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notesSlides/notesSlide234.xml" ContentType="application/vnd.openxmlformats-officedocument.presentationml.notesSlide+xml"/>
  <Override PartName="/ppt/notesSlides/notesSlide235.xml" ContentType="application/vnd.openxmlformats-officedocument.presentationml.notesSlide+xml"/>
  <Override PartName="/ppt/notesSlides/notesSlide236.xml" ContentType="application/vnd.openxmlformats-officedocument.presentationml.notesSlide+xml"/>
  <Override PartName="/ppt/notesSlides/notesSlide237.xml" ContentType="application/vnd.openxmlformats-officedocument.presentationml.notesSlide+xml"/>
  <Override PartName="/ppt/notesSlides/notesSlide238.xml" ContentType="application/vnd.openxmlformats-officedocument.presentationml.notesSlide+xml"/>
  <Override PartName="/ppt/notesSlides/notesSlide239.xml" ContentType="application/vnd.openxmlformats-officedocument.presentationml.notesSlide+xml"/>
  <Override PartName="/ppt/notesSlides/notesSlide240.xml" ContentType="application/vnd.openxmlformats-officedocument.presentationml.notesSlide+xml"/>
  <Override PartName="/ppt/notesSlides/notesSlide241.xml" ContentType="application/vnd.openxmlformats-officedocument.presentationml.notesSlide+xml"/>
  <Override PartName="/ppt/notesSlides/notesSlide242.xml" ContentType="application/vnd.openxmlformats-officedocument.presentationml.notesSlide+xml"/>
  <Override PartName="/ppt/notesSlides/notesSlide243.xml" ContentType="application/vnd.openxmlformats-officedocument.presentationml.notesSlide+xml"/>
  <Override PartName="/ppt/notesSlides/notesSlide244.xml" ContentType="application/vnd.openxmlformats-officedocument.presentationml.notesSlide+xml"/>
  <Override PartName="/ppt/notesSlides/notesSlide245.xml" ContentType="application/vnd.openxmlformats-officedocument.presentationml.notesSlide+xml"/>
  <Override PartName="/ppt/notesSlides/notesSlide246.xml" ContentType="application/vnd.openxmlformats-officedocument.presentationml.notesSlide+xml"/>
  <Override PartName="/ppt/notesSlides/notesSlide247.xml" ContentType="application/vnd.openxmlformats-officedocument.presentationml.notesSlide+xml"/>
  <Override PartName="/ppt/notesSlides/notesSlide248.xml" ContentType="application/vnd.openxmlformats-officedocument.presentationml.notesSlide+xml"/>
  <Override PartName="/ppt/notesSlides/notesSlide249.xml" ContentType="application/vnd.openxmlformats-officedocument.presentationml.notesSlide+xml"/>
  <Override PartName="/ppt/notesSlides/notesSlide250.xml" ContentType="application/vnd.openxmlformats-officedocument.presentationml.notesSlide+xml"/>
  <Override PartName="/ppt/notesSlides/notesSlide251.xml" ContentType="application/vnd.openxmlformats-officedocument.presentationml.notesSlide+xml"/>
  <Override PartName="/ppt/notesSlides/notesSlide252.xml" ContentType="application/vnd.openxmlformats-officedocument.presentationml.notesSlide+xml"/>
  <Override PartName="/ppt/notesSlides/notesSlide253.xml" ContentType="application/vnd.openxmlformats-officedocument.presentationml.notesSlide+xml"/>
  <Override PartName="/ppt/notesSlides/notesSlide254.xml" ContentType="application/vnd.openxmlformats-officedocument.presentationml.notesSlide+xml"/>
  <Override PartName="/ppt/notesSlides/notesSlide255.xml" ContentType="application/vnd.openxmlformats-officedocument.presentationml.notesSlide+xml"/>
  <Override PartName="/ppt/notesSlides/notesSlide256.xml" ContentType="application/vnd.openxmlformats-officedocument.presentationml.notesSlide+xml"/>
  <Override PartName="/ppt/notesSlides/notesSlide257.xml" ContentType="application/vnd.openxmlformats-officedocument.presentationml.notesSlide+xml"/>
  <Override PartName="/ppt/notesSlides/notesSlide258.xml" ContentType="application/vnd.openxmlformats-officedocument.presentationml.notesSlide+xml"/>
  <Override PartName="/ppt/notesSlides/notesSlide259.xml" ContentType="application/vnd.openxmlformats-officedocument.presentationml.notesSlide+xml"/>
  <Override PartName="/ppt/notesSlides/notesSlide260.xml" ContentType="application/vnd.openxmlformats-officedocument.presentationml.notesSlide+xml"/>
  <Override PartName="/ppt/notesSlides/notesSlide261.xml" ContentType="application/vnd.openxmlformats-officedocument.presentationml.notesSlide+xml"/>
  <Override PartName="/ppt/notesSlides/notesSlide262.xml" ContentType="application/vnd.openxmlformats-officedocument.presentationml.notesSlide+xml"/>
  <Override PartName="/ppt/notesSlides/notesSlide263.xml" ContentType="application/vnd.openxmlformats-officedocument.presentationml.notesSlide+xml"/>
  <Override PartName="/ppt/notesSlides/notesSlide264.xml" ContentType="application/vnd.openxmlformats-officedocument.presentationml.notesSlide+xml"/>
  <Override PartName="/ppt/notesSlides/notesSlide265.xml" ContentType="application/vnd.openxmlformats-officedocument.presentationml.notesSlide+xml"/>
  <Override PartName="/ppt/notesSlides/notesSlide266.xml" ContentType="application/vnd.openxmlformats-officedocument.presentationml.notesSlide+xml"/>
  <Override PartName="/ppt/notesSlides/notesSlide267.xml" ContentType="application/vnd.openxmlformats-officedocument.presentationml.notesSlide+xml"/>
  <Override PartName="/ppt/notesSlides/notesSlide268.xml" ContentType="application/vnd.openxmlformats-officedocument.presentationml.notesSlide+xml"/>
  <Override PartName="/ppt/notesSlides/notesSlide269.xml" ContentType="application/vnd.openxmlformats-officedocument.presentationml.notesSlide+xml"/>
  <Override PartName="/ppt/notesSlides/notesSlide270.xml" ContentType="application/vnd.openxmlformats-officedocument.presentationml.notesSlide+xml"/>
  <Override PartName="/ppt/notesSlides/notesSlide271.xml" ContentType="application/vnd.openxmlformats-officedocument.presentationml.notesSlide+xml"/>
  <Override PartName="/ppt/notesSlides/notesSlide272.xml" ContentType="application/vnd.openxmlformats-officedocument.presentationml.notesSlide+xml"/>
  <Override PartName="/ppt/notesSlides/notesSlide273.xml" ContentType="application/vnd.openxmlformats-officedocument.presentationml.notesSlide+xml"/>
  <Override PartName="/ppt/notesSlides/notesSlide274.xml" ContentType="application/vnd.openxmlformats-officedocument.presentationml.notesSlide+xml"/>
  <Override PartName="/ppt/notesSlides/notesSlide275.xml" ContentType="application/vnd.openxmlformats-officedocument.presentationml.notesSlide+xml"/>
  <Override PartName="/ppt/notesSlides/notesSlide276.xml" ContentType="application/vnd.openxmlformats-officedocument.presentationml.notesSlide+xml"/>
  <Override PartName="/ppt/notesSlides/notesSlide277.xml" ContentType="application/vnd.openxmlformats-officedocument.presentationml.notesSlide+xml"/>
  <Override PartName="/ppt/notesSlides/notesSlide278.xml" ContentType="application/vnd.openxmlformats-officedocument.presentationml.notesSlide+xml"/>
  <Override PartName="/ppt/notesSlides/notesSlide279.xml" ContentType="application/vnd.openxmlformats-officedocument.presentationml.notesSlide+xml"/>
  <Override PartName="/ppt/notesSlides/notesSlide280.xml" ContentType="application/vnd.openxmlformats-officedocument.presentationml.notesSlide+xml"/>
  <Override PartName="/ppt/notesSlides/notesSlide281.xml" ContentType="application/vnd.openxmlformats-officedocument.presentationml.notesSlide+xml"/>
  <Override PartName="/ppt/notesSlides/notesSlide282.xml" ContentType="application/vnd.openxmlformats-officedocument.presentationml.notesSlide+xml"/>
  <Override PartName="/ppt/notesSlides/notesSlide283.xml" ContentType="application/vnd.openxmlformats-officedocument.presentationml.notesSlide+xml"/>
  <Override PartName="/ppt/notesSlides/notesSlide284.xml" ContentType="application/vnd.openxmlformats-officedocument.presentationml.notesSlide+xml"/>
  <Override PartName="/ppt/notesSlides/notesSlide285.xml" ContentType="application/vnd.openxmlformats-officedocument.presentationml.notesSlide+xml"/>
  <Override PartName="/ppt/notesSlides/notesSlide286.xml" ContentType="application/vnd.openxmlformats-officedocument.presentationml.notesSlide+xml"/>
  <Override PartName="/ppt/notesSlides/notesSlide287.xml" ContentType="application/vnd.openxmlformats-officedocument.presentationml.notesSlide+xml"/>
  <Override PartName="/ppt/notesSlides/notesSlide288.xml" ContentType="application/vnd.openxmlformats-officedocument.presentationml.notesSlide+xml"/>
  <Override PartName="/ppt/notesSlides/notesSlide289.xml" ContentType="application/vnd.openxmlformats-officedocument.presentationml.notesSlide+xml"/>
  <Override PartName="/ppt/notesSlides/notesSlide290.xml" ContentType="application/vnd.openxmlformats-officedocument.presentationml.notesSlide+xml"/>
  <Override PartName="/ppt/notesSlides/notesSlide291.xml" ContentType="application/vnd.openxmlformats-officedocument.presentationml.notesSlide+xml"/>
  <Override PartName="/ppt/notesSlides/notesSlide292.xml" ContentType="application/vnd.openxmlformats-officedocument.presentationml.notesSlide+xml"/>
  <Override PartName="/ppt/notesSlides/notesSlide293.xml" ContentType="application/vnd.openxmlformats-officedocument.presentationml.notesSlide+xml"/>
  <Override PartName="/ppt/notesSlides/notesSlide294.xml" ContentType="application/vnd.openxmlformats-officedocument.presentationml.notesSlide+xml"/>
  <Override PartName="/ppt/notesSlides/notesSlide295.xml" ContentType="application/vnd.openxmlformats-officedocument.presentationml.notesSlide+xml"/>
  <Override PartName="/ppt/notesSlides/notesSlide296.xml" ContentType="application/vnd.openxmlformats-officedocument.presentationml.notesSlide+xml"/>
  <Override PartName="/ppt/notesSlides/notesSlide297.xml" ContentType="application/vnd.openxmlformats-officedocument.presentationml.notesSlide+xml"/>
  <Override PartName="/ppt/notesSlides/notesSlide298.xml" ContentType="application/vnd.openxmlformats-officedocument.presentationml.notesSlide+xml"/>
  <Override PartName="/ppt/notesSlides/notesSlide299.xml" ContentType="application/vnd.openxmlformats-officedocument.presentationml.notesSlide+xml"/>
  <Override PartName="/ppt/notesSlides/notesSlide300.xml" ContentType="application/vnd.openxmlformats-officedocument.presentationml.notesSlide+xml"/>
  <Override PartName="/ppt/notesSlides/notesSlide301.xml" ContentType="application/vnd.openxmlformats-officedocument.presentationml.notesSlide+xml"/>
  <Override PartName="/ppt/notesSlides/notesSlide302.xml" ContentType="application/vnd.openxmlformats-officedocument.presentationml.notesSlide+xml"/>
  <Override PartName="/ppt/notesSlides/notesSlide303.xml" ContentType="application/vnd.openxmlformats-officedocument.presentationml.notesSlide+xml"/>
  <Override PartName="/ppt/notesSlides/notesSlide304.xml" ContentType="application/vnd.openxmlformats-officedocument.presentationml.notesSlide+xml"/>
  <Override PartName="/ppt/notesSlides/notesSlide305.xml" ContentType="application/vnd.openxmlformats-officedocument.presentationml.notesSlide+xml"/>
  <Override PartName="/ppt/notesSlides/notesSlide306.xml" ContentType="application/vnd.openxmlformats-officedocument.presentationml.notesSlide+xml"/>
  <Override PartName="/ppt/notesSlides/notesSlide307.xml" ContentType="application/vnd.openxmlformats-officedocument.presentationml.notesSlide+xml"/>
  <Override PartName="/ppt/notesSlides/notesSlide308.xml" ContentType="application/vnd.openxmlformats-officedocument.presentationml.notesSlide+xml"/>
  <Override PartName="/ppt/notesSlides/notesSlide309.xml" ContentType="application/vnd.openxmlformats-officedocument.presentationml.notesSlide+xml"/>
  <Override PartName="/ppt/notesSlides/notesSlide310.xml" ContentType="application/vnd.openxmlformats-officedocument.presentationml.notesSlide+xml"/>
  <Override PartName="/ppt/notesSlides/notesSlide311.xml" ContentType="application/vnd.openxmlformats-officedocument.presentationml.notesSlide+xml"/>
  <Override PartName="/ppt/notesSlides/notesSlide312.xml" ContentType="application/vnd.openxmlformats-officedocument.presentationml.notesSlide+xml"/>
  <Override PartName="/ppt/notesSlides/notesSlide313.xml" ContentType="application/vnd.openxmlformats-officedocument.presentationml.notesSlide+xml"/>
  <Override PartName="/ppt/notesSlides/notesSlide314.xml" ContentType="application/vnd.openxmlformats-officedocument.presentationml.notesSlide+xml"/>
  <Override PartName="/ppt/notesSlides/notesSlide315.xml" ContentType="application/vnd.openxmlformats-officedocument.presentationml.notesSlide+xml"/>
  <Override PartName="/ppt/notesSlides/notesSlide316.xml" ContentType="application/vnd.openxmlformats-officedocument.presentationml.notesSlide+xml"/>
  <Override PartName="/ppt/notesSlides/notesSlide317.xml" ContentType="application/vnd.openxmlformats-officedocument.presentationml.notesSlide+xml"/>
  <Override PartName="/ppt/notesSlides/notesSlide318.xml" ContentType="application/vnd.openxmlformats-officedocument.presentationml.notesSlide+xml"/>
  <Override PartName="/ppt/notesSlides/notesSlide319.xml" ContentType="application/vnd.openxmlformats-officedocument.presentationml.notesSlide+xml"/>
  <Override PartName="/ppt/notesSlides/notesSlide320.xml" ContentType="application/vnd.openxmlformats-officedocument.presentationml.notesSlide+xml"/>
  <Override PartName="/ppt/notesSlides/notesSlide321.xml" ContentType="application/vnd.openxmlformats-officedocument.presentationml.notesSlide+xml"/>
  <Override PartName="/ppt/notesSlides/notesSlide322.xml" ContentType="application/vnd.openxmlformats-officedocument.presentationml.notesSlide+xml"/>
  <Override PartName="/ppt/notesSlides/notesSlide323.xml" ContentType="application/vnd.openxmlformats-officedocument.presentationml.notesSlide+xml"/>
  <Override PartName="/ppt/notesSlides/notesSlide324.xml" ContentType="application/vnd.openxmlformats-officedocument.presentationml.notesSlide+xml"/>
  <Override PartName="/ppt/notesSlides/notesSlide325.xml" ContentType="application/vnd.openxmlformats-officedocument.presentationml.notesSlide+xml"/>
  <Override PartName="/ppt/notesSlides/notesSlide326.xml" ContentType="application/vnd.openxmlformats-officedocument.presentationml.notesSlide+xml"/>
  <Override PartName="/ppt/notesSlides/notesSlide327.xml" ContentType="application/vnd.openxmlformats-officedocument.presentationml.notesSlide+xml"/>
  <Override PartName="/ppt/notesSlides/notesSlide328.xml" ContentType="application/vnd.openxmlformats-officedocument.presentationml.notesSlide+xml"/>
  <Override PartName="/ppt/notesSlides/notesSlide329.xml" ContentType="application/vnd.openxmlformats-officedocument.presentationml.notesSlide+xml"/>
  <Override PartName="/ppt/notesSlides/notesSlide330.xml" ContentType="application/vnd.openxmlformats-officedocument.presentationml.notesSlide+xml"/>
  <Override PartName="/ppt/notesSlides/notesSlide331.xml" ContentType="application/vnd.openxmlformats-officedocument.presentationml.notesSlide+xml"/>
  <Override PartName="/ppt/notesSlides/notesSlide332.xml" ContentType="application/vnd.openxmlformats-officedocument.presentationml.notesSlide+xml"/>
  <Override PartName="/ppt/notesSlides/notesSlide333.xml" ContentType="application/vnd.openxmlformats-officedocument.presentationml.notesSlide+xml"/>
  <Override PartName="/ppt/notesSlides/notesSlide334.xml" ContentType="application/vnd.openxmlformats-officedocument.presentationml.notesSlide+xml"/>
  <Override PartName="/ppt/notesSlides/notesSlide335.xml" ContentType="application/vnd.openxmlformats-officedocument.presentationml.notesSlide+xml"/>
  <Override PartName="/ppt/notesSlides/notesSlide336.xml" ContentType="application/vnd.openxmlformats-officedocument.presentationml.notesSlide+xml"/>
  <Override PartName="/ppt/notesSlides/notesSlide337.xml" ContentType="application/vnd.openxmlformats-officedocument.presentationml.notesSlide+xml"/>
  <Override PartName="/ppt/notesSlides/notesSlide338.xml" ContentType="application/vnd.openxmlformats-officedocument.presentationml.notesSlide+xml"/>
  <Override PartName="/ppt/notesSlides/notesSlide339.xml" ContentType="application/vnd.openxmlformats-officedocument.presentationml.notesSlide+xml"/>
  <Override PartName="/ppt/notesSlides/notesSlide3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43"/>
  </p:notesMasterIdLst>
  <p:sldIdLst>
    <p:sldId id="256" r:id="rId2"/>
    <p:sldId id="845" r:id="rId3"/>
    <p:sldId id="846" r:id="rId4"/>
    <p:sldId id="257" r:id="rId5"/>
    <p:sldId id="263" r:id="rId6"/>
    <p:sldId id="258" r:id="rId7"/>
    <p:sldId id="259" r:id="rId8"/>
    <p:sldId id="273" r:id="rId9"/>
    <p:sldId id="260" r:id="rId10"/>
    <p:sldId id="267" r:id="rId11"/>
    <p:sldId id="2076138965" r:id="rId12"/>
    <p:sldId id="2076138966" r:id="rId13"/>
    <p:sldId id="2076138967" r:id="rId14"/>
    <p:sldId id="2076138968" r:id="rId15"/>
    <p:sldId id="2076138969" r:id="rId16"/>
    <p:sldId id="2076138970" r:id="rId17"/>
    <p:sldId id="275" r:id="rId18"/>
    <p:sldId id="2076138971" r:id="rId19"/>
    <p:sldId id="2076138972" r:id="rId20"/>
    <p:sldId id="2076138973" r:id="rId21"/>
    <p:sldId id="2076138974" r:id="rId22"/>
    <p:sldId id="2076138975" r:id="rId23"/>
    <p:sldId id="2076138976" r:id="rId24"/>
    <p:sldId id="283" r:id="rId25"/>
    <p:sldId id="2076138977" r:id="rId26"/>
    <p:sldId id="2076138978" r:id="rId27"/>
    <p:sldId id="2076138979" r:id="rId28"/>
    <p:sldId id="2076138980" r:id="rId29"/>
    <p:sldId id="2076138981" r:id="rId30"/>
    <p:sldId id="2076138982" r:id="rId31"/>
    <p:sldId id="2076138983" r:id="rId32"/>
    <p:sldId id="2076138984" r:id="rId33"/>
    <p:sldId id="2076138985" r:id="rId34"/>
    <p:sldId id="2076138986" r:id="rId35"/>
    <p:sldId id="2076138987" r:id="rId36"/>
    <p:sldId id="2076138988" r:id="rId37"/>
    <p:sldId id="2076138989" r:id="rId38"/>
    <p:sldId id="2076138990" r:id="rId39"/>
    <p:sldId id="2076138991" r:id="rId40"/>
    <p:sldId id="2076138992" r:id="rId41"/>
    <p:sldId id="2076138993" r:id="rId42"/>
    <p:sldId id="2076139011" r:id="rId43"/>
    <p:sldId id="281" r:id="rId44"/>
    <p:sldId id="2076138994" r:id="rId45"/>
    <p:sldId id="2076138995" r:id="rId46"/>
    <p:sldId id="2076138996" r:id="rId47"/>
    <p:sldId id="2076138997" r:id="rId48"/>
    <p:sldId id="2076138998" r:id="rId49"/>
    <p:sldId id="2076138999" r:id="rId50"/>
    <p:sldId id="2076139000" r:id="rId51"/>
    <p:sldId id="2076139001" r:id="rId52"/>
    <p:sldId id="2076139002" r:id="rId53"/>
    <p:sldId id="2076139003" r:id="rId54"/>
    <p:sldId id="2076139004" r:id="rId55"/>
    <p:sldId id="2076139005" r:id="rId56"/>
    <p:sldId id="2076139006" r:id="rId57"/>
    <p:sldId id="2076139007" r:id="rId58"/>
    <p:sldId id="2076139008" r:id="rId59"/>
    <p:sldId id="2076139010" r:id="rId60"/>
    <p:sldId id="2076139009" r:id="rId61"/>
    <p:sldId id="264" r:id="rId62"/>
    <p:sldId id="269" r:id="rId63"/>
    <p:sldId id="2076139012" r:id="rId64"/>
    <p:sldId id="2076139013" r:id="rId65"/>
    <p:sldId id="2076139014" r:id="rId66"/>
    <p:sldId id="2076139015" r:id="rId67"/>
    <p:sldId id="2076139016" r:id="rId68"/>
    <p:sldId id="2076139017" r:id="rId69"/>
    <p:sldId id="2076139018" r:id="rId70"/>
    <p:sldId id="2076139019" r:id="rId71"/>
    <p:sldId id="2076139020" r:id="rId72"/>
    <p:sldId id="2076139021" r:id="rId73"/>
    <p:sldId id="2076139022" r:id="rId74"/>
    <p:sldId id="2076139023" r:id="rId75"/>
    <p:sldId id="2076139024" r:id="rId76"/>
    <p:sldId id="2076139025" r:id="rId77"/>
    <p:sldId id="2076139026" r:id="rId78"/>
    <p:sldId id="2076139027" r:id="rId79"/>
    <p:sldId id="2076139028" r:id="rId80"/>
    <p:sldId id="2076139029" r:id="rId81"/>
    <p:sldId id="2076139030" r:id="rId82"/>
    <p:sldId id="2076139031" r:id="rId83"/>
    <p:sldId id="2076139032" r:id="rId84"/>
    <p:sldId id="2076139033" r:id="rId85"/>
    <p:sldId id="2076139034" r:id="rId86"/>
    <p:sldId id="2076139035" r:id="rId87"/>
    <p:sldId id="2076139036" r:id="rId88"/>
    <p:sldId id="2076139037" r:id="rId89"/>
    <p:sldId id="2076139038" r:id="rId90"/>
    <p:sldId id="2076139039" r:id="rId91"/>
    <p:sldId id="2076139040" r:id="rId92"/>
    <p:sldId id="2076139041" r:id="rId93"/>
    <p:sldId id="2076139042" r:id="rId94"/>
    <p:sldId id="2076139043" r:id="rId95"/>
    <p:sldId id="2076139044" r:id="rId96"/>
    <p:sldId id="2076139045" r:id="rId97"/>
    <p:sldId id="2076139046" r:id="rId98"/>
    <p:sldId id="2076139047" r:id="rId99"/>
    <p:sldId id="2076139048" r:id="rId100"/>
    <p:sldId id="2076139049" r:id="rId101"/>
    <p:sldId id="2076139050" r:id="rId102"/>
    <p:sldId id="2076139051" r:id="rId103"/>
    <p:sldId id="2076139052" r:id="rId104"/>
    <p:sldId id="2076139053" r:id="rId105"/>
    <p:sldId id="2076139054" r:id="rId106"/>
    <p:sldId id="2076139055" r:id="rId107"/>
    <p:sldId id="2076139056" r:id="rId108"/>
    <p:sldId id="2076139057" r:id="rId109"/>
    <p:sldId id="2076139058" r:id="rId110"/>
    <p:sldId id="2076139059" r:id="rId111"/>
    <p:sldId id="2076139060" r:id="rId112"/>
    <p:sldId id="2076139061" r:id="rId113"/>
    <p:sldId id="2076139062" r:id="rId114"/>
    <p:sldId id="2076139063" r:id="rId115"/>
    <p:sldId id="2076139064" r:id="rId116"/>
    <p:sldId id="2076139065" r:id="rId117"/>
    <p:sldId id="2076139066" r:id="rId118"/>
    <p:sldId id="2076139067" r:id="rId119"/>
    <p:sldId id="2076139068" r:id="rId120"/>
    <p:sldId id="2076139069" r:id="rId121"/>
    <p:sldId id="2076139070" r:id="rId122"/>
    <p:sldId id="2076139071" r:id="rId123"/>
    <p:sldId id="2076139072" r:id="rId124"/>
    <p:sldId id="2076139073" r:id="rId125"/>
    <p:sldId id="2076139074" r:id="rId126"/>
    <p:sldId id="2076139075" r:id="rId127"/>
    <p:sldId id="2076139076" r:id="rId128"/>
    <p:sldId id="2076139077" r:id="rId129"/>
    <p:sldId id="2076139078" r:id="rId130"/>
    <p:sldId id="2076139079" r:id="rId131"/>
    <p:sldId id="2076139080" r:id="rId132"/>
    <p:sldId id="2076139081" r:id="rId133"/>
    <p:sldId id="2076139082" r:id="rId134"/>
    <p:sldId id="2076139083" r:id="rId135"/>
    <p:sldId id="2076139084" r:id="rId136"/>
    <p:sldId id="2076139085" r:id="rId137"/>
    <p:sldId id="2076139086" r:id="rId138"/>
    <p:sldId id="2076139087" r:id="rId139"/>
    <p:sldId id="2076139088" r:id="rId140"/>
    <p:sldId id="2076139089" r:id="rId141"/>
    <p:sldId id="2076139090" r:id="rId142"/>
    <p:sldId id="2076139091" r:id="rId143"/>
    <p:sldId id="2076139092" r:id="rId144"/>
    <p:sldId id="2076139093" r:id="rId145"/>
    <p:sldId id="2076139094" r:id="rId146"/>
    <p:sldId id="2076139095" r:id="rId147"/>
    <p:sldId id="2076139096" r:id="rId148"/>
    <p:sldId id="2076139097" r:id="rId149"/>
    <p:sldId id="2076139098" r:id="rId150"/>
    <p:sldId id="2076139099" r:id="rId151"/>
    <p:sldId id="2076139100" r:id="rId152"/>
    <p:sldId id="2076139101" r:id="rId153"/>
    <p:sldId id="2076139102" r:id="rId154"/>
    <p:sldId id="2076139103" r:id="rId155"/>
    <p:sldId id="2076139104" r:id="rId156"/>
    <p:sldId id="2076139105" r:id="rId157"/>
    <p:sldId id="2076139106" r:id="rId158"/>
    <p:sldId id="2076139107" r:id="rId159"/>
    <p:sldId id="2076139108" r:id="rId160"/>
    <p:sldId id="2076139109" r:id="rId161"/>
    <p:sldId id="2076139110" r:id="rId162"/>
    <p:sldId id="2076139111" r:id="rId163"/>
    <p:sldId id="2076139112" r:id="rId164"/>
    <p:sldId id="2076139113" r:id="rId165"/>
    <p:sldId id="2076139114" r:id="rId166"/>
    <p:sldId id="2076139115" r:id="rId167"/>
    <p:sldId id="2076139116" r:id="rId168"/>
    <p:sldId id="2076139117" r:id="rId169"/>
    <p:sldId id="2076139118" r:id="rId170"/>
    <p:sldId id="2076139119" r:id="rId171"/>
    <p:sldId id="2076139120" r:id="rId172"/>
    <p:sldId id="2076139121" r:id="rId173"/>
    <p:sldId id="2076139122" r:id="rId174"/>
    <p:sldId id="2076139123" r:id="rId175"/>
    <p:sldId id="2076139124" r:id="rId176"/>
    <p:sldId id="2076139125" r:id="rId177"/>
    <p:sldId id="2076139126" r:id="rId178"/>
    <p:sldId id="2076139127" r:id="rId179"/>
    <p:sldId id="2076139128" r:id="rId180"/>
    <p:sldId id="2076139129" r:id="rId181"/>
    <p:sldId id="2076139130" r:id="rId182"/>
    <p:sldId id="2076139131" r:id="rId183"/>
    <p:sldId id="2076139132" r:id="rId184"/>
    <p:sldId id="2076139133" r:id="rId185"/>
    <p:sldId id="2076139134" r:id="rId186"/>
    <p:sldId id="2076139135" r:id="rId187"/>
    <p:sldId id="2076139136" r:id="rId188"/>
    <p:sldId id="2076139137" r:id="rId189"/>
    <p:sldId id="2076139138" r:id="rId190"/>
    <p:sldId id="2076139139" r:id="rId191"/>
    <p:sldId id="2076139140" r:id="rId192"/>
    <p:sldId id="2076139141" r:id="rId193"/>
    <p:sldId id="2076139142" r:id="rId194"/>
    <p:sldId id="2076139143" r:id="rId195"/>
    <p:sldId id="2076139144" r:id="rId196"/>
    <p:sldId id="2076139145" r:id="rId197"/>
    <p:sldId id="2076139146" r:id="rId198"/>
    <p:sldId id="2076139147" r:id="rId199"/>
    <p:sldId id="2076139148" r:id="rId200"/>
    <p:sldId id="2076139149" r:id="rId201"/>
    <p:sldId id="2076139150" r:id="rId202"/>
    <p:sldId id="2076139151" r:id="rId203"/>
    <p:sldId id="2076139152" r:id="rId204"/>
    <p:sldId id="2076139153" r:id="rId205"/>
    <p:sldId id="2076139154" r:id="rId206"/>
    <p:sldId id="2076139155" r:id="rId207"/>
    <p:sldId id="2076139156" r:id="rId208"/>
    <p:sldId id="2076139157" r:id="rId209"/>
    <p:sldId id="2076139158" r:id="rId210"/>
    <p:sldId id="2076139159" r:id="rId211"/>
    <p:sldId id="2076139160" r:id="rId212"/>
    <p:sldId id="2076139161" r:id="rId213"/>
    <p:sldId id="2076139162" r:id="rId214"/>
    <p:sldId id="2076139163" r:id="rId215"/>
    <p:sldId id="2076139164" r:id="rId216"/>
    <p:sldId id="2076139165" r:id="rId217"/>
    <p:sldId id="2076139166" r:id="rId218"/>
    <p:sldId id="2076139167" r:id="rId219"/>
    <p:sldId id="2076139168" r:id="rId220"/>
    <p:sldId id="2076139169" r:id="rId221"/>
    <p:sldId id="2076139170" r:id="rId222"/>
    <p:sldId id="2076139171" r:id="rId223"/>
    <p:sldId id="2076139172" r:id="rId224"/>
    <p:sldId id="2076139173" r:id="rId225"/>
    <p:sldId id="2076139174" r:id="rId226"/>
    <p:sldId id="2076139175" r:id="rId227"/>
    <p:sldId id="2076139176" r:id="rId228"/>
    <p:sldId id="2076139177" r:id="rId229"/>
    <p:sldId id="2076139178" r:id="rId230"/>
    <p:sldId id="2076139179" r:id="rId231"/>
    <p:sldId id="2076139180" r:id="rId232"/>
    <p:sldId id="2076139181" r:id="rId233"/>
    <p:sldId id="2076139182" r:id="rId234"/>
    <p:sldId id="2076139183" r:id="rId235"/>
    <p:sldId id="2076139184" r:id="rId236"/>
    <p:sldId id="2076139185" r:id="rId237"/>
    <p:sldId id="2076139186" r:id="rId238"/>
    <p:sldId id="2076139187" r:id="rId239"/>
    <p:sldId id="2076139188" r:id="rId240"/>
    <p:sldId id="2076139189" r:id="rId241"/>
    <p:sldId id="2076139190" r:id="rId242"/>
    <p:sldId id="2076139191" r:id="rId243"/>
    <p:sldId id="2076139192" r:id="rId244"/>
    <p:sldId id="2076139193" r:id="rId245"/>
    <p:sldId id="2076139194" r:id="rId246"/>
    <p:sldId id="2076139195" r:id="rId247"/>
    <p:sldId id="2076139196" r:id="rId248"/>
    <p:sldId id="2076139197" r:id="rId249"/>
    <p:sldId id="2076139198" r:id="rId250"/>
    <p:sldId id="2076139199" r:id="rId251"/>
    <p:sldId id="2076139200" r:id="rId252"/>
    <p:sldId id="2076139201" r:id="rId253"/>
    <p:sldId id="2076139202" r:id="rId254"/>
    <p:sldId id="2076139203" r:id="rId255"/>
    <p:sldId id="2076139204" r:id="rId256"/>
    <p:sldId id="2076139205" r:id="rId257"/>
    <p:sldId id="2076139206" r:id="rId258"/>
    <p:sldId id="2076139207" r:id="rId259"/>
    <p:sldId id="2076139208" r:id="rId260"/>
    <p:sldId id="2076139209" r:id="rId261"/>
    <p:sldId id="2076139210" r:id="rId262"/>
    <p:sldId id="2076139211" r:id="rId263"/>
    <p:sldId id="2076139212" r:id="rId264"/>
    <p:sldId id="2076139213" r:id="rId265"/>
    <p:sldId id="2076139214" r:id="rId266"/>
    <p:sldId id="2076139215" r:id="rId267"/>
    <p:sldId id="2076139216" r:id="rId268"/>
    <p:sldId id="2076139217" r:id="rId269"/>
    <p:sldId id="2076139218" r:id="rId270"/>
    <p:sldId id="2076139219" r:id="rId271"/>
    <p:sldId id="2076139220" r:id="rId272"/>
    <p:sldId id="2076139221" r:id="rId273"/>
    <p:sldId id="2076139222" r:id="rId274"/>
    <p:sldId id="2076139223" r:id="rId275"/>
    <p:sldId id="2076139224" r:id="rId276"/>
    <p:sldId id="2076139225" r:id="rId277"/>
    <p:sldId id="2076139226" r:id="rId278"/>
    <p:sldId id="2076139227" r:id="rId279"/>
    <p:sldId id="2076139228" r:id="rId280"/>
    <p:sldId id="2076139229" r:id="rId281"/>
    <p:sldId id="2076139230" r:id="rId282"/>
    <p:sldId id="2076139231" r:id="rId283"/>
    <p:sldId id="2076139232" r:id="rId284"/>
    <p:sldId id="2076139233" r:id="rId285"/>
    <p:sldId id="2076139234" r:id="rId286"/>
    <p:sldId id="2076139235" r:id="rId287"/>
    <p:sldId id="2076139236" r:id="rId288"/>
    <p:sldId id="2076139237" r:id="rId289"/>
    <p:sldId id="2076139238" r:id="rId290"/>
    <p:sldId id="2076139239" r:id="rId291"/>
    <p:sldId id="2076139240" r:id="rId292"/>
    <p:sldId id="2076139241" r:id="rId293"/>
    <p:sldId id="2076139242" r:id="rId294"/>
    <p:sldId id="2076139243" r:id="rId295"/>
    <p:sldId id="2076139244" r:id="rId296"/>
    <p:sldId id="2076139245" r:id="rId297"/>
    <p:sldId id="2076139246" r:id="rId298"/>
    <p:sldId id="2076139247" r:id="rId299"/>
    <p:sldId id="2076139248" r:id="rId300"/>
    <p:sldId id="2076139249" r:id="rId301"/>
    <p:sldId id="2076139250" r:id="rId302"/>
    <p:sldId id="2076139251" r:id="rId303"/>
    <p:sldId id="2076139252" r:id="rId304"/>
    <p:sldId id="2076139253" r:id="rId305"/>
    <p:sldId id="2076139254" r:id="rId306"/>
    <p:sldId id="2076139255" r:id="rId307"/>
    <p:sldId id="2076139256" r:id="rId308"/>
    <p:sldId id="2076139257" r:id="rId309"/>
    <p:sldId id="2076139258" r:id="rId310"/>
    <p:sldId id="2076139259" r:id="rId311"/>
    <p:sldId id="2076139260" r:id="rId312"/>
    <p:sldId id="2076139261" r:id="rId313"/>
    <p:sldId id="2076139262" r:id="rId314"/>
    <p:sldId id="2076139263" r:id="rId315"/>
    <p:sldId id="2076139264" r:id="rId316"/>
    <p:sldId id="2076139265" r:id="rId317"/>
    <p:sldId id="2076139266" r:id="rId318"/>
    <p:sldId id="2076139267" r:id="rId319"/>
    <p:sldId id="2076139268" r:id="rId320"/>
    <p:sldId id="2076139269" r:id="rId321"/>
    <p:sldId id="2076139270" r:id="rId322"/>
    <p:sldId id="2076139271" r:id="rId323"/>
    <p:sldId id="2076139272" r:id="rId324"/>
    <p:sldId id="2076139273" r:id="rId325"/>
    <p:sldId id="2076139274" r:id="rId326"/>
    <p:sldId id="2076139275" r:id="rId327"/>
    <p:sldId id="2076139276" r:id="rId328"/>
    <p:sldId id="2076139277" r:id="rId329"/>
    <p:sldId id="2076139278" r:id="rId330"/>
    <p:sldId id="2076139279" r:id="rId331"/>
    <p:sldId id="2076139280" r:id="rId332"/>
    <p:sldId id="2076139281" r:id="rId333"/>
    <p:sldId id="2076139282" r:id="rId334"/>
    <p:sldId id="2076139283" r:id="rId335"/>
    <p:sldId id="2076139284" r:id="rId336"/>
    <p:sldId id="2076139285" r:id="rId337"/>
    <p:sldId id="2076139286" r:id="rId338"/>
    <p:sldId id="2076139287" r:id="rId339"/>
    <p:sldId id="2076139288" r:id="rId340"/>
    <p:sldId id="2076139289" r:id="rId341"/>
    <p:sldId id="270" r:id="rId34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1ADB7"/>
    <a:srgbClr val="014D53"/>
    <a:srgbClr val="01717E"/>
    <a:srgbClr val="017480"/>
    <a:srgbClr val="007684"/>
    <a:srgbClr val="017C84"/>
    <a:srgbClr val="222222"/>
    <a:srgbClr val="EEF7F8"/>
    <a:srgbClr val="F7FBFB"/>
    <a:srgbClr val="F2F8F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427" autoAdjust="0"/>
    <p:restoredTop sz="90900" autoAdjust="0"/>
  </p:normalViewPr>
  <p:slideViewPr>
    <p:cSldViewPr snapToGrid="0">
      <p:cViewPr varScale="1">
        <p:scale>
          <a:sx n="151" d="100"/>
          <a:sy n="151" d="100"/>
        </p:scale>
        <p:origin x="208" y="216"/>
      </p:cViewPr>
      <p:guideLst/>
    </p:cSldViewPr>
  </p:slideViewPr>
  <p:notesTextViewPr>
    <p:cViewPr>
      <p:scale>
        <a:sx n="1" d="1"/>
        <a:sy n="1" d="1"/>
      </p:scale>
      <p:origin x="0" y="-344"/>
    </p:cViewPr>
  </p:notesTextViewPr>
  <p:sorterViewPr>
    <p:cViewPr varScale="1">
      <p:scale>
        <a:sx n="100" d="100"/>
        <a:sy n="100" d="100"/>
      </p:scale>
      <p:origin x="0" y="-23524"/>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170" Type="http://schemas.openxmlformats.org/officeDocument/2006/relationships/slide" Target="slides/slide169.xml"/><Relationship Id="rId226" Type="http://schemas.openxmlformats.org/officeDocument/2006/relationships/slide" Target="slides/slide225.xml"/><Relationship Id="rId268" Type="http://schemas.openxmlformats.org/officeDocument/2006/relationships/slide" Target="slides/slide26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279" Type="http://schemas.openxmlformats.org/officeDocument/2006/relationships/slide" Target="slides/slide278.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theme" Target="theme/theme1.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248" Type="http://schemas.openxmlformats.org/officeDocument/2006/relationships/slide" Target="slides/slide247.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65" Type="http://schemas.openxmlformats.org/officeDocument/2006/relationships/slide" Target="slides/slide64.xml"/><Relationship Id="rId130" Type="http://schemas.openxmlformats.org/officeDocument/2006/relationships/slide" Target="slides/slide129.xml"/><Relationship Id="rId172" Type="http://schemas.openxmlformats.org/officeDocument/2006/relationships/slide" Target="slides/slide171.xml"/><Relationship Id="rId228" Type="http://schemas.openxmlformats.org/officeDocument/2006/relationships/slide" Target="slides/slide227.xml"/><Relationship Id="rId281" Type="http://schemas.openxmlformats.org/officeDocument/2006/relationships/slide" Target="slides/slide280.xml"/><Relationship Id="rId337" Type="http://schemas.openxmlformats.org/officeDocument/2006/relationships/slide" Target="slides/slide336.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261" Type="http://schemas.openxmlformats.org/officeDocument/2006/relationships/slide" Target="slides/slide260.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17" Type="http://schemas.openxmlformats.org/officeDocument/2006/relationships/slide" Target="slides/slide316.xml"/><Relationship Id="rId338" Type="http://schemas.openxmlformats.org/officeDocument/2006/relationships/slide" Target="slides/slide337.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slide" Target="slides/slide271.xml"/><Relationship Id="rId293" Type="http://schemas.openxmlformats.org/officeDocument/2006/relationships/slide" Target="slides/slide292.xml"/><Relationship Id="rId307" Type="http://schemas.openxmlformats.org/officeDocument/2006/relationships/slide" Target="slides/slide306.xml"/><Relationship Id="rId328" Type="http://schemas.openxmlformats.org/officeDocument/2006/relationships/slide" Target="slides/slide327.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283" Type="http://schemas.openxmlformats.org/officeDocument/2006/relationships/slide" Target="slides/slide282.xml"/><Relationship Id="rId318" Type="http://schemas.openxmlformats.org/officeDocument/2006/relationships/slide" Target="slides/slide317.xml"/><Relationship Id="rId339" Type="http://schemas.openxmlformats.org/officeDocument/2006/relationships/slide" Target="slides/slide338.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308" Type="http://schemas.openxmlformats.org/officeDocument/2006/relationships/slide" Target="slides/slide307.xml"/><Relationship Id="rId329" Type="http://schemas.openxmlformats.org/officeDocument/2006/relationships/slide" Target="slides/slide328.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340" Type="http://schemas.openxmlformats.org/officeDocument/2006/relationships/slide" Target="slides/slide339.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19" Type="http://schemas.openxmlformats.org/officeDocument/2006/relationships/slide" Target="slides/slide318.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330" Type="http://schemas.openxmlformats.org/officeDocument/2006/relationships/slide" Target="slides/slide329.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slide" Target="slides/slide308.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slide" Target="slides/slide319.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341" Type="http://schemas.openxmlformats.org/officeDocument/2006/relationships/slide" Target="slides/slide340.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303" Type="http://schemas.openxmlformats.org/officeDocument/2006/relationships/slide" Target="slides/slide302.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viewProps" Target="viewProps.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107" Type="http://schemas.openxmlformats.org/officeDocument/2006/relationships/slide" Target="slides/slide106.xml"/><Relationship Id="rId289" Type="http://schemas.openxmlformats.org/officeDocument/2006/relationships/slide" Target="slides/slide288.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258" Type="http://schemas.openxmlformats.org/officeDocument/2006/relationships/slide" Target="slides/slide25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6" Type="http://schemas.openxmlformats.org/officeDocument/2006/relationships/slide" Target="slides/slide5.xml"/><Relationship Id="rId238" Type="http://schemas.openxmlformats.org/officeDocument/2006/relationships/slide" Target="slides/slide237.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tableStyles" Target="tableStyles.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162" Type="http://schemas.openxmlformats.org/officeDocument/2006/relationships/slide" Target="slides/slide161.xml"/><Relationship Id="rId218" Type="http://schemas.openxmlformats.org/officeDocument/2006/relationships/slide" Target="slides/slide217.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173" Type="http://schemas.openxmlformats.org/officeDocument/2006/relationships/slide" Target="slides/slide172.xml"/><Relationship Id="rId229" Type="http://schemas.openxmlformats.org/officeDocument/2006/relationships/slide" Target="slides/slide228.xml"/><Relationship Id="rId240" Type="http://schemas.openxmlformats.org/officeDocument/2006/relationships/slide" Target="slides/slide23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95224A5-F0C5-4B72-8135-2FAC1AE300C9}" type="datetimeFigureOut">
              <a:rPr lang="zh-CN" altLang="en-US" smtClean="0"/>
              <a:t>2024/6/5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C8AECDA-B852-4CA6-98F9-FDA299AD4FD3}"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253.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254.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255.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256.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257.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258.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259.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0.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261.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262.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263.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264.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265.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266.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267.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268.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269.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0.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271.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272.xml.rels><?xml version="1.0" encoding="UTF-8" standalone="yes"?>
<Relationships xmlns="http://schemas.openxmlformats.org/package/2006/relationships"><Relationship Id="rId2" Type="http://schemas.openxmlformats.org/officeDocument/2006/relationships/slide" Target="../slides/slide273.xml"/><Relationship Id="rId1" Type="http://schemas.openxmlformats.org/officeDocument/2006/relationships/notesMaster" Target="../notesMasters/notesMaster1.xml"/></Relationships>
</file>

<file path=ppt/notesSlides/_rels/notesSlide273.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274.xml.rels><?xml version="1.0" encoding="UTF-8" standalone="yes"?>
<Relationships xmlns="http://schemas.openxmlformats.org/package/2006/relationships"><Relationship Id="rId2" Type="http://schemas.openxmlformats.org/officeDocument/2006/relationships/slide" Target="../slides/slide275.xml"/><Relationship Id="rId1" Type="http://schemas.openxmlformats.org/officeDocument/2006/relationships/notesMaster" Target="../notesMasters/notesMaster1.xml"/></Relationships>
</file>

<file path=ppt/notesSlides/_rels/notesSlide275.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276.xml.rels><?xml version="1.0" encoding="UTF-8" standalone="yes"?>
<Relationships xmlns="http://schemas.openxmlformats.org/package/2006/relationships"><Relationship Id="rId2" Type="http://schemas.openxmlformats.org/officeDocument/2006/relationships/slide" Target="../slides/slide277.xml"/><Relationship Id="rId1" Type="http://schemas.openxmlformats.org/officeDocument/2006/relationships/notesMaster" Target="../notesMasters/notesMaster1.xml"/></Relationships>
</file>

<file path=ppt/notesSlides/_rels/notesSlide277.xml.rels><?xml version="1.0" encoding="UTF-8" standalone="yes"?>
<Relationships xmlns="http://schemas.openxmlformats.org/package/2006/relationships"><Relationship Id="rId2" Type="http://schemas.openxmlformats.org/officeDocument/2006/relationships/slide" Target="../slides/slide278.xml"/><Relationship Id="rId1" Type="http://schemas.openxmlformats.org/officeDocument/2006/relationships/notesMaster" Target="../notesMasters/notesMaster1.xml"/></Relationships>
</file>

<file path=ppt/notesSlides/_rels/notesSlide278.xml.rels><?xml version="1.0" encoding="UTF-8" standalone="yes"?>
<Relationships xmlns="http://schemas.openxmlformats.org/package/2006/relationships"><Relationship Id="rId2" Type="http://schemas.openxmlformats.org/officeDocument/2006/relationships/slide" Target="../slides/slide279.xml"/><Relationship Id="rId1" Type="http://schemas.openxmlformats.org/officeDocument/2006/relationships/notesMaster" Target="../notesMasters/notesMaster1.xml"/></Relationships>
</file>

<file path=ppt/notesSlides/_rels/notesSlide279.xml.rels><?xml version="1.0" encoding="UTF-8" standalone="yes"?>
<Relationships xmlns="http://schemas.openxmlformats.org/package/2006/relationships"><Relationship Id="rId2" Type="http://schemas.openxmlformats.org/officeDocument/2006/relationships/slide" Target="../slides/slide28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0.xml.rels><?xml version="1.0" encoding="UTF-8" standalone="yes"?>
<Relationships xmlns="http://schemas.openxmlformats.org/package/2006/relationships"><Relationship Id="rId2" Type="http://schemas.openxmlformats.org/officeDocument/2006/relationships/slide" Target="../slides/slide281.xml"/><Relationship Id="rId1" Type="http://schemas.openxmlformats.org/officeDocument/2006/relationships/notesMaster" Target="../notesMasters/notesMaster1.xml"/></Relationships>
</file>

<file path=ppt/notesSlides/_rels/notesSlide281.xml.rels><?xml version="1.0" encoding="UTF-8" standalone="yes"?>
<Relationships xmlns="http://schemas.openxmlformats.org/package/2006/relationships"><Relationship Id="rId2" Type="http://schemas.openxmlformats.org/officeDocument/2006/relationships/slide" Target="../slides/slide282.xml"/><Relationship Id="rId1" Type="http://schemas.openxmlformats.org/officeDocument/2006/relationships/notesMaster" Target="../notesMasters/notesMaster1.xml"/></Relationships>
</file>

<file path=ppt/notesSlides/_rels/notesSlide282.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283.xml.rels><?xml version="1.0" encoding="UTF-8" standalone="yes"?>
<Relationships xmlns="http://schemas.openxmlformats.org/package/2006/relationships"><Relationship Id="rId2" Type="http://schemas.openxmlformats.org/officeDocument/2006/relationships/slide" Target="../slides/slide284.xml"/><Relationship Id="rId1" Type="http://schemas.openxmlformats.org/officeDocument/2006/relationships/notesMaster" Target="../notesMasters/notesMaster1.xml"/></Relationships>
</file>

<file path=ppt/notesSlides/_rels/notesSlide284.xml.rels><?xml version="1.0" encoding="UTF-8" standalone="yes"?>
<Relationships xmlns="http://schemas.openxmlformats.org/package/2006/relationships"><Relationship Id="rId2" Type="http://schemas.openxmlformats.org/officeDocument/2006/relationships/slide" Target="../slides/slide285.xml"/><Relationship Id="rId1" Type="http://schemas.openxmlformats.org/officeDocument/2006/relationships/notesMaster" Target="../notesMasters/notesMaster1.xml"/></Relationships>
</file>

<file path=ppt/notesSlides/_rels/notesSlide285.xml.rels><?xml version="1.0" encoding="UTF-8" standalone="yes"?>
<Relationships xmlns="http://schemas.openxmlformats.org/package/2006/relationships"><Relationship Id="rId2" Type="http://schemas.openxmlformats.org/officeDocument/2006/relationships/slide" Target="../slides/slide286.xml"/><Relationship Id="rId1" Type="http://schemas.openxmlformats.org/officeDocument/2006/relationships/notesMaster" Target="../notesMasters/notesMaster1.xml"/></Relationships>
</file>

<file path=ppt/notesSlides/_rels/notesSlide286.xml.rels><?xml version="1.0" encoding="UTF-8" standalone="yes"?>
<Relationships xmlns="http://schemas.openxmlformats.org/package/2006/relationships"><Relationship Id="rId2" Type="http://schemas.openxmlformats.org/officeDocument/2006/relationships/slide" Target="../slides/slide287.xml"/><Relationship Id="rId1" Type="http://schemas.openxmlformats.org/officeDocument/2006/relationships/notesMaster" Target="../notesMasters/notesMaster1.xml"/></Relationships>
</file>

<file path=ppt/notesSlides/_rels/notesSlide287.xml.rels><?xml version="1.0" encoding="UTF-8" standalone="yes"?>
<Relationships xmlns="http://schemas.openxmlformats.org/package/2006/relationships"><Relationship Id="rId2" Type="http://schemas.openxmlformats.org/officeDocument/2006/relationships/slide" Target="../slides/slide288.xml"/><Relationship Id="rId1" Type="http://schemas.openxmlformats.org/officeDocument/2006/relationships/notesMaster" Target="../notesMasters/notesMaster1.xml"/></Relationships>
</file>

<file path=ppt/notesSlides/_rels/notesSlide288.xml.rels><?xml version="1.0" encoding="UTF-8" standalone="yes"?>
<Relationships xmlns="http://schemas.openxmlformats.org/package/2006/relationships"><Relationship Id="rId2" Type="http://schemas.openxmlformats.org/officeDocument/2006/relationships/slide" Target="../slides/slide289.xml"/><Relationship Id="rId1" Type="http://schemas.openxmlformats.org/officeDocument/2006/relationships/notesMaster" Target="../notesMasters/notesMaster1.xml"/></Relationships>
</file>

<file path=ppt/notesSlides/_rels/notesSlide289.xml.rels><?xml version="1.0" encoding="UTF-8" standalone="yes"?>
<Relationships xmlns="http://schemas.openxmlformats.org/package/2006/relationships"><Relationship Id="rId2" Type="http://schemas.openxmlformats.org/officeDocument/2006/relationships/slide" Target="../slides/slide29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0.xml.rels><?xml version="1.0" encoding="UTF-8" standalone="yes"?>
<Relationships xmlns="http://schemas.openxmlformats.org/package/2006/relationships"><Relationship Id="rId2" Type="http://schemas.openxmlformats.org/officeDocument/2006/relationships/slide" Target="../slides/slide291.xml"/><Relationship Id="rId1" Type="http://schemas.openxmlformats.org/officeDocument/2006/relationships/notesMaster" Target="../notesMasters/notesMaster1.xml"/></Relationships>
</file>

<file path=ppt/notesSlides/_rels/notesSlide291.xml.rels><?xml version="1.0" encoding="UTF-8" standalone="yes"?>
<Relationships xmlns="http://schemas.openxmlformats.org/package/2006/relationships"><Relationship Id="rId2" Type="http://schemas.openxmlformats.org/officeDocument/2006/relationships/slide" Target="../slides/slide292.xml"/><Relationship Id="rId1" Type="http://schemas.openxmlformats.org/officeDocument/2006/relationships/notesMaster" Target="../notesMasters/notesMaster1.xml"/></Relationships>
</file>

<file path=ppt/notesSlides/_rels/notesSlide292.xml.rels><?xml version="1.0" encoding="UTF-8" standalone="yes"?>
<Relationships xmlns="http://schemas.openxmlformats.org/package/2006/relationships"><Relationship Id="rId2" Type="http://schemas.openxmlformats.org/officeDocument/2006/relationships/slide" Target="../slides/slide293.xml"/><Relationship Id="rId1" Type="http://schemas.openxmlformats.org/officeDocument/2006/relationships/notesMaster" Target="../notesMasters/notesMaster1.xml"/></Relationships>
</file>

<file path=ppt/notesSlides/_rels/notesSlide293.xml.rels><?xml version="1.0" encoding="UTF-8" standalone="yes"?>
<Relationships xmlns="http://schemas.openxmlformats.org/package/2006/relationships"><Relationship Id="rId2" Type="http://schemas.openxmlformats.org/officeDocument/2006/relationships/slide" Target="../slides/slide294.xml"/><Relationship Id="rId1" Type="http://schemas.openxmlformats.org/officeDocument/2006/relationships/notesMaster" Target="../notesMasters/notesMaster1.xml"/></Relationships>
</file>

<file path=ppt/notesSlides/_rels/notesSlide294.xml.rels><?xml version="1.0" encoding="UTF-8" standalone="yes"?>
<Relationships xmlns="http://schemas.openxmlformats.org/package/2006/relationships"><Relationship Id="rId2" Type="http://schemas.openxmlformats.org/officeDocument/2006/relationships/slide" Target="../slides/slide295.xml"/><Relationship Id="rId1" Type="http://schemas.openxmlformats.org/officeDocument/2006/relationships/notesMaster" Target="../notesMasters/notesMaster1.xml"/></Relationships>
</file>

<file path=ppt/notesSlides/_rels/notesSlide295.xml.rels><?xml version="1.0" encoding="UTF-8" standalone="yes"?>
<Relationships xmlns="http://schemas.openxmlformats.org/package/2006/relationships"><Relationship Id="rId2" Type="http://schemas.openxmlformats.org/officeDocument/2006/relationships/slide" Target="../slides/slide296.xml"/><Relationship Id="rId1" Type="http://schemas.openxmlformats.org/officeDocument/2006/relationships/notesMaster" Target="../notesMasters/notesMaster1.xml"/></Relationships>
</file>

<file path=ppt/notesSlides/_rels/notesSlide296.xml.rels><?xml version="1.0" encoding="UTF-8" standalone="yes"?>
<Relationships xmlns="http://schemas.openxmlformats.org/package/2006/relationships"><Relationship Id="rId2" Type="http://schemas.openxmlformats.org/officeDocument/2006/relationships/slide" Target="../slides/slide297.xml"/><Relationship Id="rId1" Type="http://schemas.openxmlformats.org/officeDocument/2006/relationships/notesMaster" Target="../notesMasters/notesMaster1.xml"/></Relationships>
</file>

<file path=ppt/notesSlides/_rels/notesSlide297.xml.rels><?xml version="1.0" encoding="UTF-8" standalone="yes"?>
<Relationships xmlns="http://schemas.openxmlformats.org/package/2006/relationships"><Relationship Id="rId2" Type="http://schemas.openxmlformats.org/officeDocument/2006/relationships/slide" Target="../slides/slide298.xml"/><Relationship Id="rId1" Type="http://schemas.openxmlformats.org/officeDocument/2006/relationships/notesMaster" Target="../notesMasters/notesMaster1.xml"/></Relationships>
</file>

<file path=ppt/notesSlides/_rels/notesSlide298.xml.rels><?xml version="1.0" encoding="UTF-8" standalone="yes"?>
<Relationships xmlns="http://schemas.openxmlformats.org/package/2006/relationships"><Relationship Id="rId2" Type="http://schemas.openxmlformats.org/officeDocument/2006/relationships/slide" Target="../slides/slide299.xml"/><Relationship Id="rId1" Type="http://schemas.openxmlformats.org/officeDocument/2006/relationships/notesMaster" Target="../notesMasters/notesMaster1.xml"/></Relationships>
</file>

<file path=ppt/notesSlides/_rels/notesSlide299.xml.rels><?xml version="1.0" encoding="UTF-8" standalone="yes"?>
<Relationships xmlns="http://schemas.openxmlformats.org/package/2006/relationships"><Relationship Id="rId2" Type="http://schemas.openxmlformats.org/officeDocument/2006/relationships/slide" Target="../slides/slide30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00.xml.rels><?xml version="1.0" encoding="UTF-8" standalone="yes"?>
<Relationships xmlns="http://schemas.openxmlformats.org/package/2006/relationships"><Relationship Id="rId2" Type="http://schemas.openxmlformats.org/officeDocument/2006/relationships/slide" Target="../slides/slide301.xml"/><Relationship Id="rId1" Type="http://schemas.openxmlformats.org/officeDocument/2006/relationships/notesMaster" Target="../notesMasters/notesMaster1.xml"/></Relationships>
</file>

<file path=ppt/notesSlides/_rels/notesSlide301.xml.rels><?xml version="1.0" encoding="UTF-8" standalone="yes"?>
<Relationships xmlns="http://schemas.openxmlformats.org/package/2006/relationships"><Relationship Id="rId2" Type="http://schemas.openxmlformats.org/officeDocument/2006/relationships/slide" Target="../slides/slide302.xml"/><Relationship Id="rId1" Type="http://schemas.openxmlformats.org/officeDocument/2006/relationships/notesMaster" Target="../notesMasters/notesMaster1.xml"/></Relationships>
</file>

<file path=ppt/notesSlides/_rels/notesSlide302.xml.rels><?xml version="1.0" encoding="UTF-8" standalone="yes"?>
<Relationships xmlns="http://schemas.openxmlformats.org/package/2006/relationships"><Relationship Id="rId2" Type="http://schemas.openxmlformats.org/officeDocument/2006/relationships/slide" Target="../slides/slide303.xml"/><Relationship Id="rId1" Type="http://schemas.openxmlformats.org/officeDocument/2006/relationships/notesMaster" Target="../notesMasters/notesMaster1.xml"/></Relationships>
</file>

<file path=ppt/notesSlides/_rels/notesSlide303.xml.rels><?xml version="1.0" encoding="UTF-8" standalone="yes"?>
<Relationships xmlns="http://schemas.openxmlformats.org/package/2006/relationships"><Relationship Id="rId2" Type="http://schemas.openxmlformats.org/officeDocument/2006/relationships/slide" Target="../slides/slide304.xml"/><Relationship Id="rId1" Type="http://schemas.openxmlformats.org/officeDocument/2006/relationships/notesMaster" Target="../notesMasters/notesMaster1.xml"/></Relationships>
</file>

<file path=ppt/notesSlides/_rels/notesSlide304.xml.rels><?xml version="1.0" encoding="UTF-8" standalone="yes"?>
<Relationships xmlns="http://schemas.openxmlformats.org/package/2006/relationships"><Relationship Id="rId2" Type="http://schemas.openxmlformats.org/officeDocument/2006/relationships/slide" Target="../slides/slide305.xml"/><Relationship Id="rId1" Type="http://schemas.openxmlformats.org/officeDocument/2006/relationships/notesMaster" Target="../notesMasters/notesMaster1.xml"/></Relationships>
</file>

<file path=ppt/notesSlides/_rels/notesSlide305.xml.rels><?xml version="1.0" encoding="UTF-8" standalone="yes"?>
<Relationships xmlns="http://schemas.openxmlformats.org/package/2006/relationships"><Relationship Id="rId2" Type="http://schemas.openxmlformats.org/officeDocument/2006/relationships/slide" Target="../slides/slide306.xml"/><Relationship Id="rId1" Type="http://schemas.openxmlformats.org/officeDocument/2006/relationships/notesMaster" Target="../notesMasters/notesMaster1.xml"/></Relationships>
</file>

<file path=ppt/notesSlides/_rels/notesSlide306.xml.rels><?xml version="1.0" encoding="UTF-8" standalone="yes"?>
<Relationships xmlns="http://schemas.openxmlformats.org/package/2006/relationships"><Relationship Id="rId2" Type="http://schemas.openxmlformats.org/officeDocument/2006/relationships/slide" Target="../slides/slide307.xml"/><Relationship Id="rId1" Type="http://schemas.openxmlformats.org/officeDocument/2006/relationships/notesMaster" Target="../notesMasters/notesMaster1.xml"/></Relationships>
</file>

<file path=ppt/notesSlides/_rels/notesSlide307.xml.rels><?xml version="1.0" encoding="UTF-8" standalone="yes"?>
<Relationships xmlns="http://schemas.openxmlformats.org/package/2006/relationships"><Relationship Id="rId2" Type="http://schemas.openxmlformats.org/officeDocument/2006/relationships/slide" Target="../slides/slide308.xml"/><Relationship Id="rId1" Type="http://schemas.openxmlformats.org/officeDocument/2006/relationships/notesMaster" Target="../notesMasters/notesMaster1.xml"/></Relationships>
</file>

<file path=ppt/notesSlides/_rels/notesSlide308.xml.rels><?xml version="1.0" encoding="UTF-8" standalone="yes"?>
<Relationships xmlns="http://schemas.openxmlformats.org/package/2006/relationships"><Relationship Id="rId2" Type="http://schemas.openxmlformats.org/officeDocument/2006/relationships/slide" Target="../slides/slide309.xml"/><Relationship Id="rId1" Type="http://schemas.openxmlformats.org/officeDocument/2006/relationships/notesMaster" Target="../notesMasters/notesMaster1.xml"/></Relationships>
</file>

<file path=ppt/notesSlides/_rels/notesSlide309.xml.rels><?xml version="1.0" encoding="UTF-8" standalone="yes"?>
<Relationships xmlns="http://schemas.openxmlformats.org/package/2006/relationships"><Relationship Id="rId2" Type="http://schemas.openxmlformats.org/officeDocument/2006/relationships/slide" Target="../slides/slide31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0.xml.rels><?xml version="1.0" encoding="UTF-8" standalone="yes"?>
<Relationships xmlns="http://schemas.openxmlformats.org/package/2006/relationships"><Relationship Id="rId2" Type="http://schemas.openxmlformats.org/officeDocument/2006/relationships/slide" Target="../slides/slide311.xml"/><Relationship Id="rId1" Type="http://schemas.openxmlformats.org/officeDocument/2006/relationships/notesMaster" Target="../notesMasters/notesMaster1.xml"/></Relationships>
</file>

<file path=ppt/notesSlides/_rels/notesSlide311.xml.rels><?xml version="1.0" encoding="UTF-8" standalone="yes"?>
<Relationships xmlns="http://schemas.openxmlformats.org/package/2006/relationships"><Relationship Id="rId2" Type="http://schemas.openxmlformats.org/officeDocument/2006/relationships/slide" Target="../slides/slide312.xml"/><Relationship Id="rId1" Type="http://schemas.openxmlformats.org/officeDocument/2006/relationships/notesMaster" Target="../notesMasters/notesMaster1.xml"/></Relationships>
</file>

<file path=ppt/notesSlides/_rels/notesSlide312.xml.rels><?xml version="1.0" encoding="UTF-8" standalone="yes"?>
<Relationships xmlns="http://schemas.openxmlformats.org/package/2006/relationships"><Relationship Id="rId2" Type="http://schemas.openxmlformats.org/officeDocument/2006/relationships/slide" Target="../slides/slide313.xml"/><Relationship Id="rId1" Type="http://schemas.openxmlformats.org/officeDocument/2006/relationships/notesMaster" Target="../notesMasters/notesMaster1.xml"/></Relationships>
</file>

<file path=ppt/notesSlides/_rels/notesSlide313.xml.rels><?xml version="1.0" encoding="UTF-8" standalone="yes"?>
<Relationships xmlns="http://schemas.openxmlformats.org/package/2006/relationships"><Relationship Id="rId2" Type="http://schemas.openxmlformats.org/officeDocument/2006/relationships/slide" Target="../slides/slide314.xml"/><Relationship Id="rId1" Type="http://schemas.openxmlformats.org/officeDocument/2006/relationships/notesMaster" Target="../notesMasters/notesMaster1.xml"/></Relationships>
</file>

<file path=ppt/notesSlides/_rels/notesSlide314.xml.rels><?xml version="1.0" encoding="UTF-8" standalone="yes"?>
<Relationships xmlns="http://schemas.openxmlformats.org/package/2006/relationships"><Relationship Id="rId2" Type="http://schemas.openxmlformats.org/officeDocument/2006/relationships/slide" Target="../slides/slide315.xml"/><Relationship Id="rId1" Type="http://schemas.openxmlformats.org/officeDocument/2006/relationships/notesMaster" Target="../notesMasters/notesMaster1.xml"/></Relationships>
</file>

<file path=ppt/notesSlides/_rels/notesSlide315.xml.rels><?xml version="1.0" encoding="UTF-8" standalone="yes"?>
<Relationships xmlns="http://schemas.openxmlformats.org/package/2006/relationships"><Relationship Id="rId2" Type="http://schemas.openxmlformats.org/officeDocument/2006/relationships/slide" Target="../slides/slide316.xml"/><Relationship Id="rId1" Type="http://schemas.openxmlformats.org/officeDocument/2006/relationships/notesMaster" Target="../notesMasters/notesMaster1.xml"/></Relationships>
</file>

<file path=ppt/notesSlides/_rels/notesSlide316.xml.rels><?xml version="1.0" encoding="UTF-8" standalone="yes"?>
<Relationships xmlns="http://schemas.openxmlformats.org/package/2006/relationships"><Relationship Id="rId2" Type="http://schemas.openxmlformats.org/officeDocument/2006/relationships/slide" Target="../slides/slide317.xml"/><Relationship Id="rId1" Type="http://schemas.openxmlformats.org/officeDocument/2006/relationships/notesMaster" Target="../notesMasters/notesMaster1.xml"/></Relationships>
</file>

<file path=ppt/notesSlides/_rels/notesSlide317.xml.rels><?xml version="1.0" encoding="UTF-8" standalone="yes"?>
<Relationships xmlns="http://schemas.openxmlformats.org/package/2006/relationships"><Relationship Id="rId2" Type="http://schemas.openxmlformats.org/officeDocument/2006/relationships/slide" Target="../slides/slide318.xml"/><Relationship Id="rId1" Type="http://schemas.openxmlformats.org/officeDocument/2006/relationships/notesMaster" Target="../notesMasters/notesMaster1.xml"/></Relationships>
</file>

<file path=ppt/notesSlides/_rels/notesSlide318.xml.rels><?xml version="1.0" encoding="UTF-8" standalone="yes"?>
<Relationships xmlns="http://schemas.openxmlformats.org/package/2006/relationships"><Relationship Id="rId2" Type="http://schemas.openxmlformats.org/officeDocument/2006/relationships/slide" Target="../slides/slide319.xml"/><Relationship Id="rId1" Type="http://schemas.openxmlformats.org/officeDocument/2006/relationships/notesMaster" Target="../notesMasters/notesMaster1.xml"/></Relationships>
</file>

<file path=ppt/notesSlides/_rels/notesSlide319.xml.rels><?xml version="1.0" encoding="UTF-8" standalone="yes"?>
<Relationships xmlns="http://schemas.openxmlformats.org/package/2006/relationships"><Relationship Id="rId2" Type="http://schemas.openxmlformats.org/officeDocument/2006/relationships/slide" Target="../slides/slide32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0.xml.rels><?xml version="1.0" encoding="UTF-8" standalone="yes"?>
<Relationships xmlns="http://schemas.openxmlformats.org/package/2006/relationships"><Relationship Id="rId2" Type="http://schemas.openxmlformats.org/officeDocument/2006/relationships/slide" Target="../slides/slide321.xml"/><Relationship Id="rId1" Type="http://schemas.openxmlformats.org/officeDocument/2006/relationships/notesMaster" Target="../notesMasters/notesMaster1.xml"/></Relationships>
</file>

<file path=ppt/notesSlides/_rels/notesSlide321.xml.rels><?xml version="1.0" encoding="UTF-8" standalone="yes"?>
<Relationships xmlns="http://schemas.openxmlformats.org/package/2006/relationships"><Relationship Id="rId2" Type="http://schemas.openxmlformats.org/officeDocument/2006/relationships/slide" Target="../slides/slide322.xml"/><Relationship Id="rId1" Type="http://schemas.openxmlformats.org/officeDocument/2006/relationships/notesMaster" Target="../notesMasters/notesMaster1.xml"/></Relationships>
</file>

<file path=ppt/notesSlides/_rels/notesSlide322.xml.rels><?xml version="1.0" encoding="UTF-8" standalone="yes"?>
<Relationships xmlns="http://schemas.openxmlformats.org/package/2006/relationships"><Relationship Id="rId2" Type="http://schemas.openxmlformats.org/officeDocument/2006/relationships/slide" Target="../slides/slide323.xml"/><Relationship Id="rId1" Type="http://schemas.openxmlformats.org/officeDocument/2006/relationships/notesMaster" Target="../notesMasters/notesMaster1.xml"/></Relationships>
</file>

<file path=ppt/notesSlides/_rels/notesSlide323.xml.rels><?xml version="1.0" encoding="UTF-8" standalone="yes"?>
<Relationships xmlns="http://schemas.openxmlformats.org/package/2006/relationships"><Relationship Id="rId2" Type="http://schemas.openxmlformats.org/officeDocument/2006/relationships/slide" Target="../slides/slide324.xml"/><Relationship Id="rId1" Type="http://schemas.openxmlformats.org/officeDocument/2006/relationships/notesMaster" Target="../notesMasters/notesMaster1.xml"/></Relationships>
</file>

<file path=ppt/notesSlides/_rels/notesSlide324.xml.rels><?xml version="1.0" encoding="UTF-8" standalone="yes"?>
<Relationships xmlns="http://schemas.openxmlformats.org/package/2006/relationships"><Relationship Id="rId2" Type="http://schemas.openxmlformats.org/officeDocument/2006/relationships/slide" Target="../slides/slide325.xml"/><Relationship Id="rId1" Type="http://schemas.openxmlformats.org/officeDocument/2006/relationships/notesMaster" Target="../notesMasters/notesMaster1.xml"/></Relationships>
</file>

<file path=ppt/notesSlides/_rels/notesSlide325.xml.rels><?xml version="1.0" encoding="UTF-8" standalone="yes"?>
<Relationships xmlns="http://schemas.openxmlformats.org/package/2006/relationships"><Relationship Id="rId2" Type="http://schemas.openxmlformats.org/officeDocument/2006/relationships/slide" Target="../slides/slide326.xml"/><Relationship Id="rId1" Type="http://schemas.openxmlformats.org/officeDocument/2006/relationships/notesMaster" Target="../notesMasters/notesMaster1.xml"/></Relationships>
</file>

<file path=ppt/notesSlides/_rels/notesSlide326.xml.rels><?xml version="1.0" encoding="UTF-8" standalone="yes"?>
<Relationships xmlns="http://schemas.openxmlformats.org/package/2006/relationships"><Relationship Id="rId2" Type="http://schemas.openxmlformats.org/officeDocument/2006/relationships/slide" Target="../slides/slide327.xml"/><Relationship Id="rId1" Type="http://schemas.openxmlformats.org/officeDocument/2006/relationships/notesMaster" Target="../notesMasters/notesMaster1.xml"/></Relationships>
</file>

<file path=ppt/notesSlides/_rels/notesSlide327.xml.rels><?xml version="1.0" encoding="UTF-8" standalone="yes"?>
<Relationships xmlns="http://schemas.openxmlformats.org/package/2006/relationships"><Relationship Id="rId2" Type="http://schemas.openxmlformats.org/officeDocument/2006/relationships/slide" Target="../slides/slide328.xml"/><Relationship Id="rId1" Type="http://schemas.openxmlformats.org/officeDocument/2006/relationships/notesMaster" Target="../notesMasters/notesMaster1.xml"/></Relationships>
</file>

<file path=ppt/notesSlides/_rels/notesSlide328.xml.rels><?xml version="1.0" encoding="UTF-8" standalone="yes"?>
<Relationships xmlns="http://schemas.openxmlformats.org/package/2006/relationships"><Relationship Id="rId2" Type="http://schemas.openxmlformats.org/officeDocument/2006/relationships/slide" Target="../slides/slide329.xml"/><Relationship Id="rId1" Type="http://schemas.openxmlformats.org/officeDocument/2006/relationships/notesMaster" Target="../notesMasters/notesMaster1.xml"/></Relationships>
</file>

<file path=ppt/notesSlides/_rels/notesSlide329.xml.rels><?xml version="1.0" encoding="UTF-8" standalone="yes"?>
<Relationships xmlns="http://schemas.openxmlformats.org/package/2006/relationships"><Relationship Id="rId2" Type="http://schemas.openxmlformats.org/officeDocument/2006/relationships/slide" Target="../slides/slide33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0.xml.rels><?xml version="1.0" encoding="UTF-8" standalone="yes"?>
<Relationships xmlns="http://schemas.openxmlformats.org/package/2006/relationships"><Relationship Id="rId2" Type="http://schemas.openxmlformats.org/officeDocument/2006/relationships/slide" Target="../slides/slide331.xml"/><Relationship Id="rId1" Type="http://schemas.openxmlformats.org/officeDocument/2006/relationships/notesMaster" Target="../notesMasters/notesMaster1.xml"/></Relationships>
</file>

<file path=ppt/notesSlides/_rels/notesSlide331.xml.rels><?xml version="1.0" encoding="UTF-8" standalone="yes"?>
<Relationships xmlns="http://schemas.openxmlformats.org/package/2006/relationships"><Relationship Id="rId2" Type="http://schemas.openxmlformats.org/officeDocument/2006/relationships/slide" Target="../slides/slide332.xml"/><Relationship Id="rId1" Type="http://schemas.openxmlformats.org/officeDocument/2006/relationships/notesMaster" Target="../notesMasters/notesMaster1.xml"/></Relationships>
</file>

<file path=ppt/notesSlides/_rels/notesSlide332.xml.rels><?xml version="1.0" encoding="UTF-8" standalone="yes"?>
<Relationships xmlns="http://schemas.openxmlformats.org/package/2006/relationships"><Relationship Id="rId2" Type="http://schemas.openxmlformats.org/officeDocument/2006/relationships/slide" Target="../slides/slide333.xml"/><Relationship Id="rId1" Type="http://schemas.openxmlformats.org/officeDocument/2006/relationships/notesMaster" Target="../notesMasters/notesMaster1.xml"/></Relationships>
</file>

<file path=ppt/notesSlides/_rels/notesSlide333.xml.rels><?xml version="1.0" encoding="UTF-8" standalone="yes"?>
<Relationships xmlns="http://schemas.openxmlformats.org/package/2006/relationships"><Relationship Id="rId2" Type="http://schemas.openxmlformats.org/officeDocument/2006/relationships/slide" Target="../slides/slide334.xml"/><Relationship Id="rId1" Type="http://schemas.openxmlformats.org/officeDocument/2006/relationships/notesMaster" Target="../notesMasters/notesMaster1.xml"/></Relationships>
</file>

<file path=ppt/notesSlides/_rels/notesSlide334.xml.rels><?xml version="1.0" encoding="UTF-8" standalone="yes"?>
<Relationships xmlns="http://schemas.openxmlformats.org/package/2006/relationships"><Relationship Id="rId2" Type="http://schemas.openxmlformats.org/officeDocument/2006/relationships/slide" Target="../slides/slide335.xml"/><Relationship Id="rId1" Type="http://schemas.openxmlformats.org/officeDocument/2006/relationships/notesMaster" Target="../notesMasters/notesMaster1.xml"/></Relationships>
</file>

<file path=ppt/notesSlides/_rels/notesSlide335.xml.rels><?xml version="1.0" encoding="UTF-8" standalone="yes"?>
<Relationships xmlns="http://schemas.openxmlformats.org/package/2006/relationships"><Relationship Id="rId2" Type="http://schemas.openxmlformats.org/officeDocument/2006/relationships/slide" Target="../slides/slide336.xml"/><Relationship Id="rId1" Type="http://schemas.openxmlformats.org/officeDocument/2006/relationships/notesMaster" Target="../notesMasters/notesMaster1.xml"/></Relationships>
</file>

<file path=ppt/notesSlides/_rels/notesSlide336.xml.rels><?xml version="1.0" encoding="UTF-8" standalone="yes"?>
<Relationships xmlns="http://schemas.openxmlformats.org/package/2006/relationships"><Relationship Id="rId2" Type="http://schemas.openxmlformats.org/officeDocument/2006/relationships/slide" Target="../slides/slide337.xml"/><Relationship Id="rId1" Type="http://schemas.openxmlformats.org/officeDocument/2006/relationships/notesMaster" Target="../notesMasters/notesMaster1.xml"/></Relationships>
</file>

<file path=ppt/notesSlides/_rels/notesSlide337.xml.rels><?xml version="1.0" encoding="UTF-8" standalone="yes"?>
<Relationships xmlns="http://schemas.openxmlformats.org/package/2006/relationships"><Relationship Id="rId2" Type="http://schemas.openxmlformats.org/officeDocument/2006/relationships/slide" Target="../slides/slide338.xml"/><Relationship Id="rId1" Type="http://schemas.openxmlformats.org/officeDocument/2006/relationships/notesMaster" Target="../notesMasters/notesMaster1.xml"/></Relationships>
</file>

<file path=ppt/notesSlides/_rels/notesSlide338.xml.rels><?xml version="1.0" encoding="UTF-8" standalone="yes"?>
<Relationships xmlns="http://schemas.openxmlformats.org/package/2006/relationships"><Relationship Id="rId2" Type="http://schemas.openxmlformats.org/officeDocument/2006/relationships/slide" Target="../slides/slide339.xml"/><Relationship Id="rId1" Type="http://schemas.openxmlformats.org/officeDocument/2006/relationships/notesMaster" Target="../notesMasters/notesMaster1.xml"/></Relationships>
</file>

<file path=ppt/notesSlides/_rels/notesSlide339.xml.rels><?xml version="1.0" encoding="UTF-8" standalone="yes"?>
<Relationships xmlns="http://schemas.openxmlformats.org/package/2006/relationships"><Relationship Id="rId2" Type="http://schemas.openxmlformats.org/officeDocument/2006/relationships/slide" Target="../slides/slide3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0.xml.rels><?xml version="1.0" encoding="UTF-8" standalone="yes"?>
<Relationships xmlns="http://schemas.openxmlformats.org/package/2006/relationships"><Relationship Id="rId2" Type="http://schemas.openxmlformats.org/officeDocument/2006/relationships/slide" Target="../slides/slide3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封面</a:t>
            </a:r>
          </a:p>
        </p:txBody>
      </p:sp>
      <p:sp>
        <p:nvSpPr>
          <p:cNvPr id="4" name="灯片编号占位符 3"/>
          <p:cNvSpPr>
            <a:spLocks noGrp="1"/>
          </p:cNvSpPr>
          <p:nvPr>
            <p:ph type="sldNum" sz="quarter" idx="10"/>
          </p:nvPr>
        </p:nvSpPr>
        <p:spPr/>
        <p:txBody>
          <a:bodyPr/>
          <a:lstStyle/>
          <a:p>
            <a:fld id="{FC8AECDA-B852-4CA6-98F9-FDA299AD4FD3}"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表格</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8AECDA-B852-4CA6-98F9-FDA299AD4FD3}"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92219857"/>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表格</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8AECDA-B852-4CA6-98F9-FDA299AD4FD3}"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101</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095417892"/>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表格</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8AECDA-B852-4CA6-98F9-FDA299AD4FD3}"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102</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563738114"/>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表格</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8AECDA-B852-4CA6-98F9-FDA299AD4FD3}"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103</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799757378"/>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表格</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8AECDA-B852-4CA6-98F9-FDA299AD4FD3}"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104</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19573855"/>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表格</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8AECDA-B852-4CA6-98F9-FDA299AD4FD3}"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105</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61593796"/>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表格</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8AECDA-B852-4CA6-98F9-FDA299AD4FD3}"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106</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78639653"/>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表格</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8AECDA-B852-4CA6-98F9-FDA299AD4FD3}"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107</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194297332"/>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表格</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8AECDA-B852-4CA6-98F9-FDA299AD4FD3}"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108</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883987512"/>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表格</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8AECDA-B852-4CA6-98F9-FDA299AD4FD3}"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109</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926448208"/>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表格</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8AECDA-B852-4CA6-98F9-FDA299AD4FD3}"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110</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2420969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表格</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8AECDA-B852-4CA6-98F9-FDA299AD4FD3}"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092777179"/>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表格</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8AECDA-B852-4CA6-98F9-FDA299AD4FD3}"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111</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497275604"/>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延伸阅读</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8AECDA-B852-4CA6-98F9-FDA299AD4FD3}"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112</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099940880"/>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本章小结</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8AECDA-B852-4CA6-98F9-FDA299AD4FD3}"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113</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396837711"/>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章节页</a:t>
            </a:r>
            <a:endParaRPr lang="en-US" altLang="zh-CN"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8AECDA-B852-4CA6-98F9-FDA299AD4FD3}"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114</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913683079"/>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知识卡片</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8AECDA-B852-4CA6-98F9-FDA299AD4FD3}"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115</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497147689"/>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目录</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8AECDA-B852-4CA6-98F9-FDA299AD4FD3}"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116</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4196225208"/>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正文</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8AECDA-B852-4CA6-98F9-FDA299AD4FD3}"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117</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831653621"/>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正文</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8AECDA-B852-4CA6-98F9-FDA299AD4FD3}"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118</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801202800"/>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正文</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8AECDA-B852-4CA6-98F9-FDA299AD4FD3}"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119</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908703027"/>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正文</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8AECDA-B852-4CA6-98F9-FDA299AD4FD3}"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120</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277861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表格</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8AECDA-B852-4CA6-98F9-FDA299AD4FD3}"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692591963"/>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正文</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8AECDA-B852-4CA6-98F9-FDA299AD4FD3}"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121</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447412193"/>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表格</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8AECDA-B852-4CA6-98F9-FDA299AD4FD3}"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122</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489023475"/>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表格</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8AECDA-B852-4CA6-98F9-FDA299AD4FD3}"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123</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707471749"/>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表格</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8AECDA-B852-4CA6-98F9-FDA299AD4FD3}"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124</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371913692"/>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表格</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8AECDA-B852-4CA6-98F9-FDA299AD4FD3}"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125</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067814951"/>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表格</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8AECDA-B852-4CA6-98F9-FDA299AD4FD3}"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126</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95059000"/>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表格</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8AECDA-B852-4CA6-98F9-FDA299AD4FD3}"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127</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465864634"/>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表格</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8AECDA-B852-4CA6-98F9-FDA299AD4FD3}"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128</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062346063"/>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表格</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8AECDA-B852-4CA6-98F9-FDA299AD4FD3}"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129</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614286186"/>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表格</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8AECDA-B852-4CA6-98F9-FDA299AD4FD3}"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130</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4057205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表格</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8AECDA-B852-4CA6-98F9-FDA299AD4FD3}"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994135757"/>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表格</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8AECDA-B852-4CA6-98F9-FDA299AD4FD3}"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131</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923332841"/>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表格</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8AECDA-B852-4CA6-98F9-FDA299AD4FD3}"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132</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551389926"/>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表格</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8AECDA-B852-4CA6-98F9-FDA299AD4FD3}"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133</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166204060"/>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表格</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8AECDA-B852-4CA6-98F9-FDA299AD4FD3}"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134</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788545909"/>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表格</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8AECDA-B852-4CA6-98F9-FDA299AD4FD3}"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135</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789985264"/>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表格</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8AECDA-B852-4CA6-98F9-FDA299AD4FD3}"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136</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776783660"/>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表格</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8AECDA-B852-4CA6-98F9-FDA299AD4FD3}"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137</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366230683"/>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表格</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8AECDA-B852-4CA6-98F9-FDA299AD4FD3}"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138</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41546891"/>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表格</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8AECDA-B852-4CA6-98F9-FDA299AD4FD3}"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139</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559248055"/>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表格</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8AECDA-B852-4CA6-98F9-FDA299AD4FD3}"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140</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6535708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表格</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8AECDA-B852-4CA6-98F9-FDA299AD4FD3}"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634934267"/>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表格</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8AECDA-B852-4CA6-98F9-FDA299AD4FD3}"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141</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469740547"/>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表格</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8AECDA-B852-4CA6-98F9-FDA299AD4FD3}"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142</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979508039"/>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表格</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8AECDA-B852-4CA6-98F9-FDA299AD4FD3}"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143</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975975381"/>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表格</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8AECDA-B852-4CA6-98F9-FDA299AD4FD3}"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144</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817590648"/>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表格</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8AECDA-B852-4CA6-98F9-FDA299AD4FD3}"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145</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618139309"/>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表格</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8AECDA-B852-4CA6-98F9-FDA299AD4FD3}"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146</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940426586"/>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表格</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8AECDA-B852-4CA6-98F9-FDA299AD4FD3}"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147</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089008294"/>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表格</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8AECDA-B852-4CA6-98F9-FDA299AD4FD3}"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148</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4132395492"/>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表格</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8AECDA-B852-4CA6-98F9-FDA299AD4FD3}"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149</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989309336"/>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表格</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8AECDA-B852-4CA6-98F9-FDA299AD4FD3}"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150</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8048379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表格</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8AECDA-B852-4CA6-98F9-FDA299AD4FD3}"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807977476"/>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表格</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8AECDA-B852-4CA6-98F9-FDA299AD4FD3}"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151</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525706109"/>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表格</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8AECDA-B852-4CA6-98F9-FDA299AD4FD3}"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152</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086835761"/>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表格</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8AECDA-B852-4CA6-98F9-FDA299AD4FD3}"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153</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6260638"/>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表格</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8AECDA-B852-4CA6-98F9-FDA299AD4FD3}"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154</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403799047"/>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表格</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8AECDA-B852-4CA6-98F9-FDA299AD4FD3}"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155</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727593323"/>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表格</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8AECDA-B852-4CA6-98F9-FDA299AD4FD3}"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156</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326187285"/>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表格</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8AECDA-B852-4CA6-98F9-FDA299AD4FD3}"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157</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939812671"/>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表格</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8AECDA-B852-4CA6-98F9-FDA299AD4FD3}"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158</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243760980"/>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表格</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8AECDA-B852-4CA6-98F9-FDA299AD4FD3}"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159</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4068927758"/>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表格</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8AECDA-B852-4CA6-98F9-FDA299AD4FD3}"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160</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8731224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解释说明</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8AECDA-B852-4CA6-98F9-FDA299AD4FD3}"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062235296"/>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表格</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8AECDA-B852-4CA6-98F9-FDA299AD4FD3}"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161</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600289401"/>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表格</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8AECDA-B852-4CA6-98F9-FDA299AD4FD3}"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162</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111613429"/>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表格</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8AECDA-B852-4CA6-98F9-FDA299AD4FD3}"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163</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155809169"/>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表格</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8AECDA-B852-4CA6-98F9-FDA299AD4FD3}"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164</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595446148"/>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表格</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8AECDA-B852-4CA6-98F9-FDA299AD4FD3}"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165</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948707349"/>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表格</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8AECDA-B852-4CA6-98F9-FDA299AD4FD3}"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166</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928277176"/>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表格</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8AECDA-B852-4CA6-98F9-FDA299AD4FD3}"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167</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824634176"/>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表格</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8AECDA-B852-4CA6-98F9-FDA299AD4FD3}"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168</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898077246"/>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表格</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8AECDA-B852-4CA6-98F9-FDA299AD4FD3}"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169</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998700609"/>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表格</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8AECDA-B852-4CA6-98F9-FDA299AD4FD3}"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170</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6268761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表格</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8AECDA-B852-4CA6-98F9-FDA299AD4FD3}"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583405016"/>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表格</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8AECDA-B852-4CA6-98F9-FDA299AD4FD3}"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171</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939443495"/>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表格</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8AECDA-B852-4CA6-98F9-FDA299AD4FD3}"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172</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137431089"/>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表格</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8AECDA-B852-4CA6-98F9-FDA299AD4FD3}"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173</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173066506"/>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表格</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8AECDA-B852-4CA6-98F9-FDA299AD4FD3}"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174</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236661826"/>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延伸阅读</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8AECDA-B852-4CA6-98F9-FDA299AD4FD3}"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175</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44265340"/>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本章小结</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8AECDA-B852-4CA6-98F9-FDA299AD4FD3}"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176</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728130006"/>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章节页</a:t>
            </a:r>
            <a:endParaRPr lang="en-US" altLang="zh-CN"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8AECDA-B852-4CA6-98F9-FDA299AD4FD3}"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177</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274518286"/>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知识卡片</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8AECDA-B852-4CA6-98F9-FDA299AD4FD3}"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178</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46423859"/>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目录</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8AECDA-B852-4CA6-98F9-FDA299AD4FD3}"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179</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792092647"/>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正文</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8AECDA-B852-4CA6-98F9-FDA299AD4FD3}"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180</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40525381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表格</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8AECDA-B852-4CA6-98F9-FDA299AD4FD3}"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044583543"/>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正文</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8AECDA-B852-4CA6-98F9-FDA299AD4FD3}"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181</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883678818"/>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正文</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8AECDA-B852-4CA6-98F9-FDA299AD4FD3}"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182</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388902049"/>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正文</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8AECDA-B852-4CA6-98F9-FDA299AD4FD3}"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183</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381117355"/>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正文</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8AECDA-B852-4CA6-98F9-FDA299AD4FD3}"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184</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96779293"/>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正文</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8AECDA-B852-4CA6-98F9-FDA299AD4FD3}"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185</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392643000"/>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正文</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8AECDA-B852-4CA6-98F9-FDA299AD4FD3}"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186</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793569433"/>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正文</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8AECDA-B852-4CA6-98F9-FDA299AD4FD3}"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187</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4290791002"/>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正文</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8AECDA-B852-4CA6-98F9-FDA299AD4FD3}"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188</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458996211"/>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正文</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8AECDA-B852-4CA6-98F9-FDA299AD4FD3}"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189</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113255678"/>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正文</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8AECDA-B852-4CA6-98F9-FDA299AD4FD3}"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190</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4860872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表格</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8AECDA-B852-4CA6-98F9-FDA299AD4FD3}"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709691023"/>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正文</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8AECDA-B852-4CA6-98F9-FDA299AD4FD3}"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191</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586702447"/>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正文</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8AECDA-B852-4CA6-98F9-FDA299AD4FD3}"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192</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4183496940"/>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正文</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8AECDA-B852-4CA6-98F9-FDA299AD4FD3}"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193</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509649458"/>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正文</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8AECDA-B852-4CA6-98F9-FDA299AD4FD3}"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194</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910208810"/>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正文</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8AECDA-B852-4CA6-98F9-FDA299AD4FD3}"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195</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464108570"/>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正文</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8AECDA-B852-4CA6-98F9-FDA299AD4FD3}"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196</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30440200"/>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正文</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8AECDA-B852-4CA6-98F9-FDA299AD4FD3}"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197</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876591449"/>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正文</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8AECDA-B852-4CA6-98F9-FDA299AD4FD3}"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198</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11022067"/>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正文</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8AECDA-B852-4CA6-98F9-FDA299AD4FD3}"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199</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942999206"/>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正文</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8AECDA-B852-4CA6-98F9-FDA299AD4FD3}"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200</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7319704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00" dirty="0">
                <a:latin typeface="Times New Roman" panose="02020603050405020304" pitchFamily="18" charset="0"/>
                <a:ea typeface="华文楷体" panose="02010600040101010101" pitchFamily="2" charset="-122"/>
                <a:cs typeface="Times New Roman" panose="02020603050405020304" pitchFamily="18" charset="0"/>
              </a:rPr>
              <a:t>去年评分标准，仅供参考，实际成绩以今年</a:t>
            </a:r>
            <a:r>
              <a:rPr lang="zh-CN" altLang="en-US" sz="1200" kern="100">
                <a:latin typeface="Times New Roman" panose="02020603050405020304" pitchFamily="18" charset="0"/>
                <a:ea typeface="华文楷体" panose="02010600040101010101" pitchFamily="2" charset="-122"/>
                <a:cs typeface="Times New Roman" panose="02020603050405020304" pitchFamily="18" charset="0"/>
              </a:rPr>
              <a:t>评分标准为准：</a:t>
            </a:r>
            <a:endParaRPr lang="en-US" altLang="zh-CN" sz="1200" kern="100" dirty="0">
              <a:latin typeface="Times New Roman" panose="02020603050405020304" pitchFamily="18" charset="0"/>
              <a:ea typeface="华文楷体" panose="0201060004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kern="100" dirty="0">
              <a:latin typeface="Times New Roman" panose="02020603050405020304" pitchFamily="18" charset="0"/>
              <a:ea typeface="华文楷体" panose="0201060004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00" dirty="0">
                <a:latin typeface="Times New Roman" panose="02020603050405020304" pitchFamily="18" charset="0"/>
                <a:ea typeface="华文楷体" panose="02010600040101010101" pitchFamily="2" charset="-122"/>
                <a:cs typeface="Times New Roman" panose="02020603050405020304" pitchFamily="18" charset="0"/>
              </a:rPr>
              <a:t>点名到了或者作业全部提交给</a:t>
            </a:r>
            <a:r>
              <a:rPr lang="en-US" altLang="zh-CN" sz="1200" kern="100" dirty="0">
                <a:latin typeface="Times New Roman" panose="02020603050405020304" pitchFamily="18" charset="0"/>
                <a:ea typeface="华文楷体" panose="02010600040101010101" pitchFamily="2" charset="-122"/>
                <a:cs typeface="Times New Roman" panose="02020603050405020304" pitchFamily="18" charset="0"/>
              </a:rPr>
              <a:t>5</a:t>
            </a:r>
            <a:r>
              <a:rPr lang="zh-CN" altLang="en-US" sz="1200" kern="100" dirty="0">
                <a:latin typeface="Times New Roman" panose="02020603050405020304" pitchFamily="18" charset="0"/>
                <a:ea typeface="华文楷体" panose="02010600040101010101" pitchFamily="2" charset="-122"/>
                <a:cs typeface="Times New Roman" panose="02020603050405020304" pitchFamily="18" charset="0"/>
              </a:rPr>
              <a:t>分，两者都不满足则</a:t>
            </a:r>
            <a:r>
              <a:rPr lang="en-US" altLang="zh-CN" sz="1200" kern="100" dirty="0">
                <a:latin typeface="Times New Roman" panose="02020603050405020304" pitchFamily="18" charset="0"/>
                <a:ea typeface="华文楷体" panose="02010600040101010101" pitchFamily="2" charset="-122"/>
                <a:cs typeface="Times New Roman" panose="02020603050405020304" pitchFamily="18" charset="0"/>
              </a:rPr>
              <a:t>0</a:t>
            </a:r>
            <a:r>
              <a:rPr lang="zh-CN" altLang="en-US" sz="1200" kern="100" dirty="0">
                <a:latin typeface="Times New Roman" panose="02020603050405020304" pitchFamily="18" charset="0"/>
                <a:ea typeface="华文楷体" panose="02010600040101010101" pitchFamily="2" charset="-122"/>
                <a:cs typeface="Times New Roman" panose="02020603050405020304" pitchFamily="18" charset="0"/>
              </a:rPr>
              <a:t>分</a:t>
            </a:r>
            <a:endParaRPr lang="en-US" altLang="zh-CN" sz="1200" kern="100" dirty="0">
              <a:latin typeface="Times New Roman" panose="02020603050405020304" pitchFamily="18" charset="0"/>
              <a:ea typeface="华文楷体" panose="0201060004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solidFill>
                <a:srgbClr val="333333"/>
              </a:solidFill>
              <a:latin typeface="Helvetica"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solidFill>
                  <a:srgbClr val="333333"/>
                </a:solidFill>
                <a:latin typeface="Helvetica" charset="0"/>
              </a:rPr>
              <a:t>每个作业满分</a:t>
            </a:r>
            <a:r>
              <a:rPr lang="en-US" altLang="zh-CN" dirty="0">
                <a:solidFill>
                  <a:srgbClr val="333333"/>
                </a:solidFill>
                <a:latin typeface="Helvetica" charset="0"/>
              </a:rPr>
              <a:t>100</a:t>
            </a:r>
            <a:r>
              <a:rPr lang="zh-CN" altLang="en-US" dirty="0">
                <a:solidFill>
                  <a:srgbClr val="333333"/>
                </a:solidFill>
                <a:latin typeface="Helvetica" charset="0"/>
              </a:rPr>
              <a:t>分，成绩由</a:t>
            </a:r>
            <a:r>
              <a:rPr lang="en-US" altLang="zh-CN" dirty="0">
                <a:solidFill>
                  <a:srgbClr val="333333"/>
                </a:solidFill>
                <a:latin typeface="Helvetica" charset="0"/>
              </a:rPr>
              <a:t>Mo</a:t>
            </a:r>
            <a:r>
              <a:rPr lang="zh-CN" altLang="en-US" dirty="0">
                <a:solidFill>
                  <a:srgbClr val="333333"/>
                </a:solidFill>
                <a:latin typeface="Helvetica" charset="0"/>
              </a:rPr>
              <a:t>平台统一打分。</a:t>
            </a:r>
            <a:endParaRPr lang="en-US" altLang="zh-CN" dirty="0">
              <a:solidFill>
                <a:srgbClr val="333333"/>
              </a:solidFill>
              <a:latin typeface="Helvetica"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solidFill>
                  <a:srgbClr val="333333"/>
                </a:solidFill>
                <a:latin typeface="Helvetica" charset="0"/>
              </a:rPr>
              <a:t>若作业全部提交则有</a:t>
            </a:r>
            <a:r>
              <a:rPr lang="en-US" altLang="zh-CN" dirty="0">
                <a:solidFill>
                  <a:srgbClr val="333333"/>
                </a:solidFill>
                <a:latin typeface="Helvetica" charset="0"/>
              </a:rPr>
              <a:t>30</a:t>
            </a:r>
            <a:r>
              <a:rPr lang="zh-CN" altLang="en-US" dirty="0">
                <a:solidFill>
                  <a:srgbClr val="333333"/>
                </a:solidFill>
                <a:latin typeface="Helvetica" charset="0"/>
              </a:rPr>
              <a:t>分基础分，少交一次作业扣</a:t>
            </a:r>
            <a:r>
              <a:rPr lang="en-US" altLang="zh-CN" dirty="0">
                <a:solidFill>
                  <a:srgbClr val="333333"/>
                </a:solidFill>
                <a:latin typeface="Helvetica" charset="0"/>
              </a:rPr>
              <a:t>4</a:t>
            </a:r>
            <a:r>
              <a:rPr lang="zh-CN" altLang="en-US" dirty="0">
                <a:solidFill>
                  <a:srgbClr val="333333"/>
                </a:solidFill>
                <a:latin typeface="Helvetica" charset="0"/>
              </a:rPr>
              <a:t>分基础分，全部没有提交则基础分为</a:t>
            </a:r>
            <a:r>
              <a:rPr lang="en-US" altLang="zh-CN" dirty="0">
                <a:solidFill>
                  <a:srgbClr val="333333"/>
                </a:solidFill>
                <a:latin typeface="Helvetica" charset="0"/>
              </a:rPr>
              <a:t>0</a:t>
            </a:r>
            <a:r>
              <a:rPr lang="zh-CN" altLang="en-US" dirty="0">
                <a:solidFill>
                  <a:srgbClr val="333333"/>
                </a:solidFill>
                <a:latin typeface="Helvetica" charset="0"/>
              </a:rPr>
              <a:t>。</a:t>
            </a:r>
            <a:endParaRPr lang="en-US" altLang="zh-CN" dirty="0">
              <a:solidFill>
                <a:srgbClr val="333333"/>
              </a:solidFill>
              <a:latin typeface="Helvetica"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solidFill>
                  <a:srgbClr val="333333"/>
                </a:solidFill>
                <a:latin typeface="Helvetica" charset="0"/>
              </a:rPr>
              <a:t>剩下</a:t>
            </a:r>
            <a:r>
              <a:rPr lang="en-US" altLang="zh-CN" dirty="0">
                <a:solidFill>
                  <a:srgbClr val="333333"/>
                </a:solidFill>
                <a:latin typeface="Helvetica" charset="0"/>
              </a:rPr>
              <a:t>5</a:t>
            </a:r>
            <a:r>
              <a:rPr lang="zh-CN" altLang="en-US" dirty="0">
                <a:solidFill>
                  <a:srgbClr val="333333"/>
                </a:solidFill>
                <a:latin typeface="Helvetica" charset="0"/>
              </a:rPr>
              <a:t>分为档次分，作业平均分</a:t>
            </a:r>
            <a:r>
              <a:rPr lang="en-US" altLang="zh-CN" dirty="0">
                <a:solidFill>
                  <a:srgbClr val="333333"/>
                </a:solidFill>
                <a:latin typeface="Helvetica" charset="0"/>
              </a:rPr>
              <a:t>[40, 70) 1</a:t>
            </a:r>
            <a:r>
              <a:rPr lang="zh-CN" altLang="en-US" dirty="0">
                <a:solidFill>
                  <a:srgbClr val="333333"/>
                </a:solidFill>
                <a:latin typeface="Helvetica" charset="0"/>
              </a:rPr>
              <a:t>分， </a:t>
            </a:r>
            <a:r>
              <a:rPr lang="en-US" altLang="zh-CN" dirty="0">
                <a:solidFill>
                  <a:srgbClr val="333333"/>
                </a:solidFill>
                <a:latin typeface="Helvetica" charset="0"/>
              </a:rPr>
              <a:t>[70, 80) 2</a:t>
            </a:r>
            <a:r>
              <a:rPr lang="zh-CN" altLang="en-US" dirty="0">
                <a:solidFill>
                  <a:srgbClr val="333333"/>
                </a:solidFill>
                <a:latin typeface="Helvetica" charset="0"/>
              </a:rPr>
              <a:t>分，</a:t>
            </a:r>
            <a:r>
              <a:rPr lang="en-US" altLang="zh-CN" dirty="0">
                <a:solidFill>
                  <a:srgbClr val="333333"/>
                </a:solidFill>
                <a:latin typeface="Helvetica" charset="0"/>
              </a:rPr>
              <a:t>[80, 87) 3</a:t>
            </a:r>
            <a:r>
              <a:rPr lang="zh-CN" altLang="en-US" dirty="0">
                <a:solidFill>
                  <a:srgbClr val="333333"/>
                </a:solidFill>
                <a:latin typeface="Helvetica" charset="0"/>
              </a:rPr>
              <a:t>分，</a:t>
            </a:r>
            <a:r>
              <a:rPr lang="en-US" altLang="zh-CN" dirty="0">
                <a:solidFill>
                  <a:srgbClr val="333333"/>
                </a:solidFill>
                <a:latin typeface="Helvetica" charset="0"/>
              </a:rPr>
              <a:t>[87, 90) 4</a:t>
            </a:r>
            <a:r>
              <a:rPr lang="zh-CN" altLang="en-US" dirty="0">
                <a:solidFill>
                  <a:srgbClr val="333333"/>
                </a:solidFill>
                <a:latin typeface="Helvetica" charset="0"/>
              </a:rPr>
              <a:t>分， </a:t>
            </a:r>
            <a:r>
              <a:rPr lang="en-US" altLang="zh-CN" dirty="0">
                <a:solidFill>
                  <a:srgbClr val="333333"/>
                </a:solidFill>
                <a:latin typeface="Helvetica" charset="0"/>
              </a:rPr>
              <a:t>[90, 100] 5</a:t>
            </a:r>
            <a:r>
              <a:rPr lang="zh-CN" altLang="en-US" dirty="0">
                <a:solidFill>
                  <a:srgbClr val="333333"/>
                </a:solidFill>
                <a:latin typeface="Helvetica" charset="0"/>
              </a:rPr>
              <a:t>分。</a:t>
            </a:r>
            <a:endParaRPr kumimoji="1" lang="en-US" altLang="zh-CN" dirty="0"/>
          </a:p>
          <a:p>
            <a:endParaRPr kumimoji="1" lang="zh-CN" altLang="en-US" dirty="0"/>
          </a:p>
        </p:txBody>
      </p:sp>
      <p:sp>
        <p:nvSpPr>
          <p:cNvPr id="4" name="灯片编号占位符 3"/>
          <p:cNvSpPr>
            <a:spLocks noGrp="1"/>
          </p:cNvSpPr>
          <p:nvPr>
            <p:ph type="sldNum" sz="quarter" idx="5"/>
          </p:nvPr>
        </p:nvSpPr>
        <p:spPr/>
        <p:txBody>
          <a:bodyPr/>
          <a:lstStyle/>
          <a:p>
            <a:fld id="{17161C67-365B-455B-8333-B2F385616053}" type="slidenum">
              <a:rPr lang="zh-CN" altLang="en-US" smtClean="0"/>
              <a:t>3</a:t>
            </a:fld>
            <a:endParaRPr lang="zh-CN" altLang="en-US"/>
          </a:p>
        </p:txBody>
      </p:sp>
    </p:spTree>
    <p:extLst>
      <p:ext uri="{BB962C8B-B14F-4D97-AF65-F5344CB8AC3E}">
        <p14:creationId xmlns:p14="http://schemas.microsoft.com/office/powerpoint/2010/main" val="371483474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表格</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8AECDA-B852-4CA6-98F9-FDA299AD4FD3}"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763223056"/>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正文</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8AECDA-B852-4CA6-98F9-FDA299AD4FD3}"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201</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460334980"/>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表格</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8AECDA-B852-4CA6-98F9-FDA299AD4FD3}"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202</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649220758"/>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表格</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8AECDA-B852-4CA6-98F9-FDA299AD4FD3}"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203</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917551891"/>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表格</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8AECDA-B852-4CA6-98F9-FDA299AD4FD3}"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204</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565541777"/>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表格</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8AECDA-B852-4CA6-98F9-FDA299AD4FD3}"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205</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887571800"/>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表格</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8AECDA-B852-4CA6-98F9-FDA299AD4FD3}"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206</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58941548"/>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表格</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8AECDA-B852-4CA6-98F9-FDA299AD4FD3}"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207</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4077959795"/>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表格</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8AECDA-B852-4CA6-98F9-FDA299AD4FD3}"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208</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764234128"/>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表格</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8AECDA-B852-4CA6-98F9-FDA299AD4FD3}"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209</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336702762"/>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表格</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8AECDA-B852-4CA6-98F9-FDA299AD4FD3}"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210</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5679517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表格</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8AECDA-B852-4CA6-98F9-FDA299AD4FD3}"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786790027"/>
      </p:ext>
    </p:extLst>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表格</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8AECDA-B852-4CA6-98F9-FDA299AD4FD3}"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211</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612442979"/>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表格</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8AECDA-B852-4CA6-98F9-FDA299AD4FD3}"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212</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967757341"/>
      </p:ext>
    </p:extLst>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表格</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8AECDA-B852-4CA6-98F9-FDA299AD4FD3}"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213</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961484138"/>
      </p:ext>
    </p:extLst>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表格</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8AECDA-B852-4CA6-98F9-FDA299AD4FD3}"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214</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916365712"/>
      </p:ext>
    </p:extLst>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表格</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8AECDA-B852-4CA6-98F9-FDA299AD4FD3}"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215</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109989079"/>
      </p:ext>
    </p:extLst>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正文</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8AECDA-B852-4CA6-98F9-FDA299AD4FD3}"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216</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482877067"/>
      </p:ext>
    </p:extLst>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正文</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8AECDA-B852-4CA6-98F9-FDA299AD4FD3}"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217</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588604279"/>
      </p:ext>
    </p:extLst>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正文</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8AECDA-B852-4CA6-98F9-FDA299AD4FD3}"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218</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556936523"/>
      </p:ext>
    </p:extLst>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正文</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8AECDA-B852-4CA6-98F9-FDA299AD4FD3}"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219</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342703591"/>
      </p:ext>
    </p:extLst>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正文</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8AECDA-B852-4CA6-98F9-FDA299AD4FD3}"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220</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00155744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表格</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8AECDA-B852-4CA6-98F9-FDA299AD4FD3}"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282505239"/>
      </p:ext>
    </p:extLst>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正文</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8AECDA-B852-4CA6-98F9-FDA299AD4FD3}"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221</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430789722"/>
      </p:ext>
    </p:extLst>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正文</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8AECDA-B852-4CA6-98F9-FDA299AD4FD3}"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222</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4071743643"/>
      </p:ext>
    </p:extLst>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正文</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8AECDA-B852-4CA6-98F9-FDA299AD4FD3}"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223</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96004265"/>
      </p:ext>
    </p:extLst>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正文</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8AECDA-B852-4CA6-98F9-FDA299AD4FD3}"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224</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684341392"/>
      </p:ext>
    </p:extLst>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正文</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8AECDA-B852-4CA6-98F9-FDA299AD4FD3}"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225</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341811527"/>
      </p:ext>
    </p:extLst>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正文</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8AECDA-B852-4CA6-98F9-FDA299AD4FD3}"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226</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61736699"/>
      </p:ext>
    </p:extLst>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正文</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8AECDA-B852-4CA6-98F9-FDA299AD4FD3}"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227</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4152721901"/>
      </p:ext>
    </p:extLst>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正文</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8AECDA-B852-4CA6-98F9-FDA299AD4FD3}"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228</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583022699"/>
      </p:ext>
    </p:extLst>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正文</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8AECDA-B852-4CA6-98F9-FDA299AD4FD3}"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229</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4064676903"/>
      </p:ext>
    </p:extLst>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正文</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8AECDA-B852-4CA6-98F9-FDA299AD4FD3}"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230</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32607459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背景</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8AECDA-B852-4CA6-98F9-FDA299AD4FD3}"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408340365"/>
      </p:ext>
    </p:extLst>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正文</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8AECDA-B852-4CA6-98F9-FDA299AD4FD3}"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231</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829969300"/>
      </p:ext>
    </p:extLst>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正文</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8AECDA-B852-4CA6-98F9-FDA299AD4FD3}"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232</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4023489695"/>
      </p:ext>
    </p:extLst>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正文</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8AECDA-B852-4CA6-98F9-FDA299AD4FD3}"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233</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910002286"/>
      </p:ext>
    </p:extLst>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正文</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8AECDA-B852-4CA6-98F9-FDA299AD4FD3}"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234</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778598558"/>
      </p:ext>
    </p:extLst>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正文</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8AECDA-B852-4CA6-98F9-FDA299AD4FD3}"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235</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527431813"/>
      </p:ext>
    </p:extLst>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延伸阅读</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8AECDA-B852-4CA6-98F9-FDA299AD4FD3}"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236</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4073303156"/>
      </p:ext>
    </p:extLst>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本章小结</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8AECDA-B852-4CA6-98F9-FDA299AD4FD3}"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237</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820891638"/>
      </p:ext>
    </p:extLst>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章节页</a:t>
            </a:r>
            <a:endParaRPr lang="en-US" altLang="zh-CN"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8AECDA-B852-4CA6-98F9-FDA299AD4FD3}"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238</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58643461"/>
      </p:ext>
    </p:extLst>
  </p:cSld>
  <p:clrMapOvr>
    <a:masterClrMapping/>
  </p:clrMapOvr>
</p:notes>
</file>

<file path=ppt/notesSlides/notesSlide2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知识卡片</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8AECDA-B852-4CA6-98F9-FDA299AD4FD3}"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239</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781074478"/>
      </p:ext>
    </p:extLst>
  </p:cSld>
  <p:clrMapOvr>
    <a:masterClrMapping/>
  </p:clrMapOvr>
</p:notes>
</file>

<file path=ppt/notesSlides/notesSlide2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目录</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8AECDA-B852-4CA6-98F9-FDA299AD4FD3}"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240</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12978923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背景</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8AECDA-B852-4CA6-98F9-FDA299AD4FD3}"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945221964"/>
      </p:ext>
    </p:extLst>
  </p:cSld>
  <p:clrMapOvr>
    <a:masterClrMapping/>
  </p:clrMapOvr>
</p:notes>
</file>

<file path=ppt/notesSlides/notesSlide2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正文</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8AECDA-B852-4CA6-98F9-FDA299AD4FD3}"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241</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4284506247"/>
      </p:ext>
    </p:extLst>
  </p:cSld>
  <p:clrMapOvr>
    <a:masterClrMapping/>
  </p:clrMapOvr>
</p:notes>
</file>

<file path=ppt/notesSlides/notesSlide2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正文</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8AECDA-B852-4CA6-98F9-FDA299AD4FD3}"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242</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341645690"/>
      </p:ext>
    </p:extLst>
  </p:cSld>
  <p:clrMapOvr>
    <a:masterClrMapping/>
  </p:clrMapOvr>
</p:notes>
</file>

<file path=ppt/notesSlides/notesSlide2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正文</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8AECDA-B852-4CA6-98F9-FDA299AD4FD3}"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243</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4154691022"/>
      </p:ext>
    </p:extLst>
  </p:cSld>
  <p:clrMapOvr>
    <a:masterClrMapping/>
  </p:clrMapOvr>
</p:notes>
</file>

<file path=ppt/notesSlides/notesSlide2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正文</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8AECDA-B852-4CA6-98F9-FDA299AD4FD3}"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244</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4954651"/>
      </p:ext>
    </p:extLst>
  </p:cSld>
  <p:clrMapOvr>
    <a:masterClrMapping/>
  </p:clrMapOvr>
</p:notes>
</file>

<file path=ppt/notesSlides/notesSlide2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正文</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8AECDA-B852-4CA6-98F9-FDA299AD4FD3}"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245</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661815766"/>
      </p:ext>
    </p:extLst>
  </p:cSld>
  <p:clrMapOvr>
    <a:masterClrMapping/>
  </p:clrMapOvr>
</p:notes>
</file>

<file path=ppt/notesSlides/notesSlide2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正文</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8AECDA-B852-4CA6-98F9-FDA299AD4FD3}"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246</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604677819"/>
      </p:ext>
    </p:extLst>
  </p:cSld>
  <p:clrMapOvr>
    <a:masterClrMapping/>
  </p:clrMapOvr>
</p:notes>
</file>

<file path=ppt/notesSlides/notesSlide2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正文</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8AECDA-B852-4CA6-98F9-FDA299AD4FD3}"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247</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970827050"/>
      </p:ext>
    </p:extLst>
  </p:cSld>
  <p:clrMapOvr>
    <a:masterClrMapping/>
  </p:clrMapOvr>
</p:notes>
</file>

<file path=ppt/notesSlides/notesSlide2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正文</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8AECDA-B852-4CA6-98F9-FDA299AD4FD3}"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248</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657488574"/>
      </p:ext>
    </p:extLst>
  </p:cSld>
  <p:clrMapOvr>
    <a:masterClrMapping/>
  </p:clrMapOvr>
</p:notes>
</file>

<file path=ppt/notesSlides/notesSlide2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正文</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8AECDA-B852-4CA6-98F9-FDA299AD4FD3}"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249</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342398903"/>
      </p:ext>
    </p:extLst>
  </p:cSld>
  <p:clrMapOvr>
    <a:masterClrMapping/>
  </p:clrMapOvr>
</p:notes>
</file>

<file path=ppt/notesSlides/notesSlide2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正文</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8AECDA-B852-4CA6-98F9-FDA299AD4FD3}"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250</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70144887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背景</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8AECDA-B852-4CA6-98F9-FDA299AD4FD3}"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875754792"/>
      </p:ext>
    </p:extLst>
  </p:cSld>
  <p:clrMapOvr>
    <a:masterClrMapping/>
  </p:clrMapOvr>
</p:notes>
</file>

<file path=ppt/notesSlides/notesSlide2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正文</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8AECDA-B852-4CA6-98F9-FDA299AD4FD3}"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251</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606774570"/>
      </p:ext>
    </p:extLst>
  </p:cSld>
  <p:clrMapOvr>
    <a:masterClrMapping/>
  </p:clrMapOvr>
</p:notes>
</file>

<file path=ppt/notesSlides/notesSlide2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正文</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8AECDA-B852-4CA6-98F9-FDA299AD4FD3}"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252</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793182992"/>
      </p:ext>
    </p:extLst>
  </p:cSld>
  <p:clrMapOvr>
    <a:masterClrMapping/>
  </p:clrMapOvr>
</p:notes>
</file>

<file path=ppt/notesSlides/notesSlide2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正文</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8AECDA-B852-4CA6-98F9-FDA299AD4FD3}"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253</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531965805"/>
      </p:ext>
    </p:extLst>
  </p:cSld>
  <p:clrMapOvr>
    <a:masterClrMapping/>
  </p:clrMapOvr>
</p:notes>
</file>

<file path=ppt/notesSlides/notesSlide2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正文</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8AECDA-B852-4CA6-98F9-FDA299AD4FD3}"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254</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484562138"/>
      </p:ext>
    </p:extLst>
  </p:cSld>
  <p:clrMapOvr>
    <a:masterClrMapping/>
  </p:clrMapOvr>
</p:notes>
</file>

<file path=ppt/notesSlides/notesSlide2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正文</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8AECDA-B852-4CA6-98F9-FDA299AD4FD3}"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255</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171578381"/>
      </p:ext>
    </p:extLst>
  </p:cSld>
  <p:clrMapOvr>
    <a:masterClrMapping/>
  </p:clrMapOvr>
</p:notes>
</file>

<file path=ppt/notesSlides/notesSlide2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正文</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8AECDA-B852-4CA6-98F9-FDA299AD4FD3}"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256</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940040468"/>
      </p:ext>
    </p:extLst>
  </p:cSld>
  <p:clrMapOvr>
    <a:masterClrMapping/>
  </p:clrMapOvr>
</p:notes>
</file>

<file path=ppt/notesSlides/notesSlide2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正文</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8AECDA-B852-4CA6-98F9-FDA299AD4FD3}"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257</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930094112"/>
      </p:ext>
    </p:extLst>
  </p:cSld>
  <p:clrMapOvr>
    <a:masterClrMapping/>
  </p:clrMapOvr>
</p:notes>
</file>

<file path=ppt/notesSlides/notesSlide2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正文</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8AECDA-B852-4CA6-98F9-FDA299AD4FD3}"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258</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765529381"/>
      </p:ext>
    </p:extLst>
  </p:cSld>
  <p:clrMapOvr>
    <a:masterClrMapping/>
  </p:clrMapOvr>
</p:notes>
</file>

<file path=ppt/notesSlides/notesSlide2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正文</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8AECDA-B852-4CA6-98F9-FDA299AD4FD3}"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259</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576124305"/>
      </p:ext>
    </p:extLst>
  </p:cSld>
  <p:clrMapOvr>
    <a:masterClrMapping/>
  </p:clrMapOvr>
</p:notes>
</file>

<file path=ppt/notesSlides/notesSlide2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正文</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8AECDA-B852-4CA6-98F9-FDA299AD4FD3}"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260</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99377654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背景</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8AECDA-B852-4CA6-98F9-FDA299AD4FD3}"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4187684381"/>
      </p:ext>
    </p:extLst>
  </p:cSld>
  <p:clrMapOvr>
    <a:masterClrMapping/>
  </p:clrMapOvr>
</p:notes>
</file>

<file path=ppt/notesSlides/notesSlide2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正文</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8AECDA-B852-4CA6-98F9-FDA299AD4FD3}"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261</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507154746"/>
      </p:ext>
    </p:extLst>
  </p:cSld>
  <p:clrMapOvr>
    <a:masterClrMapping/>
  </p:clrMapOvr>
</p:notes>
</file>

<file path=ppt/notesSlides/notesSlide2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正文</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8AECDA-B852-4CA6-98F9-FDA299AD4FD3}"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262</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160440427"/>
      </p:ext>
    </p:extLst>
  </p:cSld>
  <p:clrMapOvr>
    <a:masterClrMapping/>
  </p:clrMapOvr>
</p:notes>
</file>

<file path=ppt/notesSlides/notesSlide2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正文</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8AECDA-B852-4CA6-98F9-FDA299AD4FD3}"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263</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468914071"/>
      </p:ext>
    </p:extLst>
  </p:cSld>
  <p:clrMapOvr>
    <a:masterClrMapping/>
  </p:clrMapOvr>
</p:notes>
</file>

<file path=ppt/notesSlides/notesSlide2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正文</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8AECDA-B852-4CA6-98F9-FDA299AD4FD3}"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264</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157616326"/>
      </p:ext>
    </p:extLst>
  </p:cSld>
  <p:clrMapOvr>
    <a:masterClrMapping/>
  </p:clrMapOvr>
</p:notes>
</file>

<file path=ppt/notesSlides/notesSlide2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正文</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8AECDA-B852-4CA6-98F9-FDA299AD4FD3}"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265</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051496963"/>
      </p:ext>
    </p:extLst>
  </p:cSld>
  <p:clrMapOvr>
    <a:masterClrMapping/>
  </p:clrMapOvr>
</p:notes>
</file>

<file path=ppt/notesSlides/notesSlide2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正文</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8AECDA-B852-4CA6-98F9-FDA299AD4FD3}"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266</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53873801"/>
      </p:ext>
    </p:extLst>
  </p:cSld>
  <p:clrMapOvr>
    <a:masterClrMapping/>
  </p:clrMapOvr>
</p:notes>
</file>

<file path=ppt/notesSlides/notesSlide2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正文</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8AECDA-B852-4CA6-98F9-FDA299AD4FD3}"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267</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165460388"/>
      </p:ext>
    </p:extLst>
  </p:cSld>
  <p:clrMapOvr>
    <a:masterClrMapping/>
  </p:clrMapOvr>
</p:notes>
</file>

<file path=ppt/notesSlides/notesSlide2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正文</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8AECDA-B852-4CA6-98F9-FDA299AD4FD3}"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268</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564245909"/>
      </p:ext>
    </p:extLst>
  </p:cSld>
  <p:clrMapOvr>
    <a:masterClrMapping/>
  </p:clrMapOvr>
</p:notes>
</file>

<file path=ppt/notesSlides/notesSlide2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正文</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8AECDA-B852-4CA6-98F9-FDA299AD4FD3}"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269</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59376061"/>
      </p:ext>
    </p:extLst>
  </p:cSld>
  <p:clrMapOvr>
    <a:masterClrMapping/>
  </p:clrMapOvr>
</p:notes>
</file>

<file path=ppt/notesSlides/notesSlide2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正文</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8AECDA-B852-4CA6-98F9-FDA299AD4FD3}"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270</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50824723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背景</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8AECDA-B852-4CA6-98F9-FDA299AD4FD3}"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696227375"/>
      </p:ext>
    </p:extLst>
  </p:cSld>
  <p:clrMapOvr>
    <a:masterClrMapping/>
  </p:clrMapOvr>
</p:notes>
</file>

<file path=ppt/notesSlides/notesSlide2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正文</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8AECDA-B852-4CA6-98F9-FDA299AD4FD3}"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271</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4227231688"/>
      </p:ext>
    </p:extLst>
  </p:cSld>
  <p:clrMapOvr>
    <a:masterClrMapping/>
  </p:clrMapOvr>
</p:notes>
</file>

<file path=ppt/notesSlides/notesSlide2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正文</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8AECDA-B852-4CA6-98F9-FDA299AD4FD3}"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272</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275139703"/>
      </p:ext>
    </p:extLst>
  </p:cSld>
  <p:clrMapOvr>
    <a:masterClrMapping/>
  </p:clrMapOvr>
</p:notes>
</file>

<file path=ppt/notesSlides/notesSlide2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正文</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8AECDA-B852-4CA6-98F9-FDA299AD4FD3}"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273</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606739374"/>
      </p:ext>
    </p:extLst>
  </p:cSld>
  <p:clrMapOvr>
    <a:masterClrMapping/>
  </p:clrMapOvr>
</p:notes>
</file>

<file path=ppt/notesSlides/notesSlide2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正文</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8AECDA-B852-4CA6-98F9-FDA299AD4FD3}"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274</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757735913"/>
      </p:ext>
    </p:extLst>
  </p:cSld>
  <p:clrMapOvr>
    <a:masterClrMapping/>
  </p:clrMapOvr>
</p:notes>
</file>

<file path=ppt/notesSlides/notesSlide2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正文</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8AECDA-B852-4CA6-98F9-FDA299AD4FD3}"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275</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544665941"/>
      </p:ext>
    </p:extLst>
  </p:cSld>
  <p:clrMapOvr>
    <a:masterClrMapping/>
  </p:clrMapOvr>
</p:notes>
</file>

<file path=ppt/notesSlides/notesSlide2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正文</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8AECDA-B852-4CA6-98F9-FDA299AD4FD3}"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276</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409183244"/>
      </p:ext>
    </p:extLst>
  </p:cSld>
  <p:clrMapOvr>
    <a:masterClrMapping/>
  </p:clrMapOvr>
</p:notes>
</file>

<file path=ppt/notesSlides/notesSlide2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正文</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8AECDA-B852-4CA6-98F9-FDA299AD4FD3}"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277</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694293650"/>
      </p:ext>
    </p:extLst>
  </p:cSld>
  <p:clrMapOvr>
    <a:masterClrMapping/>
  </p:clrMapOvr>
</p:notes>
</file>

<file path=ppt/notesSlides/notesSlide2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正文</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8AECDA-B852-4CA6-98F9-FDA299AD4FD3}"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278</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712236532"/>
      </p:ext>
    </p:extLst>
  </p:cSld>
  <p:clrMapOvr>
    <a:masterClrMapping/>
  </p:clrMapOvr>
</p:notes>
</file>

<file path=ppt/notesSlides/notesSlide2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正文</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8AECDA-B852-4CA6-98F9-FDA299AD4FD3}"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279</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505559034"/>
      </p:ext>
    </p:extLst>
  </p:cSld>
  <p:clrMapOvr>
    <a:masterClrMapping/>
  </p:clrMapOvr>
</p:notes>
</file>

<file path=ppt/notesSlides/notesSlide2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正文</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8AECDA-B852-4CA6-98F9-FDA299AD4FD3}"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280</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70380118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背景</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8AECDA-B852-4CA6-98F9-FDA299AD4FD3}"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687221557"/>
      </p:ext>
    </p:extLst>
  </p:cSld>
  <p:clrMapOvr>
    <a:masterClrMapping/>
  </p:clrMapOvr>
</p:notes>
</file>

<file path=ppt/notesSlides/notesSlide2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正文</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8AECDA-B852-4CA6-98F9-FDA299AD4FD3}"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281</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595170000"/>
      </p:ext>
    </p:extLst>
  </p:cSld>
  <p:clrMapOvr>
    <a:masterClrMapping/>
  </p:clrMapOvr>
</p:notes>
</file>

<file path=ppt/notesSlides/notesSlide2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正文</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8AECDA-B852-4CA6-98F9-FDA299AD4FD3}"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282</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960434777"/>
      </p:ext>
    </p:extLst>
  </p:cSld>
  <p:clrMapOvr>
    <a:masterClrMapping/>
  </p:clrMapOvr>
</p:notes>
</file>

<file path=ppt/notesSlides/notesSlide2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正文</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8AECDA-B852-4CA6-98F9-FDA299AD4FD3}"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283</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760515934"/>
      </p:ext>
    </p:extLst>
  </p:cSld>
  <p:clrMapOvr>
    <a:masterClrMapping/>
  </p:clrMapOvr>
</p:notes>
</file>

<file path=ppt/notesSlides/notesSlide2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正文</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8AECDA-B852-4CA6-98F9-FDA299AD4FD3}"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284</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417751510"/>
      </p:ext>
    </p:extLst>
  </p:cSld>
  <p:clrMapOvr>
    <a:masterClrMapping/>
  </p:clrMapOvr>
</p:notes>
</file>

<file path=ppt/notesSlides/notesSlide2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正文</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8AECDA-B852-4CA6-98F9-FDA299AD4FD3}"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285</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4022136598"/>
      </p:ext>
    </p:extLst>
  </p:cSld>
  <p:clrMapOvr>
    <a:masterClrMapping/>
  </p:clrMapOvr>
</p:notes>
</file>

<file path=ppt/notesSlides/notesSlide2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正文</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8AECDA-B852-4CA6-98F9-FDA299AD4FD3}"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286</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4150027768"/>
      </p:ext>
    </p:extLst>
  </p:cSld>
  <p:clrMapOvr>
    <a:masterClrMapping/>
  </p:clrMapOvr>
</p:notes>
</file>

<file path=ppt/notesSlides/notesSlide2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正文</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8AECDA-B852-4CA6-98F9-FDA299AD4FD3}"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287</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983949947"/>
      </p:ext>
    </p:extLst>
  </p:cSld>
  <p:clrMapOvr>
    <a:masterClrMapping/>
  </p:clrMapOvr>
</p:notes>
</file>

<file path=ppt/notesSlides/notesSlide2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正文</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8AECDA-B852-4CA6-98F9-FDA299AD4FD3}"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288</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593299573"/>
      </p:ext>
    </p:extLst>
  </p:cSld>
  <p:clrMapOvr>
    <a:masterClrMapping/>
  </p:clrMapOvr>
</p:notes>
</file>

<file path=ppt/notesSlides/notesSlide2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正文</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8AECDA-B852-4CA6-98F9-FDA299AD4FD3}"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289</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000100069"/>
      </p:ext>
    </p:extLst>
  </p:cSld>
  <p:clrMapOvr>
    <a:masterClrMapping/>
  </p:clrMapOvr>
</p:notes>
</file>

<file path=ppt/notesSlides/notesSlide2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延伸阅读</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8AECDA-B852-4CA6-98F9-FDA299AD4FD3}"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290</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71926521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背景</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8AECDA-B852-4CA6-98F9-FDA299AD4FD3}"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785025969"/>
      </p:ext>
    </p:extLst>
  </p:cSld>
  <p:clrMapOvr>
    <a:masterClrMapping/>
  </p:clrMapOvr>
</p:notes>
</file>

<file path=ppt/notesSlides/notesSlide2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本章小结</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8AECDA-B852-4CA6-98F9-FDA299AD4FD3}"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291</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258668806"/>
      </p:ext>
    </p:extLst>
  </p:cSld>
  <p:clrMapOvr>
    <a:masterClrMapping/>
  </p:clrMapOvr>
</p:notes>
</file>

<file path=ppt/notesSlides/notesSlide2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章节页</a:t>
            </a:r>
            <a:endParaRPr lang="en-US" altLang="zh-CN"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8AECDA-B852-4CA6-98F9-FDA299AD4FD3}"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292</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961226792"/>
      </p:ext>
    </p:extLst>
  </p:cSld>
  <p:clrMapOvr>
    <a:masterClrMapping/>
  </p:clrMapOvr>
</p:notes>
</file>

<file path=ppt/notesSlides/notesSlide2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知识卡片</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8AECDA-B852-4CA6-98F9-FDA299AD4FD3}"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293</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522311875"/>
      </p:ext>
    </p:extLst>
  </p:cSld>
  <p:clrMapOvr>
    <a:masterClrMapping/>
  </p:clrMapOvr>
</p:notes>
</file>

<file path=ppt/notesSlides/notesSlide2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目录</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8AECDA-B852-4CA6-98F9-FDA299AD4FD3}"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294</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553181724"/>
      </p:ext>
    </p:extLst>
  </p:cSld>
  <p:clrMapOvr>
    <a:masterClrMapping/>
  </p:clrMapOvr>
</p:notes>
</file>

<file path=ppt/notesSlides/notesSlide2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正文</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8AECDA-B852-4CA6-98F9-FDA299AD4FD3}"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295</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587296408"/>
      </p:ext>
    </p:extLst>
  </p:cSld>
  <p:clrMapOvr>
    <a:masterClrMapping/>
  </p:clrMapOvr>
</p:notes>
</file>

<file path=ppt/notesSlides/notesSlide2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正文</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8AECDA-B852-4CA6-98F9-FDA299AD4FD3}"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296</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382851526"/>
      </p:ext>
    </p:extLst>
  </p:cSld>
  <p:clrMapOvr>
    <a:masterClrMapping/>
  </p:clrMapOvr>
</p:notes>
</file>

<file path=ppt/notesSlides/notesSlide2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正文</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8AECDA-B852-4CA6-98F9-FDA299AD4FD3}"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297</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47195563"/>
      </p:ext>
    </p:extLst>
  </p:cSld>
  <p:clrMapOvr>
    <a:masterClrMapping/>
  </p:clrMapOvr>
</p:notes>
</file>

<file path=ppt/notesSlides/notesSlide2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正文</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8AECDA-B852-4CA6-98F9-FDA299AD4FD3}"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298</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69564210"/>
      </p:ext>
    </p:extLst>
  </p:cSld>
  <p:clrMapOvr>
    <a:masterClrMapping/>
  </p:clrMapOvr>
</p:notes>
</file>

<file path=ppt/notesSlides/notesSlide2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正文</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8AECDA-B852-4CA6-98F9-FDA299AD4FD3}"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299</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257035743"/>
      </p:ext>
    </p:extLst>
  </p:cSld>
  <p:clrMapOvr>
    <a:masterClrMapping/>
  </p:clrMapOvr>
</p:notes>
</file>

<file path=ppt/notesSlides/notesSlide2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正文</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8AECDA-B852-4CA6-98F9-FDA299AD4FD3}"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300</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4773647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章节页</a:t>
            </a:r>
            <a:endParaRPr lang="en-US" altLang="zh-CN"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8AECDA-B852-4CA6-98F9-FDA299AD4FD3}"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49249277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背景</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8AECDA-B852-4CA6-98F9-FDA299AD4FD3}"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4205107722"/>
      </p:ext>
    </p:extLst>
  </p:cSld>
  <p:clrMapOvr>
    <a:masterClrMapping/>
  </p:clrMapOvr>
</p:notes>
</file>

<file path=ppt/notesSlides/notesSlide3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正文</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8AECDA-B852-4CA6-98F9-FDA299AD4FD3}"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301</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414158662"/>
      </p:ext>
    </p:extLst>
  </p:cSld>
  <p:clrMapOvr>
    <a:masterClrMapping/>
  </p:clrMapOvr>
</p:notes>
</file>

<file path=ppt/notesSlides/notesSlide3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正文</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8AECDA-B852-4CA6-98F9-FDA299AD4FD3}"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302</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824503121"/>
      </p:ext>
    </p:extLst>
  </p:cSld>
  <p:clrMapOvr>
    <a:masterClrMapping/>
  </p:clrMapOvr>
</p:notes>
</file>

<file path=ppt/notesSlides/notesSlide3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正文</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8AECDA-B852-4CA6-98F9-FDA299AD4FD3}"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303</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334411048"/>
      </p:ext>
    </p:extLst>
  </p:cSld>
  <p:clrMapOvr>
    <a:masterClrMapping/>
  </p:clrMapOvr>
</p:notes>
</file>

<file path=ppt/notesSlides/notesSlide3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正文</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8AECDA-B852-4CA6-98F9-FDA299AD4FD3}"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304</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609084041"/>
      </p:ext>
    </p:extLst>
  </p:cSld>
  <p:clrMapOvr>
    <a:masterClrMapping/>
  </p:clrMapOvr>
</p:notes>
</file>

<file path=ppt/notesSlides/notesSlide3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正文</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8AECDA-B852-4CA6-98F9-FDA299AD4FD3}"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305</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750323146"/>
      </p:ext>
    </p:extLst>
  </p:cSld>
  <p:clrMapOvr>
    <a:masterClrMapping/>
  </p:clrMapOvr>
</p:notes>
</file>

<file path=ppt/notesSlides/notesSlide3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正文</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8AECDA-B852-4CA6-98F9-FDA299AD4FD3}"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306</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094934925"/>
      </p:ext>
    </p:extLst>
  </p:cSld>
  <p:clrMapOvr>
    <a:masterClrMapping/>
  </p:clrMapOvr>
</p:notes>
</file>

<file path=ppt/notesSlides/notesSlide3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正文</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8AECDA-B852-4CA6-98F9-FDA299AD4FD3}"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307</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4087476003"/>
      </p:ext>
    </p:extLst>
  </p:cSld>
  <p:clrMapOvr>
    <a:masterClrMapping/>
  </p:clrMapOvr>
</p:notes>
</file>

<file path=ppt/notesSlides/notesSlide3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正文</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8AECDA-B852-4CA6-98F9-FDA299AD4FD3}"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308</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733880563"/>
      </p:ext>
    </p:extLst>
  </p:cSld>
  <p:clrMapOvr>
    <a:masterClrMapping/>
  </p:clrMapOvr>
</p:notes>
</file>

<file path=ppt/notesSlides/notesSlide3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正文</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8AECDA-B852-4CA6-98F9-FDA299AD4FD3}"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309</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874304400"/>
      </p:ext>
    </p:extLst>
  </p:cSld>
  <p:clrMapOvr>
    <a:masterClrMapping/>
  </p:clrMapOvr>
</p:notes>
</file>

<file path=ppt/notesSlides/notesSlide3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正文</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8AECDA-B852-4CA6-98F9-FDA299AD4FD3}"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310</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44256483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背景</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8AECDA-B852-4CA6-98F9-FDA299AD4FD3}"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127190310"/>
      </p:ext>
    </p:extLst>
  </p:cSld>
  <p:clrMapOvr>
    <a:masterClrMapping/>
  </p:clrMapOvr>
</p:notes>
</file>

<file path=ppt/notesSlides/notesSlide3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正文</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8AECDA-B852-4CA6-98F9-FDA299AD4FD3}"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311</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908252430"/>
      </p:ext>
    </p:extLst>
  </p:cSld>
  <p:clrMapOvr>
    <a:masterClrMapping/>
  </p:clrMapOvr>
</p:notes>
</file>

<file path=ppt/notesSlides/notesSlide3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正文</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8AECDA-B852-4CA6-98F9-FDA299AD4FD3}"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312</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485218363"/>
      </p:ext>
    </p:extLst>
  </p:cSld>
  <p:clrMapOvr>
    <a:masterClrMapping/>
  </p:clrMapOvr>
</p:notes>
</file>

<file path=ppt/notesSlides/notesSlide3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正文</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8AECDA-B852-4CA6-98F9-FDA299AD4FD3}"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313</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793858506"/>
      </p:ext>
    </p:extLst>
  </p:cSld>
  <p:clrMapOvr>
    <a:masterClrMapping/>
  </p:clrMapOvr>
</p:notes>
</file>

<file path=ppt/notesSlides/notesSlide3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正文</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8AECDA-B852-4CA6-98F9-FDA299AD4FD3}"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314</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371852267"/>
      </p:ext>
    </p:extLst>
  </p:cSld>
  <p:clrMapOvr>
    <a:masterClrMapping/>
  </p:clrMapOvr>
</p:notes>
</file>

<file path=ppt/notesSlides/notesSlide3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正文</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8AECDA-B852-4CA6-98F9-FDA299AD4FD3}"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315</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4105403063"/>
      </p:ext>
    </p:extLst>
  </p:cSld>
  <p:clrMapOvr>
    <a:masterClrMapping/>
  </p:clrMapOvr>
</p:notes>
</file>

<file path=ppt/notesSlides/notesSlide3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正文</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8AECDA-B852-4CA6-98F9-FDA299AD4FD3}"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316</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238823667"/>
      </p:ext>
    </p:extLst>
  </p:cSld>
  <p:clrMapOvr>
    <a:masterClrMapping/>
  </p:clrMapOvr>
</p:notes>
</file>

<file path=ppt/notesSlides/notesSlide3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正文</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8AECDA-B852-4CA6-98F9-FDA299AD4FD3}"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317</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679992560"/>
      </p:ext>
    </p:extLst>
  </p:cSld>
  <p:clrMapOvr>
    <a:masterClrMapping/>
  </p:clrMapOvr>
</p:notes>
</file>

<file path=ppt/notesSlides/notesSlide3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正文</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8AECDA-B852-4CA6-98F9-FDA299AD4FD3}"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318</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634088589"/>
      </p:ext>
    </p:extLst>
  </p:cSld>
  <p:clrMapOvr>
    <a:masterClrMapping/>
  </p:clrMapOvr>
</p:notes>
</file>

<file path=ppt/notesSlides/notesSlide3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正文</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8AECDA-B852-4CA6-98F9-FDA299AD4FD3}"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319</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4002116729"/>
      </p:ext>
    </p:extLst>
  </p:cSld>
  <p:clrMapOvr>
    <a:masterClrMapping/>
  </p:clrMapOvr>
</p:notes>
</file>

<file path=ppt/notesSlides/notesSlide3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正文</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8AECDA-B852-4CA6-98F9-FDA299AD4FD3}"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320</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31773656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背景</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8AECDA-B852-4CA6-98F9-FDA299AD4FD3}"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777000947"/>
      </p:ext>
    </p:extLst>
  </p:cSld>
  <p:clrMapOvr>
    <a:masterClrMapping/>
  </p:clrMapOvr>
</p:notes>
</file>

<file path=ppt/notesSlides/notesSlide3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正文</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8AECDA-B852-4CA6-98F9-FDA299AD4FD3}"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321</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474071588"/>
      </p:ext>
    </p:extLst>
  </p:cSld>
  <p:clrMapOvr>
    <a:masterClrMapping/>
  </p:clrMapOvr>
</p:notes>
</file>

<file path=ppt/notesSlides/notesSlide3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正文</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8AECDA-B852-4CA6-98F9-FDA299AD4FD3}"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322</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020567822"/>
      </p:ext>
    </p:extLst>
  </p:cSld>
  <p:clrMapOvr>
    <a:masterClrMapping/>
  </p:clrMapOvr>
</p:notes>
</file>

<file path=ppt/notesSlides/notesSlide3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正文</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8AECDA-B852-4CA6-98F9-FDA299AD4FD3}"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323</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675179814"/>
      </p:ext>
    </p:extLst>
  </p:cSld>
  <p:clrMapOvr>
    <a:masterClrMapping/>
  </p:clrMapOvr>
</p:notes>
</file>

<file path=ppt/notesSlides/notesSlide3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正文</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8AECDA-B852-4CA6-98F9-FDA299AD4FD3}"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324</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47442834"/>
      </p:ext>
    </p:extLst>
  </p:cSld>
  <p:clrMapOvr>
    <a:masterClrMapping/>
  </p:clrMapOvr>
</p:notes>
</file>

<file path=ppt/notesSlides/notesSlide3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正文</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8AECDA-B852-4CA6-98F9-FDA299AD4FD3}"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325</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696258659"/>
      </p:ext>
    </p:extLst>
  </p:cSld>
  <p:clrMapOvr>
    <a:masterClrMapping/>
  </p:clrMapOvr>
</p:notes>
</file>

<file path=ppt/notesSlides/notesSlide3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正文</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8AECDA-B852-4CA6-98F9-FDA299AD4FD3}"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326</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825887525"/>
      </p:ext>
    </p:extLst>
  </p:cSld>
  <p:clrMapOvr>
    <a:masterClrMapping/>
  </p:clrMapOvr>
</p:notes>
</file>

<file path=ppt/notesSlides/notesSlide3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正文</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8AECDA-B852-4CA6-98F9-FDA299AD4FD3}"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327</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188165578"/>
      </p:ext>
    </p:extLst>
  </p:cSld>
  <p:clrMapOvr>
    <a:masterClrMapping/>
  </p:clrMapOvr>
</p:notes>
</file>

<file path=ppt/notesSlides/notesSlide3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正文</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8AECDA-B852-4CA6-98F9-FDA299AD4FD3}"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328</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510152065"/>
      </p:ext>
    </p:extLst>
  </p:cSld>
  <p:clrMapOvr>
    <a:masterClrMapping/>
  </p:clrMapOvr>
</p:notes>
</file>

<file path=ppt/notesSlides/notesSlide3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正文</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8AECDA-B852-4CA6-98F9-FDA299AD4FD3}"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329</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334497462"/>
      </p:ext>
    </p:extLst>
  </p:cSld>
  <p:clrMapOvr>
    <a:masterClrMapping/>
  </p:clrMapOvr>
</p:notes>
</file>

<file path=ppt/notesSlides/notesSlide3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正文</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8AECDA-B852-4CA6-98F9-FDA299AD4FD3}"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330</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09691570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背景</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8AECDA-B852-4CA6-98F9-FDA299AD4FD3}"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4008660357"/>
      </p:ext>
    </p:extLst>
  </p:cSld>
  <p:clrMapOvr>
    <a:masterClrMapping/>
  </p:clrMapOvr>
</p:notes>
</file>

<file path=ppt/notesSlides/notesSlide3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正文</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8AECDA-B852-4CA6-98F9-FDA299AD4FD3}"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331</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298918586"/>
      </p:ext>
    </p:extLst>
  </p:cSld>
  <p:clrMapOvr>
    <a:masterClrMapping/>
  </p:clrMapOvr>
</p:notes>
</file>

<file path=ppt/notesSlides/notesSlide3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正文</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8AECDA-B852-4CA6-98F9-FDA299AD4FD3}"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332</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803415194"/>
      </p:ext>
    </p:extLst>
  </p:cSld>
  <p:clrMapOvr>
    <a:masterClrMapping/>
  </p:clrMapOvr>
</p:notes>
</file>

<file path=ppt/notesSlides/notesSlide3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正文</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8AECDA-B852-4CA6-98F9-FDA299AD4FD3}"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333</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481143663"/>
      </p:ext>
    </p:extLst>
  </p:cSld>
  <p:clrMapOvr>
    <a:masterClrMapping/>
  </p:clrMapOvr>
</p:notes>
</file>

<file path=ppt/notesSlides/notesSlide3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正文</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8AECDA-B852-4CA6-98F9-FDA299AD4FD3}"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334</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858505999"/>
      </p:ext>
    </p:extLst>
  </p:cSld>
  <p:clrMapOvr>
    <a:masterClrMapping/>
  </p:clrMapOvr>
</p:notes>
</file>

<file path=ppt/notesSlides/notesSlide3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正文</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8AECDA-B852-4CA6-98F9-FDA299AD4FD3}"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335</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4201419991"/>
      </p:ext>
    </p:extLst>
  </p:cSld>
  <p:clrMapOvr>
    <a:masterClrMapping/>
  </p:clrMapOvr>
</p:notes>
</file>

<file path=ppt/notesSlides/notesSlide3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正文</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8AECDA-B852-4CA6-98F9-FDA299AD4FD3}"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336</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621429357"/>
      </p:ext>
    </p:extLst>
  </p:cSld>
  <p:clrMapOvr>
    <a:masterClrMapping/>
  </p:clrMapOvr>
</p:notes>
</file>

<file path=ppt/notesSlides/notesSlide3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正文</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8AECDA-B852-4CA6-98F9-FDA299AD4FD3}"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337</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368835193"/>
      </p:ext>
    </p:extLst>
  </p:cSld>
  <p:clrMapOvr>
    <a:masterClrMapping/>
  </p:clrMapOvr>
</p:notes>
</file>

<file path=ppt/notesSlides/notesSlide3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正文</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8AECDA-B852-4CA6-98F9-FDA299AD4FD3}"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338</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4187191663"/>
      </p:ext>
    </p:extLst>
  </p:cSld>
  <p:clrMapOvr>
    <a:masterClrMapping/>
  </p:clrMapOvr>
</p:notes>
</file>

<file path=ppt/notesSlides/notesSlide3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延伸阅读</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8AECDA-B852-4CA6-98F9-FDA299AD4FD3}"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339</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427098324"/>
      </p:ext>
    </p:extLst>
  </p:cSld>
  <p:clrMapOvr>
    <a:masterClrMapping/>
  </p:clrMapOvr>
</p:notes>
</file>

<file path=ppt/notesSlides/notesSlide3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本章小结</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8AECDA-B852-4CA6-98F9-FDA299AD4FD3}"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340</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02506578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背景</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8AECDA-B852-4CA6-98F9-FDA299AD4FD3}"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977146459"/>
      </p:ext>
    </p:extLst>
  </p:cSld>
  <p:clrMapOvr>
    <a:masterClrMapping/>
  </p:clrMapOvr>
</p:notes>
</file>

<file path=ppt/notesSlides/notesSlide3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结语</a:t>
            </a:r>
            <a:endParaRPr lang="en-US" altLang="zh-CN"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8AECDA-B852-4CA6-98F9-FDA299AD4FD3}"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341</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49936162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背景</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8AECDA-B852-4CA6-98F9-FDA299AD4FD3}"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88210625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背景</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8AECDA-B852-4CA6-98F9-FDA299AD4FD3}"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64991530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背景</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8AECDA-B852-4CA6-98F9-FDA299AD4FD3}"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04084866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背景</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8AECDA-B852-4CA6-98F9-FDA299AD4FD3}"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47755985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背景</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8AECDA-B852-4CA6-98F9-FDA299AD4FD3}"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5272922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知识卡片</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8AECDA-B852-4CA6-98F9-FDA299AD4FD3}"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16826336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背景</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8AECDA-B852-4CA6-98F9-FDA299AD4FD3}"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96550290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背景</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8AECDA-B852-4CA6-98F9-FDA299AD4FD3}"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80624571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背景</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8AECDA-B852-4CA6-98F9-FDA299AD4FD3}"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79497608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背景</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8AECDA-B852-4CA6-98F9-FDA299AD4FD3}"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39428247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背景</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8AECDA-B852-4CA6-98F9-FDA299AD4FD3}"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39571591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背景</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8AECDA-B852-4CA6-98F9-FDA299AD4FD3}"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49155680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背景</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8AECDA-B852-4CA6-98F9-FDA299AD4FD3}"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424099127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背景</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8AECDA-B852-4CA6-98F9-FDA299AD4FD3}"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22297349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背景</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8AECDA-B852-4CA6-98F9-FDA299AD4FD3}"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3048818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背景</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8AECDA-B852-4CA6-98F9-FDA299AD4FD3}"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7942732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目录</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8AECDA-B852-4CA6-98F9-FDA299AD4FD3}"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22485430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背景</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8AECDA-B852-4CA6-98F9-FDA299AD4FD3}"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08049224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背景</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8AECDA-B852-4CA6-98F9-FDA299AD4FD3}"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83283891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背景</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8AECDA-B852-4CA6-98F9-FDA299AD4FD3}"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85406415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背景</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8AECDA-B852-4CA6-98F9-FDA299AD4FD3}"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95076935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背景</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8AECDA-B852-4CA6-98F9-FDA299AD4FD3}"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81386186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背景</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8AECDA-B852-4CA6-98F9-FDA299AD4FD3}"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14548563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背景</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8AECDA-B852-4CA6-98F9-FDA299AD4FD3}"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73011584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背景</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8AECDA-B852-4CA6-98F9-FDA299AD4FD3}"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92328989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背景</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8AECDA-B852-4CA6-98F9-FDA299AD4FD3}"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25697882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背景</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8AECDA-B852-4CA6-98F9-FDA299AD4FD3}"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41484472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正文</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8AECDA-B852-4CA6-98F9-FDA299AD4FD3}"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74307354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延伸阅读</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8AECDA-B852-4CA6-98F9-FDA299AD4FD3}"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18048528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本章小结</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8AECDA-B852-4CA6-98F9-FDA299AD4FD3}"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93965999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章节页</a:t>
            </a:r>
            <a:endParaRPr lang="en-US" altLang="zh-CN"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8AECDA-B852-4CA6-98F9-FDA299AD4FD3}"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14217980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知识卡片</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8AECDA-B852-4CA6-98F9-FDA299AD4FD3}"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28657030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目录</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8AECDA-B852-4CA6-98F9-FDA299AD4FD3}"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88548725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正文</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8AECDA-B852-4CA6-98F9-FDA299AD4FD3}"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41631223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正文</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8AECDA-B852-4CA6-98F9-FDA299AD4FD3}"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80282343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正文</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8AECDA-B852-4CA6-98F9-FDA299AD4FD3}"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97877568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正文</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8AECDA-B852-4CA6-98F9-FDA299AD4FD3}"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48206431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正文</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8AECDA-B852-4CA6-98F9-FDA299AD4FD3}"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40088577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正文</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8AECDA-B852-4CA6-98F9-FDA299AD4FD3}"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04713224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正文</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8AECDA-B852-4CA6-98F9-FDA299AD4FD3}"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36144650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正文</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8AECDA-B852-4CA6-98F9-FDA299AD4FD3}"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83437840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表格</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8AECDA-B852-4CA6-98F9-FDA299AD4FD3}"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73</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04592106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表格</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8AECDA-B852-4CA6-98F9-FDA299AD4FD3}"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74</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04664483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表格</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8AECDA-B852-4CA6-98F9-FDA299AD4FD3}"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75</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66914655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表格</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8AECDA-B852-4CA6-98F9-FDA299AD4FD3}"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76</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72939574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表格</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8AECDA-B852-4CA6-98F9-FDA299AD4FD3}"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77</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56007430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表格</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8AECDA-B852-4CA6-98F9-FDA299AD4FD3}"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78</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422382590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表格</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8AECDA-B852-4CA6-98F9-FDA299AD4FD3}"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79</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50709082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表格</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8AECDA-B852-4CA6-98F9-FDA299AD4FD3}"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80</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7535181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解释说明</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8AECDA-B852-4CA6-98F9-FDA299AD4FD3}"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37959182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表格</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8AECDA-B852-4CA6-98F9-FDA299AD4FD3}"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81</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89712127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表格</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8AECDA-B852-4CA6-98F9-FDA299AD4FD3}"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82</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24566379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表格</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8AECDA-B852-4CA6-98F9-FDA299AD4FD3}"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83</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165633975"/>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表格</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8AECDA-B852-4CA6-98F9-FDA299AD4FD3}"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84</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248467619"/>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表格</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8AECDA-B852-4CA6-98F9-FDA299AD4FD3}"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85</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456837216"/>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表格</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8AECDA-B852-4CA6-98F9-FDA299AD4FD3}"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86</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888198573"/>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表格</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8AECDA-B852-4CA6-98F9-FDA299AD4FD3}"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87</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966581532"/>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表格</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8AECDA-B852-4CA6-98F9-FDA299AD4FD3}"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88</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780670282"/>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表格</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8AECDA-B852-4CA6-98F9-FDA299AD4FD3}"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89</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504024665"/>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表格</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8AECDA-B852-4CA6-98F9-FDA299AD4FD3}"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90</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42949085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表格</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8AECDA-B852-4CA6-98F9-FDA299AD4FD3}"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506220412"/>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表格</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8AECDA-B852-4CA6-98F9-FDA299AD4FD3}"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91</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390134619"/>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表格</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8AECDA-B852-4CA6-98F9-FDA299AD4FD3}"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92</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504829623"/>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表格</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8AECDA-B852-4CA6-98F9-FDA299AD4FD3}"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93</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843587789"/>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表格</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8AECDA-B852-4CA6-98F9-FDA299AD4FD3}"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94</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936360776"/>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表格</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8AECDA-B852-4CA6-98F9-FDA299AD4FD3}"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95</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012582061"/>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表格</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8AECDA-B852-4CA6-98F9-FDA299AD4FD3}"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96</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426815286"/>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表格</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8AECDA-B852-4CA6-98F9-FDA299AD4FD3}"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97</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946611091"/>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表格</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8AECDA-B852-4CA6-98F9-FDA299AD4FD3}"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98</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135697534"/>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表格</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8AECDA-B852-4CA6-98F9-FDA299AD4FD3}"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99</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730941905"/>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表格</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8AECDA-B852-4CA6-98F9-FDA299AD4FD3}"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100</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4024923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结语">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289530" y="6483551"/>
            <a:ext cx="1612940" cy="239914"/>
          </a:xfrm>
          <a:prstGeom prst="rect">
            <a:avLst/>
          </a:prstGeom>
        </p:spPr>
      </p:pic>
      <p:cxnSp>
        <p:nvCxnSpPr>
          <p:cNvPr id="3" name="直接连接符 2"/>
          <p:cNvCxnSpPr/>
          <p:nvPr userDrawn="1"/>
        </p:nvCxnSpPr>
        <p:spPr>
          <a:xfrm flipH="1">
            <a:off x="333915" y="6603508"/>
            <a:ext cx="4674965" cy="0"/>
          </a:xfrm>
          <a:prstGeom prst="line">
            <a:avLst/>
          </a:prstGeom>
          <a:ln>
            <a:solidFill>
              <a:srgbClr val="00ABA5"/>
            </a:solidFill>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userDrawn="1"/>
        </p:nvCxnSpPr>
        <p:spPr>
          <a:xfrm flipH="1">
            <a:off x="7181755" y="6603508"/>
            <a:ext cx="4674965" cy="0"/>
          </a:xfrm>
          <a:prstGeom prst="line">
            <a:avLst/>
          </a:prstGeom>
          <a:ln>
            <a:solidFill>
              <a:srgbClr val="00ABA5"/>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一">
    <p:bg>
      <p:bgPr>
        <a:solidFill>
          <a:schemeClr val="bg1"/>
        </a:solidFill>
        <a:effectLst/>
      </p:bgPr>
    </p:bg>
    <p:spTree>
      <p:nvGrpSpPr>
        <p:cNvPr id="1" name=""/>
        <p:cNvGrpSpPr/>
        <p:nvPr/>
      </p:nvGrpSpPr>
      <p:grpSpPr>
        <a:xfrm>
          <a:off x="0" y="0"/>
          <a:ext cx="0" cy="0"/>
          <a:chOff x="0" y="0"/>
          <a:chExt cx="0" cy="0"/>
        </a:xfrm>
      </p:grpSpPr>
      <p:sp>
        <p:nvSpPr>
          <p:cNvPr id="7" name="文本框 6"/>
          <p:cNvSpPr txBox="1"/>
          <p:nvPr userDrawn="1"/>
        </p:nvSpPr>
        <p:spPr>
          <a:xfrm>
            <a:off x="8754004" y="255456"/>
            <a:ext cx="3216924" cy="276999"/>
          </a:xfrm>
          <a:prstGeom prst="rect">
            <a:avLst/>
          </a:prstGeom>
          <a:noFill/>
        </p:spPr>
        <p:txBody>
          <a:bodyPr wrap="square" rtlCol="0">
            <a:spAutoFit/>
          </a:bodyPr>
          <a:lstStyle/>
          <a:p>
            <a:pPr algn="r"/>
            <a:r>
              <a:rPr lang="zh-CN" altLang="en-US" sz="1200" spc="120" dirty="0">
                <a:solidFill>
                  <a:schemeClr val="bg1">
                    <a:lumMod val="65000"/>
                  </a:schemeClr>
                </a:solidFill>
                <a:latin typeface="微软雅黑" panose="020B0503020204020204" pitchFamily="34" charset="-122"/>
                <a:ea typeface="微软雅黑" panose="020B0503020204020204" pitchFamily="34" charset="-122"/>
              </a:rPr>
              <a:t>人工智能引论</a:t>
            </a:r>
            <a:endParaRPr lang="zh-CN" altLang="zh-CN" sz="1200" spc="120" dirty="0">
              <a:solidFill>
                <a:schemeClr val="bg1">
                  <a:lumMod val="65000"/>
                </a:schemeClr>
              </a:solidFill>
              <a:latin typeface="微软雅黑" panose="020B0503020204020204" pitchFamily="34" charset="-122"/>
              <a:ea typeface="微软雅黑" panose="020B0503020204020204" pitchFamily="34" charset="-122"/>
            </a:endParaRPr>
          </a:p>
        </p:txBody>
      </p:sp>
      <p:grpSp>
        <p:nvGrpSpPr>
          <p:cNvPr id="9" name="组合 8"/>
          <p:cNvGrpSpPr/>
          <p:nvPr userDrawn="1"/>
        </p:nvGrpSpPr>
        <p:grpSpPr>
          <a:xfrm>
            <a:off x="333915" y="84221"/>
            <a:ext cx="531773" cy="420912"/>
            <a:chOff x="218722" y="105704"/>
            <a:chExt cx="573744" cy="454133"/>
          </a:xfrm>
        </p:grpSpPr>
        <p:grpSp>
          <p:nvGrpSpPr>
            <p:cNvPr id="3" name="组合 2"/>
            <p:cNvGrpSpPr/>
            <p:nvPr userDrawn="1"/>
          </p:nvGrpSpPr>
          <p:grpSpPr>
            <a:xfrm>
              <a:off x="218722" y="105704"/>
              <a:ext cx="490325" cy="454133"/>
              <a:chOff x="6175344" y="342254"/>
              <a:chExt cx="7803037" cy="7227071"/>
            </a:xfrm>
          </p:grpSpPr>
          <p:sp>
            <p:nvSpPr>
              <p:cNvPr id="4" name="六边形 3"/>
              <p:cNvSpPr/>
              <p:nvPr/>
            </p:nvSpPr>
            <p:spPr>
              <a:xfrm rot="5400000">
                <a:off x="5847446" y="670152"/>
                <a:ext cx="7227071" cy="6571275"/>
              </a:xfrm>
              <a:prstGeom prst="hexagon">
                <a:avLst>
                  <a:gd name="adj" fmla="val 30493"/>
                  <a:gd name="vf" fmla="val 115470"/>
                </a:avLst>
              </a:prstGeom>
              <a:gradFill>
                <a:gsLst>
                  <a:gs pos="87000">
                    <a:srgbClr val="00ABA5"/>
                  </a:gs>
                  <a:gs pos="57000">
                    <a:srgbClr val="007684"/>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平行四边形 4"/>
              <p:cNvSpPr/>
              <p:nvPr/>
            </p:nvSpPr>
            <p:spPr>
              <a:xfrm rot="19714174">
                <a:off x="8249707" y="3214634"/>
                <a:ext cx="5728674" cy="3087560"/>
              </a:xfrm>
              <a:prstGeom prst="parallelogram">
                <a:avLst>
                  <a:gd name="adj" fmla="val 61032"/>
                </a:avLst>
              </a:prstGeom>
              <a:solidFill>
                <a:srgbClr val="00AB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平行四边形 7"/>
            <p:cNvSpPr/>
            <p:nvPr userDrawn="1"/>
          </p:nvSpPr>
          <p:spPr>
            <a:xfrm rot="19714174">
              <a:off x="432489" y="310360"/>
              <a:ext cx="359977" cy="194015"/>
            </a:xfrm>
            <a:prstGeom prst="parallelogram">
              <a:avLst>
                <a:gd name="adj" fmla="val 6103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0" name="图片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289530" y="6483551"/>
            <a:ext cx="1612940" cy="239914"/>
          </a:xfrm>
          <a:prstGeom prst="rect">
            <a:avLst/>
          </a:prstGeom>
        </p:spPr>
      </p:pic>
      <p:cxnSp>
        <p:nvCxnSpPr>
          <p:cNvPr id="13" name="直接连接符 12"/>
          <p:cNvCxnSpPr/>
          <p:nvPr userDrawn="1"/>
        </p:nvCxnSpPr>
        <p:spPr>
          <a:xfrm flipH="1">
            <a:off x="333915" y="6603508"/>
            <a:ext cx="4674965" cy="0"/>
          </a:xfrm>
          <a:prstGeom prst="line">
            <a:avLst/>
          </a:prstGeom>
          <a:ln>
            <a:solidFill>
              <a:srgbClr val="00ABA5"/>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flipH="1">
            <a:off x="7181755" y="6603508"/>
            <a:ext cx="4674965" cy="0"/>
          </a:xfrm>
          <a:prstGeom prst="line">
            <a:avLst/>
          </a:prstGeom>
          <a:ln>
            <a:solidFill>
              <a:srgbClr val="00ABA5"/>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2_自定义版式">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80280157"/>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3"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100.xml"/><Relationship Id="rId1" Type="http://schemas.openxmlformats.org/officeDocument/2006/relationships/slideLayout" Target="../slideLayouts/slideLayout3.xml"/><Relationship Id="rId6" Type="http://schemas.openxmlformats.org/officeDocument/2006/relationships/image" Target="NULL"/><Relationship Id="rId5" Type="http://schemas.openxmlformats.org/officeDocument/2006/relationships/image" Target="NULL"/><Relationship Id="rId10" Type="http://schemas.openxmlformats.org/officeDocument/2006/relationships/image" Target="../media/image118.png"/><Relationship Id="rId4" Type="http://schemas.openxmlformats.org/officeDocument/2006/relationships/image" Target="NULL"/><Relationship Id="rId9" Type="http://schemas.openxmlformats.org/officeDocument/2006/relationships/image" Target="NULL"/></Relationships>
</file>

<file path=ppt/slides/_rels/slide102.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101.xml"/><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102.xml"/><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103.xml"/><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104.xml"/><Relationship Id="rId1" Type="http://schemas.openxmlformats.org/officeDocument/2006/relationships/slideLayout" Target="../slideLayouts/slideLayout3.xml"/><Relationship Id="rId5" Type="http://schemas.openxmlformats.org/officeDocument/2006/relationships/image" Target="NULL"/><Relationship Id="rId4" Type="http://schemas.openxmlformats.org/officeDocument/2006/relationships/image" Target="NUL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106.xml"/><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107.xml"/><Relationship Id="rId1" Type="http://schemas.openxmlformats.org/officeDocument/2006/relationships/slideLayout" Target="../slideLayouts/slideLayout3.xml"/><Relationship Id="rId4" Type="http://schemas.openxmlformats.org/officeDocument/2006/relationships/image" Target="../media/image121.png"/></Relationships>
</file>

<file path=ppt/slides/_rels/slide109.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108.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NULL"/></Relationships>
</file>

<file path=ppt/slides/_rels/slide110.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109.xml"/><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110.xml"/><Relationship Id="rId1" Type="http://schemas.openxmlformats.org/officeDocument/2006/relationships/slideLayout" Target="../slideLayouts/slideLayout3.xml"/><Relationship Id="rId5" Type="http://schemas.openxmlformats.org/officeDocument/2006/relationships/image" Target="../media/image125.png"/><Relationship Id="rId4" Type="http://schemas.openxmlformats.org/officeDocument/2006/relationships/image" Target="../media/image124.png"/></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2.xml"/><Relationship Id="rId1" Type="http://schemas.openxmlformats.org/officeDocument/2006/relationships/slideLayout" Target="../slideLayouts/slideLayout2.xml"/><Relationship Id="rId4" Type="http://schemas.openxmlformats.org/officeDocument/2006/relationships/image" Target="../media/image93.png"/></Relationships>
</file>

<file path=ppt/slides/_rels/slide1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3.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5.png"/></Relationships>
</file>

<file path=ppt/slides/_rels/slide1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4.xml"/><Relationship Id="rId1" Type="http://schemas.openxmlformats.org/officeDocument/2006/relationships/slideLayout" Target="../slideLayouts/slideLayout3.xml"/><Relationship Id="rId4" Type="http://schemas.openxmlformats.org/officeDocument/2006/relationships/image" Target="../media/image126.jpeg"/></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1.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media/image127.jpeg"/><Relationship Id="rId7" Type="http://schemas.openxmlformats.org/officeDocument/2006/relationships/image" Target="NULL"/><Relationship Id="rId2" Type="http://schemas.openxmlformats.org/officeDocument/2006/relationships/notesSlide" Target="../notesSlides/notesSlide117.xml"/><Relationship Id="rId1" Type="http://schemas.openxmlformats.org/officeDocument/2006/relationships/slideLayout" Target="../slideLayouts/slideLayout3.xml"/><Relationship Id="rId6" Type="http://schemas.openxmlformats.org/officeDocument/2006/relationships/image" Target="NULL"/><Relationship Id="rId5" Type="http://schemas.openxmlformats.org/officeDocument/2006/relationships/image" Target="../media/image129.png"/><Relationship Id="rId4" Type="http://schemas.openxmlformats.org/officeDocument/2006/relationships/image" Target="../media/image128.png"/></Relationships>
</file>

<file path=ppt/slides/_rels/slide119.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118.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NULL"/><Relationship Id="rId4" Type="http://schemas.openxmlformats.org/officeDocument/2006/relationships/image" Target="NUL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120.xml"/><Relationship Id="rId1" Type="http://schemas.openxmlformats.org/officeDocument/2006/relationships/slideLayout" Target="../slideLayouts/slideLayout3.xml"/><Relationship Id="rId4" Type="http://schemas.openxmlformats.org/officeDocument/2006/relationships/image" Target="../media/image131.png"/></Relationships>
</file>

<file path=ppt/slides/_rels/slide122.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121.xml"/><Relationship Id="rId1" Type="http://schemas.openxmlformats.org/officeDocument/2006/relationships/slideLayout" Target="../slideLayouts/slideLayout3.xml"/><Relationship Id="rId4" Type="http://schemas.openxmlformats.org/officeDocument/2006/relationships/image" Target="NULL"/></Relationships>
</file>

<file path=ppt/slides/_rels/slide123.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122.xml"/><Relationship Id="rId1" Type="http://schemas.openxmlformats.org/officeDocument/2006/relationships/slideLayout" Target="../slideLayouts/slideLayout3.xml"/><Relationship Id="rId5" Type="http://schemas.openxmlformats.org/officeDocument/2006/relationships/image" Target="NULL"/><Relationship Id="rId4" Type="http://schemas.openxmlformats.org/officeDocument/2006/relationships/image" Target="NULL"/></Relationships>
</file>

<file path=ppt/slides/_rels/slide124.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123.xml"/><Relationship Id="rId1" Type="http://schemas.openxmlformats.org/officeDocument/2006/relationships/slideLayout" Target="../slideLayouts/slideLayout3.xml"/><Relationship Id="rId5" Type="http://schemas.openxmlformats.org/officeDocument/2006/relationships/image" Target="NULL"/><Relationship Id="rId4" Type="http://schemas.openxmlformats.org/officeDocument/2006/relationships/image" Target="NULL"/></Relationships>
</file>

<file path=ppt/slides/_rels/slide125.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124.xml"/><Relationship Id="rId1" Type="http://schemas.openxmlformats.org/officeDocument/2006/relationships/slideLayout" Target="../slideLayouts/slideLayout3.xml"/><Relationship Id="rId4" Type="http://schemas.openxmlformats.org/officeDocument/2006/relationships/image" Target="NULL"/></Relationships>
</file>

<file path=ppt/slides/_rels/slide126.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125.xml"/><Relationship Id="rId1" Type="http://schemas.openxmlformats.org/officeDocument/2006/relationships/slideLayout" Target="../slideLayouts/slideLayout3.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3.xml"/></Relationships>
</file>

<file path=ppt/slides/_rels/slide128.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127.xml"/><Relationship Id="rId1" Type="http://schemas.openxmlformats.org/officeDocument/2006/relationships/slideLayout" Target="../slideLayouts/slideLayout3.xml"/><Relationship Id="rId4" Type="http://schemas.openxmlformats.org/officeDocument/2006/relationships/image" Target="../media/image134.png"/></Relationships>
</file>

<file path=ppt/slides/_rels/slide129.xml.rels><?xml version="1.0" encoding="UTF-8" standalone="yes"?>
<Relationships xmlns="http://schemas.openxmlformats.org/package/2006/relationships"><Relationship Id="rId3" Type="http://schemas.openxmlformats.org/officeDocument/2006/relationships/image" Target="NULL"/><Relationship Id="rId7" Type="http://schemas.openxmlformats.org/officeDocument/2006/relationships/image" Target="NULL"/><Relationship Id="rId2" Type="http://schemas.openxmlformats.org/officeDocument/2006/relationships/notesSlide" Target="../notesSlides/notesSlide128.xml"/><Relationship Id="rId1" Type="http://schemas.openxmlformats.org/officeDocument/2006/relationships/slideLayout" Target="../slideLayouts/slideLayout3.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media/image135.jpe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0.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129.xml"/><Relationship Id="rId1" Type="http://schemas.openxmlformats.org/officeDocument/2006/relationships/slideLayout" Target="../slideLayouts/slideLayout3.xml"/><Relationship Id="rId5" Type="http://schemas.openxmlformats.org/officeDocument/2006/relationships/image" Target="NULL"/><Relationship Id="rId4" Type="http://schemas.openxmlformats.org/officeDocument/2006/relationships/image" Target="NULL"/></Relationships>
</file>

<file path=ppt/slides/_rels/slide131.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130.xml"/><Relationship Id="rId1" Type="http://schemas.openxmlformats.org/officeDocument/2006/relationships/slideLayout" Target="../slideLayouts/slideLayout3.xml"/><Relationship Id="rId6" Type="http://schemas.openxmlformats.org/officeDocument/2006/relationships/image" Target="NULL"/><Relationship Id="rId5" Type="http://schemas.openxmlformats.org/officeDocument/2006/relationships/image" Target="../media/image137.png"/><Relationship Id="rId4" Type="http://schemas.openxmlformats.org/officeDocument/2006/relationships/image" Target="../media/image136.png"/></Relationships>
</file>

<file path=ppt/slides/_rels/slide132.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131.xml"/><Relationship Id="rId1" Type="http://schemas.openxmlformats.org/officeDocument/2006/relationships/slideLayout" Target="../slideLayouts/slideLayout3.xml"/><Relationship Id="rId4" Type="http://schemas.openxmlformats.org/officeDocument/2006/relationships/image" Target="NULL"/></Relationships>
</file>

<file path=ppt/slides/_rels/slide133.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132.xml"/><Relationship Id="rId1" Type="http://schemas.openxmlformats.org/officeDocument/2006/relationships/slideLayout" Target="../slideLayouts/slideLayout3.xml"/><Relationship Id="rId4" Type="http://schemas.openxmlformats.org/officeDocument/2006/relationships/image" Target="NULL"/></Relationships>
</file>

<file path=ppt/slides/_rels/slide134.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133.xml"/><Relationship Id="rId1" Type="http://schemas.openxmlformats.org/officeDocument/2006/relationships/slideLayout" Target="../slideLayouts/slideLayout3.xml"/><Relationship Id="rId4" Type="http://schemas.openxmlformats.org/officeDocument/2006/relationships/image" Target="NULL"/></Relationships>
</file>

<file path=ppt/slides/_rels/slide135.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134.xml"/><Relationship Id="rId1" Type="http://schemas.openxmlformats.org/officeDocument/2006/relationships/slideLayout" Target="../slideLayouts/slideLayout3.xml"/></Relationships>
</file>

<file path=ppt/slides/_rels/slide136.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135.xml"/><Relationship Id="rId1" Type="http://schemas.openxmlformats.org/officeDocument/2006/relationships/slideLayout" Target="../slideLayouts/slideLayout3.xml"/><Relationship Id="rId4" Type="http://schemas.openxmlformats.org/officeDocument/2006/relationships/image" Target="NULL"/></Relationships>
</file>

<file path=ppt/slides/_rels/slide137.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136.xml"/><Relationship Id="rId1" Type="http://schemas.openxmlformats.org/officeDocument/2006/relationships/slideLayout" Target="../slideLayouts/slideLayout3.xml"/></Relationships>
</file>

<file path=ppt/slides/_rels/slide138.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137.xml"/><Relationship Id="rId1" Type="http://schemas.openxmlformats.org/officeDocument/2006/relationships/slideLayout" Target="../slideLayouts/slideLayout3.xml"/></Relationships>
</file>

<file path=ppt/slides/_rels/slide139.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138.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NULL"/></Relationships>
</file>

<file path=ppt/slides/_rels/slide140.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139.xml"/><Relationship Id="rId1" Type="http://schemas.openxmlformats.org/officeDocument/2006/relationships/slideLayout" Target="../slideLayouts/slideLayout3.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3.xml"/></Relationships>
</file>

<file path=ppt/slides/_rels/slide142.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141.xml"/><Relationship Id="rId1" Type="http://schemas.openxmlformats.org/officeDocument/2006/relationships/slideLayout" Target="../slideLayouts/slideLayout3.xml"/></Relationships>
</file>

<file path=ppt/slides/_rels/slide143.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142.xml"/><Relationship Id="rId1" Type="http://schemas.openxmlformats.org/officeDocument/2006/relationships/slideLayout" Target="../slideLayouts/slideLayout3.xml"/><Relationship Id="rId4" Type="http://schemas.openxmlformats.org/officeDocument/2006/relationships/image" Target="NULL"/></Relationships>
</file>

<file path=ppt/slides/_rels/slide144.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143.xml"/><Relationship Id="rId1" Type="http://schemas.openxmlformats.org/officeDocument/2006/relationships/slideLayout" Target="../slideLayouts/slideLayout3.xml"/><Relationship Id="rId4" Type="http://schemas.openxmlformats.org/officeDocument/2006/relationships/image" Target="../media/image141.png"/></Relationships>
</file>

<file path=ppt/slides/_rels/slide145.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144.xml"/><Relationship Id="rId1" Type="http://schemas.openxmlformats.org/officeDocument/2006/relationships/slideLayout" Target="../slideLayouts/slideLayout3.xml"/></Relationships>
</file>

<file path=ppt/slides/_rels/slide146.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145.xml"/><Relationship Id="rId1" Type="http://schemas.openxmlformats.org/officeDocument/2006/relationships/slideLayout" Target="../slideLayouts/slideLayout3.xml"/><Relationship Id="rId4" Type="http://schemas.openxmlformats.org/officeDocument/2006/relationships/image" Target="../media/image143.png"/></Relationships>
</file>

<file path=ppt/slides/_rels/slide147.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146.xml"/><Relationship Id="rId1" Type="http://schemas.openxmlformats.org/officeDocument/2006/relationships/slideLayout" Target="../slideLayouts/slideLayout3.xml"/><Relationship Id="rId4" Type="http://schemas.openxmlformats.org/officeDocument/2006/relationships/image" Target="../media/image145.png"/></Relationships>
</file>

<file path=ppt/slides/_rels/slide148.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147.xml"/><Relationship Id="rId1" Type="http://schemas.openxmlformats.org/officeDocument/2006/relationships/slideLayout" Target="../slideLayouts/slideLayout3.xml"/><Relationship Id="rId4" Type="http://schemas.openxmlformats.org/officeDocument/2006/relationships/image" Target="NULL"/></Relationships>
</file>

<file path=ppt/slides/_rels/slide149.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148.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14.xml"/><Relationship Id="rId1" Type="http://schemas.openxmlformats.org/officeDocument/2006/relationships/slideLayout" Target="../slideLayouts/slideLayout3.xml"/><Relationship Id="rId5" Type="http://schemas.openxmlformats.org/officeDocument/2006/relationships/image" Target="NULL"/><Relationship Id="rId4" Type="http://schemas.openxmlformats.org/officeDocument/2006/relationships/image" Target="NULL"/></Relationships>
</file>

<file path=ppt/slides/_rels/slide150.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149.xml"/><Relationship Id="rId1" Type="http://schemas.openxmlformats.org/officeDocument/2006/relationships/slideLayout" Target="../slideLayouts/slideLayout3.xml"/></Relationships>
</file>

<file path=ppt/slides/_rels/slide151.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150.xml"/><Relationship Id="rId1" Type="http://schemas.openxmlformats.org/officeDocument/2006/relationships/slideLayout" Target="../slideLayouts/slideLayout3.xml"/></Relationships>
</file>

<file path=ppt/slides/_rels/slide152.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151.xml"/><Relationship Id="rId1" Type="http://schemas.openxmlformats.org/officeDocument/2006/relationships/slideLayout" Target="../slideLayouts/slideLayout3.xml"/></Relationships>
</file>

<file path=ppt/slides/_rels/slide153.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152.xml"/><Relationship Id="rId1" Type="http://schemas.openxmlformats.org/officeDocument/2006/relationships/slideLayout" Target="../slideLayouts/slideLayout3.xml"/><Relationship Id="rId4" Type="http://schemas.openxmlformats.org/officeDocument/2006/relationships/image" Target="NULL"/></Relationships>
</file>

<file path=ppt/slides/_rels/slide154.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153.xml"/><Relationship Id="rId1" Type="http://schemas.openxmlformats.org/officeDocument/2006/relationships/slideLayout" Target="../slideLayouts/slideLayout3.xml"/><Relationship Id="rId4" Type="http://schemas.openxmlformats.org/officeDocument/2006/relationships/image" Target="NULL"/></Relationships>
</file>

<file path=ppt/slides/_rels/slide155.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154.xml"/><Relationship Id="rId1" Type="http://schemas.openxmlformats.org/officeDocument/2006/relationships/slideLayout" Target="../slideLayouts/slideLayout3.xml"/><Relationship Id="rId4" Type="http://schemas.openxmlformats.org/officeDocument/2006/relationships/image" Target="NUL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3.xml"/></Relationships>
</file>

<file path=ppt/slides/_rels/slide157.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156.xml"/><Relationship Id="rId1" Type="http://schemas.openxmlformats.org/officeDocument/2006/relationships/slideLayout" Target="../slideLayouts/slideLayout3.xml"/><Relationship Id="rId4" Type="http://schemas.openxmlformats.org/officeDocument/2006/relationships/image" Target="NULL"/></Relationships>
</file>

<file path=ppt/slides/_rels/slide158.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157.xml"/><Relationship Id="rId1" Type="http://schemas.openxmlformats.org/officeDocument/2006/relationships/slideLayout" Target="../slideLayouts/slideLayout3.xml"/></Relationships>
</file>

<file path=ppt/slides/_rels/slide159.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158.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NULL"/></Relationships>
</file>

<file path=ppt/slides/_rels/slide160.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159.xml"/><Relationship Id="rId1" Type="http://schemas.openxmlformats.org/officeDocument/2006/relationships/slideLayout" Target="../slideLayouts/slideLayout3.xml"/></Relationships>
</file>

<file path=ppt/slides/_rels/slide161.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160.xml"/><Relationship Id="rId1" Type="http://schemas.openxmlformats.org/officeDocument/2006/relationships/slideLayout" Target="../slideLayouts/slideLayout3.xml"/><Relationship Id="rId5" Type="http://schemas.openxmlformats.org/officeDocument/2006/relationships/image" Target="../media/image151.png"/><Relationship Id="rId4" Type="http://schemas.openxmlformats.org/officeDocument/2006/relationships/image" Target="../media/image150.png"/></Relationships>
</file>

<file path=ppt/slides/_rels/slide162.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161.xml"/><Relationship Id="rId1" Type="http://schemas.openxmlformats.org/officeDocument/2006/relationships/slideLayout" Target="../slideLayouts/slideLayout3.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62.xml"/><Relationship Id="rId1" Type="http://schemas.openxmlformats.org/officeDocument/2006/relationships/slideLayout" Target="../slideLayouts/slideLayout3.xml"/></Relationships>
</file>

<file path=ppt/slides/_rels/slide164.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163.xml"/><Relationship Id="rId1" Type="http://schemas.openxmlformats.org/officeDocument/2006/relationships/slideLayout" Target="../slideLayouts/slideLayout3.xml"/><Relationship Id="rId4" Type="http://schemas.openxmlformats.org/officeDocument/2006/relationships/image" Target="../media/image153.png"/></Relationships>
</file>

<file path=ppt/slides/_rels/slide165.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164.xml"/><Relationship Id="rId1" Type="http://schemas.openxmlformats.org/officeDocument/2006/relationships/slideLayout" Target="../slideLayouts/slideLayout3.xml"/></Relationships>
</file>

<file path=ppt/slides/_rels/slide166.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165.xml"/><Relationship Id="rId1" Type="http://schemas.openxmlformats.org/officeDocument/2006/relationships/slideLayout" Target="../slideLayouts/slideLayout3.xml"/><Relationship Id="rId5" Type="http://schemas.openxmlformats.org/officeDocument/2006/relationships/image" Target="../media/image157.png"/><Relationship Id="rId4" Type="http://schemas.openxmlformats.org/officeDocument/2006/relationships/image" Target="../media/image156.png"/></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66.xml"/><Relationship Id="rId1" Type="http://schemas.openxmlformats.org/officeDocument/2006/relationships/slideLayout" Target="../slideLayouts/slideLayout3.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167.xml"/><Relationship Id="rId1" Type="http://schemas.openxmlformats.org/officeDocument/2006/relationships/slideLayout" Target="../slideLayouts/slideLayout3.xml"/></Relationships>
</file>

<file path=ppt/slides/_rels/slide169.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168.xml"/><Relationship Id="rId1" Type="http://schemas.openxmlformats.org/officeDocument/2006/relationships/slideLayout" Target="../slideLayouts/slideLayout3.xml"/><Relationship Id="rId4" Type="http://schemas.openxmlformats.org/officeDocument/2006/relationships/image" Target="NULL"/></Relationships>
</file>

<file path=ppt/slides/_rels/slide17.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NULL"/></Relationships>
</file>

<file path=ppt/slides/_rels/slide170.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169.xml"/><Relationship Id="rId1" Type="http://schemas.openxmlformats.org/officeDocument/2006/relationships/slideLayout" Target="../slideLayouts/slideLayout3.xml"/></Relationships>
</file>

<file path=ppt/slides/_rels/slide171.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170.xml"/><Relationship Id="rId1" Type="http://schemas.openxmlformats.org/officeDocument/2006/relationships/slideLayout" Target="../slideLayouts/slideLayout3.xml"/></Relationships>
</file>

<file path=ppt/slides/_rels/slide172.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171.xml"/><Relationship Id="rId1" Type="http://schemas.openxmlformats.org/officeDocument/2006/relationships/slideLayout" Target="../slideLayouts/slideLayout3.xml"/></Relationships>
</file>

<file path=ppt/slides/_rels/slide173.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172.xml"/><Relationship Id="rId1" Type="http://schemas.openxmlformats.org/officeDocument/2006/relationships/slideLayout" Target="../slideLayouts/slideLayout3.xml"/></Relationships>
</file>

<file path=ppt/slides/_rels/slide174.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173.xml"/><Relationship Id="rId1" Type="http://schemas.openxmlformats.org/officeDocument/2006/relationships/slideLayout" Target="../slideLayouts/slideLayout3.xml"/></Relationships>
</file>

<file path=ppt/slides/_rels/slide175.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174.xml"/><Relationship Id="rId1" Type="http://schemas.openxmlformats.org/officeDocument/2006/relationships/slideLayout" Target="../slideLayouts/slideLayout3.xml"/></Relationships>
</file>

<file path=ppt/slides/_rels/slide17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5.xml"/><Relationship Id="rId1" Type="http://schemas.openxmlformats.org/officeDocument/2006/relationships/slideLayout" Target="../slideLayouts/slideLayout2.xml"/><Relationship Id="rId4" Type="http://schemas.openxmlformats.org/officeDocument/2006/relationships/image" Target="../media/image93.png"/></Relationships>
</file>

<file path=ppt/slides/_rels/slide17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6.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5.png"/></Relationships>
</file>

<file path=ppt/slides/_rels/slide17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7.xml"/><Relationship Id="rId1" Type="http://schemas.openxmlformats.org/officeDocument/2006/relationships/slideLayout" Target="../slideLayouts/slideLayout3.xml"/><Relationship Id="rId4" Type="http://schemas.openxmlformats.org/officeDocument/2006/relationships/image" Target="../media/image158.png"/></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178.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179.xml"/><Relationship Id="rId1" Type="http://schemas.openxmlformats.org/officeDocument/2006/relationships/slideLayout" Target="../slideLayouts/slideLayout3.xml"/></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180.xml"/><Relationship Id="rId1" Type="http://schemas.openxmlformats.org/officeDocument/2006/relationships/slideLayout" Target="../slideLayouts/slideLayout3.xml"/></Relationships>
</file>

<file path=ppt/slides/_rels/slide182.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181.xml"/><Relationship Id="rId1" Type="http://schemas.openxmlformats.org/officeDocument/2006/relationships/slideLayout" Target="../slideLayouts/slideLayout3.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media/image159.png"/></Relationships>
</file>

<file path=ppt/slides/_rels/slide183.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182.xml"/><Relationship Id="rId1" Type="http://schemas.openxmlformats.org/officeDocument/2006/relationships/slideLayout" Target="../slideLayouts/slideLayout3.xml"/><Relationship Id="rId5" Type="http://schemas.openxmlformats.org/officeDocument/2006/relationships/image" Target="NULL"/><Relationship Id="rId4" Type="http://schemas.openxmlformats.org/officeDocument/2006/relationships/image" Target="../media/image159.png"/></Relationships>
</file>

<file path=ppt/slides/_rels/slide184.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183.xml"/><Relationship Id="rId1" Type="http://schemas.openxmlformats.org/officeDocument/2006/relationships/slideLayout" Target="../slideLayouts/slideLayout3.xml"/><Relationship Id="rId4" Type="http://schemas.openxmlformats.org/officeDocument/2006/relationships/image" Target="../media/image161.png"/></Relationships>
</file>

<file path=ppt/slides/_rels/slide185.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184.xml"/><Relationship Id="rId1" Type="http://schemas.openxmlformats.org/officeDocument/2006/relationships/slideLayout" Target="../slideLayouts/slideLayout3.xml"/><Relationship Id="rId4" Type="http://schemas.openxmlformats.org/officeDocument/2006/relationships/image" Target="../media/image163.png"/></Relationships>
</file>

<file path=ppt/slides/_rels/slide186.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185.xml"/><Relationship Id="rId1" Type="http://schemas.openxmlformats.org/officeDocument/2006/relationships/slideLayout" Target="../slideLayouts/slideLayout3.xml"/></Relationships>
</file>

<file path=ppt/slides/_rels/slide187.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186.xml"/><Relationship Id="rId1" Type="http://schemas.openxmlformats.org/officeDocument/2006/relationships/slideLayout" Target="../slideLayouts/slideLayout3.xml"/></Relationships>
</file>

<file path=ppt/slides/_rels/slide188.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187.xml"/><Relationship Id="rId1" Type="http://schemas.openxmlformats.org/officeDocument/2006/relationships/slideLayout" Target="../slideLayouts/slideLayout3.xml"/><Relationship Id="rId4" Type="http://schemas.openxmlformats.org/officeDocument/2006/relationships/image" Target="NULL"/></Relationships>
</file>

<file path=ppt/slides/_rels/slide189.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188.xml"/><Relationship Id="rId1" Type="http://schemas.openxmlformats.org/officeDocument/2006/relationships/slideLayout" Target="../slideLayouts/slideLayout3.xml"/><Relationship Id="rId4" Type="http://schemas.openxmlformats.org/officeDocument/2006/relationships/image" Target="NULL"/></Relationships>
</file>

<file path=ppt/slides/_rels/slide19.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0.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189.xml"/><Relationship Id="rId1" Type="http://schemas.openxmlformats.org/officeDocument/2006/relationships/slideLayout" Target="../slideLayouts/slideLayout3.xml"/><Relationship Id="rId5" Type="http://schemas.openxmlformats.org/officeDocument/2006/relationships/image" Target="../media/image165.png"/><Relationship Id="rId4" Type="http://schemas.openxmlformats.org/officeDocument/2006/relationships/image" Target="NULL"/></Relationships>
</file>

<file path=ppt/slides/_rels/slide191.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190.xml"/><Relationship Id="rId1" Type="http://schemas.openxmlformats.org/officeDocument/2006/relationships/slideLayout" Target="../slideLayouts/slideLayout3.xml"/></Relationships>
</file>

<file path=ppt/slides/_rels/slide192.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191.xml"/><Relationship Id="rId1" Type="http://schemas.openxmlformats.org/officeDocument/2006/relationships/slideLayout" Target="../slideLayouts/slideLayout3.xml"/><Relationship Id="rId4" Type="http://schemas.openxmlformats.org/officeDocument/2006/relationships/image" Target="NULL"/></Relationships>
</file>

<file path=ppt/slides/_rels/slide193.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192.xml"/><Relationship Id="rId1" Type="http://schemas.openxmlformats.org/officeDocument/2006/relationships/slideLayout" Target="../slideLayouts/slideLayout3.xml"/><Relationship Id="rId5" Type="http://schemas.openxmlformats.org/officeDocument/2006/relationships/image" Target="NULL"/><Relationship Id="rId4" Type="http://schemas.openxmlformats.org/officeDocument/2006/relationships/image" Target="../media/image166.png"/></Relationships>
</file>

<file path=ppt/slides/_rels/slide194.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193.xml"/><Relationship Id="rId1" Type="http://schemas.openxmlformats.org/officeDocument/2006/relationships/slideLayout" Target="../slideLayouts/slideLayout3.xml"/><Relationship Id="rId5" Type="http://schemas.openxmlformats.org/officeDocument/2006/relationships/image" Target="../media/image167.png"/><Relationship Id="rId4" Type="http://schemas.openxmlformats.org/officeDocument/2006/relationships/image" Target="NULL"/></Relationships>
</file>

<file path=ppt/slides/_rels/slide195.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194.xml"/><Relationship Id="rId1" Type="http://schemas.openxmlformats.org/officeDocument/2006/relationships/slideLayout" Target="../slideLayouts/slideLayout3.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NULL"/></Relationships>
</file>

<file path=ppt/slides/_rels/slide196.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195.xml"/><Relationship Id="rId1" Type="http://schemas.openxmlformats.org/officeDocument/2006/relationships/slideLayout" Target="../slideLayouts/slideLayout3.xml"/><Relationship Id="rId4" Type="http://schemas.openxmlformats.org/officeDocument/2006/relationships/image" Target="NULL"/></Relationships>
</file>

<file path=ppt/slides/_rels/slide197.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196.xml"/><Relationship Id="rId1" Type="http://schemas.openxmlformats.org/officeDocument/2006/relationships/slideLayout" Target="../slideLayouts/slideLayout3.xml"/><Relationship Id="rId4" Type="http://schemas.openxmlformats.org/officeDocument/2006/relationships/image" Target="../media/image168.png"/></Relationships>
</file>

<file path=ppt/slides/_rels/slide198.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197.xml"/><Relationship Id="rId1" Type="http://schemas.openxmlformats.org/officeDocument/2006/relationships/slideLayout" Target="../slideLayouts/slideLayout3.xml"/><Relationship Id="rId5" Type="http://schemas.openxmlformats.org/officeDocument/2006/relationships/image" Target="NULL"/><Relationship Id="rId4" Type="http://schemas.openxmlformats.org/officeDocument/2006/relationships/image" Target="NULL"/></Relationships>
</file>

<file path=ppt/slides/_rels/slide199.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198.xml"/><Relationship Id="rId1" Type="http://schemas.openxmlformats.org/officeDocument/2006/relationships/slideLayout" Target="../slideLayouts/slideLayout3.xml"/><Relationship Id="rId5" Type="http://schemas.openxmlformats.org/officeDocument/2006/relationships/image" Target="NULL"/><Relationship Id="rId4" Type="http://schemas.openxmlformats.org/officeDocument/2006/relationships/image" Target="NUL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NULL"/></Relationships>
</file>

<file path=ppt/slides/_rels/slide200.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199.xml"/><Relationship Id="rId1" Type="http://schemas.openxmlformats.org/officeDocument/2006/relationships/slideLayout" Target="../slideLayouts/slideLayout3.xml"/><Relationship Id="rId5" Type="http://schemas.openxmlformats.org/officeDocument/2006/relationships/image" Target="NULL"/><Relationship Id="rId4" Type="http://schemas.openxmlformats.org/officeDocument/2006/relationships/image" Target="NULL"/></Relationships>
</file>

<file path=ppt/slides/_rels/slide201.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200.xml"/><Relationship Id="rId1" Type="http://schemas.openxmlformats.org/officeDocument/2006/relationships/slideLayout" Target="../slideLayouts/slideLayout3.xml"/><Relationship Id="rId5" Type="http://schemas.openxmlformats.org/officeDocument/2006/relationships/image" Target="NULL"/><Relationship Id="rId4" Type="http://schemas.openxmlformats.org/officeDocument/2006/relationships/image" Target="NULL"/></Relationships>
</file>

<file path=ppt/slides/_rels/slide202.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201.xml"/><Relationship Id="rId1" Type="http://schemas.openxmlformats.org/officeDocument/2006/relationships/slideLayout" Target="../slideLayouts/slideLayout3.xml"/></Relationships>
</file>

<file path=ppt/slides/_rels/slide203.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202.xml"/><Relationship Id="rId1" Type="http://schemas.openxmlformats.org/officeDocument/2006/relationships/slideLayout" Target="../slideLayouts/slideLayout3.xml"/><Relationship Id="rId4" Type="http://schemas.openxmlformats.org/officeDocument/2006/relationships/image" Target="../media/image169.png"/></Relationships>
</file>

<file path=ppt/slides/_rels/slide204.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203.xml"/><Relationship Id="rId1" Type="http://schemas.openxmlformats.org/officeDocument/2006/relationships/slideLayout" Target="../slideLayouts/slideLayout3.xml"/><Relationship Id="rId4" Type="http://schemas.openxmlformats.org/officeDocument/2006/relationships/image" Target="../media/image170.png"/></Relationships>
</file>

<file path=ppt/slides/_rels/slide205.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204.xml"/><Relationship Id="rId1" Type="http://schemas.openxmlformats.org/officeDocument/2006/relationships/slideLayout" Target="../slideLayouts/slideLayout3.xml"/><Relationship Id="rId4" Type="http://schemas.openxmlformats.org/officeDocument/2006/relationships/image" Target="NULL"/></Relationships>
</file>

<file path=ppt/slides/_rels/slide206.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205.xml"/><Relationship Id="rId1" Type="http://schemas.openxmlformats.org/officeDocument/2006/relationships/slideLayout" Target="../slideLayouts/slideLayout3.xml"/><Relationship Id="rId5" Type="http://schemas.openxmlformats.org/officeDocument/2006/relationships/image" Target="NULL"/><Relationship Id="rId4" Type="http://schemas.openxmlformats.org/officeDocument/2006/relationships/image" Target="NULL"/></Relationships>
</file>

<file path=ppt/slides/_rels/slide207.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206.xml"/><Relationship Id="rId1" Type="http://schemas.openxmlformats.org/officeDocument/2006/relationships/slideLayout" Target="../slideLayouts/slideLayout3.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NULL"/></Relationships>
</file>

<file path=ppt/slides/_rels/slide208.xml.rels><?xml version="1.0" encoding="UTF-8" standalone="yes"?>
<Relationships xmlns="http://schemas.openxmlformats.org/package/2006/relationships"><Relationship Id="rId2" Type="http://schemas.openxmlformats.org/officeDocument/2006/relationships/notesSlide" Target="../notesSlides/notesSlide207.xml"/><Relationship Id="rId1" Type="http://schemas.openxmlformats.org/officeDocument/2006/relationships/slideLayout" Target="../slideLayouts/slideLayout3.xml"/></Relationships>
</file>

<file path=ppt/slides/_rels/slide209.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208.xml"/><Relationship Id="rId1" Type="http://schemas.openxmlformats.org/officeDocument/2006/relationships/slideLayout" Target="../slideLayouts/slideLayout3.xml"/><Relationship Id="rId4" Type="http://schemas.openxmlformats.org/officeDocument/2006/relationships/image" Target="NULL"/></Relationships>
</file>

<file path=ppt/slides/_rels/slide21.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0.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209.xml"/><Relationship Id="rId1" Type="http://schemas.openxmlformats.org/officeDocument/2006/relationships/slideLayout" Target="../slideLayouts/slideLayout3.xml"/><Relationship Id="rId4" Type="http://schemas.openxmlformats.org/officeDocument/2006/relationships/image" Target="NULL"/></Relationships>
</file>

<file path=ppt/slides/_rels/slide211.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210.xml"/><Relationship Id="rId1" Type="http://schemas.openxmlformats.org/officeDocument/2006/relationships/slideLayout" Target="../slideLayouts/slideLayout3.xml"/><Relationship Id="rId4" Type="http://schemas.openxmlformats.org/officeDocument/2006/relationships/image" Target="../media/image172.png"/></Relationships>
</file>

<file path=ppt/slides/_rels/slide212.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211.xml"/><Relationship Id="rId1" Type="http://schemas.openxmlformats.org/officeDocument/2006/relationships/slideLayout" Target="../slideLayouts/slideLayout3.xml"/><Relationship Id="rId4" Type="http://schemas.openxmlformats.org/officeDocument/2006/relationships/image" Target="../media/image174.png"/></Relationships>
</file>

<file path=ppt/slides/_rels/slide213.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212.xml"/><Relationship Id="rId1" Type="http://schemas.openxmlformats.org/officeDocument/2006/relationships/slideLayout" Target="../slideLayouts/slideLayout3.xml"/></Relationships>
</file>

<file path=ppt/slides/_rels/slide214.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213.xml"/><Relationship Id="rId1" Type="http://schemas.openxmlformats.org/officeDocument/2006/relationships/slideLayout" Target="../slideLayouts/slideLayout3.xml"/></Relationships>
</file>

<file path=ppt/slides/_rels/slide215.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notesSlide" Target="../notesSlides/notesSlide214.xml"/><Relationship Id="rId1" Type="http://schemas.openxmlformats.org/officeDocument/2006/relationships/slideLayout" Target="../slideLayouts/slideLayout3.xml"/></Relationships>
</file>

<file path=ppt/slides/_rels/slide216.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215.xml"/><Relationship Id="rId1" Type="http://schemas.openxmlformats.org/officeDocument/2006/relationships/slideLayout" Target="../slideLayouts/slideLayout3.xml"/><Relationship Id="rId5" Type="http://schemas.openxmlformats.org/officeDocument/2006/relationships/image" Target="NULL"/><Relationship Id="rId4" Type="http://schemas.openxmlformats.org/officeDocument/2006/relationships/image" Target="../media/image177.png"/></Relationships>
</file>

<file path=ppt/slides/_rels/slide217.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216.xml"/><Relationship Id="rId1" Type="http://schemas.openxmlformats.org/officeDocument/2006/relationships/slideLayout" Target="../slideLayouts/slideLayout3.xml"/><Relationship Id="rId5" Type="http://schemas.openxmlformats.org/officeDocument/2006/relationships/image" Target="NULL"/><Relationship Id="rId4" Type="http://schemas.openxmlformats.org/officeDocument/2006/relationships/image" Target="../media/image178.png"/></Relationships>
</file>

<file path=ppt/slides/_rels/slide218.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217.xml"/><Relationship Id="rId1" Type="http://schemas.openxmlformats.org/officeDocument/2006/relationships/slideLayout" Target="../slideLayouts/slideLayout3.xml"/></Relationships>
</file>

<file path=ppt/slides/_rels/slide219.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218.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NULL"/></Relationships>
</file>

<file path=ppt/slides/_rels/slide220.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notesSlide" Target="../notesSlides/notesSlide219.xml"/><Relationship Id="rId1" Type="http://schemas.openxmlformats.org/officeDocument/2006/relationships/slideLayout" Target="../slideLayouts/slideLayout3.xml"/><Relationship Id="rId4" Type="http://schemas.openxmlformats.org/officeDocument/2006/relationships/image" Target="NULL"/></Relationships>
</file>

<file path=ppt/slides/_rels/slide221.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220.xml"/><Relationship Id="rId1" Type="http://schemas.openxmlformats.org/officeDocument/2006/relationships/slideLayout" Target="../slideLayouts/slideLayout3.xml"/></Relationships>
</file>

<file path=ppt/slides/_rels/slide222.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221.xml"/><Relationship Id="rId1" Type="http://schemas.openxmlformats.org/officeDocument/2006/relationships/slideLayout" Target="../slideLayouts/slideLayout3.xml"/></Relationships>
</file>

<file path=ppt/slides/_rels/slide223.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222.xml"/><Relationship Id="rId1" Type="http://schemas.openxmlformats.org/officeDocument/2006/relationships/slideLayout" Target="../slideLayouts/slideLayout3.xml"/><Relationship Id="rId5" Type="http://schemas.openxmlformats.org/officeDocument/2006/relationships/image" Target="NULL"/><Relationship Id="rId4" Type="http://schemas.openxmlformats.org/officeDocument/2006/relationships/image" Target="../media/image183.png"/></Relationships>
</file>

<file path=ppt/slides/_rels/slide224.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223.xml"/><Relationship Id="rId1" Type="http://schemas.openxmlformats.org/officeDocument/2006/relationships/slideLayout" Target="../slideLayouts/slideLayout3.xml"/></Relationships>
</file>

<file path=ppt/slides/_rels/slide225.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224.xml"/><Relationship Id="rId1" Type="http://schemas.openxmlformats.org/officeDocument/2006/relationships/slideLayout" Target="../slideLayouts/slideLayout3.xml"/></Relationships>
</file>

<file path=ppt/slides/_rels/slide226.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notesSlide" Target="../notesSlides/notesSlide225.xml"/><Relationship Id="rId1" Type="http://schemas.openxmlformats.org/officeDocument/2006/relationships/slideLayout" Target="../slideLayouts/slideLayout3.xml"/></Relationships>
</file>

<file path=ppt/slides/_rels/slide227.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notesSlide" Target="../notesSlides/notesSlide226.xml"/><Relationship Id="rId1" Type="http://schemas.openxmlformats.org/officeDocument/2006/relationships/slideLayout" Target="../slideLayouts/slideLayout3.xml"/><Relationship Id="rId4" Type="http://schemas.openxmlformats.org/officeDocument/2006/relationships/image" Target="NULL"/></Relationships>
</file>

<file path=ppt/slides/_rels/slide228.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notesSlide" Target="../notesSlides/notesSlide227.xml"/><Relationship Id="rId1" Type="http://schemas.openxmlformats.org/officeDocument/2006/relationships/slideLayout" Target="../slideLayouts/slideLayout3.xml"/></Relationships>
</file>

<file path=ppt/slides/_rels/slide229.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notesSlide" Target="../notesSlides/notesSlide228.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0.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229.xml"/><Relationship Id="rId1" Type="http://schemas.openxmlformats.org/officeDocument/2006/relationships/slideLayout" Target="../slideLayouts/slideLayout3.xml"/></Relationships>
</file>

<file path=ppt/slides/_rels/slide231.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230.xml"/><Relationship Id="rId1" Type="http://schemas.openxmlformats.org/officeDocument/2006/relationships/slideLayout" Target="../slideLayouts/slideLayout3.xml"/><Relationship Id="rId4" Type="http://schemas.openxmlformats.org/officeDocument/2006/relationships/image" Target="../media/image186.png"/></Relationships>
</file>

<file path=ppt/slides/_rels/slide232.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231.xml"/><Relationship Id="rId1" Type="http://schemas.openxmlformats.org/officeDocument/2006/relationships/slideLayout" Target="../slideLayouts/slideLayout3.xml"/><Relationship Id="rId4" Type="http://schemas.openxmlformats.org/officeDocument/2006/relationships/image" Target="NULL"/></Relationships>
</file>

<file path=ppt/slides/_rels/slide233.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232.xml"/><Relationship Id="rId1" Type="http://schemas.openxmlformats.org/officeDocument/2006/relationships/slideLayout" Target="../slideLayouts/slideLayout3.xml"/><Relationship Id="rId4" Type="http://schemas.openxmlformats.org/officeDocument/2006/relationships/image" Target="NULL"/></Relationships>
</file>

<file path=ppt/slides/_rels/slide234.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233.xml"/><Relationship Id="rId1" Type="http://schemas.openxmlformats.org/officeDocument/2006/relationships/slideLayout" Target="../slideLayouts/slideLayout3.xml"/><Relationship Id="rId4" Type="http://schemas.openxmlformats.org/officeDocument/2006/relationships/image" Target="../media/image188.png"/></Relationships>
</file>

<file path=ppt/slides/_rels/slide235.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notesSlide" Target="../notesSlides/notesSlide234.xml"/><Relationship Id="rId1" Type="http://schemas.openxmlformats.org/officeDocument/2006/relationships/slideLayout" Target="../slideLayouts/slideLayout3.xml"/></Relationships>
</file>

<file path=ppt/slides/_rels/slide236.xml.rels><?xml version="1.0" encoding="UTF-8" standalone="yes"?>
<Relationships xmlns="http://schemas.openxmlformats.org/package/2006/relationships"><Relationship Id="rId2" Type="http://schemas.openxmlformats.org/officeDocument/2006/relationships/notesSlide" Target="../notesSlides/notesSlide235.xml"/><Relationship Id="rId1" Type="http://schemas.openxmlformats.org/officeDocument/2006/relationships/slideLayout" Target="../slideLayouts/slideLayout3.xml"/></Relationships>
</file>

<file path=ppt/slides/_rels/slide2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6.xml"/><Relationship Id="rId1" Type="http://schemas.openxmlformats.org/officeDocument/2006/relationships/slideLayout" Target="../slideLayouts/slideLayout2.xml"/><Relationship Id="rId4" Type="http://schemas.openxmlformats.org/officeDocument/2006/relationships/image" Target="../media/image93.png"/></Relationships>
</file>

<file path=ppt/slides/_rels/slide23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37.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5.png"/></Relationships>
</file>

<file path=ppt/slides/_rels/slide2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8.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0.xml.rels><?xml version="1.0" encoding="UTF-8" standalone="yes"?>
<Relationships xmlns="http://schemas.openxmlformats.org/package/2006/relationships"><Relationship Id="rId2" Type="http://schemas.openxmlformats.org/officeDocument/2006/relationships/notesSlide" Target="../notesSlides/notesSlide239.xml"/><Relationship Id="rId1" Type="http://schemas.openxmlformats.org/officeDocument/2006/relationships/slideLayout" Target="../slideLayouts/slideLayout1.xml"/></Relationships>
</file>

<file path=ppt/slides/_rels/slide241.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240.xml"/><Relationship Id="rId1" Type="http://schemas.openxmlformats.org/officeDocument/2006/relationships/slideLayout" Target="../slideLayouts/slideLayout3.xml"/></Relationships>
</file>

<file path=ppt/slides/_rels/slide242.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241.xml"/><Relationship Id="rId1" Type="http://schemas.openxmlformats.org/officeDocument/2006/relationships/slideLayout" Target="../slideLayouts/slideLayout3.xml"/></Relationships>
</file>

<file path=ppt/slides/_rels/slide243.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notesSlide" Target="../notesSlides/notesSlide242.xml"/><Relationship Id="rId1" Type="http://schemas.openxmlformats.org/officeDocument/2006/relationships/slideLayout" Target="../slideLayouts/slideLayout3.xml"/></Relationships>
</file>

<file path=ppt/slides/_rels/slide244.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243.xml"/><Relationship Id="rId1" Type="http://schemas.openxmlformats.org/officeDocument/2006/relationships/slideLayout" Target="../slideLayouts/slideLayout3.xml"/><Relationship Id="rId4" Type="http://schemas.openxmlformats.org/officeDocument/2006/relationships/image" Target="../media/image192.png"/></Relationships>
</file>

<file path=ppt/slides/_rels/slide245.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notesSlide" Target="../notesSlides/notesSlide244.xml"/><Relationship Id="rId1" Type="http://schemas.openxmlformats.org/officeDocument/2006/relationships/slideLayout" Target="../slideLayouts/slideLayout3.xml"/><Relationship Id="rId4" Type="http://schemas.openxmlformats.org/officeDocument/2006/relationships/image" Target="NULL"/></Relationships>
</file>

<file path=ppt/slides/_rels/slide246.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245.xml"/><Relationship Id="rId1" Type="http://schemas.openxmlformats.org/officeDocument/2006/relationships/slideLayout" Target="../slideLayouts/slideLayout3.xml"/><Relationship Id="rId4" Type="http://schemas.openxmlformats.org/officeDocument/2006/relationships/image" Target="NULL"/></Relationships>
</file>

<file path=ppt/slides/_rels/slide247.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246.xml"/><Relationship Id="rId1" Type="http://schemas.openxmlformats.org/officeDocument/2006/relationships/slideLayout" Target="../slideLayouts/slideLayout3.xml"/><Relationship Id="rId5" Type="http://schemas.openxmlformats.org/officeDocument/2006/relationships/image" Target="../media/image193.png"/><Relationship Id="rId4" Type="http://schemas.openxmlformats.org/officeDocument/2006/relationships/image" Target="NULL"/></Relationships>
</file>

<file path=ppt/slides/_rels/slide248.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247.xml"/><Relationship Id="rId1" Type="http://schemas.openxmlformats.org/officeDocument/2006/relationships/slideLayout" Target="../slideLayouts/slideLayout3.xml"/><Relationship Id="rId4" Type="http://schemas.openxmlformats.org/officeDocument/2006/relationships/image" Target="../media/image193.png"/></Relationships>
</file>

<file path=ppt/slides/_rels/slide249.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248.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7" Type="http://schemas.openxmlformats.org/officeDocument/2006/relationships/image" Target="../media/image39.png"/><Relationship Id="rId2" Type="http://schemas.openxmlformats.org/officeDocument/2006/relationships/notesSlide" Target="../notesSlides/notesSlide24.xml"/><Relationship Id="rId1" Type="http://schemas.openxmlformats.org/officeDocument/2006/relationships/slideLayout" Target="../slideLayouts/slideLayout3.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NULL"/></Relationships>
</file>

<file path=ppt/slides/_rels/slide250.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249.xml"/><Relationship Id="rId1" Type="http://schemas.openxmlformats.org/officeDocument/2006/relationships/slideLayout" Target="../slideLayouts/slideLayout3.xml"/><Relationship Id="rId4" Type="http://schemas.openxmlformats.org/officeDocument/2006/relationships/image" Target="NULL"/></Relationships>
</file>

<file path=ppt/slides/_rels/slide251.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250.xml"/><Relationship Id="rId1" Type="http://schemas.openxmlformats.org/officeDocument/2006/relationships/slideLayout" Target="../slideLayouts/slideLayout3.xml"/><Relationship Id="rId6" Type="http://schemas.openxmlformats.org/officeDocument/2006/relationships/image" Target="NULL"/><Relationship Id="rId5" Type="http://schemas.openxmlformats.org/officeDocument/2006/relationships/image" Target="../media/image195.png"/><Relationship Id="rId4" Type="http://schemas.openxmlformats.org/officeDocument/2006/relationships/image" Target="../media/image194.png"/></Relationships>
</file>

<file path=ppt/slides/_rels/slide252.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notesSlide" Target="../notesSlides/notesSlide251.xml"/><Relationship Id="rId1" Type="http://schemas.openxmlformats.org/officeDocument/2006/relationships/slideLayout" Target="../slideLayouts/slideLayout3.xml"/><Relationship Id="rId4" Type="http://schemas.openxmlformats.org/officeDocument/2006/relationships/image" Target="NULL"/></Relationships>
</file>

<file path=ppt/slides/_rels/slide253.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252.xml"/><Relationship Id="rId1" Type="http://schemas.openxmlformats.org/officeDocument/2006/relationships/slideLayout" Target="../slideLayouts/slideLayout3.xml"/></Relationships>
</file>

<file path=ppt/slides/_rels/slide254.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253.xml"/><Relationship Id="rId1" Type="http://schemas.openxmlformats.org/officeDocument/2006/relationships/slideLayout" Target="../slideLayouts/slideLayout3.xml"/><Relationship Id="rId4" Type="http://schemas.openxmlformats.org/officeDocument/2006/relationships/image" Target="NULL"/></Relationships>
</file>

<file path=ppt/slides/_rels/slide255.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254.xml"/><Relationship Id="rId1" Type="http://schemas.openxmlformats.org/officeDocument/2006/relationships/slideLayout" Target="../slideLayouts/slideLayout3.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NULL"/></Relationships>
</file>

<file path=ppt/slides/_rels/slide256.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255.xml"/><Relationship Id="rId1" Type="http://schemas.openxmlformats.org/officeDocument/2006/relationships/slideLayout" Target="../slideLayouts/slideLayout3.xml"/><Relationship Id="rId4" Type="http://schemas.openxmlformats.org/officeDocument/2006/relationships/image" Target="NULL"/></Relationships>
</file>

<file path=ppt/slides/_rels/slide257.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256.xml"/><Relationship Id="rId1" Type="http://schemas.openxmlformats.org/officeDocument/2006/relationships/slideLayout" Target="../slideLayouts/slideLayout3.xml"/><Relationship Id="rId4" Type="http://schemas.openxmlformats.org/officeDocument/2006/relationships/image" Target="NULL"/></Relationships>
</file>

<file path=ppt/slides/_rels/slide258.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notesSlide" Target="../notesSlides/notesSlide257.xml"/><Relationship Id="rId1" Type="http://schemas.openxmlformats.org/officeDocument/2006/relationships/slideLayout" Target="../slideLayouts/slideLayout3.xml"/><Relationship Id="rId4" Type="http://schemas.openxmlformats.org/officeDocument/2006/relationships/image" Target="NULL"/></Relationships>
</file>

<file path=ppt/slides/_rels/slide259.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258.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 Id="rId5" Type="http://schemas.openxmlformats.org/officeDocument/2006/relationships/image" Target="NULL"/><Relationship Id="rId4" Type="http://schemas.openxmlformats.org/officeDocument/2006/relationships/image" Target="NULL"/></Relationships>
</file>

<file path=ppt/slides/_rels/slide260.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259.xml"/><Relationship Id="rId1" Type="http://schemas.openxmlformats.org/officeDocument/2006/relationships/slideLayout" Target="../slideLayouts/slideLayout3.xml"/></Relationships>
</file>

<file path=ppt/slides/_rels/slide261.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notesSlide" Target="../notesSlides/notesSlide260.xml"/><Relationship Id="rId1" Type="http://schemas.openxmlformats.org/officeDocument/2006/relationships/slideLayout" Target="../slideLayouts/slideLayout3.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NULL"/></Relationships>
</file>

<file path=ppt/slides/_rels/slide262.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notesSlide" Target="../notesSlides/notesSlide261.xml"/><Relationship Id="rId1" Type="http://schemas.openxmlformats.org/officeDocument/2006/relationships/slideLayout" Target="../slideLayouts/slideLayout3.xml"/><Relationship Id="rId5" Type="http://schemas.openxmlformats.org/officeDocument/2006/relationships/image" Target="NULL"/><Relationship Id="rId4" Type="http://schemas.openxmlformats.org/officeDocument/2006/relationships/image" Target="NULL"/></Relationships>
</file>

<file path=ppt/slides/_rels/slide263.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262.xml"/><Relationship Id="rId1" Type="http://schemas.openxmlformats.org/officeDocument/2006/relationships/slideLayout" Target="../slideLayouts/slideLayout3.xml"/></Relationships>
</file>

<file path=ppt/slides/_rels/slide264.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263.xml"/><Relationship Id="rId1" Type="http://schemas.openxmlformats.org/officeDocument/2006/relationships/slideLayout" Target="../slideLayouts/slideLayout3.xml"/><Relationship Id="rId6" Type="http://schemas.openxmlformats.org/officeDocument/2006/relationships/image" Target="../media/image199.png"/><Relationship Id="rId5" Type="http://schemas.openxmlformats.org/officeDocument/2006/relationships/image" Target="NULL"/><Relationship Id="rId4" Type="http://schemas.openxmlformats.org/officeDocument/2006/relationships/image" Target="NULL"/></Relationships>
</file>

<file path=ppt/slides/_rels/slide265.xml.rels><?xml version="1.0" encoding="UTF-8" standalone="yes"?>
<Relationships xmlns="http://schemas.openxmlformats.org/package/2006/relationships"><Relationship Id="rId8" Type="http://schemas.openxmlformats.org/officeDocument/2006/relationships/image" Target="NULL"/><Relationship Id="rId13" Type="http://schemas.openxmlformats.org/officeDocument/2006/relationships/image" Target="NULL"/><Relationship Id="rId3" Type="http://schemas.openxmlformats.org/officeDocument/2006/relationships/image" Target="NULL"/><Relationship Id="rId7" Type="http://schemas.openxmlformats.org/officeDocument/2006/relationships/image" Target="NULL"/><Relationship Id="rId12" Type="http://schemas.openxmlformats.org/officeDocument/2006/relationships/image" Target="NULL"/><Relationship Id="rId2" Type="http://schemas.openxmlformats.org/officeDocument/2006/relationships/notesSlide" Target="../notesSlides/notesSlide264.xml"/><Relationship Id="rId1" Type="http://schemas.openxmlformats.org/officeDocument/2006/relationships/slideLayout" Target="../slideLayouts/slideLayout3.xml"/><Relationship Id="rId6" Type="http://schemas.openxmlformats.org/officeDocument/2006/relationships/image" Target="NULL"/><Relationship Id="rId11" Type="http://schemas.openxmlformats.org/officeDocument/2006/relationships/image" Target="NULL"/><Relationship Id="rId5" Type="http://schemas.openxmlformats.org/officeDocument/2006/relationships/image" Target="NULL"/><Relationship Id="rId10" Type="http://schemas.openxmlformats.org/officeDocument/2006/relationships/image" Target="NULL"/><Relationship Id="rId4" Type="http://schemas.openxmlformats.org/officeDocument/2006/relationships/image" Target="NULL"/><Relationship Id="rId9" Type="http://schemas.openxmlformats.org/officeDocument/2006/relationships/image" Target="NULL"/><Relationship Id="rId14" Type="http://schemas.openxmlformats.org/officeDocument/2006/relationships/image" Target="NULL"/></Relationships>
</file>

<file path=ppt/slides/_rels/slide266.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265.xml"/><Relationship Id="rId1" Type="http://schemas.openxmlformats.org/officeDocument/2006/relationships/slideLayout" Target="../slideLayouts/slideLayout3.xml"/></Relationships>
</file>

<file path=ppt/slides/_rels/slide267.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266.xml"/><Relationship Id="rId1" Type="http://schemas.openxmlformats.org/officeDocument/2006/relationships/slideLayout" Target="../slideLayouts/slideLayout3.xml"/><Relationship Id="rId5" Type="http://schemas.openxmlformats.org/officeDocument/2006/relationships/image" Target="NULL"/><Relationship Id="rId4" Type="http://schemas.openxmlformats.org/officeDocument/2006/relationships/image" Target="NULL"/></Relationships>
</file>

<file path=ppt/slides/_rels/slide268.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NULL"/><Relationship Id="rId7" Type="http://schemas.openxmlformats.org/officeDocument/2006/relationships/image" Target="NULL"/><Relationship Id="rId2" Type="http://schemas.openxmlformats.org/officeDocument/2006/relationships/notesSlide" Target="../notesSlides/notesSlide267.xml"/><Relationship Id="rId1" Type="http://schemas.openxmlformats.org/officeDocument/2006/relationships/slideLayout" Target="../slideLayouts/slideLayout3.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NULL"/></Relationships>
</file>

<file path=ppt/slides/_rels/slide269.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notesSlide" Target="../notesSlides/notesSlide268.xml"/><Relationship Id="rId1" Type="http://schemas.openxmlformats.org/officeDocument/2006/relationships/slideLayout" Target="../slideLayouts/slideLayout3.xml"/><Relationship Id="rId4" Type="http://schemas.openxmlformats.org/officeDocument/2006/relationships/image" Target="../media/image202.png"/></Relationships>
</file>

<file path=ppt/slides/_rels/slide27.xml.rels><?xml version="1.0" encoding="UTF-8" standalone="yes"?>
<Relationships xmlns="http://schemas.openxmlformats.org/package/2006/relationships"><Relationship Id="rId7" Type="http://schemas.openxmlformats.org/officeDocument/2006/relationships/image" Target="../media/image42.png"/><Relationship Id="rId2" Type="http://schemas.openxmlformats.org/officeDocument/2006/relationships/notesSlide" Target="../notesSlides/notesSlide26.xml"/><Relationship Id="rId1" Type="http://schemas.openxmlformats.org/officeDocument/2006/relationships/slideLayout" Target="../slideLayouts/slideLayout3.xml"/><Relationship Id="rId6" Type="http://schemas.openxmlformats.org/officeDocument/2006/relationships/image" Target="../media/image39.png"/><Relationship Id="rId5" Type="http://schemas.openxmlformats.org/officeDocument/2006/relationships/image" Target="NULL"/></Relationships>
</file>

<file path=ppt/slides/_rels/slide270.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269.xml"/><Relationship Id="rId1" Type="http://schemas.openxmlformats.org/officeDocument/2006/relationships/slideLayout" Target="../slideLayouts/slideLayout3.xml"/><Relationship Id="rId6" Type="http://schemas.openxmlformats.org/officeDocument/2006/relationships/image" Target="../media/image203.png"/><Relationship Id="rId5" Type="http://schemas.openxmlformats.org/officeDocument/2006/relationships/image" Target="../media/image202.png"/><Relationship Id="rId4" Type="http://schemas.openxmlformats.org/officeDocument/2006/relationships/image" Target="NULL"/></Relationships>
</file>

<file path=ppt/slides/_rels/slide271.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notesSlide" Target="../notesSlides/notesSlide270.xml"/><Relationship Id="rId1" Type="http://schemas.openxmlformats.org/officeDocument/2006/relationships/slideLayout" Target="../slideLayouts/slideLayout3.xml"/><Relationship Id="rId5" Type="http://schemas.openxmlformats.org/officeDocument/2006/relationships/image" Target="NULL"/><Relationship Id="rId4" Type="http://schemas.openxmlformats.org/officeDocument/2006/relationships/image" Target="NULL"/></Relationships>
</file>

<file path=ppt/slides/_rels/slide272.xml.rels><?xml version="1.0" encoding="UTF-8" standalone="yes"?>
<Relationships xmlns="http://schemas.openxmlformats.org/package/2006/relationships"><Relationship Id="rId3" Type="http://schemas.openxmlformats.org/officeDocument/2006/relationships/image" Target="NULL"/><Relationship Id="rId7" Type="http://schemas.openxmlformats.org/officeDocument/2006/relationships/image" Target="../media/image205.png"/><Relationship Id="rId2" Type="http://schemas.openxmlformats.org/officeDocument/2006/relationships/notesSlide" Target="../notesSlides/notesSlide271.xml"/><Relationship Id="rId1" Type="http://schemas.openxmlformats.org/officeDocument/2006/relationships/slideLayout" Target="../slideLayouts/slideLayout3.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NULL"/></Relationships>
</file>

<file path=ppt/slides/_rels/slide273.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notesSlide" Target="../notesSlides/notesSlide272.xml"/><Relationship Id="rId1" Type="http://schemas.openxmlformats.org/officeDocument/2006/relationships/slideLayout" Target="../slideLayouts/slideLayout3.xml"/><Relationship Id="rId4" Type="http://schemas.openxmlformats.org/officeDocument/2006/relationships/image" Target="NULL"/></Relationships>
</file>

<file path=ppt/slides/_rels/slide274.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notesSlide" Target="../notesSlides/notesSlide273.xml"/><Relationship Id="rId1" Type="http://schemas.openxmlformats.org/officeDocument/2006/relationships/slideLayout" Target="../slideLayouts/slideLayout3.xml"/><Relationship Id="rId4" Type="http://schemas.openxmlformats.org/officeDocument/2006/relationships/image" Target="NULL"/></Relationships>
</file>

<file path=ppt/slides/_rels/slide275.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notesSlide" Target="../notesSlides/notesSlide274.xml"/><Relationship Id="rId1" Type="http://schemas.openxmlformats.org/officeDocument/2006/relationships/slideLayout" Target="../slideLayouts/slideLayout3.xml"/><Relationship Id="rId4" Type="http://schemas.openxmlformats.org/officeDocument/2006/relationships/image" Target="NULL"/></Relationships>
</file>

<file path=ppt/slides/_rels/slide276.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notesSlide" Target="../notesSlides/notesSlide275.xml"/><Relationship Id="rId1" Type="http://schemas.openxmlformats.org/officeDocument/2006/relationships/slideLayout" Target="../slideLayouts/slideLayout3.xml"/><Relationship Id="rId4" Type="http://schemas.openxmlformats.org/officeDocument/2006/relationships/image" Target="NULL"/></Relationships>
</file>

<file path=ppt/slides/_rels/slide277.xml.rels><?xml version="1.0" encoding="UTF-8" standalone="yes"?>
<Relationships xmlns="http://schemas.openxmlformats.org/package/2006/relationships"><Relationship Id="rId3" Type="http://schemas.openxmlformats.org/officeDocument/2006/relationships/image" Target="NULL"/><Relationship Id="rId7" Type="http://schemas.openxmlformats.org/officeDocument/2006/relationships/image" Target="../media/image209.png"/><Relationship Id="rId2" Type="http://schemas.openxmlformats.org/officeDocument/2006/relationships/notesSlide" Target="../notesSlides/notesSlide276.xml"/><Relationship Id="rId1" Type="http://schemas.openxmlformats.org/officeDocument/2006/relationships/slideLayout" Target="../slideLayouts/slideLayout3.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NULL"/></Relationships>
</file>

<file path=ppt/slides/_rels/slide278.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277.xml"/><Relationship Id="rId1" Type="http://schemas.openxmlformats.org/officeDocument/2006/relationships/slideLayout" Target="../slideLayouts/slideLayout3.xml"/><Relationship Id="rId6" Type="http://schemas.openxmlformats.org/officeDocument/2006/relationships/image" Target="NULL"/><Relationship Id="rId5" Type="http://schemas.openxmlformats.org/officeDocument/2006/relationships/image" Target="../media/image212.png"/><Relationship Id="rId4" Type="http://schemas.openxmlformats.org/officeDocument/2006/relationships/image" Target="../media/image211.png"/></Relationships>
</file>

<file path=ppt/slides/_rels/slide279.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notesSlide" Target="../notesSlides/notesSlide278.xml"/><Relationship Id="rId1" Type="http://schemas.openxmlformats.org/officeDocument/2006/relationships/slideLayout" Target="../slideLayouts/slideLayout3.xml"/><Relationship Id="rId4" Type="http://schemas.openxmlformats.org/officeDocument/2006/relationships/image" Target="NULL"/></Relationships>
</file>

<file path=ppt/slides/_rels/slide28.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39.png"/></Relationships>
</file>

<file path=ppt/slides/_rels/slide280.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notesSlide" Target="../notesSlides/notesSlide279.xml"/><Relationship Id="rId1" Type="http://schemas.openxmlformats.org/officeDocument/2006/relationships/slideLayout" Target="../slideLayouts/slideLayout3.xml"/><Relationship Id="rId4" Type="http://schemas.openxmlformats.org/officeDocument/2006/relationships/image" Target="NULL"/></Relationships>
</file>

<file path=ppt/slides/_rels/slide281.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280.xml"/><Relationship Id="rId1" Type="http://schemas.openxmlformats.org/officeDocument/2006/relationships/slideLayout" Target="../slideLayouts/slideLayout3.xml"/></Relationships>
</file>

<file path=ppt/slides/_rels/slide282.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281.xml"/><Relationship Id="rId1" Type="http://schemas.openxmlformats.org/officeDocument/2006/relationships/slideLayout" Target="../slideLayouts/slideLayout3.xml"/><Relationship Id="rId4" Type="http://schemas.openxmlformats.org/officeDocument/2006/relationships/image" Target="../media/image214.png"/></Relationships>
</file>

<file path=ppt/slides/_rels/slide283.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282.xml"/><Relationship Id="rId1" Type="http://schemas.openxmlformats.org/officeDocument/2006/relationships/slideLayout" Target="../slideLayouts/slideLayout3.xml"/><Relationship Id="rId5" Type="http://schemas.openxmlformats.org/officeDocument/2006/relationships/image" Target="NULL"/><Relationship Id="rId4" Type="http://schemas.openxmlformats.org/officeDocument/2006/relationships/image" Target="NULL"/></Relationships>
</file>

<file path=ppt/slides/_rels/slide284.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283.xml"/><Relationship Id="rId1" Type="http://schemas.openxmlformats.org/officeDocument/2006/relationships/slideLayout" Target="../slideLayouts/slideLayout3.xml"/><Relationship Id="rId4" Type="http://schemas.openxmlformats.org/officeDocument/2006/relationships/image" Target="NULL"/></Relationships>
</file>

<file path=ppt/slides/_rels/slide285.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284.xml"/><Relationship Id="rId1" Type="http://schemas.openxmlformats.org/officeDocument/2006/relationships/slideLayout" Target="../slideLayouts/slideLayout3.xml"/><Relationship Id="rId4" Type="http://schemas.openxmlformats.org/officeDocument/2006/relationships/image" Target="NULL"/></Relationships>
</file>

<file path=ppt/slides/_rels/slide286.xml.rels><?xml version="1.0" encoding="UTF-8" standalone="yes"?>
<Relationships xmlns="http://schemas.openxmlformats.org/package/2006/relationships"><Relationship Id="rId3" Type="http://schemas.openxmlformats.org/officeDocument/2006/relationships/image" Target="../media/image215.png"/><Relationship Id="rId2" Type="http://schemas.openxmlformats.org/officeDocument/2006/relationships/notesSlide" Target="../notesSlides/notesSlide285.xml"/><Relationship Id="rId1" Type="http://schemas.openxmlformats.org/officeDocument/2006/relationships/slideLayout" Target="../slideLayouts/slideLayout3.xml"/><Relationship Id="rId5" Type="http://schemas.openxmlformats.org/officeDocument/2006/relationships/image" Target="NULL"/><Relationship Id="rId4" Type="http://schemas.openxmlformats.org/officeDocument/2006/relationships/image" Target="../media/image216.png"/></Relationships>
</file>

<file path=ppt/slides/_rels/slide287.xml.rels><?xml version="1.0" encoding="UTF-8" standalone="yes"?>
<Relationships xmlns="http://schemas.openxmlformats.org/package/2006/relationships"><Relationship Id="rId3" Type="http://schemas.openxmlformats.org/officeDocument/2006/relationships/image" Target="../media/image217.png"/><Relationship Id="rId2" Type="http://schemas.openxmlformats.org/officeDocument/2006/relationships/notesSlide" Target="../notesSlides/notesSlide286.xml"/><Relationship Id="rId1" Type="http://schemas.openxmlformats.org/officeDocument/2006/relationships/slideLayout" Target="../slideLayouts/slideLayout3.xml"/><Relationship Id="rId5" Type="http://schemas.openxmlformats.org/officeDocument/2006/relationships/image" Target="NULL"/><Relationship Id="rId4" Type="http://schemas.openxmlformats.org/officeDocument/2006/relationships/image" Target="../media/image218.png"/></Relationships>
</file>

<file path=ppt/slides/_rels/slide288.xml.rels><?xml version="1.0" encoding="UTF-8" standalone="yes"?>
<Relationships xmlns="http://schemas.openxmlformats.org/package/2006/relationships"><Relationship Id="rId3" Type="http://schemas.openxmlformats.org/officeDocument/2006/relationships/image" Target="../media/image219.png"/><Relationship Id="rId2" Type="http://schemas.openxmlformats.org/officeDocument/2006/relationships/notesSlide" Target="../notesSlides/notesSlide287.xml"/><Relationship Id="rId1" Type="http://schemas.openxmlformats.org/officeDocument/2006/relationships/slideLayout" Target="../slideLayouts/slideLayout3.xml"/><Relationship Id="rId4" Type="http://schemas.openxmlformats.org/officeDocument/2006/relationships/image" Target="../media/image220.png"/></Relationships>
</file>

<file path=ppt/slides/_rels/slide289.xml.rels><?xml version="1.0" encoding="UTF-8" standalone="yes"?>
<Relationships xmlns="http://schemas.openxmlformats.org/package/2006/relationships"><Relationship Id="rId2" Type="http://schemas.openxmlformats.org/officeDocument/2006/relationships/notesSlide" Target="../notesSlides/notesSlide28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7" Type="http://schemas.openxmlformats.org/officeDocument/2006/relationships/image" Target="../media/image39.png"/><Relationship Id="rId2" Type="http://schemas.openxmlformats.org/officeDocument/2006/relationships/notesSlide" Target="../notesSlides/notesSlide28.xml"/><Relationship Id="rId1" Type="http://schemas.openxmlformats.org/officeDocument/2006/relationships/slideLayout" Target="../slideLayouts/slideLayout3.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NULL"/></Relationships>
</file>

<file path=ppt/slides/_rels/slide290.xml.rels><?xml version="1.0" encoding="UTF-8" standalone="yes"?>
<Relationships xmlns="http://schemas.openxmlformats.org/package/2006/relationships"><Relationship Id="rId2" Type="http://schemas.openxmlformats.org/officeDocument/2006/relationships/notesSlide" Target="../notesSlides/notesSlide289.xml"/><Relationship Id="rId1" Type="http://schemas.openxmlformats.org/officeDocument/2006/relationships/slideLayout" Target="../slideLayouts/slideLayout3.xml"/></Relationships>
</file>

<file path=ppt/slides/_rels/slide29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90.xml"/><Relationship Id="rId1" Type="http://schemas.openxmlformats.org/officeDocument/2006/relationships/slideLayout" Target="../slideLayouts/slideLayout2.xml"/><Relationship Id="rId4" Type="http://schemas.openxmlformats.org/officeDocument/2006/relationships/image" Target="../media/image93.png"/></Relationships>
</file>

<file path=ppt/slides/_rels/slide29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91.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5.png"/></Relationships>
</file>

<file path=ppt/slides/_rels/slide29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2.xml"/><Relationship Id="rId1" Type="http://schemas.openxmlformats.org/officeDocument/2006/relationships/slideLayout" Target="../slideLayouts/slideLayout3.xml"/></Relationships>
</file>

<file path=ppt/slides/_rels/slide294.xml.rels><?xml version="1.0" encoding="UTF-8" standalone="yes"?>
<Relationships xmlns="http://schemas.openxmlformats.org/package/2006/relationships"><Relationship Id="rId2" Type="http://schemas.openxmlformats.org/officeDocument/2006/relationships/notesSlide" Target="../notesSlides/notesSlide293.xml"/><Relationship Id="rId1" Type="http://schemas.openxmlformats.org/officeDocument/2006/relationships/slideLayout" Target="../slideLayouts/slideLayout1.xml"/></Relationships>
</file>

<file path=ppt/slides/_rels/slide295.xml.rels><?xml version="1.0" encoding="UTF-8" standalone="yes"?>
<Relationships xmlns="http://schemas.openxmlformats.org/package/2006/relationships"><Relationship Id="rId3" Type="http://schemas.openxmlformats.org/officeDocument/2006/relationships/image" Target="../media/image221.png"/><Relationship Id="rId2" Type="http://schemas.openxmlformats.org/officeDocument/2006/relationships/notesSlide" Target="../notesSlides/notesSlide294.xml"/><Relationship Id="rId1" Type="http://schemas.openxmlformats.org/officeDocument/2006/relationships/slideLayout" Target="../slideLayouts/slideLayout3.xml"/></Relationships>
</file>

<file path=ppt/slides/_rels/slide296.xml.rels><?xml version="1.0" encoding="UTF-8" standalone="yes"?>
<Relationships xmlns="http://schemas.openxmlformats.org/package/2006/relationships"><Relationship Id="rId3" Type="http://schemas.openxmlformats.org/officeDocument/2006/relationships/image" Target="../media/image222.png"/><Relationship Id="rId2" Type="http://schemas.openxmlformats.org/officeDocument/2006/relationships/notesSlide" Target="../notesSlides/notesSlide295.xml"/><Relationship Id="rId1" Type="http://schemas.openxmlformats.org/officeDocument/2006/relationships/slideLayout" Target="../slideLayouts/slideLayout3.xml"/></Relationships>
</file>

<file path=ppt/slides/_rels/slide297.xml.rels><?xml version="1.0" encoding="UTF-8" standalone="yes"?>
<Relationships xmlns="http://schemas.openxmlformats.org/package/2006/relationships"><Relationship Id="rId3" Type="http://schemas.openxmlformats.org/officeDocument/2006/relationships/image" Target="../media/image223.emf"/><Relationship Id="rId2" Type="http://schemas.openxmlformats.org/officeDocument/2006/relationships/notesSlide" Target="../notesSlides/notesSlide296.xml"/><Relationship Id="rId1" Type="http://schemas.openxmlformats.org/officeDocument/2006/relationships/slideLayout" Target="../slideLayouts/slideLayout3.xml"/></Relationships>
</file>

<file path=ppt/slides/_rels/slide298.xml.rels><?xml version="1.0" encoding="UTF-8" standalone="yes"?>
<Relationships xmlns="http://schemas.openxmlformats.org/package/2006/relationships"><Relationship Id="rId2" Type="http://schemas.openxmlformats.org/officeDocument/2006/relationships/notesSlide" Target="../notesSlides/notesSlide297.xml"/><Relationship Id="rId1" Type="http://schemas.openxmlformats.org/officeDocument/2006/relationships/slideLayout" Target="../slideLayouts/slideLayout3.xml"/></Relationships>
</file>

<file path=ppt/slides/_rels/slide299.xml.rels><?xml version="1.0" encoding="UTF-8" standalone="yes"?>
<Relationships xmlns="http://schemas.openxmlformats.org/package/2006/relationships"><Relationship Id="rId2" Type="http://schemas.openxmlformats.org/officeDocument/2006/relationships/notesSlide" Target="../notesSlides/notesSlide298.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29.xml"/><Relationship Id="rId1" Type="http://schemas.openxmlformats.org/officeDocument/2006/relationships/slideLayout" Target="../slideLayouts/slideLayout3.xml"/><Relationship Id="rId6" Type="http://schemas.openxmlformats.org/officeDocument/2006/relationships/image" Target="../media/image48.png"/><Relationship Id="rId5" Type="http://schemas.openxmlformats.org/officeDocument/2006/relationships/image" Target="../media/image39.png"/><Relationship Id="rId4" Type="http://schemas.openxmlformats.org/officeDocument/2006/relationships/image" Target="NULL"/></Relationships>
</file>

<file path=ppt/slides/_rels/slide300.xml.rels><?xml version="1.0" encoding="UTF-8" standalone="yes"?>
<Relationships xmlns="http://schemas.openxmlformats.org/package/2006/relationships"><Relationship Id="rId2" Type="http://schemas.openxmlformats.org/officeDocument/2006/relationships/notesSlide" Target="../notesSlides/notesSlide299.xml"/><Relationship Id="rId1" Type="http://schemas.openxmlformats.org/officeDocument/2006/relationships/slideLayout" Target="../slideLayouts/slideLayout3.xml"/></Relationships>
</file>

<file path=ppt/slides/_rels/slide301.xml.rels><?xml version="1.0" encoding="UTF-8" standalone="yes"?>
<Relationships xmlns="http://schemas.openxmlformats.org/package/2006/relationships"><Relationship Id="rId3" Type="http://schemas.openxmlformats.org/officeDocument/2006/relationships/image" Target="../media/image224.png"/><Relationship Id="rId2" Type="http://schemas.openxmlformats.org/officeDocument/2006/relationships/notesSlide" Target="../notesSlides/notesSlide300.xml"/><Relationship Id="rId1" Type="http://schemas.openxmlformats.org/officeDocument/2006/relationships/slideLayout" Target="../slideLayouts/slideLayout3.xml"/><Relationship Id="rId4" Type="http://schemas.openxmlformats.org/officeDocument/2006/relationships/image" Target="../media/image225.png"/></Relationships>
</file>

<file path=ppt/slides/_rels/slide302.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301.xml"/><Relationship Id="rId1" Type="http://schemas.openxmlformats.org/officeDocument/2006/relationships/slideLayout" Target="../slideLayouts/slideLayout3.xml"/></Relationships>
</file>

<file path=ppt/slides/_rels/slide303.xml.rels><?xml version="1.0" encoding="UTF-8" standalone="yes"?>
<Relationships xmlns="http://schemas.openxmlformats.org/package/2006/relationships"><Relationship Id="rId3" Type="http://schemas.openxmlformats.org/officeDocument/2006/relationships/image" Target="../media/image226.png"/><Relationship Id="rId2" Type="http://schemas.openxmlformats.org/officeDocument/2006/relationships/notesSlide" Target="../notesSlides/notesSlide302.xml"/><Relationship Id="rId1" Type="http://schemas.openxmlformats.org/officeDocument/2006/relationships/slideLayout" Target="../slideLayouts/slideLayout3.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media/image227.png"/></Relationships>
</file>

<file path=ppt/slides/_rels/slide304.xml.rels><?xml version="1.0" encoding="UTF-8" standalone="yes"?>
<Relationships xmlns="http://schemas.openxmlformats.org/package/2006/relationships"><Relationship Id="rId3" Type="http://schemas.openxmlformats.org/officeDocument/2006/relationships/image" Target="../media/image226.png"/><Relationship Id="rId2" Type="http://schemas.openxmlformats.org/officeDocument/2006/relationships/notesSlide" Target="../notesSlides/notesSlide303.xml"/><Relationship Id="rId1" Type="http://schemas.openxmlformats.org/officeDocument/2006/relationships/slideLayout" Target="../slideLayouts/slideLayout3.xml"/><Relationship Id="rId5" Type="http://schemas.openxmlformats.org/officeDocument/2006/relationships/image" Target="NULL"/><Relationship Id="rId4" Type="http://schemas.openxmlformats.org/officeDocument/2006/relationships/image" Target="../media/image227.png"/></Relationships>
</file>

<file path=ppt/slides/_rels/slide305.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304.xml"/><Relationship Id="rId1" Type="http://schemas.openxmlformats.org/officeDocument/2006/relationships/slideLayout" Target="../slideLayouts/slideLayout3.xml"/></Relationships>
</file>

<file path=ppt/slides/_rels/slide306.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305.xml"/><Relationship Id="rId1" Type="http://schemas.openxmlformats.org/officeDocument/2006/relationships/slideLayout" Target="../slideLayouts/slideLayout3.xml"/></Relationships>
</file>

<file path=ppt/slides/_rels/slide307.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306.xml"/><Relationship Id="rId1" Type="http://schemas.openxmlformats.org/officeDocument/2006/relationships/slideLayout" Target="../slideLayouts/slideLayout3.xml"/></Relationships>
</file>

<file path=ppt/slides/_rels/slide308.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307.xml"/><Relationship Id="rId1" Type="http://schemas.openxmlformats.org/officeDocument/2006/relationships/slideLayout" Target="../slideLayouts/slideLayout3.xml"/></Relationships>
</file>

<file path=ppt/slides/_rels/slide309.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308.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 Id="rId5" Type="http://schemas.openxmlformats.org/officeDocument/2006/relationships/image" Target="../media/image49.png"/><Relationship Id="rId4" Type="http://schemas.openxmlformats.org/officeDocument/2006/relationships/image" Target="NULL"/></Relationships>
</file>

<file path=ppt/slides/_rels/slide310.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309.xml"/><Relationship Id="rId1" Type="http://schemas.openxmlformats.org/officeDocument/2006/relationships/slideLayout" Target="../slideLayouts/slideLayout3.xml"/><Relationship Id="rId5" Type="http://schemas.openxmlformats.org/officeDocument/2006/relationships/image" Target="NULL"/><Relationship Id="rId4" Type="http://schemas.openxmlformats.org/officeDocument/2006/relationships/image" Target="NULL"/></Relationships>
</file>

<file path=ppt/slides/_rels/slide311.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310.xml"/><Relationship Id="rId1" Type="http://schemas.openxmlformats.org/officeDocument/2006/relationships/slideLayout" Target="../slideLayouts/slideLayout3.xml"/><Relationship Id="rId5" Type="http://schemas.openxmlformats.org/officeDocument/2006/relationships/image" Target="NULL"/><Relationship Id="rId4" Type="http://schemas.openxmlformats.org/officeDocument/2006/relationships/image" Target="../media/image228.png"/></Relationships>
</file>

<file path=ppt/slides/_rels/slide312.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311.xml"/><Relationship Id="rId1" Type="http://schemas.openxmlformats.org/officeDocument/2006/relationships/slideLayout" Target="../slideLayouts/slideLayout3.xml"/><Relationship Id="rId4" Type="http://schemas.openxmlformats.org/officeDocument/2006/relationships/image" Target="../media/image229.png"/></Relationships>
</file>

<file path=ppt/slides/_rels/slide313.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312.xml"/><Relationship Id="rId1" Type="http://schemas.openxmlformats.org/officeDocument/2006/relationships/slideLayout" Target="../slideLayouts/slideLayout3.xml"/></Relationships>
</file>

<file path=ppt/slides/_rels/slide314.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313.xml"/><Relationship Id="rId1" Type="http://schemas.openxmlformats.org/officeDocument/2006/relationships/slideLayout" Target="../slideLayouts/slideLayout3.xml"/></Relationships>
</file>

<file path=ppt/slides/_rels/slide315.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314.xml"/><Relationship Id="rId1" Type="http://schemas.openxmlformats.org/officeDocument/2006/relationships/slideLayout" Target="../slideLayouts/slideLayout3.xml"/><Relationship Id="rId5" Type="http://schemas.openxmlformats.org/officeDocument/2006/relationships/image" Target="NULL"/><Relationship Id="rId4" Type="http://schemas.openxmlformats.org/officeDocument/2006/relationships/image" Target="NULL"/></Relationships>
</file>

<file path=ppt/slides/_rels/slide316.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315.xml"/><Relationship Id="rId1" Type="http://schemas.openxmlformats.org/officeDocument/2006/relationships/slideLayout" Target="../slideLayouts/slideLayout3.xml"/></Relationships>
</file>

<file path=ppt/slides/_rels/slide317.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316.xml"/><Relationship Id="rId1" Type="http://schemas.openxmlformats.org/officeDocument/2006/relationships/slideLayout" Target="../slideLayouts/slideLayout3.xml"/></Relationships>
</file>

<file path=ppt/slides/_rels/slide318.xml.rels><?xml version="1.0" encoding="UTF-8" standalone="yes"?>
<Relationships xmlns="http://schemas.openxmlformats.org/package/2006/relationships"><Relationship Id="rId2" Type="http://schemas.openxmlformats.org/officeDocument/2006/relationships/notesSlide" Target="../notesSlides/notesSlide317.xml"/><Relationship Id="rId1" Type="http://schemas.openxmlformats.org/officeDocument/2006/relationships/slideLayout" Target="../slideLayouts/slideLayout3.xml"/></Relationships>
</file>

<file path=ppt/slides/_rels/slide319.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318.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 Id="rId6" Type="http://schemas.openxmlformats.org/officeDocument/2006/relationships/image" Target="../media/image49.png"/><Relationship Id="rId5" Type="http://schemas.openxmlformats.org/officeDocument/2006/relationships/image" Target="NULL"/><Relationship Id="rId4" Type="http://schemas.openxmlformats.org/officeDocument/2006/relationships/image" Target="NULL"/></Relationships>
</file>

<file path=ppt/slides/_rels/slide320.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notesSlide" Target="../notesSlides/notesSlide319.xml"/><Relationship Id="rId1" Type="http://schemas.openxmlformats.org/officeDocument/2006/relationships/slideLayout" Target="../slideLayouts/slideLayout3.xml"/><Relationship Id="rId4" Type="http://schemas.openxmlformats.org/officeDocument/2006/relationships/image" Target="NULL"/></Relationships>
</file>

<file path=ppt/slides/_rels/slide321.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notesSlide" Target="../notesSlides/notesSlide320.xml"/><Relationship Id="rId1" Type="http://schemas.openxmlformats.org/officeDocument/2006/relationships/slideLayout" Target="../slideLayouts/slideLayout3.xml"/><Relationship Id="rId5" Type="http://schemas.openxmlformats.org/officeDocument/2006/relationships/image" Target="NULL"/><Relationship Id="rId4" Type="http://schemas.openxmlformats.org/officeDocument/2006/relationships/image" Target="NULL"/></Relationships>
</file>

<file path=ppt/slides/_rels/slide322.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notesSlide" Target="../notesSlides/notesSlide321.xml"/><Relationship Id="rId1" Type="http://schemas.openxmlformats.org/officeDocument/2006/relationships/slideLayout" Target="../slideLayouts/slideLayout3.xml"/><Relationship Id="rId4" Type="http://schemas.openxmlformats.org/officeDocument/2006/relationships/image" Target="NULL"/></Relationships>
</file>

<file path=ppt/slides/_rels/slide323.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notesSlide" Target="../notesSlides/notesSlide322.xml"/><Relationship Id="rId1" Type="http://schemas.openxmlformats.org/officeDocument/2006/relationships/slideLayout" Target="../slideLayouts/slideLayout3.xml"/><Relationship Id="rId4" Type="http://schemas.openxmlformats.org/officeDocument/2006/relationships/image" Target="NULL"/></Relationships>
</file>

<file path=ppt/slides/_rels/slide324.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notesSlide" Target="../notesSlides/notesSlide323.xml"/><Relationship Id="rId1" Type="http://schemas.openxmlformats.org/officeDocument/2006/relationships/slideLayout" Target="../slideLayouts/slideLayout3.xml"/><Relationship Id="rId4" Type="http://schemas.openxmlformats.org/officeDocument/2006/relationships/image" Target="../media/image232.png"/></Relationships>
</file>

<file path=ppt/slides/_rels/slide325.xml.rels><?xml version="1.0" encoding="UTF-8" standalone="yes"?>
<Relationships xmlns="http://schemas.openxmlformats.org/package/2006/relationships"><Relationship Id="rId3" Type="http://schemas.openxmlformats.org/officeDocument/2006/relationships/image" Target="../media/image233.png"/><Relationship Id="rId2" Type="http://schemas.openxmlformats.org/officeDocument/2006/relationships/notesSlide" Target="../notesSlides/notesSlide324.xml"/><Relationship Id="rId1" Type="http://schemas.openxmlformats.org/officeDocument/2006/relationships/slideLayout" Target="../slideLayouts/slideLayout3.xml"/></Relationships>
</file>

<file path=ppt/slides/_rels/slide326.xml.rels><?xml version="1.0" encoding="UTF-8" standalone="yes"?>
<Relationships xmlns="http://schemas.openxmlformats.org/package/2006/relationships"><Relationship Id="rId3" Type="http://schemas.openxmlformats.org/officeDocument/2006/relationships/image" Target="../media/image234.png"/><Relationship Id="rId2" Type="http://schemas.openxmlformats.org/officeDocument/2006/relationships/notesSlide" Target="../notesSlides/notesSlide325.xml"/><Relationship Id="rId1" Type="http://schemas.openxmlformats.org/officeDocument/2006/relationships/slideLayout" Target="../slideLayouts/slideLayout3.xml"/></Relationships>
</file>

<file path=ppt/slides/_rels/slide327.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326.xml"/><Relationship Id="rId1" Type="http://schemas.openxmlformats.org/officeDocument/2006/relationships/slideLayout" Target="../slideLayouts/slideLayout3.xml"/><Relationship Id="rId5" Type="http://schemas.openxmlformats.org/officeDocument/2006/relationships/image" Target="../media/image234.png"/><Relationship Id="rId4" Type="http://schemas.openxmlformats.org/officeDocument/2006/relationships/image" Target="NULL"/></Relationships>
</file>

<file path=ppt/slides/_rels/slide328.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327.xml"/><Relationship Id="rId1" Type="http://schemas.openxmlformats.org/officeDocument/2006/relationships/slideLayout" Target="../slideLayouts/slideLayout3.xml"/></Relationships>
</file>

<file path=ppt/slides/_rels/slide329.xml.rels><?xml version="1.0" encoding="UTF-8" standalone="yes"?>
<Relationships xmlns="http://schemas.openxmlformats.org/package/2006/relationships"><Relationship Id="rId2" Type="http://schemas.openxmlformats.org/officeDocument/2006/relationships/notesSlide" Target="../notesSlides/notesSlide328.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32.xml"/><Relationship Id="rId1" Type="http://schemas.openxmlformats.org/officeDocument/2006/relationships/slideLayout" Target="../slideLayouts/slideLayout3.xml"/><Relationship Id="rId5" Type="http://schemas.openxmlformats.org/officeDocument/2006/relationships/image" Target="../media/image50.png"/><Relationship Id="rId4" Type="http://schemas.openxmlformats.org/officeDocument/2006/relationships/image" Target="NULL"/></Relationships>
</file>

<file path=ppt/slides/_rels/slide330.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329.xml"/><Relationship Id="rId1" Type="http://schemas.openxmlformats.org/officeDocument/2006/relationships/slideLayout" Target="../slideLayouts/slideLayout3.xml"/></Relationships>
</file>

<file path=ppt/slides/_rels/slide331.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330.xml"/><Relationship Id="rId1" Type="http://schemas.openxmlformats.org/officeDocument/2006/relationships/slideLayout" Target="../slideLayouts/slideLayout3.xml"/><Relationship Id="rId5" Type="http://schemas.openxmlformats.org/officeDocument/2006/relationships/image" Target="../media/image236.png"/><Relationship Id="rId4" Type="http://schemas.openxmlformats.org/officeDocument/2006/relationships/image" Target="../media/image235.png"/></Relationships>
</file>

<file path=ppt/slides/_rels/slide332.xml.rels><?xml version="1.0" encoding="UTF-8" standalone="yes"?>
<Relationships xmlns="http://schemas.openxmlformats.org/package/2006/relationships"><Relationship Id="rId3" Type="http://schemas.openxmlformats.org/officeDocument/2006/relationships/image" Target="../media/image237.png"/><Relationship Id="rId2" Type="http://schemas.openxmlformats.org/officeDocument/2006/relationships/notesSlide" Target="../notesSlides/notesSlide331.xml"/><Relationship Id="rId1" Type="http://schemas.openxmlformats.org/officeDocument/2006/relationships/slideLayout" Target="../slideLayouts/slideLayout3.xml"/></Relationships>
</file>

<file path=ppt/slides/_rels/slide333.xml.rels><?xml version="1.0" encoding="UTF-8" standalone="yes"?>
<Relationships xmlns="http://schemas.openxmlformats.org/package/2006/relationships"><Relationship Id="rId3" Type="http://schemas.openxmlformats.org/officeDocument/2006/relationships/image" Target="../media/image237.png"/><Relationship Id="rId2" Type="http://schemas.openxmlformats.org/officeDocument/2006/relationships/notesSlide" Target="../notesSlides/notesSlide332.xml"/><Relationship Id="rId1" Type="http://schemas.openxmlformats.org/officeDocument/2006/relationships/slideLayout" Target="../slideLayouts/slideLayout3.xml"/><Relationship Id="rId4" Type="http://schemas.openxmlformats.org/officeDocument/2006/relationships/image" Target="NULL"/></Relationships>
</file>

<file path=ppt/slides/_rels/slide334.xml.rels><?xml version="1.0" encoding="UTF-8" standalone="yes"?>
<Relationships xmlns="http://schemas.openxmlformats.org/package/2006/relationships"><Relationship Id="rId3" Type="http://schemas.openxmlformats.org/officeDocument/2006/relationships/image" Target="../media/image238.png"/><Relationship Id="rId2" Type="http://schemas.openxmlformats.org/officeDocument/2006/relationships/notesSlide" Target="../notesSlides/notesSlide333.xml"/><Relationship Id="rId1" Type="http://schemas.openxmlformats.org/officeDocument/2006/relationships/slideLayout" Target="../slideLayouts/slideLayout3.xml"/><Relationship Id="rId4" Type="http://schemas.openxmlformats.org/officeDocument/2006/relationships/image" Target="../media/image239.png"/></Relationships>
</file>

<file path=ppt/slides/_rels/slide335.xml.rels><?xml version="1.0" encoding="UTF-8" standalone="yes"?>
<Relationships xmlns="http://schemas.openxmlformats.org/package/2006/relationships"><Relationship Id="rId3" Type="http://schemas.openxmlformats.org/officeDocument/2006/relationships/image" Target="../media/image238.png"/><Relationship Id="rId2" Type="http://schemas.openxmlformats.org/officeDocument/2006/relationships/notesSlide" Target="../notesSlides/notesSlide334.xml"/><Relationship Id="rId1" Type="http://schemas.openxmlformats.org/officeDocument/2006/relationships/slideLayout" Target="../slideLayouts/slideLayout3.xml"/><Relationship Id="rId5" Type="http://schemas.openxmlformats.org/officeDocument/2006/relationships/image" Target="../media/image240.png"/><Relationship Id="rId4" Type="http://schemas.openxmlformats.org/officeDocument/2006/relationships/image" Target="../media/image239.png"/></Relationships>
</file>

<file path=ppt/slides/_rels/slide336.xml.rels><?xml version="1.0" encoding="UTF-8" standalone="yes"?>
<Relationships xmlns="http://schemas.openxmlformats.org/package/2006/relationships"><Relationship Id="rId3" Type="http://schemas.openxmlformats.org/officeDocument/2006/relationships/image" Target="../media/image241.png"/><Relationship Id="rId2" Type="http://schemas.openxmlformats.org/officeDocument/2006/relationships/notesSlide" Target="../notesSlides/notesSlide335.xml"/><Relationship Id="rId1" Type="http://schemas.openxmlformats.org/officeDocument/2006/relationships/slideLayout" Target="../slideLayouts/slideLayout3.xml"/></Relationships>
</file>

<file path=ppt/slides/_rels/slide337.xml.rels><?xml version="1.0" encoding="UTF-8" standalone="yes"?>
<Relationships xmlns="http://schemas.openxmlformats.org/package/2006/relationships"><Relationship Id="rId2" Type="http://schemas.openxmlformats.org/officeDocument/2006/relationships/notesSlide" Target="../notesSlides/notesSlide336.xml"/><Relationship Id="rId1" Type="http://schemas.openxmlformats.org/officeDocument/2006/relationships/slideLayout" Target="../slideLayouts/slideLayout3.xml"/></Relationships>
</file>

<file path=ppt/slides/_rels/slide338.xml.rels><?xml version="1.0" encoding="UTF-8" standalone="yes"?>
<Relationships xmlns="http://schemas.openxmlformats.org/package/2006/relationships"><Relationship Id="rId2" Type="http://schemas.openxmlformats.org/officeDocument/2006/relationships/notesSlide" Target="../notesSlides/notesSlide337.xml"/><Relationship Id="rId1" Type="http://schemas.openxmlformats.org/officeDocument/2006/relationships/slideLayout" Target="../slideLayouts/slideLayout3.xml"/></Relationships>
</file>

<file path=ppt/slides/_rels/slide339.xml.rels><?xml version="1.0" encoding="UTF-8" standalone="yes"?>
<Relationships xmlns="http://schemas.openxmlformats.org/package/2006/relationships"><Relationship Id="rId2" Type="http://schemas.openxmlformats.org/officeDocument/2006/relationships/notesSlide" Target="../notesSlides/notesSlide338.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39.xml"/><Relationship Id="rId1" Type="http://schemas.openxmlformats.org/officeDocument/2006/relationships/slideLayout" Target="../slideLayouts/slideLayout2.xml"/><Relationship Id="rId4" Type="http://schemas.openxmlformats.org/officeDocument/2006/relationships/image" Target="../media/image93.png"/></Relationships>
</file>

<file path=ppt/slides/_rels/slide34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40.xml"/><Relationship Id="rId1" Type="http://schemas.openxmlformats.org/officeDocument/2006/relationships/slideLayout" Target="../slideLayouts/slideLayout1.xml"/><Relationship Id="rId6" Type="http://schemas.openxmlformats.org/officeDocument/2006/relationships/image" Target="../media/image242.png"/><Relationship Id="rId5" Type="http://schemas.openxmlformats.org/officeDocument/2006/relationships/image" Target="../media/image2.png"/><Relationship Id="rId4" Type="http://schemas.openxmlformats.org/officeDocument/2006/relationships/image" Target="../media/image5.png"/></Relationships>
</file>

<file path=ppt/slides/_rels/slide35.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5.xml"/><Relationship Id="rId1" Type="http://schemas.openxmlformats.org/officeDocument/2006/relationships/slideLayout" Target="../slideLayouts/slideLayout3.xml"/><Relationship Id="rId4" Type="http://schemas.openxmlformats.org/officeDocument/2006/relationships/image" Target="../media/image57.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 Id="rId5" Type="http://schemas.openxmlformats.org/officeDocument/2006/relationships/image" Target="../media/image59.png"/><Relationship Id="rId4" Type="http://schemas.openxmlformats.org/officeDocument/2006/relationships/image" Target="NULL"/></Relationships>
</file>

<file path=ppt/slides/_rels/slide39.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38.xml"/><Relationship Id="rId1" Type="http://schemas.openxmlformats.org/officeDocument/2006/relationships/slideLayout" Target="../slideLayouts/slideLayout3.xml"/><Relationship Id="rId5" Type="http://schemas.openxmlformats.org/officeDocument/2006/relationships/image" Target="../media/image59.png"/><Relationship Id="rId4" Type="http://schemas.openxmlformats.org/officeDocument/2006/relationships/image" Target="../media/image60.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39.xml"/><Relationship Id="rId1" Type="http://schemas.openxmlformats.org/officeDocument/2006/relationships/slideLayout" Target="../slideLayouts/slideLayout3.xml"/><Relationship Id="rId4" Type="http://schemas.openxmlformats.org/officeDocument/2006/relationships/image" Target="NULL"/></Relationships>
</file>

<file path=ppt/slides/_rels/slide41.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40.xml"/><Relationship Id="rId1" Type="http://schemas.openxmlformats.org/officeDocument/2006/relationships/slideLayout" Target="../slideLayouts/slideLayout3.xml"/><Relationship Id="rId4" Type="http://schemas.openxmlformats.org/officeDocument/2006/relationships/image" Target="../media/image66.png"/></Relationships>
</file>

<file path=ppt/slides/_rels/slide42.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41.xml"/><Relationship Id="rId1" Type="http://schemas.openxmlformats.org/officeDocument/2006/relationships/slideLayout" Target="../slideLayouts/slideLayout3.xml"/><Relationship Id="rId4" Type="http://schemas.openxmlformats.org/officeDocument/2006/relationships/image" Target="NULL"/></Relationships>
</file>

<file path=ppt/slides/_rels/slide43.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44.xml"/><Relationship Id="rId1" Type="http://schemas.openxmlformats.org/officeDocument/2006/relationships/slideLayout" Target="../slideLayouts/slideLayout3.xml"/><Relationship Id="rId4" Type="http://schemas.openxmlformats.org/officeDocument/2006/relationships/image" Target="../media/image69.png"/></Relationships>
</file>

<file path=ppt/slides/_rels/slide4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8.xml"/><Relationship Id="rId1" Type="http://schemas.openxmlformats.org/officeDocument/2006/relationships/slideLayout" Target="../slideLayouts/slideLayout3.xml"/><Relationship Id="rId5" Type="http://schemas.openxmlformats.org/officeDocument/2006/relationships/image" Target="../media/image73.jpeg"/><Relationship Id="rId4" Type="http://schemas.openxmlformats.org/officeDocument/2006/relationships/image" Target="../media/image72.jpe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6.jpeg"/></Relationships>
</file>

<file path=ppt/slides/_rels/slide50.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49.xml"/><Relationship Id="rId1" Type="http://schemas.openxmlformats.org/officeDocument/2006/relationships/slideLayout" Target="../slideLayouts/slideLayout3.xml"/><Relationship Id="rId5" Type="http://schemas.openxmlformats.org/officeDocument/2006/relationships/image" Target="NULL"/><Relationship Id="rId4" Type="http://schemas.openxmlformats.org/officeDocument/2006/relationships/image" Target="NUL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 Id="rId6" Type="http://schemas.openxmlformats.org/officeDocument/2006/relationships/image" Target="../media/image77.png"/><Relationship Id="rId5" Type="http://schemas.openxmlformats.org/officeDocument/2006/relationships/image" Target="NUL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3.xml"/><Relationship Id="rId1" Type="http://schemas.openxmlformats.org/officeDocument/2006/relationships/slideLayout" Target="../slideLayouts/slideLayout3.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NULL"/></Relationships>
</file>

<file path=ppt/slides/_rels/slide55.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54.xml"/><Relationship Id="rId1" Type="http://schemas.openxmlformats.org/officeDocument/2006/relationships/slideLayout" Target="../slideLayouts/slideLayout3.xml"/><Relationship Id="rId4" Type="http://schemas.openxmlformats.org/officeDocument/2006/relationships/image" Target="../media/image81.png"/></Relationships>
</file>

<file path=ppt/slides/_rels/slide56.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55.xml"/><Relationship Id="rId1" Type="http://schemas.openxmlformats.org/officeDocument/2006/relationships/slideLayout" Target="../slideLayouts/slideLayout3.xml"/><Relationship Id="rId5" Type="http://schemas.openxmlformats.org/officeDocument/2006/relationships/image" Target="NULL"/><Relationship Id="rId4" Type="http://schemas.openxmlformats.org/officeDocument/2006/relationships/image" Target="NULL"/></Relationships>
</file>

<file path=ppt/slides/_rels/slide5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56.xml"/><Relationship Id="rId1" Type="http://schemas.openxmlformats.org/officeDocument/2006/relationships/slideLayout" Target="../slideLayouts/slideLayout3.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NULL"/></Relationships>
</file>

<file path=ppt/slides/_rels/slide5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57.xml"/><Relationship Id="rId1" Type="http://schemas.openxmlformats.org/officeDocument/2006/relationships/slideLayout" Target="../slideLayouts/slideLayout3.xml"/><Relationship Id="rId4" Type="http://schemas.openxmlformats.org/officeDocument/2006/relationships/image" Target="NULL"/></Relationships>
</file>

<file path=ppt/slides/_rels/slide59.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59.xml"/><Relationship Id="rId1" Type="http://schemas.openxmlformats.org/officeDocument/2006/relationships/slideLayout" Target="../slideLayouts/slideLayout3.xml"/><Relationship Id="rId4" Type="http://schemas.openxmlformats.org/officeDocument/2006/relationships/image" Target="NUL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93.png"/></Relationships>
</file>

<file path=ppt/slides/_rels/slide6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2.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5.png"/></Relationships>
</file>

<file path=ppt/slides/_rels/slide6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3.xml"/><Relationship Id="rId1" Type="http://schemas.openxmlformats.org/officeDocument/2006/relationships/slideLayout" Target="../slideLayouts/slideLayout3.xml"/><Relationship Id="rId4" Type="http://schemas.openxmlformats.org/officeDocument/2006/relationships/image" Target="../media/image94.jpeg"/></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68.xml"/><Relationship Id="rId1" Type="http://schemas.openxmlformats.org/officeDocument/2006/relationships/slideLayout" Target="../slideLayouts/slideLayout3.xml"/><Relationship Id="rId4" Type="http://schemas.openxmlformats.org/officeDocument/2006/relationships/image" Target="../media/image96.png"/></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9.jpeg"/><Relationship Id="rId4" Type="http://schemas.openxmlformats.org/officeDocument/2006/relationships/image" Target="../media/image8.jpeg"/></Relationships>
</file>

<file path=ppt/slides/_rels/slide70.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69.xml"/><Relationship Id="rId1" Type="http://schemas.openxmlformats.org/officeDocument/2006/relationships/slideLayout" Target="../slideLayouts/slideLayout3.xml"/><Relationship Id="rId4" Type="http://schemas.openxmlformats.org/officeDocument/2006/relationships/image" Target="../media/image96.png"/></Relationships>
</file>

<file path=ppt/slides/_rels/slide71.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70.xml"/><Relationship Id="rId1" Type="http://schemas.openxmlformats.org/officeDocument/2006/relationships/slideLayout" Target="../slideLayouts/slideLayout3.xml"/><Relationship Id="rId4" Type="http://schemas.openxmlformats.org/officeDocument/2006/relationships/image" Target="../media/image97.png"/></Relationships>
</file>

<file path=ppt/slides/_rels/slide72.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71.xml"/><Relationship Id="rId1" Type="http://schemas.openxmlformats.org/officeDocument/2006/relationships/slideLayout" Target="../slideLayouts/slideLayout3.xml"/><Relationship Id="rId4" Type="http://schemas.openxmlformats.org/officeDocument/2006/relationships/image" Target="../media/image98.png"/></Relationships>
</file>

<file path=ppt/slides/_rels/slide73.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72.xml"/><Relationship Id="rId1" Type="http://schemas.openxmlformats.org/officeDocument/2006/relationships/slideLayout" Target="../slideLayouts/slideLayout3.xml"/><Relationship Id="rId5" Type="http://schemas.openxmlformats.org/officeDocument/2006/relationships/image" Target="../media/image99.png"/><Relationship Id="rId4" Type="http://schemas.openxmlformats.org/officeDocument/2006/relationships/image" Target="NULL"/></Relationships>
</file>

<file path=ppt/slides/_rels/slide74.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73.xml"/><Relationship Id="rId1" Type="http://schemas.openxmlformats.org/officeDocument/2006/relationships/slideLayout" Target="../slideLayouts/slideLayout3.xml"/><Relationship Id="rId4" Type="http://schemas.openxmlformats.org/officeDocument/2006/relationships/image" Target="../media/image100.png"/></Relationships>
</file>

<file path=ppt/slides/_rels/slide75.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74.xml"/><Relationship Id="rId1" Type="http://schemas.openxmlformats.org/officeDocument/2006/relationships/slideLayout" Target="../slideLayouts/slideLayout3.xml"/><Relationship Id="rId5" Type="http://schemas.openxmlformats.org/officeDocument/2006/relationships/image" Target="../media/image101.png"/><Relationship Id="rId4" Type="http://schemas.openxmlformats.org/officeDocument/2006/relationships/image" Target="../media/image96.png"/></Relationships>
</file>

<file path=ppt/slides/_rels/slide76.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75.xml"/><Relationship Id="rId1" Type="http://schemas.openxmlformats.org/officeDocument/2006/relationships/slideLayout" Target="../slideLayouts/slideLayout3.xml"/><Relationship Id="rId5" Type="http://schemas.openxmlformats.org/officeDocument/2006/relationships/image" Target="../media/image101.png"/><Relationship Id="rId4" Type="http://schemas.openxmlformats.org/officeDocument/2006/relationships/image" Target="../media/image96.png"/></Relationships>
</file>

<file path=ppt/slides/_rels/slide77.xml.rels><?xml version="1.0" encoding="UTF-8" standalone="yes"?>
<Relationships xmlns="http://schemas.openxmlformats.org/package/2006/relationships"><Relationship Id="rId8" Type="http://schemas.openxmlformats.org/officeDocument/2006/relationships/image" Target="../media/image102.png"/><Relationship Id="rId7" Type="http://schemas.openxmlformats.org/officeDocument/2006/relationships/image" Target="NULL"/><Relationship Id="rId2" Type="http://schemas.openxmlformats.org/officeDocument/2006/relationships/notesSlide" Target="../notesSlides/notesSlide76.xml"/><Relationship Id="rId1" Type="http://schemas.openxmlformats.org/officeDocument/2006/relationships/slideLayout" Target="../slideLayouts/slideLayout3.xml"/><Relationship Id="rId6" Type="http://schemas.openxmlformats.org/officeDocument/2006/relationships/image" Target="NULL"/><Relationship Id="rId5" Type="http://schemas.openxmlformats.org/officeDocument/2006/relationships/image" Target="NULL"/><Relationship Id="rId9" Type="http://schemas.openxmlformats.org/officeDocument/2006/relationships/image" Target="../media/image96.png"/></Relationships>
</file>

<file path=ppt/slides/_rels/slide78.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77.xml"/><Relationship Id="rId1" Type="http://schemas.openxmlformats.org/officeDocument/2006/relationships/slideLayout" Target="../slideLayouts/slideLayout3.xml"/><Relationship Id="rId6" Type="http://schemas.openxmlformats.org/officeDocument/2006/relationships/image" Target="../media/image101.png"/><Relationship Id="rId5" Type="http://schemas.openxmlformats.org/officeDocument/2006/relationships/image" Target="../media/image96.png"/><Relationship Id="rId4" Type="http://schemas.openxmlformats.org/officeDocument/2006/relationships/image" Target="../media/image103.png"/></Relationships>
</file>

<file path=ppt/slides/_rels/slide79.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78.xml"/><Relationship Id="rId1" Type="http://schemas.openxmlformats.org/officeDocument/2006/relationships/slideLayout" Target="../slideLayouts/slideLayout3.xml"/><Relationship Id="rId5" Type="http://schemas.openxmlformats.org/officeDocument/2006/relationships/image" Target="NULL"/><Relationship Id="rId4" Type="http://schemas.openxmlformats.org/officeDocument/2006/relationships/image" Target="NUL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79.xml"/><Relationship Id="rId1" Type="http://schemas.openxmlformats.org/officeDocument/2006/relationships/slideLayout" Target="../slideLayouts/slideLayout3.xml"/><Relationship Id="rId4" Type="http://schemas.openxmlformats.org/officeDocument/2006/relationships/image" Target="../media/image104.png"/></Relationships>
</file>

<file path=ppt/slides/_rels/slide81.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80.xml"/><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81.xm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82.xml"/><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3.xml"/><Relationship Id="rId5" Type="http://schemas.openxmlformats.org/officeDocument/2006/relationships/image" Target="../media/image106.png"/><Relationship Id="rId4" Type="http://schemas.openxmlformats.org/officeDocument/2006/relationships/image" Target="NUL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85.xml"/><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87.xml"/><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3.xml"/><Relationship Id="rId6" Type="http://schemas.openxmlformats.org/officeDocument/2006/relationships/image" Target="../media/image108.png"/><Relationship Id="rId5" Type="http://schemas.openxmlformats.org/officeDocument/2006/relationships/image" Target="../media/image107.png"/><Relationship Id="rId4" Type="http://schemas.openxmlformats.org/officeDocument/2006/relationships/image" Target="NULL"/></Relationships>
</file>

<file path=ppt/slides/_rels/slide9.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89.xml"/><Relationship Id="rId1" Type="http://schemas.openxmlformats.org/officeDocument/2006/relationships/slideLayout" Target="../slideLayouts/slideLayout3.xml"/><Relationship Id="rId4" Type="http://schemas.openxmlformats.org/officeDocument/2006/relationships/image" Target="../media/image109.png"/></Relationships>
</file>

<file path=ppt/slides/_rels/slide91.xml.rels><?xml version="1.0" encoding="UTF-8" standalone="yes"?>
<Relationships xmlns="http://schemas.openxmlformats.org/package/2006/relationships"><Relationship Id="rId3" Type="http://schemas.openxmlformats.org/officeDocument/2006/relationships/image" Target="NULL"/><Relationship Id="rId7" Type="http://schemas.openxmlformats.org/officeDocument/2006/relationships/image" Target="../media/image111.png"/><Relationship Id="rId2" Type="http://schemas.openxmlformats.org/officeDocument/2006/relationships/notesSlide" Target="../notesSlides/notesSlide90.xml"/><Relationship Id="rId1" Type="http://schemas.openxmlformats.org/officeDocument/2006/relationships/slideLayout" Target="../slideLayouts/slideLayout3.xml"/><Relationship Id="rId6" Type="http://schemas.openxmlformats.org/officeDocument/2006/relationships/image" Target="../media/image110.png"/><Relationship Id="rId5" Type="http://schemas.openxmlformats.org/officeDocument/2006/relationships/image" Target="NULL"/></Relationships>
</file>

<file path=ppt/slides/_rels/slide92.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91.xml"/><Relationship Id="rId1" Type="http://schemas.openxmlformats.org/officeDocument/2006/relationships/slideLayout" Target="../slideLayouts/slideLayout3.xml"/><Relationship Id="rId4" Type="http://schemas.openxmlformats.org/officeDocument/2006/relationships/image" Target="../media/image112.png"/></Relationships>
</file>

<file path=ppt/slides/_rels/slide93.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92.xml"/><Relationship Id="rId1" Type="http://schemas.openxmlformats.org/officeDocument/2006/relationships/slideLayout" Target="../slideLayouts/slideLayout3.xml"/><Relationship Id="rId4" Type="http://schemas.openxmlformats.org/officeDocument/2006/relationships/image" Target="../media/image113.png"/></Relationships>
</file>

<file path=ppt/slides/_rels/slide94.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93.xml"/><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94.xml"/><Relationship Id="rId1" Type="http://schemas.openxmlformats.org/officeDocument/2006/relationships/slideLayout" Target="../slideLayouts/slideLayout3.xml"/><Relationship Id="rId4" Type="http://schemas.openxmlformats.org/officeDocument/2006/relationships/image" Target="../media/image115.png"/></Relationships>
</file>

<file path=ppt/slides/_rels/slide96.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95.xml"/><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96.xml"/><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97.xml"/><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98.xml"/><Relationship Id="rId1" Type="http://schemas.openxmlformats.org/officeDocument/2006/relationships/slideLayout" Target="../slideLayouts/slideLayout3.xml"/><Relationship Id="rId5" Type="http://schemas.openxmlformats.org/officeDocument/2006/relationships/image" Target="../media/image117.png"/><Relationship Id="rId4" Type="http://schemas.openxmlformats.org/officeDocument/2006/relationships/image" Target="../media/image11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7684"/>
        </a:solidFill>
        <a:effectLst/>
      </p:bgPr>
    </p:bg>
    <p:spTree>
      <p:nvGrpSpPr>
        <p:cNvPr id="1" name=""/>
        <p:cNvGrpSpPr/>
        <p:nvPr/>
      </p:nvGrpSpPr>
      <p:grpSpPr>
        <a:xfrm>
          <a:off x="0" y="0"/>
          <a:ext cx="0" cy="0"/>
          <a:chOff x="0" y="0"/>
          <a:chExt cx="0" cy="0"/>
        </a:xfrm>
      </p:grpSpPr>
      <p:pic>
        <p:nvPicPr>
          <p:cNvPr id="18" name="图片 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480" y="-46319"/>
            <a:ext cx="12192000" cy="5716503"/>
          </a:xfrm>
          <a:prstGeom prst="rect">
            <a:avLst/>
          </a:prstGeom>
        </p:spPr>
      </p:pic>
      <p:pic>
        <p:nvPicPr>
          <p:cNvPr id="17" name="图片 16"/>
          <p:cNvPicPr>
            <a:picLocks noChangeAspect="1"/>
          </p:cNvPicPr>
          <p:nvPr/>
        </p:nvPicPr>
        <p:blipFill rotWithShape="1">
          <a:blip r:embed="rId3" cstate="print">
            <a:extLst>
              <a:ext uri="{28A0092B-C50C-407E-A947-70E740481C1C}">
                <a14:useLocalDpi xmlns:a14="http://schemas.microsoft.com/office/drawing/2010/main" val="0"/>
              </a:ext>
            </a:extLst>
          </a:blip>
          <a:srcRect l="7288" t="60187" r="62545" b="13687"/>
          <a:stretch>
            <a:fillRect/>
          </a:stretch>
        </p:blipFill>
        <p:spPr>
          <a:xfrm flipH="1" flipV="1">
            <a:off x="8544560" y="5394960"/>
            <a:ext cx="3677920" cy="1493520"/>
          </a:xfrm>
          <a:prstGeom prst="rect">
            <a:avLst/>
          </a:prstGeom>
        </p:spPr>
      </p:pic>
      <p:pic>
        <p:nvPicPr>
          <p:cNvPr id="15" name="图片 14"/>
          <p:cNvPicPr>
            <a:picLocks noChangeAspect="1"/>
          </p:cNvPicPr>
          <p:nvPr/>
        </p:nvPicPr>
        <p:blipFill rotWithShape="1">
          <a:blip r:embed="rId3" cstate="print">
            <a:extLst>
              <a:ext uri="{28A0092B-C50C-407E-A947-70E740481C1C}">
                <a14:useLocalDpi xmlns:a14="http://schemas.microsoft.com/office/drawing/2010/main" val="0"/>
              </a:ext>
            </a:extLst>
          </a:blip>
          <a:srcRect l="24826" b="55447"/>
          <a:stretch>
            <a:fillRect/>
          </a:stretch>
        </p:blipFill>
        <p:spPr>
          <a:xfrm>
            <a:off x="-132080" y="4453337"/>
            <a:ext cx="9165288" cy="2546903"/>
          </a:xfrm>
          <a:prstGeom prst="rect">
            <a:avLst/>
          </a:prstGeom>
        </p:spPr>
      </p:pic>
      <p:grpSp>
        <p:nvGrpSpPr>
          <p:cNvPr id="12" name="组合 11"/>
          <p:cNvGrpSpPr/>
          <p:nvPr/>
        </p:nvGrpSpPr>
        <p:grpSpPr>
          <a:xfrm>
            <a:off x="-685555" y="342255"/>
            <a:ext cx="14873910" cy="7227071"/>
            <a:chOff x="2275139" y="1708487"/>
            <a:chExt cx="7788686" cy="3784438"/>
          </a:xfrm>
        </p:grpSpPr>
        <p:sp>
          <p:nvSpPr>
            <p:cNvPr id="9" name="六边形 8"/>
            <p:cNvSpPr/>
            <p:nvPr/>
          </p:nvSpPr>
          <p:spPr>
            <a:xfrm rot="5400000">
              <a:off x="5811401" y="1880190"/>
              <a:ext cx="3784438" cy="3441032"/>
            </a:xfrm>
            <a:prstGeom prst="hexagon">
              <a:avLst>
                <a:gd name="adj" fmla="val 30493"/>
                <a:gd name="vf" fmla="val 115470"/>
              </a:avLst>
            </a:prstGeom>
            <a:gradFill>
              <a:gsLst>
                <a:gs pos="77000">
                  <a:srgbClr val="016773"/>
                </a:gs>
                <a:gs pos="100000">
                  <a:srgbClr val="007684"/>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平行四边形 9"/>
            <p:cNvSpPr/>
            <p:nvPr/>
          </p:nvSpPr>
          <p:spPr>
            <a:xfrm rot="19714174">
              <a:off x="7064019" y="3212601"/>
              <a:ext cx="2999806" cy="1616793"/>
            </a:xfrm>
            <a:prstGeom prst="parallelogram">
              <a:avLst>
                <a:gd name="adj" fmla="val 61032"/>
              </a:avLst>
            </a:prstGeom>
            <a:solidFill>
              <a:srgbClr val="00AB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单圆角矩形 10"/>
            <p:cNvSpPr/>
            <p:nvPr/>
          </p:nvSpPr>
          <p:spPr>
            <a:xfrm>
              <a:off x="2275139" y="3590090"/>
              <a:ext cx="5733603" cy="45719"/>
            </a:xfrm>
            <a:prstGeom prst="round1Rect">
              <a:avLst/>
            </a:prstGeom>
            <a:solidFill>
              <a:srgbClr val="00AB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文本框 3"/>
          <p:cNvSpPr txBox="1"/>
          <p:nvPr/>
        </p:nvSpPr>
        <p:spPr>
          <a:xfrm>
            <a:off x="2727157" y="2057400"/>
            <a:ext cx="7316509" cy="1015663"/>
          </a:xfrm>
          <a:prstGeom prst="rect">
            <a:avLst/>
          </a:prstGeom>
          <a:noFill/>
        </p:spPr>
        <p:txBody>
          <a:bodyPr wrap="square" rtlCol="0">
            <a:spAutoFit/>
          </a:bodyPr>
          <a:lstStyle/>
          <a:p>
            <a:pPr algn="ctr"/>
            <a:r>
              <a:rPr lang="zh-CN" altLang="en-US" sz="6000" b="1" dirty="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rPr>
              <a:t>人工智能引论（</a:t>
            </a:r>
            <a:r>
              <a:rPr lang="zh-CN" altLang="en-US" sz="6000" b="1" dirty="0">
                <a:solidFill>
                  <a:schemeClr val="accent4">
                    <a:lumMod val="60000"/>
                    <a:lumOff val="40000"/>
                  </a:schemeClr>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rPr>
              <a:t>复习</a:t>
            </a:r>
            <a:r>
              <a:rPr lang="zh-CN" altLang="en-US" sz="6000" b="1" dirty="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rPr>
              <a:t>）</a:t>
            </a:r>
          </a:p>
        </p:txBody>
      </p:sp>
      <p:sp>
        <p:nvSpPr>
          <p:cNvPr id="5" name="文本框 4"/>
          <p:cNvSpPr txBox="1"/>
          <p:nvPr/>
        </p:nvSpPr>
        <p:spPr>
          <a:xfrm>
            <a:off x="1598664" y="342255"/>
            <a:ext cx="3015569" cy="609398"/>
          </a:xfrm>
          <a:prstGeom prst="rect">
            <a:avLst/>
          </a:prstGeom>
          <a:noFill/>
        </p:spPr>
        <p:txBody>
          <a:bodyPr wrap="none" rtlCol="0">
            <a:spAutoFit/>
          </a:bodyPr>
          <a:lstStyle/>
          <a:p>
            <a:pPr>
              <a:lnSpc>
                <a:spcPct val="120000"/>
              </a:lnSpc>
            </a:pPr>
            <a:r>
              <a:rPr lang="zh-CN" altLang="en-US" sz="1400" dirty="0">
                <a:solidFill>
                  <a:schemeClr val="bg1"/>
                </a:solidFill>
                <a:latin typeface="微软雅黑" panose="020B0503020204020204" pitchFamily="34" charset="-122"/>
                <a:ea typeface="微软雅黑" panose="020B0503020204020204" pitchFamily="34" charset="-122"/>
              </a:rPr>
              <a:t>计算机领域本科教育教学改革试点</a:t>
            </a:r>
            <a:endParaRPr lang="en-US" altLang="zh-CN" sz="1400" dirty="0">
              <a:solidFill>
                <a:schemeClr val="bg1"/>
              </a:solidFill>
              <a:latin typeface="微软雅黑" panose="020B0503020204020204" pitchFamily="34" charset="-122"/>
              <a:ea typeface="微软雅黑" panose="020B0503020204020204" pitchFamily="34" charset="-122"/>
            </a:endParaRPr>
          </a:p>
          <a:p>
            <a:pPr>
              <a:lnSpc>
                <a:spcPct val="120000"/>
              </a:lnSpc>
            </a:pPr>
            <a:r>
              <a:rPr lang="zh-CN" altLang="en-US" sz="1400" dirty="0">
                <a:solidFill>
                  <a:schemeClr val="bg1"/>
                </a:solidFill>
                <a:latin typeface="微软雅黑" panose="020B0503020204020204" pitchFamily="34" charset="-122"/>
                <a:ea typeface="微软雅黑" panose="020B0503020204020204" pitchFamily="34" charset="-122"/>
              </a:rPr>
              <a:t>工作计划（“</a:t>
            </a:r>
            <a:r>
              <a:rPr lang="en-US" altLang="zh-CN" sz="1400" dirty="0">
                <a:solidFill>
                  <a:schemeClr val="bg1"/>
                </a:solidFill>
                <a:latin typeface="微软雅黑" panose="020B0503020204020204" pitchFamily="34" charset="-122"/>
                <a:ea typeface="微软雅黑" panose="020B0503020204020204" pitchFamily="34" charset="-122"/>
              </a:rPr>
              <a:t>101</a:t>
            </a:r>
            <a:r>
              <a:rPr lang="zh-CN" altLang="en-US" sz="1400" dirty="0">
                <a:solidFill>
                  <a:schemeClr val="bg1"/>
                </a:solidFill>
                <a:latin typeface="微软雅黑" panose="020B0503020204020204" pitchFamily="34" charset="-122"/>
                <a:ea typeface="微软雅黑" panose="020B0503020204020204" pitchFamily="34" charset="-122"/>
              </a:rPr>
              <a:t>计划”）研究成果</a:t>
            </a:r>
            <a:endParaRPr lang="zh-CN" altLang="en-US" dirty="0">
              <a:solidFill>
                <a:schemeClr val="bg1"/>
              </a:solidFill>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0865" y="231750"/>
            <a:ext cx="701051" cy="808481"/>
          </a:xfrm>
          <a:prstGeom prst="rect">
            <a:avLst/>
          </a:prstGeom>
        </p:spPr>
      </p:pic>
      <p:sp>
        <p:nvSpPr>
          <p:cNvPr id="7" name="文本框 6"/>
          <p:cNvSpPr txBox="1"/>
          <p:nvPr/>
        </p:nvSpPr>
        <p:spPr>
          <a:xfrm>
            <a:off x="5022339" y="4295535"/>
            <a:ext cx="2147322" cy="430311"/>
          </a:xfrm>
          <a:prstGeom prst="rect">
            <a:avLst/>
          </a:prstGeom>
          <a:noFill/>
        </p:spPr>
        <p:txBody>
          <a:bodyPr wrap="square" rtlCol="0">
            <a:spAutoFit/>
          </a:bodyPr>
          <a:lstStyle/>
          <a:p>
            <a:pPr marL="0" lvl="1" algn="ctr">
              <a:lnSpc>
                <a:spcPct val="120000"/>
              </a:lnSpc>
            </a:pPr>
            <a:r>
              <a:rPr lang="zh-CN" altLang="en-US" sz="2000" spc="3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zh-CN" altLang="en-US" sz="2000" spc="300" dirty="0">
                <a:solidFill>
                  <a:schemeClr val="accent4">
                    <a:lumMod val="60000"/>
                    <a:lumOff val="40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课件合并版</a:t>
            </a:r>
            <a:r>
              <a:rPr lang="zh-CN" altLang="en-US" sz="2000" spc="3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p>
        </p:txBody>
      </p:sp>
      <p:sp>
        <p:nvSpPr>
          <p:cNvPr id="8" name="文本框 7"/>
          <p:cNvSpPr txBox="1"/>
          <p:nvPr/>
        </p:nvSpPr>
        <p:spPr>
          <a:xfrm>
            <a:off x="3546133" y="4941202"/>
            <a:ext cx="5099734" cy="728982"/>
          </a:xfrm>
          <a:prstGeom prst="rect">
            <a:avLst/>
          </a:prstGeom>
          <a:noFill/>
        </p:spPr>
        <p:txBody>
          <a:bodyPr wrap="square" rtlCol="0">
            <a:spAutoFit/>
          </a:bodyPr>
          <a:lstStyle/>
          <a:p>
            <a:pPr marL="0" lvl="1" algn="ctr">
              <a:lnSpc>
                <a:spcPct val="120000"/>
              </a:lnSpc>
            </a:pPr>
            <a:r>
              <a:rPr lang="zh-CN" altLang="en-US" spc="3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浙江大学计算机学院</a:t>
            </a:r>
            <a:endParaRPr lang="en-US" altLang="zh-CN" spc="3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marL="0" lvl="1" algn="ctr">
              <a:lnSpc>
                <a:spcPct val="120000"/>
              </a:lnSpc>
            </a:pPr>
            <a:r>
              <a:rPr lang="zh-CN" altLang="en-US" spc="3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浙江大学人工智能研究所</a:t>
            </a:r>
          </a:p>
        </p:txBody>
      </p:sp>
      <p:sp>
        <p:nvSpPr>
          <p:cNvPr id="19" name="文本框 18"/>
          <p:cNvSpPr txBox="1"/>
          <p:nvPr/>
        </p:nvSpPr>
        <p:spPr>
          <a:xfrm rot="1849986">
            <a:off x="8195789" y="49084"/>
            <a:ext cx="4944370" cy="2163608"/>
          </a:xfrm>
          <a:prstGeom prst="rect">
            <a:avLst/>
          </a:prstGeom>
          <a:noFill/>
        </p:spPr>
        <p:txBody>
          <a:bodyPr wrap="square" rtlCol="0">
            <a:noAutofit/>
            <a:scene3d>
              <a:camera prst="isometricTopUp">
                <a:rot lat="19176265" lon="2388000" rev="19890000"/>
              </a:camera>
              <a:lightRig rig="threePt" dir="t"/>
            </a:scene3d>
          </a:bodyPr>
          <a:lstStyle/>
          <a:p>
            <a:pPr algn="ctr"/>
            <a:r>
              <a:rPr lang="en-US" altLang="zh-CN" sz="19900" b="1" dirty="0">
                <a:gradFill>
                  <a:gsLst>
                    <a:gs pos="30000">
                      <a:srgbClr val="007684"/>
                    </a:gs>
                    <a:gs pos="83000">
                      <a:srgbClr val="016773"/>
                    </a:gs>
                  </a:gsLst>
                  <a:lin ang="5400000" scaled="0"/>
                </a:gradFill>
                <a:latin typeface="Bauhaus 93" panose="04030905020B02020C02" pitchFamily="82" charset="0"/>
                <a:ea typeface="Segoe UI Black" panose="020B0A02040204020203" pitchFamily="34" charset="0"/>
              </a:rPr>
              <a:t>101</a:t>
            </a:r>
            <a:endParaRPr lang="zh-CN" altLang="en-US" sz="19900" b="1" dirty="0">
              <a:gradFill>
                <a:gsLst>
                  <a:gs pos="30000">
                    <a:srgbClr val="007684"/>
                  </a:gs>
                  <a:gs pos="83000">
                    <a:srgbClr val="016773"/>
                  </a:gs>
                </a:gsLst>
                <a:lin ang="5400000" scaled="0"/>
              </a:gradFill>
              <a:latin typeface="Bauhaus 93" panose="04030905020B02020C02" pitchFamily="82"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174334" y="1008198"/>
            <a:ext cx="7538508" cy="497934"/>
            <a:chOff x="2591319" y="2819853"/>
            <a:chExt cx="4078899" cy="497934"/>
          </a:xfrm>
        </p:grpSpPr>
        <p:sp>
          <p:nvSpPr>
            <p:cNvPr id="3" name="平行四边形 2"/>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4" name="平行四边形 3"/>
            <p:cNvSpPr/>
            <p:nvPr/>
          </p:nvSpPr>
          <p:spPr bwMode="auto">
            <a:xfrm>
              <a:off x="2591319" y="2819853"/>
              <a:ext cx="4078899"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5" name="矩形 4"/>
            <p:cNvSpPr/>
            <p:nvPr/>
          </p:nvSpPr>
          <p:spPr>
            <a:xfrm>
              <a:off x="2850217" y="2853798"/>
              <a:ext cx="3726001" cy="461665"/>
            </a:xfrm>
            <a:prstGeom prst="rect">
              <a:avLst/>
            </a:prstGeom>
          </p:spPr>
          <p:txBody>
            <a:bodyPr wrap="square">
              <a:spAutoFit/>
            </a:bodyPr>
            <a:lstStyle/>
            <a:p>
              <a:pPr marL="0" marR="0" lvl="0" indent="0" algn="ctr" defTabSz="914400" rtl="0" eaLnBrk="1" fontAlgn="auto" latinLnBrk="0" hangingPunct="1">
                <a:lnSpc>
                  <a:spcPct val="100000"/>
                </a:lnSpc>
                <a:spcBef>
                  <a:spcPct val="5000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定义 </a:t>
              </a:r>
              <a:r>
                <a:rPr kumimoji="0" lang="zh-CN" altLang="en-US" sz="2000" b="1" i="0" u="none" strike="noStrike" kern="120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rPr>
                <a:t>  </a:t>
              </a:r>
              <a:r>
                <a:rPr kumimoji="0" lang="zh-CN" altLang="zh-CN" sz="2000" b="1" i="0" u="none" strike="noStrike" kern="120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rPr>
                <a:t>复合命题</a:t>
              </a:r>
              <a:r>
                <a:rPr kumimoji="0" lang="zh-CN" altLang="zh-CN" sz="2000" b="0" i="0" u="none" strike="noStrike" kern="120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rPr>
                <a:t>：包含其他命题作为其组成部分的命题</a:t>
              </a:r>
              <a:endParaRPr kumimoji="0" lang="zh-CN" altLang="en-US" sz="2000" b="0" i="0" u="none" strike="noStrike" kern="120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endParaRPr>
            </a:p>
          </p:txBody>
        </p:sp>
      </p:grpSp>
      <p:sp>
        <p:nvSpPr>
          <p:cNvPr id="21" name="矩形 20">
            <a:extLst>
              <a:ext uri="{FF2B5EF4-FFF2-40B4-BE49-F238E27FC236}">
                <a16:creationId xmlns:a16="http://schemas.microsoft.com/office/drawing/2014/main" id="{642E017D-1836-43EC-AB17-FDA6E952313A}"/>
              </a:ext>
            </a:extLst>
          </p:cNvPr>
          <p:cNvSpPr/>
          <p:nvPr/>
        </p:nvSpPr>
        <p:spPr>
          <a:xfrm>
            <a:off x="852473" y="129010"/>
            <a:ext cx="1420582"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mn-cs"/>
              </a:rPr>
              <a:t>一、命题逻辑</a:t>
            </a:r>
            <a:endParaRPr kumimoji="0" lang="zh-CN" altLang="en-US" sz="16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mc:AlternateContent xmlns:mc="http://schemas.openxmlformats.org/markup-compatibility/2006" xmlns:a14="http://schemas.microsoft.com/office/drawing/2010/main">
        <mc:Choice Requires="a14">
          <p:graphicFrame>
            <p:nvGraphicFramePr>
              <p:cNvPr id="6" name="表格 5">
                <a:extLst>
                  <a:ext uri="{FF2B5EF4-FFF2-40B4-BE49-F238E27FC236}">
                    <a16:creationId xmlns:a16="http://schemas.microsoft.com/office/drawing/2014/main" id="{DB61BDD0-A3CC-4B3B-B1DA-AB1450A88686}"/>
                  </a:ext>
                </a:extLst>
              </p:cNvPr>
              <p:cNvGraphicFramePr>
                <a:graphicFrameLocks noGrp="1"/>
              </p:cNvGraphicFramePr>
              <p:nvPr>
                <p:extLst/>
              </p:nvPr>
            </p:nvGraphicFramePr>
            <p:xfrm>
              <a:off x="838199" y="2046767"/>
              <a:ext cx="10910777" cy="3615070"/>
            </p:xfrm>
            <a:graphic>
              <a:graphicData uri="http://schemas.openxmlformats.org/drawingml/2006/table">
                <a:tbl>
                  <a:tblPr firstRow="1" bandRow="1">
                    <a:tableStyleId>{5C22544A-7EE6-4342-B048-85BDC9FD1C3A}</a:tableStyleId>
                  </a:tblPr>
                  <a:tblGrid>
                    <a:gridCol w="3214315">
                      <a:extLst>
                        <a:ext uri="{9D8B030D-6E8A-4147-A177-3AD203B41FA5}">
                          <a16:colId xmlns:a16="http://schemas.microsoft.com/office/drawing/2014/main" val="1315336471"/>
                        </a:ext>
                      </a:extLst>
                    </a:gridCol>
                    <a:gridCol w="1483866">
                      <a:extLst>
                        <a:ext uri="{9D8B030D-6E8A-4147-A177-3AD203B41FA5}">
                          <a16:colId xmlns:a16="http://schemas.microsoft.com/office/drawing/2014/main" val="1383698265"/>
                        </a:ext>
                      </a:extLst>
                    </a:gridCol>
                    <a:gridCol w="6212596">
                      <a:extLst>
                        <a:ext uri="{9D8B030D-6E8A-4147-A177-3AD203B41FA5}">
                          <a16:colId xmlns:a16="http://schemas.microsoft.com/office/drawing/2014/main" val="617529282"/>
                        </a:ext>
                      </a:extLst>
                    </a:gridCol>
                  </a:tblGrid>
                  <a:tr h="455171">
                    <a:tc>
                      <a:txBody>
                        <a:bodyPr/>
                        <a:lstStyle/>
                        <a:p>
                          <a:pPr algn="ctr">
                            <a:spcBef>
                              <a:spcPts val="1000"/>
                            </a:spcBef>
                            <a:spcAft>
                              <a:spcPts val="300"/>
                            </a:spcAft>
                          </a:pPr>
                          <a:r>
                            <a:rPr lang="zh-CN" sz="1800" kern="0">
                              <a:effectLst/>
                              <a:latin typeface="Times New Roman" panose="02020603050405020304" pitchFamily="18" charset="0"/>
                              <a:ea typeface="微软雅黑" panose="020B0503020204020204" pitchFamily="34" charset="-122"/>
                              <a:cs typeface="Times New Roman" panose="02020603050405020304" pitchFamily="18" charset="0"/>
                            </a:rPr>
                            <a:t>命题联结词</a:t>
                          </a:r>
                          <a:endParaRPr lang="zh-CN" sz="1800"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T="34290" marB="34290" anchor="ctr"/>
                    </a:tc>
                    <a:tc>
                      <a:txBody>
                        <a:bodyPr/>
                        <a:lstStyle/>
                        <a:p>
                          <a:pPr algn="ctr">
                            <a:spcBef>
                              <a:spcPts val="1000"/>
                            </a:spcBef>
                            <a:spcAft>
                              <a:spcPts val="300"/>
                            </a:spcAft>
                          </a:pPr>
                          <a:r>
                            <a:rPr lang="zh-CN" sz="1800" kern="0">
                              <a:effectLst/>
                              <a:latin typeface="Times New Roman" panose="02020603050405020304" pitchFamily="18" charset="0"/>
                              <a:ea typeface="微软雅黑" panose="020B0503020204020204" pitchFamily="34" charset="-122"/>
                              <a:cs typeface="Times New Roman" panose="02020603050405020304" pitchFamily="18" charset="0"/>
                            </a:rPr>
                            <a:t>表示形式</a:t>
                          </a:r>
                          <a:endParaRPr lang="zh-CN" sz="1800"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T="34290" marB="34290" anchor="ctr"/>
                    </a:tc>
                    <a:tc>
                      <a:txBody>
                        <a:bodyPr/>
                        <a:lstStyle/>
                        <a:p>
                          <a:pPr algn="ctr">
                            <a:spcBef>
                              <a:spcPts val="1000"/>
                            </a:spcBef>
                            <a:spcAft>
                              <a:spcPts val="300"/>
                            </a:spcAft>
                          </a:pPr>
                          <a:r>
                            <a:rPr lang="zh-CN" sz="1800" kern="0">
                              <a:effectLst/>
                              <a:latin typeface="Times New Roman" panose="02020603050405020304" pitchFamily="18" charset="0"/>
                              <a:ea typeface="微软雅黑" panose="020B0503020204020204" pitchFamily="34" charset="-122"/>
                              <a:cs typeface="Times New Roman" panose="02020603050405020304" pitchFamily="18" charset="0"/>
                            </a:rPr>
                            <a:t>意义</a:t>
                          </a:r>
                          <a:endParaRPr lang="zh-CN" sz="1800"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T="34290" marB="34290" anchor="ctr"/>
                    </a:tc>
                    <a:extLst>
                      <a:ext uri="{0D108BD9-81ED-4DB2-BD59-A6C34878D82A}">
                        <a16:rowId xmlns:a16="http://schemas.microsoft.com/office/drawing/2014/main" val="1399890933"/>
                      </a:ext>
                    </a:extLst>
                  </a:tr>
                  <a:tr h="692871">
                    <a:tc>
                      <a:txBody>
                        <a:bodyPr/>
                        <a:lstStyle/>
                        <a:p>
                          <a:pPr indent="127000" algn="ctr">
                            <a:lnSpc>
                              <a:spcPts val="2200"/>
                            </a:lnSpc>
                            <a:spcAft>
                              <a:spcPts val="0"/>
                            </a:spcAft>
                          </a:pPr>
                          <a:r>
                            <a:rPr lang="zh-CN" sz="1800" kern="100">
                              <a:effectLst/>
                              <a:latin typeface="Times New Roman" panose="02020603050405020304" pitchFamily="18" charset="0"/>
                              <a:ea typeface="微软雅黑" panose="020B0503020204020204" pitchFamily="34" charset="-122"/>
                              <a:cs typeface="Times New Roman" panose="02020603050405020304" pitchFamily="18" charset="0"/>
                            </a:rPr>
                            <a:t>与</a:t>
                          </a:r>
                          <a:r>
                            <a:rPr lang="en-US" sz="1800" kern="100">
                              <a:effectLst/>
                              <a:latin typeface="Times New Roman" panose="02020603050405020304" pitchFamily="18" charset="0"/>
                              <a:ea typeface="微软雅黑" panose="020B0503020204020204" pitchFamily="34" charset="-122"/>
                              <a:cs typeface="Times New Roman" panose="02020603050405020304" pitchFamily="18" charset="0"/>
                            </a:rPr>
                            <a:t>(and)</a:t>
                          </a:r>
                          <a:endParaRPr lang="zh-CN" sz="1800" kern="10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T="34290" marB="34290" anchor="ctr"/>
                    </a:tc>
                    <a:tc>
                      <a:txBody>
                        <a:bodyPr/>
                        <a:lstStyle/>
                        <a:p>
                          <a:pPr indent="266700" algn="ctr">
                            <a:lnSpc>
                              <a:spcPts val="2200"/>
                            </a:lnSpc>
                            <a:spcAft>
                              <a:spcPts val="0"/>
                            </a:spcAft>
                          </a:pPr>
                          <a14:m>
                            <m:oMathPara xmlns:m="http://schemas.openxmlformats.org/officeDocument/2006/math">
                              <m:oMathParaPr>
                                <m:jc m:val="centerGroup"/>
                              </m:oMathParaPr>
                              <m:oMath xmlns:m="http://schemas.openxmlformats.org/officeDocument/2006/math">
                                <m:r>
                                  <a:rPr lang="en-US" sz="1800" kern="100">
                                    <a:effectLst/>
                                    <a:latin typeface="Cambria Math" panose="02040503050406030204" pitchFamily="18" charset="0"/>
                                  </a:rPr>
                                  <m:t>𝑝</m:t>
                                </m:r>
                                <m:r>
                                  <a:rPr lang="en-US" sz="1800" kern="100">
                                    <a:effectLst/>
                                    <a:latin typeface="Cambria Math" panose="02040503050406030204" pitchFamily="18" charset="0"/>
                                  </a:rPr>
                                  <m:t>∧</m:t>
                                </m:r>
                                <m:r>
                                  <a:rPr lang="en-US" sz="1800" kern="100">
                                    <a:effectLst/>
                                    <a:latin typeface="Cambria Math" panose="02040503050406030204" pitchFamily="18" charset="0"/>
                                  </a:rPr>
                                  <m:t>𝑞</m:t>
                                </m:r>
                              </m:oMath>
                            </m:oMathPara>
                          </a14:m>
                          <a:endParaRPr lang="zh-CN" sz="1800" kern="10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T="34290" marB="34290" anchor="ctr"/>
                    </a:tc>
                    <a:tc>
                      <a:txBody>
                        <a:bodyPr/>
                        <a:lstStyle/>
                        <a:p>
                          <a:pPr indent="127000" algn="ctr">
                            <a:lnSpc>
                              <a:spcPts val="2200"/>
                            </a:lnSpc>
                            <a:spcAft>
                              <a:spcPts val="0"/>
                            </a:spcAft>
                          </a:pPr>
                          <a:r>
                            <a:rPr lang="zh-CN" sz="1800" kern="100">
                              <a:effectLst/>
                              <a:latin typeface="Times New Roman" panose="02020603050405020304" pitchFamily="18" charset="0"/>
                              <a:ea typeface="微软雅黑" panose="020B0503020204020204" pitchFamily="34" charset="-122"/>
                              <a:cs typeface="Times New Roman" panose="02020603050405020304" pitchFamily="18" charset="0"/>
                            </a:rPr>
                            <a:t>命题合取</a:t>
                          </a:r>
                          <a:r>
                            <a:rPr lang="en-US" sz="1800" kern="100">
                              <a:effectLst/>
                              <a:latin typeface="Times New Roman" panose="02020603050405020304" pitchFamily="18" charset="0"/>
                              <a:ea typeface="微软雅黑" panose="020B0503020204020204" pitchFamily="34" charset="-122"/>
                              <a:cs typeface="Times New Roman" panose="02020603050405020304" pitchFamily="18" charset="0"/>
                            </a:rPr>
                            <a:t>(conjunction)</a:t>
                          </a:r>
                          <a:r>
                            <a:rPr lang="zh-CN" sz="1800" kern="100">
                              <a:effectLst/>
                              <a:latin typeface="Times New Roman" panose="02020603050405020304" pitchFamily="18" charset="0"/>
                              <a:ea typeface="微软雅黑" panose="020B0503020204020204" pitchFamily="34" charset="-122"/>
                              <a:cs typeface="Times New Roman" panose="02020603050405020304" pitchFamily="18" charset="0"/>
                            </a:rPr>
                            <a:t>，即</a:t>
                          </a:r>
                          <a:r>
                            <a:rPr lang="en-US" sz="1800" kern="100">
                              <a:effectLst/>
                              <a:latin typeface="Times New Roman" panose="02020603050405020304" pitchFamily="18" charset="0"/>
                              <a:ea typeface="微软雅黑" panose="020B0503020204020204" pitchFamily="34" charset="-122"/>
                              <a:cs typeface="Times New Roman" panose="02020603050405020304" pitchFamily="18" charset="0"/>
                            </a:rPr>
                            <a:t>“</a:t>
                          </a:r>
                          <a14:m>
                            <m:oMath xmlns:m="http://schemas.openxmlformats.org/officeDocument/2006/math">
                              <m:r>
                                <a:rPr lang="en-US" sz="1800" kern="100">
                                  <a:effectLst/>
                                  <a:latin typeface="Cambria Math" panose="02040503050406030204" pitchFamily="18" charset="0"/>
                                </a:rPr>
                                <m:t>𝑝</m:t>
                              </m:r>
                            </m:oMath>
                          </a14:m>
                          <a:r>
                            <a:rPr lang="zh-CN" sz="1800" kern="100">
                              <a:effectLst/>
                              <a:latin typeface="Times New Roman" panose="02020603050405020304" pitchFamily="18" charset="0"/>
                              <a:ea typeface="微软雅黑" panose="020B0503020204020204" pitchFamily="34" charset="-122"/>
                              <a:cs typeface="Times New Roman" panose="02020603050405020304" pitchFamily="18" charset="0"/>
                            </a:rPr>
                            <a:t>且</a:t>
                          </a:r>
                          <a14:m>
                            <m:oMath xmlns:m="http://schemas.openxmlformats.org/officeDocument/2006/math">
                              <m:r>
                                <a:rPr lang="en-US" sz="1800" kern="100">
                                  <a:effectLst/>
                                  <a:latin typeface="Cambria Math" panose="02040503050406030204" pitchFamily="18" charset="0"/>
                                </a:rPr>
                                <m:t>𝑞</m:t>
                              </m:r>
                            </m:oMath>
                          </a14:m>
                          <a:r>
                            <a:rPr lang="en-US" sz="1800" kern="100">
                              <a:effectLst/>
                              <a:latin typeface="Times New Roman" panose="02020603050405020304" pitchFamily="18" charset="0"/>
                              <a:ea typeface="微软雅黑" panose="020B0503020204020204" pitchFamily="34" charset="-122"/>
                              <a:cs typeface="Times New Roman" panose="02020603050405020304" pitchFamily="18" charset="0"/>
                            </a:rPr>
                            <a:t>”</a:t>
                          </a:r>
                          <a:endParaRPr lang="zh-CN" sz="1800" kern="10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T="34290" marB="34290" anchor="ctr"/>
                    </a:tc>
                    <a:extLst>
                      <a:ext uri="{0D108BD9-81ED-4DB2-BD59-A6C34878D82A}">
                        <a16:rowId xmlns:a16="http://schemas.microsoft.com/office/drawing/2014/main" val="1554261827"/>
                      </a:ext>
                    </a:extLst>
                  </a:tr>
                  <a:tr h="616757">
                    <a:tc>
                      <a:txBody>
                        <a:bodyPr/>
                        <a:lstStyle/>
                        <a:p>
                          <a:pPr indent="127000" algn="ctr">
                            <a:lnSpc>
                              <a:spcPts val="2200"/>
                            </a:lnSpc>
                            <a:spcAft>
                              <a:spcPts val="0"/>
                            </a:spcAft>
                          </a:pPr>
                          <a:r>
                            <a:rPr lang="zh-CN" sz="1800" kern="100">
                              <a:effectLst/>
                              <a:latin typeface="Times New Roman" panose="02020603050405020304" pitchFamily="18" charset="0"/>
                              <a:ea typeface="微软雅黑" panose="020B0503020204020204" pitchFamily="34" charset="-122"/>
                              <a:cs typeface="Times New Roman" panose="02020603050405020304" pitchFamily="18" charset="0"/>
                            </a:rPr>
                            <a:t>或</a:t>
                          </a:r>
                          <a:r>
                            <a:rPr lang="en-US" sz="1800" kern="100">
                              <a:effectLst/>
                              <a:latin typeface="Times New Roman" panose="02020603050405020304" pitchFamily="18" charset="0"/>
                              <a:ea typeface="微软雅黑" panose="020B0503020204020204" pitchFamily="34" charset="-122"/>
                              <a:cs typeface="Times New Roman" panose="02020603050405020304" pitchFamily="18" charset="0"/>
                            </a:rPr>
                            <a:t>(or)</a:t>
                          </a:r>
                          <a:endParaRPr lang="zh-CN" sz="1800" kern="10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T="34290" marB="34290" anchor="ctr"/>
                    </a:tc>
                    <a:tc>
                      <a:txBody>
                        <a:bodyPr/>
                        <a:lstStyle/>
                        <a:p>
                          <a:pPr algn="ctr">
                            <a:spcBef>
                              <a:spcPts val="1000"/>
                            </a:spcBef>
                            <a:spcAft>
                              <a:spcPts val="300"/>
                            </a:spcAft>
                          </a:pPr>
                          <a14:m>
                            <m:oMathPara xmlns:m="http://schemas.openxmlformats.org/officeDocument/2006/math">
                              <m:oMathParaPr>
                                <m:jc m:val="centerGroup"/>
                              </m:oMathParaPr>
                              <m:oMath xmlns:m="http://schemas.openxmlformats.org/officeDocument/2006/math">
                                <m:r>
                                  <a:rPr lang="en-US" sz="1800" kern="0">
                                    <a:effectLst/>
                                    <a:latin typeface="Cambria Math" panose="02040503050406030204" pitchFamily="18" charset="0"/>
                                  </a:rPr>
                                  <m:t>𝑝</m:t>
                                </m:r>
                                <m:r>
                                  <a:rPr lang="en-US" sz="1800" kern="0">
                                    <a:effectLst/>
                                    <a:latin typeface="Cambria Math" panose="02040503050406030204" pitchFamily="18" charset="0"/>
                                  </a:rPr>
                                  <m:t>∨</m:t>
                                </m:r>
                                <m:r>
                                  <a:rPr lang="en-US" sz="1800" kern="0">
                                    <a:effectLst/>
                                    <a:latin typeface="Cambria Math" panose="02040503050406030204" pitchFamily="18" charset="0"/>
                                  </a:rPr>
                                  <m:t>𝑞</m:t>
                                </m:r>
                              </m:oMath>
                            </m:oMathPara>
                          </a14:m>
                          <a:endParaRPr lang="zh-CN" sz="1800"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T="34290" marB="34290" anchor="ctr"/>
                    </a:tc>
                    <a:tc>
                      <a:txBody>
                        <a:bodyPr/>
                        <a:lstStyle/>
                        <a:p>
                          <a:pPr indent="127000" algn="ctr">
                            <a:lnSpc>
                              <a:spcPts val="2200"/>
                            </a:lnSpc>
                            <a:spcAft>
                              <a:spcPts val="0"/>
                            </a:spcAft>
                          </a:pPr>
                          <a:r>
                            <a:rPr lang="zh-CN" sz="1800" kern="100" dirty="0">
                              <a:effectLst/>
                              <a:latin typeface="Times New Roman" panose="02020603050405020304" pitchFamily="18" charset="0"/>
                              <a:ea typeface="微软雅黑" panose="020B0503020204020204" pitchFamily="34" charset="-122"/>
                              <a:cs typeface="Times New Roman" panose="02020603050405020304" pitchFamily="18" charset="0"/>
                            </a:rPr>
                            <a:t>命题析取</a:t>
                          </a:r>
                          <a:r>
                            <a:rPr lang="en-US" sz="1800" kern="100" dirty="0">
                              <a:effectLst/>
                              <a:latin typeface="Times New Roman" panose="02020603050405020304" pitchFamily="18" charset="0"/>
                              <a:ea typeface="微软雅黑" panose="020B0503020204020204" pitchFamily="34" charset="-122"/>
                              <a:cs typeface="Times New Roman" panose="02020603050405020304" pitchFamily="18" charset="0"/>
                            </a:rPr>
                            <a:t>(disjunction)</a:t>
                          </a:r>
                          <a:r>
                            <a:rPr lang="zh-CN" sz="1800" kern="100" dirty="0">
                              <a:effectLst/>
                              <a:latin typeface="Times New Roman" panose="02020603050405020304" pitchFamily="18" charset="0"/>
                              <a:ea typeface="微软雅黑" panose="020B0503020204020204" pitchFamily="34" charset="-122"/>
                              <a:cs typeface="Times New Roman" panose="02020603050405020304" pitchFamily="18" charset="0"/>
                            </a:rPr>
                            <a:t>，即</a:t>
                          </a:r>
                          <a:r>
                            <a:rPr lang="en-US" sz="1800" kern="100" dirty="0">
                              <a:effectLst/>
                              <a:latin typeface="Times New Roman" panose="02020603050405020304" pitchFamily="18" charset="0"/>
                              <a:ea typeface="微软雅黑" panose="020B0503020204020204" pitchFamily="34" charset="-122"/>
                              <a:cs typeface="Times New Roman" panose="02020603050405020304" pitchFamily="18" charset="0"/>
                            </a:rPr>
                            <a:t>“</a:t>
                          </a:r>
                          <a14:m>
                            <m:oMath xmlns:m="http://schemas.openxmlformats.org/officeDocument/2006/math">
                              <m:r>
                                <a:rPr lang="en-US" sz="1800" kern="100">
                                  <a:effectLst/>
                                  <a:latin typeface="Cambria Math" panose="02040503050406030204" pitchFamily="18" charset="0"/>
                                </a:rPr>
                                <m:t>𝑝</m:t>
                              </m:r>
                            </m:oMath>
                          </a14:m>
                          <a:r>
                            <a:rPr lang="zh-CN" sz="1800" kern="100" dirty="0">
                              <a:effectLst/>
                              <a:latin typeface="Times New Roman" panose="02020603050405020304" pitchFamily="18" charset="0"/>
                              <a:ea typeface="微软雅黑" panose="020B0503020204020204" pitchFamily="34" charset="-122"/>
                              <a:cs typeface="Times New Roman" panose="02020603050405020304" pitchFamily="18" charset="0"/>
                            </a:rPr>
                            <a:t>或</a:t>
                          </a:r>
                          <a14:m>
                            <m:oMath xmlns:m="http://schemas.openxmlformats.org/officeDocument/2006/math">
                              <m:r>
                                <a:rPr lang="en-US" sz="1800" kern="100">
                                  <a:effectLst/>
                                  <a:latin typeface="Cambria Math" panose="02040503050406030204" pitchFamily="18" charset="0"/>
                                </a:rPr>
                                <m:t> </m:t>
                              </m:r>
                              <m:r>
                                <a:rPr lang="en-US" sz="1800" kern="100">
                                  <a:effectLst/>
                                  <a:latin typeface="Cambria Math" panose="02040503050406030204" pitchFamily="18" charset="0"/>
                                </a:rPr>
                                <m:t>𝑞</m:t>
                              </m:r>
                            </m:oMath>
                          </a14:m>
                          <a:r>
                            <a:rPr lang="en-US" sz="1800" kern="100" dirty="0">
                              <a:effectLst/>
                              <a:latin typeface="Times New Roman" panose="02020603050405020304" pitchFamily="18" charset="0"/>
                              <a:ea typeface="微软雅黑" panose="020B0503020204020204" pitchFamily="34" charset="-122"/>
                              <a:cs typeface="Times New Roman" panose="02020603050405020304" pitchFamily="18" charset="0"/>
                            </a:rPr>
                            <a:t>”</a:t>
                          </a:r>
                          <a:endParaRPr lang="zh-CN" sz="1800"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T="34290" marB="34290" anchor="ctr"/>
                    </a:tc>
                    <a:extLst>
                      <a:ext uri="{0D108BD9-81ED-4DB2-BD59-A6C34878D82A}">
                        <a16:rowId xmlns:a16="http://schemas.microsoft.com/office/drawing/2014/main" val="515716141"/>
                      </a:ext>
                    </a:extLst>
                  </a:tr>
                  <a:tr h="616757">
                    <a:tc>
                      <a:txBody>
                        <a:bodyPr/>
                        <a:lstStyle/>
                        <a:p>
                          <a:pPr indent="127000" algn="ctr">
                            <a:lnSpc>
                              <a:spcPts val="2200"/>
                            </a:lnSpc>
                            <a:spcAft>
                              <a:spcPts val="0"/>
                            </a:spcAft>
                          </a:pPr>
                          <a:r>
                            <a:rPr lang="zh-CN" sz="1800" kern="100">
                              <a:effectLst/>
                              <a:latin typeface="Times New Roman" panose="02020603050405020304" pitchFamily="18" charset="0"/>
                              <a:ea typeface="微软雅黑" panose="020B0503020204020204" pitchFamily="34" charset="-122"/>
                              <a:cs typeface="Times New Roman" panose="02020603050405020304" pitchFamily="18" charset="0"/>
                            </a:rPr>
                            <a:t>非</a:t>
                          </a:r>
                          <a:r>
                            <a:rPr lang="en-US" sz="1800" kern="100">
                              <a:effectLst/>
                              <a:latin typeface="Times New Roman" panose="02020603050405020304" pitchFamily="18" charset="0"/>
                              <a:ea typeface="微软雅黑" panose="020B0503020204020204" pitchFamily="34" charset="-122"/>
                              <a:cs typeface="Times New Roman" panose="02020603050405020304" pitchFamily="18" charset="0"/>
                            </a:rPr>
                            <a:t>(not)</a:t>
                          </a:r>
                          <a:endParaRPr lang="zh-CN" sz="1800" kern="10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T="34290" marB="34290" anchor="ctr"/>
                    </a:tc>
                    <a:tc>
                      <a:txBody>
                        <a:bodyPr/>
                        <a:lstStyle/>
                        <a:p>
                          <a:pPr algn="ctr">
                            <a:spcBef>
                              <a:spcPts val="1000"/>
                            </a:spcBef>
                            <a:spcAft>
                              <a:spcPts val="300"/>
                            </a:spcAft>
                          </a:pPr>
                          <a14:m>
                            <m:oMathPara xmlns:m="http://schemas.openxmlformats.org/officeDocument/2006/math">
                              <m:oMathParaPr>
                                <m:jc m:val="centerGroup"/>
                              </m:oMathParaPr>
                              <m:oMath xmlns:m="http://schemas.openxmlformats.org/officeDocument/2006/math">
                                <m:r>
                                  <a:rPr lang="en-US" sz="1800" kern="0">
                                    <a:effectLst/>
                                    <a:latin typeface="Cambria Math" panose="02040503050406030204" pitchFamily="18" charset="0"/>
                                  </a:rPr>
                                  <m:t>¬</m:t>
                                </m:r>
                                <m:r>
                                  <a:rPr lang="en-US" sz="1800" kern="0">
                                    <a:effectLst/>
                                    <a:latin typeface="Cambria Math" panose="02040503050406030204" pitchFamily="18" charset="0"/>
                                  </a:rPr>
                                  <m:t>𝑝</m:t>
                                </m:r>
                              </m:oMath>
                            </m:oMathPara>
                          </a14:m>
                          <a:endParaRPr lang="zh-CN" sz="1800"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T="34290" marB="34290" anchor="ctr"/>
                    </a:tc>
                    <a:tc>
                      <a:txBody>
                        <a:bodyPr/>
                        <a:lstStyle/>
                        <a:p>
                          <a:pPr indent="127000" algn="ctr">
                            <a:lnSpc>
                              <a:spcPts val="2200"/>
                            </a:lnSpc>
                            <a:spcAft>
                              <a:spcPts val="0"/>
                            </a:spcAft>
                          </a:pPr>
                          <a:r>
                            <a:rPr lang="zh-CN" sz="1800" kern="100">
                              <a:effectLst/>
                              <a:latin typeface="Times New Roman" panose="02020603050405020304" pitchFamily="18" charset="0"/>
                              <a:ea typeface="微软雅黑" panose="020B0503020204020204" pitchFamily="34" charset="-122"/>
                              <a:cs typeface="Times New Roman" panose="02020603050405020304" pitchFamily="18" charset="0"/>
                            </a:rPr>
                            <a:t>命题否定</a:t>
                          </a:r>
                          <a:r>
                            <a:rPr lang="en-US" sz="1800" kern="100">
                              <a:effectLst/>
                              <a:latin typeface="Times New Roman" panose="02020603050405020304" pitchFamily="18" charset="0"/>
                              <a:ea typeface="微软雅黑" panose="020B0503020204020204" pitchFamily="34" charset="-122"/>
                              <a:cs typeface="Times New Roman" panose="02020603050405020304" pitchFamily="18" charset="0"/>
                            </a:rPr>
                            <a:t>(negation)</a:t>
                          </a:r>
                          <a:r>
                            <a:rPr lang="zh-CN" sz="1800" kern="100">
                              <a:effectLst/>
                              <a:latin typeface="Times New Roman" panose="02020603050405020304" pitchFamily="18" charset="0"/>
                              <a:ea typeface="微软雅黑" panose="020B0503020204020204" pitchFamily="34" charset="-122"/>
                              <a:cs typeface="Times New Roman" panose="02020603050405020304" pitchFamily="18" charset="0"/>
                            </a:rPr>
                            <a:t>，即</a:t>
                          </a:r>
                          <a:r>
                            <a:rPr lang="en-US" sz="1800" kern="100">
                              <a:effectLst/>
                              <a:latin typeface="Times New Roman" panose="02020603050405020304" pitchFamily="18" charset="0"/>
                              <a:ea typeface="微软雅黑" panose="020B0503020204020204" pitchFamily="34" charset="-122"/>
                              <a:cs typeface="Times New Roman" panose="02020603050405020304" pitchFamily="18" charset="0"/>
                            </a:rPr>
                            <a:t>“</a:t>
                          </a:r>
                          <a:r>
                            <a:rPr lang="zh-CN" sz="1800" kern="100">
                              <a:effectLst/>
                              <a:latin typeface="Times New Roman" panose="02020603050405020304" pitchFamily="18" charset="0"/>
                              <a:ea typeface="微软雅黑" panose="020B0503020204020204" pitchFamily="34" charset="-122"/>
                              <a:cs typeface="Times New Roman" panose="02020603050405020304" pitchFamily="18" charset="0"/>
                            </a:rPr>
                            <a:t>非</a:t>
                          </a:r>
                          <a14:m>
                            <m:oMath xmlns:m="http://schemas.openxmlformats.org/officeDocument/2006/math">
                              <m:r>
                                <a:rPr lang="en-US" sz="1800" kern="100">
                                  <a:effectLst/>
                                  <a:latin typeface="Cambria Math" panose="02040503050406030204" pitchFamily="18" charset="0"/>
                                </a:rPr>
                                <m:t>𝑝</m:t>
                              </m:r>
                            </m:oMath>
                          </a14:m>
                          <a:r>
                            <a:rPr lang="en-US" sz="1800" kern="100">
                              <a:effectLst/>
                              <a:latin typeface="Times New Roman" panose="02020603050405020304" pitchFamily="18" charset="0"/>
                              <a:ea typeface="微软雅黑" panose="020B0503020204020204" pitchFamily="34" charset="-122"/>
                              <a:cs typeface="Times New Roman" panose="02020603050405020304" pitchFamily="18" charset="0"/>
                            </a:rPr>
                            <a:t>”</a:t>
                          </a:r>
                          <a:endParaRPr lang="zh-CN" sz="1800" kern="10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T="34290" marB="34290" anchor="ctr"/>
                    </a:tc>
                    <a:extLst>
                      <a:ext uri="{0D108BD9-81ED-4DB2-BD59-A6C34878D82A}">
                        <a16:rowId xmlns:a16="http://schemas.microsoft.com/office/drawing/2014/main" val="3094432710"/>
                      </a:ext>
                    </a:extLst>
                  </a:tr>
                  <a:tr h="616757">
                    <a:tc>
                      <a:txBody>
                        <a:bodyPr/>
                        <a:lstStyle/>
                        <a:p>
                          <a:pPr indent="127000" algn="ctr">
                            <a:lnSpc>
                              <a:spcPts val="2200"/>
                            </a:lnSpc>
                            <a:spcAft>
                              <a:spcPts val="0"/>
                            </a:spcAft>
                          </a:pPr>
                          <a:r>
                            <a:rPr lang="zh-CN" sz="1800" kern="100">
                              <a:effectLst/>
                              <a:latin typeface="Times New Roman" panose="02020603050405020304" pitchFamily="18" charset="0"/>
                              <a:ea typeface="微软雅黑" panose="020B0503020204020204" pitchFamily="34" charset="-122"/>
                              <a:cs typeface="Times New Roman" panose="02020603050405020304" pitchFamily="18" charset="0"/>
                            </a:rPr>
                            <a:t>条件</a:t>
                          </a:r>
                          <a:r>
                            <a:rPr lang="en-US" sz="1800" kern="100">
                              <a:effectLst/>
                              <a:latin typeface="Times New Roman" panose="02020603050405020304" pitchFamily="18" charset="0"/>
                              <a:ea typeface="微软雅黑" panose="020B0503020204020204" pitchFamily="34" charset="-122"/>
                              <a:cs typeface="Times New Roman" panose="02020603050405020304" pitchFamily="18" charset="0"/>
                            </a:rPr>
                            <a:t>(conditional)</a:t>
                          </a:r>
                          <a:endParaRPr lang="zh-CN" sz="1800" kern="10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T="34290" marB="34290" anchor="ctr"/>
                    </a:tc>
                    <a:tc>
                      <a:txBody>
                        <a:bodyPr/>
                        <a:lstStyle/>
                        <a:p>
                          <a:pPr algn="ctr">
                            <a:spcBef>
                              <a:spcPts val="1000"/>
                            </a:spcBef>
                            <a:spcAft>
                              <a:spcPts val="300"/>
                            </a:spcAft>
                          </a:pPr>
                          <a14:m>
                            <m:oMathPara xmlns:m="http://schemas.openxmlformats.org/officeDocument/2006/math">
                              <m:oMathParaPr>
                                <m:jc m:val="centerGroup"/>
                              </m:oMathParaPr>
                              <m:oMath xmlns:m="http://schemas.openxmlformats.org/officeDocument/2006/math">
                                <m:r>
                                  <a:rPr lang="en-US" sz="1800" kern="0">
                                    <a:effectLst/>
                                    <a:latin typeface="Cambria Math" panose="02040503050406030204" pitchFamily="18" charset="0"/>
                                  </a:rPr>
                                  <m:t>𝑝</m:t>
                                </m:r>
                                <m:r>
                                  <a:rPr lang="en-US" sz="1800" kern="0">
                                    <a:effectLst/>
                                    <a:latin typeface="Cambria Math" panose="02040503050406030204" pitchFamily="18" charset="0"/>
                                  </a:rPr>
                                  <m:t>→</m:t>
                                </m:r>
                                <m:r>
                                  <a:rPr lang="en-US" sz="1800" kern="0">
                                    <a:effectLst/>
                                    <a:latin typeface="Cambria Math" panose="02040503050406030204" pitchFamily="18" charset="0"/>
                                  </a:rPr>
                                  <m:t>𝑞</m:t>
                                </m:r>
                              </m:oMath>
                            </m:oMathPara>
                          </a14:m>
                          <a:endParaRPr lang="zh-CN" sz="1800"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T="34290" marB="34290" anchor="ctr"/>
                    </a:tc>
                    <a:tc>
                      <a:txBody>
                        <a:bodyPr/>
                        <a:lstStyle/>
                        <a:p>
                          <a:pPr indent="127000" algn="ctr">
                            <a:lnSpc>
                              <a:spcPts val="2200"/>
                            </a:lnSpc>
                            <a:spcAft>
                              <a:spcPts val="0"/>
                            </a:spcAft>
                          </a:pPr>
                          <a:r>
                            <a:rPr lang="zh-CN" sz="1800" kern="100">
                              <a:effectLst/>
                              <a:latin typeface="Times New Roman" panose="02020603050405020304" pitchFamily="18" charset="0"/>
                              <a:ea typeface="微软雅黑" panose="020B0503020204020204" pitchFamily="34" charset="-122"/>
                              <a:cs typeface="Times New Roman" panose="02020603050405020304" pitchFamily="18" charset="0"/>
                            </a:rPr>
                            <a:t>命题蕴含</a:t>
                          </a:r>
                          <a:r>
                            <a:rPr lang="en-US" sz="1800" kern="100">
                              <a:effectLst/>
                              <a:latin typeface="Times New Roman" panose="02020603050405020304" pitchFamily="18" charset="0"/>
                              <a:ea typeface="微软雅黑" panose="020B0503020204020204" pitchFamily="34" charset="-122"/>
                              <a:cs typeface="Times New Roman" panose="02020603050405020304" pitchFamily="18" charset="0"/>
                            </a:rPr>
                            <a:t>(implication)</a:t>
                          </a:r>
                          <a:r>
                            <a:rPr lang="zh-CN" sz="1800" kern="100">
                              <a:effectLst/>
                              <a:latin typeface="Times New Roman" panose="02020603050405020304" pitchFamily="18" charset="0"/>
                              <a:ea typeface="微软雅黑" panose="020B0503020204020204" pitchFamily="34" charset="-122"/>
                              <a:cs typeface="Times New Roman" panose="02020603050405020304" pitchFamily="18" charset="0"/>
                            </a:rPr>
                            <a:t>，</a:t>
                          </a:r>
                          <a14:m>
                            <m:oMath xmlns:m="http://schemas.openxmlformats.org/officeDocument/2006/math">
                              <m:r>
                                <a:rPr lang="en-US" sz="1800" kern="100">
                                  <a:effectLst/>
                                  <a:latin typeface="Cambria Math" panose="02040503050406030204" pitchFamily="18" charset="0"/>
                                </a:rPr>
                                <m:t>𝑝</m:t>
                              </m:r>
                            </m:oMath>
                          </a14:m>
                          <a:r>
                            <a:rPr lang="zh-CN" sz="1800" kern="100">
                              <a:effectLst/>
                              <a:latin typeface="Times New Roman" panose="02020603050405020304" pitchFamily="18" charset="0"/>
                              <a:ea typeface="微软雅黑" panose="020B0503020204020204" pitchFamily="34" charset="-122"/>
                              <a:cs typeface="Times New Roman" panose="02020603050405020304" pitchFamily="18" charset="0"/>
                            </a:rPr>
                            <a:t>称为前件，</a:t>
                          </a:r>
                          <a14:m>
                            <m:oMath xmlns:m="http://schemas.openxmlformats.org/officeDocument/2006/math">
                              <m:r>
                                <a:rPr lang="en-US" sz="1800" kern="100">
                                  <a:effectLst/>
                                  <a:latin typeface="Cambria Math" panose="02040503050406030204" pitchFamily="18" charset="0"/>
                                </a:rPr>
                                <m:t>𝑞</m:t>
                              </m:r>
                            </m:oMath>
                          </a14:m>
                          <a:r>
                            <a:rPr lang="zh-CN" sz="1800" kern="100">
                              <a:effectLst/>
                              <a:latin typeface="Times New Roman" panose="02020603050405020304" pitchFamily="18" charset="0"/>
                              <a:ea typeface="微软雅黑" panose="020B0503020204020204" pitchFamily="34" charset="-122"/>
                              <a:cs typeface="Times New Roman" panose="02020603050405020304" pitchFamily="18" charset="0"/>
                            </a:rPr>
                            <a:t>称为后件，即</a:t>
                          </a:r>
                          <a:r>
                            <a:rPr lang="en-US" sz="1800" kern="100">
                              <a:effectLst/>
                              <a:latin typeface="Times New Roman" panose="02020603050405020304" pitchFamily="18" charset="0"/>
                              <a:ea typeface="微软雅黑" panose="020B0503020204020204" pitchFamily="34" charset="-122"/>
                              <a:cs typeface="Times New Roman" panose="02020603050405020304" pitchFamily="18" charset="0"/>
                            </a:rPr>
                            <a:t>“</a:t>
                          </a:r>
                          <a:r>
                            <a:rPr lang="zh-CN" sz="1800" kern="100">
                              <a:effectLst/>
                              <a:latin typeface="Times New Roman" panose="02020603050405020304" pitchFamily="18" charset="0"/>
                              <a:ea typeface="微软雅黑" panose="020B0503020204020204" pitchFamily="34" charset="-122"/>
                              <a:cs typeface="Times New Roman" panose="02020603050405020304" pitchFamily="18" charset="0"/>
                            </a:rPr>
                            <a:t>如果</a:t>
                          </a:r>
                          <a14:m>
                            <m:oMath xmlns:m="http://schemas.openxmlformats.org/officeDocument/2006/math">
                              <m:r>
                                <a:rPr lang="en-US" sz="1800" kern="100">
                                  <a:effectLst/>
                                  <a:latin typeface="Cambria Math" panose="02040503050406030204" pitchFamily="18" charset="0"/>
                                </a:rPr>
                                <m:t>𝑝</m:t>
                              </m:r>
                            </m:oMath>
                          </a14:m>
                          <a:r>
                            <a:rPr lang="zh-CN" sz="1800" kern="100">
                              <a:effectLst/>
                              <a:latin typeface="Times New Roman" panose="02020603050405020304" pitchFamily="18" charset="0"/>
                              <a:ea typeface="微软雅黑" panose="020B0503020204020204" pitchFamily="34" charset="-122"/>
                              <a:cs typeface="Times New Roman" panose="02020603050405020304" pitchFamily="18" charset="0"/>
                            </a:rPr>
                            <a:t>，则</a:t>
                          </a:r>
                          <a14:m>
                            <m:oMath xmlns:m="http://schemas.openxmlformats.org/officeDocument/2006/math">
                              <m:r>
                                <a:rPr lang="en-US" sz="1800" kern="100">
                                  <a:effectLst/>
                                  <a:latin typeface="Cambria Math" panose="02040503050406030204" pitchFamily="18" charset="0"/>
                                </a:rPr>
                                <m:t>𝑞</m:t>
                              </m:r>
                            </m:oMath>
                          </a14:m>
                          <a:r>
                            <a:rPr lang="en-US" sz="1800" kern="100">
                              <a:effectLst/>
                              <a:latin typeface="Times New Roman" panose="02020603050405020304" pitchFamily="18" charset="0"/>
                              <a:ea typeface="微软雅黑" panose="020B0503020204020204" pitchFamily="34" charset="-122"/>
                              <a:cs typeface="Times New Roman" panose="02020603050405020304" pitchFamily="18" charset="0"/>
                            </a:rPr>
                            <a:t>”</a:t>
                          </a:r>
                          <a:endParaRPr lang="zh-CN" sz="1800" kern="10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T="34290" marB="34290" anchor="ctr"/>
                    </a:tc>
                    <a:extLst>
                      <a:ext uri="{0D108BD9-81ED-4DB2-BD59-A6C34878D82A}">
                        <a16:rowId xmlns:a16="http://schemas.microsoft.com/office/drawing/2014/main" val="1044330547"/>
                      </a:ext>
                    </a:extLst>
                  </a:tr>
                  <a:tr h="616757">
                    <a:tc>
                      <a:txBody>
                        <a:bodyPr/>
                        <a:lstStyle/>
                        <a:p>
                          <a:pPr indent="127000" algn="ctr">
                            <a:lnSpc>
                              <a:spcPts val="2200"/>
                            </a:lnSpc>
                            <a:spcAft>
                              <a:spcPts val="0"/>
                            </a:spcAft>
                          </a:pPr>
                          <a:r>
                            <a:rPr lang="zh-CN" sz="1800" kern="100">
                              <a:effectLst/>
                              <a:latin typeface="Times New Roman" panose="02020603050405020304" pitchFamily="18" charset="0"/>
                              <a:ea typeface="微软雅黑" panose="020B0503020204020204" pitchFamily="34" charset="-122"/>
                              <a:cs typeface="Times New Roman" panose="02020603050405020304" pitchFamily="18" charset="0"/>
                            </a:rPr>
                            <a:t>双向条件</a:t>
                          </a:r>
                          <a:r>
                            <a:rPr lang="en-US" sz="1800" kern="100">
                              <a:effectLst/>
                              <a:latin typeface="Times New Roman" panose="02020603050405020304" pitchFamily="18" charset="0"/>
                              <a:ea typeface="微软雅黑" panose="020B0503020204020204" pitchFamily="34" charset="-122"/>
                              <a:cs typeface="Times New Roman" panose="02020603050405020304" pitchFamily="18" charset="0"/>
                            </a:rPr>
                            <a:t>(bi-conditional)</a:t>
                          </a:r>
                          <a:endParaRPr lang="zh-CN" sz="1800" kern="10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T="34290" marB="34290" anchor="ctr"/>
                    </a:tc>
                    <a:tc>
                      <a:txBody>
                        <a:bodyPr/>
                        <a:lstStyle/>
                        <a:p>
                          <a:pPr algn="ctr">
                            <a:spcBef>
                              <a:spcPts val="1000"/>
                            </a:spcBef>
                            <a:spcAft>
                              <a:spcPts val="300"/>
                            </a:spcAft>
                          </a:pPr>
                          <a14:m>
                            <m:oMathPara xmlns:m="http://schemas.openxmlformats.org/officeDocument/2006/math">
                              <m:oMathParaPr>
                                <m:jc m:val="centerGroup"/>
                              </m:oMathParaPr>
                              <m:oMath xmlns:m="http://schemas.openxmlformats.org/officeDocument/2006/math">
                                <m:r>
                                  <a:rPr lang="en-US" sz="1800" kern="0">
                                    <a:effectLst/>
                                    <a:latin typeface="Cambria Math" panose="02040503050406030204" pitchFamily="18" charset="0"/>
                                  </a:rPr>
                                  <m:t>𝑝</m:t>
                                </m:r>
                                <m:r>
                                  <a:rPr lang="en-US" sz="1800" kern="0">
                                    <a:effectLst/>
                                    <a:latin typeface="Cambria Math" panose="02040503050406030204" pitchFamily="18" charset="0"/>
                                  </a:rPr>
                                  <m:t>↔</m:t>
                                </m:r>
                                <m:r>
                                  <a:rPr lang="en-US" sz="1800" kern="0">
                                    <a:effectLst/>
                                    <a:latin typeface="Cambria Math" panose="02040503050406030204" pitchFamily="18" charset="0"/>
                                  </a:rPr>
                                  <m:t>𝑞</m:t>
                                </m:r>
                              </m:oMath>
                            </m:oMathPara>
                          </a14:m>
                          <a:endParaRPr lang="zh-CN" sz="1800"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T="34290" marB="34290" anchor="ctr"/>
                    </a:tc>
                    <a:tc>
                      <a:txBody>
                        <a:bodyPr/>
                        <a:lstStyle/>
                        <a:p>
                          <a:pPr indent="127000" algn="ctr">
                            <a:lnSpc>
                              <a:spcPts val="2200"/>
                            </a:lnSpc>
                            <a:spcAft>
                              <a:spcPts val="0"/>
                            </a:spcAft>
                          </a:pPr>
                          <a:r>
                            <a:rPr lang="zh-CN" sz="1800" kern="100" dirty="0">
                              <a:effectLst/>
                              <a:latin typeface="Times New Roman" panose="02020603050405020304" pitchFamily="18" charset="0"/>
                              <a:ea typeface="微软雅黑" panose="020B0503020204020204" pitchFamily="34" charset="-122"/>
                              <a:cs typeface="Times New Roman" panose="02020603050405020304" pitchFamily="18" charset="0"/>
                            </a:rPr>
                            <a:t>命题双向蕴含</a:t>
                          </a:r>
                          <a:r>
                            <a:rPr lang="en-US" sz="1800" kern="100" dirty="0">
                              <a:effectLst/>
                              <a:latin typeface="Times New Roman" panose="02020603050405020304" pitchFamily="18" charset="0"/>
                              <a:ea typeface="微软雅黑" panose="020B0503020204020204" pitchFamily="34" charset="-122"/>
                              <a:cs typeface="Times New Roman" panose="02020603050405020304" pitchFamily="18" charset="0"/>
                            </a:rPr>
                            <a:t>(bi-implication)</a:t>
                          </a:r>
                          <a:r>
                            <a:rPr lang="zh-CN" sz="1800" kern="100" dirty="0">
                              <a:effectLst/>
                              <a:latin typeface="Times New Roman" panose="02020603050405020304" pitchFamily="18" charset="0"/>
                              <a:ea typeface="微软雅黑" panose="020B0503020204020204" pitchFamily="34" charset="-122"/>
                              <a:cs typeface="Times New Roman" panose="02020603050405020304" pitchFamily="18" charset="0"/>
                            </a:rPr>
                            <a:t>，即</a:t>
                          </a:r>
                          <a:r>
                            <a:rPr lang="en-US" sz="1800" kern="100" dirty="0">
                              <a:effectLst/>
                              <a:latin typeface="Times New Roman" panose="02020603050405020304" pitchFamily="18" charset="0"/>
                              <a:ea typeface="微软雅黑" panose="020B0503020204020204" pitchFamily="34" charset="-122"/>
                              <a:cs typeface="Times New Roman" panose="02020603050405020304" pitchFamily="18" charset="0"/>
                            </a:rPr>
                            <a:t>“</a:t>
                          </a:r>
                          <a14:m>
                            <m:oMath xmlns:m="http://schemas.openxmlformats.org/officeDocument/2006/math">
                              <m:r>
                                <a:rPr lang="en-US" sz="1800" kern="100">
                                  <a:effectLst/>
                                  <a:latin typeface="Cambria Math" panose="02040503050406030204" pitchFamily="18" charset="0"/>
                                </a:rPr>
                                <m:t>𝑝</m:t>
                              </m:r>
                            </m:oMath>
                          </a14:m>
                          <a:r>
                            <a:rPr lang="zh-CN" sz="1800" kern="100" dirty="0">
                              <a:effectLst/>
                              <a:latin typeface="Times New Roman" panose="02020603050405020304" pitchFamily="18" charset="0"/>
                              <a:ea typeface="微软雅黑" panose="020B0503020204020204" pitchFamily="34" charset="-122"/>
                              <a:cs typeface="Times New Roman" panose="02020603050405020304" pitchFamily="18" charset="0"/>
                            </a:rPr>
                            <a:t>当且仅当</a:t>
                          </a:r>
                          <a14:m>
                            <m:oMath xmlns:m="http://schemas.openxmlformats.org/officeDocument/2006/math">
                              <m:r>
                                <a:rPr lang="en-US" sz="1800" kern="100">
                                  <a:effectLst/>
                                  <a:latin typeface="Cambria Math" panose="02040503050406030204" pitchFamily="18" charset="0"/>
                                </a:rPr>
                                <m:t> </m:t>
                              </m:r>
                              <m:r>
                                <a:rPr lang="en-US" sz="1800" kern="100">
                                  <a:effectLst/>
                                  <a:latin typeface="Cambria Math" panose="02040503050406030204" pitchFamily="18" charset="0"/>
                                </a:rPr>
                                <m:t>𝑞</m:t>
                              </m:r>
                            </m:oMath>
                          </a14:m>
                          <a:r>
                            <a:rPr lang="en-US" sz="1800" kern="100" dirty="0">
                              <a:effectLst/>
                              <a:latin typeface="Times New Roman" panose="02020603050405020304" pitchFamily="18" charset="0"/>
                              <a:ea typeface="微软雅黑" panose="020B0503020204020204" pitchFamily="34" charset="-122"/>
                              <a:cs typeface="Times New Roman" panose="02020603050405020304" pitchFamily="18" charset="0"/>
                            </a:rPr>
                            <a:t>”</a:t>
                          </a:r>
                          <a:endParaRPr lang="zh-CN" sz="1800"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T="34290" marB="34290" anchor="ctr"/>
                    </a:tc>
                    <a:extLst>
                      <a:ext uri="{0D108BD9-81ED-4DB2-BD59-A6C34878D82A}">
                        <a16:rowId xmlns:a16="http://schemas.microsoft.com/office/drawing/2014/main" val="1563445524"/>
                      </a:ext>
                    </a:extLst>
                  </a:tr>
                </a:tbl>
              </a:graphicData>
            </a:graphic>
          </p:graphicFrame>
        </mc:Choice>
        <mc:Fallback xmlns="">
          <p:graphicFrame>
            <p:nvGraphicFramePr>
              <p:cNvPr id="6" name="表格 5">
                <a:extLst>
                  <a:ext uri="{FF2B5EF4-FFF2-40B4-BE49-F238E27FC236}">
                    <a16:creationId xmlns:a16="http://schemas.microsoft.com/office/drawing/2014/main" id="{DB61BDD0-A3CC-4B3B-B1DA-AB1450A88686}"/>
                  </a:ext>
                </a:extLst>
              </p:cNvPr>
              <p:cNvGraphicFramePr>
                <a:graphicFrameLocks noGrp="1"/>
              </p:cNvGraphicFramePr>
              <p:nvPr>
                <p:extLst>
                  <p:ext uri="{D42A27DB-BD31-4B8C-83A1-F6EECF244321}">
                    <p14:modId xmlns:p14="http://schemas.microsoft.com/office/powerpoint/2010/main" val="2331173928"/>
                  </p:ext>
                </p:extLst>
              </p:nvPr>
            </p:nvGraphicFramePr>
            <p:xfrm>
              <a:off x="838199" y="2046767"/>
              <a:ext cx="10910777" cy="3615070"/>
            </p:xfrm>
            <a:graphic>
              <a:graphicData uri="http://schemas.openxmlformats.org/drawingml/2006/table">
                <a:tbl>
                  <a:tblPr firstRow="1" bandRow="1">
                    <a:tableStyleId>{5C22544A-7EE6-4342-B048-85BDC9FD1C3A}</a:tableStyleId>
                  </a:tblPr>
                  <a:tblGrid>
                    <a:gridCol w="3214315">
                      <a:extLst>
                        <a:ext uri="{9D8B030D-6E8A-4147-A177-3AD203B41FA5}">
                          <a16:colId xmlns:a16="http://schemas.microsoft.com/office/drawing/2014/main" val="1315336471"/>
                        </a:ext>
                      </a:extLst>
                    </a:gridCol>
                    <a:gridCol w="1483866">
                      <a:extLst>
                        <a:ext uri="{9D8B030D-6E8A-4147-A177-3AD203B41FA5}">
                          <a16:colId xmlns:a16="http://schemas.microsoft.com/office/drawing/2014/main" val="1383698265"/>
                        </a:ext>
                      </a:extLst>
                    </a:gridCol>
                    <a:gridCol w="6212596">
                      <a:extLst>
                        <a:ext uri="{9D8B030D-6E8A-4147-A177-3AD203B41FA5}">
                          <a16:colId xmlns:a16="http://schemas.microsoft.com/office/drawing/2014/main" val="617529282"/>
                        </a:ext>
                      </a:extLst>
                    </a:gridCol>
                  </a:tblGrid>
                  <a:tr h="455171">
                    <a:tc>
                      <a:txBody>
                        <a:bodyPr/>
                        <a:lstStyle/>
                        <a:p>
                          <a:pPr algn="ctr">
                            <a:spcBef>
                              <a:spcPts val="1000"/>
                            </a:spcBef>
                            <a:spcAft>
                              <a:spcPts val="300"/>
                            </a:spcAft>
                          </a:pPr>
                          <a:r>
                            <a:rPr lang="zh-CN" sz="1800" kern="0">
                              <a:effectLst/>
                              <a:latin typeface="Times New Roman" panose="02020603050405020304" pitchFamily="18" charset="0"/>
                              <a:ea typeface="微软雅黑" panose="020B0503020204020204" pitchFamily="34" charset="-122"/>
                              <a:cs typeface="Times New Roman" panose="02020603050405020304" pitchFamily="18" charset="0"/>
                            </a:rPr>
                            <a:t>命题联结词</a:t>
                          </a:r>
                          <a:endParaRPr lang="zh-CN" sz="1800"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T="34290" marB="34290" anchor="ctr"/>
                    </a:tc>
                    <a:tc>
                      <a:txBody>
                        <a:bodyPr/>
                        <a:lstStyle/>
                        <a:p>
                          <a:pPr algn="ctr">
                            <a:spcBef>
                              <a:spcPts val="1000"/>
                            </a:spcBef>
                            <a:spcAft>
                              <a:spcPts val="300"/>
                            </a:spcAft>
                          </a:pPr>
                          <a:r>
                            <a:rPr lang="zh-CN" sz="1800" kern="0">
                              <a:effectLst/>
                              <a:latin typeface="Times New Roman" panose="02020603050405020304" pitchFamily="18" charset="0"/>
                              <a:ea typeface="微软雅黑" panose="020B0503020204020204" pitchFamily="34" charset="-122"/>
                              <a:cs typeface="Times New Roman" panose="02020603050405020304" pitchFamily="18" charset="0"/>
                            </a:rPr>
                            <a:t>表示形式</a:t>
                          </a:r>
                          <a:endParaRPr lang="zh-CN" sz="1800"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T="34290" marB="34290" anchor="ctr"/>
                    </a:tc>
                    <a:tc>
                      <a:txBody>
                        <a:bodyPr/>
                        <a:lstStyle/>
                        <a:p>
                          <a:pPr algn="ctr">
                            <a:spcBef>
                              <a:spcPts val="1000"/>
                            </a:spcBef>
                            <a:spcAft>
                              <a:spcPts val="300"/>
                            </a:spcAft>
                          </a:pPr>
                          <a:r>
                            <a:rPr lang="zh-CN" sz="1800" kern="0">
                              <a:effectLst/>
                              <a:latin typeface="Times New Roman" panose="02020603050405020304" pitchFamily="18" charset="0"/>
                              <a:ea typeface="微软雅黑" panose="020B0503020204020204" pitchFamily="34" charset="-122"/>
                              <a:cs typeface="Times New Roman" panose="02020603050405020304" pitchFamily="18" charset="0"/>
                            </a:rPr>
                            <a:t>意义</a:t>
                          </a:r>
                          <a:endParaRPr lang="zh-CN" sz="1800"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T="34290" marB="34290" anchor="ctr"/>
                    </a:tc>
                    <a:extLst>
                      <a:ext uri="{0D108BD9-81ED-4DB2-BD59-A6C34878D82A}">
                        <a16:rowId xmlns:a16="http://schemas.microsoft.com/office/drawing/2014/main" val="1399890933"/>
                      </a:ext>
                    </a:extLst>
                  </a:tr>
                  <a:tr h="692871">
                    <a:tc>
                      <a:txBody>
                        <a:bodyPr/>
                        <a:lstStyle/>
                        <a:p>
                          <a:pPr indent="127000" algn="ctr">
                            <a:lnSpc>
                              <a:spcPts val="2200"/>
                            </a:lnSpc>
                            <a:spcAft>
                              <a:spcPts val="0"/>
                            </a:spcAft>
                          </a:pPr>
                          <a:r>
                            <a:rPr lang="zh-CN" sz="1800" kern="100">
                              <a:effectLst/>
                              <a:latin typeface="Times New Roman" panose="02020603050405020304" pitchFamily="18" charset="0"/>
                              <a:ea typeface="微软雅黑" panose="020B0503020204020204" pitchFamily="34" charset="-122"/>
                              <a:cs typeface="Times New Roman" panose="02020603050405020304" pitchFamily="18" charset="0"/>
                            </a:rPr>
                            <a:t>与</a:t>
                          </a:r>
                          <a:r>
                            <a:rPr lang="en-US" sz="1800" kern="100">
                              <a:effectLst/>
                              <a:latin typeface="Times New Roman" panose="02020603050405020304" pitchFamily="18" charset="0"/>
                              <a:ea typeface="微软雅黑" panose="020B0503020204020204" pitchFamily="34" charset="-122"/>
                              <a:cs typeface="Times New Roman" panose="02020603050405020304" pitchFamily="18" charset="0"/>
                            </a:rPr>
                            <a:t>(and)</a:t>
                          </a:r>
                          <a:endParaRPr lang="zh-CN" sz="1800" kern="10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T="34290" marB="34290" anchor="ctr"/>
                    </a:tc>
                    <a:tc>
                      <a:txBody>
                        <a:bodyPr/>
                        <a:lstStyle/>
                        <a:p>
                          <a:endParaRPr lang="zh-CN"/>
                        </a:p>
                      </a:txBody>
                      <a:tcPr marT="34290" marB="34290" anchor="ctr">
                        <a:blipFill>
                          <a:blip r:embed="rId3"/>
                          <a:stretch>
                            <a:fillRect l="-217695" t="-66667" r="-421399" b="-357018"/>
                          </a:stretch>
                        </a:blipFill>
                      </a:tcPr>
                    </a:tc>
                    <a:tc>
                      <a:txBody>
                        <a:bodyPr/>
                        <a:lstStyle/>
                        <a:p>
                          <a:endParaRPr lang="zh-CN"/>
                        </a:p>
                      </a:txBody>
                      <a:tcPr marT="34290" marB="34290" anchor="ctr">
                        <a:blipFill>
                          <a:blip r:embed="rId3"/>
                          <a:stretch>
                            <a:fillRect l="-75686" t="-66667" r="-392" b="-357018"/>
                          </a:stretch>
                        </a:blipFill>
                      </a:tcPr>
                    </a:tc>
                    <a:extLst>
                      <a:ext uri="{0D108BD9-81ED-4DB2-BD59-A6C34878D82A}">
                        <a16:rowId xmlns:a16="http://schemas.microsoft.com/office/drawing/2014/main" val="1554261827"/>
                      </a:ext>
                    </a:extLst>
                  </a:tr>
                  <a:tr h="616757">
                    <a:tc>
                      <a:txBody>
                        <a:bodyPr/>
                        <a:lstStyle/>
                        <a:p>
                          <a:pPr indent="127000" algn="ctr">
                            <a:lnSpc>
                              <a:spcPts val="2200"/>
                            </a:lnSpc>
                            <a:spcAft>
                              <a:spcPts val="0"/>
                            </a:spcAft>
                          </a:pPr>
                          <a:r>
                            <a:rPr lang="zh-CN" sz="1800" kern="100">
                              <a:effectLst/>
                              <a:latin typeface="Times New Roman" panose="02020603050405020304" pitchFamily="18" charset="0"/>
                              <a:ea typeface="微软雅黑" panose="020B0503020204020204" pitchFamily="34" charset="-122"/>
                              <a:cs typeface="Times New Roman" panose="02020603050405020304" pitchFamily="18" charset="0"/>
                            </a:rPr>
                            <a:t>或</a:t>
                          </a:r>
                          <a:r>
                            <a:rPr lang="en-US" sz="1800" kern="100">
                              <a:effectLst/>
                              <a:latin typeface="Times New Roman" panose="02020603050405020304" pitchFamily="18" charset="0"/>
                              <a:ea typeface="微软雅黑" panose="020B0503020204020204" pitchFamily="34" charset="-122"/>
                              <a:cs typeface="Times New Roman" panose="02020603050405020304" pitchFamily="18" charset="0"/>
                            </a:rPr>
                            <a:t>(or)</a:t>
                          </a:r>
                          <a:endParaRPr lang="zh-CN" sz="1800" kern="10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T="34290" marB="34290" anchor="ctr"/>
                    </a:tc>
                    <a:tc>
                      <a:txBody>
                        <a:bodyPr/>
                        <a:lstStyle/>
                        <a:p>
                          <a:endParaRPr lang="zh-CN"/>
                        </a:p>
                      </a:txBody>
                      <a:tcPr marT="34290" marB="34290" anchor="ctr">
                        <a:blipFill>
                          <a:blip r:embed="rId3"/>
                          <a:stretch>
                            <a:fillRect l="-217695" t="-188119" r="-421399" b="-302970"/>
                          </a:stretch>
                        </a:blipFill>
                      </a:tcPr>
                    </a:tc>
                    <a:tc>
                      <a:txBody>
                        <a:bodyPr/>
                        <a:lstStyle/>
                        <a:p>
                          <a:endParaRPr lang="zh-CN"/>
                        </a:p>
                      </a:txBody>
                      <a:tcPr marT="34290" marB="34290" anchor="ctr">
                        <a:blipFill>
                          <a:blip r:embed="rId3"/>
                          <a:stretch>
                            <a:fillRect l="-75686" t="-188119" r="-392" b="-302970"/>
                          </a:stretch>
                        </a:blipFill>
                      </a:tcPr>
                    </a:tc>
                    <a:extLst>
                      <a:ext uri="{0D108BD9-81ED-4DB2-BD59-A6C34878D82A}">
                        <a16:rowId xmlns:a16="http://schemas.microsoft.com/office/drawing/2014/main" val="515716141"/>
                      </a:ext>
                    </a:extLst>
                  </a:tr>
                  <a:tr h="616757">
                    <a:tc>
                      <a:txBody>
                        <a:bodyPr/>
                        <a:lstStyle/>
                        <a:p>
                          <a:pPr indent="127000" algn="ctr">
                            <a:lnSpc>
                              <a:spcPts val="2200"/>
                            </a:lnSpc>
                            <a:spcAft>
                              <a:spcPts val="0"/>
                            </a:spcAft>
                          </a:pPr>
                          <a:r>
                            <a:rPr lang="zh-CN" sz="1800" kern="100">
                              <a:effectLst/>
                              <a:latin typeface="Times New Roman" panose="02020603050405020304" pitchFamily="18" charset="0"/>
                              <a:ea typeface="微软雅黑" panose="020B0503020204020204" pitchFamily="34" charset="-122"/>
                              <a:cs typeface="Times New Roman" panose="02020603050405020304" pitchFamily="18" charset="0"/>
                            </a:rPr>
                            <a:t>非</a:t>
                          </a:r>
                          <a:r>
                            <a:rPr lang="en-US" sz="1800" kern="100">
                              <a:effectLst/>
                              <a:latin typeface="Times New Roman" panose="02020603050405020304" pitchFamily="18" charset="0"/>
                              <a:ea typeface="微软雅黑" panose="020B0503020204020204" pitchFamily="34" charset="-122"/>
                              <a:cs typeface="Times New Roman" panose="02020603050405020304" pitchFamily="18" charset="0"/>
                            </a:rPr>
                            <a:t>(not)</a:t>
                          </a:r>
                          <a:endParaRPr lang="zh-CN" sz="1800" kern="10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T="34290" marB="34290" anchor="ctr"/>
                    </a:tc>
                    <a:tc>
                      <a:txBody>
                        <a:bodyPr/>
                        <a:lstStyle/>
                        <a:p>
                          <a:endParaRPr lang="zh-CN"/>
                        </a:p>
                      </a:txBody>
                      <a:tcPr marT="34290" marB="34290" anchor="ctr">
                        <a:blipFill>
                          <a:blip r:embed="rId3"/>
                          <a:stretch>
                            <a:fillRect l="-217695" t="-288119" r="-421399" b="-202970"/>
                          </a:stretch>
                        </a:blipFill>
                      </a:tcPr>
                    </a:tc>
                    <a:tc>
                      <a:txBody>
                        <a:bodyPr/>
                        <a:lstStyle/>
                        <a:p>
                          <a:endParaRPr lang="zh-CN"/>
                        </a:p>
                      </a:txBody>
                      <a:tcPr marT="34290" marB="34290" anchor="ctr">
                        <a:blipFill>
                          <a:blip r:embed="rId3"/>
                          <a:stretch>
                            <a:fillRect l="-75686" t="-288119" r="-392" b="-202970"/>
                          </a:stretch>
                        </a:blipFill>
                      </a:tcPr>
                    </a:tc>
                    <a:extLst>
                      <a:ext uri="{0D108BD9-81ED-4DB2-BD59-A6C34878D82A}">
                        <a16:rowId xmlns:a16="http://schemas.microsoft.com/office/drawing/2014/main" val="3094432710"/>
                      </a:ext>
                    </a:extLst>
                  </a:tr>
                  <a:tr h="616757">
                    <a:tc>
                      <a:txBody>
                        <a:bodyPr/>
                        <a:lstStyle/>
                        <a:p>
                          <a:pPr indent="127000" algn="ctr">
                            <a:lnSpc>
                              <a:spcPts val="2200"/>
                            </a:lnSpc>
                            <a:spcAft>
                              <a:spcPts val="0"/>
                            </a:spcAft>
                          </a:pPr>
                          <a:r>
                            <a:rPr lang="zh-CN" sz="1800" kern="100">
                              <a:effectLst/>
                              <a:latin typeface="Times New Roman" panose="02020603050405020304" pitchFamily="18" charset="0"/>
                              <a:ea typeface="微软雅黑" panose="020B0503020204020204" pitchFamily="34" charset="-122"/>
                              <a:cs typeface="Times New Roman" panose="02020603050405020304" pitchFamily="18" charset="0"/>
                            </a:rPr>
                            <a:t>条件</a:t>
                          </a:r>
                          <a:r>
                            <a:rPr lang="en-US" sz="1800" kern="100">
                              <a:effectLst/>
                              <a:latin typeface="Times New Roman" panose="02020603050405020304" pitchFamily="18" charset="0"/>
                              <a:ea typeface="微软雅黑" panose="020B0503020204020204" pitchFamily="34" charset="-122"/>
                              <a:cs typeface="Times New Roman" panose="02020603050405020304" pitchFamily="18" charset="0"/>
                            </a:rPr>
                            <a:t>(conditional)</a:t>
                          </a:r>
                          <a:endParaRPr lang="zh-CN" sz="1800" kern="10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T="34290" marB="34290" anchor="ctr"/>
                    </a:tc>
                    <a:tc>
                      <a:txBody>
                        <a:bodyPr/>
                        <a:lstStyle/>
                        <a:p>
                          <a:endParaRPr lang="zh-CN"/>
                        </a:p>
                      </a:txBody>
                      <a:tcPr marT="34290" marB="34290" anchor="ctr">
                        <a:blipFill>
                          <a:blip r:embed="rId3"/>
                          <a:stretch>
                            <a:fillRect l="-217695" t="-384314" r="-421399" b="-100980"/>
                          </a:stretch>
                        </a:blipFill>
                      </a:tcPr>
                    </a:tc>
                    <a:tc>
                      <a:txBody>
                        <a:bodyPr/>
                        <a:lstStyle/>
                        <a:p>
                          <a:endParaRPr lang="zh-CN"/>
                        </a:p>
                      </a:txBody>
                      <a:tcPr marT="34290" marB="34290" anchor="ctr">
                        <a:blipFill>
                          <a:blip r:embed="rId3"/>
                          <a:stretch>
                            <a:fillRect l="-75686" t="-384314" r="-392" b="-100980"/>
                          </a:stretch>
                        </a:blipFill>
                      </a:tcPr>
                    </a:tc>
                    <a:extLst>
                      <a:ext uri="{0D108BD9-81ED-4DB2-BD59-A6C34878D82A}">
                        <a16:rowId xmlns:a16="http://schemas.microsoft.com/office/drawing/2014/main" val="1044330547"/>
                      </a:ext>
                    </a:extLst>
                  </a:tr>
                  <a:tr h="616757">
                    <a:tc>
                      <a:txBody>
                        <a:bodyPr/>
                        <a:lstStyle/>
                        <a:p>
                          <a:pPr indent="127000" algn="ctr">
                            <a:lnSpc>
                              <a:spcPts val="2200"/>
                            </a:lnSpc>
                            <a:spcAft>
                              <a:spcPts val="0"/>
                            </a:spcAft>
                          </a:pPr>
                          <a:r>
                            <a:rPr lang="zh-CN" sz="1800" kern="100">
                              <a:effectLst/>
                              <a:latin typeface="Times New Roman" panose="02020603050405020304" pitchFamily="18" charset="0"/>
                              <a:ea typeface="微软雅黑" panose="020B0503020204020204" pitchFamily="34" charset="-122"/>
                              <a:cs typeface="Times New Roman" panose="02020603050405020304" pitchFamily="18" charset="0"/>
                            </a:rPr>
                            <a:t>双向条件</a:t>
                          </a:r>
                          <a:r>
                            <a:rPr lang="en-US" sz="1800" kern="100">
                              <a:effectLst/>
                              <a:latin typeface="Times New Roman" panose="02020603050405020304" pitchFamily="18" charset="0"/>
                              <a:ea typeface="微软雅黑" panose="020B0503020204020204" pitchFamily="34" charset="-122"/>
                              <a:cs typeface="Times New Roman" panose="02020603050405020304" pitchFamily="18" charset="0"/>
                            </a:rPr>
                            <a:t>(bi-conditional)</a:t>
                          </a:r>
                          <a:endParaRPr lang="zh-CN" sz="1800" kern="10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T="34290" marB="34290" anchor="ctr"/>
                    </a:tc>
                    <a:tc>
                      <a:txBody>
                        <a:bodyPr/>
                        <a:lstStyle/>
                        <a:p>
                          <a:endParaRPr lang="zh-CN"/>
                        </a:p>
                      </a:txBody>
                      <a:tcPr marT="34290" marB="34290" anchor="ctr">
                        <a:blipFill>
                          <a:blip r:embed="rId3"/>
                          <a:stretch>
                            <a:fillRect l="-217695" t="-489109" r="-421399" b="-1980"/>
                          </a:stretch>
                        </a:blipFill>
                      </a:tcPr>
                    </a:tc>
                    <a:tc>
                      <a:txBody>
                        <a:bodyPr/>
                        <a:lstStyle/>
                        <a:p>
                          <a:endParaRPr lang="zh-CN"/>
                        </a:p>
                      </a:txBody>
                      <a:tcPr marT="34290" marB="34290" anchor="ctr">
                        <a:blipFill>
                          <a:blip r:embed="rId3"/>
                          <a:stretch>
                            <a:fillRect l="-75686" t="-489109" r="-392" b="-1980"/>
                          </a:stretch>
                        </a:blipFill>
                      </a:tcPr>
                    </a:tc>
                    <a:extLst>
                      <a:ext uri="{0D108BD9-81ED-4DB2-BD59-A6C34878D82A}">
                        <a16:rowId xmlns:a16="http://schemas.microsoft.com/office/drawing/2014/main" val="1563445524"/>
                      </a:ext>
                    </a:extLst>
                  </a:tr>
                </a:tbl>
              </a:graphicData>
            </a:graphic>
          </p:graphicFrame>
        </mc:Fallback>
      </mc:AlternateContent>
      <p:sp>
        <p:nvSpPr>
          <p:cNvPr id="7" name="矩形 6">
            <a:extLst>
              <a:ext uri="{FF2B5EF4-FFF2-40B4-BE49-F238E27FC236}">
                <a16:creationId xmlns:a16="http://schemas.microsoft.com/office/drawing/2014/main" id="{26D3270A-14BB-477B-8785-390C5279E091}"/>
              </a:ext>
            </a:extLst>
          </p:cNvPr>
          <p:cNvSpPr/>
          <p:nvPr/>
        </p:nvSpPr>
        <p:spPr>
          <a:xfrm>
            <a:off x="5318222" y="5764250"/>
            <a:ext cx="2492990"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zh-CN"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五种主要的命题联结词</a:t>
            </a:r>
            <a:endPar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54944857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642731" y="741597"/>
            <a:ext cx="8846288" cy="497934"/>
            <a:chOff x="2228892" y="2819853"/>
            <a:chExt cx="4786506" cy="497934"/>
          </a:xfrm>
        </p:grpSpPr>
        <p:sp>
          <p:nvSpPr>
            <p:cNvPr id="3" name="平行四边形 2"/>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4" name="平行四边形 3"/>
            <p:cNvSpPr/>
            <p:nvPr/>
          </p:nvSpPr>
          <p:spPr bwMode="auto">
            <a:xfrm>
              <a:off x="2228892" y="2819853"/>
              <a:ext cx="4786506"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5" name="矩形 4"/>
            <p:cNvSpPr/>
            <p:nvPr/>
          </p:nvSpPr>
          <p:spPr>
            <a:xfrm>
              <a:off x="2591332" y="2826188"/>
              <a:ext cx="4133539" cy="369332"/>
            </a:xfrm>
            <a:prstGeom prst="rect">
              <a:avLst/>
            </a:prstGeom>
          </p:spPr>
          <p:txBody>
            <a:bodyPr wrap="square">
              <a:spAutoFit/>
            </a:bodyPr>
            <a:lstStyle/>
            <a:p>
              <a:pPr marL="0" marR="0" lvl="0" indent="0" algn="ctr" defTabSz="914400" rtl="0" eaLnBrk="1" fontAlgn="auto" latinLnBrk="0" hangingPunct="1">
                <a:lnSpc>
                  <a:spcPct val="100000"/>
                </a:lnSpc>
                <a:spcBef>
                  <a:spcPct val="50000"/>
                </a:spcBef>
                <a:spcAft>
                  <a:spcPts val="0"/>
                </a:spcAft>
                <a:buClrTx/>
                <a:buSzTx/>
                <a:buFontTx/>
                <a:buNone/>
                <a:tabLst/>
                <a:defRPr/>
              </a:pPr>
              <a:r>
                <a:rPr kumimoji="0" lang="zh-CN" altLang="zh-CN" sz="1800" b="1" i="0" u="none" strike="noStrike" kern="1200" cap="none" spc="0" normalizeH="0" baseline="0" noProof="0" dirty="0">
                  <a:ln>
                    <a:noFill/>
                  </a:ln>
                  <a:solidFill>
                    <a:prstClr val="black">
                      <a:lumMod val="95000"/>
                      <a:lumOff val="5000"/>
                    </a:prstClr>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蒙特卡洛树搜索</a:t>
              </a:r>
              <a:r>
                <a:rPr kumimoji="0" lang="zh-CN" altLang="en-US" sz="1800" b="1" i="0" u="none" strike="noStrike" kern="1200" cap="none" spc="0" normalizeH="0" baseline="0" noProof="0" dirty="0">
                  <a:ln>
                    <a:noFill/>
                  </a:ln>
                  <a:solidFill>
                    <a:prstClr val="black">
                      <a:lumMod val="95000"/>
                      <a:lumOff val="5000"/>
                    </a:prstClr>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：盲从过去历史而导致不足</a:t>
              </a:r>
            </a:p>
          </p:txBody>
        </p:sp>
      </p:grpSp>
      <p:sp>
        <p:nvSpPr>
          <p:cNvPr id="9" name="矩形 8">
            <a:extLst>
              <a:ext uri="{FF2B5EF4-FFF2-40B4-BE49-F238E27FC236}">
                <a16:creationId xmlns:a16="http://schemas.microsoft.com/office/drawing/2014/main" id="{12A55F39-B9C4-4625-AF50-47C6D1C98955}"/>
              </a:ext>
            </a:extLst>
          </p:cNvPr>
          <p:cNvSpPr/>
          <p:nvPr/>
        </p:nvSpPr>
        <p:spPr>
          <a:xfrm>
            <a:off x="852473" y="129010"/>
            <a:ext cx="2210862"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mn-cs"/>
              </a:rPr>
              <a:t>四、</a:t>
            </a:r>
            <a:r>
              <a:rPr kumimoji="0" lang="zh-CN" altLang="zh-CN"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蒙特卡洛树搜索</a:t>
            </a:r>
            <a:endPar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7" name="Rectangle 2">
            <a:extLst>
              <a:ext uri="{FF2B5EF4-FFF2-40B4-BE49-F238E27FC236}">
                <a16:creationId xmlns:a16="http://schemas.microsoft.com/office/drawing/2014/main" id="{93FD792C-4E02-4CE7-92A7-ADA8912E1A57}"/>
              </a:ext>
            </a:extLst>
          </p:cNvPr>
          <p:cNvSpPr>
            <a:spLocks noChangeArrowheads="1"/>
          </p:cNvSpPr>
          <p:nvPr/>
        </p:nvSpPr>
        <p:spPr bwMode="auto">
          <a:xfrm>
            <a:off x="6096000" y="2532946"/>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11" name="矩形 10">
            <a:extLst>
              <a:ext uri="{FF2B5EF4-FFF2-40B4-BE49-F238E27FC236}">
                <a16:creationId xmlns:a16="http://schemas.microsoft.com/office/drawing/2014/main" id="{5629097A-A0E3-4507-A0BC-A91B138D206E}"/>
              </a:ext>
            </a:extLst>
          </p:cNvPr>
          <p:cNvSpPr/>
          <p:nvPr/>
        </p:nvSpPr>
        <p:spPr>
          <a:xfrm>
            <a:off x="925351" y="1370569"/>
            <a:ext cx="10584043" cy="4994572"/>
          </a:xfrm>
          <a:prstGeom prst="rect">
            <a:avLst/>
          </a:prstGeom>
        </p:spPr>
        <p:txBody>
          <a:bodyPr wrap="square">
            <a:spAutoFit/>
          </a:bodyPr>
          <a:lstStyle/>
          <a:p>
            <a:pPr marL="0" marR="0" lvl="0" indent="266700" algn="just" defTabSz="914400" rtl="0" eaLnBrk="1" fontAlgn="auto" latinLnBrk="0" hangingPunct="1">
              <a:lnSpc>
                <a:spcPct val="200000"/>
              </a:lnSpc>
              <a:spcBef>
                <a:spcPts val="0"/>
              </a:spcBef>
              <a:spcAft>
                <a:spcPts val="0"/>
              </a:spcAft>
              <a:buClrTx/>
              <a:buSzTx/>
              <a:buFontTx/>
              <a:buNone/>
              <a:tabLst/>
              <a:defRPr/>
            </a:pPr>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在上面的实验中，可以发现：贪心算法对编号</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4</a:t>
            </a:r>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的赌博机</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a:t>
            </a:r>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情有独钟</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a:t>
            </a:r>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，很少去摇动其他编号的赌博机。因此，虽然对编号</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4</a:t>
            </a:r>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赌博机的平均收益分数估计越来越准确，但是却难以尝试去摇动其他编号赌博机的臂膀，从而无法对其他赌博机的平均收益分数就行准确估计。而这些不准确的分数估计又反过来让智能体错误地认为</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5</a:t>
            </a:r>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号赌博机不如</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4</a:t>
            </a:r>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号赌博机，因而无法做出更好的选择。</a:t>
            </a:r>
          </a:p>
          <a:p>
            <a:pPr marL="0" marR="0" lvl="0" indent="266700" algn="just" defTabSz="914400" rtl="0" eaLnBrk="1" fontAlgn="auto" latinLnBrk="0" hangingPunct="1">
              <a:lnSpc>
                <a:spcPct val="200000"/>
              </a:lnSpc>
              <a:spcBef>
                <a:spcPts val="0"/>
              </a:spcBef>
              <a:spcAft>
                <a:spcPts val="0"/>
              </a:spcAft>
              <a:buClrTx/>
              <a:buSzTx/>
              <a:buFontTx/>
              <a:buNone/>
              <a:tabLst/>
              <a:defRPr/>
            </a:pPr>
            <a:r>
              <a:rPr kumimoji="0" lang="zh-CN" altLang="zh-CN" sz="1800" b="1" i="0" u="none" strike="noStrike" kern="1200" cap="none" spc="0" normalizeH="0" baseline="0" noProof="0" dirty="0">
                <a:ln>
                  <a:noFill/>
                </a:ln>
                <a:solidFill>
                  <a:srgbClr val="C00000"/>
                </a:solidFill>
                <a:effectLst/>
                <a:uLnTx/>
                <a:uFillTx/>
                <a:latin typeface="Times New Roman" panose="02020603050405020304" pitchFamily="18" charset="0"/>
                <a:ea typeface="楷体_GB2312"/>
                <a:cs typeface="Times New Roman" panose="02020603050405020304" pitchFamily="18" charset="0"/>
              </a:rPr>
              <a:t>上述困境体现了探索（</a:t>
            </a:r>
            <a:r>
              <a:rPr kumimoji="0" lang="en-US" altLang="zh-CN" sz="1800" b="1" i="0" u="none" strike="noStrike" kern="1200" cap="none" spc="0" normalizeH="0" baseline="0" noProof="0" dirty="0">
                <a:ln>
                  <a:noFill/>
                </a:ln>
                <a:solidFill>
                  <a:srgbClr val="C00000"/>
                </a:solidFill>
                <a:effectLst/>
                <a:uLnTx/>
                <a:uFillTx/>
                <a:latin typeface="Times New Roman" panose="02020603050405020304" pitchFamily="18" charset="0"/>
                <a:ea typeface="楷体_GB2312"/>
                <a:cs typeface="Times New Roman" panose="02020603050405020304" pitchFamily="18" charset="0"/>
              </a:rPr>
              <a:t>exploration</a:t>
            </a:r>
            <a:r>
              <a:rPr kumimoji="0" lang="zh-CN" altLang="zh-CN" sz="1800" b="1" i="0" u="none" strike="noStrike" kern="1200" cap="none" spc="0" normalizeH="0" baseline="0" noProof="0" dirty="0">
                <a:ln>
                  <a:noFill/>
                </a:ln>
                <a:solidFill>
                  <a:srgbClr val="C00000"/>
                </a:solidFill>
                <a:effectLst/>
                <a:uLnTx/>
                <a:uFillTx/>
                <a:latin typeface="Times New Roman" panose="02020603050405020304" pitchFamily="18" charset="0"/>
                <a:ea typeface="楷体_GB2312"/>
                <a:cs typeface="Times New Roman" panose="02020603050405020304" pitchFamily="18" charset="0"/>
              </a:rPr>
              <a:t>）和利用（</a:t>
            </a:r>
            <a:r>
              <a:rPr kumimoji="0" lang="en-US" altLang="zh-CN" sz="1800" b="1" i="0" u="none" strike="noStrike" kern="1200" cap="none" spc="0" normalizeH="0" baseline="0" noProof="0" dirty="0">
                <a:ln>
                  <a:noFill/>
                </a:ln>
                <a:solidFill>
                  <a:srgbClr val="C00000"/>
                </a:solidFill>
                <a:effectLst/>
                <a:uLnTx/>
                <a:uFillTx/>
                <a:latin typeface="Times New Roman" panose="02020603050405020304" pitchFamily="18" charset="0"/>
                <a:ea typeface="楷体_GB2312"/>
                <a:cs typeface="Times New Roman" panose="02020603050405020304" pitchFamily="18" charset="0"/>
              </a:rPr>
              <a:t>exploitation</a:t>
            </a:r>
            <a:r>
              <a:rPr kumimoji="0" lang="zh-CN" altLang="zh-CN" sz="1800" b="1" i="0" u="none" strike="noStrike" kern="1200" cap="none" spc="0" normalizeH="0" baseline="0" noProof="0" dirty="0">
                <a:ln>
                  <a:noFill/>
                </a:ln>
                <a:solidFill>
                  <a:srgbClr val="C00000"/>
                </a:solidFill>
                <a:effectLst/>
                <a:uLnTx/>
                <a:uFillTx/>
                <a:latin typeface="Times New Roman" panose="02020603050405020304" pitchFamily="18" charset="0"/>
                <a:ea typeface="楷体_GB2312"/>
                <a:cs typeface="Times New Roman" panose="02020603050405020304" pitchFamily="18" charset="0"/>
              </a:rPr>
              <a:t>）之间存在对立关系</a:t>
            </a:r>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。贪心算法基本上是</a:t>
            </a:r>
            <a:r>
              <a:rPr kumimoji="0" lang="zh-CN"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利用</a:t>
            </a:r>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从已有尝试结果中所得估计来指导后续动作（如倾向于选择</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4</a:t>
            </a:r>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号赌博机），但问题是所得估计往往不能准确反映未被（大量）探索过的动作，如由于很少摇动其他编号的赌博机而无法准确估计其他编号赌博机可能带来的收益分数。因此，需要在贪心算法中增加一个能够改变其</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a:t>
            </a:r>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惯性</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a:t>
            </a:r>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的内在动力，以使得贪心算法能够访问那些尚未被（充分）访问过的空间。</a:t>
            </a:r>
          </a:p>
        </p:txBody>
      </p:sp>
    </p:spTree>
    <p:extLst>
      <p:ext uri="{BB962C8B-B14F-4D97-AF65-F5344CB8AC3E}">
        <p14:creationId xmlns:p14="http://schemas.microsoft.com/office/powerpoint/2010/main" val="382882959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642731" y="741597"/>
            <a:ext cx="8846288" cy="497934"/>
            <a:chOff x="2228892" y="2819853"/>
            <a:chExt cx="4786506" cy="497934"/>
          </a:xfrm>
        </p:grpSpPr>
        <p:sp>
          <p:nvSpPr>
            <p:cNvPr id="3" name="平行四边形 2"/>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4" name="平行四边形 3"/>
            <p:cNvSpPr/>
            <p:nvPr/>
          </p:nvSpPr>
          <p:spPr bwMode="auto">
            <a:xfrm>
              <a:off x="2228892" y="2819853"/>
              <a:ext cx="4786506"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mc:AlternateContent xmlns:mc="http://schemas.openxmlformats.org/markup-compatibility/2006" xmlns:a14="http://schemas.microsoft.com/office/drawing/2010/main">
          <mc:Choice Requires="a14">
            <p:sp>
              <p:nvSpPr>
                <p:cNvPr id="5" name="矩形 4"/>
                <p:cNvSpPr/>
                <p:nvPr/>
              </p:nvSpPr>
              <p:spPr>
                <a:xfrm>
                  <a:off x="2591332" y="2826188"/>
                  <a:ext cx="4133539" cy="369332"/>
                </a:xfrm>
                <a:prstGeom prst="rect">
                  <a:avLst/>
                </a:prstGeom>
              </p:spPr>
              <p:txBody>
                <a:bodyPr wrap="square">
                  <a:spAutoFit/>
                </a:bodyPr>
                <a:lstStyle/>
                <a:p>
                  <a:pPr marL="0" marR="0" lvl="0" indent="0" algn="ctr" defTabSz="914400" rtl="0" eaLnBrk="1" fontAlgn="auto" latinLnBrk="0" hangingPunct="1">
                    <a:lnSpc>
                      <a:spcPct val="100000"/>
                    </a:lnSpc>
                    <a:spcBef>
                      <a:spcPct val="50000"/>
                    </a:spcBef>
                    <a:spcAft>
                      <a:spcPts val="0"/>
                    </a:spcAft>
                    <a:buClrTx/>
                    <a:buSzTx/>
                    <a:buFontTx/>
                    <a:buNone/>
                    <a:tabLst/>
                    <a:defRPr/>
                  </a:pPr>
                  <a:r>
                    <a:rPr kumimoji="0" lang="zh-CN" altLang="zh-CN" sz="1800" b="1" i="0" u="none" strike="noStrike" kern="1200" cap="none" spc="0" normalizeH="0" baseline="0" noProof="0" dirty="0">
                      <a:ln>
                        <a:noFill/>
                      </a:ln>
                      <a:solidFill>
                        <a:prstClr val="black">
                          <a:lumMod val="95000"/>
                          <a:lumOff val="5000"/>
                        </a:prstClr>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蒙特卡洛树搜索</a:t>
                  </a:r>
                  <a:r>
                    <a:rPr kumimoji="0" lang="zh-CN" altLang="en-US" sz="1800" b="1" i="0" u="none" strike="noStrike" kern="1200" cap="none" spc="0" normalizeH="0" baseline="0" noProof="0" dirty="0">
                      <a:ln>
                        <a:noFill/>
                      </a:ln>
                      <a:solidFill>
                        <a:prstClr val="black">
                          <a:lumMod val="95000"/>
                          <a:lumOff val="5000"/>
                        </a:prstClr>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14:m>
                    <m:oMath xmlns:m="http://schemas.openxmlformats.org/officeDocument/2006/math">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t>𝜖</m:t>
                      </m:r>
                    </m:oMath>
                  </a14:m>
                  <a:r>
                    <a:rPr kumimoji="0" lang="en-US" altLang="zh-CN"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kumimoji="0" lang="zh-CN" altLang="zh-CN"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贪心算法</a:t>
                  </a:r>
                  <a:endParaRPr kumimoji="0" lang="zh-CN" altLang="en-US" sz="1800" b="1" i="0" u="none" strike="noStrike" kern="120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mc:Choice>
          <mc:Fallback xmlns="">
            <p:sp>
              <p:nvSpPr>
                <p:cNvPr id="5" name="矩形 4"/>
                <p:cNvSpPr>
                  <a:spLocks noRot="1" noChangeAspect="1" noMove="1" noResize="1" noEditPoints="1" noAdjustHandles="1" noChangeArrowheads="1" noChangeShapeType="1" noTextEdit="1"/>
                </p:cNvSpPr>
                <p:nvPr/>
              </p:nvSpPr>
              <p:spPr>
                <a:xfrm>
                  <a:off x="2591332" y="2826188"/>
                  <a:ext cx="4133539" cy="369332"/>
                </a:xfrm>
                <a:prstGeom prst="rect">
                  <a:avLst/>
                </a:prstGeom>
                <a:blipFill>
                  <a:blip r:embed="rId3"/>
                  <a:stretch>
                    <a:fillRect t="-10000" b="-26667"/>
                  </a:stretch>
                </a:blipFill>
              </p:spPr>
              <p:txBody>
                <a:bodyPr/>
                <a:lstStyle/>
                <a:p>
                  <a:r>
                    <a:rPr lang="zh-CN" altLang="en-US">
                      <a:noFill/>
                    </a:rPr>
                    <a:t> </a:t>
                  </a:r>
                </a:p>
              </p:txBody>
            </p:sp>
          </mc:Fallback>
        </mc:AlternateContent>
      </p:grpSp>
      <p:sp>
        <p:nvSpPr>
          <p:cNvPr id="9" name="矩形 8">
            <a:extLst>
              <a:ext uri="{FF2B5EF4-FFF2-40B4-BE49-F238E27FC236}">
                <a16:creationId xmlns:a16="http://schemas.microsoft.com/office/drawing/2014/main" id="{12A55F39-B9C4-4625-AF50-47C6D1C98955}"/>
              </a:ext>
            </a:extLst>
          </p:cNvPr>
          <p:cNvSpPr/>
          <p:nvPr/>
        </p:nvSpPr>
        <p:spPr>
          <a:xfrm>
            <a:off x="852473" y="129010"/>
            <a:ext cx="2210862"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mn-cs"/>
              </a:rPr>
              <a:t>四、</a:t>
            </a:r>
            <a:r>
              <a:rPr kumimoji="0" lang="zh-CN" altLang="zh-CN"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蒙特卡洛树搜索</a:t>
            </a:r>
            <a:endPar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7" name="Rectangle 2">
            <a:extLst>
              <a:ext uri="{FF2B5EF4-FFF2-40B4-BE49-F238E27FC236}">
                <a16:creationId xmlns:a16="http://schemas.microsoft.com/office/drawing/2014/main" id="{93FD792C-4E02-4CE7-92A7-ADA8912E1A57}"/>
              </a:ext>
            </a:extLst>
          </p:cNvPr>
          <p:cNvSpPr>
            <a:spLocks noChangeArrowheads="1"/>
          </p:cNvSpPr>
          <p:nvPr/>
        </p:nvSpPr>
        <p:spPr bwMode="auto">
          <a:xfrm>
            <a:off x="6096000" y="2532946"/>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E1BA3F07-1FFA-4663-A404-C8A0D5E3C14C}"/>
                  </a:ext>
                </a:extLst>
              </p:cNvPr>
              <p:cNvSpPr/>
              <p:nvPr/>
            </p:nvSpPr>
            <p:spPr>
              <a:xfrm>
                <a:off x="448813" y="2978772"/>
                <a:ext cx="5683516" cy="1088760"/>
              </a:xfrm>
              <a:prstGeom prst="rect">
                <a:avLst/>
              </a:prstGeom>
              <a:solidFill>
                <a:srgbClr val="017C84">
                  <a:alpha val="44000"/>
                </a:srgbClr>
              </a:solid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br>
                  <a:rPr kumimoji="0" lang="zh-CN" altLang="zh-CN" sz="1800" b="0" i="0" u="none" strike="noStrike" kern="100" cap="none" spc="0" normalizeH="0" baseline="0" noProof="0" dirty="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a:br>
                <a14:m>
                  <m:oMathPara xmlns:m="http://schemas.openxmlformats.org/officeDocument/2006/math">
                    <m:oMathParaPr>
                      <m:jc m:val="centerGroup"/>
                    </m:oMathParaPr>
                    <m:oMath xmlns:m="http://schemas.openxmlformats.org/officeDocument/2006/math">
                      <m:sSub>
                        <m:sSubPr>
                          <m:ctrlPr>
                            <a:rPr kumimoji="0" lang="zh-CN" altLang="zh-CN" sz="18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8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𝑙</m:t>
                          </m:r>
                        </m:e>
                        <m:sub>
                          <m:r>
                            <a:rPr kumimoji="0" lang="en-US" altLang="zh-CN" sz="18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𝑡</m:t>
                          </m:r>
                        </m:sub>
                      </m:sSub>
                      <m:r>
                        <a:rPr kumimoji="0" lang="en-US" altLang="zh-CN" sz="1800" b="0" i="0"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d>
                        <m:dPr>
                          <m:begChr m:val="{"/>
                          <m:endChr m:val=""/>
                          <m:ctrlPr>
                            <a:rPr kumimoji="0" lang="zh-CN" altLang="zh-CN" sz="18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eqArr>
                            <m:eqArrPr>
                              <m:ctrlPr>
                                <a:rPr kumimoji="0" lang="zh-CN" altLang="zh-CN" sz="18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eqArrPr>
                            <m:e>
                              <m:sSub>
                                <m:sSubPr>
                                  <m:ctrlPr>
                                    <a:rPr kumimoji="0" lang="zh-CN" altLang="zh-CN" sz="18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kumimoji="0" lang="en-US" altLang="zh-CN" sz="1800" b="0" i="0"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argmax</m:t>
                                  </m:r>
                                </m:e>
                                <m:sub>
                                  <m:r>
                                    <a:rPr kumimoji="0" lang="en-US" altLang="zh-CN" sz="18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𝑖</m:t>
                                  </m:r>
                                </m:sub>
                              </m:sSub>
                              <m:r>
                                <a:rPr kumimoji="0" lang="en-US" altLang="zh-CN" sz="1800" b="0" i="0"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 </m:t>
                              </m:r>
                              <m:sSub>
                                <m:sSubPr>
                                  <m:ctrlPr>
                                    <a:rPr kumimoji="0" lang="zh-CN" altLang="zh-CN" sz="18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acc>
                                    <m:accPr>
                                      <m:chr m:val="̅"/>
                                      <m:ctrlPr>
                                        <a:rPr kumimoji="0" lang="zh-CN" altLang="zh-CN" sz="18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accPr>
                                    <m:e>
                                      <m:r>
                                        <a:rPr kumimoji="0" lang="en-US" altLang="zh-CN" sz="18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𝑥</m:t>
                                      </m:r>
                                    </m:e>
                                  </m:acc>
                                </m:e>
                                <m:sub>
                                  <m:r>
                                    <a:rPr kumimoji="0" lang="en-US" altLang="zh-CN" sz="18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𝑖</m:t>
                                  </m:r>
                                  <m:r>
                                    <a:rPr kumimoji="0" lang="en-US" altLang="zh-CN" sz="18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sSub>
                                    <m:sSubPr>
                                      <m:ctrlPr>
                                        <a:rPr kumimoji="0" lang="zh-CN" altLang="zh-CN" sz="18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8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𝑇</m:t>
                                      </m:r>
                                    </m:e>
                                    <m:sub>
                                      <m:r>
                                        <a:rPr kumimoji="0" lang="en-US" altLang="zh-CN" sz="18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r>
                                        <a:rPr kumimoji="0" lang="en-US" altLang="zh-CN" sz="18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𝑖</m:t>
                                      </m:r>
                                      <m:r>
                                        <a:rPr kumimoji="0" lang="en-US" altLang="zh-CN" sz="18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r>
                                        <a:rPr kumimoji="0" lang="en-US" altLang="zh-CN" sz="18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𝑡</m:t>
                                      </m:r>
                                      <m:r>
                                        <a:rPr kumimoji="0" lang="en-US" altLang="zh-CN" sz="18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−1)</m:t>
                                      </m:r>
                                    </m:sub>
                                  </m:sSub>
                                </m:sub>
                              </m:sSub>
                              <m:r>
                                <a:rPr kumimoji="0" lang="en-US" altLang="zh-CN" sz="1800" b="0" i="0"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                       </m:t>
                              </m:r>
                              <m:r>
                                <a:rPr kumimoji="0" lang="zh-CN" altLang="zh-CN" sz="1800" b="0" i="0"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以</m:t>
                              </m:r>
                              <m:r>
                                <a:rPr kumimoji="0" lang="en-US" altLang="zh-CN" sz="1800" b="0" i="0"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1</m:t>
                              </m:r>
                              <m:r>
                                <a:rPr kumimoji="0" lang="en-US" altLang="zh-CN" sz="18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r>
                                <a:rPr kumimoji="0" lang="en-US" altLang="zh-CN" sz="18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𝜖</m:t>
                              </m:r>
                              <m:r>
                                <a:rPr kumimoji="0" lang="zh-CN" altLang="zh-CN" sz="1800" b="0" i="0"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的概率</m:t>
                              </m:r>
                              <m:r>
                                <a:rPr kumimoji="0" lang="en-US" altLang="zh-CN" sz="1800" b="0" i="0"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    </m:t>
                              </m:r>
                            </m:e>
                            <m:e>
                              <m:r>
                                <a:rPr kumimoji="0" lang="zh-CN" altLang="zh-CN" sz="1800" b="0" i="0"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随机的</m:t>
                              </m:r>
                              <m:r>
                                <a:rPr kumimoji="0" lang="en-US" altLang="zh-CN" sz="18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𝑖</m:t>
                              </m:r>
                              <m:r>
                                <a:rPr kumimoji="0" lang="en-US" altLang="zh-CN" sz="1800" b="0" i="0"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d>
                                <m:dPr>
                                  <m:begChr m:val="{"/>
                                  <m:endChr m:val="}"/>
                                  <m:ctrlPr>
                                    <a:rPr kumimoji="0" lang="zh-CN" altLang="zh-CN" sz="18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altLang="zh-CN" sz="1800" b="0" i="0"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1,2,⋯,</m:t>
                                  </m:r>
                                  <m:r>
                                    <a:rPr kumimoji="0" lang="en-US" altLang="zh-CN" sz="18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𝐾</m:t>
                                  </m:r>
                                </m:e>
                              </m:d>
                              <m:r>
                                <a:rPr kumimoji="0" lang="en-US" altLang="zh-CN" sz="1800" b="0" i="0"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            </m:t>
                              </m:r>
                              <m:r>
                                <a:rPr kumimoji="0" lang="zh-CN" altLang="zh-CN" sz="1800" b="0" i="0"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以</m:t>
                              </m:r>
                              <m:r>
                                <a:rPr kumimoji="0" lang="en-US" altLang="zh-CN" sz="18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𝜖</m:t>
                              </m:r>
                              <m:r>
                                <a:rPr kumimoji="0" lang="zh-CN" altLang="zh-CN" sz="1800" b="0" i="0"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的概率</m:t>
                              </m:r>
                              <m:r>
                                <a:rPr kumimoji="0" lang="en-US" altLang="zh-CN" sz="1800" b="0" i="0"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             </m:t>
                              </m:r>
                            </m:e>
                          </m:eqArr>
                        </m:e>
                      </m:d>
                    </m:oMath>
                  </m:oMathPara>
                </a14:m>
                <a:endParaRPr kumimoji="0" lang="zh-CN" altLang="zh-CN" sz="1800" b="0" i="0" u="none" strike="noStrike" kern="1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mc:Choice>
        <mc:Fallback xmlns="">
          <p:sp>
            <p:nvSpPr>
              <p:cNvPr id="6" name="矩形 5">
                <a:extLst>
                  <a:ext uri="{FF2B5EF4-FFF2-40B4-BE49-F238E27FC236}">
                    <a16:creationId xmlns:a16="http://schemas.microsoft.com/office/drawing/2014/main" id="{E1BA3F07-1FFA-4663-A404-C8A0D5E3C14C}"/>
                  </a:ext>
                </a:extLst>
              </p:cNvPr>
              <p:cNvSpPr>
                <a:spLocks noRot="1" noChangeAspect="1" noMove="1" noResize="1" noEditPoints="1" noAdjustHandles="1" noChangeArrowheads="1" noChangeShapeType="1" noTextEdit="1"/>
              </p:cNvSpPr>
              <p:nvPr/>
            </p:nvSpPr>
            <p:spPr>
              <a:xfrm>
                <a:off x="448813" y="2978772"/>
                <a:ext cx="5683516" cy="1088760"/>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1D353F3E-14B8-4125-9A06-D155F9D23E96}"/>
                  </a:ext>
                </a:extLst>
              </p:cNvPr>
              <p:cNvSpPr/>
              <p:nvPr/>
            </p:nvSpPr>
            <p:spPr>
              <a:xfrm>
                <a:off x="233619" y="1791757"/>
                <a:ext cx="6096000" cy="634789"/>
              </a:xfrm>
              <a:prstGeom prst="rect">
                <a:avLst/>
              </a:prstGeom>
            </p:spPr>
            <p:txBody>
              <a:bodyPr>
                <a:spAutoFit/>
              </a:bodyPr>
              <a:lstStyle/>
              <a:p>
                <a:pPr marL="0" marR="0" lvl="0" indent="266700" algn="just" defTabSz="914400" rtl="0" eaLnBrk="1" fontAlgn="auto" latinLnBrk="0" hangingPunct="1">
                  <a:lnSpc>
                    <a:spcPts val="2200"/>
                  </a:lnSpc>
                  <a:spcBef>
                    <a:spcPts val="0"/>
                  </a:spcBef>
                  <a:spcAft>
                    <a:spcPts val="0"/>
                  </a:spcAft>
                  <a:buClrTx/>
                  <a:buSzTx/>
                  <a:buFontTx/>
                  <a:buNone/>
                  <a:tabLst/>
                  <a:defRPr/>
                </a:pPr>
                <a14:m>
                  <m:oMath xmlns:m="http://schemas.openxmlformats.org/officeDocument/2006/math">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𝜖</m:t>
                    </m:r>
                  </m:oMath>
                </a14:m>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a:t>
                </a:r>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贪心算法就是这样一种在探索与利用之间进行平衡的搜索算法。在第</a:t>
                </a:r>
                <a14:m>
                  <m:oMath xmlns:m="http://schemas.openxmlformats.org/officeDocument/2006/math">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𝑡</m:t>
                    </m:r>
                  </m:oMath>
                </a14:m>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步，</a:t>
                </a:r>
                <a14:m>
                  <m:oMath xmlns:m="http://schemas.openxmlformats.org/officeDocument/2006/math">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𝜖</m:t>
                    </m:r>
                  </m:oMath>
                </a14:m>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a:t>
                </a:r>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贪心算法按照如下机制来选择摇动赌博机：</a:t>
                </a:r>
              </a:p>
            </p:txBody>
          </p:sp>
        </mc:Choice>
        <mc:Fallback xmlns="">
          <p:sp>
            <p:nvSpPr>
              <p:cNvPr id="8" name="矩形 7">
                <a:extLst>
                  <a:ext uri="{FF2B5EF4-FFF2-40B4-BE49-F238E27FC236}">
                    <a16:creationId xmlns:a16="http://schemas.microsoft.com/office/drawing/2014/main" id="{1D353F3E-14B8-4125-9A06-D155F9D23E96}"/>
                  </a:ext>
                </a:extLst>
              </p:cNvPr>
              <p:cNvSpPr>
                <a:spLocks noRot="1" noChangeAspect="1" noMove="1" noResize="1" noEditPoints="1" noAdjustHandles="1" noChangeArrowheads="1" noChangeShapeType="1" noTextEdit="1"/>
              </p:cNvSpPr>
              <p:nvPr/>
            </p:nvSpPr>
            <p:spPr>
              <a:xfrm>
                <a:off x="233619" y="1791757"/>
                <a:ext cx="6096000" cy="634789"/>
              </a:xfrm>
              <a:prstGeom prst="rect">
                <a:avLst/>
              </a:prstGeom>
              <a:blipFill>
                <a:blip r:embed="rId5"/>
                <a:stretch>
                  <a:fillRect l="-500" t="-962" r="-600" b="-1153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F1EF9D4B-5119-4E84-B400-30651B0769B2}"/>
                  </a:ext>
                </a:extLst>
              </p:cNvPr>
              <p:cNvSpPr/>
              <p:nvPr/>
            </p:nvSpPr>
            <p:spPr>
              <a:xfrm>
                <a:off x="146012" y="4688744"/>
                <a:ext cx="6096000" cy="922945"/>
              </a:xfrm>
              <a:prstGeom prst="rect">
                <a:avLst/>
              </a:prstGeom>
            </p:spPr>
            <p:txBody>
              <a:bodyPr>
                <a:spAutoFit/>
              </a:bodyPr>
              <a:lstStyle/>
              <a:p>
                <a:pPr marL="0" marR="0" lvl="0" indent="266700" algn="just" defTabSz="914400" rtl="0" eaLnBrk="1" fontAlgn="auto" latinLnBrk="0" hangingPunct="1">
                  <a:lnSpc>
                    <a:spcPts val="2200"/>
                  </a:lnSpc>
                  <a:spcBef>
                    <a:spcPts val="0"/>
                  </a:spcBef>
                  <a:spcAft>
                    <a:spcPts val="0"/>
                  </a:spcAft>
                  <a:buClrTx/>
                  <a:buSzTx/>
                  <a:buFontTx/>
                  <a:buNone/>
                  <a:tabLst/>
                  <a:defRPr/>
                </a:pPr>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即以</a:t>
                </a:r>
                <a14:m>
                  <m:oMath xmlns:m="http://schemas.openxmlformats.org/officeDocument/2006/math">
                    <m:r>
                      <a:rPr kumimoji="0" lang="en-US" altLang="zh-CN" sz="16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1</m:t>
                    </m:r>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𝜖</m:t>
                    </m:r>
                  </m:oMath>
                </a14:m>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的概率选择在过去</a:t>
                </a:r>
                <a14:m>
                  <m:oMath xmlns:m="http://schemas.openxmlformats.org/officeDocument/2006/math">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𝑡</m:t>
                    </m:r>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−1</m:t>
                    </m:r>
                  </m:oMath>
                </a14:m>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次摇动赌博机臂膀行动中所得平均收益分数最高的赌博机进行摇动；以</a:t>
                </a:r>
                <a14:m>
                  <m:oMath xmlns:m="http://schemas.openxmlformats.org/officeDocument/2006/math">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𝜖</m:t>
                    </m:r>
                  </m:oMath>
                </a14:m>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的概率随机选择一个赌博机进行摇动。</a:t>
                </a:r>
              </a:p>
            </p:txBody>
          </p:sp>
        </mc:Choice>
        <mc:Fallback xmlns="">
          <p:sp>
            <p:nvSpPr>
              <p:cNvPr id="10" name="矩形 9">
                <a:extLst>
                  <a:ext uri="{FF2B5EF4-FFF2-40B4-BE49-F238E27FC236}">
                    <a16:creationId xmlns:a16="http://schemas.microsoft.com/office/drawing/2014/main" id="{F1EF9D4B-5119-4E84-B400-30651B0769B2}"/>
                  </a:ext>
                </a:extLst>
              </p:cNvPr>
              <p:cNvSpPr>
                <a:spLocks noRot="1" noChangeAspect="1" noMove="1" noResize="1" noEditPoints="1" noAdjustHandles="1" noChangeArrowheads="1" noChangeShapeType="1" noTextEdit="1"/>
              </p:cNvSpPr>
              <p:nvPr/>
            </p:nvSpPr>
            <p:spPr>
              <a:xfrm>
                <a:off x="146012" y="4688744"/>
                <a:ext cx="6096000" cy="922945"/>
              </a:xfrm>
              <a:prstGeom prst="rect">
                <a:avLst/>
              </a:prstGeom>
              <a:blipFill>
                <a:blip r:embed="rId6"/>
                <a:stretch>
                  <a:fillRect l="-600" t="-658" r="-500" b="-657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矩形 15">
                <a:extLst>
                  <a:ext uri="{FF2B5EF4-FFF2-40B4-BE49-F238E27FC236}">
                    <a16:creationId xmlns:a16="http://schemas.microsoft.com/office/drawing/2014/main" id="{39EC9484-F87D-44EF-8ED4-17B2F9805EF7}"/>
                  </a:ext>
                </a:extLst>
              </p:cNvPr>
              <p:cNvSpPr/>
              <p:nvPr/>
            </p:nvSpPr>
            <p:spPr>
              <a:xfrm>
                <a:off x="6647195" y="4106171"/>
                <a:ext cx="5398793" cy="1757148"/>
              </a:xfrm>
              <a:prstGeom prst="rect">
                <a:avLst/>
              </a:prstGeom>
            </p:spPr>
            <p:txBody>
              <a:bodyPr wrap="square">
                <a:spAutoFit/>
              </a:bodyPr>
              <a:lstStyle/>
              <a:p>
                <a:pPr marL="0" marR="0" lvl="0" indent="266700" algn="just" defTabSz="914400" rtl="0" eaLnBrk="1" fontAlgn="auto" latinLnBrk="0" hangingPunct="1">
                  <a:lnSpc>
                    <a:spcPts val="2200"/>
                  </a:lnSpc>
                  <a:spcBef>
                    <a:spcPts val="0"/>
                  </a:spcBef>
                  <a:spcAft>
                    <a:spcPts val="0"/>
                  </a:spcAft>
                  <a:buClrTx/>
                  <a:buSzTx/>
                  <a:buFontTx/>
                  <a:buNone/>
                  <a:tabLst/>
                  <a:defRPr/>
                </a:pPr>
                <a14:m>
                  <m:oMath xmlns:m="http://schemas.openxmlformats.org/officeDocument/2006/math">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𝜖</m:t>
                    </m:r>
                  </m:oMath>
                </a14:m>
                <a:r>
                  <a:rPr kumimoji="0" lang="en-US"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a:t>
                </a:r>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贪心算法对估计摇动五个赌博机臂膀所带来期望分数更加准确了。并且因为编号为</a:t>
                </a:r>
                <a:r>
                  <a:rPr kumimoji="0" lang="en-US"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5</a:t>
                </a:r>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的赌博机的平均收益分数最高，算法倾向于选择动作</a:t>
                </a:r>
                <a14:m>
                  <m:oMath xmlns:m="http://schemas.openxmlformats.org/officeDocument/2006/math">
                    <m:sSub>
                      <m:sSubPr>
                        <m:ctrlPr>
                          <a:rPr kumimoji="0" lang="zh-CN" altLang="zh-CN" sz="14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𝑎</m:t>
                        </m:r>
                      </m:e>
                      <m:sub>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5</m:t>
                        </m:r>
                      </m:sub>
                    </m:sSub>
                  </m:oMath>
                </a14:m>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，与预期相符。这说明在</a:t>
                </a:r>
                <a14:m>
                  <m:oMath xmlns:m="http://schemas.openxmlformats.org/officeDocument/2006/math">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𝜖</m:t>
                    </m:r>
                  </m:oMath>
                </a14:m>
                <a:r>
                  <a:rPr kumimoji="0" lang="en-US"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a:t>
                </a:r>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贪心算法中加入探索机制发挥了作用。但是，如果继续使用贪心算法而不引入探索机制，那么算法极有可能继续选择</a:t>
                </a:r>
                <a:r>
                  <a:rPr kumimoji="0" lang="en-US"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10000</a:t>
                </a:r>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个</a:t>
                </a:r>
                <a14:m>
                  <m:oMath xmlns:m="http://schemas.openxmlformats.org/officeDocument/2006/math">
                    <m:sSub>
                      <m:sSubPr>
                        <m:ctrlPr>
                          <a:rPr kumimoji="0" lang="zh-CN" altLang="zh-CN" sz="14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𝑎</m:t>
                        </m:r>
                      </m:e>
                      <m:sub>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4</m:t>
                        </m:r>
                      </m:sub>
                    </m:sSub>
                  </m:oMath>
                </a14:m>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动作、而继续忽略其他编号的赌博机。</a:t>
                </a:r>
              </a:p>
            </p:txBody>
          </p:sp>
        </mc:Choice>
        <mc:Fallback xmlns="">
          <p:sp>
            <p:nvSpPr>
              <p:cNvPr id="16" name="矩形 15">
                <a:extLst>
                  <a:ext uri="{FF2B5EF4-FFF2-40B4-BE49-F238E27FC236}">
                    <a16:creationId xmlns:a16="http://schemas.microsoft.com/office/drawing/2014/main" id="{39EC9484-F87D-44EF-8ED4-17B2F9805EF7}"/>
                  </a:ext>
                </a:extLst>
              </p:cNvPr>
              <p:cNvSpPr>
                <a:spLocks noRot="1" noChangeAspect="1" noMove="1" noResize="1" noEditPoints="1" noAdjustHandles="1" noChangeArrowheads="1" noChangeShapeType="1" noTextEdit="1"/>
              </p:cNvSpPr>
              <p:nvPr/>
            </p:nvSpPr>
            <p:spPr>
              <a:xfrm>
                <a:off x="6647195" y="4106171"/>
                <a:ext cx="5398793" cy="1757148"/>
              </a:xfrm>
              <a:prstGeom prst="rect">
                <a:avLst/>
              </a:prstGeom>
              <a:blipFill>
                <a:blip r:embed="rId9"/>
                <a:stretch>
                  <a:fillRect l="-339" r="-226" b="-2778"/>
                </a:stretch>
              </a:blipFill>
            </p:spPr>
            <p:txBody>
              <a:bodyPr/>
              <a:lstStyle/>
              <a:p>
                <a:r>
                  <a:rPr lang="zh-CN" altLang="en-US">
                    <a:noFill/>
                  </a:rPr>
                  <a:t> </a:t>
                </a:r>
              </a:p>
            </p:txBody>
          </p:sp>
        </mc:Fallback>
      </mc:AlternateContent>
      <p:pic>
        <p:nvPicPr>
          <p:cNvPr id="11" name="图片 10">
            <a:extLst>
              <a:ext uri="{FF2B5EF4-FFF2-40B4-BE49-F238E27FC236}">
                <a16:creationId xmlns:a16="http://schemas.microsoft.com/office/drawing/2014/main" id="{1AFBF308-2A08-42B6-8FD2-63134F7AC4CA}"/>
              </a:ext>
            </a:extLst>
          </p:cNvPr>
          <p:cNvPicPr>
            <a:picLocks noChangeAspect="1"/>
          </p:cNvPicPr>
          <p:nvPr/>
        </p:nvPicPr>
        <p:blipFill>
          <a:blip r:embed="rId10"/>
          <a:stretch>
            <a:fillRect/>
          </a:stretch>
        </p:blipFill>
        <p:spPr>
          <a:xfrm>
            <a:off x="7039835" y="1952097"/>
            <a:ext cx="4613512" cy="2076098"/>
          </a:xfrm>
          <a:prstGeom prst="rect">
            <a:avLst/>
          </a:prstGeom>
        </p:spPr>
      </p:pic>
    </p:spTree>
    <p:extLst>
      <p:ext uri="{BB962C8B-B14F-4D97-AF65-F5344CB8AC3E}">
        <p14:creationId xmlns:p14="http://schemas.microsoft.com/office/powerpoint/2010/main" val="409037141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642731" y="741597"/>
            <a:ext cx="8846288" cy="497934"/>
            <a:chOff x="2228892" y="2819853"/>
            <a:chExt cx="4786506" cy="497934"/>
          </a:xfrm>
        </p:grpSpPr>
        <p:sp>
          <p:nvSpPr>
            <p:cNvPr id="3" name="平行四边形 2"/>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4" name="平行四边形 3"/>
            <p:cNvSpPr/>
            <p:nvPr/>
          </p:nvSpPr>
          <p:spPr bwMode="auto">
            <a:xfrm>
              <a:off x="2228892" y="2819853"/>
              <a:ext cx="4786506"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 name="矩形 4"/>
            <p:cNvSpPr/>
            <p:nvPr/>
          </p:nvSpPr>
          <p:spPr>
            <a:xfrm>
              <a:off x="2591332" y="2826188"/>
              <a:ext cx="4133539" cy="369332"/>
            </a:xfrm>
            <a:prstGeom prst="rect">
              <a:avLst/>
            </a:prstGeom>
          </p:spPr>
          <p:txBody>
            <a:bodyPr wrap="square">
              <a:spAutoFit/>
            </a:bodyPr>
            <a:lstStyle/>
            <a:p>
              <a:pPr marL="0" marR="0" lvl="0" indent="0" algn="ctr" defTabSz="914400" rtl="0" eaLnBrk="1" fontAlgn="auto" latinLnBrk="0" hangingPunct="1">
                <a:lnSpc>
                  <a:spcPct val="100000"/>
                </a:lnSpc>
                <a:spcBef>
                  <a:spcPct val="50000"/>
                </a:spcBef>
                <a:spcAft>
                  <a:spcPts val="0"/>
                </a:spcAft>
                <a:buClrTx/>
                <a:buSzTx/>
                <a:buFontTx/>
                <a:buNone/>
                <a:tabLst/>
                <a:defRPr/>
              </a:pPr>
              <a:r>
                <a:rPr kumimoji="0" lang="zh-CN" altLang="zh-CN" sz="1800" b="1" i="0" u="none" strike="noStrike" kern="1200" cap="none" spc="0" normalizeH="0" baseline="0" noProof="0" dirty="0">
                  <a:ln>
                    <a:noFill/>
                  </a:ln>
                  <a:solidFill>
                    <a:prstClr val="black">
                      <a:lumMod val="95000"/>
                      <a:lumOff val="5000"/>
                    </a:prstClr>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蒙特卡洛树搜索</a:t>
              </a:r>
              <a:r>
                <a:rPr kumimoji="0" lang="zh-CN" altLang="en-US" sz="1800" b="1" i="0" u="none" strike="noStrike" kern="1200" cap="none" spc="0" normalizeH="0" baseline="0" noProof="0" dirty="0">
                  <a:ln>
                    <a:noFill/>
                  </a:ln>
                  <a:solidFill>
                    <a:prstClr val="black">
                      <a:lumMod val="95000"/>
                      <a:lumOff val="5000"/>
                    </a:prstClr>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0" lang="zh-CN" altLang="zh-CN"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上限置信区间算法</a:t>
              </a:r>
              <a:endParaRPr kumimoji="0" lang="zh-CN" altLang="en-US" sz="1800" b="1" i="0" u="none" strike="noStrike" kern="120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9" name="矩形 8">
            <a:extLst>
              <a:ext uri="{FF2B5EF4-FFF2-40B4-BE49-F238E27FC236}">
                <a16:creationId xmlns:a16="http://schemas.microsoft.com/office/drawing/2014/main" id="{12A55F39-B9C4-4625-AF50-47C6D1C98955}"/>
              </a:ext>
            </a:extLst>
          </p:cNvPr>
          <p:cNvSpPr/>
          <p:nvPr/>
        </p:nvSpPr>
        <p:spPr>
          <a:xfrm>
            <a:off x="852473" y="129010"/>
            <a:ext cx="2210862"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mn-cs"/>
              </a:rPr>
              <a:t>四、</a:t>
            </a:r>
            <a:r>
              <a:rPr kumimoji="0" lang="zh-CN" altLang="zh-CN"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蒙特卡洛树搜索</a:t>
            </a:r>
            <a:endPar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7" name="Rectangle 2">
            <a:extLst>
              <a:ext uri="{FF2B5EF4-FFF2-40B4-BE49-F238E27FC236}">
                <a16:creationId xmlns:a16="http://schemas.microsoft.com/office/drawing/2014/main" id="{93FD792C-4E02-4CE7-92A7-ADA8912E1A57}"/>
              </a:ext>
            </a:extLst>
          </p:cNvPr>
          <p:cNvSpPr>
            <a:spLocks noChangeArrowheads="1"/>
          </p:cNvSpPr>
          <p:nvPr/>
        </p:nvSpPr>
        <p:spPr bwMode="auto">
          <a:xfrm>
            <a:off x="6096000" y="2532946"/>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id="{FA7DBE61-D76C-427A-A16C-5C75A22A4CCA}"/>
                  </a:ext>
                </a:extLst>
              </p:cNvPr>
              <p:cNvSpPr/>
              <p:nvPr/>
            </p:nvSpPr>
            <p:spPr>
              <a:xfrm>
                <a:off x="1346960" y="1715387"/>
                <a:ext cx="10124106" cy="3372718"/>
              </a:xfrm>
              <a:prstGeom prst="rect">
                <a:avLst/>
              </a:prstGeom>
            </p:spPr>
            <p:txBody>
              <a:bodyPr wrap="square">
                <a:spAutoFit/>
              </a:bodyPr>
              <a:lstStyle/>
              <a:p>
                <a:pPr marL="0" marR="0" lvl="0" indent="266700" algn="just" defTabSz="914400" rtl="0" eaLnBrk="1" fontAlgn="auto" latinLnBrk="0" hangingPunct="1">
                  <a:lnSpc>
                    <a:spcPct val="150000"/>
                  </a:lnSpc>
                  <a:spcBef>
                    <a:spcPts val="0"/>
                  </a:spcBef>
                  <a:spcAft>
                    <a:spcPts val="0"/>
                  </a:spcAft>
                  <a:buClrTx/>
                  <a:buSzTx/>
                  <a:buFontTx/>
                  <a:buNone/>
                  <a:tabLst/>
                  <a:defRPr/>
                </a:pPr>
                <a14:m>
                  <m:oMath xmlns:m="http://schemas.openxmlformats.org/officeDocument/2006/math">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𝜖</m:t>
                    </m:r>
                  </m:oMath>
                </a14:m>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a:t>
                </a:r>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贪心算法虽然能有效地促使算法进行探索，但通过这种随机机制来选择动作进行探索的做法很可能不是最优的。直观来看，执行一个动作后所得奖励的样本少，那么算法对这个动作的奖励期望估计会不准确。比如，可能存在一个给出更好奖励期望的动作，但因为智能体对其探索次数少而认为其期望奖励小。因此，需要对那些探索次数少或几乎没有被探索过的动作赋予更高的优先级。</a:t>
                </a:r>
              </a:p>
              <a:p>
                <a:pPr marL="0" marR="0" lvl="0" indent="266700" algn="just" defTabSz="914400" rtl="0" eaLnBrk="1" fontAlgn="auto" latinLnBrk="0" hangingPunct="1">
                  <a:lnSpc>
                    <a:spcPct val="150000"/>
                  </a:lnSpc>
                  <a:spcBef>
                    <a:spcPts val="0"/>
                  </a:spcBef>
                  <a:spcAft>
                    <a:spcPts val="0"/>
                  </a:spcAft>
                  <a:buClrTx/>
                  <a:buSzTx/>
                  <a:buFontTx/>
                  <a:buNone/>
                  <a:tabLst/>
                  <a:defRPr/>
                </a:pPr>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但是</a:t>
                </a:r>
                <a14:m>
                  <m:oMath xmlns:m="http://schemas.openxmlformats.org/officeDocument/2006/math">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𝜖</m:t>
                    </m:r>
                  </m:oMath>
                </a14:m>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a:t>
                </a:r>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贪心算法没有将每个动作被探索的次数纳入考虑，这似乎是不合理的。另一方面，简单地优先去尝试探索次数少的动作也未必合理，因为只需要少量的探索次数，就能够较好估计方差较小的动作的奖励期望。</a:t>
                </a:r>
              </a:p>
              <a:p>
                <a:pPr marL="0" marR="0" lvl="0" indent="266700" algn="just" defTabSz="914400" rtl="0" eaLnBrk="1" fontAlgn="auto" latinLnBrk="0" hangingPunct="1">
                  <a:lnSpc>
                    <a:spcPct val="150000"/>
                  </a:lnSpc>
                  <a:spcBef>
                    <a:spcPts val="0"/>
                  </a:spcBef>
                  <a:spcAft>
                    <a:spcPts val="0"/>
                  </a:spcAft>
                  <a:buClrTx/>
                  <a:buSzTx/>
                  <a:buFontTx/>
                  <a:buNone/>
                  <a:tabLst/>
                  <a:defRPr/>
                </a:pPr>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总结以上想法，在探索过程中，应该优先探索估计值不确定度高动作。另外还应注意到，如果从已有探索样本中知道一个动作的奖励估计值极端偏小，那么即使该动作的估计值不确定度很大，算法也没有必要将其作为优先探索对象。上限置信区间（</a:t>
                </a:r>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Upper Confidence Bounds, UCB1</a:t>
                </a:r>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）算法正是采用这一思路来进行探索。</a:t>
                </a:r>
              </a:p>
            </p:txBody>
          </p:sp>
        </mc:Choice>
        <mc:Fallback xmlns="">
          <p:sp>
            <p:nvSpPr>
              <p:cNvPr id="11" name="矩形 10">
                <a:extLst>
                  <a:ext uri="{FF2B5EF4-FFF2-40B4-BE49-F238E27FC236}">
                    <a16:creationId xmlns:a16="http://schemas.microsoft.com/office/drawing/2014/main" id="{FA7DBE61-D76C-427A-A16C-5C75A22A4CCA}"/>
                  </a:ext>
                </a:extLst>
              </p:cNvPr>
              <p:cNvSpPr>
                <a:spLocks noRot="1" noChangeAspect="1" noMove="1" noResize="1" noEditPoints="1" noAdjustHandles="1" noChangeArrowheads="1" noChangeShapeType="1" noTextEdit="1"/>
              </p:cNvSpPr>
              <p:nvPr/>
            </p:nvSpPr>
            <p:spPr>
              <a:xfrm>
                <a:off x="1346960" y="1715387"/>
                <a:ext cx="10124106" cy="3372718"/>
              </a:xfrm>
              <a:prstGeom prst="rect">
                <a:avLst/>
              </a:prstGeom>
              <a:blipFill>
                <a:blip r:embed="rId3"/>
                <a:stretch>
                  <a:fillRect l="-361" r="-301" b="-126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00924195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642731" y="741597"/>
            <a:ext cx="8846288" cy="497934"/>
            <a:chOff x="2228892" y="2819853"/>
            <a:chExt cx="4786506" cy="497934"/>
          </a:xfrm>
        </p:grpSpPr>
        <p:sp>
          <p:nvSpPr>
            <p:cNvPr id="3" name="平行四边形 2"/>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4" name="平行四边形 3"/>
            <p:cNvSpPr/>
            <p:nvPr/>
          </p:nvSpPr>
          <p:spPr bwMode="auto">
            <a:xfrm>
              <a:off x="2228892" y="2819853"/>
              <a:ext cx="4786506"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 name="矩形 4"/>
            <p:cNvSpPr/>
            <p:nvPr/>
          </p:nvSpPr>
          <p:spPr>
            <a:xfrm>
              <a:off x="2591332" y="2826188"/>
              <a:ext cx="4133539" cy="369332"/>
            </a:xfrm>
            <a:prstGeom prst="rect">
              <a:avLst/>
            </a:prstGeom>
          </p:spPr>
          <p:txBody>
            <a:bodyPr wrap="square">
              <a:spAutoFit/>
            </a:bodyPr>
            <a:lstStyle/>
            <a:p>
              <a:pPr marL="0" marR="0" lvl="0" indent="0" algn="ctr" defTabSz="914400" rtl="0" eaLnBrk="1" fontAlgn="auto" latinLnBrk="0" hangingPunct="1">
                <a:lnSpc>
                  <a:spcPct val="100000"/>
                </a:lnSpc>
                <a:spcBef>
                  <a:spcPct val="50000"/>
                </a:spcBef>
                <a:spcAft>
                  <a:spcPts val="0"/>
                </a:spcAft>
                <a:buClrTx/>
                <a:buSzTx/>
                <a:buFontTx/>
                <a:buNone/>
                <a:tabLst/>
                <a:defRPr/>
              </a:pPr>
              <a:r>
                <a:rPr kumimoji="0" lang="zh-CN" altLang="zh-CN" sz="1800" b="1" i="0" u="none" strike="noStrike" kern="1200" cap="none" spc="0" normalizeH="0" baseline="0" noProof="0" dirty="0">
                  <a:ln>
                    <a:noFill/>
                  </a:ln>
                  <a:solidFill>
                    <a:prstClr val="black">
                      <a:lumMod val="95000"/>
                      <a:lumOff val="5000"/>
                    </a:prstClr>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蒙特卡洛树搜索</a:t>
              </a:r>
              <a:r>
                <a:rPr kumimoji="0" lang="zh-CN" altLang="en-US" sz="1800" b="1" i="0" u="none" strike="noStrike" kern="1200" cap="none" spc="0" normalizeH="0" baseline="0" noProof="0" dirty="0">
                  <a:ln>
                    <a:noFill/>
                  </a:ln>
                  <a:solidFill>
                    <a:prstClr val="black">
                      <a:lumMod val="95000"/>
                      <a:lumOff val="5000"/>
                    </a:prstClr>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0" lang="zh-CN" altLang="zh-CN"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上限置信区间算法</a:t>
              </a: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策略</a:t>
              </a:r>
              <a:endParaRPr kumimoji="0" lang="zh-CN" altLang="en-US" sz="1800" b="1" i="0" u="none" strike="noStrike" kern="120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9" name="矩形 8">
            <a:extLst>
              <a:ext uri="{FF2B5EF4-FFF2-40B4-BE49-F238E27FC236}">
                <a16:creationId xmlns:a16="http://schemas.microsoft.com/office/drawing/2014/main" id="{12A55F39-B9C4-4625-AF50-47C6D1C98955}"/>
              </a:ext>
            </a:extLst>
          </p:cNvPr>
          <p:cNvSpPr/>
          <p:nvPr/>
        </p:nvSpPr>
        <p:spPr>
          <a:xfrm>
            <a:off x="852473" y="129010"/>
            <a:ext cx="2210862"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mn-cs"/>
              </a:rPr>
              <a:t>四、</a:t>
            </a:r>
            <a:r>
              <a:rPr kumimoji="0" lang="zh-CN" altLang="zh-CN"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蒙特卡洛树搜索</a:t>
            </a:r>
            <a:endPar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7" name="Rectangle 2">
            <a:extLst>
              <a:ext uri="{FF2B5EF4-FFF2-40B4-BE49-F238E27FC236}">
                <a16:creationId xmlns:a16="http://schemas.microsoft.com/office/drawing/2014/main" id="{93FD792C-4E02-4CE7-92A7-ADA8912E1A57}"/>
              </a:ext>
            </a:extLst>
          </p:cNvPr>
          <p:cNvSpPr>
            <a:spLocks noChangeArrowheads="1"/>
          </p:cNvSpPr>
          <p:nvPr/>
        </p:nvSpPr>
        <p:spPr bwMode="auto">
          <a:xfrm>
            <a:off x="6096000" y="2532946"/>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8" name="矩形 7">
            <a:extLst>
              <a:ext uri="{FF2B5EF4-FFF2-40B4-BE49-F238E27FC236}">
                <a16:creationId xmlns:a16="http://schemas.microsoft.com/office/drawing/2014/main" id="{17266E50-D92E-406A-8759-6F04F5B627A9}"/>
              </a:ext>
            </a:extLst>
          </p:cNvPr>
          <p:cNvSpPr/>
          <p:nvPr/>
        </p:nvSpPr>
        <p:spPr>
          <a:xfrm>
            <a:off x="521935" y="2173301"/>
            <a:ext cx="6096000" cy="2951705"/>
          </a:xfrm>
          <a:prstGeom prst="rect">
            <a:avLst/>
          </a:prstGeom>
        </p:spPr>
        <p:txBody>
          <a:bodyPr>
            <a:spAutoFit/>
          </a:bodyPr>
          <a:lstStyle/>
          <a:p>
            <a:pPr marL="0" marR="0" lvl="0" indent="266700" algn="just" defTabSz="914400" rtl="0" eaLnBrk="1" fontAlgn="auto" latinLnBrk="0" hangingPunct="1">
              <a:lnSpc>
                <a:spcPct val="15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UCB1</a:t>
            </a:r>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算法的策略是：为每个动作的奖励期望计算一个估计范围，优先采用估计范围上限较高的动作。如图</a:t>
            </a:r>
            <a:r>
              <a:rPr kumimoji="0" lang="en-US" altLang="zh-CN" sz="1800" b="0" i="0" u="none" strike="noStrike" kern="1200" cap="none" spc="0" normalizeH="0" baseline="0" noProof="0">
                <a:ln>
                  <a:noFill/>
                </a:ln>
                <a:solidFill>
                  <a:srgbClr val="000000"/>
                </a:solidFill>
                <a:effectLst/>
                <a:uLnTx/>
                <a:uFillTx/>
                <a:latin typeface="Times New Roman" panose="02020603050405020304" pitchFamily="18" charset="0"/>
                <a:ea typeface="楷体_GB2312"/>
                <a:cs typeface="Times New Roman" panose="02020603050405020304" pitchFamily="18" charset="0"/>
              </a:rPr>
              <a:t>3.19</a:t>
            </a:r>
            <a:r>
              <a:rPr kumimoji="0" lang="zh-CN" altLang="zh-CN" sz="1800" b="0" i="0" u="none" strike="noStrike" kern="1200" cap="none" spc="0" normalizeH="0" baseline="0" noProof="0">
                <a:ln>
                  <a:noFill/>
                </a:ln>
                <a:solidFill>
                  <a:srgbClr val="000000"/>
                </a:solidFill>
                <a:effectLst/>
                <a:uLnTx/>
                <a:uFillTx/>
                <a:latin typeface="Times New Roman" panose="02020603050405020304" pitchFamily="18" charset="0"/>
                <a:ea typeface="楷体_GB2312"/>
                <a:cs typeface="Times New Roman" panose="02020603050405020304" pitchFamily="18" charset="0"/>
              </a:rPr>
              <a:t>所</a:t>
            </a:r>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示，动作</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1</a:t>
            </a:r>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的奖励期望取值的不确定度（估计范围）虽然最大，但是因为其均值太小，因此</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UCB1</a:t>
            </a:r>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算法不优先考虑探索动作</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1</a:t>
            </a:r>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。动作</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2</a:t>
            </a:r>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和</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3</a:t>
            </a:r>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的奖励期望的均值相同，但是动作</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2</a:t>
            </a:r>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的奖励期望取值的不确定度（估计范围）更大，于是因为置信上限更大，动作</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2</a:t>
            </a:r>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会被</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UCB1</a:t>
            </a:r>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算法优先考虑。</a:t>
            </a:r>
          </a:p>
        </p:txBody>
      </p:sp>
      <p:pic>
        <p:nvPicPr>
          <p:cNvPr id="11" name="图片 10">
            <a:extLst>
              <a:ext uri="{FF2B5EF4-FFF2-40B4-BE49-F238E27FC236}">
                <a16:creationId xmlns:a16="http://schemas.microsoft.com/office/drawing/2014/main" id="{AAC899BB-8AE8-4CF9-9DF1-30CBB1FF1754}"/>
              </a:ext>
            </a:extLst>
          </p:cNvPr>
          <p:cNvPicPr>
            <a:picLocks noChangeAspect="1"/>
          </p:cNvPicPr>
          <p:nvPr/>
        </p:nvPicPr>
        <p:blipFill>
          <a:blip r:embed="rId3"/>
          <a:stretch>
            <a:fillRect/>
          </a:stretch>
        </p:blipFill>
        <p:spPr>
          <a:xfrm>
            <a:off x="7146359" y="2324879"/>
            <a:ext cx="3465245" cy="2951704"/>
          </a:xfrm>
          <a:prstGeom prst="rect">
            <a:avLst/>
          </a:prstGeom>
        </p:spPr>
      </p:pic>
    </p:spTree>
    <p:extLst>
      <p:ext uri="{BB962C8B-B14F-4D97-AF65-F5344CB8AC3E}">
        <p14:creationId xmlns:p14="http://schemas.microsoft.com/office/powerpoint/2010/main" val="191075329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642731" y="741597"/>
            <a:ext cx="8846288" cy="497934"/>
            <a:chOff x="2228892" y="2819853"/>
            <a:chExt cx="4786506" cy="497934"/>
          </a:xfrm>
        </p:grpSpPr>
        <p:sp>
          <p:nvSpPr>
            <p:cNvPr id="3" name="平行四边形 2"/>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4" name="平行四边形 3"/>
            <p:cNvSpPr/>
            <p:nvPr/>
          </p:nvSpPr>
          <p:spPr bwMode="auto">
            <a:xfrm>
              <a:off x="2228892" y="2819853"/>
              <a:ext cx="4786506"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 name="矩形 4"/>
            <p:cNvSpPr/>
            <p:nvPr/>
          </p:nvSpPr>
          <p:spPr>
            <a:xfrm>
              <a:off x="2591332" y="2826188"/>
              <a:ext cx="4133539" cy="369332"/>
            </a:xfrm>
            <a:prstGeom prst="rect">
              <a:avLst/>
            </a:prstGeom>
          </p:spPr>
          <p:txBody>
            <a:bodyPr wrap="square">
              <a:spAutoFit/>
            </a:bodyPr>
            <a:lstStyle/>
            <a:p>
              <a:pPr marL="0" marR="0" lvl="0" indent="0" algn="ctr" defTabSz="914400" rtl="0" eaLnBrk="1" fontAlgn="auto" latinLnBrk="0" hangingPunct="1">
                <a:lnSpc>
                  <a:spcPct val="100000"/>
                </a:lnSpc>
                <a:spcBef>
                  <a:spcPct val="50000"/>
                </a:spcBef>
                <a:spcAft>
                  <a:spcPts val="0"/>
                </a:spcAft>
                <a:buClrTx/>
                <a:buSzTx/>
                <a:buFontTx/>
                <a:buNone/>
                <a:tabLst/>
                <a:defRPr/>
              </a:pPr>
              <a:r>
                <a:rPr kumimoji="0" lang="zh-CN" altLang="zh-CN" sz="1800" b="1" i="0" u="none" strike="noStrike" kern="1200" cap="none" spc="0" normalizeH="0" baseline="0" noProof="0" dirty="0">
                  <a:ln>
                    <a:noFill/>
                  </a:ln>
                  <a:solidFill>
                    <a:prstClr val="black">
                      <a:lumMod val="95000"/>
                      <a:lumOff val="5000"/>
                    </a:prstClr>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蒙特卡洛树搜索</a:t>
              </a:r>
              <a:r>
                <a:rPr kumimoji="0" lang="zh-CN" altLang="en-US" sz="1800" b="1" i="0" u="none" strike="noStrike" kern="1200" cap="none" spc="0" normalizeH="0" baseline="0" noProof="0" dirty="0">
                  <a:ln>
                    <a:noFill/>
                  </a:ln>
                  <a:solidFill>
                    <a:prstClr val="black">
                      <a:lumMod val="95000"/>
                      <a:lumOff val="5000"/>
                    </a:prstClr>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0" lang="zh-CN" altLang="zh-CN"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上限置信区间算法</a:t>
              </a: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策略</a:t>
              </a:r>
              <a:endParaRPr kumimoji="0" lang="zh-CN" altLang="en-US" sz="1800" b="1" i="0" u="none" strike="noStrike" kern="120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9" name="矩形 8">
            <a:extLst>
              <a:ext uri="{FF2B5EF4-FFF2-40B4-BE49-F238E27FC236}">
                <a16:creationId xmlns:a16="http://schemas.microsoft.com/office/drawing/2014/main" id="{12A55F39-B9C4-4625-AF50-47C6D1C98955}"/>
              </a:ext>
            </a:extLst>
          </p:cNvPr>
          <p:cNvSpPr/>
          <p:nvPr/>
        </p:nvSpPr>
        <p:spPr>
          <a:xfrm>
            <a:off x="852473" y="129010"/>
            <a:ext cx="2210862"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mn-cs"/>
              </a:rPr>
              <a:t>四、</a:t>
            </a:r>
            <a:r>
              <a:rPr kumimoji="0" lang="zh-CN" altLang="zh-CN"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蒙特卡洛树搜索</a:t>
            </a:r>
            <a:endPar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7" name="Rectangle 2">
            <a:extLst>
              <a:ext uri="{FF2B5EF4-FFF2-40B4-BE49-F238E27FC236}">
                <a16:creationId xmlns:a16="http://schemas.microsoft.com/office/drawing/2014/main" id="{93FD792C-4E02-4CE7-92A7-ADA8912E1A57}"/>
              </a:ext>
            </a:extLst>
          </p:cNvPr>
          <p:cNvSpPr>
            <a:spLocks noChangeArrowheads="1"/>
          </p:cNvSpPr>
          <p:nvPr/>
        </p:nvSpPr>
        <p:spPr bwMode="auto">
          <a:xfrm>
            <a:off x="6096000" y="2532946"/>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id="{5AD08DCC-1B27-4EBB-A959-FE0ED0C19283}"/>
                  </a:ext>
                </a:extLst>
              </p:cNvPr>
              <p:cNvSpPr/>
              <p:nvPr/>
            </p:nvSpPr>
            <p:spPr>
              <a:xfrm>
                <a:off x="1016737" y="1656863"/>
                <a:ext cx="10627847" cy="4177426"/>
              </a:xfrm>
              <a:prstGeom prst="rect">
                <a:avLst/>
              </a:prstGeom>
            </p:spPr>
            <p:txBody>
              <a:bodyPr wrap="square">
                <a:spAutoFit/>
              </a:bodyPr>
              <a:lstStyle/>
              <a:p>
                <a:pPr marL="0" marR="0" lvl="0" indent="266700" algn="just" defTabSz="914400" rtl="0" eaLnBrk="1" fontAlgn="auto" latinLnBrk="0" hangingPunct="1">
                  <a:lnSpc>
                    <a:spcPts val="2200"/>
                  </a:lnSpc>
                  <a:spcBef>
                    <a:spcPts val="0"/>
                  </a:spcBef>
                  <a:spcAft>
                    <a:spcPts val="0"/>
                  </a:spcAft>
                  <a:buClrTx/>
                  <a:buSzTx/>
                  <a:buFontTx/>
                  <a:buNone/>
                  <a:tabLst/>
                  <a:defRPr/>
                </a:pPr>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接下来的问题在于算法应该如何计算奖励期望的估计范围，尤其是奖励期望的置信上界呢？假设算法在过去第</a:t>
                </a:r>
                <a14:m>
                  <m:oMath xmlns:m="http://schemas.openxmlformats.org/officeDocument/2006/math">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𝑡</m:t>
                    </m:r>
                  </m:oMath>
                </a14:m>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次已经对动作</a:t>
                </a:r>
                <a14:m>
                  <m:oMath xmlns:m="http://schemas.openxmlformats.org/officeDocument/2006/math">
                    <m:sSub>
                      <m:sSubPr>
                        <m:ctrlPr>
                          <a:rPr kumimoji="0" lang="zh-CN" altLang="zh-CN"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𝑎</m:t>
                        </m:r>
                      </m:e>
                      <m:sub>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𝑖</m:t>
                        </m:r>
                      </m:sub>
                    </m:sSub>
                  </m:oMath>
                </a14:m>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探索了</a:t>
                </a:r>
                <a14:m>
                  <m:oMath xmlns:m="http://schemas.openxmlformats.org/officeDocument/2006/math">
                    <m:sSub>
                      <m:sSubPr>
                        <m:ctrlPr>
                          <a:rPr kumimoji="0" lang="zh-CN" altLang="zh-CN"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𝑇</m:t>
                        </m:r>
                      </m:e>
                      <m:sub>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𝑖</m:t>
                        </m:r>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𝑡</m:t>
                        </m:r>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−1)</m:t>
                        </m:r>
                      </m:sub>
                    </m:sSub>
                  </m:oMath>
                </a14:m>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次，在当前问题中对应摇动了第</a:t>
                </a:r>
                <a14:m>
                  <m:oMath xmlns:m="http://schemas.openxmlformats.org/officeDocument/2006/math">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𝑖</m:t>
                    </m:r>
                  </m:oMath>
                </a14:m>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个赌博机的臂膀</a:t>
                </a:r>
                <a14:m>
                  <m:oMath xmlns:m="http://schemas.openxmlformats.org/officeDocument/2006/math">
                    <m:sSub>
                      <m:sSubPr>
                        <m:ctrlPr>
                          <a:rPr kumimoji="0" lang="zh-CN" altLang="zh-CN"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𝑇</m:t>
                        </m:r>
                      </m:e>
                      <m:sub>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𝑖</m:t>
                        </m:r>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𝑡</m:t>
                        </m:r>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−1)</m:t>
                        </m:r>
                      </m:sub>
                    </m:sSub>
                  </m:oMath>
                </a14:m>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次，执行动作</a:t>
                </a:r>
                <a14:m>
                  <m:oMath xmlns:m="http://schemas.openxmlformats.org/officeDocument/2006/math">
                    <m:sSub>
                      <m:sSubPr>
                        <m:ctrlPr>
                          <a:rPr kumimoji="0" lang="zh-CN" altLang="zh-CN"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𝑎</m:t>
                        </m:r>
                      </m:e>
                      <m:sub>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𝑖</m:t>
                        </m:r>
                      </m:sub>
                    </m:sSub>
                  </m:oMath>
                </a14:m>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所收到收益分数的均值为</a:t>
                </a:r>
                <a14:m>
                  <m:oMath xmlns:m="http://schemas.openxmlformats.org/officeDocument/2006/math">
                    <m:sSub>
                      <m:sSubPr>
                        <m:ctrlPr>
                          <a:rPr kumimoji="0" lang="zh-CN" altLang="zh-CN"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acc>
                          <m:accPr>
                            <m:chr m:val="̅"/>
                            <m:ctrlPr>
                              <a:rPr kumimoji="0" lang="zh-CN" altLang="zh-CN"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accPr>
                          <m:e>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𝑥</m:t>
                            </m:r>
                          </m:e>
                        </m:acc>
                      </m:e>
                      <m:sub>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𝑖</m:t>
                        </m:r>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sSub>
                          <m:sSubPr>
                            <m:ctrlPr>
                              <a:rPr kumimoji="0" lang="zh-CN" altLang="zh-CN"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𝑇</m:t>
                            </m:r>
                          </m:e>
                          <m:sub>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𝑖</m:t>
                            </m:r>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𝑡</m:t>
                            </m:r>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−1)</m:t>
                            </m:r>
                          </m:sub>
                        </m:sSub>
                      </m:sub>
                    </m:sSub>
                  </m:oMath>
                </a14:m>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。这</a:t>
                </a:r>
                <a14:m>
                  <m:oMath xmlns:m="http://schemas.openxmlformats.org/officeDocument/2006/math">
                    <m:sSub>
                      <m:sSubPr>
                        <m:ctrlPr>
                          <a:rPr kumimoji="0" lang="zh-CN" altLang="zh-CN"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𝑇</m:t>
                        </m:r>
                      </m:e>
                      <m:sub>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𝑖</m:t>
                        </m:r>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𝑡</m:t>
                        </m:r>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−1)</m:t>
                        </m:r>
                      </m:sub>
                    </m:sSub>
                  </m:oMath>
                </a14:m>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次动作可以看作</a:t>
                </a:r>
                <a14:m>
                  <m:oMath xmlns:m="http://schemas.openxmlformats.org/officeDocument/2006/math">
                    <m:sSub>
                      <m:sSubPr>
                        <m:ctrlPr>
                          <a:rPr kumimoji="0" lang="zh-CN" altLang="zh-CN"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𝑇</m:t>
                        </m:r>
                      </m:e>
                      <m:sub>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𝑖</m:t>
                        </m:r>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𝑡</m:t>
                        </m:r>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−1)</m:t>
                        </m:r>
                      </m:sub>
                    </m:sSub>
                  </m:oMath>
                </a14:m>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个取值范围在</a:t>
                </a:r>
                <a14:m>
                  <m:oMath xmlns:m="http://schemas.openxmlformats.org/officeDocument/2006/math">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[0,1]</m:t>
                    </m:r>
                  </m:oMath>
                </a14:m>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的独立同分布随机变量的样本，根据霍夫丁不等式（</a:t>
                </a:r>
                <a:r>
                  <a:rPr kumimoji="0" lang="en-US" altLang="zh-CN" sz="1600" b="0" i="0" u="none" strike="noStrike" kern="1200" cap="none" spc="0" normalizeH="0" baseline="0" noProof="0" dirty="0" err="1">
                    <a:ln>
                      <a:noFill/>
                    </a:ln>
                    <a:solidFill>
                      <a:srgbClr val="000000"/>
                    </a:solidFill>
                    <a:effectLst/>
                    <a:uLnTx/>
                    <a:uFillTx/>
                    <a:latin typeface="Times New Roman" panose="02020603050405020304" pitchFamily="18" charset="0"/>
                    <a:ea typeface="楷体_GB2312"/>
                    <a:cs typeface="Times New Roman" panose="02020603050405020304" pitchFamily="18" charset="0"/>
                  </a:rPr>
                  <a:t>Hoeffding’s</a:t>
                </a:r>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 inequality</a:t>
                </a:r>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），有如下公式存在：</a:t>
                </a:r>
              </a:p>
              <a:p>
                <a:pPr marL="0" marR="0" lvl="0" indent="26670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𝑃</m:t>
                      </m:r>
                      <m:d>
                        <m:dPr>
                          <m:ctrlPr>
                            <a:rPr kumimoji="0" lang="zh-CN" altLang="zh-CN" sz="16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kumimoji="0" lang="zh-CN" altLang="zh-CN" sz="16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𝜇</m:t>
                              </m:r>
                            </m:e>
                            <m:sub>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𝑖</m:t>
                              </m:r>
                            </m:sub>
                          </m:sSub>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sSub>
                            <m:sSubPr>
                              <m:ctrlPr>
                                <a:rPr kumimoji="0" lang="zh-CN" altLang="zh-CN" sz="16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acc>
                                <m:accPr>
                                  <m:chr m:val="̅"/>
                                  <m:ctrlPr>
                                    <a:rPr kumimoji="0" lang="zh-CN" altLang="zh-CN" sz="16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accPr>
                                <m:e>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𝑥</m:t>
                                  </m:r>
                                </m:e>
                              </m:acc>
                            </m:e>
                            <m:sub>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𝑖</m:t>
                              </m:r>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sSub>
                                <m:sSubPr>
                                  <m:ctrlPr>
                                    <a:rPr kumimoji="0" lang="zh-CN" altLang="zh-CN" sz="16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𝑇</m:t>
                                  </m:r>
                                </m:e>
                                <m:sub>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𝑖</m:t>
                                  </m:r>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𝑡</m:t>
                                  </m:r>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−1)</m:t>
                                  </m:r>
                                </m:sub>
                              </m:sSub>
                            </m:sub>
                          </m:sSub>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&gt;</m:t>
                          </m:r>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𝛿</m:t>
                          </m:r>
                        </m:e>
                      </m:d>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sSup>
                        <m:sSupPr>
                          <m:ctrlPr>
                            <a:rPr kumimoji="0" lang="zh-CN" altLang="zh-CN" sz="16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pPr>
                        <m:e>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𝑒</m:t>
                          </m:r>
                        </m:e>
                        <m:sup>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−2</m:t>
                          </m:r>
                          <m:sSub>
                            <m:sSubPr>
                              <m:ctrlPr>
                                <a:rPr kumimoji="0" lang="zh-CN" altLang="zh-CN" sz="16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𝑇</m:t>
                              </m:r>
                            </m:e>
                            <m:sub>
                              <m:d>
                                <m:dPr>
                                  <m:ctrlPr>
                                    <a:rPr kumimoji="0" lang="zh-CN" altLang="zh-CN" sz="16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𝑖</m:t>
                                  </m:r>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𝑡</m:t>
                                  </m:r>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−1</m:t>
                                  </m:r>
                                </m:e>
                              </m:d>
                            </m:sub>
                          </m:sSub>
                          <m:sSup>
                            <m:sSupPr>
                              <m:ctrlPr>
                                <a:rPr kumimoji="0" lang="zh-CN" altLang="zh-CN" sz="16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pPr>
                            <m:e>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𝛿</m:t>
                              </m:r>
                            </m:e>
                            <m:sup>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2</m:t>
                              </m:r>
                            </m:sup>
                          </m:sSup>
                        </m:sup>
                      </m:sSup>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             </m:t>
                      </m:r>
                    </m:oMath>
                  </m:oMathPara>
                </a14:m>
                <a:endParaRPr kumimoji="0" lang="zh-CN" altLang="zh-CN" sz="1600" b="0" i="0" u="none" strike="noStrike" kern="1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266700" algn="just"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00" cap="none" spc="0" normalizeH="0" baseline="0" noProof="0" dirty="0">
                    <a:ln>
                      <a:noFill/>
                    </a:ln>
                    <a:solidFill>
                      <a:srgbClr val="000000"/>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 </a:t>
                </a:r>
                <a:endParaRPr kumimoji="0" lang="zh-CN" altLang="zh-CN" sz="1600" b="0" i="0" u="none" strike="noStrike" kern="1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266700" algn="just" defTabSz="914400" rtl="0" eaLnBrk="1" fontAlgn="auto" latinLnBrk="0" hangingPunct="1">
                  <a:lnSpc>
                    <a:spcPct val="100000"/>
                  </a:lnSpc>
                  <a:spcBef>
                    <a:spcPts val="0"/>
                  </a:spcBef>
                  <a:spcAft>
                    <a:spcPts val="0"/>
                  </a:spcAft>
                  <a:buClrTx/>
                  <a:buSzTx/>
                  <a:buFontTx/>
                  <a:buNone/>
                  <a:tabLst/>
                  <a:defRPr/>
                </a:pPr>
                <a:r>
                  <a:rPr kumimoji="0" lang="zh-CN" altLang="zh-CN" sz="1600" b="0" i="0" u="none" strike="noStrike" kern="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这个不等式的含义是第</a:t>
                </a:r>
                <a14:m>
                  <m:oMath xmlns:m="http://schemas.openxmlformats.org/officeDocument/2006/math">
                    <m:r>
                      <a:rPr kumimoji="0" lang="en-US" altLang="zh-CN" sz="1600" b="0" i="1" u="none" strike="noStrike" kern="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𝑖</m:t>
                    </m:r>
                  </m:oMath>
                </a14:m>
                <a:r>
                  <a:rPr kumimoji="0" lang="zh-CN" altLang="zh-CN" sz="1600" b="0" i="0" u="none" strike="noStrike" kern="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个动作的奖励期望</a:t>
                </a:r>
                <a14:m>
                  <m:oMath xmlns:m="http://schemas.openxmlformats.org/officeDocument/2006/math">
                    <m:sSub>
                      <m:sSubPr>
                        <m:ctrlPr>
                          <a:rPr kumimoji="0" lang="zh-CN" altLang="zh-CN" sz="16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𝜇</m:t>
                        </m:r>
                      </m:e>
                      <m:sub>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𝑖</m:t>
                        </m:r>
                      </m:sub>
                    </m:sSub>
                  </m:oMath>
                </a14:m>
                <a:r>
                  <a:rPr kumimoji="0" lang="zh-CN" altLang="zh-CN" sz="1600" b="0" i="0" u="none" strike="noStrike" kern="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大于</a:t>
                </a:r>
                <a14:m>
                  <m:oMath xmlns:m="http://schemas.openxmlformats.org/officeDocument/2006/math">
                    <m:sSub>
                      <m:sSubPr>
                        <m:ctrlPr>
                          <a:rPr kumimoji="0" lang="zh-CN" altLang="zh-CN" sz="16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acc>
                          <m:accPr>
                            <m:chr m:val="̅"/>
                            <m:ctrlPr>
                              <a:rPr kumimoji="0" lang="zh-CN" altLang="zh-CN" sz="16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accPr>
                          <m:e>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𝑥</m:t>
                            </m:r>
                          </m:e>
                        </m:acc>
                      </m:e>
                      <m:sub>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𝑖</m:t>
                        </m:r>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sSub>
                          <m:sSubPr>
                            <m:ctrlPr>
                              <a:rPr kumimoji="0" lang="zh-CN" altLang="zh-CN" sz="16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𝑇</m:t>
                            </m:r>
                          </m:e>
                          <m:sub>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𝑖</m:t>
                            </m:r>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𝑡</m:t>
                            </m:r>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−1)</m:t>
                            </m:r>
                          </m:sub>
                        </m:sSub>
                      </m:sub>
                    </m:sSub>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𝛿</m:t>
                    </m:r>
                  </m:oMath>
                </a14:m>
                <a:r>
                  <a:rPr kumimoji="0" lang="zh-CN" altLang="zh-CN" sz="1600" b="0" i="0" u="none" strike="noStrike" kern="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之和的概率不超过</a:t>
                </a:r>
                <a14:m>
                  <m:oMath xmlns:m="http://schemas.openxmlformats.org/officeDocument/2006/math">
                    <m:sSup>
                      <m:sSupPr>
                        <m:ctrlPr>
                          <a:rPr kumimoji="0" lang="zh-CN" altLang="zh-CN" sz="16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pPr>
                      <m:e>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𝑒</m:t>
                        </m:r>
                      </m:e>
                      <m:sup>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−2</m:t>
                        </m:r>
                        <m:sSub>
                          <m:sSubPr>
                            <m:ctrlPr>
                              <a:rPr kumimoji="0" lang="zh-CN" altLang="zh-CN" sz="16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𝑇</m:t>
                            </m:r>
                          </m:e>
                          <m:sub>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𝑖</m:t>
                            </m:r>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𝑡</m:t>
                            </m:r>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−1)</m:t>
                            </m:r>
                          </m:sub>
                        </m:sSub>
                        <m:sSup>
                          <m:sSupPr>
                            <m:ctrlPr>
                              <a:rPr kumimoji="0" lang="zh-CN" altLang="zh-CN" sz="16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pPr>
                          <m:e>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𝛿</m:t>
                            </m:r>
                          </m:e>
                          <m:sup>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2</m:t>
                            </m:r>
                          </m:sup>
                        </m:sSup>
                      </m:sup>
                    </m:sSup>
                  </m:oMath>
                </a14:m>
                <a:r>
                  <a:rPr kumimoji="0" lang="zh-CN" altLang="zh-CN" sz="1600" b="0" i="0" u="none" strike="noStrike" kern="100" cap="none" spc="0" normalizeH="0" baseline="0" noProof="0" dirty="0">
                    <a:ln>
                      <a:noFill/>
                    </a:ln>
                    <a:solidFill>
                      <a:srgbClr val="000000"/>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a:t>
                </a:r>
                <a:r>
                  <a:rPr kumimoji="0" lang="zh-CN" altLang="zh-CN" sz="1600" b="0" i="0" u="none" strike="noStrike" kern="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其中</a:t>
                </a:r>
                <a14:m>
                  <m:oMath xmlns:m="http://schemas.openxmlformats.org/officeDocument/2006/math">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𝛿</m:t>
                    </m:r>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&gt;0</m:t>
                    </m:r>
                  </m:oMath>
                </a14:m>
                <a:r>
                  <a:rPr kumimoji="0" lang="zh-CN" altLang="zh-CN" sz="1600" b="0" i="0" u="none" strike="noStrike" kern="100" cap="none" spc="0" normalizeH="0" baseline="0" noProof="0" dirty="0">
                    <a:ln>
                      <a:noFill/>
                    </a:ln>
                    <a:solidFill>
                      <a:srgbClr val="000000"/>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a:t>
                </a:r>
                <a:r>
                  <a:rPr kumimoji="0" lang="zh-CN" altLang="zh-CN" sz="1600" b="0" i="0" u="none" strike="noStrike" kern="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因此只需找到一个</a:t>
                </a:r>
                <a14:m>
                  <m:oMath xmlns:m="http://schemas.openxmlformats.org/officeDocument/2006/math">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𝛿</m:t>
                    </m:r>
                  </m:oMath>
                </a14:m>
                <a:r>
                  <a:rPr kumimoji="0" lang="zh-CN" altLang="zh-CN" sz="1600" b="0" i="0" u="none" strike="noStrike" kern="100" cap="none" spc="0" normalizeH="0" baseline="0" noProof="0" dirty="0">
                    <a:ln>
                      <a:noFill/>
                    </a:ln>
                    <a:solidFill>
                      <a:srgbClr val="000000"/>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a:t>
                </a:r>
                <a:r>
                  <a:rPr kumimoji="0" lang="zh-CN" altLang="zh-CN" sz="1600" b="0" i="0" u="none" strike="noStrike" kern="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使得上述不等式右侧足够小，即可认为</a:t>
                </a:r>
                <a14:m>
                  <m:oMath xmlns:m="http://schemas.openxmlformats.org/officeDocument/2006/math">
                    <m:sSub>
                      <m:sSubPr>
                        <m:ctrlPr>
                          <a:rPr kumimoji="0" lang="zh-CN" altLang="zh-CN" sz="16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acc>
                          <m:accPr>
                            <m:chr m:val="̅"/>
                            <m:ctrlPr>
                              <a:rPr kumimoji="0" lang="zh-CN" altLang="zh-CN" sz="16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accPr>
                          <m:e>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𝑥</m:t>
                            </m:r>
                          </m:e>
                        </m:acc>
                      </m:e>
                      <m:sub>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𝑖</m:t>
                        </m:r>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sSub>
                          <m:sSubPr>
                            <m:ctrlPr>
                              <a:rPr kumimoji="0" lang="zh-CN" altLang="zh-CN" sz="16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𝑇</m:t>
                            </m:r>
                          </m:e>
                          <m:sub>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𝑖</m:t>
                            </m:r>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𝑡</m:t>
                            </m:r>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−1)</m:t>
                            </m:r>
                          </m:sub>
                        </m:sSub>
                      </m:sub>
                    </m:sSub>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𝛿</m:t>
                    </m:r>
                  </m:oMath>
                </a14:m>
                <a:r>
                  <a:rPr kumimoji="0" lang="zh-CN" altLang="zh-CN" sz="1600" b="0" i="0" u="none" strike="noStrike" kern="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是</a:t>
                </a:r>
                <a14:m>
                  <m:oMath xmlns:m="http://schemas.openxmlformats.org/officeDocument/2006/math">
                    <m:sSub>
                      <m:sSubPr>
                        <m:ctrlPr>
                          <a:rPr kumimoji="0" lang="zh-CN" altLang="zh-CN" sz="1600" b="0" i="1" u="none" strike="noStrike" kern="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600" b="0" i="1" u="none" strike="noStrike" kern="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𝜇</m:t>
                        </m:r>
                      </m:e>
                      <m:sub>
                        <m:r>
                          <a:rPr kumimoji="0" lang="en-US" altLang="zh-CN" sz="1600" b="0" i="1" u="none" strike="noStrike" kern="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𝑖</m:t>
                        </m:r>
                      </m:sub>
                    </m:sSub>
                  </m:oMath>
                </a14:m>
                <a:r>
                  <a:rPr kumimoji="0" lang="zh-CN" altLang="zh-CN" sz="1600" b="0" i="0" u="none" strike="noStrike" kern="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的一个上界</a:t>
                </a:r>
                <a:r>
                  <a:rPr kumimoji="0" lang="zh-CN" altLang="zh-CN" sz="1600" b="0" i="0" u="none" strike="noStrike" kern="100" cap="none" spc="0" normalizeH="0" baseline="0" noProof="0" dirty="0">
                    <a:ln>
                      <a:noFill/>
                    </a:ln>
                    <a:solidFill>
                      <a:srgbClr val="000000"/>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a:t>
                </a:r>
                <a:endParaRPr kumimoji="0" lang="zh-CN" altLang="zh-CN" sz="1600" b="0" i="0" u="none" strike="noStrike" kern="1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266700" algn="just" defTabSz="914400" rtl="0" eaLnBrk="1" fontAlgn="auto" latinLnBrk="0" hangingPunct="1">
                  <a:lnSpc>
                    <a:spcPct val="100000"/>
                  </a:lnSpc>
                  <a:spcBef>
                    <a:spcPts val="0"/>
                  </a:spcBef>
                  <a:spcAft>
                    <a:spcPts val="0"/>
                  </a:spcAft>
                  <a:buClrTx/>
                  <a:buSzTx/>
                  <a:buFontTx/>
                  <a:buNone/>
                  <a:tabLst/>
                  <a:defRPr/>
                </a:pPr>
                <a:r>
                  <a:rPr kumimoji="0" lang="zh-CN" altLang="zh-CN" sz="1600" b="0" i="0" u="none" strike="noStrike" kern="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这里可找到一个随时间增长快速趋近于</a:t>
                </a:r>
                <a:r>
                  <a:rPr kumimoji="0" lang="en-US" altLang="zh-CN" sz="1600" b="0" i="0" u="none" strike="noStrike" kern="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0</a:t>
                </a:r>
                <a:r>
                  <a:rPr kumimoji="0" lang="zh-CN" altLang="zh-CN" sz="1600" b="0" i="0" u="none" strike="noStrike" kern="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的函数</a:t>
                </a:r>
                <a14:m>
                  <m:oMath xmlns:m="http://schemas.openxmlformats.org/officeDocument/2006/math">
                    <m:sSup>
                      <m:sSupPr>
                        <m:ctrlPr>
                          <a:rPr kumimoji="0" lang="zh-CN" altLang="zh-CN" sz="16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pPr>
                      <m:e>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𝑡</m:t>
                        </m:r>
                      </m:e>
                      <m:sup>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−4</m:t>
                        </m:r>
                      </m:sup>
                    </m:sSup>
                  </m:oMath>
                </a14:m>
                <a:r>
                  <a:rPr kumimoji="0" lang="zh-CN" altLang="zh-CN" sz="1600" b="0" i="0" u="none" strike="noStrike" kern="100" cap="none" spc="0" normalizeH="0" baseline="0" noProof="0" dirty="0">
                    <a:ln>
                      <a:noFill/>
                    </a:ln>
                    <a:solidFill>
                      <a:srgbClr val="000000"/>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a:t>
                </a:r>
                <a:r>
                  <a:rPr kumimoji="0" lang="zh-CN" altLang="zh-CN" sz="1600" b="0" i="0" u="none" strike="noStrike" kern="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令</a:t>
                </a:r>
                <a14:m>
                  <m:oMath xmlns:m="http://schemas.openxmlformats.org/officeDocument/2006/math">
                    <m:sSup>
                      <m:sSupPr>
                        <m:ctrlPr>
                          <a:rPr kumimoji="0" lang="zh-CN" altLang="zh-CN" sz="16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pPr>
                      <m:e>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𝑒</m:t>
                        </m:r>
                      </m:e>
                      <m:sup>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−2</m:t>
                        </m:r>
                        <m:sSub>
                          <m:sSubPr>
                            <m:ctrlPr>
                              <a:rPr kumimoji="0" lang="zh-CN" altLang="zh-CN" sz="16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𝑇</m:t>
                            </m:r>
                          </m:e>
                          <m:sub>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𝑖</m:t>
                            </m:r>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𝑡</m:t>
                            </m:r>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−1)</m:t>
                            </m:r>
                          </m:sub>
                        </m:sSub>
                        <m:sSup>
                          <m:sSupPr>
                            <m:ctrlPr>
                              <a:rPr kumimoji="0" lang="zh-CN" altLang="zh-CN" sz="16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pPr>
                          <m:e>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𝛿</m:t>
                            </m:r>
                          </m:e>
                          <m:sup>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2</m:t>
                            </m:r>
                          </m:sup>
                        </m:sSup>
                      </m:sup>
                    </m:sSup>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sSup>
                      <m:sSupPr>
                        <m:ctrlPr>
                          <a:rPr kumimoji="0" lang="zh-CN" altLang="zh-CN" sz="16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pPr>
                      <m:e>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𝑡</m:t>
                        </m:r>
                      </m:e>
                      <m:sup>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−4</m:t>
                        </m:r>
                      </m:sup>
                    </m:sSup>
                  </m:oMath>
                </a14:m>
                <a:r>
                  <a:rPr kumimoji="0" lang="zh-CN" altLang="zh-CN" sz="1600" b="0" i="0" u="none" strike="noStrike" kern="100" cap="none" spc="0" normalizeH="0" baseline="0" noProof="0" dirty="0">
                    <a:ln>
                      <a:noFill/>
                    </a:ln>
                    <a:solidFill>
                      <a:srgbClr val="000000"/>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a:t>
                </a:r>
                <a:r>
                  <a:rPr kumimoji="0" lang="zh-CN" altLang="zh-CN" sz="1600" b="0" i="0" u="none" strike="noStrike" kern="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则</a:t>
                </a:r>
                <a14:m>
                  <m:oMath xmlns:m="http://schemas.openxmlformats.org/officeDocument/2006/math">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𝛿</m:t>
                    </m:r>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rad>
                      <m:radPr>
                        <m:degHide m:val="on"/>
                        <m:ctrlPr>
                          <a:rPr kumimoji="0" lang="zh-CN" altLang="zh-CN" sz="16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radPr>
                      <m:deg/>
                      <m:e>
                        <m:f>
                          <m:fPr>
                            <m:ctrlPr>
                              <a:rPr kumimoji="0" lang="zh-CN" altLang="zh-CN" sz="16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fPr>
                          <m:num>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2</m:t>
                            </m:r>
                            <m:func>
                              <m:funcPr>
                                <m:ctrlPr>
                                  <a:rPr kumimoji="0" lang="zh-CN" altLang="zh-CN" sz="16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funcPr>
                              <m:fName>
                                <m:r>
                                  <m:rPr>
                                    <m:sty m:val="p"/>
                                  </m:rPr>
                                  <a:rPr kumimoji="0" lang="en-US" altLang="zh-CN" sz="1600" b="0" i="0"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ln</m:t>
                                </m:r>
                              </m:fName>
                              <m:e>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𝑡</m:t>
                                </m:r>
                              </m:e>
                            </m:func>
                          </m:num>
                          <m:den>
                            <m:sSub>
                              <m:sSubPr>
                                <m:ctrlPr>
                                  <a:rPr kumimoji="0" lang="zh-CN" altLang="zh-CN" sz="16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𝑇</m:t>
                                </m:r>
                              </m:e>
                              <m:sub>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𝑖</m:t>
                                </m:r>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𝑡</m:t>
                                </m:r>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−1)</m:t>
                                </m:r>
                              </m:sub>
                            </m:sSub>
                          </m:den>
                        </m:f>
                      </m:e>
                    </m:rad>
                  </m:oMath>
                </a14:m>
                <a:r>
                  <a:rPr kumimoji="0" lang="zh-CN" altLang="zh-CN" sz="1600" b="0" i="0" u="none" strike="noStrike" kern="100" cap="none" spc="0" normalizeH="0" baseline="0" noProof="0" dirty="0">
                    <a:ln>
                      <a:noFill/>
                    </a:ln>
                    <a:solidFill>
                      <a:srgbClr val="000000"/>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a:t>
                </a:r>
                <a:r>
                  <a:rPr kumimoji="0" lang="zh-CN" altLang="zh-CN" sz="1600" b="0" i="0" u="none" strike="noStrike" kern="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因此</a:t>
                </a:r>
                <a14:m>
                  <m:oMath xmlns:m="http://schemas.openxmlformats.org/officeDocument/2006/math">
                    <m:sSub>
                      <m:sSubPr>
                        <m:ctrlPr>
                          <a:rPr kumimoji="0" lang="zh-CN" altLang="zh-CN" sz="16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𝜇</m:t>
                        </m:r>
                      </m:e>
                      <m:sub>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𝑖</m:t>
                        </m:r>
                      </m:sub>
                    </m:sSub>
                  </m:oMath>
                </a14:m>
                <a:r>
                  <a:rPr kumimoji="0" lang="zh-CN" altLang="zh-CN" sz="1600" b="0" i="0" u="none" strike="noStrike" kern="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的上界为</a:t>
                </a:r>
                <a14:m>
                  <m:oMath xmlns:m="http://schemas.openxmlformats.org/officeDocument/2006/math">
                    <m:sSub>
                      <m:sSubPr>
                        <m:ctrlPr>
                          <a:rPr kumimoji="0" lang="zh-CN" altLang="zh-CN" sz="16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acc>
                          <m:accPr>
                            <m:chr m:val="̅"/>
                            <m:ctrlPr>
                              <a:rPr kumimoji="0" lang="zh-CN" altLang="zh-CN" sz="16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accPr>
                          <m:e>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𝑥</m:t>
                            </m:r>
                          </m:e>
                        </m:acc>
                      </m:e>
                      <m:sub>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𝑖</m:t>
                        </m:r>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sSub>
                          <m:sSubPr>
                            <m:ctrlPr>
                              <a:rPr kumimoji="0" lang="zh-CN" altLang="zh-CN" sz="16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𝑇</m:t>
                            </m:r>
                          </m:e>
                          <m:sub>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𝑖</m:t>
                            </m:r>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𝑡</m:t>
                            </m:r>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−1)</m:t>
                            </m:r>
                          </m:sub>
                        </m:sSub>
                      </m:sub>
                    </m:sSub>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rad>
                      <m:radPr>
                        <m:degHide m:val="on"/>
                        <m:ctrlPr>
                          <a:rPr kumimoji="0" lang="zh-CN" altLang="zh-CN" sz="16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radPr>
                      <m:deg/>
                      <m:e>
                        <m:f>
                          <m:fPr>
                            <m:ctrlPr>
                              <a:rPr kumimoji="0" lang="zh-CN" altLang="zh-CN" sz="16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fPr>
                          <m:num>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2</m:t>
                            </m:r>
                            <m:func>
                              <m:funcPr>
                                <m:ctrlPr>
                                  <a:rPr kumimoji="0" lang="zh-CN" altLang="zh-CN" sz="16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funcPr>
                              <m:fName>
                                <m:r>
                                  <m:rPr>
                                    <m:sty m:val="p"/>
                                  </m:rPr>
                                  <a:rPr kumimoji="0" lang="en-US" altLang="zh-CN" sz="1600" b="0" i="0"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ln</m:t>
                                </m:r>
                              </m:fName>
                              <m:e>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𝑡</m:t>
                                </m:r>
                              </m:e>
                            </m:func>
                          </m:num>
                          <m:den>
                            <m:sSub>
                              <m:sSubPr>
                                <m:ctrlPr>
                                  <a:rPr kumimoji="0" lang="zh-CN" altLang="zh-CN" sz="16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𝑇</m:t>
                                </m:r>
                              </m:e>
                              <m:sub>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𝑖</m:t>
                                </m:r>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𝑡</m:t>
                                </m:r>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−1)</m:t>
                                </m:r>
                              </m:sub>
                            </m:sSub>
                          </m:den>
                        </m:f>
                      </m:e>
                    </m:rad>
                  </m:oMath>
                </a14:m>
                <a:r>
                  <a:rPr kumimoji="0" lang="zh-CN" altLang="zh-CN" sz="1600" b="0" i="0" u="none" strike="noStrike" kern="100" cap="none" spc="0" normalizeH="0" baseline="0" noProof="0" dirty="0">
                    <a:ln>
                      <a:noFill/>
                    </a:ln>
                    <a:solidFill>
                      <a:srgbClr val="000000"/>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a:t>
                </a:r>
                <a:r>
                  <a:rPr kumimoji="0" lang="zh-CN" altLang="zh-CN" sz="1600" b="0" i="0" u="none" strike="noStrike" kern="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当然，要选择一个随着</a:t>
                </a:r>
                <a14:m>
                  <m:oMath xmlns:m="http://schemas.openxmlformats.org/officeDocument/2006/math">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𝑡</m:t>
                    </m:r>
                  </m:oMath>
                </a14:m>
                <a:r>
                  <a:rPr kumimoji="0" lang="zh-CN" altLang="zh-CN" sz="1600" b="0" i="0" u="none" strike="noStrike" kern="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取值增大而收敛到</a:t>
                </a:r>
                <a:r>
                  <a:rPr kumimoji="0" lang="en-US" altLang="zh-CN" sz="1600" b="0" i="0" u="none" strike="noStrike" kern="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0</a:t>
                </a:r>
                <a:r>
                  <a:rPr kumimoji="0" lang="zh-CN" altLang="zh-CN" sz="1600" b="0" i="0" u="none" strike="noStrike" kern="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的函数，未必一定</a:t>
                </a:r>
                <a14:m>
                  <m:oMath xmlns:m="http://schemas.openxmlformats.org/officeDocument/2006/math">
                    <m:r>
                      <a:rPr kumimoji="0" lang="zh-CN" altLang="zh-CN" sz="1600" b="0" i="0" u="none" strike="noStrike" kern="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要选</m:t>
                    </m:r>
                    <m:sSup>
                      <m:sSupPr>
                        <m:ctrlPr>
                          <a:rPr kumimoji="0" lang="zh-CN" altLang="zh-CN" sz="16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pPr>
                      <m:e>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𝑡</m:t>
                        </m:r>
                      </m:e>
                      <m:sup>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−4</m:t>
                        </m:r>
                      </m:sup>
                    </m:sSup>
                  </m:oMath>
                </a14:m>
                <a:r>
                  <a:rPr kumimoji="0" lang="zh-CN" altLang="zh-CN" sz="1600" b="0" i="0" u="none" strike="noStrike" kern="100" cap="none" spc="0" normalizeH="0" baseline="0" noProof="0" dirty="0">
                    <a:ln>
                      <a:noFill/>
                    </a:ln>
                    <a:solidFill>
                      <a:srgbClr val="000000"/>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a:t>
                </a:r>
                <a:r>
                  <a:rPr kumimoji="0" lang="zh-CN" altLang="zh-CN" sz="1600" b="0" i="0" u="none" strike="noStrike" kern="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如果换成关于</a:t>
                </a:r>
                <a14:m>
                  <m:oMath xmlns:m="http://schemas.openxmlformats.org/officeDocument/2006/math">
                    <m:r>
                      <a:rPr kumimoji="0" lang="en-US" altLang="zh-CN" sz="1600" b="0" i="1" u="none" strike="noStrike" kern="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𝑡</m:t>
                    </m:r>
                  </m:oMath>
                </a14:m>
                <a:r>
                  <a:rPr kumimoji="0" lang="zh-CN" altLang="zh-CN" sz="1600" b="0" i="0" u="none" strike="noStrike" kern="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的其它幂函数，结果将会和当前</a:t>
                </a:r>
                <a14:m>
                  <m:oMath xmlns:m="http://schemas.openxmlformats.org/officeDocument/2006/math">
                    <m:r>
                      <a:rPr kumimoji="0" lang="en-US" altLang="zh-CN" sz="1600" b="0" i="1" u="none" strike="noStrike" kern="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𝛿</m:t>
                    </m:r>
                  </m:oMath>
                </a14:m>
                <a:r>
                  <a:rPr kumimoji="0" lang="zh-CN" altLang="zh-CN" sz="1600" b="0" i="0" u="none" strike="noStrike" kern="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取值相差一个常数系数，因此奖励期望的上界也可以写成</a:t>
                </a:r>
                <a14:m>
                  <m:oMath xmlns:m="http://schemas.openxmlformats.org/officeDocument/2006/math">
                    <m:sSub>
                      <m:sSubPr>
                        <m:ctrlPr>
                          <a:rPr kumimoji="0" lang="zh-CN" altLang="zh-CN" sz="16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acc>
                          <m:accPr>
                            <m:chr m:val="̅"/>
                            <m:ctrlPr>
                              <a:rPr kumimoji="0" lang="zh-CN" altLang="zh-CN" sz="16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accPr>
                          <m:e>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𝑥</m:t>
                            </m:r>
                          </m:e>
                        </m:acc>
                      </m:e>
                      <m:sub>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𝑖</m:t>
                        </m:r>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sSub>
                          <m:sSubPr>
                            <m:ctrlPr>
                              <a:rPr kumimoji="0" lang="zh-CN" altLang="zh-CN" sz="16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𝑇</m:t>
                            </m:r>
                          </m:e>
                          <m:sub>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𝑖</m:t>
                            </m:r>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𝑡</m:t>
                            </m:r>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−1)</m:t>
                            </m:r>
                          </m:sub>
                        </m:sSub>
                      </m:sub>
                    </m:sSub>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𝐶</m:t>
                    </m:r>
                    <m:rad>
                      <m:radPr>
                        <m:degHide m:val="on"/>
                        <m:ctrlPr>
                          <a:rPr kumimoji="0" lang="zh-CN" altLang="zh-CN" sz="16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radPr>
                      <m:deg/>
                      <m:e>
                        <m:f>
                          <m:fPr>
                            <m:ctrlPr>
                              <a:rPr kumimoji="0" lang="zh-CN" altLang="zh-CN" sz="16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fPr>
                          <m:num>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2</m:t>
                            </m:r>
                            <m:func>
                              <m:funcPr>
                                <m:ctrlPr>
                                  <a:rPr kumimoji="0" lang="zh-CN" altLang="zh-CN" sz="16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funcPr>
                              <m:fName>
                                <m:r>
                                  <m:rPr>
                                    <m:sty m:val="p"/>
                                  </m:rPr>
                                  <a:rPr kumimoji="0" lang="en-US" altLang="zh-CN" sz="1600" b="0" i="0"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ln</m:t>
                                </m:r>
                              </m:fName>
                              <m:e>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𝑡</m:t>
                                </m:r>
                              </m:e>
                            </m:func>
                          </m:num>
                          <m:den>
                            <m:sSub>
                              <m:sSubPr>
                                <m:ctrlPr>
                                  <a:rPr kumimoji="0" lang="zh-CN" altLang="zh-CN" sz="16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𝑇</m:t>
                                </m:r>
                              </m:e>
                              <m:sub>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𝑖</m:t>
                                </m:r>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𝑡</m:t>
                                </m:r>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−1)</m:t>
                                </m:r>
                              </m:sub>
                            </m:sSub>
                          </m:den>
                        </m:f>
                      </m:e>
                    </m:rad>
                  </m:oMath>
                </a14:m>
                <a:r>
                  <a:rPr kumimoji="0" lang="zh-CN" altLang="zh-CN" sz="1600" b="0" i="0" u="none" strike="noStrike" kern="100" cap="none" spc="0" normalizeH="0" baseline="0" noProof="0" dirty="0">
                    <a:ln>
                      <a:noFill/>
                    </a:ln>
                    <a:solidFill>
                      <a:srgbClr val="000000"/>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a:t>
                </a:r>
                <a:r>
                  <a:rPr kumimoji="0" lang="zh-CN" altLang="zh-CN" sz="1600" b="0" i="0" u="none" strike="noStrike" kern="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其中</a:t>
                </a:r>
                <a14:m>
                  <m:oMath xmlns:m="http://schemas.openxmlformats.org/officeDocument/2006/math">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𝐶</m:t>
                    </m:r>
                  </m:oMath>
                </a14:m>
                <a:r>
                  <a:rPr kumimoji="0" lang="zh-CN" altLang="zh-CN" sz="1600" b="0" i="0" u="none" strike="noStrike" kern="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是一个预先指定的超参数，可以理解为用来调节探索和利用两者权重的因子。</a:t>
                </a:r>
                <a:endParaRPr kumimoji="0" lang="zh-CN" altLang="zh-CN" sz="1600" b="0" i="0" u="none" strike="noStrike" kern="1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mc:Choice>
        <mc:Fallback xmlns="">
          <p:sp>
            <p:nvSpPr>
              <p:cNvPr id="11" name="矩形 10">
                <a:extLst>
                  <a:ext uri="{FF2B5EF4-FFF2-40B4-BE49-F238E27FC236}">
                    <a16:creationId xmlns:a16="http://schemas.microsoft.com/office/drawing/2014/main" id="{5AD08DCC-1B27-4EBB-A959-FE0ED0C19283}"/>
                  </a:ext>
                </a:extLst>
              </p:cNvPr>
              <p:cNvSpPr>
                <a:spLocks noRot="1" noChangeAspect="1" noMove="1" noResize="1" noEditPoints="1" noAdjustHandles="1" noChangeArrowheads="1" noChangeShapeType="1" noTextEdit="1"/>
              </p:cNvSpPr>
              <p:nvPr/>
            </p:nvSpPr>
            <p:spPr>
              <a:xfrm>
                <a:off x="1016737" y="1656863"/>
                <a:ext cx="10627847" cy="4177426"/>
              </a:xfrm>
              <a:prstGeom prst="rect">
                <a:avLst/>
              </a:prstGeom>
              <a:blipFill>
                <a:blip r:embed="rId3"/>
                <a:stretch>
                  <a:fillRect l="-344" t="-146" r="-287" b="-87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40565871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642731" y="741597"/>
            <a:ext cx="8846288" cy="497934"/>
            <a:chOff x="2228892" y="2819853"/>
            <a:chExt cx="4786506" cy="497934"/>
          </a:xfrm>
        </p:grpSpPr>
        <p:sp>
          <p:nvSpPr>
            <p:cNvPr id="3" name="平行四边形 2"/>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4" name="平行四边形 3"/>
            <p:cNvSpPr/>
            <p:nvPr/>
          </p:nvSpPr>
          <p:spPr bwMode="auto">
            <a:xfrm>
              <a:off x="2228892" y="2819853"/>
              <a:ext cx="4786506"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 name="矩形 4"/>
            <p:cNvSpPr/>
            <p:nvPr/>
          </p:nvSpPr>
          <p:spPr>
            <a:xfrm>
              <a:off x="2591332" y="2826188"/>
              <a:ext cx="4133539" cy="369332"/>
            </a:xfrm>
            <a:prstGeom prst="rect">
              <a:avLst/>
            </a:prstGeom>
          </p:spPr>
          <p:txBody>
            <a:bodyPr wrap="square">
              <a:spAutoFit/>
            </a:bodyPr>
            <a:lstStyle/>
            <a:p>
              <a:pPr marL="0" marR="0" lvl="0" indent="0" algn="ctr" defTabSz="914400" rtl="0" eaLnBrk="1" fontAlgn="auto" latinLnBrk="0" hangingPunct="1">
                <a:lnSpc>
                  <a:spcPct val="100000"/>
                </a:lnSpc>
                <a:spcBef>
                  <a:spcPct val="50000"/>
                </a:spcBef>
                <a:spcAft>
                  <a:spcPts val="0"/>
                </a:spcAft>
                <a:buClrTx/>
                <a:buSzTx/>
                <a:buFontTx/>
                <a:buNone/>
                <a:tabLst/>
                <a:defRPr/>
              </a:pPr>
              <a:r>
                <a:rPr kumimoji="0" lang="zh-CN" altLang="zh-CN" sz="1800" b="1" i="0" u="none" strike="noStrike" kern="1200" cap="none" spc="0" normalizeH="0" baseline="0" noProof="0" dirty="0">
                  <a:ln>
                    <a:noFill/>
                  </a:ln>
                  <a:solidFill>
                    <a:prstClr val="black">
                      <a:lumMod val="95000"/>
                      <a:lumOff val="5000"/>
                    </a:prstClr>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蒙特卡洛树搜索</a:t>
              </a:r>
              <a:r>
                <a:rPr kumimoji="0" lang="zh-CN" altLang="en-US" sz="1800" b="1" i="0" u="none" strike="noStrike" kern="1200" cap="none" spc="0" normalizeH="0" baseline="0" noProof="0" dirty="0">
                  <a:ln>
                    <a:noFill/>
                  </a:ln>
                  <a:solidFill>
                    <a:prstClr val="black">
                      <a:lumMod val="95000"/>
                      <a:lumOff val="5000"/>
                    </a:prstClr>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0" lang="zh-CN" altLang="zh-CN"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上限置信区间算法</a:t>
              </a: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策略</a:t>
              </a:r>
              <a:endParaRPr kumimoji="0" lang="zh-CN" altLang="en-US" sz="1800" b="1" i="0" u="none" strike="noStrike" kern="120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9" name="矩形 8">
            <a:extLst>
              <a:ext uri="{FF2B5EF4-FFF2-40B4-BE49-F238E27FC236}">
                <a16:creationId xmlns:a16="http://schemas.microsoft.com/office/drawing/2014/main" id="{12A55F39-B9C4-4625-AF50-47C6D1C98955}"/>
              </a:ext>
            </a:extLst>
          </p:cNvPr>
          <p:cNvSpPr/>
          <p:nvPr/>
        </p:nvSpPr>
        <p:spPr>
          <a:xfrm>
            <a:off x="852473" y="129010"/>
            <a:ext cx="2210862"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mn-cs"/>
              </a:rPr>
              <a:t>四、</a:t>
            </a:r>
            <a:r>
              <a:rPr kumimoji="0" lang="zh-CN" altLang="zh-CN"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蒙特卡洛树搜索</a:t>
            </a:r>
            <a:endPar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8C195B38-0B8B-4C60-9B81-27FD7B26CF12}"/>
                  </a:ext>
                </a:extLst>
              </p:cNvPr>
              <p:cNvSpPr/>
              <p:nvPr/>
            </p:nvSpPr>
            <p:spPr>
              <a:xfrm>
                <a:off x="1627564" y="2723147"/>
                <a:ext cx="8846288" cy="1187697"/>
              </a:xfrm>
              <a:prstGeom prst="rect">
                <a:avLst/>
              </a:prstGeom>
              <a:solidFill>
                <a:srgbClr val="01717E">
                  <a:alpha val="25000"/>
                </a:srgbClr>
              </a:solidFill>
            </p:spPr>
            <p:txBody>
              <a:bodyPr wrap="square">
                <a:spAutoFit/>
              </a:bodyPr>
              <a:lstStyle/>
              <a:p>
                <a:pPr marL="0" marR="0" lvl="0" indent="266700" algn="just"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zh-CN" altLang="zh-CN" sz="18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8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𝑙</m:t>
                          </m:r>
                        </m:e>
                        <m:sub>
                          <m:r>
                            <a:rPr kumimoji="0" lang="en-US" altLang="zh-CN" sz="18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𝑡</m:t>
                          </m:r>
                        </m:sub>
                      </m:sSub>
                      <m:r>
                        <a:rPr kumimoji="0" lang="en-US" altLang="zh-CN" sz="1800" b="0" i="0"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sSub>
                        <m:sSubPr>
                          <m:ctrlPr>
                            <a:rPr kumimoji="0" lang="zh-CN" altLang="zh-CN" sz="18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kumimoji="0" lang="en-US" altLang="zh-CN" sz="1800" b="0" i="0"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argmax</m:t>
                          </m:r>
                        </m:e>
                        <m:sub>
                          <m:r>
                            <a:rPr kumimoji="0" lang="en-US" altLang="zh-CN" sz="18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𝑖</m:t>
                          </m:r>
                        </m:sub>
                      </m:sSub>
                      <m:r>
                        <a:rPr kumimoji="0" lang="en-US" altLang="zh-CN" sz="18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 </m:t>
                      </m:r>
                      <m:sSub>
                        <m:sSubPr>
                          <m:ctrlPr>
                            <a:rPr kumimoji="0" lang="zh-CN" altLang="zh-CN" sz="18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acc>
                            <m:accPr>
                              <m:chr m:val="̅"/>
                              <m:ctrlPr>
                                <a:rPr kumimoji="0" lang="zh-CN" altLang="zh-CN" sz="18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accPr>
                            <m:e>
                              <m:r>
                                <a:rPr kumimoji="0" lang="en-US" altLang="zh-CN" sz="18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𝑥</m:t>
                              </m:r>
                            </m:e>
                          </m:acc>
                        </m:e>
                        <m:sub>
                          <m:r>
                            <a:rPr kumimoji="0" lang="en-US" altLang="zh-CN" sz="18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𝑖</m:t>
                          </m:r>
                          <m:r>
                            <a:rPr kumimoji="0" lang="en-US" altLang="zh-CN" sz="18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sSub>
                            <m:sSubPr>
                              <m:ctrlPr>
                                <a:rPr kumimoji="0" lang="zh-CN" altLang="zh-CN" sz="18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8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𝑇</m:t>
                              </m:r>
                            </m:e>
                            <m:sub>
                              <m:r>
                                <a:rPr kumimoji="0" lang="en-US" altLang="zh-CN" sz="18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r>
                                <a:rPr kumimoji="0" lang="en-US" altLang="zh-CN" sz="18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𝑖</m:t>
                              </m:r>
                              <m:r>
                                <a:rPr kumimoji="0" lang="en-US" altLang="zh-CN" sz="18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r>
                                <a:rPr kumimoji="0" lang="en-US" altLang="zh-CN" sz="18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𝑡</m:t>
                              </m:r>
                              <m:r>
                                <a:rPr kumimoji="0" lang="en-US" altLang="zh-CN" sz="18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−1)</m:t>
                              </m:r>
                            </m:sub>
                          </m:sSub>
                        </m:sub>
                      </m:sSub>
                      <m:r>
                        <a:rPr kumimoji="0" lang="en-US" altLang="zh-CN" sz="18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r>
                        <a:rPr kumimoji="0" lang="en-US" altLang="zh-CN" sz="18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𝐶</m:t>
                      </m:r>
                      <m:rad>
                        <m:radPr>
                          <m:degHide m:val="on"/>
                          <m:ctrlPr>
                            <a:rPr kumimoji="0" lang="zh-CN" altLang="zh-CN" sz="18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radPr>
                        <m:deg/>
                        <m:e>
                          <m:f>
                            <m:fPr>
                              <m:ctrlPr>
                                <a:rPr kumimoji="0" lang="zh-CN" altLang="zh-CN" sz="18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fPr>
                            <m:num>
                              <m:r>
                                <a:rPr kumimoji="0" lang="en-US" altLang="zh-CN" sz="18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2</m:t>
                              </m:r>
                              <m:func>
                                <m:funcPr>
                                  <m:ctrlPr>
                                    <a:rPr kumimoji="0" lang="zh-CN" altLang="zh-CN" sz="18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funcPr>
                                <m:fName>
                                  <m:r>
                                    <m:rPr>
                                      <m:sty m:val="p"/>
                                    </m:rPr>
                                    <a:rPr kumimoji="0" lang="en-US" altLang="zh-CN" sz="1800" b="0" i="0"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ln</m:t>
                                  </m:r>
                                </m:fName>
                                <m:e>
                                  <m:r>
                                    <a:rPr kumimoji="0" lang="en-US" altLang="zh-CN" sz="18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𝑡</m:t>
                                  </m:r>
                                </m:e>
                              </m:func>
                            </m:num>
                            <m:den>
                              <m:sSub>
                                <m:sSubPr>
                                  <m:ctrlPr>
                                    <a:rPr kumimoji="0" lang="zh-CN" altLang="zh-CN" sz="18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8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𝑇</m:t>
                                  </m:r>
                                </m:e>
                                <m:sub>
                                  <m:r>
                                    <a:rPr kumimoji="0" lang="en-US" altLang="zh-CN" sz="18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r>
                                    <a:rPr kumimoji="0" lang="en-US" altLang="zh-CN" sz="18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𝑖</m:t>
                                  </m:r>
                                  <m:r>
                                    <a:rPr kumimoji="0" lang="en-US" altLang="zh-CN" sz="18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r>
                                    <a:rPr kumimoji="0" lang="en-US" altLang="zh-CN" sz="18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𝑡</m:t>
                                  </m:r>
                                  <m:r>
                                    <a:rPr kumimoji="0" lang="en-US" altLang="zh-CN" sz="18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−1)</m:t>
                                  </m:r>
                                </m:sub>
                              </m:sSub>
                            </m:den>
                          </m:f>
                        </m:e>
                      </m:rad>
                    </m:oMath>
                  </m:oMathPara>
                </a14:m>
                <a:endParaRPr kumimoji="0" lang="zh-CN" altLang="zh-CN" sz="1800" b="0" i="0" u="none" strike="noStrike" kern="1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zh-CN" altLang="zh-CN" sz="1800" b="0" i="0" u="none" strike="noStrike" kern="1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mc:Choice>
        <mc:Fallback xmlns="">
          <p:sp>
            <p:nvSpPr>
              <p:cNvPr id="6" name="矩形 5">
                <a:extLst>
                  <a:ext uri="{FF2B5EF4-FFF2-40B4-BE49-F238E27FC236}">
                    <a16:creationId xmlns:a16="http://schemas.microsoft.com/office/drawing/2014/main" id="{8C195B38-0B8B-4C60-9B81-27FD7B26CF12}"/>
                  </a:ext>
                </a:extLst>
              </p:cNvPr>
              <p:cNvSpPr>
                <a:spLocks noRot="1" noChangeAspect="1" noMove="1" noResize="1" noEditPoints="1" noAdjustHandles="1" noChangeArrowheads="1" noChangeShapeType="1" noTextEdit="1"/>
              </p:cNvSpPr>
              <p:nvPr/>
            </p:nvSpPr>
            <p:spPr>
              <a:xfrm>
                <a:off x="1627564" y="2723147"/>
                <a:ext cx="8846288" cy="1187697"/>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808B19C1-3007-4076-A537-B67B3B1C3119}"/>
                  </a:ext>
                </a:extLst>
              </p:cNvPr>
              <p:cNvSpPr/>
              <p:nvPr/>
            </p:nvSpPr>
            <p:spPr>
              <a:xfrm>
                <a:off x="1390764" y="4041299"/>
                <a:ext cx="9932465" cy="2062616"/>
              </a:xfrm>
              <a:prstGeom prst="rect">
                <a:avLst/>
              </a:prstGeom>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zh-CN" altLang="zh-CN" sz="1800" b="0" i="0" u="none" strike="noStrike" kern="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文献证明了：</a:t>
                </a:r>
                <a:r>
                  <a:rPr kumimoji="0" lang="en-US" altLang="zh-CN" sz="1800" b="0" i="0" u="none" strike="noStrike" kern="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UCB1</a:t>
                </a:r>
                <a:r>
                  <a:rPr kumimoji="0" lang="zh-CN" altLang="zh-CN" sz="1800" b="0" i="0" u="none" strike="noStrike" kern="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算法在经过</a:t>
                </a:r>
                <a14:m>
                  <m:oMath xmlns:m="http://schemas.openxmlformats.org/officeDocument/2006/math">
                    <m:r>
                      <a:rPr kumimoji="0" lang="en-US" altLang="zh-CN" sz="1800" b="0" i="1" u="none" strike="noStrike" kern="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𝑇</m:t>
                    </m:r>
                  </m:oMath>
                </a14:m>
                <a:r>
                  <a:rPr kumimoji="0" lang="zh-CN" altLang="zh-CN" sz="1800" b="0" i="0" u="none" strike="noStrike" kern="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次测试后，悔值函数的期望上界为</a:t>
                </a:r>
                <a14:m>
                  <m:oMath xmlns:m="http://schemas.openxmlformats.org/officeDocument/2006/math">
                    <m:r>
                      <a:rPr kumimoji="0" lang="en-US" altLang="zh-CN" sz="24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𝑂</m:t>
                    </m:r>
                    <m:r>
                      <a:rPr kumimoji="0" lang="en-US" altLang="zh-CN" sz="24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f>
                      <m:fPr>
                        <m:ctrlPr>
                          <a:rPr kumimoji="0" lang="zh-CN" altLang="zh-CN" sz="24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fPr>
                      <m:num>
                        <m:r>
                          <a:rPr kumimoji="0" lang="en-US" altLang="zh-CN" sz="24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𝐾</m:t>
                        </m:r>
                        <m:func>
                          <m:funcPr>
                            <m:ctrlPr>
                              <a:rPr kumimoji="0" lang="zh-CN" altLang="zh-CN" sz="24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funcPr>
                          <m:fName>
                            <m:r>
                              <m:rPr>
                                <m:sty m:val="p"/>
                              </m:rPr>
                              <a:rPr kumimoji="0" lang="en-US" altLang="zh-CN" sz="2400" b="0" i="0"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ln</m:t>
                            </m:r>
                          </m:fName>
                          <m:e>
                            <m:r>
                              <a:rPr kumimoji="0" lang="en-US" altLang="zh-CN" sz="24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𝑇</m:t>
                            </m:r>
                          </m:e>
                        </m:func>
                      </m:num>
                      <m:den>
                        <m:r>
                          <m:rPr>
                            <m:sty m:val="p"/>
                          </m:rPr>
                          <a:rPr kumimoji="0" lang="en-US" altLang="zh-CN" sz="2400" b="0" i="0"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Δ</m:t>
                        </m:r>
                      </m:den>
                    </m:f>
                    <m:r>
                      <a:rPr kumimoji="0" lang="en-US" altLang="zh-CN" sz="24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oMath>
                </a14:m>
                <a:r>
                  <a:rPr kumimoji="0" lang="zh-CN" altLang="zh-CN" sz="2400" b="0" i="0" u="none" strike="noStrike" kern="100" cap="none" spc="0" normalizeH="0" baseline="0" noProof="0" dirty="0">
                    <a:ln>
                      <a:noFill/>
                    </a:ln>
                    <a:solidFill>
                      <a:srgbClr val="000000"/>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a:t>
                </a:r>
                <a:endParaRPr kumimoji="0" lang="en-US" altLang="zh-CN" sz="2400" b="0" i="0" u="none" strike="noStrike" kern="100" cap="none" spc="0" normalizeH="0" baseline="0" noProof="0" dirty="0">
                  <a:ln>
                    <a:noFill/>
                  </a:ln>
                  <a:solidFill>
                    <a:srgbClr val="000000"/>
                  </a:solidFill>
                  <a:effectLst/>
                  <a:uLnTx/>
                  <a:uFillTx/>
                  <a:latin typeface="Times New Roman" panose="02020603050405020304" pitchFamily="18" charset="0"/>
                  <a:ea typeface="华文楷体" panose="02010600040101010101" pitchFamily="2" charset="-122"/>
                  <a:cs typeface="Times New Roman" panose="02020603050405020304" pitchFamily="18" charset="0"/>
                </a:endParaRP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zh-CN" altLang="zh-CN" sz="1800" b="0" i="0" u="none" strike="noStrike" kern="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其中</a:t>
                </a:r>
                <a14:m>
                  <m:oMath xmlns:m="http://schemas.openxmlformats.org/officeDocument/2006/math">
                    <m:r>
                      <m:rPr>
                        <m:sty m:val="p"/>
                      </m:rPr>
                      <a:rPr kumimoji="0" lang="en-US" altLang="zh-CN" sz="2400" b="0" i="0"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Δ</m:t>
                    </m:r>
                    <m:r>
                      <a:rPr kumimoji="0" lang="en-US" altLang="zh-CN" sz="24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func>
                      <m:funcPr>
                        <m:ctrlPr>
                          <a:rPr kumimoji="0" lang="zh-CN" altLang="zh-CN" sz="24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funcPr>
                      <m:fName>
                        <m:limLow>
                          <m:limLowPr>
                            <m:ctrlPr>
                              <a:rPr kumimoji="0" lang="zh-CN" altLang="zh-CN" sz="24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limLowPr>
                          <m:e>
                            <m:r>
                              <m:rPr>
                                <m:sty m:val="p"/>
                              </m:rPr>
                              <a:rPr kumimoji="0" lang="en-US" altLang="zh-CN" sz="2400" b="0" i="0"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min</m:t>
                            </m:r>
                          </m:e>
                          <m:lim>
                            <m:eqArr>
                              <m:eqArrPr>
                                <m:ctrlPr>
                                  <a:rPr kumimoji="0" lang="zh-CN" altLang="zh-CN" sz="24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eqArrPr>
                              <m:e>
                                <m:r>
                                  <a:rPr kumimoji="0" lang="en-US" altLang="zh-CN" sz="24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𝑖</m:t>
                                </m:r>
                                <m:r>
                                  <a:rPr kumimoji="0" lang="en-US" altLang="zh-CN" sz="24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=1,⋯,</m:t>
                                </m:r>
                                <m:r>
                                  <a:rPr kumimoji="0" lang="en-US" altLang="zh-CN" sz="24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𝐾</m:t>
                                </m:r>
                                <m:r>
                                  <a:rPr kumimoji="0" lang="en-US" altLang="zh-CN" sz="24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e>
                              <m:e>
                                <m:sSub>
                                  <m:sSubPr>
                                    <m:ctrlPr>
                                      <a:rPr kumimoji="0" lang="zh-CN" altLang="zh-CN" sz="24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24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𝜇</m:t>
                                    </m:r>
                                  </m:e>
                                  <m:sub>
                                    <m:r>
                                      <a:rPr kumimoji="0" lang="en-US" altLang="zh-CN" sz="24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𝑖</m:t>
                                    </m:r>
                                  </m:sub>
                                </m:sSub>
                                <m:r>
                                  <a:rPr kumimoji="0" lang="en-US" altLang="zh-CN" sz="24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&lt;</m:t>
                                </m:r>
                                <m:sSup>
                                  <m:sSupPr>
                                    <m:ctrlPr>
                                      <a:rPr kumimoji="0" lang="zh-CN" altLang="zh-CN" sz="24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pPr>
                                  <m:e>
                                    <m:r>
                                      <a:rPr kumimoji="0" lang="en-US" altLang="zh-CN" sz="24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𝜇</m:t>
                                    </m:r>
                                  </m:e>
                                  <m:sup>
                                    <m:r>
                                      <a:rPr kumimoji="0" lang="en-US" altLang="zh-CN" sz="24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sup>
                                </m:sSup>
                              </m:e>
                            </m:eqArr>
                          </m:lim>
                        </m:limLow>
                      </m:fName>
                      <m:e>
                        <m:sSup>
                          <m:sSupPr>
                            <m:ctrlPr>
                              <a:rPr kumimoji="0" lang="zh-CN" altLang="zh-CN" sz="24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pPr>
                          <m:e>
                            <m:r>
                              <a:rPr kumimoji="0" lang="en-US" altLang="zh-CN" sz="24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𝜇</m:t>
                            </m:r>
                          </m:e>
                          <m:sup>
                            <m:r>
                              <a:rPr kumimoji="0" lang="en-US" altLang="zh-CN" sz="24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sup>
                        </m:sSup>
                        <m:r>
                          <a:rPr kumimoji="0" lang="en-US" altLang="zh-CN" sz="24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sSub>
                          <m:sSubPr>
                            <m:ctrlPr>
                              <a:rPr kumimoji="0" lang="zh-CN" altLang="zh-CN" sz="24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24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𝜇</m:t>
                            </m:r>
                          </m:e>
                          <m:sub>
                            <m:r>
                              <a:rPr kumimoji="0" lang="en-US" altLang="zh-CN" sz="24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𝑖</m:t>
                            </m:r>
                          </m:sub>
                        </m:sSub>
                      </m:e>
                    </m:func>
                  </m:oMath>
                </a14:m>
                <a:endParaRPr kumimoji="0" lang="zh-CN" altLang="en-US"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mc:Choice>
        <mc:Fallback xmlns="">
          <p:sp>
            <p:nvSpPr>
              <p:cNvPr id="8" name="矩形 7">
                <a:extLst>
                  <a:ext uri="{FF2B5EF4-FFF2-40B4-BE49-F238E27FC236}">
                    <a16:creationId xmlns:a16="http://schemas.microsoft.com/office/drawing/2014/main" id="{808B19C1-3007-4076-A537-B67B3B1C3119}"/>
                  </a:ext>
                </a:extLst>
              </p:cNvPr>
              <p:cNvSpPr>
                <a:spLocks noRot="1" noChangeAspect="1" noMove="1" noResize="1" noEditPoints="1" noAdjustHandles="1" noChangeArrowheads="1" noChangeShapeType="1" noTextEdit="1"/>
              </p:cNvSpPr>
              <p:nvPr/>
            </p:nvSpPr>
            <p:spPr>
              <a:xfrm>
                <a:off x="1390764" y="4041299"/>
                <a:ext cx="9932465" cy="2062616"/>
              </a:xfrm>
              <a:prstGeom prst="rect">
                <a:avLst/>
              </a:prstGeom>
              <a:blipFill>
                <a:blip r:embed="rId4"/>
                <a:stretch>
                  <a:fillRect b="-29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8B35A028-BD5E-46E7-B29A-F323B3EC6151}"/>
                  </a:ext>
                </a:extLst>
              </p:cNvPr>
              <p:cNvSpPr/>
              <p:nvPr/>
            </p:nvSpPr>
            <p:spPr>
              <a:xfrm>
                <a:off x="1292206" y="1530253"/>
                <a:ext cx="9001638" cy="912045"/>
              </a:xfrm>
              <a:prstGeom prst="rect">
                <a:avLst/>
              </a:prstGeom>
            </p:spPr>
            <p:txBody>
              <a:bodyPr wrap="square">
                <a:spAutoFit/>
              </a:bodyPr>
              <a:lstStyle/>
              <a:p>
                <a:pPr marL="0" marR="0" lvl="0" indent="266700" algn="ctr" defTabSz="914400" rtl="0" eaLnBrk="1" fontAlgn="auto" latinLnBrk="0" hangingPunct="1">
                  <a:lnSpc>
                    <a:spcPct val="15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UCB1</a:t>
                </a:r>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算法的策略可以描述为，在第</a:t>
                </a:r>
                <a14:m>
                  <m:oMath xmlns:m="http://schemas.openxmlformats.org/officeDocument/2006/math">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𝑡</m:t>
                    </m:r>
                  </m:oMath>
                </a14:m>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次时选择使得上述不等式右侧足够小的动作</a:t>
                </a:r>
                <a14:m>
                  <m:oMath xmlns:m="http://schemas.openxmlformats.org/officeDocument/2006/math">
                    <m:sSub>
                      <m:sSubPr>
                        <m:ctrlPr>
                          <a:rPr kumimoji="0" lang="zh-CN" altLang="zh-CN"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𝑎</m:t>
                        </m:r>
                      </m:e>
                      <m:sub>
                        <m:sSub>
                          <m:sSubPr>
                            <m:ctrlPr>
                              <a:rPr kumimoji="0" lang="zh-CN" altLang="zh-CN"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𝑙</m:t>
                            </m:r>
                          </m:e>
                          <m:sub>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𝑡</m:t>
                            </m:r>
                          </m:sub>
                        </m:sSub>
                      </m:sub>
                    </m:sSub>
                  </m:oMath>
                </a14:m>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，其中</a:t>
                </a:r>
                <a14:m>
                  <m:oMath xmlns:m="http://schemas.openxmlformats.org/officeDocument/2006/math">
                    <m:sSub>
                      <m:sSubPr>
                        <m:ctrlPr>
                          <a:rPr kumimoji="0" lang="zh-CN" altLang="zh-CN"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𝑙</m:t>
                        </m:r>
                      </m:e>
                      <m:sub>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𝑡</m:t>
                        </m:r>
                      </m:sub>
                    </m:sSub>
                  </m:oMath>
                </a14:m>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由如下式子计算得到：</a:t>
                </a:r>
              </a:p>
            </p:txBody>
          </p:sp>
        </mc:Choice>
        <mc:Fallback xmlns="">
          <p:sp>
            <p:nvSpPr>
              <p:cNvPr id="10" name="矩形 9">
                <a:extLst>
                  <a:ext uri="{FF2B5EF4-FFF2-40B4-BE49-F238E27FC236}">
                    <a16:creationId xmlns:a16="http://schemas.microsoft.com/office/drawing/2014/main" id="{8B35A028-BD5E-46E7-B29A-F323B3EC6151}"/>
                  </a:ext>
                </a:extLst>
              </p:cNvPr>
              <p:cNvSpPr>
                <a:spLocks noRot="1" noChangeAspect="1" noMove="1" noResize="1" noEditPoints="1" noAdjustHandles="1" noChangeArrowheads="1" noChangeShapeType="1" noTextEdit="1"/>
              </p:cNvSpPr>
              <p:nvPr/>
            </p:nvSpPr>
            <p:spPr>
              <a:xfrm>
                <a:off x="1292206" y="1530253"/>
                <a:ext cx="9001638" cy="912045"/>
              </a:xfrm>
              <a:prstGeom prst="rect">
                <a:avLst/>
              </a:prstGeom>
              <a:blipFill>
                <a:blip r:embed="rId5"/>
                <a:stretch>
                  <a:fillRect r="-271" b="-933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03754858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642731" y="741597"/>
            <a:ext cx="8846288" cy="497934"/>
            <a:chOff x="2228892" y="2819853"/>
            <a:chExt cx="4786506" cy="497934"/>
          </a:xfrm>
        </p:grpSpPr>
        <p:sp>
          <p:nvSpPr>
            <p:cNvPr id="3" name="平行四边形 2"/>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4" name="平行四边形 3"/>
            <p:cNvSpPr/>
            <p:nvPr/>
          </p:nvSpPr>
          <p:spPr bwMode="auto">
            <a:xfrm>
              <a:off x="2228892" y="2819853"/>
              <a:ext cx="4786506"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 name="矩形 4"/>
            <p:cNvSpPr/>
            <p:nvPr/>
          </p:nvSpPr>
          <p:spPr>
            <a:xfrm>
              <a:off x="2591332" y="2826188"/>
              <a:ext cx="4133539" cy="369332"/>
            </a:xfrm>
            <a:prstGeom prst="rect">
              <a:avLst/>
            </a:prstGeom>
          </p:spPr>
          <p:txBody>
            <a:bodyPr wrap="square">
              <a:spAutoFit/>
            </a:bodyPr>
            <a:lstStyle/>
            <a:p>
              <a:pPr marL="0" marR="0" lvl="0" indent="0" algn="ctr" defTabSz="914400" rtl="0" eaLnBrk="1" fontAlgn="auto" latinLnBrk="0" hangingPunct="1">
                <a:lnSpc>
                  <a:spcPct val="100000"/>
                </a:lnSpc>
                <a:spcBef>
                  <a:spcPct val="50000"/>
                </a:spcBef>
                <a:spcAft>
                  <a:spcPts val="0"/>
                </a:spcAft>
                <a:buClrTx/>
                <a:buSzTx/>
                <a:buFontTx/>
                <a:buNone/>
                <a:tabLst/>
                <a:defRPr/>
              </a:pPr>
              <a:r>
                <a:rPr kumimoji="0" lang="zh-CN" altLang="zh-CN" sz="1800" b="1" i="0" u="none" strike="noStrike" kern="1200" cap="none" spc="0" normalizeH="0" baseline="0" noProof="0" dirty="0">
                  <a:ln>
                    <a:noFill/>
                  </a:ln>
                  <a:solidFill>
                    <a:prstClr val="black">
                      <a:lumMod val="95000"/>
                      <a:lumOff val="5000"/>
                    </a:prstClr>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蒙特卡洛树搜索</a:t>
              </a:r>
              <a:endParaRPr kumimoji="0" lang="zh-CN" altLang="en-US" sz="1800" b="1" i="0" u="none" strike="noStrike" kern="120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9" name="矩形 8">
            <a:extLst>
              <a:ext uri="{FF2B5EF4-FFF2-40B4-BE49-F238E27FC236}">
                <a16:creationId xmlns:a16="http://schemas.microsoft.com/office/drawing/2014/main" id="{12A55F39-B9C4-4625-AF50-47C6D1C98955}"/>
              </a:ext>
            </a:extLst>
          </p:cNvPr>
          <p:cNvSpPr/>
          <p:nvPr/>
        </p:nvSpPr>
        <p:spPr>
          <a:xfrm>
            <a:off x="852473" y="129010"/>
            <a:ext cx="2210862"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mn-cs"/>
              </a:rPr>
              <a:t>四、</a:t>
            </a:r>
            <a:r>
              <a:rPr kumimoji="0" lang="zh-CN" altLang="zh-CN"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蒙特卡洛树搜索</a:t>
            </a:r>
            <a:endPar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7" name="矩形 6">
            <a:extLst>
              <a:ext uri="{FF2B5EF4-FFF2-40B4-BE49-F238E27FC236}">
                <a16:creationId xmlns:a16="http://schemas.microsoft.com/office/drawing/2014/main" id="{C28B3977-12FE-4268-8C18-32D5BAA374EA}"/>
              </a:ext>
            </a:extLst>
          </p:cNvPr>
          <p:cNvSpPr/>
          <p:nvPr/>
        </p:nvSpPr>
        <p:spPr>
          <a:xfrm>
            <a:off x="852473" y="1321506"/>
            <a:ext cx="10306397" cy="4850174"/>
          </a:xfrm>
          <a:prstGeom prst="rect">
            <a:avLst/>
          </a:prstGeom>
        </p:spPr>
        <p:txBody>
          <a:bodyPr wrap="square">
            <a:spAutoFit/>
          </a:bodyPr>
          <a:lstStyle/>
          <a:p>
            <a:pPr marL="0" marR="0" lvl="0" indent="266700" algn="just" defTabSz="914400" rtl="0" eaLnBrk="1" fontAlgn="auto" latinLnBrk="0" hangingPunct="1">
              <a:lnSpc>
                <a:spcPct val="150000"/>
              </a:lnSpc>
              <a:spcBef>
                <a:spcPts val="0"/>
              </a:spcBef>
              <a:spcAft>
                <a:spcPts val="0"/>
              </a:spcAft>
              <a:buClrTx/>
              <a:buSzTx/>
              <a:buFontTx/>
              <a:buNone/>
              <a:tabLst/>
              <a:defRPr/>
            </a:pPr>
            <a:r>
              <a:rPr kumimoji="0" lang="zh-CN" altLang="zh-CN" sz="16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无论是一般搜索问题，还是对抗搜索问题，在问题特别复杂时，搜索树可能会变得十分巨大，以至于搜索算法很难在短时间内完全探索整棵搜索树。</a:t>
            </a:r>
          </a:p>
          <a:p>
            <a:pPr marL="0" marR="0" lvl="0" indent="266700" algn="just" defTabSz="914400" rtl="0" eaLnBrk="1" fontAlgn="auto" latinLnBrk="0" hangingPunct="1">
              <a:lnSpc>
                <a:spcPct val="150000"/>
              </a:lnSpc>
              <a:spcBef>
                <a:spcPts val="0"/>
              </a:spcBef>
              <a:spcAft>
                <a:spcPts val="0"/>
              </a:spcAft>
              <a:buClrTx/>
              <a:buSzTx/>
              <a:buFontTx/>
              <a:buNone/>
              <a:tabLst/>
              <a:defRPr/>
            </a:pPr>
            <a:r>
              <a:rPr kumimoji="0" lang="zh-CN" altLang="zh-CN" sz="16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为了解决这个问题，前面章节分别探讨了如何利用辅助信息来找到高效的结点扩展顺序以及介绍了可减少不必要扩展的结点数量的</a:t>
            </a:r>
            <a:r>
              <a:rPr kumimoji="0" lang="en-US" altLang="zh-CN" sz="16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alpha-beta</a:t>
            </a:r>
            <a:r>
              <a:rPr kumimoji="0" lang="zh-CN" altLang="zh-CN" sz="16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剪枝算法。</a:t>
            </a:r>
          </a:p>
          <a:p>
            <a:pPr marL="0" marR="0" lvl="0" indent="266700" algn="just" defTabSz="914400" rtl="0" eaLnBrk="1" fontAlgn="auto" latinLnBrk="0" hangingPunct="1">
              <a:lnSpc>
                <a:spcPct val="150000"/>
              </a:lnSpc>
              <a:spcBef>
                <a:spcPts val="0"/>
              </a:spcBef>
              <a:spcAft>
                <a:spcPts val="0"/>
              </a:spcAft>
              <a:buClrTx/>
              <a:buSzTx/>
              <a:buFontTx/>
              <a:buNone/>
              <a:tabLst/>
              <a:defRPr/>
            </a:pPr>
            <a:r>
              <a:rPr kumimoji="0" lang="zh-CN" altLang="zh-CN" sz="16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不难发现，对搜索算法进行优化以提高搜索效率基本上是在解决如下两个问题：优先扩展哪些结点以及放弃扩展哪些结点，综合来看也可以概括为如何高效地扩展搜索树。</a:t>
            </a:r>
          </a:p>
          <a:p>
            <a:pPr marL="0" marR="0" lvl="0" indent="266700" algn="just" defTabSz="914400" rtl="0" eaLnBrk="1" fontAlgn="auto" latinLnBrk="0" hangingPunct="1">
              <a:lnSpc>
                <a:spcPct val="150000"/>
              </a:lnSpc>
              <a:spcBef>
                <a:spcPts val="0"/>
              </a:spcBef>
              <a:spcAft>
                <a:spcPts val="0"/>
              </a:spcAft>
              <a:buClrTx/>
              <a:buSzTx/>
              <a:buFontTx/>
              <a:buNone/>
              <a:tabLst/>
              <a:defRPr/>
            </a:pPr>
            <a:r>
              <a:rPr kumimoji="0" lang="zh-CN" altLang="zh-CN" sz="16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如果将目标稍微降低，改为求解一个近似最优解，则上述问题可以看成是如下探索性问题：算法从根结点开始 ，每一步动作为选择（在非叶子结点）或扩展（在叶子结点）一个孩子结点。可以用执行该动作后所收获奖励来判断该动作优劣。奖励可以根据从当前结点出发到达目标路径的代价或游戏终局分数来定义。算法会倾向于扩展获得奖励较高的结点。</a:t>
            </a:r>
          </a:p>
          <a:p>
            <a:pPr marL="0" marR="0" lvl="0" indent="266700" algn="just" defTabSz="914400" rtl="0" eaLnBrk="1" fontAlgn="auto" latinLnBrk="0" hangingPunct="1">
              <a:lnSpc>
                <a:spcPct val="150000"/>
              </a:lnSpc>
              <a:spcBef>
                <a:spcPts val="0"/>
              </a:spcBef>
              <a:spcAft>
                <a:spcPts val="0"/>
              </a:spcAft>
              <a:buClrTx/>
              <a:buSzTx/>
              <a:buFontTx/>
              <a:buNone/>
              <a:tabLst/>
              <a:defRPr/>
            </a:pPr>
            <a:r>
              <a:rPr kumimoji="0" lang="zh-CN" altLang="zh-CN" sz="16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算法事先不知道每个结点将会得到怎样的代价（或终局分数）分布，只能通过采样式探索来得到计算奖励的样本。由于这个算法利用蒙特卡洛法通过采样来估计每个结点的价值，因此它被称为</a:t>
            </a:r>
            <a:r>
              <a:rPr kumimoji="0" lang="zh-CN" altLang="zh-CN" sz="16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蒙特卡洛树搜索</a:t>
            </a:r>
            <a:r>
              <a:rPr kumimoji="0" lang="zh-CN" altLang="zh-CN" sz="16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a:t>
            </a:r>
            <a:r>
              <a:rPr kumimoji="0" lang="en-US" altLang="zh-CN" sz="16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Monte-Carlo Tree Search</a:t>
            </a:r>
            <a:r>
              <a:rPr kumimoji="0" lang="zh-CN" altLang="zh-CN" sz="16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）算法。</a:t>
            </a:r>
          </a:p>
        </p:txBody>
      </p:sp>
    </p:spTree>
    <p:extLst>
      <p:ext uri="{BB962C8B-B14F-4D97-AF65-F5344CB8AC3E}">
        <p14:creationId xmlns:p14="http://schemas.microsoft.com/office/powerpoint/2010/main" val="180014740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642731" y="741597"/>
            <a:ext cx="8846288" cy="497934"/>
            <a:chOff x="2228892" y="2819853"/>
            <a:chExt cx="4786506" cy="497934"/>
          </a:xfrm>
        </p:grpSpPr>
        <p:sp>
          <p:nvSpPr>
            <p:cNvPr id="3" name="平行四边形 2"/>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4" name="平行四边形 3"/>
            <p:cNvSpPr/>
            <p:nvPr/>
          </p:nvSpPr>
          <p:spPr bwMode="auto">
            <a:xfrm>
              <a:off x="2228892" y="2819853"/>
              <a:ext cx="4786506"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 name="矩形 4"/>
            <p:cNvSpPr/>
            <p:nvPr/>
          </p:nvSpPr>
          <p:spPr>
            <a:xfrm>
              <a:off x="2591332" y="2826188"/>
              <a:ext cx="4133539" cy="369332"/>
            </a:xfrm>
            <a:prstGeom prst="rect">
              <a:avLst/>
            </a:prstGeom>
          </p:spPr>
          <p:txBody>
            <a:bodyPr wrap="square">
              <a:spAutoFit/>
            </a:bodyPr>
            <a:lstStyle/>
            <a:p>
              <a:pPr marL="0" marR="0" lvl="0" indent="0" algn="ctr" defTabSz="914400" rtl="0" eaLnBrk="1" fontAlgn="auto" latinLnBrk="0" hangingPunct="1">
                <a:lnSpc>
                  <a:spcPct val="100000"/>
                </a:lnSpc>
                <a:spcBef>
                  <a:spcPct val="50000"/>
                </a:spcBef>
                <a:spcAft>
                  <a:spcPts val="0"/>
                </a:spcAft>
                <a:buClrTx/>
                <a:buSzTx/>
                <a:buFontTx/>
                <a:buNone/>
                <a:tabLst/>
                <a:defRPr/>
              </a:pPr>
              <a:r>
                <a:rPr kumimoji="0" lang="zh-CN" altLang="zh-CN" sz="1800" b="1" i="0" u="none" strike="noStrike" kern="1200" cap="none" spc="0" normalizeH="0" baseline="0" noProof="0" dirty="0">
                  <a:ln>
                    <a:noFill/>
                  </a:ln>
                  <a:solidFill>
                    <a:prstClr val="black">
                      <a:lumMod val="95000"/>
                      <a:lumOff val="5000"/>
                    </a:prstClr>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蒙特卡洛树搜索</a:t>
              </a:r>
              <a:endParaRPr kumimoji="0" lang="zh-CN" altLang="en-US" sz="1800" b="1" i="0" u="none" strike="noStrike" kern="120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9" name="矩形 8">
            <a:extLst>
              <a:ext uri="{FF2B5EF4-FFF2-40B4-BE49-F238E27FC236}">
                <a16:creationId xmlns:a16="http://schemas.microsoft.com/office/drawing/2014/main" id="{12A55F39-B9C4-4625-AF50-47C6D1C98955}"/>
              </a:ext>
            </a:extLst>
          </p:cNvPr>
          <p:cNvSpPr/>
          <p:nvPr/>
        </p:nvSpPr>
        <p:spPr>
          <a:xfrm>
            <a:off x="852473" y="129010"/>
            <a:ext cx="2210862"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mn-cs"/>
              </a:rPr>
              <a:t>四、</a:t>
            </a:r>
            <a:r>
              <a:rPr kumimoji="0" lang="zh-CN" altLang="zh-CN"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蒙特卡洛树搜索</a:t>
            </a:r>
            <a:endPar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11" name="矩形: 圆角 6">
            <a:extLst>
              <a:ext uri="{FF2B5EF4-FFF2-40B4-BE49-F238E27FC236}">
                <a16:creationId xmlns:a16="http://schemas.microsoft.com/office/drawing/2014/main" id="{0C2E825F-0477-41D3-B2FC-0E3023A522D5}"/>
              </a:ext>
            </a:extLst>
          </p:cNvPr>
          <p:cNvSpPr/>
          <p:nvPr/>
        </p:nvSpPr>
        <p:spPr>
          <a:xfrm>
            <a:off x="258863" y="1532873"/>
            <a:ext cx="5381709" cy="4840676"/>
          </a:xfrm>
          <a:prstGeom prst="roundRect">
            <a:avLst>
              <a:gd name="adj" fmla="val 0"/>
            </a:avLst>
          </a:prstGeom>
          <a:gradFill>
            <a:gsLst>
              <a:gs pos="22000">
                <a:srgbClr val="016773"/>
              </a:gs>
              <a:gs pos="100000">
                <a:srgbClr val="00ABA5"/>
              </a:gs>
            </a:gsLst>
            <a:lin ang="30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6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endParaRPr>
          </a:p>
        </p:txBody>
      </p:sp>
      <p:sp>
        <p:nvSpPr>
          <p:cNvPr id="12" name="矩形 11">
            <a:extLst>
              <a:ext uri="{FF2B5EF4-FFF2-40B4-BE49-F238E27FC236}">
                <a16:creationId xmlns:a16="http://schemas.microsoft.com/office/drawing/2014/main" id="{89ADDEF9-6C57-4E2B-AFE7-3E00145B303D}"/>
              </a:ext>
            </a:extLst>
          </p:cNvPr>
          <p:cNvSpPr/>
          <p:nvPr/>
        </p:nvSpPr>
        <p:spPr>
          <a:xfrm>
            <a:off x="258863" y="1716412"/>
            <a:ext cx="5237940" cy="4559325"/>
          </a:xfrm>
          <a:prstGeom prst="rect">
            <a:avLst/>
          </a:prstGeom>
        </p:spPr>
        <p:txBody>
          <a:bodyPr wrap="square">
            <a:spAutoFit/>
          </a:bodyPr>
          <a:lstStyle/>
          <a:p>
            <a:pPr marL="342900" marR="0" lvl="0" indent="-342900" algn="l" defTabSz="914400" rtl="0" eaLnBrk="1" fontAlgn="auto" latinLnBrk="0" hangingPunct="1">
              <a:lnSpc>
                <a:spcPct val="150000"/>
              </a:lnSpc>
              <a:spcBef>
                <a:spcPts val="0"/>
              </a:spcBef>
              <a:spcAft>
                <a:spcPts val="0"/>
              </a:spcAft>
              <a:buClr>
                <a:prstClr val="white"/>
              </a:buClr>
              <a:buSzPct val="80000"/>
              <a:buFont typeface="Wingdings" panose="05000000000000000000" pitchFamily="2" charset="2"/>
              <a:buChar char="u"/>
              <a:tabLst/>
              <a:defRPr/>
            </a:pPr>
            <a:r>
              <a:rPr kumimoji="0" lang="zh-CN" altLang="zh-CN" sz="1300" b="1" i="0" u="none" strike="noStrike" kern="1200" cap="none" spc="0" normalizeH="0" baseline="0" noProof="0" dirty="0">
                <a:ln>
                  <a:noFill/>
                </a:ln>
                <a:solidFill>
                  <a:srgbClr val="FFFFCC"/>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选择（</a:t>
            </a:r>
            <a:r>
              <a:rPr kumimoji="0" lang="en-US" altLang="zh-CN" sz="1300" b="1" i="0" u="none" strike="noStrike" kern="1200" cap="none" spc="0" normalizeH="0" baseline="0" noProof="0" dirty="0">
                <a:ln>
                  <a:noFill/>
                </a:ln>
                <a:solidFill>
                  <a:srgbClr val="FFFFCC"/>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selection</a:t>
            </a:r>
            <a:r>
              <a:rPr kumimoji="0" lang="zh-CN" altLang="zh-CN" sz="1300" b="1" i="0" u="none" strike="noStrike" kern="1200" cap="none" spc="0" normalizeH="0" baseline="0" noProof="0" dirty="0">
                <a:ln>
                  <a:noFill/>
                </a:ln>
                <a:solidFill>
                  <a:srgbClr val="FFFFCC"/>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0" lang="zh-CN" altLang="zh-CN" sz="1300" b="0" i="0" u="none" strike="noStrike" kern="1200" cap="none" spc="0"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：选择指算法从搜索树的根结点开始，向下递归选择子结点，直至到达叶子结点或者到达尚未被完全扩展的的结点</a:t>
            </a:r>
            <a:r>
              <a:rPr kumimoji="0" lang="en-US" altLang="zh-CN" sz="1300" b="0" i="0" u="none" strike="noStrike" kern="1200" cap="none" spc="0"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L</a:t>
            </a:r>
            <a:r>
              <a:rPr kumimoji="0" lang="zh-CN" altLang="zh-CN" sz="1300" b="0" i="0" u="none" strike="noStrike" kern="1200" cap="none" spc="0"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，如图</a:t>
            </a:r>
            <a:r>
              <a:rPr kumimoji="0" lang="en-US" altLang="zh-CN" sz="1300" b="0" i="0" u="none" strike="noStrike" kern="1200" cap="none" spc="0"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a:t>
            </a:r>
            <a:r>
              <a:rPr kumimoji="0" lang="zh-CN" altLang="zh-CN" sz="1300" b="0" i="0" u="none" strike="noStrike" kern="1200" cap="none" spc="0"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所示。这个向下递归选择过程可由</a:t>
            </a:r>
            <a:r>
              <a:rPr kumimoji="0" lang="en-US" altLang="zh-CN" sz="1300" b="0" i="0" u="none" strike="noStrike" kern="1200" cap="none" spc="0"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UCB1</a:t>
            </a:r>
            <a:r>
              <a:rPr kumimoji="0" lang="zh-CN" altLang="zh-CN" sz="1300" b="0" i="0" u="none" strike="noStrike" kern="1200" cap="none" spc="0"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算法来实现，在递归选择过程中记录下每个结点被选择次数和每个结点得到的奖励均值。</a:t>
            </a:r>
            <a:endParaRPr kumimoji="0" lang="en-US" altLang="zh-CN" sz="1300" b="0" i="0" u="none" strike="noStrike" kern="1200" cap="none" spc="0"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a:p>
            <a:pPr marL="342900" marR="0" lvl="0" indent="-342900" algn="l" defTabSz="914400" rtl="0" eaLnBrk="1" fontAlgn="auto" latinLnBrk="0" hangingPunct="1">
              <a:lnSpc>
                <a:spcPct val="150000"/>
              </a:lnSpc>
              <a:spcBef>
                <a:spcPts val="0"/>
              </a:spcBef>
              <a:spcAft>
                <a:spcPts val="0"/>
              </a:spcAft>
              <a:buClr>
                <a:prstClr val="white"/>
              </a:buClr>
              <a:buSzPct val="80000"/>
              <a:buFont typeface="Wingdings" panose="05000000000000000000" pitchFamily="2" charset="2"/>
              <a:buChar char="u"/>
              <a:tabLst/>
              <a:defRPr/>
            </a:pPr>
            <a:r>
              <a:rPr kumimoji="0" lang="zh-CN" altLang="zh-CN" sz="1300" b="1" i="0" u="none" strike="noStrike" kern="1200" cap="none" spc="0" normalizeH="0" baseline="0" noProof="0" dirty="0">
                <a:ln>
                  <a:noFill/>
                </a:ln>
                <a:solidFill>
                  <a:srgbClr val="FFFFCC"/>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扩展（</a:t>
            </a:r>
            <a:r>
              <a:rPr kumimoji="0" lang="en-US" altLang="zh-CN" sz="1300" b="1" i="0" u="none" strike="noStrike" kern="1200" cap="none" spc="0" normalizeH="0" baseline="0" noProof="0" dirty="0">
                <a:ln>
                  <a:noFill/>
                </a:ln>
                <a:solidFill>
                  <a:srgbClr val="FFFFCC"/>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expansion</a:t>
            </a:r>
            <a:r>
              <a:rPr kumimoji="0" lang="zh-CN" altLang="zh-CN" sz="1300" b="1" i="0" u="none" strike="noStrike" kern="1200" cap="none" spc="0" normalizeH="0" baseline="0" noProof="0" dirty="0">
                <a:ln>
                  <a:noFill/>
                </a:ln>
                <a:solidFill>
                  <a:srgbClr val="FFFFCC"/>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0" lang="zh-CN" altLang="zh-CN" sz="1300" b="0" i="0" u="none" strike="noStrike" kern="1200" cap="none" spc="0"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：如果结点</a:t>
            </a:r>
            <a:r>
              <a:rPr kumimoji="0" lang="en-US" altLang="zh-CN" sz="1300" b="0" i="0" u="none" strike="noStrike" kern="1200" cap="none" spc="0"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 L </a:t>
            </a:r>
            <a:r>
              <a:rPr kumimoji="0" lang="zh-CN" altLang="zh-CN" sz="1300" b="0" i="0" u="none" strike="noStrike" kern="1200" cap="none" spc="0"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不是一个终止结点（或对抗搜索的终局结点），则随机扩展它的一个未被扩展过的后继结点</a:t>
            </a:r>
            <a:r>
              <a:rPr kumimoji="0" lang="en-US" altLang="zh-CN" sz="1300" b="0" i="0" u="none" strike="noStrike" kern="1200" cap="none" spc="0"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M</a:t>
            </a:r>
            <a:r>
              <a:rPr kumimoji="0" lang="zh-CN" altLang="zh-CN" sz="1300" b="0" i="0" u="none" strike="noStrike" kern="1200" cap="none" spc="0"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，如图</a:t>
            </a:r>
            <a:r>
              <a:rPr kumimoji="0" lang="en-US" altLang="zh-CN" sz="1300" b="0" i="0" u="none" strike="noStrike" kern="1200" cap="none" spc="0"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 (b)</a:t>
            </a:r>
            <a:r>
              <a:rPr kumimoji="0" lang="zh-CN" altLang="zh-CN" sz="1300" b="0" i="0" u="none" strike="noStrike" kern="1200" cap="none" spc="0"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所示。</a:t>
            </a:r>
            <a:endParaRPr kumimoji="0" lang="en-US" altLang="zh-CN" sz="1300" b="0" i="0" u="none" strike="noStrike" kern="1200" cap="none" spc="0"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a:p>
            <a:pPr marL="342900" marR="0" lvl="0" indent="-342900" algn="l" defTabSz="914400" rtl="0" eaLnBrk="1" fontAlgn="auto" latinLnBrk="0" hangingPunct="1">
              <a:lnSpc>
                <a:spcPct val="150000"/>
              </a:lnSpc>
              <a:spcBef>
                <a:spcPts val="0"/>
              </a:spcBef>
              <a:spcAft>
                <a:spcPts val="0"/>
              </a:spcAft>
              <a:buClr>
                <a:prstClr val="white"/>
              </a:buClr>
              <a:buSzPct val="80000"/>
              <a:buFont typeface="Wingdings" panose="05000000000000000000" pitchFamily="2" charset="2"/>
              <a:buChar char="u"/>
              <a:tabLst/>
              <a:defRPr/>
            </a:pPr>
            <a:r>
              <a:rPr kumimoji="0" lang="zh-CN" altLang="zh-CN" sz="1300" b="1" i="0" u="none" strike="noStrike" kern="1200" cap="none" spc="0" normalizeH="0" baseline="0" noProof="0" dirty="0">
                <a:ln>
                  <a:noFill/>
                </a:ln>
                <a:solidFill>
                  <a:srgbClr val="FFFFCC"/>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模拟（</a:t>
            </a:r>
            <a:r>
              <a:rPr kumimoji="0" lang="en-US" altLang="zh-CN" sz="1300" b="1" i="0" u="none" strike="noStrike" kern="1200" cap="none" spc="0" normalizeH="0" baseline="0" noProof="0" dirty="0">
                <a:ln>
                  <a:noFill/>
                </a:ln>
                <a:solidFill>
                  <a:srgbClr val="FFFFCC"/>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simulation</a:t>
            </a:r>
            <a:r>
              <a:rPr kumimoji="0" lang="zh-CN" altLang="zh-CN" sz="1300" b="1" i="0" u="none" strike="noStrike" kern="1200" cap="none" spc="0" normalizeH="0" baseline="0" noProof="0" dirty="0">
                <a:ln>
                  <a:noFill/>
                </a:ln>
                <a:solidFill>
                  <a:srgbClr val="FFFFCC"/>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0" lang="zh-CN" altLang="zh-CN" sz="1300" b="0" i="0" u="none" strike="noStrike" kern="1200" cap="none" spc="0"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：从结点</a:t>
            </a:r>
            <a:r>
              <a:rPr kumimoji="0" lang="en-US" altLang="zh-CN" sz="1300" b="0" i="0" u="none" strike="noStrike" kern="1200" cap="none" spc="0"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M</a:t>
            </a:r>
            <a:r>
              <a:rPr kumimoji="0" lang="zh-CN" altLang="zh-CN" sz="1300" b="0" i="0" u="none" strike="noStrike" kern="1200" cap="none" spc="0"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出发，模拟扩展搜索树，直到找到一个终止结点，如图</a:t>
            </a:r>
            <a:r>
              <a:rPr kumimoji="0" lang="en-US" altLang="zh-CN" sz="1300" b="0" i="0" u="none" strike="noStrike" kern="1200" cap="none" spc="0"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 (c)</a:t>
            </a:r>
            <a:r>
              <a:rPr kumimoji="0" lang="zh-CN" altLang="zh-CN" sz="1300" b="0" i="0" u="none" strike="noStrike" kern="1200" cap="none" spc="0"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所示。模拟过程使用的策略和采用</a:t>
            </a:r>
            <a:r>
              <a:rPr kumimoji="0" lang="en-US" altLang="zh-CN" sz="1300" b="0" i="0" u="none" strike="noStrike" kern="1200" cap="none" spc="0"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UCB1</a:t>
            </a:r>
            <a:r>
              <a:rPr kumimoji="0" lang="zh-CN" altLang="zh-CN" sz="1300" b="0" i="0" u="none" strike="noStrike" kern="1200" cap="none" spc="0"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算法实现的选择过程并不相同，前者通常会使用比较简单的策略，例如使用随机策略。</a:t>
            </a:r>
            <a:endParaRPr kumimoji="0" lang="en-US" altLang="zh-CN" sz="1300" b="0" i="0" u="none" strike="noStrike" kern="1200" cap="none" spc="0"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a:p>
            <a:pPr marL="342900" marR="0" lvl="0" indent="-342900" algn="l" defTabSz="914400" rtl="0" eaLnBrk="1" fontAlgn="auto" latinLnBrk="0" hangingPunct="1">
              <a:lnSpc>
                <a:spcPct val="150000"/>
              </a:lnSpc>
              <a:spcBef>
                <a:spcPts val="0"/>
              </a:spcBef>
              <a:spcAft>
                <a:spcPts val="0"/>
              </a:spcAft>
              <a:buClr>
                <a:prstClr val="white"/>
              </a:buClr>
              <a:buSzPct val="80000"/>
              <a:buFont typeface="Wingdings" panose="05000000000000000000" pitchFamily="2" charset="2"/>
              <a:buChar char="u"/>
              <a:tabLst/>
              <a:defRPr/>
            </a:pPr>
            <a:r>
              <a:rPr kumimoji="0" lang="zh-CN" altLang="zh-CN" sz="1300" b="1" i="0" u="none" strike="noStrike" kern="1200" cap="none" spc="0" normalizeH="0" baseline="0" noProof="0" dirty="0">
                <a:ln>
                  <a:noFill/>
                </a:ln>
                <a:solidFill>
                  <a:srgbClr val="FFFFCC"/>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反向传播（</a:t>
            </a:r>
            <a:r>
              <a:rPr kumimoji="0" lang="en-US" altLang="zh-CN" sz="1300" b="1" i="0" u="none" strike="noStrike" kern="1200" cap="none" spc="0" normalizeH="0" baseline="0" noProof="0" dirty="0">
                <a:ln>
                  <a:noFill/>
                </a:ln>
                <a:solidFill>
                  <a:srgbClr val="FFFFCC"/>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Back Propagation</a:t>
            </a:r>
            <a:r>
              <a:rPr kumimoji="0" lang="zh-CN" altLang="zh-CN" sz="1300" b="1" i="0" u="none" strike="noStrike" kern="1200" cap="none" spc="0" normalizeH="0" baseline="0" noProof="0" dirty="0">
                <a:ln>
                  <a:noFill/>
                </a:ln>
                <a:solidFill>
                  <a:srgbClr val="FFFFCC"/>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0" lang="zh-CN" altLang="zh-CN" sz="1300" b="0" i="0" u="none" strike="noStrike" kern="1200" cap="none" spc="0"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：用模拟所得结果（终止结点的代价或游戏终局分数）回溯更新模拟路径中</a:t>
            </a:r>
            <a:r>
              <a:rPr kumimoji="0" lang="en-US" altLang="zh-CN" sz="1300" b="0" i="0" u="none" strike="noStrike" kern="1200" cap="none" spc="0"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M</a:t>
            </a:r>
            <a:r>
              <a:rPr kumimoji="0" lang="zh-CN" altLang="zh-CN" sz="1300" b="0" i="0" u="none" strike="noStrike" kern="1200" cap="none" spc="0"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以上（含</a:t>
            </a:r>
            <a:r>
              <a:rPr kumimoji="0" lang="en-US" altLang="zh-CN" sz="1300" b="0" i="0" u="none" strike="noStrike" kern="1200" cap="none" spc="0"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M</a:t>
            </a:r>
            <a:r>
              <a:rPr kumimoji="0" lang="zh-CN" altLang="zh-CN" sz="1300" b="0" i="0" u="none" strike="noStrike" kern="1200" cap="none" spc="0"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）结点的奖励均值和被访问次数，如图</a:t>
            </a:r>
            <a:r>
              <a:rPr kumimoji="0" lang="en-US" altLang="zh-CN" sz="1300" b="0" i="0" u="none" strike="noStrike" kern="1200" cap="none" spc="0"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 (d)</a:t>
            </a:r>
            <a:r>
              <a:rPr kumimoji="0" lang="zh-CN" altLang="zh-CN" sz="1300" b="0" i="0" u="none" strike="noStrike" kern="1200" cap="none" spc="0"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所示</a:t>
            </a:r>
            <a:r>
              <a:rPr kumimoji="0" lang="zh-CN" altLang="zh-CN" sz="13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a:t>
            </a:r>
          </a:p>
        </p:txBody>
      </p:sp>
      <p:pic>
        <p:nvPicPr>
          <p:cNvPr id="6" name="图片 5">
            <a:extLst>
              <a:ext uri="{FF2B5EF4-FFF2-40B4-BE49-F238E27FC236}">
                <a16:creationId xmlns:a16="http://schemas.microsoft.com/office/drawing/2014/main" id="{CD924A3A-3CD0-43BF-B865-8203A6312C54}"/>
              </a:ext>
            </a:extLst>
          </p:cNvPr>
          <p:cNvPicPr>
            <a:picLocks noChangeAspect="1"/>
          </p:cNvPicPr>
          <p:nvPr/>
        </p:nvPicPr>
        <p:blipFill>
          <a:blip r:embed="rId3"/>
          <a:stretch>
            <a:fillRect/>
          </a:stretch>
        </p:blipFill>
        <p:spPr>
          <a:xfrm>
            <a:off x="6592030" y="1797977"/>
            <a:ext cx="4632563" cy="4165814"/>
          </a:xfrm>
          <a:prstGeom prst="rect">
            <a:avLst/>
          </a:prstGeom>
        </p:spPr>
      </p:pic>
    </p:spTree>
    <p:extLst>
      <p:ext uri="{BB962C8B-B14F-4D97-AF65-F5344CB8AC3E}">
        <p14:creationId xmlns:p14="http://schemas.microsoft.com/office/powerpoint/2010/main" val="168234463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642731" y="741597"/>
            <a:ext cx="8846288" cy="497934"/>
            <a:chOff x="2228892" y="2819853"/>
            <a:chExt cx="4786506" cy="497934"/>
          </a:xfrm>
        </p:grpSpPr>
        <p:sp>
          <p:nvSpPr>
            <p:cNvPr id="3" name="平行四边形 2"/>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4" name="平行四边形 3"/>
            <p:cNvSpPr/>
            <p:nvPr/>
          </p:nvSpPr>
          <p:spPr bwMode="auto">
            <a:xfrm>
              <a:off x="2228892" y="2819853"/>
              <a:ext cx="4786506"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 name="矩形 4"/>
            <p:cNvSpPr/>
            <p:nvPr/>
          </p:nvSpPr>
          <p:spPr>
            <a:xfrm>
              <a:off x="2591332" y="2826188"/>
              <a:ext cx="4133539" cy="369332"/>
            </a:xfrm>
            <a:prstGeom prst="rect">
              <a:avLst/>
            </a:prstGeom>
          </p:spPr>
          <p:txBody>
            <a:bodyPr wrap="square">
              <a:spAutoFit/>
            </a:bodyPr>
            <a:lstStyle/>
            <a:p>
              <a:pPr marL="0" marR="0" lvl="0" indent="0" algn="ctr" defTabSz="914400" rtl="0" eaLnBrk="1" fontAlgn="auto" latinLnBrk="0" hangingPunct="1">
                <a:lnSpc>
                  <a:spcPct val="100000"/>
                </a:lnSpc>
                <a:spcBef>
                  <a:spcPct val="50000"/>
                </a:spcBef>
                <a:spcAft>
                  <a:spcPts val="0"/>
                </a:spcAft>
                <a:buClrTx/>
                <a:buSzTx/>
                <a:buFontTx/>
                <a:buNone/>
                <a:tabLst/>
                <a:defRPr/>
              </a:pPr>
              <a:r>
                <a:rPr kumimoji="0" lang="zh-CN" altLang="zh-CN" sz="1800" b="1" i="0" u="none" strike="noStrike" kern="1200" cap="none" spc="0" normalizeH="0" baseline="0" noProof="0" dirty="0">
                  <a:ln>
                    <a:noFill/>
                  </a:ln>
                  <a:solidFill>
                    <a:prstClr val="black">
                      <a:lumMod val="95000"/>
                      <a:lumOff val="5000"/>
                    </a:prstClr>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蒙特卡洛树搜索</a:t>
              </a:r>
              <a:endParaRPr kumimoji="0" lang="zh-CN" altLang="en-US" sz="1800" b="1" i="0" u="none" strike="noStrike" kern="120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9" name="矩形 8">
            <a:extLst>
              <a:ext uri="{FF2B5EF4-FFF2-40B4-BE49-F238E27FC236}">
                <a16:creationId xmlns:a16="http://schemas.microsoft.com/office/drawing/2014/main" id="{12A55F39-B9C4-4625-AF50-47C6D1C98955}"/>
              </a:ext>
            </a:extLst>
          </p:cNvPr>
          <p:cNvSpPr/>
          <p:nvPr/>
        </p:nvSpPr>
        <p:spPr>
          <a:xfrm>
            <a:off x="852473" y="129010"/>
            <a:ext cx="2210862"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mn-cs"/>
              </a:rPr>
              <a:t>四、</a:t>
            </a:r>
            <a:r>
              <a:rPr kumimoji="0" lang="zh-CN" altLang="zh-CN"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蒙特卡洛树搜索</a:t>
            </a:r>
            <a:endPar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6" name="矩形 5">
            <a:extLst>
              <a:ext uri="{FF2B5EF4-FFF2-40B4-BE49-F238E27FC236}">
                <a16:creationId xmlns:a16="http://schemas.microsoft.com/office/drawing/2014/main" id="{D6180782-C3BD-40AB-ACD5-2C2C039B8AB7}"/>
              </a:ext>
            </a:extLst>
          </p:cNvPr>
          <p:cNvSpPr/>
          <p:nvPr/>
        </p:nvSpPr>
        <p:spPr>
          <a:xfrm>
            <a:off x="6087141" y="5061703"/>
            <a:ext cx="6096000" cy="307777"/>
          </a:xfrm>
          <a:prstGeom prst="rect">
            <a:avLst/>
          </a:prstGeom>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zh-CN" sz="1400" b="1" i="0" u="none" strike="noStrike" kern="1200" cap="none" spc="0" normalizeH="0" baseline="0" noProof="0" dirty="0">
                <a:ln>
                  <a:noFill/>
                </a:ln>
                <a:solidFill>
                  <a:prstClr val="black"/>
                </a:solidFill>
                <a:effectLst/>
                <a:uLnTx/>
                <a:uFillTx/>
                <a:latin typeface="Times New Roman" panose="02020603050405020304" pitchFamily="18" charset="0"/>
                <a:ea typeface="楷体_GB2312"/>
                <a:cs typeface="Times New Roman" panose="02020603050405020304" pitchFamily="18" charset="0"/>
              </a:rPr>
              <a:t>蒙特卡洛树搜索算法。结点中数字代表总收益分数</a:t>
            </a:r>
            <a:r>
              <a:rPr kumimoji="0" lang="en-US" altLang="zh-CN" sz="1400" b="1" i="0" u="none" strike="noStrike" kern="1200" cap="none" spc="0" normalizeH="0" baseline="0" noProof="0" dirty="0">
                <a:ln>
                  <a:noFill/>
                </a:ln>
                <a:solidFill>
                  <a:prstClr val="black"/>
                </a:solidFill>
                <a:effectLst/>
                <a:uLnTx/>
                <a:uFillTx/>
                <a:latin typeface="Times New Roman" panose="02020603050405020304" pitchFamily="18" charset="0"/>
                <a:ea typeface="楷体_GB2312"/>
                <a:cs typeface="+mn-cs"/>
              </a:rPr>
              <a:t>/</a:t>
            </a:r>
            <a:r>
              <a:rPr kumimoji="0" lang="zh-CN" altLang="zh-CN" sz="1400" b="1" i="0" u="none" strike="noStrike" kern="1200" cap="none" spc="0" normalizeH="0" baseline="0" noProof="0" dirty="0">
                <a:ln>
                  <a:noFill/>
                </a:ln>
                <a:solidFill>
                  <a:prstClr val="black"/>
                </a:solidFill>
                <a:effectLst/>
                <a:uLnTx/>
                <a:uFillTx/>
                <a:latin typeface="Times New Roman" panose="02020603050405020304" pitchFamily="18" charset="0"/>
                <a:ea typeface="楷体_GB2312"/>
                <a:cs typeface="Times New Roman" panose="02020603050405020304" pitchFamily="18" charset="0"/>
              </a:rPr>
              <a:t>被访问次数</a:t>
            </a:r>
            <a:endParaRPr kumimoji="0" lang="zh-CN" altLang="en-US" sz="14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F6554188-11EB-453E-BB5B-A530FD2D36E2}"/>
                  </a:ext>
                </a:extLst>
              </p:cNvPr>
              <p:cNvSpPr/>
              <p:nvPr/>
            </p:nvSpPr>
            <p:spPr>
              <a:xfrm>
                <a:off x="707237" y="1688432"/>
                <a:ext cx="5060926" cy="4569777"/>
              </a:xfrm>
              <a:prstGeom prst="rect">
                <a:avLst/>
              </a:prstGeom>
            </p:spPr>
            <p:txBody>
              <a:bodyPr wrap="square">
                <a:spAutoFit/>
              </a:bodyPr>
              <a:lstStyle/>
              <a:p>
                <a:pPr marL="0" marR="0" lvl="0" indent="266700" algn="just" defTabSz="914400" rtl="0" eaLnBrk="1" fontAlgn="auto" latinLnBrk="0" hangingPunct="1">
                  <a:lnSpc>
                    <a:spcPct val="150000"/>
                  </a:lnSpc>
                  <a:spcBef>
                    <a:spcPts val="0"/>
                  </a:spcBef>
                  <a:spcAft>
                    <a:spcPts val="0"/>
                  </a:spcAft>
                  <a:buClrTx/>
                  <a:buSzTx/>
                  <a:buFontTx/>
                  <a:buNone/>
                  <a:tabLst/>
                  <a:defRPr/>
                </a:pPr>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以</a:t>
                </a:r>
                <a:r>
                  <a:rPr kumimoji="0" lang="en-US"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Minimax</a:t>
                </a:r>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算法为基础的蒙特卡洛树搜索算法也被称为上限置信区间树搜索（</a:t>
                </a:r>
                <a:r>
                  <a:rPr kumimoji="0" lang="en-US"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Upper Confidence Bounds for Trees, UCT</a:t>
                </a:r>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）算法。图</a:t>
                </a:r>
                <a:r>
                  <a:rPr kumimoji="0" lang="en-US"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3.21</a:t>
                </a:r>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展示了蒙特卡洛树搜索的一次迭代中四个完整步骤，其中结点中数字记录了经过该结点所得收益分数之和（左侧数字）和访问该结点的次数（右侧数字）。</a:t>
                </a:r>
                <a:endParaRPr kumimoji="0" lang="en-US"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a:p>
                <a:pPr marL="0" marR="0" lvl="0" indent="266700" algn="just" defTabSz="914400" rtl="0" eaLnBrk="1" fontAlgn="auto" latinLnBrk="0" hangingPunct="1">
                  <a:lnSpc>
                    <a:spcPct val="150000"/>
                  </a:lnSpc>
                  <a:spcBef>
                    <a:spcPts val="0"/>
                  </a:spcBef>
                  <a:spcAft>
                    <a:spcPts val="0"/>
                  </a:spcAft>
                  <a:buClrTx/>
                  <a:buSzTx/>
                  <a:buFontTx/>
                  <a:buNone/>
                  <a:tabLst/>
                  <a:defRPr/>
                </a:pPr>
                <a:r>
                  <a:rPr kumimoji="0" lang="zh-CN"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在图</a:t>
                </a:r>
                <a:r>
                  <a:rPr kumimoji="0" lang="en-US"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 (a)</a:t>
                </a:r>
                <a:r>
                  <a:rPr kumimoji="0" lang="zh-CN"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中，搜索树中已经有三个结点，注意此时根结点的分数之和为负数，这是用蒙特卡洛树搜索求解对抗搜索问题时的特殊措施，原因我们将在讨论反向传播步骤时提到。此时分别计算第二层结点的</a:t>
                </a:r>
                <a:r>
                  <a:rPr kumimoji="0" lang="en-US"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UCB</a:t>
                </a:r>
                <a:r>
                  <a:rPr kumimoji="0" lang="zh-CN"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值：左侧结点为</a:t>
                </a:r>
                <a14:m>
                  <m:oMath xmlns:m="http://schemas.openxmlformats.org/officeDocument/2006/math">
                    <m:f>
                      <m:fPr>
                        <m:ctrlPr>
                          <a:rPr kumimoji="0" lang="zh-CN" altLang="zh-CN" sz="1400" b="0" i="1" u="none" strike="noStrike" kern="1200" cap="none" spc="0" normalizeH="0" baseline="0" noProof="0">
                            <a:ln>
                              <a:noFill/>
                            </a:ln>
                            <a:solidFill>
                              <a:prstClr val="black"/>
                            </a:solidFill>
                            <a:effectLst/>
                            <a:uLnTx/>
                            <a:uFillTx/>
                            <a:latin typeface="Cambria Math" panose="02040503050406030204" pitchFamily="18" charset="0"/>
                            <a:cs typeface="+mn-cs"/>
                          </a:rPr>
                        </m:ctrlPr>
                      </m:fPr>
                      <m:num>
                        <m:r>
                          <a:rPr kumimoji="0" lang="en-US" altLang="zh-CN" sz="1400" b="0" i="1" u="none" strike="noStrike" kern="1200" cap="none" spc="0" normalizeH="0" baseline="0" noProof="0">
                            <a:ln>
                              <a:noFill/>
                            </a:ln>
                            <a:solidFill>
                              <a:prstClr val="black"/>
                            </a:solidFill>
                            <a:effectLst/>
                            <a:uLnTx/>
                            <a:uFillTx/>
                            <a:latin typeface="Cambria Math" panose="02040503050406030204" pitchFamily="18" charset="0"/>
                            <a:cs typeface="+mn-cs"/>
                          </a:rPr>
                          <m:t>10</m:t>
                        </m:r>
                      </m:num>
                      <m:den>
                        <m:r>
                          <a:rPr kumimoji="0" lang="en-US" altLang="zh-CN" sz="1400" b="0" i="1" u="none" strike="noStrike" kern="1200" cap="none" spc="0" normalizeH="0" baseline="0" noProof="0">
                            <a:ln>
                              <a:noFill/>
                            </a:ln>
                            <a:solidFill>
                              <a:prstClr val="black"/>
                            </a:solidFill>
                            <a:effectLst/>
                            <a:uLnTx/>
                            <a:uFillTx/>
                            <a:latin typeface="Cambria Math" panose="02040503050406030204" pitchFamily="18" charset="0"/>
                            <a:cs typeface="+mn-cs"/>
                          </a:rPr>
                          <m:t>1</m:t>
                        </m:r>
                      </m:den>
                    </m:f>
                    <m:r>
                      <a:rPr kumimoji="0" lang="en-US" altLang="zh-CN" sz="1400" b="0" i="1" u="none" strike="noStrike" kern="1200" cap="none" spc="0" normalizeH="0" baseline="0" noProof="0">
                        <a:ln>
                          <a:noFill/>
                        </a:ln>
                        <a:solidFill>
                          <a:prstClr val="black"/>
                        </a:solidFill>
                        <a:effectLst/>
                        <a:uLnTx/>
                        <a:uFillTx/>
                        <a:latin typeface="Cambria Math" panose="02040503050406030204" pitchFamily="18" charset="0"/>
                        <a:cs typeface="+mn-cs"/>
                      </a:rPr>
                      <m:t>+</m:t>
                    </m:r>
                    <m:rad>
                      <m:radPr>
                        <m:degHide m:val="on"/>
                        <m:ctrlPr>
                          <a:rPr kumimoji="0" lang="zh-CN" altLang="zh-CN" sz="1400" b="0" i="1" u="none" strike="noStrike" kern="1200" cap="none" spc="0" normalizeH="0" baseline="0" noProof="0">
                            <a:ln>
                              <a:noFill/>
                            </a:ln>
                            <a:solidFill>
                              <a:prstClr val="black"/>
                            </a:solidFill>
                            <a:effectLst/>
                            <a:uLnTx/>
                            <a:uFillTx/>
                            <a:latin typeface="Cambria Math" panose="02040503050406030204" pitchFamily="18" charset="0"/>
                            <a:cs typeface="+mn-cs"/>
                          </a:rPr>
                        </m:ctrlPr>
                      </m:radPr>
                      <m:deg/>
                      <m:e>
                        <m:f>
                          <m:fPr>
                            <m:ctrlPr>
                              <a:rPr kumimoji="0" lang="zh-CN" altLang="zh-CN" sz="1400" b="0" i="1" u="none" strike="noStrike" kern="1200" cap="none" spc="0" normalizeH="0" baseline="0" noProof="0">
                                <a:ln>
                                  <a:noFill/>
                                </a:ln>
                                <a:solidFill>
                                  <a:prstClr val="black"/>
                                </a:solidFill>
                                <a:effectLst/>
                                <a:uLnTx/>
                                <a:uFillTx/>
                                <a:latin typeface="Cambria Math" panose="02040503050406030204" pitchFamily="18" charset="0"/>
                                <a:cs typeface="+mn-cs"/>
                              </a:rPr>
                            </m:ctrlPr>
                          </m:fPr>
                          <m:num>
                            <m:r>
                              <a:rPr kumimoji="0" lang="en-US" altLang="zh-CN" sz="1400" b="0" i="1" u="none" strike="noStrike" kern="1200" cap="none" spc="0" normalizeH="0" baseline="0" noProof="0">
                                <a:ln>
                                  <a:noFill/>
                                </a:ln>
                                <a:solidFill>
                                  <a:prstClr val="black"/>
                                </a:solidFill>
                                <a:effectLst/>
                                <a:uLnTx/>
                                <a:uFillTx/>
                                <a:latin typeface="Cambria Math" panose="02040503050406030204" pitchFamily="18" charset="0"/>
                                <a:cs typeface="+mn-cs"/>
                              </a:rPr>
                              <m:t>2</m:t>
                            </m:r>
                            <m:func>
                              <m:funcPr>
                                <m:ctrlPr>
                                  <a:rPr kumimoji="0" lang="zh-CN" altLang="zh-CN" sz="1400" b="0" i="1" u="none" strike="noStrike" kern="1200" cap="none" spc="0" normalizeH="0" baseline="0" noProof="0">
                                    <a:ln>
                                      <a:noFill/>
                                    </a:ln>
                                    <a:solidFill>
                                      <a:prstClr val="black"/>
                                    </a:solidFill>
                                    <a:effectLst/>
                                    <a:uLnTx/>
                                    <a:uFillTx/>
                                    <a:latin typeface="Cambria Math" panose="02040503050406030204" pitchFamily="18" charset="0"/>
                                    <a:cs typeface="+mn-cs"/>
                                  </a:rPr>
                                </m:ctrlPr>
                              </m:funcPr>
                              <m:fName>
                                <m:r>
                                  <m:rPr>
                                    <m:sty m:val="p"/>
                                  </m:rPr>
                                  <a:rPr kumimoji="0" lang="en-US" altLang="zh-CN" sz="1400" b="0" i="0" u="none" strike="noStrike" kern="1200" cap="none" spc="0" normalizeH="0" baseline="0" noProof="0">
                                    <a:ln>
                                      <a:noFill/>
                                    </a:ln>
                                    <a:solidFill>
                                      <a:prstClr val="black"/>
                                    </a:solidFill>
                                    <a:effectLst/>
                                    <a:uLnTx/>
                                    <a:uFillTx/>
                                    <a:latin typeface="Cambria Math" panose="02040503050406030204" pitchFamily="18" charset="0"/>
                                    <a:cs typeface="+mn-cs"/>
                                  </a:rPr>
                                  <m:t>ln</m:t>
                                </m:r>
                              </m:fName>
                              <m:e>
                                <m:r>
                                  <a:rPr kumimoji="0" lang="en-US" altLang="zh-CN" sz="1400" b="0" i="1" u="none" strike="noStrike" kern="1200" cap="none" spc="0" normalizeH="0" baseline="0" noProof="0">
                                    <a:ln>
                                      <a:noFill/>
                                    </a:ln>
                                    <a:solidFill>
                                      <a:prstClr val="black"/>
                                    </a:solidFill>
                                    <a:effectLst/>
                                    <a:uLnTx/>
                                    <a:uFillTx/>
                                    <a:latin typeface="Cambria Math" panose="02040503050406030204" pitchFamily="18" charset="0"/>
                                    <a:cs typeface="+mn-cs"/>
                                  </a:rPr>
                                  <m:t>2</m:t>
                                </m:r>
                              </m:e>
                            </m:func>
                          </m:num>
                          <m:den>
                            <m:r>
                              <a:rPr kumimoji="0" lang="en-US" altLang="zh-CN" sz="1400" b="0" i="1" u="none" strike="noStrike" kern="1200" cap="none" spc="0" normalizeH="0" baseline="0" noProof="0">
                                <a:ln>
                                  <a:noFill/>
                                </a:ln>
                                <a:solidFill>
                                  <a:prstClr val="black"/>
                                </a:solidFill>
                                <a:effectLst/>
                                <a:uLnTx/>
                                <a:uFillTx/>
                                <a:latin typeface="Cambria Math" panose="02040503050406030204" pitchFamily="18" charset="0"/>
                                <a:cs typeface="+mn-cs"/>
                              </a:rPr>
                              <m:t>1</m:t>
                            </m:r>
                          </m:den>
                        </m:f>
                      </m:e>
                    </m:rad>
                    <m:r>
                      <a:rPr kumimoji="0" lang="en-US" altLang="zh-CN" sz="1400" b="0" i="1" u="none" strike="noStrike" kern="1200" cap="none" spc="0" normalizeH="0" baseline="0" noProof="0">
                        <a:ln>
                          <a:noFill/>
                        </a:ln>
                        <a:solidFill>
                          <a:prstClr val="black"/>
                        </a:solidFill>
                        <a:effectLst/>
                        <a:uLnTx/>
                        <a:uFillTx/>
                        <a:latin typeface="Cambria Math" panose="02040503050406030204" pitchFamily="18" charset="0"/>
                        <a:cs typeface="+mn-cs"/>
                      </a:rPr>
                      <m:t>=11.18</m:t>
                    </m:r>
                  </m:oMath>
                </a14:m>
                <a:r>
                  <a:rPr kumimoji="0" lang="zh-CN"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，右侧结点为</a:t>
                </a:r>
                <a14:m>
                  <m:oMath xmlns:m="http://schemas.openxmlformats.org/officeDocument/2006/math">
                    <m:f>
                      <m:fPr>
                        <m:ctrlPr>
                          <a:rPr kumimoji="0" lang="zh-CN" altLang="zh-CN" sz="1400" b="0" i="1" u="none" strike="noStrike" kern="1200" cap="none" spc="0" normalizeH="0" baseline="0" noProof="0">
                            <a:ln>
                              <a:noFill/>
                            </a:ln>
                            <a:solidFill>
                              <a:prstClr val="black"/>
                            </a:solidFill>
                            <a:effectLst/>
                            <a:uLnTx/>
                            <a:uFillTx/>
                            <a:latin typeface="Cambria Math" panose="02040503050406030204" pitchFamily="18" charset="0"/>
                            <a:cs typeface="+mn-cs"/>
                          </a:rPr>
                        </m:ctrlPr>
                      </m:fPr>
                      <m:num>
                        <m:r>
                          <a:rPr kumimoji="0" lang="en-US" altLang="zh-CN" sz="1400" b="0" i="1" u="none" strike="noStrike" kern="1200" cap="none" spc="0" normalizeH="0" baseline="0" noProof="0">
                            <a:ln>
                              <a:noFill/>
                            </a:ln>
                            <a:solidFill>
                              <a:prstClr val="black"/>
                            </a:solidFill>
                            <a:effectLst/>
                            <a:uLnTx/>
                            <a:uFillTx/>
                            <a:latin typeface="Cambria Math" panose="02040503050406030204" pitchFamily="18" charset="0"/>
                            <a:cs typeface="+mn-cs"/>
                          </a:rPr>
                          <m:t>5</m:t>
                        </m:r>
                      </m:num>
                      <m:den>
                        <m:r>
                          <a:rPr kumimoji="0" lang="en-US" altLang="zh-CN" sz="1400" b="0" i="1" u="none" strike="noStrike" kern="1200" cap="none" spc="0" normalizeH="0" baseline="0" noProof="0">
                            <a:ln>
                              <a:noFill/>
                            </a:ln>
                            <a:solidFill>
                              <a:prstClr val="black"/>
                            </a:solidFill>
                            <a:effectLst/>
                            <a:uLnTx/>
                            <a:uFillTx/>
                            <a:latin typeface="Cambria Math" panose="02040503050406030204" pitchFamily="18" charset="0"/>
                            <a:cs typeface="+mn-cs"/>
                          </a:rPr>
                          <m:t>1</m:t>
                        </m:r>
                      </m:den>
                    </m:f>
                    <m:r>
                      <a:rPr kumimoji="0" lang="en-US" altLang="zh-CN" sz="1400" b="0" i="1" u="none" strike="noStrike" kern="1200" cap="none" spc="0" normalizeH="0" baseline="0" noProof="0">
                        <a:ln>
                          <a:noFill/>
                        </a:ln>
                        <a:solidFill>
                          <a:prstClr val="black"/>
                        </a:solidFill>
                        <a:effectLst/>
                        <a:uLnTx/>
                        <a:uFillTx/>
                        <a:latin typeface="Cambria Math" panose="02040503050406030204" pitchFamily="18" charset="0"/>
                        <a:cs typeface="+mn-cs"/>
                      </a:rPr>
                      <m:t>+</m:t>
                    </m:r>
                    <m:rad>
                      <m:radPr>
                        <m:degHide m:val="on"/>
                        <m:ctrlPr>
                          <a:rPr kumimoji="0" lang="zh-CN" altLang="zh-CN" sz="1400" b="0" i="1" u="none" strike="noStrike" kern="1200" cap="none" spc="0" normalizeH="0" baseline="0" noProof="0">
                            <a:ln>
                              <a:noFill/>
                            </a:ln>
                            <a:solidFill>
                              <a:prstClr val="black"/>
                            </a:solidFill>
                            <a:effectLst/>
                            <a:uLnTx/>
                            <a:uFillTx/>
                            <a:latin typeface="Cambria Math" panose="02040503050406030204" pitchFamily="18" charset="0"/>
                            <a:cs typeface="+mn-cs"/>
                          </a:rPr>
                        </m:ctrlPr>
                      </m:radPr>
                      <m:deg/>
                      <m:e>
                        <m:f>
                          <m:fPr>
                            <m:ctrlPr>
                              <a:rPr kumimoji="0" lang="zh-CN" altLang="zh-CN" sz="1400" b="0" i="1" u="none" strike="noStrike" kern="1200" cap="none" spc="0" normalizeH="0" baseline="0" noProof="0">
                                <a:ln>
                                  <a:noFill/>
                                </a:ln>
                                <a:solidFill>
                                  <a:prstClr val="black"/>
                                </a:solidFill>
                                <a:effectLst/>
                                <a:uLnTx/>
                                <a:uFillTx/>
                                <a:latin typeface="Cambria Math" panose="02040503050406030204" pitchFamily="18" charset="0"/>
                                <a:cs typeface="+mn-cs"/>
                              </a:rPr>
                            </m:ctrlPr>
                          </m:fPr>
                          <m:num>
                            <m:r>
                              <a:rPr kumimoji="0" lang="en-US" altLang="zh-CN" sz="1400" b="0" i="1" u="none" strike="noStrike" kern="1200" cap="none" spc="0" normalizeH="0" baseline="0" noProof="0">
                                <a:ln>
                                  <a:noFill/>
                                </a:ln>
                                <a:solidFill>
                                  <a:prstClr val="black"/>
                                </a:solidFill>
                                <a:effectLst/>
                                <a:uLnTx/>
                                <a:uFillTx/>
                                <a:latin typeface="Cambria Math" panose="02040503050406030204" pitchFamily="18" charset="0"/>
                                <a:cs typeface="+mn-cs"/>
                              </a:rPr>
                              <m:t>2</m:t>
                            </m:r>
                            <m:func>
                              <m:funcPr>
                                <m:ctrlPr>
                                  <a:rPr kumimoji="0" lang="zh-CN" altLang="zh-CN" sz="1400" b="0" i="1" u="none" strike="noStrike" kern="1200" cap="none" spc="0" normalizeH="0" baseline="0" noProof="0">
                                    <a:ln>
                                      <a:noFill/>
                                    </a:ln>
                                    <a:solidFill>
                                      <a:prstClr val="black"/>
                                    </a:solidFill>
                                    <a:effectLst/>
                                    <a:uLnTx/>
                                    <a:uFillTx/>
                                    <a:latin typeface="Cambria Math" panose="02040503050406030204" pitchFamily="18" charset="0"/>
                                    <a:cs typeface="+mn-cs"/>
                                  </a:rPr>
                                </m:ctrlPr>
                              </m:funcPr>
                              <m:fName>
                                <m:r>
                                  <m:rPr>
                                    <m:sty m:val="p"/>
                                  </m:rPr>
                                  <a:rPr kumimoji="0" lang="en-US" altLang="zh-CN" sz="1400" b="0" i="0" u="none" strike="noStrike" kern="1200" cap="none" spc="0" normalizeH="0" baseline="0" noProof="0">
                                    <a:ln>
                                      <a:noFill/>
                                    </a:ln>
                                    <a:solidFill>
                                      <a:prstClr val="black"/>
                                    </a:solidFill>
                                    <a:effectLst/>
                                    <a:uLnTx/>
                                    <a:uFillTx/>
                                    <a:latin typeface="Cambria Math" panose="02040503050406030204" pitchFamily="18" charset="0"/>
                                    <a:cs typeface="+mn-cs"/>
                                  </a:rPr>
                                  <m:t>ln</m:t>
                                </m:r>
                              </m:fName>
                              <m:e>
                                <m:r>
                                  <a:rPr kumimoji="0" lang="en-US" altLang="zh-CN" sz="1400" b="0" i="1" u="none" strike="noStrike" kern="1200" cap="none" spc="0" normalizeH="0" baseline="0" noProof="0">
                                    <a:ln>
                                      <a:noFill/>
                                    </a:ln>
                                    <a:solidFill>
                                      <a:prstClr val="black"/>
                                    </a:solidFill>
                                    <a:effectLst/>
                                    <a:uLnTx/>
                                    <a:uFillTx/>
                                    <a:latin typeface="Cambria Math" panose="02040503050406030204" pitchFamily="18" charset="0"/>
                                    <a:cs typeface="+mn-cs"/>
                                  </a:rPr>
                                  <m:t>2</m:t>
                                </m:r>
                              </m:e>
                            </m:func>
                          </m:num>
                          <m:den>
                            <m:r>
                              <a:rPr kumimoji="0" lang="en-US" altLang="zh-CN" sz="1400" b="0" i="1" u="none" strike="noStrike" kern="1200" cap="none" spc="0" normalizeH="0" baseline="0" noProof="0">
                                <a:ln>
                                  <a:noFill/>
                                </a:ln>
                                <a:solidFill>
                                  <a:prstClr val="black"/>
                                </a:solidFill>
                                <a:effectLst/>
                                <a:uLnTx/>
                                <a:uFillTx/>
                                <a:latin typeface="Cambria Math" panose="02040503050406030204" pitchFamily="18" charset="0"/>
                                <a:cs typeface="+mn-cs"/>
                              </a:rPr>
                              <m:t>1</m:t>
                            </m:r>
                          </m:den>
                        </m:f>
                      </m:e>
                    </m:rad>
                    <m:r>
                      <a:rPr kumimoji="0" lang="en-US" altLang="zh-CN" sz="1400" b="0" i="1" u="none" strike="noStrike" kern="1200" cap="none" spc="0" normalizeH="0" baseline="0" noProof="0">
                        <a:ln>
                          <a:noFill/>
                        </a:ln>
                        <a:solidFill>
                          <a:prstClr val="black"/>
                        </a:solidFill>
                        <a:effectLst/>
                        <a:uLnTx/>
                        <a:uFillTx/>
                        <a:latin typeface="Cambria Math" panose="02040503050406030204" pitchFamily="18" charset="0"/>
                        <a:cs typeface="+mn-cs"/>
                      </a:rPr>
                      <m:t>=6.18</m:t>
                    </m:r>
                  </m:oMath>
                </a14:m>
                <a:r>
                  <a:rPr kumimoji="0" lang="zh-CN"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，因此算法选择第二层左侧的结点</a:t>
                </a:r>
                <a:r>
                  <a:rPr kumimoji="0" lang="en-US"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L</a:t>
                </a:r>
                <a:r>
                  <a:rPr kumimoji="0" lang="zh-CN"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，由于该结点有尚未扩展的子结点，因此选择阶段结束。</a:t>
                </a:r>
                <a:endParaRPr kumimoji="0" lang="en-US"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a:p>
                <a:pPr marL="0" marR="0" lvl="0" indent="266700" algn="just" defTabSz="914400" rtl="0" eaLnBrk="1" fontAlgn="auto" latinLnBrk="0" hangingPunct="1">
                  <a:lnSpc>
                    <a:spcPts val="2200"/>
                  </a:lnSpc>
                  <a:spcBef>
                    <a:spcPts val="0"/>
                  </a:spcBef>
                  <a:spcAft>
                    <a:spcPts val="0"/>
                  </a:spcAft>
                  <a:buClrTx/>
                  <a:buSzTx/>
                  <a:buFontTx/>
                  <a:buNone/>
                  <a:tabLst/>
                  <a:defRPr/>
                </a:pPr>
                <a:endPar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endParaRPr>
              </a:p>
            </p:txBody>
          </p:sp>
        </mc:Choice>
        <mc:Fallback xmlns="">
          <p:sp>
            <p:nvSpPr>
              <p:cNvPr id="7" name="矩形 6">
                <a:extLst>
                  <a:ext uri="{FF2B5EF4-FFF2-40B4-BE49-F238E27FC236}">
                    <a16:creationId xmlns:a16="http://schemas.microsoft.com/office/drawing/2014/main" id="{F6554188-11EB-453E-BB5B-A530FD2D36E2}"/>
                  </a:ext>
                </a:extLst>
              </p:cNvPr>
              <p:cNvSpPr>
                <a:spLocks noRot="1" noChangeAspect="1" noMove="1" noResize="1" noEditPoints="1" noAdjustHandles="1" noChangeArrowheads="1" noChangeShapeType="1" noTextEdit="1"/>
              </p:cNvSpPr>
              <p:nvPr/>
            </p:nvSpPr>
            <p:spPr>
              <a:xfrm>
                <a:off x="707237" y="1688432"/>
                <a:ext cx="5060926" cy="4569777"/>
              </a:xfrm>
              <a:prstGeom prst="rect">
                <a:avLst/>
              </a:prstGeom>
              <a:blipFill>
                <a:blip r:embed="rId3"/>
                <a:stretch>
                  <a:fillRect l="-361" r="-3855"/>
                </a:stretch>
              </a:blipFill>
            </p:spPr>
            <p:txBody>
              <a:bodyPr/>
              <a:lstStyle/>
              <a:p>
                <a:r>
                  <a:rPr lang="zh-CN" altLang="en-US">
                    <a:noFill/>
                  </a:rPr>
                  <a:t> </a:t>
                </a:r>
              </a:p>
            </p:txBody>
          </p:sp>
        </mc:Fallback>
      </mc:AlternateContent>
      <p:pic>
        <p:nvPicPr>
          <p:cNvPr id="8" name="图片 7">
            <a:extLst>
              <a:ext uri="{FF2B5EF4-FFF2-40B4-BE49-F238E27FC236}">
                <a16:creationId xmlns:a16="http://schemas.microsoft.com/office/drawing/2014/main" id="{25C7413E-0ABD-49BB-AEBF-FFD9E60DFA36}"/>
              </a:ext>
            </a:extLst>
          </p:cNvPr>
          <p:cNvPicPr>
            <a:picLocks noChangeAspect="1"/>
          </p:cNvPicPr>
          <p:nvPr/>
        </p:nvPicPr>
        <p:blipFill>
          <a:blip r:embed="rId4"/>
          <a:stretch>
            <a:fillRect/>
          </a:stretch>
        </p:blipFill>
        <p:spPr>
          <a:xfrm>
            <a:off x="6671216" y="2328491"/>
            <a:ext cx="4813547" cy="2632210"/>
          </a:xfrm>
          <a:prstGeom prst="rect">
            <a:avLst/>
          </a:prstGeom>
        </p:spPr>
      </p:pic>
    </p:spTree>
    <p:extLst>
      <p:ext uri="{BB962C8B-B14F-4D97-AF65-F5344CB8AC3E}">
        <p14:creationId xmlns:p14="http://schemas.microsoft.com/office/powerpoint/2010/main" val="135584451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642731" y="741597"/>
            <a:ext cx="8846288" cy="497934"/>
            <a:chOff x="2228892" y="2819853"/>
            <a:chExt cx="4786506" cy="497934"/>
          </a:xfrm>
        </p:grpSpPr>
        <p:sp>
          <p:nvSpPr>
            <p:cNvPr id="3" name="平行四边形 2"/>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4" name="平行四边形 3"/>
            <p:cNvSpPr/>
            <p:nvPr/>
          </p:nvSpPr>
          <p:spPr bwMode="auto">
            <a:xfrm>
              <a:off x="2228892" y="2819853"/>
              <a:ext cx="4786506"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 name="矩形 4"/>
            <p:cNvSpPr/>
            <p:nvPr/>
          </p:nvSpPr>
          <p:spPr>
            <a:xfrm>
              <a:off x="2591332" y="2826188"/>
              <a:ext cx="4133539" cy="369332"/>
            </a:xfrm>
            <a:prstGeom prst="rect">
              <a:avLst/>
            </a:prstGeom>
          </p:spPr>
          <p:txBody>
            <a:bodyPr wrap="square">
              <a:spAutoFit/>
            </a:bodyPr>
            <a:lstStyle/>
            <a:p>
              <a:pPr marL="0" marR="0" lvl="0" indent="0" algn="ctr" defTabSz="914400" rtl="0" eaLnBrk="1" fontAlgn="auto" latinLnBrk="0" hangingPunct="1">
                <a:lnSpc>
                  <a:spcPct val="100000"/>
                </a:lnSpc>
                <a:spcBef>
                  <a:spcPct val="50000"/>
                </a:spcBef>
                <a:spcAft>
                  <a:spcPts val="0"/>
                </a:spcAft>
                <a:buClrTx/>
                <a:buSzTx/>
                <a:buFontTx/>
                <a:buNone/>
                <a:tabLst/>
                <a:defRPr/>
              </a:pPr>
              <a:r>
                <a:rPr kumimoji="0" lang="zh-CN" altLang="zh-CN" sz="1800" b="1" i="0" u="none" strike="noStrike" kern="1200" cap="none" spc="0" normalizeH="0" baseline="0" noProof="0" dirty="0">
                  <a:ln>
                    <a:noFill/>
                  </a:ln>
                  <a:solidFill>
                    <a:prstClr val="black">
                      <a:lumMod val="95000"/>
                      <a:lumOff val="5000"/>
                    </a:prstClr>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蒙特卡洛树搜索</a:t>
              </a:r>
              <a:endParaRPr kumimoji="0" lang="zh-CN" altLang="en-US" sz="1800" b="1" i="0" u="none" strike="noStrike" kern="120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9" name="矩形 8">
            <a:extLst>
              <a:ext uri="{FF2B5EF4-FFF2-40B4-BE49-F238E27FC236}">
                <a16:creationId xmlns:a16="http://schemas.microsoft.com/office/drawing/2014/main" id="{12A55F39-B9C4-4625-AF50-47C6D1C98955}"/>
              </a:ext>
            </a:extLst>
          </p:cNvPr>
          <p:cNvSpPr/>
          <p:nvPr/>
        </p:nvSpPr>
        <p:spPr>
          <a:xfrm>
            <a:off x="852473" y="129010"/>
            <a:ext cx="2210862"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mn-cs"/>
              </a:rPr>
              <a:t>四、</a:t>
            </a:r>
            <a:r>
              <a:rPr kumimoji="0" lang="zh-CN" altLang="zh-CN"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蒙特卡洛树搜索</a:t>
            </a:r>
            <a:endPar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6" name="矩形 5">
            <a:extLst>
              <a:ext uri="{FF2B5EF4-FFF2-40B4-BE49-F238E27FC236}">
                <a16:creationId xmlns:a16="http://schemas.microsoft.com/office/drawing/2014/main" id="{D6180782-C3BD-40AB-ACD5-2C2C039B8AB7}"/>
              </a:ext>
            </a:extLst>
          </p:cNvPr>
          <p:cNvSpPr/>
          <p:nvPr/>
        </p:nvSpPr>
        <p:spPr>
          <a:xfrm>
            <a:off x="6087141" y="5061703"/>
            <a:ext cx="6096000" cy="307777"/>
          </a:xfrm>
          <a:prstGeom prst="rect">
            <a:avLst/>
          </a:prstGeom>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zh-CN" sz="1400" b="1" i="0" u="none" strike="noStrike" kern="1200" cap="none" spc="0" normalizeH="0" baseline="0" noProof="0" dirty="0">
                <a:ln>
                  <a:noFill/>
                </a:ln>
                <a:solidFill>
                  <a:prstClr val="black"/>
                </a:solidFill>
                <a:effectLst/>
                <a:uLnTx/>
                <a:uFillTx/>
                <a:latin typeface="Times New Roman" panose="02020603050405020304" pitchFamily="18" charset="0"/>
                <a:ea typeface="楷体_GB2312"/>
                <a:cs typeface="Times New Roman" panose="02020603050405020304" pitchFamily="18" charset="0"/>
              </a:rPr>
              <a:t>蒙特卡洛树搜索算法。结点中数字代表总收益分数</a:t>
            </a:r>
            <a:r>
              <a:rPr kumimoji="0" lang="en-US" altLang="zh-CN" sz="1400" b="1" i="0" u="none" strike="noStrike" kern="1200" cap="none" spc="0" normalizeH="0" baseline="0" noProof="0" dirty="0">
                <a:ln>
                  <a:noFill/>
                </a:ln>
                <a:solidFill>
                  <a:prstClr val="black"/>
                </a:solidFill>
                <a:effectLst/>
                <a:uLnTx/>
                <a:uFillTx/>
                <a:latin typeface="Times New Roman" panose="02020603050405020304" pitchFamily="18" charset="0"/>
                <a:ea typeface="楷体_GB2312"/>
                <a:cs typeface="+mn-cs"/>
              </a:rPr>
              <a:t>/</a:t>
            </a:r>
            <a:r>
              <a:rPr kumimoji="0" lang="zh-CN" altLang="zh-CN" sz="1400" b="1" i="0" u="none" strike="noStrike" kern="1200" cap="none" spc="0" normalizeH="0" baseline="0" noProof="0" dirty="0">
                <a:ln>
                  <a:noFill/>
                </a:ln>
                <a:solidFill>
                  <a:prstClr val="black"/>
                </a:solidFill>
                <a:effectLst/>
                <a:uLnTx/>
                <a:uFillTx/>
                <a:latin typeface="Times New Roman" panose="02020603050405020304" pitchFamily="18" charset="0"/>
                <a:ea typeface="楷体_GB2312"/>
                <a:cs typeface="Times New Roman" panose="02020603050405020304" pitchFamily="18" charset="0"/>
              </a:rPr>
              <a:t>被访问次数</a:t>
            </a:r>
            <a:endParaRPr kumimoji="0" lang="zh-CN" altLang="en-US" sz="14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p:sp>
        <p:nvSpPr>
          <p:cNvPr id="7" name="矩形 6">
            <a:extLst>
              <a:ext uri="{FF2B5EF4-FFF2-40B4-BE49-F238E27FC236}">
                <a16:creationId xmlns:a16="http://schemas.microsoft.com/office/drawing/2014/main" id="{F6554188-11EB-453E-BB5B-A530FD2D36E2}"/>
              </a:ext>
            </a:extLst>
          </p:cNvPr>
          <p:cNvSpPr/>
          <p:nvPr/>
        </p:nvSpPr>
        <p:spPr>
          <a:xfrm>
            <a:off x="606055" y="1452852"/>
            <a:ext cx="5013251" cy="4901598"/>
          </a:xfrm>
          <a:prstGeom prst="rect">
            <a:avLst/>
          </a:prstGeom>
        </p:spPr>
        <p:txBody>
          <a:bodyPr wrap="square">
            <a:spAutoFit/>
          </a:bodyPr>
          <a:lstStyle/>
          <a:p>
            <a:pPr marL="0" marR="0" lvl="0" indent="266700" algn="just" defTabSz="914400" rtl="0" eaLnBrk="1" fontAlgn="auto" latinLnBrk="0" hangingPunct="1">
              <a:lnSpc>
                <a:spcPct val="150000"/>
              </a:lnSpc>
              <a:spcBef>
                <a:spcPts val="0"/>
              </a:spcBef>
              <a:spcAft>
                <a:spcPts val="0"/>
              </a:spcAft>
              <a:buClrTx/>
              <a:buSzTx/>
              <a:buFontTx/>
              <a:buNone/>
              <a:tabLst/>
              <a:defRPr/>
            </a:pPr>
            <a:r>
              <a:rPr kumimoji="0" lang="zh-CN"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在图</a:t>
            </a:r>
            <a:r>
              <a:rPr kumimoji="0" lang="en-US"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 (b)</a:t>
            </a:r>
            <a:r>
              <a:rPr kumimoji="0" lang="zh-CN"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中，算法随机扩展了</a:t>
            </a:r>
            <a:r>
              <a:rPr kumimoji="0" lang="en-US"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L</a:t>
            </a:r>
            <a:r>
              <a:rPr kumimoji="0" lang="zh-CN"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的子结点</a:t>
            </a:r>
            <a:r>
              <a:rPr kumimoji="0" lang="en-US"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C</a:t>
            </a:r>
            <a:r>
              <a:rPr kumimoji="0" lang="zh-CN"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，将其总分数和被访问次数均初始化为</a:t>
            </a:r>
            <a:r>
              <a:rPr kumimoji="0" lang="en-US"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0</a:t>
            </a:r>
            <a:r>
              <a:rPr kumimoji="0" lang="zh-CN"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。注意，为了清晰地展示算法选择扩展的结点，图</a:t>
            </a:r>
            <a:r>
              <a:rPr kumimoji="0" lang="en-US"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(b)</a:t>
            </a:r>
            <a:r>
              <a:rPr kumimoji="0" lang="zh-CN"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画出了</a:t>
            </a:r>
            <a:r>
              <a:rPr kumimoji="0" lang="en-US"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L</a:t>
            </a:r>
            <a:r>
              <a:rPr kumimoji="0" lang="zh-CN"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的其他未被扩展的子结点，并标记其</a:t>
            </a:r>
            <a:r>
              <a:rPr kumimoji="0" lang="en-US"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UCB</a:t>
            </a:r>
            <a:r>
              <a:rPr kumimoji="0" lang="zh-CN"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值为正无穷大，以表示算法下次访问到</a:t>
            </a:r>
            <a:r>
              <a:rPr kumimoji="0" lang="en-US"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L</a:t>
            </a:r>
            <a:r>
              <a:rPr kumimoji="0" lang="zh-CN"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时必然扩展这些未被扩展的结点。图</a:t>
            </a:r>
            <a:r>
              <a:rPr kumimoji="0" lang="en-US"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(c)</a:t>
            </a:r>
            <a:r>
              <a:rPr kumimoji="0" lang="zh-CN"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中采用随机策略模拟游戏直至完成游戏。当游戏完成时，终局得分为</a:t>
            </a:r>
            <a:r>
              <a:rPr kumimoji="0" lang="en-US"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3</a:t>
            </a:r>
            <a:r>
              <a:rPr kumimoji="0" lang="zh-CN"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endParaRPr kumimoji="0" lang="en-US"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a:p>
            <a:pPr marL="0" marR="0" lvl="0" indent="266700" algn="just" defTabSz="914400" rtl="0" eaLnBrk="1" fontAlgn="auto" latinLnBrk="0" hangingPunct="1">
              <a:lnSpc>
                <a:spcPct val="150000"/>
              </a:lnSpc>
              <a:spcBef>
                <a:spcPts val="0"/>
              </a:spcBef>
              <a:spcAft>
                <a:spcPts val="0"/>
              </a:spcAft>
              <a:buClrTx/>
              <a:buSzTx/>
              <a:buFontTx/>
              <a:buNone/>
              <a:tabLst/>
              <a:defRPr/>
            </a:pPr>
            <a:r>
              <a:rPr kumimoji="0" lang="zh-CN"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在图</a:t>
            </a:r>
            <a:r>
              <a:rPr kumimoji="0" lang="en-US"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 (d)</a:t>
            </a:r>
            <a:r>
              <a:rPr kumimoji="0" lang="zh-CN"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中</a:t>
            </a:r>
            <a:r>
              <a:rPr kumimoji="0" lang="en-US"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C</a:t>
            </a:r>
            <a:r>
              <a:rPr kumimoji="0" lang="zh-CN"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结点的总分被更新为</a:t>
            </a:r>
            <a:r>
              <a:rPr kumimoji="0" lang="en-US"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-3</a:t>
            </a:r>
            <a:r>
              <a:rPr kumimoji="0" lang="zh-CN"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，被访问次数被更新为</a:t>
            </a:r>
            <a:r>
              <a:rPr kumimoji="0" lang="en-US"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1</a:t>
            </a:r>
            <a:r>
              <a:rPr kumimoji="0" lang="zh-CN"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0" lang="en-US"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L</a:t>
            </a:r>
            <a:r>
              <a:rPr kumimoji="0" lang="zh-CN"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结点的总分被更新为</a:t>
            </a:r>
            <a:r>
              <a:rPr kumimoji="0" lang="en-US"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13</a:t>
            </a:r>
            <a:r>
              <a:rPr kumimoji="0" lang="zh-CN"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，被访问次数被更新为</a:t>
            </a:r>
            <a:r>
              <a:rPr kumimoji="0" lang="en-US"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2</a:t>
            </a:r>
            <a:r>
              <a:rPr kumimoji="0" lang="zh-CN"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；根结点的总分被更新为</a:t>
            </a:r>
            <a:r>
              <a:rPr kumimoji="0" lang="en-US"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-18</a:t>
            </a:r>
            <a:r>
              <a:rPr kumimoji="0" lang="zh-CN"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，被访问次数被更新为</a:t>
            </a:r>
            <a:r>
              <a:rPr kumimoji="0" lang="en-US"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3</a:t>
            </a:r>
            <a:r>
              <a:rPr kumimoji="0" lang="zh-CN"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。在更新时，会将</a:t>
            </a:r>
            <a:r>
              <a:rPr kumimoji="0" lang="en-US"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MIN</a:t>
            </a:r>
            <a:r>
              <a:rPr kumimoji="0" lang="zh-CN"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层结点现有总分加上终局得分分数，</a:t>
            </a:r>
            <a:r>
              <a:rPr kumimoji="0" lang="en-US"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MAX</a:t>
            </a:r>
            <a:r>
              <a:rPr kumimoji="0" lang="zh-CN"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层结点现有总分减去终局得分分数。这是因为在对抗搜索中，玩家</a:t>
            </a:r>
            <a:r>
              <a:rPr kumimoji="0" lang="en-US"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MIN</a:t>
            </a:r>
            <a:r>
              <a:rPr kumimoji="0" lang="zh-CN"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总是期望最小化终局得分，因此在</a:t>
            </a:r>
            <a:r>
              <a:rPr kumimoji="0" lang="en-US"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MIN</a:t>
            </a:r>
            <a:r>
              <a:rPr kumimoji="0" lang="zh-CN"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层选择其子结点时，其目标并非选取奖励最大化的子结点，而是选择奖励最小化的结点，为了统一使用</a:t>
            </a:r>
            <a:r>
              <a:rPr kumimoji="0" lang="en-US"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UCB1</a:t>
            </a:r>
            <a:r>
              <a:rPr kumimoji="0" lang="zh-CN"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算法求解，算法将</a:t>
            </a:r>
            <a:r>
              <a:rPr kumimoji="0" lang="en-US"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MIN</a:t>
            </a:r>
            <a:r>
              <a:rPr kumimoji="0" lang="zh-CN"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层的子结点（即</a:t>
            </a:r>
            <a:r>
              <a:rPr kumimoji="0" lang="en-US"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MAX</a:t>
            </a:r>
            <a:r>
              <a:rPr kumimoji="0" lang="zh-CN"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层结点）的总分记为其相反数。</a:t>
            </a:r>
          </a:p>
        </p:txBody>
      </p:sp>
      <p:pic>
        <p:nvPicPr>
          <p:cNvPr id="10" name="图片 9">
            <a:extLst>
              <a:ext uri="{FF2B5EF4-FFF2-40B4-BE49-F238E27FC236}">
                <a16:creationId xmlns:a16="http://schemas.microsoft.com/office/drawing/2014/main" id="{9781AD71-A057-4078-ABF3-45F0264E8772}"/>
              </a:ext>
            </a:extLst>
          </p:cNvPr>
          <p:cNvPicPr>
            <a:picLocks noChangeAspect="1"/>
          </p:cNvPicPr>
          <p:nvPr/>
        </p:nvPicPr>
        <p:blipFill>
          <a:blip r:embed="rId3"/>
          <a:stretch>
            <a:fillRect/>
          </a:stretch>
        </p:blipFill>
        <p:spPr>
          <a:xfrm>
            <a:off x="6671216" y="2328491"/>
            <a:ext cx="4813547" cy="2632210"/>
          </a:xfrm>
          <a:prstGeom prst="rect">
            <a:avLst/>
          </a:prstGeom>
        </p:spPr>
      </p:pic>
    </p:spTree>
    <p:extLst>
      <p:ext uri="{BB962C8B-B14F-4D97-AF65-F5344CB8AC3E}">
        <p14:creationId xmlns:p14="http://schemas.microsoft.com/office/powerpoint/2010/main" val="27211659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174334" y="1008198"/>
            <a:ext cx="7538508" cy="497934"/>
            <a:chOff x="2591319" y="2819853"/>
            <a:chExt cx="4078899" cy="497934"/>
          </a:xfrm>
        </p:grpSpPr>
        <p:sp>
          <p:nvSpPr>
            <p:cNvPr id="3" name="平行四边形 2"/>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4" name="平行四边形 3"/>
            <p:cNvSpPr/>
            <p:nvPr/>
          </p:nvSpPr>
          <p:spPr bwMode="auto">
            <a:xfrm>
              <a:off x="2591319" y="2819853"/>
              <a:ext cx="4078899"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5" name="矩形 4"/>
            <p:cNvSpPr/>
            <p:nvPr/>
          </p:nvSpPr>
          <p:spPr>
            <a:xfrm>
              <a:off x="2850217" y="2853798"/>
              <a:ext cx="3726001" cy="400110"/>
            </a:xfrm>
            <a:prstGeom prst="rect">
              <a:avLst/>
            </a:prstGeom>
          </p:spPr>
          <p:txBody>
            <a:bodyPr wrap="square">
              <a:spAutoFit/>
            </a:bodyPr>
            <a:lstStyle/>
            <a:p>
              <a:pPr marL="0" marR="0" lvl="0" indent="0" algn="ctr" defTabSz="914400" rtl="0" eaLnBrk="1" fontAlgn="auto" latinLnBrk="0" hangingPunct="1">
                <a:lnSpc>
                  <a:spcPct val="100000"/>
                </a:lnSpc>
                <a:spcBef>
                  <a:spcPct val="50000"/>
                </a:spcBef>
                <a:spcAft>
                  <a:spcPts val="0"/>
                </a:spcAft>
                <a:buClrTx/>
                <a:buSzTx/>
                <a:buFontTx/>
                <a:buNone/>
                <a:tabLst/>
                <a:defRPr/>
              </a:pPr>
              <a:r>
                <a:rPr kumimoji="0" lang="zh-CN" altLang="zh-CN" sz="2000" b="1" i="0" u="none" strike="noStrike" kern="120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rPr>
                <a:t>主要联结词构成的复合命题的真值表</a:t>
              </a:r>
              <a:r>
                <a:rPr kumimoji="0" lang="zh-CN" altLang="en-US" sz="2000" b="1" i="0" u="none" strike="noStrike" kern="120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rPr>
                <a:t>及其涵义说明</a:t>
              </a:r>
            </a:p>
          </p:txBody>
        </p:sp>
      </p:grpSp>
      <p:sp>
        <p:nvSpPr>
          <p:cNvPr id="21" name="矩形 20">
            <a:extLst>
              <a:ext uri="{FF2B5EF4-FFF2-40B4-BE49-F238E27FC236}">
                <a16:creationId xmlns:a16="http://schemas.microsoft.com/office/drawing/2014/main" id="{642E017D-1836-43EC-AB17-FDA6E952313A}"/>
              </a:ext>
            </a:extLst>
          </p:cNvPr>
          <p:cNvSpPr/>
          <p:nvPr/>
        </p:nvSpPr>
        <p:spPr>
          <a:xfrm>
            <a:off x="852473" y="129010"/>
            <a:ext cx="1420582"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mn-cs"/>
              </a:rPr>
              <a:t>一、命题逻辑</a:t>
            </a:r>
            <a:endParaRPr kumimoji="0" lang="zh-CN" altLang="en-US" sz="16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mc:AlternateContent xmlns:mc="http://schemas.openxmlformats.org/markup-compatibility/2006" xmlns:a14="http://schemas.microsoft.com/office/drawing/2010/main">
        <mc:Choice Requires="a14">
          <p:graphicFrame>
            <p:nvGraphicFramePr>
              <p:cNvPr id="7" name="表格 6">
                <a:extLst>
                  <a:ext uri="{FF2B5EF4-FFF2-40B4-BE49-F238E27FC236}">
                    <a16:creationId xmlns:a16="http://schemas.microsoft.com/office/drawing/2014/main" id="{ED74294D-537E-462F-BCC5-27AB35B6685D}"/>
                  </a:ext>
                </a:extLst>
              </p:cNvPr>
              <p:cNvGraphicFramePr>
                <a:graphicFrameLocks noGrp="1"/>
              </p:cNvGraphicFramePr>
              <p:nvPr>
                <p:extLst/>
              </p:nvPr>
            </p:nvGraphicFramePr>
            <p:xfrm>
              <a:off x="4524152" y="2613368"/>
              <a:ext cx="6826105" cy="2219128"/>
            </p:xfrm>
            <a:graphic>
              <a:graphicData uri="http://schemas.openxmlformats.org/drawingml/2006/table">
                <a:tbl>
                  <a:tblPr firstRow="1" bandRow="1">
                    <a:tableStyleId>{5C22544A-7EE6-4342-B048-85BDC9FD1C3A}</a:tableStyleId>
                  </a:tblPr>
                  <a:tblGrid>
                    <a:gridCol w="929716">
                      <a:extLst>
                        <a:ext uri="{9D8B030D-6E8A-4147-A177-3AD203B41FA5}">
                          <a16:colId xmlns:a16="http://schemas.microsoft.com/office/drawing/2014/main" val="2393218707"/>
                        </a:ext>
                      </a:extLst>
                    </a:gridCol>
                    <a:gridCol w="929716">
                      <a:extLst>
                        <a:ext uri="{9D8B030D-6E8A-4147-A177-3AD203B41FA5}">
                          <a16:colId xmlns:a16="http://schemas.microsoft.com/office/drawing/2014/main" val="2343854319"/>
                        </a:ext>
                      </a:extLst>
                    </a:gridCol>
                    <a:gridCol w="929716">
                      <a:extLst>
                        <a:ext uri="{9D8B030D-6E8A-4147-A177-3AD203B41FA5}">
                          <a16:colId xmlns:a16="http://schemas.microsoft.com/office/drawing/2014/main" val="1018136525"/>
                        </a:ext>
                      </a:extLst>
                    </a:gridCol>
                    <a:gridCol w="929716">
                      <a:extLst>
                        <a:ext uri="{9D8B030D-6E8A-4147-A177-3AD203B41FA5}">
                          <a16:colId xmlns:a16="http://schemas.microsoft.com/office/drawing/2014/main" val="2253780037"/>
                        </a:ext>
                      </a:extLst>
                    </a:gridCol>
                    <a:gridCol w="947463">
                      <a:extLst>
                        <a:ext uri="{9D8B030D-6E8A-4147-A177-3AD203B41FA5}">
                          <a16:colId xmlns:a16="http://schemas.microsoft.com/office/drawing/2014/main" val="383044308"/>
                        </a:ext>
                      </a:extLst>
                    </a:gridCol>
                    <a:gridCol w="1056680">
                      <a:extLst>
                        <a:ext uri="{9D8B030D-6E8A-4147-A177-3AD203B41FA5}">
                          <a16:colId xmlns:a16="http://schemas.microsoft.com/office/drawing/2014/main" val="3416074888"/>
                        </a:ext>
                      </a:extLst>
                    </a:gridCol>
                    <a:gridCol w="1103098">
                      <a:extLst>
                        <a:ext uri="{9D8B030D-6E8A-4147-A177-3AD203B41FA5}">
                          <a16:colId xmlns:a16="http://schemas.microsoft.com/office/drawing/2014/main" val="163211765"/>
                        </a:ext>
                      </a:extLst>
                    </a:gridCol>
                  </a:tblGrid>
                  <a:tr h="498378">
                    <a:tc>
                      <a:txBody>
                        <a:bodyPr/>
                        <a:lstStyle/>
                        <a:p>
                          <a:pPr algn="ctr">
                            <a:spcBef>
                              <a:spcPts val="1000"/>
                            </a:spcBef>
                            <a:spcAft>
                              <a:spcPts val="300"/>
                            </a:spcAft>
                          </a:pPr>
                          <a14:m>
                            <m:oMathPara xmlns:m="http://schemas.openxmlformats.org/officeDocument/2006/math">
                              <m:oMathParaPr>
                                <m:jc m:val="centerGroup"/>
                              </m:oMathParaPr>
                              <m:oMath xmlns:m="http://schemas.openxmlformats.org/officeDocument/2006/math">
                                <m:r>
                                  <a:rPr lang="en-US" sz="1800" kern="0">
                                    <a:effectLst/>
                                    <a:latin typeface="Cambria Math" panose="02040503050406030204" pitchFamily="18" charset="0"/>
                                  </a:rPr>
                                  <m:t>𝒑</m:t>
                                </m:r>
                              </m:oMath>
                            </m:oMathPara>
                          </a14:m>
                          <a:endParaRPr lang="zh-CN" sz="1800" kern="100">
                            <a:effectLst/>
                            <a:latin typeface="Times New Roman" panose="02020603050405020304" pitchFamily="18" charset="0"/>
                            <a:ea typeface="等线" panose="02010600030101010101" pitchFamily="2" charset="-122"/>
                            <a:cs typeface="Times New Roman" panose="02020603050405020304" pitchFamily="18" charset="0"/>
                          </a:endParaRPr>
                        </a:p>
                      </a:txBody>
                      <a:tcPr marT="34290" marB="34290" anchor="ctr"/>
                    </a:tc>
                    <a:tc>
                      <a:txBody>
                        <a:bodyPr/>
                        <a:lstStyle/>
                        <a:p>
                          <a:pPr algn="ctr">
                            <a:spcBef>
                              <a:spcPts val="1000"/>
                            </a:spcBef>
                            <a:spcAft>
                              <a:spcPts val="300"/>
                            </a:spcAft>
                          </a:pPr>
                          <a14:m>
                            <m:oMathPara xmlns:m="http://schemas.openxmlformats.org/officeDocument/2006/math">
                              <m:oMathParaPr>
                                <m:jc m:val="centerGroup"/>
                              </m:oMathParaPr>
                              <m:oMath xmlns:m="http://schemas.openxmlformats.org/officeDocument/2006/math">
                                <m:r>
                                  <a:rPr lang="en-US" sz="1800" kern="0">
                                    <a:effectLst/>
                                    <a:latin typeface="Cambria Math" panose="02040503050406030204" pitchFamily="18" charset="0"/>
                                  </a:rPr>
                                  <m:t>𝒒</m:t>
                                </m:r>
                              </m:oMath>
                            </m:oMathPara>
                          </a14:m>
                          <a:endParaRPr lang="zh-CN" sz="1800" kern="100">
                            <a:effectLst/>
                            <a:latin typeface="Times New Roman" panose="02020603050405020304" pitchFamily="18" charset="0"/>
                            <a:ea typeface="等线" panose="02010600030101010101" pitchFamily="2" charset="-122"/>
                            <a:cs typeface="Times New Roman" panose="02020603050405020304" pitchFamily="18" charset="0"/>
                          </a:endParaRPr>
                        </a:p>
                      </a:txBody>
                      <a:tcPr marT="34290" marB="34290" anchor="ctr"/>
                    </a:tc>
                    <a:tc>
                      <a:txBody>
                        <a:bodyPr/>
                        <a:lstStyle/>
                        <a:p>
                          <a:pPr algn="ctr">
                            <a:spcBef>
                              <a:spcPts val="1000"/>
                            </a:spcBef>
                            <a:spcAft>
                              <a:spcPts val="300"/>
                            </a:spcAft>
                          </a:pPr>
                          <a14:m>
                            <m:oMathPara xmlns:m="http://schemas.openxmlformats.org/officeDocument/2006/math">
                              <m:oMathParaPr>
                                <m:jc m:val="centerGroup"/>
                              </m:oMathParaPr>
                              <m:oMath xmlns:m="http://schemas.openxmlformats.org/officeDocument/2006/math">
                                <m:r>
                                  <a:rPr lang="en-US" sz="1800" kern="0">
                                    <a:effectLst/>
                                    <a:latin typeface="Cambria Math" panose="02040503050406030204" pitchFamily="18" charset="0"/>
                                  </a:rPr>
                                  <m:t>¬</m:t>
                                </m:r>
                                <m:r>
                                  <a:rPr lang="en-US" sz="1800" kern="0">
                                    <a:effectLst/>
                                    <a:latin typeface="Cambria Math" panose="02040503050406030204" pitchFamily="18" charset="0"/>
                                  </a:rPr>
                                  <m:t>𝒑</m:t>
                                </m:r>
                              </m:oMath>
                            </m:oMathPara>
                          </a14:m>
                          <a:endParaRPr lang="zh-CN" sz="1800" kern="100">
                            <a:effectLst/>
                            <a:latin typeface="Times New Roman" panose="02020603050405020304" pitchFamily="18" charset="0"/>
                            <a:ea typeface="等线" panose="02010600030101010101" pitchFamily="2" charset="-122"/>
                            <a:cs typeface="Times New Roman" panose="02020603050405020304" pitchFamily="18" charset="0"/>
                          </a:endParaRPr>
                        </a:p>
                      </a:txBody>
                      <a:tcPr marT="34290" marB="34290" anchor="ctr"/>
                    </a:tc>
                    <a:tc>
                      <a:txBody>
                        <a:bodyPr/>
                        <a:lstStyle/>
                        <a:p>
                          <a:pPr algn="ctr">
                            <a:spcBef>
                              <a:spcPts val="1000"/>
                            </a:spcBef>
                            <a:spcAft>
                              <a:spcPts val="300"/>
                            </a:spcAft>
                          </a:pPr>
                          <a14:m>
                            <m:oMathPara xmlns:m="http://schemas.openxmlformats.org/officeDocument/2006/math">
                              <m:oMathParaPr>
                                <m:jc m:val="centerGroup"/>
                              </m:oMathParaPr>
                              <m:oMath xmlns:m="http://schemas.openxmlformats.org/officeDocument/2006/math">
                                <m:r>
                                  <a:rPr lang="en-US" sz="1800" kern="0">
                                    <a:effectLst/>
                                    <a:latin typeface="Cambria Math" panose="02040503050406030204" pitchFamily="18" charset="0"/>
                                  </a:rPr>
                                  <m:t>𝒑</m:t>
                                </m:r>
                                <m:r>
                                  <a:rPr lang="en-US" sz="1800" kern="0">
                                    <a:effectLst/>
                                    <a:latin typeface="Cambria Math" panose="02040503050406030204" pitchFamily="18" charset="0"/>
                                  </a:rPr>
                                  <m:t>∧</m:t>
                                </m:r>
                                <m:r>
                                  <a:rPr lang="en-US" sz="1800" kern="0">
                                    <a:effectLst/>
                                    <a:latin typeface="Cambria Math" panose="02040503050406030204" pitchFamily="18" charset="0"/>
                                  </a:rPr>
                                  <m:t>𝒒</m:t>
                                </m:r>
                              </m:oMath>
                            </m:oMathPara>
                          </a14:m>
                          <a:endParaRPr lang="zh-CN" sz="1800" kern="100">
                            <a:effectLst/>
                            <a:latin typeface="Times New Roman" panose="02020603050405020304" pitchFamily="18" charset="0"/>
                            <a:ea typeface="等线" panose="02010600030101010101" pitchFamily="2" charset="-122"/>
                            <a:cs typeface="Times New Roman" panose="02020603050405020304" pitchFamily="18" charset="0"/>
                          </a:endParaRPr>
                        </a:p>
                      </a:txBody>
                      <a:tcPr marT="34290" marB="34290" anchor="ctr"/>
                    </a:tc>
                    <a:tc>
                      <a:txBody>
                        <a:bodyPr/>
                        <a:lstStyle/>
                        <a:p>
                          <a:pPr algn="ctr">
                            <a:spcBef>
                              <a:spcPts val="1000"/>
                            </a:spcBef>
                            <a:spcAft>
                              <a:spcPts val="300"/>
                            </a:spcAft>
                          </a:pPr>
                          <a14:m>
                            <m:oMathPara xmlns:m="http://schemas.openxmlformats.org/officeDocument/2006/math">
                              <m:oMathParaPr>
                                <m:jc m:val="centerGroup"/>
                              </m:oMathParaPr>
                              <m:oMath xmlns:m="http://schemas.openxmlformats.org/officeDocument/2006/math">
                                <m:r>
                                  <a:rPr lang="en-US" sz="1800" kern="0">
                                    <a:effectLst/>
                                    <a:latin typeface="Cambria Math" panose="02040503050406030204" pitchFamily="18" charset="0"/>
                                  </a:rPr>
                                  <m:t>𝒑</m:t>
                                </m:r>
                                <m:r>
                                  <a:rPr lang="en-US" sz="1800" kern="0">
                                    <a:effectLst/>
                                    <a:latin typeface="Cambria Math" panose="02040503050406030204" pitchFamily="18" charset="0"/>
                                  </a:rPr>
                                  <m:t>∨</m:t>
                                </m:r>
                                <m:r>
                                  <a:rPr lang="en-US" sz="1800" kern="0">
                                    <a:effectLst/>
                                    <a:latin typeface="Cambria Math" panose="02040503050406030204" pitchFamily="18" charset="0"/>
                                  </a:rPr>
                                  <m:t>𝒒</m:t>
                                </m:r>
                              </m:oMath>
                            </m:oMathPara>
                          </a14:m>
                          <a:endParaRPr lang="zh-CN" sz="1800" kern="100">
                            <a:effectLst/>
                            <a:latin typeface="Times New Roman" panose="02020603050405020304" pitchFamily="18" charset="0"/>
                            <a:ea typeface="等线" panose="02010600030101010101" pitchFamily="2" charset="-122"/>
                            <a:cs typeface="Times New Roman" panose="02020603050405020304" pitchFamily="18" charset="0"/>
                          </a:endParaRPr>
                        </a:p>
                      </a:txBody>
                      <a:tcPr marT="34290" marB="34290" anchor="ctr"/>
                    </a:tc>
                    <a:tc>
                      <a:txBody>
                        <a:bodyPr/>
                        <a:lstStyle/>
                        <a:p>
                          <a:pPr algn="ctr">
                            <a:spcBef>
                              <a:spcPts val="1000"/>
                            </a:spcBef>
                            <a:spcAft>
                              <a:spcPts val="300"/>
                            </a:spcAft>
                          </a:pPr>
                          <a14:m>
                            <m:oMathPara xmlns:m="http://schemas.openxmlformats.org/officeDocument/2006/math">
                              <m:oMathParaPr>
                                <m:jc m:val="centerGroup"/>
                              </m:oMathParaPr>
                              <m:oMath xmlns:m="http://schemas.openxmlformats.org/officeDocument/2006/math">
                                <m:r>
                                  <a:rPr lang="en-US" sz="1800" kern="0">
                                    <a:effectLst/>
                                    <a:latin typeface="Cambria Math" panose="02040503050406030204" pitchFamily="18" charset="0"/>
                                  </a:rPr>
                                  <m:t>𝒑</m:t>
                                </m:r>
                                <m:r>
                                  <a:rPr lang="en-US" sz="1800" kern="0">
                                    <a:effectLst/>
                                    <a:latin typeface="Cambria Math" panose="02040503050406030204" pitchFamily="18" charset="0"/>
                                  </a:rPr>
                                  <m:t>→</m:t>
                                </m:r>
                                <m:r>
                                  <a:rPr lang="en-US" sz="1800" kern="0">
                                    <a:effectLst/>
                                    <a:latin typeface="Cambria Math" panose="02040503050406030204" pitchFamily="18" charset="0"/>
                                  </a:rPr>
                                  <m:t>𝒒</m:t>
                                </m:r>
                              </m:oMath>
                            </m:oMathPara>
                          </a14:m>
                          <a:endParaRPr lang="zh-CN" sz="1800" kern="100">
                            <a:effectLst/>
                            <a:latin typeface="Times New Roman" panose="02020603050405020304" pitchFamily="18" charset="0"/>
                            <a:ea typeface="等线" panose="02010600030101010101" pitchFamily="2" charset="-122"/>
                            <a:cs typeface="Times New Roman" panose="02020603050405020304" pitchFamily="18" charset="0"/>
                          </a:endParaRPr>
                        </a:p>
                      </a:txBody>
                      <a:tcPr marT="34290" marB="34290" anchor="ctr"/>
                    </a:tc>
                    <a:tc>
                      <a:txBody>
                        <a:bodyPr/>
                        <a:lstStyle/>
                        <a:p>
                          <a:pPr algn="ctr">
                            <a:spcBef>
                              <a:spcPts val="1000"/>
                            </a:spcBef>
                            <a:spcAft>
                              <a:spcPts val="300"/>
                            </a:spcAft>
                          </a:pPr>
                          <a14:m>
                            <m:oMathPara xmlns:m="http://schemas.openxmlformats.org/officeDocument/2006/math">
                              <m:oMathParaPr>
                                <m:jc m:val="centerGroup"/>
                              </m:oMathParaPr>
                              <m:oMath xmlns:m="http://schemas.openxmlformats.org/officeDocument/2006/math">
                                <m:r>
                                  <a:rPr lang="en-US" sz="1800" kern="0">
                                    <a:effectLst/>
                                    <a:latin typeface="Cambria Math" panose="02040503050406030204" pitchFamily="18" charset="0"/>
                                  </a:rPr>
                                  <m:t>𝒑</m:t>
                                </m:r>
                                <m:r>
                                  <a:rPr lang="en-US" sz="1800" kern="0">
                                    <a:effectLst/>
                                    <a:latin typeface="Cambria Math" panose="02040503050406030204" pitchFamily="18" charset="0"/>
                                  </a:rPr>
                                  <m:t>↔</m:t>
                                </m:r>
                                <m:r>
                                  <a:rPr lang="en-US" sz="1800" kern="0">
                                    <a:effectLst/>
                                    <a:latin typeface="Cambria Math" panose="02040503050406030204" pitchFamily="18" charset="0"/>
                                  </a:rPr>
                                  <m:t>𝒒</m:t>
                                </m:r>
                              </m:oMath>
                            </m:oMathPara>
                          </a14:m>
                          <a:endParaRPr lang="zh-CN" sz="1800" kern="100">
                            <a:effectLst/>
                            <a:latin typeface="Times New Roman" panose="02020603050405020304" pitchFamily="18" charset="0"/>
                            <a:ea typeface="等线" panose="02010600030101010101" pitchFamily="2" charset="-122"/>
                            <a:cs typeface="Times New Roman" panose="02020603050405020304" pitchFamily="18" charset="0"/>
                          </a:endParaRPr>
                        </a:p>
                      </a:txBody>
                      <a:tcPr marT="34290" marB="34290" anchor="ctr"/>
                    </a:tc>
                    <a:extLst>
                      <a:ext uri="{0D108BD9-81ED-4DB2-BD59-A6C34878D82A}">
                        <a16:rowId xmlns:a16="http://schemas.microsoft.com/office/drawing/2014/main" val="3338190968"/>
                      </a:ext>
                    </a:extLst>
                  </a:tr>
                  <a:tr h="508480">
                    <a:tc>
                      <a:txBody>
                        <a:bodyPr/>
                        <a:lstStyle/>
                        <a:p>
                          <a:pPr algn="ctr">
                            <a:spcBef>
                              <a:spcPts val="1000"/>
                            </a:spcBef>
                            <a:spcAft>
                              <a:spcPts val="300"/>
                            </a:spcAft>
                          </a:pPr>
                          <a:r>
                            <a:rPr lang="en-US" sz="1800" kern="0">
                              <a:effectLst/>
                              <a:latin typeface="Times New Roman" panose="02020603050405020304" pitchFamily="18" charset="0"/>
                              <a:cs typeface="Times New Roman" panose="02020603050405020304" pitchFamily="18" charset="0"/>
                            </a:rPr>
                            <a:t>F</a:t>
                          </a:r>
                          <a:endParaRPr lang="zh-CN" sz="1800" kern="100">
                            <a:effectLst/>
                            <a:latin typeface="Times New Roman" panose="02020603050405020304" pitchFamily="18" charset="0"/>
                            <a:ea typeface="等线" panose="02010600030101010101" pitchFamily="2" charset="-122"/>
                            <a:cs typeface="Times New Roman" panose="02020603050405020304" pitchFamily="18" charset="0"/>
                          </a:endParaRPr>
                        </a:p>
                      </a:txBody>
                      <a:tcPr marT="34290" marB="34290" anchor="ctr"/>
                    </a:tc>
                    <a:tc>
                      <a:txBody>
                        <a:bodyPr/>
                        <a:lstStyle/>
                        <a:p>
                          <a:pPr algn="ctr">
                            <a:spcBef>
                              <a:spcPts val="1000"/>
                            </a:spcBef>
                            <a:spcAft>
                              <a:spcPts val="300"/>
                            </a:spcAft>
                          </a:pPr>
                          <a:r>
                            <a:rPr lang="en-US" sz="1800" kern="0">
                              <a:effectLst/>
                              <a:latin typeface="Times New Roman" panose="02020603050405020304" pitchFamily="18" charset="0"/>
                              <a:cs typeface="Times New Roman" panose="02020603050405020304" pitchFamily="18" charset="0"/>
                            </a:rPr>
                            <a:t>F</a:t>
                          </a:r>
                          <a:endParaRPr lang="zh-CN" sz="1800" kern="100">
                            <a:effectLst/>
                            <a:latin typeface="Times New Roman" panose="02020603050405020304" pitchFamily="18" charset="0"/>
                            <a:ea typeface="等线" panose="02010600030101010101" pitchFamily="2" charset="-122"/>
                            <a:cs typeface="Times New Roman" panose="02020603050405020304" pitchFamily="18" charset="0"/>
                          </a:endParaRPr>
                        </a:p>
                      </a:txBody>
                      <a:tcPr marT="34290" marB="34290" anchor="ctr"/>
                    </a:tc>
                    <a:tc>
                      <a:txBody>
                        <a:bodyPr/>
                        <a:lstStyle/>
                        <a:p>
                          <a:pPr algn="ctr">
                            <a:spcBef>
                              <a:spcPts val="1000"/>
                            </a:spcBef>
                            <a:spcAft>
                              <a:spcPts val="300"/>
                            </a:spcAft>
                          </a:pPr>
                          <a:r>
                            <a:rPr lang="en-US" sz="1800" kern="0">
                              <a:effectLst/>
                              <a:latin typeface="Times New Roman" panose="02020603050405020304" pitchFamily="18" charset="0"/>
                              <a:cs typeface="Times New Roman" panose="02020603050405020304" pitchFamily="18" charset="0"/>
                            </a:rPr>
                            <a:t>T</a:t>
                          </a:r>
                          <a:endParaRPr lang="zh-CN" sz="1800" kern="100">
                            <a:effectLst/>
                            <a:latin typeface="Times New Roman" panose="02020603050405020304" pitchFamily="18" charset="0"/>
                            <a:ea typeface="等线" panose="02010600030101010101" pitchFamily="2" charset="-122"/>
                            <a:cs typeface="Times New Roman" panose="02020603050405020304" pitchFamily="18" charset="0"/>
                          </a:endParaRPr>
                        </a:p>
                      </a:txBody>
                      <a:tcPr marT="34290" marB="34290" anchor="ctr"/>
                    </a:tc>
                    <a:tc>
                      <a:txBody>
                        <a:bodyPr/>
                        <a:lstStyle/>
                        <a:p>
                          <a:pPr algn="ctr">
                            <a:spcBef>
                              <a:spcPts val="1000"/>
                            </a:spcBef>
                            <a:spcAft>
                              <a:spcPts val="300"/>
                            </a:spcAft>
                          </a:pPr>
                          <a:r>
                            <a:rPr lang="en-US" sz="1800" kern="0">
                              <a:effectLst/>
                              <a:latin typeface="Times New Roman" panose="02020603050405020304" pitchFamily="18" charset="0"/>
                              <a:cs typeface="Times New Roman" panose="02020603050405020304" pitchFamily="18" charset="0"/>
                            </a:rPr>
                            <a:t>F</a:t>
                          </a:r>
                          <a:endParaRPr lang="zh-CN" sz="1800" kern="100">
                            <a:effectLst/>
                            <a:latin typeface="Times New Roman" panose="02020603050405020304" pitchFamily="18" charset="0"/>
                            <a:ea typeface="等线" panose="02010600030101010101" pitchFamily="2" charset="-122"/>
                            <a:cs typeface="Times New Roman" panose="02020603050405020304" pitchFamily="18" charset="0"/>
                          </a:endParaRPr>
                        </a:p>
                      </a:txBody>
                      <a:tcPr marT="34290" marB="34290" anchor="ctr"/>
                    </a:tc>
                    <a:tc>
                      <a:txBody>
                        <a:bodyPr/>
                        <a:lstStyle/>
                        <a:p>
                          <a:pPr algn="ctr">
                            <a:spcBef>
                              <a:spcPts val="1000"/>
                            </a:spcBef>
                            <a:spcAft>
                              <a:spcPts val="300"/>
                            </a:spcAft>
                          </a:pPr>
                          <a:r>
                            <a:rPr lang="en-US" sz="1800" kern="0">
                              <a:effectLst/>
                              <a:latin typeface="Times New Roman" panose="02020603050405020304" pitchFamily="18" charset="0"/>
                              <a:cs typeface="Times New Roman" panose="02020603050405020304" pitchFamily="18" charset="0"/>
                            </a:rPr>
                            <a:t>F</a:t>
                          </a:r>
                          <a:endParaRPr lang="zh-CN" sz="1800" kern="100">
                            <a:effectLst/>
                            <a:latin typeface="Times New Roman" panose="02020603050405020304" pitchFamily="18" charset="0"/>
                            <a:ea typeface="等线" panose="02010600030101010101" pitchFamily="2" charset="-122"/>
                            <a:cs typeface="Times New Roman" panose="02020603050405020304" pitchFamily="18" charset="0"/>
                          </a:endParaRPr>
                        </a:p>
                      </a:txBody>
                      <a:tcPr marT="34290" marB="34290" anchor="ctr"/>
                    </a:tc>
                    <a:tc>
                      <a:txBody>
                        <a:bodyPr/>
                        <a:lstStyle/>
                        <a:p>
                          <a:pPr algn="ctr">
                            <a:spcBef>
                              <a:spcPts val="1000"/>
                            </a:spcBef>
                            <a:spcAft>
                              <a:spcPts val="300"/>
                            </a:spcAft>
                          </a:pPr>
                          <a:r>
                            <a:rPr lang="en-US" sz="1800" kern="0">
                              <a:effectLst/>
                              <a:latin typeface="Times New Roman" panose="02020603050405020304" pitchFamily="18" charset="0"/>
                              <a:cs typeface="Times New Roman" panose="02020603050405020304" pitchFamily="18" charset="0"/>
                            </a:rPr>
                            <a:t>T</a:t>
                          </a:r>
                          <a:endParaRPr lang="zh-CN" sz="1800" kern="100">
                            <a:effectLst/>
                            <a:latin typeface="Times New Roman" panose="02020603050405020304" pitchFamily="18" charset="0"/>
                            <a:ea typeface="等线" panose="02010600030101010101" pitchFamily="2" charset="-122"/>
                            <a:cs typeface="Times New Roman" panose="02020603050405020304" pitchFamily="18" charset="0"/>
                          </a:endParaRPr>
                        </a:p>
                      </a:txBody>
                      <a:tcPr marT="34290" marB="34290" anchor="ctr"/>
                    </a:tc>
                    <a:tc>
                      <a:txBody>
                        <a:bodyPr/>
                        <a:lstStyle/>
                        <a:p>
                          <a:pPr algn="ctr">
                            <a:spcBef>
                              <a:spcPts val="1000"/>
                            </a:spcBef>
                            <a:spcAft>
                              <a:spcPts val="300"/>
                            </a:spcAft>
                          </a:pPr>
                          <a:r>
                            <a:rPr lang="en-US" sz="1800" kern="0">
                              <a:effectLst/>
                              <a:latin typeface="Times New Roman" panose="02020603050405020304" pitchFamily="18" charset="0"/>
                              <a:cs typeface="Times New Roman" panose="02020603050405020304" pitchFamily="18" charset="0"/>
                            </a:rPr>
                            <a:t>T</a:t>
                          </a:r>
                          <a:endParaRPr lang="zh-CN" sz="1800" kern="100">
                            <a:effectLst/>
                            <a:latin typeface="Times New Roman" panose="02020603050405020304" pitchFamily="18" charset="0"/>
                            <a:ea typeface="等线" panose="02010600030101010101" pitchFamily="2" charset="-122"/>
                            <a:cs typeface="Times New Roman" panose="02020603050405020304" pitchFamily="18" charset="0"/>
                          </a:endParaRPr>
                        </a:p>
                      </a:txBody>
                      <a:tcPr marT="34290" marB="34290" anchor="ctr"/>
                    </a:tc>
                    <a:extLst>
                      <a:ext uri="{0D108BD9-81ED-4DB2-BD59-A6C34878D82A}">
                        <a16:rowId xmlns:a16="http://schemas.microsoft.com/office/drawing/2014/main" val="3338652469"/>
                      </a:ext>
                    </a:extLst>
                  </a:tr>
                  <a:tr h="404090">
                    <a:tc>
                      <a:txBody>
                        <a:bodyPr/>
                        <a:lstStyle/>
                        <a:p>
                          <a:pPr algn="ctr">
                            <a:spcBef>
                              <a:spcPts val="1000"/>
                            </a:spcBef>
                            <a:spcAft>
                              <a:spcPts val="300"/>
                            </a:spcAft>
                          </a:pPr>
                          <a:r>
                            <a:rPr lang="en-US" sz="1800" kern="0">
                              <a:effectLst/>
                              <a:latin typeface="Times New Roman" panose="02020603050405020304" pitchFamily="18" charset="0"/>
                              <a:cs typeface="Times New Roman" panose="02020603050405020304" pitchFamily="18" charset="0"/>
                            </a:rPr>
                            <a:t>F</a:t>
                          </a:r>
                          <a:endParaRPr lang="zh-CN" sz="1800" kern="100">
                            <a:effectLst/>
                            <a:latin typeface="Times New Roman" panose="02020603050405020304" pitchFamily="18" charset="0"/>
                            <a:ea typeface="等线" panose="02010600030101010101" pitchFamily="2" charset="-122"/>
                            <a:cs typeface="Times New Roman" panose="02020603050405020304" pitchFamily="18" charset="0"/>
                          </a:endParaRPr>
                        </a:p>
                      </a:txBody>
                      <a:tcPr marT="34290" marB="34290" anchor="ctr"/>
                    </a:tc>
                    <a:tc>
                      <a:txBody>
                        <a:bodyPr/>
                        <a:lstStyle/>
                        <a:p>
                          <a:pPr algn="ctr">
                            <a:spcBef>
                              <a:spcPts val="1000"/>
                            </a:spcBef>
                            <a:spcAft>
                              <a:spcPts val="300"/>
                            </a:spcAft>
                          </a:pPr>
                          <a:r>
                            <a:rPr lang="en-US" sz="1800" kern="0">
                              <a:effectLst/>
                              <a:latin typeface="Times New Roman" panose="02020603050405020304" pitchFamily="18" charset="0"/>
                              <a:cs typeface="Times New Roman" panose="02020603050405020304" pitchFamily="18" charset="0"/>
                            </a:rPr>
                            <a:t>T</a:t>
                          </a:r>
                          <a:endParaRPr lang="zh-CN" sz="1800" kern="100">
                            <a:effectLst/>
                            <a:latin typeface="Times New Roman" panose="02020603050405020304" pitchFamily="18" charset="0"/>
                            <a:ea typeface="等线" panose="02010600030101010101" pitchFamily="2" charset="-122"/>
                            <a:cs typeface="Times New Roman" panose="02020603050405020304" pitchFamily="18" charset="0"/>
                          </a:endParaRPr>
                        </a:p>
                      </a:txBody>
                      <a:tcPr marT="34290" marB="34290" anchor="ctr"/>
                    </a:tc>
                    <a:tc>
                      <a:txBody>
                        <a:bodyPr/>
                        <a:lstStyle/>
                        <a:p>
                          <a:pPr algn="ctr">
                            <a:spcBef>
                              <a:spcPts val="1000"/>
                            </a:spcBef>
                            <a:spcAft>
                              <a:spcPts val="300"/>
                            </a:spcAft>
                          </a:pPr>
                          <a:r>
                            <a:rPr lang="en-US" sz="1800" kern="0">
                              <a:effectLst/>
                              <a:latin typeface="Times New Roman" panose="02020603050405020304" pitchFamily="18" charset="0"/>
                              <a:cs typeface="Times New Roman" panose="02020603050405020304" pitchFamily="18" charset="0"/>
                            </a:rPr>
                            <a:t>T</a:t>
                          </a:r>
                          <a:endParaRPr lang="zh-CN" sz="1800" kern="100">
                            <a:effectLst/>
                            <a:latin typeface="Times New Roman" panose="02020603050405020304" pitchFamily="18" charset="0"/>
                            <a:ea typeface="等线" panose="02010600030101010101" pitchFamily="2" charset="-122"/>
                            <a:cs typeface="Times New Roman" panose="02020603050405020304" pitchFamily="18" charset="0"/>
                          </a:endParaRPr>
                        </a:p>
                      </a:txBody>
                      <a:tcPr marT="34290" marB="34290" anchor="ctr"/>
                    </a:tc>
                    <a:tc>
                      <a:txBody>
                        <a:bodyPr/>
                        <a:lstStyle/>
                        <a:p>
                          <a:pPr algn="ctr">
                            <a:spcBef>
                              <a:spcPts val="1000"/>
                            </a:spcBef>
                            <a:spcAft>
                              <a:spcPts val="300"/>
                            </a:spcAft>
                          </a:pPr>
                          <a:r>
                            <a:rPr lang="en-US" sz="1800" kern="0">
                              <a:effectLst/>
                              <a:latin typeface="Times New Roman" panose="02020603050405020304" pitchFamily="18" charset="0"/>
                              <a:cs typeface="Times New Roman" panose="02020603050405020304" pitchFamily="18" charset="0"/>
                            </a:rPr>
                            <a:t>F</a:t>
                          </a:r>
                          <a:endParaRPr lang="zh-CN" sz="1800" kern="100">
                            <a:effectLst/>
                            <a:latin typeface="Times New Roman" panose="02020603050405020304" pitchFamily="18" charset="0"/>
                            <a:ea typeface="等线" panose="02010600030101010101" pitchFamily="2" charset="-122"/>
                            <a:cs typeface="Times New Roman" panose="02020603050405020304" pitchFamily="18" charset="0"/>
                          </a:endParaRPr>
                        </a:p>
                      </a:txBody>
                      <a:tcPr marT="34290" marB="34290" anchor="ctr"/>
                    </a:tc>
                    <a:tc>
                      <a:txBody>
                        <a:bodyPr/>
                        <a:lstStyle/>
                        <a:p>
                          <a:pPr algn="ctr">
                            <a:spcBef>
                              <a:spcPts val="1000"/>
                            </a:spcBef>
                            <a:spcAft>
                              <a:spcPts val="300"/>
                            </a:spcAft>
                          </a:pPr>
                          <a:r>
                            <a:rPr lang="en-US" sz="1800" kern="0">
                              <a:effectLst/>
                              <a:latin typeface="Times New Roman" panose="02020603050405020304" pitchFamily="18" charset="0"/>
                              <a:cs typeface="Times New Roman" panose="02020603050405020304" pitchFamily="18" charset="0"/>
                            </a:rPr>
                            <a:t>T</a:t>
                          </a:r>
                          <a:endParaRPr lang="zh-CN" sz="1800" kern="100">
                            <a:effectLst/>
                            <a:latin typeface="Times New Roman" panose="02020603050405020304" pitchFamily="18" charset="0"/>
                            <a:ea typeface="等线" panose="02010600030101010101" pitchFamily="2" charset="-122"/>
                            <a:cs typeface="Times New Roman" panose="02020603050405020304" pitchFamily="18" charset="0"/>
                          </a:endParaRPr>
                        </a:p>
                      </a:txBody>
                      <a:tcPr marT="34290" marB="34290" anchor="ctr"/>
                    </a:tc>
                    <a:tc>
                      <a:txBody>
                        <a:bodyPr/>
                        <a:lstStyle/>
                        <a:p>
                          <a:pPr algn="ctr">
                            <a:spcBef>
                              <a:spcPts val="1000"/>
                            </a:spcBef>
                            <a:spcAft>
                              <a:spcPts val="300"/>
                            </a:spcAft>
                          </a:pPr>
                          <a:r>
                            <a:rPr lang="en-US" sz="1800" kern="0">
                              <a:effectLst/>
                              <a:latin typeface="Times New Roman" panose="02020603050405020304" pitchFamily="18" charset="0"/>
                              <a:cs typeface="Times New Roman" panose="02020603050405020304" pitchFamily="18" charset="0"/>
                            </a:rPr>
                            <a:t>T</a:t>
                          </a:r>
                          <a:endParaRPr lang="zh-CN" sz="1800" kern="100">
                            <a:effectLst/>
                            <a:latin typeface="Times New Roman" panose="02020603050405020304" pitchFamily="18" charset="0"/>
                            <a:ea typeface="等线" panose="02010600030101010101" pitchFamily="2" charset="-122"/>
                            <a:cs typeface="Times New Roman" panose="02020603050405020304" pitchFamily="18" charset="0"/>
                          </a:endParaRPr>
                        </a:p>
                      </a:txBody>
                      <a:tcPr marT="34290" marB="34290" anchor="ctr"/>
                    </a:tc>
                    <a:tc>
                      <a:txBody>
                        <a:bodyPr/>
                        <a:lstStyle/>
                        <a:p>
                          <a:pPr algn="ctr">
                            <a:spcBef>
                              <a:spcPts val="1000"/>
                            </a:spcBef>
                            <a:spcAft>
                              <a:spcPts val="300"/>
                            </a:spcAft>
                          </a:pPr>
                          <a:r>
                            <a:rPr lang="en-US" sz="1800" kern="0">
                              <a:effectLst/>
                              <a:latin typeface="Times New Roman" panose="02020603050405020304" pitchFamily="18" charset="0"/>
                              <a:cs typeface="Times New Roman" panose="02020603050405020304" pitchFamily="18" charset="0"/>
                            </a:rPr>
                            <a:t>F</a:t>
                          </a:r>
                          <a:endParaRPr lang="zh-CN" sz="1800" kern="100">
                            <a:effectLst/>
                            <a:latin typeface="Times New Roman" panose="02020603050405020304" pitchFamily="18" charset="0"/>
                            <a:ea typeface="等线" panose="02010600030101010101" pitchFamily="2" charset="-122"/>
                            <a:cs typeface="Times New Roman" panose="02020603050405020304" pitchFamily="18" charset="0"/>
                          </a:endParaRPr>
                        </a:p>
                      </a:txBody>
                      <a:tcPr marT="34290" marB="34290" anchor="ctr"/>
                    </a:tc>
                    <a:extLst>
                      <a:ext uri="{0D108BD9-81ED-4DB2-BD59-A6C34878D82A}">
                        <a16:rowId xmlns:a16="http://schemas.microsoft.com/office/drawing/2014/main" val="1160342609"/>
                      </a:ext>
                    </a:extLst>
                  </a:tr>
                  <a:tr h="404090">
                    <a:tc>
                      <a:txBody>
                        <a:bodyPr/>
                        <a:lstStyle/>
                        <a:p>
                          <a:pPr algn="ctr">
                            <a:spcBef>
                              <a:spcPts val="1000"/>
                            </a:spcBef>
                            <a:spcAft>
                              <a:spcPts val="300"/>
                            </a:spcAft>
                          </a:pPr>
                          <a:r>
                            <a:rPr lang="en-US" sz="1800" kern="0">
                              <a:effectLst/>
                              <a:latin typeface="Times New Roman" panose="02020603050405020304" pitchFamily="18" charset="0"/>
                              <a:cs typeface="Times New Roman" panose="02020603050405020304" pitchFamily="18" charset="0"/>
                            </a:rPr>
                            <a:t>T</a:t>
                          </a:r>
                          <a:endParaRPr lang="zh-CN" sz="1800" kern="100">
                            <a:effectLst/>
                            <a:latin typeface="Times New Roman" panose="02020603050405020304" pitchFamily="18" charset="0"/>
                            <a:ea typeface="等线" panose="02010600030101010101" pitchFamily="2" charset="-122"/>
                            <a:cs typeface="Times New Roman" panose="02020603050405020304" pitchFamily="18" charset="0"/>
                          </a:endParaRPr>
                        </a:p>
                      </a:txBody>
                      <a:tcPr marT="34290" marB="34290" anchor="ctr"/>
                    </a:tc>
                    <a:tc>
                      <a:txBody>
                        <a:bodyPr/>
                        <a:lstStyle/>
                        <a:p>
                          <a:pPr algn="ctr">
                            <a:spcBef>
                              <a:spcPts val="1000"/>
                            </a:spcBef>
                            <a:spcAft>
                              <a:spcPts val="300"/>
                            </a:spcAft>
                          </a:pPr>
                          <a:r>
                            <a:rPr lang="en-US" sz="1800" kern="0">
                              <a:effectLst/>
                              <a:latin typeface="Times New Roman" panose="02020603050405020304" pitchFamily="18" charset="0"/>
                              <a:cs typeface="Times New Roman" panose="02020603050405020304" pitchFamily="18" charset="0"/>
                            </a:rPr>
                            <a:t>F</a:t>
                          </a:r>
                          <a:endParaRPr lang="zh-CN" sz="1800" kern="100">
                            <a:effectLst/>
                            <a:latin typeface="Times New Roman" panose="02020603050405020304" pitchFamily="18" charset="0"/>
                            <a:ea typeface="等线" panose="02010600030101010101" pitchFamily="2" charset="-122"/>
                            <a:cs typeface="Times New Roman" panose="02020603050405020304" pitchFamily="18" charset="0"/>
                          </a:endParaRPr>
                        </a:p>
                      </a:txBody>
                      <a:tcPr marT="34290" marB="34290" anchor="ctr"/>
                    </a:tc>
                    <a:tc>
                      <a:txBody>
                        <a:bodyPr/>
                        <a:lstStyle/>
                        <a:p>
                          <a:pPr algn="ctr">
                            <a:spcBef>
                              <a:spcPts val="1000"/>
                            </a:spcBef>
                            <a:spcAft>
                              <a:spcPts val="300"/>
                            </a:spcAft>
                          </a:pPr>
                          <a:r>
                            <a:rPr lang="en-US" sz="1800" kern="0">
                              <a:effectLst/>
                              <a:latin typeface="Times New Roman" panose="02020603050405020304" pitchFamily="18" charset="0"/>
                              <a:cs typeface="Times New Roman" panose="02020603050405020304" pitchFamily="18" charset="0"/>
                            </a:rPr>
                            <a:t>F</a:t>
                          </a:r>
                          <a:endParaRPr lang="zh-CN" sz="1800" kern="100">
                            <a:effectLst/>
                            <a:latin typeface="Times New Roman" panose="02020603050405020304" pitchFamily="18" charset="0"/>
                            <a:ea typeface="等线" panose="02010600030101010101" pitchFamily="2" charset="-122"/>
                            <a:cs typeface="Times New Roman" panose="02020603050405020304" pitchFamily="18" charset="0"/>
                          </a:endParaRPr>
                        </a:p>
                      </a:txBody>
                      <a:tcPr marT="34290" marB="34290" anchor="ctr"/>
                    </a:tc>
                    <a:tc>
                      <a:txBody>
                        <a:bodyPr/>
                        <a:lstStyle/>
                        <a:p>
                          <a:pPr algn="ctr">
                            <a:spcBef>
                              <a:spcPts val="1000"/>
                            </a:spcBef>
                            <a:spcAft>
                              <a:spcPts val="300"/>
                            </a:spcAft>
                          </a:pPr>
                          <a:r>
                            <a:rPr lang="en-US" sz="1800" kern="0">
                              <a:effectLst/>
                              <a:latin typeface="Times New Roman" panose="02020603050405020304" pitchFamily="18" charset="0"/>
                              <a:cs typeface="Times New Roman" panose="02020603050405020304" pitchFamily="18" charset="0"/>
                            </a:rPr>
                            <a:t>F</a:t>
                          </a:r>
                          <a:endParaRPr lang="zh-CN" sz="1800" kern="100">
                            <a:effectLst/>
                            <a:latin typeface="Times New Roman" panose="02020603050405020304" pitchFamily="18" charset="0"/>
                            <a:ea typeface="等线" panose="02010600030101010101" pitchFamily="2" charset="-122"/>
                            <a:cs typeface="Times New Roman" panose="02020603050405020304" pitchFamily="18" charset="0"/>
                          </a:endParaRPr>
                        </a:p>
                      </a:txBody>
                      <a:tcPr marT="34290" marB="34290" anchor="ctr"/>
                    </a:tc>
                    <a:tc>
                      <a:txBody>
                        <a:bodyPr/>
                        <a:lstStyle/>
                        <a:p>
                          <a:pPr algn="ctr">
                            <a:spcBef>
                              <a:spcPts val="1000"/>
                            </a:spcBef>
                            <a:spcAft>
                              <a:spcPts val="300"/>
                            </a:spcAft>
                          </a:pPr>
                          <a:r>
                            <a:rPr lang="en-US" sz="1800" kern="0">
                              <a:effectLst/>
                              <a:latin typeface="Times New Roman" panose="02020603050405020304" pitchFamily="18" charset="0"/>
                              <a:cs typeface="Times New Roman" panose="02020603050405020304" pitchFamily="18" charset="0"/>
                            </a:rPr>
                            <a:t>T</a:t>
                          </a:r>
                          <a:endParaRPr lang="zh-CN" sz="1800" kern="100">
                            <a:effectLst/>
                            <a:latin typeface="Times New Roman" panose="02020603050405020304" pitchFamily="18" charset="0"/>
                            <a:ea typeface="等线" panose="02010600030101010101" pitchFamily="2" charset="-122"/>
                            <a:cs typeface="Times New Roman" panose="02020603050405020304" pitchFamily="18" charset="0"/>
                          </a:endParaRPr>
                        </a:p>
                      </a:txBody>
                      <a:tcPr marT="34290" marB="34290" anchor="ctr"/>
                    </a:tc>
                    <a:tc>
                      <a:txBody>
                        <a:bodyPr/>
                        <a:lstStyle/>
                        <a:p>
                          <a:pPr algn="ctr">
                            <a:spcBef>
                              <a:spcPts val="1000"/>
                            </a:spcBef>
                            <a:spcAft>
                              <a:spcPts val="300"/>
                            </a:spcAft>
                          </a:pPr>
                          <a:r>
                            <a:rPr lang="en-US" sz="1800" kern="0">
                              <a:effectLst/>
                              <a:latin typeface="Times New Roman" panose="02020603050405020304" pitchFamily="18" charset="0"/>
                              <a:cs typeface="Times New Roman" panose="02020603050405020304" pitchFamily="18" charset="0"/>
                            </a:rPr>
                            <a:t>F</a:t>
                          </a:r>
                          <a:endParaRPr lang="zh-CN" sz="1800" kern="100">
                            <a:effectLst/>
                            <a:latin typeface="Times New Roman" panose="02020603050405020304" pitchFamily="18" charset="0"/>
                            <a:ea typeface="等线" panose="02010600030101010101" pitchFamily="2" charset="-122"/>
                            <a:cs typeface="Times New Roman" panose="02020603050405020304" pitchFamily="18" charset="0"/>
                          </a:endParaRPr>
                        </a:p>
                      </a:txBody>
                      <a:tcPr marT="34290" marB="34290" anchor="ctr"/>
                    </a:tc>
                    <a:tc>
                      <a:txBody>
                        <a:bodyPr/>
                        <a:lstStyle/>
                        <a:p>
                          <a:pPr algn="ctr">
                            <a:spcBef>
                              <a:spcPts val="1000"/>
                            </a:spcBef>
                            <a:spcAft>
                              <a:spcPts val="300"/>
                            </a:spcAft>
                          </a:pPr>
                          <a:r>
                            <a:rPr lang="en-US" sz="1800" kern="0">
                              <a:effectLst/>
                              <a:latin typeface="Times New Roman" panose="02020603050405020304" pitchFamily="18" charset="0"/>
                              <a:cs typeface="Times New Roman" panose="02020603050405020304" pitchFamily="18" charset="0"/>
                            </a:rPr>
                            <a:t>F</a:t>
                          </a:r>
                          <a:endParaRPr lang="zh-CN" sz="1800" kern="100">
                            <a:effectLst/>
                            <a:latin typeface="Times New Roman" panose="02020603050405020304" pitchFamily="18" charset="0"/>
                            <a:ea typeface="等线" panose="02010600030101010101" pitchFamily="2" charset="-122"/>
                            <a:cs typeface="Times New Roman" panose="02020603050405020304" pitchFamily="18" charset="0"/>
                          </a:endParaRPr>
                        </a:p>
                      </a:txBody>
                      <a:tcPr marT="34290" marB="34290" anchor="ctr"/>
                    </a:tc>
                    <a:extLst>
                      <a:ext uri="{0D108BD9-81ED-4DB2-BD59-A6C34878D82A}">
                        <a16:rowId xmlns:a16="http://schemas.microsoft.com/office/drawing/2014/main" val="92405091"/>
                      </a:ext>
                    </a:extLst>
                  </a:tr>
                  <a:tr h="404090">
                    <a:tc>
                      <a:txBody>
                        <a:bodyPr/>
                        <a:lstStyle/>
                        <a:p>
                          <a:pPr algn="ctr">
                            <a:spcBef>
                              <a:spcPts val="1000"/>
                            </a:spcBef>
                            <a:spcAft>
                              <a:spcPts val="300"/>
                            </a:spcAft>
                          </a:pPr>
                          <a:r>
                            <a:rPr lang="en-US" sz="1800" kern="0">
                              <a:effectLst/>
                              <a:latin typeface="Times New Roman" panose="02020603050405020304" pitchFamily="18" charset="0"/>
                              <a:cs typeface="Times New Roman" panose="02020603050405020304" pitchFamily="18" charset="0"/>
                            </a:rPr>
                            <a:t>T</a:t>
                          </a:r>
                          <a:endParaRPr lang="zh-CN" sz="1800" kern="100">
                            <a:effectLst/>
                            <a:latin typeface="Times New Roman" panose="02020603050405020304" pitchFamily="18" charset="0"/>
                            <a:ea typeface="等线" panose="02010600030101010101" pitchFamily="2" charset="-122"/>
                            <a:cs typeface="Times New Roman" panose="02020603050405020304" pitchFamily="18" charset="0"/>
                          </a:endParaRPr>
                        </a:p>
                      </a:txBody>
                      <a:tcPr marT="34290" marB="34290" anchor="ctr"/>
                    </a:tc>
                    <a:tc>
                      <a:txBody>
                        <a:bodyPr/>
                        <a:lstStyle/>
                        <a:p>
                          <a:pPr algn="ctr">
                            <a:spcBef>
                              <a:spcPts val="1000"/>
                            </a:spcBef>
                            <a:spcAft>
                              <a:spcPts val="300"/>
                            </a:spcAft>
                          </a:pPr>
                          <a:r>
                            <a:rPr lang="en-US" sz="1800" kern="0">
                              <a:effectLst/>
                              <a:latin typeface="Times New Roman" panose="02020603050405020304" pitchFamily="18" charset="0"/>
                              <a:cs typeface="Times New Roman" panose="02020603050405020304" pitchFamily="18" charset="0"/>
                            </a:rPr>
                            <a:t>T</a:t>
                          </a:r>
                          <a:endParaRPr lang="zh-CN" sz="1800" kern="100">
                            <a:effectLst/>
                            <a:latin typeface="Times New Roman" panose="02020603050405020304" pitchFamily="18" charset="0"/>
                            <a:ea typeface="等线" panose="02010600030101010101" pitchFamily="2" charset="-122"/>
                            <a:cs typeface="Times New Roman" panose="02020603050405020304" pitchFamily="18" charset="0"/>
                          </a:endParaRPr>
                        </a:p>
                      </a:txBody>
                      <a:tcPr marT="34290" marB="34290" anchor="ctr"/>
                    </a:tc>
                    <a:tc>
                      <a:txBody>
                        <a:bodyPr/>
                        <a:lstStyle/>
                        <a:p>
                          <a:pPr algn="ctr">
                            <a:spcBef>
                              <a:spcPts val="1000"/>
                            </a:spcBef>
                            <a:spcAft>
                              <a:spcPts val="300"/>
                            </a:spcAft>
                          </a:pPr>
                          <a:r>
                            <a:rPr lang="en-US" sz="1800" kern="0">
                              <a:effectLst/>
                              <a:latin typeface="Times New Roman" panose="02020603050405020304" pitchFamily="18" charset="0"/>
                              <a:cs typeface="Times New Roman" panose="02020603050405020304" pitchFamily="18" charset="0"/>
                            </a:rPr>
                            <a:t>F</a:t>
                          </a:r>
                          <a:endParaRPr lang="zh-CN" sz="1800" kern="100">
                            <a:effectLst/>
                            <a:latin typeface="Times New Roman" panose="02020603050405020304" pitchFamily="18" charset="0"/>
                            <a:ea typeface="等线" panose="02010600030101010101" pitchFamily="2" charset="-122"/>
                            <a:cs typeface="Times New Roman" panose="02020603050405020304" pitchFamily="18" charset="0"/>
                          </a:endParaRPr>
                        </a:p>
                      </a:txBody>
                      <a:tcPr marT="34290" marB="34290" anchor="ctr"/>
                    </a:tc>
                    <a:tc>
                      <a:txBody>
                        <a:bodyPr/>
                        <a:lstStyle/>
                        <a:p>
                          <a:pPr algn="ctr">
                            <a:spcBef>
                              <a:spcPts val="1000"/>
                            </a:spcBef>
                            <a:spcAft>
                              <a:spcPts val="300"/>
                            </a:spcAft>
                          </a:pPr>
                          <a:r>
                            <a:rPr lang="en-US" sz="1800" kern="0">
                              <a:effectLst/>
                              <a:latin typeface="Times New Roman" panose="02020603050405020304" pitchFamily="18" charset="0"/>
                              <a:cs typeface="Times New Roman" panose="02020603050405020304" pitchFamily="18" charset="0"/>
                            </a:rPr>
                            <a:t>T</a:t>
                          </a:r>
                          <a:endParaRPr lang="zh-CN" sz="1800" kern="100">
                            <a:effectLst/>
                            <a:latin typeface="Times New Roman" panose="02020603050405020304" pitchFamily="18" charset="0"/>
                            <a:ea typeface="等线" panose="02010600030101010101" pitchFamily="2" charset="-122"/>
                            <a:cs typeface="Times New Roman" panose="02020603050405020304" pitchFamily="18" charset="0"/>
                          </a:endParaRPr>
                        </a:p>
                      </a:txBody>
                      <a:tcPr marT="34290" marB="34290" anchor="ctr"/>
                    </a:tc>
                    <a:tc>
                      <a:txBody>
                        <a:bodyPr/>
                        <a:lstStyle/>
                        <a:p>
                          <a:pPr algn="ctr">
                            <a:spcBef>
                              <a:spcPts val="1000"/>
                            </a:spcBef>
                            <a:spcAft>
                              <a:spcPts val="300"/>
                            </a:spcAft>
                          </a:pPr>
                          <a:r>
                            <a:rPr lang="en-US" sz="1800" kern="0">
                              <a:effectLst/>
                              <a:latin typeface="Times New Roman" panose="02020603050405020304" pitchFamily="18" charset="0"/>
                              <a:cs typeface="Times New Roman" panose="02020603050405020304" pitchFamily="18" charset="0"/>
                            </a:rPr>
                            <a:t>T</a:t>
                          </a:r>
                          <a:endParaRPr lang="zh-CN" sz="1800" kern="100">
                            <a:effectLst/>
                            <a:latin typeface="Times New Roman" panose="02020603050405020304" pitchFamily="18" charset="0"/>
                            <a:ea typeface="等线" panose="02010600030101010101" pitchFamily="2" charset="-122"/>
                            <a:cs typeface="Times New Roman" panose="02020603050405020304" pitchFamily="18" charset="0"/>
                          </a:endParaRPr>
                        </a:p>
                      </a:txBody>
                      <a:tcPr marT="34290" marB="34290" anchor="ctr"/>
                    </a:tc>
                    <a:tc>
                      <a:txBody>
                        <a:bodyPr/>
                        <a:lstStyle/>
                        <a:p>
                          <a:pPr algn="ctr">
                            <a:spcBef>
                              <a:spcPts val="1000"/>
                            </a:spcBef>
                            <a:spcAft>
                              <a:spcPts val="300"/>
                            </a:spcAft>
                          </a:pPr>
                          <a:r>
                            <a:rPr lang="en-US" sz="1800" kern="0">
                              <a:effectLst/>
                              <a:latin typeface="Times New Roman" panose="02020603050405020304" pitchFamily="18" charset="0"/>
                              <a:cs typeface="Times New Roman" panose="02020603050405020304" pitchFamily="18" charset="0"/>
                            </a:rPr>
                            <a:t>T</a:t>
                          </a:r>
                          <a:endParaRPr lang="zh-CN" sz="1800" kern="100">
                            <a:effectLst/>
                            <a:latin typeface="Times New Roman" panose="02020603050405020304" pitchFamily="18" charset="0"/>
                            <a:ea typeface="等线" panose="02010600030101010101" pitchFamily="2" charset="-122"/>
                            <a:cs typeface="Times New Roman" panose="02020603050405020304" pitchFamily="18" charset="0"/>
                          </a:endParaRPr>
                        </a:p>
                      </a:txBody>
                      <a:tcPr marT="34290" marB="34290" anchor="ctr"/>
                    </a:tc>
                    <a:tc>
                      <a:txBody>
                        <a:bodyPr/>
                        <a:lstStyle/>
                        <a:p>
                          <a:pPr algn="ctr">
                            <a:spcBef>
                              <a:spcPts val="1000"/>
                            </a:spcBef>
                            <a:spcAft>
                              <a:spcPts val="300"/>
                            </a:spcAft>
                          </a:pPr>
                          <a:r>
                            <a:rPr lang="en-US" sz="1800" kern="0" dirty="0">
                              <a:effectLst/>
                              <a:latin typeface="Times New Roman" panose="02020603050405020304" pitchFamily="18" charset="0"/>
                              <a:cs typeface="Times New Roman" panose="02020603050405020304" pitchFamily="18" charset="0"/>
                            </a:rPr>
                            <a:t>T</a:t>
                          </a:r>
                          <a:endParaRPr lang="zh-CN" sz="1800" kern="1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T="34290" marB="34290" anchor="ctr"/>
                    </a:tc>
                    <a:extLst>
                      <a:ext uri="{0D108BD9-81ED-4DB2-BD59-A6C34878D82A}">
                        <a16:rowId xmlns:a16="http://schemas.microsoft.com/office/drawing/2014/main" val="1578703054"/>
                      </a:ext>
                    </a:extLst>
                  </a:tr>
                </a:tbl>
              </a:graphicData>
            </a:graphic>
          </p:graphicFrame>
        </mc:Choice>
        <mc:Fallback xmlns="">
          <p:graphicFrame>
            <p:nvGraphicFramePr>
              <p:cNvPr id="7" name="表格 6">
                <a:extLst>
                  <a:ext uri="{FF2B5EF4-FFF2-40B4-BE49-F238E27FC236}">
                    <a16:creationId xmlns:a16="http://schemas.microsoft.com/office/drawing/2014/main" id="{ED74294D-537E-462F-BCC5-27AB35B6685D}"/>
                  </a:ext>
                </a:extLst>
              </p:cNvPr>
              <p:cNvGraphicFramePr>
                <a:graphicFrameLocks noGrp="1"/>
              </p:cNvGraphicFramePr>
              <p:nvPr>
                <p:extLst>
                  <p:ext uri="{D42A27DB-BD31-4B8C-83A1-F6EECF244321}">
                    <p14:modId xmlns:p14="http://schemas.microsoft.com/office/powerpoint/2010/main" val="181840910"/>
                  </p:ext>
                </p:extLst>
              </p:nvPr>
            </p:nvGraphicFramePr>
            <p:xfrm>
              <a:off x="4524152" y="2613368"/>
              <a:ext cx="6826105" cy="2219128"/>
            </p:xfrm>
            <a:graphic>
              <a:graphicData uri="http://schemas.openxmlformats.org/drawingml/2006/table">
                <a:tbl>
                  <a:tblPr firstRow="1" bandRow="1">
                    <a:tableStyleId>{5C22544A-7EE6-4342-B048-85BDC9FD1C3A}</a:tableStyleId>
                  </a:tblPr>
                  <a:tblGrid>
                    <a:gridCol w="929716">
                      <a:extLst>
                        <a:ext uri="{9D8B030D-6E8A-4147-A177-3AD203B41FA5}">
                          <a16:colId xmlns:a16="http://schemas.microsoft.com/office/drawing/2014/main" val="2393218707"/>
                        </a:ext>
                      </a:extLst>
                    </a:gridCol>
                    <a:gridCol w="929716">
                      <a:extLst>
                        <a:ext uri="{9D8B030D-6E8A-4147-A177-3AD203B41FA5}">
                          <a16:colId xmlns:a16="http://schemas.microsoft.com/office/drawing/2014/main" val="2343854319"/>
                        </a:ext>
                      </a:extLst>
                    </a:gridCol>
                    <a:gridCol w="929716">
                      <a:extLst>
                        <a:ext uri="{9D8B030D-6E8A-4147-A177-3AD203B41FA5}">
                          <a16:colId xmlns:a16="http://schemas.microsoft.com/office/drawing/2014/main" val="1018136525"/>
                        </a:ext>
                      </a:extLst>
                    </a:gridCol>
                    <a:gridCol w="929716">
                      <a:extLst>
                        <a:ext uri="{9D8B030D-6E8A-4147-A177-3AD203B41FA5}">
                          <a16:colId xmlns:a16="http://schemas.microsoft.com/office/drawing/2014/main" val="2253780037"/>
                        </a:ext>
                      </a:extLst>
                    </a:gridCol>
                    <a:gridCol w="947463">
                      <a:extLst>
                        <a:ext uri="{9D8B030D-6E8A-4147-A177-3AD203B41FA5}">
                          <a16:colId xmlns:a16="http://schemas.microsoft.com/office/drawing/2014/main" val="383044308"/>
                        </a:ext>
                      </a:extLst>
                    </a:gridCol>
                    <a:gridCol w="1056680">
                      <a:extLst>
                        <a:ext uri="{9D8B030D-6E8A-4147-A177-3AD203B41FA5}">
                          <a16:colId xmlns:a16="http://schemas.microsoft.com/office/drawing/2014/main" val="3416074888"/>
                        </a:ext>
                      </a:extLst>
                    </a:gridCol>
                    <a:gridCol w="1103098">
                      <a:extLst>
                        <a:ext uri="{9D8B030D-6E8A-4147-A177-3AD203B41FA5}">
                          <a16:colId xmlns:a16="http://schemas.microsoft.com/office/drawing/2014/main" val="163211765"/>
                        </a:ext>
                      </a:extLst>
                    </a:gridCol>
                  </a:tblGrid>
                  <a:tr h="498378">
                    <a:tc>
                      <a:txBody>
                        <a:bodyPr/>
                        <a:lstStyle/>
                        <a:p>
                          <a:endParaRPr lang="zh-CN"/>
                        </a:p>
                      </a:txBody>
                      <a:tcPr marT="34290" marB="34290" anchor="ctr">
                        <a:blipFill>
                          <a:blip r:embed="rId3"/>
                          <a:stretch>
                            <a:fillRect l="-654" t="-1220" r="-635294" b="-360976"/>
                          </a:stretch>
                        </a:blipFill>
                      </a:tcPr>
                    </a:tc>
                    <a:tc>
                      <a:txBody>
                        <a:bodyPr/>
                        <a:lstStyle/>
                        <a:p>
                          <a:endParaRPr lang="zh-CN"/>
                        </a:p>
                      </a:txBody>
                      <a:tcPr marT="34290" marB="34290" anchor="ctr">
                        <a:blipFill>
                          <a:blip r:embed="rId3"/>
                          <a:stretch>
                            <a:fillRect l="-101316" t="-1220" r="-539474" b="-360976"/>
                          </a:stretch>
                        </a:blipFill>
                      </a:tcPr>
                    </a:tc>
                    <a:tc>
                      <a:txBody>
                        <a:bodyPr/>
                        <a:lstStyle/>
                        <a:p>
                          <a:endParaRPr lang="zh-CN"/>
                        </a:p>
                      </a:txBody>
                      <a:tcPr marT="34290" marB="34290" anchor="ctr">
                        <a:blipFill>
                          <a:blip r:embed="rId3"/>
                          <a:stretch>
                            <a:fillRect l="-200000" t="-1220" r="-435948" b="-360976"/>
                          </a:stretch>
                        </a:blipFill>
                      </a:tcPr>
                    </a:tc>
                    <a:tc>
                      <a:txBody>
                        <a:bodyPr/>
                        <a:lstStyle/>
                        <a:p>
                          <a:endParaRPr lang="zh-CN"/>
                        </a:p>
                      </a:txBody>
                      <a:tcPr marT="34290" marB="34290" anchor="ctr">
                        <a:blipFill>
                          <a:blip r:embed="rId3"/>
                          <a:stretch>
                            <a:fillRect l="-301974" t="-1220" r="-338816" b="-360976"/>
                          </a:stretch>
                        </a:blipFill>
                      </a:tcPr>
                    </a:tc>
                    <a:tc>
                      <a:txBody>
                        <a:bodyPr/>
                        <a:lstStyle/>
                        <a:p>
                          <a:endParaRPr lang="zh-CN"/>
                        </a:p>
                      </a:txBody>
                      <a:tcPr marT="34290" marB="34290" anchor="ctr">
                        <a:blipFill>
                          <a:blip r:embed="rId3"/>
                          <a:stretch>
                            <a:fillRect l="-391667" t="-1220" r="-230128" b="-360976"/>
                          </a:stretch>
                        </a:blipFill>
                      </a:tcPr>
                    </a:tc>
                    <a:tc>
                      <a:txBody>
                        <a:bodyPr/>
                        <a:lstStyle/>
                        <a:p>
                          <a:endParaRPr lang="zh-CN"/>
                        </a:p>
                      </a:txBody>
                      <a:tcPr marT="34290" marB="34290" anchor="ctr">
                        <a:blipFill>
                          <a:blip r:embed="rId3"/>
                          <a:stretch>
                            <a:fillRect l="-443353" t="-1220" r="-107514" b="-360976"/>
                          </a:stretch>
                        </a:blipFill>
                      </a:tcPr>
                    </a:tc>
                    <a:tc>
                      <a:txBody>
                        <a:bodyPr/>
                        <a:lstStyle/>
                        <a:p>
                          <a:endParaRPr lang="zh-CN"/>
                        </a:p>
                      </a:txBody>
                      <a:tcPr marT="34290" marB="34290" anchor="ctr">
                        <a:blipFill>
                          <a:blip r:embed="rId3"/>
                          <a:stretch>
                            <a:fillRect l="-519337" t="-1220" r="-2762" b="-360976"/>
                          </a:stretch>
                        </a:blipFill>
                      </a:tcPr>
                    </a:tc>
                    <a:extLst>
                      <a:ext uri="{0D108BD9-81ED-4DB2-BD59-A6C34878D82A}">
                        <a16:rowId xmlns:a16="http://schemas.microsoft.com/office/drawing/2014/main" val="3338190968"/>
                      </a:ext>
                    </a:extLst>
                  </a:tr>
                  <a:tr h="508480">
                    <a:tc>
                      <a:txBody>
                        <a:bodyPr/>
                        <a:lstStyle/>
                        <a:p>
                          <a:pPr algn="ctr">
                            <a:spcBef>
                              <a:spcPts val="1000"/>
                            </a:spcBef>
                            <a:spcAft>
                              <a:spcPts val="300"/>
                            </a:spcAft>
                          </a:pPr>
                          <a:r>
                            <a:rPr lang="en-US" sz="1800" kern="0">
                              <a:effectLst/>
                              <a:latin typeface="Times New Roman" panose="02020603050405020304" pitchFamily="18" charset="0"/>
                              <a:cs typeface="Times New Roman" panose="02020603050405020304" pitchFamily="18" charset="0"/>
                            </a:rPr>
                            <a:t>F</a:t>
                          </a:r>
                          <a:endParaRPr lang="zh-CN" sz="1800" kern="100">
                            <a:effectLst/>
                            <a:latin typeface="Times New Roman" panose="02020603050405020304" pitchFamily="18" charset="0"/>
                            <a:ea typeface="等线" panose="02010600030101010101" pitchFamily="2" charset="-122"/>
                            <a:cs typeface="Times New Roman" panose="02020603050405020304" pitchFamily="18" charset="0"/>
                          </a:endParaRPr>
                        </a:p>
                      </a:txBody>
                      <a:tcPr marT="34290" marB="34290" anchor="ctr"/>
                    </a:tc>
                    <a:tc>
                      <a:txBody>
                        <a:bodyPr/>
                        <a:lstStyle/>
                        <a:p>
                          <a:pPr algn="ctr">
                            <a:spcBef>
                              <a:spcPts val="1000"/>
                            </a:spcBef>
                            <a:spcAft>
                              <a:spcPts val="300"/>
                            </a:spcAft>
                          </a:pPr>
                          <a:r>
                            <a:rPr lang="en-US" sz="1800" kern="0">
                              <a:effectLst/>
                              <a:latin typeface="Times New Roman" panose="02020603050405020304" pitchFamily="18" charset="0"/>
                              <a:cs typeface="Times New Roman" panose="02020603050405020304" pitchFamily="18" charset="0"/>
                            </a:rPr>
                            <a:t>F</a:t>
                          </a:r>
                          <a:endParaRPr lang="zh-CN" sz="1800" kern="100">
                            <a:effectLst/>
                            <a:latin typeface="Times New Roman" panose="02020603050405020304" pitchFamily="18" charset="0"/>
                            <a:ea typeface="等线" panose="02010600030101010101" pitchFamily="2" charset="-122"/>
                            <a:cs typeface="Times New Roman" panose="02020603050405020304" pitchFamily="18" charset="0"/>
                          </a:endParaRPr>
                        </a:p>
                      </a:txBody>
                      <a:tcPr marT="34290" marB="34290" anchor="ctr"/>
                    </a:tc>
                    <a:tc>
                      <a:txBody>
                        <a:bodyPr/>
                        <a:lstStyle/>
                        <a:p>
                          <a:pPr algn="ctr">
                            <a:spcBef>
                              <a:spcPts val="1000"/>
                            </a:spcBef>
                            <a:spcAft>
                              <a:spcPts val="300"/>
                            </a:spcAft>
                          </a:pPr>
                          <a:r>
                            <a:rPr lang="en-US" sz="1800" kern="0">
                              <a:effectLst/>
                              <a:latin typeface="Times New Roman" panose="02020603050405020304" pitchFamily="18" charset="0"/>
                              <a:cs typeface="Times New Roman" panose="02020603050405020304" pitchFamily="18" charset="0"/>
                            </a:rPr>
                            <a:t>T</a:t>
                          </a:r>
                          <a:endParaRPr lang="zh-CN" sz="1800" kern="100">
                            <a:effectLst/>
                            <a:latin typeface="Times New Roman" panose="02020603050405020304" pitchFamily="18" charset="0"/>
                            <a:ea typeface="等线" panose="02010600030101010101" pitchFamily="2" charset="-122"/>
                            <a:cs typeface="Times New Roman" panose="02020603050405020304" pitchFamily="18" charset="0"/>
                          </a:endParaRPr>
                        </a:p>
                      </a:txBody>
                      <a:tcPr marT="34290" marB="34290" anchor="ctr"/>
                    </a:tc>
                    <a:tc>
                      <a:txBody>
                        <a:bodyPr/>
                        <a:lstStyle/>
                        <a:p>
                          <a:pPr algn="ctr">
                            <a:spcBef>
                              <a:spcPts val="1000"/>
                            </a:spcBef>
                            <a:spcAft>
                              <a:spcPts val="300"/>
                            </a:spcAft>
                          </a:pPr>
                          <a:r>
                            <a:rPr lang="en-US" sz="1800" kern="0">
                              <a:effectLst/>
                              <a:latin typeface="Times New Roman" panose="02020603050405020304" pitchFamily="18" charset="0"/>
                              <a:cs typeface="Times New Roman" panose="02020603050405020304" pitchFamily="18" charset="0"/>
                            </a:rPr>
                            <a:t>F</a:t>
                          </a:r>
                          <a:endParaRPr lang="zh-CN" sz="1800" kern="100">
                            <a:effectLst/>
                            <a:latin typeface="Times New Roman" panose="02020603050405020304" pitchFamily="18" charset="0"/>
                            <a:ea typeface="等线" panose="02010600030101010101" pitchFamily="2" charset="-122"/>
                            <a:cs typeface="Times New Roman" panose="02020603050405020304" pitchFamily="18" charset="0"/>
                          </a:endParaRPr>
                        </a:p>
                      </a:txBody>
                      <a:tcPr marT="34290" marB="34290" anchor="ctr"/>
                    </a:tc>
                    <a:tc>
                      <a:txBody>
                        <a:bodyPr/>
                        <a:lstStyle/>
                        <a:p>
                          <a:pPr algn="ctr">
                            <a:spcBef>
                              <a:spcPts val="1000"/>
                            </a:spcBef>
                            <a:spcAft>
                              <a:spcPts val="300"/>
                            </a:spcAft>
                          </a:pPr>
                          <a:r>
                            <a:rPr lang="en-US" sz="1800" kern="0">
                              <a:effectLst/>
                              <a:latin typeface="Times New Roman" panose="02020603050405020304" pitchFamily="18" charset="0"/>
                              <a:cs typeface="Times New Roman" panose="02020603050405020304" pitchFamily="18" charset="0"/>
                            </a:rPr>
                            <a:t>F</a:t>
                          </a:r>
                          <a:endParaRPr lang="zh-CN" sz="1800" kern="100">
                            <a:effectLst/>
                            <a:latin typeface="Times New Roman" panose="02020603050405020304" pitchFamily="18" charset="0"/>
                            <a:ea typeface="等线" panose="02010600030101010101" pitchFamily="2" charset="-122"/>
                            <a:cs typeface="Times New Roman" panose="02020603050405020304" pitchFamily="18" charset="0"/>
                          </a:endParaRPr>
                        </a:p>
                      </a:txBody>
                      <a:tcPr marT="34290" marB="34290" anchor="ctr"/>
                    </a:tc>
                    <a:tc>
                      <a:txBody>
                        <a:bodyPr/>
                        <a:lstStyle/>
                        <a:p>
                          <a:pPr algn="ctr">
                            <a:spcBef>
                              <a:spcPts val="1000"/>
                            </a:spcBef>
                            <a:spcAft>
                              <a:spcPts val="300"/>
                            </a:spcAft>
                          </a:pPr>
                          <a:r>
                            <a:rPr lang="en-US" sz="1800" kern="0">
                              <a:effectLst/>
                              <a:latin typeface="Times New Roman" panose="02020603050405020304" pitchFamily="18" charset="0"/>
                              <a:cs typeface="Times New Roman" panose="02020603050405020304" pitchFamily="18" charset="0"/>
                            </a:rPr>
                            <a:t>T</a:t>
                          </a:r>
                          <a:endParaRPr lang="zh-CN" sz="1800" kern="100">
                            <a:effectLst/>
                            <a:latin typeface="Times New Roman" panose="02020603050405020304" pitchFamily="18" charset="0"/>
                            <a:ea typeface="等线" panose="02010600030101010101" pitchFamily="2" charset="-122"/>
                            <a:cs typeface="Times New Roman" panose="02020603050405020304" pitchFamily="18" charset="0"/>
                          </a:endParaRPr>
                        </a:p>
                      </a:txBody>
                      <a:tcPr marT="34290" marB="34290" anchor="ctr"/>
                    </a:tc>
                    <a:tc>
                      <a:txBody>
                        <a:bodyPr/>
                        <a:lstStyle/>
                        <a:p>
                          <a:pPr algn="ctr">
                            <a:spcBef>
                              <a:spcPts val="1000"/>
                            </a:spcBef>
                            <a:spcAft>
                              <a:spcPts val="300"/>
                            </a:spcAft>
                          </a:pPr>
                          <a:r>
                            <a:rPr lang="en-US" sz="1800" kern="0">
                              <a:effectLst/>
                              <a:latin typeface="Times New Roman" panose="02020603050405020304" pitchFamily="18" charset="0"/>
                              <a:cs typeface="Times New Roman" panose="02020603050405020304" pitchFamily="18" charset="0"/>
                            </a:rPr>
                            <a:t>T</a:t>
                          </a:r>
                          <a:endParaRPr lang="zh-CN" sz="1800" kern="100">
                            <a:effectLst/>
                            <a:latin typeface="Times New Roman" panose="02020603050405020304" pitchFamily="18" charset="0"/>
                            <a:ea typeface="等线" panose="02010600030101010101" pitchFamily="2" charset="-122"/>
                            <a:cs typeface="Times New Roman" panose="02020603050405020304" pitchFamily="18" charset="0"/>
                          </a:endParaRPr>
                        </a:p>
                      </a:txBody>
                      <a:tcPr marT="34290" marB="34290" anchor="ctr"/>
                    </a:tc>
                    <a:extLst>
                      <a:ext uri="{0D108BD9-81ED-4DB2-BD59-A6C34878D82A}">
                        <a16:rowId xmlns:a16="http://schemas.microsoft.com/office/drawing/2014/main" val="3338652469"/>
                      </a:ext>
                    </a:extLst>
                  </a:tr>
                  <a:tr h="404090">
                    <a:tc>
                      <a:txBody>
                        <a:bodyPr/>
                        <a:lstStyle/>
                        <a:p>
                          <a:pPr algn="ctr">
                            <a:spcBef>
                              <a:spcPts val="1000"/>
                            </a:spcBef>
                            <a:spcAft>
                              <a:spcPts val="300"/>
                            </a:spcAft>
                          </a:pPr>
                          <a:r>
                            <a:rPr lang="en-US" sz="1800" kern="0">
                              <a:effectLst/>
                              <a:latin typeface="Times New Roman" panose="02020603050405020304" pitchFamily="18" charset="0"/>
                              <a:cs typeface="Times New Roman" panose="02020603050405020304" pitchFamily="18" charset="0"/>
                            </a:rPr>
                            <a:t>F</a:t>
                          </a:r>
                          <a:endParaRPr lang="zh-CN" sz="1800" kern="100">
                            <a:effectLst/>
                            <a:latin typeface="Times New Roman" panose="02020603050405020304" pitchFamily="18" charset="0"/>
                            <a:ea typeface="等线" panose="02010600030101010101" pitchFamily="2" charset="-122"/>
                            <a:cs typeface="Times New Roman" panose="02020603050405020304" pitchFamily="18" charset="0"/>
                          </a:endParaRPr>
                        </a:p>
                      </a:txBody>
                      <a:tcPr marT="34290" marB="34290" anchor="ctr"/>
                    </a:tc>
                    <a:tc>
                      <a:txBody>
                        <a:bodyPr/>
                        <a:lstStyle/>
                        <a:p>
                          <a:pPr algn="ctr">
                            <a:spcBef>
                              <a:spcPts val="1000"/>
                            </a:spcBef>
                            <a:spcAft>
                              <a:spcPts val="300"/>
                            </a:spcAft>
                          </a:pPr>
                          <a:r>
                            <a:rPr lang="en-US" sz="1800" kern="0">
                              <a:effectLst/>
                              <a:latin typeface="Times New Roman" panose="02020603050405020304" pitchFamily="18" charset="0"/>
                              <a:cs typeface="Times New Roman" panose="02020603050405020304" pitchFamily="18" charset="0"/>
                            </a:rPr>
                            <a:t>T</a:t>
                          </a:r>
                          <a:endParaRPr lang="zh-CN" sz="1800" kern="100">
                            <a:effectLst/>
                            <a:latin typeface="Times New Roman" panose="02020603050405020304" pitchFamily="18" charset="0"/>
                            <a:ea typeface="等线" panose="02010600030101010101" pitchFamily="2" charset="-122"/>
                            <a:cs typeface="Times New Roman" panose="02020603050405020304" pitchFamily="18" charset="0"/>
                          </a:endParaRPr>
                        </a:p>
                      </a:txBody>
                      <a:tcPr marT="34290" marB="34290" anchor="ctr"/>
                    </a:tc>
                    <a:tc>
                      <a:txBody>
                        <a:bodyPr/>
                        <a:lstStyle/>
                        <a:p>
                          <a:pPr algn="ctr">
                            <a:spcBef>
                              <a:spcPts val="1000"/>
                            </a:spcBef>
                            <a:spcAft>
                              <a:spcPts val="300"/>
                            </a:spcAft>
                          </a:pPr>
                          <a:r>
                            <a:rPr lang="en-US" sz="1800" kern="0">
                              <a:effectLst/>
                              <a:latin typeface="Times New Roman" panose="02020603050405020304" pitchFamily="18" charset="0"/>
                              <a:cs typeface="Times New Roman" panose="02020603050405020304" pitchFamily="18" charset="0"/>
                            </a:rPr>
                            <a:t>T</a:t>
                          </a:r>
                          <a:endParaRPr lang="zh-CN" sz="1800" kern="100">
                            <a:effectLst/>
                            <a:latin typeface="Times New Roman" panose="02020603050405020304" pitchFamily="18" charset="0"/>
                            <a:ea typeface="等线" panose="02010600030101010101" pitchFamily="2" charset="-122"/>
                            <a:cs typeface="Times New Roman" panose="02020603050405020304" pitchFamily="18" charset="0"/>
                          </a:endParaRPr>
                        </a:p>
                      </a:txBody>
                      <a:tcPr marT="34290" marB="34290" anchor="ctr"/>
                    </a:tc>
                    <a:tc>
                      <a:txBody>
                        <a:bodyPr/>
                        <a:lstStyle/>
                        <a:p>
                          <a:pPr algn="ctr">
                            <a:spcBef>
                              <a:spcPts val="1000"/>
                            </a:spcBef>
                            <a:spcAft>
                              <a:spcPts val="300"/>
                            </a:spcAft>
                          </a:pPr>
                          <a:r>
                            <a:rPr lang="en-US" sz="1800" kern="0">
                              <a:effectLst/>
                              <a:latin typeface="Times New Roman" panose="02020603050405020304" pitchFamily="18" charset="0"/>
                              <a:cs typeface="Times New Roman" panose="02020603050405020304" pitchFamily="18" charset="0"/>
                            </a:rPr>
                            <a:t>F</a:t>
                          </a:r>
                          <a:endParaRPr lang="zh-CN" sz="1800" kern="100">
                            <a:effectLst/>
                            <a:latin typeface="Times New Roman" panose="02020603050405020304" pitchFamily="18" charset="0"/>
                            <a:ea typeface="等线" panose="02010600030101010101" pitchFamily="2" charset="-122"/>
                            <a:cs typeface="Times New Roman" panose="02020603050405020304" pitchFamily="18" charset="0"/>
                          </a:endParaRPr>
                        </a:p>
                      </a:txBody>
                      <a:tcPr marT="34290" marB="34290" anchor="ctr"/>
                    </a:tc>
                    <a:tc>
                      <a:txBody>
                        <a:bodyPr/>
                        <a:lstStyle/>
                        <a:p>
                          <a:pPr algn="ctr">
                            <a:spcBef>
                              <a:spcPts val="1000"/>
                            </a:spcBef>
                            <a:spcAft>
                              <a:spcPts val="300"/>
                            </a:spcAft>
                          </a:pPr>
                          <a:r>
                            <a:rPr lang="en-US" sz="1800" kern="0">
                              <a:effectLst/>
                              <a:latin typeface="Times New Roman" panose="02020603050405020304" pitchFamily="18" charset="0"/>
                              <a:cs typeface="Times New Roman" panose="02020603050405020304" pitchFamily="18" charset="0"/>
                            </a:rPr>
                            <a:t>T</a:t>
                          </a:r>
                          <a:endParaRPr lang="zh-CN" sz="1800" kern="100">
                            <a:effectLst/>
                            <a:latin typeface="Times New Roman" panose="02020603050405020304" pitchFamily="18" charset="0"/>
                            <a:ea typeface="等线" panose="02010600030101010101" pitchFamily="2" charset="-122"/>
                            <a:cs typeface="Times New Roman" panose="02020603050405020304" pitchFamily="18" charset="0"/>
                          </a:endParaRPr>
                        </a:p>
                      </a:txBody>
                      <a:tcPr marT="34290" marB="34290" anchor="ctr"/>
                    </a:tc>
                    <a:tc>
                      <a:txBody>
                        <a:bodyPr/>
                        <a:lstStyle/>
                        <a:p>
                          <a:pPr algn="ctr">
                            <a:spcBef>
                              <a:spcPts val="1000"/>
                            </a:spcBef>
                            <a:spcAft>
                              <a:spcPts val="300"/>
                            </a:spcAft>
                          </a:pPr>
                          <a:r>
                            <a:rPr lang="en-US" sz="1800" kern="0">
                              <a:effectLst/>
                              <a:latin typeface="Times New Roman" panose="02020603050405020304" pitchFamily="18" charset="0"/>
                              <a:cs typeface="Times New Roman" panose="02020603050405020304" pitchFamily="18" charset="0"/>
                            </a:rPr>
                            <a:t>T</a:t>
                          </a:r>
                          <a:endParaRPr lang="zh-CN" sz="1800" kern="100">
                            <a:effectLst/>
                            <a:latin typeface="Times New Roman" panose="02020603050405020304" pitchFamily="18" charset="0"/>
                            <a:ea typeface="等线" panose="02010600030101010101" pitchFamily="2" charset="-122"/>
                            <a:cs typeface="Times New Roman" panose="02020603050405020304" pitchFamily="18" charset="0"/>
                          </a:endParaRPr>
                        </a:p>
                      </a:txBody>
                      <a:tcPr marT="34290" marB="34290" anchor="ctr"/>
                    </a:tc>
                    <a:tc>
                      <a:txBody>
                        <a:bodyPr/>
                        <a:lstStyle/>
                        <a:p>
                          <a:pPr algn="ctr">
                            <a:spcBef>
                              <a:spcPts val="1000"/>
                            </a:spcBef>
                            <a:spcAft>
                              <a:spcPts val="300"/>
                            </a:spcAft>
                          </a:pPr>
                          <a:r>
                            <a:rPr lang="en-US" sz="1800" kern="0">
                              <a:effectLst/>
                              <a:latin typeface="Times New Roman" panose="02020603050405020304" pitchFamily="18" charset="0"/>
                              <a:cs typeface="Times New Roman" panose="02020603050405020304" pitchFamily="18" charset="0"/>
                            </a:rPr>
                            <a:t>F</a:t>
                          </a:r>
                          <a:endParaRPr lang="zh-CN" sz="1800" kern="100">
                            <a:effectLst/>
                            <a:latin typeface="Times New Roman" panose="02020603050405020304" pitchFamily="18" charset="0"/>
                            <a:ea typeface="等线" panose="02010600030101010101" pitchFamily="2" charset="-122"/>
                            <a:cs typeface="Times New Roman" panose="02020603050405020304" pitchFamily="18" charset="0"/>
                          </a:endParaRPr>
                        </a:p>
                      </a:txBody>
                      <a:tcPr marT="34290" marB="34290" anchor="ctr"/>
                    </a:tc>
                    <a:extLst>
                      <a:ext uri="{0D108BD9-81ED-4DB2-BD59-A6C34878D82A}">
                        <a16:rowId xmlns:a16="http://schemas.microsoft.com/office/drawing/2014/main" val="1160342609"/>
                      </a:ext>
                    </a:extLst>
                  </a:tr>
                  <a:tr h="404090">
                    <a:tc>
                      <a:txBody>
                        <a:bodyPr/>
                        <a:lstStyle/>
                        <a:p>
                          <a:pPr algn="ctr">
                            <a:spcBef>
                              <a:spcPts val="1000"/>
                            </a:spcBef>
                            <a:spcAft>
                              <a:spcPts val="300"/>
                            </a:spcAft>
                          </a:pPr>
                          <a:r>
                            <a:rPr lang="en-US" sz="1800" kern="0">
                              <a:effectLst/>
                              <a:latin typeface="Times New Roman" panose="02020603050405020304" pitchFamily="18" charset="0"/>
                              <a:cs typeface="Times New Roman" panose="02020603050405020304" pitchFamily="18" charset="0"/>
                            </a:rPr>
                            <a:t>T</a:t>
                          </a:r>
                          <a:endParaRPr lang="zh-CN" sz="1800" kern="100">
                            <a:effectLst/>
                            <a:latin typeface="Times New Roman" panose="02020603050405020304" pitchFamily="18" charset="0"/>
                            <a:ea typeface="等线" panose="02010600030101010101" pitchFamily="2" charset="-122"/>
                            <a:cs typeface="Times New Roman" panose="02020603050405020304" pitchFamily="18" charset="0"/>
                          </a:endParaRPr>
                        </a:p>
                      </a:txBody>
                      <a:tcPr marT="34290" marB="34290" anchor="ctr"/>
                    </a:tc>
                    <a:tc>
                      <a:txBody>
                        <a:bodyPr/>
                        <a:lstStyle/>
                        <a:p>
                          <a:pPr algn="ctr">
                            <a:spcBef>
                              <a:spcPts val="1000"/>
                            </a:spcBef>
                            <a:spcAft>
                              <a:spcPts val="300"/>
                            </a:spcAft>
                          </a:pPr>
                          <a:r>
                            <a:rPr lang="en-US" sz="1800" kern="0">
                              <a:effectLst/>
                              <a:latin typeface="Times New Roman" panose="02020603050405020304" pitchFamily="18" charset="0"/>
                              <a:cs typeface="Times New Roman" panose="02020603050405020304" pitchFamily="18" charset="0"/>
                            </a:rPr>
                            <a:t>F</a:t>
                          </a:r>
                          <a:endParaRPr lang="zh-CN" sz="1800" kern="100">
                            <a:effectLst/>
                            <a:latin typeface="Times New Roman" panose="02020603050405020304" pitchFamily="18" charset="0"/>
                            <a:ea typeface="等线" panose="02010600030101010101" pitchFamily="2" charset="-122"/>
                            <a:cs typeface="Times New Roman" panose="02020603050405020304" pitchFamily="18" charset="0"/>
                          </a:endParaRPr>
                        </a:p>
                      </a:txBody>
                      <a:tcPr marT="34290" marB="34290" anchor="ctr"/>
                    </a:tc>
                    <a:tc>
                      <a:txBody>
                        <a:bodyPr/>
                        <a:lstStyle/>
                        <a:p>
                          <a:pPr algn="ctr">
                            <a:spcBef>
                              <a:spcPts val="1000"/>
                            </a:spcBef>
                            <a:spcAft>
                              <a:spcPts val="300"/>
                            </a:spcAft>
                          </a:pPr>
                          <a:r>
                            <a:rPr lang="en-US" sz="1800" kern="0">
                              <a:effectLst/>
                              <a:latin typeface="Times New Roman" panose="02020603050405020304" pitchFamily="18" charset="0"/>
                              <a:cs typeface="Times New Roman" panose="02020603050405020304" pitchFamily="18" charset="0"/>
                            </a:rPr>
                            <a:t>F</a:t>
                          </a:r>
                          <a:endParaRPr lang="zh-CN" sz="1800" kern="100">
                            <a:effectLst/>
                            <a:latin typeface="Times New Roman" panose="02020603050405020304" pitchFamily="18" charset="0"/>
                            <a:ea typeface="等线" panose="02010600030101010101" pitchFamily="2" charset="-122"/>
                            <a:cs typeface="Times New Roman" panose="02020603050405020304" pitchFamily="18" charset="0"/>
                          </a:endParaRPr>
                        </a:p>
                      </a:txBody>
                      <a:tcPr marT="34290" marB="34290" anchor="ctr"/>
                    </a:tc>
                    <a:tc>
                      <a:txBody>
                        <a:bodyPr/>
                        <a:lstStyle/>
                        <a:p>
                          <a:pPr algn="ctr">
                            <a:spcBef>
                              <a:spcPts val="1000"/>
                            </a:spcBef>
                            <a:spcAft>
                              <a:spcPts val="300"/>
                            </a:spcAft>
                          </a:pPr>
                          <a:r>
                            <a:rPr lang="en-US" sz="1800" kern="0">
                              <a:effectLst/>
                              <a:latin typeface="Times New Roman" panose="02020603050405020304" pitchFamily="18" charset="0"/>
                              <a:cs typeface="Times New Roman" panose="02020603050405020304" pitchFamily="18" charset="0"/>
                            </a:rPr>
                            <a:t>F</a:t>
                          </a:r>
                          <a:endParaRPr lang="zh-CN" sz="1800" kern="100">
                            <a:effectLst/>
                            <a:latin typeface="Times New Roman" panose="02020603050405020304" pitchFamily="18" charset="0"/>
                            <a:ea typeface="等线" panose="02010600030101010101" pitchFamily="2" charset="-122"/>
                            <a:cs typeface="Times New Roman" panose="02020603050405020304" pitchFamily="18" charset="0"/>
                          </a:endParaRPr>
                        </a:p>
                      </a:txBody>
                      <a:tcPr marT="34290" marB="34290" anchor="ctr"/>
                    </a:tc>
                    <a:tc>
                      <a:txBody>
                        <a:bodyPr/>
                        <a:lstStyle/>
                        <a:p>
                          <a:pPr algn="ctr">
                            <a:spcBef>
                              <a:spcPts val="1000"/>
                            </a:spcBef>
                            <a:spcAft>
                              <a:spcPts val="300"/>
                            </a:spcAft>
                          </a:pPr>
                          <a:r>
                            <a:rPr lang="en-US" sz="1800" kern="0">
                              <a:effectLst/>
                              <a:latin typeface="Times New Roman" panose="02020603050405020304" pitchFamily="18" charset="0"/>
                              <a:cs typeface="Times New Roman" panose="02020603050405020304" pitchFamily="18" charset="0"/>
                            </a:rPr>
                            <a:t>T</a:t>
                          </a:r>
                          <a:endParaRPr lang="zh-CN" sz="1800" kern="100">
                            <a:effectLst/>
                            <a:latin typeface="Times New Roman" panose="02020603050405020304" pitchFamily="18" charset="0"/>
                            <a:ea typeface="等线" panose="02010600030101010101" pitchFamily="2" charset="-122"/>
                            <a:cs typeface="Times New Roman" panose="02020603050405020304" pitchFamily="18" charset="0"/>
                          </a:endParaRPr>
                        </a:p>
                      </a:txBody>
                      <a:tcPr marT="34290" marB="34290" anchor="ctr"/>
                    </a:tc>
                    <a:tc>
                      <a:txBody>
                        <a:bodyPr/>
                        <a:lstStyle/>
                        <a:p>
                          <a:pPr algn="ctr">
                            <a:spcBef>
                              <a:spcPts val="1000"/>
                            </a:spcBef>
                            <a:spcAft>
                              <a:spcPts val="300"/>
                            </a:spcAft>
                          </a:pPr>
                          <a:r>
                            <a:rPr lang="en-US" sz="1800" kern="0">
                              <a:effectLst/>
                              <a:latin typeface="Times New Roman" panose="02020603050405020304" pitchFamily="18" charset="0"/>
                              <a:cs typeface="Times New Roman" panose="02020603050405020304" pitchFamily="18" charset="0"/>
                            </a:rPr>
                            <a:t>F</a:t>
                          </a:r>
                          <a:endParaRPr lang="zh-CN" sz="1800" kern="100">
                            <a:effectLst/>
                            <a:latin typeface="Times New Roman" panose="02020603050405020304" pitchFamily="18" charset="0"/>
                            <a:ea typeface="等线" panose="02010600030101010101" pitchFamily="2" charset="-122"/>
                            <a:cs typeface="Times New Roman" panose="02020603050405020304" pitchFamily="18" charset="0"/>
                          </a:endParaRPr>
                        </a:p>
                      </a:txBody>
                      <a:tcPr marT="34290" marB="34290" anchor="ctr"/>
                    </a:tc>
                    <a:tc>
                      <a:txBody>
                        <a:bodyPr/>
                        <a:lstStyle/>
                        <a:p>
                          <a:pPr algn="ctr">
                            <a:spcBef>
                              <a:spcPts val="1000"/>
                            </a:spcBef>
                            <a:spcAft>
                              <a:spcPts val="300"/>
                            </a:spcAft>
                          </a:pPr>
                          <a:r>
                            <a:rPr lang="en-US" sz="1800" kern="0">
                              <a:effectLst/>
                              <a:latin typeface="Times New Roman" panose="02020603050405020304" pitchFamily="18" charset="0"/>
                              <a:cs typeface="Times New Roman" panose="02020603050405020304" pitchFamily="18" charset="0"/>
                            </a:rPr>
                            <a:t>F</a:t>
                          </a:r>
                          <a:endParaRPr lang="zh-CN" sz="1800" kern="100">
                            <a:effectLst/>
                            <a:latin typeface="Times New Roman" panose="02020603050405020304" pitchFamily="18" charset="0"/>
                            <a:ea typeface="等线" panose="02010600030101010101" pitchFamily="2" charset="-122"/>
                            <a:cs typeface="Times New Roman" panose="02020603050405020304" pitchFamily="18" charset="0"/>
                          </a:endParaRPr>
                        </a:p>
                      </a:txBody>
                      <a:tcPr marT="34290" marB="34290" anchor="ctr"/>
                    </a:tc>
                    <a:extLst>
                      <a:ext uri="{0D108BD9-81ED-4DB2-BD59-A6C34878D82A}">
                        <a16:rowId xmlns:a16="http://schemas.microsoft.com/office/drawing/2014/main" val="92405091"/>
                      </a:ext>
                    </a:extLst>
                  </a:tr>
                  <a:tr h="404090">
                    <a:tc>
                      <a:txBody>
                        <a:bodyPr/>
                        <a:lstStyle/>
                        <a:p>
                          <a:pPr algn="ctr">
                            <a:spcBef>
                              <a:spcPts val="1000"/>
                            </a:spcBef>
                            <a:spcAft>
                              <a:spcPts val="300"/>
                            </a:spcAft>
                          </a:pPr>
                          <a:r>
                            <a:rPr lang="en-US" sz="1800" kern="0">
                              <a:effectLst/>
                              <a:latin typeface="Times New Roman" panose="02020603050405020304" pitchFamily="18" charset="0"/>
                              <a:cs typeface="Times New Roman" panose="02020603050405020304" pitchFamily="18" charset="0"/>
                            </a:rPr>
                            <a:t>T</a:t>
                          </a:r>
                          <a:endParaRPr lang="zh-CN" sz="1800" kern="100">
                            <a:effectLst/>
                            <a:latin typeface="Times New Roman" panose="02020603050405020304" pitchFamily="18" charset="0"/>
                            <a:ea typeface="等线" panose="02010600030101010101" pitchFamily="2" charset="-122"/>
                            <a:cs typeface="Times New Roman" panose="02020603050405020304" pitchFamily="18" charset="0"/>
                          </a:endParaRPr>
                        </a:p>
                      </a:txBody>
                      <a:tcPr marT="34290" marB="34290" anchor="ctr"/>
                    </a:tc>
                    <a:tc>
                      <a:txBody>
                        <a:bodyPr/>
                        <a:lstStyle/>
                        <a:p>
                          <a:pPr algn="ctr">
                            <a:spcBef>
                              <a:spcPts val="1000"/>
                            </a:spcBef>
                            <a:spcAft>
                              <a:spcPts val="300"/>
                            </a:spcAft>
                          </a:pPr>
                          <a:r>
                            <a:rPr lang="en-US" sz="1800" kern="0">
                              <a:effectLst/>
                              <a:latin typeface="Times New Roman" panose="02020603050405020304" pitchFamily="18" charset="0"/>
                              <a:cs typeface="Times New Roman" panose="02020603050405020304" pitchFamily="18" charset="0"/>
                            </a:rPr>
                            <a:t>T</a:t>
                          </a:r>
                          <a:endParaRPr lang="zh-CN" sz="1800" kern="100">
                            <a:effectLst/>
                            <a:latin typeface="Times New Roman" panose="02020603050405020304" pitchFamily="18" charset="0"/>
                            <a:ea typeface="等线" panose="02010600030101010101" pitchFamily="2" charset="-122"/>
                            <a:cs typeface="Times New Roman" panose="02020603050405020304" pitchFamily="18" charset="0"/>
                          </a:endParaRPr>
                        </a:p>
                      </a:txBody>
                      <a:tcPr marT="34290" marB="34290" anchor="ctr"/>
                    </a:tc>
                    <a:tc>
                      <a:txBody>
                        <a:bodyPr/>
                        <a:lstStyle/>
                        <a:p>
                          <a:pPr algn="ctr">
                            <a:spcBef>
                              <a:spcPts val="1000"/>
                            </a:spcBef>
                            <a:spcAft>
                              <a:spcPts val="300"/>
                            </a:spcAft>
                          </a:pPr>
                          <a:r>
                            <a:rPr lang="en-US" sz="1800" kern="0">
                              <a:effectLst/>
                              <a:latin typeface="Times New Roman" panose="02020603050405020304" pitchFamily="18" charset="0"/>
                              <a:cs typeface="Times New Roman" panose="02020603050405020304" pitchFamily="18" charset="0"/>
                            </a:rPr>
                            <a:t>F</a:t>
                          </a:r>
                          <a:endParaRPr lang="zh-CN" sz="1800" kern="100">
                            <a:effectLst/>
                            <a:latin typeface="Times New Roman" panose="02020603050405020304" pitchFamily="18" charset="0"/>
                            <a:ea typeface="等线" panose="02010600030101010101" pitchFamily="2" charset="-122"/>
                            <a:cs typeface="Times New Roman" panose="02020603050405020304" pitchFamily="18" charset="0"/>
                          </a:endParaRPr>
                        </a:p>
                      </a:txBody>
                      <a:tcPr marT="34290" marB="34290" anchor="ctr"/>
                    </a:tc>
                    <a:tc>
                      <a:txBody>
                        <a:bodyPr/>
                        <a:lstStyle/>
                        <a:p>
                          <a:pPr algn="ctr">
                            <a:spcBef>
                              <a:spcPts val="1000"/>
                            </a:spcBef>
                            <a:spcAft>
                              <a:spcPts val="300"/>
                            </a:spcAft>
                          </a:pPr>
                          <a:r>
                            <a:rPr lang="en-US" sz="1800" kern="0">
                              <a:effectLst/>
                              <a:latin typeface="Times New Roman" panose="02020603050405020304" pitchFamily="18" charset="0"/>
                              <a:cs typeface="Times New Roman" panose="02020603050405020304" pitchFamily="18" charset="0"/>
                            </a:rPr>
                            <a:t>T</a:t>
                          </a:r>
                          <a:endParaRPr lang="zh-CN" sz="1800" kern="100">
                            <a:effectLst/>
                            <a:latin typeface="Times New Roman" panose="02020603050405020304" pitchFamily="18" charset="0"/>
                            <a:ea typeface="等线" panose="02010600030101010101" pitchFamily="2" charset="-122"/>
                            <a:cs typeface="Times New Roman" panose="02020603050405020304" pitchFamily="18" charset="0"/>
                          </a:endParaRPr>
                        </a:p>
                      </a:txBody>
                      <a:tcPr marT="34290" marB="34290" anchor="ctr"/>
                    </a:tc>
                    <a:tc>
                      <a:txBody>
                        <a:bodyPr/>
                        <a:lstStyle/>
                        <a:p>
                          <a:pPr algn="ctr">
                            <a:spcBef>
                              <a:spcPts val="1000"/>
                            </a:spcBef>
                            <a:spcAft>
                              <a:spcPts val="300"/>
                            </a:spcAft>
                          </a:pPr>
                          <a:r>
                            <a:rPr lang="en-US" sz="1800" kern="0">
                              <a:effectLst/>
                              <a:latin typeface="Times New Roman" panose="02020603050405020304" pitchFamily="18" charset="0"/>
                              <a:cs typeface="Times New Roman" panose="02020603050405020304" pitchFamily="18" charset="0"/>
                            </a:rPr>
                            <a:t>T</a:t>
                          </a:r>
                          <a:endParaRPr lang="zh-CN" sz="1800" kern="100">
                            <a:effectLst/>
                            <a:latin typeface="Times New Roman" panose="02020603050405020304" pitchFamily="18" charset="0"/>
                            <a:ea typeface="等线" panose="02010600030101010101" pitchFamily="2" charset="-122"/>
                            <a:cs typeface="Times New Roman" panose="02020603050405020304" pitchFamily="18" charset="0"/>
                          </a:endParaRPr>
                        </a:p>
                      </a:txBody>
                      <a:tcPr marT="34290" marB="34290" anchor="ctr"/>
                    </a:tc>
                    <a:tc>
                      <a:txBody>
                        <a:bodyPr/>
                        <a:lstStyle/>
                        <a:p>
                          <a:pPr algn="ctr">
                            <a:spcBef>
                              <a:spcPts val="1000"/>
                            </a:spcBef>
                            <a:spcAft>
                              <a:spcPts val="300"/>
                            </a:spcAft>
                          </a:pPr>
                          <a:r>
                            <a:rPr lang="en-US" sz="1800" kern="0">
                              <a:effectLst/>
                              <a:latin typeface="Times New Roman" panose="02020603050405020304" pitchFamily="18" charset="0"/>
                              <a:cs typeface="Times New Roman" panose="02020603050405020304" pitchFamily="18" charset="0"/>
                            </a:rPr>
                            <a:t>T</a:t>
                          </a:r>
                          <a:endParaRPr lang="zh-CN" sz="1800" kern="100">
                            <a:effectLst/>
                            <a:latin typeface="Times New Roman" panose="02020603050405020304" pitchFamily="18" charset="0"/>
                            <a:ea typeface="等线" panose="02010600030101010101" pitchFamily="2" charset="-122"/>
                            <a:cs typeface="Times New Roman" panose="02020603050405020304" pitchFamily="18" charset="0"/>
                          </a:endParaRPr>
                        </a:p>
                      </a:txBody>
                      <a:tcPr marT="34290" marB="34290" anchor="ctr"/>
                    </a:tc>
                    <a:tc>
                      <a:txBody>
                        <a:bodyPr/>
                        <a:lstStyle/>
                        <a:p>
                          <a:pPr algn="ctr">
                            <a:spcBef>
                              <a:spcPts val="1000"/>
                            </a:spcBef>
                            <a:spcAft>
                              <a:spcPts val="300"/>
                            </a:spcAft>
                          </a:pPr>
                          <a:r>
                            <a:rPr lang="en-US" sz="1800" kern="0" dirty="0">
                              <a:effectLst/>
                              <a:latin typeface="Times New Roman" panose="02020603050405020304" pitchFamily="18" charset="0"/>
                              <a:cs typeface="Times New Roman" panose="02020603050405020304" pitchFamily="18" charset="0"/>
                            </a:rPr>
                            <a:t>T</a:t>
                          </a:r>
                          <a:endParaRPr lang="zh-CN" sz="1800" kern="1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T="34290" marB="34290" anchor="ctr"/>
                    </a:tc>
                    <a:extLst>
                      <a:ext uri="{0D108BD9-81ED-4DB2-BD59-A6C34878D82A}">
                        <a16:rowId xmlns:a16="http://schemas.microsoft.com/office/drawing/2014/main" val="1578703054"/>
                      </a:ext>
                    </a:extLst>
                  </a:tr>
                </a:tbl>
              </a:graphicData>
            </a:graphic>
          </p:graphicFrame>
        </mc:Fallback>
      </mc:AlternateContent>
      <p:sp>
        <p:nvSpPr>
          <p:cNvPr id="9" name="矩形: 圆角 6">
            <a:extLst>
              <a:ext uri="{FF2B5EF4-FFF2-40B4-BE49-F238E27FC236}">
                <a16:creationId xmlns:a16="http://schemas.microsoft.com/office/drawing/2014/main" id="{F3333A19-58C5-4E46-8E66-1F2581F6F77F}"/>
              </a:ext>
            </a:extLst>
          </p:cNvPr>
          <p:cNvSpPr/>
          <p:nvPr/>
        </p:nvSpPr>
        <p:spPr>
          <a:xfrm>
            <a:off x="98351" y="1850066"/>
            <a:ext cx="4205176" cy="4385930"/>
          </a:xfrm>
          <a:prstGeom prst="roundRect">
            <a:avLst>
              <a:gd name="adj" fmla="val 0"/>
            </a:avLst>
          </a:prstGeom>
          <a:gradFill>
            <a:gsLst>
              <a:gs pos="22000">
                <a:srgbClr val="016773"/>
              </a:gs>
              <a:gs pos="100000">
                <a:srgbClr val="00ABA5"/>
              </a:gs>
            </a:gsLst>
            <a:lin ang="30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1"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endParaRPr>
          </a:p>
        </p:txBody>
      </p:sp>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C3B721F5-CC09-4648-8E74-AC3004F75BE8}"/>
                  </a:ext>
                </a:extLst>
              </p:cNvPr>
              <p:cNvSpPr/>
              <p:nvPr/>
            </p:nvSpPr>
            <p:spPr>
              <a:xfrm>
                <a:off x="98351" y="1775514"/>
                <a:ext cx="4117458" cy="4890891"/>
              </a:xfrm>
              <a:prstGeom prst="rect">
                <a:avLst/>
              </a:prstGeom>
            </p:spPr>
            <p:txBody>
              <a:bodyPr wrap="square">
                <a:spAutoFit/>
              </a:bodyPr>
              <a:lstStyle/>
              <a:p>
                <a:pPr marL="342900" marR="0" lvl="0" indent="-342900" algn="l" defTabSz="914400" rtl="0" eaLnBrk="1" fontAlgn="auto" latinLnBrk="0" hangingPunct="1">
                  <a:lnSpc>
                    <a:spcPct val="200000"/>
                  </a:lnSpc>
                  <a:spcBef>
                    <a:spcPts val="0"/>
                  </a:spcBef>
                  <a:spcAft>
                    <a:spcPts val="0"/>
                  </a:spcAft>
                  <a:buClr>
                    <a:prstClr val="white"/>
                  </a:buClr>
                  <a:buSzPct val="80000"/>
                  <a:buFont typeface="Wingdings" panose="05000000000000000000" pitchFamily="2" charset="2"/>
                  <a:buChar char="u"/>
                  <a:tabLst/>
                  <a:defRPr/>
                </a:pPr>
                <a:r>
                  <a:rPr kumimoji="0" lang="zh-CN" altLang="zh-CN" sz="1600" b="1" i="0" u="none" strike="noStrike" kern="1200" cap="none" spc="0" normalizeH="0" baseline="0" noProof="0" dirty="0">
                    <a:ln>
                      <a:noFill/>
                    </a:ln>
                    <a:solidFill>
                      <a:srgbClr val="FFFFCC"/>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Times New Roman" panose="02020603050405020304" pitchFamily="18" charset="0"/>
                  </a:rPr>
                  <a:t>条件命题联结词中前件为假时，无论后件取值如何，复合命题均为真。</a:t>
                </a:r>
                <a:endParaRPr kumimoji="0" lang="en-US" altLang="zh-CN" sz="1600" b="1" i="0" u="none" strike="noStrike" kern="1200" cap="none" spc="0" normalizeH="0" baseline="0" noProof="0" dirty="0">
                  <a:ln>
                    <a:noFill/>
                  </a:ln>
                  <a:solidFill>
                    <a:srgbClr val="FFFFCC"/>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Times New Roman" panose="02020603050405020304" pitchFamily="18" charset="0"/>
                </a:endParaRPr>
              </a:p>
              <a:p>
                <a:pPr marL="342900" marR="0" lvl="0" indent="-342900" algn="l" defTabSz="914400" rtl="0" eaLnBrk="1" fontAlgn="auto" latinLnBrk="0" hangingPunct="1">
                  <a:lnSpc>
                    <a:spcPct val="200000"/>
                  </a:lnSpc>
                  <a:spcBef>
                    <a:spcPts val="0"/>
                  </a:spcBef>
                  <a:spcAft>
                    <a:spcPts val="0"/>
                  </a:spcAft>
                  <a:buClr>
                    <a:prstClr val="white"/>
                  </a:buClr>
                  <a:buSzPct val="80000"/>
                  <a:buFont typeface="Wingdings" panose="05000000000000000000" pitchFamily="2" charset="2"/>
                  <a:buChar char="u"/>
                  <a:tabLst/>
                  <a:defRPr/>
                </a:pPr>
                <a:endParaRPr kumimoji="0" lang="en-US" altLang="zh-CN" sz="1600" b="1" i="0" u="none" strike="noStrike" kern="1200" cap="none" spc="0" normalizeH="0" baseline="0" noProof="0" dirty="0">
                  <a:ln>
                    <a:noFill/>
                  </a:ln>
                  <a:solidFill>
                    <a:srgbClr val="FFFFCC"/>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Times New Roman" panose="02020603050405020304" pitchFamily="18" charset="0"/>
                </a:endParaRPr>
              </a:p>
              <a:p>
                <a:pPr marL="342900" marR="0" lvl="0" indent="-342900" algn="l" defTabSz="914400" rtl="0" eaLnBrk="1" fontAlgn="auto" latinLnBrk="0" hangingPunct="1">
                  <a:lnSpc>
                    <a:spcPct val="200000"/>
                  </a:lnSpc>
                  <a:spcBef>
                    <a:spcPts val="0"/>
                  </a:spcBef>
                  <a:spcAft>
                    <a:spcPts val="0"/>
                  </a:spcAft>
                  <a:buClr>
                    <a:prstClr val="white"/>
                  </a:buClr>
                  <a:buSzPct val="80000"/>
                  <a:buFont typeface="Wingdings" panose="05000000000000000000" pitchFamily="2" charset="2"/>
                  <a:buChar char="u"/>
                  <a:tabLst/>
                  <a:defRPr/>
                </a:pPr>
                <a:r>
                  <a:rPr kumimoji="0" lang="en-US" altLang="zh-CN" sz="16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Times New Roman" panose="02020603050405020304" pitchFamily="18" charset="0"/>
                  </a:rPr>
                  <a:t>“</a:t>
                </a:r>
                <a:r>
                  <a:rPr kumimoji="0" lang="zh-CN" altLang="zh-CN" sz="16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Times New Roman" panose="02020603050405020304" pitchFamily="18" charset="0"/>
                  </a:rPr>
                  <a:t>如果</a:t>
                </a:r>
                <a14:m>
                  <m:oMath xmlns:m="http://schemas.openxmlformats.org/officeDocument/2006/math">
                    <m:r>
                      <a:rPr kumimoji="0" lang="en-US" altLang="zh-CN" sz="1600" b="1"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Cambria Math" panose="02040503050406030204" pitchFamily="18" charset="0"/>
                        <a:ea typeface="微软雅黑" panose="020B0503020204020204" pitchFamily="34" charset="-122"/>
                        <a:cs typeface="Times New Roman" panose="02020603050405020304" pitchFamily="18" charset="0"/>
                      </a:rPr>
                      <m:t>𝑝</m:t>
                    </m:r>
                  </m:oMath>
                </a14:m>
                <a:r>
                  <a:rPr kumimoji="0" lang="zh-CN" altLang="zh-CN" sz="16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Times New Roman" panose="02020603050405020304" pitchFamily="18" charset="0"/>
                  </a:rPr>
                  <a:t>，则</a:t>
                </a:r>
                <a14:m>
                  <m:oMath xmlns:m="http://schemas.openxmlformats.org/officeDocument/2006/math">
                    <m:r>
                      <a:rPr kumimoji="0" lang="en-US" altLang="zh-CN" sz="1600" b="1"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Cambria Math" panose="02040503050406030204" pitchFamily="18" charset="0"/>
                        <a:ea typeface="微软雅黑" panose="020B0503020204020204" pitchFamily="34" charset="-122"/>
                        <a:cs typeface="Times New Roman" panose="02020603050405020304" pitchFamily="18" charset="0"/>
                      </a:rPr>
                      <m:t>𝑞</m:t>
                    </m:r>
                  </m:oMath>
                </a14:m>
                <a:r>
                  <a:rPr kumimoji="0" lang="zh-CN" altLang="zh-CN" sz="16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Times New Roman" panose="02020603050405020304" pitchFamily="18" charset="0"/>
                  </a:rPr>
                  <a:t>（</a:t>
                </a:r>
                <a14:m>
                  <m:oMath xmlns:m="http://schemas.openxmlformats.org/officeDocument/2006/math">
                    <m:r>
                      <a:rPr kumimoji="0" lang="en-US" altLang="zh-CN" sz="1600" b="1"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Cambria Math" panose="02040503050406030204" pitchFamily="18" charset="0"/>
                        <a:ea typeface="微软雅黑" panose="020B0503020204020204" pitchFamily="34" charset="-122"/>
                        <a:cs typeface="Times New Roman" panose="02020603050405020304" pitchFamily="18" charset="0"/>
                      </a:rPr>
                      <m:t>𝑝</m:t>
                    </m:r>
                    <m:r>
                      <a:rPr kumimoji="0" lang="en-US" altLang="zh-CN" sz="1600" b="1"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Cambria Math" panose="02040503050406030204" pitchFamily="18" charset="0"/>
                        <a:ea typeface="微软雅黑" panose="020B0503020204020204" pitchFamily="34" charset="-122"/>
                        <a:cs typeface="Times New Roman" panose="02020603050405020304" pitchFamily="18" charset="0"/>
                      </a:rPr>
                      <m:t>→</m:t>
                    </m:r>
                    <m:r>
                      <a:rPr kumimoji="0" lang="en-US" altLang="zh-CN" sz="1600" b="1"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Cambria Math" panose="02040503050406030204" pitchFamily="18" charset="0"/>
                        <a:ea typeface="微软雅黑" panose="020B0503020204020204" pitchFamily="34" charset="-122"/>
                        <a:cs typeface="Times New Roman" panose="02020603050405020304" pitchFamily="18" charset="0"/>
                      </a:rPr>
                      <m:t>𝑞</m:t>
                    </m:r>
                  </m:oMath>
                </a14:m>
                <a:r>
                  <a:rPr kumimoji="0" lang="zh-CN" altLang="zh-CN" sz="16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Times New Roman" panose="02020603050405020304" pitchFamily="18" charset="0"/>
                  </a:rPr>
                  <a:t>）</a:t>
                </a:r>
                <a:r>
                  <a:rPr kumimoji="0" lang="en-US" altLang="zh-CN" sz="16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Times New Roman" panose="02020603050405020304" pitchFamily="18" charset="0"/>
                  </a:rPr>
                  <a:t>”</a:t>
                </a:r>
                <a:r>
                  <a:rPr kumimoji="0" lang="zh-CN" altLang="zh-CN" sz="16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Times New Roman" panose="02020603050405020304" pitchFamily="18" charset="0"/>
                  </a:rPr>
                  <a:t>定义的是一种蕴含关系，也就是命题</a:t>
                </a:r>
                <a14:m>
                  <m:oMath xmlns:m="http://schemas.openxmlformats.org/officeDocument/2006/math">
                    <m:r>
                      <a:rPr kumimoji="0" lang="en-US" altLang="zh-CN" sz="1600" b="1"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Cambria Math" panose="02040503050406030204" pitchFamily="18" charset="0"/>
                        <a:ea typeface="微软雅黑" panose="020B0503020204020204" pitchFamily="34" charset="-122"/>
                        <a:cs typeface="Times New Roman" panose="02020603050405020304" pitchFamily="18" charset="0"/>
                      </a:rPr>
                      <m:t>𝑞</m:t>
                    </m:r>
                  </m:oMath>
                </a14:m>
                <a:r>
                  <a:rPr kumimoji="0" lang="zh-CN" altLang="zh-CN" sz="16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Times New Roman" panose="02020603050405020304" pitchFamily="18" charset="0"/>
                  </a:rPr>
                  <a:t>包含命题</a:t>
                </a:r>
                <a14:m>
                  <m:oMath xmlns:m="http://schemas.openxmlformats.org/officeDocument/2006/math">
                    <m:r>
                      <a:rPr kumimoji="0" lang="en-US" altLang="zh-CN" sz="1600" b="1"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Cambria Math" panose="02040503050406030204" pitchFamily="18" charset="0"/>
                        <a:ea typeface="微软雅黑" panose="020B0503020204020204" pitchFamily="34" charset="-122"/>
                        <a:cs typeface="Times New Roman" panose="02020603050405020304" pitchFamily="18" charset="0"/>
                      </a:rPr>
                      <m:t>𝑝</m:t>
                    </m:r>
                  </m:oMath>
                </a14:m>
                <a:r>
                  <a:rPr kumimoji="0" lang="zh-CN" altLang="zh-CN" sz="16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Times New Roman" panose="02020603050405020304" pitchFamily="18" charset="0"/>
                  </a:rPr>
                  <a:t>（</a:t>
                </a:r>
                <a14:m>
                  <m:oMath xmlns:m="http://schemas.openxmlformats.org/officeDocument/2006/math">
                    <m:r>
                      <a:rPr kumimoji="0" lang="en-US" altLang="zh-CN" sz="1600" b="1"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Cambria Math" panose="02040503050406030204" pitchFamily="18" charset="0"/>
                        <a:ea typeface="微软雅黑" panose="020B0503020204020204" pitchFamily="34" charset="-122"/>
                        <a:cs typeface="Times New Roman" panose="02020603050405020304" pitchFamily="18" charset="0"/>
                      </a:rPr>
                      <m:t>𝑝</m:t>
                    </m:r>
                  </m:oMath>
                </a14:m>
                <a:r>
                  <a:rPr kumimoji="0" lang="zh-CN" altLang="zh-CN" sz="16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Times New Roman" panose="02020603050405020304" pitchFamily="18" charset="0"/>
                  </a:rPr>
                  <a:t>是</a:t>
                </a:r>
                <a14:m>
                  <m:oMath xmlns:m="http://schemas.openxmlformats.org/officeDocument/2006/math">
                    <m:r>
                      <a:rPr kumimoji="0" lang="en-US" altLang="zh-CN" sz="1600" b="1"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Cambria Math" panose="02040503050406030204" pitchFamily="18" charset="0"/>
                        <a:ea typeface="微软雅黑" panose="020B0503020204020204" pitchFamily="34" charset="-122"/>
                        <a:cs typeface="Times New Roman" panose="02020603050405020304" pitchFamily="18" charset="0"/>
                      </a:rPr>
                      <m:t>𝑞</m:t>
                    </m:r>
                  </m:oMath>
                </a14:m>
                <a:r>
                  <a:rPr kumimoji="0" lang="zh-CN" altLang="zh-CN" sz="16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Times New Roman" panose="02020603050405020304" pitchFamily="18" charset="0"/>
                  </a:rPr>
                  <a:t>的子集）。</a:t>
                </a:r>
                <a14:m>
                  <m:oMath xmlns:m="http://schemas.openxmlformats.org/officeDocument/2006/math">
                    <m:r>
                      <a:rPr kumimoji="0" lang="en-US" altLang="zh-CN" sz="1600" b="1"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Cambria Math" panose="02040503050406030204" pitchFamily="18" charset="0"/>
                        <a:ea typeface="微软雅黑" panose="020B0503020204020204" pitchFamily="34" charset="-122"/>
                        <a:cs typeface="Times New Roman" panose="02020603050405020304" pitchFamily="18" charset="0"/>
                      </a:rPr>
                      <m:t>𝑝</m:t>
                    </m:r>
                  </m:oMath>
                </a14:m>
                <a:r>
                  <a:rPr kumimoji="0" lang="zh-CN" altLang="zh-CN" sz="16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Times New Roman" panose="02020603050405020304" pitchFamily="18" charset="0"/>
                  </a:rPr>
                  <a:t>不成立相当于</a:t>
                </a:r>
                <a14:m>
                  <m:oMath xmlns:m="http://schemas.openxmlformats.org/officeDocument/2006/math">
                    <m:r>
                      <a:rPr kumimoji="0" lang="en-US" altLang="zh-CN" sz="1600" b="1"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Cambria Math" panose="02040503050406030204" pitchFamily="18" charset="0"/>
                        <a:ea typeface="微软雅黑" panose="020B0503020204020204" pitchFamily="34" charset="-122"/>
                        <a:cs typeface="Times New Roman" panose="02020603050405020304" pitchFamily="18" charset="0"/>
                      </a:rPr>
                      <m:t>𝑝</m:t>
                    </m:r>
                  </m:oMath>
                </a14:m>
                <a:r>
                  <a:rPr kumimoji="0" lang="zh-CN" altLang="zh-CN" sz="16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Times New Roman" panose="02020603050405020304" pitchFamily="18" charset="0"/>
                  </a:rPr>
                  <a:t>是一个空集，而空集是任何集合的子集。因此，当</a:t>
                </a:r>
                <a14:m>
                  <m:oMath xmlns:m="http://schemas.openxmlformats.org/officeDocument/2006/math">
                    <m:r>
                      <a:rPr kumimoji="0" lang="en-US" altLang="zh-CN" sz="1600" b="1"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Cambria Math" panose="02040503050406030204" pitchFamily="18" charset="0"/>
                        <a:ea typeface="微软雅黑" panose="020B0503020204020204" pitchFamily="34" charset="-122"/>
                        <a:cs typeface="Times New Roman" panose="02020603050405020304" pitchFamily="18" charset="0"/>
                      </a:rPr>
                      <m:t>𝑝</m:t>
                    </m:r>
                  </m:oMath>
                </a14:m>
                <a:r>
                  <a:rPr kumimoji="0" lang="zh-CN" altLang="zh-CN" sz="16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Times New Roman" panose="02020603050405020304" pitchFamily="18" charset="0"/>
                  </a:rPr>
                  <a:t>不成立时，</a:t>
                </a:r>
                <a:r>
                  <a:rPr kumimoji="0" lang="en-US" altLang="zh-CN" sz="16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Times New Roman" panose="02020603050405020304" pitchFamily="18" charset="0"/>
                  </a:rPr>
                  <a:t>“</a:t>
                </a:r>
                <a:r>
                  <a:rPr kumimoji="0" lang="zh-CN" altLang="zh-CN" sz="16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Times New Roman" panose="02020603050405020304" pitchFamily="18" charset="0"/>
                  </a:rPr>
                  <a:t>如果</a:t>
                </a:r>
                <a14:m>
                  <m:oMath xmlns:m="http://schemas.openxmlformats.org/officeDocument/2006/math">
                    <m:r>
                      <a:rPr kumimoji="0" lang="en-US" altLang="zh-CN" sz="1600" b="1"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Cambria Math" panose="02040503050406030204" pitchFamily="18" charset="0"/>
                        <a:ea typeface="微软雅黑" panose="020B0503020204020204" pitchFamily="34" charset="-122"/>
                        <a:cs typeface="Times New Roman" panose="02020603050405020304" pitchFamily="18" charset="0"/>
                      </a:rPr>
                      <m:t>𝑝</m:t>
                    </m:r>
                  </m:oMath>
                </a14:m>
                <a:r>
                  <a:rPr kumimoji="0" lang="zh-CN" altLang="zh-CN" sz="16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Times New Roman" panose="02020603050405020304" pitchFamily="18" charset="0"/>
                  </a:rPr>
                  <a:t>，则</a:t>
                </a:r>
                <a14:m>
                  <m:oMath xmlns:m="http://schemas.openxmlformats.org/officeDocument/2006/math">
                    <m:r>
                      <a:rPr kumimoji="0" lang="en-US" altLang="zh-CN" sz="1600" b="1"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Cambria Math" panose="02040503050406030204" pitchFamily="18" charset="0"/>
                        <a:ea typeface="微软雅黑" panose="020B0503020204020204" pitchFamily="34" charset="-122"/>
                        <a:cs typeface="Times New Roman" panose="02020603050405020304" pitchFamily="18" charset="0"/>
                      </a:rPr>
                      <m:t>𝑞</m:t>
                    </m:r>
                  </m:oMath>
                </a14:m>
                <a:r>
                  <a:rPr kumimoji="0" lang="zh-CN" altLang="zh-CN" sz="16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Times New Roman" panose="02020603050405020304" pitchFamily="18" charset="0"/>
                  </a:rPr>
                  <a:t>（</a:t>
                </a:r>
                <a14:m>
                  <m:oMath xmlns:m="http://schemas.openxmlformats.org/officeDocument/2006/math">
                    <m:r>
                      <a:rPr kumimoji="0" lang="en-US" altLang="zh-CN" sz="1600" b="1"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Cambria Math" panose="02040503050406030204" pitchFamily="18" charset="0"/>
                        <a:ea typeface="微软雅黑" panose="020B0503020204020204" pitchFamily="34" charset="-122"/>
                        <a:cs typeface="Times New Roman" panose="02020603050405020304" pitchFamily="18" charset="0"/>
                      </a:rPr>
                      <m:t>𝑝</m:t>
                    </m:r>
                    <m:r>
                      <a:rPr kumimoji="0" lang="en-US" altLang="zh-CN" sz="1600" b="1"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Cambria Math" panose="02040503050406030204" pitchFamily="18" charset="0"/>
                        <a:ea typeface="微软雅黑" panose="020B0503020204020204" pitchFamily="34" charset="-122"/>
                        <a:cs typeface="Times New Roman" panose="02020603050405020304" pitchFamily="18" charset="0"/>
                      </a:rPr>
                      <m:t>→</m:t>
                    </m:r>
                    <m:r>
                      <a:rPr kumimoji="0" lang="en-US" altLang="zh-CN" sz="1600" b="1"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Cambria Math" panose="02040503050406030204" pitchFamily="18" charset="0"/>
                        <a:ea typeface="微软雅黑" panose="020B0503020204020204" pitchFamily="34" charset="-122"/>
                        <a:cs typeface="Times New Roman" panose="02020603050405020304" pitchFamily="18" charset="0"/>
                      </a:rPr>
                      <m:t>𝑞</m:t>
                    </m:r>
                  </m:oMath>
                </a14:m>
                <a:r>
                  <a:rPr kumimoji="0" lang="zh-CN" altLang="zh-CN" sz="16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Times New Roman" panose="02020603050405020304" pitchFamily="18" charset="0"/>
                  </a:rPr>
                  <a:t>）</a:t>
                </a:r>
                <a:r>
                  <a:rPr kumimoji="0" lang="en-US" altLang="zh-CN" sz="16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Times New Roman" panose="02020603050405020304" pitchFamily="18" charset="0"/>
                  </a:rPr>
                  <a:t>”</a:t>
                </a:r>
                <a:r>
                  <a:rPr kumimoji="0" lang="zh-CN" altLang="zh-CN" sz="16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Times New Roman" panose="02020603050405020304" pitchFamily="18" charset="0"/>
                  </a:rPr>
                  <a:t>恒为真。</a:t>
                </a:r>
              </a:p>
              <a:p>
                <a:pPr marL="342900" marR="0" lvl="0" indent="-342900" algn="l" defTabSz="914400" rtl="0" eaLnBrk="1" fontAlgn="auto" latinLnBrk="0" hangingPunct="1">
                  <a:lnSpc>
                    <a:spcPct val="150000"/>
                  </a:lnSpc>
                  <a:spcBef>
                    <a:spcPts val="0"/>
                  </a:spcBef>
                  <a:spcAft>
                    <a:spcPts val="0"/>
                  </a:spcAft>
                  <a:buClr>
                    <a:prstClr val="white"/>
                  </a:buClr>
                  <a:buSzPct val="80000"/>
                  <a:buFont typeface="Wingdings" panose="05000000000000000000" pitchFamily="2" charset="2"/>
                  <a:buChar char="u"/>
                  <a:tabLst/>
                  <a:defRPr/>
                </a:pPr>
                <a:endParaRPr kumimoji="0" lang="en-US" altLang="zh-CN" sz="18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mc:Choice>
        <mc:Fallback xmlns="">
          <p:sp>
            <p:nvSpPr>
              <p:cNvPr id="10" name="矩形 9">
                <a:extLst>
                  <a:ext uri="{FF2B5EF4-FFF2-40B4-BE49-F238E27FC236}">
                    <a16:creationId xmlns:a16="http://schemas.microsoft.com/office/drawing/2014/main" id="{C3B721F5-CC09-4648-8E74-AC3004F75BE8}"/>
                  </a:ext>
                </a:extLst>
              </p:cNvPr>
              <p:cNvSpPr>
                <a:spLocks noRot="1" noChangeAspect="1" noMove="1" noResize="1" noEditPoints="1" noAdjustHandles="1" noChangeArrowheads="1" noChangeShapeType="1" noTextEdit="1"/>
              </p:cNvSpPr>
              <p:nvPr/>
            </p:nvSpPr>
            <p:spPr>
              <a:xfrm>
                <a:off x="98351" y="1775514"/>
                <a:ext cx="4117458" cy="4890891"/>
              </a:xfrm>
              <a:prstGeom prst="rect">
                <a:avLst/>
              </a:prstGeom>
              <a:blipFill>
                <a:blip r:embed="rId4"/>
                <a:stretch>
                  <a:fillRect l="-148" r="-6361"/>
                </a:stretch>
              </a:blipFill>
            </p:spPr>
            <p:txBody>
              <a:bodyPr/>
              <a:lstStyle/>
              <a:p>
                <a:r>
                  <a:rPr lang="zh-CN" altLang="en-US">
                    <a:noFill/>
                  </a:rPr>
                  <a:t> </a:t>
                </a:r>
              </a:p>
            </p:txBody>
          </p:sp>
        </mc:Fallback>
      </mc:AlternateContent>
      <p:sp>
        <p:nvSpPr>
          <p:cNvPr id="8" name="矩形 7">
            <a:extLst>
              <a:ext uri="{FF2B5EF4-FFF2-40B4-BE49-F238E27FC236}">
                <a16:creationId xmlns:a16="http://schemas.microsoft.com/office/drawing/2014/main" id="{3F5DE3D4-1DE1-4095-9AA7-C458C10B98DC}"/>
              </a:ext>
            </a:extLst>
          </p:cNvPr>
          <p:cNvSpPr/>
          <p:nvPr/>
        </p:nvSpPr>
        <p:spPr>
          <a:xfrm>
            <a:off x="5943588" y="5253888"/>
            <a:ext cx="4339650"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zh-CN" sz="1800" b="1" i="0" u="none" strike="noStrike" kern="0" cap="none" spc="0" normalizeH="0" baseline="0" noProof="0" dirty="0">
                <a:ln>
                  <a:noFill/>
                </a:ln>
                <a:solidFill>
                  <a:prstClr val="black"/>
                </a:solidFill>
                <a:effectLst/>
                <a:uLnTx/>
                <a:uFillTx/>
                <a:latin typeface="Times New Roman" panose="02020603050405020304" pitchFamily="18" charset="0"/>
                <a:ea typeface="楷体_GB2312"/>
                <a:cs typeface="Times New Roman" panose="02020603050405020304" pitchFamily="18" charset="0"/>
              </a:rPr>
              <a:t>五种主要联结词构成的复合命题的真值表</a:t>
            </a:r>
            <a:endParaRPr kumimoji="0" lang="zh-CN" altLang="en-US"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47225961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642731" y="741597"/>
            <a:ext cx="8846288" cy="497934"/>
            <a:chOff x="2228892" y="2819853"/>
            <a:chExt cx="4786506" cy="497934"/>
          </a:xfrm>
        </p:grpSpPr>
        <p:sp>
          <p:nvSpPr>
            <p:cNvPr id="3" name="平行四边形 2"/>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4" name="平行四边形 3"/>
            <p:cNvSpPr/>
            <p:nvPr/>
          </p:nvSpPr>
          <p:spPr bwMode="auto">
            <a:xfrm>
              <a:off x="2228892" y="2819853"/>
              <a:ext cx="4786506"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 name="矩形 4"/>
            <p:cNvSpPr/>
            <p:nvPr/>
          </p:nvSpPr>
          <p:spPr>
            <a:xfrm>
              <a:off x="2591332" y="2826188"/>
              <a:ext cx="4133539" cy="369332"/>
            </a:xfrm>
            <a:prstGeom prst="rect">
              <a:avLst/>
            </a:prstGeom>
          </p:spPr>
          <p:txBody>
            <a:bodyPr wrap="square">
              <a:spAutoFit/>
            </a:bodyPr>
            <a:lstStyle/>
            <a:p>
              <a:pPr marL="0" marR="0" lvl="0" indent="0" algn="ctr" defTabSz="914400" rtl="0" eaLnBrk="1" fontAlgn="auto" latinLnBrk="0" hangingPunct="1">
                <a:lnSpc>
                  <a:spcPct val="100000"/>
                </a:lnSpc>
                <a:spcBef>
                  <a:spcPct val="50000"/>
                </a:spcBef>
                <a:spcAft>
                  <a:spcPts val="0"/>
                </a:spcAft>
                <a:buClrTx/>
                <a:buSzTx/>
                <a:buFontTx/>
                <a:buNone/>
                <a:tabLst/>
                <a:defRPr/>
              </a:pPr>
              <a:r>
                <a:rPr kumimoji="0" lang="zh-CN" altLang="zh-CN" sz="1800" b="1" i="0" u="none" strike="noStrike" kern="1200" cap="none" spc="0" normalizeH="0" baseline="0" noProof="0" dirty="0">
                  <a:ln>
                    <a:noFill/>
                  </a:ln>
                  <a:solidFill>
                    <a:prstClr val="black">
                      <a:lumMod val="95000"/>
                      <a:lumOff val="5000"/>
                    </a:prstClr>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蒙特卡洛树搜索</a:t>
              </a:r>
              <a:endParaRPr kumimoji="0" lang="zh-CN" altLang="en-US" sz="1800" b="1" i="0" u="none" strike="noStrike" kern="120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9" name="矩形 8">
            <a:extLst>
              <a:ext uri="{FF2B5EF4-FFF2-40B4-BE49-F238E27FC236}">
                <a16:creationId xmlns:a16="http://schemas.microsoft.com/office/drawing/2014/main" id="{12A55F39-B9C4-4625-AF50-47C6D1C98955}"/>
              </a:ext>
            </a:extLst>
          </p:cNvPr>
          <p:cNvSpPr/>
          <p:nvPr/>
        </p:nvSpPr>
        <p:spPr>
          <a:xfrm>
            <a:off x="852473" y="129010"/>
            <a:ext cx="2210862"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mn-cs"/>
              </a:rPr>
              <a:t>四、</a:t>
            </a:r>
            <a:r>
              <a:rPr kumimoji="0" lang="zh-CN" altLang="zh-CN"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蒙特卡洛树搜索</a:t>
            </a:r>
            <a:endPar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pic>
        <p:nvPicPr>
          <p:cNvPr id="10" name="图片 9">
            <a:extLst>
              <a:ext uri="{FF2B5EF4-FFF2-40B4-BE49-F238E27FC236}">
                <a16:creationId xmlns:a16="http://schemas.microsoft.com/office/drawing/2014/main" id="{87B325A4-DB56-428B-A291-4A63B8CEFF39}"/>
              </a:ext>
            </a:extLst>
          </p:cNvPr>
          <p:cNvPicPr>
            <a:picLocks noChangeAspect="1"/>
          </p:cNvPicPr>
          <p:nvPr/>
        </p:nvPicPr>
        <p:blipFill>
          <a:blip r:embed="rId3"/>
          <a:stretch>
            <a:fillRect/>
          </a:stretch>
        </p:blipFill>
        <p:spPr>
          <a:xfrm>
            <a:off x="2898530" y="1366816"/>
            <a:ext cx="5507255" cy="4269233"/>
          </a:xfrm>
          <a:prstGeom prst="rect">
            <a:avLst/>
          </a:prstGeom>
        </p:spPr>
      </p:pic>
      <p:sp>
        <p:nvSpPr>
          <p:cNvPr id="8" name="矩形 7">
            <a:extLst>
              <a:ext uri="{FF2B5EF4-FFF2-40B4-BE49-F238E27FC236}">
                <a16:creationId xmlns:a16="http://schemas.microsoft.com/office/drawing/2014/main" id="{AC90A08E-F9A2-4859-8B7D-C3B0741E13F0}"/>
              </a:ext>
            </a:extLst>
          </p:cNvPr>
          <p:cNvSpPr/>
          <p:nvPr/>
        </p:nvSpPr>
        <p:spPr>
          <a:xfrm>
            <a:off x="3689907" y="5793268"/>
            <a:ext cx="4640703" cy="58477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1" i="0" u="none" strike="noStrike" kern="100" cap="none" spc="0" normalizeH="0" baseline="0" noProof="0" dirty="0">
                <a:ln>
                  <a:noFill/>
                </a:ln>
                <a:solidFill>
                  <a:prstClr val="black"/>
                </a:solidFill>
                <a:effectLst/>
                <a:uLnTx/>
                <a:uFillTx/>
                <a:latin typeface="Times New Roman" panose="02020603050405020304" pitchFamily="18" charset="0"/>
                <a:ea typeface="楷体_GB2312"/>
                <a:cs typeface="Times New Roman" panose="02020603050405020304" pitchFamily="18" charset="0"/>
              </a:rPr>
              <a:t>图</a:t>
            </a:r>
            <a:r>
              <a:rPr kumimoji="0" lang="en-US" altLang="zh-CN" sz="1600" b="1" i="0" u="none" strike="noStrike" kern="100" cap="none" spc="0" normalizeH="0" baseline="0" noProof="0" dirty="0">
                <a:ln>
                  <a:noFill/>
                </a:ln>
                <a:solidFill>
                  <a:prstClr val="black"/>
                </a:solidFill>
                <a:effectLst/>
                <a:uLnTx/>
                <a:uFillTx/>
                <a:latin typeface="Times New Roman" panose="02020603050405020304" pitchFamily="18" charset="0"/>
                <a:ea typeface="楷体_GB2312"/>
                <a:cs typeface="Times New Roman" panose="02020603050405020304" pitchFamily="18" charset="0"/>
              </a:rPr>
              <a:t>3.22  </a:t>
            </a:r>
            <a:r>
              <a:rPr kumimoji="0" lang="zh-CN" altLang="zh-CN" sz="1600" b="1" i="0" u="none" strike="noStrike" kern="100" cap="none" spc="0" normalizeH="0" baseline="0" noProof="0" dirty="0">
                <a:ln>
                  <a:noFill/>
                </a:ln>
                <a:solidFill>
                  <a:prstClr val="black"/>
                </a:solidFill>
                <a:effectLst/>
                <a:uLnTx/>
                <a:uFillTx/>
                <a:latin typeface="Times New Roman" panose="02020603050405020304" pitchFamily="18" charset="0"/>
                <a:ea typeface="楷体_GB2312"/>
                <a:cs typeface="Times New Roman" panose="02020603050405020304" pitchFamily="18" charset="0"/>
              </a:rPr>
              <a:t>一个更复杂的蒙特卡洛树搜索的例子</a:t>
            </a:r>
            <a:r>
              <a:rPr kumimoji="0" lang="zh-CN" altLang="en-US" sz="1600" b="1" i="0" u="none" strike="noStrike" kern="100" cap="none" spc="0" normalizeH="0" baseline="0" noProof="0" dirty="0">
                <a:ln>
                  <a:noFill/>
                </a:ln>
                <a:solidFill>
                  <a:prstClr val="black"/>
                </a:solidFill>
                <a:effectLst/>
                <a:uLnTx/>
                <a:uFillTx/>
                <a:latin typeface="Times New Roman" panose="02020603050405020304" pitchFamily="18" charset="0"/>
                <a:ea typeface="楷体_GB2312"/>
                <a:cs typeface="Times New Roman" panose="02020603050405020304" pitchFamily="18" charset="0"/>
              </a:rPr>
              <a:t>（</a:t>
            </a:r>
            <a:r>
              <a:rPr kumimoji="0" lang="en-US" altLang="zh-CN" sz="1600" b="1" i="0" u="none" strike="noStrike" kern="100" cap="none" spc="0" normalizeH="0" baseline="0" noProof="0" dirty="0">
                <a:ln>
                  <a:noFill/>
                </a:ln>
                <a:solidFill>
                  <a:prstClr val="black"/>
                </a:solidFill>
                <a:effectLst/>
                <a:uLnTx/>
                <a:uFillTx/>
                <a:latin typeface="Times New Roman" panose="02020603050405020304" pitchFamily="18" charset="0"/>
                <a:ea typeface="楷体_GB2312"/>
                <a:cs typeface="Times New Roman" panose="02020603050405020304" pitchFamily="18" charset="0"/>
              </a:rPr>
              <a:t>UCB</a:t>
            </a:r>
            <a:r>
              <a:rPr kumimoji="0" lang="zh-CN" altLang="zh-CN" sz="1600" b="1" i="0" u="none" strike="noStrike" kern="100" cap="none" spc="0" normalizeH="0" baseline="0" noProof="0" dirty="0">
                <a:ln>
                  <a:noFill/>
                </a:ln>
                <a:solidFill>
                  <a:prstClr val="black"/>
                </a:solidFill>
                <a:effectLst/>
                <a:uLnTx/>
                <a:uFillTx/>
                <a:latin typeface="Times New Roman" panose="02020603050405020304" pitchFamily="18" charset="0"/>
                <a:ea typeface="楷体_GB2312"/>
                <a:cs typeface="Times New Roman" panose="02020603050405020304" pitchFamily="18" charset="0"/>
              </a:rPr>
              <a:t>值在对应结点边用红色字体标出</a:t>
            </a:r>
            <a:r>
              <a:rPr kumimoji="0" lang="zh-CN" altLang="en-US" sz="1600" b="1" i="0" u="none" strike="noStrike" kern="100" cap="none" spc="0" normalizeH="0" baseline="0" noProof="0" dirty="0">
                <a:ln>
                  <a:noFill/>
                </a:ln>
                <a:solidFill>
                  <a:prstClr val="black"/>
                </a:solidFill>
                <a:effectLst/>
                <a:uLnTx/>
                <a:uFillTx/>
                <a:latin typeface="Times New Roman" panose="02020603050405020304" pitchFamily="18" charset="0"/>
                <a:ea typeface="楷体_GB2312"/>
                <a:cs typeface="Times New Roman" panose="02020603050405020304" pitchFamily="18" charset="0"/>
              </a:rPr>
              <a:t>）</a:t>
            </a:r>
            <a:endParaRPr kumimoji="0" lang="zh-CN" altLang="zh-CN" sz="1600" b="0" i="0" u="none" strike="noStrike" kern="100" cap="none" spc="0" normalizeH="0" baseline="0" noProof="0" dirty="0">
              <a:ln>
                <a:noFill/>
              </a:ln>
              <a:solidFill>
                <a:prstClr val="black"/>
              </a:solidFill>
              <a:effectLst/>
              <a:uLnTx/>
              <a:uFillTx/>
              <a:latin typeface="等线 Light" panose="02010600030101010101" pitchFamily="2" charset="-122"/>
              <a:ea typeface="等线 Light"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58935969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642731" y="741597"/>
            <a:ext cx="8846288" cy="497934"/>
            <a:chOff x="2228892" y="2819853"/>
            <a:chExt cx="4786506" cy="497934"/>
          </a:xfrm>
        </p:grpSpPr>
        <p:sp>
          <p:nvSpPr>
            <p:cNvPr id="3" name="平行四边形 2"/>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4" name="平行四边形 3"/>
            <p:cNvSpPr/>
            <p:nvPr/>
          </p:nvSpPr>
          <p:spPr bwMode="auto">
            <a:xfrm>
              <a:off x="2228892" y="2819853"/>
              <a:ext cx="4786506"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 name="矩形 4"/>
            <p:cNvSpPr/>
            <p:nvPr/>
          </p:nvSpPr>
          <p:spPr>
            <a:xfrm>
              <a:off x="2591332" y="2826188"/>
              <a:ext cx="4133539" cy="369332"/>
            </a:xfrm>
            <a:prstGeom prst="rect">
              <a:avLst/>
            </a:prstGeom>
          </p:spPr>
          <p:txBody>
            <a:bodyPr wrap="square">
              <a:spAutoFit/>
            </a:bodyPr>
            <a:lstStyle/>
            <a:p>
              <a:pPr marL="0" marR="0" lvl="0" indent="0" algn="ctr" defTabSz="914400" rtl="0" eaLnBrk="1" fontAlgn="auto" latinLnBrk="0" hangingPunct="1">
                <a:lnSpc>
                  <a:spcPct val="100000"/>
                </a:lnSpc>
                <a:spcBef>
                  <a:spcPct val="50000"/>
                </a:spcBef>
                <a:spcAft>
                  <a:spcPts val="0"/>
                </a:spcAft>
                <a:buClrTx/>
                <a:buSzTx/>
                <a:buFontTx/>
                <a:buNone/>
                <a:tabLst/>
                <a:defRPr/>
              </a:pPr>
              <a:r>
                <a:rPr kumimoji="0" lang="zh-CN" altLang="zh-CN" sz="1800" b="1" i="0" u="none" strike="noStrike" kern="1200" cap="none" spc="0" normalizeH="0" baseline="0" noProof="0" dirty="0">
                  <a:ln>
                    <a:noFill/>
                  </a:ln>
                  <a:solidFill>
                    <a:prstClr val="black">
                      <a:lumMod val="95000"/>
                      <a:lumOff val="5000"/>
                    </a:prstClr>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蒙特卡洛树搜索</a:t>
              </a:r>
              <a:endParaRPr kumimoji="0" lang="zh-CN" altLang="en-US" sz="1800" b="1" i="0" u="none" strike="noStrike" kern="120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9" name="矩形 8">
            <a:extLst>
              <a:ext uri="{FF2B5EF4-FFF2-40B4-BE49-F238E27FC236}">
                <a16:creationId xmlns:a16="http://schemas.microsoft.com/office/drawing/2014/main" id="{12A55F39-B9C4-4625-AF50-47C6D1C98955}"/>
              </a:ext>
            </a:extLst>
          </p:cNvPr>
          <p:cNvSpPr/>
          <p:nvPr/>
        </p:nvSpPr>
        <p:spPr>
          <a:xfrm>
            <a:off x="852473" y="129010"/>
            <a:ext cx="2210862"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mn-cs"/>
              </a:rPr>
              <a:t>四、</a:t>
            </a:r>
            <a:r>
              <a:rPr kumimoji="0" lang="zh-CN" altLang="zh-CN"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蒙特卡洛树搜索</a:t>
            </a:r>
            <a:endPar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pic>
        <p:nvPicPr>
          <p:cNvPr id="6" name="图片 5">
            <a:extLst>
              <a:ext uri="{FF2B5EF4-FFF2-40B4-BE49-F238E27FC236}">
                <a16:creationId xmlns:a16="http://schemas.microsoft.com/office/drawing/2014/main" id="{F8129C3C-B381-4370-8D02-2D6BAA8C93F6}"/>
              </a:ext>
            </a:extLst>
          </p:cNvPr>
          <p:cNvPicPr>
            <a:picLocks noChangeAspect="1"/>
          </p:cNvPicPr>
          <p:nvPr/>
        </p:nvPicPr>
        <p:blipFill>
          <a:blip r:embed="rId3"/>
          <a:stretch>
            <a:fillRect/>
          </a:stretch>
        </p:blipFill>
        <p:spPr>
          <a:xfrm>
            <a:off x="1064207" y="2007026"/>
            <a:ext cx="4651614" cy="3524431"/>
          </a:xfrm>
          <a:prstGeom prst="rect">
            <a:avLst/>
          </a:prstGeom>
        </p:spPr>
      </p:pic>
      <p:pic>
        <p:nvPicPr>
          <p:cNvPr id="12" name="图片 11">
            <a:extLst>
              <a:ext uri="{FF2B5EF4-FFF2-40B4-BE49-F238E27FC236}">
                <a16:creationId xmlns:a16="http://schemas.microsoft.com/office/drawing/2014/main" id="{346351E0-B673-4CCE-A93D-F47B6112A1D7}"/>
              </a:ext>
            </a:extLst>
          </p:cNvPr>
          <p:cNvPicPr>
            <a:picLocks noChangeAspect="1"/>
          </p:cNvPicPr>
          <p:nvPr/>
        </p:nvPicPr>
        <p:blipFill>
          <a:blip r:embed="rId4"/>
          <a:stretch>
            <a:fillRect/>
          </a:stretch>
        </p:blipFill>
        <p:spPr>
          <a:xfrm>
            <a:off x="5897030" y="1366284"/>
            <a:ext cx="3912287" cy="4017291"/>
          </a:xfrm>
          <a:prstGeom prst="rect">
            <a:avLst/>
          </a:prstGeom>
        </p:spPr>
      </p:pic>
      <p:pic>
        <p:nvPicPr>
          <p:cNvPr id="13" name="图片 12">
            <a:extLst>
              <a:ext uri="{FF2B5EF4-FFF2-40B4-BE49-F238E27FC236}">
                <a16:creationId xmlns:a16="http://schemas.microsoft.com/office/drawing/2014/main" id="{5910E53E-D08E-4B20-9FCE-E01109B7D752}"/>
              </a:ext>
            </a:extLst>
          </p:cNvPr>
          <p:cNvPicPr>
            <a:picLocks noChangeAspect="1"/>
          </p:cNvPicPr>
          <p:nvPr/>
        </p:nvPicPr>
        <p:blipFill>
          <a:blip r:embed="rId5"/>
          <a:stretch>
            <a:fillRect/>
          </a:stretch>
        </p:blipFill>
        <p:spPr>
          <a:xfrm>
            <a:off x="5952461" y="5313490"/>
            <a:ext cx="3912288" cy="1133533"/>
          </a:xfrm>
          <a:prstGeom prst="rect">
            <a:avLst/>
          </a:prstGeom>
        </p:spPr>
      </p:pic>
    </p:spTree>
    <p:extLst>
      <p:ext uri="{BB962C8B-B14F-4D97-AF65-F5344CB8AC3E}">
        <p14:creationId xmlns:p14="http://schemas.microsoft.com/office/powerpoint/2010/main" val="328743377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354478" y="721520"/>
            <a:ext cx="11595798" cy="5601196"/>
          </a:xfrm>
          <a:prstGeom prst="rect">
            <a:avLst/>
          </a:prstGeom>
          <a:solidFill>
            <a:srgbClr val="EEF7F8"/>
          </a:solidFill>
          <a:ln>
            <a:noFill/>
          </a:ln>
          <a:effectLst>
            <a:outerShdw blurRad="495300" dist="241300" dir="2700000" algn="tl" rotWithShape="0">
              <a:srgbClr val="222222">
                <a:alpha val="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nvGrpSpPr>
          <p:cNvPr id="7" name="组合 6"/>
          <p:cNvGrpSpPr/>
          <p:nvPr/>
        </p:nvGrpSpPr>
        <p:grpSpPr>
          <a:xfrm>
            <a:off x="590994" y="584180"/>
            <a:ext cx="2579459" cy="708913"/>
            <a:chOff x="3509228" y="1296644"/>
            <a:chExt cx="2754111" cy="756910"/>
          </a:xfrm>
          <a:effectLst/>
        </p:grpSpPr>
        <p:sp>
          <p:nvSpPr>
            <p:cNvPr id="8" name="立方体 7"/>
            <p:cNvSpPr/>
            <p:nvPr/>
          </p:nvSpPr>
          <p:spPr>
            <a:xfrm>
              <a:off x="3522589" y="1312169"/>
              <a:ext cx="2740750" cy="738665"/>
            </a:xfrm>
            <a:prstGeom prst="cube">
              <a:avLst>
                <a:gd name="adj" fmla="val 9465"/>
              </a:avLst>
            </a:prstGeom>
            <a:solidFill>
              <a:srgbClr val="0076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nvGrpSpPr>
            <p:cNvPr id="9" name="组合 8"/>
            <p:cNvGrpSpPr/>
            <p:nvPr/>
          </p:nvGrpSpPr>
          <p:grpSpPr>
            <a:xfrm>
              <a:off x="3520104" y="1385123"/>
              <a:ext cx="2658236" cy="668431"/>
              <a:chOff x="766780" y="725067"/>
              <a:chExt cx="3103577" cy="780415"/>
            </a:xfrm>
          </p:grpSpPr>
          <p:grpSp>
            <p:nvGrpSpPr>
              <p:cNvPr id="14" name="组合 13"/>
              <p:cNvGrpSpPr/>
              <p:nvPr/>
            </p:nvGrpSpPr>
            <p:grpSpPr>
              <a:xfrm>
                <a:off x="766780" y="728242"/>
                <a:ext cx="777240" cy="777240"/>
                <a:chOff x="1908810" y="1131040"/>
                <a:chExt cx="777240" cy="777240"/>
              </a:xfrm>
            </p:grpSpPr>
            <p:sp>
              <p:nvSpPr>
                <p:cNvPr id="33" name="矩形 32"/>
                <p:cNvSpPr/>
                <p:nvPr/>
              </p:nvSpPr>
              <p:spPr>
                <a:xfrm>
                  <a:off x="1908810" y="1131040"/>
                  <a:ext cx="777240" cy="777240"/>
                </a:xfrm>
                <a:prstGeom prst="rect">
                  <a:avLst/>
                </a:prstGeom>
                <a:noFill/>
                <a:ln>
                  <a:solidFill>
                    <a:schemeClr val="bg1">
                      <a:lumMod val="8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cxnSp>
              <p:nvCxnSpPr>
                <p:cNvPr id="34" name="直接连接符 33"/>
                <p:cNvCxnSpPr/>
                <p:nvPr/>
              </p:nvCxnSpPr>
              <p:spPr>
                <a:xfrm>
                  <a:off x="1908810" y="1131040"/>
                  <a:ext cx="777240" cy="77724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flipV="1">
                  <a:off x="1908810" y="1131040"/>
                  <a:ext cx="777240" cy="77724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6" name="直接连接符 35"/>
                <p:cNvCxnSpPr>
                  <a:endCxn id="33" idx="3"/>
                </p:cNvCxnSpPr>
                <p:nvPr/>
              </p:nvCxnSpPr>
              <p:spPr>
                <a:xfrm>
                  <a:off x="1922417" y="1519660"/>
                  <a:ext cx="763633" cy="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7" name="直接连接符 36"/>
                <p:cNvCxnSpPr>
                  <a:endCxn id="33" idx="2"/>
                </p:cNvCxnSpPr>
                <p:nvPr/>
              </p:nvCxnSpPr>
              <p:spPr>
                <a:xfrm flipH="1">
                  <a:off x="2297430" y="1131040"/>
                  <a:ext cx="6804" cy="77724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15" name="组合 14"/>
              <p:cNvGrpSpPr/>
              <p:nvPr/>
            </p:nvGrpSpPr>
            <p:grpSpPr>
              <a:xfrm>
                <a:off x="1541549" y="725067"/>
                <a:ext cx="777240" cy="777240"/>
                <a:chOff x="1908810" y="1131040"/>
                <a:chExt cx="777240" cy="777240"/>
              </a:xfrm>
            </p:grpSpPr>
            <p:sp>
              <p:nvSpPr>
                <p:cNvPr id="28" name="矩形 27"/>
                <p:cNvSpPr/>
                <p:nvPr/>
              </p:nvSpPr>
              <p:spPr>
                <a:xfrm>
                  <a:off x="1908810" y="1131040"/>
                  <a:ext cx="777240" cy="777240"/>
                </a:xfrm>
                <a:prstGeom prst="rect">
                  <a:avLst/>
                </a:prstGeom>
                <a:noFill/>
                <a:ln>
                  <a:solidFill>
                    <a:schemeClr val="bg1">
                      <a:lumMod val="8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cxnSp>
              <p:nvCxnSpPr>
                <p:cNvPr id="29" name="直接连接符 28"/>
                <p:cNvCxnSpPr/>
                <p:nvPr/>
              </p:nvCxnSpPr>
              <p:spPr>
                <a:xfrm>
                  <a:off x="1908810" y="1131040"/>
                  <a:ext cx="777240" cy="77724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V="1">
                  <a:off x="1908810" y="1131040"/>
                  <a:ext cx="777240" cy="77724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1" name="直接连接符 30"/>
                <p:cNvCxnSpPr>
                  <a:endCxn id="28" idx="3"/>
                </p:cNvCxnSpPr>
                <p:nvPr/>
              </p:nvCxnSpPr>
              <p:spPr>
                <a:xfrm>
                  <a:off x="1922417" y="1519660"/>
                  <a:ext cx="763633" cy="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2" name="直接连接符 31"/>
                <p:cNvCxnSpPr>
                  <a:endCxn id="28" idx="2"/>
                </p:cNvCxnSpPr>
                <p:nvPr/>
              </p:nvCxnSpPr>
              <p:spPr>
                <a:xfrm flipH="1">
                  <a:off x="2297430" y="1131040"/>
                  <a:ext cx="6804" cy="77724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16" name="组合 15"/>
              <p:cNvGrpSpPr/>
              <p:nvPr/>
            </p:nvGrpSpPr>
            <p:grpSpPr>
              <a:xfrm>
                <a:off x="2316784" y="725067"/>
                <a:ext cx="777240" cy="777240"/>
                <a:chOff x="1908810" y="1131040"/>
                <a:chExt cx="777240" cy="777240"/>
              </a:xfrm>
            </p:grpSpPr>
            <p:sp>
              <p:nvSpPr>
                <p:cNvPr id="23" name="矩形 22"/>
                <p:cNvSpPr/>
                <p:nvPr/>
              </p:nvSpPr>
              <p:spPr>
                <a:xfrm>
                  <a:off x="1908810" y="1131040"/>
                  <a:ext cx="777240" cy="777240"/>
                </a:xfrm>
                <a:prstGeom prst="rect">
                  <a:avLst/>
                </a:prstGeom>
                <a:noFill/>
                <a:ln>
                  <a:solidFill>
                    <a:schemeClr val="bg1">
                      <a:lumMod val="8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cxnSp>
              <p:nvCxnSpPr>
                <p:cNvPr id="24" name="直接连接符 23"/>
                <p:cNvCxnSpPr/>
                <p:nvPr/>
              </p:nvCxnSpPr>
              <p:spPr>
                <a:xfrm>
                  <a:off x="1908810" y="1131040"/>
                  <a:ext cx="777240" cy="77724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V="1">
                  <a:off x="1908810" y="1131040"/>
                  <a:ext cx="777240" cy="77724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6" name="直接连接符 25"/>
                <p:cNvCxnSpPr>
                  <a:endCxn id="23" idx="3"/>
                </p:cNvCxnSpPr>
                <p:nvPr/>
              </p:nvCxnSpPr>
              <p:spPr>
                <a:xfrm>
                  <a:off x="1922417" y="1519660"/>
                  <a:ext cx="763633" cy="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7" name="直接连接符 26"/>
                <p:cNvCxnSpPr>
                  <a:endCxn id="23" idx="2"/>
                </p:cNvCxnSpPr>
                <p:nvPr/>
              </p:nvCxnSpPr>
              <p:spPr>
                <a:xfrm flipH="1">
                  <a:off x="2297430" y="1131040"/>
                  <a:ext cx="6804" cy="77724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17" name="组合 16"/>
              <p:cNvGrpSpPr/>
              <p:nvPr/>
            </p:nvGrpSpPr>
            <p:grpSpPr>
              <a:xfrm>
                <a:off x="3093117" y="725067"/>
                <a:ext cx="777240" cy="777240"/>
                <a:chOff x="1908810" y="1131040"/>
                <a:chExt cx="777240" cy="777240"/>
              </a:xfrm>
            </p:grpSpPr>
            <p:sp>
              <p:nvSpPr>
                <p:cNvPr id="18" name="矩形 17"/>
                <p:cNvSpPr/>
                <p:nvPr/>
              </p:nvSpPr>
              <p:spPr>
                <a:xfrm>
                  <a:off x="1908810" y="1131040"/>
                  <a:ext cx="777240" cy="777240"/>
                </a:xfrm>
                <a:prstGeom prst="rect">
                  <a:avLst/>
                </a:prstGeom>
                <a:noFill/>
                <a:ln>
                  <a:solidFill>
                    <a:schemeClr val="bg1">
                      <a:lumMod val="8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cxnSp>
              <p:nvCxnSpPr>
                <p:cNvPr id="19" name="直接连接符 18"/>
                <p:cNvCxnSpPr/>
                <p:nvPr/>
              </p:nvCxnSpPr>
              <p:spPr>
                <a:xfrm>
                  <a:off x="1908810" y="1131040"/>
                  <a:ext cx="777240" cy="77724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V="1">
                  <a:off x="1908810" y="1131040"/>
                  <a:ext cx="777240" cy="77724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1" name="直接连接符 20"/>
                <p:cNvCxnSpPr>
                  <a:endCxn id="18" idx="3"/>
                </p:cNvCxnSpPr>
                <p:nvPr/>
              </p:nvCxnSpPr>
              <p:spPr>
                <a:xfrm>
                  <a:off x="1922417" y="1519660"/>
                  <a:ext cx="763633" cy="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2" name="直接连接符 21"/>
                <p:cNvCxnSpPr>
                  <a:endCxn id="18" idx="2"/>
                </p:cNvCxnSpPr>
                <p:nvPr/>
              </p:nvCxnSpPr>
              <p:spPr>
                <a:xfrm flipH="1">
                  <a:off x="2297430" y="1131040"/>
                  <a:ext cx="6804" cy="77724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grpSp>
        </p:grpSp>
        <p:sp>
          <p:nvSpPr>
            <p:cNvPr id="10" name="矩形 9"/>
            <p:cNvSpPr/>
            <p:nvPr/>
          </p:nvSpPr>
          <p:spPr>
            <a:xfrm>
              <a:off x="3509228" y="1300957"/>
              <a:ext cx="671979" cy="67710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华文中宋" panose="02010600040101010101" pitchFamily="2" charset="-122"/>
                  <a:ea typeface="华文中宋" panose="02010600040101010101" pitchFamily="2" charset="-122"/>
                  <a:cs typeface="+mn-cs"/>
                </a:rPr>
                <a:t>延</a:t>
              </a:r>
            </a:p>
          </p:txBody>
        </p:sp>
        <p:sp>
          <p:nvSpPr>
            <p:cNvPr id="11" name="矩形 10"/>
            <p:cNvSpPr/>
            <p:nvPr/>
          </p:nvSpPr>
          <p:spPr>
            <a:xfrm>
              <a:off x="4183692" y="1298239"/>
              <a:ext cx="671979" cy="677108"/>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华文中宋" panose="02010600040101010101" pitchFamily="2" charset="-122"/>
                  <a:ea typeface="华文中宋" panose="02010600040101010101" pitchFamily="2" charset="-122"/>
                  <a:cs typeface="+mn-cs"/>
                </a:rPr>
                <a:t>伸</a:t>
              </a:r>
            </a:p>
          </p:txBody>
        </p:sp>
        <p:sp>
          <p:nvSpPr>
            <p:cNvPr id="12" name="矩形 11"/>
            <p:cNvSpPr/>
            <p:nvPr/>
          </p:nvSpPr>
          <p:spPr>
            <a:xfrm>
              <a:off x="4846347" y="1297103"/>
              <a:ext cx="671979" cy="677108"/>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华文中宋" panose="02010600040101010101" pitchFamily="2" charset="-122"/>
                  <a:ea typeface="华文中宋" panose="02010600040101010101" pitchFamily="2" charset="-122"/>
                  <a:cs typeface="+mn-cs"/>
                </a:rPr>
                <a:t>阅</a:t>
              </a:r>
            </a:p>
          </p:txBody>
        </p:sp>
        <p:sp>
          <p:nvSpPr>
            <p:cNvPr id="13" name="矩形 12"/>
            <p:cNvSpPr/>
            <p:nvPr/>
          </p:nvSpPr>
          <p:spPr>
            <a:xfrm>
              <a:off x="5506300" y="1296644"/>
              <a:ext cx="671979" cy="677108"/>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华文中宋" panose="02010600040101010101" pitchFamily="2" charset="-122"/>
                  <a:ea typeface="华文中宋" panose="02010600040101010101" pitchFamily="2" charset="-122"/>
                  <a:cs typeface="+mn-cs"/>
                </a:rPr>
                <a:t>读</a:t>
              </a:r>
            </a:p>
          </p:txBody>
        </p:sp>
      </p:grpSp>
      <p:sp>
        <p:nvSpPr>
          <p:cNvPr id="40" name="矩形 39"/>
          <p:cNvSpPr/>
          <p:nvPr/>
        </p:nvSpPr>
        <p:spPr>
          <a:xfrm>
            <a:off x="690318" y="1525165"/>
            <a:ext cx="11106170" cy="3970318"/>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rgbClr val="01717E"/>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香农之数</a:t>
            </a:r>
            <a:r>
              <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：在象棋比赛中，深蓝需要判断某一时刻棋局落子对整个棋局胜负会带来怎样的影响。由于可选棋局众多，尽管深蓝平均每秒能够对</a:t>
            </a: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1</a:t>
            </a:r>
            <a:r>
              <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亿个棋局进行判断评估，还是无法在规定时间内计算得到当前棋局对胜负的潜在影响。</a:t>
            </a: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1950</a:t>
            </a:r>
            <a:r>
              <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年，香农（</a:t>
            </a: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Claud Shannon</a:t>
            </a:r>
            <a:r>
              <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）发表了一篇有关国际象棋编程的论文。在这篇论文中，香农估算国际象棋比赛中落子选择从第一次移动时的</a:t>
            </a: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20</a:t>
            </a:r>
            <a:r>
              <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种会增加到第二次移动时的</a:t>
            </a: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400</a:t>
            </a:r>
            <a:r>
              <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种，在第六次移动时可能的落子选择达到</a:t>
            </a: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1.19</a:t>
            </a:r>
            <a:r>
              <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亿种。香农甚至估算认为国际象棋的落子总数为</a:t>
            </a: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10</a:t>
            </a:r>
            <a:r>
              <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的</a:t>
            </a: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120</a:t>
            </a:r>
            <a:r>
              <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次方种，远远超出了</a:t>
            </a: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10</a:t>
            </a:r>
            <a:r>
              <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的</a:t>
            </a: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82</a:t>
            </a:r>
            <a:r>
              <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次方这一宇宙原子总数，这就是国际象棋中“组合爆炸”难题。</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rgbClr val="01717E"/>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剪枝</a:t>
            </a:r>
            <a:r>
              <a:rPr kumimoji="0" lang="en-US" altLang="zh-CN" sz="1800" b="1" i="0" u="none" strike="noStrike" kern="1200" cap="none" spc="0" normalizeH="0" baseline="0" noProof="0" dirty="0">
                <a:ln>
                  <a:noFill/>
                </a:ln>
                <a:solidFill>
                  <a:srgbClr val="01717E"/>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0" lang="zh-CN" altLang="en-US" sz="1800" b="1" i="0" u="none" strike="noStrike" kern="1200" cap="none" spc="0" normalizeH="0" baseline="0" noProof="0" dirty="0">
                <a:ln>
                  <a:noFill/>
                </a:ln>
                <a:solidFill>
                  <a:srgbClr val="01717E"/>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眼不见心不烦</a:t>
            </a:r>
            <a:r>
              <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：为了从海量可能落子中选择一种合适落子，以克服组合爆炸挑战，深蓝采用了由</a:t>
            </a: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1971</a:t>
            </a:r>
            <a:r>
              <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年图灵奖获得者约翰</a:t>
            </a: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麦卡锡 </a:t>
            </a: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 John McCarthy )</a:t>
            </a:r>
            <a:r>
              <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发明的“阿尔法</a:t>
            </a: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贝塔（</a:t>
            </a: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Alpha-Beta</a:t>
            </a:r>
            <a:r>
              <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）”剪枝搜索算法。</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rgbClr val="01717E"/>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上帝之落子</a:t>
            </a:r>
            <a:r>
              <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2016</a:t>
            </a:r>
            <a:r>
              <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年</a:t>
            </a: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3</a:t>
            </a:r>
            <a:r>
              <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月，</a:t>
            </a: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AlphaGo</a:t>
            </a:r>
            <a:r>
              <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在首尔以</a:t>
            </a: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4:1</a:t>
            </a:r>
            <a:r>
              <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比分战胜了李世石。李世石在第四局</a:t>
            </a: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78</a:t>
            </a:r>
            <a:r>
              <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步给出了惊人落子，扭转了乾坤。</a:t>
            </a: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AlphaGo</a:t>
            </a:r>
            <a:r>
              <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无法应对李世石这一步神来落子是搜索算法固有存在地平线问题（</a:t>
            </a: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horizon problem</a:t>
            </a:r>
            <a:r>
              <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）所致，即搜索算法无法看到远方地平线以下的景象。这可理解为“计算机暴力搜索计算”与“人类直觉顿悟”之间的差异，突破地平线之困依靠搜索之能还相距甚远。</a:t>
            </a:r>
            <a:endParaRPr kumimoji="0" lang="zh-CN"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48" name="组合 47"/>
          <p:cNvGrpSpPr/>
          <p:nvPr/>
        </p:nvGrpSpPr>
        <p:grpSpPr>
          <a:xfrm flipH="1">
            <a:off x="11065702" y="671669"/>
            <a:ext cx="851673" cy="853582"/>
            <a:chOff x="5244327" y="2299574"/>
            <a:chExt cx="851673" cy="853582"/>
          </a:xfrm>
        </p:grpSpPr>
        <p:sp>
          <p:nvSpPr>
            <p:cNvPr id="49" name="L 形 48"/>
            <p:cNvSpPr/>
            <p:nvPr/>
          </p:nvSpPr>
          <p:spPr>
            <a:xfrm rot="5400000">
              <a:off x="5376000" y="2299574"/>
              <a:ext cx="720000" cy="720000"/>
            </a:xfrm>
            <a:prstGeom prst="corner">
              <a:avLst>
                <a:gd name="adj1" fmla="val 10407"/>
                <a:gd name="adj2" fmla="val 9669"/>
              </a:avLst>
            </a:prstGeom>
            <a:gradFill>
              <a:gsLst>
                <a:gs pos="0">
                  <a:srgbClr val="017C84"/>
                </a:gs>
                <a:gs pos="50000">
                  <a:srgbClr val="017C84">
                    <a:alpha val="0"/>
                  </a:srgb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50" name="L 形 49"/>
            <p:cNvSpPr/>
            <p:nvPr/>
          </p:nvSpPr>
          <p:spPr>
            <a:xfrm rot="5400000">
              <a:off x="5244327" y="2433156"/>
              <a:ext cx="720000" cy="720000"/>
            </a:xfrm>
            <a:prstGeom prst="corner">
              <a:avLst>
                <a:gd name="adj1" fmla="val 10407"/>
                <a:gd name="adj2" fmla="val 9669"/>
              </a:avLst>
            </a:prstGeom>
            <a:gradFill>
              <a:gsLst>
                <a:gs pos="0">
                  <a:srgbClr val="017C84">
                    <a:alpha val="35000"/>
                  </a:srgbClr>
                </a:gs>
                <a:gs pos="50000">
                  <a:srgbClr val="017C84">
                    <a:alpha val="0"/>
                  </a:srgb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grpSp>
        <p:nvGrpSpPr>
          <p:cNvPr id="52" name="组合 51"/>
          <p:cNvGrpSpPr/>
          <p:nvPr/>
        </p:nvGrpSpPr>
        <p:grpSpPr>
          <a:xfrm flipV="1">
            <a:off x="321517" y="5450957"/>
            <a:ext cx="851673" cy="853582"/>
            <a:chOff x="5244327" y="2299574"/>
            <a:chExt cx="851673" cy="853582"/>
          </a:xfrm>
        </p:grpSpPr>
        <p:sp>
          <p:nvSpPr>
            <p:cNvPr id="53" name="L 形 52"/>
            <p:cNvSpPr/>
            <p:nvPr/>
          </p:nvSpPr>
          <p:spPr>
            <a:xfrm rot="5400000">
              <a:off x="5376000" y="2299574"/>
              <a:ext cx="720000" cy="720000"/>
            </a:xfrm>
            <a:prstGeom prst="corner">
              <a:avLst>
                <a:gd name="adj1" fmla="val 10407"/>
                <a:gd name="adj2" fmla="val 9669"/>
              </a:avLst>
            </a:prstGeom>
            <a:gradFill>
              <a:gsLst>
                <a:gs pos="0">
                  <a:srgbClr val="017C84"/>
                </a:gs>
                <a:gs pos="50000">
                  <a:srgbClr val="017C84">
                    <a:alpha val="0"/>
                  </a:srgb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54" name="L 形 53"/>
            <p:cNvSpPr/>
            <p:nvPr/>
          </p:nvSpPr>
          <p:spPr>
            <a:xfrm rot="5400000">
              <a:off x="5244327" y="2433156"/>
              <a:ext cx="720000" cy="720000"/>
            </a:xfrm>
            <a:prstGeom prst="corner">
              <a:avLst>
                <a:gd name="adj1" fmla="val 10407"/>
                <a:gd name="adj2" fmla="val 9669"/>
              </a:avLst>
            </a:prstGeom>
            <a:gradFill>
              <a:gsLst>
                <a:gs pos="0">
                  <a:srgbClr val="017C84">
                    <a:alpha val="35000"/>
                  </a:srgbClr>
                </a:gs>
                <a:gs pos="50000">
                  <a:srgbClr val="017C84">
                    <a:alpha val="0"/>
                  </a:srgb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grpSp>
        <p:nvGrpSpPr>
          <p:cNvPr id="55" name="组合 54"/>
          <p:cNvGrpSpPr/>
          <p:nvPr/>
        </p:nvGrpSpPr>
        <p:grpSpPr>
          <a:xfrm flipH="1" flipV="1">
            <a:off x="11065672" y="5470438"/>
            <a:ext cx="851673" cy="853582"/>
            <a:chOff x="5244327" y="2299574"/>
            <a:chExt cx="851673" cy="853582"/>
          </a:xfrm>
        </p:grpSpPr>
        <p:sp>
          <p:nvSpPr>
            <p:cNvPr id="56" name="L 形 55"/>
            <p:cNvSpPr/>
            <p:nvPr/>
          </p:nvSpPr>
          <p:spPr>
            <a:xfrm rot="5400000">
              <a:off x="5376000" y="2299574"/>
              <a:ext cx="720000" cy="720000"/>
            </a:xfrm>
            <a:prstGeom prst="corner">
              <a:avLst>
                <a:gd name="adj1" fmla="val 10407"/>
                <a:gd name="adj2" fmla="val 9669"/>
              </a:avLst>
            </a:prstGeom>
            <a:gradFill>
              <a:gsLst>
                <a:gs pos="0">
                  <a:srgbClr val="017C84"/>
                </a:gs>
                <a:gs pos="50000">
                  <a:srgbClr val="017C84">
                    <a:alpha val="0"/>
                  </a:srgb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57" name="L 形 56"/>
            <p:cNvSpPr/>
            <p:nvPr/>
          </p:nvSpPr>
          <p:spPr>
            <a:xfrm rot="5400000">
              <a:off x="5244327" y="2433156"/>
              <a:ext cx="720000" cy="720000"/>
            </a:xfrm>
            <a:prstGeom prst="corner">
              <a:avLst>
                <a:gd name="adj1" fmla="val 10407"/>
                <a:gd name="adj2" fmla="val 9669"/>
              </a:avLst>
            </a:prstGeom>
            <a:gradFill>
              <a:gsLst>
                <a:gs pos="0">
                  <a:srgbClr val="017C84">
                    <a:alpha val="35000"/>
                  </a:srgbClr>
                </a:gs>
                <a:gs pos="50000">
                  <a:srgbClr val="017C84">
                    <a:alpha val="0"/>
                  </a:srgb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sp>
        <p:nvSpPr>
          <p:cNvPr id="2" name="矩形 1">
            <a:extLst>
              <a:ext uri="{FF2B5EF4-FFF2-40B4-BE49-F238E27FC236}">
                <a16:creationId xmlns:a16="http://schemas.microsoft.com/office/drawing/2014/main" id="{469AA995-01A2-4488-8818-4A8D7139E178}"/>
              </a:ext>
            </a:extLst>
          </p:cNvPr>
          <p:cNvSpPr/>
          <p:nvPr/>
        </p:nvSpPr>
        <p:spPr>
          <a:xfrm>
            <a:off x="4016794" y="805251"/>
            <a:ext cx="5724644"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zh-CN" sz="24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突破组合爆炸之难与陷入地平线问题之困</a:t>
            </a:r>
            <a:endParaRPr kumimoji="0" lang="zh-CN" altLang="en-US" sz="24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374941476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bg>
      <p:bgPr>
        <a:gradFill>
          <a:gsLst>
            <a:gs pos="1000">
              <a:srgbClr val="0093A2">
                <a:alpha val="63000"/>
              </a:srgbClr>
            </a:gs>
            <a:gs pos="91000">
              <a:srgbClr val="013F45"/>
            </a:gs>
          </a:gsLst>
          <a:lin ang="5400000" scaled="0"/>
        </a:gradFill>
        <a:effectLst/>
      </p:bgPr>
    </p:bg>
    <p:spTree>
      <p:nvGrpSpPr>
        <p:cNvPr id="1" name=""/>
        <p:cNvGrpSpPr/>
        <p:nvPr/>
      </p:nvGrpSpPr>
      <p:grpSpPr>
        <a:xfrm>
          <a:off x="0" y="0"/>
          <a:ext cx="0" cy="0"/>
          <a:chOff x="0" y="0"/>
          <a:chExt cx="0" cy="0"/>
        </a:xfrm>
      </p:grpSpPr>
      <p:pic>
        <p:nvPicPr>
          <p:cNvPr id="17" name="图片 16"/>
          <p:cNvPicPr>
            <a:picLocks noChangeAspect="1"/>
          </p:cNvPicPr>
          <p:nvPr/>
        </p:nvPicPr>
        <p:blipFill rotWithShape="1">
          <a:blip r:embed="rId3" cstate="print">
            <a:extLst>
              <a:ext uri="{28A0092B-C50C-407E-A947-70E740481C1C}">
                <a14:useLocalDpi xmlns:a14="http://schemas.microsoft.com/office/drawing/2010/main" val="0"/>
              </a:ext>
            </a:extLst>
          </a:blip>
          <a:srcRect l="24826" t="20686" b="9518"/>
          <a:stretch>
            <a:fillRect/>
          </a:stretch>
        </p:blipFill>
        <p:spPr>
          <a:xfrm rot="992355" flipH="1">
            <a:off x="3875496" y="-237272"/>
            <a:ext cx="9134310" cy="3976491"/>
          </a:xfrm>
          <a:prstGeom prst="rect">
            <a:avLst/>
          </a:prstGeom>
        </p:spPr>
      </p:pic>
      <p:pic>
        <p:nvPicPr>
          <p:cNvPr id="16" name="图片 15"/>
          <p:cNvPicPr>
            <a:picLocks noChangeAspect="1"/>
          </p:cNvPicPr>
          <p:nvPr/>
        </p:nvPicPr>
        <p:blipFill rotWithShape="1">
          <a:blip r:embed="rId3" cstate="print">
            <a:extLst>
              <a:ext uri="{28A0092B-C50C-407E-A947-70E740481C1C}">
                <a14:useLocalDpi xmlns:a14="http://schemas.microsoft.com/office/drawing/2010/main" val="0"/>
              </a:ext>
            </a:extLst>
          </a:blip>
          <a:srcRect l="15562" t="4128"/>
          <a:stretch>
            <a:fillRect/>
          </a:stretch>
        </p:blipFill>
        <p:spPr>
          <a:xfrm>
            <a:off x="-90435" y="1106467"/>
            <a:ext cx="9918849" cy="5280387"/>
          </a:xfrm>
          <a:prstGeom prst="rect">
            <a:avLst/>
          </a:prstGeom>
        </p:spPr>
      </p:pic>
      <p:sp>
        <p:nvSpPr>
          <p:cNvPr id="2" name="iṩḻíḑe"/>
          <p:cNvSpPr/>
          <p:nvPr/>
        </p:nvSpPr>
        <p:spPr>
          <a:xfrm>
            <a:off x="1234134" y="823236"/>
            <a:ext cx="10080000" cy="5034224"/>
          </a:xfrm>
          <a:prstGeom prst="snip2DiagRect">
            <a:avLst>
              <a:gd name="adj1" fmla="val 0"/>
              <a:gd name="adj2" fmla="val 0"/>
            </a:avLst>
          </a:prstGeom>
          <a:gradFill>
            <a:gsLst>
              <a:gs pos="100000">
                <a:srgbClr val="016773"/>
              </a:gs>
              <a:gs pos="52000">
                <a:srgbClr val="007684"/>
              </a:gs>
              <a:gs pos="0">
                <a:srgbClr val="449FA8"/>
              </a:gs>
            </a:gsLst>
            <a:lin ang="2700000" scaled="0"/>
          </a:gradFill>
          <a:ln>
            <a:gradFill flip="none" rotWithShape="1">
              <a:gsLst>
                <a:gs pos="100000">
                  <a:srgbClr val="FCFCFC"/>
                </a:gs>
                <a:gs pos="75000">
                  <a:srgbClr val="FCFCFC">
                    <a:alpha val="0"/>
                  </a:srgbClr>
                </a:gs>
                <a:gs pos="65000">
                  <a:srgbClr val="FCFCFC">
                    <a:alpha val="0"/>
                  </a:srgbClr>
                </a:gs>
                <a:gs pos="30000">
                  <a:srgbClr val="FCFCFC">
                    <a:alpha val="50000"/>
                  </a:srgbClr>
                </a:gs>
                <a:gs pos="10000">
                  <a:srgbClr val="FAFAFA">
                    <a:alpha val="0"/>
                  </a:srgbClr>
                </a:gs>
              </a:gsLst>
              <a:lin ang="2700000" scaled="0"/>
              <a:tileRect/>
            </a:gradFill>
          </a:ln>
          <a:effectLst>
            <a:outerShdw blurRad="50800" dist="508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7" name="矩形 6"/>
          <p:cNvSpPr/>
          <p:nvPr/>
        </p:nvSpPr>
        <p:spPr>
          <a:xfrm>
            <a:off x="1406304" y="1991829"/>
            <a:ext cx="9818367" cy="3507948"/>
          </a:xfrm>
          <a:prstGeom prst="rect">
            <a:avLst/>
          </a:prstGeom>
        </p:spPr>
        <p:txBody>
          <a:bodyPr wrap="square">
            <a:spAutoFit/>
          </a:bodyPr>
          <a:lstStyle/>
          <a:p>
            <a:pPr marL="285750" marR="0" lvl="0" indent="-285750" algn="l" defTabSz="914400" rtl="0" eaLnBrk="1" fontAlgn="auto" latinLnBrk="0" hangingPunct="1">
              <a:lnSpc>
                <a:spcPct val="200000"/>
              </a:lnSpc>
              <a:spcBef>
                <a:spcPts val="0"/>
              </a:spcBef>
              <a:spcAft>
                <a:spcPts val="0"/>
              </a:spcAft>
              <a:buClr>
                <a:prstClr val="white"/>
              </a:buClr>
              <a:buSzPct val="80000"/>
              <a:buFont typeface="Wingdings" panose="05000000000000000000" pitchFamily="2" charset="2"/>
              <a:buChar char="u"/>
              <a:tabLst/>
              <a:defRPr/>
            </a:pPr>
            <a:r>
              <a:rPr kumimoji="0" lang="zh-CN" altLang="zh-CN"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根据所设定问题，直接从搜索空间中寻找符合条件的答案。如果搜索空间较大，则需要采取剪枝和采样等手段，前者与搜索树结点出现的位置次序有关、后者则需要对可能结点进行大量仿真模拟。</a:t>
            </a:r>
            <a:endParaRPr kumimoji="0" lang="en-US" altLang="zh-CN"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a:p>
            <a:pPr marL="285750" marR="0" lvl="0" indent="-285750" algn="l" defTabSz="914400" rtl="0" eaLnBrk="1" fontAlgn="auto" latinLnBrk="0" hangingPunct="1">
              <a:lnSpc>
                <a:spcPct val="200000"/>
              </a:lnSpc>
              <a:spcBef>
                <a:spcPts val="0"/>
              </a:spcBef>
              <a:spcAft>
                <a:spcPts val="0"/>
              </a:spcAft>
              <a:buClr>
                <a:prstClr val="white"/>
              </a:buClr>
              <a:buSzPct val="80000"/>
              <a:buFont typeface="Wingdings" panose="05000000000000000000" pitchFamily="2" charset="2"/>
              <a:buChar char="u"/>
              <a:tabLst/>
              <a:defRPr/>
            </a:pPr>
            <a:r>
              <a:rPr kumimoji="0" lang="zh-CN" altLang="zh-CN" sz="2000" b="1" i="0" u="none" strike="noStrike" kern="1200" cap="none" spc="0" normalizeH="0" baseline="0" noProof="0" dirty="0">
                <a:ln>
                  <a:noFill/>
                </a:ln>
                <a:solidFill>
                  <a:srgbClr val="FFFFCC"/>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Times New Roman" panose="02020603050405020304" pitchFamily="18" charset="0"/>
              </a:rPr>
              <a:t>搜索是人工智能智能能力体现的一种手段，匹配式搜索与数据采样式学习相互结合，使得搜索超越了传统匹配计算模式。</a:t>
            </a:r>
          </a:p>
          <a:p>
            <a:pPr marL="0" marR="0" lvl="0" indent="0" algn="l" defTabSz="914400" rtl="0" eaLnBrk="1" fontAlgn="auto" latinLnBrk="0" hangingPunct="1">
              <a:lnSpc>
                <a:spcPct val="200000"/>
              </a:lnSpc>
              <a:spcBef>
                <a:spcPts val="0"/>
              </a:spcBef>
              <a:spcAft>
                <a:spcPts val="0"/>
              </a:spcAft>
              <a:buClr>
                <a:prstClr val="white"/>
              </a:buClr>
              <a:buSzPct val="80000"/>
              <a:buFontTx/>
              <a:buNone/>
              <a:tabLst/>
              <a:defRPr/>
            </a:pPr>
            <a:endParaRPr kumimoji="0" lang="zh-CN" altLang="zh-CN" sz="20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9" name="矩形: 圆角 42"/>
          <p:cNvSpPr/>
          <p:nvPr/>
        </p:nvSpPr>
        <p:spPr>
          <a:xfrm>
            <a:off x="5218279" y="785408"/>
            <a:ext cx="1847895" cy="504454"/>
          </a:xfrm>
          <a:prstGeom prst="roundRect">
            <a:avLst>
              <a:gd name="adj" fmla="val 10365"/>
            </a:avLst>
          </a:prstGeom>
          <a:solidFill>
            <a:srgbClr val="9ACBCA"/>
          </a:solidFill>
          <a:ln>
            <a:noFill/>
          </a:ln>
          <a:effectLst>
            <a:outerShdw blurRad="2032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4" name="矩形: 圆角 47"/>
          <p:cNvSpPr/>
          <p:nvPr/>
        </p:nvSpPr>
        <p:spPr>
          <a:xfrm>
            <a:off x="5165205" y="732108"/>
            <a:ext cx="1847895" cy="504454"/>
          </a:xfrm>
          <a:prstGeom prst="roundRect">
            <a:avLst>
              <a:gd name="adj" fmla="val 10365"/>
            </a:avLst>
          </a:prstGeom>
          <a:solidFill>
            <a:srgbClr val="FAFCFC"/>
          </a:solidFill>
          <a:ln>
            <a:noFill/>
          </a:ln>
          <a:effectLst>
            <a:outerShdw blurRad="2032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pic>
        <p:nvPicPr>
          <p:cNvPr id="12" name="图片 11"/>
          <p:cNvPicPr>
            <a:picLocks noChangeAspect="1"/>
          </p:cNvPicPr>
          <p:nvPr/>
        </p:nvPicPr>
        <p:blipFill>
          <a:blip r:embed="rId4"/>
          <a:stretch>
            <a:fillRect/>
          </a:stretch>
        </p:blipFill>
        <p:spPr>
          <a:xfrm>
            <a:off x="5139195" y="627721"/>
            <a:ext cx="2165958" cy="208773"/>
          </a:xfrm>
          <a:prstGeom prst="rect">
            <a:avLst/>
          </a:prstGeom>
        </p:spPr>
      </p:pic>
      <p:pic>
        <p:nvPicPr>
          <p:cNvPr id="13" name="图片 12"/>
          <p:cNvPicPr>
            <a:picLocks noChangeAspect="1"/>
          </p:cNvPicPr>
          <p:nvPr/>
        </p:nvPicPr>
        <p:blipFill>
          <a:blip r:embed="rId4"/>
          <a:stretch>
            <a:fillRect/>
          </a:stretch>
        </p:blipFill>
        <p:spPr>
          <a:xfrm flipH="1">
            <a:off x="4554375" y="1126723"/>
            <a:ext cx="2458725" cy="195194"/>
          </a:xfrm>
          <a:prstGeom prst="rect">
            <a:avLst/>
          </a:prstGeom>
        </p:spPr>
      </p:pic>
      <p:sp>
        <p:nvSpPr>
          <p:cNvPr id="18" name="文本框 17"/>
          <p:cNvSpPr txBox="1"/>
          <p:nvPr/>
        </p:nvSpPr>
        <p:spPr>
          <a:xfrm>
            <a:off x="5379329" y="823236"/>
            <a:ext cx="1397310" cy="337970"/>
          </a:xfrm>
          <a:custGeom>
            <a:avLst/>
            <a:gdLst/>
            <a:ahLst/>
            <a:cxnLst/>
            <a:rect l="l" t="t" r="r" b="b"/>
            <a:pathLst>
              <a:path w="1397310" h="337970">
                <a:moveTo>
                  <a:pt x="1317464" y="206499"/>
                </a:moveTo>
                <a:lnTo>
                  <a:pt x="1263774" y="209252"/>
                </a:lnTo>
                <a:lnTo>
                  <a:pt x="1262397" y="275332"/>
                </a:lnTo>
                <a:lnTo>
                  <a:pt x="1294060" y="273955"/>
                </a:lnTo>
                <a:cubicBezTo>
                  <a:pt x="1298649" y="273955"/>
                  <a:pt x="1304156" y="273497"/>
                  <a:pt x="1310580" y="272579"/>
                </a:cubicBezTo>
                <a:cubicBezTo>
                  <a:pt x="1314251" y="272579"/>
                  <a:pt x="1316546" y="272579"/>
                  <a:pt x="1317464" y="272579"/>
                </a:cubicBezTo>
                <a:close/>
                <a:moveTo>
                  <a:pt x="1326412" y="165199"/>
                </a:moveTo>
                <a:cubicBezTo>
                  <a:pt x="1327789" y="164740"/>
                  <a:pt x="1329395" y="165199"/>
                  <a:pt x="1331230" y="166576"/>
                </a:cubicBezTo>
                <a:cubicBezTo>
                  <a:pt x="1356928" y="181260"/>
                  <a:pt x="1373448" y="191356"/>
                  <a:pt x="1380790" y="196862"/>
                </a:cubicBezTo>
                <a:cubicBezTo>
                  <a:pt x="1385379" y="199616"/>
                  <a:pt x="1387673" y="201910"/>
                  <a:pt x="1387673" y="203746"/>
                </a:cubicBezTo>
                <a:cubicBezTo>
                  <a:pt x="1387673" y="205581"/>
                  <a:pt x="1385379" y="207417"/>
                  <a:pt x="1380790" y="209252"/>
                </a:cubicBezTo>
                <a:cubicBezTo>
                  <a:pt x="1376201" y="212006"/>
                  <a:pt x="1374365" y="215677"/>
                  <a:pt x="1375283" y="220266"/>
                </a:cubicBezTo>
                <a:cubicBezTo>
                  <a:pt x="1374365" y="238621"/>
                  <a:pt x="1373907" y="267990"/>
                  <a:pt x="1373907" y="308372"/>
                </a:cubicBezTo>
                <a:cubicBezTo>
                  <a:pt x="1374824" y="313879"/>
                  <a:pt x="1373448" y="316632"/>
                  <a:pt x="1369777" y="316632"/>
                </a:cubicBezTo>
                <a:cubicBezTo>
                  <a:pt x="1366105" y="320303"/>
                  <a:pt x="1353716" y="325351"/>
                  <a:pt x="1332607" y="331775"/>
                </a:cubicBezTo>
                <a:cubicBezTo>
                  <a:pt x="1330771" y="332693"/>
                  <a:pt x="1329395" y="333152"/>
                  <a:pt x="1328477" y="333152"/>
                </a:cubicBezTo>
                <a:cubicBezTo>
                  <a:pt x="1321135" y="335905"/>
                  <a:pt x="1317464" y="334070"/>
                  <a:pt x="1317464" y="327645"/>
                </a:cubicBezTo>
                <a:lnTo>
                  <a:pt x="1317464" y="295982"/>
                </a:lnTo>
                <a:cubicBezTo>
                  <a:pt x="1316546" y="295982"/>
                  <a:pt x="1314251" y="295982"/>
                  <a:pt x="1310580" y="295982"/>
                </a:cubicBezTo>
                <a:cubicBezTo>
                  <a:pt x="1305991" y="296900"/>
                  <a:pt x="1301861" y="297359"/>
                  <a:pt x="1298190" y="297359"/>
                </a:cubicBezTo>
                <a:lnTo>
                  <a:pt x="1262397" y="298735"/>
                </a:lnTo>
                <a:lnTo>
                  <a:pt x="1262397" y="306995"/>
                </a:lnTo>
                <a:cubicBezTo>
                  <a:pt x="1263315" y="315255"/>
                  <a:pt x="1261020" y="320303"/>
                  <a:pt x="1255514" y="322139"/>
                </a:cubicBezTo>
                <a:cubicBezTo>
                  <a:pt x="1243583" y="327645"/>
                  <a:pt x="1228898" y="332693"/>
                  <a:pt x="1211461" y="337282"/>
                </a:cubicBezTo>
                <a:cubicBezTo>
                  <a:pt x="1206872" y="338200"/>
                  <a:pt x="1204577" y="335905"/>
                  <a:pt x="1204577" y="330399"/>
                </a:cubicBezTo>
                <a:cubicBezTo>
                  <a:pt x="1206413" y="303783"/>
                  <a:pt x="1207331" y="277627"/>
                  <a:pt x="1207331" y="251929"/>
                </a:cubicBezTo>
                <a:cubicBezTo>
                  <a:pt x="1195400" y="259271"/>
                  <a:pt x="1191270" y="261566"/>
                  <a:pt x="1194941" y="258812"/>
                </a:cubicBezTo>
                <a:cubicBezTo>
                  <a:pt x="1144463" y="287263"/>
                  <a:pt x="1111423" y="306078"/>
                  <a:pt x="1095821" y="315255"/>
                </a:cubicBezTo>
                <a:cubicBezTo>
                  <a:pt x="1090315" y="318009"/>
                  <a:pt x="1086185" y="317091"/>
                  <a:pt x="1083431" y="312502"/>
                </a:cubicBezTo>
                <a:cubicBezTo>
                  <a:pt x="1073336" y="295064"/>
                  <a:pt x="1065535" y="279462"/>
                  <a:pt x="1060028" y="265696"/>
                </a:cubicBezTo>
                <a:lnTo>
                  <a:pt x="1207331" y="234032"/>
                </a:lnTo>
                <a:cubicBezTo>
                  <a:pt x="1207331" y="232197"/>
                  <a:pt x="1207790" y="229902"/>
                  <a:pt x="1208707" y="227149"/>
                </a:cubicBezTo>
                <a:cubicBezTo>
                  <a:pt x="1208707" y="224396"/>
                  <a:pt x="1208707" y="222560"/>
                  <a:pt x="1208707" y="221642"/>
                </a:cubicBezTo>
                <a:cubicBezTo>
                  <a:pt x="1208707" y="203287"/>
                  <a:pt x="1208249" y="189061"/>
                  <a:pt x="1207331" y="178966"/>
                </a:cubicBezTo>
                <a:cubicBezTo>
                  <a:pt x="1206413" y="174377"/>
                  <a:pt x="1206872" y="171624"/>
                  <a:pt x="1208707" y="170706"/>
                </a:cubicBezTo>
                <a:cubicBezTo>
                  <a:pt x="1209625" y="169788"/>
                  <a:pt x="1211920" y="170247"/>
                  <a:pt x="1215591" y="172083"/>
                </a:cubicBezTo>
                <a:cubicBezTo>
                  <a:pt x="1218344" y="173000"/>
                  <a:pt x="1222474" y="174377"/>
                  <a:pt x="1227981" y="176213"/>
                </a:cubicBezTo>
                <a:cubicBezTo>
                  <a:pt x="1240829" y="180801"/>
                  <a:pt x="1250466" y="184014"/>
                  <a:pt x="1256891" y="185849"/>
                </a:cubicBezTo>
                <a:lnTo>
                  <a:pt x="1309204" y="184473"/>
                </a:lnTo>
                <a:cubicBezTo>
                  <a:pt x="1309204" y="184473"/>
                  <a:pt x="1309662" y="184473"/>
                  <a:pt x="1310580" y="184473"/>
                </a:cubicBezTo>
                <a:cubicBezTo>
                  <a:pt x="1316087" y="183555"/>
                  <a:pt x="1319299" y="181260"/>
                  <a:pt x="1320217" y="177589"/>
                </a:cubicBezTo>
                <a:cubicBezTo>
                  <a:pt x="1322052" y="174836"/>
                  <a:pt x="1322970" y="172541"/>
                  <a:pt x="1322970" y="170706"/>
                </a:cubicBezTo>
                <a:cubicBezTo>
                  <a:pt x="1322970" y="170706"/>
                  <a:pt x="1322970" y="170247"/>
                  <a:pt x="1322970" y="169329"/>
                </a:cubicBezTo>
                <a:cubicBezTo>
                  <a:pt x="1323888" y="167035"/>
                  <a:pt x="1325035" y="165658"/>
                  <a:pt x="1326412" y="165199"/>
                </a:cubicBezTo>
                <a:close/>
                <a:moveTo>
                  <a:pt x="585080" y="150056"/>
                </a:moveTo>
                <a:lnTo>
                  <a:pt x="468064" y="155563"/>
                </a:lnTo>
                <a:lnTo>
                  <a:pt x="468064" y="172083"/>
                </a:lnTo>
                <a:cubicBezTo>
                  <a:pt x="472653" y="172083"/>
                  <a:pt x="479078" y="171624"/>
                  <a:pt x="487338" y="170706"/>
                </a:cubicBezTo>
                <a:cubicBezTo>
                  <a:pt x="491926" y="170706"/>
                  <a:pt x="495139" y="170706"/>
                  <a:pt x="496974" y="170706"/>
                </a:cubicBezTo>
                <a:lnTo>
                  <a:pt x="536897" y="167953"/>
                </a:lnTo>
                <a:cubicBezTo>
                  <a:pt x="546993" y="167953"/>
                  <a:pt x="555712" y="167035"/>
                  <a:pt x="563054" y="165199"/>
                </a:cubicBezTo>
                <a:cubicBezTo>
                  <a:pt x="568561" y="170706"/>
                  <a:pt x="573149" y="176213"/>
                  <a:pt x="576820" y="181719"/>
                </a:cubicBezTo>
                <a:cubicBezTo>
                  <a:pt x="578656" y="183555"/>
                  <a:pt x="579115" y="184473"/>
                  <a:pt x="578197" y="184473"/>
                </a:cubicBezTo>
                <a:cubicBezTo>
                  <a:pt x="578197" y="185390"/>
                  <a:pt x="576820" y="185849"/>
                  <a:pt x="574067" y="185849"/>
                </a:cubicBezTo>
                <a:cubicBezTo>
                  <a:pt x="572232" y="185849"/>
                  <a:pt x="568561" y="185849"/>
                  <a:pt x="563054" y="185849"/>
                </a:cubicBezTo>
                <a:cubicBezTo>
                  <a:pt x="553876" y="186767"/>
                  <a:pt x="547452" y="187226"/>
                  <a:pt x="543781" y="187226"/>
                </a:cubicBezTo>
                <a:lnTo>
                  <a:pt x="505234" y="189979"/>
                </a:lnTo>
                <a:cubicBezTo>
                  <a:pt x="504316" y="189979"/>
                  <a:pt x="499728" y="190438"/>
                  <a:pt x="491468" y="191356"/>
                </a:cubicBezTo>
                <a:cubicBezTo>
                  <a:pt x="481372" y="192274"/>
                  <a:pt x="475407" y="192733"/>
                  <a:pt x="473571" y="192733"/>
                </a:cubicBezTo>
                <a:lnTo>
                  <a:pt x="468064" y="184473"/>
                </a:lnTo>
                <a:lnTo>
                  <a:pt x="468064" y="207876"/>
                </a:lnTo>
                <a:lnTo>
                  <a:pt x="541027" y="205122"/>
                </a:lnTo>
                <a:cubicBezTo>
                  <a:pt x="546534" y="205122"/>
                  <a:pt x="557547" y="204205"/>
                  <a:pt x="574067" y="202369"/>
                </a:cubicBezTo>
                <a:cubicBezTo>
                  <a:pt x="577738" y="201451"/>
                  <a:pt x="580033" y="200992"/>
                  <a:pt x="580950" y="200992"/>
                </a:cubicBezTo>
                <a:lnTo>
                  <a:pt x="583704" y="205122"/>
                </a:lnTo>
                <a:close/>
                <a:moveTo>
                  <a:pt x="589210" y="114263"/>
                </a:moveTo>
                <a:lnTo>
                  <a:pt x="429518" y="121146"/>
                </a:lnTo>
                <a:cubicBezTo>
                  <a:pt x="425847" y="121146"/>
                  <a:pt x="421258" y="121146"/>
                  <a:pt x="415751" y="121146"/>
                </a:cubicBezTo>
                <a:cubicBezTo>
                  <a:pt x="432271" y="124817"/>
                  <a:pt x="448791" y="129406"/>
                  <a:pt x="465311" y="134913"/>
                </a:cubicBezTo>
                <a:lnTo>
                  <a:pt x="576820" y="129406"/>
                </a:lnTo>
                <a:cubicBezTo>
                  <a:pt x="580492" y="129406"/>
                  <a:pt x="583704" y="127571"/>
                  <a:pt x="586457" y="123899"/>
                </a:cubicBezTo>
                <a:cubicBezTo>
                  <a:pt x="587375" y="122982"/>
                  <a:pt x="587834" y="122064"/>
                  <a:pt x="587834" y="121146"/>
                </a:cubicBezTo>
                <a:cubicBezTo>
                  <a:pt x="588752" y="119311"/>
                  <a:pt x="589210" y="117934"/>
                  <a:pt x="589210" y="117016"/>
                </a:cubicBezTo>
                <a:cubicBezTo>
                  <a:pt x="589210" y="115181"/>
                  <a:pt x="589210" y="114263"/>
                  <a:pt x="589210" y="114263"/>
                </a:cubicBezTo>
                <a:close/>
                <a:moveTo>
                  <a:pt x="952649" y="92236"/>
                </a:moveTo>
                <a:cubicBezTo>
                  <a:pt x="995784" y="131701"/>
                  <a:pt x="1024694" y="163823"/>
                  <a:pt x="1039378" y="188603"/>
                </a:cubicBezTo>
                <a:cubicBezTo>
                  <a:pt x="1046720" y="199616"/>
                  <a:pt x="1044885" y="211547"/>
                  <a:pt x="1033872" y="224396"/>
                </a:cubicBezTo>
                <a:cubicBezTo>
                  <a:pt x="1021023" y="240916"/>
                  <a:pt x="1005880" y="255141"/>
                  <a:pt x="988442" y="267072"/>
                </a:cubicBezTo>
                <a:cubicBezTo>
                  <a:pt x="979264" y="223019"/>
                  <a:pt x="963662" y="167035"/>
                  <a:pt x="941635" y="99120"/>
                </a:cubicBezTo>
                <a:close/>
                <a:moveTo>
                  <a:pt x="777297" y="87762"/>
                </a:moveTo>
                <a:cubicBezTo>
                  <a:pt x="779017" y="87992"/>
                  <a:pt x="781025" y="88565"/>
                  <a:pt x="783320" y="89483"/>
                </a:cubicBezTo>
                <a:cubicBezTo>
                  <a:pt x="798922" y="94990"/>
                  <a:pt x="814983" y="101414"/>
                  <a:pt x="831503" y="108756"/>
                </a:cubicBezTo>
                <a:cubicBezTo>
                  <a:pt x="834256" y="109674"/>
                  <a:pt x="836091" y="110592"/>
                  <a:pt x="837009" y="111510"/>
                </a:cubicBezTo>
                <a:cubicBezTo>
                  <a:pt x="837009" y="112427"/>
                  <a:pt x="836091" y="114263"/>
                  <a:pt x="834256" y="117016"/>
                </a:cubicBezTo>
                <a:cubicBezTo>
                  <a:pt x="832420" y="118852"/>
                  <a:pt x="825996" y="131242"/>
                  <a:pt x="814983" y="154186"/>
                </a:cubicBezTo>
                <a:cubicBezTo>
                  <a:pt x="788367" y="209252"/>
                  <a:pt x="759457" y="246881"/>
                  <a:pt x="728253" y="267072"/>
                </a:cubicBezTo>
                <a:lnTo>
                  <a:pt x="722746" y="260189"/>
                </a:lnTo>
                <a:cubicBezTo>
                  <a:pt x="735595" y="227149"/>
                  <a:pt x="748444" y="186308"/>
                  <a:pt x="761293" y="137666"/>
                </a:cubicBezTo>
                <a:cubicBezTo>
                  <a:pt x="765882" y="117475"/>
                  <a:pt x="768635" y="103250"/>
                  <a:pt x="769553" y="94990"/>
                </a:cubicBezTo>
                <a:cubicBezTo>
                  <a:pt x="769553" y="89483"/>
                  <a:pt x="772134" y="87074"/>
                  <a:pt x="777297" y="87762"/>
                </a:cubicBezTo>
                <a:close/>
                <a:moveTo>
                  <a:pt x="563054" y="61950"/>
                </a:moveTo>
                <a:lnTo>
                  <a:pt x="483208" y="66080"/>
                </a:lnTo>
                <a:cubicBezTo>
                  <a:pt x="491468" y="67915"/>
                  <a:pt x="497892" y="70210"/>
                  <a:pt x="502481" y="72963"/>
                </a:cubicBezTo>
                <a:cubicBezTo>
                  <a:pt x="510741" y="77552"/>
                  <a:pt x="512117" y="82600"/>
                  <a:pt x="506611" y="88106"/>
                </a:cubicBezTo>
                <a:lnTo>
                  <a:pt x="499728" y="94990"/>
                </a:lnTo>
                <a:lnTo>
                  <a:pt x="545157" y="93613"/>
                </a:lnTo>
                <a:cubicBezTo>
                  <a:pt x="548828" y="87189"/>
                  <a:pt x="553417" y="79387"/>
                  <a:pt x="558924" y="70210"/>
                </a:cubicBezTo>
                <a:cubicBezTo>
                  <a:pt x="560759" y="67456"/>
                  <a:pt x="562136" y="64703"/>
                  <a:pt x="563054" y="61950"/>
                </a:cubicBezTo>
                <a:close/>
                <a:moveTo>
                  <a:pt x="1267904" y="8260"/>
                </a:moveTo>
                <a:cubicBezTo>
                  <a:pt x="1290848" y="11931"/>
                  <a:pt x="1306909" y="15602"/>
                  <a:pt x="1316087" y="19273"/>
                </a:cubicBezTo>
                <a:cubicBezTo>
                  <a:pt x="1318840" y="20191"/>
                  <a:pt x="1319758" y="22027"/>
                  <a:pt x="1318840" y="24780"/>
                </a:cubicBezTo>
                <a:cubicBezTo>
                  <a:pt x="1318840" y="35793"/>
                  <a:pt x="1318840" y="47265"/>
                  <a:pt x="1318840" y="59196"/>
                </a:cubicBezTo>
                <a:lnTo>
                  <a:pt x="1318840" y="60573"/>
                </a:lnTo>
                <a:lnTo>
                  <a:pt x="1335360" y="60573"/>
                </a:lnTo>
                <a:cubicBezTo>
                  <a:pt x="1337196" y="60573"/>
                  <a:pt x="1340867" y="60114"/>
                  <a:pt x="1346373" y="59196"/>
                </a:cubicBezTo>
                <a:cubicBezTo>
                  <a:pt x="1361976" y="58279"/>
                  <a:pt x="1372071" y="56902"/>
                  <a:pt x="1376660" y="55066"/>
                </a:cubicBezTo>
                <a:cubicBezTo>
                  <a:pt x="1385838" y="66080"/>
                  <a:pt x="1391803" y="72963"/>
                  <a:pt x="1394557" y="75716"/>
                </a:cubicBezTo>
                <a:cubicBezTo>
                  <a:pt x="1396392" y="77552"/>
                  <a:pt x="1396851" y="78929"/>
                  <a:pt x="1395933" y="79846"/>
                </a:cubicBezTo>
                <a:cubicBezTo>
                  <a:pt x="1395015" y="80764"/>
                  <a:pt x="1393180" y="81223"/>
                  <a:pt x="1390427" y="81223"/>
                </a:cubicBezTo>
                <a:cubicBezTo>
                  <a:pt x="1387673" y="81223"/>
                  <a:pt x="1379872" y="81223"/>
                  <a:pt x="1367023" y="81223"/>
                </a:cubicBezTo>
                <a:cubicBezTo>
                  <a:pt x="1354175" y="82141"/>
                  <a:pt x="1345915" y="82600"/>
                  <a:pt x="1342243" y="82600"/>
                </a:cubicBezTo>
                <a:lnTo>
                  <a:pt x="1317464" y="83976"/>
                </a:lnTo>
                <a:lnTo>
                  <a:pt x="1317464" y="128029"/>
                </a:lnTo>
                <a:lnTo>
                  <a:pt x="1329853" y="128029"/>
                </a:lnTo>
                <a:cubicBezTo>
                  <a:pt x="1346373" y="128029"/>
                  <a:pt x="1361976" y="126653"/>
                  <a:pt x="1376660" y="123899"/>
                </a:cubicBezTo>
                <a:cubicBezTo>
                  <a:pt x="1378495" y="125735"/>
                  <a:pt x="1381708" y="129406"/>
                  <a:pt x="1386297" y="134913"/>
                </a:cubicBezTo>
                <a:cubicBezTo>
                  <a:pt x="1390885" y="140419"/>
                  <a:pt x="1393639" y="143632"/>
                  <a:pt x="1394557" y="144549"/>
                </a:cubicBezTo>
                <a:cubicBezTo>
                  <a:pt x="1396392" y="147303"/>
                  <a:pt x="1397310" y="149138"/>
                  <a:pt x="1397310" y="150056"/>
                </a:cubicBezTo>
                <a:cubicBezTo>
                  <a:pt x="1396392" y="150974"/>
                  <a:pt x="1394557" y="151433"/>
                  <a:pt x="1391803" y="151433"/>
                </a:cubicBezTo>
                <a:cubicBezTo>
                  <a:pt x="1374365" y="151433"/>
                  <a:pt x="1356469" y="151433"/>
                  <a:pt x="1338113" y="151433"/>
                </a:cubicBezTo>
                <a:lnTo>
                  <a:pt x="1254137" y="155563"/>
                </a:lnTo>
                <a:cubicBezTo>
                  <a:pt x="1251384" y="155563"/>
                  <a:pt x="1244959" y="156022"/>
                  <a:pt x="1234864" y="156939"/>
                </a:cubicBezTo>
                <a:cubicBezTo>
                  <a:pt x="1222933" y="157857"/>
                  <a:pt x="1215132" y="158316"/>
                  <a:pt x="1211461" y="158316"/>
                </a:cubicBezTo>
                <a:lnTo>
                  <a:pt x="1194941" y="133536"/>
                </a:lnTo>
                <a:cubicBezTo>
                  <a:pt x="1216967" y="133536"/>
                  <a:pt x="1233946" y="133536"/>
                  <a:pt x="1245877" y="133536"/>
                </a:cubicBezTo>
                <a:lnTo>
                  <a:pt x="1259644" y="132159"/>
                </a:lnTo>
                <a:lnTo>
                  <a:pt x="1259644" y="86730"/>
                </a:lnTo>
                <a:cubicBezTo>
                  <a:pt x="1256891" y="86730"/>
                  <a:pt x="1251384" y="87189"/>
                  <a:pt x="1243124" y="88106"/>
                </a:cubicBezTo>
                <a:cubicBezTo>
                  <a:pt x="1229357" y="89024"/>
                  <a:pt x="1217885" y="89942"/>
                  <a:pt x="1208707" y="90860"/>
                </a:cubicBezTo>
                <a:lnTo>
                  <a:pt x="1190811" y="64703"/>
                </a:lnTo>
                <a:cubicBezTo>
                  <a:pt x="1222015" y="64703"/>
                  <a:pt x="1242206" y="64244"/>
                  <a:pt x="1251384" y="63326"/>
                </a:cubicBezTo>
                <a:lnTo>
                  <a:pt x="1259644" y="63326"/>
                </a:lnTo>
                <a:lnTo>
                  <a:pt x="1259644" y="60573"/>
                </a:lnTo>
                <a:cubicBezTo>
                  <a:pt x="1259644" y="43135"/>
                  <a:pt x="1259644" y="27992"/>
                  <a:pt x="1259644" y="15143"/>
                </a:cubicBezTo>
                <a:cubicBezTo>
                  <a:pt x="1259644" y="8719"/>
                  <a:pt x="1262397" y="6425"/>
                  <a:pt x="1267904" y="8260"/>
                </a:cubicBezTo>
                <a:close/>
                <a:moveTo>
                  <a:pt x="861101" y="6883"/>
                </a:moveTo>
                <a:cubicBezTo>
                  <a:pt x="862936" y="6883"/>
                  <a:pt x="865460" y="7342"/>
                  <a:pt x="868672" y="8260"/>
                </a:cubicBezTo>
                <a:cubicBezTo>
                  <a:pt x="892534" y="14684"/>
                  <a:pt x="907678" y="19732"/>
                  <a:pt x="914102" y="23403"/>
                </a:cubicBezTo>
                <a:cubicBezTo>
                  <a:pt x="917773" y="24321"/>
                  <a:pt x="919609" y="27074"/>
                  <a:pt x="919609" y="31663"/>
                </a:cubicBezTo>
                <a:cubicBezTo>
                  <a:pt x="918691" y="41759"/>
                  <a:pt x="918232" y="55984"/>
                  <a:pt x="918232" y="74340"/>
                </a:cubicBezTo>
                <a:cubicBezTo>
                  <a:pt x="918232" y="157857"/>
                  <a:pt x="917314" y="221642"/>
                  <a:pt x="915479" y="265696"/>
                </a:cubicBezTo>
                <a:cubicBezTo>
                  <a:pt x="915479" y="294147"/>
                  <a:pt x="909054" y="309749"/>
                  <a:pt x="896206" y="312502"/>
                </a:cubicBezTo>
                <a:cubicBezTo>
                  <a:pt x="884275" y="318926"/>
                  <a:pt x="874638" y="324892"/>
                  <a:pt x="867296" y="330399"/>
                </a:cubicBezTo>
                <a:cubicBezTo>
                  <a:pt x="859036" y="335905"/>
                  <a:pt x="853529" y="338200"/>
                  <a:pt x="850776" y="337282"/>
                </a:cubicBezTo>
                <a:cubicBezTo>
                  <a:pt x="847105" y="335446"/>
                  <a:pt x="845728" y="330399"/>
                  <a:pt x="846646" y="322139"/>
                </a:cubicBezTo>
                <a:cubicBezTo>
                  <a:pt x="847564" y="307454"/>
                  <a:pt x="843434" y="298735"/>
                  <a:pt x="834256" y="295982"/>
                </a:cubicBezTo>
                <a:cubicBezTo>
                  <a:pt x="827831" y="292311"/>
                  <a:pt x="813606" y="285887"/>
                  <a:pt x="791579" y="276709"/>
                </a:cubicBezTo>
                <a:cubicBezTo>
                  <a:pt x="786991" y="274873"/>
                  <a:pt x="783320" y="273497"/>
                  <a:pt x="780566" y="272579"/>
                </a:cubicBezTo>
                <a:lnTo>
                  <a:pt x="783320" y="260189"/>
                </a:lnTo>
                <a:lnTo>
                  <a:pt x="850776" y="267072"/>
                </a:lnTo>
                <a:cubicBezTo>
                  <a:pt x="855365" y="262483"/>
                  <a:pt x="858118" y="196404"/>
                  <a:pt x="859036" y="68833"/>
                </a:cubicBezTo>
                <a:cubicBezTo>
                  <a:pt x="859036" y="66080"/>
                  <a:pt x="859036" y="59655"/>
                  <a:pt x="859036" y="49560"/>
                </a:cubicBezTo>
                <a:cubicBezTo>
                  <a:pt x="858118" y="34875"/>
                  <a:pt x="857659" y="24321"/>
                  <a:pt x="857659" y="17897"/>
                </a:cubicBezTo>
                <a:cubicBezTo>
                  <a:pt x="856741" y="11472"/>
                  <a:pt x="856741" y="8260"/>
                  <a:pt x="857659" y="8260"/>
                </a:cubicBezTo>
                <a:cubicBezTo>
                  <a:pt x="858118" y="7342"/>
                  <a:pt x="859265" y="6883"/>
                  <a:pt x="861101" y="6883"/>
                </a:cubicBezTo>
                <a:close/>
                <a:moveTo>
                  <a:pt x="1136433" y="4818"/>
                </a:moveTo>
                <a:cubicBezTo>
                  <a:pt x="1137809" y="4360"/>
                  <a:pt x="1139416" y="4589"/>
                  <a:pt x="1141251" y="5507"/>
                </a:cubicBezTo>
                <a:cubicBezTo>
                  <a:pt x="1144004" y="7342"/>
                  <a:pt x="1150429" y="10554"/>
                  <a:pt x="1160524" y="15143"/>
                </a:cubicBezTo>
                <a:cubicBezTo>
                  <a:pt x="1177044" y="23403"/>
                  <a:pt x="1186222" y="28451"/>
                  <a:pt x="1188057" y="30287"/>
                </a:cubicBezTo>
                <a:cubicBezTo>
                  <a:pt x="1190811" y="32122"/>
                  <a:pt x="1190352" y="34875"/>
                  <a:pt x="1186681" y="38547"/>
                </a:cubicBezTo>
                <a:cubicBezTo>
                  <a:pt x="1183928" y="40382"/>
                  <a:pt x="1177962" y="46807"/>
                  <a:pt x="1168784" y="57820"/>
                </a:cubicBezTo>
                <a:cubicBezTo>
                  <a:pt x="1145840" y="82600"/>
                  <a:pt x="1126108" y="100496"/>
                  <a:pt x="1109588" y="111510"/>
                </a:cubicBezTo>
                <a:lnTo>
                  <a:pt x="1150888" y="108756"/>
                </a:lnTo>
                <a:cubicBezTo>
                  <a:pt x="1150888" y="106921"/>
                  <a:pt x="1151805" y="105085"/>
                  <a:pt x="1153641" y="103250"/>
                </a:cubicBezTo>
                <a:cubicBezTo>
                  <a:pt x="1158230" y="94990"/>
                  <a:pt x="1161901" y="86271"/>
                  <a:pt x="1164654" y="77093"/>
                </a:cubicBezTo>
                <a:cubicBezTo>
                  <a:pt x="1166490" y="73422"/>
                  <a:pt x="1169243" y="72504"/>
                  <a:pt x="1172914" y="74340"/>
                </a:cubicBezTo>
                <a:cubicBezTo>
                  <a:pt x="1184845" y="80764"/>
                  <a:pt x="1199071" y="89024"/>
                  <a:pt x="1215591" y="99120"/>
                </a:cubicBezTo>
                <a:cubicBezTo>
                  <a:pt x="1220180" y="101873"/>
                  <a:pt x="1220180" y="104626"/>
                  <a:pt x="1215591" y="107380"/>
                </a:cubicBezTo>
                <a:cubicBezTo>
                  <a:pt x="1211002" y="111968"/>
                  <a:pt x="1204577" y="118393"/>
                  <a:pt x="1196317" y="126653"/>
                </a:cubicBezTo>
                <a:cubicBezTo>
                  <a:pt x="1167866" y="156939"/>
                  <a:pt x="1145381" y="177589"/>
                  <a:pt x="1128861" y="188603"/>
                </a:cubicBezTo>
                <a:lnTo>
                  <a:pt x="1190811" y="181719"/>
                </a:lnTo>
                <a:lnTo>
                  <a:pt x="1196317" y="195486"/>
                </a:lnTo>
                <a:lnTo>
                  <a:pt x="1121978" y="225772"/>
                </a:lnTo>
                <a:cubicBezTo>
                  <a:pt x="1110965" y="229443"/>
                  <a:pt x="1101328" y="234950"/>
                  <a:pt x="1093068" y="242292"/>
                </a:cubicBezTo>
                <a:lnTo>
                  <a:pt x="1072418" y="194109"/>
                </a:lnTo>
                <a:cubicBezTo>
                  <a:pt x="1088938" y="192274"/>
                  <a:pt x="1100410" y="186767"/>
                  <a:pt x="1106835" y="177589"/>
                </a:cubicBezTo>
                <a:cubicBezTo>
                  <a:pt x="1117848" y="163823"/>
                  <a:pt x="1127026" y="150515"/>
                  <a:pt x="1134368" y="137666"/>
                </a:cubicBezTo>
                <a:lnTo>
                  <a:pt x="1109588" y="145926"/>
                </a:lnTo>
                <a:cubicBezTo>
                  <a:pt x="1096739" y="150515"/>
                  <a:pt x="1087561" y="155104"/>
                  <a:pt x="1082055" y="159693"/>
                </a:cubicBezTo>
                <a:lnTo>
                  <a:pt x="1061405" y="115640"/>
                </a:lnTo>
                <a:cubicBezTo>
                  <a:pt x="1074254" y="112886"/>
                  <a:pt x="1082055" y="108756"/>
                  <a:pt x="1084808" y="103250"/>
                </a:cubicBezTo>
                <a:cubicBezTo>
                  <a:pt x="1094903" y="86730"/>
                  <a:pt x="1107752" y="63785"/>
                  <a:pt x="1123354" y="34417"/>
                </a:cubicBezTo>
                <a:cubicBezTo>
                  <a:pt x="1124272" y="31663"/>
                  <a:pt x="1125649" y="27992"/>
                  <a:pt x="1127484" y="23403"/>
                </a:cubicBezTo>
                <a:cubicBezTo>
                  <a:pt x="1129320" y="19732"/>
                  <a:pt x="1131156" y="14684"/>
                  <a:pt x="1132991" y="8260"/>
                </a:cubicBezTo>
                <a:cubicBezTo>
                  <a:pt x="1133909" y="6424"/>
                  <a:pt x="1135056" y="5277"/>
                  <a:pt x="1136433" y="4818"/>
                </a:cubicBezTo>
                <a:close/>
                <a:moveTo>
                  <a:pt x="143173" y="1377"/>
                </a:moveTo>
                <a:cubicBezTo>
                  <a:pt x="144090" y="459"/>
                  <a:pt x="146385" y="459"/>
                  <a:pt x="150056" y="1377"/>
                </a:cubicBezTo>
                <a:cubicBezTo>
                  <a:pt x="170247" y="6883"/>
                  <a:pt x="187685" y="12849"/>
                  <a:pt x="202369" y="19273"/>
                </a:cubicBezTo>
                <a:cubicBezTo>
                  <a:pt x="205122" y="20191"/>
                  <a:pt x="206040" y="22486"/>
                  <a:pt x="205122" y="26157"/>
                </a:cubicBezTo>
                <a:cubicBezTo>
                  <a:pt x="203287" y="39923"/>
                  <a:pt x="202369" y="56443"/>
                  <a:pt x="202369" y="75716"/>
                </a:cubicBezTo>
                <a:lnTo>
                  <a:pt x="246422" y="74340"/>
                </a:lnTo>
                <a:cubicBezTo>
                  <a:pt x="272120" y="71586"/>
                  <a:pt x="292770" y="69292"/>
                  <a:pt x="308372" y="67456"/>
                </a:cubicBezTo>
                <a:cubicBezTo>
                  <a:pt x="318467" y="75716"/>
                  <a:pt x="325351" y="82600"/>
                  <a:pt x="329022" y="88106"/>
                </a:cubicBezTo>
                <a:cubicBezTo>
                  <a:pt x="331775" y="90860"/>
                  <a:pt x="332693" y="92695"/>
                  <a:pt x="331775" y="93613"/>
                </a:cubicBezTo>
                <a:cubicBezTo>
                  <a:pt x="331775" y="95449"/>
                  <a:pt x="329939" y="96366"/>
                  <a:pt x="326268" y="96366"/>
                </a:cubicBezTo>
                <a:cubicBezTo>
                  <a:pt x="306077" y="96366"/>
                  <a:pt x="284051" y="96366"/>
                  <a:pt x="260189" y="96366"/>
                </a:cubicBezTo>
                <a:lnTo>
                  <a:pt x="213382" y="99120"/>
                </a:lnTo>
                <a:cubicBezTo>
                  <a:pt x="256518" y="158775"/>
                  <a:pt x="301947" y="201910"/>
                  <a:pt x="349672" y="228526"/>
                </a:cubicBezTo>
                <a:lnTo>
                  <a:pt x="348295" y="236786"/>
                </a:lnTo>
                <a:cubicBezTo>
                  <a:pt x="334528" y="246881"/>
                  <a:pt x="319385" y="261566"/>
                  <a:pt x="302865" y="280839"/>
                </a:cubicBezTo>
                <a:cubicBezTo>
                  <a:pt x="299194" y="285428"/>
                  <a:pt x="295523" y="285428"/>
                  <a:pt x="291852" y="280839"/>
                </a:cubicBezTo>
                <a:cubicBezTo>
                  <a:pt x="255141" y="246881"/>
                  <a:pt x="224854" y="188144"/>
                  <a:pt x="200992" y="104626"/>
                </a:cubicBezTo>
                <a:cubicBezTo>
                  <a:pt x="200992" y="149597"/>
                  <a:pt x="200992" y="195027"/>
                  <a:pt x="200992" y="240916"/>
                </a:cubicBezTo>
                <a:cubicBezTo>
                  <a:pt x="204663" y="240916"/>
                  <a:pt x="210170" y="240457"/>
                  <a:pt x="217512" y="239539"/>
                </a:cubicBezTo>
                <a:cubicBezTo>
                  <a:pt x="227608" y="238621"/>
                  <a:pt x="234491" y="237703"/>
                  <a:pt x="238162" y="236786"/>
                </a:cubicBezTo>
                <a:cubicBezTo>
                  <a:pt x="247340" y="245963"/>
                  <a:pt x="253305" y="252388"/>
                  <a:pt x="256059" y="256059"/>
                </a:cubicBezTo>
                <a:cubicBezTo>
                  <a:pt x="257894" y="257894"/>
                  <a:pt x="258812" y="259730"/>
                  <a:pt x="258812" y="261566"/>
                </a:cubicBezTo>
                <a:cubicBezTo>
                  <a:pt x="257894" y="262483"/>
                  <a:pt x="256059" y="262942"/>
                  <a:pt x="253305" y="262942"/>
                </a:cubicBezTo>
                <a:cubicBezTo>
                  <a:pt x="229443" y="262942"/>
                  <a:pt x="212464" y="263401"/>
                  <a:pt x="202369" y="264319"/>
                </a:cubicBezTo>
                <a:lnTo>
                  <a:pt x="200992" y="264319"/>
                </a:lnTo>
                <a:cubicBezTo>
                  <a:pt x="200992" y="279921"/>
                  <a:pt x="200992" y="295064"/>
                  <a:pt x="200992" y="309749"/>
                </a:cubicBezTo>
                <a:cubicBezTo>
                  <a:pt x="201910" y="317091"/>
                  <a:pt x="199616" y="321680"/>
                  <a:pt x="194109" y="323515"/>
                </a:cubicBezTo>
                <a:cubicBezTo>
                  <a:pt x="178507" y="329022"/>
                  <a:pt x="161987" y="333611"/>
                  <a:pt x="144549" y="337282"/>
                </a:cubicBezTo>
                <a:cubicBezTo>
                  <a:pt x="141796" y="338200"/>
                  <a:pt x="139960" y="338200"/>
                  <a:pt x="139043" y="337282"/>
                </a:cubicBezTo>
                <a:cubicBezTo>
                  <a:pt x="138125" y="337282"/>
                  <a:pt x="137666" y="335446"/>
                  <a:pt x="137666" y="331775"/>
                </a:cubicBezTo>
                <a:cubicBezTo>
                  <a:pt x="138584" y="324433"/>
                  <a:pt x="139043" y="313879"/>
                  <a:pt x="139043" y="300112"/>
                </a:cubicBezTo>
                <a:cubicBezTo>
                  <a:pt x="139960" y="285428"/>
                  <a:pt x="140419" y="274414"/>
                  <a:pt x="140419" y="267072"/>
                </a:cubicBezTo>
                <a:lnTo>
                  <a:pt x="128029" y="267072"/>
                </a:lnTo>
                <a:cubicBezTo>
                  <a:pt x="111509" y="268908"/>
                  <a:pt x="99578" y="269826"/>
                  <a:pt x="92236" y="269826"/>
                </a:cubicBezTo>
                <a:lnTo>
                  <a:pt x="74340" y="245046"/>
                </a:lnTo>
                <a:cubicBezTo>
                  <a:pt x="92695" y="245046"/>
                  <a:pt x="108297" y="244587"/>
                  <a:pt x="121146" y="243669"/>
                </a:cubicBezTo>
                <a:lnTo>
                  <a:pt x="140419" y="243669"/>
                </a:lnTo>
                <a:cubicBezTo>
                  <a:pt x="141337" y="217971"/>
                  <a:pt x="141796" y="192733"/>
                  <a:pt x="141796" y="167953"/>
                </a:cubicBezTo>
                <a:cubicBezTo>
                  <a:pt x="106003" y="221183"/>
                  <a:pt x="60114" y="262483"/>
                  <a:pt x="4130" y="291852"/>
                </a:cubicBezTo>
                <a:lnTo>
                  <a:pt x="0" y="284969"/>
                </a:lnTo>
                <a:cubicBezTo>
                  <a:pt x="47724" y="229902"/>
                  <a:pt x="85812" y="169329"/>
                  <a:pt x="114263" y="103250"/>
                </a:cubicBezTo>
                <a:lnTo>
                  <a:pt x="83976" y="104626"/>
                </a:lnTo>
                <a:cubicBezTo>
                  <a:pt x="66538" y="105544"/>
                  <a:pt x="51395" y="106462"/>
                  <a:pt x="38546" y="107380"/>
                </a:cubicBezTo>
                <a:lnTo>
                  <a:pt x="17897" y="81223"/>
                </a:lnTo>
                <a:cubicBezTo>
                  <a:pt x="26156" y="82141"/>
                  <a:pt x="42218" y="82141"/>
                  <a:pt x="66080" y="81223"/>
                </a:cubicBezTo>
                <a:cubicBezTo>
                  <a:pt x="71586" y="81223"/>
                  <a:pt x="75257" y="81223"/>
                  <a:pt x="77093" y="81223"/>
                </a:cubicBezTo>
                <a:lnTo>
                  <a:pt x="143173" y="78470"/>
                </a:lnTo>
                <a:cubicBezTo>
                  <a:pt x="143173" y="55525"/>
                  <a:pt x="142714" y="32581"/>
                  <a:pt x="141796" y="9637"/>
                </a:cubicBezTo>
                <a:cubicBezTo>
                  <a:pt x="141796" y="5048"/>
                  <a:pt x="142255" y="2295"/>
                  <a:pt x="143173" y="1377"/>
                </a:cubicBezTo>
                <a:close/>
                <a:moveTo>
                  <a:pt x="488714" y="0"/>
                </a:moveTo>
                <a:cubicBezTo>
                  <a:pt x="522672" y="1836"/>
                  <a:pt x="545616" y="6425"/>
                  <a:pt x="557547" y="13767"/>
                </a:cubicBezTo>
                <a:cubicBezTo>
                  <a:pt x="565807" y="17438"/>
                  <a:pt x="567184" y="22944"/>
                  <a:pt x="561677" y="30287"/>
                </a:cubicBezTo>
                <a:cubicBezTo>
                  <a:pt x="558924" y="33040"/>
                  <a:pt x="555712" y="35793"/>
                  <a:pt x="552041" y="38547"/>
                </a:cubicBezTo>
                <a:lnTo>
                  <a:pt x="593340" y="37170"/>
                </a:lnTo>
                <a:cubicBezTo>
                  <a:pt x="611696" y="35334"/>
                  <a:pt x="627757" y="33040"/>
                  <a:pt x="641524" y="30287"/>
                </a:cubicBezTo>
                <a:cubicBezTo>
                  <a:pt x="644277" y="32122"/>
                  <a:pt x="648407" y="35793"/>
                  <a:pt x="653913" y="41300"/>
                </a:cubicBezTo>
                <a:cubicBezTo>
                  <a:pt x="658502" y="45889"/>
                  <a:pt x="661715" y="49101"/>
                  <a:pt x="663550" y="50937"/>
                </a:cubicBezTo>
                <a:cubicBezTo>
                  <a:pt x="666303" y="53690"/>
                  <a:pt x="667221" y="55525"/>
                  <a:pt x="666303" y="56443"/>
                </a:cubicBezTo>
                <a:cubicBezTo>
                  <a:pt x="665386" y="57361"/>
                  <a:pt x="662632" y="57820"/>
                  <a:pt x="658043" y="57820"/>
                </a:cubicBezTo>
                <a:cubicBezTo>
                  <a:pt x="654372" y="57820"/>
                  <a:pt x="647030" y="57820"/>
                  <a:pt x="636017" y="57820"/>
                </a:cubicBezTo>
                <a:cubicBezTo>
                  <a:pt x="619497" y="58738"/>
                  <a:pt x="608025" y="59196"/>
                  <a:pt x="601600" y="59196"/>
                </a:cubicBezTo>
                <a:cubicBezTo>
                  <a:pt x="603436" y="61032"/>
                  <a:pt x="606189" y="62868"/>
                  <a:pt x="609860" y="64703"/>
                </a:cubicBezTo>
                <a:cubicBezTo>
                  <a:pt x="612614" y="66539"/>
                  <a:pt x="615367" y="68374"/>
                  <a:pt x="618120" y="70210"/>
                </a:cubicBezTo>
                <a:cubicBezTo>
                  <a:pt x="619956" y="71128"/>
                  <a:pt x="620874" y="72504"/>
                  <a:pt x="620874" y="74340"/>
                </a:cubicBezTo>
                <a:cubicBezTo>
                  <a:pt x="619956" y="75258"/>
                  <a:pt x="618579" y="76175"/>
                  <a:pt x="616744" y="77093"/>
                </a:cubicBezTo>
                <a:cubicBezTo>
                  <a:pt x="614908" y="78011"/>
                  <a:pt x="611696" y="79387"/>
                  <a:pt x="607107" y="81223"/>
                </a:cubicBezTo>
                <a:cubicBezTo>
                  <a:pt x="603436" y="83059"/>
                  <a:pt x="600224" y="84435"/>
                  <a:pt x="597470" y="85353"/>
                </a:cubicBezTo>
                <a:cubicBezTo>
                  <a:pt x="593799" y="88106"/>
                  <a:pt x="589669" y="89942"/>
                  <a:pt x="585080" y="90860"/>
                </a:cubicBezTo>
                <a:lnTo>
                  <a:pt x="619497" y="89483"/>
                </a:lnTo>
                <a:cubicBezTo>
                  <a:pt x="620415" y="89483"/>
                  <a:pt x="622250" y="89483"/>
                  <a:pt x="625004" y="89483"/>
                </a:cubicBezTo>
                <a:cubicBezTo>
                  <a:pt x="647948" y="87647"/>
                  <a:pt x="664009" y="85353"/>
                  <a:pt x="673187" y="82600"/>
                </a:cubicBezTo>
                <a:cubicBezTo>
                  <a:pt x="685118" y="94531"/>
                  <a:pt x="692001" y="101873"/>
                  <a:pt x="693837" y="104626"/>
                </a:cubicBezTo>
                <a:cubicBezTo>
                  <a:pt x="695672" y="107380"/>
                  <a:pt x="696590" y="109215"/>
                  <a:pt x="696590" y="110133"/>
                </a:cubicBezTo>
                <a:cubicBezTo>
                  <a:pt x="695672" y="111051"/>
                  <a:pt x="693378" y="111510"/>
                  <a:pt x="689707" y="111510"/>
                </a:cubicBezTo>
                <a:cubicBezTo>
                  <a:pt x="669516" y="111510"/>
                  <a:pt x="648866" y="111968"/>
                  <a:pt x="627757" y="112886"/>
                </a:cubicBezTo>
                <a:lnTo>
                  <a:pt x="598847" y="114263"/>
                </a:lnTo>
                <a:lnTo>
                  <a:pt x="600224" y="114263"/>
                </a:lnTo>
                <a:cubicBezTo>
                  <a:pt x="608484" y="118852"/>
                  <a:pt x="621791" y="126653"/>
                  <a:pt x="640147" y="137666"/>
                </a:cubicBezTo>
                <a:cubicBezTo>
                  <a:pt x="642900" y="139502"/>
                  <a:pt x="644736" y="140878"/>
                  <a:pt x="645654" y="141796"/>
                </a:cubicBezTo>
                <a:cubicBezTo>
                  <a:pt x="650242" y="144549"/>
                  <a:pt x="652537" y="146844"/>
                  <a:pt x="652537" y="148679"/>
                </a:cubicBezTo>
                <a:cubicBezTo>
                  <a:pt x="652537" y="150515"/>
                  <a:pt x="650701" y="152350"/>
                  <a:pt x="647030" y="154186"/>
                </a:cubicBezTo>
                <a:cubicBezTo>
                  <a:pt x="643359" y="155104"/>
                  <a:pt x="641524" y="157857"/>
                  <a:pt x="641524" y="162446"/>
                </a:cubicBezTo>
                <a:cubicBezTo>
                  <a:pt x="640606" y="170706"/>
                  <a:pt x="640147" y="186308"/>
                  <a:pt x="640147" y="209252"/>
                </a:cubicBezTo>
                <a:cubicBezTo>
                  <a:pt x="640147" y="214759"/>
                  <a:pt x="638311" y="218889"/>
                  <a:pt x="634640" y="221642"/>
                </a:cubicBezTo>
                <a:cubicBezTo>
                  <a:pt x="621791" y="227149"/>
                  <a:pt x="608484" y="231738"/>
                  <a:pt x="594717" y="235409"/>
                </a:cubicBezTo>
                <a:cubicBezTo>
                  <a:pt x="587375" y="238162"/>
                  <a:pt x="583704" y="235868"/>
                  <a:pt x="583704" y="228526"/>
                </a:cubicBezTo>
                <a:lnTo>
                  <a:pt x="583704" y="224396"/>
                </a:lnTo>
                <a:cubicBezTo>
                  <a:pt x="574526" y="224396"/>
                  <a:pt x="563513" y="224855"/>
                  <a:pt x="550664" y="225772"/>
                </a:cubicBezTo>
                <a:cubicBezTo>
                  <a:pt x="550664" y="225772"/>
                  <a:pt x="551582" y="226231"/>
                  <a:pt x="553417" y="227149"/>
                </a:cubicBezTo>
                <a:cubicBezTo>
                  <a:pt x="556171" y="228067"/>
                  <a:pt x="557088" y="229443"/>
                  <a:pt x="556171" y="231279"/>
                </a:cubicBezTo>
                <a:cubicBezTo>
                  <a:pt x="556171" y="236786"/>
                  <a:pt x="556171" y="242292"/>
                  <a:pt x="556171" y="247799"/>
                </a:cubicBezTo>
                <a:lnTo>
                  <a:pt x="607107" y="245046"/>
                </a:lnTo>
                <a:cubicBezTo>
                  <a:pt x="630969" y="245046"/>
                  <a:pt x="655290" y="243210"/>
                  <a:pt x="680070" y="239539"/>
                </a:cubicBezTo>
                <a:cubicBezTo>
                  <a:pt x="683741" y="243210"/>
                  <a:pt x="689707" y="250552"/>
                  <a:pt x="697967" y="261566"/>
                </a:cubicBezTo>
                <a:cubicBezTo>
                  <a:pt x="699802" y="264319"/>
                  <a:pt x="700720" y="266154"/>
                  <a:pt x="700720" y="267072"/>
                </a:cubicBezTo>
                <a:cubicBezTo>
                  <a:pt x="699802" y="267990"/>
                  <a:pt x="697967" y="268449"/>
                  <a:pt x="695213" y="268449"/>
                </a:cubicBezTo>
                <a:cubicBezTo>
                  <a:pt x="658502" y="268449"/>
                  <a:pt x="632346" y="268908"/>
                  <a:pt x="616744" y="269826"/>
                </a:cubicBezTo>
                <a:lnTo>
                  <a:pt x="556171" y="271202"/>
                </a:lnTo>
                <a:lnTo>
                  <a:pt x="556171" y="315255"/>
                </a:lnTo>
                <a:cubicBezTo>
                  <a:pt x="557088" y="320762"/>
                  <a:pt x="554794" y="323974"/>
                  <a:pt x="549287" y="324892"/>
                </a:cubicBezTo>
                <a:cubicBezTo>
                  <a:pt x="533685" y="329481"/>
                  <a:pt x="516706" y="332693"/>
                  <a:pt x="498351" y="334529"/>
                </a:cubicBezTo>
                <a:cubicBezTo>
                  <a:pt x="494680" y="335446"/>
                  <a:pt x="492844" y="333611"/>
                  <a:pt x="492844" y="329022"/>
                </a:cubicBezTo>
                <a:cubicBezTo>
                  <a:pt x="493762" y="322598"/>
                  <a:pt x="494221" y="303783"/>
                  <a:pt x="494221" y="272579"/>
                </a:cubicBezTo>
                <a:lnTo>
                  <a:pt x="426765" y="275332"/>
                </a:lnTo>
                <a:cubicBezTo>
                  <a:pt x="414834" y="275332"/>
                  <a:pt x="397855" y="276250"/>
                  <a:pt x="375828" y="278085"/>
                </a:cubicBezTo>
                <a:lnTo>
                  <a:pt x="359308" y="253306"/>
                </a:lnTo>
                <a:cubicBezTo>
                  <a:pt x="394184" y="253306"/>
                  <a:pt x="415292" y="252847"/>
                  <a:pt x="422635" y="251929"/>
                </a:cubicBezTo>
                <a:lnTo>
                  <a:pt x="494221" y="250552"/>
                </a:lnTo>
                <a:lnTo>
                  <a:pt x="494221" y="227149"/>
                </a:lnTo>
                <a:lnTo>
                  <a:pt x="466688" y="228526"/>
                </a:lnTo>
                <a:cubicBezTo>
                  <a:pt x="466688" y="229443"/>
                  <a:pt x="464852" y="230820"/>
                  <a:pt x="461181" y="232656"/>
                </a:cubicBezTo>
                <a:cubicBezTo>
                  <a:pt x="451086" y="237245"/>
                  <a:pt x="435942" y="241375"/>
                  <a:pt x="415751" y="245046"/>
                </a:cubicBezTo>
                <a:cubicBezTo>
                  <a:pt x="412080" y="246881"/>
                  <a:pt x="410245" y="244587"/>
                  <a:pt x="410245" y="238162"/>
                </a:cubicBezTo>
                <a:cubicBezTo>
                  <a:pt x="411162" y="227149"/>
                  <a:pt x="411621" y="203287"/>
                  <a:pt x="411621" y="166576"/>
                </a:cubicBezTo>
                <a:cubicBezTo>
                  <a:pt x="411621" y="155563"/>
                  <a:pt x="411621" y="143173"/>
                  <a:pt x="411621" y="129406"/>
                </a:cubicBezTo>
                <a:cubicBezTo>
                  <a:pt x="411621" y="124817"/>
                  <a:pt x="412080" y="122523"/>
                  <a:pt x="412998" y="122523"/>
                </a:cubicBezTo>
                <a:cubicBezTo>
                  <a:pt x="402902" y="122523"/>
                  <a:pt x="391430" y="123441"/>
                  <a:pt x="378581" y="125276"/>
                </a:cubicBezTo>
                <a:lnTo>
                  <a:pt x="357932" y="99120"/>
                </a:lnTo>
                <a:cubicBezTo>
                  <a:pt x="382711" y="99120"/>
                  <a:pt x="403820" y="99120"/>
                  <a:pt x="421258" y="99120"/>
                </a:cubicBezTo>
                <a:lnTo>
                  <a:pt x="459804" y="96366"/>
                </a:lnTo>
                <a:cubicBezTo>
                  <a:pt x="457051" y="90860"/>
                  <a:pt x="451086" y="81223"/>
                  <a:pt x="441908" y="67456"/>
                </a:cubicBezTo>
                <a:cubicBezTo>
                  <a:pt x="438237" y="68374"/>
                  <a:pt x="431812" y="68833"/>
                  <a:pt x="422635" y="68833"/>
                </a:cubicBezTo>
                <a:cubicBezTo>
                  <a:pt x="412539" y="69751"/>
                  <a:pt x="405656" y="70210"/>
                  <a:pt x="401985" y="70210"/>
                </a:cubicBezTo>
                <a:lnTo>
                  <a:pt x="382711" y="46807"/>
                </a:lnTo>
                <a:cubicBezTo>
                  <a:pt x="390971" y="46807"/>
                  <a:pt x="402902" y="46348"/>
                  <a:pt x="418505" y="45430"/>
                </a:cubicBezTo>
                <a:cubicBezTo>
                  <a:pt x="429518" y="45430"/>
                  <a:pt x="436860" y="45430"/>
                  <a:pt x="440531" y="45430"/>
                </a:cubicBezTo>
                <a:lnTo>
                  <a:pt x="506611" y="41300"/>
                </a:lnTo>
                <a:cubicBezTo>
                  <a:pt x="502940" y="33958"/>
                  <a:pt x="494680" y="22027"/>
                  <a:pt x="481831" y="5507"/>
                </a:cubicBezTo>
                <a:close/>
              </a:path>
            </a:pathLst>
          </a:custGeom>
          <a:solidFill>
            <a:srgbClr val="007684"/>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800" b="0" i="0" u="none" strike="noStrike" kern="1200" cap="none" spc="0" normalizeH="0" baseline="0" noProof="0" dirty="0">
              <a:ln>
                <a:noFill/>
              </a:ln>
              <a:solidFill>
                <a:srgbClr val="007684"/>
              </a:solidFill>
              <a:effectLst/>
              <a:uLnTx/>
              <a:uFillTx/>
              <a:latin typeface="方正颜宋简体_大" panose="02000000000000000000" pitchFamily="2" charset="-122"/>
              <a:ea typeface="方正颜宋简体_大" panose="02000000000000000000" pitchFamily="2" charset="-122"/>
              <a:cs typeface="方正颜宋简体_大" panose="02000000000000000000" pitchFamily="2" charset="-122"/>
            </a:endParaRPr>
          </a:p>
        </p:txBody>
      </p:sp>
    </p:spTree>
    <p:extLst>
      <p:ext uri="{BB962C8B-B14F-4D97-AF65-F5344CB8AC3E}">
        <p14:creationId xmlns:p14="http://schemas.microsoft.com/office/powerpoint/2010/main" val="40787294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bg>
      <p:bgPr>
        <a:gradFill>
          <a:gsLst>
            <a:gs pos="0">
              <a:srgbClr val="00ABA5"/>
            </a:gs>
            <a:gs pos="67000">
              <a:srgbClr val="007684"/>
            </a:gs>
          </a:gsLst>
          <a:lin ang="3600000" scaled="0"/>
        </a:gradFill>
        <a:effectLst/>
      </p:bgPr>
    </p:bg>
    <p:spTree>
      <p:nvGrpSpPr>
        <p:cNvPr id="1" name=""/>
        <p:cNvGrpSpPr/>
        <p:nvPr/>
      </p:nvGrpSpPr>
      <p:grpSpPr>
        <a:xfrm>
          <a:off x="0" y="0"/>
          <a:ext cx="0" cy="0"/>
          <a:chOff x="0" y="0"/>
          <a:chExt cx="0" cy="0"/>
        </a:xfrm>
      </p:grpSpPr>
      <p:pic>
        <p:nvPicPr>
          <p:cNvPr id="130" name="图片 129"/>
          <p:cNvPicPr>
            <a:picLocks noChangeAspect="1"/>
          </p:cNvPicPr>
          <p:nvPr/>
        </p:nvPicPr>
        <p:blipFill rotWithShape="1">
          <a:blip r:embed="rId3" cstate="print">
            <a:extLst>
              <a:ext uri="{28A0092B-C50C-407E-A947-70E740481C1C}">
                <a14:useLocalDpi xmlns:a14="http://schemas.microsoft.com/office/drawing/2010/main" val="0"/>
              </a:ext>
            </a:extLst>
          </a:blip>
          <a:srcRect l="20226" t="32053" r="20333"/>
          <a:stretch>
            <a:fillRect/>
          </a:stretch>
        </p:blipFill>
        <p:spPr>
          <a:xfrm>
            <a:off x="-38911" y="-77822"/>
            <a:ext cx="7247108" cy="3570513"/>
          </a:xfrm>
          <a:prstGeom prst="rect">
            <a:avLst/>
          </a:prstGeom>
        </p:spPr>
      </p:pic>
      <p:pic>
        <p:nvPicPr>
          <p:cNvPr id="128" name="图片 127"/>
          <p:cNvPicPr>
            <a:picLocks noChangeAspect="1"/>
          </p:cNvPicPr>
          <p:nvPr/>
        </p:nvPicPr>
        <p:blipFill rotWithShape="1">
          <a:blip r:embed="rId4" cstate="print">
            <a:extLst>
              <a:ext uri="{28A0092B-C50C-407E-A947-70E740481C1C}">
                <a14:useLocalDpi xmlns:a14="http://schemas.microsoft.com/office/drawing/2010/main" val="0"/>
              </a:ext>
            </a:extLst>
          </a:blip>
          <a:srcRect t="54756" r="67172"/>
          <a:stretch>
            <a:fillRect/>
          </a:stretch>
        </p:blipFill>
        <p:spPr>
          <a:xfrm>
            <a:off x="8244776" y="-48638"/>
            <a:ext cx="4002347" cy="2377520"/>
          </a:xfrm>
          <a:prstGeom prst="rect">
            <a:avLst/>
          </a:prstGeom>
        </p:spPr>
      </p:pic>
      <p:pic>
        <p:nvPicPr>
          <p:cNvPr id="92" name="图片 91"/>
          <p:cNvPicPr>
            <a:picLocks noChangeAspect="1"/>
          </p:cNvPicPr>
          <p:nvPr/>
        </p:nvPicPr>
        <p:blipFill rotWithShape="1">
          <a:blip r:embed="rId5" cstate="print">
            <a:extLst>
              <a:ext uri="{28A0092B-C50C-407E-A947-70E740481C1C}">
                <a14:useLocalDpi xmlns:a14="http://schemas.microsoft.com/office/drawing/2010/main" val="0"/>
              </a:ext>
            </a:extLst>
          </a:blip>
          <a:srcRect l="24826" b="55447"/>
          <a:stretch>
            <a:fillRect/>
          </a:stretch>
        </p:blipFill>
        <p:spPr>
          <a:xfrm>
            <a:off x="-24384" y="4587109"/>
            <a:ext cx="9165288" cy="2546903"/>
          </a:xfrm>
          <a:prstGeom prst="rect">
            <a:avLst/>
          </a:prstGeom>
        </p:spPr>
      </p:pic>
      <p:grpSp>
        <p:nvGrpSpPr>
          <p:cNvPr id="18" name="组合 17"/>
          <p:cNvGrpSpPr/>
          <p:nvPr/>
        </p:nvGrpSpPr>
        <p:grpSpPr>
          <a:xfrm>
            <a:off x="10001700" y="2854959"/>
            <a:ext cx="2268815" cy="2101347"/>
            <a:chOff x="6175344" y="342254"/>
            <a:chExt cx="7803037" cy="7227071"/>
          </a:xfrm>
        </p:grpSpPr>
        <p:sp>
          <p:nvSpPr>
            <p:cNvPr id="19" name="六边形 18"/>
            <p:cNvSpPr/>
            <p:nvPr/>
          </p:nvSpPr>
          <p:spPr>
            <a:xfrm rot="5400000">
              <a:off x="5847446" y="670152"/>
              <a:ext cx="7227071" cy="6571275"/>
            </a:xfrm>
            <a:prstGeom prst="hexagon">
              <a:avLst>
                <a:gd name="adj" fmla="val 30493"/>
                <a:gd name="vf" fmla="val 115470"/>
              </a:avLst>
            </a:prstGeom>
            <a:gradFill>
              <a:gsLst>
                <a:gs pos="56000">
                  <a:srgbClr val="016773"/>
                </a:gs>
                <a:gs pos="84000">
                  <a:srgbClr val="007684"/>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0" name="平行四边形 19"/>
            <p:cNvSpPr/>
            <p:nvPr/>
          </p:nvSpPr>
          <p:spPr>
            <a:xfrm rot="19714174">
              <a:off x="8249707" y="3214634"/>
              <a:ext cx="5728674" cy="3087560"/>
            </a:xfrm>
            <a:prstGeom prst="parallelogram">
              <a:avLst>
                <a:gd name="adj" fmla="val 61032"/>
              </a:avLst>
            </a:prstGeom>
            <a:solidFill>
              <a:srgbClr val="00AB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grpSp>
        <p:nvGrpSpPr>
          <p:cNvPr id="17" name="组合 16"/>
          <p:cNvGrpSpPr/>
          <p:nvPr/>
        </p:nvGrpSpPr>
        <p:grpSpPr>
          <a:xfrm>
            <a:off x="9863825" y="4346576"/>
            <a:ext cx="2963878" cy="2745105"/>
            <a:chOff x="6175344" y="342254"/>
            <a:chExt cx="7803037" cy="7227071"/>
          </a:xfrm>
        </p:grpSpPr>
        <p:sp>
          <p:nvSpPr>
            <p:cNvPr id="15" name="六边形 14"/>
            <p:cNvSpPr/>
            <p:nvPr/>
          </p:nvSpPr>
          <p:spPr>
            <a:xfrm rot="5400000">
              <a:off x="5847446" y="670152"/>
              <a:ext cx="7227071" cy="6571275"/>
            </a:xfrm>
            <a:prstGeom prst="hexagon">
              <a:avLst>
                <a:gd name="adj" fmla="val 30493"/>
                <a:gd name="vf" fmla="val 115470"/>
              </a:avLst>
            </a:prstGeom>
            <a:gradFill>
              <a:gsLst>
                <a:gs pos="56000">
                  <a:srgbClr val="016773"/>
                </a:gs>
                <a:gs pos="84000">
                  <a:srgbClr val="007684"/>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6" name="平行四边形 15"/>
            <p:cNvSpPr/>
            <p:nvPr/>
          </p:nvSpPr>
          <p:spPr>
            <a:xfrm rot="19714174">
              <a:off x="8249707" y="3214634"/>
              <a:ext cx="5728674" cy="3087560"/>
            </a:xfrm>
            <a:prstGeom prst="parallelogram">
              <a:avLst>
                <a:gd name="adj" fmla="val 61032"/>
              </a:avLst>
            </a:prstGeom>
            <a:solidFill>
              <a:srgbClr val="00AB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sp>
        <p:nvSpPr>
          <p:cNvPr id="7" name="矩形 6"/>
          <p:cNvSpPr/>
          <p:nvPr/>
        </p:nvSpPr>
        <p:spPr>
          <a:xfrm>
            <a:off x="4899808" y="3439840"/>
            <a:ext cx="2441694" cy="769441"/>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44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华文中宋" panose="02010600040101010101" pitchFamily="2" charset="-122"/>
                <a:ea typeface="华文中宋" panose="02010600040101010101" pitchFamily="2" charset="-122"/>
                <a:cs typeface="+mn-cs"/>
              </a:rPr>
              <a:t>机器学习</a:t>
            </a:r>
            <a:endParaRPr kumimoji="0" lang="zh-CN" altLang="zh-CN" sz="44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华文中宋" panose="02010600040101010101" pitchFamily="2" charset="-122"/>
              <a:ea typeface="华文中宋" panose="02010600040101010101" pitchFamily="2" charset="-122"/>
              <a:cs typeface="+mn-cs"/>
            </a:endParaRPr>
          </a:p>
        </p:txBody>
      </p:sp>
      <p:sp>
        <p:nvSpPr>
          <p:cNvPr id="8" name="矩形 7"/>
          <p:cNvSpPr/>
          <p:nvPr/>
        </p:nvSpPr>
        <p:spPr>
          <a:xfrm>
            <a:off x="5311170" y="2445722"/>
            <a:ext cx="1569660" cy="646331"/>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6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第四章</a:t>
            </a:r>
          </a:p>
        </p:txBody>
      </p:sp>
      <p:cxnSp>
        <p:nvCxnSpPr>
          <p:cNvPr id="9" name="直接连接符 8"/>
          <p:cNvCxnSpPr/>
          <p:nvPr/>
        </p:nvCxnSpPr>
        <p:spPr>
          <a:xfrm>
            <a:off x="3024554" y="3265946"/>
            <a:ext cx="6116350" cy="0"/>
          </a:xfrm>
          <a:prstGeom prst="line">
            <a:avLst/>
          </a:prstGeom>
          <a:ln w="22225">
            <a:solidFill>
              <a:schemeClr val="bg1"/>
            </a:solidFill>
            <a:headEnd type="diamond"/>
            <a:tailEnd type="diamond"/>
          </a:ln>
        </p:spPr>
        <p:style>
          <a:lnRef idx="1">
            <a:schemeClr val="accent1"/>
          </a:lnRef>
          <a:fillRef idx="0">
            <a:schemeClr val="accent1"/>
          </a:fillRef>
          <a:effectRef idx="0">
            <a:schemeClr val="accent1"/>
          </a:effectRef>
          <a:fontRef idx="minor">
            <a:schemeClr val="tx1"/>
          </a:fontRef>
        </p:style>
      </p:cxnSp>
      <p:grpSp>
        <p:nvGrpSpPr>
          <p:cNvPr id="32" name="组合 31"/>
          <p:cNvGrpSpPr/>
          <p:nvPr/>
        </p:nvGrpSpPr>
        <p:grpSpPr>
          <a:xfrm>
            <a:off x="2221671" y="2179434"/>
            <a:ext cx="7748658" cy="2397279"/>
            <a:chOff x="2221671" y="2179434"/>
            <a:chExt cx="7748658" cy="2397279"/>
          </a:xfrm>
        </p:grpSpPr>
        <p:sp>
          <p:nvSpPr>
            <p:cNvPr id="6" name="标题 9801"/>
            <p:cNvSpPr txBox="1"/>
            <p:nvPr/>
          </p:nvSpPr>
          <p:spPr>
            <a:xfrm rot="16200000">
              <a:off x="8719085" y="3325468"/>
              <a:ext cx="2397277" cy="105210"/>
            </a:xfrm>
            <a:prstGeom prst="parallelogram">
              <a:avLst>
                <a:gd name="adj" fmla="val 98875"/>
              </a:avLst>
            </a:prstGeom>
            <a:gradFill flip="none" rotWithShape="1">
              <a:gsLst>
                <a:gs pos="100000">
                  <a:srgbClr val="016773"/>
                </a:gs>
                <a:gs pos="0">
                  <a:srgbClr val="00ABA5"/>
                </a:gs>
              </a:gsLst>
              <a:lin ang="6000000" scaled="0"/>
              <a:tileRect/>
            </a:gradFill>
            <a:ln w="15875" cap="rnd">
              <a:solidFill>
                <a:schemeClr val="bg1">
                  <a:alpha val="57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10" name="标题 9801"/>
            <p:cNvSpPr txBox="1"/>
            <p:nvPr/>
          </p:nvSpPr>
          <p:spPr>
            <a:xfrm flipH="1">
              <a:off x="2221671" y="4468236"/>
              <a:ext cx="7748657" cy="108477"/>
            </a:xfrm>
            <a:prstGeom prst="parallelogram">
              <a:avLst>
                <a:gd name="adj" fmla="val 102209"/>
              </a:avLst>
            </a:prstGeom>
            <a:gradFill>
              <a:gsLst>
                <a:gs pos="55000">
                  <a:srgbClr val="016773"/>
                </a:gs>
                <a:gs pos="0">
                  <a:srgbClr val="00ABA5"/>
                </a:gs>
                <a:gs pos="100000">
                  <a:srgbClr val="00ABA5"/>
                </a:gs>
              </a:gsLst>
              <a:lin ang="6000000" scaled="0"/>
            </a:gradFill>
            <a:ln w="15875" cap="rnd">
              <a:solidFill>
                <a:schemeClr val="bg1">
                  <a:alpha val="57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cxnSp>
          <p:nvCxnSpPr>
            <p:cNvPr id="11" name="直接连接符 10"/>
            <p:cNvCxnSpPr/>
            <p:nvPr/>
          </p:nvCxnSpPr>
          <p:spPr>
            <a:xfrm flipH="1">
              <a:off x="2221671" y="2179434"/>
              <a:ext cx="7642800" cy="0"/>
            </a:xfrm>
            <a:prstGeom prst="line">
              <a:avLst/>
            </a:prstGeom>
            <a:ln w="15875" cap="rnd">
              <a:solidFill>
                <a:schemeClr val="bg1">
                  <a:alpha val="61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rot="5400000" flipH="1">
              <a:off x="1076871" y="3324234"/>
              <a:ext cx="2289600" cy="0"/>
            </a:xfrm>
            <a:prstGeom prst="line">
              <a:avLst/>
            </a:prstGeom>
            <a:ln w="15875" cap="rnd">
              <a:solidFill>
                <a:schemeClr val="bg1">
                  <a:alpha val="61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flipH="1">
              <a:off x="2222317" y="4468236"/>
              <a:ext cx="7642800" cy="0"/>
            </a:xfrm>
            <a:prstGeom prst="line">
              <a:avLst/>
            </a:prstGeom>
            <a:ln w="15875" cap="rnd">
              <a:gradFill>
                <a:gsLst>
                  <a:gs pos="0">
                    <a:schemeClr val="bg1">
                      <a:alpha val="0"/>
                    </a:schemeClr>
                  </a:gs>
                  <a:gs pos="100000">
                    <a:schemeClr val="bg1"/>
                  </a:gs>
                </a:gsLst>
                <a:lin ang="3600000" scaled="0"/>
              </a:gra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rot="5400000" flipH="1">
              <a:off x="8719671" y="3324234"/>
              <a:ext cx="2289600" cy="0"/>
            </a:xfrm>
            <a:prstGeom prst="line">
              <a:avLst/>
            </a:prstGeom>
            <a:ln w="15875" cap="rnd">
              <a:solidFill>
                <a:schemeClr val="bg1">
                  <a:alpha val="61000"/>
                </a:schemeClr>
              </a:solidFill>
            </a:ln>
          </p:spPr>
          <p:style>
            <a:lnRef idx="1">
              <a:schemeClr val="accent1"/>
            </a:lnRef>
            <a:fillRef idx="0">
              <a:schemeClr val="accent1"/>
            </a:fillRef>
            <a:effectRef idx="0">
              <a:schemeClr val="accent1"/>
            </a:effectRef>
            <a:fontRef idx="minor">
              <a:schemeClr val="tx1"/>
            </a:fontRef>
          </p:style>
        </p:cxnSp>
      </p:grpSp>
      <p:grpSp>
        <p:nvGrpSpPr>
          <p:cNvPr id="21" name="组合 20"/>
          <p:cNvGrpSpPr/>
          <p:nvPr/>
        </p:nvGrpSpPr>
        <p:grpSpPr>
          <a:xfrm>
            <a:off x="8933514" y="5200219"/>
            <a:ext cx="1549536" cy="1435160"/>
            <a:chOff x="6175344" y="342254"/>
            <a:chExt cx="7803037" cy="7227071"/>
          </a:xfrm>
        </p:grpSpPr>
        <p:sp>
          <p:nvSpPr>
            <p:cNvPr id="22" name="六边形 21"/>
            <p:cNvSpPr/>
            <p:nvPr/>
          </p:nvSpPr>
          <p:spPr>
            <a:xfrm rot="5400000">
              <a:off x="5847446" y="670152"/>
              <a:ext cx="7227071" cy="6571275"/>
            </a:xfrm>
            <a:prstGeom prst="hexagon">
              <a:avLst>
                <a:gd name="adj" fmla="val 30493"/>
                <a:gd name="vf" fmla="val 115470"/>
              </a:avLst>
            </a:prstGeom>
            <a:gradFill>
              <a:gsLst>
                <a:gs pos="56000">
                  <a:srgbClr val="016773"/>
                </a:gs>
                <a:gs pos="84000">
                  <a:srgbClr val="007684"/>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3" name="平行四边形 22"/>
            <p:cNvSpPr/>
            <p:nvPr/>
          </p:nvSpPr>
          <p:spPr>
            <a:xfrm rot="19714174">
              <a:off x="8249707" y="3214634"/>
              <a:ext cx="5728674" cy="3087560"/>
            </a:xfrm>
            <a:prstGeom prst="parallelogram">
              <a:avLst>
                <a:gd name="adj" fmla="val 61032"/>
              </a:avLst>
            </a:prstGeom>
            <a:solidFill>
              <a:srgbClr val="00AB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grpSp>
        <p:nvGrpSpPr>
          <p:cNvPr id="24" name="组合 23"/>
          <p:cNvGrpSpPr/>
          <p:nvPr/>
        </p:nvGrpSpPr>
        <p:grpSpPr>
          <a:xfrm>
            <a:off x="-875295" y="-875664"/>
            <a:ext cx="2974038" cy="2745105"/>
            <a:chOff x="6175344" y="342254"/>
            <a:chExt cx="7829785" cy="7227071"/>
          </a:xfrm>
        </p:grpSpPr>
        <p:sp>
          <p:nvSpPr>
            <p:cNvPr id="25" name="六边形 24"/>
            <p:cNvSpPr/>
            <p:nvPr/>
          </p:nvSpPr>
          <p:spPr>
            <a:xfrm rot="5400000">
              <a:off x="5847446" y="670152"/>
              <a:ext cx="7227071" cy="6571275"/>
            </a:xfrm>
            <a:prstGeom prst="hexagon">
              <a:avLst>
                <a:gd name="adj" fmla="val 30493"/>
                <a:gd name="vf" fmla="val 115470"/>
              </a:avLst>
            </a:prstGeom>
            <a:gradFill>
              <a:gsLst>
                <a:gs pos="56000">
                  <a:srgbClr val="016773"/>
                </a:gs>
                <a:gs pos="84000">
                  <a:srgbClr val="007684"/>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6" name="平行四边形 25"/>
            <p:cNvSpPr/>
            <p:nvPr/>
          </p:nvSpPr>
          <p:spPr>
            <a:xfrm rot="19714174">
              <a:off x="8276456" y="3241383"/>
              <a:ext cx="5728673" cy="3087560"/>
            </a:xfrm>
            <a:prstGeom prst="parallelogram">
              <a:avLst>
                <a:gd name="adj" fmla="val 61032"/>
              </a:avLst>
            </a:prstGeom>
            <a:gradFill>
              <a:gsLst>
                <a:gs pos="0">
                  <a:srgbClr val="00ABA5"/>
                </a:gs>
                <a:gs pos="65000">
                  <a:srgbClr val="0093A2"/>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grpSp>
        <p:nvGrpSpPr>
          <p:cNvPr id="27" name="组合 26"/>
          <p:cNvGrpSpPr/>
          <p:nvPr/>
        </p:nvGrpSpPr>
        <p:grpSpPr>
          <a:xfrm>
            <a:off x="1259840" y="635784"/>
            <a:ext cx="823697" cy="760292"/>
            <a:chOff x="6175344" y="342254"/>
            <a:chExt cx="7829785" cy="7227071"/>
          </a:xfrm>
        </p:grpSpPr>
        <p:sp>
          <p:nvSpPr>
            <p:cNvPr id="28" name="六边形 27"/>
            <p:cNvSpPr/>
            <p:nvPr/>
          </p:nvSpPr>
          <p:spPr>
            <a:xfrm rot="5400000">
              <a:off x="5847446" y="670152"/>
              <a:ext cx="7227071" cy="6571275"/>
            </a:xfrm>
            <a:prstGeom prst="hexagon">
              <a:avLst>
                <a:gd name="adj" fmla="val 30493"/>
                <a:gd name="vf" fmla="val 115470"/>
              </a:avLst>
            </a:prstGeom>
            <a:gradFill>
              <a:gsLst>
                <a:gs pos="56000">
                  <a:srgbClr val="016773"/>
                </a:gs>
                <a:gs pos="84000">
                  <a:srgbClr val="007684"/>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9" name="平行四边形 28"/>
            <p:cNvSpPr/>
            <p:nvPr/>
          </p:nvSpPr>
          <p:spPr>
            <a:xfrm rot="19714174">
              <a:off x="8276456" y="3241383"/>
              <a:ext cx="5728673" cy="3087560"/>
            </a:xfrm>
            <a:prstGeom prst="parallelogram">
              <a:avLst>
                <a:gd name="adj" fmla="val 61032"/>
              </a:avLst>
            </a:prstGeom>
            <a:gradFill>
              <a:gsLst>
                <a:gs pos="0">
                  <a:srgbClr val="00ABA5"/>
                </a:gs>
                <a:gs pos="65000">
                  <a:srgbClr val="0093A2"/>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spTree>
    <p:extLst>
      <p:ext uri="{BB962C8B-B14F-4D97-AF65-F5344CB8AC3E}">
        <p14:creationId xmlns:p14="http://schemas.microsoft.com/office/powerpoint/2010/main" val="324380842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a:off x="0" y="2500444"/>
            <a:ext cx="12192000" cy="4357556"/>
          </a:xfrm>
          <a:prstGeom prst="rect">
            <a:avLst/>
          </a:prstGeom>
          <a:pattFill prst="dashUpDiag">
            <a:fgClr>
              <a:schemeClr val="bg1">
                <a:lumMod val="95000"/>
              </a:schemeClr>
            </a:fgClr>
            <a:bgClr>
              <a:schemeClr val="bg1"/>
            </a:bgClr>
          </a:pattFill>
          <a:ln>
            <a:noFill/>
          </a:ln>
          <a:effectLst>
            <a:innerShdw blurRad="279400" dist="25400">
              <a:prstClr val="black">
                <a:alpha val="34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nvGrpSpPr>
          <p:cNvPr id="8" name="组合 7"/>
          <p:cNvGrpSpPr/>
          <p:nvPr/>
        </p:nvGrpSpPr>
        <p:grpSpPr>
          <a:xfrm>
            <a:off x="1327129" y="3867301"/>
            <a:ext cx="9709192" cy="2481715"/>
            <a:chOff x="1241404" y="3150817"/>
            <a:chExt cx="9709192" cy="2481715"/>
          </a:xfrm>
        </p:grpSpPr>
        <p:grpSp>
          <p:nvGrpSpPr>
            <p:cNvPr id="9" name="组合 8"/>
            <p:cNvGrpSpPr/>
            <p:nvPr/>
          </p:nvGrpSpPr>
          <p:grpSpPr>
            <a:xfrm>
              <a:off x="1241404" y="3150817"/>
              <a:ext cx="9709192" cy="2481715"/>
              <a:chOff x="1685472" y="920193"/>
              <a:chExt cx="9759953" cy="4937875"/>
            </a:xfrm>
          </p:grpSpPr>
          <p:sp>
            <p:nvSpPr>
              <p:cNvPr id="11" name="矩形: 圆顶角 38"/>
              <p:cNvSpPr/>
              <p:nvPr/>
            </p:nvSpPr>
            <p:spPr>
              <a:xfrm rot="16200000">
                <a:off x="4361101" y="-1226256"/>
                <a:ext cx="4615019" cy="9553629"/>
              </a:xfrm>
              <a:prstGeom prst="round2SameRect">
                <a:avLst>
                  <a:gd name="adj1" fmla="val 0"/>
                  <a:gd name="adj2" fmla="val 0"/>
                </a:avLst>
              </a:prstGeom>
              <a:solidFill>
                <a:schemeClr val="bg1"/>
              </a:solidFill>
              <a:ln>
                <a:noFill/>
              </a:ln>
              <a:effectLst>
                <a:outerShdw blurRad="241300" dist="38100" dir="10800000" algn="r"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2" name="矩形: 圆顶角 39"/>
              <p:cNvSpPr/>
              <p:nvPr/>
            </p:nvSpPr>
            <p:spPr>
              <a:xfrm rot="16200000">
                <a:off x="4265598" y="-1381975"/>
                <a:ext cx="4615019" cy="9553629"/>
              </a:xfrm>
              <a:prstGeom prst="round2SameRect">
                <a:avLst>
                  <a:gd name="adj1" fmla="val 0"/>
                  <a:gd name="adj2" fmla="val 0"/>
                </a:avLst>
              </a:prstGeom>
              <a:solidFill>
                <a:schemeClr val="bg1"/>
              </a:solidFill>
              <a:ln>
                <a:noFill/>
              </a:ln>
              <a:effectLst>
                <a:outerShdw blurRad="241300" dist="38100" dir="10800000" algn="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3" name="矩形: 圆顶角 40"/>
              <p:cNvSpPr/>
              <p:nvPr/>
            </p:nvSpPr>
            <p:spPr>
              <a:xfrm rot="16200000">
                <a:off x="4154777" y="-1549112"/>
                <a:ext cx="4615019" cy="9553629"/>
              </a:xfrm>
              <a:prstGeom prst="round2SameRect">
                <a:avLst>
                  <a:gd name="adj1" fmla="val 0"/>
                  <a:gd name="adj2" fmla="val 0"/>
                </a:avLst>
              </a:prstGeom>
              <a:solidFill>
                <a:schemeClr val="bg1"/>
              </a:solidFill>
              <a:ln>
                <a:noFill/>
              </a:ln>
              <a:effectLst>
                <a:outerShdw blurRad="241300" dist="38100" dir="10800000" algn="r" rotWithShape="0">
                  <a:prstClr val="black">
                    <a:alpha val="1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cxnSp>
          <p:nvCxnSpPr>
            <p:cNvPr id="10" name="直接连接符 9"/>
            <p:cNvCxnSpPr/>
            <p:nvPr/>
          </p:nvCxnSpPr>
          <p:spPr>
            <a:xfrm flipV="1">
              <a:off x="1305272" y="3499098"/>
              <a:ext cx="0" cy="1579796"/>
            </a:xfrm>
            <a:prstGeom prst="line">
              <a:avLst/>
            </a:prstGeom>
            <a:ln w="152400">
              <a:solidFill>
                <a:srgbClr val="007684"/>
              </a:solidFill>
            </a:ln>
            <a:effectLst>
              <a:outerShdw blurRad="635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sp>
        <p:nvSpPr>
          <p:cNvPr id="3" name="矩形 2"/>
          <p:cNvSpPr/>
          <p:nvPr/>
        </p:nvSpPr>
        <p:spPr>
          <a:xfrm>
            <a:off x="1327129" y="1331721"/>
            <a:ext cx="7924801" cy="2032211"/>
          </a:xfrm>
          <a:prstGeom prst="rect">
            <a:avLst/>
          </a:prstGeom>
          <a:gradFill>
            <a:gsLst>
              <a:gs pos="0">
                <a:srgbClr val="0093A2"/>
              </a:gs>
              <a:gs pos="100000">
                <a:srgbClr val="222222">
                  <a:alpha val="0"/>
                </a:srgbClr>
              </a:gs>
              <a:gs pos="96000">
                <a:srgbClr val="222222"/>
              </a:gs>
              <a:gs pos="36000">
                <a:srgbClr val="01717E"/>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4" name="矩形 3"/>
          <p:cNvSpPr/>
          <p:nvPr/>
        </p:nvSpPr>
        <p:spPr>
          <a:xfrm>
            <a:off x="1582141" y="1518829"/>
            <a:ext cx="7136366" cy="1450910"/>
          </a:xfrm>
          <a:prstGeom prst="rect">
            <a:avLst/>
          </a:prstGeom>
        </p:spPr>
        <p:txBody>
          <a:bodyPr wrap="square">
            <a:spAutoFit/>
          </a:bodyPr>
          <a:lstStyle/>
          <a:p>
            <a:pPr marL="0" marR="0" lvl="0" indent="575945" algn="just" defTabSz="914400" rtl="0" eaLnBrk="1" fontAlgn="auto" latinLnBrk="0" hangingPunct="1">
              <a:lnSpc>
                <a:spcPct val="130000"/>
              </a:lnSpc>
              <a:spcBef>
                <a:spcPts val="600"/>
              </a:spcBef>
              <a:spcAft>
                <a:spcPts val="0"/>
              </a:spcAft>
              <a:buClrTx/>
              <a:buSzTx/>
              <a:buFontTx/>
              <a:buNone/>
              <a:tabLst/>
              <a:defRPr/>
            </a:pPr>
            <a:r>
              <a:rPr kumimoji="0" lang="zh-CN" altLang="zh-CN" sz="2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华文中宋" panose="02010600040101010101" pitchFamily="2" charset="-122"/>
                <a:ea typeface="华文中宋" panose="02010600040101010101" pitchFamily="2" charset="-122"/>
                <a:cs typeface="+mn-cs"/>
              </a:rPr>
              <a:t>化繁为简、大巧不工</a:t>
            </a:r>
            <a:endParaRPr kumimoji="0" lang="en-US" altLang="zh-CN" sz="2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华文中宋" panose="02010600040101010101" pitchFamily="2" charset="-122"/>
              <a:ea typeface="华文中宋" panose="02010600040101010101" pitchFamily="2" charset="-122"/>
              <a:cs typeface="+mn-cs"/>
            </a:endParaRPr>
          </a:p>
          <a:p>
            <a:pPr marL="0" marR="0" lvl="0" indent="575945" algn="just" defTabSz="914400" rtl="0" eaLnBrk="1" fontAlgn="auto" latinLnBrk="0" hangingPunct="1">
              <a:lnSpc>
                <a:spcPct val="130000"/>
              </a:lnSpc>
              <a:spcBef>
                <a:spcPts val="600"/>
              </a:spcBef>
              <a:spcAft>
                <a:spcPts val="0"/>
              </a:spcAft>
              <a:buClrTx/>
              <a:buSzTx/>
              <a:buFontTx/>
              <a:buNone/>
              <a:tabLst/>
              <a:defRPr/>
            </a:pPr>
            <a:r>
              <a:rPr kumimoji="0" lang="zh-CN" altLang="en-US" sz="16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华文中宋" panose="02010600040101010101" pitchFamily="2" charset="-122"/>
                <a:ea typeface="华文中宋" panose="02010600040101010101" pitchFamily="2" charset="-122"/>
                <a:cs typeface="+mn-cs"/>
              </a:rPr>
              <a:t>（</a:t>
            </a:r>
            <a:r>
              <a:rPr kumimoji="0" lang="en-US" altLang="zh-CN" sz="1600" b="1"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The object of statistical methods is the reduction of data</a:t>
            </a:r>
            <a:r>
              <a:rPr kumimoji="0" lang="zh-CN" altLang="en-US" sz="16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华文中宋" panose="02010600040101010101" pitchFamily="2" charset="-122"/>
                <a:ea typeface="华文中宋" panose="02010600040101010101" pitchFamily="2" charset="-122"/>
                <a:cs typeface="+mn-cs"/>
              </a:rPr>
              <a:t>）</a:t>
            </a:r>
            <a:endParaRPr kumimoji="0" lang="zh-CN" altLang="zh-CN" sz="16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华文中宋" panose="02010600040101010101" pitchFamily="2" charset="-122"/>
              <a:ea typeface="华文中宋" panose="02010600040101010101" pitchFamily="2" charset="-122"/>
              <a:cs typeface="+mn-cs"/>
            </a:endParaRPr>
          </a:p>
          <a:p>
            <a:pPr marL="0" marR="0" lvl="0" indent="575945" algn="r" defTabSz="914400" rtl="0" eaLnBrk="1" fontAlgn="auto" latinLnBrk="0" hangingPunct="1">
              <a:lnSpc>
                <a:spcPct val="130000"/>
              </a:lnSpc>
              <a:spcBef>
                <a:spcPts val="600"/>
              </a:spcBef>
              <a:spcAft>
                <a:spcPts val="0"/>
              </a:spcAft>
              <a:buClrTx/>
              <a:buSzTx/>
              <a:buFontTx/>
              <a:buNone/>
              <a:tabLst/>
              <a:defRPr/>
            </a:pPr>
            <a:r>
              <a:rPr kumimoji="0" lang="en-US" altLang="zh-CN" sz="1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Cambria" panose="02040503050406030204" pitchFamily="18" charset="0"/>
                <a:ea typeface="Cambria" panose="02040503050406030204" pitchFamily="18" charset="0"/>
                <a:cs typeface="+mn-cs"/>
              </a:rPr>
              <a:t>——</a:t>
            </a:r>
            <a:r>
              <a:rPr kumimoji="0" lang="zh-CN" altLang="en-US" sz="1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华文中宋" panose="02010600040101010101" pitchFamily="2" charset="-122"/>
                <a:ea typeface="华文中宋" panose="02010600040101010101" pitchFamily="2" charset="-122"/>
                <a:cs typeface="+mn-cs"/>
              </a:rPr>
              <a:t>罗纳德</a:t>
            </a:r>
            <a:r>
              <a:rPr kumimoji="0" lang="en-US" altLang="zh-CN" sz="1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华文中宋" panose="02010600040101010101" pitchFamily="2" charset="-122"/>
                <a:ea typeface="华文中宋" panose="02010600040101010101" pitchFamily="2" charset="-122"/>
                <a:cs typeface="+mn-cs"/>
              </a:rPr>
              <a:t>·</a:t>
            </a:r>
            <a:r>
              <a:rPr kumimoji="0" lang="zh-CN" altLang="en-US" sz="1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华文中宋" panose="02010600040101010101" pitchFamily="2" charset="-122"/>
                <a:ea typeface="华文中宋" panose="02010600040101010101" pitchFamily="2" charset="-122"/>
                <a:cs typeface="+mn-cs"/>
              </a:rPr>
              <a:t>费希尔（</a:t>
            </a:r>
            <a:r>
              <a:rPr kumimoji="0" lang="en-US" altLang="zh-CN" sz="1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华文中宋" panose="02010600040101010101" pitchFamily="2" charset="-122"/>
                <a:ea typeface="华文中宋" panose="02010600040101010101" pitchFamily="2" charset="-122"/>
                <a:cs typeface="+mn-cs"/>
              </a:rPr>
              <a:t>Ronald Fisher</a:t>
            </a:r>
            <a:r>
              <a:rPr kumimoji="0" lang="zh-CN" altLang="en-US" sz="1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华文中宋" panose="02010600040101010101" pitchFamily="2" charset="-122"/>
                <a:ea typeface="华文中宋" panose="02010600040101010101" pitchFamily="2" charset="-122"/>
                <a:cs typeface="+mn-cs"/>
              </a:rPr>
              <a:t>）</a:t>
            </a:r>
          </a:p>
        </p:txBody>
      </p:sp>
      <p:sp>
        <p:nvSpPr>
          <p:cNvPr id="6" name="矩形 5"/>
          <p:cNvSpPr/>
          <p:nvPr/>
        </p:nvSpPr>
        <p:spPr>
          <a:xfrm>
            <a:off x="1504507" y="3940814"/>
            <a:ext cx="9202479" cy="2062103"/>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机器学习是一种“数据驱动学习（</a:t>
            </a:r>
            <a:r>
              <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data-driven learning</a:t>
            </a:r>
            <a:r>
              <a:rPr kumimoji="0" lang="zh-CN"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）”的范式，它从数据出发来学习数据中所蕴含的模式，对数据进行抽象。统计学家罗纳德</a:t>
            </a:r>
            <a:r>
              <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0" lang="zh-CN"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艾尔默</a:t>
            </a:r>
            <a:r>
              <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0" lang="zh-CN"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费希尔（</a:t>
            </a:r>
            <a:r>
              <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Ronald Aylmer Fisher</a:t>
            </a:r>
            <a:r>
              <a:rPr kumimoji="0" lang="zh-CN"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）将这一过程概括为“化繁为简（</a:t>
            </a:r>
            <a:r>
              <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the object of statistical methods is the reduction of data</a:t>
            </a:r>
            <a:r>
              <a:rPr kumimoji="0" lang="zh-CN"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1959 </a:t>
            </a:r>
            <a:r>
              <a:rPr kumimoji="0" lang="zh-CN"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年</a:t>
            </a:r>
            <a:r>
              <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7 </a:t>
            </a:r>
            <a:r>
              <a:rPr kumimoji="0" lang="zh-CN"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月，</a:t>
            </a:r>
            <a:r>
              <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IBM </a:t>
            </a:r>
            <a:r>
              <a:rPr kumimoji="0" lang="zh-CN"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公司的工程师阿瑟</a:t>
            </a:r>
            <a:r>
              <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0" lang="zh-CN"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塞缪尔（</a:t>
            </a:r>
            <a:r>
              <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Arthur Samuel</a:t>
            </a:r>
            <a:r>
              <a:rPr kumimoji="0" lang="zh-CN"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 第一次使用了“机器学习（</a:t>
            </a:r>
            <a:r>
              <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machine learning</a:t>
            </a:r>
            <a:r>
              <a:rPr kumimoji="0" lang="zh-CN"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 ，将其定义为“让机器具有不需要明确编程而具有的一种学习能力（</a:t>
            </a:r>
            <a:r>
              <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the ability to learn without being explicitly programmed</a:t>
            </a:r>
            <a:r>
              <a:rPr kumimoji="0" lang="zh-CN"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）”的研究，其目标是构造一种学习机器（</a:t>
            </a:r>
            <a:r>
              <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learning machine</a:t>
            </a:r>
            <a:r>
              <a:rPr kumimoji="0" lang="zh-CN"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），使之像人一样具有自我学习能力， 而非按部就班完成预设任务。</a:t>
            </a:r>
          </a:p>
        </p:txBody>
      </p:sp>
      <p:pic>
        <p:nvPicPr>
          <p:cNvPr id="16" name="图片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89530" y="6483551"/>
            <a:ext cx="1612940" cy="239914"/>
          </a:xfrm>
          <a:prstGeom prst="rect">
            <a:avLst/>
          </a:prstGeom>
        </p:spPr>
      </p:pic>
      <p:cxnSp>
        <p:nvCxnSpPr>
          <p:cNvPr id="17" name="直接连接符 16"/>
          <p:cNvCxnSpPr/>
          <p:nvPr/>
        </p:nvCxnSpPr>
        <p:spPr>
          <a:xfrm flipH="1">
            <a:off x="333915" y="6603508"/>
            <a:ext cx="4674965" cy="0"/>
          </a:xfrm>
          <a:prstGeom prst="line">
            <a:avLst/>
          </a:prstGeom>
          <a:ln>
            <a:solidFill>
              <a:srgbClr val="00ABA5"/>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a:off x="7181755" y="6603508"/>
            <a:ext cx="4674965" cy="0"/>
          </a:xfrm>
          <a:prstGeom prst="line">
            <a:avLst/>
          </a:prstGeom>
          <a:ln>
            <a:solidFill>
              <a:srgbClr val="00ABA5"/>
            </a:solidFill>
          </a:ln>
        </p:spPr>
        <p:style>
          <a:lnRef idx="1">
            <a:schemeClr val="accent1"/>
          </a:lnRef>
          <a:fillRef idx="0">
            <a:schemeClr val="accent1"/>
          </a:fillRef>
          <a:effectRef idx="0">
            <a:schemeClr val="accent1"/>
          </a:effectRef>
          <a:fontRef idx="minor">
            <a:schemeClr val="tx1"/>
          </a:fontRef>
        </p:style>
      </p:cxnSp>
      <p:pic>
        <p:nvPicPr>
          <p:cNvPr id="1026" name="Picture 2" descr="罗纳德·费希尔">
            <a:extLst>
              <a:ext uri="{FF2B5EF4-FFF2-40B4-BE49-F238E27FC236}">
                <a16:creationId xmlns:a16="http://schemas.microsoft.com/office/drawing/2014/main" id="{E351CDA3-CD01-48DB-BE14-2156448B29D3}"/>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069893" y="1331720"/>
            <a:ext cx="1871422" cy="20322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431302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bg>
      <p:bgPr>
        <a:gradFill>
          <a:gsLst>
            <a:gs pos="0">
              <a:srgbClr val="00ABA5"/>
            </a:gs>
            <a:gs pos="67000">
              <a:srgbClr val="007684"/>
            </a:gs>
          </a:gsLst>
          <a:lin ang="3600000" scaled="0"/>
        </a:gradFill>
        <a:effectLst/>
      </p:bgPr>
    </p:bg>
    <p:spTree>
      <p:nvGrpSpPr>
        <p:cNvPr id="1" name=""/>
        <p:cNvGrpSpPr/>
        <p:nvPr/>
      </p:nvGrpSpPr>
      <p:grpSpPr>
        <a:xfrm>
          <a:off x="0" y="0"/>
          <a:ext cx="0" cy="0"/>
          <a:chOff x="0" y="0"/>
          <a:chExt cx="0" cy="0"/>
        </a:xfrm>
      </p:grpSpPr>
      <p:sp>
        <p:nvSpPr>
          <p:cNvPr id="2" name="标题 9801"/>
          <p:cNvSpPr txBox="1"/>
          <p:nvPr/>
        </p:nvSpPr>
        <p:spPr>
          <a:xfrm flipV="1">
            <a:off x="0" y="729000"/>
            <a:ext cx="11615165" cy="5400000"/>
          </a:xfrm>
          <a:prstGeom prst="cube">
            <a:avLst>
              <a:gd name="adj" fmla="val 1804"/>
            </a:avLst>
          </a:prstGeom>
          <a:pattFill prst="ltHorz">
            <a:fgClr>
              <a:schemeClr val="bg1">
                <a:lumMod val="9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5" name="六边形 4"/>
          <p:cNvSpPr/>
          <p:nvPr/>
        </p:nvSpPr>
        <p:spPr>
          <a:xfrm rot="5400000">
            <a:off x="-5678865" y="-723361"/>
            <a:ext cx="9564253" cy="8696378"/>
          </a:xfrm>
          <a:prstGeom prst="hexagon">
            <a:avLst>
              <a:gd name="adj" fmla="val 30493"/>
              <a:gd name="vf" fmla="val 115470"/>
            </a:avLst>
          </a:prstGeom>
          <a:gradFill>
            <a:gsLst>
              <a:gs pos="77000">
                <a:srgbClr val="016773"/>
              </a:gs>
              <a:gs pos="100000">
                <a:srgbClr val="007684"/>
              </a:gs>
            </a:gsLst>
            <a:lin ang="5400000" scaled="0"/>
          </a:gradFill>
          <a:ln>
            <a:noFill/>
          </a:ln>
          <a:effectLst>
            <a:outerShdw blurRad="698500" dist="165100" algn="l" rotWithShape="0">
              <a:srgbClr val="013F45">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6" name="平行四边形 5"/>
          <p:cNvSpPr/>
          <p:nvPr/>
        </p:nvSpPr>
        <p:spPr>
          <a:xfrm rot="19714174">
            <a:off x="-2503449" y="2643987"/>
            <a:ext cx="7581286" cy="4086054"/>
          </a:xfrm>
          <a:prstGeom prst="parallelogram">
            <a:avLst>
              <a:gd name="adj" fmla="val 61032"/>
            </a:avLst>
          </a:prstGeom>
          <a:solidFill>
            <a:srgbClr val="00ABA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1" name="文本框 10"/>
          <p:cNvSpPr txBox="1"/>
          <p:nvPr/>
        </p:nvSpPr>
        <p:spPr>
          <a:xfrm>
            <a:off x="2320891" y="2740372"/>
            <a:ext cx="540023" cy="1384403"/>
          </a:xfrm>
          <a:custGeom>
            <a:avLst/>
            <a:gdLst/>
            <a:ahLst/>
            <a:cxnLst/>
            <a:rect l="l" t="t" r="r" b="b"/>
            <a:pathLst>
              <a:path w="540023" h="1384403">
                <a:moveTo>
                  <a:pt x="195374" y="1232620"/>
                </a:moveTo>
                <a:lnTo>
                  <a:pt x="204155" y="1247987"/>
                </a:lnTo>
                <a:cubicBezTo>
                  <a:pt x="132445" y="1288964"/>
                  <a:pt x="80491" y="1317502"/>
                  <a:pt x="48295" y="1333600"/>
                </a:cubicBezTo>
                <a:cubicBezTo>
                  <a:pt x="42441" y="1337991"/>
                  <a:pt x="37319" y="1336527"/>
                  <a:pt x="32928" y="1329210"/>
                </a:cubicBezTo>
                <a:cubicBezTo>
                  <a:pt x="27074" y="1321892"/>
                  <a:pt x="16830" y="1305062"/>
                  <a:pt x="2195" y="1278720"/>
                </a:cubicBezTo>
                <a:cubicBezTo>
                  <a:pt x="732" y="1277256"/>
                  <a:pt x="0" y="1275793"/>
                  <a:pt x="0" y="1274329"/>
                </a:cubicBezTo>
                <a:close/>
                <a:moveTo>
                  <a:pt x="458800" y="863824"/>
                </a:moveTo>
                <a:cubicBezTo>
                  <a:pt x="460264" y="862361"/>
                  <a:pt x="463190" y="863092"/>
                  <a:pt x="467581" y="866019"/>
                </a:cubicBezTo>
                <a:cubicBezTo>
                  <a:pt x="470508" y="867483"/>
                  <a:pt x="474167" y="870410"/>
                  <a:pt x="478557" y="874800"/>
                </a:cubicBezTo>
                <a:cubicBezTo>
                  <a:pt x="500509" y="892362"/>
                  <a:pt x="515144" y="903338"/>
                  <a:pt x="522461" y="907728"/>
                </a:cubicBezTo>
                <a:cubicBezTo>
                  <a:pt x="528315" y="912119"/>
                  <a:pt x="530510" y="915778"/>
                  <a:pt x="529047" y="918705"/>
                </a:cubicBezTo>
                <a:cubicBezTo>
                  <a:pt x="529047" y="920168"/>
                  <a:pt x="526120" y="922363"/>
                  <a:pt x="520266" y="925290"/>
                </a:cubicBezTo>
                <a:cubicBezTo>
                  <a:pt x="511485" y="928217"/>
                  <a:pt x="507826" y="934071"/>
                  <a:pt x="509290" y="942852"/>
                </a:cubicBezTo>
                <a:cubicBezTo>
                  <a:pt x="509290" y="1112615"/>
                  <a:pt x="508558" y="1223839"/>
                  <a:pt x="507095" y="1276525"/>
                </a:cubicBezTo>
                <a:cubicBezTo>
                  <a:pt x="507095" y="1314575"/>
                  <a:pt x="500509" y="1336527"/>
                  <a:pt x="487338" y="1342381"/>
                </a:cubicBezTo>
                <a:cubicBezTo>
                  <a:pt x="477093" y="1351162"/>
                  <a:pt x="467581" y="1361406"/>
                  <a:pt x="458800" y="1373114"/>
                </a:cubicBezTo>
                <a:cubicBezTo>
                  <a:pt x="450019" y="1381895"/>
                  <a:pt x="442702" y="1385554"/>
                  <a:pt x="436848" y="1384090"/>
                </a:cubicBezTo>
                <a:cubicBezTo>
                  <a:pt x="432457" y="1381163"/>
                  <a:pt x="430994" y="1373846"/>
                  <a:pt x="432457" y="1362138"/>
                </a:cubicBezTo>
                <a:cubicBezTo>
                  <a:pt x="436848" y="1347503"/>
                  <a:pt x="433921" y="1337259"/>
                  <a:pt x="423677" y="1331405"/>
                </a:cubicBezTo>
                <a:cubicBezTo>
                  <a:pt x="413432" y="1321161"/>
                  <a:pt x="392212" y="1307989"/>
                  <a:pt x="360015" y="1291891"/>
                </a:cubicBezTo>
                <a:lnTo>
                  <a:pt x="366601" y="1278720"/>
                </a:lnTo>
                <a:lnTo>
                  <a:pt x="443434" y="1294086"/>
                </a:lnTo>
                <a:cubicBezTo>
                  <a:pt x="447824" y="1276525"/>
                  <a:pt x="450019" y="1152861"/>
                  <a:pt x="450019" y="923095"/>
                </a:cubicBezTo>
                <a:lnTo>
                  <a:pt x="278792" y="929681"/>
                </a:lnTo>
                <a:lnTo>
                  <a:pt x="274402" y="1221644"/>
                </a:lnTo>
                <a:cubicBezTo>
                  <a:pt x="302208" y="1173349"/>
                  <a:pt x="323428" y="1130177"/>
                  <a:pt x="338063" y="1092127"/>
                </a:cubicBezTo>
                <a:cubicBezTo>
                  <a:pt x="323428" y="1061394"/>
                  <a:pt x="305135" y="1027002"/>
                  <a:pt x="283183" y="988951"/>
                </a:cubicBezTo>
                <a:lnTo>
                  <a:pt x="296354" y="980171"/>
                </a:lnTo>
                <a:cubicBezTo>
                  <a:pt x="318306" y="1005050"/>
                  <a:pt x="337332" y="1028465"/>
                  <a:pt x="353430" y="1050417"/>
                </a:cubicBezTo>
                <a:cubicBezTo>
                  <a:pt x="357820" y="1038710"/>
                  <a:pt x="362211" y="1026270"/>
                  <a:pt x="366601" y="1013099"/>
                </a:cubicBezTo>
                <a:cubicBezTo>
                  <a:pt x="373918" y="986756"/>
                  <a:pt x="378309" y="966999"/>
                  <a:pt x="379772" y="953828"/>
                </a:cubicBezTo>
                <a:cubicBezTo>
                  <a:pt x="379772" y="947974"/>
                  <a:pt x="384163" y="947242"/>
                  <a:pt x="392944" y="951633"/>
                </a:cubicBezTo>
                <a:cubicBezTo>
                  <a:pt x="397334" y="956023"/>
                  <a:pt x="406847" y="961877"/>
                  <a:pt x="421481" y="969194"/>
                </a:cubicBezTo>
                <a:cubicBezTo>
                  <a:pt x="427335" y="972121"/>
                  <a:pt x="430994" y="974317"/>
                  <a:pt x="432457" y="975780"/>
                </a:cubicBezTo>
                <a:cubicBezTo>
                  <a:pt x="436848" y="977244"/>
                  <a:pt x="436848" y="983098"/>
                  <a:pt x="432457" y="993342"/>
                </a:cubicBezTo>
                <a:cubicBezTo>
                  <a:pt x="430994" y="997732"/>
                  <a:pt x="428067" y="1004318"/>
                  <a:pt x="423677" y="1013099"/>
                </a:cubicBezTo>
                <a:cubicBezTo>
                  <a:pt x="420750" y="1021880"/>
                  <a:pt x="417823" y="1028465"/>
                  <a:pt x="414896" y="1032856"/>
                </a:cubicBezTo>
                <a:cubicBezTo>
                  <a:pt x="406115" y="1054808"/>
                  <a:pt x="397334" y="1075297"/>
                  <a:pt x="388553" y="1094322"/>
                </a:cubicBezTo>
                <a:cubicBezTo>
                  <a:pt x="413432" y="1127982"/>
                  <a:pt x="430994" y="1153593"/>
                  <a:pt x="441238" y="1171154"/>
                </a:cubicBezTo>
                <a:cubicBezTo>
                  <a:pt x="448556" y="1182862"/>
                  <a:pt x="448556" y="1193838"/>
                  <a:pt x="441238" y="1204082"/>
                </a:cubicBezTo>
                <a:cubicBezTo>
                  <a:pt x="429531" y="1224571"/>
                  <a:pt x="417823" y="1239206"/>
                  <a:pt x="406115" y="1247987"/>
                </a:cubicBezTo>
                <a:cubicBezTo>
                  <a:pt x="391480" y="1211400"/>
                  <a:pt x="376845" y="1175545"/>
                  <a:pt x="362211" y="1140421"/>
                </a:cubicBezTo>
                <a:cubicBezTo>
                  <a:pt x="338795" y="1179935"/>
                  <a:pt x="308794" y="1216522"/>
                  <a:pt x="272207" y="1250182"/>
                </a:cubicBezTo>
                <a:lnTo>
                  <a:pt x="272207" y="1337991"/>
                </a:lnTo>
                <a:cubicBezTo>
                  <a:pt x="272207" y="1346771"/>
                  <a:pt x="269280" y="1351894"/>
                  <a:pt x="263426" y="1353357"/>
                </a:cubicBezTo>
                <a:cubicBezTo>
                  <a:pt x="248791" y="1363602"/>
                  <a:pt x="234156" y="1370919"/>
                  <a:pt x="219522" y="1375309"/>
                </a:cubicBezTo>
                <a:cubicBezTo>
                  <a:pt x="212204" y="1376773"/>
                  <a:pt x="209277" y="1373846"/>
                  <a:pt x="210741" y="1366528"/>
                </a:cubicBezTo>
                <a:cubicBezTo>
                  <a:pt x="213668" y="1307989"/>
                  <a:pt x="216595" y="1202619"/>
                  <a:pt x="219522" y="1050417"/>
                </a:cubicBezTo>
                <a:cubicBezTo>
                  <a:pt x="220985" y="1005050"/>
                  <a:pt x="221717" y="975048"/>
                  <a:pt x="221717" y="960414"/>
                </a:cubicBezTo>
                <a:cubicBezTo>
                  <a:pt x="221717" y="932608"/>
                  <a:pt x="221717" y="906265"/>
                  <a:pt x="221717" y="881386"/>
                </a:cubicBezTo>
                <a:cubicBezTo>
                  <a:pt x="221717" y="876995"/>
                  <a:pt x="222449" y="874800"/>
                  <a:pt x="223912" y="874800"/>
                </a:cubicBezTo>
                <a:cubicBezTo>
                  <a:pt x="223912" y="873337"/>
                  <a:pt x="226107" y="873337"/>
                  <a:pt x="230498" y="874800"/>
                </a:cubicBezTo>
                <a:cubicBezTo>
                  <a:pt x="242206" y="879191"/>
                  <a:pt x="259035" y="887972"/>
                  <a:pt x="280988" y="901143"/>
                </a:cubicBezTo>
                <a:lnTo>
                  <a:pt x="434653" y="894557"/>
                </a:lnTo>
                <a:cubicBezTo>
                  <a:pt x="434653" y="894557"/>
                  <a:pt x="435384" y="894557"/>
                  <a:pt x="436848" y="894557"/>
                </a:cubicBezTo>
                <a:cubicBezTo>
                  <a:pt x="445629" y="893094"/>
                  <a:pt x="450019" y="890167"/>
                  <a:pt x="450019" y="885776"/>
                </a:cubicBezTo>
                <a:cubicBezTo>
                  <a:pt x="452946" y="882849"/>
                  <a:pt x="454410" y="878459"/>
                  <a:pt x="454410" y="872605"/>
                </a:cubicBezTo>
                <a:cubicBezTo>
                  <a:pt x="455873" y="866751"/>
                  <a:pt x="457337" y="863824"/>
                  <a:pt x="458800" y="863824"/>
                </a:cubicBezTo>
                <a:close/>
                <a:moveTo>
                  <a:pt x="111956" y="857239"/>
                </a:moveTo>
                <a:cubicBezTo>
                  <a:pt x="113420" y="855775"/>
                  <a:pt x="115615" y="856507"/>
                  <a:pt x="118542" y="859434"/>
                </a:cubicBezTo>
                <a:cubicBezTo>
                  <a:pt x="120005" y="860897"/>
                  <a:pt x="123664" y="863092"/>
                  <a:pt x="129518" y="866019"/>
                </a:cubicBezTo>
                <a:cubicBezTo>
                  <a:pt x="155860" y="880654"/>
                  <a:pt x="170495" y="889435"/>
                  <a:pt x="173422" y="892362"/>
                </a:cubicBezTo>
                <a:cubicBezTo>
                  <a:pt x="177813" y="895289"/>
                  <a:pt x="177081" y="899679"/>
                  <a:pt x="171227" y="905533"/>
                </a:cubicBezTo>
                <a:cubicBezTo>
                  <a:pt x="166836" y="909924"/>
                  <a:pt x="158787" y="919436"/>
                  <a:pt x="147080" y="934071"/>
                </a:cubicBezTo>
                <a:cubicBezTo>
                  <a:pt x="110493" y="980902"/>
                  <a:pt x="81223" y="1013099"/>
                  <a:pt x="59271" y="1030660"/>
                </a:cubicBezTo>
                <a:lnTo>
                  <a:pt x="131713" y="1021880"/>
                </a:lnTo>
                <a:cubicBezTo>
                  <a:pt x="136103" y="1014562"/>
                  <a:pt x="139762" y="1007977"/>
                  <a:pt x="142689" y="1002123"/>
                </a:cubicBezTo>
                <a:cubicBezTo>
                  <a:pt x="150006" y="988951"/>
                  <a:pt x="155860" y="975048"/>
                  <a:pt x="160251" y="960414"/>
                </a:cubicBezTo>
                <a:cubicBezTo>
                  <a:pt x="161714" y="957487"/>
                  <a:pt x="163178" y="956023"/>
                  <a:pt x="164641" y="956023"/>
                </a:cubicBezTo>
                <a:cubicBezTo>
                  <a:pt x="164641" y="954560"/>
                  <a:pt x="166105" y="955292"/>
                  <a:pt x="169032" y="958218"/>
                </a:cubicBezTo>
                <a:cubicBezTo>
                  <a:pt x="193911" y="974317"/>
                  <a:pt x="209277" y="986024"/>
                  <a:pt x="215131" y="993342"/>
                </a:cubicBezTo>
                <a:cubicBezTo>
                  <a:pt x="217326" y="994074"/>
                  <a:pt x="218424" y="995537"/>
                  <a:pt x="218424" y="997732"/>
                </a:cubicBezTo>
                <a:cubicBezTo>
                  <a:pt x="218424" y="999927"/>
                  <a:pt x="217326" y="1002854"/>
                  <a:pt x="215131" y="1006513"/>
                </a:cubicBezTo>
                <a:cubicBezTo>
                  <a:pt x="212204" y="1009440"/>
                  <a:pt x="207814" y="1014562"/>
                  <a:pt x="201960" y="1021880"/>
                </a:cubicBezTo>
                <a:cubicBezTo>
                  <a:pt x="194643" y="1029197"/>
                  <a:pt x="189520" y="1035051"/>
                  <a:pt x="186593" y="1039441"/>
                </a:cubicBezTo>
                <a:cubicBezTo>
                  <a:pt x="154397" y="1084809"/>
                  <a:pt x="121469" y="1123591"/>
                  <a:pt x="87809" y="1155788"/>
                </a:cubicBezTo>
                <a:lnTo>
                  <a:pt x="190984" y="1140421"/>
                </a:lnTo>
                <a:lnTo>
                  <a:pt x="199765" y="1160178"/>
                </a:lnTo>
                <a:lnTo>
                  <a:pt x="87809" y="1199692"/>
                </a:lnTo>
                <a:cubicBezTo>
                  <a:pt x="67320" y="1208473"/>
                  <a:pt x="54149" y="1215790"/>
                  <a:pt x="48295" y="1221644"/>
                </a:cubicBezTo>
                <a:lnTo>
                  <a:pt x="15367" y="1162373"/>
                </a:lnTo>
                <a:cubicBezTo>
                  <a:pt x="34392" y="1159447"/>
                  <a:pt x="48295" y="1150666"/>
                  <a:pt x="57076" y="1136031"/>
                </a:cubicBezTo>
                <a:cubicBezTo>
                  <a:pt x="76101" y="1109688"/>
                  <a:pt x="94394" y="1083346"/>
                  <a:pt x="111956" y="1057003"/>
                </a:cubicBezTo>
                <a:lnTo>
                  <a:pt x="68052" y="1070174"/>
                </a:lnTo>
                <a:cubicBezTo>
                  <a:pt x="51954" y="1076028"/>
                  <a:pt x="39514" y="1082614"/>
                  <a:pt x="30733" y="1089931"/>
                </a:cubicBezTo>
                <a:lnTo>
                  <a:pt x="0" y="1037246"/>
                </a:lnTo>
                <a:cubicBezTo>
                  <a:pt x="13171" y="1032856"/>
                  <a:pt x="23416" y="1026270"/>
                  <a:pt x="30733" y="1017489"/>
                </a:cubicBezTo>
                <a:cubicBezTo>
                  <a:pt x="61466" y="967731"/>
                  <a:pt x="82687" y="928949"/>
                  <a:pt x="94394" y="901143"/>
                </a:cubicBezTo>
                <a:cubicBezTo>
                  <a:pt x="101712" y="885045"/>
                  <a:pt x="106834" y="871873"/>
                  <a:pt x="109761" y="861629"/>
                </a:cubicBezTo>
                <a:cubicBezTo>
                  <a:pt x="111224" y="858702"/>
                  <a:pt x="111956" y="857239"/>
                  <a:pt x="111956" y="857239"/>
                </a:cubicBezTo>
                <a:close/>
                <a:moveTo>
                  <a:pt x="498314" y="233425"/>
                </a:moveTo>
                <a:cubicBezTo>
                  <a:pt x="501241" y="236352"/>
                  <a:pt x="504900" y="240011"/>
                  <a:pt x="509290" y="244402"/>
                </a:cubicBezTo>
                <a:cubicBezTo>
                  <a:pt x="518071" y="254646"/>
                  <a:pt x="524656" y="261231"/>
                  <a:pt x="529047" y="264158"/>
                </a:cubicBezTo>
                <a:cubicBezTo>
                  <a:pt x="531974" y="267085"/>
                  <a:pt x="532706" y="270012"/>
                  <a:pt x="531242" y="272939"/>
                </a:cubicBezTo>
                <a:cubicBezTo>
                  <a:pt x="529779" y="274403"/>
                  <a:pt x="526852" y="275135"/>
                  <a:pt x="522461" y="275135"/>
                </a:cubicBezTo>
                <a:cubicBezTo>
                  <a:pt x="510753" y="273671"/>
                  <a:pt x="490997" y="273671"/>
                  <a:pt x="463190" y="275135"/>
                </a:cubicBezTo>
                <a:cubicBezTo>
                  <a:pt x="445629" y="275135"/>
                  <a:pt x="431726" y="275135"/>
                  <a:pt x="421481" y="275135"/>
                </a:cubicBezTo>
                <a:lnTo>
                  <a:pt x="381968" y="277330"/>
                </a:lnTo>
                <a:cubicBezTo>
                  <a:pt x="387821" y="278793"/>
                  <a:pt x="390017" y="280988"/>
                  <a:pt x="388553" y="283915"/>
                </a:cubicBezTo>
                <a:lnTo>
                  <a:pt x="388553" y="336601"/>
                </a:lnTo>
                <a:lnTo>
                  <a:pt x="436848" y="334405"/>
                </a:lnTo>
                <a:cubicBezTo>
                  <a:pt x="442702" y="332942"/>
                  <a:pt x="452214" y="331478"/>
                  <a:pt x="465386" y="330015"/>
                </a:cubicBezTo>
                <a:cubicBezTo>
                  <a:pt x="478557" y="328551"/>
                  <a:pt x="487338" y="327820"/>
                  <a:pt x="491728" y="327820"/>
                </a:cubicBezTo>
                <a:cubicBezTo>
                  <a:pt x="500509" y="336601"/>
                  <a:pt x="508558" y="344650"/>
                  <a:pt x="515876" y="351967"/>
                </a:cubicBezTo>
                <a:cubicBezTo>
                  <a:pt x="518803" y="354894"/>
                  <a:pt x="520266" y="357089"/>
                  <a:pt x="520266" y="358553"/>
                </a:cubicBezTo>
                <a:cubicBezTo>
                  <a:pt x="518803" y="360016"/>
                  <a:pt x="515876" y="360748"/>
                  <a:pt x="511485" y="360748"/>
                </a:cubicBezTo>
                <a:cubicBezTo>
                  <a:pt x="492460" y="360748"/>
                  <a:pt x="475630" y="361480"/>
                  <a:pt x="460995" y="362943"/>
                </a:cubicBezTo>
                <a:lnTo>
                  <a:pt x="388553" y="367334"/>
                </a:lnTo>
                <a:lnTo>
                  <a:pt x="388553" y="446361"/>
                </a:lnTo>
                <a:cubicBezTo>
                  <a:pt x="426604" y="452215"/>
                  <a:pt x="477093" y="452947"/>
                  <a:pt x="540023" y="448556"/>
                </a:cubicBezTo>
                <a:lnTo>
                  <a:pt x="537828" y="463923"/>
                </a:lnTo>
                <a:cubicBezTo>
                  <a:pt x="523193" y="472704"/>
                  <a:pt x="507095" y="487339"/>
                  <a:pt x="489533" y="507827"/>
                </a:cubicBezTo>
                <a:cubicBezTo>
                  <a:pt x="485143" y="518072"/>
                  <a:pt x="475630" y="521730"/>
                  <a:pt x="460995" y="518803"/>
                </a:cubicBezTo>
                <a:cubicBezTo>
                  <a:pt x="358552" y="518803"/>
                  <a:pt x="289769" y="483680"/>
                  <a:pt x="254645" y="413433"/>
                </a:cubicBezTo>
                <a:cubicBezTo>
                  <a:pt x="235620" y="463191"/>
                  <a:pt x="200496" y="503437"/>
                  <a:pt x="149275" y="534170"/>
                </a:cubicBezTo>
                <a:lnTo>
                  <a:pt x="140494" y="525389"/>
                </a:lnTo>
                <a:cubicBezTo>
                  <a:pt x="172690" y="477094"/>
                  <a:pt x="193911" y="425141"/>
                  <a:pt x="204155" y="369529"/>
                </a:cubicBezTo>
                <a:cubicBezTo>
                  <a:pt x="208546" y="346113"/>
                  <a:pt x="210741" y="325624"/>
                  <a:pt x="210741" y="308063"/>
                </a:cubicBezTo>
                <a:cubicBezTo>
                  <a:pt x="210741" y="303672"/>
                  <a:pt x="211473" y="301477"/>
                  <a:pt x="212936" y="301477"/>
                </a:cubicBezTo>
                <a:cubicBezTo>
                  <a:pt x="214399" y="300014"/>
                  <a:pt x="217326" y="300014"/>
                  <a:pt x="221717" y="301477"/>
                </a:cubicBezTo>
                <a:cubicBezTo>
                  <a:pt x="239279" y="307331"/>
                  <a:pt x="256840" y="313185"/>
                  <a:pt x="274402" y="319039"/>
                </a:cubicBezTo>
                <a:cubicBezTo>
                  <a:pt x="278792" y="323429"/>
                  <a:pt x="280256" y="327820"/>
                  <a:pt x="278792" y="332210"/>
                </a:cubicBezTo>
                <a:cubicBezTo>
                  <a:pt x="278792" y="335137"/>
                  <a:pt x="276597" y="342454"/>
                  <a:pt x="272207" y="354162"/>
                </a:cubicBezTo>
                <a:cubicBezTo>
                  <a:pt x="267816" y="367334"/>
                  <a:pt x="264889" y="376846"/>
                  <a:pt x="263426" y="382700"/>
                </a:cubicBezTo>
                <a:cubicBezTo>
                  <a:pt x="280988" y="401725"/>
                  <a:pt x="300745" y="416360"/>
                  <a:pt x="322697" y="426604"/>
                </a:cubicBezTo>
                <a:lnTo>
                  <a:pt x="322697" y="279525"/>
                </a:lnTo>
                <a:lnTo>
                  <a:pt x="285378" y="279525"/>
                </a:lnTo>
                <a:cubicBezTo>
                  <a:pt x="266353" y="279525"/>
                  <a:pt x="238547" y="280988"/>
                  <a:pt x="201960" y="283915"/>
                </a:cubicBezTo>
                <a:lnTo>
                  <a:pt x="180008" y="250987"/>
                </a:lnTo>
                <a:cubicBezTo>
                  <a:pt x="194643" y="250987"/>
                  <a:pt x="218790" y="250255"/>
                  <a:pt x="252450" y="248792"/>
                </a:cubicBezTo>
                <a:cubicBezTo>
                  <a:pt x="265621" y="248792"/>
                  <a:pt x="273670" y="248792"/>
                  <a:pt x="276597" y="248792"/>
                </a:cubicBezTo>
                <a:lnTo>
                  <a:pt x="406115" y="244402"/>
                </a:lnTo>
                <a:cubicBezTo>
                  <a:pt x="409042" y="244402"/>
                  <a:pt x="413432" y="244402"/>
                  <a:pt x="419286" y="244402"/>
                </a:cubicBezTo>
                <a:cubicBezTo>
                  <a:pt x="457337" y="241475"/>
                  <a:pt x="483679" y="237816"/>
                  <a:pt x="498314" y="233425"/>
                </a:cubicBezTo>
                <a:close/>
                <a:moveTo>
                  <a:pt x="377577" y="136836"/>
                </a:moveTo>
                <a:lnTo>
                  <a:pt x="289769" y="141226"/>
                </a:lnTo>
                <a:lnTo>
                  <a:pt x="289769" y="178545"/>
                </a:lnTo>
                <a:lnTo>
                  <a:pt x="384163" y="174155"/>
                </a:lnTo>
                <a:cubicBezTo>
                  <a:pt x="395871" y="174155"/>
                  <a:pt x="406115" y="173423"/>
                  <a:pt x="414896" y="171959"/>
                </a:cubicBezTo>
                <a:lnTo>
                  <a:pt x="414896" y="136836"/>
                </a:lnTo>
                <a:cubicBezTo>
                  <a:pt x="406115" y="136836"/>
                  <a:pt x="393675" y="136836"/>
                  <a:pt x="377577" y="136836"/>
                </a:cubicBezTo>
                <a:close/>
                <a:moveTo>
                  <a:pt x="417091" y="68784"/>
                </a:moveTo>
                <a:lnTo>
                  <a:pt x="289769" y="73175"/>
                </a:lnTo>
                <a:lnTo>
                  <a:pt x="289769" y="112689"/>
                </a:lnTo>
                <a:lnTo>
                  <a:pt x="370991" y="108298"/>
                </a:lnTo>
                <a:cubicBezTo>
                  <a:pt x="375382" y="108298"/>
                  <a:pt x="381968" y="107566"/>
                  <a:pt x="390748" y="106103"/>
                </a:cubicBezTo>
                <a:cubicBezTo>
                  <a:pt x="398066" y="106103"/>
                  <a:pt x="403188" y="106103"/>
                  <a:pt x="406115" y="106103"/>
                </a:cubicBezTo>
                <a:cubicBezTo>
                  <a:pt x="409042" y="110493"/>
                  <a:pt x="412701" y="114884"/>
                  <a:pt x="417091" y="119274"/>
                </a:cubicBezTo>
                <a:close/>
                <a:moveTo>
                  <a:pt x="423677" y="11709"/>
                </a:moveTo>
                <a:cubicBezTo>
                  <a:pt x="425140" y="10245"/>
                  <a:pt x="428067" y="10977"/>
                  <a:pt x="432457" y="13904"/>
                </a:cubicBezTo>
                <a:cubicBezTo>
                  <a:pt x="439775" y="19758"/>
                  <a:pt x="451483" y="28539"/>
                  <a:pt x="467581" y="40247"/>
                </a:cubicBezTo>
                <a:cubicBezTo>
                  <a:pt x="480752" y="47564"/>
                  <a:pt x="488801" y="52686"/>
                  <a:pt x="491728" y="55613"/>
                </a:cubicBezTo>
                <a:cubicBezTo>
                  <a:pt x="497582" y="60003"/>
                  <a:pt x="500509" y="63662"/>
                  <a:pt x="500509" y="66589"/>
                </a:cubicBezTo>
                <a:cubicBezTo>
                  <a:pt x="500509" y="69516"/>
                  <a:pt x="497582" y="71711"/>
                  <a:pt x="491728" y="73175"/>
                </a:cubicBezTo>
                <a:cubicBezTo>
                  <a:pt x="482947" y="76102"/>
                  <a:pt x="479289" y="81956"/>
                  <a:pt x="480752" y="90736"/>
                </a:cubicBezTo>
                <a:cubicBezTo>
                  <a:pt x="479289" y="106835"/>
                  <a:pt x="478557" y="141226"/>
                  <a:pt x="478557" y="193912"/>
                </a:cubicBezTo>
                <a:cubicBezTo>
                  <a:pt x="478557" y="198302"/>
                  <a:pt x="477825" y="201229"/>
                  <a:pt x="476362" y="202692"/>
                </a:cubicBezTo>
                <a:cubicBezTo>
                  <a:pt x="467581" y="207083"/>
                  <a:pt x="450019" y="212937"/>
                  <a:pt x="423677" y="220254"/>
                </a:cubicBezTo>
                <a:cubicBezTo>
                  <a:pt x="416359" y="221718"/>
                  <a:pt x="413432" y="219522"/>
                  <a:pt x="414896" y="213668"/>
                </a:cubicBezTo>
                <a:lnTo>
                  <a:pt x="414896" y="202692"/>
                </a:lnTo>
                <a:cubicBezTo>
                  <a:pt x="407578" y="202692"/>
                  <a:pt x="399529" y="202692"/>
                  <a:pt x="390748" y="202692"/>
                </a:cubicBezTo>
                <a:lnTo>
                  <a:pt x="289769" y="207083"/>
                </a:lnTo>
                <a:cubicBezTo>
                  <a:pt x="289769" y="212937"/>
                  <a:pt x="288305" y="216595"/>
                  <a:pt x="285378" y="218059"/>
                </a:cubicBezTo>
                <a:cubicBezTo>
                  <a:pt x="266353" y="225376"/>
                  <a:pt x="248791" y="230498"/>
                  <a:pt x="232693" y="233425"/>
                </a:cubicBezTo>
                <a:cubicBezTo>
                  <a:pt x="229766" y="234889"/>
                  <a:pt x="227571" y="234889"/>
                  <a:pt x="226107" y="233425"/>
                </a:cubicBezTo>
                <a:cubicBezTo>
                  <a:pt x="226107" y="233425"/>
                  <a:pt x="226107" y="231962"/>
                  <a:pt x="226107" y="229035"/>
                </a:cubicBezTo>
                <a:cubicBezTo>
                  <a:pt x="226107" y="218791"/>
                  <a:pt x="226107" y="196839"/>
                  <a:pt x="226107" y="163179"/>
                </a:cubicBezTo>
                <a:cubicBezTo>
                  <a:pt x="227571" y="123665"/>
                  <a:pt x="228302" y="95859"/>
                  <a:pt x="228302" y="79760"/>
                </a:cubicBezTo>
                <a:cubicBezTo>
                  <a:pt x="228302" y="63662"/>
                  <a:pt x="228302" y="47564"/>
                  <a:pt x="228302" y="31466"/>
                </a:cubicBezTo>
                <a:cubicBezTo>
                  <a:pt x="226839" y="27075"/>
                  <a:pt x="226839" y="24148"/>
                  <a:pt x="228302" y="22685"/>
                </a:cubicBezTo>
                <a:cubicBezTo>
                  <a:pt x="229766" y="21221"/>
                  <a:pt x="231961" y="21221"/>
                  <a:pt x="234888" y="22685"/>
                </a:cubicBezTo>
                <a:cubicBezTo>
                  <a:pt x="243669" y="25612"/>
                  <a:pt x="258304" y="31466"/>
                  <a:pt x="278792" y="40247"/>
                </a:cubicBezTo>
                <a:cubicBezTo>
                  <a:pt x="283183" y="41710"/>
                  <a:pt x="286842" y="43173"/>
                  <a:pt x="289769" y="44637"/>
                </a:cubicBezTo>
                <a:lnTo>
                  <a:pt x="406115" y="40247"/>
                </a:lnTo>
                <a:cubicBezTo>
                  <a:pt x="410505" y="40247"/>
                  <a:pt x="414164" y="38051"/>
                  <a:pt x="417091" y="33661"/>
                </a:cubicBezTo>
                <a:cubicBezTo>
                  <a:pt x="420018" y="29270"/>
                  <a:pt x="421481" y="24148"/>
                  <a:pt x="421481" y="18294"/>
                </a:cubicBezTo>
                <a:cubicBezTo>
                  <a:pt x="422945" y="13904"/>
                  <a:pt x="423677" y="11709"/>
                  <a:pt x="423677" y="11709"/>
                </a:cubicBezTo>
                <a:close/>
                <a:moveTo>
                  <a:pt x="83418" y="733"/>
                </a:moveTo>
                <a:cubicBezTo>
                  <a:pt x="84882" y="-731"/>
                  <a:pt x="88540" y="1"/>
                  <a:pt x="94394" y="2928"/>
                </a:cubicBezTo>
                <a:cubicBezTo>
                  <a:pt x="114883" y="8782"/>
                  <a:pt x="132445" y="16099"/>
                  <a:pt x="147080" y="24880"/>
                </a:cubicBezTo>
                <a:cubicBezTo>
                  <a:pt x="151470" y="26343"/>
                  <a:pt x="153665" y="30002"/>
                  <a:pt x="153665" y="35856"/>
                </a:cubicBezTo>
                <a:cubicBezTo>
                  <a:pt x="152202" y="46100"/>
                  <a:pt x="151470" y="65857"/>
                  <a:pt x="151470" y="95127"/>
                </a:cubicBezTo>
                <a:lnTo>
                  <a:pt x="151470" y="123665"/>
                </a:lnTo>
                <a:cubicBezTo>
                  <a:pt x="166105" y="120738"/>
                  <a:pt x="180008" y="118543"/>
                  <a:pt x="193179" y="117079"/>
                </a:cubicBezTo>
                <a:cubicBezTo>
                  <a:pt x="201960" y="127323"/>
                  <a:pt x="210009" y="136104"/>
                  <a:pt x="217326" y="143422"/>
                </a:cubicBezTo>
                <a:cubicBezTo>
                  <a:pt x="218790" y="146349"/>
                  <a:pt x="219522" y="148544"/>
                  <a:pt x="219522" y="150007"/>
                </a:cubicBezTo>
                <a:cubicBezTo>
                  <a:pt x="218058" y="151471"/>
                  <a:pt x="215131" y="152202"/>
                  <a:pt x="210741" y="152202"/>
                </a:cubicBezTo>
                <a:cubicBezTo>
                  <a:pt x="187325" y="152202"/>
                  <a:pt x="168300" y="152934"/>
                  <a:pt x="153665" y="154398"/>
                </a:cubicBezTo>
                <a:lnTo>
                  <a:pt x="151470" y="154398"/>
                </a:lnTo>
                <a:cubicBezTo>
                  <a:pt x="151470" y="179277"/>
                  <a:pt x="151470" y="204888"/>
                  <a:pt x="151470" y="231230"/>
                </a:cubicBezTo>
                <a:lnTo>
                  <a:pt x="206350" y="211473"/>
                </a:lnTo>
                <a:lnTo>
                  <a:pt x="212936" y="222449"/>
                </a:lnTo>
                <a:cubicBezTo>
                  <a:pt x="195374" y="235621"/>
                  <a:pt x="174886" y="250255"/>
                  <a:pt x="151470" y="266354"/>
                </a:cubicBezTo>
                <a:cubicBezTo>
                  <a:pt x="151470" y="279525"/>
                  <a:pt x="151470" y="291965"/>
                  <a:pt x="151470" y="303672"/>
                </a:cubicBezTo>
                <a:cubicBezTo>
                  <a:pt x="150006" y="375383"/>
                  <a:pt x="145616" y="419287"/>
                  <a:pt x="138299" y="435385"/>
                </a:cubicBezTo>
                <a:cubicBezTo>
                  <a:pt x="128054" y="467582"/>
                  <a:pt x="110493" y="496119"/>
                  <a:pt x="85614" y="520999"/>
                </a:cubicBezTo>
                <a:cubicBezTo>
                  <a:pt x="73906" y="531243"/>
                  <a:pt x="65857" y="534902"/>
                  <a:pt x="61466" y="531975"/>
                </a:cubicBezTo>
                <a:cubicBezTo>
                  <a:pt x="57076" y="529048"/>
                  <a:pt x="57076" y="520267"/>
                  <a:pt x="61466" y="505632"/>
                </a:cubicBezTo>
                <a:cubicBezTo>
                  <a:pt x="64393" y="490997"/>
                  <a:pt x="62198" y="480021"/>
                  <a:pt x="54881" y="472704"/>
                </a:cubicBezTo>
                <a:cubicBezTo>
                  <a:pt x="46100" y="460996"/>
                  <a:pt x="29270" y="444898"/>
                  <a:pt x="4391" y="424409"/>
                </a:cubicBezTo>
                <a:lnTo>
                  <a:pt x="13171" y="413433"/>
                </a:lnTo>
                <a:lnTo>
                  <a:pt x="74637" y="435385"/>
                </a:lnTo>
                <a:cubicBezTo>
                  <a:pt x="79028" y="410506"/>
                  <a:pt x="82687" y="370260"/>
                  <a:pt x="85614" y="314648"/>
                </a:cubicBezTo>
                <a:cubicBezTo>
                  <a:pt x="82687" y="316112"/>
                  <a:pt x="78296" y="319039"/>
                  <a:pt x="72442" y="323429"/>
                </a:cubicBezTo>
                <a:cubicBezTo>
                  <a:pt x="63661" y="329283"/>
                  <a:pt x="57076" y="333674"/>
                  <a:pt x="52685" y="336601"/>
                </a:cubicBezTo>
                <a:cubicBezTo>
                  <a:pt x="48295" y="339527"/>
                  <a:pt x="44636" y="339527"/>
                  <a:pt x="41709" y="336601"/>
                </a:cubicBezTo>
                <a:cubicBezTo>
                  <a:pt x="41709" y="338064"/>
                  <a:pt x="40977" y="338064"/>
                  <a:pt x="39514" y="336601"/>
                </a:cubicBezTo>
                <a:cubicBezTo>
                  <a:pt x="38051" y="333674"/>
                  <a:pt x="35124" y="330015"/>
                  <a:pt x="30733" y="325624"/>
                </a:cubicBezTo>
                <a:cubicBezTo>
                  <a:pt x="17562" y="308063"/>
                  <a:pt x="8781" y="293428"/>
                  <a:pt x="4391" y="281720"/>
                </a:cubicBezTo>
                <a:lnTo>
                  <a:pt x="85614" y="253182"/>
                </a:lnTo>
                <a:cubicBezTo>
                  <a:pt x="85614" y="222449"/>
                  <a:pt x="85614" y="190985"/>
                  <a:pt x="85614" y="158788"/>
                </a:cubicBezTo>
                <a:lnTo>
                  <a:pt x="74637" y="158788"/>
                </a:lnTo>
                <a:cubicBezTo>
                  <a:pt x="57076" y="161715"/>
                  <a:pt x="40977" y="163179"/>
                  <a:pt x="26343" y="163179"/>
                </a:cubicBezTo>
                <a:lnTo>
                  <a:pt x="6586" y="132446"/>
                </a:lnTo>
                <a:cubicBezTo>
                  <a:pt x="15367" y="132446"/>
                  <a:pt x="27806" y="131714"/>
                  <a:pt x="43904" y="130250"/>
                </a:cubicBezTo>
                <a:cubicBezTo>
                  <a:pt x="54149" y="130250"/>
                  <a:pt x="61466" y="130250"/>
                  <a:pt x="65857" y="130250"/>
                </a:cubicBezTo>
                <a:lnTo>
                  <a:pt x="85614" y="128055"/>
                </a:lnTo>
                <a:lnTo>
                  <a:pt x="85614" y="95127"/>
                </a:lnTo>
                <a:cubicBezTo>
                  <a:pt x="85614" y="55613"/>
                  <a:pt x="84882" y="27807"/>
                  <a:pt x="83418" y="11709"/>
                </a:cubicBezTo>
                <a:cubicBezTo>
                  <a:pt x="81955" y="5855"/>
                  <a:pt x="81955" y="2196"/>
                  <a:pt x="83418" y="733"/>
                </a:cubicBezTo>
                <a:close/>
              </a:path>
            </a:pathLst>
          </a:custGeom>
          <a:solidFill>
            <a:schemeClr val="bg1"/>
          </a:solidFill>
          <a:ln>
            <a:noFill/>
          </a:ln>
          <a:effectLst>
            <a:outerShdw blurRad="38100" dist="38100" dir="2700000" algn="tl">
              <a:srgbClr val="000000">
                <a:alpha val="43137"/>
              </a:srgbClr>
            </a:outerShdw>
          </a:effectLst>
        </p:spPr>
        <p:txBody>
          <a:bodyPr rot="0" spcFirstLastPara="0" vertOverflow="overflow" horzOverflow="overflow" vert="horz" wrap="square" lIns="91440" tIns="45720" rIns="91440" bIns="45720" numCol="1" spcCol="0" rtlCol="0" fromWordArt="0" anchor="t"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44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方正颜宋简体_中" panose="02000000000000000000" pitchFamily="2" charset="-122"/>
              <a:ea typeface="方正颜宋简体_中" panose="02000000000000000000" pitchFamily="2" charset="-122"/>
              <a:cs typeface="方正颜宋简体_中" panose="02000000000000000000" pitchFamily="2" charset="-122"/>
            </a:endParaRPr>
          </a:p>
        </p:txBody>
      </p:sp>
      <p:sp>
        <p:nvSpPr>
          <p:cNvPr id="9" name="文本框 8"/>
          <p:cNvSpPr txBox="1"/>
          <p:nvPr/>
        </p:nvSpPr>
        <p:spPr>
          <a:xfrm>
            <a:off x="4006680" y="1638547"/>
            <a:ext cx="6533560" cy="3972562"/>
          </a:xfrm>
          <a:prstGeom prst="rect">
            <a:avLst/>
          </a:prstGeom>
          <a:noFill/>
        </p:spPr>
        <p:txBody>
          <a:bodyPr wrap="square" rtlCol="0">
            <a:spAutoFit/>
          </a:bodyPr>
          <a:lstStyle/>
          <a:p>
            <a:pPr marL="0" marR="0" lvl="0" indent="0" algn="l" defTabSz="914400" rtl="0" eaLnBrk="1" fontAlgn="auto" latinLnBrk="0" hangingPunct="1">
              <a:lnSpc>
                <a:spcPct val="200000"/>
              </a:lnSpc>
              <a:spcBef>
                <a:spcPts val="0"/>
              </a:spcBef>
              <a:spcAft>
                <a:spcPts val="0"/>
              </a:spcAft>
              <a:buClrTx/>
              <a:buSzTx/>
              <a:buFontTx/>
              <a:buNone/>
              <a:tabLst/>
              <a:defRPr/>
            </a:pPr>
            <a:r>
              <a:rPr kumimoji="0" lang="zh-CN" altLang="en-US" sz="2600" b="1" i="0" u="none" strike="noStrike" kern="1200" cap="none" spc="0" normalizeH="0" baseline="0" noProof="0" dirty="0">
                <a:ln>
                  <a:noFill/>
                </a:ln>
                <a:solidFill>
                  <a:prstClr val="black">
                    <a:lumMod val="85000"/>
                    <a:lumOff val="15000"/>
                  </a:prstClr>
                </a:solidFill>
                <a:effectLst/>
                <a:uLnTx/>
                <a:uFillTx/>
                <a:latin typeface="华文中宋" panose="02010600040101010101" pitchFamily="2" charset="-122"/>
                <a:ea typeface="华文中宋" panose="02010600040101010101" pitchFamily="2" charset="-122"/>
                <a:cs typeface="微软雅黑" panose="020B0503020204020204" pitchFamily="34" charset="-122"/>
              </a:rPr>
              <a:t>一、机器学习基本概念</a:t>
            </a:r>
          </a:p>
          <a:p>
            <a:pPr marL="0" marR="0" lvl="0" indent="0" algn="l" defTabSz="914400" rtl="0" eaLnBrk="1" fontAlgn="auto" latinLnBrk="0" hangingPunct="1">
              <a:lnSpc>
                <a:spcPct val="200000"/>
              </a:lnSpc>
              <a:spcBef>
                <a:spcPts val="0"/>
              </a:spcBef>
              <a:spcAft>
                <a:spcPts val="0"/>
              </a:spcAft>
              <a:buClrTx/>
              <a:buSzTx/>
              <a:buFontTx/>
              <a:buNone/>
              <a:tabLst/>
              <a:defRPr/>
            </a:pPr>
            <a:r>
              <a:rPr kumimoji="0" lang="zh-CN" altLang="en-US" sz="2600" b="1" i="0" u="none" strike="noStrike" kern="1200" cap="none" spc="0" normalizeH="0" baseline="0" noProof="0" dirty="0">
                <a:ln>
                  <a:noFill/>
                </a:ln>
                <a:solidFill>
                  <a:prstClr val="black">
                    <a:lumMod val="85000"/>
                    <a:lumOff val="15000"/>
                  </a:prstClr>
                </a:solidFill>
                <a:effectLst/>
                <a:uLnTx/>
                <a:uFillTx/>
                <a:latin typeface="华文中宋" panose="02010600040101010101" pitchFamily="2" charset="-122"/>
                <a:ea typeface="华文中宋" panose="02010600040101010101" pitchFamily="2" charset="-122"/>
                <a:cs typeface="微软雅黑" panose="020B0503020204020204" pitchFamily="34" charset="-122"/>
              </a:rPr>
              <a:t>二、监督学习：回归分析与决策树</a:t>
            </a:r>
          </a:p>
          <a:p>
            <a:pPr marL="0" marR="0" lvl="0" indent="0" algn="l" defTabSz="914400" rtl="0" eaLnBrk="1" fontAlgn="auto" latinLnBrk="0" hangingPunct="1">
              <a:lnSpc>
                <a:spcPct val="200000"/>
              </a:lnSpc>
              <a:spcBef>
                <a:spcPts val="0"/>
              </a:spcBef>
              <a:spcAft>
                <a:spcPts val="0"/>
              </a:spcAft>
              <a:buClrTx/>
              <a:buSzTx/>
              <a:buFontTx/>
              <a:buNone/>
              <a:tabLst/>
              <a:defRPr/>
            </a:pPr>
            <a:r>
              <a:rPr kumimoji="0" lang="zh-CN" altLang="en-US" sz="2600" b="1" i="0" u="none" strike="noStrike" kern="1200" cap="none" spc="0" normalizeH="0" baseline="0" noProof="0" dirty="0">
                <a:ln>
                  <a:noFill/>
                </a:ln>
                <a:solidFill>
                  <a:prstClr val="black">
                    <a:lumMod val="85000"/>
                    <a:lumOff val="15000"/>
                  </a:prstClr>
                </a:solidFill>
                <a:effectLst/>
                <a:uLnTx/>
                <a:uFillTx/>
                <a:latin typeface="华文中宋" panose="02010600040101010101" pitchFamily="2" charset="-122"/>
                <a:ea typeface="华文中宋" panose="02010600040101010101" pitchFamily="2" charset="-122"/>
                <a:cs typeface="微软雅黑" panose="020B0503020204020204" pitchFamily="34" charset="-122"/>
              </a:rPr>
              <a:t>三、无监督学习：</a:t>
            </a:r>
            <a:r>
              <a:rPr kumimoji="0" lang="en-US" altLang="zh-CN" sz="2600" b="1" i="0" u="none" strike="noStrike" kern="1200" cap="none" spc="0" normalizeH="0" baseline="0" noProof="0" dirty="0">
                <a:ln>
                  <a:noFill/>
                </a:ln>
                <a:solidFill>
                  <a:prstClr val="black">
                    <a:lumMod val="85000"/>
                    <a:lumOff val="15000"/>
                  </a:prstClr>
                </a:solidFill>
                <a:effectLst/>
                <a:uLnTx/>
                <a:uFillTx/>
                <a:latin typeface="华文中宋" panose="02010600040101010101" pitchFamily="2" charset="-122"/>
                <a:ea typeface="华文中宋" panose="02010600040101010101" pitchFamily="2" charset="-122"/>
                <a:cs typeface="微软雅黑" panose="020B0503020204020204" pitchFamily="34" charset="-122"/>
              </a:rPr>
              <a:t>K</a:t>
            </a:r>
            <a:r>
              <a:rPr kumimoji="0" lang="zh-CN" altLang="en-US" sz="2600" b="1" i="0" u="none" strike="noStrike" kern="1200" cap="none" spc="0" normalizeH="0" baseline="0" noProof="0" dirty="0">
                <a:ln>
                  <a:noFill/>
                </a:ln>
                <a:solidFill>
                  <a:prstClr val="black">
                    <a:lumMod val="85000"/>
                    <a:lumOff val="15000"/>
                  </a:prstClr>
                </a:solidFill>
                <a:effectLst/>
                <a:uLnTx/>
                <a:uFillTx/>
                <a:latin typeface="华文中宋" panose="02010600040101010101" pitchFamily="2" charset="-122"/>
                <a:ea typeface="华文中宋" panose="02010600040101010101" pitchFamily="2" charset="-122"/>
                <a:cs typeface="微软雅黑" panose="020B0503020204020204" pitchFamily="34" charset="-122"/>
              </a:rPr>
              <a:t>均值聚类</a:t>
            </a:r>
          </a:p>
          <a:p>
            <a:pPr marL="0" marR="0" lvl="0" indent="0" algn="l" defTabSz="914400" rtl="0" eaLnBrk="1" fontAlgn="auto" latinLnBrk="0" hangingPunct="1">
              <a:lnSpc>
                <a:spcPct val="200000"/>
              </a:lnSpc>
              <a:spcBef>
                <a:spcPts val="0"/>
              </a:spcBef>
              <a:spcAft>
                <a:spcPts val="0"/>
              </a:spcAft>
              <a:buClrTx/>
              <a:buSzTx/>
              <a:buFontTx/>
              <a:buNone/>
              <a:tabLst/>
              <a:defRPr/>
            </a:pPr>
            <a:r>
              <a:rPr kumimoji="0" lang="zh-CN" altLang="en-US" sz="2600" b="1" i="0" u="none" strike="noStrike" kern="1200" cap="none" spc="0" normalizeH="0" baseline="0" noProof="0" dirty="0">
                <a:ln>
                  <a:noFill/>
                </a:ln>
                <a:solidFill>
                  <a:prstClr val="black">
                    <a:lumMod val="85000"/>
                    <a:lumOff val="15000"/>
                  </a:prstClr>
                </a:solidFill>
                <a:effectLst/>
                <a:uLnTx/>
                <a:uFillTx/>
                <a:latin typeface="华文中宋" panose="02010600040101010101" pitchFamily="2" charset="-122"/>
                <a:ea typeface="华文中宋" panose="02010600040101010101" pitchFamily="2" charset="-122"/>
                <a:cs typeface="微软雅黑" panose="020B0503020204020204" pitchFamily="34" charset="-122"/>
              </a:rPr>
              <a:t>四、监督学习与非监督学习下特征降维</a:t>
            </a:r>
          </a:p>
          <a:p>
            <a:pPr marL="0" marR="0" lvl="0" indent="0" algn="l" defTabSz="914400" rtl="0" eaLnBrk="1" fontAlgn="auto" latinLnBrk="0" hangingPunct="1">
              <a:lnSpc>
                <a:spcPct val="200000"/>
              </a:lnSpc>
              <a:spcBef>
                <a:spcPts val="0"/>
              </a:spcBef>
              <a:spcAft>
                <a:spcPts val="0"/>
              </a:spcAft>
              <a:buClrTx/>
              <a:buSzTx/>
              <a:buFontTx/>
              <a:buNone/>
              <a:tabLst/>
              <a:defRPr/>
            </a:pPr>
            <a:r>
              <a:rPr kumimoji="0" lang="zh-CN" altLang="en-US" sz="2600" b="1" i="0" u="none" strike="noStrike" kern="1200" cap="none" spc="0" normalizeH="0" baseline="0" noProof="0" dirty="0">
                <a:ln>
                  <a:noFill/>
                </a:ln>
                <a:solidFill>
                  <a:prstClr val="black">
                    <a:lumMod val="85000"/>
                    <a:lumOff val="15000"/>
                  </a:prstClr>
                </a:solidFill>
                <a:effectLst/>
                <a:uLnTx/>
                <a:uFillTx/>
                <a:latin typeface="华文中宋" panose="02010600040101010101" pitchFamily="2" charset="-122"/>
                <a:ea typeface="华文中宋" panose="02010600040101010101" pitchFamily="2" charset="-122"/>
                <a:cs typeface="微软雅黑" panose="020B0503020204020204" pitchFamily="34" charset="-122"/>
              </a:rPr>
              <a:t>五、演化学习</a:t>
            </a:r>
          </a:p>
        </p:txBody>
      </p:sp>
    </p:spTree>
    <p:extLst>
      <p:ext uri="{BB962C8B-B14F-4D97-AF65-F5344CB8AC3E}">
        <p14:creationId xmlns:p14="http://schemas.microsoft.com/office/powerpoint/2010/main" val="425007585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583380" y="726948"/>
            <a:ext cx="7464387" cy="497934"/>
            <a:chOff x="4099943" y="2819853"/>
            <a:chExt cx="2570275" cy="497934"/>
          </a:xfrm>
        </p:grpSpPr>
        <p:sp>
          <p:nvSpPr>
            <p:cNvPr id="4" name="平行四边形 3"/>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5" name="平行四边形 4"/>
            <p:cNvSpPr/>
            <p:nvPr/>
          </p:nvSpPr>
          <p:spPr bwMode="auto">
            <a:xfrm>
              <a:off x="4122533" y="2819853"/>
              <a:ext cx="2547685"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6" name="矩形 5"/>
            <p:cNvSpPr/>
            <p:nvPr/>
          </p:nvSpPr>
          <p:spPr>
            <a:xfrm>
              <a:off x="4216534" y="2853798"/>
              <a:ext cx="2359684" cy="400110"/>
            </a:xfrm>
            <a:prstGeom prst="rect">
              <a:avLst/>
            </a:prstGeom>
          </p:spPr>
          <p:txBody>
            <a:bodyPr wrap="square">
              <a:spAutoFit/>
            </a:bodyPr>
            <a:lstStyle/>
            <a:p>
              <a:pPr marL="0" marR="0" lvl="0" indent="0" algn="ctr" defTabSz="914400" rtl="0" eaLnBrk="1" fontAlgn="auto" latinLnBrk="0" hangingPunct="1">
                <a:lnSpc>
                  <a:spcPct val="100000"/>
                </a:lnSpc>
                <a:spcBef>
                  <a:spcPct val="50000"/>
                </a:spcBef>
                <a:spcAft>
                  <a:spcPts val="0"/>
                </a:spcAft>
                <a:buClrTx/>
                <a:buSzTx/>
                <a:buFontTx/>
                <a:buNone/>
                <a:tabLst/>
                <a:defRPr/>
              </a:pPr>
              <a:r>
                <a:rPr kumimoji="0" lang="zh-CN" altLang="en-US" sz="2000" b="1" i="0" u="none" strike="noStrike" kern="1200" cap="none" spc="0" normalizeH="0" baseline="0" noProof="0" dirty="0">
                  <a:ln>
                    <a:noFill/>
                  </a:ln>
                  <a:solidFill>
                    <a:prstClr val="black">
                      <a:lumMod val="95000"/>
                      <a:lumOff val="5000"/>
                    </a:prstClr>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机器学习：概念与分类</a:t>
              </a:r>
              <a:endParaRPr kumimoji="0" lang="zh-CN" altLang="en-US" sz="2000" b="1" i="0" u="none" strike="noStrike" kern="120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endParaRPr>
            </a:p>
          </p:txBody>
        </p:sp>
      </p:grpSp>
      <p:sp>
        <p:nvSpPr>
          <p:cNvPr id="23" name="矩形 22">
            <a:extLst>
              <a:ext uri="{FF2B5EF4-FFF2-40B4-BE49-F238E27FC236}">
                <a16:creationId xmlns:a16="http://schemas.microsoft.com/office/drawing/2014/main" id="{6F77A2E9-3941-4386-A0DF-CDEBD25143F3}"/>
              </a:ext>
            </a:extLst>
          </p:cNvPr>
          <p:cNvSpPr/>
          <p:nvPr/>
        </p:nvSpPr>
        <p:spPr>
          <a:xfrm>
            <a:off x="852473" y="129010"/>
            <a:ext cx="2319866"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mn-cs"/>
              </a:rPr>
              <a:t>一、机器学习基本概念</a:t>
            </a:r>
            <a:endParaRPr kumimoji="0" lang="zh-CN" altLang="en-US" sz="16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p:sp>
        <p:nvSpPr>
          <p:cNvPr id="24" name="矩形: 圆角 6">
            <a:extLst>
              <a:ext uri="{FF2B5EF4-FFF2-40B4-BE49-F238E27FC236}">
                <a16:creationId xmlns:a16="http://schemas.microsoft.com/office/drawing/2014/main" id="{15B72201-1606-4C88-8F91-839FBCDACE0A}"/>
              </a:ext>
            </a:extLst>
          </p:cNvPr>
          <p:cNvSpPr/>
          <p:nvPr/>
        </p:nvSpPr>
        <p:spPr>
          <a:xfrm>
            <a:off x="867351" y="1883054"/>
            <a:ext cx="10702670" cy="3665099"/>
          </a:xfrm>
          <a:prstGeom prst="roundRect">
            <a:avLst>
              <a:gd name="adj" fmla="val 0"/>
            </a:avLst>
          </a:prstGeom>
          <a:gradFill>
            <a:gsLst>
              <a:gs pos="22000">
                <a:srgbClr val="016773"/>
              </a:gs>
              <a:gs pos="100000">
                <a:srgbClr val="00ABA5"/>
              </a:gs>
            </a:gsLst>
            <a:lin ang="30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1"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endParaRPr>
          </a:p>
        </p:txBody>
      </p:sp>
      <p:sp>
        <p:nvSpPr>
          <p:cNvPr id="25" name="矩形 24">
            <a:extLst>
              <a:ext uri="{FF2B5EF4-FFF2-40B4-BE49-F238E27FC236}">
                <a16:creationId xmlns:a16="http://schemas.microsoft.com/office/drawing/2014/main" id="{EABA8736-7A3C-423C-AE5A-BDA9E8807C56}"/>
              </a:ext>
            </a:extLst>
          </p:cNvPr>
          <p:cNvSpPr/>
          <p:nvPr/>
        </p:nvSpPr>
        <p:spPr>
          <a:xfrm>
            <a:off x="867351" y="1792172"/>
            <a:ext cx="10469733" cy="3879908"/>
          </a:xfrm>
          <a:prstGeom prst="rect">
            <a:avLst/>
          </a:prstGeom>
        </p:spPr>
        <p:txBody>
          <a:bodyPr wrap="square">
            <a:spAutoFit/>
          </a:bodyPr>
          <a:lstStyle/>
          <a:p>
            <a:pPr marL="285750" marR="0" lvl="0" indent="-285750" algn="just" defTabSz="914400" rtl="0" eaLnBrk="1" fontAlgn="auto" latinLnBrk="0" hangingPunct="1">
              <a:lnSpc>
                <a:spcPct val="250000"/>
              </a:lnSpc>
              <a:spcBef>
                <a:spcPts val="0"/>
              </a:spcBef>
              <a:spcAft>
                <a:spcPts val="0"/>
              </a:spcAft>
              <a:buClrTx/>
              <a:buSzTx/>
              <a:buFont typeface="Wingdings" panose="05000000000000000000" pitchFamily="2" charset="2"/>
              <a:buChar char="l"/>
              <a:tabLst/>
              <a:defRPr/>
            </a:pPr>
            <a:r>
              <a:rPr kumimoji="0" lang="zh-CN" altLang="en-US" sz="18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机器学习通过对数据的优化学习，</a:t>
            </a:r>
            <a:r>
              <a:rPr kumimoji="0" lang="zh-CN" altLang="en-US" sz="1800" b="1" i="0" u="none" strike="noStrike" kern="1200" cap="none" spc="0" normalizeH="0" baseline="0" noProof="0" dirty="0">
                <a:ln>
                  <a:noFill/>
                </a:ln>
                <a:solidFill>
                  <a:srgbClr val="FFFFCC"/>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建立能够刻画数据中所蕴含语义概念或分布结构等信息的模型</a:t>
            </a:r>
            <a:r>
              <a:rPr kumimoji="0" lang="zh-CN" altLang="en-US" sz="18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。在模型学习过程中，采用合适手段来利用有标签数据或无标签数据， 对模型参数不断进行优化，从而提升模型性能。</a:t>
            </a:r>
          </a:p>
          <a:p>
            <a:pPr marL="285750" marR="0" lvl="0" indent="-285750" algn="just" defTabSz="914400" rtl="0" eaLnBrk="1" fontAlgn="auto" latinLnBrk="0" hangingPunct="1">
              <a:lnSpc>
                <a:spcPct val="250000"/>
              </a:lnSpc>
              <a:spcBef>
                <a:spcPts val="0"/>
              </a:spcBef>
              <a:spcAft>
                <a:spcPts val="0"/>
              </a:spcAft>
              <a:buClrTx/>
              <a:buSzTx/>
              <a:buFont typeface="Wingdings" panose="05000000000000000000" pitchFamily="2" charset="2"/>
              <a:buChar char="l"/>
              <a:tabLst/>
              <a:defRPr/>
            </a:pPr>
            <a:r>
              <a:rPr kumimoji="0" lang="zh-CN" altLang="en-US" sz="18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从数据利用的角度，可将机器学习划分为</a:t>
            </a:r>
            <a:r>
              <a:rPr kumimoji="0" lang="zh-CN" altLang="en-US" sz="1800" b="1" i="0" u="none" strike="noStrike" kern="1200" cap="none" spc="0" normalizeH="0" baseline="0" noProof="0" dirty="0">
                <a:ln>
                  <a:noFill/>
                </a:ln>
                <a:solidFill>
                  <a:srgbClr val="FFFFCC"/>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监督学习（</a:t>
            </a:r>
            <a:r>
              <a:rPr kumimoji="0" lang="en-US" altLang="zh-CN" sz="1800" b="1" i="0" u="none" strike="noStrike" kern="1200" cap="none" spc="0" normalizeH="0" baseline="0" noProof="0" dirty="0">
                <a:ln>
                  <a:noFill/>
                </a:ln>
                <a:solidFill>
                  <a:srgbClr val="FFFFCC"/>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supervised learning</a:t>
            </a:r>
            <a:r>
              <a:rPr kumimoji="0" lang="zh-CN" altLang="en-US" sz="1800" b="1" i="0" u="none" strike="noStrike" kern="1200" cap="none" spc="0" normalizeH="0" baseline="0" noProof="0" dirty="0">
                <a:ln>
                  <a:noFill/>
                </a:ln>
                <a:solidFill>
                  <a:srgbClr val="FFFFCC"/>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）、无监督学习（</a:t>
            </a:r>
            <a:r>
              <a:rPr kumimoji="0" lang="en-US" altLang="zh-CN" sz="1800" b="1" i="0" u="none" strike="noStrike" kern="1200" cap="none" spc="0" normalizeH="0" baseline="0" noProof="0" dirty="0">
                <a:ln>
                  <a:noFill/>
                </a:ln>
                <a:solidFill>
                  <a:srgbClr val="FFFFCC"/>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unsupervised learning</a:t>
            </a:r>
            <a:r>
              <a:rPr kumimoji="0" lang="zh-CN" altLang="en-US" sz="1800" b="1" i="0" u="none" strike="noStrike" kern="1200" cap="none" spc="0" normalizeH="0" baseline="0" noProof="0" dirty="0">
                <a:ln>
                  <a:noFill/>
                </a:ln>
                <a:solidFill>
                  <a:srgbClr val="FFFFCC"/>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）及半监督学习（</a:t>
            </a:r>
            <a:r>
              <a:rPr kumimoji="0" lang="en-US" altLang="zh-CN" sz="1800" b="1" i="0" u="none" strike="noStrike" kern="1200" cap="none" spc="0" normalizeH="0" baseline="0" noProof="0" dirty="0">
                <a:ln>
                  <a:noFill/>
                </a:ln>
                <a:solidFill>
                  <a:srgbClr val="FFFFCC"/>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semi-supervised learning</a:t>
            </a:r>
            <a:r>
              <a:rPr kumimoji="0" lang="zh-CN" altLang="en-US" sz="1800" b="1" i="0" u="none" strike="noStrike" kern="1200" cap="none" spc="0" normalizeH="0" baseline="0" noProof="0" dirty="0">
                <a:ln>
                  <a:noFill/>
                </a:ln>
                <a:solidFill>
                  <a:srgbClr val="FFFFCC"/>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0" lang="zh-CN" altLang="en-US" sz="18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等。</a:t>
            </a:r>
            <a:endParaRPr kumimoji="0" lang="en-US" altLang="zh-CN" sz="18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endParaRPr>
          </a:p>
          <a:p>
            <a:pPr marL="0" marR="0" lvl="0" indent="0" algn="l" defTabSz="914400" rtl="0" eaLnBrk="1" fontAlgn="auto" latinLnBrk="0" hangingPunct="1">
              <a:lnSpc>
                <a:spcPct val="150000"/>
              </a:lnSpc>
              <a:spcBef>
                <a:spcPts val="0"/>
              </a:spcBef>
              <a:spcAft>
                <a:spcPts val="0"/>
              </a:spcAft>
              <a:buClr>
                <a:prstClr val="white"/>
              </a:buClr>
              <a:buSzPct val="80000"/>
              <a:buFontTx/>
              <a:buNone/>
              <a:tabLst/>
              <a:defRPr/>
            </a:pPr>
            <a:endParaRPr kumimoji="0" lang="en-US" altLang="zh-CN" sz="16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79330351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583380" y="726948"/>
            <a:ext cx="7464387" cy="497934"/>
            <a:chOff x="4099943" y="2819853"/>
            <a:chExt cx="2570275" cy="497934"/>
          </a:xfrm>
        </p:grpSpPr>
        <p:sp>
          <p:nvSpPr>
            <p:cNvPr id="4" name="平行四边形 3"/>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5" name="平行四边形 4"/>
            <p:cNvSpPr/>
            <p:nvPr/>
          </p:nvSpPr>
          <p:spPr bwMode="auto">
            <a:xfrm>
              <a:off x="4122533" y="2819853"/>
              <a:ext cx="2547685"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6" name="矩形 5"/>
            <p:cNvSpPr/>
            <p:nvPr/>
          </p:nvSpPr>
          <p:spPr>
            <a:xfrm>
              <a:off x="4216534" y="2853798"/>
              <a:ext cx="2359684" cy="400110"/>
            </a:xfrm>
            <a:prstGeom prst="rect">
              <a:avLst/>
            </a:prstGeom>
          </p:spPr>
          <p:txBody>
            <a:bodyPr wrap="square">
              <a:spAutoFit/>
            </a:bodyPr>
            <a:lstStyle/>
            <a:p>
              <a:pPr marL="0" marR="0" lvl="0" indent="0" algn="ctr" defTabSz="914400" rtl="0" eaLnBrk="1" fontAlgn="auto" latinLnBrk="0" hangingPunct="1">
                <a:lnSpc>
                  <a:spcPct val="100000"/>
                </a:lnSpc>
                <a:spcBef>
                  <a:spcPct val="50000"/>
                </a:spcBef>
                <a:spcAft>
                  <a:spcPts val="0"/>
                </a:spcAft>
                <a:buClrTx/>
                <a:buSzTx/>
                <a:buFontTx/>
                <a:buNone/>
                <a:tabLst/>
                <a:defRPr/>
              </a:pPr>
              <a:r>
                <a:rPr kumimoji="0" lang="zh-CN" altLang="en-US" sz="2000" b="1" i="0" u="none" strike="noStrike" kern="1200" cap="none" spc="0" normalizeH="0" baseline="0" noProof="0" dirty="0">
                  <a:ln>
                    <a:noFill/>
                  </a:ln>
                  <a:solidFill>
                    <a:prstClr val="black">
                      <a:lumMod val="95000"/>
                      <a:lumOff val="5000"/>
                    </a:prstClr>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有监督学习</a:t>
              </a:r>
              <a:endParaRPr kumimoji="0" lang="zh-CN" altLang="en-US" sz="2000" b="1" i="0" u="none" strike="noStrike" kern="120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endParaRPr>
            </a:p>
          </p:txBody>
        </p:sp>
      </p:grpSp>
      <p:sp>
        <p:nvSpPr>
          <p:cNvPr id="23" name="矩形 22">
            <a:extLst>
              <a:ext uri="{FF2B5EF4-FFF2-40B4-BE49-F238E27FC236}">
                <a16:creationId xmlns:a16="http://schemas.microsoft.com/office/drawing/2014/main" id="{6F77A2E9-3941-4386-A0DF-CDEBD25143F3}"/>
              </a:ext>
            </a:extLst>
          </p:cNvPr>
          <p:cNvSpPr/>
          <p:nvPr/>
        </p:nvSpPr>
        <p:spPr>
          <a:xfrm>
            <a:off x="852473" y="129010"/>
            <a:ext cx="2258952"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mn-cs"/>
              </a:rPr>
              <a:t>一、机器学习基本概念</a:t>
            </a:r>
            <a:endParaRPr kumimoji="0" lang="zh-CN" altLang="en-US" sz="16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p:grpSp>
        <p:nvGrpSpPr>
          <p:cNvPr id="15" name="组合 14">
            <a:extLst>
              <a:ext uri="{FF2B5EF4-FFF2-40B4-BE49-F238E27FC236}">
                <a16:creationId xmlns:a16="http://schemas.microsoft.com/office/drawing/2014/main" id="{D519A776-EDBF-40FA-9B9F-704BF8EAD3E6}"/>
              </a:ext>
            </a:extLst>
          </p:cNvPr>
          <p:cNvGrpSpPr/>
          <p:nvPr/>
        </p:nvGrpSpPr>
        <p:grpSpPr>
          <a:xfrm>
            <a:off x="5166430" y="1350156"/>
            <a:ext cx="7647690" cy="4949471"/>
            <a:chOff x="320634" y="1099037"/>
            <a:chExt cx="8110848" cy="3712101"/>
          </a:xfrm>
        </p:grpSpPr>
        <p:sp>
          <p:nvSpPr>
            <p:cNvPr id="16" name="圆角矩形 20">
              <a:extLst>
                <a:ext uri="{FF2B5EF4-FFF2-40B4-BE49-F238E27FC236}">
                  <a16:creationId xmlns:a16="http://schemas.microsoft.com/office/drawing/2014/main" id="{55453331-5183-4A85-A895-B382D877977F}"/>
                </a:ext>
              </a:extLst>
            </p:cNvPr>
            <p:cNvSpPr/>
            <p:nvPr/>
          </p:nvSpPr>
          <p:spPr bwMode="auto">
            <a:xfrm>
              <a:off x="1199410" y="2529819"/>
              <a:ext cx="1111599" cy="240365"/>
            </a:xfrm>
            <a:prstGeom prst="roundRect">
              <a:avLst/>
            </a:prstGeom>
            <a:solidFill>
              <a:srgbClr val="FFFF00"/>
            </a:solidFill>
            <a:ln>
              <a:solidFill>
                <a:srgbClr val="C00000"/>
              </a:solidFill>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wrap="none" lIns="72823" tIns="0" rIns="72823" b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1"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图像数据</a:t>
              </a:r>
              <a:endParaRPr kumimoji="0"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17" name="图片 17" descr="semantic gap.jpg">
              <a:extLst>
                <a:ext uri="{FF2B5EF4-FFF2-40B4-BE49-F238E27FC236}">
                  <a16:creationId xmlns:a16="http://schemas.microsoft.com/office/drawing/2014/main" id="{C0BC91A9-BCA6-4950-B4AF-3107630B8C80}"/>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88892" y="1242215"/>
              <a:ext cx="1875133" cy="986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减号 17">
              <a:extLst>
                <a:ext uri="{FF2B5EF4-FFF2-40B4-BE49-F238E27FC236}">
                  <a16:creationId xmlns:a16="http://schemas.microsoft.com/office/drawing/2014/main" id="{4C3AE491-1109-476E-8A0A-88E2D1FF6C53}"/>
                </a:ext>
              </a:extLst>
            </p:cNvPr>
            <p:cNvSpPr/>
            <p:nvPr/>
          </p:nvSpPr>
          <p:spPr bwMode="auto">
            <a:xfrm>
              <a:off x="320634" y="2854107"/>
              <a:ext cx="8110848" cy="321013"/>
            </a:xfrm>
            <a:prstGeom prst="mathMinus">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30000"/>
                </a:spcBef>
                <a:spcAft>
                  <a:spcPct val="0"/>
                </a:spcAft>
                <a:buClrTx/>
                <a:buSzTx/>
                <a:buFontTx/>
                <a:buNone/>
                <a:tabLst/>
                <a:defRPr/>
              </a:pPr>
              <a:endParaRPr kumimoji="0" lang="zh-CN" altLang="en-US" sz="1200" b="0" i="0" u="none" strike="noStrike" kern="1200" cap="none" spc="0" normalizeH="0" baseline="0" noProof="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p:txBody>
        </p:sp>
        <p:sp>
          <p:nvSpPr>
            <p:cNvPr id="19" name="圆角矩形 24">
              <a:extLst>
                <a:ext uri="{FF2B5EF4-FFF2-40B4-BE49-F238E27FC236}">
                  <a16:creationId xmlns:a16="http://schemas.microsoft.com/office/drawing/2014/main" id="{743A29DB-AF23-4ACC-B3E4-3CEB8EAA7C93}"/>
                </a:ext>
              </a:extLst>
            </p:cNvPr>
            <p:cNvSpPr/>
            <p:nvPr/>
          </p:nvSpPr>
          <p:spPr bwMode="auto">
            <a:xfrm>
              <a:off x="1204071" y="4570773"/>
              <a:ext cx="1111599" cy="240365"/>
            </a:xfrm>
            <a:prstGeom prst="roundRect">
              <a:avLst/>
            </a:prstGeom>
            <a:solidFill>
              <a:srgbClr val="FFFF00"/>
            </a:solidFill>
            <a:ln>
              <a:solidFill>
                <a:srgbClr val="C00000"/>
              </a:solidFill>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wrap="none" lIns="72823" tIns="0" rIns="72823" b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1"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文本数据</a:t>
              </a:r>
              <a:endParaRPr kumimoji="0"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20" name="Picture 2">
              <a:extLst>
                <a:ext uri="{FF2B5EF4-FFF2-40B4-BE49-F238E27FC236}">
                  <a16:creationId xmlns:a16="http://schemas.microsoft.com/office/drawing/2014/main" id="{616D44A9-7096-43CC-8047-2E35C8F5111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8892" y="3306808"/>
              <a:ext cx="1875134" cy="11322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1" name="右箭头 1">
              <a:extLst>
                <a:ext uri="{FF2B5EF4-FFF2-40B4-BE49-F238E27FC236}">
                  <a16:creationId xmlns:a16="http://schemas.microsoft.com/office/drawing/2014/main" id="{CBDB6032-3E64-47CC-A145-896CFF6EEFFF}"/>
                </a:ext>
              </a:extLst>
            </p:cNvPr>
            <p:cNvSpPr/>
            <p:nvPr/>
          </p:nvSpPr>
          <p:spPr>
            <a:xfrm>
              <a:off x="2897579" y="1735707"/>
              <a:ext cx="2707574" cy="318724"/>
            </a:xfrm>
            <a:prstGeom prst="rightArrow">
              <a:avLst/>
            </a:prstGeom>
            <a:solidFill>
              <a:srgbClr val="92D050"/>
            </a:solidFill>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p:txBody>
        </p:sp>
        <p:sp>
          <p:nvSpPr>
            <p:cNvPr id="22" name="圆角矩形 2">
              <a:extLst>
                <a:ext uri="{FF2B5EF4-FFF2-40B4-BE49-F238E27FC236}">
                  <a16:creationId xmlns:a16="http://schemas.microsoft.com/office/drawing/2014/main" id="{F14743A9-18A4-41EC-B144-869FBC663101}"/>
                </a:ext>
              </a:extLst>
            </p:cNvPr>
            <p:cNvSpPr/>
            <p:nvPr/>
          </p:nvSpPr>
          <p:spPr>
            <a:xfrm>
              <a:off x="5783282" y="1099037"/>
              <a:ext cx="1330037" cy="1348411"/>
            </a:xfrm>
            <a:prstGeom prst="roundRect">
              <a:avLst/>
            </a:prstGeom>
            <a:noFill/>
            <a:ln>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l"/>
                <a:tabLst/>
                <a:defRPr/>
              </a:pP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Person</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l"/>
                <a:tabLst/>
                <a:defRPr/>
              </a:pP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Dog</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l"/>
                <a:tabLst/>
                <a:defRPr/>
              </a:pP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a:t>
              </a:r>
              <a:endPar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26" name="Picture 3">
              <a:extLst>
                <a:ext uri="{FF2B5EF4-FFF2-40B4-BE49-F238E27FC236}">
                  <a16:creationId xmlns:a16="http://schemas.microsoft.com/office/drawing/2014/main" id="{BF403DF2-A94E-41EB-8393-CDA1BE47282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42658" y="1148481"/>
              <a:ext cx="1066800" cy="6762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7" name="下箭头 5">
              <a:extLst>
                <a:ext uri="{FF2B5EF4-FFF2-40B4-BE49-F238E27FC236}">
                  <a16:creationId xmlns:a16="http://schemas.microsoft.com/office/drawing/2014/main" id="{00C994A8-C40B-4CD4-82BE-BFDF956135D4}"/>
                </a:ext>
              </a:extLst>
            </p:cNvPr>
            <p:cNvSpPr/>
            <p:nvPr/>
          </p:nvSpPr>
          <p:spPr>
            <a:xfrm rot="3227203">
              <a:off x="2915674" y="1252629"/>
              <a:ext cx="310738" cy="552503"/>
            </a:xfrm>
            <a:prstGeom prst="downArrow">
              <a:avLst/>
            </a:prstGeom>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p:txBody>
        </p:sp>
        <p:sp>
          <p:nvSpPr>
            <p:cNvPr id="28" name="下箭头 25">
              <a:extLst>
                <a:ext uri="{FF2B5EF4-FFF2-40B4-BE49-F238E27FC236}">
                  <a16:creationId xmlns:a16="http://schemas.microsoft.com/office/drawing/2014/main" id="{4F296312-9E1A-4B1C-8068-1926D4674EBE}"/>
                </a:ext>
              </a:extLst>
            </p:cNvPr>
            <p:cNvSpPr/>
            <p:nvPr/>
          </p:nvSpPr>
          <p:spPr>
            <a:xfrm rot="3227203">
              <a:off x="2957285" y="3287965"/>
              <a:ext cx="310738" cy="636670"/>
            </a:xfrm>
            <a:prstGeom prst="downArrow">
              <a:avLst/>
            </a:prstGeom>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9" name="矩形 28">
                  <a:extLst>
                    <a:ext uri="{FF2B5EF4-FFF2-40B4-BE49-F238E27FC236}">
                      <a16:creationId xmlns:a16="http://schemas.microsoft.com/office/drawing/2014/main" id="{81B1F538-CD02-4791-929F-D2B4077E9921}"/>
                    </a:ext>
                  </a:extLst>
                </p:cNvPr>
                <p:cNvSpPr/>
                <p:nvPr/>
              </p:nvSpPr>
              <p:spPr>
                <a:xfrm>
                  <a:off x="3277865" y="3320224"/>
                  <a:ext cx="2728023" cy="38496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0" lang="en-US" altLang="zh-CN" sz="2800" b="0" i="1" u="none" strike="noStrike" kern="1200" cap="none" spc="0" normalizeH="0" baseline="0" noProof="0" smtClean="0">
                          <a:ln>
                            <a:noFill/>
                          </a:ln>
                          <a:solidFill>
                            <a:prstClr val="black"/>
                          </a:solidFill>
                          <a:effectLst/>
                          <a:uLnTx/>
                          <a:uFillTx/>
                          <a:latin typeface="Cambria Math"/>
                          <a:cs typeface="Times New Roman" panose="02020603050405020304" pitchFamily="18" charset="0"/>
                        </a:rPr>
                        <m:t>𝑓</m:t>
                      </m:r>
                      <m:r>
                        <a:rPr kumimoji="0" lang="en-US" altLang="zh-CN" sz="2800" b="0" i="1" u="none" strike="noStrike" kern="1200" cap="none" spc="0" normalizeH="0" baseline="0" noProof="0" smtClean="0">
                          <a:ln>
                            <a:noFill/>
                          </a:ln>
                          <a:solidFill>
                            <a:prstClr val="black"/>
                          </a:solidFill>
                          <a:effectLst/>
                          <a:uLnTx/>
                          <a:uFillTx/>
                          <a:latin typeface="Cambria Math"/>
                          <a:cs typeface="Times New Roman" panose="02020603050405020304" pitchFamily="18" charset="0"/>
                        </a:rPr>
                        <m:t> </m:t>
                      </m:r>
                    </m:oMath>
                  </a14:m>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{car, money, drive,…}</a:t>
                  </a:r>
                  <a:endParaRPr kumimoji="0" lang="zh-CN"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7" name="矩形 6"/>
                <p:cNvSpPr>
                  <a:spLocks noRot="1" noChangeAspect="1" noMove="1" noResize="1" noEditPoints="1" noAdjustHandles="1" noChangeArrowheads="1" noChangeShapeType="1" noTextEdit="1"/>
                </p:cNvSpPr>
                <p:nvPr/>
              </p:nvSpPr>
              <p:spPr>
                <a:xfrm>
                  <a:off x="3277865" y="3320224"/>
                  <a:ext cx="2728023" cy="384962"/>
                </a:xfrm>
                <a:prstGeom prst="rect">
                  <a:avLst/>
                </a:prstGeom>
                <a:blipFill>
                  <a:blip r:embed="rId6"/>
                  <a:stretch>
                    <a:fillRect r="-1659" b="-13095"/>
                  </a:stretch>
                </a:blipFill>
              </p:spPr>
              <p:txBody>
                <a:bodyPr/>
                <a:lstStyle/>
                <a:p>
                  <a:r>
                    <a:rPr lang="zh-CN" altLang="en-US">
                      <a:noFill/>
                    </a:rPr>
                    <a:t> </a:t>
                  </a:r>
                </a:p>
              </p:txBody>
            </p:sp>
          </mc:Fallback>
        </mc:AlternateContent>
        <p:sp>
          <p:nvSpPr>
            <p:cNvPr id="30" name="右箭头 26">
              <a:extLst>
                <a:ext uri="{FF2B5EF4-FFF2-40B4-BE49-F238E27FC236}">
                  <a16:creationId xmlns:a16="http://schemas.microsoft.com/office/drawing/2014/main" id="{0C490B10-E2FC-4DD0-A7E6-DF4ADB0E430B}"/>
                </a:ext>
              </a:extLst>
            </p:cNvPr>
            <p:cNvSpPr/>
            <p:nvPr/>
          </p:nvSpPr>
          <p:spPr>
            <a:xfrm>
              <a:off x="3029203" y="3841583"/>
              <a:ext cx="2872833" cy="318724"/>
            </a:xfrm>
            <a:prstGeom prst="rightArrow">
              <a:avLst/>
            </a:prstGeom>
            <a:solidFill>
              <a:srgbClr val="92D050"/>
            </a:solidFill>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p:txBody>
        </p:sp>
        <p:sp>
          <p:nvSpPr>
            <p:cNvPr id="31" name="圆角矩形 27">
              <a:extLst>
                <a:ext uri="{FF2B5EF4-FFF2-40B4-BE49-F238E27FC236}">
                  <a16:creationId xmlns:a16="http://schemas.microsoft.com/office/drawing/2014/main" id="{F278E763-BC0A-4D0F-952D-8041B177ABD9}"/>
                </a:ext>
              </a:extLst>
            </p:cNvPr>
            <p:cNvSpPr/>
            <p:nvPr/>
          </p:nvSpPr>
          <p:spPr>
            <a:xfrm>
              <a:off x="5945578" y="3245521"/>
              <a:ext cx="1330037" cy="1117118"/>
            </a:xfrm>
            <a:prstGeom prst="roundRect">
              <a:avLst/>
            </a:prstGeom>
            <a:noFill/>
            <a:ln>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l"/>
                <a:tabLst/>
                <a:defRPr/>
              </a:pPr>
              <a:r>
                <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喜悦</a:t>
              </a:r>
              <a:endPar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l"/>
                <a:tabLst/>
                <a:defRPr/>
              </a:pPr>
              <a:r>
                <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愤怒</a:t>
              </a:r>
              <a:endPar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l"/>
                <a:tabLst/>
                <a:defRPr/>
              </a:pP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a:t>
              </a:r>
              <a:endPar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p:txBody>
        </p:sp>
        <p:sp>
          <p:nvSpPr>
            <p:cNvPr id="32" name="圆角矩形 28">
              <a:extLst>
                <a:ext uri="{FF2B5EF4-FFF2-40B4-BE49-F238E27FC236}">
                  <a16:creationId xmlns:a16="http://schemas.microsoft.com/office/drawing/2014/main" id="{46DA3079-934B-4C87-A9BB-FE3DE9774BF0}"/>
                </a:ext>
              </a:extLst>
            </p:cNvPr>
            <p:cNvSpPr/>
            <p:nvPr/>
          </p:nvSpPr>
          <p:spPr bwMode="auto">
            <a:xfrm>
              <a:off x="5856875" y="2578577"/>
              <a:ext cx="1111599" cy="240365"/>
            </a:xfrm>
            <a:prstGeom prst="roundRect">
              <a:avLst/>
            </a:prstGeom>
            <a:solidFill>
              <a:srgbClr val="FFFF00"/>
            </a:solidFill>
            <a:ln>
              <a:solidFill>
                <a:srgbClr val="C00000"/>
              </a:solidFill>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wrap="none" lIns="72823" tIns="0" rIns="72823" b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1"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类别分类</a:t>
              </a:r>
              <a:endParaRPr kumimoji="0"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p:txBody>
        </p:sp>
        <p:sp>
          <p:nvSpPr>
            <p:cNvPr id="33" name="圆角矩形 29">
              <a:extLst>
                <a:ext uri="{FF2B5EF4-FFF2-40B4-BE49-F238E27FC236}">
                  <a16:creationId xmlns:a16="http://schemas.microsoft.com/office/drawing/2014/main" id="{E1A254C3-0024-4140-ACC9-DA0EF36FE0E4}"/>
                </a:ext>
              </a:extLst>
            </p:cNvPr>
            <p:cNvSpPr/>
            <p:nvPr/>
          </p:nvSpPr>
          <p:spPr bwMode="auto">
            <a:xfrm>
              <a:off x="6054796" y="4439084"/>
              <a:ext cx="1111599" cy="240365"/>
            </a:xfrm>
            <a:prstGeom prst="roundRect">
              <a:avLst/>
            </a:prstGeom>
            <a:solidFill>
              <a:srgbClr val="FFFF00"/>
            </a:solidFill>
            <a:ln>
              <a:solidFill>
                <a:srgbClr val="C00000"/>
              </a:solidFill>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wrap="none" lIns="72823" tIns="0" rIns="72823" b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1"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情感分类</a:t>
              </a:r>
              <a:endParaRPr kumimoji="0"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4" name="矩形 33">
                  <a:extLst>
                    <a:ext uri="{FF2B5EF4-FFF2-40B4-BE49-F238E27FC236}">
                      <a16:creationId xmlns:a16="http://schemas.microsoft.com/office/drawing/2014/main" id="{4A995E3D-E40F-40A8-BBB7-8CBCB291C1EB}"/>
                    </a:ext>
                  </a:extLst>
                </p:cNvPr>
                <p:cNvSpPr/>
                <p:nvPr/>
              </p:nvSpPr>
              <p:spPr>
                <a:xfrm>
                  <a:off x="3184213" y="1130157"/>
                  <a:ext cx="821480" cy="484748"/>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CN" sz="3600" b="0" i="1" u="none" strike="noStrike" kern="1200" cap="none" spc="0" normalizeH="0" baseline="0" noProof="0">
                            <a:ln>
                              <a:noFill/>
                            </a:ln>
                            <a:solidFill>
                              <a:prstClr val="black"/>
                            </a:solidFill>
                            <a:effectLst/>
                            <a:uLnTx/>
                            <a:uFillTx/>
                            <a:latin typeface="Cambria Math"/>
                            <a:cs typeface="Times New Roman" panose="02020603050405020304" pitchFamily="18" charset="0"/>
                          </a:rPr>
                          <m:t>𝑓</m:t>
                        </m:r>
                        <m:r>
                          <m:rPr>
                            <m:nor/>
                          </m:rPr>
                          <a:rPr kumimoji="0" lang="en-US" altLang="zh-CN" sz="36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m:t>{</m:t>
                        </m:r>
                      </m:oMath>
                    </m:oMathPara>
                  </a14:m>
                  <a:endParaRPr kumimoji="0" lang="zh-CN" altLang="en-US" sz="36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34" name="矩形 33">
                  <a:extLst>
                    <a:ext uri="{FF2B5EF4-FFF2-40B4-BE49-F238E27FC236}">
                      <a16:creationId xmlns:a16="http://schemas.microsoft.com/office/drawing/2014/main" id="{4A995E3D-E40F-40A8-BBB7-8CBCB291C1EB}"/>
                    </a:ext>
                  </a:extLst>
                </p:cNvPr>
                <p:cNvSpPr>
                  <a:spLocks noRot="1" noChangeAspect="1" noMove="1" noResize="1" noEditPoints="1" noAdjustHandles="1" noChangeArrowheads="1" noChangeShapeType="1" noTextEdit="1"/>
                </p:cNvSpPr>
                <p:nvPr/>
              </p:nvSpPr>
              <p:spPr>
                <a:xfrm>
                  <a:off x="3184213" y="1130157"/>
                  <a:ext cx="821480" cy="484748"/>
                </a:xfrm>
                <a:prstGeom prst="rect">
                  <a:avLst/>
                </a:prstGeom>
                <a:blipFill>
                  <a:blip r:embed="rId7"/>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3AA15EDD-17E8-41A2-8438-9BF013800155}"/>
                  </a:ext>
                </a:extLst>
              </p:cNvPr>
              <p:cNvSpPr/>
              <p:nvPr/>
            </p:nvSpPr>
            <p:spPr>
              <a:xfrm>
                <a:off x="147773" y="1348940"/>
                <a:ext cx="5190995" cy="5220660"/>
              </a:xfrm>
              <a:prstGeom prst="rect">
                <a:avLst/>
              </a:prstGeom>
            </p:spPr>
            <p:txBody>
              <a:bodyPr wrap="square">
                <a:spAutoFit/>
              </a:bodyPr>
              <a:lstStyle/>
              <a:p>
                <a:pPr marL="285750" marR="0" lvl="0" indent="-285750" algn="just" defTabSz="914400" rtl="0" eaLnBrk="1" fontAlgn="auto" latinLnBrk="0" hangingPunct="1">
                  <a:lnSpc>
                    <a:spcPct val="150000"/>
                  </a:lnSpc>
                  <a:spcBef>
                    <a:spcPts val="0"/>
                  </a:spcBef>
                  <a:spcAft>
                    <a:spcPts val="0"/>
                  </a:spcAft>
                  <a:buClrTx/>
                  <a:buSzTx/>
                  <a:buFont typeface="Wingdings" panose="05000000000000000000" pitchFamily="2" charset="2"/>
                  <a:buChar char="l"/>
                  <a:tabLst/>
                  <a:defRPr/>
                </a:pPr>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监督学习是一种在实践中运用最为广泛的一种机器学习方法，其目标是给定带有标签信息数据的训练集</a:t>
                </a:r>
                <a14:m>
                  <m:oMath xmlns:m="http://schemas.openxmlformats.org/officeDocument/2006/math">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𝒟</m:t>
                    </m:r>
                    <m:r>
                      <a:rPr kumimoji="0" lang="en-US" altLang="zh-CN" sz="16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sSubSup>
                      <m:sSubSupPr>
                        <m:ctrlPr>
                          <a:rPr kumimoji="0" lang="zh-CN" altLang="zh-CN"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SupPr>
                      <m:e>
                        <m:d>
                          <m:dPr>
                            <m:begChr m:val="{"/>
                            <m:endChr m:val="}"/>
                            <m:ctrlPr>
                              <a:rPr kumimoji="0" lang="zh-CN" altLang="zh-CN"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d>
                              <m:dPr>
                                <m:ctrlPr>
                                  <a:rPr kumimoji="0" lang="zh-CN" altLang="zh-CN"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kumimoji="0" lang="zh-CN" altLang="zh-CN"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𝑥</m:t>
                                    </m:r>
                                  </m:e>
                                  <m:sub>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𝑖</m:t>
                                    </m:r>
                                  </m:sub>
                                </m:sSub>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sSub>
                                  <m:sSubPr>
                                    <m:ctrlPr>
                                      <a:rPr kumimoji="0" lang="zh-CN" altLang="zh-CN"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𝑦</m:t>
                                    </m:r>
                                  </m:e>
                                  <m:sub>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𝑖</m:t>
                                    </m:r>
                                  </m:sub>
                                </m:sSub>
                              </m:e>
                            </m:d>
                          </m:e>
                        </m:d>
                      </m:e>
                      <m:sub>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𝑖</m:t>
                        </m:r>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=1</m:t>
                        </m:r>
                      </m:sub>
                      <m:sup>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𝑛</m:t>
                        </m:r>
                      </m:sup>
                    </m:sSubSup>
                  </m:oMath>
                </a14:m>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，学习一个从输入</a:t>
                </a:r>
                <a14:m>
                  <m:oMath xmlns:m="http://schemas.openxmlformats.org/officeDocument/2006/math">
                    <m:sSub>
                      <m:sSubPr>
                        <m:ctrlPr>
                          <a:rPr kumimoji="0" lang="zh-CN" altLang="zh-CN"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𝑥</m:t>
                        </m:r>
                      </m:e>
                      <m:sub>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𝑖</m:t>
                        </m:r>
                      </m:sub>
                    </m:sSub>
                  </m:oMath>
                </a14:m>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到输出</a:t>
                </a:r>
                <a14:m>
                  <m:oMath xmlns:m="http://schemas.openxmlformats.org/officeDocument/2006/math">
                    <m:sSub>
                      <m:sSubPr>
                        <m:ctrlPr>
                          <a:rPr kumimoji="0" lang="zh-CN" altLang="zh-CN"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𝑦</m:t>
                        </m:r>
                      </m:e>
                      <m:sub>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𝑖</m:t>
                        </m:r>
                      </m:sub>
                    </m:sSub>
                  </m:oMath>
                </a14:m>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的映射。</a:t>
                </a:r>
                <a14:m>
                  <m:oMath xmlns:m="http://schemas.openxmlformats.org/officeDocument/2006/math">
                    <m:sSub>
                      <m:sSubPr>
                        <m:ctrlPr>
                          <a:rPr kumimoji="0" lang="zh-CN" altLang="zh-CN"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𝑥</m:t>
                        </m:r>
                      </m:e>
                      <m:sub>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𝑖</m:t>
                        </m:r>
                      </m:sub>
                    </m:sSub>
                  </m:oMath>
                </a14:m>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可是文档、图像、音频或蛋白质基因等数据或者数据的特征表达，</a:t>
                </a:r>
                <a14:m>
                  <m:oMath xmlns:m="http://schemas.openxmlformats.org/officeDocument/2006/math">
                    <m:sSub>
                      <m:sSubPr>
                        <m:ctrlPr>
                          <a:rPr kumimoji="0" lang="zh-CN" altLang="zh-CN"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𝑦</m:t>
                        </m:r>
                      </m:e>
                      <m:sub>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𝑖</m:t>
                        </m:r>
                      </m:sub>
                    </m:sSub>
                  </m:oMath>
                </a14:m>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为所对应的论文类别、人脸对象、歌曲语音或生命功能等语义内容，其中</a:t>
                </a:r>
                <a14:m>
                  <m:oMath xmlns:m="http://schemas.openxmlformats.org/officeDocument/2006/math">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𝒟</m:t>
                    </m:r>
                  </m:oMath>
                </a14:m>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被称为训练集，</a:t>
                </a:r>
                <a14:m>
                  <m:oMath xmlns:m="http://schemas.openxmlformats.org/officeDocument/2006/math">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𝑛</m:t>
                    </m:r>
                  </m:oMath>
                </a14:m>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是训练样例的数量。</a:t>
                </a:r>
                <a:endPar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endParaRPr>
              </a:p>
              <a:p>
                <a:pPr marL="285750" marR="0" lvl="0" indent="-285750" algn="just" defTabSz="914400" rtl="0" eaLnBrk="1" fontAlgn="auto" latinLnBrk="0" hangingPunct="1">
                  <a:lnSpc>
                    <a:spcPct val="150000"/>
                  </a:lnSpc>
                  <a:spcBef>
                    <a:spcPts val="0"/>
                  </a:spcBef>
                  <a:spcAft>
                    <a:spcPts val="0"/>
                  </a:spcAft>
                  <a:buClrTx/>
                  <a:buSzTx/>
                  <a:buFont typeface="Wingdings" panose="05000000000000000000" pitchFamily="2" charset="2"/>
                  <a:buChar char="l"/>
                  <a:tabLst/>
                  <a:defRPr/>
                </a:pPr>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监督学习算法从假设空间（</a:t>
                </a:r>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hypothesis space</a:t>
                </a:r>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）学习得到一个</a:t>
                </a:r>
                <a:r>
                  <a:rPr kumimoji="0" lang="zh-CN" altLang="zh-CN" sz="1600" b="1" i="0" u="none" strike="noStrike" kern="1200" cap="none" spc="0" normalizeH="0" baseline="0" noProof="0" dirty="0">
                    <a:ln>
                      <a:noFill/>
                    </a:ln>
                    <a:solidFill>
                      <a:srgbClr val="C00000"/>
                    </a:solidFill>
                    <a:effectLst/>
                    <a:uLnTx/>
                    <a:uFillTx/>
                    <a:latin typeface="Times New Roman" panose="02020603050405020304" pitchFamily="18" charset="0"/>
                    <a:ea typeface="楷体_GB2312"/>
                    <a:cs typeface="Times New Roman" panose="02020603050405020304" pitchFamily="18" charset="0"/>
                  </a:rPr>
                  <a:t>最优映射函数</a:t>
                </a:r>
                <a14:m>
                  <m:oMath xmlns:m="http://schemas.openxmlformats.org/officeDocument/2006/math">
                    <m:r>
                      <a:rPr kumimoji="0" lang="en-US" altLang="zh-CN" sz="1600" b="1" i="1" u="none" strike="noStrike" kern="1200" cap="none" spc="0" normalizeH="0" baseline="0" noProof="0">
                        <a:ln>
                          <a:noFill/>
                        </a:ln>
                        <a:solidFill>
                          <a:srgbClr val="C00000"/>
                        </a:solidFill>
                        <a:effectLst/>
                        <a:uLnTx/>
                        <a:uFillTx/>
                        <a:latin typeface="Cambria Math" panose="02040503050406030204" pitchFamily="18" charset="0"/>
                        <a:ea typeface="楷体_GB2312"/>
                        <a:cs typeface="Times New Roman" panose="02020603050405020304" pitchFamily="18" charset="0"/>
                      </a:rPr>
                      <m:t>𝒇</m:t>
                    </m:r>
                  </m:oMath>
                </a14:m>
                <a:r>
                  <a:rPr kumimoji="0" lang="zh-CN" altLang="zh-CN" sz="1600" b="1" i="0" u="none" strike="noStrike" kern="1200" cap="none" spc="0" normalizeH="0" baseline="0" noProof="0" dirty="0">
                    <a:ln>
                      <a:noFill/>
                    </a:ln>
                    <a:solidFill>
                      <a:srgbClr val="C00000"/>
                    </a:solidFill>
                    <a:effectLst/>
                    <a:uLnTx/>
                    <a:uFillTx/>
                    <a:latin typeface="Times New Roman" panose="02020603050405020304" pitchFamily="18" charset="0"/>
                    <a:ea typeface="楷体_GB2312"/>
                    <a:cs typeface="Times New Roman" panose="02020603050405020304" pitchFamily="18" charset="0"/>
                  </a:rPr>
                  <a:t>（又称决策函数）</a:t>
                </a:r>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，映射函数</a:t>
                </a:r>
                <a14:m>
                  <m:oMath xmlns:m="http://schemas.openxmlformats.org/officeDocument/2006/math">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𝑓</m:t>
                    </m:r>
                  </m:oMath>
                </a14:m>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将输入数据映射到语义标注空间，实现数据的分类和识别。无监督学习则是直接从无标签数据</a:t>
                </a:r>
                <a14:m>
                  <m:oMath xmlns:m="http://schemas.openxmlformats.org/officeDocument/2006/math">
                    <m:r>
                      <a:rPr kumimoji="0" lang="en-US" altLang="zh-CN" sz="16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sSub>
                      <m:sSubPr>
                        <m:ctrlPr>
                          <a:rPr kumimoji="0" lang="zh-CN" altLang="zh-CN"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𝑥</m:t>
                        </m:r>
                      </m:e>
                      <m:sub>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𝑖</m:t>
                        </m:r>
                      </m:sub>
                    </m:sSub>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𝑖</m:t>
                    </m:r>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=1,…,</m:t>
                    </m:r>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𝑛</m:t>
                    </m:r>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oMath>
                </a14:m>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出发学习映射函数，而半监督学习在学习映射函数过程中使用的一部分数据有标签、一部分数据没有标签。</a:t>
                </a:r>
              </a:p>
            </p:txBody>
          </p:sp>
        </mc:Choice>
        <mc:Fallback xmlns="">
          <p:sp>
            <p:nvSpPr>
              <p:cNvPr id="8" name="矩形 7">
                <a:extLst>
                  <a:ext uri="{FF2B5EF4-FFF2-40B4-BE49-F238E27FC236}">
                    <a16:creationId xmlns:a16="http://schemas.microsoft.com/office/drawing/2014/main" id="{3AA15EDD-17E8-41A2-8438-9BF013800155}"/>
                  </a:ext>
                </a:extLst>
              </p:cNvPr>
              <p:cNvSpPr>
                <a:spLocks noRot="1" noChangeAspect="1" noMove="1" noResize="1" noEditPoints="1" noAdjustHandles="1" noChangeArrowheads="1" noChangeShapeType="1" noTextEdit="1"/>
              </p:cNvSpPr>
              <p:nvPr/>
            </p:nvSpPr>
            <p:spPr>
              <a:xfrm>
                <a:off x="147773" y="1348940"/>
                <a:ext cx="5190995" cy="5220660"/>
              </a:xfrm>
              <a:prstGeom prst="rect">
                <a:avLst/>
              </a:prstGeom>
              <a:blipFill>
                <a:blip r:embed="rId8"/>
                <a:stretch>
                  <a:fillRect l="-469" r="-4577" b="-46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22724316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583380" y="726948"/>
            <a:ext cx="7464387" cy="497934"/>
            <a:chOff x="4099943" y="2819853"/>
            <a:chExt cx="2570275" cy="497934"/>
          </a:xfrm>
        </p:grpSpPr>
        <p:sp>
          <p:nvSpPr>
            <p:cNvPr id="4" name="平行四边形 3"/>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5" name="平行四边形 4"/>
            <p:cNvSpPr/>
            <p:nvPr/>
          </p:nvSpPr>
          <p:spPr bwMode="auto">
            <a:xfrm>
              <a:off x="4122533" y="2819853"/>
              <a:ext cx="2547685"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6" name="矩形 5"/>
            <p:cNvSpPr/>
            <p:nvPr/>
          </p:nvSpPr>
          <p:spPr>
            <a:xfrm>
              <a:off x="4216534" y="2853798"/>
              <a:ext cx="2359684" cy="400110"/>
            </a:xfrm>
            <a:prstGeom prst="rect">
              <a:avLst/>
            </a:prstGeom>
          </p:spPr>
          <p:txBody>
            <a:bodyPr wrap="square">
              <a:spAutoFit/>
            </a:bodyPr>
            <a:lstStyle/>
            <a:p>
              <a:pPr marL="0" marR="0" lvl="0" indent="0" algn="ctr" defTabSz="914400" rtl="0" eaLnBrk="1" fontAlgn="auto" latinLnBrk="0" hangingPunct="1">
                <a:lnSpc>
                  <a:spcPct val="100000"/>
                </a:lnSpc>
                <a:spcBef>
                  <a:spcPct val="50000"/>
                </a:spcBef>
                <a:spcAft>
                  <a:spcPts val="0"/>
                </a:spcAft>
                <a:buClrTx/>
                <a:buSzTx/>
                <a:buFontTx/>
                <a:buNone/>
                <a:tabLst/>
                <a:defRPr/>
              </a:pPr>
              <a:r>
                <a:rPr kumimoji="0" lang="zh-CN" altLang="en-US" sz="2000" b="1" i="0" u="none" strike="noStrike" kern="1200" cap="none" spc="0" normalizeH="0" baseline="0" noProof="0" dirty="0">
                  <a:ln>
                    <a:noFill/>
                  </a:ln>
                  <a:solidFill>
                    <a:prstClr val="black">
                      <a:lumMod val="95000"/>
                      <a:lumOff val="5000"/>
                    </a:prstClr>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有监督学习：训练集、验证集、测试集</a:t>
              </a:r>
              <a:endParaRPr kumimoji="0" lang="zh-CN" altLang="en-US" sz="2000" b="1" i="0" u="none" strike="noStrike" kern="120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endParaRPr>
            </a:p>
          </p:txBody>
        </p:sp>
      </p:grpSp>
      <p:sp>
        <p:nvSpPr>
          <p:cNvPr id="23" name="矩形 22">
            <a:extLst>
              <a:ext uri="{FF2B5EF4-FFF2-40B4-BE49-F238E27FC236}">
                <a16:creationId xmlns:a16="http://schemas.microsoft.com/office/drawing/2014/main" id="{6F77A2E9-3941-4386-A0DF-CDEBD25143F3}"/>
              </a:ext>
            </a:extLst>
          </p:cNvPr>
          <p:cNvSpPr/>
          <p:nvPr/>
        </p:nvSpPr>
        <p:spPr>
          <a:xfrm>
            <a:off x="852473" y="129010"/>
            <a:ext cx="2236510"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mn-cs"/>
              </a:rPr>
              <a:t>一、机器学习基本概念</a:t>
            </a:r>
            <a:endParaRPr kumimoji="0" lang="zh-CN" altLang="en-US" sz="16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p:pic>
        <p:nvPicPr>
          <p:cNvPr id="8" name="图片 7">
            <a:extLst>
              <a:ext uri="{FF2B5EF4-FFF2-40B4-BE49-F238E27FC236}">
                <a16:creationId xmlns:a16="http://schemas.microsoft.com/office/drawing/2014/main" id="{7D3C75AC-1C16-49CD-B225-381E07A45465}"/>
              </a:ext>
            </a:extLst>
          </p:cNvPr>
          <p:cNvPicPr>
            <a:picLocks noChangeAspect="1"/>
          </p:cNvPicPr>
          <p:nvPr/>
        </p:nvPicPr>
        <p:blipFill>
          <a:blip r:embed="rId3"/>
          <a:stretch>
            <a:fillRect/>
          </a:stretch>
        </p:blipFill>
        <p:spPr>
          <a:xfrm>
            <a:off x="6437206" y="1859339"/>
            <a:ext cx="5461082" cy="3471812"/>
          </a:xfrm>
          <a:prstGeom prst="rect">
            <a:avLst/>
          </a:prstGeom>
        </p:spPr>
      </p:pic>
      <p:sp>
        <p:nvSpPr>
          <p:cNvPr id="9" name="矩形 8">
            <a:extLst>
              <a:ext uri="{FF2B5EF4-FFF2-40B4-BE49-F238E27FC236}">
                <a16:creationId xmlns:a16="http://schemas.microsoft.com/office/drawing/2014/main" id="{ADEDC691-549C-4D10-9F6A-8874DDBA3E0E}"/>
              </a:ext>
            </a:extLst>
          </p:cNvPr>
          <p:cNvSpPr/>
          <p:nvPr/>
        </p:nvSpPr>
        <p:spPr>
          <a:xfrm>
            <a:off x="293712" y="1338344"/>
            <a:ext cx="5723123" cy="5038752"/>
          </a:xfrm>
          <a:prstGeom prst="rect">
            <a:avLst/>
          </a:prstGeom>
        </p:spPr>
        <p:txBody>
          <a:bodyPr wrap="square">
            <a:spAutoFit/>
          </a:bodyPr>
          <a:lstStyle/>
          <a:p>
            <a:pPr marL="285750" marR="0" lvl="0" indent="-285750" algn="just" defTabSz="914400" rtl="0" eaLnBrk="1" fontAlgn="auto" latinLnBrk="0" hangingPunct="1">
              <a:lnSpc>
                <a:spcPct val="150000"/>
              </a:lnSpc>
              <a:spcBef>
                <a:spcPts val="0"/>
              </a:spcBef>
              <a:spcAft>
                <a:spcPts val="0"/>
              </a:spcAft>
              <a:buClrTx/>
              <a:buSzTx/>
              <a:buFont typeface="Wingdings" panose="05000000000000000000" pitchFamily="2" charset="2"/>
              <a:buChar char="l"/>
              <a:tabLst/>
              <a:defRPr/>
            </a:pPr>
            <a:r>
              <a:rPr kumimoji="0" lang="zh-CN" altLang="en-US" sz="1800" b="0" i="0" u="none" strike="noStrike" kern="1200" cap="none" spc="0" normalizeH="0" baseline="0" noProof="0" dirty="0">
                <a:ln>
                  <a:noFill/>
                </a:ln>
                <a:solidFill>
                  <a:prstClr val="black"/>
                </a:solidFill>
                <a:effectLst/>
                <a:uLnTx/>
                <a:uFillTx/>
                <a:latin typeface="楷体_GB2312"/>
                <a:ea typeface="华文楷体" panose="02010600040101010101" pitchFamily="2" charset="-122"/>
                <a:cs typeface="Times New Roman" panose="02020603050405020304" pitchFamily="18" charset="0"/>
              </a:rPr>
              <a:t>一旦在</a:t>
            </a:r>
            <a:r>
              <a:rPr kumimoji="0" lang="zh-CN" altLang="en-US" sz="1800" b="1" i="0" u="none" strike="noStrike" kern="1200" cap="none" spc="0" normalizeH="0" baseline="0" noProof="0" dirty="0">
                <a:ln>
                  <a:noFill/>
                </a:ln>
                <a:solidFill>
                  <a:srgbClr val="C00000"/>
                </a:solidFill>
                <a:effectLst/>
                <a:uLnTx/>
                <a:uFillTx/>
                <a:latin typeface="楷体_GB2312"/>
                <a:ea typeface="华文楷体" panose="02010600040101010101" pitchFamily="2" charset="-122"/>
                <a:cs typeface="Times New Roman" panose="02020603050405020304" pitchFamily="18" charset="0"/>
              </a:rPr>
              <a:t>训练集</a:t>
            </a:r>
            <a:r>
              <a:rPr kumimoji="0" lang="zh-CN" altLang="en-US" sz="1800" b="0" i="0" u="none" strike="noStrike" kern="1200" cap="none" spc="0" normalizeH="0" baseline="0" noProof="0" dirty="0">
                <a:ln>
                  <a:noFill/>
                </a:ln>
                <a:solidFill>
                  <a:prstClr val="black"/>
                </a:solidFill>
                <a:effectLst/>
                <a:uLnTx/>
                <a:uFillTx/>
                <a:latin typeface="楷体_GB2312"/>
                <a:ea typeface="华文楷体" panose="02010600040101010101" pitchFamily="2" charset="-122"/>
                <a:cs typeface="Times New Roman" panose="02020603050405020304" pitchFamily="18" charset="0"/>
              </a:rPr>
              <a:t>上完成了模型参数优化后，需要在测试数据集上对模型性能进行测试。为了在训练优化过程中挑选更好的模型参数，一般可将训练集中一部分数据作为</a:t>
            </a:r>
            <a:r>
              <a:rPr kumimoji="0" lang="zh-CN" altLang="en-US" sz="1800" b="1" i="0" u="none" strike="noStrike" kern="1200" cap="none" spc="0" normalizeH="0" baseline="0" noProof="0" dirty="0">
                <a:ln>
                  <a:noFill/>
                </a:ln>
                <a:solidFill>
                  <a:srgbClr val="C00000"/>
                </a:solidFill>
                <a:effectLst/>
                <a:uLnTx/>
                <a:uFillTx/>
                <a:latin typeface="楷体_GB2312"/>
                <a:ea typeface="华文楷体" panose="02010600040101010101" pitchFamily="2" charset="-122"/>
                <a:cs typeface="Times New Roman" panose="02020603050405020304" pitchFamily="18" charset="0"/>
              </a:rPr>
              <a:t>验证集（validation set）</a:t>
            </a:r>
            <a:r>
              <a:rPr kumimoji="0" lang="zh-CN" altLang="en-US" sz="1800" b="0" i="0" u="none" strike="noStrike" kern="1200" cap="none" spc="0" normalizeH="0" baseline="0" noProof="0" dirty="0">
                <a:ln>
                  <a:noFill/>
                </a:ln>
                <a:solidFill>
                  <a:prstClr val="black"/>
                </a:solidFill>
                <a:effectLst/>
                <a:uLnTx/>
                <a:uFillTx/>
                <a:latin typeface="楷体_GB2312"/>
                <a:ea typeface="华文楷体" panose="02010600040101010101" pitchFamily="2" charset="-122"/>
                <a:cs typeface="Times New Roman" panose="02020603050405020304" pitchFamily="18" charset="0"/>
              </a:rPr>
              <a:t>。在训练集上训练模型的同时会在验证集上对模型进行评估，以便得到最佳参数，最后在</a:t>
            </a:r>
            <a:r>
              <a:rPr kumimoji="0" lang="zh-CN" altLang="en-US" sz="1800" b="1" i="0" u="none" strike="noStrike" kern="1200" cap="none" spc="0" normalizeH="0" baseline="0" noProof="0" dirty="0">
                <a:ln>
                  <a:noFill/>
                </a:ln>
                <a:solidFill>
                  <a:srgbClr val="C00000"/>
                </a:solidFill>
                <a:effectLst/>
                <a:uLnTx/>
                <a:uFillTx/>
                <a:latin typeface="楷体_GB2312"/>
                <a:ea typeface="华文楷体" panose="02010600040101010101" pitchFamily="2" charset="-122"/>
                <a:cs typeface="Times New Roman" panose="02020603050405020304" pitchFamily="18" charset="0"/>
              </a:rPr>
              <a:t>测试集</a:t>
            </a:r>
            <a:r>
              <a:rPr kumimoji="0" lang="zh-CN" altLang="en-US" sz="1800" b="0" i="0" u="none" strike="noStrike" kern="1200" cap="none" spc="0" normalizeH="0" baseline="0" noProof="0" dirty="0">
                <a:ln>
                  <a:noFill/>
                </a:ln>
                <a:solidFill>
                  <a:prstClr val="black"/>
                </a:solidFill>
                <a:effectLst/>
                <a:uLnTx/>
                <a:uFillTx/>
                <a:latin typeface="楷体_GB2312"/>
                <a:ea typeface="华文楷体" panose="02010600040101010101" pitchFamily="2" charset="-122"/>
                <a:cs typeface="Times New Roman" panose="02020603050405020304" pitchFamily="18" charset="0"/>
              </a:rPr>
              <a:t>上进行测试，将测试结果作为模型性能最终结果。</a:t>
            </a:r>
          </a:p>
          <a:p>
            <a:pPr marL="285750" marR="0" lvl="0" indent="-285750" algn="just" defTabSz="914400" rtl="0" eaLnBrk="1" fontAlgn="auto" latinLnBrk="0" hangingPunct="1">
              <a:lnSpc>
                <a:spcPct val="150000"/>
              </a:lnSpc>
              <a:spcBef>
                <a:spcPts val="0"/>
              </a:spcBef>
              <a:spcAft>
                <a:spcPts val="0"/>
              </a:spcAft>
              <a:buClrTx/>
              <a:buSzTx/>
              <a:buFont typeface="Wingdings" panose="05000000000000000000" pitchFamily="2" charset="2"/>
              <a:buChar char="l"/>
              <a:tabLst/>
              <a:defRPr/>
            </a:pPr>
            <a:r>
              <a:rPr kumimoji="0" lang="zh-CN" altLang="en-US" sz="1800" b="0" i="0" u="none" strike="noStrike" kern="1200" cap="none" spc="0" normalizeH="0" baseline="0" noProof="0" dirty="0">
                <a:ln>
                  <a:noFill/>
                </a:ln>
                <a:solidFill>
                  <a:prstClr val="black"/>
                </a:solidFill>
                <a:effectLst/>
                <a:uLnTx/>
                <a:uFillTx/>
                <a:latin typeface="楷体_GB2312"/>
                <a:ea typeface="华文楷体" panose="02010600040101010101" pitchFamily="2" charset="-122"/>
                <a:cs typeface="Times New Roman" panose="02020603050405020304" pitchFamily="18" charset="0"/>
              </a:rPr>
              <a:t>要注意的是，训练集、验证集和测试集所包含数据之间没有任何交叉。可以</a:t>
            </a:r>
            <a:r>
              <a:rPr kumimoji="0" lang="zh-CN" altLang="en-US" sz="1800" b="0" i="0" u="none" strike="noStrike" kern="1200" cap="none" spc="0" normalizeH="0" baseline="0" noProof="0">
                <a:ln>
                  <a:noFill/>
                </a:ln>
                <a:solidFill>
                  <a:prstClr val="black"/>
                </a:solidFill>
                <a:effectLst/>
                <a:uLnTx/>
                <a:uFillTx/>
                <a:latin typeface="楷体_GB2312"/>
                <a:ea typeface="华文楷体" panose="02010600040101010101" pitchFamily="2" charset="-122"/>
                <a:cs typeface="Times New Roman" panose="02020603050405020304" pitchFamily="18" charset="0"/>
              </a:rPr>
              <a:t>说，训练集</a:t>
            </a:r>
            <a:r>
              <a:rPr kumimoji="0" lang="zh-CN" altLang="en-US" sz="1800" b="0" i="0" u="none" strike="noStrike" kern="1200" cap="none" spc="0" normalizeH="0" baseline="0" noProof="0" dirty="0">
                <a:ln>
                  <a:noFill/>
                </a:ln>
                <a:solidFill>
                  <a:prstClr val="black"/>
                </a:solidFill>
                <a:effectLst/>
                <a:uLnTx/>
                <a:uFillTx/>
                <a:latin typeface="楷体_GB2312"/>
                <a:ea typeface="华文楷体" panose="02010600040101010101" pitchFamily="2" charset="-122"/>
                <a:cs typeface="Times New Roman" panose="02020603050405020304" pitchFamily="18" charset="0"/>
              </a:rPr>
              <a:t>用于模型训练（好比学生的练习册）、验证集用于评估模型以调整相应参数（好比学生的模拟考卷或小测验）、测试集用于得到模型的优劣水平（好比真正考试）。</a:t>
            </a:r>
          </a:p>
        </p:txBody>
      </p:sp>
      <p:sp>
        <p:nvSpPr>
          <p:cNvPr id="10" name="矩形 9">
            <a:extLst>
              <a:ext uri="{FF2B5EF4-FFF2-40B4-BE49-F238E27FC236}">
                <a16:creationId xmlns:a16="http://schemas.microsoft.com/office/drawing/2014/main" id="{BC8CDE34-5838-4B03-A057-E4DE341292A6}"/>
              </a:ext>
            </a:extLst>
          </p:cNvPr>
          <p:cNvSpPr/>
          <p:nvPr/>
        </p:nvSpPr>
        <p:spPr>
          <a:xfrm>
            <a:off x="6504409" y="5607651"/>
            <a:ext cx="5032147"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black">
                    <a:lumMod val="95000"/>
                    <a:lumOff val="5000"/>
                  </a:prstClr>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训练集、验证集和测试集三种数据集中数据比例</a:t>
            </a:r>
            <a:endParaRPr kumimoji="0" lang="zh-CN" altLang="en-US"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2686683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174334" y="1008198"/>
            <a:ext cx="7538508" cy="497934"/>
            <a:chOff x="2591319" y="2819853"/>
            <a:chExt cx="4078899" cy="497934"/>
          </a:xfrm>
        </p:grpSpPr>
        <p:sp>
          <p:nvSpPr>
            <p:cNvPr id="3" name="平行四边形 2"/>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4" name="平行四边形 3"/>
            <p:cNvSpPr/>
            <p:nvPr/>
          </p:nvSpPr>
          <p:spPr bwMode="auto">
            <a:xfrm>
              <a:off x="2591319" y="2819853"/>
              <a:ext cx="4078899"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mc:AlternateContent xmlns:mc="http://schemas.openxmlformats.org/markup-compatibility/2006" xmlns:a14="http://schemas.microsoft.com/office/drawing/2010/main">
          <mc:Choice Requires="a14">
            <p:sp>
              <p:nvSpPr>
                <p:cNvPr id="5" name="矩形 4"/>
                <p:cNvSpPr/>
                <p:nvPr/>
              </p:nvSpPr>
              <p:spPr>
                <a:xfrm>
                  <a:off x="2850217" y="2853798"/>
                  <a:ext cx="3726001" cy="461665"/>
                </a:xfrm>
                <a:prstGeom prst="rect">
                  <a:avLst/>
                </a:prstGeom>
              </p:spPr>
              <p:txBody>
                <a:bodyPr wrap="square">
                  <a:spAutoFit/>
                </a:bodyPr>
                <a:lstStyle/>
                <a:p>
                  <a:pPr marL="0" marR="0" lvl="0" indent="0" algn="ctr" defTabSz="914400" rtl="0" eaLnBrk="1" fontAlgn="auto" latinLnBrk="0" hangingPunct="1">
                    <a:lnSpc>
                      <a:spcPct val="100000"/>
                    </a:lnSpc>
                    <a:spcBef>
                      <a:spcPct val="5000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定义 </a:t>
                  </a:r>
                  <a:r>
                    <a:rPr kumimoji="0" lang="zh-CN" altLang="en-US" sz="2000" b="1" i="0" u="none" strike="noStrike" kern="120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rPr>
                    <a:t>  逻辑等价</a:t>
                  </a:r>
                  <a:r>
                    <a:rPr kumimoji="0" lang="zh-CN" altLang="zh-CN" sz="2000" b="0" i="0" u="none" strike="noStrike" kern="120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rPr>
                    <a:t>：具有相同的真假结果，一般用</a:t>
                  </a:r>
                  <a14:m>
                    <m:oMath xmlns:m="http://schemas.openxmlformats.org/officeDocument/2006/math">
                      <m:r>
                        <a:rPr kumimoji="0" lang="en-US" altLang="zh-CN" sz="2000" b="0" i="0" u="none" strike="noStrike" kern="1200" cap="none" spc="0" normalizeH="0" baseline="0" noProof="0">
                          <a:ln>
                            <a:noFill/>
                          </a:ln>
                          <a:solidFill>
                            <a:prstClr val="black">
                              <a:lumMod val="95000"/>
                              <a:lumOff val="5000"/>
                            </a:prstClr>
                          </a:solidFill>
                          <a:effectLst/>
                          <a:uLnTx/>
                          <a:uFillTx/>
                          <a:latin typeface="Cambria Math" panose="02040503050406030204" pitchFamily="18" charset="0"/>
                          <a:ea typeface="微软雅黑" panose="020B0503020204020204" pitchFamily="34" charset="-122"/>
                          <a:cs typeface="+mn-cs"/>
                        </a:rPr>
                        <m:t>≡</m:t>
                      </m:r>
                    </m:oMath>
                  </a14:m>
                  <a:r>
                    <a:rPr kumimoji="0" lang="zh-CN" altLang="zh-CN" sz="2000" b="0" i="0" u="none" strike="noStrike" kern="120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rPr>
                    <a:t>来表示</a:t>
                  </a:r>
                  <a:endParaRPr kumimoji="0" lang="zh-CN" altLang="en-US" sz="2000" b="0" i="0" u="none" strike="noStrike" kern="120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endParaRPr>
                </a:p>
              </p:txBody>
            </p:sp>
          </mc:Choice>
          <mc:Fallback xmlns="">
            <p:sp>
              <p:nvSpPr>
                <p:cNvPr id="5" name="矩形 4"/>
                <p:cNvSpPr>
                  <a:spLocks noRot="1" noChangeAspect="1" noMove="1" noResize="1" noEditPoints="1" noAdjustHandles="1" noChangeArrowheads="1" noChangeShapeType="1" noTextEdit="1"/>
                </p:cNvSpPr>
                <p:nvPr/>
              </p:nvSpPr>
              <p:spPr>
                <a:xfrm>
                  <a:off x="2850217" y="2853798"/>
                  <a:ext cx="3726001" cy="461665"/>
                </a:xfrm>
                <a:prstGeom prst="rect">
                  <a:avLst/>
                </a:prstGeom>
                <a:blipFill>
                  <a:blip r:embed="rId3"/>
                  <a:stretch>
                    <a:fillRect t="-10526" b="-28947"/>
                  </a:stretch>
                </a:blipFill>
              </p:spPr>
              <p:txBody>
                <a:bodyPr/>
                <a:lstStyle/>
                <a:p>
                  <a:r>
                    <a:rPr lang="zh-CN" altLang="en-US">
                      <a:noFill/>
                    </a:rPr>
                    <a:t> </a:t>
                  </a:r>
                </a:p>
              </p:txBody>
            </p:sp>
          </mc:Fallback>
        </mc:AlternateContent>
      </p:grpSp>
      <p:sp>
        <p:nvSpPr>
          <p:cNvPr id="21" name="矩形 20">
            <a:extLst>
              <a:ext uri="{FF2B5EF4-FFF2-40B4-BE49-F238E27FC236}">
                <a16:creationId xmlns:a16="http://schemas.microsoft.com/office/drawing/2014/main" id="{642E017D-1836-43EC-AB17-FDA6E952313A}"/>
              </a:ext>
            </a:extLst>
          </p:cNvPr>
          <p:cNvSpPr/>
          <p:nvPr/>
        </p:nvSpPr>
        <p:spPr>
          <a:xfrm>
            <a:off x="852473" y="129010"/>
            <a:ext cx="1420582"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mn-cs"/>
              </a:rPr>
              <a:t>一、命题逻辑</a:t>
            </a:r>
            <a:endParaRPr kumimoji="0" lang="zh-CN" altLang="en-US" sz="16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p:sp>
        <p:nvSpPr>
          <p:cNvPr id="10" name="矩形: 圆角 6">
            <a:extLst>
              <a:ext uri="{FF2B5EF4-FFF2-40B4-BE49-F238E27FC236}">
                <a16:creationId xmlns:a16="http://schemas.microsoft.com/office/drawing/2014/main" id="{C7DFEA35-C47B-45D2-8F92-EEFC90DE3FA2}"/>
              </a:ext>
            </a:extLst>
          </p:cNvPr>
          <p:cNvSpPr/>
          <p:nvPr/>
        </p:nvSpPr>
        <p:spPr>
          <a:xfrm>
            <a:off x="178095" y="1906949"/>
            <a:ext cx="3899491" cy="4561367"/>
          </a:xfrm>
          <a:prstGeom prst="roundRect">
            <a:avLst>
              <a:gd name="adj" fmla="val 0"/>
            </a:avLst>
          </a:prstGeom>
          <a:gradFill>
            <a:gsLst>
              <a:gs pos="22000">
                <a:srgbClr val="016773"/>
              </a:gs>
              <a:gs pos="100000">
                <a:srgbClr val="00ABA5"/>
              </a:gs>
            </a:gsLst>
            <a:lin ang="30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1"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endParaRPr>
          </a:p>
        </p:txBody>
      </p:sp>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id="{18AAC8E2-F248-4123-A9A0-F401BBE33663}"/>
                  </a:ext>
                </a:extLst>
              </p:cNvPr>
              <p:cNvSpPr/>
              <p:nvPr/>
            </p:nvSpPr>
            <p:spPr>
              <a:xfrm>
                <a:off x="178095" y="1906949"/>
                <a:ext cx="3825063" cy="5383333"/>
              </a:xfrm>
              <a:prstGeom prst="rect">
                <a:avLst/>
              </a:prstGeom>
            </p:spPr>
            <p:txBody>
              <a:bodyPr wrap="square">
                <a:spAutoFit/>
              </a:bodyPr>
              <a:lstStyle/>
              <a:p>
                <a:pPr marL="342900" marR="0" lvl="0" indent="-342900" algn="l" defTabSz="914400" rtl="0" eaLnBrk="1" fontAlgn="auto" latinLnBrk="0" hangingPunct="1">
                  <a:lnSpc>
                    <a:spcPct val="200000"/>
                  </a:lnSpc>
                  <a:spcBef>
                    <a:spcPts val="0"/>
                  </a:spcBef>
                  <a:spcAft>
                    <a:spcPts val="0"/>
                  </a:spcAft>
                  <a:buClr>
                    <a:prstClr val="white"/>
                  </a:buClr>
                  <a:buSzPct val="80000"/>
                  <a:buFont typeface="Wingdings" panose="05000000000000000000" pitchFamily="2" charset="2"/>
                  <a:buChar char="u"/>
                  <a:tabLst/>
                  <a:defRPr/>
                </a:pPr>
                <a:r>
                  <a:rPr kumimoji="0" lang="zh-CN" altLang="zh-CN" sz="16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Times New Roman" panose="02020603050405020304" pitchFamily="18" charset="0"/>
                  </a:rPr>
                  <a:t>给定命题</a:t>
                </a:r>
                <a14:m>
                  <m:oMath xmlns:m="http://schemas.openxmlformats.org/officeDocument/2006/math">
                    <m:r>
                      <a:rPr kumimoji="0" lang="en-US" altLang="zh-CN" sz="1600" b="1"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Cambria Math" panose="02040503050406030204" pitchFamily="18" charset="0"/>
                        <a:ea typeface="微软雅黑" panose="020B0503020204020204" pitchFamily="34" charset="-122"/>
                        <a:cs typeface="Times New Roman" panose="02020603050405020304" pitchFamily="18" charset="0"/>
                      </a:rPr>
                      <m:t>𝑝</m:t>
                    </m:r>
                  </m:oMath>
                </a14:m>
                <a:r>
                  <a:rPr kumimoji="0" lang="zh-CN" altLang="zh-CN" sz="16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Times New Roman" panose="02020603050405020304" pitchFamily="18" charset="0"/>
                  </a:rPr>
                  <a:t>和命题</a:t>
                </a:r>
                <a14:m>
                  <m:oMath xmlns:m="http://schemas.openxmlformats.org/officeDocument/2006/math">
                    <m:r>
                      <a:rPr kumimoji="0" lang="en-US" altLang="zh-CN" sz="1600" b="1"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Cambria Math" panose="02040503050406030204" pitchFamily="18" charset="0"/>
                        <a:ea typeface="微软雅黑" panose="020B0503020204020204" pitchFamily="34" charset="-122"/>
                        <a:cs typeface="Times New Roman" panose="02020603050405020304" pitchFamily="18" charset="0"/>
                      </a:rPr>
                      <m:t>𝑞</m:t>
                    </m:r>
                  </m:oMath>
                </a14:m>
                <a:r>
                  <a:rPr kumimoji="0" lang="zh-CN" altLang="zh-CN" sz="16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Times New Roman" panose="02020603050405020304" pitchFamily="18" charset="0"/>
                  </a:rPr>
                  <a:t>，如果</a:t>
                </a:r>
                <a14:m>
                  <m:oMath xmlns:m="http://schemas.openxmlformats.org/officeDocument/2006/math">
                    <m:r>
                      <a:rPr kumimoji="0" lang="en-US" altLang="zh-CN" sz="1600" b="1"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Cambria Math" panose="02040503050406030204" pitchFamily="18" charset="0"/>
                        <a:ea typeface="微软雅黑" panose="020B0503020204020204" pitchFamily="34" charset="-122"/>
                        <a:cs typeface="Times New Roman" panose="02020603050405020304" pitchFamily="18" charset="0"/>
                      </a:rPr>
                      <m:t>𝑝</m:t>
                    </m:r>
                  </m:oMath>
                </a14:m>
                <a:r>
                  <a:rPr kumimoji="0" lang="zh-CN" altLang="zh-CN" sz="16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Times New Roman" panose="02020603050405020304" pitchFamily="18" charset="0"/>
                  </a:rPr>
                  <a:t>和</a:t>
                </a:r>
                <a14:m>
                  <m:oMath xmlns:m="http://schemas.openxmlformats.org/officeDocument/2006/math">
                    <m:r>
                      <a:rPr kumimoji="0" lang="en-US" altLang="zh-CN" sz="1600" b="1"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Cambria Math" panose="02040503050406030204" pitchFamily="18" charset="0"/>
                        <a:ea typeface="微软雅黑" panose="020B0503020204020204" pitchFamily="34" charset="-122"/>
                        <a:cs typeface="Times New Roman" panose="02020603050405020304" pitchFamily="18" charset="0"/>
                      </a:rPr>
                      <m:t>𝑞</m:t>
                    </m:r>
                  </m:oMath>
                </a14:m>
                <a:r>
                  <a:rPr kumimoji="0" lang="zh-CN" altLang="zh-CN" sz="16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Times New Roman" panose="02020603050405020304" pitchFamily="18" charset="0"/>
                  </a:rPr>
                  <a:t>在所有情况下都具有相同的真假结果，那么</a:t>
                </a:r>
                <a14:m>
                  <m:oMath xmlns:m="http://schemas.openxmlformats.org/officeDocument/2006/math">
                    <m:r>
                      <a:rPr kumimoji="0" lang="en-US" altLang="zh-CN" sz="1600" b="1" i="0" u="none" strike="noStrike" kern="1200" cap="none" spc="0" normalizeH="0" baseline="0" noProof="0">
                        <a:ln>
                          <a:noFill/>
                        </a:ln>
                        <a:solidFill>
                          <a:srgbClr val="FFFFCC"/>
                        </a:solidFill>
                        <a:effectLst>
                          <a:outerShdw blurRad="38100" dist="38100" dir="2700000" algn="tl">
                            <a:srgbClr val="000000">
                              <a:alpha val="43137"/>
                            </a:srgbClr>
                          </a:outerShdw>
                        </a:effectLst>
                        <a:uLnTx/>
                        <a:uFillTx/>
                        <a:latin typeface="Cambria Math" panose="02040503050406030204" pitchFamily="18" charset="0"/>
                        <a:ea typeface="微软雅黑" panose="020B0503020204020204" pitchFamily="34" charset="-122"/>
                        <a:cs typeface="Times New Roman" panose="02020603050405020304" pitchFamily="18" charset="0"/>
                      </a:rPr>
                      <m:t>𝑝</m:t>
                    </m:r>
                  </m:oMath>
                </a14:m>
                <a:r>
                  <a:rPr kumimoji="0" lang="zh-CN" altLang="zh-CN" sz="1600" b="1" i="0" u="none" strike="noStrike" kern="1200" cap="none" spc="0" normalizeH="0" baseline="0" noProof="0" dirty="0">
                    <a:ln>
                      <a:noFill/>
                    </a:ln>
                    <a:solidFill>
                      <a:srgbClr val="FFFFCC"/>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Times New Roman" panose="02020603050405020304" pitchFamily="18" charset="0"/>
                  </a:rPr>
                  <a:t>和</a:t>
                </a:r>
                <a14:m>
                  <m:oMath xmlns:m="http://schemas.openxmlformats.org/officeDocument/2006/math">
                    <m:r>
                      <a:rPr kumimoji="0" lang="en-US" altLang="zh-CN" sz="1600" b="1" i="0" u="none" strike="noStrike" kern="1200" cap="none" spc="0" normalizeH="0" baseline="0" noProof="0">
                        <a:ln>
                          <a:noFill/>
                        </a:ln>
                        <a:solidFill>
                          <a:srgbClr val="FFFFCC"/>
                        </a:solidFill>
                        <a:effectLst>
                          <a:outerShdw blurRad="38100" dist="38100" dir="2700000" algn="tl">
                            <a:srgbClr val="000000">
                              <a:alpha val="43137"/>
                            </a:srgbClr>
                          </a:outerShdw>
                        </a:effectLst>
                        <a:uLnTx/>
                        <a:uFillTx/>
                        <a:latin typeface="Cambria Math" panose="02040503050406030204" pitchFamily="18" charset="0"/>
                        <a:ea typeface="微软雅黑" panose="020B0503020204020204" pitchFamily="34" charset="-122"/>
                        <a:cs typeface="Times New Roman" panose="02020603050405020304" pitchFamily="18" charset="0"/>
                      </a:rPr>
                      <m:t>𝑞</m:t>
                    </m:r>
                  </m:oMath>
                </a14:m>
                <a:r>
                  <a:rPr kumimoji="0" lang="zh-CN" altLang="zh-CN" sz="1600" b="1" i="0" u="none" strike="noStrike" kern="1200" cap="none" spc="0" normalizeH="0" baseline="0" noProof="0" dirty="0">
                    <a:ln>
                      <a:noFill/>
                    </a:ln>
                    <a:solidFill>
                      <a:srgbClr val="FFFFCC"/>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Times New Roman" panose="02020603050405020304" pitchFamily="18" charset="0"/>
                  </a:rPr>
                  <a:t>在逻辑上等价</a:t>
                </a:r>
                <a:r>
                  <a:rPr kumimoji="0" lang="zh-CN" altLang="zh-CN" sz="16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Times New Roman" panose="02020603050405020304" pitchFamily="18" charset="0"/>
                  </a:rPr>
                  <a:t>，一般用</a:t>
                </a:r>
                <a14:m>
                  <m:oMath xmlns:m="http://schemas.openxmlformats.org/officeDocument/2006/math">
                    <m:r>
                      <a:rPr kumimoji="0" lang="en-US" altLang="zh-CN" sz="1600" b="1"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Cambria Math" panose="02040503050406030204" pitchFamily="18" charset="0"/>
                        <a:ea typeface="微软雅黑" panose="020B0503020204020204" pitchFamily="34" charset="-122"/>
                        <a:cs typeface="Times New Roman" panose="02020603050405020304" pitchFamily="18" charset="0"/>
                      </a:rPr>
                      <m:t>≡</m:t>
                    </m:r>
                  </m:oMath>
                </a14:m>
                <a:r>
                  <a:rPr kumimoji="0" lang="zh-CN" altLang="zh-CN" sz="16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Times New Roman" panose="02020603050405020304" pitchFamily="18" charset="0"/>
                  </a:rPr>
                  <a:t>来表示，即</a:t>
                </a:r>
                <a14:m>
                  <m:oMath xmlns:m="http://schemas.openxmlformats.org/officeDocument/2006/math">
                    <m:r>
                      <a:rPr kumimoji="0" lang="en-US" altLang="zh-CN" sz="1600" b="1"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Cambria Math" panose="02040503050406030204" pitchFamily="18" charset="0"/>
                        <a:ea typeface="微软雅黑" panose="020B0503020204020204" pitchFamily="34" charset="-122"/>
                        <a:cs typeface="Times New Roman" panose="02020603050405020304" pitchFamily="18" charset="0"/>
                      </a:rPr>
                      <m:t>𝑝</m:t>
                    </m:r>
                    <m:r>
                      <a:rPr kumimoji="0" lang="en-US" altLang="zh-CN" sz="1600" b="1"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Cambria Math" panose="02040503050406030204" pitchFamily="18" charset="0"/>
                        <a:ea typeface="微软雅黑" panose="020B0503020204020204" pitchFamily="34" charset="-122"/>
                        <a:cs typeface="Times New Roman" panose="02020603050405020304" pitchFamily="18" charset="0"/>
                      </a:rPr>
                      <m:t>≡</m:t>
                    </m:r>
                    <m:r>
                      <a:rPr kumimoji="0" lang="en-US" altLang="zh-CN" sz="1600" b="1"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Cambria Math" panose="02040503050406030204" pitchFamily="18" charset="0"/>
                        <a:ea typeface="微软雅黑" panose="020B0503020204020204" pitchFamily="34" charset="-122"/>
                        <a:cs typeface="Times New Roman" panose="02020603050405020304" pitchFamily="18" charset="0"/>
                      </a:rPr>
                      <m:t>𝑞</m:t>
                    </m:r>
                  </m:oMath>
                </a14:m>
                <a:r>
                  <a:rPr kumimoji="0" lang="zh-CN" altLang="zh-CN" sz="16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Times New Roman" panose="02020603050405020304" pitchFamily="18" charset="0"/>
                  </a:rPr>
                  <a:t>。</a:t>
                </a:r>
                <a:endParaRPr kumimoji="0" lang="en-US" altLang="zh-CN" sz="16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Times New Roman" panose="02020603050405020304" pitchFamily="18" charset="0"/>
                </a:endParaRPr>
              </a:p>
              <a:p>
                <a:pPr marL="342900" marR="0" lvl="0" indent="-342900" algn="l" defTabSz="914400" rtl="0" eaLnBrk="1" fontAlgn="auto" latinLnBrk="0" hangingPunct="1">
                  <a:lnSpc>
                    <a:spcPct val="200000"/>
                  </a:lnSpc>
                  <a:spcBef>
                    <a:spcPts val="0"/>
                  </a:spcBef>
                  <a:spcAft>
                    <a:spcPts val="0"/>
                  </a:spcAft>
                  <a:buClr>
                    <a:prstClr val="white"/>
                  </a:buClr>
                  <a:buSzPct val="80000"/>
                  <a:buFont typeface="Wingdings" panose="05000000000000000000" pitchFamily="2" charset="2"/>
                  <a:buChar char="u"/>
                  <a:tabLst/>
                  <a:defRPr/>
                </a:pPr>
                <a:r>
                  <a:rPr kumimoji="0" lang="zh-CN" altLang="zh-CN" sz="1600" b="0" i="0" u="none" strike="noStrike" kern="1200" cap="none" spc="0" normalizeH="0" baseline="0" noProof="0" dirty="0">
                    <a:ln>
                      <a:noFill/>
                    </a:ln>
                    <a:solidFill>
                      <a:prstClr val="white"/>
                    </a:solidFill>
                    <a:effectLst/>
                    <a:uLnTx/>
                    <a:uFillTx/>
                    <a:latin typeface="Times New Roman" panose="02020603050405020304" pitchFamily="18" charset="0"/>
                    <a:ea typeface="楷体_GB2312"/>
                    <a:cs typeface="Times New Roman" panose="02020603050405020304" pitchFamily="18" charset="0"/>
                  </a:rPr>
                  <a:t>逻辑等价为命题进行形式转换带来了可能。基于命题转换，我们不再需要逐一列出 </a:t>
                </a:r>
                <a14:m>
                  <m:oMath xmlns:m="http://schemas.openxmlformats.org/officeDocument/2006/math">
                    <m:r>
                      <a:rPr kumimoji="0" lang="en-US" altLang="zh-CN" sz="1600" b="0" i="1" u="none" strike="noStrike" kern="1200" cap="none" spc="0" normalizeH="0" baseline="0" noProof="0">
                        <a:ln>
                          <a:noFill/>
                        </a:ln>
                        <a:solidFill>
                          <a:prstClr val="white"/>
                        </a:solidFill>
                        <a:effectLst/>
                        <a:uLnTx/>
                        <a:uFillTx/>
                        <a:latin typeface="Cambria Math" panose="02040503050406030204" pitchFamily="18" charset="0"/>
                        <a:ea typeface="楷体_GB2312"/>
                        <a:cs typeface="Times New Roman" panose="02020603050405020304" pitchFamily="18" charset="0"/>
                      </a:rPr>
                      <m:t>𝑝</m:t>
                    </m:r>
                  </m:oMath>
                </a14:m>
                <a:r>
                  <a:rPr kumimoji="0" lang="zh-CN" altLang="zh-CN" sz="1600" b="0" i="0" u="none" strike="noStrike" kern="1200" cap="none" spc="0" normalizeH="0" baseline="0" noProof="0" dirty="0">
                    <a:ln>
                      <a:noFill/>
                    </a:ln>
                    <a:solidFill>
                      <a:prstClr val="white"/>
                    </a:solidFill>
                    <a:effectLst/>
                    <a:uLnTx/>
                    <a:uFillTx/>
                    <a:latin typeface="Times New Roman" panose="02020603050405020304" pitchFamily="18" charset="0"/>
                    <a:ea typeface="楷体_GB2312"/>
                    <a:cs typeface="Times New Roman" panose="02020603050405020304" pitchFamily="18" charset="0"/>
                  </a:rPr>
                  <a:t>和</a:t>
                </a:r>
                <a14:m>
                  <m:oMath xmlns:m="http://schemas.openxmlformats.org/officeDocument/2006/math">
                    <m:r>
                      <a:rPr kumimoji="0" lang="en-US" altLang="zh-CN" sz="1600" b="0" i="1" u="none" strike="noStrike" kern="1200" cap="none" spc="0" normalizeH="0" baseline="0" noProof="0">
                        <a:ln>
                          <a:noFill/>
                        </a:ln>
                        <a:solidFill>
                          <a:prstClr val="white"/>
                        </a:solidFill>
                        <a:effectLst/>
                        <a:uLnTx/>
                        <a:uFillTx/>
                        <a:latin typeface="Cambria Math" panose="02040503050406030204" pitchFamily="18" charset="0"/>
                        <a:ea typeface="楷体_GB2312"/>
                        <a:cs typeface="Times New Roman" panose="02020603050405020304" pitchFamily="18" charset="0"/>
                      </a:rPr>
                      <m:t>𝑞</m:t>
                    </m:r>
                  </m:oMath>
                </a14:m>
                <a:r>
                  <a:rPr kumimoji="0" lang="zh-CN" altLang="zh-CN" sz="1600" b="0" i="0" u="none" strike="noStrike" kern="1200" cap="none" spc="0" normalizeH="0" baseline="0" noProof="0" dirty="0">
                    <a:ln>
                      <a:noFill/>
                    </a:ln>
                    <a:solidFill>
                      <a:prstClr val="white"/>
                    </a:solidFill>
                    <a:effectLst/>
                    <a:uLnTx/>
                    <a:uFillTx/>
                    <a:latin typeface="Times New Roman" panose="02020603050405020304" pitchFamily="18" charset="0"/>
                    <a:ea typeface="楷体_GB2312"/>
                    <a:cs typeface="Times New Roman" panose="02020603050405020304" pitchFamily="18" charset="0"/>
                  </a:rPr>
                  <a:t>的真值表来判断两者是否在逻辑上等价，而是可直接根据已有逻辑等价公式来判断</a:t>
                </a:r>
                <a14:m>
                  <m:oMath xmlns:m="http://schemas.openxmlformats.org/officeDocument/2006/math">
                    <m:r>
                      <a:rPr kumimoji="0" lang="en-US" altLang="zh-CN" sz="1600" b="0" i="1" u="none" strike="noStrike" kern="1200" cap="none" spc="0" normalizeH="0" baseline="0" noProof="0">
                        <a:ln>
                          <a:noFill/>
                        </a:ln>
                        <a:solidFill>
                          <a:prstClr val="white"/>
                        </a:solidFill>
                        <a:effectLst/>
                        <a:uLnTx/>
                        <a:uFillTx/>
                        <a:latin typeface="Cambria Math" panose="02040503050406030204" pitchFamily="18" charset="0"/>
                        <a:ea typeface="楷体_GB2312"/>
                        <a:cs typeface="Times New Roman" panose="02020603050405020304" pitchFamily="18" charset="0"/>
                      </a:rPr>
                      <m:t>𝑝</m:t>
                    </m:r>
                  </m:oMath>
                </a14:m>
                <a:r>
                  <a:rPr kumimoji="0" lang="zh-CN" altLang="zh-CN" sz="1600" b="0" i="0" u="none" strike="noStrike" kern="1200" cap="none" spc="0" normalizeH="0" baseline="0" noProof="0" dirty="0">
                    <a:ln>
                      <a:noFill/>
                    </a:ln>
                    <a:solidFill>
                      <a:prstClr val="white"/>
                    </a:solidFill>
                    <a:effectLst/>
                    <a:uLnTx/>
                    <a:uFillTx/>
                    <a:latin typeface="Times New Roman" panose="02020603050405020304" pitchFamily="18" charset="0"/>
                    <a:ea typeface="楷体_GB2312"/>
                    <a:cs typeface="Times New Roman" panose="02020603050405020304" pitchFamily="18" charset="0"/>
                  </a:rPr>
                  <a:t>和</a:t>
                </a:r>
                <a14:m>
                  <m:oMath xmlns:m="http://schemas.openxmlformats.org/officeDocument/2006/math">
                    <m:r>
                      <a:rPr kumimoji="0" lang="en-US" altLang="zh-CN" sz="1600" b="0" i="1" u="none" strike="noStrike" kern="1200" cap="none" spc="0" normalizeH="0" baseline="0" noProof="0">
                        <a:ln>
                          <a:noFill/>
                        </a:ln>
                        <a:solidFill>
                          <a:prstClr val="white"/>
                        </a:solidFill>
                        <a:effectLst/>
                        <a:uLnTx/>
                        <a:uFillTx/>
                        <a:latin typeface="Cambria Math" panose="02040503050406030204" pitchFamily="18" charset="0"/>
                        <a:ea typeface="楷体_GB2312"/>
                        <a:cs typeface="Times New Roman" panose="02020603050405020304" pitchFamily="18" charset="0"/>
                      </a:rPr>
                      <m:t>𝑞</m:t>
                    </m:r>
                  </m:oMath>
                </a14:m>
                <a:r>
                  <a:rPr kumimoji="0" lang="zh-CN" altLang="zh-CN" sz="1600" b="0" i="0" u="none" strike="noStrike" kern="1200" cap="none" spc="0" normalizeH="0" baseline="0" noProof="0" dirty="0">
                    <a:ln>
                      <a:noFill/>
                    </a:ln>
                    <a:solidFill>
                      <a:prstClr val="white"/>
                    </a:solidFill>
                    <a:effectLst/>
                    <a:uLnTx/>
                    <a:uFillTx/>
                    <a:latin typeface="Times New Roman" panose="02020603050405020304" pitchFamily="18" charset="0"/>
                    <a:ea typeface="楷体_GB2312"/>
                    <a:cs typeface="Times New Roman" panose="02020603050405020304" pitchFamily="18" charset="0"/>
                  </a:rPr>
                  <a:t>在逻辑上是否等价。</a:t>
                </a:r>
              </a:p>
              <a:p>
                <a:pPr marL="342900" marR="0" lvl="0" indent="-342900" algn="l" defTabSz="914400" rtl="0" eaLnBrk="1" fontAlgn="auto" latinLnBrk="0" hangingPunct="1">
                  <a:lnSpc>
                    <a:spcPct val="150000"/>
                  </a:lnSpc>
                  <a:spcBef>
                    <a:spcPts val="0"/>
                  </a:spcBef>
                  <a:spcAft>
                    <a:spcPts val="0"/>
                  </a:spcAft>
                  <a:buClr>
                    <a:prstClr val="white"/>
                  </a:buClr>
                  <a:buSzPct val="80000"/>
                  <a:buFont typeface="Wingdings" panose="05000000000000000000" pitchFamily="2" charset="2"/>
                  <a:buChar char="u"/>
                  <a:tabLst/>
                  <a:defRPr/>
                </a:pPr>
                <a:endParaRPr kumimoji="0" lang="en-US" altLang="zh-CN" sz="18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mc:Choice>
        <mc:Fallback xmlns="">
          <p:sp>
            <p:nvSpPr>
              <p:cNvPr id="11" name="矩形 10">
                <a:extLst>
                  <a:ext uri="{FF2B5EF4-FFF2-40B4-BE49-F238E27FC236}">
                    <a16:creationId xmlns:a16="http://schemas.microsoft.com/office/drawing/2014/main" id="{18AAC8E2-F248-4123-A9A0-F401BBE33663}"/>
                  </a:ext>
                </a:extLst>
              </p:cNvPr>
              <p:cNvSpPr>
                <a:spLocks noRot="1" noChangeAspect="1" noMove="1" noResize="1" noEditPoints="1" noAdjustHandles="1" noChangeArrowheads="1" noChangeShapeType="1" noTextEdit="1"/>
              </p:cNvSpPr>
              <p:nvPr/>
            </p:nvSpPr>
            <p:spPr>
              <a:xfrm>
                <a:off x="178095" y="1906949"/>
                <a:ext cx="3825063" cy="5383333"/>
              </a:xfrm>
              <a:prstGeom prst="rect">
                <a:avLst/>
              </a:prstGeom>
              <a:blipFill>
                <a:blip r:embed="rId4"/>
                <a:stretch>
                  <a:fillRect l="-15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graphicFrame>
            <p:nvGraphicFramePr>
              <p:cNvPr id="9" name="表格 8">
                <a:extLst>
                  <a:ext uri="{FF2B5EF4-FFF2-40B4-BE49-F238E27FC236}">
                    <a16:creationId xmlns:a16="http://schemas.microsoft.com/office/drawing/2014/main" id="{58B90A18-EB8D-4EF7-92B6-1327D245D3FB}"/>
                  </a:ext>
                </a:extLst>
              </p:cNvPr>
              <p:cNvGraphicFramePr>
                <a:graphicFrameLocks noGrp="1"/>
              </p:cNvGraphicFramePr>
              <p:nvPr>
                <p:extLst/>
              </p:nvPr>
            </p:nvGraphicFramePr>
            <p:xfrm>
              <a:off x="4210494" y="2325108"/>
              <a:ext cx="7724552" cy="3320778"/>
            </p:xfrm>
            <a:graphic>
              <a:graphicData uri="http://schemas.openxmlformats.org/drawingml/2006/table">
                <a:tbl>
                  <a:tblPr firstRow="1" bandRow="1">
                    <a:tableStyleId>{5C22544A-7EE6-4342-B048-85BDC9FD1C3A}</a:tableStyleId>
                  </a:tblPr>
                  <a:tblGrid>
                    <a:gridCol w="3442059">
                      <a:extLst>
                        <a:ext uri="{9D8B030D-6E8A-4147-A177-3AD203B41FA5}">
                          <a16:colId xmlns:a16="http://schemas.microsoft.com/office/drawing/2014/main" val="3604322212"/>
                        </a:ext>
                      </a:extLst>
                    </a:gridCol>
                    <a:gridCol w="4282493">
                      <a:extLst>
                        <a:ext uri="{9D8B030D-6E8A-4147-A177-3AD203B41FA5}">
                          <a16:colId xmlns:a16="http://schemas.microsoft.com/office/drawing/2014/main" val="2958094604"/>
                        </a:ext>
                      </a:extLst>
                    </a:gridCol>
                  </a:tblGrid>
                  <a:tr h="553463">
                    <a:tc>
                      <a:txBody>
                        <a:bodyPr/>
                        <a:lstStyle/>
                        <a:p>
                          <a:pPr algn="just">
                            <a:lnSpc>
                              <a:spcPct val="200000"/>
                            </a:lnSpc>
                            <a:spcBef>
                              <a:spcPts val="1000"/>
                            </a:spcBef>
                            <a:spcAft>
                              <a:spcPts val="300"/>
                            </a:spcAft>
                          </a:pPr>
                          <a14:m>
                            <m:oMath xmlns:m="http://schemas.openxmlformats.org/officeDocument/2006/math">
                              <m:r>
                                <a:rPr lang="en-US" sz="1500" kern="0">
                                  <a:effectLst/>
                                  <a:latin typeface="Cambria Math" panose="02040503050406030204" pitchFamily="18" charset="0"/>
                                </a:rPr>
                                <m:t>𝛼</m:t>
                              </m:r>
                              <m:r>
                                <a:rPr lang="en-US" sz="1500" kern="0">
                                  <a:effectLst/>
                                  <a:latin typeface="Cambria Math" panose="02040503050406030204" pitchFamily="18" charset="0"/>
                                </a:rPr>
                                <m:t>∧</m:t>
                              </m:r>
                              <m:r>
                                <a:rPr lang="en-US" sz="1500" kern="0">
                                  <a:effectLst/>
                                  <a:latin typeface="Cambria Math" panose="02040503050406030204" pitchFamily="18" charset="0"/>
                                </a:rPr>
                                <m:t>𝛽</m:t>
                              </m:r>
                              <m:r>
                                <a:rPr lang="en-US" sz="1500" kern="0">
                                  <a:effectLst/>
                                  <a:latin typeface="Cambria Math" panose="02040503050406030204" pitchFamily="18" charset="0"/>
                                </a:rPr>
                                <m:t>≡</m:t>
                              </m:r>
                              <m:r>
                                <a:rPr lang="en-US" sz="1500" kern="0">
                                  <a:effectLst/>
                                  <a:latin typeface="Cambria Math" panose="02040503050406030204" pitchFamily="18" charset="0"/>
                                </a:rPr>
                                <m:t>𝛽</m:t>
                              </m:r>
                              <m:r>
                                <a:rPr lang="en-US" sz="1500" kern="0">
                                  <a:effectLst/>
                                  <a:latin typeface="Cambria Math" panose="02040503050406030204" pitchFamily="18" charset="0"/>
                                </a:rPr>
                                <m:t>∧</m:t>
                              </m:r>
                              <m:r>
                                <a:rPr lang="en-US" sz="1500" kern="0">
                                  <a:effectLst/>
                                  <a:latin typeface="Cambria Math" panose="02040503050406030204" pitchFamily="18" charset="0"/>
                                </a:rPr>
                                <m:t>𝛼</m:t>
                              </m:r>
                            </m:oMath>
                          </a14:m>
                          <a:r>
                            <a:rPr lang="en-US" sz="1500" kern="0">
                              <a:effectLst/>
                              <a:latin typeface="Times New Roman" panose="02020603050405020304" pitchFamily="18" charset="0"/>
                              <a:ea typeface="微软雅黑" panose="020B0503020204020204" pitchFamily="34" charset="-122"/>
                              <a:cs typeface="Times New Roman" panose="02020603050405020304" pitchFamily="18" charset="0"/>
                            </a:rPr>
                            <a:t> (</a:t>
                          </a:r>
                          <a14:m>
                            <m:oMath xmlns:m="http://schemas.openxmlformats.org/officeDocument/2006/math">
                              <m:r>
                                <a:rPr lang="en-US" sz="1500" kern="0">
                                  <a:effectLst/>
                                  <a:latin typeface="Cambria Math" panose="02040503050406030204" pitchFamily="18" charset="0"/>
                                </a:rPr>
                                <m:t>∧</m:t>
                              </m:r>
                            </m:oMath>
                          </a14:m>
                          <a:r>
                            <a:rPr lang="zh-CN" sz="1500" kern="0">
                              <a:effectLst/>
                              <a:latin typeface="Times New Roman" panose="02020603050405020304" pitchFamily="18" charset="0"/>
                              <a:ea typeface="微软雅黑" panose="020B0503020204020204" pitchFamily="34" charset="-122"/>
                              <a:cs typeface="Times New Roman" panose="02020603050405020304" pitchFamily="18" charset="0"/>
                            </a:rPr>
                            <a:t>的交换律</a:t>
                          </a:r>
                          <a:r>
                            <a:rPr lang="en-US" sz="1500" kern="0">
                              <a:effectLst/>
                              <a:latin typeface="Times New Roman" panose="02020603050405020304" pitchFamily="18" charset="0"/>
                              <a:ea typeface="微软雅黑" panose="020B0503020204020204" pitchFamily="34" charset="-122"/>
                              <a:cs typeface="Times New Roman" panose="02020603050405020304" pitchFamily="18" charset="0"/>
                            </a:rPr>
                            <a:t>)</a:t>
                          </a:r>
                          <a:endParaRPr lang="zh-CN" sz="1500"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T="34290" marB="34290" anchor="ctr"/>
                    </a:tc>
                    <a:tc>
                      <a:txBody>
                        <a:bodyPr/>
                        <a:lstStyle/>
                        <a:p>
                          <a:pPr algn="just">
                            <a:lnSpc>
                              <a:spcPct val="200000"/>
                            </a:lnSpc>
                            <a:spcBef>
                              <a:spcPts val="1000"/>
                            </a:spcBef>
                            <a:spcAft>
                              <a:spcPts val="300"/>
                            </a:spcAft>
                          </a:pPr>
                          <a14:m>
                            <m:oMath xmlns:m="http://schemas.openxmlformats.org/officeDocument/2006/math">
                              <m:r>
                                <a:rPr lang="en-US" sz="1500" kern="0">
                                  <a:effectLst/>
                                  <a:latin typeface="Cambria Math" panose="02040503050406030204" pitchFamily="18" charset="0"/>
                                </a:rPr>
                                <m:t>(</m:t>
                              </m:r>
                              <m:r>
                                <a:rPr lang="en-US" sz="1500" kern="0">
                                  <a:effectLst/>
                                  <a:latin typeface="Cambria Math" panose="02040503050406030204" pitchFamily="18" charset="0"/>
                                </a:rPr>
                                <m:t>𝛼</m:t>
                              </m:r>
                              <m:r>
                                <a:rPr lang="en-US" sz="1500" kern="0">
                                  <a:effectLst/>
                                  <a:latin typeface="Cambria Math" panose="02040503050406030204" pitchFamily="18" charset="0"/>
                                </a:rPr>
                                <m:t>→</m:t>
                              </m:r>
                              <m:r>
                                <a:rPr lang="en-US" sz="1500" kern="0">
                                  <a:effectLst/>
                                  <a:latin typeface="Cambria Math" panose="02040503050406030204" pitchFamily="18" charset="0"/>
                                </a:rPr>
                                <m:t>𝛽</m:t>
                              </m:r>
                              <m:r>
                                <a:rPr lang="en-US" sz="1500" kern="0">
                                  <a:effectLst/>
                                  <a:latin typeface="Cambria Math" panose="02040503050406030204" pitchFamily="18" charset="0"/>
                                </a:rPr>
                                <m:t>)≡¬</m:t>
                              </m:r>
                              <m:r>
                                <m:rPr>
                                  <m:sty m:val="p"/>
                                </m:rPr>
                                <a:rPr lang="en-US" sz="1500" kern="0">
                                  <a:effectLst/>
                                  <a:latin typeface="Cambria Math" panose="02040503050406030204" pitchFamily="18" charset="0"/>
                                </a:rPr>
                                <m:t>α</m:t>
                              </m:r>
                              <m:r>
                                <a:rPr lang="en-US" sz="1500" kern="0">
                                  <a:effectLst/>
                                  <a:latin typeface="Cambria Math" panose="02040503050406030204" pitchFamily="18" charset="0"/>
                                </a:rPr>
                                <m:t>∨</m:t>
                              </m:r>
                              <m:r>
                                <m:rPr>
                                  <m:sty m:val="p"/>
                                </m:rPr>
                                <a:rPr lang="en-US" sz="1500" kern="0">
                                  <a:effectLst/>
                                  <a:latin typeface="Cambria Math" panose="02040503050406030204" pitchFamily="18" charset="0"/>
                                </a:rPr>
                                <m:t>β</m:t>
                              </m:r>
                              <m:r>
                                <a:rPr lang="en-US" sz="1500" kern="0">
                                  <a:effectLst/>
                                  <a:latin typeface="Cambria Math" panose="02040503050406030204" pitchFamily="18" charset="0"/>
                                </a:rPr>
                                <m:t> </m:t>
                              </m:r>
                            </m:oMath>
                          </a14:m>
                          <a:r>
                            <a:rPr lang="en-US" sz="1500" kern="0">
                              <a:effectLst/>
                              <a:latin typeface="Times New Roman" panose="02020603050405020304" pitchFamily="18" charset="0"/>
                              <a:ea typeface="微软雅黑" panose="020B0503020204020204" pitchFamily="34" charset="-122"/>
                              <a:cs typeface="Times New Roman" panose="02020603050405020304" pitchFamily="18" charset="0"/>
                            </a:rPr>
                            <a:t> (</a:t>
                          </a:r>
                          <a:r>
                            <a:rPr lang="zh-CN" sz="1500" kern="0">
                              <a:effectLst/>
                              <a:latin typeface="Times New Roman" panose="02020603050405020304" pitchFamily="18" charset="0"/>
                              <a:ea typeface="微软雅黑" panose="020B0503020204020204" pitchFamily="34" charset="-122"/>
                              <a:cs typeface="Times New Roman" panose="02020603050405020304" pitchFamily="18" charset="0"/>
                            </a:rPr>
                            <a:t>蕴涵消除</a:t>
                          </a:r>
                          <a:r>
                            <a:rPr lang="en-US" sz="1500" kern="0">
                              <a:effectLst/>
                              <a:latin typeface="Times New Roman" panose="02020603050405020304" pitchFamily="18" charset="0"/>
                              <a:ea typeface="微软雅黑" panose="020B0503020204020204" pitchFamily="34" charset="-122"/>
                              <a:cs typeface="Times New Roman" panose="02020603050405020304" pitchFamily="18" charset="0"/>
                            </a:rPr>
                            <a:t>)</a:t>
                          </a:r>
                          <a:endParaRPr lang="zh-CN" sz="1500"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T="34290" marB="34290" anchor="ctr"/>
                    </a:tc>
                    <a:extLst>
                      <a:ext uri="{0D108BD9-81ED-4DB2-BD59-A6C34878D82A}">
                        <a16:rowId xmlns:a16="http://schemas.microsoft.com/office/drawing/2014/main" val="238095847"/>
                      </a:ext>
                    </a:extLst>
                  </a:tr>
                  <a:tr h="553463">
                    <a:tc>
                      <a:txBody>
                        <a:bodyPr/>
                        <a:lstStyle/>
                        <a:p>
                          <a:pPr algn="just">
                            <a:lnSpc>
                              <a:spcPct val="200000"/>
                            </a:lnSpc>
                            <a:spcBef>
                              <a:spcPts val="1000"/>
                            </a:spcBef>
                            <a:spcAft>
                              <a:spcPts val="300"/>
                            </a:spcAft>
                          </a:pPr>
                          <a14:m>
                            <m:oMath xmlns:m="http://schemas.openxmlformats.org/officeDocument/2006/math">
                              <m:r>
                                <a:rPr lang="en-US" sz="1500" kern="0">
                                  <a:effectLst/>
                                  <a:latin typeface="Cambria Math" panose="02040503050406030204" pitchFamily="18" charset="0"/>
                                </a:rPr>
                                <m:t>𝛼</m:t>
                              </m:r>
                              <m:r>
                                <a:rPr lang="en-US" sz="1500" kern="0">
                                  <a:effectLst/>
                                  <a:latin typeface="Cambria Math" panose="02040503050406030204" pitchFamily="18" charset="0"/>
                                </a:rPr>
                                <m:t>∨</m:t>
                              </m:r>
                              <m:r>
                                <a:rPr lang="en-US" sz="1500" kern="0">
                                  <a:effectLst/>
                                  <a:latin typeface="Cambria Math" panose="02040503050406030204" pitchFamily="18" charset="0"/>
                                </a:rPr>
                                <m:t>𝛽</m:t>
                              </m:r>
                              <m:r>
                                <a:rPr lang="en-US" sz="1500" kern="0">
                                  <a:effectLst/>
                                  <a:latin typeface="Cambria Math" panose="02040503050406030204" pitchFamily="18" charset="0"/>
                                </a:rPr>
                                <m:t>≡</m:t>
                              </m:r>
                              <m:r>
                                <a:rPr lang="en-US" sz="1500" kern="0">
                                  <a:effectLst/>
                                  <a:latin typeface="Cambria Math" panose="02040503050406030204" pitchFamily="18" charset="0"/>
                                </a:rPr>
                                <m:t>𝛽</m:t>
                              </m:r>
                              <m:r>
                                <a:rPr lang="en-US" sz="1500" kern="0">
                                  <a:effectLst/>
                                  <a:latin typeface="Cambria Math" panose="02040503050406030204" pitchFamily="18" charset="0"/>
                                </a:rPr>
                                <m:t>∨</m:t>
                              </m:r>
                              <m:r>
                                <a:rPr lang="en-US" sz="1500" kern="0">
                                  <a:effectLst/>
                                  <a:latin typeface="Cambria Math" panose="02040503050406030204" pitchFamily="18" charset="0"/>
                                </a:rPr>
                                <m:t>𝛼</m:t>
                              </m:r>
                            </m:oMath>
                          </a14:m>
                          <a:r>
                            <a:rPr lang="en-US" sz="1500" kern="0">
                              <a:effectLst/>
                              <a:latin typeface="Times New Roman" panose="02020603050405020304" pitchFamily="18" charset="0"/>
                              <a:ea typeface="微软雅黑" panose="020B0503020204020204" pitchFamily="34" charset="-122"/>
                              <a:cs typeface="Times New Roman" panose="02020603050405020304" pitchFamily="18" charset="0"/>
                            </a:rPr>
                            <a:t> (</a:t>
                          </a:r>
                          <a14:m>
                            <m:oMath xmlns:m="http://schemas.openxmlformats.org/officeDocument/2006/math">
                              <m:r>
                                <a:rPr lang="en-US" sz="1500" kern="0">
                                  <a:effectLst/>
                                  <a:latin typeface="Cambria Math" panose="02040503050406030204" pitchFamily="18" charset="0"/>
                                </a:rPr>
                                <m:t>∨</m:t>
                              </m:r>
                            </m:oMath>
                          </a14:m>
                          <a:r>
                            <a:rPr lang="zh-CN" sz="1500" kern="0">
                              <a:effectLst/>
                              <a:latin typeface="Times New Roman" panose="02020603050405020304" pitchFamily="18" charset="0"/>
                              <a:ea typeface="微软雅黑" panose="020B0503020204020204" pitchFamily="34" charset="-122"/>
                              <a:cs typeface="Times New Roman" panose="02020603050405020304" pitchFamily="18" charset="0"/>
                            </a:rPr>
                            <a:t>的交换律</a:t>
                          </a:r>
                          <a:r>
                            <a:rPr lang="en-US" sz="1500" kern="0">
                              <a:effectLst/>
                              <a:latin typeface="Times New Roman" panose="02020603050405020304" pitchFamily="18" charset="0"/>
                              <a:ea typeface="微软雅黑" panose="020B0503020204020204" pitchFamily="34" charset="-122"/>
                              <a:cs typeface="Times New Roman" panose="02020603050405020304" pitchFamily="18" charset="0"/>
                            </a:rPr>
                            <a:t>)</a:t>
                          </a:r>
                          <a:endParaRPr lang="zh-CN" sz="1500"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T="34290" marB="34290" anchor="ctr"/>
                    </a:tc>
                    <a:tc>
                      <a:txBody>
                        <a:bodyPr/>
                        <a:lstStyle/>
                        <a:p>
                          <a:pPr algn="just">
                            <a:lnSpc>
                              <a:spcPct val="200000"/>
                            </a:lnSpc>
                            <a:spcBef>
                              <a:spcPts val="1000"/>
                            </a:spcBef>
                            <a:spcAft>
                              <a:spcPts val="300"/>
                            </a:spcAft>
                          </a:pPr>
                          <a14:m>
                            <m:oMath xmlns:m="http://schemas.openxmlformats.org/officeDocument/2006/math">
                              <m:r>
                                <a:rPr lang="en-US" sz="1500" kern="0">
                                  <a:effectLst/>
                                  <a:latin typeface="Cambria Math" panose="02040503050406030204" pitchFamily="18" charset="0"/>
                                </a:rPr>
                                <m:t>(</m:t>
                              </m:r>
                              <m:r>
                                <a:rPr lang="en-US" sz="1500" kern="0">
                                  <a:effectLst/>
                                  <a:latin typeface="Cambria Math" panose="02040503050406030204" pitchFamily="18" charset="0"/>
                                </a:rPr>
                                <m:t>𝛼</m:t>
                              </m:r>
                              <m:r>
                                <a:rPr lang="en-US" sz="1500" kern="0">
                                  <a:effectLst/>
                                  <a:latin typeface="Cambria Math" panose="02040503050406030204" pitchFamily="18" charset="0"/>
                                </a:rPr>
                                <m:t>↔</m:t>
                              </m:r>
                              <m:r>
                                <a:rPr lang="en-US" sz="1500" kern="0">
                                  <a:effectLst/>
                                  <a:latin typeface="Cambria Math" panose="02040503050406030204" pitchFamily="18" charset="0"/>
                                </a:rPr>
                                <m:t>𝛽</m:t>
                              </m:r>
                              <m:r>
                                <a:rPr lang="en-US" sz="1500" kern="0">
                                  <a:effectLst/>
                                  <a:latin typeface="Cambria Math" panose="02040503050406030204" pitchFamily="18" charset="0"/>
                                </a:rPr>
                                <m:t>)≡(</m:t>
                              </m:r>
                              <m:r>
                                <a:rPr lang="en-US" sz="1500" kern="0">
                                  <a:effectLst/>
                                  <a:latin typeface="Cambria Math" panose="02040503050406030204" pitchFamily="18" charset="0"/>
                                </a:rPr>
                                <m:t>𝛼</m:t>
                              </m:r>
                              <m:r>
                                <a:rPr lang="en-US" sz="1500" kern="0">
                                  <a:effectLst/>
                                  <a:latin typeface="Cambria Math" panose="02040503050406030204" pitchFamily="18" charset="0"/>
                                </a:rPr>
                                <m:t>→</m:t>
                              </m:r>
                              <m:r>
                                <a:rPr lang="en-US" sz="1500" kern="0">
                                  <a:effectLst/>
                                  <a:latin typeface="Cambria Math" panose="02040503050406030204" pitchFamily="18" charset="0"/>
                                </a:rPr>
                                <m:t>𝛽</m:t>
                              </m:r>
                              <m:r>
                                <a:rPr lang="en-US" sz="1500" kern="0">
                                  <a:effectLst/>
                                  <a:latin typeface="Cambria Math" panose="02040503050406030204" pitchFamily="18" charset="0"/>
                                </a:rPr>
                                <m:t>)∧(</m:t>
                              </m:r>
                              <m:r>
                                <a:rPr lang="en-US" sz="1500" kern="0">
                                  <a:effectLst/>
                                  <a:latin typeface="Cambria Math" panose="02040503050406030204" pitchFamily="18" charset="0"/>
                                </a:rPr>
                                <m:t>𝛽</m:t>
                              </m:r>
                              <m:r>
                                <a:rPr lang="en-US" sz="1500" kern="0">
                                  <a:effectLst/>
                                  <a:latin typeface="Cambria Math" panose="02040503050406030204" pitchFamily="18" charset="0"/>
                                </a:rPr>
                                <m:t>→</m:t>
                              </m:r>
                              <m:r>
                                <a:rPr lang="en-US" sz="1500" kern="0">
                                  <a:effectLst/>
                                  <a:latin typeface="Cambria Math" panose="02040503050406030204" pitchFamily="18" charset="0"/>
                                </a:rPr>
                                <m:t>𝛼</m:t>
                              </m:r>
                              <m:r>
                                <a:rPr lang="en-US" sz="1500" kern="0">
                                  <a:effectLst/>
                                  <a:latin typeface="Cambria Math" panose="02040503050406030204" pitchFamily="18" charset="0"/>
                                </a:rPr>
                                <m:t>)</m:t>
                              </m:r>
                            </m:oMath>
                          </a14:m>
                          <a:r>
                            <a:rPr lang="en-US" sz="1500" kern="0">
                              <a:effectLst/>
                              <a:latin typeface="Times New Roman" panose="02020603050405020304" pitchFamily="18" charset="0"/>
                              <a:ea typeface="微软雅黑" panose="020B0503020204020204" pitchFamily="34" charset="-122"/>
                              <a:cs typeface="Times New Roman" panose="02020603050405020304" pitchFamily="18" charset="0"/>
                            </a:rPr>
                            <a:t> (</a:t>
                          </a:r>
                          <a:r>
                            <a:rPr lang="zh-CN" sz="1500" kern="0">
                              <a:effectLst/>
                              <a:latin typeface="Times New Roman" panose="02020603050405020304" pitchFamily="18" charset="0"/>
                              <a:ea typeface="微软雅黑" panose="020B0503020204020204" pitchFamily="34" charset="-122"/>
                              <a:cs typeface="Times New Roman" panose="02020603050405020304" pitchFamily="18" charset="0"/>
                            </a:rPr>
                            <a:t>双向消除</a:t>
                          </a:r>
                          <a:r>
                            <a:rPr lang="en-US" sz="1500" kern="0">
                              <a:effectLst/>
                              <a:latin typeface="Times New Roman" panose="02020603050405020304" pitchFamily="18" charset="0"/>
                              <a:ea typeface="微软雅黑" panose="020B0503020204020204" pitchFamily="34" charset="-122"/>
                              <a:cs typeface="Times New Roman" panose="02020603050405020304" pitchFamily="18" charset="0"/>
                            </a:rPr>
                            <a:t>)</a:t>
                          </a:r>
                          <a:endParaRPr lang="zh-CN" sz="1500"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T="34290" marB="34290" anchor="ctr"/>
                    </a:tc>
                    <a:extLst>
                      <a:ext uri="{0D108BD9-81ED-4DB2-BD59-A6C34878D82A}">
                        <a16:rowId xmlns:a16="http://schemas.microsoft.com/office/drawing/2014/main" val="2971866772"/>
                      </a:ext>
                    </a:extLst>
                  </a:tr>
                  <a:tr h="553463">
                    <a:tc>
                      <a:txBody>
                        <a:bodyPr/>
                        <a:lstStyle/>
                        <a:p>
                          <a:pPr algn="just">
                            <a:lnSpc>
                              <a:spcPct val="200000"/>
                            </a:lnSpc>
                            <a:spcBef>
                              <a:spcPts val="1000"/>
                            </a:spcBef>
                            <a:spcAft>
                              <a:spcPts val="300"/>
                            </a:spcAft>
                          </a:pPr>
                          <a14:m>
                            <m:oMath xmlns:m="http://schemas.openxmlformats.org/officeDocument/2006/math">
                              <m:r>
                                <a:rPr lang="en-US" sz="1500" kern="0">
                                  <a:effectLst/>
                                  <a:latin typeface="Cambria Math" panose="02040503050406030204" pitchFamily="18" charset="0"/>
                                </a:rPr>
                                <m:t>(</m:t>
                              </m:r>
                              <m:r>
                                <a:rPr lang="en-US" sz="1500" kern="0">
                                  <a:effectLst/>
                                  <a:latin typeface="Cambria Math" panose="02040503050406030204" pitchFamily="18" charset="0"/>
                                </a:rPr>
                                <m:t>𝛼</m:t>
                              </m:r>
                              <m:r>
                                <a:rPr lang="en-US" sz="1500" kern="0">
                                  <a:effectLst/>
                                  <a:latin typeface="Cambria Math" panose="02040503050406030204" pitchFamily="18" charset="0"/>
                                </a:rPr>
                                <m:t>∧</m:t>
                              </m:r>
                              <m:r>
                                <a:rPr lang="en-US" sz="1500" kern="0">
                                  <a:effectLst/>
                                  <a:latin typeface="Cambria Math" panose="02040503050406030204" pitchFamily="18" charset="0"/>
                                </a:rPr>
                                <m:t>𝛽</m:t>
                              </m:r>
                              <m:r>
                                <a:rPr lang="en-US" sz="1500" kern="0">
                                  <a:effectLst/>
                                  <a:latin typeface="Cambria Math" panose="02040503050406030204" pitchFamily="18" charset="0"/>
                                </a:rPr>
                                <m:t>)∧</m:t>
                              </m:r>
                              <m:r>
                                <a:rPr lang="en-US" sz="1500" kern="0">
                                  <a:effectLst/>
                                  <a:latin typeface="Cambria Math" panose="02040503050406030204" pitchFamily="18" charset="0"/>
                                </a:rPr>
                                <m:t>𝛾</m:t>
                              </m:r>
                              <m:r>
                                <a:rPr lang="en-US" sz="1500" kern="0">
                                  <a:effectLst/>
                                  <a:latin typeface="Cambria Math" panose="02040503050406030204" pitchFamily="18" charset="0"/>
                                </a:rPr>
                                <m:t>≡</m:t>
                              </m:r>
                              <m:r>
                                <a:rPr lang="en-US" sz="1500" kern="0">
                                  <a:effectLst/>
                                  <a:latin typeface="Cambria Math" panose="02040503050406030204" pitchFamily="18" charset="0"/>
                                </a:rPr>
                                <m:t>𝛼</m:t>
                              </m:r>
                              <m:r>
                                <a:rPr lang="en-US" sz="1500" kern="0">
                                  <a:effectLst/>
                                  <a:latin typeface="Cambria Math" panose="02040503050406030204" pitchFamily="18" charset="0"/>
                                </a:rPr>
                                <m:t>∧(</m:t>
                              </m:r>
                              <m:r>
                                <a:rPr lang="en-US" sz="1500" kern="0">
                                  <a:effectLst/>
                                  <a:latin typeface="Cambria Math" panose="02040503050406030204" pitchFamily="18" charset="0"/>
                                </a:rPr>
                                <m:t>𝛽</m:t>
                              </m:r>
                              <m:r>
                                <a:rPr lang="en-US" sz="1500" kern="0">
                                  <a:effectLst/>
                                  <a:latin typeface="Cambria Math" panose="02040503050406030204" pitchFamily="18" charset="0"/>
                                </a:rPr>
                                <m:t>∧</m:t>
                              </m:r>
                              <m:r>
                                <a:rPr lang="en-US" sz="1500" kern="0">
                                  <a:effectLst/>
                                  <a:latin typeface="Cambria Math" panose="02040503050406030204" pitchFamily="18" charset="0"/>
                                </a:rPr>
                                <m:t>𝛾</m:t>
                              </m:r>
                              <m:r>
                                <a:rPr lang="en-US" sz="1500" kern="0">
                                  <a:effectLst/>
                                  <a:latin typeface="Cambria Math" panose="02040503050406030204" pitchFamily="18" charset="0"/>
                                </a:rPr>
                                <m:t>)</m:t>
                              </m:r>
                            </m:oMath>
                          </a14:m>
                          <a:r>
                            <a:rPr lang="en-US" sz="1500" kern="0">
                              <a:effectLst/>
                              <a:latin typeface="Times New Roman" panose="02020603050405020304" pitchFamily="18" charset="0"/>
                              <a:ea typeface="微软雅黑" panose="020B0503020204020204" pitchFamily="34" charset="-122"/>
                              <a:cs typeface="Times New Roman" panose="02020603050405020304" pitchFamily="18" charset="0"/>
                            </a:rPr>
                            <a:t> (</a:t>
                          </a:r>
                          <a14:m>
                            <m:oMath xmlns:m="http://schemas.openxmlformats.org/officeDocument/2006/math">
                              <m:r>
                                <a:rPr lang="en-US" sz="1500" kern="0">
                                  <a:effectLst/>
                                  <a:latin typeface="Cambria Math" panose="02040503050406030204" pitchFamily="18" charset="0"/>
                                </a:rPr>
                                <m:t>∧</m:t>
                              </m:r>
                            </m:oMath>
                          </a14:m>
                          <a:r>
                            <a:rPr lang="zh-CN" sz="1500" kern="0">
                              <a:effectLst/>
                              <a:latin typeface="Times New Roman" panose="02020603050405020304" pitchFamily="18" charset="0"/>
                              <a:ea typeface="微软雅黑" panose="020B0503020204020204" pitchFamily="34" charset="-122"/>
                              <a:cs typeface="Times New Roman" panose="02020603050405020304" pitchFamily="18" charset="0"/>
                            </a:rPr>
                            <a:t>的结合律</a:t>
                          </a:r>
                          <a:r>
                            <a:rPr lang="en-US" sz="1500" kern="0">
                              <a:effectLst/>
                              <a:latin typeface="Times New Roman" panose="02020603050405020304" pitchFamily="18" charset="0"/>
                              <a:ea typeface="微软雅黑" panose="020B0503020204020204" pitchFamily="34" charset="-122"/>
                              <a:cs typeface="Times New Roman" panose="02020603050405020304" pitchFamily="18" charset="0"/>
                            </a:rPr>
                            <a:t>)</a:t>
                          </a:r>
                          <a:endParaRPr lang="zh-CN" sz="1500"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T="34290" marB="34290" anchor="ctr"/>
                    </a:tc>
                    <a:tc>
                      <a:txBody>
                        <a:bodyPr/>
                        <a:lstStyle/>
                        <a:p>
                          <a:pPr algn="just">
                            <a:lnSpc>
                              <a:spcPct val="200000"/>
                            </a:lnSpc>
                            <a:spcBef>
                              <a:spcPts val="1000"/>
                            </a:spcBef>
                            <a:spcAft>
                              <a:spcPts val="300"/>
                            </a:spcAft>
                          </a:pPr>
                          <a14:m>
                            <m:oMath xmlns:m="http://schemas.openxmlformats.org/officeDocument/2006/math">
                              <m:r>
                                <a:rPr lang="en-US" sz="1500" kern="0">
                                  <a:effectLst/>
                                  <a:latin typeface="Cambria Math" panose="02040503050406030204" pitchFamily="18" charset="0"/>
                                </a:rPr>
                                <m:t>¬</m:t>
                              </m:r>
                              <m:d>
                                <m:dPr>
                                  <m:ctrlPr>
                                    <a:rPr lang="zh-CN" sz="1500" i="1" kern="0">
                                      <a:effectLst/>
                                      <a:latin typeface="Cambria Math" panose="02040503050406030204" pitchFamily="18" charset="0"/>
                                    </a:rPr>
                                  </m:ctrlPr>
                                </m:dPr>
                                <m:e>
                                  <m:r>
                                    <a:rPr lang="en-US" sz="1500" kern="0">
                                      <a:effectLst/>
                                      <a:latin typeface="Cambria Math" panose="02040503050406030204" pitchFamily="18" charset="0"/>
                                    </a:rPr>
                                    <m:t>𝛼</m:t>
                                  </m:r>
                                  <m:r>
                                    <a:rPr lang="en-US" sz="1500" kern="0">
                                      <a:effectLst/>
                                      <a:latin typeface="Cambria Math" panose="02040503050406030204" pitchFamily="18" charset="0"/>
                                    </a:rPr>
                                    <m:t>∧</m:t>
                                  </m:r>
                                  <m:r>
                                    <a:rPr lang="en-US" sz="1500" kern="0">
                                      <a:effectLst/>
                                      <a:latin typeface="Cambria Math" panose="02040503050406030204" pitchFamily="18" charset="0"/>
                                    </a:rPr>
                                    <m:t>𝛽</m:t>
                                  </m:r>
                                </m:e>
                              </m:d>
                              <m:r>
                                <a:rPr lang="en-US" sz="1500" kern="0">
                                  <a:effectLst/>
                                  <a:latin typeface="Cambria Math" panose="02040503050406030204" pitchFamily="18" charset="0"/>
                                </a:rPr>
                                <m:t>≡(¬</m:t>
                              </m:r>
                              <m:r>
                                <a:rPr lang="en-US" sz="1500" kern="0">
                                  <a:effectLst/>
                                  <a:latin typeface="Cambria Math" panose="02040503050406030204" pitchFamily="18" charset="0"/>
                                </a:rPr>
                                <m:t>𝛼</m:t>
                              </m:r>
                              <m:r>
                                <a:rPr lang="en-US" sz="1500" kern="0">
                                  <a:effectLst/>
                                  <a:latin typeface="Cambria Math" panose="02040503050406030204" pitchFamily="18" charset="0"/>
                                </a:rPr>
                                <m:t>∨¬</m:t>
                              </m:r>
                              <m:r>
                                <a:rPr lang="en-US" sz="1500" kern="0">
                                  <a:effectLst/>
                                  <a:latin typeface="Cambria Math" panose="02040503050406030204" pitchFamily="18" charset="0"/>
                                </a:rPr>
                                <m:t>𝛽</m:t>
                              </m:r>
                              <m:r>
                                <a:rPr lang="en-US" sz="1500" kern="0">
                                  <a:effectLst/>
                                  <a:latin typeface="Cambria Math" panose="02040503050406030204" pitchFamily="18" charset="0"/>
                                </a:rPr>
                                <m:t>)</m:t>
                              </m:r>
                            </m:oMath>
                          </a14:m>
                          <a:r>
                            <a:rPr lang="en-US" sz="1500" kern="0">
                              <a:effectLst/>
                              <a:latin typeface="Times New Roman" panose="02020603050405020304" pitchFamily="18" charset="0"/>
                              <a:ea typeface="微软雅黑" panose="020B0503020204020204" pitchFamily="34" charset="-122"/>
                              <a:cs typeface="Times New Roman" panose="02020603050405020304" pitchFamily="18" charset="0"/>
                            </a:rPr>
                            <a:t> (De Morgan</a:t>
                          </a:r>
                          <a:r>
                            <a:rPr lang="zh-CN" sz="1500" kern="0">
                              <a:effectLst/>
                              <a:latin typeface="Times New Roman" panose="02020603050405020304" pitchFamily="18" charset="0"/>
                              <a:ea typeface="微软雅黑" panose="020B0503020204020204" pitchFamily="34" charset="-122"/>
                              <a:cs typeface="Times New Roman" panose="02020603050405020304" pitchFamily="18" charset="0"/>
                            </a:rPr>
                            <a:t>定律</a:t>
                          </a:r>
                          <a:r>
                            <a:rPr lang="en-US" sz="1500" kern="0">
                              <a:effectLst/>
                              <a:latin typeface="Times New Roman" panose="02020603050405020304" pitchFamily="18" charset="0"/>
                              <a:ea typeface="微软雅黑" panose="020B0503020204020204" pitchFamily="34" charset="-122"/>
                              <a:cs typeface="Times New Roman" panose="02020603050405020304" pitchFamily="18" charset="0"/>
                            </a:rPr>
                            <a:t>)</a:t>
                          </a:r>
                          <a:endParaRPr lang="zh-CN" sz="1500"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T="34290" marB="34290" anchor="ctr"/>
                    </a:tc>
                    <a:extLst>
                      <a:ext uri="{0D108BD9-81ED-4DB2-BD59-A6C34878D82A}">
                        <a16:rowId xmlns:a16="http://schemas.microsoft.com/office/drawing/2014/main" val="2395828156"/>
                      </a:ext>
                    </a:extLst>
                  </a:tr>
                  <a:tr h="553463">
                    <a:tc>
                      <a:txBody>
                        <a:bodyPr/>
                        <a:lstStyle/>
                        <a:p>
                          <a:pPr algn="just">
                            <a:lnSpc>
                              <a:spcPct val="200000"/>
                            </a:lnSpc>
                            <a:spcBef>
                              <a:spcPts val="1000"/>
                            </a:spcBef>
                            <a:spcAft>
                              <a:spcPts val="300"/>
                            </a:spcAft>
                          </a:pPr>
                          <a14:m>
                            <m:oMath xmlns:m="http://schemas.openxmlformats.org/officeDocument/2006/math">
                              <m:r>
                                <a:rPr lang="en-US" sz="1500" kern="0">
                                  <a:effectLst/>
                                  <a:latin typeface="Cambria Math" panose="02040503050406030204" pitchFamily="18" charset="0"/>
                                </a:rPr>
                                <m:t>(</m:t>
                              </m:r>
                              <m:r>
                                <a:rPr lang="en-US" sz="1500" kern="0">
                                  <a:effectLst/>
                                  <a:latin typeface="Cambria Math" panose="02040503050406030204" pitchFamily="18" charset="0"/>
                                </a:rPr>
                                <m:t>𝛼</m:t>
                              </m:r>
                              <m:r>
                                <a:rPr lang="en-US" sz="1500" kern="0">
                                  <a:effectLst/>
                                  <a:latin typeface="Cambria Math" panose="02040503050406030204" pitchFamily="18" charset="0"/>
                                </a:rPr>
                                <m:t>∨</m:t>
                              </m:r>
                              <m:r>
                                <a:rPr lang="en-US" sz="1500" kern="0">
                                  <a:effectLst/>
                                  <a:latin typeface="Cambria Math" panose="02040503050406030204" pitchFamily="18" charset="0"/>
                                </a:rPr>
                                <m:t>𝛽</m:t>
                              </m:r>
                              <m:r>
                                <a:rPr lang="en-US" sz="1500" kern="0">
                                  <a:effectLst/>
                                  <a:latin typeface="Cambria Math" panose="02040503050406030204" pitchFamily="18" charset="0"/>
                                </a:rPr>
                                <m:t>)∨</m:t>
                              </m:r>
                              <m:r>
                                <a:rPr lang="en-US" sz="1500" kern="0">
                                  <a:effectLst/>
                                  <a:latin typeface="Cambria Math" panose="02040503050406030204" pitchFamily="18" charset="0"/>
                                </a:rPr>
                                <m:t>𝛾</m:t>
                              </m:r>
                              <m:r>
                                <a:rPr lang="en-US" sz="1500" kern="0">
                                  <a:effectLst/>
                                  <a:latin typeface="Cambria Math" panose="02040503050406030204" pitchFamily="18" charset="0"/>
                                </a:rPr>
                                <m:t>≡</m:t>
                              </m:r>
                              <m:r>
                                <a:rPr lang="en-US" sz="1500" kern="0">
                                  <a:effectLst/>
                                  <a:latin typeface="Cambria Math" panose="02040503050406030204" pitchFamily="18" charset="0"/>
                                </a:rPr>
                                <m:t>𝛼</m:t>
                              </m:r>
                              <m:r>
                                <a:rPr lang="en-US" sz="1500" kern="0">
                                  <a:effectLst/>
                                  <a:latin typeface="Cambria Math" panose="02040503050406030204" pitchFamily="18" charset="0"/>
                                </a:rPr>
                                <m:t>∨(</m:t>
                              </m:r>
                              <m:r>
                                <a:rPr lang="en-US" sz="1500" kern="0">
                                  <a:effectLst/>
                                  <a:latin typeface="Cambria Math" panose="02040503050406030204" pitchFamily="18" charset="0"/>
                                </a:rPr>
                                <m:t>𝛽</m:t>
                              </m:r>
                              <m:r>
                                <a:rPr lang="en-US" sz="1500" kern="0">
                                  <a:effectLst/>
                                  <a:latin typeface="Cambria Math" panose="02040503050406030204" pitchFamily="18" charset="0"/>
                                </a:rPr>
                                <m:t>∨</m:t>
                              </m:r>
                              <m:r>
                                <a:rPr lang="en-US" sz="1500" kern="0">
                                  <a:effectLst/>
                                  <a:latin typeface="Cambria Math" panose="02040503050406030204" pitchFamily="18" charset="0"/>
                                </a:rPr>
                                <m:t>𝛾</m:t>
                              </m:r>
                              <m:r>
                                <a:rPr lang="en-US" sz="1500" kern="0">
                                  <a:effectLst/>
                                  <a:latin typeface="Cambria Math" panose="02040503050406030204" pitchFamily="18" charset="0"/>
                                </a:rPr>
                                <m:t>)</m:t>
                              </m:r>
                            </m:oMath>
                          </a14:m>
                          <a:r>
                            <a:rPr lang="en-US" sz="1500" kern="0">
                              <a:effectLst/>
                              <a:latin typeface="Times New Roman" panose="02020603050405020304" pitchFamily="18" charset="0"/>
                              <a:ea typeface="微软雅黑" panose="020B0503020204020204" pitchFamily="34" charset="-122"/>
                              <a:cs typeface="Times New Roman" panose="02020603050405020304" pitchFamily="18" charset="0"/>
                            </a:rPr>
                            <a:t> (</a:t>
                          </a:r>
                          <a14:m>
                            <m:oMath xmlns:m="http://schemas.openxmlformats.org/officeDocument/2006/math">
                              <m:r>
                                <a:rPr lang="en-US" sz="1500" kern="0">
                                  <a:effectLst/>
                                  <a:latin typeface="Cambria Math" panose="02040503050406030204" pitchFamily="18" charset="0"/>
                                </a:rPr>
                                <m:t>∨</m:t>
                              </m:r>
                            </m:oMath>
                          </a14:m>
                          <a:r>
                            <a:rPr lang="zh-CN" sz="1500" kern="0">
                              <a:effectLst/>
                              <a:latin typeface="Times New Roman" panose="02020603050405020304" pitchFamily="18" charset="0"/>
                              <a:ea typeface="微软雅黑" panose="020B0503020204020204" pitchFamily="34" charset="-122"/>
                              <a:cs typeface="Times New Roman" panose="02020603050405020304" pitchFamily="18" charset="0"/>
                            </a:rPr>
                            <a:t>的结合律</a:t>
                          </a:r>
                          <a:r>
                            <a:rPr lang="en-US" sz="1500" kern="0">
                              <a:effectLst/>
                              <a:latin typeface="Times New Roman" panose="02020603050405020304" pitchFamily="18" charset="0"/>
                              <a:ea typeface="微软雅黑" panose="020B0503020204020204" pitchFamily="34" charset="-122"/>
                              <a:cs typeface="Times New Roman" panose="02020603050405020304" pitchFamily="18" charset="0"/>
                            </a:rPr>
                            <a:t>)</a:t>
                          </a:r>
                          <a:endParaRPr lang="zh-CN" sz="1500"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T="34290" marB="34290" anchor="ctr"/>
                    </a:tc>
                    <a:tc>
                      <a:txBody>
                        <a:bodyPr/>
                        <a:lstStyle/>
                        <a:p>
                          <a:pPr algn="just">
                            <a:lnSpc>
                              <a:spcPct val="200000"/>
                            </a:lnSpc>
                            <a:spcBef>
                              <a:spcPts val="1000"/>
                            </a:spcBef>
                            <a:spcAft>
                              <a:spcPts val="300"/>
                            </a:spcAft>
                          </a:pPr>
                          <a14:m>
                            <m:oMath xmlns:m="http://schemas.openxmlformats.org/officeDocument/2006/math">
                              <m:r>
                                <a:rPr lang="en-US" sz="1500" kern="0">
                                  <a:effectLst/>
                                  <a:latin typeface="Cambria Math" panose="02040503050406030204" pitchFamily="18" charset="0"/>
                                </a:rPr>
                                <m:t>¬</m:t>
                              </m:r>
                              <m:d>
                                <m:dPr>
                                  <m:ctrlPr>
                                    <a:rPr lang="zh-CN" sz="1500" i="1" kern="0">
                                      <a:effectLst/>
                                      <a:latin typeface="Cambria Math" panose="02040503050406030204" pitchFamily="18" charset="0"/>
                                    </a:rPr>
                                  </m:ctrlPr>
                                </m:dPr>
                                <m:e>
                                  <m:r>
                                    <a:rPr lang="en-US" sz="1500" kern="0">
                                      <a:effectLst/>
                                      <a:latin typeface="Cambria Math" panose="02040503050406030204" pitchFamily="18" charset="0"/>
                                    </a:rPr>
                                    <m:t>𝛼</m:t>
                                  </m:r>
                                  <m:r>
                                    <a:rPr lang="en-US" sz="1500" kern="0">
                                      <a:effectLst/>
                                      <a:latin typeface="Cambria Math" panose="02040503050406030204" pitchFamily="18" charset="0"/>
                                    </a:rPr>
                                    <m:t>∨</m:t>
                                  </m:r>
                                  <m:r>
                                    <a:rPr lang="en-US" sz="1500" kern="0">
                                      <a:effectLst/>
                                      <a:latin typeface="Cambria Math" panose="02040503050406030204" pitchFamily="18" charset="0"/>
                                    </a:rPr>
                                    <m:t>𝛽</m:t>
                                  </m:r>
                                </m:e>
                              </m:d>
                              <m:r>
                                <a:rPr lang="en-US" sz="1500" kern="0">
                                  <a:effectLst/>
                                  <a:latin typeface="Cambria Math" panose="02040503050406030204" pitchFamily="18" charset="0"/>
                                </a:rPr>
                                <m:t>≡(¬</m:t>
                              </m:r>
                              <m:r>
                                <a:rPr lang="en-US" sz="1500" kern="0">
                                  <a:effectLst/>
                                  <a:latin typeface="Cambria Math" panose="02040503050406030204" pitchFamily="18" charset="0"/>
                                </a:rPr>
                                <m:t>𝛼</m:t>
                              </m:r>
                              <m:r>
                                <a:rPr lang="en-US" sz="1500" kern="0">
                                  <a:effectLst/>
                                  <a:latin typeface="Cambria Math" panose="02040503050406030204" pitchFamily="18" charset="0"/>
                                </a:rPr>
                                <m:t>∧¬</m:t>
                              </m:r>
                              <m:r>
                                <a:rPr lang="en-US" sz="1500" kern="0">
                                  <a:effectLst/>
                                  <a:latin typeface="Cambria Math" panose="02040503050406030204" pitchFamily="18" charset="0"/>
                                </a:rPr>
                                <m:t>𝛽</m:t>
                              </m:r>
                              <m:r>
                                <a:rPr lang="en-US" sz="1500" kern="0">
                                  <a:effectLst/>
                                  <a:latin typeface="Cambria Math" panose="02040503050406030204" pitchFamily="18" charset="0"/>
                                </a:rPr>
                                <m:t>)</m:t>
                              </m:r>
                            </m:oMath>
                          </a14:m>
                          <a:r>
                            <a:rPr lang="en-US" sz="1500" kern="0">
                              <a:effectLst/>
                              <a:latin typeface="Times New Roman" panose="02020603050405020304" pitchFamily="18" charset="0"/>
                              <a:ea typeface="微软雅黑" panose="020B0503020204020204" pitchFamily="34" charset="-122"/>
                              <a:cs typeface="Times New Roman" panose="02020603050405020304" pitchFamily="18" charset="0"/>
                            </a:rPr>
                            <a:t> (De Morgan</a:t>
                          </a:r>
                          <a:r>
                            <a:rPr lang="zh-CN" sz="1500" kern="0">
                              <a:effectLst/>
                              <a:latin typeface="Times New Roman" panose="02020603050405020304" pitchFamily="18" charset="0"/>
                              <a:ea typeface="微软雅黑" panose="020B0503020204020204" pitchFamily="34" charset="-122"/>
                              <a:cs typeface="Times New Roman" panose="02020603050405020304" pitchFamily="18" charset="0"/>
                            </a:rPr>
                            <a:t>定律</a:t>
                          </a:r>
                          <a:r>
                            <a:rPr lang="en-US" sz="1500" kern="0">
                              <a:effectLst/>
                              <a:latin typeface="Times New Roman" panose="02020603050405020304" pitchFamily="18" charset="0"/>
                              <a:ea typeface="微软雅黑" panose="020B0503020204020204" pitchFamily="34" charset="-122"/>
                              <a:cs typeface="Times New Roman" panose="02020603050405020304" pitchFamily="18" charset="0"/>
                            </a:rPr>
                            <a:t>)</a:t>
                          </a:r>
                          <a:endParaRPr lang="zh-CN" sz="1500"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T="34290" marB="34290" anchor="ctr"/>
                    </a:tc>
                    <a:extLst>
                      <a:ext uri="{0D108BD9-81ED-4DB2-BD59-A6C34878D82A}">
                        <a16:rowId xmlns:a16="http://schemas.microsoft.com/office/drawing/2014/main" val="1344717129"/>
                      </a:ext>
                    </a:extLst>
                  </a:tr>
                  <a:tr h="553463">
                    <a:tc>
                      <a:txBody>
                        <a:bodyPr/>
                        <a:lstStyle/>
                        <a:p>
                          <a:pPr algn="just">
                            <a:lnSpc>
                              <a:spcPct val="200000"/>
                            </a:lnSpc>
                            <a:spcBef>
                              <a:spcPts val="1000"/>
                            </a:spcBef>
                            <a:spcAft>
                              <a:spcPts val="300"/>
                            </a:spcAft>
                          </a:pPr>
                          <a14:m>
                            <m:oMath xmlns:m="http://schemas.openxmlformats.org/officeDocument/2006/math">
                              <m:r>
                                <a:rPr lang="en-US" sz="1500" kern="0">
                                  <a:effectLst/>
                                  <a:latin typeface="Cambria Math" panose="02040503050406030204" pitchFamily="18" charset="0"/>
                                </a:rPr>
                                <m:t>¬</m:t>
                              </m:r>
                              <m:d>
                                <m:dPr>
                                  <m:ctrlPr>
                                    <a:rPr lang="zh-CN" sz="1500" i="1" kern="0">
                                      <a:effectLst/>
                                      <a:latin typeface="Cambria Math" panose="02040503050406030204" pitchFamily="18" charset="0"/>
                                    </a:rPr>
                                  </m:ctrlPr>
                                </m:dPr>
                                <m:e>
                                  <m:r>
                                    <a:rPr lang="en-US" sz="1500" kern="0">
                                      <a:effectLst/>
                                      <a:latin typeface="Cambria Math" panose="02040503050406030204" pitchFamily="18" charset="0"/>
                                    </a:rPr>
                                    <m:t>¬</m:t>
                                  </m:r>
                                  <m:r>
                                    <a:rPr lang="en-US" sz="1500" kern="0">
                                      <a:effectLst/>
                                      <a:latin typeface="Cambria Math" panose="02040503050406030204" pitchFamily="18" charset="0"/>
                                    </a:rPr>
                                    <m:t>𝛼</m:t>
                                  </m:r>
                                </m:e>
                              </m:d>
                              <m:r>
                                <a:rPr lang="en-US" sz="1500" kern="0">
                                  <a:effectLst/>
                                  <a:latin typeface="Cambria Math" panose="02040503050406030204" pitchFamily="18" charset="0"/>
                                </a:rPr>
                                <m:t>≡</m:t>
                              </m:r>
                              <m:r>
                                <a:rPr lang="en-US" sz="1500" kern="0">
                                  <a:effectLst/>
                                  <a:latin typeface="Cambria Math" panose="02040503050406030204" pitchFamily="18" charset="0"/>
                                </a:rPr>
                                <m:t>𝛼</m:t>
                              </m:r>
                            </m:oMath>
                          </a14:m>
                          <a:r>
                            <a:rPr lang="en-US" sz="1500" kern="0">
                              <a:effectLst/>
                              <a:latin typeface="Times New Roman" panose="02020603050405020304" pitchFamily="18" charset="0"/>
                              <a:ea typeface="微软雅黑" panose="020B0503020204020204" pitchFamily="34" charset="-122"/>
                              <a:cs typeface="Times New Roman" panose="02020603050405020304" pitchFamily="18" charset="0"/>
                            </a:rPr>
                            <a:t> (</a:t>
                          </a:r>
                          <a:r>
                            <a:rPr lang="zh-CN" sz="1500" kern="0">
                              <a:effectLst/>
                              <a:latin typeface="Times New Roman" panose="02020603050405020304" pitchFamily="18" charset="0"/>
                              <a:ea typeface="微软雅黑" panose="020B0503020204020204" pitchFamily="34" charset="-122"/>
                              <a:cs typeface="Times New Roman" panose="02020603050405020304" pitchFamily="18" charset="0"/>
                            </a:rPr>
                            <a:t>双重否定</a:t>
                          </a:r>
                          <a:r>
                            <a:rPr lang="en-US" sz="1500" kern="0">
                              <a:effectLst/>
                              <a:latin typeface="Times New Roman" panose="02020603050405020304" pitchFamily="18" charset="0"/>
                              <a:ea typeface="微软雅黑" panose="020B0503020204020204" pitchFamily="34" charset="-122"/>
                              <a:cs typeface="Times New Roman" panose="02020603050405020304" pitchFamily="18" charset="0"/>
                            </a:rPr>
                            <a:t>)</a:t>
                          </a:r>
                          <a:endParaRPr lang="zh-CN" sz="1500"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T="34290" marB="34290" anchor="ctr"/>
                    </a:tc>
                    <a:tc>
                      <a:txBody>
                        <a:bodyPr/>
                        <a:lstStyle/>
                        <a:p>
                          <a:pPr algn="just">
                            <a:lnSpc>
                              <a:spcPct val="200000"/>
                            </a:lnSpc>
                            <a:spcBef>
                              <a:spcPts val="1000"/>
                            </a:spcBef>
                            <a:spcAft>
                              <a:spcPts val="300"/>
                            </a:spcAft>
                          </a:pPr>
                          <a14:m>
                            <m:oMath xmlns:m="http://schemas.openxmlformats.org/officeDocument/2006/math">
                              <m:r>
                                <a:rPr lang="en-US" sz="1500" kern="0">
                                  <a:effectLst/>
                                  <a:latin typeface="Cambria Math" panose="02040503050406030204" pitchFamily="18" charset="0"/>
                                </a:rPr>
                                <m:t>(</m:t>
                              </m:r>
                              <m:r>
                                <a:rPr lang="en-US" sz="1500" kern="0">
                                  <a:effectLst/>
                                  <a:latin typeface="Cambria Math" panose="02040503050406030204" pitchFamily="18" charset="0"/>
                                </a:rPr>
                                <m:t>𝛼</m:t>
                              </m:r>
                              <m:r>
                                <a:rPr lang="en-US" sz="1500" kern="0">
                                  <a:effectLst/>
                                  <a:latin typeface="Cambria Math" panose="02040503050406030204" pitchFamily="18" charset="0"/>
                                </a:rPr>
                                <m:t>∧</m:t>
                              </m:r>
                              <m:d>
                                <m:dPr>
                                  <m:ctrlPr>
                                    <a:rPr lang="zh-CN" sz="1500" i="1" kern="0">
                                      <a:effectLst/>
                                      <a:latin typeface="Cambria Math" panose="02040503050406030204" pitchFamily="18" charset="0"/>
                                    </a:rPr>
                                  </m:ctrlPr>
                                </m:dPr>
                                <m:e>
                                  <m:r>
                                    <a:rPr lang="en-US" sz="1500" kern="0">
                                      <a:effectLst/>
                                      <a:latin typeface="Cambria Math" panose="02040503050406030204" pitchFamily="18" charset="0"/>
                                    </a:rPr>
                                    <m:t>𝛽</m:t>
                                  </m:r>
                                  <m:r>
                                    <a:rPr lang="en-US" sz="1500" kern="0">
                                      <a:effectLst/>
                                      <a:latin typeface="Cambria Math" panose="02040503050406030204" pitchFamily="18" charset="0"/>
                                    </a:rPr>
                                    <m:t>∨</m:t>
                                  </m:r>
                                  <m:r>
                                    <a:rPr lang="en-US" sz="1500" kern="0">
                                      <a:effectLst/>
                                      <a:latin typeface="Cambria Math" panose="02040503050406030204" pitchFamily="18" charset="0"/>
                                    </a:rPr>
                                    <m:t>𝛾</m:t>
                                  </m:r>
                                </m:e>
                              </m:d>
                              <m:r>
                                <a:rPr lang="en-US" sz="1500" kern="0">
                                  <a:effectLst/>
                                  <a:latin typeface="Cambria Math" panose="02040503050406030204" pitchFamily="18" charset="0"/>
                                </a:rPr>
                                <m:t>)≡(</m:t>
                              </m:r>
                              <m:r>
                                <a:rPr lang="en-US" sz="1500" kern="0">
                                  <a:effectLst/>
                                  <a:latin typeface="Cambria Math" panose="02040503050406030204" pitchFamily="18" charset="0"/>
                                </a:rPr>
                                <m:t>𝛼</m:t>
                              </m:r>
                              <m:r>
                                <a:rPr lang="en-US" sz="1500" kern="0">
                                  <a:effectLst/>
                                  <a:latin typeface="Cambria Math" panose="02040503050406030204" pitchFamily="18" charset="0"/>
                                </a:rPr>
                                <m:t>∧</m:t>
                              </m:r>
                              <m:r>
                                <a:rPr lang="en-US" sz="1500" kern="0">
                                  <a:effectLst/>
                                  <a:latin typeface="Cambria Math" panose="02040503050406030204" pitchFamily="18" charset="0"/>
                                </a:rPr>
                                <m:t>𝛽</m:t>
                              </m:r>
                              <m:r>
                                <a:rPr lang="en-US" sz="1500" kern="0">
                                  <a:effectLst/>
                                  <a:latin typeface="Cambria Math" panose="02040503050406030204" pitchFamily="18" charset="0"/>
                                </a:rPr>
                                <m:t>)∨(</m:t>
                              </m:r>
                              <m:r>
                                <a:rPr lang="en-US" sz="1500" kern="0">
                                  <a:effectLst/>
                                  <a:latin typeface="Cambria Math" panose="02040503050406030204" pitchFamily="18" charset="0"/>
                                </a:rPr>
                                <m:t>𝛼</m:t>
                              </m:r>
                              <m:r>
                                <a:rPr lang="en-US" sz="1500" kern="0">
                                  <a:effectLst/>
                                  <a:latin typeface="Cambria Math" panose="02040503050406030204" pitchFamily="18" charset="0"/>
                                </a:rPr>
                                <m:t>∧</m:t>
                              </m:r>
                              <m:r>
                                <a:rPr lang="en-US" sz="1500" kern="0">
                                  <a:effectLst/>
                                  <a:latin typeface="Cambria Math" panose="02040503050406030204" pitchFamily="18" charset="0"/>
                                </a:rPr>
                                <m:t>𝛾</m:t>
                              </m:r>
                              <m:r>
                                <a:rPr lang="en-US" sz="1500" kern="0">
                                  <a:effectLst/>
                                  <a:latin typeface="Cambria Math" panose="02040503050406030204" pitchFamily="18" charset="0"/>
                                </a:rPr>
                                <m:t>)</m:t>
                              </m:r>
                            </m:oMath>
                          </a14:m>
                          <a:r>
                            <a:rPr lang="en-US" sz="1500" kern="0">
                              <a:effectLst/>
                              <a:latin typeface="Times New Roman" panose="02020603050405020304" pitchFamily="18" charset="0"/>
                              <a:ea typeface="微软雅黑" panose="020B0503020204020204" pitchFamily="34" charset="-122"/>
                              <a:cs typeface="Times New Roman" panose="02020603050405020304" pitchFamily="18" charset="0"/>
                            </a:rPr>
                            <a:t> (</a:t>
                          </a:r>
                          <a14:m>
                            <m:oMath xmlns:m="http://schemas.openxmlformats.org/officeDocument/2006/math">
                              <m:r>
                                <a:rPr lang="en-US" sz="1500" kern="0">
                                  <a:effectLst/>
                                  <a:latin typeface="Cambria Math" panose="02040503050406030204" pitchFamily="18" charset="0"/>
                                </a:rPr>
                                <m:t>∧</m:t>
                              </m:r>
                            </m:oMath>
                          </a14:m>
                          <a:r>
                            <a:rPr lang="zh-CN" sz="1500" kern="0">
                              <a:effectLst/>
                              <a:latin typeface="Times New Roman" panose="02020603050405020304" pitchFamily="18" charset="0"/>
                              <a:ea typeface="微软雅黑" panose="020B0503020204020204" pitchFamily="34" charset="-122"/>
                              <a:cs typeface="Times New Roman" panose="02020603050405020304" pitchFamily="18" charset="0"/>
                            </a:rPr>
                            <a:t>对</a:t>
                          </a:r>
                          <a14:m>
                            <m:oMath xmlns:m="http://schemas.openxmlformats.org/officeDocument/2006/math">
                              <m:r>
                                <a:rPr lang="en-US" sz="1500" kern="0">
                                  <a:effectLst/>
                                  <a:latin typeface="Cambria Math" panose="02040503050406030204" pitchFamily="18" charset="0"/>
                                </a:rPr>
                                <m:t>∨</m:t>
                              </m:r>
                            </m:oMath>
                          </a14:m>
                          <a:r>
                            <a:rPr lang="zh-CN" sz="1500" kern="0">
                              <a:effectLst/>
                              <a:latin typeface="Times New Roman" panose="02020603050405020304" pitchFamily="18" charset="0"/>
                              <a:ea typeface="微软雅黑" panose="020B0503020204020204" pitchFamily="34" charset="-122"/>
                              <a:cs typeface="Times New Roman" panose="02020603050405020304" pitchFamily="18" charset="0"/>
                            </a:rPr>
                            <a:t>的分配律</a:t>
                          </a:r>
                          <a:r>
                            <a:rPr lang="en-US" sz="1500" kern="0">
                              <a:effectLst/>
                              <a:latin typeface="Times New Roman" panose="02020603050405020304" pitchFamily="18" charset="0"/>
                              <a:ea typeface="微软雅黑" panose="020B0503020204020204" pitchFamily="34" charset="-122"/>
                              <a:cs typeface="Times New Roman" panose="02020603050405020304" pitchFamily="18" charset="0"/>
                            </a:rPr>
                            <a:t>)</a:t>
                          </a:r>
                          <a:endParaRPr lang="zh-CN" sz="1500"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T="34290" marB="34290" anchor="ctr"/>
                    </a:tc>
                    <a:extLst>
                      <a:ext uri="{0D108BD9-81ED-4DB2-BD59-A6C34878D82A}">
                        <a16:rowId xmlns:a16="http://schemas.microsoft.com/office/drawing/2014/main" val="3149375750"/>
                      </a:ext>
                    </a:extLst>
                  </a:tr>
                  <a:tr h="553463">
                    <a:tc>
                      <a:txBody>
                        <a:bodyPr/>
                        <a:lstStyle/>
                        <a:p>
                          <a:pPr algn="just">
                            <a:lnSpc>
                              <a:spcPct val="200000"/>
                            </a:lnSpc>
                            <a:spcBef>
                              <a:spcPts val="1000"/>
                            </a:spcBef>
                            <a:spcAft>
                              <a:spcPts val="300"/>
                            </a:spcAft>
                          </a:pPr>
                          <a14:m>
                            <m:oMath xmlns:m="http://schemas.openxmlformats.org/officeDocument/2006/math">
                              <m:r>
                                <a:rPr lang="en-US" sz="1500" kern="0">
                                  <a:effectLst/>
                                  <a:latin typeface="Cambria Math" panose="02040503050406030204" pitchFamily="18" charset="0"/>
                                </a:rPr>
                                <m:t>(</m:t>
                              </m:r>
                              <m:r>
                                <a:rPr lang="en-US" sz="1500" kern="0">
                                  <a:effectLst/>
                                  <a:latin typeface="Cambria Math" panose="02040503050406030204" pitchFamily="18" charset="0"/>
                                </a:rPr>
                                <m:t>𝛼</m:t>
                              </m:r>
                              <m:r>
                                <a:rPr lang="en-US" sz="1500" kern="0">
                                  <a:effectLst/>
                                  <a:latin typeface="Cambria Math" panose="02040503050406030204" pitchFamily="18" charset="0"/>
                                </a:rPr>
                                <m:t>→</m:t>
                              </m:r>
                              <m:r>
                                <a:rPr lang="en-US" sz="1500" kern="0">
                                  <a:effectLst/>
                                  <a:latin typeface="Cambria Math" panose="02040503050406030204" pitchFamily="18" charset="0"/>
                                </a:rPr>
                                <m:t>𝛽</m:t>
                              </m:r>
                              <m:r>
                                <a:rPr lang="en-US" sz="1500" kern="0">
                                  <a:effectLst/>
                                  <a:latin typeface="Cambria Math" panose="02040503050406030204" pitchFamily="18" charset="0"/>
                                </a:rPr>
                                <m:t>)≡¬</m:t>
                              </m:r>
                              <m:r>
                                <a:rPr lang="en-US" sz="1500" kern="0">
                                  <a:effectLst/>
                                  <a:latin typeface="Cambria Math" panose="02040503050406030204" pitchFamily="18" charset="0"/>
                                </a:rPr>
                                <m:t>𝛽</m:t>
                              </m:r>
                              <m:r>
                                <a:rPr lang="en-US" sz="1500" kern="0">
                                  <a:effectLst/>
                                  <a:latin typeface="Cambria Math" panose="02040503050406030204" pitchFamily="18" charset="0"/>
                                </a:rPr>
                                <m:t>→¬</m:t>
                              </m:r>
                              <m:r>
                                <a:rPr lang="en-US" sz="1500" kern="0">
                                  <a:effectLst/>
                                  <a:latin typeface="Cambria Math" panose="02040503050406030204" pitchFamily="18" charset="0"/>
                                </a:rPr>
                                <m:t>𝛼</m:t>
                              </m:r>
                            </m:oMath>
                          </a14:m>
                          <a:r>
                            <a:rPr lang="en-US" sz="1500" kern="0">
                              <a:effectLst/>
                              <a:latin typeface="Times New Roman" panose="02020603050405020304" pitchFamily="18" charset="0"/>
                              <a:ea typeface="微软雅黑" panose="020B0503020204020204" pitchFamily="34" charset="-122"/>
                              <a:cs typeface="Times New Roman" panose="02020603050405020304" pitchFamily="18" charset="0"/>
                            </a:rPr>
                            <a:t> (</a:t>
                          </a:r>
                          <a:r>
                            <a:rPr lang="zh-CN" sz="1500" kern="0">
                              <a:effectLst/>
                              <a:latin typeface="Times New Roman" panose="02020603050405020304" pitchFamily="18" charset="0"/>
                              <a:ea typeface="微软雅黑" panose="020B0503020204020204" pitchFamily="34" charset="-122"/>
                              <a:cs typeface="Times New Roman" panose="02020603050405020304" pitchFamily="18" charset="0"/>
                            </a:rPr>
                            <a:t>逆否命题</a:t>
                          </a:r>
                          <a:r>
                            <a:rPr lang="en-US" sz="1500" kern="0">
                              <a:effectLst/>
                              <a:latin typeface="Times New Roman" panose="02020603050405020304" pitchFamily="18" charset="0"/>
                              <a:ea typeface="微软雅黑" panose="020B0503020204020204" pitchFamily="34" charset="-122"/>
                              <a:cs typeface="Times New Roman" panose="02020603050405020304" pitchFamily="18" charset="0"/>
                            </a:rPr>
                            <a:t>)</a:t>
                          </a:r>
                          <a:endParaRPr lang="zh-CN" sz="1500"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T="34290" marB="34290" anchor="ctr"/>
                    </a:tc>
                    <a:tc>
                      <a:txBody>
                        <a:bodyPr/>
                        <a:lstStyle/>
                        <a:p>
                          <a:pPr algn="just">
                            <a:lnSpc>
                              <a:spcPct val="200000"/>
                            </a:lnSpc>
                            <a:spcBef>
                              <a:spcPts val="1000"/>
                            </a:spcBef>
                            <a:spcAft>
                              <a:spcPts val="300"/>
                            </a:spcAft>
                          </a:pPr>
                          <a14:m>
                            <m:oMath xmlns:m="http://schemas.openxmlformats.org/officeDocument/2006/math">
                              <m:r>
                                <a:rPr lang="en-US" sz="1500" kern="0">
                                  <a:effectLst/>
                                  <a:latin typeface="Cambria Math" panose="02040503050406030204" pitchFamily="18" charset="0"/>
                                </a:rPr>
                                <m:t>(</m:t>
                              </m:r>
                              <m:r>
                                <a:rPr lang="en-US" sz="1500" kern="0">
                                  <a:effectLst/>
                                  <a:latin typeface="Cambria Math" panose="02040503050406030204" pitchFamily="18" charset="0"/>
                                </a:rPr>
                                <m:t>𝛼</m:t>
                              </m:r>
                              <m:r>
                                <a:rPr lang="en-US" sz="1500" kern="0">
                                  <a:effectLst/>
                                  <a:latin typeface="Cambria Math" panose="02040503050406030204" pitchFamily="18" charset="0"/>
                                </a:rPr>
                                <m:t>∨</m:t>
                              </m:r>
                              <m:d>
                                <m:dPr>
                                  <m:ctrlPr>
                                    <a:rPr lang="zh-CN" sz="1500" i="1" kern="0">
                                      <a:effectLst/>
                                      <a:latin typeface="Cambria Math" panose="02040503050406030204" pitchFamily="18" charset="0"/>
                                    </a:rPr>
                                  </m:ctrlPr>
                                </m:dPr>
                                <m:e>
                                  <m:r>
                                    <a:rPr lang="en-US" sz="1500" kern="0">
                                      <a:effectLst/>
                                      <a:latin typeface="Cambria Math" panose="02040503050406030204" pitchFamily="18" charset="0"/>
                                    </a:rPr>
                                    <m:t>𝛽</m:t>
                                  </m:r>
                                  <m:r>
                                    <a:rPr lang="en-US" sz="1500" kern="0">
                                      <a:effectLst/>
                                      <a:latin typeface="Cambria Math" panose="02040503050406030204" pitchFamily="18" charset="0"/>
                                    </a:rPr>
                                    <m:t>∧</m:t>
                                  </m:r>
                                  <m:r>
                                    <a:rPr lang="en-US" sz="1500" kern="0">
                                      <a:effectLst/>
                                      <a:latin typeface="Cambria Math" panose="02040503050406030204" pitchFamily="18" charset="0"/>
                                    </a:rPr>
                                    <m:t>𝛾</m:t>
                                  </m:r>
                                </m:e>
                              </m:d>
                              <m:r>
                                <a:rPr lang="en-US" sz="1500" kern="0">
                                  <a:effectLst/>
                                  <a:latin typeface="Cambria Math" panose="02040503050406030204" pitchFamily="18" charset="0"/>
                                </a:rPr>
                                <m:t>)≡(</m:t>
                              </m:r>
                              <m:r>
                                <a:rPr lang="en-US" sz="1500" kern="0">
                                  <a:effectLst/>
                                  <a:latin typeface="Cambria Math" panose="02040503050406030204" pitchFamily="18" charset="0"/>
                                </a:rPr>
                                <m:t>𝛼</m:t>
                              </m:r>
                              <m:r>
                                <a:rPr lang="en-US" sz="1500" kern="0">
                                  <a:effectLst/>
                                  <a:latin typeface="Cambria Math" panose="02040503050406030204" pitchFamily="18" charset="0"/>
                                </a:rPr>
                                <m:t>∨</m:t>
                              </m:r>
                              <m:r>
                                <a:rPr lang="en-US" sz="1500" kern="0">
                                  <a:effectLst/>
                                  <a:latin typeface="Cambria Math" panose="02040503050406030204" pitchFamily="18" charset="0"/>
                                </a:rPr>
                                <m:t>𝛽</m:t>
                              </m:r>
                              <m:r>
                                <a:rPr lang="en-US" sz="1500" kern="0">
                                  <a:effectLst/>
                                  <a:latin typeface="Cambria Math" panose="02040503050406030204" pitchFamily="18" charset="0"/>
                                </a:rPr>
                                <m:t>)∧(</m:t>
                              </m:r>
                              <m:r>
                                <a:rPr lang="en-US" sz="1500" kern="0">
                                  <a:effectLst/>
                                  <a:latin typeface="Cambria Math" panose="02040503050406030204" pitchFamily="18" charset="0"/>
                                </a:rPr>
                                <m:t>𝛼</m:t>
                              </m:r>
                              <m:r>
                                <a:rPr lang="en-US" sz="1500" kern="0">
                                  <a:effectLst/>
                                  <a:latin typeface="Cambria Math" panose="02040503050406030204" pitchFamily="18" charset="0"/>
                                </a:rPr>
                                <m:t>∨</m:t>
                              </m:r>
                              <m:r>
                                <a:rPr lang="en-US" sz="1500" kern="0">
                                  <a:effectLst/>
                                  <a:latin typeface="Cambria Math" panose="02040503050406030204" pitchFamily="18" charset="0"/>
                                </a:rPr>
                                <m:t>𝛾</m:t>
                              </m:r>
                              <m:r>
                                <a:rPr lang="en-US" sz="1500" kern="0">
                                  <a:effectLst/>
                                  <a:latin typeface="Cambria Math" panose="02040503050406030204" pitchFamily="18" charset="0"/>
                                </a:rPr>
                                <m:t>)</m:t>
                              </m:r>
                            </m:oMath>
                          </a14:m>
                          <a:r>
                            <a:rPr lang="en-US" sz="1500" kern="0" dirty="0">
                              <a:effectLst/>
                              <a:latin typeface="Times New Roman" panose="02020603050405020304" pitchFamily="18" charset="0"/>
                              <a:ea typeface="微软雅黑" panose="020B0503020204020204" pitchFamily="34" charset="-122"/>
                              <a:cs typeface="Times New Roman" panose="02020603050405020304" pitchFamily="18" charset="0"/>
                            </a:rPr>
                            <a:t> (</a:t>
                          </a:r>
                          <a14:m>
                            <m:oMath xmlns:m="http://schemas.openxmlformats.org/officeDocument/2006/math">
                              <m:r>
                                <a:rPr lang="en-US" sz="1500" kern="0">
                                  <a:effectLst/>
                                  <a:latin typeface="Cambria Math" panose="02040503050406030204" pitchFamily="18" charset="0"/>
                                </a:rPr>
                                <m:t>∨</m:t>
                              </m:r>
                            </m:oMath>
                          </a14:m>
                          <a:r>
                            <a:rPr lang="zh-CN" sz="1500" kern="0" dirty="0">
                              <a:effectLst/>
                              <a:latin typeface="Times New Roman" panose="02020603050405020304" pitchFamily="18" charset="0"/>
                              <a:ea typeface="微软雅黑" panose="020B0503020204020204" pitchFamily="34" charset="-122"/>
                              <a:cs typeface="Times New Roman" panose="02020603050405020304" pitchFamily="18" charset="0"/>
                            </a:rPr>
                            <a:t>对</a:t>
                          </a:r>
                          <a14:m>
                            <m:oMath xmlns:m="http://schemas.openxmlformats.org/officeDocument/2006/math">
                              <m:r>
                                <a:rPr lang="en-US" sz="1500" kern="0">
                                  <a:effectLst/>
                                  <a:latin typeface="Cambria Math" panose="02040503050406030204" pitchFamily="18" charset="0"/>
                                </a:rPr>
                                <m:t>∧</m:t>
                              </m:r>
                            </m:oMath>
                          </a14:m>
                          <a:r>
                            <a:rPr lang="zh-CN" sz="1500" kern="0" dirty="0">
                              <a:effectLst/>
                              <a:latin typeface="Times New Roman" panose="02020603050405020304" pitchFamily="18" charset="0"/>
                              <a:ea typeface="微软雅黑" panose="020B0503020204020204" pitchFamily="34" charset="-122"/>
                              <a:cs typeface="Times New Roman" panose="02020603050405020304" pitchFamily="18" charset="0"/>
                            </a:rPr>
                            <a:t>的分配律</a:t>
                          </a:r>
                          <a:r>
                            <a:rPr lang="en-US" sz="1500" kern="0" dirty="0">
                              <a:effectLst/>
                              <a:latin typeface="Times New Roman" panose="02020603050405020304" pitchFamily="18" charset="0"/>
                              <a:ea typeface="微软雅黑" panose="020B0503020204020204" pitchFamily="34" charset="-122"/>
                              <a:cs typeface="Times New Roman" panose="02020603050405020304" pitchFamily="18" charset="0"/>
                            </a:rPr>
                            <a:t>)</a:t>
                          </a:r>
                          <a:endParaRPr lang="zh-CN" sz="15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T="34290" marB="34290" anchor="ctr"/>
                    </a:tc>
                    <a:extLst>
                      <a:ext uri="{0D108BD9-81ED-4DB2-BD59-A6C34878D82A}">
                        <a16:rowId xmlns:a16="http://schemas.microsoft.com/office/drawing/2014/main" val="1165431041"/>
                      </a:ext>
                    </a:extLst>
                  </a:tr>
                </a:tbl>
              </a:graphicData>
            </a:graphic>
          </p:graphicFrame>
        </mc:Choice>
        <mc:Fallback xmlns="">
          <p:graphicFrame>
            <p:nvGraphicFramePr>
              <p:cNvPr id="9" name="表格 8">
                <a:extLst>
                  <a:ext uri="{FF2B5EF4-FFF2-40B4-BE49-F238E27FC236}">
                    <a16:creationId xmlns:a16="http://schemas.microsoft.com/office/drawing/2014/main" id="{58B90A18-EB8D-4EF7-92B6-1327D245D3FB}"/>
                  </a:ext>
                </a:extLst>
              </p:cNvPr>
              <p:cNvGraphicFramePr>
                <a:graphicFrameLocks noGrp="1"/>
              </p:cNvGraphicFramePr>
              <p:nvPr>
                <p:extLst>
                  <p:ext uri="{D42A27DB-BD31-4B8C-83A1-F6EECF244321}">
                    <p14:modId xmlns:p14="http://schemas.microsoft.com/office/powerpoint/2010/main" val="231324318"/>
                  </p:ext>
                </p:extLst>
              </p:nvPr>
            </p:nvGraphicFramePr>
            <p:xfrm>
              <a:off x="4210494" y="2325108"/>
              <a:ext cx="7724552" cy="3320778"/>
            </p:xfrm>
            <a:graphic>
              <a:graphicData uri="http://schemas.openxmlformats.org/drawingml/2006/table">
                <a:tbl>
                  <a:tblPr firstRow="1" bandRow="1">
                    <a:tableStyleId>{5C22544A-7EE6-4342-B048-85BDC9FD1C3A}</a:tableStyleId>
                  </a:tblPr>
                  <a:tblGrid>
                    <a:gridCol w="3442059">
                      <a:extLst>
                        <a:ext uri="{9D8B030D-6E8A-4147-A177-3AD203B41FA5}">
                          <a16:colId xmlns:a16="http://schemas.microsoft.com/office/drawing/2014/main" val="3604322212"/>
                        </a:ext>
                      </a:extLst>
                    </a:gridCol>
                    <a:gridCol w="4282493">
                      <a:extLst>
                        <a:ext uri="{9D8B030D-6E8A-4147-A177-3AD203B41FA5}">
                          <a16:colId xmlns:a16="http://schemas.microsoft.com/office/drawing/2014/main" val="2958094604"/>
                        </a:ext>
                      </a:extLst>
                    </a:gridCol>
                  </a:tblGrid>
                  <a:tr h="553463">
                    <a:tc>
                      <a:txBody>
                        <a:bodyPr/>
                        <a:lstStyle/>
                        <a:p>
                          <a:endParaRPr lang="zh-CN"/>
                        </a:p>
                      </a:txBody>
                      <a:tcPr marT="34290" marB="34290" anchor="ctr">
                        <a:blipFill>
                          <a:blip r:embed="rId5"/>
                          <a:stretch>
                            <a:fillRect l="-177" t="-1099" r="-125310" b="-504396"/>
                          </a:stretch>
                        </a:blipFill>
                      </a:tcPr>
                    </a:tc>
                    <a:tc>
                      <a:txBody>
                        <a:bodyPr/>
                        <a:lstStyle/>
                        <a:p>
                          <a:endParaRPr lang="zh-CN"/>
                        </a:p>
                      </a:txBody>
                      <a:tcPr marT="34290" marB="34290" anchor="ctr">
                        <a:blipFill>
                          <a:blip r:embed="rId5"/>
                          <a:stretch>
                            <a:fillRect l="-80512" t="-1099" r="-711" b="-504396"/>
                          </a:stretch>
                        </a:blipFill>
                      </a:tcPr>
                    </a:tc>
                    <a:extLst>
                      <a:ext uri="{0D108BD9-81ED-4DB2-BD59-A6C34878D82A}">
                        <a16:rowId xmlns:a16="http://schemas.microsoft.com/office/drawing/2014/main" val="238095847"/>
                      </a:ext>
                    </a:extLst>
                  </a:tr>
                  <a:tr h="553463">
                    <a:tc>
                      <a:txBody>
                        <a:bodyPr/>
                        <a:lstStyle/>
                        <a:p>
                          <a:endParaRPr lang="zh-CN"/>
                        </a:p>
                      </a:txBody>
                      <a:tcPr marT="34290" marB="34290" anchor="ctr">
                        <a:blipFill>
                          <a:blip r:embed="rId5"/>
                          <a:stretch>
                            <a:fillRect l="-177" t="-101099" r="-125310" b="-404396"/>
                          </a:stretch>
                        </a:blipFill>
                      </a:tcPr>
                    </a:tc>
                    <a:tc>
                      <a:txBody>
                        <a:bodyPr/>
                        <a:lstStyle/>
                        <a:p>
                          <a:endParaRPr lang="zh-CN"/>
                        </a:p>
                      </a:txBody>
                      <a:tcPr marT="34290" marB="34290" anchor="ctr">
                        <a:blipFill>
                          <a:blip r:embed="rId5"/>
                          <a:stretch>
                            <a:fillRect l="-80512" t="-101099" r="-711" b="-404396"/>
                          </a:stretch>
                        </a:blipFill>
                      </a:tcPr>
                    </a:tc>
                    <a:extLst>
                      <a:ext uri="{0D108BD9-81ED-4DB2-BD59-A6C34878D82A}">
                        <a16:rowId xmlns:a16="http://schemas.microsoft.com/office/drawing/2014/main" val="2971866772"/>
                      </a:ext>
                    </a:extLst>
                  </a:tr>
                  <a:tr h="553463">
                    <a:tc>
                      <a:txBody>
                        <a:bodyPr/>
                        <a:lstStyle/>
                        <a:p>
                          <a:endParaRPr lang="zh-CN"/>
                        </a:p>
                      </a:txBody>
                      <a:tcPr marT="34290" marB="34290" anchor="ctr">
                        <a:blipFill>
                          <a:blip r:embed="rId5"/>
                          <a:stretch>
                            <a:fillRect l="-177" t="-201099" r="-125310" b="-304396"/>
                          </a:stretch>
                        </a:blipFill>
                      </a:tcPr>
                    </a:tc>
                    <a:tc>
                      <a:txBody>
                        <a:bodyPr/>
                        <a:lstStyle/>
                        <a:p>
                          <a:endParaRPr lang="zh-CN"/>
                        </a:p>
                      </a:txBody>
                      <a:tcPr marT="34290" marB="34290" anchor="ctr">
                        <a:blipFill>
                          <a:blip r:embed="rId5"/>
                          <a:stretch>
                            <a:fillRect l="-80512" t="-201099" r="-711" b="-304396"/>
                          </a:stretch>
                        </a:blipFill>
                      </a:tcPr>
                    </a:tc>
                    <a:extLst>
                      <a:ext uri="{0D108BD9-81ED-4DB2-BD59-A6C34878D82A}">
                        <a16:rowId xmlns:a16="http://schemas.microsoft.com/office/drawing/2014/main" val="2395828156"/>
                      </a:ext>
                    </a:extLst>
                  </a:tr>
                  <a:tr h="553463">
                    <a:tc>
                      <a:txBody>
                        <a:bodyPr/>
                        <a:lstStyle/>
                        <a:p>
                          <a:endParaRPr lang="zh-CN"/>
                        </a:p>
                      </a:txBody>
                      <a:tcPr marT="34290" marB="34290" anchor="ctr">
                        <a:blipFill>
                          <a:blip r:embed="rId5"/>
                          <a:stretch>
                            <a:fillRect l="-177" t="-301099" r="-125310" b="-204396"/>
                          </a:stretch>
                        </a:blipFill>
                      </a:tcPr>
                    </a:tc>
                    <a:tc>
                      <a:txBody>
                        <a:bodyPr/>
                        <a:lstStyle/>
                        <a:p>
                          <a:endParaRPr lang="zh-CN"/>
                        </a:p>
                      </a:txBody>
                      <a:tcPr marT="34290" marB="34290" anchor="ctr">
                        <a:blipFill>
                          <a:blip r:embed="rId5"/>
                          <a:stretch>
                            <a:fillRect l="-80512" t="-301099" r="-711" b="-204396"/>
                          </a:stretch>
                        </a:blipFill>
                      </a:tcPr>
                    </a:tc>
                    <a:extLst>
                      <a:ext uri="{0D108BD9-81ED-4DB2-BD59-A6C34878D82A}">
                        <a16:rowId xmlns:a16="http://schemas.microsoft.com/office/drawing/2014/main" val="1344717129"/>
                      </a:ext>
                    </a:extLst>
                  </a:tr>
                  <a:tr h="553463">
                    <a:tc>
                      <a:txBody>
                        <a:bodyPr/>
                        <a:lstStyle/>
                        <a:p>
                          <a:endParaRPr lang="zh-CN"/>
                        </a:p>
                      </a:txBody>
                      <a:tcPr marT="34290" marB="34290" anchor="ctr">
                        <a:blipFill>
                          <a:blip r:embed="rId5"/>
                          <a:stretch>
                            <a:fillRect l="-177" t="-401099" r="-125310" b="-104396"/>
                          </a:stretch>
                        </a:blipFill>
                      </a:tcPr>
                    </a:tc>
                    <a:tc>
                      <a:txBody>
                        <a:bodyPr/>
                        <a:lstStyle/>
                        <a:p>
                          <a:endParaRPr lang="zh-CN"/>
                        </a:p>
                      </a:txBody>
                      <a:tcPr marT="34290" marB="34290" anchor="ctr">
                        <a:blipFill>
                          <a:blip r:embed="rId5"/>
                          <a:stretch>
                            <a:fillRect l="-80512" t="-401099" r="-711" b="-104396"/>
                          </a:stretch>
                        </a:blipFill>
                      </a:tcPr>
                    </a:tc>
                    <a:extLst>
                      <a:ext uri="{0D108BD9-81ED-4DB2-BD59-A6C34878D82A}">
                        <a16:rowId xmlns:a16="http://schemas.microsoft.com/office/drawing/2014/main" val="3149375750"/>
                      </a:ext>
                    </a:extLst>
                  </a:tr>
                  <a:tr h="553463">
                    <a:tc>
                      <a:txBody>
                        <a:bodyPr/>
                        <a:lstStyle/>
                        <a:p>
                          <a:endParaRPr lang="zh-CN"/>
                        </a:p>
                      </a:txBody>
                      <a:tcPr marT="34290" marB="34290" anchor="ctr">
                        <a:blipFill>
                          <a:blip r:embed="rId5"/>
                          <a:stretch>
                            <a:fillRect l="-177" t="-501099" r="-125310" b="-4396"/>
                          </a:stretch>
                        </a:blipFill>
                      </a:tcPr>
                    </a:tc>
                    <a:tc>
                      <a:txBody>
                        <a:bodyPr/>
                        <a:lstStyle/>
                        <a:p>
                          <a:endParaRPr lang="zh-CN"/>
                        </a:p>
                      </a:txBody>
                      <a:tcPr marT="34290" marB="34290" anchor="ctr">
                        <a:blipFill>
                          <a:blip r:embed="rId5"/>
                          <a:stretch>
                            <a:fillRect l="-80512" t="-501099" r="-711" b="-4396"/>
                          </a:stretch>
                        </a:blipFill>
                      </a:tcPr>
                    </a:tc>
                    <a:extLst>
                      <a:ext uri="{0D108BD9-81ED-4DB2-BD59-A6C34878D82A}">
                        <a16:rowId xmlns:a16="http://schemas.microsoft.com/office/drawing/2014/main" val="1165431041"/>
                      </a:ext>
                    </a:extLst>
                  </a:tr>
                </a:tbl>
              </a:graphicData>
            </a:graphic>
          </p:graphicFrame>
        </mc:Fallback>
      </mc:AlternateContent>
      <p:sp>
        <p:nvSpPr>
          <p:cNvPr id="12" name="Rectangle 1">
            <a:extLst>
              <a:ext uri="{FF2B5EF4-FFF2-40B4-BE49-F238E27FC236}">
                <a16:creationId xmlns:a16="http://schemas.microsoft.com/office/drawing/2014/main" id="{D3EB26C9-A387-4185-A41F-0B7F9DA11F4F}"/>
              </a:ext>
            </a:extLst>
          </p:cNvPr>
          <p:cNvSpPr>
            <a:spLocks noChangeArrowheads="1"/>
          </p:cNvSpPr>
          <p:nvPr/>
        </p:nvSpPr>
        <p:spPr bwMode="auto">
          <a:xfrm>
            <a:off x="838200" y="30305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13" name="矩形 12">
            <a:extLst>
              <a:ext uri="{FF2B5EF4-FFF2-40B4-BE49-F238E27FC236}">
                <a16:creationId xmlns:a16="http://schemas.microsoft.com/office/drawing/2014/main" id="{86E021EC-9749-4C0A-91F7-A5F36D64F94A}"/>
              </a:ext>
            </a:extLst>
          </p:cNvPr>
          <p:cNvSpPr/>
          <p:nvPr/>
        </p:nvSpPr>
        <p:spPr>
          <a:xfrm>
            <a:off x="6788405" y="5812896"/>
            <a:ext cx="226215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zh-CN" sz="1800" b="1" i="0" u="none" strike="noStrike" kern="0" cap="none" spc="0" normalizeH="0" baseline="0" noProof="0" dirty="0">
                <a:ln>
                  <a:noFill/>
                </a:ln>
                <a:solidFill>
                  <a:prstClr val="black"/>
                </a:solidFill>
                <a:effectLst/>
                <a:uLnTx/>
                <a:uFillTx/>
                <a:latin typeface="Times New Roman" panose="02020603050405020304" pitchFamily="18" charset="0"/>
                <a:ea typeface="楷体_GB2312"/>
                <a:cs typeface="Times New Roman" panose="02020603050405020304" pitchFamily="18" charset="0"/>
              </a:rPr>
              <a:t>一些逻辑等价的例子</a:t>
            </a:r>
            <a:endParaRPr kumimoji="0" lang="zh-CN" altLang="en-US"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709956007"/>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583380" y="726948"/>
            <a:ext cx="7464387" cy="497934"/>
            <a:chOff x="4099943" y="2819853"/>
            <a:chExt cx="2570275" cy="497934"/>
          </a:xfrm>
        </p:grpSpPr>
        <p:sp>
          <p:nvSpPr>
            <p:cNvPr id="4" name="平行四边形 3"/>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5" name="平行四边形 4"/>
            <p:cNvSpPr/>
            <p:nvPr/>
          </p:nvSpPr>
          <p:spPr bwMode="auto">
            <a:xfrm>
              <a:off x="4122533" y="2819853"/>
              <a:ext cx="2547685"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6" name="矩形 5"/>
            <p:cNvSpPr/>
            <p:nvPr/>
          </p:nvSpPr>
          <p:spPr>
            <a:xfrm>
              <a:off x="4216534" y="2853798"/>
              <a:ext cx="2359684" cy="400110"/>
            </a:xfrm>
            <a:prstGeom prst="rect">
              <a:avLst/>
            </a:prstGeom>
          </p:spPr>
          <p:txBody>
            <a:bodyPr wrap="square">
              <a:spAutoFit/>
            </a:bodyPr>
            <a:lstStyle/>
            <a:p>
              <a:pPr marL="0" marR="0" lvl="0" indent="0" algn="ctr" defTabSz="914400" rtl="0" eaLnBrk="1" fontAlgn="auto" latinLnBrk="0" hangingPunct="1">
                <a:lnSpc>
                  <a:spcPct val="100000"/>
                </a:lnSpc>
                <a:spcBef>
                  <a:spcPct val="50000"/>
                </a:spcBef>
                <a:spcAft>
                  <a:spcPts val="0"/>
                </a:spcAft>
                <a:buClrTx/>
                <a:buSzTx/>
                <a:buFontTx/>
                <a:buNone/>
                <a:tabLst/>
                <a:defRPr/>
              </a:pPr>
              <a:r>
                <a:rPr kumimoji="0" lang="zh-CN" altLang="en-US" sz="2000" b="1" i="0" u="none" strike="noStrike" kern="1200" cap="none" spc="0" normalizeH="0" baseline="0" noProof="0" dirty="0">
                  <a:ln>
                    <a:noFill/>
                  </a:ln>
                  <a:solidFill>
                    <a:prstClr val="black">
                      <a:lumMod val="95000"/>
                      <a:lumOff val="5000"/>
                    </a:prstClr>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没有免费的午餐</a:t>
              </a:r>
              <a:endParaRPr kumimoji="0" lang="zh-CN" altLang="en-US" sz="2000" b="1" i="0" u="none" strike="noStrike" kern="120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endParaRPr>
            </a:p>
          </p:txBody>
        </p:sp>
      </p:grpSp>
      <p:sp>
        <p:nvSpPr>
          <p:cNvPr id="23" name="矩形 22">
            <a:extLst>
              <a:ext uri="{FF2B5EF4-FFF2-40B4-BE49-F238E27FC236}">
                <a16:creationId xmlns:a16="http://schemas.microsoft.com/office/drawing/2014/main" id="{6F77A2E9-3941-4386-A0DF-CDEBD25143F3}"/>
              </a:ext>
            </a:extLst>
          </p:cNvPr>
          <p:cNvSpPr/>
          <p:nvPr/>
        </p:nvSpPr>
        <p:spPr>
          <a:xfrm>
            <a:off x="852473" y="129010"/>
            <a:ext cx="2236510"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mn-cs"/>
              </a:rPr>
              <a:t>一、机器学习基本概念</a:t>
            </a:r>
            <a:endParaRPr kumimoji="0" lang="zh-CN" altLang="en-US" sz="16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p:sp>
        <p:nvSpPr>
          <p:cNvPr id="9" name="矩形 8">
            <a:extLst>
              <a:ext uri="{FF2B5EF4-FFF2-40B4-BE49-F238E27FC236}">
                <a16:creationId xmlns:a16="http://schemas.microsoft.com/office/drawing/2014/main" id="{ADEDC691-549C-4D10-9F6A-8874DDBA3E0E}"/>
              </a:ext>
            </a:extLst>
          </p:cNvPr>
          <p:cNvSpPr/>
          <p:nvPr/>
        </p:nvSpPr>
        <p:spPr>
          <a:xfrm>
            <a:off x="440138" y="1370661"/>
            <a:ext cx="11184134" cy="5001818"/>
          </a:xfrm>
          <a:prstGeom prst="rect">
            <a:avLst/>
          </a:prstGeom>
        </p:spPr>
        <p:txBody>
          <a:bodyPr wrap="square">
            <a:spAutoFit/>
          </a:bodyPr>
          <a:lstStyle/>
          <a:p>
            <a:pPr marL="285750" marR="0" lvl="0" indent="-285750" algn="l" defTabSz="914400" rtl="0" eaLnBrk="1" fontAlgn="auto" latinLnBrk="0" hangingPunct="1">
              <a:lnSpc>
                <a:spcPct val="200000"/>
              </a:lnSpc>
              <a:spcBef>
                <a:spcPts val="0"/>
              </a:spcBef>
              <a:spcAft>
                <a:spcPts val="0"/>
              </a:spcAft>
              <a:buClrTx/>
              <a:buSzTx/>
              <a:buFont typeface="Wingdings" panose="05000000000000000000" pitchFamily="2" charset="2"/>
              <a:buChar char="l"/>
              <a:tabLst/>
              <a:defRPr/>
            </a:pPr>
            <a:r>
              <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为了在训练优化</a:t>
            </a:r>
            <a:r>
              <a:rPr kumimoji="0" lang="zh-CN"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针对不同的任务，往往需要采用不同机器学习模型，</a:t>
            </a: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1995</a:t>
            </a:r>
            <a:r>
              <a:rPr kumimoji="0" lang="zh-CN"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年，</a:t>
            </a: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David Wolpert</a:t>
            </a:r>
            <a:r>
              <a:rPr kumimoji="0" lang="zh-CN"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等学者在所提出了</a:t>
            </a: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a:t>
            </a:r>
            <a:r>
              <a:rPr kumimoji="0" lang="zh-CN"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没有免费午餐定理</a:t>
            </a: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(No Free Lunch Theorem)”</a:t>
            </a:r>
            <a:r>
              <a:rPr kumimoji="0" lang="zh-CN"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指出：</a:t>
            </a:r>
            <a:r>
              <a:rPr kumimoji="0" lang="zh-CN" altLang="zh-CN" sz="1800" b="1" i="0" u="none" strike="noStrike" kern="1200" cap="none" spc="0" normalizeH="0" baseline="0" noProof="0" dirty="0">
                <a:ln>
                  <a:noFill/>
                </a:ln>
                <a:solidFill>
                  <a:srgbClr val="C00000"/>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任何一个机器学习模型如果在一些训练集以外的样本误差小（</a:t>
            </a:r>
            <a:r>
              <a:rPr kumimoji="0" lang="en-US" altLang="zh-CN" sz="1800" b="1" i="0" u="none" strike="noStrike" kern="1200" cap="none" spc="0" normalizeH="0" baseline="0" noProof="0" dirty="0">
                <a:ln>
                  <a:noFill/>
                </a:ln>
                <a:solidFill>
                  <a:srgbClr val="C00000"/>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off-training set error</a:t>
            </a:r>
            <a:r>
              <a:rPr kumimoji="0" lang="zh-CN" altLang="zh-CN" sz="1800" b="1" i="0" u="none" strike="noStrike" kern="1200" cap="none" spc="0" normalizeH="0" baseline="0" noProof="0" dirty="0">
                <a:ln>
                  <a:noFill/>
                </a:ln>
                <a:solidFill>
                  <a:srgbClr val="C00000"/>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），那么必然在另外一些训练集以外的样本上表现欠佳，任何模型在平均意义上而言其性能都是一样的，即没有放之四海而皆准的最好算法</a:t>
            </a:r>
            <a:r>
              <a:rPr kumimoji="0" lang="zh-CN"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a:t>
            </a:r>
            <a:endPar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endParaRPr>
          </a:p>
          <a:p>
            <a:pPr marL="285750" marR="0" lvl="0" indent="-285750" algn="l" defTabSz="914400" rtl="0" eaLnBrk="1" fontAlgn="auto" latinLnBrk="0" hangingPunct="1">
              <a:lnSpc>
                <a:spcPct val="200000"/>
              </a:lnSpc>
              <a:spcBef>
                <a:spcPts val="0"/>
              </a:spcBef>
              <a:spcAft>
                <a:spcPts val="0"/>
              </a:spcAft>
              <a:buClrTx/>
              <a:buSzTx/>
              <a:buFont typeface="Wingdings" panose="05000000000000000000" pitchFamily="2" charset="2"/>
              <a:buChar char="l"/>
              <a:tabLst/>
              <a:defRPr/>
            </a:pPr>
            <a:r>
              <a:rPr kumimoji="0" lang="zh-CN"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似乎这一定理给机器学习带来了一个令人沮丧的事实（即针对某一域的所有问题，所有算法的期望性能是相同的），但是这一定理也告诉我们，离开具体场景和问题去讨论采用哪种机器学习算法是毫无意义的，应该在机器学习中合理引入已有先验假设对模型进行约束，以提升模型效果，如在自然语言理解中引入句子中单词和单词之间的上下文关联（诸如</a:t>
            </a: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n-gram</a:t>
            </a:r>
            <a:r>
              <a:rPr kumimoji="0" lang="zh-CN"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文法）、在视觉图像分析引入像素点之间的空间依赖（诸如卷积算子）等。</a:t>
            </a:r>
          </a:p>
        </p:txBody>
      </p:sp>
    </p:spTree>
    <p:extLst>
      <p:ext uri="{BB962C8B-B14F-4D97-AF65-F5344CB8AC3E}">
        <p14:creationId xmlns:p14="http://schemas.microsoft.com/office/powerpoint/2010/main" val="231442039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417221" y="753892"/>
            <a:ext cx="7564942" cy="470990"/>
            <a:chOff x="4042728" y="2846797"/>
            <a:chExt cx="2604900" cy="470990"/>
          </a:xfrm>
        </p:grpSpPr>
        <p:sp>
          <p:nvSpPr>
            <p:cNvPr id="4" name="平行四边形 3"/>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5" name="平行四边形 4"/>
            <p:cNvSpPr/>
            <p:nvPr/>
          </p:nvSpPr>
          <p:spPr bwMode="auto">
            <a:xfrm>
              <a:off x="4042728" y="2846797"/>
              <a:ext cx="2547685"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6" name="矩形 5"/>
            <p:cNvSpPr/>
            <p:nvPr/>
          </p:nvSpPr>
          <p:spPr>
            <a:xfrm>
              <a:off x="4216534" y="2853798"/>
              <a:ext cx="2359684" cy="400110"/>
            </a:xfrm>
            <a:prstGeom prst="rect">
              <a:avLst/>
            </a:prstGeom>
          </p:spPr>
          <p:txBody>
            <a:bodyPr wrap="square">
              <a:spAutoFit/>
            </a:bodyPr>
            <a:lstStyle/>
            <a:p>
              <a:pPr marL="0" marR="0" lvl="0" indent="0" algn="ctr" defTabSz="914400" rtl="0" eaLnBrk="1" fontAlgn="auto" latinLnBrk="0" hangingPunct="1">
                <a:lnSpc>
                  <a:spcPct val="100000"/>
                </a:lnSpc>
                <a:spcBef>
                  <a:spcPct val="50000"/>
                </a:spcBef>
                <a:spcAft>
                  <a:spcPts val="0"/>
                </a:spcAft>
                <a:buClrTx/>
                <a:buSzTx/>
                <a:buFontTx/>
                <a:buNone/>
                <a:tabLst/>
                <a:defRPr/>
              </a:pPr>
              <a:r>
                <a:rPr kumimoji="0" lang="zh-CN" altLang="zh-CN" sz="2000" b="1" i="0" u="none" strike="noStrike" kern="1200" cap="none" spc="0" normalizeH="0" baseline="0" noProof="0" dirty="0">
                  <a:ln>
                    <a:noFill/>
                  </a:ln>
                  <a:solidFill>
                    <a:prstClr val="black">
                      <a:lumMod val="95000"/>
                      <a:lumOff val="5000"/>
                    </a:prstClr>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模型评估与参数估计</a:t>
              </a:r>
              <a:r>
                <a:rPr kumimoji="0" lang="zh-CN" altLang="en-US" sz="2000" b="1" i="0" u="none" strike="noStrike" kern="1200" cap="none" spc="0" normalizeH="0" baseline="0" noProof="0" dirty="0">
                  <a:ln>
                    <a:noFill/>
                  </a:ln>
                  <a:solidFill>
                    <a:prstClr val="black">
                      <a:lumMod val="95000"/>
                      <a:lumOff val="5000"/>
                    </a:prstClr>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手段：损失函数</a:t>
              </a:r>
              <a:endParaRPr kumimoji="0" lang="zh-CN" altLang="zh-CN" sz="2000" b="1" i="0" u="none" strike="noStrike" kern="1200" cap="none" spc="0" normalizeH="0" baseline="0" noProof="0" dirty="0">
                <a:ln>
                  <a:noFill/>
                </a:ln>
                <a:solidFill>
                  <a:prstClr val="black">
                    <a:lumMod val="95000"/>
                    <a:lumOff val="5000"/>
                  </a:prstClr>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23" name="矩形 22">
            <a:extLst>
              <a:ext uri="{FF2B5EF4-FFF2-40B4-BE49-F238E27FC236}">
                <a16:creationId xmlns:a16="http://schemas.microsoft.com/office/drawing/2014/main" id="{6F77A2E9-3941-4386-A0DF-CDEBD25143F3}"/>
              </a:ext>
            </a:extLst>
          </p:cNvPr>
          <p:cNvSpPr/>
          <p:nvPr/>
        </p:nvSpPr>
        <p:spPr>
          <a:xfrm>
            <a:off x="852473" y="129010"/>
            <a:ext cx="2236510"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mn-cs"/>
              </a:rPr>
              <a:t>一、机器学习基本概念</a:t>
            </a:r>
            <a:endParaRPr kumimoji="0" lang="zh-CN" altLang="en-US" sz="16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p:sp>
        <p:nvSpPr>
          <p:cNvPr id="24" name="矩形: 圆角 6">
            <a:extLst>
              <a:ext uri="{FF2B5EF4-FFF2-40B4-BE49-F238E27FC236}">
                <a16:creationId xmlns:a16="http://schemas.microsoft.com/office/drawing/2014/main" id="{15B72201-1606-4C88-8F91-839FBCDACE0A}"/>
              </a:ext>
            </a:extLst>
          </p:cNvPr>
          <p:cNvSpPr/>
          <p:nvPr/>
        </p:nvSpPr>
        <p:spPr>
          <a:xfrm>
            <a:off x="422483" y="2769781"/>
            <a:ext cx="4877847" cy="2126512"/>
          </a:xfrm>
          <a:prstGeom prst="roundRect">
            <a:avLst>
              <a:gd name="adj" fmla="val 0"/>
            </a:avLst>
          </a:prstGeom>
          <a:gradFill>
            <a:gsLst>
              <a:gs pos="22000">
                <a:srgbClr val="016773"/>
              </a:gs>
              <a:gs pos="100000">
                <a:srgbClr val="00ABA5"/>
              </a:gs>
            </a:gsLst>
            <a:lin ang="30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1"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endParaRPr>
          </a:p>
        </p:txBody>
      </p:sp>
      <p:sp>
        <p:nvSpPr>
          <p:cNvPr id="25" name="矩形 24">
            <a:extLst>
              <a:ext uri="{FF2B5EF4-FFF2-40B4-BE49-F238E27FC236}">
                <a16:creationId xmlns:a16="http://schemas.microsoft.com/office/drawing/2014/main" id="{EABA8736-7A3C-423C-AE5A-BDA9E8807C56}"/>
              </a:ext>
            </a:extLst>
          </p:cNvPr>
          <p:cNvSpPr/>
          <p:nvPr/>
        </p:nvSpPr>
        <p:spPr>
          <a:xfrm>
            <a:off x="537763" y="2988855"/>
            <a:ext cx="4725353" cy="1987082"/>
          </a:xfrm>
          <a:prstGeom prst="rect">
            <a:avLst/>
          </a:prstGeom>
        </p:spPr>
        <p:txBody>
          <a:bodyPr wrap="square">
            <a:spAutoFit/>
          </a:bodyPr>
          <a:lstStyle/>
          <a:p>
            <a:pPr marL="0" marR="0" lvl="0" indent="0" algn="ctr" defTabSz="914400" rtl="0" eaLnBrk="1" fontAlgn="auto" latinLnBrk="0" hangingPunct="1">
              <a:lnSpc>
                <a:spcPct val="150000"/>
              </a:lnSpc>
              <a:spcBef>
                <a:spcPts val="0"/>
              </a:spcBef>
              <a:spcAft>
                <a:spcPts val="0"/>
              </a:spcAft>
              <a:buClr>
                <a:prstClr val="white"/>
              </a:buClr>
              <a:buSzPct val="80000"/>
              <a:buFontTx/>
              <a:buNone/>
              <a:tabLst/>
              <a:defRPr/>
            </a:pPr>
            <a:r>
              <a:rPr kumimoji="0" lang="zh-CN" altLang="zh-CN" sz="2000" b="1" i="0" u="none" strike="noStrike" kern="1200" cap="none" spc="0" normalizeH="0" baseline="0" noProof="0" dirty="0">
                <a:ln>
                  <a:noFill/>
                </a:ln>
                <a:solidFill>
                  <a:srgbClr val="FFFFCC"/>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泛化能力（</a:t>
            </a:r>
            <a:r>
              <a:rPr kumimoji="0" lang="en-US" altLang="zh-CN" sz="2000" b="1" i="0" u="none" strike="noStrike" kern="1200" cap="none" spc="0" normalizeH="0" baseline="0" noProof="0" dirty="0">
                <a:ln>
                  <a:noFill/>
                </a:ln>
                <a:solidFill>
                  <a:srgbClr val="FFFFCC"/>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generalization</a:t>
            </a:r>
            <a:r>
              <a:rPr kumimoji="0" lang="zh-CN" altLang="zh-CN" sz="2000" b="1" i="0" u="none" strike="noStrike" kern="1200" cap="none" spc="0" normalizeH="0" baseline="0" noProof="0" dirty="0">
                <a:ln>
                  <a:noFill/>
                </a:ln>
                <a:solidFill>
                  <a:srgbClr val="FFFFCC"/>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a:t>
            </a:r>
            <a:endParaRPr kumimoji="0" lang="en-US" altLang="zh-CN" sz="2000" b="1" i="0" u="none" strike="noStrike" kern="1200" cap="none" spc="0" normalizeH="0" baseline="0" noProof="0" dirty="0">
              <a:ln>
                <a:noFill/>
              </a:ln>
              <a:solidFill>
                <a:srgbClr val="FFFFCC"/>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endParaRPr>
          </a:p>
          <a:p>
            <a:pPr marL="0" marR="0" lvl="0" indent="0" algn="just" defTabSz="914400" rtl="0" eaLnBrk="1" fontAlgn="auto" latinLnBrk="0" hangingPunct="1">
              <a:lnSpc>
                <a:spcPct val="150000"/>
              </a:lnSpc>
              <a:spcBef>
                <a:spcPts val="0"/>
              </a:spcBef>
              <a:spcAft>
                <a:spcPts val="0"/>
              </a:spcAft>
              <a:buClr>
                <a:prstClr val="white"/>
              </a:buClr>
              <a:buSzPct val="80000"/>
              <a:buFontTx/>
              <a:buNone/>
              <a:tabLst/>
              <a:defRPr/>
            </a:pPr>
            <a:r>
              <a:rPr kumimoji="0" lang="en-US" altLang="zh-CN" sz="16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 </a:t>
            </a:r>
            <a:r>
              <a:rPr kumimoji="0" lang="zh-CN" altLang="zh-CN" sz="16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在机器学习中，需要保证模型在训练集上所取得性能与在测试集上所取得性能保持一致，即模型具有泛化能力（</a:t>
            </a:r>
            <a:r>
              <a:rPr kumimoji="0" lang="en-US" altLang="zh-CN" sz="16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generalization</a:t>
            </a:r>
            <a:r>
              <a:rPr kumimoji="0" lang="zh-CN" altLang="zh-CN" sz="16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a:t>
            </a:r>
          </a:p>
          <a:p>
            <a:pPr marL="0" marR="0" lvl="0" indent="0" algn="just" defTabSz="914400" rtl="0" eaLnBrk="1" fontAlgn="auto" latinLnBrk="0" hangingPunct="1">
              <a:lnSpc>
                <a:spcPct val="150000"/>
              </a:lnSpc>
              <a:spcBef>
                <a:spcPts val="0"/>
              </a:spcBef>
              <a:spcAft>
                <a:spcPts val="0"/>
              </a:spcAft>
              <a:buClr>
                <a:prstClr val="white"/>
              </a:buClr>
              <a:buSzPct val="80000"/>
              <a:buFontTx/>
              <a:buNone/>
              <a:tabLst/>
              <a:defRPr/>
            </a:pPr>
            <a:endParaRPr kumimoji="0" lang="zh-CN" altLang="zh-CN" sz="16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0C231877-7F1F-4A1F-9D37-592C12E09A74}"/>
                  </a:ext>
                </a:extLst>
              </p:cNvPr>
              <p:cNvSpPr/>
              <p:nvPr/>
            </p:nvSpPr>
            <p:spPr>
              <a:xfrm>
                <a:off x="5651204" y="4124509"/>
                <a:ext cx="6432697" cy="2125069"/>
              </a:xfrm>
              <a:prstGeom prst="rect">
                <a:avLst/>
              </a:prstGeom>
            </p:spPr>
            <p:txBody>
              <a:bodyPr wrap="square">
                <a:spAutoFit/>
              </a:bodyPr>
              <a:lstStyle/>
              <a:p>
                <a:pPr marL="0" marR="0" lvl="0" indent="266700" algn="just" defTabSz="914400" rtl="0" eaLnBrk="1" fontAlgn="auto" latinLnBrk="0" hangingPunct="1">
                  <a:lnSpc>
                    <a:spcPct val="150000"/>
                  </a:lnSpc>
                  <a:spcBef>
                    <a:spcPts val="0"/>
                  </a:spcBef>
                  <a:spcAft>
                    <a:spcPts val="0"/>
                  </a:spcAft>
                  <a:buClrTx/>
                  <a:buSzTx/>
                  <a:buFontTx/>
                  <a:buNone/>
                  <a:tabLst/>
                  <a:defRPr/>
                </a:pPr>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将映射函数记为</a:t>
                </a:r>
                <a14:m>
                  <m:oMath xmlns:m="http://schemas.openxmlformats.org/officeDocument/2006/math">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𝑓</m:t>
                    </m:r>
                  </m:oMath>
                </a14:m>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、第</a:t>
                </a:r>
                <a14:m>
                  <m:oMath xmlns:m="http://schemas.openxmlformats.org/officeDocument/2006/math">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𝑖</m:t>
                    </m:r>
                  </m:oMath>
                </a14:m>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个训练数据记为</a:t>
                </a:r>
                <a14:m>
                  <m:oMath xmlns:m="http://schemas.openxmlformats.org/officeDocument/2006/math">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sSub>
                      <m:sSubPr>
                        <m:ctrlPr>
                          <a:rPr kumimoji="0" lang="zh-CN" altLang="zh-CN"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𝑥</m:t>
                        </m:r>
                      </m:e>
                      <m:sub>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𝑖</m:t>
                        </m:r>
                      </m:sub>
                    </m:sSub>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sSub>
                      <m:sSubPr>
                        <m:ctrlPr>
                          <a:rPr kumimoji="0" lang="zh-CN" altLang="zh-CN"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𝑦</m:t>
                        </m:r>
                      </m:e>
                      <m:sub>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𝑖</m:t>
                        </m:r>
                      </m:sub>
                    </m:sSub>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oMath>
                </a14:m>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以及</a:t>
                </a:r>
                <a14:m>
                  <m:oMath xmlns:m="http://schemas.openxmlformats.org/officeDocument/2006/math">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𝑓</m:t>
                    </m:r>
                  </m:oMath>
                </a14:m>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对</a:t>
                </a:r>
                <a14:m>
                  <m:oMath xmlns:m="http://schemas.openxmlformats.org/officeDocument/2006/math">
                    <m:sSub>
                      <m:sSubPr>
                        <m:ctrlPr>
                          <a:rPr kumimoji="0" lang="zh-CN" altLang="zh-CN"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𝑥</m:t>
                        </m:r>
                      </m:e>
                      <m:sub>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𝑖</m:t>
                        </m:r>
                      </m:sub>
                    </m:sSub>
                  </m:oMath>
                </a14:m>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的预测结果记为</a:t>
                </a:r>
                <a14:m>
                  <m:oMath xmlns:m="http://schemas.openxmlformats.org/officeDocument/2006/math">
                    <m:acc>
                      <m:accPr>
                        <m:chr m:val="̂"/>
                        <m:ctrlPr>
                          <a:rPr kumimoji="0" lang="zh-CN" altLang="zh-CN"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accPr>
                      <m:e>
                        <m:sSub>
                          <m:sSubPr>
                            <m:ctrlPr>
                              <a:rPr kumimoji="0" lang="zh-CN" altLang="zh-CN"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𝑦</m:t>
                            </m:r>
                          </m:e>
                          <m:sub>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𝑖</m:t>
                            </m:r>
                          </m:sub>
                        </m:sSub>
                      </m:e>
                    </m:acc>
                  </m:oMath>
                </a14:m>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（即</a:t>
                </a:r>
                <a14:m>
                  <m:oMath xmlns:m="http://schemas.openxmlformats.org/officeDocument/2006/math">
                    <m:acc>
                      <m:accPr>
                        <m:chr m:val="̂"/>
                        <m:ctrlPr>
                          <a:rPr kumimoji="0" lang="zh-CN" altLang="zh-CN"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accPr>
                      <m:e>
                        <m:sSub>
                          <m:sSubPr>
                            <m:ctrlPr>
                              <a:rPr kumimoji="0" lang="zh-CN" altLang="zh-CN"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𝑦</m:t>
                            </m:r>
                          </m:e>
                          <m:sub>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𝑖</m:t>
                            </m:r>
                          </m:sub>
                        </m:sSub>
                      </m:e>
                    </m:acc>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𝑓</m:t>
                    </m:r>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sSub>
                      <m:sSubPr>
                        <m:ctrlPr>
                          <a:rPr kumimoji="0" lang="zh-CN" altLang="zh-CN"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𝑥</m:t>
                        </m:r>
                      </m:e>
                      <m:sub>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𝑖</m:t>
                        </m:r>
                      </m:sub>
                    </m:sSub>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oMath>
                </a14:m>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，可定义损失函数</a:t>
                </a:r>
                <a14:m>
                  <m:oMath xmlns:m="http://schemas.openxmlformats.org/officeDocument/2006/math">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𝐿𝑜𝑠𝑠</m:t>
                    </m:r>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𝑓</m:t>
                    </m:r>
                    <m:d>
                      <m:dPr>
                        <m:ctrlPr>
                          <a:rPr kumimoji="0" lang="zh-CN" altLang="zh-CN"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kumimoji="0" lang="zh-CN" altLang="zh-CN"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𝑥</m:t>
                            </m:r>
                          </m:e>
                          <m:sub>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𝑖</m:t>
                            </m:r>
                          </m:sub>
                        </m:sSub>
                      </m:e>
                    </m:d>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 </m:t>
                    </m:r>
                    <m:sSub>
                      <m:sSubPr>
                        <m:ctrlPr>
                          <a:rPr kumimoji="0" lang="zh-CN" altLang="zh-CN"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𝑦</m:t>
                        </m:r>
                      </m:e>
                      <m:sub>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𝑖</m:t>
                        </m:r>
                      </m:sub>
                    </m:sSub>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oMath>
                </a14:m>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来估量预测值</a:t>
                </a:r>
                <a14:m>
                  <m:oMath xmlns:m="http://schemas.openxmlformats.org/officeDocument/2006/math">
                    <m:acc>
                      <m:accPr>
                        <m:chr m:val="̂"/>
                        <m:ctrlPr>
                          <a:rPr kumimoji="0" lang="zh-CN" altLang="zh-CN"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accPr>
                      <m:e>
                        <m:sSub>
                          <m:sSubPr>
                            <m:ctrlPr>
                              <a:rPr kumimoji="0" lang="zh-CN" altLang="zh-CN"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𝑦</m:t>
                            </m:r>
                          </m:e>
                          <m:sub>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𝑖</m:t>
                            </m:r>
                          </m:sub>
                        </m:sSub>
                      </m:e>
                    </m:acc>
                  </m:oMath>
                </a14:m>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和真实值</a:t>
                </a:r>
                <a14:m>
                  <m:oMath xmlns:m="http://schemas.openxmlformats.org/officeDocument/2006/math">
                    <m:sSub>
                      <m:sSubPr>
                        <m:ctrlPr>
                          <a:rPr kumimoji="0" lang="zh-CN" altLang="zh-CN"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𝑦</m:t>
                        </m:r>
                      </m:e>
                      <m:sub>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𝑖</m:t>
                        </m:r>
                      </m:sub>
                    </m:sSub>
                  </m:oMath>
                </a14:m>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之间差异。很显然，在训练过程中希望映射函数在训练集上累加差异最小，即</a:t>
                </a:r>
                <a14:m>
                  <m:oMath xmlns:m="http://schemas.openxmlformats.org/officeDocument/2006/math">
                    <m:r>
                      <m:rPr>
                        <m:sty m:val="p"/>
                      </m:rPr>
                      <a:rPr kumimoji="0" lang="en-US" altLang="zh-CN" sz="18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min</m:t>
                    </m:r>
                    <m:nary>
                      <m:naryPr>
                        <m:chr m:val="∑"/>
                        <m:ctrlPr>
                          <a:rPr kumimoji="0" lang="zh-CN" altLang="zh-CN"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naryPr>
                      <m:sub>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𝑖</m:t>
                        </m:r>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=1</m:t>
                        </m:r>
                      </m:sub>
                      <m:sup>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𝑛</m:t>
                        </m:r>
                      </m:sup>
                      <m:e>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𝐿𝑜𝑠𝑠</m:t>
                        </m:r>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𝑓</m:t>
                        </m:r>
                        <m:d>
                          <m:dPr>
                            <m:ctrlPr>
                              <a:rPr kumimoji="0" lang="zh-CN" altLang="zh-CN"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kumimoji="0" lang="zh-CN" altLang="zh-CN"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𝑥</m:t>
                                </m:r>
                              </m:e>
                              <m:sub>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𝑖</m:t>
                                </m:r>
                              </m:sub>
                            </m:sSub>
                          </m:e>
                        </m:d>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 </m:t>
                        </m:r>
                        <m:sSub>
                          <m:sSubPr>
                            <m:ctrlPr>
                              <a:rPr kumimoji="0" lang="zh-CN" altLang="zh-CN"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𝑦</m:t>
                            </m:r>
                          </m:e>
                          <m:sub>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𝑖</m:t>
                            </m:r>
                          </m:sub>
                        </m:sSub>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e>
                    </m:nary>
                  </m:oMath>
                </a14:m>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a:t>
                </a:r>
              </a:p>
            </p:txBody>
          </p:sp>
        </mc:Choice>
        <mc:Fallback xmlns="">
          <p:sp>
            <p:nvSpPr>
              <p:cNvPr id="8" name="矩形 7">
                <a:extLst>
                  <a:ext uri="{FF2B5EF4-FFF2-40B4-BE49-F238E27FC236}">
                    <a16:creationId xmlns:a16="http://schemas.microsoft.com/office/drawing/2014/main" id="{0C231877-7F1F-4A1F-9D37-592C12E09A74}"/>
                  </a:ext>
                </a:extLst>
              </p:cNvPr>
              <p:cNvSpPr>
                <a:spLocks noRot="1" noChangeAspect="1" noMove="1" noResize="1" noEditPoints="1" noAdjustHandles="1" noChangeArrowheads="1" noChangeShapeType="1" noTextEdit="1"/>
              </p:cNvSpPr>
              <p:nvPr/>
            </p:nvSpPr>
            <p:spPr>
              <a:xfrm>
                <a:off x="5651204" y="4124509"/>
                <a:ext cx="6432697" cy="2125069"/>
              </a:xfrm>
              <a:prstGeom prst="rect">
                <a:avLst/>
              </a:prstGeom>
              <a:blipFill>
                <a:blip r:embed="rId3"/>
                <a:stretch>
                  <a:fillRect l="-758" r="-853" b="-31897"/>
                </a:stretch>
              </a:blipFill>
            </p:spPr>
            <p:txBody>
              <a:bodyPr/>
              <a:lstStyle/>
              <a:p>
                <a:r>
                  <a:rPr lang="zh-CN" altLang="en-US">
                    <a:noFill/>
                  </a:rPr>
                  <a:t> </a:t>
                </a:r>
              </a:p>
            </p:txBody>
          </p:sp>
        </mc:Fallback>
      </mc:AlternateContent>
      <p:pic>
        <p:nvPicPr>
          <p:cNvPr id="9" name="图片 8">
            <a:extLst>
              <a:ext uri="{FF2B5EF4-FFF2-40B4-BE49-F238E27FC236}">
                <a16:creationId xmlns:a16="http://schemas.microsoft.com/office/drawing/2014/main" id="{EA674564-00C4-40E2-97AE-2F200ED85F42}"/>
              </a:ext>
            </a:extLst>
          </p:cNvPr>
          <p:cNvPicPr>
            <a:picLocks noChangeAspect="1"/>
          </p:cNvPicPr>
          <p:nvPr/>
        </p:nvPicPr>
        <p:blipFill>
          <a:blip r:embed="rId4"/>
          <a:stretch>
            <a:fillRect/>
          </a:stretch>
        </p:blipFill>
        <p:spPr>
          <a:xfrm>
            <a:off x="6118765" y="1665322"/>
            <a:ext cx="5118838" cy="2208917"/>
          </a:xfrm>
          <a:prstGeom prst="rect">
            <a:avLst/>
          </a:prstGeom>
        </p:spPr>
      </p:pic>
    </p:spTree>
    <p:extLst>
      <p:ext uri="{BB962C8B-B14F-4D97-AF65-F5344CB8AC3E}">
        <p14:creationId xmlns:p14="http://schemas.microsoft.com/office/powerpoint/2010/main" val="215842838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504507" y="1008198"/>
            <a:ext cx="8846288" cy="497934"/>
            <a:chOff x="2228892" y="2819853"/>
            <a:chExt cx="4786506" cy="497934"/>
          </a:xfrm>
        </p:grpSpPr>
        <p:sp>
          <p:nvSpPr>
            <p:cNvPr id="3" name="平行四边形 2"/>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4" name="平行四边形 3"/>
            <p:cNvSpPr/>
            <p:nvPr/>
          </p:nvSpPr>
          <p:spPr bwMode="auto">
            <a:xfrm>
              <a:off x="2228892" y="2819853"/>
              <a:ext cx="4786506"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5" name="矩形 4"/>
            <p:cNvSpPr/>
            <p:nvPr/>
          </p:nvSpPr>
          <p:spPr>
            <a:xfrm>
              <a:off x="2591332" y="2826188"/>
              <a:ext cx="4133539" cy="40011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zh-CN" sz="2000" b="1" i="0" u="none" strike="noStrike" kern="1200" cap="none" spc="0" normalizeH="0" baseline="0" noProof="0" dirty="0">
                  <a:ln>
                    <a:noFill/>
                  </a:ln>
                  <a:solidFill>
                    <a:prstClr val="black">
                      <a:lumMod val="95000"/>
                      <a:lumOff val="5000"/>
                    </a:prstClr>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经验风险与期望风险</a:t>
              </a:r>
            </a:p>
          </p:txBody>
        </p:sp>
      </p:grpSp>
      <p:sp>
        <p:nvSpPr>
          <p:cNvPr id="13" name="矩形 12">
            <a:extLst>
              <a:ext uri="{FF2B5EF4-FFF2-40B4-BE49-F238E27FC236}">
                <a16:creationId xmlns:a16="http://schemas.microsoft.com/office/drawing/2014/main" id="{3A647A71-F424-407A-8955-01CE56E2EFF5}"/>
              </a:ext>
            </a:extLst>
          </p:cNvPr>
          <p:cNvSpPr/>
          <p:nvPr/>
        </p:nvSpPr>
        <p:spPr>
          <a:xfrm>
            <a:off x="852473" y="129010"/>
            <a:ext cx="2258952"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mn-cs"/>
              </a:rPr>
              <a:t>一、机器学习基本概念</a:t>
            </a:r>
            <a:endParaRPr kumimoji="0" lang="zh-CN" altLang="en-US" sz="16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p:sp>
        <p:nvSpPr>
          <p:cNvPr id="12" name="矩形: 圆角 6">
            <a:extLst>
              <a:ext uri="{FF2B5EF4-FFF2-40B4-BE49-F238E27FC236}">
                <a16:creationId xmlns:a16="http://schemas.microsoft.com/office/drawing/2014/main" id="{9CDCB932-C432-4718-9DED-A3B2BA8A20DD}"/>
              </a:ext>
            </a:extLst>
          </p:cNvPr>
          <p:cNvSpPr/>
          <p:nvPr/>
        </p:nvSpPr>
        <p:spPr>
          <a:xfrm>
            <a:off x="594543" y="2308836"/>
            <a:ext cx="4880341" cy="3317413"/>
          </a:xfrm>
          <a:prstGeom prst="roundRect">
            <a:avLst>
              <a:gd name="adj" fmla="val 0"/>
            </a:avLst>
          </a:prstGeom>
          <a:gradFill>
            <a:gsLst>
              <a:gs pos="22000">
                <a:srgbClr val="016773"/>
              </a:gs>
              <a:gs pos="100000">
                <a:srgbClr val="00ABA5"/>
              </a:gs>
            </a:gsLst>
            <a:lin ang="30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1"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endParaRPr>
          </a:p>
        </p:txBody>
      </p:sp>
      <mc:AlternateContent xmlns:mc="http://schemas.openxmlformats.org/markup-compatibility/2006" xmlns:a14="http://schemas.microsoft.com/office/drawing/2010/main">
        <mc:Choice Requires="a14">
          <p:sp>
            <p:nvSpPr>
              <p:cNvPr id="14" name="矩形 13">
                <a:extLst>
                  <a:ext uri="{FF2B5EF4-FFF2-40B4-BE49-F238E27FC236}">
                    <a16:creationId xmlns:a16="http://schemas.microsoft.com/office/drawing/2014/main" id="{B34C3172-60B3-496E-A932-C6C27CE69987}"/>
                  </a:ext>
                </a:extLst>
              </p:cNvPr>
              <p:cNvSpPr/>
              <p:nvPr/>
            </p:nvSpPr>
            <p:spPr>
              <a:xfrm>
                <a:off x="734530" y="2245432"/>
                <a:ext cx="4740354" cy="3521029"/>
              </a:xfrm>
              <a:prstGeom prst="rect">
                <a:avLst/>
              </a:prstGeom>
            </p:spPr>
            <p:txBody>
              <a:bodyPr wrap="square">
                <a:spAutoFit/>
              </a:bodyPr>
              <a:lstStyle/>
              <a:p>
                <a:pPr marL="0" marR="0" lvl="0" indent="0" algn="ctr" defTabSz="914400" rtl="0" eaLnBrk="1" fontAlgn="auto" latinLnBrk="0" hangingPunct="1">
                  <a:lnSpc>
                    <a:spcPct val="250000"/>
                  </a:lnSpc>
                  <a:spcBef>
                    <a:spcPts val="0"/>
                  </a:spcBef>
                  <a:spcAft>
                    <a:spcPts val="0"/>
                  </a:spcAft>
                  <a:buClr>
                    <a:prstClr val="white"/>
                  </a:buClr>
                  <a:buSzPct val="80000"/>
                  <a:buFontTx/>
                  <a:buNone/>
                  <a:tabLst/>
                  <a:defRPr/>
                </a:pPr>
                <a:r>
                  <a:rPr kumimoji="0" lang="zh-CN" altLang="en-US" sz="1800" b="1" i="0" u="none" strike="noStrike" kern="1200" cap="none" spc="0" normalizeH="0" baseline="0" noProof="0" dirty="0">
                    <a:ln>
                      <a:noFill/>
                    </a:ln>
                    <a:solidFill>
                      <a:srgbClr val="FFFFCC"/>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Times New Roman" panose="02020603050405020304" pitchFamily="18" charset="0"/>
                  </a:rPr>
                  <a:t>经验风险</a:t>
                </a:r>
                <a:r>
                  <a:rPr kumimoji="0" lang="en-US" altLang="zh-CN" sz="1800" b="1" i="0" u="none" strike="noStrike" kern="1200" cap="none" spc="0" normalizeH="0" baseline="0" noProof="0" dirty="0">
                    <a:ln>
                      <a:noFill/>
                    </a:ln>
                    <a:solidFill>
                      <a:srgbClr val="FFFFCC"/>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Times New Roman" panose="02020603050405020304" pitchFamily="18" charset="0"/>
                  </a:rPr>
                  <a:t> </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zh-CN" altLang="zh-CN" sz="1800" b="0" i="0" u="none" strike="noStrike" kern="1200" cap="none" spc="0" normalizeH="0" baseline="0" noProof="0" dirty="0">
                    <a:ln>
                      <a:noFill/>
                    </a:ln>
                    <a:solidFill>
                      <a:prstClr val="white"/>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映射函数</a:t>
                </a:r>
                <a14:m>
                  <m:oMath xmlns:m="http://schemas.openxmlformats.org/officeDocument/2006/math">
                    <m:r>
                      <a:rPr kumimoji="0" lang="en-US" altLang="zh-CN" sz="1800" b="0" i="1" u="none" strike="noStrike" kern="1200" cap="none" spc="0" normalizeH="0" baseline="0" noProof="0">
                        <a:ln>
                          <a:noFill/>
                        </a:ln>
                        <a:solidFill>
                          <a:prstClr val="white"/>
                        </a:solidFill>
                        <a:effectLst/>
                        <a:uLnTx/>
                        <a:uFillTx/>
                        <a:latin typeface="Cambria Math" panose="02040503050406030204" pitchFamily="18" charset="0"/>
                        <a:cs typeface="+mn-cs"/>
                      </a:rPr>
                      <m:t>𝑓</m:t>
                    </m:r>
                  </m:oMath>
                </a14:m>
                <a:r>
                  <a:rPr kumimoji="0" lang="zh-CN" altLang="zh-CN" sz="1800" b="0" i="0" u="none" strike="noStrike" kern="1200" cap="none" spc="0" normalizeH="0" baseline="0" noProof="0" dirty="0">
                    <a:ln>
                      <a:noFill/>
                    </a:ln>
                    <a:solidFill>
                      <a:prstClr val="white"/>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在训练集上所产生损失一般被称为</a:t>
                </a:r>
                <a:r>
                  <a:rPr kumimoji="0" lang="zh-CN" altLang="zh-CN" sz="1800" b="1" i="0" u="none" strike="noStrike" kern="1200" cap="none" spc="0" normalizeH="0" baseline="0" noProof="0" dirty="0">
                    <a:ln>
                      <a:noFill/>
                    </a:ln>
                    <a:solidFill>
                      <a:prstClr val="white"/>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经验风险</a:t>
                </a:r>
                <a14:m>
                  <m:oMath xmlns:m="http://schemas.openxmlformats.org/officeDocument/2006/math">
                    <m:sSub>
                      <m:sSubPr>
                        <m:ctrlPr>
                          <a:rPr kumimoji="0" lang="zh-CN" altLang="zh-CN" sz="1800" b="0" i="1" u="none" strike="noStrike" kern="1200" cap="none" spc="0" normalizeH="0" baseline="0" noProof="0">
                            <a:ln>
                              <a:noFill/>
                            </a:ln>
                            <a:solidFill>
                              <a:prstClr val="white"/>
                            </a:solidFill>
                            <a:effectLst/>
                            <a:uLnTx/>
                            <a:uFillTx/>
                            <a:latin typeface="Cambria Math" panose="02040503050406030204" pitchFamily="18" charset="0"/>
                            <a:cs typeface="+mn-cs"/>
                          </a:rPr>
                        </m:ctrlPr>
                      </m:sSubPr>
                      <m:e>
                        <m:r>
                          <a:rPr kumimoji="0" lang="en-US" altLang="zh-CN" sz="1800" b="0" i="1" u="none" strike="noStrike" kern="1200" cap="none" spc="0" normalizeH="0" baseline="0" noProof="0">
                            <a:ln>
                              <a:noFill/>
                            </a:ln>
                            <a:solidFill>
                              <a:prstClr val="white"/>
                            </a:solidFill>
                            <a:effectLst/>
                            <a:uLnTx/>
                            <a:uFillTx/>
                            <a:latin typeface="Cambria Math" panose="02040503050406030204" pitchFamily="18" charset="0"/>
                            <a:cs typeface="+mn-cs"/>
                          </a:rPr>
                          <m:t>ℜ</m:t>
                        </m:r>
                      </m:e>
                      <m:sub>
                        <m:r>
                          <a:rPr kumimoji="0" lang="en-US" altLang="zh-CN" sz="1800" b="0" i="1" u="none" strike="noStrike" kern="1200" cap="none" spc="0" normalizeH="0" baseline="0" noProof="0">
                            <a:ln>
                              <a:noFill/>
                            </a:ln>
                            <a:solidFill>
                              <a:prstClr val="white"/>
                            </a:solidFill>
                            <a:effectLst/>
                            <a:uLnTx/>
                            <a:uFillTx/>
                            <a:latin typeface="Cambria Math" panose="02040503050406030204" pitchFamily="18" charset="0"/>
                            <a:cs typeface="+mn-cs"/>
                          </a:rPr>
                          <m:t>𝑒𝑚𝑝</m:t>
                        </m:r>
                      </m:sub>
                    </m:sSub>
                  </m:oMath>
                </a14:m>
                <a:r>
                  <a:rPr kumimoji="0" lang="en-US" altLang="zh-CN" sz="1800" b="0" i="0" u="none" strike="noStrike" kern="1200" cap="none" spc="0" normalizeH="0" baseline="0" noProof="0" dirty="0">
                    <a:ln>
                      <a:noFill/>
                    </a:ln>
                    <a:solidFill>
                      <a:prstClr val="white"/>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 (empirical risk)</a:t>
                </a:r>
                <a:r>
                  <a:rPr kumimoji="0" lang="zh-CN" altLang="zh-CN" sz="1800" b="0" i="0" u="none" strike="noStrike" kern="1200" cap="none" spc="0" normalizeH="0" baseline="0" noProof="0" dirty="0">
                    <a:ln>
                      <a:noFill/>
                    </a:ln>
                    <a:solidFill>
                      <a:prstClr val="white"/>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。经验风险越小说明模型对训练集数据拟合程度越好。经验风险被定义为：</a:t>
                </a:r>
                <a:endParaRPr kumimoji="0" lang="en-US" altLang="zh-CN" sz="1800" b="0" i="0" u="none" strike="noStrike" kern="1200" cap="none" spc="0" normalizeH="0" baseline="0" noProof="0" dirty="0">
                  <a:ln>
                    <a:noFill/>
                  </a:ln>
                  <a:solidFill>
                    <a:prstClr val="white"/>
                  </a:solidFill>
                  <a:effectLst/>
                  <a:uLnTx/>
                  <a:uFillTx/>
                  <a:latin typeface="Times New Roman" panose="02020603050405020304" pitchFamily="18" charset="0"/>
                  <a:ea typeface="华文楷体" panose="0201060004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zh-CN" sz="1800" b="0" i="0" u="none" strike="noStrike" kern="1200" cap="none" spc="0" normalizeH="0" baseline="0" noProof="0" dirty="0">
                  <a:ln>
                    <a:noFill/>
                  </a:ln>
                  <a:solidFill>
                    <a:prstClr val="white"/>
                  </a:solidFill>
                  <a:effectLst/>
                  <a:uLnTx/>
                  <a:uFillTx/>
                  <a:latin typeface="Times New Roman" panose="02020603050405020304" pitchFamily="18" charset="0"/>
                  <a:ea typeface="华文楷体" panose="0201060004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0" lang="zh-CN" altLang="zh-CN" sz="1800" b="1" i="1" u="none" strike="noStrike" kern="1200" cap="none" spc="0" normalizeH="0" baseline="0" noProof="0">
                              <a:ln>
                                <a:noFill/>
                              </a:ln>
                              <a:solidFill>
                                <a:srgbClr val="FFFFCC"/>
                              </a:solidFill>
                              <a:effectLst>
                                <a:outerShdw blurRad="38100" dist="38100" dir="2700000" algn="tl">
                                  <a:srgbClr val="000000">
                                    <a:alpha val="43137"/>
                                  </a:srgbClr>
                                </a:outerShdw>
                              </a:effectLst>
                              <a:uLnTx/>
                              <a:uFillTx/>
                              <a:latin typeface="Cambria Math" panose="02040503050406030204" pitchFamily="18" charset="0"/>
                              <a:ea typeface="微软雅黑" panose="020B0503020204020204" pitchFamily="34" charset="-122"/>
                              <a:cs typeface="Times New Roman" panose="02020603050405020304" pitchFamily="18" charset="0"/>
                            </a:rPr>
                          </m:ctrlPr>
                        </m:fPr>
                        <m:num>
                          <m:r>
                            <a:rPr kumimoji="0" lang="en-US" altLang="zh-CN" sz="1800" b="1" i="0" u="none" strike="noStrike" kern="1200" cap="none" spc="0" normalizeH="0" baseline="0" noProof="0">
                              <a:ln>
                                <a:noFill/>
                              </a:ln>
                              <a:solidFill>
                                <a:srgbClr val="FFFFCC"/>
                              </a:solidFill>
                              <a:effectLst>
                                <a:outerShdw blurRad="38100" dist="38100" dir="2700000" algn="tl">
                                  <a:srgbClr val="000000">
                                    <a:alpha val="43137"/>
                                  </a:srgbClr>
                                </a:outerShdw>
                              </a:effectLst>
                              <a:uLnTx/>
                              <a:uFillTx/>
                              <a:latin typeface="Cambria Math" panose="02040503050406030204" pitchFamily="18" charset="0"/>
                              <a:ea typeface="微软雅黑" panose="020B0503020204020204" pitchFamily="34" charset="-122"/>
                              <a:cs typeface="Times New Roman" panose="02020603050405020304" pitchFamily="18" charset="0"/>
                            </a:rPr>
                            <m:t>1</m:t>
                          </m:r>
                        </m:num>
                        <m:den>
                          <m:r>
                            <a:rPr kumimoji="0" lang="en-US" altLang="zh-CN" sz="1800" b="1" i="0" u="none" strike="noStrike" kern="1200" cap="none" spc="0" normalizeH="0" baseline="0" noProof="0">
                              <a:ln>
                                <a:noFill/>
                              </a:ln>
                              <a:solidFill>
                                <a:srgbClr val="FFFFCC"/>
                              </a:solidFill>
                              <a:effectLst>
                                <a:outerShdw blurRad="38100" dist="38100" dir="2700000" algn="tl">
                                  <a:srgbClr val="000000">
                                    <a:alpha val="43137"/>
                                  </a:srgbClr>
                                </a:outerShdw>
                              </a:effectLst>
                              <a:uLnTx/>
                              <a:uFillTx/>
                              <a:latin typeface="Cambria Math" panose="02040503050406030204" pitchFamily="18" charset="0"/>
                              <a:ea typeface="微软雅黑" panose="020B0503020204020204" pitchFamily="34" charset="-122"/>
                              <a:cs typeface="Times New Roman" panose="02020603050405020304" pitchFamily="18" charset="0"/>
                            </a:rPr>
                            <m:t>𝑛</m:t>
                          </m:r>
                        </m:den>
                      </m:f>
                      <m:nary>
                        <m:naryPr>
                          <m:chr m:val="∑"/>
                          <m:ctrlPr>
                            <a:rPr kumimoji="0" lang="zh-CN" altLang="zh-CN" sz="1800" b="1" i="1" u="none" strike="noStrike" kern="1200" cap="none" spc="0" normalizeH="0" baseline="0" noProof="0">
                              <a:ln>
                                <a:noFill/>
                              </a:ln>
                              <a:solidFill>
                                <a:srgbClr val="FFFFCC"/>
                              </a:solidFill>
                              <a:effectLst>
                                <a:outerShdw blurRad="38100" dist="38100" dir="2700000" algn="tl">
                                  <a:srgbClr val="000000">
                                    <a:alpha val="43137"/>
                                  </a:srgbClr>
                                </a:outerShdw>
                              </a:effectLst>
                              <a:uLnTx/>
                              <a:uFillTx/>
                              <a:latin typeface="Cambria Math" panose="02040503050406030204" pitchFamily="18" charset="0"/>
                              <a:ea typeface="微软雅黑" panose="020B0503020204020204" pitchFamily="34" charset="-122"/>
                              <a:cs typeface="Times New Roman" panose="02020603050405020304" pitchFamily="18" charset="0"/>
                            </a:rPr>
                          </m:ctrlPr>
                        </m:naryPr>
                        <m:sub>
                          <m:r>
                            <a:rPr kumimoji="0" lang="en-US" altLang="zh-CN" sz="1800" b="1" i="0" u="none" strike="noStrike" kern="1200" cap="none" spc="0" normalizeH="0" baseline="0" noProof="0">
                              <a:ln>
                                <a:noFill/>
                              </a:ln>
                              <a:solidFill>
                                <a:srgbClr val="FFFFCC"/>
                              </a:solidFill>
                              <a:effectLst>
                                <a:outerShdw blurRad="38100" dist="38100" dir="2700000" algn="tl">
                                  <a:srgbClr val="000000">
                                    <a:alpha val="43137"/>
                                  </a:srgbClr>
                                </a:outerShdw>
                              </a:effectLst>
                              <a:uLnTx/>
                              <a:uFillTx/>
                              <a:latin typeface="Cambria Math" panose="02040503050406030204" pitchFamily="18" charset="0"/>
                              <a:ea typeface="微软雅黑" panose="020B0503020204020204" pitchFamily="34" charset="-122"/>
                              <a:cs typeface="Times New Roman" panose="02020603050405020304" pitchFamily="18" charset="0"/>
                            </a:rPr>
                            <m:t>𝑖</m:t>
                          </m:r>
                          <m:r>
                            <a:rPr kumimoji="0" lang="en-US" altLang="zh-CN" sz="1800" b="1" i="0" u="none" strike="noStrike" kern="1200" cap="none" spc="0" normalizeH="0" baseline="0" noProof="0">
                              <a:ln>
                                <a:noFill/>
                              </a:ln>
                              <a:solidFill>
                                <a:srgbClr val="FFFFCC"/>
                              </a:solidFill>
                              <a:effectLst>
                                <a:outerShdw blurRad="38100" dist="38100" dir="2700000" algn="tl">
                                  <a:srgbClr val="000000">
                                    <a:alpha val="43137"/>
                                  </a:srgbClr>
                                </a:outerShdw>
                              </a:effectLst>
                              <a:uLnTx/>
                              <a:uFillTx/>
                              <a:latin typeface="Cambria Math" panose="02040503050406030204" pitchFamily="18" charset="0"/>
                              <a:ea typeface="微软雅黑" panose="020B0503020204020204" pitchFamily="34" charset="-122"/>
                              <a:cs typeface="Times New Roman" panose="02020603050405020304" pitchFamily="18" charset="0"/>
                            </a:rPr>
                            <m:t>=1</m:t>
                          </m:r>
                        </m:sub>
                        <m:sup>
                          <m:r>
                            <a:rPr kumimoji="0" lang="en-US" altLang="zh-CN" sz="1800" b="1" i="0" u="none" strike="noStrike" kern="1200" cap="none" spc="0" normalizeH="0" baseline="0" noProof="0">
                              <a:ln>
                                <a:noFill/>
                              </a:ln>
                              <a:solidFill>
                                <a:srgbClr val="FFFFCC"/>
                              </a:solidFill>
                              <a:effectLst>
                                <a:outerShdw blurRad="38100" dist="38100" dir="2700000" algn="tl">
                                  <a:srgbClr val="000000">
                                    <a:alpha val="43137"/>
                                  </a:srgbClr>
                                </a:outerShdw>
                              </a:effectLst>
                              <a:uLnTx/>
                              <a:uFillTx/>
                              <a:latin typeface="Cambria Math" panose="02040503050406030204" pitchFamily="18" charset="0"/>
                              <a:ea typeface="微软雅黑" panose="020B0503020204020204" pitchFamily="34" charset="-122"/>
                              <a:cs typeface="Times New Roman" panose="02020603050405020304" pitchFamily="18" charset="0"/>
                            </a:rPr>
                            <m:t>𝑛</m:t>
                          </m:r>
                        </m:sup>
                        <m:e>
                          <m:r>
                            <a:rPr kumimoji="0" lang="en-US" altLang="zh-CN" sz="1800" b="1" i="0" u="none" strike="noStrike" kern="1200" cap="none" spc="0" normalizeH="0" baseline="0" noProof="0">
                              <a:ln>
                                <a:noFill/>
                              </a:ln>
                              <a:solidFill>
                                <a:srgbClr val="FFFFCC"/>
                              </a:solidFill>
                              <a:effectLst>
                                <a:outerShdw blurRad="38100" dist="38100" dir="2700000" algn="tl">
                                  <a:srgbClr val="000000">
                                    <a:alpha val="43137"/>
                                  </a:srgbClr>
                                </a:outerShdw>
                              </a:effectLst>
                              <a:uLnTx/>
                              <a:uFillTx/>
                              <a:latin typeface="Cambria Math" panose="02040503050406030204" pitchFamily="18" charset="0"/>
                              <a:ea typeface="微软雅黑" panose="020B0503020204020204" pitchFamily="34" charset="-122"/>
                              <a:cs typeface="Times New Roman" panose="02020603050405020304" pitchFamily="18" charset="0"/>
                            </a:rPr>
                            <m:t>𝐿𝑜𝑠𝑠</m:t>
                          </m:r>
                          <m:d>
                            <m:dPr>
                              <m:ctrlPr>
                                <a:rPr kumimoji="0" lang="zh-CN" altLang="zh-CN" sz="1800" b="1" i="1" u="none" strike="noStrike" kern="1200" cap="none" spc="0" normalizeH="0" baseline="0" noProof="0">
                                  <a:ln>
                                    <a:noFill/>
                                  </a:ln>
                                  <a:solidFill>
                                    <a:srgbClr val="FFFFCC"/>
                                  </a:solidFill>
                                  <a:effectLst>
                                    <a:outerShdw blurRad="38100" dist="38100" dir="2700000" algn="tl">
                                      <a:srgbClr val="000000">
                                        <a:alpha val="43137"/>
                                      </a:srgbClr>
                                    </a:outerShdw>
                                  </a:effectLst>
                                  <a:uLnTx/>
                                  <a:uFillTx/>
                                  <a:latin typeface="Cambria Math" panose="02040503050406030204" pitchFamily="18" charset="0"/>
                                  <a:ea typeface="微软雅黑" panose="020B0503020204020204" pitchFamily="34" charset="-122"/>
                                  <a:cs typeface="Times New Roman" panose="02020603050405020304" pitchFamily="18" charset="0"/>
                                </a:rPr>
                              </m:ctrlPr>
                            </m:dPr>
                            <m:e>
                              <m:sSub>
                                <m:sSubPr>
                                  <m:ctrlPr>
                                    <a:rPr kumimoji="0" lang="zh-CN" altLang="zh-CN" sz="1800" b="1" i="1" u="none" strike="noStrike" kern="1200" cap="none" spc="0" normalizeH="0" baseline="0" noProof="0">
                                      <a:ln>
                                        <a:noFill/>
                                      </a:ln>
                                      <a:solidFill>
                                        <a:srgbClr val="FFFFCC"/>
                                      </a:solidFill>
                                      <a:effectLst>
                                        <a:outerShdw blurRad="38100" dist="38100" dir="2700000" algn="tl">
                                          <a:srgbClr val="000000">
                                            <a:alpha val="43137"/>
                                          </a:srgbClr>
                                        </a:outerShdw>
                                      </a:effectLst>
                                      <a:uLnTx/>
                                      <a:uFillTx/>
                                      <a:latin typeface="Cambria Math" panose="02040503050406030204" pitchFamily="18" charset="0"/>
                                      <a:ea typeface="微软雅黑" panose="020B0503020204020204" pitchFamily="34" charset="-122"/>
                                      <a:cs typeface="Times New Roman" panose="02020603050405020304" pitchFamily="18" charset="0"/>
                                    </a:rPr>
                                  </m:ctrlPr>
                                </m:sSubPr>
                                <m:e>
                                  <m:r>
                                    <a:rPr kumimoji="0" lang="en-US" altLang="zh-CN" sz="1800" b="1" i="0" u="none" strike="noStrike" kern="1200" cap="none" spc="0" normalizeH="0" baseline="0" noProof="0">
                                      <a:ln>
                                        <a:noFill/>
                                      </a:ln>
                                      <a:solidFill>
                                        <a:srgbClr val="FFFFCC"/>
                                      </a:solidFill>
                                      <a:effectLst>
                                        <a:outerShdw blurRad="38100" dist="38100" dir="2700000" algn="tl">
                                          <a:srgbClr val="000000">
                                            <a:alpha val="43137"/>
                                          </a:srgbClr>
                                        </a:outerShdw>
                                      </a:effectLst>
                                      <a:uLnTx/>
                                      <a:uFillTx/>
                                      <a:latin typeface="Cambria Math" panose="02040503050406030204" pitchFamily="18" charset="0"/>
                                      <a:ea typeface="微软雅黑" panose="020B0503020204020204" pitchFamily="34" charset="-122"/>
                                      <a:cs typeface="Times New Roman" panose="02020603050405020304" pitchFamily="18" charset="0"/>
                                    </a:rPr>
                                    <m:t>𝑦</m:t>
                                  </m:r>
                                </m:e>
                                <m:sub>
                                  <m:r>
                                    <a:rPr kumimoji="0" lang="en-US" altLang="zh-CN" sz="1800" b="1" i="0" u="none" strike="noStrike" kern="1200" cap="none" spc="0" normalizeH="0" baseline="0" noProof="0">
                                      <a:ln>
                                        <a:noFill/>
                                      </a:ln>
                                      <a:solidFill>
                                        <a:srgbClr val="FFFFCC"/>
                                      </a:solidFill>
                                      <a:effectLst>
                                        <a:outerShdw blurRad="38100" dist="38100" dir="2700000" algn="tl">
                                          <a:srgbClr val="000000">
                                            <a:alpha val="43137"/>
                                          </a:srgbClr>
                                        </a:outerShdw>
                                      </a:effectLst>
                                      <a:uLnTx/>
                                      <a:uFillTx/>
                                      <a:latin typeface="Cambria Math" panose="02040503050406030204" pitchFamily="18" charset="0"/>
                                      <a:ea typeface="微软雅黑" panose="020B0503020204020204" pitchFamily="34" charset="-122"/>
                                      <a:cs typeface="Times New Roman" panose="02020603050405020304" pitchFamily="18" charset="0"/>
                                    </a:rPr>
                                    <m:t>𝑖</m:t>
                                  </m:r>
                                </m:sub>
                              </m:sSub>
                              <m:r>
                                <a:rPr kumimoji="0" lang="en-US" altLang="zh-CN" sz="1800" b="1" i="0" u="none" strike="noStrike" kern="1200" cap="none" spc="0" normalizeH="0" baseline="0" noProof="0">
                                  <a:ln>
                                    <a:noFill/>
                                  </a:ln>
                                  <a:solidFill>
                                    <a:srgbClr val="FFFFCC"/>
                                  </a:solidFill>
                                  <a:effectLst>
                                    <a:outerShdw blurRad="38100" dist="38100" dir="2700000" algn="tl">
                                      <a:srgbClr val="000000">
                                        <a:alpha val="43137"/>
                                      </a:srgbClr>
                                    </a:outerShdw>
                                  </a:effectLst>
                                  <a:uLnTx/>
                                  <a:uFillTx/>
                                  <a:latin typeface="Cambria Math" panose="02040503050406030204" pitchFamily="18" charset="0"/>
                                  <a:ea typeface="微软雅黑" panose="020B0503020204020204" pitchFamily="34" charset="-122"/>
                                  <a:cs typeface="Times New Roman" panose="02020603050405020304" pitchFamily="18" charset="0"/>
                                </a:rPr>
                                <m:t>,</m:t>
                              </m:r>
                              <m:sSub>
                                <m:sSubPr>
                                  <m:ctrlPr>
                                    <a:rPr kumimoji="0" lang="zh-CN" altLang="zh-CN" sz="1800" b="1" i="1" u="none" strike="noStrike" kern="1200" cap="none" spc="0" normalizeH="0" baseline="0" noProof="0">
                                      <a:ln>
                                        <a:noFill/>
                                      </a:ln>
                                      <a:solidFill>
                                        <a:srgbClr val="FFFFCC"/>
                                      </a:solidFill>
                                      <a:effectLst>
                                        <a:outerShdw blurRad="38100" dist="38100" dir="2700000" algn="tl">
                                          <a:srgbClr val="000000">
                                            <a:alpha val="43137"/>
                                          </a:srgbClr>
                                        </a:outerShdw>
                                      </a:effectLst>
                                      <a:uLnTx/>
                                      <a:uFillTx/>
                                      <a:latin typeface="Cambria Math" panose="02040503050406030204" pitchFamily="18" charset="0"/>
                                      <a:ea typeface="微软雅黑" panose="020B0503020204020204" pitchFamily="34" charset="-122"/>
                                      <a:cs typeface="Times New Roman" panose="02020603050405020304" pitchFamily="18" charset="0"/>
                                    </a:rPr>
                                  </m:ctrlPr>
                                </m:sSubPr>
                                <m:e>
                                  <m:r>
                                    <a:rPr kumimoji="0" lang="en-US" altLang="zh-CN" sz="1800" b="1" i="0" u="none" strike="noStrike" kern="1200" cap="none" spc="0" normalizeH="0" baseline="0" noProof="0">
                                      <a:ln>
                                        <a:noFill/>
                                      </a:ln>
                                      <a:solidFill>
                                        <a:srgbClr val="FFFFCC"/>
                                      </a:solidFill>
                                      <a:effectLst>
                                        <a:outerShdw blurRad="38100" dist="38100" dir="2700000" algn="tl">
                                          <a:srgbClr val="000000">
                                            <a:alpha val="43137"/>
                                          </a:srgbClr>
                                        </a:outerShdw>
                                      </a:effectLst>
                                      <a:uLnTx/>
                                      <a:uFillTx/>
                                      <a:latin typeface="Cambria Math" panose="02040503050406030204" pitchFamily="18" charset="0"/>
                                      <a:ea typeface="微软雅黑" panose="020B0503020204020204" pitchFamily="34" charset="-122"/>
                                      <a:cs typeface="Times New Roman" panose="02020603050405020304" pitchFamily="18" charset="0"/>
                                    </a:rPr>
                                    <m:t>𝑓</m:t>
                                  </m:r>
                                  <m:r>
                                    <a:rPr kumimoji="0" lang="en-US" altLang="zh-CN" sz="1800" b="1" i="0" u="none" strike="noStrike" kern="1200" cap="none" spc="0" normalizeH="0" baseline="0" noProof="0">
                                      <a:ln>
                                        <a:noFill/>
                                      </a:ln>
                                      <a:solidFill>
                                        <a:srgbClr val="FFFFCC"/>
                                      </a:solidFill>
                                      <a:effectLst>
                                        <a:outerShdw blurRad="38100" dist="38100" dir="2700000" algn="tl">
                                          <a:srgbClr val="000000">
                                            <a:alpha val="43137"/>
                                          </a:srgbClr>
                                        </a:outerShdw>
                                      </a:effectLst>
                                      <a:uLnTx/>
                                      <a:uFillTx/>
                                      <a:latin typeface="Cambria Math" panose="02040503050406030204" pitchFamily="18" charset="0"/>
                                      <a:ea typeface="微软雅黑" panose="020B0503020204020204" pitchFamily="34" charset="-122"/>
                                      <a:cs typeface="Times New Roman" panose="02020603050405020304" pitchFamily="18" charset="0"/>
                                    </a:rPr>
                                    <m:t>(</m:t>
                                  </m:r>
                                  <m:r>
                                    <a:rPr kumimoji="0" lang="en-US" altLang="zh-CN" sz="1800" b="1" i="0" u="none" strike="noStrike" kern="1200" cap="none" spc="0" normalizeH="0" baseline="0" noProof="0">
                                      <a:ln>
                                        <a:noFill/>
                                      </a:ln>
                                      <a:solidFill>
                                        <a:srgbClr val="FFFFCC"/>
                                      </a:solidFill>
                                      <a:effectLst>
                                        <a:outerShdw blurRad="38100" dist="38100" dir="2700000" algn="tl">
                                          <a:srgbClr val="000000">
                                            <a:alpha val="43137"/>
                                          </a:srgbClr>
                                        </a:outerShdw>
                                      </a:effectLst>
                                      <a:uLnTx/>
                                      <a:uFillTx/>
                                      <a:latin typeface="Cambria Math" panose="02040503050406030204" pitchFamily="18" charset="0"/>
                                      <a:ea typeface="微软雅黑" panose="020B0503020204020204" pitchFamily="34" charset="-122"/>
                                      <a:cs typeface="Times New Roman" panose="02020603050405020304" pitchFamily="18" charset="0"/>
                                    </a:rPr>
                                    <m:t>𝑥</m:t>
                                  </m:r>
                                </m:e>
                                <m:sub>
                                  <m:r>
                                    <a:rPr kumimoji="0" lang="en-US" altLang="zh-CN" sz="1800" b="1" i="0" u="none" strike="noStrike" kern="1200" cap="none" spc="0" normalizeH="0" baseline="0" noProof="0">
                                      <a:ln>
                                        <a:noFill/>
                                      </a:ln>
                                      <a:solidFill>
                                        <a:srgbClr val="FFFFCC"/>
                                      </a:solidFill>
                                      <a:effectLst>
                                        <a:outerShdw blurRad="38100" dist="38100" dir="2700000" algn="tl">
                                          <a:srgbClr val="000000">
                                            <a:alpha val="43137"/>
                                          </a:srgbClr>
                                        </a:outerShdw>
                                      </a:effectLst>
                                      <a:uLnTx/>
                                      <a:uFillTx/>
                                      <a:latin typeface="Cambria Math" panose="02040503050406030204" pitchFamily="18" charset="0"/>
                                      <a:ea typeface="微软雅黑" panose="020B0503020204020204" pitchFamily="34" charset="-122"/>
                                      <a:cs typeface="Times New Roman" panose="02020603050405020304" pitchFamily="18" charset="0"/>
                                    </a:rPr>
                                    <m:t>𝑖</m:t>
                                  </m:r>
                                </m:sub>
                              </m:sSub>
                            </m:e>
                          </m:d>
                          <m:r>
                            <a:rPr kumimoji="0" lang="en-US" altLang="zh-CN" sz="1800" b="1" i="0" u="none" strike="noStrike" kern="1200" cap="none" spc="0" normalizeH="0" baseline="0" noProof="0">
                              <a:ln>
                                <a:noFill/>
                              </a:ln>
                              <a:solidFill>
                                <a:srgbClr val="FFFFCC"/>
                              </a:solidFill>
                              <a:effectLst>
                                <a:outerShdw blurRad="38100" dist="38100" dir="2700000" algn="tl">
                                  <a:srgbClr val="000000">
                                    <a:alpha val="43137"/>
                                  </a:srgbClr>
                                </a:outerShdw>
                              </a:effectLst>
                              <a:uLnTx/>
                              <a:uFillTx/>
                              <a:latin typeface="Cambria Math" panose="02040503050406030204" pitchFamily="18" charset="0"/>
                              <a:ea typeface="微软雅黑" panose="020B0503020204020204" pitchFamily="34" charset="-122"/>
                              <a:cs typeface="Times New Roman" panose="02020603050405020304" pitchFamily="18" charset="0"/>
                            </a:rPr>
                            <m:t>)</m:t>
                          </m:r>
                        </m:e>
                      </m:nary>
                    </m:oMath>
                  </m:oMathPara>
                </a14:m>
                <a:endParaRPr kumimoji="0" lang="zh-CN" altLang="zh-CN" sz="1800" b="1" i="0" u="none" strike="noStrike" kern="1200" cap="none" spc="0" normalizeH="0" baseline="0" noProof="0" dirty="0">
                  <a:ln>
                    <a:noFill/>
                  </a:ln>
                  <a:solidFill>
                    <a:srgbClr val="FFFFCC"/>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Times New Roman" panose="02020603050405020304" pitchFamily="18" charset="0"/>
                </a:endParaRPr>
              </a:p>
              <a:p>
                <a:pPr marL="0" marR="0" lvl="0" indent="0" algn="ctr" defTabSz="914400" rtl="0" eaLnBrk="1" fontAlgn="auto" latinLnBrk="0" hangingPunct="1">
                  <a:lnSpc>
                    <a:spcPct val="250000"/>
                  </a:lnSpc>
                  <a:spcBef>
                    <a:spcPts val="0"/>
                  </a:spcBef>
                  <a:spcAft>
                    <a:spcPts val="0"/>
                  </a:spcAft>
                  <a:buClr>
                    <a:prstClr val="white"/>
                  </a:buClr>
                  <a:buSzPct val="80000"/>
                  <a:buFontTx/>
                  <a:buNone/>
                  <a:tabLst/>
                  <a:defRPr/>
                </a:pPr>
                <a:endParaRPr kumimoji="0" lang="en-US" altLang="zh-CN" sz="1800" b="1" i="0" u="none" strike="noStrike" kern="1200" cap="none" spc="0" normalizeH="0" baseline="0" noProof="0" dirty="0">
                  <a:ln>
                    <a:noFill/>
                  </a:ln>
                  <a:solidFill>
                    <a:srgbClr val="FFFFCC"/>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mc:Choice>
        <mc:Fallback xmlns="">
          <p:sp>
            <p:nvSpPr>
              <p:cNvPr id="14" name="矩形 13">
                <a:extLst>
                  <a:ext uri="{FF2B5EF4-FFF2-40B4-BE49-F238E27FC236}">
                    <a16:creationId xmlns:a16="http://schemas.microsoft.com/office/drawing/2014/main" id="{B34C3172-60B3-496E-A932-C6C27CE69987}"/>
                  </a:ext>
                </a:extLst>
              </p:cNvPr>
              <p:cNvSpPr>
                <a:spLocks noRot="1" noChangeAspect="1" noMove="1" noResize="1" noEditPoints="1" noAdjustHandles="1" noChangeArrowheads="1" noChangeShapeType="1" noTextEdit="1"/>
              </p:cNvSpPr>
              <p:nvPr/>
            </p:nvSpPr>
            <p:spPr>
              <a:xfrm>
                <a:off x="734530" y="2245432"/>
                <a:ext cx="4740354" cy="3521029"/>
              </a:xfrm>
              <a:prstGeom prst="rect">
                <a:avLst/>
              </a:prstGeom>
              <a:blipFill>
                <a:blip r:embed="rId3"/>
                <a:stretch>
                  <a:fillRect l="-1028" r="-1028"/>
                </a:stretch>
              </a:blipFill>
            </p:spPr>
            <p:txBody>
              <a:bodyPr/>
              <a:lstStyle/>
              <a:p>
                <a:r>
                  <a:rPr lang="zh-CN" altLang="en-US">
                    <a:noFill/>
                  </a:rPr>
                  <a:t> </a:t>
                </a:r>
              </a:p>
            </p:txBody>
          </p:sp>
        </mc:Fallback>
      </mc:AlternateContent>
      <p:sp>
        <p:nvSpPr>
          <p:cNvPr id="17" name="矩形: 圆角 6">
            <a:extLst>
              <a:ext uri="{FF2B5EF4-FFF2-40B4-BE49-F238E27FC236}">
                <a16:creationId xmlns:a16="http://schemas.microsoft.com/office/drawing/2014/main" id="{0DCE6ADD-278F-426B-AFF8-B9160A0019B0}"/>
              </a:ext>
            </a:extLst>
          </p:cNvPr>
          <p:cNvSpPr/>
          <p:nvPr/>
        </p:nvSpPr>
        <p:spPr>
          <a:xfrm>
            <a:off x="6658645" y="2245432"/>
            <a:ext cx="4880341" cy="3317413"/>
          </a:xfrm>
          <a:prstGeom prst="roundRect">
            <a:avLst>
              <a:gd name="adj" fmla="val 0"/>
            </a:avLst>
          </a:prstGeom>
          <a:gradFill>
            <a:gsLst>
              <a:gs pos="22000">
                <a:srgbClr val="016773"/>
              </a:gs>
              <a:gs pos="100000">
                <a:srgbClr val="00ABA5"/>
              </a:gs>
            </a:gsLst>
            <a:lin ang="30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1"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endParaRPr>
          </a:p>
        </p:txBody>
      </p:sp>
      <mc:AlternateContent xmlns:mc="http://schemas.openxmlformats.org/markup-compatibility/2006" xmlns:a14="http://schemas.microsoft.com/office/drawing/2010/main">
        <mc:Choice Requires="a14">
          <p:sp>
            <p:nvSpPr>
              <p:cNvPr id="18" name="矩形 17">
                <a:extLst>
                  <a:ext uri="{FF2B5EF4-FFF2-40B4-BE49-F238E27FC236}">
                    <a16:creationId xmlns:a16="http://schemas.microsoft.com/office/drawing/2014/main" id="{50DD3600-892C-4683-9006-C914CCD89486}"/>
                  </a:ext>
                </a:extLst>
              </p:cNvPr>
              <p:cNvSpPr/>
              <p:nvPr/>
            </p:nvSpPr>
            <p:spPr>
              <a:xfrm>
                <a:off x="6798631" y="2182028"/>
                <a:ext cx="4798825" cy="3702617"/>
              </a:xfrm>
              <a:prstGeom prst="rect">
                <a:avLst/>
              </a:prstGeom>
            </p:spPr>
            <p:txBody>
              <a:bodyPr wrap="square">
                <a:spAutoFit/>
              </a:bodyPr>
              <a:lstStyle/>
              <a:p>
                <a:pPr marL="0" marR="0" lvl="0" indent="0" algn="ctr" defTabSz="914400" rtl="0" eaLnBrk="1" fontAlgn="auto" latinLnBrk="0" hangingPunct="1">
                  <a:lnSpc>
                    <a:spcPct val="250000"/>
                  </a:lnSpc>
                  <a:spcBef>
                    <a:spcPts val="0"/>
                  </a:spcBef>
                  <a:spcAft>
                    <a:spcPts val="0"/>
                  </a:spcAft>
                  <a:buClr>
                    <a:prstClr val="white"/>
                  </a:buClr>
                  <a:buSzPct val="80000"/>
                  <a:buFontTx/>
                  <a:buNone/>
                  <a:tabLst/>
                  <a:defRPr/>
                </a:pPr>
                <a:r>
                  <a:rPr kumimoji="0" lang="zh-CN" altLang="en-US" sz="1800" b="1" i="0" u="none" strike="noStrike" kern="1200" cap="none" spc="0" normalizeH="0" baseline="0" noProof="0" dirty="0">
                    <a:ln>
                      <a:noFill/>
                    </a:ln>
                    <a:solidFill>
                      <a:srgbClr val="FFFFCC"/>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Times New Roman" panose="02020603050405020304" pitchFamily="18" charset="0"/>
                  </a:rPr>
                  <a:t>期望风险</a:t>
                </a:r>
                <a:r>
                  <a:rPr kumimoji="0" lang="en-US" altLang="zh-CN" sz="1800" b="1" i="0" u="none" strike="noStrike" kern="1200" cap="none" spc="0" normalizeH="0" baseline="0" noProof="0" dirty="0">
                    <a:ln>
                      <a:noFill/>
                    </a:ln>
                    <a:solidFill>
                      <a:srgbClr val="FFFFCC"/>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Times New Roman" panose="02020603050405020304" pitchFamily="18"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zh-CN" sz="1800" b="0" i="0" u="none" strike="noStrike" kern="1200" cap="none" spc="0" normalizeH="0" baseline="0" noProof="0" dirty="0">
                    <a:ln>
                      <a:noFill/>
                    </a:ln>
                    <a:solidFill>
                      <a:prstClr val="white"/>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如果知道某一任务包含的所有数据，则可以从所有数据中计算模型产生的损失，这一误差损失被称为期望风险</a:t>
                </a:r>
                <a14:m>
                  <m:oMath xmlns:m="http://schemas.openxmlformats.org/officeDocument/2006/math">
                    <m:r>
                      <a:rPr kumimoji="0" lang="en-US" altLang="zh-CN" sz="1800" b="0" i="0" u="none" strike="noStrike" kern="1200" cap="none" spc="0" normalizeH="0" baseline="0" noProof="0">
                        <a:ln>
                          <a:noFill/>
                        </a:ln>
                        <a:solidFill>
                          <a:prstClr val="white"/>
                        </a:solidFill>
                        <a:effectLst/>
                        <a:uLnTx/>
                        <a:uFillTx/>
                        <a:latin typeface="Cambria Math" panose="02040503050406030204" pitchFamily="18" charset="0"/>
                        <a:ea typeface="华文楷体" panose="02010600040101010101" pitchFamily="2" charset="-122"/>
                        <a:cs typeface="Times New Roman" panose="02020603050405020304" pitchFamily="18" charset="0"/>
                      </a:rPr>
                      <m:t>ℜ</m:t>
                    </m:r>
                  </m:oMath>
                </a14:m>
                <a:r>
                  <a:rPr kumimoji="0" lang="zh-CN" altLang="zh-CN" sz="1800" b="0" i="0" u="none" strike="noStrike" kern="1200" cap="none" spc="0" normalizeH="0" baseline="0" noProof="0" dirty="0">
                    <a:ln>
                      <a:noFill/>
                    </a:ln>
                    <a:solidFill>
                      <a:prstClr val="white"/>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a:t>
                </a:r>
                <a:r>
                  <a:rPr kumimoji="0" lang="en-US" altLang="zh-CN" sz="1800" b="0" i="0" u="none" strike="noStrike" kern="1200" cap="none" spc="0" normalizeH="0" baseline="0" noProof="0" dirty="0">
                    <a:ln>
                      <a:noFill/>
                    </a:ln>
                    <a:solidFill>
                      <a:prstClr val="white"/>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expected risk</a:t>
                </a:r>
                <a:r>
                  <a:rPr kumimoji="0" lang="zh-CN" altLang="zh-CN" sz="1800" b="0" i="0" u="none" strike="noStrike" kern="1200" cap="none" spc="0" normalizeH="0" baseline="0" noProof="0" dirty="0">
                    <a:ln>
                      <a:noFill/>
                    </a:ln>
                    <a:solidFill>
                      <a:prstClr val="white"/>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），即真实风险或真实误差。记该任务中所有数据的联合分布为</a:t>
                </a:r>
                <a14:m>
                  <m:oMath xmlns:m="http://schemas.openxmlformats.org/officeDocument/2006/math">
                    <m:r>
                      <a:rPr kumimoji="0" lang="en-US" altLang="zh-CN" sz="1800" b="0" i="0" u="none" strike="noStrike" kern="1200" cap="none" spc="0" normalizeH="0" baseline="0" noProof="0">
                        <a:ln>
                          <a:noFill/>
                        </a:ln>
                        <a:solidFill>
                          <a:prstClr val="white"/>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𝑃</m:t>
                    </m:r>
                    <m:d>
                      <m:dPr>
                        <m:ctrlPr>
                          <a:rPr kumimoji="0" lang="zh-CN" altLang="zh-CN" sz="1800" b="0" i="1" u="none" strike="noStrike" kern="1200" cap="none" spc="0" normalizeH="0" baseline="0" noProof="0">
                            <a:ln>
                              <a:noFill/>
                            </a:ln>
                            <a:solidFill>
                              <a:prstClr val="white"/>
                            </a:solidFill>
                            <a:effectLst/>
                            <a:uLnTx/>
                            <a:uFillTx/>
                            <a:latin typeface="Cambria Math" panose="02040503050406030204" pitchFamily="18" charset="0"/>
                            <a:ea typeface="华文楷体" panose="02010600040101010101" pitchFamily="2" charset="-122"/>
                            <a:cs typeface="Times New Roman" panose="02020603050405020304" pitchFamily="18" charset="0"/>
                          </a:rPr>
                        </m:ctrlPr>
                      </m:dPr>
                      <m:e>
                        <m:r>
                          <a:rPr kumimoji="0" lang="en-US" altLang="zh-CN" sz="1800" b="0" i="0" u="none" strike="noStrike" kern="1200" cap="none" spc="0" normalizeH="0" baseline="0" noProof="0">
                            <a:ln>
                              <a:noFill/>
                            </a:ln>
                            <a:solidFill>
                              <a:prstClr val="white"/>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𝑥</m:t>
                        </m:r>
                        <m:r>
                          <a:rPr kumimoji="0" lang="en-US" altLang="zh-CN" sz="1800" b="0" i="0" u="none" strike="noStrike" kern="1200" cap="none" spc="0" normalizeH="0" baseline="0" noProof="0">
                            <a:ln>
                              <a:noFill/>
                            </a:ln>
                            <a:solidFill>
                              <a:prstClr val="white"/>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r>
                          <a:rPr kumimoji="0" lang="en-US" altLang="zh-CN" sz="1800" b="0" i="0" u="none" strike="noStrike" kern="1200" cap="none" spc="0" normalizeH="0" baseline="0" noProof="0">
                            <a:ln>
                              <a:noFill/>
                            </a:ln>
                            <a:solidFill>
                              <a:prstClr val="white"/>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𝑦</m:t>
                        </m:r>
                      </m:e>
                    </m:d>
                  </m:oMath>
                </a14:m>
                <a:r>
                  <a:rPr kumimoji="0" lang="zh-CN" altLang="zh-CN" sz="1800" b="0" i="0" u="none" strike="noStrike" kern="1200" cap="none" spc="0" normalizeH="0" baseline="0" noProof="0" dirty="0">
                    <a:ln>
                      <a:noFill/>
                    </a:ln>
                    <a:solidFill>
                      <a:prstClr val="white"/>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，期望风险被定义为：</a:t>
                </a: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nary>
                        <m:naryPr>
                          <m:ctrlPr>
                            <a:rPr kumimoji="0" lang="zh-CN" altLang="zh-CN" sz="1800" b="1" i="1" u="none" strike="noStrike" kern="1200" cap="none" spc="0" normalizeH="0" baseline="0" noProof="0">
                              <a:ln>
                                <a:noFill/>
                              </a:ln>
                              <a:solidFill>
                                <a:srgbClr val="FFFFCC"/>
                              </a:solidFill>
                              <a:effectLst>
                                <a:outerShdw blurRad="38100" dist="38100" dir="2700000" algn="tl">
                                  <a:srgbClr val="000000">
                                    <a:alpha val="43137"/>
                                  </a:srgbClr>
                                </a:outerShdw>
                              </a:effectLst>
                              <a:uLnTx/>
                              <a:uFillTx/>
                              <a:latin typeface="Cambria Math" panose="02040503050406030204" pitchFamily="18" charset="0"/>
                              <a:ea typeface="微软雅黑" panose="020B0503020204020204" pitchFamily="34" charset="-122"/>
                              <a:cs typeface="Times New Roman" panose="02020603050405020304" pitchFamily="18" charset="0"/>
                            </a:rPr>
                          </m:ctrlPr>
                        </m:naryPr>
                        <m:sub>
                          <m:r>
                            <a:rPr kumimoji="0" lang="en-US" altLang="zh-CN" sz="1800" b="1" i="0" u="none" strike="noStrike" kern="1200" cap="none" spc="0" normalizeH="0" baseline="0" noProof="0">
                              <a:ln>
                                <a:noFill/>
                              </a:ln>
                              <a:solidFill>
                                <a:srgbClr val="FFFFCC"/>
                              </a:solidFill>
                              <a:effectLst>
                                <a:outerShdw blurRad="38100" dist="38100" dir="2700000" algn="tl">
                                  <a:srgbClr val="000000">
                                    <a:alpha val="43137"/>
                                  </a:srgbClr>
                                </a:outerShdw>
                              </a:effectLst>
                              <a:uLnTx/>
                              <a:uFillTx/>
                              <a:latin typeface="Cambria Math" panose="02040503050406030204" pitchFamily="18" charset="0"/>
                              <a:ea typeface="微软雅黑" panose="020B0503020204020204" pitchFamily="34" charset="-122"/>
                              <a:cs typeface="Times New Roman" panose="02020603050405020304" pitchFamily="18" charset="0"/>
                            </a:rPr>
                            <m:t>𝑥</m:t>
                          </m:r>
                          <m:r>
                            <a:rPr kumimoji="0" lang="en-US" altLang="zh-CN" sz="1800" b="1" i="0" u="none" strike="noStrike" kern="1200" cap="none" spc="0" normalizeH="0" baseline="0" noProof="0">
                              <a:ln>
                                <a:noFill/>
                              </a:ln>
                              <a:solidFill>
                                <a:srgbClr val="FFFFCC"/>
                              </a:solidFill>
                              <a:effectLst>
                                <a:outerShdw blurRad="38100" dist="38100" dir="2700000" algn="tl">
                                  <a:srgbClr val="000000">
                                    <a:alpha val="43137"/>
                                  </a:srgbClr>
                                </a:outerShdw>
                              </a:effectLst>
                              <a:uLnTx/>
                              <a:uFillTx/>
                              <a:latin typeface="Cambria Math" panose="02040503050406030204" pitchFamily="18" charset="0"/>
                              <a:ea typeface="微软雅黑" panose="020B0503020204020204" pitchFamily="34" charset="-122"/>
                              <a:cs typeface="Times New Roman" panose="02020603050405020304" pitchFamily="18" charset="0"/>
                            </a:rPr>
                            <m:t>×</m:t>
                          </m:r>
                          <m:r>
                            <a:rPr kumimoji="0" lang="en-US" altLang="zh-CN" sz="1800" b="1" i="0" u="none" strike="noStrike" kern="1200" cap="none" spc="0" normalizeH="0" baseline="0" noProof="0">
                              <a:ln>
                                <a:noFill/>
                              </a:ln>
                              <a:solidFill>
                                <a:srgbClr val="FFFFCC"/>
                              </a:solidFill>
                              <a:effectLst>
                                <a:outerShdw blurRad="38100" dist="38100" dir="2700000" algn="tl">
                                  <a:srgbClr val="000000">
                                    <a:alpha val="43137"/>
                                  </a:srgbClr>
                                </a:outerShdw>
                              </a:effectLst>
                              <a:uLnTx/>
                              <a:uFillTx/>
                              <a:latin typeface="Cambria Math" panose="02040503050406030204" pitchFamily="18" charset="0"/>
                              <a:ea typeface="微软雅黑" panose="020B0503020204020204" pitchFamily="34" charset="-122"/>
                              <a:cs typeface="Times New Roman" panose="02020603050405020304" pitchFamily="18" charset="0"/>
                            </a:rPr>
                            <m:t>𝑦</m:t>
                          </m:r>
                        </m:sub>
                        <m:sup/>
                        <m:e>
                          <m:r>
                            <a:rPr kumimoji="0" lang="en-US" altLang="zh-CN" sz="1800" b="1" i="0" u="none" strike="noStrike" kern="1200" cap="none" spc="0" normalizeH="0" baseline="0" noProof="0">
                              <a:ln>
                                <a:noFill/>
                              </a:ln>
                              <a:solidFill>
                                <a:srgbClr val="FFFFCC"/>
                              </a:solidFill>
                              <a:effectLst>
                                <a:outerShdw blurRad="38100" dist="38100" dir="2700000" algn="tl">
                                  <a:srgbClr val="000000">
                                    <a:alpha val="43137"/>
                                  </a:srgbClr>
                                </a:outerShdw>
                              </a:effectLst>
                              <a:uLnTx/>
                              <a:uFillTx/>
                              <a:latin typeface="Cambria Math" panose="02040503050406030204" pitchFamily="18" charset="0"/>
                              <a:ea typeface="微软雅黑" panose="020B0503020204020204" pitchFamily="34" charset="-122"/>
                              <a:cs typeface="Times New Roman" panose="02020603050405020304" pitchFamily="18" charset="0"/>
                            </a:rPr>
                            <m:t>𝐿𝑜𝑠𝑠</m:t>
                          </m:r>
                          <m:d>
                            <m:dPr>
                              <m:ctrlPr>
                                <a:rPr kumimoji="0" lang="zh-CN" altLang="zh-CN" sz="1800" b="1" i="1" u="none" strike="noStrike" kern="1200" cap="none" spc="0" normalizeH="0" baseline="0" noProof="0">
                                  <a:ln>
                                    <a:noFill/>
                                  </a:ln>
                                  <a:solidFill>
                                    <a:srgbClr val="FFFFCC"/>
                                  </a:solidFill>
                                  <a:effectLst>
                                    <a:outerShdw blurRad="38100" dist="38100" dir="2700000" algn="tl">
                                      <a:srgbClr val="000000">
                                        <a:alpha val="43137"/>
                                      </a:srgbClr>
                                    </a:outerShdw>
                                  </a:effectLst>
                                  <a:uLnTx/>
                                  <a:uFillTx/>
                                  <a:latin typeface="Cambria Math" panose="02040503050406030204" pitchFamily="18" charset="0"/>
                                  <a:ea typeface="微软雅黑" panose="020B0503020204020204" pitchFamily="34" charset="-122"/>
                                  <a:cs typeface="Times New Roman" panose="02020603050405020304" pitchFamily="18" charset="0"/>
                                </a:rPr>
                              </m:ctrlPr>
                            </m:dPr>
                            <m:e>
                              <m:r>
                                <a:rPr kumimoji="0" lang="en-US" altLang="zh-CN" sz="1800" b="1" i="0" u="none" strike="noStrike" kern="1200" cap="none" spc="0" normalizeH="0" baseline="0" noProof="0">
                                  <a:ln>
                                    <a:noFill/>
                                  </a:ln>
                                  <a:solidFill>
                                    <a:srgbClr val="FFFFCC"/>
                                  </a:solidFill>
                                  <a:effectLst>
                                    <a:outerShdw blurRad="38100" dist="38100" dir="2700000" algn="tl">
                                      <a:srgbClr val="000000">
                                        <a:alpha val="43137"/>
                                      </a:srgbClr>
                                    </a:outerShdw>
                                  </a:effectLst>
                                  <a:uLnTx/>
                                  <a:uFillTx/>
                                  <a:latin typeface="Cambria Math" panose="02040503050406030204" pitchFamily="18" charset="0"/>
                                  <a:ea typeface="微软雅黑" panose="020B0503020204020204" pitchFamily="34" charset="-122"/>
                                  <a:cs typeface="Times New Roman" panose="02020603050405020304" pitchFamily="18" charset="0"/>
                                </a:rPr>
                                <m:t>𝑦</m:t>
                              </m:r>
                              <m:r>
                                <a:rPr kumimoji="0" lang="en-US" altLang="zh-CN" sz="1800" b="1" i="0" u="none" strike="noStrike" kern="1200" cap="none" spc="0" normalizeH="0" baseline="0" noProof="0">
                                  <a:ln>
                                    <a:noFill/>
                                  </a:ln>
                                  <a:solidFill>
                                    <a:srgbClr val="FFFFCC"/>
                                  </a:solidFill>
                                  <a:effectLst>
                                    <a:outerShdw blurRad="38100" dist="38100" dir="2700000" algn="tl">
                                      <a:srgbClr val="000000">
                                        <a:alpha val="43137"/>
                                      </a:srgbClr>
                                    </a:outerShdw>
                                  </a:effectLst>
                                  <a:uLnTx/>
                                  <a:uFillTx/>
                                  <a:latin typeface="Cambria Math" panose="02040503050406030204" pitchFamily="18" charset="0"/>
                                  <a:ea typeface="微软雅黑" panose="020B0503020204020204" pitchFamily="34" charset="-122"/>
                                  <a:cs typeface="Times New Roman" panose="02020603050405020304" pitchFamily="18" charset="0"/>
                                </a:rPr>
                                <m:t>,</m:t>
                              </m:r>
                              <m:r>
                                <a:rPr kumimoji="0" lang="en-US" altLang="zh-CN" sz="1800" b="1" i="0" u="none" strike="noStrike" kern="1200" cap="none" spc="0" normalizeH="0" baseline="0" noProof="0">
                                  <a:ln>
                                    <a:noFill/>
                                  </a:ln>
                                  <a:solidFill>
                                    <a:srgbClr val="FFFFCC"/>
                                  </a:solidFill>
                                  <a:effectLst>
                                    <a:outerShdw blurRad="38100" dist="38100" dir="2700000" algn="tl">
                                      <a:srgbClr val="000000">
                                        <a:alpha val="43137"/>
                                      </a:srgbClr>
                                    </a:outerShdw>
                                  </a:effectLst>
                                  <a:uLnTx/>
                                  <a:uFillTx/>
                                  <a:latin typeface="Cambria Math" panose="02040503050406030204" pitchFamily="18" charset="0"/>
                                  <a:ea typeface="微软雅黑" panose="020B0503020204020204" pitchFamily="34" charset="-122"/>
                                  <a:cs typeface="Times New Roman" panose="02020603050405020304" pitchFamily="18" charset="0"/>
                                </a:rPr>
                                <m:t>𝑓</m:t>
                              </m:r>
                              <m:d>
                                <m:dPr>
                                  <m:ctrlPr>
                                    <a:rPr kumimoji="0" lang="zh-CN" altLang="zh-CN" sz="1800" b="1" i="1" u="none" strike="noStrike" kern="1200" cap="none" spc="0" normalizeH="0" baseline="0" noProof="0">
                                      <a:ln>
                                        <a:noFill/>
                                      </a:ln>
                                      <a:solidFill>
                                        <a:srgbClr val="FFFFCC"/>
                                      </a:solidFill>
                                      <a:effectLst>
                                        <a:outerShdw blurRad="38100" dist="38100" dir="2700000" algn="tl">
                                          <a:srgbClr val="000000">
                                            <a:alpha val="43137"/>
                                          </a:srgbClr>
                                        </a:outerShdw>
                                      </a:effectLst>
                                      <a:uLnTx/>
                                      <a:uFillTx/>
                                      <a:latin typeface="Cambria Math" panose="02040503050406030204" pitchFamily="18" charset="0"/>
                                      <a:ea typeface="微软雅黑" panose="020B0503020204020204" pitchFamily="34" charset="-122"/>
                                      <a:cs typeface="Times New Roman" panose="02020603050405020304" pitchFamily="18" charset="0"/>
                                    </a:rPr>
                                  </m:ctrlPr>
                                </m:dPr>
                                <m:e>
                                  <m:r>
                                    <a:rPr kumimoji="0" lang="en-US" altLang="zh-CN" sz="1800" b="1" i="0" u="none" strike="noStrike" kern="1200" cap="none" spc="0" normalizeH="0" baseline="0" noProof="0">
                                      <a:ln>
                                        <a:noFill/>
                                      </a:ln>
                                      <a:solidFill>
                                        <a:srgbClr val="FFFFCC"/>
                                      </a:solidFill>
                                      <a:effectLst>
                                        <a:outerShdw blurRad="38100" dist="38100" dir="2700000" algn="tl">
                                          <a:srgbClr val="000000">
                                            <a:alpha val="43137"/>
                                          </a:srgbClr>
                                        </a:outerShdw>
                                      </a:effectLst>
                                      <a:uLnTx/>
                                      <a:uFillTx/>
                                      <a:latin typeface="Cambria Math" panose="02040503050406030204" pitchFamily="18" charset="0"/>
                                      <a:ea typeface="微软雅黑" panose="020B0503020204020204" pitchFamily="34" charset="-122"/>
                                      <a:cs typeface="Times New Roman" panose="02020603050405020304" pitchFamily="18" charset="0"/>
                                    </a:rPr>
                                    <m:t>𝑥</m:t>
                                  </m:r>
                                </m:e>
                              </m:d>
                            </m:e>
                          </m:d>
                          <m:r>
                            <a:rPr kumimoji="0" lang="en-US" altLang="zh-CN" sz="1800" b="1" i="0" u="none" strike="noStrike" kern="1200" cap="none" spc="0" normalizeH="0" baseline="0" noProof="0">
                              <a:ln>
                                <a:noFill/>
                              </a:ln>
                              <a:solidFill>
                                <a:srgbClr val="FFFFCC"/>
                              </a:solidFill>
                              <a:effectLst>
                                <a:outerShdw blurRad="38100" dist="38100" dir="2700000" algn="tl">
                                  <a:srgbClr val="000000">
                                    <a:alpha val="43137"/>
                                  </a:srgbClr>
                                </a:outerShdw>
                              </a:effectLst>
                              <a:uLnTx/>
                              <a:uFillTx/>
                              <a:latin typeface="Cambria Math" panose="02040503050406030204" pitchFamily="18" charset="0"/>
                              <a:ea typeface="微软雅黑" panose="020B0503020204020204" pitchFamily="34" charset="-122"/>
                              <a:cs typeface="Times New Roman" panose="02020603050405020304" pitchFamily="18" charset="0"/>
                            </a:rPr>
                            <m:t>𝑃</m:t>
                          </m:r>
                          <m:d>
                            <m:dPr>
                              <m:ctrlPr>
                                <a:rPr kumimoji="0" lang="zh-CN" altLang="zh-CN" sz="1800" b="1" i="1" u="none" strike="noStrike" kern="1200" cap="none" spc="0" normalizeH="0" baseline="0" noProof="0">
                                  <a:ln>
                                    <a:noFill/>
                                  </a:ln>
                                  <a:solidFill>
                                    <a:srgbClr val="FFFFCC"/>
                                  </a:solidFill>
                                  <a:effectLst>
                                    <a:outerShdw blurRad="38100" dist="38100" dir="2700000" algn="tl">
                                      <a:srgbClr val="000000">
                                        <a:alpha val="43137"/>
                                      </a:srgbClr>
                                    </a:outerShdw>
                                  </a:effectLst>
                                  <a:uLnTx/>
                                  <a:uFillTx/>
                                  <a:latin typeface="Cambria Math" panose="02040503050406030204" pitchFamily="18" charset="0"/>
                                  <a:ea typeface="微软雅黑" panose="020B0503020204020204" pitchFamily="34" charset="-122"/>
                                  <a:cs typeface="Times New Roman" panose="02020603050405020304" pitchFamily="18" charset="0"/>
                                </a:rPr>
                              </m:ctrlPr>
                            </m:dPr>
                            <m:e>
                              <m:r>
                                <a:rPr kumimoji="0" lang="en-US" altLang="zh-CN" sz="1800" b="1" i="0" u="none" strike="noStrike" kern="1200" cap="none" spc="0" normalizeH="0" baseline="0" noProof="0">
                                  <a:ln>
                                    <a:noFill/>
                                  </a:ln>
                                  <a:solidFill>
                                    <a:srgbClr val="FFFFCC"/>
                                  </a:solidFill>
                                  <a:effectLst>
                                    <a:outerShdw blurRad="38100" dist="38100" dir="2700000" algn="tl">
                                      <a:srgbClr val="000000">
                                        <a:alpha val="43137"/>
                                      </a:srgbClr>
                                    </a:outerShdw>
                                  </a:effectLst>
                                  <a:uLnTx/>
                                  <a:uFillTx/>
                                  <a:latin typeface="Cambria Math" panose="02040503050406030204" pitchFamily="18" charset="0"/>
                                  <a:ea typeface="微软雅黑" panose="020B0503020204020204" pitchFamily="34" charset="-122"/>
                                  <a:cs typeface="Times New Roman" panose="02020603050405020304" pitchFamily="18" charset="0"/>
                                </a:rPr>
                                <m:t>𝑥</m:t>
                              </m:r>
                              <m:r>
                                <a:rPr kumimoji="0" lang="en-US" altLang="zh-CN" sz="1800" b="1" i="0" u="none" strike="noStrike" kern="1200" cap="none" spc="0" normalizeH="0" baseline="0" noProof="0">
                                  <a:ln>
                                    <a:noFill/>
                                  </a:ln>
                                  <a:solidFill>
                                    <a:srgbClr val="FFFFCC"/>
                                  </a:solidFill>
                                  <a:effectLst>
                                    <a:outerShdw blurRad="38100" dist="38100" dir="2700000" algn="tl">
                                      <a:srgbClr val="000000">
                                        <a:alpha val="43137"/>
                                      </a:srgbClr>
                                    </a:outerShdw>
                                  </a:effectLst>
                                  <a:uLnTx/>
                                  <a:uFillTx/>
                                  <a:latin typeface="Cambria Math" panose="02040503050406030204" pitchFamily="18" charset="0"/>
                                  <a:ea typeface="微软雅黑" panose="020B0503020204020204" pitchFamily="34" charset="-122"/>
                                  <a:cs typeface="Times New Roman" panose="02020603050405020304" pitchFamily="18" charset="0"/>
                                </a:rPr>
                                <m:t>,</m:t>
                              </m:r>
                              <m:r>
                                <a:rPr kumimoji="0" lang="en-US" altLang="zh-CN" sz="1800" b="1" i="0" u="none" strike="noStrike" kern="1200" cap="none" spc="0" normalizeH="0" baseline="0" noProof="0">
                                  <a:ln>
                                    <a:noFill/>
                                  </a:ln>
                                  <a:solidFill>
                                    <a:srgbClr val="FFFFCC"/>
                                  </a:solidFill>
                                  <a:effectLst>
                                    <a:outerShdw blurRad="38100" dist="38100" dir="2700000" algn="tl">
                                      <a:srgbClr val="000000">
                                        <a:alpha val="43137"/>
                                      </a:srgbClr>
                                    </a:outerShdw>
                                  </a:effectLst>
                                  <a:uLnTx/>
                                  <a:uFillTx/>
                                  <a:latin typeface="Cambria Math" panose="02040503050406030204" pitchFamily="18" charset="0"/>
                                  <a:ea typeface="微软雅黑" panose="020B0503020204020204" pitchFamily="34" charset="-122"/>
                                  <a:cs typeface="Times New Roman" panose="02020603050405020304" pitchFamily="18" charset="0"/>
                                </a:rPr>
                                <m:t>𝑦</m:t>
                              </m:r>
                            </m:e>
                          </m:d>
                          <m:r>
                            <a:rPr kumimoji="0" lang="en-US" altLang="zh-CN" sz="1800" b="1" i="0" u="none" strike="noStrike" kern="1200" cap="none" spc="0" normalizeH="0" baseline="0" noProof="0">
                              <a:ln>
                                <a:noFill/>
                              </a:ln>
                              <a:solidFill>
                                <a:srgbClr val="FFFFCC"/>
                              </a:solidFill>
                              <a:effectLst>
                                <a:outerShdw blurRad="38100" dist="38100" dir="2700000" algn="tl">
                                  <a:srgbClr val="000000">
                                    <a:alpha val="43137"/>
                                  </a:srgbClr>
                                </a:outerShdw>
                              </a:effectLst>
                              <a:uLnTx/>
                              <a:uFillTx/>
                              <a:latin typeface="Cambria Math" panose="02040503050406030204" pitchFamily="18" charset="0"/>
                              <a:ea typeface="微软雅黑" panose="020B0503020204020204" pitchFamily="34" charset="-122"/>
                              <a:cs typeface="Times New Roman" panose="02020603050405020304" pitchFamily="18" charset="0"/>
                            </a:rPr>
                            <m:t>𝑑𝑥𝑑𝑦</m:t>
                          </m:r>
                        </m:e>
                      </m:nary>
                    </m:oMath>
                  </m:oMathPara>
                </a14:m>
                <a:endParaRPr kumimoji="0" lang="zh-CN" altLang="zh-CN" sz="1800" b="1" i="0" u="none" strike="noStrike" kern="1200" cap="none" spc="0" normalizeH="0" baseline="0" noProof="0" dirty="0">
                  <a:ln>
                    <a:noFill/>
                  </a:ln>
                  <a:solidFill>
                    <a:srgbClr val="FFFFCC"/>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zh-CN" sz="1800" b="0" i="0" u="none" strike="noStrike" kern="1200" cap="none" spc="0" normalizeH="0" baseline="0" noProof="0" dirty="0">
                  <a:ln>
                    <a:noFill/>
                  </a:ln>
                  <a:solidFill>
                    <a:prstClr val="white"/>
                  </a:solidFill>
                  <a:effectLst/>
                  <a:uLnTx/>
                  <a:uFillTx/>
                  <a:latin typeface="Times New Roman" panose="02020603050405020304" pitchFamily="18" charset="0"/>
                  <a:ea typeface="华文楷体" panose="02010600040101010101" pitchFamily="2" charset="-122"/>
                  <a:cs typeface="Times New Roman" panose="02020603050405020304" pitchFamily="18" charset="0"/>
                </a:endParaRPr>
              </a:p>
              <a:p>
                <a:pPr marL="0" marR="0" lvl="0" indent="0" algn="ctr" defTabSz="914400" rtl="0" eaLnBrk="1" fontAlgn="auto" latinLnBrk="0" hangingPunct="1">
                  <a:lnSpc>
                    <a:spcPct val="250000"/>
                  </a:lnSpc>
                  <a:spcBef>
                    <a:spcPts val="0"/>
                  </a:spcBef>
                  <a:spcAft>
                    <a:spcPts val="0"/>
                  </a:spcAft>
                  <a:buClr>
                    <a:prstClr val="white"/>
                  </a:buClr>
                  <a:buSzPct val="80000"/>
                  <a:buFontTx/>
                  <a:buNone/>
                  <a:tabLst/>
                  <a:defRPr/>
                </a:pPr>
                <a:endParaRPr kumimoji="0" lang="en-US" altLang="zh-CN" sz="1800" b="1" i="0" u="none" strike="noStrike" kern="1200" cap="none" spc="0" normalizeH="0" baseline="0" noProof="0" dirty="0">
                  <a:ln>
                    <a:noFill/>
                  </a:ln>
                  <a:solidFill>
                    <a:srgbClr val="FFFFCC"/>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mc:Choice>
        <mc:Fallback xmlns="">
          <p:sp>
            <p:nvSpPr>
              <p:cNvPr id="18" name="矩形 17">
                <a:extLst>
                  <a:ext uri="{FF2B5EF4-FFF2-40B4-BE49-F238E27FC236}">
                    <a16:creationId xmlns:a16="http://schemas.microsoft.com/office/drawing/2014/main" id="{50DD3600-892C-4683-9006-C914CCD89486}"/>
                  </a:ext>
                </a:extLst>
              </p:cNvPr>
              <p:cNvSpPr>
                <a:spLocks noRot="1" noChangeAspect="1" noMove="1" noResize="1" noEditPoints="1" noAdjustHandles="1" noChangeArrowheads="1" noChangeShapeType="1" noTextEdit="1"/>
              </p:cNvSpPr>
              <p:nvPr/>
            </p:nvSpPr>
            <p:spPr>
              <a:xfrm>
                <a:off x="6798631" y="2182028"/>
                <a:ext cx="4798825" cy="3702617"/>
              </a:xfrm>
              <a:prstGeom prst="rect">
                <a:avLst/>
              </a:prstGeom>
              <a:blipFill>
                <a:blip r:embed="rId4"/>
                <a:stretch>
                  <a:fillRect l="-1017" r="-889"/>
                </a:stretch>
              </a:blipFill>
            </p:spPr>
            <p:txBody>
              <a:bodyPr/>
              <a:lstStyle/>
              <a:p>
                <a:r>
                  <a:rPr lang="zh-CN" altLang="en-US">
                    <a:noFill/>
                  </a:rPr>
                  <a:t> </a:t>
                </a:r>
              </a:p>
            </p:txBody>
          </p:sp>
        </mc:Fallback>
      </mc:AlternateContent>
      <p:sp>
        <p:nvSpPr>
          <p:cNvPr id="9" name="不等号 8">
            <a:extLst>
              <a:ext uri="{FF2B5EF4-FFF2-40B4-BE49-F238E27FC236}">
                <a16:creationId xmlns:a16="http://schemas.microsoft.com/office/drawing/2014/main" id="{747C67AE-0ECC-4953-A9F8-77BF6113DD77}"/>
              </a:ext>
            </a:extLst>
          </p:cNvPr>
          <p:cNvSpPr/>
          <p:nvPr/>
        </p:nvSpPr>
        <p:spPr>
          <a:xfrm>
            <a:off x="5627277" y="3508660"/>
            <a:ext cx="893135" cy="468000"/>
          </a:xfrm>
          <a:prstGeom prst="mathNot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405889920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504507" y="1008198"/>
            <a:ext cx="8846288" cy="497934"/>
            <a:chOff x="2228892" y="2819853"/>
            <a:chExt cx="4786506" cy="497934"/>
          </a:xfrm>
        </p:grpSpPr>
        <p:sp>
          <p:nvSpPr>
            <p:cNvPr id="3" name="平行四边形 2"/>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4" name="平行四边形 3"/>
            <p:cNvSpPr/>
            <p:nvPr/>
          </p:nvSpPr>
          <p:spPr bwMode="auto">
            <a:xfrm>
              <a:off x="2228892" y="2819853"/>
              <a:ext cx="4786506"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5" name="矩形 4"/>
            <p:cNvSpPr/>
            <p:nvPr/>
          </p:nvSpPr>
          <p:spPr>
            <a:xfrm>
              <a:off x="2591332" y="2826188"/>
              <a:ext cx="4133539" cy="40011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zh-CN" sz="2000" b="1" i="0" u="none" strike="noStrike" kern="1200" cap="none" spc="0" normalizeH="0" baseline="0" noProof="0" dirty="0">
                  <a:ln>
                    <a:noFill/>
                  </a:ln>
                  <a:solidFill>
                    <a:prstClr val="black">
                      <a:lumMod val="95000"/>
                      <a:lumOff val="5000"/>
                    </a:prstClr>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经验风险</a:t>
              </a:r>
              <a:r>
                <a:rPr kumimoji="0" lang="zh-CN" altLang="en-US" sz="2000" b="1" i="0" u="none" strike="noStrike" kern="1200" cap="none" spc="0" normalizeH="0" baseline="0" noProof="0" dirty="0">
                  <a:ln>
                    <a:noFill/>
                  </a:ln>
                  <a:solidFill>
                    <a:prstClr val="black">
                      <a:lumMod val="95000"/>
                      <a:lumOff val="5000"/>
                    </a:prstClr>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最小化</a:t>
              </a:r>
              <a:endParaRPr kumimoji="0" lang="zh-CN" altLang="zh-CN" sz="2000" b="1" i="0" u="none" strike="noStrike" kern="1200" cap="none" spc="0" normalizeH="0" baseline="0" noProof="0" dirty="0">
                <a:ln>
                  <a:noFill/>
                </a:ln>
                <a:solidFill>
                  <a:prstClr val="black">
                    <a:lumMod val="95000"/>
                    <a:lumOff val="5000"/>
                  </a:prstClr>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13" name="矩形 12">
            <a:extLst>
              <a:ext uri="{FF2B5EF4-FFF2-40B4-BE49-F238E27FC236}">
                <a16:creationId xmlns:a16="http://schemas.microsoft.com/office/drawing/2014/main" id="{3A647A71-F424-407A-8955-01CE56E2EFF5}"/>
              </a:ext>
            </a:extLst>
          </p:cNvPr>
          <p:cNvSpPr/>
          <p:nvPr/>
        </p:nvSpPr>
        <p:spPr>
          <a:xfrm>
            <a:off x="852473" y="129010"/>
            <a:ext cx="2258952"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mn-cs"/>
              </a:rPr>
              <a:t>一、机器学习基本概念</a:t>
            </a:r>
            <a:endParaRPr kumimoji="0" lang="zh-CN" altLang="en-US" sz="16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p:sp>
        <p:nvSpPr>
          <p:cNvPr id="12" name="矩形: 圆角 6">
            <a:extLst>
              <a:ext uri="{FF2B5EF4-FFF2-40B4-BE49-F238E27FC236}">
                <a16:creationId xmlns:a16="http://schemas.microsoft.com/office/drawing/2014/main" id="{9CDCB932-C432-4718-9DED-A3B2BA8A20DD}"/>
              </a:ext>
            </a:extLst>
          </p:cNvPr>
          <p:cNvSpPr/>
          <p:nvPr/>
        </p:nvSpPr>
        <p:spPr>
          <a:xfrm>
            <a:off x="546115" y="2561433"/>
            <a:ext cx="4880341" cy="2811344"/>
          </a:xfrm>
          <a:prstGeom prst="roundRect">
            <a:avLst>
              <a:gd name="adj" fmla="val 0"/>
            </a:avLst>
          </a:prstGeom>
          <a:gradFill>
            <a:gsLst>
              <a:gs pos="22000">
                <a:srgbClr val="016773"/>
              </a:gs>
              <a:gs pos="100000">
                <a:srgbClr val="00ABA5"/>
              </a:gs>
            </a:gsLst>
            <a:lin ang="30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1"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endParaRPr>
          </a:p>
        </p:txBody>
      </p:sp>
      <p:sp>
        <p:nvSpPr>
          <p:cNvPr id="14" name="矩形 13">
            <a:extLst>
              <a:ext uri="{FF2B5EF4-FFF2-40B4-BE49-F238E27FC236}">
                <a16:creationId xmlns:a16="http://schemas.microsoft.com/office/drawing/2014/main" id="{B34C3172-60B3-496E-A932-C6C27CE69987}"/>
              </a:ext>
            </a:extLst>
          </p:cNvPr>
          <p:cNvSpPr/>
          <p:nvPr/>
        </p:nvSpPr>
        <p:spPr>
          <a:xfrm>
            <a:off x="604675" y="2894710"/>
            <a:ext cx="4740354" cy="2308324"/>
          </a:xfrm>
          <a:prstGeom prst="rect">
            <a:avLst/>
          </a:prstGeom>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zh-CN" altLang="zh-CN" sz="1800" b="0" i="0" u="none" strike="noStrike" kern="1200" cap="none" spc="0" normalizeH="0" baseline="0" noProof="0" dirty="0">
                <a:ln>
                  <a:noFill/>
                </a:ln>
                <a:solidFill>
                  <a:prstClr val="white"/>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当然，由于无法事先就得到任何任务所对应的所有数据分布（如无法采取世界中所有人脸图像来笃信完成人脸识别），使得计算期望风险这一目标可望不可及。因此，机器学习中模型优化目标一般为</a:t>
            </a:r>
            <a:r>
              <a:rPr kumimoji="0" lang="zh-CN" altLang="zh-CN" sz="1800" b="1" i="0" u="none" strike="noStrike" kern="1200" cap="none" spc="0" normalizeH="0" baseline="0" noProof="0" dirty="0">
                <a:ln>
                  <a:noFill/>
                </a:ln>
                <a:solidFill>
                  <a:srgbClr val="FFFFCC"/>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Times New Roman" panose="02020603050405020304" pitchFamily="18" charset="0"/>
              </a:rPr>
              <a:t>经验风险最小化（</a:t>
            </a:r>
            <a:r>
              <a:rPr kumimoji="0" lang="en-US" altLang="zh-CN" sz="1800" b="1" i="0" u="none" strike="noStrike" kern="1200" cap="none" spc="0" normalizeH="0" baseline="0" noProof="0" dirty="0">
                <a:ln>
                  <a:noFill/>
                </a:ln>
                <a:solidFill>
                  <a:srgbClr val="FFFFCC"/>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Times New Roman" panose="02020603050405020304" pitchFamily="18" charset="0"/>
              </a:rPr>
              <a:t>empirical risk minimization</a:t>
            </a:r>
            <a:r>
              <a:rPr kumimoji="0" lang="zh-CN" altLang="zh-CN" sz="1800" b="1" i="0" u="none" strike="noStrike" kern="1200" cap="none" spc="0" normalizeH="0" baseline="0" noProof="0" dirty="0">
                <a:ln>
                  <a:noFill/>
                </a:ln>
                <a:solidFill>
                  <a:srgbClr val="FFFFCC"/>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Times New Roman" panose="02020603050405020304" pitchFamily="18" charset="0"/>
              </a:rPr>
              <a:t>），</a:t>
            </a:r>
            <a:r>
              <a:rPr kumimoji="0" lang="zh-CN" altLang="zh-CN" sz="1800" b="0" i="0" u="none" strike="noStrike" kern="1200" cap="none" spc="0" normalizeH="0" baseline="0" noProof="0" dirty="0">
                <a:ln>
                  <a:noFill/>
                </a:ln>
                <a:solidFill>
                  <a:prstClr val="white"/>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虽然机器学习的目标是追求期望风险最小化，即不断提升模型泛化能力</a:t>
            </a:r>
          </a:p>
        </p:txBody>
      </p:sp>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50304D0E-0B21-4F19-A367-B09C0C225D39}"/>
                  </a:ext>
                </a:extLst>
              </p:cNvPr>
              <p:cNvSpPr/>
              <p:nvPr/>
            </p:nvSpPr>
            <p:spPr>
              <a:xfrm>
                <a:off x="5927651" y="1912154"/>
                <a:ext cx="6096000" cy="904094"/>
              </a:xfrm>
              <a:prstGeom prst="rect">
                <a:avLst/>
              </a:prstGeom>
            </p:spPr>
            <p:txBody>
              <a:bodyPr>
                <a:spAutoFit/>
              </a:bodyPr>
              <a:lstStyle/>
              <a:p>
                <a:pPr marL="0" marR="0" lvl="0" indent="266700" algn="just" defTabSz="914400" rtl="0" eaLnBrk="1" fontAlgn="auto" latinLnBrk="0" hangingPunct="1">
                  <a:lnSpc>
                    <a:spcPct val="150000"/>
                  </a:lnSpc>
                  <a:spcBef>
                    <a:spcPts val="0"/>
                  </a:spcBef>
                  <a:spcAft>
                    <a:spcPts val="0"/>
                  </a:spcAft>
                  <a:buClrTx/>
                  <a:buSzTx/>
                  <a:buFontTx/>
                  <a:buNone/>
                  <a:tabLst/>
                  <a:defRPr/>
                </a:pPr>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期望风险</a:t>
                </a:r>
                <a14:m>
                  <m:oMath xmlns:m="http://schemas.openxmlformats.org/officeDocument/2006/math">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ℜ</m:t>
                    </m:r>
                  </m:oMath>
                </a14:m>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与经验风险</a:t>
                </a:r>
                <a14:m>
                  <m:oMath xmlns:m="http://schemas.openxmlformats.org/officeDocument/2006/math">
                    <m:sSub>
                      <m:sSubPr>
                        <m:ctrlPr>
                          <a:rPr kumimoji="0" lang="zh-CN" altLang="zh-CN"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ℜ</m:t>
                        </m:r>
                      </m:e>
                      <m:sub>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𝑒𝑚𝑝</m:t>
                        </m:r>
                      </m:sub>
                    </m:sSub>
                  </m:oMath>
                </a14:m>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之间存在如下关系：</a:t>
                </a:r>
              </a:p>
              <a:p>
                <a:pPr marL="0" marR="0" lvl="0" indent="266700" algn="l" defTabSz="914400" rtl="0" eaLnBrk="1" fontAlgn="auto" latinLnBrk="0" hangingPunct="1">
                  <a:lnSpc>
                    <a:spcPct val="150000"/>
                  </a:lnSpc>
                  <a:spcBef>
                    <a:spcPts val="0"/>
                  </a:spcBef>
                  <a:spcAft>
                    <a:spcPts val="0"/>
                  </a:spcAft>
                  <a:buClrTx/>
                  <a:buSzTx/>
                  <a:buFontTx/>
                  <a:buNone/>
                  <a:tabLst/>
                  <a:defRPr/>
                </a:pPr>
                <a:endParaRPr kumimoji="0" lang="en-US" altLang="zh-CN" sz="1800" b="0" i="1" u="none" strike="noStrike" kern="100" cap="none" spc="0" normalizeH="0" baseline="0" noProof="0" dirty="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endParaRPr>
              </a:p>
            </p:txBody>
          </p:sp>
        </mc:Choice>
        <mc:Fallback xmlns="">
          <p:sp>
            <p:nvSpPr>
              <p:cNvPr id="6" name="矩形 5">
                <a:extLst>
                  <a:ext uri="{FF2B5EF4-FFF2-40B4-BE49-F238E27FC236}">
                    <a16:creationId xmlns:a16="http://schemas.microsoft.com/office/drawing/2014/main" id="{50304D0E-0B21-4F19-A367-B09C0C225D39}"/>
                  </a:ext>
                </a:extLst>
              </p:cNvPr>
              <p:cNvSpPr>
                <a:spLocks noRot="1" noChangeAspect="1" noMove="1" noResize="1" noEditPoints="1" noAdjustHandles="1" noChangeArrowheads="1" noChangeShapeType="1" noTextEdit="1"/>
              </p:cNvSpPr>
              <p:nvPr/>
            </p:nvSpPr>
            <p:spPr>
              <a:xfrm>
                <a:off x="5927651" y="1912154"/>
                <a:ext cx="6096000" cy="904094"/>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B90222D0-0463-4559-A5DC-661E07E88FF4}"/>
                  </a:ext>
                </a:extLst>
              </p:cNvPr>
              <p:cNvSpPr/>
              <p:nvPr/>
            </p:nvSpPr>
            <p:spPr>
              <a:xfrm>
                <a:off x="5704629" y="2816248"/>
                <a:ext cx="6096000" cy="1161793"/>
              </a:xfrm>
              <a:prstGeom prst="rect">
                <a:avLst/>
              </a:prstGeom>
            </p:spPr>
            <p:txBody>
              <a:bodyPr>
                <a:spAutoFit/>
              </a:bodyPr>
              <a:lstStyle/>
              <a:p>
                <a:pPr marL="0" marR="0" lvl="0" indent="26670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CN" sz="2800" b="0" i="1" u="none" strike="noStrike" kern="100" cap="none" spc="0" normalizeH="0" baseline="0" noProof="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ℜ</m:t>
                      </m:r>
                      <m:r>
                        <a:rPr kumimoji="0" lang="en-US" altLang="zh-CN" sz="2800" b="0" i="1" u="none" strike="noStrike" kern="100" cap="none" spc="0" normalizeH="0" baseline="0" noProof="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m:t>
                      </m:r>
                      <m:sSub>
                        <m:sSubPr>
                          <m:ctrlPr>
                            <a:rPr kumimoji="0" lang="zh-CN" altLang="zh-CN" sz="28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2800" b="0" i="1" u="none" strike="noStrike" kern="100" cap="none" spc="0" normalizeH="0" baseline="0" noProof="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ℜ</m:t>
                          </m:r>
                        </m:e>
                        <m:sub>
                          <m:r>
                            <a:rPr kumimoji="0" lang="en-US" altLang="zh-CN" sz="2800" b="0" i="1" u="none" strike="noStrike" kern="100" cap="none" spc="0" normalizeH="0" baseline="0" noProof="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𝑒𝑚𝑝</m:t>
                          </m:r>
                        </m:sub>
                      </m:sSub>
                      <m:r>
                        <a:rPr kumimoji="0" lang="en-US" altLang="zh-CN" sz="2800" b="0" i="1" u="none" strike="noStrike" kern="100" cap="none" spc="0" normalizeH="0" baseline="0" noProof="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m:t>
                      </m:r>
                      <m:r>
                        <a:rPr kumimoji="0" lang="en-US" altLang="zh-CN" sz="2800" b="0" i="1" u="none" strike="noStrike" kern="100" cap="none" spc="0" normalizeH="0" baseline="0" noProof="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𝑒𝑟𝑟</m:t>
                      </m:r>
                    </m:oMath>
                  </m:oMathPara>
                </a14:m>
                <a:endParaRPr kumimoji="0" lang="en-US" altLang="zh-CN" sz="2800" b="0" i="0" u="none" strike="noStrike" kern="1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266700" algn="l" defTabSz="914400" rtl="0" eaLnBrk="1" fontAlgn="auto" latinLnBrk="0" hangingPunct="1">
                  <a:lnSpc>
                    <a:spcPct val="150000"/>
                  </a:lnSpc>
                  <a:spcBef>
                    <a:spcPts val="0"/>
                  </a:spcBef>
                  <a:spcAft>
                    <a:spcPts val="0"/>
                  </a:spcAft>
                  <a:buClrTx/>
                  <a:buSzTx/>
                  <a:buFontTx/>
                  <a:buNone/>
                  <a:tabLst/>
                  <a:defRPr/>
                </a:pPr>
                <a:endParaRPr kumimoji="0" lang="zh-CN" altLang="zh-CN" sz="1800" b="0" i="0" u="none" strike="noStrike" kern="1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mc:Choice>
        <mc:Fallback xmlns="">
          <p:sp>
            <p:nvSpPr>
              <p:cNvPr id="7" name="矩形 6">
                <a:extLst>
                  <a:ext uri="{FF2B5EF4-FFF2-40B4-BE49-F238E27FC236}">
                    <a16:creationId xmlns:a16="http://schemas.microsoft.com/office/drawing/2014/main" id="{B90222D0-0463-4559-A5DC-661E07E88FF4}"/>
                  </a:ext>
                </a:extLst>
              </p:cNvPr>
              <p:cNvSpPr>
                <a:spLocks noRot="1" noChangeAspect="1" noMove="1" noResize="1" noEditPoints="1" noAdjustHandles="1" noChangeArrowheads="1" noChangeShapeType="1" noTextEdit="1"/>
              </p:cNvSpPr>
              <p:nvPr/>
            </p:nvSpPr>
            <p:spPr>
              <a:xfrm>
                <a:off x="5704629" y="2816248"/>
                <a:ext cx="6096000" cy="1161793"/>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8F09EA42-5CE6-4D32-8FE2-A12A8852963F}"/>
                  </a:ext>
                </a:extLst>
              </p:cNvPr>
              <p:cNvSpPr/>
              <p:nvPr/>
            </p:nvSpPr>
            <p:spPr>
              <a:xfrm>
                <a:off x="5791200" y="4048872"/>
                <a:ext cx="6096000" cy="2158091"/>
              </a:xfrm>
              <a:prstGeom prst="rect">
                <a:avLst/>
              </a:prstGeom>
            </p:spPr>
            <p:txBody>
              <a:bodyPr>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其中</a:t>
                </a:r>
                <a14:m>
                  <m:oMath xmlns:m="http://schemas.openxmlformats.org/officeDocument/2006/math">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𝑒𝑟𝑟</m:t>
                    </m:r>
                  </m:oMath>
                </a14:m>
                <a:r>
                  <a:rPr kumimoji="0" lang="zh-CN"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取值与机器学习模型的复杂程度和训练集样本数目有关。在模型训练过程中，如果使用同一批训练数据反复训练，模型会变得越复杂，虽然经</a:t>
                </a:r>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等线" panose="02010600030101010101" pitchFamily="2" charset="-122"/>
                    <a:cs typeface="Times New Roman" panose="02020603050405020304" pitchFamily="18" charset="0"/>
                  </a:rPr>
                  <a:t>验风险</a:t>
                </a:r>
                <a14:m>
                  <m:oMath xmlns:m="http://schemas.openxmlformats.org/officeDocument/2006/math">
                    <m:sSub>
                      <m:sSubPr>
                        <m:ctrlPr>
                          <a:rPr kumimoji="0" lang="zh-CN" altLang="zh-CN"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ℜ</m:t>
                        </m:r>
                      </m:e>
                      <m:sub>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𝑒𝑚𝑝</m:t>
                        </m:r>
                      </m:sub>
                    </m:sSub>
                  </m:oMath>
                </a14:m>
                <a:r>
                  <a:rPr kumimoji="0" lang="zh-CN"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会降低，但是</a:t>
                </a:r>
                <a14:m>
                  <m:oMath xmlns:m="http://schemas.openxmlformats.org/officeDocument/2006/math">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𝑒𝑟𝑟</m:t>
                    </m:r>
                  </m:oMath>
                </a14:m>
                <a:r>
                  <a:rPr kumimoji="0" lang="zh-CN"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取值会越大，导致</a:t>
                </a:r>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等线" panose="02010600030101010101" pitchFamily="2" charset="-122"/>
                    <a:cs typeface="Times New Roman" panose="02020603050405020304" pitchFamily="18" charset="0"/>
                  </a:rPr>
                  <a:t>期望风险</a:t>
                </a:r>
                <a14:m>
                  <m:oMath xmlns:m="http://schemas.openxmlformats.org/officeDocument/2006/math">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ℜ</m:t>
                    </m:r>
                  </m:oMath>
                </a14:m>
                <a:r>
                  <a:rPr kumimoji="0" lang="zh-CN"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增加，这一现象被称为过学习（</a:t>
                </a: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overfitting</a:t>
                </a:r>
                <a:r>
                  <a:rPr kumimoji="0" lang="zh-CN"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a:t>
                </a:r>
                <a:endPar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mc:Choice>
        <mc:Fallback xmlns="">
          <p:sp>
            <p:nvSpPr>
              <p:cNvPr id="8" name="矩形 7">
                <a:extLst>
                  <a:ext uri="{FF2B5EF4-FFF2-40B4-BE49-F238E27FC236}">
                    <a16:creationId xmlns:a16="http://schemas.microsoft.com/office/drawing/2014/main" id="{8F09EA42-5CE6-4D32-8FE2-A12A8852963F}"/>
                  </a:ext>
                </a:extLst>
              </p:cNvPr>
              <p:cNvSpPr>
                <a:spLocks noRot="1" noChangeAspect="1" noMove="1" noResize="1" noEditPoints="1" noAdjustHandles="1" noChangeArrowheads="1" noChangeShapeType="1" noTextEdit="1"/>
              </p:cNvSpPr>
              <p:nvPr/>
            </p:nvSpPr>
            <p:spPr>
              <a:xfrm>
                <a:off x="5791200" y="4048872"/>
                <a:ext cx="6096000" cy="2158091"/>
              </a:xfrm>
              <a:prstGeom prst="rect">
                <a:avLst/>
              </a:prstGeom>
              <a:blipFill>
                <a:blip r:embed="rId5"/>
                <a:stretch>
                  <a:fillRect l="-800" b="-3672"/>
                </a:stretch>
              </a:blipFill>
            </p:spPr>
            <p:txBody>
              <a:bodyPr/>
              <a:lstStyle/>
              <a:p>
                <a:r>
                  <a:rPr lang="zh-CN" altLang="en-US">
                    <a:noFill/>
                  </a:rPr>
                  <a:t> </a:t>
                </a:r>
              </a:p>
            </p:txBody>
          </p:sp>
        </mc:Fallback>
      </mc:AlternateContent>
      <p:sp>
        <p:nvSpPr>
          <p:cNvPr id="10" name="矩形 9">
            <a:extLst>
              <a:ext uri="{FF2B5EF4-FFF2-40B4-BE49-F238E27FC236}">
                <a16:creationId xmlns:a16="http://schemas.microsoft.com/office/drawing/2014/main" id="{91EF99FD-6B72-4262-946E-ABF30E043597}"/>
              </a:ext>
            </a:extLst>
          </p:cNvPr>
          <p:cNvSpPr/>
          <p:nvPr/>
        </p:nvSpPr>
        <p:spPr>
          <a:xfrm>
            <a:off x="7067805" y="3656702"/>
            <a:ext cx="1005403"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期望风险</a:t>
            </a:r>
            <a:endParaRPr kumimoji="0" lang="zh-CN" altLang="en-US" sz="16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p:sp>
        <p:nvSpPr>
          <p:cNvPr id="16" name="矩形 15">
            <a:extLst>
              <a:ext uri="{FF2B5EF4-FFF2-40B4-BE49-F238E27FC236}">
                <a16:creationId xmlns:a16="http://schemas.microsoft.com/office/drawing/2014/main" id="{EA1084BD-BA4E-42EC-87E3-C61BD0C9646D}"/>
              </a:ext>
            </a:extLst>
          </p:cNvPr>
          <p:cNvSpPr/>
          <p:nvPr/>
        </p:nvSpPr>
        <p:spPr>
          <a:xfrm>
            <a:off x="8073208" y="3648095"/>
            <a:ext cx="1005403"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经验</a:t>
            </a:r>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风险</a:t>
            </a:r>
            <a:endParaRPr kumimoji="0" lang="zh-CN" altLang="en-US" sz="16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p:cxnSp>
        <p:nvCxnSpPr>
          <p:cNvPr id="20" name="直接连接符 19">
            <a:extLst>
              <a:ext uri="{FF2B5EF4-FFF2-40B4-BE49-F238E27FC236}">
                <a16:creationId xmlns:a16="http://schemas.microsoft.com/office/drawing/2014/main" id="{65769A53-A7C4-4DEA-A4C0-FB93409F6650}"/>
              </a:ext>
            </a:extLst>
          </p:cNvPr>
          <p:cNvCxnSpPr/>
          <p:nvPr/>
        </p:nvCxnSpPr>
        <p:spPr>
          <a:xfrm>
            <a:off x="7261093" y="3538906"/>
            <a:ext cx="541066" cy="0"/>
          </a:xfrm>
          <a:prstGeom prst="line">
            <a:avLst/>
          </a:prstGeom>
          <a:ln w="41275"/>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C1D6CE49-7F9B-4E0C-BB3D-5E36544D7905}"/>
              </a:ext>
            </a:extLst>
          </p:cNvPr>
          <p:cNvCxnSpPr/>
          <p:nvPr/>
        </p:nvCxnSpPr>
        <p:spPr>
          <a:xfrm>
            <a:off x="8298134" y="3583508"/>
            <a:ext cx="541066" cy="0"/>
          </a:xfrm>
          <a:prstGeom prst="line">
            <a:avLst/>
          </a:prstGeom>
          <a:ln w="412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685125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504507" y="1008198"/>
            <a:ext cx="8846288" cy="497934"/>
            <a:chOff x="2228892" y="2819853"/>
            <a:chExt cx="4786506" cy="497934"/>
          </a:xfrm>
        </p:grpSpPr>
        <p:sp>
          <p:nvSpPr>
            <p:cNvPr id="3" name="平行四边形 2"/>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4" name="平行四边形 3"/>
            <p:cNvSpPr/>
            <p:nvPr/>
          </p:nvSpPr>
          <p:spPr bwMode="auto">
            <a:xfrm>
              <a:off x="2228892" y="2819853"/>
              <a:ext cx="4786506"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5" name="矩形 4"/>
            <p:cNvSpPr/>
            <p:nvPr/>
          </p:nvSpPr>
          <p:spPr>
            <a:xfrm>
              <a:off x="2591332" y="2826188"/>
              <a:ext cx="4133539" cy="40011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prstClr val="black">
                      <a:lumMod val="95000"/>
                      <a:lumOff val="5000"/>
                    </a:prstClr>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模型泛化能力与</a:t>
              </a:r>
              <a:r>
                <a:rPr kumimoji="0" lang="zh-CN" altLang="zh-CN" sz="2000" b="1" i="0" u="none" strike="noStrike" kern="1200" cap="none" spc="0" normalizeH="0" baseline="0" noProof="0" dirty="0">
                  <a:ln>
                    <a:noFill/>
                  </a:ln>
                  <a:solidFill>
                    <a:prstClr val="black">
                      <a:lumMod val="95000"/>
                      <a:lumOff val="5000"/>
                    </a:prstClr>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经验风险</a:t>
              </a:r>
              <a:r>
                <a:rPr kumimoji="0" lang="zh-CN" altLang="en-US" sz="2000" b="1" i="0" u="none" strike="noStrike" kern="1200" cap="none" spc="0" normalizeH="0" baseline="0" noProof="0" dirty="0">
                  <a:ln>
                    <a:noFill/>
                  </a:ln>
                  <a:solidFill>
                    <a:prstClr val="black">
                      <a:lumMod val="95000"/>
                      <a:lumOff val="5000"/>
                    </a:prstClr>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和期望风险之间关系</a:t>
              </a:r>
              <a:endParaRPr kumimoji="0" lang="zh-CN" altLang="zh-CN" sz="2000" b="1" i="0" u="none" strike="noStrike" kern="1200" cap="none" spc="0" normalizeH="0" baseline="0" noProof="0" dirty="0">
                <a:ln>
                  <a:noFill/>
                </a:ln>
                <a:solidFill>
                  <a:prstClr val="black">
                    <a:lumMod val="95000"/>
                    <a:lumOff val="5000"/>
                  </a:prstClr>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13" name="矩形 12">
            <a:extLst>
              <a:ext uri="{FF2B5EF4-FFF2-40B4-BE49-F238E27FC236}">
                <a16:creationId xmlns:a16="http://schemas.microsoft.com/office/drawing/2014/main" id="{3A647A71-F424-407A-8955-01CE56E2EFF5}"/>
              </a:ext>
            </a:extLst>
          </p:cNvPr>
          <p:cNvSpPr/>
          <p:nvPr/>
        </p:nvSpPr>
        <p:spPr>
          <a:xfrm>
            <a:off x="852473" y="129010"/>
            <a:ext cx="2258952"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mn-cs"/>
              </a:rPr>
              <a:t>一、机器学习基本概念</a:t>
            </a:r>
            <a:endParaRPr kumimoji="0" lang="zh-CN" altLang="en-US" sz="16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p:pic>
        <p:nvPicPr>
          <p:cNvPr id="9" name="图片 8">
            <a:extLst>
              <a:ext uri="{FF2B5EF4-FFF2-40B4-BE49-F238E27FC236}">
                <a16:creationId xmlns:a16="http://schemas.microsoft.com/office/drawing/2014/main" id="{1A6A18DD-9D16-431E-AE69-D14885DB1945}"/>
              </a:ext>
            </a:extLst>
          </p:cNvPr>
          <p:cNvPicPr>
            <a:picLocks noChangeAspect="1"/>
          </p:cNvPicPr>
          <p:nvPr/>
        </p:nvPicPr>
        <p:blipFill>
          <a:blip r:embed="rId3"/>
          <a:stretch>
            <a:fillRect/>
          </a:stretch>
        </p:blipFill>
        <p:spPr>
          <a:xfrm>
            <a:off x="852473" y="2229836"/>
            <a:ext cx="4740519" cy="3033868"/>
          </a:xfrm>
          <a:prstGeom prst="rect">
            <a:avLst/>
          </a:prstGeom>
        </p:spPr>
      </p:pic>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id="{60251D9D-E737-46E3-9E57-1031CA02B364}"/>
                  </a:ext>
                </a:extLst>
              </p:cNvPr>
              <p:cNvSpPr/>
              <p:nvPr/>
            </p:nvSpPr>
            <p:spPr>
              <a:xfrm>
                <a:off x="5823626" y="4404114"/>
                <a:ext cx="5869285" cy="2056717"/>
              </a:xfrm>
              <a:prstGeom prst="rect">
                <a:avLst/>
              </a:prstGeom>
            </p:spPr>
            <p:txBody>
              <a:bodyPr wrap="square">
                <a:spAutoFit/>
              </a:bodyPr>
              <a:lstStyle/>
              <a:p>
                <a:pPr marL="0" marR="0" lvl="0" indent="266700" algn="just" defTabSz="914400" rtl="0" eaLnBrk="1" fontAlgn="auto" latinLnBrk="0" hangingPunct="1">
                  <a:lnSpc>
                    <a:spcPts val="2200"/>
                  </a:lnSpc>
                  <a:spcBef>
                    <a:spcPts val="0"/>
                  </a:spcBef>
                  <a:spcAft>
                    <a:spcPts val="0"/>
                  </a:spcAft>
                  <a:buClrTx/>
                  <a:buSzTx/>
                  <a:buFontTx/>
                  <a:buNone/>
                  <a:tabLst/>
                  <a:defRPr/>
                </a:pPr>
                <a:r>
                  <a:rPr kumimoji="0" lang="zh-CN" altLang="zh-CN" sz="1800" b="0" i="0" u="none" strike="noStrike" kern="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其中</a:t>
                </a:r>
                <a14:m>
                  <m:oMath xmlns:m="http://schemas.openxmlformats.org/officeDocument/2006/math">
                    <m:r>
                      <a:rPr kumimoji="0" lang="en-US" altLang="zh-CN" sz="1800" b="0" i="1" u="none" strike="noStrike" kern="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 </m:t>
                    </m:r>
                    <m:r>
                      <a:rPr kumimoji="0" lang="en-US" altLang="zh-CN" sz="1800" b="0" i="1" u="none" strike="noStrike" kern="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𝐽</m:t>
                    </m:r>
                    <m:r>
                      <a:rPr kumimoji="0" lang="en-US" altLang="zh-CN" sz="1800" b="0" i="1" u="none" strike="noStrike" kern="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r>
                      <a:rPr kumimoji="0" lang="en-US" altLang="zh-CN" sz="1800" b="0" i="1" u="none" strike="noStrike" kern="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𝑓</m:t>
                    </m:r>
                    <m:r>
                      <a:rPr kumimoji="0" lang="en-US" altLang="zh-CN" sz="1800" b="0" i="1" u="none" strike="noStrike" kern="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oMath>
                </a14:m>
                <a:r>
                  <a:rPr kumimoji="0" lang="zh-CN" altLang="zh-CN" sz="1800" b="0" i="0" u="none" strike="noStrike" kern="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是正则化因子或惩罚项因子，</a:t>
                </a:r>
                <a14:m>
                  <m:oMath xmlns:m="http://schemas.openxmlformats.org/officeDocument/2006/math">
                    <m:r>
                      <a:rPr kumimoji="0" lang="en-US" altLang="zh-CN" sz="1800" b="0" i="1" u="none" strike="noStrike" kern="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𝜆</m:t>
                    </m:r>
                  </m:oMath>
                </a14:m>
                <a:r>
                  <a:rPr kumimoji="0" lang="zh-CN" altLang="zh-CN" sz="1800" b="0" i="0" u="none" strike="noStrike" kern="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是用来调整惩罚强度的系数。哲学领域的奥卡姆剃刀定律（</a:t>
                </a:r>
                <a:r>
                  <a:rPr kumimoji="0" lang="en-US" altLang="zh-CN" sz="1800" b="0" i="0" u="none" strike="noStrike" kern="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Occam's Razor, Ockham's Razor</a:t>
                </a:r>
                <a:r>
                  <a:rPr kumimoji="0" lang="zh-CN" altLang="zh-CN" sz="1800" b="0" i="0" u="none" strike="noStrike" kern="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）阐明了</a:t>
                </a:r>
                <a:r>
                  <a:rPr kumimoji="0" lang="en-US" altLang="zh-CN" sz="1800" b="0" i="0" u="none" strike="noStrike" kern="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a:t>
                </a:r>
                <a:r>
                  <a:rPr kumimoji="0" lang="zh-CN" altLang="zh-CN" sz="1800" b="0" i="0" u="none" strike="noStrike" kern="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如无必要，勿增实体</a:t>
                </a:r>
                <a:r>
                  <a:rPr kumimoji="0" lang="en-US" altLang="zh-CN" sz="1800" b="0" i="0" u="none" strike="noStrike" kern="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a:t>
                </a:r>
                <a:r>
                  <a:rPr kumimoji="0" lang="zh-CN" altLang="zh-CN" sz="1800" b="0" i="0" u="none" strike="noStrike" kern="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的意义，即</a:t>
                </a:r>
                <a:r>
                  <a:rPr kumimoji="0" lang="en-US" altLang="zh-CN" sz="1800" b="0" i="0" u="none" strike="noStrike" kern="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a:t>
                </a:r>
                <a:r>
                  <a:rPr kumimoji="0" lang="zh-CN" altLang="zh-CN" sz="1800" b="0" i="0" u="none" strike="noStrike" kern="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简单有效原理</a:t>
                </a:r>
                <a:r>
                  <a:rPr kumimoji="0" lang="en-US" altLang="zh-CN" sz="1800" b="0" i="0" u="none" strike="noStrike" kern="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a:t>
                </a:r>
                <a:r>
                  <a:rPr kumimoji="0" lang="zh-CN" altLang="zh-CN" sz="1800" b="0" i="0" u="none" strike="noStrike" kern="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。老子《道德经》曾写道，</a:t>
                </a:r>
                <a:r>
                  <a:rPr kumimoji="0" lang="en-US" altLang="zh-CN" sz="1800" b="0" i="0" u="none" strike="noStrike" kern="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a:t>
                </a:r>
                <a:r>
                  <a:rPr kumimoji="0" lang="zh-CN" altLang="zh-CN" sz="1800" b="0" i="0" u="none" strike="noStrike" kern="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万物之始，大道至简，衍化至繁</a:t>
                </a:r>
                <a:r>
                  <a:rPr kumimoji="0" lang="en-US" altLang="zh-CN" sz="1800" b="0" i="0" u="none" strike="noStrike" kern="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a:t>
                </a:r>
                <a:r>
                  <a:rPr kumimoji="0" lang="zh-CN" altLang="zh-CN" sz="1800" b="0" i="0" u="none" strike="noStrike" kern="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。在模型中加入约束（如约束模型系数稀疏等），使得从数据到模型的建模过程中，能够</a:t>
                </a:r>
                <a:r>
                  <a:rPr kumimoji="0" lang="en-US" altLang="zh-CN" sz="1800" b="0" i="0" u="none" strike="noStrike" kern="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a:t>
                </a:r>
                <a:r>
                  <a:rPr kumimoji="0" lang="zh-CN" altLang="zh-CN" sz="1800" b="0" i="0" u="none" strike="noStrike" kern="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化繁为简、大巧不工</a:t>
                </a:r>
                <a:r>
                  <a:rPr kumimoji="0" lang="en-US" altLang="zh-CN" sz="1800" b="0" i="0" u="none" strike="noStrike" kern="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a:t>
                </a:r>
                <a:r>
                  <a:rPr kumimoji="0" lang="zh-CN" altLang="zh-CN" sz="1800" b="0" i="0" u="none" strike="noStrike" kern="100" cap="none" spc="0" normalizeH="0" baseline="0" noProof="0" dirty="0">
                    <a:ln>
                      <a:noFill/>
                    </a:ln>
                    <a:solidFill>
                      <a:srgbClr val="000000"/>
                    </a:solidFill>
                    <a:effectLst/>
                    <a:uLnTx/>
                    <a:uFillTx/>
                    <a:latin typeface="Times New Roman" panose="02020603050405020304" pitchFamily="18" charset="0"/>
                    <a:ea typeface="等线" panose="02010600030101010101" pitchFamily="2" charset="-122"/>
                    <a:cs typeface="Times New Roman" panose="02020603050405020304" pitchFamily="18" charset="0"/>
                  </a:rPr>
                  <a:t>。</a:t>
                </a:r>
                <a:endParaRPr kumimoji="0" lang="zh-CN" altLang="zh-CN" sz="1800" b="0" i="0" u="none" strike="noStrike" kern="1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mc:Choice>
        <mc:Fallback xmlns="">
          <p:sp>
            <p:nvSpPr>
              <p:cNvPr id="11" name="矩形 10">
                <a:extLst>
                  <a:ext uri="{FF2B5EF4-FFF2-40B4-BE49-F238E27FC236}">
                    <a16:creationId xmlns:a16="http://schemas.microsoft.com/office/drawing/2014/main" id="{60251D9D-E737-46E3-9E57-1031CA02B364}"/>
                  </a:ext>
                </a:extLst>
              </p:cNvPr>
              <p:cNvSpPr>
                <a:spLocks noRot="1" noChangeAspect="1" noMove="1" noResize="1" noEditPoints="1" noAdjustHandles="1" noChangeArrowheads="1" noChangeShapeType="1" noTextEdit="1"/>
              </p:cNvSpPr>
              <p:nvPr/>
            </p:nvSpPr>
            <p:spPr>
              <a:xfrm>
                <a:off x="5823626" y="4404114"/>
                <a:ext cx="5869285" cy="2056717"/>
              </a:xfrm>
              <a:prstGeom prst="rect">
                <a:avLst/>
              </a:prstGeom>
              <a:blipFill>
                <a:blip r:embed="rId4"/>
                <a:stretch>
                  <a:fillRect l="-831" t="-2071" r="-935" b="-3550"/>
                </a:stretch>
              </a:blipFill>
            </p:spPr>
            <p:txBody>
              <a:bodyPr/>
              <a:lstStyle/>
              <a:p>
                <a:r>
                  <a:rPr lang="zh-CN" altLang="en-US">
                    <a:noFill/>
                  </a:rPr>
                  <a:t> </a:t>
                </a:r>
              </a:p>
            </p:txBody>
          </p:sp>
        </mc:Fallback>
      </mc:AlternateContent>
      <p:sp>
        <p:nvSpPr>
          <p:cNvPr id="15" name="矩形 14">
            <a:extLst>
              <a:ext uri="{FF2B5EF4-FFF2-40B4-BE49-F238E27FC236}">
                <a16:creationId xmlns:a16="http://schemas.microsoft.com/office/drawing/2014/main" id="{3E68C0C7-2E0E-4110-B5AF-9C47EC4366F9}"/>
              </a:ext>
            </a:extLst>
          </p:cNvPr>
          <p:cNvSpPr/>
          <p:nvPr/>
        </p:nvSpPr>
        <p:spPr>
          <a:xfrm>
            <a:off x="5823626" y="1706148"/>
            <a:ext cx="6011694" cy="1487202"/>
          </a:xfrm>
          <a:prstGeom prst="rect">
            <a:avLst/>
          </a:prstGeom>
        </p:spPr>
        <p:txBody>
          <a:bodyPr wrap="square">
            <a:spAutoFit/>
          </a:bodyPr>
          <a:lstStyle/>
          <a:p>
            <a:pPr marL="0" marR="0" lvl="0" indent="266700" algn="just" defTabSz="914400" rtl="0" eaLnBrk="1" fontAlgn="auto" latinLnBrk="0" hangingPunct="1">
              <a:lnSpc>
                <a:spcPts val="2200"/>
              </a:lnSpc>
              <a:spcBef>
                <a:spcPts val="600"/>
              </a:spcBef>
              <a:spcAft>
                <a:spcPts val="0"/>
              </a:spcAft>
              <a:buClrTx/>
              <a:buSzTx/>
              <a:buFontTx/>
              <a:buNone/>
              <a:tabLst/>
              <a:defRPr/>
            </a:pPr>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如前</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a:t>
            </a:r>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没有免费午餐定理</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a:t>
            </a:r>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所指出，在模型优化中引入恰当先验约束可提升模型性能。为了防止过学习，结构风险最小化</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(structural risk minimization)</a:t>
            </a:r>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引入正则化</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 (</a:t>
            </a:r>
            <a:r>
              <a:rPr kumimoji="0" lang="en-US" altLang="zh-CN" sz="1800" b="0" i="0" u="none" strike="noStrike" kern="1200" cap="none" spc="0" normalizeH="0" baseline="0" noProof="0" dirty="0" err="1">
                <a:ln>
                  <a:noFill/>
                </a:ln>
                <a:solidFill>
                  <a:srgbClr val="000000"/>
                </a:solidFill>
                <a:effectLst/>
                <a:uLnTx/>
                <a:uFillTx/>
                <a:latin typeface="Times New Roman" panose="02020603050405020304" pitchFamily="18" charset="0"/>
                <a:ea typeface="楷体_GB2312"/>
                <a:cs typeface="Times New Roman" panose="02020603050405020304" pitchFamily="18" charset="0"/>
              </a:rPr>
              <a:t>regularizer</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a:t>
            </a:r>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或惩罚项</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(penalty term) </a:t>
            </a:r>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来降低模型模型复杂度，既最小化经验风险、又力求降低模型复杂度，在两者之间寻找平衡：</a:t>
            </a:r>
          </a:p>
        </p:txBody>
      </p:sp>
      <mc:AlternateContent xmlns:mc="http://schemas.openxmlformats.org/markup-compatibility/2006" xmlns:a14="http://schemas.microsoft.com/office/drawing/2010/main">
        <mc:Choice Requires="a14">
          <p:sp>
            <p:nvSpPr>
              <p:cNvPr id="17" name="矩形 16">
                <a:extLst>
                  <a:ext uri="{FF2B5EF4-FFF2-40B4-BE49-F238E27FC236}">
                    <a16:creationId xmlns:a16="http://schemas.microsoft.com/office/drawing/2014/main" id="{9F7F3A21-3EC2-4720-8699-950EF97EE206}"/>
                  </a:ext>
                </a:extLst>
              </p:cNvPr>
              <p:cNvSpPr/>
              <p:nvPr/>
            </p:nvSpPr>
            <p:spPr>
              <a:xfrm>
                <a:off x="7146652" y="3322487"/>
                <a:ext cx="3151632" cy="848566"/>
              </a:xfrm>
              <a:prstGeom prst="rect">
                <a:avLst/>
              </a:prstGeom>
            </p:spPr>
            <p:txBody>
              <a:bodyPr wrap="non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0" lang="zh-CN" altLang="zh-CN" sz="18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fPr>
                        <m:num>
                          <m:r>
                            <a:rPr kumimoji="0" lang="en-US" altLang="zh-CN" sz="18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1</m:t>
                          </m:r>
                        </m:num>
                        <m:den>
                          <m:r>
                            <a:rPr kumimoji="0" lang="en-US" altLang="zh-CN" sz="18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𝑛</m:t>
                          </m:r>
                        </m:den>
                      </m:f>
                      <m:nary>
                        <m:naryPr>
                          <m:chr m:val="∑"/>
                          <m:ctrlPr>
                            <a:rPr kumimoji="0" lang="zh-CN" altLang="zh-CN" sz="18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naryPr>
                        <m:sub>
                          <m:r>
                            <a:rPr kumimoji="0" lang="en-US" altLang="zh-CN" sz="18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𝑖</m:t>
                          </m:r>
                          <m:r>
                            <a:rPr kumimoji="0" lang="en-US" altLang="zh-CN" sz="18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=1</m:t>
                          </m:r>
                        </m:sub>
                        <m:sup>
                          <m:r>
                            <a:rPr kumimoji="0" lang="en-US" altLang="zh-CN" sz="18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𝑛</m:t>
                          </m:r>
                        </m:sup>
                        <m:e>
                          <m:r>
                            <a:rPr kumimoji="0" lang="en-US" altLang="zh-CN" sz="18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𝐿𝑜𝑠𝑠</m:t>
                          </m:r>
                          <m:d>
                            <m:dPr>
                              <m:ctrlPr>
                                <a:rPr kumimoji="0" lang="zh-CN" altLang="zh-CN" sz="18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kumimoji="0" lang="zh-CN" altLang="zh-CN" sz="18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8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𝑦</m:t>
                                  </m:r>
                                </m:e>
                                <m:sub>
                                  <m:r>
                                    <a:rPr kumimoji="0" lang="en-US" altLang="zh-CN" sz="18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𝑖</m:t>
                                  </m:r>
                                </m:sub>
                              </m:sSub>
                              <m:r>
                                <a:rPr kumimoji="0" lang="en-US" altLang="zh-CN" sz="18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m:t>
                              </m:r>
                              <m:sSub>
                                <m:sSubPr>
                                  <m:ctrlPr>
                                    <a:rPr kumimoji="0" lang="zh-CN" altLang="zh-CN" sz="18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8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𝑓</m:t>
                                  </m:r>
                                  <m:r>
                                    <a:rPr kumimoji="0" lang="en-US" altLang="zh-CN" sz="18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m:t>
                                  </m:r>
                                  <m:r>
                                    <a:rPr kumimoji="0" lang="en-US" altLang="zh-CN" sz="18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𝑥</m:t>
                                  </m:r>
                                </m:e>
                                <m:sub>
                                  <m:r>
                                    <a:rPr kumimoji="0" lang="en-US" altLang="zh-CN" sz="18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𝑖</m:t>
                                  </m:r>
                                </m:sub>
                              </m:sSub>
                            </m:e>
                          </m:d>
                          <m:r>
                            <a:rPr kumimoji="0" lang="en-US" altLang="zh-CN" sz="18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 </m:t>
                          </m:r>
                          <m:r>
                            <a:rPr kumimoji="0" lang="en-US" altLang="zh-CN" sz="18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𝜆</m:t>
                          </m:r>
                          <m:r>
                            <a:rPr kumimoji="0" lang="en-US" altLang="zh-CN" sz="18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 </m:t>
                          </m:r>
                          <m:r>
                            <a:rPr kumimoji="0" lang="en-US" altLang="zh-CN" sz="18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𝐽</m:t>
                          </m:r>
                          <m:r>
                            <a:rPr kumimoji="0" lang="en-US" altLang="zh-CN" sz="18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m:t>
                          </m:r>
                          <m:r>
                            <a:rPr kumimoji="0" lang="en-US" altLang="zh-CN" sz="18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𝑓</m:t>
                          </m:r>
                          <m:r>
                            <a:rPr kumimoji="0" lang="en-US" altLang="zh-CN" sz="18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m:t>
                          </m:r>
                        </m:e>
                      </m:nary>
                    </m:oMath>
                  </m:oMathPara>
                </a14:m>
                <a:endParaRPr kumimoji="0" lang="zh-CN" altLang="zh-CN" sz="1800" b="0" i="0" u="none" strike="noStrike" kern="1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mc:Choice>
        <mc:Fallback xmlns="">
          <p:sp>
            <p:nvSpPr>
              <p:cNvPr id="17" name="矩形 16">
                <a:extLst>
                  <a:ext uri="{FF2B5EF4-FFF2-40B4-BE49-F238E27FC236}">
                    <a16:creationId xmlns:a16="http://schemas.microsoft.com/office/drawing/2014/main" id="{9F7F3A21-3EC2-4720-8699-950EF97EE206}"/>
                  </a:ext>
                </a:extLst>
              </p:cNvPr>
              <p:cNvSpPr>
                <a:spLocks noRot="1" noChangeAspect="1" noMove="1" noResize="1" noEditPoints="1" noAdjustHandles="1" noChangeArrowheads="1" noChangeShapeType="1" noTextEdit="1"/>
              </p:cNvSpPr>
              <p:nvPr/>
            </p:nvSpPr>
            <p:spPr>
              <a:xfrm>
                <a:off x="7146652" y="3322487"/>
                <a:ext cx="3151632" cy="848566"/>
              </a:xfrm>
              <a:prstGeom prst="rect">
                <a:avLst/>
              </a:prstGeom>
              <a:blipFill>
                <a:blip r:embed="rId5"/>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536251353"/>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504507" y="1008198"/>
            <a:ext cx="8846288" cy="497934"/>
            <a:chOff x="2228892" y="2819853"/>
            <a:chExt cx="4786506" cy="497934"/>
          </a:xfrm>
        </p:grpSpPr>
        <p:sp>
          <p:nvSpPr>
            <p:cNvPr id="3" name="平行四边形 2"/>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4" name="平行四边形 3"/>
            <p:cNvSpPr/>
            <p:nvPr/>
          </p:nvSpPr>
          <p:spPr bwMode="auto">
            <a:xfrm>
              <a:off x="2228892" y="2819853"/>
              <a:ext cx="4786506"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5" name="矩形 4"/>
            <p:cNvSpPr/>
            <p:nvPr/>
          </p:nvSpPr>
          <p:spPr>
            <a:xfrm>
              <a:off x="2591332" y="2826188"/>
              <a:ext cx="4133539" cy="400110"/>
            </a:xfrm>
            <a:prstGeom prst="rect">
              <a:avLst/>
            </a:prstGeom>
          </p:spPr>
          <p:txBody>
            <a:bodyPr wrap="square">
              <a:spAutoFit/>
            </a:bodyPr>
            <a:lstStyle/>
            <a:p>
              <a:pPr marL="0" marR="0" lvl="0" indent="0" algn="ctr" defTabSz="914400" rtl="0" eaLnBrk="1" fontAlgn="auto" latinLnBrk="0" hangingPunct="1">
                <a:lnSpc>
                  <a:spcPct val="100000"/>
                </a:lnSpc>
                <a:spcBef>
                  <a:spcPct val="50000"/>
                </a:spcBef>
                <a:spcAft>
                  <a:spcPts val="0"/>
                </a:spcAft>
                <a:buClrTx/>
                <a:buSzTx/>
                <a:buFontTx/>
                <a:buNone/>
                <a:tabLst/>
                <a:defRPr/>
              </a:pPr>
              <a:r>
                <a:rPr kumimoji="0" lang="zh-CN" altLang="en-US" sz="2000" b="1" i="0" u="none" strike="noStrike" kern="120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rPr>
                <a:t>模型度量方法</a:t>
              </a:r>
              <a:endParaRPr kumimoji="0" lang="zh-CN" altLang="en-US" sz="2000" b="0" i="0" u="none" strike="noStrike" kern="120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endParaRPr>
            </a:p>
          </p:txBody>
        </p:sp>
      </p:grpSp>
      <p:sp>
        <p:nvSpPr>
          <p:cNvPr id="12" name="矩形 11">
            <a:extLst>
              <a:ext uri="{FF2B5EF4-FFF2-40B4-BE49-F238E27FC236}">
                <a16:creationId xmlns:a16="http://schemas.microsoft.com/office/drawing/2014/main" id="{5E3A4826-C45A-4929-A41E-665945622565}"/>
              </a:ext>
            </a:extLst>
          </p:cNvPr>
          <p:cNvSpPr/>
          <p:nvPr/>
        </p:nvSpPr>
        <p:spPr>
          <a:xfrm>
            <a:off x="852473" y="129010"/>
            <a:ext cx="2236510"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mn-cs"/>
              </a:rPr>
              <a:t>一、机器学习基本概念</a:t>
            </a:r>
            <a:endParaRPr kumimoji="0" lang="zh-CN" altLang="en-US" sz="16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p:sp>
        <p:nvSpPr>
          <p:cNvPr id="13" name="矩形: 圆角 6">
            <a:extLst>
              <a:ext uri="{FF2B5EF4-FFF2-40B4-BE49-F238E27FC236}">
                <a16:creationId xmlns:a16="http://schemas.microsoft.com/office/drawing/2014/main" id="{EE0079DB-5DC7-4765-8C90-8B3B42AC8D4B}"/>
              </a:ext>
            </a:extLst>
          </p:cNvPr>
          <p:cNvSpPr/>
          <p:nvPr/>
        </p:nvSpPr>
        <p:spPr>
          <a:xfrm>
            <a:off x="1504507" y="2838013"/>
            <a:ext cx="9371016" cy="3588727"/>
          </a:xfrm>
          <a:prstGeom prst="roundRect">
            <a:avLst>
              <a:gd name="adj" fmla="val 0"/>
            </a:avLst>
          </a:prstGeom>
          <a:gradFill>
            <a:gsLst>
              <a:gs pos="22000">
                <a:srgbClr val="016773"/>
              </a:gs>
              <a:gs pos="100000">
                <a:srgbClr val="00ABA5"/>
              </a:gs>
            </a:gsLst>
            <a:lin ang="30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1"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endParaRPr>
          </a:p>
        </p:txBody>
      </p:sp>
      <mc:AlternateContent xmlns:mc="http://schemas.openxmlformats.org/markup-compatibility/2006" xmlns:a14="http://schemas.microsoft.com/office/drawing/2010/main">
        <mc:Choice Requires="a14">
          <p:sp>
            <p:nvSpPr>
              <p:cNvPr id="14" name="矩形 13">
                <a:extLst>
                  <a:ext uri="{FF2B5EF4-FFF2-40B4-BE49-F238E27FC236}">
                    <a16:creationId xmlns:a16="http://schemas.microsoft.com/office/drawing/2014/main" id="{3D28EF23-9DF5-44CA-A275-2B793EE66407}"/>
                  </a:ext>
                </a:extLst>
              </p:cNvPr>
              <p:cNvSpPr/>
              <p:nvPr/>
            </p:nvSpPr>
            <p:spPr>
              <a:xfrm>
                <a:off x="1952017" y="3120142"/>
                <a:ext cx="8800289" cy="3085973"/>
              </a:xfrm>
              <a:prstGeom prst="rect">
                <a:avLst/>
              </a:prstGeom>
            </p:spPr>
            <p:txBody>
              <a:bodyPr wrap="square">
                <a:spAutoFit/>
              </a:bodyPr>
              <a:lstStyle/>
              <a:p>
                <a:pPr marL="342900" marR="0" lvl="0" indent="-342900" algn="l" defTabSz="914400" rtl="0" eaLnBrk="1" fontAlgn="auto" latinLnBrk="0" hangingPunct="1">
                  <a:lnSpc>
                    <a:spcPct val="100000"/>
                  </a:lnSpc>
                  <a:spcBef>
                    <a:spcPts val="0"/>
                  </a:spcBef>
                  <a:spcAft>
                    <a:spcPts val="0"/>
                  </a:spcAft>
                  <a:buClr>
                    <a:prstClr val="white"/>
                  </a:buClr>
                  <a:buSzPct val="80000"/>
                  <a:buFont typeface="Wingdings" panose="05000000000000000000" pitchFamily="2" charset="2"/>
                  <a:buChar char="u"/>
                  <a:tabLst/>
                  <a:defRPr/>
                </a:pPr>
                <a:r>
                  <a:rPr kumimoji="0" lang="zh-CN" altLang="zh-CN" sz="1800" b="1" i="0" u="none" strike="noStrike" kern="1200" cap="none" spc="0" normalizeH="0" baseline="0" noProof="0" dirty="0">
                    <a:ln>
                      <a:noFill/>
                    </a:ln>
                    <a:solidFill>
                      <a:srgbClr val="FFFFCC"/>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准确率</a:t>
                </a:r>
                <a:r>
                  <a:rPr kumimoji="0" lang="en-US" altLang="zh-CN" sz="1800" b="1" i="0" u="none" strike="noStrike" kern="1200" cap="none" spc="0" normalizeH="0" baseline="0" noProof="0" dirty="0">
                    <a:ln>
                      <a:noFill/>
                    </a:ln>
                    <a:solidFill>
                      <a:srgbClr val="FFFFCC"/>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(accuracy)</a:t>
                </a:r>
                <a:r>
                  <a:rPr kumimoji="0" lang="zh-CN" altLang="zh-CN" sz="1800" b="1" i="0" u="none" strike="noStrike" kern="1200" cap="none" spc="0" normalizeH="0" baseline="0" noProof="0" dirty="0">
                    <a:ln>
                      <a:noFill/>
                    </a:ln>
                    <a:solidFill>
                      <a:srgbClr val="FFFFCC"/>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a:t>
                </a:r>
                <a14:m>
                  <m:oMath xmlns:m="http://schemas.openxmlformats.org/officeDocument/2006/math">
                    <m:r>
                      <a:rPr kumimoji="0" lang="en-US" altLang="zh-CN" sz="1800" b="1" i="0" u="none" strike="noStrike" kern="1200" cap="none" spc="0" normalizeH="0" baseline="0" noProof="0" smtClean="0">
                        <a:ln>
                          <a:noFill/>
                        </a:ln>
                        <a:solidFill>
                          <a:prstClr val="white"/>
                        </a:solidFill>
                        <a:effectLst>
                          <a:outerShdw blurRad="38100" dist="38100" dir="2700000" algn="tl">
                            <a:srgbClr val="000000">
                              <a:alpha val="43137"/>
                            </a:srgbClr>
                          </a:outerShdw>
                        </a:effectLst>
                        <a:uLnTx/>
                        <a:uFillTx/>
                        <a:latin typeface="Cambria Math" panose="02040503050406030204" pitchFamily="18" charset="0"/>
                        <a:ea typeface="微软雅黑" panose="020B0503020204020204" pitchFamily="34" charset="-122"/>
                        <a:cs typeface="Times New Roman" panose="02020603050405020304" pitchFamily="18" charset="0"/>
                      </a:rPr>
                      <m:t>𝐴𝐶𝐶</m:t>
                    </m:r>
                    <m:r>
                      <a:rPr kumimoji="0" lang="en-US" altLang="zh-CN" sz="1800" b="1" i="0" u="none" strike="noStrike" kern="1200" cap="none" spc="0" normalizeH="0" baseline="0" noProof="0" smtClean="0">
                        <a:ln>
                          <a:noFill/>
                        </a:ln>
                        <a:solidFill>
                          <a:prstClr val="white"/>
                        </a:solidFill>
                        <a:effectLst>
                          <a:outerShdw blurRad="38100" dist="38100" dir="2700000" algn="tl">
                            <a:srgbClr val="000000">
                              <a:alpha val="43137"/>
                            </a:srgbClr>
                          </a:outerShdw>
                        </a:effectLst>
                        <a:uLnTx/>
                        <a:uFillTx/>
                        <a:latin typeface="Cambria Math" panose="02040503050406030204" pitchFamily="18" charset="0"/>
                        <a:ea typeface="微软雅黑" panose="020B0503020204020204" pitchFamily="34" charset="-122"/>
                        <a:cs typeface="Times New Roman" panose="02020603050405020304" pitchFamily="18" charset="0"/>
                      </a:rPr>
                      <m:t>=</m:t>
                    </m:r>
                    <m:f>
                      <m:fPr>
                        <m:ctrlPr>
                          <a:rPr kumimoji="0" lang="zh-CN" altLang="zh-CN" sz="1800" b="1" i="1"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Cambria Math" panose="02040503050406030204" pitchFamily="18" charset="0"/>
                            <a:ea typeface="微软雅黑" panose="020B0503020204020204" pitchFamily="34" charset="-122"/>
                            <a:cs typeface="Times New Roman" panose="02020603050405020304" pitchFamily="18" charset="0"/>
                          </a:rPr>
                        </m:ctrlPr>
                      </m:fPr>
                      <m:num>
                        <m:r>
                          <a:rPr kumimoji="0" lang="en-US" altLang="zh-CN" sz="1800" b="1"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Cambria Math" panose="02040503050406030204" pitchFamily="18" charset="0"/>
                            <a:ea typeface="微软雅黑" panose="020B0503020204020204" pitchFamily="34" charset="-122"/>
                            <a:cs typeface="Times New Roman" panose="02020603050405020304" pitchFamily="18" charset="0"/>
                          </a:rPr>
                          <m:t>𝑇𝑃</m:t>
                        </m:r>
                        <m:r>
                          <a:rPr kumimoji="0" lang="en-US" altLang="zh-CN" sz="1800" b="1"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Cambria Math" panose="02040503050406030204" pitchFamily="18" charset="0"/>
                            <a:ea typeface="微软雅黑" panose="020B0503020204020204" pitchFamily="34" charset="-122"/>
                            <a:cs typeface="Times New Roman" panose="02020603050405020304" pitchFamily="18" charset="0"/>
                          </a:rPr>
                          <m:t>+</m:t>
                        </m:r>
                        <m:r>
                          <a:rPr kumimoji="0" lang="en-US" altLang="zh-CN" sz="1800" b="1"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Cambria Math" panose="02040503050406030204" pitchFamily="18" charset="0"/>
                            <a:ea typeface="微软雅黑" panose="020B0503020204020204" pitchFamily="34" charset="-122"/>
                            <a:cs typeface="Times New Roman" panose="02020603050405020304" pitchFamily="18" charset="0"/>
                          </a:rPr>
                          <m:t>𝑇𝑁</m:t>
                        </m:r>
                      </m:num>
                      <m:den>
                        <m:r>
                          <a:rPr kumimoji="0" lang="en-US" altLang="zh-CN" sz="1800" b="1"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Cambria Math" panose="02040503050406030204" pitchFamily="18" charset="0"/>
                            <a:ea typeface="微软雅黑" panose="020B0503020204020204" pitchFamily="34" charset="-122"/>
                            <a:cs typeface="Times New Roman" panose="02020603050405020304" pitchFamily="18" charset="0"/>
                          </a:rPr>
                          <m:t>𝑃</m:t>
                        </m:r>
                        <m:r>
                          <a:rPr kumimoji="0" lang="en-US" altLang="zh-CN" sz="1800" b="1"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Cambria Math" panose="02040503050406030204" pitchFamily="18" charset="0"/>
                            <a:ea typeface="微软雅黑" panose="020B0503020204020204" pitchFamily="34" charset="-122"/>
                            <a:cs typeface="Times New Roman" panose="02020603050405020304" pitchFamily="18" charset="0"/>
                          </a:rPr>
                          <m:t>+</m:t>
                        </m:r>
                        <m:r>
                          <a:rPr kumimoji="0" lang="en-US" altLang="zh-CN" sz="1800" b="1"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Cambria Math" panose="02040503050406030204" pitchFamily="18" charset="0"/>
                            <a:ea typeface="微软雅黑" panose="020B0503020204020204" pitchFamily="34" charset="-122"/>
                            <a:cs typeface="Times New Roman" panose="02020603050405020304" pitchFamily="18" charset="0"/>
                          </a:rPr>
                          <m:t>𝑁</m:t>
                        </m:r>
                      </m:den>
                    </m:f>
                  </m:oMath>
                </a14:m>
                <a:r>
                  <a:rPr kumimoji="0" lang="zh-CN" altLang="zh-CN" sz="1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。很显然，如果正负样本比例不平衡，</a:t>
                </a:r>
                <a14:m>
                  <m:oMath xmlns:m="http://schemas.openxmlformats.org/officeDocument/2006/math">
                    <m:r>
                      <a:rPr kumimoji="0" lang="en-US" altLang="zh-CN" sz="1800" b="1"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Cambria Math" panose="02040503050406030204" pitchFamily="18" charset="0"/>
                        <a:ea typeface="微软雅黑" panose="020B0503020204020204" pitchFamily="34" charset="-122"/>
                        <a:cs typeface="Times New Roman" panose="02020603050405020304" pitchFamily="18" charset="0"/>
                      </a:rPr>
                      <m:t>𝐴𝐶𝐶</m:t>
                    </m:r>
                  </m:oMath>
                </a14:m>
                <a:r>
                  <a:rPr kumimoji="0" lang="en-US" altLang="zh-CN" sz="1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 </a:t>
                </a:r>
                <a:r>
                  <a:rPr kumimoji="0" lang="zh-CN" altLang="zh-CN" sz="1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不是一个度量模型好的方法。比如，某一种恶性疾病很罕见（如</a:t>
                </a:r>
                <a:r>
                  <a:rPr kumimoji="0" lang="en-US" altLang="zh-CN" sz="1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1</a:t>
                </a:r>
                <a:r>
                  <a:rPr kumimoji="0" lang="zh-CN" altLang="zh-CN" sz="1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万个疑似患者中仅有</a:t>
                </a:r>
                <a:r>
                  <a:rPr kumimoji="0" lang="en-US" altLang="zh-CN" sz="1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1</a:t>
                </a:r>
                <a:r>
                  <a:rPr kumimoji="0" lang="zh-CN" altLang="zh-CN" sz="1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人罹患该疾病），机器学习模型可将所有患者均识别为负类，从而保证</a:t>
                </a:r>
                <a14:m>
                  <m:oMath xmlns:m="http://schemas.openxmlformats.org/officeDocument/2006/math">
                    <m:r>
                      <a:rPr kumimoji="0" lang="en-US" altLang="zh-CN" sz="1800" b="1"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Cambria Math" panose="02040503050406030204" pitchFamily="18" charset="0"/>
                        <a:ea typeface="微软雅黑" panose="020B0503020204020204" pitchFamily="34" charset="-122"/>
                        <a:cs typeface="Times New Roman" panose="02020603050405020304" pitchFamily="18" charset="0"/>
                      </a:rPr>
                      <m:t>𝐴𝐶𝐶</m:t>
                    </m:r>
                  </m:oMath>
                </a14:m>
                <a:r>
                  <a:rPr kumimoji="0" lang="zh-CN" altLang="zh-CN" sz="1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取值极高，但这就忽略了这一模型应该关注的问题。</a:t>
                </a:r>
                <a:endParaRPr kumimoji="0" lang="en-US" altLang="zh-CN" sz="1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endParaRPr>
              </a:p>
              <a:p>
                <a:pPr marL="342900" marR="0" lvl="0" indent="-342900" algn="l" defTabSz="914400" rtl="0" eaLnBrk="1" fontAlgn="auto" latinLnBrk="0" hangingPunct="1">
                  <a:lnSpc>
                    <a:spcPct val="100000"/>
                  </a:lnSpc>
                  <a:spcBef>
                    <a:spcPts val="0"/>
                  </a:spcBef>
                  <a:spcAft>
                    <a:spcPts val="0"/>
                  </a:spcAft>
                  <a:buClr>
                    <a:prstClr val="white"/>
                  </a:buClr>
                  <a:buSzPct val="80000"/>
                  <a:buFont typeface="Wingdings" panose="05000000000000000000" pitchFamily="2" charset="2"/>
                  <a:buChar char="u"/>
                  <a:tabLst/>
                  <a:defRPr/>
                </a:pPr>
                <a:r>
                  <a:rPr kumimoji="0" lang="zh-CN" altLang="zh-CN" sz="1800" b="1" i="0" u="none" strike="noStrike" kern="1200" cap="none" spc="0" normalizeH="0" baseline="0" noProof="0" dirty="0">
                    <a:ln>
                      <a:noFill/>
                    </a:ln>
                    <a:solidFill>
                      <a:srgbClr val="FFFFCC"/>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错误率（</a:t>
                </a:r>
                <a:r>
                  <a:rPr kumimoji="0" lang="en-US" altLang="zh-CN" sz="1800" b="1" i="0" u="none" strike="noStrike" kern="1200" cap="none" spc="0" normalizeH="0" baseline="0" noProof="0" dirty="0">
                    <a:ln>
                      <a:noFill/>
                    </a:ln>
                    <a:solidFill>
                      <a:srgbClr val="FFFFCC"/>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error rate</a:t>
                </a:r>
                <a:r>
                  <a:rPr kumimoji="0" lang="zh-CN" altLang="zh-CN" sz="1800" b="1" i="0" u="none" strike="noStrike" kern="1200" cap="none" spc="0" normalizeH="0" baseline="0" noProof="0" dirty="0">
                    <a:ln>
                      <a:noFill/>
                    </a:ln>
                    <a:solidFill>
                      <a:srgbClr val="FFFFCC"/>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0" lang="en-US" altLang="zh-CN" sz="1800" b="1" i="0" u="none" strike="noStrike" kern="1200" cap="none" spc="0" normalizeH="0" baseline="0" noProof="0" dirty="0">
                    <a:ln>
                      <a:noFill/>
                    </a:ln>
                    <a:solidFill>
                      <a:srgbClr val="FFFFCC"/>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 </a:t>
                </a:r>
                <a14:m>
                  <m:oMath xmlns:m="http://schemas.openxmlformats.org/officeDocument/2006/math">
                    <m:r>
                      <a:rPr kumimoji="0" lang="en-US" altLang="zh-CN" sz="1800" b="1"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Cambria Math" panose="02040503050406030204" pitchFamily="18" charset="0"/>
                        <a:ea typeface="微软雅黑" panose="020B0503020204020204" pitchFamily="34" charset="-122"/>
                        <a:cs typeface="Times New Roman" panose="02020603050405020304" pitchFamily="18" charset="0"/>
                      </a:rPr>
                      <m:t>𝑒𝑟𝑟𝑜𝑟𝑅𝑎𝑡𝑒</m:t>
                    </m:r>
                    <m:r>
                      <a:rPr kumimoji="0" lang="en-US" altLang="zh-CN" sz="1800" b="1"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Cambria Math" panose="02040503050406030204" pitchFamily="18" charset="0"/>
                        <a:ea typeface="微软雅黑" panose="020B0503020204020204" pitchFamily="34" charset="-122"/>
                        <a:cs typeface="Times New Roman" panose="02020603050405020304" pitchFamily="18" charset="0"/>
                      </a:rPr>
                      <m:t>=</m:t>
                    </m:r>
                    <m:f>
                      <m:fPr>
                        <m:ctrlPr>
                          <a:rPr kumimoji="0" lang="zh-CN" altLang="zh-CN" sz="1800" b="1" i="1"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Cambria Math" panose="02040503050406030204" pitchFamily="18" charset="0"/>
                            <a:ea typeface="微软雅黑" panose="020B0503020204020204" pitchFamily="34" charset="-122"/>
                            <a:cs typeface="Times New Roman" panose="02020603050405020304" pitchFamily="18" charset="0"/>
                          </a:rPr>
                        </m:ctrlPr>
                      </m:fPr>
                      <m:num>
                        <m:r>
                          <a:rPr kumimoji="0" lang="en-US" altLang="zh-CN" sz="1800" b="1"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Cambria Math" panose="02040503050406030204" pitchFamily="18" charset="0"/>
                            <a:ea typeface="微软雅黑" panose="020B0503020204020204" pitchFamily="34" charset="-122"/>
                            <a:cs typeface="Times New Roman" panose="02020603050405020304" pitchFamily="18" charset="0"/>
                          </a:rPr>
                          <m:t>𝐹𝑃</m:t>
                        </m:r>
                        <m:r>
                          <a:rPr kumimoji="0" lang="en-US" altLang="zh-CN" sz="1800" b="1"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Cambria Math" panose="02040503050406030204" pitchFamily="18" charset="0"/>
                            <a:ea typeface="微软雅黑" panose="020B0503020204020204" pitchFamily="34" charset="-122"/>
                            <a:cs typeface="Times New Roman" panose="02020603050405020304" pitchFamily="18" charset="0"/>
                          </a:rPr>
                          <m:t>+</m:t>
                        </m:r>
                        <m:r>
                          <a:rPr kumimoji="0" lang="en-US" altLang="zh-CN" sz="1800" b="1"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Cambria Math" panose="02040503050406030204" pitchFamily="18" charset="0"/>
                            <a:ea typeface="微软雅黑" panose="020B0503020204020204" pitchFamily="34" charset="-122"/>
                            <a:cs typeface="Times New Roman" panose="02020603050405020304" pitchFamily="18" charset="0"/>
                          </a:rPr>
                          <m:t>𝐹𝑁</m:t>
                        </m:r>
                      </m:num>
                      <m:den>
                        <m:r>
                          <a:rPr kumimoji="0" lang="en-US" altLang="zh-CN" sz="1800" b="1"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Cambria Math" panose="02040503050406030204" pitchFamily="18" charset="0"/>
                            <a:ea typeface="微软雅黑" panose="020B0503020204020204" pitchFamily="34" charset="-122"/>
                            <a:cs typeface="Times New Roman" panose="02020603050405020304" pitchFamily="18" charset="0"/>
                          </a:rPr>
                          <m:t>𝑃</m:t>
                        </m:r>
                        <m:r>
                          <a:rPr kumimoji="0" lang="en-US" altLang="zh-CN" sz="1800" b="1"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Cambria Math" panose="02040503050406030204" pitchFamily="18" charset="0"/>
                            <a:ea typeface="微软雅黑" panose="020B0503020204020204" pitchFamily="34" charset="-122"/>
                            <a:cs typeface="Times New Roman" panose="02020603050405020304" pitchFamily="18" charset="0"/>
                          </a:rPr>
                          <m:t>+</m:t>
                        </m:r>
                        <m:r>
                          <a:rPr kumimoji="0" lang="en-US" altLang="zh-CN" sz="1800" b="1"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Cambria Math" panose="02040503050406030204" pitchFamily="18" charset="0"/>
                            <a:ea typeface="微软雅黑" panose="020B0503020204020204" pitchFamily="34" charset="-122"/>
                            <a:cs typeface="Times New Roman" panose="02020603050405020304" pitchFamily="18" charset="0"/>
                          </a:rPr>
                          <m:t>𝑁</m:t>
                        </m:r>
                      </m:den>
                    </m:f>
                  </m:oMath>
                </a14:m>
                <a:r>
                  <a:rPr kumimoji="0" lang="zh-CN" altLang="zh-CN" sz="1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Times New Roman" panose="02020603050405020304" pitchFamily="18" charset="0"/>
                  </a:rPr>
                  <a:t>，显然有</a:t>
                </a:r>
                <a14:m>
                  <m:oMath xmlns:m="http://schemas.openxmlformats.org/officeDocument/2006/math">
                    <m:r>
                      <a:rPr kumimoji="0" lang="en-US" altLang="zh-CN" sz="1800" b="1"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Cambria Math" panose="02040503050406030204" pitchFamily="18" charset="0"/>
                        <a:ea typeface="微软雅黑" panose="020B0503020204020204" pitchFamily="34" charset="-122"/>
                        <a:cs typeface="Times New Roman" panose="02020603050405020304" pitchFamily="18" charset="0"/>
                      </a:rPr>
                      <m:t>𝑒𝑟𝑟𝑜𝑟𝑅𝑎𝑡𝑒</m:t>
                    </m:r>
                    <m:r>
                      <a:rPr kumimoji="0" lang="en-US" altLang="zh-CN" sz="1800" b="1"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Cambria Math" panose="02040503050406030204" pitchFamily="18" charset="0"/>
                        <a:ea typeface="微软雅黑" panose="020B0503020204020204" pitchFamily="34" charset="-122"/>
                        <a:cs typeface="Times New Roman" panose="02020603050405020304" pitchFamily="18" charset="0"/>
                      </a:rPr>
                      <m:t>=1−</m:t>
                    </m:r>
                    <m:r>
                      <a:rPr kumimoji="0" lang="en-US" altLang="zh-CN" sz="1800" b="1"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Cambria Math" panose="02040503050406030204" pitchFamily="18" charset="0"/>
                        <a:ea typeface="微软雅黑" panose="020B0503020204020204" pitchFamily="34" charset="-122"/>
                        <a:cs typeface="Times New Roman" panose="02020603050405020304" pitchFamily="18" charset="0"/>
                      </a:rPr>
                      <m:t>𝐴𝐶𝐶</m:t>
                    </m:r>
                  </m:oMath>
                </a14:m>
                <a:r>
                  <a:rPr kumimoji="0" lang="zh-CN" altLang="zh-CN" sz="1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Times New Roman" panose="02020603050405020304" pitchFamily="18" charset="0"/>
                  </a:rPr>
                  <a:t>。</a:t>
                </a:r>
                <a:endParaRPr kumimoji="0" lang="en-US" altLang="zh-CN" sz="1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Times New Roman" panose="02020603050405020304" pitchFamily="18" charset="0"/>
                </a:endParaRPr>
              </a:p>
              <a:p>
                <a:pPr marL="342900" marR="0" lvl="0" indent="-342900" algn="l" defTabSz="914400" rtl="0" eaLnBrk="1" fontAlgn="auto" latinLnBrk="0" hangingPunct="1">
                  <a:lnSpc>
                    <a:spcPct val="100000"/>
                  </a:lnSpc>
                  <a:spcBef>
                    <a:spcPts val="0"/>
                  </a:spcBef>
                  <a:spcAft>
                    <a:spcPts val="0"/>
                  </a:spcAft>
                  <a:buClr>
                    <a:prstClr val="white"/>
                  </a:buClr>
                  <a:buSzPct val="80000"/>
                  <a:buFont typeface="Wingdings" panose="05000000000000000000" pitchFamily="2" charset="2"/>
                  <a:buChar char="u"/>
                  <a:tabLst/>
                  <a:defRPr/>
                </a:pPr>
                <a:r>
                  <a:rPr kumimoji="0" lang="zh-CN" altLang="zh-CN" sz="1800" b="1" i="0" u="none" strike="noStrike" kern="1200" cap="none" spc="0" normalizeH="0" baseline="0" noProof="0" dirty="0">
                    <a:ln>
                      <a:noFill/>
                    </a:ln>
                    <a:solidFill>
                      <a:srgbClr val="FFFFCC"/>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精确率（</a:t>
                </a:r>
                <a:r>
                  <a:rPr kumimoji="0" lang="en-US" altLang="zh-CN" sz="1800" b="1" i="0" u="none" strike="noStrike" kern="1200" cap="none" spc="0" normalizeH="0" baseline="0" noProof="0" dirty="0">
                    <a:ln>
                      <a:noFill/>
                    </a:ln>
                    <a:solidFill>
                      <a:srgbClr val="FFFFCC"/>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precision</a:t>
                </a:r>
                <a:r>
                  <a:rPr kumimoji="0" lang="zh-CN" altLang="zh-CN" sz="1800" b="1" i="0" u="none" strike="noStrike" kern="1200" cap="none" spc="0" normalizeH="0" baseline="0" noProof="0" dirty="0">
                    <a:ln>
                      <a:noFill/>
                    </a:ln>
                    <a:solidFill>
                      <a:srgbClr val="FFFFCC"/>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0" lang="en-US" altLang="zh-CN" sz="1800" b="1" i="0" u="none" strike="noStrike" kern="1200" cap="none" spc="0" normalizeH="0" baseline="0" noProof="0" dirty="0">
                    <a:ln>
                      <a:noFill/>
                    </a:ln>
                    <a:solidFill>
                      <a:srgbClr val="FFFFCC"/>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a:t>
                </a:r>
                <a14:m>
                  <m:oMath xmlns:m="http://schemas.openxmlformats.org/officeDocument/2006/math">
                    <m:r>
                      <a:rPr kumimoji="0" lang="en-US" altLang="zh-CN" sz="1800" b="1"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Cambria Math" panose="02040503050406030204" pitchFamily="18" charset="0"/>
                        <a:ea typeface="微软雅黑" panose="020B0503020204020204" pitchFamily="34" charset="-122"/>
                        <a:cs typeface="Times New Roman" panose="02020603050405020304" pitchFamily="18" charset="0"/>
                      </a:rPr>
                      <m:t> </m:t>
                    </m:r>
                    <m:r>
                      <a:rPr kumimoji="0" lang="en-US" altLang="zh-CN" sz="1800" b="1"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Cambria Math" panose="02040503050406030204" pitchFamily="18" charset="0"/>
                        <a:ea typeface="微软雅黑" panose="020B0503020204020204" pitchFamily="34" charset="-122"/>
                        <a:cs typeface="Times New Roman" panose="02020603050405020304" pitchFamily="18" charset="0"/>
                      </a:rPr>
                      <m:t>𝑝𝑟𝑒𝑐𝑖𝑠𝑖𝑜𝑛</m:t>
                    </m:r>
                    <m:r>
                      <a:rPr kumimoji="0" lang="en-US" altLang="zh-CN" sz="1800" b="1"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Cambria Math" panose="02040503050406030204" pitchFamily="18" charset="0"/>
                        <a:ea typeface="微软雅黑" panose="020B0503020204020204" pitchFamily="34" charset="-122"/>
                        <a:cs typeface="Times New Roman" panose="02020603050405020304" pitchFamily="18" charset="0"/>
                      </a:rPr>
                      <m:t>=</m:t>
                    </m:r>
                    <m:f>
                      <m:fPr>
                        <m:ctrlPr>
                          <a:rPr kumimoji="0" lang="zh-CN" altLang="zh-CN" sz="1800" b="1" i="1"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Cambria Math" panose="02040503050406030204" pitchFamily="18" charset="0"/>
                            <a:ea typeface="微软雅黑" panose="020B0503020204020204" pitchFamily="34" charset="-122"/>
                            <a:cs typeface="Times New Roman" panose="02020603050405020304" pitchFamily="18" charset="0"/>
                          </a:rPr>
                        </m:ctrlPr>
                      </m:fPr>
                      <m:num>
                        <m:r>
                          <a:rPr kumimoji="0" lang="en-US" altLang="zh-CN" sz="1800" b="1"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Cambria Math" panose="02040503050406030204" pitchFamily="18" charset="0"/>
                            <a:ea typeface="微软雅黑" panose="020B0503020204020204" pitchFamily="34" charset="-122"/>
                            <a:cs typeface="Times New Roman" panose="02020603050405020304" pitchFamily="18" charset="0"/>
                          </a:rPr>
                          <m:t>𝑇𝑃</m:t>
                        </m:r>
                      </m:num>
                      <m:den>
                        <m:r>
                          <a:rPr kumimoji="0" lang="en-US" altLang="zh-CN" sz="1800" b="1"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Cambria Math" panose="02040503050406030204" pitchFamily="18" charset="0"/>
                            <a:ea typeface="微软雅黑" panose="020B0503020204020204" pitchFamily="34" charset="-122"/>
                            <a:cs typeface="Times New Roman" panose="02020603050405020304" pitchFamily="18" charset="0"/>
                          </a:rPr>
                          <m:t>𝑇𝑃</m:t>
                        </m:r>
                        <m:r>
                          <a:rPr kumimoji="0" lang="en-US" altLang="zh-CN" sz="1800" b="1"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Cambria Math" panose="02040503050406030204" pitchFamily="18" charset="0"/>
                            <a:ea typeface="微软雅黑" panose="020B0503020204020204" pitchFamily="34" charset="-122"/>
                            <a:cs typeface="Times New Roman" panose="02020603050405020304" pitchFamily="18" charset="0"/>
                          </a:rPr>
                          <m:t>+</m:t>
                        </m:r>
                        <m:r>
                          <a:rPr kumimoji="0" lang="en-US" altLang="zh-CN" sz="1800" b="1"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Cambria Math" panose="02040503050406030204" pitchFamily="18" charset="0"/>
                            <a:ea typeface="微软雅黑" panose="020B0503020204020204" pitchFamily="34" charset="-122"/>
                            <a:cs typeface="Times New Roman" panose="02020603050405020304" pitchFamily="18" charset="0"/>
                          </a:rPr>
                          <m:t>𝐹𝑃</m:t>
                        </m:r>
                      </m:den>
                    </m:f>
                  </m:oMath>
                </a14:m>
                <a:r>
                  <a:rPr kumimoji="0" lang="zh-CN" altLang="zh-CN" sz="1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Times New Roman" panose="02020603050405020304" pitchFamily="18" charset="0"/>
                  </a:rPr>
                  <a:t>，也叫查准率，表示被模型预测为正例的样本中实际为正例的比例。</a:t>
                </a:r>
                <a:endParaRPr kumimoji="0" lang="en-US" altLang="zh-CN" sz="1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Times New Roman" panose="02020603050405020304" pitchFamily="18" charset="0"/>
                </a:endParaRPr>
              </a:p>
              <a:p>
                <a:pPr marL="342900" marR="0" lvl="0" indent="-342900" algn="l" defTabSz="914400" rtl="0" eaLnBrk="1" fontAlgn="auto" latinLnBrk="0" hangingPunct="1">
                  <a:lnSpc>
                    <a:spcPct val="100000"/>
                  </a:lnSpc>
                  <a:spcBef>
                    <a:spcPts val="0"/>
                  </a:spcBef>
                  <a:spcAft>
                    <a:spcPts val="0"/>
                  </a:spcAft>
                  <a:buClr>
                    <a:prstClr val="white"/>
                  </a:buClr>
                  <a:buSzPct val="80000"/>
                  <a:buFont typeface="Wingdings" panose="05000000000000000000" pitchFamily="2" charset="2"/>
                  <a:buChar char="u"/>
                  <a:tabLst/>
                  <a:defRPr/>
                </a:pPr>
                <a:r>
                  <a:rPr kumimoji="0" lang="zh-CN" altLang="zh-CN" sz="1800" b="1" i="0" u="none" strike="noStrike" kern="1200" cap="none" spc="0" normalizeH="0" baseline="0" noProof="0" dirty="0">
                    <a:ln>
                      <a:noFill/>
                    </a:ln>
                    <a:solidFill>
                      <a:srgbClr val="FFFFCC"/>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召回率（</a:t>
                </a:r>
                <a:r>
                  <a:rPr kumimoji="0" lang="en-US" altLang="zh-CN" sz="1800" b="1" i="0" u="none" strike="noStrike" kern="1200" cap="none" spc="0" normalizeH="0" baseline="0" noProof="0" dirty="0">
                    <a:ln>
                      <a:noFill/>
                    </a:ln>
                    <a:solidFill>
                      <a:srgbClr val="FFFFCC"/>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Recall</a:t>
                </a:r>
                <a:r>
                  <a:rPr kumimoji="0" lang="zh-CN" altLang="zh-CN" sz="1800" b="1" i="0" u="none" strike="noStrike" kern="1200" cap="none" spc="0" normalizeH="0" baseline="0" noProof="0" dirty="0">
                    <a:ln>
                      <a:noFill/>
                    </a:ln>
                    <a:solidFill>
                      <a:srgbClr val="FFFFCC"/>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a:t>
                </a:r>
                <a14:m>
                  <m:oMath xmlns:m="http://schemas.openxmlformats.org/officeDocument/2006/math">
                    <m:r>
                      <a:rPr kumimoji="0" lang="en-US" altLang="zh-CN" sz="1800" b="1"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Cambria Math" panose="02040503050406030204" pitchFamily="18" charset="0"/>
                        <a:ea typeface="微软雅黑" panose="020B0503020204020204" pitchFamily="34" charset="-122"/>
                        <a:cs typeface="Times New Roman" panose="02020603050405020304" pitchFamily="18" charset="0"/>
                      </a:rPr>
                      <m:t>𝑟𝑒𝑐𝑎𝑙𝑙</m:t>
                    </m:r>
                    <m:r>
                      <a:rPr kumimoji="0" lang="en-US" altLang="zh-CN" sz="1800" b="1"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Cambria Math" panose="02040503050406030204" pitchFamily="18" charset="0"/>
                        <a:ea typeface="微软雅黑" panose="020B0503020204020204" pitchFamily="34" charset="-122"/>
                        <a:cs typeface="Times New Roman" panose="02020603050405020304" pitchFamily="18" charset="0"/>
                      </a:rPr>
                      <m:t>=</m:t>
                    </m:r>
                    <m:f>
                      <m:fPr>
                        <m:ctrlPr>
                          <a:rPr kumimoji="0" lang="zh-CN" altLang="zh-CN" sz="1800" b="1" i="1"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Cambria Math" panose="02040503050406030204" pitchFamily="18" charset="0"/>
                            <a:ea typeface="微软雅黑" panose="020B0503020204020204" pitchFamily="34" charset="-122"/>
                            <a:cs typeface="Times New Roman" panose="02020603050405020304" pitchFamily="18" charset="0"/>
                          </a:rPr>
                        </m:ctrlPr>
                      </m:fPr>
                      <m:num>
                        <m:r>
                          <a:rPr kumimoji="0" lang="en-US" altLang="zh-CN" sz="1800" b="1"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Cambria Math" panose="02040503050406030204" pitchFamily="18" charset="0"/>
                            <a:ea typeface="微软雅黑" panose="020B0503020204020204" pitchFamily="34" charset="-122"/>
                            <a:cs typeface="Times New Roman" panose="02020603050405020304" pitchFamily="18" charset="0"/>
                          </a:rPr>
                          <m:t>𝑇𝑃</m:t>
                        </m:r>
                      </m:num>
                      <m:den>
                        <m:r>
                          <a:rPr kumimoji="0" lang="en-US" altLang="zh-CN" sz="1800" b="1"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Cambria Math" panose="02040503050406030204" pitchFamily="18" charset="0"/>
                            <a:ea typeface="微软雅黑" panose="020B0503020204020204" pitchFamily="34" charset="-122"/>
                            <a:cs typeface="Times New Roman" panose="02020603050405020304" pitchFamily="18" charset="0"/>
                          </a:rPr>
                          <m:t>𝑇𝑃</m:t>
                        </m:r>
                        <m:r>
                          <a:rPr kumimoji="0" lang="en-US" altLang="zh-CN" sz="1800" b="1"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Cambria Math" panose="02040503050406030204" pitchFamily="18" charset="0"/>
                            <a:ea typeface="微软雅黑" panose="020B0503020204020204" pitchFamily="34" charset="-122"/>
                            <a:cs typeface="Times New Roman" panose="02020603050405020304" pitchFamily="18" charset="0"/>
                          </a:rPr>
                          <m:t>+</m:t>
                        </m:r>
                        <m:r>
                          <a:rPr kumimoji="0" lang="en-US" altLang="zh-CN" sz="1800" b="1"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Cambria Math" panose="02040503050406030204" pitchFamily="18" charset="0"/>
                            <a:ea typeface="微软雅黑" panose="020B0503020204020204" pitchFamily="34" charset="-122"/>
                            <a:cs typeface="Times New Roman" panose="02020603050405020304" pitchFamily="18" charset="0"/>
                          </a:rPr>
                          <m:t>𝐹𝑁</m:t>
                        </m:r>
                      </m:den>
                    </m:f>
                  </m:oMath>
                </a14:m>
                <a:r>
                  <a:rPr kumimoji="0" lang="zh-CN" altLang="zh-CN" sz="1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Times New Roman" panose="02020603050405020304" pitchFamily="18" charset="0"/>
                  </a:rPr>
                  <a:t>，也叫查全率，表示所有正例样本中被模型预测为正例的比例。</a:t>
                </a:r>
              </a:p>
            </p:txBody>
          </p:sp>
        </mc:Choice>
        <mc:Fallback xmlns="">
          <p:sp>
            <p:nvSpPr>
              <p:cNvPr id="14" name="矩形 13">
                <a:extLst>
                  <a:ext uri="{FF2B5EF4-FFF2-40B4-BE49-F238E27FC236}">
                    <a16:creationId xmlns:a16="http://schemas.microsoft.com/office/drawing/2014/main" id="{3D28EF23-9DF5-44CA-A275-2B793EE66407}"/>
                  </a:ext>
                </a:extLst>
              </p:cNvPr>
              <p:cNvSpPr>
                <a:spLocks noRot="1" noChangeAspect="1" noMove="1" noResize="1" noEditPoints="1" noAdjustHandles="1" noChangeArrowheads="1" noChangeShapeType="1" noTextEdit="1"/>
              </p:cNvSpPr>
              <p:nvPr/>
            </p:nvSpPr>
            <p:spPr>
              <a:xfrm>
                <a:off x="1952017" y="3120142"/>
                <a:ext cx="8800289" cy="3085973"/>
              </a:xfrm>
              <a:prstGeom prst="rect">
                <a:avLst/>
              </a:prstGeom>
              <a:blipFill>
                <a:blip r:embed="rId3"/>
                <a:stretch>
                  <a:fillRect l="-208" r="-831" b="-296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949C25A1-6039-4B1C-8F1F-BBF9D4CD71FD}"/>
                  </a:ext>
                </a:extLst>
              </p:cNvPr>
              <p:cNvSpPr/>
              <p:nvPr/>
            </p:nvSpPr>
            <p:spPr>
              <a:xfrm>
                <a:off x="852473" y="1569536"/>
                <a:ext cx="10473447" cy="1205073"/>
              </a:xfrm>
              <a:prstGeom prst="rect">
                <a:avLst/>
              </a:prstGeom>
            </p:spPr>
            <p:txBody>
              <a:bodyPr wrap="square">
                <a:spAutoFit/>
              </a:bodyPr>
              <a:lstStyle/>
              <a:p>
                <a:pPr marL="0" marR="0" lvl="0" indent="266700" algn="just" defTabSz="914400" rtl="0" eaLnBrk="1" fontAlgn="auto" latinLnBrk="0" hangingPunct="1">
                  <a:lnSpc>
                    <a:spcPts val="2200"/>
                  </a:lnSpc>
                  <a:spcBef>
                    <a:spcPts val="0"/>
                  </a:spcBef>
                  <a:spcAft>
                    <a:spcPts val="0"/>
                  </a:spcAft>
                  <a:buClrTx/>
                  <a:buSzTx/>
                  <a:buFontTx/>
                  <a:buNone/>
                  <a:tabLst/>
                  <a:defRPr/>
                </a:pPr>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机器学习模型需要若干性能度量指标来判断其性能优劣。下面以二分类问题（正类、负类）为例，介绍几种主要度量方法。</a:t>
                </a:r>
                <a14:m>
                  <m:oMath xmlns:m="http://schemas.openxmlformats.org/officeDocument/2006/math">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𝑛</m:t>
                    </m:r>
                  </m:oMath>
                </a14:m>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为训练样例的总数，正例总数和负例总数分别是</a:t>
                </a:r>
                <a14:m>
                  <m:oMath xmlns:m="http://schemas.openxmlformats.org/officeDocument/2006/math">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𝑃</m:t>
                    </m:r>
                  </m:oMath>
                </a14:m>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(positive)</a:t>
                </a:r>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和</a:t>
                </a:r>
                <a14:m>
                  <m:oMath xmlns:m="http://schemas.openxmlformats.org/officeDocument/2006/math">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𝑁</m:t>
                    </m:r>
                  </m:oMath>
                </a14:m>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(negative)</a:t>
                </a:r>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。机器模型预测类别可分为如下四类：真正例（</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True Positive, TP</a:t>
                </a:r>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）、假正例（</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False Positive, FP</a:t>
                </a:r>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）、真反例（</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True Negative, TN</a:t>
                </a:r>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）与假反例（</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False Negative, FN</a:t>
                </a:r>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），令</a:t>
                </a:r>
                <a14:m>
                  <m:oMath xmlns:m="http://schemas.openxmlformats.org/officeDocument/2006/math">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𝑇𝑃</m:t>
                    </m:r>
                  </m:oMath>
                </a14:m>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a:t>
                </a:r>
                <a14:m>
                  <m:oMath xmlns:m="http://schemas.openxmlformats.org/officeDocument/2006/math">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𝐹𝑃</m:t>
                    </m:r>
                  </m:oMath>
                </a14:m>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a:t>
                </a:r>
                <a14:m>
                  <m:oMath xmlns:m="http://schemas.openxmlformats.org/officeDocument/2006/math">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𝑇𝑁</m:t>
                    </m:r>
                  </m:oMath>
                </a14:m>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a:t>
                </a:r>
                <a14:m>
                  <m:oMath xmlns:m="http://schemas.openxmlformats.org/officeDocument/2006/math">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𝐹𝑁</m:t>
                    </m:r>
                  </m:oMath>
                </a14:m>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分别表示其对应的样例数</a:t>
                </a:r>
                <a:r>
                  <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a:t>
                </a:r>
                <a:endPar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endParaRPr>
              </a:p>
            </p:txBody>
          </p:sp>
        </mc:Choice>
        <mc:Fallback xmlns="">
          <p:sp>
            <p:nvSpPr>
              <p:cNvPr id="7" name="矩形 6">
                <a:extLst>
                  <a:ext uri="{FF2B5EF4-FFF2-40B4-BE49-F238E27FC236}">
                    <a16:creationId xmlns:a16="http://schemas.microsoft.com/office/drawing/2014/main" id="{949C25A1-6039-4B1C-8F1F-BBF9D4CD71FD}"/>
                  </a:ext>
                </a:extLst>
              </p:cNvPr>
              <p:cNvSpPr>
                <a:spLocks noRot="1" noChangeAspect="1" noMove="1" noResize="1" noEditPoints="1" noAdjustHandles="1" noChangeArrowheads="1" noChangeShapeType="1" noTextEdit="1"/>
              </p:cNvSpPr>
              <p:nvPr/>
            </p:nvSpPr>
            <p:spPr>
              <a:xfrm>
                <a:off x="852473" y="1569536"/>
                <a:ext cx="10473447" cy="1205073"/>
              </a:xfrm>
              <a:prstGeom prst="rect">
                <a:avLst/>
              </a:prstGeom>
              <a:blipFill>
                <a:blip r:embed="rId4"/>
                <a:stretch>
                  <a:fillRect l="-524" t="-3535" r="-2619" b="-707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36723361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504507" y="1008198"/>
            <a:ext cx="8846288" cy="497934"/>
            <a:chOff x="2228892" y="2819853"/>
            <a:chExt cx="4786506" cy="497934"/>
          </a:xfrm>
        </p:grpSpPr>
        <p:sp>
          <p:nvSpPr>
            <p:cNvPr id="3" name="平行四边形 2"/>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4" name="平行四边形 3"/>
            <p:cNvSpPr/>
            <p:nvPr/>
          </p:nvSpPr>
          <p:spPr bwMode="auto">
            <a:xfrm>
              <a:off x="2228892" y="2819853"/>
              <a:ext cx="4786506"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5" name="矩形 4"/>
            <p:cNvSpPr/>
            <p:nvPr/>
          </p:nvSpPr>
          <p:spPr>
            <a:xfrm>
              <a:off x="2591332" y="2826188"/>
              <a:ext cx="4133539" cy="400110"/>
            </a:xfrm>
            <a:prstGeom prst="rect">
              <a:avLst/>
            </a:prstGeom>
          </p:spPr>
          <p:txBody>
            <a:bodyPr wrap="square">
              <a:spAutoFit/>
            </a:bodyPr>
            <a:lstStyle/>
            <a:p>
              <a:pPr marL="0" marR="0" lvl="0" indent="0" algn="ctr" defTabSz="914400" rtl="0" eaLnBrk="1" fontAlgn="auto" latinLnBrk="0" hangingPunct="1">
                <a:lnSpc>
                  <a:spcPct val="100000"/>
                </a:lnSpc>
                <a:spcBef>
                  <a:spcPct val="50000"/>
                </a:spcBef>
                <a:spcAft>
                  <a:spcPts val="0"/>
                </a:spcAft>
                <a:buClrTx/>
                <a:buSzTx/>
                <a:buFontTx/>
                <a:buNone/>
                <a:tabLst/>
                <a:defRPr/>
              </a:pPr>
              <a:r>
                <a:rPr kumimoji="0" lang="zh-CN" altLang="en-US" sz="2000" b="1" i="0" u="none" strike="noStrike" kern="120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rPr>
                <a:t>模型度量方法</a:t>
              </a:r>
              <a:endParaRPr kumimoji="0" lang="zh-CN" altLang="en-US" sz="2000" b="0" i="0" u="none" strike="noStrike" kern="120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endParaRPr>
            </a:p>
          </p:txBody>
        </p:sp>
      </p:grpSp>
      <p:sp>
        <p:nvSpPr>
          <p:cNvPr id="12" name="矩形 11">
            <a:extLst>
              <a:ext uri="{FF2B5EF4-FFF2-40B4-BE49-F238E27FC236}">
                <a16:creationId xmlns:a16="http://schemas.microsoft.com/office/drawing/2014/main" id="{5E3A4826-C45A-4929-A41E-665945622565}"/>
              </a:ext>
            </a:extLst>
          </p:cNvPr>
          <p:cNvSpPr/>
          <p:nvPr/>
        </p:nvSpPr>
        <p:spPr>
          <a:xfrm>
            <a:off x="852473" y="129010"/>
            <a:ext cx="2236510"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mn-cs"/>
              </a:rPr>
              <a:t>一、机器学习基本概念</a:t>
            </a:r>
            <a:endParaRPr kumimoji="0" lang="zh-CN" altLang="en-US" sz="16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8496A42D-CAB1-4D02-8694-45036D2769BB}"/>
                  </a:ext>
                </a:extLst>
              </p:cNvPr>
              <p:cNvSpPr/>
              <p:nvPr/>
            </p:nvSpPr>
            <p:spPr>
              <a:xfrm>
                <a:off x="1135858" y="1900369"/>
                <a:ext cx="9716493" cy="3797322"/>
              </a:xfrm>
              <a:prstGeom prst="rect">
                <a:avLst/>
              </a:prstGeom>
            </p:spPr>
            <p:txBody>
              <a:bodyPr wrap="square">
                <a:spAutoFit/>
              </a:bodyPr>
              <a:lstStyle/>
              <a:p>
                <a:pPr marL="0" marR="0" lvl="0" indent="266700" algn="just" defTabSz="914400" rtl="0" eaLnBrk="1" fontAlgn="auto" latinLnBrk="0" hangingPunct="1">
                  <a:lnSpc>
                    <a:spcPct val="200000"/>
                  </a:lnSpc>
                  <a:spcBef>
                    <a:spcPts val="0"/>
                  </a:spcBef>
                  <a:spcAft>
                    <a:spcPts val="0"/>
                  </a:spcAft>
                  <a:buClrTx/>
                  <a:buSzTx/>
                  <a:buFontTx/>
                  <a:buNone/>
                  <a:tabLst/>
                  <a:defRPr/>
                </a:pPr>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在实际应用中，精确率和召回率之间是相互矛盾的，比如可以将所有样本分类为正例使得召回率为</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100%</a:t>
                </a:r>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而精确率极低。因此为了综合考虑精确率和召回率，可采用</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F1-score</a:t>
                </a:r>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这一综合分类率：</a:t>
                </a:r>
              </a:p>
              <a:p>
                <a:pPr marL="0" marR="0" lvl="0" indent="266700" algn="just" defTabSz="914400" rtl="0" eaLnBrk="1" fontAlgn="auto" latinLnBrk="0" hangingPunct="1">
                  <a:lnSpc>
                    <a:spcPct val="20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             </a:t>
                </a:r>
                <a:r>
                  <a:rPr kumimoji="0" lang="zh-CN" altLang="zh-CN" sz="1800" b="0" i="0" u="none" strike="noStrike" kern="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综合分类率（</a:t>
                </a:r>
                <a:r>
                  <a:rPr kumimoji="0" lang="en-US" altLang="zh-CN" sz="1800" b="0" i="0" u="none" strike="noStrike" kern="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F1-score</a:t>
                </a:r>
                <a:r>
                  <a:rPr kumimoji="0" lang="zh-CN" altLang="zh-CN" sz="1800" b="0" i="0" u="none" strike="noStrike" kern="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a:t>
                </a:r>
                <a:r>
                  <a:rPr kumimoji="0" lang="en-US" altLang="zh-CN" sz="1800" b="0" i="0" u="none" strike="noStrike" kern="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a:t>
                </a:r>
                <a14:m>
                  <m:oMath xmlns:m="http://schemas.openxmlformats.org/officeDocument/2006/math">
                    <m:f>
                      <m:fPr>
                        <m:ctrlPr>
                          <a:rPr kumimoji="0" lang="zh-CN" altLang="zh-CN" sz="18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fPr>
                      <m:num>
                        <m:r>
                          <a:rPr kumimoji="0" lang="en-US" altLang="zh-CN" sz="18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2</m:t>
                        </m:r>
                      </m:num>
                      <m:den>
                        <m:f>
                          <m:fPr>
                            <m:ctrlPr>
                              <a:rPr kumimoji="0" lang="zh-CN" altLang="zh-CN" sz="18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fPr>
                          <m:num>
                            <m:r>
                              <a:rPr kumimoji="0" lang="en-US" altLang="zh-CN" sz="18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1</m:t>
                            </m:r>
                          </m:num>
                          <m:den>
                            <m:r>
                              <a:rPr kumimoji="0" lang="en-US" altLang="zh-CN" sz="18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𝑃𝑟𝑒𝑐𝑖𝑠𝑖𝑜𝑛</m:t>
                            </m:r>
                          </m:den>
                        </m:f>
                        <m:r>
                          <a:rPr kumimoji="0" lang="en-US" altLang="zh-CN" sz="18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m:t>
                        </m:r>
                        <m:f>
                          <m:fPr>
                            <m:ctrlPr>
                              <a:rPr kumimoji="0" lang="zh-CN" altLang="zh-CN" sz="18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fPr>
                          <m:num>
                            <m:r>
                              <a:rPr kumimoji="0" lang="en-US" altLang="zh-CN" sz="18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1</m:t>
                            </m:r>
                          </m:num>
                          <m:den>
                            <m:r>
                              <a:rPr kumimoji="0" lang="en-US" altLang="zh-CN" sz="18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𝑅𝑒𝑐𝑎𝑙𝑙</m:t>
                            </m:r>
                          </m:den>
                        </m:f>
                      </m:den>
                    </m:f>
                    <m:r>
                      <a:rPr kumimoji="0" lang="en-US" altLang="zh-CN" sz="18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=2×</m:t>
                    </m:r>
                    <m:f>
                      <m:fPr>
                        <m:ctrlPr>
                          <a:rPr kumimoji="0" lang="zh-CN" altLang="zh-CN" sz="18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fPr>
                      <m:num>
                        <m:r>
                          <a:rPr kumimoji="0" lang="en-US" altLang="zh-CN" sz="18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𝑃𝑟𝑒𝑐𝑖𝑠𝑖𝑜𝑛</m:t>
                        </m:r>
                        <m:r>
                          <a:rPr kumimoji="0" lang="en-US" altLang="zh-CN" sz="18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m:t>
                        </m:r>
                        <m:r>
                          <a:rPr kumimoji="0" lang="en-US" altLang="zh-CN" sz="18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𝑅𝑒𝑐𝑎𝑙𝑙</m:t>
                        </m:r>
                      </m:num>
                      <m:den>
                        <m:r>
                          <a:rPr kumimoji="0" lang="en-US" altLang="zh-CN" sz="18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𝑃𝑟𝑒𝑐𝑖𝑠𝑖𝑜𝑛</m:t>
                        </m:r>
                        <m:r>
                          <a:rPr kumimoji="0" lang="en-US" altLang="zh-CN" sz="18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m:t>
                        </m:r>
                        <m:r>
                          <a:rPr kumimoji="0" lang="en-US" altLang="zh-CN" sz="18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𝑅𝑒𝑐𝑎𝑙𝑙</m:t>
                        </m:r>
                      </m:den>
                    </m:f>
                  </m:oMath>
                </a14:m>
                <a:endParaRPr kumimoji="0" lang="zh-CN" altLang="zh-CN" sz="1800" b="0" i="0" u="none" strike="noStrike" kern="1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266700" algn="just" defTabSz="914400" rtl="0" eaLnBrk="1" fontAlgn="auto" latinLnBrk="0" hangingPunct="1">
                  <a:lnSpc>
                    <a:spcPct val="2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F1-score</a:t>
                </a:r>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是精确率和召回率的调和平均数，</a:t>
                </a:r>
                <a:r>
                  <a:rPr kumimoji="0" lang="zh-CN" altLang="zh-CN" sz="1800" b="0" i="0" u="none" strike="noStrike" kern="1200" cap="none" spc="0" normalizeH="0" baseline="0" noProof="0" dirty="0">
                    <a:ln>
                      <a:noFill/>
                    </a:ln>
                    <a:solidFill>
                      <a:srgbClr val="121212"/>
                    </a:solidFill>
                    <a:effectLst/>
                    <a:uLnTx/>
                    <a:uFillTx/>
                    <a:latin typeface="Times New Roman" panose="02020603050405020304" pitchFamily="18" charset="0"/>
                    <a:ea typeface="楷体_GB2312"/>
                    <a:cs typeface="Times New Roman" panose="02020603050405020304" pitchFamily="18" charset="0"/>
                  </a:rPr>
                  <a:t>在尽可能提高</a:t>
                </a:r>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精确率和召回率</a:t>
                </a:r>
                <a:r>
                  <a:rPr kumimoji="0" lang="zh-CN" altLang="zh-CN" sz="1800" b="0" i="0" u="none" strike="noStrike" kern="1200" cap="none" spc="0" normalizeH="0" baseline="0" noProof="0" dirty="0">
                    <a:ln>
                      <a:noFill/>
                    </a:ln>
                    <a:solidFill>
                      <a:srgbClr val="121212"/>
                    </a:solidFill>
                    <a:effectLst/>
                    <a:uLnTx/>
                    <a:uFillTx/>
                    <a:latin typeface="Times New Roman" panose="02020603050405020304" pitchFamily="18" charset="0"/>
                    <a:ea typeface="楷体_GB2312"/>
                    <a:cs typeface="Times New Roman" panose="02020603050405020304" pitchFamily="18" charset="0"/>
                  </a:rPr>
                  <a:t>同时，也希望两者之间的差异尽可能小。</a:t>
                </a:r>
                <a:endPar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endParaRPr>
              </a:p>
            </p:txBody>
          </p:sp>
        </mc:Choice>
        <mc:Fallback xmlns="">
          <p:sp>
            <p:nvSpPr>
              <p:cNvPr id="6" name="矩形 5">
                <a:extLst>
                  <a:ext uri="{FF2B5EF4-FFF2-40B4-BE49-F238E27FC236}">
                    <a16:creationId xmlns:a16="http://schemas.microsoft.com/office/drawing/2014/main" id="{8496A42D-CAB1-4D02-8694-45036D2769BB}"/>
                  </a:ext>
                </a:extLst>
              </p:cNvPr>
              <p:cNvSpPr>
                <a:spLocks noRot="1" noChangeAspect="1" noMove="1" noResize="1" noEditPoints="1" noAdjustHandles="1" noChangeArrowheads="1" noChangeShapeType="1" noTextEdit="1"/>
              </p:cNvSpPr>
              <p:nvPr/>
            </p:nvSpPr>
            <p:spPr>
              <a:xfrm>
                <a:off x="1135858" y="1900369"/>
                <a:ext cx="9716493" cy="3797322"/>
              </a:xfrm>
              <a:prstGeom prst="rect">
                <a:avLst/>
              </a:prstGeom>
              <a:blipFill>
                <a:blip r:embed="rId3"/>
                <a:stretch>
                  <a:fillRect l="-502" r="-565" b="-160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32335952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504507" y="1008198"/>
            <a:ext cx="8846288" cy="497934"/>
            <a:chOff x="2228892" y="2819853"/>
            <a:chExt cx="4786506" cy="497934"/>
          </a:xfrm>
        </p:grpSpPr>
        <p:sp>
          <p:nvSpPr>
            <p:cNvPr id="3" name="平行四边形 2"/>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4" name="平行四边形 3"/>
            <p:cNvSpPr/>
            <p:nvPr/>
          </p:nvSpPr>
          <p:spPr bwMode="auto">
            <a:xfrm>
              <a:off x="2228892" y="2819853"/>
              <a:ext cx="4786506"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5" name="矩形 4"/>
            <p:cNvSpPr/>
            <p:nvPr/>
          </p:nvSpPr>
          <p:spPr>
            <a:xfrm>
              <a:off x="2591332" y="2826188"/>
              <a:ext cx="4133539" cy="40011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rPr>
                <a:t>参数优化：频率学派与贝叶斯学派</a:t>
              </a:r>
            </a:p>
          </p:txBody>
        </p:sp>
      </p:grpSp>
      <p:sp>
        <p:nvSpPr>
          <p:cNvPr id="12" name="矩形 11">
            <a:extLst>
              <a:ext uri="{FF2B5EF4-FFF2-40B4-BE49-F238E27FC236}">
                <a16:creationId xmlns:a16="http://schemas.microsoft.com/office/drawing/2014/main" id="{5E3A4826-C45A-4929-A41E-665945622565}"/>
              </a:ext>
            </a:extLst>
          </p:cNvPr>
          <p:cNvSpPr/>
          <p:nvPr/>
        </p:nvSpPr>
        <p:spPr>
          <a:xfrm>
            <a:off x="852473" y="129010"/>
            <a:ext cx="2236510"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mn-cs"/>
              </a:rPr>
              <a:t>一、机器学习基本概念</a:t>
            </a:r>
            <a:endParaRPr kumimoji="0" lang="zh-CN" altLang="en-US" sz="16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p:sp>
        <p:nvSpPr>
          <p:cNvPr id="9" name="矩形: 圆角 6">
            <a:extLst>
              <a:ext uri="{FF2B5EF4-FFF2-40B4-BE49-F238E27FC236}">
                <a16:creationId xmlns:a16="http://schemas.microsoft.com/office/drawing/2014/main" id="{9B39F6B6-9295-43AB-93D4-AE591838FA96}"/>
              </a:ext>
            </a:extLst>
          </p:cNvPr>
          <p:cNvSpPr/>
          <p:nvPr/>
        </p:nvSpPr>
        <p:spPr>
          <a:xfrm>
            <a:off x="594543" y="2308836"/>
            <a:ext cx="4880341" cy="3853425"/>
          </a:xfrm>
          <a:prstGeom prst="roundRect">
            <a:avLst>
              <a:gd name="adj" fmla="val 0"/>
            </a:avLst>
          </a:prstGeom>
          <a:gradFill>
            <a:gsLst>
              <a:gs pos="22000">
                <a:srgbClr val="016773"/>
              </a:gs>
              <a:gs pos="100000">
                <a:srgbClr val="00ABA5"/>
              </a:gs>
            </a:gsLst>
            <a:lin ang="30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1"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endParaRPr>
          </a:p>
        </p:txBody>
      </p:sp>
      <p:sp>
        <p:nvSpPr>
          <p:cNvPr id="10" name="矩形 9">
            <a:extLst>
              <a:ext uri="{FF2B5EF4-FFF2-40B4-BE49-F238E27FC236}">
                <a16:creationId xmlns:a16="http://schemas.microsoft.com/office/drawing/2014/main" id="{64796D81-F8E6-4D05-A8F4-D5FB997DA23A}"/>
              </a:ext>
            </a:extLst>
          </p:cNvPr>
          <p:cNvSpPr/>
          <p:nvPr/>
        </p:nvSpPr>
        <p:spPr>
          <a:xfrm>
            <a:off x="734530" y="2245432"/>
            <a:ext cx="4740354" cy="4129144"/>
          </a:xfrm>
          <a:prstGeom prst="rect">
            <a:avLst/>
          </a:prstGeom>
        </p:spPr>
        <p:txBody>
          <a:bodyPr wrap="square">
            <a:spAutoFit/>
          </a:bodyPr>
          <a:lstStyle/>
          <a:p>
            <a:pPr marL="0" marR="0" lvl="0" indent="0" algn="ctr" defTabSz="914400" rtl="0" eaLnBrk="1" fontAlgn="auto" latinLnBrk="0" hangingPunct="1">
              <a:lnSpc>
                <a:spcPct val="250000"/>
              </a:lnSpc>
              <a:spcBef>
                <a:spcPts val="0"/>
              </a:spcBef>
              <a:spcAft>
                <a:spcPts val="0"/>
              </a:spcAft>
              <a:buClr>
                <a:prstClr val="white"/>
              </a:buClr>
              <a:buSzPct val="80000"/>
              <a:buFontTx/>
              <a:buNone/>
              <a:tabLst/>
              <a:defRPr/>
            </a:pPr>
            <a:r>
              <a:rPr kumimoji="0" lang="zh-CN" altLang="en-US" sz="1800" b="1" i="0" u="none" strike="noStrike" kern="1200" cap="none" spc="0" normalizeH="0" baseline="0" noProof="0" dirty="0">
                <a:ln>
                  <a:noFill/>
                </a:ln>
                <a:solidFill>
                  <a:srgbClr val="FFFFCC"/>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Times New Roman" panose="02020603050405020304" pitchFamily="18" charset="0"/>
              </a:rPr>
              <a:t>频率学派</a:t>
            </a:r>
            <a:endParaRPr kumimoji="0" lang="en-US" altLang="zh-CN" sz="1800" b="1" i="0" u="none" strike="noStrike" kern="1200" cap="none" spc="0" normalizeH="0" baseline="0" noProof="0" dirty="0">
              <a:ln>
                <a:noFill/>
              </a:ln>
              <a:solidFill>
                <a:srgbClr val="FFFFCC"/>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Times New Roman" panose="02020603050405020304" pitchFamily="18"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在频率学派中，频率是概率的经验基础，概率表示的是事件发生频率的极限值。当重复试验的次数趋近于无穷大时，事件发生的频率会收敛到真实概率，即“频率依概率收敛于概率”。从频率学派角度而言，对模型参数优化学习的结果就是得到使观测数据发生概率最大的模型参数，又称为</a:t>
            </a:r>
            <a:r>
              <a:rPr kumimoji="0" lang="zh-CN" altLang="en-US" sz="1800" b="0" i="0" u="none" strike="noStrike" kern="1200" cap="none" spc="0" normalizeH="0" baseline="0" noProof="0" dirty="0">
                <a:ln>
                  <a:noFill/>
                </a:ln>
                <a:solidFill>
                  <a:srgbClr val="FFFF00"/>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最大似然估计（</a:t>
            </a:r>
            <a:r>
              <a:rPr kumimoji="0" lang="en-US" altLang="zh-CN" sz="1800" b="0" i="0" u="none" strike="noStrike" kern="1200" cap="none" spc="0" normalizeH="0" baseline="0" noProof="0" dirty="0">
                <a:ln>
                  <a:noFill/>
                </a:ln>
                <a:solidFill>
                  <a:srgbClr val="FFFF00"/>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maximum likelihood estimation</a:t>
            </a:r>
            <a:r>
              <a:rPr kumimoji="0" lang="zh-CN" altLang="en-US" sz="1800" b="0" i="0" u="none" strike="noStrike" kern="1200" cap="none" spc="0" normalizeH="0" baseline="0" noProof="0" dirty="0">
                <a:ln>
                  <a:noFill/>
                </a:ln>
                <a:solidFill>
                  <a:srgbClr val="FFFF00"/>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a:t>
            </a:r>
            <a:r>
              <a:rPr kumimoji="0" lang="en-US" altLang="zh-CN" sz="1800" b="0" i="0" u="none" strike="noStrike" kern="1200" cap="none" spc="0" normalizeH="0" baseline="0" noProof="0" dirty="0">
                <a:ln>
                  <a:noFill/>
                </a:ln>
                <a:solidFill>
                  <a:srgbClr val="FFFF00"/>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MLE</a:t>
            </a:r>
            <a:r>
              <a:rPr kumimoji="0" lang="zh-CN" altLang="en-US" sz="1800" b="0" i="0" u="none" strike="noStrike" kern="1200" cap="none" spc="0" normalizeH="0" baseline="0" noProof="0" dirty="0">
                <a:ln>
                  <a:noFill/>
                </a:ln>
                <a:solidFill>
                  <a:srgbClr val="FFFF00"/>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a:t>
            </a:r>
            <a:r>
              <a:rPr kumimoji="0" lang="zh-CN" altLang="en-US" sz="1800" b="0" i="0" u="none" strike="noStrike" kern="1200" cap="none" spc="0" normalizeH="0" baseline="0" noProof="0" dirty="0">
                <a:ln>
                  <a:noFill/>
                </a:ln>
                <a:solidFill>
                  <a:prstClr val="white"/>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。这里的最大似然可理解为通过调整模型参数使得模型能够最大化样本情况出现的概率。</a:t>
            </a:r>
            <a:endParaRPr kumimoji="0" lang="zh-CN" altLang="zh-CN" sz="1800" b="0" i="0" u="none" strike="noStrike" kern="1200" cap="none" spc="0" normalizeH="0" baseline="0" noProof="0" dirty="0">
              <a:ln>
                <a:noFill/>
              </a:ln>
              <a:solidFill>
                <a:prstClr val="white"/>
              </a:solidFill>
              <a:effectLst/>
              <a:uLnTx/>
              <a:uFillTx/>
              <a:latin typeface="Times New Roman" panose="02020603050405020304" pitchFamily="18" charset="0"/>
              <a:ea typeface="华文楷体" panose="02010600040101010101" pitchFamily="2" charset="-122"/>
              <a:cs typeface="Times New Roman" panose="02020603050405020304" pitchFamily="18" charset="0"/>
            </a:endParaRPr>
          </a:p>
          <a:p>
            <a:pPr marL="0" marR="0" lvl="0" indent="0" algn="ctr" defTabSz="914400" rtl="0" eaLnBrk="1" fontAlgn="auto" latinLnBrk="0" hangingPunct="1">
              <a:lnSpc>
                <a:spcPct val="250000"/>
              </a:lnSpc>
              <a:spcBef>
                <a:spcPts val="0"/>
              </a:spcBef>
              <a:spcAft>
                <a:spcPts val="0"/>
              </a:spcAft>
              <a:buClr>
                <a:prstClr val="white"/>
              </a:buClr>
              <a:buSzPct val="80000"/>
              <a:buFontTx/>
              <a:buNone/>
              <a:tabLst/>
              <a:defRPr/>
            </a:pPr>
            <a:endParaRPr kumimoji="0" lang="en-US" altLang="zh-CN" sz="1800" b="1" i="0" u="none" strike="noStrike" kern="1200" cap="none" spc="0" normalizeH="0" baseline="0" noProof="0" dirty="0">
              <a:ln>
                <a:noFill/>
              </a:ln>
              <a:solidFill>
                <a:srgbClr val="FFFFCC"/>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1" name="矩形: 圆角 6">
            <a:extLst>
              <a:ext uri="{FF2B5EF4-FFF2-40B4-BE49-F238E27FC236}">
                <a16:creationId xmlns:a16="http://schemas.microsoft.com/office/drawing/2014/main" id="{5CB78FFC-EAC6-43DA-B0AA-62AAD97675BA}"/>
              </a:ext>
            </a:extLst>
          </p:cNvPr>
          <p:cNvSpPr/>
          <p:nvPr/>
        </p:nvSpPr>
        <p:spPr>
          <a:xfrm>
            <a:off x="6658645" y="2245432"/>
            <a:ext cx="4880341" cy="3980439"/>
          </a:xfrm>
          <a:prstGeom prst="roundRect">
            <a:avLst>
              <a:gd name="adj" fmla="val 0"/>
            </a:avLst>
          </a:prstGeom>
          <a:gradFill>
            <a:gsLst>
              <a:gs pos="22000">
                <a:srgbClr val="016773"/>
              </a:gs>
              <a:gs pos="100000">
                <a:srgbClr val="00ABA5"/>
              </a:gs>
            </a:gsLst>
            <a:lin ang="30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1"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endParaRPr>
          </a:p>
        </p:txBody>
      </p:sp>
      <p:sp>
        <p:nvSpPr>
          <p:cNvPr id="13" name="矩形 12">
            <a:extLst>
              <a:ext uri="{FF2B5EF4-FFF2-40B4-BE49-F238E27FC236}">
                <a16:creationId xmlns:a16="http://schemas.microsoft.com/office/drawing/2014/main" id="{33B876B9-276F-46F0-B62B-3D99F175D601}"/>
              </a:ext>
            </a:extLst>
          </p:cNvPr>
          <p:cNvSpPr/>
          <p:nvPr/>
        </p:nvSpPr>
        <p:spPr>
          <a:xfrm>
            <a:off x="6798631" y="2182028"/>
            <a:ext cx="4798825" cy="4406143"/>
          </a:xfrm>
          <a:prstGeom prst="rect">
            <a:avLst/>
          </a:prstGeom>
        </p:spPr>
        <p:txBody>
          <a:bodyPr wrap="square">
            <a:spAutoFit/>
          </a:bodyPr>
          <a:lstStyle/>
          <a:p>
            <a:pPr marL="0" marR="0" lvl="0" indent="0" algn="ctr" defTabSz="914400" rtl="0" eaLnBrk="1" fontAlgn="auto" latinLnBrk="0" hangingPunct="1">
              <a:lnSpc>
                <a:spcPct val="250000"/>
              </a:lnSpc>
              <a:spcBef>
                <a:spcPts val="0"/>
              </a:spcBef>
              <a:spcAft>
                <a:spcPts val="0"/>
              </a:spcAft>
              <a:buClr>
                <a:prstClr val="white"/>
              </a:buClr>
              <a:buSzPct val="80000"/>
              <a:buFontTx/>
              <a:buNone/>
              <a:tabLst/>
              <a:defRPr/>
            </a:pPr>
            <a:r>
              <a:rPr kumimoji="0" lang="zh-CN" altLang="en-US" sz="1800" b="1" i="0" u="none" strike="noStrike" kern="1200" cap="none" spc="0" normalizeH="0" baseline="0" noProof="0" dirty="0">
                <a:ln>
                  <a:noFill/>
                </a:ln>
                <a:solidFill>
                  <a:srgbClr val="FFFFCC"/>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Times New Roman" panose="02020603050405020304" pitchFamily="18" charset="0"/>
              </a:rPr>
              <a:t>贝叶斯学派</a:t>
            </a:r>
            <a:r>
              <a:rPr kumimoji="0" lang="en-US" altLang="zh-CN" sz="1800" b="1" i="0" u="none" strike="noStrike" kern="1200" cap="none" spc="0" normalizeH="0" baseline="0" noProof="0" dirty="0">
                <a:ln>
                  <a:noFill/>
                </a:ln>
                <a:solidFill>
                  <a:srgbClr val="FFFFCC"/>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Times New Roman" panose="02020603050405020304" pitchFamily="18" charset="0"/>
              </a:rPr>
              <a:t> </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在贝叶斯学派中，事件发生的频率既与当前观测数据有关，又与对该事件已获得的历史先验知识有关。从贝叶斯学派角度而言，对模型参数优化学习的结果就是</a:t>
            </a:r>
            <a:r>
              <a:rPr kumimoji="0" lang="zh-CN" altLang="en-US" sz="1800" b="0" i="0" u="none" strike="noStrike" kern="1200" cap="none" spc="0" normalizeH="0" baseline="0" noProof="0" dirty="0">
                <a:ln>
                  <a:noFill/>
                </a:ln>
                <a:solidFill>
                  <a:srgbClr val="FFFF00"/>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似然概率（模型参数产生数据的概率）与先验概率（没有任何实验数据时对模型参数的经验判断）乘积最大</a:t>
            </a:r>
            <a:r>
              <a:rPr kumimoji="0" lang="zh-CN" altLang="en-US" sz="1800" b="0" i="0" u="none" strike="noStrike" kern="1200" cap="none" spc="0" normalizeH="0" baseline="0" noProof="0" dirty="0">
                <a:ln>
                  <a:noFill/>
                </a:ln>
                <a:solidFill>
                  <a:prstClr val="white"/>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，又称为</a:t>
            </a:r>
            <a:r>
              <a:rPr kumimoji="0" lang="zh-CN" altLang="en-US" sz="1800" b="0" i="0" u="none" strike="noStrike" kern="1200" cap="none" spc="0" normalizeH="0" baseline="0" noProof="0" dirty="0">
                <a:ln>
                  <a:noFill/>
                </a:ln>
                <a:solidFill>
                  <a:srgbClr val="FFFF00"/>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最大后验估计（</a:t>
            </a:r>
            <a:r>
              <a:rPr kumimoji="0" lang="en-US" altLang="zh-CN" sz="1800" b="0" i="0" u="none" strike="noStrike" kern="1200" cap="none" spc="0" normalizeH="0" baseline="0" noProof="0" dirty="0">
                <a:ln>
                  <a:noFill/>
                </a:ln>
                <a:solidFill>
                  <a:srgbClr val="FFFF00"/>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maximum a posteriori estimation, MAP</a:t>
            </a:r>
            <a:r>
              <a:rPr kumimoji="0" lang="zh-CN" altLang="en-US" sz="1800" b="0" i="0" u="none" strike="noStrike" kern="1200" cap="none" spc="0" normalizeH="0" baseline="0" noProof="0" dirty="0">
                <a:ln>
                  <a:noFill/>
                </a:ln>
                <a:solidFill>
                  <a:srgbClr val="FFFF00"/>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a:t>
            </a:r>
            <a:r>
              <a:rPr kumimoji="0" lang="zh-CN" altLang="en-US" sz="1800" b="0" i="0" u="none" strike="noStrike" kern="1200" cap="none" spc="0" normalizeH="0" baseline="0" noProof="0" dirty="0">
                <a:ln>
                  <a:noFill/>
                </a:ln>
                <a:solidFill>
                  <a:prstClr val="white"/>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。这里的最大后验估计可理解为最大化在给定数据样本的情况下模型参数的后验概率。</a:t>
            </a:r>
            <a:endParaRPr kumimoji="0" lang="zh-CN" altLang="zh-CN" sz="1800" b="0" i="0" u="none" strike="noStrike" kern="1200" cap="none" spc="0" normalizeH="0" baseline="0" noProof="0" dirty="0">
              <a:ln>
                <a:noFill/>
              </a:ln>
              <a:solidFill>
                <a:prstClr val="white"/>
              </a:solidFill>
              <a:effectLst/>
              <a:uLnTx/>
              <a:uFillTx/>
              <a:latin typeface="Times New Roman" panose="02020603050405020304" pitchFamily="18" charset="0"/>
              <a:ea typeface="华文楷体" panose="0201060004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zh-CN" sz="1800" b="0" i="0" u="none" strike="noStrike" kern="1200" cap="none" spc="0" normalizeH="0" baseline="0" noProof="0" dirty="0">
              <a:ln>
                <a:noFill/>
              </a:ln>
              <a:solidFill>
                <a:prstClr val="white"/>
              </a:solidFill>
              <a:effectLst/>
              <a:uLnTx/>
              <a:uFillTx/>
              <a:latin typeface="Times New Roman" panose="02020603050405020304" pitchFamily="18" charset="0"/>
              <a:ea typeface="华文楷体" panose="02010600040101010101" pitchFamily="2" charset="-122"/>
              <a:cs typeface="Times New Roman" panose="02020603050405020304" pitchFamily="18" charset="0"/>
            </a:endParaRPr>
          </a:p>
          <a:p>
            <a:pPr marL="0" marR="0" lvl="0" indent="0" algn="ctr" defTabSz="914400" rtl="0" eaLnBrk="1" fontAlgn="auto" latinLnBrk="0" hangingPunct="1">
              <a:lnSpc>
                <a:spcPct val="250000"/>
              </a:lnSpc>
              <a:spcBef>
                <a:spcPts val="0"/>
              </a:spcBef>
              <a:spcAft>
                <a:spcPts val="0"/>
              </a:spcAft>
              <a:buClr>
                <a:prstClr val="white"/>
              </a:buClr>
              <a:buSzPct val="80000"/>
              <a:buFontTx/>
              <a:buNone/>
              <a:tabLst/>
              <a:defRPr/>
            </a:pPr>
            <a:endParaRPr kumimoji="0" lang="en-US" altLang="zh-CN" sz="1800" b="1" i="0" u="none" strike="noStrike" kern="1200" cap="none" spc="0" normalizeH="0" baseline="0" noProof="0" dirty="0">
              <a:ln>
                <a:noFill/>
              </a:ln>
              <a:solidFill>
                <a:srgbClr val="FFFFCC"/>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377581395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504507" y="1008198"/>
            <a:ext cx="8846288" cy="497934"/>
            <a:chOff x="2228892" y="2819853"/>
            <a:chExt cx="4786506" cy="497934"/>
          </a:xfrm>
        </p:grpSpPr>
        <p:sp>
          <p:nvSpPr>
            <p:cNvPr id="3" name="平行四边形 2"/>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4" name="平行四边形 3"/>
            <p:cNvSpPr/>
            <p:nvPr/>
          </p:nvSpPr>
          <p:spPr bwMode="auto">
            <a:xfrm>
              <a:off x="2228892" y="2819853"/>
              <a:ext cx="4786506"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5" name="矩形 4"/>
            <p:cNvSpPr/>
            <p:nvPr/>
          </p:nvSpPr>
          <p:spPr>
            <a:xfrm>
              <a:off x="2591332" y="2826188"/>
              <a:ext cx="4133539" cy="40011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rPr>
                <a:t>参数优化：频率学派与贝叶斯学派</a:t>
              </a:r>
            </a:p>
          </p:txBody>
        </p:sp>
      </p:grpSp>
      <p:sp>
        <p:nvSpPr>
          <p:cNvPr id="12" name="矩形 11">
            <a:extLst>
              <a:ext uri="{FF2B5EF4-FFF2-40B4-BE49-F238E27FC236}">
                <a16:creationId xmlns:a16="http://schemas.microsoft.com/office/drawing/2014/main" id="{5E3A4826-C45A-4929-A41E-665945622565}"/>
              </a:ext>
            </a:extLst>
          </p:cNvPr>
          <p:cNvSpPr/>
          <p:nvPr/>
        </p:nvSpPr>
        <p:spPr>
          <a:xfrm>
            <a:off x="852473" y="129010"/>
            <a:ext cx="2236510"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mn-cs"/>
              </a:rPr>
              <a:t>一、机器学习基本概念</a:t>
            </a:r>
            <a:endParaRPr kumimoji="0" lang="zh-CN" altLang="en-US" sz="16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p:pic>
        <p:nvPicPr>
          <p:cNvPr id="6" name="图片 5">
            <a:extLst>
              <a:ext uri="{FF2B5EF4-FFF2-40B4-BE49-F238E27FC236}">
                <a16:creationId xmlns:a16="http://schemas.microsoft.com/office/drawing/2014/main" id="{77D27165-4A86-473C-A0D2-0470060F10D4}"/>
              </a:ext>
            </a:extLst>
          </p:cNvPr>
          <p:cNvPicPr>
            <a:picLocks noChangeAspect="1"/>
          </p:cNvPicPr>
          <p:nvPr/>
        </p:nvPicPr>
        <p:blipFill>
          <a:blip r:embed="rId3"/>
          <a:stretch>
            <a:fillRect/>
          </a:stretch>
        </p:blipFill>
        <p:spPr>
          <a:xfrm>
            <a:off x="1504507" y="1826507"/>
            <a:ext cx="4832598" cy="4349974"/>
          </a:xfrm>
          <a:prstGeom prst="rect">
            <a:avLst/>
          </a:prstGeom>
        </p:spPr>
      </p:pic>
      <p:pic>
        <p:nvPicPr>
          <p:cNvPr id="7" name="图片 6">
            <a:extLst>
              <a:ext uri="{FF2B5EF4-FFF2-40B4-BE49-F238E27FC236}">
                <a16:creationId xmlns:a16="http://schemas.microsoft.com/office/drawing/2014/main" id="{7CE1BE34-1B65-4553-B1DC-4184B4E423D5}"/>
              </a:ext>
            </a:extLst>
          </p:cNvPr>
          <p:cNvPicPr>
            <a:picLocks noChangeAspect="1"/>
          </p:cNvPicPr>
          <p:nvPr/>
        </p:nvPicPr>
        <p:blipFill>
          <a:blip r:embed="rId4"/>
          <a:stretch>
            <a:fillRect/>
          </a:stretch>
        </p:blipFill>
        <p:spPr>
          <a:xfrm>
            <a:off x="6575670" y="2421958"/>
            <a:ext cx="4956430" cy="3286294"/>
          </a:xfrm>
          <a:prstGeom prst="rect">
            <a:avLst/>
          </a:prstGeom>
        </p:spPr>
      </p:pic>
    </p:spTree>
    <p:extLst>
      <p:ext uri="{BB962C8B-B14F-4D97-AF65-F5344CB8AC3E}">
        <p14:creationId xmlns:p14="http://schemas.microsoft.com/office/powerpoint/2010/main" val="169916433"/>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504507" y="1008198"/>
            <a:ext cx="8846288" cy="497934"/>
            <a:chOff x="2228892" y="2819853"/>
            <a:chExt cx="4786506" cy="497934"/>
          </a:xfrm>
        </p:grpSpPr>
        <p:sp>
          <p:nvSpPr>
            <p:cNvPr id="3" name="平行四边形 2"/>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4" name="平行四边形 3"/>
            <p:cNvSpPr/>
            <p:nvPr/>
          </p:nvSpPr>
          <p:spPr bwMode="auto">
            <a:xfrm>
              <a:off x="2228892" y="2819853"/>
              <a:ext cx="4786506"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5" name="矩形 4"/>
            <p:cNvSpPr/>
            <p:nvPr/>
          </p:nvSpPr>
          <p:spPr>
            <a:xfrm>
              <a:off x="2591332" y="2826188"/>
              <a:ext cx="4133539" cy="369332"/>
            </a:xfrm>
            <a:prstGeom prst="rect">
              <a:avLst/>
            </a:prstGeom>
          </p:spPr>
          <p:txBody>
            <a:bodyPr wrap="square">
              <a:spAutoFit/>
            </a:bodyPr>
            <a:lstStyle/>
            <a:p>
              <a:pPr marL="0" marR="0" lvl="0" indent="0" algn="ctr" defTabSz="914400" rtl="0" eaLnBrk="1" fontAlgn="auto" latinLnBrk="0" hangingPunct="1">
                <a:lnSpc>
                  <a:spcPct val="100000"/>
                </a:lnSpc>
                <a:spcBef>
                  <a:spcPct val="50000"/>
                </a:spcBef>
                <a:spcAft>
                  <a:spcPts val="0"/>
                </a:spcAft>
                <a:buClrTx/>
                <a:buSzTx/>
                <a:buFontTx/>
                <a:buNone/>
                <a:tabLst/>
                <a:defRPr/>
              </a:pPr>
              <a:r>
                <a:rPr kumimoji="0" lang="zh-CN" altLang="en-US" sz="1800" b="1" i="0" u="none" strike="noStrike" kern="1200" cap="none" spc="0" normalizeH="0" baseline="0" noProof="0">
                  <a:ln>
                    <a:noFill/>
                  </a:ln>
                  <a:solidFill>
                    <a:prstClr val="black">
                      <a:lumMod val="95000"/>
                      <a:lumOff val="5000"/>
                    </a:prstClr>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回归分析</a:t>
              </a:r>
              <a:endParaRPr kumimoji="0" lang="zh-CN" altLang="en-US" sz="1800" b="1" i="0" u="none" strike="noStrike" kern="1200" cap="none" spc="0" normalizeH="0" baseline="0" noProof="0" dirty="0">
                <a:ln>
                  <a:noFill/>
                </a:ln>
                <a:solidFill>
                  <a:prstClr val="black">
                    <a:lumMod val="95000"/>
                    <a:lumOff val="5000"/>
                  </a:prstClr>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21" name="矩形 20">
            <a:extLst>
              <a:ext uri="{FF2B5EF4-FFF2-40B4-BE49-F238E27FC236}">
                <a16:creationId xmlns:a16="http://schemas.microsoft.com/office/drawing/2014/main" id="{516C3D9D-EAB0-456E-98CD-C6FC12AB3094}"/>
              </a:ext>
            </a:extLst>
          </p:cNvPr>
          <p:cNvSpPr/>
          <p:nvPr/>
        </p:nvSpPr>
        <p:spPr>
          <a:xfrm>
            <a:off x="852473" y="129010"/>
            <a:ext cx="3262432"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mn-cs"/>
              </a:rPr>
              <a:t>二、</a:t>
            </a: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监督学习：回归分析与决策树</a:t>
            </a:r>
          </a:p>
        </p:txBody>
      </p:sp>
      <p:sp>
        <p:nvSpPr>
          <p:cNvPr id="6" name="矩形 5">
            <a:extLst>
              <a:ext uri="{FF2B5EF4-FFF2-40B4-BE49-F238E27FC236}">
                <a16:creationId xmlns:a16="http://schemas.microsoft.com/office/drawing/2014/main" id="{358EA657-9052-473B-8DBE-9A3071EA490E}"/>
              </a:ext>
            </a:extLst>
          </p:cNvPr>
          <p:cNvSpPr/>
          <p:nvPr/>
        </p:nvSpPr>
        <p:spPr>
          <a:xfrm>
            <a:off x="1387715" y="1156618"/>
            <a:ext cx="9079872" cy="135421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800" b="0" i="0" u="none" strike="noStrike" kern="1200" cap="none" spc="0" normalizeH="0" baseline="0" noProof="0" dirty="0">
              <a:ln>
                <a:noFill/>
              </a:ln>
              <a:solidFill>
                <a:srgbClr val="000000"/>
              </a:solidFill>
              <a:effectLst/>
              <a:uLnTx/>
              <a:uFillTx/>
              <a:latin typeface="汉仪玄宋±."/>
              <a:ea typeface="宋体" panose="02010600030101010101" pitchFamily="2" charset="-122"/>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在现实生活中，往往需要分析若干变量之间的关系，如碳排放量与气候变暖之间的关系，某一商品广告投入量与该商品销售量之间的关系等，这种分析不同变量之间存在关系的研究叫作回归分析，刻画不同变量之间关系的模型称为回归模型。</a:t>
            </a:r>
          </a:p>
        </p:txBody>
      </p:sp>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0E138E86-7220-438B-989F-AFDC2B832DFC}"/>
                  </a:ext>
                </a:extLst>
              </p:cNvPr>
              <p:cNvSpPr/>
              <p:nvPr/>
            </p:nvSpPr>
            <p:spPr>
              <a:xfrm>
                <a:off x="852473" y="4658724"/>
                <a:ext cx="6297998" cy="1477328"/>
              </a:xfrm>
              <a:prstGeom prst="rect">
                <a:avLst/>
              </a:prstGeom>
            </p:spPr>
            <p:txBody>
              <a:bodyPr wrap="square">
                <a:spAutoFit/>
              </a:bodyPr>
              <a:lstStyle/>
              <a:p>
                <a:pPr marL="285750" marR="0" lvl="0" indent="-285750" algn="just" defTabSz="914400" rtl="0" eaLnBrk="1" fontAlgn="auto" latinLnBrk="0" hangingPunct="1">
                  <a:lnSpc>
                    <a:spcPct val="100000"/>
                  </a:lnSpc>
                  <a:spcBef>
                    <a:spcPts val="0"/>
                  </a:spcBef>
                  <a:spcAft>
                    <a:spcPts val="0"/>
                  </a:spcAft>
                  <a:buClrTx/>
                  <a:buSzTx/>
                  <a:buFont typeface="Wingdings" panose="05000000000000000000" pitchFamily="2" charset="2"/>
                  <a:buChar char="l"/>
                  <a:tabLst/>
                  <a:defRPr/>
                </a:pPr>
                <a:r>
                  <a:rPr kumimoji="0" lang="zh-CN" altLang="zh-CN" sz="1800" b="1"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父母平均身高每增加一个单位</a:t>
                </a:r>
                <a:r>
                  <a:rPr kumimoji="0" lang="en-US" altLang="zh-CN" sz="1800" b="1"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 </a:t>
                </a:r>
                <a:r>
                  <a:rPr kumimoji="0" lang="zh-CN" altLang="zh-CN" sz="1800" b="1"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其成年子女平均身高只增加</a:t>
                </a:r>
                <a:r>
                  <a:rPr kumimoji="0" lang="en-US" altLang="zh-CN" sz="1800" b="1"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0.516</a:t>
                </a:r>
                <a:r>
                  <a:rPr kumimoji="0" lang="zh-CN" altLang="zh-CN" sz="1800" b="1"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个单位，它反映了这种</a:t>
                </a:r>
                <a:r>
                  <a:rPr kumimoji="0" lang="en-US" altLang="zh-CN" sz="1800" b="1"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a:t>
                </a:r>
                <a:r>
                  <a:rPr kumimoji="0" lang="zh-CN" altLang="zh-CN" sz="1800" b="1"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衰退</a:t>
                </a:r>
                <a:r>
                  <a:rPr kumimoji="0" lang="en-US" altLang="zh-CN" sz="1800" b="1"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(regression)”</a:t>
                </a:r>
                <a:r>
                  <a:rPr kumimoji="0" lang="zh-CN" altLang="zh-CN" sz="1800" b="1"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效应（</a:t>
                </a:r>
                <a:r>
                  <a:rPr kumimoji="0" lang="en-US" altLang="zh-CN" sz="1800" b="1"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a:t>
                </a:r>
                <a:r>
                  <a:rPr kumimoji="0" lang="zh-CN" altLang="zh-CN" sz="1800" b="1"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回归</a:t>
                </a:r>
                <a:r>
                  <a:rPr kumimoji="0" lang="en-US" altLang="zh-CN" sz="1800" b="1"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a:t>
                </a:r>
                <a:r>
                  <a:rPr kumimoji="0" lang="zh-CN" altLang="zh-CN" sz="1800" b="1"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到正常人平均身高）。</a:t>
                </a:r>
                <a:endParaRPr kumimoji="0" lang="en-US" altLang="zh-CN" sz="1800" b="1"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a:p>
                <a:pPr marL="285750" marR="0" lvl="0" indent="-285750" algn="just" defTabSz="914400" rtl="0" eaLnBrk="1" fontAlgn="auto" latinLnBrk="0" hangingPunct="1">
                  <a:lnSpc>
                    <a:spcPct val="100000"/>
                  </a:lnSpc>
                  <a:spcBef>
                    <a:spcPts val="0"/>
                  </a:spcBef>
                  <a:spcAft>
                    <a:spcPts val="0"/>
                  </a:spcAft>
                  <a:buClrTx/>
                  <a:buSzTx/>
                  <a:buFont typeface="Wingdings" panose="05000000000000000000" pitchFamily="2" charset="2"/>
                  <a:buChar char="l"/>
                  <a:tabLst/>
                  <a:defRPr/>
                </a:pPr>
                <a:r>
                  <a:rPr kumimoji="0" lang="zh-CN" altLang="zh-CN" sz="1800" b="1"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虽然</a:t>
                </a:r>
                <a14:m>
                  <m:oMath xmlns:m="http://schemas.openxmlformats.org/officeDocument/2006/math">
                    <m:r>
                      <a:rPr kumimoji="0" lang="en-US" altLang="zh-CN" sz="1800" b="1" i="1" u="none" strike="noStrike" kern="1200" cap="none" spc="0" normalizeH="0" baseline="0" noProof="0">
                        <a:ln>
                          <a:noFill/>
                        </a:ln>
                        <a:solidFill>
                          <a:prstClr val="black"/>
                        </a:solidFill>
                        <a:effectLst/>
                        <a:uLnTx/>
                        <a:uFillTx/>
                        <a:latin typeface="Cambria Math"/>
                        <a:cs typeface="+mn-cs"/>
                      </a:rPr>
                      <m:t>𝒙</m:t>
                    </m:r>
                  </m:oMath>
                </a14:m>
                <a:r>
                  <a:rPr kumimoji="0" lang="zh-CN" altLang="zh-CN" sz="1800" b="1"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和</a:t>
                </a:r>
                <a14:m>
                  <m:oMath xmlns:m="http://schemas.openxmlformats.org/officeDocument/2006/math">
                    <m:r>
                      <a:rPr kumimoji="0" lang="en-US" altLang="zh-CN" sz="1800" b="1" i="1" u="none" strike="noStrike" kern="1200" cap="none" spc="0" normalizeH="0" baseline="0" noProof="0">
                        <a:ln>
                          <a:noFill/>
                        </a:ln>
                        <a:solidFill>
                          <a:prstClr val="black"/>
                        </a:solidFill>
                        <a:effectLst/>
                        <a:uLnTx/>
                        <a:uFillTx/>
                        <a:latin typeface="Cambria Math"/>
                        <a:cs typeface="+mn-cs"/>
                      </a:rPr>
                      <m:t>𝐲</m:t>
                    </m:r>
                  </m:oMath>
                </a14:m>
                <a:r>
                  <a:rPr kumimoji="0" lang="zh-CN" altLang="zh-CN" sz="1800" b="1"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之间并不总是具有</a:t>
                </a:r>
                <a:r>
                  <a:rPr kumimoji="0" lang="en-US" altLang="zh-CN" sz="1800" b="1"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a:t>
                </a:r>
                <a:r>
                  <a:rPr kumimoji="0" lang="zh-CN" altLang="zh-CN" sz="1800" b="1"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衰退</a:t>
                </a:r>
                <a:r>
                  <a:rPr kumimoji="0" lang="en-US" altLang="zh-CN" sz="1800" b="1"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a:t>
                </a:r>
                <a:r>
                  <a:rPr kumimoji="0" lang="zh-CN" altLang="zh-CN" sz="1800" b="1"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（回归）关系，但是</a:t>
                </a:r>
                <a:r>
                  <a:rPr kumimoji="0" lang="en-US" altLang="zh-CN" sz="1800" b="1"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a:t>
                </a:r>
                <a:r>
                  <a:rPr kumimoji="0" lang="zh-CN" altLang="zh-CN" sz="1800" b="1"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线性回归</a:t>
                </a:r>
                <a:r>
                  <a:rPr kumimoji="0" lang="en-US" altLang="zh-CN" sz="1800" b="1"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a:t>
                </a:r>
                <a:r>
                  <a:rPr kumimoji="0" lang="zh-CN" altLang="zh-CN" sz="1800" b="1"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这一名称就保留了下来了。 </a:t>
                </a:r>
              </a:p>
            </p:txBody>
          </p:sp>
        </mc:Choice>
        <mc:Fallback xmlns="">
          <p:sp>
            <p:nvSpPr>
              <p:cNvPr id="8" name="矩形 7">
                <a:extLst>
                  <a:ext uri="{FF2B5EF4-FFF2-40B4-BE49-F238E27FC236}">
                    <a16:creationId xmlns:a16="http://schemas.microsoft.com/office/drawing/2014/main" id="{0E138E86-7220-438B-989F-AFDC2B832DFC}"/>
                  </a:ext>
                </a:extLst>
              </p:cNvPr>
              <p:cNvSpPr>
                <a:spLocks noRot="1" noChangeAspect="1" noMove="1" noResize="1" noEditPoints="1" noAdjustHandles="1" noChangeArrowheads="1" noChangeShapeType="1" noTextEdit="1"/>
              </p:cNvSpPr>
              <p:nvPr/>
            </p:nvSpPr>
            <p:spPr>
              <a:xfrm>
                <a:off x="852473" y="4658724"/>
                <a:ext cx="6297998" cy="1477328"/>
              </a:xfrm>
              <a:prstGeom prst="rect">
                <a:avLst/>
              </a:prstGeom>
              <a:blipFill>
                <a:blip r:embed="rId3"/>
                <a:stretch>
                  <a:fillRect l="-678" t="-2881" r="-774" b="-5761"/>
                </a:stretch>
              </a:blipFill>
            </p:spPr>
            <p:txBody>
              <a:bodyPr/>
              <a:lstStyle/>
              <a:p>
                <a:r>
                  <a:rPr lang="zh-CN" altLang="en-US">
                    <a:noFill/>
                  </a:rPr>
                  <a:t> </a:t>
                </a:r>
              </a:p>
            </p:txBody>
          </p:sp>
        </mc:Fallback>
      </mc:AlternateContent>
      <p:pic>
        <p:nvPicPr>
          <p:cNvPr id="9" name="Picture 2" descr="Francis Galton 1850s.jpg">
            <a:extLst>
              <a:ext uri="{FF2B5EF4-FFF2-40B4-BE49-F238E27FC236}">
                <a16:creationId xmlns:a16="http://schemas.microsoft.com/office/drawing/2014/main" id="{5E67F37F-295E-4936-B57E-69CF04E470D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25523" y="3075812"/>
            <a:ext cx="1248365" cy="1582912"/>
          </a:xfrm>
          <a:prstGeom prst="rect">
            <a:avLst/>
          </a:prstGeom>
          <a:noFill/>
          <a:extLst>
            <a:ext uri="{909E8E84-426E-40DD-AFC4-6F175D3DCCD1}">
              <a14:hiddenFill xmlns:a14="http://schemas.microsoft.com/office/drawing/2010/main">
                <a:solidFill>
                  <a:srgbClr val="FFFFFF"/>
                </a:solidFill>
              </a14:hiddenFill>
            </a:ext>
          </a:extLst>
        </p:spPr>
      </p:pic>
      <p:sp>
        <p:nvSpPr>
          <p:cNvPr id="10" name="矩形 9">
            <a:extLst>
              <a:ext uri="{FF2B5EF4-FFF2-40B4-BE49-F238E27FC236}">
                <a16:creationId xmlns:a16="http://schemas.microsoft.com/office/drawing/2014/main" id="{11DD706C-726C-445F-AF2E-E35DADFEC811}"/>
              </a:ext>
            </a:extLst>
          </p:cNvPr>
          <p:cNvSpPr/>
          <p:nvPr/>
        </p:nvSpPr>
        <p:spPr>
          <a:xfrm>
            <a:off x="7272278" y="4833619"/>
            <a:ext cx="2398815" cy="120032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zh-CN" sz="1800" b="1"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英国著名生物学家兼统计学家高尔顿</a:t>
            </a:r>
            <a:endParaRPr kumimoji="0" lang="en-US" altLang="zh-CN" sz="1800" b="1"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Sir Francis Galton (1822-1911)</a:t>
            </a:r>
            <a:endParaRPr kumimoji="0" lang="zh-CN" altLang="en-US" sz="1800" b="1"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p:txBody>
      </p:sp>
      <p:grpSp>
        <p:nvGrpSpPr>
          <p:cNvPr id="11" name="组合 10">
            <a:extLst>
              <a:ext uri="{FF2B5EF4-FFF2-40B4-BE49-F238E27FC236}">
                <a16:creationId xmlns:a16="http://schemas.microsoft.com/office/drawing/2014/main" id="{415AF7E6-C233-421E-8C36-E0EAFDFE6DE3}"/>
              </a:ext>
            </a:extLst>
          </p:cNvPr>
          <p:cNvGrpSpPr/>
          <p:nvPr/>
        </p:nvGrpSpPr>
        <p:grpSpPr>
          <a:xfrm>
            <a:off x="1504507" y="2866235"/>
            <a:ext cx="5003135" cy="1582913"/>
            <a:chOff x="380010" y="1246909"/>
            <a:chExt cx="5003135" cy="1840675"/>
          </a:xfrm>
        </p:grpSpPr>
        <p:sp>
          <p:nvSpPr>
            <p:cNvPr id="12" name="圆角矩形 12">
              <a:extLst>
                <a:ext uri="{FF2B5EF4-FFF2-40B4-BE49-F238E27FC236}">
                  <a16:creationId xmlns:a16="http://schemas.microsoft.com/office/drawing/2014/main" id="{B8D7FB74-B62C-4E5A-84E5-3236498A45AE}"/>
                </a:ext>
              </a:extLst>
            </p:cNvPr>
            <p:cNvSpPr/>
            <p:nvPr/>
          </p:nvSpPr>
          <p:spPr>
            <a:xfrm>
              <a:off x="380010" y="1246909"/>
              <a:ext cx="5003135" cy="1840675"/>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1"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3" name="矩形 12">
                  <a:extLst>
                    <a:ext uri="{FF2B5EF4-FFF2-40B4-BE49-F238E27FC236}">
                      <a16:creationId xmlns:a16="http://schemas.microsoft.com/office/drawing/2014/main" id="{ECFC5822-E095-4434-BF52-89E66FAE9FED}"/>
                    </a:ext>
                  </a:extLst>
                </p:cNvPr>
                <p:cNvSpPr/>
                <p:nvPr/>
              </p:nvSpPr>
              <p:spPr>
                <a:xfrm>
                  <a:off x="1072279" y="1433071"/>
                  <a:ext cx="3930884" cy="34624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CN" sz="2400" b="1" i="1" u="none" strike="noStrike" kern="1200" cap="none" spc="0" normalizeH="0" baseline="0" noProof="0" smtClean="0">
                            <a:ln>
                              <a:noFill/>
                            </a:ln>
                            <a:solidFill>
                              <a:prstClr val="black"/>
                            </a:solidFill>
                            <a:effectLst/>
                            <a:uLnTx/>
                            <a:uFillTx/>
                            <a:latin typeface="Cambria Math"/>
                            <a:cs typeface="+mn-cs"/>
                          </a:rPr>
                          <m:t>𝐲</m:t>
                        </m:r>
                        <m:r>
                          <a:rPr kumimoji="0" lang="en-US" altLang="zh-CN" sz="2400" b="1" i="0" u="none" strike="noStrike" kern="1200" cap="none" spc="0" normalizeH="0" baseline="0" noProof="0" smtClean="0">
                            <a:ln>
                              <a:noFill/>
                            </a:ln>
                            <a:solidFill>
                              <a:prstClr val="black"/>
                            </a:solidFill>
                            <a:effectLst/>
                            <a:uLnTx/>
                            <a:uFillTx/>
                            <a:latin typeface="Cambria Math"/>
                            <a:cs typeface="+mn-cs"/>
                          </a:rPr>
                          <m:t>=</m:t>
                        </m:r>
                        <m:r>
                          <a:rPr kumimoji="0" lang="en-US" altLang="zh-CN" sz="2400" b="1" i="1" u="none" strike="noStrike" kern="1200" cap="none" spc="0" normalizeH="0" baseline="0" noProof="0" smtClean="0">
                            <a:ln>
                              <a:noFill/>
                            </a:ln>
                            <a:solidFill>
                              <a:prstClr val="black"/>
                            </a:solidFill>
                            <a:effectLst/>
                            <a:uLnTx/>
                            <a:uFillTx/>
                            <a:latin typeface="Cambria Math"/>
                            <a:cs typeface="+mn-cs"/>
                          </a:rPr>
                          <m:t>𝟑</m:t>
                        </m:r>
                        <m:r>
                          <a:rPr kumimoji="0" lang="en-US" altLang="zh-CN" sz="2400" b="1" i="1" u="none" strike="noStrike" kern="1200" cap="none" spc="0" normalizeH="0" baseline="0" noProof="0">
                            <a:ln>
                              <a:noFill/>
                            </a:ln>
                            <a:solidFill>
                              <a:prstClr val="black"/>
                            </a:solidFill>
                            <a:effectLst/>
                            <a:uLnTx/>
                            <a:uFillTx/>
                            <a:latin typeface="Cambria Math"/>
                            <a:cs typeface="+mn-cs"/>
                          </a:rPr>
                          <m:t>𝟑</m:t>
                        </m:r>
                        <m:r>
                          <a:rPr kumimoji="0" lang="en-US" altLang="zh-CN" sz="2400" b="1" i="0" u="none" strike="noStrike" kern="1200" cap="none" spc="0" normalizeH="0" baseline="0" noProof="0">
                            <a:ln>
                              <a:noFill/>
                            </a:ln>
                            <a:solidFill>
                              <a:prstClr val="black"/>
                            </a:solidFill>
                            <a:effectLst/>
                            <a:uLnTx/>
                            <a:uFillTx/>
                            <a:latin typeface="Cambria Math"/>
                            <a:cs typeface="+mn-cs"/>
                          </a:rPr>
                          <m:t>.</m:t>
                        </m:r>
                        <m:r>
                          <a:rPr kumimoji="0" lang="en-US" altLang="zh-CN" sz="2400" b="1" i="1" u="none" strike="noStrike" kern="1200" cap="none" spc="0" normalizeH="0" baseline="0" noProof="0">
                            <a:ln>
                              <a:noFill/>
                            </a:ln>
                            <a:solidFill>
                              <a:prstClr val="black"/>
                            </a:solidFill>
                            <a:effectLst/>
                            <a:uLnTx/>
                            <a:uFillTx/>
                            <a:latin typeface="Cambria Math"/>
                            <a:cs typeface="+mn-cs"/>
                          </a:rPr>
                          <m:t>𝟕</m:t>
                        </m:r>
                        <m:r>
                          <a:rPr kumimoji="0" lang="en-US" altLang="zh-CN" sz="2400" b="1" i="1" u="none" strike="noStrike" kern="1200" cap="none" spc="0" normalizeH="0" baseline="0" noProof="0" smtClean="0">
                            <a:ln>
                              <a:noFill/>
                            </a:ln>
                            <a:solidFill>
                              <a:prstClr val="black"/>
                            </a:solidFill>
                            <a:effectLst/>
                            <a:uLnTx/>
                            <a:uFillTx/>
                            <a:latin typeface="Cambria Math"/>
                            <a:cs typeface="+mn-cs"/>
                          </a:rPr>
                          <m:t>𝟑</m:t>
                        </m:r>
                        <m:r>
                          <a:rPr kumimoji="0" lang="en-US" altLang="zh-CN" sz="2400" b="1" i="1" u="none" strike="noStrike" kern="1200" cap="none" spc="0" normalizeH="0" baseline="0" noProof="0" smtClean="0">
                            <a:ln>
                              <a:noFill/>
                            </a:ln>
                            <a:solidFill>
                              <a:prstClr val="black"/>
                            </a:solidFill>
                            <a:effectLst/>
                            <a:uLnTx/>
                            <a:uFillTx/>
                            <a:latin typeface="Cambria Math"/>
                            <a:cs typeface="+mn-cs"/>
                          </a:rPr>
                          <m:t>(</m:t>
                        </m:r>
                        <m:r>
                          <a:rPr kumimoji="0" lang="zh-CN" altLang="en-US" sz="2400" b="1" i="1" u="none" strike="noStrike" kern="1200" cap="none" spc="0" normalizeH="0" baseline="0" noProof="0">
                            <a:ln>
                              <a:noFill/>
                            </a:ln>
                            <a:solidFill>
                              <a:prstClr val="black"/>
                            </a:solidFill>
                            <a:effectLst/>
                            <a:uLnTx/>
                            <a:uFillTx/>
                            <a:latin typeface="Cambria Math"/>
                            <a:cs typeface="+mn-cs"/>
                          </a:rPr>
                          <m:t>英寸</m:t>
                        </m:r>
                        <m:r>
                          <a:rPr kumimoji="0" lang="en-US" altLang="zh-CN" sz="2400" b="1" i="1" u="none" strike="noStrike" kern="1200" cap="none" spc="0" normalizeH="0" baseline="0" noProof="0" smtClean="0">
                            <a:ln>
                              <a:noFill/>
                            </a:ln>
                            <a:solidFill>
                              <a:prstClr val="black"/>
                            </a:solidFill>
                            <a:effectLst/>
                            <a:uLnTx/>
                            <a:uFillTx/>
                            <a:latin typeface="Cambria Math"/>
                            <a:cs typeface="+mn-cs"/>
                          </a:rPr>
                          <m:t>)</m:t>
                        </m:r>
                        <m:r>
                          <a:rPr kumimoji="0" lang="en-US" altLang="zh-CN" sz="2400" b="1" i="0" u="none" strike="noStrike" kern="1200" cap="none" spc="0" normalizeH="0" baseline="0" noProof="0">
                            <a:ln>
                              <a:noFill/>
                            </a:ln>
                            <a:solidFill>
                              <a:prstClr val="black"/>
                            </a:solidFill>
                            <a:effectLst/>
                            <a:uLnTx/>
                            <a:uFillTx/>
                            <a:latin typeface="Cambria Math"/>
                            <a:cs typeface="+mn-cs"/>
                          </a:rPr>
                          <m:t>+</m:t>
                        </m:r>
                        <m:r>
                          <a:rPr kumimoji="0" lang="en-US" altLang="zh-CN" sz="2400" b="1" i="1" u="none" strike="noStrike" kern="1200" cap="none" spc="0" normalizeH="0" baseline="0" noProof="0">
                            <a:ln>
                              <a:noFill/>
                            </a:ln>
                            <a:solidFill>
                              <a:prstClr val="black"/>
                            </a:solidFill>
                            <a:effectLst/>
                            <a:uLnTx/>
                            <a:uFillTx/>
                            <a:latin typeface="Cambria Math"/>
                            <a:cs typeface="+mn-cs"/>
                          </a:rPr>
                          <m:t>𝟎</m:t>
                        </m:r>
                        <m:r>
                          <a:rPr kumimoji="0" lang="en-US" altLang="zh-CN" sz="2400" b="1" i="0" u="none" strike="noStrike" kern="1200" cap="none" spc="0" normalizeH="0" baseline="0" noProof="0">
                            <a:ln>
                              <a:noFill/>
                            </a:ln>
                            <a:solidFill>
                              <a:prstClr val="black"/>
                            </a:solidFill>
                            <a:effectLst/>
                            <a:uLnTx/>
                            <a:uFillTx/>
                            <a:latin typeface="Cambria Math"/>
                            <a:cs typeface="+mn-cs"/>
                          </a:rPr>
                          <m:t>.</m:t>
                        </m:r>
                        <m:r>
                          <a:rPr kumimoji="0" lang="en-US" altLang="zh-CN" sz="2400" b="1" i="1" u="none" strike="noStrike" kern="1200" cap="none" spc="0" normalizeH="0" baseline="0" noProof="0">
                            <a:ln>
                              <a:noFill/>
                            </a:ln>
                            <a:solidFill>
                              <a:prstClr val="black"/>
                            </a:solidFill>
                            <a:effectLst/>
                            <a:uLnTx/>
                            <a:uFillTx/>
                            <a:latin typeface="Cambria Math"/>
                            <a:cs typeface="+mn-cs"/>
                          </a:rPr>
                          <m:t>𝟓𝟏𝟔𝐱</m:t>
                        </m:r>
                      </m:oMath>
                    </m:oMathPara>
                  </a14:m>
                  <a:endParaRPr kumimoji="0" lang="zh-CN" altLang="en-US" sz="2400" b="1" i="0" u="none" strike="noStrike" kern="1200" cap="none" spc="0" normalizeH="0" baseline="0" noProof="0" dirty="0">
                    <a:ln>
                      <a:noFill/>
                    </a:ln>
                    <a:solidFill>
                      <a:prstClr val="black"/>
                    </a:solidFill>
                    <a:effectLst/>
                    <a:uLnTx/>
                    <a:uFillTx/>
                    <a:latin typeface="Calibri"/>
                    <a:ea typeface="楷体" panose="02010609060101010101" pitchFamily="49" charset="-122"/>
                    <a:cs typeface="Times New Roman" panose="02020603050405020304" pitchFamily="18" charset="0"/>
                  </a:endParaRPr>
                </a:p>
              </p:txBody>
            </p:sp>
          </mc:Choice>
          <mc:Fallback xmlns="">
            <p:sp>
              <p:nvSpPr>
                <p:cNvPr id="5" name="矩形 4"/>
                <p:cNvSpPr>
                  <a:spLocks noRot="1" noChangeAspect="1" noMove="1" noResize="1" noEditPoints="1" noAdjustHandles="1" noChangeArrowheads="1" noChangeShapeType="1" noTextEdit="1"/>
                </p:cNvSpPr>
                <p:nvPr/>
              </p:nvSpPr>
              <p:spPr>
                <a:xfrm>
                  <a:off x="1072279" y="1433071"/>
                  <a:ext cx="3930884" cy="346249"/>
                </a:xfrm>
                <a:prstGeom prst="rect">
                  <a:avLst/>
                </a:prstGeom>
                <a:blipFill rotWithShape="1">
                  <a:blip r:embed="rId5"/>
                  <a:stretch>
                    <a:fillRect b="-1842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矩形 13">
                  <a:extLst>
                    <a:ext uri="{FF2B5EF4-FFF2-40B4-BE49-F238E27FC236}">
                      <a16:creationId xmlns:a16="http://schemas.microsoft.com/office/drawing/2014/main" id="{C43BDF6A-079A-4FBF-BF95-1D656432D4A7}"/>
                    </a:ext>
                  </a:extLst>
                </p:cNvPr>
                <p:cNvSpPr/>
                <p:nvPr/>
              </p:nvSpPr>
              <p:spPr>
                <a:xfrm>
                  <a:off x="723573" y="2350142"/>
                  <a:ext cx="1851789" cy="276999"/>
                </a:xfrm>
                <a:prstGeom prst="rect">
                  <a:avLst/>
                </a:prstGeom>
                <a:solidFill>
                  <a:srgbClr val="FFFF00"/>
                </a:solid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0" lang="en-US" altLang="zh-CN" sz="1800" b="1" i="1" u="none" strike="noStrike" kern="1200" cap="none" spc="0" normalizeH="0" baseline="0" noProof="0" smtClean="0">
                          <a:ln>
                            <a:noFill/>
                          </a:ln>
                          <a:solidFill>
                            <a:prstClr val="black"/>
                          </a:solidFill>
                          <a:effectLst/>
                          <a:uLnTx/>
                          <a:uFillTx/>
                          <a:latin typeface="Cambria Math"/>
                          <a:ea typeface="黑体" panose="02010609060101010101" pitchFamily="49" charset="-122"/>
                          <a:cs typeface="Times New Roman" panose="02020603050405020304" pitchFamily="18" charset="0"/>
                        </a:rPr>
                        <m:t>𝒚</m:t>
                      </m:r>
                    </m:oMath>
                  </a14:m>
                  <a:r>
                    <a:rPr kumimoji="0" lang="en-US" altLang="zh-CN" sz="1800" b="1"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 </a:t>
                  </a:r>
                  <a:r>
                    <a:rPr kumimoji="0" lang="zh-CN" altLang="zh-CN" sz="1800" b="1"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子女平均身高</a:t>
                  </a:r>
                  <a:endParaRPr kumimoji="0" lang="zh-CN" altLang="en-US" sz="1800" b="1"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7" name="矩形 6"/>
                <p:cNvSpPr>
                  <a:spLocks noRot="1" noChangeAspect="1" noMove="1" noResize="1" noEditPoints="1" noAdjustHandles="1" noChangeArrowheads="1" noChangeShapeType="1" noTextEdit="1"/>
                </p:cNvSpPr>
                <p:nvPr/>
              </p:nvSpPr>
              <p:spPr>
                <a:xfrm>
                  <a:off x="723573" y="2350142"/>
                  <a:ext cx="1851789" cy="276999"/>
                </a:xfrm>
                <a:prstGeom prst="rect">
                  <a:avLst/>
                </a:prstGeom>
                <a:blipFill>
                  <a:blip r:embed="rId6"/>
                  <a:stretch>
                    <a:fillRect t="-11475" r="-2640" b="-2623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矩形 14">
                  <a:extLst>
                    <a:ext uri="{FF2B5EF4-FFF2-40B4-BE49-F238E27FC236}">
                      <a16:creationId xmlns:a16="http://schemas.microsoft.com/office/drawing/2014/main" id="{471C93A4-C049-46E6-B959-D21DAAC4163C}"/>
                    </a:ext>
                  </a:extLst>
                </p:cNvPr>
                <p:cNvSpPr/>
                <p:nvPr/>
              </p:nvSpPr>
              <p:spPr>
                <a:xfrm>
                  <a:off x="3064863" y="2350142"/>
                  <a:ext cx="1815895" cy="276999"/>
                </a:xfrm>
                <a:prstGeom prst="rect">
                  <a:avLst/>
                </a:prstGeom>
                <a:solidFill>
                  <a:srgbClr val="FFFF00"/>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0" lang="en-US" altLang="zh-CN" sz="1800" b="1" i="1" u="none" strike="noStrike" kern="1200" cap="none" spc="0" normalizeH="0" baseline="0" noProof="0">
                          <a:ln>
                            <a:noFill/>
                          </a:ln>
                          <a:solidFill>
                            <a:prstClr val="black"/>
                          </a:solidFill>
                          <a:effectLst/>
                          <a:uLnTx/>
                          <a:uFillTx/>
                          <a:latin typeface="Cambria Math"/>
                          <a:cs typeface="+mn-cs"/>
                        </a:rPr>
                        <m:t>𝒙</m:t>
                      </m:r>
                    </m:oMath>
                  </a14:m>
                  <a:r>
                    <a:rPr kumimoji="0" lang="en-US" altLang="zh-CN" sz="1800" b="1"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a:t>
                  </a:r>
                  <a:r>
                    <a:rPr kumimoji="0" lang="zh-CN" altLang="zh-CN" sz="1800" b="1"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父母平均身高</a:t>
                  </a:r>
                  <a:endParaRPr kumimoji="0" lang="zh-CN" altLang="en-US" sz="1800" b="1"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8" name="矩形 7"/>
                <p:cNvSpPr>
                  <a:spLocks noRot="1" noChangeAspect="1" noMove="1" noResize="1" noEditPoints="1" noAdjustHandles="1" noChangeArrowheads="1" noChangeShapeType="1" noTextEdit="1"/>
                </p:cNvSpPr>
                <p:nvPr/>
              </p:nvSpPr>
              <p:spPr>
                <a:xfrm>
                  <a:off x="3064863" y="2350142"/>
                  <a:ext cx="1815895" cy="369332"/>
                </a:xfrm>
                <a:prstGeom prst="rect">
                  <a:avLst/>
                </a:prstGeom>
                <a:blipFill rotWithShape="1">
                  <a:blip r:embed="rId7"/>
                  <a:stretch>
                    <a:fillRect t="-13333" b="-26667"/>
                  </a:stretch>
                </a:blipFill>
              </p:spPr>
              <p:txBody>
                <a:bodyPr/>
                <a:lstStyle/>
                <a:p>
                  <a:r>
                    <a:rPr lang="zh-CN" altLang="en-US">
                      <a:noFill/>
                    </a:rPr>
                    <a:t> </a:t>
                  </a:r>
                </a:p>
              </p:txBody>
            </p:sp>
          </mc:Fallback>
        </mc:AlternateContent>
        <p:cxnSp>
          <p:nvCxnSpPr>
            <p:cNvPr id="16" name="直接箭头连接符 15">
              <a:extLst>
                <a:ext uri="{FF2B5EF4-FFF2-40B4-BE49-F238E27FC236}">
                  <a16:creationId xmlns:a16="http://schemas.microsoft.com/office/drawing/2014/main" id="{F840281E-5948-45EC-9994-D227D9B90441}"/>
                </a:ext>
              </a:extLst>
            </p:cNvPr>
            <p:cNvCxnSpPr>
              <a:cxnSpLocks/>
              <a:stCxn id="14" idx="0"/>
            </p:cNvCxnSpPr>
            <p:nvPr/>
          </p:nvCxnSpPr>
          <p:spPr>
            <a:xfrm flipH="1" flipV="1">
              <a:off x="1358721" y="1843187"/>
              <a:ext cx="290747" cy="50695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7" name="直接箭头连接符 16">
              <a:extLst>
                <a:ext uri="{FF2B5EF4-FFF2-40B4-BE49-F238E27FC236}">
                  <a16:creationId xmlns:a16="http://schemas.microsoft.com/office/drawing/2014/main" id="{6E6DEC06-3D6A-49E6-8747-23205BEE0008}"/>
                </a:ext>
              </a:extLst>
            </p:cNvPr>
            <p:cNvCxnSpPr>
              <a:cxnSpLocks/>
            </p:cNvCxnSpPr>
            <p:nvPr/>
          </p:nvCxnSpPr>
          <p:spPr>
            <a:xfrm flipV="1">
              <a:off x="3866809" y="1779320"/>
              <a:ext cx="640796" cy="51927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7385142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a:extLst>
              <a:ext uri="{FF2B5EF4-FFF2-40B4-BE49-F238E27FC236}">
                <a16:creationId xmlns:a16="http://schemas.microsoft.com/office/drawing/2014/main" id="{642E017D-1836-43EC-AB17-FDA6E952313A}"/>
              </a:ext>
            </a:extLst>
          </p:cNvPr>
          <p:cNvSpPr/>
          <p:nvPr/>
        </p:nvSpPr>
        <p:spPr>
          <a:xfrm>
            <a:off x="852473" y="129010"/>
            <a:ext cx="1420582"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mn-cs"/>
              </a:rPr>
              <a:t>一、命题逻辑</a:t>
            </a:r>
            <a:endParaRPr kumimoji="0" lang="zh-CN" altLang="en-US" sz="16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p:sp>
        <p:nvSpPr>
          <p:cNvPr id="8" name="矩形 7">
            <a:extLst>
              <a:ext uri="{FF2B5EF4-FFF2-40B4-BE49-F238E27FC236}">
                <a16:creationId xmlns:a16="http://schemas.microsoft.com/office/drawing/2014/main" id="{FB3C5D3D-CF37-434E-9C0E-CF10582CDC0F}"/>
              </a:ext>
            </a:extLst>
          </p:cNvPr>
          <p:cNvSpPr/>
          <p:nvPr/>
        </p:nvSpPr>
        <p:spPr>
          <a:xfrm>
            <a:off x="9227123" y="3429000"/>
            <a:ext cx="2262158" cy="369332"/>
          </a:xfrm>
          <a:prstGeom prst="rect">
            <a:avLst/>
          </a:prstGeom>
        </p:spPr>
        <p:txBody>
          <a:bodyPr wrap="none">
            <a:spAutoFit/>
          </a:bodyPr>
          <a:lstStyle/>
          <a:p>
            <a:pPr marL="0" marR="0" lvl="0" indent="0" algn="ctr" defTabSz="914400" rtl="0" eaLnBrk="1" fontAlgn="auto" latinLnBrk="0" hangingPunct="1">
              <a:lnSpc>
                <a:spcPct val="100000"/>
              </a:lnSpc>
              <a:spcBef>
                <a:spcPts val="1000"/>
              </a:spcBef>
              <a:spcAft>
                <a:spcPts val="300"/>
              </a:spcAft>
              <a:buClrTx/>
              <a:buSzTx/>
              <a:buFontTx/>
              <a:buNone/>
              <a:tabLst/>
              <a:defRPr/>
            </a:pPr>
            <a:r>
              <a:rPr kumimoji="0" lang="zh-CN" altLang="zh-CN" sz="1800" b="1" i="0" u="none" strike="noStrike" kern="0" cap="none" spc="0" normalizeH="0" baseline="0" noProof="0" dirty="0">
                <a:ln>
                  <a:noFill/>
                </a:ln>
                <a:solidFill>
                  <a:prstClr val="black"/>
                </a:solidFill>
                <a:effectLst/>
                <a:uLnTx/>
                <a:uFillTx/>
                <a:latin typeface="Times New Roman" panose="02020603050405020304" pitchFamily="18" charset="0"/>
                <a:ea typeface="楷体_GB2312"/>
                <a:cs typeface="Times New Roman" panose="02020603050405020304" pitchFamily="18" charset="0"/>
              </a:rPr>
              <a:t>若干逻辑等价的解释</a:t>
            </a:r>
            <a:endParaRPr kumimoji="0" lang="zh-CN" altLang="zh-CN" sz="1800" b="0" i="0" u="none" strike="noStrike" kern="1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sp>
        <p:nvSpPr>
          <p:cNvPr id="48" name="右大括号 47">
            <a:extLst>
              <a:ext uri="{FF2B5EF4-FFF2-40B4-BE49-F238E27FC236}">
                <a16:creationId xmlns:a16="http://schemas.microsoft.com/office/drawing/2014/main" id="{BA4FD9D7-787B-4BE2-8FD7-060F17C208C6}"/>
              </a:ext>
            </a:extLst>
          </p:cNvPr>
          <p:cNvSpPr/>
          <p:nvPr/>
        </p:nvSpPr>
        <p:spPr>
          <a:xfrm>
            <a:off x="7616775" y="2355112"/>
            <a:ext cx="1350335" cy="2429539"/>
          </a:xfrm>
          <a:prstGeom prst="rightBrace">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pic>
        <p:nvPicPr>
          <p:cNvPr id="2" name="图片 1">
            <a:extLst>
              <a:ext uri="{FF2B5EF4-FFF2-40B4-BE49-F238E27FC236}">
                <a16:creationId xmlns:a16="http://schemas.microsoft.com/office/drawing/2014/main" id="{0E4A4079-97F6-4D77-B565-7F35F72FFBD9}"/>
              </a:ext>
            </a:extLst>
          </p:cNvPr>
          <p:cNvPicPr>
            <a:picLocks noChangeAspect="1"/>
          </p:cNvPicPr>
          <p:nvPr/>
        </p:nvPicPr>
        <p:blipFill>
          <a:blip r:embed="rId3"/>
          <a:stretch>
            <a:fillRect/>
          </a:stretch>
        </p:blipFill>
        <p:spPr>
          <a:xfrm>
            <a:off x="1989339" y="1401430"/>
            <a:ext cx="5367423" cy="4138131"/>
          </a:xfrm>
          <a:prstGeom prst="rect">
            <a:avLst/>
          </a:prstGeom>
        </p:spPr>
      </p:pic>
    </p:spTree>
    <p:extLst>
      <p:ext uri="{BB962C8B-B14F-4D97-AF65-F5344CB8AC3E}">
        <p14:creationId xmlns:p14="http://schemas.microsoft.com/office/powerpoint/2010/main" val="161990911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504507" y="1008198"/>
            <a:ext cx="8846288" cy="497934"/>
            <a:chOff x="2228892" y="2819853"/>
            <a:chExt cx="4786506" cy="497934"/>
          </a:xfrm>
        </p:grpSpPr>
        <p:sp>
          <p:nvSpPr>
            <p:cNvPr id="3" name="平行四边形 2"/>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4" name="平行四边形 3"/>
            <p:cNvSpPr/>
            <p:nvPr/>
          </p:nvSpPr>
          <p:spPr bwMode="auto">
            <a:xfrm>
              <a:off x="2228892" y="2819853"/>
              <a:ext cx="4786506"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5" name="矩形 4"/>
            <p:cNvSpPr/>
            <p:nvPr/>
          </p:nvSpPr>
          <p:spPr>
            <a:xfrm>
              <a:off x="2591332" y="2826188"/>
              <a:ext cx="4133539" cy="369332"/>
            </a:xfrm>
            <a:prstGeom prst="rect">
              <a:avLst/>
            </a:prstGeom>
          </p:spPr>
          <p:txBody>
            <a:bodyPr wrap="square">
              <a:spAutoFit/>
            </a:bodyPr>
            <a:lstStyle/>
            <a:p>
              <a:pPr marL="0" marR="0" lvl="0" indent="0" algn="ctr" defTabSz="914400" rtl="0" eaLnBrk="1" fontAlgn="auto" latinLnBrk="0" hangingPunct="1">
                <a:lnSpc>
                  <a:spcPct val="100000"/>
                </a:lnSpc>
                <a:spcBef>
                  <a:spcPct val="50000"/>
                </a:spcBef>
                <a:spcAft>
                  <a:spcPts val="0"/>
                </a:spcAft>
                <a:buClrTx/>
                <a:buSzTx/>
                <a:buFontTx/>
                <a:buNone/>
                <a:tabLst/>
                <a:defRPr/>
              </a:pPr>
              <a:r>
                <a:rPr kumimoji="0" lang="zh-CN" altLang="en-US" sz="1800" b="1" i="0" u="none" strike="noStrike" kern="1200" cap="none" spc="0" normalizeH="0" baseline="0" noProof="0">
                  <a:ln>
                    <a:noFill/>
                  </a:ln>
                  <a:solidFill>
                    <a:prstClr val="black">
                      <a:lumMod val="95000"/>
                      <a:lumOff val="5000"/>
                    </a:prstClr>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回归分析</a:t>
              </a:r>
              <a:endParaRPr kumimoji="0" lang="zh-CN" altLang="en-US" sz="1800" b="1" i="0" u="none" strike="noStrike" kern="1200" cap="none" spc="0" normalizeH="0" baseline="0" noProof="0" dirty="0">
                <a:ln>
                  <a:noFill/>
                </a:ln>
                <a:solidFill>
                  <a:prstClr val="black">
                    <a:lumMod val="95000"/>
                    <a:lumOff val="5000"/>
                  </a:prstClr>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21" name="矩形 20">
            <a:extLst>
              <a:ext uri="{FF2B5EF4-FFF2-40B4-BE49-F238E27FC236}">
                <a16:creationId xmlns:a16="http://schemas.microsoft.com/office/drawing/2014/main" id="{516C3D9D-EAB0-456E-98CD-C6FC12AB3094}"/>
              </a:ext>
            </a:extLst>
          </p:cNvPr>
          <p:cNvSpPr/>
          <p:nvPr/>
        </p:nvSpPr>
        <p:spPr>
          <a:xfrm>
            <a:off x="852473" y="129010"/>
            <a:ext cx="3262432"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mn-cs"/>
              </a:rPr>
              <a:t>二、</a:t>
            </a: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监督学习：回归分析与决策树</a:t>
            </a:r>
          </a:p>
        </p:txBody>
      </p:sp>
      <p:sp>
        <p:nvSpPr>
          <p:cNvPr id="18" name="矩形 17">
            <a:extLst>
              <a:ext uri="{FF2B5EF4-FFF2-40B4-BE49-F238E27FC236}">
                <a16:creationId xmlns:a16="http://schemas.microsoft.com/office/drawing/2014/main" id="{010CD354-E092-4AA2-9632-6B18B89D1EB7}"/>
              </a:ext>
            </a:extLst>
          </p:cNvPr>
          <p:cNvSpPr/>
          <p:nvPr/>
        </p:nvSpPr>
        <p:spPr>
          <a:xfrm>
            <a:off x="1725788" y="5519318"/>
            <a:ext cx="9001496" cy="923330"/>
          </a:xfrm>
          <a:prstGeom prst="rect">
            <a:avLst/>
          </a:prstGeom>
        </p:spPr>
        <p:txBody>
          <a:bodyPr wrap="square">
            <a:spAutoFit/>
          </a:bodyPr>
          <a:lstStyle/>
          <a:p>
            <a:pPr marL="285750" marR="0" lvl="0" indent="-285750" algn="just" defTabSz="914400" rtl="0" eaLnBrk="1" fontAlgn="auto" latinLnBrk="0" hangingPunct="1">
              <a:lnSpc>
                <a:spcPct val="100000"/>
              </a:lnSpc>
              <a:spcBef>
                <a:spcPts val="0"/>
              </a:spcBef>
              <a:spcAft>
                <a:spcPts val="0"/>
              </a:spcAft>
              <a:buClrTx/>
              <a:buSzTx/>
              <a:buFont typeface="Wingdings" panose="05000000000000000000" pitchFamily="2" charset="2"/>
              <a:buChar char="l"/>
              <a:tabLst/>
              <a:defRPr/>
            </a:pPr>
            <a:r>
              <a:rPr kumimoji="0" lang="zh-CN" altLang="en-US" sz="1800" b="1"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给出任意一对父母平均身高，则可根据上述方程，计算得到其子女平均身高</a:t>
            </a:r>
            <a:endParaRPr kumimoji="0" lang="en-US" altLang="zh-CN" sz="1800" b="1"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a:p>
            <a:pPr marL="285750" marR="0" lvl="0" indent="-285750" algn="just" defTabSz="914400" rtl="0" eaLnBrk="1" fontAlgn="auto" latinLnBrk="0" hangingPunct="1">
              <a:lnSpc>
                <a:spcPct val="100000"/>
              </a:lnSpc>
              <a:spcBef>
                <a:spcPts val="0"/>
              </a:spcBef>
              <a:spcAft>
                <a:spcPts val="0"/>
              </a:spcAft>
              <a:buClrTx/>
              <a:buSzTx/>
              <a:buFont typeface="Wingdings" panose="05000000000000000000" pitchFamily="2" charset="2"/>
              <a:buChar char="l"/>
              <a:tabLst/>
              <a:defRPr/>
            </a:pPr>
            <a:r>
              <a:rPr kumimoji="0" lang="zh-CN" altLang="en-US" sz="1800" b="1"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从父母平均身高来预测其子女平均身高</a:t>
            </a:r>
            <a:endParaRPr kumimoji="0" lang="en-US" altLang="zh-CN" sz="1800" b="1"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a:p>
            <a:pPr marL="285750" marR="0" lvl="0" indent="-285750" algn="just" defTabSz="914400" rtl="0" eaLnBrk="1" fontAlgn="auto" latinLnBrk="0" hangingPunct="1">
              <a:lnSpc>
                <a:spcPct val="100000"/>
              </a:lnSpc>
              <a:spcBef>
                <a:spcPts val="0"/>
              </a:spcBef>
              <a:spcAft>
                <a:spcPts val="0"/>
              </a:spcAft>
              <a:buClrTx/>
              <a:buSzTx/>
              <a:buFont typeface="Wingdings" panose="05000000000000000000" pitchFamily="2" charset="2"/>
              <a:buChar char="l"/>
              <a:tabLst/>
              <a:defRPr/>
            </a:pPr>
            <a:r>
              <a:rPr kumimoji="0" lang="zh-CN" altLang="en-US" sz="1800" b="1"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如何求取上述线性方程（预测方程）的参数？</a:t>
            </a:r>
            <a:endParaRPr kumimoji="0" lang="zh-CN" altLang="zh-CN" sz="1800" b="1"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p:txBody>
      </p:sp>
      <p:grpSp>
        <p:nvGrpSpPr>
          <p:cNvPr id="19" name="组合 18">
            <a:extLst>
              <a:ext uri="{FF2B5EF4-FFF2-40B4-BE49-F238E27FC236}">
                <a16:creationId xmlns:a16="http://schemas.microsoft.com/office/drawing/2014/main" id="{7F4B932C-EB10-4DFF-B1EA-FDFF7857E57D}"/>
              </a:ext>
            </a:extLst>
          </p:cNvPr>
          <p:cNvGrpSpPr/>
          <p:nvPr/>
        </p:nvGrpSpPr>
        <p:grpSpPr>
          <a:xfrm>
            <a:off x="2240552" y="3198740"/>
            <a:ext cx="5003135" cy="1935869"/>
            <a:chOff x="380010" y="1246909"/>
            <a:chExt cx="5003135" cy="1840675"/>
          </a:xfrm>
        </p:grpSpPr>
        <p:sp>
          <p:nvSpPr>
            <p:cNvPr id="20" name="圆角矩形 15">
              <a:extLst>
                <a:ext uri="{FF2B5EF4-FFF2-40B4-BE49-F238E27FC236}">
                  <a16:creationId xmlns:a16="http://schemas.microsoft.com/office/drawing/2014/main" id="{D89A05E3-2A29-4D35-90C7-2989FDE3E142}"/>
                </a:ext>
              </a:extLst>
            </p:cNvPr>
            <p:cNvSpPr/>
            <p:nvPr/>
          </p:nvSpPr>
          <p:spPr>
            <a:xfrm>
              <a:off x="380010" y="1246909"/>
              <a:ext cx="5003135" cy="1840675"/>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1"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2" name="矩形 21">
                  <a:extLst>
                    <a:ext uri="{FF2B5EF4-FFF2-40B4-BE49-F238E27FC236}">
                      <a16:creationId xmlns:a16="http://schemas.microsoft.com/office/drawing/2014/main" id="{4118D604-29DF-4022-8BC8-41AB52556D22}"/>
                    </a:ext>
                  </a:extLst>
                </p:cNvPr>
                <p:cNvSpPr/>
                <p:nvPr/>
              </p:nvSpPr>
              <p:spPr>
                <a:xfrm>
                  <a:off x="723573" y="2350142"/>
                  <a:ext cx="1851789" cy="351171"/>
                </a:xfrm>
                <a:prstGeom prst="rect">
                  <a:avLst/>
                </a:prstGeom>
                <a:solidFill>
                  <a:srgbClr val="FFFF00"/>
                </a:solid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0" lang="en-US" altLang="zh-CN" sz="1800" b="1" i="1" u="none" strike="noStrike" kern="1200" cap="none" spc="0" normalizeH="0" baseline="0" noProof="0" smtClean="0">
                          <a:ln>
                            <a:noFill/>
                          </a:ln>
                          <a:solidFill>
                            <a:prstClr val="black"/>
                          </a:solidFill>
                          <a:effectLst/>
                          <a:uLnTx/>
                          <a:uFillTx/>
                          <a:latin typeface="Cambria Math"/>
                          <a:ea typeface="黑体" panose="02010609060101010101" pitchFamily="49" charset="-122"/>
                          <a:cs typeface="Times New Roman" panose="02020603050405020304" pitchFamily="18" charset="0"/>
                        </a:rPr>
                        <m:t>𝒚</m:t>
                      </m:r>
                    </m:oMath>
                  </a14:m>
                  <a:r>
                    <a:rPr kumimoji="0" lang="en-US" altLang="zh-CN" sz="1800" b="1"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 </a:t>
                  </a:r>
                  <a:r>
                    <a:rPr kumimoji="0" lang="zh-CN" altLang="zh-CN" sz="1800" b="1"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子女平均身高</a:t>
                  </a:r>
                  <a:endParaRPr kumimoji="0" lang="zh-CN" altLang="en-US" sz="1800" b="1"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18" name="矩形 17"/>
                <p:cNvSpPr>
                  <a:spLocks noRot="1" noChangeAspect="1" noMove="1" noResize="1" noEditPoints="1" noAdjustHandles="1" noChangeArrowheads="1" noChangeShapeType="1" noTextEdit="1"/>
                </p:cNvSpPr>
                <p:nvPr/>
              </p:nvSpPr>
              <p:spPr>
                <a:xfrm>
                  <a:off x="723573" y="2350142"/>
                  <a:ext cx="1851789" cy="351171"/>
                </a:xfrm>
                <a:prstGeom prst="rect">
                  <a:avLst/>
                </a:prstGeom>
                <a:blipFill>
                  <a:blip r:embed="rId3"/>
                  <a:stretch>
                    <a:fillRect t="-11475" r="-2632" b="-2623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矩形 22">
                  <a:extLst>
                    <a:ext uri="{FF2B5EF4-FFF2-40B4-BE49-F238E27FC236}">
                      <a16:creationId xmlns:a16="http://schemas.microsoft.com/office/drawing/2014/main" id="{5F9EE2DF-259D-476C-9A13-1EC6550B383D}"/>
                    </a:ext>
                  </a:extLst>
                </p:cNvPr>
                <p:cNvSpPr/>
                <p:nvPr/>
              </p:nvSpPr>
              <p:spPr>
                <a:xfrm>
                  <a:off x="3064863" y="2350142"/>
                  <a:ext cx="1815895" cy="351171"/>
                </a:xfrm>
                <a:prstGeom prst="rect">
                  <a:avLst/>
                </a:prstGeom>
                <a:solidFill>
                  <a:srgbClr val="FFFF00"/>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0" lang="en-US" altLang="zh-CN" sz="1800" b="1" i="1" u="none" strike="noStrike" kern="1200" cap="none" spc="0" normalizeH="0" baseline="0" noProof="0">
                          <a:ln>
                            <a:noFill/>
                          </a:ln>
                          <a:solidFill>
                            <a:prstClr val="black"/>
                          </a:solidFill>
                          <a:effectLst/>
                          <a:uLnTx/>
                          <a:uFillTx/>
                          <a:latin typeface="Cambria Math"/>
                          <a:cs typeface="+mn-cs"/>
                        </a:rPr>
                        <m:t>𝒙</m:t>
                      </m:r>
                    </m:oMath>
                  </a14:m>
                  <a:r>
                    <a:rPr kumimoji="0" lang="en-US" altLang="zh-CN" sz="1800" b="1"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a:t>
                  </a:r>
                  <a:r>
                    <a:rPr kumimoji="0" lang="zh-CN" altLang="zh-CN" sz="1800" b="1"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父母平均身高</a:t>
                  </a:r>
                  <a:endParaRPr kumimoji="0" lang="zh-CN" altLang="en-US" sz="1800" b="1"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19" name="矩形 18"/>
                <p:cNvSpPr>
                  <a:spLocks noRot="1" noChangeAspect="1" noMove="1" noResize="1" noEditPoints="1" noAdjustHandles="1" noChangeArrowheads="1" noChangeShapeType="1" noTextEdit="1"/>
                </p:cNvSpPr>
                <p:nvPr/>
              </p:nvSpPr>
              <p:spPr>
                <a:xfrm>
                  <a:off x="3064863" y="2350142"/>
                  <a:ext cx="1815895" cy="369332"/>
                </a:xfrm>
                <a:prstGeom prst="rect">
                  <a:avLst/>
                </a:prstGeom>
                <a:blipFill rotWithShape="1">
                  <a:blip r:embed="rId4"/>
                  <a:stretch>
                    <a:fillRect t="-16667" b="-58333"/>
                  </a:stretch>
                </a:blipFill>
              </p:spPr>
              <p:txBody>
                <a:bodyPr/>
                <a:lstStyle/>
                <a:p>
                  <a:r>
                    <a:rPr lang="zh-CN" altLang="en-US">
                      <a:noFill/>
                    </a:rPr>
                    <a:t> </a:t>
                  </a:r>
                </a:p>
              </p:txBody>
            </p:sp>
          </mc:Fallback>
        </mc:AlternateContent>
        <p:cxnSp>
          <p:nvCxnSpPr>
            <p:cNvPr id="24" name="直接箭头连接符 23">
              <a:extLst>
                <a:ext uri="{FF2B5EF4-FFF2-40B4-BE49-F238E27FC236}">
                  <a16:creationId xmlns:a16="http://schemas.microsoft.com/office/drawing/2014/main" id="{BBF8534D-74B4-4C03-B38B-23F65C2BD455}"/>
                </a:ext>
              </a:extLst>
            </p:cNvPr>
            <p:cNvCxnSpPr>
              <a:stCxn id="22" idx="0"/>
            </p:cNvCxnSpPr>
            <p:nvPr/>
          </p:nvCxnSpPr>
          <p:spPr>
            <a:xfrm flipH="1" flipV="1">
              <a:off x="1302161" y="2070888"/>
              <a:ext cx="347307" cy="27925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5" name="直接箭头连接符 24">
              <a:extLst>
                <a:ext uri="{FF2B5EF4-FFF2-40B4-BE49-F238E27FC236}">
                  <a16:creationId xmlns:a16="http://schemas.microsoft.com/office/drawing/2014/main" id="{43BF2695-72F4-4789-AFC3-6899806F9BE1}"/>
                </a:ext>
              </a:extLst>
            </p:cNvPr>
            <p:cNvCxnSpPr/>
            <p:nvPr/>
          </p:nvCxnSpPr>
          <p:spPr>
            <a:xfrm flipV="1">
              <a:off x="3866810" y="2070887"/>
              <a:ext cx="499184" cy="22770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sp>
        <p:nvSpPr>
          <p:cNvPr id="26" name="流程图: 资料带 25">
            <a:extLst>
              <a:ext uri="{FF2B5EF4-FFF2-40B4-BE49-F238E27FC236}">
                <a16:creationId xmlns:a16="http://schemas.microsoft.com/office/drawing/2014/main" id="{50D972E6-7627-40AD-86D4-E34CDA3FD9BC}"/>
              </a:ext>
            </a:extLst>
          </p:cNvPr>
          <p:cNvSpPr/>
          <p:nvPr/>
        </p:nvSpPr>
        <p:spPr>
          <a:xfrm>
            <a:off x="3732717" y="1832242"/>
            <a:ext cx="2921330" cy="1072896"/>
          </a:xfrm>
          <a:prstGeom prst="flowChartPunchedTape">
            <a:avLst/>
          </a:prstGeom>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2000" b="1" i="0" u="none" strike="noStrike" kern="0" cap="none" spc="0" normalizeH="0" baseline="0" noProof="0" dirty="0">
                <a:ln>
                  <a:noFill/>
                </a:ln>
                <a:solidFill>
                  <a:srgbClr val="0070C0"/>
                </a:solidFill>
                <a:effectLst/>
                <a:uLnTx/>
                <a:uFillTx/>
                <a:latin typeface="Times New Roman" panose="02020603050405020304" pitchFamily="18" charset="0"/>
                <a:ea typeface="楷体" panose="02010609060101010101" pitchFamily="49" charset="-122"/>
                <a:cs typeface="Times New Roman" panose="02020603050405020304" pitchFamily="18" charset="0"/>
              </a:rPr>
              <a:t>该回归模型中两个参数</a:t>
            </a:r>
          </a:p>
        </p:txBody>
      </p:sp>
      <p:cxnSp>
        <p:nvCxnSpPr>
          <p:cNvPr id="27" name="直接箭头连接符 26">
            <a:extLst>
              <a:ext uri="{FF2B5EF4-FFF2-40B4-BE49-F238E27FC236}">
                <a16:creationId xmlns:a16="http://schemas.microsoft.com/office/drawing/2014/main" id="{EACA9CCC-94F0-487A-83BA-871DB1D11DC0}"/>
              </a:ext>
            </a:extLst>
          </p:cNvPr>
          <p:cNvCxnSpPr/>
          <p:nvPr/>
        </p:nvCxnSpPr>
        <p:spPr>
          <a:xfrm flipH="1">
            <a:off x="4136478" y="2905138"/>
            <a:ext cx="463138" cy="614432"/>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28" name="直接箭头连接符 27">
            <a:extLst>
              <a:ext uri="{FF2B5EF4-FFF2-40B4-BE49-F238E27FC236}">
                <a16:creationId xmlns:a16="http://schemas.microsoft.com/office/drawing/2014/main" id="{9851AF01-2EE3-4D8F-A9AD-F2BF61FF3EB6}"/>
              </a:ext>
            </a:extLst>
          </p:cNvPr>
          <p:cNvCxnSpPr/>
          <p:nvPr/>
        </p:nvCxnSpPr>
        <p:spPr>
          <a:xfrm>
            <a:off x="4961029" y="2949558"/>
            <a:ext cx="700424" cy="619961"/>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29" name="直接箭头连接符 28">
            <a:extLst>
              <a:ext uri="{FF2B5EF4-FFF2-40B4-BE49-F238E27FC236}">
                <a16:creationId xmlns:a16="http://schemas.microsoft.com/office/drawing/2014/main" id="{298F7256-7060-4976-90D7-3EB4B083F849}"/>
              </a:ext>
            </a:extLst>
          </p:cNvPr>
          <p:cNvCxnSpPr/>
          <p:nvPr/>
        </p:nvCxnSpPr>
        <p:spPr>
          <a:xfrm flipH="1">
            <a:off x="6741300" y="2368690"/>
            <a:ext cx="502387"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0" name="矩形 29">
            <a:extLst>
              <a:ext uri="{FF2B5EF4-FFF2-40B4-BE49-F238E27FC236}">
                <a16:creationId xmlns:a16="http://schemas.microsoft.com/office/drawing/2014/main" id="{137FA0E2-FBE3-4E36-9137-15F2CB31FC7D}"/>
              </a:ext>
            </a:extLst>
          </p:cNvPr>
          <p:cNvSpPr/>
          <p:nvPr/>
        </p:nvSpPr>
        <p:spPr>
          <a:xfrm>
            <a:off x="7243687" y="1835334"/>
            <a:ext cx="1797301" cy="92333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需要从标注数据中学习得到</a:t>
            </a:r>
            <a:endParaRPr kumimoji="0" lang="en-US" altLang="zh-CN" sz="1800" b="1"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a:t>
            </a:r>
            <a:r>
              <a:rPr kumimoji="0" lang="zh-CN" altLang="en-US" sz="1800" b="1"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监督学习</a:t>
            </a:r>
            <a:r>
              <a:rPr kumimoji="0" lang="en-US" altLang="zh-CN" sz="1800" b="1"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a:t>
            </a:r>
            <a:endParaRPr kumimoji="0" lang="zh-CN" altLang="en-US" sz="1800" b="1"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1" name="矩形 30">
                <a:extLst>
                  <a:ext uri="{FF2B5EF4-FFF2-40B4-BE49-F238E27FC236}">
                    <a16:creationId xmlns:a16="http://schemas.microsoft.com/office/drawing/2014/main" id="{276AAC66-88FF-4D4C-8114-D4900EC1F2AD}"/>
                  </a:ext>
                </a:extLst>
              </p:cNvPr>
              <p:cNvSpPr/>
              <p:nvPr/>
            </p:nvSpPr>
            <p:spPr>
              <a:xfrm>
                <a:off x="2778951" y="3537852"/>
                <a:ext cx="3930884"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CN" sz="2400" b="1" i="1" u="none" strike="noStrike" kern="1200" cap="none" spc="0" normalizeH="0" baseline="0" noProof="0" smtClean="0">
                          <a:ln>
                            <a:noFill/>
                          </a:ln>
                          <a:solidFill>
                            <a:prstClr val="black"/>
                          </a:solidFill>
                          <a:effectLst/>
                          <a:uLnTx/>
                          <a:uFillTx/>
                          <a:latin typeface="Cambria Math"/>
                          <a:cs typeface="+mn-cs"/>
                        </a:rPr>
                        <m:t>𝐲</m:t>
                      </m:r>
                      <m:r>
                        <a:rPr kumimoji="0" lang="en-US" altLang="zh-CN" sz="2400" b="1" i="0" u="none" strike="noStrike" kern="1200" cap="none" spc="0" normalizeH="0" baseline="0" noProof="0" smtClean="0">
                          <a:ln>
                            <a:noFill/>
                          </a:ln>
                          <a:solidFill>
                            <a:prstClr val="black"/>
                          </a:solidFill>
                          <a:effectLst/>
                          <a:uLnTx/>
                          <a:uFillTx/>
                          <a:latin typeface="Cambria Math"/>
                          <a:cs typeface="+mn-cs"/>
                        </a:rPr>
                        <m:t>=</m:t>
                      </m:r>
                      <m:r>
                        <a:rPr kumimoji="0" lang="en-US" altLang="zh-CN" sz="2400" b="1" i="1" u="none" strike="noStrike" kern="1200" cap="none" spc="0" normalizeH="0" baseline="0" noProof="0" smtClean="0">
                          <a:ln>
                            <a:noFill/>
                          </a:ln>
                          <a:solidFill>
                            <a:prstClr val="black"/>
                          </a:solidFill>
                          <a:effectLst/>
                          <a:uLnTx/>
                          <a:uFillTx/>
                          <a:latin typeface="Cambria Math"/>
                          <a:cs typeface="+mn-cs"/>
                        </a:rPr>
                        <m:t>𝟑</m:t>
                      </m:r>
                      <m:r>
                        <a:rPr kumimoji="0" lang="en-US" altLang="zh-CN" sz="2400" b="1" i="1" u="none" strike="noStrike" kern="1200" cap="none" spc="0" normalizeH="0" baseline="0" noProof="0">
                          <a:ln>
                            <a:noFill/>
                          </a:ln>
                          <a:solidFill>
                            <a:prstClr val="black"/>
                          </a:solidFill>
                          <a:effectLst/>
                          <a:uLnTx/>
                          <a:uFillTx/>
                          <a:latin typeface="Cambria Math"/>
                          <a:cs typeface="+mn-cs"/>
                        </a:rPr>
                        <m:t>𝟑</m:t>
                      </m:r>
                      <m:r>
                        <a:rPr kumimoji="0" lang="en-US" altLang="zh-CN" sz="2400" b="1" i="0" u="none" strike="noStrike" kern="1200" cap="none" spc="0" normalizeH="0" baseline="0" noProof="0">
                          <a:ln>
                            <a:noFill/>
                          </a:ln>
                          <a:solidFill>
                            <a:prstClr val="black"/>
                          </a:solidFill>
                          <a:effectLst/>
                          <a:uLnTx/>
                          <a:uFillTx/>
                          <a:latin typeface="Cambria Math"/>
                          <a:cs typeface="+mn-cs"/>
                        </a:rPr>
                        <m:t>.</m:t>
                      </m:r>
                      <m:r>
                        <a:rPr kumimoji="0" lang="en-US" altLang="zh-CN" sz="2400" b="1" i="1" u="none" strike="noStrike" kern="1200" cap="none" spc="0" normalizeH="0" baseline="0" noProof="0">
                          <a:ln>
                            <a:noFill/>
                          </a:ln>
                          <a:solidFill>
                            <a:prstClr val="black"/>
                          </a:solidFill>
                          <a:effectLst/>
                          <a:uLnTx/>
                          <a:uFillTx/>
                          <a:latin typeface="Cambria Math"/>
                          <a:cs typeface="+mn-cs"/>
                        </a:rPr>
                        <m:t>𝟕</m:t>
                      </m:r>
                      <m:r>
                        <a:rPr kumimoji="0" lang="en-US" altLang="zh-CN" sz="2400" b="1" i="1" u="none" strike="noStrike" kern="1200" cap="none" spc="0" normalizeH="0" baseline="0" noProof="0" smtClean="0">
                          <a:ln>
                            <a:noFill/>
                          </a:ln>
                          <a:solidFill>
                            <a:prstClr val="black"/>
                          </a:solidFill>
                          <a:effectLst/>
                          <a:uLnTx/>
                          <a:uFillTx/>
                          <a:latin typeface="Cambria Math"/>
                          <a:cs typeface="+mn-cs"/>
                        </a:rPr>
                        <m:t>𝟑</m:t>
                      </m:r>
                      <m:r>
                        <a:rPr kumimoji="0" lang="en-US" altLang="zh-CN" sz="2400" b="1" i="1" u="none" strike="noStrike" kern="1200" cap="none" spc="0" normalizeH="0" baseline="0" noProof="0" smtClean="0">
                          <a:ln>
                            <a:noFill/>
                          </a:ln>
                          <a:solidFill>
                            <a:prstClr val="black"/>
                          </a:solidFill>
                          <a:effectLst/>
                          <a:uLnTx/>
                          <a:uFillTx/>
                          <a:latin typeface="Cambria Math"/>
                          <a:cs typeface="+mn-cs"/>
                        </a:rPr>
                        <m:t>(</m:t>
                      </m:r>
                      <m:r>
                        <a:rPr kumimoji="0" lang="zh-CN" altLang="en-US" sz="2400" b="1" i="1" u="none" strike="noStrike" kern="1200" cap="none" spc="0" normalizeH="0" baseline="0" noProof="0">
                          <a:ln>
                            <a:noFill/>
                          </a:ln>
                          <a:solidFill>
                            <a:prstClr val="black"/>
                          </a:solidFill>
                          <a:effectLst/>
                          <a:uLnTx/>
                          <a:uFillTx/>
                          <a:latin typeface="Cambria Math"/>
                          <a:cs typeface="+mn-cs"/>
                        </a:rPr>
                        <m:t>英寸</m:t>
                      </m:r>
                      <m:r>
                        <a:rPr kumimoji="0" lang="en-US" altLang="zh-CN" sz="2400" b="1" i="1" u="none" strike="noStrike" kern="1200" cap="none" spc="0" normalizeH="0" baseline="0" noProof="0" smtClean="0">
                          <a:ln>
                            <a:noFill/>
                          </a:ln>
                          <a:solidFill>
                            <a:prstClr val="black"/>
                          </a:solidFill>
                          <a:effectLst/>
                          <a:uLnTx/>
                          <a:uFillTx/>
                          <a:latin typeface="Cambria Math"/>
                          <a:cs typeface="+mn-cs"/>
                        </a:rPr>
                        <m:t>)</m:t>
                      </m:r>
                      <m:r>
                        <a:rPr kumimoji="0" lang="en-US" altLang="zh-CN" sz="2400" b="1" i="0" u="none" strike="noStrike" kern="1200" cap="none" spc="0" normalizeH="0" baseline="0" noProof="0">
                          <a:ln>
                            <a:noFill/>
                          </a:ln>
                          <a:solidFill>
                            <a:prstClr val="black"/>
                          </a:solidFill>
                          <a:effectLst/>
                          <a:uLnTx/>
                          <a:uFillTx/>
                          <a:latin typeface="Cambria Math"/>
                          <a:cs typeface="+mn-cs"/>
                        </a:rPr>
                        <m:t>+</m:t>
                      </m:r>
                      <m:r>
                        <a:rPr kumimoji="0" lang="en-US" altLang="zh-CN" sz="2400" b="1" i="1" u="none" strike="noStrike" kern="1200" cap="none" spc="0" normalizeH="0" baseline="0" noProof="0">
                          <a:ln>
                            <a:noFill/>
                          </a:ln>
                          <a:solidFill>
                            <a:prstClr val="black"/>
                          </a:solidFill>
                          <a:effectLst/>
                          <a:uLnTx/>
                          <a:uFillTx/>
                          <a:latin typeface="Cambria Math"/>
                          <a:cs typeface="+mn-cs"/>
                        </a:rPr>
                        <m:t>𝟎</m:t>
                      </m:r>
                      <m:r>
                        <a:rPr kumimoji="0" lang="en-US" altLang="zh-CN" sz="2400" b="1" i="0" u="none" strike="noStrike" kern="1200" cap="none" spc="0" normalizeH="0" baseline="0" noProof="0">
                          <a:ln>
                            <a:noFill/>
                          </a:ln>
                          <a:solidFill>
                            <a:prstClr val="black"/>
                          </a:solidFill>
                          <a:effectLst/>
                          <a:uLnTx/>
                          <a:uFillTx/>
                          <a:latin typeface="Cambria Math"/>
                          <a:cs typeface="+mn-cs"/>
                        </a:rPr>
                        <m:t>.</m:t>
                      </m:r>
                      <m:r>
                        <a:rPr kumimoji="0" lang="en-US" altLang="zh-CN" sz="2400" b="1" i="1" u="none" strike="noStrike" kern="1200" cap="none" spc="0" normalizeH="0" baseline="0" noProof="0">
                          <a:ln>
                            <a:noFill/>
                          </a:ln>
                          <a:solidFill>
                            <a:prstClr val="black"/>
                          </a:solidFill>
                          <a:effectLst/>
                          <a:uLnTx/>
                          <a:uFillTx/>
                          <a:latin typeface="Cambria Math"/>
                          <a:cs typeface="+mn-cs"/>
                        </a:rPr>
                        <m:t>𝟓𝟏𝟔𝐱</m:t>
                      </m:r>
                    </m:oMath>
                  </m:oMathPara>
                </a14:m>
                <a:endParaRPr kumimoji="0" lang="zh-CN" altLang="en-US" sz="2400" b="1"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31" name="矩形 30">
                <a:extLst>
                  <a:ext uri="{FF2B5EF4-FFF2-40B4-BE49-F238E27FC236}">
                    <a16:creationId xmlns:a16="http://schemas.microsoft.com/office/drawing/2014/main" id="{276AAC66-88FF-4D4C-8114-D4900EC1F2AD}"/>
                  </a:ext>
                </a:extLst>
              </p:cNvPr>
              <p:cNvSpPr>
                <a:spLocks noRot="1" noChangeAspect="1" noMove="1" noResize="1" noEditPoints="1" noAdjustHandles="1" noChangeArrowheads="1" noChangeShapeType="1" noTextEdit="1"/>
              </p:cNvSpPr>
              <p:nvPr/>
            </p:nvSpPr>
            <p:spPr>
              <a:xfrm>
                <a:off x="2778951" y="3537852"/>
                <a:ext cx="3930884" cy="461665"/>
              </a:xfrm>
              <a:prstGeom prst="rect">
                <a:avLst/>
              </a:prstGeom>
              <a:blipFill>
                <a:blip r:embed="rId5"/>
                <a:stretch>
                  <a:fillRect b="-1842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298398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504507" y="1008198"/>
            <a:ext cx="8846288" cy="497934"/>
            <a:chOff x="2228892" y="2819853"/>
            <a:chExt cx="4786506" cy="497934"/>
          </a:xfrm>
        </p:grpSpPr>
        <p:sp>
          <p:nvSpPr>
            <p:cNvPr id="3" name="平行四边形 2"/>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4" name="平行四边形 3"/>
            <p:cNvSpPr/>
            <p:nvPr/>
          </p:nvSpPr>
          <p:spPr bwMode="auto">
            <a:xfrm>
              <a:off x="2228892" y="2819853"/>
              <a:ext cx="4786506"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5" name="矩形 4"/>
            <p:cNvSpPr/>
            <p:nvPr/>
          </p:nvSpPr>
          <p:spPr>
            <a:xfrm>
              <a:off x="2591332" y="2826188"/>
              <a:ext cx="4133539" cy="369332"/>
            </a:xfrm>
            <a:prstGeom prst="rect">
              <a:avLst/>
            </a:prstGeom>
          </p:spPr>
          <p:txBody>
            <a:bodyPr wrap="square">
              <a:spAutoFit/>
            </a:bodyPr>
            <a:lstStyle/>
            <a:p>
              <a:pPr marL="0" marR="0" lvl="0" indent="0" algn="ctr" defTabSz="914400" rtl="0" eaLnBrk="1" fontAlgn="auto" latinLnBrk="0" hangingPunct="1">
                <a:lnSpc>
                  <a:spcPct val="100000"/>
                </a:lnSpc>
                <a:spcBef>
                  <a:spcPct val="50000"/>
                </a:spcBef>
                <a:spcAft>
                  <a:spcPts val="0"/>
                </a:spcAft>
                <a:buClrTx/>
                <a:buSzTx/>
                <a:buFontTx/>
                <a:buNone/>
                <a:tabLst/>
                <a:defRPr/>
              </a:pPr>
              <a:r>
                <a:rPr kumimoji="0" lang="zh-CN" altLang="en-US" sz="1800" b="1" i="0" u="none" strike="noStrike" kern="1200" cap="none" spc="0" normalizeH="0" baseline="0" noProof="0" dirty="0">
                  <a:ln>
                    <a:noFill/>
                  </a:ln>
                  <a:solidFill>
                    <a:prstClr val="black">
                      <a:lumMod val="95000"/>
                      <a:lumOff val="5000"/>
                    </a:prstClr>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回归分析：一元线性回归模型</a:t>
              </a:r>
            </a:p>
          </p:txBody>
        </p:sp>
      </p:grpSp>
      <p:sp>
        <p:nvSpPr>
          <p:cNvPr id="21" name="矩形 20">
            <a:extLst>
              <a:ext uri="{FF2B5EF4-FFF2-40B4-BE49-F238E27FC236}">
                <a16:creationId xmlns:a16="http://schemas.microsoft.com/office/drawing/2014/main" id="{516C3D9D-EAB0-456E-98CD-C6FC12AB3094}"/>
              </a:ext>
            </a:extLst>
          </p:cNvPr>
          <p:cNvSpPr/>
          <p:nvPr/>
        </p:nvSpPr>
        <p:spPr>
          <a:xfrm>
            <a:off x="852473" y="129010"/>
            <a:ext cx="3262432"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mn-cs"/>
              </a:rPr>
              <a:t>二、</a:t>
            </a: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监督学习：回归分析与决策树</a:t>
            </a:r>
          </a:p>
        </p:txBody>
      </p:sp>
      <mc:AlternateContent xmlns:mc="http://schemas.openxmlformats.org/markup-compatibility/2006" xmlns:a14="http://schemas.microsoft.com/office/drawing/2010/main">
        <mc:Choice Requires="a14">
          <p:sp>
            <p:nvSpPr>
              <p:cNvPr id="33" name="矩形 32">
                <a:extLst>
                  <a:ext uri="{FF2B5EF4-FFF2-40B4-BE49-F238E27FC236}">
                    <a16:creationId xmlns:a16="http://schemas.microsoft.com/office/drawing/2014/main" id="{F8DDD6F0-A923-4677-AA33-E69BC8601EC1}"/>
                  </a:ext>
                </a:extLst>
              </p:cNvPr>
              <p:cNvSpPr/>
              <p:nvPr/>
            </p:nvSpPr>
            <p:spPr>
              <a:xfrm>
                <a:off x="1438336" y="1693666"/>
                <a:ext cx="911153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zh-CN" sz="1800" b="1"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表</a:t>
                </a:r>
                <a:r>
                  <a:rPr kumimoji="0" lang="en-US" altLang="zh-CN" sz="1800" b="1"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4.3 </a:t>
                </a:r>
                <a:r>
                  <a:rPr kumimoji="0" lang="zh-CN" altLang="zh-CN" sz="1800" b="1"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给出了芒提兹尼欧（</a:t>
                </a:r>
                <a:r>
                  <a:rPr kumimoji="0" lang="en-US" altLang="zh-CN" sz="1800" b="1" i="0" u="none" strike="noStrike" kern="1200" cap="none" spc="0" normalizeH="0" baseline="0" noProof="0" dirty="0" err="1">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Montesinho</a:t>
                </a:r>
                <a:r>
                  <a:rPr kumimoji="0" lang="zh-CN" altLang="zh-CN" sz="1800" b="1"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）地区发生森林火灾的部分历史数据</a:t>
                </a:r>
                <a:r>
                  <a:rPr kumimoji="0" lang="zh-CN" altLang="en-US" sz="1800" b="1"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a:t>
                </a:r>
                <a:r>
                  <a:rPr kumimoji="0" lang="zh-CN" altLang="zh-CN" sz="1800" b="1"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表中列举了每次发生森林火灾时的气温温度取值</a:t>
                </a:r>
                <a14:m>
                  <m:oMath xmlns:m="http://schemas.openxmlformats.org/officeDocument/2006/math">
                    <m:r>
                      <a:rPr kumimoji="0" lang="en-US" altLang="zh-CN" sz="1800" b="1" i="1" u="none" strike="noStrike" kern="1200" cap="none" spc="0" normalizeH="0" baseline="0" noProof="0">
                        <a:ln>
                          <a:noFill/>
                        </a:ln>
                        <a:solidFill>
                          <a:prstClr val="black"/>
                        </a:solidFill>
                        <a:effectLst/>
                        <a:uLnTx/>
                        <a:uFillTx/>
                        <a:latin typeface="Cambria Math"/>
                        <a:cs typeface="+mn-cs"/>
                      </a:rPr>
                      <m:t>𝐱</m:t>
                    </m:r>
                  </m:oMath>
                </a14:m>
                <a:r>
                  <a:rPr kumimoji="0" lang="zh-CN" altLang="zh-CN" sz="1800" b="1"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和受到火灾影响的森林面积</a:t>
                </a:r>
                <a14:m>
                  <m:oMath xmlns:m="http://schemas.openxmlformats.org/officeDocument/2006/math">
                    <m:r>
                      <a:rPr kumimoji="0" lang="en-US" altLang="zh-CN" sz="1800" b="1" i="1" u="none" strike="noStrike" kern="1200" cap="none" spc="0" normalizeH="0" baseline="0" noProof="0">
                        <a:ln>
                          <a:noFill/>
                        </a:ln>
                        <a:solidFill>
                          <a:prstClr val="black"/>
                        </a:solidFill>
                        <a:effectLst/>
                        <a:uLnTx/>
                        <a:uFillTx/>
                        <a:latin typeface="Cambria Math"/>
                        <a:cs typeface="+mn-cs"/>
                      </a:rPr>
                      <m:t>𝐲</m:t>
                    </m:r>
                  </m:oMath>
                </a14:m>
                <a:r>
                  <a:rPr kumimoji="0" lang="zh-CN" altLang="zh-CN" sz="1800" b="1"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a:t>
                </a:r>
              </a:p>
            </p:txBody>
          </p:sp>
        </mc:Choice>
        <mc:Fallback xmlns="">
          <p:sp>
            <p:nvSpPr>
              <p:cNvPr id="33" name="矩形 32">
                <a:extLst>
                  <a:ext uri="{FF2B5EF4-FFF2-40B4-BE49-F238E27FC236}">
                    <a16:creationId xmlns:a16="http://schemas.microsoft.com/office/drawing/2014/main" id="{F8DDD6F0-A923-4677-AA33-E69BC8601EC1}"/>
                  </a:ext>
                </a:extLst>
              </p:cNvPr>
              <p:cNvSpPr>
                <a:spLocks noRot="1" noChangeAspect="1" noMove="1" noResize="1" noEditPoints="1" noAdjustHandles="1" noChangeArrowheads="1" noChangeShapeType="1" noTextEdit="1"/>
              </p:cNvSpPr>
              <p:nvPr/>
            </p:nvSpPr>
            <p:spPr>
              <a:xfrm>
                <a:off x="1438336" y="1693666"/>
                <a:ext cx="9111537" cy="646331"/>
              </a:xfrm>
              <a:prstGeom prst="rect">
                <a:avLst/>
              </a:prstGeom>
              <a:blipFill>
                <a:blip r:embed="rId3"/>
                <a:stretch>
                  <a:fillRect l="-602" t="-7547" b="-12264"/>
                </a:stretch>
              </a:blipFill>
            </p:spPr>
            <p:txBody>
              <a:bodyPr/>
              <a:lstStyle/>
              <a:p>
                <a:r>
                  <a:rPr lang="zh-CN" altLang="en-US">
                    <a:noFill/>
                  </a:rPr>
                  <a:t> </a:t>
                </a:r>
              </a:p>
            </p:txBody>
          </p:sp>
        </mc:Fallback>
      </mc:AlternateContent>
      <p:pic>
        <p:nvPicPr>
          <p:cNvPr id="6" name="图片 5">
            <a:extLst>
              <a:ext uri="{FF2B5EF4-FFF2-40B4-BE49-F238E27FC236}">
                <a16:creationId xmlns:a16="http://schemas.microsoft.com/office/drawing/2014/main" id="{673B06CD-EC0D-4AC5-B824-BDF31AA5709F}"/>
              </a:ext>
            </a:extLst>
          </p:cNvPr>
          <p:cNvPicPr>
            <a:picLocks noChangeAspect="1"/>
          </p:cNvPicPr>
          <p:nvPr/>
        </p:nvPicPr>
        <p:blipFill>
          <a:blip r:embed="rId4"/>
          <a:stretch>
            <a:fillRect/>
          </a:stretch>
        </p:blipFill>
        <p:spPr>
          <a:xfrm>
            <a:off x="1112039" y="3094126"/>
            <a:ext cx="4708767" cy="1294022"/>
          </a:xfrm>
          <a:prstGeom prst="rect">
            <a:avLst/>
          </a:prstGeom>
        </p:spPr>
      </p:pic>
      <p:pic>
        <p:nvPicPr>
          <p:cNvPr id="7" name="图片 6">
            <a:extLst>
              <a:ext uri="{FF2B5EF4-FFF2-40B4-BE49-F238E27FC236}">
                <a16:creationId xmlns:a16="http://schemas.microsoft.com/office/drawing/2014/main" id="{F91FA9F7-8FF1-4DDE-A7F3-F7B5DD814385}"/>
              </a:ext>
            </a:extLst>
          </p:cNvPr>
          <p:cNvPicPr>
            <a:picLocks noChangeAspect="1"/>
          </p:cNvPicPr>
          <p:nvPr/>
        </p:nvPicPr>
        <p:blipFill>
          <a:blip r:embed="rId5"/>
          <a:stretch>
            <a:fillRect/>
          </a:stretch>
        </p:blipFill>
        <p:spPr>
          <a:xfrm>
            <a:off x="6158142" y="2627379"/>
            <a:ext cx="3803845" cy="2536955"/>
          </a:xfrm>
          <a:prstGeom prst="rect">
            <a:avLst/>
          </a:prstGeom>
        </p:spPr>
      </p:pic>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1735D022-DAEC-4051-9C58-CF208E144193}"/>
                  </a:ext>
                </a:extLst>
              </p:cNvPr>
              <p:cNvSpPr/>
              <p:nvPr/>
            </p:nvSpPr>
            <p:spPr>
              <a:xfrm>
                <a:off x="1463318" y="5189167"/>
                <a:ext cx="8714975" cy="879472"/>
              </a:xfrm>
              <a:prstGeom prst="rect">
                <a:avLst/>
              </a:prstGeom>
            </p:spPr>
            <p:txBody>
              <a:bodyPr wrap="square">
                <a:spAutoFit/>
              </a:bodyPr>
              <a:lstStyle/>
              <a:p>
                <a:pPr marL="0" marR="0" lvl="0" indent="266700" algn="just" defTabSz="914400" rtl="0" eaLnBrk="1" fontAlgn="auto" latinLnBrk="0" hangingPunct="1">
                  <a:lnSpc>
                    <a:spcPct val="150000"/>
                  </a:lnSpc>
                  <a:spcBef>
                    <a:spcPts val="0"/>
                  </a:spcBef>
                  <a:spcAft>
                    <a:spcPts val="0"/>
                  </a:spcAft>
                  <a:buClrTx/>
                  <a:buSzTx/>
                  <a:buFontTx/>
                  <a:buNone/>
                  <a:tabLst/>
                  <a:defRPr/>
                </a:pPr>
                <a:r>
                  <a:rPr kumimoji="0" lang="zh-CN" altLang="zh-CN" sz="1800" b="0" i="0" u="none" strike="noStrike" kern="100" cap="none" spc="0" normalizeH="0" baseline="0" noProof="0" dirty="0">
                    <a:ln>
                      <a:noFill/>
                    </a:ln>
                    <a:solidFill>
                      <a:prstClr val="black"/>
                    </a:solidFill>
                    <a:effectLst/>
                    <a:uLnTx/>
                    <a:uFillTx/>
                    <a:latin typeface="Times New Roman" panose="02020603050405020304" pitchFamily="18" charset="0"/>
                    <a:ea typeface="楷体_GB2312"/>
                    <a:cs typeface="Times New Roman" panose="02020603050405020304" pitchFamily="18" charset="0"/>
                  </a:rPr>
                  <a:t>一元线性回归实际上就是寻找一条用</a:t>
                </a:r>
                <a14:m>
                  <m:oMath xmlns:m="http://schemas.openxmlformats.org/officeDocument/2006/math">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楷体_GB2312"/>
                        <a:cs typeface="Times New Roman" panose="02020603050405020304" pitchFamily="18" charset="0"/>
                      </a:rPr>
                      <m:t>𝑦</m:t>
                    </m:r>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楷体_GB2312"/>
                        <a:cs typeface="Times New Roman" panose="02020603050405020304" pitchFamily="18" charset="0"/>
                      </a:rPr>
                      <m:t>=</m:t>
                    </m:r>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楷体_GB2312"/>
                        <a:cs typeface="Times New Roman" panose="02020603050405020304" pitchFamily="18" charset="0"/>
                      </a:rPr>
                      <m:t>𝑎𝑥</m:t>
                    </m:r>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楷体_GB2312"/>
                        <a:cs typeface="Times New Roman" panose="02020603050405020304" pitchFamily="18" charset="0"/>
                      </a:rPr>
                      <m:t>+</m:t>
                    </m:r>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楷体_GB2312"/>
                        <a:cs typeface="Times New Roman" panose="02020603050405020304" pitchFamily="18" charset="0"/>
                      </a:rPr>
                      <m:t>𝑏</m:t>
                    </m:r>
                  </m:oMath>
                </a14:m>
                <a:r>
                  <a:rPr kumimoji="0" lang="zh-CN" altLang="zh-CN" sz="1800" b="0" i="0" u="none" strike="noStrike" kern="100" cap="none" spc="0" normalizeH="0" baseline="0" noProof="0" dirty="0">
                    <a:ln>
                      <a:noFill/>
                    </a:ln>
                    <a:solidFill>
                      <a:prstClr val="black"/>
                    </a:solidFill>
                    <a:effectLst/>
                    <a:uLnTx/>
                    <a:uFillTx/>
                    <a:latin typeface="Times New Roman" panose="02020603050405020304" pitchFamily="18" charset="0"/>
                    <a:ea typeface="楷体_GB2312"/>
                    <a:cs typeface="Times New Roman" panose="02020603050405020304" pitchFamily="18" charset="0"/>
                  </a:rPr>
                  <a:t>表达的直线，使得这条直线尽可能靠近或穿过这</a:t>
                </a:r>
                <a:r>
                  <a:rPr kumimoji="0" lang="en-US" altLang="zh-CN" sz="1800" b="0" i="0" u="none" strike="noStrike" kern="100" cap="none" spc="0" normalizeH="0" baseline="0" noProof="0" dirty="0">
                    <a:ln>
                      <a:noFill/>
                    </a:ln>
                    <a:solidFill>
                      <a:prstClr val="black"/>
                    </a:solidFill>
                    <a:effectLst/>
                    <a:uLnTx/>
                    <a:uFillTx/>
                    <a:latin typeface="Times New Roman" panose="02020603050405020304" pitchFamily="18" charset="0"/>
                    <a:ea typeface="楷体_GB2312"/>
                    <a:cs typeface="Times New Roman" panose="02020603050405020304" pitchFamily="18" charset="0"/>
                  </a:rPr>
                  <a:t>8</a:t>
                </a:r>
                <a:r>
                  <a:rPr kumimoji="0" lang="zh-CN" altLang="zh-CN" sz="1800" b="0" i="0" u="none" strike="noStrike" kern="100" cap="none" spc="0" normalizeH="0" baseline="0" noProof="0" dirty="0">
                    <a:ln>
                      <a:noFill/>
                    </a:ln>
                    <a:solidFill>
                      <a:prstClr val="black"/>
                    </a:solidFill>
                    <a:effectLst/>
                    <a:uLnTx/>
                    <a:uFillTx/>
                    <a:latin typeface="Times New Roman" panose="02020603050405020304" pitchFamily="18" charset="0"/>
                    <a:ea typeface="楷体_GB2312"/>
                    <a:cs typeface="Times New Roman" panose="02020603050405020304" pitchFamily="18" charset="0"/>
                  </a:rPr>
                  <a:t>组</a:t>
                </a:r>
                <a14:m>
                  <m:oMath xmlns:m="http://schemas.openxmlformats.org/officeDocument/2006/math">
                    <m:r>
                      <a:rPr kumimoji="0" lang="en-US" altLang="zh-CN" sz="1800" b="0" i="0" u="none" strike="noStrike" kern="100" cap="none" spc="0" normalizeH="0" baseline="0" noProof="0">
                        <a:ln>
                          <a:noFill/>
                        </a:ln>
                        <a:solidFill>
                          <a:prstClr val="black"/>
                        </a:solidFill>
                        <a:effectLst/>
                        <a:uLnTx/>
                        <a:uFillTx/>
                        <a:latin typeface="Cambria Math" panose="02040503050406030204" pitchFamily="18" charset="0"/>
                        <a:ea typeface="楷体_GB2312"/>
                        <a:cs typeface="Times New Roman" panose="02020603050405020304" pitchFamily="18" charset="0"/>
                      </a:rPr>
                      <m:t>(</m:t>
                    </m:r>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楷体_GB2312"/>
                        <a:cs typeface="Times New Roman" panose="02020603050405020304" pitchFamily="18" charset="0"/>
                      </a:rPr>
                      <m:t>𝑥</m:t>
                    </m:r>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楷体_GB2312"/>
                        <a:cs typeface="Times New Roman" panose="02020603050405020304" pitchFamily="18" charset="0"/>
                      </a:rPr>
                      <m:t>,</m:t>
                    </m:r>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楷体_GB2312"/>
                        <a:cs typeface="Times New Roman" panose="02020603050405020304" pitchFamily="18" charset="0"/>
                      </a:rPr>
                      <m:t>𝑦</m:t>
                    </m:r>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楷体_GB2312"/>
                        <a:cs typeface="Times New Roman" panose="02020603050405020304" pitchFamily="18" charset="0"/>
                      </a:rPr>
                      <m:t>)</m:t>
                    </m:r>
                  </m:oMath>
                </a14:m>
                <a:r>
                  <a:rPr kumimoji="0" lang="zh-CN" altLang="zh-CN" sz="1800" b="0" i="0" u="none" strike="noStrike" kern="100" cap="none" spc="0" normalizeH="0" baseline="0" noProof="0" dirty="0">
                    <a:ln>
                      <a:noFill/>
                    </a:ln>
                    <a:solidFill>
                      <a:prstClr val="black"/>
                    </a:solidFill>
                    <a:effectLst/>
                    <a:uLnTx/>
                    <a:uFillTx/>
                    <a:latin typeface="Times New Roman" panose="02020603050405020304" pitchFamily="18" charset="0"/>
                    <a:ea typeface="楷体_GB2312"/>
                    <a:cs typeface="Times New Roman" panose="02020603050405020304" pitchFamily="18" charset="0"/>
                  </a:rPr>
                  <a:t>数据，即能够以最小误差来拟合这</a:t>
                </a:r>
                <a:r>
                  <a:rPr kumimoji="0" lang="en-US" altLang="zh-CN" sz="1800" b="0" i="0" u="none" strike="noStrike" kern="100" cap="none" spc="0" normalizeH="0" baseline="0" noProof="0" dirty="0">
                    <a:ln>
                      <a:noFill/>
                    </a:ln>
                    <a:solidFill>
                      <a:prstClr val="black"/>
                    </a:solidFill>
                    <a:effectLst/>
                    <a:uLnTx/>
                    <a:uFillTx/>
                    <a:latin typeface="Times New Roman" panose="02020603050405020304" pitchFamily="18" charset="0"/>
                    <a:ea typeface="楷体_GB2312"/>
                    <a:cs typeface="Times New Roman" panose="02020603050405020304" pitchFamily="18" charset="0"/>
                  </a:rPr>
                  <a:t>8</a:t>
                </a:r>
                <a:r>
                  <a:rPr kumimoji="0" lang="zh-CN" altLang="zh-CN" sz="1800" b="0" i="0" u="none" strike="noStrike" kern="100" cap="none" spc="0" normalizeH="0" baseline="0" noProof="0" dirty="0">
                    <a:ln>
                      <a:noFill/>
                    </a:ln>
                    <a:solidFill>
                      <a:prstClr val="black"/>
                    </a:solidFill>
                    <a:effectLst/>
                    <a:uLnTx/>
                    <a:uFillTx/>
                    <a:latin typeface="Times New Roman" panose="02020603050405020304" pitchFamily="18" charset="0"/>
                    <a:ea typeface="楷体_GB2312"/>
                    <a:cs typeface="Times New Roman" panose="02020603050405020304" pitchFamily="18" charset="0"/>
                  </a:rPr>
                  <a:t>组</a:t>
                </a:r>
                <a14:m>
                  <m:oMath xmlns:m="http://schemas.openxmlformats.org/officeDocument/2006/math">
                    <m:r>
                      <a:rPr kumimoji="0" lang="en-US" altLang="zh-CN" sz="1800" b="0" i="0" u="none" strike="noStrike" kern="100" cap="none" spc="0" normalizeH="0" baseline="0" noProof="0">
                        <a:ln>
                          <a:noFill/>
                        </a:ln>
                        <a:solidFill>
                          <a:prstClr val="black"/>
                        </a:solidFill>
                        <a:effectLst/>
                        <a:uLnTx/>
                        <a:uFillTx/>
                        <a:latin typeface="Cambria Math" panose="02040503050406030204" pitchFamily="18" charset="0"/>
                        <a:ea typeface="楷体_GB2312"/>
                        <a:cs typeface="Times New Roman" panose="02020603050405020304" pitchFamily="18" charset="0"/>
                      </a:rPr>
                      <m:t>(</m:t>
                    </m:r>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楷体_GB2312"/>
                        <a:cs typeface="Times New Roman" panose="02020603050405020304" pitchFamily="18" charset="0"/>
                      </a:rPr>
                      <m:t>𝑥</m:t>
                    </m:r>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楷体_GB2312"/>
                        <a:cs typeface="Times New Roman" panose="02020603050405020304" pitchFamily="18" charset="0"/>
                      </a:rPr>
                      <m:t>,</m:t>
                    </m:r>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楷体_GB2312"/>
                        <a:cs typeface="Times New Roman" panose="02020603050405020304" pitchFamily="18" charset="0"/>
                      </a:rPr>
                      <m:t>𝑦</m:t>
                    </m:r>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楷体_GB2312"/>
                        <a:cs typeface="Times New Roman" panose="02020603050405020304" pitchFamily="18" charset="0"/>
                      </a:rPr>
                      <m:t>)</m:t>
                    </m:r>
                  </m:oMath>
                </a14:m>
                <a:r>
                  <a:rPr kumimoji="0" lang="zh-CN" altLang="zh-CN" sz="1800" b="0" i="0" u="none" strike="noStrike" kern="100" cap="none" spc="0" normalizeH="0" baseline="0" noProof="0" dirty="0">
                    <a:ln>
                      <a:noFill/>
                    </a:ln>
                    <a:solidFill>
                      <a:prstClr val="black"/>
                    </a:solidFill>
                    <a:effectLst/>
                    <a:uLnTx/>
                    <a:uFillTx/>
                    <a:latin typeface="Times New Roman" panose="02020603050405020304" pitchFamily="18" charset="0"/>
                    <a:ea typeface="楷体_GB2312"/>
                    <a:cs typeface="Times New Roman" panose="02020603050405020304" pitchFamily="18" charset="0"/>
                  </a:rPr>
                  <a:t>数据。</a:t>
                </a:r>
                <a:endParaRPr kumimoji="0" lang="zh-CN" altLang="zh-CN" sz="1800" b="0" i="0" u="none" strike="noStrike" kern="1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mc:Choice>
        <mc:Fallback xmlns="">
          <p:sp>
            <p:nvSpPr>
              <p:cNvPr id="8" name="矩形 7">
                <a:extLst>
                  <a:ext uri="{FF2B5EF4-FFF2-40B4-BE49-F238E27FC236}">
                    <a16:creationId xmlns:a16="http://schemas.microsoft.com/office/drawing/2014/main" id="{1735D022-DAEC-4051-9C58-CF208E144193}"/>
                  </a:ext>
                </a:extLst>
              </p:cNvPr>
              <p:cNvSpPr>
                <a:spLocks noRot="1" noChangeAspect="1" noMove="1" noResize="1" noEditPoints="1" noAdjustHandles="1" noChangeArrowheads="1" noChangeShapeType="1" noTextEdit="1"/>
              </p:cNvSpPr>
              <p:nvPr/>
            </p:nvSpPr>
            <p:spPr>
              <a:xfrm>
                <a:off x="1463318" y="5189167"/>
                <a:ext cx="8714975" cy="879472"/>
              </a:xfrm>
              <a:prstGeom prst="rect">
                <a:avLst/>
              </a:prstGeom>
              <a:blipFill>
                <a:blip r:embed="rId6"/>
                <a:stretch>
                  <a:fillRect l="-559" r="-559" b="-896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192211370"/>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504507" y="1008198"/>
            <a:ext cx="8846288" cy="497934"/>
            <a:chOff x="2228892" y="2819853"/>
            <a:chExt cx="4786506" cy="497934"/>
          </a:xfrm>
        </p:grpSpPr>
        <p:sp>
          <p:nvSpPr>
            <p:cNvPr id="3" name="平行四边形 2"/>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4" name="平行四边形 3"/>
            <p:cNvSpPr/>
            <p:nvPr/>
          </p:nvSpPr>
          <p:spPr bwMode="auto">
            <a:xfrm>
              <a:off x="2228892" y="2819853"/>
              <a:ext cx="4786506"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5" name="矩形 4"/>
            <p:cNvSpPr/>
            <p:nvPr/>
          </p:nvSpPr>
          <p:spPr>
            <a:xfrm>
              <a:off x="2591332" y="2826188"/>
              <a:ext cx="4133539" cy="369332"/>
            </a:xfrm>
            <a:prstGeom prst="rect">
              <a:avLst/>
            </a:prstGeom>
          </p:spPr>
          <p:txBody>
            <a:bodyPr wrap="square">
              <a:spAutoFit/>
            </a:bodyPr>
            <a:lstStyle/>
            <a:p>
              <a:pPr marL="0" marR="0" lvl="0" indent="0" algn="ctr" defTabSz="914400" rtl="0" eaLnBrk="1" fontAlgn="auto" latinLnBrk="0" hangingPunct="1">
                <a:lnSpc>
                  <a:spcPct val="100000"/>
                </a:lnSpc>
                <a:spcBef>
                  <a:spcPct val="50000"/>
                </a:spcBef>
                <a:spcAft>
                  <a:spcPts val="0"/>
                </a:spcAft>
                <a:buClrTx/>
                <a:buSzTx/>
                <a:buFontTx/>
                <a:buNone/>
                <a:tabLst/>
                <a:defRPr/>
              </a:pPr>
              <a:r>
                <a:rPr kumimoji="0" lang="zh-CN" altLang="en-US" sz="1800" b="1" i="0" u="none" strike="noStrike" kern="1200" cap="none" spc="0" normalizeH="0" baseline="0" noProof="0" dirty="0">
                  <a:ln>
                    <a:noFill/>
                  </a:ln>
                  <a:solidFill>
                    <a:prstClr val="black">
                      <a:lumMod val="95000"/>
                      <a:lumOff val="5000"/>
                    </a:prstClr>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回归分析：一元线性回归模型</a:t>
              </a:r>
            </a:p>
          </p:txBody>
        </p:sp>
      </p:grpSp>
      <p:sp>
        <p:nvSpPr>
          <p:cNvPr id="21" name="矩形 20">
            <a:extLst>
              <a:ext uri="{FF2B5EF4-FFF2-40B4-BE49-F238E27FC236}">
                <a16:creationId xmlns:a16="http://schemas.microsoft.com/office/drawing/2014/main" id="{516C3D9D-EAB0-456E-98CD-C6FC12AB3094}"/>
              </a:ext>
            </a:extLst>
          </p:cNvPr>
          <p:cNvSpPr/>
          <p:nvPr/>
        </p:nvSpPr>
        <p:spPr>
          <a:xfrm>
            <a:off x="852473" y="129010"/>
            <a:ext cx="3262432"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mn-cs"/>
              </a:rPr>
              <a:t>二、</a:t>
            </a: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监督学习：回归分析与决策树</a:t>
            </a:r>
          </a:p>
        </p:txBody>
      </p:sp>
      <p:pic>
        <p:nvPicPr>
          <p:cNvPr id="6" name="图片 5">
            <a:extLst>
              <a:ext uri="{FF2B5EF4-FFF2-40B4-BE49-F238E27FC236}">
                <a16:creationId xmlns:a16="http://schemas.microsoft.com/office/drawing/2014/main" id="{673B06CD-EC0D-4AC5-B824-BDF31AA5709F}"/>
              </a:ext>
            </a:extLst>
          </p:cNvPr>
          <p:cNvPicPr>
            <a:picLocks noChangeAspect="1"/>
          </p:cNvPicPr>
          <p:nvPr/>
        </p:nvPicPr>
        <p:blipFill>
          <a:blip r:embed="rId3"/>
          <a:stretch>
            <a:fillRect/>
          </a:stretch>
        </p:blipFill>
        <p:spPr>
          <a:xfrm>
            <a:off x="7166265" y="3186107"/>
            <a:ext cx="4708767" cy="1294022"/>
          </a:xfrm>
          <a:prstGeom prst="rect">
            <a:avLst/>
          </a:prstGeom>
        </p:spPr>
      </p:pic>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BFBA5DAD-1A21-41DD-A094-25B9F45B2302}"/>
                  </a:ext>
                </a:extLst>
              </p:cNvPr>
              <p:cNvSpPr/>
              <p:nvPr/>
            </p:nvSpPr>
            <p:spPr>
              <a:xfrm>
                <a:off x="895313" y="1529731"/>
                <a:ext cx="6096000" cy="4794454"/>
              </a:xfrm>
              <a:prstGeom prst="rect">
                <a:avLst/>
              </a:prstGeom>
            </p:spPr>
            <p:txBody>
              <a:bodyPr>
                <a:spAutoFit/>
              </a:bodyPr>
              <a:lstStyle/>
              <a:p>
                <a:pPr marL="0" marR="0" lvl="0" indent="266700" algn="just" defTabSz="914400" rtl="0" eaLnBrk="1" fontAlgn="auto" latinLnBrk="0" hangingPunct="1">
                  <a:lnSpc>
                    <a:spcPct val="150000"/>
                  </a:lnSpc>
                  <a:spcBef>
                    <a:spcPts val="0"/>
                  </a:spcBef>
                  <a:spcAft>
                    <a:spcPts val="0"/>
                  </a:spcAft>
                  <a:buClrTx/>
                  <a:buSzTx/>
                  <a:buFontTx/>
                  <a:buNone/>
                  <a:tabLst/>
                  <a:defRPr/>
                </a:pPr>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最佳回归模型将使得残差平方和的平均值</a:t>
                </a:r>
                <a14:m>
                  <m:oMath xmlns:m="http://schemas.openxmlformats.org/officeDocument/2006/math">
                    <m:f>
                      <m:fPr>
                        <m:ctrlPr>
                          <a:rPr kumimoji="0" lang="zh-CN" altLang="zh-CN"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fPr>
                      <m:num>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1</m:t>
                        </m:r>
                      </m:num>
                      <m:den>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𝑁</m:t>
                        </m:r>
                      </m:den>
                    </m:f>
                    <m:nary>
                      <m:naryPr>
                        <m:chr m:val="∑"/>
                        <m:limLoc m:val="undOvr"/>
                        <m:subHide m:val="on"/>
                        <m:supHide m:val="on"/>
                        <m:ctrlPr>
                          <a:rPr kumimoji="0" lang="zh-CN" altLang="zh-CN"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naryPr>
                      <m:sub/>
                      <m:sup/>
                      <m:e>
                        <m:sSup>
                          <m:sSupPr>
                            <m:ctrlPr>
                              <a:rPr kumimoji="0" lang="zh-CN" altLang="zh-CN"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pPr>
                          <m:e>
                            <m:r>
                              <a:rPr kumimoji="0" lang="en-US" altLang="zh-CN" sz="18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𝑦</m:t>
                            </m:r>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acc>
                              <m:accPr>
                                <m:chr m:val="̃"/>
                                <m:ctrlPr>
                                  <a:rPr kumimoji="0" lang="zh-CN" altLang="zh-CN"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accPr>
                              <m:e>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𝑦</m:t>
                                </m:r>
                              </m:e>
                            </m:acc>
                            <m:r>
                              <a:rPr kumimoji="0" lang="en-US" altLang="zh-CN" sz="18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e>
                          <m:sup>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2</m:t>
                            </m:r>
                          </m:sup>
                        </m:sSup>
                      </m:e>
                    </m:nary>
                  </m:oMath>
                </a14:m>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最小，残差即预测值和真实值之间的差值。残差平方和的平均值最小只与参数</a:t>
                </a:r>
                <a14:m>
                  <m:oMath xmlns:m="http://schemas.openxmlformats.org/officeDocument/2006/math">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𝑎</m:t>
                    </m:r>
                  </m:oMath>
                </a14:m>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和</a:t>
                </a:r>
                <a14:m>
                  <m:oMath xmlns:m="http://schemas.openxmlformats.org/officeDocument/2006/math">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𝑏</m:t>
                    </m:r>
                  </m:oMath>
                </a14:m>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有关，最优解即是使得残差最小所对应的</a:t>
                </a:r>
                <a14:m>
                  <m:oMath xmlns:m="http://schemas.openxmlformats.org/officeDocument/2006/math">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𝑎</m:t>
                    </m:r>
                  </m:oMath>
                </a14:m>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和</a:t>
                </a:r>
                <a14:m>
                  <m:oMath xmlns:m="http://schemas.openxmlformats.org/officeDocument/2006/math">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𝑏</m:t>
                    </m:r>
                  </m:oMath>
                </a14:m>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的值。</a:t>
                </a:r>
              </a:p>
              <a:p>
                <a:pPr marL="0" marR="0" lvl="0" indent="266700" algn="just" defTabSz="914400" rtl="0" eaLnBrk="1" fontAlgn="auto" latinLnBrk="0" hangingPunct="1">
                  <a:lnSpc>
                    <a:spcPct val="150000"/>
                  </a:lnSpc>
                  <a:spcBef>
                    <a:spcPts val="0"/>
                  </a:spcBef>
                  <a:spcAft>
                    <a:spcPts val="0"/>
                  </a:spcAft>
                  <a:buClrTx/>
                  <a:buSzTx/>
                  <a:buFontTx/>
                  <a:buNone/>
                  <a:tabLst/>
                  <a:defRPr/>
                </a:pPr>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一般而言，回归模型</a:t>
                </a:r>
                <a14:m>
                  <m:oMath xmlns:m="http://schemas.openxmlformats.org/officeDocument/2006/math">
                    <m:sSub>
                      <m:sSubPr>
                        <m:ctrlPr>
                          <a:rPr kumimoji="0" lang="zh-CN" altLang="zh-CN"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𝑦</m:t>
                        </m:r>
                      </m:e>
                      <m:sub>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𝑖</m:t>
                        </m:r>
                      </m:sub>
                    </m:sSub>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𝑎</m:t>
                    </m:r>
                    <m:sSub>
                      <m:sSubPr>
                        <m:ctrlPr>
                          <a:rPr kumimoji="0" lang="zh-CN" altLang="zh-CN"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𝑥</m:t>
                        </m:r>
                      </m:e>
                      <m:sub>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𝑖</m:t>
                        </m:r>
                      </m:sub>
                    </m:sSub>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𝑏</m:t>
                    </m:r>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 (1≤</m:t>
                    </m:r>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𝑖</m:t>
                    </m:r>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𝑛</m:t>
                    </m:r>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oMath>
                </a14:m>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的参数求解过程为：记在当前参数下第</a:t>
                </a:r>
                <a14:m>
                  <m:oMath xmlns:m="http://schemas.openxmlformats.org/officeDocument/2006/math">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𝑖</m:t>
                    </m:r>
                  </m:oMath>
                </a14:m>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个训练样本</a:t>
                </a:r>
                <a14:m>
                  <m:oMath xmlns:m="http://schemas.openxmlformats.org/officeDocument/2006/math">
                    <m:sSub>
                      <m:sSubPr>
                        <m:ctrlPr>
                          <a:rPr kumimoji="0" lang="zh-CN" altLang="zh-CN"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𝑥</m:t>
                        </m:r>
                      </m:e>
                      <m:sub>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𝑖</m:t>
                        </m:r>
                      </m:sub>
                    </m:sSub>
                  </m:oMath>
                </a14:m>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的预测值为</a:t>
                </a:r>
                <a14:m>
                  <m:oMath xmlns:m="http://schemas.openxmlformats.org/officeDocument/2006/math">
                    <m:sSub>
                      <m:sSubPr>
                        <m:ctrlPr>
                          <a:rPr kumimoji="0" lang="zh-CN" altLang="zh-CN"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acc>
                          <m:accPr>
                            <m:chr m:val="̂"/>
                            <m:ctrlPr>
                              <a:rPr kumimoji="0" lang="zh-CN" altLang="zh-CN"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accPr>
                          <m:e>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𝑦</m:t>
                            </m:r>
                          </m:e>
                        </m:acc>
                      </m:e>
                      <m:sub>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𝑖</m:t>
                        </m:r>
                      </m:sub>
                    </m:sSub>
                  </m:oMath>
                </a14:m>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，计算</a:t>
                </a:r>
                <a14:m>
                  <m:oMath xmlns:m="http://schemas.openxmlformats.org/officeDocument/2006/math">
                    <m:sSub>
                      <m:sSubPr>
                        <m:ctrlPr>
                          <a:rPr kumimoji="0" lang="zh-CN" altLang="zh-CN"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𝑥</m:t>
                        </m:r>
                      </m:e>
                      <m:sub>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𝑖</m:t>
                        </m:r>
                      </m:sub>
                    </m:sSub>
                  </m:oMath>
                </a14:m>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的标注值（实际值）</a:t>
                </a:r>
                <a14:m>
                  <m:oMath xmlns:m="http://schemas.openxmlformats.org/officeDocument/2006/math">
                    <m:sSub>
                      <m:sSubPr>
                        <m:ctrlPr>
                          <a:rPr kumimoji="0" lang="zh-CN" altLang="zh-CN"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𝑦</m:t>
                        </m:r>
                      </m:e>
                      <m:sub>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𝑖</m:t>
                        </m:r>
                      </m:sub>
                    </m:sSub>
                  </m:oMath>
                </a14:m>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与预测值</a:t>
                </a:r>
                <a14:m>
                  <m:oMath xmlns:m="http://schemas.openxmlformats.org/officeDocument/2006/math">
                    <m:sSub>
                      <m:sSubPr>
                        <m:ctrlPr>
                          <a:rPr kumimoji="0" lang="zh-CN" altLang="zh-CN"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acc>
                          <m:accPr>
                            <m:chr m:val="̂"/>
                            <m:ctrlPr>
                              <a:rPr kumimoji="0" lang="zh-CN" altLang="zh-CN"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accPr>
                          <m:e>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𝑦</m:t>
                            </m:r>
                          </m:e>
                        </m:acc>
                      </m:e>
                      <m:sub>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𝑖</m:t>
                        </m:r>
                      </m:sub>
                    </m:sSub>
                  </m:oMath>
                </a14:m>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之差的平方</a:t>
                </a:r>
                <a14:m>
                  <m:oMath xmlns:m="http://schemas.openxmlformats.org/officeDocument/2006/math">
                    <m:sSup>
                      <m:sSupPr>
                        <m:ctrlPr>
                          <a:rPr kumimoji="0" lang="zh-CN" altLang="zh-CN"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pPr>
                      <m:e>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sSub>
                          <m:sSubPr>
                            <m:ctrlPr>
                              <a:rPr kumimoji="0" lang="zh-CN" altLang="zh-CN"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𝑦</m:t>
                            </m:r>
                          </m:e>
                          <m:sub>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𝑖</m:t>
                            </m:r>
                          </m:sub>
                        </m:sSub>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sSub>
                          <m:sSubPr>
                            <m:ctrlPr>
                              <a:rPr kumimoji="0" lang="zh-CN" altLang="zh-CN"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acc>
                              <m:accPr>
                                <m:chr m:val="̂"/>
                                <m:ctrlPr>
                                  <a:rPr kumimoji="0" lang="zh-CN" altLang="zh-CN"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accPr>
                              <m:e>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𝑦</m:t>
                                </m:r>
                              </m:e>
                            </m:acc>
                          </m:e>
                          <m:sub>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𝑖</m:t>
                            </m:r>
                          </m:sub>
                        </m:sSub>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e>
                      <m:sup>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2</m:t>
                        </m:r>
                      </m:sup>
                    </m:sSup>
                  </m:oMath>
                </a14:m>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，计算训练集中</a:t>
                </a:r>
                <a14:m>
                  <m:oMath xmlns:m="http://schemas.openxmlformats.org/officeDocument/2006/math">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𝑛</m:t>
                    </m:r>
                  </m:oMath>
                </a14:m>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个样本所产生误差总和</a:t>
                </a:r>
                <a14:m>
                  <m:oMath xmlns:m="http://schemas.openxmlformats.org/officeDocument/2006/math">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𝐿</m:t>
                    </m:r>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𝑎</m:t>
                    </m:r>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𝑏</m:t>
                    </m:r>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nary>
                      <m:naryPr>
                        <m:chr m:val="∑"/>
                        <m:ctrlPr>
                          <a:rPr kumimoji="0" lang="zh-CN" altLang="zh-CN"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naryPr>
                      <m:sub>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𝑖</m:t>
                        </m:r>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=1</m:t>
                        </m:r>
                      </m:sub>
                      <m:sup>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𝑛</m:t>
                        </m:r>
                      </m:sup>
                      <m:e>
                        <m:sSup>
                          <m:sSupPr>
                            <m:ctrlPr>
                              <a:rPr kumimoji="0" lang="zh-CN" altLang="zh-CN"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pPr>
                          <m:e>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sSub>
                              <m:sSubPr>
                                <m:ctrlPr>
                                  <a:rPr kumimoji="0" lang="zh-CN" altLang="zh-CN"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𝑦</m:t>
                                </m:r>
                              </m:e>
                              <m:sub>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𝑖</m:t>
                                </m:r>
                              </m:sub>
                            </m:sSub>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𝑎</m:t>
                            </m:r>
                            <m:sSub>
                              <m:sSubPr>
                                <m:ctrlPr>
                                  <a:rPr kumimoji="0" lang="zh-CN" altLang="zh-CN"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𝑥</m:t>
                                </m:r>
                              </m:e>
                              <m:sub>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𝑖</m:t>
                                </m:r>
                              </m:sub>
                            </m:sSub>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𝑏</m:t>
                            </m:r>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 )</m:t>
                            </m:r>
                          </m:e>
                          <m:sup>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2</m:t>
                            </m:r>
                          </m:sup>
                        </m:sSup>
                      </m:e>
                    </m:nary>
                  </m:oMath>
                </a14:m>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，使用最小二乘法找到误差总和最小，要使函数具有最小值，可对</a:t>
                </a:r>
                <a:r>
                  <a:rPr kumimoji="0" lang="en-US" altLang="zh-CN" sz="1800" b="0" i="0" u="none" strike="noStrike" kern="1200" cap="none" spc="0" normalizeH="0" baseline="0" noProof="0" dirty="0">
                    <a:ln>
                      <a:noFill/>
                    </a:ln>
                    <a:solidFill>
                      <a:srgbClr val="000000"/>
                    </a:solidFill>
                    <a:effectLst/>
                    <a:uLnTx/>
                    <a:uFillTx/>
                    <a:latin typeface="Cambria Math" panose="02040503050406030204" pitchFamily="18" charset="0"/>
                    <a:ea typeface="楷体_GB2312"/>
                    <a:cs typeface="Cambria Math" panose="02040503050406030204" pitchFamily="18" charset="0"/>
                  </a:rPr>
                  <a:t>𝐿</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a:t>
                </a:r>
                <a:r>
                  <a:rPr kumimoji="0" lang="en-US" altLang="zh-CN" sz="1800" b="0" i="0" u="none" strike="noStrike" kern="1200" cap="none" spc="0" normalizeH="0" baseline="0" noProof="0" dirty="0">
                    <a:ln>
                      <a:noFill/>
                    </a:ln>
                    <a:solidFill>
                      <a:srgbClr val="000000"/>
                    </a:solidFill>
                    <a:effectLst/>
                    <a:uLnTx/>
                    <a:uFillTx/>
                    <a:latin typeface="Cambria Math" panose="02040503050406030204" pitchFamily="18" charset="0"/>
                    <a:ea typeface="楷体_GB2312"/>
                    <a:cs typeface="Cambria Math" panose="02040503050406030204" pitchFamily="18" charset="0"/>
                  </a:rPr>
                  <a:t>𝑎</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a:t>
                </a:r>
                <a:r>
                  <a:rPr kumimoji="0" lang="en-US" altLang="zh-CN" sz="1800" b="0" i="0" u="none" strike="noStrike" kern="1200" cap="none" spc="0" normalizeH="0" baseline="0" noProof="0" dirty="0">
                    <a:ln>
                      <a:noFill/>
                    </a:ln>
                    <a:solidFill>
                      <a:srgbClr val="000000"/>
                    </a:solidFill>
                    <a:effectLst/>
                    <a:uLnTx/>
                    <a:uFillTx/>
                    <a:latin typeface="Cambria Math" panose="02040503050406030204" pitchFamily="18" charset="0"/>
                    <a:ea typeface="楷体_GB2312"/>
                    <a:cs typeface="Cambria Math" panose="02040503050406030204" pitchFamily="18" charset="0"/>
                  </a:rPr>
                  <a:t>𝑏</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 </a:t>
                </a:r>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参数</a:t>
                </a:r>
                <a:r>
                  <a:rPr kumimoji="0" lang="en-US" altLang="zh-CN" sz="1800" b="0" i="0" u="none" strike="noStrike" kern="1200" cap="none" spc="0" normalizeH="0" baseline="0" noProof="0" dirty="0">
                    <a:ln>
                      <a:noFill/>
                    </a:ln>
                    <a:solidFill>
                      <a:srgbClr val="000000"/>
                    </a:solidFill>
                    <a:effectLst/>
                    <a:uLnTx/>
                    <a:uFillTx/>
                    <a:latin typeface="Cambria Math" panose="02040503050406030204" pitchFamily="18" charset="0"/>
                    <a:ea typeface="楷体_GB2312"/>
                    <a:cs typeface="Cambria Math" panose="02040503050406030204" pitchFamily="18" charset="0"/>
                  </a:rPr>
                  <a:t>𝑎</a:t>
                </a:r>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和</a:t>
                </a:r>
                <a:r>
                  <a:rPr kumimoji="0" lang="en-US" altLang="zh-CN" sz="1800" b="0" i="0" u="none" strike="noStrike" kern="1200" cap="none" spc="0" normalizeH="0" baseline="0" noProof="0" dirty="0">
                    <a:ln>
                      <a:noFill/>
                    </a:ln>
                    <a:solidFill>
                      <a:srgbClr val="000000"/>
                    </a:solidFill>
                    <a:effectLst/>
                    <a:uLnTx/>
                    <a:uFillTx/>
                    <a:latin typeface="Cambria Math" panose="02040503050406030204" pitchFamily="18" charset="0"/>
                    <a:ea typeface="楷体_GB2312"/>
                    <a:cs typeface="Cambria Math" panose="02040503050406030204" pitchFamily="18" charset="0"/>
                  </a:rPr>
                  <a:t>𝑏</a:t>
                </a:r>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分别求导，令其导数值为零，再求取参数</a:t>
                </a:r>
                <a:r>
                  <a:rPr kumimoji="0" lang="en-US" altLang="zh-CN" sz="1800" b="0" i="0" u="none" strike="noStrike" kern="1200" cap="none" spc="0" normalizeH="0" baseline="0" noProof="0" dirty="0">
                    <a:ln>
                      <a:noFill/>
                    </a:ln>
                    <a:solidFill>
                      <a:srgbClr val="000000"/>
                    </a:solidFill>
                    <a:effectLst/>
                    <a:uLnTx/>
                    <a:uFillTx/>
                    <a:latin typeface="Cambria Math" panose="02040503050406030204" pitchFamily="18" charset="0"/>
                    <a:ea typeface="楷体_GB2312"/>
                    <a:cs typeface="Cambria Math" panose="02040503050406030204" pitchFamily="18" charset="0"/>
                  </a:rPr>
                  <a:t>𝑎</a:t>
                </a:r>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和</a:t>
                </a:r>
                <a:r>
                  <a:rPr kumimoji="0" lang="en-US" altLang="zh-CN" sz="1800" b="0" i="0" u="none" strike="noStrike" kern="1200" cap="none" spc="0" normalizeH="0" baseline="0" noProof="0" dirty="0">
                    <a:ln>
                      <a:noFill/>
                    </a:ln>
                    <a:solidFill>
                      <a:srgbClr val="000000"/>
                    </a:solidFill>
                    <a:effectLst/>
                    <a:uLnTx/>
                    <a:uFillTx/>
                    <a:latin typeface="Cambria Math" panose="02040503050406030204" pitchFamily="18" charset="0"/>
                    <a:ea typeface="楷体_GB2312"/>
                    <a:cs typeface="Cambria Math" panose="02040503050406030204" pitchFamily="18" charset="0"/>
                  </a:rPr>
                  <a:t>𝑏</a:t>
                </a:r>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的取值。</a:t>
                </a:r>
              </a:p>
            </p:txBody>
          </p:sp>
        </mc:Choice>
        <mc:Fallback xmlns="">
          <p:sp>
            <p:nvSpPr>
              <p:cNvPr id="9" name="矩形 8">
                <a:extLst>
                  <a:ext uri="{FF2B5EF4-FFF2-40B4-BE49-F238E27FC236}">
                    <a16:creationId xmlns:a16="http://schemas.microsoft.com/office/drawing/2014/main" id="{BFBA5DAD-1A21-41DD-A094-25B9F45B2302}"/>
                  </a:ext>
                </a:extLst>
              </p:cNvPr>
              <p:cNvSpPr>
                <a:spLocks noRot="1" noChangeAspect="1" noMove="1" noResize="1" noEditPoints="1" noAdjustHandles="1" noChangeArrowheads="1" noChangeShapeType="1" noTextEdit="1"/>
              </p:cNvSpPr>
              <p:nvPr/>
            </p:nvSpPr>
            <p:spPr>
              <a:xfrm>
                <a:off x="895313" y="1529731"/>
                <a:ext cx="6096000" cy="4794454"/>
              </a:xfrm>
              <a:prstGeom prst="rect">
                <a:avLst/>
              </a:prstGeom>
              <a:blipFill>
                <a:blip r:embed="rId4"/>
                <a:stretch>
                  <a:fillRect l="-5600" t="-4962" r="-800" b="-114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094227732"/>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504507" y="1008198"/>
            <a:ext cx="8846288" cy="497934"/>
            <a:chOff x="2228892" y="2819853"/>
            <a:chExt cx="4786506" cy="497934"/>
          </a:xfrm>
        </p:grpSpPr>
        <p:sp>
          <p:nvSpPr>
            <p:cNvPr id="3" name="平行四边形 2"/>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4" name="平行四边形 3"/>
            <p:cNvSpPr/>
            <p:nvPr/>
          </p:nvSpPr>
          <p:spPr bwMode="auto">
            <a:xfrm>
              <a:off x="2228892" y="2819853"/>
              <a:ext cx="4786506"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5" name="矩形 4"/>
            <p:cNvSpPr/>
            <p:nvPr/>
          </p:nvSpPr>
          <p:spPr>
            <a:xfrm>
              <a:off x="2591332" y="2826188"/>
              <a:ext cx="4133539" cy="369332"/>
            </a:xfrm>
            <a:prstGeom prst="rect">
              <a:avLst/>
            </a:prstGeom>
          </p:spPr>
          <p:txBody>
            <a:bodyPr wrap="square">
              <a:spAutoFit/>
            </a:bodyPr>
            <a:lstStyle/>
            <a:p>
              <a:pPr marL="0" marR="0" lvl="0" indent="0" algn="ctr" defTabSz="914400" rtl="0" eaLnBrk="1" fontAlgn="auto" latinLnBrk="0" hangingPunct="1">
                <a:lnSpc>
                  <a:spcPct val="100000"/>
                </a:lnSpc>
                <a:spcBef>
                  <a:spcPct val="50000"/>
                </a:spcBef>
                <a:spcAft>
                  <a:spcPts val="0"/>
                </a:spcAft>
                <a:buClrTx/>
                <a:buSzTx/>
                <a:buFontTx/>
                <a:buNone/>
                <a:tabLst/>
                <a:defRPr/>
              </a:pPr>
              <a:r>
                <a:rPr kumimoji="0" lang="zh-CN" altLang="en-US" sz="1800" b="1" i="0" u="none" strike="noStrike" kern="1200" cap="none" spc="0" normalizeH="0" baseline="0" noProof="0" dirty="0">
                  <a:ln>
                    <a:noFill/>
                  </a:ln>
                  <a:solidFill>
                    <a:prstClr val="black">
                      <a:lumMod val="95000"/>
                      <a:lumOff val="5000"/>
                    </a:prstClr>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回归分析：一元线性回归模型参数求解</a:t>
              </a:r>
            </a:p>
          </p:txBody>
        </p:sp>
      </p:grpSp>
      <p:sp>
        <p:nvSpPr>
          <p:cNvPr id="21" name="矩形 20">
            <a:extLst>
              <a:ext uri="{FF2B5EF4-FFF2-40B4-BE49-F238E27FC236}">
                <a16:creationId xmlns:a16="http://schemas.microsoft.com/office/drawing/2014/main" id="{516C3D9D-EAB0-456E-98CD-C6FC12AB3094}"/>
              </a:ext>
            </a:extLst>
          </p:cNvPr>
          <p:cNvSpPr/>
          <p:nvPr/>
        </p:nvSpPr>
        <p:spPr>
          <a:xfrm>
            <a:off x="852473" y="129010"/>
            <a:ext cx="3262432"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mn-cs"/>
              </a:rPr>
              <a:t>二、</a:t>
            </a: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监督学习：回归分析与决策树</a:t>
            </a:r>
          </a:p>
        </p:txBody>
      </p:sp>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3B5B5420-8C46-4A8B-B503-4A1ED1591E60}"/>
                  </a:ext>
                </a:extLst>
              </p:cNvPr>
              <p:cNvSpPr/>
              <p:nvPr/>
            </p:nvSpPr>
            <p:spPr>
              <a:xfrm>
                <a:off x="342674" y="2100404"/>
                <a:ext cx="4792033" cy="3792257"/>
              </a:xfrm>
              <a:prstGeom prst="rect">
                <a:avLst/>
              </a:prstGeom>
            </p:spPr>
            <p:txBody>
              <a:bodyPr wrap="square">
                <a:spAutoFit/>
              </a:bodyPr>
              <a:lstStyle/>
              <a:p>
                <a:pPr marL="0" marR="0" lvl="0" indent="266700" algn="just" defTabSz="914400" rtl="0" eaLnBrk="1" fontAlgn="auto" latinLnBrk="0" hangingPunct="1">
                  <a:lnSpc>
                    <a:spcPct val="150000"/>
                  </a:lnSpc>
                  <a:spcBef>
                    <a:spcPts val="0"/>
                  </a:spcBef>
                  <a:spcAft>
                    <a:spcPts val="0"/>
                  </a:spcAft>
                  <a:buClrTx/>
                  <a:buSzTx/>
                  <a:buFontTx/>
                  <a:buNone/>
                  <a:tabLst/>
                  <a:defRPr/>
                </a:pPr>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一般而言，回归模型</a:t>
                </a:r>
                <a14:m>
                  <m:oMath xmlns:m="http://schemas.openxmlformats.org/officeDocument/2006/math">
                    <m:sSub>
                      <m:sSubPr>
                        <m:ctrlPr>
                          <a:rPr kumimoji="0" lang="zh-CN" altLang="zh-CN"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𝑦</m:t>
                        </m:r>
                      </m:e>
                      <m:sub>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𝑖</m:t>
                        </m:r>
                      </m:sub>
                    </m:sSub>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𝑎</m:t>
                    </m:r>
                    <m:sSub>
                      <m:sSubPr>
                        <m:ctrlPr>
                          <a:rPr kumimoji="0" lang="zh-CN" altLang="zh-CN"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𝑥</m:t>
                        </m:r>
                      </m:e>
                      <m:sub>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𝑖</m:t>
                        </m:r>
                      </m:sub>
                    </m:sSub>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𝑏</m:t>
                    </m:r>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 (1≤</m:t>
                    </m:r>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𝑖</m:t>
                    </m:r>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𝑛</m:t>
                    </m:r>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oMath>
                </a14:m>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的参数求解过程为：记在当前参数下第</a:t>
                </a:r>
                <a14:m>
                  <m:oMath xmlns:m="http://schemas.openxmlformats.org/officeDocument/2006/math">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𝑖</m:t>
                    </m:r>
                  </m:oMath>
                </a14:m>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个训练样本</a:t>
                </a:r>
                <a14:m>
                  <m:oMath xmlns:m="http://schemas.openxmlformats.org/officeDocument/2006/math">
                    <m:sSub>
                      <m:sSubPr>
                        <m:ctrlPr>
                          <a:rPr kumimoji="0" lang="zh-CN" altLang="zh-CN"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𝑥</m:t>
                        </m:r>
                      </m:e>
                      <m:sub>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𝑖</m:t>
                        </m:r>
                      </m:sub>
                    </m:sSub>
                  </m:oMath>
                </a14:m>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的预测值为</a:t>
                </a:r>
                <a14:m>
                  <m:oMath xmlns:m="http://schemas.openxmlformats.org/officeDocument/2006/math">
                    <m:sSub>
                      <m:sSubPr>
                        <m:ctrlPr>
                          <a:rPr kumimoji="0" lang="zh-CN" altLang="zh-CN"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acc>
                          <m:accPr>
                            <m:chr m:val="̂"/>
                            <m:ctrlPr>
                              <a:rPr kumimoji="0" lang="zh-CN" altLang="zh-CN"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accPr>
                          <m:e>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𝑦</m:t>
                            </m:r>
                          </m:e>
                        </m:acc>
                      </m:e>
                      <m:sub>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𝑖</m:t>
                        </m:r>
                      </m:sub>
                    </m:sSub>
                  </m:oMath>
                </a14:m>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，计算</a:t>
                </a:r>
                <a14:m>
                  <m:oMath xmlns:m="http://schemas.openxmlformats.org/officeDocument/2006/math">
                    <m:sSub>
                      <m:sSubPr>
                        <m:ctrlPr>
                          <a:rPr kumimoji="0" lang="zh-CN" altLang="zh-CN"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𝑥</m:t>
                        </m:r>
                      </m:e>
                      <m:sub>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𝑖</m:t>
                        </m:r>
                      </m:sub>
                    </m:sSub>
                  </m:oMath>
                </a14:m>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的标注值（实际值）</a:t>
                </a:r>
                <a14:m>
                  <m:oMath xmlns:m="http://schemas.openxmlformats.org/officeDocument/2006/math">
                    <m:sSub>
                      <m:sSubPr>
                        <m:ctrlPr>
                          <a:rPr kumimoji="0" lang="zh-CN" altLang="zh-CN"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𝑦</m:t>
                        </m:r>
                      </m:e>
                      <m:sub>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𝑖</m:t>
                        </m:r>
                      </m:sub>
                    </m:sSub>
                  </m:oMath>
                </a14:m>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与预测值</a:t>
                </a:r>
                <a14:m>
                  <m:oMath xmlns:m="http://schemas.openxmlformats.org/officeDocument/2006/math">
                    <m:sSub>
                      <m:sSubPr>
                        <m:ctrlPr>
                          <a:rPr kumimoji="0" lang="zh-CN" altLang="zh-CN"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acc>
                          <m:accPr>
                            <m:chr m:val="̂"/>
                            <m:ctrlPr>
                              <a:rPr kumimoji="0" lang="zh-CN" altLang="zh-CN"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accPr>
                          <m:e>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𝑦</m:t>
                            </m:r>
                          </m:e>
                        </m:acc>
                      </m:e>
                      <m:sub>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𝑖</m:t>
                        </m:r>
                      </m:sub>
                    </m:sSub>
                  </m:oMath>
                </a14:m>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之差的平方</a:t>
                </a:r>
                <a14:m>
                  <m:oMath xmlns:m="http://schemas.openxmlformats.org/officeDocument/2006/math">
                    <m:sSup>
                      <m:sSupPr>
                        <m:ctrlPr>
                          <a:rPr kumimoji="0" lang="zh-CN" altLang="zh-CN"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pPr>
                      <m:e>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sSub>
                          <m:sSubPr>
                            <m:ctrlPr>
                              <a:rPr kumimoji="0" lang="zh-CN" altLang="zh-CN"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𝑦</m:t>
                            </m:r>
                          </m:e>
                          <m:sub>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𝑖</m:t>
                            </m:r>
                          </m:sub>
                        </m:sSub>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sSub>
                          <m:sSubPr>
                            <m:ctrlPr>
                              <a:rPr kumimoji="0" lang="zh-CN" altLang="zh-CN"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acc>
                              <m:accPr>
                                <m:chr m:val="̂"/>
                                <m:ctrlPr>
                                  <a:rPr kumimoji="0" lang="zh-CN" altLang="zh-CN"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accPr>
                              <m:e>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𝑦</m:t>
                                </m:r>
                              </m:e>
                            </m:acc>
                          </m:e>
                          <m:sub>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𝑖</m:t>
                            </m:r>
                          </m:sub>
                        </m:sSub>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e>
                      <m:sup>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2</m:t>
                        </m:r>
                      </m:sup>
                    </m:sSup>
                  </m:oMath>
                </a14:m>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，计算训练集中</a:t>
                </a:r>
                <a14:m>
                  <m:oMath xmlns:m="http://schemas.openxmlformats.org/officeDocument/2006/math">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𝑛</m:t>
                    </m:r>
                  </m:oMath>
                </a14:m>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个样本所产生误差总和</a:t>
                </a:r>
                <a14:m>
                  <m:oMath xmlns:m="http://schemas.openxmlformats.org/officeDocument/2006/math">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𝐿</m:t>
                    </m:r>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𝑎</m:t>
                    </m:r>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𝑏</m:t>
                    </m:r>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nary>
                      <m:naryPr>
                        <m:chr m:val="∑"/>
                        <m:ctrlPr>
                          <a:rPr kumimoji="0" lang="zh-CN" altLang="zh-CN"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naryPr>
                      <m:sub>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𝑖</m:t>
                        </m:r>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=1</m:t>
                        </m:r>
                      </m:sub>
                      <m:sup>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𝑛</m:t>
                        </m:r>
                      </m:sup>
                      <m:e>
                        <m:sSup>
                          <m:sSupPr>
                            <m:ctrlPr>
                              <a:rPr kumimoji="0" lang="zh-CN" altLang="zh-CN"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pPr>
                          <m:e>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sSub>
                              <m:sSubPr>
                                <m:ctrlPr>
                                  <a:rPr kumimoji="0" lang="zh-CN" altLang="zh-CN"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𝑦</m:t>
                                </m:r>
                              </m:e>
                              <m:sub>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𝑖</m:t>
                                </m:r>
                              </m:sub>
                            </m:sSub>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𝑎</m:t>
                            </m:r>
                            <m:sSub>
                              <m:sSubPr>
                                <m:ctrlPr>
                                  <a:rPr kumimoji="0" lang="zh-CN" altLang="zh-CN"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𝑥</m:t>
                                </m:r>
                              </m:e>
                              <m:sub>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𝑖</m:t>
                                </m:r>
                              </m:sub>
                            </m:sSub>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𝑏</m:t>
                            </m:r>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 )</m:t>
                            </m:r>
                          </m:e>
                          <m:sup>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2</m:t>
                            </m:r>
                          </m:sup>
                        </m:sSup>
                      </m:e>
                    </m:nary>
                  </m:oMath>
                </a14:m>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，使用最小二乘法找到误差总和最小，要使函数具有最小值，可对</a:t>
                </a:r>
                <a:r>
                  <a:rPr kumimoji="0" lang="en-US" altLang="zh-CN" sz="1800" b="0" i="0" u="none" strike="noStrike" kern="1200" cap="none" spc="0" normalizeH="0" baseline="0" noProof="0" dirty="0">
                    <a:ln>
                      <a:noFill/>
                    </a:ln>
                    <a:solidFill>
                      <a:srgbClr val="000000"/>
                    </a:solidFill>
                    <a:effectLst/>
                    <a:uLnTx/>
                    <a:uFillTx/>
                    <a:latin typeface="Cambria Math" panose="02040503050406030204" pitchFamily="18" charset="0"/>
                    <a:ea typeface="楷体_GB2312"/>
                    <a:cs typeface="Cambria Math" panose="02040503050406030204" pitchFamily="18" charset="0"/>
                  </a:rPr>
                  <a:t>𝐿</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a:t>
                </a:r>
                <a:r>
                  <a:rPr kumimoji="0" lang="en-US" altLang="zh-CN" sz="1800" b="0" i="0" u="none" strike="noStrike" kern="1200" cap="none" spc="0" normalizeH="0" baseline="0" noProof="0" dirty="0">
                    <a:ln>
                      <a:noFill/>
                    </a:ln>
                    <a:solidFill>
                      <a:srgbClr val="000000"/>
                    </a:solidFill>
                    <a:effectLst/>
                    <a:uLnTx/>
                    <a:uFillTx/>
                    <a:latin typeface="Cambria Math" panose="02040503050406030204" pitchFamily="18" charset="0"/>
                    <a:ea typeface="楷体_GB2312"/>
                    <a:cs typeface="Cambria Math" panose="02040503050406030204" pitchFamily="18" charset="0"/>
                  </a:rPr>
                  <a:t>𝑎</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a:t>
                </a:r>
                <a:r>
                  <a:rPr kumimoji="0" lang="en-US" altLang="zh-CN" sz="1800" b="0" i="0" u="none" strike="noStrike" kern="1200" cap="none" spc="0" normalizeH="0" baseline="0" noProof="0" dirty="0">
                    <a:ln>
                      <a:noFill/>
                    </a:ln>
                    <a:solidFill>
                      <a:srgbClr val="000000"/>
                    </a:solidFill>
                    <a:effectLst/>
                    <a:uLnTx/>
                    <a:uFillTx/>
                    <a:latin typeface="Cambria Math" panose="02040503050406030204" pitchFamily="18" charset="0"/>
                    <a:ea typeface="楷体_GB2312"/>
                    <a:cs typeface="Cambria Math" panose="02040503050406030204" pitchFamily="18" charset="0"/>
                  </a:rPr>
                  <a:t>𝑏</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 </a:t>
                </a:r>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参数</a:t>
                </a:r>
                <a:r>
                  <a:rPr kumimoji="0" lang="en-US" altLang="zh-CN" sz="1800" b="0" i="0" u="none" strike="noStrike" kern="1200" cap="none" spc="0" normalizeH="0" baseline="0" noProof="0" dirty="0">
                    <a:ln>
                      <a:noFill/>
                    </a:ln>
                    <a:solidFill>
                      <a:srgbClr val="000000"/>
                    </a:solidFill>
                    <a:effectLst/>
                    <a:uLnTx/>
                    <a:uFillTx/>
                    <a:latin typeface="Cambria Math" panose="02040503050406030204" pitchFamily="18" charset="0"/>
                    <a:ea typeface="楷体_GB2312"/>
                    <a:cs typeface="Cambria Math" panose="02040503050406030204" pitchFamily="18" charset="0"/>
                  </a:rPr>
                  <a:t>𝑎</a:t>
                </a:r>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和</a:t>
                </a:r>
                <a:r>
                  <a:rPr kumimoji="0" lang="en-US" altLang="zh-CN" sz="1800" b="0" i="0" u="none" strike="noStrike" kern="1200" cap="none" spc="0" normalizeH="0" baseline="0" noProof="0" dirty="0">
                    <a:ln>
                      <a:noFill/>
                    </a:ln>
                    <a:solidFill>
                      <a:srgbClr val="000000"/>
                    </a:solidFill>
                    <a:effectLst/>
                    <a:uLnTx/>
                    <a:uFillTx/>
                    <a:latin typeface="Cambria Math" panose="02040503050406030204" pitchFamily="18" charset="0"/>
                    <a:ea typeface="楷体_GB2312"/>
                    <a:cs typeface="Cambria Math" panose="02040503050406030204" pitchFamily="18" charset="0"/>
                  </a:rPr>
                  <a:t>𝑏</a:t>
                </a:r>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分别求导，令其导数值为零，再求取参数</a:t>
                </a:r>
                <a:r>
                  <a:rPr kumimoji="0" lang="en-US" altLang="zh-CN" sz="1800" b="0" i="0" u="none" strike="noStrike" kern="1200" cap="none" spc="0" normalizeH="0" baseline="0" noProof="0" dirty="0">
                    <a:ln>
                      <a:noFill/>
                    </a:ln>
                    <a:solidFill>
                      <a:srgbClr val="000000"/>
                    </a:solidFill>
                    <a:effectLst/>
                    <a:uLnTx/>
                    <a:uFillTx/>
                    <a:latin typeface="Cambria Math" panose="02040503050406030204" pitchFamily="18" charset="0"/>
                    <a:ea typeface="楷体_GB2312"/>
                    <a:cs typeface="Cambria Math" panose="02040503050406030204" pitchFamily="18" charset="0"/>
                  </a:rPr>
                  <a:t>𝑎</a:t>
                </a:r>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和</a:t>
                </a:r>
                <a:r>
                  <a:rPr kumimoji="0" lang="en-US" altLang="zh-CN" sz="1800" b="0" i="0" u="none" strike="noStrike" kern="1200" cap="none" spc="0" normalizeH="0" baseline="0" noProof="0" dirty="0">
                    <a:ln>
                      <a:noFill/>
                    </a:ln>
                    <a:solidFill>
                      <a:srgbClr val="000000"/>
                    </a:solidFill>
                    <a:effectLst/>
                    <a:uLnTx/>
                    <a:uFillTx/>
                    <a:latin typeface="Cambria Math" panose="02040503050406030204" pitchFamily="18" charset="0"/>
                    <a:ea typeface="楷体_GB2312"/>
                    <a:cs typeface="Cambria Math" panose="02040503050406030204" pitchFamily="18" charset="0"/>
                  </a:rPr>
                  <a:t>𝑏</a:t>
                </a:r>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的取值。</a:t>
                </a:r>
              </a:p>
            </p:txBody>
          </p:sp>
        </mc:Choice>
        <mc:Fallback xmlns="">
          <p:sp>
            <p:nvSpPr>
              <p:cNvPr id="7" name="矩形 6">
                <a:extLst>
                  <a:ext uri="{FF2B5EF4-FFF2-40B4-BE49-F238E27FC236}">
                    <a16:creationId xmlns:a16="http://schemas.microsoft.com/office/drawing/2014/main" id="{3B5B5420-8C46-4A8B-B503-4A1ED1591E60}"/>
                  </a:ext>
                </a:extLst>
              </p:cNvPr>
              <p:cNvSpPr>
                <a:spLocks noRot="1" noChangeAspect="1" noMove="1" noResize="1" noEditPoints="1" noAdjustHandles="1" noChangeArrowheads="1" noChangeShapeType="1" noTextEdit="1"/>
              </p:cNvSpPr>
              <p:nvPr/>
            </p:nvSpPr>
            <p:spPr>
              <a:xfrm>
                <a:off x="342674" y="2100404"/>
                <a:ext cx="4792033" cy="3792257"/>
              </a:xfrm>
              <a:prstGeom prst="rect">
                <a:avLst/>
              </a:prstGeom>
              <a:blipFill>
                <a:blip r:embed="rId3"/>
                <a:stretch>
                  <a:fillRect l="-1018" r="-5852" b="-160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6BC224CD-89FC-4428-BC70-A000AF4125EE}"/>
                  </a:ext>
                </a:extLst>
              </p:cNvPr>
              <p:cNvSpPr/>
              <p:nvPr/>
            </p:nvSpPr>
            <p:spPr>
              <a:xfrm>
                <a:off x="5672166" y="1645647"/>
                <a:ext cx="6096000" cy="4789516"/>
              </a:xfrm>
              <a:prstGeom prst="rect">
                <a:avLst/>
              </a:prstGeom>
            </p:spPr>
            <p:txBody>
              <a:bodyPr>
                <a:spAutoFit/>
              </a:bodyPr>
              <a:lstStyle/>
              <a:p>
                <a:pPr marL="0" marR="0" lvl="0" indent="266700" algn="just" defTabSz="914400" rtl="0" eaLnBrk="1" fontAlgn="auto" latinLnBrk="0" hangingPunct="1">
                  <a:lnSpc>
                    <a:spcPts val="2200"/>
                  </a:lnSpc>
                  <a:spcBef>
                    <a:spcPts val="0"/>
                  </a:spcBef>
                  <a:spcAft>
                    <a:spcPts val="0"/>
                  </a:spcAft>
                  <a:buClrTx/>
                  <a:buSzTx/>
                  <a:buFontTx/>
                  <a:buNone/>
                  <a:tabLst/>
                  <a:defRPr/>
                </a:pPr>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优化目标：</a:t>
                </a: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unc>
                        <m:funcPr>
                          <m:ctrlPr>
                            <a:rPr kumimoji="0" lang="zh-CN" altLang="zh-CN" sz="18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funcPr>
                        <m:fName>
                          <m:limLow>
                            <m:limLowPr>
                              <m:ctrlPr>
                                <a:rPr kumimoji="0" lang="zh-CN" altLang="zh-CN" sz="18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limLowPr>
                            <m:e>
                              <m:r>
                                <m:rPr>
                                  <m:sty m:val="p"/>
                                </m:rPr>
                                <a:rPr kumimoji="0" lang="en-US" altLang="zh-CN" sz="1800" b="0" i="0"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min</m:t>
                              </m:r>
                            </m:e>
                            <m:lim>
                              <m:r>
                                <a:rPr kumimoji="0" lang="en-US" altLang="zh-CN" sz="18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𝑎</m:t>
                              </m:r>
                              <m:r>
                                <a:rPr kumimoji="0" lang="en-US" altLang="zh-CN" sz="18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m:t>
                              </m:r>
                              <m:r>
                                <a:rPr kumimoji="0" lang="en-US" altLang="zh-CN" sz="18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𝑏</m:t>
                              </m:r>
                            </m:lim>
                          </m:limLow>
                        </m:fName>
                        <m:e>
                          <m:r>
                            <a:rPr kumimoji="0" lang="en-US" altLang="zh-CN" sz="18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𝐿</m:t>
                          </m:r>
                          <m:r>
                            <a:rPr kumimoji="0" lang="en-US" altLang="zh-CN" sz="18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m:t>
                          </m:r>
                          <m:r>
                            <a:rPr kumimoji="0" lang="en-US" altLang="zh-CN" sz="18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𝑎</m:t>
                          </m:r>
                          <m:r>
                            <a:rPr kumimoji="0" lang="en-US" altLang="zh-CN" sz="18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m:t>
                          </m:r>
                          <m:r>
                            <a:rPr kumimoji="0" lang="en-US" altLang="zh-CN" sz="18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𝑏</m:t>
                          </m:r>
                          <m:r>
                            <a:rPr kumimoji="0" lang="en-US" altLang="zh-CN" sz="18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m:t>
                          </m:r>
                          <m:nary>
                            <m:naryPr>
                              <m:chr m:val="∑"/>
                              <m:ctrlPr>
                                <a:rPr kumimoji="0" lang="zh-CN" altLang="zh-CN" sz="18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naryPr>
                            <m:sub>
                              <m:r>
                                <a:rPr kumimoji="0" lang="en-US" altLang="zh-CN" sz="18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𝑖</m:t>
                              </m:r>
                              <m:r>
                                <a:rPr kumimoji="0" lang="en-US" altLang="zh-CN" sz="18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=1</m:t>
                              </m:r>
                            </m:sub>
                            <m:sup>
                              <m:r>
                                <a:rPr kumimoji="0" lang="en-US" altLang="zh-CN" sz="18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𝑛</m:t>
                              </m:r>
                            </m:sup>
                            <m:e>
                              <m:sSup>
                                <m:sSupPr>
                                  <m:ctrlPr>
                                    <a:rPr kumimoji="0" lang="zh-CN" altLang="zh-CN" sz="18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pPr>
                                <m:e>
                                  <m:r>
                                    <a:rPr kumimoji="0" lang="en-US" altLang="zh-CN" sz="18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m:t>
                                  </m:r>
                                  <m:sSub>
                                    <m:sSubPr>
                                      <m:ctrlPr>
                                        <a:rPr kumimoji="0" lang="zh-CN" altLang="zh-CN" sz="18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8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𝑦</m:t>
                                      </m:r>
                                    </m:e>
                                    <m:sub>
                                      <m:r>
                                        <a:rPr kumimoji="0" lang="en-US" altLang="zh-CN" sz="18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𝑖</m:t>
                                      </m:r>
                                    </m:sub>
                                  </m:sSub>
                                  <m:r>
                                    <a:rPr kumimoji="0" lang="en-US" altLang="zh-CN" sz="18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m:t>
                                  </m:r>
                                  <m:r>
                                    <a:rPr kumimoji="0" lang="en-US" altLang="zh-CN" sz="18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𝑎</m:t>
                                  </m:r>
                                  <m:sSub>
                                    <m:sSubPr>
                                      <m:ctrlPr>
                                        <a:rPr kumimoji="0" lang="zh-CN" altLang="zh-CN" sz="18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8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𝑥</m:t>
                                      </m:r>
                                    </m:e>
                                    <m:sub>
                                      <m:r>
                                        <a:rPr kumimoji="0" lang="en-US" altLang="zh-CN" sz="18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𝑖</m:t>
                                      </m:r>
                                    </m:sub>
                                  </m:sSub>
                                  <m:r>
                                    <a:rPr kumimoji="0" lang="en-US" altLang="zh-CN" sz="18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m:t>
                                  </m:r>
                                  <m:r>
                                    <a:rPr kumimoji="0" lang="en-US" altLang="zh-CN" sz="18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𝑏</m:t>
                                  </m:r>
                                  <m:r>
                                    <a:rPr kumimoji="0" lang="en-US" altLang="zh-CN" sz="18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 )</m:t>
                                  </m:r>
                                </m:e>
                                <m:sup>
                                  <m:r>
                                    <a:rPr kumimoji="0" lang="en-US" altLang="zh-CN" sz="18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2</m:t>
                                  </m:r>
                                </m:sup>
                              </m:sSup>
                            </m:e>
                          </m:nary>
                        </m:e>
                      </m:func>
                    </m:oMath>
                  </m:oMathPara>
                </a14:m>
                <a:endParaRPr kumimoji="0" lang="zh-CN" altLang="zh-CN" sz="1800" b="0" i="0" u="none" strike="noStrike" kern="1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266700" algn="just" defTabSz="914400" rtl="0" eaLnBrk="1" fontAlgn="auto" latinLnBrk="0" hangingPunct="1">
                  <a:lnSpc>
                    <a:spcPts val="2200"/>
                  </a:lnSpc>
                  <a:spcBef>
                    <a:spcPts val="0"/>
                  </a:spcBef>
                  <a:spcAft>
                    <a:spcPts val="0"/>
                  </a:spcAft>
                  <a:buClrTx/>
                  <a:buSzTx/>
                  <a:buFontTx/>
                  <a:buNone/>
                  <a:tabLst/>
                  <a:defRPr/>
                </a:pPr>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损失函数对</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b</a:t>
                </a:r>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求偏导：</a:t>
                </a: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0" lang="zh-CN" altLang="zh-CN" sz="18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fPr>
                        <m:num>
                          <m:r>
                            <a:rPr kumimoji="0" lang="en-US" altLang="zh-CN" sz="18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m:t>
                          </m:r>
                          <m:r>
                            <a:rPr kumimoji="0" lang="en-US" altLang="zh-CN" sz="18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𝐿</m:t>
                          </m:r>
                          <m:r>
                            <a:rPr kumimoji="0" lang="en-US" altLang="zh-CN" sz="18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m:t>
                          </m:r>
                          <m:r>
                            <a:rPr kumimoji="0" lang="en-US" altLang="zh-CN" sz="18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𝑎</m:t>
                          </m:r>
                          <m:r>
                            <a:rPr kumimoji="0" lang="en-US" altLang="zh-CN" sz="18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m:t>
                          </m:r>
                          <m:r>
                            <a:rPr kumimoji="0" lang="en-US" altLang="zh-CN" sz="18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𝑏</m:t>
                          </m:r>
                          <m:r>
                            <a:rPr kumimoji="0" lang="en-US" altLang="zh-CN" sz="18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m:t>
                          </m:r>
                        </m:num>
                        <m:den>
                          <m:r>
                            <a:rPr kumimoji="0" lang="en-US" altLang="zh-CN" sz="18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m:t>
                          </m:r>
                          <m:r>
                            <a:rPr kumimoji="0" lang="en-US" altLang="zh-CN" sz="18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𝑏</m:t>
                          </m:r>
                        </m:den>
                      </m:f>
                      <m:r>
                        <a:rPr kumimoji="0" lang="en-US" altLang="zh-CN" sz="18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m:t>
                      </m:r>
                      <m:nary>
                        <m:naryPr>
                          <m:chr m:val="∑"/>
                          <m:ctrlPr>
                            <a:rPr kumimoji="0" lang="zh-CN" altLang="zh-CN" sz="18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naryPr>
                        <m:sub>
                          <m:r>
                            <a:rPr kumimoji="0" lang="en-US" altLang="zh-CN" sz="18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𝑖</m:t>
                          </m:r>
                          <m:r>
                            <a:rPr kumimoji="0" lang="en-US" altLang="zh-CN" sz="18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=1</m:t>
                          </m:r>
                        </m:sub>
                        <m:sup>
                          <m:r>
                            <a:rPr kumimoji="0" lang="en-US" altLang="zh-CN" sz="18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𝑛</m:t>
                          </m:r>
                        </m:sup>
                        <m:e>
                          <m:r>
                            <a:rPr kumimoji="0" lang="en-US" altLang="zh-CN" sz="18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2</m:t>
                          </m:r>
                          <m:d>
                            <m:dPr>
                              <m:ctrlPr>
                                <a:rPr kumimoji="0" lang="zh-CN" altLang="zh-CN" sz="18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kumimoji="0" lang="zh-CN" altLang="zh-CN" sz="18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8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𝑦</m:t>
                                  </m:r>
                                </m:e>
                                <m:sub>
                                  <m:r>
                                    <a:rPr kumimoji="0" lang="en-US" altLang="zh-CN" sz="18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𝑖</m:t>
                                  </m:r>
                                </m:sub>
                              </m:sSub>
                              <m:r>
                                <a:rPr kumimoji="0" lang="en-US" altLang="zh-CN" sz="18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m:t>
                              </m:r>
                              <m:r>
                                <a:rPr kumimoji="0" lang="en-US" altLang="zh-CN" sz="18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𝑎</m:t>
                              </m:r>
                              <m:sSub>
                                <m:sSubPr>
                                  <m:ctrlPr>
                                    <a:rPr kumimoji="0" lang="zh-CN" altLang="zh-CN" sz="18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8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𝑥</m:t>
                                  </m:r>
                                </m:e>
                                <m:sub>
                                  <m:r>
                                    <a:rPr kumimoji="0" lang="en-US" altLang="zh-CN" sz="18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𝑖</m:t>
                                  </m:r>
                                </m:sub>
                              </m:sSub>
                              <m:r>
                                <a:rPr kumimoji="0" lang="en-US" altLang="zh-CN" sz="18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m:t>
                              </m:r>
                              <m:r>
                                <a:rPr kumimoji="0" lang="en-US" altLang="zh-CN" sz="18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𝑏</m:t>
                              </m:r>
                            </m:e>
                          </m:d>
                          <m:r>
                            <a:rPr kumimoji="0" lang="en-US" altLang="zh-CN" sz="18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(−1)=0</m:t>
                          </m:r>
                        </m:e>
                      </m:nary>
                    </m:oMath>
                  </m:oMathPara>
                </a14:m>
                <a:endParaRPr kumimoji="0" lang="zh-CN" altLang="zh-CN" sz="1800" b="0" i="0" u="none" strike="noStrike" kern="1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CN" sz="18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m:t>
                      </m:r>
                      <m:nary>
                        <m:naryPr>
                          <m:chr m:val="∑"/>
                          <m:ctrlPr>
                            <a:rPr kumimoji="0" lang="zh-CN" altLang="zh-CN" sz="18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naryPr>
                        <m:sub>
                          <m:r>
                            <a:rPr kumimoji="0" lang="en-US" altLang="zh-CN" sz="18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𝑖</m:t>
                          </m:r>
                          <m:r>
                            <a:rPr kumimoji="0" lang="en-US" altLang="zh-CN" sz="18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=1</m:t>
                          </m:r>
                        </m:sub>
                        <m:sup>
                          <m:r>
                            <a:rPr kumimoji="0" lang="en-US" altLang="zh-CN" sz="18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𝑛</m:t>
                          </m:r>
                        </m:sup>
                        <m:e>
                          <m:d>
                            <m:dPr>
                              <m:ctrlPr>
                                <a:rPr kumimoji="0" lang="zh-CN" altLang="zh-CN" sz="18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kumimoji="0" lang="zh-CN" altLang="zh-CN" sz="18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8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𝑦</m:t>
                                  </m:r>
                                </m:e>
                                <m:sub>
                                  <m:r>
                                    <a:rPr kumimoji="0" lang="en-US" altLang="zh-CN" sz="18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𝑖</m:t>
                                  </m:r>
                                </m:sub>
                              </m:sSub>
                              <m:r>
                                <a:rPr kumimoji="0" lang="en-US" altLang="zh-CN" sz="18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m:t>
                              </m:r>
                              <m:r>
                                <a:rPr kumimoji="0" lang="en-US" altLang="zh-CN" sz="18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𝑎</m:t>
                              </m:r>
                              <m:sSub>
                                <m:sSubPr>
                                  <m:ctrlPr>
                                    <a:rPr kumimoji="0" lang="zh-CN" altLang="zh-CN" sz="18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8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𝑥</m:t>
                                  </m:r>
                                </m:e>
                                <m:sub>
                                  <m:r>
                                    <a:rPr kumimoji="0" lang="en-US" altLang="zh-CN" sz="18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𝑖</m:t>
                                  </m:r>
                                </m:sub>
                              </m:sSub>
                              <m:r>
                                <a:rPr kumimoji="0" lang="en-US" altLang="zh-CN" sz="18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m:t>
                              </m:r>
                              <m:r>
                                <a:rPr kumimoji="0" lang="en-US" altLang="zh-CN" sz="18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𝑏</m:t>
                              </m:r>
                            </m:e>
                          </m:d>
                          <m:r>
                            <a:rPr kumimoji="0" lang="en-US" altLang="zh-CN" sz="18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=0</m:t>
                          </m:r>
                        </m:e>
                      </m:nary>
                    </m:oMath>
                  </m:oMathPara>
                </a14:m>
                <a:endParaRPr kumimoji="0" lang="zh-CN" altLang="zh-CN" sz="1800" b="0" i="0" u="none" strike="noStrike" kern="1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CN" sz="18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      ⇒</m:t>
                      </m:r>
                      <m:nary>
                        <m:naryPr>
                          <m:chr m:val="∑"/>
                          <m:ctrlPr>
                            <a:rPr kumimoji="0" lang="zh-CN" altLang="zh-CN" sz="18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naryPr>
                        <m:sub>
                          <m:r>
                            <a:rPr kumimoji="0" lang="en-US" altLang="zh-CN" sz="18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𝑖</m:t>
                          </m:r>
                          <m:r>
                            <a:rPr kumimoji="0" lang="en-US" altLang="zh-CN" sz="18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=1</m:t>
                          </m:r>
                        </m:sub>
                        <m:sup>
                          <m:r>
                            <a:rPr kumimoji="0" lang="en-US" altLang="zh-CN" sz="18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𝑛</m:t>
                          </m:r>
                        </m:sup>
                        <m:e>
                          <m:d>
                            <m:dPr>
                              <m:ctrlPr>
                                <a:rPr kumimoji="0" lang="zh-CN" altLang="zh-CN" sz="18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kumimoji="0" lang="zh-CN" altLang="zh-CN" sz="18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8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𝑦</m:t>
                                  </m:r>
                                </m:e>
                                <m:sub>
                                  <m:r>
                                    <a:rPr kumimoji="0" lang="en-US" altLang="zh-CN" sz="18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𝑖</m:t>
                                  </m:r>
                                </m:sub>
                              </m:sSub>
                            </m:e>
                          </m:d>
                          <m:r>
                            <a:rPr kumimoji="0" lang="en-US" altLang="zh-CN" sz="18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m:t>
                          </m:r>
                          <m:r>
                            <a:rPr kumimoji="0" lang="en-US" altLang="zh-CN" sz="18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𝑎</m:t>
                          </m:r>
                          <m:nary>
                            <m:naryPr>
                              <m:chr m:val="∑"/>
                              <m:ctrlPr>
                                <a:rPr kumimoji="0" lang="zh-CN" altLang="zh-CN" sz="18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naryPr>
                            <m:sub>
                              <m:r>
                                <a:rPr kumimoji="0" lang="en-US" altLang="zh-CN" sz="18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𝑖</m:t>
                              </m:r>
                              <m:r>
                                <a:rPr kumimoji="0" lang="en-US" altLang="zh-CN" sz="18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=1</m:t>
                              </m:r>
                            </m:sub>
                            <m:sup>
                              <m:r>
                                <a:rPr kumimoji="0" lang="en-US" altLang="zh-CN" sz="18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𝑛</m:t>
                              </m:r>
                            </m:sup>
                            <m:e>
                              <m:sSub>
                                <m:sSubPr>
                                  <m:ctrlPr>
                                    <a:rPr kumimoji="0" lang="zh-CN" altLang="zh-CN" sz="18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8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𝑥</m:t>
                                  </m:r>
                                </m:e>
                                <m:sub>
                                  <m:r>
                                    <a:rPr kumimoji="0" lang="en-US" altLang="zh-CN" sz="18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𝑖</m:t>
                                  </m:r>
                                </m:sub>
                              </m:sSub>
                              <m:r>
                                <a:rPr kumimoji="0" lang="en-US" altLang="zh-CN" sz="18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m:t>
                              </m:r>
                              <m:nary>
                                <m:naryPr>
                                  <m:chr m:val="∑"/>
                                  <m:ctrlPr>
                                    <a:rPr kumimoji="0" lang="zh-CN" altLang="zh-CN" sz="18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naryPr>
                                <m:sub>
                                  <m:r>
                                    <a:rPr kumimoji="0" lang="en-US" altLang="zh-CN" sz="18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𝑖</m:t>
                                  </m:r>
                                  <m:r>
                                    <a:rPr kumimoji="0" lang="en-US" altLang="zh-CN" sz="18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=1</m:t>
                                  </m:r>
                                </m:sub>
                                <m:sup>
                                  <m:r>
                                    <a:rPr kumimoji="0" lang="en-US" altLang="zh-CN" sz="18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𝑛</m:t>
                                  </m:r>
                                </m:sup>
                                <m:e>
                                  <m:r>
                                    <a:rPr kumimoji="0" lang="en-US" altLang="zh-CN" sz="18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𝑏</m:t>
                                  </m:r>
                                </m:e>
                              </m:nary>
                            </m:e>
                          </m:nary>
                          <m:r>
                            <a:rPr kumimoji="0" lang="en-US" altLang="zh-CN" sz="18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=0</m:t>
                          </m:r>
                        </m:e>
                      </m:nary>
                    </m:oMath>
                  </m:oMathPara>
                </a14:m>
                <a:endParaRPr kumimoji="0" lang="zh-CN" altLang="zh-CN" sz="1800" b="0" i="0" u="none" strike="noStrike" kern="1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CN" sz="18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m:t>
                      </m:r>
                      <m:r>
                        <a:rPr kumimoji="0" lang="en-US" altLang="zh-CN" sz="18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𝑛</m:t>
                      </m:r>
                      <m:acc>
                        <m:accPr>
                          <m:chr m:val="̅"/>
                          <m:ctrlPr>
                            <a:rPr kumimoji="0" lang="zh-CN" altLang="zh-CN" sz="18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accPr>
                        <m:e>
                          <m:r>
                            <a:rPr kumimoji="0" lang="en-US" altLang="zh-CN" sz="18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𝑦</m:t>
                          </m:r>
                        </m:e>
                      </m:acc>
                      <m:r>
                        <a:rPr kumimoji="0" lang="en-US" altLang="zh-CN" sz="18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m:t>
                      </m:r>
                      <m:r>
                        <a:rPr kumimoji="0" lang="en-US" altLang="zh-CN" sz="18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𝑛𝑎</m:t>
                      </m:r>
                      <m:acc>
                        <m:accPr>
                          <m:chr m:val="̅"/>
                          <m:ctrlPr>
                            <a:rPr kumimoji="0" lang="zh-CN" altLang="zh-CN" sz="18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accPr>
                        <m:e>
                          <m:r>
                            <a:rPr kumimoji="0" lang="en-US" altLang="zh-CN" sz="18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𝑥</m:t>
                          </m:r>
                        </m:e>
                      </m:acc>
                      <m:r>
                        <a:rPr kumimoji="0" lang="en-US" altLang="zh-CN" sz="18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m:t>
                      </m:r>
                      <m:r>
                        <a:rPr kumimoji="0" lang="en-US" altLang="zh-CN" sz="18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𝑛𝑏</m:t>
                      </m:r>
                      <m:r>
                        <a:rPr kumimoji="0" lang="en-US" altLang="zh-CN" sz="18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=0   </m:t>
                      </m:r>
                    </m:oMath>
                  </m:oMathPara>
                </a14:m>
                <a:endParaRPr kumimoji="0" lang="zh-CN" altLang="zh-CN" sz="1800" b="0" i="0" u="none" strike="noStrike" kern="1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CN" sz="18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m:t>
                      </m:r>
                      <m:r>
                        <a:rPr kumimoji="0" lang="en-US" altLang="zh-CN" sz="18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𝑏</m:t>
                      </m:r>
                      <m:r>
                        <a:rPr kumimoji="0" lang="en-US" altLang="zh-CN" sz="18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m:t>
                      </m:r>
                      <m:acc>
                        <m:accPr>
                          <m:chr m:val="̅"/>
                          <m:ctrlPr>
                            <a:rPr kumimoji="0" lang="zh-CN" altLang="zh-CN" sz="18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accPr>
                        <m:e>
                          <m:r>
                            <a:rPr kumimoji="0" lang="en-US" altLang="zh-CN" sz="18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𝑦</m:t>
                          </m:r>
                        </m:e>
                      </m:acc>
                      <m:r>
                        <a:rPr kumimoji="0" lang="en-US" altLang="zh-CN" sz="18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m:t>
                      </m:r>
                      <m:r>
                        <a:rPr kumimoji="0" lang="en-US" altLang="zh-CN" sz="18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𝑎</m:t>
                      </m:r>
                      <m:acc>
                        <m:accPr>
                          <m:chr m:val="̅"/>
                          <m:ctrlPr>
                            <a:rPr kumimoji="0" lang="zh-CN" altLang="zh-CN" sz="18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accPr>
                        <m:e>
                          <m:r>
                            <a:rPr kumimoji="0" lang="en-US" altLang="zh-CN" sz="18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𝑥</m:t>
                          </m:r>
                        </m:e>
                      </m:acc>
                      <m:r>
                        <a:rPr kumimoji="0" lang="en-US" altLang="zh-CN" sz="18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         </m:t>
                      </m:r>
                    </m:oMath>
                  </m:oMathPara>
                </a14:m>
                <a:endParaRPr kumimoji="0" lang="zh-CN" altLang="zh-CN" sz="1800" b="0" i="0" u="none" strike="noStrike" kern="1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26670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00" cap="none" spc="0" normalizeH="0" baseline="0" noProof="0" dirty="0">
                    <a:ln>
                      <a:noFill/>
                    </a:ln>
                    <a:solidFill>
                      <a:srgbClr val="000000"/>
                    </a:solidFill>
                    <a:effectLst/>
                    <a:uLnTx/>
                    <a:uFillTx/>
                    <a:latin typeface="Times New Roman" panose="02020603050405020304" pitchFamily="18" charset="0"/>
                    <a:ea typeface="等线" panose="02010600030101010101" pitchFamily="2" charset="-122"/>
                    <a:cs typeface="Times New Roman" panose="02020603050405020304" pitchFamily="18" charset="0"/>
                  </a:rPr>
                  <a:t> </a:t>
                </a:r>
                <a:endParaRPr kumimoji="0" lang="zh-CN" altLang="zh-CN" sz="1800" b="0" i="0" u="none" strike="noStrike" kern="1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zh-CN" sz="1800" b="0" i="0" u="none" strike="noStrike" kern="1200" cap="none" spc="0" normalizeH="0" baseline="0" noProof="0" dirty="0">
                    <a:ln>
                      <a:noFill/>
                    </a:ln>
                    <a:solidFill>
                      <a:prstClr val="black"/>
                    </a:solidFill>
                    <a:effectLst/>
                    <a:uLnTx/>
                    <a:uFillTx/>
                    <a:latin typeface="Calibri"/>
                    <a:ea typeface="等线" panose="02010600030101010101" pitchFamily="2" charset="-122"/>
                    <a:cs typeface="Times New Roman" panose="02020603050405020304" pitchFamily="18" charset="0"/>
                  </a:rPr>
                  <a:t>这样就得到了参数</a:t>
                </a:r>
                <a:r>
                  <a:rPr kumimoji="0" lang="en-US" altLang="zh-CN" sz="1800" b="0" i="0" u="none" strike="noStrike" kern="1200" cap="none" spc="0" normalizeH="0" baseline="0" noProof="0" dirty="0">
                    <a:ln>
                      <a:noFill/>
                    </a:ln>
                    <a:solidFill>
                      <a:prstClr val="black"/>
                    </a:solidFill>
                    <a:effectLst/>
                    <a:uLnTx/>
                    <a:uFillTx/>
                    <a:latin typeface="Calibri"/>
                    <a:ea typeface="等线" panose="02010600030101010101" pitchFamily="2" charset="-122"/>
                    <a:cs typeface="Times New Roman" panose="02020603050405020304" pitchFamily="18" charset="0"/>
                  </a:rPr>
                  <a:t>b</a:t>
                </a:r>
                <a:r>
                  <a:rPr kumimoji="0" lang="zh-CN" altLang="zh-CN" sz="1800" b="0" i="0" u="none" strike="noStrike" kern="1200" cap="none" spc="0" normalizeH="0" baseline="0" noProof="0" dirty="0">
                    <a:ln>
                      <a:noFill/>
                    </a:ln>
                    <a:solidFill>
                      <a:prstClr val="black"/>
                    </a:solidFill>
                    <a:effectLst/>
                    <a:uLnTx/>
                    <a:uFillTx/>
                    <a:latin typeface="Calibri"/>
                    <a:ea typeface="等线" panose="02010600030101010101" pitchFamily="2" charset="-122"/>
                    <a:cs typeface="Times New Roman" panose="02020603050405020304" pitchFamily="18" charset="0"/>
                  </a:rPr>
                  <a:t>的计算公式</a:t>
                </a:r>
                <a:r>
                  <a:rPr kumimoji="0" lang="zh-CN" altLang="en-US" sz="1800" b="0" i="0" u="none" strike="noStrike" kern="1200" cap="none" spc="0" normalizeH="0" baseline="0" noProof="0" dirty="0">
                    <a:ln>
                      <a:noFill/>
                    </a:ln>
                    <a:solidFill>
                      <a:prstClr val="black"/>
                    </a:solidFill>
                    <a:effectLst/>
                    <a:uLnTx/>
                    <a:uFillTx/>
                    <a:latin typeface="Calibri"/>
                    <a:ea typeface="等线" panose="02010600030101010101" pitchFamily="2" charset="-122"/>
                    <a:cs typeface="Times New Roman" panose="02020603050405020304" pitchFamily="18" charset="0"/>
                  </a:rPr>
                  <a:t>。</a:t>
                </a:r>
                <a:endParaRPr kumimoji="0" lang="zh-CN" altLang="en-US"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mc:Choice>
        <mc:Fallback xmlns="">
          <p:sp>
            <p:nvSpPr>
              <p:cNvPr id="8" name="矩形 7">
                <a:extLst>
                  <a:ext uri="{FF2B5EF4-FFF2-40B4-BE49-F238E27FC236}">
                    <a16:creationId xmlns:a16="http://schemas.microsoft.com/office/drawing/2014/main" id="{6BC224CD-89FC-4428-BC70-A000AF4125EE}"/>
                  </a:ext>
                </a:extLst>
              </p:cNvPr>
              <p:cNvSpPr>
                <a:spLocks noRot="1" noChangeAspect="1" noMove="1" noResize="1" noEditPoints="1" noAdjustHandles="1" noChangeArrowheads="1" noChangeShapeType="1" noTextEdit="1"/>
              </p:cNvSpPr>
              <p:nvPr/>
            </p:nvSpPr>
            <p:spPr>
              <a:xfrm>
                <a:off x="5672166" y="1645647"/>
                <a:ext cx="6096000" cy="4789516"/>
              </a:xfrm>
              <a:prstGeom prst="rect">
                <a:avLst/>
              </a:prstGeom>
              <a:blipFill>
                <a:blip r:embed="rId4"/>
                <a:stretch>
                  <a:fillRect l="-800" t="-1018" b="-1018"/>
                </a:stretch>
              </a:blipFill>
            </p:spPr>
            <p:txBody>
              <a:bodyPr/>
              <a:lstStyle/>
              <a:p>
                <a:r>
                  <a:rPr lang="zh-CN" altLang="en-US">
                    <a:noFill/>
                  </a:rPr>
                  <a:t> </a:t>
                </a:r>
              </a:p>
            </p:txBody>
          </p:sp>
        </mc:Fallback>
      </mc:AlternateContent>
      <p:sp>
        <p:nvSpPr>
          <p:cNvPr id="10" name="矩形: 圆角 9">
            <a:extLst>
              <a:ext uri="{FF2B5EF4-FFF2-40B4-BE49-F238E27FC236}">
                <a16:creationId xmlns:a16="http://schemas.microsoft.com/office/drawing/2014/main" id="{EC685F1A-F113-43D5-8479-9BD9DD4C7614}"/>
              </a:ext>
            </a:extLst>
          </p:cNvPr>
          <p:cNvSpPr/>
          <p:nvPr/>
        </p:nvSpPr>
        <p:spPr>
          <a:xfrm>
            <a:off x="5210458" y="1645647"/>
            <a:ext cx="5740700" cy="4728100"/>
          </a:xfrm>
          <a:prstGeom prst="roundRect">
            <a:avLst/>
          </a:prstGeom>
          <a:solidFill>
            <a:srgbClr val="017480">
              <a:alpha val="3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67452380"/>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504507" y="1008198"/>
            <a:ext cx="8846288" cy="497934"/>
            <a:chOff x="2228892" y="2819853"/>
            <a:chExt cx="4786506" cy="497934"/>
          </a:xfrm>
        </p:grpSpPr>
        <p:sp>
          <p:nvSpPr>
            <p:cNvPr id="3" name="平行四边形 2"/>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4" name="平行四边形 3"/>
            <p:cNvSpPr/>
            <p:nvPr/>
          </p:nvSpPr>
          <p:spPr bwMode="auto">
            <a:xfrm>
              <a:off x="2228892" y="2819853"/>
              <a:ext cx="4786506"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5" name="矩形 4"/>
            <p:cNvSpPr/>
            <p:nvPr/>
          </p:nvSpPr>
          <p:spPr>
            <a:xfrm>
              <a:off x="2591332" y="2826188"/>
              <a:ext cx="4133539" cy="369332"/>
            </a:xfrm>
            <a:prstGeom prst="rect">
              <a:avLst/>
            </a:prstGeom>
          </p:spPr>
          <p:txBody>
            <a:bodyPr wrap="square">
              <a:spAutoFit/>
            </a:bodyPr>
            <a:lstStyle/>
            <a:p>
              <a:pPr marL="0" marR="0" lvl="0" indent="0" algn="ctr" defTabSz="914400" rtl="0" eaLnBrk="1" fontAlgn="auto" latinLnBrk="0" hangingPunct="1">
                <a:lnSpc>
                  <a:spcPct val="100000"/>
                </a:lnSpc>
                <a:spcBef>
                  <a:spcPct val="50000"/>
                </a:spcBef>
                <a:spcAft>
                  <a:spcPts val="0"/>
                </a:spcAft>
                <a:buClrTx/>
                <a:buSzTx/>
                <a:buFontTx/>
                <a:buNone/>
                <a:tabLst/>
                <a:defRPr/>
              </a:pPr>
              <a:r>
                <a:rPr kumimoji="0" lang="zh-CN" altLang="en-US" sz="1800" b="1" i="0" u="none" strike="noStrike" kern="1200" cap="none" spc="0" normalizeH="0" baseline="0" noProof="0" dirty="0">
                  <a:ln>
                    <a:noFill/>
                  </a:ln>
                  <a:solidFill>
                    <a:prstClr val="black">
                      <a:lumMod val="95000"/>
                      <a:lumOff val="5000"/>
                    </a:prstClr>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回归分析：一元线性回归模型参数求解</a:t>
              </a:r>
            </a:p>
          </p:txBody>
        </p:sp>
      </p:grpSp>
      <p:sp>
        <p:nvSpPr>
          <p:cNvPr id="21" name="矩形 20">
            <a:extLst>
              <a:ext uri="{FF2B5EF4-FFF2-40B4-BE49-F238E27FC236}">
                <a16:creationId xmlns:a16="http://schemas.microsoft.com/office/drawing/2014/main" id="{516C3D9D-EAB0-456E-98CD-C6FC12AB3094}"/>
              </a:ext>
            </a:extLst>
          </p:cNvPr>
          <p:cNvSpPr/>
          <p:nvPr/>
        </p:nvSpPr>
        <p:spPr>
          <a:xfrm>
            <a:off x="852473" y="129010"/>
            <a:ext cx="3262432"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mn-cs"/>
              </a:rPr>
              <a:t>二、</a:t>
            </a: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监督学习：回归分析与决策树</a:t>
            </a:r>
          </a:p>
        </p:txBody>
      </p:sp>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3B5B5420-8C46-4A8B-B503-4A1ED1591E60}"/>
                  </a:ext>
                </a:extLst>
              </p:cNvPr>
              <p:cNvSpPr/>
              <p:nvPr/>
            </p:nvSpPr>
            <p:spPr>
              <a:xfrm>
                <a:off x="342674" y="2100404"/>
                <a:ext cx="4792033" cy="3792257"/>
              </a:xfrm>
              <a:prstGeom prst="rect">
                <a:avLst/>
              </a:prstGeom>
            </p:spPr>
            <p:txBody>
              <a:bodyPr wrap="square">
                <a:spAutoFit/>
              </a:bodyPr>
              <a:lstStyle/>
              <a:p>
                <a:pPr marL="0" marR="0" lvl="0" indent="266700" algn="just" defTabSz="914400" rtl="0" eaLnBrk="1" fontAlgn="auto" latinLnBrk="0" hangingPunct="1">
                  <a:lnSpc>
                    <a:spcPct val="150000"/>
                  </a:lnSpc>
                  <a:spcBef>
                    <a:spcPts val="0"/>
                  </a:spcBef>
                  <a:spcAft>
                    <a:spcPts val="0"/>
                  </a:spcAft>
                  <a:buClrTx/>
                  <a:buSzTx/>
                  <a:buFontTx/>
                  <a:buNone/>
                  <a:tabLst/>
                  <a:defRPr/>
                </a:pPr>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一般而言，回归模型</a:t>
                </a:r>
                <a14:m>
                  <m:oMath xmlns:m="http://schemas.openxmlformats.org/officeDocument/2006/math">
                    <m:sSub>
                      <m:sSubPr>
                        <m:ctrlPr>
                          <a:rPr kumimoji="0" lang="zh-CN" altLang="zh-CN"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𝑦</m:t>
                        </m:r>
                      </m:e>
                      <m:sub>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𝑖</m:t>
                        </m:r>
                      </m:sub>
                    </m:sSub>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𝑎</m:t>
                    </m:r>
                    <m:sSub>
                      <m:sSubPr>
                        <m:ctrlPr>
                          <a:rPr kumimoji="0" lang="zh-CN" altLang="zh-CN"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𝑥</m:t>
                        </m:r>
                      </m:e>
                      <m:sub>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𝑖</m:t>
                        </m:r>
                      </m:sub>
                    </m:sSub>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𝑏</m:t>
                    </m:r>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 (1≤</m:t>
                    </m:r>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𝑖</m:t>
                    </m:r>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𝑛</m:t>
                    </m:r>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oMath>
                </a14:m>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的参数求解过程为：记在当前参数下第</a:t>
                </a:r>
                <a14:m>
                  <m:oMath xmlns:m="http://schemas.openxmlformats.org/officeDocument/2006/math">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𝑖</m:t>
                    </m:r>
                  </m:oMath>
                </a14:m>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个训练样本</a:t>
                </a:r>
                <a14:m>
                  <m:oMath xmlns:m="http://schemas.openxmlformats.org/officeDocument/2006/math">
                    <m:sSub>
                      <m:sSubPr>
                        <m:ctrlPr>
                          <a:rPr kumimoji="0" lang="zh-CN" altLang="zh-CN"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𝑥</m:t>
                        </m:r>
                      </m:e>
                      <m:sub>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𝑖</m:t>
                        </m:r>
                      </m:sub>
                    </m:sSub>
                  </m:oMath>
                </a14:m>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的预测值为</a:t>
                </a:r>
                <a14:m>
                  <m:oMath xmlns:m="http://schemas.openxmlformats.org/officeDocument/2006/math">
                    <m:sSub>
                      <m:sSubPr>
                        <m:ctrlPr>
                          <a:rPr kumimoji="0" lang="zh-CN" altLang="zh-CN"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acc>
                          <m:accPr>
                            <m:chr m:val="̂"/>
                            <m:ctrlPr>
                              <a:rPr kumimoji="0" lang="zh-CN" altLang="zh-CN"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accPr>
                          <m:e>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𝑦</m:t>
                            </m:r>
                          </m:e>
                        </m:acc>
                      </m:e>
                      <m:sub>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𝑖</m:t>
                        </m:r>
                      </m:sub>
                    </m:sSub>
                  </m:oMath>
                </a14:m>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，计算</a:t>
                </a:r>
                <a14:m>
                  <m:oMath xmlns:m="http://schemas.openxmlformats.org/officeDocument/2006/math">
                    <m:sSub>
                      <m:sSubPr>
                        <m:ctrlPr>
                          <a:rPr kumimoji="0" lang="zh-CN" altLang="zh-CN"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𝑥</m:t>
                        </m:r>
                      </m:e>
                      <m:sub>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𝑖</m:t>
                        </m:r>
                      </m:sub>
                    </m:sSub>
                  </m:oMath>
                </a14:m>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的标注值（实际值）</a:t>
                </a:r>
                <a14:m>
                  <m:oMath xmlns:m="http://schemas.openxmlformats.org/officeDocument/2006/math">
                    <m:sSub>
                      <m:sSubPr>
                        <m:ctrlPr>
                          <a:rPr kumimoji="0" lang="zh-CN" altLang="zh-CN"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𝑦</m:t>
                        </m:r>
                      </m:e>
                      <m:sub>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𝑖</m:t>
                        </m:r>
                      </m:sub>
                    </m:sSub>
                  </m:oMath>
                </a14:m>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与预测值</a:t>
                </a:r>
                <a14:m>
                  <m:oMath xmlns:m="http://schemas.openxmlformats.org/officeDocument/2006/math">
                    <m:sSub>
                      <m:sSubPr>
                        <m:ctrlPr>
                          <a:rPr kumimoji="0" lang="zh-CN" altLang="zh-CN"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acc>
                          <m:accPr>
                            <m:chr m:val="̂"/>
                            <m:ctrlPr>
                              <a:rPr kumimoji="0" lang="zh-CN" altLang="zh-CN"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accPr>
                          <m:e>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𝑦</m:t>
                            </m:r>
                          </m:e>
                        </m:acc>
                      </m:e>
                      <m:sub>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𝑖</m:t>
                        </m:r>
                      </m:sub>
                    </m:sSub>
                  </m:oMath>
                </a14:m>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之差的平方</a:t>
                </a:r>
                <a14:m>
                  <m:oMath xmlns:m="http://schemas.openxmlformats.org/officeDocument/2006/math">
                    <m:sSup>
                      <m:sSupPr>
                        <m:ctrlPr>
                          <a:rPr kumimoji="0" lang="zh-CN" altLang="zh-CN"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pPr>
                      <m:e>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sSub>
                          <m:sSubPr>
                            <m:ctrlPr>
                              <a:rPr kumimoji="0" lang="zh-CN" altLang="zh-CN"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𝑦</m:t>
                            </m:r>
                          </m:e>
                          <m:sub>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𝑖</m:t>
                            </m:r>
                          </m:sub>
                        </m:sSub>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sSub>
                          <m:sSubPr>
                            <m:ctrlPr>
                              <a:rPr kumimoji="0" lang="zh-CN" altLang="zh-CN"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acc>
                              <m:accPr>
                                <m:chr m:val="̂"/>
                                <m:ctrlPr>
                                  <a:rPr kumimoji="0" lang="zh-CN" altLang="zh-CN"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accPr>
                              <m:e>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𝑦</m:t>
                                </m:r>
                              </m:e>
                            </m:acc>
                          </m:e>
                          <m:sub>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𝑖</m:t>
                            </m:r>
                          </m:sub>
                        </m:sSub>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e>
                      <m:sup>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2</m:t>
                        </m:r>
                      </m:sup>
                    </m:sSup>
                  </m:oMath>
                </a14:m>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，计算训练集中</a:t>
                </a:r>
                <a14:m>
                  <m:oMath xmlns:m="http://schemas.openxmlformats.org/officeDocument/2006/math">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𝑛</m:t>
                    </m:r>
                  </m:oMath>
                </a14:m>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个样本所产生误差总和</a:t>
                </a:r>
                <a14:m>
                  <m:oMath xmlns:m="http://schemas.openxmlformats.org/officeDocument/2006/math">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𝐿</m:t>
                    </m:r>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𝑎</m:t>
                    </m:r>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𝑏</m:t>
                    </m:r>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nary>
                      <m:naryPr>
                        <m:chr m:val="∑"/>
                        <m:ctrlPr>
                          <a:rPr kumimoji="0" lang="zh-CN" altLang="zh-CN"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naryPr>
                      <m:sub>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𝑖</m:t>
                        </m:r>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=1</m:t>
                        </m:r>
                      </m:sub>
                      <m:sup>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𝑛</m:t>
                        </m:r>
                      </m:sup>
                      <m:e>
                        <m:sSup>
                          <m:sSupPr>
                            <m:ctrlPr>
                              <a:rPr kumimoji="0" lang="zh-CN" altLang="zh-CN"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pPr>
                          <m:e>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sSub>
                              <m:sSubPr>
                                <m:ctrlPr>
                                  <a:rPr kumimoji="0" lang="zh-CN" altLang="zh-CN"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𝑦</m:t>
                                </m:r>
                              </m:e>
                              <m:sub>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𝑖</m:t>
                                </m:r>
                              </m:sub>
                            </m:sSub>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𝑎</m:t>
                            </m:r>
                            <m:sSub>
                              <m:sSubPr>
                                <m:ctrlPr>
                                  <a:rPr kumimoji="0" lang="zh-CN" altLang="zh-CN"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𝑥</m:t>
                                </m:r>
                              </m:e>
                              <m:sub>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𝑖</m:t>
                                </m:r>
                              </m:sub>
                            </m:sSub>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𝑏</m:t>
                            </m:r>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 )</m:t>
                            </m:r>
                          </m:e>
                          <m:sup>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2</m:t>
                            </m:r>
                          </m:sup>
                        </m:sSup>
                      </m:e>
                    </m:nary>
                  </m:oMath>
                </a14:m>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，使用最小二乘法找到误差总和最小，要使函数具有最小值，可对</a:t>
                </a:r>
                <a:r>
                  <a:rPr kumimoji="0" lang="en-US" altLang="zh-CN" sz="1800" b="0" i="0" u="none" strike="noStrike" kern="1200" cap="none" spc="0" normalizeH="0" baseline="0" noProof="0" dirty="0">
                    <a:ln>
                      <a:noFill/>
                    </a:ln>
                    <a:solidFill>
                      <a:srgbClr val="000000"/>
                    </a:solidFill>
                    <a:effectLst/>
                    <a:uLnTx/>
                    <a:uFillTx/>
                    <a:latin typeface="Cambria Math" panose="02040503050406030204" pitchFamily="18" charset="0"/>
                    <a:ea typeface="楷体_GB2312"/>
                    <a:cs typeface="Cambria Math" panose="02040503050406030204" pitchFamily="18" charset="0"/>
                  </a:rPr>
                  <a:t>𝐿</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a:t>
                </a:r>
                <a:r>
                  <a:rPr kumimoji="0" lang="en-US" altLang="zh-CN" sz="1800" b="0" i="0" u="none" strike="noStrike" kern="1200" cap="none" spc="0" normalizeH="0" baseline="0" noProof="0" dirty="0">
                    <a:ln>
                      <a:noFill/>
                    </a:ln>
                    <a:solidFill>
                      <a:srgbClr val="000000"/>
                    </a:solidFill>
                    <a:effectLst/>
                    <a:uLnTx/>
                    <a:uFillTx/>
                    <a:latin typeface="Cambria Math" panose="02040503050406030204" pitchFamily="18" charset="0"/>
                    <a:ea typeface="楷体_GB2312"/>
                    <a:cs typeface="Cambria Math" panose="02040503050406030204" pitchFamily="18" charset="0"/>
                  </a:rPr>
                  <a:t>𝑎</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a:t>
                </a:r>
                <a:r>
                  <a:rPr kumimoji="0" lang="en-US" altLang="zh-CN" sz="1800" b="0" i="0" u="none" strike="noStrike" kern="1200" cap="none" spc="0" normalizeH="0" baseline="0" noProof="0" dirty="0">
                    <a:ln>
                      <a:noFill/>
                    </a:ln>
                    <a:solidFill>
                      <a:srgbClr val="000000"/>
                    </a:solidFill>
                    <a:effectLst/>
                    <a:uLnTx/>
                    <a:uFillTx/>
                    <a:latin typeface="Cambria Math" panose="02040503050406030204" pitchFamily="18" charset="0"/>
                    <a:ea typeface="楷体_GB2312"/>
                    <a:cs typeface="Cambria Math" panose="02040503050406030204" pitchFamily="18" charset="0"/>
                  </a:rPr>
                  <a:t>𝑏</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 </a:t>
                </a:r>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参数</a:t>
                </a:r>
                <a:r>
                  <a:rPr kumimoji="0" lang="en-US" altLang="zh-CN" sz="1800" b="0" i="0" u="none" strike="noStrike" kern="1200" cap="none" spc="0" normalizeH="0" baseline="0" noProof="0" dirty="0">
                    <a:ln>
                      <a:noFill/>
                    </a:ln>
                    <a:solidFill>
                      <a:srgbClr val="000000"/>
                    </a:solidFill>
                    <a:effectLst/>
                    <a:uLnTx/>
                    <a:uFillTx/>
                    <a:latin typeface="Cambria Math" panose="02040503050406030204" pitchFamily="18" charset="0"/>
                    <a:ea typeface="楷体_GB2312"/>
                    <a:cs typeface="Cambria Math" panose="02040503050406030204" pitchFamily="18" charset="0"/>
                  </a:rPr>
                  <a:t>𝑎</a:t>
                </a:r>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和</a:t>
                </a:r>
                <a:r>
                  <a:rPr kumimoji="0" lang="en-US" altLang="zh-CN" sz="1800" b="0" i="0" u="none" strike="noStrike" kern="1200" cap="none" spc="0" normalizeH="0" baseline="0" noProof="0" dirty="0">
                    <a:ln>
                      <a:noFill/>
                    </a:ln>
                    <a:solidFill>
                      <a:srgbClr val="000000"/>
                    </a:solidFill>
                    <a:effectLst/>
                    <a:uLnTx/>
                    <a:uFillTx/>
                    <a:latin typeface="Cambria Math" panose="02040503050406030204" pitchFamily="18" charset="0"/>
                    <a:ea typeface="楷体_GB2312"/>
                    <a:cs typeface="Cambria Math" panose="02040503050406030204" pitchFamily="18" charset="0"/>
                  </a:rPr>
                  <a:t>𝑏</a:t>
                </a:r>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分别求导，令其导数值为零，再求取参数</a:t>
                </a:r>
                <a:r>
                  <a:rPr kumimoji="0" lang="en-US" altLang="zh-CN" sz="1800" b="0" i="0" u="none" strike="noStrike" kern="1200" cap="none" spc="0" normalizeH="0" baseline="0" noProof="0" dirty="0">
                    <a:ln>
                      <a:noFill/>
                    </a:ln>
                    <a:solidFill>
                      <a:srgbClr val="000000"/>
                    </a:solidFill>
                    <a:effectLst/>
                    <a:uLnTx/>
                    <a:uFillTx/>
                    <a:latin typeface="Cambria Math" panose="02040503050406030204" pitchFamily="18" charset="0"/>
                    <a:ea typeface="楷体_GB2312"/>
                    <a:cs typeface="Cambria Math" panose="02040503050406030204" pitchFamily="18" charset="0"/>
                  </a:rPr>
                  <a:t>𝑎</a:t>
                </a:r>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和</a:t>
                </a:r>
                <a:r>
                  <a:rPr kumimoji="0" lang="en-US" altLang="zh-CN" sz="1800" b="0" i="0" u="none" strike="noStrike" kern="1200" cap="none" spc="0" normalizeH="0" baseline="0" noProof="0" dirty="0">
                    <a:ln>
                      <a:noFill/>
                    </a:ln>
                    <a:solidFill>
                      <a:srgbClr val="000000"/>
                    </a:solidFill>
                    <a:effectLst/>
                    <a:uLnTx/>
                    <a:uFillTx/>
                    <a:latin typeface="Cambria Math" panose="02040503050406030204" pitchFamily="18" charset="0"/>
                    <a:ea typeface="楷体_GB2312"/>
                    <a:cs typeface="Cambria Math" panose="02040503050406030204" pitchFamily="18" charset="0"/>
                  </a:rPr>
                  <a:t>𝑏</a:t>
                </a:r>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的取值。</a:t>
                </a:r>
              </a:p>
            </p:txBody>
          </p:sp>
        </mc:Choice>
        <mc:Fallback xmlns="">
          <p:sp>
            <p:nvSpPr>
              <p:cNvPr id="7" name="矩形 6">
                <a:extLst>
                  <a:ext uri="{FF2B5EF4-FFF2-40B4-BE49-F238E27FC236}">
                    <a16:creationId xmlns:a16="http://schemas.microsoft.com/office/drawing/2014/main" id="{3B5B5420-8C46-4A8B-B503-4A1ED1591E60}"/>
                  </a:ext>
                </a:extLst>
              </p:cNvPr>
              <p:cNvSpPr>
                <a:spLocks noRot="1" noChangeAspect="1" noMove="1" noResize="1" noEditPoints="1" noAdjustHandles="1" noChangeArrowheads="1" noChangeShapeType="1" noTextEdit="1"/>
              </p:cNvSpPr>
              <p:nvPr/>
            </p:nvSpPr>
            <p:spPr>
              <a:xfrm>
                <a:off x="342674" y="2100404"/>
                <a:ext cx="4792033" cy="3792257"/>
              </a:xfrm>
              <a:prstGeom prst="rect">
                <a:avLst/>
              </a:prstGeom>
              <a:blipFill>
                <a:blip r:embed="rId3"/>
                <a:stretch>
                  <a:fillRect l="-1018" r="-5852" b="-160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85D1FECF-C8C1-4FCA-9DFB-3A736B682408}"/>
                  </a:ext>
                </a:extLst>
              </p:cNvPr>
              <p:cNvSpPr/>
              <p:nvPr/>
            </p:nvSpPr>
            <p:spPr>
              <a:xfrm>
                <a:off x="5591006" y="1716212"/>
                <a:ext cx="6096000" cy="4663905"/>
              </a:xfrm>
              <a:prstGeom prst="rect">
                <a:avLst/>
              </a:prstGeom>
            </p:spPr>
            <p:txBody>
              <a:bodyPr>
                <a:spAutoFit/>
              </a:bodyPr>
              <a:lstStyle/>
              <a:p>
                <a:pPr marL="0" marR="0" lvl="0" indent="266700" algn="just" defTabSz="914400" rtl="0" eaLnBrk="1" fontAlgn="auto" latinLnBrk="0" hangingPunct="1">
                  <a:lnSpc>
                    <a:spcPts val="2200"/>
                  </a:lnSpc>
                  <a:spcBef>
                    <a:spcPts val="0"/>
                  </a:spcBef>
                  <a:spcAft>
                    <a:spcPts val="0"/>
                  </a:spcAft>
                  <a:buClrTx/>
                  <a:buSzTx/>
                  <a:buFontTx/>
                  <a:buNone/>
                  <a:tabLst/>
                  <a:defRPr/>
                </a:pPr>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损失函数对</a:t>
                </a:r>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a</a:t>
                </a:r>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求偏导：</a:t>
                </a: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0" lang="zh-CN" altLang="zh-CN" sz="16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fPr>
                        <m:num>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m:t>
                          </m:r>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𝐿</m:t>
                          </m:r>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m:t>
                          </m:r>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𝑎</m:t>
                          </m:r>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m:t>
                          </m:r>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𝑏</m:t>
                          </m:r>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m:t>
                          </m:r>
                        </m:num>
                        <m:den>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m:t>
                          </m:r>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𝑎</m:t>
                          </m:r>
                        </m:den>
                      </m:f>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m:t>
                      </m:r>
                      <m:nary>
                        <m:naryPr>
                          <m:chr m:val="∑"/>
                          <m:ctrlPr>
                            <a:rPr kumimoji="0" lang="zh-CN" altLang="zh-CN" sz="16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naryPr>
                        <m:sub>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𝑖</m:t>
                          </m:r>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=1</m:t>
                          </m:r>
                        </m:sub>
                        <m:sup>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𝑛</m:t>
                          </m:r>
                        </m:sup>
                        <m:e>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2</m:t>
                          </m:r>
                          <m:d>
                            <m:dPr>
                              <m:ctrlPr>
                                <a:rPr kumimoji="0" lang="zh-CN" altLang="zh-CN" sz="16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kumimoji="0" lang="zh-CN" altLang="zh-CN" sz="16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𝑦</m:t>
                                  </m:r>
                                </m:e>
                                <m:sub>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𝑖</m:t>
                                  </m:r>
                                </m:sub>
                              </m:sSub>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m:t>
                              </m:r>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𝑎</m:t>
                              </m:r>
                              <m:sSub>
                                <m:sSubPr>
                                  <m:ctrlPr>
                                    <a:rPr kumimoji="0" lang="zh-CN" altLang="zh-CN" sz="16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𝑥</m:t>
                                  </m:r>
                                </m:e>
                                <m:sub>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𝑖</m:t>
                                  </m:r>
                                </m:sub>
                              </m:sSub>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m:t>
                              </m:r>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𝑏</m:t>
                              </m:r>
                            </m:e>
                          </m:d>
                          <m:d>
                            <m:dPr>
                              <m:ctrlPr>
                                <a:rPr kumimoji="0" lang="zh-CN" altLang="zh-CN" sz="16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m:t>
                              </m:r>
                              <m:sSub>
                                <m:sSubPr>
                                  <m:ctrlPr>
                                    <a:rPr kumimoji="0" lang="zh-CN" altLang="zh-CN" sz="16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𝑥</m:t>
                                  </m:r>
                                </m:e>
                                <m:sub>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𝑖</m:t>
                                  </m:r>
                                </m:sub>
                              </m:sSub>
                            </m:e>
                          </m:d>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=0</m:t>
                          </m:r>
                        </m:e>
                      </m:nary>
                    </m:oMath>
                  </m:oMathPara>
                </a14:m>
                <a:endParaRPr kumimoji="0" lang="zh-CN" altLang="zh-CN" sz="1600" b="0" i="0" u="none" strike="noStrike" kern="1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266700" algn="l" defTabSz="914400" rtl="0" eaLnBrk="1" fontAlgn="auto" latinLnBrk="0" hangingPunct="1">
                  <a:lnSpc>
                    <a:spcPct val="100000"/>
                  </a:lnSpc>
                  <a:spcBef>
                    <a:spcPts val="0"/>
                  </a:spcBef>
                  <a:spcAft>
                    <a:spcPts val="0"/>
                  </a:spcAft>
                  <a:buClrTx/>
                  <a:buSzTx/>
                  <a:buFontTx/>
                  <a:buNone/>
                  <a:tabLst/>
                  <a:defRPr/>
                </a:pPr>
                <a:r>
                  <a:rPr kumimoji="0" lang="zh-CN" altLang="zh-CN" sz="1600" b="0" i="0" u="none" strike="noStrike" kern="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将</a:t>
                </a:r>
                <a14:m>
                  <m:oMath xmlns:m="http://schemas.openxmlformats.org/officeDocument/2006/math">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𝑏</m:t>
                    </m:r>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m:t>
                    </m:r>
                    <m:acc>
                      <m:accPr>
                        <m:chr m:val="̅"/>
                        <m:ctrlPr>
                          <a:rPr kumimoji="0" lang="zh-CN" altLang="zh-CN" sz="16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accPr>
                      <m:e>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𝑦</m:t>
                        </m:r>
                      </m:e>
                    </m:acc>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m:t>
                    </m:r>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𝑎</m:t>
                    </m:r>
                    <m:acc>
                      <m:accPr>
                        <m:chr m:val="̅"/>
                        <m:ctrlPr>
                          <a:rPr kumimoji="0" lang="zh-CN" altLang="zh-CN" sz="16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accPr>
                      <m:e>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𝑥</m:t>
                        </m:r>
                      </m:e>
                    </m:acc>
                  </m:oMath>
                </a14:m>
                <a:r>
                  <a:rPr kumimoji="0" lang="en-US" altLang="zh-CN" sz="1600" b="0" i="0" u="none" strike="noStrike" kern="100" cap="none" spc="0" normalizeH="0" baseline="0" noProof="0" dirty="0">
                    <a:ln>
                      <a:noFill/>
                    </a:ln>
                    <a:solidFill>
                      <a:srgbClr val="000000"/>
                    </a:solidFill>
                    <a:effectLst/>
                    <a:uLnTx/>
                    <a:uFillTx/>
                    <a:latin typeface="Times New Roman" panose="02020603050405020304" pitchFamily="18" charset="0"/>
                    <a:ea typeface="等线" panose="02010600030101010101" pitchFamily="2" charset="-122"/>
                    <a:cs typeface="Times New Roman" panose="02020603050405020304" pitchFamily="18" charset="0"/>
                  </a:rPr>
                  <a:t> (</a:t>
                </a:r>
                <a:r>
                  <a:rPr kumimoji="0" lang="zh-CN" altLang="zh-CN" sz="1600" b="0" i="0" u="none" strike="noStrike" kern="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其中</a:t>
                </a:r>
                <a14:m>
                  <m:oMath xmlns:m="http://schemas.openxmlformats.org/officeDocument/2006/math">
                    <m:acc>
                      <m:accPr>
                        <m:chr m:val="̅"/>
                        <m:ctrlPr>
                          <a:rPr kumimoji="0" lang="zh-CN" altLang="zh-CN" sz="16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accPr>
                      <m:e>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𝑦</m:t>
                        </m:r>
                      </m:e>
                    </m:acc>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m:t>
                    </m:r>
                    <m:f>
                      <m:fPr>
                        <m:ctrlPr>
                          <a:rPr kumimoji="0" lang="zh-CN" altLang="zh-CN" sz="16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fPr>
                      <m:num>
                        <m:nary>
                          <m:naryPr>
                            <m:chr m:val="∑"/>
                            <m:limLoc m:val="subSup"/>
                            <m:ctrlPr>
                              <a:rPr kumimoji="0" lang="zh-CN" altLang="zh-CN" sz="16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naryPr>
                          <m:sub>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𝑖</m:t>
                            </m:r>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=1</m:t>
                            </m:r>
                          </m:sub>
                          <m:sup>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𝑛</m:t>
                            </m:r>
                          </m:sup>
                          <m:e>
                            <m:sSub>
                              <m:sSubPr>
                                <m:ctrlPr>
                                  <a:rPr kumimoji="0" lang="zh-CN" altLang="zh-CN" sz="16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𝑦</m:t>
                                </m:r>
                              </m:e>
                              <m:sub>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𝑖</m:t>
                                </m:r>
                              </m:sub>
                            </m:sSub>
                          </m:e>
                        </m:nary>
                      </m:num>
                      <m:den>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𝑛</m:t>
                        </m:r>
                      </m:den>
                    </m:f>
                  </m:oMath>
                </a14:m>
                <a:r>
                  <a:rPr kumimoji="0" lang="en-US" altLang="zh-CN" sz="1600" b="0" i="0" u="none" strike="noStrike" kern="100" cap="none" spc="0" normalizeH="0" baseline="0" noProof="0" dirty="0">
                    <a:ln>
                      <a:noFill/>
                    </a:ln>
                    <a:solidFill>
                      <a:srgbClr val="000000"/>
                    </a:solidFill>
                    <a:effectLst/>
                    <a:uLnTx/>
                    <a:uFillTx/>
                    <a:latin typeface="Times New Roman" panose="02020603050405020304" pitchFamily="18" charset="0"/>
                    <a:ea typeface="等线" panose="02010600030101010101" pitchFamily="2" charset="-122"/>
                    <a:cs typeface="Times New Roman" panose="02020603050405020304" pitchFamily="18" charset="0"/>
                  </a:rPr>
                  <a:t>, </a:t>
                </a:r>
                <a14:m>
                  <m:oMath xmlns:m="http://schemas.openxmlformats.org/officeDocument/2006/math">
                    <m:acc>
                      <m:accPr>
                        <m:chr m:val="̅"/>
                        <m:ctrlPr>
                          <a:rPr kumimoji="0" lang="zh-CN" altLang="zh-CN" sz="16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accPr>
                      <m:e>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𝑥</m:t>
                        </m:r>
                      </m:e>
                    </m:acc>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m:t>
                    </m:r>
                    <m:f>
                      <m:fPr>
                        <m:ctrlPr>
                          <a:rPr kumimoji="0" lang="zh-CN" altLang="zh-CN" sz="16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fPr>
                      <m:num>
                        <m:nary>
                          <m:naryPr>
                            <m:chr m:val="∑"/>
                            <m:limLoc m:val="subSup"/>
                            <m:ctrlPr>
                              <a:rPr kumimoji="0" lang="zh-CN" altLang="zh-CN" sz="16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naryPr>
                          <m:sub>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𝑖</m:t>
                            </m:r>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=1</m:t>
                            </m:r>
                          </m:sub>
                          <m:sup>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𝑛</m:t>
                            </m:r>
                          </m:sup>
                          <m:e>
                            <m:sSub>
                              <m:sSubPr>
                                <m:ctrlPr>
                                  <a:rPr kumimoji="0" lang="zh-CN" altLang="zh-CN" sz="16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𝑥</m:t>
                                </m:r>
                              </m:e>
                              <m:sub>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𝑖</m:t>
                                </m:r>
                              </m:sub>
                            </m:sSub>
                          </m:e>
                        </m:nary>
                      </m:num>
                      <m:den>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𝑛</m:t>
                        </m:r>
                      </m:den>
                    </m:f>
                  </m:oMath>
                </a14:m>
                <a:r>
                  <a:rPr kumimoji="0" lang="en-US" altLang="zh-CN" sz="1600" b="0" i="0" u="none" strike="noStrike" kern="100" cap="none" spc="0" normalizeH="0" baseline="0" noProof="0" dirty="0">
                    <a:ln>
                      <a:noFill/>
                    </a:ln>
                    <a:solidFill>
                      <a:srgbClr val="000000"/>
                    </a:solidFill>
                    <a:effectLst/>
                    <a:uLnTx/>
                    <a:uFillTx/>
                    <a:latin typeface="Times New Roman" panose="02020603050405020304" pitchFamily="18" charset="0"/>
                    <a:ea typeface="等线" panose="02010600030101010101" pitchFamily="2" charset="-122"/>
                    <a:cs typeface="Times New Roman" panose="02020603050405020304" pitchFamily="18" charset="0"/>
                  </a:rPr>
                  <a:t>)</a:t>
                </a:r>
                <a:r>
                  <a:rPr kumimoji="0" lang="zh-CN" altLang="zh-CN" sz="1600" b="0" i="0" u="none" strike="noStrike" kern="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代入上式</a:t>
                </a:r>
                <a:endParaRPr kumimoji="0" lang="zh-CN" altLang="zh-CN" sz="1600" b="0" i="0" u="none" strike="noStrike" kern="1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aln/>
                        </m:rP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m:t>
                      </m:r>
                      <m:nary>
                        <m:naryPr>
                          <m:chr m:val="∑"/>
                          <m:ctrlPr>
                            <a:rPr kumimoji="0" lang="zh-CN" altLang="zh-CN" sz="16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naryPr>
                        <m:sub>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𝑖</m:t>
                          </m:r>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=1</m:t>
                          </m:r>
                        </m:sub>
                        <m:sup>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𝑛</m:t>
                          </m:r>
                        </m:sup>
                        <m:e>
                          <m:d>
                            <m:dPr>
                              <m:ctrlPr>
                                <a:rPr kumimoji="0" lang="zh-CN" altLang="zh-CN" sz="16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kumimoji="0" lang="zh-CN" altLang="zh-CN" sz="16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𝑦</m:t>
                                  </m:r>
                                </m:e>
                                <m:sub>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𝑖</m:t>
                                  </m:r>
                                </m:sub>
                              </m:sSub>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m:t>
                              </m:r>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𝑎</m:t>
                              </m:r>
                              <m:sSub>
                                <m:sSubPr>
                                  <m:ctrlPr>
                                    <a:rPr kumimoji="0" lang="zh-CN" altLang="zh-CN" sz="16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𝑥</m:t>
                                  </m:r>
                                </m:e>
                                <m:sub>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𝑖</m:t>
                                  </m:r>
                                </m:sub>
                              </m:sSub>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m:t>
                              </m:r>
                              <m:acc>
                                <m:accPr>
                                  <m:chr m:val="̅"/>
                                  <m:ctrlPr>
                                    <a:rPr kumimoji="0" lang="zh-CN" altLang="zh-CN" sz="16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accPr>
                                <m:e>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𝑦</m:t>
                                  </m:r>
                                </m:e>
                              </m:acc>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m:t>
                              </m:r>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𝑎</m:t>
                              </m:r>
                              <m:acc>
                                <m:accPr>
                                  <m:chr m:val="̅"/>
                                  <m:ctrlPr>
                                    <a:rPr kumimoji="0" lang="zh-CN" altLang="zh-CN" sz="16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accPr>
                                <m:e>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𝑥</m:t>
                                  </m:r>
                                </m:e>
                              </m:acc>
                            </m:e>
                          </m:d>
                          <m:d>
                            <m:dPr>
                              <m:ctrlPr>
                                <a:rPr kumimoji="0" lang="zh-CN" altLang="zh-CN" sz="16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kumimoji="0" lang="zh-CN" altLang="zh-CN" sz="16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𝑥</m:t>
                                  </m:r>
                                </m:e>
                                <m:sub>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𝑖</m:t>
                                  </m:r>
                                </m:sub>
                              </m:sSub>
                            </m:e>
                          </m:d>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=0</m:t>
                          </m:r>
                        </m:e>
                      </m:nary>
                    </m:oMath>
                  </m:oMathPara>
                </a14:m>
                <a:endParaRPr kumimoji="0" lang="zh-CN" altLang="zh-CN" sz="1600" b="0" i="0" u="none" strike="noStrike" kern="1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aln/>
                        </m:rP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m:t>
                      </m:r>
                      <m:nary>
                        <m:naryPr>
                          <m:chr m:val="∑"/>
                          <m:ctrlPr>
                            <a:rPr kumimoji="0" lang="zh-CN" altLang="zh-CN" sz="16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naryPr>
                        <m:sub>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𝑖</m:t>
                          </m:r>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=1</m:t>
                          </m:r>
                        </m:sub>
                        <m:sup>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𝑛</m:t>
                          </m:r>
                        </m:sup>
                        <m:e>
                          <m:d>
                            <m:dPr>
                              <m:ctrlPr>
                                <a:rPr kumimoji="0" lang="zh-CN" altLang="zh-CN" sz="16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kumimoji="0" lang="zh-CN" altLang="zh-CN" sz="16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𝑦</m:t>
                                  </m:r>
                                </m:e>
                                <m:sub>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𝑖</m:t>
                                  </m:r>
                                </m:sub>
                              </m:sSub>
                              <m:sSub>
                                <m:sSubPr>
                                  <m:ctrlPr>
                                    <a:rPr kumimoji="0" lang="zh-CN" altLang="zh-CN" sz="16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𝑥</m:t>
                                  </m:r>
                                </m:e>
                                <m:sub>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𝑖</m:t>
                                  </m:r>
                                </m:sub>
                              </m:sSub>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m:t>
                              </m:r>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𝑎</m:t>
                              </m:r>
                              <m:sSub>
                                <m:sSubPr>
                                  <m:ctrlPr>
                                    <a:rPr kumimoji="0" lang="zh-CN" altLang="zh-CN" sz="16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𝑥</m:t>
                                  </m:r>
                                </m:e>
                                <m:sub>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𝑖</m:t>
                                  </m:r>
                                </m:sub>
                              </m:sSub>
                              <m:sSub>
                                <m:sSubPr>
                                  <m:ctrlPr>
                                    <a:rPr kumimoji="0" lang="zh-CN" altLang="zh-CN" sz="16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𝑥</m:t>
                                  </m:r>
                                </m:e>
                                <m:sub>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𝑖</m:t>
                                  </m:r>
                                </m:sub>
                              </m:sSub>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m:t>
                              </m:r>
                              <m:acc>
                                <m:accPr>
                                  <m:chr m:val="̅"/>
                                  <m:ctrlPr>
                                    <a:rPr kumimoji="0" lang="zh-CN" altLang="zh-CN" sz="16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accPr>
                                <m:e>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𝑦</m:t>
                                  </m:r>
                                </m:e>
                              </m:acc>
                              <m:sSub>
                                <m:sSubPr>
                                  <m:ctrlPr>
                                    <a:rPr kumimoji="0" lang="zh-CN" altLang="zh-CN" sz="16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𝑥</m:t>
                                  </m:r>
                                </m:e>
                                <m:sub>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𝑖</m:t>
                                  </m:r>
                                </m:sub>
                              </m:sSub>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m:t>
                              </m:r>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𝑎</m:t>
                              </m:r>
                              <m:acc>
                                <m:accPr>
                                  <m:chr m:val="̅"/>
                                  <m:ctrlPr>
                                    <a:rPr kumimoji="0" lang="zh-CN" altLang="zh-CN" sz="16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accPr>
                                <m:e>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𝑥</m:t>
                                  </m:r>
                                </m:e>
                              </m:acc>
                              <m:sSub>
                                <m:sSubPr>
                                  <m:ctrlPr>
                                    <a:rPr kumimoji="0" lang="zh-CN" altLang="zh-CN" sz="16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𝑥</m:t>
                                  </m:r>
                                </m:e>
                                <m:sub>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𝑖</m:t>
                                  </m:r>
                                </m:sub>
                              </m:sSub>
                            </m:e>
                          </m:d>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=0</m:t>
                          </m:r>
                        </m:e>
                      </m:nary>
                    </m:oMath>
                  </m:oMathPara>
                </a14:m>
                <a:endParaRPr kumimoji="0" lang="zh-CN" altLang="zh-CN" sz="1600" b="0" i="0" u="none" strike="noStrike" kern="1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      ⇒</m:t>
                      </m:r>
                      <m:nary>
                        <m:naryPr>
                          <m:chr m:val="∑"/>
                          <m:ctrlPr>
                            <a:rPr kumimoji="0" lang="zh-CN" altLang="zh-CN" sz="16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naryPr>
                        <m:sub>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𝑖</m:t>
                          </m:r>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=1</m:t>
                          </m:r>
                        </m:sub>
                        <m:sup>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𝑛</m:t>
                          </m:r>
                        </m:sup>
                        <m:e>
                          <m:d>
                            <m:dPr>
                              <m:ctrlPr>
                                <a:rPr kumimoji="0" lang="zh-CN" altLang="zh-CN" sz="16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kumimoji="0" lang="zh-CN" altLang="zh-CN" sz="16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𝑦</m:t>
                                  </m:r>
                                </m:e>
                                <m:sub>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𝑖</m:t>
                                  </m:r>
                                </m:sub>
                              </m:sSub>
                              <m:sSub>
                                <m:sSubPr>
                                  <m:ctrlPr>
                                    <a:rPr kumimoji="0" lang="zh-CN" altLang="zh-CN" sz="16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𝑥</m:t>
                                  </m:r>
                                </m:e>
                                <m:sub>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𝑖</m:t>
                                  </m:r>
                                </m:sub>
                              </m:sSub>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m:t>
                              </m:r>
                              <m:acc>
                                <m:accPr>
                                  <m:chr m:val="̅"/>
                                  <m:ctrlPr>
                                    <a:rPr kumimoji="0" lang="zh-CN" altLang="zh-CN" sz="16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accPr>
                                <m:e>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𝑦</m:t>
                                  </m:r>
                                </m:e>
                              </m:acc>
                              <m:sSub>
                                <m:sSubPr>
                                  <m:ctrlPr>
                                    <a:rPr kumimoji="0" lang="zh-CN" altLang="zh-CN" sz="16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𝑥</m:t>
                                  </m:r>
                                </m:e>
                                <m:sub>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𝑖</m:t>
                                  </m:r>
                                </m:sub>
                              </m:sSub>
                            </m:e>
                          </m:d>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m:t>
                          </m:r>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𝑎</m:t>
                          </m:r>
                          <m:nary>
                            <m:naryPr>
                              <m:chr m:val="∑"/>
                              <m:ctrlPr>
                                <a:rPr kumimoji="0" lang="zh-CN" altLang="zh-CN" sz="16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naryPr>
                            <m:sub>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𝑖</m:t>
                              </m:r>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=1</m:t>
                              </m:r>
                            </m:sub>
                            <m:sup>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𝑛</m:t>
                              </m:r>
                            </m:sup>
                            <m:e>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m:t>
                              </m:r>
                              <m:sSub>
                                <m:sSubPr>
                                  <m:ctrlPr>
                                    <a:rPr kumimoji="0" lang="zh-CN" altLang="zh-CN" sz="16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𝑥</m:t>
                                  </m:r>
                                </m:e>
                                <m:sub>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𝑖</m:t>
                                  </m:r>
                                </m:sub>
                              </m:sSub>
                              <m:sSub>
                                <m:sSubPr>
                                  <m:ctrlPr>
                                    <a:rPr kumimoji="0" lang="zh-CN" altLang="zh-CN" sz="16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𝑥</m:t>
                                  </m:r>
                                </m:e>
                                <m:sub>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𝑖</m:t>
                                  </m:r>
                                </m:sub>
                              </m:sSub>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m:t>
                              </m:r>
                              <m:acc>
                                <m:accPr>
                                  <m:chr m:val="̅"/>
                                  <m:ctrlPr>
                                    <a:rPr kumimoji="0" lang="zh-CN" altLang="zh-CN" sz="16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accPr>
                                <m:e>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𝑥</m:t>
                                  </m:r>
                                </m:e>
                              </m:acc>
                              <m:sSub>
                                <m:sSubPr>
                                  <m:ctrlPr>
                                    <a:rPr kumimoji="0" lang="zh-CN" altLang="zh-CN" sz="16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𝑥</m:t>
                                  </m:r>
                                </m:e>
                                <m:sub>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𝑖</m:t>
                                  </m:r>
                                </m:sub>
                              </m:sSub>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m:t>
                              </m:r>
                            </m:e>
                          </m:nary>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=0</m:t>
                          </m:r>
                        </m:e>
                      </m:nary>
                    </m:oMath>
                  </m:oMathPara>
                </a14:m>
                <a:endParaRPr kumimoji="0" lang="zh-CN" altLang="zh-CN" sz="1600" b="0" i="0" u="none" strike="noStrike" kern="1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      ⇒(</m:t>
                      </m:r>
                      <m:nary>
                        <m:naryPr>
                          <m:chr m:val="∑"/>
                          <m:ctrlPr>
                            <a:rPr kumimoji="0" lang="zh-CN" altLang="zh-CN" sz="16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naryPr>
                        <m:sub>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𝑖</m:t>
                          </m:r>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=1</m:t>
                          </m:r>
                        </m:sub>
                        <m:sup>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𝑛</m:t>
                          </m:r>
                        </m:sup>
                        <m:e>
                          <m:sSub>
                            <m:sSubPr>
                              <m:ctrlPr>
                                <a:rPr kumimoji="0" lang="zh-CN" altLang="zh-CN" sz="16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𝑥</m:t>
                              </m:r>
                            </m:e>
                            <m:sub>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𝑖</m:t>
                              </m:r>
                            </m:sub>
                          </m:sSub>
                          <m:sSub>
                            <m:sSubPr>
                              <m:ctrlPr>
                                <a:rPr kumimoji="0" lang="zh-CN" altLang="zh-CN" sz="16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𝑦</m:t>
                              </m:r>
                            </m:e>
                            <m:sub>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𝑖</m:t>
                              </m:r>
                            </m:sub>
                          </m:sSub>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m:t>
                          </m:r>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𝑛</m:t>
                          </m:r>
                          <m:acc>
                            <m:accPr>
                              <m:chr m:val="̅"/>
                              <m:ctrlPr>
                                <a:rPr kumimoji="0" lang="zh-CN" altLang="zh-CN" sz="16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accPr>
                            <m:e>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𝑦</m:t>
                              </m:r>
                            </m:e>
                          </m:acc>
                          <m:acc>
                            <m:accPr>
                              <m:chr m:val="̅"/>
                              <m:ctrlPr>
                                <a:rPr kumimoji="0" lang="zh-CN" altLang="zh-CN" sz="16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accPr>
                            <m:e>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𝑥</m:t>
                              </m:r>
                            </m:e>
                          </m:acc>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m:t>
                          </m:r>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𝑎</m:t>
                          </m:r>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m:t>
                          </m:r>
                          <m:nary>
                            <m:naryPr>
                              <m:chr m:val="∑"/>
                              <m:ctrlPr>
                                <a:rPr kumimoji="0" lang="zh-CN" altLang="zh-CN" sz="16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naryPr>
                            <m:sub>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𝑖</m:t>
                              </m:r>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=1</m:t>
                              </m:r>
                            </m:sub>
                            <m:sup>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𝑛</m:t>
                              </m:r>
                            </m:sup>
                            <m:e>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m:t>
                              </m:r>
                              <m:sSub>
                                <m:sSubPr>
                                  <m:ctrlPr>
                                    <a:rPr kumimoji="0" lang="zh-CN" altLang="zh-CN" sz="16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𝑥</m:t>
                                  </m:r>
                                </m:e>
                                <m:sub>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𝑖</m:t>
                                  </m:r>
                                </m:sub>
                              </m:sSub>
                              <m:sSub>
                                <m:sSubPr>
                                  <m:ctrlPr>
                                    <a:rPr kumimoji="0" lang="zh-CN" altLang="zh-CN" sz="16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𝑥</m:t>
                                  </m:r>
                                </m:e>
                                <m:sub>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𝑖</m:t>
                                  </m:r>
                                </m:sub>
                              </m:sSub>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m:t>
                              </m:r>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𝑛</m:t>
                              </m:r>
                              <m:sSup>
                                <m:sSupPr>
                                  <m:ctrlPr>
                                    <a:rPr kumimoji="0" lang="zh-CN" altLang="zh-CN" sz="16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pPr>
                                <m:e>
                                  <m:acc>
                                    <m:accPr>
                                      <m:chr m:val="̅"/>
                                      <m:ctrlPr>
                                        <a:rPr kumimoji="0" lang="zh-CN" altLang="zh-CN" sz="16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accPr>
                                    <m:e>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𝑥</m:t>
                                      </m:r>
                                    </m:e>
                                  </m:acc>
                                </m:e>
                                <m:sup>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2</m:t>
                                  </m:r>
                                </m:sup>
                              </m:sSup>
                            </m:e>
                          </m:nary>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)=0</m:t>
                          </m:r>
                        </m:e>
                      </m:nary>
                    </m:oMath>
                  </m:oMathPara>
                </a14:m>
                <a:endParaRPr kumimoji="0" lang="zh-CN" altLang="zh-CN" sz="1600" b="0" i="0" u="none" strike="noStrike" kern="1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m:t>
                      </m:r>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𝑎</m:t>
                      </m:r>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m:t>
                      </m:r>
                      <m:f>
                        <m:fPr>
                          <m:ctrlPr>
                            <a:rPr kumimoji="0" lang="zh-CN" altLang="zh-CN" sz="16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fPr>
                        <m:num>
                          <m:nary>
                            <m:naryPr>
                              <m:chr m:val="∑"/>
                              <m:ctrlPr>
                                <a:rPr kumimoji="0" lang="zh-CN" altLang="zh-CN" sz="16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naryPr>
                            <m:sub>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𝑖</m:t>
                              </m:r>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=1</m:t>
                              </m:r>
                            </m:sub>
                            <m:sup>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𝑛</m:t>
                              </m:r>
                            </m:sup>
                            <m:e>
                              <m:sSub>
                                <m:sSubPr>
                                  <m:ctrlPr>
                                    <a:rPr kumimoji="0" lang="zh-CN" altLang="zh-CN" sz="16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𝑥</m:t>
                                  </m:r>
                                </m:e>
                                <m:sub>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𝑖</m:t>
                                  </m:r>
                                </m:sub>
                              </m:sSub>
                              <m:sSub>
                                <m:sSubPr>
                                  <m:ctrlPr>
                                    <a:rPr kumimoji="0" lang="zh-CN" altLang="zh-CN" sz="16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𝑦</m:t>
                                  </m:r>
                                </m:e>
                                <m:sub>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𝑖</m:t>
                                  </m:r>
                                </m:sub>
                              </m:sSub>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m:t>
                              </m:r>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𝑛</m:t>
                              </m:r>
                              <m:acc>
                                <m:accPr>
                                  <m:chr m:val="̅"/>
                                  <m:ctrlPr>
                                    <a:rPr kumimoji="0" lang="zh-CN" altLang="zh-CN" sz="16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accPr>
                                <m:e>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𝑥</m:t>
                                  </m:r>
                                </m:e>
                              </m:acc>
                            </m:e>
                          </m:nary>
                          <m:acc>
                            <m:accPr>
                              <m:chr m:val="̅"/>
                              <m:ctrlPr>
                                <a:rPr kumimoji="0" lang="zh-CN" altLang="zh-CN" sz="16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accPr>
                            <m:e>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𝑦</m:t>
                              </m:r>
                            </m:e>
                          </m:acc>
                        </m:num>
                        <m:den>
                          <m:nary>
                            <m:naryPr>
                              <m:chr m:val="∑"/>
                              <m:ctrlPr>
                                <a:rPr kumimoji="0" lang="zh-CN" altLang="zh-CN" sz="16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naryPr>
                            <m:sub>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𝑖</m:t>
                              </m:r>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=1</m:t>
                              </m:r>
                            </m:sub>
                            <m:sup>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𝑛</m:t>
                              </m:r>
                            </m:sup>
                            <m:e>
                              <m:sSub>
                                <m:sSubPr>
                                  <m:ctrlPr>
                                    <a:rPr kumimoji="0" lang="zh-CN" altLang="zh-CN" sz="16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𝑥</m:t>
                                  </m:r>
                                </m:e>
                                <m:sub>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𝑖</m:t>
                                  </m:r>
                                </m:sub>
                              </m:sSub>
                              <m:sSub>
                                <m:sSubPr>
                                  <m:ctrlPr>
                                    <a:rPr kumimoji="0" lang="zh-CN" altLang="zh-CN" sz="16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𝑥</m:t>
                                  </m:r>
                                </m:e>
                                <m:sub>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𝑖</m:t>
                                  </m:r>
                                </m:sub>
                              </m:sSub>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m:t>
                              </m:r>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𝑛</m:t>
                              </m:r>
                              <m:sSup>
                                <m:sSupPr>
                                  <m:ctrlPr>
                                    <a:rPr kumimoji="0" lang="zh-CN" altLang="zh-CN" sz="16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pPr>
                                <m:e>
                                  <m:acc>
                                    <m:accPr>
                                      <m:chr m:val="̅"/>
                                      <m:ctrlPr>
                                        <a:rPr kumimoji="0" lang="zh-CN" altLang="zh-CN" sz="16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accPr>
                                    <m:e>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𝑥</m:t>
                                      </m:r>
                                    </m:e>
                                  </m:acc>
                                </m:e>
                                <m:sup>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2</m:t>
                                  </m:r>
                                </m:sup>
                              </m:sSup>
                            </m:e>
                          </m:nary>
                        </m:den>
                      </m:f>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          </m:t>
                      </m:r>
                    </m:oMath>
                  </m:oMathPara>
                </a14:m>
                <a:endParaRPr kumimoji="0" lang="zh-CN" altLang="zh-CN" sz="1600" b="0" i="0" u="none" strike="noStrike" kern="1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mc:Choice>
        <mc:Fallback xmlns="">
          <p:sp>
            <p:nvSpPr>
              <p:cNvPr id="6" name="矩形 5">
                <a:extLst>
                  <a:ext uri="{FF2B5EF4-FFF2-40B4-BE49-F238E27FC236}">
                    <a16:creationId xmlns:a16="http://schemas.microsoft.com/office/drawing/2014/main" id="{85D1FECF-C8C1-4FCA-9DFB-3A736B682408}"/>
                  </a:ext>
                </a:extLst>
              </p:cNvPr>
              <p:cNvSpPr>
                <a:spLocks noRot="1" noChangeAspect="1" noMove="1" noResize="1" noEditPoints="1" noAdjustHandles="1" noChangeArrowheads="1" noChangeShapeType="1" noTextEdit="1"/>
              </p:cNvSpPr>
              <p:nvPr/>
            </p:nvSpPr>
            <p:spPr>
              <a:xfrm>
                <a:off x="5591006" y="1716212"/>
                <a:ext cx="6096000" cy="4663905"/>
              </a:xfrm>
              <a:prstGeom prst="rect">
                <a:avLst/>
              </a:prstGeom>
              <a:blipFill>
                <a:blip r:embed="rId4"/>
                <a:stretch>
                  <a:fillRect t="-131"/>
                </a:stretch>
              </a:blipFill>
            </p:spPr>
            <p:txBody>
              <a:bodyPr/>
              <a:lstStyle/>
              <a:p>
                <a:r>
                  <a:rPr lang="zh-CN" altLang="en-US">
                    <a:noFill/>
                  </a:rPr>
                  <a:t> </a:t>
                </a:r>
              </a:p>
            </p:txBody>
          </p:sp>
        </mc:Fallback>
      </mc:AlternateContent>
      <p:sp>
        <p:nvSpPr>
          <p:cNvPr id="10" name="矩形: 圆角 9">
            <a:extLst>
              <a:ext uri="{FF2B5EF4-FFF2-40B4-BE49-F238E27FC236}">
                <a16:creationId xmlns:a16="http://schemas.microsoft.com/office/drawing/2014/main" id="{564BEE5F-5533-4990-B785-E960C948F9FA}"/>
              </a:ext>
            </a:extLst>
          </p:cNvPr>
          <p:cNvSpPr/>
          <p:nvPr/>
        </p:nvSpPr>
        <p:spPr>
          <a:xfrm>
            <a:off x="5210458" y="1645647"/>
            <a:ext cx="5740700" cy="4728100"/>
          </a:xfrm>
          <a:prstGeom prst="roundRect">
            <a:avLst/>
          </a:prstGeom>
          <a:solidFill>
            <a:srgbClr val="017480">
              <a:alpha val="3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410835916"/>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504507" y="1008198"/>
            <a:ext cx="8846288" cy="497934"/>
            <a:chOff x="2228892" y="2819853"/>
            <a:chExt cx="4786506" cy="497934"/>
          </a:xfrm>
        </p:grpSpPr>
        <p:sp>
          <p:nvSpPr>
            <p:cNvPr id="3" name="平行四边形 2"/>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4" name="平行四边形 3"/>
            <p:cNvSpPr/>
            <p:nvPr/>
          </p:nvSpPr>
          <p:spPr bwMode="auto">
            <a:xfrm>
              <a:off x="2228892" y="2819853"/>
              <a:ext cx="4786506"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5" name="矩形 4"/>
            <p:cNvSpPr/>
            <p:nvPr/>
          </p:nvSpPr>
          <p:spPr>
            <a:xfrm>
              <a:off x="2591332" y="2826188"/>
              <a:ext cx="4133539" cy="369332"/>
            </a:xfrm>
            <a:prstGeom prst="rect">
              <a:avLst/>
            </a:prstGeom>
          </p:spPr>
          <p:txBody>
            <a:bodyPr wrap="square">
              <a:spAutoFit/>
            </a:bodyPr>
            <a:lstStyle/>
            <a:p>
              <a:pPr marL="0" marR="0" lvl="0" indent="0" algn="ctr" defTabSz="914400" rtl="0" eaLnBrk="1" fontAlgn="auto" latinLnBrk="0" hangingPunct="1">
                <a:lnSpc>
                  <a:spcPct val="100000"/>
                </a:lnSpc>
                <a:spcBef>
                  <a:spcPct val="50000"/>
                </a:spcBef>
                <a:spcAft>
                  <a:spcPts val="0"/>
                </a:spcAft>
                <a:buClrTx/>
                <a:buSzTx/>
                <a:buFontTx/>
                <a:buNone/>
                <a:tabLst/>
                <a:defRPr/>
              </a:pPr>
              <a:r>
                <a:rPr kumimoji="0" lang="zh-CN" altLang="en-US" sz="1800" b="1" i="0" u="none" strike="noStrike" kern="1200" cap="none" spc="0" normalizeH="0" baseline="0" noProof="0" dirty="0">
                  <a:ln>
                    <a:noFill/>
                  </a:ln>
                  <a:solidFill>
                    <a:prstClr val="black">
                      <a:lumMod val="95000"/>
                      <a:lumOff val="5000"/>
                    </a:prstClr>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回归分析：一元线性回归模型参数求解</a:t>
              </a:r>
            </a:p>
          </p:txBody>
        </p:sp>
      </p:grpSp>
      <p:sp>
        <p:nvSpPr>
          <p:cNvPr id="21" name="矩形 20">
            <a:extLst>
              <a:ext uri="{FF2B5EF4-FFF2-40B4-BE49-F238E27FC236}">
                <a16:creationId xmlns:a16="http://schemas.microsoft.com/office/drawing/2014/main" id="{516C3D9D-EAB0-456E-98CD-C6FC12AB3094}"/>
              </a:ext>
            </a:extLst>
          </p:cNvPr>
          <p:cNvSpPr/>
          <p:nvPr/>
        </p:nvSpPr>
        <p:spPr>
          <a:xfrm>
            <a:off x="852473" y="129010"/>
            <a:ext cx="3262432"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mn-cs"/>
              </a:rPr>
              <a:t>二、</a:t>
            </a: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监督学习：回归分析与决策树</a:t>
            </a:r>
          </a:p>
        </p:txBody>
      </p:sp>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496D2149-0D9A-40A1-ACA3-14DB4C9E42D4}"/>
                  </a:ext>
                </a:extLst>
              </p:cNvPr>
              <p:cNvSpPr/>
              <p:nvPr/>
            </p:nvSpPr>
            <p:spPr>
              <a:xfrm>
                <a:off x="2174359" y="1829524"/>
                <a:ext cx="7559786" cy="4254306"/>
              </a:xfrm>
              <a:prstGeom prst="rect">
                <a:avLst/>
              </a:prstGeom>
            </p:spPr>
            <p:txBody>
              <a:bodyPr wrap="square">
                <a:spAutoFit/>
              </a:bodyPr>
              <a:lstStyle/>
              <a:p>
                <a:pPr marL="0" marR="0" lvl="0" indent="266700" algn="just" defTabSz="914400" rtl="0" eaLnBrk="1" fontAlgn="auto" latinLnBrk="0" hangingPunct="1">
                  <a:lnSpc>
                    <a:spcPct val="150000"/>
                  </a:lnSpc>
                  <a:spcBef>
                    <a:spcPts val="0"/>
                  </a:spcBef>
                  <a:spcAft>
                    <a:spcPts val="0"/>
                  </a:spcAft>
                  <a:buClrTx/>
                  <a:buSzTx/>
                  <a:buFontTx/>
                  <a:buNone/>
                  <a:tabLst/>
                  <a:defRPr/>
                </a:pPr>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可以看出只要给出了训练样本</a:t>
                </a:r>
                <a14:m>
                  <m:oMath xmlns:m="http://schemas.openxmlformats.org/officeDocument/2006/math">
                    <m:d>
                      <m:dPr>
                        <m:ctrlPr>
                          <a:rPr kumimoji="0" lang="zh-CN" altLang="zh-CN"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kumimoji="0" lang="zh-CN" altLang="zh-CN"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𝑥</m:t>
                            </m:r>
                          </m:e>
                          <m:sub>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𝑖</m:t>
                            </m:r>
                          </m:sub>
                        </m:sSub>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sSub>
                          <m:sSubPr>
                            <m:ctrlPr>
                              <a:rPr kumimoji="0" lang="zh-CN" altLang="zh-CN"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𝑦</m:t>
                            </m:r>
                          </m:e>
                          <m:sub>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𝑖</m:t>
                            </m:r>
                          </m:sub>
                        </m:sSub>
                      </m:e>
                    </m:d>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𝑖</m:t>
                    </m:r>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=1,…,</m:t>
                    </m:r>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𝑛</m:t>
                    </m:r>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oMath>
                </a14:m>
                <a:r>
                  <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 </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a:t>
                </a:r>
                <a:r>
                  <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 </a:t>
                </a:r>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我们就可以从训练样本出发，建立一个线性回归方程，使得对训练样本数据而言，该线性回归方程预测的结果与样本标注结果之间的差值和最小。</a:t>
                </a:r>
              </a:p>
              <a:p>
                <a:pPr marL="0" marR="0" lvl="0" indent="266700" algn="just" defTabSz="914400" rtl="0" eaLnBrk="1" fontAlgn="auto" latinLnBrk="0" hangingPunct="1">
                  <a:lnSpc>
                    <a:spcPct val="150000"/>
                  </a:lnSpc>
                  <a:spcBef>
                    <a:spcPts val="0"/>
                  </a:spcBef>
                  <a:spcAft>
                    <a:spcPts val="0"/>
                  </a:spcAft>
                  <a:buClrTx/>
                  <a:buSzTx/>
                  <a:buFontTx/>
                  <a:buNone/>
                  <a:tabLst/>
                  <a:defRPr/>
                </a:pPr>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这样，对于上面的案例，可以求得参数</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a</a:t>
                </a:r>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和</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b</a:t>
                </a:r>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分别为：</a:t>
                </a:r>
              </a:p>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CN" sz="18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𝑎</m:t>
                      </m:r>
                      <m:r>
                        <a:rPr kumimoji="0" lang="en-US" altLang="zh-CN" sz="18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m:t>
                      </m:r>
                      <m:f>
                        <m:fPr>
                          <m:ctrlPr>
                            <a:rPr kumimoji="0" lang="zh-CN" altLang="zh-CN" sz="18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fPr>
                        <m:num>
                          <m:sSub>
                            <m:sSubPr>
                              <m:ctrlPr>
                                <a:rPr kumimoji="0" lang="zh-CN" altLang="zh-CN" sz="18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8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𝑥</m:t>
                              </m:r>
                            </m:e>
                            <m:sub>
                              <m:r>
                                <a:rPr kumimoji="0" lang="en-US" altLang="zh-CN" sz="18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1</m:t>
                              </m:r>
                            </m:sub>
                          </m:sSub>
                          <m:sSub>
                            <m:sSubPr>
                              <m:ctrlPr>
                                <a:rPr kumimoji="0" lang="zh-CN" altLang="zh-CN" sz="18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8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𝑦</m:t>
                              </m:r>
                            </m:e>
                            <m:sub>
                              <m:r>
                                <a:rPr kumimoji="0" lang="en-US" altLang="zh-CN" sz="18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1</m:t>
                              </m:r>
                            </m:sub>
                          </m:sSub>
                          <m:r>
                            <a:rPr kumimoji="0" lang="en-US" altLang="zh-CN" sz="18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m:t>
                          </m:r>
                          <m:sSub>
                            <m:sSubPr>
                              <m:ctrlPr>
                                <a:rPr kumimoji="0" lang="zh-CN" altLang="zh-CN" sz="18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8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𝑥</m:t>
                              </m:r>
                            </m:e>
                            <m:sub>
                              <m:r>
                                <a:rPr kumimoji="0" lang="en-US" altLang="zh-CN" sz="18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2</m:t>
                              </m:r>
                            </m:sub>
                          </m:sSub>
                          <m:sSub>
                            <m:sSubPr>
                              <m:ctrlPr>
                                <a:rPr kumimoji="0" lang="zh-CN" altLang="zh-CN" sz="18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8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𝑦</m:t>
                              </m:r>
                            </m:e>
                            <m:sub>
                              <m:r>
                                <a:rPr kumimoji="0" lang="en-US" altLang="zh-CN" sz="18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2</m:t>
                              </m:r>
                            </m:sub>
                          </m:sSub>
                          <m:r>
                            <a:rPr kumimoji="0" lang="en-US" altLang="zh-CN" sz="18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m:t>
                          </m:r>
                          <m:sSub>
                            <m:sSubPr>
                              <m:ctrlPr>
                                <a:rPr kumimoji="0" lang="zh-CN" altLang="zh-CN" sz="18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8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𝑥</m:t>
                              </m:r>
                            </m:e>
                            <m:sub>
                              <m:r>
                                <a:rPr kumimoji="0" lang="en-US" altLang="zh-CN" sz="18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8</m:t>
                              </m:r>
                            </m:sub>
                          </m:sSub>
                          <m:sSub>
                            <m:sSubPr>
                              <m:ctrlPr>
                                <a:rPr kumimoji="0" lang="zh-CN" altLang="zh-CN" sz="18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8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𝑦</m:t>
                              </m:r>
                            </m:e>
                            <m:sub>
                              <m:r>
                                <a:rPr kumimoji="0" lang="en-US" altLang="zh-CN" sz="18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8</m:t>
                              </m:r>
                            </m:sub>
                          </m:sSub>
                          <m:r>
                            <a:rPr kumimoji="0" lang="en-US" altLang="zh-CN" sz="18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−8</m:t>
                          </m:r>
                          <m:acc>
                            <m:accPr>
                              <m:chr m:val="̅"/>
                              <m:ctrlPr>
                                <a:rPr kumimoji="0" lang="zh-CN" altLang="zh-CN" sz="18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accPr>
                            <m:e>
                              <m:r>
                                <a:rPr kumimoji="0" lang="en-US" altLang="zh-CN" sz="18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𝑥</m:t>
                              </m:r>
                            </m:e>
                          </m:acc>
                          <m:acc>
                            <m:accPr>
                              <m:chr m:val="̅"/>
                              <m:ctrlPr>
                                <a:rPr kumimoji="0" lang="zh-CN" altLang="zh-CN" sz="18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accPr>
                            <m:e>
                              <m:r>
                                <a:rPr kumimoji="0" lang="en-US" altLang="zh-CN" sz="18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𝑦</m:t>
                              </m:r>
                            </m:e>
                          </m:acc>
                        </m:num>
                        <m:den>
                          <m:sSubSup>
                            <m:sSubSupPr>
                              <m:ctrlPr>
                                <a:rPr kumimoji="0" lang="zh-CN" altLang="zh-CN" sz="18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SupPr>
                            <m:e>
                              <m:r>
                                <a:rPr kumimoji="0" lang="en-US" altLang="zh-CN" sz="18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𝑥</m:t>
                              </m:r>
                            </m:e>
                            <m:sub>
                              <m:r>
                                <a:rPr kumimoji="0" lang="en-US" altLang="zh-CN" sz="18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1</m:t>
                              </m:r>
                            </m:sub>
                            <m:sup>
                              <m:r>
                                <a:rPr kumimoji="0" lang="en-US" altLang="zh-CN" sz="18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2</m:t>
                              </m:r>
                            </m:sup>
                          </m:sSubSup>
                          <m:r>
                            <a:rPr kumimoji="0" lang="en-US" altLang="zh-CN" sz="18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m:t>
                          </m:r>
                          <m:sSubSup>
                            <m:sSubSupPr>
                              <m:ctrlPr>
                                <a:rPr kumimoji="0" lang="zh-CN" altLang="zh-CN" sz="18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SupPr>
                            <m:e>
                              <m:r>
                                <a:rPr kumimoji="0" lang="en-US" altLang="zh-CN" sz="18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𝑥</m:t>
                              </m:r>
                            </m:e>
                            <m:sub>
                              <m:r>
                                <a:rPr kumimoji="0" lang="en-US" altLang="zh-CN" sz="18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2</m:t>
                              </m:r>
                            </m:sub>
                            <m:sup>
                              <m:r>
                                <a:rPr kumimoji="0" lang="en-US" altLang="zh-CN" sz="18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2</m:t>
                              </m:r>
                            </m:sup>
                          </m:sSubSup>
                          <m:r>
                            <a:rPr kumimoji="0" lang="en-US" altLang="zh-CN" sz="18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m:t>
                          </m:r>
                          <m:sSubSup>
                            <m:sSubSupPr>
                              <m:ctrlPr>
                                <a:rPr kumimoji="0" lang="zh-CN" altLang="zh-CN" sz="18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SupPr>
                            <m:e>
                              <m:r>
                                <a:rPr kumimoji="0" lang="en-US" altLang="zh-CN" sz="18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𝑥</m:t>
                              </m:r>
                            </m:e>
                            <m:sub>
                              <m:r>
                                <a:rPr kumimoji="0" lang="en-US" altLang="zh-CN" sz="18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8</m:t>
                              </m:r>
                            </m:sub>
                            <m:sup>
                              <m:r>
                                <a:rPr kumimoji="0" lang="en-US" altLang="zh-CN" sz="18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2</m:t>
                              </m:r>
                            </m:sup>
                          </m:sSubSup>
                          <m:r>
                            <a:rPr kumimoji="0" lang="en-US" altLang="zh-CN" sz="18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−8</m:t>
                          </m:r>
                          <m:sSup>
                            <m:sSupPr>
                              <m:ctrlPr>
                                <a:rPr kumimoji="0" lang="zh-CN" altLang="zh-CN" sz="18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pPr>
                            <m:e>
                              <m:acc>
                                <m:accPr>
                                  <m:chr m:val="̅"/>
                                  <m:ctrlPr>
                                    <a:rPr kumimoji="0" lang="zh-CN" altLang="zh-CN" sz="18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accPr>
                                <m:e>
                                  <m:r>
                                    <a:rPr kumimoji="0" lang="en-US" altLang="zh-CN" sz="18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𝑥</m:t>
                                  </m:r>
                                </m:e>
                              </m:acc>
                            </m:e>
                            <m:sup>
                              <m:r>
                                <a:rPr kumimoji="0" lang="en-US" altLang="zh-CN" sz="18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2</m:t>
                              </m:r>
                            </m:sup>
                          </m:sSup>
                        </m:den>
                      </m:f>
                      <m:r>
                        <a:rPr kumimoji="0" lang="en-US" altLang="zh-CN" sz="18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=1.428</m:t>
                      </m:r>
                    </m:oMath>
                  </m:oMathPara>
                </a14:m>
                <a:endParaRPr kumimoji="0" lang="zh-CN" altLang="zh-CN" sz="1800" b="0" i="0" u="none" strike="noStrike" kern="1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CN" sz="18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𝑏</m:t>
                      </m:r>
                      <m:r>
                        <a:rPr kumimoji="0" lang="en-US" altLang="zh-CN" sz="18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m:t>
                      </m:r>
                      <m:acc>
                        <m:accPr>
                          <m:chr m:val="̅"/>
                          <m:ctrlPr>
                            <a:rPr kumimoji="0" lang="zh-CN" altLang="zh-CN" sz="18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accPr>
                        <m:e>
                          <m:r>
                            <a:rPr kumimoji="0" lang="en-US" altLang="zh-CN" sz="18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𝑦</m:t>
                          </m:r>
                        </m:e>
                      </m:acc>
                      <m:r>
                        <a:rPr kumimoji="0" lang="en-US" altLang="zh-CN" sz="18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m:t>
                      </m:r>
                      <m:r>
                        <a:rPr kumimoji="0" lang="en-US" altLang="zh-CN" sz="18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𝑎</m:t>
                      </m:r>
                      <m:acc>
                        <m:accPr>
                          <m:chr m:val="̅"/>
                          <m:ctrlPr>
                            <a:rPr kumimoji="0" lang="zh-CN" altLang="zh-CN" sz="18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accPr>
                        <m:e>
                          <m:r>
                            <a:rPr kumimoji="0" lang="en-US" altLang="zh-CN" sz="18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𝑥</m:t>
                          </m:r>
                        </m:e>
                      </m:acc>
                      <m:r>
                        <a:rPr kumimoji="0" lang="en-US" altLang="zh-CN" sz="18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=−7.09</m:t>
                      </m:r>
                    </m:oMath>
                  </m:oMathPara>
                </a14:m>
                <a:endParaRPr kumimoji="0" lang="zh-CN" altLang="zh-CN" sz="1800" b="0" i="0" u="none" strike="noStrike" kern="1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266700" algn="just" defTabSz="914400" rtl="0" eaLnBrk="1" fontAlgn="auto" latinLnBrk="0" hangingPunct="1">
                  <a:lnSpc>
                    <a:spcPct val="150000"/>
                  </a:lnSpc>
                  <a:spcBef>
                    <a:spcPts val="0"/>
                  </a:spcBef>
                  <a:spcAft>
                    <a:spcPts val="0"/>
                  </a:spcAft>
                  <a:buClrTx/>
                  <a:buSzTx/>
                  <a:buFontTx/>
                  <a:buNone/>
                  <a:tabLst/>
                  <a:defRPr/>
                </a:pPr>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即预测芒提兹尼欧地区火灾所影响森林面积与气温温度之间的一元线性回归模型为</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a:t>
                </a:r>
                <a14:m>
                  <m:oMath xmlns:m="http://schemas.openxmlformats.org/officeDocument/2006/math">
                    <m:r>
                      <a:rPr kumimoji="0" lang="zh-CN" altLang="zh-CN" sz="18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火灾所影响的森林面积</m:t>
                    </m:r>
                    <m:r>
                      <a:rPr kumimoji="0" lang="en-US" altLang="zh-CN" sz="18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1.428</m:t>
                    </m:r>
                    <m:r>
                      <a:rPr kumimoji="0" lang="en-US" altLang="zh-CN" sz="18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r>
                      <a:rPr kumimoji="0" lang="zh-CN" altLang="zh-CN" sz="18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气温温度</m:t>
                    </m:r>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−7.09”</m:t>
                    </m:r>
                  </m:oMath>
                </a14:m>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，即</a:t>
                </a:r>
                <a14:m>
                  <m:oMath xmlns:m="http://schemas.openxmlformats.org/officeDocument/2006/math">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𝑦</m:t>
                    </m:r>
                    <m:r>
                      <a:rPr kumimoji="0" lang="en-US" altLang="zh-CN" sz="18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1.428</m:t>
                    </m:r>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𝑥</m:t>
                    </m:r>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−7.09</m:t>
                    </m:r>
                  </m:oMath>
                </a14:m>
                <a:endPar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endParaRPr>
              </a:p>
            </p:txBody>
          </p:sp>
        </mc:Choice>
        <mc:Fallback xmlns="">
          <p:sp>
            <p:nvSpPr>
              <p:cNvPr id="8" name="矩形 7">
                <a:extLst>
                  <a:ext uri="{FF2B5EF4-FFF2-40B4-BE49-F238E27FC236}">
                    <a16:creationId xmlns:a16="http://schemas.microsoft.com/office/drawing/2014/main" id="{496D2149-0D9A-40A1-ACA3-14DB4C9E42D4}"/>
                  </a:ext>
                </a:extLst>
              </p:cNvPr>
              <p:cNvSpPr>
                <a:spLocks noRot="1" noChangeAspect="1" noMove="1" noResize="1" noEditPoints="1" noAdjustHandles="1" noChangeArrowheads="1" noChangeShapeType="1" noTextEdit="1"/>
              </p:cNvSpPr>
              <p:nvPr/>
            </p:nvSpPr>
            <p:spPr>
              <a:xfrm>
                <a:off x="2174359" y="1829524"/>
                <a:ext cx="7559786" cy="4254306"/>
              </a:xfrm>
              <a:prstGeom prst="rect">
                <a:avLst/>
              </a:prstGeom>
              <a:blipFill>
                <a:blip r:embed="rId3"/>
                <a:stretch>
                  <a:fillRect l="-726" r="-64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1881205"/>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504507" y="1008198"/>
            <a:ext cx="8846288" cy="497934"/>
            <a:chOff x="2228892" y="2819853"/>
            <a:chExt cx="4786506" cy="497934"/>
          </a:xfrm>
        </p:grpSpPr>
        <p:sp>
          <p:nvSpPr>
            <p:cNvPr id="3" name="平行四边形 2"/>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4" name="平行四边形 3"/>
            <p:cNvSpPr/>
            <p:nvPr/>
          </p:nvSpPr>
          <p:spPr bwMode="auto">
            <a:xfrm>
              <a:off x="2228892" y="2819853"/>
              <a:ext cx="4786506"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5" name="矩形 4"/>
            <p:cNvSpPr/>
            <p:nvPr/>
          </p:nvSpPr>
          <p:spPr>
            <a:xfrm>
              <a:off x="2591332" y="2826188"/>
              <a:ext cx="4133539" cy="369332"/>
            </a:xfrm>
            <a:prstGeom prst="rect">
              <a:avLst/>
            </a:prstGeom>
          </p:spPr>
          <p:txBody>
            <a:bodyPr wrap="square">
              <a:spAutoFit/>
            </a:bodyPr>
            <a:lstStyle/>
            <a:p>
              <a:pPr marL="0" marR="0" lvl="0" indent="0" algn="ctr" defTabSz="914400" rtl="0" eaLnBrk="1" fontAlgn="auto" latinLnBrk="0" hangingPunct="1">
                <a:lnSpc>
                  <a:spcPct val="100000"/>
                </a:lnSpc>
                <a:spcBef>
                  <a:spcPct val="50000"/>
                </a:spcBef>
                <a:spcAft>
                  <a:spcPts val="0"/>
                </a:spcAft>
                <a:buClrTx/>
                <a:buSzTx/>
                <a:buFontTx/>
                <a:buNone/>
                <a:tabLst/>
                <a:defRPr/>
              </a:pPr>
              <a:r>
                <a:rPr kumimoji="0" lang="zh-CN" altLang="en-US" sz="1800" b="1" i="0" u="none" strike="noStrike" kern="1200" cap="none" spc="0" normalizeH="0" baseline="0" noProof="0" dirty="0">
                  <a:ln>
                    <a:noFill/>
                  </a:ln>
                  <a:solidFill>
                    <a:prstClr val="black">
                      <a:lumMod val="95000"/>
                      <a:lumOff val="5000"/>
                    </a:prstClr>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回归分析：从一元线性回归到多元线性回归</a:t>
              </a:r>
            </a:p>
          </p:txBody>
        </p:sp>
      </p:grpSp>
      <p:sp>
        <p:nvSpPr>
          <p:cNvPr id="21" name="矩形 20">
            <a:extLst>
              <a:ext uri="{FF2B5EF4-FFF2-40B4-BE49-F238E27FC236}">
                <a16:creationId xmlns:a16="http://schemas.microsoft.com/office/drawing/2014/main" id="{516C3D9D-EAB0-456E-98CD-C6FC12AB3094}"/>
              </a:ext>
            </a:extLst>
          </p:cNvPr>
          <p:cNvSpPr/>
          <p:nvPr/>
        </p:nvSpPr>
        <p:spPr>
          <a:xfrm>
            <a:off x="852473" y="129010"/>
            <a:ext cx="3262432"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mn-cs"/>
              </a:rPr>
              <a:t>二、</a:t>
            </a: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监督学习：回归分析与决策树</a:t>
            </a:r>
          </a:p>
        </p:txBody>
      </p:sp>
      <p:sp>
        <p:nvSpPr>
          <p:cNvPr id="6" name="矩形 5">
            <a:extLst>
              <a:ext uri="{FF2B5EF4-FFF2-40B4-BE49-F238E27FC236}">
                <a16:creationId xmlns:a16="http://schemas.microsoft.com/office/drawing/2014/main" id="{ACAFCA4F-96A0-4126-9978-AD16001B1CB2}"/>
              </a:ext>
            </a:extLst>
          </p:cNvPr>
          <p:cNvSpPr/>
          <p:nvPr/>
        </p:nvSpPr>
        <p:spPr>
          <a:xfrm>
            <a:off x="1914531" y="1792116"/>
            <a:ext cx="8182779" cy="640816"/>
          </a:xfrm>
          <a:prstGeom prst="rect">
            <a:avLst/>
          </a:prstGeom>
        </p:spPr>
        <p:txBody>
          <a:bodyPr wrap="square">
            <a:spAutoFit/>
          </a:bodyPr>
          <a:lstStyle/>
          <a:p>
            <a:pPr marL="0" marR="0" lvl="0" indent="266700" algn="ctr" defTabSz="914400" rtl="0" eaLnBrk="1" fontAlgn="auto" latinLnBrk="0" hangingPunct="1">
              <a:lnSpc>
                <a:spcPts val="2200"/>
              </a:lnSpc>
              <a:spcBef>
                <a:spcPts val="0"/>
              </a:spcBef>
              <a:spcAft>
                <a:spcPts val="0"/>
              </a:spcAft>
              <a:buClrTx/>
              <a:buSzTx/>
              <a:buFontTx/>
              <a:buNone/>
              <a:tabLst/>
              <a:defRPr/>
            </a:pPr>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接下来扩展到数据特征的维度是多维的情况，在上述数据中增加一个影响火灾影响面积的潜在因素</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a:t>
            </a:r>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风力。</a:t>
            </a:r>
          </a:p>
        </p:txBody>
      </p:sp>
      <p:pic>
        <p:nvPicPr>
          <p:cNvPr id="7" name="图片 6">
            <a:extLst>
              <a:ext uri="{FF2B5EF4-FFF2-40B4-BE49-F238E27FC236}">
                <a16:creationId xmlns:a16="http://schemas.microsoft.com/office/drawing/2014/main" id="{5976C2C3-55F6-471A-B84C-B2622625D482}"/>
              </a:ext>
            </a:extLst>
          </p:cNvPr>
          <p:cNvPicPr>
            <a:picLocks noChangeAspect="1"/>
          </p:cNvPicPr>
          <p:nvPr/>
        </p:nvPicPr>
        <p:blipFill>
          <a:blip r:embed="rId3"/>
          <a:stretch>
            <a:fillRect/>
          </a:stretch>
        </p:blipFill>
        <p:spPr>
          <a:xfrm>
            <a:off x="6213355" y="3152944"/>
            <a:ext cx="4642089" cy="1817917"/>
          </a:xfrm>
          <a:prstGeom prst="rect">
            <a:avLst/>
          </a:prstGeom>
        </p:spPr>
      </p:pic>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FD8BC017-3C91-4BE9-B4E8-A365A39803E7}"/>
                  </a:ext>
                </a:extLst>
              </p:cNvPr>
              <p:cNvSpPr/>
              <p:nvPr/>
            </p:nvSpPr>
            <p:spPr>
              <a:xfrm>
                <a:off x="596894" y="2749289"/>
                <a:ext cx="5330757" cy="3351559"/>
              </a:xfrm>
              <a:prstGeom prst="rect">
                <a:avLst/>
              </a:prstGeom>
            </p:spPr>
            <p:txBody>
              <a:bodyPr wrap="square">
                <a:spAutoFit/>
              </a:bodyPr>
              <a:lstStyle/>
              <a:p>
                <a:pPr marL="0" marR="0" lvl="0" indent="266700" algn="just" defTabSz="914400" rtl="0" eaLnBrk="1" fontAlgn="auto" latinLnBrk="0" hangingPunct="1">
                  <a:lnSpc>
                    <a:spcPts val="2200"/>
                  </a:lnSpc>
                  <a:spcBef>
                    <a:spcPts val="0"/>
                  </a:spcBef>
                  <a:spcAft>
                    <a:spcPts val="0"/>
                  </a:spcAft>
                  <a:buClrTx/>
                  <a:buSzTx/>
                  <a:buFontTx/>
                  <a:buNone/>
                  <a:tabLst/>
                  <a:defRPr/>
                </a:pPr>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多维数据特征中线性回归的问题定义如下：假设总共有</a:t>
                </a:r>
                <a14:m>
                  <m:oMath xmlns:m="http://schemas.openxmlformats.org/officeDocument/2006/math">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𝑚</m:t>
                    </m:r>
                  </m:oMath>
                </a14:m>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个训练数据</a:t>
                </a:r>
                <a14:m>
                  <m:oMath xmlns:m="http://schemas.openxmlformats.org/officeDocument/2006/math">
                    <m:sSubSup>
                      <m:sSubSupPr>
                        <m:ctrlPr>
                          <a:rPr kumimoji="0" lang="zh-CN" altLang="zh-CN"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SupPr>
                      <m:e>
                        <m:d>
                          <m:dPr>
                            <m:begChr m:val="{"/>
                            <m:endChr m:val="}"/>
                            <m:ctrlPr>
                              <a:rPr kumimoji="0" lang="zh-CN" altLang="zh-CN"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d>
                              <m:dPr>
                                <m:ctrlPr>
                                  <a:rPr kumimoji="0" lang="zh-CN" altLang="zh-CN"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kumimoji="0" lang="zh-CN" altLang="zh-CN" sz="18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800" b="1"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𝒙</m:t>
                                    </m:r>
                                  </m:e>
                                  <m:sub>
                                    <m:r>
                                      <a:rPr kumimoji="0" lang="en-US" altLang="zh-CN" sz="1800" b="1"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𝒊</m:t>
                                    </m:r>
                                  </m:sub>
                                </m:sSub>
                                <m:r>
                                  <a:rPr kumimoji="0" lang="en-US" altLang="zh-CN" sz="18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sSub>
                                  <m:sSubPr>
                                    <m:ctrlPr>
                                      <a:rPr kumimoji="0" lang="zh-CN" altLang="zh-CN"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𝑦</m:t>
                                    </m:r>
                                  </m:e>
                                  <m:sub>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𝑖</m:t>
                                    </m:r>
                                  </m:sub>
                                </m:sSub>
                              </m:e>
                            </m:d>
                          </m:e>
                        </m:d>
                      </m:e>
                      <m:sub>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𝑖</m:t>
                        </m:r>
                        <m:r>
                          <a:rPr kumimoji="0" lang="en-US" altLang="zh-CN" sz="18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=1</m:t>
                        </m:r>
                      </m:sub>
                      <m:sup>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𝑚</m:t>
                        </m:r>
                      </m:sup>
                    </m:sSubSup>
                  </m:oMath>
                </a14:m>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，其中</a:t>
                </a:r>
                <a14:m>
                  <m:oMath xmlns:m="http://schemas.openxmlformats.org/officeDocument/2006/math">
                    <m:sSub>
                      <m:sSubPr>
                        <m:ctrlPr>
                          <a:rPr kumimoji="0" lang="zh-CN" altLang="zh-CN" sz="18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800" b="1"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𝒙</m:t>
                        </m:r>
                      </m:e>
                      <m:sub>
                        <m:r>
                          <a:rPr kumimoji="0" lang="en-US" altLang="zh-CN" sz="1800" b="1"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𝒊</m:t>
                        </m:r>
                      </m:sub>
                    </m:sSub>
                    <m:r>
                      <a:rPr kumimoji="0" lang="en-US" altLang="zh-CN" sz="1800" b="1"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r>
                      <a:rPr kumimoji="0" lang="en-US" altLang="zh-CN" sz="18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sSub>
                      <m:sSubPr>
                        <m:ctrlPr>
                          <a:rPr kumimoji="0" lang="zh-CN" altLang="zh-CN"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𝑥</m:t>
                        </m:r>
                      </m:e>
                      <m:sub>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𝑖</m:t>
                        </m:r>
                        <m:r>
                          <a:rPr kumimoji="0" lang="en-US" altLang="zh-CN" sz="18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,1</m:t>
                        </m:r>
                      </m:sub>
                    </m:sSub>
                    <m:r>
                      <a:rPr kumimoji="0" lang="en-US" altLang="zh-CN" sz="18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sSub>
                      <m:sSubPr>
                        <m:ctrlPr>
                          <a:rPr kumimoji="0" lang="zh-CN" altLang="zh-CN"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𝑥</m:t>
                        </m:r>
                      </m:e>
                      <m:sub>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𝑖</m:t>
                        </m:r>
                        <m:r>
                          <a:rPr kumimoji="0" lang="en-US" altLang="zh-CN" sz="18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,2</m:t>
                        </m:r>
                      </m:sub>
                    </m:sSub>
                    <m:r>
                      <a:rPr kumimoji="0" lang="en-US" altLang="zh-CN" sz="18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sSub>
                      <m:sSubPr>
                        <m:ctrlPr>
                          <a:rPr kumimoji="0" lang="zh-CN" altLang="zh-CN"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𝑥</m:t>
                        </m:r>
                      </m:e>
                      <m:sub>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𝑖</m:t>
                        </m:r>
                        <m:r>
                          <a:rPr kumimoji="0" lang="en-US" altLang="zh-CN" sz="18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𝐷</m:t>
                        </m:r>
                      </m:sub>
                    </m:sSub>
                    <m:r>
                      <a:rPr kumimoji="0" lang="en-US" altLang="zh-CN" sz="18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r>
                      <a:rPr kumimoji="0" lang="en-US" altLang="zh-CN" sz="1800" b="1"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sSup>
                      <m:sSupPr>
                        <m:ctrlPr>
                          <a:rPr kumimoji="0" lang="zh-CN" altLang="zh-CN"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pPr>
                      <m:e>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ℝ</m:t>
                        </m:r>
                      </m:e>
                      <m:sup>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𝐷</m:t>
                        </m:r>
                      </m:sup>
                    </m:sSup>
                  </m:oMath>
                </a14:m>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a:t>
                </a:r>
                <a14:m>
                  <m:oMath xmlns:m="http://schemas.openxmlformats.org/officeDocument/2006/math">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𝐷</m:t>
                    </m:r>
                  </m:oMath>
                </a14:m>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为数据特征的维度，线性回归就是要找到一组参数</a:t>
                </a:r>
                <a14:m>
                  <m:oMath xmlns:m="http://schemas.openxmlformats.org/officeDocument/2006/math">
                    <m:r>
                      <a:rPr kumimoji="0" lang="en-US" altLang="zh-CN" sz="1800" b="1"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𝒂</m:t>
                    </m:r>
                    <m:r>
                      <a:rPr kumimoji="0" lang="en-US" altLang="zh-CN" sz="18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sSub>
                      <m:sSubPr>
                        <m:ctrlPr>
                          <a:rPr kumimoji="0" lang="zh-CN" altLang="zh-CN"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𝑎</m:t>
                        </m:r>
                      </m:e>
                      <m:sub>
                        <m:r>
                          <a:rPr kumimoji="0" lang="en-US" altLang="zh-CN" sz="18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0</m:t>
                        </m:r>
                      </m:sub>
                    </m:sSub>
                    <m:r>
                      <a:rPr kumimoji="0" lang="en-US" altLang="zh-CN" sz="18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 </m:t>
                    </m:r>
                    <m:sSub>
                      <m:sSubPr>
                        <m:ctrlPr>
                          <a:rPr kumimoji="0" lang="zh-CN" altLang="zh-CN"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𝑎</m:t>
                        </m:r>
                      </m:e>
                      <m:sub>
                        <m:r>
                          <a:rPr kumimoji="0" lang="en-US" altLang="zh-CN" sz="18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1</m:t>
                        </m:r>
                      </m:sub>
                    </m:sSub>
                    <m:r>
                      <a:rPr kumimoji="0" lang="en-US" altLang="zh-CN" sz="18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sSub>
                      <m:sSubPr>
                        <m:ctrlPr>
                          <a:rPr kumimoji="0" lang="zh-CN" altLang="zh-CN"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𝑎</m:t>
                        </m:r>
                      </m:e>
                      <m:sub>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𝐷</m:t>
                        </m:r>
                      </m:sub>
                    </m:sSub>
                    <m:r>
                      <a:rPr kumimoji="0" lang="en-US" altLang="zh-CN" sz="18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oMath>
                </a14:m>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，使得线性函数：</a:t>
                </a: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CN" sz="18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𝑓</m:t>
                      </m:r>
                      <m:d>
                        <m:dPr>
                          <m:ctrlPr>
                            <a:rPr kumimoji="0" lang="zh-CN" altLang="zh-CN" sz="18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kumimoji="0" lang="zh-CN" altLang="zh-CN" sz="1800" b="1"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800" b="1"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𝒙</m:t>
                              </m:r>
                            </m:e>
                            <m:sub>
                              <m:r>
                                <a:rPr kumimoji="0" lang="en-US" altLang="zh-CN" sz="1800" b="1"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𝒊</m:t>
                              </m:r>
                            </m:sub>
                          </m:sSub>
                        </m:e>
                      </m:d>
                      <m:r>
                        <a:rPr kumimoji="0" lang="en-US" altLang="zh-CN" sz="18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m:t>
                      </m:r>
                      <m:sSub>
                        <m:sSubPr>
                          <m:ctrlPr>
                            <a:rPr kumimoji="0" lang="zh-CN" altLang="zh-CN" sz="18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8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𝑎</m:t>
                          </m:r>
                        </m:e>
                        <m:sub>
                          <m:r>
                            <a:rPr kumimoji="0" lang="en-US" altLang="zh-CN" sz="18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0</m:t>
                          </m:r>
                        </m:sub>
                      </m:sSub>
                      <m:r>
                        <a:rPr kumimoji="0" lang="en-US" altLang="zh-CN" sz="18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m:t>
                      </m:r>
                      <m:nary>
                        <m:naryPr>
                          <m:chr m:val="∑"/>
                          <m:limLoc m:val="undOvr"/>
                          <m:ctrlPr>
                            <a:rPr kumimoji="0" lang="zh-CN" altLang="zh-CN" sz="18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naryPr>
                        <m:sub>
                          <m:r>
                            <a:rPr kumimoji="0" lang="en-US" altLang="zh-CN" sz="18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𝑗</m:t>
                          </m:r>
                          <m:r>
                            <a:rPr kumimoji="0" lang="en-US" altLang="zh-CN" sz="18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=1</m:t>
                          </m:r>
                        </m:sub>
                        <m:sup>
                          <m:r>
                            <a:rPr kumimoji="0" lang="en-US" altLang="zh-CN" sz="18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𝐷</m:t>
                          </m:r>
                        </m:sup>
                        <m:e>
                          <m:sSub>
                            <m:sSubPr>
                              <m:ctrlPr>
                                <a:rPr kumimoji="0" lang="zh-CN" altLang="zh-CN" sz="18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8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𝑎</m:t>
                              </m:r>
                            </m:e>
                            <m:sub>
                              <m:r>
                                <a:rPr kumimoji="0" lang="en-US" altLang="zh-CN" sz="18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𝑗</m:t>
                              </m:r>
                            </m:sub>
                          </m:sSub>
                        </m:e>
                      </m:nary>
                      <m:sSub>
                        <m:sSubPr>
                          <m:ctrlPr>
                            <a:rPr kumimoji="0" lang="zh-CN" altLang="zh-CN" sz="18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8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𝑥</m:t>
                          </m:r>
                        </m:e>
                        <m:sub>
                          <m:r>
                            <a:rPr kumimoji="0" lang="en-US" altLang="zh-CN" sz="18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𝑖</m:t>
                          </m:r>
                          <m:r>
                            <a:rPr kumimoji="0" lang="en-US" altLang="zh-CN" sz="18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m:t>
                          </m:r>
                          <m:r>
                            <a:rPr kumimoji="0" lang="en-US" altLang="zh-CN" sz="18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𝑗</m:t>
                          </m:r>
                        </m:sub>
                      </m:sSub>
                      <m:r>
                        <a:rPr kumimoji="0" lang="en-US" altLang="zh-CN" sz="18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m:t>
                      </m:r>
                      <m:sSub>
                        <m:sSubPr>
                          <m:ctrlPr>
                            <a:rPr kumimoji="0" lang="zh-CN" altLang="zh-CN" sz="18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8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𝑎</m:t>
                          </m:r>
                        </m:e>
                        <m:sub>
                          <m:r>
                            <a:rPr kumimoji="0" lang="en-US" altLang="zh-CN" sz="18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0</m:t>
                          </m:r>
                        </m:sub>
                      </m:sSub>
                      <m:r>
                        <a:rPr kumimoji="0" lang="en-US" altLang="zh-CN" sz="18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m:t>
                      </m:r>
                      <m:sSup>
                        <m:sSupPr>
                          <m:ctrlPr>
                            <a:rPr kumimoji="0" lang="zh-CN" altLang="zh-CN" sz="1800" b="1"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pPr>
                        <m:e>
                          <m:r>
                            <a:rPr kumimoji="0" lang="en-US" altLang="zh-CN" sz="1800" b="1"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𝒂</m:t>
                          </m:r>
                        </m:e>
                        <m:sup>
                          <m:r>
                            <a:rPr kumimoji="0" lang="en-US" altLang="zh-CN" sz="1800" b="1"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𝑻</m:t>
                          </m:r>
                        </m:sup>
                      </m:sSup>
                      <m:sSub>
                        <m:sSubPr>
                          <m:ctrlPr>
                            <a:rPr kumimoji="0" lang="zh-CN" altLang="zh-CN" sz="1800" b="1"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800" b="1"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𝒙</m:t>
                          </m:r>
                        </m:e>
                        <m:sub>
                          <m:r>
                            <a:rPr kumimoji="0" lang="en-US" altLang="zh-CN" sz="1800" b="1"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𝒊</m:t>
                          </m:r>
                        </m:sub>
                      </m:sSub>
                    </m:oMath>
                  </m:oMathPara>
                </a14:m>
                <a:endParaRPr kumimoji="0" lang="zh-CN" altLang="zh-CN" sz="1800" b="0" i="0" u="none" strike="noStrike" kern="1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266700" algn="just" defTabSz="914400" rtl="0" eaLnBrk="1" fontAlgn="auto" latinLnBrk="0" hangingPunct="1">
                  <a:lnSpc>
                    <a:spcPts val="2200"/>
                  </a:lnSpc>
                  <a:spcBef>
                    <a:spcPts val="0"/>
                  </a:spcBef>
                  <a:spcAft>
                    <a:spcPts val="0"/>
                  </a:spcAft>
                  <a:buClrTx/>
                  <a:buSzTx/>
                  <a:buFontTx/>
                  <a:buNone/>
                  <a:tabLst/>
                  <a:defRPr/>
                </a:pPr>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最小化均方误差函数：</a:t>
                </a: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zh-CN" altLang="zh-CN" sz="18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8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𝐽</m:t>
                          </m:r>
                        </m:e>
                        <m:sub>
                          <m:r>
                            <a:rPr kumimoji="0" lang="en-US" altLang="zh-CN" sz="18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𝑚</m:t>
                          </m:r>
                        </m:sub>
                      </m:sSub>
                      <m:r>
                        <a:rPr kumimoji="0" lang="en-US" altLang="zh-CN" sz="18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m:t>
                      </m:r>
                      <m:f>
                        <m:fPr>
                          <m:ctrlPr>
                            <a:rPr kumimoji="0" lang="zh-CN" altLang="zh-CN" sz="18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fPr>
                        <m:num>
                          <m:r>
                            <a:rPr kumimoji="0" lang="en-US" altLang="zh-CN" sz="18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1</m:t>
                          </m:r>
                        </m:num>
                        <m:den>
                          <m:r>
                            <a:rPr kumimoji="0" lang="en-US" altLang="zh-CN" sz="18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𝑚</m:t>
                          </m:r>
                        </m:den>
                      </m:f>
                      <m:nary>
                        <m:naryPr>
                          <m:chr m:val="∑"/>
                          <m:limLoc m:val="undOvr"/>
                          <m:ctrlPr>
                            <a:rPr kumimoji="0" lang="zh-CN" altLang="zh-CN" sz="18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naryPr>
                        <m:sub>
                          <m:r>
                            <a:rPr kumimoji="0" lang="en-US" altLang="zh-CN" sz="18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𝑖</m:t>
                          </m:r>
                          <m:r>
                            <a:rPr kumimoji="0" lang="en-US" altLang="zh-CN" sz="18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=1</m:t>
                          </m:r>
                        </m:sub>
                        <m:sup>
                          <m:r>
                            <a:rPr kumimoji="0" lang="en-US" altLang="zh-CN" sz="18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𝑚</m:t>
                          </m:r>
                        </m:sup>
                        <m:e>
                          <m:sSup>
                            <m:sSupPr>
                              <m:ctrlPr>
                                <a:rPr kumimoji="0" lang="zh-CN" altLang="zh-CN" sz="18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pPr>
                            <m:e>
                              <m:d>
                                <m:dPr>
                                  <m:ctrlPr>
                                    <a:rPr kumimoji="0" lang="zh-CN" altLang="zh-CN" sz="18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kumimoji="0" lang="zh-CN" altLang="zh-CN" sz="18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8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𝑦</m:t>
                                      </m:r>
                                    </m:e>
                                    <m:sub>
                                      <m:r>
                                        <a:rPr kumimoji="0" lang="en-US" altLang="zh-CN" sz="18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𝑖</m:t>
                                      </m:r>
                                    </m:sub>
                                  </m:sSub>
                                  <m:r>
                                    <a:rPr kumimoji="0" lang="en-US" altLang="zh-CN" sz="18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m:t>
                                  </m:r>
                                  <m:r>
                                    <a:rPr kumimoji="0" lang="en-US" altLang="zh-CN" sz="18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𝑓</m:t>
                                  </m:r>
                                  <m:d>
                                    <m:dPr>
                                      <m:ctrlPr>
                                        <a:rPr kumimoji="0" lang="zh-CN" altLang="zh-CN" sz="18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kumimoji="0" lang="zh-CN" altLang="zh-CN" sz="1800" b="1"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800" b="1"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𝒙</m:t>
                                          </m:r>
                                        </m:e>
                                        <m:sub>
                                          <m:r>
                                            <a:rPr kumimoji="0" lang="en-US" altLang="zh-CN" sz="1800" b="1"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𝒊</m:t>
                                          </m:r>
                                        </m:sub>
                                      </m:sSub>
                                    </m:e>
                                  </m:d>
                                </m:e>
                              </m:d>
                            </m:e>
                            <m:sup>
                              <m:r>
                                <a:rPr kumimoji="0" lang="en-US" altLang="zh-CN" sz="18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2</m:t>
                              </m:r>
                            </m:sup>
                          </m:sSup>
                        </m:e>
                      </m:nary>
                    </m:oMath>
                  </m:oMathPara>
                </a14:m>
                <a:endParaRPr kumimoji="0" lang="zh-CN" altLang="zh-CN" sz="1800" b="0" i="0" u="none" strike="noStrike" kern="1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mc:Choice>
        <mc:Fallback xmlns="">
          <p:sp>
            <p:nvSpPr>
              <p:cNvPr id="9" name="矩形 8">
                <a:extLst>
                  <a:ext uri="{FF2B5EF4-FFF2-40B4-BE49-F238E27FC236}">
                    <a16:creationId xmlns:a16="http://schemas.microsoft.com/office/drawing/2014/main" id="{FD8BC017-3C91-4BE9-B4E8-A365A39803E7}"/>
                  </a:ext>
                </a:extLst>
              </p:cNvPr>
              <p:cNvSpPr>
                <a:spLocks noRot="1" noChangeAspect="1" noMove="1" noResize="1" noEditPoints="1" noAdjustHandles="1" noChangeArrowheads="1" noChangeShapeType="1" noTextEdit="1"/>
              </p:cNvSpPr>
              <p:nvPr/>
            </p:nvSpPr>
            <p:spPr>
              <a:xfrm>
                <a:off x="596894" y="2749289"/>
                <a:ext cx="5330757" cy="3351559"/>
              </a:xfrm>
              <a:prstGeom prst="rect">
                <a:avLst/>
              </a:prstGeom>
              <a:blipFill>
                <a:blip r:embed="rId4"/>
                <a:stretch>
                  <a:fillRect l="-1030" t="-1455" r="-91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094769384"/>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504507" y="1008198"/>
            <a:ext cx="8846288" cy="497934"/>
            <a:chOff x="2228892" y="2819853"/>
            <a:chExt cx="4786506" cy="497934"/>
          </a:xfrm>
        </p:grpSpPr>
        <p:sp>
          <p:nvSpPr>
            <p:cNvPr id="3" name="平行四边形 2"/>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4" name="平行四边形 3"/>
            <p:cNvSpPr/>
            <p:nvPr/>
          </p:nvSpPr>
          <p:spPr bwMode="auto">
            <a:xfrm>
              <a:off x="2228892" y="2819853"/>
              <a:ext cx="4786506"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5" name="矩形 4"/>
            <p:cNvSpPr/>
            <p:nvPr/>
          </p:nvSpPr>
          <p:spPr>
            <a:xfrm>
              <a:off x="2591332" y="2826188"/>
              <a:ext cx="4133539" cy="369332"/>
            </a:xfrm>
            <a:prstGeom prst="rect">
              <a:avLst/>
            </a:prstGeom>
          </p:spPr>
          <p:txBody>
            <a:bodyPr wrap="square">
              <a:spAutoFit/>
            </a:bodyPr>
            <a:lstStyle/>
            <a:p>
              <a:pPr marL="0" marR="0" lvl="0" indent="0" algn="ctr" defTabSz="914400" rtl="0" eaLnBrk="1" fontAlgn="auto" latinLnBrk="0" hangingPunct="1">
                <a:lnSpc>
                  <a:spcPct val="100000"/>
                </a:lnSpc>
                <a:spcBef>
                  <a:spcPct val="50000"/>
                </a:spcBef>
                <a:spcAft>
                  <a:spcPts val="0"/>
                </a:spcAft>
                <a:buClrTx/>
                <a:buSzTx/>
                <a:buFontTx/>
                <a:buNone/>
                <a:tabLst/>
                <a:defRPr/>
              </a:pPr>
              <a:r>
                <a:rPr kumimoji="0" lang="zh-CN" altLang="en-US" sz="1800" b="1" i="0" u="none" strike="noStrike" kern="1200" cap="none" spc="0" normalizeH="0" baseline="0" noProof="0" dirty="0">
                  <a:ln>
                    <a:noFill/>
                  </a:ln>
                  <a:solidFill>
                    <a:prstClr val="black">
                      <a:lumMod val="95000"/>
                      <a:lumOff val="5000"/>
                    </a:prstClr>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回归分析：从一元线性回归到多元线性回归</a:t>
              </a:r>
            </a:p>
          </p:txBody>
        </p:sp>
      </p:grpSp>
      <p:sp>
        <p:nvSpPr>
          <p:cNvPr id="21" name="矩形 20">
            <a:extLst>
              <a:ext uri="{FF2B5EF4-FFF2-40B4-BE49-F238E27FC236}">
                <a16:creationId xmlns:a16="http://schemas.microsoft.com/office/drawing/2014/main" id="{516C3D9D-EAB0-456E-98CD-C6FC12AB3094}"/>
              </a:ext>
            </a:extLst>
          </p:cNvPr>
          <p:cNvSpPr/>
          <p:nvPr/>
        </p:nvSpPr>
        <p:spPr>
          <a:xfrm>
            <a:off x="852473" y="129010"/>
            <a:ext cx="3262432"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mn-cs"/>
              </a:rPr>
              <a:t>二、</a:t>
            </a: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监督学习：回归分析与决策树</a:t>
            </a:r>
          </a:p>
        </p:txBody>
      </p:sp>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BFFF612F-7BAF-41CA-8484-22B1DB71A312}"/>
                  </a:ext>
                </a:extLst>
              </p:cNvPr>
              <p:cNvSpPr/>
              <p:nvPr/>
            </p:nvSpPr>
            <p:spPr>
              <a:xfrm>
                <a:off x="1895114" y="1529731"/>
                <a:ext cx="10147730" cy="4789516"/>
              </a:xfrm>
              <a:prstGeom prst="rect">
                <a:avLst/>
              </a:prstGeom>
            </p:spPr>
            <p:txBody>
              <a:bodyPr wrap="square">
                <a:spAutoFit/>
              </a:bodyPr>
              <a:lstStyle/>
              <a:p>
                <a:pPr marL="0" marR="0" lvl="0" indent="266700" algn="just" defTabSz="914400" rtl="0" eaLnBrk="1" fontAlgn="auto" latinLnBrk="0" hangingPunct="1">
                  <a:lnSpc>
                    <a:spcPts val="2200"/>
                  </a:lnSpc>
                  <a:spcBef>
                    <a:spcPts val="0"/>
                  </a:spcBef>
                  <a:spcAft>
                    <a:spcPts val="0"/>
                  </a:spcAft>
                  <a:buClrTx/>
                  <a:buSzTx/>
                  <a:buFontTx/>
                  <a:buNone/>
                  <a:tabLst/>
                  <a:defRPr/>
                </a:pPr>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为了方便，我们使用矩阵来表示所有的训练数据和数据标签。</a:t>
                </a: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CN" sz="14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𝑋</m:t>
                      </m:r>
                      <m:r>
                        <a:rPr kumimoji="0" lang="en-US" altLang="zh-CN" sz="14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m:t>
                      </m:r>
                      <m:d>
                        <m:dPr>
                          <m:begChr m:val="["/>
                          <m:endChr m:val="]"/>
                          <m:ctrlPr>
                            <a:rPr kumimoji="0" lang="zh-CN" altLang="zh-CN" sz="14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kumimoji="0" lang="zh-CN" altLang="zh-CN" sz="14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4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𝑥</m:t>
                              </m:r>
                            </m:e>
                            <m:sub>
                              <m:r>
                                <a:rPr kumimoji="0" lang="en-US" altLang="zh-CN" sz="14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1</m:t>
                              </m:r>
                            </m:sub>
                          </m:sSub>
                          <m:r>
                            <a:rPr kumimoji="0" lang="en-US" altLang="zh-CN" sz="14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m:t>
                          </m:r>
                          <m:sSub>
                            <m:sSubPr>
                              <m:ctrlPr>
                                <a:rPr kumimoji="0" lang="zh-CN" altLang="zh-CN" sz="14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4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𝑥</m:t>
                              </m:r>
                            </m:e>
                            <m:sub>
                              <m:r>
                                <a:rPr kumimoji="0" lang="en-US" altLang="zh-CN" sz="14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𝑚</m:t>
                              </m:r>
                            </m:sub>
                          </m:sSub>
                        </m:e>
                      </m:d>
                      <m:r>
                        <a:rPr kumimoji="0" lang="en-US" altLang="zh-CN" sz="1400" b="0" i="0"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m:t>
                      </m:r>
                      <m:r>
                        <a:rPr kumimoji="0" lang="en-US" altLang="zh-CN" sz="14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   </m:t>
                      </m:r>
                      <m:r>
                        <a:rPr kumimoji="0" lang="en-US" altLang="zh-CN" sz="1400" b="1"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𝒚</m:t>
                      </m:r>
                      <m:r>
                        <a:rPr kumimoji="0" lang="en-US" altLang="zh-CN" sz="14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m:t>
                      </m:r>
                      <m:sSub>
                        <m:sSubPr>
                          <m:ctrlPr>
                            <a:rPr kumimoji="0" lang="zh-CN" altLang="zh-CN" sz="14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4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𝑦</m:t>
                          </m:r>
                        </m:e>
                        <m:sub>
                          <m:r>
                            <a:rPr kumimoji="0" lang="en-US" altLang="zh-CN" sz="14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1</m:t>
                          </m:r>
                        </m:sub>
                      </m:sSub>
                      <m:r>
                        <a:rPr kumimoji="0" lang="en-US" altLang="zh-CN" sz="14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m:t>
                      </m:r>
                      <m:sSub>
                        <m:sSubPr>
                          <m:ctrlPr>
                            <a:rPr kumimoji="0" lang="zh-CN" altLang="zh-CN" sz="14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4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𝑦</m:t>
                          </m:r>
                        </m:e>
                        <m:sub>
                          <m:r>
                            <a:rPr kumimoji="0" lang="en-US" altLang="zh-CN" sz="14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𝑚</m:t>
                          </m:r>
                        </m:sub>
                      </m:sSub>
                      <m:r>
                        <a:rPr kumimoji="0" lang="en-US" altLang="zh-CN" sz="14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m:t>
                      </m:r>
                    </m:oMath>
                  </m:oMathPara>
                </a14:m>
                <a:endParaRPr kumimoji="0" lang="zh-CN" altLang="zh-CN" sz="1400" b="0" i="0" u="none" strike="noStrike" kern="1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266700" algn="just" defTabSz="914400" rtl="0" eaLnBrk="1" fontAlgn="auto" latinLnBrk="0" hangingPunct="1">
                  <a:lnSpc>
                    <a:spcPts val="2200"/>
                  </a:lnSpc>
                  <a:spcBef>
                    <a:spcPts val="0"/>
                  </a:spcBef>
                  <a:spcAft>
                    <a:spcPts val="0"/>
                  </a:spcAft>
                  <a:buClrTx/>
                  <a:buSzTx/>
                  <a:buFontTx/>
                  <a:buNone/>
                  <a:tabLst/>
                  <a:defRPr/>
                </a:pPr>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其中每一个数据</a:t>
                </a:r>
                <a14:m>
                  <m:oMath xmlns:m="http://schemas.openxmlformats.org/officeDocument/2006/math">
                    <m:sSub>
                      <m:sSubPr>
                        <m:ctrlPr>
                          <a:rPr kumimoji="0" lang="zh-CN" altLang="zh-CN" sz="14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𝑥</m:t>
                        </m:r>
                      </m:e>
                      <m:sub>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𝑖</m:t>
                        </m:r>
                      </m:sub>
                    </m:sSub>
                  </m:oMath>
                </a14:m>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会扩展一个维度，其值为</a:t>
                </a:r>
                <a:r>
                  <a:rPr kumimoji="0" lang="en-US"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1</a:t>
                </a:r>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，对应参数</a:t>
                </a:r>
                <a14:m>
                  <m:oMath xmlns:m="http://schemas.openxmlformats.org/officeDocument/2006/math">
                    <m:sSub>
                      <m:sSubPr>
                        <m:ctrlPr>
                          <a:rPr kumimoji="0" lang="zh-CN" altLang="zh-CN" sz="14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𝑎</m:t>
                        </m:r>
                      </m:e>
                      <m:sub>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0</m:t>
                        </m:r>
                      </m:sub>
                    </m:sSub>
                  </m:oMath>
                </a14:m>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。均方误差函数可以表示为：</a:t>
                </a: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zh-CN" altLang="zh-CN" sz="14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4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𝐽</m:t>
                          </m:r>
                        </m:e>
                        <m:sub>
                          <m:r>
                            <a:rPr kumimoji="0" lang="en-US" altLang="zh-CN" sz="14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𝑚</m:t>
                          </m:r>
                        </m:sub>
                      </m:sSub>
                      <m:d>
                        <m:dPr>
                          <m:ctrlPr>
                            <a:rPr kumimoji="0" lang="zh-CN" altLang="zh-CN" sz="14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altLang="zh-CN" sz="1400" b="1"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𝒂</m:t>
                          </m:r>
                        </m:e>
                      </m:d>
                      <m:r>
                        <a:rPr kumimoji="0" lang="en-US" altLang="zh-CN" sz="14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m:t>
                      </m:r>
                      <m:sSup>
                        <m:sSupPr>
                          <m:ctrlPr>
                            <a:rPr kumimoji="0" lang="zh-CN" altLang="zh-CN" sz="14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pPr>
                        <m:e>
                          <m:d>
                            <m:dPr>
                              <m:ctrlPr>
                                <a:rPr kumimoji="0" lang="zh-CN" altLang="zh-CN" sz="14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altLang="zh-CN" sz="1400" b="1"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𝒚</m:t>
                              </m:r>
                              <m:r>
                                <a:rPr kumimoji="0" lang="en-US" altLang="zh-CN" sz="14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m:t>
                              </m:r>
                              <m:sSup>
                                <m:sSupPr>
                                  <m:ctrlPr>
                                    <a:rPr kumimoji="0" lang="zh-CN" altLang="zh-CN" sz="14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pPr>
                                <m:e>
                                  <m:r>
                                    <a:rPr kumimoji="0" lang="en-US" altLang="zh-CN" sz="14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𝑋</m:t>
                                  </m:r>
                                </m:e>
                                <m:sup>
                                  <m:r>
                                    <a:rPr kumimoji="0" lang="en-US" altLang="zh-CN" sz="14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𝑇</m:t>
                                  </m:r>
                                </m:sup>
                              </m:sSup>
                              <m:r>
                                <a:rPr kumimoji="0" lang="en-US" altLang="zh-CN" sz="1400" b="1"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𝒂</m:t>
                              </m:r>
                            </m:e>
                          </m:d>
                        </m:e>
                        <m:sup>
                          <m:r>
                            <a:rPr kumimoji="0" lang="en-US" altLang="zh-CN" sz="14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𝑇</m:t>
                          </m:r>
                        </m:sup>
                      </m:sSup>
                      <m:r>
                        <a:rPr kumimoji="0" lang="en-US" altLang="zh-CN" sz="14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m:t>
                      </m:r>
                      <m:r>
                        <a:rPr kumimoji="0" lang="en-US" altLang="zh-CN" sz="1400" b="1"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𝒚</m:t>
                      </m:r>
                      <m:r>
                        <a:rPr kumimoji="0" lang="en-US" altLang="zh-CN" sz="14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m:t>
                      </m:r>
                      <m:sSup>
                        <m:sSupPr>
                          <m:ctrlPr>
                            <a:rPr kumimoji="0" lang="zh-CN" altLang="zh-CN" sz="14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pPr>
                        <m:e>
                          <m:r>
                            <a:rPr kumimoji="0" lang="en-US" altLang="zh-CN" sz="14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𝑋</m:t>
                          </m:r>
                        </m:e>
                        <m:sup>
                          <m:r>
                            <a:rPr kumimoji="0" lang="en-US" altLang="zh-CN" sz="14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𝑇</m:t>
                          </m:r>
                        </m:sup>
                      </m:sSup>
                      <m:r>
                        <a:rPr kumimoji="0" lang="en-US" altLang="zh-CN" sz="1400" b="1"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𝒂</m:t>
                      </m:r>
                      <m:r>
                        <a:rPr kumimoji="0" lang="en-US" altLang="zh-CN" sz="14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m:t>
                      </m:r>
                    </m:oMath>
                  </m:oMathPara>
                </a14:m>
                <a:endParaRPr kumimoji="0" lang="zh-CN" altLang="zh-CN" sz="1400" b="0" i="0" u="none" strike="noStrike" kern="1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266700" algn="just" defTabSz="914400" rtl="0" eaLnBrk="1" fontAlgn="auto" latinLnBrk="0" hangingPunct="1">
                  <a:lnSpc>
                    <a:spcPts val="2200"/>
                  </a:lnSpc>
                  <a:spcBef>
                    <a:spcPts val="0"/>
                  </a:spcBef>
                  <a:spcAft>
                    <a:spcPts val="0"/>
                  </a:spcAft>
                  <a:buClrTx/>
                  <a:buSzTx/>
                  <a:buFontTx/>
                  <a:buNone/>
                  <a:tabLst/>
                  <a:defRPr/>
                </a:pPr>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我们知道在特征维度只有一维的时候线性回归有闭式解（</a:t>
                </a:r>
                <a:r>
                  <a:rPr kumimoji="0" lang="en-US"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closed form solution</a:t>
                </a:r>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），多维情况下同样存在。</a:t>
                </a:r>
              </a:p>
              <a:p>
                <a:pPr marL="0" marR="0" lvl="0" indent="266700" algn="just" defTabSz="914400" rtl="0" eaLnBrk="1" fontAlgn="auto" latinLnBrk="0" hangingPunct="1">
                  <a:lnSpc>
                    <a:spcPts val="2200"/>
                  </a:lnSpc>
                  <a:spcBef>
                    <a:spcPts val="0"/>
                  </a:spcBef>
                  <a:spcAft>
                    <a:spcPts val="0"/>
                  </a:spcAft>
                  <a:buClrTx/>
                  <a:buSzTx/>
                  <a:buFontTx/>
                  <a:buNone/>
                  <a:tabLst/>
                  <a:defRPr/>
                </a:pPr>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均方误差函数</a:t>
                </a:r>
                <a14:m>
                  <m:oMath xmlns:m="http://schemas.openxmlformats.org/officeDocument/2006/math">
                    <m:sSub>
                      <m:sSubPr>
                        <m:ctrlPr>
                          <a:rPr kumimoji="0" lang="zh-CN" altLang="zh-CN" sz="14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𝐽</m:t>
                        </m:r>
                      </m:e>
                      <m:sub>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𝑛</m:t>
                        </m:r>
                      </m:sub>
                    </m:sSub>
                    <m:d>
                      <m:dPr>
                        <m:ctrlPr>
                          <a:rPr kumimoji="0" lang="zh-CN" altLang="zh-CN" sz="14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altLang="zh-CN" sz="1400" b="1"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𝒂</m:t>
                        </m:r>
                      </m:e>
                    </m:d>
                  </m:oMath>
                </a14:m>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对所有参数</a:t>
                </a:r>
                <a14:m>
                  <m:oMath xmlns:m="http://schemas.openxmlformats.org/officeDocument/2006/math">
                    <m:r>
                      <a:rPr kumimoji="0" lang="en-US" altLang="zh-CN" sz="1400" b="1"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𝒂</m:t>
                    </m:r>
                  </m:oMath>
                </a14:m>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求导可得：</a:t>
                </a: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CN" sz="14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m:t>
                      </m:r>
                      <m:r>
                        <a:rPr kumimoji="0" lang="en-US" altLang="zh-CN" sz="14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𝐽</m:t>
                      </m:r>
                      <m:d>
                        <m:dPr>
                          <m:ctrlPr>
                            <a:rPr kumimoji="0" lang="zh-CN" altLang="zh-CN" sz="14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altLang="zh-CN" sz="1400" b="1"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𝒂</m:t>
                          </m:r>
                        </m:e>
                      </m:d>
                      <m:r>
                        <a:rPr kumimoji="0" lang="en-US" altLang="zh-CN" sz="14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=−2</m:t>
                      </m:r>
                      <m:r>
                        <a:rPr kumimoji="0" lang="en-US" altLang="zh-CN" sz="14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𝑋</m:t>
                      </m:r>
                      <m:r>
                        <a:rPr kumimoji="0" lang="en-US" altLang="zh-CN" sz="14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m:t>
                      </m:r>
                      <m:r>
                        <a:rPr kumimoji="0" lang="en-US" altLang="zh-CN" sz="14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𝑦</m:t>
                      </m:r>
                      <m:r>
                        <a:rPr kumimoji="0" lang="en-US" altLang="zh-CN" sz="14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m:t>
                      </m:r>
                      <m:sSup>
                        <m:sSupPr>
                          <m:ctrlPr>
                            <a:rPr kumimoji="0" lang="zh-CN" altLang="zh-CN" sz="14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pPr>
                        <m:e>
                          <m:r>
                            <a:rPr kumimoji="0" lang="en-US" altLang="zh-CN" sz="14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𝑋</m:t>
                          </m:r>
                        </m:e>
                        <m:sup>
                          <m:r>
                            <a:rPr kumimoji="0" lang="en-US" altLang="zh-CN" sz="14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𝑇</m:t>
                          </m:r>
                        </m:sup>
                      </m:sSup>
                      <m:r>
                        <a:rPr kumimoji="0" lang="en-US" altLang="zh-CN" sz="1400" b="1"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𝒂</m:t>
                      </m:r>
                      <m:r>
                        <a:rPr kumimoji="0" lang="en-US" altLang="zh-CN" sz="14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m:t>
                      </m:r>
                    </m:oMath>
                  </m:oMathPara>
                </a14:m>
                <a:endParaRPr kumimoji="0" lang="zh-CN" altLang="zh-CN" sz="1400" b="0" i="0" u="none" strike="noStrike" kern="1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266700" algn="just" defTabSz="914400" rtl="0" eaLnBrk="1" fontAlgn="auto" latinLnBrk="0" hangingPunct="1">
                  <a:lnSpc>
                    <a:spcPts val="2200"/>
                  </a:lnSpc>
                  <a:spcBef>
                    <a:spcPts val="0"/>
                  </a:spcBef>
                  <a:spcAft>
                    <a:spcPts val="0"/>
                  </a:spcAft>
                  <a:buClrTx/>
                  <a:buSzTx/>
                  <a:buFontTx/>
                  <a:buNone/>
                  <a:tabLst/>
                  <a:defRPr/>
                </a:pPr>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因为均方误差函数</a:t>
                </a:r>
                <a14:m>
                  <m:oMath xmlns:m="http://schemas.openxmlformats.org/officeDocument/2006/math">
                    <m:sSub>
                      <m:sSubPr>
                        <m:ctrlPr>
                          <a:rPr kumimoji="0" lang="zh-CN" altLang="zh-CN" sz="14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𝐽</m:t>
                        </m:r>
                      </m:e>
                      <m:sub>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𝑛</m:t>
                        </m:r>
                      </m:sub>
                    </m:sSub>
                    <m:d>
                      <m:dPr>
                        <m:ctrlPr>
                          <a:rPr kumimoji="0" lang="zh-CN" altLang="zh-CN" sz="14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altLang="zh-CN" sz="1400" b="1"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𝒂</m:t>
                        </m:r>
                      </m:e>
                    </m:d>
                  </m:oMath>
                </a14:m>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是一个二次的凸函数，所以函数只存在一个极小值点，也同样是最小值点，所以令</a:t>
                </a:r>
                <a14:m>
                  <m:oMath xmlns:m="http://schemas.openxmlformats.org/officeDocument/2006/math">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𝐽</m:t>
                    </m:r>
                    <m:d>
                      <m:dPr>
                        <m:ctrlPr>
                          <a:rPr kumimoji="0" lang="zh-CN" altLang="zh-CN" sz="14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altLang="zh-CN" sz="1400" b="1"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𝒂</m:t>
                        </m:r>
                      </m:e>
                    </m:d>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=0</m:t>
                    </m:r>
                  </m:oMath>
                </a14:m>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可得</a:t>
                </a: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kumimoji="0" lang="zh-CN" altLang="zh-CN" sz="14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pPr>
                        <m:e>
                          <m:r>
                            <a:rPr kumimoji="0" lang="en-US" altLang="zh-CN" sz="14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𝑋𝑋</m:t>
                          </m:r>
                        </m:e>
                        <m:sup>
                          <m:r>
                            <a:rPr kumimoji="0" lang="en-US" altLang="zh-CN" sz="14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𝑇</m:t>
                          </m:r>
                        </m:sup>
                      </m:sSup>
                      <m:r>
                        <a:rPr kumimoji="0" lang="en-US" altLang="zh-CN" sz="1400" b="1"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𝒂</m:t>
                      </m:r>
                      <m:r>
                        <a:rPr kumimoji="0" lang="en-US" altLang="zh-CN" sz="14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m:t>
                      </m:r>
                      <m:r>
                        <a:rPr kumimoji="0" lang="en-US" altLang="zh-CN" sz="14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𝑋</m:t>
                      </m:r>
                      <m:r>
                        <a:rPr kumimoji="0" lang="en-US" altLang="zh-CN" sz="1400" b="1"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𝒚</m:t>
                      </m:r>
                    </m:oMath>
                  </m:oMathPara>
                </a14:m>
                <a:endParaRPr kumimoji="0" lang="zh-CN" altLang="zh-CN" sz="1400" b="0" i="0" u="none" strike="noStrike" kern="1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CN" sz="1400" b="1"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𝒂</m:t>
                      </m:r>
                      <m:r>
                        <a:rPr kumimoji="0" lang="en-US" altLang="zh-CN" sz="1400" b="1" i="0"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m:t>
                      </m:r>
                      <m:sSup>
                        <m:sSupPr>
                          <m:ctrlPr>
                            <a:rPr kumimoji="0" lang="zh-CN" altLang="zh-CN" sz="14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pPr>
                        <m:e>
                          <m:d>
                            <m:dPr>
                              <m:ctrlPr>
                                <a:rPr kumimoji="0" lang="zh-CN" altLang="zh-CN" sz="14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altLang="zh-CN" sz="14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𝑋</m:t>
                              </m:r>
                              <m:sSup>
                                <m:sSupPr>
                                  <m:ctrlPr>
                                    <a:rPr kumimoji="0" lang="zh-CN" altLang="zh-CN" sz="14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pPr>
                                <m:e>
                                  <m:r>
                                    <a:rPr kumimoji="0" lang="en-US" altLang="zh-CN" sz="14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𝑋</m:t>
                                  </m:r>
                                </m:e>
                                <m:sup>
                                  <m:r>
                                    <a:rPr kumimoji="0" lang="en-US" altLang="zh-CN" sz="14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𝑇</m:t>
                                  </m:r>
                                </m:sup>
                              </m:sSup>
                            </m:e>
                          </m:d>
                        </m:e>
                        <m:sup>
                          <m:r>
                            <a:rPr kumimoji="0" lang="en-US" altLang="zh-CN" sz="14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−1</m:t>
                          </m:r>
                        </m:sup>
                      </m:sSup>
                      <m:r>
                        <a:rPr kumimoji="0" lang="en-US" altLang="zh-CN" sz="14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𝑋</m:t>
                      </m:r>
                      <m:r>
                        <a:rPr kumimoji="0" lang="en-US" altLang="zh-CN" sz="1400" b="1"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𝒚</m:t>
                      </m:r>
                    </m:oMath>
                  </m:oMathPara>
                </a14:m>
                <a:endParaRPr kumimoji="0" lang="zh-CN" altLang="zh-CN" sz="1400" b="0" i="0" u="none" strike="noStrike" kern="1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266700" algn="just" defTabSz="914400" rtl="0" eaLnBrk="1" fontAlgn="auto" latinLnBrk="0" hangingPunct="1">
                  <a:lnSpc>
                    <a:spcPts val="2200"/>
                  </a:lnSpc>
                  <a:spcBef>
                    <a:spcPts val="0"/>
                  </a:spcBef>
                  <a:spcAft>
                    <a:spcPts val="0"/>
                  </a:spcAft>
                  <a:buClrTx/>
                  <a:buSzTx/>
                  <a:buFontTx/>
                  <a:buNone/>
                  <a:tabLst/>
                  <a:defRPr/>
                </a:pPr>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对于上面的例子，转化为矩阵的表示形式为：</a:t>
                </a: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CN" sz="14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𝑋</m:t>
                      </m:r>
                      <m:r>
                        <a:rPr kumimoji="0" lang="en-US" altLang="zh-CN" sz="14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m:t>
                      </m:r>
                      <m:d>
                        <m:dPr>
                          <m:begChr m:val="["/>
                          <m:endChr m:val="]"/>
                          <m:ctrlPr>
                            <a:rPr kumimoji="0" lang="zh-CN" altLang="zh-CN" sz="14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m>
                            <m:mPr>
                              <m:mcs>
                                <m:mc>
                                  <m:mcPr>
                                    <m:count m:val="8"/>
                                    <m:mcJc m:val="center"/>
                                  </m:mcPr>
                                </m:mc>
                              </m:mcs>
                              <m:ctrlPr>
                                <a:rPr kumimoji="0" lang="zh-CN" altLang="zh-CN" sz="14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mPr>
                            <m:mr>
                              <m:e>
                                <m:r>
                                  <a:rPr kumimoji="0" lang="en-US" altLang="zh-CN" sz="14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5.1</m:t>
                                </m:r>
                              </m:e>
                              <m:e>
                                <m:r>
                                  <a:rPr kumimoji="0" lang="en-US" altLang="zh-CN" sz="14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8.2</m:t>
                                </m:r>
                              </m:e>
                              <m:e>
                                <m:r>
                                  <a:rPr kumimoji="0" lang="en-US" altLang="zh-CN" sz="14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11.5</m:t>
                                </m:r>
                              </m:e>
                              <m:e>
                                <m:r>
                                  <a:rPr kumimoji="0" lang="en-US" altLang="zh-CN" sz="14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13.9</m:t>
                                </m:r>
                              </m:e>
                              <m:e>
                                <m:r>
                                  <a:rPr kumimoji="0" lang="en-US" altLang="zh-CN" sz="14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t>15.1</m:t>
                                </m:r>
                              </m:e>
                              <m:e>
                                <m:r>
                                  <a:rPr kumimoji="0" lang="en-US" altLang="zh-CN" sz="14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t>16.2</m:t>
                                </m:r>
                              </m:e>
                              <m:e>
                                <m:r>
                                  <a:rPr kumimoji="0" lang="en-US" altLang="zh-CN" sz="14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t>19.6</m:t>
                                </m:r>
                              </m:e>
                              <m:e>
                                <m:r>
                                  <a:rPr kumimoji="0" lang="en-US" altLang="zh-CN" sz="14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t>23.3</m:t>
                                </m:r>
                              </m:e>
                            </m:mr>
                            <m:mr>
                              <m:e>
                                <m:r>
                                  <a:rPr kumimoji="0" lang="en-US" altLang="zh-CN" sz="14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t>4.5</m:t>
                                </m:r>
                              </m:e>
                              <m:e>
                                <m:r>
                                  <a:rPr kumimoji="0" lang="en-US" altLang="zh-CN" sz="14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5.8</m:t>
                                </m:r>
                              </m:e>
                              <m:e>
                                <m:r>
                                  <a:rPr kumimoji="0" lang="en-US" altLang="zh-CN" sz="14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4.</m:t>
                                </m:r>
                              </m:e>
                              <m:e>
                                <m:r>
                                  <a:rPr kumimoji="0" lang="en-US" altLang="zh-CN" sz="14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6.3</m:t>
                                </m:r>
                              </m:e>
                              <m:e>
                                <m:r>
                                  <a:rPr kumimoji="0" lang="en-US" altLang="zh-CN" sz="14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t>4.</m:t>
                                </m:r>
                              </m:e>
                              <m:e>
                                <m:r>
                                  <a:rPr kumimoji="0" lang="en-US" altLang="zh-CN" sz="14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t>7.2</m:t>
                                </m:r>
                              </m:e>
                              <m:e>
                                <m:r>
                                  <a:rPr kumimoji="0" lang="en-US" altLang="zh-CN" sz="14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t>6.3</m:t>
                                </m:r>
                              </m:e>
                              <m:e>
                                <m:r>
                                  <a:rPr kumimoji="0" lang="en-US" altLang="zh-CN" sz="14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t>8.5</m:t>
                                </m:r>
                              </m:e>
                            </m:mr>
                            <m:mr>
                              <m:e>
                                <m:r>
                                  <a:rPr kumimoji="0" lang="en-US" altLang="zh-CN" sz="14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t>1.</m:t>
                                </m:r>
                              </m:e>
                              <m:e>
                                <m:r>
                                  <a:rPr kumimoji="0" lang="en-US" altLang="zh-CN" sz="14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1.</m:t>
                                </m:r>
                              </m:e>
                              <m:e>
                                <m:r>
                                  <a:rPr kumimoji="0" lang="en-US" altLang="zh-CN" sz="14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1.</m:t>
                                </m:r>
                              </m:e>
                              <m:e>
                                <m:r>
                                  <a:rPr kumimoji="0" lang="en-US" altLang="zh-CN" sz="14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t>1.</m:t>
                                </m:r>
                              </m:e>
                              <m:e>
                                <m:r>
                                  <a:rPr kumimoji="0" lang="en-US" altLang="zh-CN" sz="14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t>1.</m:t>
                                </m:r>
                              </m:e>
                              <m:e>
                                <m:r>
                                  <a:rPr kumimoji="0" lang="en-US" altLang="zh-CN" sz="14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t>1.</m:t>
                                </m:r>
                              </m:e>
                              <m:e>
                                <m:r>
                                  <a:rPr kumimoji="0" lang="en-US" altLang="zh-CN" sz="14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t>1.</m:t>
                                </m:r>
                              </m:e>
                              <m:e>
                                <m:r>
                                  <a:rPr kumimoji="0" lang="en-US" altLang="zh-CN" sz="14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t>1.</m:t>
                                </m:r>
                              </m:e>
                            </m:mr>
                          </m:m>
                        </m:e>
                      </m:d>
                    </m:oMath>
                  </m:oMathPara>
                </a14:m>
                <a:endParaRPr kumimoji="0" lang="zh-CN" altLang="zh-CN" sz="1400" b="0" i="0" u="none" strike="noStrike" kern="1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CN" sz="1400" b="1"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𝐲</m:t>
                      </m:r>
                      <m:r>
                        <a:rPr kumimoji="0" lang="en-US" altLang="zh-CN" sz="1400" b="1" i="0"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m:t>
                      </m:r>
                      <m:sSup>
                        <m:sSupPr>
                          <m:ctrlPr>
                            <a:rPr kumimoji="0" lang="zh-CN" altLang="zh-CN" sz="14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pPr>
                        <m:e>
                          <m:d>
                            <m:dPr>
                              <m:begChr m:val="["/>
                              <m:endChr m:val="]"/>
                              <m:ctrlPr>
                                <a:rPr kumimoji="0" lang="zh-CN" altLang="zh-CN" sz="14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m>
                                <m:mPr>
                                  <m:mcs>
                                    <m:mc>
                                      <m:mcPr>
                                        <m:count m:val="8"/>
                                        <m:mcJc m:val="center"/>
                                      </m:mcPr>
                                    </m:mc>
                                  </m:mcs>
                                  <m:ctrlPr>
                                    <a:rPr kumimoji="0" lang="zh-CN" altLang="zh-CN" sz="14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mPr>
                                <m:mr>
                                  <m:e>
                                    <m:r>
                                      <a:rPr kumimoji="0" lang="en-US" altLang="zh-CN" sz="14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2.14</m:t>
                                    </m:r>
                                  </m:e>
                                  <m:e>
                                    <m:r>
                                      <a:rPr kumimoji="0" lang="en-US" altLang="zh-CN" sz="14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4.62</m:t>
                                    </m:r>
                                  </m:e>
                                  <m:e>
                                    <m:r>
                                      <a:rPr kumimoji="0" lang="en-US" altLang="zh-CN" sz="14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t>8.24</m:t>
                                    </m:r>
                                  </m:e>
                                  <m:e>
                                    <m:r>
                                      <a:rPr kumimoji="0" lang="en-US" altLang="zh-CN" sz="14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t>11.24</m:t>
                                    </m:r>
                                  </m:e>
                                  <m:e>
                                    <m:r>
                                      <a:rPr kumimoji="0" lang="en-US" altLang="zh-CN" sz="14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t>13.99</m:t>
                                    </m:r>
                                  </m:e>
                                  <m:e>
                                    <m:r>
                                      <a:rPr kumimoji="0" lang="en-US" altLang="zh-CN" sz="14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t>16.33</m:t>
                                    </m:r>
                                  </m:e>
                                  <m:e>
                                    <m:r>
                                      <a:rPr kumimoji="0" lang="en-US" altLang="zh-CN" sz="14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t>19.23</m:t>
                                    </m:r>
                                  </m:e>
                                  <m:e>
                                    <m:r>
                                      <a:rPr kumimoji="0" lang="en-US" altLang="zh-CN" sz="14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t>28.74</m:t>
                                    </m:r>
                                  </m:e>
                                </m:mr>
                              </m:m>
                            </m:e>
                          </m:d>
                        </m:e>
                        <m:sup>
                          <m:r>
                            <m:rPr>
                              <m:sty m:val="p"/>
                            </m:rPr>
                            <a:rPr kumimoji="0" lang="en-US" altLang="zh-CN" sz="1400" b="0" i="0"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T</m:t>
                          </m:r>
                        </m:sup>
                      </m:sSup>
                    </m:oMath>
                  </m:oMathPara>
                </a14:m>
                <a:endParaRPr kumimoji="0" lang="zh-CN" altLang="zh-CN" sz="1400" b="0" i="0" u="none" strike="noStrike" kern="1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266700" algn="just" defTabSz="914400" rtl="0" eaLnBrk="1" fontAlgn="auto" latinLnBrk="0" hangingPunct="1">
                  <a:lnSpc>
                    <a:spcPts val="2200"/>
                  </a:lnSpc>
                  <a:spcBef>
                    <a:spcPts val="0"/>
                  </a:spcBef>
                  <a:spcAft>
                    <a:spcPts val="0"/>
                  </a:spcAft>
                  <a:buClrTx/>
                  <a:buSzTx/>
                  <a:buFontTx/>
                  <a:buNone/>
                  <a:tabLst/>
                  <a:defRPr/>
                </a:pPr>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其中矩阵</a:t>
                </a:r>
                <a14:m>
                  <m:oMath xmlns:m="http://schemas.openxmlformats.org/officeDocument/2006/math">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𝑋</m:t>
                    </m:r>
                  </m:oMath>
                </a14:m>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多出一行全</a:t>
                </a:r>
                <a:r>
                  <a:rPr kumimoji="0" lang="en-US"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1</a:t>
                </a:r>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，是因为常数项</a:t>
                </a:r>
                <a14:m>
                  <m:oMath xmlns:m="http://schemas.openxmlformats.org/officeDocument/2006/math">
                    <m:sSub>
                      <m:sSubPr>
                        <m:ctrlPr>
                          <a:rPr kumimoji="0" lang="zh-CN" altLang="zh-CN" sz="14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𝑎</m:t>
                        </m:r>
                      </m:e>
                      <m:sub>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0</m:t>
                        </m:r>
                      </m:sub>
                    </m:sSub>
                  </m:oMath>
                </a14:m>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，可以看作是数值为全</a:t>
                </a:r>
                <a:r>
                  <a:rPr kumimoji="0" lang="en-US"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1</a:t>
                </a:r>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的特征的对应系数。计算可得</a:t>
                </a: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CN" sz="1400" b="1"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𝒂</m:t>
                      </m:r>
                      <m:r>
                        <a:rPr kumimoji="0" lang="en-US" altLang="zh-CN" sz="1400" b="1" i="0"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m:t>
                      </m:r>
                      <m:d>
                        <m:dPr>
                          <m:begChr m:val="["/>
                          <m:endChr m:val="]"/>
                          <m:ctrlPr>
                            <a:rPr kumimoji="0" lang="zh-CN" altLang="zh-CN" sz="14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m>
                            <m:mPr>
                              <m:mcs>
                                <m:mc>
                                  <m:mcPr>
                                    <m:count m:val="3"/>
                                    <m:mcJc m:val="center"/>
                                  </m:mcPr>
                                </m:mc>
                              </m:mcs>
                              <m:ctrlPr>
                                <a:rPr kumimoji="0" lang="zh-CN" altLang="zh-CN" sz="14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mPr>
                            <m:mr>
                              <m:e>
                                <m:r>
                                  <a:rPr kumimoji="0" lang="en-US" altLang="zh-CN" sz="14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1.312</m:t>
                                </m:r>
                              </m:e>
                              <m:e>
                                <m:r>
                                  <a:rPr kumimoji="0" lang="en-US" altLang="zh-CN" sz="14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0.626</m:t>
                                </m:r>
                              </m:e>
                              <m:e>
                                <m:r>
                                  <a:rPr kumimoji="0" lang="en-US" altLang="zh-CN" sz="14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t>−9.103</m:t>
                                </m:r>
                              </m:e>
                            </m:mr>
                          </m:m>
                        </m:e>
                      </m:d>
                    </m:oMath>
                  </m:oMathPara>
                </a14:m>
                <a:endParaRPr kumimoji="0" lang="zh-CN" altLang="zh-CN" sz="1400" b="0" i="0" u="none" strike="noStrike" kern="1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266700" algn="just" defTabSz="914400" rtl="0" eaLnBrk="1" fontAlgn="auto" latinLnBrk="0" hangingPunct="1">
                  <a:lnSpc>
                    <a:spcPts val="2200"/>
                  </a:lnSpc>
                  <a:spcBef>
                    <a:spcPts val="0"/>
                  </a:spcBef>
                  <a:spcAft>
                    <a:spcPts val="0"/>
                  </a:spcAft>
                  <a:buClrTx/>
                  <a:buSzTx/>
                  <a:buFontTx/>
                  <a:buNone/>
                  <a:tabLst/>
                  <a:defRPr/>
                </a:pPr>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所以对应的线性函数为：</a:t>
                </a: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CN" sz="14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𝑦</m:t>
                      </m:r>
                      <m:r>
                        <a:rPr kumimoji="0" lang="en-US" altLang="zh-CN" sz="14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=−9.103+1.312</m:t>
                      </m:r>
                      <m:r>
                        <a:rPr kumimoji="0" lang="en-US" altLang="zh-CN" sz="14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𝑥</m:t>
                      </m:r>
                      <m:r>
                        <a:rPr kumimoji="0" lang="en-US" altLang="zh-CN" sz="14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+0.626</m:t>
                      </m:r>
                      <m:r>
                        <a:rPr kumimoji="0" lang="en-US" altLang="zh-CN" sz="14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𝑧</m:t>
                      </m:r>
                    </m:oMath>
                  </m:oMathPara>
                </a14:m>
                <a:endParaRPr kumimoji="0" lang="zh-CN" altLang="zh-CN" sz="1400" b="0" i="0" u="none" strike="noStrike" kern="1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mc:Choice>
        <mc:Fallback xmlns="">
          <p:sp>
            <p:nvSpPr>
              <p:cNvPr id="8" name="矩形 7">
                <a:extLst>
                  <a:ext uri="{FF2B5EF4-FFF2-40B4-BE49-F238E27FC236}">
                    <a16:creationId xmlns:a16="http://schemas.microsoft.com/office/drawing/2014/main" id="{BFFF612F-7BAF-41CA-8484-22B1DB71A312}"/>
                  </a:ext>
                </a:extLst>
              </p:cNvPr>
              <p:cNvSpPr>
                <a:spLocks noRot="1" noChangeAspect="1" noMove="1" noResize="1" noEditPoints="1" noAdjustHandles="1" noChangeArrowheads="1" noChangeShapeType="1" noTextEdit="1"/>
              </p:cNvSpPr>
              <p:nvPr/>
            </p:nvSpPr>
            <p:spPr>
              <a:xfrm>
                <a:off x="1895114" y="1529731"/>
                <a:ext cx="10147730" cy="4789516"/>
              </a:xfrm>
              <a:prstGeom prst="rect">
                <a:avLst/>
              </a:prstGeom>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426731828"/>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504507" y="1008198"/>
            <a:ext cx="8846288" cy="497934"/>
            <a:chOff x="2228892" y="2819853"/>
            <a:chExt cx="4786506" cy="497934"/>
          </a:xfrm>
        </p:grpSpPr>
        <p:sp>
          <p:nvSpPr>
            <p:cNvPr id="3" name="平行四边形 2"/>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4" name="平行四边形 3"/>
            <p:cNvSpPr/>
            <p:nvPr/>
          </p:nvSpPr>
          <p:spPr bwMode="auto">
            <a:xfrm>
              <a:off x="2228892" y="2819853"/>
              <a:ext cx="4786506"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5" name="矩形 4"/>
            <p:cNvSpPr/>
            <p:nvPr/>
          </p:nvSpPr>
          <p:spPr>
            <a:xfrm>
              <a:off x="2591332" y="2826188"/>
              <a:ext cx="4133539" cy="369332"/>
            </a:xfrm>
            <a:prstGeom prst="rect">
              <a:avLst/>
            </a:prstGeom>
          </p:spPr>
          <p:txBody>
            <a:bodyPr wrap="square">
              <a:spAutoFit/>
            </a:bodyPr>
            <a:lstStyle/>
            <a:p>
              <a:pPr marL="0" marR="0" lvl="0" indent="0" algn="ctr" defTabSz="914400" rtl="0" eaLnBrk="1" fontAlgn="auto" latinLnBrk="0" hangingPunct="1">
                <a:lnSpc>
                  <a:spcPct val="100000"/>
                </a:lnSpc>
                <a:spcBef>
                  <a:spcPct val="50000"/>
                </a:spcBef>
                <a:spcAft>
                  <a:spcPts val="0"/>
                </a:spcAft>
                <a:buClrTx/>
                <a:buSzTx/>
                <a:buFontTx/>
                <a:buNone/>
                <a:tabLst/>
                <a:defRPr/>
              </a:pPr>
              <a:r>
                <a:rPr kumimoji="0" lang="zh-CN" altLang="en-US" sz="1800" b="1" i="0" u="none" strike="noStrike" kern="1200" cap="none" spc="0" normalizeH="0" baseline="0" noProof="0" dirty="0">
                  <a:ln>
                    <a:noFill/>
                  </a:ln>
                  <a:solidFill>
                    <a:prstClr val="black">
                      <a:lumMod val="95000"/>
                      <a:lumOff val="5000"/>
                    </a:prstClr>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回归分析：从线性回归到非线性回归</a:t>
              </a:r>
            </a:p>
          </p:txBody>
        </p:sp>
      </p:grpSp>
      <p:sp>
        <p:nvSpPr>
          <p:cNvPr id="21" name="矩形 20">
            <a:extLst>
              <a:ext uri="{FF2B5EF4-FFF2-40B4-BE49-F238E27FC236}">
                <a16:creationId xmlns:a16="http://schemas.microsoft.com/office/drawing/2014/main" id="{516C3D9D-EAB0-456E-98CD-C6FC12AB3094}"/>
              </a:ext>
            </a:extLst>
          </p:cNvPr>
          <p:cNvSpPr/>
          <p:nvPr/>
        </p:nvSpPr>
        <p:spPr>
          <a:xfrm>
            <a:off x="852473" y="129010"/>
            <a:ext cx="3262432"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mn-cs"/>
              </a:rPr>
              <a:t>二、</a:t>
            </a: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监督学习：回归分析与决策树</a:t>
            </a:r>
          </a:p>
        </p:txBody>
      </p:sp>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84C0DBF9-7A0D-4061-82A7-8BA4C08E50A4}"/>
                  </a:ext>
                </a:extLst>
              </p:cNvPr>
              <p:cNvSpPr/>
              <p:nvPr/>
            </p:nvSpPr>
            <p:spPr>
              <a:xfrm>
                <a:off x="852473" y="1758905"/>
                <a:ext cx="10502948" cy="4172168"/>
              </a:xfrm>
              <a:prstGeom prst="rect">
                <a:avLst/>
              </a:prstGeom>
            </p:spPr>
            <p:txBody>
              <a:bodyPr wrap="square">
                <a:spAutoFit/>
              </a:bodyPr>
              <a:lstStyle/>
              <a:p>
                <a:pPr marL="0" marR="0" lvl="0" indent="266700" algn="just" defTabSz="914400" rtl="0" eaLnBrk="1" fontAlgn="auto" latinLnBrk="0" hangingPunct="1">
                  <a:lnSpc>
                    <a:spcPct val="150000"/>
                  </a:lnSpc>
                  <a:spcBef>
                    <a:spcPts val="0"/>
                  </a:spcBef>
                  <a:spcAft>
                    <a:spcPts val="0"/>
                  </a:spcAft>
                  <a:buClrTx/>
                  <a:buSzTx/>
                  <a:buFontTx/>
                  <a:buNone/>
                  <a:tabLst/>
                  <a:defRPr/>
                </a:pPr>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线性回归一个明显的问题是对离群点（和大多数数据点距离较远的数据点，</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outlier</a:t>
                </a:r>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）非常敏感，导致模型建模不稳定，使结果有偏，为了缓解这个问题（特别是在二分类场景中）带来的影响，可考虑逻辑斯蒂回归</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(logistic regression)[Cox 1958]</a:t>
                </a:r>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a:t>
                </a:r>
              </a:p>
              <a:p>
                <a:pPr marL="0" marR="0" lvl="0" indent="266700" algn="just" defTabSz="914400" rtl="0" eaLnBrk="1" fontAlgn="auto" latinLnBrk="0" hangingPunct="1">
                  <a:lnSpc>
                    <a:spcPct val="150000"/>
                  </a:lnSpc>
                  <a:spcBef>
                    <a:spcPts val="0"/>
                  </a:spcBef>
                  <a:spcAft>
                    <a:spcPts val="0"/>
                  </a:spcAft>
                  <a:buClrTx/>
                  <a:buSzTx/>
                  <a:buFontTx/>
                  <a:buNone/>
                  <a:tabLst/>
                  <a:defRPr/>
                </a:pPr>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逻辑斯蒂回归</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(logistic regression)</a:t>
                </a:r>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就是在回归模型中引入</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 sigmoid</a:t>
                </a:r>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函数的一种非线性回归模型。</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Logistic</a:t>
                </a:r>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回归模型可如下表示：</a:t>
                </a:r>
              </a:p>
              <a:p>
                <a:pPr marL="0" marR="0" lvl="0" indent="0" algn="ctr" defTabSz="914400" rtl="0" eaLnBrk="1" fontAlgn="auto" latinLnBrk="0" hangingPunct="1">
                  <a:lnSpc>
                    <a:spcPct val="150000"/>
                  </a:lnSpc>
                  <a:spcBef>
                    <a:spcPts val="0"/>
                  </a:spcBef>
                  <a:spcAft>
                    <a:spcPts val="0"/>
                  </a:spcAft>
                  <a:buClrTx/>
                  <a:buSzTx/>
                  <a:buFontTx/>
                  <a:buNone/>
                  <a:tabLst/>
                  <a:defRPr/>
                </a:pPr>
                <a14:m>
                  <m:oMath xmlns:m="http://schemas.openxmlformats.org/officeDocument/2006/math">
                    <m:r>
                      <a:rPr kumimoji="0" lang="en-US" altLang="zh-CN" sz="18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𝑦</m:t>
                    </m:r>
                    <m:r>
                      <a:rPr kumimoji="0" lang="en-US" altLang="zh-CN" sz="18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m:t>
                    </m:r>
                    <m:f>
                      <m:fPr>
                        <m:ctrlPr>
                          <a:rPr kumimoji="0" lang="zh-CN" altLang="zh-CN" sz="18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fPr>
                      <m:num>
                        <m:r>
                          <a:rPr kumimoji="0" lang="en-US" altLang="zh-CN" sz="18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1</m:t>
                        </m:r>
                      </m:num>
                      <m:den>
                        <m:r>
                          <a:rPr kumimoji="0" lang="en-US" altLang="zh-CN" sz="18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1+</m:t>
                        </m:r>
                        <m:sSup>
                          <m:sSupPr>
                            <m:ctrlPr>
                              <a:rPr kumimoji="0" lang="zh-CN" altLang="zh-CN" sz="18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pPr>
                          <m:e>
                            <m:r>
                              <a:rPr kumimoji="0" lang="en-US" altLang="zh-CN" sz="18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𝑒</m:t>
                            </m:r>
                          </m:e>
                          <m:sup>
                            <m:r>
                              <a:rPr kumimoji="0" lang="en-US" altLang="zh-CN" sz="18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m:t>
                            </m:r>
                            <m:r>
                              <a:rPr kumimoji="0" lang="en-US" altLang="zh-CN" sz="18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𝑧</m:t>
                            </m:r>
                          </m:sup>
                        </m:sSup>
                      </m:den>
                    </m:f>
                    <m:r>
                      <a:rPr kumimoji="0" lang="en-US" altLang="zh-CN" sz="18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m:t>
                    </m:r>
                    <m:f>
                      <m:fPr>
                        <m:ctrlPr>
                          <a:rPr kumimoji="0" lang="zh-CN" altLang="zh-CN" sz="18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fPr>
                      <m:num>
                        <m:r>
                          <a:rPr kumimoji="0" lang="en-US" altLang="zh-CN" sz="18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1</m:t>
                        </m:r>
                      </m:num>
                      <m:den>
                        <m:r>
                          <a:rPr kumimoji="0" lang="en-US" altLang="zh-CN" sz="18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1+</m:t>
                        </m:r>
                        <m:sSup>
                          <m:sSupPr>
                            <m:ctrlPr>
                              <a:rPr kumimoji="0" lang="zh-CN" altLang="zh-CN" sz="18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pPr>
                          <m:e>
                            <m:r>
                              <a:rPr kumimoji="0" lang="en-US" altLang="zh-CN" sz="18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𝑒</m:t>
                            </m:r>
                          </m:e>
                          <m:sup>
                            <m:r>
                              <a:rPr kumimoji="0" lang="en-US" altLang="zh-CN" sz="18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m:t>
                            </m:r>
                            <m:sSup>
                              <m:sSupPr>
                                <m:ctrlPr>
                                  <a:rPr kumimoji="0" lang="zh-CN" altLang="zh-CN" sz="18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pPr>
                              <m:e>
                                <m:r>
                                  <a:rPr kumimoji="0" lang="en-US" altLang="zh-CN" sz="1800" b="1"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𝒘</m:t>
                                </m:r>
                              </m:e>
                              <m:sup>
                                <m:r>
                                  <a:rPr kumimoji="0" lang="en-US" altLang="zh-CN" sz="18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𝑇</m:t>
                                </m:r>
                              </m:sup>
                            </m:sSup>
                            <m:r>
                              <a:rPr kumimoji="0" lang="en-US" altLang="zh-CN" sz="1800" b="1"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𝒙</m:t>
                            </m:r>
                            <m:r>
                              <a:rPr kumimoji="0" lang="en-US" altLang="zh-CN" sz="18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m:t>
                            </m:r>
                            <m:r>
                              <a:rPr kumimoji="0" lang="en-US" altLang="zh-CN" sz="18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𝑏</m:t>
                            </m:r>
                            <m:r>
                              <a:rPr kumimoji="0" lang="en-US" altLang="zh-CN" sz="18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m:t>
                            </m:r>
                          </m:sup>
                        </m:sSup>
                      </m:den>
                    </m:f>
                    <m:r>
                      <a:rPr kumimoji="0" lang="en-US" altLang="zh-CN" sz="18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   </m:t>
                    </m:r>
                  </m:oMath>
                </a14:m>
                <a:r>
                  <a:rPr kumimoji="0" lang="zh-CN" altLang="zh-CN" sz="1800" b="0" i="0" u="none" strike="noStrike" kern="100" cap="none" spc="0" normalizeH="0" baseline="0" noProof="0" dirty="0">
                    <a:ln>
                      <a:noFill/>
                    </a:ln>
                    <a:solidFill>
                      <a:srgbClr val="000000"/>
                    </a:solidFill>
                    <a:effectLst/>
                    <a:uLnTx/>
                    <a:uFillTx/>
                    <a:latin typeface="Times New Roman" panose="02020603050405020304" pitchFamily="18" charset="0"/>
                    <a:ea typeface="等线" panose="02010600030101010101" pitchFamily="2" charset="-122"/>
                    <a:cs typeface="Times New Roman" panose="02020603050405020304" pitchFamily="18" charset="0"/>
                  </a:rPr>
                  <a:t>，</a:t>
                </a:r>
                <a:r>
                  <a:rPr kumimoji="0" lang="zh-CN" altLang="zh-CN" sz="1800" b="0" i="0" u="none" strike="noStrike" kern="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其中</a:t>
                </a:r>
                <a14:m>
                  <m:oMath xmlns:m="http://schemas.openxmlformats.org/officeDocument/2006/math">
                    <m:r>
                      <a:rPr kumimoji="0" lang="en-US" altLang="zh-CN" sz="18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𝑦</m:t>
                    </m:r>
                    <m:r>
                      <a:rPr kumimoji="0" lang="en-US" altLang="zh-CN" sz="18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m:t>
                    </m:r>
                    <m:d>
                      <m:dPr>
                        <m:ctrlPr>
                          <a:rPr kumimoji="0" lang="zh-CN" altLang="zh-CN" sz="18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altLang="zh-CN" sz="18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0,1</m:t>
                        </m:r>
                      </m:e>
                    </m:d>
                    <m:r>
                      <a:rPr kumimoji="0" lang="en-US" altLang="zh-CN" sz="18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 </m:t>
                    </m:r>
                    <m:r>
                      <a:rPr kumimoji="0" lang="en-US" altLang="zh-CN" sz="18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𝑧</m:t>
                    </m:r>
                    <m:r>
                      <a:rPr kumimoji="0" lang="en-US" altLang="zh-CN" sz="18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m:t>
                    </m:r>
                    <m:sSup>
                      <m:sSupPr>
                        <m:ctrlPr>
                          <a:rPr kumimoji="0" lang="zh-CN" altLang="zh-CN" sz="18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pPr>
                      <m:e>
                        <m:r>
                          <a:rPr kumimoji="0" lang="en-US" altLang="zh-CN" sz="1800" b="1"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𝒘</m:t>
                        </m:r>
                      </m:e>
                      <m:sup>
                        <m:r>
                          <a:rPr kumimoji="0" lang="en-US" altLang="zh-CN" sz="18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𝑇</m:t>
                        </m:r>
                      </m:sup>
                    </m:sSup>
                    <m:r>
                      <a:rPr kumimoji="0" lang="en-US" altLang="zh-CN" sz="1800" b="1"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𝒙</m:t>
                    </m:r>
                    <m:r>
                      <a:rPr kumimoji="0" lang="en-US" altLang="zh-CN" sz="1800" b="0" i="0"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m:t>
                    </m:r>
                    <m:r>
                      <m:rPr>
                        <m:sty m:val="p"/>
                      </m:rPr>
                      <a:rPr kumimoji="0" lang="en-US" altLang="zh-CN" sz="1800" b="0" i="0"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b</m:t>
                    </m:r>
                  </m:oMath>
                </a14:m>
                <a:endParaRPr kumimoji="0" lang="zh-CN" altLang="zh-CN" sz="1800" b="0" i="0" u="none" strike="noStrike" kern="1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1800" b="0" i="0" u="none" strike="noStrike" kern="100" cap="none" spc="0" normalizeH="0" baseline="0" noProof="0" dirty="0">
                    <a:ln>
                      <a:noFill/>
                    </a:ln>
                    <a:solidFill>
                      <a:srgbClr val="000000"/>
                    </a:solidFill>
                    <a:effectLst/>
                    <a:uLnTx/>
                    <a:uFillTx/>
                    <a:latin typeface="Times New Roman" panose="02020603050405020304" pitchFamily="18" charset="0"/>
                    <a:ea typeface="等线" panose="02010600030101010101" pitchFamily="2" charset="-122"/>
                    <a:cs typeface="Times New Roman" panose="02020603050405020304" pitchFamily="18" charset="0"/>
                  </a:rPr>
                  <a:t>	</a:t>
                </a:r>
                <a:r>
                  <a:rPr kumimoji="0" lang="zh-CN" altLang="zh-CN" sz="1800" b="0" i="0" u="none" strike="noStrike" kern="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这里</a:t>
                </a:r>
                <a14:m>
                  <m:oMath xmlns:m="http://schemas.openxmlformats.org/officeDocument/2006/math">
                    <m:f>
                      <m:fPr>
                        <m:ctrlPr>
                          <a:rPr kumimoji="0" lang="zh-CN" altLang="zh-CN" sz="18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fPr>
                      <m:num>
                        <m:r>
                          <a:rPr kumimoji="0" lang="en-US" altLang="zh-CN" sz="1800" b="0" i="0"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1</m:t>
                        </m:r>
                      </m:num>
                      <m:den>
                        <m:r>
                          <a:rPr kumimoji="0" lang="en-US" altLang="zh-CN" sz="18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1+</m:t>
                        </m:r>
                        <m:sSup>
                          <m:sSupPr>
                            <m:ctrlPr>
                              <a:rPr kumimoji="0" lang="zh-CN" altLang="zh-CN" sz="18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pPr>
                          <m:e>
                            <m:r>
                              <a:rPr kumimoji="0" lang="en-US" altLang="zh-CN" sz="18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𝑒</m:t>
                            </m:r>
                          </m:e>
                          <m:sup>
                            <m:r>
                              <a:rPr kumimoji="0" lang="en-US" altLang="zh-CN" sz="18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m:t>
                            </m:r>
                            <m:r>
                              <a:rPr kumimoji="0" lang="en-US" altLang="zh-CN" sz="18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𝑧</m:t>
                            </m:r>
                          </m:sup>
                        </m:sSup>
                      </m:den>
                    </m:f>
                  </m:oMath>
                </a14:m>
                <a:r>
                  <a:rPr kumimoji="0" lang="zh-CN" altLang="zh-CN" sz="1800" b="0" i="0" u="none" strike="noStrike" kern="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是</a:t>
                </a:r>
                <a:r>
                  <a:rPr kumimoji="0" lang="en-US" altLang="zh-CN" sz="1800" b="0" i="0" u="none" strike="noStrike" kern="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sigmoid</a:t>
                </a:r>
                <a:r>
                  <a:rPr kumimoji="0" lang="zh-CN" altLang="zh-CN" sz="1800" b="0" i="0" u="none" strike="noStrike" kern="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函数</a:t>
                </a:r>
                <a:r>
                  <a:rPr kumimoji="0" lang="zh-CN" altLang="zh-CN" sz="1800" b="0" i="0" u="none" strike="noStrike" kern="100" cap="none" spc="0" normalizeH="0" baseline="0" noProof="0" dirty="0">
                    <a:ln>
                      <a:noFill/>
                    </a:ln>
                    <a:solidFill>
                      <a:srgbClr val="000000"/>
                    </a:solidFill>
                    <a:effectLst/>
                    <a:uLnTx/>
                    <a:uFillTx/>
                    <a:latin typeface="Times New Roman" panose="02020603050405020304" pitchFamily="18" charset="0"/>
                    <a:ea typeface="等线" panose="02010600030101010101" pitchFamily="2" charset="-122"/>
                    <a:cs typeface="Times New Roman" panose="02020603050405020304" pitchFamily="18" charset="0"/>
                  </a:rPr>
                  <a:t>、</a:t>
                </a:r>
                <a14:m>
                  <m:oMath xmlns:m="http://schemas.openxmlformats.org/officeDocument/2006/math">
                    <m:r>
                      <a:rPr kumimoji="0" lang="en-US" altLang="zh-CN" sz="1800" b="1"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𝒙</m:t>
                    </m:r>
                    <m:r>
                      <a:rPr kumimoji="0" lang="en-US" altLang="zh-CN" sz="18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m:t>
                    </m:r>
                    <m:sSup>
                      <m:sSupPr>
                        <m:ctrlPr>
                          <a:rPr kumimoji="0" lang="zh-CN" altLang="zh-CN" sz="18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pPr>
                      <m:e>
                        <m:r>
                          <a:rPr kumimoji="0" lang="en-US" altLang="zh-CN" sz="18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ℝ</m:t>
                        </m:r>
                      </m:e>
                      <m:sup>
                        <m:r>
                          <a:rPr kumimoji="0" lang="en-US" altLang="zh-CN" sz="18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𝑑</m:t>
                        </m:r>
                      </m:sup>
                    </m:sSup>
                  </m:oMath>
                </a14:m>
                <a:r>
                  <a:rPr kumimoji="0" lang="zh-CN" altLang="zh-CN" sz="1800" b="0" i="0" u="none" strike="noStrike" kern="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是输入数据</a:t>
                </a:r>
                <a:r>
                  <a:rPr kumimoji="0" lang="zh-CN" altLang="zh-CN" sz="1800" b="0" i="0" u="none" strike="noStrike" kern="100" cap="none" spc="0" normalizeH="0" baseline="0" noProof="0" dirty="0">
                    <a:ln>
                      <a:noFill/>
                    </a:ln>
                    <a:solidFill>
                      <a:srgbClr val="000000"/>
                    </a:solidFill>
                    <a:effectLst/>
                    <a:uLnTx/>
                    <a:uFillTx/>
                    <a:latin typeface="Times New Roman" panose="02020603050405020304" pitchFamily="18" charset="0"/>
                    <a:ea typeface="等线" panose="02010600030101010101" pitchFamily="2" charset="-122"/>
                    <a:cs typeface="Times New Roman" panose="02020603050405020304" pitchFamily="18" charset="0"/>
                  </a:rPr>
                  <a:t>、</a:t>
                </a:r>
                <a14:m>
                  <m:oMath xmlns:m="http://schemas.openxmlformats.org/officeDocument/2006/math">
                    <m:r>
                      <a:rPr kumimoji="0" lang="en-US" altLang="zh-CN" sz="1800" b="1"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𝒘</m:t>
                    </m:r>
                    <m:r>
                      <a:rPr kumimoji="0" lang="en-US" altLang="zh-CN" sz="18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m:t>
                    </m:r>
                    <m:sSup>
                      <m:sSupPr>
                        <m:ctrlPr>
                          <a:rPr kumimoji="0" lang="zh-CN" altLang="zh-CN" sz="18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pPr>
                      <m:e>
                        <m:r>
                          <a:rPr kumimoji="0" lang="en-US" altLang="zh-CN" sz="18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ℝ</m:t>
                        </m:r>
                      </m:e>
                      <m:sup>
                        <m:r>
                          <a:rPr kumimoji="0" lang="en-US" altLang="zh-CN" sz="18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𝑑</m:t>
                        </m:r>
                      </m:sup>
                    </m:sSup>
                  </m:oMath>
                </a14:m>
                <a:r>
                  <a:rPr kumimoji="0" lang="zh-CN" altLang="zh-CN" sz="1800" b="0" i="0" u="none" strike="noStrike" kern="100" cap="none" spc="0" normalizeH="0" baseline="0" noProof="0" dirty="0">
                    <a:ln>
                      <a:noFill/>
                    </a:ln>
                    <a:solidFill>
                      <a:srgbClr val="000000"/>
                    </a:solidFill>
                    <a:effectLst/>
                    <a:uLnTx/>
                    <a:uFillTx/>
                    <a:latin typeface="Times New Roman" panose="02020603050405020304" pitchFamily="18" charset="0"/>
                    <a:ea typeface="等线" panose="02010600030101010101" pitchFamily="2" charset="-122"/>
                    <a:cs typeface="Times New Roman" panose="02020603050405020304" pitchFamily="18" charset="0"/>
                  </a:rPr>
                  <a:t>和</a:t>
                </a:r>
                <a14:m>
                  <m:oMath xmlns:m="http://schemas.openxmlformats.org/officeDocument/2006/math">
                    <m:r>
                      <a:rPr kumimoji="0" lang="en-US" altLang="zh-CN" sz="18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𝑏</m:t>
                    </m:r>
                    <m:r>
                      <a:rPr kumimoji="0" lang="en-US" altLang="zh-CN" sz="18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m:t>
                    </m:r>
                    <m:r>
                      <a:rPr kumimoji="0" lang="en-US" altLang="zh-CN" sz="18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ℝ</m:t>
                    </m:r>
                  </m:oMath>
                </a14:m>
                <a:r>
                  <a:rPr kumimoji="0" lang="zh-CN" altLang="zh-CN" sz="1800" b="0" i="0" u="none" strike="noStrike" kern="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是回归函数的参数。</a:t>
                </a:r>
                <a:endParaRPr kumimoji="0" lang="zh-CN" altLang="zh-CN" sz="1800" b="0" i="0" u="none" strike="noStrike" kern="1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1800" b="0" i="0" u="none" strike="noStrike" kern="100" cap="none" spc="0" normalizeH="0" baseline="0" noProof="0" dirty="0">
                    <a:ln>
                      <a:noFill/>
                    </a:ln>
                    <a:solidFill>
                      <a:srgbClr val="000000"/>
                    </a:solidFill>
                    <a:effectLst/>
                    <a:uLnTx/>
                    <a:uFillTx/>
                    <a:latin typeface="Times New Roman" panose="02020603050405020304" pitchFamily="18" charset="0"/>
                    <a:ea typeface="等线" panose="02010600030101010101" pitchFamily="2" charset="-122"/>
                    <a:cs typeface="Times New Roman" panose="02020603050405020304" pitchFamily="18" charset="0"/>
                  </a:rPr>
                  <a:t>	</a:t>
                </a:r>
                <a:r>
                  <a:rPr kumimoji="0" lang="en-US" altLang="zh-CN" sz="1800" b="0" i="0" u="none" strike="noStrike" kern="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logistic</a:t>
                </a:r>
                <a:r>
                  <a:rPr kumimoji="0" lang="zh-CN" altLang="zh-CN" sz="1800" b="0" i="0" u="none" strike="noStrike" kern="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回归只能用于解决二分类问题，将它推广为多项逻辑斯蒂回归模型</a:t>
                </a:r>
                <a:r>
                  <a:rPr kumimoji="0" lang="en-US" altLang="zh-CN" sz="1800" b="0" i="0" u="none" strike="noStrike" kern="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(multi-nominal logistic model</a:t>
                </a:r>
                <a:r>
                  <a:rPr kumimoji="0" lang="zh-CN" altLang="zh-CN" sz="1800" b="0" i="0" u="none" strike="noStrike" kern="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，也即</a:t>
                </a:r>
                <a:r>
                  <a:rPr kumimoji="0" lang="en-US" altLang="zh-CN" sz="1800" b="0" i="0" u="none" strike="noStrike" kern="0" cap="none" spc="0" normalizeH="0" baseline="0" noProof="0" dirty="0" err="1">
                    <a:ln>
                      <a:noFill/>
                    </a:ln>
                    <a:solidFill>
                      <a:srgbClr val="000000"/>
                    </a:solidFill>
                    <a:effectLst/>
                    <a:uLnTx/>
                    <a:uFillTx/>
                    <a:latin typeface="Times New Roman" panose="02020603050405020304" pitchFamily="18" charset="0"/>
                    <a:ea typeface="楷体_GB2312"/>
                    <a:cs typeface="Times New Roman" panose="02020603050405020304" pitchFamily="18" charset="0"/>
                  </a:rPr>
                  <a:t>softmax</a:t>
                </a:r>
                <a:r>
                  <a:rPr kumimoji="0" lang="zh-CN" altLang="zh-CN" sz="1800" b="0" i="0" u="none" strike="noStrike" kern="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函数</a:t>
                </a:r>
                <a:r>
                  <a:rPr kumimoji="0" lang="en-US" altLang="zh-CN" sz="1800" b="0" i="0" u="none" strike="noStrike" kern="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a:t>
                </a:r>
                <a:r>
                  <a:rPr kumimoji="0" lang="zh-CN" altLang="zh-CN" sz="1800" b="0" i="0" u="none" strike="noStrike" kern="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，用于处理多类分类问题，可以得到处理多类分类问题的</a:t>
                </a:r>
                <a:r>
                  <a:rPr kumimoji="0" lang="en-US" altLang="zh-CN" sz="1800" b="0" i="0" u="none" strike="noStrike" kern="0" cap="none" spc="0" normalizeH="0" baseline="0" noProof="0" dirty="0" err="1">
                    <a:ln>
                      <a:noFill/>
                    </a:ln>
                    <a:solidFill>
                      <a:srgbClr val="000000"/>
                    </a:solidFill>
                    <a:effectLst/>
                    <a:uLnTx/>
                    <a:uFillTx/>
                    <a:latin typeface="Times New Roman" panose="02020603050405020304" pitchFamily="18" charset="0"/>
                    <a:ea typeface="楷体_GB2312"/>
                    <a:cs typeface="Times New Roman" panose="02020603050405020304" pitchFamily="18" charset="0"/>
                  </a:rPr>
                  <a:t>softmax</a:t>
                </a:r>
                <a:r>
                  <a:rPr kumimoji="0" lang="zh-CN" altLang="zh-CN" sz="1800" b="0" i="0" u="none" strike="noStrike" kern="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回归。</a:t>
                </a:r>
                <a:endParaRPr kumimoji="0" lang="zh-CN" altLang="zh-CN" sz="1800" b="0" i="0" u="none" strike="noStrike" kern="1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mc:Choice>
        <mc:Fallback xmlns="">
          <p:sp>
            <p:nvSpPr>
              <p:cNvPr id="6" name="矩形 5">
                <a:extLst>
                  <a:ext uri="{FF2B5EF4-FFF2-40B4-BE49-F238E27FC236}">
                    <a16:creationId xmlns:a16="http://schemas.microsoft.com/office/drawing/2014/main" id="{84C0DBF9-7A0D-4061-82A7-8BA4C08E50A4}"/>
                  </a:ext>
                </a:extLst>
              </p:cNvPr>
              <p:cNvSpPr>
                <a:spLocks noRot="1" noChangeAspect="1" noMove="1" noResize="1" noEditPoints="1" noAdjustHandles="1" noChangeArrowheads="1" noChangeShapeType="1" noTextEdit="1"/>
              </p:cNvSpPr>
              <p:nvPr/>
            </p:nvSpPr>
            <p:spPr>
              <a:xfrm>
                <a:off x="852473" y="1758905"/>
                <a:ext cx="10502948" cy="4172168"/>
              </a:xfrm>
              <a:prstGeom prst="rect">
                <a:avLst/>
              </a:prstGeom>
              <a:blipFill>
                <a:blip r:embed="rId3"/>
                <a:stretch>
                  <a:fillRect l="-522" r="-1161" b="-131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508072716"/>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504507" y="1008198"/>
            <a:ext cx="8846288" cy="497934"/>
            <a:chOff x="2228892" y="2819853"/>
            <a:chExt cx="4786506" cy="497934"/>
          </a:xfrm>
        </p:grpSpPr>
        <p:sp>
          <p:nvSpPr>
            <p:cNvPr id="3" name="平行四边形 2"/>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4" name="平行四边形 3"/>
            <p:cNvSpPr/>
            <p:nvPr/>
          </p:nvSpPr>
          <p:spPr bwMode="auto">
            <a:xfrm>
              <a:off x="2228892" y="2819853"/>
              <a:ext cx="4786506"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5" name="矩形 4"/>
            <p:cNvSpPr/>
            <p:nvPr/>
          </p:nvSpPr>
          <p:spPr>
            <a:xfrm>
              <a:off x="2591332" y="2826188"/>
              <a:ext cx="4133539" cy="369332"/>
            </a:xfrm>
            <a:prstGeom prst="rect">
              <a:avLst/>
            </a:prstGeom>
          </p:spPr>
          <p:txBody>
            <a:bodyPr wrap="square">
              <a:spAutoFit/>
            </a:bodyPr>
            <a:lstStyle/>
            <a:p>
              <a:pPr marL="0" marR="0" lvl="0" indent="0" algn="ctr" defTabSz="914400" rtl="0" eaLnBrk="1" fontAlgn="auto" latinLnBrk="0" hangingPunct="1">
                <a:lnSpc>
                  <a:spcPct val="100000"/>
                </a:lnSpc>
                <a:spcBef>
                  <a:spcPct val="50000"/>
                </a:spcBef>
                <a:spcAft>
                  <a:spcPts val="0"/>
                </a:spcAft>
                <a:buClrTx/>
                <a:buSzTx/>
                <a:buFontTx/>
                <a:buNone/>
                <a:tabLst/>
                <a:defRPr/>
              </a:pPr>
              <a:r>
                <a:rPr kumimoji="0" lang="zh-CN" altLang="en-US" sz="1800" b="1" i="0" u="none" strike="noStrike" kern="1200" cap="none" spc="0" normalizeH="0" baseline="0" noProof="0" dirty="0">
                  <a:ln>
                    <a:noFill/>
                  </a:ln>
                  <a:solidFill>
                    <a:prstClr val="black">
                      <a:lumMod val="95000"/>
                      <a:lumOff val="5000"/>
                    </a:prstClr>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决策树</a:t>
              </a:r>
            </a:p>
          </p:txBody>
        </p:sp>
      </p:grpSp>
      <p:sp>
        <p:nvSpPr>
          <p:cNvPr id="21" name="矩形 20">
            <a:extLst>
              <a:ext uri="{FF2B5EF4-FFF2-40B4-BE49-F238E27FC236}">
                <a16:creationId xmlns:a16="http://schemas.microsoft.com/office/drawing/2014/main" id="{516C3D9D-EAB0-456E-98CD-C6FC12AB3094}"/>
              </a:ext>
            </a:extLst>
          </p:cNvPr>
          <p:cNvSpPr/>
          <p:nvPr/>
        </p:nvSpPr>
        <p:spPr>
          <a:xfrm>
            <a:off x="852473" y="129010"/>
            <a:ext cx="3262432"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mn-cs"/>
              </a:rPr>
              <a:t>二、</a:t>
            </a: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监督学习：回归分析与决策树</a:t>
            </a:r>
          </a:p>
        </p:txBody>
      </p:sp>
      <p:pic>
        <p:nvPicPr>
          <p:cNvPr id="7" name="图片 6">
            <a:extLst>
              <a:ext uri="{FF2B5EF4-FFF2-40B4-BE49-F238E27FC236}">
                <a16:creationId xmlns:a16="http://schemas.microsoft.com/office/drawing/2014/main" id="{0822B784-9ACF-443C-A3E6-D1D342382F4B}"/>
              </a:ext>
            </a:extLst>
          </p:cNvPr>
          <p:cNvPicPr>
            <a:picLocks noChangeAspect="1"/>
          </p:cNvPicPr>
          <p:nvPr/>
        </p:nvPicPr>
        <p:blipFill>
          <a:blip r:embed="rId3"/>
          <a:stretch>
            <a:fillRect/>
          </a:stretch>
        </p:blipFill>
        <p:spPr>
          <a:xfrm>
            <a:off x="6438053" y="1955797"/>
            <a:ext cx="4657964" cy="3991180"/>
          </a:xfrm>
          <a:prstGeom prst="rect">
            <a:avLst/>
          </a:prstGeom>
        </p:spPr>
      </p:pic>
      <p:sp>
        <p:nvSpPr>
          <p:cNvPr id="8" name="矩形 7">
            <a:extLst>
              <a:ext uri="{FF2B5EF4-FFF2-40B4-BE49-F238E27FC236}">
                <a16:creationId xmlns:a16="http://schemas.microsoft.com/office/drawing/2014/main" id="{6077FB27-6103-4CE7-AC5D-151EBC9F74DB}"/>
              </a:ext>
            </a:extLst>
          </p:cNvPr>
          <p:cNvSpPr/>
          <p:nvPr/>
        </p:nvSpPr>
        <p:spPr>
          <a:xfrm>
            <a:off x="1095983" y="1852287"/>
            <a:ext cx="5000017" cy="4198201"/>
          </a:xfrm>
          <a:prstGeom prst="rect">
            <a:avLst/>
          </a:prstGeom>
        </p:spPr>
        <p:txBody>
          <a:bodyPr wrap="square">
            <a:spAutoFit/>
          </a:bodyPr>
          <a:lstStyle/>
          <a:p>
            <a:pPr marL="285750" marR="0" lvl="0" indent="-28575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决策树将分类问题分解为若干基于单个信息的推理任务，采用树状结构来逐步完成决策判断。事实上，人们在逻辑推理过程中经常使用决策树的思想。</a:t>
            </a:r>
          </a:p>
          <a:p>
            <a:pPr marL="285750" marR="0" lvl="0" indent="-28575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下面通过一个例子来解释决策树的分类。银行的数据分析师希望通过历史的贷款记录，包括用户的四种特征（年龄，银行流水，婚姻状况，房产状况）以及最终是否给予贷款，来建立分类模型辅助决策者进行决策。</a:t>
            </a:r>
          </a:p>
          <a:p>
            <a:pPr marL="285750" marR="0" lvl="0" indent="-28575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银行收集整理的数据如表</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4.5</a:t>
            </a:r>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所示</a:t>
            </a:r>
            <a:r>
              <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a:t>
            </a:r>
            <a:endPar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endParaRPr>
          </a:p>
        </p:txBody>
      </p:sp>
    </p:spTree>
    <p:extLst>
      <p:ext uri="{BB962C8B-B14F-4D97-AF65-F5344CB8AC3E}">
        <p14:creationId xmlns:p14="http://schemas.microsoft.com/office/powerpoint/2010/main" val="38409976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520909" y="1010906"/>
            <a:ext cx="7538508" cy="495226"/>
            <a:chOff x="2778842" y="2822561"/>
            <a:chExt cx="4078899" cy="495226"/>
          </a:xfrm>
        </p:grpSpPr>
        <p:sp>
          <p:nvSpPr>
            <p:cNvPr id="3" name="平行四边形 2"/>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4" name="平行四边形 3"/>
            <p:cNvSpPr/>
            <p:nvPr/>
          </p:nvSpPr>
          <p:spPr bwMode="auto">
            <a:xfrm>
              <a:off x="2778842" y="2822561"/>
              <a:ext cx="4078899"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5" name="矩形 4"/>
            <p:cNvSpPr/>
            <p:nvPr/>
          </p:nvSpPr>
          <p:spPr>
            <a:xfrm>
              <a:off x="2850217" y="2853798"/>
              <a:ext cx="3726001" cy="461665"/>
            </a:xfrm>
            <a:prstGeom prst="rect">
              <a:avLst/>
            </a:prstGeom>
          </p:spPr>
          <p:txBody>
            <a:bodyPr wrap="square">
              <a:spAutoFit/>
            </a:bodyPr>
            <a:lstStyle/>
            <a:p>
              <a:pPr marL="0" marR="0" lvl="0" indent="0" algn="ctr" defTabSz="914400" rtl="0" eaLnBrk="1" fontAlgn="auto" latinLnBrk="0" hangingPunct="1">
                <a:lnSpc>
                  <a:spcPct val="100000"/>
                </a:lnSpc>
                <a:spcBef>
                  <a:spcPct val="5000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 </a:t>
              </a:r>
              <a:r>
                <a:rPr kumimoji="0" lang="zh-CN" altLang="en-US" sz="2000" b="1" i="0" u="none" strike="noStrike" kern="120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rPr>
                <a:t> 命题逻辑推理的手段和方法</a:t>
              </a:r>
            </a:p>
          </p:txBody>
        </p:sp>
      </p:grpSp>
      <p:sp>
        <p:nvSpPr>
          <p:cNvPr id="21" name="矩形 20">
            <a:extLst>
              <a:ext uri="{FF2B5EF4-FFF2-40B4-BE49-F238E27FC236}">
                <a16:creationId xmlns:a16="http://schemas.microsoft.com/office/drawing/2014/main" id="{642E017D-1836-43EC-AB17-FDA6E952313A}"/>
              </a:ext>
            </a:extLst>
          </p:cNvPr>
          <p:cNvSpPr/>
          <p:nvPr/>
        </p:nvSpPr>
        <p:spPr>
          <a:xfrm>
            <a:off x="852473" y="129010"/>
            <a:ext cx="1420582"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mn-cs"/>
              </a:rPr>
              <a:t>一、命题逻辑</a:t>
            </a:r>
            <a:endParaRPr kumimoji="0" lang="zh-CN" altLang="en-US" sz="16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p:sp>
        <p:nvSpPr>
          <p:cNvPr id="10" name="矩形: 圆角 6">
            <a:extLst>
              <a:ext uri="{FF2B5EF4-FFF2-40B4-BE49-F238E27FC236}">
                <a16:creationId xmlns:a16="http://schemas.microsoft.com/office/drawing/2014/main" id="{C7DFEA35-C47B-45D2-8F92-EEFC90DE3FA2}"/>
              </a:ext>
            </a:extLst>
          </p:cNvPr>
          <p:cNvSpPr/>
          <p:nvPr/>
        </p:nvSpPr>
        <p:spPr>
          <a:xfrm>
            <a:off x="178095" y="1768727"/>
            <a:ext cx="6844711" cy="4168454"/>
          </a:xfrm>
          <a:prstGeom prst="roundRect">
            <a:avLst>
              <a:gd name="adj" fmla="val 0"/>
            </a:avLst>
          </a:prstGeom>
          <a:gradFill>
            <a:gsLst>
              <a:gs pos="22000">
                <a:srgbClr val="016773"/>
              </a:gs>
              <a:gs pos="100000">
                <a:srgbClr val="00ABA5"/>
              </a:gs>
            </a:gsLst>
            <a:lin ang="30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1"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endParaRPr>
          </a:p>
        </p:txBody>
      </p:sp>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id="{18AAC8E2-F248-4123-A9A0-F401BBE33663}"/>
                  </a:ext>
                </a:extLst>
              </p:cNvPr>
              <p:cNvSpPr/>
              <p:nvPr/>
            </p:nvSpPr>
            <p:spPr>
              <a:xfrm>
                <a:off x="178095" y="1657084"/>
                <a:ext cx="7089258" cy="4129144"/>
              </a:xfrm>
              <a:prstGeom prst="rect">
                <a:avLst/>
              </a:prstGeom>
            </p:spPr>
            <p:txBody>
              <a:bodyPr wrap="square">
                <a:spAutoFit/>
              </a:bodyPr>
              <a:lstStyle/>
              <a:p>
                <a:pPr marL="342900" marR="0" lvl="0" indent="-342900" algn="l" defTabSz="914400" rtl="0" eaLnBrk="1" fontAlgn="auto" latinLnBrk="0" hangingPunct="1">
                  <a:lnSpc>
                    <a:spcPct val="250000"/>
                  </a:lnSpc>
                  <a:spcBef>
                    <a:spcPts val="0"/>
                  </a:spcBef>
                  <a:spcAft>
                    <a:spcPts val="0"/>
                  </a:spcAft>
                  <a:buClr>
                    <a:prstClr val="white"/>
                  </a:buClr>
                  <a:buSzPct val="80000"/>
                  <a:buFont typeface="Wingdings" panose="05000000000000000000" pitchFamily="2" charset="2"/>
                  <a:buChar char="u"/>
                  <a:tabLst/>
                  <a:defRPr/>
                </a:pPr>
                <a:r>
                  <a:rPr kumimoji="0" lang="zh-CN" altLang="zh-CN" sz="1800" b="1" i="0" u="none" strike="noStrike" kern="1200" cap="none" spc="0" normalizeH="0" baseline="0" noProof="0" dirty="0">
                    <a:ln>
                      <a:noFill/>
                    </a:ln>
                    <a:solidFill>
                      <a:srgbClr val="FFFFCC"/>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Times New Roman" panose="02020603050405020304" pitchFamily="18" charset="0"/>
                  </a:rPr>
                  <a:t>假言推理</a:t>
                </a:r>
                <a:r>
                  <a:rPr kumimoji="0" lang="en-US" altLang="zh-CN" sz="1800" b="1" i="0" u="none" strike="noStrike" kern="1200" cap="none" spc="0" normalizeH="0" baseline="0" noProof="0" dirty="0">
                    <a:ln>
                      <a:noFill/>
                    </a:ln>
                    <a:solidFill>
                      <a:srgbClr val="FFFFCC"/>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Times New Roman" panose="02020603050405020304" pitchFamily="18" charset="0"/>
                  </a:rPr>
                  <a:t>(Modus Ponens)</a:t>
                </a:r>
                <a:r>
                  <a:rPr kumimoji="0" lang="zh-CN" altLang="zh-CN" sz="1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Times New Roman" panose="02020603050405020304" pitchFamily="18" charset="0"/>
                  </a:rPr>
                  <a:t>：</a:t>
                </a:r>
                <a14:m>
                  <m:oMath xmlns:m="http://schemas.openxmlformats.org/officeDocument/2006/math">
                    <m:r>
                      <a:rPr kumimoji="0" lang="en-US" altLang="zh-CN" sz="1800" b="1"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Cambria Math" panose="02040503050406030204" pitchFamily="18" charset="0"/>
                        <a:ea typeface="微软雅黑" panose="020B0503020204020204" pitchFamily="34" charset="-122"/>
                        <a:cs typeface="Times New Roman" panose="02020603050405020304" pitchFamily="18" charset="0"/>
                      </a:rPr>
                      <m:t>𝛼</m:t>
                    </m:r>
                    <m:r>
                      <a:rPr kumimoji="0" lang="en-US" altLang="zh-CN" sz="1800" b="1"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Cambria Math" panose="02040503050406030204" pitchFamily="18" charset="0"/>
                        <a:ea typeface="微软雅黑" panose="020B0503020204020204" pitchFamily="34" charset="-122"/>
                        <a:cs typeface="Times New Roman" panose="02020603050405020304" pitchFamily="18" charset="0"/>
                      </a:rPr>
                      <m:t>→</m:t>
                    </m:r>
                    <m:r>
                      <a:rPr kumimoji="0" lang="en-US" altLang="zh-CN" sz="1800" b="1"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Cambria Math" panose="02040503050406030204" pitchFamily="18" charset="0"/>
                        <a:ea typeface="微软雅黑" panose="020B0503020204020204" pitchFamily="34" charset="-122"/>
                        <a:cs typeface="Times New Roman" panose="02020603050405020304" pitchFamily="18" charset="0"/>
                      </a:rPr>
                      <m:t>𝛽</m:t>
                    </m:r>
                    <m:r>
                      <a:rPr kumimoji="0" lang="en-US" altLang="zh-CN" sz="1800" b="1"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Cambria Math" panose="02040503050406030204" pitchFamily="18" charset="0"/>
                        <a:ea typeface="微软雅黑" panose="020B0503020204020204" pitchFamily="34" charset="-122"/>
                        <a:cs typeface="Times New Roman" panose="02020603050405020304" pitchFamily="18" charset="0"/>
                      </a:rPr>
                      <m:t>, </m:t>
                    </m:r>
                    <m:r>
                      <a:rPr kumimoji="0" lang="en-US" altLang="zh-CN" sz="1800" b="1"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Cambria Math" panose="02040503050406030204" pitchFamily="18" charset="0"/>
                        <a:ea typeface="微软雅黑" panose="020B0503020204020204" pitchFamily="34" charset="-122"/>
                        <a:cs typeface="Times New Roman" panose="02020603050405020304" pitchFamily="18" charset="0"/>
                      </a:rPr>
                      <m:t>𝛼</m:t>
                    </m:r>
                    <m:r>
                      <a:rPr kumimoji="0" lang="en-US" altLang="zh-CN" sz="1800" b="1"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Cambria Math" panose="02040503050406030204" pitchFamily="18" charset="0"/>
                        <a:ea typeface="微软雅黑" panose="020B0503020204020204" pitchFamily="34" charset="-122"/>
                        <a:cs typeface="Times New Roman" panose="02020603050405020304" pitchFamily="18" charset="0"/>
                      </a:rPr>
                      <m:t>⇒</m:t>
                    </m:r>
                    <m:r>
                      <a:rPr kumimoji="0" lang="en-US" altLang="zh-CN" sz="1800" b="1"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Cambria Math" panose="02040503050406030204" pitchFamily="18" charset="0"/>
                        <a:ea typeface="微软雅黑" panose="020B0503020204020204" pitchFamily="34" charset="-122"/>
                        <a:cs typeface="Times New Roman" panose="02020603050405020304" pitchFamily="18" charset="0"/>
                      </a:rPr>
                      <m:t>𝛽</m:t>
                    </m:r>
                  </m:oMath>
                </a14:m>
                <a:endParaRPr kumimoji="0" lang="en-US" altLang="zh-CN" sz="1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Times New Roman" panose="02020603050405020304" pitchFamily="18" charset="0"/>
                </a:endParaRPr>
              </a:p>
              <a:p>
                <a:pPr marL="342900" marR="0" lvl="0" indent="-342900" algn="l" defTabSz="914400" rtl="0" eaLnBrk="1" fontAlgn="auto" latinLnBrk="0" hangingPunct="1">
                  <a:lnSpc>
                    <a:spcPct val="250000"/>
                  </a:lnSpc>
                  <a:spcBef>
                    <a:spcPts val="0"/>
                  </a:spcBef>
                  <a:spcAft>
                    <a:spcPts val="0"/>
                  </a:spcAft>
                  <a:buClr>
                    <a:prstClr val="white"/>
                  </a:buClr>
                  <a:buSzPct val="80000"/>
                  <a:buFont typeface="Wingdings" panose="05000000000000000000" pitchFamily="2" charset="2"/>
                  <a:buChar char="u"/>
                  <a:tabLst/>
                  <a:defRPr/>
                </a:pPr>
                <a:r>
                  <a:rPr kumimoji="0" lang="zh-CN" altLang="zh-CN" sz="1800" b="1" i="0" u="none" strike="noStrike" kern="1200" cap="none" spc="0" normalizeH="0" baseline="0" noProof="0" dirty="0">
                    <a:ln>
                      <a:noFill/>
                    </a:ln>
                    <a:solidFill>
                      <a:srgbClr val="FFFFCC"/>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Times New Roman" panose="02020603050405020304" pitchFamily="18" charset="0"/>
                  </a:rPr>
                  <a:t>与消解</a:t>
                </a:r>
                <a:r>
                  <a:rPr kumimoji="0" lang="en-US" altLang="zh-CN" sz="1800" b="1" i="0" u="none" strike="noStrike" kern="1200" cap="none" spc="0" normalizeH="0" baseline="0" noProof="0" dirty="0">
                    <a:ln>
                      <a:noFill/>
                    </a:ln>
                    <a:solidFill>
                      <a:srgbClr val="FFFFCC"/>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Times New Roman" panose="02020603050405020304" pitchFamily="18" charset="0"/>
                  </a:rPr>
                  <a:t>(And-Elimination)</a:t>
                </a:r>
                <a:r>
                  <a:rPr kumimoji="0" lang="zh-CN" altLang="zh-CN" sz="1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Times New Roman" panose="02020603050405020304" pitchFamily="18" charset="0"/>
                  </a:rPr>
                  <a:t>：</a:t>
                </a:r>
                <a14:m>
                  <m:oMath xmlns:m="http://schemas.openxmlformats.org/officeDocument/2006/math">
                    <m:sSub>
                      <m:sSubPr>
                        <m:ctrlPr>
                          <a:rPr kumimoji="0" lang="zh-CN" altLang="zh-CN" sz="1800" b="1" i="1"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Cambria Math" panose="02040503050406030204" pitchFamily="18" charset="0"/>
                            <a:ea typeface="微软雅黑" panose="020B0503020204020204" pitchFamily="34" charset="-122"/>
                            <a:cs typeface="Times New Roman" panose="02020603050405020304" pitchFamily="18" charset="0"/>
                          </a:rPr>
                        </m:ctrlPr>
                      </m:sSubPr>
                      <m:e>
                        <m:r>
                          <a:rPr kumimoji="0" lang="en-US" altLang="zh-CN" sz="1800" b="1"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Cambria Math" panose="02040503050406030204" pitchFamily="18" charset="0"/>
                            <a:ea typeface="微软雅黑" panose="020B0503020204020204" pitchFamily="34" charset="-122"/>
                            <a:cs typeface="Times New Roman" panose="02020603050405020304" pitchFamily="18" charset="0"/>
                          </a:rPr>
                          <m:t>𝛼</m:t>
                        </m:r>
                      </m:e>
                      <m:sub>
                        <m:r>
                          <a:rPr kumimoji="0" lang="en-US" altLang="zh-CN" sz="1800" b="1"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Cambria Math" panose="02040503050406030204" pitchFamily="18" charset="0"/>
                            <a:ea typeface="微软雅黑" panose="020B0503020204020204" pitchFamily="34" charset="-122"/>
                            <a:cs typeface="Times New Roman" panose="02020603050405020304" pitchFamily="18" charset="0"/>
                          </a:rPr>
                          <m:t>1</m:t>
                        </m:r>
                      </m:sub>
                    </m:sSub>
                    <m:r>
                      <a:rPr kumimoji="0" lang="en-US" altLang="zh-CN" sz="1800" b="1"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Cambria Math" panose="02040503050406030204" pitchFamily="18" charset="0"/>
                        <a:ea typeface="微软雅黑" panose="020B0503020204020204" pitchFamily="34" charset="-122"/>
                        <a:cs typeface="Times New Roman" panose="02020603050405020304" pitchFamily="18" charset="0"/>
                      </a:rPr>
                      <m:t>∧</m:t>
                    </m:r>
                    <m:sSub>
                      <m:sSubPr>
                        <m:ctrlPr>
                          <a:rPr kumimoji="0" lang="zh-CN" altLang="zh-CN" sz="1800" b="1" i="1"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Cambria Math" panose="02040503050406030204" pitchFamily="18" charset="0"/>
                            <a:ea typeface="微软雅黑" panose="020B0503020204020204" pitchFamily="34" charset="-122"/>
                            <a:cs typeface="Times New Roman" panose="02020603050405020304" pitchFamily="18" charset="0"/>
                          </a:rPr>
                        </m:ctrlPr>
                      </m:sSubPr>
                      <m:e>
                        <m:r>
                          <a:rPr kumimoji="0" lang="en-US" altLang="zh-CN" sz="1800" b="1"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Cambria Math" panose="02040503050406030204" pitchFamily="18" charset="0"/>
                            <a:ea typeface="微软雅黑" panose="020B0503020204020204" pitchFamily="34" charset="-122"/>
                            <a:cs typeface="Times New Roman" panose="02020603050405020304" pitchFamily="18" charset="0"/>
                          </a:rPr>
                          <m:t>𝛼</m:t>
                        </m:r>
                      </m:e>
                      <m:sub>
                        <m:r>
                          <a:rPr kumimoji="0" lang="en-US" altLang="zh-CN" sz="1800" b="1"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Cambria Math" panose="02040503050406030204" pitchFamily="18" charset="0"/>
                            <a:ea typeface="微软雅黑" panose="020B0503020204020204" pitchFamily="34" charset="-122"/>
                            <a:cs typeface="Times New Roman" panose="02020603050405020304" pitchFamily="18" charset="0"/>
                          </a:rPr>
                          <m:t>2</m:t>
                        </m:r>
                      </m:sub>
                    </m:sSub>
                    <m:r>
                      <a:rPr kumimoji="0" lang="en-US" altLang="zh-CN" sz="1800" b="1"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Cambria Math" panose="02040503050406030204" pitchFamily="18" charset="0"/>
                        <a:ea typeface="微软雅黑" panose="020B0503020204020204" pitchFamily="34" charset="-122"/>
                        <a:cs typeface="Times New Roman" panose="02020603050405020304" pitchFamily="18" charset="0"/>
                      </a:rPr>
                      <m:t>∧⋯∧</m:t>
                    </m:r>
                    <m:sSub>
                      <m:sSubPr>
                        <m:ctrlPr>
                          <a:rPr kumimoji="0" lang="zh-CN" altLang="zh-CN" sz="1800" b="1" i="1"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Cambria Math" panose="02040503050406030204" pitchFamily="18" charset="0"/>
                            <a:ea typeface="微软雅黑" panose="020B0503020204020204" pitchFamily="34" charset="-122"/>
                            <a:cs typeface="Times New Roman" panose="02020603050405020304" pitchFamily="18" charset="0"/>
                          </a:rPr>
                        </m:ctrlPr>
                      </m:sSubPr>
                      <m:e>
                        <m:r>
                          <a:rPr kumimoji="0" lang="en-US" altLang="zh-CN" sz="1800" b="1"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Cambria Math" panose="02040503050406030204" pitchFamily="18" charset="0"/>
                            <a:ea typeface="微软雅黑" panose="020B0503020204020204" pitchFamily="34" charset="-122"/>
                            <a:cs typeface="Times New Roman" panose="02020603050405020304" pitchFamily="18" charset="0"/>
                          </a:rPr>
                          <m:t>𝛼</m:t>
                        </m:r>
                      </m:e>
                      <m:sub>
                        <m:r>
                          <a:rPr kumimoji="0" lang="en-US" altLang="zh-CN" sz="1800" b="1"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Cambria Math" panose="02040503050406030204" pitchFamily="18" charset="0"/>
                            <a:ea typeface="微软雅黑" panose="020B0503020204020204" pitchFamily="34" charset="-122"/>
                            <a:cs typeface="Times New Roman" panose="02020603050405020304" pitchFamily="18" charset="0"/>
                          </a:rPr>
                          <m:t>𝑛</m:t>
                        </m:r>
                      </m:sub>
                    </m:sSub>
                    <m:r>
                      <a:rPr kumimoji="0" lang="en-US" altLang="zh-CN" sz="1800" b="1"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Cambria Math" panose="02040503050406030204" pitchFamily="18" charset="0"/>
                        <a:ea typeface="微软雅黑" panose="020B0503020204020204" pitchFamily="34" charset="-122"/>
                        <a:cs typeface="Times New Roman" panose="02020603050405020304" pitchFamily="18" charset="0"/>
                      </a:rPr>
                      <m:t>⇒</m:t>
                    </m:r>
                    <m:sSub>
                      <m:sSubPr>
                        <m:ctrlPr>
                          <a:rPr kumimoji="0" lang="zh-CN" altLang="zh-CN" sz="1800" b="1" i="1"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Cambria Math" panose="02040503050406030204" pitchFamily="18" charset="0"/>
                            <a:ea typeface="微软雅黑" panose="020B0503020204020204" pitchFamily="34" charset="-122"/>
                            <a:cs typeface="Times New Roman" panose="02020603050405020304" pitchFamily="18" charset="0"/>
                          </a:rPr>
                        </m:ctrlPr>
                      </m:sSubPr>
                      <m:e>
                        <m:r>
                          <a:rPr kumimoji="0" lang="en-US" altLang="zh-CN" sz="1800" b="1"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Cambria Math" panose="02040503050406030204" pitchFamily="18" charset="0"/>
                            <a:ea typeface="微软雅黑" panose="020B0503020204020204" pitchFamily="34" charset="-122"/>
                            <a:cs typeface="Times New Roman" panose="02020603050405020304" pitchFamily="18" charset="0"/>
                          </a:rPr>
                          <m:t>𝛼</m:t>
                        </m:r>
                      </m:e>
                      <m:sub>
                        <m:r>
                          <a:rPr kumimoji="0" lang="en-US" altLang="zh-CN" sz="1800" b="1"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Cambria Math" panose="02040503050406030204" pitchFamily="18" charset="0"/>
                            <a:ea typeface="微软雅黑" panose="020B0503020204020204" pitchFamily="34" charset="-122"/>
                            <a:cs typeface="Times New Roman" panose="02020603050405020304" pitchFamily="18" charset="0"/>
                          </a:rPr>
                          <m:t>1</m:t>
                        </m:r>
                      </m:sub>
                    </m:sSub>
                    <m:r>
                      <a:rPr kumimoji="0" lang="en-US" altLang="zh-CN" sz="1800" b="1"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Cambria Math" panose="02040503050406030204" pitchFamily="18" charset="0"/>
                        <a:ea typeface="微软雅黑" panose="020B0503020204020204" pitchFamily="34" charset="-122"/>
                        <a:cs typeface="Times New Roman" panose="02020603050405020304" pitchFamily="18" charset="0"/>
                      </a:rPr>
                      <m:t>, </m:t>
                    </m:r>
                    <m:sSub>
                      <m:sSubPr>
                        <m:ctrlPr>
                          <a:rPr kumimoji="0" lang="zh-CN" altLang="zh-CN" sz="1800" b="1" i="1"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Cambria Math" panose="02040503050406030204" pitchFamily="18" charset="0"/>
                            <a:ea typeface="微软雅黑" panose="020B0503020204020204" pitchFamily="34" charset="-122"/>
                            <a:cs typeface="Times New Roman" panose="02020603050405020304" pitchFamily="18" charset="0"/>
                          </a:rPr>
                        </m:ctrlPr>
                      </m:sSubPr>
                      <m:e>
                        <m:r>
                          <a:rPr kumimoji="0" lang="en-US" altLang="zh-CN" sz="1800" b="1"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Cambria Math" panose="02040503050406030204" pitchFamily="18" charset="0"/>
                            <a:ea typeface="微软雅黑" panose="020B0503020204020204" pitchFamily="34" charset="-122"/>
                            <a:cs typeface="Times New Roman" panose="02020603050405020304" pitchFamily="18" charset="0"/>
                          </a:rPr>
                          <m:t>𝛼</m:t>
                        </m:r>
                      </m:e>
                      <m:sub>
                        <m:r>
                          <a:rPr kumimoji="0" lang="en-US" altLang="zh-CN" sz="1800" b="1"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Cambria Math" panose="02040503050406030204" pitchFamily="18" charset="0"/>
                            <a:ea typeface="微软雅黑" panose="020B0503020204020204" pitchFamily="34" charset="-122"/>
                            <a:cs typeface="Times New Roman" panose="02020603050405020304" pitchFamily="18" charset="0"/>
                          </a:rPr>
                          <m:t>2</m:t>
                        </m:r>
                      </m:sub>
                    </m:sSub>
                    <m:r>
                      <a:rPr kumimoji="0" lang="en-US" altLang="zh-CN" sz="1800" b="1"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Cambria Math" panose="02040503050406030204" pitchFamily="18" charset="0"/>
                        <a:ea typeface="微软雅黑" panose="020B0503020204020204" pitchFamily="34" charset="-122"/>
                        <a:cs typeface="Times New Roman" panose="02020603050405020304" pitchFamily="18" charset="0"/>
                      </a:rPr>
                      <m:t>, ⋯, </m:t>
                    </m:r>
                    <m:sSub>
                      <m:sSubPr>
                        <m:ctrlPr>
                          <a:rPr kumimoji="0" lang="zh-CN" altLang="zh-CN" sz="1800" b="1" i="1"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Cambria Math" panose="02040503050406030204" pitchFamily="18" charset="0"/>
                            <a:ea typeface="微软雅黑" panose="020B0503020204020204" pitchFamily="34" charset="-122"/>
                            <a:cs typeface="Times New Roman" panose="02020603050405020304" pitchFamily="18" charset="0"/>
                          </a:rPr>
                        </m:ctrlPr>
                      </m:sSubPr>
                      <m:e>
                        <m:r>
                          <a:rPr kumimoji="0" lang="en-US" altLang="zh-CN" sz="1800" b="1"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Cambria Math" panose="02040503050406030204" pitchFamily="18" charset="0"/>
                            <a:ea typeface="微软雅黑" panose="020B0503020204020204" pitchFamily="34" charset="-122"/>
                            <a:cs typeface="Times New Roman" panose="02020603050405020304" pitchFamily="18" charset="0"/>
                          </a:rPr>
                          <m:t>𝛼</m:t>
                        </m:r>
                      </m:e>
                      <m:sub>
                        <m:r>
                          <a:rPr kumimoji="0" lang="en-US" altLang="zh-CN" sz="1800" b="1"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Cambria Math" panose="02040503050406030204" pitchFamily="18" charset="0"/>
                            <a:ea typeface="微软雅黑" panose="020B0503020204020204" pitchFamily="34" charset="-122"/>
                            <a:cs typeface="Times New Roman" panose="02020603050405020304" pitchFamily="18" charset="0"/>
                          </a:rPr>
                          <m:t>𝑛</m:t>
                        </m:r>
                      </m:sub>
                    </m:sSub>
                  </m:oMath>
                </a14:m>
                <a:endParaRPr kumimoji="0" lang="en-US" altLang="zh-CN" sz="1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Times New Roman" panose="02020603050405020304" pitchFamily="18" charset="0"/>
                </a:endParaRPr>
              </a:p>
              <a:p>
                <a:pPr marL="342900" marR="0" lvl="0" indent="-342900" algn="l" defTabSz="914400" rtl="0" eaLnBrk="1" fontAlgn="auto" latinLnBrk="0" hangingPunct="1">
                  <a:lnSpc>
                    <a:spcPct val="250000"/>
                  </a:lnSpc>
                  <a:spcBef>
                    <a:spcPts val="0"/>
                  </a:spcBef>
                  <a:spcAft>
                    <a:spcPts val="0"/>
                  </a:spcAft>
                  <a:buClr>
                    <a:prstClr val="white"/>
                  </a:buClr>
                  <a:buSzPct val="80000"/>
                  <a:buFont typeface="Wingdings" panose="05000000000000000000" pitchFamily="2" charset="2"/>
                  <a:buChar char="u"/>
                  <a:tabLst/>
                  <a:defRPr/>
                </a:pPr>
                <a:r>
                  <a:rPr kumimoji="0" lang="zh-CN" altLang="zh-CN" sz="1800" b="1" i="0" u="none" strike="noStrike" kern="1200" cap="none" spc="0" normalizeH="0" baseline="0" noProof="0" dirty="0">
                    <a:ln>
                      <a:noFill/>
                    </a:ln>
                    <a:solidFill>
                      <a:srgbClr val="FFFFCC"/>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Times New Roman" panose="02020603050405020304" pitchFamily="18" charset="0"/>
                  </a:rPr>
                  <a:t>与导入</a:t>
                </a:r>
                <a:r>
                  <a:rPr kumimoji="0" lang="en-US" altLang="zh-CN" sz="1800" b="1" i="0" u="none" strike="noStrike" kern="1200" cap="none" spc="0" normalizeH="0" baseline="0" noProof="0" dirty="0">
                    <a:ln>
                      <a:noFill/>
                    </a:ln>
                    <a:solidFill>
                      <a:srgbClr val="FFFFCC"/>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Times New Roman" panose="02020603050405020304" pitchFamily="18" charset="0"/>
                  </a:rPr>
                  <a:t>(And-Introduction)</a:t>
                </a:r>
                <a:r>
                  <a:rPr kumimoji="0" lang="zh-CN" altLang="zh-CN" sz="1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Times New Roman" panose="02020603050405020304" pitchFamily="18" charset="0"/>
                  </a:rPr>
                  <a:t>：</a:t>
                </a:r>
                <a14:m>
                  <m:oMath xmlns:m="http://schemas.openxmlformats.org/officeDocument/2006/math">
                    <m:sSub>
                      <m:sSubPr>
                        <m:ctrlPr>
                          <a:rPr kumimoji="0" lang="zh-CN" altLang="zh-CN" sz="1800" b="1" i="1"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Cambria Math" panose="02040503050406030204" pitchFamily="18" charset="0"/>
                            <a:ea typeface="微软雅黑" panose="020B0503020204020204" pitchFamily="34" charset="-122"/>
                            <a:cs typeface="Times New Roman" panose="02020603050405020304" pitchFamily="18" charset="0"/>
                          </a:rPr>
                        </m:ctrlPr>
                      </m:sSubPr>
                      <m:e>
                        <m:r>
                          <a:rPr kumimoji="0" lang="en-US" altLang="zh-CN" sz="1800" b="1"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Cambria Math" panose="02040503050406030204" pitchFamily="18" charset="0"/>
                            <a:ea typeface="微软雅黑" panose="020B0503020204020204" pitchFamily="34" charset="-122"/>
                            <a:cs typeface="Times New Roman" panose="02020603050405020304" pitchFamily="18" charset="0"/>
                          </a:rPr>
                          <m:t>𝛼</m:t>
                        </m:r>
                      </m:e>
                      <m:sub>
                        <m:r>
                          <a:rPr kumimoji="0" lang="en-US" altLang="zh-CN" sz="1800" b="1"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Cambria Math" panose="02040503050406030204" pitchFamily="18" charset="0"/>
                            <a:ea typeface="微软雅黑" panose="020B0503020204020204" pitchFamily="34" charset="-122"/>
                            <a:cs typeface="Times New Roman" panose="02020603050405020304" pitchFamily="18" charset="0"/>
                          </a:rPr>
                          <m:t>1</m:t>
                        </m:r>
                      </m:sub>
                    </m:sSub>
                    <m:r>
                      <a:rPr kumimoji="0" lang="en-US" altLang="zh-CN" sz="1800" b="1"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Cambria Math" panose="02040503050406030204" pitchFamily="18" charset="0"/>
                        <a:ea typeface="微软雅黑" panose="020B0503020204020204" pitchFamily="34" charset="-122"/>
                        <a:cs typeface="Times New Roman" panose="02020603050405020304" pitchFamily="18" charset="0"/>
                      </a:rPr>
                      <m:t>, </m:t>
                    </m:r>
                    <m:sSub>
                      <m:sSubPr>
                        <m:ctrlPr>
                          <a:rPr kumimoji="0" lang="zh-CN" altLang="zh-CN" sz="1800" b="1" i="1"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Cambria Math" panose="02040503050406030204" pitchFamily="18" charset="0"/>
                            <a:ea typeface="微软雅黑" panose="020B0503020204020204" pitchFamily="34" charset="-122"/>
                            <a:cs typeface="Times New Roman" panose="02020603050405020304" pitchFamily="18" charset="0"/>
                          </a:rPr>
                        </m:ctrlPr>
                      </m:sSubPr>
                      <m:e>
                        <m:r>
                          <a:rPr kumimoji="0" lang="en-US" altLang="zh-CN" sz="1800" b="1"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Cambria Math" panose="02040503050406030204" pitchFamily="18" charset="0"/>
                            <a:ea typeface="微软雅黑" panose="020B0503020204020204" pitchFamily="34" charset="-122"/>
                            <a:cs typeface="Times New Roman" panose="02020603050405020304" pitchFamily="18" charset="0"/>
                          </a:rPr>
                          <m:t>𝛼</m:t>
                        </m:r>
                      </m:e>
                      <m:sub>
                        <m:r>
                          <a:rPr kumimoji="0" lang="en-US" altLang="zh-CN" sz="1800" b="1"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Cambria Math" panose="02040503050406030204" pitchFamily="18" charset="0"/>
                            <a:ea typeface="微软雅黑" panose="020B0503020204020204" pitchFamily="34" charset="-122"/>
                            <a:cs typeface="Times New Roman" panose="02020603050405020304" pitchFamily="18" charset="0"/>
                          </a:rPr>
                          <m:t>2</m:t>
                        </m:r>
                      </m:sub>
                    </m:sSub>
                    <m:r>
                      <a:rPr kumimoji="0" lang="en-US" altLang="zh-CN" sz="1800" b="1"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Cambria Math" panose="02040503050406030204" pitchFamily="18" charset="0"/>
                        <a:ea typeface="微软雅黑" panose="020B0503020204020204" pitchFamily="34" charset="-122"/>
                        <a:cs typeface="Times New Roman" panose="02020603050405020304" pitchFamily="18" charset="0"/>
                      </a:rPr>
                      <m:t>, ⋯, </m:t>
                    </m:r>
                    <m:sSub>
                      <m:sSubPr>
                        <m:ctrlPr>
                          <a:rPr kumimoji="0" lang="zh-CN" altLang="zh-CN" sz="1800" b="1" i="1"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Cambria Math" panose="02040503050406030204" pitchFamily="18" charset="0"/>
                            <a:ea typeface="微软雅黑" panose="020B0503020204020204" pitchFamily="34" charset="-122"/>
                            <a:cs typeface="Times New Roman" panose="02020603050405020304" pitchFamily="18" charset="0"/>
                          </a:rPr>
                        </m:ctrlPr>
                      </m:sSubPr>
                      <m:e>
                        <m:r>
                          <a:rPr kumimoji="0" lang="en-US" altLang="zh-CN" sz="1800" b="1"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Cambria Math" panose="02040503050406030204" pitchFamily="18" charset="0"/>
                            <a:ea typeface="微软雅黑" panose="020B0503020204020204" pitchFamily="34" charset="-122"/>
                            <a:cs typeface="Times New Roman" panose="02020603050405020304" pitchFamily="18" charset="0"/>
                          </a:rPr>
                          <m:t>𝛼</m:t>
                        </m:r>
                      </m:e>
                      <m:sub>
                        <m:r>
                          <a:rPr kumimoji="0" lang="en-US" altLang="zh-CN" sz="1800" b="1"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Cambria Math" panose="02040503050406030204" pitchFamily="18" charset="0"/>
                            <a:ea typeface="微软雅黑" panose="020B0503020204020204" pitchFamily="34" charset="-122"/>
                            <a:cs typeface="Times New Roman" panose="02020603050405020304" pitchFamily="18" charset="0"/>
                          </a:rPr>
                          <m:t>𝑛</m:t>
                        </m:r>
                      </m:sub>
                    </m:sSub>
                    <m:r>
                      <a:rPr kumimoji="0" lang="en-US" altLang="zh-CN" sz="1800" b="1"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Cambria Math" panose="02040503050406030204" pitchFamily="18" charset="0"/>
                        <a:ea typeface="微软雅黑" panose="020B0503020204020204" pitchFamily="34" charset="-122"/>
                        <a:cs typeface="Times New Roman" panose="02020603050405020304" pitchFamily="18" charset="0"/>
                      </a:rPr>
                      <m:t>⇒</m:t>
                    </m:r>
                    <m:sSub>
                      <m:sSubPr>
                        <m:ctrlPr>
                          <a:rPr kumimoji="0" lang="zh-CN" altLang="zh-CN" sz="1800" b="1" i="1"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Cambria Math" panose="02040503050406030204" pitchFamily="18" charset="0"/>
                            <a:ea typeface="微软雅黑" panose="020B0503020204020204" pitchFamily="34" charset="-122"/>
                            <a:cs typeface="Times New Roman" panose="02020603050405020304" pitchFamily="18" charset="0"/>
                          </a:rPr>
                        </m:ctrlPr>
                      </m:sSubPr>
                      <m:e>
                        <m:r>
                          <a:rPr kumimoji="0" lang="en-US" altLang="zh-CN" sz="1800" b="1"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Cambria Math" panose="02040503050406030204" pitchFamily="18" charset="0"/>
                            <a:ea typeface="微软雅黑" panose="020B0503020204020204" pitchFamily="34" charset="-122"/>
                            <a:cs typeface="Times New Roman" panose="02020603050405020304" pitchFamily="18" charset="0"/>
                          </a:rPr>
                          <m:t>𝛼</m:t>
                        </m:r>
                      </m:e>
                      <m:sub>
                        <m:r>
                          <a:rPr kumimoji="0" lang="en-US" altLang="zh-CN" sz="1800" b="1"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Cambria Math" panose="02040503050406030204" pitchFamily="18" charset="0"/>
                            <a:ea typeface="微软雅黑" panose="020B0503020204020204" pitchFamily="34" charset="-122"/>
                            <a:cs typeface="Times New Roman" panose="02020603050405020304" pitchFamily="18" charset="0"/>
                          </a:rPr>
                          <m:t>1</m:t>
                        </m:r>
                      </m:sub>
                    </m:sSub>
                    <m:r>
                      <a:rPr kumimoji="0" lang="en-US" altLang="zh-CN" sz="1800" b="1"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Cambria Math" panose="02040503050406030204" pitchFamily="18" charset="0"/>
                        <a:ea typeface="微软雅黑" panose="020B0503020204020204" pitchFamily="34" charset="-122"/>
                        <a:cs typeface="Times New Roman" panose="02020603050405020304" pitchFamily="18" charset="0"/>
                      </a:rPr>
                      <m:t>∧</m:t>
                    </m:r>
                    <m:sSub>
                      <m:sSubPr>
                        <m:ctrlPr>
                          <a:rPr kumimoji="0" lang="zh-CN" altLang="zh-CN" sz="1800" b="1" i="1"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Cambria Math" panose="02040503050406030204" pitchFamily="18" charset="0"/>
                            <a:ea typeface="微软雅黑" panose="020B0503020204020204" pitchFamily="34" charset="-122"/>
                            <a:cs typeface="Times New Roman" panose="02020603050405020304" pitchFamily="18" charset="0"/>
                          </a:rPr>
                        </m:ctrlPr>
                      </m:sSubPr>
                      <m:e>
                        <m:r>
                          <a:rPr kumimoji="0" lang="en-US" altLang="zh-CN" sz="1800" b="1"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Cambria Math" panose="02040503050406030204" pitchFamily="18" charset="0"/>
                            <a:ea typeface="微软雅黑" panose="020B0503020204020204" pitchFamily="34" charset="-122"/>
                            <a:cs typeface="Times New Roman" panose="02020603050405020304" pitchFamily="18" charset="0"/>
                          </a:rPr>
                          <m:t>𝛼</m:t>
                        </m:r>
                      </m:e>
                      <m:sub>
                        <m:r>
                          <a:rPr kumimoji="0" lang="en-US" altLang="zh-CN" sz="1800" b="1"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Cambria Math" panose="02040503050406030204" pitchFamily="18" charset="0"/>
                            <a:ea typeface="微软雅黑" panose="020B0503020204020204" pitchFamily="34" charset="-122"/>
                            <a:cs typeface="Times New Roman" panose="02020603050405020304" pitchFamily="18" charset="0"/>
                          </a:rPr>
                          <m:t>2</m:t>
                        </m:r>
                      </m:sub>
                    </m:sSub>
                    <m:r>
                      <a:rPr kumimoji="0" lang="en-US" altLang="zh-CN" sz="1800" b="1"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Cambria Math" panose="02040503050406030204" pitchFamily="18" charset="0"/>
                        <a:ea typeface="微软雅黑" panose="020B0503020204020204" pitchFamily="34" charset="-122"/>
                        <a:cs typeface="Times New Roman" panose="02020603050405020304" pitchFamily="18" charset="0"/>
                      </a:rPr>
                      <m:t>∧⋯∧</m:t>
                    </m:r>
                    <m:sSub>
                      <m:sSubPr>
                        <m:ctrlPr>
                          <a:rPr kumimoji="0" lang="zh-CN" altLang="zh-CN" sz="1800" b="1" i="1"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Cambria Math" panose="02040503050406030204" pitchFamily="18" charset="0"/>
                            <a:ea typeface="微软雅黑" panose="020B0503020204020204" pitchFamily="34" charset="-122"/>
                            <a:cs typeface="Times New Roman" panose="02020603050405020304" pitchFamily="18" charset="0"/>
                          </a:rPr>
                        </m:ctrlPr>
                      </m:sSubPr>
                      <m:e>
                        <m:r>
                          <a:rPr kumimoji="0" lang="en-US" altLang="zh-CN" sz="1800" b="1"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Cambria Math" panose="02040503050406030204" pitchFamily="18" charset="0"/>
                            <a:ea typeface="微软雅黑" panose="020B0503020204020204" pitchFamily="34" charset="-122"/>
                            <a:cs typeface="Times New Roman" panose="02020603050405020304" pitchFamily="18" charset="0"/>
                          </a:rPr>
                          <m:t>𝛼</m:t>
                        </m:r>
                      </m:e>
                      <m:sub>
                        <m:r>
                          <a:rPr kumimoji="0" lang="en-US" altLang="zh-CN" sz="1800" b="1"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Cambria Math" panose="02040503050406030204" pitchFamily="18" charset="0"/>
                            <a:ea typeface="微软雅黑" panose="020B0503020204020204" pitchFamily="34" charset="-122"/>
                            <a:cs typeface="Times New Roman" panose="02020603050405020304" pitchFamily="18" charset="0"/>
                          </a:rPr>
                          <m:t>𝑛</m:t>
                        </m:r>
                      </m:sub>
                    </m:sSub>
                  </m:oMath>
                </a14:m>
                <a:endParaRPr kumimoji="0" lang="en-US" altLang="zh-CN" sz="1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Times New Roman" panose="02020603050405020304" pitchFamily="18" charset="0"/>
                </a:endParaRPr>
              </a:p>
              <a:p>
                <a:pPr marL="342900" marR="0" lvl="0" indent="-342900" algn="l" defTabSz="914400" rtl="0" eaLnBrk="1" fontAlgn="auto" latinLnBrk="0" hangingPunct="1">
                  <a:lnSpc>
                    <a:spcPct val="250000"/>
                  </a:lnSpc>
                  <a:spcBef>
                    <a:spcPts val="0"/>
                  </a:spcBef>
                  <a:spcAft>
                    <a:spcPts val="0"/>
                  </a:spcAft>
                  <a:buClr>
                    <a:prstClr val="white"/>
                  </a:buClr>
                  <a:buSzPct val="80000"/>
                  <a:buFont typeface="Wingdings" panose="05000000000000000000" pitchFamily="2" charset="2"/>
                  <a:buChar char="u"/>
                  <a:tabLst/>
                  <a:defRPr/>
                </a:pPr>
                <a:r>
                  <a:rPr kumimoji="0" lang="zh-CN" altLang="zh-CN" sz="1800" b="1" i="0" u="none" strike="noStrike" kern="1200" cap="none" spc="0" normalizeH="0" baseline="0" noProof="0" dirty="0">
                    <a:ln>
                      <a:noFill/>
                    </a:ln>
                    <a:solidFill>
                      <a:srgbClr val="FFFFCC"/>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Times New Roman" panose="02020603050405020304" pitchFamily="18" charset="0"/>
                  </a:rPr>
                  <a:t>双重否定</a:t>
                </a:r>
                <a:r>
                  <a:rPr kumimoji="0" lang="en-US" altLang="zh-CN" sz="1800" b="1" i="0" u="none" strike="noStrike" kern="1200" cap="none" spc="0" normalizeH="0" baseline="0" noProof="0" dirty="0">
                    <a:ln>
                      <a:noFill/>
                    </a:ln>
                    <a:solidFill>
                      <a:srgbClr val="FFFFCC"/>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Times New Roman" panose="02020603050405020304" pitchFamily="18" charset="0"/>
                  </a:rPr>
                  <a:t>(Double-Negation Elimination)</a:t>
                </a:r>
                <a:r>
                  <a:rPr kumimoji="0" lang="zh-CN" altLang="zh-CN" sz="1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Times New Roman" panose="02020603050405020304" pitchFamily="18" charset="0"/>
                  </a:rPr>
                  <a:t>：</a:t>
                </a:r>
                <a14:m>
                  <m:oMath xmlns:m="http://schemas.openxmlformats.org/officeDocument/2006/math">
                    <m:r>
                      <a:rPr kumimoji="0" lang="en-US" altLang="zh-CN" sz="1800" b="1"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Cambria Math" panose="02040503050406030204" pitchFamily="18" charset="0"/>
                        <a:ea typeface="微软雅黑" panose="020B0503020204020204" pitchFamily="34" charset="-122"/>
                        <a:cs typeface="Times New Roman" panose="02020603050405020304" pitchFamily="18" charset="0"/>
                      </a:rPr>
                      <m:t>¬¬</m:t>
                    </m:r>
                    <m:r>
                      <a:rPr kumimoji="0" lang="en-US" altLang="zh-CN" sz="1800" b="1"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Cambria Math" panose="02040503050406030204" pitchFamily="18" charset="0"/>
                        <a:ea typeface="微软雅黑" panose="020B0503020204020204" pitchFamily="34" charset="-122"/>
                        <a:cs typeface="Times New Roman" panose="02020603050405020304" pitchFamily="18" charset="0"/>
                      </a:rPr>
                      <m:t>𝛼</m:t>
                    </m:r>
                    <m:r>
                      <a:rPr kumimoji="0" lang="en-US" altLang="zh-CN" sz="1800" b="1"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Cambria Math" panose="02040503050406030204" pitchFamily="18" charset="0"/>
                        <a:ea typeface="微软雅黑" panose="020B0503020204020204" pitchFamily="34" charset="-122"/>
                        <a:cs typeface="Times New Roman" panose="02020603050405020304" pitchFamily="18" charset="0"/>
                      </a:rPr>
                      <m:t>⇒</m:t>
                    </m:r>
                    <m:r>
                      <a:rPr kumimoji="0" lang="en-US" altLang="zh-CN" sz="1800" b="1"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Cambria Math" panose="02040503050406030204" pitchFamily="18" charset="0"/>
                        <a:ea typeface="微软雅黑" panose="020B0503020204020204" pitchFamily="34" charset="-122"/>
                        <a:cs typeface="Times New Roman" panose="02020603050405020304" pitchFamily="18" charset="0"/>
                      </a:rPr>
                      <m:t>𝛼</m:t>
                    </m:r>
                  </m:oMath>
                </a14:m>
                <a:endParaRPr kumimoji="0" lang="en-US" altLang="zh-CN" sz="1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Times New Roman" panose="02020603050405020304" pitchFamily="18" charset="0"/>
                </a:endParaRPr>
              </a:p>
              <a:p>
                <a:pPr marL="342900" marR="0" lvl="0" indent="-342900" algn="l" defTabSz="914400" rtl="0" eaLnBrk="1" fontAlgn="auto" latinLnBrk="0" hangingPunct="1">
                  <a:lnSpc>
                    <a:spcPct val="250000"/>
                  </a:lnSpc>
                  <a:spcBef>
                    <a:spcPts val="0"/>
                  </a:spcBef>
                  <a:spcAft>
                    <a:spcPts val="0"/>
                  </a:spcAft>
                  <a:buClr>
                    <a:prstClr val="white"/>
                  </a:buClr>
                  <a:buSzPct val="80000"/>
                  <a:buFont typeface="Wingdings" panose="05000000000000000000" pitchFamily="2" charset="2"/>
                  <a:buChar char="u"/>
                  <a:tabLst/>
                  <a:defRPr/>
                </a:pPr>
                <a:r>
                  <a:rPr kumimoji="0" lang="zh-CN" altLang="zh-CN" sz="1800" b="1" i="0" u="none" strike="noStrike" kern="1200" cap="none" spc="0" normalizeH="0" baseline="0" noProof="0" dirty="0">
                    <a:ln>
                      <a:noFill/>
                    </a:ln>
                    <a:solidFill>
                      <a:srgbClr val="FFFFCC"/>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Times New Roman" panose="02020603050405020304" pitchFamily="18" charset="0"/>
                  </a:rPr>
                  <a:t>单项消解或单项归结</a:t>
                </a:r>
                <a:r>
                  <a:rPr kumimoji="0" lang="en-US" altLang="zh-CN" sz="1800" b="1" i="0" u="none" strike="noStrike" kern="1200" cap="none" spc="0" normalizeH="0" baseline="0" noProof="0" dirty="0">
                    <a:ln>
                      <a:noFill/>
                    </a:ln>
                    <a:solidFill>
                      <a:srgbClr val="FFFFCC"/>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Times New Roman" panose="02020603050405020304" pitchFamily="18" charset="0"/>
                  </a:rPr>
                  <a:t>(Unit Resolution)</a:t>
                </a:r>
                <a:r>
                  <a:rPr kumimoji="0" lang="zh-CN" altLang="zh-CN" sz="1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Times New Roman" panose="02020603050405020304" pitchFamily="18" charset="0"/>
                  </a:rPr>
                  <a:t>：</a:t>
                </a:r>
                <a14:m>
                  <m:oMath xmlns:m="http://schemas.openxmlformats.org/officeDocument/2006/math">
                    <m:r>
                      <a:rPr kumimoji="0" lang="en-US" altLang="zh-CN" sz="1800" b="1"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Cambria Math" panose="02040503050406030204" pitchFamily="18" charset="0"/>
                        <a:ea typeface="微软雅黑" panose="020B0503020204020204" pitchFamily="34" charset="-122"/>
                        <a:cs typeface="Times New Roman" panose="02020603050405020304" pitchFamily="18" charset="0"/>
                      </a:rPr>
                      <m:t>𝛼</m:t>
                    </m:r>
                    <m:r>
                      <a:rPr kumimoji="0" lang="en-US" altLang="zh-CN" sz="1800" b="1"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Cambria Math" panose="02040503050406030204" pitchFamily="18" charset="0"/>
                        <a:ea typeface="微软雅黑" panose="020B0503020204020204" pitchFamily="34" charset="-122"/>
                        <a:cs typeface="Times New Roman" panose="02020603050405020304" pitchFamily="18" charset="0"/>
                      </a:rPr>
                      <m:t>∨</m:t>
                    </m:r>
                    <m:r>
                      <a:rPr kumimoji="0" lang="en-US" altLang="zh-CN" sz="1800" b="1"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Cambria Math" panose="02040503050406030204" pitchFamily="18" charset="0"/>
                        <a:ea typeface="微软雅黑" panose="020B0503020204020204" pitchFamily="34" charset="-122"/>
                        <a:cs typeface="Times New Roman" panose="02020603050405020304" pitchFamily="18" charset="0"/>
                      </a:rPr>
                      <m:t>𝛽</m:t>
                    </m:r>
                    <m:r>
                      <a:rPr kumimoji="0" lang="en-US" altLang="zh-CN" sz="1800" b="1"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Cambria Math" panose="02040503050406030204" pitchFamily="18" charset="0"/>
                        <a:ea typeface="微软雅黑" panose="020B0503020204020204" pitchFamily="34" charset="-122"/>
                        <a:cs typeface="Times New Roman" panose="02020603050405020304" pitchFamily="18" charset="0"/>
                      </a:rPr>
                      <m:t>, ¬</m:t>
                    </m:r>
                    <m:r>
                      <a:rPr kumimoji="0" lang="en-US" altLang="zh-CN" sz="1800" b="1"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Cambria Math" panose="02040503050406030204" pitchFamily="18" charset="0"/>
                        <a:ea typeface="微软雅黑" panose="020B0503020204020204" pitchFamily="34" charset="-122"/>
                        <a:cs typeface="Times New Roman" panose="02020603050405020304" pitchFamily="18" charset="0"/>
                      </a:rPr>
                      <m:t>𝛽</m:t>
                    </m:r>
                    <m:r>
                      <a:rPr kumimoji="0" lang="en-US" altLang="zh-CN" sz="1800" b="1"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Cambria Math" panose="02040503050406030204" pitchFamily="18" charset="0"/>
                        <a:ea typeface="微软雅黑" panose="020B0503020204020204" pitchFamily="34" charset="-122"/>
                        <a:cs typeface="Times New Roman" panose="02020603050405020304" pitchFamily="18" charset="0"/>
                      </a:rPr>
                      <m:t>⇒</m:t>
                    </m:r>
                    <m:r>
                      <a:rPr kumimoji="0" lang="en-US" altLang="zh-CN" sz="1800" b="1"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Cambria Math" panose="02040503050406030204" pitchFamily="18" charset="0"/>
                        <a:ea typeface="微软雅黑" panose="020B0503020204020204" pitchFamily="34" charset="-122"/>
                        <a:cs typeface="Times New Roman" panose="02020603050405020304" pitchFamily="18" charset="0"/>
                      </a:rPr>
                      <m:t>𝛼</m:t>
                    </m:r>
                  </m:oMath>
                </a14:m>
                <a:endParaRPr kumimoji="0" lang="en-US" altLang="zh-CN" sz="1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Times New Roman" panose="02020603050405020304" pitchFamily="18" charset="0"/>
                </a:endParaRPr>
              </a:p>
              <a:p>
                <a:pPr marL="342900" marR="0" lvl="0" indent="-342900" algn="l" defTabSz="914400" rtl="0" eaLnBrk="1" fontAlgn="auto" latinLnBrk="0" hangingPunct="1">
                  <a:lnSpc>
                    <a:spcPct val="250000"/>
                  </a:lnSpc>
                  <a:spcBef>
                    <a:spcPts val="0"/>
                  </a:spcBef>
                  <a:spcAft>
                    <a:spcPts val="0"/>
                  </a:spcAft>
                  <a:buClr>
                    <a:prstClr val="white"/>
                  </a:buClr>
                  <a:buSzPct val="80000"/>
                  <a:buFont typeface="Wingdings" panose="05000000000000000000" pitchFamily="2" charset="2"/>
                  <a:buChar char="u"/>
                  <a:tabLst/>
                  <a:defRPr/>
                </a:pPr>
                <a:r>
                  <a:rPr kumimoji="0" lang="zh-CN" altLang="zh-CN" sz="1800" b="1" i="0" u="none" strike="noStrike" kern="1200" cap="none" spc="0" normalizeH="0" baseline="0" noProof="0" dirty="0">
                    <a:ln>
                      <a:noFill/>
                    </a:ln>
                    <a:solidFill>
                      <a:srgbClr val="FFFFCC"/>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Times New Roman" panose="02020603050405020304" pitchFamily="18" charset="0"/>
                  </a:rPr>
                  <a:t>消解或归结</a:t>
                </a:r>
                <a:r>
                  <a:rPr kumimoji="0" lang="en-US" altLang="zh-CN" sz="1800" b="1" i="0" u="none" strike="noStrike" kern="1200" cap="none" spc="0" normalizeH="0" baseline="0" noProof="0" dirty="0">
                    <a:ln>
                      <a:noFill/>
                    </a:ln>
                    <a:solidFill>
                      <a:srgbClr val="FFFFCC"/>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Times New Roman" panose="02020603050405020304" pitchFamily="18" charset="0"/>
                  </a:rPr>
                  <a:t>(Resolution)</a:t>
                </a:r>
                <a:r>
                  <a:rPr kumimoji="0" lang="zh-CN" altLang="zh-CN" sz="1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Times New Roman" panose="02020603050405020304" pitchFamily="18" charset="0"/>
                  </a:rPr>
                  <a:t>：</a:t>
                </a:r>
                <a14:m>
                  <m:oMath xmlns:m="http://schemas.openxmlformats.org/officeDocument/2006/math">
                    <m:r>
                      <a:rPr kumimoji="0" lang="en-US" altLang="zh-CN" sz="1800" b="1"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Cambria Math" panose="02040503050406030204" pitchFamily="18" charset="0"/>
                        <a:ea typeface="微软雅黑" panose="020B0503020204020204" pitchFamily="34" charset="-122"/>
                        <a:cs typeface="Times New Roman" panose="02020603050405020304" pitchFamily="18" charset="0"/>
                      </a:rPr>
                      <m:t>𝛼</m:t>
                    </m:r>
                    <m:r>
                      <a:rPr kumimoji="0" lang="en-US" altLang="zh-CN" sz="1800" b="1"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Cambria Math" panose="02040503050406030204" pitchFamily="18" charset="0"/>
                        <a:ea typeface="微软雅黑" panose="020B0503020204020204" pitchFamily="34" charset="-122"/>
                        <a:cs typeface="Times New Roman" panose="02020603050405020304" pitchFamily="18" charset="0"/>
                      </a:rPr>
                      <m:t>∨</m:t>
                    </m:r>
                    <m:r>
                      <a:rPr kumimoji="0" lang="en-US" altLang="zh-CN" sz="1800" b="1"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Cambria Math" panose="02040503050406030204" pitchFamily="18" charset="0"/>
                        <a:ea typeface="微软雅黑" panose="020B0503020204020204" pitchFamily="34" charset="-122"/>
                        <a:cs typeface="Times New Roman" panose="02020603050405020304" pitchFamily="18" charset="0"/>
                      </a:rPr>
                      <m:t>𝛽</m:t>
                    </m:r>
                    <m:r>
                      <a:rPr kumimoji="0" lang="en-US" altLang="zh-CN" sz="1800" b="1"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Cambria Math" panose="02040503050406030204" pitchFamily="18" charset="0"/>
                        <a:ea typeface="微软雅黑" panose="020B0503020204020204" pitchFamily="34" charset="-122"/>
                        <a:cs typeface="Times New Roman" panose="02020603050405020304" pitchFamily="18" charset="0"/>
                      </a:rPr>
                      <m:t>, ¬</m:t>
                    </m:r>
                    <m:r>
                      <a:rPr kumimoji="0" lang="en-US" altLang="zh-CN" sz="1800" b="1"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Cambria Math" panose="02040503050406030204" pitchFamily="18" charset="0"/>
                        <a:ea typeface="微软雅黑" panose="020B0503020204020204" pitchFamily="34" charset="-122"/>
                        <a:cs typeface="Times New Roman" panose="02020603050405020304" pitchFamily="18" charset="0"/>
                      </a:rPr>
                      <m:t>𝛽</m:t>
                    </m:r>
                    <m:r>
                      <a:rPr kumimoji="0" lang="en-US" altLang="zh-CN" sz="1800" b="1"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Cambria Math" panose="02040503050406030204" pitchFamily="18" charset="0"/>
                        <a:ea typeface="微软雅黑" panose="020B0503020204020204" pitchFamily="34" charset="-122"/>
                        <a:cs typeface="Times New Roman" panose="02020603050405020304" pitchFamily="18" charset="0"/>
                      </a:rPr>
                      <m:t>∨</m:t>
                    </m:r>
                    <m:r>
                      <a:rPr kumimoji="0" lang="en-US" altLang="zh-CN" sz="1800" b="1"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Cambria Math" panose="02040503050406030204" pitchFamily="18" charset="0"/>
                        <a:ea typeface="微软雅黑" panose="020B0503020204020204" pitchFamily="34" charset="-122"/>
                        <a:cs typeface="Times New Roman" panose="02020603050405020304" pitchFamily="18" charset="0"/>
                      </a:rPr>
                      <m:t>𝛾</m:t>
                    </m:r>
                    <m:r>
                      <a:rPr kumimoji="0" lang="en-US" altLang="zh-CN" sz="1800" b="1"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Cambria Math" panose="02040503050406030204" pitchFamily="18" charset="0"/>
                        <a:ea typeface="微软雅黑" panose="020B0503020204020204" pitchFamily="34" charset="-122"/>
                        <a:cs typeface="Times New Roman" panose="02020603050405020304" pitchFamily="18" charset="0"/>
                      </a:rPr>
                      <m:t>⇒</m:t>
                    </m:r>
                    <m:r>
                      <a:rPr kumimoji="0" lang="en-US" altLang="zh-CN" sz="1800" b="1"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Cambria Math" panose="02040503050406030204" pitchFamily="18" charset="0"/>
                        <a:ea typeface="微软雅黑" panose="020B0503020204020204" pitchFamily="34" charset="-122"/>
                        <a:cs typeface="Times New Roman" panose="02020603050405020304" pitchFamily="18" charset="0"/>
                      </a:rPr>
                      <m:t>𝛼</m:t>
                    </m:r>
                    <m:r>
                      <a:rPr kumimoji="0" lang="en-US" altLang="zh-CN" sz="1800" b="1"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Cambria Math" panose="02040503050406030204" pitchFamily="18" charset="0"/>
                        <a:ea typeface="微软雅黑" panose="020B0503020204020204" pitchFamily="34" charset="-122"/>
                        <a:cs typeface="Times New Roman" panose="02020603050405020304" pitchFamily="18" charset="0"/>
                      </a:rPr>
                      <m:t>∨</m:t>
                    </m:r>
                    <m:r>
                      <a:rPr kumimoji="0" lang="en-US" altLang="zh-CN" sz="1800" b="1"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Cambria Math" panose="02040503050406030204" pitchFamily="18" charset="0"/>
                        <a:ea typeface="微软雅黑" panose="020B0503020204020204" pitchFamily="34" charset="-122"/>
                        <a:cs typeface="Times New Roman" panose="02020603050405020304" pitchFamily="18" charset="0"/>
                      </a:rPr>
                      <m:t>𝛾</m:t>
                    </m:r>
                  </m:oMath>
                </a14:m>
                <a:endParaRPr kumimoji="0" lang="zh-CN" altLang="zh-CN" sz="1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mc:Choice>
        <mc:Fallback xmlns="">
          <p:sp>
            <p:nvSpPr>
              <p:cNvPr id="11" name="矩形 10">
                <a:extLst>
                  <a:ext uri="{FF2B5EF4-FFF2-40B4-BE49-F238E27FC236}">
                    <a16:creationId xmlns:a16="http://schemas.microsoft.com/office/drawing/2014/main" id="{18AAC8E2-F248-4123-A9A0-F401BBE33663}"/>
                  </a:ext>
                </a:extLst>
              </p:cNvPr>
              <p:cNvSpPr>
                <a:spLocks noRot="1" noChangeAspect="1" noMove="1" noResize="1" noEditPoints="1" noAdjustHandles="1" noChangeArrowheads="1" noChangeShapeType="1" noTextEdit="1"/>
              </p:cNvSpPr>
              <p:nvPr/>
            </p:nvSpPr>
            <p:spPr>
              <a:xfrm>
                <a:off x="178095" y="1657084"/>
                <a:ext cx="7089258" cy="4129144"/>
              </a:xfrm>
              <a:prstGeom prst="rect">
                <a:avLst/>
              </a:prstGeom>
              <a:blipFill>
                <a:blip r:embed="rId3"/>
                <a:stretch>
                  <a:fillRect l="-258" b="-2068"/>
                </a:stretch>
              </a:blipFill>
            </p:spPr>
            <p:txBody>
              <a:bodyPr/>
              <a:lstStyle/>
              <a:p>
                <a:r>
                  <a:rPr lang="zh-CN" altLang="en-US">
                    <a:noFill/>
                  </a:rPr>
                  <a:t> </a:t>
                </a:r>
              </a:p>
            </p:txBody>
          </p:sp>
        </mc:Fallback>
      </mc:AlternateContent>
      <p:sp>
        <p:nvSpPr>
          <p:cNvPr id="13" name="矩形 12">
            <a:extLst>
              <a:ext uri="{FF2B5EF4-FFF2-40B4-BE49-F238E27FC236}">
                <a16:creationId xmlns:a16="http://schemas.microsoft.com/office/drawing/2014/main" id="{86E021EC-9749-4C0A-91F7-A5F36D64F94A}"/>
              </a:ext>
            </a:extLst>
          </p:cNvPr>
          <p:cNvSpPr/>
          <p:nvPr/>
        </p:nvSpPr>
        <p:spPr>
          <a:xfrm>
            <a:off x="2583229" y="6048824"/>
            <a:ext cx="226215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0" cap="none" spc="0" normalizeH="0" baseline="0" noProof="0" dirty="0">
                <a:ln>
                  <a:noFill/>
                </a:ln>
                <a:solidFill>
                  <a:prstClr val="black"/>
                </a:solidFill>
                <a:effectLst/>
                <a:uLnTx/>
                <a:uFillTx/>
                <a:latin typeface="Times New Roman" panose="02020603050405020304" pitchFamily="18" charset="0"/>
                <a:ea typeface="楷体_GB2312"/>
                <a:cs typeface="Times New Roman" panose="02020603050405020304" pitchFamily="18" charset="0"/>
              </a:rPr>
              <a:t>命题逻辑推理的手段</a:t>
            </a:r>
            <a:endParaRPr kumimoji="0" lang="zh-CN" altLang="en-US"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05B68FE3-530A-4B0D-BE27-D4B7E5695CE2}"/>
                  </a:ext>
                </a:extLst>
              </p:cNvPr>
              <p:cNvSpPr/>
              <p:nvPr/>
            </p:nvSpPr>
            <p:spPr>
              <a:xfrm>
                <a:off x="7141472" y="3034778"/>
                <a:ext cx="4795283" cy="1884618"/>
              </a:xfrm>
              <a:prstGeom prst="rect">
                <a:avLst/>
              </a:prstGeom>
            </p:spPr>
            <p:txBody>
              <a:bodyPr wrap="square">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zh-CN"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逻辑推理是根据某种特定策略，从前提出发推出结论的过程。用符号</a:t>
                </a:r>
                <a14:m>
                  <m:oMath xmlns:m="http://schemas.openxmlformats.org/officeDocument/2006/math">
                    <m:r>
                      <a:rPr kumimoji="0" lang="en-US" altLang="zh-CN" sz="2000" b="0" i="1" u="none" strike="noStrike" kern="1200" cap="none" spc="0" normalizeH="0" baseline="0" noProof="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m:t>
                    </m:r>
                  </m:oMath>
                </a14:m>
                <a:r>
                  <a:rPr kumimoji="0" lang="zh-CN"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来表示推理过程，</a:t>
                </a:r>
                <a14:m>
                  <m:oMath xmlns:m="http://schemas.openxmlformats.org/officeDocument/2006/math">
                    <m:r>
                      <a:rPr kumimoji="0" lang="en-US" altLang="zh-CN" sz="2000" b="0" i="1" u="none" strike="noStrike" kern="1200" cap="none" spc="0" normalizeH="0" baseline="0" noProof="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m:t>
                    </m:r>
                  </m:oMath>
                </a14:m>
                <a:r>
                  <a:rPr kumimoji="0" lang="zh-CN"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的左侧表示推理的前提，</a:t>
                </a:r>
                <a14:m>
                  <m:oMath xmlns:m="http://schemas.openxmlformats.org/officeDocument/2006/math">
                    <m:r>
                      <a:rPr kumimoji="0" lang="en-US" altLang="zh-CN" sz="2000" b="0" i="1" u="none" strike="noStrike" kern="1200" cap="none" spc="0" normalizeH="0" baseline="0" noProof="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m:t>
                    </m:r>
                  </m:oMath>
                </a14:m>
                <a:r>
                  <a:rPr kumimoji="0" lang="zh-CN"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的右侧表示推理的结论。</a:t>
                </a:r>
                <a:endPar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mc:Choice>
        <mc:Fallback xmlns="">
          <p:sp>
            <p:nvSpPr>
              <p:cNvPr id="6" name="矩形 5">
                <a:extLst>
                  <a:ext uri="{FF2B5EF4-FFF2-40B4-BE49-F238E27FC236}">
                    <a16:creationId xmlns:a16="http://schemas.microsoft.com/office/drawing/2014/main" id="{05B68FE3-530A-4B0D-BE27-D4B7E5695CE2}"/>
                  </a:ext>
                </a:extLst>
              </p:cNvPr>
              <p:cNvSpPr>
                <a:spLocks noRot="1" noChangeAspect="1" noMove="1" noResize="1" noEditPoints="1" noAdjustHandles="1" noChangeArrowheads="1" noChangeShapeType="1" noTextEdit="1"/>
              </p:cNvSpPr>
              <p:nvPr/>
            </p:nvSpPr>
            <p:spPr>
              <a:xfrm>
                <a:off x="7141472" y="3034778"/>
                <a:ext cx="4795283" cy="1884618"/>
              </a:xfrm>
              <a:prstGeom prst="rect">
                <a:avLst/>
              </a:prstGeom>
              <a:blipFill>
                <a:blip r:embed="rId4"/>
                <a:stretch>
                  <a:fillRect l="-1399" r="-1399" b="-485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26426720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504507" y="1008198"/>
            <a:ext cx="8846288" cy="497934"/>
            <a:chOff x="2228892" y="2819853"/>
            <a:chExt cx="4786506" cy="497934"/>
          </a:xfrm>
        </p:grpSpPr>
        <p:sp>
          <p:nvSpPr>
            <p:cNvPr id="3" name="平行四边形 2"/>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4" name="平行四边形 3"/>
            <p:cNvSpPr/>
            <p:nvPr/>
          </p:nvSpPr>
          <p:spPr bwMode="auto">
            <a:xfrm>
              <a:off x="2228892" y="2819853"/>
              <a:ext cx="4786506"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5" name="矩形 4"/>
            <p:cNvSpPr/>
            <p:nvPr/>
          </p:nvSpPr>
          <p:spPr>
            <a:xfrm>
              <a:off x="2591332" y="2826188"/>
              <a:ext cx="4133539" cy="369332"/>
            </a:xfrm>
            <a:prstGeom prst="rect">
              <a:avLst/>
            </a:prstGeom>
          </p:spPr>
          <p:txBody>
            <a:bodyPr wrap="square">
              <a:spAutoFit/>
            </a:bodyPr>
            <a:lstStyle/>
            <a:p>
              <a:pPr marL="0" marR="0" lvl="0" indent="0" algn="ctr" defTabSz="914400" rtl="0" eaLnBrk="1" fontAlgn="auto" latinLnBrk="0" hangingPunct="1">
                <a:lnSpc>
                  <a:spcPct val="100000"/>
                </a:lnSpc>
                <a:spcBef>
                  <a:spcPct val="50000"/>
                </a:spcBef>
                <a:spcAft>
                  <a:spcPts val="0"/>
                </a:spcAft>
                <a:buClrTx/>
                <a:buSzTx/>
                <a:buFontTx/>
                <a:buNone/>
                <a:tabLst/>
                <a:defRPr/>
              </a:pPr>
              <a:r>
                <a:rPr kumimoji="0" lang="zh-CN" altLang="en-US" sz="1800" b="1" i="0" u="none" strike="noStrike" kern="1200" cap="none" spc="0" normalizeH="0" baseline="0" noProof="0" dirty="0">
                  <a:ln>
                    <a:noFill/>
                  </a:ln>
                  <a:solidFill>
                    <a:prstClr val="black">
                      <a:lumMod val="95000"/>
                      <a:lumOff val="5000"/>
                    </a:prstClr>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决策树</a:t>
              </a:r>
            </a:p>
          </p:txBody>
        </p:sp>
      </p:grpSp>
      <p:sp>
        <p:nvSpPr>
          <p:cNvPr id="21" name="矩形 20">
            <a:extLst>
              <a:ext uri="{FF2B5EF4-FFF2-40B4-BE49-F238E27FC236}">
                <a16:creationId xmlns:a16="http://schemas.microsoft.com/office/drawing/2014/main" id="{516C3D9D-EAB0-456E-98CD-C6FC12AB3094}"/>
              </a:ext>
            </a:extLst>
          </p:cNvPr>
          <p:cNvSpPr/>
          <p:nvPr/>
        </p:nvSpPr>
        <p:spPr>
          <a:xfrm>
            <a:off x="852473" y="129010"/>
            <a:ext cx="3262432"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mn-cs"/>
              </a:rPr>
              <a:t>二、</a:t>
            </a: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监督学习：回归分析与决策树</a:t>
            </a:r>
          </a:p>
        </p:txBody>
      </p:sp>
      <p:pic>
        <p:nvPicPr>
          <p:cNvPr id="6" name="图片 5">
            <a:extLst>
              <a:ext uri="{FF2B5EF4-FFF2-40B4-BE49-F238E27FC236}">
                <a16:creationId xmlns:a16="http://schemas.microsoft.com/office/drawing/2014/main" id="{3A5DF249-D90D-4324-9062-430603D57809}"/>
              </a:ext>
            </a:extLst>
          </p:cNvPr>
          <p:cNvPicPr>
            <a:picLocks noChangeAspect="1"/>
          </p:cNvPicPr>
          <p:nvPr/>
        </p:nvPicPr>
        <p:blipFill>
          <a:blip r:embed="rId3"/>
          <a:stretch>
            <a:fillRect/>
          </a:stretch>
        </p:blipFill>
        <p:spPr>
          <a:xfrm>
            <a:off x="1236725" y="2459631"/>
            <a:ext cx="2806844" cy="2650633"/>
          </a:xfrm>
          <a:prstGeom prst="rect">
            <a:avLst/>
          </a:prstGeom>
        </p:spPr>
      </p:pic>
      <p:sp>
        <p:nvSpPr>
          <p:cNvPr id="9" name="矩形 8">
            <a:extLst>
              <a:ext uri="{FF2B5EF4-FFF2-40B4-BE49-F238E27FC236}">
                <a16:creationId xmlns:a16="http://schemas.microsoft.com/office/drawing/2014/main" id="{F8EF9B79-D64E-4618-A2DF-FA469F7408BB}"/>
              </a:ext>
            </a:extLst>
          </p:cNvPr>
          <p:cNvSpPr/>
          <p:nvPr/>
        </p:nvSpPr>
        <p:spPr>
          <a:xfrm>
            <a:off x="4202349" y="1874603"/>
            <a:ext cx="7594059" cy="4480714"/>
          </a:xfrm>
          <a:prstGeom prst="rect">
            <a:avLst/>
          </a:prstGeom>
        </p:spPr>
        <p:txBody>
          <a:bodyPr wrap="square">
            <a:spAutoFit/>
          </a:bodyPr>
          <a:lstStyle/>
          <a:p>
            <a:pPr marL="285750" marR="0" lvl="0" indent="-285750" algn="just" defTabSz="914400" rtl="0" eaLnBrk="1" fontAlgn="auto" latinLnBrk="0" hangingPunct="1">
              <a:lnSpc>
                <a:spcPct val="150000"/>
              </a:lnSpc>
              <a:spcBef>
                <a:spcPts val="0"/>
              </a:spcBef>
              <a:spcAft>
                <a:spcPts val="0"/>
              </a:spcAft>
              <a:buClrTx/>
              <a:buSzTx/>
              <a:buFont typeface="Wingdings" panose="05000000000000000000" pitchFamily="2" charset="2"/>
              <a:buChar char="l"/>
              <a:tabLst/>
              <a:defRPr/>
            </a:pPr>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第一层是年龄状况，分为小于</a:t>
            </a:r>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20</a:t>
            </a:r>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岁，</a:t>
            </a:r>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20</a:t>
            </a:r>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岁至</a:t>
            </a:r>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30</a:t>
            </a:r>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岁，大于</a:t>
            </a:r>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30</a:t>
            </a:r>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岁三种取值。</a:t>
            </a:r>
          </a:p>
          <a:p>
            <a:pPr marL="285750" marR="0" lvl="0" indent="-285750" algn="just" defTabSz="914400" rtl="0" eaLnBrk="1" fontAlgn="auto" latinLnBrk="0" hangingPunct="1">
              <a:lnSpc>
                <a:spcPct val="150000"/>
              </a:lnSpc>
              <a:spcBef>
                <a:spcPts val="0"/>
              </a:spcBef>
              <a:spcAft>
                <a:spcPts val="0"/>
              </a:spcAft>
              <a:buClrTx/>
              <a:buSzTx/>
              <a:buFont typeface="Wingdings" panose="05000000000000000000" pitchFamily="2" charset="2"/>
              <a:buChar char="l"/>
              <a:tabLst/>
              <a:defRPr/>
            </a:pPr>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如果年龄在</a:t>
            </a:r>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20</a:t>
            </a:r>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岁和</a:t>
            </a:r>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30</a:t>
            </a:r>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岁之间，样本子集为</a:t>
            </a:r>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{3, 7, 12, 13}</a:t>
            </a:r>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，这些样本的标签均为</a:t>
            </a:r>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a:t>
            </a:r>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给予贷款</a:t>
            </a:r>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a:t>
            </a:r>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，所以为叶子节点。 </a:t>
            </a:r>
          </a:p>
          <a:p>
            <a:pPr marL="285750" marR="0" lvl="0" indent="-285750" algn="just" defTabSz="914400" rtl="0" eaLnBrk="1" fontAlgn="auto" latinLnBrk="0" hangingPunct="1">
              <a:lnSpc>
                <a:spcPct val="150000"/>
              </a:lnSpc>
              <a:spcBef>
                <a:spcPts val="0"/>
              </a:spcBef>
              <a:spcAft>
                <a:spcPts val="0"/>
              </a:spcAft>
              <a:buClrTx/>
              <a:buSzTx/>
              <a:buFont typeface="Wingdings" panose="05000000000000000000" pitchFamily="2" charset="2"/>
              <a:buChar char="l"/>
              <a:tabLst/>
              <a:defRPr/>
            </a:pPr>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如果年龄大于</a:t>
            </a:r>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30</a:t>
            </a:r>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，样本子集为</a:t>
            </a:r>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{1, 2, 8, 9, 11}</a:t>
            </a:r>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，这些样本具有不同的标签，要进一步使用其他属性对这个样本子集进行划分。经观察，通过</a:t>
            </a:r>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a:t>
            </a:r>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是否结婚</a:t>
            </a:r>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a:t>
            </a:r>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这一属性值，可以将该样本子集进一步划分成</a:t>
            </a:r>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{1, 2, 8}</a:t>
            </a:r>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（未婚）和</a:t>
            </a:r>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{9, 11}</a:t>
            </a:r>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（已婚）两个样本子集。此时这两个样本子集内标签一样，不需要再划分。</a:t>
            </a:r>
          </a:p>
          <a:p>
            <a:pPr marL="285750" marR="0" lvl="0" indent="-285750" algn="just" defTabSz="914400" rtl="0" eaLnBrk="1" fontAlgn="auto" latinLnBrk="0" hangingPunct="1">
              <a:lnSpc>
                <a:spcPct val="150000"/>
              </a:lnSpc>
              <a:spcBef>
                <a:spcPts val="0"/>
              </a:spcBef>
              <a:spcAft>
                <a:spcPts val="0"/>
              </a:spcAft>
              <a:buClrTx/>
              <a:buSzTx/>
              <a:buFont typeface="Wingdings" panose="05000000000000000000" pitchFamily="2" charset="2"/>
              <a:buChar char="l"/>
              <a:tabLst/>
              <a:defRPr/>
            </a:pPr>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如果年龄小于</a:t>
            </a:r>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20</a:t>
            </a:r>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岁，样本子集为</a:t>
            </a:r>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{4, 5, 6, 10, 14}</a:t>
            </a:r>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，这些样本具有不同的标签，同样需要继续划分。通过观察，</a:t>
            </a:r>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a:t>
            </a:r>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拥有房产</a:t>
            </a:r>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a:t>
            </a:r>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这个属性值可将该样本子集进一步划分成</a:t>
            </a:r>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{4, 5, 10}</a:t>
            </a:r>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（无房产）和</a:t>
            </a:r>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{6, 14}</a:t>
            </a:r>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（有房产）两个样本子集。此时这两个样本子集内标签一样，不需要再划分。</a:t>
            </a:r>
            <a:endPar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endParaRPr>
          </a:p>
          <a:p>
            <a:pPr marL="285750" marR="0" lvl="0" indent="-285750" algn="just" defTabSz="914400" rtl="0" eaLnBrk="1" fontAlgn="auto" latinLnBrk="0" hangingPunct="1">
              <a:lnSpc>
                <a:spcPct val="150000"/>
              </a:lnSpc>
              <a:spcBef>
                <a:spcPts val="0"/>
              </a:spcBef>
              <a:spcAft>
                <a:spcPts val="0"/>
              </a:spcAft>
              <a:buClrTx/>
              <a:buSzTx/>
              <a:buFont typeface="Wingdings" panose="05000000000000000000" pitchFamily="2" charset="2"/>
              <a:buChar char="l"/>
              <a:tabLst/>
              <a:defRPr/>
            </a:pPr>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a:t>
            </a:r>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银行流水</a:t>
            </a:r>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a:t>
            </a:r>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这一特点及其属性值在这次决策树构造过程中没有使用。</a:t>
            </a:r>
          </a:p>
        </p:txBody>
      </p:sp>
    </p:spTree>
    <p:extLst>
      <p:ext uri="{BB962C8B-B14F-4D97-AF65-F5344CB8AC3E}">
        <p14:creationId xmlns:p14="http://schemas.microsoft.com/office/powerpoint/2010/main" val="679954868"/>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504507" y="1008198"/>
            <a:ext cx="8846288" cy="497934"/>
            <a:chOff x="2228892" y="2819853"/>
            <a:chExt cx="4786506" cy="497934"/>
          </a:xfrm>
        </p:grpSpPr>
        <p:sp>
          <p:nvSpPr>
            <p:cNvPr id="3" name="平行四边形 2"/>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4" name="平行四边形 3"/>
            <p:cNvSpPr/>
            <p:nvPr/>
          </p:nvSpPr>
          <p:spPr bwMode="auto">
            <a:xfrm>
              <a:off x="2228892" y="2819853"/>
              <a:ext cx="4786506"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5" name="矩形 4"/>
            <p:cNvSpPr/>
            <p:nvPr/>
          </p:nvSpPr>
          <p:spPr>
            <a:xfrm>
              <a:off x="2591332" y="2826188"/>
              <a:ext cx="4133539" cy="369332"/>
            </a:xfrm>
            <a:prstGeom prst="rect">
              <a:avLst/>
            </a:prstGeom>
          </p:spPr>
          <p:txBody>
            <a:bodyPr wrap="square">
              <a:spAutoFit/>
            </a:bodyPr>
            <a:lstStyle/>
            <a:p>
              <a:pPr marL="0" marR="0" lvl="0" indent="0" algn="ctr" defTabSz="914400" rtl="0" eaLnBrk="1" fontAlgn="auto" latinLnBrk="0" hangingPunct="1">
                <a:lnSpc>
                  <a:spcPct val="100000"/>
                </a:lnSpc>
                <a:spcBef>
                  <a:spcPct val="50000"/>
                </a:spcBef>
                <a:spcAft>
                  <a:spcPts val="0"/>
                </a:spcAft>
                <a:buClrTx/>
                <a:buSzTx/>
                <a:buFontTx/>
                <a:buNone/>
                <a:tabLst/>
                <a:defRPr/>
              </a:pPr>
              <a:r>
                <a:rPr kumimoji="0" lang="zh-CN" altLang="en-US" sz="1800" b="1" i="0" u="none" strike="noStrike" kern="1200" cap="none" spc="0" normalizeH="0" baseline="0" noProof="0" dirty="0">
                  <a:ln>
                    <a:noFill/>
                  </a:ln>
                  <a:solidFill>
                    <a:prstClr val="black">
                      <a:lumMod val="95000"/>
                      <a:lumOff val="5000"/>
                    </a:prstClr>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决策树：构建决策树</a:t>
              </a:r>
            </a:p>
          </p:txBody>
        </p:sp>
      </p:grpSp>
      <p:sp>
        <p:nvSpPr>
          <p:cNvPr id="21" name="矩形 20">
            <a:extLst>
              <a:ext uri="{FF2B5EF4-FFF2-40B4-BE49-F238E27FC236}">
                <a16:creationId xmlns:a16="http://schemas.microsoft.com/office/drawing/2014/main" id="{516C3D9D-EAB0-456E-98CD-C6FC12AB3094}"/>
              </a:ext>
            </a:extLst>
          </p:cNvPr>
          <p:cNvSpPr/>
          <p:nvPr/>
        </p:nvSpPr>
        <p:spPr>
          <a:xfrm>
            <a:off x="852473" y="129010"/>
            <a:ext cx="3262432"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mn-cs"/>
              </a:rPr>
              <a:t>二、</a:t>
            </a: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监督学习：回归分析与决策树</a:t>
            </a:r>
          </a:p>
        </p:txBody>
      </p:sp>
      <p:sp>
        <p:nvSpPr>
          <p:cNvPr id="7" name="矩形 6">
            <a:extLst>
              <a:ext uri="{FF2B5EF4-FFF2-40B4-BE49-F238E27FC236}">
                <a16:creationId xmlns:a16="http://schemas.microsoft.com/office/drawing/2014/main" id="{B25F9F8E-04D9-445D-9343-DE9AA0A9D028}"/>
              </a:ext>
            </a:extLst>
          </p:cNvPr>
          <p:cNvSpPr/>
          <p:nvPr/>
        </p:nvSpPr>
        <p:spPr>
          <a:xfrm>
            <a:off x="1018161" y="1783368"/>
            <a:ext cx="10155677" cy="4497834"/>
          </a:xfrm>
          <a:prstGeom prst="rect">
            <a:avLst/>
          </a:prstGeom>
        </p:spPr>
        <p:txBody>
          <a:bodyPr wrap="square">
            <a:spAutoFit/>
          </a:bodyPr>
          <a:lstStyle/>
          <a:p>
            <a:pPr marL="285750" marR="0" lvl="0" indent="-28575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建立决策树的过程，就是不断选择属性值对样本集进行划分，直至每个子样本为同一个类别。上面的案例数据较少，我们可以通过观察或是穷举的方法来不断选择属性值对样本集进行划分，对于较大的数据集，需要理论和方法来评价不同属性值划分的子样本集的好坏程度，并基于该方法构建决策树。</a:t>
            </a:r>
            <a:endPar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构建决策树时划分属性的顺序选择是重要的。性能好的决策树随着划分不断进行，决策树分支结点样本集的</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a:t>
            </a:r>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纯度</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a:t>
            </a:r>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会越来越高，即其所包含样本尽可能属于相同类别。</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信息熵（</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entropy</a:t>
            </a:r>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）就是一种衡量样本集合</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a:t>
            </a:r>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纯度</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a:t>
            </a:r>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的一种指标，如果我们计算选择不同属性划分后样本集的</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a:t>
            </a:r>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纯度</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a:t>
            </a:r>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，那么就可以比较和选择属性。信息熵越大，说明该集合的不确定性越大，</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a:t>
            </a:r>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纯度</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a:t>
            </a:r>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越低。选择属性划分样本集前后信息熵的减少量被称为信息增益（</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information gain</a:t>
            </a:r>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），也就是说信息增益被用来衡量样本集合复杂度（不确定性）所减少的程度。</a:t>
            </a:r>
          </a:p>
          <a:p>
            <a:pPr marL="0" marR="0" lvl="0" indent="266700" algn="just" defTabSz="914400" rtl="0" eaLnBrk="1" fontAlgn="auto" latinLnBrk="0" hangingPunct="1">
              <a:lnSpc>
                <a:spcPts val="2200"/>
              </a:lnSpc>
              <a:spcBef>
                <a:spcPts val="0"/>
              </a:spcBef>
              <a:spcAft>
                <a:spcPts val="0"/>
              </a:spcAft>
              <a:buClrTx/>
              <a:buSzTx/>
              <a:buFontTx/>
              <a:buNone/>
              <a:tabLst/>
              <a:defRPr/>
            </a:pPr>
            <a:endPar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134533756"/>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504507" y="1008198"/>
            <a:ext cx="8846288" cy="497934"/>
            <a:chOff x="2228892" y="2819853"/>
            <a:chExt cx="4786506" cy="497934"/>
          </a:xfrm>
        </p:grpSpPr>
        <p:sp>
          <p:nvSpPr>
            <p:cNvPr id="3" name="平行四边形 2"/>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4" name="平行四边形 3"/>
            <p:cNvSpPr/>
            <p:nvPr/>
          </p:nvSpPr>
          <p:spPr bwMode="auto">
            <a:xfrm>
              <a:off x="2228892" y="2819853"/>
              <a:ext cx="4786506"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5" name="矩形 4"/>
            <p:cNvSpPr/>
            <p:nvPr/>
          </p:nvSpPr>
          <p:spPr>
            <a:xfrm>
              <a:off x="2591332" y="2826188"/>
              <a:ext cx="4133539" cy="369332"/>
            </a:xfrm>
            <a:prstGeom prst="rect">
              <a:avLst/>
            </a:prstGeom>
          </p:spPr>
          <p:txBody>
            <a:bodyPr wrap="square">
              <a:spAutoFit/>
            </a:bodyPr>
            <a:lstStyle/>
            <a:p>
              <a:pPr marL="0" marR="0" lvl="0" indent="0" algn="ctr" defTabSz="914400" rtl="0" eaLnBrk="1" fontAlgn="auto" latinLnBrk="0" hangingPunct="1">
                <a:lnSpc>
                  <a:spcPct val="100000"/>
                </a:lnSpc>
                <a:spcBef>
                  <a:spcPct val="50000"/>
                </a:spcBef>
                <a:spcAft>
                  <a:spcPts val="0"/>
                </a:spcAft>
                <a:buClrTx/>
                <a:buSzTx/>
                <a:buFontTx/>
                <a:buNone/>
                <a:tabLst/>
                <a:defRPr/>
              </a:pPr>
              <a:r>
                <a:rPr kumimoji="0" lang="zh-CN" altLang="en-US" sz="1800" b="1" i="0" u="none" strike="noStrike" kern="1200" cap="none" spc="0" normalizeH="0" baseline="0" noProof="0" dirty="0">
                  <a:ln>
                    <a:noFill/>
                  </a:ln>
                  <a:solidFill>
                    <a:prstClr val="black">
                      <a:lumMod val="95000"/>
                      <a:lumOff val="5000"/>
                    </a:prstClr>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决策树：构建决策树</a:t>
              </a:r>
            </a:p>
          </p:txBody>
        </p:sp>
      </p:grpSp>
      <p:sp>
        <p:nvSpPr>
          <p:cNvPr id="21" name="矩形 20">
            <a:extLst>
              <a:ext uri="{FF2B5EF4-FFF2-40B4-BE49-F238E27FC236}">
                <a16:creationId xmlns:a16="http://schemas.microsoft.com/office/drawing/2014/main" id="{516C3D9D-EAB0-456E-98CD-C6FC12AB3094}"/>
              </a:ext>
            </a:extLst>
          </p:cNvPr>
          <p:cNvSpPr/>
          <p:nvPr/>
        </p:nvSpPr>
        <p:spPr>
          <a:xfrm>
            <a:off x="852473" y="129010"/>
            <a:ext cx="3262432"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mn-cs"/>
              </a:rPr>
              <a:t>二、</a:t>
            </a: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监督学习：回归分析与决策树</a:t>
            </a:r>
          </a:p>
        </p:txBody>
      </p:sp>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ADFA6330-E080-46FC-A7A0-AD9CA8E7D3CF}"/>
                  </a:ext>
                </a:extLst>
              </p:cNvPr>
              <p:cNvSpPr/>
              <p:nvPr/>
            </p:nvSpPr>
            <p:spPr>
              <a:xfrm>
                <a:off x="1063557" y="1529731"/>
                <a:ext cx="10389140" cy="4583242"/>
              </a:xfrm>
              <a:prstGeom prst="rect">
                <a:avLst/>
              </a:prstGeom>
            </p:spPr>
            <p:txBody>
              <a:bodyPr wrap="square">
                <a:spAutoFit/>
              </a:bodyPr>
              <a:lstStyle/>
              <a:p>
                <a:pPr marL="0" marR="0" lvl="0" indent="266700" algn="just" defTabSz="914400" rtl="0" eaLnBrk="1" fontAlgn="auto" latinLnBrk="0" hangingPunct="1">
                  <a:lnSpc>
                    <a:spcPct val="150000"/>
                  </a:lnSpc>
                  <a:spcBef>
                    <a:spcPts val="0"/>
                  </a:spcBef>
                  <a:spcAft>
                    <a:spcPts val="0"/>
                  </a:spcAft>
                  <a:buClrTx/>
                  <a:buSzTx/>
                  <a:buFontTx/>
                  <a:buNone/>
                  <a:tabLst/>
                  <a:defRPr/>
                </a:pPr>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假设有</a:t>
                </a:r>
                <a14:m>
                  <m:oMath xmlns:m="http://schemas.openxmlformats.org/officeDocument/2006/math">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𝐾</m:t>
                    </m:r>
                  </m:oMath>
                </a14:m>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个信息，其组成了集合样本</a:t>
                </a:r>
                <a14:m>
                  <m:oMath xmlns:m="http://schemas.openxmlformats.org/officeDocument/2006/math">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𝐷</m:t>
                    </m:r>
                  </m:oMath>
                </a14:m>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，记第</a:t>
                </a:r>
                <a14:m>
                  <m:oMath xmlns:m="http://schemas.openxmlformats.org/officeDocument/2006/math">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𝑘</m:t>
                    </m:r>
                  </m:oMath>
                </a14:m>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个信息发生的概率为</a:t>
                </a:r>
                <a14:m>
                  <m:oMath xmlns:m="http://schemas.openxmlformats.org/officeDocument/2006/math">
                    <m:sSub>
                      <m:sSubPr>
                        <m:ctrlPr>
                          <a:rPr kumimoji="0" lang="zh-CN" altLang="zh-CN"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𝑝</m:t>
                        </m:r>
                      </m:e>
                      <m:sub>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𝑘</m:t>
                        </m:r>
                      </m:sub>
                    </m:sSub>
                    <m:r>
                      <a:rPr kumimoji="0" lang="en-US" altLang="zh-CN" sz="18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1≤</m:t>
                    </m:r>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𝑘</m:t>
                    </m:r>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𝐾</m:t>
                    </m:r>
                    <m:r>
                      <a:rPr kumimoji="0" lang="en-US" altLang="zh-CN" sz="18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oMath>
                </a14:m>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a:t>
                </a:r>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。如下定义这</a:t>
                </a:r>
                <a14:m>
                  <m:oMath xmlns:m="http://schemas.openxmlformats.org/officeDocument/2006/math">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𝐾</m:t>
                    </m:r>
                  </m:oMath>
                </a14:m>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个信息的信息熵：</a:t>
                </a:r>
              </a:p>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CN" sz="18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𝐸</m:t>
                      </m:r>
                      <m:d>
                        <m:dPr>
                          <m:ctrlPr>
                            <a:rPr kumimoji="0" lang="zh-CN" altLang="zh-CN" sz="18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altLang="zh-CN" sz="18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𝐷</m:t>
                          </m:r>
                        </m:e>
                      </m:d>
                      <m:r>
                        <a:rPr kumimoji="0" lang="en-US" altLang="zh-CN" sz="1800" b="0" i="0"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m:t>
                      </m:r>
                      <m:r>
                        <a:rPr kumimoji="0" lang="en-US" altLang="zh-CN" sz="18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m:t>
                      </m:r>
                      <m:nary>
                        <m:naryPr>
                          <m:chr m:val="∑"/>
                          <m:ctrlPr>
                            <a:rPr kumimoji="0" lang="zh-CN" altLang="zh-CN" sz="18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naryPr>
                        <m:sub>
                          <m:r>
                            <a:rPr kumimoji="0" lang="en-US" altLang="zh-CN" sz="18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𝑘</m:t>
                          </m:r>
                          <m:r>
                            <a:rPr kumimoji="0" lang="en-US" altLang="zh-CN" sz="1800" b="0" i="0"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=1</m:t>
                          </m:r>
                        </m:sub>
                        <m:sup>
                          <m:r>
                            <a:rPr kumimoji="0" lang="en-US" altLang="zh-CN" sz="18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𝐾</m:t>
                          </m:r>
                        </m:sup>
                        <m:e>
                          <m:sSub>
                            <m:sSubPr>
                              <m:ctrlPr>
                                <a:rPr kumimoji="0" lang="zh-CN" altLang="zh-CN" sz="18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8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𝑝</m:t>
                              </m:r>
                            </m:e>
                            <m:sub>
                              <m:r>
                                <a:rPr kumimoji="0" lang="en-US" altLang="zh-CN" sz="18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𝑘</m:t>
                              </m:r>
                            </m:sub>
                          </m:sSub>
                          <m:func>
                            <m:funcPr>
                              <m:ctrlPr>
                                <a:rPr kumimoji="0" lang="zh-CN" altLang="zh-CN" sz="18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funcPr>
                            <m:fName>
                              <m:sSub>
                                <m:sSubPr>
                                  <m:ctrlPr>
                                    <a:rPr kumimoji="0" lang="zh-CN" altLang="zh-CN" sz="18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kumimoji="0" lang="en-US" altLang="zh-CN" sz="1800" b="0" i="0"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log</m:t>
                                  </m:r>
                                </m:e>
                                <m:sub>
                                  <m:r>
                                    <a:rPr kumimoji="0" lang="en-US" altLang="zh-CN" sz="18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2</m:t>
                                  </m:r>
                                </m:sub>
                              </m:sSub>
                            </m:fName>
                            <m:e>
                              <m:sSub>
                                <m:sSubPr>
                                  <m:ctrlPr>
                                    <a:rPr kumimoji="0" lang="zh-CN" altLang="zh-CN" sz="18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8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𝑝</m:t>
                                  </m:r>
                                </m:e>
                                <m:sub>
                                  <m:r>
                                    <a:rPr kumimoji="0" lang="en-US" altLang="zh-CN" sz="18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𝑘</m:t>
                                  </m:r>
                                </m:sub>
                              </m:sSub>
                            </m:e>
                          </m:func>
                        </m:e>
                      </m:nary>
                      <m:r>
                        <a:rPr kumimoji="0" lang="en-US" altLang="zh-CN" sz="1800" b="0" i="0"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 </m:t>
                      </m:r>
                    </m:oMath>
                  </m:oMathPara>
                </a14:m>
                <a:endParaRPr kumimoji="0" lang="zh-CN" altLang="zh-CN" sz="1800" b="0" i="0" u="none" strike="noStrike" kern="1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266700" algn="just" defTabSz="914400" rtl="0" eaLnBrk="1" fontAlgn="auto" latinLnBrk="0" hangingPunct="1">
                  <a:lnSpc>
                    <a:spcPct val="150000"/>
                  </a:lnSpc>
                  <a:spcBef>
                    <a:spcPts val="0"/>
                  </a:spcBef>
                  <a:spcAft>
                    <a:spcPts val="0"/>
                  </a:spcAft>
                  <a:buClrTx/>
                  <a:buSzTx/>
                  <a:buFontTx/>
                  <a:buNone/>
                  <a:tabLst/>
                  <a:defRPr/>
                </a:pPr>
                <a14:m>
                  <m:oMath xmlns:m="http://schemas.openxmlformats.org/officeDocument/2006/math">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𝐸</m:t>
                    </m:r>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𝐷</m:t>
                    </m:r>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oMath>
                </a14:m>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值越小，表示</a:t>
                </a:r>
                <a14:m>
                  <m:oMath xmlns:m="http://schemas.openxmlformats.org/officeDocument/2006/math">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𝐷</m:t>
                    </m:r>
                  </m:oMath>
                </a14:m>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包含的信息越确定，也称</a:t>
                </a:r>
                <a14:m>
                  <m:oMath xmlns:m="http://schemas.openxmlformats.org/officeDocument/2006/math">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𝐷</m:t>
                    </m:r>
                  </m:oMath>
                </a14:m>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的纯度越高。需要指出，所有</a:t>
                </a:r>
                <a14:m>
                  <m:oMath xmlns:m="http://schemas.openxmlformats.org/officeDocument/2006/math">
                    <m:sSub>
                      <m:sSubPr>
                        <m:ctrlPr>
                          <a:rPr kumimoji="0" lang="zh-CN" altLang="zh-CN"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𝑝</m:t>
                        </m:r>
                      </m:e>
                      <m:sub>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𝑘</m:t>
                        </m:r>
                      </m:sub>
                    </m:sSub>
                  </m:oMath>
                </a14:m>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累加起来的和为</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1</a:t>
                </a:r>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a:t>
                </a:r>
              </a:p>
              <a:p>
                <a:pPr marL="0" marR="0" lvl="0" indent="266700" algn="just" defTabSz="914400" rtl="0" eaLnBrk="1" fontAlgn="auto" latinLnBrk="0" hangingPunct="1">
                  <a:lnSpc>
                    <a:spcPct val="150000"/>
                  </a:lnSpc>
                  <a:spcBef>
                    <a:spcPts val="0"/>
                  </a:spcBef>
                  <a:spcAft>
                    <a:spcPts val="0"/>
                  </a:spcAft>
                  <a:buClrTx/>
                  <a:buSzTx/>
                  <a:buFontTx/>
                  <a:buNone/>
                  <a:tabLst/>
                  <a:defRPr/>
                </a:pPr>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现在应用熵这个度量标准来构建决策树。表</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4.5 </a:t>
                </a:r>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中</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14</a:t>
                </a:r>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个样本分属于</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a:t>
                </a:r>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给予贷款（</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9 </a:t>
                </a:r>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个样本）</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a:t>
                </a:r>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和</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a:t>
                </a:r>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不给予贷款（</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5 </a:t>
                </a:r>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个样本）</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a:t>
                </a:r>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两个类别，即 </a:t>
                </a:r>
                <a14:m>
                  <m:oMath xmlns:m="http://schemas.openxmlformats.org/officeDocument/2006/math">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𝐾</m:t>
                    </m:r>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=2</m:t>
                    </m:r>
                  </m:oMath>
                </a14:m>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a:t>
                </a:r>
              </a:p>
              <a:p>
                <a:pPr marL="0" marR="0" lvl="0" indent="266700" algn="ctr" defTabSz="914400" rtl="0" eaLnBrk="1" fontAlgn="auto" latinLnBrk="0" hangingPunct="1">
                  <a:lnSpc>
                    <a:spcPct val="150000"/>
                  </a:lnSpc>
                  <a:spcBef>
                    <a:spcPts val="0"/>
                  </a:spcBef>
                  <a:spcAft>
                    <a:spcPts val="60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𝐸𝑛𝑡</m:t>
                      </m:r>
                      <m:d>
                        <m:dPr>
                          <m:ctrlPr>
                            <a:rPr kumimoji="0" lang="zh-CN" altLang="zh-CN" sz="18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𝐷</m:t>
                          </m:r>
                        </m:e>
                      </m:d>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m:t>
                      </m:r>
                      <m:nary>
                        <m:naryPr>
                          <m:chr m:val="∑"/>
                          <m:ctrlPr>
                            <a:rPr kumimoji="0" lang="zh-CN" altLang="zh-CN" sz="18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naryPr>
                        <m:sub>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𝑘</m:t>
                          </m:r>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=1</m:t>
                          </m:r>
                        </m:sub>
                        <m:sup>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2</m:t>
                          </m:r>
                        </m:sup>
                        <m:e>
                          <m:sSub>
                            <m:sSubPr>
                              <m:ctrlPr>
                                <a:rPr kumimoji="0" lang="zh-CN" altLang="zh-CN" sz="18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𝑝</m:t>
                              </m:r>
                            </m:e>
                            <m:sub>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𝑘</m:t>
                              </m:r>
                            </m:sub>
                          </m:sSub>
                          <m:func>
                            <m:funcPr>
                              <m:ctrlPr>
                                <a:rPr kumimoji="0" lang="zh-CN" altLang="zh-CN" sz="18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funcPr>
                            <m:fName>
                              <m:sSubSup>
                                <m:sSubSupPr>
                                  <m:ctrlPr>
                                    <a:rPr kumimoji="0" lang="zh-CN" altLang="zh-CN" sz="18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SupPr>
                                <m:e>
                                  <m:r>
                                    <m:rPr>
                                      <m:sty m:val="p"/>
                                    </m:rPr>
                                    <a:rPr kumimoji="0" lang="en-US" altLang="zh-CN" sz="1800" b="0" i="0" u="none" strike="noStrike" kern="100" cap="none" spc="0" normalizeH="0" baseline="0" noProof="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log</m:t>
                                  </m:r>
                                </m:e>
                                <m:sub>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2</m:t>
                                  </m:r>
                                </m:sub>
                                <m:sup/>
                              </m:sSubSup>
                              <m:sSub>
                                <m:sSubPr>
                                  <m:ctrlPr>
                                    <a:rPr kumimoji="0" lang="zh-CN" altLang="zh-CN" sz="18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𝑝</m:t>
                                  </m:r>
                                </m:e>
                                <m:sub>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𝑘</m:t>
                                  </m:r>
                                </m:sub>
                              </m:sSub>
                            </m:fName>
                            <m:e>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m:t>
                              </m:r>
                              <m:d>
                                <m:dPr>
                                  <m:ctrlPr>
                                    <a:rPr kumimoji="0" lang="zh-CN" altLang="zh-CN" sz="18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f>
                                    <m:fPr>
                                      <m:ctrlPr>
                                        <a:rPr kumimoji="0" lang="zh-CN" altLang="zh-CN" sz="18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fPr>
                                    <m:num>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9</m:t>
                                      </m:r>
                                    </m:num>
                                    <m:den>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14</m:t>
                                      </m:r>
                                    </m:den>
                                  </m:f>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m:t>
                                  </m:r>
                                  <m:func>
                                    <m:funcPr>
                                      <m:ctrlPr>
                                        <a:rPr kumimoji="0" lang="zh-CN" altLang="zh-CN" sz="18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funcPr>
                                    <m:fName>
                                      <m:sSub>
                                        <m:sSubPr>
                                          <m:ctrlPr>
                                            <a:rPr kumimoji="0" lang="zh-CN" altLang="zh-CN" sz="18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kumimoji="0" lang="en-US" altLang="zh-CN" sz="1800" b="0" i="0" u="none" strike="noStrike" kern="100" cap="none" spc="0" normalizeH="0" baseline="0" noProof="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log</m:t>
                                          </m:r>
                                        </m:e>
                                        <m:sub>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2</m:t>
                                          </m:r>
                                        </m:sub>
                                      </m:sSub>
                                    </m:fName>
                                    <m:e>
                                      <m:f>
                                        <m:fPr>
                                          <m:ctrlPr>
                                            <a:rPr kumimoji="0" lang="zh-CN" altLang="zh-CN" sz="18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fPr>
                                        <m:num>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9</m:t>
                                          </m:r>
                                        </m:num>
                                        <m:den>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14</m:t>
                                          </m:r>
                                        </m:den>
                                      </m:f>
                                    </m:e>
                                  </m:func>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m:t>
                                  </m:r>
                                  <m:f>
                                    <m:fPr>
                                      <m:ctrlPr>
                                        <a:rPr kumimoji="0" lang="zh-CN" altLang="zh-CN" sz="18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fPr>
                                    <m:num>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5</m:t>
                                      </m:r>
                                    </m:num>
                                    <m:den>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14</m:t>
                                      </m:r>
                                    </m:den>
                                  </m:f>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m:t>
                                  </m:r>
                                  <m:func>
                                    <m:funcPr>
                                      <m:ctrlPr>
                                        <a:rPr kumimoji="0" lang="zh-CN" altLang="zh-CN" sz="18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funcPr>
                                    <m:fName>
                                      <m:sSub>
                                        <m:sSubPr>
                                          <m:ctrlPr>
                                            <a:rPr kumimoji="0" lang="zh-CN" altLang="zh-CN" sz="18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kumimoji="0" lang="en-US" altLang="zh-CN" sz="1800" b="0" i="0" u="none" strike="noStrike" kern="100" cap="none" spc="0" normalizeH="0" baseline="0" noProof="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log</m:t>
                                          </m:r>
                                        </m:e>
                                        <m:sub>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2</m:t>
                                          </m:r>
                                        </m:sub>
                                      </m:sSub>
                                    </m:fName>
                                    <m:e>
                                      <m:f>
                                        <m:fPr>
                                          <m:ctrlPr>
                                            <a:rPr kumimoji="0" lang="zh-CN" altLang="zh-CN" sz="18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fPr>
                                        <m:num>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5</m:t>
                                          </m:r>
                                        </m:num>
                                        <m:den>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14</m:t>
                                          </m:r>
                                        </m:den>
                                      </m:f>
                                    </m:e>
                                  </m:func>
                                </m:e>
                              </m:d>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=0.940</m:t>
                              </m:r>
                            </m:e>
                          </m:func>
                        </m:e>
                      </m:nary>
                    </m:oMath>
                  </m:oMathPara>
                </a14:m>
                <a:endParaRPr kumimoji="0" lang="zh-CN" altLang="zh-CN" sz="1800" b="0" i="0" u="none" strike="noStrike" kern="1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mc:Choice>
        <mc:Fallback xmlns="">
          <p:sp>
            <p:nvSpPr>
              <p:cNvPr id="9" name="矩形 8">
                <a:extLst>
                  <a:ext uri="{FF2B5EF4-FFF2-40B4-BE49-F238E27FC236}">
                    <a16:creationId xmlns:a16="http://schemas.microsoft.com/office/drawing/2014/main" id="{ADFA6330-E080-46FC-A7A0-AD9CA8E7D3CF}"/>
                  </a:ext>
                </a:extLst>
              </p:cNvPr>
              <p:cNvSpPr>
                <a:spLocks noRot="1" noChangeAspect="1" noMove="1" noResize="1" noEditPoints="1" noAdjustHandles="1" noChangeArrowheads="1" noChangeShapeType="1" noTextEdit="1"/>
              </p:cNvSpPr>
              <p:nvPr/>
            </p:nvSpPr>
            <p:spPr>
              <a:xfrm>
                <a:off x="1063557" y="1529731"/>
                <a:ext cx="10389140" cy="4583242"/>
              </a:xfrm>
              <a:prstGeom prst="rect">
                <a:avLst/>
              </a:prstGeom>
              <a:blipFill>
                <a:blip r:embed="rId3"/>
                <a:stretch>
                  <a:fillRect l="-469" r="-46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401321960"/>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504507" y="1008198"/>
            <a:ext cx="8846288" cy="497934"/>
            <a:chOff x="2228892" y="2819853"/>
            <a:chExt cx="4786506" cy="497934"/>
          </a:xfrm>
        </p:grpSpPr>
        <p:sp>
          <p:nvSpPr>
            <p:cNvPr id="3" name="平行四边形 2"/>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4" name="平行四边形 3"/>
            <p:cNvSpPr/>
            <p:nvPr/>
          </p:nvSpPr>
          <p:spPr bwMode="auto">
            <a:xfrm>
              <a:off x="2228892" y="2819853"/>
              <a:ext cx="4786506"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5" name="矩形 4"/>
            <p:cNvSpPr/>
            <p:nvPr/>
          </p:nvSpPr>
          <p:spPr>
            <a:xfrm>
              <a:off x="2591332" y="2826188"/>
              <a:ext cx="4133539" cy="369332"/>
            </a:xfrm>
            <a:prstGeom prst="rect">
              <a:avLst/>
            </a:prstGeom>
          </p:spPr>
          <p:txBody>
            <a:bodyPr wrap="square">
              <a:spAutoFit/>
            </a:bodyPr>
            <a:lstStyle/>
            <a:p>
              <a:pPr marL="0" marR="0" lvl="0" indent="0" algn="ctr" defTabSz="914400" rtl="0" eaLnBrk="1" fontAlgn="auto" latinLnBrk="0" hangingPunct="1">
                <a:lnSpc>
                  <a:spcPct val="100000"/>
                </a:lnSpc>
                <a:spcBef>
                  <a:spcPct val="50000"/>
                </a:spcBef>
                <a:spcAft>
                  <a:spcPts val="0"/>
                </a:spcAft>
                <a:buClrTx/>
                <a:buSzTx/>
                <a:buFontTx/>
                <a:buNone/>
                <a:tabLst/>
                <a:defRPr/>
              </a:pPr>
              <a:r>
                <a:rPr kumimoji="0" lang="zh-CN" altLang="en-US" sz="1800" b="1" i="0" u="none" strike="noStrike" kern="1200" cap="none" spc="0" normalizeH="0" baseline="0" noProof="0" dirty="0">
                  <a:ln>
                    <a:noFill/>
                  </a:ln>
                  <a:solidFill>
                    <a:prstClr val="black">
                      <a:lumMod val="95000"/>
                      <a:lumOff val="5000"/>
                    </a:prstClr>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决策树：构建决策树</a:t>
              </a:r>
            </a:p>
          </p:txBody>
        </p:sp>
      </p:grpSp>
      <p:sp>
        <p:nvSpPr>
          <p:cNvPr id="21" name="矩形 20">
            <a:extLst>
              <a:ext uri="{FF2B5EF4-FFF2-40B4-BE49-F238E27FC236}">
                <a16:creationId xmlns:a16="http://schemas.microsoft.com/office/drawing/2014/main" id="{516C3D9D-EAB0-456E-98CD-C6FC12AB3094}"/>
              </a:ext>
            </a:extLst>
          </p:cNvPr>
          <p:cNvSpPr/>
          <p:nvPr/>
        </p:nvSpPr>
        <p:spPr>
          <a:xfrm>
            <a:off x="852473" y="129010"/>
            <a:ext cx="3262432"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mn-cs"/>
              </a:rPr>
              <a:t>二、</a:t>
            </a: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监督学习：回归分析与决策树</a:t>
            </a:r>
          </a:p>
        </p:txBody>
      </p:sp>
      <p:pic>
        <p:nvPicPr>
          <p:cNvPr id="7" name="图片 6">
            <a:extLst>
              <a:ext uri="{FF2B5EF4-FFF2-40B4-BE49-F238E27FC236}">
                <a16:creationId xmlns:a16="http://schemas.microsoft.com/office/drawing/2014/main" id="{E6638B11-2291-42F3-B6D4-53DC9F983AF2}"/>
              </a:ext>
            </a:extLst>
          </p:cNvPr>
          <p:cNvPicPr>
            <a:picLocks noChangeAspect="1"/>
          </p:cNvPicPr>
          <p:nvPr/>
        </p:nvPicPr>
        <p:blipFill>
          <a:blip r:embed="rId3"/>
          <a:stretch>
            <a:fillRect/>
          </a:stretch>
        </p:blipFill>
        <p:spPr>
          <a:xfrm>
            <a:off x="7106578" y="3219558"/>
            <a:ext cx="4632563" cy="1722093"/>
          </a:xfrm>
          <a:prstGeom prst="rect">
            <a:avLst/>
          </a:prstGeom>
        </p:spPr>
      </p:pic>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0D979446-2943-4F88-835D-4AE2E6188CAF}"/>
                  </a:ext>
                </a:extLst>
              </p:cNvPr>
              <p:cNvSpPr/>
              <p:nvPr/>
            </p:nvSpPr>
            <p:spPr>
              <a:xfrm>
                <a:off x="680936" y="1770933"/>
                <a:ext cx="6212731" cy="4619341"/>
              </a:xfrm>
              <a:prstGeom prst="rect">
                <a:avLst/>
              </a:prstGeom>
            </p:spPr>
            <p:txBody>
              <a:bodyPr wrap="square">
                <a:spAutoFit/>
              </a:bodyPr>
              <a:lstStyle/>
              <a:p>
                <a:pPr marL="0" marR="0" lvl="0" indent="266700" algn="just" defTabSz="914400" rtl="0" eaLnBrk="1" fontAlgn="auto" latinLnBrk="0" hangingPunct="1">
                  <a:lnSpc>
                    <a:spcPct val="150000"/>
                  </a:lnSpc>
                  <a:spcBef>
                    <a:spcPts val="0"/>
                  </a:spcBef>
                  <a:spcAft>
                    <a:spcPts val="0"/>
                  </a:spcAft>
                  <a:buClrTx/>
                  <a:buSzTx/>
                  <a:buFontTx/>
                  <a:buNone/>
                  <a:tabLst/>
                  <a:defRPr/>
                </a:pPr>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表</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4.5</a:t>
                </a:r>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中有年龄、银行流水、是否结婚、拥有房产四个人物相关的属性特征，下面计算这四个特点所对应的信息熵。</a:t>
                </a:r>
              </a:p>
              <a:p>
                <a:pPr marL="0" marR="0" lvl="0" indent="266700" algn="just" defTabSz="914400" rtl="0" eaLnBrk="1" fontAlgn="auto" latinLnBrk="0" hangingPunct="1">
                  <a:lnSpc>
                    <a:spcPct val="150000"/>
                  </a:lnSpc>
                  <a:spcBef>
                    <a:spcPts val="0"/>
                  </a:spcBef>
                  <a:spcAft>
                    <a:spcPts val="0"/>
                  </a:spcAft>
                  <a:buClrTx/>
                  <a:buSzTx/>
                  <a:buFontTx/>
                  <a:buNone/>
                  <a:tabLst/>
                  <a:defRPr/>
                </a:pPr>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以年龄为例，年龄包含</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“&gt;30”</a:t>
                </a:r>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“20~30”</a:t>
                </a:r>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“&lt;20”</a:t>
                </a:r>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三个属性取值。这三个属性取值对</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14</a:t>
                </a:r>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个样本进行划分，在决策树中产生了三个分支结点，每个分支结点包含一个数据子集，三个数据子集构成了对原数据的划分。如</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“20~30”</a:t>
                </a:r>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这一属性取值包含四个样本</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{3, 7,12,13}</a:t>
                </a:r>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a:t>
                </a:r>
              </a:p>
              <a:p>
                <a:pPr marL="0" marR="0" lvl="0" indent="266700" algn="just" defTabSz="914400" rtl="0" eaLnBrk="1" fontAlgn="auto" latinLnBrk="0" hangingPunct="1">
                  <a:lnSpc>
                    <a:spcPct val="150000"/>
                  </a:lnSpc>
                  <a:spcBef>
                    <a:spcPts val="0"/>
                  </a:spcBef>
                  <a:spcAft>
                    <a:spcPts val="0"/>
                  </a:spcAft>
                  <a:buClrTx/>
                  <a:buSzTx/>
                  <a:buFontTx/>
                  <a:buNone/>
                  <a:tabLst/>
                  <a:defRPr/>
                </a:pPr>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对年龄属性划分出的子样本集情况的统计如表</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4.6</a:t>
                </a:r>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所示。这里记属性取值为</a:t>
                </a:r>
                <a14:m>
                  <m:oMath xmlns:m="http://schemas.openxmlformats.org/officeDocument/2006/math">
                    <m:sSub>
                      <m:sSubPr>
                        <m:ctrlPr>
                          <a:rPr kumimoji="0" lang="zh-CN" altLang="zh-CN"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𝑎</m:t>
                        </m:r>
                      </m:e>
                      <m:sub>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𝑖</m:t>
                        </m:r>
                      </m:sub>
                    </m:sSub>
                  </m:oMath>
                </a14:m>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（即</a:t>
                </a:r>
                <a14:m>
                  <m:oMath xmlns:m="http://schemas.openxmlformats.org/officeDocument/2006/math">
                    <m:sSub>
                      <m:sSubPr>
                        <m:ctrlPr>
                          <a:rPr kumimoji="0" lang="zh-CN" altLang="zh-CN"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𝑎</m:t>
                        </m:r>
                      </m:e>
                      <m:sub>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0</m:t>
                        </m:r>
                      </m:sub>
                    </m:sSub>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r>
                      <a:rPr kumimoji="0" lang="zh-CN" altLang="zh-CN" sz="18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年龄</m:t>
                    </m:r>
                    <m:r>
                      <a:rPr kumimoji="0" lang="en-US" altLang="zh-CN" sz="18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&gt;30</m:t>
                    </m:r>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oMath>
                </a14:m>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a:t>
                </a:r>
                <a14:m>
                  <m:oMath xmlns:m="http://schemas.openxmlformats.org/officeDocument/2006/math">
                    <m:sSub>
                      <m:sSubPr>
                        <m:ctrlPr>
                          <a:rPr kumimoji="0" lang="zh-CN" altLang="zh-CN"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𝑎</m:t>
                        </m:r>
                      </m:e>
                      <m:sub>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1</m:t>
                        </m:r>
                      </m:sub>
                    </m:sSub>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r>
                      <a:rPr kumimoji="0" lang="zh-CN" altLang="zh-CN" sz="18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年龄</m:t>
                    </m:r>
                    <m:r>
                      <a:rPr kumimoji="0" lang="en-US" altLang="zh-CN" sz="18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20~30</m:t>
                    </m:r>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oMath>
                </a14:m>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a:t>
                </a:r>
                <a14:m>
                  <m:oMath xmlns:m="http://schemas.openxmlformats.org/officeDocument/2006/math">
                    <m:sSub>
                      <m:sSubPr>
                        <m:ctrlPr>
                          <a:rPr kumimoji="0" lang="zh-CN" altLang="zh-CN"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𝑎</m:t>
                        </m:r>
                      </m:e>
                      <m:sub>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2</m:t>
                        </m:r>
                      </m:sub>
                    </m:sSub>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r>
                      <a:rPr kumimoji="0" lang="zh-CN" altLang="zh-CN" sz="18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年龄</m:t>
                    </m:r>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&lt;</m:t>
                    </m:r>
                    <m:r>
                      <a:rPr kumimoji="0" lang="en-US" altLang="zh-CN" sz="18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20</m:t>
                    </m:r>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oMath>
                </a14:m>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）。属性取值</a:t>
                </a:r>
                <a14:m>
                  <m:oMath xmlns:m="http://schemas.openxmlformats.org/officeDocument/2006/math">
                    <m:sSub>
                      <m:sSubPr>
                        <m:ctrlPr>
                          <a:rPr kumimoji="0" lang="zh-CN" altLang="zh-CN"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𝑎</m:t>
                        </m:r>
                      </m:e>
                      <m:sub>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𝑖</m:t>
                        </m:r>
                      </m:sub>
                    </m:sSub>
                  </m:oMath>
                </a14:m>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划分出的子样本集记为</a:t>
                </a:r>
                <a14:m>
                  <m:oMath xmlns:m="http://schemas.openxmlformats.org/officeDocument/2006/math">
                    <m:sSub>
                      <m:sSubPr>
                        <m:ctrlPr>
                          <a:rPr kumimoji="0" lang="zh-CN" altLang="zh-CN"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𝐷</m:t>
                        </m:r>
                      </m:e>
                      <m:sub>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𝑖</m:t>
                        </m:r>
                      </m:sub>
                    </m:sSub>
                  </m:oMath>
                </a14:m>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，该子样本集包含样本数量记为</a:t>
                </a:r>
                <a14:m>
                  <m:oMath xmlns:m="http://schemas.openxmlformats.org/officeDocument/2006/math">
                    <m:sSub>
                      <m:sSubPr>
                        <m:ctrlPr>
                          <a:rPr kumimoji="0" lang="zh-CN" altLang="zh-CN"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𝐷</m:t>
                        </m:r>
                      </m:e>
                      <m:sub>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𝑖</m:t>
                        </m:r>
                      </m:sub>
                    </m:sSub>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oMath>
                </a14:m>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a:t>
                </a:r>
              </a:p>
            </p:txBody>
          </p:sp>
        </mc:Choice>
        <mc:Fallback xmlns="">
          <p:sp>
            <p:nvSpPr>
              <p:cNvPr id="8" name="矩形 7">
                <a:extLst>
                  <a:ext uri="{FF2B5EF4-FFF2-40B4-BE49-F238E27FC236}">
                    <a16:creationId xmlns:a16="http://schemas.microsoft.com/office/drawing/2014/main" id="{0D979446-2943-4F88-835D-4AE2E6188CAF}"/>
                  </a:ext>
                </a:extLst>
              </p:cNvPr>
              <p:cNvSpPr>
                <a:spLocks noRot="1" noChangeAspect="1" noMove="1" noResize="1" noEditPoints="1" noAdjustHandles="1" noChangeArrowheads="1" noChangeShapeType="1" noTextEdit="1"/>
              </p:cNvSpPr>
              <p:nvPr/>
            </p:nvSpPr>
            <p:spPr>
              <a:xfrm>
                <a:off x="680936" y="1770933"/>
                <a:ext cx="6212731" cy="4619341"/>
              </a:xfrm>
              <a:prstGeom prst="rect">
                <a:avLst/>
              </a:prstGeom>
              <a:blipFill>
                <a:blip r:embed="rId4"/>
                <a:stretch>
                  <a:fillRect l="-883" r="-785" b="-132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877246488"/>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504507" y="1008198"/>
            <a:ext cx="8846288" cy="497934"/>
            <a:chOff x="2228892" y="2819853"/>
            <a:chExt cx="4786506" cy="497934"/>
          </a:xfrm>
        </p:grpSpPr>
        <p:sp>
          <p:nvSpPr>
            <p:cNvPr id="3" name="平行四边形 2"/>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4" name="平行四边形 3"/>
            <p:cNvSpPr/>
            <p:nvPr/>
          </p:nvSpPr>
          <p:spPr bwMode="auto">
            <a:xfrm>
              <a:off x="2228892" y="2819853"/>
              <a:ext cx="4786506"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5" name="矩形 4"/>
            <p:cNvSpPr/>
            <p:nvPr/>
          </p:nvSpPr>
          <p:spPr>
            <a:xfrm>
              <a:off x="2591332" y="2826188"/>
              <a:ext cx="4133539" cy="369332"/>
            </a:xfrm>
            <a:prstGeom prst="rect">
              <a:avLst/>
            </a:prstGeom>
          </p:spPr>
          <p:txBody>
            <a:bodyPr wrap="square">
              <a:spAutoFit/>
            </a:bodyPr>
            <a:lstStyle/>
            <a:p>
              <a:pPr marL="0" marR="0" lvl="0" indent="0" algn="ctr" defTabSz="914400" rtl="0" eaLnBrk="1" fontAlgn="auto" latinLnBrk="0" hangingPunct="1">
                <a:lnSpc>
                  <a:spcPct val="100000"/>
                </a:lnSpc>
                <a:spcBef>
                  <a:spcPct val="50000"/>
                </a:spcBef>
                <a:spcAft>
                  <a:spcPts val="0"/>
                </a:spcAft>
                <a:buClrTx/>
                <a:buSzTx/>
                <a:buFontTx/>
                <a:buNone/>
                <a:tabLst/>
                <a:defRPr/>
              </a:pPr>
              <a:r>
                <a:rPr kumimoji="0" lang="zh-CN" altLang="en-US" sz="1800" b="1" i="0" u="none" strike="noStrike" kern="1200" cap="none" spc="0" normalizeH="0" baseline="0" noProof="0" dirty="0">
                  <a:ln>
                    <a:noFill/>
                  </a:ln>
                  <a:solidFill>
                    <a:prstClr val="black">
                      <a:lumMod val="95000"/>
                      <a:lumOff val="5000"/>
                    </a:prstClr>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决策树：构建决策树</a:t>
              </a:r>
            </a:p>
          </p:txBody>
        </p:sp>
      </p:grpSp>
      <p:sp>
        <p:nvSpPr>
          <p:cNvPr id="21" name="矩形 20">
            <a:extLst>
              <a:ext uri="{FF2B5EF4-FFF2-40B4-BE49-F238E27FC236}">
                <a16:creationId xmlns:a16="http://schemas.microsoft.com/office/drawing/2014/main" id="{516C3D9D-EAB0-456E-98CD-C6FC12AB3094}"/>
              </a:ext>
            </a:extLst>
          </p:cNvPr>
          <p:cNvSpPr/>
          <p:nvPr/>
        </p:nvSpPr>
        <p:spPr>
          <a:xfrm>
            <a:off x="852473" y="129010"/>
            <a:ext cx="3262432"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mn-cs"/>
              </a:rPr>
              <a:t>二、</a:t>
            </a: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监督学习：回归分析与决策树</a:t>
            </a:r>
          </a:p>
        </p:txBody>
      </p:sp>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7E68A582-FF23-4360-9EBF-6C31CD18338C}"/>
                  </a:ext>
                </a:extLst>
              </p:cNvPr>
              <p:cNvSpPr/>
              <p:nvPr/>
            </p:nvSpPr>
            <p:spPr>
              <a:xfrm>
                <a:off x="428016" y="1822724"/>
                <a:ext cx="7918315" cy="4388061"/>
              </a:xfrm>
              <a:prstGeom prst="rect">
                <a:avLst/>
              </a:prstGeom>
            </p:spPr>
            <p:txBody>
              <a:bodyPr wrap="square">
                <a:spAutoFit/>
              </a:bodyPr>
              <a:lstStyle/>
              <a:p>
                <a:pPr marL="0" marR="0" lvl="0" indent="266700" algn="just" defTabSz="914400" rtl="0" eaLnBrk="1" fontAlgn="auto" latinLnBrk="0" hangingPunct="1">
                  <a:lnSpc>
                    <a:spcPts val="2200"/>
                  </a:lnSpc>
                  <a:spcBef>
                    <a:spcPts val="600"/>
                  </a:spcBef>
                  <a:spcAft>
                    <a:spcPts val="0"/>
                  </a:spcAft>
                  <a:buClrTx/>
                  <a:buSzTx/>
                  <a:buFontTx/>
                  <a:buNone/>
                  <a:tabLst/>
                  <a:defRPr/>
                </a:pPr>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根据表</a:t>
                </a:r>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4.6</a:t>
                </a:r>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的统计情况，计算每个属性值划分出的子样本集（即每个分支节点）的信息熵：</a:t>
                </a:r>
              </a:p>
              <a:p>
                <a:pPr marL="0" marR="0" lvl="0" indent="0" algn="just"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CN" sz="1600" b="0" i="0" u="none" strike="noStrike" kern="100" cap="none" spc="0" normalizeH="0" baseline="0" noProof="0">
                          <a:ln>
                            <a:noFill/>
                          </a:ln>
                          <a:solidFill>
                            <a:prstClr val="black"/>
                          </a:solidFill>
                          <a:effectLst/>
                          <a:uLnTx/>
                          <a:uFillTx/>
                          <a:latin typeface="Cambria Math" panose="02040503050406030204" pitchFamily="18" charset="0"/>
                          <a:ea typeface="楷体_GB2312"/>
                          <a:cs typeface="Times New Roman" panose="02020603050405020304" pitchFamily="18" charset="0"/>
                        </a:rPr>
                        <m:t>“</m:t>
                      </m:r>
                      <m:r>
                        <a:rPr kumimoji="0" lang="zh-CN" altLang="zh-CN" sz="1600" b="0" i="0" u="none" strike="noStrike" kern="100" cap="none" spc="0" normalizeH="0" baseline="0" noProof="0">
                          <a:ln>
                            <a:noFill/>
                          </a:ln>
                          <a:solidFill>
                            <a:prstClr val="black"/>
                          </a:solidFill>
                          <a:effectLst/>
                          <a:uLnTx/>
                          <a:uFillTx/>
                          <a:latin typeface="Cambria Math" panose="02040503050406030204" pitchFamily="18" charset="0"/>
                          <a:ea typeface="楷体_GB2312"/>
                          <a:cs typeface="Times New Roman" panose="02020603050405020304" pitchFamily="18" charset="0"/>
                        </a:rPr>
                        <m:t>年龄</m:t>
                      </m:r>
                      <m:r>
                        <a:rPr kumimoji="0" lang="en-US" altLang="zh-CN" sz="1600" b="0" i="0" u="none" strike="noStrike" kern="100" cap="none" spc="0" normalizeH="0" baseline="0" noProof="0">
                          <a:ln>
                            <a:noFill/>
                          </a:ln>
                          <a:solidFill>
                            <a:prstClr val="black"/>
                          </a:solidFill>
                          <a:effectLst/>
                          <a:uLnTx/>
                          <a:uFillTx/>
                          <a:latin typeface="Cambria Math" panose="02040503050406030204" pitchFamily="18" charset="0"/>
                          <a:ea typeface="楷体_GB2312"/>
                          <a:cs typeface="Times New Roman" panose="02020603050405020304" pitchFamily="18" charset="0"/>
                        </a:rPr>
                        <m:t>&gt;30”:   </m:t>
                      </m:r>
                      <m:r>
                        <a:rPr kumimoji="0" lang="en-US" altLang="zh-CN" sz="1600" b="0" i="1" u="none" strike="noStrike" kern="100" cap="none" spc="0" normalizeH="0" baseline="0" noProof="0">
                          <a:ln>
                            <a:noFill/>
                          </a:ln>
                          <a:solidFill>
                            <a:prstClr val="black"/>
                          </a:solidFill>
                          <a:effectLst/>
                          <a:uLnTx/>
                          <a:uFillTx/>
                          <a:latin typeface="Cambria Math" panose="02040503050406030204" pitchFamily="18" charset="0"/>
                          <a:ea typeface="楷体_GB2312"/>
                          <a:cs typeface="Times New Roman" panose="02020603050405020304" pitchFamily="18" charset="0"/>
                        </a:rPr>
                        <m:t>𝐸𝑛𝑡</m:t>
                      </m:r>
                      <m:d>
                        <m:dPr>
                          <m:ctrlPr>
                            <a:rPr kumimoji="0" lang="zh-CN" altLang="zh-CN" sz="16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kumimoji="0" lang="zh-CN" altLang="zh-CN" sz="16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600" b="0" i="1" u="none" strike="noStrike" kern="100" cap="none" spc="0" normalizeH="0" baseline="0" noProof="0">
                                  <a:ln>
                                    <a:noFill/>
                                  </a:ln>
                                  <a:solidFill>
                                    <a:prstClr val="black"/>
                                  </a:solidFill>
                                  <a:effectLst/>
                                  <a:uLnTx/>
                                  <a:uFillTx/>
                                  <a:latin typeface="Cambria Math" panose="02040503050406030204" pitchFamily="18" charset="0"/>
                                  <a:ea typeface="楷体_GB2312"/>
                                  <a:cs typeface="Times New Roman" panose="02020603050405020304" pitchFamily="18" charset="0"/>
                                </a:rPr>
                                <m:t>𝐷</m:t>
                              </m:r>
                            </m:e>
                            <m:sub>
                              <m:r>
                                <a:rPr kumimoji="0" lang="en-US" altLang="zh-CN" sz="1600" b="0" i="1" u="none" strike="noStrike" kern="100" cap="none" spc="0" normalizeH="0" baseline="0" noProof="0">
                                  <a:ln>
                                    <a:noFill/>
                                  </a:ln>
                                  <a:solidFill>
                                    <a:prstClr val="black"/>
                                  </a:solidFill>
                                  <a:effectLst/>
                                  <a:uLnTx/>
                                  <a:uFillTx/>
                                  <a:latin typeface="Cambria Math" panose="02040503050406030204" pitchFamily="18" charset="0"/>
                                  <a:ea typeface="楷体_GB2312"/>
                                  <a:cs typeface="Times New Roman" panose="02020603050405020304" pitchFamily="18" charset="0"/>
                                </a:rPr>
                                <m:t>0</m:t>
                              </m:r>
                            </m:sub>
                          </m:sSub>
                        </m:e>
                      </m:d>
                      <m:r>
                        <a:rPr kumimoji="0" lang="en-US" altLang="zh-CN" sz="1600" b="0" i="0" u="none" strike="noStrike" kern="100" cap="none" spc="0" normalizeH="0" baseline="0" noProof="0">
                          <a:ln>
                            <a:noFill/>
                          </a:ln>
                          <a:solidFill>
                            <a:prstClr val="black"/>
                          </a:solidFill>
                          <a:effectLst/>
                          <a:uLnTx/>
                          <a:uFillTx/>
                          <a:latin typeface="Cambria Math" panose="02040503050406030204" pitchFamily="18" charset="0"/>
                          <a:ea typeface="楷体_GB2312"/>
                          <a:cs typeface="Times New Roman" panose="02020603050405020304" pitchFamily="18" charset="0"/>
                        </a:rPr>
                        <m:t>=</m:t>
                      </m:r>
                      <m:r>
                        <a:rPr kumimoji="0" lang="en-US" altLang="zh-CN" sz="1600" b="0" i="1" u="none" strike="noStrike" kern="100" cap="none" spc="0" normalizeH="0" baseline="0" noProof="0">
                          <a:ln>
                            <a:noFill/>
                          </a:ln>
                          <a:solidFill>
                            <a:prstClr val="black"/>
                          </a:solidFill>
                          <a:effectLst/>
                          <a:uLnTx/>
                          <a:uFillTx/>
                          <a:latin typeface="Cambria Math" panose="02040503050406030204" pitchFamily="18" charset="0"/>
                          <a:ea typeface="MS Mincho" panose="02020609040205080304" pitchFamily="49" charset="-128"/>
                          <a:cs typeface="Times New Roman" panose="02020603050405020304" pitchFamily="18" charset="0"/>
                        </a:rPr>
                        <m:t>−</m:t>
                      </m:r>
                      <m:d>
                        <m:dPr>
                          <m:ctrlPr>
                            <a:rPr kumimoji="0" lang="zh-CN" altLang="zh-CN" sz="16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f>
                            <m:fPr>
                              <m:ctrlPr>
                                <a:rPr kumimoji="0" lang="zh-CN" altLang="zh-CN" sz="16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fPr>
                            <m:num>
                              <m:r>
                                <a:rPr kumimoji="0" lang="en-US" altLang="zh-CN" sz="1600" b="0" i="0" u="none" strike="noStrike" kern="100" cap="none" spc="0" normalizeH="0" baseline="0" noProof="0">
                                  <a:ln>
                                    <a:noFill/>
                                  </a:ln>
                                  <a:solidFill>
                                    <a:prstClr val="black"/>
                                  </a:solidFill>
                                  <a:effectLst/>
                                  <a:uLnTx/>
                                  <a:uFillTx/>
                                  <a:latin typeface="Cambria Math" panose="02040503050406030204" pitchFamily="18" charset="0"/>
                                  <a:ea typeface="楷体_GB2312"/>
                                  <a:cs typeface="Times New Roman" panose="02020603050405020304" pitchFamily="18" charset="0"/>
                                </a:rPr>
                                <m:t>2</m:t>
                              </m:r>
                            </m:num>
                            <m:den>
                              <m:r>
                                <a:rPr kumimoji="0" lang="en-US" altLang="zh-CN" sz="1600" b="0" i="0" u="none" strike="noStrike" kern="100" cap="none" spc="0" normalizeH="0" baseline="0" noProof="0">
                                  <a:ln>
                                    <a:noFill/>
                                  </a:ln>
                                  <a:solidFill>
                                    <a:prstClr val="black"/>
                                  </a:solidFill>
                                  <a:effectLst/>
                                  <a:uLnTx/>
                                  <a:uFillTx/>
                                  <a:latin typeface="Cambria Math" panose="02040503050406030204" pitchFamily="18" charset="0"/>
                                  <a:ea typeface="楷体_GB2312"/>
                                  <a:cs typeface="Times New Roman" panose="02020603050405020304" pitchFamily="18" charset="0"/>
                                </a:rPr>
                                <m:t>5</m:t>
                              </m:r>
                            </m:den>
                          </m:f>
                          <m:r>
                            <a:rPr kumimoji="0" lang="en-US" altLang="zh-CN" sz="1600" b="0" i="0" u="none" strike="noStrike" kern="100" cap="none" spc="0" normalizeH="0" baseline="0" noProof="0">
                              <a:ln>
                                <a:noFill/>
                              </a:ln>
                              <a:solidFill>
                                <a:prstClr val="black"/>
                              </a:solidFill>
                              <a:effectLst/>
                              <a:uLnTx/>
                              <a:uFillTx/>
                              <a:latin typeface="Cambria Math" panose="02040503050406030204" pitchFamily="18" charset="0"/>
                              <a:ea typeface="楷体_GB2312"/>
                              <a:cs typeface="Times New Roman" panose="02020603050405020304" pitchFamily="18" charset="0"/>
                            </a:rPr>
                            <m:t>×</m:t>
                          </m:r>
                          <m:func>
                            <m:funcPr>
                              <m:ctrlPr>
                                <a:rPr kumimoji="0" lang="zh-CN" altLang="zh-CN" sz="16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funcPr>
                            <m:fName>
                              <m:sSub>
                                <m:sSubPr>
                                  <m:ctrlPr>
                                    <a:rPr kumimoji="0" lang="zh-CN" altLang="zh-CN" sz="16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kumimoji="0" lang="en-US" altLang="zh-CN" sz="1600" b="0" i="0" u="none" strike="noStrike" kern="100" cap="none" spc="0" normalizeH="0" baseline="0" noProof="0">
                                      <a:ln>
                                        <a:noFill/>
                                      </a:ln>
                                      <a:solidFill>
                                        <a:prstClr val="black"/>
                                      </a:solidFill>
                                      <a:effectLst/>
                                      <a:uLnTx/>
                                      <a:uFillTx/>
                                      <a:latin typeface="Cambria Math" panose="02040503050406030204" pitchFamily="18" charset="0"/>
                                      <a:ea typeface="楷体_GB2312"/>
                                      <a:cs typeface="Times New Roman" panose="02020603050405020304" pitchFamily="18" charset="0"/>
                                    </a:rPr>
                                    <m:t>log</m:t>
                                  </m:r>
                                </m:e>
                                <m:sub>
                                  <m:r>
                                    <a:rPr kumimoji="0" lang="en-US" altLang="zh-CN" sz="1600" b="0" i="0" u="none" strike="noStrike" kern="100" cap="none" spc="0" normalizeH="0" baseline="0" noProof="0">
                                      <a:ln>
                                        <a:noFill/>
                                      </a:ln>
                                      <a:solidFill>
                                        <a:prstClr val="black"/>
                                      </a:solidFill>
                                      <a:effectLst/>
                                      <a:uLnTx/>
                                      <a:uFillTx/>
                                      <a:latin typeface="Cambria Math" panose="02040503050406030204" pitchFamily="18" charset="0"/>
                                      <a:ea typeface="楷体_GB2312"/>
                                      <a:cs typeface="Times New Roman" panose="02020603050405020304" pitchFamily="18" charset="0"/>
                                    </a:rPr>
                                    <m:t>2</m:t>
                                  </m:r>
                                </m:sub>
                              </m:sSub>
                            </m:fName>
                            <m:e>
                              <m:f>
                                <m:fPr>
                                  <m:ctrlPr>
                                    <a:rPr kumimoji="0" lang="zh-CN" altLang="zh-CN" sz="16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fPr>
                                <m:num>
                                  <m:r>
                                    <a:rPr kumimoji="0" lang="en-US" altLang="zh-CN" sz="1600" b="0" i="0" u="none" strike="noStrike" kern="100" cap="none" spc="0" normalizeH="0" baseline="0" noProof="0">
                                      <a:ln>
                                        <a:noFill/>
                                      </a:ln>
                                      <a:solidFill>
                                        <a:prstClr val="black"/>
                                      </a:solidFill>
                                      <a:effectLst/>
                                      <a:uLnTx/>
                                      <a:uFillTx/>
                                      <a:latin typeface="Cambria Math" panose="02040503050406030204" pitchFamily="18" charset="0"/>
                                      <a:ea typeface="楷体_GB2312"/>
                                      <a:cs typeface="Times New Roman" panose="02020603050405020304" pitchFamily="18" charset="0"/>
                                    </a:rPr>
                                    <m:t>2</m:t>
                                  </m:r>
                                </m:num>
                                <m:den>
                                  <m:r>
                                    <a:rPr kumimoji="0" lang="en-US" altLang="zh-CN" sz="1600" b="0" i="0" u="none" strike="noStrike" kern="100" cap="none" spc="0" normalizeH="0" baseline="0" noProof="0">
                                      <a:ln>
                                        <a:noFill/>
                                      </a:ln>
                                      <a:solidFill>
                                        <a:prstClr val="black"/>
                                      </a:solidFill>
                                      <a:effectLst/>
                                      <a:uLnTx/>
                                      <a:uFillTx/>
                                      <a:latin typeface="Cambria Math" panose="02040503050406030204" pitchFamily="18" charset="0"/>
                                      <a:ea typeface="楷体_GB2312"/>
                                      <a:cs typeface="Times New Roman" panose="02020603050405020304" pitchFamily="18" charset="0"/>
                                    </a:rPr>
                                    <m:t>5</m:t>
                                  </m:r>
                                </m:den>
                              </m:f>
                            </m:e>
                          </m:func>
                          <m:r>
                            <a:rPr kumimoji="0" lang="en-US" altLang="zh-CN" sz="1600" b="0" i="0" u="none" strike="noStrike" kern="100" cap="none" spc="0" normalizeH="0" baseline="0" noProof="0">
                              <a:ln>
                                <a:noFill/>
                              </a:ln>
                              <a:solidFill>
                                <a:prstClr val="black"/>
                              </a:solidFill>
                              <a:effectLst/>
                              <a:uLnTx/>
                              <a:uFillTx/>
                              <a:latin typeface="Cambria Math" panose="02040503050406030204" pitchFamily="18" charset="0"/>
                              <a:ea typeface="楷体_GB2312"/>
                              <a:cs typeface="Times New Roman" panose="02020603050405020304" pitchFamily="18" charset="0"/>
                            </a:rPr>
                            <m:t>+</m:t>
                          </m:r>
                          <m:f>
                            <m:fPr>
                              <m:ctrlPr>
                                <a:rPr kumimoji="0" lang="zh-CN" altLang="zh-CN" sz="16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fPr>
                            <m:num>
                              <m:r>
                                <a:rPr kumimoji="0" lang="en-US" altLang="zh-CN" sz="1600" b="0" i="0" u="none" strike="noStrike" kern="100" cap="none" spc="0" normalizeH="0" baseline="0" noProof="0">
                                  <a:ln>
                                    <a:noFill/>
                                  </a:ln>
                                  <a:solidFill>
                                    <a:prstClr val="black"/>
                                  </a:solidFill>
                                  <a:effectLst/>
                                  <a:uLnTx/>
                                  <a:uFillTx/>
                                  <a:latin typeface="Cambria Math" panose="02040503050406030204" pitchFamily="18" charset="0"/>
                                  <a:ea typeface="楷体_GB2312"/>
                                  <a:cs typeface="Times New Roman" panose="02020603050405020304" pitchFamily="18" charset="0"/>
                                </a:rPr>
                                <m:t>3</m:t>
                              </m:r>
                            </m:num>
                            <m:den>
                              <m:r>
                                <a:rPr kumimoji="0" lang="en-US" altLang="zh-CN" sz="1600" b="0" i="0" u="none" strike="noStrike" kern="100" cap="none" spc="0" normalizeH="0" baseline="0" noProof="0">
                                  <a:ln>
                                    <a:noFill/>
                                  </a:ln>
                                  <a:solidFill>
                                    <a:prstClr val="black"/>
                                  </a:solidFill>
                                  <a:effectLst/>
                                  <a:uLnTx/>
                                  <a:uFillTx/>
                                  <a:latin typeface="Cambria Math" panose="02040503050406030204" pitchFamily="18" charset="0"/>
                                  <a:ea typeface="楷体_GB2312"/>
                                  <a:cs typeface="Times New Roman" panose="02020603050405020304" pitchFamily="18" charset="0"/>
                                </a:rPr>
                                <m:t>5</m:t>
                              </m:r>
                            </m:den>
                          </m:f>
                          <m:r>
                            <a:rPr kumimoji="0" lang="en-US" altLang="zh-CN" sz="1600" b="0" i="0" u="none" strike="noStrike" kern="100" cap="none" spc="0" normalizeH="0" baseline="0" noProof="0">
                              <a:ln>
                                <a:noFill/>
                              </a:ln>
                              <a:solidFill>
                                <a:prstClr val="black"/>
                              </a:solidFill>
                              <a:effectLst/>
                              <a:uLnTx/>
                              <a:uFillTx/>
                              <a:latin typeface="Cambria Math" panose="02040503050406030204" pitchFamily="18" charset="0"/>
                              <a:ea typeface="楷体_GB2312"/>
                              <a:cs typeface="Times New Roman" panose="02020603050405020304" pitchFamily="18" charset="0"/>
                            </a:rPr>
                            <m:t>×</m:t>
                          </m:r>
                          <m:func>
                            <m:funcPr>
                              <m:ctrlPr>
                                <a:rPr kumimoji="0" lang="zh-CN" altLang="zh-CN" sz="16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funcPr>
                            <m:fName>
                              <m:sSub>
                                <m:sSubPr>
                                  <m:ctrlPr>
                                    <a:rPr kumimoji="0" lang="zh-CN" altLang="zh-CN" sz="16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kumimoji="0" lang="en-US" altLang="zh-CN" sz="1600" b="0" i="0" u="none" strike="noStrike" kern="100" cap="none" spc="0" normalizeH="0" baseline="0" noProof="0">
                                      <a:ln>
                                        <a:noFill/>
                                      </a:ln>
                                      <a:solidFill>
                                        <a:prstClr val="black"/>
                                      </a:solidFill>
                                      <a:effectLst/>
                                      <a:uLnTx/>
                                      <a:uFillTx/>
                                      <a:latin typeface="Cambria Math" panose="02040503050406030204" pitchFamily="18" charset="0"/>
                                      <a:ea typeface="楷体_GB2312"/>
                                      <a:cs typeface="Times New Roman" panose="02020603050405020304" pitchFamily="18" charset="0"/>
                                    </a:rPr>
                                    <m:t>log</m:t>
                                  </m:r>
                                </m:e>
                                <m:sub>
                                  <m:r>
                                    <a:rPr kumimoji="0" lang="en-US" altLang="zh-CN" sz="1600" b="0" i="0" u="none" strike="noStrike" kern="100" cap="none" spc="0" normalizeH="0" baseline="0" noProof="0">
                                      <a:ln>
                                        <a:noFill/>
                                      </a:ln>
                                      <a:solidFill>
                                        <a:prstClr val="black"/>
                                      </a:solidFill>
                                      <a:effectLst/>
                                      <a:uLnTx/>
                                      <a:uFillTx/>
                                      <a:latin typeface="Cambria Math" panose="02040503050406030204" pitchFamily="18" charset="0"/>
                                      <a:ea typeface="楷体_GB2312"/>
                                      <a:cs typeface="Times New Roman" panose="02020603050405020304" pitchFamily="18" charset="0"/>
                                    </a:rPr>
                                    <m:t>2</m:t>
                                  </m:r>
                                </m:sub>
                              </m:sSub>
                            </m:fName>
                            <m:e>
                              <m:f>
                                <m:fPr>
                                  <m:ctrlPr>
                                    <a:rPr kumimoji="0" lang="zh-CN" altLang="zh-CN" sz="16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fPr>
                                <m:num>
                                  <m:r>
                                    <a:rPr kumimoji="0" lang="en-US" altLang="zh-CN" sz="1600" b="0" i="0" u="none" strike="noStrike" kern="100" cap="none" spc="0" normalizeH="0" baseline="0" noProof="0">
                                      <a:ln>
                                        <a:noFill/>
                                      </a:ln>
                                      <a:solidFill>
                                        <a:prstClr val="black"/>
                                      </a:solidFill>
                                      <a:effectLst/>
                                      <a:uLnTx/>
                                      <a:uFillTx/>
                                      <a:latin typeface="Cambria Math" panose="02040503050406030204" pitchFamily="18" charset="0"/>
                                      <a:ea typeface="楷体_GB2312"/>
                                      <a:cs typeface="Times New Roman" panose="02020603050405020304" pitchFamily="18" charset="0"/>
                                    </a:rPr>
                                    <m:t>3</m:t>
                                  </m:r>
                                </m:num>
                                <m:den>
                                  <m:r>
                                    <a:rPr kumimoji="0" lang="en-US" altLang="zh-CN" sz="1600" b="0" i="0" u="none" strike="noStrike" kern="100" cap="none" spc="0" normalizeH="0" baseline="0" noProof="0">
                                      <a:ln>
                                        <a:noFill/>
                                      </a:ln>
                                      <a:solidFill>
                                        <a:prstClr val="black"/>
                                      </a:solidFill>
                                      <a:effectLst/>
                                      <a:uLnTx/>
                                      <a:uFillTx/>
                                      <a:latin typeface="Cambria Math" panose="02040503050406030204" pitchFamily="18" charset="0"/>
                                      <a:ea typeface="楷体_GB2312"/>
                                      <a:cs typeface="Times New Roman" panose="02020603050405020304" pitchFamily="18" charset="0"/>
                                    </a:rPr>
                                    <m:t>5</m:t>
                                  </m:r>
                                </m:den>
                              </m:f>
                            </m:e>
                          </m:func>
                        </m:e>
                      </m:d>
                      <m:r>
                        <a:rPr kumimoji="0" lang="en-US" altLang="zh-CN" sz="1600" b="0" i="0" u="none" strike="noStrike" kern="100" cap="none" spc="0" normalizeH="0" baseline="0" noProof="0">
                          <a:ln>
                            <a:noFill/>
                          </a:ln>
                          <a:solidFill>
                            <a:prstClr val="black"/>
                          </a:solidFill>
                          <a:effectLst/>
                          <a:uLnTx/>
                          <a:uFillTx/>
                          <a:latin typeface="Cambria Math" panose="02040503050406030204" pitchFamily="18" charset="0"/>
                          <a:ea typeface="楷体_GB2312"/>
                          <a:cs typeface="Times New Roman" panose="02020603050405020304" pitchFamily="18" charset="0"/>
                        </a:rPr>
                        <m:t>=0.971</m:t>
                      </m:r>
                    </m:oMath>
                  </m:oMathPara>
                </a14:m>
                <a:endParaRPr kumimoji="0" lang="zh-CN" altLang="zh-CN" sz="1600" b="0" i="0" u="none" strike="noStrike" kern="1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CN" sz="1600" b="0" i="0" u="none" strike="noStrike" kern="100" cap="none" spc="0" normalizeH="0" baseline="0" noProof="0">
                          <a:ln>
                            <a:noFill/>
                          </a:ln>
                          <a:solidFill>
                            <a:prstClr val="black"/>
                          </a:solidFill>
                          <a:effectLst/>
                          <a:uLnTx/>
                          <a:uFillTx/>
                          <a:latin typeface="Cambria Math" panose="02040503050406030204" pitchFamily="18" charset="0"/>
                          <a:ea typeface="楷体_GB2312"/>
                          <a:cs typeface="Times New Roman" panose="02020603050405020304" pitchFamily="18" charset="0"/>
                        </a:rPr>
                        <m:t>“</m:t>
                      </m:r>
                      <m:r>
                        <a:rPr kumimoji="0" lang="zh-CN" altLang="zh-CN" sz="1600" b="0" i="0" u="none" strike="noStrike" kern="100" cap="none" spc="0" normalizeH="0" baseline="0" noProof="0">
                          <a:ln>
                            <a:noFill/>
                          </a:ln>
                          <a:solidFill>
                            <a:prstClr val="black"/>
                          </a:solidFill>
                          <a:effectLst/>
                          <a:uLnTx/>
                          <a:uFillTx/>
                          <a:latin typeface="Cambria Math" panose="02040503050406030204" pitchFamily="18" charset="0"/>
                          <a:ea typeface="楷体_GB2312"/>
                          <a:cs typeface="Times New Roman" panose="02020603050405020304" pitchFamily="18" charset="0"/>
                        </a:rPr>
                        <m:t>年龄</m:t>
                      </m:r>
                      <m:r>
                        <a:rPr kumimoji="0" lang="en-US" altLang="zh-CN" sz="1600" b="0" i="0" u="none" strike="noStrike" kern="100" cap="none" spc="0" normalizeH="0" baseline="0" noProof="0">
                          <a:ln>
                            <a:noFill/>
                          </a:ln>
                          <a:solidFill>
                            <a:prstClr val="black"/>
                          </a:solidFill>
                          <a:effectLst/>
                          <a:uLnTx/>
                          <a:uFillTx/>
                          <a:latin typeface="Cambria Math" panose="02040503050406030204" pitchFamily="18" charset="0"/>
                          <a:ea typeface="楷体_GB2312"/>
                          <a:cs typeface="Times New Roman" panose="02020603050405020304" pitchFamily="18" charset="0"/>
                        </a:rPr>
                        <m:t>20~30”:   </m:t>
                      </m:r>
                      <m:r>
                        <a:rPr kumimoji="0" lang="en-US" altLang="zh-CN" sz="1600" b="0" i="1" u="none" strike="noStrike" kern="100" cap="none" spc="0" normalizeH="0" baseline="0" noProof="0">
                          <a:ln>
                            <a:noFill/>
                          </a:ln>
                          <a:solidFill>
                            <a:prstClr val="black"/>
                          </a:solidFill>
                          <a:effectLst/>
                          <a:uLnTx/>
                          <a:uFillTx/>
                          <a:latin typeface="Cambria Math" panose="02040503050406030204" pitchFamily="18" charset="0"/>
                          <a:ea typeface="楷体_GB2312"/>
                          <a:cs typeface="Times New Roman" panose="02020603050405020304" pitchFamily="18" charset="0"/>
                        </a:rPr>
                        <m:t>𝐸𝑛𝑡</m:t>
                      </m:r>
                      <m:d>
                        <m:dPr>
                          <m:ctrlPr>
                            <a:rPr kumimoji="0" lang="zh-CN" altLang="zh-CN" sz="16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kumimoji="0" lang="zh-CN" altLang="zh-CN" sz="16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600" b="0" i="1" u="none" strike="noStrike" kern="100" cap="none" spc="0" normalizeH="0" baseline="0" noProof="0">
                                  <a:ln>
                                    <a:noFill/>
                                  </a:ln>
                                  <a:solidFill>
                                    <a:prstClr val="black"/>
                                  </a:solidFill>
                                  <a:effectLst/>
                                  <a:uLnTx/>
                                  <a:uFillTx/>
                                  <a:latin typeface="Cambria Math" panose="02040503050406030204" pitchFamily="18" charset="0"/>
                                  <a:ea typeface="楷体_GB2312"/>
                                  <a:cs typeface="Times New Roman" panose="02020603050405020304" pitchFamily="18" charset="0"/>
                                </a:rPr>
                                <m:t>𝐷</m:t>
                              </m:r>
                            </m:e>
                            <m:sub>
                              <m:r>
                                <a:rPr kumimoji="0" lang="en-US" altLang="zh-CN" sz="1600" b="0" i="1" u="none" strike="noStrike" kern="100" cap="none" spc="0" normalizeH="0" baseline="0" noProof="0">
                                  <a:ln>
                                    <a:noFill/>
                                  </a:ln>
                                  <a:solidFill>
                                    <a:prstClr val="black"/>
                                  </a:solidFill>
                                  <a:effectLst/>
                                  <a:uLnTx/>
                                  <a:uFillTx/>
                                  <a:latin typeface="Cambria Math" panose="02040503050406030204" pitchFamily="18" charset="0"/>
                                  <a:ea typeface="楷体_GB2312"/>
                                  <a:cs typeface="Times New Roman" panose="02020603050405020304" pitchFamily="18" charset="0"/>
                                </a:rPr>
                                <m:t>1</m:t>
                              </m:r>
                            </m:sub>
                          </m:sSub>
                        </m:e>
                      </m:d>
                      <m:r>
                        <a:rPr kumimoji="0" lang="en-US" altLang="zh-CN" sz="1600" b="0" i="0" u="none" strike="noStrike" kern="100" cap="none" spc="0" normalizeH="0" baseline="0" noProof="0">
                          <a:ln>
                            <a:noFill/>
                          </a:ln>
                          <a:solidFill>
                            <a:prstClr val="black"/>
                          </a:solidFill>
                          <a:effectLst/>
                          <a:uLnTx/>
                          <a:uFillTx/>
                          <a:latin typeface="Cambria Math" panose="02040503050406030204" pitchFamily="18" charset="0"/>
                          <a:ea typeface="楷体_GB2312"/>
                          <a:cs typeface="Times New Roman" panose="02020603050405020304" pitchFamily="18" charset="0"/>
                        </a:rPr>
                        <m:t>=</m:t>
                      </m:r>
                      <m:r>
                        <a:rPr kumimoji="0" lang="en-US" altLang="zh-CN" sz="1600" b="0" i="1" u="none" strike="noStrike" kern="100" cap="none" spc="0" normalizeH="0" baseline="0" noProof="0">
                          <a:ln>
                            <a:noFill/>
                          </a:ln>
                          <a:solidFill>
                            <a:prstClr val="black"/>
                          </a:solidFill>
                          <a:effectLst/>
                          <a:uLnTx/>
                          <a:uFillTx/>
                          <a:latin typeface="Cambria Math" panose="02040503050406030204" pitchFamily="18" charset="0"/>
                          <a:ea typeface="MS Mincho" panose="02020609040205080304" pitchFamily="49" charset="-128"/>
                          <a:cs typeface="Times New Roman" panose="02020603050405020304" pitchFamily="18" charset="0"/>
                        </a:rPr>
                        <m:t>−</m:t>
                      </m:r>
                      <m:d>
                        <m:dPr>
                          <m:ctrlPr>
                            <a:rPr kumimoji="0" lang="zh-CN" altLang="zh-CN" sz="16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f>
                            <m:fPr>
                              <m:ctrlPr>
                                <a:rPr kumimoji="0" lang="zh-CN" altLang="zh-CN" sz="16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fPr>
                            <m:num>
                              <m:r>
                                <a:rPr kumimoji="0" lang="en-US" altLang="zh-CN" sz="1600" b="0" i="0" u="none" strike="noStrike" kern="100" cap="none" spc="0" normalizeH="0" baseline="0" noProof="0">
                                  <a:ln>
                                    <a:noFill/>
                                  </a:ln>
                                  <a:solidFill>
                                    <a:prstClr val="black"/>
                                  </a:solidFill>
                                  <a:effectLst/>
                                  <a:uLnTx/>
                                  <a:uFillTx/>
                                  <a:latin typeface="Cambria Math" panose="02040503050406030204" pitchFamily="18" charset="0"/>
                                  <a:ea typeface="楷体_GB2312"/>
                                  <a:cs typeface="Times New Roman" panose="02020603050405020304" pitchFamily="18" charset="0"/>
                                </a:rPr>
                                <m:t>4</m:t>
                              </m:r>
                            </m:num>
                            <m:den>
                              <m:r>
                                <a:rPr kumimoji="0" lang="en-US" altLang="zh-CN" sz="1600" b="0" i="0" u="none" strike="noStrike" kern="100" cap="none" spc="0" normalizeH="0" baseline="0" noProof="0">
                                  <a:ln>
                                    <a:noFill/>
                                  </a:ln>
                                  <a:solidFill>
                                    <a:prstClr val="black"/>
                                  </a:solidFill>
                                  <a:effectLst/>
                                  <a:uLnTx/>
                                  <a:uFillTx/>
                                  <a:latin typeface="Cambria Math" panose="02040503050406030204" pitchFamily="18" charset="0"/>
                                  <a:ea typeface="楷体_GB2312"/>
                                  <a:cs typeface="Times New Roman" panose="02020603050405020304" pitchFamily="18" charset="0"/>
                                </a:rPr>
                                <m:t>4</m:t>
                              </m:r>
                            </m:den>
                          </m:f>
                          <m:r>
                            <a:rPr kumimoji="0" lang="en-US" altLang="zh-CN" sz="1600" b="0" i="0" u="none" strike="noStrike" kern="100" cap="none" spc="0" normalizeH="0" baseline="0" noProof="0">
                              <a:ln>
                                <a:noFill/>
                              </a:ln>
                              <a:solidFill>
                                <a:prstClr val="black"/>
                              </a:solidFill>
                              <a:effectLst/>
                              <a:uLnTx/>
                              <a:uFillTx/>
                              <a:latin typeface="Cambria Math" panose="02040503050406030204" pitchFamily="18" charset="0"/>
                              <a:ea typeface="楷体_GB2312"/>
                              <a:cs typeface="Times New Roman" panose="02020603050405020304" pitchFamily="18" charset="0"/>
                            </a:rPr>
                            <m:t>×</m:t>
                          </m:r>
                          <m:func>
                            <m:funcPr>
                              <m:ctrlPr>
                                <a:rPr kumimoji="0" lang="zh-CN" altLang="zh-CN" sz="16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funcPr>
                            <m:fName>
                              <m:sSub>
                                <m:sSubPr>
                                  <m:ctrlPr>
                                    <a:rPr kumimoji="0" lang="zh-CN" altLang="zh-CN" sz="16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kumimoji="0" lang="en-US" altLang="zh-CN" sz="1600" b="0" i="0" u="none" strike="noStrike" kern="100" cap="none" spc="0" normalizeH="0" baseline="0" noProof="0">
                                      <a:ln>
                                        <a:noFill/>
                                      </a:ln>
                                      <a:solidFill>
                                        <a:prstClr val="black"/>
                                      </a:solidFill>
                                      <a:effectLst/>
                                      <a:uLnTx/>
                                      <a:uFillTx/>
                                      <a:latin typeface="Cambria Math" panose="02040503050406030204" pitchFamily="18" charset="0"/>
                                      <a:ea typeface="楷体_GB2312"/>
                                      <a:cs typeface="Times New Roman" panose="02020603050405020304" pitchFamily="18" charset="0"/>
                                    </a:rPr>
                                    <m:t>log</m:t>
                                  </m:r>
                                </m:e>
                                <m:sub>
                                  <m:r>
                                    <a:rPr kumimoji="0" lang="en-US" altLang="zh-CN" sz="1600" b="0" i="0" u="none" strike="noStrike" kern="100" cap="none" spc="0" normalizeH="0" baseline="0" noProof="0">
                                      <a:ln>
                                        <a:noFill/>
                                      </a:ln>
                                      <a:solidFill>
                                        <a:prstClr val="black"/>
                                      </a:solidFill>
                                      <a:effectLst/>
                                      <a:uLnTx/>
                                      <a:uFillTx/>
                                      <a:latin typeface="Cambria Math" panose="02040503050406030204" pitchFamily="18" charset="0"/>
                                      <a:ea typeface="楷体_GB2312"/>
                                      <a:cs typeface="Times New Roman" panose="02020603050405020304" pitchFamily="18" charset="0"/>
                                    </a:rPr>
                                    <m:t>2</m:t>
                                  </m:r>
                                </m:sub>
                              </m:sSub>
                            </m:fName>
                            <m:e>
                              <m:f>
                                <m:fPr>
                                  <m:ctrlPr>
                                    <a:rPr kumimoji="0" lang="zh-CN" altLang="zh-CN" sz="16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fPr>
                                <m:num>
                                  <m:r>
                                    <a:rPr kumimoji="0" lang="en-US" altLang="zh-CN" sz="1600" b="0" i="0" u="none" strike="noStrike" kern="100" cap="none" spc="0" normalizeH="0" baseline="0" noProof="0">
                                      <a:ln>
                                        <a:noFill/>
                                      </a:ln>
                                      <a:solidFill>
                                        <a:prstClr val="black"/>
                                      </a:solidFill>
                                      <a:effectLst/>
                                      <a:uLnTx/>
                                      <a:uFillTx/>
                                      <a:latin typeface="Cambria Math" panose="02040503050406030204" pitchFamily="18" charset="0"/>
                                      <a:ea typeface="楷体_GB2312"/>
                                      <a:cs typeface="Times New Roman" panose="02020603050405020304" pitchFamily="18" charset="0"/>
                                    </a:rPr>
                                    <m:t>4</m:t>
                                  </m:r>
                                </m:num>
                                <m:den>
                                  <m:r>
                                    <a:rPr kumimoji="0" lang="en-US" altLang="zh-CN" sz="1600" b="0" i="0" u="none" strike="noStrike" kern="100" cap="none" spc="0" normalizeH="0" baseline="0" noProof="0">
                                      <a:ln>
                                        <a:noFill/>
                                      </a:ln>
                                      <a:solidFill>
                                        <a:prstClr val="black"/>
                                      </a:solidFill>
                                      <a:effectLst/>
                                      <a:uLnTx/>
                                      <a:uFillTx/>
                                      <a:latin typeface="Cambria Math" panose="02040503050406030204" pitchFamily="18" charset="0"/>
                                      <a:ea typeface="楷体_GB2312"/>
                                      <a:cs typeface="Times New Roman" panose="02020603050405020304" pitchFamily="18" charset="0"/>
                                    </a:rPr>
                                    <m:t>4</m:t>
                                  </m:r>
                                </m:den>
                              </m:f>
                            </m:e>
                          </m:func>
                          <m:r>
                            <a:rPr kumimoji="0" lang="en-US" altLang="zh-CN" sz="1600" b="0" i="0" u="none" strike="noStrike" kern="100" cap="none" spc="0" normalizeH="0" baseline="0" noProof="0">
                              <a:ln>
                                <a:noFill/>
                              </a:ln>
                              <a:solidFill>
                                <a:prstClr val="black"/>
                              </a:solidFill>
                              <a:effectLst/>
                              <a:uLnTx/>
                              <a:uFillTx/>
                              <a:latin typeface="Cambria Math" panose="02040503050406030204" pitchFamily="18" charset="0"/>
                              <a:ea typeface="楷体_GB2312"/>
                              <a:cs typeface="Times New Roman" panose="02020603050405020304" pitchFamily="18" charset="0"/>
                            </a:rPr>
                            <m:t>+0</m:t>
                          </m:r>
                        </m:e>
                      </m:d>
                      <m:r>
                        <a:rPr kumimoji="0" lang="en-US" altLang="zh-CN" sz="1600" b="0" i="0" u="none" strike="noStrike" kern="100" cap="none" spc="0" normalizeH="0" baseline="0" noProof="0">
                          <a:ln>
                            <a:noFill/>
                          </a:ln>
                          <a:solidFill>
                            <a:prstClr val="black"/>
                          </a:solidFill>
                          <a:effectLst/>
                          <a:uLnTx/>
                          <a:uFillTx/>
                          <a:latin typeface="Cambria Math" panose="02040503050406030204" pitchFamily="18" charset="0"/>
                          <a:ea typeface="楷体_GB2312"/>
                          <a:cs typeface="Times New Roman" panose="02020603050405020304" pitchFamily="18" charset="0"/>
                        </a:rPr>
                        <m:t>=0</m:t>
                      </m:r>
                    </m:oMath>
                  </m:oMathPara>
                </a14:m>
                <a:endParaRPr kumimoji="0" lang="zh-CN" altLang="zh-CN" sz="1600" b="0" i="0" u="none" strike="noStrike" kern="1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CN" sz="1600" b="0" i="0" u="none" strike="noStrike" kern="100" cap="none" spc="0" normalizeH="0" baseline="0" noProof="0">
                          <a:ln>
                            <a:noFill/>
                          </a:ln>
                          <a:solidFill>
                            <a:prstClr val="black"/>
                          </a:solidFill>
                          <a:effectLst/>
                          <a:uLnTx/>
                          <a:uFillTx/>
                          <a:latin typeface="Cambria Math" panose="02040503050406030204" pitchFamily="18" charset="0"/>
                          <a:ea typeface="楷体_GB2312"/>
                          <a:cs typeface="Times New Roman" panose="02020603050405020304" pitchFamily="18" charset="0"/>
                        </a:rPr>
                        <m:t>“</m:t>
                      </m:r>
                      <m:r>
                        <a:rPr kumimoji="0" lang="zh-CN" altLang="zh-CN" sz="1600" b="0" i="0" u="none" strike="noStrike" kern="100" cap="none" spc="0" normalizeH="0" baseline="0" noProof="0">
                          <a:ln>
                            <a:noFill/>
                          </a:ln>
                          <a:solidFill>
                            <a:prstClr val="black"/>
                          </a:solidFill>
                          <a:effectLst/>
                          <a:uLnTx/>
                          <a:uFillTx/>
                          <a:latin typeface="Cambria Math" panose="02040503050406030204" pitchFamily="18" charset="0"/>
                          <a:ea typeface="楷体_GB2312"/>
                          <a:cs typeface="Times New Roman" panose="02020603050405020304" pitchFamily="18" charset="0"/>
                        </a:rPr>
                        <m:t>年龄</m:t>
                      </m:r>
                      <m:r>
                        <a:rPr kumimoji="0" lang="en-US" altLang="zh-CN" sz="1600" b="0" i="0" u="none" strike="noStrike" kern="100" cap="none" spc="0" normalizeH="0" baseline="0" noProof="0">
                          <a:ln>
                            <a:noFill/>
                          </a:ln>
                          <a:solidFill>
                            <a:prstClr val="black"/>
                          </a:solidFill>
                          <a:effectLst/>
                          <a:uLnTx/>
                          <a:uFillTx/>
                          <a:latin typeface="Cambria Math" panose="02040503050406030204" pitchFamily="18" charset="0"/>
                          <a:ea typeface="楷体_GB2312"/>
                          <a:cs typeface="Times New Roman" panose="02020603050405020304" pitchFamily="18" charset="0"/>
                        </a:rPr>
                        <m:t>&lt;20”:   </m:t>
                      </m:r>
                      <m:r>
                        <a:rPr kumimoji="0" lang="en-US" altLang="zh-CN" sz="1600" b="0" i="1" u="none" strike="noStrike" kern="100" cap="none" spc="0" normalizeH="0" baseline="0" noProof="0">
                          <a:ln>
                            <a:noFill/>
                          </a:ln>
                          <a:solidFill>
                            <a:prstClr val="black"/>
                          </a:solidFill>
                          <a:effectLst/>
                          <a:uLnTx/>
                          <a:uFillTx/>
                          <a:latin typeface="Cambria Math" panose="02040503050406030204" pitchFamily="18" charset="0"/>
                          <a:ea typeface="楷体_GB2312"/>
                          <a:cs typeface="Times New Roman" panose="02020603050405020304" pitchFamily="18" charset="0"/>
                        </a:rPr>
                        <m:t>𝐸𝑛𝑡</m:t>
                      </m:r>
                      <m:d>
                        <m:dPr>
                          <m:ctrlPr>
                            <a:rPr kumimoji="0" lang="zh-CN" altLang="zh-CN" sz="16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kumimoji="0" lang="zh-CN" altLang="zh-CN" sz="16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600" b="0" i="1" u="none" strike="noStrike" kern="100" cap="none" spc="0" normalizeH="0" baseline="0" noProof="0">
                                  <a:ln>
                                    <a:noFill/>
                                  </a:ln>
                                  <a:solidFill>
                                    <a:prstClr val="black"/>
                                  </a:solidFill>
                                  <a:effectLst/>
                                  <a:uLnTx/>
                                  <a:uFillTx/>
                                  <a:latin typeface="Cambria Math" panose="02040503050406030204" pitchFamily="18" charset="0"/>
                                  <a:ea typeface="楷体_GB2312"/>
                                  <a:cs typeface="Times New Roman" panose="02020603050405020304" pitchFamily="18" charset="0"/>
                                </a:rPr>
                                <m:t>𝐷</m:t>
                              </m:r>
                            </m:e>
                            <m:sub>
                              <m:r>
                                <a:rPr kumimoji="0" lang="en-US" altLang="zh-CN" sz="1600" b="0" i="1" u="none" strike="noStrike" kern="100" cap="none" spc="0" normalizeH="0" baseline="0" noProof="0">
                                  <a:ln>
                                    <a:noFill/>
                                  </a:ln>
                                  <a:solidFill>
                                    <a:prstClr val="black"/>
                                  </a:solidFill>
                                  <a:effectLst/>
                                  <a:uLnTx/>
                                  <a:uFillTx/>
                                  <a:latin typeface="Cambria Math" panose="02040503050406030204" pitchFamily="18" charset="0"/>
                                  <a:ea typeface="楷体_GB2312"/>
                                  <a:cs typeface="Times New Roman" panose="02020603050405020304" pitchFamily="18" charset="0"/>
                                </a:rPr>
                                <m:t>2</m:t>
                              </m:r>
                            </m:sub>
                          </m:sSub>
                        </m:e>
                      </m:d>
                      <m:r>
                        <a:rPr kumimoji="0" lang="en-US" altLang="zh-CN" sz="1600" b="0" i="0" u="none" strike="noStrike" kern="100" cap="none" spc="0" normalizeH="0" baseline="0" noProof="0">
                          <a:ln>
                            <a:noFill/>
                          </a:ln>
                          <a:solidFill>
                            <a:prstClr val="black"/>
                          </a:solidFill>
                          <a:effectLst/>
                          <a:uLnTx/>
                          <a:uFillTx/>
                          <a:latin typeface="Cambria Math" panose="02040503050406030204" pitchFamily="18" charset="0"/>
                          <a:ea typeface="楷体_GB2312"/>
                          <a:cs typeface="Times New Roman" panose="02020603050405020304" pitchFamily="18" charset="0"/>
                        </a:rPr>
                        <m:t>=</m:t>
                      </m:r>
                      <m:r>
                        <a:rPr kumimoji="0" lang="en-US" altLang="zh-CN" sz="1600" b="0" i="1" u="none" strike="noStrike" kern="100" cap="none" spc="0" normalizeH="0" baseline="0" noProof="0">
                          <a:ln>
                            <a:noFill/>
                          </a:ln>
                          <a:solidFill>
                            <a:prstClr val="black"/>
                          </a:solidFill>
                          <a:effectLst/>
                          <a:uLnTx/>
                          <a:uFillTx/>
                          <a:latin typeface="Cambria Math" panose="02040503050406030204" pitchFamily="18" charset="0"/>
                          <a:ea typeface="MS Mincho" panose="02020609040205080304" pitchFamily="49" charset="-128"/>
                          <a:cs typeface="Times New Roman" panose="02020603050405020304" pitchFamily="18" charset="0"/>
                        </a:rPr>
                        <m:t>−</m:t>
                      </m:r>
                      <m:d>
                        <m:dPr>
                          <m:ctrlPr>
                            <a:rPr kumimoji="0" lang="zh-CN" altLang="zh-CN" sz="16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f>
                            <m:fPr>
                              <m:ctrlPr>
                                <a:rPr kumimoji="0" lang="zh-CN" altLang="zh-CN" sz="16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fPr>
                            <m:num>
                              <m:r>
                                <a:rPr kumimoji="0" lang="en-US" altLang="zh-CN" sz="1600" b="0" i="0" u="none" strike="noStrike" kern="100" cap="none" spc="0" normalizeH="0" baseline="0" noProof="0">
                                  <a:ln>
                                    <a:noFill/>
                                  </a:ln>
                                  <a:solidFill>
                                    <a:prstClr val="black"/>
                                  </a:solidFill>
                                  <a:effectLst/>
                                  <a:uLnTx/>
                                  <a:uFillTx/>
                                  <a:latin typeface="Cambria Math" panose="02040503050406030204" pitchFamily="18" charset="0"/>
                                  <a:ea typeface="楷体_GB2312"/>
                                  <a:cs typeface="Times New Roman" panose="02020603050405020304" pitchFamily="18" charset="0"/>
                                </a:rPr>
                                <m:t>3</m:t>
                              </m:r>
                            </m:num>
                            <m:den>
                              <m:r>
                                <a:rPr kumimoji="0" lang="en-US" altLang="zh-CN" sz="1600" b="0" i="0" u="none" strike="noStrike" kern="100" cap="none" spc="0" normalizeH="0" baseline="0" noProof="0">
                                  <a:ln>
                                    <a:noFill/>
                                  </a:ln>
                                  <a:solidFill>
                                    <a:prstClr val="black"/>
                                  </a:solidFill>
                                  <a:effectLst/>
                                  <a:uLnTx/>
                                  <a:uFillTx/>
                                  <a:latin typeface="Cambria Math" panose="02040503050406030204" pitchFamily="18" charset="0"/>
                                  <a:ea typeface="楷体_GB2312"/>
                                  <a:cs typeface="Times New Roman" panose="02020603050405020304" pitchFamily="18" charset="0"/>
                                </a:rPr>
                                <m:t>5</m:t>
                              </m:r>
                            </m:den>
                          </m:f>
                          <m:r>
                            <a:rPr kumimoji="0" lang="en-US" altLang="zh-CN" sz="1600" b="0" i="0" u="none" strike="noStrike" kern="100" cap="none" spc="0" normalizeH="0" baseline="0" noProof="0">
                              <a:ln>
                                <a:noFill/>
                              </a:ln>
                              <a:solidFill>
                                <a:prstClr val="black"/>
                              </a:solidFill>
                              <a:effectLst/>
                              <a:uLnTx/>
                              <a:uFillTx/>
                              <a:latin typeface="Cambria Math" panose="02040503050406030204" pitchFamily="18" charset="0"/>
                              <a:ea typeface="楷体_GB2312"/>
                              <a:cs typeface="Times New Roman" panose="02020603050405020304" pitchFamily="18" charset="0"/>
                            </a:rPr>
                            <m:t>×</m:t>
                          </m:r>
                          <m:func>
                            <m:funcPr>
                              <m:ctrlPr>
                                <a:rPr kumimoji="0" lang="zh-CN" altLang="zh-CN" sz="16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funcPr>
                            <m:fName>
                              <m:sSub>
                                <m:sSubPr>
                                  <m:ctrlPr>
                                    <a:rPr kumimoji="0" lang="zh-CN" altLang="zh-CN" sz="16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kumimoji="0" lang="en-US" altLang="zh-CN" sz="1600" b="0" i="0" u="none" strike="noStrike" kern="100" cap="none" spc="0" normalizeH="0" baseline="0" noProof="0">
                                      <a:ln>
                                        <a:noFill/>
                                      </a:ln>
                                      <a:solidFill>
                                        <a:prstClr val="black"/>
                                      </a:solidFill>
                                      <a:effectLst/>
                                      <a:uLnTx/>
                                      <a:uFillTx/>
                                      <a:latin typeface="Cambria Math" panose="02040503050406030204" pitchFamily="18" charset="0"/>
                                      <a:ea typeface="楷体_GB2312"/>
                                      <a:cs typeface="Times New Roman" panose="02020603050405020304" pitchFamily="18" charset="0"/>
                                    </a:rPr>
                                    <m:t>log</m:t>
                                  </m:r>
                                </m:e>
                                <m:sub>
                                  <m:r>
                                    <a:rPr kumimoji="0" lang="en-US" altLang="zh-CN" sz="1600" b="0" i="0" u="none" strike="noStrike" kern="100" cap="none" spc="0" normalizeH="0" baseline="0" noProof="0">
                                      <a:ln>
                                        <a:noFill/>
                                      </a:ln>
                                      <a:solidFill>
                                        <a:prstClr val="black"/>
                                      </a:solidFill>
                                      <a:effectLst/>
                                      <a:uLnTx/>
                                      <a:uFillTx/>
                                      <a:latin typeface="Cambria Math" panose="02040503050406030204" pitchFamily="18" charset="0"/>
                                      <a:ea typeface="楷体_GB2312"/>
                                      <a:cs typeface="Times New Roman" panose="02020603050405020304" pitchFamily="18" charset="0"/>
                                    </a:rPr>
                                    <m:t>2</m:t>
                                  </m:r>
                                </m:sub>
                              </m:sSub>
                            </m:fName>
                            <m:e>
                              <m:f>
                                <m:fPr>
                                  <m:ctrlPr>
                                    <a:rPr kumimoji="0" lang="zh-CN" altLang="zh-CN" sz="16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fPr>
                                <m:num>
                                  <m:r>
                                    <a:rPr kumimoji="0" lang="en-US" altLang="zh-CN" sz="1600" b="0" i="0" u="none" strike="noStrike" kern="100" cap="none" spc="0" normalizeH="0" baseline="0" noProof="0">
                                      <a:ln>
                                        <a:noFill/>
                                      </a:ln>
                                      <a:solidFill>
                                        <a:prstClr val="black"/>
                                      </a:solidFill>
                                      <a:effectLst/>
                                      <a:uLnTx/>
                                      <a:uFillTx/>
                                      <a:latin typeface="Cambria Math" panose="02040503050406030204" pitchFamily="18" charset="0"/>
                                      <a:ea typeface="楷体_GB2312"/>
                                      <a:cs typeface="Times New Roman" panose="02020603050405020304" pitchFamily="18" charset="0"/>
                                    </a:rPr>
                                    <m:t>3</m:t>
                                  </m:r>
                                </m:num>
                                <m:den>
                                  <m:r>
                                    <a:rPr kumimoji="0" lang="en-US" altLang="zh-CN" sz="1600" b="0" i="0" u="none" strike="noStrike" kern="100" cap="none" spc="0" normalizeH="0" baseline="0" noProof="0">
                                      <a:ln>
                                        <a:noFill/>
                                      </a:ln>
                                      <a:solidFill>
                                        <a:prstClr val="black"/>
                                      </a:solidFill>
                                      <a:effectLst/>
                                      <a:uLnTx/>
                                      <a:uFillTx/>
                                      <a:latin typeface="Cambria Math" panose="02040503050406030204" pitchFamily="18" charset="0"/>
                                      <a:ea typeface="楷体_GB2312"/>
                                      <a:cs typeface="Times New Roman" panose="02020603050405020304" pitchFamily="18" charset="0"/>
                                    </a:rPr>
                                    <m:t>5</m:t>
                                  </m:r>
                                </m:den>
                              </m:f>
                            </m:e>
                          </m:func>
                          <m:r>
                            <a:rPr kumimoji="0" lang="en-US" altLang="zh-CN" sz="1600" b="0" i="0" u="none" strike="noStrike" kern="100" cap="none" spc="0" normalizeH="0" baseline="0" noProof="0">
                              <a:ln>
                                <a:noFill/>
                              </a:ln>
                              <a:solidFill>
                                <a:prstClr val="black"/>
                              </a:solidFill>
                              <a:effectLst/>
                              <a:uLnTx/>
                              <a:uFillTx/>
                              <a:latin typeface="Cambria Math" panose="02040503050406030204" pitchFamily="18" charset="0"/>
                              <a:ea typeface="楷体_GB2312"/>
                              <a:cs typeface="Times New Roman" panose="02020603050405020304" pitchFamily="18" charset="0"/>
                            </a:rPr>
                            <m:t>+</m:t>
                          </m:r>
                          <m:f>
                            <m:fPr>
                              <m:ctrlPr>
                                <a:rPr kumimoji="0" lang="zh-CN" altLang="zh-CN" sz="16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fPr>
                            <m:num>
                              <m:r>
                                <a:rPr kumimoji="0" lang="en-US" altLang="zh-CN" sz="1600" b="0" i="0" u="none" strike="noStrike" kern="100" cap="none" spc="0" normalizeH="0" baseline="0" noProof="0">
                                  <a:ln>
                                    <a:noFill/>
                                  </a:ln>
                                  <a:solidFill>
                                    <a:prstClr val="black"/>
                                  </a:solidFill>
                                  <a:effectLst/>
                                  <a:uLnTx/>
                                  <a:uFillTx/>
                                  <a:latin typeface="Cambria Math" panose="02040503050406030204" pitchFamily="18" charset="0"/>
                                  <a:ea typeface="楷体_GB2312"/>
                                  <a:cs typeface="Times New Roman" panose="02020603050405020304" pitchFamily="18" charset="0"/>
                                </a:rPr>
                                <m:t>2</m:t>
                              </m:r>
                            </m:num>
                            <m:den>
                              <m:r>
                                <a:rPr kumimoji="0" lang="en-US" altLang="zh-CN" sz="1600" b="0" i="0" u="none" strike="noStrike" kern="100" cap="none" spc="0" normalizeH="0" baseline="0" noProof="0">
                                  <a:ln>
                                    <a:noFill/>
                                  </a:ln>
                                  <a:solidFill>
                                    <a:prstClr val="black"/>
                                  </a:solidFill>
                                  <a:effectLst/>
                                  <a:uLnTx/>
                                  <a:uFillTx/>
                                  <a:latin typeface="Cambria Math" panose="02040503050406030204" pitchFamily="18" charset="0"/>
                                  <a:ea typeface="楷体_GB2312"/>
                                  <a:cs typeface="Times New Roman" panose="02020603050405020304" pitchFamily="18" charset="0"/>
                                </a:rPr>
                                <m:t>5</m:t>
                              </m:r>
                            </m:den>
                          </m:f>
                          <m:r>
                            <a:rPr kumimoji="0" lang="en-US" altLang="zh-CN" sz="1600" b="0" i="0" u="none" strike="noStrike" kern="100" cap="none" spc="0" normalizeH="0" baseline="0" noProof="0">
                              <a:ln>
                                <a:noFill/>
                              </a:ln>
                              <a:solidFill>
                                <a:prstClr val="black"/>
                              </a:solidFill>
                              <a:effectLst/>
                              <a:uLnTx/>
                              <a:uFillTx/>
                              <a:latin typeface="Cambria Math" panose="02040503050406030204" pitchFamily="18" charset="0"/>
                              <a:ea typeface="楷体_GB2312"/>
                              <a:cs typeface="Times New Roman" panose="02020603050405020304" pitchFamily="18" charset="0"/>
                            </a:rPr>
                            <m:t>×</m:t>
                          </m:r>
                          <m:func>
                            <m:funcPr>
                              <m:ctrlPr>
                                <a:rPr kumimoji="0" lang="zh-CN" altLang="zh-CN" sz="16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funcPr>
                            <m:fName>
                              <m:sSub>
                                <m:sSubPr>
                                  <m:ctrlPr>
                                    <a:rPr kumimoji="0" lang="zh-CN" altLang="zh-CN" sz="16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kumimoji="0" lang="en-US" altLang="zh-CN" sz="1600" b="0" i="0" u="none" strike="noStrike" kern="100" cap="none" spc="0" normalizeH="0" baseline="0" noProof="0">
                                      <a:ln>
                                        <a:noFill/>
                                      </a:ln>
                                      <a:solidFill>
                                        <a:prstClr val="black"/>
                                      </a:solidFill>
                                      <a:effectLst/>
                                      <a:uLnTx/>
                                      <a:uFillTx/>
                                      <a:latin typeface="Cambria Math" panose="02040503050406030204" pitchFamily="18" charset="0"/>
                                      <a:ea typeface="楷体_GB2312"/>
                                      <a:cs typeface="Times New Roman" panose="02020603050405020304" pitchFamily="18" charset="0"/>
                                    </a:rPr>
                                    <m:t>log</m:t>
                                  </m:r>
                                </m:e>
                                <m:sub>
                                  <m:r>
                                    <a:rPr kumimoji="0" lang="en-US" altLang="zh-CN" sz="1600" b="0" i="0" u="none" strike="noStrike" kern="100" cap="none" spc="0" normalizeH="0" baseline="0" noProof="0">
                                      <a:ln>
                                        <a:noFill/>
                                      </a:ln>
                                      <a:solidFill>
                                        <a:prstClr val="black"/>
                                      </a:solidFill>
                                      <a:effectLst/>
                                      <a:uLnTx/>
                                      <a:uFillTx/>
                                      <a:latin typeface="Cambria Math" panose="02040503050406030204" pitchFamily="18" charset="0"/>
                                      <a:ea typeface="楷体_GB2312"/>
                                      <a:cs typeface="Times New Roman" panose="02020603050405020304" pitchFamily="18" charset="0"/>
                                    </a:rPr>
                                    <m:t>2</m:t>
                                  </m:r>
                                </m:sub>
                              </m:sSub>
                            </m:fName>
                            <m:e>
                              <m:f>
                                <m:fPr>
                                  <m:ctrlPr>
                                    <a:rPr kumimoji="0" lang="zh-CN" altLang="zh-CN" sz="16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fPr>
                                <m:num>
                                  <m:r>
                                    <a:rPr kumimoji="0" lang="en-US" altLang="zh-CN" sz="1600" b="0" i="0" u="none" strike="noStrike" kern="100" cap="none" spc="0" normalizeH="0" baseline="0" noProof="0">
                                      <a:ln>
                                        <a:noFill/>
                                      </a:ln>
                                      <a:solidFill>
                                        <a:prstClr val="black"/>
                                      </a:solidFill>
                                      <a:effectLst/>
                                      <a:uLnTx/>
                                      <a:uFillTx/>
                                      <a:latin typeface="Cambria Math" panose="02040503050406030204" pitchFamily="18" charset="0"/>
                                      <a:ea typeface="楷体_GB2312"/>
                                      <a:cs typeface="Times New Roman" panose="02020603050405020304" pitchFamily="18" charset="0"/>
                                    </a:rPr>
                                    <m:t>2</m:t>
                                  </m:r>
                                </m:num>
                                <m:den>
                                  <m:r>
                                    <a:rPr kumimoji="0" lang="en-US" altLang="zh-CN" sz="1600" b="0" i="0" u="none" strike="noStrike" kern="100" cap="none" spc="0" normalizeH="0" baseline="0" noProof="0">
                                      <a:ln>
                                        <a:noFill/>
                                      </a:ln>
                                      <a:solidFill>
                                        <a:prstClr val="black"/>
                                      </a:solidFill>
                                      <a:effectLst/>
                                      <a:uLnTx/>
                                      <a:uFillTx/>
                                      <a:latin typeface="Cambria Math" panose="02040503050406030204" pitchFamily="18" charset="0"/>
                                      <a:ea typeface="楷体_GB2312"/>
                                      <a:cs typeface="Times New Roman" panose="02020603050405020304" pitchFamily="18" charset="0"/>
                                    </a:rPr>
                                    <m:t>5</m:t>
                                  </m:r>
                                </m:den>
                              </m:f>
                            </m:e>
                          </m:func>
                        </m:e>
                      </m:d>
                      <m:r>
                        <a:rPr kumimoji="0" lang="en-US" altLang="zh-CN" sz="1600" b="0" i="0" u="none" strike="noStrike" kern="100" cap="none" spc="0" normalizeH="0" baseline="0" noProof="0">
                          <a:ln>
                            <a:noFill/>
                          </a:ln>
                          <a:solidFill>
                            <a:prstClr val="black"/>
                          </a:solidFill>
                          <a:effectLst/>
                          <a:uLnTx/>
                          <a:uFillTx/>
                          <a:latin typeface="Cambria Math" panose="02040503050406030204" pitchFamily="18" charset="0"/>
                          <a:ea typeface="楷体_GB2312"/>
                          <a:cs typeface="Times New Roman" panose="02020603050405020304" pitchFamily="18" charset="0"/>
                        </a:rPr>
                        <m:t>=0.971</m:t>
                      </m:r>
                    </m:oMath>
                  </m:oMathPara>
                </a14:m>
                <a:endParaRPr kumimoji="0" lang="zh-CN" altLang="zh-CN" sz="1600" b="0" i="0" u="none" strike="noStrike" kern="1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266700" algn="just" defTabSz="914400" rtl="0" eaLnBrk="1" fontAlgn="auto" latinLnBrk="0" hangingPunct="1">
                  <a:lnSpc>
                    <a:spcPts val="2200"/>
                  </a:lnSpc>
                  <a:spcBef>
                    <a:spcPts val="0"/>
                  </a:spcBef>
                  <a:spcAft>
                    <a:spcPts val="0"/>
                  </a:spcAft>
                  <a:buClrTx/>
                  <a:buSzTx/>
                  <a:buFontTx/>
                  <a:buNone/>
                  <a:tabLst/>
                  <a:defRPr/>
                </a:pPr>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得到上述三个的信息熵后，可进一步计算使用年龄属性对原样本集进行划分后的信息增益，计算公式如下：</a:t>
                </a:r>
              </a:p>
              <a:p>
                <a:pPr marL="0" marR="0" lvl="0" indent="0" algn="just"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CN" sz="1600" b="0" i="1" u="none" strike="noStrike" kern="100" cap="none" spc="0" normalizeH="0" baseline="0" noProof="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𝐺𝑎𝑖𝑛</m:t>
                      </m:r>
                      <m:d>
                        <m:dPr>
                          <m:ctrlPr>
                            <a:rPr kumimoji="0" lang="zh-CN" altLang="zh-CN" sz="16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altLang="zh-CN" sz="1600" b="0" i="1" u="none" strike="noStrike" kern="100" cap="none" spc="0" normalizeH="0" baseline="0" noProof="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𝐷</m:t>
                          </m:r>
                          <m:r>
                            <a:rPr kumimoji="0" lang="en-US" altLang="zh-CN" sz="1600" b="0" i="1" u="none" strike="noStrike" kern="100" cap="none" spc="0" normalizeH="0" baseline="0" noProof="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m:t>
                          </m:r>
                          <m:r>
                            <a:rPr kumimoji="0" lang="en-US" altLang="zh-CN" sz="1600" b="0" i="1" u="none" strike="noStrike" kern="100" cap="none" spc="0" normalizeH="0" baseline="0" noProof="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𝐴</m:t>
                          </m:r>
                        </m:e>
                      </m:d>
                      <m:r>
                        <a:rPr kumimoji="0" lang="en-US" altLang="zh-CN" sz="1600" b="0" i="1" u="none" strike="noStrike" kern="100" cap="none" spc="0" normalizeH="0" baseline="0" noProof="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m:t>
                      </m:r>
                      <m:r>
                        <a:rPr kumimoji="0" lang="en-US" altLang="zh-CN" sz="1600" b="0" i="1" u="none" strike="noStrike" kern="100" cap="none" spc="0" normalizeH="0" baseline="0" noProof="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𝐸𝑛𝑡</m:t>
                      </m:r>
                      <m:d>
                        <m:dPr>
                          <m:ctrlPr>
                            <a:rPr kumimoji="0" lang="zh-CN" altLang="zh-CN" sz="16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altLang="zh-CN" sz="1600" b="0" i="1" u="none" strike="noStrike" kern="100" cap="none" spc="0" normalizeH="0" baseline="0" noProof="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𝐷</m:t>
                          </m:r>
                        </m:e>
                      </m:d>
                      <m:r>
                        <a:rPr kumimoji="0" lang="en-US" altLang="zh-CN" sz="1600" b="0" i="1" u="none" strike="noStrike" kern="100" cap="none" spc="0" normalizeH="0" baseline="0" noProof="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m:t>
                      </m:r>
                      <m:nary>
                        <m:naryPr>
                          <m:chr m:val="∑"/>
                          <m:ctrlPr>
                            <a:rPr kumimoji="0" lang="zh-CN" altLang="zh-CN" sz="16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naryPr>
                        <m:sub>
                          <m:r>
                            <a:rPr kumimoji="0" lang="en-US" altLang="zh-CN" sz="1600" b="0" i="1" u="none" strike="noStrike" kern="100" cap="none" spc="0" normalizeH="0" baseline="0" noProof="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𝑖</m:t>
                          </m:r>
                          <m:r>
                            <a:rPr kumimoji="0" lang="en-US" altLang="zh-CN" sz="1600" b="0" i="1" u="none" strike="noStrike" kern="100" cap="none" spc="0" normalizeH="0" baseline="0" noProof="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=1</m:t>
                          </m:r>
                        </m:sub>
                        <m:sup>
                          <m:r>
                            <a:rPr kumimoji="0" lang="en-US" altLang="zh-CN" sz="1600" b="0" i="1" u="none" strike="noStrike" kern="100" cap="none" spc="0" normalizeH="0" baseline="0" noProof="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𝑛</m:t>
                          </m:r>
                        </m:sup>
                        <m:e>
                          <m:f>
                            <m:fPr>
                              <m:ctrlPr>
                                <a:rPr kumimoji="0" lang="zh-CN" altLang="zh-CN" sz="16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fPr>
                            <m:num>
                              <m:d>
                                <m:dPr>
                                  <m:begChr m:val="|"/>
                                  <m:endChr m:val="|"/>
                                  <m:ctrlPr>
                                    <a:rPr kumimoji="0" lang="zh-CN" altLang="zh-CN" sz="16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kumimoji="0" lang="zh-CN" altLang="zh-CN" sz="16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600" b="0" i="1" u="none" strike="noStrike" kern="100" cap="none" spc="0" normalizeH="0" baseline="0" noProof="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𝐷</m:t>
                                      </m:r>
                                    </m:e>
                                    <m:sub>
                                      <m:r>
                                        <a:rPr kumimoji="0" lang="en-US" altLang="zh-CN" sz="1600" b="0" i="1" u="none" strike="noStrike" kern="100" cap="none" spc="0" normalizeH="0" baseline="0" noProof="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𝑖</m:t>
                                      </m:r>
                                    </m:sub>
                                  </m:sSub>
                                </m:e>
                              </m:d>
                            </m:num>
                            <m:den>
                              <m:d>
                                <m:dPr>
                                  <m:begChr m:val="|"/>
                                  <m:endChr m:val="|"/>
                                  <m:ctrlPr>
                                    <a:rPr kumimoji="0" lang="zh-CN" altLang="zh-CN" sz="16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altLang="zh-CN" sz="1600" b="0" i="1" u="none" strike="noStrike" kern="100" cap="none" spc="0" normalizeH="0" baseline="0" noProof="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𝐷</m:t>
                                  </m:r>
                                </m:e>
                              </m:d>
                            </m:den>
                          </m:f>
                          <m:r>
                            <a:rPr kumimoji="0" lang="en-US" altLang="zh-CN" sz="1600" b="0" i="1" u="none" strike="noStrike" kern="100" cap="none" spc="0" normalizeH="0" baseline="0" noProof="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𝐸𝑛𝑡</m:t>
                          </m:r>
                          <m:r>
                            <a:rPr kumimoji="0" lang="en-US" altLang="zh-CN" sz="1600" b="0" i="1" u="none" strike="noStrike" kern="100" cap="none" spc="0" normalizeH="0" baseline="0" noProof="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m:t>
                          </m:r>
                          <m:sSub>
                            <m:sSubPr>
                              <m:ctrlPr>
                                <a:rPr kumimoji="0" lang="zh-CN" altLang="zh-CN" sz="16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600" b="0" i="1" u="none" strike="noStrike" kern="100" cap="none" spc="0" normalizeH="0" baseline="0" noProof="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𝐷</m:t>
                              </m:r>
                            </m:e>
                            <m:sub>
                              <m:r>
                                <a:rPr kumimoji="0" lang="en-US" altLang="zh-CN" sz="1600" b="0" i="1" u="none" strike="noStrike" kern="100" cap="none" spc="0" normalizeH="0" baseline="0" noProof="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𝑖</m:t>
                              </m:r>
                            </m:sub>
                          </m:sSub>
                          <m:r>
                            <a:rPr kumimoji="0" lang="en-US" altLang="zh-CN" sz="1600" b="0" i="1" u="none" strike="noStrike" kern="100" cap="none" spc="0" normalizeH="0" baseline="0" noProof="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m:t>
                          </m:r>
                        </m:e>
                      </m:nary>
                      <m:r>
                        <a:rPr kumimoji="0" lang="en-US" altLang="zh-CN" sz="1600" b="0" i="1" u="none" strike="noStrike" kern="100" cap="none" spc="0" normalizeH="0" baseline="0" noProof="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 </m:t>
                      </m:r>
                    </m:oMath>
                  </m:oMathPara>
                </a14:m>
                <a:endParaRPr kumimoji="0" lang="zh-CN" altLang="zh-CN" sz="1600" b="0" i="0" u="none" strike="noStrike" kern="1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266700" algn="just" defTabSz="914400" rtl="0" eaLnBrk="1" fontAlgn="auto" latinLnBrk="0" hangingPunct="1">
                  <a:lnSpc>
                    <a:spcPts val="2200"/>
                  </a:lnSpc>
                  <a:spcBef>
                    <a:spcPts val="0"/>
                  </a:spcBef>
                  <a:spcAft>
                    <a:spcPts val="0"/>
                  </a:spcAft>
                  <a:buClrTx/>
                  <a:buSzTx/>
                  <a:buFontTx/>
                  <a:buNone/>
                  <a:tabLst/>
                  <a:defRPr/>
                </a:pPr>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将 </a:t>
                </a:r>
                <a14:m>
                  <m:oMath xmlns:m="http://schemas.openxmlformats.org/officeDocument/2006/math">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𝐴</m:t>
                    </m:r>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r>
                      <a:rPr kumimoji="0" lang="zh-CN" altLang="zh-CN" sz="16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年龄</m:t>
                    </m:r>
                  </m:oMath>
                </a14:m>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 代入。于是选择年龄这一属性划分后的信息增益为：</a:t>
                </a:r>
              </a:p>
              <a:p>
                <a:pPr marL="0" marR="0" lvl="0" indent="0" algn="just"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CN" sz="1600" b="0" i="1" u="none" strike="noStrike" kern="100" cap="none" spc="0" normalizeH="0" baseline="0" noProof="0">
                          <a:ln>
                            <a:noFill/>
                          </a:ln>
                          <a:solidFill>
                            <a:prstClr val="black"/>
                          </a:solidFill>
                          <a:effectLst/>
                          <a:uLnTx/>
                          <a:uFillTx/>
                          <a:latin typeface="Cambria Math" panose="02040503050406030204" pitchFamily="18" charset="0"/>
                          <a:ea typeface="楷体_GB2312"/>
                          <a:cs typeface="Times New Roman" panose="02020603050405020304" pitchFamily="18" charset="0"/>
                        </a:rPr>
                        <m:t>𝐺𝑎𝑖𝑛</m:t>
                      </m:r>
                      <m:d>
                        <m:dPr>
                          <m:ctrlPr>
                            <a:rPr kumimoji="0" lang="zh-CN" altLang="zh-CN" sz="16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altLang="zh-CN" sz="1600" b="0" i="1" u="none" strike="noStrike" kern="100" cap="none" spc="0" normalizeH="0" baseline="0" noProof="0">
                              <a:ln>
                                <a:noFill/>
                              </a:ln>
                              <a:solidFill>
                                <a:prstClr val="black"/>
                              </a:solidFill>
                              <a:effectLst/>
                              <a:uLnTx/>
                              <a:uFillTx/>
                              <a:latin typeface="Cambria Math" panose="02040503050406030204" pitchFamily="18" charset="0"/>
                              <a:ea typeface="楷体_GB2312"/>
                              <a:cs typeface="Times New Roman" panose="02020603050405020304" pitchFamily="18" charset="0"/>
                            </a:rPr>
                            <m:t>𝐷</m:t>
                          </m:r>
                          <m:r>
                            <a:rPr kumimoji="0" lang="en-US" altLang="zh-CN" sz="1600" b="0" i="1" u="none" strike="noStrike" kern="100" cap="none" spc="0" normalizeH="0" baseline="0" noProof="0">
                              <a:ln>
                                <a:noFill/>
                              </a:ln>
                              <a:solidFill>
                                <a:prstClr val="black"/>
                              </a:solidFill>
                              <a:effectLst/>
                              <a:uLnTx/>
                              <a:uFillTx/>
                              <a:latin typeface="Cambria Math" panose="02040503050406030204" pitchFamily="18" charset="0"/>
                              <a:ea typeface="楷体_GB2312"/>
                              <a:cs typeface="Times New Roman" panose="02020603050405020304" pitchFamily="18" charset="0"/>
                            </a:rPr>
                            <m:t>,</m:t>
                          </m:r>
                          <m:r>
                            <a:rPr kumimoji="0" lang="zh-CN" altLang="zh-CN" sz="1600" b="0" i="0" u="none" strike="noStrike" kern="100" cap="none" spc="0" normalizeH="0" baseline="0" noProof="0">
                              <a:ln>
                                <a:noFill/>
                              </a:ln>
                              <a:solidFill>
                                <a:prstClr val="black"/>
                              </a:solidFill>
                              <a:effectLst/>
                              <a:uLnTx/>
                              <a:uFillTx/>
                              <a:latin typeface="Cambria Math" panose="02040503050406030204" pitchFamily="18" charset="0"/>
                              <a:ea typeface="楷体_GB2312"/>
                              <a:cs typeface="Times New Roman" panose="02020603050405020304" pitchFamily="18" charset="0"/>
                            </a:rPr>
                            <m:t>年龄</m:t>
                          </m:r>
                        </m:e>
                      </m:d>
                      <m:r>
                        <a:rPr kumimoji="0" lang="en-US" altLang="zh-CN" sz="1600" b="0" i="1" u="none" strike="noStrike" kern="100" cap="none" spc="0" normalizeH="0" baseline="0" noProof="0">
                          <a:ln>
                            <a:noFill/>
                          </a:ln>
                          <a:solidFill>
                            <a:prstClr val="black"/>
                          </a:solidFill>
                          <a:effectLst/>
                          <a:uLnTx/>
                          <a:uFillTx/>
                          <a:latin typeface="Cambria Math" panose="02040503050406030204" pitchFamily="18" charset="0"/>
                          <a:ea typeface="楷体_GB2312"/>
                          <a:cs typeface="Times New Roman" panose="02020603050405020304" pitchFamily="18" charset="0"/>
                        </a:rPr>
                        <m:t>=0.940</m:t>
                      </m:r>
                      <m:r>
                        <a:rPr kumimoji="0" lang="en-US" altLang="zh-CN" sz="1600" b="0" i="1" u="none" strike="noStrike" kern="100" cap="none" spc="0" normalizeH="0" baseline="0" noProof="0">
                          <a:ln>
                            <a:noFill/>
                          </a:ln>
                          <a:solidFill>
                            <a:prstClr val="black"/>
                          </a:solidFill>
                          <a:effectLst/>
                          <a:uLnTx/>
                          <a:uFillTx/>
                          <a:latin typeface="Cambria Math" panose="02040503050406030204" pitchFamily="18" charset="0"/>
                          <a:ea typeface="MS Mincho" panose="02020609040205080304" pitchFamily="49" charset="-128"/>
                          <a:cs typeface="Times New Roman" panose="02020603050405020304" pitchFamily="18" charset="0"/>
                        </a:rPr>
                        <m:t>−</m:t>
                      </m:r>
                      <m:d>
                        <m:dPr>
                          <m:ctrlPr>
                            <a:rPr kumimoji="0" lang="zh-CN" altLang="zh-CN" sz="16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f>
                            <m:fPr>
                              <m:ctrlPr>
                                <a:rPr kumimoji="0" lang="zh-CN" altLang="zh-CN" sz="16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fPr>
                            <m:num>
                              <m:r>
                                <a:rPr kumimoji="0" lang="en-US" altLang="zh-CN" sz="1600" b="0" i="1" u="none" strike="noStrike" kern="100" cap="none" spc="0" normalizeH="0" baseline="0" noProof="0">
                                  <a:ln>
                                    <a:noFill/>
                                  </a:ln>
                                  <a:solidFill>
                                    <a:prstClr val="black"/>
                                  </a:solidFill>
                                  <a:effectLst/>
                                  <a:uLnTx/>
                                  <a:uFillTx/>
                                  <a:latin typeface="Cambria Math" panose="02040503050406030204" pitchFamily="18" charset="0"/>
                                  <a:ea typeface="楷体_GB2312"/>
                                  <a:cs typeface="Times New Roman" panose="02020603050405020304" pitchFamily="18" charset="0"/>
                                </a:rPr>
                                <m:t>5</m:t>
                              </m:r>
                            </m:num>
                            <m:den>
                              <m:r>
                                <a:rPr kumimoji="0" lang="en-US" altLang="zh-CN" sz="1600" b="0" i="1" u="none" strike="noStrike" kern="100" cap="none" spc="0" normalizeH="0" baseline="0" noProof="0">
                                  <a:ln>
                                    <a:noFill/>
                                  </a:ln>
                                  <a:solidFill>
                                    <a:prstClr val="black"/>
                                  </a:solidFill>
                                  <a:effectLst/>
                                  <a:uLnTx/>
                                  <a:uFillTx/>
                                  <a:latin typeface="Cambria Math" panose="02040503050406030204" pitchFamily="18" charset="0"/>
                                  <a:ea typeface="楷体_GB2312"/>
                                  <a:cs typeface="Times New Roman" panose="02020603050405020304" pitchFamily="18" charset="0"/>
                                </a:rPr>
                                <m:t>14</m:t>
                              </m:r>
                            </m:den>
                          </m:f>
                          <m:r>
                            <a:rPr kumimoji="0" lang="en-US" altLang="zh-CN" sz="1600" b="0" i="1" u="none" strike="noStrike" kern="100" cap="none" spc="0" normalizeH="0" baseline="0" noProof="0">
                              <a:ln>
                                <a:noFill/>
                              </a:ln>
                              <a:solidFill>
                                <a:prstClr val="black"/>
                              </a:solidFill>
                              <a:effectLst/>
                              <a:uLnTx/>
                              <a:uFillTx/>
                              <a:latin typeface="Cambria Math" panose="02040503050406030204" pitchFamily="18" charset="0"/>
                              <a:ea typeface="楷体_GB2312"/>
                              <a:cs typeface="Times New Roman" panose="02020603050405020304" pitchFamily="18" charset="0"/>
                            </a:rPr>
                            <m:t>×0.971+</m:t>
                          </m:r>
                          <m:f>
                            <m:fPr>
                              <m:ctrlPr>
                                <a:rPr kumimoji="0" lang="zh-CN" altLang="zh-CN" sz="16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fPr>
                            <m:num>
                              <m:r>
                                <a:rPr kumimoji="0" lang="en-US" altLang="zh-CN" sz="1600" b="0" i="1" u="none" strike="noStrike" kern="100" cap="none" spc="0" normalizeH="0" baseline="0" noProof="0">
                                  <a:ln>
                                    <a:noFill/>
                                  </a:ln>
                                  <a:solidFill>
                                    <a:prstClr val="black"/>
                                  </a:solidFill>
                                  <a:effectLst/>
                                  <a:uLnTx/>
                                  <a:uFillTx/>
                                  <a:latin typeface="Cambria Math" panose="02040503050406030204" pitchFamily="18" charset="0"/>
                                  <a:ea typeface="楷体_GB2312"/>
                                  <a:cs typeface="Times New Roman" panose="02020603050405020304" pitchFamily="18" charset="0"/>
                                </a:rPr>
                                <m:t>4</m:t>
                              </m:r>
                            </m:num>
                            <m:den>
                              <m:r>
                                <a:rPr kumimoji="0" lang="en-US" altLang="zh-CN" sz="1600" b="0" i="1" u="none" strike="noStrike" kern="100" cap="none" spc="0" normalizeH="0" baseline="0" noProof="0">
                                  <a:ln>
                                    <a:noFill/>
                                  </a:ln>
                                  <a:solidFill>
                                    <a:prstClr val="black"/>
                                  </a:solidFill>
                                  <a:effectLst/>
                                  <a:uLnTx/>
                                  <a:uFillTx/>
                                  <a:latin typeface="Cambria Math" panose="02040503050406030204" pitchFamily="18" charset="0"/>
                                  <a:ea typeface="楷体_GB2312"/>
                                  <a:cs typeface="Times New Roman" panose="02020603050405020304" pitchFamily="18" charset="0"/>
                                </a:rPr>
                                <m:t>14</m:t>
                              </m:r>
                            </m:den>
                          </m:f>
                          <m:r>
                            <a:rPr kumimoji="0" lang="en-US" altLang="zh-CN" sz="1600" b="0" i="1" u="none" strike="noStrike" kern="100" cap="none" spc="0" normalizeH="0" baseline="0" noProof="0">
                              <a:ln>
                                <a:noFill/>
                              </a:ln>
                              <a:solidFill>
                                <a:prstClr val="black"/>
                              </a:solidFill>
                              <a:effectLst/>
                              <a:uLnTx/>
                              <a:uFillTx/>
                              <a:latin typeface="Cambria Math" panose="02040503050406030204" pitchFamily="18" charset="0"/>
                              <a:ea typeface="楷体_GB2312"/>
                              <a:cs typeface="Times New Roman" panose="02020603050405020304" pitchFamily="18" charset="0"/>
                            </a:rPr>
                            <m:t>×0+</m:t>
                          </m:r>
                          <m:f>
                            <m:fPr>
                              <m:ctrlPr>
                                <a:rPr kumimoji="0" lang="zh-CN" altLang="zh-CN" sz="16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fPr>
                            <m:num>
                              <m:r>
                                <a:rPr kumimoji="0" lang="en-US" altLang="zh-CN" sz="1600" b="0" i="1" u="none" strike="noStrike" kern="100" cap="none" spc="0" normalizeH="0" baseline="0" noProof="0">
                                  <a:ln>
                                    <a:noFill/>
                                  </a:ln>
                                  <a:solidFill>
                                    <a:prstClr val="black"/>
                                  </a:solidFill>
                                  <a:effectLst/>
                                  <a:uLnTx/>
                                  <a:uFillTx/>
                                  <a:latin typeface="Cambria Math" panose="02040503050406030204" pitchFamily="18" charset="0"/>
                                  <a:ea typeface="楷体_GB2312"/>
                                  <a:cs typeface="Times New Roman" panose="02020603050405020304" pitchFamily="18" charset="0"/>
                                </a:rPr>
                                <m:t>5</m:t>
                              </m:r>
                            </m:num>
                            <m:den>
                              <m:r>
                                <a:rPr kumimoji="0" lang="en-US" altLang="zh-CN" sz="1600" b="0" i="1" u="none" strike="noStrike" kern="100" cap="none" spc="0" normalizeH="0" baseline="0" noProof="0">
                                  <a:ln>
                                    <a:noFill/>
                                  </a:ln>
                                  <a:solidFill>
                                    <a:prstClr val="black"/>
                                  </a:solidFill>
                                  <a:effectLst/>
                                  <a:uLnTx/>
                                  <a:uFillTx/>
                                  <a:latin typeface="Cambria Math" panose="02040503050406030204" pitchFamily="18" charset="0"/>
                                  <a:ea typeface="楷体_GB2312"/>
                                  <a:cs typeface="Times New Roman" panose="02020603050405020304" pitchFamily="18" charset="0"/>
                                </a:rPr>
                                <m:t>14</m:t>
                              </m:r>
                            </m:den>
                          </m:f>
                          <m:r>
                            <a:rPr kumimoji="0" lang="en-US" altLang="zh-CN" sz="1600" b="0" i="1" u="none" strike="noStrike" kern="100" cap="none" spc="0" normalizeH="0" baseline="0" noProof="0">
                              <a:ln>
                                <a:noFill/>
                              </a:ln>
                              <a:solidFill>
                                <a:prstClr val="black"/>
                              </a:solidFill>
                              <a:effectLst/>
                              <a:uLnTx/>
                              <a:uFillTx/>
                              <a:latin typeface="Cambria Math" panose="02040503050406030204" pitchFamily="18" charset="0"/>
                              <a:ea typeface="楷体_GB2312"/>
                              <a:cs typeface="Times New Roman" panose="02020603050405020304" pitchFamily="18" charset="0"/>
                            </a:rPr>
                            <m:t>×0.971</m:t>
                          </m:r>
                        </m:e>
                      </m:d>
                      <m:r>
                        <a:rPr kumimoji="0" lang="en-US" altLang="zh-CN" sz="1600" b="0" i="1" u="none" strike="noStrike" kern="100" cap="none" spc="0" normalizeH="0" baseline="0" noProof="0">
                          <a:ln>
                            <a:noFill/>
                          </a:ln>
                          <a:solidFill>
                            <a:prstClr val="black"/>
                          </a:solidFill>
                          <a:effectLst/>
                          <a:uLnTx/>
                          <a:uFillTx/>
                          <a:latin typeface="Cambria Math" panose="02040503050406030204" pitchFamily="18" charset="0"/>
                          <a:ea typeface="楷体_GB2312"/>
                          <a:cs typeface="Times New Roman" panose="02020603050405020304" pitchFamily="18" charset="0"/>
                        </a:rPr>
                        <m:t>=0.246</m:t>
                      </m:r>
                    </m:oMath>
                  </m:oMathPara>
                </a14:m>
                <a:endParaRPr kumimoji="0" lang="zh-CN" altLang="zh-CN" sz="1600" b="0" i="0" u="none" strike="noStrike" kern="1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mc:Choice>
        <mc:Fallback xmlns="">
          <p:sp>
            <p:nvSpPr>
              <p:cNvPr id="6" name="矩形 5">
                <a:extLst>
                  <a:ext uri="{FF2B5EF4-FFF2-40B4-BE49-F238E27FC236}">
                    <a16:creationId xmlns:a16="http://schemas.microsoft.com/office/drawing/2014/main" id="{7E68A582-FF23-4360-9EBF-6C31CD18338C}"/>
                  </a:ext>
                </a:extLst>
              </p:cNvPr>
              <p:cNvSpPr>
                <a:spLocks noRot="1" noChangeAspect="1" noMove="1" noResize="1" noEditPoints="1" noAdjustHandles="1" noChangeArrowheads="1" noChangeShapeType="1" noTextEdit="1"/>
              </p:cNvSpPr>
              <p:nvPr/>
            </p:nvSpPr>
            <p:spPr>
              <a:xfrm>
                <a:off x="428016" y="1822724"/>
                <a:ext cx="7918315" cy="4388061"/>
              </a:xfrm>
              <a:prstGeom prst="rect">
                <a:avLst/>
              </a:prstGeom>
              <a:blipFill>
                <a:blip r:embed="rId3"/>
                <a:stretch>
                  <a:fillRect l="-385" t="-139" r="-462"/>
                </a:stretch>
              </a:blipFill>
            </p:spPr>
            <p:txBody>
              <a:bodyPr/>
              <a:lstStyle/>
              <a:p>
                <a:r>
                  <a:rPr lang="zh-CN" altLang="en-US">
                    <a:noFill/>
                  </a:rPr>
                  <a:t> </a:t>
                </a:r>
              </a:p>
            </p:txBody>
          </p:sp>
        </mc:Fallback>
      </mc:AlternateContent>
      <p:pic>
        <p:nvPicPr>
          <p:cNvPr id="10" name="图片 9">
            <a:extLst>
              <a:ext uri="{FF2B5EF4-FFF2-40B4-BE49-F238E27FC236}">
                <a16:creationId xmlns:a16="http://schemas.microsoft.com/office/drawing/2014/main" id="{CCD8A6C4-28DB-431C-8F31-11BB4960B112}"/>
              </a:ext>
            </a:extLst>
          </p:cNvPr>
          <p:cNvPicPr>
            <a:picLocks noChangeAspect="1"/>
          </p:cNvPicPr>
          <p:nvPr/>
        </p:nvPicPr>
        <p:blipFill>
          <a:blip r:embed="rId4"/>
          <a:stretch>
            <a:fillRect/>
          </a:stretch>
        </p:blipFill>
        <p:spPr>
          <a:xfrm>
            <a:off x="8476035" y="2892209"/>
            <a:ext cx="3500910" cy="1722093"/>
          </a:xfrm>
          <a:prstGeom prst="rect">
            <a:avLst/>
          </a:prstGeom>
        </p:spPr>
      </p:pic>
    </p:spTree>
    <p:extLst>
      <p:ext uri="{BB962C8B-B14F-4D97-AF65-F5344CB8AC3E}">
        <p14:creationId xmlns:p14="http://schemas.microsoft.com/office/powerpoint/2010/main" val="996635337"/>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504507" y="1008198"/>
            <a:ext cx="8846288" cy="497934"/>
            <a:chOff x="2228892" y="2819853"/>
            <a:chExt cx="4786506" cy="497934"/>
          </a:xfrm>
        </p:grpSpPr>
        <p:sp>
          <p:nvSpPr>
            <p:cNvPr id="3" name="平行四边形 2"/>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4" name="平行四边形 3"/>
            <p:cNvSpPr/>
            <p:nvPr/>
          </p:nvSpPr>
          <p:spPr bwMode="auto">
            <a:xfrm>
              <a:off x="2228892" y="2819853"/>
              <a:ext cx="4786506"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5" name="矩形 4"/>
            <p:cNvSpPr/>
            <p:nvPr/>
          </p:nvSpPr>
          <p:spPr>
            <a:xfrm>
              <a:off x="2591332" y="2826188"/>
              <a:ext cx="4133539" cy="369332"/>
            </a:xfrm>
            <a:prstGeom prst="rect">
              <a:avLst/>
            </a:prstGeom>
          </p:spPr>
          <p:txBody>
            <a:bodyPr wrap="square">
              <a:spAutoFit/>
            </a:bodyPr>
            <a:lstStyle/>
            <a:p>
              <a:pPr marL="0" marR="0" lvl="0" indent="0" algn="ctr" defTabSz="914400" rtl="0" eaLnBrk="1" fontAlgn="auto" latinLnBrk="0" hangingPunct="1">
                <a:lnSpc>
                  <a:spcPct val="100000"/>
                </a:lnSpc>
                <a:spcBef>
                  <a:spcPct val="50000"/>
                </a:spcBef>
                <a:spcAft>
                  <a:spcPts val="0"/>
                </a:spcAft>
                <a:buClrTx/>
                <a:buSzTx/>
                <a:buFontTx/>
                <a:buNone/>
                <a:tabLst/>
                <a:defRPr/>
              </a:pPr>
              <a:r>
                <a:rPr kumimoji="0" lang="zh-CN" altLang="en-US" sz="1800" b="1" i="0" u="none" strike="noStrike" kern="1200" cap="none" spc="0" normalizeH="0" baseline="0" noProof="0" dirty="0">
                  <a:ln>
                    <a:noFill/>
                  </a:ln>
                  <a:solidFill>
                    <a:prstClr val="black">
                      <a:lumMod val="95000"/>
                      <a:lumOff val="5000"/>
                    </a:prstClr>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决策树：构建决策树</a:t>
              </a:r>
            </a:p>
          </p:txBody>
        </p:sp>
      </p:grpSp>
      <p:sp>
        <p:nvSpPr>
          <p:cNvPr id="21" name="矩形 20">
            <a:extLst>
              <a:ext uri="{FF2B5EF4-FFF2-40B4-BE49-F238E27FC236}">
                <a16:creationId xmlns:a16="http://schemas.microsoft.com/office/drawing/2014/main" id="{516C3D9D-EAB0-456E-98CD-C6FC12AB3094}"/>
              </a:ext>
            </a:extLst>
          </p:cNvPr>
          <p:cNvSpPr/>
          <p:nvPr/>
        </p:nvSpPr>
        <p:spPr>
          <a:xfrm>
            <a:off x="852473" y="129010"/>
            <a:ext cx="3262432"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mn-cs"/>
              </a:rPr>
              <a:t>二、</a:t>
            </a: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监督学习：回归分析与决策树</a:t>
            </a:r>
          </a:p>
        </p:txBody>
      </p:sp>
      <p:sp>
        <p:nvSpPr>
          <p:cNvPr id="7" name="矩形 6">
            <a:extLst>
              <a:ext uri="{FF2B5EF4-FFF2-40B4-BE49-F238E27FC236}">
                <a16:creationId xmlns:a16="http://schemas.microsoft.com/office/drawing/2014/main" id="{D67C87CB-F774-44AE-A271-E263C2B30B87}"/>
              </a:ext>
            </a:extLst>
          </p:cNvPr>
          <p:cNvSpPr/>
          <p:nvPr/>
        </p:nvSpPr>
        <p:spPr>
          <a:xfrm>
            <a:off x="1070042" y="2905892"/>
            <a:ext cx="5791201" cy="2536207"/>
          </a:xfrm>
          <a:prstGeom prst="rect">
            <a:avLst/>
          </a:prstGeom>
        </p:spPr>
        <p:txBody>
          <a:bodyPr wrap="square">
            <a:spAutoFit/>
          </a:bodyPr>
          <a:lstStyle/>
          <a:p>
            <a:pPr marL="0" marR="0" lvl="0" indent="266700" algn="just" defTabSz="914400" rtl="0" eaLnBrk="1" fontAlgn="auto" latinLnBrk="0" hangingPunct="1">
              <a:lnSpc>
                <a:spcPct val="150000"/>
              </a:lnSpc>
              <a:spcBef>
                <a:spcPts val="0"/>
              </a:spcBef>
              <a:spcAft>
                <a:spcPts val="0"/>
              </a:spcAft>
              <a:buClrTx/>
              <a:buSzTx/>
              <a:buFontTx/>
              <a:buNone/>
              <a:tabLst/>
              <a:defRPr/>
            </a:pPr>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同理，可以计算银行流水、是否结婚、是否拥有房产三个人物属性的信息增益。通过比较四种属性信息增益的高低来选择最佳属性对原样本集进行划分，得到最大的</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a:t>
            </a:r>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纯度</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a:t>
            </a:r>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。如果划分后的不同子样本集都只存在同类样本，那么停止划分。在该案例中，最终可构建如图</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4.3</a:t>
            </a:r>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的决策树。</a:t>
            </a:r>
          </a:p>
        </p:txBody>
      </p:sp>
      <p:pic>
        <p:nvPicPr>
          <p:cNvPr id="8" name="图片 7">
            <a:extLst>
              <a:ext uri="{FF2B5EF4-FFF2-40B4-BE49-F238E27FC236}">
                <a16:creationId xmlns:a16="http://schemas.microsoft.com/office/drawing/2014/main" id="{0B835F2E-A6F7-48C4-9CB5-3AC5B554C13D}"/>
              </a:ext>
            </a:extLst>
          </p:cNvPr>
          <p:cNvPicPr>
            <a:picLocks noChangeAspect="1"/>
          </p:cNvPicPr>
          <p:nvPr/>
        </p:nvPicPr>
        <p:blipFill>
          <a:blip r:embed="rId3"/>
          <a:stretch>
            <a:fillRect/>
          </a:stretch>
        </p:blipFill>
        <p:spPr>
          <a:xfrm>
            <a:off x="7490101" y="2660553"/>
            <a:ext cx="3913630" cy="2781546"/>
          </a:xfrm>
          <a:prstGeom prst="rect">
            <a:avLst/>
          </a:prstGeom>
        </p:spPr>
      </p:pic>
    </p:spTree>
    <p:extLst>
      <p:ext uri="{BB962C8B-B14F-4D97-AF65-F5344CB8AC3E}">
        <p14:creationId xmlns:p14="http://schemas.microsoft.com/office/powerpoint/2010/main" val="2155137579"/>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504507" y="1008198"/>
            <a:ext cx="8846288" cy="497934"/>
            <a:chOff x="2228892" y="2819853"/>
            <a:chExt cx="4786506" cy="497934"/>
          </a:xfrm>
        </p:grpSpPr>
        <p:sp>
          <p:nvSpPr>
            <p:cNvPr id="3" name="平行四边形 2"/>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4" name="平行四边形 3"/>
            <p:cNvSpPr/>
            <p:nvPr/>
          </p:nvSpPr>
          <p:spPr bwMode="auto">
            <a:xfrm>
              <a:off x="2228892" y="2819853"/>
              <a:ext cx="4786506"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5" name="矩形 4"/>
            <p:cNvSpPr/>
            <p:nvPr/>
          </p:nvSpPr>
          <p:spPr>
            <a:xfrm>
              <a:off x="2591332" y="2826188"/>
              <a:ext cx="4133539" cy="369332"/>
            </a:xfrm>
            <a:prstGeom prst="rect">
              <a:avLst/>
            </a:prstGeom>
          </p:spPr>
          <p:txBody>
            <a:bodyPr wrap="square">
              <a:spAutoFit/>
            </a:bodyPr>
            <a:lstStyle/>
            <a:p>
              <a:pPr marL="0" marR="0" lvl="0" indent="0" algn="ctr" defTabSz="914400" rtl="0" eaLnBrk="1" fontAlgn="auto" latinLnBrk="0" hangingPunct="1">
                <a:lnSpc>
                  <a:spcPct val="100000"/>
                </a:lnSpc>
                <a:spcBef>
                  <a:spcPct val="50000"/>
                </a:spcBef>
                <a:spcAft>
                  <a:spcPts val="0"/>
                </a:spcAft>
                <a:buClrTx/>
                <a:buSzTx/>
                <a:buFontTx/>
                <a:buNone/>
                <a:tabLst/>
                <a:defRPr/>
              </a:pPr>
              <a:r>
                <a:rPr kumimoji="0" lang="en-US" altLang="zh-CN" sz="1800" b="1" i="0" u="none" strike="noStrike" kern="1200" cap="none" spc="0" normalizeH="0" baseline="0" noProof="0" dirty="0">
                  <a:ln>
                    <a:noFill/>
                  </a:ln>
                  <a:solidFill>
                    <a:prstClr val="black">
                      <a:lumMod val="95000"/>
                      <a:lumOff val="5000"/>
                    </a:prstClr>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K</a:t>
              </a:r>
              <a:r>
                <a:rPr kumimoji="0" lang="zh-CN" altLang="en-US" sz="1800" b="1" i="0" u="none" strike="noStrike" kern="1200" cap="none" spc="0" normalizeH="0" baseline="0" noProof="0" dirty="0">
                  <a:ln>
                    <a:noFill/>
                  </a:ln>
                  <a:solidFill>
                    <a:prstClr val="black">
                      <a:lumMod val="95000"/>
                      <a:lumOff val="5000"/>
                    </a:prstClr>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均值聚类</a:t>
              </a:r>
            </a:p>
          </p:txBody>
        </p:sp>
      </p:grpSp>
      <p:sp>
        <p:nvSpPr>
          <p:cNvPr id="21" name="矩形 20">
            <a:extLst>
              <a:ext uri="{FF2B5EF4-FFF2-40B4-BE49-F238E27FC236}">
                <a16:creationId xmlns:a16="http://schemas.microsoft.com/office/drawing/2014/main" id="{516C3D9D-EAB0-456E-98CD-C6FC12AB3094}"/>
              </a:ext>
            </a:extLst>
          </p:cNvPr>
          <p:cNvSpPr/>
          <p:nvPr/>
        </p:nvSpPr>
        <p:spPr>
          <a:xfrm>
            <a:off x="871928" y="129010"/>
            <a:ext cx="2794355"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三、无监督学习：</a:t>
            </a:r>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K</a:t>
            </a: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均值聚类</a:t>
            </a:r>
          </a:p>
        </p:txBody>
      </p:sp>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C72403F3-F061-4B0C-9FFB-BA30650292BA}"/>
                  </a:ext>
                </a:extLst>
              </p:cNvPr>
              <p:cNvSpPr/>
              <p:nvPr/>
            </p:nvSpPr>
            <p:spPr>
              <a:xfrm>
                <a:off x="618283" y="2062223"/>
                <a:ext cx="6096000" cy="4198201"/>
              </a:xfrm>
              <a:prstGeom prst="rect">
                <a:avLst/>
              </a:prstGeom>
            </p:spPr>
            <p:txBody>
              <a:bodyPr>
                <a:spAutoFit/>
              </a:bodyPr>
              <a:lstStyle/>
              <a:p>
                <a:pPr marL="285750" marR="0" lvl="0" indent="-285750" algn="just" defTabSz="914400" rtl="0" eaLnBrk="1" fontAlgn="auto" latinLnBrk="0" hangingPunct="1">
                  <a:lnSpc>
                    <a:spcPct val="150000"/>
                  </a:lnSpc>
                  <a:spcBef>
                    <a:spcPts val="0"/>
                  </a:spcBef>
                  <a:spcAft>
                    <a:spcPts val="0"/>
                  </a:spcAft>
                  <a:buClrTx/>
                  <a:buSzTx/>
                  <a:buFont typeface="Wingdings" panose="05000000000000000000" pitchFamily="2" charset="2"/>
                  <a:buChar char="l"/>
                  <a:tabLst/>
                  <a:defRPr/>
                </a:pP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k-means</a:t>
                </a:r>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算法的目标是将</a:t>
                </a:r>
                <a14:m>
                  <m:oMath xmlns:m="http://schemas.openxmlformats.org/officeDocument/2006/math">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𝑛</m:t>
                    </m:r>
                  </m:oMath>
                </a14:m>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个</a:t>
                </a:r>
                <a14:m>
                  <m:oMath xmlns:m="http://schemas.openxmlformats.org/officeDocument/2006/math">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𝑑</m:t>
                    </m:r>
                  </m:oMath>
                </a14:m>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维数据</a:t>
                </a:r>
                <a14:m>
                  <m:oMath xmlns:m="http://schemas.openxmlformats.org/officeDocument/2006/math">
                    <m:r>
                      <a:rPr kumimoji="0" lang="en-US" altLang="zh-CN" sz="18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sSub>
                      <m:sSubPr>
                        <m:ctrlPr>
                          <a:rPr kumimoji="0" lang="zh-CN" altLang="zh-CN"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𝑥</m:t>
                        </m:r>
                      </m:e>
                      <m:sub>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𝑖</m:t>
                        </m:r>
                      </m:sub>
                    </m:sSub>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𝑖</m:t>
                    </m:r>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=1,…,</m:t>
                    </m:r>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𝑛</m:t>
                    </m:r>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oMath>
                </a14:m>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划分为</a:t>
                </a:r>
                <a14:m>
                  <m:oMath xmlns:m="http://schemas.openxmlformats.org/officeDocument/2006/math">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𝐾</m:t>
                    </m:r>
                  </m:oMath>
                </a14:m>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个聚簇，使得簇内方差最小化。由于原始数据可能的聚类结果数量巨大，要求一个特定的聚类算法总是能达到最优是不切实际的。所以，</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k-means</a:t>
                </a:r>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算法找到的是一个</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a:t>
                </a:r>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局部</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a:t>
                </a:r>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最优，即没有任何其他的聚类结果，能够让簇内的方差更小，但不能保证找到全局最优</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[Hartigan 1979]</a:t>
                </a:r>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k-means</a:t>
                </a:r>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同时也是一个易受初始值影响的迭代算法，可以用不同的初始值重复几次，以达到上述的</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a:t>
                </a:r>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局部</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a:t>
                </a:r>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最优，常用的初始化方法包括</a:t>
                </a:r>
                <a:r>
                  <a:rPr kumimoji="0" lang="en-US" altLang="zh-CN" sz="1800" b="0" i="0" u="none" strike="noStrike" kern="1200" cap="none" spc="0" normalizeH="0" baseline="0" noProof="0" dirty="0" err="1">
                    <a:ln>
                      <a:noFill/>
                    </a:ln>
                    <a:solidFill>
                      <a:srgbClr val="000000"/>
                    </a:solidFill>
                    <a:effectLst/>
                    <a:uLnTx/>
                    <a:uFillTx/>
                    <a:latin typeface="Times New Roman" panose="02020603050405020304" pitchFamily="18" charset="0"/>
                    <a:ea typeface="楷体_GB2312"/>
                    <a:cs typeface="Times New Roman" panose="02020603050405020304" pitchFamily="18" charset="0"/>
                  </a:rPr>
                  <a:t>Forgy</a:t>
                </a:r>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和</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Random Partition[</a:t>
                </a:r>
                <a:r>
                  <a:rPr kumimoji="0" lang="en-US" altLang="zh-CN" sz="1800" b="0" i="0" u="none" strike="noStrike" kern="1200" cap="none" spc="0" normalizeH="0" baseline="0" noProof="0" dirty="0" err="1">
                    <a:ln>
                      <a:noFill/>
                    </a:ln>
                    <a:solidFill>
                      <a:srgbClr val="000000"/>
                    </a:solidFill>
                    <a:effectLst/>
                    <a:uLnTx/>
                    <a:uFillTx/>
                    <a:latin typeface="Times New Roman" panose="02020603050405020304" pitchFamily="18" charset="0"/>
                    <a:ea typeface="楷体_GB2312"/>
                    <a:cs typeface="Times New Roman" panose="02020603050405020304" pitchFamily="18" charset="0"/>
                  </a:rPr>
                  <a:t>Hamerly</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 2002]</a:t>
                </a:r>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a:t>
                </a:r>
              </a:p>
            </p:txBody>
          </p:sp>
        </mc:Choice>
        <mc:Fallback xmlns="">
          <p:sp>
            <p:nvSpPr>
              <p:cNvPr id="6" name="矩形 5">
                <a:extLst>
                  <a:ext uri="{FF2B5EF4-FFF2-40B4-BE49-F238E27FC236}">
                    <a16:creationId xmlns:a16="http://schemas.microsoft.com/office/drawing/2014/main" id="{C72403F3-F061-4B0C-9FFB-BA30650292BA}"/>
                  </a:ext>
                </a:extLst>
              </p:cNvPr>
              <p:cNvSpPr>
                <a:spLocks noRot="1" noChangeAspect="1" noMove="1" noResize="1" noEditPoints="1" noAdjustHandles="1" noChangeArrowheads="1" noChangeShapeType="1" noTextEdit="1"/>
              </p:cNvSpPr>
              <p:nvPr/>
            </p:nvSpPr>
            <p:spPr>
              <a:xfrm>
                <a:off x="618283" y="2062223"/>
                <a:ext cx="6096000" cy="4198201"/>
              </a:xfrm>
              <a:prstGeom prst="rect">
                <a:avLst/>
              </a:prstGeom>
              <a:blipFill>
                <a:blip r:embed="rId3"/>
                <a:stretch>
                  <a:fillRect l="-600" r="-4600" b="-1306"/>
                </a:stretch>
              </a:blipFill>
            </p:spPr>
            <p:txBody>
              <a:bodyPr/>
              <a:lstStyle/>
              <a:p>
                <a:r>
                  <a:rPr lang="zh-CN" altLang="en-US">
                    <a:noFill/>
                  </a:rPr>
                  <a:t> </a:t>
                </a:r>
              </a:p>
            </p:txBody>
          </p:sp>
        </mc:Fallback>
      </mc:AlternateContent>
      <p:pic>
        <p:nvPicPr>
          <p:cNvPr id="9" name="图片 8">
            <a:extLst>
              <a:ext uri="{FF2B5EF4-FFF2-40B4-BE49-F238E27FC236}">
                <a16:creationId xmlns:a16="http://schemas.microsoft.com/office/drawing/2014/main" id="{541B9E3D-EA50-4460-B143-3567EF2443A4}"/>
              </a:ext>
            </a:extLst>
          </p:cNvPr>
          <p:cNvPicPr>
            <a:picLocks noChangeAspect="1"/>
          </p:cNvPicPr>
          <p:nvPr/>
        </p:nvPicPr>
        <p:blipFill>
          <a:blip r:embed="rId4"/>
          <a:stretch>
            <a:fillRect/>
          </a:stretch>
        </p:blipFill>
        <p:spPr>
          <a:xfrm>
            <a:off x="7018462" y="2658889"/>
            <a:ext cx="4810372" cy="2615716"/>
          </a:xfrm>
          <a:prstGeom prst="rect">
            <a:avLst/>
          </a:prstGeom>
        </p:spPr>
      </p:pic>
    </p:spTree>
    <p:extLst>
      <p:ext uri="{BB962C8B-B14F-4D97-AF65-F5344CB8AC3E}">
        <p14:creationId xmlns:p14="http://schemas.microsoft.com/office/powerpoint/2010/main" val="3643219618"/>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504507" y="1008198"/>
            <a:ext cx="8846288" cy="497934"/>
            <a:chOff x="2228892" y="2819853"/>
            <a:chExt cx="4786506" cy="497934"/>
          </a:xfrm>
        </p:grpSpPr>
        <p:sp>
          <p:nvSpPr>
            <p:cNvPr id="3" name="平行四边形 2"/>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4" name="平行四边形 3"/>
            <p:cNvSpPr/>
            <p:nvPr/>
          </p:nvSpPr>
          <p:spPr bwMode="auto">
            <a:xfrm>
              <a:off x="2228892" y="2819853"/>
              <a:ext cx="4786506"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5" name="矩形 4"/>
            <p:cNvSpPr/>
            <p:nvPr/>
          </p:nvSpPr>
          <p:spPr>
            <a:xfrm>
              <a:off x="2591332" y="2826188"/>
              <a:ext cx="4133539" cy="369332"/>
            </a:xfrm>
            <a:prstGeom prst="rect">
              <a:avLst/>
            </a:prstGeom>
          </p:spPr>
          <p:txBody>
            <a:bodyPr wrap="square">
              <a:spAutoFit/>
            </a:bodyPr>
            <a:lstStyle/>
            <a:p>
              <a:pPr marL="0" marR="0" lvl="0" indent="0" algn="ctr" defTabSz="914400" rtl="0" eaLnBrk="1" fontAlgn="auto" latinLnBrk="0" hangingPunct="1">
                <a:lnSpc>
                  <a:spcPct val="100000"/>
                </a:lnSpc>
                <a:spcBef>
                  <a:spcPct val="50000"/>
                </a:spcBef>
                <a:spcAft>
                  <a:spcPts val="0"/>
                </a:spcAft>
                <a:buClrTx/>
                <a:buSzTx/>
                <a:buFontTx/>
                <a:buNone/>
                <a:tabLst/>
                <a:defRPr/>
              </a:pPr>
              <a:r>
                <a:rPr kumimoji="0" lang="en-US" altLang="zh-CN" sz="1800" b="1" i="0" u="none" strike="noStrike" kern="1200" cap="none" spc="0" normalizeH="0" baseline="0" noProof="0" dirty="0">
                  <a:ln>
                    <a:noFill/>
                  </a:ln>
                  <a:solidFill>
                    <a:prstClr val="black">
                      <a:lumMod val="95000"/>
                      <a:lumOff val="5000"/>
                    </a:prstClr>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K</a:t>
              </a:r>
              <a:r>
                <a:rPr kumimoji="0" lang="zh-CN" altLang="en-US" sz="1800" b="1" i="0" u="none" strike="noStrike" kern="1200" cap="none" spc="0" normalizeH="0" baseline="0" noProof="0" dirty="0">
                  <a:ln>
                    <a:noFill/>
                  </a:ln>
                  <a:solidFill>
                    <a:prstClr val="black">
                      <a:lumMod val="95000"/>
                      <a:lumOff val="5000"/>
                    </a:prstClr>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均值聚类</a:t>
              </a:r>
            </a:p>
          </p:txBody>
        </p:sp>
      </p:grpSp>
      <p:sp>
        <p:nvSpPr>
          <p:cNvPr id="21" name="矩形 20">
            <a:extLst>
              <a:ext uri="{FF2B5EF4-FFF2-40B4-BE49-F238E27FC236}">
                <a16:creationId xmlns:a16="http://schemas.microsoft.com/office/drawing/2014/main" id="{516C3D9D-EAB0-456E-98CD-C6FC12AB3094}"/>
              </a:ext>
            </a:extLst>
          </p:cNvPr>
          <p:cNvSpPr/>
          <p:nvPr/>
        </p:nvSpPr>
        <p:spPr>
          <a:xfrm>
            <a:off x="871928" y="129010"/>
            <a:ext cx="2794355"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三、无监督学习：</a:t>
            </a:r>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K</a:t>
            </a: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均值聚类</a:t>
            </a:r>
          </a:p>
        </p:txBody>
      </p:sp>
      <p:pic>
        <p:nvPicPr>
          <p:cNvPr id="7" name="图片 6">
            <a:extLst>
              <a:ext uri="{FF2B5EF4-FFF2-40B4-BE49-F238E27FC236}">
                <a16:creationId xmlns:a16="http://schemas.microsoft.com/office/drawing/2014/main" id="{B109AE26-E254-49FD-8CC8-B920603038ED}"/>
              </a:ext>
            </a:extLst>
          </p:cNvPr>
          <p:cNvPicPr>
            <a:picLocks noChangeAspect="1"/>
          </p:cNvPicPr>
          <p:nvPr/>
        </p:nvPicPr>
        <p:blipFill>
          <a:blip r:embed="rId3"/>
          <a:stretch>
            <a:fillRect/>
          </a:stretch>
        </p:blipFill>
        <p:spPr>
          <a:xfrm>
            <a:off x="1187132" y="2337625"/>
            <a:ext cx="4740519" cy="3337097"/>
          </a:xfrm>
          <a:prstGeom prst="rect">
            <a:avLst/>
          </a:prstGeom>
        </p:spPr>
      </p:pic>
      <p:pic>
        <p:nvPicPr>
          <p:cNvPr id="8" name="图片 7">
            <a:extLst>
              <a:ext uri="{FF2B5EF4-FFF2-40B4-BE49-F238E27FC236}">
                <a16:creationId xmlns:a16="http://schemas.microsoft.com/office/drawing/2014/main" id="{318EA1DC-8D5D-4817-8C2C-C0772DAEB011}"/>
              </a:ext>
            </a:extLst>
          </p:cNvPr>
          <p:cNvPicPr>
            <a:picLocks noChangeAspect="1"/>
          </p:cNvPicPr>
          <p:nvPr/>
        </p:nvPicPr>
        <p:blipFill>
          <a:blip r:embed="rId4"/>
          <a:stretch>
            <a:fillRect/>
          </a:stretch>
        </p:blipFill>
        <p:spPr>
          <a:xfrm>
            <a:off x="6386086" y="2696418"/>
            <a:ext cx="4724643" cy="2619510"/>
          </a:xfrm>
          <a:prstGeom prst="rect">
            <a:avLst/>
          </a:prstGeom>
        </p:spPr>
      </p:pic>
    </p:spTree>
    <p:extLst>
      <p:ext uri="{BB962C8B-B14F-4D97-AF65-F5344CB8AC3E}">
        <p14:creationId xmlns:p14="http://schemas.microsoft.com/office/powerpoint/2010/main" val="659772655"/>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504507" y="1008198"/>
            <a:ext cx="8846288" cy="497934"/>
            <a:chOff x="2228892" y="2819853"/>
            <a:chExt cx="4786506" cy="497934"/>
          </a:xfrm>
        </p:grpSpPr>
        <p:sp>
          <p:nvSpPr>
            <p:cNvPr id="3" name="平行四边形 2"/>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4" name="平行四边形 3"/>
            <p:cNvSpPr/>
            <p:nvPr/>
          </p:nvSpPr>
          <p:spPr bwMode="auto">
            <a:xfrm>
              <a:off x="2228892" y="2819853"/>
              <a:ext cx="4786506"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5" name="矩形 4"/>
            <p:cNvSpPr/>
            <p:nvPr/>
          </p:nvSpPr>
          <p:spPr>
            <a:xfrm>
              <a:off x="2591332" y="2826188"/>
              <a:ext cx="4133539" cy="369332"/>
            </a:xfrm>
            <a:prstGeom prst="rect">
              <a:avLst/>
            </a:prstGeom>
          </p:spPr>
          <p:txBody>
            <a:bodyPr wrap="square">
              <a:spAutoFit/>
            </a:bodyPr>
            <a:lstStyle/>
            <a:p>
              <a:pPr marL="0" marR="0" lvl="0" indent="0" algn="ctr" defTabSz="914400" rtl="0" eaLnBrk="1" fontAlgn="auto" latinLnBrk="0" hangingPunct="1">
                <a:lnSpc>
                  <a:spcPct val="100000"/>
                </a:lnSpc>
                <a:spcBef>
                  <a:spcPct val="50000"/>
                </a:spcBef>
                <a:spcAft>
                  <a:spcPts val="0"/>
                </a:spcAft>
                <a:buClrTx/>
                <a:buSzTx/>
                <a:buFontTx/>
                <a:buNone/>
                <a:tabLst/>
                <a:defRPr/>
              </a:pPr>
              <a:r>
                <a:rPr kumimoji="0" lang="en-US" altLang="zh-CN" sz="1800" b="1" i="0" u="none" strike="noStrike" kern="1200" cap="none" spc="0" normalizeH="0" baseline="0" noProof="0" dirty="0">
                  <a:ln>
                    <a:noFill/>
                  </a:ln>
                  <a:solidFill>
                    <a:prstClr val="black">
                      <a:lumMod val="95000"/>
                      <a:lumOff val="5000"/>
                    </a:prstClr>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K</a:t>
              </a:r>
              <a:r>
                <a:rPr kumimoji="0" lang="zh-CN" altLang="en-US" sz="1800" b="1" i="0" u="none" strike="noStrike" kern="1200" cap="none" spc="0" normalizeH="0" baseline="0" noProof="0" dirty="0">
                  <a:ln>
                    <a:noFill/>
                  </a:ln>
                  <a:solidFill>
                    <a:prstClr val="black">
                      <a:lumMod val="95000"/>
                      <a:lumOff val="5000"/>
                    </a:prstClr>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均值聚类</a:t>
              </a:r>
              <a:r>
                <a:rPr kumimoji="0" lang="en-US" altLang="zh-CN" sz="1800" b="1" i="0" u="none" strike="noStrike" kern="1200" cap="none" spc="0" normalizeH="0" baseline="0" noProof="0" dirty="0">
                  <a:ln>
                    <a:noFill/>
                  </a:ln>
                  <a:solidFill>
                    <a:prstClr val="black">
                      <a:lumMod val="95000"/>
                      <a:lumOff val="5000"/>
                    </a:prstClr>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0" lang="zh-CN" altLang="en-US" sz="1800" b="1" i="0" u="none" strike="noStrike" kern="1200" cap="none" spc="0" normalizeH="0" baseline="0" noProof="0" dirty="0">
                  <a:ln>
                    <a:noFill/>
                  </a:ln>
                  <a:solidFill>
                    <a:prstClr val="black">
                      <a:lumMod val="95000"/>
                      <a:lumOff val="5000"/>
                    </a:prstClr>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另外一种解释</a:t>
              </a:r>
            </a:p>
          </p:txBody>
        </p:sp>
      </p:grpSp>
      <p:sp>
        <p:nvSpPr>
          <p:cNvPr id="21" name="矩形 20">
            <a:extLst>
              <a:ext uri="{FF2B5EF4-FFF2-40B4-BE49-F238E27FC236}">
                <a16:creationId xmlns:a16="http://schemas.microsoft.com/office/drawing/2014/main" id="{516C3D9D-EAB0-456E-98CD-C6FC12AB3094}"/>
              </a:ext>
            </a:extLst>
          </p:cNvPr>
          <p:cNvSpPr/>
          <p:nvPr/>
        </p:nvSpPr>
        <p:spPr>
          <a:xfrm>
            <a:off x="871928" y="129010"/>
            <a:ext cx="2794355"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三、无监督学习：</a:t>
            </a:r>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K</a:t>
            </a: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均值聚类</a:t>
            </a:r>
          </a:p>
        </p:txBody>
      </p:sp>
      <p:sp>
        <p:nvSpPr>
          <p:cNvPr id="9" name="椭圆形标注 20">
            <a:extLst>
              <a:ext uri="{FF2B5EF4-FFF2-40B4-BE49-F238E27FC236}">
                <a16:creationId xmlns:a16="http://schemas.microsoft.com/office/drawing/2014/main" id="{2F70396D-8A28-49DB-A0EC-AD201B0A881A}"/>
              </a:ext>
            </a:extLst>
          </p:cNvPr>
          <p:cNvSpPr/>
          <p:nvPr/>
        </p:nvSpPr>
        <p:spPr>
          <a:xfrm>
            <a:off x="4369139" y="1926058"/>
            <a:ext cx="1557011" cy="1216681"/>
          </a:xfrm>
          <a:prstGeom prst="wedgeEllipseCallout">
            <a:avLst/>
          </a:prstGeom>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Calibri"/>
              <a:ea typeface="黑体" pitchFamily="49" charset="-122"/>
              <a:cs typeface="+mn-cs"/>
            </a:endParaRPr>
          </a:p>
        </p:txBody>
      </p:sp>
      <mc:AlternateContent xmlns:mc="http://schemas.openxmlformats.org/markup-compatibility/2006" xmlns:a14="http://schemas.microsoft.com/office/drawing/2010/main">
        <mc:Choice Requires="a14">
          <p:sp>
            <p:nvSpPr>
              <p:cNvPr id="10" name="TextBox 3">
                <a:extLst>
                  <a:ext uri="{FF2B5EF4-FFF2-40B4-BE49-F238E27FC236}">
                    <a16:creationId xmlns:a16="http://schemas.microsoft.com/office/drawing/2014/main" id="{E6790A23-73E2-4CC9-A854-CA3294CE9C92}"/>
                  </a:ext>
                </a:extLst>
              </p:cNvPr>
              <p:cNvSpPr txBox="1"/>
              <p:nvPr/>
            </p:nvSpPr>
            <p:spPr>
              <a:xfrm>
                <a:off x="3070976" y="1867660"/>
                <a:ext cx="5552289" cy="91307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unc>
                        <m:func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黑体" pitchFamily="49" charset="-122"/>
                              <a:cs typeface="+mn-cs"/>
                            </a:rPr>
                          </m:ctrlPr>
                        </m:funcPr>
                        <m:fName>
                          <m:limLow>
                            <m:limLow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黑体" pitchFamily="49" charset="-122"/>
                                  <a:cs typeface="+mn-cs"/>
                                </a:rPr>
                              </m:ctrlPr>
                            </m:limLowPr>
                            <m:e>
                              <m:r>
                                <m:rPr>
                                  <m:sty m:val="p"/>
                                </m:rPr>
                                <a:rPr kumimoji="0" lang="en-US" altLang="zh-CN" sz="1800" b="0" i="0" u="none" strike="noStrike" kern="1200" cap="none" spc="0" normalizeH="0" baseline="0" noProof="0" smtClean="0">
                                  <a:ln>
                                    <a:noFill/>
                                  </a:ln>
                                  <a:solidFill>
                                    <a:prstClr val="black"/>
                                  </a:solidFill>
                                  <a:effectLst/>
                                  <a:uLnTx/>
                                  <a:uFillTx/>
                                  <a:latin typeface="Cambria Math"/>
                                  <a:ea typeface="黑体" pitchFamily="49" charset="-122"/>
                                  <a:cs typeface="+mn-cs"/>
                                </a:rPr>
                                <m:t>arg</m:t>
                              </m:r>
                              <m:r>
                                <a:rPr kumimoji="0" lang="en-US" altLang="zh-CN" sz="1800" b="0" i="0" u="none" strike="noStrike" kern="1200" cap="none" spc="0" normalizeH="0" baseline="0" noProof="0" smtClean="0">
                                  <a:ln>
                                    <a:noFill/>
                                  </a:ln>
                                  <a:solidFill>
                                    <a:prstClr val="black"/>
                                  </a:solidFill>
                                  <a:effectLst/>
                                  <a:uLnTx/>
                                  <a:uFillTx/>
                                  <a:latin typeface="Cambria Math"/>
                                  <a:ea typeface="黑体" pitchFamily="49" charset="-122"/>
                                  <a:cs typeface="+mn-cs"/>
                                </a:rPr>
                                <m:t> </m:t>
                              </m:r>
                              <m:r>
                                <m:rPr>
                                  <m:sty m:val="p"/>
                                </m:rPr>
                                <a:rPr kumimoji="0" lang="en-US" altLang="zh-CN" sz="1800" b="0" i="0" u="none" strike="noStrike" kern="1200" cap="none" spc="0" normalizeH="0" baseline="0" noProof="0" smtClean="0">
                                  <a:ln>
                                    <a:noFill/>
                                  </a:ln>
                                  <a:solidFill>
                                    <a:prstClr val="black"/>
                                  </a:solidFill>
                                  <a:effectLst/>
                                  <a:uLnTx/>
                                  <a:uFillTx/>
                                  <a:latin typeface="Cambria Math"/>
                                  <a:ea typeface="黑体" pitchFamily="49" charset="-122"/>
                                  <a:cs typeface="+mn-cs"/>
                                </a:rPr>
                                <m:t>min</m:t>
                              </m:r>
                            </m:e>
                            <m:lim>
                              <m:r>
                                <a:rPr kumimoji="0" lang="en-US" altLang="zh-CN" sz="1800" b="0" i="1" u="none" strike="noStrike" kern="1200" cap="none" spc="0" normalizeH="0" baseline="0" noProof="0" smtClean="0">
                                  <a:ln>
                                    <a:noFill/>
                                  </a:ln>
                                  <a:solidFill>
                                    <a:prstClr val="black"/>
                                  </a:solidFill>
                                  <a:effectLst/>
                                  <a:uLnTx/>
                                  <a:uFillTx/>
                                  <a:latin typeface="Cambria Math"/>
                                  <a:ea typeface="黑体" pitchFamily="49" charset="-122"/>
                                  <a:cs typeface="+mn-cs"/>
                                </a:rPr>
                                <m:t>𝐺</m:t>
                              </m:r>
                            </m:lim>
                          </m:limLow>
                          <m:nary>
                            <m:naryPr>
                              <m:chr m:val="∑"/>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黑体" pitchFamily="49" charset="-122"/>
                                  <a:cs typeface="+mn-cs"/>
                                </a:rPr>
                              </m:ctrlPr>
                            </m:naryPr>
                            <m:sub>
                              <m:r>
                                <m:rPr>
                                  <m:brk m:alnAt="23"/>
                                </m:rPr>
                                <a:rPr kumimoji="0" lang="en-US" altLang="zh-CN" sz="1800" b="0" i="1" u="none" strike="noStrike" kern="1200" cap="none" spc="0" normalizeH="0" baseline="0" noProof="0" smtClean="0">
                                  <a:ln>
                                    <a:noFill/>
                                  </a:ln>
                                  <a:solidFill>
                                    <a:prstClr val="black"/>
                                  </a:solidFill>
                                  <a:effectLst/>
                                  <a:uLnTx/>
                                  <a:uFillTx/>
                                  <a:latin typeface="Cambria Math"/>
                                  <a:ea typeface="黑体" pitchFamily="49" charset="-122"/>
                                  <a:cs typeface="+mn-cs"/>
                                </a:rPr>
                                <m:t>𝑖</m:t>
                              </m:r>
                              <m:r>
                                <a:rPr kumimoji="0" lang="en-US" altLang="zh-CN" sz="1800" b="0" i="1" u="none" strike="noStrike" kern="1200" cap="none" spc="0" normalizeH="0" baseline="0" noProof="0" smtClean="0">
                                  <a:ln>
                                    <a:noFill/>
                                  </a:ln>
                                  <a:solidFill>
                                    <a:prstClr val="black"/>
                                  </a:solidFill>
                                  <a:effectLst/>
                                  <a:uLnTx/>
                                  <a:uFillTx/>
                                  <a:latin typeface="Cambria Math"/>
                                  <a:ea typeface="黑体" pitchFamily="49" charset="-122"/>
                                  <a:cs typeface="+mn-cs"/>
                                </a:rPr>
                                <m:t>=1</m:t>
                              </m:r>
                            </m:sub>
                            <m:sup>
                              <m:r>
                                <a:rPr kumimoji="0" lang="en-US" altLang="zh-CN" sz="1800" b="0" i="1" u="none" strike="noStrike" kern="1200" cap="none" spc="0" normalizeH="0" baseline="0" noProof="0" smtClean="0">
                                  <a:ln>
                                    <a:noFill/>
                                  </a:ln>
                                  <a:solidFill>
                                    <a:prstClr val="black"/>
                                  </a:solidFill>
                                  <a:effectLst/>
                                  <a:uLnTx/>
                                  <a:uFillTx/>
                                  <a:latin typeface="Cambria Math"/>
                                  <a:ea typeface="黑体" pitchFamily="49" charset="-122"/>
                                  <a:cs typeface="+mn-cs"/>
                                </a:rPr>
                                <m:t>𝑘</m:t>
                              </m:r>
                            </m:sup>
                            <m:e>
                              <m:nary>
                                <m:naryPr>
                                  <m:chr m:val="∑"/>
                                  <m:supHide m:val="on"/>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黑体" pitchFamily="49" charset="-122"/>
                                      <a:cs typeface="+mn-cs"/>
                                    </a:rPr>
                                  </m:ctrlPr>
                                </m:naryPr>
                                <m:sub>
                                  <m:r>
                                    <m:rPr>
                                      <m:brk m:alnAt="7"/>
                                    </m:rPr>
                                    <a:rPr kumimoji="0" lang="en-US" altLang="zh-CN" sz="1800" b="0" i="1" u="none" strike="noStrike" kern="1200" cap="none" spc="0" normalizeH="0" baseline="0" noProof="0" smtClean="0">
                                      <a:ln>
                                        <a:noFill/>
                                      </a:ln>
                                      <a:solidFill>
                                        <a:prstClr val="black"/>
                                      </a:solidFill>
                                      <a:effectLst/>
                                      <a:uLnTx/>
                                      <a:uFillTx/>
                                      <a:latin typeface="Cambria Math"/>
                                      <a:ea typeface="黑体" pitchFamily="49" charset="-122"/>
                                      <a:cs typeface="+mn-cs"/>
                                    </a:rPr>
                                    <m:t>𝑥</m:t>
                                  </m:r>
                                  <m:r>
                                    <a:rPr kumimoji="0" lang="en-US" altLang="zh-CN" sz="1800" b="0" i="1" u="none" strike="noStrike" kern="1200" cap="none" spc="0" normalizeH="0" baseline="0" noProof="0" smtClean="0">
                                      <a:ln>
                                        <a:noFill/>
                                      </a:ln>
                                      <a:solidFill>
                                        <a:prstClr val="black"/>
                                      </a:solidFill>
                                      <a:effectLst/>
                                      <a:uLnTx/>
                                      <a:uFillTx/>
                                      <a:latin typeface="Cambria Math"/>
                                      <a:ea typeface="Cambria Math"/>
                                      <a:cs typeface="+mn-cs"/>
                                    </a:rPr>
                                    <m:t>∈</m:t>
                                  </m:r>
                                  <m:sSub>
                                    <m:sSub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a:cs typeface="+mn-cs"/>
                                        </a:rPr>
                                      </m:ctrlPr>
                                    </m:sSubPr>
                                    <m:e>
                                      <m:r>
                                        <a:rPr kumimoji="0" lang="en-US" altLang="zh-CN" sz="1800" b="0" i="1" u="none" strike="noStrike" kern="1200" cap="none" spc="0" normalizeH="0" baseline="0" noProof="0" smtClean="0">
                                          <a:ln>
                                            <a:noFill/>
                                          </a:ln>
                                          <a:solidFill>
                                            <a:prstClr val="black"/>
                                          </a:solidFill>
                                          <a:effectLst/>
                                          <a:uLnTx/>
                                          <a:uFillTx/>
                                          <a:latin typeface="Cambria Math"/>
                                          <a:ea typeface="Cambria Math"/>
                                          <a:cs typeface="+mn-cs"/>
                                        </a:rPr>
                                        <m:t>𝐺</m:t>
                                      </m:r>
                                    </m:e>
                                    <m:sub>
                                      <m:r>
                                        <a:rPr kumimoji="0" lang="en-US" altLang="zh-CN" sz="1800" b="0" i="1" u="none" strike="noStrike" kern="1200" cap="none" spc="0" normalizeH="0" baseline="0" noProof="0" smtClean="0">
                                          <a:ln>
                                            <a:noFill/>
                                          </a:ln>
                                          <a:solidFill>
                                            <a:prstClr val="black"/>
                                          </a:solidFill>
                                          <a:effectLst/>
                                          <a:uLnTx/>
                                          <a:uFillTx/>
                                          <a:latin typeface="Cambria Math"/>
                                          <a:ea typeface="Cambria Math"/>
                                          <a:cs typeface="+mn-cs"/>
                                        </a:rPr>
                                        <m:t>𝑖</m:t>
                                      </m:r>
                                    </m:sub>
                                  </m:sSub>
                                </m:sub>
                                <m:sup/>
                                <m:e>
                                  <m:sSup>
                                    <m:sSup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黑体" pitchFamily="49" charset="-122"/>
                                          <a:cs typeface="+mn-cs"/>
                                        </a:rPr>
                                      </m:ctrlPr>
                                    </m:sSupPr>
                                    <m:e>
                                      <m:r>
                                        <a:rPr kumimoji="0" lang="en-US" altLang="zh-CN" sz="1800" b="0" i="1" u="none" strike="noStrike" kern="1200" cap="none" spc="0" normalizeH="0" baseline="0" noProof="0" smtClean="0">
                                          <a:ln>
                                            <a:noFill/>
                                          </a:ln>
                                          <a:solidFill>
                                            <a:prstClr val="black"/>
                                          </a:solidFill>
                                          <a:effectLst/>
                                          <a:uLnTx/>
                                          <a:uFillTx/>
                                          <a:latin typeface="Cambria Math"/>
                                          <a:ea typeface="黑体" pitchFamily="49" charset="-122"/>
                                          <a:cs typeface="+mn-cs"/>
                                        </a:rPr>
                                        <m:t>||</m:t>
                                      </m:r>
                                      <m:r>
                                        <a:rPr kumimoji="0" lang="en-US" altLang="zh-CN" sz="1800" b="0" i="1" u="none" strike="noStrike" kern="1200" cap="none" spc="0" normalizeH="0" baseline="0" noProof="0" smtClean="0">
                                          <a:ln>
                                            <a:noFill/>
                                          </a:ln>
                                          <a:solidFill>
                                            <a:prstClr val="black"/>
                                          </a:solidFill>
                                          <a:effectLst/>
                                          <a:uLnTx/>
                                          <a:uFillTx/>
                                          <a:latin typeface="Cambria Math"/>
                                          <a:ea typeface="黑体" pitchFamily="49" charset="-122"/>
                                          <a:cs typeface="+mn-cs"/>
                                        </a:rPr>
                                        <m:t>𝑥</m:t>
                                      </m:r>
                                      <m:r>
                                        <a:rPr kumimoji="0" lang="en-US" altLang="zh-CN" sz="1800" b="0" i="1" u="none" strike="noStrike" kern="1200" cap="none" spc="0" normalizeH="0" baseline="0" noProof="0" smtClean="0">
                                          <a:ln>
                                            <a:noFill/>
                                          </a:ln>
                                          <a:solidFill>
                                            <a:prstClr val="black"/>
                                          </a:solidFill>
                                          <a:effectLst/>
                                          <a:uLnTx/>
                                          <a:uFillTx/>
                                          <a:latin typeface="Cambria Math"/>
                                          <a:ea typeface="黑体" pitchFamily="49" charset="-122"/>
                                          <a:cs typeface="+mn-cs"/>
                                        </a:rPr>
                                        <m:t>−</m:t>
                                      </m:r>
                                      <m:sSub>
                                        <m:sSub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黑体" pitchFamily="49" charset="-122"/>
                                              <a:cs typeface="+mn-cs"/>
                                            </a:rPr>
                                          </m:ctrlPr>
                                        </m:sSubPr>
                                        <m:e>
                                          <m:r>
                                            <a:rPr kumimoji="0" lang="en-US" altLang="zh-CN" sz="1800" b="0" i="1" u="none" strike="noStrike" kern="1200" cap="none" spc="0" normalizeH="0" baseline="0" noProof="0" smtClean="0">
                                              <a:ln>
                                                <a:noFill/>
                                              </a:ln>
                                              <a:solidFill>
                                                <a:prstClr val="black"/>
                                              </a:solidFill>
                                              <a:effectLst/>
                                              <a:uLnTx/>
                                              <a:uFillTx/>
                                              <a:latin typeface="Cambria Math"/>
                                              <a:ea typeface="黑体" pitchFamily="49" charset="-122"/>
                                              <a:cs typeface="+mn-cs"/>
                                            </a:rPr>
                                            <m:t>𝐺</m:t>
                                          </m:r>
                                        </m:e>
                                        <m:sub>
                                          <m:r>
                                            <a:rPr kumimoji="0" lang="en-US" altLang="zh-CN" sz="1800" b="0" i="1" u="none" strike="noStrike" kern="1200" cap="none" spc="0" normalizeH="0" baseline="0" noProof="0" smtClean="0">
                                              <a:ln>
                                                <a:noFill/>
                                              </a:ln>
                                              <a:solidFill>
                                                <a:prstClr val="black"/>
                                              </a:solidFill>
                                              <a:effectLst/>
                                              <a:uLnTx/>
                                              <a:uFillTx/>
                                              <a:latin typeface="Cambria Math"/>
                                              <a:ea typeface="黑体" pitchFamily="49" charset="-122"/>
                                              <a:cs typeface="+mn-cs"/>
                                            </a:rPr>
                                            <m:t>𝑖</m:t>
                                          </m:r>
                                        </m:sub>
                                      </m:sSub>
                                      <m:r>
                                        <a:rPr kumimoji="0" lang="en-US" altLang="zh-CN" sz="1800" b="0" i="1" u="none" strike="noStrike" kern="1200" cap="none" spc="0" normalizeH="0" baseline="0" noProof="0" smtClean="0">
                                          <a:ln>
                                            <a:noFill/>
                                          </a:ln>
                                          <a:solidFill>
                                            <a:prstClr val="black"/>
                                          </a:solidFill>
                                          <a:effectLst/>
                                          <a:uLnTx/>
                                          <a:uFillTx/>
                                          <a:latin typeface="Cambria Math"/>
                                          <a:ea typeface="黑体" pitchFamily="49" charset="-122"/>
                                          <a:cs typeface="+mn-cs"/>
                                        </a:rPr>
                                        <m:t>||</m:t>
                                      </m:r>
                                    </m:e>
                                    <m:sup>
                                      <m:r>
                                        <a:rPr kumimoji="0" lang="en-US" altLang="zh-CN" sz="1800" b="0" i="1" u="none" strike="noStrike" kern="1200" cap="none" spc="0" normalizeH="0" baseline="0" noProof="0" smtClean="0">
                                          <a:ln>
                                            <a:noFill/>
                                          </a:ln>
                                          <a:solidFill>
                                            <a:prstClr val="black"/>
                                          </a:solidFill>
                                          <a:effectLst/>
                                          <a:uLnTx/>
                                          <a:uFillTx/>
                                          <a:latin typeface="Cambria Math"/>
                                          <a:ea typeface="黑体" pitchFamily="49" charset="-122"/>
                                          <a:cs typeface="+mn-cs"/>
                                        </a:rPr>
                                        <m:t>2</m:t>
                                      </m:r>
                                    </m:sup>
                                  </m:sSup>
                                  <m:r>
                                    <a:rPr kumimoji="0" lang="en-US" altLang="zh-CN" sz="1800" b="0" i="1" u="none" strike="noStrike" kern="1200" cap="none" spc="0" normalizeH="0" baseline="0" noProof="0" smtClean="0">
                                      <a:ln>
                                        <a:noFill/>
                                      </a:ln>
                                      <a:solidFill>
                                        <a:prstClr val="black"/>
                                      </a:solidFill>
                                      <a:effectLst/>
                                      <a:uLnTx/>
                                      <a:uFillTx/>
                                      <a:latin typeface="Cambria Math"/>
                                      <a:ea typeface="黑体" pitchFamily="49" charset="-122"/>
                                      <a:cs typeface="+mn-cs"/>
                                    </a:rPr>
                                    <m:t>=</m:t>
                                  </m:r>
                                  <m:func>
                                    <m:func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黑体" pitchFamily="49" charset="-122"/>
                                          <a:cs typeface="+mn-cs"/>
                                        </a:rPr>
                                      </m:ctrlPr>
                                    </m:funcPr>
                                    <m:fName>
                                      <m:limLow>
                                        <m:limLow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黑体" pitchFamily="49" charset="-122"/>
                                              <a:cs typeface="+mn-cs"/>
                                            </a:rPr>
                                          </m:ctrlPr>
                                        </m:limLowPr>
                                        <m:e>
                                          <m:r>
                                            <m:rPr>
                                              <m:sty m:val="p"/>
                                            </m:rPr>
                                            <a:rPr kumimoji="0" lang="en-US" altLang="zh-CN" sz="1800" b="0" i="0" u="none" strike="noStrike" kern="1200" cap="none" spc="0" normalizeH="0" baseline="0" noProof="0" smtClean="0">
                                              <a:ln>
                                                <a:noFill/>
                                              </a:ln>
                                              <a:solidFill>
                                                <a:prstClr val="black"/>
                                              </a:solidFill>
                                              <a:effectLst/>
                                              <a:uLnTx/>
                                              <a:uFillTx/>
                                              <a:latin typeface="Cambria Math"/>
                                              <a:ea typeface="黑体" pitchFamily="49" charset="-122"/>
                                              <a:cs typeface="+mn-cs"/>
                                            </a:rPr>
                                            <m:t>arg</m:t>
                                          </m:r>
                                          <m:r>
                                            <a:rPr kumimoji="0" lang="en-US" altLang="zh-CN" sz="1800" b="0" i="0" u="none" strike="noStrike" kern="1200" cap="none" spc="0" normalizeH="0" baseline="0" noProof="0" smtClean="0">
                                              <a:ln>
                                                <a:noFill/>
                                              </a:ln>
                                              <a:solidFill>
                                                <a:prstClr val="black"/>
                                              </a:solidFill>
                                              <a:effectLst/>
                                              <a:uLnTx/>
                                              <a:uFillTx/>
                                              <a:latin typeface="Cambria Math"/>
                                              <a:ea typeface="黑体" pitchFamily="49" charset="-122"/>
                                              <a:cs typeface="+mn-cs"/>
                                            </a:rPr>
                                            <m:t> </m:t>
                                          </m:r>
                                          <m:r>
                                            <m:rPr>
                                              <m:sty m:val="p"/>
                                            </m:rPr>
                                            <a:rPr kumimoji="0" lang="en-US" altLang="zh-CN" sz="1800" b="0" i="0" u="none" strike="noStrike" kern="1200" cap="none" spc="0" normalizeH="0" baseline="0" noProof="0" smtClean="0">
                                              <a:ln>
                                                <a:noFill/>
                                              </a:ln>
                                              <a:solidFill>
                                                <a:prstClr val="black"/>
                                              </a:solidFill>
                                              <a:effectLst/>
                                              <a:uLnTx/>
                                              <a:uFillTx/>
                                              <a:latin typeface="Cambria Math"/>
                                              <a:ea typeface="黑体" pitchFamily="49" charset="-122"/>
                                              <a:cs typeface="+mn-cs"/>
                                            </a:rPr>
                                            <m:t>min</m:t>
                                          </m:r>
                                        </m:e>
                                        <m:lim>
                                          <m:r>
                                            <a:rPr kumimoji="0" lang="en-US" altLang="zh-CN" sz="1800" b="0" i="1" u="none" strike="noStrike" kern="1200" cap="none" spc="0" normalizeH="0" baseline="0" noProof="0" smtClean="0">
                                              <a:ln>
                                                <a:noFill/>
                                              </a:ln>
                                              <a:solidFill>
                                                <a:prstClr val="black"/>
                                              </a:solidFill>
                                              <a:effectLst/>
                                              <a:uLnTx/>
                                              <a:uFillTx/>
                                              <a:latin typeface="Cambria Math"/>
                                              <a:ea typeface="黑体" pitchFamily="49" charset="-122"/>
                                              <a:cs typeface="+mn-cs"/>
                                            </a:rPr>
                                            <m:t>𝐺</m:t>
                                          </m:r>
                                        </m:lim>
                                      </m:limLow>
                                    </m:fName>
                                    <m:e>
                                      <m:nary>
                                        <m:naryPr>
                                          <m:chr m:val="∑"/>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黑体" pitchFamily="49" charset="-122"/>
                                              <a:cs typeface="+mn-cs"/>
                                            </a:rPr>
                                          </m:ctrlPr>
                                        </m:naryPr>
                                        <m:sub>
                                          <m:r>
                                            <m:rPr>
                                              <m:brk m:alnAt="23"/>
                                            </m:rPr>
                                            <a:rPr kumimoji="0" lang="en-US" altLang="zh-CN" sz="1800" b="0" i="1" u="none" strike="noStrike" kern="1200" cap="none" spc="0" normalizeH="0" baseline="0" noProof="0" smtClean="0">
                                              <a:ln>
                                                <a:noFill/>
                                              </a:ln>
                                              <a:solidFill>
                                                <a:prstClr val="black"/>
                                              </a:solidFill>
                                              <a:effectLst/>
                                              <a:uLnTx/>
                                              <a:uFillTx/>
                                              <a:latin typeface="Cambria Math"/>
                                              <a:ea typeface="黑体" pitchFamily="49" charset="-122"/>
                                              <a:cs typeface="+mn-cs"/>
                                            </a:rPr>
                                            <m:t>𝑖</m:t>
                                          </m:r>
                                          <m:r>
                                            <a:rPr kumimoji="0" lang="en-US" altLang="zh-CN" sz="1800" b="0" i="1" u="none" strike="noStrike" kern="1200" cap="none" spc="0" normalizeH="0" baseline="0" noProof="0" smtClean="0">
                                              <a:ln>
                                                <a:noFill/>
                                              </a:ln>
                                              <a:solidFill>
                                                <a:prstClr val="black"/>
                                              </a:solidFill>
                                              <a:effectLst/>
                                              <a:uLnTx/>
                                              <a:uFillTx/>
                                              <a:latin typeface="Cambria Math"/>
                                              <a:ea typeface="黑体" pitchFamily="49" charset="-122"/>
                                              <a:cs typeface="+mn-cs"/>
                                            </a:rPr>
                                            <m:t>=1</m:t>
                                          </m:r>
                                        </m:sub>
                                        <m:sup>
                                          <m:r>
                                            <a:rPr kumimoji="0" lang="en-US" altLang="zh-CN" sz="1800" b="0" i="1" u="none" strike="noStrike" kern="1200" cap="none" spc="0" normalizeH="0" baseline="0" noProof="0" smtClean="0">
                                              <a:ln>
                                                <a:noFill/>
                                              </a:ln>
                                              <a:solidFill>
                                                <a:prstClr val="black"/>
                                              </a:solidFill>
                                              <a:effectLst/>
                                              <a:uLnTx/>
                                              <a:uFillTx/>
                                              <a:latin typeface="Cambria Math"/>
                                              <a:ea typeface="黑体" pitchFamily="49" charset="-122"/>
                                              <a:cs typeface="+mn-cs"/>
                                            </a:rPr>
                                            <m:t>𝑘</m:t>
                                          </m:r>
                                        </m:sup>
                                        <m:e>
                                          <m:r>
                                            <a:rPr kumimoji="0" lang="en-US" altLang="zh-CN" sz="1800" b="0" i="1" u="none" strike="noStrike" kern="1200" cap="none" spc="0" normalizeH="0" baseline="0" noProof="0" smtClean="0">
                                              <a:ln>
                                                <a:noFill/>
                                              </a:ln>
                                              <a:solidFill>
                                                <a:prstClr val="black"/>
                                              </a:solidFill>
                                              <a:effectLst/>
                                              <a:uLnTx/>
                                              <a:uFillTx/>
                                              <a:latin typeface="Cambria Math"/>
                                              <a:ea typeface="黑体" pitchFamily="49" charset="-122"/>
                                              <a:cs typeface="+mn-cs"/>
                                            </a:rPr>
                                            <m:t>|</m:t>
                                          </m:r>
                                          <m:sSub>
                                            <m:sSub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黑体" pitchFamily="49" charset="-122"/>
                                                  <a:cs typeface="+mn-cs"/>
                                                </a:rPr>
                                              </m:ctrlPr>
                                            </m:sSubPr>
                                            <m:e>
                                              <m:r>
                                                <a:rPr kumimoji="0" lang="en-US" altLang="zh-CN" sz="1800" b="0" i="1" u="none" strike="noStrike" kern="1200" cap="none" spc="0" normalizeH="0" baseline="0" noProof="0" smtClean="0">
                                                  <a:ln>
                                                    <a:noFill/>
                                                  </a:ln>
                                                  <a:solidFill>
                                                    <a:prstClr val="black"/>
                                                  </a:solidFill>
                                                  <a:effectLst/>
                                                  <a:uLnTx/>
                                                  <a:uFillTx/>
                                                  <a:latin typeface="Cambria Math"/>
                                                  <a:ea typeface="黑体" pitchFamily="49" charset="-122"/>
                                                  <a:cs typeface="+mn-cs"/>
                                                </a:rPr>
                                                <m:t>𝐺</m:t>
                                              </m:r>
                                            </m:e>
                                            <m:sub>
                                              <m:r>
                                                <a:rPr kumimoji="0" lang="en-US" altLang="zh-CN" sz="1800" b="0" i="1" u="none" strike="noStrike" kern="1200" cap="none" spc="0" normalizeH="0" baseline="0" noProof="0" smtClean="0">
                                                  <a:ln>
                                                    <a:noFill/>
                                                  </a:ln>
                                                  <a:solidFill>
                                                    <a:prstClr val="black"/>
                                                  </a:solidFill>
                                                  <a:effectLst/>
                                                  <a:uLnTx/>
                                                  <a:uFillTx/>
                                                  <a:latin typeface="Cambria Math"/>
                                                  <a:ea typeface="黑体" pitchFamily="49" charset="-122"/>
                                                  <a:cs typeface="+mn-cs"/>
                                                </a:rPr>
                                                <m:t>𝑖</m:t>
                                              </m:r>
                                            </m:sub>
                                          </m:sSub>
                                          <m:r>
                                            <a:rPr kumimoji="0" lang="en-US" altLang="zh-CN" sz="1800" b="0" i="1" u="none" strike="noStrike" kern="1200" cap="none" spc="0" normalizeH="0" baseline="0" noProof="0" smtClean="0">
                                              <a:ln>
                                                <a:noFill/>
                                              </a:ln>
                                              <a:solidFill>
                                                <a:prstClr val="black"/>
                                              </a:solidFill>
                                              <a:effectLst/>
                                              <a:uLnTx/>
                                              <a:uFillTx/>
                                              <a:latin typeface="Cambria Math"/>
                                              <a:ea typeface="黑体" pitchFamily="49" charset="-122"/>
                                              <a:cs typeface="+mn-cs"/>
                                            </a:rPr>
                                            <m:t>|</m:t>
                                          </m:r>
                                        </m:e>
                                      </m:nary>
                                    </m:e>
                                  </m:func>
                                  <m:r>
                                    <a:rPr kumimoji="0" lang="en-US" altLang="zh-CN" sz="1800" b="0" i="1" u="none" strike="noStrike" kern="1200" cap="none" spc="0" normalizeH="0" baseline="0" noProof="0" smtClean="0">
                                      <a:ln>
                                        <a:noFill/>
                                      </a:ln>
                                      <a:solidFill>
                                        <a:prstClr val="black"/>
                                      </a:solidFill>
                                      <a:effectLst/>
                                      <a:uLnTx/>
                                      <a:uFillTx/>
                                      <a:latin typeface="Cambria Math"/>
                                      <a:ea typeface="黑体" pitchFamily="49" charset="-122"/>
                                      <a:cs typeface="+mn-cs"/>
                                    </a:rPr>
                                    <m:t>𝑉𝑎𝑟</m:t>
                                  </m:r>
                                </m:e>
                              </m:nary>
                              <m:sSub>
                                <m:sSub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黑体" pitchFamily="49" charset="-122"/>
                                      <a:cs typeface="+mn-cs"/>
                                    </a:rPr>
                                  </m:ctrlPr>
                                </m:sSubPr>
                                <m:e>
                                  <m:r>
                                    <a:rPr kumimoji="0" lang="en-US" altLang="zh-CN" sz="1800" b="0" i="1" u="none" strike="noStrike" kern="1200" cap="none" spc="0" normalizeH="0" baseline="0" noProof="0" smtClean="0">
                                      <a:ln>
                                        <a:noFill/>
                                      </a:ln>
                                      <a:solidFill>
                                        <a:prstClr val="black"/>
                                      </a:solidFill>
                                      <a:effectLst/>
                                      <a:uLnTx/>
                                      <a:uFillTx/>
                                      <a:latin typeface="Cambria Math"/>
                                      <a:ea typeface="黑体" pitchFamily="49" charset="-122"/>
                                      <a:cs typeface="+mn-cs"/>
                                    </a:rPr>
                                    <m:t>𝐺</m:t>
                                  </m:r>
                                </m:e>
                                <m:sub>
                                  <m:r>
                                    <a:rPr kumimoji="0" lang="en-US" altLang="zh-CN" sz="1800" b="0" i="1" u="none" strike="noStrike" kern="1200" cap="none" spc="0" normalizeH="0" baseline="0" noProof="0" smtClean="0">
                                      <a:ln>
                                        <a:noFill/>
                                      </a:ln>
                                      <a:solidFill>
                                        <a:prstClr val="black"/>
                                      </a:solidFill>
                                      <a:effectLst/>
                                      <a:uLnTx/>
                                      <a:uFillTx/>
                                      <a:latin typeface="Cambria Math"/>
                                      <a:ea typeface="黑体" pitchFamily="49" charset="-122"/>
                                      <a:cs typeface="+mn-cs"/>
                                    </a:rPr>
                                    <m:t>𝑖</m:t>
                                  </m:r>
                                </m:sub>
                              </m:sSub>
                            </m:e>
                          </m:nary>
                        </m:fName>
                        <m:e/>
                      </m:func>
                    </m:oMath>
                  </m:oMathPara>
                </a14:m>
                <a:endParaRPr kumimoji="0" lang="zh-CN" altLang="en-US" sz="1800" b="0" i="0" u="none" strike="noStrike" kern="1200" cap="none" spc="0" normalizeH="0" baseline="0" noProof="0" dirty="0">
                  <a:ln>
                    <a:noFill/>
                  </a:ln>
                  <a:solidFill>
                    <a:prstClr val="black"/>
                  </a:solidFill>
                  <a:effectLst/>
                  <a:uLnTx/>
                  <a:uFillTx/>
                  <a:latin typeface="Calibri"/>
                  <a:ea typeface="黑体" pitchFamily="49" charset="-122"/>
                  <a:cs typeface="+mn-cs"/>
                </a:endParaRPr>
              </a:p>
            </p:txBody>
          </p:sp>
        </mc:Choice>
        <mc:Fallback xmlns="">
          <p:sp>
            <p:nvSpPr>
              <p:cNvPr id="10" name="TextBox 3">
                <a:extLst>
                  <a:ext uri="{FF2B5EF4-FFF2-40B4-BE49-F238E27FC236}">
                    <a16:creationId xmlns:a16="http://schemas.microsoft.com/office/drawing/2014/main" id="{E6790A23-73E2-4CC9-A854-CA3294CE9C92}"/>
                  </a:ext>
                </a:extLst>
              </p:cNvPr>
              <p:cNvSpPr txBox="1">
                <a:spLocks noRot="1" noChangeAspect="1" noMove="1" noResize="1" noEditPoints="1" noAdjustHandles="1" noChangeArrowheads="1" noChangeShapeType="1" noTextEdit="1"/>
              </p:cNvSpPr>
              <p:nvPr/>
            </p:nvSpPr>
            <p:spPr>
              <a:xfrm>
                <a:off x="3070976" y="1867660"/>
                <a:ext cx="5552289" cy="913070"/>
              </a:xfrm>
              <a:prstGeom prst="rect">
                <a:avLst/>
              </a:prstGeom>
              <a:blipFill>
                <a:blip r:embed="rId3"/>
                <a:stretch>
                  <a:fillRect/>
                </a:stretch>
              </a:blipFill>
            </p:spPr>
            <p:txBody>
              <a:bodyPr/>
              <a:lstStyle/>
              <a:p>
                <a:r>
                  <a:rPr lang="zh-CN" altLang="en-US">
                    <a:noFill/>
                  </a:rPr>
                  <a:t> </a:t>
                </a:r>
              </a:p>
            </p:txBody>
          </p:sp>
        </mc:Fallback>
      </mc:AlternateContent>
      <p:cxnSp>
        <p:nvCxnSpPr>
          <p:cNvPr id="11" name="直接连接符 10">
            <a:extLst>
              <a:ext uri="{FF2B5EF4-FFF2-40B4-BE49-F238E27FC236}">
                <a16:creationId xmlns:a16="http://schemas.microsoft.com/office/drawing/2014/main" id="{1FF104C0-742C-4495-AA84-BBD276B39B1D}"/>
              </a:ext>
            </a:extLst>
          </p:cNvPr>
          <p:cNvCxnSpPr/>
          <p:nvPr/>
        </p:nvCxnSpPr>
        <p:spPr>
          <a:xfrm flipV="1">
            <a:off x="4512014" y="3295141"/>
            <a:ext cx="1285875" cy="1270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id="{66F69DBA-2EA2-4B1F-866C-35AF2B5F0B34}"/>
                  </a:ext>
                </a:extLst>
              </p:cNvPr>
              <p:cNvSpPr/>
              <p:nvPr/>
            </p:nvSpPr>
            <p:spPr>
              <a:xfrm>
                <a:off x="3092672" y="3621731"/>
                <a:ext cx="5058885" cy="521168"/>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Times New Roman" panose="02020603050405020304" pitchFamily="18" charset="0"/>
                  </a:rPr>
                  <a:t>第</a:t>
                </a:r>
                <a14:m>
                  <m:oMath xmlns:m="http://schemas.openxmlformats.org/officeDocument/2006/math">
                    <m:r>
                      <a:rPr kumimoji="0" lang="en-US" altLang="zh-CN" sz="1800" b="0" i="1" u="none" strike="noStrike" kern="1200" cap="none" spc="0" normalizeH="0" baseline="0" noProof="0" smtClean="0">
                        <a:ln>
                          <a:noFill/>
                        </a:ln>
                        <a:solidFill>
                          <a:prstClr val="black"/>
                        </a:solidFill>
                        <a:effectLst/>
                        <a:uLnTx/>
                        <a:uFillTx/>
                        <a:latin typeface="Cambria Math"/>
                        <a:ea typeface="黑体" panose="02010609060101010101" pitchFamily="49" charset="-122"/>
                        <a:cs typeface="Times New Roman" panose="02020603050405020304" pitchFamily="18" charset="0"/>
                      </a:rPr>
                      <m:t>𝑖</m:t>
                    </m:r>
                  </m:oMath>
                </a14:m>
                <a:r>
                  <a:rPr kumimoji="0" lang="zh-CN" altLang="en-US" sz="1800" b="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Times New Roman" panose="02020603050405020304" pitchFamily="18" charset="0"/>
                  </a:rPr>
                  <a:t>个类簇的方差</a:t>
                </a:r>
                <a:r>
                  <a:rPr kumimoji="0" lang="en-US" altLang="zh-CN" sz="1800" b="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Times New Roman" panose="02020603050405020304" pitchFamily="18" charset="0"/>
                  </a:rPr>
                  <a:t>:</a:t>
                </a:r>
                <a:r>
                  <a:rPr kumimoji="0" lang="zh-CN" altLang="en-US" sz="1800" b="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Times New Roman" panose="02020603050405020304" pitchFamily="18" charset="0"/>
                  </a:rPr>
                  <a:t> </a:t>
                </a:r>
                <a14:m>
                  <m:oMath xmlns:m="http://schemas.openxmlformats.org/officeDocument/2006/math">
                    <m:r>
                      <m:rPr>
                        <m:sty m:val="p"/>
                      </m:rPr>
                      <a:rPr kumimoji="0" lang="en-US" altLang="zh-CN" sz="1800" b="0" i="0" u="none" strike="noStrike" kern="1200" cap="none" spc="0" normalizeH="0" baseline="0" noProof="0" smtClean="0">
                        <a:ln>
                          <a:noFill/>
                        </a:ln>
                        <a:solidFill>
                          <a:prstClr val="black"/>
                        </a:solidFill>
                        <a:effectLst/>
                        <a:uLnTx/>
                        <a:uFillTx/>
                        <a:latin typeface="Cambria Math"/>
                        <a:ea typeface="黑体" panose="02010609060101010101" pitchFamily="49" charset="-122"/>
                        <a:cs typeface="Times New Roman" panose="02020603050405020304" pitchFamily="18" charset="0"/>
                      </a:rPr>
                      <m:t>var</m:t>
                    </m:r>
                    <m:d>
                      <m:d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黑体" panose="02010609060101010101" pitchFamily="49" charset="-122"/>
                            <a:cs typeface="Times New Roman" panose="02020603050405020304" pitchFamily="18" charset="0"/>
                          </a:rPr>
                        </m:ctrlPr>
                      </m:dPr>
                      <m:e>
                        <m:sSub>
                          <m:sSub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黑体" panose="02010609060101010101" pitchFamily="49" charset="-122"/>
                                <a:cs typeface="Times New Roman" panose="02020603050405020304" pitchFamily="18" charset="0"/>
                              </a:rPr>
                            </m:ctrlPr>
                          </m:sSubPr>
                          <m:e>
                            <m:r>
                              <a:rPr kumimoji="0" lang="en-US" altLang="zh-CN" sz="1800" b="0" i="1" u="none" strike="noStrike" kern="1200" cap="none" spc="0" normalizeH="0" baseline="0" noProof="0" smtClean="0">
                                <a:ln>
                                  <a:noFill/>
                                </a:ln>
                                <a:solidFill>
                                  <a:prstClr val="black"/>
                                </a:solidFill>
                                <a:effectLst/>
                                <a:uLnTx/>
                                <a:uFillTx/>
                                <a:latin typeface="Cambria Math"/>
                                <a:ea typeface="黑体" panose="02010609060101010101" pitchFamily="49" charset="-122"/>
                                <a:cs typeface="Times New Roman" panose="02020603050405020304" pitchFamily="18" charset="0"/>
                              </a:rPr>
                              <m:t>𝐺</m:t>
                            </m:r>
                          </m:e>
                          <m:sub>
                            <m:r>
                              <a:rPr kumimoji="0" lang="en-US" altLang="zh-CN" sz="1800" b="0" i="1" u="none" strike="noStrike" kern="1200" cap="none" spc="0" normalizeH="0" baseline="0" noProof="0" smtClean="0">
                                <a:ln>
                                  <a:noFill/>
                                </a:ln>
                                <a:solidFill>
                                  <a:prstClr val="black"/>
                                </a:solidFill>
                                <a:effectLst/>
                                <a:uLnTx/>
                                <a:uFillTx/>
                                <a:latin typeface="Cambria Math"/>
                                <a:ea typeface="黑体" panose="02010609060101010101" pitchFamily="49" charset="-122"/>
                                <a:cs typeface="Times New Roman" panose="02020603050405020304" pitchFamily="18" charset="0"/>
                              </a:rPr>
                              <m:t>𝑖</m:t>
                            </m:r>
                          </m:sub>
                        </m:sSub>
                      </m:e>
                    </m:d>
                    <m:r>
                      <a:rPr kumimoji="0" lang="en-US" altLang="zh-CN" sz="1800" b="0" i="0" u="none" strike="noStrike" kern="1200" cap="none" spc="0" normalizeH="0" baseline="0" noProof="0" smtClean="0">
                        <a:ln>
                          <a:noFill/>
                        </a:ln>
                        <a:solidFill>
                          <a:prstClr val="black"/>
                        </a:solidFill>
                        <a:effectLst/>
                        <a:uLnTx/>
                        <a:uFillTx/>
                        <a:latin typeface="Cambria Math"/>
                        <a:ea typeface="黑体" panose="02010609060101010101" pitchFamily="49" charset="-122"/>
                        <a:cs typeface="Times New Roman" panose="02020603050405020304" pitchFamily="18" charset="0"/>
                      </a:rPr>
                      <m:t>=</m:t>
                    </m:r>
                    <m:f>
                      <m:f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黑体" panose="02010609060101010101" pitchFamily="49" charset="-122"/>
                            <a:cs typeface="Times New Roman" panose="02020603050405020304" pitchFamily="18" charset="0"/>
                          </a:rPr>
                        </m:ctrlPr>
                      </m:fPr>
                      <m:num>
                        <m:r>
                          <a:rPr kumimoji="0" lang="en-US" altLang="zh-CN" sz="1800" b="0" i="1" u="none" strike="noStrike" kern="1200" cap="none" spc="0" normalizeH="0" baseline="0" noProof="0" smtClean="0">
                            <a:ln>
                              <a:noFill/>
                            </a:ln>
                            <a:solidFill>
                              <a:prstClr val="black"/>
                            </a:solidFill>
                            <a:effectLst/>
                            <a:uLnTx/>
                            <a:uFillTx/>
                            <a:latin typeface="Cambria Math"/>
                            <a:ea typeface="黑体" panose="02010609060101010101" pitchFamily="49" charset="-122"/>
                            <a:cs typeface="Times New Roman" panose="02020603050405020304" pitchFamily="18" charset="0"/>
                          </a:rPr>
                          <m:t>1</m:t>
                        </m:r>
                      </m:num>
                      <m:den>
                        <m:r>
                          <a:rPr kumimoji="0" lang="en-US" altLang="zh-CN" sz="1800" b="0" i="1" u="none" strike="noStrike" kern="1200" cap="none" spc="0" normalizeH="0" baseline="0" noProof="0" smtClean="0">
                            <a:ln>
                              <a:noFill/>
                            </a:ln>
                            <a:solidFill>
                              <a:prstClr val="black"/>
                            </a:solidFill>
                            <a:effectLst/>
                            <a:uLnTx/>
                            <a:uFillTx/>
                            <a:latin typeface="Cambria Math"/>
                            <a:ea typeface="黑体" panose="02010609060101010101" pitchFamily="49" charset="-122"/>
                            <a:cs typeface="Times New Roman" panose="02020603050405020304" pitchFamily="18" charset="0"/>
                          </a:rPr>
                          <m:t>|</m:t>
                        </m:r>
                        <m:sSub>
                          <m:sSub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黑体" panose="02010609060101010101" pitchFamily="49" charset="-122"/>
                                <a:cs typeface="Times New Roman" panose="02020603050405020304" pitchFamily="18" charset="0"/>
                              </a:rPr>
                            </m:ctrlPr>
                          </m:sSubPr>
                          <m:e>
                            <m:r>
                              <a:rPr kumimoji="0" lang="en-US" altLang="zh-CN" sz="1800" b="0" i="1" u="none" strike="noStrike" kern="1200" cap="none" spc="0" normalizeH="0" baseline="0" noProof="0" smtClean="0">
                                <a:ln>
                                  <a:noFill/>
                                </a:ln>
                                <a:solidFill>
                                  <a:prstClr val="black"/>
                                </a:solidFill>
                                <a:effectLst/>
                                <a:uLnTx/>
                                <a:uFillTx/>
                                <a:latin typeface="Cambria Math"/>
                                <a:ea typeface="黑体" panose="02010609060101010101" pitchFamily="49" charset="-122"/>
                                <a:cs typeface="Times New Roman" panose="02020603050405020304" pitchFamily="18" charset="0"/>
                              </a:rPr>
                              <m:t>𝐺</m:t>
                            </m:r>
                          </m:e>
                          <m:sub>
                            <m:r>
                              <a:rPr kumimoji="0" lang="en-US" altLang="zh-CN" sz="1800" b="0" i="1" u="none" strike="noStrike" kern="1200" cap="none" spc="0" normalizeH="0" baseline="0" noProof="0" smtClean="0">
                                <a:ln>
                                  <a:noFill/>
                                </a:ln>
                                <a:solidFill>
                                  <a:prstClr val="black"/>
                                </a:solidFill>
                                <a:effectLst/>
                                <a:uLnTx/>
                                <a:uFillTx/>
                                <a:latin typeface="Cambria Math"/>
                                <a:ea typeface="黑体" panose="02010609060101010101" pitchFamily="49" charset="-122"/>
                                <a:cs typeface="Times New Roman" panose="02020603050405020304" pitchFamily="18" charset="0"/>
                              </a:rPr>
                              <m:t>𝑖</m:t>
                            </m:r>
                          </m:sub>
                        </m:sSub>
                        <m:r>
                          <a:rPr kumimoji="0" lang="en-US" altLang="zh-CN" sz="1800" b="0" i="1" u="none" strike="noStrike" kern="1200" cap="none" spc="0" normalizeH="0" baseline="0" noProof="0" smtClean="0">
                            <a:ln>
                              <a:noFill/>
                            </a:ln>
                            <a:solidFill>
                              <a:prstClr val="black"/>
                            </a:solidFill>
                            <a:effectLst/>
                            <a:uLnTx/>
                            <a:uFillTx/>
                            <a:latin typeface="Cambria Math"/>
                            <a:ea typeface="黑体" panose="02010609060101010101" pitchFamily="49" charset="-122"/>
                            <a:cs typeface="Times New Roman" panose="02020603050405020304" pitchFamily="18" charset="0"/>
                          </a:rPr>
                          <m:t>|</m:t>
                        </m:r>
                      </m:den>
                    </m:f>
                    <m:nary>
                      <m:naryPr>
                        <m:chr m:val="∑"/>
                        <m:supHide m:val="on"/>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黑体" panose="02010609060101010101" pitchFamily="49" charset="-122"/>
                            <a:cs typeface="Times New Roman" panose="02020603050405020304" pitchFamily="18" charset="0"/>
                          </a:rPr>
                        </m:ctrlPr>
                      </m:naryPr>
                      <m:sub>
                        <m:r>
                          <m:rPr>
                            <m:brk m:alnAt="7"/>
                          </m:rPr>
                          <a:rPr kumimoji="0" lang="en-US" altLang="zh-CN" sz="1800" b="0" i="1" u="none" strike="noStrike" kern="1200" cap="none" spc="0" normalizeH="0" baseline="0" noProof="0" smtClean="0">
                            <a:ln>
                              <a:noFill/>
                            </a:ln>
                            <a:solidFill>
                              <a:prstClr val="black"/>
                            </a:solidFill>
                            <a:effectLst/>
                            <a:uLnTx/>
                            <a:uFillTx/>
                            <a:latin typeface="Cambria Math"/>
                            <a:ea typeface="黑体" panose="02010609060101010101" pitchFamily="49" charset="-122"/>
                            <a:cs typeface="Times New Roman" panose="02020603050405020304" pitchFamily="18" charset="0"/>
                          </a:rPr>
                          <m:t>𝑥</m:t>
                        </m:r>
                        <m:r>
                          <a:rPr kumimoji="0" lang="en-US" altLang="zh-CN" sz="1800" b="0" i="1" u="none" strike="noStrike" kern="1200" cap="none" spc="0" normalizeH="0" baseline="0" noProof="0" smtClean="0">
                            <a:ln>
                              <a:noFill/>
                            </a:ln>
                            <a:solidFill>
                              <a:prstClr val="black"/>
                            </a:solidFill>
                            <a:effectLst/>
                            <a:uLnTx/>
                            <a:uFillTx/>
                            <a:latin typeface="Cambria Math"/>
                            <a:ea typeface="Cambria Math"/>
                            <a:cs typeface="Times New Roman" panose="02020603050405020304" pitchFamily="18" charset="0"/>
                          </a:rPr>
                          <m:t>∈</m:t>
                        </m:r>
                        <m:sSub>
                          <m:sSub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a:cs typeface="Times New Roman" panose="02020603050405020304" pitchFamily="18" charset="0"/>
                              </a:rPr>
                            </m:ctrlPr>
                          </m:sSubPr>
                          <m:e>
                            <m:r>
                              <a:rPr kumimoji="0" lang="en-US" altLang="zh-CN" sz="1800" b="0" i="1" u="none" strike="noStrike" kern="1200" cap="none" spc="0" normalizeH="0" baseline="0" noProof="0" smtClean="0">
                                <a:ln>
                                  <a:noFill/>
                                </a:ln>
                                <a:solidFill>
                                  <a:prstClr val="black"/>
                                </a:solidFill>
                                <a:effectLst/>
                                <a:uLnTx/>
                                <a:uFillTx/>
                                <a:latin typeface="Cambria Math"/>
                                <a:ea typeface="Cambria Math"/>
                                <a:cs typeface="Times New Roman" panose="02020603050405020304" pitchFamily="18" charset="0"/>
                              </a:rPr>
                              <m:t>𝐺</m:t>
                            </m:r>
                          </m:e>
                          <m:sub>
                            <m:r>
                              <a:rPr kumimoji="0" lang="en-US" altLang="zh-CN" sz="1800" b="0" i="1" u="none" strike="noStrike" kern="1200" cap="none" spc="0" normalizeH="0" baseline="0" noProof="0" smtClean="0">
                                <a:ln>
                                  <a:noFill/>
                                </a:ln>
                                <a:solidFill>
                                  <a:prstClr val="black"/>
                                </a:solidFill>
                                <a:effectLst/>
                                <a:uLnTx/>
                                <a:uFillTx/>
                                <a:latin typeface="Cambria Math"/>
                                <a:ea typeface="Cambria Math"/>
                                <a:cs typeface="Times New Roman" panose="02020603050405020304" pitchFamily="18" charset="0"/>
                              </a:rPr>
                              <m:t>𝑖</m:t>
                            </m:r>
                          </m:sub>
                        </m:sSub>
                      </m:sub>
                      <m:sup/>
                      <m:e>
                        <m:sSup>
                          <m:sSup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黑体" panose="02010609060101010101" pitchFamily="49" charset="-122"/>
                                <a:cs typeface="Times New Roman" panose="02020603050405020304" pitchFamily="18" charset="0"/>
                              </a:rPr>
                            </m:ctrlPr>
                          </m:sSupPr>
                          <m:e>
                            <m:r>
                              <a:rPr kumimoji="0" lang="en-US" altLang="zh-CN" sz="1800" b="0" i="1" u="none" strike="noStrike" kern="1200" cap="none" spc="0" normalizeH="0" baseline="0" noProof="0" smtClean="0">
                                <a:ln>
                                  <a:noFill/>
                                </a:ln>
                                <a:solidFill>
                                  <a:prstClr val="black"/>
                                </a:solidFill>
                                <a:effectLst/>
                                <a:uLnTx/>
                                <a:uFillTx/>
                                <a:latin typeface="Cambria Math"/>
                                <a:ea typeface="黑体" panose="02010609060101010101" pitchFamily="49" charset="-122"/>
                                <a:cs typeface="Times New Roman" panose="02020603050405020304" pitchFamily="18" charset="0"/>
                              </a:rPr>
                              <m:t>||</m:t>
                            </m:r>
                            <m:r>
                              <a:rPr kumimoji="0" lang="en-US" altLang="zh-CN" sz="1800" b="0" i="1" u="none" strike="noStrike" kern="1200" cap="none" spc="0" normalizeH="0" baseline="0" noProof="0" smtClean="0">
                                <a:ln>
                                  <a:noFill/>
                                </a:ln>
                                <a:solidFill>
                                  <a:prstClr val="black"/>
                                </a:solidFill>
                                <a:effectLst/>
                                <a:uLnTx/>
                                <a:uFillTx/>
                                <a:latin typeface="Cambria Math"/>
                                <a:ea typeface="黑体" panose="02010609060101010101" pitchFamily="49" charset="-122"/>
                                <a:cs typeface="Times New Roman" panose="02020603050405020304" pitchFamily="18" charset="0"/>
                              </a:rPr>
                              <m:t>𝑥</m:t>
                            </m:r>
                            <m:r>
                              <a:rPr kumimoji="0" lang="en-US" altLang="zh-CN" sz="1800" b="0" i="1" u="none" strike="noStrike" kern="1200" cap="none" spc="0" normalizeH="0" baseline="0" noProof="0" smtClean="0">
                                <a:ln>
                                  <a:noFill/>
                                </a:ln>
                                <a:solidFill>
                                  <a:prstClr val="black"/>
                                </a:solidFill>
                                <a:effectLst/>
                                <a:uLnTx/>
                                <a:uFillTx/>
                                <a:latin typeface="Cambria Math"/>
                                <a:ea typeface="黑体" panose="02010609060101010101" pitchFamily="49" charset="-122"/>
                                <a:cs typeface="Times New Roman" panose="02020603050405020304" pitchFamily="18" charset="0"/>
                              </a:rPr>
                              <m:t>−</m:t>
                            </m:r>
                            <m:sSub>
                              <m:sSub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黑体" panose="02010609060101010101" pitchFamily="49" charset="-122"/>
                                    <a:cs typeface="Times New Roman" panose="02020603050405020304" pitchFamily="18" charset="0"/>
                                  </a:rPr>
                                </m:ctrlPr>
                              </m:sSubPr>
                              <m:e>
                                <m:r>
                                  <a:rPr kumimoji="0" lang="en-US" altLang="zh-CN" sz="1800" b="0" i="1" u="none" strike="noStrike" kern="1200" cap="none" spc="0" normalizeH="0" baseline="0" noProof="0" smtClean="0">
                                    <a:ln>
                                      <a:noFill/>
                                    </a:ln>
                                    <a:solidFill>
                                      <a:prstClr val="black"/>
                                    </a:solidFill>
                                    <a:effectLst/>
                                    <a:uLnTx/>
                                    <a:uFillTx/>
                                    <a:latin typeface="Cambria Math"/>
                                    <a:ea typeface="黑体" panose="02010609060101010101" pitchFamily="49" charset="-122"/>
                                    <a:cs typeface="Times New Roman" panose="02020603050405020304" pitchFamily="18" charset="0"/>
                                  </a:rPr>
                                  <m:t>𝐺</m:t>
                                </m:r>
                              </m:e>
                              <m:sub>
                                <m:r>
                                  <a:rPr kumimoji="0" lang="en-US" altLang="zh-CN" sz="1800" b="0" i="1" u="none" strike="noStrike" kern="1200" cap="none" spc="0" normalizeH="0" baseline="0" noProof="0" smtClean="0">
                                    <a:ln>
                                      <a:noFill/>
                                    </a:ln>
                                    <a:solidFill>
                                      <a:prstClr val="black"/>
                                    </a:solidFill>
                                    <a:effectLst/>
                                    <a:uLnTx/>
                                    <a:uFillTx/>
                                    <a:latin typeface="Cambria Math"/>
                                    <a:ea typeface="黑体" panose="02010609060101010101" pitchFamily="49" charset="-122"/>
                                    <a:cs typeface="Times New Roman" panose="02020603050405020304" pitchFamily="18" charset="0"/>
                                  </a:rPr>
                                  <m:t>𝑖</m:t>
                                </m:r>
                              </m:sub>
                            </m:sSub>
                            <m:r>
                              <a:rPr kumimoji="0" lang="en-US" altLang="zh-CN" sz="1800" b="0" i="1" u="none" strike="noStrike" kern="1200" cap="none" spc="0" normalizeH="0" baseline="0" noProof="0" smtClean="0">
                                <a:ln>
                                  <a:noFill/>
                                </a:ln>
                                <a:solidFill>
                                  <a:prstClr val="black"/>
                                </a:solidFill>
                                <a:effectLst/>
                                <a:uLnTx/>
                                <a:uFillTx/>
                                <a:latin typeface="Cambria Math"/>
                                <a:ea typeface="黑体" panose="02010609060101010101" pitchFamily="49" charset="-122"/>
                                <a:cs typeface="Times New Roman" panose="02020603050405020304" pitchFamily="18" charset="0"/>
                              </a:rPr>
                              <m:t>||</m:t>
                            </m:r>
                          </m:e>
                          <m:sup>
                            <m:r>
                              <a:rPr kumimoji="0" lang="en-US" altLang="zh-CN" sz="1800" b="0" i="1" u="none" strike="noStrike" kern="1200" cap="none" spc="0" normalizeH="0" baseline="0" noProof="0" smtClean="0">
                                <a:ln>
                                  <a:noFill/>
                                </a:ln>
                                <a:solidFill>
                                  <a:prstClr val="black"/>
                                </a:solidFill>
                                <a:effectLst/>
                                <a:uLnTx/>
                                <a:uFillTx/>
                                <a:latin typeface="Cambria Math"/>
                                <a:ea typeface="黑体" panose="02010609060101010101" pitchFamily="49" charset="-122"/>
                                <a:cs typeface="Times New Roman" panose="02020603050405020304" pitchFamily="18" charset="0"/>
                              </a:rPr>
                              <m:t>2</m:t>
                            </m:r>
                          </m:sup>
                        </m:sSup>
                      </m:e>
                    </m:nary>
                  </m:oMath>
                </a14:m>
                <a:endParaRPr kumimoji="0" lang="en-US" altLang="zh-CN" sz="1800" b="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Times New Roman" panose="02020603050405020304" pitchFamily="18" charset="0"/>
                </a:endParaRPr>
              </a:p>
            </p:txBody>
          </p:sp>
        </mc:Choice>
        <mc:Fallback xmlns="">
          <p:sp>
            <p:nvSpPr>
              <p:cNvPr id="12" name="矩形 11">
                <a:extLst>
                  <a:ext uri="{FF2B5EF4-FFF2-40B4-BE49-F238E27FC236}">
                    <a16:creationId xmlns:a16="http://schemas.microsoft.com/office/drawing/2014/main" id="{66F69DBA-2EA2-4B1F-866C-35AF2B5F0B34}"/>
                  </a:ext>
                </a:extLst>
              </p:cNvPr>
              <p:cNvSpPr>
                <a:spLocks noRot="1" noChangeAspect="1" noMove="1" noResize="1" noEditPoints="1" noAdjustHandles="1" noChangeArrowheads="1" noChangeShapeType="1" noTextEdit="1"/>
              </p:cNvSpPr>
              <p:nvPr/>
            </p:nvSpPr>
            <p:spPr>
              <a:xfrm>
                <a:off x="3092672" y="3621731"/>
                <a:ext cx="5058885" cy="521168"/>
              </a:xfrm>
              <a:prstGeom prst="rect">
                <a:avLst/>
              </a:prstGeom>
              <a:blipFill>
                <a:blip r:embed="rId4"/>
                <a:stretch>
                  <a:fillRect l="-964" t="-73256" b="-112791"/>
                </a:stretch>
              </a:blipFill>
            </p:spPr>
            <p:txBody>
              <a:bodyPr/>
              <a:lstStyle/>
              <a:p>
                <a:r>
                  <a:rPr lang="zh-CN" altLang="en-US">
                    <a:noFill/>
                  </a:rPr>
                  <a:t> </a:t>
                </a:r>
              </a:p>
            </p:txBody>
          </p:sp>
        </mc:Fallback>
      </mc:AlternateContent>
      <p:sp>
        <p:nvSpPr>
          <p:cNvPr id="13" name="矩形 12">
            <a:extLst>
              <a:ext uri="{FF2B5EF4-FFF2-40B4-BE49-F238E27FC236}">
                <a16:creationId xmlns:a16="http://schemas.microsoft.com/office/drawing/2014/main" id="{4FC95C3E-CCF2-4B6A-99FA-941B935C2AA7}"/>
              </a:ext>
            </a:extLst>
          </p:cNvPr>
          <p:cNvSpPr/>
          <p:nvPr/>
        </p:nvSpPr>
        <p:spPr>
          <a:xfrm>
            <a:off x="1297021" y="4245236"/>
            <a:ext cx="9717527" cy="1477328"/>
          </a:xfrm>
          <a:prstGeom prst="rect">
            <a:avLst/>
          </a:prstGeom>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聚类算法的目标都是得到一个聚类结果，最小化类内距离（或最大化类内相似度），而最大化类间距离（或最小化类间相似度）。</a:t>
            </a:r>
            <a:endPar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1800" b="0" i="1"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k</a:t>
            </a: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-means</a:t>
            </a:r>
            <a:r>
              <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聚类就是通过最小化聚簇内的数据方差来实现最大化类内相似度的，即最小化每个类簇方差，使得最终聚类结果中每个聚类集合所包含的数据呈现出的差异性最小。</a:t>
            </a:r>
            <a:endParaRPr kumimoji="0" lang="zh-CN" altLang="en-US" sz="1600" b="1"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p:txBody>
      </p:sp>
      <p:cxnSp>
        <p:nvCxnSpPr>
          <p:cNvPr id="14" name="直接箭头连接符 13">
            <a:extLst>
              <a:ext uri="{FF2B5EF4-FFF2-40B4-BE49-F238E27FC236}">
                <a16:creationId xmlns:a16="http://schemas.microsoft.com/office/drawing/2014/main" id="{4E1D51A3-7B21-4C50-9E2B-3746B6FD97F2}"/>
              </a:ext>
            </a:extLst>
          </p:cNvPr>
          <p:cNvCxnSpPr/>
          <p:nvPr/>
        </p:nvCxnSpPr>
        <p:spPr>
          <a:xfrm flipV="1">
            <a:off x="5154950" y="3367731"/>
            <a:ext cx="0" cy="377391"/>
          </a:xfrm>
          <a:prstGeom prst="straightConnector1">
            <a:avLst/>
          </a:prstGeom>
          <a:ln w="25400">
            <a:solidFill>
              <a:srgbClr val="C0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82470237"/>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504507" y="1008198"/>
            <a:ext cx="8846288" cy="497934"/>
            <a:chOff x="2228892" y="2819853"/>
            <a:chExt cx="4786506" cy="497934"/>
          </a:xfrm>
        </p:grpSpPr>
        <p:sp>
          <p:nvSpPr>
            <p:cNvPr id="3" name="平行四边形 2"/>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4" name="平行四边形 3"/>
            <p:cNvSpPr/>
            <p:nvPr/>
          </p:nvSpPr>
          <p:spPr bwMode="auto">
            <a:xfrm>
              <a:off x="2228892" y="2819853"/>
              <a:ext cx="4786506"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5" name="矩形 4"/>
            <p:cNvSpPr/>
            <p:nvPr/>
          </p:nvSpPr>
          <p:spPr>
            <a:xfrm>
              <a:off x="2591332" y="2826188"/>
              <a:ext cx="4133539" cy="36933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black">
                      <a:lumMod val="95000"/>
                      <a:lumOff val="5000"/>
                    </a:prstClr>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线性判别分析（</a:t>
              </a:r>
              <a:r>
                <a:rPr kumimoji="0" lang="en-US" altLang="zh-CN" sz="1800" b="1" i="0" u="none" strike="noStrike" kern="1200" cap="none" spc="0" normalizeH="0" baseline="0" noProof="0" dirty="0">
                  <a:ln>
                    <a:noFill/>
                  </a:ln>
                  <a:solidFill>
                    <a:prstClr val="black">
                      <a:lumMod val="95000"/>
                      <a:lumOff val="5000"/>
                    </a:prstClr>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linear discriminant analysis</a:t>
              </a:r>
              <a:r>
                <a:rPr kumimoji="0" lang="zh-CN" altLang="en-US" sz="1800" b="1" i="0" u="none" strike="noStrike" kern="1200" cap="none" spc="0" normalizeH="0" baseline="0" noProof="0" dirty="0">
                  <a:ln>
                    <a:noFill/>
                  </a:ln>
                  <a:solidFill>
                    <a:prstClr val="black">
                      <a:lumMod val="95000"/>
                      <a:lumOff val="5000"/>
                    </a:prstClr>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0" lang="en-US" altLang="zh-CN" sz="1800" b="1" i="0" u="none" strike="noStrike" kern="1200" cap="none" spc="0" normalizeH="0" baseline="0" noProof="0" dirty="0">
                  <a:ln>
                    <a:noFill/>
                  </a:ln>
                  <a:solidFill>
                    <a:prstClr val="black">
                      <a:lumMod val="95000"/>
                      <a:lumOff val="5000"/>
                    </a:prstClr>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LDA</a:t>
              </a:r>
              <a:r>
                <a:rPr kumimoji="0" lang="zh-CN" altLang="en-US" sz="1800" b="1" i="0" u="none" strike="noStrike" kern="1200" cap="none" spc="0" normalizeH="0" baseline="0" noProof="0" dirty="0">
                  <a:ln>
                    <a:noFill/>
                  </a:ln>
                  <a:solidFill>
                    <a:prstClr val="black">
                      <a:lumMod val="95000"/>
                      <a:lumOff val="5000"/>
                    </a:prstClr>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p>
          </p:txBody>
        </p:sp>
      </p:grpSp>
      <p:sp>
        <p:nvSpPr>
          <p:cNvPr id="21" name="矩形 20">
            <a:extLst>
              <a:ext uri="{FF2B5EF4-FFF2-40B4-BE49-F238E27FC236}">
                <a16:creationId xmlns:a16="http://schemas.microsoft.com/office/drawing/2014/main" id="{516C3D9D-EAB0-456E-98CD-C6FC12AB3094}"/>
              </a:ext>
            </a:extLst>
          </p:cNvPr>
          <p:cNvSpPr/>
          <p:nvPr/>
        </p:nvSpPr>
        <p:spPr>
          <a:xfrm>
            <a:off x="871928" y="129010"/>
            <a:ext cx="3672800"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四、监督学习与非监督学习下特征降维</a:t>
            </a:r>
          </a:p>
        </p:txBody>
      </p:sp>
      <p:sp>
        <p:nvSpPr>
          <p:cNvPr id="16" name="文本框 15">
            <a:extLst>
              <a:ext uri="{FF2B5EF4-FFF2-40B4-BE49-F238E27FC236}">
                <a16:creationId xmlns:a16="http://schemas.microsoft.com/office/drawing/2014/main" id="{F1F5B165-511A-495E-A97E-0DC526DE3990}"/>
              </a:ext>
            </a:extLst>
          </p:cNvPr>
          <p:cNvSpPr txBox="1"/>
          <p:nvPr/>
        </p:nvSpPr>
        <p:spPr>
          <a:xfrm>
            <a:off x="1446179" y="1525029"/>
            <a:ext cx="8774624" cy="1701748"/>
          </a:xfrm>
          <a:prstGeom prst="rect">
            <a:avLst/>
          </a:prstGeom>
          <a:noFill/>
        </p:spPr>
        <p:txBody>
          <a:bodyPr wrap="square">
            <a:spAutoFit/>
          </a:bodyPr>
          <a:lstStyle/>
          <a:p>
            <a:pPr marL="0" marR="0" lvl="0" indent="266700" algn="just" defTabSz="914400" rtl="0" eaLnBrk="1" fontAlgn="auto" latinLnBrk="0" hangingPunct="1">
              <a:lnSpc>
                <a:spcPct val="150000"/>
              </a:lnSpc>
              <a:spcBef>
                <a:spcPts val="1000"/>
              </a:spcBef>
              <a:spcAft>
                <a:spcPts val="300"/>
              </a:spcAft>
              <a:buClrTx/>
              <a:buSzTx/>
              <a:buFontTx/>
              <a:buNone/>
              <a:tabLst/>
              <a:defRPr/>
            </a:pPr>
            <a:r>
              <a:rPr kumimoji="0" lang="zh-CN"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线性判别分析</a:t>
            </a: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(linear discriminant analysis</a:t>
            </a:r>
            <a:r>
              <a:rPr kumimoji="0" lang="zh-CN"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 </a:t>
            </a: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LDA)</a:t>
            </a:r>
            <a:r>
              <a:rPr kumimoji="0" lang="zh-CN"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是一种基于监督学习的降维方法，也称为</a:t>
            </a: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Fisher</a:t>
            </a:r>
            <a:r>
              <a:rPr kumimoji="0" lang="zh-CN"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线性判别分析（</a:t>
            </a: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fisher's discriminant analysis</a:t>
            </a:r>
            <a:r>
              <a:rPr kumimoji="0" lang="zh-CN"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a:t>
            </a: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FDA) [ Fisher 1936]</a:t>
            </a:r>
            <a:r>
              <a:rPr kumimoji="0" lang="zh-CN"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。对于一组具有标签信息的高维数据样本，</a:t>
            </a: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LDA</a:t>
            </a:r>
            <a:r>
              <a:rPr kumimoji="0" lang="zh-CN"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利用其类别信息，将其线性投影到一个低维空间上，在低维空间中同一类别样本尽可能靠近，不同类别样本尽可能彼此远离。</a:t>
            </a:r>
            <a:endParaRPr kumimoji="0" lang="zh-CN"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17" name="椭圆形标注 9">
            <a:extLst>
              <a:ext uri="{FF2B5EF4-FFF2-40B4-BE49-F238E27FC236}">
                <a16:creationId xmlns:a16="http://schemas.microsoft.com/office/drawing/2014/main" id="{CE46E7C3-57C8-449E-A13C-6FD1A03B2305}"/>
              </a:ext>
            </a:extLst>
          </p:cNvPr>
          <p:cNvSpPr/>
          <p:nvPr/>
        </p:nvSpPr>
        <p:spPr>
          <a:xfrm>
            <a:off x="350195" y="3955434"/>
            <a:ext cx="4870315" cy="1377537"/>
          </a:xfrm>
          <a:prstGeom prst="wedgeEllipseCallout">
            <a:avLst/>
          </a:prstGeom>
        </p:spPr>
        <p:style>
          <a:lnRef idx="2">
            <a:schemeClr val="accent1"/>
          </a:lnRef>
          <a:fillRef idx="1">
            <a:schemeClr val="lt1"/>
          </a:fillRef>
          <a:effectRef idx="0">
            <a:schemeClr val="accent1"/>
          </a:effectRef>
          <a:fontRef idx="minor">
            <a:schemeClr val="dk1"/>
          </a:fontRef>
        </p:style>
        <p:txBody>
          <a:bodyPr rtlCol="0" anchor="ctr"/>
          <a:lstStyle/>
          <a:p>
            <a:pPr marL="285750" marR="0" lvl="0" indent="-285750" algn="ctr" defTabSz="914400" rtl="0" eaLnBrk="1" fontAlgn="auto" latinLnBrk="0" hangingPunct="1">
              <a:lnSpc>
                <a:spcPct val="100000"/>
              </a:lnSpc>
              <a:spcBef>
                <a:spcPts val="0"/>
              </a:spcBef>
              <a:spcAft>
                <a:spcPts val="0"/>
              </a:spcAft>
              <a:buClrTx/>
              <a:buSzTx/>
              <a:buFont typeface="Wingdings" panose="05000000000000000000" pitchFamily="2" charset="2"/>
              <a:buChar char="l"/>
              <a:tabLst/>
              <a:defRPr/>
            </a:pP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a:t>
            </a:r>
            <a:r>
              <a:rPr kumimoji="0" lang="zh-CN"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类内方差小、类间间隔大</a:t>
            </a: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a:t>
            </a:r>
          </a:p>
          <a:p>
            <a:pPr marL="285750" marR="0" lvl="0" indent="-285750" algn="ctr" defTabSz="914400" rtl="0" eaLnBrk="1" fontAlgn="auto" latinLnBrk="0" hangingPunct="1">
              <a:lnSpc>
                <a:spcPct val="100000"/>
              </a:lnSpc>
              <a:spcBef>
                <a:spcPts val="0"/>
              </a:spcBef>
              <a:spcAft>
                <a:spcPts val="0"/>
              </a:spcAft>
              <a:buClrTx/>
              <a:buSzTx/>
              <a:buFont typeface="Wingdings" panose="05000000000000000000" pitchFamily="2" charset="2"/>
              <a:buChar char="l"/>
              <a:tabLst/>
              <a:defRPr/>
            </a:pPr>
            <a:r>
              <a:rPr kumimoji="0" lang="zh-CN"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《论语</a:t>
            </a: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a:t>
            </a:r>
            <a:r>
              <a:rPr kumimoji="0" lang="zh-CN"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子路》</a:t>
            </a:r>
            <a:r>
              <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 ：</a:t>
            </a:r>
            <a:r>
              <a:rPr kumimoji="0" lang="zh-CN"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君子和而不同，小人同而不和</a:t>
            </a:r>
            <a:endPar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p:txBody>
      </p:sp>
      <p:sp>
        <p:nvSpPr>
          <p:cNvPr id="19" name="矩形: 圆角 18">
            <a:extLst>
              <a:ext uri="{FF2B5EF4-FFF2-40B4-BE49-F238E27FC236}">
                <a16:creationId xmlns:a16="http://schemas.microsoft.com/office/drawing/2014/main" id="{D78CD778-C7EF-478C-BBFB-2F485BE84403}"/>
              </a:ext>
            </a:extLst>
          </p:cNvPr>
          <p:cNvSpPr/>
          <p:nvPr/>
        </p:nvSpPr>
        <p:spPr>
          <a:xfrm>
            <a:off x="9085635" y="4575045"/>
            <a:ext cx="2604100" cy="757926"/>
          </a:xfrm>
          <a:prstGeom prst="round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正方形表示患病个体、圆形表示不患病个体</a:t>
            </a:r>
          </a:p>
        </p:txBody>
      </p:sp>
      <p:pic>
        <p:nvPicPr>
          <p:cNvPr id="6" name="图片 5">
            <a:extLst>
              <a:ext uri="{FF2B5EF4-FFF2-40B4-BE49-F238E27FC236}">
                <a16:creationId xmlns:a16="http://schemas.microsoft.com/office/drawing/2014/main" id="{BBD04381-9076-42D0-AA95-D0654FF64E10}"/>
              </a:ext>
            </a:extLst>
          </p:cNvPr>
          <p:cNvPicPr>
            <a:picLocks noChangeAspect="1"/>
          </p:cNvPicPr>
          <p:nvPr/>
        </p:nvPicPr>
        <p:blipFill>
          <a:blip r:embed="rId3"/>
          <a:stretch>
            <a:fillRect/>
          </a:stretch>
        </p:blipFill>
        <p:spPr>
          <a:xfrm>
            <a:off x="5383118" y="3358311"/>
            <a:ext cx="3539909" cy="2846253"/>
          </a:xfrm>
          <a:prstGeom prst="rect">
            <a:avLst/>
          </a:prstGeom>
        </p:spPr>
      </p:pic>
    </p:spTree>
    <p:extLst>
      <p:ext uri="{BB962C8B-B14F-4D97-AF65-F5344CB8AC3E}">
        <p14:creationId xmlns:p14="http://schemas.microsoft.com/office/powerpoint/2010/main" val="1009394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174334" y="1008198"/>
            <a:ext cx="7538508" cy="497934"/>
            <a:chOff x="2591319" y="2819853"/>
            <a:chExt cx="4078899" cy="497934"/>
          </a:xfrm>
        </p:grpSpPr>
        <p:sp>
          <p:nvSpPr>
            <p:cNvPr id="3" name="平行四边形 2"/>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4" name="平行四边形 3"/>
            <p:cNvSpPr/>
            <p:nvPr/>
          </p:nvSpPr>
          <p:spPr bwMode="auto">
            <a:xfrm>
              <a:off x="2591319" y="2819853"/>
              <a:ext cx="4078899"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5" name="矩形 4"/>
            <p:cNvSpPr/>
            <p:nvPr/>
          </p:nvSpPr>
          <p:spPr>
            <a:xfrm>
              <a:off x="2850217" y="2853798"/>
              <a:ext cx="3726001" cy="461665"/>
            </a:xfrm>
            <a:prstGeom prst="rect">
              <a:avLst/>
            </a:prstGeom>
          </p:spPr>
          <p:txBody>
            <a:bodyPr wrap="square">
              <a:spAutoFit/>
            </a:bodyPr>
            <a:lstStyle/>
            <a:p>
              <a:pPr marL="0" marR="0" lvl="0" indent="0" algn="ctr" defTabSz="914400" rtl="0" eaLnBrk="1" fontAlgn="auto" latinLnBrk="0" hangingPunct="1">
                <a:lnSpc>
                  <a:spcPct val="100000"/>
                </a:lnSpc>
                <a:spcBef>
                  <a:spcPct val="5000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 </a:t>
              </a:r>
              <a:r>
                <a:rPr kumimoji="0" lang="zh-CN" altLang="en-US" sz="2000" b="1" i="0" u="none" strike="noStrike" kern="120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rPr>
                <a:t> </a:t>
              </a:r>
              <a:r>
                <a:rPr kumimoji="0" lang="zh-CN" altLang="en-US" sz="2000" b="0" i="0" u="none" strike="noStrike" kern="120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rPr>
                <a:t>逻辑推理：例子</a:t>
              </a:r>
            </a:p>
          </p:txBody>
        </p:sp>
      </p:grpSp>
      <p:sp>
        <p:nvSpPr>
          <p:cNvPr id="21" name="矩形 20">
            <a:extLst>
              <a:ext uri="{FF2B5EF4-FFF2-40B4-BE49-F238E27FC236}">
                <a16:creationId xmlns:a16="http://schemas.microsoft.com/office/drawing/2014/main" id="{642E017D-1836-43EC-AB17-FDA6E952313A}"/>
              </a:ext>
            </a:extLst>
          </p:cNvPr>
          <p:cNvSpPr/>
          <p:nvPr/>
        </p:nvSpPr>
        <p:spPr>
          <a:xfrm>
            <a:off x="852473" y="129010"/>
            <a:ext cx="1420582"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mn-cs"/>
              </a:rPr>
              <a:t>一、命题逻辑</a:t>
            </a:r>
            <a:endParaRPr kumimoji="0" lang="zh-CN" altLang="en-US" sz="16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p:sp>
        <p:nvSpPr>
          <p:cNvPr id="10" name="矩形: 圆角 6">
            <a:extLst>
              <a:ext uri="{FF2B5EF4-FFF2-40B4-BE49-F238E27FC236}">
                <a16:creationId xmlns:a16="http://schemas.microsoft.com/office/drawing/2014/main" id="{C7DFEA35-C47B-45D2-8F92-EEFC90DE3FA2}"/>
              </a:ext>
            </a:extLst>
          </p:cNvPr>
          <p:cNvSpPr/>
          <p:nvPr/>
        </p:nvSpPr>
        <p:spPr>
          <a:xfrm>
            <a:off x="1148316" y="2383554"/>
            <a:ext cx="2804337" cy="3079720"/>
          </a:xfrm>
          <a:prstGeom prst="roundRect">
            <a:avLst>
              <a:gd name="adj" fmla="val 0"/>
            </a:avLst>
          </a:prstGeom>
          <a:gradFill>
            <a:gsLst>
              <a:gs pos="22000">
                <a:srgbClr val="016773"/>
              </a:gs>
              <a:gs pos="100000">
                <a:srgbClr val="00ABA5"/>
              </a:gs>
            </a:gsLst>
            <a:lin ang="30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1"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endParaRPr>
          </a:p>
        </p:txBody>
      </p:sp>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id="{18AAC8E2-F248-4123-A9A0-F401BBE33663}"/>
                  </a:ext>
                </a:extLst>
              </p:cNvPr>
              <p:cNvSpPr/>
              <p:nvPr/>
            </p:nvSpPr>
            <p:spPr>
              <a:xfrm>
                <a:off x="1760541" y="2670684"/>
                <a:ext cx="1758836" cy="2056910"/>
              </a:xfrm>
              <a:prstGeom prst="rect">
                <a:avLst/>
              </a:prstGeom>
            </p:spPr>
            <p:txBody>
              <a:bodyPr wrap="square">
                <a:spAutoFit/>
              </a:bodyPr>
              <a:lstStyle/>
              <a:p>
                <a:pPr marL="342900" marR="0" lvl="0" indent="-342900" algn="l" defTabSz="914400" rtl="0" eaLnBrk="1" fontAlgn="auto" latinLnBrk="0" hangingPunct="1">
                  <a:lnSpc>
                    <a:spcPct val="250000"/>
                  </a:lnSpc>
                  <a:spcBef>
                    <a:spcPts val="0"/>
                  </a:spcBef>
                  <a:spcAft>
                    <a:spcPts val="0"/>
                  </a:spcAft>
                  <a:buClr>
                    <a:prstClr val="white"/>
                  </a:buClr>
                  <a:buSzPct val="80000"/>
                  <a:buFont typeface="Wingdings" panose="05000000000000000000" pitchFamily="2" charset="2"/>
                  <a:buChar char="u"/>
                  <a:tabLst/>
                  <a:defRPr/>
                </a:pPr>
                <a14:m>
                  <m:oMath xmlns:m="http://schemas.openxmlformats.org/officeDocument/2006/math">
                    <m: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t>𝛼</m:t>
                    </m:r>
                    <m: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t>∨</m:t>
                    </m:r>
                    <m: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t>𝛽</m:t>
                    </m:r>
                  </m:oMath>
                </a14:m>
                <a:endParaRPr kumimoji="0" lang="en-US" altLang="zh-CN" sz="1800" b="0" i="1"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a:p>
                <a:pPr marL="342900" marR="0" lvl="0" indent="-342900" algn="l" defTabSz="914400" rtl="0" eaLnBrk="1" fontAlgn="auto" latinLnBrk="0" hangingPunct="1">
                  <a:lnSpc>
                    <a:spcPct val="250000"/>
                  </a:lnSpc>
                  <a:spcBef>
                    <a:spcPts val="0"/>
                  </a:spcBef>
                  <a:spcAft>
                    <a:spcPts val="0"/>
                  </a:spcAft>
                  <a:buClr>
                    <a:prstClr val="white"/>
                  </a:buClr>
                  <a:buSzPct val="80000"/>
                  <a:buFont typeface="Wingdings" panose="05000000000000000000" pitchFamily="2" charset="2"/>
                  <a:buChar char="u"/>
                  <a:tabLst/>
                  <a:defRPr/>
                </a:pPr>
                <a14:m>
                  <m:oMath xmlns:m="http://schemas.openxmlformats.org/officeDocument/2006/math">
                    <m:r>
                      <a:rPr kumimoji="0" lang="en-US" altLang="zh-CN" sz="1800" b="0" i="1" u="none" strike="noStrike" kern="1200" cap="none" spc="0" normalizeH="0" baseline="0" noProof="0">
                        <a:ln>
                          <a:noFill/>
                        </a:ln>
                        <a:solidFill>
                          <a:prstClr val="white"/>
                        </a:solidFill>
                        <a:effectLst/>
                        <a:uLnTx/>
                        <a:uFillTx/>
                        <a:latin typeface="Cambria Math" panose="02040503050406030204" pitchFamily="18" charset="0"/>
                        <a:cs typeface="+mn-cs"/>
                      </a:rPr>
                      <m:t>𝛼</m:t>
                    </m:r>
                    <m:r>
                      <a:rPr kumimoji="0" lang="en-US" altLang="zh-CN" sz="1800" b="1" i="1" u="none" strike="noStrike" kern="1200" cap="none" spc="0" normalizeH="0" baseline="0" noProof="0">
                        <a:ln>
                          <a:noFill/>
                        </a:ln>
                        <a:solidFill>
                          <a:prstClr val="white"/>
                        </a:solidFill>
                        <a:effectLst/>
                        <a:uLnTx/>
                        <a:uFillTx/>
                        <a:latin typeface="Cambria Math" panose="02040503050406030204" pitchFamily="18" charset="0"/>
                        <a:cs typeface="+mn-cs"/>
                      </a:rPr>
                      <m:t>→</m:t>
                    </m:r>
                    <m:r>
                      <a:rPr kumimoji="0" lang="en-US" altLang="zh-CN" sz="1800" b="0" i="1" u="none" strike="noStrike" kern="1200" cap="none" spc="0" normalizeH="0" baseline="0" noProof="0">
                        <a:ln>
                          <a:noFill/>
                        </a:ln>
                        <a:solidFill>
                          <a:prstClr val="white"/>
                        </a:solidFill>
                        <a:effectLst/>
                        <a:uLnTx/>
                        <a:uFillTx/>
                        <a:latin typeface="Cambria Math" panose="02040503050406030204" pitchFamily="18" charset="0"/>
                        <a:cs typeface="+mn-cs"/>
                      </a:rPr>
                      <m:t>𝛾</m:t>
                    </m:r>
                  </m:oMath>
                </a14:m>
                <a:endParaRPr kumimoji="0" lang="en-US" altLang="zh-CN" sz="1800" b="0" i="1"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a:p>
                <a:pPr marL="342900" marR="0" lvl="0" indent="-342900" algn="l" defTabSz="914400" rtl="0" eaLnBrk="1" fontAlgn="auto" latinLnBrk="0" hangingPunct="1">
                  <a:lnSpc>
                    <a:spcPct val="250000"/>
                  </a:lnSpc>
                  <a:spcBef>
                    <a:spcPts val="0"/>
                  </a:spcBef>
                  <a:spcAft>
                    <a:spcPts val="0"/>
                  </a:spcAft>
                  <a:buClr>
                    <a:prstClr val="white"/>
                  </a:buClr>
                  <a:buSzPct val="80000"/>
                  <a:buFont typeface="Wingdings" panose="05000000000000000000" pitchFamily="2" charset="2"/>
                  <a:buChar char="u"/>
                  <a:tabLst/>
                  <a:defRPr/>
                </a:pPr>
                <a14:m>
                  <m:oMath xmlns:m="http://schemas.openxmlformats.org/officeDocument/2006/math">
                    <m:r>
                      <a:rPr kumimoji="0" lang="en-US" altLang="zh-CN" sz="1800" b="0" i="1" u="none" strike="noStrike" kern="1200" cap="none" spc="0" normalizeH="0" baseline="0" noProof="0">
                        <a:ln>
                          <a:noFill/>
                        </a:ln>
                        <a:solidFill>
                          <a:prstClr val="white"/>
                        </a:solidFill>
                        <a:effectLst/>
                        <a:uLnTx/>
                        <a:uFillTx/>
                        <a:latin typeface="Cambria Math" panose="02040503050406030204" pitchFamily="18" charset="0"/>
                        <a:cs typeface="+mn-cs"/>
                      </a:rPr>
                      <m:t>𝛽</m:t>
                    </m:r>
                    <m:r>
                      <a:rPr kumimoji="0" lang="en-US" altLang="zh-CN" sz="1800" b="1" i="1" u="none" strike="noStrike" kern="1200" cap="none" spc="0" normalizeH="0" baseline="0" noProof="0">
                        <a:ln>
                          <a:noFill/>
                        </a:ln>
                        <a:solidFill>
                          <a:prstClr val="white"/>
                        </a:solidFill>
                        <a:effectLst/>
                        <a:uLnTx/>
                        <a:uFillTx/>
                        <a:latin typeface="Cambria Math" panose="02040503050406030204" pitchFamily="18" charset="0"/>
                        <a:cs typeface="+mn-cs"/>
                      </a:rPr>
                      <m:t>→</m:t>
                    </m:r>
                    <m:r>
                      <a:rPr kumimoji="0" lang="en-US" altLang="zh-CN" sz="1800" b="0" i="1" u="none" strike="noStrike" kern="1200" cap="none" spc="0" normalizeH="0" baseline="0" noProof="0">
                        <a:ln>
                          <a:noFill/>
                        </a:ln>
                        <a:solidFill>
                          <a:prstClr val="white"/>
                        </a:solidFill>
                        <a:effectLst/>
                        <a:uLnTx/>
                        <a:uFillTx/>
                        <a:latin typeface="Cambria Math" panose="02040503050406030204" pitchFamily="18" charset="0"/>
                        <a:cs typeface="+mn-cs"/>
                      </a:rPr>
                      <m:t>𝛾</m:t>
                    </m:r>
                  </m:oMath>
                </a14:m>
                <a:endParaRPr kumimoji="0" lang="zh-CN" altLang="zh-CN"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mc:Choice>
        <mc:Fallback xmlns="">
          <p:sp>
            <p:nvSpPr>
              <p:cNvPr id="11" name="矩形 10">
                <a:extLst>
                  <a:ext uri="{FF2B5EF4-FFF2-40B4-BE49-F238E27FC236}">
                    <a16:creationId xmlns:a16="http://schemas.microsoft.com/office/drawing/2014/main" id="{18AAC8E2-F248-4123-A9A0-F401BBE33663}"/>
                  </a:ext>
                </a:extLst>
              </p:cNvPr>
              <p:cNvSpPr>
                <a:spLocks noRot="1" noChangeAspect="1" noMove="1" noResize="1" noEditPoints="1" noAdjustHandles="1" noChangeArrowheads="1" noChangeShapeType="1" noTextEdit="1"/>
              </p:cNvSpPr>
              <p:nvPr/>
            </p:nvSpPr>
            <p:spPr>
              <a:xfrm>
                <a:off x="1760541" y="2670684"/>
                <a:ext cx="1758836" cy="2056910"/>
              </a:xfrm>
              <a:prstGeom prst="rect">
                <a:avLst/>
              </a:prstGeom>
              <a:blipFill>
                <a:blip r:embed="rId3"/>
                <a:stretch>
                  <a:fillRect l="-694" b="-1479"/>
                </a:stretch>
              </a:blipFill>
            </p:spPr>
            <p:txBody>
              <a:bodyPr/>
              <a:lstStyle/>
              <a:p>
                <a:r>
                  <a:rPr lang="zh-CN" altLang="en-US">
                    <a:noFill/>
                  </a:rPr>
                  <a:t> </a:t>
                </a:r>
              </a:p>
            </p:txBody>
          </p:sp>
        </mc:Fallback>
      </mc:AlternateContent>
      <p:sp>
        <p:nvSpPr>
          <p:cNvPr id="13" name="矩形 12">
            <a:extLst>
              <a:ext uri="{FF2B5EF4-FFF2-40B4-BE49-F238E27FC236}">
                <a16:creationId xmlns:a16="http://schemas.microsoft.com/office/drawing/2014/main" id="{86E021EC-9749-4C0A-91F7-A5F36D64F94A}"/>
              </a:ext>
            </a:extLst>
          </p:cNvPr>
          <p:cNvSpPr/>
          <p:nvPr/>
        </p:nvSpPr>
        <p:spPr>
          <a:xfrm>
            <a:off x="2006491" y="5565738"/>
            <a:ext cx="1107996"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0" cap="none" spc="0" normalizeH="0" baseline="0" noProof="0" dirty="0">
                <a:ln>
                  <a:noFill/>
                </a:ln>
                <a:solidFill>
                  <a:prstClr val="black"/>
                </a:solidFill>
                <a:effectLst/>
                <a:uLnTx/>
                <a:uFillTx/>
                <a:latin typeface="Times New Roman" panose="02020603050405020304" pitchFamily="18" charset="0"/>
                <a:ea typeface="楷体_GB2312"/>
                <a:cs typeface="Times New Roman" panose="02020603050405020304" pitchFamily="18" charset="0"/>
              </a:rPr>
              <a:t>已知条件</a:t>
            </a:r>
            <a:endParaRPr kumimoji="0" lang="zh-CN" altLang="en-US"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p:sp>
        <p:nvSpPr>
          <p:cNvPr id="7" name="箭头: 右 6">
            <a:extLst>
              <a:ext uri="{FF2B5EF4-FFF2-40B4-BE49-F238E27FC236}">
                <a16:creationId xmlns:a16="http://schemas.microsoft.com/office/drawing/2014/main" id="{45967AA0-2587-4130-AB74-8AC5C18EC6D9}"/>
              </a:ext>
            </a:extLst>
          </p:cNvPr>
          <p:cNvSpPr/>
          <p:nvPr/>
        </p:nvSpPr>
        <p:spPr>
          <a:xfrm>
            <a:off x="4075760" y="3429000"/>
            <a:ext cx="3162040" cy="57415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3217AB48-6332-4B24-B6E3-A2D910D4ABBC}"/>
                  </a:ext>
                </a:extLst>
              </p:cNvPr>
              <p:cNvSpPr/>
              <p:nvPr/>
            </p:nvSpPr>
            <p:spPr>
              <a:xfrm>
                <a:off x="4155278" y="3059668"/>
                <a:ext cx="2851871"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zh-CN"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应用归结法证明命题</a:t>
                </a:r>
                <a14:m>
                  <m:oMath xmlns:m="http://schemas.openxmlformats.org/officeDocument/2006/math">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𝛾</m:t>
                    </m:r>
                  </m:oMath>
                </a14:m>
                <a:r>
                  <a:rPr kumimoji="0" lang="zh-CN" altLang="zh-CN"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成立</a:t>
                </a:r>
                <a:endPar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mc:Choice>
        <mc:Fallback xmlns="">
          <p:sp>
            <p:nvSpPr>
              <p:cNvPr id="8" name="矩形 7">
                <a:extLst>
                  <a:ext uri="{FF2B5EF4-FFF2-40B4-BE49-F238E27FC236}">
                    <a16:creationId xmlns:a16="http://schemas.microsoft.com/office/drawing/2014/main" id="{3217AB48-6332-4B24-B6E3-A2D910D4ABBC}"/>
                  </a:ext>
                </a:extLst>
              </p:cNvPr>
              <p:cNvSpPr>
                <a:spLocks noRot="1" noChangeAspect="1" noMove="1" noResize="1" noEditPoints="1" noAdjustHandles="1" noChangeArrowheads="1" noChangeShapeType="1" noTextEdit="1"/>
              </p:cNvSpPr>
              <p:nvPr/>
            </p:nvSpPr>
            <p:spPr>
              <a:xfrm>
                <a:off x="4155278" y="3059668"/>
                <a:ext cx="2851871" cy="369332"/>
              </a:xfrm>
              <a:prstGeom prst="rect">
                <a:avLst/>
              </a:prstGeom>
              <a:blipFill>
                <a:blip r:embed="rId4"/>
                <a:stretch>
                  <a:fillRect l="-1927" t="-9836" r="-1499" b="-2459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39B116B3-571D-4D7F-92CE-DC90E652318E}"/>
                  </a:ext>
                </a:extLst>
              </p:cNvPr>
              <p:cNvSpPr/>
              <p:nvPr/>
            </p:nvSpPr>
            <p:spPr>
              <a:xfrm>
                <a:off x="7360907" y="1621710"/>
                <a:ext cx="4620369" cy="4313360"/>
              </a:xfrm>
              <a:prstGeom prst="rect">
                <a:avLst/>
              </a:prstGeom>
            </p:spPr>
            <p:txBody>
              <a:bodyPr wrap="square">
                <a:spAutoFit/>
              </a:bodyPr>
              <a:lstStyle/>
              <a:p>
                <a:pPr marL="342900" marR="0" lvl="0" indent="-342900" algn="l" defTabSz="914400" rtl="0" eaLnBrk="1" fontAlgn="auto" latinLnBrk="0" hangingPunct="1">
                  <a:lnSpc>
                    <a:spcPct val="200000"/>
                  </a:lnSpc>
                  <a:spcBef>
                    <a:spcPts val="0"/>
                  </a:spcBef>
                  <a:spcAft>
                    <a:spcPts val="0"/>
                  </a:spcAft>
                  <a:buClrTx/>
                  <a:buSzTx/>
                  <a:buFont typeface="+mj-lt"/>
                  <a:buAutoNum type="arabicParenBoth"/>
                  <a:tabLst/>
                  <a:defRPr/>
                </a:pPr>
                <a14:m>
                  <m:oMath xmlns:m="http://schemas.openxmlformats.org/officeDocument/2006/math">
                    <m:r>
                      <m:rPr>
                        <m:sty m:val="p"/>
                      </m:rPr>
                      <a:rPr kumimoji="0" lang="en-US" altLang="zh-CN" sz="2000" b="0" i="0" u="none" strike="noStrike" kern="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α</m:t>
                    </m:r>
                    <m:r>
                      <a:rPr kumimoji="0" lang="en-US" altLang="zh-CN" sz="2000" b="0" i="0" u="none" strike="noStrike" kern="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m:t>
                    </m:r>
                    <m:r>
                      <m:rPr>
                        <m:sty m:val="p"/>
                      </m:rPr>
                      <a:rPr kumimoji="0" lang="en-US" altLang="zh-CN" sz="2000" b="0" i="0" u="none" strike="noStrike" kern="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β</m:t>
                    </m:r>
                  </m:oMath>
                </a14:m>
                <a:r>
                  <a:rPr kumimoji="0" lang="en-US" altLang="zh-CN" sz="2000" b="0" i="0" u="none" strike="noStrike" kern="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mn-cs"/>
                  </a:rPr>
                  <a:t> (</a:t>
                </a:r>
                <a:r>
                  <a:rPr kumimoji="0" lang="zh-CN" altLang="zh-CN" sz="2000" b="0" i="0" u="none" strike="noStrike" kern="0" cap="none" spc="0" normalizeH="0" baseline="0" noProof="0" dirty="0">
                    <a:ln>
                      <a:noFill/>
                    </a:ln>
                    <a:solidFill>
                      <a:prstClr val="black"/>
                    </a:solidFill>
                    <a:effectLst/>
                    <a:uLnTx/>
                    <a:uFillTx/>
                    <a:latin typeface="Times New Roman" panose="02020603050405020304" pitchFamily="18" charset="0"/>
                    <a:ea typeface="楷体_GB2312"/>
                    <a:cs typeface="Times New Roman" panose="02020603050405020304" pitchFamily="18" charset="0"/>
                  </a:rPr>
                  <a:t>已知</a:t>
                </a:r>
                <a:r>
                  <a:rPr kumimoji="0" lang="en-US" altLang="zh-CN" sz="2000" b="0" i="0" u="none" strike="noStrike" kern="0" cap="none" spc="0" normalizeH="0" baseline="0" noProof="0" dirty="0">
                    <a:ln>
                      <a:noFill/>
                    </a:ln>
                    <a:solidFill>
                      <a:prstClr val="black"/>
                    </a:solidFill>
                    <a:effectLst/>
                    <a:uLnTx/>
                    <a:uFillTx/>
                    <a:latin typeface="Times New Roman" panose="02020603050405020304" pitchFamily="18" charset="0"/>
                    <a:ea typeface="楷体_GB2312"/>
                    <a:cs typeface="+mn-cs"/>
                  </a:rPr>
                  <a:t>)</a:t>
                </a:r>
                <a:endParaRPr kumimoji="0" lang="zh-CN" altLang="zh-CN" sz="20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a:p>
                <a:pPr marL="342900" marR="0" lvl="0" indent="-342900" algn="l" defTabSz="914400" rtl="0" eaLnBrk="1" fontAlgn="auto" latinLnBrk="0" hangingPunct="1">
                  <a:lnSpc>
                    <a:spcPct val="200000"/>
                  </a:lnSpc>
                  <a:spcBef>
                    <a:spcPts val="0"/>
                  </a:spcBef>
                  <a:spcAft>
                    <a:spcPts val="0"/>
                  </a:spcAft>
                  <a:buClrTx/>
                  <a:buSzTx/>
                  <a:buFont typeface="+mj-lt"/>
                  <a:buAutoNum type="arabicParenBoth"/>
                  <a:tabLst/>
                  <a:defRPr/>
                </a:pPr>
                <a14:m>
                  <m:oMath xmlns:m="http://schemas.openxmlformats.org/officeDocument/2006/math">
                    <m:r>
                      <a:rPr kumimoji="0" lang="en-US" altLang="zh-CN" sz="2000" b="0" i="0" u="none" strike="noStrike" kern="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m:t>
                    </m:r>
                    <m:r>
                      <m:rPr>
                        <m:sty m:val="p"/>
                      </m:rPr>
                      <a:rPr kumimoji="0" lang="en-US" altLang="zh-CN" sz="2000" b="0" i="0" u="none" strike="noStrike" kern="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α</m:t>
                    </m:r>
                    <m:r>
                      <a:rPr kumimoji="0" lang="en-US" altLang="zh-CN" sz="2000" b="0" i="0" u="none" strike="noStrike" kern="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m:t>
                    </m:r>
                    <m:r>
                      <m:rPr>
                        <m:sty m:val="p"/>
                      </m:rPr>
                      <a:rPr kumimoji="0" lang="en-US" altLang="zh-CN" sz="2000" b="0" i="0" u="none" strike="noStrike" kern="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γ</m:t>
                    </m:r>
                  </m:oMath>
                </a14:m>
                <a:r>
                  <a:rPr kumimoji="0" lang="en-US" altLang="zh-CN" sz="2000" b="0" i="0" u="none" strike="noStrike" kern="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mn-cs"/>
                  </a:rPr>
                  <a:t> (b</a:t>
                </a:r>
                <a:r>
                  <a:rPr kumimoji="0" lang="zh-CN" altLang="zh-CN" sz="2000" b="0" i="0" u="none" strike="noStrike" kern="0" cap="none" spc="0" normalizeH="0" baseline="0" noProof="0" dirty="0">
                    <a:ln>
                      <a:noFill/>
                    </a:ln>
                    <a:solidFill>
                      <a:prstClr val="black"/>
                    </a:solidFill>
                    <a:effectLst/>
                    <a:uLnTx/>
                    <a:uFillTx/>
                    <a:latin typeface="Times New Roman" panose="02020603050405020304" pitchFamily="18" charset="0"/>
                    <a:ea typeface="楷体_GB2312"/>
                    <a:cs typeface="Times New Roman" panose="02020603050405020304" pitchFamily="18" charset="0"/>
                  </a:rPr>
                  <a:t>进行蕴涵消除</a:t>
                </a:r>
                <a:r>
                  <a:rPr kumimoji="0" lang="en-US" altLang="zh-CN" sz="2000" b="0" i="0" u="none" strike="noStrike" kern="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mn-cs"/>
                  </a:rPr>
                  <a:t>)</a:t>
                </a:r>
                <a:endParaRPr kumimoji="0" lang="zh-CN" altLang="zh-CN" sz="20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a:p>
                <a:pPr marL="342900" marR="0" lvl="0" indent="-342900" algn="l" defTabSz="914400" rtl="0" eaLnBrk="1" fontAlgn="auto" latinLnBrk="0" hangingPunct="1">
                  <a:lnSpc>
                    <a:spcPct val="200000"/>
                  </a:lnSpc>
                  <a:spcBef>
                    <a:spcPts val="0"/>
                  </a:spcBef>
                  <a:spcAft>
                    <a:spcPts val="0"/>
                  </a:spcAft>
                  <a:buClrTx/>
                  <a:buSzTx/>
                  <a:buFont typeface="+mj-lt"/>
                  <a:buAutoNum type="arabicParenBoth"/>
                  <a:tabLst/>
                  <a:defRPr/>
                </a:pPr>
                <a14:m>
                  <m:oMath xmlns:m="http://schemas.openxmlformats.org/officeDocument/2006/math">
                    <m:r>
                      <a:rPr kumimoji="0" lang="en-US" altLang="zh-CN" sz="2000" b="0" i="0" u="none" strike="noStrike" kern="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m:t>
                    </m:r>
                    <m:r>
                      <m:rPr>
                        <m:sty m:val="p"/>
                      </m:rPr>
                      <a:rPr kumimoji="0" lang="en-US" altLang="zh-CN" sz="2000" b="0" i="0" u="none" strike="noStrike" kern="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β</m:t>
                    </m:r>
                    <m:r>
                      <a:rPr kumimoji="0" lang="en-US" altLang="zh-CN" sz="2000" b="0" i="0" u="none" strike="noStrike" kern="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m:t>
                    </m:r>
                    <m:r>
                      <m:rPr>
                        <m:sty m:val="p"/>
                      </m:rPr>
                      <a:rPr kumimoji="0" lang="en-US" altLang="zh-CN" sz="2000" b="0" i="0" u="none" strike="noStrike" kern="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γ</m:t>
                    </m:r>
                  </m:oMath>
                </a14:m>
                <a:r>
                  <a:rPr kumimoji="0" lang="en-US" altLang="zh-CN" sz="2000" b="0" i="0" u="none" strike="noStrike" kern="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mn-cs"/>
                  </a:rPr>
                  <a:t> (c</a:t>
                </a:r>
                <a:r>
                  <a:rPr kumimoji="0" lang="zh-CN" altLang="zh-CN" sz="2000" b="0" i="0" u="none" strike="noStrike" kern="0" cap="none" spc="0" normalizeH="0" baseline="0" noProof="0" dirty="0">
                    <a:ln>
                      <a:noFill/>
                    </a:ln>
                    <a:solidFill>
                      <a:prstClr val="black"/>
                    </a:solidFill>
                    <a:effectLst/>
                    <a:uLnTx/>
                    <a:uFillTx/>
                    <a:latin typeface="Times New Roman" panose="02020603050405020304" pitchFamily="18" charset="0"/>
                    <a:ea typeface="楷体_GB2312"/>
                    <a:cs typeface="Times New Roman" panose="02020603050405020304" pitchFamily="18" charset="0"/>
                  </a:rPr>
                  <a:t>进行蕴涵消除</a:t>
                </a:r>
                <a:r>
                  <a:rPr kumimoji="0" lang="en-US" altLang="zh-CN" sz="2000" b="0" i="0" u="none" strike="noStrike" kern="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mn-cs"/>
                  </a:rPr>
                  <a:t>)</a:t>
                </a:r>
                <a:endParaRPr kumimoji="0" lang="zh-CN" altLang="zh-CN" sz="20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a:p>
                <a:pPr marL="342900" marR="0" lvl="0" indent="-342900" algn="l" defTabSz="914400" rtl="0" eaLnBrk="1" fontAlgn="auto" latinLnBrk="0" hangingPunct="1">
                  <a:lnSpc>
                    <a:spcPct val="200000"/>
                  </a:lnSpc>
                  <a:spcBef>
                    <a:spcPts val="0"/>
                  </a:spcBef>
                  <a:spcAft>
                    <a:spcPts val="0"/>
                  </a:spcAft>
                  <a:buClrTx/>
                  <a:buSzTx/>
                  <a:buFont typeface="+mj-lt"/>
                  <a:buAutoNum type="arabicParenBoth"/>
                  <a:tabLst/>
                  <a:defRPr/>
                </a:pPr>
                <a14:m>
                  <m:oMath xmlns:m="http://schemas.openxmlformats.org/officeDocument/2006/math">
                    <m:r>
                      <a:rPr kumimoji="0" lang="en-US" altLang="zh-CN" sz="2000" b="0" i="0" u="none" strike="noStrike" kern="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m:t>
                    </m:r>
                    <m:r>
                      <m:rPr>
                        <m:sty m:val="p"/>
                      </m:rPr>
                      <a:rPr kumimoji="0" lang="en-US" altLang="zh-CN" sz="2000" b="0" i="0" u="none" strike="noStrike" kern="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α</m:t>
                    </m:r>
                    <m:r>
                      <a:rPr kumimoji="0" lang="en-US" altLang="zh-CN" sz="2000" b="0" i="0" u="none" strike="noStrike" kern="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m:t>
                    </m:r>
                    <m:r>
                      <m:rPr>
                        <m:sty m:val="p"/>
                      </m:rPr>
                      <a:rPr kumimoji="0" lang="en-US" altLang="zh-CN" sz="2000" b="0" i="0" u="none" strike="noStrike" kern="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γ</m:t>
                    </m:r>
                    <m:r>
                      <a:rPr kumimoji="0" lang="en-US" altLang="zh-CN" sz="2000" b="0" i="0" u="none" strike="noStrike" kern="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m:t>
                    </m:r>
                    <m:r>
                      <m:rPr>
                        <m:sty m:val="p"/>
                      </m:rPr>
                      <a:rPr kumimoji="0" lang="en-US" altLang="zh-CN" sz="2000" b="0" i="0" u="none" strike="noStrike" kern="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β</m:t>
                    </m:r>
                    <m:r>
                      <a:rPr kumimoji="0" lang="en-US" altLang="zh-CN" sz="2000" b="0" i="0" u="none" strike="noStrike" kern="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m:t>
                    </m:r>
                    <m:r>
                      <m:rPr>
                        <m:sty m:val="p"/>
                      </m:rPr>
                      <a:rPr kumimoji="0" lang="en-US" altLang="zh-CN" sz="2000" b="0" i="0" u="none" strike="noStrike" kern="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γ</m:t>
                    </m:r>
                    <m:r>
                      <a:rPr kumimoji="0" lang="en-US" altLang="zh-CN" sz="2000" b="0" i="0" u="none" strike="noStrike" kern="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m:t>
                    </m:r>
                  </m:oMath>
                </a14:m>
                <a:r>
                  <a:rPr kumimoji="0" lang="en-US" altLang="zh-CN" sz="2000" b="0" i="0" u="none" strike="noStrike" kern="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mn-cs"/>
                  </a:rPr>
                  <a:t> (</a:t>
                </a:r>
                <a:r>
                  <a:rPr kumimoji="0" lang="zh-CN" altLang="zh-CN" sz="2000" b="0" i="0" u="none" strike="noStrike" kern="0" cap="none" spc="0" normalizeH="0" baseline="0" noProof="0" dirty="0">
                    <a:ln>
                      <a:noFill/>
                    </a:ln>
                    <a:solidFill>
                      <a:prstClr val="black"/>
                    </a:solidFill>
                    <a:effectLst/>
                    <a:uLnTx/>
                    <a:uFillTx/>
                    <a:latin typeface="Times New Roman" panose="02020603050405020304" pitchFamily="18" charset="0"/>
                    <a:ea typeface="楷体_GB2312"/>
                    <a:cs typeface="Times New Roman" panose="02020603050405020304" pitchFamily="18" charset="0"/>
                  </a:rPr>
                  <a:t>由</a:t>
                </a:r>
                <a:r>
                  <a:rPr kumimoji="0" lang="en-US" altLang="zh-CN" sz="2000" b="0" i="0" u="none" strike="noStrike" kern="0" cap="none" spc="0" normalizeH="0" baseline="0" noProof="0" dirty="0">
                    <a:ln>
                      <a:noFill/>
                    </a:ln>
                    <a:solidFill>
                      <a:prstClr val="black"/>
                    </a:solidFill>
                    <a:effectLst/>
                    <a:uLnTx/>
                    <a:uFillTx/>
                    <a:latin typeface="Times New Roman" panose="02020603050405020304" pitchFamily="18" charset="0"/>
                    <a:ea typeface="楷体_GB2312"/>
                    <a:cs typeface="+mn-cs"/>
                  </a:rPr>
                  <a:t>2</a:t>
                </a:r>
                <a:r>
                  <a:rPr kumimoji="0" lang="zh-CN" altLang="zh-CN" sz="2000" b="0" i="0" u="none" strike="noStrike" kern="0" cap="none" spc="0" normalizeH="0" baseline="0" noProof="0" dirty="0">
                    <a:ln>
                      <a:noFill/>
                    </a:ln>
                    <a:solidFill>
                      <a:prstClr val="black"/>
                    </a:solidFill>
                    <a:effectLst/>
                    <a:uLnTx/>
                    <a:uFillTx/>
                    <a:latin typeface="Times New Roman" panose="02020603050405020304" pitchFamily="18" charset="0"/>
                    <a:ea typeface="楷体_GB2312"/>
                    <a:cs typeface="Times New Roman" panose="02020603050405020304" pitchFamily="18" charset="0"/>
                  </a:rPr>
                  <a:t>和</a:t>
                </a:r>
                <a:r>
                  <a:rPr kumimoji="0" lang="en-US" altLang="zh-CN" sz="2000" b="0" i="0" u="none" strike="noStrike" kern="0" cap="none" spc="0" normalizeH="0" baseline="0" noProof="0" dirty="0">
                    <a:ln>
                      <a:noFill/>
                    </a:ln>
                    <a:solidFill>
                      <a:prstClr val="black"/>
                    </a:solidFill>
                    <a:effectLst/>
                    <a:uLnTx/>
                    <a:uFillTx/>
                    <a:latin typeface="Times New Roman" panose="02020603050405020304" pitchFamily="18" charset="0"/>
                    <a:ea typeface="楷体_GB2312"/>
                    <a:cs typeface="+mn-cs"/>
                  </a:rPr>
                  <a:t>3</a:t>
                </a:r>
                <a:r>
                  <a:rPr kumimoji="0" lang="en-US" altLang="zh-CN" sz="2000" b="0" i="0" u="none" strike="noStrike" kern="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mn-cs"/>
                  </a:rPr>
                  <a:t>)</a:t>
                </a:r>
                <a:endParaRPr kumimoji="0" lang="zh-CN" altLang="zh-CN" sz="20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a:p>
                <a:pPr marL="342900" marR="0" lvl="0" indent="-342900" algn="l" defTabSz="914400" rtl="0" eaLnBrk="1" fontAlgn="auto" latinLnBrk="0" hangingPunct="1">
                  <a:lnSpc>
                    <a:spcPct val="200000"/>
                  </a:lnSpc>
                  <a:spcBef>
                    <a:spcPts val="0"/>
                  </a:spcBef>
                  <a:spcAft>
                    <a:spcPts val="0"/>
                  </a:spcAft>
                  <a:buClrTx/>
                  <a:buSzTx/>
                  <a:buFont typeface="+mj-lt"/>
                  <a:buAutoNum type="arabicParenBoth"/>
                  <a:tabLst/>
                  <a:defRPr/>
                </a:pPr>
                <a14:m>
                  <m:oMath xmlns:m="http://schemas.openxmlformats.org/officeDocument/2006/math">
                    <m:r>
                      <a:rPr kumimoji="0" lang="en-US" altLang="zh-CN" sz="2000" b="0" i="0" u="none" strike="noStrike" kern="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m:t>
                    </m:r>
                    <m:r>
                      <m:rPr>
                        <m:sty m:val="p"/>
                      </m:rPr>
                      <a:rPr kumimoji="0" lang="en-US" altLang="zh-CN" sz="2000" b="0" i="0" u="none" strike="noStrike" kern="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α</m:t>
                    </m:r>
                    <m:r>
                      <a:rPr kumimoji="0" lang="en-US" altLang="zh-CN" sz="2000" b="0" i="0" u="none" strike="noStrike" kern="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m:t>
                    </m:r>
                    <m:r>
                      <m:rPr>
                        <m:sty m:val="p"/>
                      </m:rPr>
                      <a:rPr kumimoji="0" lang="en-US" altLang="zh-CN" sz="2000" b="0" i="0" u="none" strike="noStrike" kern="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β</m:t>
                    </m:r>
                    <m:r>
                      <a:rPr kumimoji="0" lang="en-US" altLang="zh-CN" sz="2000" b="0" i="0" u="none" strike="noStrike" kern="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m:t>
                    </m:r>
                    <m:r>
                      <m:rPr>
                        <m:sty m:val="p"/>
                      </m:rPr>
                      <a:rPr kumimoji="0" lang="en-US" altLang="zh-CN" sz="2000" b="0" i="0" u="none" strike="noStrike" kern="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γ</m:t>
                    </m:r>
                  </m:oMath>
                </a14:m>
                <a:r>
                  <a:rPr kumimoji="0" lang="en-US" altLang="zh-CN" sz="2000" b="0" i="0" u="none" strike="noStrike" kern="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mn-cs"/>
                  </a:rPr>
                  <a:t> (4</a:t>
                </a:r>
                <a:r>
                  <a:rPr kumimoji="0" lang="zh-CN" altLang="zh-CN" sz="2000" b="0" i="0" u="none" strike="noStrike" kern="0" cap="none" spc="0" normalizeH="0" baseline="0" noProof="0" dirty="0">
                    <a:ln>
                      <a:noFill/>
                    </a:ln>
                    <a:solidFill>
                      <a:prstClr val="black"/>
                    </a:solidFill>
                    <a:effectLst/>
                    <a:uLnTx/>
                    <a:uFillTx/>
                    <a:latin typeface="Times New Roman" panose="02020603050405020304" pitchFamily="18" charset="0"/>
                    <a:ea typeface="楷体_GB2312"/>
                    <a:cs typeface="Times New Roman" panose="02020603050405020304" pitchFamily="18" charset="0"/>
                  </a:rPr>
                  <a:t>使用分配律</a:t>
                </a:r>
                <a:r>
                  <a:rPr kumimoji="0" lang="en-US" altLang="zh-CN" sz="2000" b="0" i="0" u="none" strike="noStrike" kern="0" cap="none" spc="0" normalizeH="0" baseline="0" noProof="0" dirty="0">
                    <a:ln>
                      <a:noFill/>
                    </a:ln>
                    <a:solidFill>
                      <a:prstClr val="black"/>
                    </a:solidFill>
                    <a:effectLst/>
                    <a:uLnTx/>
                    <a:uFillTx/>
                    <a:latin typeface="Times New Roman" panose="02020603050405020304" pitchFamily="18" charset="0"/>
                    <a:ea typeface="楷体_GB2312"/>
                    <a:cs typeface="+mn-cs"/>
                  </a:rPr>
                  <a:t>)</a:t>
                </a:r>
                <a:endParaRPr kumimoji="0" lang="zh-CN" altLang="zh-CN" sz="20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a:p>
                <a:pPr marL="342900" marR="0" lvl="0" indent="-342900" algn="l" defTabSz="914400" rtl="0" eaLnBrk="1" fontAlgn="auto" latinLnBrk="0" hangingPunct="1">
                  <a:lnSpc>
                    <a:spcPct val="200000"/>
                  </a:lnSpc>
                  <a:spcBef>
                    <a:spcPts val="0"/>
                  </a:spcBef>
                  <a:spcAft>
                    <a:spcPts val="0"/>
                  </a:spcAft>
                  <a:buClrTx/>
                  <a:buSzTx/>
                  <a:buFont typeface="+mj-lt"/>
                  <a:buAutoNum type="arabicParenBoth"/>
                  <a:tabLst/>
                  <a:defRPr/>
                </a:pPr>
                <a14:m>
                  <m:oMath xmlns:m="http://schemas.openxmlformats.org/officeDocument/2006/math">
                    <m:r>
                      <a:rPr kumimoji="0" lang="en-US" altLang="zh-CN" sz="2000" b="0" i="0" u="none" strike="noStrike" kern="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m:t>
                    </m:r>
                    <m:r>
                      <m:rPr>
                        <m:sty m:val="p"/>
                      </m:rPr>
                      <a:rPr kumimoji="0" lang="en-US" altLang="zh-CN" sz="2000" b="0" i="0" u="none" strike="noStrike" kern="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α</m:t>
                    </m:r>
                    <m:r>
                      <a:rPr kumimoji="0" lang="en-US" altLang="zh-CN" sz="2000" b="0" i="0" u="none" strike="noStrike" kern="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m:t>
                    </m:r>
                    <m:r>
                      <m:rPr>
                        <m:sty m:val="p"/>
                      </m:rPr>
                      <a:rPr kumimoji="0" lang="en-US" altLang="zh-CN" sz="2000" b="0" i="0" u="none" strike="noStrike" kern="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β</m:t>
                    </m:r>
                    <m:r>
                      <a:rPr kumimoji="0" lang="en-US" altLang="zh-CN" sz="2000" b="0" i="0" u="none" strike="noStrike" kern="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m:t>
                    </m:r>
                    <m:r>
                      <m:rPr>
                        <m:sty m:val="p"/>
                      </m:rPr>
                      <a:rPr kumimoji="0" lang="en-US" altLang="zh-CN" sz="2000" b="0" i="0" u="none" strike="noStrike" kern="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γ</m:t>
                    </m:r>
                  </m:oMath>
                </a14:m>
                <a:r>
                  <a:rPr kumimoji="0" lang="en-US" altLang="zh-CN" sz="2000" b="0" i="0" u="none" strike="noStrike" kern="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mn-cs"/>
                  </a:rPr>
                  <a:t> (5</a:t>
                </a:r>
                <a:r>
                  <a:rPr kumimoji="0" lang="zh-CN" altLang="zh-CN" sz="2000" b="0" i="0" u="none" strike="noStrike" kern="0" cap="none" spc="0" normalizeH="0" baseline="0" noProof="0" dirty="0">
                    <a:ln>
                      <a:noFill/>
                    </a:ln>
                    <a:solidFill>
                      <a:prstClr val="black"/>
                    </a:solidFill>
                    <a:effectLst/>
                    <a:uLnTx/>
                    <a:uFillTx/>
                    <a:latin typeface="Times New Roman" panose="02020603050405020304" pitchFamily="18" charset="0"/>
                    <a:ea typeface="楷体_GB2312"/>
                    <a:cs typeface="Times New Roman" panose="02020603050405020304" pitchFamily="18" charset="0"/>
                  </a:rPr>
                  <a:t>使用</a:t>
                </a:r>
                <a:r>
                  <a:rPr kumimoji="0" lang="en-US" altLang="zh-CN" sz="2000" b="0" i="0" u="none" strike="noStrike" kern="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mn-cs"/>
                  </a:rPr>
                  <a:t>De Morgan</a:t>
                </a:r>
                <a:r>
                  <a:rPr kumimoji="0" lang="zh-CN" altLang="zh-CN" sz="2000" b="0" i="0" u="none" strike="noStrike" kern="0" cap="none" spc="0" normalizeH="0" baseline="0" noProof="0" dirty="0">
                    <a:ln>
                      <a:noFill/>
                    </a:ln>
                    <a:solidFill>
                      <a:prstClr val="black"/>
                    </a:solidFill>
                    <a:effectLst/>
                    <a:uLnTx/>
                    <a:uFillTx/>
                    <a:latin typeface="Times New Roman" panose="02020603050405020304" pitchFamily="18" charset="0"/>
                    <a:ea typeface="楷体_GB2312"/>
                    <a:cs typeface="Times New Roman" panose="02020603050405020304" pitchFamily="18" charset="0"/>
                  </a:rPr>
                  <a:t>定律</a:t>
                </a:r>
                <a:r>
                  <a:rPr kumimoji="0" lang="en-US" altLang="zh-CN" sz="2000" b="0" i="0" u="none" strike="noStrike" kern="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mn-cs"/>
                  </a:rPr>
                  <a:t>)</a:t>
                </a:r>
                <a:endParaRPr kumimoji="0" lang="zh-CN" altLang="zh-CN" sz="20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a:p>
                <a:pPr marL="342900" marR="0" lvl="0" indent="-342900" algn="l" defTabSz="914400" rtl="0" eaLnBrk="1" fontAlgn="auto" latinLnBrk="0" hangingPunct="1">
                  <a:lnSpc>
                    <a:spcPct val="200000"/>
                  </a:lnSpc>
                  <a:spcBef>
                    <a:spcPts val="0"/>
                  </a:spcBef>
                  <a:spcAft>
                    <a:spcPts val="0"/>
                  </a:spcAft>
                  <a:buClrTx/>
                  <a:buSzTx/>
                  <a:buFont typeface="+mj-lt"/>
                  <a:buAutoNum type="arabicParenBoth"/>
                  <a:tabLst/>
                  <a:defRPr/>
                </a:pPr>
                <a14:m>
                  <m:oMath xmlns:m="http://schemas.openxmlformats.org/officeDocument/2006/math">
                    <m:r>
                      <m:rPr>
                        <m:sty m:val="p"/>
                      </m:rPr>
                      <a:rPr kumimoji="0" lang="en-US" altLang="zh-CN" sz="2000" b="0" i="0" u="none" strike="noStrike" kern="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γ</m:t>
                    </m:r>
                  </m:oMath>
                </a14:m>
                <a:r>
                  <a:rPr kumimoji="0" lang="en-US" altLang="zh-CN" sz="2000" b="0" i="0" u="none" strike="noStrike" kern="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mn-cs"/>
                  </a:rPr>
                  <a:t> (1</a:t>
                </a:r>
                <a:r>
                  <a:rPr kumimoji="0" lang="zh-CN" altLang="zh-CN" sz="2000" b="0" i="0" u="none" strike="noStrike" kern="0" cap="none" spc="0" normalizeH="0" baseline="0" noProof="0" dirty="0">
                    <a:ln>
                      <a:noFill/>
                    </a:ln>
                    <a:solidFill>
                      <a:prstClr val="black"/>
                    </a:solidFill>
                    <a:effectLst/>
                    <a:uLnTx/>
                    <a:uFillTx/>
                    <a:latin typeface="Times New Roman" panose="02020603050405020304" pitchFamily="18" charset="0"/>
                    <a:ea typeface="楷体_GB2312"/>
                    <a:cs typeface="Times New Roman" panose="02020603050405020304" pitchFamily="18" charset="0"/>
                  </a:rPr>
                  <a:t>和</a:t>
                </a:r>
                <a:r>
                  <a:rPr kumimoji="0" lang="en-US" altLang="zh-CN" sz="2000" b="0" i="0" u="none" strike="noStrike" kern="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mn-cs"/>
                  </a:rPr>
                  <a:t>6</a:t>
                </a:r>
                <a:r>
                  <a:rPr kumimoji="0" lang="zh-CN" altLang="zh-CN" sz="2000" b="0" i="0" u="none" strike="noStrike" kern="0" cap="none" spc="0" normalizeH="0" baseline="0" noProof="0" dirty="0">
                    <a:ln>
                      <a:noFill/>
                    </a:ln>
                    <a:solidFill>
                      <a:prstClr val="black"/>
                    </a:solidFill>
                    <a:effectLst/>
                    <a:uLnTx/>
                    <a:uFillTx/>
                    <a:latin typeface="Times New Roman" panose="02020603050405020304" pitchFamily="18" charset="0"/>
                    <a:ea typeface="楷体_GB2312"/>
                    <a:cs typeface="Times New Roman" panose="02020603050405020304" pitchFamily="18" charset="0"/>
                  </a:rPr>
                  <a:t>进行归结</a:t>
                </a:r>
                <a:r>
                  <a:rPr kumimoji="0" lang="en-US" altLang="zh-CN" sz="2000" b="0" i="0" u="none" strike="noStrike" kern="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mn-cs"/>
                  </a:rPr>
                  <a:t>)</a:t>
                </a:r>
                <a:endParaRPr kumimoji="0" lang="zh-CN" altLang="zh-CN" sz="20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mc:Choice>
        <mc:Fallback xmlns="">
          <p:sp>
            <p:nvSpPr>
              <p:cNvPr id="9" name="矩形 8">
                <a:extLst>
                  <a:ext uri="{FF2B5EF4-FFF2-40B4-BE49-F238E27FC236}">
                    <a16:creationId xmlns:a16="http://schemas.microsoft.com/office/drawing/2014/main" id="{39B116B3-571D-4D7F-92CE-DC90E652318E}"/>
                  </a:ext>
                </a:extLst>
              </p:cNvPr>
              <p:cNvSpPr>
                <a:spLocks noRot="1" noChangeAspect="1" noMove="1" noResize="1" noEditPoints="1" noAdjustHandles="1" noChangeArrowheads="1" noChangeShapeType="1" noTextEdit="1"/>
              </p:cNvSpPr>
              <p:nvPr/>
            </p:nvSpPr>
            <p:spPr>
              <a:xfrm>
                <a:off x="7360907" y="1621710"/>
                <a:ext cx="4620369" cy="4313360"/>
              </a:xfrm>
              <a:prstGeom prst="rect">
                <a:avLst/>
              </a:prstGeom>
              <a:blipFill>
                <a:blip r:embed="rId5"/>
                <a:stretch>
                  <a:fillRect l="-1319" b="-1412"/>
                </a:stretch>
              </a:blipFill>
            </p:spPr>
            <p:txBody>
              <a:bodyPr/>
              <a:lstStyle/>
              <a:p>
                <a:r>
                  <a:rPr lang="zh-CN" altLang="en-US">
                    <a:noFill/>
                  </a:rPr>
                  <a:t> </a:t>
                </a:r>
              </a:p>
            </p:txBody>
          </p:sp>
        </mc:Fallback>
      </mc:AlternateContent>
      <p:sp>
        <p:nvSpPr>
          <p:cNvPr id="14" name="矩形 13">
            <a:extLst>
              <a:ext uri="{FF2B5EF4-FFF2-40B4-BE49-F238E27FC236}">
                <a16:creationId xmlns:a16="http://schemas.microsoft.com/office/drawing/2014/main" id="{2E3B491B-C740-4B2F-8160-362864EA08C4}"/>
              </a:ext>
            </a:extLst>
          </p:cNvPr>
          <p:cNvSpPr/>
          <p:nvPr/>
        </p:nvSpPr>
        <p:spPr>
          <a:xfrm>
            <a:off x="8578742" y="5935070"/>
            <a:ext cx="1107996"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0" cap="none" spc="0" normalizeH="0" baseline="0" noProof="0" dirty="0">
                <a:ln>
                  <a:noFill/>
                </a:ln>
                <a:solidFill>
                  <a:prstClr val="black"/>
                </a:solidFill>
                <a:effectLst/>
                <a:uLnTx/>
                <a:uFillTx/>
                <a:latin typeface="Times New Roman" panose="02020603050405020304" pitchFamily="18" charset="0"/>
                <a:ea typeface="楷体_GB2312"/>
                <a:cs typeface="Times New Roman" panose="02020603050405020304" pitchFamily="18" charset="0"/>
              </a:rPr>
              <a:t>推导过程</a:t>
            </a:r>
            <a:endParaRPr kumimoji="0" lang="zh-CN" altLang="en-US"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23888833"/>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504507" y="1008198"/>
            <a:ext cx="8846288" cy="497934"/>
            <a:chOff x="2228892" y="2819853"/>
            <a:chExt cx="4786506" cy="497934"/>
          </a:xfrm>
        </p:grpSpPr>
        <p:sp>
          <p:nvSpPr>
            <p:cNvPr id="3" name="平行四边形 2"/>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4" name="平行四边形 3"/>
            <p:cNvSpPr/>
            <p:nvPr/>
          </p:nvSpPr>
          <p:spPr bwMode="auto">
            <a:xfrm>
              <a:off x="2228892" y="2819853"/>
              <a:ext cx="4786506"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5" name="矩形 4"/>
            <p:cNvSpPr/>
            <p:nvPr/>
          </p:nvSpPr>
          <p:spPr>
            <a:xfrm>
              <a:off x="2591332" y="2826188"/>
              <a:ext cx="4133539" cy="36933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black">
                      <a:lumMod val="95000"/>
                      <a:lumOff val="5000"/>
                    </a:prstClr>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线性判别分析（</a:t>
              </a:r>
              <a:r>
                <a:rPr kumimoji="0" lang="en-US" altLang="zh-CN" sz="1800" b="1" i="0" u="none" strike="noStrike" kern="1200" cap="none" spc="0" normalizeH="0" baseline="0" noProof="0" dirty="0">
                  <a:ln>
                    <a:noFill/>
                  </a:ln>
                  <a:solidFill>
                    <a:prstClr val="black">
                      <a:lumMod val="95000"/>
                      <a:lumOff val="5000"/>
                    </a:prstClr>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linear discriminant analysis</a:t>
              </a:r>
              <a:r>
                <a:rPr kumimoji="0" lang="zh-CN" altLang="en-US" sz="1800" b="1" i="0" u="none" strike="noStrike" kern="1200" cap="none" spc="0" normalizeH="0" baseline="0" noProof="0" dirty="0">
                  <a:ln>
                    <a:noFill/>
                  </a:ln>
                  <a:solidFill>
                    <a:prstClr val="black">
                      <a:lumMod val="95000"/>
                      <a:lumOff val="5000"/>
                    </a:prstClr>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0" lang="en-US" altLang="zh-CN" sz="1800" b="1" i="0" u="none" strike="noStrike" kern="1200" cap="none" spc="0" normalizeH="0" baseline="0" noProof="0" dirty="0">
                  <a:ln>
                    <a:noFill/>
                  </a:ln>
                  <a:solidFill>
                    <a:prstClr val="black">
                      <a:lumMod val="95000"/>
                      <a:lumOff val="5000"/>
                    </a:prstClr>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LDA</a:t>
              </a:r>
              <a:r>
                <a:rPr kumimoji="0" lang="zh-CN" altLang="en-US" sz="1800" b="1" i="0" u="none" strike="noStrike" kern="1200" cap="none" spc="0" normalizeH="0" baseline="0" noProof="0" dirty="0">
                  <a:ln>
                    <a:noFill/>
                  </a:ln>
                  <a:solidFill>
                    <a:prstClr val="black">
                      <a:lumMod val="95000"/>
                      <a:lumOff val="5000"/>
                    </a:prstClr>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p>
          </p:txBody>
        </p:sp>
      </p:grpSp>
      <p:sp>
        <p:nvSpPr>
          <p:cNvPr id="21" name="矩形 20">
            <a:extLst>
              <a:ext uri="{FF2B5EF4-FFF2-40B4-BE49-F238E27FC236}">
                <a16:creationId xmlns:a16="http://schemas.microsoft.com/office/drawing/2014/main" id="{516C3D9D-EAB0-456E-98CD-C6FC12AB3094}"/>
              </a:ext>
            </a:extLst>
          </p:cNvPr>
          <p:cNvSpPr/>
          <p:nvPr/>
        </p:nvSpPr>
        <p:spPr>
          <a:xfrm>
            <a:off x="871928" y="129010"/>
            <a:ext cx="3672800"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四、监督学习与非监督学习下特征降维</a:t>
            </a:r>
          </a:p>
        </p:txBody>
      </p:sp>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5DB0FFE4-551D-43BC-A6BF-58ADF32E7C1C}"/>
                  </a:ext>
                </a:extLst>
              </p:cNvPr>
              <p:cNvSpPr/>
              <p:nvPr/>
            </p:nvSpPr>
            <p:spPr>
              <a:xfrm>
                <a:off x="667966" y="1776883"/>
                <a:ext cx="11102501" cy="4296369"/>
              </a:xfrm>
              <a:prstGeom prst="rect">
                <a:avLst/>
              </a:prstGeom>
            </p:spPr>
            <p:txBody>
              <a:bodyPr wrap="square">
                <a:spAutoFit/>
              </a:bodyPr>
              <a:lstStyle/>
              <a:p>
                <a:pPr marL="0" marR="0" lvl="0" indent="266700" algn="just" defTabSz="914400" rtl="0" eaLnBrk="1" fontAlgn="auto" latinLnBrk="0" hangingPunct="1">
                  <a:lnSpc>
                    <a:spcPts val="2200"/>
                  </a:lnSpc>
                  <a:spcBef>
                    <a:spcPts val="0"/>
                  </a:spcBef>
                  <a:spcAft>
                    <a:spcPts val="0"/>
                  </a:spcAft>
                  <a:buClrTx/>
                  <a:buSzTx/>
                  <a:buFontTx/>
                  <a:buNone/>
                  <a:tabLst/>
                  <a:defRPr/>
                </a:pPr>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假设样本集为</a:t>
                </a:r>
                <a14:m>
                  <m:oMath xmlns:m="http://schemas.openxmlformats.org/officeDocument/2006/math">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𝒟</m:t>
                    </m:r>
                    <m:r>
                      <a:rPr kumimoji="0" lang="en-US" altLang="zh-CN" sz="16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sSubSup>
                      <m:sSubSupPr>
                        <m:ctrlPr>
                          <a:rPr kumimoji="0" lang="zh-CN" altLang="zh-CN"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SupPr>
                      <m:e>
                        <m:d>
                          <m:dPr>
                            <m:begChr m:val="{"/>
                            <m:endChr m:val="}"/>
                            <m:ctrlPr>
                              <a:rPr kumimoji="0" lang="zh-CN" altLang="zh-CN"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d>
                              <m:dPr>
                                <m:ctrlPr>
                                  <a:rPr kumimoji="0" lang="zh-CN" altLang="zh-CN"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kumimoji="0" lang="zh-CN" altLang="zh-CN"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𝑥</m:t>
                                    </m:r>
                                  </m:e>
                                  <m:sub>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𝑖</m:t>
                                    </m:r>
                                  </m:sub>
                                </m:sSub>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sSub>
                                  <m:sSubPr>
                                    <m:ctrlPr>
                                      <a:rPr kumimoji="0" lang="zh-CN" altLang="zh-CN"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𝑦</m:t>
                                    </m:r>
                                  </m:e>
                                  <m:sub>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𝑖</m:t>
                                    </m:r>
                                  </m:sub>
                                </m:sSub>
                              </m:e>
                            </m:d>
                          </m:e>
                        </m:d>
                      </m:e>
                      <m:sub>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𝑖</m:t>
                        </m:r>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=1</m:t>
                        </m:r>
                      </m:sub>
                      <m:sup>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𝑛</m:t>
                        </m:r>
                      </m:sup>
                    </m:sSubSup>
                  </m:oMath>
                </a14:m>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，样本</a:t>
                </a:r>
                <a14:m>
                  <m:oMath xmlns:m="http://schemas.openxmlformats.org/officeDocument/2006/math">
                    <m:sSub>
                      <m:sSubPr>
                        <m:ctrlPr>
                          <a:rPr kumimoji="0" lang="zh-CN" altLang="zh-CN"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600" b="1"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𝒙</m:t>
                        </m:r>
                      </m:e>
                      <m:sub>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𝑖</m:t>
                        </m:r>
                      </m:sub>
                    </m:sSub>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sSup>
                      <m:sSupPr>
                        <m:ctrlPr>
                          <a:rPr kumimoji="0" lang="zh-CN" altLang="zh-CN"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pPr>
                      <m:e>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ℝ</m:t>
                        </m:r>
                      </m:e>
                      <m:sup>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𝑑</m:t>
                        </m:r>
                      </m:sup>
                    </m:sSup>
                  </m:oMath>
                </a14:m>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的类别标签为</a:t>
                </a:r>
                <a14:m>
                  <m:oMath xmlns:m="http://schemas.openxmlformats.org/officeDocument/2006/math">
                    <m:sSub>
                      <m:sSubPr>
                        <m:ctrlPr>
                          <a:rPr kumimoji="0" lang="zh-CN" altLang="zh-CN"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𝑦</m:t>
                        </m:r>
                      </m:e>
                      <m:sub>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𝑖</m:t>
                        </m:r>
                      </m:sub>
                    </m:sSub>
                  </m:oMath>
                </a14:m>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。其中，</a:t>
                </a:r>
                <a14:m>
                  <m:oMath xmlns:m="http://schemas.openxmlformats.org/officeDocument/2006/math">
                    <m:sSub>
                      <m:sSubPr>
                        <m:ctrlPr>
                          <a:rPr kumimoji="0" lang="zh-CN" altLang="zh-CN"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𝑦</m:t>
                        </m:r>
                      </m:e>
                      <m:sub>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𝑖</m:t>
                        </m:r>
                      </m:sub>
                    </m:sSub>
                  </m:oMath>
                </a14:m>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的取值范围是</a:t>
                </a:r>
                <a14:m>
                  <m:oMath xmlns:m="http://schemas.openxmlformats.org/officeDocument/2006/math">
                    <m:r>
                      <a:rPr kumimoji="0" lang="en-US" altLang="zh-CN" sz="16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sSub>
                      <m:sSubPr>
                        <m:ctrlPr>
                          <a:rPr kumimoji="0" lang="zh-CN" altLang="zh-CN"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𝒞</m:t>
                        </m:r>
                      </m:e>
                      <m:sub>
                        <m:r>
                          <a:rPr kumimoji="0" lang="en-US" altLang="zh-CN" sz="16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1</m:t>
                        </m:r>
                      </m:sub>
                    </m:sSub>
                    <m:r>
                      <a:rPr kumimoji="0" lang="en-US" altLang="zh-CN" sz="16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sSub>
                      <m:sSubPr>
                        <m:ctrlPr>
                          <a:rPr kumimoji="0" lang="zh-CN" altLang="zh-CN"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𝒞</m:t>
                        </m:r>
                      </m:e>
                      <m:sub>
                        <m:r>
                          <a:rPr kumimoji="0" lang="en-US" altLang="zh-CN" sz="16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2</m:t>
                        </m:r>
                      </m:sub>
                    </m:sSub>
                    <m:r>
                      <a:rPr kumimoji="0" lang="en-US" altLang="zh-CN" sz="16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sSub>
                      <m:sSubPr>
                        <m:ctrlPr>
                          <a:rPr kumimoji="0" lang="zh-CN" altLang="zh-CN"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𝒞</m:t>
                        </m:r>
                      </m:e>
                      <m:sub>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𝐾</m:t>
                        </m:r>
                      </m:sub>
                    </m:sSub>
                    <m:r>
                      <a:rPr kumimoji="0" lang="en-US" altLang="zh-CN" sz="16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oMath>
                </a14:m>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，即一共有</a:t>
                </a:r>
                <a14:m>
                  <m:oMath xmlns:m="http://schemas.openxmlformats.org/officeDocument/2006/math">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𝐾</m:t>
                    </m:r>
                  </m:oMath>
                </a14:m>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类样本。</a:t>
                </a:r>
              </a:p>
              <a:p>
                <a:pPr marL="0" marR="0" lvl="0" indent="266700" algn="just" defTabSz="914400" rtl="0" eaLnBrk="1" fontAlgn="auto" latinLnBrk="0" hangingPunct="1">
                  <a:lnSpc>
                    <a:spcPts val="2200"/>
                  </a:lnSpc>
                  <a:spcBef>
                    <a:spcPts val="0"/>
                  </a:spcBef>
                  <a:spcAft>
                    <a:spcPts val="0"/>
                  </a:spcAft>
                  <a:buClrTx/>
                  <a:buSzTx/>
                  <a:buFontTx/>
                  <a:buNone/>
                  <a:tabLst/>
                  <a:defRPr/>
                </a:pPr>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定义</a:t>
                </a:r>
                <a14:m>
                  <m:oMath xmlns:m="http://schemas.openxmlformats.org/officeDocument/2006/math">
                    <m:r>
                      <a:rPr kumimoji="0" lang="en-US" altLang="zh-CN" sz="1600" b="1"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𝑿</m:t>
                    </m:r>
                  </m:oMath>
                </a14:m>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为所有样本构成集合、</a:t>
                </a:r>
                <a14:m>
                  <m:oMath xmlns:m="http://schemas.openxmlformats.org/officeDocument/2006/math">
                    <m:sSub>
                      <m:sSubPr>
                        <m:ctrlPr>
                          <a:rPr kumimoji="0" lang="zh-CN" altLang="zh-CN"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𝑁</m:t>
                        </m:r>
                      </m:e>
                      <m:sub>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𝑖</m:t>
                        </m:r>
                      </m:sub>
                    </m:sSub>
                  </m:oMath>
                </a14:m>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为第</a:t>
                </a:r>
                <a14:m>
                  <m:oMath xmlns:m="http://schemas.openxmlformats.org/officeDocument/2006/math">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𝑖</m:t>
                    </m:r>
                  </m:oMath>
                </a14:m>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个类别所包含样本个数、</a:t>
                </a:r>
                <a14:m>
                  <m:oMath xmlns:m="http://schemas.openxmlformats.org/officeDocument/2006/math">
                    <m:sSub>
                      <m:sSubPr>
                        <m:ctrlPr>
                          <a:rPr kumimoji="0" lang="zh-CN" altLang="zh-CN"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𝑋</m:t>
                        </m:r>
                      </m:e>
                      <m:sub>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𝑖</m:t>
                        </m:r>
                      </m:sub>
                    </m:sSub>
                  </m:oMath>
                </a14:m>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为第</a:t>
                </a:r>
                <a14:m>
                  <m:oMath xmlns:m="http://schemas.openxmlformats.org/officeDocument/2006/math">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𝑖</m:t>
                    </m:r>
                  </m:oMath>
                </a14:m>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类样本的集合、</a:t>
                </a:r>
                <a14:m>
                  <m:oMath xmlns:m="http://schemas.openxmlformats.org/officeDocument/2006/math">
                    <m:r>
                      <a:rPr kumimoji="0" lang="en-US" altLang="zh-CN" sz="1600" b="1"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𝒎</m:t>
                    </m:r>
                  </m:oMath>
                </a14:m>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为所有样本的均值向量、</a:t>
                </a:r>
                <a14:m>
                  <m:oMath xmlns:m="http://schemas.openxmlformats.org/officeDocument/2006/math">
                    <m:sSub>
                      <m:sSubPr>
                        <m:ctrlPr>
                          <a:rPr kumimoji="0" lang="zh-CN" altLang="zh-CN"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600" b="1"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𝒎</m:t>
                        </m:r>
                      </m:e>
                      <m:sub>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𝑖</m:t>
                        </m:r>
                      </m:sub>
                    </m:sSub>
                  </m:oMath>
                </a14:m>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为第</a:t>
                </a:r>
                <a14:m>
                  <m:oMath xmlns:m="http://schemas.openxmlformats.org/officeDocument/2006/math">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𝑖</m:t>
                    </m:r>
                  </m:oMath>
                </a14:m>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类样本的均值向量。</a:t>
                </a:r>
                <a14:m>
                  <m:oMath xmlns:m="http://schemas.openxmlformats.org/officeDocument/2006/math">
                    <m:sSub>
                      <m:sSubPr>
                        <m:ctrlPr>
                          <a:rPr kumimoji="0" lang="zh-CN" altLang="zh-CN"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𝛴</m:t>
                        </m:r>
                      </m:e>
                      <m:sub>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𝑖</m:t>
                        </m:r>
                      </m:sub>
                    </m:sSub>
                  </m:oMath>
                </a14:m>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为第</a:t>
                </a:r>
                <a14:m>
                  <m:oMath xmlns:m="http://schemas.openxmlformats.org/officeDocument/2006/math">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𝑖</m:t>
                    </m:r>
                  </m:oMath>
                </a14:m>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类样本的协方差矩阵，其定义为</a:t>
                </a:r>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a:t>
                </a:r>
                <a:endPar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endParaRPr>
              </a:p>
              <a:p>
                <a:pPr marL="0" marR="0" lvl="0" indent="266700" algn="just"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zh-CN" altLang="zh-CN" sz="16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6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𝛴</m:t>
                          </m:r>
                        </m:e>
                        <m:sub>
                          <m:r>
                            <a:rPr kumimoji="0" lang="en-US" altLang="zh-CN" sz="16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𝑖</m:t>
                          </m:r>
                        </m:sub>
                      </m:sSub>
                      <m:r>
                        <a:rPr kumimoji="0" lang="en-US" altLang="zh-CN" sz="1600" b="0" i="0"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m:t>
                      </m:r>
                      <m:nary>
                        <m:naryPr>
                          <m:chr m:val="∑"/>
                          <m:limLoc m:val="undOvr"/>
                          <m:supHide m:val="on"/>
                          <m:ctrlPr>
                            <a:rPr kumimoji="0" lang="zh-CN" altLang="zh-CN" sz="16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naryPr>
                        <m:sub>
                          <m:r>
                            <a:rPr kumimoji="0" lang="en-US" altLang="zh-CN" sz="1600" b="1"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𝒙</m:t>
                          </m:r>
                          <m:r>
                            <a:rPr kumimoji="0" lang="en-US" altLang="zh-CN" sz="16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m:t>
                          </m:r>
                          <m:sSub>
                            <m:sSubPr>
                              <m:ctrlPr>
                                <a:rPr kumimoji="0" lang="zh-CN" altLang="zh-CN" sz="16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600" b="1"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𝑿</m:t>
                              </m:r>
                            </m:e>
                            <m:sub>
                              <m:r>
                                <a:rPr kumimoji="0" lang="en-US" altLang="zh-CN" sz="1600" b="1"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𝒊</m:t>
                              </m:r>
                            </m:sub>
                          </m:sSub>
                        </m:sub>
                        <m:sup/>
                        <m:e>
                          <m:r>
                            <a:rPr kumimoji="0" lang="en-US" altLang="zh-CN" sz="16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m:t>
                          </m:r>
                          <m:r>
                            <a:rPr kumimoji="0" lang="en-US" altLang="zh-CN" sz="1600" b="1"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𝒙</m:t>
                          </m:r>
                          <m:r>
                            <a:rPr kumimoji="0" lang="en-US" altLang="zh-CN" sz="16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m:t>
                          </m:r>
                          <m:sSub>
                            <m:sSubPr>
                              <m:ctrlPr>
                                <a:rPr kumimoji="0" lang="zh-CN" altLang="zh-CN" sz="16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600" b="1"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𝒎</m:t>
                              </m:r>
                            </m:e>
                            <m:sub>
                              <m:r>
                                <a:rPr kumimoji="0" lang="en-US" altLang="zh-CN" sz="16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𝑖</m:t>
                              </m:r>
                            </m:sub>
                          </m:sSub>
                          <m:r>
                            <a:rPr kumimoji="0" lang="en-US" altLang="zh-CN" sz="16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m:t>
                          </m:r>
                          <m:sSup>
                            <m:sSupPr>
                              <m:ctrlPr>
                                <a:rPr kumimoji="0" lang="zh-CN" altLang="zh-CN" sz="16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pPr>
                            <m:e>
                              <m:r>
                                <a:rPr kumimoji="0" lang="en-US" altLang="zh-CN" sz="16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m:t>
                              </m:r>
                              <m:r>
                                <a:rPr kumimoji="0" lang="en-US" altLang="zh-CN" sz="1600" b="1"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𝒙</m:t>
                              </m:r>
                              <m:r>
                                <a:rPr kumimoji="0" lang="en-US" altLang="zh-CN" sz="16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m:t>
                              </m:r>
                              <m:sSub>
                                <m:sSubPr>
                                  <m:ctrlPr>
                                    <a:rPr kumimoji="0" lang="zh-CN" altLang="zh-CN" sz="16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600" b="1"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𝒎</m:t>
                                  </m:r>
                                </m:e>
                                <m:sub>
                                  <m:r>
                                    <a:rPr kumimoji="0" lang="en-US" altLang="zh-CN" sz="16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𝑖</m:t>
                                  </m:r>
                                </m:sub>
                              </m:sSub>
                              <m:r>
                                <a:rPr kumimoji="0" lang="en-US" altLang="zh-CN" sz="16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m:t>
                              </m:r>
                            </m:e>
                            <m:sup>
                              <m:r>
                                <a:rPr kumimoji="0" lang="en-US" altLang="zh-CN" sz="16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𝑇</m:t>
                              </m:r>
                            </m:sup>
                          </m:sSup>
                        </m:e>
                      </m:nary>
                    </m:oMath>
                  </m:oMathPara>
                </a14:m>
                <a:endParaRPr kumimoji="0" lang="zh-CN" altLang="zh-CN" sz="1600" b="0" i="0" u="none" strike="noStrike" kern="1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266700" algn="just" defTabSz="914400" rtl="0" eaLnBrk="1" fontAlgn="auto" latinLnBrk="0" hangingPunct="1">
                  <a:lnSpc>
                    <a:spcPts val="2200"/>
                  </a:lnSpc>
                  <a:spcBef>
                    <a:spcPts val="0"/>
                  </a:spcBef>
                  <a:spcAft>
                    <a:spcPts val="0"/>
                  </a:spcAft>
                  <a:buClrTx/>
                  <a:buSzTx/>
                  <a:buFontTx/>
                  <a:buNone/>
                  <a:tabLst/>
                  <a:defRPr/>
                </a:pPr>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先来看</a:t>
                </a:r>
                <a14:m>
                  <m:oMath xmlns:m="http://schemas.openxmlformats.org/officeDocument/2006/math">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𝐾</m:t>
                    </m:r>
                    <m:r>
                      <a:rPr kumimoji="0" lang="en-US" altLang="zh-CN" sz="16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=2</m:t>
                    </m:r>
                  </m:oMath>
                </a14:m>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的情况，即二分类问题。在二分类问题中，训练样本归属于</a:t>
                </a:r>
                <a14:m>
                  <m:oMath xmlns:m="http://schemas.openxmlformats.org/officeDocument/2006/math">
                    <m:sSub>
                      <m:sSubPr>
                        <m:ctrlPr>
                          <a:rPr kumimoji="0" lang="zh-CN" altLang="zh-CN"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𝒞</m:t>
                        </m:r>
                      </m:e>
                      <m:sub>
                        <m:r>
                          <a:rPr kumimoji="0" lang="en-US" altLang="zh-CN" sz="16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1</m:t>
                        </m:r>
                      </m:sub>
                    </m:sSub>
                  </m:oMath>
                </a14:m>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或</a:t>
                </a:r>
                <a14:m>
                  <m:oMath xmlns:m="http://schemas.openxmlformats.org/officeDocument/2006/math">
                    <m:sSub>
                      <m:sSubPr>
                        <m:ctrlPr>
                          <a:rPr kumimoji="0" lang="zh-CN" altLang="zh-CN"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𝒞</m:t>
                        </m:r>
                      </m:e>
                      <m:sub>
                        <m:r>
                          <a:rPr kumimoji="0" lang="en-US" altLang="zh-CN" sz="16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2</m:t>
                        </m:r>
                      </m:sub>
                    </m:sSub>
                  </m:oMath>
                </a14:m>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两个类别，并通过如下的线性函数投影到一维空间上：</a:t>
                </a:r>
              </a:p>
              <a:p>
                <a:pPr marL="0" marR="0" lvl="0" indent="266700" algn="ctr" defTabSz="914400" rtl="0" eaLnBrk="1" fontAlgn="auto" latinLnBrk="0" hangingPunct="1">
                  <a:lnSpc>
                    <a:spcPct val="150000"/>
                  </a:lnSpc>
                  <a:spcBef>
                    <a:spcPts val="0"/>
                  </a:spcBef>
                  <a:spcAft>
                    <a:spcPts val="0"/>
                  </a:spcAft>
                  <a:buClrTx/>
                  <a:buSzTx/>
                  <a:buFontTx/>
                  <a:buNone/>
                  <a:tabLst/>
                  <a:defRPr/>
                </a:pPr>
                <a14:m>
                  <m:oMath xmlns:m="http://schemas.openxmlformats.org/officeDocument/2006/math">
                    <m:r>
                      <a:rPr kumimoji="0" lang="en-US" altLang="zh-CN" sz="16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𝑦</m:t>
                    </m:r>
                    <m:r>
                      <a:rPr kumimoji="0" lang="en-US" altLang="zh-CN" sz="16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m:t>
                    </m:r>
                    <m:r>
                      <a:rPr kumimoji="0" lang="en-US" altLang="zh-CN" sz="1600" b="1"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𝒙</m:t>
                    </m:r>
                    <m:r>
                      <a:rPr kumimoji="0" lang="en-US" altLang="zh-CN" sz="16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m:t>
                    </m:r>
                    <m:sSup>
                      <m:sSupPr>
                        <m:ctrlPr>
                          <a:rPr kumimoji="0" lang="zh-CN" altLang="zh-CN" sz="16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pPr>
                      <m:e>
                        <m:r>
                          <a:rPr kumimoji="0" lang="en-US" altLang="zh-CN" sz="1600" b="1"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𝒘</m:t>
                        </m:r>
                      </m:e>
                      <m:sup>
                        <m:r>
                          <a:rPr kumimoji="0" lang="en-US" altLang="zh-CN" sz="16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𝑇</m:t>
                        </m:r>
                      </m:sup>
                    </m:sSup>
                    <m:r>
                      <a:rPr kumimoji="0" lang="en-US" altLang="zh-CN" sz="1600" b="1"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𝒙</m:t>
                    </m:r>
                  </m:oMath>
                </a14:m>
                <a:r>
                  <a:rPr kumimoji="0" lang="en-US" altLang="zh-CN" sz="1600" b="1" i="1" u="none" strike="noStrike" kern="1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 </a:t>
                </a:r>
                <a:r>
                  <a:rPr kumimoji="0" lang="en-US" altLang="zh-CN" sz="1600" b="0" i="1" u="none" strike="noStrike" kern="1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a:t>
                </a:r>
                <a14:m>
                  <m:oMath xmlns:m="http://schemas.openxmlformats.org/officeDocument/2006/math">
                    <m:r>
                      <a:rPr kumimoji="0" lang="en-US" altLang="zh-CN" sz="1600" b="1"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𝒘</m:t>
                    </m:r>
                    <m:r>
                      <a:rPr kumimoji="0" lang="en-US" altLang="zh-CN" sz="16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m:t>
                    </m:r>
                    <m:sSup>
                      <m:sSupPr>
                        <m:ctrlPr>
                          <a:rPr kumimoji="0" lang="zh-CN" altLang="zh-CN" sz="16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pPr>
                      <m:e>
                        <m:r>
                          <a:rPr kumimoji="0" lang="en-US" altLang="zh-CN" sz="16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ℝ</m:t>
                        </m:r>
                      </m:e>
                      <m:sup>
                        <m:r>
                          <a:rPr kumimoji="0" lang="en-US" altLang="zh-CN" sz="16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𝑛</m:t>
                        </m:r>
                      </m:sup>
                    </m:sSup>
                  </m:oMath>
                </a14:m>
                <a:r>
                  <a:rPr kumimoji="0" lang="en-US" altLang="zh-CN" sz="1600" b="0" i="1" u="none" strike="noStrike" kern="1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a:t>
                </a:r>
                <a:endParaRPr kumimoji="0" lang="zh-CN" altLang="zh-CN" sz="1600" b="0" i="0" u="none" strike="noStrike" kern="1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266700" algn="just" defTabSz="914400" rtl="0" eaLnBrk="1" fontAlgn="auto" latinLnBrk="0" hangingPunct="1">
                  <a:lnSpc>
                    <a:spcPts val="2200"/>
                  </a:lnSpc>
                  <a:spcBef>
                    <a:spcPts val="0"/>
                  </a:spcBef>
                  <a:spcAft>
                    <a:spcPts val="0"/>
                  </a:spcAft>
                  <a:buClrTx/>
                  <a:buSzTx/>
                  <a:buFontTx/>
                  <a:buNone/>
                  <a:tabLst/>
                  <a:defRPr/>
                </a:pPr>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投影之后类别</a:t>
                </a:r>
                <a14:m>
                  <m:oMath xmlns:m="http://schemas.openxmlformats.org/officeDocument/2006/math">
                    <m:sSub>
                      <m:sSubPr>
                        <m:ctrlPr>
                          <a:rPr kumimoji="0" lang="zh-CN" altLang="zh-CN"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𝒞</m:t>
                        </m:r>
                      </m:e>
                      <m:sub>
                        <m:r>
                          <a:rPr kumimoji="0" lang="en-US" altLang="zh-CN" sz="16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1</m:t>
                        </m:r>
                      </m:sub>
                    </m:sSub>
                  </m:oMath>
                </a14:m>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的协方差矩阵</a:t>
                </a:r>
                <a14:m>
                  <m:oMath xmlns:m="http://schemas.openxmlformats.org/officeDocument/2006/math">
                    <m:sSub>
                      <m:sSubPr>
                        <m:ctrlPr>
                          <a:rPr kumimoji="0" lang="zh-CN" altLang="zh-CN"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𝑠</m:t>
                        </m:r>
                      </m:e>
                      <m:sub>
                        <m:r>
                          <a:rPr kumimoji="0" lang="en-US" altLang="zh-CN" sz="16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1</m:t>
                        </m:r>
                      </m:sub>
                    </m:sSub>
                  </m:oMath>
                </a14:m>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为：</a:t>
                </a:r>
              </a:p>
              <a:p>
                <a:pPr marL="0" marR="0" lvl="0" indent="266700" algn="just"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zh-CN" altLang="zh-CN" sz="16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6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𝑠</m:t>
                          </m:r>
                        </m:e>
                        <m:sub>
                          <m:r>
                            <a:rPr kumimoji="0" lang="en-US" altLang="zh-CN" sz="16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1</m:t>
                          </m:r>
                        </m:sub>
                      </m:sSub>
                      <m:r>
                        <a:rPr kumimoji="0" lang="en-US" altLang="zh-CN" sz="16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m:t>
                      </m:r>
                      <m:nary>
                        <m:naryPr>
                          <m:chr m:val="∑"/>
                          <m:limLoc m:val="undOvr"/>
                          <m:supHide m:val="on"/>
                          <m:ctrlPr>
                            <a:rPr kumimoji="0" lang="zh-CN" altLang="zh-CN" sz="16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naryPr>
                        <m:sub>
                          <m:r>
                            <a:rPr kumimoji="0" lang="en-US" altLang="zh-CN" sz="1600" b="1"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𝒙</m:t>
                          </m:r>
                          <m:r>
                            <a:rPr kumimoji="0" lang="en-US" altLang="zh-CN" sz="16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m:t>
                          </m:r>
                          <m:sSub>
                            <m:sSubPr>
                              <m:ctrlPr>
                                <a:rPr kumimoji="0" lang="zh-CN" altLang="zh-CN" sz="16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6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𝒞</m:t>
                              </m:r>
                            </m:e>
                            <m:sub>
                              <m:r>
                                <a:rPr kumimoji="0" lang="en-US" altLang="zh-CN" sz="16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1</m:t>
                              </m:r>
                            </m:sub>
                          </m:sSub>
                        </m:sub>
                        <m:sup/>
                        <m:e>
                          <m:sSup>
                            <m:sSupPr>
                              <m:ctrlPr>
                                <a:rPr kumimoji="0" lang="zh-CN" altLang="zh-CN" sz="16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pPr>
                            <m:e>
                              <m:d>
                                <m:dPr>
                                  <m:ctrlPr>
                                    <a:rPr kumimoji="0" lang="zh-CN" altLang="zh-CN" sz="16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sSup>
                                    <m:sSupPr>
                                      <m:ctrlPr>
                                        <a:rPr kumimoji="0" lang="zh-CN" altLang="zh-CN" sz="16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pPr>
                                    <m:e>
                                      <m:r>
                                        <a:rPr kumimoji="0" lang="en-US" altLang="zh-CN" sz="1600" b="1"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𝒘</m:t>
                                      </m:r>
                                    </m:e>
                                    <m:sup>
                                      <m:r>
                                        <a:rPr kumimoji="0" lang="en-US" altLang="zh-CN" sz="16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𝑇</m:t>
                                      </m:r>
                                    </m:sup>
                                  </m:sSup>
                                  <m:r>
                                    <a:rPr kumimoji="0" lang="en-US" altLang="zh-CN" sz="1600" b="1"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𝒙</m:t>
                                  </m:r>
                                  <m:r>
                                    <a:rPr kumimoji="0" lang="en-US" altLang="zh-CN" sz="16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m:t>
                                  </m:r>
                                  <m:sSup>
                                    <m:sSupPr>
                                      <m:ctrlPr>
                                        <a:rPr kumimoji="0" lang="zh-CN" altLang="zh-CN" sz="16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pPr>
                                    <m:e>
                                      <m:r>
                                        <a:rPr kumimoji="0" lang="en-US" altLang="zh-CN" sz="1600" b="1"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𝒘</m:t>
                                      </m:r>
                                    </m:e>
                                    <m:sup>
                                      <m:r>
                                        <a:rPr kumimoji="0" lang="en-US" altLang="zh-CN" sz="16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𝑇</m:t>
                                      </m:r>
                                    </m:sup>
                                  </m:sSup>
                                  <m:sSub>
                                    <m:sSubPr>
                                      <m:ctrlPr>
                                        <a:rPr kumimoji="0" lang="zh-CN" altLang="zh-CN" sz="16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600" b="1"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𝒎</m:t>
                                      </m:r>
                                    </m:e>
                                    <m:sub>
                                      <m:r>
                                        <a:rPr kumimoji="0" lang="en-US" altLang="zh-CN" sz="16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1</m:t>
                                      </m:r>
                                    </m:sub>
                                  </m:sSub>
                                </m:e>
                              </m:d>
                            </m:e>
                            <m:sup>
                              <m:r>
                                <a:rPr kumimoji="0" lang="en-US" altLang="zh-CN" sz="16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2</m:t>
                              </m:r>
                            </m:sup>
                          </m:sSup>
                        </m:e>
                      </m:nary>
                      <m:r>
                        <a:rPr kumimoji="0" lang="en-US" altLang="zh-CN" sz="16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m:t>
                      </m:r>
                      <m:sSup>
                        <m:sSupPr>
                          <m:ctrlPr>
                            <a:rPr kumimoji="0" lang="zh-CN" altLang="zh-CN" sz="16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pPr>
                        <m:e>
                          <m:r>
                            <a:rPr kumimoji="0" lang="en-US" altLang="zh-CN" sz="1600" b="1"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𝒘</m:t>
                          </m:r>
                        </m:e>
                        <m:sup>
                          <m:r>
                            <a:rPr kumimoji="0" lang="en-US" altLang="zh-CN" sz="16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𝑇</m:t>
                          </m:r>
                        </m:sup>
                      </m:sSup>
                      <m:nary>
                        <m:naryPr>
                          <m:chr m:val="∑"/>
                          <m:limLoc m:val="undOvr"/>
                          <m:supHide m:val="on"/>
                          <m:ctrlPr>
                            <a:rPr kumimoji="0" lang="zh-CN" altLang="zh-CN" sz="16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naryPr>
                        <m:sub>
                          <m:r>
                            <a:rPr kumimoji="0" lang="en-US" altLang="zh-CN" sz="1600" b="1"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𝒙</m:t>
                          </m:r>
                          <m:r>
                            <a:rPr kumimoji="0" lang="en-US" altLang="zh-CN" sz="16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m:t>
                          </m:r>
                          <m:sSub>
                            <m:sSubPr>
                              <m:ctrlPr>
                                <a:rPr kumimoji="0" lang="zh-CN" altLang="zh-CN" sz="16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6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𝒞</m:t>
                              </m:r>
                            </m:e>
                            <m:sub>
                              <m:r>
                                <a:rPr kumimoji="0" lang="en-US" altLang="zh-CN" sz="16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1</m:t>
                              </m:r>
                            </m:sub>
                          </m:sSub>
                        </m:sub>
                        <m:sup/>
                        <m:e>
                          <m:r>
                            <a:rPr kumimoji="0" lang="en-US" altLang="zh-CN" sz="16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m:t>
                          </m:r>
                          <m:d>
                            <m:dPr>
                              <m:ctrlPr>
                                <a:rPr kumimoji="0" lang="zh-CN" altLang="zh-CN" sz="16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altLang="zh-CN" sz="1600" b="1"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𝒙</m:t>
                              </m:r>
                              <m:r>
                                <a:rPr kumimoji="0" lang="en-US" altLang="zh-CN" sz="16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m:t>
                              </m:r>
                              <m:sSub>
                                <m:sSubPr>
                                  <m:ctrlPr>
                                    <a:rPr kumimoji="0" lang="zh-CN" altLang="zh-CN" sz="16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600" b="1"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𝒎</m:t>
                                  </m:r>
                                </m:e>
                                <m:sub>
                                  <m:r>
                                    <a:rPr kumimoji="0" lang="en-US" altLang="zh-CN" sz="16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1</m:t>
                                  </m:r>
                                </m:sub>
                              </m:sSub>
                            </m:e>
                          </m:d>
                        </m:e>
                      </m:nary>
                      <m:sSup>
                        <m:sSupPr>
                          <m:ctrlPr>
                            <a:rPr kumimoji="0" lang="zh-CN" altLang="zh-CN" sz="16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pPr>
                        <m:e>
                          <m:d>
                            <m:dPr>
                              <m:ctrlPr>
                                <a:rPr kumimoji="0" lang="zh-CN" altLang="zh-CN" sz="16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altLang="zh-CN" sz="1600" b="1"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𝒙</m:t>
                              </m:r>
                              <m:r>
                                <a:rPr kumimoji="0" lang="en-US" altLang="zh-CN" sz="16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m:t>
                              </m:r>
                              <m:sSub>
                                <m:sSubPr>
                                  <m:ctrlPr>
                                    <a:rPr kumimoji="0" lang="zh-CN" altLang="zh-CN" sz="16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600" b="1"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𝒎</m:t>
                                  </m:r>
                                </m:e>
                                <m:sub>
                                  <m:r>
                                    <a:rPr kumimoji="0" lang="en-US" altLang="zh-CN" sz="16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1</m:t>
                                  </m:r>
                                </m:sub>
                              </m:sSub>
                            </m:e>
                          </m:d>
                        </m:e>
                        <m:sup>
                          <m:r>
                            <a:rPr kumimoji="0" lang="en-US" altLang="zh-CN" sz="16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𝑇</m:t>
                          </m:r>
                        </m:sup>
                      </m:sSup>
                      <m:r>
                        <a:rPr kumimoji="0" lang="en-US" altLang="zh-CN" sz="16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m:t>
                      </m:r>
                      <m:r>
                        <a:rPr kumimoji="0" lang="en-US" altLang="zh-CN" sz="1600" b="1"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𝒘</m:t>
                      </m:r>
                    </m:oMath>
                  </m:oMathPara>
                </a14:m>
                <a:endParaRPr kumimoji="0" lang="zh-CN" altLang="zh-CN" sz="1600" b="0" i="0" u="none" strike="noStrike" kern="1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266700" algn="just" defTabSz="914400" rtl="0" eaLnBrk="1" fontAlgn="auto" latinLnBrk="0" hangingPunct="1">
                  <a:lnSpc>
                    <a:spcPts val="2200"/>
                  </a:lnSpc>
                  <a:spcBef>
                    <a:spcPts val="0"/>
                  </a:spcBef>
                  <a:spcAft>
                    <a:spcPts val="0"/>
                  </a:spcAft>
                  <a:buClrTx/>
                  <a:buSzTx/>
                  <a:buFontTx/>
                  <a:buNone/>
                  <a:tabLst/>
                  <a:defRPr/>
                </a:pPr>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同理可得到投影之后类别</a:t>
                </a:r>
                <a14:m>
                  <m:oMath xmlns:m="http://schemas.openxmlformats.org/officeDocument/2006/math">
                    <m:sSub>
                      <m:sSubPr>
                        <m:ctrlPr>
                          <a:rPr kumimoji="0" lang="zh-CN" altLang="zh-CN"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𝒞</m:t>
                        </m:r>
                      </m:e>
                      <m:sub>
                        <m:r>
                          <a:rPr kumimoji="0" lang="en-US" altLang="zh-CN" sz="16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2</m:t>
                        </m:r>
                      </m:sub>
                    </m:sSub>
                  </m:oMath>
                </a14:m>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的协方差矩阵</a:t>
                </a:r>
                <a14:m>
                  <m:oMath xmlns:m="http://schemas.openxmlformats.org/officeDocument/2006/math">
                    <m:sSub>
                      <m:sSubPr>
                        <m:ctrlPr>
                          <a:rPr kumimoji="0" lang="zh-CN" altLang="zh-CN"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𝑠</m:t>
                        </m:r>
                      </m:e>
                      <m:sub>
                        <m:r>
                          <a:rPr kumimoji="0" lang="en-US" altLang="zh-CN" sz="16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2</m:t>
                        </m:r>
                      </m:sub>
                    </m:sSub>
                  </m:oMath>
                </a14:m>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a:t>
                </a:r>
              </a:p>
            </p:txBody>
          </p:sp>
        </mc:Choice>
        <mc:Fallback xmlns="">
          <p:sp>
            <p:nvSpPr>
              <p:cNvPr id="7" name="矩形 6">
                <a:extLst>
                  <a:ext uri="{FF2B5EF4-FFF2-40B4-BE49-F238E27FC236}">
                    <a16:creationId xmlns:a16="http://schemas.microsoft.com/office/drawing/2014/main" id="{5DB0FFE4-551D-43BC-A6BF-58ADF32E7C1C}"/>
                  </a:ext>
                </a:extLst>
              </p:cNvPr>
              <p:cNvSpPr>
                <a:spLocks noRot="1" noChangeAspect="1" noMove="1" noResize="1" noEditPoints="1" noAdjustHandles="1" noChangeArrowheads="1" noChangeShapeType="1" noTextEdit="1"/>
              </p:cNvSpPr>
              <p:nvPr/>
            </p:nvSpPr>
            <p:spPr>
              <a:xfrm>
                <a:off x="667966" y="1776883"/>
                <a:ext cx="11102501" cy="4296369"/>
              </a:xfrm>
              <a:prstGeom prst="rect">
                <a:avLst/>
              </a:prstGeom>
              <a:blipFill>
                <a:blip r:embed="rId3"/>
                <a:stretch>
                  <a:fillRect l="-329" t="-142" r="-2142" b="-85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258588617"/>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504507" y="1008198"/>
            <a:ext cx="8846288" cy="497934"/>
            <a:chOff x="2228892" y="2819853"/>
            <a:chExt cx="4786506" cy="497934"/>
          </a:xfrm>
        </p:grpSpPr>
        <p:sp>
          <p:nvSpPr>
            <p:cNvPr id="3" name="平行四边形 2"/>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4" name="平行四边形 3"/>
            <p:cNvSpPr/>
            <p:nvPr/>
          </p:nvSpPr>
          <p:spPr bwMode="auto">
            <a:xfrm>
              <a:off x="2228892" y="2819853"/>
              <a:ext cx="4786506"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5" name="矩形 4"/>
            <p:cNvSpPr/>
            <p:nvPr/>
          </p:nvSpPr>
          <p:spPr>
            <a:xfrm>
              <a:off x="2591332" y="2826188"/>
              <a:ext cx="4133539" cy="36933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black">
                      <a:lumMod val="95000"/>
                      <a:lumOff val="5000"/>
                    </a:prstClr>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线性判别分析（</a:t>
              </a:r>
              <a:r>
                <a:rPr kumimoji="0" lang="en-US" altLang="zh-CN" sz="1800" b="1" i="0" u="none" strike="noStrike" kern="1200" cap="none" spc="0" normalizeH="0" baseline="0" noProof="0" dirty="0">
                  <a:ln>
                    <a:noFill/>
                  </a:ln>
                  <a:solidFill>
                    <a:prstClr val="black">
                      <a:lumMod val="95000"/>
                      <a:lumOff val="5000"/>
                    </a:prstClr>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linear discriminant analysis</a:t>
              </a:r>
              <a:r>
                <a:rPr kumimoji="0" lang="zh-CN" altLang="en-US" sz="1800" b="1" i="0" u="none" strike="noStrike" kern="1200" cap="none" spc="0" normalizeH="0" baseline="0" noProof="0" dirty="0">
                  <a:ln>
                    <a:noFill/>
                  </a:ln>
                  <a:solidFill>
                    <a:prstClr val="black">
                      <a:lumMod val="95000"/>
                      <a:lumOff val="5000"/>
                    </a:prstClr>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0" lang="en-US" altLang="zh-CN" sz="1800" b="1" i="0" u="none" strike="noStrike" kern="1200" cap="none" spc="0" normalizeH="0" baseline="0" noProof="0" dirty="0">
                  <a:ln>
                    <a:noFill/>
                  </a:ln>
                  <a:solidFill>
                    <a:prstClr val="black">
                      <a:lumMod val="95000"/>
                      <a:lumOff val="5000"/>
                    </a:prstClr>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LDA</a:t>
              </a:r>
              <a:r>
                <a:rPr kumimoji="0" lang="zh-CN" altLang="en-US" sz="1800" b="1" i="0" u="none" strike="noStrike" kern="1200" cap="none" spc="0" normalizeH="0" baseline="0" noProof="0" dirty="0">
                  <a:ln>
                    <a:noFill/>
                  </a:ln>
                  <a:solidFill>
                    <a:prstClr val="black">
                      <a:lumMod val="95000"/>
                      <a:lumOff val="5000"/>
                    </a:prstClr>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p>
          </p:txBody>
        </p:sp>
      </p:grpSp>
      <p:sp>
        <p:nvSpPr>
          <p:cNvPr id="21" name="矩形 20">
            <a:extLst>
              <a:ext uri="{FF2B5EF4-FFF2-40B4-BE49-F238E27FC236}">
                <a16:creationId xmlns:a16="http://schemas.microsoft.com/office/drawing/2014/main" id="{516C3D9D-EAB0-456E-98CD-C6FC12AB3094}"/>
              </a:ext>
            </a:extLst>
          </p:cNvPr>
          <p:cNvSpPr/>
          <p:nvPr/>
        </p:nvSpPr>
        <p:spPr>
          <a:xfrm>
            <a:off x="871928" y="129010"/>
            <a:ext cx="3672800"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四、监督学习与非监督学习下特征降维</a:t>
            </a:r>
          </a:p>
        </p:txBody>
      </p:sp>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C46D57B9-8340-4B95-A272-504403489FFC}"/>
                  </a:ext>
                </a:extLst>
              </p:cNvPr>
              <p:cNvSpPr/>
              <p:nvPr/>
            </p:nvSpPr>
            <p:spPr>
              <a:xfrm>
                <a:off x="2174359" y="2051403"/>
                <a:ext cx="7950741" cy="3792064"/>
              </a:xfrm>
              <a:prstGeom prst="rect">
                <a:avLst/>
              </a:prstGeom>
            </p:spPr>
            <p:txBody>
              <a:bodyPr wrap="square">
                <a:spAutoFit/>
              </a:bodyPr>
              <a:lstStyle/>
              <a:p>
                <a:pPr marL="0" marR="0" lvl="0" indent="266700" algn="just" defTabSz="914400" rtl="0" eaLnBrk="1" fontAlgn="auto" latinLnBrk="0" hangingPunct="1">
                  <a:lnSpc>
                    <a:spcPct val="150000"/>
                  </a:lnSpc>
                  <a:spcBef>
                    <a:spcPts val="0"/>
                  </a:spcBef>
                  <a:spcAft>
                    <a:spcPts val="0"/>
                  </a:spcAft>
                  <a:buClrTx/>
                  <a:buSzTx/>
                  <a:buFontTx/>
                  <a:buNone/>
                  <a:tabLst/>
                  <a:defRPr/>
                </a:pPr>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可以看到，投影后两个协方差矩阵</a:t>
                </a:r>
                <a14:m>
                  <m:oMath xmlns:m="http://schemas.openxmlformats.org/officeDocument/2006/math">
                    <m:sSub>
                      <m:sSubPr>
                        <m:ctrlPr>
                          <a:rPr kumimoji="0" lang="zh-CN" altLang="zh-CN"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𝑠</m:t>
                        </m:r>
                      </m:e>
                      <m:sub>
                        <m:r>
                          <a:rPr kumimoji="0" lang="en-US" altLang="zh-CN" sz="18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1</m:t>
                        </m:r>
                      </m:sub>
                    </m:sSub>
                  </m:oMath>
                </a14:m>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和</a:t>
                </a:r>
                <a14:m>
                  <m:oMath xmlns:m="http://schemas.openxmlformats.org/officeDocument/2006/math">
                    <m:sSub>
                      <m:sSubPr>
                        <m:ctrlPr>
                          <a:rPr kumimoji="0" lang="zh-CN" altLang="zh-CN"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𝑠</m:t>
                        </m:r>
                      </m:e>
                      <m:sub>
                        <m:r>
                          <a:rPr kumimoji="0" lang="en-US" altLang="zh-CN" sz="18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2</m:t>
                        </m:r>
                      </m:sub>
                    </m:sSub>
                  </m:oMath>
                </a14:m>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分别为</a:t>
                </a:r>
                <a14:m>
                  <m:oMath xmlns:m="http://schemas.openxmlformats.org/officeDocument/2006/math">
                    <m:sSub>
                      <m:sSubPr>
                        <m:ctrlPr>
                          <a:rPr kumimoji="0" lang="zh-CN" altLang="zh-CN"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sSup>
                          <m:sSupPr>
                            <m:ctrlPr>
                              <a:rPr kumimoji="0" lang="zh-CN" altLang="zh-CN"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pPr>
                          <m:e>
                            <m:r>
                              <a:rPr kumimoji="0" lang="en-US" altLang="zh-CN" sz="1800" b="1"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𝒘</m:t>
                            </m:r>
                          </m:e>
                          <m:sup>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𝑇</m:t>
                            </m:r>
                          </m:sup>
                        </m:sSup>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𝛴</m:t>
                        </m:r>
                      </m:e>
                      <m:sub>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1</m:t>
                        </m:r>
                      </m:sub>
                    </m:sSub>
                    <m:r>
                      <a:rPr kumimoji="0" lang="en-US" altLang="zh-CN" sz="1800" b="1"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𝒘</m:t>
                    </m:r>
                  </m:oMath>
                </a14:m>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和</a:t>
                </a:r>
                <a14:m>
                  <m:oMath xmlns:m="http://schemas.openxmlformats.org/officeDocument/2006/math">
                    <m:sSub>
                      <m:sSubPr>
                        <m:ctrlPr>
                          <a:rPr kumimoji="0" lang="zh-CN" altLang="zh-CN"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sSup>
                          <m:sSupPr>
                            <m:ctrlPr>
                              <a:rPr kumimoji="0" lang="zh-CN" altLang="zh-CN"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pPr>
                          <m:e>
                            <m:r>
                              <a:rPr kumimoji="0" lang="en-US" altLang="zh-CN" sz="1800" b="1"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𝒘</m:t>
                            </m:r>
                          </m:e>
                          <m:sup>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𝑇</m:t>
                            </m:r>
                          </m:sup>
                        </m:sSup>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𝛴</m:t>
                        </m:r>
                      </m:e>
                      <m:sub>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2</m:t>
                        </m:r>
                      </m:sub>
                    </m:sSub>
                    <m:r>
                      <a:rPr kumimoji="0" lang="en-US" altLang="zh-CN" sz="1800" b="1"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𝒘</m:t>
                    </m:r>
                  </m:oMath>
                </a14:m>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。由于将数据样本投影到了一维空间直线上，</a:t>
                </a:r>
                <a14:m>
                  <m:oMath xmlns:m="http://schemas.openxmlformats.org/officeDocument/2006/math">
                    <m:sSub>
                      <m:sSubPr>
                        <m:ctrlPr>
                          <a:rPr kumimoji="0" lang="zh-CN" altLang="zh-CN"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𝑠</m:t>
                        </m:r>
                      </m:e>
                      <m:sub>
                        <m:r>
                          <a:rPr kumimoji="0" lang="en-US" altLang="zh-CN" sz="18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1</m:t>
                        </m:r>
                      </m:sub>
                    </m:sSub>
                  </m:oMath>
                </a14:m>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和</a:t>
                </a:r>
                <a14:m>
                  <m:oMath xmlns:m="http://schemas.openxmlformats.org/officeDocument/2006/math">
                    <m:sSub>
                      <m:sSubPr>
                        <m:ctrlPr>
                          <a:rPr kumimoji="0" lang="zh-CN" altLang="zh-CN"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𝑠</m:t>
                        </m:r>
                      </m:e>
                      <m:sub>
                        <m:r>
                          <a:rPr kumimoji="0" lang="en-US" altLang="zh-CN" sz="18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2</m:t>
                        </m:r>
                      </m:sub>
                    </m:sSub>
                  </m:oMath>
                </a14:m>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都是实数。</a:t>
                </a:r>
                <a14:m>
                  <m:oMath xmlns:m="http://schemas.openxmlformats.org/officeDocument/2006/math">
                    <m:sSub>
                      <m:sSubPr>
                        <m:ctrlPr>
                          <a:rPr kumimoji="0" lang="zh-CN" altLang="zh-CN"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𝑠</m:t>
                        </m:r>
                      </m:e>
                      <m:sub>
                        <m:r>
                          <a:rPr kumimoji="0" lang="en-US" altLang="zh-CN" sz="18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1</m:t>
                        </m:r>
                      </m:sub>
                    </m:sSub>
                  </m:oMath>
                </a14:m>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和</a:t>
                </a:r>
                <a14:m>
                  <m:oMath xmlns:m="http://schemas.openxmlformats.org/officeDocument/2006/math">
                    <m:sSub>
                      <m:sSubPr>
                        <m:ctrlPr>
                          <a:rPr kumimoji="0" lang="zh-CN" altLang="zh-CN"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𝑠</m:t>
                        </m:r>
                      </m:e>
                      <m:sub>
                        <m:r>
                          <a:rPr kumimoji="0" lang="en-US" altLang="zh-CN" sz="18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2</m:t>
                        </m:r>
                      </m:sub>
                    </m:sSub>
                  </m:oMath>
                </a14:m>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可用来衡量同一类别数据样本之间</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a:t>
                </a:r>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分散程度</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a:t>
                </a:r>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。为了使得归属于同一类别的样本数据在投影后的空间中尽可能靠近，需要最小化</a:t>
                </a:r>
                <a14:m>
                  <m:oMath xmlns:m="http://schemas.openxmlformats.org/officeDocument/2006/math">
                    <m:sSub>
                      <m:sSubPr>
                        <m:ctrlPr>
                          <a:rPr kumimoji="0" lang="zh-CN" altLang="zh-CN"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𝑠</m:t>
                        </m:r>
                      </m:e>
                      <m:sub>
                        <m:r>
                          <a:rPr kumimoji="0" lang="en-US" altLang="zh-CN" sz="18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1</m:t>
                        </m:r>
                      </m:sub>
                    </m:sSub>
                  </m:oMath>
                </a14:m>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a:t>
                </a:r>
                <a14:m>
                  <m:oMath xmlns:m="http://schemas.openxmlformats.org/officeDocument/2006/math">
                    <m:sSub>
                      <m:sSubPr>
                        <m:ctrlPr>
                          <a:rPr kumimoji="0" lang="zh-CN" altLang="zh-CN"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𝑠</m:t>
                        </m:r>
                      </m:e>
                      <m:sub>
                        <m:r>
                          <a:rPr kumimoji="0" lang="en-US" altLang="zh-CN" sz="18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2</m:t>
                        </m:r>
                      </m:sub>
                    </m:sSub>
                  </m:oMath>
                </a14:m>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取值。</a:t>
                </a:r>
              </a:p>
              <a:p>
                <a:pPr marL="0" marR="0" lvl="0" indent="266700" algn="just" defTabSz="914400" rtl="0" eaLnBrk="1" fontAlgn="auto" latinLnBrk="0" hangingPunct="1">
                  <a:lnSpc>
                    <a:spcPct val="150000"/>
                  </a:lnSpc>
                  <a:spcBef>
                    <a:spcPts val="0"/>
                  </a:spcBef>
                  <a:spcAft>
                    <a:spcPts val="0"/>
                  </a:spcAft>
                  <a:buClrTx/>
                  <a:buSzTx/>
                  <a:buFontTx/>
                  <a:buNone/>
                  <a:tabLst/>
                  <a:defRPr/>
                </a:pPr>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在投影之后的空间中，归属于两个类别的数据样本中心可分别如下计算：</a:t>
                </a:r>
              </a:p>
              <a:p>
                <a:pPr marL="0" marR="0" lvl="0" indent="266700" algn="ctr" defTabSz="914400" rtl="0" eaLnBrk="1" fontAlgn="auto" latinLnBrk="0" hangingPunct="1">
                  <a:lnSpc>
                    <a:spcPct val="150000"/>
                  </a:lnSpc>
                  <a:spcBef>
                    <a:spcPts val="0"/>
                  </a:spcBef>
                  <a:spcAft>
                    <a:spcPts val="0"/>
                  </a:spcAft>
                  <a:buClrTx/>
                  <a:buSzTx/>
                  <a:buFontTx/>
                  <a:buNone/>
                  <a:tabLst/>
                  <a:defRPr/>
                </a:pPr>
                <a14:m>
                  <m:oMath xmlns:m="http://schemas.openxmlformats.org/officeDocument/2006/math">
                    <m:sSub>
                      <m:sSubPr>
                        <m:ctrlPr>
                          <a:rPr kumimoji="0" lang="zh-CN" altLang="zh-CN" sz="18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𝑚</m:t>
                        </m:r>
                      </m:e>
                      <m:sub>
                        <m:r>
                          <a:rPr kumimoji="0" lang="en-US" altLang="zh-CN" sz="1800" b="0" i="0"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1</m:t>
                        </m:r>
                      </m:sub>
                    </m:sSub>
                    <m:r>
                      <a:rPr kumimoji="0" lang="en-US" altLang="zh-CN" sz="1800" b="0" i="0"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m:t>
                    </m:r>
                    <m:sSup>
                      <m:sSupPr>
                        <m:ctrlPr>
                          <a:rPr kumimoji="0" lang="zh-CN" altLang="zh-CN" sz="18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pPr>
                      <m:e>
                        <m:r>
                          <a:rPr kumimoji="0" lang="en-US" altLang="zh-CN" sz="1800" b="1"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𝒘</m:t>
                        </m:r>
                      </m:e>
                      <m:sup>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𝑇</m:t>
                        </m:r>
                      </m:sup>
                    </m:sSup>
                    <m:sSub>
                      <m:sSubPr>
                        <m:ctrlPr>
                          <a:rPr kumimoji="0" lang="zh-CN" altLang="zh-CN" sz="18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800" b="1"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𝒎</m:t>
                        </m:r>
                      </m:e>
                      <m:sub>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1</m:t>
                        </m:r>
                      </m:sub>
                    </m:sSub>
                  </m:oMath>
                </a14:m>
                <a:r>
                  <a:rPr kumimoji="0" lang="zh-CN" altLang="zh-CN" sz="1800" b="0" i="0" u="none" strike="noStrike" kern="1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a:t>
                </a:r>
                <a14:m>
                  <m:oMath xmlns:m="http://schemas.openxmlformats.org/officeDocument/2006/math">
                    <m:r>
                      <a:rPr kumimoji="0" lang="zh-CN" altLang="zh-CN" sz="1800" b="0" i="0"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 </m:t>
                    </m:r>
                    <m:sSub>
                      <m:sSubPr>
                        <m:ctrlPr>
                          <a:rPr kumimoji="0" lang="zh-CN" altLang="zh-CN" sz="18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𝑚</m:t>
                        </m:r>
                      </m:e>
                      <m:sub>
                        <m:r>
                          <a:rPr kumimoji="0" lang="en-US" altLang="zh-CN" sz="1800" b="0" i="0"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2</m:t>
                        </m:r>
                      </m:sub>
                    </m:sSub>
                    <m:r>
                      <a:rPr kumimoji="0" lang="en-US" altLang="zh-CN" sz="1800" b="0" i="0"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m:t>
                    </m:r>
                    <m:sSup>
                      <m:sSupPr>
                        <m:ctrlPr>
                          <a:rPr kumimoji="0" lang="zh-CN" altLang="zh-CN" sz="18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pPr>
                      <m:e>
                        <m:r>
                          <a:rPr kumimoji="0" lang="en-US" altLang="zh-CN" sz="1800" b="1"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𝒘</m:t>
                        </m:r>
                      </m:e>
                      <m:sup>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𝑇</m:t>
                        </m:r>
                      </m:sup>
                    </m:sSup>
                    <m:sSub>
                      <m:sSubPr>
                        <m:ctrlPr>
                          <a:rPr kumimoji="0" lang="zh-CN" altLang="zh-CN" sz="18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800" b="1"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𝒎</m:t>
                        </m:r>
                      </m:e>
                      <m:sub>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2</m:t>
                        </m:r>
                      </m:sub>
                    </m:sSub>
                  </m:oMath>
                </a14:m>
                <a:endParaRPr kumimoji="0" lang="zh-CN" altLang="zh-CN" sz="1800" b="0" i="0" u="none" strike="noStrike" kern="1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266700" algn="just" defTabSz="914400" rtl="0" eaLnBrk="1" fontAlgn="auto" latinLnBrk="0" hangingPunct="1">
                  <a:lnSpc>
                    <a:spcPct val="150000"/>
                  </a:lnSpc>
                  <a:spcBef>
                    <a:spcPts val="0"/>
                  </a:spcBef>
                  <a:spcAft>
                    <a:spcPts val="0"/>
                  </a:spcAft>
                  <a:buClrTx/>
                  <a:buSzTx/>
                  <a:buFontTx/>
                  <a:buNone/>
                  <a:tabLst/>
                  <a:defRPr/>
                </a:pPr>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这样，就可以通过</a:t>
                </a:r>
                <a14:m>
                  <m:oMath xmlns:m="http://schemas.openxmlformats.org/officeDocument/2006/math">
                    <m:sSubSup>
                      <m:sSubSupPr>
                        <m:ctrlPr>
                          <a:rPr kumimoji="0" lang="zh-CN" altLang="zh-CN"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SupPr>
                      <m:e>
                        <m:d>
                          <m:dPr>
                            <m:begChr m:val="‖"/>
                            <m:endChr m:val="‖"/>
                            <m:ctrlPr>
                              <a:rPr kumimoji="0" lang="zh-CN" altLang="zh-CN"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kumimoji="0" lang="zh-CN" altLang="zh-CN"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𝑚</m:t>
                                </m:r>
                              </m:e>
                              <m:sub>
                                <m:r>
                                  <a:rPr kumimoji="0" lang="en-US" altLang="zh-CN" sz="18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2</m:t>
                                </m:r>
                              </m:sub>
                            </m:sSub>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sSub>
                              <m:sSubPr>
                                <m:ctrlPr>
                                  <a:rPr kumimoji="0" lang="zh-CN" altLang="zh-CN"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𝑚</m:t>
                                </m:r>
                              </m:e>
                              <m:sub>
                                <m:r>
                                  <a:rPr kumimoji="0" lang="en-US" altLang="zh-CN" sz="18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1</m:t>
                                </m:r>
                              </m:sub>
                            </m:sSub>
                          </m:e>
                        </m:d>
                      </m:e>
                      <m:sub>
                        <m:r>
                          <a:rPr kumimoji="0" lang="en-US" altLang="zh-CN" sz="18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2</m:t>
                        </m:r>
                      </m:sub>
                      <m:sup>
                        <m:r>
                          <a:rPr kumimoji="0" lang="en-US" altLang="zh-CN" sz="18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2</m:t>
                        </m:r>
                      </m:sup>
                    </m:sSubSup>
                  </m:oMath>
                </a14:m>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来衡量不同类别之间的距离。为了使得归属于不同类别的样本数据在投影后空间中尽可能彼此远离，需要最大化过</a:t>
                </a:r>
                <a14:m>
                  <m:oMath xmlns:m="http://schemas.openxmlformats.org/officeDocument/2006/math">
                    <m:sSubSup>
                      <m:sSubSupPr>
                        <m:ctrlPr>
                          <a:rPr kumimoji="0" lang="zh-CN" altLang="zh-CN"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SupPr>
                      <m:e>
                        <m:d>
                          <m:dPr>
                            <m:begChr m:val="‖"/>
                            <m:endChr m:val="‖"/>
                            <m:ctrlPr>
                              <a:rPr kumimoji="0" lang="zh-CN" altLang="zh-CN"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kumimoji="0" lang="zh-CN" altLang="zh-CN"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𝑚</m:t>
                                </m:r>
                              </m:e>
                              <m:sub>
                                <m:r>
                                  <a:rPr kumimoji="0" lang="en-US" altLang="zh-CN" sz="18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2</m:t>
                                </m:r>
                              </m:sub>
                            </m:sSub>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sSub>
                              <m:sSubPr>
                                <m:ctrlPr>
                                  <a:rPr kumimoji="0" lang="zh-CN" altLang="zh-CN"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𝑚</m:t>
                                </m:r>
                              </m:e>
                              <m:sub>
                                <m:r>
                                  <a:rPr kumimoji="0" lang="en-US" altLang="zh-CN" sz="18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1</m:t>
                                </m:r>
                              </m:sub>
                            </m:sSub>
                          </m:e>
                        </m:d>
                      </m:e>
                      <m:sub>
                        <m:r>
                          <a:rPr kumimoji="0" lang="en-US" altLang="zh-CN" sz="18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2</m:t>
                        </m:r>
                      </m:sub>
                      <m:sup>
                        <m:r>
                          <a:rPr kumimoji="0" lang="en-US" altLang="zh-CN" sz="18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2</m:t>
                        </m:r>
                      </m:sup>
                    </m:sSubSup>
                  </m:oMath>
                </a14:m>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取值。</a:t>
                </a:r>
              </a:p>
            </p:txBody>
          </p:sp>
        </mc:Choice>
        <mc:Fallback xmlns="">
          <p:sp>
            <p:nvSpPr>
              <p:cNvPr id="6" name="矩形 5">
                <a:extLst>
                  <a:ext uri="{FF2B5EF4-FFF2-40B4-BE49-F238E27FC236}">
                    <a16:creationId xmlns:a16="http://schemas.microsoft.com/office/drawing/2014/main" id="{C46D57B9-8340-4B95-A272-504403489FFC}"/>
                  </a:ext>
                </a:extLst>
              </p:cNvPr>
              <p:cNvSpPr>
                <a:spLocks noRot="1" noChangeAspect="1" noMove="1" noResize="1" noEditPoints="1" noAdjustHandles="1" noChangeArrowheads="1" noChangeShapeType="1" noTextEdit="1"/>
              </p:cNvSpPr>
              <p:nvPr/>
            </p:nvSpPr>
            <p:spPr>
              <a:xfrm>
                <a:off x="2174359" y="2051403"/>
                <a:ext cx="7950741" cy="3792064"/>
              </a:xfrm>
              <a:prstGeom prst="rect">
                <a:avLst/>
              </a:prstGeom>
              <a:blipFill>
                <a:blip r:embed="rId3"/>
                <a:stretch>
                  <a:fillRect l="-690" r="-613" b="-160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105062598"/>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504507" y="1008198"/>
            <a:ext cx="8846288" cy="497934"/>
            <a:chOff x="2228892" y="2819853"/>
            <a:chExt cx="4786506" cy="497934"/>
          </a:xfrm>
        </p:grpSpPr>
        <p:sp>
          <p:nvSpPr>
            <p:cNvPr id="3" name="平行四边形 2"/>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4" name="平行四边形 3"/>
            <p:cNvSpPr/>
            <p:nvPr/>
          </p:nvSpPr>
          <p:spPr bwMode="auto">
            <a:xfrm>
              <a:off x="2228892" y="2819853"/>
              <a:ext cx="4786506"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5" name="矩形 4"/>
            <p:cNvSpPr/>
            <p:nvPr/>
          </p:nvSpPr>
          <p:spPr>
            <a:xfrm>
              <a:off x="2591332" y="2826188"/>
              <a:ext cx="4133539" cy="36933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black">
                      <a:lumMod val="95000"/>
                      <a:lumOff val="5000"/>
                    </a:prstClr>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线性判别分析（</a:t>
              </a:r>
              <a:r>
                <a:rPr kumimoji="0" lang="en-US" altLang="zh-CN" sz="1800" b="1" i="0" u="none" strike="noStrike" kern="1200" cap="none" spc="0" normalizeH="0" baseline="0" noProof="0" dirty="0">
                  <a:ln>
                    <a:noFill/>
                  </a:ln>
                  <a:solidFill>
                    <a:prstClr val="black">
                      <a:lumMod val="95000"/>
                      <a:lumOff val="5000"/>
                    </a:prstClr>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linear discriminant analysis</a:t>
              </a:r>
              <a:r>
                <a:rPr kumimoji="0" lang="zh-CN" altLang="en-US" sz="1800" b="1" i="0" u="none" strike="noStrike" kern="1200" cap="none" spc="0" normalizeH="0" baseline="0" noProof="0" dirty="0">
                  <a:ln>
                    <a:noFill/>
                  </a:ln>
                  <a:solidFill>
                    <a:prstClr val="black">
                      <a:lumMod val="95000"/>
                      <a:lumOff val="5000"/>
                    </a:prstClr>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0" lang="en-US" altLang="zh-CN" sz="1800" b="1" i="0" u="none" strike="noStrike" kern="1200" cap="none" spc="0" normalizeH="0" baseline="0" noProof="0" dirty="0">
                  <a:ln>
                    <a:noFill/>
                  </a:ln>
                  <a:solidFill>
                    <a:prstClr val="black">
                      <a:lumMod val="95000"/>
                      <a:lumOff val="5000"/>
                    </a:prstClr>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LDA</a:t>
              </a:r>
              <a:r>
                <a:rPr kumimoji="0" lang="zh-CN" altLang="en-US" sz="1800" b="1" i="0" u="none" strike="noStrike" kern="1200" cap="none" spc="0" normalizeH="0" baseline="0" noProof="0" dirty="0">
                  <a:ln>
                    <a:noFill/>
                  </a:ln>
                  <a:solidFill>
                    <a:prstClr val="black">
                      <a:lumMod val="95000"/>
                      <a:lumOff val="5000"/>
                    </a:prstClr>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0" lang="en-US" altLang="zh-CN" sz="1800" b="1" i="0" u="none" strike="noStrike" kern="1200" cap="none" spc="0" normalizeH="0" baseline="0" noProof="0" dirty="0">
                  <a:ln>
                    <a:noFill/>
                  </a:ln>
                  <a:solidFill>
                    <a:prstClr val="black">
                      <a:lumMod val="95000"/>
                      <a:lumOff val="5000"/>
                    </a:prstClr>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0" lang="zh-CN" altLang="en-US" sz="1800" b="1" i="0" u="none" strike="noStrike" kern="1200" cap="none" spc="0" normalizeH="0" baseline="0" noProof="0" dirty="0">
                  <a:ln>
                    <a:noFill/>
                  </a:ln>
                  <a:solidFill>
                    <a:prstClr val="black">
                      <a:lumMod val="95000"/>
                      <a:lumOff val="5000"/>
                    </a:prstClr>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优化目标</a:t>
              </a:r>
            </a:p>
          </p:txBody>
        </p:sp>
      </p:grpSp>
      <p:sp>
        <p:nvSpPr>
          <p:cNvPr id="21" name="矩形 20">
            <a:extLst>
              <a:ext uri="{FF2B5EF4-FFF2-40B4-BE49-F238E27FC236}">
                <a16:creationId xmlns:a16="http://schemas.microsoft.com/office/drawing/2014/main" id="{516C3D9D-EAB0-456E-98CD-C6FC12AB3094}"/>
              </a:ext>
            </a:extLst>
          </p:cNvPr>
          <p:cNvSpPr/>
          <p:nvPr/>
        </p:nvSpPr>
        <p:spPr>
          <a:xfrm>
            <a:off x="871928" y="129010"/>
            <a:ext cx="3672800"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四、监督学习与非监督学习下特征降维</a:t>
            </a:r>
          </a:p>
        </p:txBody>
      </p:sp>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EFDF8C9C-EC9F-4E2C-818F-DF7DE1EB2070}"/>
                  </a:ext>
                </a:extLst>
              </p:cNvPr>
              <p:cNvSpPr/>
              <p:nvPr/>
            </p:nvSpPr>
            <p:spPr>
              <a:xfrm>
                <a:off x="1371599" y="1627008"/>
                <a:ext cx="9795753" cy="4658391"/>
              </a:xfrm>
              <a:prstGeom prst="rect">
                <a:avLst/>
              </a:prstGeom>
            </p:spPr>
            <p:txBody>
              <a:bodyPr wrap="square">
                <a:spAutoFit/>
              </a:bodyPr>
              <a:lstStyle/>
              <a:p>
                <a:pPr marL="0" marR="0" lvl="0" indent="266700" algn="just" defTabSz="914400" rtl="0" eaLnBrk="1" fontAlgn="auto" latinLnBrk="0" hangingPunct="1">
                  <a:lnSpc>
                    <a:spcPts val="2200"/>
                  </a:lnSpc>
                  <a:spcBef>
                    <a:spcPts val="0"/>
                  </a:spcBef>
                  <a:spcAft>
                    <a:spcPts val="0"/>
                  </a:spcAft>
                  <a:buClrTx/>
                  <a:buSzTx/>
                  <a:buFontTx/>
                  <a:buNone/>
                  <a:tabLst/>
                  <a:defRPr/>
                </a:pPr>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最大化的目标</a:t>
                </a:r>
                <a14:m>
                  <m:oMath xmlns:m="http://schemas.openxmlformats.org/officeDocument/2006/math">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𝐽</m:t>
                    </m:r>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r>
                      <a:rPr kumimoji="0" lang="en-US" altLang="zh-CN" sz="1800" b="1"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𝒘</m:t>
                    </m:r>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oMath>
                </a14:m>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，定义如下：</a:t>
                </a:r>
              </a:p>
              <a:p>
                <a:pPr marL="0" marR="0" lvl="0" indent="266700" algn="just"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𝐽</m:t>
                      </m:r>
                      <m:d>
                        <m:dPr>
                          <m:ctrlPr>
                            <a:rPr kumimoji="0" lang="zh-CN" altLang="zh-CN" sz="18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altLang="zh-CN" sz="1800" b="1"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𝒘</m:t>
                          </m:r>
                        </m:e>
                      </m:d>
                      <m:r>
                        <a:rPr kumimoji="0" lang="en-US" altLang="zh-CN" sz="1800" b="0" i="0"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m:t>
                      </m:r>
                      <m:f>
                        <m:fPr>
                          <m:ctrlPr>
                            <a:rPr kumimoji="0" lang="zh-CN" altLang="zh-CN" sz="18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fPr>
                        <m:num>
                          <m:sSubSup>
                            <m:sSubSupPr>
                              <m:ctrlPr>
                                <a:rPr kumimoji="0" lang="zh-CN" altLang="zh-CN" sz="18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SupPr>
                            <m:e>
                              <m:d>
                                <m:dPr>
                                  <m:begChr m:val="‖"/>
                                  <m:endChr m:val="‖"/>
                                  <m:ctrlPr>
                                    <a:rPr kumimoji="0" lang="zh-CN" altLang="zh-CN" sz="18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kumimoji="0" lang="zh-CN" altLang="zh-CN" sz="18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𝑚</m:t>
                                      </m:r>
                                    </m:e>
                                    <m:sub>
                                      <m:r>
                                        <a:rPr kumimoji="0" lang="en-US" altLang="zh-CN" sz="1800" b="0" i="0"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2</m:t>
                                      </m:r>
                                    </m:sub>
                                  </m:sSub>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m:t>
                                  </m:r>
                                  <m:sSub>
                                    <m:sSubPr>
                                      <m:ctrlPr>
                                        <a:rPr kumimoji="0" lang="zh-CN" altLang="zh-CN" sz="18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𝑚</m:t>
                                      </m:r>
                                    </m:e>
                                    <m:sub>
                                      <m:r>
                                        <a:rPr kumimoji="0" lang="en-US" altLang="zh-CN" sz="1800" b="0" i="0"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1</m:t>
                                      </m:r>
                                    </m:sub>
                                  </m:sSub>
                                </m:e>
                              </m:d>
                            </m:e>
                            <m:sub>
                              <m:r>
                                <a:rPr kumimoji="0" lang="en-US" altLang="zh-CN" sz="1800" b="0" i="0"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2</m:t>
                              </m:r>
                            </m:sub>
                            <m:sup>
                              <m:r>
                                <a:rPr kumimoji="0" lang="en-US" altLang="zh-CN" sz="1800" b="0" i="0"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2</m:t>
                              </m:r>
                            </m:sup>
                          </m:sSubSup>
                        </m:num>
                        <m:den>
                          <m:sSub>
                            <m:sSubPr>
                              <m:ctrlPr>
                                <a:rPr kumimoji="0" lang="zh-CN" altLang="zh-CN" sz="18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𝑠</m:t>
                              </m:r>
                            </m:e>
                            <m:sub>
                              <m:r>
                                <a:rPr kumimoji="0" lang="en-US" altLang="zh-CN" sz="1800" b="0" i="0"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1</m:t>
                              </m:r>
                            </m:sub>
                          </m:sSub>
                          <m:r>
                            <a:rPr kumimoji="0" lang="en-US" altLang="zh-CN" sz="1800" b="0" i="0"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m:t>
                          </m:r>
                          <m:sSub>
                            <m:sSubPr>
                              <m:ctrlPr>
                                <a:rPr kumimoji="0" lang="zh-CN" altLang="zh-CN" sz="18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𝑠</m:t>
                              </m:r>
                            </m:e>
                            <m:sub>
                              <m:r>
                                <a:rPr kumimoji="0" lang="en-US" altLang="zh-CN" sz="1800" b="0" i="0"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2</m:t>
                              </m:r>
                            </m:sub>
                          </m:sSub>
                        </m:den>
                      </m:f>
                    </m:oMath>
                  </m:oMathPara>
                </a14:m>
                <a:endParaRPr kumimoji="0" lang="zh-CN" altLang="zh-CN" sz="1800" b="0" i="0" u="none" strike="noStrike" kern="1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266700" algn="just" defTabSz="914400" rtl="0" eaLnBrk="1" fontAlgn="auto" latinLnBrk="0" hangingPunct="1">
                  <a:lnSpc>
                    <a:spcPts val="2200"/>
                  </a:lnSpc>
                  <a:spcBef>
                    <a:spcPts val="0"/>
                  </a:spcBef>
                  <a:spcAft>
                    <a:spcPts val="600"/>
                  </a:spcAft>
                  <a:buClrTx/>
                  <a:buSzTx/>
                  <a:buFontTx/>
                  <a:buNone/>
                  <a:tabLst/>
                  <a:defRPr/>
                </a:pPr>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可以把上述式子右边改写成与</a:t>
                </a:r>
                <a14:m>
                  <m:oMath xmlns:m="http://schemas.openxmlformats.org/officeDocument/2006/math">
                    <m:r>
                      <a:rPr kumimoji="0" lang="en-US" altLang="zh-CN" sz="1800" b="1"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𝒘</m:t>
                    </m:r>
                  </m:oMath>
                </a14:m>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相关的式子：</a:t>
                </a:r>
              </a:p>
              <a:p>
                <a:pPr marL="0" marR="0" lvl="0" indent="266700" algn="just"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𝐽</m:t>
                      </m:r>
                      <m:d>
                        <m:dPr>
                          <m:ctrlPr>
                            <a:rPr kumimoji="0" lang="zh-CN" altLang="zh-CN" sz="18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altLang="zh-CN" sz="1800" b="1"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𝒘</m:t>
                          </m:r>
                        </m:e>
                      </m:d>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m:t>
                      </m:r>
                      <m:f>
                        <m:fPr>
                          <m:ctrlPr>
                            <a:rPr kumimoji="0" lang="zh-CN" altLang="zh-CN" sz="18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fPr>
                        <m:num>
                          <m:sSubSup>
                            <m:sSubSupPr>
                              <m:ctrlPr>
                                <a:rPr kumimoji="0" lang="zh-CN" altLang="zh-CN" sz="18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SupPr>
                            <m:e>
                              <m:d>
                                <m:dPr>
                                  <m:begChr m:val="‖"/>
                                  <m:endChr m:val="‖"/>
                                  <m:ctrlPr>
                                    <a:rPr kumimoji="0" lang="zh-CN" altLang="zh-CN" sz="18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sSup>
                                    <m:sSupPr>
                                      <m:ctrlPr>
                                        <a:rPr kumimoji="0" lang="zh-CN" altLang="zh-CN" sz="18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pPr>
                                    <m:e>
                                      <m:r>
                                        <a:rPr kumimoji="0" lang="en-US" altLang="zh-CN" sz="1800" b="1"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𝒘</m:t>
                                      </m:r>
                                    </m:e>
                                    <m:sup>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𝑇</m:t>
                                      </m:r>
                                    </m:sup>
                                  </m:sSup>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m:t>
                                  </m:r>
                                  <m:sSub>
                                    <m:sSubPr>
                                      <m:ctrlPr>
                                        <a:rPr kumimoji="0" lang="zh-CN" altLang="zh-CN" sz="18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800" b="1"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𝒎</m:t>
                                      </m:r>
                                    </m:e>
                                    <m:sub>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2</m:t>
                                      </m:r>
                                    </m:sub>
                                  </m:sSub>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m:t>
                                  </m:r>
                                  <m:sSub>
                                    <m:sSubPr>
                                      <m:ctrlPr>
                                        <a:rPr kumimoji="0" lang="zh-CN" altLang="zh-CN" sz="18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800" b="1"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𝒎</m:t>
                                      </m:r>
                                    </m:e>
                                    <m:sub>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1</m:t>
                                      </m:r>
                                    </m:sub>
                                  </m:sSub>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m:t>
                                  </m:r>
                                </m:e>
                              </m:d>
                            </m:e>
                            <m:sub>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2</m:t>
                              </m:r>
                            </m:sub>
                            <m:sup>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2</m:t>
                              </m:r>
                            </m:sup>
                          </m:sSubSup>
                        </m:num>
                        <m:den>
                          <m:sSub>
                            <m:sSubPr>
                              <m:ctrlPr>
                                <a:rPr kumimoji="0" lang="zh-CN" altLang="zh-CN" sz="18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sSup>
                                <m:sSupPr>
                                  <m:ctrlPr>
                                    <a:rPr kumimoji="0" lang="zh-CN" altLang="zh-CN" sz="18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pPr>
                                <m:e>
                                  <m:r>
                                    <a:rPr kumimoji="0" lang="en-US" altLang="zh-CN" sz="1800" b="1"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𝒘</m:t>
                                  </m:r>
                                </m:e>
                                <m:sup>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𝑇</m:t>
                                  </m:r>
                                </m:sup>
                              </m:sSup>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𝛴</m:t>
                              </m:r>
                            </m:e>
                            <m:sub>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1</m:t>
                              </m:r>
                            </m:sub>
                          </m:sSub>
                          <m:r>
                            <a:rPr kumimoji="0" lang="en-US" altLang="zh-CN" sz="1800" b="1"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𝒘</m:t>
                          </m:r>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m:t>
                          </m:r>
                          <m:sSub>
                            <m:sSubPr>
                              <m:ctrlPr>
                                <a:rPr kumimoji="0" lang="zh-CN" altLang="zh-CN" sz="18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sSup>
                                <m:sSupPr>
                                  <m:ctrlPr>
                                    <a:rPr kumimoji="0" lang="zh-CN" altLang="zh-CN" sz="18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pPr>
                                <m:e>
                                  <m:r>
                                    <a:rPr kumimoji="0" lang="en-US" altLang="zh-CN" sz="1800" b="1"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𝒘</m:t>
                                  </m:r>
                                </m:e>
                                <m:sup>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𝑇</m:t>
                                  </m:r>
                                </m:sup>
                              </m:sSup>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𝛴</m:t>
                              </m:r>
                            </m:e>
                            <m:sub>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2</m:t>
                              </m:r>
                            </m:sub>
                          </m:sSub>
                          <m:r>
                            <a:rPr kumimoji="0" lang="en-US" altLang="zh-CN" sz="1800" b="1"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𝒘</m:t>
                          </m:r>
                        </m:den>
                      </m:f>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m:t>
                      </m:r>
                      <m:f>
                        <m:fPr>
                          <m:ctrlPr>
                            <a:rPr kumimoji="0" lang="zh-CN" altLang="zh-CN" sz="18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fPr>
                        <m:num>
                          <m:sSup>
                            <m:sSupPr>
                              <m:ctrlPr>
                                <a:rPr kumimoji="0" lang="zh-CN" altLang="zh-CN" sz="18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pPr>
                            <m:e>
                              <m:sSup>
                                <m:sSupPr>
                                  <m:ctrlPr>
                                    <a:rPr kumimoji="0" lang="zh-CN" altLang="zh-CN" sz="18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pPr>
                                <m:e>
                                  <m:r>
                                    <a:rPr kumimoji="0" lang="en-US" altLang="zh-CN" sz="1800" b="1"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𝒘</m:t>
                                  </m:r>
                                </m:e>
                                <m:sup>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𝑇</m:t>
                                  </m:r>
                                </m:sup>
                              </m:sSup>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m:t>
                              </m:r>
                              <m:sSub>
                                <m:sSubPr>
                                  <m:ctrlPr>
                                    <a:rPr kumimoji="0" lang="zh-CN" altLang="zh-CN" sz="18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800" b="1"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𝒎</m:t>
                                  </m:r>
                                </m:e>
                                <m:sub>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2</m:t>
                                  </m:r>
                                </m:sub>
                              </m:sSub>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m:t>
                              </m:r>
                              <m:sSub>
                                <m:sSubPr>
                                  <m:ctrlPr>
                                    <a:rPr kumimoji="0" lang="zh-CN" altLang="zh-CN" sz="18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800" b="1"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𝒎</m:t>
                                  </m:r>
                                </m:e>
                                <m:sub>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1</m:t>
                                  </m:r>
                                </m:sub>
                              </m:sSub>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m:t>
                              </m:r>
                              <m:sSub>
                                <m:sSubPr>
                                  <m:ctrlPr>
                                    <a:rPr kumimoji="0" lang="zh-CN" altLang="zh-CN" sz="18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800" b="1"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𝒎</m:t>
                                  </m:r>
                                </m:e>
                                <m:sub>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2</m:t>
                                  </m:r>
                                </m:sub>
                              </m:sSub>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m:t>
                              </m:r>
                              <m:sSub>
                                <m:sSubPr>
                                  <m:ctrlPr>
                                    <a:rPr kumimoji="0" lang="zh-CN" altLang="zh-CN" sz="18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800" b="1"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𝒎</m:t>
                                  </m:r>
                                </m:e>
                                <m:sub>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1</m:t>
                                  </m:r>
                                </m:sub>
                              </m:sSub>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m:t>
                              </m:r>
                            </m:e>
                            <m:sup>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𝑇</m:t>
                              </m:r>
                            </m:sup>
                          </m:sSup>
                          <m:r>
                            <a:rPr kumimoji="0" lang="en-US" altLang="zh-CN" sz="1800" b="1"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𝒘</m:t>
                          </m:r>
                        </m:num>
                        <m:den>
                          <m:sSub>
                            <m:sSubPr>
                              <m:ctrlPr>
                                <a:rPr kumimoji="0" lang="zh-CN" altLang="zh-CN" sz="18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sSup>
                                <m:sSupPr>
                                  <m:ctrlPr>
                                    <a:rPr kumimoji="0" lang="zh-CN" altLang="zh-CN" sz="18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pPr>
                                <m:e>
                                  <m:r>
                                    <a:rPr kumimoji="0" lang="en-US" altLang="zh-CN" sz="1800" b="1"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𝒘</m:t>
                                  </m:r>
                                </m:e>
                                <m:sup>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𝑇</m:t>
                                  </m:r>
                                </m:sup>
                              </m:sSup>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m:t>
                              </m:r>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𝛴</m:t>
                              </m:r>
                            </m:e>
                            <m:sub>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1</m:t>
                              </m:r>
                            </m:sub>
                          </m:sSub>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m:t>
                          </m:r>
                          <m:sSub>
                            <m:sSubPr>
                              <m:ctrlPr>
                                <a:rPr kumimoji="0" lang="zh-CN" altLang="zh-CN" sz="18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𝛴</m:t>
                              </m:r>
                            </m:e>
                            <m:sub>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2</m:t>
                              </m:r>
                            </m:sub>
                          </m:sSub>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m:t>
                          </m:r>
                          <m:r>
                            <a:rPr kumimoji="0" lang="en-US" altLang="zh-CN" sz="1800" b="1"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𝒘</m:t>
                          </m:r>
                        </m:den>
                      </m:f>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m:t>
                      </m:r>
                      <m:f>
                        <m:fPr>
                          <m:ctrlPr>
                            <a:rPr kumimoji="0" lang="zh-CN" altLang="zh-CN" sz="18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fPr>
                        <m:num>
                          <m:sSup>
                            <m:sSupPr>
                              <m:ctrlPr>
                                <a:rPr kumimoji="0" lang="zh-CN" altLang="zh-CN" sz="18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pPr>
                            <m:e>
                              <m:r>
                                <a:rPr kumimoji="0" lang="en-US" altLang="zh-CN" sz="1800" b="1"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𝒘</m:t>
                              </m:r>
                            </m:e>
                            <m:sup>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𝑇</m:t>
                              </m:r>
                            </m:sup>
                          </m:sSup>
                          <m:sSub>
                            <m:sSubPr>
                              <m:ctrlPr>
                                <a:rPr kumimoji="0" lang="zh-CN" altLang="zh-CN" sz="18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800" b="1"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𝑺</m:t>
                              </m:r>
                            </m:e>
                            <m:sub>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𝑏</m:t>
                              </m:r>
                            </m:sub>
                          </m:sSub>
                          <m:r>
                            <a:rPr kumimoji="0" lang="en-US" altLang="zh-CN" sz="1800" b="1"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𝒘</m:t>
                          </m:r>
                        </m:num>
                        <m:den>
                          <m:sSup>
                            <m:sSupPr>
                              <m:ctrlPr>
                                <a:rPr kumimoji="0" lang="zh-CN" altLang="zh-CN" sz="18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pPr>
                            <m:e>
                              <m:r>
                                <a:rPr kumimoji="0" lang="en-US" altLang="zh-CN" sz="1800" b="1"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𝒘</m:t>
                              </m:r>
                            </m:e>
                            <m:sup>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𝑇</m:t>
                              </m:r>
                            </m:sup>
                          </m:sSup>
                          <m:sSub>
                            <m:sSubPr>
                              <m:ctrlPr>
                                <a:rPr kumimoji="0" lang="zh-CN" altLang="zh-CN" sz="18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800" b="1"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𝑺</m:t>
                              </m:r>
                            </m:e>
                            <m:sub>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𝑤</m:t>
                              </m:r>
                            </m:sub>
                          </m:sSub>
                          <m:r>
                            <a:rPr kumimoji="0" lang="en-US" altLang="zh-CN" sz="1800" b="1"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𝒘</m:t>
                          </m:r>
                        </m:den>
                      </m:f>
                    </m:oMath>
                  </m:oMathPara>
                </a14:m>
                <a:endParaRPr kumimoji="0" lang="zh-CN" altLang="zh-CN" sz="1800" b="0" i="0" u="none" strike="noStrike" kern="1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266700" algn="just" defTabSz="914400" rtl="0" eaLnBrk="1" fontAlgn="auto" latinLnBrk="0" hangingPunct="1">
                  <a:lnSpc>
                    <a:spcPts val="2200"/>
                  </a:lnSpc>
                  <a:spcBef>
                    <a:spcPts val="0"/>
                  </a:spcBef>
                  <a:spcAft>
                    <a:spcPts val="0"/>
                  </a:spcAft>
                  <a:buClrTx/>
                  <a:buSzTx/>
                  <a:buFontTx/>
                  <a:buNone/>
                  <a:tabLst/>
                  <a:defRPr/>
                </a:pPr>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其中，</a:t>
                </a:r>
                <a14:m>
                  <m:oMath xmlns:m="http://schemas.openxmlformats.org/officeDocument/2006/math">
                    <m:sSub>
                      <m:sSubPr>
                        <m:ctrlPr>
                          <a:rPr kumimoji="0" lang="zh-CN" altLang="zh-CN"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800" b="1"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𝑺</m:t>
                        </m:r>
                      </m:e>
                      <m:sub>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𝑏</m:t>
                        </m:r>
                      </m:sub>
                    </m:sSub>
                  </m:oMath>
                </a14:m>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称为类间散度矩阵</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(between-class scatter matrix)</a:t>
                </a:r>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，即衡量两个类别均值点之间的</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a:t>
                </a:r>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分离</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a:t>
                </a:r>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程度，可定义如下</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a:t>
                </a:r>
                <a:endPar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endParaRPr>
              </a:p>
              <a:p>
                <a:pPr marL="0" marR="0" lvl="0" indent="266700" algn="just"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zh-CN" altLang="zh-CN" sz="18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800" b="1"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𝑺</m:t>
                          </m:r>
                        </m:e>
                        <m:sub>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𝑏</m:t>
                          </m:r>
                        </m:sub>
                      </m:sSub>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m:t>
                      </m:r>
                      <m:sSub>
                        <m:sSubPr>
                          <m:ctrlPr>
                            <a:rPr kumimoji="0" lang="zh-CN" altLang="zh-CN" sz="18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800" b="1"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𝒎</m:t>
                          </m:r>
                        </m:e>
                        <m:sub>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2</m:t>
                          </m:r>
                        </m:sub>
                      </m:sSub>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m:t>
                      </m:r>
                      <m:sSub>
                        <m:sSubPr>
                          <m:ctrlPr>
                            <a:rPr kumimoji="0" lang="zh-CN" altLang="zh-CN" sz="18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800" b="1"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𝒎</m:t>
                          </m:r>
                        </m:e>
                        <m:sub>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1</m:t>
                          </m:r>
                        </m:sub>
                      </m:sSub>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m:t>
                      </m:r>
                      <m:sSup>
                        <m:sSupPr>
                          <m:ctrlPr>
                            <a:rPr kumimoji="0" lang="zh-CN" altLang="zh-CN" sz="18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pPr>
                        <m:e>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m:t>
                          </m:r>
                          <m:sSub>
                            <m:sSubPr>
                              <m:ctrlPr>
                                <a:rPr kumimoji="0" lang="zh-CN" altLang="zh-CN" sz="18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800" b="1"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𝒎</m:t>
                              </m:r>
                            </m:e>
                            <m:sub>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2</m:t>
                              </m:r>
                            </m:sub>
                          </m:sSub>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m:t>
                          </m:r>
                          <m:sSub>
                            <m:sSubPr>
                              <m:ctrlPr>
                                <a:rPr kumimoji="0" lang="zh-CN" altLang="zh-CN" sz="18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800" b="1"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𝒎</m:t>
                              </m:r>
                            </m:e>
                            <m:sub>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1</m:t>
                              </m:r>
                            </m:sub>
                          </m:sSub>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m:t>
                          </m:r>
                        </m:e>
                        <m:sup>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𝑇</m:t>
                          </m:r>
                        </m:sup>
                      </m:sSup>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 </m:t>
                      </m:r>
                    </m:oMath>
                  </m:oMathPara>
                </a14:m>
                <a:endParaRPr kumimoji="0" lang="zh-CN" altLang="zh-CN" sz="1800" b="0" i="0" u="none" strike="noStrike" kern="1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kumimoji="0" lang="zh-CN" altLang="zh-CN"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800" b="1"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𝑺</m:t>
                        </m:r>
                      </m:e>
                      <m:sub>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𝑤</m:t>
                        </m:r>
                      </m:sub>
                    </m:sSub>
                  </m:oMath>
                </a14:m>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则称为类内散度矩阵</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(within-class scatter matrix)</a:t>
                </a:r>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，即衡量每个类别中数据点的</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a:t>
                </a:r>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分离</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a:t>
                </a:r>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程度，可定义如下：</a:t>
                </a:r>
                <a14:m>
                  <m:oMath xmlns:m="http://schemas.openxmlformats.org/officeDocument/2006/math">
                    <m:sSub>
                      <m:sSubPr>
                        <m:ctrlPr>
                          <a:rPr kumimoji="0" lang="zh-CN"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CN" sz="1800" b="1" i="1" u="none" strike="noStrike" kern="1200" cap="none" spc="0" normalizeH="0" baseline="0" noProof="0">
                            <a:ln>
                              <a:noFill/>
                            </a:ln>
                            <a:solidFill>
                              <a:prstClr val="black"/>
                            </a:solidFill>
                            <a:effectLst/>
                            <a:uLnTx/>
                            <a:uFillTx/>
                            <a:latin typeface="Cambria Math" panose="02040503050406030204" pitchFamily="18" charset="0"/>
                            <a:cs typeface="+mn-cs"/>
                          </a:rPr>
                          <m:t>𝑺</m:t>
                        </m:r>
                      </m:e>
                      <m:sub>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t>𝑤</m:t>
                        </m:r>
                      </m:sub>
                    </m:sSub>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t>=</m:t>
                    </m:r>
                    <m:sSub>
                      <m:sSubPr>
                        <m:ctrlPr>
                          <a:rPr kumimoji="0" lang="zh-CN"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t>𝛴</m:t>
                        </m:r>
                      </m:e>
                      <m:sub>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t>1</m:t>
                        </m:r>
                      </m:sub>
                    </m:sSub>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t>+</m:t>
                    </m:r>
                    <m:sSub>
                      <m:sSubPr>
                        <m:ctrlPr>
                          <a:rPr kumimoji="0" lang="zh-CN"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t>𝛴</m:t>
                        </m:r>
                      </m:e>
                      <m:sub>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t>2</m:t>
                        </m:r>
                      </m:sub>
                    </m:sSub>
                  </m:oMath>
                </a14:m>
                <a:endParaRPr kumimoji="0" lang="zh-CN" altLang="zh-CN"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a:p>
                <a:pPr marL="0" marR="0" lvl="0" indent="266700" algn="just"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zh-CN" altLang="zh-CN" sz="18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800" b="1"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𝑺</m:t>
                          </m:r>
                        </m:e>
                        <m:sub>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𝑤</m:t>
                          </m:r>
                        </m:sub>
                      </m:sSub>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m:t>
                      </m:r>
                      <m:sSub>
                        <m:sSubPr>
                          <m:ctrlPr>
                            <a:rPr kumimoji="0" lang="zh-CN" altLang="zh-CN" sz="18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𝛴</m:t>
                          </m:r>
                        </m:e>
                        <m:sub>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1</m:t>
                          </m:r>
                        </m:sub>
                      </m:sSub>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m:t>
                      </m:r>
                      <m:sSub>
                        <m:sSubPr>
                          <m:ctrlPr>
                            <a:rPr kumimoji="0" lang="zh-CN" altLang="zh-CN" sz="18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𝛴</m:t>
                          </m:r>
                        </m:e>
                        <m:sub>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2</m:t>
                          </m:r>
                        </m:sub>
                      </m:sSub>
                    </m:oMath>
                  </m:oMathPara>
                </a14:m>
                <a:endParaRPr kumimoji="0" lang="zh-CN" altLang="zh-CN" sz="1800" b="0" i="0" u="none" strike="noStrike" kern="1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mc:Choice>
        <mc:Fallback xmlns="">
          <p:sp>
            <p:nvSpPr>
              <p:cNvPr id="7" name="矩形 6">
                <a:extLst>
                  <a:ext uri="{FF2B5EF4-FFF2-40B4-BE49-F238E27FC236}">
                    <a16:creationId xmlns:a16="http://schemas.microsoft.com/office/drawing/2014/main" id="{EFDF8C9C-EC9F-4E2C-818F-DF7DE1EB2070}"/>
                  </a:ext>
                </a:extLst>
              </p:cNvPr>
              <p:cNvSpPr>
                <a:spLocks noRot="1" noChangeAspect="1" noMove="1" noResize="1" noEditPoints="1" noAdjustHandles="1" noChangeArrowheads="1" noChangeShapeType="1" noTextEdit="1"/>
              </p:cNvSpPr>
              <p:nvPr/>
            </p:nvSpPr>
            <p:spPr>
              <a:xfrm>
                <a:off x="1371599" y="1627008"/>
                <a:ext cx="9795753" cy="4658391"/>
              </a:xfrm>
              <a:prstGeom prst="rect">
                <a:avLst/>
              </a:prstGeom>
              <a:blipFill>
                <a:blip r:embed="rId3"/>
                <a:stretch>
                  <a:fillRect l="-498" t="-1047" r="-149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744843614"/>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504507" y="1008198"/>
            <a:ext cx="8846288" cy="497934"/>
            <a:chOff x="2228892" y="2819853"/>
            <a:chExt cx="4786506" cy="497934"/>
          </a:xfrm>
        </p:grpSpPr>
        <p:sp>
          <p:nvSpPr>
            <p:cNvPr id="3" name="平行四边形 2"/>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4" name="平行四边形 3"/>
            <p:cNvSpPr/>
            <p:nvPr/>
          </p:nvSpPr>
          <p:spPr bwMode="auto">
            <a:xfrm>
              <a:off x="2228892" y="2819853"/>
              <a:ext cx="4786506"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5" name="矩形 4"/>
            <p:cNvSpPr/>
            <p:nvPr/>
          </p:nvSpPr>
          <p:spPr>
            <a:xfrm>
              <a:off x="2591332" y="2826188"/>
              <a:ext cx="4133539" cy="36933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black">
                      <a:lumMod val="95000"/>
                      <a:lumOff val="5000"/>
                    </a:prstClr>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线性判别分析（</a:t>
              </a:r>
              <a:r>
                <a:rPr kumimoji="0" lang="en-US" altLang="zh-CN" sz="1800" b="1" i="0" u="none" strike="noStrike" kern="1200" cap="none" spc="0" normalizeH="0" baseline="0" noProof="0" dirty="0">
                  <a:ln>
                    <a:noFill/>
                  </a:ln>
                  <a:solidFill>
                    <a:prstClr val="black">
                      <a:lumMod val="95000"/>
                      <a:lumOff val="5000"/>
                    </a:prstClr>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linear discriminant analysis</a:t>
              </a:r>
              <a:r>
                <a:rPr kumimoji="0" lang="zh-CN" altLang="en-US" sz="1800" b="1" i="0" u="none" strike="noStrike" kern="1200" cap="none" spc="0" normalizeH="0" baseline="0" noProof="0" dirty="0">
                  <a:ln>
                    <a:noFill/>
                  </a:ln>
                  <a:solidFill>
                    <a:prstClr val="black">
                      <a:lumMod val="95000"/>
                      <a:lumOff val="5000"/>
                    </a:prstClr>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0" lang="en-US" altLang="zh-CN" sz="1800" b="1" i="0" u="none" strike="noStrike" kern="1200" cap="none" spc="0" normalizeH="0" baseline="0" noProof="0" dirty="0">
                  <a:ln>
                    <a:noFill/>
                  </a:ln>
                  <a:solidFill>
                    <a:prstClr val="black">
                      <a:lumMod val="95000"/>
                      <a:lumOff val="5000"/>
                    </a:prstClr>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LDA</a:t>
              </a:r>
              <a:r>
                <a:rPr kumimoji="0" lang="zh-CN" altLang="en-US" sz="1800" b="1" i="0" u="none" strike="noStrike" kern="1200" cap="none" spc="0" normalizeH="0" baseline="0" noProof="0" dirty="0">
                  <a:ln>
                    <a:noFill/>
                  </a:ln>
                  <a:solidFill>
                    <a:prstClr val="black">
                      <a:lumMod val="95000"/>
                      <a:lumOff val="5000"/>
                    </a:prstClr>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0" lang="en-US" altLang="zh-CN" sz="1800" b="1" i="0" u="none" strike="noStrike" kern="1200" cap="none" spc="0" normalizeH="0" baseline="0" noProof="0" dirty="0">
                  <a:ln>
                    <a:noFill/>
                  </a:ln>
                  <a:solidFill>
                    <a:prstClr val="black">
                      <a:lumMod val="95000"/>
                      <a:lumOff val="5000"/>
                    </a:prstClr>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0" lang="zh-CN" altLang="en-US" sz="1800" b="1" i="0" u="none" strike="noStrike" kern="1200" cap="none" spc="0" normalizeH="0" baseline="0" noProof="0" dirty="0">
                  <a:ln>
                    <a:noFill/>
                  </a:ln>
                  <a:solidFill>
                    <a:prstClr val="black">
                      <a:lumMod val="95000"/>
                      <a:lumOff val="5000"/>
                    </a:prstClr>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优化目标</a:t>
              </a:r>
            </a:p>
          </p:txBody>
        </p:sp>
      </p:grpSp>
      <p:sp>
        <p:nvSpPr>
          <p:cNvPr id="21" name="矩形 20">
            <a:extLst>
              <a:ext uri="{FF2B5EF4-FFF2-40B4-BE49-F238E27FC236}">
                <a16:creationId xmlns:a16="http://schemas.microsoft.com/office/drawing/2014/main" id="{516C3D9D-EAB0-456E-98CD-C6FC12AB3094}"/>
              </a:ext>
            </a:extLst>
          </p:cNvPr>
          <p:cNvSpPr/>
          <p:nvPr/>
        </p:nvSpPr>
        <p:spPr>
          <a:xfrm>
            <a:off x="871928" y="129010"/>
            <a:ext cx="3672800"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四、监督学习与非监督学习下特征降维</a:t>
            </a:r>
          </a:p>
        </p:txBody>
      </p:sp>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EFDF8C9C-EC9F-4E2C-818F-DF7DE1EB2070}"/>
                  </a:ext>
                </a:extLst>
              </p:cNvPr>
              <p:cNvSpPr/>
              <p:nvPr/>
            </p:nvSpPr>
            <p:spPr>
              <a:xfrm>
                <a:off x="1371599" y="1627008"/>
                <a:ext cx="9795753" cy="1159676"/>
              </a:xfrm>
              <a:prstGeom prst="rect">
                <a:avLst/>
              </a:prstGeom>
            </p:spPr>
            <p:txBody>
              <a:bodyPr wrap="square">
                <a:spAutoFit/>
              </a:bodyPr>
              <a:lstStyle/>
              <a:p>
                <a:pPr marL="0" marR="0" lvl="0" indent="266700" algn="just"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𝐽</m:t>
                      </m:r>
                      <m:d>
                        <m:dPr>
                          <m:ctrlPr>
                            <a:rPr kumimoji="0" lang="zh-CN" altLang="zh-CN" sz="18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altLang="zh-CN" sz="1800" b="1"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𝒘</m:t>
                          </m:r>
                        </m:e>
                      </m:d>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m:t>
                      </m:r>
                      <m:f>
                        <m:fPr>
                          <m:ctrlPr>
                            <a:rPr kumimoji="0" lang="zh-CN" altLang="zh-CN" sz="18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fPr>
                        <m:num>
                          <m:sSubSup>
                            <m:sSubSupPr>
                              <m:ctrlPr>
                                <a:rPr kumimoji="0" lang="zh-CN" altLang="zh-CN" sz="18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SupPr>
                            <m:e>
                              <m:d>
                                <m:dPr>
                                  <m:begChr m:val="‖"/>
                                  <m:endChr m:val="‖"/>
                                  <m:ctrlPr>
                                    <a:rPr kumimoji="0" lang="zh-CN" altLang="zh-CN" sz="18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sSup>
                                    <m:sSupPr>
                                      <m:ctrlPr>
                                        <a:rPr kumimoji="0" lang="zh-CN" altLang="zh-CN" sz="18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pPr>
                                    <m:e>
                                      <m:r>
                                        <a:rPr kumimoji="0" lang="en-US" altLang="zh-CN" sz="1800" b="1"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𝒘</m:t>
                                      </m:r>
                                    </m:e>
                                    <m:sup>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𝑇</m:t>
                                      </m:r>
                                    </m:sup>
                                  </m:sSup>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m:t>
                                  </m:r>
                                  <m:sSub>
                                    <m:sSubPr>
                                      <m:ctrlPr>
                                        <a:rPr kumimoji="0" lang="zh-CN" altLang="zh-CN" sz="18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800" b="1"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𝒎</m:t>
                                      </m:r>
                                    </m:e>
                                    <m:sub>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2</m:t>
                                      </m:r>
                                    </m:sub>
                                  </m:sSub>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m:t>
                                  </m:r>
                                  <m:sSub>
                                    <m:sSubPr>
                                      <m:ctrlPr>
                                        <a:rPr kumimoji="0" lang="zh-CN" altLang="zh-CN" sz="18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800" b="1"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𝒎</m:t>
                                      </m:r>
                                    </m:e>
                                    <m:sub>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1</m:t>
                                      </m:r>
                                    </m:sub>
                                  </m:sSub>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m:t>
                                  </m:r>
                                </m:e>
                              </m:d>
                            </m:e>
                            <m:sub>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2</m:t>
                              </m:r>
                            </m:sub>
                            <m:sup>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2</m:t>
                              </m:r>
                            </m:sup>
                          </m:sSubSup>
                        </m:num>
                        <m:den>
                          <m:sSub>
                            <m:sSubPr>
                              <m:ctrlPr>
                                <a:rPr kumimoji="0" lang="zh-CN" altLang="zh-CN" sz="18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sSup>
                                <m:sSupPr>
                                  <m:ctrlPr>
                                    <a:rPr kumimoji="0" lang="zh-CN" altLang="zh-CN" sz="18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pPr>
                                <m:e>
                                  <m:r>
                                    <a:rPr kumimoji="0" lang="en-US" altLang="zh-CN" sz="1800" b="1"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𝒘</m:t>
                                  </m:r>
                                </m:e>
                                <m:sup>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𝑇</m:t>
                                  </m:r>
                                </m:sup>
                              </m:sSup>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𝛴</m:t>
                              </m:r>
                            </m:e>
                            <m:sub>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1</m:t>
                              </m:r>
                            </m:sub>
                          </m:sSub>
                          <m:r>
                            <a:rPr kumimoji="0" lang="en-US" altLang="zh-CN" sz="1800" b="1"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𝒘</m:t>
                          </m:r>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m:t>
                          </m:r>
                          <m:sSub>
                            <m:sSubPr>
                              <m:ctrlPr>
                                <a:rPr kumimoji="0" lang="zh-CN" altLang="zh-CN" sz="18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sSup>
                                <m:sSupPr>
                                  <m:ctrlPr>
                                    <a:rPr kumimoji="0" lang="zh-CN" altLang="zh-CN" sz="18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pPr>
                                <m:e>
                                  <m:r>
                                    <a:rPr kumimoji="0" lang="en-US" altLang="zh-CN" sz="1800" b="1"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𝒘</m:t>
                                  </m:r>
                                </m:e>
                                <m:sup>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𝑇</m:t>
                                  </m:r>
                                </m:sup>
                              </m:sSup>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𝛴</m:t>
                              </m:r>
                            </m:e>
                            <m:sub>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2</m:t>
                              </m:r>
                            </m:sub>
                          </m:sSub>
                          <m:r>
                            <a:rPr kumimoji="0" lang="en-US" altLang="zh-CN" sz="1800" b="1"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𝒘</m:t>
                          </m:r>
                        </m:den>
                      </m:f>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m:t>
                      </m:r>
                      <m:f>
                        <m:fPr>
                          <m:ctrlPr>
                            <a:rPr kumimoji="0" lang="zh-CN" altLang="zh-CN" sz="18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fPr>
                        <m:num>
                          <m:sSup>
                            <m:sSupPr>
                              <m:ctrlPr>
                                <a:rPr kumimoji="0" lang="zh-CN" altLang="zh-CN" sz="18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pPr>
                            <m:e>
                              <m:sSup>
                                <m:sSupPr>
                                  <m:ctrlPr>
                                    <a:rPr kumimoji="0" lang="zh-CN" altLang="zh-CN" sz="18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pPr>
                                <m:e>
                                  <m:r>
                                    <a:rPr kumimoji="0" lang="en-US" altLang="zh-CN" sz="1800" b="1"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𝒘</m:t>
                                  </m:r>
                                </m:e>
                                <m:sup>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𝑇</m:t>
                                  </m:r>
                                </m:sup>
                              </m:sSup>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m:t>
                              </m:r>
                              <m:sSub>
                                <m:sSubPr>
                                  <m:ctrlPr>
                                    <a:rPr kumimoji="0" lang="zh-CN" altLang="zh-CN" sz="18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800" b="1"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𝒎</m:t>
                                  </m:r>
                                </m:e>
                                <m:sub>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2</m:t>
                                  </m:r>
                                </m:sub>
                              </m:sSub>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m:t>
                              </m:r>
                              <m:sSub>
                                <m:sSubPr>
                                  <m:ctrlPr>
                                    <a:rPr kumimoji="0" lang="zh-CN" altLang="zh-CN" sz="18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800" b="1"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𝒎</m:t>
                                  </m:r>
                                </m:e>
                                <m:sub>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1</m:t>
                                  </m:r>
                                </m:sub>
                              </m:sSub>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m:t>
                              </m:r>
                              <m:sSub>
                                <m:sSubPr>
                                  <m:ctrlPr>
                                    <a:rPr kumimoji="0" lang="zh-CN" altLang="zh-CN" sz="18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800" b="1"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𝒎</m:t>
                                  </m:r>
                                </m:e>
                                <m:sub>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2</m:t>
                                  </m:r>
                                </m:sub>
                              </m:sSub>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m:t>
                              </m:r>
                              <m:sSub>
                                <m:sSubPr>
                                  <m:ctrlPr>
                                    <a:rPr kumimoji="0" lang="zh-CN" altLang="zh-CN" sz="18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800" b="1"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𝒎</m:t>
                                  </m:r>
                                </m:e>
                                <m:sub>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1</m:t>
                                  </m:r>
                                </m:sub>
                              </m:sSub>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m:t>
                              </m:r>
                            </m:e>
                            <m:sup>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𝑇</m:t>
                              </m:r>
                            </m:sup>
                          </m:sSup>
                          <m:r>
                            <a:rPr kumimoji="0" lang="en-US" altLang="zh-CN" sz="1800" b="1"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𝒘</m:t>
                          </m:r>
                        </m:num>
                        <m:den>
                          <m:sSub>
                            <m:sSubPr>
                              <m:ctrlPr>
                                <a:rPr kumimoji="0" lang="zh-CN" altLang="zh-CN" sz="18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sSup>
                                <m:sSupPr>
                                  <m:ctrlPr>
                                    <a:rPr kumimoji="0" lang="zh-CN" altLang="zh-CN" sz="18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pPr>
                                <m:e>
                                  <m:r>
                                    <a:rPr kumimoji="0" lang="en-US" altLang="zh-CN" sz="1800" b="1"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𝒘</m:t>
                                  </m:r>
                                </m:e>
                                <m:sup>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𝑇</m:t>
                                  </m:r>
                                </m:sup>
                              </m:sSup>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m:t>
                              </m:r>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𝛴</m:t>
                              </m:r>
                            </m:e>
                            <m:sub>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1</m:t>
                              </m:r>
                            </m:sub>
                          </m:sSub>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m:t>
                          </m:r>
                          <m:sSub>
                            <m:sSubPr>
                              <m:ctrlPr>
                                <a:rPr kumimoji="0" lang="zh-CN" altLang="zh-CN" sz="18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𝛴</m:t>
                              </m:r>
                            </m:e>
                            <m:sub>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2</m:t>
                              </m:r>
                            </m:sub>
                          </m:sSub>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m:t>
                          </m:r>
                          <m:r>
                            <a:rPr kumimoji="0" lang="en-US" altLang="zh-CN" sz="1800" b="1"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𝒘</m:t>
                          </m:r>
                        </m:den>
                      </m:f>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m:t>
                      </m:r>
                      <m:f>
                        <m:fPr>
                          <m:ctrlPr>
                            <a:rPr kumimoji="0" lang="zh-CN" altLang="zh-CN" sz="18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fPr>
                        <m:num>
                          <m:sSup>
                            <m:sSupPr>
                              <m:ctrlPr>
                                <a:rPr kumimoji="0" lang="zh-CN" altLang="zh-CN" sz="18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pPr>
                            <m:e>
                              <m:r>
                                <a:rPr kumimoji="0" lang="en-US" altLang="zh-CN" sz="1800" b="1"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𝒘</m:t>
                              </m:r>
                            </m:e>
                            <m:sup>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𝑇</m:t>
                              </m:r>
                            </m:sup>
                          </m:sSup>
                          <m:sSub>
                            <m:sSubPr>
                              <m:ctrlPr>
                                <a:rPr kumimoji="0" lang="zh-CN" altLang="zh-CN" sz="18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800" b="1"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𝑺</m:t>
                              </m:r>
                            </m:e>
                            <m:sub>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𝑏</m:t>
                              </m:r>
                            </m:sub>
                          </m:sSub>
                          <m:r>
                            <a:rPr kumimoji="0" lang="en-US" altLang="zh-CN" sz="1800" b="1"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𝒘</m:t>
                          </m:r>
                        </m:num>
                        <m:den>
                          <m:sSup>
                            <m:sSupPr>
                              <m:ctrlPr>
                                <a:rPr kumimoji="0" lang="zh-CN" altLang="zh-CN" sz="18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pPr>
                            <m:e>
                              <m:r>
                                <a:rPr kumimoji="0" lang="en-US" altLang="zh-CN" sz="1800" b="1"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𝒘</m:t>
                              </m:r>
                            </m:e>
                            <m:sup>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𝑇</m:t>
                              </m:r>
                            </m:sup>
                          </m:sSup>
                          <m:sSub>
                            <m:sSubPr>
                              <m:ctrlPr>
                                <a:rPr kumimoji="0" lang="zh-CN" altLang="zh-CN" sz="18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800" b="1"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𝑺</m:t>
                              </m:r>
                            </m:e>
                            <m:sub>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𝑤</m:t>
                              </m:r>
                            </m:sub>
                          </m:sSub>
                          <m:r>
                            <a:rPr kumimoji="0" lang="en-US" altLang="zh-CN" sz="1800" b="1"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𝒘</m:t>
                          </m:r>
                        </m:den>
                      </m:f>
                    </m:oMath>
                  </m:oMathPara>
                </a14:m>
                <a:endParaRPr kumimoji="0" lang="zh-CN" altLang="zh-CN" sz="1800" b="0" i="0" u="none" strike="noStrike" kern="1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mc:Choice>
        <mc:Fallback xmlns="">
          <p:sp>
            <p:nvSpPr>
              <p:cNvPr id="7" name="矩形 6">
                <a:extLst>
                  <a:ext uri="{FF2B5EF4-FFF2-40B4-BE49-F238E27FC236}">
                    <a16:creationId xmlns:a16="http://schemas.microsoft.com/office/drawing/2014/main" id="{EFDF8C9C-EC9F-4E2C-818F-DF7DE1EB2070}"/>
                  </a:ext>
                </a:extLst>
              </p:cNvPr>
              <p:cNvSpPr>
                <a:spLocks noRot="1" noChangeAspect="1" noMove="1" noResize="1" noEditPoints="1" noAdjustHandles="1" noChangeArrowheads="1" noChangeShapeType="1" noTextEdit="1"/>
              </p:cNvSpPr>
              <p:nvPr/>
            </p:nvSpPr>
            <p:spPr>
              <a:xfrm>
                <a:off x="1371599" y="1627008"/>
                <a:ext cx="9795753" cy="1159676"/>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6BDD8C1D-C057-4CAE-95D0-B864CC2A2DF8}"/>
                  </a:ext>
                </a:extLst>
              </p:cNvPr>
              <p:cNvSpPr/>
              <p:nvPr/>
            </p:nvSpPr>
            <p:spPr>
              <a:xfrm>
                <a:off x="1070044" y="3322547"/>
                <a:ext cx="10097308" cy="1705210"/>
              </a:xfrm>
              <a:prstGeom prst="rect">
                <a:avLst/>
              </a:prstGeom>
            </p:spPr>
            <p:txBody>
              <a:bodyPr wrap="square">
                <a:spAutoFit/>
              </a:bodyPr>
              <a:lstStyle/>
              <a:p>
                <a:pPr marL="0" marR="0" lvl="0" indent="266700" algn="just" defTabSz="914400" rtl="0" eaLnBrk="1" fontAlgn="auto" latinLnBrk="0" hangingPunct="1">
                  <a:lnSpc>
                    <a:spcPct val="150000"/>
                  </a:lnSpc>
                  <a:spcBef>
                    <a:spcPts val="0"/>
                  </a:spcBef>
                  <a:spcAft>
                    <a:spcPts val="0"/>
                  </a:spcAft>
                  <a:buClrTx/>
                  <a:buSzTx/>
                  <a:buFontTx/>
                  <a:buNone/>
                  <a:tabLst/>
                  <a:defRPr/>
                </a:pPr>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由于</a:t>
                </a:r>
                <a14:m>
                  <m:oMath xmlns:m="http://schemas.openxmlformats.org/officeDocument/2006/math">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𝐽</m:t>
                    </m:r>
                    <m:d>
                      <m:dPr>
                        <m:ctrlPr>
                          <a:rPr kumimoji="0" lang="zh-CN" altLang="zh-CN"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altLang="zh-CN" sz="1800" b="1"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𝒘</m:t>
                        </m:r>
                      </m:e>
                    </m:d>
                  </m:oMath>
                </a14:m>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的分子和分母都是关于</a:t>
                </a:r>
                <a14:m>
                  <m:oMath xmlns:m="http://schemas.openxmlformats.org/officeDocument/2006/math">
                    <m:r>
                      <a:rPr kumimoji="0" lang="en-US" altLang="zh-CN" sz="1800" b="1"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𝒘</m:t>
                    </m:r>
                  </m:oMath>
                </a14:m>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的二项式，因此最后的解只与</a:t>
                </a:r>
                <a14:m>
                  <m:oMath xmlns:m="http://schemas.openxmlformats.org/officeDocument/2006/math">
                    <m:r>
                      <a:rPr kumimoji="0" lang="en-US" altLang="zh-CN" sz="1800" b="1"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𝒘</m:t>
                    </m:r>
                  </m:oMath>
                </a14:m>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的方向有关，与</a:t>
                </a:r>
                <a14:m>
                  <m:oMath xmlns:m="http://schemas.openxmlformats.org/officeDocument/2006/math">
                    <m:r>
                      <a:rPr kumimoji="0" lang="en-US" altLang="zh-CN" sz="1800" b="1"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𝒘</m:t>
                    </m:r>
                  </m:oMath>
                </a14:m>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的长度无关，因此可令分母</a:t>
                </a:r>
                <a14:m>
                  <m:oMath xmlns:m="http://schemas.openxmlformats.org/officeDocument/2006/math">
                    <m:sSup>
                      <m:sSupPr>
                        <m:ctrlPr>
                          <a:rPr kumimoji="0" lang="zh-CN" altLang="zh-CN"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pPr>
                      <m:e>
                        <m:r>
                          <a:rPr kumimoji="0" lang="en-US" altLang="zh-CN" sz="1800" b="1"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𝒘</m:t>
                        </m:r>
                      </m:e>
                      <m:sup>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𝑇</m:t>
                        </m:r>
                      </m:sup>
                    </m:sSup>
                    <m:sSub>
                      <m:sSubPr>
                        <m:ctrlPr>
                          <a:rPr kumimoji="0" lang="zh-CN" altLang="zh-CN"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800" b="1"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𝑺</m:t>
                        </m:r>
                      </m:e>
                      <m:sub>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𝑊</m:t>
                        </m:r>
                      </m:sub>
                    </m:sSub>
                    <m:r>
                      <a:rPr kumimoji="0" lang="en-US" altLang="zh-CN" sz="1800" b="1"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𝒘</m:t>
                    </m:r>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=1</m:t>
                    </m:r>
                  </m:oMath>
                </a14:m>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，然后用拉格朗日乘子法来求解这个问题。拉格朗日乘子法就是求在某个</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a:t>
                </a:r>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某些约束条件下的函数极值的方法，其主要思想是将约束条件函数与原函数联立，从而求出使原函数取得极值时各个变量的解。</a:t>
                </a:r>
              </a:p>
            </p:txBody>
          </p:sp>
        </mc:Choice>
        <mc:Fallback xmlns="">
          <p:sp>
            <p:nvSpPr>
              <p:cNvPr id="6" name="矩形 5">
                <a:extLst>
                  <a:ext uri="{FF2B5EF4-FFF2-40B4-BE49-F238E27FC236}">
                    <a16:creationId xmlns:a16="http://schemas.microsoft.com/office/drawing/2014/main" id="{6BDD8C1D-C057-4CAE-95D0-B864CC2A2DF8}"/>
                  </a:ext>
                </a:extLst>
              </p:cNvPr>
              <p:cNvSpPr>
                <a:spLocks noRot="1" noChangeAspect="1" noMove="1" noResize="1" noEditPoints="1" noAdjustHandles="1" noChangeArrowheads="1" noChangeShapeType="1" noTextEdit="1"/>
              </p:cNvSpPr>
              <p:nvPr/>
            </p:nvSpPr>
            <p:spPr>
              <a:xfrm>
                <a:off x="1070044" y="3322547"/>
                <a:ext cx="10097308" cy="1705210"/>
              </a:xfrm>
              <a:prstGeom prst="rect">
                <a:avLst/>
              </a:prstGeom>
              <a:blipFill>
                <a:blip r:embed="rId4"/>
                <a:stretch>
                  <a:fillRect l="-543" r="-2717" b="-464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957728597"/>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543418" y="696913"/>
            <a:ext cx="8846288" cy="497934"/>
            <a:chOff x="2228892" y="2819853"/>
            <a:chExt cx="4786506" cy="497934"/>
          </a:xfrm>
        </p:grpSpPr>
        <p:sp>
          <p:nvSpPr>
            <p:cNvPr id="3" name="平行四边形 2"/>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4" name="平行四边形 3"/>
            <p:cNvSpPr/>
            <p:nvPr/>
          </p:nvSpPr>
          <p:spPr bwMode="auto">
            <a:xfrm>
              <a:off x="2228892" y="2819853"/>
              <a:ext cx="4786506"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5" name="矩形 4"/>
            <p:cNvSpPr/>
            <p:nvPr/>
          </p:nvSpPr>
          <p:spPr>
            <a:xfrm>
              <a:off x="2591332" y="2826188"/>
              <a:ext cx="4133539" cy="36933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black">
                      <a:lumMod val="95000"/>
                      <a:lumOff val="5000"/>
                    </a:prstClr>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线性判别分析（</a:t>
              </a:r>
              <a:r>
                <a:rPr kumimoji="0" lang="en-US" altLang="zh-CN" sz="1800" b="1" i="0" u="none" strike="noStrike" kern="1200" cap="none" spc="0" normalizeH="0" baseline="0" noProof="0" dirty="0">
                  <a:ln>
                    <a:noFill/>
                  </a:ln>
                  <a:solidFill>
                    <a:prstClr val="black">
                      <a:lumMod val="95000"/>
                      <a:lumOff val="5000"/>
                    </a:prstClr>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linear discriminant analysis</a:t>
              </a:r>
              <a:r>
                <a:rPr kumimoji="0" lang="zh-CN" altLang="en-US" sz="1800" b="1" i="0" u="none" strike="noStrike" kern="1200" cap="none" spc="0" normalizeH="0" baseline="0" noProof="0" dirty="0">
                  <a:ln>
                    <a:noFill/>
                  </a:ln>
                  <a:solidFill>
                    <a:prstClr val="black">
                      <a:lumMod val="95000"/>
                      <a:lumOff val="5000"/>
                    </a:prstClr>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0" lang="en-US" altLang="zh-CN" sz="1800" b="1" i="0" u="none" strike="noStrike" kern="1200" cap="none" spc="0" normalizeH="0" baseline="0" noProof="0" dirty="0">
                  <a:ln>
                    <a:noFill/>
                  </a:ln>
                  <a:solidFill>
                    <a:prstClr val="black">
                      <a:lumMod val="95000"/>
                      <a:lumOff val="5000"/>
                    </a:prstClr>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LDA</a:t>
              </a:r>
              <a:r>
                <a:rPr kumimoji="0" lang="zh-CN" altLang="en-US" sz="1800" b="1" i="0" u="none" strike="noStrike" kern="1200" cap="none" spc="0" normalizeH="0" baseline="0" noProof="0" dirty="0">
                  <a:ln>
                    <a:noFill/>
                  </a:ln>
                  <a:solidFill>
                    <a:prstClr val="black">
                      <a:lumMod val="95000"/>
                      <a:lumOff val="5000"/>
                    </a:prstClr>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0" lang="en-US" altLang="zh-CN" sz="1800" b="1" i="0" u="none" strike="noStrike" kern="1200" cap="none" spc="0" normalizeH="0" baseline="0" noProof="0" dirty="0">
                  <a:ln>
                    <a:noFill/>
                  </a:ln>
                  <a:solidFill>
                    <a:prstClr val="black">
                      <a:lumMod val="95000"/>
                      <a:lumOff val="5000"/>
                    </a:prstClr>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0" lang="zh-CN" altLang="en-US" sz="1800" b="1" i="0" u="none" strike="noStrike" kern="1200" cap="none" spc="0" normalizeH="0" baseline="0" noProof="0" dirty="0">
                  <a:ln>
                    <a:noFill/>
                  </a:ln>
                  <a:solidFill>
                    <a:prstClr val="black">
                      <a:lumMod val="95000"/>
                      <a:lumOff val="5000"/>
                    </a:prstClr>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优化目标</a:t>
              </a:r>
            </a:p>
          </p:txBody>
        </p:sp>
      </p:grpSp>
      <p:sp>
        <p:nvSpPr>
          <p:cNvPr id="21" name="矩形 20">
            <a:extLst>
              <a:ext uri="{FF2B5EF4-FFF2-40B4-BE49-F238E27FC236}">
                <a16:creationId xmlns:a16="http://schemas.microsoft.com/office/drawing/2014/main" id="{516C3D9D-EAB0-456E-98CD-C6FC12AB3094}"/>
              </a:ext>
            </a:extLst>
          </p:cNvPr>
          <p:cNvSpPr/>
          <p:nvPr/>
        </p:nvSpPr>
        <p:spPr>
          <a:xfrm>
            <a:off x="871928" y="129010"/>
            <a:ext cx="3672800"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四、监督学习与非监督学习下特征降维</a:t>
            </a:r>
          </a:p>
        </p:txBody>
      </p:sp>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EFDF8C9C-EC9F-4E2C-818F-DF7DE1EB2070}"/>
                  </a:ext>
                </a:extLst>
              </p:cNvPr>
              <p:cNvSpPr/>
              <p:nvPr/>
            </p:nvSpPr>
            <p:spPr>
              <a:xfrm>
                <a:off x="1198122" y="1096179"/>
                <a:ext cx="9795753" cy="1159676"/>
              </a:xfrm>
              <a:prstGeom prst="rect">
                <a:avLst/>
              </a:prstGeom>
            </p:spPr>
            <p:txBody>
              <a:bodyPr wrap="square">
                <a:spAutoFit/>
              </a:bodyPr>
              <a:lstStyle/>
              <a:p>
                <a:pPr marL="0" marR="0" lvl="0" indent="266700" algn="just"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𝐽</m:t>
                      </m:r>
                      <m:d>
                        <m:dPr>
                          <m:ctrlPr>
                            <a:rPr kumimoji="0" lang="zh-CN" altLang="zh-CN" sz="18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altLang="zh-CN" sz="1800" b="1"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𝒘</m:t>
                          </m:r>
                        </m:e>
                      </m:d>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m:t>
                      </m:r>
                      <m:f>
                        <m:fPr>
                          <m:ctrlPr>
                            <a:rPr kumimoji="0" lang="zh-CN" altLang="zh-CN" sz="18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fPr>
                        <m:num>
                          <m:sSubSup>
                            <m:sSubSupPr>
                              <m:ctrlPr>
                                <a:rPr kumimoji="0" lang="zh-CN" altLang="zh-CN" sz="18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SupPr>
                            <m:e>
                              <m:d>
                                <m:dPr>
                                  <m:begChr m:val="‖"/>
                                  <m:endChr m:val="‖"/>
                                  <m:ctrlPr>
                                    <a:rPr kumimoji="0" lang="zh-CN" altLang="zh-CN" sz="18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sSup>
                                    <m:sSupPr>
                                      <m:ctrlPr>
                                        <a:rPr kumimoji="0" lang="zh-CN" altLang="zh-CN" sz="18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pPr>
                                    <m:e>
                                      <m:r>
                                        <a:rPr kumimoji="0" lang="en-US" altLang="zh-CN" sz="1800" b="1"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𝒘</m:t>
                                      </m:r>
                                    </m:e>
                                    <m:sup>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𝑇</m:t>
                                      </m:r>
                                    </m:sup>
                                  </m:sSup>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m:t>
                                  </m:r>
                                  <m:sSub>
                                    <m:sSubPr>
                                      <m:ctrlPr>
                                        <a:rPr kumimoji="0" lang="zh-CN" altLang="zh-CN" sz="18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800" b="1"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𝒎</m:t>
                                      </m:r>
                                    </m:e>
                                    <m:sub>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2</m:t>
                                      </m:r>
                                    </m:sub>
                                  </m:sSub>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m:t>
                                  </m:r>
                                  <m:sSub>
                                    <m:sSubPr>
                                      <m:ctrlPr>
                                        <a:rPr kumimoji="0" lang="zh-CN" altLang="zh-CN" sz="18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800" b="1"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𝒎</m:t>
                                      </m:r>
                                    </m:e>
                                    <m:sub>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1</m:t>
                                      </m:r>
                                    </m:sub>
                                  </m:sSub>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m:t>
                                  </m:r>
                                </m:e>
                              </m:d>
                            </m:e>
                            <m:sub>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2</m:t>
                              </m:r>
                            </m:sub>
                            <m:sup>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2</m:t>
                              </m:r>
                            </m:sup>
                          </m:sSubSup>
                        </m:num>
                        <m:den>
                          <m:sSub>
                            <m:sSubPr>
                              <m:ctrlPr>
                                <a:rPr kumimoji="0" lang="zh-CN" altLang="zh-CN" sz="18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sSup>
                                <m:sSupPr>
                                  <m:ctrlPr>
                                    <a:rPr kumimoji="0" lang="zh-CN" altLang="zh-CN" sz="18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pPr>
                                <m:e>
                                  <m:r>
                                    <a:rPr kumimoji="0" lang="en-US" altLang="zh-CN" sz="1800" b="1"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𝒘</m:t>
                                  </m:r>
                                </m:e>
                                <m:sup>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𝑇</m:t>
                                  </m:r>
                                </m:sup>
                              </m:sSup>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𝛴</m:t>
                              </m:r>
                            </m:e>
                            <m:sub>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1</m:t>
                              </m:r>
                            </m:sub>
                          </m:sSub>
                          <m:r>
                            <a:rPr kumimoji="0" lang="en-US" altLang="zh-CN" sz="1800" b="1"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𝒘</m:t>
                          </m:r>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m:t>
                          </m:r>
                          <m:sSub>
                            <m:sSubPr>
                              <m:ctrlPr>
                                <a:rPr kumimoji="0" lang="zh-CN" altLang="zh-CN" sz="18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sSup>
                                <m:sSupPr>
                                  <m:ctrlPr>
                                    <a:rPr kumimoji="0" lang="zh-CN" altLang="zh-CN" sz="18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pPr>
                                <m:e>
                                  <m:r>
                                    <a:rPr kumimoji="0" lang="en-US" altLang="zh-CN" sz="1800" b="1"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𝒘</m:t>
                                  </m:r>
                                </m:e>
                                <m:sup>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𝑇</m:t>
                                  </m:r>
                                </m:sup>
                              </m:sSup>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𝛴</m:t>
                              </m:r>
                            </m:e>
                            <m:sub>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2</m:t>
                              </m:r>
                            </m:sub>
                          </m:sSub>
                          <m:r>
                            <a:rPr kumimoji="0" lang="en-US" altLang="zh-CN" sz="1800" b="1"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𝒘</m:t>
                          </m:r>
                        </m:den>
                      </m:f>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m:t>
                      </m:r>
                      <m:f>
                        <m:fPr>
                          <m:ctrlPr>
                            <a:rPr kumimoji="0" lang="zh-CN" altLang="zh-CN" sz="18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fPr>
                        <m:num>
                          <m:sSup>
                            <m:sSupPr>
                              <m:ctrlPr>
                                <a:rPr kumimoji="0" lang="zh-CN" altLang="zh-CN" sz="18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pPr>
                            <m:e>
                              <m:sSup>
                                <m:sSupPr>
                                  <m:ctrlPr>
                                    <a:rPr kumimoji="0" lang="zh-CN" altLang="zh-CN" sz="18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pPr>
                                <m:e>
                                  <m:r>
                                    <a:rPr kumimoji="0" lang="en-US" altLang="zh-CN" sz="1800" b="1"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𝒘</m:t>
                                  </m:r>
                                </m:e>
                                <m:sup>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𝑇</m:t>
                                  </m:r>
                                </m:sup>
                              </m:sSup>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m:t>
                              </m:r>
                              <m:sSub>
                                <m:sSubPr>
                                  <m:ctrlPr>
                                    <a:rPr kumimoji="0" lang="zh-CN" altLang="zh-CN" sz="18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800" b="1"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𝒎</m:t>
                                  </m:r>
                                </m:e>
                                <m:sub>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2</m:t>
                                  </m:r>
                                </m:sub>
                              </m:sSub>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m:t>
                              </m:r>
                              <m:sSub>
                                <m:sSubPr>
                                  <m:ctrlPr>
                                    <a:rPr kumimoji="0" lang="zh-CN" altLang="zh-CN" sz="18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800" b="1"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𝒎</m:t>
                                  </m:r>
                                </m:e>
                                <m:sub>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1</m:t>
                                  </m:r>
                                </m:sub>
                              </m:sSub>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m:t>
                              </m:r>
                              <m:sSub>
                                <m:sSubPr>
                                  <m:ctrlPr>
                                    <a:rPr kumimoji="0" lang="zh-CN" altLang="zh-CN" sz="18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800" b="1"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𝒎</m:t>
                                  </m:r>
                                </m:e>
                                <m:sub>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2</m:t>
                                  </m:r>
                                </m:sub>
                              </m:sSub>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m:t>
                              </m:r>
                              <m:sSub>
                                <m:sSubPr>
                                  <m:ctrlPr>
                                    <a:rPr kumimoji="0" lang="zh-CN" altLang="zh-CN" sz="18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800" b="1"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𝒎</m:t>
                                  </m:r>
                                </m:e>
                                <m:sub>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1</m:t>
                                  </m:r>
                                </m:sub>
                              </m:sSub>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m:t>
                              </m:r>
                            </m:e>
                            <m:sup>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𝑇</m:t>
                              </m:r>
                            </m:sup>
                          </m:sSup>
                          <m:r>
                            <a:rPr kumimoji="0" lang="en-US" altLang="zh-CN" sz="1800" b="1"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𝒘</m:t>
                          </m:r>
                        </m:num>
                        <m:den>
                          <m:sSub>
                            <m:sSubPr>
                              <m:ctrlPr>
                                <a:rPr kumimoji="0" lang="zh-CN" altLang="zh-CN" sz="18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sSup>
                                <m:sSupPr>
                                  <m:ctrlPr>
                                    <a:rPr kumimoji="0" lang="zh-CN" altLang="zh-CN" sz="18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pPr>
                                <m:e>
                                  <m:r>
                                    <a:rPr kumimoji="0" lang="en-US" altLang="zh-CN" sz="1800" b="1"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𝒘</m:t>
                                  </m:r>
                                </m:e>
                                <m:sup>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𝑇</m:t>
                                  </m:r>
                                </m:sup>
                              </m:sSup>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m:t>
                              </m:r>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𝛴</m:t>
                              </m:r>
                            </m:e>
                            <m:sub>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1</m:t>
                              </m:r>
                            </m:sub>
                          </m:sSub>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m:t>
                          </m:r>
                          <m:sSub>
                            <m:sSubPr>
                              <m:ctrlPr>
                                <a:rPr kumimoji="0" lang="zh-CN" altLang="zh-CN" sz="18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𝛴</m:t>
                              </m:r>
                            </m:e>
                            <m:sub>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2</m:t>
                              </m:r>
                            </m:sub>
                          </m:sSub>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m:t>
                          </m:r>
                          <m:r>
                            <a:rPr kumimoji="0" lang="en-US" altLang="zh-CN" sz="1800" b="1"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𝒘</m:t>
                          </m:r>
                        </m:den>
                      </m:f>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m:t>
                      </m:r>
                      <m:f>
                        <m:fPr>
                          <m:ctrlPr>
                            <a:rPr kumimoji="0" lang="zh-CN" altLang="zh-CN" sz="18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fPr>
                        <m:num>
                          <m:sSup>
                            <m:sSupPr>
                              <m:ctrlPr>
                                <a:rPr kumimoji="0" lang="zh-CN" altLang="zh-CN" sz="18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pPr>
                            <m:e>
                              <m:r>
                                <a:rPr kumimoji="0" lang="en-US" altLang="zh-CN" sz="1800" b="1"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𝒘</m:t>
                              </m:r>
                            </m:e>
                            <m:sup>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𝑇</m:t>
                              </m:r>
                            </m:sup>
                          </m:sSup>
                          <m:sSub>
                            <m:sSubPr>
                              <m:ctrlPr>
                                <a:rPr kumimoji="0" lang="zh-CN" altLang="zh-CN" sz="18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800" b="1"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𝑺</m:t>
                              </m:r>
                            </m:e>
                            <m:sub>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𝑏</m:t>
                              </m:r>
                            </m:sub>
                          </m:sSub>
                          <m:r>
                            <a:rPr kumimoji="0" lang="en-US" altLang="zh-CN" sz="1800" b="1"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𝒘</m:t>
                          </m:r>
                        </m:num>
                        <m:den>
                          <m:sSup>
                            <m:sSupPr>
                              <m:ctrlPr>
                                <a:rPr kumimoji="0" lang="zh-CN" altLang="zh-CN" sz="18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pPr>
                            <m:e>
                              <m:r>
                                <a:rPr kumimoji="0" lang="en-US" altLang="zh-CN" sz="1800" b="1"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𝒘</m:t>
                              </m:r>
                            </m:e>
                            <m:sup>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𝑇</m:t>
                              </m:r>
                            </m:sup>
                          </m:sSup>
                          <m:sSub>
                            <m:sSubPr>
                              <m:ctrlPr>
                                <a:rPr kumimoji="0" lang="zh-CN" altLang="zh-CN" sz="18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800" b="1"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𝑺</m:t>
                              </m:r>
                            </m:e>
                            <m:sub>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𝑤</m:t>
                              </m:r>
                            </m:sub>
                          </m:sSub>
                          <m:r>
                            <a:rPr kumimoji="0" lang="en-US" altLang="zh-CN" sz="1800" b="1"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𝒘</m:t>
                          </m:r>
                        </m:den>
                      </m:f>
                    </m:oMath>
                  </m:oMathPara>
                </a14:m>
                <a:endParaRPr kumimoji="0" lang="zh-CN" altLang="zh-CN" sz="1800" b="0" i="0" u="none" strike="noStrike" kern="1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mc:Choice>
        <mc:Fallback xmlns="">
          <p:sp>
            <p:nvSpPr>
              <p:cNvPr id="7" name="矩形 6">
                <a:extLst>
                  <a:ext uri="{FF2B5EF4-FFF2-40B4-BE49-F238E27FC236}">
                    <a16:creationId xmlns:a16="http://schemas.microsoft.com/office/drawing/2014/main" id="{EFDF8C9C-EC9F-4E2C-818F-DF7DE1EB2070}"/>
                  </a:ext>
                </a:extLst>
              </p:cNvPr>
              <p:cNvSpPr>
                <a:spLocks noRot="1" noChangeAspect="1" noMove="1" noResize="1" noEditPoints="1" noAdjustHandles="1" noChangeArrowheads="1" noChangeShapeType="1" noTextEdit="1"/>
              </p:cNvSpPr>
              <p:nvPr/>
            </p:nvSpPr>
            <p:spPr>
              <a:xfrm>
                <a:off x="1198122" y="1096179"/>
                <a:ext cx="9795753" cy="1159676"/>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AF0E82D6-A698-4280-859F-6B64ACFB4B67}"/>
                  </a:ext>
                </a:extLst>
              </p:cNvPr>
              <p:cNvSpPr/>
              <p:nvPr/>
            </p:nvSpPr>
            <p:spPr>
              <a:xfrm>
                <a:off x="363166" y="2290141"/>
                <a:ext cx="11465667" cy="4129272"/>
              </a:xfrm>
              <a:prstGeom prst="rect">
                <a:avLst/>
              </a:prstGeom>
            </p:spPr>
            <p:txBody>
              <a:bodyPr wrap="square">
                <a:spAutoFit/>
              </a:bodyPr>
              <a:lstStyle/>
              <a:p>
                <a:pPr marL="0" marR="0" lvl="0" indent="266700" algn="just" defTabSz="914400" rtl="0" eaLnBrk="1" fontAlgn="auto" latinLnBrk="0" hangingPunct="1">
                  <a:lnSpc>
                    <a:spcPct val="150000"/>
                  </a:lnSpc>
                  <a:spcBef>
                    <a:spcPts val="0"/>
                  </a:spcBef>
                  <a:spcAft>
                    <a:spcPts val="0"/>
                  </a:spcAft>
                  <a:buClrTx/>
                  <a:buSzTx/>
                  <a:buFontTx/>
                  <a:buNone/>
                  <a:tabLst/>
                  <a:defRPr/>
                </a:pPr>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上述带约束条件（即</a:t>
                </a:r>
                <a14:m>
                  <m:oMath xmlns:m="http://schemas.openxmlformats.org/officeDocument/2006/math">
                    <m:sSup>
                      <m:sSupPr>
                        <m:ctrlPr>
                          <a:rPr kumimoji="0" lang="zh-CN" altLang="zh-CN"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pPr>
                      <m:e>
                        <m:r>
                          <a:rPr kumimoji="0" lang="en-US" altLang="zh-CN" sz="1800" b="1"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𝒘</m:t>
                        </m:r>
                      </m:e>
                      <m:sup>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𝑇</m:t>
                        </m:r>
                      </m:sup>
                    </m:sSup>
                    <m:sSub>
                      <m:sSubPr>
                        <m:ctrlPr>
                          <a:rPr kumimoji="0" lang="zh-CN" altLang="zh-CN"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800" b="1"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𝑺</m:t>
                        </m:r>
                      </m:e>
                      <m:sub>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𝑊</m:t>
                        </m:r>
                      </m:sub>
                    </m:sSub>
                    <m:r>
                      <a:rPr kumimoji="0" lang="en-US" altLang="zh-CN" sz="1800" b="1"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𝒘</m:t>
                    </m:r>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MS Mincho" panose="02020609040205080304" pitchFamily="49" charset="-128"/>
                        <a:cs typeface="Times New Roman" panose="02020603050405020304" pitchFamily="18" charset="0"/>
                      </a:rPr>
                      <m:t>−</m:t>
                    </m:r>
                    <m:r>
                      <a:rPr kumimoji="0" lang="en-US" altLang="zh-CN" sz="1800" b="0" i="0" u="none" strike="noStrike" kern="1200" cap="none" spc="0" normalizeH="0" baseline="0" noProof="0">
                        <a:ln>
                          <a:noFill/>
                        </a:ln>
                        <a:solidFill>
                          <a:srgbClr val="000000"/>
                        </a:solidFill>
                        <a:effectLst/>
                        <a:uLnTx/>
                        <a:uFillTx/>
                        <a:latin typeface="Cambria Math" panose="02040503050406030204" pitchFamily="18" charset="0"/>
                        <a:ea typeface="MS Mincho" panose="02020609040205080304" pitchFamily="49" charset="-128"/>
                        <a:cs typeface="Times New Roman" panose="02020603050405020304" pitchFamily="18" charset="0"/>
                      </a:rPr>
                      <m:t>1=0</m:t>
                    </m:r>
                  </m:oMath>
                </a14:m>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）的函数极大值（即</a:t>
                </a:r>
                <a14:m>
                  <m:oMath xmlns:m="http://schemas.openxmlformats.org/officeDocument/2006/math">
                    <m:sSup>
                      <m:sSupPr>
                        <m:ctrlPr>
                          <a:rPr kumimoji="0" lang="zh-CN" altLang="zh-CN"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pPr>
                      <m:e>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 </m:t>
                        </m:r>
                        <m:r>
                          <a:rPr kumimoji="0" lang="en-US" altLang="zh-CN" sz="1800" b="1"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𝒘</m:t>
                        </m:r>
                      </m:e>
                      <m:sup>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𝑇</m:t>
                        </m:r>
                      </m:sup>
                    </m:sSup>
                    <m:sSub>
                      <m:sSubPr>
                        <m:ctrlPr>
                          <a:rPr kumimoji="0" lang="zh-CN" altLang="zh-CN"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800" b="1"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𝑺</m:t>
                        </m:r>
                      </m:e>
                      <m:sub>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𝑏</m:t>
                        </m:r>
                      </m:sub>
                    </m:sSub>
                    <m:r>
                      <a:rPr kumimoji="0" lang="en-US" altLang="zh-CN" sz="1800" b="1"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𝒘</m:t>
                    </m:r>
                  </m:oMath>
                </a14:m>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取值最大）优化问题所对应拉格朗日函数为：</a:t>
                </a:r>
              </a:p>
              <a:p>
                <a:pPr marL="0" marR="0" lvl="0" indent="266700" algn="just"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𝐿</m:t>
                      </m:r>
                      <m:d>
                        <m:dPr>
                          <m:ctrlPr>
                            <a:rPr kumimoji="0" lang="zh-CN" altLang="zh-CN" sz="18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altLang="zh-CN" sz="1800" b="1"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𝒘</m:t>
                          </m:r>
                        </m:e>
                      </m:d>
                      <m:r>
                        <a:rPr kumimoji="0" lang="en-US" altLang="zh-CN" sz="1800" b="0" i="0"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m:t>
                      </m:r>
                      <m:sSup>
                        <m:sSupPr>
                          <m:ctrlPr>
                            <a:rPr kumimoji="0" lang="zh-CN" altLang="zh-CN" sz="18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pPr>
                        <m:e>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 </m:t>
                          </m:r>
                          <m:r>
                            <a:rPr kumimoji="0" lang="en-US" altLang="zh-CN" sz="1800" b="1"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𝒘</m:t>
                          </m:r>
                        </m:e>
                        <m:sup>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𝑇</m:t>
                          </m:r>
                        </m:sup>
                      </m:sSup>
                      <m:sSub>
                        <m:sSubPr>
                          <m:ctrlPr>
                            <a:rPr kumimoji="0" lang="zh-CN" altLang="zh-CN" sz="18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800" b="1"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𝑺</m:t>
                          </m:r>
                        </m:e>
                        <m:sub>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𝑏</m:t>
                          </m:r>
                        </m:sub>
                      </m:sSub>
                      <m:r>
                        <a:rPr kumimoji="0" lang="en-US" altLang="zh-CN" sz="1800" b="1"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𝒘</m:t>
                      </m:r>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m:t>
                      </m:r>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𝜆</m:t>
                      </m:r>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m:t>
                      </m:r>
                      <m:sSup>
                        <m:sSupPr>
                          <m:ctrlPr>
                            <a:rPr kumimoji="0" lang="zh-CN" altLang="zh-CN" sz="18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pPr>
                        <m:e>
                          <m:r>
                            <a:rPr kumimoji="0" lang="en-US" altLang="zh-CN" sz="1800" b="1"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𝒘</m:t>
                          </m:r>
                        </m:e>
                        <m:sup>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𝑇</m:t>
                          </m:r>
                        </m:sup>
                      </m:sSup>
                      <m:sSub>
                        <m:sSubPr>
                          <m:ctrlPr>
                            <a:rPr kumimoji="0" lang="zh-CN" altLang="zh-CN" sz="18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800" b="1"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𝑺</m:t>
                          </m:r>
                        </m:e>
                        <m:sub>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𝑤</m:t>
                          </m:r>
                        </m:sub>
                      </m:sSub>
                      <m:r>
                        <a:rPr kumimoji="0" lang="en-US" altLang="zh-CN" sz="1800" b="1"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𝒘</m:t>
                      </m:r>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m:t>
                      </m:r>
                      <m:r>
                        <a:rPr kumimoji="0" lang="en-US" altLang="zh-CN" sz="1800" b="0" i="0"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1)</m:t>
                      </m:r>
                    </m:oMath>
                  </m:oMathPara>
                </a14:m>
                <a:endParaRPr kumimoji="0" lang="zh-CN" altLang="zh-CN" sz="1800" b="0" i="0" u="none" strike="noStrike" kern="1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266700" algn="just" defTabSz="914400" rtl="0" eaLnBrk="1" fontAlgn="auto" latinLnBrk="0" hangingPunct="1">
                  <a:lnSpc>
                    <a:spcPct val="150000"/>
                  </a:lnSpc>
                  <a:spcBef>
                    <a:spcPts val="0"/>
                  </a:spcBef>
                  <a:spcAft>
                    <a:spcPts val="0"/>
                  </a:spcAft>
                  <a:buClrTx/>
                  <a:buSzTx/>
                  <a:buFontTx/>
                  <a:buNone/>
                  <a:tabLst/>
                  <a:defRPr/>
                </a:pPr>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对</a:t>
                </a:r>
                <a14:m>
                  <m:oMath xmlns:m="http://schemas.openxmlformats.org/officeDocument/2006/math">
                    <m:r>
                      <a:rPr kumimoji="0" lang="en-US" altLang="zh-CN" sz="1800" b="1"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𝒘</m:t>
                    </m:r>
                  </m:oMath>
                </a14:m>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求偏导并使其求导结果为零，可得</a:t>
                </a:r>
                <a14:m>
                  <m:oMath xmlns:m="http://schemas.openxmlformats.org/officeDocument/2006/math">
                    <m:sSup>
                      <m:sSupPr>
                        <m:ctrlPr>
                          <a:rPr kumimoji="0" lang="zh-CN" altLang="zh-CN"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pPr>
                      <m:e>
                        <m:sSub>
                          <m:sSubPr>
                            <m:ctrlPr>
                              <a:rPr kumimoji="0" lang="zh-CN" altLang="zh-CN"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800" b="1"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𝑺</m:t>
                            </m:r>
                          </m:e>
                          <m:sub>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𝑤</m:t>
                            </m:r>
                          </m:sub>
                        </m:sSub>
                      </m:e>
                      <m:sup>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−1</m:t>
                        </m:r>
                      </m:sup>
                    </m:sSup>
                    <m:sSub>
                      <m:sSubPr>
                        <m:ctrlPr>
                          <a:rPr kumimoji="0" lang="zh-CN" altLang="zh-CN"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800" b="1"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𝑺</m:t>
                        </m:r>
                      </m:e>
                      <m:sub>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𝑏</m:t>
                        </m:r>
                      </m:sub>
                    </m:sSub>
                    <m:r>
                      <a:rPr kumimoji="0" lang="en-US" altLang="zh-CN" sz="1800" b="1"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𝒘</m:t>
                    </m:r>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𝜆</m:t>
                    </m:r>
                    <m:r>
                      <a:rPr kumimoji="0" lang="en-US" altLang="zh-CN" sz="1800" b="1"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𝒘</m:t>
                    </m:r>
                  </m:oMath>
                </a14:m>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。由此可见，</a:t>
                </a:r>
                <a14:m>
                  <m:oMath xmlns:m="http://schemas.openxmlformats.org/officeDocument/2006/math">
                    <m:r>
                      <m:rPr>
                        <m:sty m:val="p"/>
                      </m:rPr>
                      <a:rPr kumimoji="0" lang="en-US" altLang="zh-CN" sz="18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λ</m:t>
                    </m:r>
                  </m:oMath>
                </a14:m>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和</a:t>
                </a:r>
                <a14:m>
                  <m:oMath xmlns:m="http://schemas.openxmlformats.org/officeDocument/2006/math">
                    <m:r>
                      <a:rPr kumimoji="0" lang="en-US" altLang="zh-CN" sz="1800" b="1"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𝒘</m:t>
                    </m:r>
                  </m:oMath>
                </a14:m>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分别是</a:t>
                </a:r>
                <a14:m>
                  <m:oMath xmlns:m="http://schemas.openxmlformats.org/officeDocument/2006/math">
                    <m:sSup>
                      <m:sSupPr>
                        <m:ctrlPr>
                          <a:rPr kumimoji="0" lang="zh-CN" altLang="zh-CN"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pPr>
                      <m:e>
                        <m:sSub>
                          <m:sSubPr>
                            <m:ctrlPr>
                              <a:rPr kumimoji="0" lang="zh-CN" altLang="zh-CN"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800" b="1"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𝑺</m:t>
                            </m:r>
                          </m:e>
                          <m:sub>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𝑤</m:t>
                            </m:r>
                          </m:sub>
                        </m:sSub>
                      </m:e>
                      <m:sup>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r>
                          <a:rPr kumimoji="0" lang="en-US" altLang="zh-CN" sz="18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1</m:t>
                        </m:r>
                      </m:sup>
                    </m:sSup>
                    <m:sSub>
                      <m:sSubPr>
                        <m:ctrlPr>
                          <a:rPr kumimoji="0" lang="zh-CN" altLang="zh-CN"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800" b="1"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𝑺</m:t>
                        </m:r>
                      </m:e>
                      <m:sub>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𝑏</m:t>
                        </m:r>
                      </m:sub>
                    </m:sSub>
                  </m:oMath>
                </a14:m>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的特征根和特征向量，</a:t>
                </a:r>
                <a14:m>
                  <m:oMath xmlns:m="http://schemas.openxmlformats.org/officeDocument/2006/math">
                    <m:sSup>
                      <m:sSupPr>
                        <m:ctrlPr>
                          <a:rPr kumimoji="0" lang="zh-CN" altLang="zh-CN"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pPr>
                      <m:e>
                        <m:sSub>
                          <m:sSubPr>
                            <m:ctrlPr>
                              <a:rPr kumimoji="0" lang="zh-CN" altLang="zh-CN"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800" b="1"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𝑺</m:t>
                            </m:r>
                          </m:e>
                          <m:sub>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𝑤</m:t>
                            </m:r>
                          </m:sub>
                        </m:sSub>
                      </m:e>
                      <m:sup>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−1</m:t>
                        </m:r>
                      </m:sup>
                    </m:sSup>
                    <m:sSub>
                      <m:sSubPr>
                        <m:ctrlPr>
                          <a:rPr kumimoji="0" lang="zh-CN" altLang="zh-CN"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800" b="1"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𝑺</m:t>
                        </m:r>
                      </m:e>
                      <m:sub>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𝑏</m:t>
                        </m:r>
                      </m:sub>
                    </m:sSub>
                    <m:r>
                      <a:rPr kumimoji="0" lang="en-US" altLang="zh-CN" sz="1800" b="1"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𝒘</m:t>
                    </m:r>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𝜆</m:t>
                    </m:r>
                    <m:r>
                      <a:rPr kumimoji="0" lang="en-US" altLang="zh-CN" sz="1800" b="1"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𝒘</m:t>
                    </m:r>
                  </m:oMath>
                </a14:m>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也被称为</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Fisher</a:t>
                </a:r>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线性判别（</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Fisher linear discrimination</a:t>
                </a:r>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a:t>
                </a:r>
              </a:p>
              <a:p>
                <a:pPr marL="0" marR="0" lvl="0" indent="266700" algn="l" defTabSz="914400" rtl="0" eaLnBrk="1" fontAlgn="auto" latinLnBrk="0" hangingPunct="1">
                  <a:lnSpc>
                    <a:spcPct val="150000"/>
                  </a:lnSpc>
                  <a:spcBef>
                    <a:spcPts val="0"/>
                  </a:spcBef>
                  <a:spcAft>
                    <a:spcPts val="0"/>
                  </a:spcAft>
                  <a:buClrTx/>
                  <a:buSzTx/>
                  <a:buFontTx/>
                  <a:buNone/>
                  <a:tabLst/>
                  <a:defRPr/>
                </a:pPr>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因为</a:t>
                </a:r>
                <a14:m>
                  <m:oMath xmlns:m="http://schemas.openxmlformats.org/officeDocument/2006/math">
                    <m:sSub>
                      <m:sSubPr>
                        <m:ctrlPr>
                          <a:rPr kumimoji="0" lang="zh-CN" altLang="zh-CN"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800" b="1"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𝑺</m:t>
                        </m:r>
                      </m:e>
                      <m:sub>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𝑏</m:t>
                        </m:r>
                      </m:sub>
                    </m:sSub>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sSub>
                      <m:sSubPr>
                        <m:ctrlPr>
                          <a:rPr kumimoji="0" lang="zh-CN" altLang="zh-CN"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800" b="1"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𝒎</m:t>
                        </m:r>
                      </m:e>
                      <m:sub>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2</m:t>
                        </m:r>
                      </m:sub>
                    </m:sSub>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sSub>
                      <m:sSubPr>
                        <m:ctrlPr>
                          <a:rPr kumimoji="0" lang="zh-CN" altLang="zh-CN"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800" b="1"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𝒎</m:t>
                        </m:r>
                      </m:e>
                      <m:sub>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1</m:t>
                        </m:r>
                      </m:sub>
                    </m:sSub>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sSup>
                      <m:sSupPr>
                        <m:ctrlPr>
                          <a:rPr kumimoji="0" lang="zh-CN" altLang="zh-CN"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pPr>
                      <m:e>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sSub>
                          <m:sSubPr>
                            <m:ctrlPr>
                              <a:rPr kumimoji="0" lang="zh-CN" altLang="zh-CN"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800" b="1"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𝒎</m:t>
                            </m:r>
                          </m:e>
                          <m:sub>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2</m:t>
                            </m:r>
                          </m:sub>
                        </m:sSub>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sSub>
                          <m:sSubPr>
                            <m:ctrlPr>
                              <a:rPr kumimoji="0" lang="zh-CN" altLang="zh-CN"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800" b="1"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𝒎</m:t>
                            </m:r>
                          </m:e>
                          <m:sub>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1</m:t>
                            </m:r>
                          </m:sub>
                        </m:sSub>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e>
                      <m:sup>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𝑇</m:t>
                        </m:r>
                      </m:sup>
                    </m:sSup>
                    <m:r>
                      <a:rPr kumimoji="0" lang="en-US" altLang="zh-CN" sz="18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 </m:t>
                    </m:r>
                  </m:oMath>
                </a14:m>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，令实数</a:t>
                </a:r>
                <a14:m>
                  <m:oMath xmlns:m="http://schemas.openxmlformats.org/officeDocument/2006/math">
                    <m:sSub>
                      <m:sSubPr>
                        <m:ctrlPr>
                          <a:rPr kumimoji="0" lang="zh-CN" altLang="zh-CN"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𝜆</m:t>
                        </m:r>
                      </m:e>
                      <m:sub>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𝑤</m:t>
                        </m:r>
                      </m:sub>
                    </m:sSub>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sSup>
                      <m:sSupPr>
                        <m:ctrlPr>
                          <a:rPr kumimoji="0" lang="zh-CN" altLang="zh-CN"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pPr>
                      <m:e>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sSub>
                          <m:sSubPr>
                            <m:ctrlPr>
                              <a:rPr kumimoji="0" lang="zh-CN" altLang="zh-CN"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800" b="1"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𝒎</m:t>
                            </m:r>
                          </m:e>
                          <m:sub>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2</m:t>
                            </m:r>
                          </m:sub>
                        </m:sSub>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sSub>
                          <m:sSubPr>
                            <m:ctrlPr>
                              <a:rPr kumimoji="0" lang="zh-CN" altLang="zh-CN"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800" b="1"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𝒎</m:t>
                            </m:r>
                          </m:e>
                          <m:sub>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1</m:t>
                            </m:r>
                          </m:sub>
                        </m:sSub>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e>
                      <m:sup>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𝑇</m:t>
                        </m:r>
                      </m:sup>
                    </m:sSup>
                    <m:r>
                      <a:rPr kumimoji="0" lang="en-US" altLang="zh-CN" sz="1800" b="1"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𝒘</m:t>
                    </m:r>
                  </m:oMath>
                </a14:m>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，那么</a:t>
                </a:r>
                <a14:m>
                  <m:oMath xmlns:m="http://schemas.openxmlformats.org/officeDocument/2006/math">
                    <m:sSub>
                      <m:sSubPr>
                        <m:ctrlPr>
                          <a:rPr kumimoji="0" lang="zh-CN" altLang="zh-CN"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800" b="1"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𝑺</m:t>
                        </m:r>
                      </m:e>
                      <m:sub>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𝑏</m:t>
                        </m:r>
                      </m:sub>
                    </m:sSub>
                    <m:r>
                      <a:rPr kumimoji="0" lang="en-US" altLang="zh-CN" sz="1800" b="1"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𝒘</m:t>
                    </m:r>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d>
                      <m:dPr>
                        <m:ctrlPr>
                          <a:rPr kumimoji="0" lang="zh-CN" altLang="zh-CN"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kumimoji="0" lang="zh-CN" altLang="zh-CN"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800" b="1"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𝒎</m:t>
                            </m:r>
                          </m:e>
                          <m:sub>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2</m:t>
                            </m:r>
                          </m:sub>
                        </m:sSub>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sSub>
                          <m:sSubPr>
                            <m:ctrlPr>
                              <a:rPr kumimoji="0" lang="zh-CN" altLang="zh-CN"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800" b="1"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𝒎</m:t>
                            </m:r>
                          </m:e>
                          <m:sub>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1</m:t>
                            </m:r>
                          </m:sub>
                        </m:sSub>
                      </m:e>
                    </m:d>
                    <m:sSup>
                      <m:sSupPr>
                        <m:ctrlPr>
                          <a:rPr kumimoji="0" lang="zh-CN" altLang="zh-CN"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pPr>
                      <m:e>
                        <m:d>
                          <m:dPr>
                            <m:ctrlPr>
                              <a:rPr kumimoji="0" lang="zh-CN" altLang="zh-CN"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kumimoji="0" lang="zh-CN" altLang="zh-CN"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800" b="1"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𝒎</m:t>
                                </m:r>
                              </m:e>
                              <m:sub>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2</m:t>
                                </m:r>
                              </m:sub>
                            </m:sSub>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sSub>
                              <m:sSubPr>
                                <m:ctrlPr>
                                  <a:rPr kumimoji="0" lang="zh-CN" altLang="zh-CN"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800" b="1"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𝒎</m:t>
                                </m:r>
                              </m:e>
                              <m:sub>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1</m:t>
                                </m:r>
                              </m:sub>
                            </m:sSub>
                          </m:e>
                        </m:d>
                      </m:e>
                      <m:sup>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𝑇</m:t>
                        </m:r>
                      </m:sup>
                    </m:sSup>
                    <m:r>
                      <a:rPr kumimoji="0" lang="en-US" altLang="zh-CN" sz="1800" b="1"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𝒘</m:t>
                    </m:r>
                    <m:r>
                      <a:rPr kumimoji="0" lang="en-US" altLang="zh-CN" sz="1800" b="1"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d>
                      <m:dPr>
                        <m:ctrlPr>
                          <a:rPr kumimoji="0" lang="zh-CN" altLang="zh-CN"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kumimoji="0" lang="zh-CN" altLang="zh-CN"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800" b="1"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𝒎</m:t>
                            </m:r>
                          </m:e>
                          <m:sub>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2</m:t>
                            </m:r>
                          </m:sub>
                        </m:sSub>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sSub>
                          <m:sSubPr>
                            <m:ctrlPr>
                              <a:rPr kumimoji="0" lang="zh-CN" altLang="zh-CN"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800" b="1"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𝒎</m:t>
                            </m:r>
                          </m:e>
                          <m:sub>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1</m:t>
                            </m:r>
                          </m:sub>
                        </m:sSub>
                      </m:e>
                    </m:d>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sSub>
                      <m:sSubPr>
                        <m:ctrlPr>
                          <a:rPr kumimoji="0" lang="zh-CN" altLang="zh-CN"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𝜆</m:t>
                        </m:r>
                      </m:e>
                      <m:sub>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𝑤</m:t>
                        </m:r>
                      </m:sub>
                    </m:sSub>
                  </m:oMath>
                </a14:m>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，将其代入</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Fisher</a:t>
                </a:r>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线性判别，可得：</a:t>
                </a:r>
              </a:p>
              <a:p>
                <a:pPr marL="0" marR="0" lvl="0" indent="266700" algn="just"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kumimoji="0" lang="zh-CN" altLang="zh-CN"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pPr>
                        <m:e>
                          <m:sSub>
                            <m:sSubPr>
                              <m:ctrlPr>
                                <a:rPr kumimoji="0" lang="zh-CN" altLang="zh-CN"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800" b="1"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𝑺</m:t>
                              </m:r>
                            </m:e>
                            <m:sub>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𝑤</m:t>
                              </m:r>
                            </m:sub>
                          </m:sSub>
                        </m:e>
                        <m:sup>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−1</m:t>
                          </m:r>
                        </m:sup>
                      </m:sSup>
                      <m:sSub>
                        <m:sSubPr>
                          <m:ctrlPr>
                            <a:rPr kumimoji="0" lang="zh-CN" altLang="zh-CN"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800" b="1"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𝑺</m:t>
                          </m:r>
                        </m:e>
                        <m:sub>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𝑏</m:t>
                          </m:r>
                        </m:sub>
                      </m:sSub>
                      <m:r>
                        <a:rPr kumimoji="0" lang="en-US" altLang="zh-CN" sz="1800" b="1"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𝒘</m:t>
                      </m:r>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sSup>
                        <m:sSupPr>
                          <m:ctrlPr>
                            <a:rPr kumimoji="0" lang="zh-CN" altLang="zh-CN"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pPr>
                        <m:e>
                          <m:sSub>
                            <m:sSubPr>
                              <m:ctrlPr>
                                <a:rPr kumimoji="0" lang="zh-CN" altLang="zh-CN"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800" b="1"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𝑺</m:t>
                              </m:r>
                            </m:e>
                            <m:sub>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𝑤</m:t>
                              </m:r>
                            </m:sub>
                          </m:sSub>
                        </m:e>
                        <m:sup>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−1</m:t>
                          </m:r>
                        </m:sup>
                      </m:sSup>
                      <m:d>
                        <m:dPr>
                          <m:ctrlPr>
                            <a:rPr kumimoji="0" lang="zh-CN" altLang="zh-CN"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kumimoji="0" lang="zh-CN" altLang="zh-CN"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800" b="1"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𝒎</m:t>
                              </m:r>
                            </m:e>
                            <m:sub>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2</m:t>
                              </m:r>
                            </m:sub>
                          </m:sSub>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sSub>
                            <m:sSubPr>
                              <m:ctrlPr>
                                <a:rPr kumimoji="0" lang="zh-CN" altLang="zh-CN"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800" b="1"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𝒎</m:t>
                              </m:r>
                            </m:e>
                            <m:sub>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1</m:t>
                              </m:r>
                            </m:sub>
                          </m:sSub>
                        </m:e>
                      </m:d>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sSub>
                        <m:sSubPr>
                          <m:ctrlPr>
                            <a:rPr kumimoji="0" lang="zh-CN" altLang="zh-CN"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𝜆</m:t>
                          </m:r>
                        </m:e>
                        <m:sub>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𝑤</m:t>
                          </m:r>
                        </m:sub>
                      </m:sSub>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𝜆</m:t>
                      </m:r>
                      <m:r>
                        <a:rPr kumimoji="0" lang="en-US" altLang="zh-CN" sz="1800" b="1"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𝒘</m:t>
                      </m:r>
                    </m:oMath>
                  </m:oMathPara>
                </a14:m>
                <a:endPar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endParaRPr>
              </a:p>
              <a:p>
                <a:pPr marL="0" marR="0" lvl="0" indent="266700" algn="just" defTabSz="914400" rtl="0" eaLnBrk="1" fontAlgn="auto" latinLnBrk="0" hangingPunct="1">
                  <a:lnSpc>
                    <a:spcPct val="150000"/>
                  </a:lnSpc>
                  <a:spcBef>
                    <a:spcPts val="0"/>
                  </a:spcBef>
                  <a:spcAft>
                    <a:spcPts val="0"/>
                  </a:spcAft>
                  <a:buClrTx/>
                  <a:buSzTx/>
                  <a:buFontTx/>
                  <a:buNone/>
                  <a:tabLst/>
                  <a:defRPr/>
                </a:pPr>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由于对</a:t>
                </a:r>
                <a14:m>
                  <m:oMath xmlns:m="http://schemas.openxmlformats.org/officeDocument/2006/math">
                    <m:r>
                      <a:rPr kumimoji="0" lang="en-US" altLang="zh-CN" sz="1800" b="1"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𝒘</m:t>
                    </m:r>
                  </m:oMath>
                </a14:m>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的放大和缩小操作不影响结果，因此可约去上式中的未知数</a:t>
                </a:r>
                <a14:m>
                  <m:oMath xmlns:m="http://schemas.openxmlformats.org/officeDocument/2006/math">
                    <m:r>
                      <m:rPr>
                        <m:sty m:val="p"/>
                      </m:rPr>
                      <a:rPr kumimoji="0" lang="en-US" altLang="zh-CN" sz="18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λ</m:t>
                    </m:r>
                  </m:oMath>
                </a14:m>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和</a:t>
                </a:r>
                <a14:m>
                  <m:oMath xmlns:m="http://schemas.openxmlformats.org/officeDocument/2006/math">
                    <m:sSub>
                      <m:sSubPr>
                        <m:ctrlPr>
                          <a:rPr kumimoji="0" lang="zh-CN" altLang="zh-CN"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𝜆</m:t>
                        </m:r>
                      </m:e>
                      <m:sub>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𝑤</m:t>
                        </m:r>
                      </m:sub>
                    </m:sSub>
                  </m:oMath>
                </a14:m>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，得到：</a:t>
                </a:r>
                <a14:m>
                  <m:oMath xmlns:m="http://schemas.openxmlformats.org/officeDocument/2006/math">
                    <m:r>
                      <a:rPr kumimoji="0" lang="en-US" altLang="zh-CN" sz="1800" b="1"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𝒘</m:t>
                    </m:r>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sSup>
                      <m:sSupPr>
                        <m:ctrlPr>
                          <a:rPr kumimoji="0" lang="zh-CN" altLang="zh-CN"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pPr>
                      <m:e>
                        <m:sSub>
                          <m:sSubPr>
                            <m:ctrlPr>
                              <a:rPr kumimoji="0" lang="zh-CN" altLang="zh-CN"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800" b="1"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𝑺</m:t>
                            </m:r>
                          </m:e>
                          <m:sub>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𝑤</m:t>
                            </m:r>
                          </m:sub>
                        </m:sSub>
                      </m:e>
                      <m:sup>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−1</m:t>
                        </m:r>
                      </m:sup>
                    </m:sSup>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sSub>
                      <m:sSubPr>
                        <m:ctrlPr>
                          <a:rPr kumimoji="0" lang="zh-CN" altLang="zh-CN"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800" b="1"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𝒎</m:t>
                        </m:r>
                      </m:e>
                      <m:sub>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2</m:t>
                        </m:r>
                      </m:sub>
                    </m:sSub>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sSub>
                      <m:sSubPr>
                        <m:ctrlPr>
                          <a:rPr kumimoji="0" lang="zh-CN" altLang="zh-CN"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800" b="1"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𝒎</m:t>
                        </m:r>
                      </m:e>
                      <m:sub>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1</m:t>
                        </m:r>
                      </m:sub>
                    </m:sSub>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oMath>
                </a14:m>
                <a:endPar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endParaRPr>
              </a:p>
              <a:p>
                <a:pPr marL="0" marR="0" lvl="0" indent="266700" algn="just" defTabSz="914400" rtl="0" eaLnBrk="1" fontAlgn="auto" latinLnBrk="0" hangingPunct="1">
                  <a:lnSpc>
                    <a:spcPct val="15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注：上述推导中利用了如下公式：如果</a:t>
                </a:r>
                <a14:m>
                  <m:oMath xmlns:m="http://schemas.openxmlformats.org/officeDocument/2006/math">
                    <m:r>
                      <a:rPr kumimoji="0" lang="en-US" altLang="zh-CN" sz="1800" b="1" i="0" u="none" strike="noStrike" kern="1200" cap="none" spc="0" normalizeH="0" baseline="0" noProof="0" smtClean="0">
                        <a:ln>
                          <a:noFill/>
                        </a:ln>
                        <a:solidFill>
                          <a:srgbClr val="000000"/>
                        </a:solidFill>
                        <a:effectLst/>
                        <a:uLnTx/>
                        <a:uFillTx/>
                        <a:latin typeface="Cambria Math" panose="02040503050406030204" pitchFamily="18" charset="0"/>
                        <a:ea typeface="楷体_GB2312"/>
                        <a:cs typeface="Times New Roman" panose="02020603050405020304" pitchFamily="18" charset="0"/>
                      </a:rPr>
                      <m:t>𝐀</m:t>
                    </m:r>
                  </m:oMath>
                </a14:m>
                <a:r>
                  <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是实对称矩阵，则</a:t>
                </a:r>
                <a14:m>
                  <m:oMath xmlns:m="http://schemas.openxmlformats.org/officeDocument/2006/math">
                    <m:sSup>
                      <m:sSupPr>
                        <m:ctrlPr>
                          <a:rPr kumimoji="0" lang="en-US" altLang="zh-CN" sz="1800" b="1" i="1" u="none" strike="noStrike" kern="1200" cap="none" spc="0" normalizeH="0" baseline="0" noProof="0" smtClean="0">
                            <a:ln>
                              <a:noFill/>
                            </a:ln>
                            <a:solidFill>
                              <a:srgbClr val="000000"/>
                            </a:solidFill>
                            <a:effectLst/>
                            <a:uLnTx/>
                            <a:uFillTx/>
                            <a:latin typeface="Cambria Math" panose="02040503050406030204" pitchFamily="18" charset="0"/>
                            <a:cs typeface="Times New Roman" panose="02020603050405020304" pitchFamily="18" charset="0"/>
                          </a:rPr>
                        </m:ctrlPr>
                      </m:sSupPr>
                      <m:e>
                        <m:r>
                          <a:rPr kumimoji="0" lang="en-US" altLang="zh-CN" sz="1800" b="1" i="1" u="none" strike="noStrike" kern="1200" cap="none" spc="0" normalizeH="0" baseline="0" noProof="0" smtClean="0">
                            <a:ln>
                              <a:noFill/>
                            </a:ln>
                            <a:solidFill>
                              <a:srgbClr val="000000"/>
                            </a:solidFill>
                            <a:effectLst/>
                            <a:uLnTx/>
                            <a:uFillTx/>
                            <a:latin typeface="Cambria Math" panose="02040503050406030204" pitchFamily="18" charset="0"/>
                            <a:cs typeface="Times New Roman" panose="02020603050405020304" pitchFamily="18" charset="0"/>
                          </a:rPr>
                          <m:t>𝒙</m:t>
                        </m:r>
                      </m:e>
                      <m:sup>
                        <m:r>
                          <a:rPr kumimoji="0" lang="en-US" altLang="zh-CN" sz="1800" b="1" i="1" u="none" strike="noStrike" kern="1200" cap="none" spc="0" normalizeH="0" baseline="0" noProof="0" smtClean="0">
                            <a:ln>
                              <a:noFill/>
                            </a:ln>
                            <a:solidFill>
                              <a:srgbClr val="000000"/>
                            </a:solidFill>
                            <a:effectLst/>
                            <a:uLnTx/>
                            <a:uFillTx/>
                            <a:latin typeface="Cambria Math" panose="02040503050406030204" pitchFamily="18" charset="0"/>
                            <a:cs typeface="Times New Roman" panose="02020603050405020304" pitchFamily="18" charset="0"/>
                          </a:rPr>
                          <m:t>𝑻</m:t>
                        </m:r>
                      </m:sup>
                    </m:sSup>
                    <m:r>
                      <a:rPr kumimoji="0" lang="en-US" altLang="zh-CN" sz="1800" b="1"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𝐀</m:t>
                    </m:r>
                    <m:r>
                      <a:rPr kumimoji="0" lang="en-US" altLang="zh-CN" sz="1800" b="1" i="1" u="none" strike="noStrike" kern="1200" cap="none" spc="0" normalizeH="0" baseline="0" noProof="0" smtClean="0">
                        <a:ln>
                          <a:noFill/>
                        </a:ln>
                        <a:solidFill>
                          <a:srgbClr val="000000"/>
                        </a:solidFill>
                        <a:effectLst/>
                        <a:uLnTx/>
                        <a:uFillTx/>
                        <a:latin typeface="Cambria Math" panose="02040503050406030204" pitchFamily="18" charset="0"/>
                        <a:ea typeface="楷体_GB2312"/>
                        <a:cs typeface="Times New Roman" panose="02020603050405020304" pitchFamily="18" charset="0"/>
                      </a:rPr>
                      <m:t>𝒙</m:t>
                    </m:r>
                  </m:oMath>
                </a14:m>
                <a:r>
                  <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对</a:t>
                </a:r>
                <a14:m>
                  <m:oMath xmlns:m="http://schemas.openxmlformats.org/officeDocument/2006/math">
                    <m:r>
                      <a:rPr kumimoji="0" lang="en-US" altLang="zh-CN" sz="1800" b="1"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𝒙</m:t>
                    </m:r>
                  </m:oMath>
                </a14:m>
                <a:r>
                  <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的导数为</a:t>
                </a:r>
                <a14:m>
                  <m:oMath xmlns:m="http://schemas.openxmlformats.org/officeDocument/2006/math">
                    <m:f>
                      <m:fPr>
                        <m:ctrlPr>
                          <a:rPr kumimoji="0" lang="en-US" altLang="zh-CN" sz="1800" b="1" i="1" u="none" strike="noStrike" kern="1200" cap="none" spc="0" normalizeH="0" baseline="0" noProof="0" smtClean="0">
                            <a:ln>
                              <a:noFill/>
                            </a:ln>
                            <a:solidFill>
                              <a:srgbClr val="000000"/>
                            </a:solidFill>
                            <a:effectLst/>
                            <a:uLnTx/>
                            <a:uFillTx/>
                            <a:latin typeface="Cambria Math" panose="02040503050406030204" pitchFamily="18" charset="0"/>
                            <a:cs typeface="Times New Roman" panose="02020603050405020304" pitchFamily="18" charset="0"/>
                          </a:rPr>
                        </m:ctrlPr>
                      </m:fPr>
                      <m:num>
                        <m:r>
                          <a:rPr kumimoji="0" lang="en-US" altLang="zh-CN" sz="1800" b="1" i="1" u="none" strike="noStrike" kern="1200" cap="none" spc="0" normalizeH="0" baseline="0" noProof="0" smtClean="0">
                            <a:ln>
                              <a:noFill/>
                            </a:ln>
                            <a:solidFill>
                              <a:srgbClr val="000000"/>
                            </a:solidFill>
                            <a:effectLst/>
                            <a:uLnTx/>
                            <a:uFillTx/>
                            <a:latin typeface="Cambria Math" panose="02040503050406030204" pitchFamily="18" charset="0"/>
                            <a:cs typeface="Times New Roman" panose="02020603050405020304" pitchFamily="18" charset="0"/>
                          </a:rPr>
                          <m:t>𝒅</m:t>
                        </m:r>
                        <m:sSup>
                          <m:sSupPr>
                            <m:ctrlPr>
                              <a:rPr kumimoji="0" lang="en-US" altLang="zh-CN" sz="1800" b="1" i="1" u="none" strike="noStrike" kern="1200" cap="none" spc="0" normalizeH="0" baseline="0" noProof="0">
                                <a:ln>
                                  <a:noFill/>
                                </a:ln>
                                <a:solidFill>
                                  <a:srgbClr val="000000"/>
                                </a:solidFill>
                                <a:effectLst/>
                                <a:uLnTx/>
                                <a:uFillTx/>
                                <a:latin typeface="Cambria Math" panose="02040503050406030204" pitchFamily="18" charset="0"/>
                                <a:cs typeface="Times New Roman" panose="02020603050405020304" pitchFamily="18" charset="0"/>
                              </a:rPr>
                            </m:ctrlPr>
                          </m:sSupPr>
                          <m:e>
                            <m:r>
                              <a:rPr kumimoji="0" lang="en-US" altLang="zh-CN" sz="1800" b="1" i="1" u="none" strike="noStrike" kern="1200" cap="none" spc="0" normalizeH="0" baseline="0" noProof="0">
                                <a:ln>
                                  <a:noFill/>
                                </a:ln>
                                <a:solidFill>
                                  <a:srgbClr val="000000"/>
                                </a:solidFill>
                                <a:effectLst/>
                                <a:uLnTx/>
                                <a:uFillTx/>
                                <a:latin typeface="Cambria Math" panose="02040503050406030204" pitchFamily="18" charset="0"/>
                                <a:cs typeface="Times New Roman" panose="02020603050405020304" pitchFamily="18" charset="0"/>
                              </a:rPr>
                              <m:t>𝒙</m:t>
                            </m:r>
                          </m:e>
                          <m:sup>
                            <m:r>
                              <a:rPr kumimoji="0" lang="en-US" altLang="zh-CN" sz="1800" b="1" i="1" u="none" strike="noStrike" kern="1200" cap="none" spc="0" normalizeH="0" baseline="0" noProof="0">
                                <a:ln>
                                  <a:noFill/>
                                </a:ln>
                                <a:solidFill>
                                  <a:srgbClr val="000000"/>
                                </a:solidFill>
                                <a:effectLst/>
                                <a:uLnTx/>
                                <a:uFillTx/>
                                <a:latin typeface="Cambria Math" panose="02040503050406030204" pitchFamily="18" charset="0"/>
                                <a:cs typeface="Times New Roman" panose="02020603050405020304" pitchFamily="18" charset="0"/>
                              </a:rPr>
                              <m:t>𝑻</m:t>
                            </m:r>
                          </m:sup>
                        </m:sSup>
                        <m:r>
                          <a:rPr kumimoji="0" lang="en-US" altLang="zh-CN" sz="1800" b="1"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𝐀</m:t>
                        </m:r>
                        <m:r>
                          <a:rPr kumimoji="0" lang="en-US" altLang="zh-CN" sz="1800" b="1"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𝒙</m:t>
                        </m:r>
                      </m:num>
                      <m:den>
                        <m:r>
                          <a:rPr kumimoji="0" lang="en-US" altLang="zh-CN" sz="1800" b="1" i="1" u="none" strike="noStrike" kern="1200" cap="none" spc="0" normalizeH="0" baseline="0" noProof="0" smtClean="0">
                            <a:ln>
                              <a:noFill/>
                            </a:ln>
                            <a:solidFill>
                              <a:srgbClr val="000000"/>
                            </a:solidFill>
                            <a:effectLst/>
                            <a:uLnTx/>
                            <a:uFillTx/>
                            <a:latin typeface="Cambria Math" panose="02040503050406030204" pitchFamily="18" charset="0"/>
                            <a:cs typeface="Times New Roman" panose="02020603050405020304" pitchFamily="18" charset="0"/>
                          </a:rPr>
                          <m:t>𝒙</m:t>
                        </m:r>
                      </m:den>
                    </m:f>
                    <m:r>
                      <a:rPr kumimoji="0" lang="en-US" altLang="zh-CN" sz="1800" b="1" i="1" u="none" strike="noStrike" kern="1200" cap="none" spc="0" normalizeH="0" baseline="0" noProof="0" smtClean="0">
                        <a:ln>
                          <a:noFill/>
                        </a:ln>
                        <a:solidFill>
                          <a:srgbClr val="000000"/>
                        </a:solidFill>
                        <a:effectLst/>
                        <a:uLnTx/>
                        <a:uFillTx/>
                        <a:latin typeface="Cambria Math" panose="02040503050406030204" pitchFamily="18" charset="0"/>
                        <a:cs typeface="Times New Roman" panose="02020603050405020304" pitchFamily="18" charset="0"/>
                      </a:rPr>
                      <m:t>=</m:t>
                    </m:r>
                    <m:r>
                      <a:rPr kumimoji="0" lang="en-US" altLang="zh-CN" sz="1800" b="1" i="1" u="none" strike="noStrike" kern="1200" cap="none" spc="0" normalizeH="0" baseline="0" noProof="0" smtClean="0">
                        <a:ln>
                          <a:noFill/>
                        </a:ln>
                        <a:solidFill>
                          <a:srgbClr val="000000"/>
                        </a:solidFill>
                        <a:effectLst/>
                        <a:uLnTx/>
                        <a:uFillTx/>
                        <a:latin typeface="Cambria Math" panose="02040503050406030204" pitchFamily="18" charset="0"/>
                        <a:cs typeface="Times New Roman" panose="02020603050405020304" pitchFamily="18" charset="0"/>
                      </a:rPr>
                      <m:t>𝟐</m:t>
                    </m:r>
                    <m:r>
                      <a:rPr kumimoji="0" lang="en-US" altLang="zh-CN" sz="1800" b="1" i="0" u="none" strike="noStrike" kern="1200" cap="none" spc="0" normalizeH="0" baseline="0" noProof="0" smtClean="0">
                        <a:ln>
                          <a:noFill/>
                        </a:ln>
                        <a:solidFill>
                          <a:srgbClr val="000000"/>
                        </a:solidFill>
                        <a:effectLst/>
                        <a:uLnTx/>
                        <a:uFillTx/>
                        <a:latin typeface="Cambria Math" panose="02040503050406030204" pitchFamily="18" charset="0"/>
                        <a:cs typeface="Times New Roman" panose="02020603050405020304" pitchFamily="18" charset="0"/>
                      </a:rPr>
                      <m:t>𝐀</m:t>
                    </m:r>
                    <m:r>
                      <a:rPr kumimoji="0" lang="en-US" altLang="zh-CN" sz="1800" b="1" i="1" u="none" strike="noStrike" kern="1200" cap="none" spc="0" normalizeH="0" baseline="0" noProof="0" smtClean="0">
                        <a:ln>
                          <a:noFill/>
                        </a:ln>
                        <a:solidFill>
                          <a:srgbClr val="000000"/>
                        </a:solidFill>
                        <a:effectLst/>
                        <a:uLnTx/>
                        <a:uFillTx/>
                        <a:latin typeface="Cambria Math" panose="02040503050406030204" pitchFamily="18" charset="0"/>
                        <a:cs typeface="Times New Roman" panose="02020603050405020304" pitchFamily="18" charset="0"/>
                      </a:rPr>
                      <m:t>𝒙</m:t>
                    </m:r>
                  </m:oMath>
                </a14:m>
                <a:endPar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endParaRPr>
              </a:p>
            </p:txBody>
          </p:sp>
        </mc:Choice>
        <mc:Fallback xmlns="">
          <p:sp>
            <p:nvSpPr>
              <p:cNvPr id="8" name="矩形 7">
                <a:extLst>
                  <a:ext uri="{FF2B5EF4-FFF2-40B4-BE49-F238E27FC236}">
                    <a16:creationId xmlns:a16="http://schemas.microsoft.com/office/drawing/2014/main" id="{AF0E82D6-A698-4280-859F-6B64ACFB4B67}"/>
                  </a:ext>
                </a:extLst>
              </p:cNvPr>
              <p:cNvSpPr>
                <a:spLocks noRot="1" noChangeAspect="1" noMove="1" noResize="1" noEditPoints="1" noAdjustHandles="1" noChangeArrowheads="1" noChangeShapeType="1" noTextEdit="1"/>
              </p:cNvSpPr>
              <p:nvPr/>
            </p:nvSpPr>
            <p:spPr>
              <a:xfrm>
                <a:off x="363166" y="2290141"/>
                <a:ext cx="11465667" cy="4129272"/>
              </a:xfrm>
              <a:prstGeom prst="rect">
                <a:avLst/>
              </a:prstGeom>
              <a:blipFill>
                <a:blip r:embed="rId4"/>
                <a:stretch>
                  <a:fillRect r="-244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747504826"/>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504507" y="1008198"/>
            <a:ext cx="8846288" cy="497934"/>
            <a:chOff x="2228892" y="2819853"/>
            <a:chExt cx="4786506" cy="497934"/>
          </a:xfrm>
        </p:grpSpPr>
        <p:sp>
          <p:nvSpPr>
            <p:cNvPr id="3" name="平行四边形 2"/>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4" name="平行四边形 3"/>
            <p:cNvSpPr/>
            <p:nvPr/>
          </p:nvSpPr>
          <p:spPr bwMode="auto">
            <a:xfrm>
              <a:off x="2228892" y="2819853"/>
              <a:ext cx="4786506"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5" name="矩形 4"/>
            <p:cNvSpPr/>
            <p:nvPr/>
          </p:nvSpPr>
          <p:spPr>
            <a:xfrm>
              <a:off x="2591332" y="2826188"/>
              <a:ext cx="4133539" cy="36933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black">
                      <a:lumMod val="95000"/>
                      <a:lumOff val="5000"/>
                    </a:prstClr>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线性判别分析（</a:t>
              </a:r>
              <a:r>
                <a:rPr kumimoji="0" lang="en-US" altLang="zh-CN" sz="1800" b="1" i="0" u="none" strike="noStrike" kern="1200" cap="none" spc="0" normalizeH="0" baseline="0" noProof="0" dirty="0">
                  <a:ln>
                    <a:noFill/>
                  </a:ln>
                  <a:solidFill>
                    <a:prstClr val="black">
                      <a:lumMod val="95000"/>
                      <a:lumOff val="5000"/>
                    </a:prstClr>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linear discriminant analysis</a:t>
              </a:r>
              <a:r>
                <a:rPr kumimoji="0" lang="zh-CN" altLang="en-US" sz="1800" b="1" i="0" u="none" strike="noStrike" kern="1200" cap="none" spc="0" normalizeH="0" baseline="0" noProof="0" dirty="0">
                  <a:ln>
                    <a:noFill/>
                  </a:ln>
                  <a:solidFill>
                    <a:prstClr val="black">
                      <a:lumMod val="95000"/>
                      <a:lumOff val="5000"/>
                    </a:prstClr>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0" lang="en-US" altLang="zh-CN" sz="1800" b="1" i="0" u="none" strike="noStrike" kern="1200" cap="none" spc="0" normalizeH="0" baseline="0" noProof="0" dirty="0">
                  <a:ln>
                    <a:noFill/>
                  </a:ln>
                  <a:solidFill>
                    <a:prstClr val="black">
                      <a:lumMod val="95000"/>
                      <a:lumOff val="5000"/>
                    </a:prstClr>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LDA</a:t>
              </a:r>
              <a:r>
                <a:rPr kumimoji="0" lang="zh-CN" altLang="en-US" sz="1800" b="1" i="0" u="none" strike="noStrike" kern="1200" cap="none" spc="0" normalizeH="0" baseline="0" noProof="0" dirty="0">
                  <a:ln>
                    <a:noFill/>
                  </a:ln>
                  <a:solidFill>
                    <a:prstClr val="black">
                      <a:lumMod val="95000"/>
                      <a:lumOff val="5000"/>
                    </a:prstClr>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p>
          </p:txBody>
        </p:sp>
      </p:grpSp>
      <p:sp>
        <p:nvSpPr>
          <p:cNvPr id="21" name="矩形 20">
            <a:extLst>
              <a:ext uri="{FF2B5EF4-FFF2-40B4-BE49-F238E27FC236}">
                <a16:creationId xmlns:a16="http://schemas.microsoft.com/office/drawing/2014/main" id="{516C3D9D-EAB0-456E-98CD-C6FC12AB3094}"/>
              </a:ext>
            </a:extLst>
          </p:cNvPr>
          <p:cNvSpPr/>
          <p:nvPr/>
        </p:nvSpPr>
        <p:spPr>
          <a:xfrm>
            <a:off x="871928" y="129010"/>
            <a:ext cx="3672800"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四、监督学习与非监督学习下特征降维</a:t>
            </a:r>
          </a:p>
        </p:txBody>
      </p:sp>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7C243C06-5CAA-424B-9180-919EB53C0E85}"/>
                  </a:ext>
                </a:extLst>
              </p:cNvPr>
              <p:cNvSpPr/>
              <p:nvPr/>
            </p:nvSpPr>
            <p:spPr>
              <a:xfrm>
                <a:off x="871928" y="2297901"/>
                <a:ext cx="4406949" cy="3782702"/>
              </a:xfrm>
              <a:prstGeom prst="rect">
                <a:avLst/>
              </a:prstGeom>
            </p:spPr>
            <p:txBody>
              <a:bodyPr wrap="square">
                <a:spAutoFit/>
              </a:bodyPr>
              <a:lstStyle/>
              <a:p>
                <a:pPr marL="0" marR="0" lvl="0" indent="266700" algn="just" defTabSz="914400" rtl="0" eaLnBrk="1" fontAlgn="auto" latinLnBrk="0" hangingPunct="1">
                  <a:lnSpc>
                    <a:spcPct val="150000"/>
                  </a:lnSpc>
                  <a:spcBef>
                    <a:spcPts val="0"/>
                  </a:spcBef>
                  <a:spcAft>
                    <a:spcPts val="0"/>
                  </a:spcAft>
                  <a:buClrTx/>
                  <a:buSzTx/>
                  <a:buFontTx/>
                  <a:buNone/>
                  <a:tabLst/>
                  <a:defRPr/>
                </a:pPr>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为了获得</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a:t>
                </a:r>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类内汇聚、类间间隔</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a:t>
                </a:r>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的最佳投影结果，只需要分别求出待投影数据的均值和方差，就可以设计得到最佳投影方向</a:t>
                </a:r>
                <a14:m>
                  <m:oMath xmlns:m="http://schemas.openxmlformats.org/officeDocument/2006/math">
                    <m:r>
                      <a:rPr kumimoji="0" lang="en-US" altLang="zh-CN" sz="1800" b="1"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𝒘</m:t>
                    </m:r>
                  </m:oMath>
                </a14:m>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，这就是线性判别分析的做法。将原始数据通过</a:t>
                </a:r>
                <a14:m>
                  <m:oMath xmlns:m="http://schemas.openxmlformats.org/officeDocument/2006/math">
                    <m:sSup>
                      <m:sSupPr>
                        <m:ctrlPr>
                          <a:rPr kumimoji="0" lang="zh-CN" altLang="zh-CN"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pPr>
                      <m:e>
                        <m:r>
                          <a:rPr kumimoji="0" lang="en-US" altLang="zh-CN" sz="1800" b="1"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𝒘</m:t>
                        </m:r>
                      </m:e>
                      <m:sup>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𝑇</m:t>
                        </m:r>
                      </m:sup>
                    </m:sSup>
                    <m:r>
                      <a:rPr kumimoji="0" lang="en-US" altLang="zh-CN" sz="1800" b="1"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𝒙</m:t>
                    </m:r>
                  </m:oMath>
                </a14:m>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进行投影，实现了从高维到低维的映射，因此也是一种降维操作，实现了数据约减少，且这一降维结果保持了样本数据的</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a:t>
                </a:r>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类内汇聚、类间间隔</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a:t>
                </a:r>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结构分布。</a:t>
                </a:r>
              </a:p>
            </p:txBody>
          </p:sp>
        </mc:Choice>
        <mc:Fallback xmlns="">
          <p:sp>
            <p:nvSpPr>
              <p:cNvPr id="8" name="矩形 7">
                <a:extLst>
                  <a:ext uri="{FF2B5EF4-FFF2-40B4-BE49-F238E27FC236}">
                    <a16:creationId xmlns:a16="http://schemas.microsoft.com/office/drawing/2014/main" id="{7C243C06-5CAA-424B-9180-919EB53C0E85}"/>
                  </a:ext>
                </a:extLst>
              </p:cNvPr>
              <p:cNvSpPr>
                <a:spLocks noRot="1" noChangeAspect="1" noMove="1" noResize="1" noEditPoints="1" noAdjustHandles="1" noChangeArrowheads="1" noChangeShapeType="1" noTextEdit="1"/>
              </p:cNvSpPr>
              <p:nvPr/>
            </p:nvSpPr>
            <p:spPr>
              <a:xfrm>
                <a:off x="871928" y="2297901"/>
                <a:ext cx="4406949" cy="3782702"/>
              </a:xfrm>
              <a:prstGeom prst="rect">
                <a:avLst/>
              </a:prstGeom>
              <a:blipFill>
                <a:blip r:embed="rId3"/>
                <a:stretch>
                  <a:fillRect l="-1107" r="-1245" b="-177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6DD0BBD0-7E4D-4E35-8ED9-E253206047FF}"/>
                  </a:ext>
                </a:extLst>
              </p:cNvPr>
              <p:cNvSpPr/>
              <p:nvPr/>
            </p:nvSpPr>
            <p:spPr>
              <a:xfrm>
                <a:off x="5635557" y="2016832"/>
                <a:ext cx="6096000" cy="4048801"/>
              </a:xfrm>
              <a:prstGeom prst="rect">
                <a:avLst/>
              </a:prstGeom>
            </p:spPr>
            <p:txBody>
              <a:bodyPr>
                <a:spAutoFit/>
              </a:bodyPr>
              <a:lstStyle/>
              <a:p>
                <a:pPr marL="0" marR="0" lvl="0" indent="266700" algn="just" defTabSz="914400" rtl="0" eaLnBrk="1" fontAlgn="auto" latinLnBrk="0" hangingPunct="1">
                  <a:lnSpc>
                    <a:spcPct val="150000"/>
                  </a:lnSpc>
                  <a:spcBef>
                    <a:spcPts val="0"/>
                  </a:spcBef>
                  <a:spcAft>
                    <a:spcPts val="0"/>
                  </a:spcAft>
                  <a:buClrTx/>
                  <a:buSzTx/>
                  <a:buFontTx/>
                  <a:buNone/>
                  <a:tabLst/>
                  <a:defRPr/>
                </a:pPr>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于是，给定原始</a:t>
                </a:r>
                <a14:m>
                  <m:oMath xmlns:m="http://schemas.openxmlformats.org/officeDocument/2006/math">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𝑑</m:t>
                    </m:r>
                  </m:oMath>
                </a14:m>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维数据样本</a:t>
                </a:r>
                <a14:m>
                  <m:oMath xmlns:m="http://schemas.openxmlformats.org/officeDocument/2006/math">
                    <m:sSub>
                      <m:sSubPr>
                        <m:ctrlPr>
                          <a:rPr kumimoji="0" lang="zh-CN" altLang="zh-CN" sz="14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400" b="1"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𝒙</m:t>
                        </m:r>
                      </m:e>
                      <m:sub>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𝑖</m:t>
                        </m:r>
                      </m:sub>
                    </m:sSub>
                  </m:oMath>
                </a14:m>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，通过</a:t>
                </a:r>
                <a14:m>
                  <m:oMath xmlns:m="http://schemas.openxmlformats.org/officeDocument/2006/math">
                    <m:sSub>
                      <m:sSubPr>
                        <m:ctrlPr>
                          <a:rPr kumimoji="0" lang="zh-CN" altLang="zh-CN" sz="14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400" b="1"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𝒙</m:t>
                        </m:r>
                      </m:e>
                      <m:sub>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𝑖</m:t>
                        </m:r>
                      </m:sub>
                    </m:sSub>
                    <m:r>
                      <a:rPr kumimoji="0" lang="en-US" altLang="zh-CN" sz="1400" b="1"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𝑾</m:t>
                    </m:r>
                  </m:oMath>
                </a14:m>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将其从</a:t>
                </a:r>
                <a14:m>
                  <m:oMath xmlns:m="http://schemas.openxmlformats.org/officeDocument/2006/math">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𝑑</m:t>
                    </m:r>
                  </m:oMath>
                </a14:m>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维空间映射到</a:t>
                </a:r>
                <a14:m>
                  <m:oMath xmlns:m="http://schemas.openxmlformats.org/officeDocument/2006/math">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𝑟</m:t>
                    </m:r>
                  </m:oMath>
                </a14:m>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维空间，实现了原始数据的降维，也使得原始数据形成了具有区别力的紧凑表达。在后续分类等操作中，只是使用</a:t>
                </a:r>
                <a14:m>
                  <m:oMath xmlns:m="http://schemas.openxmlformats.org/officeDocument/2006/math">
                    <m:sSub>
                      <m:sSubPr>
                        <m:ctrlPr>
                          <a:rPr kumimoji="0" lang="zh-CN" altLang="zh-CN" sz="14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400" b="1"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𝒙</m:t>
                        </m:r>
                      </m:e>
                      <m:sub>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𝑖</m:t>
                        </m:r>
                      </m:sub>
                    </m:sSub>
                  </m:oMath>
                </a14:m>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降维后的结果，而不是</a:t>
                </a:r>
                <a14:m>
                  <m:oMath xmlns:m="http://schemas.openxmlformats.org/officeDocument/2006/math">
                    <m:sSub>
                      <m:sSubPr>
                        <m:ctrlPr>
                          <a:rPr kumimoji="0" lang="zh-CN" altLang="zh-CN" sz="14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400" b="1"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𝒙</m:t>
                        </m:r>
                      </m:e>
                      <m:sub>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𝑖</m:t>
                        </m:r>
                      </m:sub>
                    </m:sSub>
                  </m:oMath>
                </a14:m>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的原始特征。</a:t>
                </a:r>
              </a:p>
              <a:p>
                <a:pPr marL="0" marR="0" lvl="0" indent="266700" algn="just" defTabSz="914400" rtl="0" eaLnBrk="1" fontAlgn="auto" latinLnBrk="0" hangingPunct="1">
                  <a:lnSpc>
                    <a:spcPct val="150000"/>
                  </a:lnSpc>
                  <a:spcBef>
                    <a:spcPts val="0"/>
                  </a:spcBef>
                  <a:spcAft>
                    <a:spcPts val="0"/>
                  </a:spcAft>
                  <a:buClrTx/>
                  <a:buSzTx/>
                  <a:buFontTx/>
                  <a:buNone/>
                  <a:tabLst/>
                  <a:defRPr/>
                </a:pPr>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下面对线性判别分析的降维步骤描述如下：</a:t>
                </a:r>
              </a:p>
              <a:p>
                <a:pPr marL="0" marR="0" lvl="0" indent="266700" algn="just" defTabSz="914400" rtl="0" eaLnBrk="1" fontAlgn="auto" latinLnBrk="0" hangingPunct="1">
                  <a:lnSpc>
                    <a:spcPct val="150000"/>
                  </a:lnSpc>
                  <a:spcBef>
                    <a:spcPts val="0"/>
                  </a:spcBef>
                  <a:spcAft>
                    <a:spcPts val="0"/>
                  </a:spcAft>
                  <a:buClrTx/>
                  <a:buSzTx/>
                  <a:buFontTx/>
                  <a:buNone/>
                  <a:tabLst/>
                  <a:defRPr/>
                </a:pPr>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计算数据样本集中每个类别样本的均值</a:t>
                </a:r>
              </a:p>
              <a:p>
                <a:pPr marL="0" marR="0" lvl="0" indent="266700" algn="just" defTabSz="914400" rtl="0" eaLnBrk="1" fontAlgn="auto" latinLnBrk="0" hangingPunct="1">
                  <a:lnSpc>
                    <a:spcPct val="150000"/>
                  </a:lnSpc>
                  <a:spcBef>
                    <a:spcPts val="0"/>
                  </a:spcBef>
                  <a:spcAft>
                    <a:spcPts val="0"/>
                  </a:spcAft>
                  <a:buClrTx/>
                  <a:buSzTx/>
                  <a:buFontTx/>
                  <a:buNone/>
                  <a:tabLst/>
                  <a:defRPr/>
                </a:pPr>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计算类内散度矩阵</a:t>
                </a:r>
                <a14:m>
                  <m:oMath xmlns:m="http://schemas.openxmlformats.org/officeDocument/2006/math">
                    <m:sSub>
                      <m:sSubPr>
                        <m:ctrlPr>
                          <a:rPr kumimoji="0" lang="zh-CN" altLang="zh-CN" sz="14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400" b="1"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𝑺</m:t>
                        </m:r>
                      </m:e>
                      <m:sub>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𝑤</m:t>
                        </m:r>
                      </m:sub>
                    </m:sSub>
                  </m:oMath>
                </a14:m>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和类间散度矩阵</a:t>
                </a:r>
                <a14:m>
                  <m:oMath xmlns:m="http://schemas.openxmlformats.org/officeDocument/2006/math">
                    <m:sSub>
                      <m:sSubPr>
                        <m:ctrlPr>
                          <a:rPr kumimoji="0" lang="zh-CN" altLang="zh-CN" sz="14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400" b="1"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𝑺</m:t>
                        </m:r>
                      </m:e>
                      <m:sub>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𝑏</m:t>
                        </m:r>
                      </m:sub>
                    </m:sSub>
                  </m:oMath>
                </a14:m>
                <a:endPar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endParaRPr>
              </a:p>
              <a:p>
                <a:pPr marL="0" marR="0" lvl="0" indent="266700" algn="just" defTabSz="914400" rtl="0" eaLnBrk="1" fontAlgn="auto" latinLnBrk="0" hangingPunct="1">
                  <a:lnSpc>
                    <a:spcPct val="150000"/>
                  </a:lnSpc>
                  <a:spcBef>
                    <a:spcPts val="0"/>
                  </a:spcBef>
                  <a:spcAft>
                    <a:spcPts val="0"/>
                  </a:spcAft>
                  <a:buClrTx/>
                  <a:buSzTx/>
                  <a:buFontTx/>
                  <a:buNone/>
                  <a:tabLst/>
                  <a:defRPr/>
                </a:pPr>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根据</a:t>
                </a:r>
                <a14:m>
                  <m:oMath xmlns:m="http://schemas.openxmlformats.org/officeDocument/2006/math">
                    <m:sSup>
                      <m:sSupPr>
                        <m:ctrlPr>
                          <a:rPr kumimoji="0" lang="zh-CN" altLang="zh-CN" sz="14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pPr>
                      <m:e>
                        <m:sSub>
                          <m:sSubPr>
                            <m:ctrlPr>
                              <a:rPr kumimoji="0" lang="zh-CN" altLang="zh-CN" sz="14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400" b="1"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𝑺</m:t>
                            </m:r>
                          </m:e>
                          <m:sub>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𝑤</m:t>
                            </m:r>
                          </m:sub>
                        </m:sSub>
                      </m:e>
                      <m:sup>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−1</m:t>
                        </m:r>
                      </m:sup>
                    </m:sSup>
                    <m:sSub>
                      <m:sSubPr>
                        <m:ctrlPr>
                          <a:rPr kumimoji="0" lang="zh-CN" altLang="zh-CN" sz="14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400" b="1"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𝑺</m:t>
                        </m:r>
                      </m:e>
                      <m:sub>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𝑏</m:t>
                        </m:r>
                      </m:sub>
                    </m:sSub>
                    <m:r>
                      <a:rPr kumimoji="0" lang="en-US" altLang="zh-CN" sz="1400" b="1"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𝑾</m:t>
                    </m:r>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𝜆</m:t>
                    </m:r>
                    <m:r>
                      <a:rPr kumimoji="0" lang="en-US" altLang="zh-CN" sz="1400" b="1"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𝑾</m:t>
                    </m:r>
                  </m:oMath>
                </a14:m>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来求解</a:t>
                </a:r>
                <a14:m>
                  <m:oMath xmlns:m="http://schemas.openxmlformats.org/officeDocument/2006/math">
                    <m:sSup>
                      <m:sSupPr>
                        <m:ctrlPr>
                          <a:rPr kumimoji="0" lang="zh-CN" altLang="zh-CN" sz="14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pPr>
                      <m:e>
                        <m:sSub>
                          <m:sSubPr>
                            <m:ctrlPr>
                              <a:rPr kumimoji="0" lang="zh-CN" altLang="zh-CN" sz="14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400" b="1"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𝑺</m:t>
                            </m:r>
                          </m:e>
                          <m:sub>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𝑤</m:t>
                            </m:r>
                          </m:sub>
                        </m:sSub>
                      </m:e>
                      <m:sup>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−1</m:t>
                        </m:r>
                      </m:sup>
                    </m:sSup>
                    <m:sSub>
                      <m:sSubPr>
                        <m:ctrlPr>
                          <a:rPr kumimoji="0" lang="zh-CN" altLang="zh-CN" sz="14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400" b="1"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𝑺</m:t>
                        </m:r>
                      </m:e>
                      <m:sub>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𝑏</m:t>
                        </m:r>
                      </m:sub>
                    </m:sSub>
                  </m:oMath>
                </a14:m>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所对应前</a:t>
                </a:r>
                <a14:m>
                  <m:oMath xmlns:m="http://schemas.openxmlformats.org/officeDocument/2006/math">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𝑟</m:t>
                    </m:r>
                  </m:oMath>
                </a14:m>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个最大特征值所对应特征向量</a:t>
                </a:r>
                <a14:m>
                  <m:oMath xmlns:m="http://schemas.openxmlformats.org/officeDocument/2006/math">
                    <m:d>
                      <m:dPr>
                        <m:ctrlPr>
                          <a:rPr kumimoji="0" lang="zh-CN" altLang="zh-CN" sz="14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kumimoji="0" lang="zh-CN" altLang="zh-CN" sz="14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400" b="1"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𝒘</m:t>
                            </m:r>
                          </m:e>
                          <m:sub>
                            <m:r>
                              <a:rPr kumimoji="0" lang="en-US" altLang="zh-CN" sz="14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1</m:t>
                            </m:r>
                          </m:sub>
                        </m:sSub>
                        <m:r>
                          <a:rPr kumimoji="0" lang="en-US" altLang="zh-CN" sz="14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sSub>
                          <m:sSubPr>
                            <m:ctrlPr>
                              <a:rPr kumimoji="0" lang="zh-CN" altLang="zh-CN" sz="14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400" b="1"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𝒘</m:t>
                            </m:r>
                          </m:e>
                          <m:sub>
                            <m:r>
                              <a:rPr kumimoji="0" lang="en-US" altLang="zh-CN" sz="14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2</m:t>
                            </m:r>
                          </m:sub>
                        </m:sSub>
                        <m:r>
                          <a:rPr kumimoji="0" lang="en-US" altLang="zh-CN" sz="14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sSub>
                          <m:sSubPr>
                            <m:ctrlPr>
                              <a:rPr kumimoji="0" lang="zh-CN" altLang="zh-CN" sz="14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400" b="1"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𝒘</m:t>
                            </m:r>
                          </m:e>
                          <m:sub>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𝑟</m:t>
                            </m:r>
                          </m:sub>
                        </m:sSub>
                      </m:e>
                    </m:d>
                  </m:oMath>
                </a14:m>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，构成矩阵</a:t>
                </a:r>
                <a14:m>
                  <m:oMath xmlns:m="http://schemas.openxmlformats.org/officeDocument/2006/math">
                    <m:r>
                      <a:rPr kumimoji="0" lang="en-US" altLang="zh-CN" sz="1400" b="1"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𝑾</m:t>
                    </m:r>
                  </m:oMath>
                </a14:m>
                <a:endPar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endParaRPr>
              </a:p>
              <a:p>
                <a:pPr marL="0" marR="0" lvl="0" indent="266700" algn="just" defTabSz="914400" rtl="0" eaLnBrk="1" fontAlgn="auto" latinLnBrk="0" hangingPunct="1">
                  <a:lnSpc>
                    <a:spcPct val="150000"/>
                  </a:lnSpc>
                  <a:spcBef>
                    <a:spcPts val="0"/>
                  </a:spcBef>
                  <a:spcAft>
                    <a:spcPts val="0"/>
                  </a:spcAft>
                  <a:buClrTx/>
                  <a:buSzTx/>
                  <a:buFontTx/>
                  <a:buNone/>
                  <a:tabLst/>
                  <a:defRPr/>
                </a:pPr>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通过矩阵</a:t>
                </a:r>
                <a14:m>
                  <m:oMath xmlns:m="http://schemas.openxmlformats.org/officeDocument/2006/math">
                    <m:r>
                      <a:rPr kumimoji="0" lang="en-US" altLang="zh-CN" sz="1400" b="1"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𝑾</m:t>
                    </m:r>
                  </m:oMath>
                </a14:m>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将每个样本映射到低维空间，实现特征降维。</a:t>
                </a:r>
              </a:p>
              <a:p>
                <a:pPr marL="0" marR="0" lvl="0" indent="266700" algn="just" defTabSz="914400" rtl="0" eaLnBrk="1" fontAlgn="auto" latinLnBrk="0" hangingPunct="1">
                  <a:lnSpc>
                    <a:spcPct val="150000"/>
                  </a:lnSpc>
                  <a:spcBef>
                    <a:spcPts val="0"/>
                  </a:spcBef>
                  <a:spcAft>
                    <a:spcPts val="0"/>
                  </a:spcAft>
                  <a:buClrTx/>
                  <a:buSzTx/>
                  <a:buFontTx/>
                  <a:buNone/>
                  <a:tabLst/>
                  <a:defRPr/>
                </a:pPr>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需要注意的是，通过</a:t>
                </a:r>
                <a:r>
                  <a:rPr kumimoji="0" lang="en-US"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LDA</a:t>
                </a:r>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对原始</a:t>
                </a:r>
                <a14:m>
                  <m:oMath xmlns:m="http://schemas.openxmlformats.org/officeDocument/2006/math">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𝑑</m:t>
                    </m:r>
                  </m:oMath>
                </a14:m>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维数据进行降维后，所得维度</a:t>
                </a:r>
                <a14:m>
                  <m:oMath xmlns:m="http://schemas.openxmlformats.org/officeDocument/2006/math">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𝑟</m:t>
                    </m:r>
                  </m:oMath>
                </a14:m>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最大取值为</a:t>
                </a:r>
                <a14:m>
                  <m:oMath xmlns:m="http://schemas.openxmlformats.org/officeDocument/2006/math">
                    <m:func>
                      <m:funcPr>
                        <m:ctrlPr>
                          <a:rPr kumimoji="0" lang="zh-CN" altLang="zh-CN" sz="14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funcPr>
                      <m:fName>
                        <m:limLow>
                          <m:limLowPr>
                            <m:ctrlPr>
                              <a:rPr kumimoji="0" lang="zh-CN" altLang="zh-CN" sz="14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limLowPr>
                          <m:e>
                            <m:r>
                              <m:rPr>
                                <m:sty m:val="p"/>
                              </m:rPr>
                              <a:rPr kumimoji="0" lang="en-US" altLang="zh-CN" sz="14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min</m:t>
                            </m:r>
                          </m:e>
                          <m:lim>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 </m:t>
                            </m:r>
                          </m:lim>
                        </m:limLow>
                      </m:fName>
                      <m:e>
                        <m:r>
                          <a:rPr kumimoji="0" lang="en-US" altLang="zh-CN" sz="14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𝐾</m:t>
                        </m:r>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−1,</m:t>
                        </m:r>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𝑑</m:t>
                        </m:r>
                        <m:r>
                          <a:rPr kumimoji="0" lang="en-US" altLang="zh-CN" sz="14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e>
                    </m:func>
                  </m:oMath>
                </a14:m>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，这是因为</a:t>
                </a:r>
                <a14:m>
                  <m:oMath xmlns:m="http://schemas.openxmlformats.org/officeDocument/2006/math">
                    <m:sSub>
                      <m:sSubPr>
                        <m:ctrlPr>
                          <a:rPr kumimoji="0" lang="zh-CN" altLang="zh-CN" sz="14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400" b="1"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𝑺</m:t>
                        </m:r>
                      </m:e>
                      <m:sub>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𝑏</m:t>
                        </m:r>
                      </m:sub>
                    </m:sSub>
                  </m:oMath>
                </a14:m>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的秩为</a:t>
                </a:r>
                <a14:m>
                  <m:oMath xmlns:m="http://schemas.openxmlformats.org/officeDocument/2006/math">
                    <m:func>
                      <m:funcPr>
                        <m:ctrlPr>
                          <a:rPr kumimoji="0" lang="zh-CN" altLang="zh-CN" sz="14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funcPr>
                      <m:fName>
                        <m:limLow>
                          <m:limLowPr>
                            <m:ctrlPr>
                              <a:rPr kumimoji="0" lang="zh-CN" altLang="zh-CN" sz="14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limLowPr>
                          <m:e>
                            <m:r>
                              <m:rPr>
                                <m:sty m:val="p"/>
                              </m:rPr>
                              <a:rPr kumimoji="0" lang="en-US" altLang="zh-CN" sz="14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min</m:t>
                            </m:r>
                          </m:e>
                          <m:lim>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 </m:t>
                            </m:r>
                          </m:lim>
                        </m:limLow>
                      </m:fName>
                      <m:e>
                        <m:r>
                          <a:rPr kumimoji="0" lang="en-US" altLang="zh-CN" sz="14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𝐾</m:t>
                        </m:r>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−1,</m:t>
                        </m:r>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𝑑</m:t>
                        </m:r>
                        <m:r>
                          <a:rPr kumimoji="0" lang="en-US" altLang="zh-CN" sz="14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e>
                    </m:func>
                  </m:oMath>
                </a14:m>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。这也说明了在二分类问题中，原始高维数据只能被投影到一维空间中（无论其原始维度是多少）。</a:t>
                </a:r>
              </a:p>
            </p:txBody>
          </p:sp>
        </mc:Choice>
        <mc:Fallback xmlns="">
          <p:sp>
            <p:nvSpPr>
              <p:cNvPr id="9" name="矩形 8">
                <a:extLst>
                  <a:ext uri="{FF2B5EF4-FFF2-40B4-BE49-F238E27FC236}">
                    <a16:creationId xmlns:a16="http://schemas.microsoft.com/office/drawing/2014/main" id="{6DD0BBD0-7E4D-4E35-8ED9-E253206047FF}"/>
                  </a:ext>
                </a:extLst>
              </p:cNvPr>
              <p:cNvSpPr>
                <a:spLocks noRot="1" noChangeAspect="1" noMove="1" noResize="1" noEditPoints="1" noAdjustHandles="1" noChangeArrowheads="1" noChangeShapeType="1" noTextEdit="1"/>
              </p:cNvSpPr>
              <p:nvPr/>
            </p:nvSpPr>
            <p:spPr>
              <a:xfrm>
                <a:off x="5635557" y="2016832"/>
                <a:ext cx="6096000" cy="4048801"/>
              </a:xfrm>
              <a:prstGeom prst="rect">
                <a:avLst/>
              </a:prstGeom>
              <a:blipFill>
                <a:blip r:embed="rId4"/>
                <a:stretch>
                  <a:fillRect l="-300" r="-3300" b="-60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75821840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504507" y="1008198"/>
            <a:ext cx="8846288" cy="497934"/>
            <a:chOff x="2228892" y="2819853"/>
            <a:chExt cx="4786506" cy="497934"/>
          </a:xfrm>
        </p:grpSpPr>
        <p:sp>
          <p:nvSpPr>
            <p:cNvPr id="3" name="平行四边形 2"/>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4" name="平行四边形 3"/>
            <p:cNvSpPr/>
            <p:nvPr/>
          </p:nvSpPr>
          <p:spPr bwMode="auto">
            <a:xfrm>
              <a:off x="2228892" y="2819853"/>
              <a:ext cx="4786506"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5" name="矩形 4"/>
            <p:cNvSpPr/>
            <p:nvPr/>
          </p:nvSpPr>
          <p:spPr>
            <a:xfrm>
              <a:off x="2591332" y="2826188"/>
              <a:ext cx="4133539"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black">
                      <a:lumMod val="95000"/>
                      <a:lumOff val="5000"/>
                    </a:prstClr>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                  </a:t>
              </a:r>
              <a:r>
                <a:rPr kumimoji="0" lang="zh-CN" altLang="fr-FR" sz="1800" b="1" i="0" u="none" strike="noStrike" kern="1200" cap="none" spc="0" normalizeH="0" baseline="0" noProof="0" dirty="0">
                  <a:ln>
                    <a:noFill/>
                  </a:ln>
                  <a:solidFill>
                    <a:prstClr val="black">
                      <a:lumMod val="95000"/>
                      <a:lumOff val="5000"/>
                    </a:prstClr>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主成分分析（</a:t>
              </a:r>
              <a:r>
                <a:rPr kumimoji="0" lang="fr-FR" altLang="zh-CN" sz="1800" b="1" i="0" u="none" strike="noStrike" kern="1200" cap="none" spc="0" normalizeH="0" baseline="0" noProof="0" dirty="0">
                  <a:ln>
                    <a:noFill/>
                  </a:ln>
                  <a:solidFill>
                    <a:prstClr val="black">
                      <a:lumMod val="95000"/>
                      <a:lumOff val="5000"/>
                    </a:prstClr>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principal component analysis</a:t>
              </a:r>
              <a:r>
                <a:rPr kumimoji="0" lang="zh-CN" altLang="fr-FR" sz="1800" b="1" i="0" u="none" strike="noStrike" kern="1200" cap="none" spc="0" normalizeH="0" baseline="0" noProof="0" dirty="0">
                  <a:ln>
                    <a:noFill/>
                  </a:ln>
                  <a:solidFill>
                    <a:prstClr val="black">
                      <a:lumMod val="95000"/>
                      <a:lumOff val="5000"/>
                    </a:prstClr>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endParaRPr kumimoji="0" lang="zh-CN" altLang="en-US" sz="1800" b="1" i="0" u="none" strike="noStrike" kern="1200" cap="none" spc="0" normalizeH="0" baseline="0" noProof="0" dirty="0">
                <a:ln>
                  <a:noFill/>
                </a:ln>
                <a:solidFill>
                  <a:prstClr val="black">
                    <a:lumMod val="95000"/>
                    <a:lumOff val="5000"/>
                  </a:prstClr>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21" name="矩形 20">
            <a:extLst>
              <a:ext uri="{FF2B5EF4-FFF2-40B4-BE49-F238E27FC236}">
                <a16:creationId xmlns:a16="http://schemas.microsoft.com/office/drawing/2014/main" id="{516C3D9D-EAB0-456E-98CD-C6FC12AB3094}"/>
              </a:ext>
            </a:extLst>
          </p:cNvPr>
          <p:cNvSpPr/>
          <p:nvPr/>
        </p:nvSpPr>
        <p:spPr>
          <a:xfrm>
            <a:off x="871928" y="129010"/>
            <a:ext cx="3672800"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四、监督学习与非监督学习下特征降维</a:t>
            </a:r>
          </a:p>
        </p:txBody>
      </p:sp>
      <p:sp>
        <p:nvSpPr>
          <p:cNvPr id="6" name="矩形 5">
            <a:extLst>
              <a:ext uri="{FF2B5EF4-FFF2-40B4-BE49-F238E27FC236}">
                <a16:creationId xmlns:a16="http://schemas.microsoft.com/office/drawing/2014/main" id="{6338DB0B-8ED1-491C-A5E5-95A292C9A393}"/>
              </a:ext>
            </a:extLst>
          </p:cNvPr>
          <p:cNvSpPr/>
          <p:nvPr/>
        </p:nvSpPr>
        <p:spPr>
          <a:xfrm>
            <a:off x="486383" y="1738716"/>
            <a:ext cx="11452697" cy="4194738"/>
          </a:xfrm>
          <a:prstGeom prst="rect">
            <a:avLst/>
          </a:prstGeom>
        </p:spPr>
        <p:txBody>
          <a:bodyPr wrap="square">
            <a:spAutoFit/>
          </a:bodyPr>
          <a:lstStyle/>
          <a:p>
            <a:pPr marL="285750" marR="0" lvl="0" indent="-285750" algn="just" defTabSz="914400" rtl="0" eaLnBrk="1" fontAlgn="auto" latinLnBrk="0" hangingPunct="1">
              <a:lnSpc>
                <a:spcPct val="150000"/>
              </a:lnSpc>
              <a:spcBef>
                <a:spcPts val="0"/>
              </a:spcBef>
              <a:spcAft>
                <a:spcPts val="0"/>
              </a:spcAft>
              <a:buClrTx/>
              <a:buSzTx/>
              <a:buFont typeface="Wingdings" panose="05000000000000000000" pitchFamily="2" charset="2"/>
              <a:buChar char="l"/>
              <a:tabLst/>
              <a:defRPr/>
            </a:pPr>
            <a:r>
              <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主成分分析（</a:t>
            </a: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principal component analysis</a:t>
            </a:r>
            <a:r>
              <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）是一种特征降维方法，在消除数据噪声、冗余等方面具有广泛应用。主成分分析也被称为</a:t>
            </a: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KL</a:t>
            </a:r>
            <a:r>
              <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变换（</a:t>
            </a:r>
            <a:r>
              <a:rPr kumimoji="0" lang="en-US" altLang="zh-CN" sz="1800" b="0" i="0" u="none" strike="noStrike" kern="1200" cap="none" spc="0" normalizeH="0" baseline="0" noProof="0" dirty="0" err="1">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Karhunen</a:t>
            </a: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a:t>
            </a:r>
            <a:r>
              <a:rPr kumimoji="0" lang="en-US" altLang="zh-CN" sz="1800" b="0" i="0" u="none" strike="noStrike" kern="1200" cap="none" spc="0" normalizeH="0" baseline="0" noProof="0" dirty="0" err="1">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Loève</a:t>
            </a: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 transform, KLT</a:t>
            </a:r>
            <a:r>
              <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）、霍林特变换（</a:t>
            </a:r>
            <a:r>
              <a:rPr kumimoji="0" lang="en-US" altLang="zh-CN" sz="1800" b="0" i="0" u="none" strike="noStrike" kern="1200" cap="none" spc="0" normalizeH="0" baseline="0" noProof="0" dirty="0" err="1">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Hotelling</a:t>
            </a: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 transform</a:t>
            </a:r>
            <a:r>
              <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）或者本征正交分解（</a:t>
            </a: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proper orthogonal decomposition, POD</a:t>
            </a:r>
            <a:r>
              <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）等。</a:t>
            </a:r>
          </a:p>
          <a:p>
            <a:pPr marL="285750" marR="0" lvl="0" indent="-285750" algn="just" defTabSz="914400" rtl="0" eaLnBrk="1" fontAlgn="auto" latinLnBrk="0" hangingPunct="1">
              <a:lnSpc>
                <a:spcPct val="150000"/>
              </a:lnSpc>
              <a:spcBef>
                <a:spcPts val="0"/>
              </a:spcBef>
              <a:spcAft>
                <a:spcPts val="0"/>
              </a:spcAft>
              <a:buClrTx/>
              <a:buSzTx/>
              <a:buFont typeface="Wingdings" panose="05000000000000000000" pitchFamily="2" charset="2"/>
              <a:buChar char="l"/>
              <a:tabLst/>
              <a:defRPr/>
            </a:pPr>
            <a:r>
              <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顾名思义，主成分分析即通过分析找到数据特征的主要成分，使用这些主要成分来代替原始数据。这样一方面可以加深对数据本身的理解（认识到数据的主要成分）；另一方面，简化后的数据（主要成分）在用于下游的其他任务时，有着噪声少、易于处理计算的特点。 这种使用主要成分而不是全部数据的思想也与“如无必要，勿增实体”的奥卡姆剃刀原则相符，体现了“简单有效原理”。</a:t>
            </a:r>
          </a:p>
          <a:p>
            <a:pPr marL="285750" marR="0" lvl="0" indent="-285750" algn="just" defTabSz="914400" rtl="0" eaLnBrk="1" fontAlgn="auto" latinLnBrk="0" hangingPunct="1">
              <a:lnSpc>
                <a:spcPct val="150000"/>
              </a:lnSpc>
              <a:spcBef>
                <a:spcPts val="0"/>
              </a:spcBef>
              <a:spcAft>
                <a:spcPts val="0"/>
              </a:spcAft>
              <a:buClrTx/>
              <a:buSzTx/>
              <a:buFont typeface="Wingdings" panose="05000000000000000000" pitchFamily="2" charset="2"/>
              <a:buChar char="l"/>
              <a:tabLst/>
              <a:defRPr/>
            </a:pPr>
            <a:r>
              <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主成分分析要求“降维后的结果要保持原始数据的原有结构”，例如，对于图像数据，要求保持视觉对象区域构成的空间分布；对于文本数据，要求保持单词之间的（共现）相似或不相似的特性。更准确地说，主成分分析要求最大限度保持原始高维数据的总体方差结构。</a:t>
            </a:r>
          </a:p>
        </p:txBody>
      </p:sp>
    </p:spTree>
    <p:extLst>
      <p:ext uri="{BB962C8B-B14F-4D97-AF65-F5344CB8AC3E}">
        <p14:creationId xmlns:p14="http://schemas.microsoft.com/office/powerpoint/2010/main" val="474625717"/>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504507" y="1008198"/>
            <a:ext cx="8846288" cy="497934"/>
            <a:chOff x="2228892" y="2819853"/>
            <a:chExt cx="4786506" cy="497934"/>
          </a:xfrm>
        </p:grpSpPr>
        <p:sp>
          <p:nvSpPr>
            <p:cNvPr id="3" name="平行四边形 2"/>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4" name="平行四边形 3"/>
            <p:cNvSpPr/>
            <p:nvPr/>
          </p:nvSpPr>
          <p:spPr bwMode="auto">
            <a:xfrm>
              <a:off x="2228892" y="2819853"/>
              <a:ext cx="4786506"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5" name="矩形 4"/>
            <p:cNvSpPr/>
            <p:nvPr/>
          </p:nvSpPr>
          <p:spPr>
            <a:xfrm>
              <a:off x="2591332" y="2826188"/>
              <a:ext cx="4133539"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black">
                      <a:lumMod val="95000"/>
                      <a:lumOff val="5000"/>
                    </a:prstClr>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                  </a:t>
              </a:r>
              <a:r>
                <a:rPr kumimoji="0" lang="zh-CN" altLang="fr-FR" sz="1800" b="1" i="0" u="none" strike="noStrike" kern="1200" cap="none" spc="0" normalizeH="0" baseline="0" noProof="0" dirty="0">
                  <a:ln>
                    <a:noFill/>
                  </a:ln>
                  <a:solidFill>
                    <a:prstClr val="black">
                      <a:lumMod val="95000"/>
                      <a:lumOff val="5000"/>
                    </a:prstClr>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主成分分析（</a:t>
              </a:r>
              <a:r>
                <a:rPr kumimoji="0" lang="fr-FR" altLang="zh-CN" sz="1800" b="1" i="0" u="none" strike="noStrike" kern="1200" cap="none" spc="0" normalizeH="0" baseline="0" noProof="0" dirty="0">
                  <a:ln>
                    <a:noFill/>
                  </a:ln>
                  <a:solidFill>
                    <a:prstClr val="black">
                      <a:lumMod val="95000"/>
                      <a:lumOff val="5000"/>
                    </a:prstClr>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principal component analysis</a:t>
              </a:r>
              <a:r>
                <a:rPr kumimoji="0" lang="zh-CN" altLang="fr-FR" sz="1800" b="1" i="0" u="none" strike="noStrike" kern="1200" cap="none" spc="0" normalizeH="0" baseline="0" noProof="0" dirty="0">
                  <a:ln>
                    <a:noFill/>
                  </a:ln>
                  <a:solidFill>
                    <a:prstClr val="black">
                      <a:lumMod val="95000"/>
                      <a:lumOff val="5000"/>
                    </a:prstClr>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endParaRPr kumimoji="0" lang="zh-CN" altLang="en-US" sz="1800" b="1" i="0" u="none" strike="noStrike" kern="1200" cap="none" spc="0" normalizeH="0" baseline="0" noProof="0" dirty="0">
                <a:ln>
                  <a:noFill/>
                </a:ln>
                <a:solidFill>
                  <a:prstClr val="black">
                    <a:lumMod val="95000"/>
                    <a:lumOff val="5000"/>
                  </a:prstClr>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21" name="矩形 20">
            <a:extLst>
              <a:ext uri="{FF2B5EF4-FFF2-40B4-BE49-F238E27FC236}">
                <a16:creationId xmlns:a16="http://schemas.microsoft.com/office/drawing/2014/main" id="{516C3D9D-EAB0-456E-98CD-C6FC12AB3094}"/>
              </a:ext>
            </a:extLst>
          </p:cNvPr>
          <p:cNvSpPr/>
          <p:nvPr/>
        </p:nvSpPr>
        <p:spPr>
          <a:xfrm>
            <a:off x="871928" y="129010"/>
            <a:ext cx="3672800"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四、监督学习与非监督学习下特征降维</a:t>
            </a:r>
          </a:p>
        </p:txBody>
      </p:sp>
      <p:pic>
        <p:nvPicPr>
          <p:cNvPr id="7" name="图片 6">
            <a:extLst>
              <a:ext uri="{FF2B5EF4-FFF2-40B4-BE49-F238E27FC236}">
                <a16:creationId xmlns:a16="http://schemas.microsoft.com/office/drawing/2014/main" id="{1945BA7B-337D-4F2A-B59F-14BE8228BBCE}"/>
              </a:ext>
            </a:extLst>
          </p:cNvPr>
          <p:cNvPicPr>
            <a:picLocks noChangeAspect="1"/>
          </p:cNvPicPr>
          <p:nvPr/>
        </p:nvPicPr>
        <p:blipFill>
          <a:blip r:embed="rId3"/>
          <a:stretch>
            <a:fillRect/>
          </a:stretch>
        </p:blipFill>
        <p:spPr>
          <a:xfrm>
            <a:off x="7316709" y="2489749"/>
            <a:ext cx="4708767" cy="3042046"/>
          </a:xfrm>
          <a:prstGeom prst="rect">
            <a:avLst/>
          </a:prstGeom>
        </p:spPr>
      </p:pic>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2FB04668-50A1-4FF3-B463-119349B90DE6}"/>
                  </a:ext>
                </a:extLst>
              </p:cNvPr>
              <p:cNvSpPr/>
              <p:nvPr/>
            </p:nvSpPr>
            <p:spPr>
              <a:xfrm>
                <a:off x="265887" y="1586486"/>
                <a:ext cx="6828819" cy="4848571"/>
              </a:xfrm>
              <a:prstGeom prst="rect">
                <a:avLst/>
              </a:prstGeom>
            </p:spPr>
            <p:txBody>
              <a:bodyPr wrap="square">
                <a:spAutoFit/>
              </a:bodyPr>
              <a:lstStyle/>
              <a:p>
                <a:pPr marL="0" marR="0" lvl="0" indent="267970" algn="just" defTabSz="914400" rtl="0" eaLnBrk="1" fontAlgn="auto" latinLnBrk="0" hangingPunct="1">
                  <a:lnSpc>
                    <a:spcPts val="2200"/>
                  </a:lnSpc>
                  <a:spcBef>
                    <a:spcPts val="0"/>
                  </a:spcBef>
                  <a:spcAft>
                    <a:spcPts val="0"/>
                  </a:spcAft>
                  <a:buClrTx/>
                  <a:buSzTx/>
                  <a:buFontTx/>
                  <a:buNone/>
                  <a:tabLst/>
                  <a:defRPr/>
                </a:pPr>
                <a:r>
                  <a:rPr kumimoji="0" lang="zh-CN" altLang="zh-CN" sz="1600" b="1"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方差 </a:t>
                </a:r>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 方差描述了样本数据的波动程度，数值上等于各个数据与样本均值之差的平方和之平均数，假设有</a:t>
                </a:r>
                <a14:m>
                  <m:oMath xmlns:m="http://schemas.openxmlformats.org/officeDocument/2006/math">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𝑛</m:t>
                    </m:r>
                  </m:oMath>
                </a14:m>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个数据，记为</a:t>
                </a:r>
                <a14:m>
                  <m:oMath xmlns:m="http://schemas.openxmlformats.org/officeDocument/2006/math">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𝑋</m:t>
                    </m:r>
                    <m:r>
                      <a:rPr kumimoji="0" lang="en-US" altLang="zh-CN" sz="16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d>
                      <m:dPr>
                        <m:begChr m:val="{"/>
                        <m:endChr m:val="}"/>
                        <m:ctrlPr>
                          <a:rPr kumimoji="0" lang="zh-CN" altLang="zh-CN"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kumimoji="0" lang="zh-CN" altLang="zh-CN"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𝑥</m:t>
                            </m:r>
                          </m:e>
                          <m:sub>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𝑖</m:t>
                            </m:r>
                          </m:sub>
                        </m:sSub>
                      </m:e>
                    </m:d>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𝑖</m:t>
                    </m:r>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=1,…,</m:t>
                    </m:r>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𝑛</m:t>
                    </m:r>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oMath>
                </a14:m>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，那么样本方差（</a:t>
                </a:r>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sample variance</a:t>
                </a:r>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）即为</a:t>
                </a:r>
              </a:p>
              <a:p>
                <a:pPr marL="0" marR="0" lvl="0" indent="0" algn="just"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sty m:val="p"/>
                        </m:rPr>
                        <a:rPr kumimoji="0" lang="en-US" altLang="zh-CN" sz="1600" b="0" i="0"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var</m:t>
                      </m:r>
                      <m:d>
                        <m:dPr>
                          <m:ctrlPr>
                            <a:rPr kumimoji="0" lang="zh-CN" altLang="zh-CN" sz="16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𝑋</m:t>
                          </m:r>
                        </m:e>
                      </m:d>
                      <m:r>
                        <a:rPr kumimoji="0" lang="en-US" altLang="zh-CN" sz="1600" b="0" i="0"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m:t>
                      </m:r>
                      <m:f>
                        <m:fPr>
                          <m:ctrlPr>
                            <a:rPr kumimoji="0" lang="zh-CN" altLang="zh-CN" sz="16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fPr>
                        <m:num>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1</m:t>
                          </m:r>
                        </m:num>
                        <m:den>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𝑛</m:t>
                          </m:r>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−1</m:t>
                          </m:r>
                        </m:den>
                      </m:f>
                      <m:nary>
                        <m:naryPr>
                          <m:chr m:val="∑"/>
                          <m:ctrlPr>
                            <a:rPr kumimoji="0" lang="zh-CN" altLang="zh-CN" sz="16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naryPr>
                        <m:sub>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𝑖</m:t>
                          </m:r>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=1</m:t>
                          </m:r>
                        </m:sub>
                        <m:sup>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𝑛</m:t>
                          </m:r>
                        </m:sup>
                        <m:e>
                          <m:sSup>
                            <m:sSupPr>
                              <m:ctrlPr>
                                <a:rPr kumimoji="0" lang="zh-CN" altLang="zh-CN" sz="1600" b="1"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pPr>
                            <m:e>
                              <m:d>
                                <m:dPr>
                                  <m:ctrlPr>
                                    <a:rPr kumimoji="0" lang="zh-CN" altLang="zh-CN" sz="16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kumimoji="0" lang="zh-CN" altLang="zh-CN" sz="16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𝑥</m:t>
                                      </m:r>
                                    </m:e>
                                    <m:sub>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𝑖</m:t>
                                      </m:r>
                                    </m:sub>
                                  </m:sSub>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 −</m:t>
                                  </m:r>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𝑢</m:t>
                                  </m:r>
                                </m:e>
                              </m:d>
                            </m:e>
                            <m:sup>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PingFang SC"/>
                                  <a:cs typeface="Times New Roman" panose="02020603050405020304" pitchFamily="18" charset="0"/>
                                </a:rPr>
                                <m:t>2</m:t>
                              </m:r>
                            </m:sup>
                          </m:sSup>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PingFang SC"/>
                              <a:cs typeface="Times New Roman" panose="02020603050405020304" pitchFamily="18" charset="0"/>
                            </a:rPr>
                            <m:t> </m:t>
                          </m:r>
                        </m:e>
                      </m:nary>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PingFang SC"/>
                          <a:cs typeface="Times New Roman" panose="02020603050405020304" pitchFamily="18" charset="0"/>
                        </a:rPr>
                        <m:t> </m:t>
                      </m:r>
                      <m:r>
                        <a:rPr kumimoji="0" lang="en-US" altLang="zh-CN" sz="1600" b="0" i="0" u="none" strike="noStrike" kern="100" cap="none" spc="0" normalizeH="0" baseline="0" noProof="0">
                          <a:ln>
                            <a:noFill/>
                          </a:ln>
                          <a:solidFill>
                            <a:srgbClr val="000000"/>
                          </a:solidFill>
                          <a:effectLst/>
                          <a:uLnTx/>
                          <a:uFillTx/>
                          <a:latin typeface="Cambria Math" panose="02040503050406030204" pitchFamily="18" charset="0"/>
                          <a:ea typeface="PingFang SC"/>
                          <a:cs typeface="Times New Roman" panose="02020603050405020304" pitchFamily="18" charset="0"/>
                        </a:rPr>
                        <m:t> </m:t>
                      </m:r>
                    </m:oMath>
                  </m:oMathPara>
                </a14:m>
                <a:endParaRPr kumimoji="0" lang="zh-CN" altLang="zh-CN" sz="1600" b="0" i="0" u="none" strike="noStrike" kern="1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a:p>
                <a:pPr marL="0" marR="0" lvl="0" indent="266700" algn="just" defTabSz="914400" rtl="0" eaLnBrk="1" fontAlgn="auto" latinLnBrk="0" hangingPunct="1">
                  <a:lnSpc>
                    <a:spcPts val="2200"/>
                  </a:lnSpc>
                  <a:spcBef>
                    <a:spcPts val="0"/>
                  </a:spcBef>
                  <a:spcAft>
                    <a:spcPts val="0"/>
                  </a:spcAft>
                  <a:buClrTx/>
                  <a:buSzTx/>
                  <a:buFontTx/>
                  <a:buNone/>
                  <a:tabLst/>
                  <a:defRPr/>
                </a:pPr>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其中</a:t>
                </a:r>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𝑢</a:t>
                </a:r>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是样本均值，</a:t>
                </a:r>
                <a14:m>
                  <m:oMath xmlns:m="http://schemas.openxmlformats.org/officeDocument/2006/math">
                    <m:r>
                      <a:rPr kumimoji="0" lang="zh-CN" altLang="zh-CN"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t> </m:t>
                    </m:r>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𝑢</m:t>
                    </m:r>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f>
                      <m:fPr>
                        <m:ctrlPr>
                          <a:rPr kumimoji="0" lang="zh-CN" altLang="zh-CN"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fPr>
                      <m:num>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1</m:t>
                        </m:r>
                      </m:num>
                      <m:den>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𝑛</m:t>
                        </m:r>
                      </m:den>
                    </m:f>
                    <m:nary>
                      <m:naryPr>
                        <m:chr m:val="∑"/>
                        <m:ctrlPr>
                          <a:rPr kumimoji="0" lang="zh-CN" altLang="zh-CN"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naryPr>
                      <m:sub>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𝑖</m:t>
                        </m:r>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=1</m:t>
                        </m:r>
                      </m:sub>
                      <m:sup>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𝑛</m:t>
                        </m:r>
                      </m:sup>
                      <m:e>
                        <m:sSub>
                          <m:sSubPr>
                            <m:ctrlPr>
                              <a:rPr kumimoji="0" lang="zh-CN" altLang="zh-CN"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𝑥</m:t>
                            </m:r>
                          </m:e>
                          <m:sub>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𝑖</m:t>
                            </m:r>
                          </m:sub>
                        </m:sSub>
                      </m:e>
                    </m:nary>
                  </m:oMath>
                </a14:m>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。上述样本方差公式里分母为</a:t>
                </a:r>
                <a14:m>
                  <m:oMath xmlns:m="http://schemas.openxmlformats.org/officeDocument/2006/math">
                    <m:r>
                      <m:rPr>
                        <m:sty m:val="p"/>
                      </m:rPr>
                      <a:rPr kumimoji="0" lang="en-US" altLang="zh-CN" sz="16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n</m:t>
                    </m:r>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r>
                      <a:rPr kumimoji="0" lang="en-US" altLang="zh-CN" sz="16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1</m:t>
                    </m:r>
                  </m:oMath>
                </a14:m>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的目的是为了让对方差的估计是无偏估计</a:t>
                </a:r>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 (unbiased estimator)</a:t>
                </a:r>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。其原因留为书后的习题。</a:t>
                </a:r>
              </a:p>
              <a:p>
                <a:pPr marL="0" marR="0" lvl="0" indent="267970" algn="just" defTabSz="914400" rtl="0" eaLnBrk="1" fontAlgn="auto" latinLnBrk="0" hangingPunct="1">
                  <a:lnSpc>
                    <a:spcPts val="2200"/>
                  </a:lnSpc>
                  <a:spcBef>
                    <a:spcPts val="0"/>
                  </a:spcBef>
                  <a:spcAft>
                    <a:spcPts val="0"/>
                  </a:spcAft>
                  <a:buClrTx/>
                  <a:buSzTx/>
                  <a:buFontTx/>
                  <a:buNone/>
                  <a:tabLst/>
                  <a:defRPr/>
                </a:pPr>
                <a:r>
                  <a:rPr kumimoji="0" lang="zh-CN" altLang="zh-CN" sz="1600" b="1"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协方差</a:t>
                </a:r>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  </a:t>
                </a:r>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协方差衡量了两个变量之间的相关度，假设有两个变量，观察到不同时刻两个变量的取值，记为</a:t>
                </a:r>
                <a14:m>
                  <m:oMath xmlns:m="http://schemas.openxmlformats.org/officeDocument/2006/math">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𝑋</m:t>
                    </m:r>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𝑌</m:t>
                    </m:r>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sSub>
                      <m:sSubPr>
                        <m:ctrlPr>
                          <a:rPr kumimoji="0" lang="zh-CN" altLang="zh-CN"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𝑥</m:t>
                        </m:r>
                      </m:e>
                      <m:sub>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𝑖</m:t>
                        </m:r>
                      </m:sub>
                    </m:sSub>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sSub>
                      <m:sSubPr>
                        <m:ctrlPr>
                          <a:rPr kumimoji="0" lang="zh-CN" altLang="zh-CN"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𝑦</m:t>
                        </m:r>
                      </m:e>
                      <m:sub>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𝑖</m:t>
                        </m:r>
                      </m:sub>
                    </m:sSub>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  (</m:t>
                    </m:r>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𝑖</m:t>
                    </m:r>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t>1</m:t>
                    </m:r>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𝑛</m:t>
                    </m:r>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oMath>
                </a14:m>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，那么两个变量的协方差为：</a:t>
                </a:r>
              </a:p>
              <a:p>
                <a:pPr marL="0" marR="0" lvl="0" indent="0" algn="just"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sty m:val="p"/>
                        </m:rPr>
                        <a:rPr kumimoji="0" lang="en-US" altLang="zh-CN" sz="1600" b="0" i="0"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cov</m:t>
                      </m:r>
                      <m:r>
                        <a:rPr kumimoji="0" lang="en-US" altLang="zh-CN" sz="1600" b="0" i="0"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m:t>
                      </m:r>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𝑋</m:t>
                      </m:r>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m:t>
                      </m:r>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𝑌</m:t>
                      </m:r>
                      <m:r>
                        <a:rPr kumimoji="0" lang="en-US" altLang="zh-CN" sz="1600" b="0" i="0"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m:t>
                      </m:r>
                      <m:f>
                        <m:fPr>
                          <m:ctrlPr>
                            <a:rPr kumimoji="0" lang="zh-CN" altLang="zh-CN" sz="16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fPr>
                        <m:num>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1</m:t>
                          </m:r>
                        </m:num>
                        <m:den>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𝑛</m:t>
                          </m:r>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−1</m:t>
                          </m:r>
                        </m:den>
                      </m:f>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 </m:t>
                      </m:r>
                      <m:nary>
                        <m:naryPr>
                          <m:chr m:val="∑"/>
                          <m:ctrlPr>
                            <a:rPr kumimoji="0" lang="zh-CN" altLang="zh-CN" sz="16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naryPr>
                        <m:sub>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𝑖</m:t>
                          </m:r>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=1</m:t>
                          </m:r>
                        </m:sub>
                        <m:sup>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𝑛</m:t>
                          </m:r>
                        </m:sup>
                        <m:e>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m:t>
                          </m:r>
                          <m:sSub>
                            <m:sSubPr>
                              <m:ctrlPr>
                                <a:rPr kumimoji="0" lang="zh-CN" altLang="zh-CN" sz="16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𝑥</m:t>
                              </m:r>
                            </m:e>
                            <m:sub>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𝑖</m:t>
                              </m:r>
                            </m:sub>
                          </m:sSub>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m:t>
                          </m:r>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𝐸</m:t>
                          </m:r>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m:t>
                          </m:r>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𝑋</m:t>
                          </m:r>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m:t>
                          </m:r>
                          <m:sSub>
                            <m:sSubPr>
                              <m:ctrlPr>
                                <a:rPr kumimoji="0" lang="zh-CN" altLang="zh-CN" sz="16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𝑦</m:t>
                              </m:r>
                            </m:e>
                            <m:sub>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𝑖</m:t>
                              </m:r>
                            </m:sub>
                          </m:sSub>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m:t>
                          </m:r>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𝐸</m:t>
                          </m:r>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m:t>
                          </m:r>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𝑌</m:t>
                          </m:r>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m:t>
                          </m:r>
                        </m:e>
                      </m:nary>
                    </m:oMath>
                  </m:oMathPara>
                </a14:m>
                <a:endParaRPr kumimoji="0" lang="zh-CN" altLang="zh-CN" sz="1600" b="0" i="0" u="none" strike="noStrike" kern="1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a:p>
                <a:pPr marL="0" marR="0" lvl="0" indent="266700" algn="just" defTabSz="914400" rtl="0" eaLnBrk="1" fontAlgn="auto" latinLnBrk="0" hangingPunct="1">
                  <a:lnSpc>
                    <a:spcPts val="3500"/>
                  </a:lnSpc>
                  <a:spcBef>
                    <a:spcPts val="0"/>
                  </a:spcBef>
                  <a:spcAft>
                    <a:spcPts val="0"/>
                  </a:spcAft>
                  <a:buClrTx/>
                  <a:buSzTx/>
                  <a:buFontTx/>
                  <a:buNone/>
                  <a:tabLst/>
                  <a:defRPr/>
                </a:pPr>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其中</a:t>
                </a:r>
                <a14:m>
                  <m:oMath xmlns:m="http://schemas.openxmlformats.org/officeDocument/2006/math">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𝐸</m:t>
                    </m:r>
                    <m:r>
                      <a:rPr kumimoji="0" lang="en-US" altLang="zh-CN" sz="16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𝑋</m:t>
                    </m:r>
                    <m:r>
                      <a:rPr kumimoji="0" lang="en-US" altLang="zh-CN" sz="16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oMath>
                </a14:m>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和</a:t>
                </a:r>
                <a14:m>
                  <m:oMath xmlns:m="http://schemas.openxmlformats.org/officeDocument/2006/math">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𝐸</m:t>
                    </m:r>
                    <m:r>
                      <a:rPr kumimoji="0" lang="en-US" altLang="zh-CN" sz="16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𝑌</m:t>
                    </m:r>
                    <m:r>
                      <a:rPr kumimoji="0" lang="en-US" altLang="zh-CN" sz="16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oMath>
                </a14:m>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分别是</a:t>
                </a:r>
                <a14:m>
                  <m:oMath xmlns:m="http://schemas.openxmlformats.org/officeDocument/2006/math">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𝑋</m:t>
                    </m:r>
                  </m:oMath>
                </a14:m>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和</a:t>
                </a:r>
                <a14:m>
                  <m:oMath xmlns:m="http://schemas.openxmlformats.org/officeDocument/2006/math">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𝑌</m:t>
                    </m:r>
                  </m:oMath>
                </a14:m>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的样本均值</a:t>
                </a:r>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 </a:t>
                </a:r>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分别定义如下</a:t>
                </a:r>
                <a14:m>
                  <m:oMath xmlns:m="http://schemas.openxmlformats.org/officeDocument/2006/math">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𝐸</m:t>
                    </m:r>
                    <m:r>
                      <a:rPr kumimoji="0" lang="en-US" altLang="zh-CN" sz="16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𝑋</m:t>
                    </m:r>
                    <m:r>
                      <a:rPr kumimoji="0" lang="en-US" altLang="zh-CN" sz="16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f>
                      <m:fPr>
                        <m:ctrlPr>
                          <a:rPr kumimoji="0" lang="zh-CN" altLang="zh-CN"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fPr>
                      <m:num>
                        <m:r>
                          <a:rPr kumimoji="0" lang="en-US" altLang="zh-CN" sz="16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1</m:t>
                        </m:r>
                      </m:num>
                      <m:den>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𝑛</m:t>
                        </m:r>
                      </m:den>
                    </m:f>
                    <m:r>
                      <a:rPr kumimoji="0" lang="en-US" altLang="zh-CN" sz="16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 </m:t>
                    </m:r>
                    <m:nary>
                      <m:naryPr>
                        <m:chr m:val="∑"/>
                        <m:ctrlPr>
                          <a:rPr kumimoji="0" lang="zh-CN" altLang="zh-CN"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naryPr>
                      <m:sub>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𝑖</m:t>
                        </m:r>
                        <m:r>
                          <a:rPr kumimoji="0" lang="en-US" altLang="zh-CN" sz="16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=1</m:t>
                        </m:r>
                      </m:sub>
                      <m:sup>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𝑛</m:t>
                        </m:r>
                      </m:sup>
                      <m:e>
                        <m:sSub>
                          <m:sSubPr>
                            <m:ctrlPr>
                              <a:rPr kumimoji="0" lang="zh-CN" altLang="zh-CN"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𝑥</m:t>
                            </m:r>
                          </m:e>
                          <m:sub>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𝑖</m:t>
                            </m:r>
                          </m:sub>
                        </m:sSub>
                      </m:e>
                    </m:nary>
                    <m:r>
                      <a:rPr kumimoji="0" lang="en-US" altLang="zh-CN" sz="16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 </m:t>
                    </m:r>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𝐸</m:t>
                    </m:r>
                    <m:r>
                      <a:rPr kumimoji="0" lang="en-US" altLang="zh-CN" sz="16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𝑌</m:t>
                    </m:r>
                    <m:r>
                      <a:rPr kumimoji="0" lang="en-US" altLang="zh-CN" sz="16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f>
                      <m:fPr>
                        <m:ctrlPr>
                          <a:rPr kumimoji="0" lang="zh-CN" altLang="zh-CN"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fPr>
                      <m:num>
                        <m:r>
                          <a:rPr kumimoji="0" lang="en-US" altLang="zh-CN" sz="16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1</m:t>
                        </m:r>
                      </m:num>
                      <m:den>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𝑛</m:t>
                        </m:r>
                      </m:den>
                    </m:f>
                    <m:r>
                      <a:rPr kumimoji="0" lang="en-US" altLang="zh-CN" sz="16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 </m:t>
                    </m:r>
                    <m:nary>
                      <m:naryPr>
                        <m:chr m:val="∑"/>
                        <m:ctrlPr>
                          <a:rPr kumimoji="0" lang="zh-CN" altLang="zh-CN"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naryPr>
                      <m:sub>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𝑖</m:t>
                        </m:r>
                        <m:r>
                          <a:rPr kumimoji="0" lang="en-US" altLang="zh-CN" sz="16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=1</m:t>
                        </m:r>
                      </m:sub>
                      <m:sup>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𝑛</m:t>
                        </m:r>
                      </m:sup>
                      <m:e>
                        <m:sSub>
                          <m:sSubPr>
                            <m:ctrlPr>
                              <a:rPr kumimoji="0" lang="zh-CN" altLang="zh-CN"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𝑦</m:t>
                            </m:r>
                          </m:e>
                          <m:sub>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𝑖</m:t>
                            </m:r>
                          </m:sub>
                        </m:sSub>
                      </m:e>
                    </m:nary>
                  </m:oMath>
                </a14:m>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a:t>
                </a:r>
              </a:p>
            </p:txBody>
          </p:sp>
        </mc:Choice>
        <mc:Fallback xmlns="">
          <p:sp>
            <p:nvSpPr>
              <p:cNvPr id="8" name="矩形 7">
                <a:extLst>
                  <a:ext uri="{FF2B5EF4-FFF2-40B4-BE49-F238E27FC236}">
                    <a16:creationId xmlns:a16="http://schemas.microsoft.com/office/drawing/2014/main" id="{2FB04668-50A1-4FF3-B463-119349B90DE6}"/>
                  </a:ext>
                </a:extLst>
              </p:cNvPr>
              <p:cNvSpPr>
                <a:spLocks noRot="1" noChangeAspect="1" noMove="1" noResize="1" noEditPoints="1" noAdjustHandles="1" noChangeArrowheads="1" noChangeShapeType="1" noTextEdit="1"/>
              </p:cNvSpPr>
              <p:nvPr/>
            </p:nvSpPr>
            <p:spPr>
              <a:xfrm>
                <a:off x="265887" y="1586486"/>
                <a:ext cx="6828819" cy="4848571"/>
              </a:xfrm>
              <a:prstGeom prst="rect">
                <a:avLst/>
              </a:prstGeom>
              <a:blipFill>
                <a:blip r:embed="rId4"/>
                <a:stretch>
                  <a:fillRect l="-1518" t="-377" r="-446" b="-992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409392309"/>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504507" y="1008198"/>
            <a:ext cx="8846288" cy="497934"/>
            <a:chOff x="2228892" y="2819853"/>
            <a:chExt cx="4786506" cy="497934"/>
          </a:xfrm>
        </p:grpSpPr>
        <p:sp>
          <p:nvSpPr>
            <p:cNvPr id="3" name="平行四边形 2"/>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4" name="平行四边形 3"/>
            <p:cNvSpPr/>
            <p:nvPr/>
          </p:nvSpPr>
          <p:spPr bwMode="auto">
            <a:xfrm>
              <a:off x="2228892" y="2819853"/>
              <a:ext cx="4786506"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5" name="矩形 4"/>
            <p:cNvSpPr/>
            <p:nvPr/>
          </p:nvSpPr>
          <p:spPr>
            <a:xfrm>
              <a:off x="2591332" y="2826188"/>
              <a:ext cx="4133539"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black">
                      <a:lumMod val="95000"/>
                      <a:lumOff val="5000"/>
                    </a:prstClr>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                  </a:t>
              </a:r>
              <a:r>
                <a:rPr kumimoji="0" lang="zh-CN" altLang="fr-FR" sz="1800" b="1" i="0" u="none" strike="noStrike" kern="1200" cap="none" spc="0" normalizeH="0" baseline="0" noProof="0" dirty="0">
                  <a:ln>
                    <a:noFill/>
                  </a:ln>
                  <a:solidFill>
                    <a:prstClr val="black">
                      <a:lumMod val="95000"/>
                      <a:lumOff val="5000"/>
                    </a:prstClr>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主成分分析（</a:t>
              </a:r>
              <a:r>
                <a:rPr kumimoji="0" lang="fr-FR" altLang="zh-CN" sz="1800" b="1" i="0" u="none" strike="noStrike" kern="1200" cap="none" spc="0" normalizeH="0" baseline="0" noProof="0" dirty="0">
                  <a:ln>
                    <a:noFill/>
                  </a:ln>
                  <a:solidFill>
                    <a:prstClr val="black">
                      <a:lumMod val="95000"/>
                      <a:lumOff val="5000"/>
                    </a:prstClr>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principal component analysis</a:t>
              </a:r>
              <a:r>
                <a:rPr kumimoji="0" lang="zh-CN" altLang="fr-FR" sz="1800" b="1" i="0" u="none" strike="noStrike" kern="1200" cap="none" spc="0" normalizeH="0" baseline="0" noProof="0" dirty="0">
                  <a:ln>
                    <a:noFill/>
                  </a:ln>
                  <a:solidFill>
                    <a:prstClr val="black">
                      <a:lumMod val="95000"/>
                      <a:lumOff val="5000"/>
                    </a:prstClr>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endParaRPr kumimoji="0" lang="zh-CN" altLang="en-US" sz="1800" b="1" i="0" u="none" strike="noStrike" kern="1200" cap="none" spc="0" normalizeH="0" baseline="0" noProof="0" dirty="0">
                <a:ln>
                  <a:noFill/>
                </a:ln>
                <a:solidFill>
                  <a:prstClr val="black">
                    <a:lumMod val="95000"/>
                    <a:lumOff val="5000"/>
                  </a:prstClr>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21" name="矩形 20">
            <a:extLst>
              <a:ext uri="{FF2B5EF4-FFF2-40B4-BE49-F238E27FC236}">
                <a16:creationId xmlns:a16="http://schemas.microsoft.com/office/drawing/2014/main" id="{516C3D9D-EAB0-456E-98CD-C6FC12AB3094}"/>
              </a:ext>
            </a:extLst>
          </p:cNvPr>
          <p:cNvSpPr/>
          <p:nvPr/>
        </p:nvSpPr>
        <p:spPr>
          <a:xfrm>
            <a:off x="871928" y="129010"/>
            <a:ext cx="3672800"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四、监督学习与非监督学习下特征降维</a:t>
            </a:r>
          </a:p>
        </p:txBody>
      </p:sp>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3F39DC59-12B6-49EF-9B7C-734ED3E7185B}"/>
                  </a:ext>
                </a:extLst>
              </p:cNvPr>
              <p:cNvSpPr/>
              <p:nvPr/>
            </p:nvSpPr>
            <p:spPr>
              <a:xfrm>
                <a:off x="457201" y="1611108"/>
                <a:ext cx="11190052" cy="4508222"/>
              </a:xfrm>
              <a:prstGeom prst="rect">
                <a:avLst/>
              </a:prstGeom>
            </p:spPr>
            <p:txBody>
              <a:bodyPr wrap="square">
                <a:spAutoFit/>
              </a:bodyPr>
              <a:lstStyle/>
              <a:p>
                <a:pPr marL="0" marR="0" lvl="0" indent="266700" algn="just" defTabSz="914400" rtl="0" eaLnBrk="1" fontAlgn="auto" latinLnBrk="0" hangingPunct="1">
                  <a:lnSpc>
                    <a:spcPts val="2200"/>
                  </a:lnSpc>
                  <a:spcBef>
                    <a:spcPts val="0"/>
                  </a:spcBef>
                  <a:spcAft>
                    <a:spcPts val="0"/>
                  </a:spcAft>
                  <a:buClrTx/>
                  <a:buSzTx/>
                  <a:buFontTx/>
                  <a:buNone/>
                  <a:tabLst/>
                  <a:defRPr/>
                </a:pPr>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由于协方差会受到变量取值尺度的影响，可以通过皮尔逊相关系数（</a:t>
                </a:r>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Pearson Correlation coefficient</a:t>
                </a:r>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）将两组变量之间的关联度规整到一定的取值范围内。皮尔逊相关系数定义如下：</a:t>
                </a:r>
              </a:p>
              <a:p>
                <a:pPr marL="0" marR="0" lvl="0" indent="0" algn="just"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sty m:val="p"/>
                        </m:rPr>
                        <a:rPr kumimoji="0" lang="en-US" altLang="zh-CN" sz="1600" b="0" i="0"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corr</m:t>
                      </m:r>
                      <m:r>
                        <a:rPr kumimoji="0" lang="en-US" altLang="zh-CN" sz="1600" b="0" i="0"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m:t>
                      </m:r>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𝑋</m:t>
                      </m:r>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m:t>
                      </m:r>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𝑌</m:t>
                      </m:r>
                      <m:r>
                        <a:rPr kumimoji="0" lang="en-US" altLang="zh-CN" sz="1600" b="0" i="0"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m:t>
                      </m:r>
                      <m:f>
                        <m:fPr>
                          <m:ctrlPr>
                            <a:rPr kumimoji="0" lang="zh-CN" altLang="zh-CN" sz="16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fPr>
                        <m:num>
                          <m:r>
                            <m:rPr>
                              <m:sty m:val="p"/>
                            </m:rPr>
                            <a:rPr kumimoji="0" lang="en-US" altLang="zh-CN" sz="1600" b="0" i="0"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Cov</m:t>
                          </m:r>
                          <m:d>
                            <m:dPr>
                              <m:ctrlPr>
                                <a:rPr kumimoji="0" lang="zh-CN" altLang="zh-CN" sz="16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𝑋</m:t>
                              </m:r>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m:t>
                              </m:r>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𝑌</m:t>
                              </m:r>
                            </m:e>
                          </m:d>
                        </m:num>
                        <m:den>
                          <m:rad>
                            <m:radPr>
                              <m:degHide m:val="on"/>
                              <m:ctrlPr>
                                <a:rPr kumimoji="0" lang="zh-CN" altLang="zh-CN" sz="16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radPr>
                            <m:deg/>
                            <m:e>
                              <m:d>
                                <m:dPr>
                                  <m:ctrlPr>
                                    <a:rPr kumimoji="0" lang="zh-CN" altLang="zh-CN" sz="16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m:rPr>
                                      <m:sty m:val="p"/>
                                    </m:rPr>
                                    <a:rPr kumimoji="0" lang="en-US" altLang="zh-CN" sz="1600" b="0" i="0"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Var</m:t>
                                  </m:r>
                                  <m:d>
                                    <m:dPr>
                                      <m:ctrlPr>
                                        <a:rPr kumimoji="0" lang="zh-CN" altLang="zh-CN" sz="16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𝑋</m:t>
                                      </m:r>
                                    </m:e>
                                  </m:d>
                                  <m:r>
                                    <m:rPr>
                                      <m:sty m:val="p"/>
                                    </m:rPr>
                                    <a:rPr kumimoji="0" lang="en-US" altLang="zh-CN" sz="1600" b="0" i="0"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Var</m:t>
                                  </m:r>
                                  <m:d>
                                    <m:dPr>
                                      <m:ctrlPr>
                                        <a:rPr kumimoji="0" lang="zh-CN" altLang="zh-CN" sz="16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𝑌</m:t>
                                      </m:r>
                                    </m:e>
                                  </m:d>
                                </m:e>
                              </m:d>
                            </m:e>
                          </m:rad>
                        </m:den>
                      </m:f>
                      <m:r>
                        <a:rPr kumimoji="0" lang="en-US" altLang="zh-CN" sz="1600" b="0" i="0"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m:t>
                      </m:r>
                      <m:f>
                        <m:fPr>
                          <m:ctrlPr>
                            <a:rPr kumimoji="0" lang="zh-CN" altLang="zh-CN" sz="16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fPr>
                        <m:num>
                          <m:r>
                            <m:rPr>
                              <m:sty m:val="p"/>
                            </m:rPr>
                            <a:rPr kumimoji="0" lang="en-US" altLang="zh-CN" sz="1600" b="0" i="0"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Cov</m:t>
                          </m:r>
                          <m:d>
                            <m:dPr>
                              <m:ctrlPr>
                                <a:rPr kumimoji="0" lang="zh-CN" altLang="zh-CN" sz="16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𝑋</m:t>
                              </m:r>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m:t>
                              </m:r>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𝑌</m:t>
                              </m:r>
                            </m:e>
                          </m:d>
                        </m:num>
                        <m:den>
                          <m:sSub>
                            <m:sSubPr>
                              <m:ctrlPr>
                                <a:rPr kumimoji="0" lang="zh-CN" altLang="zh-CN" sz="16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𝜎</m:t>
                              </m:r>
                            </m:e>
                            <m:sub>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𝑥</m:t>
                              </m:r>
                            </m:sub>
                          </m:sSub>
                          <m:sSub>
                            <m:sSubPr>
                              <m:ctrlPr>
                                <a:rPr kumimoji="0" lang="zh-CN" altLang="zh-CN" sz="16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𝜎</m:t>
                              </m:r>
                            </m:e>
                            <m:sub>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𝑦</m:t>
                              </m:r>
                            </m:sub>
                          </m:sSub>
                        </m:den>
                      </m:f>
                      <m:r>
                        <a:rPr kumimoji="0" lang="en-US" altLang="zh-CN" sz="1600" b="0" i="0"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 </m:t>
                      </m:r>
                    </m:oMath>
                  </m:oMathPara>
                </a14:m>
                <a:endParaRPr kumimoji="0" lang="zh-CN" altLang="zh-CN" sz="1600" b="0" i="0" u="none" strike="noStrike" kern="1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a:p>
                <a:pPr marL="0" marR="0" lvl="0" indent="266700" algn="just" defTabSz="914400" rtl="0" eaLnBrk="1" fontAlgn="auto" latinLnBrk="0" hangingPunct="1">
                  <a:lnSpc>
                    <a:spcPts val="2200"/>
                  </a:lnSpc>
                  <a:spcBef>
                    <a:spcPts val="0"/>
                  </a:spcBef>
                  <a:spcAft>
                    <a:spcPts val="0"/>
                  </a:spcAft>
                  <a:buClrTx/>
                  <a:buSzTx/>
                  <a:buFontTx/>
                  <a:buNone/>
                  <a:tabLst/>
                  <a:defRPr/>
                </a:pPr>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其中</a:t>
                </a:r>
                <a14:m>
                  <m:oMath xmlns:m="http://schemas.openxmlformats.org/officeDocument/2006/math">
                    <m:sSub>
                      <m:sSubPr>
                        <m:ctrlPr>
                          <a:rPr kumimoji="0" lang="zh-CN" altLang="zh-CN"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𝜎</m:t>
                        </m:r>
                      </m:e>
                      <m:sub>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𝑥</m:t>
                        </m:r>
                      </m:sub>
                    </m:sSub>
                    <m:sSub>
                      <m:sSubPr>
                        <m:ctrlPr>
                          <a:rPr kumimoji="0" lang="zh-CN" altLang="zh-CN"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𝜎</m:t>
                        </m:r>
                      </m:e>
                      <m:sub>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𝑦</m:t>
                        </m:r>
                      </m:sub>
                    </m:sSub>
                  </m:oMath>
                </a14:m>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分别为</a:t>
                </a:r>
                <a14:m>
                  <m:oMath xmlns:m="http://schemas.openxmlformats.org/officeDocument/2006/math">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𝑋</m:t>
                    </m:r>
                  </m:oMath>
                </a14:m>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和</a:t>
                </a:r>
                <a14:m>
                  <m:oMath xmlns:m="http://schemas.openxmlformats.org/officeDocument/2006/math">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𝑌</m:t>
                    </m:r>
                  </m:oMath>
                </a14:m>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的标准差。皮尔逊相关系数所具有的性质如下：</a:t>
                </a:r>
              </a:p>
              <a:p>
                <a:pPr marL="0" marR="0" lvl="0" indent="0" algn="just"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CN" sz="1600" b="0" i="0" u="none" strike="noStrike" kern="100" cap="none" spc="0" normalizeH="0" baseline="0" noProof="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m:t>
                      </m:r>
                      <m:r>
                        <m:rPr>
                          <m:sty m:val="p"/>
                        </m:rPr>
                        <a:rPr kumimoji="0" lang="en-US" altLang="zh-CN" sz="1600" b="0" i="0"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corr</m:t>
                      </m:r>
                      <m:r>
                        <a:rPr kumimoji="0" lang="en-US" altLang="zh-CN" sz="1600" b="0" i="0" u="none" strike="noStrike" kern="100" cap="none" spc="0" normalizeH="0" baseline="0" noProof="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m:t>
                      </m:r>
                      <m:r>
                        <a:rPr kumimoji="0" lang="en-US" altLang="zh-CN" sz="16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𝑋</m:t>
                      </m:r>
                      <m:r>
                        <a:rPr kumimoji="0" lang="en-US" altLang="zh-CN" sz="1600" b="0" i="1" u="none" strike="noStrike" kern="100" cap="none" spc="0" normalizeH="0" baseline="0" noProof="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m:t>
                      </m:r>
                      <m:r>
                        <a:rPr kumimoji="0" lang="en-US" altLang="zh-CN" sz="16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𝑌</m:t>
                      </m:r>
                      <m:r>
                        <a:rPr kumimoji="0" lang="en-US" altLang="zh-CN" sz="1600" b="0" i="0" u="none" strike="noStrike" kern="100" cap="none" spc="0" normalizeH="0" baseline="0" noProof="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)|≤1</m:t>
                      </m:r>
                    </m:oMath>
                  </m:oMathPara>
                </a14:m>
                <a:endParaRPr kumimoji="0" lang="zh-CN" altLang="zh-CN" sz="1600" b="0" i="0" u="none" strike="noStrike" kern="1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a:p>
                <a:pPr marL="0" marR="0" lvl="0" indent="266700" algn="just" defTabSz="914400" rtl="0" eaLnBrk="1" fontAlgn="auto" latinLnBrk="0" hangingPunct="1">
                  <a:lnSpc>
                    <a:spcPts val="2200"/>
                  </a:lnSpc>
                  <a:spcBef>
                    <a:spcPts val="0"/>
                  </a:spcBef>
                  <a:spcAft>
                    <a:spcPts val="0"/>
                  </a:spcAft>
                  <a:buClrTx/>
                  <a:buSzTx/>
                  <a:buFontTx/>
                  <a:buNone/>
                  <a:tabLst/>
                  <a:defRPr/>
                </a:pPr>
                <a14:m>
                  <m:oMath xmlns:m="http://schemas.openxmlformats.org/officeDocument/2006/math">
                    <m:r>
                      <m:rPr>
                        <m:sty m:val="p"/>
                      </m:rPr>
                      <a:rPr kumimoji="0" lang="en-US" altLang="zh-CN" sz="16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t>corr</m:t>
                    </m:r>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𝑋</m:t>
                    </m:r>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𝑌</m:t>
                    </m:r>
                    <m:r>
                      <a:rPr kumimoji="0" lang="en-US" altLang="zh-CN" sz="16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)=1</m:t>
                    </m:r>
                  </m:oMath>
                </a14:m>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的充要条件是存在常数</a:t>
                </a:r>
                <a14:m>
                  <m:oMath xmlns:m="http://schemas.openxmlformats.org/officeDocument/2006/math">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𝑎</m:t>
                    </m:r>
                  </m:oMath>
                </a14:m>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和</a:t>
                </a:r>
                <a14:m>
                  <m:oMath xmlns:m="http://schemas.openxmlformats.org/officeDocument/2006/math">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𝑏</m:t>
                    </m:r>
                  </m:oMath>
                </a14:m>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a:t>
                </a:r>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使得</a:t>
                </a:r>
                <a14:m>
                  <m:oMath xmlns:m="http://schemas.openxmlformats.org/officeDocument/2006/math">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𝑌</m:t>
                    </m:r>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𝑎𝑋</m:t>
                    </m:r>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𝑏</m:t>
                    </m:r>
                  </m:oMath>
                </a14:m>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，在上面的案例中，可以计算得</a:t>
                </a:r>
                <a14:m>
                  <m:oMath xmlns:m="http://schemas.openxmlformats.org/officeDocument/2006/math">
                    <m:r>
                      <m:rPr>
                        <m:sty m:val="p"/>
                      </m:rPr>
                      <a:rPr kumimoji="0" lang="en-US" altLang="zh-CN" sz="16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t>corr</m:t>
                    </m:r>
                    <m:d>
                      <m:dPr>
                        <m:ctrlPr>
                          <a:rPr kumimoji="0" lang="zh-CN" altLang="zh-CN"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𝑋</m:t>
                        </m:r>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𝑌</m:t>
                        </m:r>
                      </m:e>
                    </m:d>
                    <m:r>
                      <a:rPr kumimoji="0" lang="en-US" altLang="zh-CN" sz="16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=1.0</m:t>
                    </m:r>
                  </m:oMath>
                </a14:m>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，同时可以找到常数</a:t>
                </a:r>
                <a14:m>
                  <m:oMath xmlns:m="http://schemas.openxmlformats.org/officeDocument/2006/math">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𝑎</m:t>
                    </m:r>
                    <m:r>
                      <a:rPr kumimoji="0" lang="en-US" altLang="zh-CN" sz="16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=2</m:t>
                    </m:r>
                  </m:oMath>
                </a14:m>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和</a:t>
                </a:r>
                <a14:m>
                  <m:oMath xmlns:m="http://schemas.openxmlformats.org/officeDocument/2006/math">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𝑏</m:t>
                    </m:r>
                    <m:r>
                      <a:rPr kumimoji="0" lang="en-US" altLang="zh-CN" sz="16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t>=5</m:t>
                    </m:r>
                  </m:oMath>
                </a14:m>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，即</a:t>
                </a:r>
                <a14:m>
                  <m:oMath xmlns:m="http://schemas.openxmlformats.org/officeDocument/2006/math">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𝑌</m:t>
                    </m:r>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=2</m:t>
                    </m:r>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𝑋</m:t>
                    </m:r>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+5</m:t>
                    </m:r>
                  </m:oMath>
                </a14:m>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完全拟合上面的数据。</a:t>
                </a:r>
              </a:p>
              <a:p>
                <a:pPr marL="0" marR="0" lvl="0" indent="266700" algn="just" defTabSz="914400" rtl="0" eaLnBrk="1" fontAlgn="auto" latinLnBrk="0" hangingPunct="1">
                  <a:lnSpc>
                    <a:spcPts val="2200"/>
                  </a:lnSpc>
                  <a:spcBef>
                    <a:spcPts val="0"/>
                  </a:spcBef>
                  <a:spcAft>
                    <a:spcPts val="0"/>
                  </a:spcAft>
                  <a:buClrTx/>
                  <a:buSzTx/>
                  <a:buFontTx/>
                  <a:buNone/>
                  <a:tabLst/>
                  <a:defRPr/>
                </a:pPr>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皮尔逊相关系数是对称的，即</a:t>
                </a:r>
                <a14:m>
                  <m:oMath xmlns:m="http://schemas.openxmlformats.org/officeDocument/2006/math">
                    <m:r>
                      <m:rPr>
                        <m:sty m:val="p"/>
                      </m:rPr>
                      <a:rPr kumimoji="0" lang="en-US" altLang="zh-CN" sz="16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t>corr</m:t>
                    </m:r>
                    <m:r>
                      <a:rPr kumimoji="0" lang="en-US" altLang="zh-CN" sz="16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𝑋</m:t>
                    </m:r>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𝑌</m:t>
                    </m:r>
                    <m:r>
                      <a:rPr kumimoji="0" lang="en-US" altLang="zh-CN" sz="16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r>
                      <m:rPr>
                        <m:sty m:val="p"/>
                      </m:rPr>
                      <a:rPr kumimoji="0" lang="en-US" altLang="zh-CN" sz="16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t>corr</m:t>
                    </m:r>
                    <m:r>
                      <a:rPr kumimoji="0" lang="en-US" altLang="zh-CN" sz="16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𝑌</m:t>
                    </m:r>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𝑋</m:t>
                    </m:r>
                    <m:r>
                      <a:rPr kumimoji="0" lang="en-US" altLang="zh-CN" sz="16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oMath>
                </a14:m>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a:t>
                </a:r>
              </a:p>
              <a:p>
                <a:pPr marL="0" marR="0" lvl="0" indent="266700" algn="just" defTabSz="914400" rtl="0" eaLnBrk="1" fontAlgn="auto" latinLnBrk="0" hangingPunct="1">
                  <a:lnSpc>
                    <a:spcPts val="2200"/>
                  </a:lnSpc>
                  <a:spcBef>
                    <a:spcPts val="0"/>
                  </a:spcBef>
                  <a:spcAft>
                    <a:spcPts val="0"/>
                  </a:spcAft>
                  <a:buClrTx/>
                  <a:buSzTx/>
                  <a:buFontTx/>
                  <a:buNone/>
                  <a:tabLst/>
                  <a:defRPr/>
                </a:pPr>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由此衍生出如下性质：皮尔逊相关系数刻画了变量</a:t>
                </a:r>
                <a14:m>
                  <m:oMath xmlns:m="http://schemas.openxmlformats.org/officeDocument/2006/math">
                    <m:r>
                      <m:rPr>
                        <m:sty m:val="p"/>
                      </m:rPr>
                      <a:rPr kumimoji="0" lang="en-US" altLang="zh-CN" sz="16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t>X</m:t>
                    </m:r>
                  </m:oMath>
                </a14:m>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和</a:t>
                </a:r>
                <a14:m>
                  <m:oMath xmlns:m="http://schemas.openxmlformats.org/officeDocument/2006/math">
                    <m:r>
                      <m:rPr>
                        <m:sty m:val="p"/>
                      </m:rPr>
                      <a:rPr kumimoji="0" lang="en-US" altLang="zh-CN" sz="16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t>Y</m:t>
                    </m:r>
                  </m:oMath>
                </a14:m>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之间线性相关程度，如果</a:t>
                </a:r>
                <a14:m>
                  <m:oMath xmlns:m="http://schemas.openxmlformats.org/officeDocument/2006/math">
                    <m:r>
                      <a:rPr kumimoji="0" lang="en-US" altLang="zh-CN" sz="16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r>
                      <m:rPr>
                        <m:sty m:val="p"/>
                      </m:rPr>
                      <a:rPr kumimoji="0" lang="en-US" altLang="zh-CN" sz="16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t>corr</m:t>
                    </m:r>
                    <m:r>
                      <a:rPr kumimoji="0" lang="en-US" altLang="zh-CN" sz="16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𝑋</m:t>
                    </m:r>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𝑌</m:t>
                    </m:r>
                    <m:r>
                      <a:rPr kumimoji="0" lang="en-US" altLang="zh-CN" sz="16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oMath>
                </a14:m>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的取值越大，则两者在线性相关的意义下相关程度越大。</a:t>
                </a:r>
                <a14:m>
                  <m:oMath xmlns:m="http://schemas.openxmlformats.org/officeDocument/2006/math">
                    <m:r>
                      <a:rPr kumimoji="0" lang="en-US" altLang="zh-CN" sz="16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r>
                      <m:rPr>
                        <m:sty m:val="p"/>
                      </m:rPr>
                      <a:rPr kumimoji="0" lang="en-US" altLang="zh-CN" sz="16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t>corr</m:t>
                    </m:r>
                    <m:r>
                      <a:rPr kumimoji="0" lang="en-US" altLang="zh-CN" sz="16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𝑋</m:t>
                    </m:r>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𝑌</m:t>
                    </m:r>
                    <m:r>
                      <a:rPr kumimoji="0" lang="en-US" altLang="zh-CN" sz="16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)|=0</m:t>
                    </m:r>
                  </m:oMath>
                </a14:m>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表示两者不存在线性相关关系（可能存在其他非线性相关的关系）。</a:t>
                </a:r>
              </a:p>
              <a:p>
                <a:pPr marL="0" marR="0" lvl="0" indent="266700" algn="just" defTabSz="914400" rtl="0" eaLnBrk="1" fontAlgn="auto" latinLnBrk="0" hangingPunct="1">
                  <a:lnSpc>
                    <a:spcPts val="2200"/>
                  </a:lnSpc>
                  <a:spcBef>
                    <a:spcPts val="0"/>
                  </a:spcBef>
                  <a:spcAft>
                    <a:spcPts val="0"/>
                  </a:spcAft>
                  <a:buClrTx/>
                  <a:buSzTx/>
                  <a:buFontTx/>
                  <a:buNone/>
                  <a:tabLst/>
                  <a:defRPr/>
                </a:pPr>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正线性相关意味着变量</a:t>
                </a:r>
                <a14:m>
                  <m:oMath xmlns:m="http://schemas.openxmlformats.org/officeDocument/2006/math">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𝑋</m:t>
                    </m:r>
                  </m:oMath>
                </a14:m>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增加的情况下，变量</a:t>
                </a:r>
                <a14:m>
                  <m:oMath xmlns:m="http://schemas.openxmlformats.org/officeDocument/2006/math">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𝑌</m:t>
                    </m:r>
                  </m:oMath>
                </a14:m>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也随之增加；负线性相关意味着变量</a:t>
                </a:r>
                <a14:m>
                  <m:oMath xmlns:m="http://schemas.openxmlformats.org/officeDocument/2006/math">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𝑋</m:t>
                    </m:r>
                  </m:oMath>
                </a14:m>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减少的情况下，变量</a:t>
                </a:r>
                <a14:m>
                  <m:oMath xmlns:m="http://schemas.openxmlformats.org/officeDocument/2006/math">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𝑌</m:t>
                    </m:r>
                  </m:oMath>
                </a14:m>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随之增加。</a:t>
                </a:r>
              </a:p>
              <a:p>
                <a:pPr marL="0" marR="0" lvl="0" indent="266700" algn="just" defTabSz="914400" rtl="0" eaLnBrk="1" fontAlgn="auto" latinLnBrk="0" hangingPunct="1">
                  <a:lnSpc>
                    <a:spcPts val="2200"/>
                  </a:lnSpc>
                  <a:spcBef>
                    <a:spcPts val="0"/>
                  </a:spcBef>
                  <a:spcAft>
                    <a:spcPts val="0"/>
                  </a:spcAft>
                  <a:buClrTx/>
                  <a:buSzTx/>
                  <a:buFontTx/>
                  <a:buNone/>
                  <a:tabLst/>
                  <a:defRPr/>
                </a:pPr>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注意，线性无关与之前学习过的另外一个概念</a:t>
                </a:r>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a:t>
                </a:r>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独立</a:t>
                </a:r>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a:t>
                </a:r>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不同，线性无关是一个比独立要弱的概念，即两个变量独立一定线性无关，即</a:t>
                </a:r>
                <a14:m>
                  <m:oMath xmlns:m="http://schemas.openxmlformats.org/officeDocument/2006/math">
                    <m:r>
                      <a:rPr kumimoji="0" lang="en-US" altLang="zh-CN" sz="16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r>
                      <m:rPr>
                        <m:sty m:val="p"/>
                      </m:rPr>
                      <a:rPr kumimoji="0" lang="en-US" altLang="zh-CN" sz="16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t>corr</m:t>
                    </m:r>
                    <m:r>
                      <a:rPr kumimoji="0" lang="en-US" altLang="zh-CN" sz="16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𝑋</m:t>
                    </m:r>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𝑌</m:t>
                    </m:r>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r>
                      <a:rPr kumimoji="0" lang="en-US" altLang="zh-CN" sz="16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|=0</m:t>
                    </m:r>
                  </m:oMath>
                </a14:m>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，但是两个线性无关的变量不一定独立（可能存在其他复杂的关联关系）。独立指两个变量彼此之间不相互影响。</a:t>
                </a:r>
              </a:p>
            </p:txBody>
          </p:sp>
        </mc:Choice>
        <mc:Fallback xmlns="">
          <p:sp>
            <p:nvSpPr>
              <p:cNvPr id="6" name="矩形 5">
                <a:extLst>
                  <a:ext uri="{FF2B5EF4-FFF2-40B4-BE49-F238E27FC236}">
                    <a16:creationId xmlns:a16="http://schemas.microsoft.com/office/drawing/2014/main" id="{3F39DC59-12B6-49EF-9B7C-734ED3E7185B}"/>
                  </a:ext>
                </a:extLst>
              </p:cNvPr>
              <p:cNvSpPr>
                <a:spLocks noRot="1" noChangeAspect="1" noMove="1" noResize="1" noEditPoints="1" noAdjustHandles="1" noChangeArrowheads="1" noChangeShapeType="1" noTextEdit="1"/>
              </p:cNvSpPr>
              <p:nvPr/>
            </p:nvSpPr>
            <p:spPr>
              <a:xfrm>
                <a:off x="457201" y="1611108"/>
                <a:ext cx="11190052" cy="4508222"/>
              </a:xfrm>
              <a:prstGeom prst="rect">
                <a:avLst/>
              </a:prstGeom>
              <a:blipFill>
                <a:blip r:embed="rId3"/>
                <a:stretch>
                  <a:fillRect l="-272" t="-405" r="-21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77733616"/>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504507" y="1008198"/>
            <a:ext cx="8846288" cy="497934"/>
            <a:chOff x="2228892" y="2819853"/>
            <a:chExt cx="4786506" cy="497934"/>
          </a:xfrm>
        </p:grpSpPr>
        <p:sp>
          <p:nvSpPr>
            <p:cNvPr id="3" name="平行四边形 2"/>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4" name="平行四边形 3"/>
            <p:cNvSpPr/>
            <p:nvPr/>
          </p:nvSpPr>
          <p:spPr bwMode="auto">
            <a:xfrm>
              <a:off x="2228892" y="2819853"/>
              <a:ext cx="4786506"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5" name="矩形 4"/>
            <p:cNvSpPr/>
            <p:nvPr/>
          </p:nvSpPr>
          <p:spPr>
            <a:xfrm>
              <a:off x="2591332" y="2826188"/>
              <a:ext cx="4133539"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black">
                      <a:lumMod val="95000"/>
                      <a:lumOff val="5000"/>
                    </a:prstClr>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                  </a:t>
              </a:r>
              <a:r>
                <a:rPr kumimoji="0" lang="zh-CN" altLang="fr-FR" sz="1800" b="1" i="0" u="none" strike="noStrike" kern="1200" cap="none" spc="0" normalizeH="0" baseline="0" noProof="0" dirty="0">
                  <a:ln>
                    <a:noFill/>
                  </a:ln>
                  <a:solidFill>
                    <a:prstClr val="black">
                      <a:lumMod val="95000"/>
                      <a:lumOff val="5000"/>
                    </a:prstClr>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主成分分析（</a:t>
              </a:r>
              <a:r>
                <a:rPr kumimoji="0" lang="fr-FR" altLang="zh-CN" sz="1800" b="1" i="0" u="none" strike="noStrike" kern="1200" cap="none" spc="0" normalizeH="0" baseline="0" noProof="0" dirty="0">
                  <a:ln>
                    <a:noFill/>
                  </a:ln>
                  <a:solidFill>
                    <a:prstClr val="black">
                      <a:lumMod val="95000"/>
                      <a:lumOff val="5000"/>
                    </a:prstClr>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principal component analysis</a:t>
              </a:r>
              <a:r>
                <a:rPr kumimoji="0" lang="zh-CN" altLang="fr-FR" sz="1800" b="1" i="0" u="none" strike="noStrike" kern="1200" cap="none" spc="0" normalizeH="0" baseline="0" noProof="0" dirty="0">
                  <a:ln>
                    <a:noFill/>
                  </a:ln>
                  <a:solidFill>
                    <a:prstClr val="black">
                      <a:lumMod val="95000"/>
                      <a:lumOff val="5000"/>
                    </a:prstClr>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endParaRPr kumimoji="0" lang="zh-CN" altLang="en-US" sz="1800" b="1" i="0" u="none" strike="noStrike" kern="1200" cap="none" spc="0" normalizeH="0" baseline="0" noProof="0" dirty="0">
                <a:ln>
                  <a:noFill/>
                </a:ln>
                <a:solidFill>
                  <a:prstClr val="black">
                    <a:lumMod val="95000"/>
                    <a:lumOff val="5000"/>
                  </a:prstClr>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21" name="矩形 20">
            <a:extLst>
              <a:ext uri="{FF2B5EF4-FFF2-40B4-BE49-F238E27FC236}">
                <a16:creationId xmlns:a16="http://schemas.microsoft.com/office/drawing/2014/main" id="{516C3D9D-EAB0-456E-98CD-C6FC12AB3094}"/>
              </a:ext>
            </a:extLst>
          </p:cNvPr>
          <p:cNvSpPr/>
          <p:nvPr/>
        </p:nvSpPr>
        <p:spPr>
          <a:xfrm>
            <a:off x="871928" y="129010"/>
            <a:ext cx="3672800"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四、监督学习与非监督学习下特征降维</a:t>
            </a:r>
          </a:p>
        </p:txBody>
      </p:sp>
      <p:pic>
        <p:nvPicPr>
          <p:cNvPr id="7" name="图片 6">
            <a:extLst>
              <a:ext uri="{FF2B5EF4-FFF2-40B4-BE49-F238E27FC236}">
                <a16:creationId xmlns:a16="http://schemas.microsoft.com/office/drawing/2014/main" id="{91B2A237-990B-4C28-A763-A7E13E9D0F38}"/>
              </a:ext>
            </a:extLst>
          </p:cNvPr>
          <p:cNvPicPr>
            <a:picLocks noChangeAspect="1"/>
          </p:cNvPicPr>
          <p:nvPr/>
        </p:nvPicPr>
        <p:blipFill>
          <a:blip r:embed="rId3"/>
          <a:stretch>
            <a:fillRect/>
          </a:stretch>
        </p:blipFill>
        <p:spPr>
          <a:xfrm>
            <a:off x="6472400" y="2774601"/>
            <a:ext cx="4364213" cy="2497789"/>
          </a:xfrm>
          <a:prstGeom prst="rect">
            <a:avLst/>
          </a:prstGeom>
        </p:spPr>
      </p:pic>
      <p:sp>
        <p:nvSpPr>
          <p:cNvPr id="8" name="矩形 7">
            <a:extLst>
              <a:ext uri="{FF2B5EF4-FFF2-40B4-BE49-F238E27FC236}">
                <a16:creationId xmlns:a16="http://schemas.microsoft.com/office/drawing/2014/main" id="{2C97C987-D82D-44C8-8944-0F62E94C5B5A}"/>
              </a:ext>
            </a:extLst>
          </p:cNvPr>
          <p:cNvSpPr/>
          <p:nvPr/>
        </p:nvSpPr>
        <p:spPr>
          <a:xfrm>
            <a:off x="441251" y="2584263"/>
            <a:ext cx="5343201" cy="2541658"/>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降维需要尽可能将数据向方差最大的方向进行投影，使得数据所蕴含的信息丢失得尽可能少。如图</a:t>
            </a: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4.5</a:t>
            </a:r>
            <a:r>
              <a:rPr kumimoji="0" lang="zh-CN"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左图所示，向</a:t>
            </a: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Cambria Math" panose="02040503050406030204" pitchFamily="18" charset="0"/>
                <a:cs typeface="Times New Roman" panose="02020603050405020304" pitchFamily="18" charset="0"/>
              </a:rPr>
              <a:t>𝑦</a:t>
            </a:r>
            <a:r>
              <a:rPr kumimoji="0" lang="zh-CN"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方向投影（使得二维数据映射为一维）就比向</a:t>
            </a: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Cambria Math" panose="02040503050406030204" pitchFamily="18" charset="0"/>
                <a:cs typeface="Times New Roman" panose="02020603050405020304" pitchFamily="18" charset="0"/>
              </a:rPr>
              <a:t>𝑥</a:t>
            </a:r>
            <a:r>
              <a:rPr kumimoji="0" lang="zh-CN"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方向投影结果在降维这个意义上而言要好；图</a:t>
            </a: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4.5</a:t>
            </a:r>
            <a:r>
              <a:rPr kumimoji="0" lang="zh-CN"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右图则是黄线方向投影要好。这样的投影结果更好的保留了未降维前数据的离散程度。</a:t>
            </a:r>
            <a:endPar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9449579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174334" y="1008198"/>
            <a:ext cx="7538508" cy="497934"/>
            <a:chOff x="2591319" y="2819853"/>
            <a:chExt cx="4078899" cy="497934"/>
          </a:xfrm>
        </p:grpSpPr>
        <p:sp>
          <p:nvSpPr>
            <p:cNvPr id="3" name="平行四边形 2"/>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4" name="平行四边形 3"/>
            <p:cNvSpPr/>
            <p:nvPr/>
          </p:nvSpPr>
          <p:spPr bwMode="auto">
            <a:xfrm>
              <a:off x="2591319" y="2819853"/>
              <a:ext cx="4078899"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5" name="矩形 4"/>
            <p:cNvSpPr/>
            <p:nvPr/>
          </p:nvSpPr>
          <p:spPr>
            <a:xfrm>
              <a:off x="2850217" y="2853798"/>
              <a:ext cx="3726001" cy="461665"/>
            </a:xfrm>
            <a:prstGeom prst="rect">
              <a:avLst/>
            </a:prstGeom>
          </p:spPr>
          <p:txBody>
            <a:bodyPr wrap="square">
              <a:spAutoFit/>
            </a:bodyPr>
            <a:lstStyle/>
            <a:p>
              <a:pPr marL="0" marR="0" lvl="0" indent="0" algn="ctr" defTabSz="914400" rtl="0" eaLnBrk="1" fontAlgn="auto" latinLnBrk="0" hangingPunct="1">
                <a:lnSpc>
                  <a:spcPct val="100000"/>
                </a:lnSpc>
                <a:spcBef>
                  <a:spcPct val="5000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 </a:t>
              </a:r>
              <a:r>
                <a:rPr kumimoji="0" lang="zh-CN" altLang="en-US" sz="2000" b="1" i="0" u="none" strike="noStrike" kern="120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rPr>
                <a:t> </a:t>
              </a:r>
              <a:r>
                <a:rPr kumimoji="0" lang="zh-CN" altLang="en-US" sz="2000" b="0" i="0" u="none" strike="noStrike" kern="120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rPr>
                <a:t>逻辑推理：例子</a:t>
              </a:r>
            </a:p>
          </p:txBody>
        </p:sp>
      </p:grpSp>
      <p:sp>
        <p:nvSpPr>
          <p:cNvPr id="21" name="矩形 20">
            <a:extLst>
              <a:ext uri="{FF2B5EF4-FFF2-40B4-BE49-F238E27FC236}">
                <a16:creationId xmlns:a16="http://schemas.microsoft.com/office/drawing/2014/main" id="{642E017D-1836-43EC-AB17-FDA6E952313A}"/>
              </a:ext>
            </a:extLst>
          </p:cNvPr>
          <p:cNvSpPr/>
          <p:nvPr/>
        </p:nvSpPr>
        <p:spPr>
          <a:xfrm>
            <a:off x="852473" y="129010"/>
            <a:ext cx="1420582"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mn-cs"/>
              </a:rPr>
              <a:t>一、命题逻辑</a:t>
            </a:r>
            <a:endParaRPr kumimoji="0" lang="zh-CN" altLang="en-US" sz="16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p:sp>
        <p:nvSpPr>
          <p:cNvPr id="10" name="矩形: 圆角 6">
            <a:extLst>
              <a:ext uri="{FF2B5EF4-FFF2-40B4-BE49-F238E27FC236}">
                <a16:creationId xmlns:a16="http://schemas.microsoft.com/office/drawing/2014/main" id="{C7DFEA35-C47B-45D2-8F92-EEFC90DE3FA2}"/>
              </a:ext>
            </a:extLst>
          </p:cNvPr>
          <p:cNvSpPr/>
          <p:nvPr/>
        </p:nvSpPr>
        <p:spPr>
          <a:xfrm>
            <a:off x="1472609" y="2158408"/>
            <a:ext cx="2110564" cy="3296093"/>
          </a:xfrm>
          <a:prstGeom prst="roundRect">
            <a:avLst>
              <a:gd name="adj" fmla="val 0"/>
            </a:avLst>
          </a:prstGeom>
          <a:gradFill>
            <a:gsLst>
              <a:gs pos="22000">
                <a:srgbClr val="016773"/>
              </a:gs>
              <a:gs pos="100000">
                <a:srgbClr val="00ABA5"/>
              </a:gs>
            </a:gsLst>
            <a:lin ang="30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1"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endParaRPr>
          </a:p>
        </p:txBody>
      </p:sp>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id="{18AAC8E2-F248-4123-A9A0-F401BBE33663}"/>
                  </a:ext>
                </a:extLst>
              </p:cNvPr>
              <p:cNvSpPr/>
              <p:nvPr/>
            </p:nvSpPr>
            <p:spPr>
              <a:xfrm>
                <a:off x="1824336" y="1957419"/>
                <a:ext cx="1758836" cy="3426066"/>
              </a:xfrm>
              <a:prstGeom prst="rect">
                <a:avLst/>
              </a:prstGeom>
            </p:spPr>
            <p:txBody>
              <a:bodyPr wrap="square">
                <a:spAutoFit/>
              </a:bodyPr>
              <a:lstStyle/>
              <a:p>
                <a:pPr marL="342900" marR="0" lvl="0" indent="-342900" algn="l" defTabSz="914400" rtl="0" eaLnBrk="1" fontAlgn="auto" latinLnBrk="0" hangingPunct="1">
                  <a:lnSpc>
                    <a:spcPct val="250000"/>
                  </a:lnSpc>
                  <a:spcBef>
                    <a:spcPts val="0"/>
                  </a:spcBef>
                  <a:spcAft>
                    <a:spcPts val="0"/>
                  </a:spcAft>
                  <a:buClr>
                    <a:prstClr val="white"/>
                  </a:buClr>
                  <a:buSzPct val="80000"/>
                  <a:buFont typeface="Wingdings" panose="05000000000000000000" pitchFamily="2" charset="2"/>
                  <a:buChar char="u"/>
                  <a:tabLst/>
                  <a:defRPr/>
                </a:pPr>
                <a14:m>
                  <m:oMath xmlns:m="http://schemas.openxmlformats.org/officeDocument/2006/math">
                    <m: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t>𝛼</m:t>
                    </m:r>
                    <m: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t>∨</m:t>
                    </m:r>
                    <m: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t>𝛾</m:t>
                    </m:r>
                  </m:oMath>
                </a14:m>
                <a:endParaRPr kumimoji="0" lang="en-US" altLang="zh-CN"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a:p>
                <a:pPr marL="342900" marR="0" lvl="0" indent="-342900" algn="l" defTabSz="914400" rtl="0" eaLnBrk="1" fontAlgn="auto" latinLnBrk="0" hangingPunct="1">
                  <a:lnSpc>
                    <a:spcPct val="250000"/>
                  </a:lnSpc>
                  <a:spcBef>
                    <a:spcPts val="0"/>
                  </a:spcBef>
                  <a:spcAft>
                    <a:spcPts val="0"/>
                  </a:spcAft>
                  <a:buClr>
                    <a:prstClr val="white"/>
                  </a:buClr>
                  <a:buSzPct val="80000"/>
                  <a:buFont typeface="Wingdings" panose="05000000000000000000" pitchFamily="2" charset="2"/>
                  <a:buChar char="u"/>
                  <a:tabLst/>
                  <a:defRPr/>
                </a:pPr>
                <a14:m>
                  <m:oMath xmlns:m="http://schemas.openxmlformats.org/officeDocument/2006/math">
                    <m:r>
                      <a:rPr kumimoji="0" lang="en-US" altLang="zh-CN" sz="1800" b="0" i="1" u="none" strike="noStrike" kern="1200" cap="none" spc="0" normalizeH="0" baseline="0" noProof="0">
                        <a:ln>
                          <a:noFill/>
                        </a:ln>
                        <a:solidFill>
                          <a:prstClr val="white"/>
                        </a:solidFill>
                        <a:effectLst/>
                        <a:uLnTx/>
                        <a:uFillTx/>
                        <a:latin typeface="Cambria Math" panose="02040503050406030204" pitchFamily="18" charset="0"/>
                        <a:cs typeface="+mn-cs"/>
                      </a:rPr>
                      <m:t>¬</m:t>
                    </m:r>
                    <m:r>
                      <a:rPr kumimoji="0" lang="en-US" altLang="zh-CN" sz="1800" b="0" i="1" u="none" strike="noStrike" kern="1200" cap="none" spc="0" normalizeH="0" baseline="0" noProof="0">
                        <a:ln>
                          <a:noFill/>
                        </a:ln>
                        <a:solidFill>
                          <a:prstClr val="white"/>
                        </a:solidFill>
                        <a:effectLst/>
                        <a:uLnTx/>
                        <a:uFillTx/>
                        <a:latin typeface="Cambria Math" panose="02040503050406030204" pitchFamily="18" charset="0"/>
                        <a:cs typeface="+mn-cs"/>
                      </a:rPr>
                      <m:t>𝛽</m:t>
                    </m:r>
                    <m:r>
                      <a:rPr kumimoji="0" lang="en-US" altLang="zh-CN" sz="1800" b="0" i="1" u="none" strike="noStrike" kern="1200" cap="none" spc="0" normalizeH="0" baseline="0" noProof="0">
                        <a:ln>
                          <a:noFill/>
                        </a:ln>
                        <a:solidFill>
                          <a:prstClr val="white"/>
                        </a:solidFill>
                        <a:effectLst/>
                        <a:uLnTx/>
                        <a:uFillTx/>
                        <a:latin typeface="Cambria Math" panose="02040503050406030204" pitchFamily="18" charset="0"/>
                        <a:cs typeface="+mn-cs"/>
                      </a:rPr>
                      <m:t>∨</m:t>
                    </m:r>
                    <m:r>
                      <a:rPr kumimoji="0" lang="en-US" altLang="zh-CN" sz="1800" b="0" i="1" u="none" strike="noStrike" kern="1200" cap="none" spc="0" normalizeH="0" baseline="0" noProof="0">
                        <a:ln>
                          <a:noFill/>
                        </a:ln>
                        <a:solidFill>
                          <a:prstClr val="white"/>
                        </a:solidFill>
                        <a:effectLst/>
                        <a:uLnTx/>
                        <a:uFillTx/>
                        <a:latin typeface="Cambria Math" panose="02040503050406030204" pitchFamily="18" charset="0"/>
                        <a:cs typeface="+mn-cs"/>
                      </a:rPr>
                      <m:t>𝛾</m:t>
                    </m:r>
                  </m:oMath>
                </a14:m>
                <a:endParaRPr kumimoji="0" lang="en-US" altLang="zh-CN" sz="1800" b="0" i="1"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a:p>
                <a:pPr marL="342900" marR="0" lvl="0" indent="-342900" algn="l" defTabSz="914400" rtl="0" eaLnBrk="1" fontAlgn="auto" latinLnBrk="0" hangingPunct="1">
                  <a:lnSpc>
                    <a:spcPct val="250000"/>
                  </a:lnSpc>
                  <a:spcBef>
                    <a:spcPts val="0"/>
                  </a:spcBef>
                  <a:spcAft>
                    <a:spcPts val="0"/>
                  </a:spcAft>
                  <a:buClr>
                    <a:prstClr val="white"/>
                  </a:buClr>
                  <a:buSzPct val="80000"/>
                  <a:buFont typeface="Wingdings" panose="05000000000000000000" pitchFamily="2" charset="2"/>
                  <a:buChar char="u"/>
                  <a:tabLst/>
                  <a:defRPr/>
                </a:pPr>
                <a14:m>
                  <m:oMath xmlns:m="http://schemas.openxmlformats.org/officeDocument/2006/math">
                    <m:r>
                      <a:rPr kumimoji="0" lang="en-US" altLang="zh-CN" sz="1800" b="0" i="1" u="none" strike="noStrike" kern="1200" cap="none" spc="0" normalizeH="0" baseline="0" noProof="0">
                        <a:ln>
                          <a:noFill/>
                        </a:ln>
                        <a:solidFill>
                          <a:prstClr val="white"/>
                        </a:solidFill>
                        <a:effectLst/>
                        <a:uLnTx/>
                        <a:uFillTx/>
                        <a:latin typeface="Cambria Math" panose="02040503050406030204" pitchFamily="18" charset="0"/>
                        <a:cs typeface="+mn-cs"/>
                      </a:rPr>
                      <m:t>¬</m:t>
                    </m:r>
                    <m:r>
                      <a:rPr kumimoji="0" lang="en-US" altLang="zh-CN" sz="1800" b="0" i="1" u="none" strike="noStrike" kern="1200" cap="none" spc="0" normalizeH="0" baseline="0" noProof="0">
                        <a:ln>
                          <a:noFill/>
                        </a:ln>
                        <a:solidFill>
                          <a:prstClr val="white"/>
                        </a:solidFill>
                        <a:effectLst/>
                        <a:uLnTx/>
                        <a:uFillTx/>
                        <a:latin typeface="Cambria Math" panose="02040503050406030204" pitchFamily="18" charset="0"/>
                        <a:cs typeface="+mn-cs"/>
                      </a:rPr>
                      <m:t>𝛾</m:t>
                    </m:r>
                    <m:r>
                      <a:rPr kumimoji="0" lang="en-US" altLang="zh-CN" sz="1800" b="0" i="1" u="none" strike="noStrike" kern="1200" cap="none" spc="0" normalizeH="0" baseline="0" noProof="0">
                        <a:ln>
                          <a:noFill/>
                        </a:ln>
                        <a:solidFill>
                          <a:prstClr val="white"/>
                        </a:solidFill>
                        <a:effectLst/>
                        <a:uLnTx/>
                        <a:uFillTx/>
                        <a:latin typeface="Cambria Math" panose="02040503050406030204" pitchFamily="18" charset="0"/>
                        <a:cs typeface="+mn-cs"/>
                      </a:rPr>
                      <m:t>∨</m:t>
                    </m:r>
                    <m:r>
                      <a:rPr kumimoji="0" lang="en-US" altLang="zh-CN" sz="1800" b="0" i="1" u="none" strike="noStrike" kern="1200" cap="none" spc="0" normalizeH="0" baseline="0" noProof="0">
                        <a:ln>
                          <a:noFill/>
                        </a:ln>
                        <a:solidFill>
                          <a:prstClr val="white"/>
                        </a:solidFill>
                        <a:effectLst/>
                        <a:uLnTx/>
                        <a:uFillTx/>
                        <a:latin typeface="Cambria Math" panose="02040503050406030204" pitchFamily="18" charset="0"/>
                        <a:cs typeface="+mn-cs"/>
                      </a:rPr>
                      <m:t>𝛼</m:t>
                    </m:r>
                  </m:oMath>
                </a14:m>
                <a:endParaRPr kumimoji="0" lang="en-US" altLang="zh-CN" sz="1800" b="0" i="1"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a:p>
                <a:pPr marL="342900" marR="0" lvl="0" indent="-342900" algn="l" defTabSz="914400" rtl="0" eaLnBrk="1" fontAlgn="auto" latinLnBrk="0" hangingPunct="1">
                  <a:lnSpc>
                    <a:spcPct val="250000"/>
                  </a:lnSpc>
                  <a:spcBef>
                    <a:spcPts val="0"/>
                  </a:spcBef>
                  <a:spcAft>
                    <a:spcPts val="0"/>
                  </a:spcAft>
                  <a:buClr>
                    <a:prstClr val="white"/>
                  </a:buClr>
                  <a:buSzPct val="80000"/>
                  <a:buFont typeface="Wingdings" panose="05000000000000000000" pitchFamily="2" charset="2"/>
                  <a:buChar char="u"/>
                  <a:tabLst/>
                  <a:defRPr/>
                </a:pPr>
                <a14:m>
                  <m:oMath xmlns:m="http://schemas.openxmlformats.org/officeDocument/2006/math">
                    <m:r>
                      <a:rPr kumimoji="0" lang="en-US" altLang="zh-CN" sz="1800" b="0" i="1" u="none" strike="noStrike" kern="1200" cap="none" spc="0" normalizeH="0" baseline="0" noProof="0">
                        <a:ln>
                          <a:noFill/>
                        </a:ln>
                        <a:solidFill>
                          <a:prstClr val="white"/>
                        </a:solidFill>
                        <a:effectLst/>
                        <a:uLnTx/>
                        <a:uFillTx/>
                        <a:latin typeface="Cambria Math" panose="02040503050406030204" pitchFamily="18" charset="0"/>
                        <a:cs typeface="+mn-cs"/>
                      </a:rPr>
                      <m:t>¬</m:t>
                    </m:r>
                    <m:r>
                      <a:rPr kumimoji="0" lang="en-US" altLang="zh-CN" sz="1800" b="0" i="1" u="none" strike="noStrike" kern="1200" cap="none" spc="0" normalizeH="0" baseline="0" noProof="0">
                        <a:ln>
                          <a:noFill/>
                        </a:ln>
                        <a:solidFill>
                          <a:prstClr val="white"/>
                        </a:solidFill>
                        <a:effectLst/>
                        <a:uLnTx/>
                        <a:uFillTx/>
                        <a:latin typeface="Cambria Math" panose="02040503050406030204" pitchFamily="18" charset="0"/>
                        <a:cs typeface="+mn-cs"/>
                      </a:rPr>
                      <m:t>𝛼</m:t>
                    </m:r>
                    <m:r>
                      <a:rPr kumimoji="0" lang="en-US" altLang="zh-CN" sz="1800" b="0" i="1" u="none" strike="noStrike" kern="1200" cap="none" spc="0" normalizeH="0" baseline="0" noProof="0">
                        <a:ln>
                          <a:noFill/>
                        </a:ln>
                        <a:solidFill>
                          <a:prstClr val="white"/>
                        </a:solidFill>
                        <a:effectLst/>
                        <a:uLnTx/>
                        <a:uFillTx/>
                        <a:latin typeface="Cambria Math" panose="02040503050406030204" pitchFamily="18" charset="0"/>
                        <a:cs typeface="+mn-cs"/>
                      </a:rPr>
                      <m:t>∨</m:t>
                    </m:r>
                    <m:r>
                      <a:rPr kumimoji="0" lang="en-US" altLang="zh-CN" sz="1800" b="0" i="1" u="none" strike="noStrike" kern="1200" cap="none" spc="0" normalizeH="0" baseline="0" noProof="0">
                        <a:ln>
                          <a:noFill/>
                        </a:ln>
                        <a:solidFill>
                          <a:prstClr val="white"/>
                        </a:solidFill>
                        <a:effectLst/>
                        <a:uLnTx/>
                        <a:uFillTx/>
                        <a:latin typeface="Cambria Math" panose="02040503050406030204" pitchFamily="18" charset="0"/>
                        <a:cs typeface="+mn-cs"/>
                      </a:rPr>
                      <m:t>𝛽</m:t>
                    </m:r>
                  </m:oMath>
                </a14:m>
                <a:endParaRPr kumimoji="0" lang="en-US" altLang="zh-CN" sz="1800" b="0" i="1"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a:p>
                <a:pPr marL="342900" marR="0" lvl="0" indent="-342900" algn="l" defTabSz="914400" rtl="0" eaLnBrk="1" fontAlgn="auto" latinLnBrk="0" hangingPunct="1">
                  <a:lnSpc>
                    <a:spcPct val="250000"/>
                  </a:lnSpc>
                  <a:spcBef>
                    <a:spcPts val="0"/>
                  </a:spcBef>
                  <a:spcAft>
                    <a:spcPts val="0"/>
                  </a:spcAft>
                  <a:buClr>
                    <a:prstClr val="white"/>
                  </a:buClr>
                  <a:buSzPct val="80000"/>
                  <a:buFont typeface="Wingdings" panose="05000000000000000000" pitchFamily="2" charset="2"/>
                  <a:buChar char="u"/>
                  <a:tabLst/>
                  <a:defRPr/>
                </a:pPr>
                <a14:m>
                  <m:oMath xmlns:m="http://schemas.openxmlformats.org/officeDocument/2006/math">
                    <m:r>
                      <a:rPr kumimoji="0" lang="en-US" altLang="zh-CN" sz="1800" b="0" i="1" u="none" strike="noStrike" kern="1200" cap="none" spc="0" normalizeH="0" baseline="0" noProof="0">
                        <a:ln>
                          <a:noFill/>
                        </a:ln>
                        <a:solidFill>
                          <a:prstClr val="white"/>
                        </a:solidFill>
                        <a:effectLst/>
                        <a:uLnTx/>
                        <a:uFillTx/>
                        <a:latin typeface="Cambria Math" panose="02040503050406030204" pitchFamily="18" charset="0"/>
                        <a:cs typeface="+mn-cs"/>
                      </a:rPr>
                      <m:t>¬</m:t>
                    </m:r>
                    <m:r>
                      <a:rPr kumimoji="0" lang="en-US" altLang="zh-CN" sz="1800" b="0" i="1" u="none" strike="noStrike" kern="1200" cap="none" spc="0" normalizeH="0" baseline="0" noProof="0">
                        <a:ln>
                          <a:noFill/>
                        </a:ln>
                        <a:solidFill>
                          <a:prstClr val="white"/>
                        </a:solidFill>
                        <a:effectLst/>
                        <a:uLnTx/>
                        <a:uFillTx/>
                        <a:latin typeface="Cambria Math" panose="02040503050406030204" pitchFamily="18" charset="0"/>
                        <a:cs typeface="+mn-cs"/>
                      </a:rPr>
                      <m:t>𝛼</m:t>
                    </m:r>
                    <m:r>
                      <a:rPr kumimoji="0" lang="en-US" altLang="zh-CN" sz="1800" b="0" i="1" u="none" strike="noStrike" kern="1200" cap="none" spc="0" normalizeH="0" baseline="0" noProof="0">
                        <a:ln>
                          <a:noFill/>
                        </a:ln>
                        <a:solidFill>
                          <a:prstClr val="white"/>
                        </a:solidFill>
                        <a:effectLst/>
                        <a:uLnTx/>
                        <a:uFillTx/>
                        <a:latin typeface="Cambria Math" panose="02040503050406030204" pitchFamily="18" charset="0"/>
                        <a:cs typeface="+mn-cs"/>
                      </a:rPr>
                      <m:t>∨¬ </m:t>
                    </m:r>
                    <m:r>
                      <a:rPr kumimoji="0" lang="en-US" altLang="zh-CN" sz="1800" b="0" i="1" u="none" strike="noStrike" kern="1200" cap="none" spc="0" normalizeH="0" baseline="0" noProof="0">
                        <a:ln>
                          <a:noFill/>
                        </a:ln>
                        <a:solidFill>
                          <a:prstClr val="white"/>
                        </a:solidFill>
                        <a:effectLst/>
                        <a:uLnTx/>
                        <a:uFillTx/>
                        <a:latin typeface="Cambria Math" panose="02040503050406030204" pitchFamily="18" charset="0"/>
                        <a:cs typeface="+mn-cs"/>
                      </a:rPr>
                      <m:t>𝛾</m:t>
                    </m:r>
                  </m:oMath>
                </a14:m>
                <a:endParaRPr kumimoji="0" lang="zh-CN" altLang="zh-CN"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mc:Choice>
        <mc:Fallback xmlns="">
          <p:sp>
            <p:nvSpPr>
              <p:cNvPr id="11" name="矩形 10">
                <a:extLst>
                  <a:ext uri="{FF2B5EF4-FFF2-40B4-BE49-F238E27FC236}">
                    <a16:creationId xmlns:a16="http://schemas.microsoft.com/office/drawing/2014/main" id="{18AAC8E2-F248-4123-A9A0-F401BBE33663}"/>
                  </a:ext>
                </a:extLst>
              </p:cNvPr>
              <p:cNvSpPr>
                <a:spLocks noRot="1" noChangeAspect="1" noMove="1" noResize="1" noEditPoints="1" noAdjustHandles="1" noChangeArrowheads="1" noChangeShapeType="1" noTextEdit="1"/>
              </p:cNvSpPr>
              <p:nvPr/>
            </p:nvSpPr>
            <p:spPr>
              <a:xfrm>
                <a:off x="1824336" y="1957419"/>
                <a:ext cx="1758836" cy="3426066"/>
              </a:xfrm>
              <a:prstGeom prst="rect">
                <a:avLst/>
              </a:prstGeom>
              <a:blipFill>
                <a:blip r:embed="rId3"/>
                <a:stretch>
                  <a:fillRect l="-692" b="-534"/>
                </a:stretch>
              </a:blipFill>
            </p:spPr>
            <p:txBody>
              <a:bodyPr/>
              <a:lstStyle/>
              <a:p>
                <a:r>
                  <a:rPr lang="zh-CN" altLang="en-US">
                    <a:noFill/>
                  </a:rPr>
                  <a:t> </a:t>
                </a:r>
              </a:p>
            </p:txBody>
          </p:sp>
        </mc:Fallback>
      </mc:AlternateContent>
      <p:sp>
        <p:nvSpPr>
          <p:cNvPr id="13" name="矩形 12">
            <a:extLst>
              <a:ext uri="{FF2B5EF4-FFF2-40B4-BE49-F238E27FC236}">
                <a16:creationId xmlns:a16="http://schemas.microsoft.com/office/drawing/2014/main" id="{86E021EC-9749-4C0A-91F7-A5F36D64F94A}"/>
              </a:ext>
            </a:extLst>
          </p:cNvPr>
          <p:cNvSpPr/>
          <p:nvPr/>
        </p:nvSpPr>
        <p:spPr>
          <a:xfrm>
            <a:off x="1894849" y="5665136"/>
            <a:ext cx="1107996"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0" cap="none" spc="0" normalizeH="0" baseline="0" noProof="0" dirty="0">
                <a:ln>
                  <a:noFill/>
                </a:ln>
                <a:solidFill>
                  <a:prstClr val="black"/>
                </a:solidFill>
                <a:effectLst/>
                <a:uLnTx/>
                <a:uFillTx/>
                <a:latin typeface="Times New Roman" panose="02020603050405020304" pitchFamily="18" charset="0"/>
                <a:ea typeface="楷体_GB2312"/>
                <a:cs typeface="Times New Roman" panose="02020603050405020304" pitchFamily="18" charset="0"/>
              </a:rPr>
              <a:t>已知条件</a:t>
            </a:r>
            <a:endParaRPr kumimoji="0" lang="zh-CN" altLang="en-US"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p:sp>
        <p:nvSpPr>
          <p:cNvPr id="7" name="箭头: 右 6">
            <a:extLst>
              <a:ext uri="{FF2B5EF4-FFF2-40B4-BE49-F238E27FC236}">
                <a16:creationId xmlns:a16="http://schemas.microsoft.com/office/drawing/2014/main" id="{45967AA0-2587-4130-AB74-8AC5C18EC6D9}"/>
              </a:ext>
            </a:extLst>
          </p:cNvPr>
          <p:cNvSpPr/>
          <p:nvPr/>
        </p:nvSpPr>
        <p:spPr>
          <a:xfrm>
            <a:off x="4029740" y="3429000"/>
            <a:ext cx="2791046" cy="57415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8" name="矩形 7">
            <a:extLst>
              <a:ext uri="{FF2B5EF4-FFF2-40B4-BE49-F238E27FC236}">
                <a16:creationId xmlns:a16="http://schemas.microsoft.com/office/drawing/2014/main" id="{3217AB48-6332-4B24-B6E3-A2D910D4ABBC}"/>
              </a:ext>
            </a:extLst>
          </p:cNvPr>
          <p:cNvSpPr/>
          <p:nvPr/>
        </p:nvSpPr>
        <p:spPr>
          <a:xfrm>
            <a:off x="4117529" y="2881009"/>
            <a:ext cx="2262158" cy="646331"/>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zh-CN"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应用归结法证明</a:t>
            </a:r>
            <a:endParaRPr kumimoji="0" lang="en-US" altLang="zh-CN"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zh-CN"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命题集是不可满足的</a:t>
            </a:r>
            <a:endPar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39B116B3-571D-4D7F-92CE-DC90E652318E}"/>
                  </a:ext>
                </a:extLst>
              </p:cNvPr>
              <p:cNvSpPr/>
              <p:nvPr/>
            </p:nvSpPr>
            <p:spPr>
              <a:xfrm>
                <a:off x="7228929" y="1707353"/>
                <a:ext cx="4620369" cy="4198201"/>
              </a:xfrm>
              <a:prstGeom prst="rect">
                <a:avLst/>
              </a:prstGeom>
            </p:spPr>
            <p:txBody>
              <a:bodyPr wrap="square">
                <a:spAutoFit/>
              </a:bodyPr>
              <a:lstStyle/>
              <a:p>
                <a:pPr marL="342900" marR="0" lvl="0" indent="-342900" algn="l" defTabSz="914400" rtl="0" eaLnBrk="1" fontAlgn="auto" latinLnBrk="0" hangingPunct="1">
                  <a:lnSpc>
                    <a:spcPct val="150000"/>
                  </a:lnSpc>
                  <a:spcBef>
                    <a:spcPts val="0"/>
                  </a:spcBef>
                  <a:spcAft>
                    <a:spcPts val="0"/>
                  </a:spcAft>
                  <a:buClrTx/>
                  <a:buSzTx/>
                  <a:buFont typeface="+mj-ea"/>
                  <a:buAutoNum type="circleNumDbPlain"/>
                  <a:tabLst/>
                  <a:defRPr/>
                </a:pPr>
                <a14:m>
                  <m:oMath xmlns:m="http://schemas.openxmlformats.org/officeDocument/2006/math">
                    <m:r>
                      <m:rPr>
                        <m:sty m:val="p"/>
                      </m:rPr>
                      <a:rPr kumimoji="0" lang="en-US" altLang="zh-CN" sz="1800" b="0" i="0" u="none" strike="noStrike" kern="1200" cap="none" spc="0" normalizeH="0" baseline="0" noProof="0">
                        <a:ln>
                          <a:noFill/>
                        </a:ln>
                        <a:solidFill>
                          <a:prstClr val="black"/>
                        </a:solidFill>
                        <a:effectLst/>
                        <a:uLnTx/>
                        <a:uFillTx/>
                        <a:latin typeface="Cambria Math" panose="02040503050406030204" pitchFamily="18" charset="0"/>
                        <a:cs typeface="+mn-cs"/>
                      </a:rPr>
                      <m:t>α</m:t>
                    </m:r>
                    <m:r>
                      <a:rPr kumimoji="0" lang="en-US" altLang="zh-CN" sz="1800" b="0" i="0" u="none" strike="noStrike" kern="1200" cap="none" spc="0" normalizeH="0" baseline="0" noProof="0">
                        <a:ln>
                          <a:noFill/>
                        </a:ln>
                        <a:solidFill>
                          <a:prstClr val="black"/>
                        </a:solidFill>
                        <a:effectLst/>
                        <a:uLnTx/>
                        <a:uFillTx/>
                        <a:latin typeface="Cambria Math" panose="02040503050406030204" pitchFamily="18" charset="0"/>
                        <a:cs typeface="+mn-cs"/>
                      </a:rPr>
                      <m:t>∨</m:t>
                    </m:r>
                    <m:r>
                      <m:rPr>
                        <m:sty m:val="p"/>
                      </m:rPr>
                      <a:rPr kumimoji="0" lang="en-US" altLang="zh-CN" sz="1800" b="0" i="0" u="none" strike="noStrike" kern="1200" cap="none" spc="0" normalizeH="0" baseline="0" noProof="0">
                        <a:ln>
                          <a:noFill/>
                        </a:ln>
                        <a:solidFill>
                          <a:prstClr val="black"/>
                        </a:solidFill>
                        <a:effectLst/>
                        <a:uLnTx/>
                        <a:uFillTx/>
                        <a:latin typeface="Cambria Math" panose="02040503050406030204" pitchFamily="18" charset="0"/>
                        <a:cs typeface="+mn-cs"/>
                      </a:rPr>
                      <m:t>γ</m:t>
                    </m:r>
                  </m:oMath>
                </a14:m>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 (</a:t>
                </a:r>
                <a:r>
                  <a:rPr kumimoji="0" lang="zh-CN"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已知</a:t>
                </a: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endParaRPr kumimoji="0" lang="zh-CN"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a:p>
                <a:pPr marL="342900" marR="0" lvl="0" indent="-342900" algn="l" defTabSz="914400" rtl="0" eaLnBrk="1" fontAlgn="auto" latinLnBrk="0" hangingPunct="1">
                  <a:lnSpc>
                    <a:spcPct val="150000"/>
                  </a:lnSpc>
                  <a:spcBef>
                    <a:spcPts val="0"/>
                  </a:spcBef>
                  <a:spcAft>
                    <a:spcPts val="0"/>
                  </a:spcAft>
                  <a:buClrTx/>
                  <a:buSzTx/>
                  <a:buFont typeface="+mj-ea"/>
                  <a:buAutoNum type="circleNumDbPlain"/>
                  <a:tabLst/>
                  <a:defRPr/>
                </a:pPr>
                <a14:m>
                  <m:oMath xmlns:m="http://schemas.openxmlformats.org/officeDocument/2006/math">
                    <m:r>
                      <a:rPr kumimoji="0" lang="en-US" altLang="zh-CN" sz="1800" b="0" i="0" u="none" strike="noStrike" kern="1200" cap="none" spc="0" normalizeH="0" baseline="0" noProof="0">
                        <a:ln>
                          <a:noFill/>
                        </a:ln>
                        <a:solidFill>
                          <a:prstClr val="black"/>
                        </a:solidFill>
                        <a:effectLst/>
                        <a:uLnTx/>
                        <a:uFillTx/>
                        <a:latin typeface="Cambria Math" panose="02040503050406030204" pitchFamily="18" charset="0"/>
                        <a:cs typeface="+mn-cs"/>
                      </a:rPr>
                      <m:t>¬</m:t>
                    </m:r>
                    <m:r>
                      <m:rPr>
                        <m:sty m:val="p"/>
                      </m:rPr>
                      <a:rPr kumimoji="0" lang="en-US" altLang="zh-CN" sz="1800" b="0" i="0" u="none" strike="noStrike" kern="1200" cap="none" spc="0" normalizeH="0" baseline="0" noProof="0">
                        <a:ln>
                          <a:noFill/>
                        </a:ln>
                        <a:solidFill>
                          <a:prstClr val="black"/>
                        </a:solidFill>
                        <a:effectLst/>
                        <a:uLnTx/>
                        <a:uFillTx/>
                        <a:latin typeface="Cambria Math" panose="02040503050406030204" pitchFamily="18" charset="0"/>
                        <a:cs typeface="+mn-cs"/>
                      </a:rPr>
                      <m:t>β</m:t>
                    </m:r>
                    <m:r>
                      <a:rPr kumimoji="0" lang="en-US" altLang="zh-CN" sz="1800" b="0" i="0" u="none" strike="noStrike" kern="1200" cap="none" spc="0" normalizeH="0" baseline="0" noProof="0">
                        <a:ln>
                          <a:noFill/>
                        </a:ln>
                        <a:solidFill>
                          <a:prstClr val="black"/>
                        </a:solidFill>
                        <a:effectLst/>
                        <a:uLnTx/>
                        <a:uFillTx/>
                        <a:latin typeface="Cambria Math" panose="02040503050406030204" pitchFamily="18" charset="0"/>
                        <a:cs typeface="+mn-cs"/>
                      </a:rPr>
                      <m:t>∨</m:t>
                    </m:r>
                    <m:r>
                      <m:rPr>
                        <m:sty m:val="p"/>
                      </m:rPr>
                      <a:rPr kumimoji="0" lang="en-US" altLang="zh-CN" sz="1800" b="0" i="0" u="none" strike="noStrike" kern="1200" cap="none" spc="0" normalizeH="0" baseline="0" noProof="0">
                        <a:ln>
                          <a:noFill/>
                        </a:ln>
                        <a:solidFill>
                          <a:prstClr val="black"/>
                        </a:solidFill>
                        <a:effectLst/>
                        <a:uLnTx/>
                        <a:uFillTx/>
                        <a:latin typeface="Cambria Math" panose="02040503050406030204" pitchFamily="18" charset="0"/>
                        <a:cs typeface="+mn-cs"/>
                      </a:rPr>
                      <m:t>γ</m:t>
                    </m:r>
                  </m:oMath>
                </a14:m>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 (</a:t>
                </a:r>
                <a:r>
                  <a:rPr kumimoji="0" lang="zh-CN"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已知</a:t>
                </a: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endParaRPr kumimoji="0" lang="zh-CN"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a:p>
                <a:pPr marL="342900" marR="0" lvl="0" indent="-342900" algn="l" defTabSz="914400" rtl="0" eaLnBrk="1" fontAlgn="auto" latinLnBrk="0" hangingPunct="1">
                  <a:lnSpc>
                    <a:spcPct val="150000"/>
                  </a:lnSpc>
                  <a:spcBef>
                    <a:spcPts val="0"/>
                  </a:spcBef>
                  <a:spcAft>
                    <a:spcPts val="0"/>
                  </a:spcAft>
                  <a:buClrTx/>
                  <a:buSzTx/>
                  <a:buFont typeface="+mj-ea"/>
                  <a:buAutoNum type="circleNumDbPlain"/>
                  <a:tabLst/>
                  <a:defRPr/>
                </a:pPr>
                <a14:m>
                  <m:oMath xmlns:m="http://schemas.openxmlformats.org/officeDocument/2006/math">
                    <m:r>
                      <a:rPr kumimoji="0" lang="en-US" altLang="zh-CN" sz="1800" b="0" i="0" u="none" strike="noStrike" kern="1200" cap="none" spc="0" normalizeH="0" baseline="0" noProof="0">
                        <a:ln>
                          <a:noFill/>
                        </a:ln>
                        <a:solidFill>
                          <a:prstClr val="black"/>
                        </a:solidFill>
                        <a:effectLst/>
                        <a:uLnTx/>
                        <a:uFillTx/>
                        <a:latin typeface="Cambria Math" panose="02040503050406030204" pitchFamily="18" charset="0"/>
                        <a:cs typeface="+mn-cs"/>
                      </a:rPr>
                      <m:t>¬</m:t>
                    </m:r>
                    <m:r>
                      <m:rPr>
                        <m:sty m:val="p"/>
                      </m:rPr>
                      <a:rPr kumimoji="0" lang="en-US" altLang="zh-CN" sz="1800" b="0" i="0" u="none" strike="noStrike" kern="1200" cap="none" spc="0" normalizeH="0" baseline="0" noProof="0">
                        <a:ln>
                          <a:noFill/>
                        </a:ln>
                        <a:solidFill>
                          <a:prstClr val="black"/>
                        </a:solidFill>
                        <a:effectLst/>
                        <a:uLnTx/>
                        <a:uFillTx/>
                        <a:latin typeface="Cambria Math" panose="02040503050406030204" pitchFamily="18" charset="0"/>
                        <a:cs typeface="+mn-cs"/>
                      </a:rPr>
                      <m:t>γ</m:t>
                    </m:r>
                    <m:r>
                      <a:rPr kumimoji="0" lang="en-US" altLang="zh-CN" sz="1800" b="0" i="0" u="none" strike="noStrike" kern="1200" cap="none" spc="0" normalizeH="0" baseline="0" noProof="0">
                        <a:ln>
                          <a:noFill/>
                        </a:ln>
                        <a:solidFill>
                          <a:prstClr val="black"/>
                        </a:solidFill>
                        <a:effectLst/>
                        <a:uLnTx/>
                        <a:uFillTx/>
                        <a:latin typeface="Cambria Math" panose="02040503050406030204" pitchFamily="18" charset="0"/>
                        <a:cs typeface="+mn-cs"/>
                      </a:rPr>
                      <m:t>∨</m:t>
                    </m:r>
                    <m:r>
                      <m:rPr>
                        <m:sty m:val="p"/>
                      </m:rPr>
                      <a:rPr kumimoji="0" lang="en-US" altLang="zh-CN" sz="1800" b="0" i="0" u="none" strike="noStrike" kern="1200" cap="none" spc="0" normalizeH="0" baseline="0" noProof="0">
                        <a:ln>
                          <a:noFill/>
                        </a:ln>
                        <a:solidFill>
                          <a:prstClr val="black"/>
                        </a:solidFill>
                        <a:effectLst/>
                        <a:uLnTx/>
                        <a:uFillTx/>
                        <a:latin typeface="Cambria Math" panose="02040503050406030204" pitchFamily="18" charset="0"/>
                        <a:cs typeface="+mn-cs"/>
                      </a:rPr>
                      <m:t>α</m:t>
                    </m:r>
                  </m:oMath>
                </a14:m>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 (</a:t>
                </a:r>
                <a:r>
                  <a:rPr kumimoji="0" lang="zh-CN"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已知</a:t>
                </a: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endParaRPr kumimoji="0" lang="zh-CN"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a:p>
                <a:pPr marL="342900" marR="0" lvl="0" indent="-342900" algn="l" defTabSz="914400" rtl="0" eaLnBrk="1" fontAlgn="auto" latinLnBrk="0" hangingPunct="1">
                  <a:lnSpc>
                    <a:spcPct val="150000"/>
                  </a:lnSpc>
                  <a:spcBef>
                    <a:spcPts val="0"/>
                  </a:spcBef>
                  <a:spcAft>
                    <a:spcPts val="0"/>
                  </a:spcAft>
                  <a:buClrTx/>
                  <a:buSzTx/>
                  <a:buFont typeface="+mj-ea"/>
                  <a:buAutoNum type="circleNumDbPlain"/>
                  <a:tabLst/>
                  <a:defRPr/>
                </a:pPr>
                <a14:m>
                  <m:oMath xmlns:m="http://schemas.openxmlformats.org/officeDocument/2006/math">
                    <m:r>
                      <a:rPr kumimoji="0" lang="en-US" altLang="zh-CN" sz="1800" b="0" i="0" u="none" strike="noStrike" kern="1200" cap="none" spc="0" normalizeH="0" baseline="0" noProof="0">
                        <a:ln>
                          <a:noFill/>
                        </a:ln>
                        <a:solidFill>
                          <a:prstClr val="black"/>
                        </a:solidFill>
                        <a:effectLst/>
                        <a:uLnTx/>
                        <a:uFillTx/>
                        <a:latin typeface="Cambria Math" panose="02040503050406030204" pitchFamily="18" charset="0"/>
                        <a:cs typeface="+mn-cs"/>
                      </a:rPr>
                      <m:t>¬</m:t>
                    </m:r>
                    <m:r>
                      <m:rPr>
                        <m:sty m:val="p"/>
                      </m:rPr>
                      <a:rPr kumimoji="0" lang="en-US" altLang="zh-CN" sz="1800" b="0" i="0" u="none" strike="noStrike" kern="1200" cap="none" spc="0" normalizeH="0" baseline="0" noProof="0">
                        <a:ln>
                          <a:noFill/>
                        </a:ln>
                        <a:solidFill>
                          <a:prstClr val="black"/>
                        </a:solidFill>
                        <a:effectLst/>
                        <a:uLnTx/>
                        <a:uFillTx/>
                        <a:latin typeface="Cambria Math" panose="02040503050406030204" pitchFamily="18" charset="0"/>
                        <a:cs typeface="+mn-cs"/>
                      </a:rPr>
                      <m:t>α</m:t>
                    </m:r>
                    <m:r>
                      <a:rPr kumimoji="0" lang="en-US" altLang="zh-CN" sz="1800" b="0" i="0" u="none" strike="noStrike" kern="1200" cap="none" spc="0" normalizeH="0" baseline="0" noProof="0">
                        <a:ln>
                          <a:noFill/>
                        </a:ln>
                        <a:solidFill>
                          <a:prstClr val="black"/>
                        </a:solidFill>
                        <a:effectLst/>
                        <a:uLnTx/>
                        <a:uFillTx/>
                        <a:latin typeface="Cambria Math" panose="02040503050406030204" pitchFamily="18" charset="0"/>
                        <a:cs typeface="+mn-cs"/>
                      </a:rPr>
                      <m:t>∨</m:t>
                    </m:r>
                    <m:r>
                      <m:rPr>
                        <m:sty m:val="p"/>
                      </m:rPr>
                      <a:rPr kumimoji="0" lang="en-US" altLang="zh-CN" sz="1800" b="0" i="0" u="none" strike="noStrike" kern="1200" cap="none" spc="0" normalizeH="0" baseline="0" noProof="0">
                        <a:ln>
                          <a:noFill/>
                        </a:ln>
                        <a:solidFill>
                          <a:prstClr val="black"/>
                        </a:solidFill>
                        <a:effectLst/>
                        <a:uLnTx/>
                        <a:uFillTx/>
                        <a:latin typeface="Cambria Math" panose="02040503050406030204" pitchFamily="18" charset="0"/>
                        <a:cs typeface="+mn-cs"/>
                      </a:rPr>
                      <m:t>β</m:t>
                    </m:r>
                  </m:oMath>
                </a14:m>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 (</a:t>
                </a:r>
                <a:r>
                  <a:rPr kumimoji="0" lang="zh-CN"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已知</a:t>
                </a: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endParaRPr kumimoji="0" lang="zh-CN"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a:p>
                <a:pPr marL="342900" marR="0" lvl="0" indent="-342900" algn="l" defTabSz="914400" rtl="0" eaLnBrk="1" fontAlgn="auto" latinLnBrk="0" hangingPunct="1">
                  <a:lnSpc>
                    <a:spcPct val="150000"/>
                  </a:lnSpc>
                  <a:spcBef>
                    <a:spcPts val="0"/>
                  </a:spcBef>
                  <a:spcAft>
                    <a:spcPts val="0"/>
                  </a:spcAft>
                  <a:buClrTx/>
                  <a:buSzTx/>
                  <a:buFont typeface="+mj-ea"/>
                  <a:buAutoNum type="circleNumDbPlain"/>
                  <a:tabLst/>
                  <a:defRPr/>
                </a:pPr>
                <a14:m>
                  <m:oMath xmlns:m="http://schemas.openxmlformats.org/officeDocument/2006/math">
                    <m:r>
                      <a:rPr kumimoji="0" lang="en-US" altLang="zh-CN" sz="1800" b="0" i="0" u="none" strike="noStrike" kern="1200" cap="none" spc="0" normalizeH="0" baseline="0" noProof="0">
                        <a:ln>
                          <a:noFill/>
                        </a:ln>
                        <a:solidFill>
                          <a:prstClr val="black"/>
                        </a:solidFill>
                        <a:effectLst/>
                        <a:uLnTx/>
                        <a:uFillTx/>
                        <a:latin typeface="Cambria Math" panose="02040503050406030204" pitchFamily="18" charset="0"/>
                        <a:cs typeface="+mn-cs"/>
                      </a:rPr>
                      <m:t>¬</m:t>
                    </m:r>
                    <m:r>
                      <m:rPr>
                        <m:sty m:val="p"/>
                      </m:rPr>
                      <a:rPr kumimoji="0" lang="en-US" altLang="zh-CN" sz="1800" b="0" i="0" u="none" strike="noStrike" kern="1200" cap="none" spc="0" normalizeH="0" baseline="0" noProof="0">
                        <a:ln>
                          <a:noFill/>
                        </a:ln>
                        <a:solidFill>
                          <a:prstClr val="black"/>
                        </a:solidFill>
                        <a:effectLst/>
                        <a:uLnTx/>
                        <a:uFillTx/>
                        <a:latin typeface="Cambria Math" panose="02040503050406030204" pitchFamily="18" charset="0"/>
                        <a:cs typeface="+mn-cs"/>
                      </a:rPr>
                      <m:t>α</m:t>
                    </m:r>
                    <m:r>
                      <a:rPr kumimoji="0" lang="en-US" altLang="zh-CN" sz="1800" b="0" i="0" u="none" strike="noStrike" kern="1200" cap="none" spc="0" normalizeH="0" baseline="0" noProof="0">
                        <a:ln>
                          <a:noFill/>
                        </a:ln>
                        <a:solidFill>
                          <a:prstClr val="black"/>
                        </a:solidFill>
                        <a:effectLst/>
                        <a:uLnTx/>
                        <a:uFillTx/>
                        <a:latin typeface="Cambria Math" panose="02040503050406030204" pitchFamily="18" charset="0"/>
                        <a:cs typeface="+mn-cs"/>
                      </a:rPr>
                      <m:t>∨¬</m:t>
                    </m:r>
                    <m:r>
                      <m:rPr>
                        <m:sty m:val="p"/>
                      </m:rPr>
                      <a:rPr kumimoji="0" lang="en-US" altLang="zh-CN" sz="1800" b="0" i="0" u="none" strike="noStrike" kern="1200" cap="none" spc="0" normalizeH="0" baseline="0" noProof="0">
                        <a:ln>
                          <a:noFill/>
                        </a:ln>
                        <a:solidFill>
                          <a:prstClr val="black"/>
                        </a:solidFill>
                        <a:effectLst/>
                        <a:uLnTx/>
                        <a:uFillTx/>
                        <a:latin typeface="Cambria Math" panose="02040503050406030204" pitchFamily="18" charset="0"/>
                        <a:cs typeface="+mn-cs"/>
                      </a:rPr>
                      <m:t>γ</m:t>
                    </m:r>
                  </m:oMath>
                </a14:m>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 (</a:t>
                </a:r>
                <a:r>
                  <a:rPr kumimoji="0" lang="zh-CN"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已知</a:t>
                </a: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endParaRPr kumimoji="0" lang="zh-CN"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a:p>
                <a:pPr marL="342900" marR="0" lvl="0" indent="-342900" algn="l" defTabSz="914400" rtl="0" eaLnBrk="1" fontAlgn="auto" latinLnBrk="0" hangingPunct="1">
                  <a:lnSpc>
                    <a:spcPct val="150000"/>
                  </a:lnSpc>
                  <a:spcBef>
                    <a:spcPts val="0"/>
                  </a:spcBef>
                  <a:spcAft>
                    <a:spcPts val="0"/>
                  </a:spcAft>
                  <a:buClrTx/>
                  <a:buSzTx/>
                  <a:buFont typeface="+mj-ea"/>
                  <a:buAutoNum type="circleNumDbPlain"/>
                  <a:tabLst/>
                  <a:defRPr/>
                </a:pPr>
                <a14:m>
                  <m:oMath xmlns:m="http://schemas.openxmlformats.org/officeDocument/2006/math">
                    <m:r>
                      <m:rPr>
                        <m:sty m:val="p"/>
                      </m:rPr>
                      <a:rPr kumimoji="0" lang="en-US" altLang="zh-CN" sz="1800" b="0" i="0" u="none" strike="noStrike" kern="1200" cap="none" spc="0" normalizeH="0" baseline="0" noProof="0">
                        <a:ln>
                          <a:noFill/>
                        </a:ln>
                        <a:solidFill>
                          <a:prstClr val="black"/>
                        </a:solidFill>
                        <a:effectLst/>
                        <a:uLnTx/>
                        <a:uFillTx/>
                        <a:latin typeface="Cambria Math" panose="02040503050406030204" pitchFamily="18" charset="0"/>
                        <a:cs typeface="+mn-cs"/>
                      </a:rPr>
                      <m:t>α</m:t>
                    </m:r>
                  </m:oMath>
                </a14:m>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 (1</a:t>
                </a:r>
                <a:r>
                  <a:rPr kumimoji="0" lang="zh-CN"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和</a:t>
                </a: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3</a:t>
                </a:r>
                <a:r>
                  <a:rPr kumimoji="0" lang="zh-CN"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进行归结</a:t>
                </a: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endParaRPr kumimoji="0" lang="zh-CN"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a:p>
                <a:pPr marL="342900" marR="0" lvl="0" indent="-342900" algn="l" defTabSz="914400" rtl="0" eaLnBrk="1" fontAlgn="auto" latinLnBrk="0" hangingPunct="1">
                  <a:lnSpc>
                    <a:spcPct val="150000"/>
                  </a:lnSpc>
                  <a:spcBef>
                    <a:spcPts val="0"/>
                  </a:spcBef>
                  <a:spcAft>
                    <a:spcPts val="0"/>
                  </a:spcAft>
                  <a:buClrTx/>
                  <a:buSzTx/>
                  <a:buFont typeface="+mj-ea"/>
                  <a:buAutoNum type="circleNumDbPlain"/>
                  <a:tabLst/>
                  <a:defRPr/>
                </a:pPr>
                <a14:m>
                  <m:oMath xmlns:m="http://schemas.openxmlformats.org/officeDocument/2006/math">
                    <m:r>
                      <m:rPr>
                        <m:sty m:val="p"/>
                      </m:rPr>
                      <a:rPr kumimoji="0" lang="en-US" altLang="zh-CN" sz="1800" b="0" i="0" u="none" strike="noStrike" kern="1200" cap="none" spc="0" normalizeH="0" baseline="0" noProof="0">
                        <a:ln>
                          <a:noFill/>
                        </a:ln>
                        <a:solidFill>
                          <a:prstClr val="black"/>
                        </a:solidFill>
                        <a:effectLst/>
                        <a:uLnTx/>
                        <a:uFillTx/>
                        <a:latin typeface="Cambria Math" panose="02040503050406030204" pitchFamily="18" charset="0"/>
                        <a:cs typeface="+mn-cs"/>
                      </a:rPr>
                      <m:t>β</m:t>
                    </m:r>
                  </m:oMath>
                </a14:m>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 (4</a:t>
                </a:r>
                <a:r>
                  <a:rPr kumimoji="0" lang="zh-CN"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和</a:t>
                </a: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6</a:t>
                </a:r>
                <a:r>
                  <a:rPr kumimoji="0" lang="zh-CN"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进行归结</a:t>
                </a: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endParaRPr kumimoji="0" lang="zh-CN"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a:p>
                <a:pPr marL="342900" marR="0" lvl="0" indent="-342900" algn="l" defTabSz="914400" rtl="0" eaLnBrk="1" fontAlgn="auto" latinLnBrk="0" hangingPunct="1">
                  <a:lnSpc>
                    <a:spcPct val="150000"/>
                  </a:lnSpc>
                  <a:spcBef>
                    <a:spcPts val="0"/>
                  </a:spcBef>
                  <a:spcAft>
                    <a:spcPts val="0"/>
                  </a:spcAft>
                  <a:buClrTx/>
                  <a:buSzTx/>
                  <a:buFont typeface="+mj-ea"/>
                  <a:buAutoNum type="circleNumDbPlain"/>
                  <a:tabLst/>
                  <a:defRPr/>
                </a:pPr>
                <a14:m>
                  <m:oMath xmlns:m="http://schemas.openxmlformats.org/officeDocument/2006/math">
                    <m:r>
                      <m:rPr>
                        <m:sty m:val="p"/>
                      </m:rPr>
                      <a:rPr kumimoji="0" lang="en-US" altLang="zh-CN" sz="1800" b="0" i="0" u="none" strike="noStrike" kern="1200" cap="none" spc="0" normalizeH="0" baseline="0" noProof="0">
                        <a:ln>
                          <a:noFill/>
                        </a:ln>
                        <a:solidFill>
                          <a:prstClr val="black"/>
                        </a:solidFill>
                        <a:effectLst/>
                        <a:uLnTx/>
                        <a:uFillTx/>
                        <a:latin typeface="Cambria Math" panose="02040503050406030204" pitchFamily="18" charset="0"/>
                        <a:cs typeface="+mn-cs"/>
                      </a:rPr>
                      <m:t>γ</m:t>
                    </m:r>
                  </m:oMath>
                </a14:m>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 (2</a:t>
                </a:r>
                <a:r>
                  <a:rPr kumimoji="0" lang="zh-CN"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和</a:t>
                </a: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7</a:t>
                </a:r>
                <a:r>
                  <a:rPr kumimoji="0" lang="zh-CN"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进行归结</a:t>
                </a: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endParaRPr kumimoji="0" lang="zh-CN"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a:p>
                <a:pPr marL="342900" marR="0" lvl="0" indent="-342900" algn="l" defTabSz="914400" rtl="0" eaLnBrk="1" fontAlgn="auto" latinLnBrk="0" hangingPunct="1">
                  <a:lnSpc>
                    <a:spcPct val="150000"/>
                  </a:lnSpc>
                  <a:spcBef>
                    <a:spcPts val="0"/>
                  </a:spcBef>
                  <a:spcAft>
                    <a:spcPts val="0"/>
                  </a:spcAft>
                  <a:buClrTx/>
                  <a:buSzTx/>
                  <a:buFont typeface="+mj-ea"/>
                  <a:buAutoNum type="circleNumDbPlain"/>
                  <a:tabLst/>
                  <a:defRPr/>
                </a:pPr>
                <a14:m>
                  <m:oMath xmlns:m="http://schemas.openxmlformats.org/officeDocument/2006/math">
                    <m:r>
                      <a:rPr kumimoji="0" lang="en-US" altLang="zh-CN" sz="1800" b="0" i="0" u="none" strike="noStrike" kern="1200" cap="none" spc="0" normalizeH="0" baseline="0" noProof="0">
                        <a:ln>
                          <a:noFill/>
                        </a:ln>
                        <a:solidFill>
                          <a:prstClr val="black"/>
                        </a:solidFill>
                        <a:effectLst/>
                        <a:uLnTx/>
                        <a:uFillTx/>
                        <a:latin typeface="Cambria Math" panose="02040503050406030204" pitchFamily="18" charset="0"/>
                        <a:cs typeface="+mn-cs"/>
                      </a:rPr>
                      <m:t>¬</m:t>
                    </m:r>
                    <m:r>
                      <m:rPr>
                        <m:sty m:val="p"/>
                      </m:rPr>
                      <a:rPr kumimoji="0" lang="en-US" altLang="zh-CN" sz="1800" b="0" i="0" u="none" strike="noStrike" kern="1200" cap="none" spc="0" normalizeH="0" baseline="0" noProof="0">
                        <a:ln>
                          <a:noFill/>
                        </a:ln>
                        <a:solidFill>
                          <a:prstClr val="black"/>
                        </a:solidFill>
                        <a:effectLst/>
                        <a:uLnTx/>
                        <a:uFillTx/>
                        <a:latin typeface="Cambria Math" panose="02040503050406030204" pitchFamily="18" charset="0"/>
                        <a:cs typeface="+mn-cs"/>
                      </a:rPr>
                      <m:t>α</m:t>
                    </m:r>
                  </m:oMath>
                </a14:m>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 (5</a:t>
                </a:r>
                <a:r>
                  <a:rPr kumimoji="0" lang="zh-CN"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和</a:t>
                </a: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8</a:t>
                </a:r>
                <a:r>
                  <a:rPr kumimoji="0" lang="zh-CN"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进行归结</a:t>
                </a: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endParaRPr kumimoji="0" lang="zh-CN"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a:p>
                <a:pPr marL="342900" marR="0" lvl="0" indent="-342900" algn="l" defTabSz="914400" rtl="0" eaLnBrk="1" fontAlgn="auto" latinLnBrk="0" hangingPunct="1">
                  <a:lnSpc>
                    <a:spcPct val="150000"/>
                  </a:lnSpc>
                  <a:spcBef>
                    <a:spcPts val="0"/>
                  </a:spcBef>
                  <a:spcAft>
                    <a:spcPts val="0"/>
                  </a:spcAft>
                  <a:buClrTx/>
                  <a:buSzTx/>
                  <a:buFont typeface="+mj-ea"/>
                  <a:buAutoNum type="circleNumDbPlain"/>
                  <a:tabLst/>
                  <a:defRPr/>
                </a:pP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6</a:t>
                </a:r>
                <a:r>
                  <a:rPr kumimoji="0" lang="zh-CN"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和</a:t>
                </a: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9</a:t>
                </a:r>
                <a:r>
                  <a:rPr kumimoji="0" lang="zh-CN"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矛盾，因此原命题集是不可满足的</a:t>
                </a:r>
              </a:p>
            </p:txBody>
          </p:sp>
        </mc:Choice>
        <mc:Fallback xmlns="">
          <p:sp>
            <p:nvSpPr>
              <p:cNvPr id="9" name="矩形 8">
                <a:extLst>
                  <a:ext uri="{FF2B5EF4-FFF2-40B4-BE49-F238E27FC236}">
                    <a16:creationId xmlns:a16="http://schemas.microsoft.com/office/drawing/2014/main" id="{39B116B3-571D-4D7F-92CE-DC90E652318E}"/>
                  </a:ext>
                </a:extLst>
              </p:cNvPr>
              <p:cNvSpPr>
                <a:spLocks noRot="1" noChangeAspect="1" noMove="1" noResize="1" noEditPoints="1" noAdjustHandles="1" noChangeArrowheads="1" noChangeShapeType="1" noTextEdit="1"/>
              </p:cNvSpPr>
              <p:nvPr/>
            </p:nvSpPr>
            <p:spPr>
              <a:xfrm>
                <a:off x="7228929" y="1707353"/>
                <a:ext cx="4620369" cy="4198201"/>
              </a:xfrm>
              <a:prstGeom prst="rect">
                <a:avLst/>
              </a:prstGeom>
              <a:blipFill>
                <a:blip r:embed="rId4"/>
                <a:stretch>
                  <a:fillRect l="-1451" b="-1742"/>
                </a:stretch>
              </a:blipFill>
            </p:spPr>
            <p:txBody>
              <a:bodyPr/>
              <a:lstStyle/>
              <a:p>
                <a:r>
                  <a:rPr lang="zh-CN" altLang="en-US">
                    <a:noFill/>
                  </a:rPr>
                  <a:t> </a:t>
                </a:r>
              </a:p>
            </p:txBody>
          </p:sp>
        </mc:Fallback>
      </mc:AlternateContent>
      <p:sp>
        <p:nvSpPr>
          <p:cNvPr id="14" name="矩形 13">
            <a:extLst>
              <a:ext uri="{FF2B5EF4-FFF2-40B4-BE49-F238E27FC236}">
                <a16:creationId xmlns:a16="http://schemas.microsoft.com/office/drawing/2014/main" id="{2E3B491B-C740-4B2F-8160-362864EA08C4}"/>
              </a:ext>
            </a:extLst>
          </p:cNvPr>
          <p:cNvSpPr/>
          <p:nvPr/>
        </p:nvSpPr>
        <p:spPr>
          <a:xfrm>
            <a:off x="8350445" y="5952043"/>
            <a:ext cx="1107996"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0" cap="none" spc="0" normalizeH="0" baseline="0" noProof="0" dirty="0">
                <a:ln>
                  <a:noFill/>
                </a:ln>
                <a:solidFill>
                  <a:prstClr val="black"/>
                </a:solidFill>
                <a:effectLst/>
                <a:uLnTx/>
                <a:uFillTx/>
                <a:latin typeface="Times New Roman" panose="02020603050405020304" pitchFamily="18" charset="0"/>
                <a:ea typeface="楷体_GB2312"/>
                <a:cs typeface="Times New Roman" panose="02020603050405020304" pitchFamily="18" charset="0"/>
              </a:rPr>
              <a:t>证明过程</a:t>
            </a:r>
            <a:endParaRPr kumimoji="0" lang="zh-CN" altLang="en-US"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6340774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504507" y="1008198"/>
            <a:ext cx="8846288" cy="497934"/>
            <a:chOff x="2228892" y="2819853"/>
            <a:chExt cx="4786506" cy="497934"/>
          </a:xfrm>
        </p:grpSpPr>
        <p:sp>
          <p:nvSpPr>
            <p:cNvPr id="3" name="平行四边形 2"/>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4" name="平行四边形 3"/>
            <p:cNvSpPr/>
            <p:nvPr/>
          </p:nvSpPr>
          <p:spPr bwMode="auto">
            <a:xfrm>
              <a:off x="2228892" y="2819853"/>
              <a:ext cx="4786506"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5" name="矩形 4"/>
            <p:cNvSpPr/>
            <p:nvPr/>
          </p:nvSpPr>
          <p:spPr>
            <a:xfrm>
              <a:off x="2591332" y="2826188"/>
              <a:ext cx="4133539"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black">
                      <a:lumMod val="95000"/>
                      <a:lumOff val="5000"/>
                    </a:prstClr>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                  </a:t>
              </a:r>
              <a:r>
                <a:rPr kumimoji="0" lang="zh-CN" altLang="fr-FR" sz="1800" b="1" i="0" u="none" strike="noStrike" kern="1200" cap="none" spc="0" normalizeH="0" baseline="0" noProof="0" dirty="0">
                  <a:ln>
                    <a:noFill/>
                  </a:ln>
                  <a:solidFill>
                    <a:prstClr val="black">
                      <a:lumMod val="95000"/>
                      <a:lumOff val="5000"/>
                    </a:prstClr>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主成分分析（</a:t>
              </a:r>
              <a:r>
                <a:rPr kumimoji="0" lang="fr-FR" altLang="zh-CN" sz="1800" b="1" i="0" u="none" strike="noStrike" kern="1200" cap="none" spc="0" normalizeH="0" baseline="0" noProof="0" dirty="0">
                  <a:ln>
                    <a:noFill/>
                  </a:ln>
                  <a:solidFill>
                    <a:prstClr val="black">
                      <a:lumMod val="95000"/>
                      <a:lumOff val="5000"/>
                    </a:prstClr>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principal component analysis</a:t>
              </a:r>
              <a:r>
                <a:rPr kumimoji="0" lang="zh-CN" altLang="fr-FR" sz="1800" b="1" i="0" u="none" strike="noStrike" kern="1200" cap="none" spc="0" normalizeH="0" baseline="0" noProof="0" dirty="0">
                  <a:ln>
                    <a:noFill/>
                  </a:ln>
                  <a:solidFill>
                    <a:prstClr val="black">
                      <a:lumMod val="95000"/>
                      <a:lumOff val="5000"/>
                    </a:prstClr>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endParaRPr kumimoji="0" lang="zh-CN" altLang="en-US" sz="1800" b="1" i="0" u="none" strike="noStrike" kern="1200" cap="none" spc="0" normalizeH="0" baseline="0" noProof="0" dirty="0">
                <a:ln>
                  <a:noFill/>
                </a:ln>
                <a:solidFill>
                  <a:prstClr val="black">
                    <a:lumMod val="95000"/>
                    <a:lumOff val="5000"/>
                  </a:prstClr>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21" name="矩形 20">
            <a:extLst>
              <a:ext uri="{FF2B5EF4-FFF2-40B4-BE49-F238E27FC236}">
                <a16:creationId xmlns:a16="http://schemas.microsoft.com/office/drawing/2014/main" id="{516C3D9D-EAB0-456E-98CD-C6FC12AB3094}"/>
              </a:ext>
            </a:extLst>
          </p:cNvPr>
          <p:cNvSpPr/>
          <p:nvPr/>
        </p:nvSpPr>
        <p:spPr>
          <a:xfrm>
            <a:off x="871928" y="129010"/>
            <a:ext cx="3672800"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四、监督学习与非监督学习下特征降维</a:t>
            </a:r>
          </a:p>
        </p:txBody>
      </p:sp>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FF28FD6A-5F9B-4C4E-BB56-37741EEFB541}"/>
                  </a:ext>
                </a:extLst>
              </p:cNvPr>
              <p:cNvSpPr/>
              <p:nvPr/>
            </p:nvSpPr>
            <p:spPr>
              <a:xfrm>
                <a:off x="1519314" y="2365279"/>
                <a:ext cx="9395119" cy="2229841"/>
              </a:xfrm>
              <a:prstGeom prst="rect">
                <a:avLst/>
              </a:prstGeom>
            </p:spPr>
            <p:txBody>
              <a:bodyPr wrap="square">
                <a:spAutoFit/>
              </a:bodyPr>
              <a:lstStyle/>
              <a:p>
                <a:pPr marL="0" marR="0" lvl="0" indent="0" algn="l" defTabSz="914400" rtl="0" eaLnBrk="1" fontAlgn="auto" latinLnBrk="0" hangingPunct="1">
                  <a:lnSpc>
                    <a:spcPct val="200000"/>
                  </a:lnSpc>
                  <a:spcBef>
                    <a:spcPts val="0"/>
                  </a:spcBef>
                  <a:spcAft>
                    <a:spcPts val="0"/>
                  </a:spcAft>
                  <a:buClrTx/>
                  <a:buSzTx/>
                  <a:buFontTx/>
                  <a:buNone/>
                  <a:tabLst/>
                  <a:defRPr/>
                </a:pPr>
                <a:r>
                  <a:rPr kumimoji="0" lang="zh-CN"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主成分分析（</a:t>
                </a: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Principle Component Analysis</a:t>
                </a:r>
                <a:r>
                  <a:rPr kumimoji="0" lang="zh-CN"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）的思想是将</a:t>
                </a:r>
                <a14:m>
                  <m:oMath xmlns:m="http://schemas.openxmlformats.org/officeDocument/2006/math">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𝑑</m:t>
                    </m:r>
                  </m:oMath>
                </a14:m>
                <a:r>
                  <a:rPr kumimoji="0" lang="zh-CN"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维特征数据映射到</a:t>
                </a: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Cambria Math" panose="02040503050406030204" pitchFamily="18" charset="0"/>
                    <a:cs typeface="Times New Roman" panose="02020603050405020304" pitchFamily="18" charset="0"/>
                  </a:rPr>
                  <a:t>𝑙</a:t>
                </a:r>
                <a:r>
                  <a:rPr kumimoji="0" lang="zh-CN"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维空间（一般</a:t>
                </a:r>
                <a14:m>
                  <m:oMath xmlns:m="http://schemas.openxmlformats.org/officeDocument/2006/math">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𝑑</m:t>
                    </m:r>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m:t>
                    </m:r>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𝑙</m:t>
                    </m:r>
                  </m:oMath>
                </a14:m>
                <a:r>
                  <a:rPr kumimoji="0" lang="zh-CN"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去除原始数据之间的冗余性（通过去除相关性手段达到这一目的）。将原始数据向这些数据方差最大的方向进行投影。一旦发现了方差最大的投影方向，则继续寻找保持方差第二的方向且进行投影。其目标是使得数据每一维的方差都尽可能大。</a:t>
                </a:r>
                <a:endPar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mc:Choice>
        <mc:Fallback xmlns="">
          <p:sp>
            <p:nvSpPr>
              <p:cNvPr id="6" name="矩形 5">
                <a:extLst>
                  <a:ext uri="{FF2B5EF4-FFF2-40B4-BE49-F238E27FC236}">
                    <a16:creationId xmlns:a16="http://schemas.microsoft.com/office/drawing/2014/main" id="{FF28FD6A-5F9B-4C4E-BB56-37741EEFB541}"/>
                  </a:ext>
                </a:extLst>
              </p:cNvPr>
              <p:cNvSpPr>
                <a:spLocks noRot="1" noChangeAspect="1" noMove="1" noResize="1" noEditPoints="1" noAdjustHandles="1" noChangeArrowheads="1" noChangeShapeType="1" noTextEdit="1"/>
              </p:cNvSpPr>
              <p:nvPr/>
            </p:nvSpPr>
            <p:spPr>
              <a:xfrm>
                <a:off x="1519314" y="2365279"/>
                <a:ext cx="9395119" cy="2229841"/>
              </a:xfrm>
              <a:prstGeom prst="rect">
                <a:avLst/>
              </a:prstGeom>
              <a:blipFill>
                <a:blip r:embed="rId3"/>
                <a:stretch>
                  <a:fillRect l="-519" r="-65" b="-355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984770180"/>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504507" y="1008198"/>
            <a:ext cx="8846288" cy="497934"/>
            <a:chOff x="2228892" y="2819853"/>
            <a:chExt cx="4786506" cy="497934"/>
          </a:xfrm>
        </p:grpSpPr>
        <p:sp>
          <p:nvSpPr>
            <p:cNvPr id="3" name="平行四边形 2"/>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4" name="平行四边形 3"/>
            <p:cNvSpPr/>
            <p:nvPr/>
          </p:nvSpPr>
          <p:spPr bwMode="auto">
            <a:xfrm>
              <a:off x="2228892" y="2819853"/>
              <a:ext cx="4786506"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5" name="矩形 4"/>
            <p:cNvSpPr/>
            <p:nvPr/>
          </p:nvSpPr>
          <p:spPr>
            <a:xfrm>
              <a:off x="2591332" y="2826188"/>
              <a:ext cx="4133539"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black">
                      <a:lumMod val="95000"/>
                      <a:lumOff val="5000"/>
                    </a:prstClr>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                  </a:t>
              </a:r>
              <a:r>
                <a:rPr kumimoji="0" lang="zh-CN" altLang="fr-FR" sz="1800" b="1" i="0" u="none" strike="noStrike" kern="1200" cap="none" spc="0" normalizeH="0" baseline="0" noProof="0" dirty="0">
                  <a:ln>
                    <a:noFill/>
                  </a:ln>
                  <a:solidFill>
                    <a:prstClr val="black">
                      <a:lumMod val="95000"/>
                      <a:lumOff val="5000"/>
                    </a:prstClr>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主成分分析（</a:t>
              </a:r>
              <a:r>
                <a:rPr kumimoji="0" lang="fr-FR" altLang="zh-CN" sz="1800" b="1" i="0" u="none" strike="noStrike" kern="1200" cap="none" spc="0" normalizeH="0" baseline="0" noProof="0" dirty="0">
                  <a:ln>
                    <a:noFill/>
                  </a:ln>
                  <a:solidFill>
                    <a:prstClr val="black">
                      <a:lumMod val="95000"/>
                      <a:lumOff val="5000"/>
                    </a:prstClr>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principal component analysis</a:t>
              </a:r>
              <a:r>
                <a:rPr kumimoji="0" lang="zh-CN" altLang="fr-FR" sz="1800" b="1" i="0" u="none" strike="noStrike" kern="1200" cap="none" spc="0" normalizeH="0" baseline="0" noProof="0" dirty="0">
                  <a:ln>
                    <a:noFill/>
                  </a:ln>
                  <a:solidFill>
                    <a:prstClr val="black">
                      <a:lumMod val="95000"/>
                      <a:lumOff val="5000"/>
                    </a:prstClr>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endParaRPr kumimoji="0" lang="zh-CN" altLang="en-US" sz="1800" b="1" i="0" u="none" strike="noStrike" kern="1200" cap="none" spc="0" normalizeH="0" baseline="0" noProof="0" dirty="0">
                <a:ln>
                  <a:noFill/>
                </a:ln>
                <a:solidFill>
                  <a:prstClr val="black">
                    <a:lumMod val="95000"/>
                    <a:lumOff val="5000"/>
                  </a:prstClr>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21" name="矩形 20">
            <a:extLst>
              <a:ext uri="{FF2B5EF4-FFF2-40B4-BE49-F238E27FC236}">
                <a16:creationId xmlns:a16="http://schemas.microsoft.com/office/drawing/2014/main" id="{516C3D9D-EAB0-456E-98CD-C6FC12AB3094}"/>
              </a:ext>
            </a:extLst>
          </p:cNvPr>
          <p:cNvSpPr/>
          <p:nvPr/>
        </p:nvSpPr>
        <p:spPr>
          <a:xfrm>
            <a:off x="871928" y="129010"/>
            <a:ext cx="3672800"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四、监督学习与非监督学习下特征降维</a:t>
            </a:r>
          </a:p>
        </p:txBody>
      </p:sp>
      <p:grpSp>
        <p:nvGrpSpPr>
          <p:cNvPr id="10" name="组合 9">
            <a:extLst>
              <a:ext uri="{FF2B5EF4-FFF2-40B4-BE49-F238E27FC236}">
                <a16:creationId xmlns:a16="http://schemas.microsoft.com/office/drawing/2014/main" id="{F1532D6F-DBD6-484D-B45D-3F583F67EE19}"/>
              </a:ext>
            </a:extLst>
          </p:cNvPr>
          <p:cNvGrpSpPr/>
          <p:nvPr/>
        </p:nvGrpSpPr>
        <p:grpSpPr>
          <a:xfrm>
            <a:off x="1211482" y="2044599"/>
            <a:ext cx="9862734" cy="3775269"/>
            <a:chOff x="1211482" y="2044599"/>
            <a:chExt cx="9862734" cy="3775269"/>
          </a:xfrm>
        </p:grpSpPr>
        <p:pic>
          <p:nvPicPr>
            <p:cNvPr id="7" name="图片 6">
              <a:extLst>
                <a:ext uri="{FF2B5EF4-FFF2-40B4-BE49-F238E27FC236}">
                  <a16:creationId xmlns:a16="http://schemas.microsoft.com/office/drawing/2014/main" id="{857EDFAF-CDF9-4E9D-9E52-EEE586D22B5D}"/>
                </a:ext>
              </a:extLst>
            </p:cNvPr>
            <p:cNvPicPr>
              <a:picLocks noChangeAspect="1"/>
            </p:cNvPicPr>
            <p:nvPr/>
          </p:nvPicPr>
          <p:blipFill>
            <a:blip r:embed="rId3"/>
            <a:stretch>
              <a:fillRect/>
            </a:stretch>
          </p:blipFill>
          <p:spPr>
            <a:xfrm>
              <a:off x="1211482" y="2044599"/>
              <a:ext cx="4619862" cy="3775269"/>
            </a:xfrm>
            <a:prstGeom prst="rect">
              <a:avLst/>
            </a:prstGeom>
          </p:spPr>
        </p:pic>
        <p:pic>
          <p:nvPicPr>
            <p:cNvPr id="8" name="图片 7">
              <a:extLst>
                <a:ext uri="{FF2B5EF4-FFF2-40B4-BE49-F238E27FC236}">
                  <a16:creationId xmlns:a16="http://schemas.microsoft.com/office/drawing/2014/main" id="{AAB022FC-7341-4040-AB9D-8B8FBBF5755E}"/>
                </a:ext>
              </a:extLst>
            </p:cNvPr>
            <p:cNvPicPr>
              <a:picLocks noChangeAspect="1"/>
            </p:cNvPicPr>
            <p:nvPr/>
          </p:nvPicPr>
          <p:blipFill>
            <a:blip r:embed="rId4"/>
            <a:stretch>
              <a:fillRect/>
            </a:stretch>
          </p:blipFill>
          <p:spPr>
            <a:xfrm>
              <a:off x="6422602" y="2103264"/>
              <a:ext cx="4651614" cy="2794144"/>
            </a:xfrm>
            <a:prstGeom prst="rect">
              <a:avLst/>
            </a:prstGeom>
          </p:spPr>
        </p:pic>
        <p:pic>
          <p:nvPicPr>
            <p:cNvPr id="9" name="图片 8">
              <a:extLst>
                <a:ext uri="{FF2B5EF4-FFF2-40B4-BE49-F238E27FC236}">
                  <a16:creationId xmlns:a16="http://schemas.microsoft.com/office/drawing/2014/main" id="{564DC8EE-408F-4E56-A8A0-3D70197F43F5}"/>
                </a:ext>
              </a:extLst>
            </p:cNvPr>
            <p:cNvPicPr>
              <a:picLocks noChangeAspect="1"/>
            </p:cNvPicPr>
            <p:nvPr/>
          </p:nvPicPr>
          <p:blipFill>
            <a:blip r:embed="rId5"/>
            <a:stretch>
              <a:fillRect/>
            </a:stretch>
          </p:blipFill>
          <p:spPr>
            <a:xfrm>
              <a:off x="6422602" y="4829827"/>
              <a:ext cx="4619862" cy="920797"/>
            </a:xfrm>
            <a:prstGeom prst="rect">
              <a:avLst/>
            </a:prstGeom>
          </p:spPr>
        </p:pic>
      </p:grpSp>
    </p:spTree>
    <p:extLst>
      <p:ext uri="{BB962C8B-B14F-4D97-AF65-F5344CB8AC3E}">
        <p14:creationId xmlns:p14="http://schemas.microsoft.com/office/powerpoint/2010/main" val="2089032427"/>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504507" y="1008198"/>
            <a:ext cx="8846288" cy="497934"/>
            <a:chOff x="2228892" y="2819853"/>
            <a:chExt cx="4786506" cy="497934"/>
          </a:xfrm>
        </p:grpSpPr>
        <p:sp>
          <p:nvSpPr>
            <p:cNvPr id="3" name="平行四边形 2"/>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4" name="平行四边形 3"/>
            <p:cNvSpPr/>
            <p:nvPr/>
          </p:nvSpPr>
          <p:spPr bwMode="auto">
            <a:xfrm>
              <a:off x="2228892" y="2819853"/>
              <a:ext cx="4786506"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5" name="矩形 4"/>
            <p:cNvSpPr/>
            <p:nvPr/>
          </p:nvSpPr>
          <p:spPr>
            <a:xfrm>
              <a:off x="2591332" y="2826188"/>
              <a:ext cx="4133539"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black">
                      <a:lumMod val="95000"/>
                      <a:lumOff val="5000"/>
                    </a:prstClr>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                  </a:t>
              </a:r>
              <a:r>
                <a:rPr kumimoji="0" lang="zh-CN" altLang="fr-FR" sz="1800" b="1" i="0" u="none" strike="noStrike" kern="1200" cap="none" spc="0" normalizeH="0" baseline="0" noProof="0" dirty="0">
                  <a:ln>
                    <a:noFill/>
                  </a:ln>
                  <a:solidFill>
                    <a:prstClr val="black">
                      <a:lumMod val="95000"/>
                      <a:lumOff val="5000"/>
                    </a:prstClr>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主成分分析（</a:t>
              </a:r>
              <a:r>
                <a:rPr kumimoji="0" lang="fr-FR" altLang="zh-CN" sz="1800" b="1" i="0" u="none" strike="noStrike" kern="1200" cap="none" spc="0" normalizeH="0" baseline="0" noProof="0" dirty="0">
                  <a:ln>
                    <a:noFill/>
                  </a:ln>
                  <a:solidFill>
                    <a:prstClr val="black">
                      <a:lumMod val="95000"/>
                      <a:lumOff val="5000"/>
                    </a:prstClr>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principal component analysis</a:t>
              </a:r>
              <a:r>
                <a:rPr kumimoji="0" lang="zh-CN" altLang="fr-FR" sz="1800" b="1" i="0" u="none" strike="noStrike" kern="1200" cap="none" spc="0" normalizeH="0" baseline="0" noProof="0" dirty="0">
                  <a:ln>
                    <a:noFill/>
                  </a:ln>
                  <a:solidFill>
                    <a:prstClr val="black">
                      <a:lumMod val="95000"/>
                      <a:lumOff val="5000"/>
                    </a:prstClr>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endParaRPr kumimoji="0" lang="zh-CN" altLang="en-US" sz="1800" b="1" i="0" u="none" strike="noStrike" kern="1200" cap="none" spc="0" normalizeH="0" baseline="0" noProof="0" dirty="0">
                <a:ln>
                  <a:noFill/>
                </a:ln>
                <a:solidFill>
                  <a:prstClr val="black">
                    <a:lumMod val="95000"/>
                    <a:lumOff val="5000"/>
                  </a:prstClr>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21" name="矩形 20">
            <a:extLst>
              <a:ext uri="{FF2B5EF4-FFF2-40B4-BE49-F238E27FC236}">
                <a16:creationId xmlns:a16="http://schemas.microsoft.com/office/drawing/2014/main" id="{516C3D9D-EAB0-456E-98CD-C6FC12AB3094}"/>
              </a:ext>
            </a:extLst>
          </p:cNvPr>
          <p:cNvSpPr/>
          <p:nvPr/>
        </p:nvSpPr>
        <p:spPr>
          <a:xfrm>
            <a:off x="871928" y="129010"/>
            <a:ext cx="3672800"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四、监督学习与非监督学习下特征降维</a:t>
            </a:r>
          </a:p>
        </p:txBody>
      </p:sp>
      <p:pic>
        <p:nvPicPr>
          <p:cNvPr id="6" name="图片 5">
            <a:extLst>
              <a:ext uri="{FF2B5EF4-FFF2-40B4-BE49-F238E27FC236}">
                <a16:creationId xmlns:a16="http://schemas.microsoft.com/office/drawing/2014/main" id="{A8EA6CB9-34A0-4969-90B3-4837CEF92DF0}"/>
              </a:ext>
            </a:extLst>
          </p:cNvPr>
          <p:cNvPicPr>
            <a:picLocks noChangeAspect="1"/>
          </p:cNvPicPr>
          <p:nvPr/>
        </p:nvPicPr>
        <p:blipFill>
          <a:blip r:embed="rId3"/>
          <a:stretch>
            <a:fillRect/>
          </a:stretch>
        </p:blipFill>
        <p:spPr>
          <a:xfrm>
            <a:off x="1729271" y="1981461"/>
            <a:ext cx="9005262" cy="3653023"/>
          </a:xfrm>
          <a:prstGeom prst="rect">
            <a:avLst/>
          </a:prstGeom>
        </p:spPr>
      </p:pic>
    </p:spTree>
    <p:extLst>
      <p:ext uri="{BB962C8B-B14F-4D97-AF65-F5344CB8AC3E}">
        <p14:creationId xmlns:p14="http://schemas.microsoft.com/office/powerpoint/2010/main" val="3651625504"/>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504507" y="1008198"/>
            <a:ext cx="8846288" cy="497934"/>
            <a:chOff x="2228892" y="2819853"/>
            <a:chExt cx="4786506" cy="497934"/>
          </a:xfrm>
        </p:grpSpPr>
        <p:sp>
          <p:nvSpPr>
            <p:cNvPr id="3" name="平行四边形 2"/>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4" name="平行四边形 3"/>
            <p:cNvSpPr/>
            <p:nvPr/>
          </p:nvSpPr>
          <p:spPr bwMode="auto">
            <a:xfrm>
              <a:off x="2228892" y="2819853"/>
              <a:ext cx="4786506"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5" name="矩形 4"/>
            <p:cNvSpPr/>
            <p:nvPr/>
          </p:nvSpPr>
          <p:spPr>
            <a:xfrm>
              <a:off x="2591332" y="2826188"/>
              <a:ext cx="4133539" cy="36933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black">
                      <a:lumMod val="95000"/>
                      <a:lumOff val="5000"/>
                    </a:prstClr>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                  从</a:t>
              </a:r>
              <a:r>
                <a:rPr kumimoji="0" lang="zh-CN" altLang="fr-FR" sz="1800" b="1" i="0" u="none" strike="noStrike" kern="1200" cap="none" spc="0" normalizeH="0" baseline="0" noProof="0" dirty="0">
                  <a:ln>
                    <a:noFill/>
                  </a:ln>
                  <a:solidFill>
                    <a:prstClr val="black">
                      <a:lumMod val="95000"/>
                      <a:lumOff val="5000"/>
                    </a:prstClr>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主成分分析</a:t>
              </a:r>
              <a:r>
                <a:rPr kumimoji="0" lang="zh-CN" altLang="en-US" sz="1800" b="1" i="0" u="none" strike="noStrike" kern="1200" cap="none" spc="0" normalizeH="0" baseline="0" noProof="0" dirty="0">
                  <a:ln>
                    <a:noFill/>
                  </a:ln>
                  <a:solidFill>
                    <a:prstClr val="black">
                      <a:lumMod val="95000"/>
                      <a:lumOff val="5000"/>
                    </a:prstClr>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到特征人脸</a:t>
              </a:r>
            </a:p>
          </p:txBody>
        </p:sp>
      </p:grpSp>
      <p:sp>
        <p:nvSpPr>
          <p:cNvPr id="21" name="矩形 20">
            <a:extLst>
              <a:ext uri="{FF2B5EF4-FFF2-40B4-BE49-F238E27FC236}">
                <a16:creationId xmlns:a16="http://schemas.microsoft.com/office/drawing/2014/main" id="{516C3D9D-EAB0-456E-98CD-C6FC12AB3094}"/>
              </a:ext>
            </a:extLst>
          </p:cNvPr>
          <p:cNvSpPr/>
          <p:nvPr/>
        </p:nvSpPr>
        <p:spPr>
          <a:xfrm>
            <a:off x="871928" y="129010"/>
            <a:ext cx="3672800"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四、监督学习与非监督学习下特征降维</a:t>
            </a:r>
          </a:p>
        </p:txBody>
      </p:sp>
      <p:sp>
        <p:nvSpPr>
          <p:cNvPr id="7" name="矩形 6">
            <a:extLst>
              <a:ext uri="{FF2B5EF4-FFF2-40B4-BE49-F238E27FC236}">
                <a16:creationId xmlns:a16="http://schemas.microsoft.com/office/drawing/2014/main" id="{4F07E740-89CB-443A-988F-F99EF48C4B3B}"/>
              </a:ext>
            </a:extLst>
          </p:cNvPr>
          <p:cNvSpPr/>
          <p:nvPr/>
        </p:nvSpPr>
        <p:spPr>
          <a:xfrm>
            <a:off x="963038" y="1749612"/>
            <a:ext cx="10265923" cy="364074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1"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a:p>
            <a:pPr marL="285750" marR="0" lvl="0" indent="-285750" algn="just" defTabSz="914400" rtl="0" eaLnBrk="1" fontAlgn="auto" latinLnBrk="0" hangingPunct="1">
              <a:lnSpc>
                <a:spcPct val="150000"/>
              </a:lnSpc>
              <a:spcBef>
                <a:spcPts val="0"/>
              </a:spcBef>
              <a:spcAft>
                <a:spcPts val="0"/>
              </a:spcAft>
              <a:buClrTx/>
              <a:buSzTx/>
              <a:buFont typeface="Wingdings" panose="05000000000000000000" pitchFamily="2" charset="2"/>
              <a:buChar char="l"/>
              <a:tabLst/>
              <a:defRPr/>
            </a:pPr>
            <a:r>
              <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特征人脸是基于外观的人脸识别方法，其目的是捕捉人脸图像集合中的特征信息，并使用该信息对各个人脸图像进行编码和比较。换句话说，特征人脸提取了人脸图像的面部信息，这些信息可能与人的直觉相符，如眼睛、鼻子和嘴唇的大小、形状特征。这样，特征人脸就可以有效地表现原始面部图像，减少计算和空间复杂度。</a:t>
            </a:r>
          </a:p>
          <a:p>
            <a:pPr marL="285750" marR="0" lvl="0" indent="-285750" algn="just" defTabSz="914400" rtl="0" eaLnBrk="1" fontAlgn="auto" latinLnBrk="0" hangingPunct="1">
              <a:lnSpc>
                <a:spcPct val="150000"/>
              </a:lnSpc>
              <a:spcBef>
                <a:spcPts val="0"/>
              </a:spcBef>
              <a:spcAft>
                <a:spcPts val="0"/>
              </a:spcAft>
              <a:buClrTx/>
              <a:buSzTx/>
              <a:buFont typeface="Wingdings" panose="05000000000000000000" pitchFamily="2" charset="2"/>
              <a:buChar char="l"/>
              <a:tabLst/>
              <a:defRPr/>
            </a:pPr>
            <a:r>
              <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使用主成分分析的手段表示特征人脸的思想最先由</a:t>
            </a:r>
            <a:r>
              <a:rPr kumimoji="0" lang="en-US" altLang="zh-CN" sz="1800" b="0" i="0" u="none" strike="noStrike" kern="1200" cap="none" spc="0" normalizeH="0" baseline="0" noProof="0" dirty="0" err="1">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Sirovich</a:t>
            </a:r>
            <a:r>
              <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和</a:t>
            </a: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Kirby </a:t>
            </a:r>
            <a:r>
              <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提出，其本质是使用一组特征向量的线性组合来表示原始人脸，进而实现人脸识别</a:t>
            </a:r>
            <a:r>
              <a:rPr kumimoji="0" lang="zh-CN" altLang="en-US"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a:t>
            </a:r>
            <a:endParaRPr kumimoji="0" lang="en-US" altLang="zh-CN"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a:p>
            <a:pPr marL="285750" marR="0" lvl="0" indent="-285750" algn="just" defTabSz="914400" rtl="0" eaLnBrk="1" fontAlgn="auto" latinLnBrk="0" hangingPunct="1">
              <a:lnSpc>
                <a:spcPct val="150000"/>
              </a:lnSpc>
              <a:spcBef>
                <a:spcPts val="0"/>
              </a:spcBef>
              <a:spcAft>
                <a:spcPts val="0"/>
              </a:spcAft>
              <a:buClrTx/>
              <a:buSzTx/>
              <a:buFont typeface="Wingdings" panose="05000000000000000000" pitchFamily="2" charset="2"/>
              <a:buChar char="l"/>
              <a:tabLst/>
              <a:defRPr/>
            </a:pPr>
            <a:r>
              <a:rPr kumimoji="0" lang="zh-CN"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特征人脸方法用一种称为“特征人脸</a:t>
            </a: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(eigenface)</a:t>
            </a:r>
            <a:r>
              <a:rPr kumimoji="0" lang="zh-CN"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”的特征向量按照线性组合形式来表达</a:t>
            </a:r>
            <a:r>
              <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每一张</a:t>
            </a:r>
            <a:r>
              <a:rPr kumimoji="0" lang="zh-CN"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原始人脸</a:t>
            </a:r>
            <a:r>
              <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图像</a:t>
            </a:r>
            <a:r>
              <a:rPr kumimoji="0" lang="zh-CN"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，进而实现人脸识别。</a:t>
            </a:r>
            <a:endPar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454696320"/>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504507" y="1008198"/>
            <a:ext cx="8846288" cy="497934"/>
            <a:chOff x="2228892" y="2819853"/>
            <a:chExt cx="4786506" cy="497934"/>
          </a:xfrm>
        </p:grpSpPr>
        <p:sp>
          <p:nvSpPr>
            <p:cNvPr id="3" name="平行四边形 2"/>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4" name="平行四边形 3"/>
            <p:cNvSpPr/>
            <p:nvPr/>
          </p:nvSpPr>
          <p:spPr bwMode="auto">
            <a:xfrm>
              <a:off x="2228892" y="2819853"/>
              <a:ext cx="4786506"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5" name="矩形 4"/>
            <p:cNvSpPr/>
            <p:nvPr/>
          </p:nvSpPr>
          <p:spPr>
            <a:xfrm>
              <a:off x="2591332" y="2826188"/>
              <a:ext cx="4133539" cy="36933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black">
                      <a:lumMod val="95000"/>
                      <a:lumOff val="5000"/>
                    </a:prstClr>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                  从</a:t>
              </a:r>
              <a:r>
                <a:rPr kumimoji="0" lang="zh-CN" altLang="fr-FR" sz="1800" b="1" i="0" u="none" strike="noStrike" kern="1200" cap="none" spc="0" normalizeH="0" baseline="0" noProof="0" dirty="0">
                  <a:ln>
                    <a:noFill/>
                  </a:ln>
                  <a:solidFill>
                    <a:prstClr val="black">
                      <a:lumMod val="95000"/>
                      <a:lumOff val="5000"/>
                    </a:prstClr>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主成分分析</a:t>
              </a:r>
              <a:r>
                <a:rPr kumimoji="0" lang="zh-CN" altLang="en-US" sz="1800" b="1" i="0" u="none" strike="noStrike" kern="1200" cap="none" spc="0" normalizeH="0" baseline="0" noProof="0" dirty="0">
                  <a:ln>
                    <a:noFill/>
                  </a:ln>
                  <a:solidFill>
                    <a:prstClr val="black">
                      <a:lumMod val="95000"/>
                      <a:lumOff val="5000"/>
                    </a:prstClr>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到特征人脸</a:t>
              </a:r>
            </a:p>
          </p:txBody>
        </p:sp>
      </p:grpSp>
      <p:sp>
        <p:nvSpPr>
          <p:cNvPr id="21" name="矩形 20">
            <a:extLst>
              <a:ext uri="{FF2B5EF4-FFF2-40B4-BE49-F238E27FC236}">
                <a16:creationId xmlns:a16="http://schemas.microsoft.com/office/drawing/2014/main" id="{516C3D9D-EAB0-456E-98CD-C6FC12AB3094}"/>
              </a:ext>
            </a:extLst>
          </p:cNvPr>
          <p:cNvSpPr/>
          <p:nvPr/>
        </p:nvSpPr>
        <p:spPr>
          <a:xfrm>
            <a:off x="871928" y="129010"/>
            <a:ext cx="3672800"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四、监督学习与非监督学习下特征降维</a:t>
            </a:r>
          </a:p>
        </p:txBody>
      </p:sp>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C563EF59-BADC-4843-BFC3-C2712CABB573}"/>
                  </a:ext>
                </a:extLst>
              </p:cNvPr>
              <p:cNvSpPr/>
              <p:nvPr/>
            </p:nvSpPr>
            <p:spPr>
              <a:xfrm>
                <a:off x="1342416" y="1679606"/>
                <a:ext cx="9935183" cy="92333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假设总共有</a:t>
                </a:r>
                <a14:m>
                  <m:oMath xmlns:m="http://schemas.openxmlformats.org/officeDocument/2006/math">
                    <m:r>
                      <m:rPr>
                        <m:sty m:val="p"/>
                      </m:rPr>
                      <a:rPr kumimoji="0" lang="en-US" altLang="zh-CN" sz="1800" b="0" i="0" u="none" strike="noStrike" kern="1200" cap="none" spc="0" normalizeH="0" baseline="0" noProof="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n</m:t>
                    </m:r>
                  </m:oMath>
                </a14:m>
                <a:r>
                  <a:rPr kumimoji="0" lang="zh-CN"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张灰度人脸图像，每张人脸图像</a:t>
                </a:r>
                <a14:m>
                  <m:oMath xmlns:m="http://schemas.openxmlformats.org/officeDocument/2006/math">
                    <m:sSub>
                      <m:sSubPr>
                        <m:ctrlPr>
                          <a:rPr kumimoji="0" lang="zh-CN" altLang="zh-CN"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𝛤</m:t>
                        </m:r>
                      </m:e>
                      <m:sub>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𝑖</m:t>
                        </m:r>
                      </m:sub>
                    </m:sSub>
                  </m:oMath>
                </a14:m>
                <a:r>
                  <a:rPr kumimoji="0" lang="zh-CN"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的分辨率为</a:t>
                </a:r>
                <a14:m>
                  <m:oMath xmlns:m="http://schemas.openxmlformats.org/officeDocument/2006/math">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𝑑</m:t>
                    </m:r>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m:t>
                    </m:r>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𝑑</m:t>
                    </m:r>
                  </m:oMath>
                </a14:m>
                <a:r>
                  <a:rPr kumimoji="0" lang="zh-CN"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。如果</a:t>
                </a:r>
                <a14:m>
                  <m:oMath xmlns:m="http://schemas.openxmlformats.org/officeDocument/2006/math">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𝑑</m:t>
                    </m:r>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=32</m:t>
                    </m:r>
                  </m:oMath>
                </a14:m>
                <a:r>
                  <a:rPr kumimoji="0" lang="zh-CN"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，即人脸图像的分辨率为</a:t>
                </a:r>
                <a14:m>
                  <m:oMath xmlns:m="http://schemas.openxmlformats.org/officeDocument/2006/math">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32×32</m:t>
                    </m:r>
                  </m:oMath>
                </a14:m>
                <a:r>
                  <a:rPr kumimoji="0" lang="zh-CN"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，人脸图像在计算机中可以表示为一个</a:t>
                </a:r>
                <a14:m>
                  <m:oMath xmlns:m="http://schemas.openxmlformats.org/officeDocument/2006/math">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32×32</m:t>
                    </m:r>
                  </m:oMath>
                </a14:m>
                <a:r>
                  <a:rPr kumimoji="0" lang="zh-CN"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的像素矩阵，如果将该矩阵铺平，可以转换为一个</a:t>
                </a:r>
                <a14:m>
                  <m:oMath xmlns:m="http://schemas.openxmlformats.org/officeDocument/2006/math">
                    <m:r>
                      <a:rPr kumimoji="0" lang="en-US" altLang="zh-CN" sz="1800" b="0" i="0" u="none" strike="noStrike" kern="1200" cap="none" spc="0" normalizeH="0" baseline="0" noProof="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1024</m:t>
                    </m:r>
                  </m:oMath>
                </a14:m>
                <a:r>
                  <a:rPr kumimoji="0" lang="zh-CN"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维的列向量，如图</a:t>
                </a: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4.6</a:t>
                </a:r>
                <a:r>
                  <a:rPr kumimoji="0" lang="zh-CN"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所示</a:t>
                </a:r>
                <a:endPar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mc:Choice>
        <mc:Fallback xmlns="">
          <p:sp>
            <p:nvSpPr>
              <p:cNvPr id="6" name="矩形 5">
                <a:extLst>
                  <a:ext uri="{FF2B5EF4-FFF2-40B4-BE49-F238E27FC236}">
                    <a16:creationId xmlns:a16="http://schemas.microsoft.com/office/drawing/2014/main" id="{C563EF59-BADC-4843-BFC3-C2712CABB573}"/>
                  </a:ext>
                </a:extLst>
              </p:cNvPr>
              <p:cNvSpPr>
                <a:spLocks noRot="1" noChangeAspect="1" noMove="1" noResize="1" noEditPoints="1" noAdjustHandles="1" noChangeArrowheads="1" noChangeShapeType="1" noTextEdit="1"/>
              </p:cNvSpPr>
              <p:nvPr/>
            </p:nvSpPr>
            <p:spPr>
              <a:xfrm>
                <a:off x="1342416" y="1679606"/>
                <a:ext cx="9935183" cy="923330"/>
              </a:xfrm>
              <a:prstGeom prst="rect">
                <a:avLst/>
              </a:prstGeom>
              <a:blipFill>
                <a:blip r:embed="rId3"/>
                <a:stretch>
                  <a:fillRect l="-491" t="-3974" b="-9934"/>
                </a:stretch>
              </a:blipFill>
            </p:spPr>
            <p:txBody>
              <a:bodyPr/>
              <a:lstStyle/>
              <a:p>
                <a:r>
                  <a:rPr lang="zh-CN" altLang="en-US">
                    <a:noFill/>
                  </a:rPr>
                  <a:t> </a:t>
                </a:r>
              </a:p>
            </p:txBody>
          </p:sp>
        </mc:Fallback>
      </mc:AlternateContent>
      <p:pic>
        <p:nvPicPr>
          <p:cNvPr id="8" name="图片 7">
            <a:extLst>
              <a:ext uri="{FF2B5EF4-FFF2-40B4-BE49-F238E27FC236}">
                <a16:creationId xmlns:a16="http://schemas.microsoft.com/office/drawing/2014/main" id="{BC4575EC-FF5E-4435-B94B-19203DB92B05}"/>
              </a:ext>
            </a:extLst>
          </p:cNvPr>
          <p:cNvPicPr>
            <a:picLocks noChangeAspect="1"/>
          </p:cNvPicPr>
          <p:nvPr/>
        </p:nvPicPr>
        <p:blipFill>
          <a:blip r:embed="rId4"/>
          <a:stretch>
            <a:fillRect/>
          </a:stretch>
        </p:blipFill>
        <p:spPr>
          <a:xfrm>
            <a:off x="3979395" y="2771937"/>
            <a:ext cx="3740342" cy="2086082"/>
          </a:xfrm>
          <a:prstGeom prst="rect">
            <a:avLst/>
          </a:prstGeom>
        </p:spPr>
      </p:pic>
      <p:sp>
        <p:nvSpPr>
          <p:cNvPr id="9" name="矩形 8">
            <a:extLst>
              <a:ext uri="{FF2B5EF4-FFF2-40B4-BE49-F238E27FC236}">
                <a16:creationId xmlns:a16="http://schemas.microsoft.com/office/drawing/2014/main" id="{CC63AE30-1810-4BE6-9E4B-D30D10BA48BB}"/>
              </a:ext>
            </a:extLst>
          </p:cNvPr>
          <p:cNvSpPr/>
          <p:nvPr/>
        </p:nvSpPr>
        <p:spPr>
          <a:xfrm>
            <a:off x="1271080" y="4359295"/>
            <a:ext cx="10051915" cy="190821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8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该</a:t>
            </a: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1024</a:t>
            </a:r>
            <a:r>
              <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维的列向量是原始灰度图像的表达。但是直觉表明，人脸具有一定的拓扑结构，像素点之间有较强的空间位置关系，也就是说，可以使用一个低维向量来表达原始图像大部分的信息。这样就可以使用前面讲述的主成分分析算法来实现降维。不过在特征维度较高的情况下，主成分分析算法暴力求解特征向量是一个耗时操作。这里介绍一种新的矩阵分解方法</a:t>
            </a: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a:t>
            </a:r>
            <a:r>
              <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奇异值分解（</a:t>
            </a: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singular value decomposition</a:t>
            </a:r>
            <a:r>
              <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a:t>
            </a: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SVD</a:t>
            </a:r>
            <a:r>
              <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）来实现主成分分析，对原始数据进行降维。</a:t>
            </a:r>
          </a:p>
        </p:txBody>
      </p:sp>
    </p:spTree>
    <p:extLst>
      <p:ext uri="{BB962C8B-B14F-4D97-AF65-F5344CB8AC3E}">
        <p14:creationId xmlns:p14="http://schemas.microsoft.com/office/powerpoint/2010/main" val="3450569081"/>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504507" y="1008198"/>
            <a:ext cx="8846288" cy="497934"/>
            <a:chOff x="2228892" y="2819853"/>
            <a:chExt cx="4786506" cy="497934"/>
          </a:xfrm>
        </p:grpSpPr>
        <p:sp>
          <p:nvSpPr>
            <p:cNvPr id="3" name="平行四边形 2"/>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4" name="平行四边形 3"/>
            <p:cNvSpPr/>
            <p:nvPr/>
          </p:nvSpPr>
          <p:spPr bwMode="auto">
            <a:xfrm>
              <a:off x="2228892" y="2819853"/>
              <a:ext cx="4786506"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5" name="矩形 4"/>
            <p:cNvSpPr/>
            <p:nvPr/>
          </p:nvSpPr>
          <p:spPr>
            <a:xfrm>
              <a:off x="2591332" y="2826188"/>
              <a:ext cx="4133539" cy="36933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black">
                      <a:lumMod val="95000"/>
                      <a:lumOff val="5000"/>
                    </a:prstClr>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                  从</a:t>
              </a:r>
              <a:r>
                <a:rPr kumimoji="0" lang="zh-CN" altLang="fr-FR" sz="1800" b="1" i="0" u="none" strike="noStrike" kern="1200" cap="none" spc="0" normalizeH="0" baseline="0" noProof="0" dirty="0">
                  <a:ln>
                    <a:noFill/>
                  </a:ln>
                  <a:solidFill>
                    <a:prstClr val="black">
                      <a:lumMod val="95000"/>
                      <a:lumOff val="5000"/>
                    </a:prstClr>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主成分分析</a:t>
              </a:r>
              <a:r>
                <a:rPr kumimoji="0" lang="zh-CN" altLang="en-US" sz="1800" b="1" i="0" u="none" strike="noStrike" kern="1200" cap="none" spc="0" normalizeH="0" baseline="0" noProof="0" dirty="0">
                  <a:ln>
                    <a:noFill/>
                  </a:ln>
                  <a:solidFill>
                    <a:prstClr val="black">
                      <a:lumMod val="95000"/>
                      <a:lumOff val="5000"/>
                    </a:prstClr>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到特征人脸</a:t>
              </a:r>
            </a:p>
          </p:txBody>
        </p:sp>
      </p:grpSp>
      <p:sp>
        <p:nvSpPr>
          <p:cNvPr id="21" name="矩形 20">
            <a:extLst>
              <a:ext uri="{FF2B5EF4-FFF2-40B4-BE49-F238E27FC236}">
                <a16:creationId xmlns:a16="http://schemas.microsoft.com/office/drawing/2014/main" id="{516C3D9D-EAB0-456E-98CD-C6FC12AB3094}"/>
              </a:ext>
            </a:extLst>
          </p:cNvPr>
          <p:cNvSpPr/>
          <p:nvPr/>
        </p:nvSpPr>
        <p:spPr>
          <a:xfrm>
            <a:off x="871928" y="129010"/>
            <a:ext cx="3672800"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四、监督学习与非监督学习下特征降维</a:t>
            </a:r>
          </a:p>
        </p:txBody>
      </p:sp>
      <p:pic>
        <p:nvPicPr>
          <p:cNvPr id="7" name="图片 6">
            <a:extLst>
              <a:ext uri="{FF2B5EF4-FFF2-40B4-BE49-F238E27FC236}">
                <a16:creationId xmlns:a16="http://schemas.microsoft.com/office/drawing/2014/main" id="{53053183-7233-4B85-9677-D99348619CF5}"/>
              </a:ext>
            </a:extLst>
          </p:cNvPr>
          <p:cNvPicPr>
            <a:picLocks noChangeAspect="1"/>
          </p:cNvPicPr>
          <p:nvPr/>
        </p:nvPicPr>
        <p:blipFill>
          <a:blip r:embed="rId3"/>
          <a:stretch>
            <a:fillRect/>
          </a:stretch>
        </p:blipFill>
        <p:spPr>
          <a:xfrm>
            <a:off x="3473250" y="1860440"/>
            <a:ext cx="4908802" cy="3959428"/>
          </a:xfrm>
          <a:prstGeom prst="rect">
            <a:avLst/>
          </a:prstGeom>
        </p:spPr>
      </p:pic>
    </p:spTree>
    <p:extLst>
      <p:ext uri="{BB962C8B-B14F-4D97-AF65-F5344CB8AC3E}">
        <p14:creationId xmlns:p14="http://schemas.microsoft.com/office/powerpoint/2010/main" val="231431120"/>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504507" y="1008198"/>
            <a:ext cx="8846288" cy="497934"/>
            <a:chOff x="2228892" y="2819853"/>
            <a:chExt cx="4786506" cy="497934"/>
          </a:xfrm>
        </p:grpSpPr>
        <p:sp>
          <p:nvSpPr>
            <p:cNvPr id="3" name="平行四边形 2"/>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4" name="平行四边形 3"/>
            <p:cNvSpPr/>
            <p:nvPr/>
          </p:nvSpPr>
          <p:spPr bwMode="auto">
            <a:xfrm>
              <a:off x="2228892" y="2819853"/>
              <a:ext cx="4786506"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5" name="矩形 4"/>
            <p:cNvSpPr/>
            <p:nvPr/>
          </p:nvSpPr>
          <p:spPr>
            <a:xfrm>
              <a:off x="2591332" y="2826188"/>
              <a:ext cx="4133539" cy="36933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black">
                      <a:lumMod val="95000"/>
                      <a:lumOff val="5000"/>
                    </a:prstClr>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                  从</a:t>
              </a:r>
              <a:r>
                <a:rPr kumimoji="0" lang="zh-CN" altLang="fr-FR" sz="1800" b="1" i="0" u="none" strike="noStrike" kern="1200" cap="none" spc="0" normalizeH="0" baseline="0" noProof="0" dirty="0">
                  <a:ln>
                    <a:noFill/>
                  </a:ln>
                  <a:solidFill>
                    <a:prstClr val="black">
                      <a:lumMod val="95000"/>
                      <a:lumOff val="5000"/>
                    </a:prstClr>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主成分分析</a:t>
              </a:r>
              <a:r>
                <a:rPr kumimoji="0" lang="zh-CN" altLang="en-US" sz="1800" b="1" i="0" u="none" strike="noStrike" kern="1200" cap="none" spc="0" normalizeH="0" baseline="0" noProof="0" dirty="0">
                  <a:ln>
                    <a:noFill/>
                  </a:ln>
                  <a:solidFill>
                    <a:prstClr val="black">
                      <a:lumMod val="95000"/>
                      <a:lumOff val="5000"/>
                    </a:prstClr>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到特征人脸：奇异值分解得到特征人脸</a:t>
              </a:r>
            </a:p>
          </p:txBody>
        </p:sp>
      </p:grpSp>
      <p:sp>
        <p:nvSpPr>
          <p:cNvPr id="21" name="矩形 20">
            <a:extLst>
              <a:ext uri="{FF2B5EF4-FFF2-40B4-BE49-F238E27FC236}">
                <a16:creationId xmlns:a16="http://schemas.microsoft.com/office/drawing/2014/main" id="{516C3D9D-EAB0-456E-98CD-C6FC12AB3094}"/>
              </a:ext>
            </a:extLst>
          </p:cNvPr>
          <p:cNvSpPr/>
          <p:nvPr/>
        </p:nvSpPr>
        <p:spPr>
          <a:xfrm>
            <a:off x="871928" y="129010"/>
            <a:ext cx="3672800"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四、监督学习与非监督学习下特征降维</a:t>
            </a:r>
          </a:p>
        </p:txBody>
      </p:sp>
      <p:grpSp>
        <p:nvGrpSpPr>
          <p:cNvPr id="9" name="组合 8">
            <a:extLst>
              <a:ext uri="{FF2B5EF4-FFF2-40B4-BE49-F238E27FC236}">
                <a16:creationId xmlns:a16="http://schemas.microsoft.com/office/drawing/2014/main" id="{3B9EDE13-D451-4A41-8B26-A5B43E460DD3}"/>
              </a:ext>
            </a:extLst>
          </p:cNvPr>
          <p:cNvGrpSpPr/>
          <p:nvPr/>
        </p:nvGrpSpPr>
        <p:grpSpPr>
          <a:xfrm>
            <a:off x="1258860" y="1816864"/>
            <a:ext cx="3994076" cy="4473311"/>
            <a:chOff x="1258860" y="1816864"/>
            <a:chExt cx="3994076" cy="4473311"/>
          </a:xfrm>
        </p:grpSpPr>
        <p:pic>
          <p:nvPicPr>
            <p:cNvPr id="6" name="图片 5">
              <a:extLst>
                <a:ext uri="{FF2B5EF4-FFF2-40B4-BE49-F238E27FC236}">
                  <a16:creationId xmlns:a16="http://schemas.microsoft.com/office/drawing/2014/main" id="{1CE61386-D74B-4337-AB68-2528B8CD24A6}"/>
                </a:ext>
              </a:extLst>
            </p:cNvPr>
            <p:cNvPicPr>
              <a:picLocks noChangeAspect="1"/>
            </p:cNvPicPr>
            <p:nvPr/>
          </p:nvPicPr>
          <p:blipFill>
            <a:blip r:embed="rId3"/>
            <a:stretch>
              <a:fillRect/>
            </a:stretch>
          </p:blipFill>
          <p:spPr>
            <a:xfrm>
              <a:off x="1258860" y="2069618"/>
              <a:ext cx="3994076" cy="4220557"/>
            </a:xfrm>
            <a:prstGeom prst="rect">
              <a:avLst/>
            </a:prstGeom>
          </p:spPr>
        </p:pic>
        <p:pic>
          <p:nvPicPr>
            <p:cNvPr id="8" name="图片 7">
              <a:extLst>
                <a:ext uri="{FF2B5EF4-FFF2-40B4-BE49-F238E27FC236}">
                  <a16:creationId xmlns:a16="http://schemas.microsoft.com/office/drawing/2014/main" id="{FB05FC78-C6A3-4630-897D-5991B63C1B2A}"/>
                </a:ext>
              </a:extLst>
            </p:cNvPr>
            <p:cNvPicPr>
              <a:picLocks noChangeAspect="1"/>
            </p:cNvPicPr>
            <p:nvPr/>
          </p:nvPicPr>
          <p:blipFill>
            <a:blip r:embed="rId4"/>
            <a:stretch>
              <a:fillRect/>
            </a:stretch>
          </p:blipFill>
          <p:spPr>
            <a:xfrm>
              <a:off x="1336697" y="1816864"/>
              <a:ext cx="3916239" cy="252754"/>
            </a:xfrm>
            <a:prstGeom prst="rect">
              <a:avLst/>
            </a:prstGeom>
          </p:spPr>
        </p:pic>
      </p:grpSp>
      <p:pic>
        <p:nvPicPr>
          <p:cNvPr id="10" name="图片 9">
            <a:extLst>
              <a:ext uri="{FF2B5EF4-FFF2-40B4-BE49-F238E27FC236}">
                <a16:creationId xmlns:a16="http://schemas.microsoft.com/office/drawing/2014/main" id="{62258001-2898-472B-9C79-CEA046E0F441}"/>
              </a:ext>
            </a:extLst>
          </p:cNvPr>
          <p:cNvPicPr>
            <a:picLocks noChangeAspect="1"/>
          </p:cNvPicPr>
          <p:nvPr/>
        </p:nvPicPr>
        <p:blipFill>
          <a:blip r:embed="rId5"/>
          <a:stretch>
            <a:fillRect/>
          </a:stretch>
        </p:blipFill>
        <p:spPr>
          <a:xfrm>
            <a:off x="5817404" y="2536381"/>
            <a:ext cx="5213762" cy="3259202"/>
          </a:xfrm>
          <a:prstGeom prst="rect">
            <a:avLst/>
          </a:prstGeom>
        </p:spPr>
      </p:pic>
    </p:spTree>
    <p:extLst>
      <p:ext uri="{BB962C8B-B14F-4D97-AF65-F5344CB8AC3E}">
        <p14:creationId xmlns:p14="http://schemas.microsoft.com/office/powerpoint/2010/main" val="3302885742"/>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504507" y="1008198"/>
            <a:ext cx="8846288" cy="497934"/>
            <a:chOff x="2228892" y="2819853"/>
            <a:chExt cx="4786506" cy="497934"/>
          </a:xfrm>
        </p:grpSpPr>
        <p:sp>
          <p:nvSpPr>
            <p:cNvPr id="3" name="平行四边形 2"/>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4" name="平行四边形 3"/>
            <p:cNvSpPr/>
            <p:nvPr/>
          </p:nvSpPr>
          <p:spPr bwMode="auto">
            <a:xfrm>
              <a:off x="2228892" y="2819853"/>
              <a:ext cx="4786506"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5" name="矩形 4"/>
            <p:cNvSpPr/>
            <p:nvPr/>
          </p:nvSpPr>
          <p:spPr>
            <a:xfrm>
              <a:off x="2591332" y="2826188"/>
              <a:ext cx="4133539" cy="36933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black">
                      <a:lumMod val="95000"/>
                      <a:lumOff val="5000"/>
                    </a:prstClr>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演化算法（</a:t>
              </a:r>
              <a:r>
                <a:rPr kumimoji="0" lang="en-US" altLang="zh-CN" sz="1800" b="1" i="0" u="none" strike="noStrike" kern="1200" cap="none" spc="0" normalizeH="0" baseline="0" noProof="0" dirty="0">
                  <a:ln>
                    <a:noFill/>
                  </a:ln>
                  <a:solidFill>
                    <a:prstClr val="black">
                      <a:lumMod val="95000"/>
                      <a:lumOff val="5000"/>
                    </a:prstClr>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evolutionary algorithm</a:t>
              </a:r>
              <a:r>
                <a:rPr kumimoji="0" lang="zh-CN" altLang="en-US" sz="1800" b="1" i="0" u="none" strike="noStrike" kern="1200" cap="none" spc="0" normalizeH="0" baseline="0" noProof="0" dirty="0">
                  <a:ln>
                    <a:noFill/>
                  </a:ln>
                  <a:solidFill>
                    <a:prstClr val="black">
                      <a:lumMod val="95000"/>
                      <a:lumOff val="5000"/>
                    </a:prstClr>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p>
          </p:txBody>
        </p:sp>
      </p:grpSp>
      <p:sp>
        <p:nvSpPr>
          <p:cNvPr id="21" name="矩形 20">
            <a:extLst>
              <a:ext uri="{FF2B5EF4-FFF2-40B4-BE49-F238E27FC236}">
                <a16:creationId xmlns:a16="http://schemas.microsoft.com/office/drawing/2014/main" id="{516C3D9D-EAB0-456E-98CD-C6FC12AB3094}"/>
              </a:ext>
            </a:extLst>
          </p:cNvPr>
          <p:cNvSpPr/>
          <p:nvPr/>
        </p:nvSpPr>
        <p:spPr>
          <a:xfrm>
            <a:off x="871928" y="129010"/>
            <a:ext cx="1415772"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五、演化学习</a:t>
            </a:r>
          </a:p>
        </p:txBody>
      </p:sp>
      <p:sp>
        <p:nvSpPr>
          <p:cNvPr id="6" name="矩形 5">
            <a:extLst>
              <a:ext uri="{FF2B5EF4-FFF2-40B4-BE49-F238E27FC236}">
                <a16:creationId xmlns:a16="http://schemas.microsoft.com/office/drawing/2014/main" id="{C0705370-BA02-4E69-ABCE-71D21D520A81}"/>
              </a:ext>
            </a:extLst>
          </p:cNvPr>
          <p:cNvSpPr/>
          <p:nvPr/>
        </p:nvSpPr>
        <p:spPr>
          <a:xfrm>
            <a:off x="541065" y="1935038"/>
            <a:ext cx="11167584" cy="4610236"/>
          </a:xfrm>
          <a:prstGeom prst="rect">
            <a:avLst/>
          </a:prstGeom>
        </p:spPr>
        <p:txBody>
          <a:bodyPr wrap="square">
            <a:spAutoFit/>
          </a:bodyPr>
          <a:lstStyle/>
          <a:p>
            <a:pPr marL="285750" marR="0" lvl="0" indent="-285750" algn="just" defTabSz="914400" rtl="0" eaLnBrk="1" fontAlgn="auto" latinLnBrk="0" hangingPunct="1">
              <a:lnSpc>
                <a:spcPct val="150000"/>
              </a:lnSpc>
              <a:spcBef>
                <a:spcPts val="0"/>
              </a:spcBef>
              <a:spcAft>
                <a:spcPts val="0"/>
              </a:spcAft>
              <a:buClrTx/>
              <a:buSzTx/>
              <a:buFont typeface="Wingdings" panose="05000000000000000000" pitchFamily="2" charset="2"/>
              <a:buChar char="l"/>
              <a:tabLst/>
              <a:defRPr/>
            </a:pPr>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演化算法（</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Evolutionary Algorithms</a:t>
            </a:r>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）是指一大类受自然演化启发的启发式随机优化算法，通过</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a:t>
            </a:r>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突变重组</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a:t>
            </a:r>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和</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a:t>
            </a:r>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自然选择</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 </a:t>
            </a:r>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这两种机制来模拟自然演化过程。演化算法有很多种实现方法，如遗传算法</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(genetic algorithm)</a:t>
            </a:r>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、遗传规划</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(genetic programming</a:t>
            </a:r>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GP)</a:t>
            </a:r>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、演化策略</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(evolutionary strategy)</a:t>
            </a:r>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等。</a:t>
            </a:r>
            <a:endPar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endParaRPr>
          </a:p>
          <a:p>
            <a:pPr marL="285750" marR="0" lvl="0" indent="-285750" algn="just" defTabSz="914400" rtl="0" eaLnBrk="1" fontAlgn="auto" latinLnBrk="0" hangingPunct="1">
              <a:lnSpc>
                <a:spcPct val="150000"/>
              </a:lnSpc>
              <a:spcBef>
                <a:spcPts val="0"/>
              </a:spcBef>
              <a:spcAft>
                <a:spcPts val="0"/>
              </a:spcAft>
              <a:buClrTx/>
              <a:buSzTx/>
              <a:buFont typeface="Wingdings" panose="05000000000000000000" pitchFamily="2" charset="2"/>
              <a:buChar char="l"/>
              <a:tabLst/>
              <a:defRPr/>
            </a:pPr>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遗传算法（</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Genetic Algorithm, GA</a:t>
            </a:r>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）是演化学习的代表性算法之一，其受到达尔文</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a:t>
            </a:r>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物竞天择、适者生存</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a:t>
            </a:r>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进化论思想启示，引入选择</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(selection)</a:t>
            </a:r>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、交叉</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(crossover)</a:t>
            </a:r>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和变异</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(mutation)</a:t>
            </a:r>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等操作以搜索方式来进行优化求解。遗传算法由密歇根大学的约翰</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a:t>
            </a:r>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霍兰德（</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John H. Holland</a:t>
            </a:r>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）和他的同事于二十世纪六十年代在对细胞自动机（</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cellular automata</a:t>
            </a:r>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）进行研究时率先提出。</a:t>
            </a:r>
            <a:endPar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endParaRPr>
          </a:p>
          <a:p>
            <a:pPr marL="285750" marR="0" lvl="0" indent="-285750" algn="just" defTabSz="914400" rtl="0" eaLnBrk="1" fontAlgn="auto" latinLnBrk="0" hangingPunct="1">
              <a:lnSpc>
                <a:spcPct val="150000"/>
              </a:lnSpc>
              <a:spcBef>
                <a:spcPts val="0"/>
              </a:spcBef>
              <a:spcAft>
                <a:spcPts val="0"/>
              </a:spcAft>
              <a:buClrTx/>
              <a:buSzTx/>
              <a:buFont typeface="Wingdings" panose="05000000000000000000" pitchFamily="2" charset="2"/>
              <a:buChar char="l"/>
              <a:tabLst/>
              <a:defRPr/>
            </a:pPr>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在遗传算法中，对于一个待求解的最优化问题，先给定一定数量候选解（称为个体或染色体），然后让这些染色体所构成种群向最优解进化。在每一次进化过程中，计算每个染色体（即候选解）的适应度（</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fitness</a:t>
            </a:r>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），根据适应度选择合适染色体，</a:t>
            </a:r>
            <a:r>
              <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随后</a:t>
            </a:r>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施以选择和变异来产生新的生命种群，该种群在算法下一次迭代中被作为当前种群。</a:t>
            </a:r>
            <a:endPar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endParaRPr>
          </a:p>
        </p:txBody>
      </p:sp>
    </p:spTree>
    <p:extLst>
      <p:ext uri="{BB962C8B-B14F-4D97-AF65-F5344CB8AC3E}">
        <p14:creationId xmlns:p14="http://schemas.microsoft.com/office/powerpoint/2010/main" val="3935895776"/>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504507" y="1008198"/>
            <a:ext cx="8846288" cy="497934"/>
            <a:chOff x="2228892" y="2819853"/>
            <a:chExt cx="4786506" cy="497934"/>
          </a:xfrm>
        </p:grpSpPr>
        <p:sp>
          <p:nvSpPr>
            <p:cNvPr id="3" name="平行四边形 2"/>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4" name="平行四边形 3"/>
            <p:cNvSpPr/>
            <p:nvPr/>
          </p:nvSpPr>
          <p:spPr bwMode="auto">
            <a:xfrm>
              <a:off x="2228892" y="2819853"/>
              <a:ext cx="4786506"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5" name="矩形 4"/>
            <p:cNvSpPr/>
            <p:nvPr/>
          </p:nvSpPr>
          <p:spPr>
            <a:xfrm>
              <a:off x="2591332" y="2826188"/>
              <a:ext cx="4133539" cy="36933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black">
                      <a:lumMod val="95000"/>
                      <a:lumOff val="5000"/>
                    </a:prstClr>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演化算法（</a:t>
              </a:r>
              <a:r>
                <a:rPr kumimoji="0" lang="en-US" altLang="zh-CN" sz="1800" b="1" i="0" u="none" strike="noStrike" kern="1200" cap="none" spc="0" normalizeH="0" baseline="0" noProof="0" dirty="0">
                  <a:ln>
                    <a:noFill/>
                  </a:ln>
                  <a:solidFill>
                    <a:prstClr val="black">
                      <a:lumMod val="95000"/>
                      <a:lumOff val="5000"/>
                    </a:prstClr>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evolutionary algorithm</a:t>
              </a:r>
              <a:r>
                <a:rPr kumimoji="0" lang="zh-CN" altLang="en-US" sz="1800" b="1" i="0" u="none" strike="noStrike" kern="1200" cap="none" spc="0" normalizeH="0" baseline="0" noProof="0" dirty="0">
                  <a:ln>
                    <a:noFill/>
                  </a:ln>
                  <a:solidFill>
                    <a:prstClr val="black">
                      <a:lumMod val="95000"/>
                      <a:lumOff val="5000"/>
                    </a:prstClr>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p>
          </p:txBody>
        </p:sp>
      </p:grpSp>
      <p:sp>
        <p:nvSpPr>
          <p:cNvPr id="21" name="矩形 20">
            <a:extLst>
              <a:ext uri="{FF2B5EF4-FFF2-40B4-BE49-F238E27FC236}">
                <a16:creationId xmlns:a16="http://schemas.microsoft.com/office/drawing/2014/main" id="{516C3D9D-EAB0-456E-98CD-C6FC12AB3094}"/>
              </a:ext>
            </a:extLst>
          </p:cNvPr>
          <p:cNvSpPr/>
          <p:nvPr/>
        </p:nvSpPr>
        <p:spPr>
          <a:xfrm>
            <a:off x="871928" y="129010"/>
            <a:ext cx="1415772"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五、演化学习</a:t>
            </a:r>
          </a:p>
        </p:txBody>
      </p:sp>
      <p:sp>
        <p:nvSpPr>
          <p:cNvPr id="7" name="矩形 6">
            <a:extLst>
              <a:ext uri="{FF2B5EF4-FFF2-40B4-BE49-F238E27FC236}">
                <a16:creationId xmlns:a16="http://schemas.microsoft.com/office/drawing/2014/main" id="{5249BD49-D16F-41BF-BC4C-41421DE6FC10}"/>
              </a:ext>
            </a:extLst>
          </p:cNvPr>
          <p:cNvSpPr/>
          <p:nvPr/>
        </p:nvSpPr>
        <p:spPr>
          <a:xfrm>
            <a:off x="1352662" y="2016832"/>
            <a:ext cx="8370277" cy="3740768"/>
          </a:xfrm>
          <a:prstGeom prst="rect">
            <a:avLst/>
          </a:prstGeom>
        </p:spPr>
        <p:txBody>
          <a:bodyPr wrap="square">
            <a:spAutoFit/>
          </a:bodyPr>
          <a:lstStyle/>
          <a:p>
            <a:pPr marL="0" marR="0" lvl="0" indent="266700" algn="just" defTabSz="914400" rtl="0" eaLnBrk="1" fontAlgn="auto" latinLnBrk="0" hangingPunct="1">
              <a:lnSpc>
                <a:spcPts val="2200"/>
              </a:lnSpc>
              <a:spcBef>
                <a:spcPts val="0"/>
              </a:spcBef>
              <a:spcAft>
                <a:spcPts val="0"/>
              </a:spcAft>
              <a:buClrTx/>
              <a:buSzTx/>
              <a:buFontTx/>
              <a:buNone/>
              <a:tabLst/>
              <a:defRPr/>
            </a:pPr>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步骤</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1</a:t>
            </a:r>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：初始化具有若干规模数目的群体。当前进化代数</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Generation=0</a:t>
            </a:r>
            <a:endPar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endParaRPr>
          </a:p>
          <a:p>
            <a:pPr marL="0" marR="0" lvl="0" indent="266700" algn="just" defTabSz="914400" rtl="0" eaLnBrk="1" fontAlgn="auto" latinLnBrk="0" hangingPunct="1">
              <a:lnSpc>
                <a:spcPts val="2200"/>
              </a:lnSpc>
              <a:spcBef>
                <a:spcPts val="0"/>
              </a:spcBef>
              <a:spcAft>
                <a:spcPts val="0"/>
              </a:spcAft>
              <a:buClrTx/>
              <a:buSzTx/>
              <a:buFontTx/>
              <a:buNone/>
              <a:tabLst/>
              <a:defRPr/>
            </a:pPr>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步骤</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2</a:t>
            </a:r>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：采用评估函数计算群体中每个染色体的适应值，保存适应值最大的染色体</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Best</a:t>
            </a:r>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a:t>
            </a:r>
            <a:endPar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endParaRPr>
          </a:p>
          <a:p>
            <a:pPr marL="0" marR="0" lvl="0" indent="266700" algn="just" defTabSz="914400" rtl="0" eaLnBrk="1" fontAlgn="auto" latinLnBrk="0" hangingPunct="1">
              <a:lnSpc>
                <a:spcPts val="2200"/>
              </a:lnSpc>
              <a:spcBef>
                <a:spcPts val="0"/>
              </a:spcBef>
              <a:spcAft>
                <a:spcPts val="0"/>
              </a:spcAft>
              <a:buClrTx/>
              <a:buSzTx/>
              <a:buFontTx/>
              <a:buNone/>
              <a:tabLst/>
              <a:defRPr/>
            </a:pPr>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步骤</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3</a:t>
            </a:r>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：采用轮盘赌选择算法对群体中染色体进行选择，产生同样规模的种群。</a:t>
            </a:r>
            <a:endPar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endParaRPr>
          </a:p>
          <a:p>
            <a:pPr marL="0" marR="0" lvl="0" indent="266700" algn="just" defTabSz="914400" rtl="0" eaLnBrk="1" fontAlgn="auto" latinLnBrk="0" hangingPunct="1">
              <a:lnSpc>
                <a:spcPts val="2200"/>
              </a:lnSpc>
              <a:spcBef>
                <a:spcPts val="0"/>
              </a:spcBef>
              <a:spcAft>
                <a:spcPts val="0"/>
              </a:spcAft>
              <a:buClrTx/>
              <a:buSzTx/>
              <a:buFontTx/>
              <a:buNone/>
              <a:tabLst/>
              <a:defRPr/>
            </a:pPr>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步骤</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4</a:t>
            </a:r>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：按照概率从种群中选择两对染色体进行交叉操作，即对所选中两对染色体中相应基因片段信息进行交换。交叉所得染色体进入新种群，未交叉操作染色体被复制进入新种群。</a:t>
            </a:r>
            <a:endPar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endParaRPr>
          </a:p>
          <a:p>
            <a:pPr marL="0" marR="0" lvl="0" indent="266700" algn="just" defTabSz="914400" rtl="0" eaLnBrk="1" fontAlgn="auto" latinLnBrk="0" hangingPunct="1">
              <a:lnSpc>
                <a:spcPts val="2200"/>
              </a:lnSpc>
              <a:spcBef>
                <a:spcPts val="0"/>
              </a:spcBef>
              <a:spcAft>
                <a:spcPts val="0"/>
              </a:spcAft>
              <a:buClrTx/>
              <a:buSzTx/>
              <a:buFontTx/>
              <a:buNone/>
              <a:tabLst/>
              <a:defRPr/>
            </a:pPr>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步骤</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5</a:t>
            </a:r>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：按照概率对新种群中被选中染色体的若干基因片段进行变异操作。变异后染色体取代原有染色体进入新种群，未发生变异染色体直接进入新群体。</a:t>
            </a:r>
            <a:endPar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endParaRPr>
          </a:p>
          <a:p>
            <a:pPr marL="0" marR="0" lvl="0" indent="266700" algn="just" defTabSz="914400" rtl="0" eaLnBrk="1" fontAlgn="auto" latinLnBrk="0" hangingPunct="1">
              <a:lnSpc>
                <a:spcPts val="2200"/>
              </a:lnSpc>
              <a:spcBef>
                <a:spcPts val="0"/>
              </a:spcBef>
              <a:spcAft>
                <a:spcPts val="0"/>
              </a:spcAft>
              <a:buClrTx/>
              <a:buSzTx/>
              <a:buFontTx/>
              <a:buNone/>
              <a:tabLst/>
              <a:defRPr/>
            </a:pPr>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步骤</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6</a:t>
            </a:r>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：计算种群中各个染色体的适应值。倘若种群中染色体最大适应值大于已知</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Best</a:t>
            </a:r>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适应值，则取代原有</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Best</a:t>
            </a:r>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a:t>
            </a:r>
            <a:endPar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endParaRPr>
          </a:p>
          <a:p>
            <a:pPr marL="0" marR="0" lvl="0" indent="266700" algn="just" defTabSz="914400" rtl="0" eaLnBrk="1" fontAlgn="auto" latinLnBrk="0" hangingPunct="1">
              <a:lnSpc>
                <a:spcPts val="2200"/>
              </a:lnSpc>
              <a:spcBef>
                <a:spcPts val="0"/>
              </a:spcBef>
              <a:spcAft>
                <a:spcPts val="0"/>
              </a:spcAft>
              <a:buClrTx/>
              <a:buSzTx/>
              <a:buFontTx/>
              <a:buNone/>
              <a:tabLst/>
              <a:defRPr/>
            </a:pPr>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步骤</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7</a:t>
            </a:r>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：当前进化代数</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Generation</a:t>
            </a:r>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加</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1</a:t>
            </a:r>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。如果</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Generation</a:t>
            </a:r>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超过规定的最大进化代数或</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Best</a:t>
            </a:r>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达到规定的误差要求，算法结束；否则返回步骤</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3</a:t>
            </a:r>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a:t>
            </a:r>
            <a:endPar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endParaRPr>
          </a:p>
        </p:txBody>
      </p:sp>
    </p:spTree>
    <p:extLst>
      <p:ext uri="{BB962C8B-B14F-4D97-AF65-F5344CB8AC3E}">
        <p14:creationId xmlns:p14="http://schemas.microsoft.com/office/powerpoint/2010/main" val="64499711"/>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504507" y="1008198"/>
            <a:ext cx="8846288" cy="497934"/>
            <a:chOff x="2228892" y="2819853"/>
            <a:chExt cx="4786506" cy="497934"/>
          </a:xfrm>
        </p:grpSpPr>
        <p:sp>
          <p:nvSpPr>
            <p:cNvPr id="3" name="平行四边形 2"/>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4" name="平行四边形 3"/>
            <p:cNvSpPr/>
            <p:nvPr/>
          </p:nvSpPr>
          <p:spPr bwMode="auto">
            <a:xfrm>
              <a:off x="2228892" y="2819853"/>
              <a:ext cx="4786506"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5" name="矩形 4"/>
            <p:cNvSpPr/>
            <p:nvPr/>
          </p:nvSpPr>
          <p:spPr>
            <a:xfrm>
              <a:off x="2591332" y="2826188"/>
              <a:ext cx="4133539" cy="36933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black">
                      <a:lumMod val="95000"/>
                      <a:lumOff val="5000"/>
                    </a:prstClr>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演化算法（</a:t>
              </a:r>
              <a:r>
                <a:rPr kumimoji="0" lang="en-US" altLang="zh-CN" sz="1800" b="1" i="0" u="none" strike="noStrike" kern="1200" cap="none" spc="0" normalizeH="0" baseline="0" noProof="0" dirty="0">
                  <a:ln>
                    <a:noFill/>
                  </a:ln>
                  <a:solidFill>
                    <a:prstClr val="black">
                      <a:lumMod val="95000"/>
                      <a:lumOff val="5000"/>
                    </a:prstClr>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evolutionary algorithm</a:t>
              </a:r>
              <a:r>
                <a:rPr kumimoji="0" lang="zh-CN" altLang="en-US" sz="1800" b="1" i="0" u="none" strike="noStrike" kern="1200" cap="none" spc="0" normalizeH="0" baseline="0" noProof="0" dirty="0">
                  <a:ln>
                    <a:noFill/>
                  </a:ln>
                  <a:solidFill>
                    <a:prstClr val="black">
                      <a:lumMod val="95000"/>
                      <a:lumOff val="5000"/>
                    </a:prstClr>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p>
          </p:txBody>
        </p:sp>
      </p:grpSp>
      <p:sp>
        <p:nvSpPr>
          <p:cNvPr id="21" name="矩形 20">
            <a:extLst>
              <a:ext uri="{FF2B5EF4-FFF2-40B4-BE49-F238E27FC236}">
                <a16:creationId xmlns:a16="http://schemas.microsoft.com/office/drawing/2014/main" id="{516C3D9D-EAB0-456E-98CD-C6FC12AB3094}"/>
              </a:ext>
            </a:extLst>
          </p:cNvPr>
          <p:cNvSpPr/>
          <p:nvPr/>
        </p:nvSpPr>
        <p:spPr>
          <a:xfrm>
            <a:off x="871928" y="129010"/>
            <a:ext cx="1415772"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五、演化学习</a:t>
            </a:r>
          </a:p>
        </p:txBody>
      </p:sp>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3A89B0A6-F08A-4DDC-A882-21D7CCA8A945}"/>
                  </a:ext>
                </a:extLst>
              </p:cNvPr>
              <p:cNvSpPr/>
              <p:nvPr/>
            </p:nvSpPr>
            <p:spPr>
              <a:xfrm>
                <a:off x="578939" y="1763699"/>
                <a:ext cx="11259565" cy="1118768"/>
              </a:xfrm>
              <a:prstGeom prst="rect">
                <a:avLst/>
              </a:prstGeom>
            </p:spPr>
            <p:txBody>
              <a:bodyPr wrap="square">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zh-CN" altLang="zh-CN" sz="1800" b="0" i="0" u="none" strike="noStrike" kern="1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已知函数</a:t>
                </a:r>
                <a14:m>
                  <m:oMath xmlns:m="http://schemas.openxmlformats.org/officeDocument/2006/math">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𝑦</m:t>
                    </m:r>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m:t>
                    </m:r>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𝑓</m:t>
                    </m:r>
                    <m:d>
                      <m:dPr>
                        <m:ctrlPr>
                          <a:rPr kumimoji="0" lang="zh-CN" altLang="zh-CN" sz="18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kumimoji="0" lang="zh-CN" altLang="zh-CN" sz="18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𝑥</m:t>
                            </m:r>
                          </m:e>
                          <m:sub>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1</m:t>
                            </m:r>
                          </m:sub>
                        </m:sSub>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m:t>
                        </m:r>
                        <m:sSub>
                          <m:sSubPr>
                            <m:ctrlPr>
                              <a:rPr kumimoji="0" lang="zh-CN" altLang="zh-CN" sz="18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𝑥</m:t>
                            </m:r>
                          </m:e>
                          <m:sub>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2</m:t>
                            </m:r>
                          </m:sub>
                        </m:sSub>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m:t>
                        </m:r>
                        <m:sSub>
                          <m:sSubPr>
                            <m:ctrlPr>
                              <a:rPr kumimoji="0" lang="zh-CN" altLang="zh-CN" sz="18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𝑥</m:t>
                            </m:r>
                          </m:e>
                          <m:sub>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3</m:t>
                            </m:r>
                          </m:sub>
                        </m:sSub>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m:t>
                        </m:r>
                        <m:sSub>
                          <m:sSubPr>
                            <m:ctrlPr>
                              <a:rPr kumimoji="0" lang="zh-CN" altLang="zh-CN" sz="18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𝑥</m:t>
                            </m:r>
                          </m:e>
                          <m:sub>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4</m:t>
                            </m:r>
                          </m:sub>
                        </m:sSub>
                      </m:e>
                    </m:d>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m:t>
                    </m:r>
                    <m:f>
                      <m:fPr>
                        <m:ctrlPr>
                          <a:rPr kumimoji="0" lang="zh-CN" altLang="zh-CN" sz="18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fPr>
                      <m:num>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1</m:t>
                        </m:r>
                      </m:num>
                      <m:den>
                        <m:sSubSup>
                          <m:sSubSupPr>
                            <m:ctrlPr>
                              <a:rPr kumimoji="0" lang="zh-CN" altLang="zh-CN" sz="18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SupPr>
                          <m:e>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𝑥</m:t>
                            </m:r>
                          </m:e>
                          <m:sub>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1</m:t>
                            </m:r>
                          </m:sub>
                          <m:sup>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2</m:t>
                            </m:r>
                          </m:sup>
                        </m:sSubSup>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m:t>
                        </m:r>
                        <m:sSubSup>
                          <m:sSubSupPr>
                            <m:ctrlPr>
                              <a:rPr kumimoji="0" lang="zh-CN" altLang="zh-CN" sz="18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SupPr>
                          <m:e>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𝑥</m:t>
                            </m:r>
                          </m:e>
                          <m:sub>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2</m:t>
                            </m:r>
                          </m:sub>
                          <m:sup>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2</m:t>
                            </m:r>
                          </m:sup>
                        </m:sSubSup>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m:t>
                        </m:r>
                        <m:sSubSup>
                          <m:sSubSupPr>
                            <m:ctrlPr>
                              <a:rPr kumimoji="0" lang="zh-CN" altLang="zh-CN" sz="18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SupPr>
                          <m:e>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𝑥</m:t>
                            </m:r>
                          </m:e>
                          <m:sub>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3</m:t>
                            </m:r>
                          </m:sub>
                          <m:sup>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2</m:t>
                            </m:r>
                          </m:sup>
                        </m:sSubSup>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m:t>
                        </m:r>
                        <m:sSubSup>
                          <m:sSubSupPr>
                            <m:ctrlPr>
                              <a:rPr kumimoji="0" lang="zh-CN" altLang="zh-CN" sz="18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SupPr>
                          <m:e>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𝑥</m:t>
                            </m:r>
                          </m:e>
                          <m:sub>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4</m:t>
                            </m:r>
                          </m:sub>
                          <m:sup>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2</m:t>
                            </m:r>
                          </m:sup>
                        </m:sSubSup>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+8</m:t>
                        </m:r>
                      </m:den>
                    </m:f>
                  </m:oMath>
                </a14:m>
                <a:r>
                  <a:rPr kumimoji="0" lang="en-US" altLang="zh-CN" sz="1800" b="0" i="0" u="none" strike="noStrike" kern="1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a:t>
                </a:r>
                <a:r>
                  <a:rPr kumimoji="0" lang="zh-CN" altLang="zh-CN" sz="1800" b="0" i="0" u="none" strike="noStrike" kern="1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其中</a:t>
                </a:r>
                <a14:m>
                  <m:oMath xmlns:m="http://schemas.openxmlformats.org/officeDocument/2006/math">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−5≤</m:t>
                    </m:r>
                    <m:sSub>
                      <m:sSubPr>
                        <m:ctrlPr>
                          <a:rPr kumimoji="0" lang="zh-CN" altLang="zh-CN" sz="18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𝑥</m:t>
                        </m:r>
                      </m:e>
                      <m:sub>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1</m:t>
                        </m:r>
                      </m:sub>
                    </m:sSub>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m:t>
                    </m:r>
                    <m:sSub>
                      <m:sSubPr>
                        <m:ctrlPr>
                          <a:rPr kumimoji="0" lang="zh-CN" altLang="zh-CN" sz="18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𝑥</m:t>
                        </m:r>
                      </m:e>
                      <m:sub>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2</m:t>
                        </m:r>
                      </m:sub>
                    </m:sSub>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m:t>
                    </m:r>
                    <m:sSub>
                      <m:sSubPr>
                        <m:ctrlPr>
                          <a:rPr kumimoji="0" lang="zh-CN" altLang="zh-CN" sz="18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𝑥</m:t>
                        </m:r>
                      </m:e>
                      <m:sub>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3</m:t>
                        </m:r>
                      </m:sub>
                    </m:sSub>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m:t>
                    </m:r>
                    <m:sSub>
                      <m:sSubPr>
                        <m:ctrlPr>
                          <a:rPr kumimoji="0" lang="zh-CN" altLang="zh-CN" sz="18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𝑥</m:t>
                        </m:r>
                      </m:e>
                      <m:sub>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4</m:t>
                        </m:r>
                      </m:sub>
                    </m:sSub>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≤5</m:t>
                    </m:r>
                  </m:oMath>
                </a14:m>
                <a:r>
                  <a:rPr kumimoji="0" lang="zh-CN" altLang="zh-CN" sz="1800" b="0" i="0" u="none" strike="noStrike" kern="1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，用遗传算法求解函数</a:t>
                </a:r>
                <a14:m>
                  <m:oMath xmlns:m="http://schemas.openxmlformats.org/officeDocument/2006/math">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𝑦</m:t>
                    </m:r>
                  </m:oMath>
                </a14:m>
                <a:r>
                  <a:rPr kumimoji="0" lang="zh-CN" altLang="zh-CN" sz="1800" b="0" i="0" u="none" strike="noStrike" kern="1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的最大值及对应变量</a:t>
                </a:r>
                <a14:m>
                  <m:oMath xmlns:m="http://schemas.openxmlformats.org/officeDocument/2006/math">
                    <m:sSub>
                      <m:sSubPr>
                        <m:ctrlPr>
                          <a:rPr kumimoji="0" lang="zh-CN" altLang="zh-CN" sz="18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𝑥</m:t>
                        </m:r>
                      </m:e>
                      <m:sub>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1</m:t>
                        </m:r>
                      </m:sub>
                    </m:sSub>
                  </m:oMath>
                </a14:m>
                <a:r>
                  <a:rPr kumimoji="0" lang="zh-CN" altLang="zh-CN" sz="1800" b="0" i="0" u="none" strike="noStrike" kern="1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a:t>
                </a:r>
                <a14:m>
                  <m:oMath xmlns:m="http://schemas.openxmlformats.org/officeDocument/2006/math">
                    <m:sSub>
                      <m:sSubPr>
                        <m:ctrlPr>
                          <a:rPr kumimoji="0" lang="zh-CN" altLang="zh-CN" sz="18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𝑥</m:t>
                        </m:r>
                      </m:e>
                      <m:sub>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2</m:t>
                        </m:r>
                      </m:sub>
                    </m:sSub>
                  </m:oMath>
                </a14:m>
                <a:r>
                  <a:rPr kumimoji="0" lang="zh-CN" altLang="zh-CN" sz="1800" b="0" i="0" u="none" strike="noStrike" kern="1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a:t>
                </a:r>
                <a14:m>
                  <m:oMath xmlns:m="http://schemas.openxmlformats.org/officeDocument/2006/math">
                    <m:sSub>
                      <m:sSubPr>
                        <m:ctrlPr>
                          <a:rPr kumimoji="0" lang="zh-CN" altLang="zh-CN" sz="18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𝑥</m:t>
                        </m:r>
                      </m:e>
                      <m:sub>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3</m:t>
                        </m:r>
                      </m:sub>
                    </m:sSub>
                  </m:oMath>
                </a14:m>
                <a:r>
                  <a:rPr kumimoji="0" lang="zh-CN" altLang="zh-CN" sz="1800" b="0" i="0" u="none" strike="noStrike" kern="1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和</a:t>
                </a:r>
                <a14:m>
                  <m:oMath xmlns:m="http://schemas.openxmlformats.org/officeDocument/2006/math">
                    <m:sSub>
                      <m:sSubPr>
                        <m:ctrlPr>
                          <a:rPr kumimoji="0" lang="zh-CN" altLang="zh-CN" sz="18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𝑥</m:t>
                        </m:r>
                      </m:e>
                      <m:sub>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4</m:t>
                        </m:r>
                      </m:sub>
                    </m:sSub>
                  </m:oMath>
                </a14:m>
                <a:r>
                  <a:rPr kumimoji="0" lang="zh-CN" altLang="zh-CN" sz="1800" b="0" i="0" u="none" strike="noStrike" kern="1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的取值。</a:t>
                </a:r>
                <a:endParaRPr kumimoji="0" lang="zh-CN" altLang="zh-CN" sz="1800" b="0" i="0" u="none" strike="noStrike" kern="1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mc:Choice>
        <mc:Fallback xmlns="">
          <p:sp>
            <p:nvSpPr>
              <p:cNvPr id="6" name="矩形 5">
                <a:extLst>
                  <a:ext uri="{FF2B5EF4-FFF2-40B4-BE49-F238E27FC236}">
                    <a16:creationId xmlns:a16="http://schemas.microsoft.com/office/drawing/2014/main" id="{3A89B0A6-F08A-4DDC-A882-21D7CCA8A945}"/>
                  </a:ext>
                </a:extLst>
              </p:cNvPr>
              <p:cNvSpPr>
                <a:spLocks noRot="1" noChangeAspect="1" noMove="1" noResize="1" noEditPoints="1" noAdjustHandles="1" noChangeArrowheads="1" noChangeShapeType="1" noTextEdit="1"/>
              </p:cNvSpPr>
              <p:nvPr/>
            </p:nvSpPr>
            <p:spPr>
              <a:xfrm>
                <a:off x="578939" y="1763699"/>
                <a:ext cx="11259565" cy="1118768"/>
              </a:xfrm>
              <a:prstGeom prst="rect">
                <a:avLst/>
              </a:prstGeom>
              <a:blipFill>
                <a:blip r:embed="rId3"/>
                <a:stretch>
                  <a:fillRect l="-487" r="-433" b="-543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AE75EB36-7A23-4DA7-92A0-BF354E42FE0D}"/>
                  </a:ext>
                </a:extLst>
              </p:cNvPr>
              <p:cNvSpPr/>
              <p:nvPr/>
            </p:nvSpPr>
            <p:spPr>
              <a:xfrm>
                <a:off x="952495" y="3140034"/>
                <a:ext cx="9398300" cy="3016210"/>
              </a:xfrm>
              <a:prstGeom prst="rect">
                <a:avLst/>
              </a:prstGeom>
            </p:spPr>
            <p:txBody>
              <a:bodyPr wrap="square">
                <a:spAutoFit/>
              </a:bodyPr>
              <a:lstStyle/>
              <a:p>
                <a:pPr marL="0" marR="0" lvl="0" indent="127000" algn="just" defTabSz="914400" rtl="0" eaLnBrk="1" fontAlgn="auto" latinLnBrk="0" hangingPunct="1">
                  <a:lnSpc>
                    <a:spcPts val="2200"/>
                  </a:lnSpc>
                  <a:spcBef>
                    <a:spcPts val="0"/>
                  </a:spcBef>
                  <a:spcAft>
                    <a:spcPts val="0"/>
                  </a:spcAft>
                  <a:buClrTx/>
                  <a:buSzTx/>
                  <a:buFontTx/>
                  <a:buNone/>
                  <a:tabLst/>
                  <a:defRPr/>
                </a:pPr>
                <a:r>
                  <a:rPr kumimoji="0" lang="zh-CN"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步骤</a:t>
                </a:r>
                <a:r>
                  <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1</a:t>
                </a:r>
                <a:r>
                  <a:rPr kumimoji="0" lang="zh-CN"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：初始化</a:t>
                </a:r>
                <a:endPar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endParaRPr>
              </a:p>
              <a:p>
                <a:pPr marL="0" marR="0" lvl="0" indent="266700" algn="just" defTabSz="914400" rtl="0" eaLnBrk="1" fontAlgn="auto" latinLnBrk="0" hangingPunct="1">
                  <a:lnSpc>
                    <a:spcPts val="2200"/>
                  </a:lnSpc>
                  <a:spcBef>
                    <a:spcPts val="0"/>
                  </a:spcBef>
                  <a:spcAft>
                    <a:spcPts val="0"/>
                  </a:spcAft>
                  <a:buClrTx/>
                  <a:buSzTx/>
                  <a:buFontTx/>
                  <a:buNone/>
                  <a:tabLst/>
                  <a:defRPr/>
                </a:pPr>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假设种群规模数目为</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5</a:t>
                </a:r>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，使用浮点数编码方式构造染色体（即候选解）。每个染色体以四维向量形式表示，对应函数</a:t>
                </a:r>
                <a14:m>
                  <m:oMath xmlns:m="http://schemas.openxmlformats.org/officeDocument/2006/math">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 panose="02010609060101010101" pitchFamily="49" charset="-122"/>
                        <a:cs typeface="Times New Roman" panose="02020603050405020304" pitchFamily="18" charset="0"/>
                      </a:rPr>
                      <m:t>𝑓</m:t>
                    </m:r>
                    <m:d>
                      <m:dPr>
                        <m:ctrlPr>
                          <a:rPr kumimoji="0" lang="zh-CN" altLang="zh-CN"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kumimoji="0" lang="zh-CN" altLang="zh-CN"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 panose="02010609060101010101" pitchFamily="49" charset="-122"/>
                                <a:cs typeface="Times New Roman" panose="02020603050405020304" pitchFamily="18" charset="0"/>
                              </a:rPr>
                              <m:t>𝑥</m:t>
                            </m:r>
                          </m:e>
                          <m:sub>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 panose="02010609060101010101" pitchFamily="49" charset="-122"/>
                                <a:cs typeface="Times New Roman" panose="02020603050405020304" pitchFamily="18" charset="0"/>
                              </a:rPr>
                              <m:t>1</m:t>
                            </m:r>
                          </m:sub>
                        </m:sSub>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 panose="02010609060101010101" pitchFamily="49" charset="-122"/>
                            <a:cs typeface="Times New Roman" panose="02020603050405020304" pitchFamily="18" charset="0"/>
                          </a:rPr>
                          <m:t>,</m:t>
                        </m:r>
                        <m:sSub>
                          <m:sSubPr>
                            <m:ctrlPr>
                              <a:rPr kumimoji="0" lang="zh-CN" altLang="zh-CN"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 panose="02010609060101010101" pitchFamily="49" charset="-122"/>
                                <a:cs typeface="Times New Roman" panose="02020603050405020304" pitchFamily="18" charset="0"/>
                              </a:rPr>
                              <m:t>𝑥</m:t>
                            </m:r>
                          </m:e>
                          <m:sub>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 panose="02010609060101010101" pitchFamily="49" charset="-122"/>
                                <a:cs typeface="Times New Roman" panose="02020603050405020304" pitchFamily="18" charset="0"/>
                              </a:rPr>
                              <m:t>2</m:t>
                            </m:r>
                          </m:sub>
                        </m:sSub>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 panose="02010609060101010101" pitchFamily="49" charset="-122"/>
                            <a:cs typeface="Times New Roman" panose="02020603050405020304" pitchFamily="18" charset="0"/>
                          </a:rPr>
                          <m:t>,</m:t>
                        </m:r>
                        <m:sSub>
                          <m:sSubPr>
                            <m:ctrlPr>
                              <a:rPr kumimoji="0" lang="zh-CN" altLang="zh-CN"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 panose="02010609060101010101" pitchFamily="49" charset="-122"/>
                                <a:cs typeface="Times New Roman" panose="02020603050405020304" pitchFamily="18" charset="0"/>
                              </a:rPr>
                              <m:t>𝑥</m:t>
                            </m:r>
                          </m:e>
                          <m:sub>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 panose="02010609060101010101" pitchFamily="49" charset="-122"/>
                                <a:cs typeface="Times New Roman" panose="02020603050405020304" pitchFamily="18" charset="0"/>
                              </a:rPr>
                              <m:t>3</m:t>
                            </m:r>
                          </m:sub>
                        </m:sSub>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 panose="02010609060101010101" pitchFamily="49" charset="-122"/>
                            <a:cs typeface="Times New Roman" panose="02020603050405020304" pitchFamily="18" charset="0"/>
                          </a:rPr>
                          <m:t>,</m:t>
                        </m:r>
                        <m:sSub>
                          <m:sSubPr>
                            <m:ctrlPr>
                              <a:rPr kumimoji="0" lang="zh-CN" altLang="zh-CN"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 panose="02010609060101010101" pitchFamily="49" charset="-122"/>
                                <a:cs typeface="Times New Roman" panose="02020603050405020304" pitchFamily="18" charset="0"/>
                              </a:rPr>
                              <m:t>𝑥</m:t>
                            </m:r>
                          </m:e>
                          <m:sub>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 panose="02010609060101010101" pitchFamily="49" charset="-122"/>
                                <a:cs typeface="Times New Roman" panose="02020603050405020304" pitchFamily="18" charset="0"/>
                              </a:rPr>
                              <m:t>4</m:t>
                            </m:r>
                          </m:sub>
                        </m:sSub>
                      </m:e>
                    </m:d>
                  </m:oMath>
                </a14:m>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中四个变量取值。初始化后得到如下五个染色体：</a:t>
                </a:r>
                <a:endPar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endParaRPr>
              </a:p>
              <a:p>
                <a:pPr marL="0" marR="0" lvl="0" indent="266700" algn="just"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zh-CN" altLang="zh-CN" sz="18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𝐶</m:t>
                          </m:r>
                        </m:e>
                        <m:sub>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1</m:t>
                          </m:r>
                        </m:sub>
                      </m:sSub>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m:t>
                      </m:r>
                      <m:d>
                        <m:dPr>
                          <m:ctrlPr>
                            <a:rPr kumimoji="0" lang="zh-CN" altLang="zh-CN" sz="18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−2.1351, 2.0917, −0.1327, −4.1006</m:t>
                          </m:r>
                        </m:e>
                      </m:d>
                    </m:oMath>
                  </m:oMathPara>
                </a14:m>
                <a:endParaRPr kumimoji="0" lang="zh-CN" altLang="zh-CN" sz="1800" b="0" i="0" u="none" strike="noStrike" kern="1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266700" algn="just"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zh-CN" altLang="zh-CN" sz="18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𝐶</m:t>
                          </m:r>
                        </m:e>
                        <m:sub>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2</m:t>
                          </m:r>
                        </m:sub>
                      </m:sSub>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m:t>
                      </m:r>
                      <m:d>
                        <m:dPr>
                          <m:ctrlPr>
                            <a:rPr kumimoji="0" lang="zh-CN" altLang="zh-CN" sz="18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1.0152, −3.9811, −2.6638, 3.7535</m:t>
                          </m:r>
                        </m:e>
                      </m:d>
                    </m:oMath>
                  </m:oMathPara>
                </a14:m>
                <a:endParaRPr kumimoji="0" lang="zh-CN" altLang="zh-CN" sz="1800" b="0" i="0" u="none" strike="noStrike" kern="1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266700" algn="just"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zh-CN" altLang="zh-CN" sz="18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𝐶</m:t>
                          </m:r>
                        </m:e>
                        <m:sub>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3</m:t>
                          </m:r>
                        </m:sub>
                      </m:sSub>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m:t>
                      </m:r>
                      <m:d>
                        <m:dPr>
                          <m:ctrlPr>
                            <a:rPr kumimoji="0" lang="zh-CN" altLang="zh-CN" sz="18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4.0589, 2.1904, −0.1503, 0.0023</m:t>
                          </m:r>
                        </m:e>
                      </m:d>
                    </m:oMath>
                  </m:oMathPara>
                </a14:m>
                <a:endParaRPr kumimoji="0" lang="zh-CN" altLang="zh-CN" sz="1800" b="0" i="0" u="none" strike="noStrike" kern="1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266700" algn="just"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zh-CN" altLang="zh-CN" sz="18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𝐶</m:t>
                          </m:r>
                        </m:e>
                        <m:sub>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4</m:t>
                          </m:r>
                        </m:sub>
                      </m:sSub>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m:t>
                      </m:r>
                      <m:d>
                        <m:dPr>
                          <m:ctrlPr>
                            <a:rPr kumimoji="0" lang="zh-CN" altLang="zh-CN" sz="18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−3.4098, −3.0714, −0.9008, −4.3712</m:t>
                          </m:r>
                        </m:e>
                      </m:d>
                    </m:oMath>
                  </m:oMathPara>
                </a14:m>
                <a:endParaRPr kumimoji="0" lang="zh-CN" altLang="zh-CN" sz="1800" b="0" i="0" u="none" strike="noStrike" kern="1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266700" algn="just"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zh-CN" altLang="zh-CN" sz="18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𝐶</m:t>
                          </m:r>
                        </m:e>
                        <m:sub>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5</m:t>
                          </m:r>
                        </m:sub>
                      </m:sSub>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m:t>
                      </m:r>
                      <m:d>
                        <m:dPr>
                          <m:ctrlPr>
                            <a:rPr kumimoji="0" lang="zh-CN" altLang="zh-CN" sz="18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0.2073, 2.9932, −4.0802, 1.8794</m:t>
                          </m:r>
                        </m:e>
                      </m:d>
                    </m:oMath>
                  </m:oMathPara>
                </a14:m>
                <a:endParaRPr kumimoji="0" lang="zh-CN" altLang="zh-CN" sz="1800" b="0" i="0" u="none" strike="noStrike" kern="1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mc:Choice>
        <mc:Fallback xmlns="">
          <p:sp>
            <p:nvSpPr>
              <p:cNvPr id="9" name="矩形 8">
                <a:extLst>
                  <a:ext uri="{FF2B5EF4-FFF2-40B4-BE49-F238E27FC236}">
                    <a16:creationId xmlns:a16="http://schemas.microsoft.com/office/drawing/2014/main" id="{AE75EB36-7A23-4DA7-92A0-BF354E42FE0D}"/>
                  </a:ext>
                </a:extLst>
              </p:cNvPr>
              <p:cNvSpPr>
                <a:spLocks noRot="1" noChangeAspect="1" noMove="1" noResize="1" noEditPoints="1" noAdjustHandles="1" noChangeArrowheads="1" noChangeShapeType="1" noTextEdit="1"/>
              </p:cNvSpPr>
              <p:nvPr/>
            </p:nvSpPr>
            <p:spPr>
              <a:xfrm>
                <a:off x="952495" y="3140034"/>
                <a:ext cx="9398300" cy="3016210"/>
              </a:xfrm>
              <a:prstGeom prst="rect">
                <a:avLst/>
              </a:prstGeom>
              <a:blipFill>
                <a:blip r:embed="rId4"/>
                <a:stretch>
                  <a:fillRect l="-519" t="-2020" r="-291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7461281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圆角矩形 11"/>
          <p:cNvSpPr/>
          <p:nvPr/>
        </p:nvSpPr>
        <p:spPr>
          <a:xfrm>
            <a:off x="751116" y="604904"/>
            <a:ext cx="10913053" cy="2017675"/>
          </a:xfrm>
          <a:prstGeom prst="roundRect">
            <a:avLst>
              <a:gd name="adj" fmla="val 0"/>
            </a:avLst>
          </a:prstGeom>
          <a:solidFill>
            <a:srgbClr val="014D53">
              <a:alpha val="39000"/>
            </a:srgbClr>
          </a:solidFill>
          <a:ln>
            <a:noFill/>
          </a:ln>
          <a:effectLst>
            <a:outerShdw blurRad="381000" dist="381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mc:AlternateContent xmlns:mc="http://schemas.openxmlformats.org/markup-compatibility/2006" xmlns:a14="http://schemas.microsoft.com/office/drawing/2010/main">
        <mc:Choice Requires="a14">
          <p:sp>
            <p:nvSpPr>
              <p:cNvPr id="11" name="矩形: 圆角 6"/>
              <p:cNvSpPr/>
              <p:nvPr/>
            </p:nvSpPr>
            <p:spPr>
              <a:xfrm>
                <a:off x="1216184" y="3588487"/>
                <a:ext cx="3648212" cy="1552355"/>
              </a:xfrm>
              <a:prstGeom prst="roundRect">
                <a:avLst>
                  <a:gd name="adj" fmla="val 0"/>
                </a:avLst>
              </a:prstGeom>
              <a:gradFill>
                <a:gsLst>
                  <a:gs pos="22000">
                    <a:srgbClr val="016773"/>
                  </a:gs>
                  <a:gs pos="100000">
                    <a:srgbClr val="00ABA5"/>
                  </a:gs>
                </a:gsLst>
                <a:lin ang="30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50000"/>
                  </a:lnSpc>
                  <a:spcBef>
                    <a:spcPts val="0"/>
                  </a:spcBef>
                  <a:spcAft>
                    <a:spcPts val="0"/>
                  </a:spcAft>
                  <a:buClrTx/>
                  <a:buSzTx/>
                  <a:buFontTx/>
                  <a:buNone/>
                  <a:tabLst/>
                  <a:defRPr/>
                </a:pPr>
                <a14:m>
                  <m:oMath xmlns:m="http://schemas.openxmlformats.org/officeDocument/2006/math">
                    <m: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t>𝛼</m:t>
                    </m:r>
                  </m:oMath>
                </a14:m>
                <a:r>
                  <a:rPr kumimoji="0" lang="zh-CN" altLang="zh-CN" sz="1800" b="0" i="0" u="none" strike="noStrike" kern="1200" cap="none" spc="0"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：所有的人都是要死的</a:t>
                </a:r>
              </a:p>
              <a:p>
                <a:pPr marL="0" marR="0" lvl="0" indent="0" algn="ctr" defTabSz="914400" rtl="0" eaLnBrk="1" fontAlgn="auto" latinLnBrk="0" hangingPunct="1">
                  <a:lnSpc>
                    <a:spcPct val="150000"/>
                  </a:lnSpc>
                  <a:spcBef>
                    <a:spcPts val="0"/>
                  </a:spcBef>
                  <a:spcAft>
                    <a:spcPts val="0"/>
                  </a:spcAft>
                  <a:buClrTx/>
                  <a:buSzTx/>
                  <a:buFontTx/>
                  <a:buNone/>
                  <a:tabLst/>
                  <a:defRPr/>
                </a:pPr>
                <a14:m>
                  <m:oMath xmlns:m="http://schemas.openxmlformats.org/officeDocument/2006/math">
                    <m:r>
                      <a:rPr kumimoji="0" lang="en-US" altLang="zh-CN" sz="1800" b="0" i="1" u="none" strike="noStrike" kern="1200" cap="none" spc="0" normalizeH="0" baseline="0" noProof="0">
                        <a:ln>
                          <a:noFill/>
                        </a:ln>
                        <a:solidFill>
                          <a:prstClr val="white"/>
                        </a:solidFill>
                        <a:effectLst/>
                        <a:uLnTx/>
                        <a:uFillTx/>
                        <a:latin typeface="Cambria Math" panose="02040503050406030204" pitchFamily="18" charset="0"/>
                        <a:cs typeface="+mn-cs"/>
                      </a:rPr>
                      <m:t>𝛽</m:t>
                    </m:r>
                  </m:oMath>
                </a14:m>
                <a:r>
                  <a:rPr kumimoji="0" lang="zh-CN" altLang="zh-CN" sz="1800" b="0" i="0" u="none" strike="noStrike" kern="1200" cap="none" spc="0"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：苏格拉底是人</a:t>
                </a:r>
              </a:p>
              <a:p>
                <a:pPr marL="0" marR="0" lvl="0" indent="0" algn="ctr" defTabSz="914400" rtl="0" eaLnBrk="1" fontAlgn="auto" latinLnBrk="0" hangingPunct="1">
                  <a:lnSpc>
                    <a:spcPct val="150000"/>
                  </a:lnSpc>
                  <a:spcBef>
                    <a:spcPts val="0"/>
                  </a:spcBef>
                  <a:spcAft>
                    <a:spcPts val="0"/>
                  </a:spcAft>
                  <a:buClrTx/>
                  <a:buSzTx/>
                  <a:buFontTx/>
                  <a:buNone/>
                  <a:tabLst/>
                  <a:defRPr/>
                </a:pPr>
                <a14:m>
                  <m:oMath xmlns:m="http://schemas.openxmlformats.org/officeDocument/2006/math">
                    <m:r>
                      <a:rPr kumimoji="0" lang="en-US" altLang="zh-CN" sz="1800" b="0" i="1" u="none" strike="noStrike" kern="1200" cap="none" spc="0" normalizeH="0" baseline="0" noProof="0">
                        <a:ln>
                          <a:noFill/>
                        </a:ln>
                        <a:solidFill>
                          <a:prstClr val="white"/>
                        </a:solidFill>
                        <a:effectLst/>
                        <a:uLnTx/>
                        <a:uFillTx/>
                        <a:latin typeface="Cambria Math" panose="02040503050406030204" pitchFamily="18" charset="0"/>
                        <a:cs typeface="+mn-cs"/>
                      </a:rPr>
                      <m:t>𝛾</m:t>
                    </m:r>
                  </m:oMath>
                </a14:m>
                <a:r>
                  <a:rPr kumimoji="0" lang="zh-CN" altLang="zh-CN" sz="1800" b="0" i="0" u="none" strike="noStrike" kern="1200" cap="none" spc="0"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：所以苏格拉底是要死的</a:t>
                </a:r>
              </a:p>
            </p:txBody>
          </p:sp>
        </mc:Choice>
        <mc:Fallback xmlns="">
          <p:sp>
            <p:nvSpPr>
              <p:cNvPr id="11" name="矩形: 圆角 6"/>
              <p:cNvSpPr>
                <a:spLocks noRot="1" noChangeAspect="1" noMove="1" noResize="1" noEditPoints="1" noAdjustHandles="1" noChangeArrowheads="1" noChangeShapeType="1" noTextEdit="1"/>
              </p:cNvSpPr>
              <p:nvPr/>
            </p:nvSpPr>
            <p:spPr>
              <a:xfrm>
                <a:off x="1216184" y="3588487"/>
                <a:ext cx="3648212" cy="1552355"/>
              </a:xfrm>
              <a:prstGeom prst="roundRect">
                <a:avLst>
                  <a:gd name="adj" fmla="val 0"/>
                </a:avLst>
              </a:prstGeom>
              <a:blipFill>
                <a:blip r:embed="rId3"/>
                <a:stretch>
                  <a:fillRect/>
                </a:stretch>
              </a:blipFill>
              <a:ln>
                <a:noFill/>
              </a:ln>
              <a:effectLst/>
            </p:spPr>
            <p:txBody>
              <a:bodyPr/>
              <a:lstStyle/>
              <a:p>
                <a:r>
                  <a:rPr lang="zh-CN" altLang="en-US">
                    <a:noFill/>
                  </a:rPr>
                  <a:t> </a:t>
                </a:r>
              </a:p>
            </p:txBody>
          </p:sp>
        </mc:Fallback>
      </mc:AlternateContent>
      <p:sp>
        <p:nvSpPr>
          <p:cNvPr id="2" name="矩形 1"/>
          <p:cNvSpPr/>
          <p:nvPr/>
        </p:nvSpPr>
        <p:spPr>
          <a:xfrm>
            <a:off x="732976" y="582277"/>
            <a:ext cx="10707908" cy="1751570"/>
          </a:xfrm>
          <a:prstGeom prst="rect">
            <a:avLst/>
          </a:prstGeom>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为什么要从命题逻辑到谓词逻辑</a:t>
            </a:r>
            <a:endParaRPr kumimoji="0" lang="en-US"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zh-CN" altLang="zh-CN"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在命题逻辑中，原子命题是最基本的单位。由原子命题出发，通过使用命题联结词，构成复合命题。命题逻辑只能把复合命题分解为简单命题（即原子命题），无法对原子命题所包含的丰富语义（如个体、部分或全体等）进行刻画。因此，命题逻辑无法表达局部与整体、一般与个别的关系</a:t>
            </a:r>
            <a:endParaRPr kumimoji="0" lang="en-US" altLang="zh-CN"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2" name="矩形 21">
            <a:extLst>
              <a:ext uri="{FF2B5EF4-FFF2-40B4-BE49-F238E27FC236}">
                <a16:creationId xmlns:a16="http://schemas.microsoft.com/office/drawing/2014/main" id="{508AD2A8-5428-428C-8A6A-49248E68F6C0}"/>
              </a:ext>
            </a:extLst>
          </p:cNvPr>
          <p:cNvSpPr/>
          <p:nvPr/>
        </p:nvSpPr>
        <p:spPr>
          <a:xfrm>
            <a:off x="852473" y="129010"/>
            <a:ext cx="1420582"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mn-cs"/>
              </a:rPr>
              <a:t>二、谓词逻辑</a:t>
            </a:r>
            <a:endParaRPr kumimoji="0" lang="zh-CN" altLang="en-US" sz="16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p:sp>
        <p:nvSpPr>
          <p:cNvPr id="3" name="矩形 2">
            <a:extLst>
              <a:ext uri="{FF2B5EF4-FFF2-40B4-BE49-F238E27FC236}">
                <a16:creationId xmlns:a16="http://schemas.microsoft.com/office/drawing/2014/main" id="{C0BE4FC0-9D4B-49F5-A88C-382F623F0A92}"/>
              </a:ext>
            </a:extLst>
          </p:cNvPr>
          <p:cNvSpPr/>
          <p:nvPr/>
        </p:nvSpPr>
        <p:spPr>
          <a:xfrm>
            <a:off x="2016618" y="5365529"/>
            <a:ext cx="1800493"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zh-CN"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苏格拉底三段论</a:t>
            </a:r>
            <a:endPar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3" name="矩形 12">
            <a:extLst>
              <a:ext uri="{FF2B5EF4-FFF2-40B4-BE49-F238E27FC236}">
                <a16:creationId xmlns:a16="http://schemas.microsoft.com/office/drawing/2014/main" id="{89EC8B3A-982A-4DEF-BA02-C43A20939E2A}"/>
              </a:ext>
            </a:extLst>
          </p:cNvPr>
          <p:cNvSpPr/>
          <p:nvPr/>
        </p:nvSpPr>
        <p:spPr>
          <a:xfrm>
            <a:off x="6592160" y="5550195"/>
            <a:ext cx="4108817"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无法用命题逻辑来表示</a:t>
            </a:r>
            <a:r>
              <a:rPr kumimoji="0" lang="zh-CN" altLang="zh-CN"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苏格拉底三段论</a:t>
            </a:r>
            <a:endPar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A3E30BE4-A6DD-410B-BBAE-3DCE73AB85ED}"/>
                  </a:ext>
                </a:extLst>
              </p:cNvPr>
              <p:cNvSpPr/>
              <p:nvPr/>
            </p:nvSpPr>
            <p:spPr>
              <a:xfrm>
                <a:off x="5366424" y="3068949"/>
                <a:ext cx="6560287" cy="2332946"/>
              </a:xfrm>
              <a:prstGeom prst="rect">
                <a:avLst/>
              </a:prstGeom>
              <a:ln>
                <a:solidFill>
                  <a:schemeClr val="accent1">
                    <a:shade val="50000"/>
                  </a:schemeClr>
                </a:solidFill>
                <a:prstDash val="sysDash"/>
              </a:ln>
            </p:spPr>
            <p:txBody>
              <a:bodyPr wrap="square">
                <a:spAutoFit/>
              </a:bodyPr>
              <a:lstStyle/>
              <a:p>
                <a:pPr marL="0" marR="0" lvl="0" indent="266700" algn="just" defTabSz="914400" rtl="0" eaLnBrk="1" fontAlgn="auto" latinLnBrk="0" hangingPunct="1">
                  <a:lnSpc>
                    <a:spcPts val="2200"/>
                  </a:lnSpc>
                  <a:spcBef>
                    <a:spcPts val="0"/>
                  </a:spcBef>
                  <a:spcAft>
                    <a:spcPts val="0"/>
                  </a:spcAft>
                  <a:buClrTx/>
                  <a:buSzTx/>
                  <a:buFontTx/>
                  <a:buNone/>
                  <a:tabLst/>
                  <a:defRPr/>
                </a:pPr>
                <a:endPar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endParaRPr>
              </a:p>
              <a:p>
                <a:pPr marL="0" marR="0" lvl="0" indent="266700" algn="just" defTabSz="914400" rtl="0" eaLnBrk="1" fontAlgn="auto" latinLnBrk="0" hangingPunct="1">
                  <a:lnSpc>
                    <a:spcPts val="2200"/>
                  </a:lnSpc>
                  <a:spcBef>
                    <a:spcPts val="0"/>
                  </a:spcBef>
                  <a:spcAft>
                    <a:spcPts val="0"/>
                  </a:spcAft>
                  <a:buClrTx/>
                  <a:buSzTx/>
                  <a:buFontTx/>
                  <a:buNone/>
                  <a:tabLst/>
                  <a:defRPr/>
                </a:pPr>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虽然苏格拉底</a:t>
                </a:r>
                <a:r>
                  <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三段论</a:t>
                </a:r>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是正确的，但无法通过命题逻辑来进行推理判断（</a:t>
                </a:r>
                <a14:m>
                  <m:oMath xmlns:m="http://schemas.openxmlformats.org/officeDocument/2006/math">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𝛼</m:t>
                    </m:r>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𝛽</m:t>
                    </m:r>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𝛾</m:t>
                    </m:r>
                  </m:oMath>
                </a14:m>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其中的原因是上述的原子命题蕴涵了个体（苏格拉底）、群体（所有的人）和关系（都是要死的）等内在丰富语义，命题逻辑无法表现这种内在丰富语义。因此，需要引入更加强大的逻辑表示方法，分离其主语（个体或群体）和谓语（关系），这就是谓词逻辑。</a:t>
                </a:r>
                <a:endPar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endParaRPr>
              </a:p>
              <a:p>
                <a:pPr marL="0" marR="0" lvl="0" indent="266700" algn="just" defTabSz="914400" rtl="0" eaLnBrk="1" fontAlgn="auto" latinLnBrk="0" hangingPunct="1">
                  <a:lnSpc>
                    <a:spcPts val="2200"/>
                  </a:lnSpc>
                  <a:spcBef>
                    <a:spcPts val="0"/>
                  </a:spcBef>
                  <a:spcAft>
                    <a:spcPts val="0"/>
                  </a:spcAft>
                  <a:buClrTx/>
                  <a:buSzTx/>
                  <a:buFontTx/>
                  <a:buNone/>
                  <a:tabLst/>
                  <a:defRPr/>
                </a:pPr>
                <a:endPar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endParaRPr>
              </a:p>
            </p:txBody>
          </p:sp>
        </mc:Choice>
        <mc:Fallback xmlns="">
          <p:sp>
            <p:nvSpPr>
              <p:cNvPr id="4" name="矩形 3">
                <a:extLst>
                  <a:ext uri="{FF2B5EF4-FFF2-40B4-BE49-F238E27FC236}">
                    <a16:creationId xmlns:a16="http://schemas.microsoft.com/office/drawing/2014/main" id="{A3E30BE4-A6DD-410B-BBAE-3DCE73AB85ED}"/>
                  </a:ext>
                </a:extLst>
              </p:cNvPr>
              <p:cNvSpPr>
                <a:spLocks noRot="1" noChangeAspect="1" noMove="1" noResize="1" noEditPoints="1" noAdjustHandles="1" noChangeArrowheads="1" noChangeShapeType="1" noTextEdit="1"/>
              </p:cNvSpPr>
              <p:nvPr/>
            </p:nvSpPr>
            <p:spPr>
              <a:xfrm>
                <a:off x="5366424" y="3068949"/>
                <a:ext cx="6560287" cy="2332946"/>
              </a:xfrm>
              <a:prstGeom prst="rect">
                <a:avLst/>
              </a:prstGeom>
              <a:blipFill>
                <a:blip r:embed="rId4"/>
                <a:stretch>
                  <a:fillRect l="-649" r="-4174"/>
                </a:stretch>
              </a:blipFill>
              <a:ln>
                <a:solidFill>
                  <a:schemeClr val="accent1">
                    <a:shade val="50000"/>
                  </a:schemeClr>
                </a:solidFill>
                <a:prstDash val="sysDash"/>
              </a:ln>
            </p:spPr>
            <p:txBody>
              <a:bodyPr/>
              <a:lstStyle/>
              <a:p>
                <a:r>
                  <a:rPr lang="zh-CN" altLang="en-US">
                    <a:noFill/>
                  </a:rPr>
                  <a:t> </a:t>
                </a:r>
              </a:p>
            </p:txBody>
          </p:sp>
        </mc:Fallback>
      </mc:AlternateContent>
    </p:spTree>
    <p:extLst>
      <p:ext uri="{BB962C8B-B14F-4D97-AF65-F5344CB8AC3E}">
        <p14:creationId xmlns:p14="http://schemas.microsoft.com/office/powerpoint/2010/main" val="3546440323"/>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504507" y="1008198"/>
            <a:ext cx="8846288" cy="497934"/>
            <a:chOff x="2228892" y="2819853"/>
            <a:chExt cx="4786506" cy="497934"/>
          </a:xfrm>
        </p:grpSpPr>
        <p:sp>
          <p:nvSpPr>
            <p:cNvPr id="3" name="平行四边形 2"/>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4" name="平行四边形 3"/>
            <p:cNvSpPr/>
            <p:nvPr/>
          </p:nvSpPr>
          <p:spPr bwMode="auto">
            <a:xfrm>
              <a:off x="2228892" y="2819853"/>
              <a:ext cx="4786506"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5" name="矩形 4"/>
            <p:cNvSpPr/>
            <p:nvPr/>
          </p:nvSpPr>
          <p:spPr>
            <a:xfrm>
              <a:off x="2591332" y="2826188"/>
              <a:ext cx="4133539" cy="36933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black">
                      <a:lumMod val="95000"/>
                      <a:lumOff val="5000"/>
                    </a:prstClr>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演化算法（</a:t>
              </a:r>
              <a:r>
                <a:rPr kumimoji="0" lang="en-US" altLang="zh-CN" sz="1800" b="1" i="0" u="none" strike="noStrike" kern="1200" cap="none" spc="0" normalizeH="0" baseline="0" noProof="0" dirty="0">
                  <a:ln>
                    <a:noFill/>
                  </a:ln>
                  <a:solidFill>
                    <a:prstClr val="black">
                      <a:lumMod val="95000"/>
                      <a:lumOff val="5000"/>
                    </a:prstClr>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evolutionary algorithm</a:t>
              </a:r>
              <a:r>
                <a:rPr kumimoji="0" lang="zh-CN" altLang="en-US" sz="1800" b="1" i="0" u="none" strike="noStrike" kern="1200" cap="none" spc="0" normalizeH="0" baseline="0" noProof="0" dirty="0">
                  <a:ln>
                    <a:noFill/>
                  </a:ln>
                  <a:solidFill>
                    <a:prstClr val="black">
                      <a:lumMod val="95000"/>
                      <a:lumOff val="5000"/>
                    </a:prstClr>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p>
          </p:txBody>
        </p:sp>
      </p:grpSp>
      <p:sp>
        <p:nvSpPr>
          <p:cNvPr id="21" name="矩形 20">
            <a:extLst>
              <a:ext uri="{FF2B5EF4-FFF2-40B4-BE49-F238E27FC236}">
                <a16:creationId xmlns:a16="http://schemas.microsoft.com/office/drawing/2014/main" id="{516C3D9D-EAB0-456E-98CD-C6FC12AB3094}"/>
              </a:ext>
            </a:extLst>
          </p:cNvPr>
          <p:cNvSpPr/>
          <p:nvPr/>
        </p:nvSpPr>
        <p:spPr>
          <a:xfrm>
            <a:off x="871928" y="129010"/>
            <a:ext cx="1415772"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五、演化学习</a:t>
            </a:r>
          </a:p>
        </p:txBody>
      </p:sp>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6A5711E6-01AD-4438-8198-1E3C5F754FF5}"/>
                  </a:ext>
                </a:extLst>
              </p:cNvPr>
              <p:cNvSpPr/>
              <p:nvPr/>
            </p:nvSpPr>
            <p:spPr>
              <a:xfrm>
                <a:off x="990274" y="2056010"/>
                <a:ext cx="10447841" cy="3611758"/>
              </a:xfrm>
              <a:prstGeom prst="rect">
                <a:avLst/>
              </a:prstGeom>
            </p:spPr>
            <p:txBody>
              <a:bodyPr wrap="square">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zh-CN" altLang="zh-CN" sz="1800" b="1" i="0" u="none" strike="noStrike" kern="1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步骤</a:t>
                </a:r>
                <a:r>
                  <a:rPr kumimoji="0" lang="en-US" altLang="zh-CN" sz="1800" b="1" i="0" u="none" strike="noStrike" kern="1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2</a:t>
                </a:r>
                <a:r>
                  <a:rPr kumimoji="0" lang="zh-CN" altLang="zh-CN" sz="1800" b="1" i="0" u="none" strike="noStrike" kern="1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：计算适应值</a:t>
                </a:r>
                <a:endParaRPr kumimoji="0" lang="zh-CN" altLang="zh-CN" sz="1800" b="0" i="0" u="none" strike="noStrike" kern="1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266700" algn="just" defTabSz="914400" rtl="0" eaLnBrk="1" fontAlgn="auto" latinLnBrk="0" hangingPunct="1">
                  <a:lnSpc>
                    <a:spcPct val="150000"/>
                  </a:lnSpc>
                  <a:spcBef>
                    <a:spcPts val="0"/>
                  </a:spcBef>
                  <a:spcAft>
                    <a:spcPts val="0"/>
                  </a:spcAft>
                  <a:buClrTx/>
                  <a:buSzTx/>
                  <a:buFontTx/>
                  <a:buNone/>
                  <a:tabLst/>
                  <a:defRPr/>
                </a:pPr>
                <a:r>
                  <a:rPr kumimoji="0" lang="zh-CN" altLang="zh-CN" sz="1800" b="0" i="0" u="none" strike="noStrike" kern="1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如下计算每个染色体适应值</a:t>
                </a:r>
                <a:r>
                  <a:rPr kumimoji="0" lang="zh-CN" altLang="zh-CN" sz="1800" b="0" i="0" u="none" strike="noStrike" kern="100" cap="none" spc="0" normalizeH="0" baseline="0" noProof="0" dirty="0">
                    <a:ln>
                      <a:noFill/>
                    </a:ln>
                    <a:solidFill>
                      <a:prstClr val="black"/>
                    </a:solidFill>
                    <a:effectLst/>
                    <a:uLnTx/>
                    <a:uFillTx/>
                    <a:latin typeface="等线" panose="02010600030101010101" pitchFamily="2" charset="-122"/>
                    <a:ea typeface="Times New Roman" panose="02020603050405020304" pitchFamily="18" charset="0"/>
                    <a:cs typeface="Times New Roman" panose="02020603050405020304" pitchFamily="18" charset="0"/>
                  </a:rPr>
                  <a:t> </a:t>
                </a:r>
                <a14:m>
                  <m:oMath xmlns:m="http://schemas.openxmlformats.org/officeDocument/2006/math">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𝐸𝑣𝑎𝑙</m:t>
                    </m:r>
                    <m:d>
                      <m:dPr>
                        <m:ctrlPr>
                          <a:rPr kumimoji="0" lang="zh-CN" altLang="zh-CN" sz="18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𝐶</m:t>
                        </m:r>
                      </m:e>
                    </m:d>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m:t>
                    </m:r>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𝑓</m:t>
                    </m:r>
                    <m:d>
                      <m:dPr>
                        <m:ctrlPr>
                          <a:rPr kumimoji="0" lang="zh-CN" altLang="zh-CN" sz="18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kumimoji="0" lang="zh-CN" altLang="zh-CN" sz="18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𝑥</m:t>
                            </m:r>
                          </m:e>
                          <m:sub>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1</m:t>
                            </m:r>
                          </m:sub>
                        </m:sSub>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m:t>
                        </m:r>
                        <m:sSub>
                          <m:sSubPr>
                            <m:ctrlPr>
                              <a:rPr kumimoji="0" lang="zh-CN" altLang="zh-CN" sz="18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𝑥</m:t>
                            </m:r>
                          </m:e>
                          <m:sub>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2</m:t>
                            </m:r>
                          </m:sub>
                        </m:sSub>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m:t>
                        </m:r>
                        <m:sSub>
                          <m:sSubPr>
                            <m:ctrlPr>
                              <a:rPr kumimoji="0" lang="zh-CN" altLang="zh-CN" sz="18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𝑥</m:t>
                            </m:r>
                          </m:e>
                          <m:sub>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3</m:t>
                            </m:r>
                          </m:sub>
                        </m:sSub>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m:t>
                        </m:r>
                        <m:sSub>
                          <m:sSubPr>
                            <m:ctrlPr>
                              <a:rPr kumimoji="0" lang="zh-CN" altLang="zh-CN" sz="18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𝑥</m:t>
                            </m:r>
                          </m:e>
                          <m:sub>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4</m:t>
                            </m:r>
                          </m:sub>
                        </m:sSub>
                      </m:e>
                    </m:d>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m:t>
                    </m:r>
                    <m:f>
                      <m:fPr>
                        <m:ctrlPr>
                          <a:rPr kumimoji="0" lang="zh-CN" altLang="zh-CN" sz="18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fPr>
                      <m:num>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1</m:t>
                        </m:r>
                      </m:num>
                      <m:den>
                        <m:sSubSup>
                          <m:sSubSupPr>
                            <m:ctrlPr>
                              <a:rPr kumimoji="0" lang="zh-CN" altLang="zh-CN" sz="18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SupPr>
                          <m:e>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𝑥</m:t>
                            </m:r>
                          </m:e>
                          <m:sub>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1</m:t>
                            </m:r>
                          </m:sub>
                          <m:sup>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2</m:t>
                            </m:r>
                          </m:sup>
                        </m:sSubSup>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m:t>
                        </m:r>
                        <m:sSubSup>
                          <m:sSubSupPr>
                            <m:ctrlPr>
                              <a:rPr kumimoji="0" lang="zh-CN" altLang="zh-CN" sz="18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SupPr>
                          <m:e>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𝑥</m:t>
                            </m:r>
                          </m:e>
                          <m:sub>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2</m:t>
                            </m:r>
                          </m:sub>
                          <m:sup>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2</m:t>
                            </m:r>
                          </m:sup>
                        </m:sSubSup>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m:t>
                        </m:r>
                        <m:sSubSup>
                          <m:sSubSupPr>
                            <m:ctrlPr>
                              <a:rPr kumimoji="0" lang="zh-CN" altLang="zh-CN" sz="18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SupPr>
                          <m:e>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𝑥</m:t>
                            </m:r>
                          </m:e>
                          <m:sub>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3</m:t>
                            </m:r>
                          </m:sub>
                          <m:sup>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2</m:t>
                            </m:r>
                          </m:sup>
                        </m:sSubSup>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m:t>
                        </m:r>
                        <m:sSubSup>
                          <m:sSubSupPr>
                            <m:ctrlPr>
                              <a:rPr kumimoji="0" lang="zh-CN" altLang="zh-CN" sz="18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SupPr>
                          <m:e>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𝑥</m:t>
                            </m:r>
                          </m:e>
                          <m:sub>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4</m:t>
                            </m:r>
                          </m:sub>
                          <m:sup>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2</m:t>
                            </m:r>
                          </m:sup>
                        </m:sSubSup>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+8</m:t>
                        </m:r>
                      </m:den>
                    </m:f>
                  </m:oMath>
                </a14:m>
                <a:r>
                  <a:rPr kumimoji="0" lang="zh-CN" altLang="zh-CN" sz="1800" b="0" i="0" u="none" strike="noStrike" kern="1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a:t>
                </a:r>
                <a:endParaRPr kumimoji="0" lang="zh-CN" altLang="zh-CN" sz="1800" b="0" i="0" u="none" strike="noStrike" kern="1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266700" algn="just"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𝐸𝑣𝑎𝑙</m:t>
                      </m:r>
                      <m:d>
                        <m:dPr>
                          <m:ctrlPr>
                            <a:rPr kumimoji="0" lang="zh-CN" altLang="zh-CN" sz="18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kumimoji="0" lang="zh-CN" altLang="zh-CN" sz="18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𝐶</m:t>
                              </m:r>
                            </m:e>
                            <m:sub>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1</m:t>
                              </m:r>
                            </m:sub>
                          </m:sSub>
                        </m:e>
                      </m:d>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m:t>
                      </m:r>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𝑓</m:t>
                      </m:r>
                      <m:d>
                        <m:dPr>
                          <m:ctrlPr>
                            <a:rPr kumimoji="0" lang="zh-CN" altLang="zh-CN" sz="18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−2.1351, 2.0917, −0.1327, −4.1006</m:t>
                          </m:r>
                        </m:e>
                      </m:d>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m:t>
                      </m:r>
                      <m:r>
                        <a:rPr kumimoji="0" lang="en-US" altLang="zh-CN" sz="1800" b="0" i="0"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0.0296152</m:t>
                      </m:r>
                    </m:oMath>
                  </m:oMathPara>
                </a14:m>
                <a:endParaRPr kumimoji="0" lang="zh-CN" altLang="zh-CN" sz="1800" b="0" i="0" u="none" strike="noStrike" kern="1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266700" algn="just"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𝐸𝑣𝑎𝑙</m:t>
                      </m:r>
                      <m:d>
                        <m:dPr>
                          <m:ctrlPr>
                            <a:rPr kumimoji="0" lang="zh-CN" altLang="zh-CN" sz="18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kumimoji="0" lang="zh-CN" altLang="zh-CN" sz="18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𝐶</m:t>
                              </m:r>
                            </m:e>
                            <m:sub>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2</m:t>
                              </m:r>
                            </m:sub>
                          </m:sSub>
                        </m:e>
                      </m:d>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m:t>
                      </m:r>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𝑓</m:t>
                      </m:r>
                      <m:d>
                        <m:dPr>
                          <m:ctrlPr>
                            <a:rPr kumimoji="0" lang="zh-CN" altLang="zh-CN" sz="18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1.0152, −3.9811, −2.6638, 3.7535</m:t>
                          </m:r>
                        </m:e>
                      </m:d>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m:t>
                      </m:r>
                      <m:r>
                        <a:rPr kumimoji="0" lang="en-US" altLang="zh-CN" sz="1800" b="0" i="0"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0.0217087</m:t>
                      </m:r>
                    </m:oMath>
                  </m:oMathPara>
                </a14:m>
                <a:endParaRPr kumimoji="0" lang="zh-CN" altLang="zh-CN" sz="1800" b="0" i="0" u="none" strike="noStrike" kern="1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26670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𝐸𝑣𝑎𝑙</m:t>
                      </m:r>
                      <m:d>
                        <m:dPr>
                          <m:ctrlPr>
                            <a:rPr kumimoji="0" lang="zh-CN" altLang="zh-CN" sz="18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kumimoji="0" lang="zh-CN" altLang="zh-CN" sz="18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𝐶</m:t>
                              </m:r>
                            </m:e>
                            <m:sub>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3</m:t>
                              </m:r>
                            </m:sub>
                          </m:sSub>
                        </m:e>
                      </m:d>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m:t>
                      </m:r>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𝑓</m:t>
                      </m:r>
                      <m:d>
                        <m:dPr>
                          <m:ctrlPr>
                            <a:rPr kumimoji="0" lang="zh-CN" altLang="zh-CN" sz="18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4.0589, 2.1904, −0.1503, 0.0023</m:t>
                          </m:r>
                        </m:e>
                      </m:d>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m:t>
                      </m:r>
                      <m:r>
                        <a:rPr kumimoji="0" lang="en-US" altLang="zh-CN" sz="1800" b="0" i="0"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0.0341354</m:t>
                      </m:r>
                    </m:oMath>
                  </m:oMathPara>
                </a14:m>
                <a:endParaRPr kumimoji="0" lang="zh-CN" altLang="zh-CN" sz="1800" b="0" i="0" u="none" strike="noStrike" kern="1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266700" algn="just"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𝐸𝑣𝑎𝑙</m:t>
                      </m:r>
                      <m:d>
                        <m:dPr>
                          <m:ctrlPr>
                            <a:rPr kumimoji="0" lang="zh-CN" altLang="zh-CN" sz="18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kumimoji="0" lang="zh-CN" altLang="zh-CN" sz="18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𝐶</m:t>
                              </m:r>
                            </m:e>
                            <m:sub>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4</m:t>
                              </m:r>
                            </m:sub>
                          </m:sSub>
                        </m:e>
                      </m:d>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m:t>
                      </m:r>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𝑓</m:t>
                      </m:r>
                      <m:d>
                        <m:dPr>
                          <m:ctrlPr>
                            <a:rPr kumimoji="0" lang="zh-CN" altLang="zh-CN" sz="18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−3.4098, −3.0714, −0.9008, −4.3712</m:t>
                          </m:r>
                        </m:e>
                      </m:d>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m:t>
                      </m:r>
                      <m:r>
                        <a:rPr kumimoji="0" lang="en-US" altLang="zh-CN" sz="1800" b="0" i="0"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0.0204169</m:t>
                      </m:r>
                    </m:oMath>
                  </m:oMathPara>
                </a14:m>
                <a:endParaRPr kumimoji="0" lang="zh-CN" altLang="zh-CN" sz="1800" b="0" i="0" u="none" strike="noStrike" kern="1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266700" algn="just"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𝐸𝑣𝑎𝑙</m:t>
                      </m:r>
                      <m:d>
                        <m:dPr>
                          <m:ctrlPr>
                            <a:rPr kumimoji="0" lang="zh-CN" altLang="zh-CN" sz="18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kumimoji="0" lang="zh-CN" altLang="zh-CN" sz="18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𝐶</m:t>
                              </m:r>
                            </m:e>
                            <m:sub>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5</m:t>
                              </m:r>
                            </m:sub>
                          </m:sSub>
                        </m:e>
                      </m:d>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m:t>
                      </m:r>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𝑓</m:t>
                      </m:r>
                      <m:d>
                        <m:dPr>
                          <m:ctrlPr>
                            <a:rPr kumimoji="0" lang="zh-CN" altLang="zh-CN" sz="18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0.2073, 2.9932, −4.0802, 1.8794</m:t>
                          </m:r>
                        </m:e>
                      </m:d>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m:t>
                      </m:r>
                      <m:r>
                        <a:rPr kumimoji="0" lang="en-US" altLang="zh-CN" sz="1800" b="0" i="0"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0.0268944</m:t>
                      </m:r>
                    </m:oMath>
                  </m:oMathPara>
                </a14:m>
                <a:endParaRPr kumimoji="0" lang="zh-CN" altLang="zh-CN" sz="1800" b="0" i="0" u="none" strike="noStrike" kern="1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just" defTabSz="914400" rtl="0" eaLnBrk="1" fontAlgn="auto" latinLnBrk="0" hangingPunct="1">
                  <a:lnSpc>
                    <a:spcPct val="150000"/>
                  </a:lnSpc>
                  <a:spcBef>
                    <a:spcPts val="0"/>
                  </a:spcBef>
                  <a:spcAft>
                    <a:spcPts val="0"/>
                  </a:spcAft>
                  <a:buClrTx/>
                  <a:buSzTx/>
                  <a:buFontTx/>
                  <a:buNone/>
                  <a:tabLst/>
                  <a:defRPr/>
                </a:pPr>
                <a:r>
                  <a:rPr kumimoji="0" lang="zh-CN" altLang="zh-CN" sz="1800" b="0" i="0" u="none" strike="noStrike" kern="1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因此</a:t>
                </a:r>
                <a14:m>
                  <m:oMath xmlns:m="http://schemas.openxmlformats.org/officeDocument/2006/math">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𝐵𝑒𝑠𝑡</m:t>
                    </m:r>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m:t>
                    </m:r>
                    <m:sSub>
                      <m:sSubPr>
                        <m:ctrlPr>
                          <a:rPr kumimoji="0" lang="zh-CN" altLang="zh-CN" sz="18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𝐶</m:t>
                        </m:r>
                      </m:e>
                      <m:sub>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3</m:t>
                        </m:r>
                      </m:sub>
                    </m:sSub>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 </m:t>
                    </m:r>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𝐸𝑣𝑎𝑙</m:t>
                    </m:r>
                    <m:d>
                      <m:dPr>
                        <m:ctrlPr>
                          <a:rPr kumimoji="0" lang="zh-CN" altLang="zh-CN" sz="18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𝐵𝑒𝑠𝑡</m:t>
                        </m:r>
                      </m:e>
                    </m:d>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m:t>
                    </m:r>
                    <m:r>
                      <a:rPr kumimoji="0" lang="en-US" altLang="zh-CN" sz="1800" b="0" i="0"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0.0341354</m:t>
                    </m:r>
                  </m:oMath>
                </a14:m>
                <a:endParaRPr kumimoji="0" lang="zh-CN" altLang="zh-CN" sz="1800" b="0" i="0" u="none" strike="noStrike" kern="1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mc:Choice>
        <mc:Fallback xmlns="">
          <p:sp>
            <p:nvSpPr>
              <p:cNvPr id="7" name="矩形 6">
                <a:extLst>
                  <a:ext uri="{FF2B5EF4-FFF2-40B4-BE49-F238E27FC236}">
                    <a16:creationId xmlns:a16="http://schemas.microsoft.com/office/drawing/2014/main" id="{6A5711E6-01AD-4438-8198-1E3C5F754FF5}"/>
                  </a:ext>
                </a:extLst>
              </p:cNvPr>
              <p:cNvSpPr>
                <a:spLocks noRot="1" noChangeAspect="1" noMove="1" noResize="1" noEditPoints="1" noAdjustHandles="1" noChangeArrowheads="1" noChangeShapeType="1" noTextEdit="1"/>
              </p:cNvSpPr>
              <p:nvPr/>
            </p:nvSpPr>
            <p:spPr>
              <a:xfrm>
                <a:off x="990274" y="2056010"/>
                <a:ext cx="10447841" cy="3611758"/>
              </a:xfrm>
              <a:prstGeom prst="rect">
                <a:avLst/>
              </a:prstGeom>
              <a:blipFill>
                <a:blip r:embed="rId3"/>
                <a:stretch>
                  <a:fillRect l="-467" b="-101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753824721"/>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504507" y="1008198"/>
            <a:ext cx="8846288" cy="497934"/>
            <a:chOff x="2228892" y="2819853"/>
            <a:chExt cx="4786506" cy="497934"/>
          </a:xfrm>
        </p:grpSpPr>
        <p:sp>
          <p:nvSpPr>
            <p:cNvPr id="3" name="平行四边形 2"/>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4" name="平行四边形 3"/>
            <p:cNvSpPr/>
            <p:nvPr/>
          </p:nvSpPr>
          <p:spPr bwMode="auto">
            <a:xfrm>
              <a:off x="2228892" y="2819853"/>
              <a:ext cx="4786506"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5" name="矩形 4"/>
            <p:cNvSpPr/>
            <p:nvPr/>
          </p:nvSpPr>
          <p:spPr>
            <a:xfrm>
              <a:off x="2591332" y="2826188"/>
              <a:ext cx="4133539" cy="36933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black">
                      <a:lumMod val="95000"/>
                      <a:lumOff val="5000"/>
                    </a:prstClr>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演化算法（</a:t>
              </a:r>
              <a:r>
                <a:rPr kumimoji="0" lang="en-US" altLang="zh-CN" sz="1800" b="1" i="0" u="none" strike="noStrike" kern="1200" cap="none" spc="0" normalizeH="0" baseline="0" noProof="0" dirty="0">
                  <a:ln>
                    <a:noFill/>
                  </a:ln>
                  <a:solidFill>
                    <a:prstClr val="black">
                      <a:lumMod val="95000"/>
                      <a:lumOff val="5000"/>
                    </a:prstClr>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evolutionary algorithm</a:t>
              </a:r>
              <a:r>
                <a:rPr kumimoji="0" lang="zh-CN" altLang="en-US" sz="1800" b="1" i="0" u="none" strike="noStrike" kern="1200" cap="none" spc="0" normalizeH="0" baseline="0" noProof="0" dirty="0">
                  <a:ln>
                    <a:noFill/>
                  </a:ln>
                  <a:solidFill>
                    <a:prstClr val="black">
                      <a:lumMod val="95000"/>
                      <a:lumOff val="5000"/>
                    </a:prstClr>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p>
          </p:txBody>
        </p:sp>
      </p:grpSp>
      <p:sp>
        <p:nvSpPr>
          <p:cNvPr id="21" name="矩形 20">
            <a:extLst>
              <a:ext uri="{FF2B5EF4-FFF2-40B4-BE49-F238E27FC236}">
                <a16:creationId xmlns:a16="http://schemas.microsoft.com/office/drawing/2014/main" id="{516C3D9D-EAB0-456E-98CD-C6FC12AB3094}"/>
              </a:ext>
            </a:extLst>
          </p:cNvPr>
          <p:cNvSpPr/>
          <p:nvPr/>
        </p:nvSpPr>
        <p:spPr>
          <a:xfrm>
            <a:off x="871928" y="129010"/>
            <a:ext cx="1415772"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五、演化学习</a:t>
            </a:r>
          </a:p>
        </p:txBody>
      </p:sp>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66176340-FB83-4921-BCB2-FD9783E9A71C}"/>
                  </a:ext>
                </a:extLst>
              </p:cNvPr>
              <p:cNvSpPr/>
              <p:nvPr/>
            </p:nvSpPr>
            <p:spPr>
              <a:xfrm>
                <a:off x="438545" y="1928589"/>
                <a:ext cx="10978211" cy="3000821"/>
              </a:xfrm>
              <a:prstGeom prst="rect">
                <a:avLst/>
              </a:prstGeom>
            </p:spPr>
            <p:txBody>
              <a:bodyPr wrap="square">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zh-CN" altLang="zh-CN" sz="1800" b="1" i="0" u="none" strike="noStrike" kern="1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步骤</a:t>
                </a:r>
                <a:r>
                  <a:rPr kumimoji="0" lang="en-US" altLang="zh-CN" sz="1800" b="1" i="0" u="none" strike="noStrike" kern="1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3</a:t>
                </a:r>
                <a:r>
                  <a:rPr kumimoji="0" lang="zh-CN" altLang="zh-CN" sz="1800" b="1" i="0" u="none" strike="noStrike" kern="1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：选择</a:t>
                </a:r>
                <a:endParaRPr kumimoji="0" lang="zh-CN" altLang="zh-CN" sz="1800" b="0" i="0" u="none" strike="noStrike" kern="1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266700" algn="just" defTabSz="914400" rtl="0" eaLnBrk="1" fontAlgn="auto" latinLnBrk="0" hangingPunct="1">
                  <a:lnSpc>
                    <a:spcPct val="150000"/>
                  </a:lnSpc>
                  <a:spcBef>
                    <a:spcPts val="0"/>
                  </a:spcBef>
                  <a:spcAft>
                    <a:spcPts val="0"/>
                  </a:spcAft>
                  <a:buClrTx/>
                  <a:buSzTx/>
                  <a:buFontTx/>
                  <a:buNone/>
                  <a:tabLst/>
                  <a:defRPr/>
                </a:pPr>
                <a:r>
                  <a:rPr kumimoji="0" lang="zh-CN" altLang="zh-CN" sz="1800" b="0" i="0" u="none" strike="noStrike" kern="1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采用轮盘赌选择算法</a:t>
                </a:r>
                <a:r>
                  <a:rPr kumimoji="0" lang="zh-CN" altLang="en-US" sz="1800" b="0" i="0" u="none" strike="noStrike" kern="1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对染色体进行选择</a:t>
                </a:r>
                <a:r>
                  <a:rPr kumimoji="0" lang="zh-CN" altLang="zh-CN" sz="1800" b="0" i="0" u="none" strike="noStrike" kern="1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，得到新种群为：</a:t>
                </a:r>
                <a:endParaRPr kumimoji="0" lang="zh-CN" altLang="zh-CN" sz="1800" b="0" i="0" u="none" strike="noStrike" kern="1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just"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zh-CN" altLang="zh-CN" sz="18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SupPr>
                        <m:e>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𝐶</m:t>
                          </m:r>
                        </m:e>
                        <m:sub>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1</m:t>
                          </m:r>
                        </m:sub>
                        <m:sup>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m:t>
                          </m:r>
                        </m:sup>
                      </m:sSubSup>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m:t>
                      </m:r>
                      <m:d>
                        <m:dPr>
                          <m:ctrlPr>
                            <a:rPr kumimoji="0" lang="zh-CN" altLang="zh-CN" sz="18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1.0152, −3.9811, −2.6638, 3.7535</m:t>
                          </m:r>
                        </m:e>
                      </m:d>
                    </m:oMath>
                  </m:oMathPara>
                </a14:m>
                <a:endParaRPr kumimoji="0" lang="zh-CN" altLang="zh-CN" sz="1800" b="0" i="0" u="none" strike="noStrike" kern="1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just"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zh-CN" altLang="zh-CN" sz="18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SupPr>
                        <m:e>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𝐶</m:t>
                          </m:r>
                        </m:e>
                        <m:sub>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2</m:t>
                          </m:r>
                        </m:sub>
                        <m:sup>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m:t>
                          </m:r>
                        </m:sup>
                      </m:sSubSup>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m:t>
                      </m:r>
                      <m:d>
                        <m:dPr>
                          <m:ctrlPr>
                            <a:rPr kumimoji="0" lang="zh-CN" altLang="zh-CN" sz="18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4.0589, 2.1904, −0.1503, 0.0023</m:t>
                          </m:r>
                        </m:e>
                      </m:d>
                    </m:oMath>
                  </m:oMathPara>
                </a14:m>
                <a:endParaRPr kumimoji="0" lang="zh-CN" altLang="zh-CN" sz="1800" b="0" i="0" u="none" strike="noStrike" kern="1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just"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zh-CN" altLang="zh-CN" sz="18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SupPr>
                        <m:e>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𝐶</m:t>
                          </m:r>
                        </m:e>
                        <m:sub>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3</m:t>
                          </m:r>
                        </m:sub>
                        <m:sup>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m:t>
                          </m:r>
                        </m:sup>
                      </m:sSubSup>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m:t>
                      </m:r>
                      <m:d>
                        <m:dPr>
                          <m:ctrlPr>
                            <a:rPr kumimoji="0" lang="zh-CN" altLang="zh-CN" sz="18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1.0152, −3.9811, −2.6638, 3.7535</m:t>
                          </m:r>
                        </m:e>
                      </m:d>
                    </m:oMath>
                  </m:oMathPara>
                </a14:m>
                <a:endParaRPr kumimoji="0" lang="zh-CN" altLang="zh-CN" sz="1800" b="0" i="0" u="none" strike="noStrike" kern="1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just"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zh-CN" altLang="zh-CN" sz="18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SupPr>
                        <m:e>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𝐶</m:t>
                          </m:r>
                        </m:e>
                        <m:sub>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4</m:t>
                          </m:r>
                        </m:sub>
                        <m:sup>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m:t>
                          </m:r>
                        </m:sup>
                      </m:sSubSup>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m:t>
                      </m:r>
                      <m:d>
                        <m:dPr>
                          <m:ctrlPr>
                            <a:rPr kumimoji="0" lang="zh-CN" altLang="zh-CN" sz="18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1.0152, −3.9811, −2.6638, 3.7535</m:t>
                          </m:r>
                        </m:e>
                      </m:d>
                    </m:oMath>
                  </m:oMathPara>
                </a14:m>
                <a:endParaRPr kumimoji="0" lang="zh-CN" altLang="zh-CN" sz="1800" b="0" i="0" u="none" strike="noStrike" kern="1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just"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zh-CN" altLang="zh-CN" sz="18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SupPr>
                        <m:e>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𝐶</m:t>
                          </m:r>
                        </m:e>
                        <m:sub>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5</m:t>
                          </m:r>
                        </m:sub>
                        <m:sup>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m:t>
                          </m:r>
                        </m:sup>
                      </m:sSubSup>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m:t>
                      </m:r>
                      <m:d>
                        <m:dPr>
                          <m:ctrlPr>
                            <a:rPr kumimoji="0" lang="zh-CN" altLang="zh-CN" sz="18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0.2073, 2.9932, −4.0802, 1.8794</m:t>
                          </m:r>
                        </m:e>
                      </m:d>
                    </m:oMath>
                  </m:oMathPara>
                </a14:m>
                <a:endParaRPr kumimoji="0" lang="zh-CN" altLang="zh-CN" sz="1800" b="0" i="0" u="none" strike="noStrike" kern="1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mc:Choice>
        <mc:Fallback xmlns="">
          <p:sp>
            <p:nvSpPr>
              <p:cNvPr id="7" name="矩形 6">
                <a:extLst>
                  <a:ext uri="{FF2B5EF4-FFF2-40B4-BE49-F238E27FC236}">
                    <a16:creationId xmlns:a16="http://schemas.microsoft.com/office/drawing/2014/main" id="{66176340-FB83-4921-BCB2-FD9783E9A71C}"/>
                  </a:ext>
                </a:extLst>
              </p:cNvPr>
              <p:cNvSpPr>
                <a:spLocks noRot="1" noChangeAspect="1" noMove="1" noResize="1" noEditPoints="1" noAdjustHandles="1" noChangeArrowheads="1" noChangeShapeType="1" noTextEdit="1"/>
              </p:cNvSpPr>
              <p:nvPr/>
            </p:nvSpPr>
            <p:spPr>
              <a:xfrm>
                <a:off x="438545" y="1928589"/>
                <a:ext cx="10978211" cy="3000821"/>
              </a:xfrm>
              <a:prstGeom prst="rect">
                <a:avLst/>
              </a:prstGeom>
              <a:blipFill>
                <a:blip r:embed="rId3"/>
                <a:stretch>
                  <a:fillRect l="-50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906645291"/>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504507" y="1008198"/>
            <a:ext cx="8846288" cy="497934"/>
            <a:chOff x="2228892" y="2819853"/>
            <a:chExt cx="4786506" cy="497934"/>
          </a:xfrm>
        </p:grpSpPr>
        <p:sp>
          <p:nvSpPr>
            <p:cNvPr id="3" name="平行四边形 2"/>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4" name="平行四边形 3"/>
            <p:cNvSpPr/>
            <p:nvPr/>
          </p:nvSpPr>
          <p:spPr bwMode="auto">
            <a:xfrm>
              <a:off x="2228892" y="2819853"/>
              <a:ext cx="4786506"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5" name="矩形 4"/>
            <p:cNvSpPr/>
            <p:nvPr/>
          </p:nvSpPr>
          <p:spPr>
            <a:xfrm>
              <a:off x="2591332" y="2826188"/>
              <a:ext cx="4133539" cy="36933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black">
                      <a:lumMod val="95000"/>
                      <a:lumOff val="5000"/>
                    </a:prstClr>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演化算法（</a:t>
              </a:r>
              <a:r>
                <a:rPr kumimoji="0" lang="en-US" altLang="zh-CN" sz="1800" b="1" i="0" u="none" strike="noStrike" kern="1200" cap="none" spc="0" normalizeH="0" baseline="0" noProof="0" dirty="0">
                  <a:ln>
                    <a:noFill/>
                  </a:ln>
                  <a:solidFill>
                    <a:prstClr val="black">
                      <a:lumMod val="95000"/>
                      <a:lumOff val="5000"/>
                    </a:prstClr>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evolutionary algorithm</a:t>
              </a:r>
              <a:r>
                <a:rPr kumimoji="0" lang="zh-CN" altLang="en-US" sz="1800" b="1" i="0" u="none" strike="noStrike" kern="1200" cap="none" spc="0" normalizeH="0" baseline="0" noProof="0" dirty="0">
                  <a:ln>
                    <a:noFill/>
                  </a:ln>
                  <a:solidFill>
                    <a:prstClr val="black">
                      <a:lumMod val="95000"/>
                      <a:lumOff val="5000"/>
                    </a:prstClr>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p>
          </p:txBody>
        </p:sp>
      </p:grpSp>
      <p:sp>
        <p:nvSpPr>
          <p:cNvPr id="21" name="矩形 20">
            <a:extLst>
              <a:ext uri="{FF2B5EF4-FFF2-40B4-BE49-F238E27FC236}">
                <a16:creationId xmlns:a16="http://schemas.microsoft.com/office/drawing/2014/main" id="{516C3D9D-EAB0-456E-98CD-C6FC12AB3094}"/>
              </a:ext>
            </a:extLst>
          </p:cNvPr>
          <p:cNvSpPr/>
          <p:nvPr/>
        </p:nvSpPr>
        <p:spPr>
          <a:xfrm>
            <a:off x="871928" y="129010"/>
            <a:ext cx="1415772"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五、演化学习</a:t>
            </a:r>
          </a:p>
        </p:txBody>
      </p:sp>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0E48F294-017C-4023-9C98-A7813FDAB24D}"/>
                  </a:ext>
                </a:extLst>
              </p:cNvPr>
              <p:cNvSpPr/>
              <p:nvPr/>
            </p:nvSpPr>
            <p:spPr>
              <a:xfrm>
                <a:off x="587340" y="1946989"/>
                <a:ext cx="10918692" cy="4301434"/>
              </a:xfrm>
              <a:prstGeom prst="rect">
                <a:avLst/>
              </a:prstGeom>
            </p:spPr>
            <p:txBody>
              <a:bodyPr wrap="square">
                <a:spAutoFit/>
              </a:bodyPr>
              <a:lstStyle/>
              <a:p>
                <a:pPr marL="0" marR="0" lvl="0" indent="127000" algn="just" defTabSz="914400" rtl="0" eaLnBrk="1" fontAlgn="auto" latinLnBrk="0" hangingPunct="1">
                  <a:lnSpc>
                    <a:spcPts val="2200"/>
                  </a:lnSpc>
                  <a:spcBef>
                    <a:spcPts val="0"/>
                  </a:spcBef>
                  <a:spcAft>
                    <a:spcPts val="0"/>
                  </a:spcAft>
                  <a:buClrTx/>
                  <a:buSzTx/>
                  <a:buFontTx/>
                  <a:buNone/>
                  <a:tabLst/>
                  <a:defRPr/>
                </a:pPr>
                <a:r>
                  <a:rPr kumimoji="0" lang="zh-CN"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步骤</a:t>
                </a:r>
                <a:r>
                  <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4</a:t>
                </a:r>
                <a:r>
                  <a:rPr kumimoji="0" lang="zh-CN"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：交叉</a:t>
                </a:r>
                <a:endPar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endParaRPr>
              </a:p>
              <a:p>
                <a:pPr marL="0" marR="0" lvl="0" indent="266700" algn="just" defTabSz="914400" rtl="0" eaLnBrk="1" fontAlgn="auto" latinLnBrk="0" hangingPunct="1">
                  <a:lnSpc>
                    <a:spcPts val="2200"/>
                  </a:lnSpc>
                  <a:spcBef>
                    <a:spcPts val="0"/>
                  </a:spcBef>
                  <a:spcAft>
                    <a:spcPts val="0"/>
                  </a:spcAft>
                  <a:buClrTx/>
                  <a:buSzTx/>
                  <a:buFontTx/>
                  <a:buNone/>
                  <a:tabLst/>
                  <a:defRPr/>
                </a:pPr>
                <a:r>
                  <a:rPr kumimoji="0" lang="zh-CN" altLang="zh-CN" sz="1800" b="0" i="0" u="none" strike="noStrike" kern="1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具体而言，随机生成</a:t>
                </a:r>
                <a:r>
                  <a:rPr kumimoji="0" lang="en-US" altLang="zh-CN" sz="1800" b="0" i="0" u="none" strike="noStrike" kern="1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1</a:t>
                </a:r>
                <a:r>
                  <a:rPr kumimoji="0" lang="zh-CN" altLang="zh-CN" sz="1800" b="0" i="0" u="none" strike="noStrike" kern="1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至</a:t>
                </a:r>
                <a:r>
                  <a:rPr kumimoji="0" lang="en-US" altLang="zh-CN" sz="1800" b="0" i="0" u="none" strike="noStrike" kern="1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4</a:t>
                </a:r>
                <a:r>
                  <a:rPr kumimoji="0" lang="zh-CN" altLang="zh-CN" sz="1800" b="0" i="0" u="none" strike="noStrike" kern="1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之间一个自然数作为交叉位，每对染色体交换交叉位及之后基因信息（例如交叉位为</a:t>
                </a:r>
                <a:r>
                  <a:rPr kumimoji="0" lang="en-US" altLang="zh-CN" sz="1800" b="0" i="0" u="none" strike="noStrike" kern="1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3</a:t>
                </a:r>
                <a:r>
                  <a:rPr kumimoji="0" lang="zh-CN" altLang="zh-CN" sz="1800" b="0" i="0" u="none" strike="noStrike" kern="1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，则交换这对染色体</a:t>
                </a:r>
                <a:r>
                  <a:rPr kumimoji="0" lang="en-US" altLang="zh-CN" sz="1800" b="0" i="0" u="none" strike="noStrike" kern="1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3</a:t>
                </a:r>
                <a:r>
                  <a:rPr kumimoji="0" lang="zh-CN" altLang="zh-CN" sz="1800" b="0" i="0" u="none" strike="noStrike" kern="1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号位以及之后的基因信息）：</a:t>
                </a:r>
                <a:endParaRPr kumimoji="0" lang="en-US" altLang="zh-CN" sz="1800" b="0" i="0" u="none" strike="noStrike" kern="1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a:p>
                <a:pPr marL="0" marR="0" lvl="0" indent="266700" algn="just" defTabSz="914400" rtl="0" eaLnBrk="1" fontAlgn="auto" latinLnBrk="0" hangingPunct="1">
                  <a:lnSpc>
                    <a:spcPts val="2200"/>
                  </a:lnSpc>
                  <a:spcBef>
                    <a:spcPts val="0"/>
                  </a:spcBef>
                  <a:spcAft>
                    <a:spcPts val="0"/>
                  </a:spcAft>
                  <a:buClrTx/>
                  <a:buSzTx/>
                  <a:buFontTx/>
                  <a:buNone/>
                  <a:tabLst/>
                  <a:defRPr/>
                </a:pPr>
                <a:endParaRPr kumimoji="0" lang="en-US" altLang="zh-CN" sz="1800" b="0" i="0" u="none" strike="noStrike" kern="1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a:p>
                <a:pPr marL="0" marR="0" lvl="0" indent="0" algn="l" defTabSz="914400" rtl="0" eaLnBrk="1" fontAlgn="auto" latinLnBrk="0" hangingPunct="1">
                  <a:lnSpc>
                    <a:spcPct val="150000"/>
                  </a:lnSpc>
                  <a:spcBef>
                    <a:spcPts val="0"/>
                  </a:spcBef>
                  <a:spcAft>
                    <a:spcPts val="0"/>
                  </a:spcAft>
                  <a:buClrTx/>
                  <a:buSzTx/>
                  <a:buFontTx/>
                  <a:buNone/>
                  <a:tabLst/>
                  <a:defRPr/>
                </a:pPr>
                <a14:m>
                  <m:oMath xmlns:m="http://schemas.openxmlformats.org/officeDocument/2006/math">
                    <m:sSubSup>
                      <m:sSubSupPr>
                        <m:ctrlPr>
                          <a:rPr kumimoji="0" lang="zh-CN"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ctrlPr>
                      </m:sSubSupPr>
                      <m:e>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t>𝐶</m:t>
                        </m:r>
                      </m:e>
                      <m:sub>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t>1</m:t>
                        </m:r>
                      </m:sub>
                      <m:sup>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t>′</m:t>
                        </m:r>
                      </m:sup>
                    </m:sSubSup>
                  </m:oMath>
                </a14:m>
                <a:r>
                  <a:rPr kumimoji="0" lang="zh-CN"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和</a:t>
                </a:r>
                <a14:m>
                  <m:oMath xmlns:m="http://schemas.openxmlformats.org/officeDocument/2006/math">
                    <m:sSubSup>
                      <m:sSubSupPr>
                        <m:ctrlPr>
                          <a:rPr kumimoji="0" lang="zh-CN"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ctrlPr>
                      </m:sSubSupPr>
                      <m:e>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t>𝐶</m:t>
                        </m:r>
                      </m:e>
                      <m:sub>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t>2</m:t>
                        </m:r>
                      </m:sub>
                      <m:sup>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t>′</m:t>
                        </m:r>
                      </m:sup>
                    </m:sSubSup>
                  </m:oMath>
                </a14:m>
                <a:r>
                  <a:rPr kumimoji="0" lang="zh-CN"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交叉位为</a:t>
                </a: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3</a:t>
                </a:r>
                <a:r>
                  <a:rPr kumimoji="0" lang="zh-CN"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，交换这对染色体</a:t>
                </a: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3</a:t>
                </a:r>
                <a:r>
                  <a:rPr kumimoji="0" lang="zh-CN"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号位以及之后基因信息，得到新的染色体：</a:t>
                </a:r>
              </a:p>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zh-CN"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ctrlPr>
                        </m:sSubSupPr>
                        <m:e>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t>𝐶</m:t>
                          </m:r>
                        </m:e>
                        <m:sub>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t>1</m:t>
                          </m:r>
                        </m:sub>
                        <m:sup>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t>′′</m:t>
                          </m:r>
                        </m:sup>
                      </m:sSubSup>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t>=</m:t>
                      </m:r>
                      <m:d>
                        <m:dPr>
                          <m:ctrlPr>
                            <a:rPr kumimoji="0" lang="zh-CN"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ctrlPr>
                        </m:dPr>
                        <m:e>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t>1.0152, −3.9811, −0.1503, 0.0023</m:t>
                          </m:r>
                        </m:e>
                      </m:d>
                    </m:oMath>
                  </m:oMathPara>
                </a14:m>
                <a:endParaRPr kumimoji="0" lang="zh-CN"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zh-CN"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ctrlPr>
                        </m:sSubSupPr>
                        <m:e>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t>𝐶</m:t>
                          </m:r>
                        </m:e>
                        <m:sub>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t>2</m:t>
                          </m:r>
                        </m:sub>
                        <m:sup>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t>′′</m:t>
                          </m:r>
                        </m:sup>
                      </m:sSubSup>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t>=</m:t>
                      </m:r>
                      <m:d>
                        <m:dPr>
                          <m:ctrlPr>
                            <a:rPr kumimoji="0" lang="zh-CN"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ctrlPr>
                        </m:dPr>
                        <m:e>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t>4.0589, 2.1904, −2.6638, 3.7535</m:t>
                          </m:r>
                        </m:e>
                      </m:d>
                    </m:oMath>
                  </m:oMathPara>
                </a14:m>
                <a:endParaRPr kumimoji="0" lang="zh-CN"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a:p>
                <a:pPr marL="0" marR="0" lvl="0" indent="0" algn="l" defTabSz="914400" rtl="0" eaLnBrk="1" fontAlgn="auto" latinLnBrk="0" hangingPunct="1">
                  <a:lnSpc>
                    <a:spcPct val="150000"/>
                  </a:lnSpc>
                  <a:spcBef>
                    <a:spcPts val="0"/>
                  </a:spcBef>
                  <a:spcAft>
                    <a:spcPts val="0"/>
                  </a:spcAft>
                  <a:buClrTx/>
                  <a:buSzTx/>
                  <a:buFontTx/>
                  <a:buNone/>
                  <a:tabLst/>
                  <a:defRPr/>
                </a:pPr>
                <a14:m>
                  <m:oMath xmlns:m="http://schemas.openxmlformats.org/officeDocument/2006/math">
                    <m:sSubSup>
                      <m:sSubSupPr>
                        <m:ctrlPr>
                          <a:rPr kumimoji="0" lang="zh-CN"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ctrlPr>
                      </m:sSubSupPr>
                      <m:e>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t>𝐶</m:t>
                        </m:r>
                      </m:e>
                      <m:sub>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t>4</m:t>
                        </m:r>
                      </m:sub>
                      <m:sup>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t>′</m:t>
                        </m:r>
                      </m:sup>
                    </m:sSubSup>
                  </m:oMath>
                </a14:m>
                <a:r>
                  <a:rPr kumimoji="0" lang="zh-CN"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和</a:t>
                </a:r>
                <a14:m>
                  <m:oMath xmlns:m="http://schemas.openxmlformats.org/officeDocument/2006/math">
                    <m:sSubSup>
                      <m:sSubSupPr>
                        <m:ctrlPr>
                          <a:rPr kumimoji="0" lang="zh-CN"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ctrlPr>
                      </m:sSubSupPr>
                      <m:e>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t>𝐶</m:t>
                        </m:r>
                      </m:e>
                      <m:sub>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t>5</m:t>
                        </m:r>
                      </m:sub>
                      <m:sup>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t>′</m:t>
                        </m:r>
                      </m:sup>
                    </m:sSubSup>
                  </m:oMath>
                </a14:m>
                <a:r>
                  <a:rPr kumimoji="0" lang="zh-CN"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交叉位为</a:t>
                </a: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4</a:t>
                </a:r>
                <a:r>
                  <a:rPr kumimoji="0" lang="zh-CN"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，交换这对染色体</a:t>
                </a: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4</a:t>
                </a:r>
                <a:r>
                  <a:rPr kumimoji="0" lang="zh-CN"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号位以及之后基因信息，得到新的染色体：</a:t>
                </a:r>
              </a:p>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zh-CN"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ctrlPr>
                        </m:sSubSupPr>
                        <m:e>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t>𝐶</m:t>
                          </m:r>
                        </m:e>
                        <m:sub>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t>4</m:t>
                          </m:r>
                        </m:sub>
                        <m:sup>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t>′′</m:t>
                          </m:r>
                        </m:sup>
                      </m:sSubSup>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t>=</m:t>
                      </m:r>
                      <m:d>
                        <m:dPr>
                          <m:ctrlPr>
                            <a:rPr kumimoji="0" lang="zh-CN"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ctrlPr>
                        </m:dPr>
                        <m:e>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t>1.0152, −3.9811, −2.6638, 1.8794</m:t>
                          </m:r>
                        </m:e>
                      </m:d>
                    </m:oMath>
                  </m:oMathPara>
                </a14:m>
                <a:endParaRPr kumimoji="0" lang="zh-CN"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zh-CN"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ctrlPr>
                        </m:sSubSupPr>
                        <m:e>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t>𝐶</m:t>
                          </m:r>
                        </m:e>
                        <m:sub>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t>5</m:t>
                          </m:r>
                        </m:sub>
                        <m:sup>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t>′′</m:t>
                          </m:r>
                        </m:sup>
                      </m:sSubSup>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t>=</m:t>
                      </m:r>
                      <m:d>
                        <m:dPr>
                          <m:ctrlPr>
                            <a:rPr kumimoji="0" lang="zh-CN"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ctrlPr>
                        </m:dPr>
                        <m:e>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t>0.2073, 2.9932, −4.0802, 3.7535</m:t>
                          </m:r>
                        </m:e>
                      </m:d>
                    </m:oMath>
                  </m:oMathPara>
                </a14:m>
                <a:endParaRPr kumimoji="0" lang="zh-CN"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a:p>
                <a:pPr marL="0" marR="0" lvl="0" indent="266700" algn="just" defTabSz="914400" rtl="0" eaLnBrk="1" fontAlgn="auto" latinLnBrk="0" hangingPunct="1">
                  <a:lnSpc>
                    <a:spcPts val="2200"/>
                  </a:lnSpc>
                  <a:spcBef>
                    <a:spcPts val="0"/>
                  </a:spcBef>
                  <a:spcAft>
                    <a:spcPts val="0"/>
                  </a:spcAft>
                  <a:buClrTx/>
                  <a:buSzTx/>
                  <a:buFontTx/>
                  <a:buNone/>
                  <a:tabLst/>
                  <a:defRPr/>
                </a:pPr>
                <a:endParaRPr kumimoji="0" lang="zh-CN" altLang="zh-CN" sz="1800" b="0" i="0" u="none" strike="noStrike" kern="1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mc:Choice>
        <mc:Fallback xmlns="">
          <p:sp>
            <p:nvSpPr>
              <p:cNvPr id="6" name="矩形 5">
                <a:extLst>
                  <a:ext uri="{FF2B5EF4-FFF2-40B4-BE49-F238E27FC236}">
                    <a16:creationId xmlns:a16="http://schemas.microsoft.com/office/drawing/2014/main" id="{0E48F294-017C-4023-9C98-A7813FDAB24D}"/>
                  </a:ext>
                </a:extLst>
              </p:cNvPr>
              <p:cNvSpPr>
                <a:spLocks noRot="1" noChangeAspect="1" noMove="1" noResize="1" noEditPoints="1" noAdjustHandles="1" noChangeArrowheads="1" noChangeShapeType="1" noTextEdit="1"/>
              </p:cNvSpPr>
              <p:nvPr/>
            </p:nvSpPr>
            <p:spPr>
              <a:xfrm>
                <a:off x="587340" y="1946989"/>
                <a:ext cx="10918692" cy="4301434"/>
              </a:xfrm>
              <a:prstGeom prst="rect">
                <a:avLst/>
              </a:prstGeom>
              <a:blipFill>
                <a:blip r:embed="rId3"/>
                <a:stretch>
                  <a:fillRect l="-447" t="-1416" r="-50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86090879"/>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504507" y="1008198"/>
            <a:ext cx="8846288" cy="497934"/>
            <a:chOff x="2228892" y="2819853"/>
            <a:chExt cx="4786506" cy="497934"/>
          </a:xfrm>
        </p:grpSpPr>
        <p:sp>
          <p:nvSpPr>
            <p:cNvPr id="3" name="平行四边形 2"/>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4" name="平行四边形 3"/>
            <p:cNvSpPr/>
            <p:nvPr/>
          </p:nvSpPr>
          <p:spPr bwMode="auto">
            <a:xfrm>
              <a:off x="2228892" y="2819853"/>
              <a:ext cx="4786506"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5" name="矩形 4"/>
            <p:cNvSpPr/>
            <p:nvPr/>
          </p:nvSpPr>
          <p:spPr>
            <a:xfrm>
              <a:off x="2591332" y="2826188"/>
              <a:ext cx="4133539" cy="36933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black">
                      <a:lumMod val="95000"/>
                      <a:lumOff val="5000"/>
                    </a:prstClr>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演化算法（</a:t>
              </a:r>
              <a:r>
                <a:rPr kumimoji="0" lang="en-US" altLang="zh-CN" sz="1800" b="1" i="0" u="none" strike="noStrike" kern="1200" cap="none" spc="0" normalizeH="0" baseline="0" noProof="0" dirty="0">
                  <a:ln>
                    <a:noFill/>
                  </a:ln>
                  <a:solidFill>
                    <a:prstClr val="black">
                      <a:lumMod val="95000"/>
                      <a:lumOff val="5000"/>
                    </a:prstClr>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evolutionary algorithm</a:t>
              </a:r>
              <a:r>
                <a:rPr kumimoji="0" lang="zh-CN" altLang="en-US" sz="1800" b="1" i="0" u="none" strike="noStrike" kern="1200" cap="none" spc="0" normalizeH="0" baseline="0" noProof="0" dirty="0">
                  <a:ln>
                    <a:noFill/>
                  </a:ln>
                  <a:solidFill>
                    <a:prstClr val="black">
                      <a:lumMod val="95000"/>
                      <a:lumOff val="5000"/>
                    </a:prstClr>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p>
          </p:txBody>
        </p:sp>
      </p:grpSp>
      <p:sp>
        <p:nvSpPr>
          <p:cNvPr id="21" name="矩形 20">
            <a:extLst>
              <a:ext uri="{FF2B5EF4-FFF2-40B4-BE49-F238E27FC236}">
                <a16:creationId xmlns:a16="http://schemas.microsoft.com/office/drawing/2014/main" id="{516C3D9D-EAB0-456E-98CD-C6FC12AB3094}"/>
              </a:ext>
            </a:extLst>
          </p:cNvPr>
          <p:cNvSpPr/>
          <p:nvPr/>
        </p:nvSpPr>
        <p:spPr>
          <a:xfrm>
            <a:off x="871928" y="129010"/>
            <a:ext cx="1415772"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五、演化学习</a:t>
            </a:r>
          </a:p>
        </p:txBody>
      </p:sp>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57FC24B3-D214-4D38-96B5-8BDE2FA5E46C}"/>
                  </a:ext>
                </a:extLst>
              </p:cNvPr>
              <p:cNvSpPr/>
              <p:nvPr/>
            </p:nvSpPr>
            <p:spPr>
              <a:xfrm>
                <a:off x="1420301" y="2320911"/>
                <a:ext cx="9482161" cy="2957733"/>
              </a:xfrm>
              <a:prstGeom prst="rect">
                <a:avLst/>
              </a:prstGeom>
            </p:spPr>
            <p:txBody>
              <a:bodyPr wrap="square">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zh-CN" altLang="zh-CN" sz="1800" b="1" i="0" u="none" strike="noStrike" kern="1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步骤</a:t>
                </a:r>
                <a:r>
                  <a:rPr kumimoji="0" lang="en-US" altLang="zh-CN" sz="1800" b="1" i="0" u="none" strike="noStrike" kern="1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5</a:t>
                </a:r>
                <a:r>
                  <a:rPr kumimoji="0" lang="zh-CN" altLang="zh-CN" sz="1800" b="1" i="0" u="none" strike="noStrike" kern="1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：变异</a:t>
                </a:r>
                <a:endParaRPr kumimoji="0" lang="zh-CN" altLang="zh-CN" sz="1800" b="0" i="0" u="none" strike="noStrike" kern="1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266700" algn="just" defTabSz="914400" rtl="0" eaLnBrk="1" fontAlgn="auto" latinLnBrk="0" hangingPunct="1">
                  <a:lnSpc>
                    <a:spcPct val="150000"/>
                  </a:lnSpc>
                  <a:spcBef>
                    <a:spcPts val="0"/>
                  </a:spcBef>
                  <a:spcAft>
                    <a:spcPts val="0"/>
                  </a:spcAft>
                  <a:buClrTx/>
                  <a:buSzTx/>
                  <a:buFontTx/>
                  <a:buNone/>
                  <a:tabLst/>
                  <a:defRPr/>
                </a:pPr>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假设变异概率为</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0.1</a:t>
                </a:r>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。对于每个染色体中若干基因随机生成</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[0,1]</a:t>
                </a:r>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的随机数，若该随机数小于</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0.1</a:t>
                </a:r>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，则改变该基因信息取值，否则不改变该基因信息取值：</a:t>
                </a:r>
                <a:endPar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endParaRPr>
              </a:p>
              <a:p>
                <a:pPr marL="0" marR="0" lvl="0" indent="0" algn="just" defTabSz="914400" rtl="0" eaLnBrk="1" fontAlgn="auto" latinLnBrk="0" hangingPunct="1">
                  <a:lnSpc>
                    <a:spcPct val="150000"/>
                  </a:lnSpc>
                  <a:spcBef>
                    <a:spcPts val="0"/>
                  </a:spcBef>
                  <a:spcAft>
                    <a:spcPts val="0"/>
                  </a:spcAft>
                  <a:buClrTx/>
                  <a:buSzTx/>
                  <a:buFontTx/>
                  <a:buNone/>
                  <a:tabLst/>
                  <a:defRPr/>
                </a:pPr>
                <a14:m>
                  <m:oMath xmlns:m="http://schemas.openxmlformats.org/officeDocument/2006/math">
                    <m:sSubSup>
                      <m:sSubSupPr>
                        <m:ctrlPr>
                          <a:rPr kumimoji="0" lang="zh-CN" altLang="zh-CN" sz="18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SupPr>
                      <m:e>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𝐶</m:t>
                        </m:r>
                      </m:e>
                      <m:sub>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3</m:t>
                        </m:r>
                      </m:sub>
                      <m:sup>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m:t>
                        </m:r>
                      </m:sup>
                    </m:sSubSup>
                  </m:oMath>
                </a14:m>
                <a:r>
                  <a:rPr kumimoji="0" lang="zh-CN" altLang="zh-CN" sz="1800" b="0" i="0" u="none" strike="noStrike" kern="1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的一号位基因采样所得随机数小于</a:t>
                </a:r>
                <a:r>
                  <a:rPr kumimoji="0" lang="en-US" altLang="zh-CN" sz="1800" b="0" i="0" u="none" strike="noStrike" kern="1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0.1</a:t>
                </a:r>
                <a:r>
                  <a:rPr kumimoji="0" lang="zh-CN" altLang="zh-CN" sz="1800" b="0" i="0" u="none" strike="noStrike" kern="1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，该基因发生随机变异，其它基因信息保持不变：</a:t>
                </a:r>
                <a:endParaRPr kumimoji="0" lang="zh-CN" altLang="zh-CN" sz="1800" b="0" i="0" u="none" strike="noStrike" kern="1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just"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zh-CN" altLang="zh-CN" sz="18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SupPr>
                        <m:e>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𝐶</m:t>
                          </m:r>
                        </m:e>
                        <m:sub>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3</m:t>
                          </m:r>
                        </m:sub>
                        <m:sup>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m:t>
                          </m:r>
                        </m:sup>
                      </m:sSubSup>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m:t>
                      </m:r>
                      <m:d>
                        <m:dPr>
                          <m:ctrlPr>
                            <a:rPr kumimoji="0" lang="zh-CN" altLang="zh-CN" sz="18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1.0152, −3.9811, −2.6638, 3.7535</m:t>
                          </m:r>
                        </m:e>
                      </m:d>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m:t>
                      </m:r>
                      <m:d>
                        <m:dPr>
                          <m:ctrlPr>
                            <a:rPr kumimoji="0" lang="zh-CN" altLang="zh-CN" sz="18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3.0953, −3.9811, −2.6638, 3.7535</m:t>
                          </m:r>
                        </m:e>
                      </m:d>
                    </m:oMath>
                  </m:oMathPara>
                </a14:m>
                <a:endParaRPr kumimoji="0" lang="zh-CN" altLang="zh-CN" sz="1800" b="0" i="0" u="none" strike="noStrike" kern="1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just" defTabSz="914400" rtl="0" eaLnBrk="1" fontAlgn="auto" latinLnBrk="0" hangingPunct="1">
                  <a:lnSpc>
                    <a:spcPct val="150000"/>
                  </a:lnSpc>
                  <a:spcBef>
                    <a:spcPts val="0"/>
                  </a:spcBef>
                  <a:spcAft>
                    <a:spcPts val="0"/>
                  </a:spcAft>
                  <a:buClrTx/>
                  <a:buSzTx/>
                  <a:buFontTx/>
                  <a:buNone/>
                  <a:tabLst/>
                  <a:defRPr/>
                </a:pPr>
                <a14:m>
                  <m:oMath xmlns:m="http://schemas.openxmlformats.org/officeDocument/2006/math">
                    <m:sSubSup>
                      <m:sSubSupPr>
                        <m:ctrlPr>
                          <a:rPr kumimoji="0" lang="zh-CN" altLang="zh-CN" sz="18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SupPr>
                      <m:e>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𝐶</m:t>
                        </m:r>
                      </m:e>
                      <m:sub>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4</m:t>
                        </m:r>
                      </m:sub>
                      <m:sup>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m:t>
                        </m:r>
                      </m:sup>
                    </m:sSubSup>
                  </m:oMath>
                </a14:m>
                <a:r>
                  <a:rPr kumimoji="0" lang="zh-CN" altLang="zh-CN" sz="1800" b="0" i="0" u="none" strike="noStrike" kern="1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的二号位基因采样所得随机数小于</a:t>
                </a:r>
                <a:r>
                  <a:rPr kumimoji="0" lang="en-US" altLang="zh-CN" sz="1800" b="0" i="0" u="none" strike="noStrike" kern="1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0.1</a:t>
                </a:r>
                <a:r>
                  <a:rPr kumimoji="0" lang="zh-CN" altLang="zh-CN" sz="1800" b="0" i="0" u="none" strike="noStrike" kern="1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，该基因发生随机变异，其它基因信息保持不变：</a:t>
                </a:r>
                <a14:m>
                  <m:oMath xmlns:m="http://schemas.openxmlformats.org/officeDocument/2006/math">
                    <m:sSubSup>
                      <m:sSubSupPr>
                        <m:ctrlPr>
                          <a:rPr kumimoji="0" lang="zh-CN" altLang="zh-CN" sz="1800" b="0" i="1" u="none" strike="noStrike" kern="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SupPr>
                      <m:e>
                        <m:r>
                          <a:rPr kumimoji="0" lang="en-US" altLang="zh-CN" sz="1800" b="0" i="1" u="none" strike="noStrike" kern="0" cap="none" spc="0" normalizeH="0" baseline="0" noProof="0">
                            <a:ln>
                              <a:noFill/>
                            </a:ln>
                            <a:solidFill>
                              <a:srgbClr val="000000"/>
                            </a:solidFill>
                            <a:effectLst/>
                            <a:uLnTx/>
                            <a:uFillTx/>
                            <a:latin typeface="Cambria Math" panose="02040503050406030204" pitchFamily="18" charset="0"/>
                            <a:ea typeface="楷体" panose="02010609060101010101" pitchFamily="49" charset="-122"/>
                            <a:cs typeface="Times New Roman" panose="02020603050405020304" pitchFamily="18" charset="0"/>
                          </a:rPr>
                          <m:t>𝐶</m:t>
                        </m:r>
                      </m:e>
                      <m:sub>
                        <m:r>
                          <a:rPr kumimoji="0" lang="en-US" altLang="zh-CN" sz="1800" b="0" i="0" u="none" strike="noStrike" kern="0" cap="none" spc="0" normalizeH="0" baseline="0" noProof="0">
                            <a:ln>
                              <a:noFill/>
                            </a:ln>
                            <a:solidFill>
                              <a:srgbClr val="000000"/>
                            </a:solidFill>
                            <a:effectLst/>
                            <a:uLnTx/>
                            <a:uFillTx/>
                            <a:latin typeface="Cambria Math" panose="02040503050406030204" pitchFamily="18" charset="0"/>
                            <a:ea typeface="楷体" panose="02010609060101010101" pitchFamily="49" charset="-122"/>
                            <a:cs typeface="Times New Roman" panose="02020603050405020304" pitchFamily="18" charset="0"/>
                          </a:rPr>
                          <m:t>4</m:t>
                        </m:r>
                      </m:sub>
                      <m:sup>
                        <m:r>
                          <a:rPr kumimoji="0" lang="en-US" altLang="zh-CN" sz="1800" b="0" i="1" u="none" strike="noStrike" kern="0" cap="none" spc="0" normalizeH="0" baseline="0" noProof="0">
                            <a:ln>
                              <a:noFill/>
                            </a:ln>
                            <a:solidFill>
                              <a:srgbClr val="000000"/>
                            </a:solidFill>
                            <a:effectLst/>
                            <a:uLnTx/>
                            <a:uFillTx/>
                            <a:latin typeface="Cambria Math" panose="02040503050406030204" pitchFamily="18" charset="0"/>
                            <a:ea typeface="楷体" panose="02010609060101010101" pitchFamily="49" charset="-122"/>
                            <a:cs typeface="Times New Roman" panose="02020603050405020304" pitchFamily="18" charset="0"/>
                          </a:rPr>
                          <m:t>′′</m:t>
                        </m:r>
                      </m:sup>
                    </m:sSubSup>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m:t>
                    </m:r>
                    <m:d>
                      <m:dPr>
                        <m:ctrlPr>
                          <a:rPr kumimoji="0" lang="zh-CN" altLang="zh-CN" sz="18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1.0152, −3.9811, −2.6638, 1.8794</m:t>
                        </m:r>
                      </m:e>
                    </m:d>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m:t>
                    </m:r>
                    <m:d>
                      <m:dPr>
                        <m:ctrlPr>
                          <a:rPr kumimoji="0" lang="zh-CN" altLang="zh-CN" sz="18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1.0152, 0.0153, −2.6638, 1.8794</m:t>
                        </m:r>
                      </m:e>
                    </m:d>
                  </m:oMath>
                </a14:m>
                <a:endParaRPr kumimoji="0" lang="zh-CN" altLang="zh-CN" sz="1800" b="0" i="0" u="none" strike="noStrike" kern="1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mc:Choice>
        <mc:Fallback xmlns="">
          <p:sp>
            <p:nvSpPr>
              <p:cNvPr id="6" name="矩形 5">
                <a:extLst>
                  <a:ext uri="{FF2B5EF4-FFF2-40B4-BE49-F238E27FC236}">
                    <a16:creationId xmlns:a16="http://schemas.microsoft.com/office/drawing/2014/main" id="{57FC24B3-D214-4D38-96B5-8BDE2FA5E46C}"/>
                  </a:ext>
                </a:extLst>
              </p:cNvPr>
              <p:cNvSpPr>
                <a:spLocks noRot="1" noChangeAspect="1" noMove="1" noResize="1" noEditPoints="1" noAdjustHandles="1" noChangeArrowheads="1" noChangeShapeType="1" noTextEdit="1"/>
              </p:cNvSpPr>
              <p:nvPr/>
            </p:nvSpPr>
            <p:spPr>
              <a:xfrm>
                <a:off x="1420301" y="2320911"/>
                <a:ext cx="9482161" cy="2957733"/>
              </a:xfrm>
              <a:prstGeom prst="rect">
                <a:avLst/>
              </a:prstGeom>
              <a:blipFill>
                <a:blip r:embed="rId3"/>
                <a:stretch>
                  <a:fillRect l="-579" r="-51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060093529"/>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504507" y="1008198"/>
            <a:ext cx="8846288" cy="497934"/>
            <a:chOff x="2228892" y="2819853"/>
            <a:chExt cx="4786506" cy="497934"/>
          </a:xfrm>
        </p:grpSpPr>
        <p:sp>
          <p:nvSpPr>
            <p:cNvPr id="3" name="平行四边形 2"/>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4" name="平行四边形 3"/>
            <p:cNvSpPr/>
            <p:nvPr/>
          </p:nvSpPr>
          <p:spPr bwMode="auto">
            <a:xfrm>
              <a:off x="2228892" y="2819853"/>
              <a:ext cx="4786506"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5" name="矩形 4"/>
            <p:cNvSpPr/>
            <p:nvPr/>
          </p:nvSpPr>
          <p:spPr>
            <a:xfrm>
              <a:off x="2591332" y="2826188"/>
              <a:ext cx="4133539" cy="36933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black">
                      <a:lumMod val="95000"/>
                      <a:lumOff val="5000"/>
                    </a:prstClr>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演化算法（</a:t>
              </a:r>
              <a:r>
                <a:rPr kumimoji="0" lang="en-US" altLang="zh-CN" sz="1800" b="1" i="0" u="none" strike="noStrike" kern="1200" cap="none" spc="0" normalizeH="0" baseline="0" noProof="0" dirty="0">
                  <a:ln>
                    <a:noFill/>
                  </a:ln>
                  <a:solidFill>
                    <a:prstClr val="black">
                      <a:lumMod val="95000"/>
                      <a:lumOff val="5000"/>
                    </a:prstClr>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evolutionary algorithm</a:t>
              </a:r>
              <a:r>
                <a:rPr kumimoji="0" lang="zh-CN" altLang="en-US" sz="1800" b="1" i="0" u="none" strike="noStrike" kern="1200" cap="none" spc="0" normalizeH="0" baseline="0" noProof="0" dirty="0">
                  <a:ln>
                    <a:noFill/>
                  </a:ln>
                  <a:solidFill>
                    <a:prstClr val="black">
                      <a:lumMod val="95000"/>
                      <a:lumOff val="5000"/>
                    </a:prstClr>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p>
          </p:txBody>
        </p:sp>
      </p:grpSp>
      <p:sp>
        <p:nvSpPr>
          <p:cNvPr id="21" name="矩形 20">
            <a:extLst>
              <a:ext uri="{FF2B5EF4-FFF2-40B4-BE49-F238E27FC236}">
                <a16:creationId xmlns:a16="http://schemas.microsoft.com/office/drawing/2014/main" id="{516C3D9D-EAB0-456E-98CD-C6FC12AB3094}"/>
              </a:ext>
            </a:extLst>
          </p:cNvPr>
          <p:cNvSpPr/>
          <p:nvPr/>
        </p:nvSpPr>
        <p:spPr>
          <a:xfrm>
            <a:off x="871928" y="129010"/>
            <a:ext cx="1415772"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五、演化学习</a:t>
            </a:r>
          </a:p>
        </p:txBody>
      </p:sp>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5535E2C8-1842-457D-A62A-73F0C4518245}"/>
                  </a:ext>
                </a:extLst>
              </p:cNvPr>
              <p:cNvSpPr/>
              <p:nvPr/>
            </p:nvSpPr>
            <p:spPr>
              <a:xfrm>
                <a:off x="1336432" y="2716874"/>
                <a:ext cx="10750962" cy="2226828"/>
              </a:xfrm>
              <a:prstGeom prst="rect">
                <a:avLst/>
              </a:prstGeom>
            </p:spPr>
            <p:txBody>
              <a:bodyPr wrap="square">
                <a:spAutoFit/>
              </a:bodyPr>
              <a:lstStyle/>
              <a:p>
                <a:pPr marL="0" marR="0" lvl="0" indent="0" algn="just" defTabSz="914400" rtl="0" eaLnBrk="1" fontAlgn="auto" latinLnBrk="0" hangingPunct="1">
                  <a:lnSpc>
                    <a:spcPct val="200000"/>
                  </a:lnSpc>
                  <a:spcBef>
                    <a:spcPts val="0"/>
                  </a:spcBef>
                  <a:spcAft>
                    <a:spcPts val="0"/>
                  </a:spcAft>
                  <a:buClrTx/>
                  <a:buSzTx/>
                  <a:buFontTx/>
                  <a:buNone/>
                  <a:tabLst/>
                  <a:defRPr/>
                </a:pPr>
                <a:r>
                  <a:rPr kumimoji="0" lang="zh-CN" altLang="zh-CN" sz="1800" b="1" i="0" u="none" strike="noStrike" kern="1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步骤</a:t>
                </a:r>
                <a:r>
                  <a:rPr kumimoji="0" lang="en-US" altLang="zh-CN" sz="1800" b="1" i="0" u="none" strike="noStrike" kern="1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6</a:t>
                </a:r>
                <a:r>
                  <a:rPr kumimoji="0" lang="zh-CN" altLang="zh-CN" sz="1800" b="1" i="0" u="none" strike="noStrike" kern="1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：重新评价染色体适应值，更新</a:t>
                </a:r>
                <a14:m>
                  <m:oMath xmlns:m="http://schemas.openxmlformats.org/officeDocument/2006/math">
                    <m:r>
                      <a:rPr kumimoji="0" lang="en-US" altLang="zh-CN" sz="1800" b="1"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𝑩𝒆𝒔𝒕</m:t>
                    </m:r>
                  </m:oMath>
                </a14:m>
                <a:endParaRPr kumimoji="0" lang="zh-CN" altLang="zh-CN" sz="1800" b="0" i="0" u="none" strike="noStrike" kern="1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just" defTabSz="914400" rtl="0" eaLnBrk="1" fontAlgn="auto" latinLnBrk="0" hangingPunct="1">
                  <a:lnSpc>
                    <a:spcPct val="200000"/>
                  </a:lnSpc>
                  <a:spcBef>
                    <a:spcPts val="0"/>
                  </a:spcBef>
                  <a:spcAft>
                    <a:spcPts val="0"/>
                  </a:spcAft>
                  <a:buClrTx/>
                  <a:buSzTx/>
                  <a:buFontTx/>
                  <a:buNone/>
                  <a:tabLst/>
                  <a:defRPr/>
                </a:pPr>
                <a:endParaRPr kumimoji="0" lang="en-US" altLang="zh-CN" sz="1800" b="1" i="0" u="none" strike="noStrike" kern="1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a:p>
                <a:pPr marL="0" marR="0" lvl="0" indent="0" algn="just" defTabSz="914400" rtl="0" eaLnBrk="1" fontAlgn="auto" latinLnBrk="0" hangingPunct="1">
                  <a:lnSpc>
                    <a:spcPct val="200000"/>
                  </a:lnSpc>
                  <a:spcBef>
                    <a:spcPts val="0"/>
                  </a:spcBef>
                  <a:spcAft>
                    <a:spcPts val="0"/>
                  </a:spcAft>
                  <a:buClrTx/>
                  <a:buSzTx/>
                  <a:buFontTx/>
                  <a:buNone/>
                  <a:tabLst/>
                  <a:defRPr/>
                </a:pPr>
                <a:r>
                  <a:rPr kumimoji="0" lang="zh-CN" altLang="zh-CN" sz="1800" b="1" i="0" u="none" strike="noStrike" kern="1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步骤</a:t>
                </a:r>
                <a:r>
                  <a:rPr kumimoji="0" lang="en-US" altLang="zh-CN" sz="1800" b="1" i="0" u="none" strike="noStrike" kern="1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7</a:t>
                </a:r>
                <a:r>
                  <a:rPr kumimoji="0" lang="zh-CN" altLang="zh-CN" sz="1800" b="1" i="0" u="none" strike="noStrike" kern="1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：判断结束</a:t>
                </a:r>
                <a:endParaRPr kumimoji="0" lang="zh-CN" altLang="zh-CN" sz="1800" b="0" i="0" u="none" strike="noStrike" kern="1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266700" algn="just" defTabSz="914400" rtl="0" eaLnBrk="1" fontAlgn="auto" latinLnBrk="0" hangingPunct="1">
                  <a:lnSpc>
                    <a:spcPct val="200000"/>
                  </a:lnSpc>
                  <a:spcBef>
                    <a:spcPts val="0"/>
                  </a:spcBef>
                  <a:spcAft>
                    <a:spcPts val="0"/>
                  </a:spcAft>
                  <a:buClrTx/>
                  <a:buSzTx/>
                  <a:buFontTx/>
                  <a:buNone/>
                  <a:tabLst/>
                  <a:defRPr/>
                </a:pPr>
                <a:r>
                  <a:rPr kumimoji="0" lang="zh-CN" altLang="zh-CN" sz="1800" b="0" i="0" u="none" strike="noStrike" kern="1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如果符合算法终止条件，则输出所找到最优解</a:t>
                </a:r>
                <a14:m>
                  <m:oMath xmlns:m="http://schemas.openxmlformats.org/officeDocument/2006/math">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𝐵𝑒𝑠𝑡</m:t>
                    </m:r>
                  </m:oMath>
                </a14:m>
                <a:r>
                  <a:rPr kumimoji="0" lang="zh-CN" altLang="zh-CN" sz="1800" b="0" i="0" u="none" strike="noStrike" kern="1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，退出程序，否则返回步骤</a:t>
                </a:r>
                <a:r>
                  <a:rPr kumimoji="0" lang="en-US" altLang="zh-CN" sz="1800" b="0" i="0" u="none" strike="noStrike" kern="1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3</a:t>
                </a:r>
                <a:r>
                  <a:rPr kumimoji="0" lang="zh-CN" altLang="zh-CN" sz="1800" b="0" i="0" u="none" strike="noStrike" kern="1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继续执行。</a:t>
                </a:r>
                <a:endParaRPr kumimoji="0" lang="zh-CN" altLang="zh-CN" sz="1800" b="0" i="0" u="none" strike="noStrike" kern="1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mc:Choice>
        <mc:Fallback xmlns="">
          <p:sp>
            <p:nvSpPr>
              <p:cNvPr id="7" name="矩形 6">
                <a:extLst>
                  <a:ext uri="{FF2B5EF4-FFF2-40B4-BE49-F238E27FC236}">
                    <a16:creationId xmlns:a16="http://schemas.microsoft.com/office/drawing/2014/main" id="{5535E2C8-1842-457D-A62A-73F0C4518245}"/>
                  </a:ext>
                </a:extLst>
              </p:cNvPr>
              <p:cNvSpPr>
                <a:spLocks noRot="1" noChangeAspect="1" noMove="1" noResize="1" noEditPoints="1" noAdjustHandles="1" noChangeArrowheads="1" noChangeShapeType="1" noTextEdit="1"/>
              </p:cNvSpPr>
              <p:nvPr/>
            </p:nvSpPr>
            <p:spPr>
              <a:xfrm>
                <a:off x="1336432" y="2716874"/>
                <a:ext cx="10750962" cy="2226828"/>
              </a:xfrm>
              <a:prstGeom prst="rect">
                <a:avLst/>
              </a:prstGeom>
              <a:blipFill>
                <a:blip r:embed="rId3"/>
                <a:stretch>
                  <a:fillRect l="-454" b="-356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65867209"/>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321547" y="725888"/>
            <a:ext cx="11595798" cy="5601196"/>
          </a:xfrm>
          <a:prstGeom prst="rect">
            <a:avLst/>
          </a:prstGeom>
          <a:solidFill>
            <a:srgbClr val="EEF7F8"/>
          </a:solidFill>
          <a:ln>
            <a:noFill/>
          </a:ln>
          <a:effectLst>
            <a:outerShdw blurRad="495300" dist="241300" dir="2700000" algn="tl" rotWithShape="0">
              <a:srgbClr val="222222">
                <a:alpha val="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nvGrpSpPr>
          <p:cNvPr id="7" name="组合 6"/>
          <p:cNvGrpSpPr/>
          <p:nvPr/>
        </p:nvGrpSpPr>
        <p:grpSpPr>
          <a:xfrm>
            <a:off x="590994" y="584180"/>
            <a:ext cx="2579459" cy="708913"/>
            <a:chOff x="3509228" y="1296644"/>
            <a:chExt cx="2754111" cy="756910"/>
          </a:xfrm>
          <a:effectLst/>
        </p:grpSpPr>
        <p:sp>
          <p:nvSpPr>
            <p:cNvPr id="8" name="立方体 7"/>
            <p:cNvSpPr/>
            <p:nvPr/>
          </p:nvSpPr>
          <p:spPr>
            <a:xfrm>
              <a:off x="3522589" y="1312169"/>
              <a:ext cx="2740750" cy="738665"/>
            </a:xfrm>
            <a:prstGeom prst="cube">
              <a:avLst>
                <a:gd name="adj" fmla="val 9465"/>
              </a:avLst>
            </a:prstGeom>
            <a:solidFill>
              <a:srgbClr val="0076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nvGrpSpPr>
            <p:cNvPr id="9" name="组合 8"/>
            <p:cNvGrpSpPr/>
            <p:nvPr/>
          </p:nvGrpSpPr>
          <p:grpSpPr>
            <a:xfrm>
              <a:off x="3520104" y="1385123"/>
              <a:ext cx="2658236" cy="668431"/>
              <a:chOff x="766780" y="725067"/>
              <a:chExt cx="3103577" cy="780415"/>
            </a:xfrm>
          </p:grpSpPr>
          <p:grpSp>
            <p:nvGrpSpPr>
              <p:cNvPr id="14" name="组合 13"/>
              <p:cNvGrpSpPr/>
              <p:nvPr/>
            </p:nvGrpSpPr>
            <p:grpSpPr>
              <a:xfrm>
                <a:off x="766780" y="728242"/>
                <a:ext cx="777240" cy="777240"/>
                <a:chOff x="1908810" y="1131040"/>
                <a:chExt cx="777240" cy="777240"/>
              </a:xfrm>
            </p:grpSpPr>
            <p:sp>
              <p:nvSpPr>
                <p:cNvPr id="33" name="矩形 32"/>
                <p:cNvSpPr/>
                <p:nvPr/>
              </p:nvSpPr>
              <p:spPr>
                <a:xfrm>
                  <a:off x="1908810" y="1131040"/>
                  <a:ext cx="777240" cy="777240"/>
                </a:xfrm>
                <a:prstGeom prst="rect">
                  <a:avLst/>
                </a:prstGeom>
                <a:noFill/>
                <a:ln>
                  <a:solidFill>
                    <a:schemeClr val="bg1">
                      <a:lumMod val="8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cxnSp>
              <p:nvCxnSpPr>
                <p:cNvPr id="34" name="直接连接符 33"/>
                <p:cNvCxnSpPr/>
                <p:nvPr/>
              </p:nvCxnSpPr>
              <p:spPr>
                <a:xfrm>
                  <a:off x="1908810" y="1131040"/>
                  <a:ext cx="777240" cy="77724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flipV="1">
                  <a:off x="1908810" y="1131040"/>
                  <a:ext cx="777240" cy="77724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6" name="直接连接符 35"/>
                <p:cNvCxnSpPr>
                  <a:endCxn id="33" idx="3"/>
                </p:cNvCxnSpPr>
                <p:nvPr/>
              </p:nvCxnSpPr>
              <p:spPr>
                <a:xfrm>
                  <a:off x="1922417" y="1519660"/>
                  <a:ext cx="763633" cy="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7" name="直接连接符 36"/>
                <p:cNvCxnSpPr>
                  <a:endCxn id="33" idx="2"/>
                </p:cNvCxnSpPr>
                <p:nvPr/>
              </p:nvCxnSpPr>
              <p:spPr>
                <a:xfrm flipH="1">
                  <a:off x="2297430" y="1131040"/>
                  <a:ext cx="6804" cy="77724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15" name="组合 14"/>
              <p:cNvGrpSpPr/>
              <p:nvPr/>
            </p:nvGrpSpPr>
            <p:grpSpPr>
              <a:xfrm>
                <a:off x="1541549" y="725067"/>
                <a:ext cx="777240" cy="777240"/>
                <a:chOff x="1908810" y="1131040"/>
                <a:chExt cx="777240" cy="777240"/>
              </a:xfrm>
            </p:grpSpPr>
            <p:sp>
              <p:nvSpPr>
                <p:cNvPr id="28" name="矩形 27"/>
                <p:cNvSpPr/>
                <p:nvPr/>
              </p:nvSpPr>
              <p:spPr>
                <a:xfrm>
                  <a:off x="1908810" y="1131040"/>
                  <a:ext cx="777240" cy="777240"/>
                </a:xfrm>
                <a:prstGeom prst="rect">
                  <a:avLst/>
                </a:prstGeom>
                <a:noFill/>
                <a:ln>
                  <a:solidFill>
                    <a:schemeClr val="bg1">
                      <a:lumMod val="8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cxnSp>
              <p:nvCxnSpPr>
                <p:cNvPr id="29" name="直接连接符 28"/>
                <p:cNvCxnSpPr/>
                <p:nvPr/>
              </p:nvCxnSpPr>
              <p:spPr>
                <a:xfrm>
                  <a:off x="1908810" y="1131040"/>
                  <a:ext cx="777240" cy="77724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V="1">
                  <a:off x="1908810" y="1131040"/>
                  <a:ext cx="777240" cy="77724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1" name="直接连接符 30"/>
                <p:cNvCxnSpPr>
                  <a:endCxn id="28" idx="3"/>
                </p:cNvCxnSpPr>
                <p:nvPr/>
              </p:nvCxnSpPr>
              <p:spPr>
                <a:xfrm>
                  <a:off x="1922417" y="1519660"/>
                  <a:ext cx="763633" cy="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2" name="直接连接符 31"/>
                <p:cNvCxnSpPr>
                  <a:endCxn id="28" idx="2"/>
                </p:cNvCxnSpPr>
                <p:nvPr/>
              </p:nvCxnSpPr>
              <p:spPr>
                <a:xfrm flipH="1">
                  <a:off x="2297430" y="1131040"/>
                  <a:ext cx="6804" cy="77724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16" name="组合 15"/>
              <p:cNvGrpSpPr/>
              <p:nvPr/>
            </p:nvGrpSpPr>
            <p:grpSpPr>
              <a:xfrm>
                <a:off x="2316784" y="725067"/>
                <a:ext cx="777240" cy="777240"/>
                <a:chOff x="1908810" y="1131040"/>
                <a:chExt cx="777240" cy="777240"/>
              </a:xfrm>
            </p:grpSpPr>
            <p:sp>
              <p:nvSpPr>
                <p:cNvPr id="23" name="矩形 22"/>
                <p:cNvSpPr/>
                <p:nvPr/>
              </p:nvSpPr>
              <p:spPr>
                <a:xfrm>
                  <a:off x="1908810" y="1131040"/>
                  <a:ext cx="777240" cy="777240"/>
                </a:xfrm>
                <a:prstGeom prst="rect">
                  <a:avLst/>
                </a:prstGeom>
                <a:noFill/>
                <a:ln>
                  <a:solidFill>
                    <a:schemeClr val="bg1">
                      <a:lumMod val="8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cxnSp>
              <p:nvCxnSpPr>
                <p:cNvPr id="24" name="直接连接符 23"/>
                <p:cNvCxnSpPr/>
                <p:nvPr/>
              </p:nvCxnSpPr>
              <p:spPr>
                <a:xfrm>
                  <a:off x="1908810" y="1131040"/>
                  <a:ext cx="777240" cy="77724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V="1">
                  <a:off x="1908810" y="1131040"/>
                  <a:ext cx="777240" cy="77724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6" name="直接连接符 25"/>
                <p:cNvCxnSpPr>
                  <a:endCxn id="23" idx="3"/>
                </p:cNvCxnSpPr>
                <p:nvPr/>
              </p:nvCxnSpPr>
              <p:spPr>
                <a:xfrm>
                  <a:off x="1922417" y="1519660"/>
                  <a:ext cx="763633" cy="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7" name="直接连接符 26"/>
                <p:cNvCxnSpPr>
                  <a:endCxn id="23" idx="2"/>
                </p:cNvCxnSpPr>
                <p:nvPr/>
              </p:nvCxnSpPr>
              <p:spPr>
                <a:xfrm flipH="1">
                  <a:off x="2297430" y="1131040"/>
                  <a:ext cx="6804" cy="77724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17" name="组合 16"/>
              <p:cNvGrpSpPr/>
              <p:nvPr/>
            </p:nvGrpSpPr>
            <p:grpSpPr>
              <a:xfrm>
                <a:off x="3093117" y="725067"/>
                <a:ext cx="777240" cy="777240"/>
                <a:chOff x="1908810" y="1131040"/>
                <a:chExt cx="777240" cy="777240"/>
              </a:xfrm>
            </p:grpSpPr>
            <p:sp>
              <p:nvSpPr>
                <p:cNvPr id="18" name="矩形 17"/>
                <p:cNvSpPr/>
                <p:nvPr/>
              </p:nvSpPr>
              <p:spPr>
                <a:xfrm>
                  <a:off x="1908810" y="1131040"/>
                  <a:ext cx="777240" cy="777240"/>
                </a:xfrm>
                <a:prstGeom prst="rect">
                  <a:avLst/>
                </a:prstGeom>
                <a:noFill/>
                <a:ln>
                  <a:solidFill>
                    <a:schemeClr val="bg1">
                      <a:lumMod val="8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cxnSp>
              <p:nvCxnSpPr>
                <p:cNvPr id="19" name="直接连接符 18"/>
                <p:cNvCxnSpPr/>
                <p:nvPr/>
              </p:nvCxnSpPr>
              <p:spPr>
                <a:xfrm>
                  <a:off x="1908810" y="1131040"/>
                  <a:ext cx="777240" cy="77724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V="1">
                  <a:off x="1908810" y="1131040"/>
                  <a:ext cx="777240" cy="77724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1" name="直接连接符 20"/>
                <p:cNvCxnSpPr>
                  <a:endCxn id="18" idx="3"/>
                </p:cNvCxnSpPr>
                <p:nvPr/>
              </p:nvCxnSpPr>
              <p:spPr>
                <a:xfrm>
                  <a:off x="1922417" y="1519660"/>
                  <a:ext cx="763633" cy="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2" name="直接连接符 21"/>
                <p:cNvCxnSpPr>
                  <a:endCxn id="18" idx="2"/>
                </p:cNvCxnSpPr>
                <p:nvPr/>
              </p:nvCxnSpPr>
              <p:spPr>
                <a:xfrm flipH="1">
                  <a:off x="2297430" y="1131040"/>
                  <a:ext cx="6804" cy="77724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grpSp>
        </p:grpSp>
        <p:sp>
          <p:nvSpPr>
            <p:cNvPr id="10" name="矩形 9"/>
            <p:cNvSpPr/>
            <p:nvPr/>
          </p:nvSpPr>
          <p:spPr>
            <a:xfrm>
              <a:off x="3509228" y="1300957"/>
              <a:ext cx="671979" cy="67710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华文中宋" panose="02010600040101010101" pitchFamily="2" charset="-122"/>
                  <a:ea typeface="华文中宋" panose="02010600040101010101" pitchFamily="2" charset="-122"/>
                  <a:cs typeface="+mn-cs"/>
                </a:rPr>
                <a:t>延</a:t>
              </a:r>
            </a:p>
          </p:txBody>
        </p:sp>
        <p:sp>
          <p:nvSpPr>
            <p:cNvPr id="11" name="矩形 10"/>
            <p:cNvSpPr/>
            <p:nvPr/>
          </p:nvSpPr>
          <p:spPr>
            <a:xfrm>
              <a:off x="4183692" y="1298239"/>
              <a:ext cx="671979" cy="677108"/>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华文中宋" panose="02010600040101010101" pitchFamily="2" charset="-122"/>
                  <a:ea typeface="华文中宋" panose="02010600040101010101" pitchFamily="2" charset="-122"/>
                  <a:cs typeface="+mn-cs"/>
                </a:rPr>
                <a:t>伸</a:t>
              </a:r>
            </a:p>
          </p:txBody>
        </p:sp>
        <p:sp>
          <p:nvSpPr>
            <p:cNvPr id="12" name="矩形 11"/>
            <p:cNvSpPr/>
            <p:nvPr/>
          </p:nvSpPr>
          <p:spPr>
            <a:xfrm>
              <a:off x="4846347" y="1297103"/>
              <a:ext cx="671979" cy="677108"/>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华文中宋" panose="02010600040101010101" pitchFamily="2" charset="-122"/>
                  <a:ea typeface="华文中宋" panose="02010600040101010101" pitchFamily="2" charset="-122"/>
                  <a:cs typeface="+mn-cs"/>
                </a:rPr>
                <a:t>阅</a:t>
              </a:r>
            </a:p>
          </p:txBody>
        </p:sp>
        <p:sp>
          <p:nvSpPr>
            <p:cNvPr id="13" name="矩形 12"/>
            <p:cNvSpPr/>
            <p:nvPr/>
          </p:nvSpPr>
          <p:spPr>
            <a:xfrm>
              <a:off x="5506300" y="1296644"/>
              <a:ext cx="671979" cy="677108"/>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华文中宋" panose="02010600040101010101" pitchFamily="2" charset="-122"/>
                  <a:ea typeface="华文中宋" panose="02010600040101010101" pitchFamily="2" charset="-122"/>
                  <a:cs typeface="+mn-cs"/>
                </a:rPr>
                <a:t>读</a:t>
              </a:r>
            </a:p>
          </p:txBody>
        </p:sp>
      </p:grpSp>
      <mc:AlternateContent xmlns:mc="http://schemas.openxmlformats.org/markup-compatibility/2006" xmlns:a14="http://schemas.microsoft.com/office/drawing/2010/main">
        <mc:Choice Requires="a14">
          <p:sp>
            <p:nvSpPr>
              <p:cNvPr id="40" name="矩形 39"/>
              <p:cNvSpPr/>
              <p:nvPr/>
            </p:nvSpPr>
            <p:spPr>
              <a:xfrm>
                <a:off x="612095" y="1578377"/>
                <a:ext cx="11106170" cy="4313938"/>
              </a:xfrm>
              <a:prstGeom prst="rect">
                <a:avLst/>
              </a:prstGeom>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l"/>
                  <a:tabLst/>
                  <a:defRPr/>
                </a:pPr>
                <a:r>
                  <a:rPr kumimoji="0" lang="zh-CN" altLang="zh-CN" sz="17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以上是频率派所使用的统计推断方法，贝叶斯学派又如何解决德国坦克问题呢？频率学派认为参数</a:t>
                </a:r>
                <a14:m>
                  <m:oMath xmlns:m="http://schemas.openxmlformats.org/officeDocument/2006/math">
                    <m:r>
                      <a:rPr kumimoji="0" lang="en-US" altLang="zh-CN" sz="1700" b="0" i="0" u="none" strike="noStrike" kern="1200" cap="none" spc="0" normalizeH="0" baseline="0" noProof="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𝑁</m:t>
                    </m:r>
                  </m:oMath>
                </a14:m>
                <a:r>
                  <a:rPr kumimoji="0" lang="zh-CN" altLang="zh-CN" sz="17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是</a:t>
                </a:r>
                <a:r>
                  <a:rPr kumimoji="0" lang="en-US" altLang="zh-CN" sz="17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0" lang="zh-CN" altLang="zh-CN" sz="17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客观的不确定性</a:t>
                </a:r>
                <a:r>
                  <a:rPr kumimoji="0" lang="en-US" altLang="zh-CN" sz="17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0" lang="zh-CN" altLang="zh-CN" sz="17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，即找出这个固定参数，但也引入置信度来解释对客观固定取值的一种信心。对于贝叶斯派观点而言，模型参数</a:t>
                </a:r>
                <a14:m>
                  <m:oMath xmlns:m="http://schemas.openxmlformats.org/officeDocument/2006/math">
                    <m:r>
                      <a:rPr kumimoji="0" lang="en-US" altLang="zh-CN" sz="1700" b="0" i="0" u="none" strike="noStrike" kern="1200" cap="none" spc="0" normalizeH="0" baseline="0" noProof="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𝑁</m:t>
                    </m:r>
                  </m:oMath>
                </a14:m>
                <a:r>
                  <a:rPr kumimoji="0" lang="zh-CN" altLang="zh-CN" sz="17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不是固定的（可被认为随机变量）。因此，贝叶斯推断不是优化模型参数</a:t>
                </a:r>
                <a14:m>
                  <m:oMath xmlns:m="http://schemas.openxmlformats.org/officeDocument/2006/math">
                    <m:r>
                      <a:rPr kumimoji="0" lang="en-US" altLang="zh-CN" sz="1700" b="0" i="0" u="none" strike="noStrike" kern="1200" cap="none" spc="0" normalizeH="0" baseline="0" noProof="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𝑁</m:t>
                    </m:r>
                  </m:oMath>
                </a14:m>
                <a:r>
                  <a:rPr kumimoji="0" lang="zh-CN" altLang="zh-CN" sz="17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本身，而是参数</a:t>
                </a:r>
                <a14:m>
                  <m:oMath xmlns:m="http://schemas.openxmlformats.org/officeDocument/2006/math">
                    <m:r>
                      <a:rPr kumimoji="0" lang="en-US" altLang="zh-CN" sz="1700" b="0" i="0" u="none" strike="noStrike" kern="1200" cap="none" spc="0" normalizeH="0" baseline="0" noProof="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𝑁</m:t>
                    </m:r>
                  </m:oMath>
                </a14:m>
                <a:r>
                  <a:rPr kumimoji="0" lang="zh-CN" altLang="zh-CN" sz="17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可取各种可能值的分布情况。贝叶斯派在解决坦克问题时将坦克总数</a:t>
                </a:r>
                <a14:m>
                  <m:oMath xmlns:m="http://schemas.openxmlformats.org/officeDocument/2006/math">
                    <m:r>
                      <a:rPr kumimoji="0" lang="en-US" altLang="zh-CN" sz="1700" b="0" i="0" u="none" strike="noStrike" kern="1200" cap="none" spc="0" normalizeH="0" baseline="0" noProof="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𝑁</m:t>
                    </m:r>
                  </m:oMath>
                </a14:m>
                <a:r>
                  <a:rPr kumimoji="0" lang="zh-CN" altLang="zh-CN" sz="17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视为服从某种概率分布的随机变量。随着采样样本增加，</a:t>
                </a:r>
                <a14:m>
                  <m:oMath xmlns:m="http://schemas.openxmlformats.org/officeDocument/2006/math">
                    <m:r>
                      <a:rPr kumimoji="0" lang="en-US" altLang="zh-CN" sz="1700" b="0" i="0" u="none" strike="noStrike" kern="1200" cap="none" spc="0" normalizeH="0" baseline="0" noProof="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𝑁</m:t>
                    </m:r>
                  </m:oMath>
                </a14:m>
                <a:r>
                  <a:rPr kumimoji="0" lang="zh-CN" altLang="zh-CN" sz="17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的概率分布函数不断被更新，贝叶斯推断描述这个更新的过程。</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l"/>
                  <a:tabLst/>
                  <a:defRPr/>
                </a:pPr>
                <a:r>
                  <a:rPr kumimoji="0" lang="zh-CN" altLang="zh-CN" sz="17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预设坦克整体分布均匀，通过</a:t>
                </a:r>
                <a14:m>
                  <m:oMath xmlns:m="http://schemas.openxmlformats.org/officeDocument/2006/math">
                    <m:r>
                      <a:rPr kumimoji="0" lang="en-US" altLang="zh-CN" sz="1700" b="0" i="0" u="none" strike="noStrike" kern="1200" cap="none" spc="0" normalizeH="0" baseline="0" noProof="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𝑛</m:t>
                    </m:r>
                  </m:oMath>
                </a14:m>
                <a:r>
                  <a:rPr kumimoji="0" lang="zh-CN" altLang="zh-CN" sz="17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次采样，得到最大坦克编号是</a:t>
                </a:r>
                <a14:m>
                  <m:oMath xmlns:m="http://schemas.openxmlformats.org/officeDocument/2006/math">
                    <m:r>
                      <a:rPr kumimoji="0" lang="en-US" altLang="zh-CN" sz="1700" b="0" i="0" u="none" strike="noStrike" kern="1200" cap="none" spc="0" normalizeH="0" baseline="0" noProof="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𝑥</m:t>
                    </m:r>
                  </m:oMath>
                </a14:m>
                <a:r>
                  <a:rPr kumimoji="0" lang="zh-CN" altLang="zh-CN" sz="17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的概率。本质上这是在已知先验概率分布情况下，求取后验概率分布问题。首先，我们遍历抽样</a:t>
                </a:r>
                <a14:m>
                  <m:oMath xmlns:m="http://schemas.openxmlformats.org/officeDocument/2006/math">
                    <m:r>
                      <m:rPr>
                        <m:sty m:val="p"/>
                      </m:rPr>
                      <a:rPr kumimoji="0" lang="en-US" altLang="zh-CN" sz="1700" b="0" i="0" u="none" strike="noStrike" kern="1200" cap="none" spc="0" normalizeH="0" baseline="0" noProof="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n</m:t>
                    </m:r>
                  </m:oMath>
                </a14:m>
                <a:r>
                  <a:rPr kumimoji="0" lang="zh-CN" altLang="zh-CN" sz="17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辆坦克且抽到最大坦克编号为</a:t>
                </a:r>
                <a14:m>
                  <m:oMath xmlns:m="http://schemas.openxmlformats.org/officeDocument/2006/math">
                    <m:r>
                      <a:rPr kumimoji="0" lang="en-US" altLang="zh-CN" sz="1700" b="0" i="0" u="none" strike="noStrike" kern="1200" cap="none" spc="0" normalizeH="0" baseline="0" noProof="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𝑥</m:t>
                    </m:r>
                  </m:oMath>
                </a14:m>
                <a:r>
                  <a:rPr kumimoji="0" lang="zh-CN" altLang="zh-CN" sz="17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的所有组合情况，因为已知第</a:t>
                </a:r>
                <a14:m>
                  <m:oMath xmlns:m="http://schemas.openxmlformats.org/officeDocument/2006/math">
                    <m:r>
                      <a:rPr kumimoji="0" lang="en-US" altLang="zh-CN" sz="1700" b="0" i="0" u="none" strike="noStrike" kern="1200" cap="none" spc="0" normalizeH="0" baseline="0" noProof="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𝑛</m:t>
                    </m:r>
                  </m:oMath>
                </a14:m>
                <a:r>
                  <a:rPr kumimoji="0" lang="zh-CN" altLang="zh-CN" sz="17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辆坦克的编号为</a:t>
                </a:r>
                <a14:m>
                  <m:oMath xmlns:m="http://schemas.openxmlformats.org/officeDocument/2006/math">
                    <m:r>
                      <a:rPr kumimoji="0" lang="en-US" altLang="zh-CN" sz="1700" b="0" i="0" u="none" strike="noStrike" kern="1200" cap="none" spc="0" normalizeH="0" baseline="0" noProof="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𝑥</m:t>
                    </m:r>
                  </m:oMath>
                </a14:m>
                <a:r>
                  <a:rPr kumimoji="0" lang="zh-CN" altLang="zh-CN" sz="17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，所以该组合情况即为从</a:t>
                </a:r>
                <a14:m>
                  <m:oMath xmlns:m="http://schemas.openxmlformats.org/officeDocument/2006/math">
                    <m:r>
                      <a:rPr kumimoji="0" lang="en-US" altLang="zh-CN" sz="1700" b="0" i="0" u="none" strike="noStrike" kern="1200" cap="none" spc="0" normalizeH="0" baseline="0" noProof="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𝑥</m:t>
                    </m:r>
                    <m:r>
                      <a:rPr kumimoji="0" lang="en-US" altLang="zh-CN" sz="1700" b="0" i="0" u="none" strike="noStrike" kern="1200" cap="none" spc="0" normalizeH="0" baseline="0" noProof="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−1</m:t>
                    </m:r>
                  </m:oMath>
                </a14:m>
                <a:r>
                  <a:rPr kumimoji="0" lang="zh-CN" altLang="zh-CN" sz="17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辆坦克中选择</a:t>
                </a:r>
                <a14:m>
                  <m:oMath xmlns:m="http://schemas.openxmlformats.org/officeDocument/2006/math">
                    <m:r>
                      <a:rPr kumimoji="0" lang="en-US" altLang="zh-CN" sz="1700" b="0" i="0" u="none" strike="noStrike" kern="1200" cap="none" spc="0" normalizeH="0" baseline="0" noProof="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𝑛</m:t>
                    </m:r>
                    <m:r>
                      <a:rPr kumimoji="0" lang="en-US" altLang="zh-CN" sz="1700" b="0" i="0" u="none" strike="noStrike" kern="1200" cap="none" spc="0" normalizeH="0" baseline="0" noProof="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−1</m:t>
                    </m:r>
                  </m:oMath>
                </a14:m>
                <a:r>
                  <a:rPr kumimoji="0" lang="zh-CN" altLang="zh-CN" sz="17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辆的组合数，即</a:t>
                </a:r>
                <a14:m>
                  <m:oMath xmlns:m="http://schemas.openxmlformats.org/officeDocument/2006/math">
                    <m:sSubSup>
                      <m:sSubSupPr>
                        <m:ctrlPr>
                          <a:rPr kumimoji="0" lang="zh-CN" altLang="zh-CN" sz="1700" b="0" i="1" u="none" strike="noStrike" kern="1200" cap="none" spc="0" normalizeH="0" baseline="0" noProof="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ctrlPr>
                      </m:sSubSupPr>
                      <m:e>
                        <m:r>
                          <a:rPr kumimoji="0" lang="en-US" altLang="zh-CN" sz="1700" b="0" i="0" u="none" strike="noStrike" kern="1200" cap="none" spc="0" normalizeH="0" baseline="0" noProof="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𝐶</m:t>
                        </m:r>
                      </m:e>
                      <m:sub>
                        <m:r>
                          <a:rPr kumimoji="0" lang="en-US" altLang="zh-CN" sz="1700" b="0" i="0" u="none" strike="noStrike" kern="1200" cap="none" spc="0" normalizeH="0" baseline="0" noProof="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𝑥</m:t>
                        </m:r>
                        <m:r>
                          <a:rPr kumimoji="0" lang="en-US" altLang="zh-CN" sz="1700" b="0" i="0" u="none" strike="noStrike" kern="1200" cap="none" spc="0" normalizeH="0" baseline="0" noProof="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−1</m:t>
                        </m:r>
                      </m:sub>
                      <m:sup>
                        <m:r>
                          <a:rPr kumimoji="0" lang="en-US" altLang="zh-CN" sz="1700" b="0" i="0" u="none" strike="noStrike" kern="1200" cap="none" spc="0" normalizeH="0" baseline="0" noProof="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𝑛</m:t>
                        </m:r>
                        <m:r>
                          <a:rPr kumimoji="0" lang="en-US" altLang="zh-CN" sz="1700" b="0" i="0" u="none" strike="noStrike" kern="1200" cap="none" spc="0" normalizeH="0" baseline="0" noProof="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−1</m:t>
                        </m:r>
                      </m:sup>
                    </m:sSubSup>
                  </m:oMath>
                </a14:m>
                <a:r>
                  <a:rPr kumimoji="0" lang="zh-CN" altLang="zh-CN" sz="17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。这代表了已知最大坦克编号为</a:t>
                </a:r>
                <a14:m>
                  <m:oMath xmlns:m="http://schemas.openxmlformats.org/officeDocument/2006/math">
                    <m:r>
                      <a:rPr kumimoji="0" lang="en-US" altLang="zh-CN" sz="1700" b="0" i="0" u="none" strike="noStrike" kern="1200" cap="none" spc="0" normalizeH="0" baseline="0" noProof="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𝑥</m:t>
                    </m:r>
                  </m:oMath>
                </a14:m>
                <a:r>
                  <a:rPr kumimoji="0" lang="zh-CN" altLang="zh-CN" sz="17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的情况下，抽样</a:t>
                </a:r>
                <a14:m>
                  <m:oMath xmlns:m="http://schemas.openxmlformats.org/officeDocument/2006/math">
                    <m:r>
                      <a:rPr kumimoji="0" lang="en-US" altLang="zh-CN" sz="1700" b="0" i="0" u="none" strike="noStrike" kern="1200" cap="none" spc="0" normalizeH="0" baseline="0" noProof="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𝑛</m:t>
                    </m:r>
                  </m:oMath>
                </a14:m>
                <a:r>
                  <a:rPr kumimoji="0" lang="zh-CN" altLang="zh-CN" sz="17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次得到当前结果的可能组合数。然后假设坦克总数为</a:t>
                </a:r>
                <a14:m>
                  <m:oMath xmlns:m="http://schemas.openxmlformats.org/officeDocument/2006/math">
                    <m:r>
                      <a:rPr kumimoji="0" lang="en-US" altLang="zh-CN" sz="1700" b="0" i="0" u="none" strike="noStrike" kern="1200" cap="none" spc="0" normalizeH="0" baseline="0" noProof="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𝑁</m:t>
                    </m:r>
                  </m:oMath>
                </a14:m>
                <a:r>
                  <a:rPr kumimoji="0" lang="zh-CN" altLang="zh-CN" sz="17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，则从中抽样</a:t>
                </a:r>
                <a14:m>
                  <m:oMath xmlns:m="http://schemas.openxmlformats.org/officeDocument/2006/math">
                    <m:r>
                      <a:rPr kumimoji="0" lang="en-US" altLang="zh-CN" sz="1700" b="0" i="0" u="none" strike="noStrike" kern="1200" cap="none" spc="0" normalizeH="0" baseline="0" noProof="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𝑛</m:t>
                    </m:r>
                  </m:oMath>
                </a14:m>
                <a:r>
                  <a:rPr kumimoji="0" lang="zh-CN" altLang="zh-CN" sz="17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次的所有可能组合数则为</a:t>
                </a:r>
                <a14:m>
                  <m:oMath xmlns:m="http://schemas.openxmlformats.org/officeDocument/2006/math">
                    <m:sSubSup>
                      <m:sSubSupPr>
                        <m:ctrlPr>
                          <a:rPr kumimoji="0" lang="zh-CN" altLang="zh-CN" sz="1700" b="0" i="1" u="none" strike="noStrike" kern="1200" cap="none" spc="0" normalizeH="0" baseline="0" noProof="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ctrlPr>
                      </m:sSubSupPr>
                      <m:e>
                        <m:r>
                          <a:rPr kumimoji="0" lang="en-US" altLang="zh-CN" sz="1700" b="0" i="0" u="none" strike="noStrike" kern="1200" cap="none" spc="0" normalizeH="0" baseline="0" noProof="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𝐶</m:t>
                        </m:r>
                      </m:e>
                      <m:sub>
                        <m:r>
                          <a:rPr kumimoji="0" lang="en-US" altLang="zh-CN" sz="1700" b="0" i="0" u="none" strike="noStrike" kern="1200" cap="none" spc="0" normalizeH="0" baseline="0" noProof="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𝑁</m:t>
                        </m:r>
                      </m:sub>
                      <m:sup>
                        <m:r>
                          <a:rPr kumimoji="0" lang="en-US" altLang="zh-CN" sz="1700" b="0" i="0" u="none" strike="noStrike" kern="1200" cap="none" spc="0" normalizeH="0" baseline="0" noProof="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𝑛</m:t>
                        </m:r>
                      </m:sup>
                    </m:sSubSup>
                  </m:oMath>
                </a14:m>
                <a:r>
                  <a:rPr kumimoji="0" lang="zh-CN" altLang="zh-CN" sz="17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，而我们的本次观察只是这</a:t>
                </a:r>
                <a14:m>
                  <m:oMath xmlns:m="http://schemas.openxmlformats.org/officeDocument/2006/math">
                    <m:sSubSup>
                      <m:sSubSupPr>
                        <m:ctrlPr>
                          <a:rPr kumimoji="0" lang="zh-CN" altLang="zh-CN" sz="1700" b="0" i="1" u="none" strike="noStrike" kern="1200" cap="none" spc="0" normalizeH="0" baseline="0" noProof="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ctrlPr>
                      </m:sSubSupPr>
                      <m:e>
                        <m:r>
                          <a:rPr kumimoji="0" lang="en-US" altLang="zh-CN" sz="1700" b="0" i="0" u="none" strike="noStrike" kern="1200" cap="none" spc="0" normalizeH="0" baseline="0" noProof="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𝐶</m:t>
                        </m:r>
                      </m:e>
                      <m:sub>
                        <m:r>
                          <a:rPr kumimoji="0" lang="en-US" altLang="zh-CN" sz="1700" b="0" i="0" u="none" strike="noStrike" kern="1200" cap="none" spc="0" normalizeH="0" baseline="0" noProof="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𝑁</m:t>
                        </m:r>
                      </m:sub>
                      <m:sup>
                        <m:r>
                          <a:rPr kumimoji="0" lang="en-US" altLang="zh-CN" sz="1700" b="0" i="0" u="none" strike="noStrike" kern="1200" cap="none" spc="0" normalizeH="0" baseline="0" noProof="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𝑛</m:t>
                        </m:r>
                      </m:sup>
                    </m:sSubSup>
                  </m:oMath>
                </a14:m>
                <a:r>
                  <a:rPr kumimoji="0" lang="zh-CN" altLang="zh-CN" sz="17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种情况种一种，即</a:t>
                </a:r>
                <a14:m>
                  <m:oMath xmlns:m="http://schemas.openxmlformats.org/officeDocument/2006/math">
                    <m:f>
                      <m:fPr>
                        <m:ctrlPr>
                          <a:rPr kumimoji="0" lang="zh-CN" altLang="zh-CN" sz="1700" b="0" i="1" u="none" strike="noStrike" kern="1200" cap="none" spc="0" normalizeH="0" baseline="0" noProof="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ctrlPr>
                      </m:fPr>
                      <m:num>
                        <m:r>
                          <a:rPr kumimoji="0" lang="en-US" altLang="zh-CN" sz="1700" b="0" i="0" u="none" strike="noStrike" kern="1200" cap="none" spc="0" normalizeH="0" baseline="0" noProof="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1</m:t>
                        </m:r>
                      </m:num>
                      <m:den>
                        <m:sSubSup>
                          <m:sSubSupPr>
                            <m:ctrlPr>
                              <a:rPr kumimoji="0" lang="zh-CN" altLang="zh-CN" sz="1700" b="0" i="1" u="none" strike="noStrike" kern="1200" cap="none" spc="0" normalizeH="0" baseline="0" noProof="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ctrlPr>
                          </m:sSubSupPr>
                          <m:e>
                            <m:r>
                              <a:rPr kumimoji="0" lang="en-US" altLang="zh-CN" sz="1700" b="0" i="0" u="none" strike="noStrike" kern="1200" cap="none" spc="0" normalizeH="0" baseline="0" noProof="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𝐶</m:t>
                            </m:r>
                          </m:e>
                          <m:sub>
                            <m:r>
                              <a:rPr kumimoji="0" lang="en-US" altLang="zh-CN" sz="1700" b="0" i="0" u="none" strike="noStrike" kern="1200" cap="none" spc="0" normalizeH="0" baseline="0" noProof="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𝑁</m:t>
                            </m:r>
                          </m:sub>
                          <m:sup>
                            <m:r>
                              <a:rPr kumimoji="0" lang="en-US" altLang="zh-CN" sz="1700" b="0" i="0" u="none" strike="noStrike" kern="1200" cap="none" spc="0" normalizeH="0" baseline="0" noProof="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𝑛</m:t>
                            </m:r>
                          </m:sup>
                        </m:sSubSup>
                      </m:den>
                    </m:f>
                  </m:oMath>
                </a14:m>
                <a:r>
                  <a:rPr kumimoji="0" lang="zh-CN" altLang="zh-CN" sz="17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。综上，坦克总数的概率质量函数（</a:t>
                </a:r>
                <a:r>
                  <a:rPr kumimoji="0" lang="en-US" altLang="zh-CN" sz="17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probability mass function</a:t>
                </a:r>
                <a:r>
                  <a:rPr kumimoji="0" lang="zh-CN" altLang="zh-CN" sz="17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）为：</a:t>
                </a:r>
                <a14:m>
                  <m:oMath xmlns:m="http://schemas.openxmlformats.org/officeDocument/2006/math">
                    <m:r>
                      <a:rPr kumimoji="0" lang="en-US" altLang="zh-CN" sz="1700" b="0" i="0" u="none" strike="noStrike" kern="1200" cap="none" spc="0" normalizeH="0" baseline="0" noProof="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𝑃</m:t>
                    </m:r>
                    <m:d>
                      <m:dPr>
                        <m:ctrlPr>
                          <a:rPr kumimoji="0" lang="zh-CN" altLang="zh-CN" sz="1700" b="0" i="1" u="none" strike="noStrike" kern="1200" cap="none" spc="0" normalizeH="0" baseline="0" noProof="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ctrlPr>
                      </m:dPr>
                      <m:e>
                        <m:r>
                          <a:rPr kumimoji="0" lang="zh-CN" altLang="zh-CN" sz="1700" b="0" i="0" u="none" strike="noStrike" kern="1200" cap="none" spc="0" normalizeH="0" baseline="0" noProof="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坦克总数</m:t>
                        </m:r>
                        <m:r>
                          <a:rPr kumimoji="0" lang="en-US" altLang="zh-CN" sz="1700" b="0" i="0" u="none" strike="noStrike" kern="1200" cap="none" spc="0" normalizeH="0" baseline="0" noProof="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m:t>
                        </m:r>
                        <m:r>
                          <a:rPr kumimoji="0" lang="en-US" altLang="zh-CN" sz="1700" b="0" i="0" u="none" strike="noStrike" kern="1200" cap="none" spc="0" normalizeH="0" baseline="0" noProof="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𝑁</m:t>
                        </m:r>
                      </m:e>
                    </m:d>
                    <m:r>
                      <a:rPr kumimoji="0" lang="en-US" altLang="zh-CN" sz="1700" b="0" i="0" u="none" strike="noStrike" kern="1200" cap="none" spc="0" normalizeH="0" baseline="0" noProof="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m:t>
                    </m:r>
                    <m:f>
                      <m:fPr>
                        <m:ctrlPr>
                          <a:rPr kumimoji="0" lang="zh-CN" altLang="zh-CN" sz="1700" b="0" i="1" u="none" strike="noStrike" kern="1200" cap="none" spc="0" normalizeH="0" baseline="0" noProof="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ctrlPr>
                      </m:fPr>
                      <m:num>
                        <m:r>
                          <a:rPr kumimoji="0" lang="en-US" altLang="zh-CN" sz="1700" b="0" i="0" u="none" strike="noStrike" kern="1200" cap="none" spc="0" normalizeH="0" baseline="0" noProof="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𝑛</m:t>
                        </m:r>
                        <m:r>
                          <a:rPr kumimoji="0" lang="en-US" altLang="zh-CN" sz="1700" b="0" i="0" u="none" strike="noStrike" kern="1200" cap="none" spc="0" normalizeH="0" baseline="0" noProof="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−1</m:t>
                        </m:r>
                      </m:num>
                      <m:den>
                        <m:r>
                          <a:rPr kumimoji="0" lang="en-US" altLang="zh-CN" sz="1700" b="0" i="0" u="none" strike="noStrike" kern="1200" cap="none" spc="0" normalizeH="0" baseline="0" noProof="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𝑛</m:t>
                        </m:r>
                      </m:den>
                    </m:f>
                    <m:r>
                      <a:rPr kumimoji="0" lang="en-US" altLang="zh-CN" sz="1700" b="0" i="0" u="none" strike="noStrike" kern="1200" cap="none" spc="0" normalizeH="0" baseline="0" noProof="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m:t>
                    </m:r>
                    <m:f>
                      <m:fPr>
                        <m:ctrlPr>
                          <a:rPr kumimoji="0" lang="zh-CN" altLang="zh-CN" sz="1700" b="0" i="1" u="none" strike="noStrike" kern="1200" cap="none" spc="0" normalizeH="0" baseline="0" noProof="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ctrlPr>
                      </m:fPr>
                      <m:num>
                        <m:sSubSup>
                          <m:sSubSupPr>
                            <m:ctrlPr>
                              <a:rPr kumimoji="0" lang="zh-CN" altLang="zh-CN" sz="1700" b="0" i="1" u="none" strike="noStrike" kern="1200" cap="none" spc="0" normalizeH="0" baseline="0" noProof="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ctrlPr>
                          </m:sSubSupPr>
                          <m:e>
                            <m:r>
                              <a:rPr kumimoji="0" lang="en-US" altLang="zh-CN" sz="1700" b="0" i="0" u="none" strike="noStrike" kern="1200" cap="none" spc="0" normalizeH="0" baseline="0" noProof="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𝐶</m:t>
                            </m:r>
                          </m:e>
                          <m:sub>
                            <m:r>
                              <a:rPr kumimoji="0" lang="en-US" altLang="zh-CN" sz="1700" b="0" i="0" u="none" strike="noStrike" kern="1200" cap="none" spc="0" normalizeH="0" baseline="0" noProof="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𝑥</m:t>
                            </m:r>
                            <m:r>
                              <a:rPr kumimoji="0" lang="en-US" altLang="zh-CN" sz="1700" b="0" i="0" u="none" strike="noStrike" kern="1200" cap="none" spc="0" normalizeH="0" baseline="0" noProof="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−1</m:t>
                            </m:r>
                          </m:sub>
                          <m:sup>
                            <m:r>
                              <a:rPr kumimoji="0" lang="en-US" altLang="zh-CN" sz="1700" b="0" i="0" u="none" strike="noStrike" kern="1200" cap="none" spc="0" normalizeH="0" baseline="0" noProof="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𝑛</m:t>
                            </m:r>
                            <m:r>
                              <a:rPr kumimoji="0" lang="en-US" altLang="zh-CN" sz="1700" b="0" i="0" u="none" strike="noStrike" kern="1200" cap="none" spc="0" normalizeH="0" baseline="0" noProof="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−1</m:t>
                            </m:r>
                          </m:sup>
                        </m:sSubSup>
                      </m:num>
                      <m:den>
                        <m:sSubSup>
                          <m:sSubSupPr>
                            <m:ctrlPr>
                              <a:rPr kumimoji="0" lang="zh-CN" altLang="zh-CN" sz="1700" b="0" i="1" u="none" strike="noStrike" kern="1200" cap="none" spc="0" normalizeH="0" baseline="0" noProof="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ctrlPr>
                          </m:sSubSupPr>
                          <m:e>
                            <m:r>
                              <a:rPr kumimoji="0" lang="en-US" altLang="zh-CN" sz="1700" b="0" i="0" u="none" strike="noStrike" kern="1200" cap="none" spc="0" normalizeH="0" baseline="0" noProof="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𝐶</m:t>
                            </m:r>
                          </m:e>
                          <m:sub>
                            <m:r>
                              <a:rPr kumimoji="0" lang="en-US" altLang="zh-CN" sz="1700" b="0" i="0" u="none" strike="noStrike" kern="1200" cap="none" spc="0" normalizeH="0" baseline="0" noProof="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𝑁</m:t>
                            </m:r>
                          </m:sub>
                          <m:sup>
                            <m:r>
                              <a:rPr kumimoji="0" lang="en-US" altLang="zh-CN" sz="1700" b="0" i="0" u="none" strike="noStrike" kern="1200" cap="none" spc="0" normalizeH="0" baseline="0" noProof="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𝑛</m:t>
                            </m:r>
                          </m:sup>
                        </m:sSubSup>
                      </m:den>
                    </m:f>
                  </m:oMath>
                </a14:m>
                <a:endParaRPr kumimoji="0" lang="zh-CN" altLang="zh-CN" sz="17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l"/>
                  <a:tabLst/>
                  <a:defRPr/>
                </a:pPr>
                <a:r>
                  <a:rPr kumimoji="0" lang="zh-CN" altLang="zh-CN" sz="17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在上述二战期间德军坦克总数的估计中，</a:t>
                </a:r>
                <a:r>
                  <a:rPr kumimoji="0" lang="en-US" altLang="zh-CN" sz="17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(n - 1) / n </a:t>
                </a:r>
                <a:r>
                  <a:rPr kumimoji="0" lang="zh-CN" altLang="zh-CN" sz="17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表示调整因子，用于校正概率。</a:t>
                </a:r>
                <a14:m>
                  <m:oMath xmlns:m="http://schemas.openxmlformats.org/officeDocument/2006/math">
                    <m:sSubSup>
                      <m:sSubSupPr>
                        <m:ctrlPr>
                          <a:rPr kumimoji="0" lang="zh-CN" altLang="zh-CN" sz="1700" b="0" i="1" u="none" strike="noStrike" kern="1200" cap="none" spc="0" normalizeH="0" baseline="0" noProof="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ctrlPr>
                      </m:sSubSupPr>
                      <m:e>
                        <m:r>
                          <a:rPr kumimoji="0" lang="en-US" altLang="zh-CN" sz="1700" b="0" i="0" u="none" strike="noStrike" kern="1200" cap="none" spc="0" normalizeH="0" baseline="0" noProof="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𝐶</m:t>
                        </m:r>
                      </m:e>
                      <m:sub>
                        <m:r>
                          <a:rPr kumimoji="0" lang="en-US" altLang="zh-CN" sz="1700" b="0" i="0" u="none" strike="noStrike" kern="1200" cap="none" spc="0" normalizeH="0" baseline="0" noProof="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𝑥</m:t>
                        </m:r>
                        <m:r>
                          <a:rPr kumimoji="0" lang="en-US" altLang="zh-CN" sz="1700" b="0" i="0" u="none" strike="noStrike" kern="1200" cap="none" spc="0" normalizeH="0" baseline="0" noProof="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−1</m:t>
                        </m:r>
                      </m:sub>
                      <m:sup>
                        <m:r>
                          <a:rPr kumimoji="0" lang="en-US" altLang="zh-CN" sz="1700" b="0" i="0" u="none" strike="noStrike" kern="1200" cap="none" spc="0" normalizeH="0" baseline="0" noProof="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𝑛</m:t>
                        </m:r>
                        <m:r>
                          <a:rPr kumimoji="0" lang="en-US" altLang="zh-CN" sz="1700" b="0" i="0" u="none" strike="noStrike" kern="1200" cap="none" spc="0" normalizeH="0" baseline="0" noProof="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−1</m:t>
                        </m:r>
                      </m:sup>
                    </m:sSubSup>
                    <m:f>
                      <m:fPr>
                        <m:ctrlPr>
                          <a:rPr kumimoji="0" lang="zh-CN" altLang="zh-CN" sz="1700" b="0" i="1" u="none" strike="noStrike" kern="1200" cap="none" spc="0" normalizeH="0" baseline="0" noProof="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ctrlPr>
                      </m:fPr>
                      <m:num>
                        <m:r>
                          <a:rPr kumimoji="0" lang="en-US" altLang="zh-CN" sz="1700" b="0" i="0" u="none" strike="noStrike" kern="1200" cap="none" spc="0" normalizeH="0" baseline="0" noProof="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1</m:t>
                        </m:r>
                      </m:num>
                      <m:den>
                        <m:sSubSup>
                          <m:sSubSupPr>
                            <m:ctrlPr>
                              <a:rPr kumimoji="0" lang="zh-CN" altLang="zh-CN" sz="1700" b="0" i="1" u="none" strike="noStrike" kern="1200" cap="none" spc="0" normalizeH="0" baseline="0" noProof="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ctrlPr>
                          </m:sSubSupPr>
                          <m:e>
                            <m:r>
                              <a:rPr kumimoji="0" lang="en-US" altLang="zh-CN" sz="1700" b="0" i="0" u="none" strike="noStrike" kern="1200" cap="none" spc="0" normalizeH="0" baseline="0" noProof="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𝐶</m:t>
                            </m:r>
                          </m:e>
                          <m:sub>
                            <m:r>
                              <a:rPr kumimoji="0" lang="en-US" altLang="zh-CN" sz="1700" b="0" i="0" u="none" strike="noStrike" kern="1200" cap="none" spc="0" normalizeH="0" baseline="0" noProof="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𝑁</m:t>
                            </m:r>
                          </m:sub>
                          <m:sup>
                            <m:r>
                              <a:rPr kumimoji="0" lang="en-US" altLang="zh-CN" sz="1700" b="0" i="0" u="none" strike="noStrike" kern="1200" cap="none" spc="0" normalizeH="0" baseline="0" noProof="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𝑛</m:t>
                            </m:r>
                          </m:sup>
                        </m:sSubSup>
                      </m:den>
                    </m:f>
                  </m:oMath>
                </a14:m>
                <a:r>
                  <a:rPr kumimoji="0" lang="zh-CN" altLang="zh-CN" sz="17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表示当前情况下占坦克总数为</a:t>
                </a:r>
                <a:r>
                  <a:rPr kumimoji="0" lang="en-US" altLang="zh-CN" sz="17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N</a:t>
                </a:r>
                <a:r>
                  <a:rPr kumimoji="0" lang="zh-CN" altLang="zh-CN" sz="17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时随机抽样得到当前状况的概率。</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7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mc:Choice>
        <mc:Fallback xmlns="">
          <p:sp>
            <p:nvSpPr>
              <p:cNvPr id="40" name="矩形 39"/>
              <p:cNvSpPr>
                <a:spLocks noRot="1" noChangeAspect="1" noMove="1" noResize="1" noEditPoints="1" noAdjustHandles="1" noChangeArrowheads="1" noChangeShapeType="1" noTextEdit="1"/>
              </p:cNvSpPr>
              <p:nvPr/>
            </p:nvSpPr>
            <p:spPr>
              <a:xfrm>
                <a:off x="612095" y="1578377"/>
                <a:ext cx="11106170" cy="4313938"/>
              </a:xfrm>
              <a:prstGeom prst="rect">
                <a:avLst/>
              </a:prstGeom>
              <a:blipFill>
                <a:blip r:embed="rId3"/>
                <a:stretch>
                  <a:fillRect l="-220" t="-565"/>
                </a:stretch>
              </a:blipFill>
            </p:spPr>
            <p:txBody>
              <a:bodyPr/>
              <a:lstStyle/>
              <a:p>
                <a:r>
                  <a:rPr lang="zh-CN" altLang="en-US">
                    <a:noFill/>
                  </a:rPr>
                  <a:t> </a:t>
                </a:r>
              </a:p>
            </p:txBody>
          </p:sp>
        </mc:Fallback>
      </mc:AlternateContent>
      <p:grpSp>
        <p:nvGrpSpPr>
          <p:cNvPr id="48" name="组合 47"/>
          <p:cNvGrpSpPr/>
          <p:nvPr/>
        </p:nvGrpSpPr>
        <p:grpSpPr>
          <a:xfrm flipH="1">
            <a:off x="11065702" y="671669"/>
            <a:ext cx="851673" cy="853582"/>
            <a:chOff x="5244327" y="2299574"/>
            <a:chExt cx="851673" cy="853582"/>
          </a:xfrm>
        </p:grpSpPr>
        <p:sp>
          <p:nvSpPr>
            <p:cNvPr id="49" name="L 形 48"/>
            <p:cNvSpPr/>
            <p:nvPr/>
          </p:nvSpPr>
          <p:spPr>
            <a:xfrm rot="5400000">
              <a:off x="5376000" y="2299574"/>
              <a:ext cx="720000" cy="720000"/>
            </a:xfrm>
            <a:prstGeom prst="corner">
              <a:avLst>
                <a:gd name="adj1" fmla="val 10407"/>
                <a:gd name="adj2" fmla="val 9669"/>
              </a:avLst>
            </a:prstGeom>
            <a:gradFill>
              <a:gsLst>
                <a:gs pos="0">
                  <a:srgbClr val="017C84"/>
                </a:gs>
                <a:gs pos="50000">
                  <a:srgbClr val="017C84">
                    <a:alpha val="0"/>
                  </a:srgb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50" name="L 形 49"/>
            <p:cNvSpPr/>
            <p:nvPr/>
          </p:nvSpPr>
          <p:spPr>
            <a:xfrm rot="5400000">
              <a:off x="5244327" y="2433156"/>
              <a:ext cx="720000" cy="720000"/>
            </a:xfrm>
            <a:prstGeom prst="corner">
              <a:avLst>
                <a:gd name="adj1" fmla="val 10407"/>
                <a:gd name="adj2" fmla="val 9669"/>
              </a:avLst>
            </a:prstGeom>
            <a:gradFill>
              <a:gsLst>
                <a:gs pos="0">
                  <a:srgbClr val="017C84">
                    <a:alpha val="35000"/>
                  </a:srgbClr>
                </a:gs>
                <a:gs pos="50000">
                  <a:srgbClr val="017C84">
                    <a:alpha val="0"/>
                  </a:srgb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grpSp>
        <p:nvGrpSpPr>
          <p:cNvPr id="52" name="组合 51"/>
          <p:cNvGrpSpPr/>
          <p:nvPr/>
        </p:nvGrpSpPr>
        <p:grpSpPr>
          <a:xfrm flipV="1">
            <a:off x="321517" y="5450957"/>
            <a:ext cx="851673" cy="853582"/>
            <a:chOff x="5244327" y="2299574"/>
            <a:chExt cx="851673" cy="853582"/>
          </a:xfrm>
        </p:grpSpPr>
        <p:sp>
          <p:nvSpPr>
            <p:cNvPr id="53" name="L 形 52"/>
            <p:cNvSpPr/>
            <p:nvPr/>
          </p:nvSpPr>
          <p:spPr>
            <a:xfrm rot="5400000">
              <a:off x="5376000" y="2299574"/>
              <a:ext cx="720000" cy="720000"/>
            </a:xfrm>
            <a:prstGeom prst="corner">
              <a:avLst>
                <a:gd name="adj1" fmla="val 10407"/>
                <a:gd name="adj2" fmla="val 9669"/>
              </a:avLst>
            </a:prstGeom>
            <a:gradFill>
              <a:gsLst>
                <a:gs pos="0">
                  <a:srgbClr val="017C84"/>
                </a:gs>
                <a:gs pos="50000">
                  <a:srgbClr val="017C84">
                    <a:alpha val="0"/>
                  </a:srgb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54" name="L 形 53"/>
            <p:cNvSpPr/>
            <p:nvPr/>
          </p:nvSpPr>
          <p:spPr>
            <a:xfrm rot="5400000">
              <a:off x="5244327" y="2433156"/>
              <a:ext cx="720000" cy="720000"/>
            </a:xfrm>
            <a:prstGeom prst="corner">
              <a:avLst>
                <a:gd name="adj1" fmla="val 10407"/>
                <a:gd name="adj2" fmla="val 9669"/>
              </a:avLst>
            </a:prstGeom>
            <a:gradFill>
              <a:gsLst>
                <a:gs pos="0">
                  <a:srgbClr val="017C84">
                    <a:alpha val="35000"/>
                  </a:srgbClr>
                </a:gs>
                <a:gs pos="50000">
                  <a:srgbClr val="017C84">
                    <a:alpha val="0"/>
                  </a:srgb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grpSp>
        <p:nvGrpSpPr>
          <p:cNvPr id="55" name="组合 54"/>
          <p:cNvGrpSpPr/>
          <p:nvPr/>
        </p:nvGrpSpPr>
        <p:grpSpPr>
          <a:xfrm flipH="1" flipV="1">
            <a:off x="11065672" y="5470438"/>
            <a:ext cx="851673" cy="853582"/>
            <a:chOff x="5244327" y="2299574"/>
            <a:chExt cx="851673" cy="853582"/>
          </a:xfrm>
        </p:grpSpPr>
        <p:sp>
          <p:nvSpPr>
            <p:cNvPr id="56" name="L 形 55"/>
            <p:cNvSpPr/>
            <p:nvPr/>
          </p:nvSpPr>
          <p:spPr>
            <a:xfrm rot="5400000">
              <a:off x="5376000" y="2299574"/>
              <a:ext cx="720000" cy="720000"/>
            </a:xfrm>
            <a:prstGeom prst="corner">
              <a:avLst>
                <a:gd name="adj1" fmla="val 10407"/>
                <a:gd name="adj2" fmla="val 9669"/>
              </a:avLst>
            </a:prstGeom>
            <a:gradFill>
              <a:gsLst>
                <a:gs pos="0">
                  <a:srgbClr val="017C84"/>
                </a:gs>
                <a:gs pos="50000">
                  <a:srgbClr val="017C84">
                    <a:alpha val="0"/>
                  </a:srgb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57" name="L 形 56"/>
            <p:cNvSpPr/>
            <p:nvPr/>
          </p:nvSpPr>
          <p:spPr>
            <a:xfrm rot="5400000">
              <a:off x="5244327" y="2433156"/>
              <a:ext cx="720000" cy="720000"/>
            </a:xfrm>
            <a:prstGeom prst="corner">
              <a:avLst>
                <a:gd name="adj1" fmla="val 10407"/>
                <a:gd name="adj2" fmla="val 9669"/>
              </a:avLst>
            </a:prstGeom>
            <a:gradFill>
              <a:gsLst>
                <a:gs pos="0">
                  <a:srgbClr val="017C84">
                    <a:alpha val="35000"/>
                  </a:srgbClr>
                </a:gs>
                <a:gs pos="50000">
                  <a:srgbClr val="017C84">
                    <a:alpha val="0"/>
                  </a:srgb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sp>
        <p:nvSpPr>
          <p:cNvPr id="2" name="矩形 1">
            <a:extLst>
              <a:ext uri="{FF2B5EF4-FFF2-40B4-BE49-F238E27FC236}">
                <a16:creationId xmlns:a16="http://schemas.microsoft.com/office/drawing/2014/main" id="{469AA995-01A2-4488-8818-4A8D7139E178}"/>
              </a:ext>
            </a:extLst>
          </p:cNvPr>
          <p:cNvSpPr/>
          <p:nvPr/>
        </p:nvSpPr>
        <p:spPr>
          <a:xfrm>
            <a:off x="4016794" y="805251"/>
            <a:ext cx="4801314"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二战中德军每个月生产多少坦克？</a:t>
            </a:r>
          </a:p>
        </p:txBody>
      </p:sp>
    </p:spTree>
    <p:extLst>
      <p:ext uri="{BB962C8B-B14F-4D97-AF65-F5344CB8AC3E}">
        <p14:creationId xmlns:p14="http://schemas.microsoft.com/office/powerpoint/2010/main" val="3860820880"/>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bg>
      <p:bgPr>
        <a:gradFill>
          <a:gsLst>
            <a:gs pos="1000">
              <a:srgbClr val="0093A2">
                <a:alpha val="63000"/>
              </a:srgbClr>
            </a:gs>
            <a:gs pos="91000">
              <a:srgbClr val="013F45"/>
            </a:gs>
          </a:gsLst>
          <a:lin ang="5400000" scaled="0"/>
        </a:gradFill>
        <a:effectLst/>
      </p:bgPr>
    </p:bg>
    <p:spTree>
      <p:nvGrpSpPr>
        <p:cNvPr id="1" name=""/>
        <p:cNvGrpSpPr/>
        <p:nvPr/>
      </p:nvGrpSpPr>
      <p:grpSpPr>
        <a:xfrm>
          <a:off x="0" y="0"/>
          <a:ext cx="0" cy="0"/>
          <a:chOff x="0" y="0"/>
          <a:chExt cx="0" cy="0"/>
        </a:xfrm>
      </p:grpSpPr>
      <p:pic>
        <p:nvPicPr>
          <p:cNvPr id="17" name="图片 16"/>
          <p:cNvPicPr>
            <a:picLocks noChangeAspect="1"/>
          </p:cNvPicPr>
          <p:nvPr/>
        </p:nvPicPr>
        <p:blipFill rotWithShape="1">
          <a:blip r:embed="rId3" cstate="print">
            <a:extLst>
              <a:ext uri="{28A0092B-C50C-407E-A947-70E740481C1C}">
                <a14:useLocalDpi xmlns:a14="http://schemas.microsoft.com/office/drawing/2010/main" val="0"/>
              </a:ext>
            </a:extLst>
          </a:blip>
          <a:srcRect l="24826" t="20686" b="9518"/>
          <a:stretch>
            <a:fillRect/>
          </a:stretch>
        </p:blipFill>
        <p:spPr>
          <a:xfrm rot="992355" flipH="1">
            <a:off x="3875496" y="-237272"/>
            <a:ext cx="9134310" cy="3976491"/>
          </a:xfrm>
          <a:prstGeom prst="rect">
            <a:avLst/>
          </a:prstGeom>
        </p:spPr>
      </p:pic>
      <p:sp>
        <p:nvSpPr>
          <p:cNvPr id="2" name="iṩḻíḑe"/>
          <p:cNvSpPr/>
          <p:nvPr/>
        </p:nvSpPr>
        <p:spPr>
          <a:xfrm>
            <a:off x="1234134" y="823236"/>
            <a:ext cx="10080000" cy="5034224"/>
          </a:xfrm>
          <a:prstGeom prst="snip2DiagRect">
            <a:avLst>
              <a:gd name="adj1" fmla="val 0"/>
              <a:gd name="adj2" fmla="val 0"/>
            </a:avLst>
          </a:prstGeom>
          <a:gradFill>
            <a:gsLst>
              <a:gs pos="100000">
                <a:srgbClr val="016773"/>
              </a:gs>
              <a:gs pos="52000">
                <a:srgbClr val="007684"/>
              </a:gs>
              <a:gs pos="0">
                <a:srgbClr val="449FA8"/>
              </a:gs>
            </a:gsLst>
            <a:lin ang="2700000" scaled="0"/>
          </a:gradFill>
          <a:ln>
            <a:gradFill flip="none" rotWithShape="1">
              <a:gsLst>
                <a:gs pos="100000">
                  <a:srgbClr val="FCFCFC"/>
                </a:gs>
                <a:gs pos="75000">
                  <a:srgbClr val="FCFCFC">
                    <a:alpha val="0"/>
                  </a:srgbClr>
                </a:gs>
                <a:gs pos="65000">
                  <a:srgbClr val="FCFCFC">
                    <a:alpha val="0"/>
                  </a:srgbClr>
                </a:gs>
                <a:gs pos="30000">
                  <a:srgbClr val="FCFCFC">
                    <a:alpha val="50000"/>
                  </a:srgbClr>
                </a:gs>
                <a:gs pos="10000">
                  <a:srgbClr val="FAFAFA">
                    <a:alpha val="0"/>
                  </a:srgbClr>
                </a:gs>
              </a:gsLst>
              <a:lin ang="2700000" scaled="0"/>
              <a:tileRect/>
            </a:gradFill>
          </a:ln>
          <a:effectLst>
            <a:outerShdw blurRad="50800" dist="508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7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7" name="矩形 6"/>
          <p:cNvSpPr/>
          <p:nvPr/>
        </p:nvSpPr>
        <p:spPr>
          <a:xfrm>
            <a:off x="1334616" y="1181462"/>
            <a:ext cx="9818367" cy="4616135"/>
          </a:xfrm>
          <a:prstGeom prst="rect">
            <a:avLst/>
          </a:prstGeom>
        </p:spPr>
        <p:txBody>
          <a:bodyPr wrap="square">
            <a:spAutoFit/>
          </a:bodyPr>
          <a:lstStyle/>
          <a:p>
            <a:pPr marL="285750" marR="0" lvl="0" indent="-285750" algn="l" defTabSz="914400" rtl="0" eaLnBrk="1" fontAlgn="auto" latinLnBrk="0" hangingPunct="1">
              <a:lnSpc>
                <a:spcPct val="200000"/>
              </a:lnSpc>
              <a:spcBef>
                <a:spcPts val="0"/>
              </a:spcBef>
              <a:spcAft>
                <a:spcPts val="0"/>
              </a:spcAft>
              <a:buClr>
                <a:prstClr val="white"/>
              </a:buClr>
              <a:buSzPct val="80000"/>
              <a:buFont typeface="Wingdings" panose="05000000000000000000" pitchFamily="2" charset="2"/>
              <a:buChar char="u"/>
              <a:tabLst/>
              <a:defRPr/>
            </a:pPr>
            <a:r>
              <a:rPr kumimoji="0" lang="en-US" altLang="zh-CN"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1959</a:t>
            </a:r>
            <a:r>
              <a:rPr kumimoji="0" lang="zh-CN" altLang="zh-CN"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年</a:t>
            </a:r>
            <a:r>
              <a:rPr kumimoji="0" lang="en-US" altLang="zh-CN"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7</a:t>
            </a:r>
            <a:r>
              <a:rPr kumimoji="0" lang="zh-CN" altLang="zh-CN"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月，塞缪尔发表了一篇名为</a:t>
            </a:r>
            <a:r>
              <a:rPr kumimoji="0" lang="en-US" altLang="zh-CN"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a:t>
            </a:r>
            <a:r>
              <a:rPr kumimoji="0" lang="zh-CN" altLang="zh-CN"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通过国际跳棋进行机器学习的研究</a:t>
            </a:r>
            <a:r>
              <a:rPr kumimoji="0" lang="en-US" altLang="zh-CN"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a:t>
            </a:r>
            <a:r>
              <a:rPr kumimoji="0" lang="zh-CN" altLang="zh-CN"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论文中，第一次使用了</a:t>
            </a:r>
            <a:r>
              <a:rPr kumimoji="0" lang="en-US" altLang="zh-CN"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a:t>
            </a:r>
            <a:r>
              <a:rPr kumimoji="0" lang="zh-CN" altLang="zh-CN"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机器学习</a:t>
            </a:r>
            <a:r>
              <a:rPr kumimoji="0" lang="en-US" altLang="zh-CN"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a:t>
            </a:r>
            <a:r>
              <a:rPr kumimoji="0" lang="zh-CN" altLang="zh-CN"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这一术语</a:t>
            </a:r>
            <a:r>
              <a:rPr kumimoji="0" lang="en-US" altLang="zh-CN"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[Samuel 1959]</a:t>
            </a:r>
            <a:r>
              <a:rPr kumimoji="0" lang="zh-CN" altLang="zh-CN"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。在人工智能发展早期，使用国际跳棋而非国际象棋或围棋，是因为国际跳棋中对落子的选择和判断相对简单。</a:t>
            </a:r>
            <a:endParaRPr kumimoji="0" lang="en-US" altLang="zh-CN"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a:p>
            <a:pPr marL="285750" marR="0" lvl="0" indent="-285750" algn="l" defTabSz="914400" rtl="0" eaLnBrk="1" fontAlgn="auto" latinLnBrk="0" hangingPunct="1">
              <a:lnSpc>
                <a:spcPct val="200000"/>
              </a:lnSpc>
              <a:spcBef>
                <a:spcPts val="0"/>
              </a:spcBef>
              <a:spcAft>
                <a:spcPts val="0"/>
              </a:spcAft>
              <a:buClr>
                <a:prstClr val="white"/>
              </a:buClr>
              <a:buSzPct val="80000"/>
              <a:buFont typeface="Wingdings" panose="05000000000000000000" pitchFamily="2" charset="2"/>
              <a:buChar char="u"/>
              <a:tabLst/>
              <a:defRPr/>
            </a:pPr>
            <a:r>
              <a:rPr kumimoji="0" lang="zh-CN" altLang="zh-CN" sz="2000" b="1" i="0" u="none" strike="noStrike" kern="1200" cap="none" spc="0" normalizeH="0" baseline="0" noProof="0" dirty="0">
                <a:ln>
                  <a:noFill/>
                </a:ln>
                <a:solidFill>
                  <a:srgbClr val="FFFFCC"/>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Times New Roman" panose="02020603050405020304" pitchFamily="18" charset="0"/>
              </a:rPr>
              <a:t>从数据中学习概念或模式形成判断和决策能力是机器学习的一个基本目标</a:t>
            </a:r>
            <a:r>
              <a:rPr kumimoji="0" lang="zh-CN" altLang="zh-CN"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。监督学习从标注数据出发，学习得到一个映射函数，将原始输出映射到语义任务空间，架构起了</a:t>
            </a:r>
            <a:r>
              <a:rPr kumimoji="0" lang="en-US" altLang="zh-CN"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a:t>
            </a:r>
            <a:r>
              <a:rPr kumimoji="0" lang="zh-CN" altLang="zh-CN"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从底层特征到高层语义</a:t>
            </a:r>
            <a:r>
              <a:rPr kumimoji="0" lang="en-US" altLang="zh-CN"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a:t>
            </a:r>
            <a:r>
              <a:rPr kumimoji="0" lang="zh-CN" altLang="zh-CN"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的</a:t>
            </a:r>
            <a:r>
              <a:rPr kumimoji="0" lang="en-US" altLang="zh-CN"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a:t>
            </a:r>
            <a:r>
              <a:rPr kumimoji="0" lang="zh-CN" altLang="zh-CN"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桥梁</a:t>
            </a:r>
            <a:r>
              <a:rPr kumimoji="0" lang="en-US" altLang="zh-CN"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a:t>
            </a:r>
            <a:r>
              <a:rPr kumimoji="0" lang="zh-CN" altLang="zh-CN"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a:t>
            </a:r>
            <a:endParaRPr kumimoji="0" lang="en-US" altLang="zh-CN"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a:p>
            <a:pPr marL="285750" marR="0" lvl="0" indent="-285750" algn="l" defTabSz="914400" rtl="0" eaLnBrk="1" fontAlgn="auto" latinLnBrk="0" hangingPunct="1">
              <a:lnSpc>
                <a:spcPct val="200000"/>
              </a:lnSpc>
              <a:spcBef>
                <a:spcPts val="0"/>
              </a:spcBef>
              <a:spcAft>
                <a:spcPts val="0"/>
              </a:spcAft>
              <a:buClr>
                <a:prstClr val="white"/>
              </a:buClr>
              <a:buSzPct val="80000"/>
              <a:buFont typeface="Wingdings" panose="05000000000000000000" pitchFamily="2" charset="2"/>
              <a:buChar char="u"/>
              <a:tabLst/>
              <a:defRPr/>
            </a:pPr>
            <a:r>
              <a:rPr kumimoji="0" lang="zh-CN" altLang="zh-CN"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如何形成</a:t>
            </a:r>
            <a:r>
              <a:rPr kumimoji="0" lang="zh-CN" altLang="zh-CN" sz="2000" b="1" i="0" u="none" strike="noStrike" kern="1200" cap="none" spc="0" normalizeH="0" baseline="0" noProof="0" dirty="0">
                <a:ln>
                  <a:noFill/>
                </a:ln>
                <a:solidFill>
                  <a:srgbClr val="FFFFCC"/>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Times New Roman" panose="02020603050405020304" pitchFamily="18" charset="0"/>
              </a:rPr>
              <a:t>数据依赖灵活、且在学习过程中有效利用知识或先验</a:t>
            </a:r>
            <a:r>
              <a:rPr kumimoji="0" lang="zh-CN" altLang="zh-CN"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，是机器学习今后发展的重要方向。同时，一个任务是否可以</a:t>
            </a:r>
            <a:r>
              <a:rPr kumimoji="0" lang="zh-CN" altLang="zh-CN" sz="2000" b="1" i="0" u="none" strike="noStrike" kern="1200" cap="none" spc="0" normalizeH="0" baseline="0" noProof="0" dirty="0">
                <a:ln>
                  <a:noFill/>
                </a:ln>
                <a:solidFill>
                  <a:srgbClr val="FFFFCC"/>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Times New Roman" panose="02020603050405020304" pitchFamily="18" charset="0"/>
              </a:rPr>
              <a:t>被学习（</a:t>
            </a:r>
            <a:r>
              <a:rPr kumimoji="0" lang="en-US" altLang="zh-CN" sz="2000" b="1" i="0" u="none" strike="noStrike" kern="1200" cap="none" spc="0" normalizeH="0" baseline="0" noProof="0" dirty="0">
                <a:ln>
                  <a:noFill/>
                </a:ln>
                <a:solidFill>
                  <a:srgbClr val="FFFFCC"/>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Times New Roman" panose="02020603050405020304" pitchFamily="18" charset="0"/>
              </a:rPr>
              <a:t>Learnability</a:t>
            </a:r>
            <a:r>
              <a:rPr kumimoji="0" lang="zh-CN" altLang="zh-CN" sz="2000" b="1" i="0" u="none" strike="noStrike" kern="1200" cap="none" spc="0" normalizeH="0" baseline="0" noProof="0" dirty="0">
                <a:ln>
                  <a:noFill/>
                </a:ln>
                <a:solidFill>
                  <a:srgbClr val="FFFFCC"/>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Times New Roman" panose="02020603050405020304" pitchFamily="18" charset="0"/>
              </a:rPr>
              <a:t>）</a:t>
            </a:r>
            <a:r>
              <a:rPr kumimoji="0" lang="zh-CN" altLang="zh-CN"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仍然是学术界的热点和难点。</a:t>
            </a:r>
          </a:p>
        </p:txBody>
      </p:sp>
      <p:sp>
        <p:nvSpPr>
          <p:cNvPr id="9" name="矩形: 圆角 42"/>
          <p:cNvSpPr/>
          <p:nvPr/>
        </p:nvSpPr>
        <p:spPr>
          <a:xfrm>
            <a:off x="5218279" y="785408"/>
            <a:ext cx="1847895" cy="504454"/>
          </a:xfrm>
          <a:prstGeom prst="roundRect">
            <a:avLst>
              <a:gd name="adj" fmla="val 10365"/>
            </a:avLst>
          </a:prstGeom>
          <a:solidFill>
            <a:srgbClr val="9ACBCA"/>
          </a:solidFill>
          <a:ln>
            <a:noFill/>
          </a:ln>
          <a:effectLst>
            <a:outerShdw blurRad="2032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4" name="矩形: 圆角 47"/>
          <p:cNvSpPr/>
          <p:nvPr/>
        </p:nvSpPr>
        <p:spPr>
          <a:xfrm>
            <a:off x="5165205" y="732108"/>
            <a:ext cx="1847895" cy="504454"/>
          </a:xfrm>
          <a:prstGeom prst="roundRect">
            <a:avLst>
              <a:gd name="adj" fmla="val 10365"/>
            </a:avLst>
          </a:prstGeom>
          <a:solidFill>
            <a:srgbClr val="FAFCFC"/>
          </a:solidFill>
          <a:ln>
            <a:noFill/>
          </a:ln>
          <a:effectLst>
            <a:outerShdw blurRad="2032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pic>
        <p:nvPicPr>
          <p:cNvPr id="12" name="图片 11"/>
          <p:cNvPicPr>
            <a:picLocks noChangeAspect="1"/>
          </p:cNvPicPr>
          <p:nvPr/>
        </p:nvPicPr>
        <p:blipFill>
          <a:blip r:embed="rId4"/>
          <a:stretch>
            <a:fillRect/>
          </a:stretch>
        </p:blipFill>
        <p:spPr>
          <a:xfrm>
            <a:off x="5139195" y="627721"/>
            <a:ext cx="2165958" cy="208773"/>
          </a:xfrm>
          <a:prstGeom prst="rect">
            <a:avLst/>
          </a:prstGeom>
        </p:spPr>
      </p:pic>
      <p:pic>
        <p:nvPicPr>
          <p:cNvPr id="13" name="图片 12"/>
          <p:cNvPicPr>
            <a:picLocks noChangeAspect="1"/>
          </p:cNvPicPr>
          <p:nvPr/>
        </p:nvPicPr>
        <p:blipFill>
          <a:blip r:embed="rId4"/>
          <a:stretch>
            <a:fillRect/>
          </a:stretch>
        </p:blipFill>
        <p:spPr>
          <a:xfrm flipH="1">
            <a:off x="4554375" y="1126723"/>
            <a:ext cx="2458725" cy="195194"/>
          </a:xfrm>
          <a:prstGeom prst="rect">
            <a:avLst/>
          </a:prstGeom>
        </p:spPr>
      </p:pic>
      <p:sp>
        <p:nvSpPr>
          <p:cNvPr id="18" name="文本框 17"/>
          <p:cNvSpPr txBox="1"/>
          <p:nvPr/>
        </p:nvSpPr>
        <p:spPr>
          <a:xfrm>
            <a:off x="5379329" y="823236"/>
            <a:ext cx="1397310" cy="337970"/>
          </a:xfrm>
          <a:custGeom>
            <a:avLst/>
            <a:gdLst/>
            <a:ahLst/>
            <a:cxnLst/>
            <a:rect l="l" t="t" r="r" b="b"/>
            <a:pathLst>
              <a:path w="1397310" h="337970">
                <a:moveTo>
                  <a:pt x="1317464" y="206499"/>
                </a:moveTo>
                <a:lnTo>
                  <a:pt x="1263774" y="209252"/>
                </a:lnTo>
                <a:lnTo>
                  <a:pt x="1262397" y="275332"/>
                </a:lnTo>
                <a:lnTo>
                  <a:pt x="1294060" y="273955"/>
                </a:lnTo>
                <a:cubicBezTo>
                  <a:pt x="1298649" y="273955"/>
                  <a:pt x="1304156" y="273497"/>
                  <a:pt x="1310580" y="272579"/>
                </a:cubicBezTo>
                <a:cubicBezTo>
                  <a:pt x="1314251" y="272579"/>
                  <a:pt x="1316546" y="272579"/>
                  <a:pt x="1317464" y="272579"/>
                </a:cubicBezTo>
                <a:close/>
                <a:moveTo>
                  <a:pt x="1326412" y="165199"/>
                </a:moveTo>
                <a:cubicBezTo>
                  <a:pt x="1327789" y="164740"/>
                  <a:pt x="1329395" y="165199"/>
                  <a:pt x="1331230" y="166576"/>
                </a:cubicBezTo>
                <a:cubicBezTo>
                  <a:pt x="1356928" y="181260"/>
                  <a:pt x="1373448" y="191356"/>
                  <a:pt x="1380790" y="196862"/>
                </a:cubicBezTo>
                <a:cubicBezTo>
                  <a:pt x="1385379" y="199616"/>
                  <a:pt x="1387673" y="201910"/>
                  <a:pt x="1387673" y="203746"/>
                </a:cubicBezTo>
                <a:cubicBezTo>
                  <a:pt x="1387673" y="205581"/>
                  <a:pt x="1385379" y="207417"/>
                  <a:pt x="1380790" y="209252"/>
                </a:cubicBezTo>
                <a:cubicBezTo>
                  <a:pt x="1376201" y="212006"/>
                  <a:pt x="1374365" y="215677"/>
                  <a:pt x="1375283" y="220266"/>
                </a:cubicBezTo>
                <a:cubicBezTo>
                  <a:pt x="1374365" y="238621"/>
                  <a:pt x="1373907" y="267990"/>
                  <a:pt x="1373907" y="308372"/>
                </a:cubicBezTo>
                <a:cubicBezTo>
                  <a:pt x="1374824" y="313879"/>
                  <a:pt x="1373448" y="316632"/>
                  <a:pt x="1369777" y="316632"/>
                </a:cubicBezTo>
                <a:cubicBezTo>
                  <a:pt x="1366105" y="320303"/>
                  <a:pt x="1353716" y="325351"/>
                  <a:pt x="1332607" y="331775"/>
                </a:cubicBezTo>
                <a:cubicBezTo>
                  <a:pt x="1330771" y="332693"/>
                  <a:pt x="1329395" y="333152"/>
                  <a:pt x="1328477" y="333152"/>
                </a:cubicBezTo>
                <a:cubicBezTo>
                  <a:pt x="1321135" y="335905"/>
                  <a:pt x="1317464" y="334070"/>
                  <a:pt x="1317464" y="327645"/>
                </a:cubicBezTo>
                <a:lnTo>
                  <a:pt x="1317464" y="295982"/>
                </a:lnTo>
                <a:cubicBezTo>
                  <a:pt x="1316546" y="295982"/>
                  <a:pt x="1314251" y="295982"/>
                  <a:pt x="1310580" y="295982"/>
                </a:cubicBezTo>
                <a:cubicBezTo>
                  <a:pt x="1305991" y="296900"/>
                  <a:pt x="1301861" y="297359"/>
                  <a:pt x="1298190" y="297359"/>
                </a:cubicBezTo>
                <a:lnTo>
                  <a:pt x="1262397" y="298735"/>
                </a:lnTo>
                <a:lnTo>
                  <a:pt x="1262397" y="306995"/>
                </a:lnTo>
                <a:cubicBezTo>
                  <a:pt x="1263315" y="315255"/>
                  <a:pt x="1261020" y="320303"/>
                  <a:pt x="1255514" y="322139"/>
                </a:cubicBezTo>
                <a:cubicBezTo>
                  <a:pt x="1243583" y="327645"/>
                  <a:pt x="1228898" y="332693"/>
                  <a:pt x="1211461" y="337282"/>
                </a:cubicBezTo>
                <a:cubicBezTo>
                  <a:pt x="1206872" y="338200"/>
                  <a:pt x="1204577" y="335905"/>
                  <a:pt x="1204577" y="330399"/>
                </a:cubicBezTo>
                <a:cubicBezTo>
                  <a:pt x="1206413" y="303783"/>
                  <a:pt x="1207331" y="277627"/>
                  <a:pt x="1207331" y="251929"/>
                </a:cubicBezTo>
                <a:cubicBezTo>
                  <a:pt x="1195400" y="259271"/>
                  <a:pt x="1191270" y="261566"/>
                  <a:pt x="1194941" y="258812"/>
                </a:cubicBezTo>
                <a:cubicBezTo>
                  <a:pt x="1144463" y="287263"/>
                  <a:pt x="1111423" y="306078"/>
                  <a:pt x="1095821" y="315255"/>
                </a:cubicBezTo>
                <a:cubicBezTo>
                  <a:pt x="1090315" y="318009"/>
                  <a:pt x="1086185" y="317091"/>
                  <a:pt x="1083431" y="312502"/>
                </a:cubicBezTo>
                <a:cubicBezTo>
                  <a:pt x="1073336" y="295064"/>
                  <a:pt x="1065535" y="279462"/>
                  <a:pt x="1060028" y="265696"/>
                </a:cubicBezTo>
                <a:lnTo>
                  <a:pt x="1207331" y="234032"/>
                </a:lnTo>
                <a:cubicBezTo>
                  <a:pt x="1207331" y="232197"/>
                  <a:pt x="1207790" y="229902"/>
                  <a:pt x="1208707" y="227149"/>
                </a:cubicBezTo>
                <a:cubicBezTo>
                  <a:pt x="1208707" y="224396"/>
                  <a:pt x="1208707" y="222560"/>
                  <a:pt x="1208707" y="221642"/>
                </a:cubicBezTo>
                <a:cubicBezTo>
                  <a:pt x="1208707" y="203287"/>
                  <a:pt x="1208249" y="189061"/>
                  <a:pt x="1207331" y="178966"/>
                </a:cubicBezTo>
                <a:cubicBezTo>
                  <a:pt x="1206413" y="174377"/>
                  <a:pt x="1206872" y="171624"/>
                  <a:pt x="1208707" y="170706"/>
                </a:cubicBezTo>
                <a:cubicBezTo>
                  <a:pt x="1209625" y="169788"/>
                  <a:pt x="1211920" y="170247"/>
                  <a:pt x="1215591" y="172083"/>
                </a:cubicBezTo>
                <a:cubicBezTo>
                  <a:pt x="1218344" y="173000"/>
                  <a:pt x="1222474" y="174377"/>
                  <a:pt x="1227981" y="176213"/>
                </a:cubicBezTo>
                <a:cubicBezTo>
                  <a:pt x="1240829" y="180801"/>
                  <a:pt x="1250466" y="184014"/>
                  <a:pt x="1256891" y="185849"/>
                </a:cubicBezTo>
                <a:lnTo>
                  <a:pt x="1309204" y="184473"/>
                </a:lnTo>
                <a:cubicBezTo>
                  <a:pt x="1309204" y="184473"/>
                  <a:pt x="1309662" y="184473"/>
                  <a:pt x="1310580" y="184473"/>
                </a:cubicBezTo>
                <a:cubicBezTo>
                  <a:pt x="1316087" y="183555"/>
                  <a:pt x="1319299" y="181260"/>
                  <a:pt x="1320217" y="177589"/>
                </a:cubicBezTo>
                <a:cubicBezTo>
                  <a:pt x="1322052" y="174836"/>
                  <a:pt x="1322970" y="172541"/>
                  <a:pt x="1322970" y="170706"/>
                </a:cubicBezTo>
                <a:cubicBezTo>
                  <a:pt x="1322970" y="170706"/>
                  <a:pt x="1322970" y="170247"/>
                  <a:pt x="1322970" y="169329"/>
                </a:cubicBezTo>
                <a:cubicBezTo>
                  <a:pt x="1323888" y="167035"/>
                  <a:pt x="1325035" y="165658"/>
                  <a:pt x="1326412" y="165199"/>
                </a:cubicBezTo>
                <a:close/>
                <a:moveTo>
                  <a:pt x="585080" y="150056"/>
                </a:moveTo>
                <a:lnTo>
                  <a:pt x="468064" y="155563"/>
                </a:lnTo>
                <a:lnTo>
                  <a:pt x="468064" y="172083"/>
                </a:lnTo>
                <a:cubicBezTo>
                  <a:pt x="472653" y="172083"/>
                  <a:pt x="479078" y="171624"/>
                  <a:pt x="487338" y="170706"/>
                </a:cubicBezTo>
                <a:cubicBezTo>
                  <a:pt x="491926" y="170706"/>
                  <a:pt x="495139" y="170706"/>
                  <a:pt x="496974" y="170706"/>
                </a:cubicBezTo>
                <a:lnTo>
                  <a:pt x="536897" y="167953"/>
                </a:lnTo>
                <a:cubicBezTo>
                  <a:pt x="546993" y="167953"/>
                  <a:pt x="555712" y="167035"/>
                  <a:pt x="563054" y="165199"/>
                </a:cubicBezTo>
                <a:cubicBezTo>
                  <a:pt x="568561" y="170706"/>
                  <a:pt x="573149" y="176213"/>
                  <a:pt x="576820" y="181719"/>
                </a:cubicBezTo>
                <a:cubicBezTo>
                  <a:pt x="578656" y="183555"/>
                  <a:pt x="579115" y="184473"/>
                  <a:pt x="578197" y="184473"/>
                </a:cubicBezTo>
                <a:cubicBezTo>
                  <a:pt x="578197" y="185390"/>
                  <a:pt x="576820" y="185849"/>
                  <a:pt x="574067" y="185849"/>
                </a:cubicBezTo>
                <a:cubicBezTo>
                  <a:pt x="572232" y="185849"/>
                  <a:pt x="568561" y="185849"/>
                  <a:pt x="563054" y="185849"/>
                </a:cubicBezTo>
                <a:cubicBezTo>
                  <a:pt x="553876" y="186767"/>
                  <a:pt x="547452" y="187226"/>
                  <a:pt x="543781" y="187226"/>
                </a:cubicBezTo>
                <a:lnTo>
                  <a:pt x="505234" y="189979"/>
                </a:lnTo>
                <a:cubicBezTo>
                  <a:pt x="504316" y="189979"/>
                  <a:pt x="499728" y="190438"/>
                  <a:pt x="491468" y="191356"/>
                </a:cubicBezTo>
                <a:cubicBezTo>
                  <a:pt x="481372" y="192274"/>
                  <a:pt x="475407" y="192733"/>
                  <a:pt x="473571" y="192733"/>
                </a:cubicBezTo>
                <a:lnTo>
                  <a:pt x="468064" y="184473"/>
                </a:lnTo>
                <a:lnTo>
                  <a:pt x="468064" y="207876"/>
                </a:lnTo>
                <a:lnTo>
                  <a:pt x="541027" y="205122"/>
                </a:lnTo>
                <a:cubicBezTo>
                  <a:pt x="546534" y="205122"/>
                  <a:pt x="557547" y="204205"/>
                  <a:pt x="574067" y="202369"/>
                </a:cubicBezTo>
                <a:cubicBezTo>
                  <a:pt x="577738" y="201451"/>
                  <a:pt x="580033" y="200992"/>
                  <a:pt x="580950" y="200992"/>
                </a:cubicBezTo>
                <a:lnTo>
                  <a:pt x="583704" y="205122"/>
                </a:lnTo>
                <a:close/>
                <a:moveTo>
                  <a:pt x="589210" y="114263"/>
                </a:moveTo>
                <a:lnTo>
                  <a:pt x="429518" y="121146"/>
                </a:lnTo>
                <a:cubicBezTo>
                  <a:pt x="425847" y="121146"/>
                  <a:pt x="421258" y="121146"/>
                  <a:pt x="415751" y="121146"/>
                </a:cubicBezTo>
                <a:cubicBezTo>
                  <a:pt x="432271" y="124817"/>
                  <a:pt x="448791" y="129406"/>
                  <a:pt x="465311" y="134913"/>
                </a:cubicBezTo>
                <a:lnTo>
                  <a:pt x="576820" y="129406"/>
                </a:lnTo>
                <a:cubicBezTo>
                  <a:pt x="580492" y="129406"/>
                  <a:pt x="583704" y="127571"/>
                  <a:pt x="586457" y="123899"/>
                </a:cubicBezTo>
                <a:cubicBezTo>
                  <a:pt x="587375" y="122982"/>
                  <a:pt x="587834" y="122064"/>
                  <a:pt x="587834" y="121146"/>
                </a:cubicBezTo>
                <a:cubicBezTo>
                  <a:pt x="588752" y="119311"/>
                  <a:pt x="589210" y="117934"/>
                  <a:pt x="589210" y="117016"/>
                </a:cubicBezTo>
                <a:cubicBezTo>
                  <a:pt x="589210" y="115181"/>
                  <a:pt x="589210" y="114263"/>
                  <a:pt x="589210" y="114263"/>
                </a:cubicBezTo>
                <a:close/>
                <a:moveTo>
                  <a:pt x="952649" y="92236"/>
                </a:moveTo>
                <a:cubicBezTo>
                  <a:pt x="995784" y="131701"/>
                  <a:pt x="1024694" y="163823"/>
                  <a:pt x="1039378" y="188603"/>
                </a:cubicBezTo>
                <a:cubicBezTo>
                  <a:pt x="1046720" y="199616"/>
                  <a:pt x="1044885" y="211547"/>
                  <a:pt x="1033872" y="224396"/>
                </a:cubicBezTo>
                <a:cubicBezTo>
                  <a:pt x="1021023" y="240916"/>
                  <a:pt x="1005880" y="255141"/>
                  <a:pt x="988442" y="267072"/>
                </a:cubicBezTo>
                <a:cubicBezTo>
                  <a:pt x="979264" y="223019"/>
                  <a:pt x="963662" y="167035"/>
                  <a:pt x="941635" y="99120"/>
                </a:cubicBezTo>
                <a:close/>
                <a:moveTo>
                  <a:pt x="777297" y="87762"/>
                </a:moveTo>
                <a:cubicBezTo>
                  <a:pt x="779017" y="87992"/>
                  <a:pt x="781025" y="88565"/>
                  <a:pt x="783320" y="89483"/>
                </a:cubicBezTo>
                <a:cubicBezTo>
                  <a:pt x="798922" y="94990"/>
                  <a:pt x="814983" y="101414"/>
                  <a:pt x="831503" y="108756"/>
                </a:cubicBezTo>
                <a:cubicBezTo>
                  <a:pt x="834256" y="109674"/>
                  <a:pt x="836091" y="110592"/>
                  <a:pt x="837009" y="111510"/>
                </a:cubicBezTo>
                <a:cubicBezTo>
                  <a:pt x="837009" y="112427"/>
                  <a:pt x="836091" y="114263"/>
                  <a:pt x="834256" y="117016"/>
                </a:cubicBezTo>
                <a:cubicBezTo>
                  <a:pt x="832420" y="118852"/>
                  <a:pt x="825996" y="131242"/>
                  <a:pt x="814983" y="154186"/>
                </a:cubicBezTo>
                <a:cubicBezTo>
                  <a:pt x="788367" y="209252"/>
                  <a:pt x="759457" y="246881"/>
                  <a:pt x="728253" y="267072"/>
                </a:cubicBezTo>
                <a:lnTo>
                  <a:pt x="722746" y="260189"/>
                </a:lnTo>
                <a:cubicBezTo>
                  <a:pt x="735595" y="227149"/>
                  <a:pt x="748444" y="186308"/>
                  <a:pt x="761293" y="137666"/>
                </a:cubicBezTo>
                <a:cubicBezTo>
                  <a:pt x="765882" y="117475"/>
                  <a:pt x="768635" y="103250"/>
                  <a:pt x="769553" y="94990"/>
                </a:cubicBezTo>
                <a:cubicBezTo>
                  <a:pt x="769553" y="89483"/>
                  <a:pt x="772134" y="87074"/>
                  <a:pt x="777297" y="87762"/>
                </a:cubicBezTo>
                <a:close/>
                <a:moveTo>
                  <a:pt x="563054" y="61950"/>
                </a:moveTo>
                <a:lnTo>
                  <a:pt x="483208" y="66080"/>
                </a:lnTo>
                <a:cubicBezTo>
                  <a:pt x="491468" y="67915"/>
                  <a:pt x="497892" y="70210"/>
                  <a:pt x="502481" y="72963"/>
                </a:cubicBezTo>
                <a:cubicBezTo>
                  <a:pt x="510741" y="77552"/>
                  <a:pt x="512117" y="82600"/>
                  <a:pt x="506611" y="88106"/>
                </a:cubicBezTo>
                <a:lnTo>
                  <a:pt x="499728" y="94990"/>
                </a:lnTo>
                <a:lnTo>
                  <a:pt x="545157" y="93613"/>
                </a:lnTo>
                <a:cubicBezTo>
                  <a:pt x="548828" y="87189"/>
                  <a:pt x="553417" y="79387"/>
                  <a:pt x="558924" y="70210"/>
                </a:cubicBezTo>
                <a:cubicBezTo>
                  <a:pt x="560759" y="67456"/>
                  <a:pt x="562136" y="64703"/>
                  <a:pt x="563054" y="61950"/>
                </a:cubicBezTo>
                <a:close/>
                <a:moveTo>
                  <a:pt x="1267904" y="8260"/>
                </a:moveTo>
                <a:cubicBezTo>
                  <a:pt x="1290848" y="11931"/>
                  <a:pt x="1306909" y="15602"/>
                  <a:pt x="1316087" y="19273"/>
                </a:cubicBezTo>
                <a:cubicBezTo>
                  <a:pt x="1318840" y="20191"/>
                  <a:pt x="1319758" y="22027"/>
                  <a:pt x="1318840" y="24780"/>
                </a:cubicBezTo>
                <a:cubicBezTo>
                  <a:pt x="1318840" y="35793"/>
                  <a:pt x="1318840" y="47265"/>
                  <a:pt x="1318840" y="59196"/>
                </a:cubicBezTo>
                <a:lnTo>
                  <a:pt x="1318840" y="60573"/>
                </a:lnTo>
                <a:lnTo>
                  <a:pt x="1335360" y="60573"/>
                </a:lnTo>
                <a:cubicBezTo>
                  <a:pt x="1337196" y="60573"/>
                  <a:pt x="1340867" y="60114"/>
                  <a:pt x="1346373" y="59196"/>
                </a:cubicBezTo>
                <a:cubicBezTo>
                  <a:pt x="1361976" y="58279"/>
                  <a:pt x="1372071" y="56902"/>
                  <a:pt x="1376660" y="55066"/>
                </a:cubicBezTo>
                <a:cubicBezTo>
                  <a:pt x="1385838" y="66080"/>
                  <a:pt x="1391803" y="72963"/>
                  <a:pt x="1394557" y="75716"/>
                </a:cubicBezTo>
                <a:cubicBezTo>
                  <a:pt x="1396392" y="77552"/>
                  <a:pt x="1396851" y="78929"/>
                  <a:pt x="1395933" y="79846"/>
                </a:cubicBezTo>
                <a:cubicBezTo>
                  <a:pt x="1395015" y="80764"/>
                  <a:pt x="1393180" y="81223"/>
                  <a:pt x="1390427" y="81223"/>
                </a:cubicBezTo>
                <a:cubicBezTo>
                  <a:pt x="1387673" y="81223"/>
                  <a:pt x="1379872" y="81223"/>
                  <a:pt x="1367023" y="81223"/>
                </a:cubicBezTo>
                <a:cubicBezTo>
                  <a:pt x="1354175" y="82141"/>
                  <a:pt x="1345915" y="82600"/>
                  <a:pt x="1342243" y="82600"/>
                </a:cubicBezTo>
                <a:lnTo>
                  <a:pt x="1317464" y="83976"/>
                </a:lnTo>
                <a:lnTo>
                  <a:pt x="1317464" y="128029"/>
                </a:lnTo>
                <a:lnTo>
                  <a:pt x="1329853" y="128029"/>
                </a:lnTo>
                <a:cubicBezTo>
                  <a:pt x="1346373" y="128029"/>
                  <a:pt x="1361976" y="126653"/>
                  <a:pt x="1376660" y="123899"/>
                </a:cubicBezTo>
                <a:cubicBezTo>
                  <a:pt x="1378495" y="125735"/>
                  <a:pt x="1381708" y="129406"/>
                  <a:pt x="1386297" y="134913"/>
                </a:cubicBezTo>
                <a:cubicBezTo>
                  <a:pt x="1390885" y="140419"/>
                  <a:pt x="1393639" y="143632"/>
                  <a:pt x="1394557" y="144549"/>
                </a:cubicBezTo>
                <a:cubicBezTo>
                  <a:pt x="1396392" y="147303"/>
                  <a:pt x="1397310" y="149138"/>
                  <a:pt x="1397310" y="150056"/>
                </a:cubicBezTo>
                <a:cubicBezTo>
                  <a:pt x="1396392" y="150974"/>
                  <a:pt x="1394557" y="151433"/>
                  <a:pt x="1391803" y="151433"/>
                </a:cubicBezTo>
                <a:cubicBezTo>
                  <a:pt x="1374365" y="151433"/>
                  <a:pt x="1356469" y="151433"/>
                  <a:pt x="1338113" y="151433"/>
                </a:cubicBezTo>
                <a:lnTo>
                  <a:pt x="1254137" y="155563"/>
                </a:lnTo>
                <a:cubicBezTo>
                  <a:pt x="1251384" y="155563"/>
                  <a:pt x="1244959" y="156022"/>
                  <a:pt x="1234864" y="156939"/>
                </a:cubicBezTo>
                <a:cubicBezTo>
                  <a:pt x="1222933" y="157857"/>
                  <a:pt x="1215132" y="158316"/>
                  <a:pt x="1211461" y="158316"/>
                </a:cubicBezTo>
                <a:lnTo>
                  <a:pt x="1194941" y="133536"/>
                </a:lnTo>
                <a:cubicBezTo>
                  <a:pt x="1216967" y="133536"/>
                  <a:pt x="1233946" y="133536"/>
                  <a:pt x="1245877" y="133536"/>
                </a:cubicBezTo>
                <a:lnTo>
                  <a:pt x="1259644" y="132159"/>
                </a:lnTo>
                <a:lnTo>
                  <a:pt x="1259644" y="86730"/>
                </a:lnTo>
                <a:cubicBezTo>
                  <a:pt x="1256891" y="86730"/>
                  <a:pt x="1251384" y="87189"/>
                  <a:pt x="1243124" y="88106"/>
                </a:cubicBezTo>
                <a:cubicBezTo>
                  <a:pt x="1229357" y="89024"/>
                  <a:pt x="1217885" y="89942"/>
                  <a:pt x="1208707" y="90860"/>
                </a:cubicBezTo>
                <a:lnTo>
                  <a:pt x="1190811" y="64703"/>
                </a:lnTo>
                <a:cubicBezTo>
                  <a:pt x="1222015" y="64703"/>
                  <a:pt x="1242206" y="64244"/>
                  <a:pt x="1251384" y="63326"/>
                </a:cubicBezTo>
                <a:lnTo>
                  <a:pt x="1259644" y="63326"/>
                </a:lnTo>
                <a:lnTo>
                  <a:pt x="1259644" y="60573"/>
                </a:lnTo>
                <a:cubicBezTo>
                  <a:pt x="1259644" y="43135"/>
                  <a:pt x="1259644" y="27992"/>
                  <a:pt x="1259644" y="15143"/>
                </a:cubicBezTo>
                <a:cubicBezTo>
                  <a:pt x="1259644" y="8719"/>
                  <a:pt x="1262397" y="6425"/>
                  <a:pt x="1267904" y="8260"/>
                </a:cubicBezTo>
                <a:close/>
                <a:moveTo>
                  <a:pt x="861101" y="6883"/>
                </a:moveTo>
                <a:cubicBezTo>
                  <a:pt x="862936" y="6883"/>
                  <a:pt x="865460" y="7342"/>
                  <a:pt x="868672" y="8260"/>
                </a:cubicBezTo>
                <a:cubicBezTo>
                  <a:pt x="892534" y="14684"/>
                  <a:pt x="907678" y="19732"/>
                  <a:pt x="914102" y="23403"/>
                </a:cubicBezTo>
                <a:cubicBezTo>
                  <a:pt x="917773" y="24321"/>
                  <a:pt x="919609" y="27074"/>
                  <a:pt x="919609" y="31663"/>
                </a:cubicBezTo>
                <a:cubicBezTo>
                  <a:pt x="918691" y="41759"/>
                  <a:pt x="918232" y="55984"/>
                  <a:pt x="918232" y="74340"/>
                </a:cubicBezTo>
                <a:cubicBezTo>
                  <a:pt x="918232" y="157857"/>
                  <a:pt x="917314" y="221642"/>
                  <a:pt x="915479" y="265696"/>
                </a:cubicBezTo>
                <a:cubicBezTo>
                  <a:pt x="915479" y="294147"/>
                  <a:pt x="909054" y="309749"/>
                  <a:pt x="896206" y="312502"/>
                </a:cubicBezTo>
                <a:cubicBezTo>
                  <a:pt x="884275" y="318926"/>
                  <a:pt x="874638" y="324892"/>
                  <a:pt x="867296" y="330399"/>
                </a:cubicBezTo>
                <a:cubicBezTo>
                  <a:pt x="859036" y="335905"/>
                  <a:pt x="853529" y="338200"/>
                  <a:pt x="850776" y="337282"/>
                </a:cubicBezTo>
                <a:cubicBezTo>
                  <a:pt x="847105" y="335446"/>
                  <a:pt x="845728" y="330399"/>
                  <a:pt x="846646" y="322139"/>
                </a:cubicBezTo>
                <a:cubicBezTo>
                  <a:pt x="847564" y="307454"/>
                  <a:pt x="843434" y="298735"/>
                  <a:pt x="834256" y="295982"/>
                </a:cubicBezTo>
                <a:cubicBezTo>
                  <a:pt x="827831" y="292311"/>
                  <a:pt x="813606" y="285887"/>
                  <a:pt x="791579" y="276709"/>
                </a:cubicBezTo>
                <a:cubicBezTo>
                  <a:pt x="786991" y="274873"/>
                  <a:pt x="783320" y="273497"/>
                  <a:pt x="780566" y="272579"/>
                </a:cubicBezTo>
                <a:lnTo>
                  <a:pt x="783320" y="260189"/>
                </a:lnTo>
                <a:lnTo>
                  <a:pt x="850776" y="267072"/>
                </a:lnTo>
                <a:cubicBezTo>
                  <a:pt x="855365" y="262483"/>
                  <a:pt x="858118" y="196404"/>
                  <a:pt x="859036" y="68833"/>
                </a:cubicBezTo>
                <a:cubicBezTo>
                  <a:pt x="859036" y="66080"/>
                  <a:pt x="859036" y="59655"/>
                  <a:pt x="859036" y="49560"/>
                </a:cubicBezTo>
                <a:cubicBezTo>
                  <a:pt x="858118" y="34875"/>
                  <a:pt x="857659" y="24321"/>
                  <a:pt x="857659" y="17897"/>
                </a:cubicBezTo>
                <a:cubicBezTo>
                  <a:pt x="856741" y="11472"/>
                  <a:pt x="856741" y="8260"/>
                  <a:pt x="857659" y="8260"/>
                </a:cubicBezTo>
                <a:cubicBezTo>
                  <a:pt x="858118" y="7342"/>
                  <a:pt x="859265" y="6883"/>
                  <a:pt x="861101" y="6883"/>
                </a:cubicBezTo>
                <a:close/>
                <a:moveTo>
                  <a:pt x="1136433" y="4818"/>
                </a:moveTo>
                <a:cubicBezTo>
                  <a:pt x="1137809" y="4360"/>
                  <a:pt x="1139416" y="4589"/>
                  <a:pt x="1141251" y="5507"/>
                </a:cubicBezTo>
                <a:cubicBezTo>
                  <a:pt x="1144004" y="7342"/>
                  <a:pt x="1150429" y="10554"/>
                  <a:pt x="1160524" y="15143"/>
                </a:cubicBezTo>
                <a:cubicBezTo>
                  <a:pt x="1177044" y="23403"/>
                  <a:pt x="1186222" y="28451"/>
                  <a:pt x="1188057" y="30287"/>
                </a:cubicBezTo>
                <a:cubicBezTo>
                  <a:pt x="1190811" y="32122"/>
                  <a:pt x="1190352" y="34875"/>
                  <a:pt x="1186681" y="38547"/>
                </a:cubicBezTo>
                <a:cubicBezTo>
                  <a:pt x="1183928" y="40382"/>
                  <a:pt x="1177962" y="46807"/>
                  <a:pt x="1168784" y="57820"/>
                </a:cubicBezTo>
                <a:cubicBezTo>
                  <a:pt x="1145840" y="82600"/>
                  <a:pt x="1126108" y="100496"/>
                  <a:pt x="1109588" y="111510"/>
                </a:cubicBezTo>
                <a:lnTo>
                  <a:pt x="1150888" y="108756"/>
                </a:lnTo>
                <a:cubicBezTo>
                  <a:pt x="1150888" y="106921"/>
                  <a:pt x="1151805" y="105085"/>
                  <a:pt x="1153641" y="103250"/>
                </a:cubicBezTo>
                <a:cubicBezTo>
                  <a:pt x="1158230" y="94990"/>
                  <a:pt x="1161901" y="86271"/>
                  <a:pt x="1164654" y="77093"/>
                </a:cubicBezTo>
                <a:cubicBezTo>
                  <a:pt x="1166490" y="73422"/>
                  <a:pt x="1169243" y="72504"/>
                  <a:pt x="1172914" y="74340"/>
                </a:cubicBezTo>
                <a:cubicBezTo>
                  <a:pt x="1184845" y="80764"/>
                  <a:pt x="1199071" y="89024"/>
                  <a:pt x="1215591" y="99120"/>
                </a:cubicBezTo>
                <a:cubicBezTo>
                  <a:pt x="1220180" y="101873"/>
                  <a:pt x="1220180" y="104626"/>
                  <a:pt x="1215591" y="107380"/>
                </a:cubicBezTo>
                <a:cubicBezTo>
                  <a:pt x="1211002" y="111968"/>
                  <a:pt x="1204577" y="118393"/>
                  <a:pt x="1196317" y="126653"/>
                </a:cubicBezTo>
                <a:cubicBezTo>
                  <a:pt x="1167866" y="156939"/>
                  <a:pt x="1145381" y="177589"/>
                  <a:pt x="1128861" y="188603"/>
                </a:cubicBezTo>
                <a:lnTo>
                  <a:pt x="1190811" y="181719"/>
                </a:lnTo>
                <a:lnTo>
                  <a:pt x="1196317" y="195486"/>
                </a:lnTo>
                <a:lnTo>
                  <a:pt x="1121978" y="225772"/>
                </a:lnTo>
                <a:cubicBezTo>
                  <a:pt x="1110965" y="229443"/>
                  <a:pt x="1101328" y="234950"/>
                  <a:pt x="1093068" y="242292"/>
                </a:cubicBezTo>
                <a:lnTo>
                  <a:pt x="1072418" y="194109"/>
                </a:lnTo>
                <a:cubicBezTo>
                  <a:pt x="1088938" y="192274"/>
                  <a:pt x="1100410" y="186767"/>
                  <a:pt x="1106835" y="177589"/>
                </a:cubicBezTo>
                <a:cubicBezTo>
                  <a:pt x="1117848" y="163823"/>
                  <a:pt x="1127026" y="150515"/>
                  <a:pt x="1134368" y="137666"/>
                </a:cubicBezTo>
                <a:lnTo>
                  <a:pt x="1109588" y="145926"/>
                </a:lnTo>
                <a:cubicBezTo>
                  <a:pt x="1096739" y="150515"/>
                  <a:pt x="1087561" y="155104"/>
                  <a:pt x="1082055" y="159693"/>
                </a:cubicBezTo>
                <a:lnTo>
                  <a:pt x="1061405" y="115640"/>
                </a:lnTo>
                <a:cubicBezTo>
                  <a:pt x="1074254" y="112886"/>
                  <a:pt x="1082055" y="108756"/>
                  <a:pt x="1084808" y="103250"/>
                </a:cubicBezTo>
                <a:cubicBezTo>
                  <a:pt x="1094903" y="86730"/>
                  <a:pt x="1107752" y="63785"/>
                  <a:pt x="1123354" y="34417"/>
                </a:cubicBezTo>
                <a:cubicBezTo>
                  <a:pt x="1124272" y="31663"/>
                  <a:pt x="1125649" y="27992"/>
                  <a:pt x="1127484" y="23403"/>
                </a:cubicBezTo>
                <a:cubicBezTo>
                  <a:pt x="1129320" y="19732"/>
                  <a:pt x="1131156" y="14684"/>
                  <a:pt x="1132991" y="8260"/>
                </a:cubicBezTo>
                <a:cubicBezTo>
                  <a:pt x="1133909" y="6424"/>
                  <a:pt x="1135056" y="5277"/>
                  <a:pt x="1136433" y="4818"/>
                </a:cubicBezTo>
                <a:close/>
                <a:moveTo>
                  <a:pt x="143173" y="1377"/>
                </a:moveTo>
                <a:cubicBezTo>
                  <a:pt x="144090" y="459"/>
                  <a:pt x="146385" y="459"/>
                  <a:pt x="150056" y="1377"/>
                </a:cubicBezTo>
                <a:cubicBezTo>
                  <a:pt x="170247" y="6883"/>
                  <a:pt x="187685" y="12849"/>
                  <a:pt x="202369" y="19273"/>
                </a:cubicBezTo>
                <a:cubicBezTo>
                  <a:pt x="205122" y="20191"/>
                  <a:pt x="206040" y="22486"/>
                  <a:pt x="205122" y="26157"/>
                </a:cubicBezTo>
                <a:cubicBezTo>
                  <a:pt x="203287" y="39923"/>
                  <a:pt x="202369" y="56443"/>
                  <a:pt x="202369" y="75716"/>
                </a:cubicBezTo>
                <a:lnTo>
                  <a:pt x="246422" y="74340"/>
                </a:lnTo>
                <a:cubicBezTo>
                  <a:pt x="272120" y="71586"/>
                  <a:pt x="292770" y="69292"/>
                  <a:pt x="308372" y="67456"/>
                </a:cubicBezTo>
                <a:cubicBezTo>
                  <a:pt x="318467" y="75716"/>
                  <a:pt x="325351" y="82600"/>
                  <a:pt x="329022" y="88106"/>
                </a:cubicBezTo>
                <a:cubicBezTo>
                  <a:pt x="331775" y="90860"/>
                  <a:pt x="332693" y="92695"/>
                  <a:pt x="331775" y="93613"/>
                </a:cubicBezTo>
                <a:cubicBezTo>
                  <a:pt x="331775" y="95449"/>
                  <a:pt x="329939" y="96366"/>
                  <a:pt x="326268" y="96366"/>
                </a:cubicBezTo>
                <a:cubicBezTo>
                  <a:pt x="306077" y="96366"/>
                  <a:pt x="284051" y="96366"/>
                  <a:pt x="260189" y="96366"/>
                </a:cubicBezTo>
                <a:lnTo>
                  <a:pt x="213382" y="99120"/>
                </a:lnTo>
                <a:cubicBezTo>
                  <a:pt x="256518" y="158775"/>
                  <a:pt x="301947" y="201910"/>
                  <a:pt x="349672" y="228526"/>
                </a:cubicBezTo>
                <a:lnTo>
                  <a:pt x="348295" y="236786"/>
                </a:lnTo>
                <a:cubicBezTo>
                  <a:pt x="334528" y="246881"/>
                  <a:pt x="319385" y="261566"/>
                  <a:pt x="302865" y="280839"/>
                </a:cubicBezTo>
                <a:cubicBezTo>
                  <a:pt x="299194" y="285428"/>
                  <a:pt x="295523" y="285428"/>
                  <a:pt x="291852" y="280839"/>
                </a:cubicBezTo>
                <a:cubicBezTo>
                  <a:pt x="255141" y="246881"/>
                  <a:pt x="224854" y="188144"/>
                  <a:pt x="200992" y="104626"/>
                </a:cubicBezTo>
                <a:cubicBezTo>
                  <a:pt x="200992" y="149597"/>
                  <a:pt x="200992" y="195027"/>
                  <a:pt x="200992" y="240916"/>
                </a:cubicBezTo>
                <a:cubicBezTo>
                  <a:pt x="204663" y="240916"/>
                  <a:pt x="210170" y="240457"/>
                  <a:pt x="217512" y="239539"/>
                </a:cubicBezTo>
                <a:cubicBezTo>
                  <a:pt x="227608" y="238621"/>
                  <a:pt x="234491" y="237703"/>
                  <a:pt x="238162" y="236786"/>
                </a:cubicBezTo>
                <a:cubicBezTo>
                  <a:pt x="247340" y="245963"/>
                  <a:pt x="253305" y="252388"/>
                  <a:pt x="256059" y="256059"/>
                </a:cubicBezTo>
                <a:cubicBezTo>
                  <a:pt x="257894" y="257894"/>
                  <a:pt x="258812" y="259730"/>
                  <a:pt x="258812" y="261566"/>
                </a:cubicBezTo>
                <a:cubicBezTo>
                  <a:pt x="257894" y="262483"/>
                  <a:pt x="256059" y="262942"/>
                  <a:pt x="253305" y="262942"/>
                </a:cubicBezTo>
                <a:cubicBezTo>
                  <a:pt x="229443" y="262942"/>
                  <a:pt x="212464" y="263401"/>
                  <a:pt x="202369" y="264319"/>
                </a:cubicBezTo>
                <a:lnTo>
                  <a:pt x="200992" y="264319"/>
                </a:lnTo>
                <a:cubicBezTo>
                  <a:pt x="200992" y="279921"/>
                  <a:pt x="200992" y="295064"/>
                  <a:pt x="200992" y="309749"/>
                </a:cubicBezTo>
                <a:cubicBezTo>
                  <a:pt x="201910" y="317091"/>
                  <a:pt x="199616" y="321680"/>
                  <a:pt x="194109" y="323515"/>
                </a:cubicBezTo>
                <a:cubicBezTo>
                  <a:pt x="178507" y="329022"/>
                  <a:pt x="161987" y="333611"/>
                  <a:pt x="144549" y="337282"/>
                </a:cubicBezTo>
                <a:cubicBezTo>
                  <a:pt x="141796" y="338200"/>
                  <a:pt x="139960" y="338200"/>
                  <a:pt x="139043" y="337282"/>
                </a:cubicBezTo>
                <a:cubicBezTo>
                  <a:pt x="138125" y="337282"/>
                  <a:pt x="137666" y="335446"/>
                  <a:pt x="137666" y="331775"/>
                </a:cubicBezTo>
                <a:cubicBezTo>
                  <a:pt x="138584" y="324433"/>
                  <a:pt x="139043" y="313879"/>
                  <a:pt x="139043" y="300112"/>
                </a:cubicBezTo>
                <a:cubicBezTo>
                  <a:pt x="139960" y="285428"/>
                  <a:pt x="140419" y="274414"/>
                  <a:pt x="140419" y="267072"/>
                </a:cubicBezTo>
                <a:lnTo>
                  <a:pt x="128029" y="267072"/>
                </a:lnTo>
                <a:cubicBezTo>
                  <a:pt x="111509" y="268908"/>
                  <a:pt x="99578" y="269826"/>
                  <a:pt x="92236" y="269826"/>
                </a:cubicBezTo>
                <a:lnTo>
                  <a:pt x="74340" y="245046"/>
                </a:lnTo>
                <a:cubicBezTo>
                  <a:pt x="92695" y="245046"/>
                  <a:pt x="108297" y="244587"/>
                  <a:pt x="121146" y="243669"/>
                </a:cubicBezTo>
                <a:lnTo>
                  <a:pt x="140419" y="243669"/>
                </a:lnTo>
                <a:cubicBezTo>
                  <a:pt x="141337" y="217971"/>
                  <a:pt x="141796" y="192733"/>
                  <a:pt x="141796" y="167953"/>
                </a:cubicBezTo>
                <a:cubicBezTo>
                  <a:pt x="106003" y="221183"/>
                  <a:pt x="60114" y="262483"/>
                  <a:pt x="4130" y="291852"/>
                </a:cubicBezTo>
                <a:lnTo>
                  <a:pt x="0" y="284969"/>
                </a:lnTo>
                <a:cubicBezTo>
                  <a:pt x="47724" y="229902"/>
                  <a:pt x="85812" y="169329"/>
                  <a:pt x="114263" y="103250"/>
                </a:cubicBezTo>
                <a:lnTo>
                  <a:pt x="83976" y="104626"/>
                </a:lnTo>
                <a:cubicBezTo>
                  <a:pt x="66538" y="105544"/>
                  <a:pt x="51395" y="106462"/>
                  <a:pt x="38546" y="107380"/>
                </a:cubicBezTo>
                <a:lnTo>
                  <a:pt x="17897" y="81223"/>
                </a:lnTo>
                <a:cubicBezTo>
                  <a:pt x="26156" y="82141"/>
                  <a:pt x="42218" y="82141"/>
                  <a:pt x="66080" y="81223"/>
                </a:cubicBezTo>
                <a:cubicBezTo>
                  <a:pt x="71586" y="81223"/>
                  <a:pt x="75257" y="81223"/>
                  <a:pt x="77093" y="81223"/>
                </a:cubicBezTo>
                <a:lnTo>
                  <a:pt x="143173" y="78470"/>
                </a:lnTo>
                <a:cubicBezTo>
                  <a:pt x="143173" y="55525"/>
                  <a:pt x="142714" y="32581"/>
                  <a:pt x="141796" y="9637"/>
                </a:cubicBezTo>
                <a:cubicBezTo>
                  <a:pt x="141796" y="5048"/>
                  <a:pt x="142255" y="2295"/>
                  <a:pt x="143173" y="1377"/>
                </a:cubicBezTo>
                <a:close/>
                <a:moveTo>
                  <a:pt x="488714" y="0"/>
                </a:moveTo>
                <a:cubicBezTo>
                  <a:pt x="522672" y="1836"/>
                  <a:pt x="545616" y="6425"/>
                  <a:pt x="557547" y="13767"/>
                </a:cubicBezTo>
                <a:cubicBezTo>
                  <a:pt x="565807" y="17438"/>
                  <a:pt x="567184" y="22944"/>
                  <a:pt x="561677" y="30287"/>
                </a:cubicBezTo>
                <a:cubicBezTo>
                  <a:pt x="558924" y="33040"/>
                  <a:pt x="555712" y="35793"/>
                  <a:pt x="552041" y="38547"/>
                </a:cubicBezTo>
                <a:lnTo>
                  <a:pt x="593340" y="37170"/>
                </a:lnTo>
                <a:cubicBezTo>
                  <a:pt x="611696" y="35334"/>
                  <a:pt x="627757" y="33040"/>
                  <a:pt x="641524" y="30287"/>
                </a:cubicBezTo>
                <a:cubicBezTo>
                  <a:pt x="644277" y="32122"/>
                  <a:pt x="648407" y="35793"/>
                  <a:pt x="653913" y="41300"/>
                </a:cubicBezTo>
                <a:cubicBezTo>
                  <a:pt x="658502" y="45889"/>
                  <a:pt x="661715" y="49101"/>
                  <a:pt x="663550" y="50937"/>
                </a:cubicBezTo>
                <a:cubicBezTo>
                  <a:pt x="666303" y="53690"/>
                  <a:pt x="667221" y="55525"/>
                  <a:pt x="666303" y="56443"/>
                </a:cubicBezTo>
                <a:cubicBezTo>
                  <a:pt x="665386" y="57361"/>
                  <a:pt x="662632" y="57820"/>
                  <a:pt x="658043" y="57820"/>
                </a:cubicBezTo>
                <a:cubicBezTo>
                  <a:pt x="654372" y="57820"/>
                  <a:pt x="647030" y="57820"/>
                  <a:pt x="636017" y="57820"/>
                </a:cubicBezTo>
                <a:cubicBezTo>
                  <a:pt x="619497" y="58738"/>
                  <a:pt x="608025" y="59196"/>
                  <a:pt x="601600" y="59196"/>
                </a:cubicBezTo>
                <a:cubicBezTo>
                  <a:pt x="603436" y="61032"/>
                  <a:pt x="606189" y="62868"/>
                  <a:pt x="609860" y="64703"/>
                </a:cubicBezTo>
                <a:cubicBezTo>
                  <a:pt x="612614" y="66539"/>
                  <a:pt x="615367" y="68374"/>
                  <a:pt x="618120" y="70210"/>
                </a:cubicBezTo>
                <a:cubicBezTo>
                  <a:pt x="619956" y="71128"/>
                  <a:pt x="620874" y="72504"/>
                  <a:pt x="620874" y="74340"/>
                </a:cubicBezTo>
                <a:cubicBezTo>
                  <a:pt x="619956" y="75258"/>
                  <a:pt x="618579" y="76175"/>
                  <a:pt x="616744" y="77093"/>
                </a:cubicBezTo>
                <a:cubicBezTo>
                  <a:pt x="614908" y="78011"/>
                  <a:pt x="611696" y="79387"/>
                  <a:pt x="607107" y="81223"/>
                </a:cubicBezTo>
                <a:cubicBezTo>
                  <a:pt x="603436" y="83059"/>
                  <a:pt x="600224" y="84435"/>
                  <a:pt x="597470" y="85353"/>
                </a:cubicBezTo>
                <a:cubicBezTo>
                  <a:pt x="593799" y="88106"/>
                  <a:pt x="589669" y="89942"/>
                  <a:pt x="585080" y="90860"/>
                </a:cubicBezTo>
                <a:lnTo>
                  <a:pt x="619497" y="89483"/>
                </a:lnTo>
                <a:cubicBezTo>
                  <a:pt x="620415" y="89483"/>
                  <a:pt x="622250" y="89483"/>
                  <a:pt x="625004" y="89483"/>
                </a:cubicBezTo>
                <a:cubicBezTo>
                  <a:pt x="647948" y="87647"/>
                  <a:pt x="664009" y="85353"/>
                  <a:pt x="673187" y="82600"/>
                </a:cubicBezTo>
                <a:cubicBezTo>
                  <a:pt x="685118" y="94531"/>
                  <a:pt x="692001" y="101873"/>
                  <a:pt x="693837" y="104626"/>
                </a:cubicBezTo>
                <a:cubicBezTo>
                  <a:pt x="695672" y="107380"/>
                  <a:pt x="696590" y="109215"/>
                  <a:pt x="696590" y="110133"/>
                </a:cubicBezTo>
                <a:cubicBezTo>
                  <a:pt x="695672" y="111051"/>
                  <a:pt x="693378" y="111510"/>
                  <a:pt x="689707" y="111510"/>
                </a:cubicBezTo>
                <a:cubicBezTo>
                  <a:pt x="669516" y="111510"/>
                  <a:pt x="648866" y="111968"/>
                  <a:pt x="627757" y="112886"/>
                </a:cubicBezTo>
                <a:lnTo>
                  <a:pt x="598847" y="114263"/>
                </a:lnTo>
                <a:lnTo>
                  <a:pt x="600224" y="114263"/>
                </a:lnTo>
                <a:cubicBezTo>
                  <a:pt x="608484" y="118852"/>
                  <a:pt x="621791" y="126653"/>
                  <a:pt x="640147" y="137666"/>
                </a:cubicBezTo>
                <a:cubicBezTo>
                  <a:pt x="642900" y="139502"/>
                  <a:pt x="644736" y="140878"/>
                  <a:pt x="645654" y="141796"/>
                </a:cubicBezTo>
                <a:cubicBezTo>
                  <a:pt x="650242" y="144549"/>
                  <a:pt x="652537" y="146844"/>
                  <a:pt x="652537" y="148679"/>
                </a:cubicBezTo>
                <a:cubicBezTo>
                  <a:pt x="652537" y="150515"/>
                  <a:pt x="650701" y="152350"/>
                  <a:pt x="647030" y="154186"/>
                </a:cubicBezTo>
                <a:cubicBezTo>
                  <a:pt x="643359" y="155104"/>
                  <a:pt x="641524" y="157857"/>
                  <a:pt x="641524" y="162446"/>
                </a:cubicBezTo>
                <a:cubicBezTo>
                  <a:pt x="640606" y="170706"/>
                  <a:pt x="640147" y="186308"/>
                  <a:pt x="640147" y="209252"/>
                </a:cubicBezTo>
                <a:cubicBezTo>
                  <a:pt x="640147" y="214759"/>
                  <a:pt x="638311" y="218889"/>
                  <a:pt x="634640" y="221642"/>
                </a:cubicBezTo>
                <a:cubicBezTo>
                  <a:pt x="621791" y="227149"/>
                  <a:pt x="608484" y="231738"/>
                  <a:pt x="594717" y="235409"/>
                </a:cubicBezTo>
                <a:cubicBezTo>
                  <a:pt x="587375" y="238162"/>
                  <a:pt x="583704" y="235868"/>
                  <a:pt x="583704" y="228526"/>
                </a:cubicBezTo>
                <a:lnTo>
                  <a:pt x="583704" y="224396"/>
                </a:lnTo>
                <a:cubicBezTo>
                  <a:pt x="574526" y="224396"/>
                  <a:pt x="563513" y="224855"/>
                  <a:pt x="550664" y="225772"/>
                </a:cubicBezTo>
                <a:cubicBezTo>
                  <a:pt x="550664" y="225772"/>
                  <a:pt x="551582" y="226231"/>
                  <a:pt x="553417" y="227149"/>
                </a:cubicBezTo>
                <a:cubicBezTo>
                  <a:pt x="556171" y="228067"/>
                  <a:pt x="557088" y="229443"/>
                  <a:pt x="556171" y="231279"/>
                </a:cubicBezTo>
                <a:cubicBezTo>
                  <a:pt x="556171" y="236786"/>
                  <a:pt x="556171" y="242292"/>
                  <a:pt x="556171" y="247799"/>
                </a:cubicBezTo>
                <a:lnTo>
                  <a:pt x="607107" y="245046"/>
                </a:lnTo>
                <a:cubicBezTo>
                  <a:pt x="630969" y="245046"/>
                  <a:pt x="655290" y="243210"/>
                  <a:pt x="680070" y="239539"/>
                </a:cubicBezTo>
                <a:cubicBezTo>
                  <a:pt x="683741" y="243210"/>
                  <a:pt x="689707" y="250552"/>
                  <a:pt x="697967" y="261566"/>
                </a:cubicBezTo>
                <a:cubicBezTo>
                  <a:pt x="699802" y="264319"/>
                  <a:pt x="700720" y="266154"/>
                  <a:pt x="700720" y="267072"/>
                </a:cubicBezTo>
                <a:cubicBezTo>
                  <a:pt x="699802" y="267990"/>
                  <a:pt x="697967" y="268449"/>
                  <a:pt x="695213" y="268449"/>
                </a:cubicBezTo>
                <a:cubicBezTo>
                  <a:pt x="658502" y="268449"/>
                  <a:pt x="632346" y="268908"/>
                  <a:pt x="616744" y="269826"/>
                </a:cubicBezTo>
                <a:lnTo>
                  <a:pt x="556171" y="271202"/>
                </a:lnTo>
                <a:lnTo>
                  <a:pt x="556171" y="315255"/>
                </a:lnTo>
                <a:cubicBezTo>
                  <a:pt x="557088" y="320762"/>
                  <a:pt x="554794" y="323974"/>
                  <a:pt x="549287" y="324892"/>
                </a:cubicBezTo>
                <a:cubicBezTo>
                  <a:pt x="533685" y="329481"/>
                  <a:pt x="516706" y="332693"/>
                  <a:pt x="498351" y="334529"/>
                </a:cubicBezTo>
                <a:cubicBezTo>
                  <a:pt x="494680" y="335446"/>
                  <a:pt x="492844" y="333611"/>
                  <a:pt x="492844" y="329022"/>
                </a:cubicBezTo>
                <a:cubicBezTo>
                  <a:pt x="493762" y="322598"/>
                  <a:pt x="494221" y="303783"/>
                  <a:pt x="494221" y="272579"/>
                </a:cubicBezTo>
                <a:lnTo>
                  <a:pt x="426765" y="275332"/>
                </a:lnTo>
                <a:cubicBezTo>
                  <a:pt x="414834" y="275332"/>
                  <a:pt x="397855" y="276250"/>
                  <a:pt x="375828" y="278085"/>
                </a:cubicBezTo>
                <a:lnTo>
                  <a:pt x="359308" y="253306"/>
                </a:lnTo>
                <a:cubicBezTo>
                  <a:pt x="394184" y="253306"/>
                  <a:pt x="415292" y="252847"/>
                  <a:pt x="422635" y="251929"/>
                </a:cubicBezTo>
                <a:lnTo>
                  <a:pt x="494221" y="250552"/>
                </a:lnTo>
                <a:lnTo>
                  <a:pt x="494221" y="227149"/>
                </a:lnTo>
                <a:lnTo>
                  <a:pt x="466688" y="228526"/>
                </a:lnTo>
                <a:cubicBezTo>
                  <a:pt x="466688" y="229443"/>
                  <a:pt x="464852" y="230820"/>
                  <a:pt x="461181" y="232656"/>
                </a:cubicBezTo>
                <a:cubicBezTo>
                  <a:pt x="451086" y="237245"/>
                  <a:pt x="435942" y="241375"/>
                  <a:pt x="415751" y="245046"/>
                </a:cubicBezTo>
                <a:cubicBezTo>
                  <a:pt x="412080" y="246881"/>
                  <a:pt x="410245" y="244587"/>
                  <a:pt x="410245" y="238162"/>
                </a:cubicBezTo>
                <a:cubicBezTo>
                  <a:pt x="411162" y="227149"/>
                  <a:pt x="411621" y="203287"/>
                  <a:pt x="411621" y="166576"/>
                </a:cubicBezTo>
                <a:cubicBezTo>
                  <a:pt x="411621" y="155563"/>
                  <a:pt x="411621" y="143173"/>
                  <a:pt x="411621" y="129406"/>
                </a:cubicBezTo>
                <a:cubicBezTo>
                  <a:pt x="411621" y="124817"/>
                  <a:pt x="412080" y="122523"/>
                  <a:pt x="412998" y="122523"/>
                </a:cubicBezTo>
                <a:cubicBezTo>
                  <a:pt x="402902" y="122523"/>
                  <a:pt x="391430" y="123441"/>
                  <a:pt x="378581" y="125276"/>
                </a:cubicBezTo>
                <a:lnTo>
                  <a:pt x="357932" y="99120"/>
                </a:lnTo>
                <a:cubicBezTo>
                  <a:pt x="382711" y="99120"/>
                  <a:pt x="403820" y="99120"/>
                  <a:pt x="421258" y="99120"/>
                </a:cubicBezTo>
                <a:lnTo>
                  <a:pt x="459804" y="96366"/>
                </a:lnTo>
                <a:cubicBezTo>
                  <a:pt x="457051" y="90860"/>
                  <a:pt x="451086" y="81223"/>
                  <a:pt x="441908" y="67456"/>
                </a:cubicBezTo>
                <a:cubicBezTo>
                  <a:pt x="438237" y="68374"/>
                  <a:pt x="431812" y="68833"/>
                  <a:pt x="422635" y="68833"/>
                </a:cubicBezTo>
                <a:cubicBezTo>
                  <a:pt x="412539" y="69751"/>
                  <a:pt x="405656" y="70210"/>
                  <a:pt x="401985" y="70210"/>
                </a:cubicBezTo>
                <a:lnTo>
                  <a:pt x="382711" y="46807"/>
                </a:lnTo>
                <a:cubicBezTo>
                  <a:pt x="390971" y="46807"/>
                  <a:pt x="402902" y="46348"/>
                  <a:pt x="418505" y="45430"/>
                </a:cubicBezTo>
                <a:cubicBezTo>
                  <a:pt x="429518" y="45430"/>
                  <a:pt x="436860" y="45430"/>
                  <a:pt x="440531" y="45430"/>
                </a:cubicBezTo>
                <a:lnTo>
                  <a:pt x="506611" y="41300"/>
                </a:lnTo>
                <a:cubicBezTo>
                  <a:pt x="502940" y="33958"/>
                  <a:pt x="494680" y="22027"/>
                  <a:pt x="481831" y="5507"/>
                </a:cubicBezTo>
                <a:close/>
              </a:path>
            </a:pathLst>
          </a:custGeom>
          <a:solidFill>
            <a:srgbClr val="007684"/>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800" b="0" i="0" u="none" strike="noStrike" kern="1200" cap="none" spc="0" normalizeH="0" baseline="0" noProof="0" dirty="0">
              <a:ln>
                <a:noFill/>
              </a:ln>
              <a:solidFill>
                <a:srgbClr val="007684"/>
              </a:solidFill>
              <a:effectLst/>
              <a:uLnTx/>
              <a:uFillTx/>
              <a:latin typeface="方正颜宋简体_大" panose="02000000000000000000" pitchFamily="2" charset="-122"/>
              <a:ea typeface="方正颜宋简体_大" panose="02000000000000000000" pitchFamily="2" charset="-122"/>
              <a:cs typeface="方正颜宋简体_大" panose="02000000000000000000" pitchFamily="2" charset="-122"/>
            </a:endParaRPr>
          </a:p>
        </p:txBody>
      </p:sp>
    </p:spTree>
    <p:extLst>
      <p:ext uri="{BB962C8B-B14F-4D97-AF65-F5344CB8AC3E}">
        <p14:creationId xmlns:p14="http://schemas.microsoft.com/office/powerpoint/2010/main" val="621277409"/>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bg>
      <p:bgPr>
        <a:gradFill>
          <a:gsLst>
            <a:gs pos="0">
              <a:srgbClr val="00ABA5"/>
            </a:gs>
            <a:gs pos="67000">
              <a:srgbClr val="007684"/>
            </a:gs>
          </a:gsLst>
          <a:lin ang="3600000" scaled="0"/>
        </a:gradFill>
        <a:effectLst/>
      </p:bgPr>
    </p:bg>
    <p:spTree>
      <p:nvGrpSpPr>
        <p:cNvPr id="1" name=""/>
        <p:cNvGrpSpPr/>
        <p:nvPr/>
      </p:nvGrpSpPr>
      <p:grpSpPr>
        <a:xfrm>
          <a:off x="0" y="0"/>
          <a:ext cx="0" cy="0"/>
          <a:chOff x="0" y="0"/>
          <a:chExt cx="0" cy="0"/>
        </a:xfrm>
      </p:grpSpPr>
      <p:pic>
        <p:nvPicPr>
          <p:cNvPr id="130" name="图片 129"/>
          <p:cNvPicPr>
            <a:picLocks noChangeAspect="1"/>
          </p:cNvPicPr>
          <p:nvPr/>
        </p:nvPicPr>
        <p:blipFill rotWithShape="1">
          <a:blip r:embed="rId3" cstate="print">
            <a:extLst>
              <a:ext uri="{28A0092B-C50C-407E-A947-70E740481C1C}">
                <a14:useLocalDpi xmlns:a14="http://schemas.microsoft.com/office/drawing/2010/main" val="0"/>
              </a:ext>
            </a:extLst>
          </a:blip>
          <a:srcRect l="20226" t="32053" r="20333"/>
          <a:stretch>
            <a:fillRect/>
          </a:stretch>
        </p:blipFill>
        <p:spPr>
          <a:xfrm>
            <a:off x="-38911" y="-77822"/>
            <a:ext cx="7247108" cy="3570513"/>
          </a:xfrm>
          <a:prstGeom prst="rect">
            <a:avLst/>
          </a:prstGeom>
        </p:spPr>
      </p:pic>
      <p:pic>
        <p:nvPicPr>
          <p:cNvPr id="128" name="图片 127"/>
          <p:cNvPicPr>
            <a:picLocks noChangeAspect="1"/>
          </p:cNvPicPr>
          <p:nvPr/>
        </p:nvPicPr>
        <p:blipFill rotWithShape="1">
          <a:blip r:embed="rId4" cstate="print">
            <a:extLst>
              <a:ext uri="{28A0092B-C50C-407E-A947-70E740481C1C}">
                <a14:useLocalDpi xmlns:a14="http://schemas.microsoft.com/office/drawing/2010/main" val="0"/>
              </a:ext>
            </a:extLst>
          </a:blip>
          <a:srcRect t="54756" r="67172"/>
          <a:stretch>
            <a:fillRect/>
          </a:stretch>
        </p:blipFill>
        <p:spPr>
          <a:xfrm>
            <a:off x="8244776" y="-48638"/>
            <a:ext cx="4002347" cy="2377520"/>
          </a:xfrm>
          <a:prstGeom prst="rect">
            <a:avLst/>
          </a:prstGeom>
        </p:spPr>
      </p:pic>
      <p:pic>
        <p:nvPicPr>
          <p:cNvPr id="92" name="图片 91"/>
          <p:cNvPicPr>
            <a:picLocks noChangeAspect="1"/>
          </p:cNvPicPr>
          <p:nvPr/>
        </p:nvPicPr>
        <p:blipFill rotWithShape="1">
          <a:blip r:embed="rId5" cstate="print">
            <a:extLst>
              <a:ext uri="{28A0092B-C50C-407E-A947-70E740481C1C}">
                <a14:useLocalDpi xmlns:a14="http://schemas.microsoft.com/office/drawing/2010/main" val="0"/>
              </a:ext>
            </a:extLst>
          </a:blip>
          <a:srcRect l="24826" b="55447"/>
          <a:stretch>
            <a:fillRect/>
          </a:stretch>
        </p:blipFill>
        <p:spPr>
          <a:xfrm>
            <a:off x="-24384" y="4587109"/>
            <a:ext cx="9165288" cy="2546903"/>
          </a:xfrm>
          <a:prstGeom prst="rect">
            <a:avLst/>
          </a:prstGeom>
        </p:spPr>
      </p:pic>
      <p:grpSp>
        <p:nvGrpSpPr>
          <p:cNvPr id="18" name="组合 17"/>
          <p:cNvGrpSpPr/>
          <p:nvPr/>
        </p:nvGrpSpPr>
        <p:grpSpPr>
          <a:xfrm>
            <a:off x="10001700" y="2854959"/>
            <a:ext cx="2268815" cy="2101347"/>
            <a:chOff x="6175344" y="342254"/>
            <a:chExt cx="7803037" cy="7227071"/>
          </a:xfrm>
        </p:grpSpPr>
        <p:sp>
          <p:nvSpPr>
            <p:cNvPr id="19" name="六边形 18"/>
            <p:cNvSpPr/>
            <p:nvPr/>
          </p:nvSpPr>
          <p:spPr>
            <a:xfrm rot="5400000">
              <a:off x="5847446" y="670152"/>
              <a:ext cx="7227071" cy="6571275"/>
            </a:xfrm>
            <a:prstGeom prst="hexagon">
              <a:avLst>
                <a:gd name="adj" fmla="val 30493"/>
                <a:gd name="vf" fmla="val 115470"/>
              </a:avLst>
            </a:prstGeom>
            <a:gradFill>
              <a:gsLst>
                <a:gs pos="56000">
                  <a:srgbClr val="016773"/>
                </a:gs>
                <a:gs pos="84000">
                  <a:srgbClr val="007684"/>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0" name="平行四边形 19"/>
            <p:cNvSpPr/>
            <p:nvPr/>
          </p:nvSpPr>
          <p:spPr>
            <a:xfrm rot="19714174">
              <a:off x="8249707" y="3214634"/>
              <a:ext cx="5728674" cy="3087560"/>
            </a:xfrm>
            <a:prstGeom prst="parallelogram">
              <a:avLst>
                <a:gd name="adj" fmla="val 61032"/>
              </a:avLst>
            </a:prstGeom>
            <a:solidFill>
              <a:srgbClr val="00AB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grpSp>
        <p:nvGrpSpPr>
          <p:cNvPr id="17" name="组合 16"/>
          <p:cNvGrpSpPr/>
          <p:nvPr/>
        </p:nvGrpSpPr>
        <p:grpSpPr>
          <a:xfrm>
            <a:off x="9863825" y="4346576"/>
            <a:ext cx="2963878" cy="2745105"/>
            <a:chOff x="6175344" y="342254"/>
            <a:chExt cx="7803037" cy="7227071"/>
          </a:xfrm>
        </p:grpSpPr>
        <p:sp>
          <p:nvSpPr>
            <p:cNvPr id="15" name="六边形 14"/>
            <p:cNvSpPr/>
            <p:nvPr/>
          </p:nvSpPr>
          <p:spPr>
            <a:xfrm rot="5400000">
              <a:off x="5847446" y="670152"/>
              <a:ext cx="7227071" cy="6571275"/>
            </a:xfrm>
            <a:prstGeom prst="hexagon">
              <a:avLst>
                <a:gd name="adj" fmla="val 30493"/>
                <a:gd name="vf" fmla="val 115470"/>
              </a:avLst>
            </a:prstGeom>
            <a:gradFill>
              <a:gsLst>
                <a:gs pos="56000">
                  <a:srgbClr val="016773"/>
                </a:gs>
                <a:gs pos="84000">
                  <a:srgbClr val="007684"/>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6" name="平行四边形 15"/>
            <p:cNvSpPr/>
            <p:nvPr/>
          </p:nvSpPr>
          <p:spPr>
            <a:xfrm rot="19714174">
              <a:off x="8249707" y="3214634"/>
              <a:ext cx="5728674" cy="3087560"/>
            </a:xfrm>
            <a:prstGeom prst="parallelogram">
              <a:avLst>
                <a:gd name="adj" fmla="val 61032"/>
              </a:avLst>
            </a:prstGeom>
            <a:solidFill>
              <a:srgbClr val="00AB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sp>
        <p:nvSpPr>
          <p:cNvPr id="7" name="矩形 6"/>
          <p:cNvSpPr/>
          <p:nvPr/>
        </p:nvSpPr>
        <p:spPr>
          <a:xfrm>
            <a:off x="3489170" y="3439840"/>
            <a:ext cx="5262979" cy="769441"/>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44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华文中宋" panose="02010600040101010101" pitchFamily="2" charset="-122"/>
                <a:ea typeface="华文中宋" panose="02010600040101010101" pitchFamily="2" charset="-122"/>
                <a:cs typeface="+mn-cs"/>
              </a:rPr>
              <a:t>神经网络与深度学习</a:t>
            </a:r>
            <a:endParaRPr kumimoji="0" lang="zh-CN" altLang="zh-CN" sz="44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华文中宋" panose="02010600040101010101" pitchFamily="2" charset="-122"/>
              <a:ea typeface="华文中宋" panose="02010600040101010101" pitchFamily="2" charset="-122"/>
              <a:cs typeface="+mn-cs"/>
            </a:endParaRPr>
          </a:p>
        </p:txBody>
      </p:sp>
      <p:sp>
        <p:nvSpPr>
          <p:cNvPr id="8" name="矩形 7"/>
          <p:cNvSpPr/>
          <p:nvPr/>
        </p:nvSpPr>
        <p:spPr>
          <a:xfrm>
            <a:off x="5311170" y="2445722"/>
            <a:ext cx="1569660" cy="646331"/>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600" b="1"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第五章</a:t>
            </a:r>
            <a:endParaRPr kumimoji="0" lang="zh-CN" altLang="en-US" sz="36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endParaRPr>
          </a:p>
        </p:txBody>
      </p:sp>
      <p:cxnSp>
        <p:nvCxnSpPr>
          <p:cNvPr id="9" name="直接连接符 8"/>
          <p:cNvCxnSpPr/>
          <p:nvPr/>
        </p:nvCxnSpPr>
        <p:spPr>
          <a:xfrm>
            <a:off x="3024554" y="3265946"/>
            <a:ext cx="6116350" cy="0"/>
          </a:xfrm>
          <a:prstGeom prst="line">
            <a:avLst/>
          </a:prstGeom>
          <a:ln w="22225">
            <a:solidFill>
              <a:schemeClr val="bg1"/>
            </a:solidFill>
            <a:headEnd type="diamond"/>
            <a:tailEnd type="diamond"/>
          </a:ln>
        </p:spPr>
        <p:style>
          <a:lnRef idx="1">
            <a:schemeClr val="accent1"/>
          </a:lnRef>
          <a:fillRef idx="0">
            <a:schemeClr val="accent1"/>
          </a:fillRef>
          <a:effectRef idx="0">
            <a:schemeClr val="accent1"/>
          </a:effectRef>
          <a:fontRef idx="minor">
            <a:schemeClr val="tx1"/>
          </a:fontRef>
        </p:style>
      </p:cxnSp>
      <p:grpSp>
        <p:nvGrpSpPr>
          <p:cNvPr id="32" name="组合 31"/>
          <p:cNvGrpSpPr/>
          <p:nvPr/>
        </p:nvGrpSpPr>
        <p:grpSpPr>
          <a:xfrm>
            <a:off x="2221671" y="2179434"/>
            <a:ext cx="7748658" cy="2397279"/>
            <a:chOff x="2221671" y="2179434"/>
            <a:chExt cx="7748658" cy="2397279"/>
          </a:xfrm>
        </p:grpSpPr>
        <p:sp>
          <p:nvSpPr>
            <p:cNvPr id="6" name="标题 9801"/>
            <p:cNvSpPr txBox="1"/>
            <p:nvPr/>
          </p:nvSpPr>
          <p:spPr>
            <a:xfrm rot="16200000">
              <a:off x="8719085" y="3325468"/>
              <a:ext cx="2397277" cy="105210"/>
            </a:xfrm>
            <a:prstGeom prst="parallelogram">
              <a:avLst>
                <a:gd name="adj" fmla="val 98875"/>
              </a:avLst>
            </a:prstGeom>
            <a:gradFill flip="none" rotWithShape="1">
              <a:gsLst>
                <a:gs pos="100000">
                  <a:srgbClr val="016773"/>
                </a:gs>
                <a:gs pos="0">
                  <a:srgbClr val="00ABA5"/>
                </a:gs>
              </a:gsLst>
              <a:lin ang="6000000" scaled="0"/>
              <a:tileRect/>
            </a:gradFill>
            <a:ln w="15875" cap="rnd">
              <a:solidFill>
                <a:schemeClr val="bg1">
                  <a:alpha val="57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10" name="标题 9801"/>
            <p:cNvSpPr txBox="1"/>
            <p:nvPr/>
          </p:nvSpPr>
          <p:spPr>
            <a:xfrm flipH="1">
              <a:off x="2221671" y="4468236"/>
              <a:ext cx="7748657" cy="108477"/>
            </a:xfrm>
            <a:prstGeom prst="parallelogram">
              <a:avLst>
                <a:gd name="adj" fmla="val 102209"/>
              </a:avLst>
            </a:prstGeom>
            <a:gradFill>
              <a:gsLst>
                <a:gs pos="55000">
                  <a:srgbClr val="016773"/>
                </a:gs>
                <a:gs pos="0">
                  <a:srgbClr val="00ABA5"/>
                </a:gs>
                <a:gs pos="100000">
                  <a:srgbClr val="00ABA5"/>
                </a:gs>
              </a:gsLst>
              <a:lin ang="6000000" scaled="0"/>
            </a:gradFill>
            <a:ln w="15875" cap="rnd">
              <a:solidFill>
                <a:schemeClr val="bg1">
                  <a:alpha val="57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cxnSp>
          <p:nvCxnSpPr>
            <p:cNvPr id="11" name="直接连接符 10"/>
            <p:cNvCxnSpPr/>
            <p:nvPr/>
          </p:nvCxnSpPr>
          <p:spPr>
            <a:xfrm flipH="1">
              <a:off x="2221671" y="2179434"/>
              <a:ext cx="7642800" cy="0"/>
            </a:xfrm>
            <a:prstGeom prst="line">
              <a:avLst/>
            </a:prstGeom>
            <a:ln w="15875" cap="rnd">
              <a:solidFill>
                <a:schemeClr val="bg1">
                  <a:alpha val="61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rot="5400000" flipH="1">
              <a:off x="1076871" y="3324234"/>
              <a:ext cx="2289600" cy="0"/>
            </a:xfrm>
            <a:prstGeom prst="line">
              <a:avLst/>
            </a:prstGeom>
            <a:ln w="15875" cap="rnd">
              <a:solidFill>
                <a:schemeClr val="bg1">
                  <a:alpha val="61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flipH="1">
              <a:off x="2222317" y="4468236"/>
              <a:ext cx="7642800" cy="0"/>
            </a:xfrm>
            <a:prstGeom prst="line">
              <a:avLst/>
            </a:prstGeom>
            <a:ln w="15875" cap="rnd">
              <a:gradFill>
                <a:gsLst>
                  <a:gs pos="0">
                    <a:schemeClr val="bg1">
                      <a:alpha val="0"/>
                    </a:schemeClr>
                  </a:gs>
                  <a:gs pos="100000">
                    <a:schemeClr val="bg1"/>
                  </a:gs>
                </a:gsLst>
                <a:lin ang="3600000" scaled="0"/>
              </a:gra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rot="5400000" flipH="1">
              <a:off x="8719671" y="3324234"/>
              <a:ext cx="2289600" cy="0"/>
            </a:xfrm>
            <a:prstGeom prst="line">
              <a:avLst/>
            </a:prstGeom>
            <a:ln w="15875" cap="rnd">
              <a:solidFill>
                <a:schemeClr val="bg1">
                  <a:alpha val="61000"/>
                </a:schemeClr>
              </a:solidFill>
            </a:ln>
          </p:spPr>
          <p:style>
            <a:lnRef idx="1">
              <a:schemeClr val="accent1"/>
            </a:lnRef>
            <a:fillRef idx="0">
              <a:schemeClr val="accent1"/>
            </a:fillRef>
            <a:effectRef idx="0">
              <a:schemeClr val="accent1"/>
            </a:effectRef>
            <a:fontRef idx="minor">
              <a:schemeClr val="tx1"/>
            </a:fontRef>
          </p:style>
        </p:cxnSp>
      </p:grpSp>
      <p:grpSp>
        <p:nvGrpSpPr>
          <p:cNvPr id="21" name="组合 20"/>
          <p:cNvGrpSpPr/>
          <p:nvPr/>
        </p:nvGrpSpPr>
        <p:grpSpPr>
          <a:xfrm>
            <a:off x="8933514" y="5200219"/>
            <a:ext cx="1549536" cy="1435160"/>
            <a:chOff x="6175344" y="342254"/>
            <a:chExt cx="7803037" cy="7227071"/>
          </a:xfrm>
        </p:grpSpPr>
        <p:sp>
          <p:nvSpPr>
            <p:cNvPr id="22" name="六边形 21"/>
            <p:cNvSpPr/>
            <p:nvPr/>
          </p:nvSpPr>
          <p:spPr>
            <a:xfrm rot="5400000">
              <a:off x="5847446" y="670152"/>
              <a:ext cx="7227071" cy="6571275"/>
            </a:xfrm>
            <a:prstGeom prst="hexagon">
              <a:avLst>
                <a:gd name="adj" fmla="val 30493"/>
                <a:gd name="vf" fmla="val 115470"/>
              </a:avLst>
            </a:prstGeom>
            <a:gradFill>
              <a:gsLst>
                <a:gs pos="56000">
                  <a:srgbClr val="016773"/>
                </a:gs>
                <a:gs pos="84000">
                  <a:srgbClr val="007684"/>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3" name="平行四边形 22"/>
            <p:cNvSpPr/>
            <p:nvPr/>
          </p:nvSpPr>
          <p:spPr>
            <a:xfrm rot="19714174">
              <a:off x="8249707" y="3214634"/>
              <a:ext cx="5728674" cy="3087560"/>
            </a:xfrm>
            <a:prstGeom prst="parallelogram">
              <a:avLst>
                <a:gd name="adj" fmla="val 61032"/>
              </a:avLst>
            </a:prstGeom>
            <a:solidFill>
              <a:srgbClr val="00AB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grpSp>
        <p:nvGrpSpPr>
          <p:cNvPr id="24" name="组合 23"/>
          <p:cNvGrpSpPr/>
          <p:nvPr/>
        </p:nvGrpSpPr>
        <p:grpSpPr>
          <a:xfrm>
            <a:off x="-875295" y="-875664"/>
            <a:ext cx="2974038" cy="2745105"/>
            <a:chOff x="6175344" y="342254"/>
            <a:chExt cx="7829785" cy="7227071"/>
          </a:xfrm>
        </p:grpSpPr>
        <p:sp>
          <p:nvSpPr>
            <p:cNvPr id="25" name="六边形 24"/>
            <p:cNvSpPr/>
            <p:nvPr/>
          </p:nvSpPr>
          <p:spPr>
            <a:xfrm rot="5400000">
              <a:off x="5847446" y="670152"/>
              <a:ext cx="7227071" cy="6571275"/>
            </a:xfrm>
            <a:prstGeom prst="hexagon">
              <a:avLst>
                <a:gd name="adj" fmla="val 30493"/>
                <a:gd name="vf" fmla="val 115470"/>
              </a:avLst>
            </a:prstGeom>
            <a:gradFill>
              <a:gsLst>
                <a:gs pos="56000">
                  <a:srgbClr val="016773"/>
                </a:gs>
                <a:gs pos="84000">
                  <a:srgbClr val="007684"/>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6" name="平行四边形 25"/>
            <p:cNvSpPr/>
            <p:nvPr/>
          </p:nvSpPr>
          <p:spPr>
            <a:xfrm rot="19714174">
              <a:off x="8276456" y="3241383"/>
              <a:ext cx="5728673" cy="3087560"/>
            </a:xfrm>
            <a:prstGeom prst="parallelogram">
              <a:avLst>
                <a:gd name="adj" fmla="val 61032"/>
              </a:avLst>
            </a:prstGeom>
            <a:gradFill>
              <a:gsLst>
                <a:gs pos="0">
                  <a:srgbClr val="00ABA5"/>
                </a:gs>
                <a:gs pos="65000">
                  <a:srgbClr val="0093A2"/>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grpSp>
        <p:nvGrpSpPr>
          <p:cNvPr id="27" name="组合 26"/>
          <p:cNvGrpSpPr/>
          <p:nvPr/>
        </p:nvGrpSpPr>
        <p:grpSpPr>
          <a:xfrm>
            <a:off x="1259840" y="635784"/>
            <a:ext cx="823697" cy="760292"/>
            <a:chOff x="6175344" y="342254"/>
            <a:chExt cx="7829785" cy="7227071"/>
          </a:xfrm>
        </p:grpSpPr>
        <p:sp>
          <p:nvSpPr>
            <p:cNvPr id="28" name="六边形 27"/>
            <p:cNvSpPr/>
            <p:nvPr/>
          </p:nvSpPr>
          <p:spPr>
            <a:xfrm rot="5400000">
              <a:off x="5847446" y="670152"/>
              <a:ext cx="7227071" cy="6571275"/>
            </a:xfrm>
            <a:prstGeom prst="hexagon">
              <a:avLst>
                <a:gd name="adj" fmla="val 30493"/>
                <a:gd name="vf" fmla="val 115470"/>
              </a:avLst>
            </a:prstGeom>
            <a:gradFill>
              <a:gsLst>
                <a:gs pos="56000">
                  <a:srgbClr val="016773"/>
                </a:gs>
                <a:gs pos="84000">
                  <a:srgbClr val="007684"/>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9" name="平行四边形 28"/>
            <p:cNvSpPr/>
            <p:nvPr/>
          </p:nvSpPr>
          <p:spPr>
            <a:xfrm rot="19714174">
              <a:off x="8276456" y="3241383"/>
              <a:ext cx="5728673" cy="3087560"/>
            </a:xfrm>
            <a:prstGeom prst="parallelogram">
              <a:avLst>
                <a:gd name="adj" fmla="val 61032"/>
              </a:avLst>
            </a:prstGeom>
            <a:gradFill>
              <a:gsLst>
                <a:gs pos="0">
                  <a:srgbClr val="00ABA5"/>
                </a:gs>
                <a:gs pos="65000">
                  <a:srgbClr val="0093A2"/>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spTree>
    <p:extLst>
      <p:ext uri="{BB962C8B-B14F-4D97-AF65-F5344CB8AC3E}">
        <p14:creationId xmlns:p14="http://schemas.microsoft.com/office/powerpoint/2010/main" val="848454811"/>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a:off x="0" y="2500444"/>
            <a:ext cx="12192000" cy="4357556"/>
          </a:xfrm>
          <a:prstGeom prst="rect">
            <a:avLst/>
          </a:prstGeom>
          <a:pattFill prst="dashUpDiag">
            <a:fgClr>
              <a:schemeClr val="bg1">
                <a:lumMod val="95000"/>
              </a:schemeClr>
            </a:fgClr>
            <a:bgClr>
              <a:schemeClr val="bg1"/>
            </a:bgClr>
          </a:pattFill>
          <a:ln>
            <a:noFill/>
          </a:ln>
          <a:effectLst>
            <a:innerShdw blurRad="279400" dist="25400">
              <a:prstClr val="black">
                <a:alpha val="34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nvGrpSpPr>
          <p:cNvPr id="8" name="组合 7"/>
          <p:cNvGrpSpPr/>
          <p:nvPr/>
        </p:nvGrpSpPr>
        <p:grpSpPr>
          <a:xfrm>
            <a:off x="1327129" y="3867301"/>
            <a:ext cx="9709192" cy="2481715"/>
            <a:chOff x="1241404" y="3150817"/>
            <a:chExt cx="9709192" cy="2481715"/>
          </a:xfrm>
        </p:grpSpPr>
        <p:grpSp>
          <p:nvGrpSpPr>
            <p:cNvPr id="9" name="组合 8"/>
            <p:cNvGrpSpPr/>
            <p:nvPr/>
          </p:nvGrpSpPr>
          <p:grpSpPr>
            <a:xfrm>
              <a:off x="1241404" y="3150817"/>
              <a:ext cx="9709192" cy="2481715"/>
              <a:chOff x="1685472" y="920193"/>
              <a:chExt cx="9759953" cy="4937875"/>
            </a:xfrm>
          </p:grpSpPr>
          <p:sp>
            <p:nvSpPr>
              <p:cNvPr id="11" name="矩形: 圆顶角 38"/>
              <p:cNvSpPr/>
              <p:nvPr/>
            </p:nvSpPr>
            <p:spPr>
              <a:xfrm rot="16200000">
                <a:off x="4361101" y="-1226256"/>
                <a:ext cx="4615019" cy="9553629"/>
              </a:xfrm>
              <a:prstGeom prst="round2SameRect">
                <a:avLst>
                  <a:gd name="adj1" fmla="val 0"/>
                  <a:gd name="adj2" fmla="val 0"/>
                </a:avLst>
              </a:prstGeom>
              <a:solidFill>
                <a:schemeClr val="bg1"/>
              </a:solidFill>
              <a:ln>
                <a:noFill/>
              </a:ln>
              <a:effectLst>
                <a:outerShdw blurRad="241300" dist="38100" dir="10800000" algn="r"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2" name="矩形: 圆顶角 39"/>
              <p:cNvSpPr/>
              <p:nvPr/>
            </p:nvSpPr>
            <p:spPr>
              <a:xfrm rot="16200000">
                <a:off x="4265598" y="-1381975"/>
                <a:ext cx="4615019" cy="9553629"/>
              </a:xfrm>
              <a:prstGeom prst="round2SameRect">
                <a:avLst>
                  <a:gd name="adj1" fmla="val 0"/>
                  <a:gd name="adj2" fmla="val 0"/>
                </a:avLst>
              </a:prstGeom>
              <a:solidFill>
                <a:schemeClr val="bg1"/>
              </a:solidFill>
              <a:ln>
                <a:noFill/>
              </a:ln>
              <a:effectLst>
                <a:outerShdw blurRad="241300" dist="38100" dir="10800000" algn="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3" name="矩形: 圆顶角 40"/>
              <p:cNvSpPr/>
              <p:nvPr/>
            </p:nvSpPr>
            <p:spPr>
              <a:xfrm rot="16200000">
                <a:off x="4154777" y="-1549112"/>
                <a:ext cx="4615019" cy="9553629"/>
              </a:xfrm>
              <a:prstGeom prst="round2SameRect">
                <a:avLst>
                  <a:gd name="adj1" fmla="val 0"/>
                  <a:gd name="adj2" fmla="val 0"/>
                </a:avLst>
              </a:prstGeom>
              <a:solidFill>
                <a:schemeClr val="bg1"/>
              </a:solidFill>
              <a:ln>
                <a:noFill/>
              </a:ln>
              <a:effectLst>
                <a:outerShdw blurRad="241300" dist="38100" dir="10800000" algn="r" rotWithShape="0">
                  <a:prstClr val="black">
                    <a:alpha val="1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cxnSp>
          <p:nvCxnSpPr>
            <p:cNvPr id="10" name="直接连接符 9"/>
            <p:cNvCxnSpPr/>
            <p:nvPr/>
          </p:nvCxnSpPr>
          <p:spPr>
            <a:xfrm flipV="1">
              <a:off x="1305272" y="3499098"/>
              <a:ext cx="0" cy="1579796"/>
            </a:xfrm>
            <a:prstGeom prst="line">
              <a:avLst/>
            </a:prstGeom>
            <a:ln w="152400">
              <a:solidFill>
                <a:srgbClr val="007684"/>
              </a:solidFill>
            </a:ln>
            <a:effectLst>
              <a:outerShdw blurRad="635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sp>
        <p:nvSpPr>
          <p:cNvPr id="3" name="矩形 2"/>
          <p:cNvSpPr/>
          <p:nvPr/>
        </p:nvSpPr>
        <p:spPr>
          <a:xfrm>
            <a:off x="1327129" y="1331721"/>
            <a:ext cx="7924801" cy="2032211"/>
          </a:xfrm>
          <a:prstGeom prst="rect">
            <a:avLst/>
          </a:prstGeom>
          <a:gradFill>
            <a:gsLst>
              <a:gs pos="0">
                <a:srgbClr val="0093A2"/>
              </a:gs>
              <a:gs pos="100000">
                <a:srgbClr val="222222">
                  <a:alpha val="0"/>
                </a:srgbClr>
              </a:gs>
              <a:gs pos="96000">
                <a:srgbClr val="222222"/>
              </a:gs>
              <a:gs pos="36000">
                <a:srgbClr val="01717E"/>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4" name="矩形 3"/>
          <p:cNvSpPr/>
          <p:nvPr/>
        </p:nvSpPr>
        <p:spPr>
          <a:xfrm>
            <a:off x="1582141" y="1518829"/>
            <a:ext cx="7136366" cy="1082604"/>
          </a:xfrm>
          <a:prstGeom prst="rect">
            <a:avLst/>
          </a:prstGeom>
        </p:spPr>
        <p:txBody>
          <a:bodyPr wrap="square">
            <a:spAutoFit/>
          </a:bodyPr>
          <a:lstStyle/>
          <a:p>
            <a:pPr marL="0" marR="0" lvl="0" indent="575945" algn="just" defTabSz="914400" rtl="0" eaLnBrk="1" fontAlgn="auto" latinLnBrk="0" hangingPunct="1">
              <a:lnSpc>
                <a:spcPct val="130000"/>
              </a:lnSpc>
              <a:spcBef>
                <a:spcPts val="600"/>
              </a:spcBef>
              <a:spcAft>
                <a:spcPts val="0"/>
              </a:spcAft>
              <a:buClrTx/>
              <a:buSzTx/>
              <a:buFontTx/>
              <a:buNone/>
              <a:tabLst/>
              <a:defRPr/>
            </a:pPr>
            <a:r>
              <a:rPr kumimoji="0" lang="en-US" altLang="zh-CN" sz="24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华文中宋" panose="02010600040101010101" pitchFamily="2" charset="-122"/>
                <a:ea typeface="华文中宋" panose="02010600040101010101" pitchFamily="2" charset="-122"/>
                <a:cs typeface="+mn-cs"/>
              </a:rPr>
              <a:t>Neurons that fire together, wire together</a:t>
            </a:r>
          </a:p>
          <a:p>
            <a:pPr marL="0" marR="0" lvl="0" indent="575945" algn="just" defTabSz="914400" rtl="0" eaLnBrk="1" fontAlgn="auto" latinLnBrk="0" hangingPunct="1">
              <a:lnSpc>
                <a:spcPct val="130000"/>
              </a:lnSpc>
              <a:spcBef>
                <a:spcPts val="600"/>
              </a:spcBef>
              <a:spcAft>
                <a:spcPts val="0"/>
              </a:spcAft>
              <a:buClrTx/>
              <a:buSzTx/>
              <a:buFontTx/>
              <a:buNone/>
              <a:tabLst/>
              <a:defRPr/>
            </a:pPr>
            <a:r>
              <a:rPr kumimoji="0" lang="en-US" altLang="zh-CN" sz="24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华文中宋" panose="02010600040101010101" pitchFamily="2" charset="-122"/>
                <a:ea typeface="华文中宋" panose="02010600040101010101" pitchFamily="2" charset="-122"/>
                <a:cs typeface="+mn-cs"/>
              </a:rPr>
              <a:t>                                      </a:t>
            </a:r>
            <a:r>
              <a:rPr kumimoji="0" lang="en-US" altLang="zh-CN" sz="1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Cambria" panose="02040503050406030204" pitchFamily="18" charset="0"/>
                <a:ea typeface="Cambria" panose="02040503050406030204" pitchFamily="18" charset="0"/>
                <a:cs typeface="+mn-cs"/>
              </a:rPr>
              <a:t>——</a:t>
            </a:r>
            <a:r>
              <a:rPr kumimoji="0" lang="en-US" altLang="zh-CN" sz="1800" b="1"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Donald Hebb</a:t>
            </a:r>
            <a:endParaRPr kumimoji="0" lang="zh-CN" altLang="en-US" sz="1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华文中宋" panose="02010600040101010101" pitchFamily="2" charset="-122"/>
              <a:ea typeface="华文中宋" panose="02010600040101010101" pitchFamily="2" charset="-122"/>
              <a:cs typeface="+mn-cs"/>
            </a:endParaRPr>
          </a:p>
        </p:txBody>
      </p:sp>
      <p:sp>
        <p:nvSpPr>
          <p:cNvPr id="6" name="矩形 5"/>
          <p:cNvSpPr/>
          <p:nvPr/>
        </p:nvSpPr>
        <p:spPr>
          <a:xfrm>
            <a:off x="1504507" y="3940814"/>
            <a:ext cx="9360364" cy="1895391"/>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深度学习模型受到了神经系统层次化结构特性的启发，以</a:t>
            </a:r>
            <a:r>
              <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0" lang="zh-CN"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层层递进、逐层抽象</a:t>
            </a:r>
            <a:r>
              <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0" lang="zh-CN"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机制来完成特定任务。 </a:t>
            </a:r>
            <a:endPar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1949</a:t>
            </a:r>
            <a:r>
              <a:rPr kumimoji="0" lang="zh-CN"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年心理学家唐纳德</a:t>
            </a:r>
            <a:r>
              <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0" lang="zh-CN"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赫布提出了有名的赫布理论</a:t>
            </a:r>
            <a:r>
              <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(Hebbian theory</a:t>
            </a:r>
            <a:r>
              <a:rPr kumimoji="0" lang="zh-CN"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）：神经元之间持续重复经验刺激可导致突触传递效能增加</a:t>
            </a:r>
            <a:r>
              <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(Neurons that fire together, wire together)</a:t>
            </a:r>
            <a:r>
              <a:rPr kumimoji="0" lang="zh-CN"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，即学习和记忆的本质是大脑结构在后期经验刺激下改变神经元之间强弱联结的权重的结果。</a:t>
            </a:r>
            <a:endParaRPr kumimoji="0" lang="zh-CN"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16" name="图片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89530" y="6483551"/>
            <a:ext cx="1612940" cy="239914"/>
          </a:xfrm>
          <a:prstGeom prst="rect">
            <a:avLst/>
          </a:prstGeom>
        </p:spPr>
      </p:pic>
      <p:cxnSp>
        <p:nvCxnSpPr>
          <p:cNvPr id="17" name="直接连接符 16"/>
          <p:cNvCxnSpPr/>
          <p:nvPr/>
        </p:nvCxnSpPr>
        <p:spPr>
          <a:xfrm flipH="1">
            <a:off x="333915" y="6603508"/>
            <a:ext cx="4674965" cy="0"/>
          </a:xfrm>
          <a:prstGeom prst="line">
            <a:avLst/>
          </a:prstGeom>
          <a:ln>
            <a:solidFill>
              <a:srgbClr val="00ABA5"/>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a:off x="7181755" y="6603508"/>
            <a:ext cx="4674965" cy="0"/>
          </a:xfrm>
          <a:prstGeom prst="line">
            <a:avLst/>
          </a:prstGeom>
          <a:ln>
            <a:solidFill>
              <a:srgbClr val="00ABA5"/>
            </a:solidFill>
          </a:ln>
        </p:spPr>
        <p:style>
          <a:lnRef idx="1">
            <a:schemeClr val="accent1"/>
          </a:lnRef>
          <a:fillRef idx="0">
            <a:schemeClr val="accent1"/>
          </a:fillRef>
          <a:effectRef idx="0">
            <a:schemeClr val="accent1"/>
          </a:effectRef>
          <a:fontRef idx="minor">
            <a:schemeClr val="tx1"/>
          </a:fontRef>
        </p:style>
      </p:cxnSp>
      <p:pic>
        <p:nvPicPr>
          <p:cNvPr id="7" name="图片 6">
            <a:extLst>
              <a:ext uri="{FF2B5EF4-FFF2-40B4-BE49-F238E27FC236}">
                <a16:creationId xmlns:a16="http://schemas.microsoft.com/office/drawing/2014/main" id="{880B037A-65A7-4011-8412-D0E93A3FC552}"/>
              </a:ext>
            </a:extLst>
          </p:cNvPr>
          <p:cNvPicPr>
            <a:picLocks noChangeAspect="1"/>
          </p:cNvPicPr>
          <p:nvPr/>
        </p:nvPicPr>
        <p:blipFill>
          <a:blip r:embed="rId4"/>
          <a:stretch>
            <a:fillRect/>
          </a:stretch>
        </p:blipFill>
        <p:spPr>
          <a:xfrm>
            <a:off x="9214180" y="1342207"/>
            <a:ext cx="1937171" cy="2032211"/>
          </a:xfrm>
          <a:prstGeom prst="rect">
            <a:avLst/>
          </a:prstGeom>
        </p:spPr>
      </p:pic>
    </p:spTree>
    <p:extLst>
      <p:ext uri="{BB962C8B-B14F-4D97-AF65-F5344CB8AC3E}">
        <p14:creationId xmlns:p14="http://schemas.microsoft.com/office/powerpoint/2010/main" val="2988905760"/>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bg>
      <p:bgPr>
        <a:gradFill>
          <a:gsLst>
            <a:gs pos="0">
              <a:srgbClr val="00ABA5"/>
            </a:gs>
            <a:gs pos="67000">
              <a:srgbClr val="007684"/>
            </a:gs>
          </a:gsLst>
          <a:lin ang="3600000" scaled="0"/>
        </a:gradFill>
        <a:effectLst/>
      </p:bgPr>
    </p:bg>
    <p:spTree>
      <p:nvGrpSpPr>
        <p:cNvPr id="1" name=""/>
        <p:cNvGrpSpPr/>
        <p:nvPr/>
      </p:nvGrpSpPr>
      <p:grpSpPr>
        <a:xfrm>
          <a:off x="0" y="0"/>
          <a:ext cx="0" cy="0"/>
          <a:chOff x="0" y="0"/>
          <a:chExt cx="0" cy="0"/>
        </a:xfrm>
      </p:grpSpPr>
      <p:sp>
        <p:nvSpPr>
          <p:cNvPr id="2" name="标题 9801"/>
          <p:cNvSpPr txBox="1"/>
          <p:nvPr/>
        </p:nvSpPr>
        <p:spPr>
          <a:xfrm flipV="1">
            <a:off x="0" y="729000"/>
            <a:ext cx="11615165" cy="5400000"/>
          </a:xfrm>
          <a:prstGeom prst="cube">
            <a:avLst>
              <a:gd name="adj" fmla="val 1804"/>
            </a:avLst>
          </a:prstGeom>
          <a:pattFill prst="ltHorz">
            <a:fgClr>
              <a:schemeClr val="bg1">
                <a:lumMod val="9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5" name="六边形 4"/>
          <p:cNvSpPr/>
          <p:nvPr/>
        </p:nvSpPr>
        <p:spPr>
          <a:xfrm rot="5400000">
            <a:off x="-5678865" y="-723361"/>
            <a:ext cx="9564253" cy="8696378"/>
          </a:xfrm>
          <a:prstGeom prst="hexagon">
            <a:avLst>
              <a:gd name="adj" fmla="val 30493"/>
              <a:gd name="vf" fmla="val 115470"/>
            </a:avLst>
          </a:prstGeom>
          <a:gradFill>
            <a:gsLst>
              <a:gs pos="77000">
                <a:srgbClr val="016773"/>
              </a:gs>
              <a:gs pos="100000">
                <a:srgbClr val="007684"/>
              </a:gs>
            </a:gsLst>
            <a:lin ang="5400000" scaled="0"/>
          </a:gradFill>
          <a:ln>
            <a:noFill/>
          </a:ln>
          <a:effectLst>
            <a:outerShdw blurRad="698500" dist="165100" algn="l" rotWithShape="0">
              <a:srgbClr val="013F45">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6" name="平行四边形 5"/>
          <p:cNvSpPr/>
          <p:nvPr/>
        </p:nvSpPr>
        <p:spPr>
          <a:xfrm rot="19714174">
            <a:off x="-2503449" y="2643987"/>
            <a:ext cx="7581286" cy="4086054"/>
          </a:xfrm>
          <a:prstGeom prst="parallelogram">
            <a:avLst>
              <a:gd name="adj" fmla="val 61032"/>
            </a:avLst>
          </a:prstGeom>
          <a:solidFill>
            <a:srgbClr val="00ABA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1" name="文本框 10"/>
          <p:cNvSpPr txBox="1"/>
          <p:nvPr/>
        </p:nvSpPr>
        <p:spPr>
          <a:xfrm>
            <a:off x="2320891" y="2740372"/>
            <a:ext cx="540023" cy="1384403"/>
          </a:xfrm>
          <a:custGeom>
            <a:avLst/>
            <a:gdLst/>
            <a:ahLst/>
            <a:cxnLst/>
            <a:rect l="l" t="t" r="r" b="b"/>
            <a:pathLst>
              <a:path w="540023" h="1384403">
                <a:moveTo>
                  <a:pt x="195374" y="1232620"/>
                </a:moveTo>
                <a:lnTo>
                  <a:pt x="204155" y="1247987"/>
                </a:lnTo>
                <a:cubicBezTo>
                  <a:pt x="132445" y="1288964"/>
                  <a:pt x="80491" y="1317502"/>
                  <a:pt x="48295" y="1333600"/>
                </a:cubicBezTo>
                <a:cubicBezTo>
                  <a:pt x="42441" y="1337991"/>
                  <a:pt x="37319" y="1336527"/>
                  <a:pt x="32928" y="1329210"/>
                </a:cubicBezTo>
                <a:cubicBezTo>
                  <a:pt x="27074" y="1321892"/>
                  <a:pt x="16830" y="1305062"/>
                  <a:pt x="2195" y="1278720"/>
                </a:cubicBezTo>
                <a:cubicBezTo>
                  <a:pt x="732" y="1277256"/>
                  <a:pt x="0" y="1275793"/>
                  <a:pt x="0" y="1274329"/>
                </a:cubicBezTo>
                <a:close/>
                <a:moveTo>
                  <a:pt x="458800" y="863824"/>
                </a:moveTo>
                <a:cubicBezTo>
                  <a:pt x="460264" y="862361"/>
                  <a:pt x="463190" y="863092"/>
                  <a:pt x="467581" y="866019"/>
                </a:cubicBezTo>
                <a:cubicBezTo>
                  <a:pt x="470508" y="867483"/>
                  <a:pt x="474167" y="870410"/>
                  <a:pt x="478557" y="874800"/>
                </a:cubicBezTo>
                <a:cubicBezTo>
                  <a:pt x="500509" y="892362"/>
                  <a:pt x="515144" y="903338"/>
                  <a:pt x="522461" y="907728"/>
                </a:cubicBezTo>
                <a:cubicBezTo>
                  <a:pt x="528315" y="912119"/>
                  <a:pt x="530510" y="915778"/>
                  <a:pt x="529047" y="918705"/>
                </a:cubicBezTo>
                <a:cubicBezTo>
                  <a:pt x="529047" y="920168"/>
                  <a:pt x="526120" y="922363"/>
                  <a:pt x="520266" y="925290"/>
                </a:cubicBezTo>
                <a:cubicBezTo>
                  <a:pt x="511485" y="928217"/>
                  <a:pt x="507826" y="934071"/>
                  <a:pt x="509290" y="942852"/>
                </a:cubicBezTo>
                <a:cubicBezTo>
                  <a:pt x="509290" y="1112615"/>
                  <a:pt x="508558" y="1223839"/>
                  <a:pt x="507095" y="1276525"/>
                </a:cubicBezTo>
                <a:cubicBezTo>
                  <a:pt x="507095" y="1314575"/>
                  <a:pt x="500509" y="1336527"/>
                  <a:pt x="487338" y="1342381"/>
                </a:cubicBezTo>
                <a:cubicBezTo>
                  <a:pt x="477093" y="1351162"/>
                  <a:pt x="467581" y="1361406"/>
                  <a:pt x="458800" y="1373114"/>
                </a:cubicBezTo>
                <a:cubicBezTo>
                  <a:pt x="450019" y="1381895"/>
                  <a:pt x="442702" y="1385554"/>
                  <a:pt x="436848" y="1384090"/>
                </a:cubicBezTo>
                <a:cubicBezTo>
                  <a:pt x="432457" y="1381163"/>
                  <a:pt x="430994" y="1373846"/>
                  <a:pt x="432457" y="1362138"/>
                </a:cubicBezTo>
                <a:cubicBezTo>
                  <a:pt x="436848" y="1347503"/>
                  <a:pt x="433921" y="1337259"/>
                  <a:pt x="423677" y="1331405"/>
                </a:cubicBezTo>
                <a:cubicBezTo>
                  <a:pt x="413432" y="1321161"/>
                  <a:pt x="392212" y="1307989"/>
                  <a:pt x="360015" y="1291891"/>
                </a:cubicBezTo>
                <a:lnTo>
                  <a:pt x="366601" y="1278720"/>
                </a:lnTo>
                <a:lnTo>
                  <a:pt x="443434" y="1294086"/>
                </a:lnTo>
                <a:cubicBezTo>
                  <a:pt x="447824" y="1276525"/>
                  <a:pt x="450019" y="1152861"/>
                  <a:pt x="450019" y="923095"/>
                </a:cubicBezTo>
                <a:lnTo>
                  <a:pt x="278792" y="929681"/>
                </a:lnTo>
                <a:lnTo>
                  <a:pt x="274402" y="1221644"/>
                </a:lnTo>
                <a:cubicBezTo>
                  <a:pt x="302208" y="1173349"/>
                  <a:pt x="323428" y="1130177"/>
                  <a:pt x="338063" y="1092127"/>
                </a:cubicBezTo>
                <a:cubicBezTo>
                  <a:pt x="323428" y="1061394"/>
                  <a:pt x="305135" y="1027002"/>
                  <a:pt x="283183" y="988951"/>
                </a:cubicBezTo>
                <a:lnTo>
                  <a:pt x="296354" y="980171"/>
                </a:lnTo>
                <a:cubicBezTo>
                  <a:pt x="318306" y="1005050"/>
                  <a:pt x="337332" y="1028465"/>
                  <a:pt x="353430" y="1050417"/>
                </a:cubicBezTo>
                <a:cubicBezTo>
                  <a:pt x="357820" y="1038710"/>
                  <a:pt x="362211" y="1026270"/>
                  <a:pt x="366601" y="1013099"/>
                </a:cubicBezTo>
                <a:cubicBezTo>
                  <a:pt x="373918" y="986756"/>
                  <a:pt x="378309" y="966999"/>
                  <a:pt x="379772" y="953828"/>
                </a:cubicBezTo>
                <a:cubicBezTo>
                  <a:pt x="379772" y="947974"/>
                  <a:pt x="384163" y="947242"/>
                  <a:pt x="392944" y="951633"/>
                </a:cubicBezTo>
                <a:cubicBezTo>
                  <a:pt x="397334" y="956023"/>
                  <a:pt x="406847" y="961877"/>
                  <a:pt x="421481" y="969194"/>
                </a:cubicBezTo>
                <a:cubicBezTo>
                  <a:pt x="427335" y="972121"/>
                  <a:pt x="430994" y="974317"/>
                  <a:pt x="432457" y="975780"/>
                </a:cubicBezTo>
                <a:cubicBezTo>
                  <a:pt x="436848" y="977244"/>
                  <a:pt x="436848" y="983098"/>
                  <a:pt x="432457" y="993342"/>
                </a:cubicBezTo>
                <a:cubicBezTo>
                  <a:pt x="430994" y="997732"/>
                  <a:pt x="428067" y="1004318"/>
                  <a:pt x="423677" y="1013099"/>
                </a:cubicBezTo>
                <a:cubicBezTo>
                  <a:pt x="420750" y="1021880"/>
                  <a:pt x="417823" y="1028465"/>
                  <a:pt x="414896" y="1032856"/>
                </a:cubicBezTo>
                <a:cubicBezTo>
                  <a:pt x="406115" y="1054808"/>
                  <a:pt x="397334" y="1075297"/>
                  <a:pt x="388553" y="1094322"/>
                </a:cubicBezTo>
                <a:cubicBezTo>
                  <a:pt x="413432" y="1127982"/>
                  <a:pt x="430994" y="1153593"/>
                  <a:pt x="441238" y="1171154"/>
                </a:cubicBezTo>
                <a:cubicBezTo>
                  <a:pt x="448556" y="1182862"/>
                  <a:pt x="448556" y="1193838"/>
                  <a:pt x="441238" y="1204082"/>
                </a:cubicBezTo>
                <a:cubicBezTo>
                  <a:pt x="429531" y="1224571"/>
                  <a:pt x="417823" y="1239206"/>
                  <a:pt x="406115" y="1247987"/>
                </a:cubicBezTo>
                <a:cubicBezTo>
                  <a:pt x="391480" y="1211400"/>
                  <a:pt x="376845" y="1175545"/>
                  <a:pt x="362211" y="1140421"/>
                </a:cubicBezTo>
                <a:cubicBezTo>
                  <a:pt x="338795" y="1179935"/>
                  <a:pt x="308794" y="1216522"/>
                  <a:pt x="272207" y="1250182"/>
                </a:cubicBezTo>
                <a:lnTo>
                  <a:pt x="272207" y="1337991"/>
                </a:lnTo>
                <a:cubicBezTo>
                  <a:pt x="272207" y="1346771"/>
                  <a:pt x="269280" y="1351894"/>
                  <a:pt x="263426" y="1353357"/>
                </a:cubicBezTo>
                <a:cubicBezTo>
                  <a:pt x="248791" y="1363602"/>
                  <a:pt x="234156" y="1370919"/>
                  <a:pt x="219522" y="1375309"/>
                </a:cubicBezTo>
                <a:cubicBezTo>
                  <a:pt x="212204" y="1376773"/>
                  <a:pt x="209277" y="1373846"/>
                  <a:pt x="210741" y="1366528"/>
                </a:cubicBezTo>
                <a:cubicBezTo>
                  <a:pt x="213668" y="1307989"/>
                  <a:pt x="216595" y="1202619"/>
                  <a:pt x="219522" y="1050417"/>
                </a:cubicBezTo>
                <a:cubicBezTo>
                  <a:pt x="220985" y="1005050"/>
                  <a:pt x="221717" y="975048"/>
                  <a:pt x="221717" y="960414"/>
                </a:cubicBezTo>
                <a:cubicBezTo>
                  <a:pt x="221717" y="932608"/>
                  <a:pt x="221717" y="906265"/>
                  <a:pt x="221717" y="881386"/>
                </a:cubicBezTo>
                <a:cubicBezTo>
                  <a:pt x="221717" y="876995"/>
                  <a:pt x="222449" y="874800"/>
                  <a:pt x="223912" y="874800"/>
                </a:cubicBezTo>
                <a:cubicBezTo>
                  <a:pt x="223912" y="873337"/>
                  <a:pt x="226107" y="873337"/>
                  <a:pt x="230498" y="874800"/>
                </a:cubicBezTo>
                <a:cubicBezTo>
                  <a:pt x="242206" y="879191"/>
                  <a:pt x="259035" y="887972"/>
                  <a:pt x="280988" y="901143"/>
                </a:cubicBezTo>
                <a:lnTo>
                  <a:pt x="434653" y="894557"/>
                </a:lnTo>
                <a:cubicBezTo>
                  <a:pt x="434653" y="894557"/>
                  <a:pt x="435384" y="894557"/>
                  <a:pt x="436848" y="894557"/>
                </a:cubicBezTo>
                <a:cubicBezTo>
                  <a:pt x="445629" y="893094"/>
                  <a:pt x="450019" y="890167"/>
                  <a:pt x="450019" y="885776"/>
                </a:cubicBezTo>
                <a:cubicBezTo>
                  <a:pt x="452946" y="882849"/>
                  <a:pt x="454410" y="878459"/>
                  <a:pt x="454410" y="872605"/>
                </a:cubicBezTo>
                <a:cubicBezTo>
                  <a:pt x="455873" y="866751"/>
                  <a:pt x="457337" y="863824"/>
                  <a:pt x="458800" y="863824"/>
                </a:cubicBezTo>
                <a:close/>
                <a:moveTo>
                  <a:pt x="111956" y="857239"/>
                </a:moveTo>
                <a:cubicBezTo>
                  <a:pt x="113420" y="855775"/>
                  <a:pt x="115615" y="856507"/>
                  <a:pt x="118542" y="859434"/>
                </a:cubicBezTo>
                <a:cubicBezTo>
                  <a:pt x="120005" y="860897"/>
                  <a:pt x="123664" y="863092"/>
                  <a:pt x="129518" y="866019"/>
                </a:cubicBezTo>
                <a:cubicBezTo>
                  <a:pt x="155860" y="880654"/>
                  <a:pt x="170495" y="889435"/>
                  <a:pt x="173422" y="892362"/>
                </a:cubicBezTo>
                <a:cubicBezTo>
                  <a:pt x="177813" y="895289"/>
                  <a:pt x="177081" y="899679"/>
                  <a:pt x="171227" y="905533"/>
                </a:cubicBezTo>
                <a:cubicBezTo>
                  <a:pt x="166836" y="909924"/>
                  <a:pt x="158787" y="919436"/>
                  <a:pt x="147080" y="934071"/>
                </a:cubicBezTo>
                <a:cubicBezTo>
                  <a:pt x="110493" y="980902"/>
                  <a:pt x="81223" y="1013099"/>
                  <a:pt x="59271" y="1030660"/>
                </a:cubicBezTo>
                <a:lnTo>
                  <a:pt x="131713" y="1021880"/>
                </a:lnTo>
                <a:cubicBezTo>
                  <a:pt x="136103" y="1014562"/>
                  <a:pt x="139762" y="1007977"/>
                  <a:pt x="142689" y="1002123"/>
                </a:cubicBezTo>
                <a:cubicBezTo>
                  <a:pt x="150006" y="988951"/>
                  <a:pt x="155860" y="975048"/>
                  <a:pt x="160251" y="960414"/>
                </a:cubicBezTo>
                <a:cubicBezTo>
                  <a:pt x="161714" y="957487"/>
                  <a:pt x="163178" y="956023"/>
                  <a:pt x="164641" y="956023"/>
                </a:cubicBezTo>
                <a:cubicBezTo>
                  <a:pt x="164641" y="954560"/>
                  <a:pt x="166105" y="955292"/>
                  <a:pt x="169032" y="958218"/>
                </a:cubicBezTo>
                <a:cubicBezTo>
                  <a:pt x="193911" y="974317"/>
                  <a:pt x="209277" y="986024"/>
                  <a:pt x="215131" y="993342"/>
                </a:cubicBezTo>
                <a:cubicBezTo>
                  <a:pt x="217326" y="994074"/>
                  <a:pt x="218424" y="995537"/>
                  <a:pt x="218424" y="997732"/>
                </a:cubicBezTo>
                <a:cubicBezTo>
                  <a:pt x="218424" y="999927"/>
                  <a:pt x="217326" y="1002854"/>
                  <a:pt x="215131" y="1006513"/>
                </a:cubicBezTo>
                <a:cubicBezTo>
                  <a:pt x="212204" y="1009440"/>
                  <a:pt x="207814" y="1014562"/>
                  <a:pt x="201960" y="1021880"/>
                </a:cubicBezTo>
                <a:cubicBezTo>
                  <a:pt x="194643" y="1029197"/>
                  <a:pt x="189520" y="1035051"/>
                  <a:pt x="186593" y="1039441"/>
                </a:cubicBezTo>
                <a:cubicBezTo>
                  <a:pt x="154397" y="1084809"/>
                  <a:pt x="121469" y="1123591"/>
                  <a:pt x="87809" y="1155788"/>
                </a:cubicBezTo>
                <a:lnTo>
                  <a:pt x="190984" y="1140421"/>
                </a:lnTo>
                <a:lnTo>
                  <a:pt x="199765" y="1160178"/>
                </a:lnTo>
                <a:lnTo>
                  <a:pt x="87809" y="1199692"/>
                </a:lnTo>
                <a:cubicBezTo>
                  <a:pt x="67320" y="1208473"/>
                  <a:pt x="54149" y="1215790"/>
                  <a:pt x="48295" y="1221644"/>
                </a:cubicBezTo>
                <a:lnTo>
                  <a:pt x="15367" y="1162373"/>
                </a:lnTo>
                <a:cubicBezTo>
                  <a:pt x="34392" y="1159447"/>
                  <a:pt x="48295" y="1150666"/>
                  <a:pt x="57076" y="1136031"/>
                </a:cubicBezTo>
                <a:cubicBezTo>
                  <a:pt x="76101" y="1109688"/>
                  <a:pt x="94394" y="1083346"/>
                  <a:pt x="111956" y="1057003"/>
                </a:cubicBezTo>
                <a:lnTo>
                  <a:pt x="68052" y="1070174"/>
                </a:lnTo>
                <a:cubicBezTo>
                  <a:pt x="51954" y="1076028"/>
                  <a:pt x="39514" y="1082614"/>
                  <a:pt x="30733" y="1089931"/>
                </a:cubicBezTo>
                <a:lnTo>
                  <a:pt x="0" y="1037246"/>
                </a:lnTo>
                <a:cubicBezTo>
                  <a:pt x="13171" y="1032856"/>
                  <a:pt x="23416" y="1026270"/>
                  <a:pt x="30733" y="1017489"/>
                </a:cubicBezTo>
                <a:cubicBezTo>
                  <a:pt x="61466" y="967731"/>
                  <a:pt x="82687" y="928949"/>
                  <a:pt x="94394" y="901143"/>
                </a:cubicBezTo>
                <a:cubicBezTo>
                  <a:pt x="101712" y="885045"/>
                  <a:pt x="106834" y="871873"/>
                  <a:pt x="109761" y="861629"/>
                </a:cubicBezTo>
                <a:cubicBezTo>
                  <a:pt x="111224" y="858702"/>
                  <a:pt x="111956" y="857239"/>
                  <a:pt x="111956" y="857239"/>
                </a:cubicBezTo>
                <a:close/>
                <a:moveTo>
                  <a:pt x="498314" y="233425"/>
                </a:moveTo>
                <a:cubicBezTo>
                  <a:pt x="501241" y="236352"/>
                  <a:pt x="504900" y="240011"/>
                  <a:pt x="509290" y="244402"/>
                </a:cubicBezTo>
                <a:cubicBezTo>
                  <a:pt x="518071" y="254646"/>
                  <a:pt x="524656" y="261231"/>
                  <a:pt x="529047" y="264158"/>
                </a:cubicBezTo>
                <a:cubicBezTo>
                  <a:pt x="531974" y="267085"/>
                  <a:pt x="532706" y="270012"/>
                  <a:pt x="531242" y="272939"/>
                </a:cubicBezTo>
                <a:cubicBezTo>
                  <a:pt x="529779" y="274403"/>
                  <a:pt x="526852" y="275135"/>
                  <a:pt x="522461" y="275135"/>
                </a:cubicBezTo>
                <a:cubicBezTo>
                  <a:pt x="510753" y="273671"/>
                  <a:pt x="490997" y="273671"/>
                  <a:pt x="463190" y="275135"/>
                </a:cubicBezTo>
                <a:cubicBezTo>
                  <a:pt x="445629" y="275135"/>
                  <a:pt x="431726" y="275135"/>
                  <a:pt x="421481" y="275135"/>
                </a:cubicBezTo>
                <a:lnTo>
                  <a:pt x="381968" y="277330"/>
                </a:lnTo>
                <a:cubicBezTo>
                  <a:pt x="387821" y="278793"/>
                  <a:pt x="390017" y="280988"/>
                  <a:pt x="388553" y="283915"/>
                </a:cubicBezTo>
                <a:lnTo>
                  <a:pt x="388553" y="336601"/>
                </a:lnTo>
                <a:lnTo>
                  <a:pt x="436848" y="334405"/>
                </a:lnTo>
                <a:cubicBezTo>
                  <a:pt x="442702" y="332942"/>
                  <a:pt x="452214" y="331478"/>
                  <a:pt x="465386" y="330015"/>
                </a:cubicBezTo>
                <a:cubicBezTo>
                  <a:pt x="478557" y="328551"/>
                  <a:pt x="487338" y="327820"/>
                  <a:pt x="491728" y="327820"/>
                </a:cubicBezTo>
                <a:cubicBezTo>
                  <a:pt x="500509" y="336601"/>
                  <a:pt x="508558" y="344650"/>
                  <a:pt x="515876" y="351967"/>
                </a:cubicBezTo>
                <a:cubicBezTo>
                  <a:pt x="518803" y="354894"/>
                  <a:pt x="520266" y="357089"/>
                  <a:pt x="520266" y="358553"/>
                </a:cubicBezTo>
                <a:cubicBezTo>
                  <a:pt x="518803" y="360016"/>
                  <a:pt x="515876" y="360748"/>
                  <a:pt x="511485" y="360748"/>
                </a:cubicBezTo>
                <a:cubicBezTo>
                  <a:pt x="492460" y="360748"/>
                  <a:pt x="475630" y="361480"/>
                  <a:pt x="460995" y="362943"/>
                </a:cubicBezTo>
                <a:lnTo>
                  <a:pt x="388553" y="367334"/>
                </a:lnTo>
                <a:lnTo>
                  <a:pt x="388553" y="446361"/>
                </a:lnTo>
                <a:cubicBezTo>
                  <a:pt x="426604" y="452215"/>
                  <a:pt x="477093" y="452947"/>
                  <a:pt x="540023" y="448556"/>
                </a:cubicBezTo>
                <a:lnTo>
                  <a:pt x="537828" y="463923"/>
                </a:lnTo>
                <a:cubicBezTo>
                  <a:pt x="523193" y="472704"/>
                  <a:pt x="507095" y="487339"/>
                  <a:pt x="489533" y="507827"/>
                </a:cubicBezTo>
                <a:cubicBezTo>
                  <a:pt x="485143" y="518072"/>
                  <a:pt x="475630" y="521730"/>
                  <a:pt x="460995" y="518803"/>
                </a:cubicBezTo>
                <a:cubicBezTo>
                  <a:pt x="358552" y="518803"/>
                  <a:pt x="289769" y="483680"/>
                  <a:pt x="254645" y="413433"/>
                </a:cubicBezTo>
                <a:cubicBezTo>
                  <a:pt x="235620" y="463191"/>
                  <a:pt x="200496" y="503437"/>
                  <a:pt x="149275" y="534170"/>
                </a:cubicBezTo>
                <a:lnTo>
                  <a:pt x="140494" y="525389"/>
                </a:lnTo>
                <a:cubicBezTo>
                  <a:pt x="172690" y="477094"/>
                  <a:pt x="193911" y="425141"/>
                  <a:pt x="204155" y="369529"/>
                </a:cubicBezTo>
                <a:cubicBezTo>
                  <a:pt x="208546" y="346113"/>
                  <a:pt x="210741" y="325624"/>
                  <a:pt x="210741" y="308063"/>
                </a:cubicBezTo>
                <a:cubicBezTo>
                  <a:pt x="210741" y="303672"/>
                  <a:pt x="211473" y="301477"/>
                  <a:pt x="212936" y="301477"/>
                </a:cubicBezTo>
                <a:cubicBezTo>
                  <a:pt x="214399" y="300014"/>
                  <a:pt x="217326" y="300014"/>
                  <a:pt x="221717" y="301477"/>
                </a:cubicBezTo>
                <a:cubicBezTo>
                  <a:pt x="239279" y="307331"/>
                  <a:pt x="256840" y="313185"/>
                  <a:pt x="274402" y="319039"/>
                </a:cubicBezTo>
                <a:cubicBezTo>
                  <a:pt x="278792" y="323429"/>
                  <a:pt x="280256" y="327820"/>
                  <a:pt x="278792" y="332210"/>
                </a:cubicBezTo>
                <a:cubicBezTo>
                  <a:pt x="278792" y="335137"/>
                  <a:pt x="276597" y="342454"/>
                  <a:pt x="272207" y="354162"/>
                </a:cubicBezTo>
                <a:cubicBezTo>
                  <a:pt x="267816" y="367334"/>
                  <a:pt x="264889" y="376846"/>
                  <a:pt x="263426" y="382700"/>
                </a:cubicBezTo>
                <a:cubicBezTo>
                  <a:pt x="280988" y="401725"/>
                  <a:pt x="300745" y="416360"/>
                  <a:pt x="322697" y="426604"/>
                </a:cubicBezTo>
                <a:lnTo>
                  <a:pt x="322697" y="279525"/>
                </a:lnTo>
                <a:lnTo>
                  <a:pt x="285378" y="279525"/>
                </a:lnTo>
                <a:cubicBezTo>
                  <a:pt x="266353" y="279525"/>
                  <a:pt x="238547" y="280988"/>
                  <a:pt x="201960" y="283915"/>
                </a:cubicBezTo>
                <a:lnTo>
                  <a:pt x="180008" y="250987"/>
                </a:lnTo>
                <a:cubicBezTo>
                  <a:pt x="194643" y="250987"/>
                  <a:pt x="218790" y="250255"/>
                  <a:pt x="252450" y="248792"/>
                </a:cubicBezTo>
                <a:cubicBezTo>
                  <a:pt x="265621" y="248792"/>
                  <a:pt x="273670" y="248792"/>
                  <a:pt x="276597" y="248792"/>
                </a:cubicBezTo>
                <a:lnTo>
                  <a:pt x="406115" y="244402"/>
                </a:lnTo>
                <a:cubicBezTo>
                  <a:pt x="409042" y="244402"/>
                  <a:pt x="413432" y="244402"/>
                  <a:pt x="419286" y="244402"/>
                </a:cubicBezTo>
                <a:cubicBezTo>
                  <a:pt x="457337" y="241475"/>
                  <a:pt x="483679" y="237816"/>
                  <a:pt x="498314" y="233425"/>
                </a:cubicBezTo>
                <a:close/>
                <a:moveTo>
                  <a:pt x="377577" y="136836"/>
                </a:moveTo>
                <a:lnTo>
                  <a:pt x="289769" y="141226"/>
                </a:lnTo>
                <a:lnTo>
                  <a:pt x="289769" y="178545"/>
                </a:lnTo>
                <a:lnTo>
                  <a:pt x="384163" y="174155"/>
                </a:lnTo>
                <a:cubicBezTo>
                  <a:pt x="395871" y="174155"/>
                  <a:pt x="406115" y="173423"/>
                  <a:pt x="414896" y="171959"/>
                </a:cubicBezTo>
                <a:lnTo>
                  <a:pt x="414896" y="136836"/>
                </a:lnTo>
                <a:cubicBezTo>
                  <a:pt x="406115" y="136836"/>
                  <a:pt x="393675" y="136836"/>
                  <a:pt x="377577" y="136836"/>
                </a:cubicBezTo>
                <a:close/>
                <a:moveTo>
                  <a:pt x="417091" y="68784"/>
                </a:moveTo>
                <a:lnTo>
                  <a:pt x="289769" y="73175"/>
                </a:lnTo>
                <a:lnTo>
                  <a:pt x="289769" y="112689"/>
                </a:lnTo>
                <a:lnTo>
                  <a:pt x="370991" y="108298"/>
                </a:lnTo>
                <a:cubicBezTo>
                  <a:pt x="375382" y="108298"/>
                  <a:pt x="381968" y="107566"/>
                  <a:pt x="390748" y="106103"/>
                </a:cubicBezTo>
                <a:cubicBezTo>
                  <a:pt x="398066" y="106103"/>
                  <a:pt x="403188" y="106103"/>
                  <a:pt x="406115" y="106103"/>
                </a:cubicBezTo>
                <a:cubicBezTo>
                  <a:pt x="409042" y="110493"/>
                  <a:pt x="412701" y="114884"/>
                  <a:pt x="417091" y="119274"/>
                </a:cubicBezTo>
                <a:close/>
                <a:moveTo>
                  <a:pt x="423677" y="11709"/>
                </a:moveTo>
                <a:cubicBezTo>
                  <a:pt x="425140" y="10245"/>
                  <a:pt x="428067" y="10977"/>
                  <a:pt x="432457" y="13904"/>
                </a:cubicBezTo>
                <a:cubicBezTo>
                  <a:pt x="439775" y="19758"/>
                  <a:pt x="451483" y="28539"/>
                  <a:pt x="467581" y="40247"/>
                </a:cubicBezTo>
                <a:cubicBezTo>
                  <a:pt x="480752" y="47564"/>
                  <a:pt x="488801" y="52686"/>
                  <a:pt x="491728" y="55613"/>
                </a:cubicBezTo>
                <a:cubicBezTo>
                  <a:pt x="497582" y="60003"/>
                  <a:pt x="500509" y="63662"/>
                  <a:pt x="500509" y="66589"/>
                </a:cubicBezTo>
                <a:cubicBezTo>
                  <a:pt x="500509" y="69516"/>
                  <a:pt x="497582" y="71711"/>
                  <a:pt x="491728" y="73175"/>
                </a:cubicBezTo>
                <a:cubicBezTo>
                  <a:pt x="482947" y="76102"/>
                  <a:pt x="479289" y="81956"/>
                  <a:pt x="480752" y="90736"/>
                </a:cubicBezTo>
                <a:cubicBezTo>
                  <a:pt x="479289" y="106835"/>
                  <a:pt x="478557" y="141226"/>
                  <a:pt x="478557" y="193912"/>
                </a:cubicBezTo>
                <a:cubicBezTo>
                  <a:pt x="478557" y="198302"/>
                  <a:pt x="477825" y="201229"/>
                  <a:pt x="476362" y="202692"/>
                </a:cubicBezTo>
                <a:cubicBezTo>
                  <a:pt x="467581" y="207083"/>
                  <a:pt x="450019" y="212937"/>
                  <a:pt x="423677" y="220254"/>
                </a:cubicBezTo>
                <a:cubicBezTo>
                  <a:pt x="416359" y="221718"/>
                  <a:pt x="413432" y="219522"/>
                  <a:pt x="414896" y="213668"/>
                </a:cubicBezTo>
                <a:lnTo>
                  <a:pt x="414896" y="202692"/>
                </a:lnTo>
                <a:cubicBezTo>
                  <a:pt x="407578" y="202692"/>
                  <a:pt x="399529" y="202692"/>
                  <a:pt x="390748" y="202692"/>
                </a:cubicBezTo>
                <a:lnTo>
                  <a:pt x="289769" y="207083"/>
                </a:lnTo>
                <a:cubicBezTo>
                  <a:pt x="289769" y="212937"/>
                  <a:pt x="288305" y="216595"/>
                  <a:pt x="285378" y="218059"/>
                </a:cubicBezTo>
                <a:cubicBezTo>
                  <a:pt x="266353" y="225376"/>
                  <a:pt x="248791" y="230498"/>
                  <a:pt x="232693" y="233425"/>
                </a:cubicBezTo>
                <a:cubicBezTo>
                  <a:pt x="229766" y="234889"/>
                  <a:pt x="227571" y="234889"/>
                  <a:pt x="226107" y="233425"/>
                </a:cubicBezTo>
                <a:cubicBezTo>
                  <a:pt x="226107" y="233425"/>
                  <a:pt x="226107" y="231962"/>
                  <a:pt x="226107" y="229035"/>
                </a:cubicBezTo>
                <a:cubicBezTo>
                  <a:pt x="226107" y="218791"/>
                  <a:pt x="226107" y="196839"/>
                  <a:pt x="226107" y="163179"/>
                </a:cubicBezTo>
                <a:cubicBezTo>
                  <a:pt x="227571" y="123665"/>
                  <a:pt x="228302" y="95859"/>
                  <a:pt x="228302" y="79760"/>
                </a:cubicBezTo>
                <a:cubicBezTo>
                  <a:pt x="228302" y="63662"/>
                  <a:pt x="228302" y="47564"/>
                  <a:pt x="228302" y="31466"/>
                </a:cubicBezTo>
                <a:cubicBezTo>
                  <a:pt x="226839" y="27075"/>
                  <a:pt x="226839" y="24148"/>
                  <a:pt x="228302" y="22685"/>
                </a:cubicBezTo>
                <a:cubicBezTo>
                  <a:pt x="229766" y="21221"/>
                  <a:pt x="231961" y="21221"/>
                  <a:pt x="234888" y="22685"/>
                </a:cubicBezTo>
                <a:cubicBezTo>
                  <a:pt x="243669" y="25612"/>
                  <a:pt x="258304" y="31466"/>
                  <a:pt x="278792" y="40247"/>
                </a:cubicBezTo>
                <a:cubicBezTo>
                  <a:pt x="283183" y="41710"/>
                  <a:pt x="286842" y="43173"/>
                  <a:pt x="289769" y="44637"/>
                </a:cubicBezTo>
                <a:lnTo>
                  <a:pt x="406115" y="40247"/>
                </a:lnTo>
                <a:cubicBezTo>
                  <a:pt x="410505" y="40247"/>
                  <a:pt x="414164" y="38051"/>
                  <a:pt x="417091" y="33661"/>
                </a:cubicBezTo>
                <a:cubicBezTo>
                  <a:pt x="420018" y="29270"/>
                  <a:pt x="421481" y="24148"/>
                  <a:pt x="421481" y="18294"/>
                </a:cubicBezTo>
                <a:cubicBezTo>
                  <a:pt x="422945" y="13904"/>
                  <a:pt x="423677" y="11709"/>
                  <a:pt x="423677" y="11709"/>
                </a:cubicBezTo>
                <a:close/>
                <a:moveTo>
                  <a:pt x="83418" y="733"/>
                </a:moveTo>
                <a:cubicBezTo>
                  <a:pt x="84882" y="-731"/>
                  <a:pt x="88540" y="1"/>
                  <a:pt x="94394" y="2928"/>
                </a:cubicBezTo>
                <a:cubicBezTo>
                  <a:pt x="114883" y="8782"/>
                  <a:pt x="132445" y="16099"/>
                  <a:pt x="147080" y="24880"/>
                </a:cubicBezTo>
                <a:cubicBezTo>
                  <a:pt x="151470" y="26343"/>
                  <a:pt x="153665" y="30002"/>
                  <a:pt x="153665" y="35856"/>
                </a:cubicBezTo>
                <a:cubicBezTo>
                  <a:pt x="152202" y="46100"/>
                  <a:pt x="151470" y="65857"/>
                  <a:pt x="151470" y="95127"/>
                </a:cubicBezTo>
                <a:lnTo>
                  <a:pt x="151470" y="123665"/>
                </a:lnTo>
                <a:cubicBezTo>
                  <a:pt x="166105" y="120738"/>
                  <a:pt x="180008" y="118543"/>
                  <a:pt x="193179" y="117079"/>
                </a:cubicBezTo>
                <a:cubicBezTo>
                  <a:pt x="201960" y="127323"/>
                  <a:pt x="210009" y="136104"/>
                  <a:pt x="217326" y="143422"/>
                </a:cubicBezTo>
                <a:cubicBezTo>
                  <a:pt x="218790" y="146349"/>
                  <a:pt x="219522" y="148544"/>
                  <a:pt x="219522" y="150007"/>
                </a:cubicBezTo>
                <a:cubicBezTo>
                  <a:pt x="218058" y="151471"/>
                  <a:pt x="215131" y="152202"/>
                  <a:pt x="210741" y="152202"/>
                </a:cubicBezTo>
                <a:cubicBezTo>
                  <a:pt x="187325" y="152202"/>
                  <a:pt x="168300" y="152934"/>
                  <a:pt x="153665" y="154398"/>
                </a:cubicBezTo>
                <a:lnTo>
                  <a:pt x="151470" y="154398"/>
                </a:lnTo>
                <a:cubicBezTo>
                  <a:pt x="151470" y="179277"/>
                  <a:pt x="151470" y="204888"/>
                  <a:pt x="151470" y="231230"/>
                </a:cubicBezTo>
                <a:lnTo>
                  <a:pt x="206350" y="211473"/>
                </a:lnTo>
                <a:lnTo>
                  <a:pt x="212936" y="222449"/>
                </a:lnTo>
                <a:cubicBezTo>
                  <a:pt x="195374" y="235621"/>
                  <a:pt x="174886" y="250255"/>
                  <a:pt x="151470" y="266354"/>
                </a:cubicBezTo>
                <a:cubicBezTo>
                  <a:pt x="151470" y="279525"/>
                  <a:pt x="151470" y="291965"/>
                  <a:pt x="151470" y="303672"/>
                </a:cubicBezTo>
                <a:cubicBezTo>
                  <a:pt x="150006" y="375383"/>
                  <a:pt x="145616" y="419287"/>
                  <a:pt x="138299" y="435385"/>
                </a:cubicBezTo>
                <a:cubicBezTo>
                  <a:pt x="128054" y="467582"/>
                  <a:pt x="110493" y="496119"/>
                  <a:pt x="85614" y="520999"/>
                </a:cubicBezTo>
                <a:cubicBezTo>
                  <a:pt x="73906" y="531243"/>
                  <a:pt x="65857" y="534902"/>
                  <a:pt x="61466" y="531975"/>
                </a:cubicBezTo>
                <a:cubicBezTo>
                  <a:pt x="57076" y="529048"/>
                  <a:pt x="57076" y="520267"/>
                  <a:pt x="61466" y="505632"/>
                </a:cubicBezTo>
                <a:cubicBezTo>
                  <a:pt x="64393" y="490997"/>
                  <a:pt x="62198" y="480021"/>
                  <a:pt x="54881" y="472704"/>
                </a:cubicBezTo>
                <a:cubicBezTo>
                  <a:pt x="46100" y="460996"/>
                  <a:pt x="29270" y="444898"/>
                  <a:pt x="4391" y="424409"/>
                </a:cubicBezTo>
                <a:lnTo>
                  <a:pt x="13171" y="413433"/>
                </a:lnTo>
                <a:lnTo>
                  <a:pt x="74637" y="435385"/>
                </a:lnTo>
                <a:cubicBezTo>
                  <a:pt x="79028" y="410506"/>
                  <a:pt x="82687" y="370260"/>
                  <a:pt x="85614" y="314648"/>
                </a:cubicBezTo>
                <a:cubicBezTo>
                  <a:pt x="82687" y="316112"/>
                  <a:pt x="78296" y="319039"/>
                  <a:pt x="72442" y="323429"/>
                </a:cubicBezTo>
                <a:cubicBezTo>
                  <a:pt x="63661" y="329283"/>
                  <a:pt x="57076" y="333674"/>
                  <a:pt x="52685" y="336601"/>
                </a:cubicBezTo>
                <a:cubicBezTo>
                  <a:pt x="48295" y="339527"/>
                  <a:pt x="44636" y="339527"/>
                  <a:pt x="41709" y="336601"/>
                </a:cubicBezTo>
                <a:cubicBezTo>
                  <a:pt x="41709" y="338064"/>
                  <a:pt x="40977" y="338064"/>
                  <a:pt x="39514" y="336601"/>
                </a:cubicBezTo>
                <a:cubicBezTo>
                  <a:pt x="38051" y="333674"/>
                  <a:pt x="35124" y="330015"/>
                  <a:pt x="30733" y="325624"/>
                </a:cubicBezTo>
                <a:cubicBezTo>
                  <a:pt x="17562" y="308063"/>
                  <a:pt x="8781" y="293428"/>
                  <a:pt x="4391" y="281720"/>
                </a:cubicBezTo>
                <a:lnTo>
                  <a:pt x="85614" y="253182"/>
                </a:lnTo>
                <a:cubicBezTo>
                  <a:pt x="85614" y="222449"/>
                  <a:pt x="85614" y="190985"/>
                  <a:pt x="85614" y="158788"/>
                </a:cubicBezTo>
                <a:lnTo>
                  <a:pt x="74637" y="158788"/>
                </a:lnTo>
                <a:cubicBezTo>
                  <a:pt x="57076" y="161715"/>
                  <a:pt x="40977" y="163179"/>
                  <a:pt x="26343" y="163179"/>
                </a:cubicBezTo>
                <a:lnTo>
                  <a:pt x="6586" y="132446"/>
                </a:lnTo>
                <a:cubicBezTo>
                  <a:pt x="15367" y="132446"/>
                  <a:pt x="27806" y="131714"/>
                  <a:pt x="43904" y="130250"/>
                </a:cubicBezTo>
                <a:cubicBezTo>
                  <a:pt x="54149" y="130250"/>
                  <a:pt x="61466" y="130250"/>
                  <a:pt x="65857" y="130250"/>
                </a:cubicBezTo>
                <a:lnTo>
                  <a:pt x="85614" y="128055"/>
                </a:lnTo>
                <a:lnTo>
                  <a:pt x="85614" y="95127"/>
                </a:lnTo>
                <a:cubicBezTo>
                  <a:pt x="85614" y="55613"/>
                  <a:pt x="84882" y="27807"/>
                  <a:pt x="83418" y="11709"/>
                </a:cubicBezTo>
                <a:cubicBezTo>
                  <a:pt x="81955" y="5855"/>
                  <a:pt x="81955" y="2196"/>
                  <a:pt x="83418" y="733"/>
                </a:cubicBezTo>
                <a:close/>
              </a:path>
            </a:pathLst>
          </a:custGeom>
          <a:solidFill>
            <a:schemeClr val="bg1"/>
          </a:solidFill>
          <a:ln>
            <a:noFill/>
          </a:ln>
          <a:effectLst>
            <a:outerShdw blurRad="38100" dist="38100" dir="2700000" algn="tl">
              <a:srgbClr val="000000">
                <a:alpha val="43137"/>
              </a:srgbClr>
            </a:outerShdw>
          </a:effectLst>
        </p:spPr>
        <p:txBody>
          <a:bodyPr rot="0" spcFirstLastPara="0" vertOverflow="overflow" horzOverflow="overflow" vert="horz" wrap="square" lIns="91440" tIns="45720" rIns="91440" bIns="45720" numCol="1" spcCol="0" rtlCol="0" fromWordArt="0" anchor="t"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44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方正颜宋简体_中" panose="02000000000000000000" pitchFamily="2" charset="-122"/>
              <a:ea typeface="方正颜宋简体_中" panose="02000000000000000000" pitchFamily="2" charset="-122"/>
              <a:cs typeface="方正颜宋简体_中" panose="02000000000000000000" pitchFamily="2" charset="-122"/>
            </a:endParaRPr>
          </a:p>
        </p:txBody>
      </p:sp>
      <p:sp>
        <p:nvSpPr>
          <p:cNvPr id="9" name="文本框 8"/>
          <p:cNvSpPr txBox="1"/>
          <p:nvPr/>
        </p:nvSpPr>
        <p:spPr>
          <a:xfrm>
            <a:off x="4006680" y="1638547"/>
            <a:ext cx="6533560" cy="3972562"/>
          </a:xfrm>
          <a:prstGeom prst="rect">
            <a:avLst/>
          </a:prstGeom>
          <a:noFill/>
        </p:spPr>
        <p:txBody>
          <a:bodyPr wrap="square" rtlCol="0">
            <a:spAutoFit/>
          </a:bodyPr>
          <a:lstStyle/>
          <a:p>
            <a:pPr marL="0" marR="0" lvl="0" indent="0" algn="l" defTabSz="914400" rtl="0" eaLnBrk="1" fontAlgn="auto" latinLnBrk="0" hangingPunct="1">
              <a:lnSpc>
                <a:spcPct val="200000"/>
              </a:lnSpc>
              <a:spcBef>
                <a:spcPts val="0"/>
              </a:spcBef>
              <a:spcAft>
                <a:spcPts val="0"/>
              </a:spcAft>
              <a:buClrTx/>
              <a:buSzTx/>
              <a:buFontTx/>
              <a:buNone/>
              <a:tabLst/>
              <a:defRPr/>
            </a:pPr>
            <a:r>
              <a:rPr kumimoji="0" lang="zh-CN" altLang="en-US" sz="2600" b="1" i="0" u="none" strike="noStrike" kern="1200" cap="none" spc="0" normalizeH="0" baseline="0" noProof="0" dirty="0">
                <a:ln>
                  <a:noFill/>
                </a:ln>
                <a:solidFill>
                  <a:prstClr val="black">
                    <a:lumMod val="85000"/>
                    <a:lumOff val="15000"/>
                  </a:prstClr>
                </a:solidFill>
                <a:effectLst/>
                <a:uLnTx/>
                <a:uFillTx/>
                <a:latin typeface="华文中宋" panose="02010600040101010101" pitchFamily="2" charset="-122"/>
                <a:ea typeface="华文中宋" panose="02010600040101010101" pitchFamily="2" charset="-122"/>
                <a:cs typeface="微软雅黑" panose="020B0503020204020204" pitchFamily="34" charset="-122"/>
              </a:rPr>
              <a:t>一、前馈神经网络与参数优化</a:t>
            </a:r>
          </a:p>
          <a:p>
            <a:pPr marL="0" marR="0" lvl="0" indent="0" algn="l" defTabSz="914400" rtl="0" eaLnBrk="1" fontAlgn="auto" latinLnBrk="0" hangingPunct="1">
              <a:lnSpc>
                <a:spcPct val="200000"/>
              </a:lnSpc>
              <a:spcBef>
                <a:spcPts val="0"/>
              </a:spcBef>
              <a:spcAft>
                <a:spcPts val="0"/>
              </a:spcAft>
              <a:buClrTx/>
              <a:buSzTx/>
              <a:buFontTx/>
              <a:buNone/>
              <a:tabLst/>
              <a:defRPr/>
            </a:pPr>
            <a:r>
              <a:rPr kumimoji="0" lang="zh-CN" altLang="en-US" sz="2600" b="1" i="0" u="none" strike="noStrike" kern="1200" cap="none" spc="0" normalizeH="0" baseline="0" noProof="0" dirty="0">
                <a:ln>
                  <a:noFill/>
                </a:ln>
                <a:solidFill>
                  <a:prstClr val="black">
                    <a:lumMod val="85000"/>
                    <a:lumOff val="15000"/>
                  </a:prstClr>
                </a:solidFill>
                <a:effectLst/>
                <a:uLnTx/>
                <a:uFillTx/>
                <a:latin typeface="华文中宋" panose="02010600040101010101" pitchFamily="2" charset="-122"/>
                <a:ea typeface="华文中宋" panose="02010600040101010101" pitchFamily="2" charset="-122"/>
                <a:cs typeface="微软雅黑" panose="020B0503020204020204" pitchFamily="34" charset="-122"/>
              </a:rPr>
              <a:t>二、卷积神经网络</a:t>
            </a:r>
            <a:endParaRPr kumimoji="0" lang="en-US" altLang="zh-CN" sz="2600" b="1" i="0" u="none" strike="noStrike" kern="1200" cap="none" spc="0" normalizeH="0" baseline="0" noProof="0" dirty="0">
              <a:ln>
                <a:noFill/>
              </a:ln>
              <a:solidFill>
                <a:prstClr val="black">
                  <a:lumMod val="85000"/>
                  <a:lumOff val="15000"/>
                </a:prstClr>
              </a:solidFill>
              <a:effectLst/>
              <a:uLnTx/>
              <a:uFillTx/>
              <a:latin typeface="华文中宋" panose="02010600040101010101" pitchFamily="2" charset="-122"/>
              <a:ea typeface="华文中宋" panose="02010600040101010101" pitchFamily="2" charset="-122"/>
              <a:cs typeface="微软雅黑" panose="020B0503020204020204" pitchFamily="34" charset="-122"/>
            </a:endParaRPr>
          </a:p>
          <a:p>
            <a:pPr marL="0" marR="0" lvl="0" indent="0" algn="l" defTabSz="914400" rtl="0" eaLnBrk="1" fontAlgn="auto" latinLnBrk="0" hangingPunct="1">
              <a:lnSpc>
                <a:spcPct val="200000"/>
              </a:lnSpc>
              <a:spcBef>
                <a:spcPts val="0"/>
              </a:spcBef>
              <a:spcAft>
                <a:spcPts val="0"/>
              </a:spcAft>
              <a:buClrTx/>
              <a:buSzTx/>
              <a:buFontTx/>
              <a:buNone/>
              <a:tabLst/>
              <a:defRPr/>
            </a:pPr>
            <a:r>
              <a:rPr kumimoji="0" lang="zh-CN" altLang="en-US" sz="2600" b="1" i="0" u="none" strike="noStrike" kern="1200" cap="none" spc="0" normalizeH="0" baseline="0" noProof="0" dirty="0">
                <a:ln>
                  <a:noFill/>
                </a:ln>
                <a:solidFill>
                  <a:prstClr val="black">
                    <a:lumMod val="85000"/>
                    <a:lumOff val="15000"/>
                  </a:prstClr>
                </a:solidFill>
                <a:effectLst/>
                <a:uLnTx/>
                <a:uFillTx/>
                <a:latin typeface="华文中宋" panose="02010600040101010101" pitchFamily="2" charset="-122"/>
                <a:ea typeface="华文中宋" panose="02010600040101010101" pitchFamily="2" charset="-122"/>
                <a:cs typeface="微软雅黑" panose="020B0503020204020204" pitchFamily="34" charset="-122"/>
              </a:rPr>
              <a:t>三、循环神经网络</a:t>
            </a:r>
          </a:p>
          <a:p>
            <a:pPr marL="0" marR="0" lvl="0" indent="0" algn="l" defTabSz="914400" rtl="0" eaLnBrk="1" fontAlgn="auto" latinLnBrk="0" hangingPunct="1">
              <a:lnSpc>
                <a:spcPct val="200000"/>
              </a:lnSpc>
              <a:spcBef>
                <a:spcPts val="0"/>
              </a:spcBef>
              <a:spcAft>
                <a:spcPts val="0"/>
              </a:spcAft>
              <a:buClrTx/>
              <a:buSzTx/>
              <a:buFontTx/>
              <a:buNone/>
              <a:tabLst/>
              <a:defRPr/>
            </a:pPr>
            <a:r>
              <a:rPr kumimoji="0" lang="zh-CN" altLang="en-US" sz="2600" b="1" i="0" u="none" strike="noStrike" kern="1200" cap="none" spc="0" normalizeH="0" baseline="0" noProof="0" dirty="0">
                <a:ln>
                  <a:noFill/>
                </a:ln>
                <a:solidFill>
                  <a:prstClr val="black">
                    <a:lumMod val="85000"/>
                    <a:lumOff val="15000"/>
                  </a:prstClr>
                </a:solidFill>
                <a:effectLst/>
                <a:uLnTx/>
                <a:uFillTx/>
                <a:latin typeface="华文中宋" panose="02010600040101010101" pitchFamily="2" charset="-122"/>
                <a:ea typeface="华文中宋" panose="02010600040101010101" pitchFamily="2" charset="-122"/>
                <a:cs typeface="微软雅黑" panose="020B0503020204020204" pitchFamily="34" charset="-122"/>
              </a:rPr>
              <a:t>四、注意力机制与正则化</a:t>
            </a:r>
          </a:p>
          <a:p>
            <a:pPr marL="0" marR="0" lvl="0" indent="0" algn="l" defTabSz="914400" rtl="0" eaLnBrk="1" fontAlgn="auto" latinLnBrk="0" hangingPunct="1">
              <a:lnSpc>
                <a:spcPct val="200000"/>
              </a:lnSpc>
              <a:spcBef>
                <a:spcPts val="0"/>
              </a:spcBef>
              <a:spcAft>
                <a:spcPts val="0"/>
              </a:spcAft>
              <a:buClrTx/>
              <a:buSzTx/>
              <a:buFontTx/>
              <a:buNone/>
              <a:tabLst/>
              <a:defRPr/>
            </a:pPr>
            <a:r>
              <a:rPr kumimoji="0" lang="zh-CN" altLang="en-US" sz="2600" b="1" i="0" u="none" strike="noStrike" kern="1200" cap="none" spc="0" normalizeH="0" baseline="0" noProof="0" dirty="0">
                <a:ln>
                  <a:noFill/>
                </a:ln>
                <a:solidFill>
                  <a:prstClr val="black">
                    <a:lumMod val="85000"/>
                    <a:lumOff val="15000"/>
                  </a:prstClr>
                </a:solidFill>
                <a:effectLst/>
                <a:uLnTx/>
                <a:uFillTx/>
                <a:latin typeface="华文中宋" panose="02010600040101010101" pitchFamily="2" charset="-122"/>
                <a:ea typeface="华文中宋" panose="02010600040101010101" pitchFamily="2" charset="-122"/>
                <a:cs typeface="微软雅黑" panose="020B0503020204020204" pitchFamily="34" charset="-122"/>
              </a:rPr>
              <a:t>五、自然语言和计算机视觉应用</a:t>
            </a:r>
          </a:p>
        </p:txBody>
      </p:sp>
    </p:spTree>
    <p:extLst>
      <p:ext uri="{BB962C8B-B14F-4D97-AF65-F5344CB8AC3E}">
        <p14:creationId xmlns:p14="http://schemas.microsoft.com/office/powerpoint/2010/main" val="19597044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504507" y="1008198"/>
            <a:ext cx="8846288" cy="497934"/>
            <a:chOff x="2228892" y="2819853"/>
            <a:chExt cx="4786506" cy="497934"/>
          </a:xfrm>
        </p:grpSpPr>
        <p:sp>
          <p:nvSpPr>
            <p:cNvPr id="3" name="平行四边形 2"/>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4" name="平行四边形 3"/>
            <p:cNvSpPr/>
            <p:nvPr/>
          </p:nvSpPr>
          <p:spPr bwMode="auto">
            <a:xfrm>
              <a:off x="2228892" y="2819853"/>
              <a:ext cx="4786506"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5" name="矩形 4"/>
            <p:cNvSpPr/>
            <p:nvPr/>
          </p:nvSpPr>
          <p:spPr>
            <a:xfrm>
              <a:off x="2591332" y="2826188"/>
              <a:ext cx="4133539" cy="461665"/>
            </a:xfrm>
            <a:prstGeom prst="rect">
              <a:avLst/>
            </a:prstGeom>
          </p:spPr>
          <p:txBody>
            <a:bodyPr wrap="square">
              <a:spAutoFit/>
            </a:bodyPr>
            <a:lstStyle/>
            <a:p>
              <a:pPr marL="0" marR="0" lvl="0" indent="0" algn="ctr" defTabSz="914400" rtl="0" eaLnBrk="1" fontAlgn="auto" latinLnBrk="0" hangingPunct="1">
                <a:lnSpc>
                  <a:spcPct val="100000"/>
                </a:lnSpc>
                <a:spcBef>
                  <a:spcPct val="5000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定义 </a:t>
              </a:r>
              <a:r>
                <a:rPr kumimoji="0" lang="zh-CN" altLang="en-US" sz="2000" b="1" i="0" u="none" strike="noStrike" kern="120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rPr>
                <a:t>  谓词逻辑</a:t>
              </a:r>
              <a:r>
                <a:rPr kumimoji="0" lang="zh-CN" altLang="zh-CN" sz="2000" b="0" i="0" u="none" strike="noStrike" kern="120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rPr>
                <a:t>：</a:t>
              </a:r>
              <a:r>
                <a:rPr kumimoji="0" lang="zh-CN" altLang="en-US" sz="2000" b="0" i="0" u="none" strike="noStrike" kern="120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rPr>
                <a:t>刻画主体（个体和群体）之间逻辑关系的方法</a:t>
              </a:r>
            </a:p>
          </p:txBody>
        </p:sp>
      </p:grpSp>
      <p:sp>
        <p:nvSpPr>
          <p:cNvPr id="21" name="矩形 20">
            <a:extLst>
              <a:ext uri="{FF2B5EF4-FFF2-40B4-BE49-F238E27FC236}">
                <a16:creationId xmlns:a16="http://schemas.microsoft.com/office/drawing/2014/main" id="{642E017D-1836-43EC-AB17-FDA6E952313A}"/>
              </a:ext>
            </a:extLst>
          </p:cNvPr>
          <p:cNvSpPr/>
          <p:nvPr/>
        </p:nvSpPr>
        <p:spPr>
          <a:xfrm>
            <a:off x="852473" y="129010"/>
            <a:ext cx="1415772"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mn-cs"/>
              </a:rPr>
              <a:t>二、谓词逻辑</a:t>
            </a:r>
            <a:endParaRPr kumimoji="0" lang="zh-CN" altLang="en-US" sz="16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p:sp>
        <p:nvSpPr>
          <p:cNvPr id="8" name="矩形 7">
            <a:extLst>
              <a:ext uri="{FF2B5EF4-FFF2-40B4-BE49-F238E27FC236}">
                <a16:creationId xmlns:a16="http://schemas.microsoft.com/office/drawing/2014/main" id="{BCF1BBCC-0E11-4FEE-80C1-5C59A188F0D0}"/>
              </a:ext>
            </a:extLst>
          </p:cNvPr>
          <p:cNvSpPr/>
          <p:nvPr/>
        </p:nvSpPr>
        <p:spPr>
          <a:xfrm>
            <a:off x="1057941" y="1750101"/>
            <a:ext cx="9230832" cy="640816"/>
          </a:xfrm>
          <a:prstGeom prst="rect">
            <a:avLst/>
          </a:prstGeom>
        </p:spPr>
        <p:txBody>
          <a:bodyPr wrap="square">
            <a:spAutoFit/>
          </a:bodyPr>
          <a:lstStyle/>
          <a:p>
            <a:pPr marL="0" marR="0" lvl="0" indent="266700" algn="ctr" defTabSz="914400" rtl="0" eaLnBrk="1" fontAlgn="auto" latinLnBrk="0" hangingPunct="1">
              <a:lnSpc>
                <a:spcPts val="2200"/>
              </a:lnSpc>
              <a:spcBef>
                <a:spcPts val="0"/>
              </a:spcBef>
              <a:spcAft>
                <a:spcPts val="0"/>
              </a:spcAft>
              <a:buClrTx/>
              <a:buSzTx/>
              <a:buFontTx/>
              <a:buNone/>
              <a:tabLst/>
              <a:defRPr/>
            </a:pPr>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在谓词逻辑中，将原子命题进一步细化，分解出个体、谓词和量词，来表达个体与总体的内在联系和数量关系，这就是谓词逻辑的研究内容。</a:t>
            </a:r>
          </a:p>
        </p:txBody>
      </p:sp>
      <p:sp>
        <p:nvSpPr>
          <p:cNvPr id="10" name="矩形: 圆角 6">
            <a:extLst>
              <a:ext uri="{FF2B5EF4-FFF2-40B4-BE49-F238E27FC236}">
                <a16:creationId xmlns:a16="http://schemas.microsoft.com/office/drawing/2014/main" id="{9AD4C5F3-5354-4A38-80CB-FCFD482969E7}"/>
              </a:ext>
            </a:extLst>
          </p:cNvPr>
          <p:cNvSpPr/>
          <p:nvPr/>
        </p:nvSpPr>
        <p:spPr>
          <a:xfrm>
            <a:off x="1610834" y="2732473"/>
            <a:ext cx="9431080" cy="1648142"/>
          </a:xfrm>
          <a:prstGeom prst="roundRect">
            <a:avLst>
              <a:gd name="adj" fmla="val 0"/>
            </a:avLst>
          </a:prstGeom>
          <a:gradFill>
            <a:gsLst>
              <a:gs pos="22000">
                <a:srgbClr val="016773"/>
              </a:gs>
              <a:gs pos="100000">
                <a:srgbClr val="00ABA5"/>
              </a:gs>
            </a:gsLst>
            <a:lin ang="30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1"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endParaRPr>
          </a:p>
        </p:txBody>
      </p:sp>
      <p:sp>
        <p:nvSpPr>
          <p:cNvPr id="11" name="矩形 10">
            <a:extLst>
              <a:ext uri="{FF2B5EF4-FFF2-40B4-BE49-F238E27FC236}">
                <a16:creationId xmlns:a16="http://schemas.microsoft.com/office/drawing/2014/main" id="{F8F1DBAB-1A40-4B79-9BD2-F204657EA225}"/>
              </a:ext>
            </a:extLst>
          </p:cNvPr>
          <p:cNvSpPr/>
          <p:nvPr/>
        </p:nvSpPr>
        <p:spPr>
          <a:xfrm>
            <a:off x="1711843" y="2070509"/>
            <a:ext cx="9851064" cy="2051652"/>
          </a:xfrm>
          <a:prstGeom prst="rect">
            <a:avLst/>
          </a:prstGeom>
        </p:spPr>
        <p:txBody>
          <a:bodyPr wrap="square">
            <a:spAutoFit/>
          </a:bodyPr>
          <a:lstStyle/>
          <a:p>
            <a:pPr marL="342900" marR="0" lvl="0" indent="-342900" algn="l" defTabSz="914400" rtl="0" eaLnBrk="1" fontAlgn="auto" latinLnBrk="0" hangingPunct="1">
              <a:lnSpc>
                <a:spcPct val="250000"/>
              </a:lnSpc>
              <a:spcBef>
                <a:spcPts val="0"/>
              </a:spcBef>
              <a:spcAft>
                <a:spcPts val="0"/>
              </a:spcAft>
              <a:buClr>
                <a:prstClr val="white"/>
              </a:buClr>
              <a:buSzPct val="80000"/>
              <a:buFont typeface="Wingdings" panose="05000000000000000000" pitchFamily="2" charset="2"/>
              <a:buChar char="u"/>
              <a:tabLst/>
              <a:defRPr/>
            </a:pPr>
            <a:endParaRPr kumimoji="0" lang="en-US" altLang="zh-CN" sz="1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Times New Roman" panose="02020603050405020304" pitchFamily="18" charset="0"/>
            </a:endParaRPr>
          </a:p>
          <a:p>
            <a:pPr marL="342900" marR="0" lvl="0" indent="-342900" algn="l" defTabSz="914400" rtl="0" eaLnBrk="1" fontAlgn="auto" latinLnBrk="0" hangingPunct="1">
              <a:lnSpc>
                <a:spcPct val="250000"/>
              </a:lnSpc>
              <a:spcBef>
                <a:spcPts val="0"/>
              </a:spcBef>
              <a:spcAft>
                <a:spcPts val="0"/>
              </a:spcAft>
              <a:buClr>
                <a:prstClr val="white"/>
              </a:buClr>
              <a:buSzPct val="80000"/>
              <a:buFont typeface="Wingdings" panose="05000000000000000000" pitchFamily="2" charset="2"/>
              <a:buChar char="u"/>
              <a:tabLst/>
              <a:defRPr/>
            </a:pPr>
            <a:r>
              <a:rPr kumimoji="0" lang="zh-CN" altLang="en-US" sz="1800" b="1" i="0" u="none" strike="noStrike" kern="1200" cap="none" spc="0" normalizeH="0" baseline="0" noProof="0" dirty="0">
                <a:ln>
                  <a:noFill/>
                </a:ln>
                <a:solidFill>
                  <a:srgbClr val="FFFFCC"/>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Times New Roman" panose="02020603050405020304" pitchFamily="18" charset="0"/>
              </a:rPr>
              <a:t>个体：个体是指所研究领域中可以独立存在的具体或抽象的概念。</a:t>
            </a:r>
          </a:p>
          <a:p>
            <a:pPr marL="342900" marR="0" lvl="0" indent="-342900" algn="l" defTabSz="914400" rtl="0" eaLnBrk="1" fontAlgn="auto" latinLnBrk="0" hangingPunct="1">
              <a:lnSpc>
                <a:spcPct val="250000"/>
              </a:lnSpc>
              <a:spcBef>
                <a:spcPts val="0"/>
              </a:spcBef>
              <a:spcAft>
                <a:spcPts val="0"/>
              </a:spcAft>
              <a:buClr>
                <a:prstClr val="white"/>
              </a:buClr>
              <a:buSzPct val="80000"/>
              <a:buFont typeface="Wingdings" panose="05000000000000000000" pitchFamily="2" charset="2"/>
              <a:buChar char="u"/>
              <a:tabLst/>
              <a:defRPr/>
            </a:pPr>
            <a:r>
              <a:rPr kumimoji="0" lang="zh-CN" altLang="en-US" sz="1800" b="1" i="0" u="none" strike="noStrike" kern="1200" cap="none" spc="0" normalizeH="0" baseline="0" noProof="0" dirty="0">
                <a:ln>
                  <a:noFill/>
                </a:ln>
                <a:solidFill>
                  <a:srgbClr val="FFFFCC"/>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Times New Roman" panose="02020603050405020304" pitchFamily="18" charset="0"/>
              </a:rPr>
              <a:t>谓词：谓词是用来刻画个体属性或者描述个体之间关系存在性的元素，其值为真或为假</a:t>
            </a:r>
            <a:endParaRPr kumimoji="0" lang="zh-CN" altLang="zh-CN" sz="1800" b="1" i="0" u="none" strike="noStrike" kern="1200" cap="none" spc="0" normalizeH="0" baseline="0" noProof="0" dirty="0">
              <a:ln>
                <a:noFill/>
              </a:ln>
              <a:solidFill>
                <a:srgbClr val="FFFFCC"/>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51418B65-8F0D-4B5A-B4CA-54B9807F5768}"/>
                  </a:ext>
                </a:extLst>
              </p:cNvPr>
              <p:cNvSpPr/>
              <p:nvPr/>
            </p:nvSpPr>
            <p:spPr>
              <a:xfrm>
                <a:off x="852473" y="4530402"/>
                <a:ext cx="11201305" cy="1705210"/>
              </a:xfrm>
              <a:prstGeom prst="rect">
                <a:avLst/>
              </a:prstGeom>
            </p:spPr>
            <p:txBody>
              <a:bodyPr wrap="square">
                <a:spAutoFit/>
              </a:bodyPr>
              <a:lstStyle/>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l"/>
                  <a:tabLst/>
                  <a:defRPr/>
                </a:pPr>
                <a:r>
                  <a:rPr kumimoji="0" lang="zh-CN"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包含一个参数的谓词称为一元谓词，表示一元关系，通常用于刻画个体是否包含特定的属性，如</a:t>
                </a:r>
                <a14:m>
                  <m:oMath xmlns:m="http://schemas.openxmlformats.org/officeDocument/2006/math">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𝑃</m:t>
                    </m:r>
                    <m:d>
                      <m:dPr>
                        <m:ctrlPr>
                          <a:rPr kumimoji="0" lang="zh-CN" altLang="zh-CN"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𝑥</m:t>
                        </m:r>
                      </m:e>
                    </m:d>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 </m:t>
                    </m:r>
                  </m:oMath>
                </a14:m>
                <a:r>
                  <a:rPr kumimoji="0" lang="zh-CN"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14:m>
                  <m:oMath xmlns:m="http://schemas.openxmlformats.org/officeDocument/2006/math">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𝑥</m:t>
                    </m:r>
                  </m:oMath>
                </a14:m>
                <a:r>
                  <a:rPr kumimoji="0" lang="zh-CN"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是质数，表示某个数是否是质数；包含多个参数的谓词称为多元谓词，用于表示个体之间的多元关系，通常用于描述个体之间是否存在特定的关联，如</a:t>
                </a:r>
                <a14:m>
                  <m:oMath xmlns:m="http://schemas.openxmlformats.org/officeDocument/2006/math">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𝐹𝑎𝑡h𝑒𝑟</m:t>
                    </m:r>
                    <m:d>
                      <m:dPr>
                        <m:ctrlPr>
                          <a:rPr kumimoji="0" lang="zh-CN" altLang="zh-CN"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𝑥</m:t>
                        </m:r>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  </m:t>
                        </m:r>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𝑦</m:t>
                        </m:r>
                      </m:e>
                    </m:d>
                  </m:oMath>
                </a14:m>
                <a:r>
                  <a:rPr kumimoji="0" lang="zh-CN"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表示</a:t>
                </a:r>
                <a14:m>
                  <m:oMath xmlns:m="http://schemas.openxmlformats.org/officeDocument/2006/math">
                    <m:r>
                      <a:rPr kumimoji="0" lang="zh-CN" altLang="zh-CN"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 </m:t>
                    </m:r>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𝑥</m:t>
                    </m:r>
                  </m:oMath>
                </a14:m>
                <a:r>
                  <a:rPr kumimoji="0" lang="zh-CN"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是</a:t>
                </a:r>
                <a14:m>
                  <m:oMath xmlns:m="http://schemas.openxmlformats.org/officeDocument/2006/math">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𝑦</m:t>
                    </m:r>
                  </m:oMath>
                </a14:m>
                <a:r>
                  <a:rPr kumimoji="0" lang="zh-CN"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的父亲。</a:t>
                </a:r>
                <a:endPar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l"/>
                  <a:tabLst/>
                  <a:defRPr/>
                </a:pPr>
                <a:r>
                  <a:rPr kumimoji="0" lang="zh-CN"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函数是从定义域到值域的映射；谓词是从定义域到</a:t>
                </a:r>
                <a14:m>
                  <m:oMath xmlns:m="http://schemas.openxmlformats.org/officeDocument/2006/math">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t>𝑇𝑟𝑢𝑒</m:t>
                    </m:r>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t>,  </m:t>
                    </m:r>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t>𝐹𝑎𝑙𝑠𝑒</m:t>
                    </m:r>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t>}</m:t>
                    </m:r>
                  </m:oMath>
                </a14:m>
                <a:r>
                  <a:rPr kumimoji="0" lang="zh-CN"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的映射。</a:t>
                </a:r>
                <a:endPar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mc:Choice>
        <mc:Fallback xmlns="">
          <p:sp>
            <p:nvSpPr>
              <p:cNvPr id="9" name="矩形 8">
                <a:extLst>
                  <a:ext uri="{FF2B5EF4-FFF2-40B4-BE49-F238E27FC236}">
                    <a16:creationId xmlns:a16="http://schemas.microsoft.com/office/drawing/2014/main" id="{51418B65-8F0D-4B5A-B4CA-54B9807F5768}"/>
                  </a:ext>
                </a:extLst>
              </p:cNvPr>
              <p:cNvSpPr>
                <a:spLocks noRot="1" noChangeAspect="1" noMove="1" noResize="1" noEditPoints="1" noAdjustHandles="1" noChangeArrowheads="1" noChangeShapeType="1" noTextEdit="1"/>
              </p:cNvSpPr>
              <p:nvPr/>
            </p:nvSpPr>
            <p:spPr>
              <a:xfrm>
                <a:off x="852473" y="4530402"/>
                <a:ext cx="11201305" cy="1705210"/>
              </a:xfrm>
              <a:prstGeom prst="rect">
                <a:avLst/>
              </a:prstGeom>
              <a:blipFill>
                <a:blip r:embed="rId3"/>
                <a:stretch>
                  <a:fillRect l="-381" r="-381" b="-464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343471583"/>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583380" y="726948"/>
            <a:ext cx="7464387" cy="497934"/>
            <a:chOff x="4099943" y="2819853"/>
            <a:chExt cx="2570275" cy="497934"/>
          </a:xfrm>
        </p:grpSpPr>
        <p:sp>
          <p:nvSpPr>
            <p:cNvPr id="4" name="平行四边形 3"/>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5" name="平行四边形 4"/>
            <p:cNvSpPr/>
            <p:nvPr/>
          </p:nvSpPr>
          <p:spPr bwMode="auto">
            <a:xfrm>
              <a:off x="4122533" y="2819853"/>
              <a:ext cx="2547685"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6" name="矩形 5"/>
            <p:cNvSpPr/>
            <p:nvPr/>
          </p:nvSpPr>
          <p:spPr>
            <a:xfrm>
              <a:off x="4216534" y="2853798"/>
              <a:ext cx="2359684" cy="400110"/>
            </a:xfrm>
            <a:prstGeom prst="rect">
              <a:avLst/>
            </a:prstGeom>
          </p:spPr>
          <p:txBody>
            <a:bodyPr wrap="square">
              <a:spAutoFit/>
            </a:bodyPr>
            <a:lstStyle/>
            <a:p>
              <a:pPr marL="0" marR="0" lvl="0" indent="0" algn="ctr" defTabSz="914400" rtl="0" eaLnBrk="1" fontAlgn="auto" latinLnBrk="0" hangingPunct="1">
                <a:lnSpc>
                  <a:spcPct val="100000"/>
                </a:lnSpc>
                <a:spcBef>
                  <a:spcPct val="50000"/>
                </a:spcBef>
                <a:spcAft>
                  <a:spcPts val="0"/>
                </a:spcAft>
                <a:buClrTx/>
                <a:buSzTx/>
                <a:buFontTx/>
                <a:buNone/>
                <a:tabLst/>
                <a:defRPr/>
              </a:pPr>
              <a:r>
                <a:rPr kumimoji="0" lang="zh-CN" altLang="en-US" sz="2000" b="1" i="0" u="none" strike="noStrike" kern="1200" cap="none" spc="0" normalizeH="0" baseline="0" noProof="0" dirty="0">
                  <a:ln>
                    <a:noFill/>
                  </a:ln>
                  <a:solidFill>
                    <a:prstClr val="black">
                      <a:lumMod val="95000"/>
                      <a:lumOff val="5000"/>
                    </a:prstClr>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人工神经网络概述</a:t>
              </a:r>
              <a:endParaRPr kumimoji="0" lang="zh-CN" altLang="en-US" sz="2000" b="1" i="0" u="none" strike="noStrike" kern="120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endParaRPr>
            </a:p>
          </p:txBody>
        </p:sp>
      </p:grpSp>
      <p:sp>
        <p:nvSpPr>
          <p:cNvPr id="23" name="矩形 22">
            <a:extLst>
              <a:ext uri="{FF2B5EF4-FFF2-40B4-BE49-F238E27FC236}">
                <a16:creationId xmlns:a16="http://schemas.microsoft.com/office/drawing/2014/main" id="{6F77A2E9-3941-4386-A0DF-CDEBD25143F3}"/>
              </a:ext>
            </a:extLst>
          </p:cNvPr>
          <p:cNvSpPr/>
          <p:nvPr/>
        </p:nvSpPr>
        <p:spPr>
          <a:xfrm>
            <a:off x="852473" y="129010"/>
            <a:ext cx="2852063"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mn-cs"/>
              </a:rPr>
              <a:t>一、</a:t>
            </a: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前馈神经网络与参数优化</a:t>
            </a:r>
          </a:p>
        </p:txBody>
      </p:sp>
      <p:sp>
        <p:nvSpPr>
          <p:cNvPr id="24" name="矩形: 圆角 6">
            <a:extLst>
              <a:ext uri="{FF2B5EF4-FFF2-40B4-BE49-F238E27FC236}">
                <a16:creationId xmlns:a16="http://schemas.microsoft.com/office/drawing/2014/main" id="{15B72201-1606-4C88-8F91-839FBCDACE0A}"/>
              </a:ext>
            </a:extLst>
          </p:cNvPr>
          <p:cNvSpPr/>
          <p:nvPr/>
        </p:nvSpPr>
        <p:spPr>
          <a:xfrm>
            <a:off x="101588" y="2317005"/>
            <a:ext cx="3774987" cy="2804953"/>
          </a:xfrm>
          <a:prstGeom prst="roundRect">
            <a:avLst>
              <a:gd name="adj" fmla="val 0"/>
            </a:avLst>
          </a:prstGeom>
          <a:gradFill>
            <a:gsLst>
              <a:gs pos="22000">
                <a:srgbClr val="016773"/>
              </a:gs>
              <a:gs pos="100000">
                <a:srgbClr val="00ABA5"/>
              </a:gs>
            </a:gsLst>
            <a:lin ang="30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1"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endParaRPr>
          </a:p>
        </p:txBody>
      </p:sp>
      <p:sp>
        <p:nvSpPr>
          <p:cNvPr id="25" name="矩形 24">
            <a:extLst>
              <a:ext uri="{FF2B5EF4-FFF2-40B4-BE49-F238E27FC236}">
                <a16:creationId xmlns:a16="http://schemas.microsoft.com/office/drawing/2014/main" id="{EABA8736-7A3C-423C-AE5A-BDA9E8807C56}"/>
              </a:ext>
            </a:extLst>
          </p:cNvPr>
          <p:cNvSpPr/>
          <p:nvPr/>
        </p:nvSpPr>
        <p:spPr>
          <a:xfrm>
            <a:off x="193570" y="2317005"/>
            <a:ext cx="3683006" cy="295465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1943 </a:t>
            </a:r>
            <a:r>
              <a:rPr kumimoji="0" lang="zh-CN" altLang="en-US" sz="18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年， 神经科学家瓦伦</a:t>
            </a:r>
            <a:r>
              <a:rPr kumimoji="0" lang="en-US" altLang="zh-CN" sz="18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 </a:t>
            </a:r>
            <a:r>
              <a:rPr kumimoji="0" lang="zh-CN" altLang="en-US" sz="18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麦卡洛克（</a:t>
            </a:r>
            <a:r>
              <a:rPr kumimoji="0" lang="en-US" altLang="zh-CN" sz="18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Warren McCulloch</a:t>
            </a:r>
            <a:r>
              <a:rPr kumimoji="0" lang="zh-CN" altLang="en-US" sz="18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 和逻辑学家沃尔特</a:t>
            </a:r>
            <a:r>
              <a:rPr kumimoji="0" lang="en-US" altLang="zh-CN" sz="18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 </a:t>
            </a:r>
            <a:r>
              <a:rPr kumimoji="0" lang="zh-CN" altLang="en-US" sz="18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皮茨（</a:t>
            </a:r>
            <a:r>
              <a:rPr kumimoji="0" lang="en-US" altLang="zh-CN" sz="18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Walter Pitts</a:t>
            </a:r>
            <a:r>
              <a:rPr kumimoji="0" lang="zh-CN" altLang="en-US" sz="18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）合作提出了“</a:t>
            </a:r>
            <a:r>
              <a:rPr kumimoji="0" lang="en-US" altLang="zh-CN" sz="1800" b="1" i="0" u="none" strike="noStrike" kern="1200" cap="none" spc="0" normalizeH="0" baseline="0" noProof="0" dirty="0">
                <a:ln>
                  <a:noFill/>
                </a:ln>
                <a:solidFill>
                  <a:srgbClr val="FFFFCC"/>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McCulloch–Pitts</a:t>
            </a:r>
            <a:r>
              <a:rPr kumimoji="0" lang="zh-CN" altLang="en-US" sz="1800" b="1" i="0" u="none" strike="noStrike" kern="1200" cap="none" spc="0" normalizeH="0" baseline="0" noProof="0" dirty="0">
                <a:ln>
                  <a:noFill/>
                </a:ln>
                <a:solidFill>
                  <a:srgbClr val="FFFFCC"/>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0" lang="en-US" altLang="zh-CN" sz="1800" b="1" i="0" u="none" strike="noStrike" kern="1200" cap="none" spc="0" normalizeH="0" baseline="0" noProof="0" dirty="0">
                <a:ln>
                  <a:noFill/>
                </a:ln>
                <a:solidFill>
                  <a:srgbClr val="FFFFCC"/>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MCP</a:t>
            </a:r>
            <a:r>
              <a:rPr kumimoji="0" lang="zh-CN" altLang="en-US" sz="1800" b="1" i="0" u="none" strike="noStrike" kern="1200" cap="none" spc="0" normalizeH="0" baseline="0" noProof="0" dirty="0">
                <a:ln>
                  <a:noFill/>
                </a:ln>
                <a:solidFill>
                  <a:srgbClr val="FFFFCC"/>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0" lang="en-US" altLang="zh-CN" sz="1800" b="1" i="0" u="none" strike="noStrike" kern="1200" cap="none" spc="0" normalizeH="0" baseline="0" noProof="0" dirty="0">
                <a:ln>
                  <a:noFill/>
                </a:ln>
                <a:solidFill>
                  <a:srgbClr val="FFFFCC"/>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neuron</a:t>
            </a:r>
            <a:r>
              <a:rPr kumimoji="0" lang="en-US" altLang="zh-CN" sz="18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0" lang="zh-CN" altLang="en-US" sz="18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的思想。</a:t>
            </a:r>
            <a:endParaRPr kumimoji="0" lang="en-US" altLang="zh-CN" sz="18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6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srgbClr val="FFFFCC"/>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历史意义</a:t>
            </a:r>
            <a:r>
              <a:rPr kumimoji="0" lang="zh-CN" altLang="en-US" sz="14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0" lang="zh-CN" altLang="zh-CN" sz="14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我们在科学史上第一次知道了我们是怎么知道的</a:t>
            </a:r>
            <a:r>
              <a:rPr kumimoji="0" lang="zh-CN" altLang="en-US" sz="14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0" lang="en-US" altLang="zh-CN" sz="14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for the first time in the history of science, we know how we know)”</a:t>
            </a:r>
            <a:endParaRPr kumimoji="0" lang="zh-CN" altLang="en-US" sz="14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6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 name="矩形 1">
            <a:extLst>
              <a:ext uri="{FF2B5EF4-FFF2-40B4-BE49-F238E27FC236}">
                <a16:creationId xmlns:a16="http://schemas.microsoft.com/office/drawing/2014/main" id="{CE10E8B9-1D95-4CE9-92EF-F002D7192B96}"/>
              </a:ext>
            </a:extLst>
          </p:cNvPr>
          <p:cNvSpPr/>
          <p:nvPr/>
        </p:nvSpPr>
        <p:spPr>
          <a:xfrm>
            <a:off x="1001122" y="5271660"/>
            <a:ext cx="1826141" cy="58477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神经网络基本单元</a:t>
            </a:r>
            <a:endPar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srgbClr val="C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MCP</a:t>
            </a:r>
            <a:r>
              <a:rPr kumimoji="0" lang="zh-CN" altLang="en-US" sz="1600" b="1" i="0" u="none" strike="noStrike" kern="1200" cap="none" spc="0" normalizeH="0" baseline="0" noProof="0" dirty="0">
                <a:ln>
                  <a:noFill/>
                </a:ln>
                <a:solidFill>
                  <a:srgbClr val="C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神经元</a:t>
            </a:r>
            <a:endParaRPr kumimoji="0" lang="zh-CN" altLang="en-US" sz="1600" b="1" i="0" u="none" strike="noStrike" kern="1200" cap="none" spc="0" normalizeH="0" baseline="0" noProof="0" dirty="0">
              <a:ln>
                <a:noFill/>
              </a:ln>
              <a:solidFill>
                <a:srgbClr val="C00000"/>
              </a:solidFill>
              <a:effectLst/>
              <a:uLnTx/>
              <a:uFillTx/>
              <a:latin typeface="Calibri"/>
              <a:ea typeface="宋体" panose="02010600030101010101" pitchFamily="2" charset="-122"/>
              <a:cs typeface="+mn-cs"/>
            </a:endParaRPr>
          </a:p>
        </p:txBody>
      </p:sp>
      <p:sp>
        <p:nvSpPr>
          <p:cNvPr id="10" name="矩形: 圆角 6">
            <a:extLst>
              <a:ext uri="{FF2B5EF4-FFF2-40B4-BE49-F238E27FC236}">
                <a16:creationId xmlns:a16="http://schemas.microsoft.com/office/drawing/2014/main" id="{C5C9A995-29B6-45F3-91B5-3A50D7488E4C}"/>
              </a:ext>
            </a:extLst>
          </p:cNvPr>
          <p:cNvSpPr/>
          <p:nvPr/>
        </p:nvSpPr>
        <p:spPr>
          <a:xfrm>
            <a:off x="4167319" y="2317005"/>
            <a:ext cx="3774987" cy="2804953"/>
          </a:xfrm>
          <a:prstGeom prst="roundRect">
            <a:avLst>
              <a:gd name="adj" fmla="val 0"/>
            </a:avLst>
          </a:prstGeom>
          <a:gradFill>
            <a:gsLst>
              <a:gs pos="22000">
                <a:srgbClr val="016773"/>
              </a:gs>
              <a:gs pos="100000">
                <a:srgbClr val="00ABA5"/>
              </a:gs>
            </a:gsLst>
            <a:lin ang="30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1"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endParaRPr>
          </a:p>
        </p:txBody>
      </p:sp>
      <p:sp>
        <p:nvSpPr>
          <p:cNvPr id="11" name="矩形 10">
            <a:extLst>
              <a:ext uri="{FF2B5EF4-FFF2-40B4-BE49-F238E27FC236}">
                <a16:creationId xmlns:a16="http://schemas.microsoft.com/office/drawing/2014/main" id="{70AE04E0-06AB-42B5-8929-06C89E6852F3}"/>
              </a:ext>
            </a:extLst>
          </p:cNvPr>
          <p:cNvSpPr/>
          <p:nvPr/>
        </p:nvSpPr>
        <p:spPr>
          <a:xfrm>
            <a:off x="4259301" y="2317005"/>
            <a:ext cx="3683006" cy="292387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1949</a:t>
            </a:r>
            <a:r>
              <a:rPr kumimoji="0" lang="zh-CN" altLang="zh-CN" sz="18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年，心理学家唐纳德</a:t>
            </a:r>
            <a:r>
              <a:rPr kumimoji="0" lang="en-US" altLang="zh-CN" sz="18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0" lang="zh-CN" altLang="zh-CN" sz="18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赫布（</a:t>
            </a:r>
            <a:r>
              <a:rPr kumimoji="0" lang="en-US" altLang="zh-CN" sz="18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Donald Hebb</a:t>
            </a:r>
            <a:r>
              <a:rPr kumimoji="0" lang="zh-CN" altLang="zh-CN" sz="18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）提出了赫布理论</a:t>
            </a:r>
            <a:r>
              <a:rPr kumimoji="0" lang="en-US" altLang="zh-CN" sz="18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(Hebbian theory</a:t>
            </a:r>
            <a:r>
              <a:rPr kumimoji="0" lang="zh-CN" altLang="zh-CN" sz="18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0" lang="zh-CN" altLang="en-US" sz="18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0" lang="zh-CN" altLang="zh-CN" sz="18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神经元之间持续</a:t>
            </a:r>
            <a:r>
              <a:rPr kumimoji="0" lang="zh-CN" altLang="zh-CN" sz="1800" b="1" i="0" u="none" strike="noStrike" kern="1200" cap="none" spc="0" normalizeH="0" baseline="0" noProof="0" dirty="0">
                <a:ln>
                  <a:noFill/>
                </a:ln>
                <a:solidFill>
                  <a:srgbClr val="FFFFCC"/>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重复经验刺激</a:t>
            </a:r>
            <a:r>
              <a:rPr kumimoji="0" lang="zh-CN" altLang="zh-CN" sz="18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可导致突触传递效能增加</a:t>
            </a:r>
            <a:r>
              <a:rPr kumimoji="0" lang="en-US" altLang="zh-CN" sz="18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(Neurons that fire together, wire together)”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4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srgbClr val="FFFFCC"/>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历史意义</a:t>
            </a:r>
            <a:r>
              <a:rPr kumimoji="0" lang="zh-CN" altLang="en-US" sz="14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0" lang="zh-CN" altLang="zh-CN" sz="14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神经元之间突触的强弱变化是学习与记忆的生理学基础</a:t>
            </a:r>
            <a:endParaRPr kumimoji="0" lang="zh-CN" altLang="en-US" sz="14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6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2" name="矩形 11">
            <a:extLst>
              <a:ext uri="{FF2B5EF4-FFF2-40B4-BE49-F238E27FC236}">
                <a16:creationId xmlns:a16="http://schemas.microsoft.com/office/drawing/2014/main" id="{58B2FF70-A6F6-4750-BA57-8AE143FD163A}"/>
              </a:ext>
            </a:extLst>
          </p:cNvPr>
          <p:cNvSpPr/>
          <p:nvPr/>
        </p:nvSpPr>
        <p:spPr>
          <a:xfrm>
            <a:off x="5285521" y="5271660"/>
            <a:ext cx="1620957" cy="58477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神经元因何链接</a:t>
            </a:r>
            <a:endPar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zh-CN" sz="1600" b="1" i="0" u="none" strike="noStrike" kern="1200" cap="none" spc="0" normalizeH="0" baseline="0" noProof="0" dirty="0">
                <a:ln>
                  <a:noFill/>
                </a:ln>
                <a:solidFill>
                  <a:srgbClr val="C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赫布理论</a:t>
            </a:r>
            <a:endParaRPr kumimoji="0" lang="zh-CN" altLang="en-US" sz="1600" b="1" i="0" u="none" strike="noStrike" kern="1200" cap="none" spc="0" normalizeH="0" baseline="0" noProof="0" dirty="0">
              <a:ln>
                <a:noFill/>
              </a:ln>
              <a:solidFill>
                <a:srgbClr val="C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3" name="矩形: 圆角 6">
            <a:extLst>
              <a:ext uri="{FF2B5EF4-FFF2-40B4-BE49-F238E27FC236}">
                <a16:creationId xmlns:a16="http://schemas.microsoft.com/office/drawing/2014/main" id="{6D813CDE-7AFD-4EA5-A3E8-770E7B0444CC}"/>
              </a:ext>
            </a:extLst>
          </p:cNvPr>
          <p:cNvSpPr/>
          <p:nvPr/>
        </p:nvSpPr>
        <p:spPr>
          <a:xfrm>
            <a:off x="8223444" y="2317005"/>
            <a:ext cx="3774987" cy="2804953"/>
          </a:xfrm>
          <a:prstGeom prst="roundRect">
            <a:avLst>
              <a:gd name="adj" fmla="val 0"/>
            </a:avLst>
          </a:prstGeom>
          <a:gradFill>
            <a:gsLst>
              <a:gs pos="22000">
                <a:srgbClr val="016773"/>
              </a:gs>
              <a:gs pos="100000">
                <a:srgbClr val="00ABA5"/>
              </a:gs>
            </a:gsLst>
            <a:lin ang="30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1"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endParaRPr>
          </a:p>
        </p:txBody>
      </p:sp>
      <p:sp>
        <p:nvSpPr>
          <p:cNvPr id="14" name="矩形 13">
            <a:extLst>
              <a:ext uri="{FF2B5EF4-FFF2-40B4-BE49-F238E27FC236}">
                <a16:creationId xmlns:a16="http://schemas.microsoft.com/office/drawing/2014/main" id="{67CADDAC-08B5-42A5-B93D-63BCCCDDB285}"/>
              </a:ext>
            </a:extLst>
          </p:cNvPr>
          <p:cNvSpPr/>
          <p:nvPr/>
        </p:nvSpPr>
        <p:spPr>
          <a:xfrm>
            <a:off x="8315426" y="2317005"/>
            <a:ext cx="3615060" cy="292387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20</a:t>
            </a:r>
            <a:r>
              <a:rPr kumimoji="0" lang="zh-CN" altLang="en-US" sz="18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世纪</a:t>
            </a:r>
            <a:r>
              <a:rPr kumimoji="0" lang="en-US" altLang="zh-CN" sz="18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50</a:t>
            </a:r>
            <a:r>
              <a:rPr kumimoji="0" lang="zh-CN" altLang="en-US" sz="18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年代弗朗克</a:t>
            </a:r>
            <a:r>
              <a:rPr kumimoji="0" lang="en-US" altLang="zh-CN" sz="18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 </a:t>
            </a:r>
            <a:r>
              <a:rPr kumimoji="0" lang="zh-CN" altLang="en-US" sz="18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罗森布拉特（</a:t>
            </a:r>
            <a:r>
              <a:rPr kumimoji="0" lang="en-US" altLang="zh-CN" sz="18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Frank Rosenblatt</a:t>
            </a:r>
            <a:r>
              <a:rPr kumimoji="0" lang="zh-CN" altLang="en-US" sz="18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0" lang="zh-CN" altLang="zh-CN" sz="18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提出</a:t>
            </a:r>
            <a:r>
              <a:rPr kumimoji="0" lang="zh-CN" altLang="en-US" sz="18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 </a:t>
            </a:r>
            <a:r>
              <a:rPr kumimoji="0" lang="en-US" altLang="zh-CN" sz="18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0" lang="zh-CN" altLang="zh-CN" sz="1800" b="1" i="0" u="none" strike="noStrike" kern="1200" cap="none" spc="0" normalizeH="0" baseline="0" noProof="0" dirty="0">
                <a:ln>
                  <a:noFill/>
                </a:ln>
                <a:solidFill>
                  <a:srgbClr val="FFFFCC"/>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感知机</a:t>
            </a:r>
            <a:r>
              <a:rPr kumimoji="0" lang="zh-CN" altLang="zh-CN" sz="18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0" lang="en-US" altLang="zh-CN" sz="18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perceptron</a:t>
            </a:r>
            <a:r>
              <a:rPr kumimoji="0" lang="zh-CN" altLang="zh-CN" sz="18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0" lang="en-US" altLang="zh-CN" sz="18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0" lang="zh-CN" altLang="zh-CN" sz="18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模型</a:t>
            </a:r>
            <a:r>
              <a:rPr kumimoji="0" lang="zh-CN" altLang="en-US" sz="18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，其</a:t>
            </a:r>
            <a:r>
              <a:rPr kumimoji="0" lang="zh-CN" altLang="zh-CN" sz="18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是一个仅包含输入层和输出层的两层神经网络</a:t>
            </a:r>
            <a:r>
              <a:rPr kumimoji="0" lang="zh-CN" altLang="en-US" sz="18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，可完成</a:t>
            </a:r>
            <a:r>
              <a:rPr kumimoji="0" lang="zh-CN" altLang="zh-CN" sz="18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两类</a:t>
            </a:r>
            <a:r>
              <a:rPr kumimoji="0" lang="zh-CN" altLang="en-US" sz="18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问题的线性分类。</a:t>
            </a:r>
            <a:endParaRPr kumimoji="0" lang="en-US" altLang="zh-CN" sz="18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altLang="zh-CN" sz="18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4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srgbClr val="FFFFCC"/>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历史意义</a:t>
            </a:r>
            <a:r>
              <a:rPr kumimoji="0" lang="zh-CN" altLang="en-US" sz="14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：感知机模型被誉为 </a:t>
            </a:r>
            <a:r>
              <a:rPr kumimoji="0" lang="en-US" altLang="zh-CN" sz="14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“Electronic 'Brain' Teaches Itself</a:t>
            </a:r>
            <a:r>
              <a:rPr kumimoji="0" lang="zh-CN" altLang="en-US" sz="14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（能自学的电脑）”</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6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5" name="矩形 14">
            <a:extLst>
              <a:ext uri="{FF2B5EF4-FFF2-40B4-BE49-F238E27FC236}">
                <a16:creationId xmlns:a16="http://schemas.microsoft.com/office/drawing/2014/main" id="{798320FE-472E-4E4B-9ED7-FA6DE45B0EC8}"/>
              </a:ext>
            </a:extLst>
          </p:cNvPr>
          <p:cNvSpPr/>
          <p:nvPr/>
        </p:nvSpPr>
        <p:spPr>
          <a:xfrm>
            <a:off x="9006456" y="5271660"/>
            <a:ext cx="2082621" cy="58477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神经元链接成“网” </a:t>
            </a:r>
            <a:endPar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srgbClr val="C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感知机</a:t>
            </a:r>
          </a:p>
        </p:txBody>
      </p:sp>
    </p:spTree>
    <p:extLst>
      <p:ext uri="{BB962C8B-B14F-4D97-AF65-F5344CB8AC3E}">
        <p14:creationId xmlns:p14="http://schemas.microsoft.com/office/powerpoint/2010/main" val="2490497080"/>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583380" y="726948"/>
            <a:ext cx="7464387" cy="497934"/>
            <a:chOff x="4099943" y="2819853"/>
            <a:chExt cx="2570275" cy="497934"/>
          </a:xfrm>
        </p:grpSpPr>
        <p:sp>
          <p:nvSpPr>
            <p:cNvPr id="4" name="平行四边形 3"/>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5" name="平行四边形 4"/>
            <p:cNvSpPr/>
            <p:nvPr/>
          </p:nvSpPr>
          <p:spPr bwMode="auto">
            <a:xfrm>
              <a:off x="4122533" y="2819853"/>
              <a:ext cx="2547685"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6" name="矩形 5"/>
            <p:cNvSpPr/>
            <p:nvPr/>
          </p:nvSpPr>
          <p:spPr>
            <a:xfrm>
              <a:off x="4216534" y="2853798"/>
              <a:ext cx="2359684" cy="400110"/>
            </a:xfrm>
            <a:prstGeom prst="rect">
              <a:avLst/>
            </a:prstGeom>
          </p:spPr>
          <p:txBody>
            <a:bodyPr wrap="square">
              <a:spAutoFit/>
            </a:bodyPr>
            <a:lstStyle/>
            <a:p>
              <a:pPr marL="0" marR="0" lvl="0" indent="0" algn="ctr" defTabSz="914400" rtl="0" eaLnBrk="1" fontAlgn="auto" latinLnBrk="0" hangingPunct="1">
                <a:lnSpc>
                  <a:spcPct val="100000"/>
                </a:lnSpc>
                <a:spcBef>
                  <a:spcPct val="50000"/>
                </a:spcBef>
                <a:spcAft>
                  <a:spcPts val="0"/>
                </a:spcAft>
                <a:buClrTx/>
                <a:buSzTx/>
                <a:buFontTx/>
                <a:buNone/>
                <a:tabLst/>
                <a:defRPr/>
              </a:pPr>
              <a:r>
                <a:rPr kumimoji="0" lang="zh-CN" altLang="en-US" sz="2000" b="1" i="0" u="none" strike="noStrike" kern="1200" cap="none" spc="0" normalizeH="0" baseline="0" noProof="0" dirty="0">
                  <a:ln>
                    <a:noFill/>
                  </a:ln>
                  <a:solidFill>
                    <a:prstClr val="black">
                      <a:lumMod val="95000"/>
                      <a:lumOff val="5000"/>
                    </a:prstClr>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人工神经网络概述</a:t>
              </a:r>
              <a:endParaRPr kumimoji="0" lang="zh-CN" altLang="en-US" sz="2000" b="1" i="0" u="none" strike="noStrike" kern="120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endParaRPr>
            </a:p>
          </p:txBody>
        </p:sp>
      </p:grpSp>
      <p:sp>
        <p:nvSpPr>
          <p:cNvPr id="23" name="矩形 22">
            <a:extLst>
              <a:ext uri="{FF2B5EF4-FFF2-40B4-BE49-F238E27FC236}">
                <a16:creationId xmlns:a16="http://schemas.microsoft.com/office/drawing/2014/main" id="{6F77A2E9-3941-4386-A0DF-CDEBD25143F3}"/>
              </a:ext>
            </a:extLst>
          </p:cNvPr>
          <p:cNvSpPr/>
          <p:nvPr/>
        </p:nvSpPr>
        <p:spPr>
          <a:xfrm>
            <a:off x="852473" y="129010"/>
            <a:ext cx="2852063"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mn-cs"/>
              </a:rPr>
              <a:t>一、</a:t>
            </a: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前馈神经网络与参数优化</a:t>
            </a:r>
          </a:p>
        </p:txBody>
      </p:sp>
      <p:sp>
        <p:nvSpPr>
          <p:cNvPr id="24" name="矩形: 圆角 6">
            <a:extLst>
              <a:ext uri="{FF2B5EF4-FFF2-40B4-BE49-F238E27FC236}">
                <a16:creationId xmlns:a16="http://schemas.microsoft.com/office/drawing/2014/main" id="{15B72201-1606-4C88-8F91-839FBCDACE0A}"/>
              </a:ext>
            </a:extLst>
          </p:cNvPr>
          <p:cNvSpPr/>
          <p:nvPr/>
        </p:nvSpPr>
        <p:spPr>
          <a:xfrm>
            <a:off x="101588" y="2317005"/>
            <a:ext cx="3774987" cy="2804953"/>
          </a:xfrm>
          <a:prstGeom prst="roundRect">
            <a:avLst>
              <a:gd name="adj" fmla="val 0"/>
            </a:avLst>
          </a:prstGeom>
          <a:gradFill>
            <a:gsLst>
              <a:gs pos="22000">
                <a:srgbClr val="016773"/>
              </a:gs>
              <a:gs pos="100000">
                <a:srgbClr val="00ABA5"/>
              </a:gs>
            </a:gsLst>
            <a:lin ang="30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1"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endParaRPr>
          </a:p>
        </p:txBody>
      </p:sp>
      <p:sp>
        <p:nvSpPr>
          <p:cNvPr id="25" name="矩形 24">
            <a:extLst>
              <a:ext uri="{FF2B5EF4-FFF2-40B4-BE49-F238E27FC236}">
                <a16:creationId xmlns:a16="http://schemas.microsoft.com/office/drawing/2014/main" id="{EABA8736-7A3C-423C-AE5A-BDA9E8807C56}"/>
              </a:ext>
            </a:extLst>
          </p:cNvPr>
          <p:cNvSpPr/>
          <p:nvPr/>
        </p:nvSpPr>
        <p:spPr>
          <a:xfrm>
            <a:off x="193570" y="2317005"/>
            <a:ext cx="3683006" cy="270843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1974 </a:t>
            </a:r>
            <a:r>
              <a:rPr kumimoji="0" lang="zh-CN" altLang="en-US" sz="18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年</a:t>
            </a:r>
            <a:r>
              <a:rPr kumimoji="0" lang="en-US" altLang="zh-CN" sz="1800" b="0" i="0" u="none" strike="noStrike" kern="1200" cap="none" spc="0" normalizeH="0" baseline="0" noProof="0" dirty="0" err="1">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Werbos</a:t>
            </a:r>
            <a:r>
              <a:rPr kumimoji="0" lang="zh-CN" altLang="en-US" sz="18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在博士论文中提出</a:t>
            </a:r>
            <a:r>
              <a:rPr kumimoji="0" lang="zh-CN" altLang="en-US" sz="1800" b="1" i="0" u="none" strike="noStrike" kern="1200" cap="none" spc="0" normalizeH="0" baseline="0" noProof="0" dirty="0">
                <a:ln>
                  <a:noFill/>
                </a:ln>
                <a:solidFill>
                  <a:srgbClr val="FFFFCC"/>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误差后向传播</a:t>
            </a:r>
            <a:r>
              <a:rPr kumimoji="0" lang="zh-CN" altLang="en-US" sz="18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算法，后由鲁梅尔哈特（</a:t>
            </a:r>
            <a:r>
              <a:rPr kumimoji="0" lang="en-US" altLang="zh-CN" sz="1800" b="0" i="0" u="none" strike="noStrike" kern="1200" cap="none" spc="0" normalizeH="0" baseline="0" noProof="0" dirty="0" err="1">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Rumelhart</a:t>
            </a:r>
            <a:r>
              <a:rPr kumimoji="0" lang="zh-CN" altLang="en-US" sz="18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）和欣顿（</a:t>
            </a:r>
            <a:r>
              <a:rPr kumimoji="0" lang="en-US" altLang="zh-CN" sz="18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Hinton</a:t>
            </a:r>
            <a:r>
              <a:rPr kumimoji="0" lang="zh-CN" altLang="en-US" sz="18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）等人（</a:t>
            </a:r>
            <a:r>
              <a:rPr kumimoji="0" lang="en-US" altLang="zh-CN" sz="1800" b="0" i="0" u="none" strike="noStrike" kern="1200" cap="none" spc="0" normalizeH="0" baseline="0" noProof="0" dirty="0" err="1">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Rumelhart</a:t>
            </a:r>
            <a:r>
              <a:rPr kumimoji="0" lang="en-US" altLang="zh-CN" sz="18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 </a:t>
            </a:r>
            <a:r>
              <a:rPr kumimoji="0" lang="en-US" altLang="zh-CN" sz="1800" b="0" i="0" u="none" strike="noStrike" kern="1200" cap="none" spc="0" normalizeH="0" baseline="0" noProof="0" dirty="0" err="1">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etal</a:t>
            </a:r>
            <a:r>
              <a:rPr kumimoji="0" lang="en-US" altLang="zh-CN" sz="18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0" lang="zh-CN" altLang="en-US" sz="18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0" lang="en-US" altLang="zh-CN" sz="18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1986</a:t>
            </a:r>
            <a:r>
              <a:rPr kumimoji="0" lang="zh-CN" altLang="en-US" sz="18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）完善，解决了多层感知机中参数优化这一难题。</a:t>
            </a:r>
            <a:endParaRPr kumimoji="0" lang="en-US" altLang="zh-CN" sz="18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6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srgbClr val="FFFFCC"/>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历史意义</a:t>
            </a:r>
            <a:r>
              <a:rPr kumimoji="0" lang="zh-CN" altLang="en-US" sz="14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：以数据驱动方式来根据输出误差自动优化神经网络参数成为可能</a:t>
            </a:r>
            <a:endParaRPr kumimoji="0" lang="en-US" altLang="zh-CN" sz="16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 name="矩形 1">
            <a:extLst>
              <a:ext uri="{FF2B5EF4-FFF2-40B4-BE49-F238E27FC236}">
                <a16:creationId xmlns:a16="http://schemas.microsoft.com/office/drawing/2014/main" id="{CE10E8B9-1D95-4CE9-92EF-F002D7192B96}"/>
              </a:ext>
            </a:extLst>
          </p:cNvPr>
          <p:cNvSpPr/>
          <p:nvPr/>
        </p:nvSpPr>
        <p:spPr>
          <a:xfrm>
            <a:off x="449236" y="5271660"/>
            <a:ext cx="3057247" cy="58477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神经元之间刺激可层层递进学习</a:t>
            </a:r>
            <a:endPar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srgbClr val="C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误差后向传播</a:t>
            </a:r>
            <a:endParaRPr kumimoji="0" lang="zh-CN" altLang="en-US" sz="1600" b="1" i="0" u="none" strike="noStrike" kern="1200" cap="none" spc="0" normalizeH="0" baseline="0" noProof="0" dirty="0">
              <a:ln>
                <a:noFill/>
              </a:ln>
              <a:solidFill>
                <a:srgbClr val="C00000"/>
              </a:solidFill>
              <a:effectLst/>
              <a:uLnTx/>
              <a:uFillTx/>
              <a:latin typeface="Calibri"/>
              <a:ea typeface="宋体" panose="02010600030101010101" pitchFamily="2" charset="-122"/>
              <a:cs typeface="+mn-cs"/>
            </a:endParaRPr>
          </a:p>
        </p:txBody>
      </p:sp>
      <p:sp>
        <p:nvSpPr>
          <p:cNvPr id="10" name="矩形: 圆角 6">
            <a:extLst>
              <a:ext uri="{FF2B5EF4-FFF2-40B4-BE49-F238E27FC236}">
                <a16:creationId xmlns:a16="http://schemas.microsoft.com/office/drawing/2014/main" id="{C5C9A995-29B6-45F3-91B5-3A50D7488E4C}"/>
              </a:ext>
            </a:extLst>
          </p:cNvPr>
          <p:cNvSpPr/>
          <p:nvPr/>
        </p:nvSpPr>
        <p:spPr>
          <a:xfrm>
            <a:off x="4167319" y="2317005"/>
            <a:ext cx="3774987" cy="2804953"/>
          </a:xfrm>
          <a:prstGeom prst="roundRect">
            <a:avLst>
              <a:gd name="adj" fmla="val 0"/>
            </a:avLst>
          </a:prstGeom>
          <a:gradFill>
            <a:gsLst>
              <a:gs pos="22000">
                <a:srgbClr val="016773"/>
              </a:gs>
              <a:gs pos="100000">
                <a:srgbClr val="00ABA5"/>
              </a:gs>
            </a:gsLst>
            <a:lin ang="30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1"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endParaRPr>
          </a:p>
        </p:txBody>
      </p:sp>
      <p:sp>
        <p:nvSpPr>
          <p:cNvPr id="11" name="矩形 10">
            <a:extLst>
              <a:ext uri="{FF2B5EF4-FFF2-40B4-BE49-F238E27FC236}">
                <a16:creationId xmlns:a16="http://schemas.microsoft.com/office/drawing/2014/main" id="{70AE04E0-06AB-42B5-8929-06C89E6852F3}"/>
              </a:ext>
            </a:extLst>
          </p:cNvPr>
          <p:cNvSpPr/>
          <p:nvPr/>
        </p:nvSpPr>
        <p:spPr>
          <a:xfrm>
            <a:off x="4259301" y="2317005"/>
            <a:ext cx="3683006" cy="2985433"/>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2006</a:t>
            </a:r>
            <a:r>
              <a:rPr kumimoji="0" lang="zh-CN" altLang="en-US" sz="18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年，欣顿在</a:t>
            </a:r>
            <a:r>
              <a:rPr kumimoji="0" lang="en-US" altLang="zh-CN" sz="18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Science</a:t>
            </a:r>
            <a:r>
              <a:rPr kumimoji="0" lang="zh-CN" altLang="en-US" sz="18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等期刊上发表论文，首次提出“深度信念网络（</a:t>
            </a:r>
            <a:r>
              <a:rPr kumimoji="0" lang="en-US" altLang="zh-CN" sz="18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deep belief network</a:t>
            </a:r>
            <a:r>
              <a:rPr kumimoji="0" lang="zh-CN" altLang="en-US" sz="18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）”模型（</a:t>
            </a:r>
            <a:r>
              <a:rPr kumimoji="0" lang="en-US" altLang="zh-CN" sz="18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Hinton </a:t>
            </a:r>
            <a:r>
              <a:rPr kumimoji="0" lang="en-US" altLang="zh-CN" sz="1800" b="0" i="0" u="none" strike="noStrike" kern="1200" cap="none" spc="0" normalizeH="0" baseline="0" noProof="0" dirty="0" err="1">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etal</a:t>
            </a:r>
            <a:r>
              <a:rPr kumimoji="0" lang="en-US" altLang="zh-CN" sz="18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0" lang="zh-CN" altLang="en-US" sz="18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0" lang="en-US" altLang="zh-CN" sz="18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2006</a:t>
            </a:r>
            <a:r>
              <a:rPr kumimoji="0" lang="zh-CN" altLang="en-US" sz="18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），在相关分类任务中可取得性能超过传统浅层学习模型（如支持向量机）的结果。</a:t>
            </a:r>
            <a:endParaRPr kumimoji="0" lang="en-US" altLang="zh-CN" sz="18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8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srgbClr val="FFFFCC"/>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历史意义</a:t>
            </a:r>
            <a:r>
              <a:rPr kumimoji="0" lang="zh-CN" altLang="en-US" sz="14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：有别于分段式学习，端到端</a:t>
            </a:r>
            <a:r>
              <a:rPr kumimoji="0" lang="en-US" altLang="zh-CN" sz="14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(end to end)</a:t>
            </a:r>
            <a:r>
              <a:rPr kumimoji="0" lang="zh-CN" altLang="en-US" sz="14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的深度学习框架建立</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6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2" name="矩形 11">
            <a:extLst>
              <a:ext uri="{FF2B5EF4-FFF2-40B4-BE49-F238E27FC236}">
                <a16:creationId xmlns:a16="http://schemas.microsoft.com/office/drawing/2014/main" id="{58B2FF70-A6F6-4750-BA57-8AE143FD163A}"/>
              </a:ext>
            </a:extLst>
          </p:cNvPr>
          <p:cNvSpPr/>
          <p:nvPr/>
        </p:nvSpPr>
        <p:spPr>
          <a:xfrm>
            <a:off x="5080337" y="5271659"/>
            <a:ext cx="2031325" cy="58477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逐层抽象、层层递进</a:t>
            </a:r>
            <a:endPar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srgbClr val="C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深度学习</a:t>
            </a:r>
          </a:p>
        </p:txBody>
      </p:sp>
      <p:sp>
        <p:nvSpPr>
          <p:cNvPr id="13" name="矩形: 圆角 6">
            <a:extLst>
              <a:ext uri="{FF2B5EF4-FFF2-40B4-BE49-F238E27FC236}">
                <a16:creationId xmlns:a16="http://schemas.microsoft.com/office/drawing/2014/main" id="{6D813CDE-7AFD-4EA5-A3E8-770E7B0444CC}"/>
              </a:ext>
            </a:extLst>
          </p:cNvPr>
          <p:cNvSpPr/>
          <p:nvPr/>
        </p:nvSpPr>
        <p:spPr>
          <a:xfrm>
            <a:off x="8223444" y="2317005"/>
            <a:ext cx="3774987" cy="2804953"/>
          </a:xfrm>
          <a:prstGeom prst="roundRect">
            <a:avLst>
              <a:gd name="adj" fmla="val 0"/>
            </a:avLst>
          </a:prstGeom>
          <a:gradFill>
            <a:gsLst>
              <a:gs pos="22000">
                <a:srgbClr val="016773"/>
              </a:gs>
              <a:gs pos="100000">
                <a:srgbClr val="00ABA5"/>
              </a:gs>
            </a:gsLst>
            <a:lin ang="30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1"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endParaRPr>
          </a:p>
        </p:txBody>
      </p:sp>
      <p:sp>
        <p:nvSpPr>
          <p:cNvPr id="14" name="矩形 13">
            <a:extLst>
              <a:ext uri="{FF2B5EF4-FFF2-40B4-BE49-F238E27FC236}">
                <a16:creationId xmlns:a16="http://schemas.microsoft.com/office/drawing/2014/main" id="{67CADDAC-08B5-42A5-B93D-63BCCCDDB285}"/>
              </a:ext>
            </a:extLst>
          </p:cNvPr>
          <p:cNvSpPr/>
          <p:nvPr/>
        </p:nvSpPr>
        <p:spPr>
          <a:xfrm>
            <a:off x="8315425" y="2317005"/>
            <a:ext cx="3774987" cy="240065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a:p>
            <a:pPr marL="285750" marR="0" lvl="0" indent="-285750" algn="just" defTabSz="914400" rtl="0" eaLnBrk="1" fontAlgn="auto" latinLnBrk="0" hangingPunct="1">
              <a:lnSpc>
                <a:spcPct val="100000"/>
              </a:lnSpc>
              <a:spcBef>
                <a:spcPts val="0"/>
              </a:spcBef>
              <a:spcAft>
                <a:spcPts val="0"/>
              </a:spcAft>
              <a:buClrTx/>
              <a:buSzTx/>
              <a:buFont typeface="Wingdings" panose="05000000000000000000" pitchFamily="2" charset="2"/>
              <a:buChar char="l"/>
              <a:tabLst/>
              <a:defRPr/>
            </a:pPr>
            <a:r>
              <a:rPr kumimoji="0" lang="en-US" altLang="zh-CN" sz="18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RNN</a:t>
            </a:r>
            <a:r>
              <a:rPr kumimoji="0" lang="zh-CN" altLang="en-US" sz="18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0" lang="en-US" altLang="zh-CN" sz="18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LSTM</a:t>
            </a:r>
          </a:p>
          <a:p>
            <a:pPr marL="285750" marR="0" lvl="0" indent="-285750" algn="just" defTabSz="914400" rtl="0" eaLnBrk="1" fontAlgn="auto" latinLnBrk="0" hangingPunct="1">
              <a:lnSpc>
                <a:spcPct val="100000"/>
              </a:lnSpc>
              <a:spcBef>
                <a:spcPts val="0"/>
              </a:spcBef>
              <a:spcAft>
                <a:spcPts val="0"/>
              </a:spcAft>
              <a:buClrTx/>
              <a:buSzTx/>
              <a:buFont typeface="Wingdings" panose="05000000000000000000" pitchFamily="2" charset="2"/>
              <a:buChar char="l"/>
              <a:tabLst/>
              <a:defRPr/>
            </a:pPr>
            <a:r>
              <a:rPr kumimoji="0" lang="en-US" altLang="zh-CN" sz="18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CNN</a:t>
            </a:r>
          </a:p>
          <a:p>
            <a:pPr marL="285750" marR="0" lvl="0" indent="-285750" algn="just" defTabSz="914400" rtl="0" eaLnBrk="1" fontAlgn="auto" latinLnBrk="0" hangingPunct="1">
              <a:lnSpc>
                <a:spcPct val="100000"/>
              </a:lnSpc>
              <a:spcBef>
                <a:spcPts val="0"/>
              </a:spcBef>
              <a:spcAft>
                <a:spcPts val="0"/>
              </a:spcAft>
              <a:buClrTx/>
              <a:buSzTx/>
              <a:buFont typeface="Wingdings" panose="05000000000000000000" pitchFamily="2" charset="2"/>
              <a:buChar char="l"/>
              <a:tabLst/>
              <a:defRPr/>
            </a:pPr>
            <a:r>
              <a:rPr kumimoji="0" lang="en-US" altLang="zh-CN" sz="18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Word2vec</a:t>
            </a:r>
          </a:p>
          <a:p>
            <a:pPr marL="285750" marR="0" lvl="0" indent="-285750" algn="just" defTabSz="914400" rtl="0" eaLnBrk="1" fontAlgn="auto" latinLnBrk="0" hangingPunct="1">
              <a:lnSpc>
                <a:spcPct val="100000"/>
              </a:lnSpc>
              <a:spcBef>
                <a:spcPts val="0"/>
              </a:spcBef>
              <a:spcAft>
                <a:spcPts val="0"/>
              </a:spcAft>
              <a:buClrTx/>
              <a:buSzTx/>
              <a:buFont typeface="Wingdings" panose="05000000000000000000" pitchFamily="2" charset="2"/>
              <a:buChar char="l"/>
              <a:tabLst/>
              <a:defRPr/>
            </a:pPr>
            <a:r>
              <a:rPr kumimoji="0" lang="en-US" altLang="zh-CN" sz="18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BERT</a:t>
            </a:r>
            <a:r>
              <a:rPr kumimoji="0" lang="zh-CN" altLang="en-US" sz="18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0" lang="en-US" altLang="zh-CN" sz="18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Transformer</a:t>
            </a:r>
            <a:r>
              <a:rPr kumimoji="0" lang="zh-CN" altLang="en-US" sz="18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0" lang="en-US" altLang="zh-CN" sz="18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LLM</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altLang="zh-CN" sz="18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4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400" b="1" i="0" u="none" strike="noStrike" kern="1200" cap="none" spc="0" normalizeH="0" baseline="0" noProof="0" dirty="0">
              <a:ln>
                <a:noFill/>
              </a:ln>
              <a:solidFill>
                <a:srgbClr val="FFFFCC"/>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srgbClr val="FFFFCC"/>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历史意义</a:t>
            </a:r>
            <a:r>
              <a:rPr kumimoji="0" lang="zh-CN" altLang="en-US" sz="14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：从造人和造脑到更通用人工智能</a:t>
            </a:r>
            <a:endParaRPr kumimoji="0" lang="en-US" altLang="zh-CN" sz="16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5" name="矩形 14">
            <a:extLst>
              <a:ext uri="{FF2B5EF4-FFF2-40B4-BE49-F238E27FC236}">
                <a16:creationId xmlns:a16="http://schemas.microsoft.com/office/drawing/2014/main" id="{798320FE-472E-4E4B-9ED7-FA6DE45B0EC8}"/>
              </a:ext>
            </a:extLst>
          </p:cNvPr>
          <p:cNvSpPr/>
          <p:nvPr/>
        </p:nvSpPr>
        <p:spPr>
          <a:xfrm>
            <a:off x="8781887" y="5252126"/>
            <a:ext cx="1947136" cy="58477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引发</a:t>
            </a:r>
            <a:r>
              <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AI</a:t>
            </a:r>
            <a:r>
              <a:rPr kumimoji="0" lang="zh-CN"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第三次崛起</a:t>
            </a:r>
            <a:endPar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srgbClr val="C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语言大模型</a:t>
            </a:r>
          </a:p>
        </p:txBody>
      </p:sp>
    </p:spTree>
    <p:extLst>
      <p:ext uri="{BB962C8B-B14F-4D97-AF65-F5344CB8AC3E}">
        <p14:creationId xmlns:p14="http://schemas.microsoft.com/office/powerpoint/2010/main" val="951110067"/>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583380" y="726948"/>
            <a:ext cx="7464387" cy="497934"/>
            <a:chOff x="4099943" y="2819853"/>
            <a:chExt cx="2570275" cy="497934"/>
          </a:xfrm>
        </p:grpSpPr>
        <p:sp>
          <p:nvSpPr>
            <p:cNvPr id="4" name="平行四边形 3"/>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5" name="平行四边形 4"/>
            <p:cNvSpPr/>
            <p:nvPr/>
          </p:nvSpPr>
          <p:spPr bwMode="auto">
            <a:xfrm>
              <a:off x="4122533" y="2819853"/>
              <a:ext cx="2547685"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6" name="矩形 5"/>
            <p:cNvSpPr/>
            <p:nvPr/>
          </p:nvSpPr>
          <p:spPr>
            <a:xfrm>
              <a:off x="4216534" y="2853798"/>
              <a:ext cx="2359684" cy="400110"/>
            </a:xfrm>
            <a:prstGeom prst="rect">
              <a:avLst/>
            </a:prstGeom>
          </p:spPr>
          <p:txBody>
            <a:bodyPr wrap="square">
              <a:spAutoFit/>
            </a:bodyPr>
            <a:lstStyle/>
            <a:p>
              <a:pPr marL="0" marR="0" lvl="0" indent="0" algn="ctr" defTabSz="914400" rtl="0" eaLnBrk="1" fontAlgn="auto" latinLnBrk="0" hangingPunct="1">
                <a:lnSpc>
                  <a:spcPct val="100000"/>
                </a:lnSpc>
                <a:spcBef>
                  <a:spcPct val="50000"/>
                </a:spcBef>
                <a:spcAft>
                  <a:spcPts val="0"/>
                </a:spcAft>
                <a:buClrTx/>
                <a:buSzTx/>
                <a:buFontTx/>
                <a:buNone/>
                <a:tabLst/>
                <a:defRPr/>
              </a:pPr>
              <a:r>
                <a:rPr kumimoji="0" lang="zh-CN" altLang="en-US" sz="2000" b="1" i="0" u="none" strike="noStrike" kern="1200" cap="none" spc="0" normalizeH="0" baseline="0" noProof="0" dirty="0">
                  <a:ln>
                    <a:noFill/>
                  </a:ln>
                  <a:solidFill>
                    <a:prstClr val="black">
                      <a:lumMod val="95000"/>
                      <a:lumOff val="5000"/>
                    </a:prstClr>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前馈神经网络：神经元</a:t>
              </a:r>
              <a:endParaRPr kumimoji="0" lang="zh-CN" altLang="en-US" sz="2000" b="1" i="0" u="none" strike="noStrike" kern="120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endParaRPr>
            </a:p>
          </p:txBody>
        </p:sp>
      </p:grpSp>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3AA15EDD-17E8-41A2-8438-9BF013800155}"/>
                  </a:ext>
                </a:extLst>
              </p:cNvPr>
              <p:cNvSpPr/>
              <p:nvPr/>
            </p:nvSpPr>
            <p:spPr>
              <a:xfrm>
                <a:off x="283040" y="1611240"/>
                <a:ext cx="6409936" cy="4292201"/>
              </a:xfrm>
              <a:prstGeom prst="rect">
                <a:avLst/>
              </a:prstGeom>
            </p:spPr>
            <p:txBody>
              <a:bodyPr wrap="square">
                <a:spAutoFit/>
              </a:bodyPr>
              <a:lstStyle/>
              <a:p>
                <a:pPr marL="285750" marR="0" lvl="0" indent="-285750" algn="just" defTabSz="914400" rtl="0" eaLnBrk="1" fontAlgn="auto" latinLnBrk="0" hangingPunct="1">
                  <a:lnSpc>
                    <a:spcPct val="150000"/>
                  </a:lnSpc>
                  <a:spcBef>
                    <a:spcPts val="0"/>
                  </a:spcBef>
                  <a:spcAft>
                    <a:spcPts val="0"/>
                  </a:spcAft>
                  <a:buClrTx/>
                  <a:buSzTx/>
                  <a:buFont typeface="Wingdings" panose="05000000000000000000" pitchFamily="2" charset="2"/>
                  <a:buChar char="l"/>
                  <a:tabLst/>
                  <a:defRPr/>
                </a:pP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在生物学中，神经元细胞有</a:t>
                </a:r>
                <a:r>
                  <a:rPr kumimoji="0" lang="zh-CN" altLang="en-US" sz="1600" b="1" i="0" u="none" strike="noStrike" kern="1200" cap="none" spc="0" normalizeH="0" baseline="0" noProof="0" dirty="0">
                    <a:ln>
                      <a:noFill/>
                    </a:ln>
                    <a:solidFill>
                      <a:srgbClr val="C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兴奋与抑制</a:t>
                </a: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两种状态。大多数神经元细胞在正常情况下处于抑制状态，一旦某个神经元受到刺激并且电位超过一定的阈值后，这个神经元细胞就被激活，处于兴奋状态，并向其他神经元传递信息。</a:t>
                </a:r>
                <a:endPar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a:p>
                <a:pPr marL="285750" marR="0" lvl="0" indent="-285750" algn="just" defTabSz="914400" rtl="0" eaLnBrk="1" fontAlgn="auto" latinLnBrk="0" hangingPunct="1">
                  <a:lnSpc>
                    <a:spcPct val="150000"/>
                  </a:lnSpc>
                  <a:spcBef>
                    <a:spcPts val="0"/>
                  </a:spcBef>
                  <a:spcAft>
                    <a:spcPts val="0"/>
                  </a:spcAft>
                  <a:buClrTx/>
                  <a:buSzTx/>
                  <a:buFont typeface="Wingdings" panose="05000000000000000000" pitchFamily="2" charset="2"/>
                  <a:buChar char="l"/>
                  <a:tabLst/>
                  <a:defRPr/>
                </a:pP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基于神经元细胞的结构特性与信息传递方式，神经科学家瓦伦</a:t>
                </a:r>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麦卡洛克和逻辑学家沃尔特</a:t>
                </a:r>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皮茨合作提出了</a:t>
                </a:r>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MCP</a:t>
                </a: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模型。在人工神经网络中，</a:t>
                </a:r>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MCP</a:t>
                </a: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模型成为最基本的结构</a:t>
                </a:r>
                <a:endPar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a:p>
                <a:pPr marL="285750" marR="0" lvl="0" indent="-285750" algn="just" defTabSz="914400" rtl="0" eaLnBrk="1" fontAlgn="auto" latinLnBrk="0" hangingPunct="1">
                  <a:lnSpc>
                    <a:spcPct val="150000"/>
                  </a:lnSpc>
                  <a:spcBef>
                    <a:spcPts val="0"/>
                  </a:spcBef>
                  <a:spcAft>
                    <a:spcPts val="0"/>
                  </a:spcAft>
                  <a:buClrTx/>
                  <a:buSzTx/>
                  <a:buFont typeface="Wingdings" panose="05000000000000000000" pitchFamily="2" charset="2"/>
                  <a:buChar char="l"/>
                  <a:tabLst/>
                  <a:defRPr/>
                </a:pPr>
                <a:r>
                  <a:rPr kumimoji="0" lang="zh-CN"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从图</a:t>
                </a: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5. 1</a:t>
                </a:r>
                <a:r>
                  <a:rPr kumimoji="0" lang="zh-CN"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可见，给定</a:t>
                </a:r>
                <a14:m>
                  <m:oMath xmlns:m="http://schemas.openxmlformats.org/officeDocument/2006/math">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t>𝑛</m:t>
                    </m:r>
                  </m:oMath>
                </a14:m>
                <a:r>
                  <a:rPr kumimoji="0" lang="zh-CN"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个二值化（</a:t>
                </a: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0</a:t>
                </a:r>
                <a:r>
                  <a:rPr kumimoji="0" lang="zh-CN"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或</a:t>
                </a: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1</a:t>
                </a:r>
                <a:r>
                  <a:rPr kumimoji="0" lang="zh-CN"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）的输入数据</a:t>
                </a:r>
                <a14:m>
                  <m:oMath xmlns:m="http://schemas.openxmlformats.org/officeDocument/2006/math">
                    <m:r>
                      <a:rPr kumimoji="0" lang="zh-CN"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t> </m:t>
                    </m:r>
                    <m:sSub>
                      <m:sSubPr>
                        <m:ctrlPr>
                          <a:rPr kumimoji="0" lang="zh-CN"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t>𝑥</m:t>
                        </m:r>
                      </m:e>
                      <m:sub>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t>𝑖</m:t>
                        </m:r>
                      </m:sub>
                    </m:sSub>
                    <m:d>
                      <m:dPr>
                        <m:ctrlPr>
                          <a:rPr kumimoji="0" lang="zh-CN"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ctrlPr>
                      </m:dPr>
                      <m:e>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t>1≤</m:t>
                        </m:r>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t>𝑖</m:t>
                        </m:r>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t>𝑛</m:t>
                        </m:r>
                      </m:e>
                    </m:d>
                  </m:oMath>
                </a14:m>
                <a:r>
                  <a:rPr kumimoji="0" lang="zh-CN"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与连接参数</a:t>
                </a:r>
                <a14:m>
                  <m:oMath xmlns:m="http://schemas.openxmlformats.org/officeDocument/2006/math">
                    <m:sSub>
                      <m:sSubPr>
                        <m:ctrlPr>
                          <a:rPr kumimoji="0" lang="zh-CN"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t>𝑤</m:t>
                        </m:r>
                      </m:e>
                      <m:sub>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t>𝑖</m:t>
                        </m:r>
                      </m:sub>
                    </m:sSub>
                    <m:d>
                      <m:dPr>
                        <m:ctrlPr>
                          <a:rPr kumimoji="0" lang="zh-CN"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ctrlPr>
                      </m:dPr>
                      <m:e>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t>1≤</m:t>
                        </m:r>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t>𝑖</m:t>
                        </m:r>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t>𝑛</m:t>
                        </m:r>
                      </m:e>
                    </m:d>
                  </m:oMath>
                </a14:m>
                <a:r>
                  <a:rPr kumimoji="0" lang="zh-CN"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MCP</a:t>
                </a:r>
                <a:r>
                  <a:rPr kumimoji="0" lang="zh-CN"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神经元模型对输入数据线性加权求和，然后使用函数</a:t>
                </a:r>
                <a14:m>
                  <m:oMath xmlns:m="http://schemas.openxmlformats.org/officeDocument/2006/math">
                    <m:r>
                      <a:rPr kumimoji="0" lang="en-US" altLang="zh-CN" sz="1800" b="1" i="1" u="none" strike="noStrike" kern="1200" cap="none" spc="0" normalizeH="0" baseline="0" noProof="0">
                        <a:ln>
                          <a:noFill/>
                        </a:ln>
                        <a:solidFill>
                          <a:prstClr val="black"/>
                        </a:solidFill>
                        <a:effectLst/>
                        <a:uLnTx/>
                        <a:uFillTx/>
                        <a:latin typeface="Cambria Math" panose="02040503050406030204" pitchFamily="18" charset="0"/>
                        <a:cs typeface="+mn-cs"/>
                      </a:rPr>
                      <m:t>𝛟</m:t>
                    </m:r>
                    <m:r>
                      <a:rPr kumimoji="0" lang="en-US" altLang="zh-CN" sz="1800" b="1" i="0" u="none" strike="noStrike" kern="1200" cap="none" spc="0" normalizeH="0" baseline="0" noProof="0">
                        <a:ln>
                          <a:noFill/>
                        </a:ln>
                        <a:solidFill>
                          <a:prstClr val="black"/>
                        </a:solidFill>
                        <a:effectLst/>
                        <a:uLnTx/>
                        <a:uFillTx/>
                        <a:latin typeface="Cambria Math" panose="02040503050406030204" pitchFamily="18" charset="0"/>
                        <a:cs typeface="+mn-cs"/>
                      </a:rPr>
                      <m:t>(⋅)</m:t>
                    </m:r>
                  </m:oMath>
                </a14:m>
                <a:r>
                  <a:rPr kumimoji="0" lang="zh-CN"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将加权累加结果映射为</a:t>
                </a: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0</a:t>
                </a:r>
                <a:r>
                  <a:rPr kumimoji="0" lang="zh-CN"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或</a:t>
                </a: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1</a:t>
                </a: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，以完成两类分类任务。</a:t>
                </a:r>
                <a:endPar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mc:Choice>
        <mc:Fallback xmlns="">
          <p:sp>
            <p:nvSpPr>
              <p:cNvPr id="8" name="矩形 7">
                <a:extLst>
                  <a:ext uri="{FF2B5EF4-FFF2-40B4-BE49-F238E27FC236}">
                    <a16:creationId xmlns:a16="http://schemas.microsoft.com/office/drawing/2014/main" id="{3AA15EDD-17E8-41A2-8438-9BF013800155}"/>
                  </a:ext>
                </a:extLst>
              </p:cNvPr>
              <p:cNvSpPr>
                <a:spLocks noRot="1" noChangeAspect="1" noMove="1" noResize="1" noEditPoints="1" noAdjustHandles="1" noChangeArrowheads="1" noChangeShapeType="1" noTextEdit="1"/>
              </p:cNvSpPr>
              <p:nvPr/>
            </p:nvSpPr>
            <p:spPr>
              <a:xfrm>
                <a:off x="283040" y="1611240"/>
                <a:ext cx="6409936" cy="4292201"/>
              </a:xfrm>
              <a:prstGeom prst="rect">
                <a:avLst/>
              </a:prstGeom>
              <a:blipFill>
                <a:blip r:embed="rId3"/>
                <a:stretch>
                  <a:fillRect l="-570" r="-760" b="-1278"/>
                </a:stretch>
              </a:blipFill>
            </p:spPr>
            <p:txBody>
              <a:bodyPr/>
              <a:lstStyle/>
              <a:p>
                <a:r>
                  <a:rPr lang="zh-CN" altLang="en-US">
                    <a:noFill/>
                  </a:rPr>
                  <a:t> </a:t>
                </a:r>
              </a:p>
            </p:txBody>
          </p:sp>
        </mc:Fallback>
      </mc:AlternateContent>
      <p:sp>
        <p:nvSpPr>
          <p:cNvPr id="25" name="矩形 24">
            <a:extLst>
              <a:ext uri="{FF2B5EF4-FFF2-40B4-BE49-F238E27FC236}">
                <a16:creationId xmlns:a16="http://schemas.microsoft.com/office/drawing/2014/main" id="{FA7E4C39-58FC-4583-BCF8-B462E31C5699}"/>
              </a:ext>
            </a:extLst>
          </p:cNvPr>
          <p:cNvSpPr/>
          <p:nvPr/>
        </p:nvSpPr>
        <p:spPr>
          <a:xfrm>
            <a:off x="852473" y="129010"/>
            <a:ext cx="2852063"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mn-cs"/>
              </a:rPr>
              <a:t>一、</a:t>
            </a: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前馈神经网络与参数优化</a:t>
            </a:r>
          </a:p>
        </p:txBody>
      </p:sp>
      <p:pic>
        <p:nvPicPr>
          <p:cNvPr id="2" name="图片 1">
            <a:extLst>
              <a:ext uri="{FF2B5EF4-FFF2-40B4-BE49-F238E27FC236}">
                <a16:creationId xmlns:a16="http://schemas.microsoft.com/office/drawing/2014/main" id="{B352D5CE-1D19-4BEC-AA72-F9E10551611F}"/>
              </a:ext>
            </a:extLst>
          </p:cNvPr>
          <p:cNvPicPr>
            <a:picLocks noChangeAspect="1"/>
          </p:cNvPicPr>
          <p:nvPr/>
        </p:nvPicPr>
        <p:blipFill>
          <a:blip r:embed="rId4"/>
          <a:stretch>
            <a:fillRect/>
          </a:stretch>
        </p:blipFill>
        <p:spPr>
          <a:xfrm>
            <a:off x="7381807" y="1611240"/>
            <a:ext cx="3934502" cy="2798414"/>
          </a:xfrm>
          <a:prstGeom prst="rect">
            <a:avLst/>
          </a:prstGeom>
        </p:spPr>
      </p:pic>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20A81B79-C4F1-4565-9245-8D0712C8610F}"/>
                  </a:ext>
                </a:extLst>
              </p:cNvPr>
              <p:cNvSpPr/>
              <p:nvPr/>
            </p:nvSpPr>
            <p:spPr>
              <a:xfrm>
                <a:off x="7342252" y="4158475"/>
                <a:ext cx="3974057" cy="894860"/>
              </a:xfrm>
              <a:prstGeom prst="rect">
                <a:avLst/>
              </a:prstGeom>
            </p:spPr>
            <p:txBody>
              <a:bodyPr wrap="square">
                <a:spAutoFit/>
              </a:bodyPr>
              <a:lstStyle/>
              <a:p>
                <a:pPr marL="0" marR="0" lvl="0" indent="266700" algn="just" defTabSz="914400" rtl="0" eaLnBrk="1" fontAlgn="auto" latinLnBrk="0" hangingPunct="1">
                  <a:lnSpc>
                    <a:spcPct val="150000"/>
                  </a:lnSpc>
                  <a:spcBef>
                    <a:spcPts val="0"/>
                  </a:spcBef>
                  <a:spcAft>
                    <a:spcPts val="600"/>
                  </a:spcAft>
                  <a:buClrTx/>
                  <a:buSzTx/>
                  <a:buFontTx/>
                  <a:buNone/>
                  <a:tabLst/>
                  <a:defRPr/>
                </a:pPr>
                <a14:m>
                  <m:oMathPara xmlns:m="http://schemas.openxmlformats.org/officeDocument/2006/math">
                    <m:oMathParaPr>
                      <m:jc m:val="centerGroup"/>
                    </m:oMathParaPr>
                    <m:oMath xmlns:m="http://schemas.openxmlformats.org/officeDocument/2006/math">
                      <m:r>
                        <m:rPr>
                          <m:sty m:val="p"/>
                        </m:rPr>
                        <a:rPr kumimoji="0" lang="en-US" altLang="zh-CN" sz="1600" b="0" i="0"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y</m:t>
                      </m:r>
                      <m:r>
                        <a:rPr kumimoji="0" lang="en-US" altLang="zh-CN" sz="1600" b="0" i="0"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r>
                        <a:rPr kumimoji="0" lang="en-US" altLang="zh-CN" sz="1600" b="1"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𝚽</m:t>
                      </m:r>
                      <m:r>
                        <a:rPr kumimoji="0" lang="en-US" altLang="zh-CN" sz="1600" b="0" i="0"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nary>
                        <m:naryPr>
                          <m:chr m:val="∑"/>
                          <m:limLoc m:val="subSup"/>
                          <m:ctrlPr>
                            <a:rPr kumimoji="0" lang="zh-CN" altLang="zh-CN" sz="16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naryPr>
                        <m:sub>
                          <m:r>
                            <a:rPr kumimoji="0" lang="en-US" altLang="zh-CN" sz="16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𝑖</m:t>
                          </m:r>
                          <m:r>
                            <a:rPr kumimoji="0" lang="en-US" altLang="zh-CN" sz="16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=1</m:t>
                          </m:r>
                        </m:sub>
                        <m:sup>
                          <m:r>
                            <a:rPr kumimoji="0" lang="en-US" altLang="zh-CN" sz="16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𝑛</m:t>
                          </m:r>
                        </m:sup>
                        <m:e>
                          <m:sSub>
                            <m:sSubPr>
                              <m:ctrlPr>
                                <a:rPr kumimoji="0" lang="zh-CN" altLang="zh-CN" sz="16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6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𝑤</m:t>
                              </m:r>
                            </m:e>
                            <m:sub>
                              <m:r>
                                <a:rPr kumimoji="0" lang="en-US" altLang="zh-CN" sz="16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𝑖</m:t>
                              </m:r>
                            </m:sub>
                          </m:sSub>
                          <m:sSub>
                            <m:sSubPr>
                              <m:ctrlPr>
                                <a:rPr kumimoji="0" lang="zh-CN" altLang="zh-CN" sz="16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6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𝑥</m:t>
                              </m:r>
                            </m:e>
                            <m:sub>
                              <m:r>
                                <a:rPr kumimoji="0" lang="en-US" altLang="zh-CN" sz="16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𝑖</m:t>
                              </m:r>
                            </m:sub>
                          </m:sSub>
                        </m:e>
                      </m:nary>
                      <m:r>
                        <a:rPr kumimoji="0" lang="en-US" altLang="zh-CN" sz="1600" b="0" i="0"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oMath>
                  </m:oMathPara>
                </a14:m>
                <a:endParaRPr kumimoji="0" lang="zh-CN" altLang="zh-CN" sz="1600" b="0" i="0" u="none" strike="noStrike" kern="1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mc:Choice>
        <mc:Fallback xmlns="">
          <p:sp>
            <p:nvSpPr>
              <p:cNvPr id="7" name="矩形 6">
                <a:extLst>
                  <a:ext uri="{FF2B5EF4-FFF2-40B4-BE49-F238E27FC236}">
                    <a16:creationId xmlns:a16="http://schemas.microsoft.com/office/drawing/2014/main" id="{20A81B79-C4F1-4565-9245-8D0712C8610F}"/>
                  </a:ext>
                </a:extLst>
              </p:cNvPr>
              <p:cNvSpPr>
                <a:spLocks noRot="1" noChangeAspect="1" noMove="1" noResize="1" noEditPoints="1" noAdjustHandles="1" noChangeArrowheads="1" noChangeShapeType="1" noTextEdit="1"/>
              </p:cNvSpPr>
              <p:nvPr/>
            </p:nvSpPr>
            <p:spPr>
              <a:xfrm>
                <a:off x="7342252" y="4158475"/>
                <a:ext cx="3974057" cy="894860"/>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6EA4690F-7232-4289-A4B4-CECC8F9BAC5C}"/>
                  </a:ext>
                </a:extLst>
              </p:cNvPr>
              <p:cNvSpPr/>
              <p:nvPr/>
            </p:nvSpPr>
            <p:spPr>
              <a:xfrm>
                <a:off x="7255800" y="5053335"/>
                <a:ext cx="4653160" cy="132343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zh-CN" sz="1600" b="0" i="0" u="none" strike="noStrike" kern="0" cap="none" spc="0" normalizeH="0" baseline="0" noProof="0" dirty="0">
                    <a:ln>
                      <a:noFill/>
                    </a:ln>
                    <a:solidFill>
                      <a:srgbClr val="000000"/>
                    </a:solidFill>
                    <a:effectLst/>
                    <a:uLnTx/>
                    <a:uFillTx/>
                    <a:latin typeface="Times New Roman" panose="02020603050405020304" pitchFamily="18" charset="0"/>
                    <a:ea typeface="楷体_GB2312"/>
                    <a:cs typeface="+mn-cs"/>
                  </a:rPr>
                  <a:t>其中</a:t>
                </a:r>
                <a14:m>
                  <m:oMath xmlns:m="http://schemas.openxmlformats.org/officeDocument/2006/math">
                    <m:sSub>
                      <m:sSubPr>
                        <m:ctrlPr>
                          <a:rPr kumimoji="0" lang="zh-CN" altLang="zh-CN" sz="1600" b="0" i="1" u="none" strike="noStrike" kern="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600" b="0" i="1" u="none" strike="noStrike" kern="0" cap="none" spc="0" normalizeH="0" baseline="0" noProof="0">
                            <a:ln>
                              <a:noFill/>
                            </a:ln>
                            <a:solidFill>
                              <a:srgbClr val="000000"/>
                            </a:solidFill>
                            <a:effectLst/>
                            <a:uLnTx/>
                            <a:uFillTx/>
                            <a:latin typeface="Cambria Math" panose="02040503050406030204" pitchFamily="18" charset="0"/>
                            <a:ea typeface="楷体_GB2312"/>
                            <a:cs typeface="+mn-cs"/>
                          </a:rPr>
                          <m:t>𝑤</m:t>
                        </m:r>
                      </m:e>
                      <m:sub>
                        <m:r>
                          <a:rPr kumimoji="0" lang="en-US" altLang="zh-CN" sz="1600" b="0" i="1" u="none" strike="noStrike" kern="0" cap="none" spc="0" normalizeH="0" baseline="0" noProof="0">
                            <a:ln>
                              <a:noFill/>
                            </a:ln>
                            <a:solidFill>
                              <a:srgbClr val="000000"/>
                            </a:solidFill>
                            <a:effectLst/>
                            <a:uLnTx/>
                            <a:uFillTx/>
                            <a:latin typeface="Cambria Math" panose="02040503050406030204" pitchFamily="18" charset="0"/>
                            <a:ea typeface="楷体_GB2312"/>
                            <a:cs typeface="+mn-cs"/>
                          </a:rPr>
                          <m:t>𝑖</m:t>
                        </m:r>
                      </m:sub>
                    </m:sSub>
                  </m:oMath>
                </a14:m>
                <a:r>
                  <a:rPr kumimoji="0" lang="zh-CN" altLang="zh-CN" sz="1600" b="0" i="0" u="none" strike="noStrike" kern="0" cap="none" spc="0" normalizeH="0" baseline="0" noProof="0" dirty="0">
                    <a:ln>
                      <a:noFill/>
                    </a:ln>
                    <a:solidFill>
                      <a:srgbClr val="000000"/>
                    </a:solidFill>
                    <a:effectLst/>
                    <a:uLnTx/>
                    <a:uFillTx/>
                    <a:latin typeface="Times New Roman" panose="02020603050405020304" pitchFamily="18" charset="0"/>
                    <a:ea typeface="楷体_GB2312"/>
                    <a:cs typeface="+mn-cs"/>
                  </a:rPr>
                  <a:t>为预先设定的连接权重值（一般在</a:t>
                </a:r>
                <a:r>
                  <a:rPr kumimoji="0" lang="en-US" altLang="zh-CN" sz="1600" b="0" i="0" u="none" strike="noStrike" kern="0" cap="none" spc="0" normalizeH="0" baseline="0" noProof="0" dirty="0">
                    <a:ln>
                      <a:noFill/>
                    </a:ln>
                    <a:solidFill>
                      <a:srgbClr val="000000"/>
                    </a:solidFill>
                    <a:effectLst/>
                    <a:uLnTx/>
                    <a:uFillTx/>
                    <a:latin typeface="Times New Roman" panose="02020603050405020304" pitchFamily="18" charset="0"/>
                    <a:ea typeface="楷体_GB2312"/>
                    <a:cs typeface="+mn-cs"/>
                  </a:rPr>
                  <a:t>0</a:t>
                </a:r>
                <a:r>
                  <a:rPr kumimoji="0" lang="zh-CN" altLang="zh-CN" sz="1600" b="0" i="0" u="none" strike="noStrike" kern="0" cap="none" spc="0" normalizeH="0" baseline="0" noProof="0" dirty="0">
                    <a:ln>
                      <a:noFill/>
                    </a:ln>
                    <a:solidFill>
                      <a:srgbClr val="000000"/>
                    </a:solidFill>
                    <a:effectLst/>
                    <a:uLnTx/>
                    <a:uFillTx/>
                    <a:latin typeface="Times New Roman" panose="02020603050405020304" pitchFamily="18" charset="0"/>
                    <a:ea typeface="楷体_GB2312"/>
                    <a:cs typeface="+mn-cs"/>
                  </a:rPr>
                  <a:t>和</a:t>
                </a:r>
                <a:r>
                  <a:rPr kumimoji="0" lang="en-US" altLang="zh-CN" sz="1600" b="0" i="0" u="none" strike="noStrike" kern="0" cap="none" spc="0" normalizeH="0" baseline="0" noProof="0" dirty="0">
                    <a:ln>
                      <a:noFill/>
                    </a:ln>
                    <a:solidFill>
                      <a:srgbClr val="000000"/>
                    </a:solidFill>
                    <a:effectLst/>
                    <a:uLnTx/>
                    <a:uFillTx/>
                    <a:latin typeface="Times New Roman" panose="02020603050405020304" pitchFamily="18" charset="0"/>
                    <a:ea typeface="楷体_GB2312"/>
                    <a:cs typeface="+mn-cs"/>
                  </a:rPr>
                  <a:t>1</a:t>
                </a:r>
                <a:r>
                  <a:rPr kumimoji="0" lang="zh-CN" altLang="zh-CN" sz="1600" b="0" i="0" u="none" strike="noStrike" kern="0" cap="none" spc="0" normalizeH="0" baseline="0" noProof="0" dirty="0">
                    <a:ln>
                      <a:noFill/>
                    </a:ln>
                    <a:solidFill>
                      <a:srgbClr val="000000"/>
                    </a:solidFill>
                    <a:effectLst/>
                    <a:uLnTx/>
                    <a:uFillTx/>
                    <a:latin typeface="Times New Roman" panose="02020603050405020304" pitchFamily="18" charset="0"/>
                    <a:ea typeface="楷体_GB2312"/>
                    <a:cs typeface="+mn-cs"/>
                  </a:rPr>
                  <a:t>中一个值或者</a:t>
                </a:r>
                <a:r>
                  <a:rPr kumimoji="0" lang="en-US" altLang="zh-CN" sz="1600" b="0" i="0" u="none" strike="noStrike" kern="0" cap="none" spc="0" normalizeH="0" baseline="0" noProof="0" dirty="0">
                    <a:ln>
                      <a:noFill/>
                    </a:ln>
                    <a:solidFill>
                      <a:srgbClr val="000000"/>
                    </a:solidFill>
                    <a:effectLst/>
                    <a:uLnTx/>
                    <a:uFillTx/>
                    <a:latin typeface="Times New Roman" panose="02020603050405020304" pitchFamily="18" charset="0"/>
                    <a:ea typeface="楷体_GB2312"/>
                    <a:cs typeface="+mn-cs"/>
                  </a:rPr>
                  <a:t>1</a:t>
                </a:r>
                <a:r>
                  <a:rPr kumimoji="0" lang="zh-CN" altLang="zh-CN" sz="1600" b="0" i="0" u="none" strike="noStrike" kern="0" cap="none" spc="0" normalizeH="0" baseline="0" noProof="0" dirty="0">
                    <a:ln>
                      <a:noFill/>
                    </a:ln>
                    <a:solidFill>
                      <a:srgbClr val="000000"/>
                    </a:solidFill>
                    <a:effectLst/>
                    <a:uLnTx/>
                    <a:uFillTx/>
                    <a:latin typeface="Times New Roman" panose="02020603050405020304" pitchFamily="18" charset="0"/>
                    <a:ea typeface="楷体_GB2312"/>
                    <a:cs typeface="+mn-cs"/>
                  </a:rPr>
                  <a:t>和</a:t>
                </a:r>
                <a:r>
                  <a:rPr kumimoji="0" lang="en-US" altLang="zh-CN" sz="1600" b="0" i="0" u="none" strike="noStrike" kern="0" cap="none" spc="0" normalizeH="0" baseline="0" noProof="0" dirty="0">
                    <a:ln>
                      <a:noFill/>
                    </a:ln>
                    <a:solidFill>
                      <a:srgbClr val="000000"/>
                    </a:solidFill>
                    <a:effectLst/>
                    <a:uLnTx/>
                    <a:uFillTx/>
                    <a:latin typeface="Times New Roman" panose="02020603050405020304" pitchFamily="18" charset="0"/>
                    <a:ea typeface="楷体_GB2312"/>
                    <a:cs typeface="+mn-cs"/>
                  </a:rPr>
                  <a:t>-1</a:t>
                </a:r>
                <a:r>
                  <a:rPr kumimoji="0" lang="zh-CN" altLang="zh-CN" sz="1600" b="0" i="0" u="none" strike="noStrike" kern="0" cap="none" spc="0" normalizeH="0" baseline="0" noProof="0" dirty="0">
                    <a:ln>
                      <a:noFill/>
                    </a:ln>
                    <a:solidFill>
                      <a:srgbClr val="000000"/>
                    </a:solidFill>
                    <a:effectLst/>
                    <a:uLnTx/>
                    <a:uFillTx/>
                    <a:latin typeface="Times New Roman" panose="02020603050405020304" pitchFamily="18" charset="0"/>
                    <a:ea typeface="楷体_GB2312"/>
                    <a:cs typeface="+mn-cs"/>
                  </a:rPr>
                  <a:t>中取一个值），用来表示其所对应输入数据对输出结果的影响（即权重）。</a:t>
                </a:r>
                <a14:m>
                  <m:oMath xmlns:m="http://schemas.openxmlformats.org/officeDocument/2006/math">
                    <m:r>
                      <m:rPr>
                        <m:sty m:val="p"/>
                      </m:rPr>
                      <a:rPr kumimoji="0" lang="en-US" altLang="zh-CN" sz="1600" b="0" i="0" u="none" strike="noStrike" kern="0" cap="none" spc="0" normalizeH="0" baseline="0" noProof="0">
                        <a:ln>
                          <a:noFill/>
                        </a:ln>
                        <a:solidFill>
                          <a:srgbClr val="000000"/>
                        </a:solidFill>
                        <a:effectLst/>
                        <a:uLnTx/>
                        <a:uFillTx/>
                        <a:latin typeface="Cambria Math" panose="02040503050406030204" pitchFamily="18" charset="0"/>
                        <a:ea typeface="楷体_GB2312"/>
                        <a:cs typeface="+mn-cs"/>
                      </a:rPr>
                      <m:t>Φ</m:t>
                    </m:r>
                    <m:d>
                      <m:dPr>
                        <m:ctrlPr>
                          <a:rPr kumimoji="0" lang="zh-CN" altLang="zh-CN" sz="1600" b="0" i="1" u="none" strike="noStrike" kern="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altLang="zh-CN" sz="1600" b="0" i="1" u="none" strike="noStrike" kern="0" cap="none" spc="0" normalizeH="0" baseline="0" noProof="0">
                            <a:ln>
                              <a:noFill/>
                            </a:ln>
                            <a:solidFill>
                              <a:srgbClr val="000000"/>
                            </a:solidFill>
                            <a:effectLst/>
                            <a:uLnTx/>
                            <a:uFillTx/>
                            <a:latin typeface="Cambria Math" panose="02040503050406030204" pitchFamily="18" charset="0"/>
                            <a:ea typeface="楷体_GB2312"/>
                            <a:cs typeface="+mn-cs"/>
                          </a:rPr>
                          <m:t>∙</m:t>
                        </m:r>
                      </m:e>
                    </m:d>
                  </m:oMath>
                </a14:m>
                <a:r>
                  <a:rPr kumimoji="0" lang="zh-CN" altLang="zh-CN" sz="1600" b="0" i="0" u="none" strike="noStrike" kern="0" cap="none" spc="0" normalizeH="0" baseline="0" noProof="0" dirty="0">
                    <a:ln>
                      <a:noFill/>
                    </a:ln>
                    <a:solidFill>
                      <a:srgbClr val="000000"/>
                    </a:solidFill>
                    <a:effectLst/>
                    <a:uLnTx/>
                    <a:uFillTx/>
                    <a:latin typeface="Times New Roman" panose="02020603050405020304" pitchFamily="18" charset="0"/>
                    <a:ea typeface="楷体_GB2312"/>
                    <a:cs typeface="+mn-cs"/>
                  </a:rPr>
                  <a:t>将输入端数据与连接权重所得线性加权累加结果与预先设定阈值</a:t>
                </a:r>
                <a14:m>
                  <m:oMath xmlns:m="http://schemas.openxmlformats.org/officeDocument/2006/math">
                    <m:r>
                      <m:rPr>
                        <m:sty m:val="p"/>
                      </m:rPr>
                      <a:rPr kumimoji="0" lang="en-US" altLang="zh-CN" sz="1600" b="0" i="0" u="none" strike="noStrike" kern="0" cap="none" spc="0" normalizeH="0" baseline="0" noProof="0">
                        <a:ln>
                          <a:noFill/>
                        </a:ln>
                        <a:solidFill>
                          <a:srgbClr val="000000"/>
                        </a:solidFill>
                        <a:effectLst/>
                        <a:uLnTx/>
                        <a:uFillTx/>
                        <a:latin typeface="Cambria Math" panose="02040503050406030204" pitchFamily="18" charset="0"/>
                        <a:ea typeface="楷体_GB2312"/>
                        <a:cs typeface="+mn-cs"/>
                      </a:rPr>
                      <m:t>θ</m:t>
                    </m:r>
                  </m:oMath>
                </a14:m>
                <a:r>
                  <a:rPr kumimoji="0" lang="zh-CN" altLang="zh-CN" sz="1600" b="0" i="0" u="none" strike="noStrike" kern="0" cap="none" spc="0" normalizeH="0" baseline="0" noProof="0" dirty="0">
                    <a:ln>
                      <a:noFill/>
                    </a:ln>
                    <a:solidFill>
                      <a:srgbClr val="000000"/>
                    </a:solidFill>
                    <a:effectLst/>
                    <a:uLnTx/>
                    <a:uFillTx/>
                    <a:latin typeface="Times New Roman" panose="02020603050405020304" pitchFamily="18" charset="0"/>
                    <a:ea typeface="楷体_GB2312"/>
                    <a:cs typeface="+mn-cs"/>
                  </a:rPr>
                  <a:t>进行比较，根据比较结果输出</a:t>
                </a:r>
                <a:r>
                  <a:rPr kumimoji="0" lang="en-US" altLang="zh-CN" sz="1600" b="0" i="0" u="none" strike="noStrike" kern="0" cap="none" spc="0" normalizeH="0" baseline="0" noProof="0" dirty="0">
                    <a:ln>
                      <a:noFill/>
                    </a:ln>
                    <a:solidFill>
                      <a:srgbClr val="000000"/>
                    </a:solidFill>
                    <a:effectLst/>
                    <a:uLnTx/>
                    <a:uFillTx/>
                    <a:latin typeface="Times New Roman" panose="02020603050405020304" pitchFamily="18" charset="0"/>
                    <a:ea typeface="楷体_GB2312"/>
                    <a:cs typeface="+mn-cs"/>
                  </a:rPr>
                  <a:t>1</a:t>
                </a:r>
                <a:r>
                  <a:rPr kumimoji="0" lang="zh-CN" altLang="zh-CN" sz="1600" b="0" i="0" u="none" strike="noStrike" kern="0" cap="none" spc="0" normalizeH="0" baseline="0" noProof="0" dirty="0">
                    <a:ln>
                      <a:noFill/>
                    </a:ln>
                    <a:solidFill>
                      <a:srgbClr val="000000"/>
                    </a:solidFill>
                    <a:effectLst/>
                    <a:uLnTx/>
                    <a:uFillTx/>
                    <a:latin typeface="Times New Roman" panose="02020603050405020304" pitchFamily="18" charset="0"/>
                    <a:ea typeface="楷体_GB2312"/>
                    <a:cs typeface="+mn-cs"/>
                  </a:rPr>
                  <a:t>或</a:t>
                </a:r>
                <a:r>
                  <a:rPr kumimoji="0" lang="en-US" altLang="zh-CN" sz="1600" b="0" i="0" u="none" strike="noStrike" kern="0" cap="none" spc="0" normalizeH="0" baseline="0" noProof="0" dirty="0">
                    <a:ln>
                      <a:noFill/>
                    </a:ln>
                    <a:solidFill>
                      <a:srgbClr val="000000"/>
                    </a:solidFill>
                    <a:effectLst/>
                    <a:uLnTx/>
                    <a:uFillTx/>
                    <a:latin typeface="Times New Roman" panose="02020603050405020304" pitchFamily="18" charset="0"/>
                    <a:ea typeface="楷体_GB2312"/>
                    <a:cs typeface="+mn-cs"/>
                  </a:rPr>
                  <a:t>0</a:t>
                </a:r>
                <a:endParaRPr kumimoji="0" lang="zh-CN" altLang="en-US" sz="16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mc:Choice>
        <mc:Fallback xmlns="">
          <p:sp>
            <p:nvSpPr>
              <p:cNvPr id="9" name="矩形 8">
                <a:extLst>
                  <a:ext uri="{FF2B5EF4-FFF2-40B4-BE49-F238E27FC236}">
                    <a16:creationId xmlns:a16="http://schemas.microsoft.com/office/drawing/2014/main" id="{6EA4690F-7232-4289-A4B4-CECC8F9BAC5C}"/>
                  </a:ext>
                </a:extLst>
              </p:cNvPr>
              <p:cNvSpPr>
                <a:spLocks noRot="1" noChangeAspect="1" noMove="1" noResize="1" noEditPoints="1" noAdjustHandles="1" noChangeArrowheads="1" noChangeShapeType="1" noTextEdit="1"/>
              </p:cNvSpPr>
              <p:nvPr/>
            </p:nvSpPr>
            <p:spPr>
              <a:xfrm>
                <a:off x="7255800" y="5053335"/>
                <a:ext cx="4653160" cy="1323439"/>
              </a:xfrm>
              <a:prstGeom prst="rect">
                <a:avLst/>
              </a:prstGeom>
              <a:blipFill>
                <a:blip r:embed="rId6"/>
                <a:stretch>
                  <a:fillRect l="-654" t="-1382" b="-460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211219057"/>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583380" y="726948"/>
            <a:ext cx="7464387" cy="497934"/>
            <a:chOff x="4099943" y="2819853"/>
            <a:chExt cx="2570275" cy="497934"/>
          </a:xfrm>
        </p:grpSpPr>
        <p:sp>
          <p:nvSpPr>
            <p:cNvPr id="4" name="平行四边形 3"/>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5" name="平行四边形 4"/>
            <p:cNvSpPr/>
            <p:nvPr/>
          </p:nvSpPr>
          <p:spPr bwMode="auto">
            <a:xfrm>
              <a:off x="4122533" y="2819853"/>
              <a:ext cx="2547685"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6" name="矩形 5"/>
            <p:cNvSpPr/>
            <p:nvPr/>
          </p:nvSpPr>
          <p:spPr>
            <a:xfrm>
              <a:off x="4216534" y="2853798"/>
              <a:ext cx="2359684" cy="400110"/>
            </a:xfrm>
            <a:prstGeom prst="rect">
              <a:avLst/>
            </a:prstGeom>
          </p:spPr>
          <p:txBody>
            <a:bodyPr wrap="square">
              <a:spAutoFit/>
            </a:bodyPr>
            <a:lstStyle/>
            <a:p>
              <a:pPr marL="0" marR="0" lvl="0" indent="0" algn="ctr" defTabSz="914400" rtl="0" eaLnBrk="1" fontAlgn="auto" latinLnBrk="0" hangingPunct="1">
                <a:lnSpc>
                  <a:spcPct val="100000"/>
                </a:lnSpc>
                <a:spcBef>
                  <a:spcPct val="50000"/>
                </a:spcBef>
                <a:spcAft>
                  <a:spcPts val="0"/>
                </a:spcAft>
                <a:buClrTx/>
                <a:buSzTx/>
                <a:buFontTx/>
                <a:buNone/>
                <a:tabLst/>
                <a:defRPr/>
              </a:pPr>
              <a:r>
                <a:rPr kumimoji="0" lang="zh-CN" altLang="en-US" sz="2000" b="1" i="0" u="none" strike="noStrike" kern="1200" cap="none" spc="0" normalizeH="0" baseline="0" noProof="0" dirty="0">
                  <a:ln>
                    <a:noFill/>
                  </a:ln>
                  <a:solidFill>
                    <a:prstClr val="black">
                      <a:lumMod val="95000"/>
                      <a:lumOff val="5000"/>
                    </a:prstClr>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前馈神经网络：神经元</a:t>
              </a:r>
              <a:endParaRPr kumimoji="0" lang="zh-CN" altLang="en-US" sz="2000" b="1" i="0" u="none" strike="noStrike" kern="120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endParaRPr>
            </a:p>
          </p:txBody>
        </p:sp>
      </p:grpSp>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3AA15EDD-17E8-41A2-8438-9BF013800155}"/>
                  </a:ext>
                </a:extLst>
              </p:cNvPr>
              <p:cNvSpPr/>
              <p:nvPr/>
            </p:nvSpPr>
            <p:spPr>
              <a:xfrm>
                <a:off x="155448" y="2291387"/>
                <a:ext cx="7098176" cy="4110741"/>
              </a:xfrm>
              <a:prstGeom prst="rect">
                <a:avLst/>
              </a:prstGeom>
            </p:spPr>
            <p:txBody>
              <a:bodyPr wrap="square">
                <a:spAutoFit/>
              </a:bodyPr>
              <a:lstStyle/>
              <a:p>
                <a:pPr marL="285750" marR="0" lvl="0" indent="-285750" algn="just" defTabSz="914400" rtl="0" eaLnBrk="1" fontAlgn="auto" latinLnBrk="0" hangingPunct="1">
                  <a:lnSpc>
                    <a:spcPct val="150000"/>
                  </a:lnSpc>
                  <a:spcBef>
                    <a:spcPts val="0"/>
                  </a:spcBef>
                  <a:spcAft>
                    <a:spcPts val="0"/>
                  </a:spcAft>
                  <a:buClrTx/>
                  <a:buSzTx/>
                  <a:buFont typeface="Wingdings" panose="05000000000000000000" pitchFamily="2" charset="2"/>
                  <a:buChar char="l"/>
                  <a:tabLst/>
                  <a:defRPr/>
                </a:pPr>
                <a:r>
                  <a:rPr kumimoji="0" lang="zh-CN"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从另外一个角度来看，对于任何输入数据</a:t>
                </a:r>
                <a14:m>
                  <m:oMath xmlns:m="http://schemas.openxmlformats.org/officeDocument/2006/math">
                    <m:sSub>
                      <m:sSubPr>
                        <m:ctrlPr>
                          <a:rPr kumimoji="0" lang="zh-CN"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𝑥</m:t>
                        </m:r>
                      </m:e>
                      <m:sub>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𝑖</m:t>
                        </m:r>
                      </m:sub>
                    </m:sSub>
                    <m:d>
                      <m:dPr>
                        <m:ctrlPr>
                          <a:rPr kumimoji="0" lang="zh-CN"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ctrlPr>
                      </m:dPr>
                      <m:e>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1≤</m:t>
                        </m:r>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𝑖</m:t>
                        </m:r>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𝑛</m:t>
                        </m:r>
                      </m:e>
                    </m:d>
                  </m:oMath>
                </a14:m>
                <a:r>
                  <a:rPr kumimoji="0" lang="zh-CN"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MCP</a:t>
                </a:r>
                <a:r>
                  <a:rPr kumimoji="0" lang="zh-CN"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模型可得到</a:t>
                </a:r>
                <a:r>
                  <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1</a:t>
                </a:r>
                <a:r>
                  <a:rPr kumimoji="0" lang="zh-CN"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或</a:t>
                </a:r>
                <a:r>
                  <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0</a:t>
                </a:r>
                <a:r>
                  <a:rPr kumimoji="0" lang="zh-CN"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这样的输出结果，也就是实现了将输入数据分类到</a:t>
                </a:r>
                <a:r>
                  <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1</a:t>
                </a:r>
                <a:r>
                  <a:rPr kumimoji="0" lang="zh-CN"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或</a:t>
                </a:r>
                <a:r>
                  <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0</a:t>
                </a:r>
                <a:r>
                  <a:rPr kumimoji="0" lang="zh-CN"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两个类别中，解决了二分类问题。</a:t>
                </a:r>
                <a:endPar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a:p>
                <a:pPr marL="285750" marR="0" lvl="0" indent="-285750" algn="just" defTabSz="914400" rtl="0" eaLnBrk="1" fontAlgn="auto" latinLnBrk="0" hangingPunct="1">
                  <a:lnSpc>
                    <a:spcPct val="150000"/>
                  </a:lnSpc>
                  <a:spcBef>
                    <a:spcPts val="0"/>
                  </a:spcBef>
                  <a:spcAft>
                    <a:spcPts val="0"/>
                  </a:spcAft>
                  <a:buClrTx/>
                  <a:buSzTx/>
                  <a:buFont typeface="Wingdings" panose="05000000000000000000" pitchFamily="2" charset="2"/>
                  <a:buChar char="l"/>
                  <a:tabLst/>
                  <a:defRPr/>
                </a:pPr>
                <a:r>
                  <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Warren McCulloch</a:t>
                </a:r>
                <a:r>
                  <a:rPr kumimoji="0" lang="zh-CN"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于</a:t>
                </a:r>
                <a:r>
                  <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1954</a:t>
                </a:r>
                <a:r>
                  <a:rPr kumimoji="0" lang="zh-CN"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年在《英国科学哲学期刊》发表的一篇题为《走出形而上学的洞穴》（</a:t>
                </a:r>
                <a:r>
                  <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Through the Den of the Metaphysician</a:t>
                </a:r>
                <a:r>
                  <a:rPr kumimoji="0" lang="zh-CN"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）文章中激动骄傲写道，</a:t>
                </a:r>
                <a:r>
                  <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0" lang="zh-CN"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在科学史上第一次，我们知道了我们是怎么知道的（</a:t>
                </a:r>
                <a:r>
                  <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For the first time in the history of science we know how we know and hence are able to state it clearly</a:t>
                </a:r>
                <a:r>
                  <a:rPr kumimoji="0" lang="zh-CN"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0" lang="zh-CN"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，认为可通过如上计算方式来模拟神经元对输入信号进行抑制和兴奋的机制。若干个</a:t>
                </a:r>
                <a:r>
                  <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MCP</a:t>
                </a:r>
                <a:r>
                  <a:rPr kumimoji="0" lang="zh-CN"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神经元前后相连就构成了最早神经网络雏形。</a:t>
                </a:r>
                <a:r>
                  <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MCP</a:t>
                </a:r>
                <a:r>
                  <a:rPr kumimoji="0" lang="zh-CN"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神经元模型虽简单，却开启了建立神经网络大厦地基的征途。</a:t>
                </a:r>
              </a:p>
              <a:p>
                <a:pPr marL="0" marR="0" lvl="0" indent="0" algn="just" defTabSz="914400" rtl="0" eaLnBrk="1" fontAlgn="auto" latinLnBrk="0" hangingPunct="1">
                  <a:lnSpc>
                    <a:spcPct val="150000"/>
                  </a:lnSpc>
                  <a:spcBef>
                    <a:spcPts val="0"/>
                  </a:spcBef>
                  <a:spcAft>
                    <a:spcPts val="0"/>
                  </a:spcAft>
                  <a:buClrTx/>
                  <a:buSzTx/>
                  <a:buFontTx/>
                  <a:buNone/>
                  <a:tabLst/>
                  <a:defRPr/>
                </a:pPr>
                <a:endPar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mc:Choice>
        <mc:Fallback xmlns="">
          <p:sp>
            <p:nvSpPr>
              <p:cNvPr id="8" name="矩形 7">
                <a:extLst>
                  <a:ext uri="{FF2B5EF4-FFF2-40B4-BE49-F238E27FC236}">
                    <a16:creationId xmlns:a16="http://schemas.microsoft.com/office/drawing/2014/main" id="{3AA15EDD-17E8-41A2-8438-9BF013800155}"/>
                  </a:ext>
                </a:extLst>
              </p:cNvPr>
              <p:cNvSpPr>
                <a:spLocks noRot="1" noChangeAspect="1" noMove="1" noResize="1" noEditPoints="1" noAdjustHandles="1" noChangeArrowheads="1" noChangeShapeType="1" noTextEdit="1"/>
              </p:cNvSpPr>
              <p:nvPr/>
            </p:nvSpPr>
            <p:spPr>
              <a:xfrm>
                <a:off x="155448" y="2291387"/>
                <a:ext cx="7098176" cy="4110741"/>
              </a:xfrm>
              <a:prstGeom prst="rect">
                <a:avLst/>
              </a:prstGeom>
              <a:blipFill>
                <a:blip r:embed="rId3"/>
                <a:stretch>
                  <a:fillRect l="-344" r="-430"/>
                </a:stretch>
              </a:blipFill>
            </p:spPr>
            <p:txBody>
              <a:bodyPr/>
              <a:lstStyle/>
              <a:p>
                <a:r>
                  <a:rPr lang="zh-CN" altLang="en-US">
                    <a:noFill/>
                  </a:rPr>
                  <a:t> </a:t>
                </a:r>
              </a:p>
            </p:txBody>
          </p:sp>
        </mc:Fallback>
      </mc:AlternateContent>
      <p:sp>
        <p:nvSpPr>
          <p:cNvPr id="25" name="矩形 24">
            <a:extLst>
              <a:ext uri="{FF2B5EF4-FFF2-40B4-BE49-F238E27FC236}">
                <a16:creationId xmlns:a16="http://schemas.microsoft.com/office/drawing/2014/main" id="{FA7E4C39-58FC-4583-BCF8-B462E31C5699}"/>
              </a:ext>
            </a:extLst>
          </p:cNvPr>
          <p:cNvSpPr/>
          <p:nvPr/>
        </p:nvSpPr>
        <p:spPr>
          <a:xfrm>
            <a:off x="852473" y="129010"/>
            <a:ext cx="2852063"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mn-cs"/>
              </a:rPr>
              <a:t>一、</a:t>
            </a: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前馈神经网络与参数优化</a:t>
            </a:r>
          </a:p>
        </p:txBody>
      </p:sp>
      <p:pic>
        <p:nvPicPr>
          <p:cNvPr id="2" name="图片 1">
            <a:extLst>
              <a:ext uri="{FF2B5EF4-FFF2-40B4-BE49-F238E27FC236}">
                <a16:creationId xmlns:a16="http://schemas.microsoft.com/office/drawing/2014/main" id="{B352D5CE-1D19-4BEC-AA72-F9E10551611F}"/>
              </a:ext>
            </a:extLst>
          </p:cNvPr>
          <p:cNvPicPr>
            <a:picLocks noChangeAspect="1"/>
          </p:cNvPicPr>
          <p:nvPr/>
        </p:nvPicPr>
        <p:blipFill>
          <a:blip r:embed="rId4"/>
          <a:stretch>
            <a:fillRect/>
          </a:stretch>
        </p:blipFill>
        <p:spPr>
          <a:xfrm>
            <a:off x="7511663" y="2585157"/>
            <a:ext cx="3934502" cy="2798414"/>
          </a:xfrm>
          <a:prstGeom prst="rect">
            <a:avLst/>
          </a:prstGeom>
        </p:spPr>
      </p:pic>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20A81B79-C4F1-4565-9245-8D0712C8610F}"/>
                  </a:ext>
                </a:extLst>
              </p:cNvPr>
              <p:cNvSpPr/>
              <p:nvPr/>
            </p:nvSpPr>
            <p:spPr>
              <a:xfrm>
                <a:off x="7472108" y="5132392"/>
                <a:ext cx="3974057" cy="894860"/>
              </a:xfrm>
              <a:prstGeom prst="rect">
                <a:avLst/>
              </a:prstGeom>
            </p:spPr>
            <p:txBody>
              <a:bodyPr wrap="square">
                <a:spAutoFit/>
              </a:bodyPr>
              <a:lstStyle/>
              <a:p>
                <a:pPr marL="0" marR="0" lvl="0" indent="266700" algn="just" defTabSz="914400" rtl="0" eaLnBrk="1" fontAlgn="auto" latinLnBrk="0" hangingPunct="1">
                  <a:lnSpc>
                    <a:spcPct val="150000"/>
                  </a:lnSpc>
                  <a:spcBef>
                    <a:spcPts val="0"/>
                  </a:spcBef>
                  <a:spcAft>
                    <a:spcPts val="600"/>
                  </a:spcAft>
                  <a:buClrTx/>
                  <a:buSzTx/>
                  <a:buFontTx/>
                  <a:buNone/>
                  <a:tabLst/>
                  <a:defRPr/>
                </a:pPr>
                <a14:m>
                  <m:oMathPara xmlns:m="http://schemas.openxmlformats.org/officeDocument/2006/math">
                    <m:oMathParaPr>
                      <m:jc m:val="centerGroup"/>
                    </m:oMathParaPr>
                    <m:oMath xmlns:m="http://schemas.openxmlformats.org/officeDocument/2006/math">
                      <m:r>
                        <m:rPr>
                          <m:sty m:val="p"/>
                        </m:rPr>
                        <a:rPr kumimoji="0" lang="en-US" altLang="zh-CN" sz="1600" b="0" i="0"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y</m:t>
                      </m:r>
                      <m:r>
                        <a:rPr kumimoji="0" lang="en-US" altLang="zh-CN" sz="1600" b="0" i="0"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r>
                        <a:rPr kumimoji="0" lang="en-US" altLang="zh-CN" sz="1600" b="1"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𝚽</m:t>
                      </m:r>
                      <m:r>
                        <a:rPr kumimoji="0" lang="en-US" altLang="zh-CN" sz="1600" b="0" i="0"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nary>
                        <m:naryPr>
                          <m:chr m:val="∑"/>
                          <m:limLoc m:val="subSup"/>
                          <m:ctrlPr>
                            <a:rPr kumimoji="0" lang="zh-CN" altLang="zh-CN" sz="16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naryPr>
                        <m:sub>
                          <m:r>
                            <a:rPr kumimoji="0" lang="en-US" altLang="zh-CN" sz="16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𝑖</m:t>
                          </m:r>
                          <m:r>
                            <a:rPr kumimoji="0" lang="en-US" altLang="zh-CN" sz="16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=1</m:t>
                          </m:r>
                        </m:sub>
                        <m:sup>
                          <m:r>
                            <a:rPr kumimoji="0" lang="en-US" altLang="zh-CN" sz="16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𝑛</m:t>
                          </m:r>
                        </m:sup>
                        <m:e>
                          <m:sSub>
                            <m:sSubPr>
                              <m:ctrlPr>
                                <a:rPr kumimoji="0" lang="zh-CN" altLang="zh-CN" sz="16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6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𝑤</m:t>
                              </m:r>
                            </m:e>
                            <m:sub>
                              <m:r>
                                <a:rPr kumimoji="0" lang="en-US" altLang="zh-CN" sz="16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𝑖</m:t>
                              </m:r>
                            </m:sub>
                          </m:sSub>
                          <m:sSub>
                            <m:sSubPr>
                              <m:ctrlPr>
                                <a:rPr kumimoji="0" lang="zh-CN" altLang="zh-CN" sz="16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6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𝑥</m:t>
                              </m:r>
                            </m:e>
                            <m:sub>
                              <m:r>
                                <a:rPr kumimoji="0" lang="en-US" altLang="zh-CN" sz="16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𝑖</m:t>
                              </m:r>
                            </m:sub>
                          </m:sSub>
                        </m:e>
                      </m:nary>
                      <m:r>
                        <a:rPr kumimoji="0" lang="en-US" altLang="zh-CN" sz="1600" b="0" i="0"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oMath>
                  </m:oMathPara>
                </a14:m>
                <a:endParaRPr kumimoji="0" lang="zh-CN" altLang="zh-CN" sz="1600" b="0" i="0" u="none" strike="noStrike" kern="1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mc:Choice>
        <mc:Fallback xmlns="">
          <p:sp>
            <p:nvSpPr>
              <p:cNvPr id="7" name="矩形 6">
                <a:extLst>
                  <a:ext uri="{FF2B5EF4-FFF2-40B4-BE49-F238E27FC236}">
                    <a16:creationId xmlns:a16="http://schemas.microsoft.com/office/drawing/2014/main" id="{20A81B79-C4F1-4565-9245-8D0712C8610F}"/>
                  </a:ext>
                </a:extLst>
              </p:cNvPr>
              <p:cNvSpPr>
                <a:spLocks noRot="1" noChangeAspect="1" noMove="1" noResize="1" noEditPoints="1" noAdjustHandles="1" noChangeArrowheads="1" noChangeShapeType="1" noTextEdit="1"/>
              </p:cNvSpPr>
              <p:nvPr/>
            </p:nvSpPr>
            <p:spPr>
              <a:xfrm>
                <a:off x="7472108" y="5132392"/>
                <a:ext cx="3974057" cy="894860"/>
              </a:xfrm>
              <a:prstGeom prst="rect">
                <a:avLst/>
              </a:prstGeom>
              <a:blipFill>
                <a:blip r:embed="rId5"/>
                <a:stretch>
                  <a:fillRect/>
                </a:stretch>
              </a:blipFill>
            </p:spPr>
            <p:txBody>
              <a:bodyPr/>
              <a:lstStyle/>
              <a:p>
                <a:r>
                  <a:rPr lang="zh-CN" altLang="en-US">
                    <a:noFill/>
                  </a:rPr>
                  <a:t> </a:t>
                </a:r>
              </a:p>
            </p:txBody>
          </p:sp>
        </mc:Fallback>
      </mc:AlternateContent>
      <p:sp>
        <p:nvSpPr>
          <p:cNvPr id="10" name="矩形 9">
            <a:extLst>
              <a:ext uri="{FF2B5EF4-FFF2-40B4-BE49-F238E27FC236}">
                <a16:creationId xmlns:a16="http://schemas.microsoft.com/office/drawing/2014/main" id="{806BE8D3-3B49-4CC1-9FF5-16ABDD6EA123}"/>
              </a:ext>
            </a:extLst>
          </p:cNvPr>
          <p:cNvSpPr/>
          <p:nvPr/>
        </p:nvSpPr>
        <p:spPr>
          <a:xfrm>
            <a:off x="1211987" y="1597948"/>
            <a:ext cx="9436174" cy="58477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zh-CN" sz="1600" b="1" i="0" u="none" strike="noStrike" kern="1200" cap="none" spc="0" normalizeH="0" baseline="0" noProof="0" dirty="0">
                <a:ln>
                  <a:noFill/>
                </a:ln>
                <a:solidFill>
                  <a:srgbClr val="C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在科学史上第一次，我们知道了我们是怎么知道的</a:t>
            </a:r>
            <a:endParaRPr kumimoji="0" lang="en-US" altLang="zh-CN" sz="1600" b="1" i="0" u="none" strike="noStrike" kern="1200" cap="none" spc="0" normalizeH="0" baseline="0" noProof="0" dirty="0">
              <a:ln>
                <a:noFill/>
              </a:ln>
              <a:solidFill>
                <a:srgbClr val="C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zh-CN" sz="1600" b="1" i="0" u="none" strike="noStrike" kern="1200" cap="none" spc="0" normalizeH="0" baseline="0" noProof="0" dirty="0">
                <a:ln>
                  <a:noFill/>
                </a:ln>
                <a:solidFill>
                  <a:srgbClr val="C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0" lang="en-US" altLang="zh-CN" sz="1600" b="1" i="0" u="none" strike="noStrike" kern="1200" cap="none" spc="0" normalizeH="0" baseline="0" noProof="0" dirty="0">
                <a:ln>
                  <a:noFill/>
                </a:ln>
                <a:solidFill>
                  <a:srgbClr val="C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For the first time in the history of science we know how we know and hence are able to state it clearly</a:t>
            </a:r>
            <a:r>
              <a:rPr kumimoji="0" lang="zh-CN" altLang="zh-CN" sz="1600" b="1" i="0" u="none" strike="noStrike" kern="1200" cap="none" spc="0" normalizeH="0" baseline="0" noProof="0" dirty="0">
                <a:ln>
                  <a:noFill/>
                </a:ln>
                <a:solidFill>
                  <a:srgbClr val="C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endParaRPr kumimoji="0" lang="zh-CN" altLang="en-US" sz="1600" b="1" i="0" u="none" strike="noStrike" kern="1200" cap="none" spc="0" normalizeH="0" baseline="0" noProof="0" dirty="0">
              <a:ln>
                <a:noFill/>
              </a:ln>
              <a:solidFill>
                <a:srgbClr val="C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3871765415"/>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583380" y="726948"/>
            <a:ext cx="7464387" cy="497934"/>
            <a:chOff x="4099943" y="2819853"/>
            <a:chExt cx="2570275" cy="497934"/>
          </a:xfrm>
        </p:grpSpPr>
        <p:sp>
          <p:nvSpPr>
            <p:cNvPr id="4" name="平行四边形 3"/>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5" name="平行四边形 4"/>
            <p:cNvSpPr/>
            <p:nvPr/>
          </p:nvSpPr>
          <p:spPr bwMode="auto">
            <a:xfrm>
              <a:off x="4122533" y="2819853"/>
              <a:ext cx="2547685"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6" name="矩形 5"/>
            <p:cNvSpPr/>
            <p:nvPr/>
          </p:nvSpPr>
          <p:spPr>
            <a:xfrm>
              <a:off x="4216534" y="2853798"/>
              <a:ext cx="2359684" cy="400110"/>
            </a:xfrm>
            <a:prstGeom prst="rect">
              <a:avLst/>
            </a:prstGeom>
          </p:spPr>
          <p:txBody>
            <a:bodyPr wrap="square">
              <a:spAutoFit/>
            </a:bodyPr>
            <a:lstStyle/>
            <a:p>
              <a:pPr marL="0" marR="0" lvl="0" indent="0" algn="ctr" defTabSz="914400" rtl="0" eaLnBrk="1" fontAlgn="auto" latinLnBrk="0" hangingPunct="1">
                <a:lnSpc>
                  <a:spcPct val="100000"/>
                </a:lnSpc>
                <a:spcBef>
                  <a:spcPct val="50000"/>
                </a:spcBef>
                <a:spcAft>
                  <a:spcPts val="0"/>
                </a:spcAft>
                <a:buClrTx/>
                <a:buSzTx/>
                <a:buFontTx/>
                <a:buNone/>
                <a:tabLst/>
                <a:defRPr/>
              </a:pPr>
              <a:r>
                <a:rPr kumimoji="0" lang="zh-CN" altLang="en-US" sz="2000" b="1" i="0" u="none" strike="noStrike" kern="1200" cap="none" spc="0" normalizeH="0" baseline="0" noProof="0" dirty="0">
                  <a:ln>
                    <a:noFill/>
                  </a:ln>
                  <a:solidFill>
                    <a:prstClr val="black">
                      <a:lumMod val="95000"/>
                      <a:lumOff val="5000"/>
                    </a:prstClr>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前馈神经网络：感知机</a:t>
              </a:r>
              <a:endParaRPr kumimoji="0" lang="zh-CN" altLang="en-US" sz="2000" b="1" i="0" u="none" strike="noStrike" kern="120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endParaRPr>
            </a:p>
          </p:txBody>
        </p:sp>
      </p:grpSp>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3AA15EDD-17E8-41A2-8438-9BF013800155}"/>
                  </a:ext>
                </a:extLst>
              </p:cNvPr>
              <p:cNvSpPr/>
              <p:nvPr/>
            </p:nvSpPr>
            <p:spPr>
              <a:xfrm>
                <a:off x="70339" y="1484266"/>
                <a:ext cx="7494860" cy="5680401"/>
              </a:xfrm>
              <a:prstGeom prst="rect">
                <a:avLst/>
              </a:prstGeom>
            </p:spPr>
            <p:txBody>
              <a:bodyPr wrap="square">
                <a:spAutoFit/>
              </a:bodyPr>
              <a:lstStyle/>
              <a:p>
                <a:pPr marL="285750" marR="0" lvl="0" indent="-285750" algn="just" defTabSz="914400" rtl="0" eaLnBrk="1" fontAlgn="auto" latinLnBrk="0" hangingPunct="1">
                  <a:lnSpc>
                    <a:spcPct val="150000"/>
                  </a:lnSpc>
                  <a:spcBef>
                    <a:spcPts val="0"/>
                  </a:spcBef>
                  <a:spcAft>
                    <a:spcPts val="0"/>
                  </a:spcAft>
                  <a:buClrTx/>
                  <a:buSzTx/>
                  <a:buFont typeface="Wingdings" panose="05000000000000000000" pitchFamily="2" charset="2"/>
                  <a:buChar char="l"/>
                  <a:tabLst/>
                  <a:defRPr/>
                </a:pPr>
                <a:r>
                  <a:rPr kumimoji="0" lang="zh-CN"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早期的感知机结构和</a:t>
                </a:r>
                <a:r>
                  <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MCP</a:t>
                </a:r>
                <a:r>
                  <a:rPr kumimoji="0" lang="zh-CN"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模型相似，由一个输入层和一个输出层构成，因此也被称为</a:t>
                </a:r>
                <a:r>
                  <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0" lang="zh-CN"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单层感知机</a:t>
                </a:r>
                <a:r>
                  <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0" lang="zh-CN"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。感知机的输入层负责接收实数值的输入向量，输出层则能输出</a:t>
                </a:r>
                <a:r>
                  <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1</a:t>
                </a:r>
                <a:r>
                  <a:rPr kumimoji="0" lang="zh-CN"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或</a:t>
                </a:r>
                <a:r>
                  <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-1</a:t>
                </a:r>
                <a:r>
                  <a:rPr kumimoji="0" lang="zh-CN"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两个值。单层感知机可作为一种两类线性分类模型</a:t>
                </a:r>
                <a:r>
                  <a:rPr kumimoji="0" lang="zh-CN"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，如图</a:t>
                </a:r>
                <a:r>
                  <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5.2</a:t>
                </a:r>
                <a:r>
                  <a:rPr kumimoji="0" lang="zh-CN"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所示。</a:t>
                </a:r>
                <a:endPar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a:p>
                <a:pPr marL="285750" marR="0" lvl="0" indent="-285750" algn="just" defTabSz="914400" rtl="0" eaLnBrk="1" fontAlgn="auto" latinLnBrk="0" hangingPunct="1">
                  <a:lnSpc>
                    <a:spcPct val="150000"/>
                  </a:lnSpc>
                  <a:spcBef>
                    <a:spcPts val="0"/>
                  </a:spcBef>
                  <a:spcAft>
                    <a:spcPts val="0"/>
                  </a:spcAft>
                  <a:buClrTx/>
                  <a:buSzTx/>
                  <a:buFont typeface="Wingdings" panose="05000000000000000000" pitchFamily="2" charset="2"/>
                  <a:buChar char="l"/>
                  <a:tabLst/>
                  <a:defRPr/>
                </a:pPr>
                <a:endPar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a:p>
                <a:pPr marL="285750" marR="0" lvl="0" indent="-285750" algn="just" defTabSz="914400" rtl="0" eaLnBrk="1" fontAlgn="auto" latinLnBrk="0" hangingPunct="1">
                  <a:lnSpc>
                    <a:spcPct val="150000"/>
                  </a:lnSpc>
                  <a:spcBef>
                    <a:spcPts val="0"/>
                  </a:spcBef>
                  <a:spcAft>
                    <a:spcPts val="0"/>
                  </a:spcAft>
                  <a:buClrTx/>
                  <a:buSzTx/>
                  <a:buFont typeface="Wingdings" panose="05000000000000000000" pitchFamily="2" charset="2"/>
                  <a:buChar char="l"/>
                  <a:tabLst/>
                  <a:defRPr/>
                </a:pPr>
                <a:r>
                  <a:rPr kumimoji="0" lang="zh-CN"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对于具有</a:t>
                </a:r>
                <a14:m>
                  <m:oMath xmlns:m="http://schemas.openxmlformats.org/officeDocument/2006/math">
                    <m:r>
                      <a:rPr kumimoji="0" lang="en-US" altLang="zh-CN" sz="1600" b="0" i="0" u="none" strike="noStrike" kern="1200" cap="none" spc="0" normalizeH="0" baseline="0" noProof="0">
                        <a:ln>
                          <a:noFill/>
                        </a:ln>
                        <a:solidFill>
                          <a:prstClr val="black"/>
                        </a:solidFill>
                        <a:effectLst/>
                        <a:uLnTx/>
                        <a:uFillTx/>
                        <a:latin typeface="Cambria Math" panose="02040503050406030204" pitchFamily="18" charset="0"/>
                        <a:cs typeface="+mn-cs"/>
                      </a:rPr>
                      <m:t>𝑛</m:t>
                    </m:r>
                  </m:oMath>
                </a14:m>
                <a:r>
                  <a:rPr kumimoji="0" lang="zh-CN"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个输入以及对应连接权重系数为</a:t>
                </a:r>
                <a14:m>
                  <m:oMath xmlns:m="http://schemas.openxmlformats.org/officeDocument/2006/math">
                    <m:sSub>
                      <m:sSubPr>
                        <m:ctrlPr>
                          <a:rPr kumimoji="0" lang="zh-CN"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CN" sz="1600" b="0" i="0" u="none" strike="noStrike" kern="1200" cap="none" spc="0" normalizeH="0" baseline="0" noProof="0">
                            <a:ln>
                              <a:noFill/>
                            </a:ln>
                            <a:solidFill>
                              <a:prstClr val="black"/>
                            </a:solidFill>
                            <a:effectLst/>
                            <a:uLnTx/>
                            <a:uFillTx/>
                            <a:latin typeface="Cambria Math" panose="02040503050406030204" pitchFamily="18" charset="0"/>
                            <a:cs typeface="+mn-cs"/>
                          </a:rPr>
                          <m:t>𝑤</m:t>
                        </m:r>
                      </m:e>
                      <m:sub>
                        <m:r>
                          <a:rPr kumimoji="0" lang="en-US" altLang="zh-CN" sz="1600" b="0" i="0" u="none" strike="noStrike" kern="1200" cap="none" spc="0" normalizeH="0" baseline="0" noProof="0">
                            <a:ln>
                              <a:noFill/>
                            </a:ln>
                            <a:solidFill>
                              <a:prstClr val="black"/>
                            </a:solidFill>
                            <a:effectLst/>
                            <a:uLnTx/>
                            <a:uFillTx/>
                            <a:latin typeface="Cambria Math" panose="02040503050406030204" pitchFamily="18" charset="0"/>
                            <a:cs typeface="+mn-cs"/>
                          </a:rPr>
                          <m:t>𝑖</m:t>
                        </m:r>
                      </m:sub>
                    </m:sSub>
                  </m:oMath>
                </a14:m>
                <a:r>
                  <a:rPr kumimoji="0" lang="zh-CN"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的感知机，首先通过线性加权得到输入数据的累加结果</a:t>
                </a:r>
                <a14:m>
                  <m:oMath xmlns:m="http://schemas.openxmlformats.org/officeDocument/2006/math">
                    <m:r>
                      <m:rPr>
                        <m:sty m:val="p"/>
                      </m:rPr>
                      <a:rPr kumimoji="0" lang="en-US" altLang="zh-CN" sz="1600" b="0" i="0" u="none" strike="noStrike" kern="1200" cap="none" spc="0" normalizeH="0" baseline="0" noProof="0">
                        <a:ln>
                          <a:noFill/>
                        </a:ln>
                        <a:solidFill>
                          <a:prstClr val="black"/>
                        </a:solidFill>
                        <a:effectLst/>
                        <a:uLnTx/>
                        <a:uFillTx/>
                        <a:latin typeface="Cambria Math" panose="02040503050406030204" pitchFamily="18" charset="0"/>
                        <a:cs typeface="+mn-cs"/>
                      </a:rPr>
                      <m:t>z</m:t>
                    </m:r>
                  </m:oMath>
                </a14:m>
                <a:r>
                  <a:rPr kumimoji="0" lang="zh-CN"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14:m>
                  <m:oMath xmlns:m="http://schemas.openxmlformats.org/officeDocument/2006/math">
                    <m:r>
                      <m:rPr>
                        <m:sty m:val="p"/>
                      </m:rPr>
                      <a:rPr kumimoji="0" lang="en-US" altLang="zh-CN" sz="1600" b="0" i="0" u="none" strike="noStrike" kern="1200" cap="none" spc="0" normalizeH="0" baseline="0" noProof="0">
                        <a:ln>
                          <a:noFill/>
                        </a:ln>
                        <a:solidFill>
                          <a:prstClr val="black"/>
                        </a:solidFill>
                        <a:effectLst/>
                        <a:uLnTx/>
                        <a:uFillTx/>
                        <a:latin typeface="Cambria Math" panose="02040503050406030204" pitchFamily="18" charset="0"/>
                        <a:cs typeface="+mn-cs"/>
                      </a:rPr>
                      <m:t>z</m:t>
                    </m:r>
                    <m:r>
                      <a:rPr kumimoji="0" lang="en-US" altLang="zh-CN" sz="1600" b="0" i="0" u="none" strike="noStrike" kern="1200" cap="none" spc="0" normalizeH="0" baseline="0" noProof="0">
                        <a:ln>
                          <a:noFill/>
                        </a:ln>
                        <a:solidFill>
                          <a:prstClr val="black"/>
                        </a:solidFill>
                        <a:effectLst/>
                        <a:uLnTx/>
                        <a:uFillTx/>
                        <a:latin typeface="Cambria Math" panose="02040503050406030204" pitchFamily="18" charset="0"/>
                        <a:cs typeface="+mn-cs"/>
                      </a:rPr>
                      <m:t>=</m:t>
                    </m:r>
                    <m:sSub>
                      <m:sSubPr>
                        <m:ctrlPr>
                          <a:rPr kumimoji="0" lang="zh-CN"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CN" sz="1600" b="0" i="0" u="none" strike="noStrike" kern="1200" cap="none" spc="0" normalizeH="0" baseline="0" noProof="0">
                            <a:ln>
                              <a:noFill/>
                            </a:ln>
                            <a:solidFill>
                              <a:prstClr val="black"/>
                            </a:solidFill>
                            <a:effectLst/>
                            <a:uLnTx/>
                            <a:uFillTx/>
                            <a:latin typeface="Cambria Math" panose="02040503050406030204" pitchFamily="18" charset="0"/>
                            <a:cs typeface="+mn-cs"/>
                          </a:rPr>
                          <m:t>𝑤</m:t>
                        </m:r>
                      </m:e>
                      <m:sub>
                        <m:r>
                          <a:rPr kumimoji="0" lang="en-US" altLang="zh-CN" sz="1600" b="0" i="0" u="none" strike="noStrike" kern="1200" cap="none" spc="0" normalizeH="0" baseline="0" noProof="0">
                            <a:ln>
                              <a:noFill/>
                            </a:ln>
                            <a:solidFill>
                              <a:prstClr val="black"/>
                            </a:solidFill>
                            <a:effectLst/>
                            <a:uLnTx/>
                            <a:uFillTx/>
                            <a:latin typeface="Cambria Math" panose="02040503050406030204" pitchFamily="18" charset="0"/>
                            <a:cs typeface="+mn-cs"/>
                          </a:rPr>
                          <m:t>1</m:t>
                        </m:r>
                      </m:sub>
                    </m:sSub>
                    <m:sSub>
                      <m:sSubPr>
                        <m:ctrlPr>
                          <a:rPr kumimoji="0" lang="zh-CN"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CN" sz="1600" b="0" i="0" u="none" strike="noStrike" kern="1200" cap="none" spc="0" normalizeH="0" baseline="0" noProof="0">
                            <a:ln>
                              <a:noFill/>
                            </a:ln>
                            <a:solidFill>
                              <a:prstClr val="black"/>
                            </a:solidFill>
                            <a:effectLst/>
                            <a:uLnTx/>
                            <a:uFillTx/>
                            <a:latin typeface="Cambria Math" panose="02040503050406030204" pitchFamily="18" charset="0"/>
                            <a:cs typeface="+mn-cs"/>
                          </a:rPr>
                          <m:t>𝑥</m:t>
                        </m:r>
                      </m:e>
                      <m:sub>
                        <m:r>
                          <a:rPr kumimoji="0" lang="en-US" altLang="zh-CN" sz="1600" b="0" i="0" u="none" strike="noStrike" kern="1200" cap="none" spc="0" normalizeH="0" baseline="0" noProof="0">
                            <a:ln>
                              <a:noFill/>
                            </a:ln>
                            <a:solidFill>
                              <a:prstClr val="black"/>
                            </a:solidFill>
                            <a:effectLst/>
                            <a:uLnTx/>
                            <a:uFillTx/>
                            <a:latin typeface="Cambria Math" panose="02040503050406030204" pitchFamily="18" charset="0"/>
                            <a:cs typeface="+mn-cs"/>
                          </a:rPr>
                          <m:t>1</m:t>
                        </m:r>
                      </m:sub>
                    </m:sSub>
                    <m:r>
                      <a:rPr kumimoji="0" lang="en-US" altLang="zh-CN" sz="1600" b="0" i="0" u="none" strike="noStrike" kern="1200" cap="none" spc="0" normalizeH="0" baseline="0" noProof="0">
                        <a:ln>
                          <a:noFill/>
                        </a:ln>
                        <a:solidFill>
                          <a:prstClr val="black"/>
                        </a:solidFill>
                        <a:effectLst/>
                        <a:uLnTx/>
                        <a:uFillTx/>
                        <a:latin typeface="Cambria Math" panose="02040503050406030204" pitchFamily="18" charset="0"/>
                        <a:cs typeface="+mn-cs"/>
                      </a:rPr>
                      <m:t>+</m:t>
                    </m:r>
                    <m:sSub>
                      <m:sSubPr>
                        <m:ctrlPr>
                          <a:rPr kumimoji="0" lang="zh-CN"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CN" sz="1600" b="0" i="0" u="none" strike="noStrike" kern="1200" cap="none" spc="0" normalizeH="0" baseline="0" noProof="0">
                            <a:ln>
                              <a:noFill/>
                            </a:ln>
                            <a:solidFill>
                              <a:prstClr val="black"/>
                            </a:solidFill>
                            <a:effectLst/>
                            <a:uLnTx/>
                            <a:uFillTx/>
                            <a:latin typeface="Cambria Math" panose="02040503050406030204" pitchFamily="18" charset="0"/>
                            <a:cs typeface="+mn-cs"/>
                          </a:rPr>
                          <m:t>𝑤</m:t>
                        </m:r>
                      </m:e>
                      <m:sub>
                        <m:r>
                          <a:rPr kumimoji="0" lang="en-US" altLang="zh-CN" sz="1600" b="0" i="0" u="none" strike="noStrike" kern="1200" cap="none" spc="0" normalizeH="0" baseline="0" noProof="0">
                            <a:ln>
                              <a:noFill/>
                            </a:ln>
                            <a:solidFill>
                              <a:prstClr val="black"/>
                            </a:solidFill>
                            <a:effectLst/>
                            <a:uLnTx/>
                            <a:uFillTx/>
                            <a:latin typeface="Cambria Math" panose="02040503050406030204" pitchFamily="18" charset="0"/>
                            <a:cs typeface="+mn-cs"/>
                          </a:rPr>
                          <m:t>2</m:t>
                        </m:r>
                      </m:sub>
                    </m:sSub>
                    <m:sSub>
                      <m:sSubPr>
                        <m:ctrlPr>
                          <a:rPr kumimoji="0" lang="zh-CN"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CN" sz="1600" b="0" i="0" u="none" strike="noStrike" kern="1200" cap="none" spc="0" normalizeH="0" baseline="0" noProof="0">
                            <a:ln>
                              <a:noFill/>
                            </a:ln>
                            <a:solidFill>
                              <a:prstClr val="black"/>
                            </a:solidFill>
                            <a:effectLst/>
                            <a:uLnTx/>
                            <a:uFillTx/>
                            <a:latin typeface="Cambria Math" panose="02040503050406030204" pitchFamily="18" charset="0"/>
                            <a:cs typeface="+mn-cs"/>
                          </a:rPr>
                          <m:t>𝑥</m:t>
                        </m:r>
                      </m:e>
                      <m:sub>
                        <m:r>
                          <a:rPr kumimoji="0" lang="en-US" altLang="zh-CN" sz="1600" b="0" i="0" u="none" strike="noStrike" kern="1200" cap="none" spc="0" normalizeH="0" baseline="0" noProof="0">
                            <a:ln>
                              <a:noFill/>
                            </a:ln>
                            <a:solidFill>
                              <a:prstClr val="black"/>
                            </a:solidFill>
                            <a:effectLst/>
                            <a:uLnTx/>
                            <a:uFillTx/>
                            <a:latin typeface="Cambria Math" panose="02040503050406030204" pitchFamily="18" charset="0"/>
                            <a:cs typeface="+mn-cs"/>
                          </a:rPr>
                          <m:t>2</m:t>
                        </m:r>
                      </m:sub>
                    </m:sSub>
                    <m:r>
                      <a:rPr kumimoji="0" lang="en-US" altLang="zh-CN" sz="1600" b="0" i="0"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en-US" altLang="zh-CN" sz="1600" b="0" i="0" u="none" strike="noStrike" kern="1200" cap="none" spc="0" normalizeH="0" baseline="0" noProof="0">
                        <a:ln>
                          <a:noFill/>
                        </a:ln>
                        <a:solidFill>
                          <a:prstClr val="black"/>
                        </a:solidFill>
                        <a:effectLst/>
                        <a:uLnTx/>
                        <a:uFillTx/>
                        <a:latin typeface="Cambria Math" panose="02040503050406030204" pitchFamily="18" charset="0"/>
                        <a:cs typeface="+mn-cs"/>
                      </a:rPr>
                      <m:t>𝑏</m:t>
                    </m:r>
                  </m:oMath>
                </a14:m>
                <a:r>
                  <a:rPr kumimoji="0" lang="zh-CN"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。这里</a:t>
                </a:r>
                <a14:m>
                  <m:oMath xmlns:m="http://schemas.openxmlformats.org/officeDocument/2006/math">
                    <m:sSub>
                      <m:sSubPr>
                        <m:ctrlPr>
                          <a:rPr kumimoji="0" lang="zh-CN"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CN" sz="1600" b="0" i="0" u="none" strike="noStrike" kern="1200" cap="none" spc="0" normalizeH="0" baseline="0" noProof="0">
                            <a:ln>
                              <a:noFill/>
                            </a:ln>
                            <a:solidFill>
                              <a:prstClr val="black"/>
                            </a:solidFill>
                            <a:effectLst/>
                            <a:uLnTx/>
                            <a:uFillTx/>
                            <a:latin typeface="Cambria Math" panose="02040503050406030204" pitchFamily="18" charset="0"/>
                            <a:cs typeface="+mn-cs"/>
                          </a:rPr>
                          <m:t>𝑥</m:t>
                        </m:r>
                      </m:e>
                      <m:sub>
                        <m:r>
                          <a:rPr kumimoji="0" lang="en-US" altLang="zh-CN" sz="1600" b="0" i="0" u="none" strike="noStrike" kern="1200" cap="none" spc="0" normalizeH="0" baseline="0" noProof="0">
                            <a:ln>
                              <a:noFill/>
                            </a:ln>
                            <a:solidFill>
                              <a:prstClr val="black"/>
                            </a:solidFill>
                            <a:effectLst/>
                            <a:uLnTx/>
                            <a:uFillTx/>
                            <a:latin typeface="Cambria Math" panose="02040503050406030204" pitchFamily="18" charset="0"/>
                            <a:cs typeface="+mn-cs"/>
                          </a:rPr>
                          <m:t>1</m:t>
                        </m:r>
                      </m:sub>
                    </m:sSub>
                    <m:r>
                      <a:rPr kumimoji="0" lang="en-US" altLang="zh-CN" sz="1600" b="0" i="0" u="none" strike="noStrike" kern="1200" cap="none" spc="0" normalizeH="0" baseline="0" noProof="0">
                        <a:ln>
                          <a:noFill/>
                        </a:ln>
                        <a:solidFill>
                          <a:prstClr val="black"/>
                        </a:solidFill>
                        <a:effectLst/>
                        <a:uLnTx/>
                        <a:uFillTx/>
                        <a:latin typeface="Cambria Math" panose="02040503050406030204" pitchFamily="18" charset="0"/>
                        <a:cs typeface="+mn-cs"/>
                      </a:rPr>
                      <m:t>, </m:t>
                    </m:r>
                    <m:sSub>
                      <m:sSubPr>
                        <m:ctrlPr>
                          <a:rPr kumimoji="0" lang="zh-CN"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CN" sz="1600" b="0" i="0" u="none" strike="noStrike" kern="1200" cap="none" spc="0" normalizeH="0" baseline="0" noProof="0">
                            <a:ln>
                              <a:noFill/>
                            </a:ln>
                            <a:solidFill>
                              <a:prstClr val="black"/>
                            </a:solidFill>
                            <a:effectLst/>
                            <a:uLnTx/>
                            <a:uFillTx/>
                            <a:latin typeface="Cambria Math" panose="02040503050406030204" pitchFamily="18" charset="0"/>
                            <a:cs typeface="+mn-cs"/>
                          </a:rPr>
                          <m:t>𝑥</m:t>
                        </m:r>
                      </m:e>
                      <m:sub>
                        <m:r>
                          <a:rPr kumimoji="0" lang="en-US" altLang="zh-CN" sz="1600" b="0" i="0" u="none" strike="noStrike" kern="1200" cap="none" spc="0" normalizeH="0" baseline="0" noProof="0">
                            <a:ln>
                              <a:noFill/>
                            </a:ln>
                            <a:solidFill>
                              <a:prstClr val="black"/>
                            </a:solidFill>
                            <a:effectLst/>
                            <a:uLnTx/>
                            <a:uFillTx/>
                            <a:latin typeface="Cambria Math" panose="02040503050406030204" pitchFamily="18" charset="0"/>
                            <a:cs typeface="+mn-cs"/>
                          </a:rPr>
                          <m:t>2</m:t>
                        </m:r>
                      </m:sub>
                    </m:sSub>
                    <m:r>
                      <a:rPr kumimoji="0" lang="en-US" altLang="zh-CN" sz="1600" b="0" i="0" u="none" strike="noStrike" kern="1200" cap="none" spc="0" normalizeH="0" baseline="0" noProof="0">
                        <a:ln>
                          <a:noFill/>
                        </a:ln>
                        <a:solidFill>
                          <a:prstClr val="black"/>
                        </a:solidFill>
                        <a:effectLst/>
                        <a:uLnTx/>
                        <a:uFillTx/>
                        <a:latin typeface="Cambria Math" panose="02040503050406030204" pitchFamily="18" charset="0"/>
                        <a:cs typeface="+mn-cs"/>
                      </a:rPr>
                      <m:t>…</m:t>
                    </m:r>
                    <m:sSub>
                      <m:sSubPr>
                        <m:ctrlPr>
                          <a:rPr kumimoji="0" lang="zh-CN"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CN" sz="1600" b="0" i="0" u="none" strike="noStrike" kern="1200" cap="none" spc="0" normalizeH="0" baseline="0" noProof="0">
                            <a:ln>
                              <a:noFill/>
                            </a:ln>
                            <a:solidFill>
                              <a:prstClr val="black"/>
                            </a:solidFill>
                            <a:effectLst/>
                            <a:uLnTx/>
                            <a:uFillTx/>
                            <a:latin typeface="Cambria Math" panose="02040503050406030204" pitchFamily="18" charset="0"/>
                            <a:cs typeface="+mn-cs"/>
                          </a:rPr>
                          <m:t>𝑥</m:t>
                        </m:r>
                      </m:e>
                      <m:sub>
                        <m:r>
                          <a:rPr kumimoji="0" lang="en-US" altLang="zh-CN" sz="1600" b="0" i="0" u="none" strike="noStrike" kern="1200" cap="none" spc="0" normalizeH="0" baseline="0" noProof="0">
                            <a:ln>
                              <a:noFill/>
                            </a:ln>
                            <a:solidFill>
                              <a:prstClr val="black"/>
                            </a:solidFill>
                            <a:effectLst/>
                            <a:uLnTx/>
                            <a:uFillTx/>
                            <a:latin typeface="Cambria Math" panose="02040503050406030204" pitchFamily="18" charset="0"/>
                            <a:cs typeface="+mn-cs"/>
                          </a:rPr>
                          <m:t>𝑛</m:t>
                        </m:r>
                      </m:sub>
                    </m:sSub>
                  </m:oMath>
                </a14:m>
                <a:r>
                  <a:rPr kumimoji="0" lang="zh-CN"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为感知机的输入，</a:t>
                </a:r>
                <a14:m>
                  <m:oMath xmlns:m="http://schemas.openxmlformats.org/officeDocument/2006/math">
                    <m:r>
                      <m:rPr>
                        <m:sty m:val="p"/>
                      </m:rPr>
                      <a:rPr kumimoji="0" lang="en-US" altLang="zh-CN" sz="1600" b="0" i="0" u="none" strike="noStrike" kern="1200" cap="none" spc="0" normalizeH="0" baseline="0" noProof="0">
                        <a:ln>
                          <a:noFill/>
                        </a:ln>
                        <a:solidFill>
                          <a:prstClr val="black"/>
                        </a:solidFill>
                        <a:effectLst/>
                        <a:uLnTx/>
                        <a:uFillTx/>
                        <a:latin typeface="Cambria Math" panose="02040503050406030204" pitchFamily="18" charset="0"/>
                        <a:cs typeface="+mn-cs"/>
                      </a:rPr>
                      <m:t>b</m:t>
                    </m:r>
                  </m:oMath>
                </a14:m>
                <a:r>
                  <a:rPr kumimoji="0" lang="zh-CN"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为偏置项（</a:t>
                </a:r>
                <a:r>
                  <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bias</a:t>
                </a:r>
                <a:r>
                  <a:rPr kumimoji="0" lang="zh-CN"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）。然后将</a:t>
                </a:r>
                <a14:m>
                  <m:oMath xmlns:m="http://schemas.openxmlformats.org/officeDocument/2006/math">
                    <m:r>
                      <m:rPr>
                        <m:sty m:val="p"/>
                      </m:rPr>
                      <a:rPr kumimoji="0" lang="en-US" altLang="zh-CN" sz="1600" b="0" i="0" u="none" strike="noStrike" kern="1200" cap="none" spc="0" normalizeH="0" baseline="0" noProof="0">
                        <a:ln>
                          <a:noFill/>
                        </a:ln>
                        <a:solidFill>
                          <a:prstClr val="black"/>
                        </a:solidFill>
                        <a:effectLst/>
                        <a:uLnTx/>
                        <a:uFillTx/>
                        <a:latin typeface="Cambria Math" panose="02040503050406030204" pitchFamily="18" charset="0"/>
                        <a:cs typeface="+mn-cs"/>
                      </a:rPr>
                      <m:t>z</m:t>
                    </m:r>
                  </m:oMath>
                </a14:m>
                <a:r>
                  <a:rPr kumimoji="0" lang="zh-CN"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作为激活函数</a:t>
                </a:r>
                <a14:m>
                  <m:oMath xmlns:m="http://schemas.openxmlformats.org/officeDocument/2006/math">
                    <m:r>
                      <a:rPr kumimoji="0" lang="en-US" altLang="zh-CN" sz="1600" b="0" i="0" u="none" strike="noStrike" kern="1200" cap="none" spc="0" normalizeH="0" baseline="0" noProof="0">
                        <a:ln>
                          <a:noFill/>
                        </a:ln>
                        <a:solidFill>
                          <a:prstClr val="black"/>
                        </a:solidFill>
                        <a:effectLst/>
                        <a:uLnTx/>
                        <a:uFillTx/>
                        <a:latin typeface="Cambria Math" panose="02040503050406030204" pitchFamily="18" charset="0"/>
                        <a:cs typeface="+mn-cs"/>
                      </a:rPr>
                      <m:t>𝛟</m:t>
                    </m:r>
                    <m:r>
                      <a:rPr kumimoji="0" lang="en-US" altLang="zh-CN" sz="1600" b="0" i="0" u="none" strike="noStrike" kern="1200" cap="none" spc="0" normalizeH="0" baseline="0" noProof="0">
                        <a:ln>
                          <a:noFill/>
                        </a:ln>
                        <a:solidFill>
                          <a:prstClr val="black"/>
                        </a:solidFill>
                        <a:effectLst/>
                        <a:uLnTx/>
                        <a:uFillTx/>
                        <a:latin typeface="Cambria Math" panose="02040503050406030204" pitchFamily="18" charset="0"/>
                        <a:cs typeface="+mn-cs"/>
                      </a:rPr>
                      <m:t>(∙)</m:t>
                    </m:r>
                  </m:oMath>
                </a14:m>
                <a:r>
                  <a:rPr kumimoji="0" lang="zh-CN"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的输入，激活函数会将</a:t>
                </a:r>
                <a14:m>
                  <m:oMath xmlns:m="http://schemas.openxmlformats.org/officeDocument/2006/math">
                    <m:r>
                      <m:rPr>
                        <m:sty m:val="p"/>
                      </m:rPr>
                      <a:rPr kumimoji="0" lang="en-US" altLang="zh-CN" sz="1600" b="0" i="0" u="none" strike="noStrike" kern="1200" cap="none" spc="0" normalizeH="0" baseline="0" noProof="0">
                        <a:ln>
                          <a:noFill/>
                        </a:ln>
                        <a:solidFill>
                          <a:prstClr val="black"/>
                        </a:solidFill>
                        <a:effectLst/>
                        <a:uLnTx/>
                        <a:uFillTx/>
                        <a:latin typeface="Cambria Math" panose="02040503050406030204" pitchFamily="18" charset="0"/>
                        <a:cs typeface="+mn-cs"/>
                      </a:rPr>
                      <m:t>z</m:t>
                    </m:r>
                  </m:oMath>
                </a14:m>
                <a:r>
                  <a:rPr kumimoji="0" lang="zh-CN"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与某一阈值（此例中，阈值为</a:t>
                </a:r>
                <a:r>
                  <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0</a:t>
                </a:r>
                <a:r>
                  <a:rPr kumimoji="0" lang="zh-CN"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）进行比较，如果大于该阈值则感知器输出为</a:t>
                </a:r>
                <a:r>
                  <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1</a:t>
                </a:r>
                <a:r>
                  <a:rPr kumimoji="0" lang="zh-CN"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，否则输出为</a:t>
                </a:r>
                <a:r>
                  <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-1</a:t>
                </a:r>
                <a:r>
                  <a:rPr kumimoji="0" lang="zh-CN"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。通过这样的操作，输入数据被分类为</a:t>
                </a:r>
                <a:r>
                  <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1</a:t>
                </a:r>
                <a:r>
                  <a:rPr kumimoji="0" lang="zh-CN"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或</a:t>
                </a:r>
                <a:r>
                  <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-1</a:t>
                </a:r>
                <a:r>
                  <a:rPr kumimoji="0" lang="zh-CN"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这两个不同类别。</a:t>
                </a:r>
                <a:endPar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a:p>
                <a:pPr marL="285750" marR="0" lvl="0" indent="-285750" algn="just" defTabSz="914400" rtl="0" eaLnBrk="1" fontAlgn="auto" latinLnBrk="0" hangingPunct="1">
                  <a:lnSpc>
                    <a:spcPct val="150000"/>
                  </a:lnSpc>
                  <a:spcBef>
                    <a:spcPts val="0"/>
                  </a:spcBef>
                  <a:spcAft>
                    <a:spcPts val="0"/>
                  </a:spcAft>
                  <a:buClrTx/>
                  <a:buSzTx/>
                  <a:buFont typeface="Wingdings" panose="05000000000000000000" pitchFamily="2" charset="2"/>
                  <a:buChar char="l"/>
                  <a:tabLst/>
                  <a:defRPr/>
                </a:pPr>
                <a:endPar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a:p>
                <a:pPr marL="285750" marR="0" lvl="0" indent="-285750" algn="just" defTabSz="914400" rtl="0" eaLnBrk="1" fontAlgn="auto" latinLnBrk="0" hangingPunct="1">
                  <a:lnSpc>
                    <a:spcPct val="150000"/>
                  </a:lnSpc>
                  <a:spcBef>
                    <a:spcPts val="0"/>
                  </a:spcBef>
                  <a:spcAft>
                    <a:spcPts val="0"/>
                  </a:spcAft>
                  <a:buClrTx/>
                  <a:buSzTx/>
                  <a:buFont typeface="Wingdings" panose="05000000000000000000" pitchFamily="2" charset="2"/>
                  <a:buChar char="l"/>
                  <a:tabLst/>
                  <a:defRPr/>
                </a:pP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感知机中的连接权重参数并不是预先设定好的，而是通过多次迭代训练得到的。</a:t>
                </a:r>
                <a:r>
                  <a:rPr kumimoji="0" lang="zh-CN"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具体而言，单层感知机构建损失函数，来计算模型预测值与数据真实值之间的</a:t>
                </a:r>
                <a:r>
                  <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kumimoji="0" lang="zh-CN"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误差</a:t>
                </a:r>
                <a:r>
                  <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kumimoji="0" lang="zh-CN"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，通过最小化损失函数取值，来优化模型参数。</a:t>
                </a:r>
              </a:p>
              <a:p>
                <a:pPr marL="285750" marR="0" lvl="0" indent="-285750" algn="just" defTabSz="914400" rtl="0" eaLnBrk="1" fontAlgn="auto" latinLnBrk="0" hangingPunct="1">
                  <a:lnSpc>
                    <a:spcPct val="150000"/>
                  </a:lnSpc>
                  <a:spcBef>
                    <a:spcPts val="0"/>
                  </a:spcBef>
                  <a:spcAft>
                    <a:spcPts val="0"/>
                  </a:spcAft>
                  <a:buClrTx/>
                  <a:buSzTx/>
                  <a:buFont typeface="Wingdings" panose="05000000000000000000" pitchFamily="2" charset="2"/>
                  <a:buChar char="l"/>
                  <a:tabLst/>
                  <a:defRPr/>
                </a:pPr>
                <a:endParaRPr kumimoji="0" lang="zh-CN"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a:p>
                <a:pPr marL="285750" marR="0" lvl="0" indent="-285750" algn="just" defTabSz="914400" rtl="0" eaLnBrk="1" fontAlgn="auto" latinLnBrk="0" hangingPunct="1">
                  <a:lnSpc>
                    <a:spcPct val="150000"/>
                  </a:lnSpc>
                  <a:spcBef>
                    <a:spcPts val="0"/>
                  </a:spcBef>
                  <a:spcAft>
                    <a:spcPts val="0"/>
                  </a:spcAft>
                  <a:buClrTx/>
                  <a:buSzTx/>
                  <a:buFont typeface="Wingdings" panose="05000000000000000000" pitchFamily="2" charset="2"/>
                  <a:buChar char="l"/>
                  <a:tabLst/>
                  <a:defRPr/>
                </a:pPr>
                <a:endPar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mc:Choice>
        <mc:Fallback xmlns="">
          <p:sp>
            <p:nvSpPr>
              <p:cNvPr id="8" name="矩形 7">
                <a:extLst>
                  <a:ext uri="{FF2B5EF4-FFF2-40B4-BE49-F238E27FC236}">
                    <a16:creationId xmlns:a16="http://schemas.microsoft.com/office/drawing/2014/main" id="{3AA15EDD-17E8-41A2-8438-9BF013800155}"/>
                  </a:ext>
                </a:extLst>
              </p:cNvPr>
              <p:cNvSpPr>
                <a:spLocks noRot="1" noChangeAspect="1" noMove="1" noResize="1" noEditPoints="1" noAdjustHandles="1" noChangeArrowheads="1" noChangeShapeType="1" noTextEdit="1"/>
              </p:cNvSpPr>
              <p:nvPr/>
            </p:nvSpPr>
            <p:spPr>
              <a:xfrm>
                <a:off x="70339" y="1484266"/>
                <a:ext cx="7494860" cy="5680401"/>
              </a:xfrm>
              <a:prstGeom prst="rect">
                <a:avLst/>
              </a:prstGeom>
              <a:blipFill>
                <a:blip r:embed="rId3"/>
                <a:stretch>
                  <a:fillRect l="-325" r="-3173"/>
                </a:stretch>
              </a:blipFill>
            </p:spPr>
            <p:txBody>
              <a:bodyPr/>
              <a:lstStyle/>
              <a:p>
                <a:r>
                  <a:rPr lang="zh-CN" altLang="en-US">
                    <a:noFill/>
                  </a:rPr>
                  <a:t> </a:t>
                </a:r>
              </a:p>
            </p:txBody>
          </p:sp>
        </mc:Fallback>
      </mc:AlternateContent>
      <p:sp>
        <p:nvSpPr>
          <p:cNvPr id="25" name="矩形 24">
            <a:extLst>
              <a:ext uri="{FF2B5EF4-FFF2-40B4-BE49-F238E27FC236}">
                <a16:creationId xmlns:a16="http://schemas.microsoft.com/office/drawing/2014/main" id="{FA7E4C39-58FC-4583-BCF8-B462E31C5699}"/>
              </a:ext>
            </a:extLst>
          </p:cNvPr>
          <p:cNvSpPr/>
          <p:nvPr/>
        </p:nvSpPr>
        <p:spPr>
          <a:xfrm>
            <a:off x="852473" y="129010"/>
            <a:ext cx="2852063"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mn-cs"/>
              </a:rPr>
              <a:t>一、</a:t>
            </a: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前馈神经网络与参数优化</a:t>
            </a:r>
          </a:p>
        </p:txBody>
      </p:sp>
      <p:pic>
        <p:nvPicPr>
          <p:cNvPr id="9" name="图片 8">
            <a:extLst>
              <a:ext uri="{FF2B5EF4-FFF2-40B4-BE49-F238E27FC236}">
                <a16:creationId xmlns:a16="http://schemas.microsoft.com/office/drawing/2014/main" id="{E01A3989-5DB5-4D44-A58B-3DF101B2DC3E}"/>
              </a:ext>
            </a:extLst>
          </p:cNvPr>
          <p:cNvPicPr>
            <a:picLocks noChangeAspect="1"/>
          </p:cNvPicPr>
          <p:nvPr/>
        </p:nvPicPr>
        <p:blipFill>
          <a:blip r:embed="rId4"/>
          <a:stretch>
            <a:fillRect/>
          </a:stretch>
        </p:blipFill>
        <p:spPr>
          <a:xfrm>
            <a:off x="7732929" y="3002913"/>
            <a:ext cx="4083700" cy="2325986"/>
          </a:xfrm>
          <a:prstGeom prst="rect">
            <a:avLst/>
          </a:prstGeom>
        </p:spPr>
      </p:pic>
    </p:spTree>
    <p:extLst>
      <p:ext uri="{BB962C8B-B14F-4D97-AF65-F5344CB8AC3E}">
        <p14:creationId xmlns:p14="http://schemas.microsoft.com/office/powerpoint/2010/main" val="1364274492"/>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583380" y="726948"/>
            <a:ext cx="7464387" cy="497934"/>
            <a:chOff x="4099943" y="2819853"/>
            <a:chExt cx="2570275" cy="497934"/>
          </a:xfrm>
        </p:grpSpPr>
        <p:sp>
          <p:nvSpPr>
            <p:cNvPr id="4" name="平行四边形 3"/>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5" name="平行四边形 4"/>
            <p:cNvSpPr/>
            <p:nvPr/>
          </p:nvSpPr>
          <p:spPr bwMode="auto">
            <a:xfrm>
              <a:off x="4122533" y="2819853"/>
              <a:ext cx="2547685"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6" name="矩形 5"/>
            <p:cNvSpPr/>
            <p:nvPr/>
          </p:nvSpPr>
          <p:spPr>
            <a:xfrm>
              <a:off x="4216534" y="2853798"/>
              <a:ext cx="2359684" cy="400110"/>
            </a:xfrm>
            <a:prstGeom prst="rect">
              <a:avLst/>
            </a:prstGeom>
          </p:spPr>
          <p:txBody>
            <a:bodyPr wrap="square">
              <a:spAutoFit/>
            </a:bodyPr>
            <a:lstStyle/>
            <a:p>
              <a:pPr marL="0" marR="0" lvl="0" indent="0" algn="ctr" defTabSz="914400" rtl="0" eaLnBrk="1" fontAlgn="auto" latinLnBrk="0" hangingPunct="1">
                <a:lnSpc>
                  <a:spcPct val="100000"/>
                </a:lnSpc>
                <a:spcBef>
                  <a:spcPct val="50000"/>
                </a:spcBef>
                <a:spcAft>
                  <a:spcPts val="0"/>
                </a:spcAft>
                <a:buClrTx/>
                <a:buSzTx/>
                <a:buFontTx/>
                <a:buNone/>
                <a:tabLst/>
                <a:defRPr/>
              </a:pPr>
              <a:r>
                <a:rPr kumimoji="0" lang="zh-CN" altLang="en-US" sz="2000" b="1" i="0" u="none" strike="noStrike" kern="1200" cap="none" spc="0" normalizeH="0" baseline="0" noProof="0" dirty="0">
                  <a:ln>
                    <a:noFill/>
                  </a:ln>
                  <a:solidFill>
                    <a:prstClr val="black">
                      <a:lumMod val="95000"/>
                      <a:lumOff val="5000"/>
                    </a:prstClr>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前馈神经网络：冰火两重天的感知机</a:t>
              </a:r>
              <a:endParaRPr kumimoji="0" lang="zh-CN" altLang="en-US" sz="2000" b="1" i="0" u="none" strike="noStrike" kern="120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endParaRPr>
            </a:p>
          </p:txBody>
        </p:sp>
      </p:grpSp>
      <p:sp>
        <p:nvSpPr>
          <p:cNvPr id="25" name="矩形 24">
            <a:extLst>
              <a:ext uri="{FF2B5EF4-FFF2-40B4-BE49-F238E27FC236}">
                <a16:creationId xmlns:a16="http://schemas.microsoft.com/office/drawing/2014/main" id="{FA7E4C39-58FC-4583-BCF8-B462E31C5699}"/>
              </a:ext>
            </a:extLst>
          </p:cNvPr>
          <p:cNvSpPr/>
          <p:nvPr/>
        </p:nvSpPr>
        <p:spPr>
          <a:xfrm>
            <a:off x="852473" y="129010"/>
            <a:ext cx="2852063"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mn-cs"/>
              </a:rPr>
              <a:t>一、</a:t>
            </a: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前馈神经网络与参数优化</a:t>
            </a:r>
          </a:p>
        </p:txBody>
      </p:sp>
      <p:pic>
        <p:nvPicPr>
          <p:cNvPr id="1026" name="Picture 2" descr="Image">
            <a:extLst>
              <a:ext uri="{FF2B5EF4-FFF2-40B4-BE49-F238E27FC236}">
                <a16:creationId xmlns:a16="http://schemas.microsoft.com/office/drawing/2014/main" id="{65B061CD-EF13-4326-A25B-26151A6987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2473" y="2248488"/>
            <a:ext cx="4000867" cy="3167715"/>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a:extLst>
              <a:ext uri="{FF2B5EF4-FFF2-40B4-BE49-F238E27FC236}">
                <a16:creationId xmlns:a16="http://schemas.microsoft.com/office/drawing/2014/main" id="{B632C31B-EBFF-4579-85EA-173C84068AAC}"/>
              </a:ext>
            </a:extLst>
          </p:cNvPr>
          <p:cNvSpPr/>
          <p:nvPr/>
        </p:nvSpPr>
        <p:spPr>
          <a:xfrm>
            <a:off x="1108678" y="5700722"/>
            <a:ext cx="3488455"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1958</a:t>
            </a:r>
            <a:r>
              <a:rPr kumimoji="0" lang="zh-CN"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年</a:t>
            </a:r>
            <a:r>
              <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7</a:t>
            </a:r>
            <a:r>
              <a:rPr kumimoji="0" lang="zh-CN"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月</a:t>
            </a:r>
            <a:r>
              <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13</a:t>
            </a:r>
            <a:r>
              <a:rPr kumimoji="0" lang="zh-CN"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日罗森布拉特所写文章</a:t>
            </a:r>
          </a:p>
        </p:txBody>
      </p:sp>
      <p:pic>
        <p:nvPicPr>
          <p:cNvPr id="7" name="图片 6">
            <a:extLst>
              <a:ext uri="{FF2B5EF4-FFF2-40B4-BE49-F238E27FC236}">
                <a16:creationId xmlns:a16="http://schemas.microsoft.com/office/drawing/2014/main" id="{0EEB2314-AA01-4F7C-A6FD-33ACC1E9FCF3}"/>
              </a:ext>
            </a:extLst>
          </p:cNvPr>
          <p:cNvPicPr>
            <a:picLocks noChangeAspect="1"/>
          </p:cNvPicPr>
          <p:nvPr/>
        </p:nvPicPr>
        <p:blipFill>
          <a:blip r:embed="rId4"/>
          <a:stretch>
            <a:fillRect/>
          </a:stretch>
        </p:blipFill>
        <p:spPr>
          <a:xfrm>
            <a:off x="5671823" y="2894208"/>
            <a:ext cx="4873875" cy="2045715"/>
          </a:xfrm>
          <a:prstGeom prst="rect">
            <a:avLst/>
          </a:prstGeom>
        </p:spPr>
      </p:pic>
      <p:sp>
        <p:nvSpPr>
          <p:cNvPr id="10" name="矩形 9">
            <a:extLst>
              <a:ext uri="{FF2B5EF4-FFF2-40B4-BE49-F238E27FC236}">
                <a16:creationId xmlns:a16="http://schemas.microsoft.com/office/drawing/2014/main" id="{3AB59479-A371-40C4-9BEE-C0E6B76AD279}"/>
              </a:ext>
            </a:extLst>
          </p:cNvPr>
          <p:cNvSpPr/>
          <p:nvPr/>
        </p:nvSpPr>
        <p:spPr>
          <a:xfrm>
            <a:off x="5470168" y="5230413"/>
            <a:ext cx="6471139" cy="83099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感知机可模拟</a:t>
            </a:r>
            <a:r>
              <a:rPr kumimoji="0" lang="zh-CN"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逻辑与</a:t>
            </a:r>
            <a:r>
              <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(AND)</a:t>
            </a:r>
            <a:r>
              <a:rPr kumimoji="0" lang="zh-CN"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、逻辑与非</a:t>
            </a:r>
            <a:r>
              <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(NAND)</a:t>
            </a:r>
            <a:r>
              <a:rPr kumimoji="0" lang="zh-CN"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和逻辑或</a:t>
            </a:r>
            <a:r>
              <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(OR)</a:t>
            </a:r>
            <a:r>
              <a:rPr kumimoji="0" lang="zh-CN"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等</a:t>
            </a:r>
            <a:r>
              <a:rPr kumimoji="0" lang="zh-CN"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线性可分函数，但是</a:t>
            </a:r>
            <a:r>
              <a:rPr kumimoji="0" lang="zh-CN"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无法完成</a:t>
            </a:r>
            <a:r>
              <a:rPr kumimoji="0" lang="zh-CN"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逻辑异或（</a:t>
            </a:r>
            <a:r>
              <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XOR</a:t>
            </a:r>
            <a:r>
              <a:rPr kumimoji="0" lang="zh-CN"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0" lang="zh-CN"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这一</a:t>
            </a:r>
            <a:r>
              <a:rPr kumimoji="0" lang="zh-CN"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非线性可分逻辑函数</a:t>
            </a:r>
            <a:r>
              <a:rPr kumimoji="0" lang="zh-CN"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任务</a:t>
            </a:r>
          </a:p>
        </p:txBody>
      </p:sp>
    </p:spTree>
    <p:extLst>
      <p:ext uri="{BB962C8B-B14F-4D97-AF65-F5344CB8AC3E}">
        <p14:creationId xmlns:p14="http://schemas.microsoft.com/office/powerpoint/2010/main" val="1607756812"/>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583380" y="726948"/>
            <a:ext cx="7464387" cy="497934"/>
            <a:chOff x="4099943" y="2819853"/>
            <a:chExt cx="2570275" cy="497934"/>
          </a:xfrm>
        </p:grpSpPr>
        <p:sp>
          <p:nvSpPr>
            <p:cNvPr id="4" name="平行四边形 3"/>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5" name="平行四边形 4"/>
            <p:cNvSpPr/>
            <p:nvPr/>
          </p:nvSpPr>
          <p:spPr bwMode="auto">
            <a:xfrm>
              <a:off x="4122533" y="2819853"/>
              <a:ext cx="2547685"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6" name="矩形 5"/>
            <p:cNvSpPr/>
            <p:nvPr/>
          </p:nvSpPr>
          <p:spPr>
            <a:xfrm>
              <a:off x="4216534" y="2853798"/>
              <a:ext cx="2359684" cy="400110"/>
            </a:xfrm>
            <a:prstGeom prst="rect">
              <a:avLst/>
            </a:prstGeom>
          </p:spPr>
          <p:txBody>
            <a:bodyPr wrap="square">
              <a:spAutoFit/>
            </a:bodyPr>
            <a:lstStyle/>
            <a:p>
              <a:pPr marL="0" marR="0" lvl="0" indent="0" algn="ctr" defTabSz="914400" rtl="0" eaLnBrk="1" fontAlgn="auto" latinLnBrk="0" hangingPunct="1">
                <a:lnSpc>
                  <a:spcPct val="100000"/>
                </a:lnSpc>
                <a:spcBef>
                  <a:spcPct val="50000"/>
                </a:spcBef>
                <a:spcAft>
                  <a:spcPts val="0"/>
                </a:spcAft>
                <a:buClrTx/>
                <a:buSzTx/>
                <a:buFontTx/>
                <a:buNone/>
                <a:tabLst/>
                <a:defRPr/>
              </a:pPr>
              <a:r>
                <a:rPr kumimoji="0" lang="zh-CN" altLang="en-US" sz="2000" b="1" i="0" u="none" strike="noStrike" kern="1200" cap="none" spc="0" normalizeH="0" baseline="0" noProof="0" dirty="0">
                  <a:ln>
                    <a:noFill/>
                  </a:ln>
                  <a:solidFill>
                    <a:prstClr val="black">
                      <a:lumMod val="95000"/>
                      <a:lumOff val="5000"/>
                    </a:prstClr>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前馈神经网络</a:t>
              </a:r>
              <a:endParaRPr kumimoji="0" lang="zh-CN" altLang="en-US" sz="2000" b="1" i="0" u="none" strike="noStrike" kern="120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endParaRPr>
            </a:p>
          </p:txBody>
        </p:sp>
      </p:grpSp>
      <p:sp>
        <p:nvSpPr>
          <p:cNvPr id="25" name="矩形 24">
            <a:extLst>
              <a:ext uri="{FF2B5EF4-FFF2-40B4-BE49-F238E27FC236}">
                <a16:creationId xmlns:a16="http://schemas.microsoft.com/office/drawing/2014/main" id="{FA7E4C39-58FC-4583-BCF8-B462E31C5699}"/>
              </a:ext>
            </a:extLst>
          </p:cNvPr>
          <p:cNvSpPr/>
          <p:nvPr/>
        </p:nvSpPr>
        <p:spPr>
          <a:xfrm>
            <a:off x="852473" y="129010"/>
            <a:ext cx="2852063"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mn-cs"/>
              </a:rPr>
              <a:t>一、</a:t>
            </a: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前馈神经网络与参数优化</a:t>
            </a:r>
          </a:p>
        </p:txBody>
      </p:sp>
      <p:pic>
        <p:nvPicPr>
          <p:cNvPr id="8" name="图片 7">
            <a:extLst>
              <a:ext uri="{FF2B5EF4-FFF2-40B4-BE49-F238E27FC236}">
                <a16:creationId xmlns:a16="http://schemas.microsoft.com/office/drawing/2014/main" id="{2F9EB5A4-D5A1-43FD-8D13-88A81F02C38F}"/>
              </a:ext>
            </a:extLst>
          </p:cNvPr>
          <p:cNvPicPr>
            <a:picLocks noChangeAspect="1"/>
          </p:cNvPicPr>
          <p:nvPr/>
        </p:nvPicPr>
        <p:blipFill>
          <a:blip r:embed="rId3"/>
          <a:stretch>
            <a:fillRect/>
          </a:stretch>
        </p:blipFill>
        <p:spPr>
          <a:xfrm>
            <a:off x="6146472" y="2592210"/>
            <a:ext cx="5324107" cy="2758922"/>
          </a:xfrm>
          <a:prstGeom prst="rect">
            <a:avLst/>
          </a:prstGeom>
        </p:spPr>
      </p:pic>
      <p:sp>
        <p:nvSpPr>
          <p:cNvPr id="9" name="矩形 8">
            <a:extLst>
              <a:ext uri="{FF2B5EF4-FFF2-40B4-BE49-F238E27FC236}">
                <a16:creationId xmlns:a16="http://schemas.microsoft.com/office/drawing/2014/main" id="{72DCCAD8-DEEE-467E-B1F3-33EF7B098F06}"/>
              </a:ext>
            </a:extLst>
          </p:cNvPr>
          <p:cNvSpPr/>
          <p:nvPr/>
        </p:nvSpPr>
        <p:spPr>
          <a:xfrm>
            <a:off x="86793" y="1546648"/>
            <a:ext cx="5670362" cy="4850046"/>
          </a:xfrm>
          <a:prstGeom prst="rect">
            <a:avLst/>
          </a:prstGeom>
        </p:spPr>
        <p:txBody>
          <a:bodyPr wrap="square">
            <a:spAutoFit/>
          </a:bodyPr>
          <a:lstStyle/>
          <a:p>
            <a:pPr marL="285750" marR="0" lvl="0" indent="-285750" algn="just" defTabSz="914400" rtl="0" eaLnBrk="1" fontAlgn="auto" latinLnBrk="0" hangingPunct="1">
              <a:lnSpc>
                <a:spcPct val="150000"/>
              </a:lnSpc>
              <a:spcBef>
                <a:spcPts val="0"/>
              </a:spcBef>
              <a:spcAft>
                <a:spcPts val="0"/>
              </a:spcAft>
              <a:buClrTx/>
              <a:buSzTx/>
              <a:buFont typeface="Wingdings" panose="05000000000000000000" pitchFamily="2" charset="2"/>
              <a:buChar char="l"/>
              <a:tabLst/>
              <a:defRPr/>
            </a:pPr>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在感知机模型中增加若干隐藏层，增强神经网络的非线性表达能力，就会让神经网络具有更强的拟合能力。因此，由多个隐藏层构成的多层感知机被提出，这也被称为前馈神经网络。</a:t>
            </a:r>
          </a:p>
          <a:p>
            <a:pPr marL="285750" marR="0" lvl="0" indent="-285750" algn="just" defTabSz="914400" rtl="0" eaLnBrk="1" fontAlgn="auto" latinLnBrk="0" hangingPunct="1">
              <a:lnSpc>
                <a:spcPct val="150000"/>
              </a:lnSpc>
              <a:spcBef>
                <a:spcPts val="0"/>
              </a:spcBef>
              <a:spcAft>
                <a:spcPts val="0"/>
              </a:spcAft>
              <a:buClrTx/>
              <a:buSzTx/>
              <a:buFont typeface="Wingdings" panose="05000000000000000000" pitchFamily="2" charset="2"/>
              <a:buChar char="l"/>
              <a:tabLst/>
              <a:defRPr/>
            </a:pPr>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如图</a:t>
            </a:r>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5.4</a:t>
            </a:r>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所示，前馈神经网络由输入层、输出层和若干隐藏层构成。网络中各个隐藏层中神经元可接收相邻前序隐藏层中所有神经元传递而来的信息，经过加工处理后将信息输出给相邻后续隐藏层中所有神经元。</a:t>
            </a:r>
          </a:p>
          <a:p>
            <a:pPr marL="285750" marR="0" lvl="0" indent="-285750" algn="just" defTabSz="914400" rtl="0" eaLnBrk="1" fontAlgn="auto" latinLnBrk="0" hangingPunct="1">
              <a:lnSpc>
                <a:spcPct val="150000"/>
              </a:lnSpc>
              <a:spcBef>
                <a:spcPts val="0"/>
              </a:spcBef>
              <a:spcAft>
                <a:spcPts val="0"/>
              </a:spcAft>
              <a:buClrTx/>
              <a:buSzTx/>
              <a:buFont typeface="Wingdings" panose="05000000000000000000" pitchFamily="2" charset="2"/>
              <a:buChar char="l"/>
              <a:tabLst/>
              <a:defRPr/>
            </a:pPr>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前馈神经网络中相邻层所包含的神经元之间通常使用</a:t>
            </a:r>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a:t>
            </a:r>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全连接</a:t>
            </a:r>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a:t>
            </a:r>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方式进行连接。所谓</a:t>
            </a:r>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a:t>
            </a:r>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全连接</a:t>
            </a:r>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a:t>
            </a:r>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是指两个相邻层之间的神经元相互成对连接，但同一层内神经元之间没有连接。前馈神经网络可以模拟复杂非线性函数功能，所模拟函数的复杂性取决于网络隐藏层数目和各层中神经元数目。</a:t>
            </a:r>
          </a:p>
        </p:txBody>
      </p:sp>
    </p:spTree>
    <p:extLst>
      <p:ext uri="{BB962C8B-B14F-4D97-AF65-F5344CB8AC3E}">
        <p14:creationId xmlns:p14="http://schemas.microsoft.com/office/powerpoint/2010/main" val="2970823806"/>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583380" y="726948"/>
            <a:ext cx="7464387" cy="497934"/>
            <a:chOff x="4099943" y="2819853"/>
            <a:chExt cx="2570275" cy="497934"/>
          </a:xfrm>
        </p:grpSpPr>
        <p:sp>
          <p:nvSpPr>
            <p:cNvPr id="4" name="平行四边形 3"/>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5" name="平行四边形 4"/>
            <p:cNvSpPr/>
            <p:nvPr/>
          </p:nvSpPr>
          <p:spPr bwMode="auto">
            <a:xfrm>
              <a:off x="4122533" y="2819853"/>
              <a:ext cx="2547685"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6" name="矩形 5"/>
            <p:cNvSpPr/>
            <p:nvPr/>
          </p:nvSpPr>
          <p:spPr>
            <a:xfrm>
              <a:off x="4216534" y="2853798"/>
              <a:ext cx="2359684" cy="400110"/>
            </a:xfrm>
            <a:prstGeom prst="rect">
              <a:avLst/>
            </a:prstGeom>
          </p:spPr>
          <p:txBody>
            <a:bodyPr wrap="square">
              <a:spAutoFit/>
            </a:bodyPr>
            <a:lstStyle/>
            <a:p>
              <a:pPr marL="0" marR="0" lvl="0" indent="0" algn="ctr" defTabSz="914400" rtl="0" eaLnBrk="1" fontAlgn="auto" latinLnBrk="0" hangingPunct="1">
                <a:lnSpc>
                  <a:spcPct val="100000"/>
                </a:lnSpc>
                <a:spcBef>
                  <a:spcPct val="50000"/>
                </a:spcBef>
                <a:spcAft>
                  <a:spcPts val="0"/>
                </a:spcAft>
                <a:buClrTx/>
                <a:buSzTx/>
                <a:buFontTx/>
                <a:buNone/>
                <a:tabLst/>
                <a:defRPr/>
              </a:pPr>
              <a:r>
                <a:rPr kumimoji="0" lang="zh-CN" altLang="en-US" sz="2000" b="1" i="0" u="none" strike="noStrike" kern="1200" cap="none" spc="0" normalizeH="0" baseline="0" noProof="0" dirty="0">
                  <a:ln>
                    <a:noFill/>
                  </a:ln>
                  <a:solidFill>
                    <a:prstClr val="black">
                      <a:lumMod val="95000"/>
                      <a:lumOff val="5000"/>
                    </a:prstClr>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前馈神经网络</a:t>
              </a:r>
              <a:endParaRPr kumimoji="0" lang="zh-CN" altLang="en-US" sz="2000" b="1" i="0" u="none" strike="noStrike" kern="120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endParaRPr>
            </a:p>
          </p:txBody>
        </p:sp>
      </p:grpSp>
      <p:sp>
        <p:nvSpPr>
          <p:cNvPr id="25" name="矩形 24">
            <a:extLst>
              <a:ext uri="{FF2B5EF4-FFF2-40B4-BE49-F238E27FC236}">
                <a16:creationId xmlns:a16="http://schemas.microsoft.com/office/drawing/2014/main" id="{FA7E4C39-58FC-4583-BCF8-B462E31C5699}"/>
              </a:ext>
            </a:extLst>
          </p:cNvPr>
          <p:cNvSpPr/>
          <p:nvPr/>
        </p:nvSpPr>
        <p:spPr>
          <a:xfrm>
            <a:off x="852473" y="129010"/>
            <a:ext cx="2852063"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mn-cs"/>
              </a:rPr>
              <a:t>一、</a:t>
            </a: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前馈神经网络与参数优化</a:t>
            </a:r>
          </a:p>
        </p:txBody>
      </p:sp>
      <p:sp>
        <p:nvSpPr>
          <p:cNvPr id="9" name="矩形 8">
            <a:extLst>
              <a:ext uri="{FF2B5EF4-FFF2-40B4-BE49-F238E27FC236}">
                <a16:creationId xmlns:a16="http://schemas.microsoft.com/office/drawing/2014/main" id="{72DCCAD8-DEEE-467E-B1F3-33EF7B098F06}"/>
              </a:ext>
            </a:extLst>
          </p:cNvPr>
          <p:cNvSpPr/>
          <p:nvPr/>
        </p:nvSpPr>
        <p:spPr>
          <a:xfrm>
            <a:off x="0" y="1546584"/>
            <a:ext cx="6162731" cy="4850174"/>
          </a:xfrm>
          <a:prstGeom prst="rect">
            <a:avLst/>
          </a:prstGeom>
        </p:spPr>
        <p:txBody>
          <a:bodyPr wrap="square">
            <a:spAutoFit/>
          </a:bodyPr>
          <a:lstStyle/>
          <a:p>
            <a:pPr marL="285750" marR="0" lvl="0" indent="-285750" algn="just" defTabSz="914400" rtl="0" eaLnBrk="1" fontAlgn="auto" latinLnBrk="0" hangingPunct="1">
              <a:lnSpc>
                <a:spcPct val="150000"/>
              </a:lnSpc>
              <a:spcBef>
                <a:spcPts val="0"/>
              </a:spcBef>
              <a:spcAft>
                <a:spcPts val="0"/>
              </a:spcAft>
              <a:buClrTx/>
              <a:buSzTx/>
              <a:buFont typeface="Wingdings" panose="05000000000000000000" pitchFamily="2" charset="2"/>
              <a:buChar char="l"/>
              <a:tabLst/>
              <a:defRPr/>
            </a:pPr>
            <a:r>
              <a:rPr kumimoji="0" lang="zh-CN" altLang="zh-CN" sz="16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层层递进、逐层抽象</a:t>
            </a:r>
            <a:r>
              <a:rPr kumimoji="0" lang="zh-CN" altLang="en-US" sz="16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：明暗幅度的像素点被映射为高层语义对象的概率值</a:t>
            </a:r>
            <a:r>
              <a:rPr kumimoji="0" lang="zh-CN" altLang="zh-CN" sz="16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a:t>
            </a:r>
            <a:endParaRPr kumimoji="0" lang="en-US" altLang="zh-CN" sz="16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a:p>
            <a:pPr marL="285750" marR="0" lvl="0" indent="-285750" algn="just" defTabSz="914400" rtl="0" eaLnBrk="1" fontAlgn="auto" latinLnBrk="0" hangingPunct="1">
              <a:lnSpc>
                <a:spcPct val="150000"/>
              </a:lnSpc>
              <a:spcBef>
                <a:spcPts val="0"/>
              </a:spcBef>
              <a:spcAft>
                <a:spcPts val="0"/>
              </a:spcAft>
              <a:buClrTx/>
              <a:buSzTx/>
              <a:buFont typeface="Wingdings" panose="05000000000000000000" pitchFamily="2" charset="2"/>
              <a:buChar char="l"/>
              <a:tabLst/>
              <a:defRPr/>
            </a:pPr>
            <a:r>
              <a:rPr kumimoji="0" lang="zh-CN" altLang="en-US" sz="16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非线性映射</a:t>
            </a:r>
            <a:r>
              <a:rPr kumimoji="0" lang="zh-CN" altLang="en-US" sz="16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a:t>
            </a:r>
            <a:r>
              <a:rPr kumimoji="0" lang="zh-CN" altLang="zh-CN" sz="16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恩利克</a:t>
            </a:r>
            <a:r>
              <a:rPr kumimoji="0" lang="en-US" altLang="zh-CN" sz="16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a:t>
            </a:r>
            <a:r>
              <a:rPr kumimoji="0" lang="zh-CN" altLang="zh-CN" sz="16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费米（</a:t>
            </a:r>
            <a:r>
              <a:rPr kumimoji="0" lang="en-US" altLang="zh-CN" sz="16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Enrico Fermi</a:t>
            </a:r>
            <a:r>
              <a:rPr kumimoji="0" lang="zh-CN" altLang="zh-CN" sz="16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）曾经说过，</a:t>
            </a:r>
            <a:r>
              <a:rPr kumimoji="0" lang="en-US" altLang="zh-CN" sz="16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a:t>
            </a:r>
            <a:r>
              <a:rPr kumimoji="0" lang="zh-CN" altLang="zh-CN" sz="16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圣经中并没有说过一切大自然的定律都可以用线性方程来表示</a:t>
            </a:r>
            <a:r>
              <a:rPr kumimoji="0" lang="en-US" altLang="zh-CN" sz="16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a:t>
            </a:r>
            <a:r>
              <a:rPr kumimoji="0" lang="zh-CN" altLang="en-US" sz="16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a:t>
            </a:r>
            <a:r>
              <a:rPr kumimoji="0" lang="zh-CN" altLang="zh-CN" sz="16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亿万个神经元所组成的神经网络就可实现将输入数据将神经网络用于分类任务，将输入数据（如图像、文本和听觉等信息）从一个空间（如像素点空间）映射到另外一个空间（如文本单词空间等），这一过程就是一个复杂的非线性变换。</a:t>
            </a:r>
            <a:endParaRPr kumimoji="0" lang="en-US" altLang="zh-CN" sz="16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a:p>
            <a:pPr marL="285750" marR="0" lvl="0" indent="-285750" algn="just" defTabSz="914400" rtl="0" eaLnBrk="1" fontAlgn="auto" latinLnBrk="0" hangingPunct="1">
              <a:lnSpc>
                <a:spcPct val="150000"/>
              </a:lnSpc>
              <a:spcBef>
                <a:spcPts val="0"/>
              </a:spcBef>
              <a:spcAft>
                <a:spcPts val="0"/>
              </a:spcAft>
              <a:buClrTx/>
              <a:buSzTx/>
              <a:buFont typeface="Wingdings" panose="05000000000000000000" pitchFamily="2" charset="2"/>
              <a:buChar char="l"/>
              <a:tabLst/>
              <a:defRPr/>
            </a:pPr>
            <a:r>
              <a:rPr kumimoji="0" lang="zh-CN" altLang="en-US" sz="16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误差反馈调优：</a:t>
            </a:r>
            <a:r>
              <a:rPr kumimoji="0" lang="zh-CN" altLang="zh-CN" sz="16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误差后向传播算法会将误差（由损失函数定义）由输出端由后向前传播，逐层去更新神经元链接权重和非线性映射函数等参数，使得神经网络模型拟合数据（</a:t>
            </a:r>
            <a:r>
              <a:rPr kumimoji="0" lang="en-US" altLang="zh-CN" sz="16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data fitting</a:t>
            </a:r>
            <a:r>
              <a:rPr kumimoji="0" lang="zh-CN" altLang="zh-CN" sz="16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a:t>
            </a:r>
            <a:r>
              <a:rPr kumimoji="0" lang="zh-CN" altLang="en-US" sz="16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a:t>
            </a:r>
            <a:r>
              <a:rPr kumimoji="0" lang="zh-CN" altLang="zh-CN" sz="16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让神经元之间记住这种刺激或者强化信息流通路，打通</a:t>
            </a:r>
            <a:r>
              <a:rPr kumimoji="0" lang="en-US" altLang="zh-CN" sz="16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a:t>
            </a:r>
            <a:r>
              <a:rPr kumimoji="0" lang="zh-CN" altLang="zh-CN" sz="16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任督二脉</a:t>
            </a:r>
            <a:r>
              <a:rPr kumimoji="0" lang="en-US" altLang="zh-CN" sz="16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a:t>
            </a:r>
            <a:r>
              <a:rPr kumimoji="0" lang="zh-CN" altLang="zh-CN" sz="16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，从而在输入数据和输出结果之间建立关联。</a:t>
            </a:r>
          </a:p>
        </p:txBody>
      </p:sp>
      <p:pic>
        <p:nvPicPr>
          <p:cNvPr id="10" name="图片 9">
            <a:extLst>
              <a:ext uri="{FF2B5EF4-FFF2-40B4-BE49-F238E27FC236}">
                <a16:creationId xmlns:a16="http://schemas.microsoft.com/office/drawing/2014/main" id="{A8594561-2D56-41D5-A93D-5674B0EF25DE}"/>
              </a:ext>
            </a:extLst>
          </p:cNvPr>
          <p:cNvPicPr>
            <a:picLocks noChangeAspect="1"/>
          </p:cNvPicPr>
          <p:nvPr/>
        </p:nvPicPr>
        <p:blipFill>
          <a:blip r:embed="rId3"/>
          <a:stretch>
            <a:fillRect/>
          </a:stretch>
        </p:blipFill>
        <p:spPr>
          <a:xfrm>
            <a:off x="6481261" y="2592210"/>
            <a:ext cx="5157048" cy="2672353"/>
          </a:xfrm>
          <a:prstGeom prst="rect">
            <a:avLst/>
          </a:prstGeom>
        </p:spPr>
      </p:pic>
    </p:spTree>
    <p:extLst>
      <p:ext uri="{BB962C8B-B14F-4D97-AF65-F5344CB8AC3E}">
        <p14:creationId xmlns:p14="http://schemas.microsoft.com/office/powerpoint/2010/main" val="3222292263"/>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583380" y="726948"/>
            <a:ext cx="7464387" cy="497934"/>
            <a:chOff x="4099943" y="2819853"/>
            <a:chExt cx="2570275" cy="497934"/>
          </a:xfrm>
        </p:grpSpPr>
        <p:sp>
          <p:nvSpPr>
            <p:cNvPr id="4" name="平行四边形 3"/>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5" name="平行四边形 4"/>
            <p:cNvSpPr/>
            <p:nvPr/>
          </p:nvSpPr>
          <p:spPr bwMode="auto">
            <a:xfrm>
              <a:off x="4122533" y="2819853"/>
              <a:ext cx="2547685"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6" name="矩形 5"/>
            <p:cNvSpPr/>
            <p:nvPr/>
          </p:nvSpPr>
          <p:spPr>
            <a:xfrm>
              <a:off x="4216534" y="2853798"/>
              <a:ext cx="2359684" cy="400110"/>
            </a:xfrm>
            <a:prstGeom prst="rect">
              <a:avLst/>
            </a:prstGeom>
          </p:spPr>
          <p:txBody>
            <a:bodyPr wrap="square">
              <a:spAutoFit/>
            </a:bodyPr>
            <a:lstStyle/>
            <a:p>
              <a:pPr marL="0" marR="0" lvl="0" indent="0" algn="ctr" defTabSz="914400" rtl="0" eaLnBrk="1" fontAlgn="auto" latinLnBrk="0" hangingPunct="1">
                <a:lnSpc>
                  <a:spcPct val="100000"/>
                </a:lnSpc>
                <a:spcBef>
                  <a:spcPct val="50000"/>
                </a:spcBef>
                <a:spcAft>
                  <a:spcPts val="0"/>
                </a:spcAft>
                <a:buClrTx/>
                <a:buSzTx/>
                <a:buFontTx/>
                <a:buNone/>
                <a:tabLst/>
                <a:defRPr/>
              </a:pPr>
              <a:r>
                <a:rPr kumimoji="0" lang="zh-CN" altLang="en-US" sz="2000" b="1" i="0" u="none" strike="noStrike" kern="1200" cap="none" spc="0" normalizeH="0" baseline="0" noProof="0" dirty="0">
                  <a:ln>
                    <a:noFill/>
                  </a:ln>
                  <a:solidFill>
                    <a:prstClr val="black">
                      <a:lumMod val="95000"/>
                      <a:lumOff val="5000"/>
                    </a:prstClr>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前馈神经网络：执行非线性映射的激活函数</a:t>
              </a:r>
              <a:endParaRPr kumimoji="0" lang="zh-CN" altLang="en-US" sz="2000" b="1" i="0" u="none" strike="noStrike" kern="120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endParaRPr>
            </a:p>
          </p:txBody>
        </p:sp>
      </p:grpSp>
      <p:sp>
        <p:nvSpPr>
          <p:cNvPr id="25" name="矩形 24">
            <a:extLst>
              <a:ext uri="{FF2B5EF4-FFF2-40B4-BE49-F238E27FC236}">
                <a16:creationId xmlns:a16="http://schemas.microsoft.com/office/drawing/2014/main" id="{FA7E4C39-58FC-4583-BCF8-B462E31C5699}"/>
              </a:ext>
            </a:extLst>
          </p:cNvPr>
          <p:cNvSpPr/>
          <p:nvPr/>
        </p:nvSpPr>
        <p:spPr>
          <a:xfrm>
            <a:off x="852473" y="129010"/>
            <a:ext cx="2852063"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mn-cs"/>
              </a:rPr>
              <a:t>一、</a:t>
            </a: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前馈神经网络与参数优化</a:t>
            </a:r>
          </a:p>
        </p:txBody>
      </p:sp>
      <p:sp>
        <p:nvSpPr>
          <p:cNvPr id="7" name="矩形 6">
            <a:extLst>
              <a:ext uri="{FF2B5EF4-FFF2-40B4-BE49-F238E27FC236}">
                <a16:creationId xmlns:a16="http://schemas.microsoft.com/office/drawing/2014/main" id="{07AA08C2-64DA-46C3-8D52-03A7B0581850}"/>
              </a:ext>
            </a:extLst>
          </p:cNvPr>
          <p:cNvSpPr/>
          <p:nvPr/>
        </p:nvSpPr>
        <p:spPr>
          <a:xfrm>
            <a:off x="3221141" y="1254816"/>
            <a:ext cx="1707962" cy="80021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800" b="0" i="0" u="none" strike="noStrike" kern="1200" cap="none" spc="0" normalizeH="0" baseline="0" noProof="0" dirty="0">
              <a:ln>
                <a:noFill/>
              </a:ln>
              <a:solidFill>
                <a:srgbClr val="000000"/>
              </a:solidFill>
              <a:effectLst/>
              <a:uLnTx/>
              <a:uFillTx/>
              <a:latin typeface="Helvetica Light"/>
              <a:ea typeface="宋体" panose="02010600030101010101" pitchFamily="2" charset="-122"/>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C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sigmoid</a:t>
            </a:r>
            <a:r>
              <a:rPr kumimoji="0" lang="zh-CN" altLang="en-US" sz="1800" b="1" i="0" u="none" strike="noStrike" kern="1200" cap="none" spc="0" normalizeH="0" baseline="0" noProof="0" dirty="0">
                <a:ln>
                  <a:noFill/>
                </a:ln>
                <a:solidFill>
                  <a:srgbClr val="C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函数</a:t>
            </a:r>
          </a:p>
        </p:txBody>
      </p:sp>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C2E184CE-95CF-4F20-98AA-D518FE8EEEF6}"/>
                  </a:ext>
                </a:extLst>
              </p:cNvPr>
              <p:cNvSpPr/>
              <p:nvPr/>
            </p:nvSpPr>
            <p:spPr>
              <a:xfrm>
                <a:off x="977699" y="1747051"/>
                <a:ext cx="10610144" cy="4725781"/>
              </a:xfrm>
              <a:prstGeom prst="rect">
                <a:avLst/>
              </a:prstGeom>
            </p:spPr>
            <p:txBody>
              <a:bodyPr wrap="square">
                <a:spAutoFit/>
              </a:bodyPr>
              <a:lstStyle/>
              <a:p>
                <a:pPr marL="0" marR="0" lvl="0" indent="0" algn="just" defTabSz="914400" rtl="0" eaLnBrk="1" fontAlgn="auto" latinLnBrk="0" hangingPunct="1">
                  <a:lnSpc>
                    <a:spcPct val="150000"/>
                  </a:lnSpc>
                  <a:spcBef>
                    <a:spcPts val="0"/>
                  </a:spcBef>
                  <a:spcAft>
                    <a:spcPts val="600"/>
                  </a:spcAft>
                  <a:buClrTx/>
                  <a:buSzTx/>
                  <a:buFontTx/>
                  <a:buNone/>
                  <a:tabLst/>
                  <a:defRPr/>
                </a:pPr>
                <a:endParaRPr kumimoji="0" lang="zh-CN" altLang="zh-CN" sz="1600" b="0" i="0" u="none" strike="noStrike" kern="1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266700" algn="just" defTabSz="914400" rtl="0" eaLnBrk="1" fontAlgn="auto" latinLnBrk="0" hangingPunct="1">
                  <a:lnSpc>
                    <a:spcPct val="150000"/>
                  </a:lnSpc>
                  <a:spcBef>
                    <a:spcPts val="0"/>
                  </a:spcBef>
                  <a:spcAft>
                    <a:spcPts val="0"/>
                  </a:spcAft>
                  <a:buClrTx/>
                  <a:buSzTx/>
                  <a:buFontTx/>
                  <a:buNone/>
                  <a:tabLst/>
                  <a:defRPr/>
                </a:pPr>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优点：</a:t>
                </a:r>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1</a:t>
                </a:r>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）概率形式输出。</a:t>
                </a:r>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sigmoid</a:t>
                </a:r>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函数值域为</a:t>
                </a:r>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(0</a:t>
                </a:r>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a:t>
                </a:r>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1)</a:t>
                </a:r>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，因此</a:t>
                </a:r>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Sigmoid</a:t>
                </a:r>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函数的输出可视为概率值；</a:t>
                </a:r>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2</a:t>
                </a:r>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）单调递增。</a:t>
                </a:r>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Sigmoid</a:t>
                </a:r>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函数对输入</a:t>
                </a:r>
                <a14:m>
                  <m:oMath xmlns:m="http://schemas.openxmlformats.org/officeDocument/2006/math">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𝑥</m:t>
                    </m:r>
                  </m:oMath>
                </a14:m>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取值范围没有限制，但当</a:t>
                </a:r>
                <a14:m>
                  <m:oMath xmlns:m="http://schemas.openxmlformats.org/officeDocument/2006/math">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𝑥</m:t>
                    </m:r>
                  </m:oMath>
                </a14:m>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大于一定值后，函数输出无限趋近于</a:t>
                </a:r>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1</a:t>
                </a:r>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，而小于一定数值后，函数输出无限趋近于</a:t>
                </a:r>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0</a:t>
                </a:r>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。特别地，当</a:t>
                </a:r>
                <a14:m>
                  <m:oMath xmlns:m="http://schemas.openxmlformats.org/officeDocument/2006/math">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𝑥</m:t>
                    </m:r>
                  </m:oMath>
                </a14:m>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=0 </a:t>
                </a:r>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时，函数输出为</a:t>
                </a:r>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0.5</a:t>
                </a:r>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a:t>
                </a:r>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3</a:t>
                </a:r>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）非线性变化。</a:t>
                </a:r>
                <a14:m>
                  <m:oMath xmlns:m="http://schemas.openxmlformats.org/officeDocument/2006/math">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𝑥</m:t>
                    </m:r>
                  </m:oMath>
                </a14:m>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取值在</a:t>
                </a:r>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0</a:t>
                </a:r>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附近时，函数输出值的变化幅度比较大（函数值变化陡峭），意味着函数在</a:t>
                </a:r>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0</a:t>
                </a:r>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附近容易被激活且是非线性变化。当</a:t>
                </a:r>
                <a14:m>
                  <m:oMath xmlns:m="http://schemas.openxmlformats.org/officeDocument/2006/math">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𝑥</m:t>
                    </m:r>
                  </m:oMath>
                </a14:m>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取值很大或很小时，函数输出值几乎不变，这是基于概率的一种认识与需要。</a:t>
                </a:r>
              </a:p>
              <a:p>
                <a:pPr marL="0" marR="0" lvl="0" indent="266700" algn="just" defTabSz="914400" rtl="0" eaLnBrk="1" fontAlgn="auto" latinLnBrk="0" hangingPunct="1">
                  <a:lnSpc>
                    <a:spcPct val="15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Sigmoid</a:t>
                </a:r>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函数的导数可以通过如下方式推导得到：</a:t>
                </a:r>
              </a:p>
              <a:p>
                <a:pPr marL="0" marR="0" lvl="0" indent="266700" algn="just" defTabSz="914400" rtl="0" eaLnBrk="1" fontAlgn="auto" latinLnBrk="0" hangingPunct="1">
                  <a:lnSpc>
                    <a:spcPct val="150000"/>
                  </a:lnSpc>
                  <a:spcBef>
                    <a:spcPts val="0"/>
                  </a:spcBef>
                  <a:spcAft>
                    <a:spcPts val="600"/>
                  </a:spcAft>
                  <a:buClrTx/>
                  <a:buSzTx/>
                  <a:buFontTx/>
                  <a:buNone/>
                  <a:tabLst/>
                  <a:defRPr/>
                </a:pPr>
                <a14:m>
                  <m:oMathPara xmlns:m="http://schemas.openxmlformats.org/officeDocument/2006/math">
                    <m:oMathParaPr>
                      <m:jc m:val="centerGroup"/>
                    </m:oMathParaPr>
                    <m:oMath xmlns:m="http://schemas.openxmlformats.org/officeDocument/2006/math">
                      <m:sSup>
                        <m:sSupPr>
                          <m:ctrlPr>
                            <a:rPr kumimoji="0" lang="zh-CN" altLang="zh-CN" sz="16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pPr>
                        <m:e>
                          <m:r>
                            <a:rPr kumimoji="0" lang="en-US" altLang="zh-CN" sz="16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𝑓</m:t>
                          </m:r>
                        </m:e>
                        <m:sup>
                          <m:r>
                            <a:rPr kumimoji="0" lang="en-US" altLang="zh-CN" sz="16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sup>
                      </m:sSup>
                      <m:d>
                        <m:dPr>
                          <m:ctrlPr>
                            <a:rPr kumimoji="0" lang="zh-CN" altLang="zh-CN" sz="16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altLang="zh-CN" sz="16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𝑥</m:t>
                          </m:r>
                        </m:e>
                      </m:d>
                      <m:r>
                        <a:rPr kumimoji="0" lang="en-US" altLang="zh-CN" sz="16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sSup>
                        <m:sSupPr>
                          <m:ctrlPr>
                            <a:rPr kumimoji="0" lang="zh-CN" altLang="zh-CN" sz="16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pPr>
                        <m:e>
                          <m:r>
                            <a:rPr kumimoji="0" lang="en-US" altLang="zh-CN" sz="16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f>
                            <m:fPr>
                              <m:ctrlPr>
                                <a:rPr kumimoji="0" lang="zh-CN" altLang="zh-CN" sz="16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fPr>
                            <m:num>
                              <m:r>
                                <a:rPr kumimoji="0" lang="en-US" altLang="zh-CN" sz="16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1</m:t>
                              </m:r>
                            </m:num>
                            <m:den>
                              <m:r>
                                <a:rPr kumimoji="0" lang="en-US" altLang="zh-CN" sz="16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1+</m:t>
                              </m:r>
                              <m:sSup>
                                <m:sSupPr>
                                  <m:ctrlPr>
                                    <a:rPr kumimoji="0" lang="zh-CN" altLang="zh-CN" sz="16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pPr>
                                <m:e>
                                  <m:r>
                                    <a:rPr kumimoji="0" lang="en-US" altLang="zh-CN" sz="16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𝑒</m:t>
                                  </m:r>
                                </m:e>
                                <m:sup>
                                  <m:r>
                                    <a:rPr kumimoji="0" lang="en-US" altLang="zh-CN" sz="16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r>
                                    <a:rPr kumimoji="0" lang="en-US" altLang="zh-CN" sz="16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𝑥</m:t>
                                  </m:r>
                                </m:sup>
                              </m:sSup>
                            </m:den>
                          </m:f>
                          <m:r>
                            <a:rPr kumimoji="0" lang="en-US" altLang="zh-CN" sz="16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e>
                        <m:sup>
                          <m:r>
                            <a:rPr kumimoji="0" lang="en-US" altLang="zh-CN" sz="16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sup>
                      </m:sSup>
                      <m:r>
                        <a:rPr kumimoji="0" lang="en-US" altLang="zh-CN" sz="16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f>
                        <m:fPr>
                          <m:ctrlPr>
                            <a:rPr kumimoji="0" lang="zh-CN" altLang="zh-CN" sz="16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fPr>
                        <m:num>
                          <m:sSup>
                            <m:sSupPr>
                              <m:ctrlPr>
                                <a:rPr kumimoji="0" lang="zh-CN" altLang="zh-CN" sz="16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pPr>
                            <m:e>
                              <m:r>
                                <a:rPr kumimoji="0" lang="en-US" altLang="zh-CN" sz="16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𝑒</m:t>
                              </m:r>
                            </m:e>
                            <m:sup>
                              <m:r>
                                <a:rPr kumimoji="0" lang="en-US" altLang="zh-CN" sz="16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r>
                                <a:rPr kumimoji="0" lang="en-US" altLang="zh-CN" sz="16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𝑥</m:t>
                              </m:r>
                            </m:sup>
                          </m:sSup>
                        </m:num>
                        <m:den>
                          <m:sSup>
                            <m:sSupPr>
                              <m:ctrlPr>
                                <a:rPr kumimoji="0" lang="zh-CN" altLang="zh-CN" sz="16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pPr>
                            <m:e>
                              <m:r>
                                <a:rPr kumimoji="0" lang="en-US" altLang="zh-CN" sz="16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(1+</m:t>
                              </m:r>
                              <m:sSup>
                                <m:sSupPr>
                                  <m:ctrlPr>
                                    <a:rPr kumimoji="0" lang="zh-CN" altLang="zh-CN" sz="16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pPr>
                                <m:e>
                                  <m:r>
                                    <a:rPr kumimoji="0" lang="en-US" altLang="zh-CN" sz="16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𝑒</m:t>
                                  </m:r>
                                </m:e>
                                <m:sup>
                                  <m:r>
                                    <a:rPr kumimoji="0" lang="en-US" altLang="zh-CN" sz="16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r>
                                    <a:rPr kumimoji="0" lang="en-US" altLang="zh-CN" sz="16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𝑥</m:t>
                                  </m:r>
                                </m:sup>
                              </m:sSup>
                              <m:r>
                                <a:rPr kumimoji="0" lang="en-US" altLang="zh-CN" sz="16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e>
                            <m:sup>
                              <m:r>
                                <a:rPr kumimoji="0" lang="en-US" altLang="zh-CN" sz="16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2</m:t>
                              </m:r>
                            </m:sup>
                          </m:sSup>
                        </m:den>
                      </m:f>
                      <m:r>
                        <a:rPr kumimoji="0" lang="en-US" altLang="zh-CN" sz="16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f>
                        <m:fPr>
                          <m:ctrlPr>
                            <a:rPr kumimoji="0" lang="zh-CN" altLang="zh-CN" sz="16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fPr>
                        <m:num>
                          <m:sSup>
                            <m:sSupPr>
                              <m:ctrlPr>
                                <a:rPr kumimoji="0" lang="zh-CN" altLang="zh-CN" sz="16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pPr>
                            <m:e>
                              <m:r>
                                <a:rPr kumimoji="0" lang="en-US" altLang="zh-CN" sz="16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1+</m:t>
                              </m:r>
                              <m:r>
                                <a:rPr kumimoji="0" lang="en-US" altLang="zh-CN" sz="16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𝑒</m:t>
                              </m:r>
                            </m:e>
                            <m:sup>
                              <m:r>
                                <a:rPr kumimoji="0" lang="en-US" altLang="zh-CN" sz="16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r>
                                <a:rPr kumimoji="0" lang="en-US" altLang="zh-CN" sz="16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𝑥</m:t>
                              </m:r>
                            </m:sup>
                          </m:sSup>
                          <m:r>
                            <a:rPr kumimoji="0" lang="en-US" altLang="zh-CN" sz="16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−1</m:t>
                          </m:r>
                        </m:num>
                        <m:den>
                          <m:sSup>
                            <m:sSupPr>
                              <m:ctrlPr>
                                <a:rPr kumimoji="0" lang="zh-CN" altLang="zh-CN" sz="16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pPr>
                            <m:e>
                              <m:r>
                                <a:rPr kumimoji="0" lang="en-US" altLang="zh-CN" sz="16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(1+</m:t>
                              </m:r>
                              <m:sSup>
                                <m:sSupPr>
                                  <m:ctrlPr>
                                    <a:rPr kumimoji="0" lang="zh-CN" altLang="zh-CN" sz="16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pPr>
                                <m:e>
                                  <m:r>
                                    <a:rPr kumimoji="0" lang="en-US" altLang="zh-CN" sz="16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𝑒</m:t>
                                  </m:r>
                                </m:e>
                                <m:sup>
                                  <m:r>
                                    <a:rPr kumimoji="0" lang="en-US" altLang="zh-CN" sz="16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r>
                                    <a:rPr kumimoji="0" lang="en-US" altLang="zh-CN" sz="16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𝑥</m:t>
                                  </m:r>
                                </m:sup>
                              </m:sSup>
                              <m:r>
                                <a:rPr kumimoji="0" lang="en-US" altLang="zh-CN" sz="16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e>
                            <m:sup>
                              <m:r>
                                <a:rPr kumimoji="0" lang="en-US" altLang="zh-CN" sz="16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2</m:t>
                              </m:r>
                            </m:sup>
                          </m:sSup>
                        </m:den>
                      </m:f>
                      <m:r>
                        <a:rPr kumimoji="0" lang="en-US" altLang="zh-CN" sz="16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f>
                        <m:fPr>
                          <m:ctrlPr>
                            <a:rPr kumimoji="0" lang="zh-CN" altLang="zh-CN" sz="16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fPr>
                        <m:num>
                          <m:r>
                            <a:rPr kumimoji="0" lang="en-US" altLang="zh-CN" sz="16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1</m:t>
                          </m:r>
                        </m:num>
                        <m:den>
                          <m:d>
                            <m:dPr>
                              <m:ctrlPr>
                                <a:rPr kumimoji="0" lang="zh-CN" altLang="zh-CN" sz="16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altLang="zh-CN" sz="16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1+</m:t>
                              </m:r>
                              <m:sSup>
                                <m:sSupPr>
                                  <m:ctrlPr>
                                    <a:rPr kumimoji="0" lang="zh-CN" altLang="zh-CN" sz="16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pPr>
                                <m:e>
                                  <m:r>
                                    <a:rPr kumimoji="0" lang="en-US" altLang="zh-CN" sz="16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𝑒</m:t>
                                  </m:r>
                                </m:e>
                                <m:sup>
                                  <m:r>
                                    <a:rPr kumimoji="0" lang="en-US" altLang="zh-CN" sz="16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r>
                                    <a:rPr kumimoji="0" lang="en-US" altLang="zh-CN" sz="16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𝑥</m:t>
                                  </m:r>
                                </m:sup>
                              </m:sSup>
                            </m:e>
                          </m:d>
                        </m:den>
                      </m:f>
                      <m:d>
                        <m:dPr>
                          <m:ctrlPr>
                            <a:rPr kumimoji="0" lang="zh-CN" altLang="zh-CN" sz="16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altLang="zh-CN" sz="16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1−</m:t>
                          </m:r>
                          <m:f>
                            <m:fPr>
                              <m:ctrlPr>
                                <a:rPr kumimoji="0" lang="zh-CN" altLang="zh-CN" sz="16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fPr>
                            <m:num>
                              <m:r>
                                <a:rPr kumimoji="0" lang="en-US" altLang="zh-CN" sz="16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1</m:t>
                              </m:r>
                            </m:num>
                            <m:den>
                              <m:d>
                                <m:dPr>
                                  <m:ctrlPr>
                                    <a:rPr kumimoji="0" lang="zh-CN" altLang="zh-CN" sz="16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altLang="zh-CN" sz="16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1+</m:t>
                                  </m:r>
                                  <m:sSup>
                                    <m:sSupPr>
                                      <m:ctrlPr>
                                        <a:rPr kumimoji="0" lang="zh-CN" altLang="zh-CN" sz="16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pPr>
                                    <m:e>
                                      <m:r>
                                        <a:rPr kumimoji="0" lang="en-US" altLang="zh-CN" sz="16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𝑒</m:t>
                                      </m:r>
                                    </m:e>
                                    <m:sup>
                                      <m:r>
                                        <a:rPr kumimoji="0" lang="en-US" altLang="zh-CN" sz="16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r>
                                        <a:rPr kumimoji="0" lang="en-US" altLang="zh-CN" sz="16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𝑥</m:t>
                                      </m:r>
                                    </m:sup>
                                  </m:sSup>
                                </m:e>
                              </m:d>
                            </m:den>
                          </m:f>
                        </m:e>
                      </m:d>
                      <m:r>
                        <a:rPr kumimoji="0" lang="en-US" altLang="zh-CN" sz="16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r>
                        <a:rPr kumimoji="0" lang="en-US" altLang="zh-CN" sz="16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𝑓</m:t>
                      </m:r>
                      <m:d>
                        <m:dPr>
                          <m:ctrlPr>
                            <a:rPr kumimoji="0" lang="zh-CN" altLang="zh-CN" sz="16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altLang="zh-CN" sz="16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𝑥</m:t>
                          </m:r>
                        </m:e>
                      </m:d>
                      <m:r>
                        <a:rPr kumimoji="0" lang="en-US" altLang="zh-CN" sz="16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(1−</m:t>
                      </m:r>
                      <m:r>
                        <a:rPr kumimoji="0" lang="en-US" altLang="zh-CN" sz="16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𝑓</m:t>
                      </m:r>
                      <m:d>
                        <m:dPr>
                          <m:ctrlPr>
                            <a:rPr kumimoji="0" lang="zh-CN" altLang="zh-CN" sz="16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altLang="zh-CN" sz="16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𝑥</m:t>
                          </m:r>
                        </m:e>
                      </m:d>
                      <m:r>
                        <a:rPr kumimoji="0" lang="en-US" altLang="zh-CN" sz="16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oMath>
                  </m:oMathPara>
                </a14:m>
                <a:endParaRPr kumimoji="0" lang="zh-CN" altLang="zh-CN" sz="1600" b="0" i="0" u="none" strike="noStrike" kern="1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266700" algn="just" defTabSz="914400" rtl="0" eaLnBrk="1" fontAlgn="auto" latinLnBrk="0" hangingPunct="1">
                  <a:lnSpc>
                    <a:spcPct val="150000"/>
                  </a:lnSpc>
                  <a:spcBef>
                    <a:spcPts val="0"/>
                  </a:spcBef>
                  <a:spcAft>
                    <a:spcPts val="0"/>
                  </a:spcAft>
                  <a:buClrTx/>
                  <a:buSzTx/>
                  <a:buFontTx/>
                  <a:buNone/>
                  <a:tabLst/>
                  <a:defRPr/>
                </a:pPr>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由于</a:t>
                </a:r>
                <a14:m>
                  <m:oMath xmlns:m="http://schemas.openxmlformats.org/officeDocument/2006/math">
                    <m:r>
                      <a:rPr kumimoji="0" lang="en-US" altLang="zh-CN" sz="16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0&lt;</m:t>
                    </m:r>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𝑓</m:t>
                    </m:r>
                    <m:d>
                      <m:dPr>
                        <m:ctrlPr>
                          <a:rPr kumimoji="0" lang="zh-CN" altLang="zh-CN"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𝑥</m:t>
                        </m:r>
                      </m:e>
                    </m:d>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&lt;1</m:t>
                    </m:r>
                  </m:oMath>
                </a14:m>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和</a:t>
                </a:r>
                <a14:m>
                  <m:oMath xmlns:m="http://schemas.openxmlformats.org/officeDocument/2006/math">
                    <m:r>
                      <a:rPr kumimoji="0" lang="en-US" altLang="zh-CN" sz="16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0&lt;1</m:t>
                    </m:r>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𝑓</m:t>
                    </m:r>
                    <m:d>
                      <m:dPr>
                        <m:ctrlPr>
                          <a:rPr kumimoji="0" lang="zh-CN" altLang="zh-CN"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𝑥</m:t>
                        </m:r>
                      </m:e>
                    </m:d>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&lt;1</m:t>
                    </m:r>
                  </m:oMath>
                </a14:m>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，因此</a:t>
                </a:r>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Sigmoid</a:t>
                </a:r>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函数的导数</a:t>
                </a:r>
                <a14:m>
                  <m:oMath xmlns:m="http://schemas.openxmlformats.org/officeDocument/2006/math">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𝑓</m:t>
                    </m:r>
                    <m:d>
                      <m:dPr>
                        <m:ctrlPr>
                          <a:rPr kumimoji="0" lang="zh-CN" altLang="zh-CN"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𝑥</m:t>
                        </m:r>
                      </m:e>
                    </m:d>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(1−</m:t>
                    </m:r>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𝑓</m:t>
                    </m:r>
                    <m:d>
                      <m:dPr>
                        <m:ctrlPr>
                          <a:rPr kumimoji="0" lang="zh-CN" altLang="zh-CN"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𝑥</m:t>
                        </m:r>
                      </m:e>
                    </m:d>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oMath>
                </a14:m>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小于</a:t>
                </a:r>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1</a:t>
                </a: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a:t>
                </a:r>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在使用反向传播算法更新参数过程中易出现导数过于接近于</a:t>
                </a:r>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0</a:t>
                </a:r>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的情况，即梯度消失（</a:t>
                </a:r>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vanishing gradient</a:t>
                </a:r>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）的问题，并且这个问题会随着网络的深度增加而变得愈发严重。</a:t>
                </a:r>
              </a:p>
            </p:txBody>
          </p:sp>
        </mc:Choice>
        <mc:Fallback xmlns="">
          <p:sp>
            <p:nvSpPr>
              <p:cNvPr id="8" name="矩形 7">
                <a:extLst>
                  <a:ext uri="{FF2B5EF4-FFF2-40B4-BE49-F238E27FC236}">
                    <a16:creationId xmlns:a16="http://schemas.microsoft.com/office/drawing/2014/main" id="{C2E184CE-95CF-4F20-98AA-D518FE8EEEF6}"/>
                  </a:ext>
                </a:extLst>
              </p:cNvPr>
              <p:cNvSpPr>
                <a:spLocks noRot="1" noChangeAspect="1" noMove="1" noResize="1" noEditPoints="1" noAdjustHandles="1" noChangeArrowheads="1" noChangeShapeType="1" noTextEdit="1"/>
              </p:cNvSpPr>
              <p:nvPr/>
            </p:nvSpPr>
            <p:spPr>
              <a:xfrm>
                <a:off x="977699" y="1747051"/>
                <a:ext cx="10610144" cy="4725781"/>
              </a:xfrm>
              <a:prstGeom prst="rect">
                <a:avLst/>
              </a:prstGeom>
              <a:blipFill>
                <a:blip r:embed="rId3"/>
                <a:stretch>
                  <a:fillRect l="-287" r="-224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id="{09BCBB10-E3AB-4833-973E-1D77A2C29E20}"/>
                  </a:ext>
                </a:extLst>
              </p:cNvPr>
              <p:cNvSpPr/>
              <p:nvPr/>
            </p:nvSpPr>
            <p:spPr>
              <a:xfrm>
                <a:off x="5457079" y="1514127"/>
                <a:ext cx="1759712" cy="617348"/>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𝑓</m:t>
                      </m:r>
                      <m:d>
                        <m:dPr>
                          <m:ctrlPr>
                            <a:rPr kumimoji="0" lang="zh-CN" altLang="zh-CN" sz="18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𝑥</m:t>
                          </m:r>
                        </m:e>
                      </m:d>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f>
                        <m:fPr>
                          <m:ctrlPr>
                            <a:rPr kumimoji="0" lang="zh-CN" altLang="zh-CN" sz="18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fPr>
                        <m:num>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1</m:t>
                          </m:r>
                        </m:num>
                        <m:den>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1+</m:t>
                          </m:r>
                          <m:sSup>
                            <m:sSupPr>
                              <m:ctrlPr>
                                <a:rPr kumimoji="0" lang="zh-CN" altLang="zh-CN" sz="18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pPr>
                            <m:e>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𝑒</m:t>
                              </m:r>
                            </m:e>
                            <m:sup>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𝑥</m:t>
                              </m:r>
                            </m:sup>
                          </m:sSup>
                        </m:den>
                      </m:f>
                    </m:oMath>
                  </m:oMathPara>
                </a14:m>
                <a:endParaRPr kumimoji="0" lang="zh-CN" altLang="en-US"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mc:Choice>
        <mc:Fallback xmlns="">
          <p:sp>
            <p:nvSpPr>
              <p:cNvPr id="11" name="矩形 10">
                <a:extLst>
                  <a:ext uri="{FF2B5EF4-FFF2-40B4-BE49-F238E27FC236}">
                    <a16:creationId xmlns:a16="http://schemas.microsoft.com/office/drawing/2014/main" id="{09BCBB10-E3AB-4833-973E-1D77A2C29E20}"/>
                  </a:ext>
                </a:extLst>
              </p:cNvPr>
              <p:cNvSpPr>
                <a:spLocks noRot="1" noChangeAspect="1" noMove="1" noResize="1" noEditPoints="1" noAdjustHandles="1" noChangeArrowheads="1" noChangeShapeType="1" noTextEdit="1"/>
              </p:cNvSpPr>
              <p:nvPr/>
            </p:nvSpPr>
            <p:spPr>
              <a:xfrm>
                <a:off x="5457079" y="1514127"/>
                <a:ext cx="1759712" cy="617348"/>
              </a:xfrm>
              <a:prstGeom prst="rect">
                <a:avLst/>
              </a:prstGeom>
              <a:blipFill>
                <a:blip r:embed="rId4"/>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203320984"/>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583380" y="726948"/>
            <a:ext cx="7464387" cy="497934"/>
            <a:chOff x="4099943" y="2819853"/>
            <a:chExt cx="2570275" cy="497934"/>
          </a:xfrm>
        </p:grpSpPr>
        <p:sp>
          <p:nvSpPr>
            <p:cNvPr id="4" name="平行四边形 3"/>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5" name="平行四边形 4"/>
            <p:cNvSpPr/>
            <p:nvPr/>
          </p:nvSpPr>
          <p:spPr bwMode="auto">
            <a:xfrm>
              <a:off x="4122533" y="2819853"/>
              <a:ext cx="2547685"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6" name="矩形 5"/>
            <p:cNvSpPr/>
            <p:nvPr/>
          </p:nvSpPr>
          <p:spPr>
            <a:xfrm>
              <a:off x="4216534" y="2853798"/>
              <a:ext cx="2359684" cy="400110"/>
            </a:xfrm>
            <a:prstGeom prst="rect">
              <a:avLst/>
            </a:prstGeom>
          </p:spPr>
          <p:txBody>
            <a:bodyPr wrap="square">
              <a:spAutoFit/>
            </a:bodyPr>
            <a:lstStyle/>
            <a:p>
              <a:pPr marL="0" marR="0" lvl="0" indent="0" algn="ctr" defTabSz="914400" rtl="0" eaLnBrk="1" fontAlgn="auto" latinLnBrk="0" hangingPunct="1">
                <a:lnSpc>
                  <a:spcPct val="100000"/>
                </a:lnSpc>
                <a:spcBef>
                  <a:spcPct val="50000"/>
                </a:spcBef>
                <a:spcAft>
                  <a:spcPts val="0"/>
                </a:spcAft>
                <a:buClrTx/>
                <a:buSzTx/>
                <a:buFontTx/>
                <a:buNone/>
                <a:tabLst/>
                <a:defRPr/>
              </a:pPr>
              <a:r>
                <a:rPr kumimoji="0" lang="zh-CN" altLang="en-US" sz="2000" b="1" i="0" u="none" strike="noStrike" kern="1200" cap="none" spc="0" normalizeH="0" baseline="0" noProof="0" dirty="0">
                  <a:ln>
                    <a:noFill/>
                  </a:ln>
                  <a:solidFill>
                    <a:prstClr val="black">
                      <a:lumMod val="95000"/>
                      <a:lumOff val="5000"/>
                    </a:prstClr>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前馈神经网络：执行非线性映射的激活函数</a:t>
              </a:r>
              <a:endParaRPr kumimoji="0" lang="zh-CN" altLang="en-US" sz="2000" b="1" i="0" u="none" strike="noStrike" kern="120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endParaRPr>
            </a:p>
          </p:txBody>
        </p:sp>
      </p:grpSp>
      <p:sp>
        <p:nvSpPr>
          <p:cNvPr id="25" name="矩形 24">
            <a:extLst>
              <a:ext uri="{FF2B5EF4-FFF2-40B4-BE49-F238E27FC236}">
                <a16:creationId xmlns:a16="http://schemas.microsoft.com/office/drawing/2014/main" id="{FA7E4C39-58FC-4583-BCF8-B462E31C5699}"/>
              </a:ext>
            </a:extLst>
          </p:cNvPr>
          <p:cNvSpPr/>
          <p:nvPr/>
        </p:nvSpPr>
        <p:spPr>
          <a:xfrm>
            <a:off x="852473" y="129010"/>
            <a:ext cx="2852063"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mn-cs"/>
              </a:rPr>
              <a:t>一、</a:t>
            </a: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前馈神经网络与参数优化</a:t>
            </a:r>
          </a:p>
        </p:txBody>
      </p:sp>
      <p:sp>
        <p:nvSpPr>
          <p:cNvPr id="7" name="矩形 6">
            <a:extLst>
              <a:ext uri="{FF2B5EF4-FFF2-40B4-BE49-F238E27FC236}">
                <a16:creationId xmlns:a16="http://schemas.microsoft.com/office/drawing/2014/main" id="{07AA08C2-64DA-46C3-8D52-03A7B0581850}"/>
              </a:ext>
            </a:extLst>
          </p:cNvPr>
          <p:cNvSpPr/>
          <p:nvPr/>
        </p:nvSpPr>
        <p:spPr>
          <a:xfrm>
            <a:off x="3221141" y="1254816"/>
            <a:ext cx="1707962" cy="80021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800" b="0" i="0" u="none" strike="noStrike" kern="1200" cap="none" spc="0" normalizeH="0" baseline="0" noProof="0" dirty="0">
              <a:ln>
                <a:noFill/>
              </a:ln>
              <a:solidFill>
                <a:srgbClr val="000000"/>
              </a:solidFill>
              <a:effectLst/>
              <a:uLnTx/>
              <a:uFillTx/>
              <a:latin typeface="Helvetica Light"/>
              <a:ea typeface="宋体" panose="02010600030101010101" pitchFamily="2" charset="-122"/>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err="1">
                <a:ln>
                  <a:noFill/>
                </a:ln>
                <a:solidFill>
                  <a:srgbClr val="C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ReLU</a:t>
            </a:r>
            <a:r>
              <a:rPr kumimoji="0" lang="zh-CN" altLang="zh-CN" sz="1800" b="1" i="0" u="none" strike="noStrike" kern="1200" cap="none" spc="0" normalizeH="0" baseline="0" noProof="0" dirty="0">
                <a:ln>
                  <a:noFill/>
                </a:ln>
                <a:solidFill>
                  <a:srgbClr val="C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函数</a:t>
            </a:r>
            <a:endParaRPr kumimoji="0" lang="zh-CN" altLang="en-US" sz="1800" b="1" i="0" u="none" strike="noStrike" kern="1200" cap="none" spc="0" normalizeH="0" baseline="0" noProof="0" dirty="0">
              <a:ln>
                <a:noFill/>
              </a:ln>
              <a:solidFill>
                <a:srgbClr val="C0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 name="矩形 1">
                <a:extLst>
                  <a:ext uri="{FF2B5EF4-FFF2-40B4-BE49-F238E27FC236}">
                    <a16:creationId xmlns:a16="http://schemas.microsoft.com/office/drawing/2014/main" id="{F1C07977-F466-4E62-94A5-0DED93C63908}"/>
                  </a:ext>
                </a:extLst>
              </p:cNvPr>
              <p:cNvSpPr/>
              <p:nvPr/>
            </p:nvSpPr>
            <p:spPr>
              <a:xfrm>
                <a:off x="4581982" y="1254816"/>
                <a:ext cx="4575483" cy="941925"/>
              </a:xfrm>
              <a:prstGeom prst="rect">
                <a:avLst/>
              </a:prstGeom>
            </p:spPr>
            <p:txBody>
              <a:bodyPr wrap="none">
                <a:spAutoFit/>
              </a:bodyPr>
              <a:lstStyle/>
              <a:p>
                <a:pPr marL="0" marR="0" lvl="0" indent="0" algn="ctr" defTabSz="914400" rtl="0" eaLnBrk="1" fontAlgn="auto" latinLnBrk="0" hangingPunct="1">
                  <a:lnSpc>
                    <a:spcPct val="150000"/>
                  </a:lnSpc>
                  <a:spcBef>
                    <a:spcPts val="0"/>
                  </a:spcBef>
                  <a:spcAft>
                    <a:spcPts val="600"/>
                  </a:spcAft>
                  <a:buClrTx/>
                  <a:buSzTx/>
                  <a:buFontTx/>
                  <a:buNone/>
                  <a:tabLst/>
                  <a:defRPr/>
                </a:pPr>
                <a14:m>
                  <m:oMath xmlns:m="http://schemas.openxmlformats.org/officeDocument/2006/math">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𝑓</m:t>
                    </m:r>
                    <m:d>
                      <m:dPr>
                        <m:ctrlPr>
                          <a:rPr kumimoji="0" lang="zh-CN" altLang="zh-CN" sz="18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𝑥</m:t>
                        </m:r>
                      </m:e>
                    </m:d>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d>
                      <m:dPr>
                        <m:begChr m:val="{"/>
                        <m:endChr m:val=""/>
                        <m:ctrlPr>
                          <a:rPr kumimoji="0" lang="zh-CN" altLang="zh-CN" sz="18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eqArr>
                          <m:eqArrPr>
                            <m:ctrlPr>
                              <a:rPr kumimoji="0" lang="zh-CN" altLang="zh-CN" sz="18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eqArrPr>
                          <m:e>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0, </m:t>
                            </m:r>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𝑓𝑜𝑟</m:t>
                            </m:r>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 </m:t>
                            </m:r>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𝑥</m:t>
                            </m:r>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&lt;0</m:t>
                            </m:r>
                          </m:e>
                          <m:e>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𝑥</m:t>
                            </m:r>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 </m:t>
                            </m:r>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𝑓𝑜𝑟</m:t>
                            </m:r>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 </m:t>
                            </m:r>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𝑥</m:t>
                            </m:r>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≥0</m:t>
                            </m:r>
                          </m:e>
                        </m:eqArr>
                      </m:e>
                    </m:d>
                  </m:oMath>
                </a14:m>
                <a:r>
                  <a:rPr kumimoji="0" lang="en-US" altLang="zh-CN" sz="2400" b="0" i="0" u="none" strike="noStrike" kern="1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  </a:t>
                </a:r>
                <a:r>
                  <a:rPr kumimoji="0" lang="zh-CN" altLang="zh-CN" sz="1800" b="0" i="0" u="none" strike="noStrike" kern="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或者</a:t>
                </a:r>
                <a14:m>
                  <m:oMath xmlns:m="http://schemas.openxmlformats.org/officeDocument/2006/math">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𝑓</m:t>
                    </m:r>
                    <m:d>
                      <m:dPr>
                        <m:ctrlPr>
                          <a:rPr kumimoji="0" lang="zh-CN" altLang="zh-CN" sz="18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𝑥</m:t>
                        </m:r>
                      </m:e>
                    </m:d>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r>
                      <m:rPr>
                        <m:sty m:val="p"/>
                      </m:rPr>
                      <a:rPr kumimoji="0" lang="en-US" altLang="zh-CN" sz="1800" b="0" i="0"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max</m:t>
                    </m:r>
                    <m:r>
                      <a:rPr kumimoji="0" lang="en-US" altLang="zh-CN" sz="1800" b="0" i="0"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(0,</m:t>
                    </m:r>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𝑥</m:t>
                    </m:r>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oMath>
                </a14:m>
                <a:endParaRPr kumimoji="0" lang="zh-CN" altLang="zh-CN" sz="1800" b="0" i="0" u="none" strike="noStrike" kern="1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mc:Choice>
        <mc:Fallback xmlns="">
          <p:sp>
            <p:nvSpPr>
              <p:cNvPr id="2" name="矩形 1">
                <a:extLst>
                  <a:ext uri="{FF2B5EF4-FFF2-40B4-BE49-F238E27FC236}">
                    <a16:creationId xmlns:a16="http://schemas.microsoft.com/office/drawing/2014/main" id="{F1C07977-F466-4E62-94A5-0DED93C63908}"/>
                  </a:ext>
                </a:extLst>
              </p:cNvPr>
              <p:cNvSpPr>
                <a:spLocks noRot="1" noChangeAspect="1" noMove="1" noResize="1" noEditPoints="1" noAdjustHandles="1" noChangeArrowheads="1" noChangeShapeType="1" noTextEdit="1"/>
              </p:cNvSpPr>
              <p:nvPr/>
            </p:nvSpPr>
            <p:spPr>
              <a:xfrm>
                <a:off x="4581982" y="1254816"/>
                <a:ext cx="4575483" cy="941925"/>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71863D59-987D-426A-B6FF-D5C0BBE73298}"/>
                  </a:ext>
                </a:extLst>
              </p:cNvPr>
              <p:cNvSpPr/>
              <p:nvPr/>
            </p:nvSpPr>
            <p:spPr>
              <a:xfrm>
                <a:off x="1309377" y="2534017"/>
                <a:ext cx="10204488" cy="3124445"/>
              </a:xfrm>
              <a:prstGeom prst="rect">
                <a:avLst/>
              </a:prstGeom>
            </p:spPr>
            <p:txBody>
              <a:bodyPr wrap="square">
                <a:spAutoFit/>
              </a:bodyPr>
              <a:lstStyle/>
              <a:p>
                <a:pPr marL="0" marR="0" lvl="0" indent="266700" algn="just" defTabSz="914400" rtl="0" eaLnBrk="1" fontAlgn="auto" latinLnBrk="0" hangingPunct="1">
                  <a:lnSpc>
                    <a:spcPct val="150000"/>
                  </a:lnSpc>
                  <a:spcBef>
                    <a:spcPts val="0"/>
                  </a:spcBef>
                  <a:spcAft>
                    <a:spcPts val="600"/>
                  </a:spcAft>
                  <a:buClrTx/>
                  <a:buSzTx/>
                  <a:buFontTx/>
                  <a:buNone/>
                  <a:tabLst/>
                  <a:defRPr/>
                </a:pPr>
                <a:r>
                  <a:rPr kumimoji="0" lang="en-US" altLang="zh-CN" sz="1800" b="0" i="0" u="none" strike="noStrike" kern="100" cap="none" spc="0" normalizeH="0" baseline="0" noProof="0" dirty="0" err="1">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ReLU</a:t>
                </a:r>
                <a:r>
                  <a:rPr kumimoji="0" lang="zh-CN" altLang="zh-CN" sz="1800" b="0" i="0" u="none" strike="noStrike" kern="100" cap="none" spc="0" normalizeH="0" baseline="0" noProof="0" dirty="0">
                    <a:ln>
                      <a:noFill/>
                    </a:ln>
                    <a:solidFill>
                      <a:prstClr val="black"/>
                    </a:solidFill>
                    <a:effectLst/>
                    <a:uLnTx/>
                    <a:uFillTx/>
                    <a:latin typeface="Times New Roman" panose="02020603050405020304" pitchFamily="18" charset="0"/>
                    <a:ea typeface="楷体_GB2312"/>
                    <a:cs typeface="Times New Roman" panose="02020603050405020304" pitchFamily="18" charset="0"/>
                  </a:rPr>
                  <a:t>函数的导数为：</a:t>
                </a:r>
                <a14:m>
                  <m:oMath xmlns:m="http://schemas.openxmlformats.org/officeDocument/2006/math">
                    <m:sSup>
                      <m:sSupPr>
                        <m:ctrlPr>
                          <a:rPr kumimoji="0" lang="zh-CN" altLang="zh-CN" sz="18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pPr>
                      <m:e>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𝑓</m:t>
                        </m:r>
                      </m:e>
                      <m:sup>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sup>
                    </m:sSup>
                    <m:d>
                      <m:dPr>
                        <m:ctrlPr>
                          <a:rPr kumimoji="0" lang="zh-CN" altLang="zh-CN" sz="18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𝑥</m:t>
                        </m:r>
                      </m:e>
                    </m:d>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d>
                      <m:dPr>
                        <m:begChr m:val="{"/>
                        <m:endChr m:val=""/>
                        <m:ctrlPr>
                          <a:rPr kumimoji="0" lang="zh-CN" altLang="zh-CN" sz="18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eqArr>
                          <m:eqArrPr>
                            <m:ctrlPr>
                              <a:rPr kumimoji="0" lang="zh-CN" altLang="zh-CN" sz="18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eqArrPr>
                          <m:e>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0, </m:t>
                            </m:r>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𝑓𝑜𝑟</m:t>
                            </m:r>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 </m:t>
                            </m:r>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𝑥</m:t>
                            </m:r>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&lt;0</m:t>
                            </m:r>
                          </m:e>
                          <m:e>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1, </m:t>
                            </m:r>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𝑓𝑜𝑟</m:t>
                            </m:r>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 </m:t>
                            </m:r>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𝑥</m:t>
                            </m:r>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≥0</m:t>
                            </m:r>
                          </m:e>
                        </m:eqArr>
                      </m:e>
                    </m:d>
                  </m:oMath>
                </a14:m>
                <a:endParaRPr kumimoji="0" lang="zh-CN" altLang="zh-CN" sz="1800" b="0" i="0" u="none" strike="noStrike" kern="1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266700" algn="just" defTabSz="914400" rtl="0" eaLnBrk="1" fontAlgn="auto" latinLnBrk="0" hangingPunct="1">
                  <a:lnSpc>
                    <a:spcPct val="150000"/>
                  </a:lnSpc>
                  <a:spcBef>
                    <a:spcPts val="0"/>
                  </a:spcBef>
                  <a:spcAft>
                    <a:spcPts val="0"/>
                  </a:spcAft>
                  <a:buClrTx/>
                  <a:buSzTx/>
                  <a:buFontTx/>
                  <a:buNone/>
                  <a:tabLst/>
                  <a:defRPr/>
                </a:pPr>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当输入</a:t>
                </a:r>
                <a14:m>
                  <m:oMath xmlns:m="http://schemas.openxmlformats.org/officeDocument/2006/math">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𝑥</m:t>
                    </m:r>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≥0</m:t>
                    </m:r>
                  </m:oMath>
                </a14:m>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时，</a:t>
                </a:r>
                <a:r>
                  <a:rPr kumimoji="0" lang="en-US" altLang="zh-CN" sz="1800" b="0" i="0" u="none" strike="noStrike" kern="1200" cap="none" spc="0" normalizeH="0" baseline="0" noProof="0" dirty="0" err="1">
                    <a:ln>
                      <a:noFill/>
                    </a:ln>
                    <a:solidFill>
                      <a:srgbClr val="000000"/>
                    </a:solidFill>
                    <a:effectLst/>
                    <a:uLnTx/>
                    <a:uFillTx/>
                    <a:latin typeface="Times New Roman" panose="02020603050405020304" pitchFamily="18" charset="0"/>
                    <a:ea typeface="楷体_GB2312"/>
                    <a:cs typeface="Times New Roman" panose="02020603050405020304" pitchFamily="18" charset="0"/>
                  </a:rPr>
                  <a:t>ReLU</a:t>
                </a:r>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的导数为常数，这样可有效缓解梯度消失这一问题。当</a:t>
                </a:r>
                <a14:m>
                  <m:oMath xmlns:m="http://schemas.openxmlformats.org/officeDocument/2006/math">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𝑥</m:t>
                    </m:r>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&lt;0</m:t>
                    </m:r>
                  </m:oMath>
                </a14:m>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时， </a:t>
                </a:r>
                <a:r>
                  <a:rPr kumimoji="0" lang="en-US" altLang="zh-CN" sz="1800" b="0" i="0" u="none" strike="noStrike" kern="1200" cap="none" spc="0" normalizeH="0" baseline="0" noProof="0" dirty="0" err="1">
                    <a:ln>
                      <a:noFill/>
                    </a:ln>
                    <a:solidFill>
                      <a:srgbClr val="000000"/>
                    </a:solidFill>
                    <a:effectLst/>
                    <a:uLnTx/>
                    <a:uFillTx/>
                    <a:latin typeface="Times New Roman" panose="02020603050405020304" pitchFamily="18" charset="0"/>
                    <a:ea typeface="楷体_GB2312"/>
                    <a:cs typeface="Times New Roman" panose="02020603050405020304" pitchFamily="18" charset="0"/>
                  </a:rPr>
                  <a:t>ReLU</a:t>
                </a:r>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的梯度总是</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0</a:t>
                </a:r>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，导致神经网络中若干参数激活值为</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0</a:t>
                </a:r>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，即参与分类等任务神经元数目稀缺，这种稀疏性可以在一定程度上克服机器学习中经常出现的过拟合现象。然而，当</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 x &lt; 0 </a:t>
                </a:r>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时，</a:t>
                </a:r>
                <a:r>
                  <a:rPr kumimoji="0" lang="en-US" altLang="zh-CN" sz="1800" b="0" i="0" u="none" strike="noStrike" kern="1200" cap="none" spc="0" normalizeH="0" baseline="0" noProof="0" dirty="0" err="1">
                    <a:ln>
                      <a:noFill/>
                    </a:ln>
                    <a:solidFill>
                      <a:srgbClr val="000000"/>
                    </a:solidFill>
                    <a:effectLst/>
                    <a:uLnTx/>
                    <a:uFillTx/>
                    <a:latin typeface="Times New Roman" panose="02020603050405020304" pitchFamily="18" charset="0"/>
                    <a:ea typeface="楷体_GB2312"/>
                    <a:cs typeface="Times New Roman" panose="02020603050405020304" pitchFamily="18" charset="0"/>
                  </a:rPr>
                  <a:t>ReLU</a:t>
                </a:r>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梯度为</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0</a:t>
                </a:r>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也导致神经元</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a:t>
                </a:r>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死亡</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a:t>
                </a:r>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，即神经元对应权重永远不会更新。为了解决这个问题，可以使用其他激活函数，如</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 Leaky </a:t>
                </a:r>
                <a:r>
                  <a:rPr kumimoji="0" lang="en-US" altLang="zh-CN" sz="1800" b="0" i="0" u="none" strike="noStrike" kern="1200" cap="none" spc="0" normalizeH="0" baseline="0" noProof="0" dirty="0" err="1">
                    <a:ln>
                      <a:noFill/>
                    </a:ln>
                    <a:solidFill>
                      <a:srgbClr val="000000"/>
                    </a:solidFill>
                    <a:effectLst/>
                    <a:uLnTx/>
                    <a:uFillTx/>
                    <a:latin typeface="Times New Roman" panose="02020603050405020304" pitchFamily="18" charset="0"/>
                    <a:ea typeface="楷体_GB2312"/>
                    <a:cs typeface="Times New Roman" panose="02020603050405020304" pitchFamily="18" charset="0"/>
                  </a:rPr>
                  <a:t>ReLU</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 </a:t>
                </a:r>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或</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Parametric </a:t>
                </a:r>
                <a:r>
                  <a:rPr kumimoji="0" lang="en-US" altLang="zh-CN" sz="1800" b="0" i="0" u="none" strike="noStrike" kern="1200" cap="none" spc="0" normalizeH="0" baseline="0" noProof="0" dirty="0" err="1">
                    <a:ln>
                      <a:noFill/>
                    </a:ln>
                    <a:solidFill>
                      <a:srgbClr val="000000"/>
                    </a:solidFill>
                    <a:effectLst/>
                    <a:uLnTx/>
                    <a:uFillTx/>
                    <a:latin typeface="Times New Roman" panose="02020603050405020304" pitchFamily="18" charset="0"/>
                    <a:ea typeface="楷体_GB2312"/>
                    <a:cs typeface="Times New Roman" panose="02020603050405020304" pitchFamily="18" charset="0"/>
                  </a:rPr>
                  <a:t>ReLU</a:t>
                </a:r>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，它们在</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x &lt; 0</a:t>
                </a:r>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时梯度取值非零。</a:t>
                </a:r>
              </a:p>
            </p:txBody>
          </p:sp>
        </mc:Choice>
        <mc:Fallback xmlns="">
          <p:sp>
            <p:nvSpPr>
              <p:cNvPr id="9" name="矩形 8">
                <a:extLst>
                  <a:ext uri="{FF2B5EF4-FFF2-40B4-BE49-F238E27FC236}">
                    <a16:creationId xmlns:a16="http://schemas.microsoft.com/office/drawing/2014/main" id="{71863D59-987D-426A-B6FF-D5C0BBE73298}"/>
                  </a:ext>
                </a:extLst>
              </p:cNvPr>
              <p:cNvSpPr>
                <a:spLocks noRot="1" noChangeAspect="1" noMove="1" noResize="1" noEditPoints="1" noAdjustHandles="1" noChangeArrowheads="1" noChangeShapeType="1" noTextEdit="1"/>
              </p:cNvSpPr>
              <p:nvPr/>
            </p:nvSpPr>
            <p:spPr>
              <a:xfrm>
                <a:off x="1309377" y="2534017"/>
                <a:ext cx="10204488" cy="3124445"/>
              </a:xfrm>
              <a:prstGeom prst="rect">
                <a:avLst/>
              </a:prstGeom>
              <a:blipFill>
                <a:blip r:embed="rId4"/>
                <a:stretch>
                  <a:fillRect l="-538" r="-478" b="-234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677819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174334" y="1008198"/>
            <a:ext cx="7538508" cy="497934"/>
            <a:chOff x="2591319" y="2819853"/>
            <a:chExt cx="4078899" cy="497934"/>
          </a:xfrm>
        </p:grpSpPr>
        <p:sp>
          <p:nvSpPr>
            <p:cNvPr id="3" name="平行四边形 2"/>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4" name="平行四边形 3"/>
            <p:cNvSpPr/>
            <p:nvPr/>
          </p:nvSpPr>
          <p:spPr bwMode="auto">
            <a:xfrm>
              <a:off x="2591319" y="2819853"/>
              <a:ext cx="4078899"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5" name="矩形 4"/>
            <p:cNvSpPr/>
            <p:nvPr/>
          </p:nvSpPr>
          <p:spPr>
            <a:xfrm>
              <a:off x="2850217" y="2853798"/>
              <a:ext cx="3726001" cy="461665"/>
            </a:xfrm>
            <a:prstGeom prst="rect">
              <a:avLst/>
            </a:prstGeom>
          </p:spPr>
          <p:txBody>
            <a:bodyPr wrap="square">
              <a:spAutoFit/>
            </a:bodyPr>
            <a:lstStyle/>
            <a:p>
              <a:pPr marL="0" marR="0" lvl="0" indent="0" algn="ctr" defTabSz="914400" rtl="0" eaLnBrk="1" fontAlgn="auto" latinLnBrk="0" hangingPunct="1">
                <a:lnSpc>
                  <a:spcPct val="100000"/>
                </a:lnSpc>
                <a:spcBef>
                  <a:spcPct val="5000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 </a:t>
              </a:r>
              <a:r>
                <a:rPr kumimoji="0" lang="zh-CN" altLang="en-US" sz="2000" b="1" i="0" u="none" strike="noStrike" kern="120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rPr>
                <a:t> </a:t>
              </a:r>
              <a:r>
                <a:rPr kumimoji="0" lang="zh-CN" altLang="en-US" sz="2000" b="0" i="0" u="none" strike="noStrike" kern="120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rPr>
                <a:t>从自然语言描述到谓词描述</a:t>
              </a:r>
            </a:p>
          </p:txBody>
        </p:sp>
      </p:grpSp>
      <p:sp>
        <p:nvSpPr>
          <p:cNvPr id="21" name="矩形 20">
            <a:extLst>
              <a:ext uri="{FF2B5EF4-FFF2-40B4-BE49-F238E27FC236}">
                <a16:creationId xmlns:a16="http://schemas.microsoft.com/office/drawing/2014/main" id="{642E017D-1836-43EC-AB17-FDA6E952313A}"/>
              </a:ext>
            </a:extLst>
          </p:cNvPr>
          <p:cNvSpPr/>
          <p:nvPr/>
        </p:nvSpPr>
        <p:spPr>
          <a:xfrm>
            <a:off x="852473" y="129010"/>
            <a:ext cx="1420582"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mn-cs"/>
              </a:rPr>
              <a:t>一、命题逻辑</a:t>
            </a:r>
            <a:endParaRPr kumimoji="0" lang="zh-CN" altLang="en-US" sz="16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p:sp>
        <p:nvSpPr>
          <p:cNvPr id="6" name="矩形 5">
            <a:extLst>
              <a:ext uri="{FF2B5EF4-FFF2-40B4-BE49-F238E27FC236}">
                <a16:creationId xmlns:a16="http://schemas.microsoft.com/office/drawing/2014/main" id="{298DDD25-87D0-4A6F-B83A-07A69F1FEF39}"/>
              </a:ext>
            </a:extLst>
          </p:cNvPr>
          <p:cNvSpPr/>
          <p:nvPr/>
        </p:nvSpPr>
        <p:spPr>
          <a:xfrm>
            <a:off x="798673" y="2743409"/>
            <a:ext cx="2948763" cy="2051459"/>
          </a:xfrm>
          <a:prstGeom prst="rect">
            <a:avLst/>
          </a:prstGeom>
        </p:spPr>
        <p:txBody>
          <a:bodyPr wrap="square">
            <a:spAutoFit/>
          </a:bodyPr>
          <a:lstStyle/>
          <a:p>
            <a:pPr marL="342900" marR="0" lvl="0" indent="-342900" algn="l" defTabSz="914400" rtl="0" eaLnBrk="1" fontAlgn="auto" latinLnBrk="0" hangingPunct="1">
              <a:lnSpc>
                <a:spcPct val="250000"/>
              </a:lnSpc>
              <a:spcBef>
                <a:spcPts val="0"/>
              </a:spcBef>
              <a:spcAft>
                <a:spcPts val="0"/>
              </a:spcAft>
              <a:buClrTx/>
              <a:buSzTx/>
              <a:buFont typeface="+mj-ea"/>
              <a:buAutoNum type="circleNumDbPlain"/>
              <a:tabLst/>
              <a:defRPr/>
            </a:pP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Richard</a:t>
            </a:r>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是国王</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 </a:t>
            </a:r>
            <a:endPar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a:p>
            <a:pPr marL="342900" marR="0" lvl="0" indent="-342900" algn="l" defTabSz="914400" rtl="0" eaLnBrk="1" fontAlgn="auto" latinLnBrk="0" hangingPunct="1">
              <a:lnSpc>
                <a:spcPct val="250000"/>
              </a:lnSpc>
              <a:spcBef>
                <a:spcPts val="0"/>
              </a:spcBef>
              <a:spcAft>
                <a:spcPts val="0"/>
              </a:spcAft>
              <a:buClrTx/>
              <a:buSzTx/>
              <a:buFont typeface="+mj-ea"/>
              <a:buAutoNum type="circleNumDbPlain"/>
              <a:tabLst/>
              <a:defRPr/>
            </a:pP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Lucy</a:t>
            </a:r>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和</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Lily</a:t>
            </a:r>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是姐妹</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 </a:t>
            </a:r>
            <a:endPar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a:p>
            <a:pPr marL="342900" marR="0" lvl="0" indent="-342900" algn="l" defTabSz="914400" rtl="0" eaLnBrk="1" fontAlgn="auto" latinLnBrk="0" hangingPunct="1">
              <a:lnSpc>
                <a:spcPct val="250000"/>
              </a:lnSpc>
              <a:spcBef>
                <a:spcPts val="0"/>
              </a:spcBef>
              <a:spcAft>
                <a:spcPts val="0"/>
              </a:spcAft>
              <a:buClrTx/>
              <a:buSzTx/>
              <a:buFont typeface="+mj-ea"/>
              <a:buAutoNum type="circleNumDbPlain"/>
              <a:tabLst/>
              <a:defRPr/>
            </a:pPr>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北京是中国的首都</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 </a:t>
            </a:r>
            <a:endPar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id="{B3DBB06E-88B5-4306-93DF-E23F197A2DA2}"/>
                  </a:ext>
                </a:extLst>
              </p:cNvPr>
              <p:cNvSpPr/>
              <p:nvPr/>
            </p:nvSpPr>
            <p:spPr>
              <a:xfrm>
                <a:off x="3939363" y="2743409"/>
                <a:ext cx="7628861" cy="2536207"/>
              </a:xfrm>
              <a:prstGeom prst="rect">
                <a:avLst/>
              </a:prstGeom>
            </p:spPr>
            <p:txBody>
              <a:bodyPr wrap="square">
                <a:spAutoFit/>
              </a:bodyPr>
              <a:lstStyle/>
              <a:p>
                <a:pPr marL="342900" marR="0" lvl="0" indent="-342900" algn="just" defTabSz="914400" rtl="0" eaLnBrk="1" fontAlgn="auto" latinLnBrk="0" hangingPunct="1">
                  <a:lnSpc>
                    <a:spcPct val="150000"/>
                  </a:lnSpc>
                  <a:spcBef>
                    <a:spcPts val="0"/>
                  </a:spcBef>
                  <a:spcAft>
                    <a:spcPts val="0"/>
                  </a:spcAft>
                  <a:buClrTx/>
                  <a:buSzTx/>
                  <a:buFont typeface="+mj-ea"/>
                  <a:buAutoNum type="circleNumDbPlain"/>
                  <a:tabLst/>
                  <a:defRPr/>
                </a:pPr>
                <a14:m>
                  <m:oMath xmlns:m="http://schemas.openxmlformats.org/officeDocument/2006/math">
                    <m:r>
                      <m:rPr>
                        <m:sty m:val="p"/>
                      </m:rPr>
                      <a:rPr kumimoji="0" lang="en-US" altLang="zh-CN" sz="18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King</m:t>
                    </m:r>
                  </m:oMath>
                </a14:m>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(Richard)</a:t>
                </a:r>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。其中，</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Richard</a:t>
                </a:r>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是一个个体常量，</a:t>
                </a:r>
                <a14:m>
                  <m:oMath xmlns:m="http://schemas.openxmlformats.org/officeDocument/2006/math">
                    <m:r>
                      <m:rPr>
                        <m:sty m:val="p"/>
                      </m:rPr>
                      <a:rPr kumimoji="0" lang="en-US" altLang="zh-CN" sz="18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King</m:t>
                    </m:r>
                  </m:oMath>
                </a14:m>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是一个描述</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a:t>
                </a:r>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国王</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a:t>
                </a:r>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这个一元关系的谓词。</a:t>
                </a:r>
              </a:p>
              <a:p>
                <a:pPr marL="342900" marR="0" lvl="0" indent="-342900" algn="just" defTabSz="914400" rtl="0" eaLnBrk="1" fontAlgn="auto" latinLnBrk="0" hangingPunct="1">
                  <a:lnSpc>
                    <a:spcPct val="150000"/>
                  </a:lnSpc>
                  <a:spcBef>
                    <a:spcPts val="0"/>
                  </a:spcBef>
                  <a:spcAft>
                    <a:spcPts val="0"/>
                  </a:spcAft>
                  <a:buClrTx/>
                  <a:buSzTx/>
                  <a:buFont typeface="+mj-ea"/>
                  <a:buAutoNum type="circleNumDbPlain"/>
                  <a:tabLst/>
                  <a:defRPr/>
                </a:pPr>
                <a14:m>
                  <m:oMath xmlns:m="http://schemas.openxmlformats.org/officeDocument/2006/math">
                    <m:r>
                      <m:rPr>
                        <m:sty m:val="p"/>
                      </m:rPr>
                      <a:rPr kumimoji="0" lang="en-US" altLang="zh-CN" sz="18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Sister</m:t>
                    </m:r>
                  </m:oMath>
                </a14:m>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(Lucy, Lily)</a:t>
                </a:r>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。其中，</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Lucy</a:t>
                </a:r>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和</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Lily</a:t>
                </a:r>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是两个个体常量，</a:t>
                </a:r>
                <a14:m>
                  <m:oMath xmlns:m="http://schemas.openxmlformats.org/officeDocument/2006/math">
                    <m:r>
                      <m:rPr>
                        <m:sty m:val="p"/>
                      </m:rPr>
                      <a:rPr kumimoji="0" lang="en-US" altLang="zh-CN" sz="18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Sister</m:t>
                    </m:r>
                  </m:oMath>
                </a14:m>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是一个描述</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a:t>
                </a:r>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姐妹</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a:t>
                </a:r>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这个二元关系的谓词。</a:t>
                </a:r>
              </a:p>
              <a:p>
                <a:pPr marL="342900" marR="0" lvl="0" indent="-342900" algn="just" defTabSz="914400" rtl="0" eaLnBrk="1" fontAlgn="auto" latinLnBrk="0" hangingPunct="1">
                  <a:lnSpc>
                    <a:spcPct val="150000"/>
                  </a:lnSpc>
                  <a:spcBef>
                    <a:spcPts val="0"/>
                  </a:spcBef>
                  <a:spcAft>
                    <a:spcPts val="0"/>
                  </a:spcAft>
                  <a:buClrTx/>
                  <a:buSzTx/>
                  <a:buFont typeface="+mj-ea"/>
                  <a:buAutoNum type="circleNumDbPlain"/>
                  <a:tabLst/>
                  <a:defRPr/>
                </a:pPr>
                <a14:m>
                  <m:oMath xmlns:m="http://schemas.openxmlformats.org/officeDocument/2006/math">
                    <m:r>
                      <m:rPr>
                        <m:sty m:val="p"/>
                      </m:rPr>
                      <a:rPr kumimoji="0" lang="en-US" altLang="zh-CN" sz="18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Capital</m:t>
                    </m:r>
                  </m:oMath>
                </a14:m>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a:t>
                </a:r>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北京</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 </a:t>
                </a:r>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中国</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a:t>
                </a:r>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。其中，北京和中国是两个个体常量，</a:t>
                </a:r>
                <a14:m>
                  <m:oMath xmlns:m="http://schemas.openxmlformats.org/officeDocument/2006/math">
                    <m:r>
                      <m:rPr>
                        <m:sty m:val="p"/>
                      </m:rPr>
                      <a:rPr kumimoji="0" lang="en-US" altLang="zh-CN" sz="18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Capital</m:t>
                    </m:r>
                  </m:oMath>
                </a14:m>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是一个描述</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a:t>
                </a:r>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首都</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a:t>
                </a:r>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这个二元关系的谓词。</a:t>
                </a:r>
              </a:p>
            </p:txBody>
          </p:sp>
        </mc:Choice>
        <mc:Fallback xmlns="">
          <p:sp>
            <p:nvSpPr>
              <p:cNvPr id="12" name="矩形 11">
                <a:extLst>
                  <a:ext uri="{FF2B5EF4-FFF2-40B4-BE49-F238E27FC236}">
                    <a16:creationId xmlns:a16="http://schemas.microsoft.com/office/drawing/2014/main" id="{B3DBB06E-88B5-4306-93DF-E23F197A2DA2}"/>
                  </a:ext>
                </a:extLst>
              </p:cNvPr>
              <p:cNvSpPr>
                <a:spLocks noRot="1" noChangeAspect="1" noMove="1" noResize="1" noEditPoints="1" noAdjustHandles="1" noChangeArrowheads="1" noChangeShapeType="1" noTextEdit="1"/>
              </p:cNvSpPr>
              <p:nvPr/>
            </p:nvSpPr>
            <p:spPr>
              <a:xfrm>
                <a:off x="3939363" y="2743409"/>
                <a:ext cx="7628861" cy="2536207"/>
              </a:xfrm>
              <a:prstGeom prst="rect">
                <a:avLst/>
              </a:prstGeom>
              <a:blipFill>
                <a:blip r:embed="rId3"/>
                <a:stretch>
                  <a:fillRect l="-799" r="-639" b="-288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672231845"/>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583380" y="726948"/>
            <a:ext cx="7464387" cy="497934"/>
            <a:chOff x="4099943" y="2819853"/>
            <a:chExt cx="2570275" cy="497934"/>
          </a:xfrm>
        </p:grpSpPr>
        <p:sp>
          <p:nvSpPr>
            <p:cNvPr id="4" name="平行四边形 3"/>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5" name="平行四边形 4"/>
            <p:cNvSpPr/>
            <p:nvPr/>
          </p:nvSpPr>
          <p:spPr bwMode="auto">
            <a:xfrm>
              <a:off x="4122533" y="2819853"/>
              <a:ext cx="2547685"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6" name="矩形 5"/>
            <p:cNvSpPr/>
            <p:nvPr/>
          </p:nvSpPr>
          <p:spPr>
            <a:xfrm>
              <a:off x="4216534" y="2853798"/>
              <a:ext cx="2359684" cy="400110"/>
            </a:xfrm>
            <a:prstGeom prst="rect">
              <a:avLst/>
            </a:prstGeom>
          </p:spPr>
          <p:txBody>
            <a:bodyPr wrap="square">
              <a:spAutoFit/>
            </a:bodyPr>
            <a:lstStyle/>
            <a:p>
              <a:pPr marL="0" marR="0" lvl="0" indent="0" algn="ctr" defTabSz="914400" rtl="0" eaLnBrk="1" fontAlgn="auto" latinLnBrk="0" hangingPunct="1">
                <a:lnSpc>
                  <a:spcPct val="100000"/>
                </a:lnSpc>
                <a:spcBef>
                  <a:spcPct val="50000"/>
                </a:spcBef>
                <a:spcAft>
                  <a:spcPts val="0"/>
                </a:spcAft>
                <a:buClrTx/>
                <a:buSzTx/>
                <a:buFontTx/>
                <a:buNone/>
                <a:tabLst/>
                <a:defRPr/>
              </a:pPr>
              <a:r>
                <a:rPr kumimoji="0" lang="zh-CN" altLang="en-US" sz="2000" b="1" i="0" u="none" strike="noStrike" kern="1200" cap="none" spc="0" normalizeH="0" baseline="0" noProof="0" dirty="0">
                  <a:ln>
                    <a:noFill/>
                  </a:ln>
                  <a:solidFill>
                    <a:prstClr val="black">
                      <a:lumMod val="95000"/>
                      <a:lumOff val="5000"/>
                    </a:prstClr>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前馈神经网络：执行非线性映射的激活函数</a:t>
              </a:r>
              <a:endParaRPr kumimoji="0" lang="zh-CN" altLang="en-US" sz="2000" b="1" i="0" u="none" strike="noStrike" kern="120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endParaRPr>
            </a:p>
          </p:txBody>
        </p:sp>
      </p:grpSp>
      <p:sp>
        <p:nvSpPr>
          <p:cNvPr id="25" name="矩形 24">
            <a:extLst>
              <a:ext uri="{FF2B5EF4-FFF2-40B4-BE49-F238E27FC236}">
                <a16:creationId xmlns:a16="http://schemas.microsoft.com/office/drawing/2014/main" id="{FA7E4C39-58FC-4583-BCF8-B462E31C5699}"/>
              </a:ext>
            </a:extLst>
          </p:cNvPr>
          <p:cNvSpPr/>
          <p:nvPr/>
        </p:nvSpPr>
        <p:spPr>
          <a:xfrm>
            <a:off x="852473" y="129010"/>
            <a:ext cx="2852063"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mn-cs"/>
              </a:rPr>
              <a:t>一、</a:t>
            </a: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前馈神经网络与参数优化</a:t>
            </a:r>
          </a:p>
        </p:txBody>
      </p:sp>
      <p:sp>
        <p:nvSpPr>
          <p:cNvPr id="7" name="矩形 6">
            <a:extLst>
              <a:ext uri="{FF2B5EF4-FFF2-40B4-BE49-F238E27FC236}">
                <a16:creationId xmlns:a16="http://schemas.microsoft.com/office/drawing/2014/main" id="{07AA08C2-64DA-46C3-8D52-03A7B0581850}"/>
              </a:ext>
            </a:extLst>
          </p:cNvPr>
          <p:cNvSpPr/>
          <p:nvPr/>
        </p:nvSpPr>
        <p:spPr>
          <a:xfrm>
            <a:off x="3336612" y="1118109"/>
            <a:ext cx="2586291" cy="80021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800" b="0" i="0" u="none" strike="noStrike" kern="1200" cap="none" spc="0" normalizeH="0" baseline="0" noProof="0" dirty="0">
              <a:ln>
                <a:noFill/>
              </a:ln>
              <a:solidFill>
                <a:srgbClr val="000000"/>
              </a:solidFill>
              <a:effectLst/>
              <a:uLnTx/>
              <a:uFillTx/>
              <a:latin typeface="Helvetica Light"/>
              <a:ea typeface="宋体" panose="02010600030101010101" pitchFamily="2" charset="-122"/>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err="1">
                <a:ln>
                  <a:noFill/>
                </a:ln>
                <a:solidFill>
                  <a:srgbClr val="C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Softmax</a:t>
            </a:r>
            <a:r>
              <a:rPr kumimoji="0" lang="zh-CN" altLang="zh-CN" sz="1800" b="1" i="0" u="none" strike="noStrike" kern="1200" cap="none" spc="0" normalizeH="0" baseline="0" noProof="0" dirty="0">
                <a:ln>
                  <a:noFill/>
                </a:ln>
                <a:solidFill>
                  <a:srgbClr val="C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激活函数</a:t>
            </a:r>
            <a:endParaRPr kumimoji="0" lang="zh-CN" altLang="en-US" sz="1800" b="1" i="0" u="none" strike="noStrike" kern="1200" cap="none" spc="0" normalizeH="0" baseline="0" noProof="0" dirty="0">
              <a:ln>
                <a:noFill/>
              </a:ln>
              <a:solidFill>
                <a:srgbClr val="C0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29EE2B80-0081-4515-8633-74BA45AF6844}"/>
                  </a:ext>
                </a:extLst>
              </p:cNvPr>
              <p:cNvSpPr/>
              <p:nvPr/>
            </p:nvSpPr>
            <p:spPr>
              <a:xfrm>
                <a:off x="5408314" y="1339607"/>
                <a:ext cx="3033010" cy="73783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zh-CN" altLang="en-US" sz="18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zh-CN" altLang="en-US" sz="1800" b="0" i="1" u="none" strike="noStrike" kern="1200" cap="none" spc="0" normalizeH="0" baseline="0" noProof="0">
                              <a:ln>
                                <a:noFill/>
                              </a:ln>
                              <a:solidFill>
                                <a:prstClr val="black"/>
                              </a:solidFill>
                              <a:effectLst/>
                              <a:uLnTx/>
                              <a:uFillTx/>
                              <a:latin typeface="Cambria Math" panose="02040503050406030204" pitchFamily="18" charset="0"/>
                              <a:cs typeface="+mn-cs"/>
                            </a:rPr>
                            <m:t>𝑦</m:t>
                          </m:r>
                        </m:e>
                        <m:sub>
                          <m:r>
                            <a:rPr kumimoji="0" lang="zh-CN" altLang="en-US" sz="1800" b="0" i="1" u="none" strike="noStrike" kern="1200" cap="none" spc="0" normalizeH="0" baseline="0" noProof="0">
                              <a:ln>
                                <a:noFill/>
                              </a:ln>
                              <a:solidFill>
                                <a:prstClr val="black"/>
                              </a:solidFill>
                              <a:effectLst/>
                              <a:uLnTx/>
                              <a:uFillTx/>
                              <a:latin typeface="Cambria Math" panose="02040503050406030204" pitchFamily="18" charset="0"/>
                              <a:cs typeface="+mn-cs"/>
                            </a:rPr>
                            <m:t>𝑖</m:t>
                          </m:r>
                        </m:sub>
                      </m:sSub>
                      <m:r>
                        <a:rPr kumimoji="0" lang="zh-CN" altLang="en-US" sz="1800" b="0" i="0" u="none" strike="noStrike" kern="1200" cap="none" spc="0" normalizeH="0" baseline="0" noProof="0">
                          <a:ln>
                            <a:noFill/>
                          </a:ln>
                          <a:solidFill>
                            <a:prstClr val="black"/>
                          </a:solidFill>
                          <a:effectLst/>
                          <a:uLnTx/>
                          <a:uFillTx/>
                          <a:latin typeface="Cambria Math" panose="02040503050406030204" pitchFamily="18" charset="0"/>
                          <a:cs typeface="+mn-cs"/>
                        </a:rPr>
                        <m:t>=</m:t>
                      </m:r>
                      <m:r>
                        <m:rPr>
                          <m:sty m:val="p"/>
                        </m:rPr>
                        <a:rPr kumimoji="0" lang="zh-CN" altLang="en-US" sz="1800" b="0" i="0" u="none" strike="noStrike" kern="1200" cap="none" spc="0" normalizeH="0" baseline="0" noProof="0">
                          <a:ln>
                            <a:noFill/>
                          </a:ln>
                          <a:solidFill>
                            <a:prstClr val="black"/>
                          </a:solidFill>
                          <a:effectLst/>
                          <a:uLnTx/>
                          <a:uFillTx/>
                          <a:latin typeface="Cambria Math" panose="02040503050406030204" pitchFamily="18" charset="0"/>
                          <a:cs typeface="+mn-cs"/>
                        </a:rPr>
                        <m:t>softmax</m:t>
                      </m:r>
                      <m:d>
                        <m:dPr>
                          <m:ctrlPr>
                            <a:rPr kumimoji="0" lang="zh-CN" altLang="en-US" sz="1800" b="0" i="1" u="none" strike="noStrike" kern="1200" cap="none" spc="0" normalizeH="0" baseline="0" noProof="0">
                              <a:ln>
                                <a:noFill/>
                              </a:ln>
                              <a:solidFill>
                                <a:prstClr val="black"/>
                              </a:solidFill>
                              <a:effectLst/>
                              <a:uLnTx/>
                              <a:uFillTx/>
                              <a:latin typeface="Cambria Math" panose="02040503050406030204" pitchFamily="18" charset="0"/>
                              <a:cs typeface="+mn-cs"/>
                            </a:rPr>
                          </m:ctrlPr>
                        </m:dPr>
                        <m:e>
                          <m:sSub>
                            <m:sSubPr>
                              <m:ctrlPr>
                                <a:rPr kumimoji="0" lang="zh-CN" altLang="en-US" sz="18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zh-CN" altLang="en-US" sz="1800" b="0" i="1" u="none" strike="noStrike" kern="1200" cap="none" spc="0" normalizeH="0" baseline="0" noProof="0">
                                  <a:ln>
                                    <a:noFill/>
                                  </a:ln>
                                  <a:solidFill>
                                    <a:prstClr val="black"/>
                                  </a:solidFill>
                                  <a:effectLst/>
                                  <a:uLnTx/>
                                  <a:uFillTx/>
                                  <a:latin typeface="Cambria Math" panose="02040503050406030204" pitchFamily="18" charset="0"/>
                                  <a:cs typeface="+mn-cs"/>
                                </a:rPr>
                                <m:t>𝑥</m:t>
                              </m:r>
                            </m:e>
                            <m:sub>
                              <m:r>
                                <a:rPr kumimoji="0" lang="zh-CN" altLang="en-US" sz="1800" b="0" i="1" u="none" strike="noStrike" kern="1200" cap="none" spc="0" normalizeH="0" baseline="0" noProof="0">
                                  <a:ln>
                                    <a:noFill/>
                                  </a:ln>
                                  <a:solidFill>
                                    <a:prstClr val="black"/>
                                  </a:solidFill>
                                  <a:effectLst/>
                                  <a:uLnTx/>
                                  <a:uFillTx/>
                                  <a:latin typeface="Cambria Math" panose="02040503050406030204" pitchFamily="18" charset="0"/>
                                  <a:cs typeface="+mn-cs"/>
                                </a:rPr>
                                <m:t>𝑖</m:t>
                              </m:r>
                            </m:sub>
                          </m:sSub>
                        </m:e>
                      </m:d>
                      <m:r>
                        <a:rPr kumimoji="0" lang="zh-CN" altLang="en-US" sz="1800" b="0" i="0" u="none" strike="noStrike" kern="1200" cap="none" spc="0" normalizeH="0" baseline="0" noProof="0">
                          <a:ln>
                            <a:noFill/>
                          </a:ln>
                          <a:solidFill>
                            <a:prstClr val="black"/>
                          </a:solidFill>
                          <a:effectLst/>
                          <a:uLnTx/>
                          <a:uFillTx/>
                          <a:latin typeface="Cambria Math" panose="02040503050406030204" pitchFamily="18" charset="0"/>
                          <a:cs typeface="+mn-cs"/>
                        </a:rPr>
                        <m:t>=</m:t>
                      </m:r>
                      <m:f>
                        <m:fPr>
                          <m:ctrlPr>
                            <a:rPr kumimoji="0" lang="zh-CN" altLang="en-US" sz="1800" b="0" i="1" u="none" strike="noStrike" kern="1200" cap="none" spc="0" normalizeH="0" baseline="0" noProof="0">
                              <a:ln>
                                <a:noFill/>
                              </a:ln>
                              <a:solidFill>
                                <a:prstClr val="black"/>
                              </a:solidFill>
                              <a:effectLst/>
                              <a:uLnTx/>
                              <a:uFillTx/>
                              <a:latin typeface="Cambria Math" panose="02040503050406030204" pitchFamily="18" charset="0"/>
                              <a:cs typeface="+mn-cs"/>
                            </a:rPr>
                          </m:ctrlPr>
                        </m:fPr>
                        <m:num>
                          <m:sSup>
                            <m:sSupPr>
                              <m:ctrlPr>
                                <a:rPr kumimoji="0" lang="zh-CN" altLang="en-US" sz="1800" b="0" i="1" u="none" strike="noStrike" kern="1200" cap="none" spc="0" normalizeH="0" baseline="0" noProof="0">
                                  <a:ln>
                                    <a:noFill/>
                                  </a:ln>
                                  <a:solidFill>
                                    <a:prstClr val="black"/>
                                  </a:solidFill>
                                  <a:effectLst/>
                                  <a:uLnTx/>
                                  <a:uFillTx/>
                                  <a:latin typeface="Cambria Math" panose="02040503050406030204" pitchFamily="18" charset="0"/>
                                  <a:cs typeface="+mn-cs"/>
                                </a:rPr>
                              </m:ctrlPr>
                            </m:sSupPr>
                            <m:e>
                              <m:r>
                                <a:rPr kumimoji="0" lang="zh-CN" altLang="en-US" sz="1800" b="0" i="1" u="none" strike="noStrike" kern="1200" cap="none" spc="0" normalizeH="0" baseline="0" noProof="0">
                                  <a:ln>
                                    <a:noFill/>
                                  </a:ln>
                                  <a:solidFill>
                                    <a:prstClr val="black"/>
                                  </a:solidFill>
                                  <a:effectLst/>
                                  <a:uLnTx/>
                                  <a:uFillTx/>
                                  <a:latin typeface="Cambria Math" panose="02040503050406030204" pitchFamily="18" charset="0"/>
                                  <a:cs typeface="+mn-cs"/>
                                </a:rPr>
                                <m:t>𝑒</m:t>
                              </m:r>
                            </m:e>
                            <m:sup>
                              <m:sSub>
                                <m:sSubPr>
                                  <m:ctrlPr>
                                    <a:rPr kumimoji="0" lang="zh-CN" altLang="en-US" sz="18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zh-CN" altLang="en-US" sz="1800" b="0" i="1" u="none" strike="noStrike" kern="1200" cap="none" spc="0" normalizeH="0" baseline="0" noProof="0">
                                      <a:ln>
                                        <a:noFill/>
                                      </a:ln>
                                      <a:solidFill>
                                        <a:prstClr val="black"/>
                                      </a:solidFill>
                                      <a:effectLst/>
                                      <a:uLnTx/>
                                      <a:uFillTx/>
                                      <a:latin typeface="Cambria Math" panose="02040503050406030204" pitchFamily="18" charset="0"/>
                                      <a:cs typeface="+mn-cs"/>
                                    </a:rPr>
                                    <m:t>𝑥</m:t>
                                  </m:r>
                                </m:e>
                                <m:sub>
                                  <m:r>
                                    <a:rPr kumimoji="0" lang="zh-CN" altLang="en-US" sz="1800" b="0" i="1" u="none" strike="noStrike" kern="1200" cap="none" spc="0" normalizeH="0" baseline="0" noProof="0">
                                      <a:ln>
                                        <a:noFill/>
                                      </a:ln>
                                      <a:solidFill>
                                        <a:prstClr val="black"/>
                                      </a:solidFill>
                                      <a:effectLst/>
                                      <a:uLnTx/>
                                      <a:uFillTx/>
                                      <a:latin typeface="Cambria Math" panose="02040503050406030204" pitchFamily="18" charset="0"/>
                                      <a:cs typeface="+mn-cs"/>
                                    </a:rPr>
                                    <m:t>𝑖</m:t>
                                  </m:r>
                                </m:sub>
                              </m:sSub>
                            </m:sup>
                          </m:sSup>
                        </m:num>
                        <m:den>
                          <m:nary>
                            <m:naryPr>
                              <m:chr m:val="∑"/>
                              <m:limLoc m:val="subSup"/>
                              <m:ctrlPr>
                                <a:rPr kumimoji="0" lang="zh-CN" altLang="en-US" sz="1800" b="0" i="1" u="none" strike="noStrike" kern="1200" cap="none" spc="0" normalizeH="0" baseline="0" noProof="0">
                                  <a:ln>
                                    <a:noFill/>
                                  </a:ln>
                                  <a:solidFill>
                                    <a:prstClr val="black"/>
                                  </a:solidFill>
                                  <a:effectLst/>
                                  <a:uLnTx/>
                                  <a:uFillTx/>
                                  <a:latin typeface="Cambria Math" panose="02040503050406030204" pitchFamily="18" charset="0"/>
                                  <a:cs typeface="+mn-cs"/>
                                </a:rPr>
                              </m:ctrlPr>
                            </m:naryPr>
                            <m:sub>
                              <m:r>
                                <a:rPr kumimoji="0" lang="zh-CN" altLang="en-US" sz="1800" b="0" i="1" u="none" strike="noStrike" kern="1200" cap="none" spc="0" normalizeH="0" baseline="0" noProof="0">
                                  <a:ln>
                                    <a:noFill/>
                                  </a:ln>
                                  <a:solidFill>
                                    <a:prstClr val="black"/>
                                  </a:solidFill>
                                  <a:effectLst/>
                                  <a:uLnTx/>
                                  <a:uFillTx/>
                                  <a:latin typeface="Cambria Math" panose="02040503050406030204" pitchFamily="18" charset="0"/>
                                  <a:cs typeface="+mn-cs"/>
                                </a:rPr>
                                <m:t>𝑗</m:t>
                              </m:r>
                              <m:r>
                                <a:rPr kumimoji="0" lang="zh-CN" altLang="en-US" sz="1800" b="0" i="0" u="none" strike="noStrike" kern="1200" cap="none" spc="0" normalizeH="0" baseline="0" noProof="0">
                                  <a:ln>
                                    <a:noFill/>
                                  </a:ln>
                                  <a:solidFill>
                                    <a:prstClr val="black"/>
                                  </a:solidFill>
                                  <a:effectLst/>
                                  <a:uLnTx/>
                                  <a:uFillTx/>
                                  <a:latin typeface="Cambria Math" panose="02040503050406030204" pitchFamily="18" charset="0"/>
                                  <a:cs typeface="+mn-cs"/>
                                </a:rPr>
                                <m:t>=1</m:t>
                              </m:r>
                            </m:sub>
                            <m:sup>
                              <m:r>
                                <a:rPr kumimoji="0" lang="zh-CN" altLang="en-US" sz="1800" b="0" i="1" u="none" strike="noStrike" kern="1200" cap="none" spc="0" normalizeH="0" baseline="0" noProof="0">
                                  <a:ln>
                                    <a:noFill/>
                                  </a:ln>
                                  <a:solidFill>
                                    <a:prstClr val="black"/>
                                  </a:solidFill>
                                  <a:effectLst/>
                                  <a:uLnTx/>
                                  <a:uFillTx/>
                                  <a:latin typeface="Cambria Math" panose="02040503050406030204" pitchFamily="18" charset="0"/>
                                  <a:cs typeface="+mn-cs"/>
                                </a:rPr>
                                <m:t>𝑘</m:t>
                              </m:r>
                            </m:sup>
                            <m:e>
                              <m:sSup>
                                <m:sSupPr>
                                  <m:ctrlPr>
                                    <a:rPr kumimoji="0" lang="zh-CN" altLang="en-US" sz="1800" b="0" i="1" u="none" strike="noStrike" kern="1200" cap="none" spc="0" normalizeH="0" baseline="0" noProof="0">
                                      <a:ln>
                                        <a:noFill/>
                                      </a:ln>
                                      <a:solidFill>
                                        <a:prstClr val="black"/>
                                      </a:solidFill>
                                      <a:effectLst/>
                                      <a:uLnTx/>
                                      <a:uFillTx/>
                                      <a:latin typeface="Cambria Math" panose="02040503050406030204" pitchFamily="18" charset="0"/>
                                      <a:cs typeface="+mn-cs"/>
                                    </a:rPr>
                                  </m:ctrlPr>
                                </m:sSupPr>
                                <m:e>
                                  <m:r>
                                    <a:rPr kumimoji="0" lang="zh-CN" altLang="en-US" sz="1800" b="0" i="1" u="none" strike="noStrike" kern="1200" cap="none" spc="0" normalizeH="0" baseline="0" noProof="0">
                                      <a:ln>
                                        <a:noFill/>
                                      </a:ln>
                                      <a:solidFill>
                                        <a:prstClr val="black"/>
                                      </a:solidFill>
                                      <a:effectLst/>
                                      <a:uLnTx/>
                                      <a:uFillTx/>
                                      <a:latin typeface="Cambria Math" panose="02040503050406030204" pitchFamily="18" charset="0"/>
                                      <a:cs typeface="+mn-cs"/>
                                    </a:rPr>
                                    <m:t>𝑒</m:t>
                                  </m:r>
                                </m:e>
                                <m:sup>
                                  <m:sSub>
                                    <m:sSubPr>
                                      <m:ctrlPr>
                                        <a:rPr kumimoji="0" lang="zh-CN" altLang="en-US" sz="18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zh-CN" altLang="en-US" sz="1800" b="0" i="1" u="none" strike="noStrike" kern="1200" cap="none" spc="0" normalizeH="0" baseline="0" noProof="0">
                                          <a:ln>
                                            <a:noFill/>
                                          </a:ln>
                                          <a:solidFill>
                                            <a:prstClr val="black"/>
                                          </a:solidFill>
                                          <a:effectLst/>
                                          <a:uLnTx/>
                                          <a:uFillTx/>
                                          <a:latin typeface="Cambria Math" panose="02040503050406030204" pitchFamily="18" charset="0"/>
                                          <a:cs typeface="+mn-cs"/>
                                        </a:rPr>
                                        <m:t>𝑥</m:t>
                                      </m:r>
                                    </m:e>
                                    <m:sub>
                                      <m:r>
                                        <a:rPr kumimoji="0" lang="zh-CN" altLang="en-US" sz="1800" b="0" i="1" u="none" strike="noStrike" kern="1200" cap="none" spc="0" normalizeH="0" baseline="0" noProof="0">
                                          <a:ln>
                                            <a:noFill/>
                                          </a:ln>
                                          <a:solidFill>
                                            <a:prstClr val="black"/>
                                          </a:solidFill>
                                          <a:effectLst/>
                                          <a:uLnTx/>
                                          <a:uFillTx/>
                                          <a:latin typeface="Cambria Math" panose="02040503050406030204" pitchFamily="18" charset="0"/>
                                          <a:cs typeface="+mn-cs"/>
                                        </a:rPr>
                                        <m:t>𝑗</m:t>
                                      </m:r>
                                    </m:sub>
                                  </m:sSub>
                                </m:sup>
                              </m:sSup>
                            </m:e>
                          </m:nary>
                        </m:den>
                      </m:f>
                    </m:oMath>
                  </m:oMathPara>
                </a14:m>
                <a:endParaRPr kumimoji="0" lang="zh-CN" altLang="en-US"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mc:Choice>
        <mc:Fallback xmlns="">
          <p:sp>
            <p:nvSpPr>
              <p:cNvPr id="8" name="矩形 7">
                <a:extLst>
                  <a:ext uri="{FF2B5EF4-FFF2-40B4-BE49-F238E27FC236}">
                    <a16:creationId xmlns:a16="http://schemas.microsoft.com/office/drawing/2014/main" id="{29EE2B80-0081-4515-8633-74BA45AF6844}"/>
                  </a:ext>
                </a:extLst>
              </p:cNvPr>
              <p:cNvSpPr>
                <a:spLocks noRot="1" noChangeAspect="1" noMove="1" noResize="1" noEditPoints="1" noAdjustHandles="1" noChangeArrowheads="1" noChangeShapeType="1" noTextEdit="1"/>
              </p:cNvSpPr>
              <p:nvPr/>
            </p:nvSpPr>
            <p:spPr>
              <a:xfrm>
                <a:off x="5408314" y="1339607"/>
                <a:ext cx="3033010" cy="737831"/>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id="{EBCDC1FE-864A-4716-83F9-0501E6D86C1F}"/>
                  </a:ext>
                </a:extLst>
              </p:cNvPr>
              <p:cNvSpPr/>
              <p:nvPr/>
            </p:nvSpPr>
            <p:spPr>
              <a:xfrm>
                <a:off x="291638" y="2199289"/>
                <a:ext cx="6633181" cy="3416320"/>
              </a:xfrm>
              <a:prstGeom prst="rect">
                <a:avLst/>
              </a:prstGeom>
            </p:spPr>
            <p:txBody>
              <a:bodyPr wrap="square">
                <a:spAutoFit/>
              </a:bodyPr>
              <a:lstStyle/>
              <a:p>
                <a:pPr marL="0" marR="0" lvl="0" indent="266700" algn="just" defTabSz="914400" rtl="0" eaLnBrk="1" fontAlgn="auto" latinLnBrk="0" hangingPunct="1">
                  <a:lnSpc>
                    <a:spcPct val="150000"/>
                  </a:lnSpc>
                  <a:spcBef>
                    <a:spcPts val="0"/>
                  </a:spcBef>
                  <a:spcAft>
                    <a:spcPts val="0"/>
                  </a:spcAft>
                  <a:buClrTx/>
                  <a:buSzTx/>
                  <a:buFontTx/>
                  <a:buNone/>
                  <a:tabLst/>
                  <a:defRPr/>
                </a:pPr>
                <a:r>
                  <a:rPr kumimoji="0" lang="en-US" altLang="zh-CN" sz="1600" b="0" i="0" u="none" strike="noStrike" kern="1200" cap="none" spc="0" normalizeH="0" baseline="0" noProof="0" dirty="0" err="1">
                    <a:ln>
                      <a:noFill/>
                    </a:ln>
                    <a:solidFill>
                      <a:srgbClr val="000000"/>
                    </a:solidFill>
                    <a:effectLst/>
                    <a:uLnTx/>
                    <a:uFillTx/>
                    <a:latin typeface="Times New Roman" panose="02020603050405020304" pitchFamily="18" charset="0"/>
                    <a:ea typeface="楷体_GB2312"/>
                    <a:cs typeface="Times New Roman" panose="02020603050405020304" pitchFamily="18" charset="0"/>
                  </a:rPr>
                  <a:t>Softmax</a:t>
                </a:r>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函数一般用于多分类问题中，它是对逻辑斯蒂（</a:t>
                </a:r>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logistic</a:t>
                </a:r>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）回归的一种推广，也被称为多项逻辑斯蒂回归模型</a:t>
                </a:r>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(multi-nominal logistic mode)</a:t>
                </a:r>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。假设要实现</a:t>
                </a:r>
                <a14:m>
                  <m:oMath xmlns:m="http://schemas.openxmlformats.org/officeDocument/2006/math">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𝑘</m:t>
                    </m:r>
                  </m:oMath>
                </a14:m>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个类别的分类任务，</a:t>
                </a:r>
                <a:r>
                  <a:rPr kumimoji="0" lang="en-US" altLang="zh-CN" sz="1600" b="0" i="0" u="none" strike="noStrike" kern="1200" cap="none" spc="0" normalizeH="0" baseline="0" noProof="0" dirty="0" err="1">
                    <a:ln>
                      <a:noFill/>
                    </a:ln>
                    <a:solidFill>
                      <a:srgbClr val="000000"/>
                    </a:solidFill>
                    <a:effectLst/>
                    <a:uLnTx/>
                    <a:uFillTx/>
                    <a:latin typeface="Times New Roman" panose="02020603050405020304" pitchFamily="18" charset="0"/>
                    <a:ea typeface="楷体_GB2312"/>
                    <a:cs typeface="Times New Roman" panose="02020603050405020304" pitchFamily="18" charset="0"/>
                  </a:rPr>
                  <a:t>Softmax</a:t>
                </a:r>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函数将输入数据</a:t>
                </a:r>
                <a14:m>
                  <m:oMath xmlns:m="http://schemas.openxmlformats.org/officeDocument/2006/math">
                    <m:sSub>
                      <m:sSubPr>
                        <m:ctrlPr>
                          <a:rPr kumimoji="0" lang="zh-CN" altLang="zh-CN"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𝑥</m:t>
                        </m:r>
                      </m:e>
                      <m:sub>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𝑖</m:t>
                        </m:r>
                      </m:sub>
                    </m:sSub>
                  </m:oMath>
                </a14:m>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映射到第</a:t>
                </a:r>
                <a14:m>
                  <m:oMath xmlns:m="http://schemas.openxmlformats.org/officeDocument/2006/math">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𝑖</m:t>
                    </m:r>
                  </m:oMath>
                </a14:m>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个类别的概率</a:t>
                </a:r>
                <a14:m>
                  <m:oMath xmlns:m="http://schemas.openxmlformats.org/officeDocument/2006/math">
                    <m:sSub>
                      <m:sSubPr>
                        <m:ctrlPr>
                          <a:rPr kumimoji="0" lang="zh-CN" altLang="zh-CN"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𝑦</m:t>
                        </m:r>
                      </m:e>
                      <m:sub>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𝑖</m:t>
                        </m:r>
                      </m:sub>
                    </m:sSub>
                  </m:oMath>
                </a14:m>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如下计算：</a:t>
                </a:r>
              </a:p>
              <a:p>
                <a:pPr marL="0" marR="0" lvl="0" indent="266700" algn="just" defTabSz="914400" rtl="0" eaLnBrk="1" fontAlgn="auto" latinLnBrk="0" hangingPunct="1">
                  <a:lnSpc>
                    <a:spcPct val="150000"/>
                  </a:lnSpc>
                  <a:spcBef>
                    <a:spcPts val="0"/>
                  </a:spcBef>
                  <a:spcAft>
                    <a:spcPts val="0"/>
                  </a:spcAft>
                  <a:buClrTx/>
                  <a:buSzTx/>
                  <a:buFontTx/>
                  <a:buNone/>
                  <a:tabLst/>
                  <a:defRPr/>
                </a:pPr>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显然，</a:t>
                </a:r>
                <a14:m>
                  <m:oMath xmlns:m="http://schemas.openxmlformats.org/officeDocument/2006/math">
                    <m:sSub>
                      <m:sSubPr>
                        <m:ctrlPr>
                          <a:rPr kumimoji="0" lang="zh-CN" altLang="zh-CN"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0&lt;</m:t>
                        </m:r>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𝑦</m:t>
                        </m:r>
                      </m:e>
                      <m:sub>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𝑖</m:t>
                        </m:r>
                      </m:sub>
                    </m:sSub>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&lt;1</m:t>
                    </m:r>
                  </m:oMath>
                </a14:m>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。图</a:t>
                </a:r>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5.5</a:t>
                </a:r>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给出了三类分类问题的</a:t>
                </a:r>
                <a:r>
                  <a:rPr kumimoji="0" lang="en-US" altLang="zh-CN" sz="1600" b="0" i="0" u="none" strike="noStrike" kern="1200" cap="none" spc="0" normalizeH="0" baseline="0" noProof="0" dirty="0" err="1">
                    <a:ln>
                      <a:noFill/>
                    </a:ln>
                    <a:solidFill>
                      <a:srgbClr val="000000"/>
                    </a:solidFill>
                    <a:effectLst/>
                    <a:uLnTx/>
                    <a:uFillTx/>
                    <a:latin typeface="Times New Roman" panose="02020603050405020304" pitchFamily="18" charset="0"/>
                    <a:ea typeface="楷体_GB2312"/>
                    <a:cs typeface="Times New Roman" panose="02020603050405020304" pitchFamily="18" charset="0"/>
                  </a:rPr>
                  <a:t>Softmax</a:t>
                </a:r>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输出示意图。在图中，对于取值为</a:t>
                </a:r>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4</a:t>
                </a:r>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a:t>
                </a:r>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1</a:t>
                </a:r>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和</a:t>
                </a:r>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-4</a:t>
                </a:r>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的</a:t>
                </a:r>
                <a14:m>
                  <m:oMath xmlns:m="http://schemas.openxmlformats.org/officeDocument/2006/math">
                    <m:sSub>
                      <m:sSubPr>
                        <m:ctrlPr>
                          <a:rPr kumimoji="0" lang="zh-CN" altLang="zh-CN"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𝑥</m:t>
                        </m:r>
                      </m:e>
                      <m:sub>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1</m:t>
                        </m:r>
                      </m:sub>
                    </m:sSub>
                  </m:oMath>
                </a14:m>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a:t>
                </a:r>
                <a14:m>
                  <m:oMath xmlns:m="http://schemas.openxmlformats.org/officeDocument/2006/math">
                    <m:sSub>
                      <m:sSubPr>
                        <m:ctrlPr>
                          <a:rPr kumimoji="0" lang="zh-CN" altLang="zh-CN"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𝑥</m:t>
                        </m:r>
                      </m:e>
                      <m:sub>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2</m:t>
                        </m:r>
                      </m:sub>
                    </m:sSub>
                  </m:oMath>
                </a14:m>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和</a:t>
                </a:r>
                <a14:m>
                  <m:oMath xmlns:m="http://schemas.openxmlformats.org/officeDocument/2006/math">
                    <m:sSub>
                      <m:sSubPr>
                        <m:ctrlPr>
                          <a:rPr kumimoji="0" lang="zh-CN" altLang="zh-CN"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𝑥</m:t>
                        </m:r>
                      </m:e>
                      <m:sub>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3</m:t>
                        </m:r>
                      </m:sub>
                    </m:sSub>
                  </m:oMath>
                </a14:m>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，通过</a:t>
                </a:r>
                <a:r>
                  <a:rPr kumimoji="0" lang="en-US" altLang="zh-CN" sz="1600" b="0" i="0" u="none" strike="noStrike" kern="1200" cap="none" spc="0" normalizeH="0" baseline="0" noProof="0" dirty="0" err="1">
                    <a:ln>
                      <a:noFill/>
                    </a:ln>
                    <a:solidFill>
                      <a:srgbClr val="000000"/>
                    </a:solidFill>
                    <a:effectLst/>
                    <a:uLnTx/>
                    <a:uFillTx/>
                    <a:latin typeface="Times New Roman" panose="02020603050405020304" pitchFamily="18" charset="0"/>
                    <a:ea typeface="楷体_GB2312"/>
                    <a:cs typeface="Times New Roman" panose="02020603050405020304" pitchFamily="18" charset="0"/>
                  </a:rPr>
                  <a:t>softmax</a:t>
                </a:r>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变换后，将其映射到</a:t>
                </a:r>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(0,1)</a:t>
                </a:r>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之间的概率值。</a:t>
                </a:r>
              </a:p>
              <a:p>
                <a:pPr marL="0" marR="0" lvl="0" indent="266700" algn="just" defTabSz="914400" rtl="0" eaLnBrk="1" fontAlgn="auto" latinLnBrk="0" hangingPunct="1">
                  <a:lnSpc>
                    <a:spcPct val="150000"/>
                  </a:lnSpc>
                  <a:spcBef>
                    <a:spcPts val="0"/>
                  </a:spcBef>
                  <a:spcAft>
                    <a:spcPts val="0"/>
                  </a:spcAft>
                  <a:buClrTx/>
                  <a:buSzTx/>
                  <a:buFontTx/>
                  <a:buNone/>
                  <a:tabLst/>
                  <a:defRPr/>
                </a:pPr>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由于</a:t>
                </a:r>
                <a:r>
                  <a:rPr kumimoji="0" lang="en-US" altLang="zh-CN" sz="1600" b="0" i="0" u="none" strike="noStrike" kern="1200" cap="none" spc="0" normalizeH="0" baseline="0" noProof="0" dirty="0" err="1">
                    <a:ln>
                      <a:noFill/>
                    </a:ln>
                    <a:solidFill>
                      <a:srgbClr val="000000"/>
                    </a:solidFill>
                    <a:effectLst/>
                    <a:uLnTx/>
                    <a:uFillTx/>
                    <a:latin typeface="Times New Roman" panose="02020603050405020304" pitchFamily="18" charset="0"/>
                    <a:ea typeface="楷体_GB2312"/>
                    <a:cs typeface="Times New Roman" panose="02020603050405020304" pitchFamily="18" charset="0"/>
                  </a:rPr>
                  <a:t>Softmax</a:t>
                </a:r>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输出结果的值累加起来为</a:t>
                </a:r>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1</a:t>
                </a:r>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，因此可将输出概率最大的作为分类目标（图</a:t>
                </a:r>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5.5</a:t>
                </a:r>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中被分类为第一类）。</a:t>
                </a:r>
              </a:p>
            </p:txBody>
          </p:sp>
        </mc:Choice>
        <mc:Fallback xmlns="">
          <p:sp>
            <p:nvSpPr>
              <p:cNvPr id="11" name="矩形 10">
                <a:extLst>
                  <a:ext uri="{FF2B5EF4-FFF2-40B4-BE49-F238E27FC236}">
                    <a16:creationId xmlns:a16="http://schemas.microsoft.com/office/drawing/2014/main" id="{EBCDC1FE-864A-4716-83F9-0501E6D86C1F}"/>
                  </a:ext>
                </a:extLst>
              </p:cNvPr>
              <p:cNvSpPr>
                <a:spLocks noRot="1" noChangeAspect="1" noMove="1" noResize="1" noEditPoints="1" noAdjustHandles="1" noChangeArrowheads="1" noChangeShapeType="1" noTextEdit="1"/>
              </p:cNvSpPr>
              <p:nvPr/>
            </p:nvSpPr>
            <p:spPr>
              <a:xfrm>
                <a:off x="291638" y="2199289"/>
                <a:ext cx="6633181" cy="3416320"/>
              </a:xfrm>
              <a:prstGeom prst="rect">
                <a:avLst/>
              </a:prstGeom>
              <a:blipFill>
                <a:blip r:embed="rId4"/>
                <a:stretch>
                  <a:fillRect l="-551" r="-460" b="-179"/>
                </a:stretch>
              </a:blipFill>
            </p:spPr>
            <p:txBody>
              <a:bodyPr/>
              <a:lstStyle/>
              <a:p>
                <a:r>
                  <a:rPr lang="zh-CN" altLang="en-US">
                    <a:noFill/>
                  </a:rPr>
                  <a:t> </a:t>
                </a:r>
              </a:p>
            </p:txBody>
          </p:sp>
        </mc:Fallback>
      </mc:AlternateContent>
      <p:pic>
        <p:nvPicPr>
          <p:cNvPr id="12" name="图片 11">
            <a:extLst>
              <a:ext uri="{FF2B5EF4-FFF2-40B4-BE49-F238E27FC236}">
                <a16:creationId xmlns:a16="http://schemas.microsoft.com/office/drawing/2014/main" id="{747D83A9-4663-4929-AC0D-09F30CED8C14}"/>
              </a:ext>
            </a:extLst>
          </p:cNvPr>
          <p:cNvPicPr>
            <a:picLocks noChangeAspect="1"/>
          </p:cNvPicPr>
          <p:nvPr/>
        </p:nvPicPr>
        <p:blipFill>
          <a:blip r:embed="rId5"/>
          <a:stretch>
            <a:fillRect/>
          </a:stretch>
        </p:blipFill>
        <p:spPr>
          <a:xfrm>
            <a:off x="7689908" y="2686398"/>
            <a:ext cx="2747591" cy="2442103"/>
          </a:xfrm>
          <a:prstGeom prst="rect">
            <a:avLst/>
          </a:prstGeom>
        </p:spPr>
      </p:pic>
    </p:spTree>
    <p:extLst>
      <p:ext uri="{BB962C8B-B14F-4D97-AF65-F5344CB8AC3E}">
        <p14:creationId xmlns:p14="http://schemas.microsoft.com/office/powerpoint/2010/main" val="247076847"/>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583380" y="726948"/>
            <a:ext cx="7464387" cy="497934"/>
            <a:chOff x="4099943" y="2819853"/>
            <a:chExt cx="2570275" cy="497934"/>
          </a:xfrm>
        </p:grpSpPr>
        <p:sp>
          <p:nvSpPr>
            <p:cNvPr id="4" name="平行四边形 3"/>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5" name="平行四边形 4"/>
            <p:cNvSpPr/>
            <p:nvPr/>
          </p:nvSpPr>
          <p:spPr bwMode="auto">
            <a:xfrm>
              <a:off x="4122533" y="2819853"/>
              <a:ext cx="2547685"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6" name="矩形 5"/>
            <p:cNvSpPr/>
            <p:nvPr/>
          </p:nvSpPr>
          <p:spPr>
            <a:xfrm>
              <a:off x="4216534" y="2853798"/>
              <a:ext cx="2359684" cy="40011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prstClr val="black">
                      <a:lumMod val="95000"/>
                      <a:lumOff val="5000"/>
                    </a:prstClr>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前馈神经网络：神经网络参数优化</a:t>
              </a:r>
            </a:p>
          </p:txBody>
        </p:sp>
      </p:grpSp>
      <p:sp>
        <p:nvSpPr>
          <p:cNvPr id="25" name="矩形 24">
            <a:extLst>
              <a:ext uri="{FF2B5EF4-FFF2-40B4-BE49-F238E27FC236}">
                <a16:creationId xmlns:a16="http://schemas.microsoft.com/office/drawing/2014/main" id="{FA7E4C39-58FC-4583-BCF8-B462E31C5699}"/>
              </a:ext>
            </a:extLst>
          </p:cNvPr>
          <p:cNvSpPr/>
          <p:nvPr/>
        </p:nvSpPr>
        <p:spPr>
          <a:xfrm>
            <a:off x="852473" y="129010"/>
            <a:ext cx="2852063"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mn-cs"/>
              </a:rPr>
              <a:t>一、</a:t>
            </a: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前馈神经网络与参数优化</a:t>
            </a:r>
          </a:p>
        </p:txBody>
      </p:sp>
      <mc:AlternateContent xmlns:mc="http://schemas.openxmlformats.org/markup-compatibility/2006" xmlns:a14="http://schemas.microsoft.com/office/drawing/2010/main">
        <mc:Choice Requires="a14">
          <p:sp>
            <p:nvSpPr>
              <p:cNvPr id="2" name="矩形 1">
                <a:extLst>
                  <a:ext uri="{FF2B5EF4-FFF2-40B4-BE49-F238E27FC236}">
                    <a16:creationId xmlns:a16="http://schemas.microsoft.com/office/drawing/2014/main" id="{75705535-D491-4DF3-A0AE-D4F44A91B4EC}"/>
                  </a:ext>
                </a:extLst>
              </p:cNvPr>
              <p:cNvSpPr/>
              <p:nvPr/>
            </p:nvSpPr>
            <p:spPr>
              <a:xfrm>
                <a:off x="427442" y="1685974"/>
                <a:ext cx="10934925" cy="3860159"/>
              </a:xfrm>
              <a:prstGeom prst="rect">
                <a:avLst/>
              </a:prstGeom>
            </p:spPr>
            <p:txBody>
              <a:bodyPr wrap="square">
                <a:spAutoFit/>
              </a:bodyPr>
              <a:lstStyle/>
              <a:p>
                <a:pPr marL="285750" marR="0" lvl="0" indent="-285750" algn="just" defTabSz="914400" rtl="0" eaLnBrk="1" fontAlgn="auto" latinLnBrk="0" hangingPunct="1">
                  <a:lnSpc>
                    <a:spcPct val="150000"/>
                  </a:lnSpc>
                  <a:spcBef>
                    <a:spcPts val="0"/>
                  </a:spcBef>
                  <a:spcAft>
                    <a:spcPts val="0"/>
                  </a:spcAft>
                  <a:buClrTx/>
                  <a:buSzTx/>
                  <a:buFont typeface="Wingdings" panose="05000000000000000000" pitchFamily="2" charset="2"/>
                  <a:buChar char="l"/>
                  <a:tabLst/>
                  <a:defRPr/>
                </a:pPr>
                <a:r>
                  <a:rPr kumimoji="0" lang="zh-CN" altLang="zh-CN" sz="15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在设计完成一个多层神经网络的结构后（比如多少个隐藏层，每个隐藏层中包含的神经元数目以及神经元采用的非线性激活函数等），需要对神经网络中参数（如神经元之间连接权重系数以及激活函数系数等）进行优化学习，以使得神经网络能够将给定输入数据映射到所期望的输出语义空间（如将一幅像素点构成的图像数据映射为人脸），完成分类识别等任务。</a:t>
                </a:r>
                <a:endParaRPr kumimoji="0" lang="en-US" altLang="zh-CN" sz="15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endParaRPr>
              </a:p>
              <a:p>
                <a:pPr marL="285750" marR="0" lvl="0" indent="-285750" algn="just" defTabSz="914400" rtl="0" eaLnBrk="1" fontAlgn="auto" latinLnBrk="0" hangingPunct="1">
                  <a:lnSpc>
                    <a:spcPct val="150000"/>
                  </a:lnSpc>
                  <a:spcBef>
                    <a:spcPts val="0"/>
                  </a:spcBef>
                  <a:spcAft>
                    <a:spcPts val="0"/>
                  </a:spcAft>
                  <a:buClrTx/>
                  <a:buSzTx/>
                  <a:buFont typeface="Wingdings" panose="05000000000000000000" pitchFamily="2" charset="2"/>
                  <a:buChar char="l"/>
                  <a:tabLst/>
                  <a:defRPr/>
                </a:pPr>
                <a:endParaRPr kumimoji="0" lang="zh-CN" altLang="zh-CN" sz="15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endParaRPr>
              </a:p>
              <a:p>
                <a:pPr marL="285750" marR="0" lvl="0" indent="-285750" algn="just" defTabSz="914400" rtl="0" eaLnBrk="1" fontAlgn="auto" latinLnBrk="0" hangingPunct="1">
                  <a:lnSpc>
                    <a:spcPct val="150000"/>
                  </a:lnSpc>
                  <a:spcBef>
                    <a:spcPts val="0"/>
                  </a:spcBef>
                  <a:spcAft>
                    <a:spcPts val="0"/>
                  </a:spcAft>
                  <a:buClrTx/>
                  <a:buSzTx/>
                  <a:buFont typeface="Wingdings" panose="05000000000000000000" pitchFamily="2" charset="2"/>
                  <a:buChar char="l"/>
                  <a:tabLst/>
                  <a:defRPr/>
                </a:pPr>
                <a:r>
                  <a:rPr kumimoji="0" lang="zh-CN" altLang="zh-CN" sz="15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神经网络参数优化是一个监督学习的过程。给定</a:t>
                </a:r>
                <a14:m>
                  <m:oMath xmlns:m="http://schemas.openxmlformats.org/officeDocument/2006/math">
                    <m:r>
                      <a:rPr kumimoji="0" lang="en-US" altLang="zh-CN" sz="15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𝑛</m:t>
                    </m:r>
                  </m:oMath>
                </a14:m>
                <a:r>
                  <a:rPr kumimoji="0" lang="zh-CN" altLang="zh-CN" sz="15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个标注样本数据</a:t>
                </a:r>
                <a14:m>
                  <m:oMath xmlns:m="http://schemas.openxmlformats.org/officeDocument/2006/math">
                    <m:sSub>
                      <m:sSubPr>
                        <m:ctrlPr>
                          <a:rPr kumimoji="0" lang="zh-CN" altLang="zh-CN" sz="15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5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r>
                          <a:rPr kumimoji="0" lang="en-US" altLang="zh-CN" sz="15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𝑥</m:t>
                        </m:r>
                      </m:e>
                      <m:sub>
                        <m:r>
                          <a:rPr kumimoji="0" lang="en-US" altLang="zh-CN" sz="15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𝑖</m:t>
                        </m:r>
                      </m:sub>
                    </m:sSub>
                    <m:r>
                      <a:rPr kumimoji="0" lang="en-US" altLang="zh-CN" sz="15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sSub>
                      <m:sSubPr>
                        <m:ctrlPr>
                          <a:rPr kumimoji="0" lang="zh-CN" altLang="zh-CN" sz="15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5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𝑦</m:t>
                        </m:r>
                      </m:e>
                      <m:sub>
                        <m:r>
                          <a:rPr kumimoji="0" lang="en-US" altLang="zh-CN" sz="15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𝑖</m:t>
                        </m:r>
                      </m:sub>
                    </m:sSub>
                    <m:r>
                      <a:rPr kumimoji="0" lang="en-US" altLang="zh-CN" sz="15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oMath>
                </a14:m>
                <a:r>
                  <a:rPr kumimoji="0" lang="zh-CN" altLang="zh-CN" sz="15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，这里</a:t>
                </a:r>
                <a14:m>
                  <m:oMath xmlns:m="http://schemas.openxmlformats.org/officeDocument/2006/math">
                    <m:sSub>
                      <m:sSubPr>
                        <m:ctrlPr>
                          <a:rPr kumimoji="0" lang="zh-CN" altLang="zh-CN" sz="15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5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𝑥</m:t>
                        </m:r>
                      </m:e>
                      <m:sub>
                        <m:r>
                          <a:rPr kumimoji="0" lang="en-US" altLang="zh-CN" sz="15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𝑖</m:t>
                        </m:r>
                      </m:sub>
                    </m:sSub>
                  </m:oMath>
                </a14:m>
                <a:r>
                  <a:rPr kumimoji="0" lang="zh-CN" altLang="zh-CN" sz="15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是输入数据、</a:t>
                </a:r>
                <a14:m>
                  <m:oMath xmlns:m="http://schemas.openxmlformats.org/officeDocument/2006/math">
                    <m:sSub>
                      <m:sSubPr>
                        <m:ctrlPr>
                          <a:rPr kumimoji="0" lang="zh-CN" altLang="zh-CN" sz="15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5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𝑦</m:t>
                        </m:r>
                      </m:e>
                      <m:sub>
                        <m:r>
                          <a:rPr kumimoji="0" lang="en-US" altLang="zh-CN" sz="15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𝑖</m:t>
                        </m:r>
                      </m:sub>
                    </m:sSub>
                  </m:oMath>
                </a14:m>
                <a:r>
                  <a:rPr kumimoji="0" lang="zh-CN" altLang="zh-CN" sz="15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是</a:t>
                </a:r>
                <a14:m>
                  <m:oMath xmlns:m="http://schemas.openxmlformats.org/officeDocument/2006/math">
                    <m:sSub>
                      <m:sSubPr>
                        <m:ctrlPr>
                          <a:rPr kumimoji="0" lang="zh-CN" altLang="zh-CN" sz="15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5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𝑥</m:t>
                        </m:r>
                      </m:e>
                      <m:sub>
                        <m:r>
                          <a:rPr kumimoji="0" lang="en-US" altLang="zh-CN" sz="15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𝑖</m:t>
                        </m:r>
                      </m:sub>
                    </m:sSub>
                  </m:oMath>
                </a14:m>
                <a:r>
                  <a:rPr kumimoji="0" lang="zh-CN" altLang="zh-CN" sz="15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的类别等标注信息。假设输入数据</a:t>
                </a:r>
                <a14:m>
                  <m:oMath xmlns:m="http://schemas.openxmlformats.org/officeDocument/2006/math">
                    <m:sSub>
                      <m:sSubPr>
                        <m:ctrlPr>
                          <a:rPr kumimoji="0" lang="zh-CN" altLang="zh-CN" sz="15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5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𝑥</m:t>
                        </m:r>
                      </m:e>
                      <m:sub>
                        <m:r>
                          <a:rPr kumimoji="0" lang="en-US" altLang="zh-CN" sz="15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𝑖</m:t>
                        </m:r>
                      </m:sub>
                    </m:sSub>
                  </m:oMath>
                </a14:m>
                <a:r>
                  <a:rPr kumimoji="0" lang="zh-CN" altLang="zh-CN" sz="15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经过神经网络处理后所得输出预测值为</a:t>
                </a:r>
                <a14:m>
                  <m:oMath xmlns:m="http://schemas.openxmlformats.org/officeDocument/2006/math">
                    <m:sSub>
                      <m:sSubPr>
                        <m:ctrlPr>
                          <a:rPr kumimoji="0" lang="zh-CN" altLang="zh-CN" sz="15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acc>
                          <m:accPr>
                            <m:chr m:val="̂"/>
                            <m:ctrlPr>
                              <a:rPr kumimoji="0" lang="zh-CN" altLang="zh-CN" sz="15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accPr>
                          <m:e>
                            <m:r>
                              <a:rPr kumimoji="0" lang="en-US" altLang="zh-CN" sz="15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𝑦</m:t>
                            </m:r>
                          </m:e>
                        </m:acc>
                      </m:e>
                      <m:sub>
                        <m:r>
                          <a:rPr kumimoji="0" lang="en-US" altLang="zh-CN" sz="15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𝑖</m:t>
                        </m:r>
                      </m:sub>
                    </m:sSub>
                  </m:oMath>
                </a14:m>
                <a:r>
                  <a:rPr kumimoji="0" lang="zh-CN" altLang="zh-CN" sz="15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，则可通过损失函数来计算模型预测值</a:t>
                </a:r>
                <a14:m>
                  <m:oMath xmlns:m="http://schemas.openxmlformats.org/officeDocument/2006/math">
                    <m:sSub>
                      <m:sSubPr>
                        <m:ctrlPr>
                          <a:rPr kumimoji="0" lang="zh-CN" altLang="zh-CN" sz="15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acc>
                          <m:accPr>
                            <m:chr m:val="̂"/>
                            <m:ctrlPr>
                              <a:rPr kumimoji="0" lang="zh-CN" altLang="zh-CN" sz="15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accPr>
                          <m:e>
                            <m:r>
                              <a:rPr kumimoji="0" lang="en-US" altLang="zh-CN" sz="15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𝑦</m:t>
                            </m:r>
                          </m:e>
                        </m:acc>
                      </m:e>
                      <m:sub>
                        <m:r>
                          <a:rPr kumimoji="0" lang="en-US" altLang="zh-CN" sz="15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𝑖</m:t>
                        </m:r>
                      </m:sub>
                    </m:sSub>
                  </m:oMath>
                </a14:m>
                <a:r>
                  <a:rPr kumimoji="0" lang="zh-CN" altLang="zh-CN" sz="15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与真实值</a:t>
                </a:r>
                <a14:m>
                  <m:oMath xmlns:m="http://schemas.openxmlformats.org/officeDocument/2006/math">
                    <m:sSub>
                      <m:sSubPr>
                        <m:ctrlPr>
                          <a:rPr kumimoji="0" lang="zh-CN" altLang="zh-CN" sz="15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5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𝑦</m:t>
                        </m:r>
                      </m:e>
                      <m:sub>
                        <m:r>
                          <a:rPr kumimoji="0" lang="en-US" altLang="zh-CN" sz="15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𝑖</m:t>
                        </m:r>
                      </m:sub>
                    </m:sSub>
                  </m:oMath>
                </a14:m>
                <a:r>
                  <a:rPr kumimoji="0" lang="zh-CN" altLang="zh-CN" sz="15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之间误差或损失，利用其来优化模型参数，以便让神经网络按照</a:t>
                </a:r>
                <a14:m>
                  <m:oMath xmlns:m="http://schemas.openxmlformats.org/officeDocument/2006/math">
                    <m:sSub>
                      <m:sSubPr>
                        <m:ctrlPr>
                          <a:rPr kumimoji="0" lang="zh-CN" altLang="zh-CN" sz="15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5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𝑥</m:t>
                        </m:r>
                      </m:e>
                      <m:sub>
                        <m:r>
                          <a:rPr kumimoji="0" lang="en-US" altLang="zh-CN" sz="15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𝑖</m:t>
                        </m:r>
                      </m:sub>
                    </m:sSub>
                  </m:oMath>
                </a14:m>
                <a:r>
                  <a:rPr kumimoji="0" lang="zh-CN" altLang="zh-CN" sz="15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的真实信息</a:t>
                </a:r>
                <a14:m>
                  <m:oMath xmlns:m="http://schemas.openxmlformats.org/officeDocument/2006/math">
                    <m:sSub>
                      <m:sSubPr>
                        <m:ctrlPr>
                          <a:rPr kumimoji="0" lang="zh-CN" altLang="zh-CN" sz="15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5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𝑦</m:t>
                        </m:r>
                      </m:e>
                      <m:sub>
                        <m:r>
                          <a:rPr kumimoji="0" lang="en-US" altLang="zh-CN" sz="15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𝑖</m:t>
                        </m:r>
                      </m:sub>
                    </m:sSub>
                  </m:oMath>
                </a14:m>
                <a:r>
                  <a:rPr kumimoji="0" lang="zh-CN" altLang="zh-CN" sz="15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输出，即让神经网络对数据进行拟合（</a:t>
                </a:r>
                <a:r>
                  <a:rPr kumimoji="0" lang="en-US" altLang="zh-CN" sz="15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data fitting</a:t>
                </a:r>
                <a:r>
                  <a:rPr kumimoji="0" lang="zh-CN" altLang="zh-CN" sz="15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a:t>
                </a:r>
              </a:p>
              <a:p>
                <a:pPr marL="285750" marR="0" lvl="0" indent="-285750" algn="just" defTabSz="914400" rtl="0" eaLnBrk="1" fontAlgn="auto" latinLnBrk="0" hangingPunct="1">
                  <a:lnSpc>
                    <a:spcPct val="150000"/>
                  </a:lnSpc>
                  <a:spcBef>
                    <a:spcPts val="0"/>
                  </a:spcBef>
                  <a:spcAft>
                    <a:spcPts val="0"/>
                  </a:spcAft>
                  <a:buClrTx/>
                  <a:buSzTx/>
                  <a:buFont typeface="Wingdings" panose="05000000000000000000" pitchFamily="2" charset="2"/>
                  <a:buChar char="l"/>
                  <a:tabLst/>
                  <a:defRPr/>
                </a:pPr>
                <a:endParaRPr kumimoji="0" lang="en-US" altLang="zh-CN" sz="15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endParaRPr>
              </a:p>
              <a:p>
                <a:pPr marL="285750" marR="0" lvl="0" indent="-285750" algn="just" defTabSz="914400" rtl="0" eaLnBrk="1" fontAlgn="auto" latinLnBrk="0" hangingPunct="1">
                  <a:lnSpc>
                    <a:spcPct val="150000"/>
                  </a:lnSpc>
                  <a:spcBef>
                    <a:spcPts val="0"/>
                  </a:spcBef>
                  <a:spcAft>
                    <a:spcPts val="0"/>
                  </a:spcAft>
                  <a:buClrTx/>
                  <a:buSzTx/>
                  <a:buFont typeface="Wingdings" panose="05000000000000000000" pitchFamily="2" charset="2"/>
                  <a:buChar char="l"/>
                  <a:tabLst/>
                  <a:defRPr/>
                </a:pPr>
                <a:r>
                  <a:rPr kumimoji="0" lang="zh-CN" altLang="zh-CN" sz="15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具体而言，模型会利用反向传播算法将损失函数计算所得误差从输出端出发、由后向前传递给神经网络中每个单元，然后通过梯度下降算法对神经网络中参数进行更新。随着迭代的进行，模型预测所得</a:t>
                </a:r>
                <a14:m>
                  <m:oMath xmlns:m="http://schemas.openxmlformats.org/officeDocument/2006/math">
                    <m:sSub>
                      <m:sSubPr>
                        <m:ctrlPr>
                          <a:rPr kumimoji="0" lang="zh-CN" altLang="zh-CN" sz="15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acc>
                          <m:accPr>
                            <m:chr m:val="̂"/>
                            <m:ctrlPr>
                              <a:rPr kumimoji="0" lang="zh-CN" altLang="zh-CN" sz="15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accPr>
                          <m:e>
                            <m:r>
                              <a:rPr kumimoji="0" lang="en-US" altLang="zh-CN" sz="15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𝑦</m:t>
                            </m:r>
                          </m:e>
                        </m:acc>
                      </m:e>
                      <m:sub>
                        <m:r>
                          <a:rPr kumimoji="0" lang="en-US" altLang="zh-CN" sz="15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𝑖</m:t>
                        </m:r>
                      </m:sub>
                    </m:sSub>
                  </m:oMath>
                </a14:m>
                <a:r>
                  <a:rPr kumimoji="0" lang="zh-CN" altLang="zh-CN" sz="15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与真实值</a:t>
                </a:r>
                <a14:m>
                  <m:oMath xmlns:m="http://schemas.openxmlformats.org/officeDocument/2006/math">
                    <m:sSub>
                      <m:sSubPr>
                        <m:ctrlPr>
                          <a:rPr kumimoji="0" lang="zh-CN" altLang="zh-CN" sz="15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5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𝑦</m:t>
                        </m:r>
                      </m:e>
                      <m:sub>
                        <m:r>
                          <a:rPr kumimoji="0" lang="en-US" altLang="zh-CN" sz="15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𝑖</m:t>
                        </m:r>
                      </m:sub>
                    </m:sSub>
                  </m:oMath>
                </a14:m>
                <a:r>
                  <a:rPr kumimoji="0" lang="zh-CN" altLang="zh-CN" sz="15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之间的误差逐步缩小，模型预测准确率得以提升，预测的能力得以增强，当迭代达到一定轮次或准确率达到一定水平时，则可认为模型参数已被优化完毕。</a:t>
                </a:r>
              </a:p>
            </p:txBody>
          </p:sp>
        </mc:Choice>
        <mc:Fallback xmlns="">
          <p:sp>
            <p:nvSpPr>
              <p:cNvPr id="2" name="矩形 1">
                <a:extLst>
                  <a:ext uri="{FF2B5EF4-FFF2-40B4-BE49-F238E27FC236}">
                    <a16:creationId xmlns:a16="http://schemas.microsoft.com/office/drawing/2014/main" id="{75705535-D491-4DF3-A0AE-D4F44A91B4EC}"/>
                  </a:ext>
                </a:extLst>
              </p:cNvPr>
              <p:cNvSpPr>
                <a:spLocks noRot="1" noChangeAspect="1" noMove="1" noResize="1" noEditPoints="1" noAdjustHandles="1" noChangeArrowheads="1" noChangeShapeType="1" noTextEdit="1"/>
              </p:cNvSpPr>
              <p:nvPr/>
            </p:nvSpPr>
            <p:spPr>
              <a:xfrm>
                <a:off x="427442" y="1685974"/>
                <a:ext cx="10934925" cy="3860159"/>
              </a:xfrm>
              <a:prstGeom prst="rect">
                <a:avLst/>
              </a:prstGeom>
              <a:blipFill>
                <a:blip r:embed="rId3"/>
                <a:stretch>
                  <a:fillRect l="-167" r="-223" b="-79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752609461"/>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583380" y="726948"/>
            <a:ext cx="7464387" cy="497934"/>
            <a:chOff x="4099943" y="2819853"/>
            <a:chExt cx="2570275" cy="497934"/>
          </a:xfrm>
        </p:grpSpPr>
        <p:sp>
          <p:nvSpPr>
            <p:cNvPr id="4" name="平行四边形 3"/>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5" name="平行四边形 4"/>
            <p:cNvSpPr/>
            <p:nvPr/>
          </p:nvSpPr>
          <p:spPr bwMode="auto">
            <a:xfrm>
              <a:off x="4122533" y="2819853"/>
              <a:ext cx="2547685"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6" name="矩形 5"/>
            <p:cNvSpPr/>
            <p:nvPr/>
          </p:nvSpPr>
          <p:spPr>
            <a:xfrm>
              <a:off x="4216534" y="2853798"/>
              <a:ext cx="2359684" cy="40011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prstClr val="black">
                      <a:lumMod val="95000"/>
                      <a:lumOff val="5000"/>
                    </a:prstClr>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神经网络参数优化：损失函数</a:t>
              </a:r>
            </a:p>
          </p:txBody>
        </p:sp>
      </p:grpSp>
      <p:sp>
        <p:nvSpPr>
          <p:cNvPr id="25" name="矩形 24">
            <a:extLst>
              <a:ext uri="{FF2B5EF4-FFF2-40B4-BE49-F238E27FC236}">
                <a16:creationId xmlns:a16="http://schemas.microsoft.com/office/drawing/2014/main" id="{FA7E4C39-58FC-4583-BCF8-B462E31C5699}"/>
              </a:ext>
            </a:extLst>
          </p:cNvPr>
          <p:cNvSpPr/>
          <p:nvPr/>
        </p:nvSpPr>
        <p:spPr>
          <a:xfrm>
            <a:off x="852473" y="129010"/>
            <a:ext cx="2852063"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mn-cs"/>
              </a:rPr>
              <a:t>一、</a:t>
            </a: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前馈神经网络与参数优化</a:t>
            </a:r>
          </a:p>
        </p:txBody>
      </p:sp>
      <p:sp>
        <p:nvSpPr>
          <p:cNvPr id="7" name="矩形 6">
            <a:extLst>
              <a:ext uri="{FF2B5EF4-FFF2-40B4-BE49-F238E27FC236}">
                <a16:creationId xmlns:a16="http://schemas.microsoft.com/office/drawing/2014/main" id="{E15CC129-5086-4774-84D7-68BD1FC82AFB}"/>
              </a:ext>
            </a:extLst>
          </p:cNvPr>
          <p:cNvSpPr/>
          <p:nvPr/>
        </p:nvSpPr>
        <p:spPr>
          <a:xfrm>
            <a:off x="275943" y="1727168"/>
            <a:ext cx="5275508" cy="4013535"/>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zh-CN" altLang="en-US" sz="2800" b="0" i="0" u="none" strike="noStrike" kern="1200" cap="none" spc="0" normalizeH="0" baseline="0" noProof="0" dirty="0">
              <a:ln>
                <a:noFill/>
              </a:ln>
              <a:solidFill>
                <a:srgbClr val="000000"/>
              </a:solidFill>
              <a:effectLst/>
              <a:uLnTx/>
              <a:uFillTx/>
              <a:latin typeface="汉仪玄宋.."/>
              <a:ea typeface="宋体" panose="02010600030101010101" pitchFamily="2" charset="-122"/>
              <a:cs typeface="+mn-cs"/>
            </a:endParaRPr>
          </a:p>
          <a:p>
            <a:pPr marL="285750" marR="0" lvl="0" indent="-285750" algn="just" defTabSz="914400" rtl="0" eaLnBrk="1" fontAlgn="auto" latinLnBrk="0" hangingPunct="1">
              <a:lnSpc>
                <a:spcPct val="150000"/>
              </a:lnSpc>
              <a:spcBef>
                <a:spcPts val="0"/>
              </a:spcBef>
              <a:spcAft>
                <a:spcPts val="0"/>
              </a:spcAft>
              <a:buClrTx/>
              <a:buSzTx/>
              <a:buFont typeface="Wingdings" panose="05000000000000000000" pitchFamily="2" charset="2"/>
              <a:buChar char="l"/>
              <a:tabLst/>
              <a:defRPr/>
            </a:pPr>
            <a:r>
              <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损失函数（</a:t>
            </a: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loss function</a:t>
            </a:r>
            <a:r>
              <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）又称为代价函数（</a:t>
            </a: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cost function</a:t>
            </a:r>
            <a:r>
              <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用来计算模型预测值与真实值之间的误差。损失函数是神经网络设计中的一个重要组成部分。通过定义与任务相关的良好损失函数，在训练过程中可根据损失函数来计算神经网络的误差大小，进而优化神经网络参数。</a:t>
            </a:r>
          </a:p>
          <a:p>
            <a:pPr marL="285750" marR="0" lvl="0" indent="-285750" algn="just" defTabSz="914400" rtl="0" eaLnBrk="1" fontAlgn="auto" latinLnBrk="0" hangingPunct="1">
              <a:lnSpc>
                <a:spcPct val="150000"/>
              </a:lnSpc>
              <a:spcBef>
                <a:spcPts val="0"/>
              </a:spcBef>
              <a:spcAft>
                <a:spcPts val="0"/>
              </a:spcAft>
              <a:buClrTx/>
              <a:buSzTx/>
              <a:buFont typeface="Wingdings" panose="05000000000000000000" pitchFamily="2" charset="2"/>
              <a:buChar char="l"/>
              <a:tabLst/>
              <a:defRPr/>
            </a:pPr>
            <a:r>
              <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两种最常用的损失函数：均方误差损失函数和交叉熵损失函数。</a:t>
            </a:r>
          </a:p>
        </p:txBody>
      </p:sp>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2402B3B0-5B29-4777-AC79-EC087C528FD9}"/>
                  </a:ext>
                </a:extLst>
              </p:cNvPr>
              <p:cNvSpPr/>
              <p:nvPr/>
            </p:nvSpPr>
            <p:spPr>
              <a:xfrm>
                <a:off x="6096001" y="3282685"/>
                <a:ext cx="5554136" cy="2543132"/>
              </a:xfrm>
              <a:prstGeom prst="rect">
                <a:avLst/>
              </a:prstGeom>
            </p:spPr>
            <p:txBody>
              <a:bodyPr wrap="square">
                <a:spAutoFit/>
              </a:bodyPr>
              <a:lstStyle/>
              <a:p>
                <a:pPr marL="0" marR="0" lvl="0" indent="266700" algn="just" defTabSz="914400" rtl="0" eaLnBrk="1" fontAlgn="auto" latinLnBrk="0" hangingPunct="1">
                  <a:lnSpc>
                    <a:spcPct val="150000"/>
                  </a:lnSpc>
                  <a:spcBef>
                    <a:spcPts val="0"/>
                  </a:spcBef>
                  <a:spcAft>
                    <a:spcPts val="0"/>
                  </a:spcAft>
                  <a:buClrTx/>
                  <a:buSzTx/>
                  <a:buFontTx/>
                  <a:buNone/>
                  <a:tabLst/>
                  <a:defRPr/>
                </a:pPr>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均方误差损失函数通过计算预测值和实际值之间距离（即误差）的平方来衡量模型优劣。假设有</a:t>
                </a:r>
                <a14:m>
                  <m:oMath xmlns:m="http://schemas.openxmlformats.org/officeDocument/2006/math">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𝑛</m:t>
                    </m:r>
                  </m:oMath>
                </a14:m>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个训练数据</a:t>
                </a:r>
                <a14:m>
                  <m:oMath xmlns:m="http://schemas.openxmlformats.org/officeDocument/2006/math">
                    <m:sSub>
                      <m:sSubPr>
                        <m:ctrlPr>
                          <a:rPr kumimoji="0" lang="zh-CN" altLang="zh-CN"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𝑥</m:t>
                        </m:r>
                      </m:e>
                      <m:sub>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𝑖</m:t>
                        </m:r>
                      </m:sub>
                    </m:sSub>
                  </m:oMath>
                </a14:m>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，每个训练数据</a:t>
                </a:r>
                <a14:m>
                  <m:oMath xmlns:m="http://schemas.openxmlformats.org/officeDocument/2006/math">
                    <m:sSub>
                      <m:sSubPr>
                        <m:ctrlPr>
                          <a:rPr kumimoji="0" lang="zh-CN" altLang="zh-CN"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𝑥</m:t>
                        </m:r>
                      </m:e>
                      <m:sub>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𝑖</m:t>
                        </m:r>
                      </m:sub>
                    </m:sSub>
                  </m:oMath>
                </a14:m>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的真实输出为</a:t>
                </a:r>
                <a14:m>
                  <m:oMath xmlns:m="http://schemas.openxmlformats.org/officeDocument/2006/math">
                    <m:sSub>
                      <m:sSubPr>
                        <m:ctrlPr>
                          <a:rPr kumimoji="0" lang="zh-CN" altLang="zh-CN"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𝑦</m:t>
                        </m:r>
                      </m:e>
                      <m:sub>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𝑖</m:t>
                        </m:r>
                      </m:sub>
                    </m:sSub>
                  </m:oMath>
                </a14:m>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，模型对</a:t>
                </a:r>
                <a14:m>
                  <m:oMath xmlns:m="http://schemas.openxmlformats.org/officeDocument/2006/math">
                    <m:sSub>
                      <m:sSubPr>
                        <m:ctrlPr>
                          <a:rPr kumimoji="0" lang="zh-CN" altLang="zh-CN"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𝑥</m:t>
                        </m:r>
                      </m:e>
                      <m:sub>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𝑖</m:t>
                        </m:r>
                      </m:sub>
                    </m:sSub>
                  </m:oMath>
                </a14:m>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的预测值为</a:t>
                </a:r>
                <a14:m>
                  <m:oMath xmlns:m="http://schemas.openxmlformats.org/officeDocument/2006/math">
                    <m:sSub>
                      <m:sSubPr>
                        <m:ctrlPr>
                          <a:rPr kumimoji="0" lang="zh-CN" altLang="zh-CN"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acc>
                          <m:accPr>
                            <m:chr m:val="̂"/>
                            <m:ctrlPr>
                              <a:rPr kumimoji="0" lang="zh-CN" altLang="zh-CN"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accPr>
                          <m:e>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𝑦</m:t>
                            </m:r>
                          </m:e>
                        </m:acc>
                      </m:e>
                      <m:sub>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𝑖</m:t>
                        </m:r>
                      </m:sub>
                    </m:sSub>
                  </m:oMath>
                </a14:m>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。该模型在</a:t>
                </a:r>
                <a14:m>
                  <m:oMath xmlns:m="http://schemas.openxmlformats.org/officeDocument/2006/math">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𝑛</m:t>
                    </m:r>
                  </m:oMath>
                </a14:m>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个训练数据下所产生的均方误差损失可定义</a:t>
                </a:r>
                <a:r>
                  <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如上。</a:t>
                </a:r>
                <a:endPar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endParaRPr>
              </a:p>
              <a:p>
                <a:pPr marL="0" marR="0" lvl="0" indent="266700" algn="just" defTabSz="914400" rtl="0" eaLnBrk="1" fontAlgn="auto" latinLnBrk="0" hangingPunct="1">
                  <a:lnSpc>
                    <a:spcPct val="150000"/>
                  </a:lnSpc>
                  <a:spcBef>
                    <a:spcPts val="0"/>
                  </a:spcBef>
                  <a:spcAft>
                    <a:spcPts val="600"/>
                  </a:spcAft>
                  <a:buClrTx/>
                  <a:buSzTx/>
                  <a:buFontTx/>
                  <a:buNone/>
                  <a:tabLst/>
                  <a:defRPr/>
                </a:pPr>
                <a:endParaRPr kumimoji="0" lang="zh-CN" altLang="zh-CN" sz="1800" b="0" i="0" u="none" strike="noStrike" kern="1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mc:Choice>
        <mc:Fallback xmlns="">
          <p:sp>
            <p:nvSpPr>
              <p:cNvPr id="8" name="矩形 7">
                <a:extLst>
                  <a:ext uri="{FF2B5EF4-FFF2-40B4-BE49-F238E27FC236}">
                    <a16:creationId xmlns:a16="http://schemas.microsoft.com/office/drawing/2014/main" id="{2402B3B0-5B29-4777-AC79-EC087C528FD9}"/>
                  </a:ext>
                </a:extLst>
              </p:cNvPr>
              <p:cNvSpPr>
                <a:spLocks noRot="1" noChangeAspect="1" noMove="1" noResize="1" noEditPoints="1" noAdjustHandles="1" noChangeArrowheads="1" noChangeShapeType="1" noTextEdit="1"/>
              </p:cNvSpPr>
              <p:nvPr/>
            </p:nvSpPr>
            <p:spPr>
              <a:xfrm>
                <a:off x="6096001" y="3282685"/>
                <a:ext cx="5554136" cy="2543132"/>
              </a:xfrm>
              <a:prstGeom prst="rect">
                <a:avLst/>
              </a:prstGeom>
              <a:blipFill>
                <a:blip r:embed="rId3"/>
                <a:stretch>
                  <a:fillRect l="-878" r="-87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CE37E31E-537A-4D33-A02A-C37C636B8B4B}"/>
                  </a:ext>
                </a:extLst>
              </p:cNvPr>
              <p:cNvSpPr/>
              <p:nvPr/>
            </p:nvSpPr>
            <p:spPr>
              <a:xfrm>
                <a:off x="7272255" y="2374243"/>
                <a:ext cx="2709908" cy="64863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sty m:val="p"/>
                        </m:rPr>
                        <a:rPr kumimoji="0" lang="en-US" altLang="zh-CN" sz="1800" b="0" i="0"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MSE</m:t>
                      </m:r>
                      <m:r>
                        <a:rPr kumimoji="0" lang="en-US" altLang="zh-CN" sz="1800" b="0" i="0"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f>
                        <m:fPr>
                          <m:ctrlPr>
                            <a:rPr kumimoji="0" lang="zh-CN" altLang="zh-CN" sz="18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fPr>
                        <m:num>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1</m:t>
                          </m:r>
                        </m:num>
                        <m:den>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𝑛</m:t>
                          </m:r>
                        </m:den>
                      </m:f>
                      <m:nary>
                        <m:naryPr>
                          <m:chr m:val="∑"/>
                          <m:limLoc m:val="subSup"/>
                          <m:ctrlPr>
                            <a:rPr kumimoji="0" lang="zh-CN" altLang="zh-CN" sz="18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naryPr>
                        <m:sub>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𝑖</m:t>
                          </m:r>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=1</m:t>
                          </m:r>
                        </m:sub>
                        <m:sup>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𝑛</m:t>
                          </m:r>
                        </m:sup>
                        <m:e>
                          <m:sSup>
                            <m:sSupPr>
                              <m:ctrlPr>
                                <a:rPr kumimoji="0" lang="zh-CN" altLang="zh-CN" sz="18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pPr>
                            <m:e>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sSub>
                                <m:sSubPr>
                                  <m:ctrlPr>
                                    <a:rPr kumimoji="0" lang="zh-CN" altLang="zh-CN" sz="18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𝑦</m:t>
                                  </m:r>
                                </m:e>
                                <m:sub>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𝑖</m:t>
                                  </m:r>
                                </m:sub>
                              </m:sSub>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sSub>
                                <m:sSubPr>
                                  <m:ctrlPr>
                                    <a:rPr kumimoji="0" lang="zh-CN" altLang="zh-CN" sz="18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acc>
                                    <m:accPr>
                                      <m:chr m:val="̂"/>
                                      <m:ctrlPr>
                                        <a:rPr kumimoji="0" lang="zh-CN" altLang="zh-CN" sz="18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accPr>
                                    <m:e>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𝑦</m:t>
                                      </m:r>
                                    </m:e>
                                  </m:acc>
                                </m:e>
                                <m:sub>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𝑖</m:t>
                                  </m:r>
                                </m:sub>
                              </m:sSub>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e>
                            <m:sup>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2</m:t>
                              </m:r>
                            </m:sup>
                          </m:sSup>
                        </m:e>
                      </m:nary>
                    </m:oMath>
                  </m:oMathPara>
                </a14:m>
                <a:endParaRPr kumimoji="0" lang="zh-CN" altLang="en-US"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mc:Choice>
        <mc:Fallback xmlns="">
          <p:sp>
            <p:nvSpPr>
              <p:cNvPr id="9" name="矩形 8">
                <a:extLst>
                  <a:ext uri="{FF2B5EF4-FFF2-40B4-BE49-F238E27FC236}">
                    <a16:creationId xmlns:a16="http://schemas.microsoft.com/office/drawing/2014/main" id="{CE37E31E-537A-4D33-A02A-C37C636B8B4B}"/>
                  </a:ext>
                </a:extLst>
              </p:cNvPr>
              <p:cNvSpPr>
                <a:spLocks noRot="1" noChangeAspect="1" noMove="1" noResize="1" noEditPoints="1" noAdjustHandles="1" noChangeArrowheads="1" noChangeShapeType="1" noTextEdit="1"/>
              </p:cNvSpPr>
              <p:nvPr/>
            </p:nvSpPr>
            <p:spPr>
              <a:xfrm>
                <a:off x="7272255" y="2374243"/>
                <a:ext cx="2709908" cy="648639"/>
              </a:xfrm>
              <a:prstGeom prst="rect">
                <a:avLst/>
              </a:prstGeom>
              <a:blipFill>
                <a:blip r:embed="rId4"/>
                <a:stretch>
                  <a:fillRect/>
                </a:stretch>
              </a:blipFill>
            </p:spPr>
            <p:txBody>
              <a:bodyPr/>
              <a:lstStyle/>
              <a:p>
                <a:r>
                  <a:rPr lang="zh-CN" altLang="en-US">
                    <a:noFill/>
                  </a:rPr>
                  <a:t> </a:t>
                </a:r>
              </a:p>
            </p:txBody>
          </p:sp>
        </mc:Fallback>
      </mc:AlternateContent>
      <p:sp>
        <p:nvSpPr>
          <p:cNvPr id="10" name="矩形 9">
            <a:extLst>
              <a:ext uri="{FF2B5EF4-FFF2-40B4-BE49-F238E27FC236}">
                <a16:creationId xmlns:a16="http://schemas.microsoft.com/office/drawing/2014/main" id="{4A0A42BB-7C58-475D-B372-484EEAD11064}"/>
              </a:ext>
            </a:extLst>
          </p:cNvPr>
          <p:cNvSpPr/>
          <p:nvPr/>
        </p:nvSpPr>
        <p:spPr>
          <a:xfrm>
            <a:off x="7440108" y="1854517"/>
            <a:ext cx="2031325"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rgbClr val="C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均方误差损失函数</a:t>
            </a:r>
            <a:endParaRPr kumimoji="0" lang="zh-CN" altLang="en-US" sz="1800" b="1" i="0" u="none" strike="noStrike" kern="1200" cap="none" spc="0" normalizeH="0" baseline="0" noProof="0" dirty="0">
              <a:ln>
                <a:noFill/>
              </a:ln>
              <a:solidFill>
                <a:srgbClr val="C00000"/>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684395260"/>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583380" y="726948"/>
            <a:ext cx="7464387" cy="497934"/>
            <a:chOff x="4099943" y="2819853"/>
            <a:chExt cx="2570275" cy="497934"/>
          </a:xfrm>
        </p:grpSpPr>
        <p:sp>
          <p:nvSpPr>
            <p:cNvPr id="4" name="平行四边形 3"/>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5" name="平行四边形 4"/>
            <p:cNvSpPr/>
            <p:nvPr/>
          </p:nvSpPr>
          <p:spPr bwMode="auto">
            <a:xfrm>
              <a:off x="4122533" y="2819853"/>
              <a:ext cx="2547685"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6" name="矩形 5"/>
            <p:cNvSpPr/>
            <p:nvPr/>
          </p:nvSpPr>
          <p:spPr>
            <a:xfrm>
              <a:off x="4216534" y="2853798"/>
              <a:ext cx="2359684" cy="40011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prstClr val="black">
                      <a:lumMod val="95000"/>
                      <a:lumOff val="5000"/>
                    </a:prstClr>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神经网络参数优化：损失函数</a:t>
              </a:r>
            </a:p>
          </p:txBody>
        </p:sp>
      </p:grpSp>
      <p:sp>
        <p:nvSpPr>
          <p:cNvPr id="25" name="矩形 24">
            <a:extLst>
              <a:ext uri="{FF2B5EF4-FFF2-40B4-BE49-F238E27FC236}">
                <a16:creationId xmlns:a16="http://schemas.microsoft.com/office/drawing/2014/main" id="{FA7E4C39-58FC-4583-BCF8-B462E31C5699}"/>
              </a:ext>
            </a:extLst>
          </p:cNvPr>
          <p:cNvSpPr/>
          <p:nvPr/>
        </p:nvSpPr>
        <p:spPr>
          <a:xfrm>
            <a:off x="852473" y="129010"/>
            <a:ext cx="2852063"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mn-cs"/>
              </a:rPr>
              <a:t>一、</a:t>
            </a: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前馈神经网络与参数优化</a:t>
            </a:r>
          </a:p>
        </p:txBody>
      </p:sp>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E15CC129-5086-4774-84D7-68BD1FC82AFB}"/>
                  </a:ext>
                </a:extLst>
              </p:cNvPr>
              <p:cNvSpPr/>
              <p:nvPr/>
            </p:nvSpPr>
            <p:spPr>
              <a:xfrm>
                <a:off x="302996" y="2419731"/>
                <a:ext cx="6114036" cy="3742050"/>
              </a:xfrm>
              <a:prstGeom prst="rect">
                <a:avLst/>
              </a:prstGeom>
            </p:spPr>
            <p:txBody>
              <a:bodyPr wrap="square">
                <a:spAutoFit/>
              </a:bodyPr>
              <a:lstStyle/>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l"/>
                  <a:tabLst/>
                  <a:defRPr/>
                </a:pPr>
                <a:r>
                  <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0" lang="zh-CN"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熵</a:t>
                </a:r>
                <a:r>
                  <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0" lang="zh-CN"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被用来表示热力学系统所呈现的无序程度。香农将这一概念引入信息论领域，提出了</a:t>
                </a:r>
                <a:r>
                  <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0" lang="zh-CN"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信息熵</a:t>
                </a:r>
                <a:r>
                  <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0" lang="zh-CN"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概念，通过对数函数来测量信息的不确定性。</a:t>
                </a:r>
              </a:p>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l"/>
                  <a:tabLst/>
                  <a:defRPr/>
                </a:pPr>
                <a:r>
                  <a:rPr kumimoji="0" lang="zh-CN"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交叉熵（</a:t>
                </a:r>
                <a:r>
                  <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cross entropy</a:t>
                </a:r>
                <a:r>
                  <a:rPr kumimoji="0" lang="zh-CN"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）是信息论中的重要概念，主要用来度量两个概率分布间的差异。</a:t>
                </a:r>
                <a14:m>
                  <m:oMath xmlns:m="http://schemas.openxmlformats.org/officeDocument/2006/math">
                    <m:sSub>
                      <m:sSubPr>
                        <m:ctrlPr>
                          <a:rPr kumimoji="0" lang="zh-CN"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𝑦</m:t>
                        </m:r>
                      </m:e>
                      <m:sub>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𝑖</m:t>
                        </m:r>
                      </m:sub>
                    </m:sSub>
                  </m:oMath>
                </a14:m>
                <a:r>
                  <a:rPr kumimoji="0" lang="zh-CN"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是样本</a:t>
                </a:r>
                <a14:m>
                  <m:oMath xmlns:m="http://schemas.openxmlformats.org/officeDocument/2006/math">
                    <m:sSub>
                      <m:sSubPr>
                        <m:ctrlPr>
                          <a:rPr kumimoji="0" lang="zh-CN"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𝑥</m:t>
                        </m:r>
                      </m:e>
                      <m:sub>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𝑖</m:t>
                        </m:r>
                      </m:sub>
                    </m:sSub>
                  </m:oMath>
                </a14:m>
                <a:r>
                  <a:rPr kumimoji="0" lang="zh-CN"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分类的真实概率、</a:t>
                </a:r>
                <a14:m>
                  <m:oMath xmlns:m="http://schemas.openxmlformats.org/officeDocument/2006/math">
                    <m:sSub>
                      <m:sSubPr>
                        <m:ctrlPr>
                          <a:rPr kumimoji="0" lang="zh-CN"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acc>
                          <m:accPr>
                            <m:chr m:val="̂"/>
                            <m:ctrlPr>
                              <a:rPr kumimoji="0" lang="zh-CN"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ctrlPr>
                          </m:accPr>
                          <m:e>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𝑦</m:t>
                            </m:r>
                          </m:e>
                        </m:acc>
                      </m:e>
                      <m:sub>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𝑖</m:t>
                        </m:r>
                      </m:sub>
                    </m:sSub>
                  </m:oMath>
                </a14:m>
                <a:r>
                  <a:rPr kumimoji="0" lang="zh-CN"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是模型预测概率，通过</a:t>
                </a:r>
                <a14:m>
                  <m:oMath xmlns:m="http://schemas.openxmlformats.org/officeDocument/2006/math">
                    <m:sSub>
                      <m:sSubPr>
                        <m:ctrlPr>
                          <a:rPr kumimoji="0" lang="zh-CN"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acc>
                          <m:accPr>
                            <m:chr m:val="̂"/>
                            <m:ctrlPr>
                              <a:rPr kumimoji="0" lang="zh-CN"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ctrlPr>
                          </m:accPr>
                          <m:e>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𝑦</m:t>
                            </m:r>
                          </m:e>
                        </m:acc>
                      </m:e>
                      <m:sub>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𝑖</m:t>
                        </m:r>
                      </m:sub>
                    </m:sSub>
                  </m:oMath>
                </a14:m>
                <a:r>
                  <a:rPr kumimoji="0" lang="zh-CN"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来表示</a:t>
                </a:r>
                <a14:m>
                  <m:oMath xmlns:m="http://schemas.openxmlformats.org/officeDocument/2006/math">
                    <m:sSub>
                      <m:sSubPr>
                        <m:ctrlPr>
                          <a:rPr kumimoji="0" lang="zh-CN"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𝑦</m:t>
                        </m:r>
                      </m:e>
                      <m:sub>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𝑖</m:t>
                        </m:r>
                      </m:sub>
                    </m:sSub>
                  </m:oMath>
                </a14:m>
                <a:r>
                  <a:rPr kumimoji="0" lang="zh-CN"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的交叉熵可如</a:t>
                </a:r>
                <a:r>
                  <a:rPr kumimoji="0" lang="zh-CN"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上</a:t>
                </a:r>
                <a:r>
                  <a:rPr kumimoji="0" lang="zh-CN"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计算</a:t>
                </a:r>
                <a:r>
                  <a:rPr kumimoji="0" lang="zh-CN"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endParaRPr kumimoji="0" lang="zh-CN"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l"/>
                  <a:tabLst/>
                  <a:defRPr/>
                </a:pPr>
                <a:r>
                  <a:rPr kumimoji="0" lang="zh-CN"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交叉熵刻画了两个概率分布之间的距离，旨在描绘通过概率分布</a:t>
                </a:r>
                <a14:m>
                  <m:oMath xmlns:m="http://schemas.openxmlformats.org/officeDocument/2006/math">
                    <m:sSub>
                      <m:sSubPr>
                        <m:ctrlPr>
                          <a:rPr kumimoji="0" lang="zh-CN"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acc>
                          <m:accPr>
                            <m:chr m:val="̂"/>
                            <m:ctrlPr>
                              <a:rPr kumimoji="0" lang="zh-CN"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ctrlPr>
                          </m:accPr>
                          <m:e>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𝑦</m:t>
                            </m:r>
                          </m:e>
                        </m:acc>
                      </m:e>
                      <m:sub>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𝑖</m:t>
                        </m:r>
                      </m:sub>
                    </m:sSub>
                  </m:oMath>
                </a14:m>
                <a:r>
                  <a:rPr kumimoji="0" lang="zh-CN"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来表达概率分布</a:t>
                </a:r>
                <a14:m>
                  <m:oMath xmlns:m="http://schemas.openxmlformats.org/officeDocument/2006/math">
                    <m:sSub>
                      <m:sSubPr>
                        <m:ctrlPr>
                          <a:rPr kumimoji="0" lang="zh-CN"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𝑦</m:t>
                        </m:r>
                      </m:e>
                      <m:sub>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𝑖</m:t>
                        </m:r>
                      </m:sub>
                    </m:sSub>
                  </m:oMath>
                </a14:m>
                <a:r>
                  <a:rPr kumimoji="0" lang="zh-CN"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的困难程度。根据公式不难理解，两个概率分布</a:t>
                </a:r>
                <a14:m>
                  <m:oMath xmlns:m="http://schemas.openxmlformats.org/officeDocument/2006/math">
                    <m:sSub>
                      <m:sSubPr>
                        <m:ctrlPr>
                          <a:rPr kumimoji="0" lang="zh-CN"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𝑦</m:t>
                        </m:r>
                      </m:e>
                      <m:sub>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𝑖</m:t>
                        </m:r>
                      </m:sub>
                    </m:sSub>
                  </m:oMath>
                </a14:m>
                <a:r>
                  <a:rPr kumimoji="0" lang="zh-CN"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和</a:t>
                </a:r>
                <a14:m>
                  <m:oMath xmlns:m="http://schemas.openxmlformats.org/officeDocument/2006/math">
                    <m:sSub>
                      <m:sSubPr>
                        <m:ctrlPr>
                          <a:rPr kumimoji="0" lang="zh-CN"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acc>
                          <m:accPr>
                            <m:chr m:val="̂"/>
                            <m:ctrlPr>
                              <a:rPr kumimoji="0" lang="zh-CN"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ctrlPr>
                          </m:accPr>
                          <m:e>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𝑦</m:t>
                            </m:r>
                          </m:e>
                        </m:acc>
                      </m:e>
                      <m:sub>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𝑖</m:t>
                        </m:r>
                      </m:sub>
                    </m:sSub>
                  </m:oMath>
                </a14:m>
                <a:r>
                  <a:rPr kumimoji="0" lang="zh-CN"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越接近，交叉熵越小。也就是说，预测类别分布概率与实际类别分布概率之间的差距越小，交叉熵就越小。</a:t>
                </a:r>
              </a:p>
            </p:txBody>
          </p:sp>
        </mc:Choice>
        <mc:Fallback xmlns="">
          <p:sp>
            <p:nvSpPr>
              <p:cNvPr id="7" name="矩形 6">
                <a:extLst>
                  <a:ext uri="{FF2B5EF4-FFF2-40B4-BE49-F238E27FC236}">
                    <a16:creationId xmlns:a16="http://schemas.microsoft.com/office/drawing/2014/main" id="{E15CC129-5086-4774-84D7-68BD1FC82AFB}"/>
                  </a:ext>
                </a:extLst>
              </p:cNvPr>
              <p:cNvSpPr>
                <a:spLocks noRot="1" noChangeAspect="1" noMove="1" noResize="1" noEditPoints="1" noAdjustHandles="1" noChangeArrowheads="1" noChangeShapeType="1" noTextEdit="1"/>
              </p:cNvSpPr>
              <p:nvPr/>
            </p:nvSpPr>
            <p:spPr>
              <a:xfrm>
                <a:off x="302996" y="2419731"/>
                <a:ext cx="6114036" cy="3742050"/>
              </a:xfrm>
              <a:prstGeom prst="rect">
                <a:avLst/>
              </a:prstGeom>
              <a:blipFill>
                <a:blip r:embed="rId3"/>
                <a:stretch>
                  <a:fillRect l="-399" b="-1140"/>
                </a:stretch>
              </a:blipFill>
            </p:spPr>
            <p:txBody>
              <a:bodyPr/>
              <a:lstStyle/>
              <a:p>
                <a:r>
                  <a:rPr lang="zh-CN" altLang="en-US">
                    <a:noFill/>
                  </a:rPr>
                  <a:t> </a:t>
                </a:r>
              </a:p>
            </p:txBody>
          </p:sp>
        </mc:Fallback>
      </mc:AlternateContent>
      <p:pic>
        <p:nvPicPr>
          <p:cNvPr id="2" name="图片 1">
            <a:extLst>
              <a:ext uri="{FF2B5EF4-FFF2-40B4-BE49-F238E27FC236}">
                <a16:creationId xmlns:a16="http://schemas.microsoft.com/office/drawing/2014/main" id="{C2B9FEA3-3F1C-4017-9FA1-98627DF08645}"/>
              </a:ext>
            </a:extLst>
          </p:cNvPr>
          <p:cNvPicPr>
            <a:picLocks noChangeAspect="1"/>
          </p:cNvPicPr>
          <p:nvPr/>
        </p:nvPicPr>
        <p:blipFill>
          <a:blip r:embed="rId4"/>
          <a:stretch>
            <a:fillRect/>
          </a:stretch>
        </p:blipFill>
        <p:spPr>
          <a:xfrm>
            <a:off x="6963454" y="2087862"/>
            <a:ext cx="4692891" cy="4184865"/>
          </a:xfrm>
          <a:prstGeom prst="rect">
            <a:avLst/>
          </a:prstGeom>
        </p:spPr>
      </p:pic>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id="{37E100FF-3842-4754-AAF8-3772C92FD9F0}"/>
                  </a:ext>
                </a:extLst>
              </p:cNvPr>
              <p:cNvSpPr/>
              <p:nvPr/>
            </p:nvSpPr>
            <p:spPr>
              <a:xfrm>
                <a:off x="3393398" y="1718530"/>
                <a:ext cx="2494273"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sty m:val="p"/>
                        </m:rPr>
                        <a:rPr kumimoji="0" lang="en-US" altLang="zh-CN" sz="1800" b="0" i="0" u="none" strike="noStrike" kern="1200" cap="none" spc="0" normalizeH="0" baseline="0" noProof="0">
                          <a:ln>
                            <a:noFill/>
                          </a:ln>
                          <a:solidFill>
                            <a:prstClr val="black"/>
                          </a:solidFill>
                          <a:effectLst/>
                          <a:uLnTx/>
                          <a:uFillTx/>
                          <a:latin typeface="Cambria Math" panose="02040503050406030204" pitchFamily="18" charset="0"/>
                          <a:cs typeface="+mn-cs"/>
                        </a:rPr>
                        <m:t>H</m:t>
                      </m:r>
                      <m:d>
                        <m:dPr>
                          <m:ctrlPr>
                            <a:rPr kumimoji="0" lang="zh-CN"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ctrlPr>
                        </m:dPr>
                        <m:e>
                          <m:sSub>
                            <m:sSubPr>
                              <m:ctrlPr>
                                <a:rPr kumimoji="0" lang="zh-CN"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t>𝑦</m:t>
                              </m:r>
                            </m:e>
                            <m:sub>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t>𝑖</m:t>
                              </m:r>
                            </m:sub>
                          </m:sSub>
                          <m:r>
                            <a:rPr kumimoji="0" lang="en-US" altLang="zh-CN" sz="1800" b="0" i="0" u="none" strike="noStrike" kern="1200" cap="none" spc="0" normalizeH="0" baseline="0" noProof="0">
                              <a:ln>
                                <a:noFill/>
                              </a:ln>
                              <a:solidFill>
                                <a:prstClr val="black"/>
                              </a:solidFill>
                              <a:effectLst/>
                              <a:uLnTx/>
                              <a:uFillTx/>
                              <a:latin typeface="Cambria Math" panose="02040503050406030204" pitchFamily="18" charset="0"/>
                              <a:cs typeface="+mn-cs"/>
                            </a:rPr>
                            <m:t>, </m:t>
                          </m:r>
                          <m:sSub>
                            <m:sSubPr>
                              <m:ctrlPr>
                                <a:rPr kumimoji="0" lang="zh-CN"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acc>
                                <m:accPr>
                                  <m:chr m:val="̂"/>
                                  <m:ctrlPr>
                                    <a:rPr kumimoji="0" lang="zh-CN"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ctrlPr>
                                </m:accPr>
                                <m:e>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t>𝑦</m:t>
                                  </m:r>
                                </m:e>
                              </m:acc>
                            </m:e>
                            <m:sub>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t>𝑖</m:t>
                              </m:r>
                            </m:sub>
                          </m:sSub>
                        </m:e>
                      </m:d>
                      <m:r>
                        <a:rPr kumimoji="0" lang="en-US" altLang="zh-CN" sz="1800" b="0" i="0"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t>−</m:t>
                      </m:r>
                      <m:sSub>
                        <m:sSubPr>
                          <m:ctrlPr>
                            <a:rPr kumimoji="0" lang="zh-CN"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t>𝑦</m:t>
                          </m:r>
                        </m:e>
                        <m:sub>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t>𝑖</m:t>
                          </m:r>
                        </m:sub>
                      </m:sSub>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t>𝑙𝑜𝑔</m:t>
                      </m:r>
                      <m:sSub>
                        <m:sSubPr>
                          <m:ctrlPr>
                            <a:rPr kumimoji="0" lang="zh-CN"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acc>
                            <m:accPr>
                              <m:chr m:val="̂"/>
                              <m:ctrlPr>
                                <a:rPr kumimoji="0" lang="zh-CN"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ctrlPr>
                            </m:accPr>
                            <m:e>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t>𝑦</m:t>
                              </m:r>
                            </m:e>
                          </m:acc>
                        </m:e>
                        <m:sub>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t>𝑖</m:t>
                          </m:r>
                        </m:sub>
                      </m:sSub>
                    </m:oMath>
                  </m:oMathPara>
                </a14:m>
                <a:endParaRPr kumimoji="0" lang="zh-CN" altLang="en-US"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mc:Choice>
        <mc:Fallback xmlns="">
          <p:sp>
            <p:nvSpPr>
              <p:cNvPr id="11" name="矩形 10">
                <a:extLst>
                  <a:ext uri="{FF2B5EF4-FFF2-40B4-BE49-F238E27FC236}">
                    <a16:creationId xmlns:a16="http://schemas.microsoft.com/office/drawing/2014/main" id="{37E100FF-3842-4754-AAF8-3772C92FD9F0}"/>
                  </a:ext>
                </a:extLst>
              </p:cNvPr>
              <p:cNvSpPr>
                <a:spLocks noRot="1" noChangeAspect="1" noMove="1" noResize="1" noEditPoints="1" noAdjustHandles="1" noChangeArrowheads="1" noChangeShapeType="1" noTextEdit="1"/>
              </p:cNvSpPr>
              <p:nvPr/>
            </p:nvSpPr>
            <p:spPr>
              <a:xfrm>
                <a:off x="3393398" y="1718530"/>
                <a:ext cx="2494273" cy="369332"/>
              </a:xfrm>
              <a:prstGeom prst="rect">
                <a:avLst/>
              </a:prstGeom>
              <a:blipFill>
                <a:blip r:embed="rId5"/>
                <a:stretch>
                  <a:fillRect t="-6667" r="-7579" b="-13333"/>
                </a:stretch>
              </a:blipFill>
            </p:spPr>
            <p:txBody>
              <a:bodyPr/>
              <a:lstStyle/>
              <a:p>
                <a:r>
                  <a:rPr lang="zh-CN" altLang="en-US">
                    <a:noFill/>
                  </a:rPr>
                  <a:t> </a:t>
                </a:r>
              </a:p>
            </p:txBody>
          </p:sp>
        </mc:Fallback>
      </mc:AlternateContent>
      <p:sp>
        <p:nvSpPr>
          <p:cNvPr id="13" name="矩形 12">
            <a:extLst>
              <a:ext uri="{FF2B5EF4-FFF2-40B4-BE49-F238E27FC236}">
                <a16:creationId xmlns:a16="http://schemas.microsoft.com/office/drawing/2014/main" id="{3717B4BB-9F00-4E05-8674-F55C75CADA00}"/>
              </a:ext>
            </a:extLst>
          </p:cNvPr>
          <p:cNvSpPr/>
          <p:nvPr/>
        </p:nvSpPr>
        <p:spPr>
          <a:xfrm>
            <a:off x="1271966" y="1718530"/>
            <a:ext cx="1800493"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rgbClr val="C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交叉熵损失函数</a:t>
            </a:r>
            <a:endParaRPr kumimoji="0" lang="zh-CN" altLang="en-US" sz="1800" b="1" i="0" u="none" strike="noStrike" kern="1200" cap="none" spc="0" normalizeH="0" baseline="0" noProof="0" dirty="0">
              <a:ln>
                <a:noFill/>
              </a:ln>
              <a:solidFill>
                <a:srgbClr val="C00000"/>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450698737"/>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583380" y="726948"/>
            <a:ext cx="7464387" cy="497934"/>
            <a:chOff x="4099943" y="2819853"/>
            <a:chExt cx="2570275" cy="497934"/>
          </a:xfrm>
        </p:grpSpPr>
        <p:sp>
          <p:nvSpPr>
            <p:cNvPr id="4" name="平行四边形 3"/>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5" name="平行四边形 4"/>
            <p:cNvSpPr/>
            <p:nvPr/>
          </p:nvSpPr>
          <p:spPr bwMode="auto">
            <a:xfrm>
              <a:off x="4122533" y="2819853"/>
              <a:ext cx="2547685"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6" name="矩形 5"/>
            <p:cNvSpPr/>
            <p:nvPr/>
          </p:nvSpPr>
          <p:spPr>
            <a:xfrm>
              <a:off x="4216534" y="2853798"/>
              <a:ext cx="2359684" cy="40011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prstClr val="black">
                      <a:lumMod val="95000"/>
                      <a:lumOff val="5000"/>
                    </a:prstClr>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神经网络参数优化：梯度下降</a:t>
              </a:r>
            </a:p>
          </p:txBody>
        </p:sp>
      </p:grpSp>
      <p:sp>
        <p:nvSpPr>
          <p:cNvPr id="25" name="矩形 24">
            <a:extLst>
              <a:ext uri="{FF2B5EF4-FFF2-40B4-BE49-F238E27FC236}">
                <a16:creationId xmlns:a16="http://schemas.microsoft.com/office/drawing/2014/main" id="{FA7E4C39-58FC-4583-BCF8-B462E31C5699}"/>
              </a:ext>
            </a:extLst>
          </p:cNvPr>
          <p:cNvSpPr/>
          <p:nvPr/>
        </p:nvSpPr>
        <p:spPr>
          <a:xfrm>
            <a:off x="852473" y="129010"/>
            <a:ext cx="2852063"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mn-cs"/>
              </a:rPr>
              <a:t>一、</a:t>
            </a: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前馈神经网络与参数优化</a:t>
            </a:r>
          </a:p>
        </p:txBody>
      </p:sp>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id="{1C60F69D-AF20-4F07-818C-DA9395BBB02C}"/>
                  </a:ext>
                </a:extLst>
              </p:cNvPr>
              <p:cNvSpPr/>
              <p:nvPr/>
            </p:nvSpPr>
            <p:spPr>
              <a:xfrm>
                <a:off x="427441" y="1470399"/>
                <a:ext cx="10491251" cy="1156727"/>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梯度下降（</a:t>
                </a:r>
                <a:r>
                  <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gradient descent</a:t>
                </a:r>
                <a:r>
                  <a:rPr kumimoji="0" lang="zh-CN"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算法是机器学习中对模型参数进行优化时所采用的常用方法。为了让模型预测结果与真实结果之间的损失误差最小，利用梯度下降法来逐步迭代优化模型参数。当损失误差最小时，此时学习得到的模型参数即为模型的最优参数。梯度下降</a:t>
                </a:r>
                <a:r>
                  <a:rPr kumimoji="0" lang="zh-CN" altLang="en-US" sz="16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是一种使</a:t>
                </a:r>
                <a:r>
                  <a:rPr kumimoji="0" lang="zh-CN" altLang="en-US" sz="1600" b="1" i="0" u="none" strike="noStrike" kern="1200" cap="none" spc="0" normalizeH="0" baseline="0" noProof="0" dirty="0">
                    <a:ln>
                      <a:noFill/>
                    </a:ln>
                    <a:solidFill>
                      <a:srgbClr val="FF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损失函数</a:t>
                </a:r>
                <a:r>
                  <a:rPr kumimoji="0" lang="zh-CN" altLang="en-US" sz="16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最小化的方法。一元变量所构成函数</a:t>
                </a:r>
                <a14:m>
                  <m:oMath xmlns:m="http://schemas.openxmlformats.org/officeDocument/2006/math">
                    <m:r>
                      <a:rPr kumimoji="0" lang="en-US" altLang="zh-CN" sz="1600" b="1" i="1" u="none" strike="noStrike" kern="1200" cap="none" spc="0" normalizeH="0" baseline="0" noProof="0">
                        <a:ln>
                          <a:noFill/>
                        </a:ln>
                        <a:solidFill>
                          <a:prstClr val="black"/>
                        </a:solidFill>
                        <a:effectLst/>
                        <a:uLnTx/>
                        <a:uFillTx/>
                        <a:latin typeface="Cambria Math" panose="02040503050406030204" pitchFamily="18" charset="0"/>
                        <a:ea typeface="黑体" pitchFamily="49" charset="-122"/>
                        <a:cs typeface="+mn-cs"/>
                      </a:rPr>
                      <m:t>𝒇</m:t>
                    </m:r>
                  </m:oMath>
                </a14:m>
                <a:r>
                  <a:rPr kumimoji="0" lang="zh-CN" altLang="en-US" sz="16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在</a:t>
                </a:r>
                <a14:m>
                  <m:oMath xmlns:m="http://schemas.openxmlformats.org/officeDocument/2006/math">
                    <m:r>
                      <a:rPr kumimoji="0" lang="en-US" altLang="zh-CN" sz="1600" b="1" i="1" u="none" strike="noStrike" kern="1200" cap="none" spc="0" normalizeH="0" baseline="0" noProof="0" smtClean="0">
                        <a:ln>
                          <a:noFill/>
                        </a:ln>
                        <a:solidFill>
                          <a:prstClr val="black"/>
                        </a:solidFill>
                        <a:effectLst/>
                        <a:uLnTx/>
                        <a:uFillTx/>
                        <a:latin typeface="Cambria Math" panose="02040503050406030204" pitchFamily="18" charset="0"/>
                        <a:ea typeface="黑体" panose="02010609060101010101" pitchFamily="49" charset="-122"/>
                        <a:cs typeface="Times New Roman" panose="02020603050405020304" pitchFamily="18" charset="0"/>
                      </a:rPr>
                      <m:t>𝒙</m:t>
                    </m:r>
                  </m:oMath>
                </a14:m>
                <a:r>
                  <a:rPr kumimoji="0" lang="zh-CN" altLang="en-US" sz="16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处梯度为：</a:t>
                </a:r>
              </a:p>
            </p:txBody>
          </p:sp>
        </mc:Choice>
        <mc:Fallback xmlns="">
          <p:sp>
            <p:nvSpPr>
              <p:cNvPr id="12" name="矩形 11">
                <a:extLst>
                  <a:ext uri="{FF2B5EF4-FFF2-40B4-BE49-F238E27FC236}">
                    <a16:creationId xmlns:a16="http://schemas.microsoft.com/office/drawing/2014/main" id="{1C60F69D-AF20-4F07-818C-DA9395BBB02C}"/>
                  </a:ext>
                </a:extLst>
              </p:cNvPr>
              <p:cNvSpPr>
                <a:spLocks noRot="1" noChangeAspect="1" noMove="1" noResize="1" noEditPoints="1" noAdjustHandles="1" noChangeArrowheads="1" noChangeShapeType="1" noTextEdit="1"/>
              </p:cNvSpPr>
              <p:nvPr/>
            </p:nvSpPr>
            <p:spPr>
              <a:xfrm>
                <a:off x="427441" y="1470399"/>
                <a:ext cx="10491251" cy="1156727"/>
              </a:xfrm>
              <a:prstGeom prst="rect">
                <a:avLst/>
              </a:prstGeom>
              <a:blipFill>
                <a:blip r:embed="rId3"/>
                <a:stretch>
                  <a:fillRect l="-291" b="-578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CD05161C-3AA6-4B6E-8664-34D127BD319C}"/>
                  </a:ext>
                </a:extLst>
              </p:cNvPr>
              <p:cNvSpPr txBox="1"/>
              <p:nvPr/>
            </p:nvSpPr>
            <p:spPr>
              <a:xfrm>
                <a:off x="2583380" y="3673563"/>
                <a:ext cx="2929263" cy="537519"/>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黑体" pitchFamily="49" charset="-122"/>
                              <a:cs typeface="+mn-cs"/>
                            </a:rPr>
                          </m:ctrlPr>
                        </m:fPr>
                        <m:num>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黑体" pitchFamily="49" charset="-122"/>
                              <a:cs typeface="+mn-cs"/>
                            </a:rPr>
                            <m:t>𝑑𝑓</m:t>
                          </m:r>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黑体" pitchFamily="49" charset="-122"/>
                              <a:cs typeface="+mn-cs"/>
                            </a:rPr>
                            <m:t>(</m:t>
                          </m:r>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黑体" pitchFamily="49" charset="-122"/>
                              <a:cs typeface="+mn-cs"/>
                            </a:rPr>
                            <m:t>𝑥</m:t>
                          </m:r>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黑体" pitchFamily="49" charset="-122"/>
                              <a:cs typeface="+mn-cs"/>
                            </a:rPr>
                            <m:t>)</m:t>
                          </m:r>
                        </m:num>
                        <m:den>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黑体" pitchFamily="49" charset="-122"/>
                              <a:cs typeface="+mn-cs"/>
                            </a:rPr>
                            <m:t>𝑑𝑥</m:t>
                          </m:r>
                        </m:den>
                      </m:f>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黑体" pitchFamily="49" charset="-122"/>
                          <a:cs typeface="+mn-cs"/>
                        </a:rPr>
                        <m:t>=</m:t>
                      </m:r>
                      <m:func>
                        <m:funcPr>
                          <m:ctrlPr>
                            <a:rPr kumimoji="0" lang="pt-BR"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黑体" pitchFamily="49" charset="-122"/>
                              <a:cs typeface="+mn-cs"/>
                            </a:rPr>
                          </m:ctrlPr>
                        </m:funcPr>
                        <m:fName>
                          <m:limLow>
                            <m:limLowPr>
                              <m:ctrlPr>
                                <a:rPr kumimoji="0" lang="pt-BR"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黑体" pitchFamily="49" charset="-122"/>
                                  <a:cs typeface="+mn-cs"/>
                                </a:rPr>
                              </m:ctrlPr>
                            </m:limLowPr>
                            <m:e>
                              <m:r>
                                <m:rPr>
                                  <m:sty m:val="p"/>
                                </m:rPr>
                                <a:rPr kumimoji="0" lang="pt-BR" altLang="zh-CN" sz="1800" b="0" i="0" u="none" strike="noStrike" kern="1200" cap="none" spc="0" normalizeH="0" baseline="0" noProof="0" smtClean="0">
                                  <a:ln>
                                    <a:noFill/>
                                  </a:ln>
                                  <a:solidFill>
                                    <a:prstClr val="black"/>
                                  </a:solidFill>
                                  <a:effectLst/>
                                  <a:uLnTx/>
                                  <a:uFillTx/>
                                  <a:latin typeface="Cambria Math" panose="02040503050406030204" pitchFamily="18" charset="0"/>
                                  <a:ea typeface="黑体" pitchFamily="49" charset="-122"/>
                                  <a:cs typeface="+mn-cs"/>
                                </a:rPr>
                                <m:t>lim</m:t>
                              </m:r>
                            </m:e>
                            <m:lim>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黑体" pitchFamily="49" charset="-122"/>
                                  <a:cs typeface="+mn-cs"/>
                                </a:rPr>
                                <m:t>h</m:t>
                              </m:r>
                              <m:r>
                                <a:rPr kumimoji="0" lang="pt-BR"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黑体" pitchFamily="49" charset="-122"/>
                                  <a:cs typeface="+mn-cs"/>
                                </a:rPr>
                                <m:t>→</m:t>
                              </m:r>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黑体" pitchFamily="49" charset="-122"/>
                                  <a:cs typeface="+mn-cs"/>
                                </a:rPr>
                                <m:t>0</m:t>
                              </m:r>
                            </m:lim>
                          </m:limLow>
                        </m:fName>
                        <m:e>
                          <m:f>
                            <m:fPr>
                              <m:ctrlPr>
                                <a:rPr kumimoji="0" lang="pt-BR"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黑体" pitchFamily="49" charset="-122"/>
                                  <a:cs typeface="+mn-cs"/>
                                </a:rPr>
                              </m:ctrlPr>
                            </m:fPr>
                            <m:num>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黑体" pitchFamily="49" charset="-122"/>
                                  <a:cs typeface="+mn-cs"/>
                                </a:rPr>
                                <m:t>𝑓</m:t>
                              </m:r>
                              <m:d>
                                <m:d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黑体" pitchFamily="49" charset="-122"/>
                                      <a:cs typeface="+mn-cs"/>
                                    </a:rPr>
                                  </m:ctrlPr>
                                </m:dPr>
                                <m:e>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黑体" pitchFamily="49" charset="-122"/>
                                      <a:cs typeface="+mn-cs"/>
                                    </a:rPr>
                                    <m:t>𝑥</m:t>
                                  </m:r>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黑体" pitchFamily="49" charset="-122"/>
                                      <a:cs typeface="+mn-cs"/>
                                    </a:rPr>
                                    <m:t>+</m:t>
                                  </m:r>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黑体" pitchFamily="49" charset="-122"/>
                                      <a:cs typeface="+mn-cs"/>
                                    </a:rPr>
                                    <m:t>h</m:t>
                                  </m:r>
                                </m:e>
                              </m:d>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黑体" pitchFamily="49" charset="-122"/>
                                  <a:cs typeface="+mn-cs"/>
                                </a:rPr>
                                <m:t>−</m:t>
                              </m:r>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黑体" pitchFamily="49" charset="-122"/>
                                  <a:cs typeface="+mn-cs"/>
                                </a:rPr>
                                <m:t>𝑓</m:t>
                              </m:r>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黑体" pitchFamily="49" charset="-122"/>
                                  <a:cs typeface="+mn-cs"/>
                                </a:rPr>
                                <m:t>(</m:t>
                              </m:r>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黑体" pitchFamily="49" charset="-122"/>
                                  <a:cs typeface="+mn-cs"/>
                                </a:rPr>
                                <m:t>𝑥</m:t>
                              </m:r>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黑体" pitchFamily="49" charset="-122"/>
                                  <a:cs typeface="+mn-cs"/>
                                </a:rPr>
                                <m:t>)</m:t>
                              </m:r>
                            </m:num>
                            <m:den>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黑体" pitchFamily="49" charset="-122"/>
                                  <a:cs typeface="+mn-cs"/>
                                </a:rPr>
                                <m:t>h</m:t>
                              </m:r>
                            </m:den>
                          </m:f>
                        </m:e>
                      </m:func>
                    </m:oMath>
                  </m:oMathPara>
                </a14:m>
                <a:endParaRPr kumimoji="0" lang="zh-CN" altLang="en-US" sz="1800" b="0" i="0" u="none" strike="noStrike" kern="1200" cap="none" spc="0" normalizeH="0" baseline="0" noProof="0" dirty="0">
                  <a:ln>
                    <a:noFill/>
                  </a:ln>
                  <a:solidFill>
                    <a:prstClr val="black"/>
                  </a:solidFill>
                  <a:effectLst/>
                  <a:uLnTx/>
                  <a:uFillTx/>
                  <a:latin typeface="Calibri"/>
                  <a:ea typeface="黑体" pitchFamily="49" charset="-122"/>
                  <a:cs typeface="+mn-cs"/>
                </a:endParaRPr>
              </a:p>
            </p:txBody>
          </p:sp>
        </mc:Choice>
        <mc:Fallback xmlns="">
          <p:sp>
            <p:nvSpPr>
              <p:cNvPr id="14" name="文本框 13">
                <a:extLst>
                  <a:ext uri="{FF2B5EF4-FFF2-40B4-BE49-F238E27FC236}">
                    <a16:creationId xmlns:a16="http://schemas.microsoft.com/office/drawing/2014/main" id="{CD05161C-3AA6-4B6E-8664-34D127BD319C}"/>
                  </a:ext>
                </a:extLst>
              </p:cNvPr>
              <p:cNvSpPr txBox="1">
                <a:spLocks noRot="1" noChangeAspect="1" noMove="1" noResize="1" noEditPoints="1" noAdjustHandles="1" noChangeArrowheads="1" noChangeShapeType="1" noTextEdit="1"/>
              </p:cNvSpPr>
              <p:nvPr/>
            </p:nvSpPr>
            <p:spPr>
              <a:xfrm>
                <a:off x="2583380" y="3673563"/>
                <a:ext cx="2929263" cy="537519"/>
              </a:xfrm>
              <a:prstGeom prst="rect">
                <a:avLst/>
              </a:prstGeom>
              <a:blipFill>
                <a:blip r:embed="rId4"/>
                <a:stretch>
                  <a:fillRect/>
                </a:stretch>
              </a:blipFill>
            </p:spPr>
            <p:txBody>
              <a:bodyPr/>
              <a:lstStyle/>
              <a:p>
                <a:r>
                  <a:rPr lang="zh-CN" altLang="en-US">
                    <a:noFill/>
                  </a:rPr>
                  <a:t> </a:t>
                </a:r>
              </a:p>
            </p:txBody>
          </p:sp>
        </mc:Fallback>
      </mc:AlternateContent>
      <p:sp>
        <p:nvSpPr>
          <p:cNvPr id="15" name="矩形 14">
            <a:extLst>
              <a:ext uri="{FF2B5EF4-FFF2-40B4-BE49-F238E27FC236}">
                <a16:creationId xmlns:a16="http://schemas.microsoft.com/office/drawing/2014/main" id="{F2EA14EE-85EA-40C6-A882-E5DB9A47D7A3}"/>
              </a:ext>
            </a:extLst>
          </p:cNvPr>
          <p:cNvSpPr/>
          <p:nvPr/>
        </p:nvSpPr>
        <p:spPr>
          <a:xfrm>
            <a:off x="1271812" y="5257517"/>
            <a:ext cx="8618370" cy="923330"/>
          </a:xfrm>
          <a:prstGeom prst="rect">
            <a:avLst/>
          </a:prstGeom>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800" b="1"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在多元函数中，梯度是对每一变量所求导数组成的向量</a:t>
            </a:r>
            <a:endParaRPr kumimoji="0" lang="en-US" altLang="zh-CN" sz="1800" b="1"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zh-CN" sz="1800" b="1"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800" b="1"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梯度的反方向是函数值下降最快的方向，因此是损失函数求解的方向</a:t>
            </a:r>
          </a:p>
        </p:txBody>
      </p:sp>
      <p:pic>
        <p:nvPicPr>
          <p:cNvPr id="16" name="图片 15">
            <a:extLst>
              <a:ext uri="{FF2B5EF4-FFF2-40B4-BE49-F238E27FC236}">
                <a16:creationId xmlns:a16="http://schemas.microsoft.com/office/drawing/2014/main" id="{46B579CF-89D0-448B-ABE6-91F3179EA55C}"/>
              </a:ext>
            </a:extLst>
          </p:cNvPr>
          <p:cNvPicPr>
            <a:picLocks noChangeAspect="1"/>
          </p:cNvPicPr>
          <p:nvPr/>
        </p:nvPicPr>
        <p:blipFill>
          <a:blip r:embed="rId5"/>
          <a:stretch>
            <a:fillRect/>
          </a:stretch>
        </p:blipFill>
        <p:spPr>
          <a:xfrm>
            <a:off x="6815016" y="2947202"/>
            <a:ext cx="2232246" cy="1990239"/>
          </a:xfrm>
          <a:prstGeom prst="rect">
            <a:avLst/>
          </a:prstGeom>
        </p:spPr>
      </p:pic>
    </p:spTree>
    <p:extLst>
      <p:ext uri="{BB962C8B-B14F-4D97-AF65-F5344CB8AC3E}">
        <p14:creationId xmlns:p14="http://schemas.microsoft.com/office/powerpoint/2010/main" val="4096652584"/>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583380" y="726948"/>
            <a:ext cx="7464387" cy="497934"/>
            <a:chOff x="4099943" y="2819853"/>
            <a:chExt cx="2570275" cy="497934"/>
          </a:xfrm>
        </p:grpSpPr>
        <p:sp>
          <p:nvSpPr>
            <p:cNvPr id="4" name="平行四边形 3"/>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5" name="平行四边形 4"/>
            <p:cNvSpPr/>
            <p:nvPr/>
          </p:nvSpPr>
          <p:spPr bwMode="auto">
            <a:xfrm>
              <a:off x="4122533" y="2819853"/>
              <a:ext cx="2547685"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6" name="矩形 5"/>
            <p:cNvSpPr/>
            <p:nvPr/>
          </p:nvSpPr>
          <p:spPr>
            <a:xfrm>
              <a:off x="4216534" y="2853798"/>
              <a:ext cx="2359684" cy="40011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prstClr val="black">
                      <a:lumMod val="95000"/>
                      <a:lumOff val="5000"/>
                    </a:prstClr>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神经网络参数优化：梯度下降</a:t>
              </a:r>
            </a:p>
          </p:txBody>
        </p:sp>
      </p:grpSp>
      <p:sp>
        <p:nvSpPr>
          <p:cNvPr id="25" name="矩形 24">
            <a:extLst>
              <a:ext uri="{FF2B5EF4-FFF2-40B4-BE49-F238E27FC236}">
                <a16:creationId xmlns:a16="http://schemas.microsoft.com/office/drawing/2014/main" id="{FA7E4C39-58FC-4583-BCF8-B462E31C5699}"/>
              </a:ext>
            </a:extLst>
          </p:cNvPr>
          <p:cNvSpPr/>
          <p:nvPr/>
        </p:nvSpPr>
        <p:spPr>
          <a:xfrm>
            <a:off x="852473" y="129010"/>
            <a:ext cx="2852063"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mn-cs"/>
              </a:rPr>
              <a:t>一、</a:t>
            </a: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前馈神经网络与参数优化</a:t>
            </a:r>
          </a:p>
        </p:txBody>
      </p:sp>
      <mc:AlternateContent xmlns:mc="http://schemas.openxmlformats.org/markup-compatibility/2006" xmlns:a14="http://schemas.microsoft.com/office/drawing/2010/main">
        <mc:Choice Requires="a14">
          <p:sp>
            <p:nvSpPr>
              <p:cNvPr id="2" name="矩形 1">
                <a:extLst>
                  <a:ext uri="{FF2B5EF4-FFF2-40B4-BE49-F238E27FC236}">
                    <a16:creationId xmlns:a16="http://schemas.microsoft.com/office/drawing/2014/main" id="{63748E4B-5B21-4F45-9E56-3BB59D9066F7}"/>
                  </a:ext>
                </a:extLst>
              </p:cNvPr>
              <p:cNvSpPr/>
              <p:nvPr/>
            </p:nvSpPr>
            <p:spPr>
              <a:xfrm>
                <a:off x="846944" y="2007645"/>
                <a:ext cx="10063811" cy="872931"/>
              </a:xfrm>
              <a:prstGeom prst="rect">
                <a:avLst/>
              </a:prstGeom>
            </p:spPr>
            <p:txBody>
              <a:bodyPr wrap="square">
                <a:spAutoFit/>
              </a:bodyPr>
              <a:lstStyle/>
              <a:p>
                <a:pPr marL="0" marR="0" lvl="0" indent="266700" algn="just"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𝑓</m:t>
                      </m:r>
                      <m:d>
                        <m:dPr>
                          <m:ctrlPr>
                            <a:rPr kumimoji="0" lang="zh-CN" altLang="zh-CN"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altLang="zh-CN" sz="1800" b="1"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𝒙</m:t>
                          </m:r>
                          <m:r>
                            <a:rPr kumimoji="0" lang="en-US" altLang="zh-CN" sz="18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r>
                            <a:rPr kumimoji="0" lang="en-US" altLang="zh-CN" sz="1800" b="1"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𝒙</m:t>
                          </m:r>
                        </m:e>
                      </m:d>
                      <m:r>
                        <a:rPr kumimoji="0" lang="en-US" altLang="zh-CN" sz="18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𝑓</m:t>
                      </m:r>
                      <m:d>
                        <m:dPr>
                          <m:ctrlPr>
                            <a:rPr kumimoji="0" lang="zh-CN" altLang="zh-CN"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altLang="zh-CN" sz="1800" b="1"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𝒙</m:t>
                          </m:r>
                        </m:e>
                      </m:d>
                      <m:r>
                        <a:rPr kumimoji="0" lang="en-US" altLang="zh-CN" sz="18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sSup>
                        <m:sSupPr>
                          <m:ctrlPr>
                            <a:rPr kumimoji="0" lang="zh-CN" altLang="zh-CN"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pPr>
                        <m:e>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𝑓</m:t>
                          </m:r>
                        </m:e>
                        <m:sup>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sup>
                      </m:sSup>
                      <m:d>
                        <m:dPr>
                          <m:ctrlPr>
                            <a:rPr kumimoji="0" lang="zh-CN" altLang="zh-CN"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altLang="zh-CN" sz="1800" b="1"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𝒙</m:t>
                          </m:r>
                        </m:e>
                      </m:d>
                      <m:r>
                        <a:rPr kumimoji="0" lang="en-US" altLang="zh-CN" sz="18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r>
                        <a:rPr kumimoji="0" lang="en-US" altLang="zh-CN" sz="1800" b="1"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𝒙</m:t>
                      </m:r>
                      <m:r>
                        <a:rPr kumimoji="0" lang="en-US" altLang="zh-CN" sz="18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f>
                        <m:fPr>
                          <m:ctrlPr>
                            <a:rPr kumimoji="0" lang="zh-CN" altLang="zh-CN"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fPr>
                        <m:num>
                          <m:r>
                            <a:rPr kumimoji="0" lang="en-US" altLang="zh-CN" sz="18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1</m:t>
                          </m:r>
                        </m:num>
                        <m:den>
                          <m:r>
                            <a:rPr kumimoji="0" lang="en-US" altLang="zh-CN" sz="18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2</m:t>
                          </m:r>
                        </m:den>
                      </m:f>
                      <m:sSup>
                        <m:sSupPr>
                          <m:ctrlPr>
                            <a:rPr kumimoji="0" lang="zh-CN" altLang="zh-CN"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pPr>
                        <m:e>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𝑓</m:t>
                          </m:r>
                        </m:e>
                        <m:sup>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sup>
                      </m:sSup>
                      <m:d>
                        <m:dPr>
                          <m:ctrlPr>
                            <a:rPr kumimoji="0" lang="zh-CN" altLang="zh-CN"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altLang="zh-CN" sz="1800" b="1"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𝒙</m:t>
                          </m:r>
                        </m:e>
                      </m:d>
                      <m:sSup>
                        <m:sSupPr>
                          <m:ctrlPr>
                            <a:rPr kumimoji="0" lang="zh-CN" altLang="zh-CN"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pPr>
                        <m:e>
                          <m:d>
                            <m:dPr>
                              <m:ctrlPr>
                                <a:rPr kumimoji="0" lang="zh-CN" altLang="zh-CN"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altLang="zh-CN" sz="18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r>
                                <a:rPr kumimoji="0" lang="en-US" altLang="zh-CN" sz="1800" b="1"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𝒙</m:t>
                              </m:r>
                            </m:e>
                          </m:d>
                        </m:e>
                        <m:sup>
                          <m:r>
                            <a:rPr kumimoji="0" lang="en-US" altLang="zh-CN" sz="18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2</m:t>
                          </m:r>
                        </m:sup>
                      </m:sSup>
                      <m:r>
                        <a:rPr kumimoji="0" lang="en-US" altLang="zh-CN" sz="18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f>
                        <m:fPr>
                          <m:ctrlPr>
                            <a:rPr kumimoji="0" lang="zh-CN" altLang="zh-CN"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fPr>
                        <m:num>
                          <m:r>
                            <a:rPr kumimoji="0" lang="en-US" altLang="zh-CN" sz="18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1</m:t>
                          </m:r>
                        </m:num>
                        <m:den>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𝑛</m:t>
                          </m:r>
                          <m:r>
                            <a:rPr kumimoji="0" lang="en-US" altLang="zh-CN" sz="18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den>
                      </m:f>
                      <m:sSup>
                        <m:sSupPr>
                          <m:ctrlPr>
                            <a:rPr kumimoji="0" lang="zh-CN" altLang="zh-CN"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pPr>
                        <m:e>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𝑓</m:t>
                          </m:r>
                        </m:e>
                        <m:sup>
                          <m:d>
                            <m:dPr>
                              <m:ctrlPr>
                                <a:rPr kumimoji="0" lang="zh-CN" altLang="zh-CN"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𝑛</m:t>
                              </m:r>
                            </m:e>
                          </m:d>
                        </m:sup>
                      </m:sSup>
                      <m:r>
                        <a:rPr kumimoji="0" lang="en-US" altLang="zh-CN" sz="18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r>
                        <a:rPr kumimoji="0" lang="en-US" altLang="zh-CN" sz="1800" b="1"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𝒙</m:t>
                      </m:r>
                      <m:r>
                        <a:rPr kumimoji="0" lang="en-US" altLang="zh-CN" sz="18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sSup>
                        <m:sSupPr>
                          <m:ctrlPr>
                            <a:rPr kumimoji="0" lang="zh-CN" altLang="zh-CN"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pPr>
                        <m:e>
                          <m:r>
                            <a:rPr kumimoji="0" lang="en-US" altLang="zh-CN" sz="18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r>
                            <a:rPr kumimoji="0" lang="en-US" altLang="zh-CN" sz="1800" b="1"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𝒙</m:t>
                          </m:r>
                          <m:r>
                            <a:rPr kumimoji="0" lang="en-US" altLang="zh-CN" sz="18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e>
                        <m:sup>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𝑛</m:t>
                          </m:r>
                        </m:sup>
                      </m:sSup>
                    </m:oMath>
                  </m:oMathPara>
                </a14:m>
                <a:endPar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endParaRPr>
              </a:p>
            </p:txBody>
          </p:sp>
        </mc:Choice>
        <mc:Fallback xmlns="">
          <p:sp>
            <p:nvSpPr>
              <p:cNvPr id="2" name="矩形 1">
                <a:extLst>
                  <a:ext uri="{FF2B5EF4-FFF2-40B4-BE49-F238E27FC236}">
                    <a16:creationId xmlns:a16="http://schemas.microsoft.com/office/drawing/2014/main" id="{63748E4B-5B21-4F45-9E56-3BB59D9066F7}"/>
                  </a:ext>
                </a:extLst>
              </p:cNvPr>
              <p:cNvSpPr>
                <a:spLocks noRot="1" noChangeAspect="1" noMove="1" noResize="1" noEditPoints="1" noAdjustHandles="1" noChangeArrowheads="1" noChangeShapeType="1" noTextEdit="1"/>
              </p:cNvSpPr>
              <p:nvPr/>
            </p:nvSpPr>
            <p:spPr>
              <a:xfrm>
                <a:off x="846944" y="2007645"/>
                <a:ext cx="10063811" cy="872931"/>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2E948367-A73D-4DE1-95F9-95EA3825A699}"/>
                  </a:ext>
                </a:extLst>
              </p:cNvPr>
              <p:cNvSpPr/>
              <p:nvPr/>
            </p:nvSpPr>
            <p:spPr>
              <a:xfrm>
                <a:off x="1200701" y="1603300"/>
                <a:ext cx="8574078" cy="507831"/>
              </a:xfrm>
              <a:prstGeom prst="rect">
                <a:avLst/>
              </a:prstGeom>
            </p:spPr>
            <p:txBody>
              <a:bodyPr wrap="square">
                <a:spAutoFit/>
              </a:bodyPr>
              <a:lstStyle/>
              <a:p>
                <a:pPr marL="0" marR="0" lvl="0" indent="266700" algn="just" defTabSz="914400" rtl="0" eaLnBrk="1" fontAlgn="auto" latinLnBrk="0" hangingPunct="1">
                  <a:lnSpc>
                    <a:spcPct val="150000"/>
                  </a:lnSpc>
                  <a:spcBef>
                    <a:spcPts val="0"/>
                  </a:spcBef>
                  <a:spcAft>
                    <a:spcPts val="0"/>
                  </a:spcAft>
                  <a:buClrTx/>
                  <a:buSzTx/>
                  <a:buFontTx/>
                  <a:buNone/>
                  <a:tabLst/>
                  <a:defRPr/>
                </a:pPr>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假设损失函数</a:t>
                </a:r>
                <a14:m>
                  <m:oMath xmlns:m="http://schemas.openxmlformats.org/officeDocument/2006/math">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𝑓</m:t>
                    </m:r>
                    <m:d>
                      <m:dPr>
                        <m:ctrlPr>
                          <a:rPr kumimoji="0" lang="zh-CN" altLang="zh-CN"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altLang="zh-CN" sz="1800" b="1"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𝒙</m:t>
                        </m:r>
                      </m:e>
                    </m:d>
                  </m:oMath>
                </a14:m>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是连续可微的多元变量函数，其泰勒展开如下：</a:t>
                </a:r>
              </a:p>
            </p:txBody>
          </p:sp>
        </mc:Choice>
        <mc:Fallback xmlns="">
          <p:sp>
            <p:nvSpPr>
              <p:cNvPr id="7" name="矩形 6">
                <a:extLst>
                  <a:ext uri="{FF2B5EF4-FFF2-40B4-BE49-F238E27FC236}">
                    <a16:creationId xmlns:a16="http://schemas.microsoft.com/office/drawing/2014/main" id="{2E948367-A73D-4DE1-95F9-95EA3825A699}"/>
                  </a:ext>
                </a:extLst>
              </p:cNvPr>
              <p:cNvSpPr>
                <a:spLocks noRot="1" noChangeAspect="1" noMove="1" noResize="1" noEditPoints="1" noAdjustHandles="1" noChangeArrowheads="1" noChangeShapeType="1" noTextEdit="1"/>
              </p:cNvSpPr>
              <p:nvPr/>
            </p:nvSpPr>
            <p:spPr>
              <a:xfrm>
                <a:off x="1200701" y="1603300"/>
                <a:ext cx="8574078" cy="507831"/>
              </a:xfrm>
              <a:prstGeom prst="rect">
                <a:avLst/>
              </a:prstGeom>
              <a:blipFill>
                <a:blip r:embed="rId4"/>
                <a:stretch>
                  <a:fillRect b="-602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16EEFAF8-09AE-4315-B851-E2F08C1EBAF0}"/>
                  </a:ext>
                </a:extLst>
              </p:cNvPr>
              <p:cNvSpPr/>
              <p:nvPr/>
            </p:nvSpPr>
            <p:spPr>
              <a:xfrm>
                <a:off x="927025" y="4392281"/>
                <a:ext cx="10337950" cy="1704826"/>
              </a:xfrm>
              <a:prstGeom prst="rect">
                <a:avLst/>
              </a:prstGeom>
            </p:spPr>
            <p:txBody>
              <a:bodyPr wrap="square">
                <a:spAutoFit/>
              </a:bodyPr>
              <a:lstStyle/>
              <a:p>
                <a:pPr marL="0" marR="0" lvl="0" indent="266700" algn="just" defTabSz="914400" rtl="0" eaLnBrk="1" fontAlgn="auto" latinLnBrk="0" hangingPunct="1">
                  <a:lnSpc>
                    <a:spcPct val="150000"/>
                  </a:lnSpc>
                  <a:spcBef>
                    <a:spcPts val="0"/>
                  </a:spcBef>
                  <a:spcAft>
                    <a:spcPts val="0"/>
                  </a:spcAft>
                  <a:buClrTx/>
                  <a:buSzTx/>
                  <a:buFontTx/>
                  <a:buNone/>
                  <a:tabLst/>
                  <a:defRPr/>
                </a:pPr>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假设参数变量当前取值为</a:t>
                </a:r>
                <a14:m>
                  <m:oMath xmlns:m="http://schemas.openxmlformats.org/officeDocument/2006/math">
                    <m:r>
                      <a:rPr kumimoji="0" lang="en-US" altLang="zh-CN" sz="1800" b="1"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𝒙</m:t>
                    </m:r>
                  </m:oMath>
                </a14:m>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，其对应的损失误差数值为</a:t>
                </a:r>
                <a14:m>
                  <m:oMath xmlns:m="http://schemas.openxmlformats.org/officeDocument/2006/math">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𝑓</m:t>
                    </m:r>
                    <m:d>
                      <m:dPr>
                        <m:ctrlPr>
                          <a:rPr kumimoji="0" lang="zh-CN" altLang="zh-CN"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altLang="zh-CN" sz="1800" b="1"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𝒙</m:t>
                        </m:r>
                      </m:e>
                    </m:d>
                  </m:oMath>
                </a14:m>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。在不断促使损失误差减少的下一步迭代时，</a:t>
                </a:r>
                <a14:m>
                  <m:oMath xmlns:m="http://schemas.openxmlformats.org/officeDocument/2006/math">
                    <m:r>
                      <a:rPr kumimoji="0" lang="en-US" altLang="zh-CN" sz="1800" b="1"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𝒙</m:t>
                    </m:r>
                  </m:oMath>
                </a14:m>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取值变化为</a:t>
                </a:r>
                <a14:m>
                  <m:oMath xmlns:m="http://schemas.openxmlformats.org/officeDocument/2006/math">
                    <m:r>
                      <a:rPr kumimoji="0" lang="en-US" altLang="zh-CN" sz="1800" b="1"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𝒙</m:t>
                    </m:r>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r>
                      <a:rPr kumimoji="0" lang="en-US" altLang="zh-CN" sz="18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r>
                      <a:rPr kumimoji="0" lang="en-US" altLang="zh-CN" sz="1800" b="1"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𝒙</m:t>
                    </m:r>
                  </m:oMath>
                </a14:m>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，则损失误差数值相应地变为</a:t>
                </a:r>
                <a14:m>
                  <m:oMath xmlns:m="http://schemas.openxmlformats.org/officeDocument/2006/math">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𝑓</m:t>
                    </m:r>
                    <m:d>
                      <m:dPr>
                        <m:ctrlPr>
                          <a:rPr kumimoji="0" lang="zh-CN" altLang="zh-CN"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altLang="zh-CN" sz="1800" b="1"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𝒙</m:t>
                        </m:r>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r>
                          <a:rPr kumimoji="0" lang="en-US" altLang="zh-CN" sz="18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r>
                          <a:rPr kumimoji="0" lang="en-US" altLang="zh-CN" sz="1800" b="1"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𝒙</m:t>
                        </m:r>
                      </m:e>
                    </m:d>
                  </m:oMath>
                </a14:m>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a:t>
                </a:r>
              </a:p>
              <a:p>
                <a:pPr marL="0" marR="0" lvl="0" indent="266700" algn="just" defTabSz="914400" rtl="0" eaLnBrk="1" fontAlgn="auto" latinLnBrk="0" hangingPunct="1">
                  <a:lnSpc>
                    <a:spcPct val="150000"/>
                  </a:lnSpc>
                  <a:spcBef>
                    <a:spcPts val="0"/>
                  </a:spcBef>
                  <a:spcAft>
                    <a:spcPts val="0"/>
                  </a:spcAft>
                  <a:buClrTx/>
                  <a:buSzTx/>
                  <a:buFontTx/>
                  <a:buNone/>
                  <a:tabLst/>
                  <a:defRPr/>
                </a:pPr>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由于</a:t>
                </a:r>
                <a14:m>
                  <m:oMath xmlns:m="http://schemas.openxmlformats.org/officeDocument/2006/math">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𝑓</m:t>
                    </m:r>
                    <m:d>
                      <m:dPr>
                        <m:ctrlPr>
                          <a:rPr kumimoji="0" lang="zh-CN" altLang="zh-CN"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altLang="zh-CN" sz="1800" b="1"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𝒙</m:t>
                        </m:r>
                      </m:e>
                    </m:d>
                  </m:oMath>
                </a14:m>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是损失函数，因此在迭代中希望</a:t>
                </a:r>
                <a14:m>
                  <m:oMath xmlns:m="http://schemas.openxmlformats.org/officeDocument/2006/math">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𝑓</m:t>
                    </m:r>
                    <m:d>
                      <m:dPr>
                        <m:ctrlPr>
                          <a:rPr kumimoji="0" lang="zh-CN" altLang="zh-CN"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altLang="zh-CN" sz="1800" b="1"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𝒙</m:t>
                        </m:r>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r>
                          <a:rPr kumimoji="0" lang="en-US" altLang="zh-CN" sz="18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r>
                          <a:rPr kumimoji="0" lang="en-US" altLang="zh-CN" sz="1800" b="1"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𝒙</m:t>
                        </m:r>
                      </m:e>
                    </m:d>
                  </m:oMath>
                </a14:m>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取值小于</a:t>
                </a:r>
                <a14:m>
                  <m:oMath xmlns:m="http://schemas.openxmlformats.org/officeDocument/2006/math">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𝑓</m:t>
                    </m:r>
                    <m:d>
                      <m:dPr>
                        <m:ctrlPr>
                          <a:rPr kumimoji="0" lang="zh-CN" altLang="zh-CN"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altLang="zh-CN" sz="1800" b="1"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𝒙</m:t>
                        </m:r>
                      </m:e>
                    </m:d>
                  </m:oMath>
                </a14:m>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，即损失误差随着模型参数被优化而逐渐减少，使得</a:t>
                </a:r>
                <a14:m>
                  <m:oMath xmlns:m="http://schemas.openxmlformats.org/officeDocument/2006/math">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𝑓</m:t>
                    </m:r>
                    <m:d>
                      <m:dPr>
                        <m:ctrlPr>
                          <a:rPr kumimoji="0" lang="zh-CN" altLang="zh-CN"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altLang="zh-CN" sz="1800" b="1"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𝒙</m:t>
                        </m:r>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r>
                          <a:rPr kumimoji="0" lang="en-US" altLang="zh-CN" sz="18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r>
                          <a:rPr kumimoji="0" lang="en-US" altLang="zh-CN" sz="1800" b="1"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𝒙</m:t>
                        </m:r>
                      </m:e>
                    </m:d>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&lt;</m:t>
                    </m:r>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𝑓</m:t>
                    </m:r>
                    <m:d>
                      <m:dPr>
                        <m:ctrlPr>
                          <a:rPr kumimoji="0" lang="zh-CN" altLang="zh-CN"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altLang="zh-CN" sz="1800" b="1"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𝒙</m:t>
                        </m:r>
                      </m:e>
                    </m:d>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 </m:t>
                    </m:r>
                  </m:oMath>
                </a14:m>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，于是 </a:t>
                </a:r>
                <a14:m>
                  <m:oMath xmlns:m="http://schemas.openxmlformats.org/officeDocument/2006/math">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sSup>
                      <m:sSupPr>
                        <m:ctrlPr>
                          <a:rPr kumimoji="0" lang="zh-CN" altLang="zh-CN"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pPr>
                      <m:e>
                        <m:r>
                          <a:rPr kumimoji="0" lang="en-US" altLang="zh-CN" sz="18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𝑓</m:t>
                        </m:r>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r>
                          <a:rPr kumimoji="0" lang="en-US" altLang="zh-CN" sz="1800" b="1"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𝒙</m:t>
                        </m:r>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e>
                      <m:sup>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𝑇</m:t>
                        </m:r>
                      </m:sup>
                    </m:sSup>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r>
                      <a:rPr kumimoji="0" lang="en-US" altLang="zh-CN" sz="1800" b="1"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𝒙</m:t>
                    </m:r>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&lt;0</m:t>
                    </m:r>
                  </m:oMath>
                </a14:m>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a:t>
                </a:r>
              </a:p>
            </p:txBody>
          </p:sp>
        </mc:Choice>
        <mc:Fallback xmlns="">
          <p:sp>
            <p:nvSpPr>
              <p:cNvPr id="8" name="矩形 7">
                <a:extLst>
                  <a:ext uri="{FF2B5EF4-FFF2-40B4-BE49-F238E27FC236}">
                    <a16:creationId xmlns:a16="http://schemas.microsoft.com/office/drawing/2014/main" id="{16EEFAF8-09AE-4315-B851-E2F08C1EBAF0}"/>
                  </a:ext>
                </a:extLst>
              </p:cNvPr>
              <p:cNvSpPr>
                <a:spLocks noRot="1" noChangeAspect="1" noMove="1" noResize="1" noEditPoints="1" noAdjustHandles="1" noChangeArrowheads="1" noChangeShapeType="1" noTextEdit="1"/>
              </p:cNvSpPr>
              <p:nvPr/>
            </p:nvSpPr>
            <p:spPr>
              <a:xfrm>
                <a:off x="927025" y="4392281"/>
                <a:ext cx="10337950" cy="1704826"/>
              </a:xfrm>
              <a:prstGeom prst="rect">
                <a:avLst/>
              </a:prstGeom>
              <a:blipFill>
                <a:blip r:embed="rId5"/>
                <a:stretch>
                  <a:fillRect l="-472" r="-531" b="-5018"/>
                </a:stretch>
              </a:blipFill>
            </p:spPr>
            <p:txBody>
              <a:bodyPr/>
              <a:lstStyle/>
              <a:p>
                <a:r>
                  <a:rPr lang="zh-CN" altLang="en-US">
                    <a:noFill/>
                  </a:rPr>
                  <a:t> </a:t>
                </a:r>
              </a:p>
            </p:txBody>
          </p:sp>
        </mc:Fallback>
      </mc:AlternateContent>
      <p:grpSp>
        <p:nvGrpSpPr>
          <p:cNvPr id="22" name="组合 21">
            <a:extLst>
              <a:ext uri="{FF2B5EF4-FFF2-40B4-BE49-F238E27FC236}">
                <a16:creationId xmlns:a16="http://schemas.microsoft.com/office/drawing/2014/main" id="{C0387702-1A90-4482-8436-A0E42D4D1A4E}"/>
              </a:ext>
            </a:extLst>
          </p:cNvPr>
          <p:cNvGrpSpPr/>
          <p:nvPr/>
        </p:nvGrpSpPr>
        <p:grpSpPr>
          <a:xfrm>
            <a:off x="3304825" y="3036061"/>
            <a:ext cx="4576613" cy="1020897"/>
            <a:chOff x="3304825" y="3036061"/>
            <a:chExt cx="4576613" cy="1020897"/>
          </a:xfrm>
        </p:grpSpPr>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CC72E2AC-E1F6-4872-83BE-1EAAC117A2BD}"/>
                    </a:ext>
                  </a:extLst>
                </p:cNvPr>
                <p:cNvSpPr/>
                <p:nvPr/>
              </p:nvSpPr>
              <p:spPr>
                <a:xfrm>
                  <a:off x="3304825" y="3036061"/>
                  <a:ext cx="4576613" cy="507831"/>
                </a:xfrm>
                <a:prstGeom prst="rect">
                  <a:avLst/>
                </a:prstGeom>
              </p:spPr>
              <p:txBody>
                <a:bodyPr wrap="square">
                  <a:spAutoFit/>
                </a:bodyPr>
                <a:lstStyle/>
                <a:p>
                  <a:pPr marL="0" marR="0" lvl="0" indent="266700" algn="just"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𝑓</m:t>
                        </m:r>
                        <m:d>
                          <m:dPr>
                            <m:ctrlPr>
                              <a:rPr kumimoji="0" lang="zh-CN" altLang="zh-CN"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altLang="zh-CN" sz="1800" b="1"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𝒙</m:t>
                            </m:r>
                            <m:r>
                              <a:rPr kumimoji="0" lang="en-US" altLang="zh-CN" sz="18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r>
                              <a:rPr kumimoji="0" lang="en-US" altLang="zh-CN" sz="1800" b="1"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𝒙</m:t>
                            </m:r>
                          </m:e>
                        </m:d>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𝑓</m:t>
                        </m:r>
                        <m:d>
                          <m:dPr>
                            <m:ctrlPr>
                              <a:rPr kumimoji="0" lang="zh-CN" altLang="zh-CN"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altLang="zh-CN" sz="1800" b="1"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𝒙</m:t>
                            </m:r>
                          </m:e>
                        </m:d>
                        <m:r>
                          <a:rPr kumimoji="0" lang="en-US" altLang="zh-CN" sz="18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sSup>
                          <m:sSupPr>
                            <m:ctrlPr>
                              <a:rPr kumimoji="0" lang="zh-CN" altLang="zh-CN"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pPr>
                          <m:e>
                            <m:r>
                              <a:rPr kumimoji="0" lang="en-US" altLang="zh-CN" sz="18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𝑓</m:t>
                            </m:r>
                            <m:r>
                              <a:rPr kumimoji="0" lang="en-US" altLang="zh-CN" sz="18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r>
                              <a:rPr kumimoji="0" lang="en-US" altLang="zh-CN" sz="1800" b="1"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𝒙</m:t>
                            </m:r>
                            <m:r>
                              <a:rPr kumimoji="0" lang="en-US" altLang="zh-CN" sz="18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e>
                          <m:sup>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𝑇</m:t>
                            </m:r>
                          </m:sup>
                        </m:sSup>
                        <m:r>
                          <a:rPr kumimoji="0" lang="en-US" altLang="zh-CN" sz="18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r>
                          <a:rPr kumimoji="0" lang="en-US" altLang="zh-CN" sz="1800" b="1"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𝒙</m:t>
                        </m:r>
                      </m:oMath>
                    </m:oMathPara>
                  </a14:m>
                  <a:endPar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endParaRPr>
                </a:p>
              </p:txBody>
            </p:sp>
          </mc:Choice>
          <mc:Fallback xmlns="">
            <p:sp>
              <p:nvSpPr>
                <p:cNvPr id="9" name="矩形 8">
                  <a:extLst>
                    <a:ext uri="{FF2B5EF4-FFF2-40B4-BE49-F238E27FC236}">
                      <a16:creationId xmlns:a16="http://schemas.microsoft.com/office/drawing/2014/main" id="{CC72E2AC-E1F6-4872-83BE-1EAAC117A2BD}"/>
                    </a:ext>
                  </a:extLst>
                </p:cNvPr>
                <p:cNvSpPr>
                  <a:spLocks noRot="1" noChangeAspect="1" noMove="1" noResize="1" noEditPoints="1" noAdjustHandles="1" noChangeArrowheads="1" noChangeShapeType="1" noTextEdit="1"/>
                </p:cNvSpPr>
                <p:nvPr/>
              </p:nvSpPr>
              <p:spPr>
                <a:xfrm>
                  <a:off x="3304825" y="3036061"/>
                  <a:ext cx="4576613" cy="507831"/>
                </a:xfrm>
                <a:prstGeom prst="rect">
                  <a:avLst/>
                </a:prstGeom>
                <a:blipFill>
                  <a:blip r:embed="rId6"/>
                  <a:stretch>
                    <a:fillRect/>
                  </a:stretch>
                </a:blipFill>
              </p:spPr>
              <p:txBody>
                <a:bodyPr/>
                <a:lstStyle/>
                <a:p>
                  <a:r>
                    <a:rPr lang="zh-CN" altLang="en-US">
                      <a:noFill/>
                    </a:rPr>
                    <a:t> </a:t>
                  </a:r>
                </a:p>
              </p:txBody>
            </p:sp>
          </mc:Fallback>
        </mc:AlternateContent>
        <p:cxnSp>
          <p:nvCxnSpPr>
            <p:cNvPr id="11" name="直接连接符 10">
              <a:extLst>
                <a:ext uri="{FF2B5EF4-FFF2-40B4-BE49-F238E27FC236}">
                  <a16:creationId xmlns:a16="http://schemas.microsoft.com/office/drawing/2014/main" id="{DFDB9398-16BF-43DC-A19B-D0A1B82CADFD}"/>
                </a:ext>
              </a:extLst>
            </p:cNvPr>
            <p:cNvCxnSpPr>
              <a:cxnSpLocks/>
            </p:cNvCxnSpPr>
            <p:nvPr/>
          </p:nvCxnSpPr>
          <p:spPr>
            <a:xfrm>
              <a:off x="3828860" y="3602096"/>
              <a:ext cx="970119" cy="0"/>
            </a:xfrm>
            <a:prstGeom prst="line">
              <a:avLst/>
            </a:prstGeom>
            <a:ln w="412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C3ACD785-1017-407D-8961-49772A544752}"/>
                </a:ext>
              </a:extLst>
            </p:cNvPr>
            <p:cNvCxnSpPr>
              <a:cxnSpLocks/>
            </p:cNvCxnSpPr>
            <p:nvPr/>
          </p:nvCxnSpPr>
          <p:spPr>
            <a:xfrm>
              <a:off x="5047787" y="3602096"/>
              <a:ext cx="545344" cy="0"/>
            </a:xfrm>
            <a:prstGeom prst="line">
              <a:avLst/>
            </a:prstGeom>
            <a:ln w="412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E691E01B-4B2E-48F0-8D5F-BDCEC4567AFC}"/>
                </a:ext>
              </a:extLst>
            </p:cNvPr>
            <p:cNvCxnSpPr>
              <a:cxnSpLocks/>
            </p:cNvCxnSpPr>
            <p:nvPr/>
          </p:nvCxnSpPr>
          <p:spPr>
            <a:xfrm>
              <a:off x="6042822" y="3602096"/>
              <a:ext cx="1058369" cy="0"/>
            </a:xfrm>
            <a:prstGeom prst="line">
              <a:avLst/>
            </a:prstGeom>
            <a:ln w="41275">
              <a:solidFill>
                <a:srgbClr val="C00000"/>
              </a:solidFill>
            </a:ln>
          </p:spPr>
          <p:style>
            <a:lnRef idx="1">
              <a:schemeClr val="accent1"/>
            </a:lnRef>
            <a:fillRef idx="0">
              <a:schemeClr val="accent1"/>
            </a:fillRef>
            <a:effectRef idx="0">
              <a:schemeClr val="accent1"/>
            </a:effectRef>
            <a:fontRef idx="minor">
              <a:schemeClr val="tx1"/>
            </a:fontRef>
          </p:style>
        </p:cxnSp>
        <p:sp>
          <p:nvSpPr>
            <p:cNvPr id="21" name="矩形 20">
              <a:extLst>
                <a:ext uri="{FF2B5EF4-FFF2-40B4-BE49-F238E27FC236}">
                  <a16:creationId xmlns:a16="http://schemas.microsoft.com/office/drawing/2014/main" id="{439FFA68-9E3D-4E8D-9E04-C1EC43416484}"/>
                </a:ext>
              </a:extLst>
            </p:cNvPr>
            <p:cNvSpPr/>
            <p:nvPr/>
          </p:nvSpPr>
          <p:spPr>
            <a:xfrm>
              <a:off x="3772745" y="3749181"/>
              <a:ext cx="1082348"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参数优化后</a:t>
              </a:r>
              <a:endParaRPr kumimoji="0" lang="zh-CN" altLang="en-US" sz="1400" b="1"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p:sp>
          <p:nvSpPr>
            <p:cNvPr id="23" name="矩形 22">
              <a:extLst>
                <a:ext uri="{FF2B5EF4-FFF2-40B4-BE49-F238E27FC236}">
                  <a16:creationId xmlns:a16="http://schemas.microsoft.com/office/drawing/2014/main" id="{A0CF8A65-9641-46C9-A346-5A8284C1094C}"/>
                </a:ext>
              </a:extLst>
            </p:cNvPr>
            <p:cNvSpPr/>
            <p:nvPr/>
          </p:nvSpPr>
          <p:spPr>
            <a:xfrm>
              <a:off x="4855093" y="3749181"/>
              <a:ext cx="1082348"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参数优化前</a:t>
              </a:r>
              <a:endParaRPr kumimoji="0" lang="zh-CN" altLang="en-US" sz="1400" b="1"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p:sp>
          <p:nvSpPr>
            <p:cNvPr id="24" name="矩形 23">
              <a:extLst>
                <a:ext uri="{FF2B5EF4-FFF2-40B4-BE49-F238E27FC236}">
                  <a16:creationId xmlns:a16="http://schemas.microsoft.com/office/drawing/2014/main" id="{163CE358-017A-4851-A4A1-0E00C89EFB46}"/>
                </a:ext>
              </a:extLst>
            </p:cNvPr>
            <p:cNvSpPr/>
            <p:nvPr/>
          </p:nvSpPr>
          <p:spPr>
            <a:xfrm>
              <a:off x="6018843" y="3737904"/>
              <a:ext cx="1082348"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误差减少量</a:t>
              </a:r>
              <a:endParaRPr kumimoji="0" lang="zh-CN" altLang="en-US" sz="1400" b="1"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p:grpSp>
    </p:spTree>
    <p:extLst>
      <p:ext uri="{BB962C8B-B14F-4D97-AF65-F5344CB8AC3E}">
        <p14:creationId xmlns:p14="http://schemas.microsoft.com/office/powerpoint/2010/main" val="2652177306"/>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583380" y="726948"/>
            <a:ext cx="7464387" cy="497934"/>
            <a:chOff x="4099943" y="2819853"/>
            <a:chExt cx="2570275" cy="497934"/>
          </a:xfrm>
        </p:grpSpPr>
        <p:sp>
          <p:nvSpPr>
            <p:cNvPr id="4" name="平行四边形 3"/>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5" name="平行四边形 4"/>
            <p:cNvSpPr/>
            <p:nvPr/>
          </p:nvSpPr>
          <p:spPr bwMode="auto">
            <a:xfrm>
              <a:off x="4122533" y="2819853"/>
              <a:ext cx="2547685"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6" name="矩形 5"/>
            <p:cNvSpPr/>
            <p:nvPr/>
          </p:nvSpPr>
          <p:spPr>
            <a:xfrm>
              <a:off x="4216534" y="2853798"/>
              <a:ext cx="2359684" cy="40011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prstClr val="black">
                      <a:lumMod val="95000"/>
                      <a:lumOff val="5000"/>
                    </a:prstClr>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神经网络参数优化：梯度下降</a:t>
              </a:r>
            </a:p>
          </p:txBody>
        </p:sp>
      </p:grpSp>
      <p:sp>
        <p:nvSpPr>
          <p:cNvPr id="25" name="矩形 24">
            <a:extLst>
              <a:ext uri="{FF2B5EF4-FFF2-40B4-BE49-F238E27FC236}">
                <a16:creationId xmlns:a16="http://schemas.microsoft.com/office/drawing/2014/main" id="{FA7E4C39-58FC-4583-BCF8-B462E31C5699}"/>
              </a:ext>
            </a:extLst>
          </p:cNvPr>
          <p:cNvSpPr/>
          <p:nvPr/>
        </p:nvSpPr>
        <p:spPr>
          <a:xfrm>
            <a:off x="852473" y="129010"/>
            <a:ext cx="2852063"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mn-cs"/>
              </a:rPr>
              <a:t>一、</a:t>
            </a: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前馈神经网络与参数优化</a:t>
            </a:r>
          </a:p>
        </p:txBody>
      </p:sp>
      <p:grpSp>
        <p:nvGrpSpPr>
          <p:cNvPr id="22" name="组合 21">
            <a:extLst>
              <a:ext uri="{FF2B5EF4-FFF2-40B4-BE49-F238E27FC236}">
                <a16:creationId xmlns:a16="http://schemas.microsoft.com/office/drawing/2014/main" id="{C0387702-1A90-4482-8436-A0E42D4D1A4E}"/>
              </a:ext>
            </a:extLst>
          </p:cNvPr>
          <p:cNvGrpSpPr/>
          <p:nvPr/>
        </p:nvGrpSpPr>
        <p:grpSpPr>
          <a:xfrm>
            <a:off x="3363191" y="1540815"/>
            <a:ext cx="7398783" cy="1020897"/>
            <a:chOff x="3304825" y="3036061"/>
            <a:chExt cx="7398783" cy="1020897"/>
          </a:xfrm>
        </p:grpSpPr>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CC72E2AC-E1F6-4872-83BE-1EAAC117A2BD}"/>
                    </a:ext>
                  </a:extLst>
                </p:cNvPr>
                <p:cNvSpPr/>
                <p:nvPr/>
              </p:nvSpPr>
              <p:spPr>
                <a:xfrm>
                  <a:off x="3304825" y="3036061"/>
                  <a:ext cx="7398783" cy="507831"/>
                </a:xfrm>
                <a:prstGeom prst="rect">
                  <a:avLst/>
                </a:prstGeom>
              </p:spPr>
              <p:txBody>
                <a:bodyPr wrap="square">
                  <a:spAutoFit/>
                </a:bodyPr>
                <a:lstStyle/>
                <a:p>
                  <a:pPr marL="0" marR="0" lvl="0" indent="266700" algn="just"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𝑓</m:t>
                        </m:r>
                        <m:d>
                          <m:dPr>
                            <m:ctrlPr>
                              <a:rPr kumimoji="0" lang="zh-CN" altLang="zh-CN"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altLang="zh-CN" sz="1800" b="1"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𝒙</m:t>
                            </m:r>
                            <m:r>
                              <a:rPr kumimoji="0" lang="en-US" altLang="zh-CN" sz="18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r>
                              <a:rPr kumimoji="0" lang="en-US" altLang="zh-CN" sz="1800" b="1"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𝒙</m:t>
                            </m:r>
                          </m:e>
                        </m:d>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𝑓</m:t>
                        </m:r>
                        <m:d>
                          <m:dPr>
                            <m:ctrlPr>
                              <a:rPr kumimoji="0" lang="zh-CN" altLang="zh-CN"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altLang="zh-CN" sz="1800" b="1"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𝒙</m:t>
                            </m:r>
                          </m:e>
                        </m:d>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d>
                          <m:dPr>
                            <m:begChr m:val="‖"/>
                            <m:endChr m:val="‖"/>
                            <m:ctrlPr>
                              <a:rPr kumimoji="0" lang="zh-CN" altLang="zh-CN"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altLang="zh-CN" sz="18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𝑓</m:t>
                            </m:r>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r>
                              <a:rPr kumimoji="0" lang="en-US" altLang="zh-CN" sz="1800" b="1"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𝒙</m:t>
                            </m:r>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e>
                        </m:d>
                        <m:d>
                          <m:dPr>
                            <m:begChr m:val="‖"/>
                            <m:endChr m:val="‖"/>
                            <m:ctrlPr>
                              <a:rPr kumimoji="0" lang="zh-CN" altLang="zh-CN"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r>
                              <a:rPr kumimoji="0" lang="en-US" altLang="zh-CN" sz="1800" b="1"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𝒙</m:t>
                            </m:r>
                          </m:e>
                        </m:d>
                        <m:func>
                          <m:funcPr>
                            <m:ctrlPr>
                              <a:rPr kumimoji="0" lang="zh-CN" altLang="zh-CN"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funcPr>
                          <m:fName>
                            <m:r>
                              <m:rPr>
                                <m:sty m:val="p"/>
                              </m:rPr>
                              <a:rPr kumimoji="0" lang="en-US" altLang="zh-CN" sz="18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cos</m:t>
                            </m:r>
                          </m:fName>
                          <m:e>
                            <m:r>
                              <m:rPr>
                                <m:sty m:val="p"/>
                              </m:rPr>
                              <a:rPr kumimoji="0" lang="en-US" altLang="zh-CN" sz="18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θ</m:t>
                            </m:r>
                          </m:e>
                        </m:func>
                        <m:r>
                          <a:rPr kumimoji="0" lang="en-US" altLang="zh-CN" sz="18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d>
                          <m:dPr>
                            <m:begChr m:val="‖"/>
                            <m:endChr m:val="‖"/>
                            <m:ctrlPr>
                              <a:rPr kumimoji="0" lang="zh-CN" altLang="zh-CN"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r>
                              <a:rPr kumimoji="0" lang="en-US" altLang="zh-CN" sz="1800" b="1"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𝒙</m:t>
                            </m:r>
                          </m:e>
                        </m:d>
                        <m:d>
                          <m:dPr>
                            <m:begChr m:val="‖"/>
                            <m:endChr m:val="‖"/>
                            <m:ctrlPr>
                              <a:rPr kumimoji="0" lang="zh-CN" altLang="zh-CN"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altLang="zh-CN" sz="18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𝑓</m:t>
                            </m:r>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r>
                              <a:rPr kumimoji="0" lang="en-US" altLang="zh-CN" sz="1800" b="1"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𝒙</m:t>
                            </m:r>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e>
                        </m:d>
                      </m:oMath>
                    </m:oMathPara>
                  </a14:m>
                  <a:endPar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endParaRPr>
                </a:p>
              </p:txBody>
            </p:sp>
          </mc:Choice>
          <mc:Fallback xmlns="">
            <p:sp>
              <p:nvSpPr>
                <p:cNvPr id="9" name="矩形 8">
                  <a:extLst>
                    <a:ext uri="{FF2B5EF4-FFF2-40B4-BE49-F238E27FC236}">
                      <a16:creationId xmlns:a16="http://schemas.microsoft.com/office/drawing/2014/main" id="{CC72E2AC-E1F6-4872-83BE-1EAAC117A2BD}"/>
                    </a:ext>
                  </a:extLst>
                </p:cNvPr>
                <p:cNvSpPr>
                  <a:spLocks noRot="1" noChangeAspect="1" noMove="1" noResize="1" noEditPoints="1" noAdjustHandles="1" noChangeArrowheads="1" noChangeShapeType="1" noTextEdit="1"/>
                </p:cNvSpPr>
                <p:nvPr/>
              </p:nvSpPr>
              <p:spPr>
                <a:xfrm>
                  <a:off x="3304825" y="3036061"/>
                  <a:ext cx="7398783" cy="507831"/>
                </a:xfrm>
                <a:prstGeom prst="rect">
                  <a:avLst/>
                </a:prstGeom>
                <a:blipFill>
                  <a:blip r:embed="rId3"/>
                  <a:stretch>
                    <a:fillRect/>
                  </a:stretch>
                </a:blipFill>
              </p:spPr>
              <p:txBody>
                <a:bodyPr/>
                <a:lstStyle/>
                <a:p>
                  <a:r>
                    <a:rPr lang="zh-CN" altLang="en-US">
                      <a:noFill/>
                    </a:rPr>
                    <a:t> </a:t>
                  </a:r>
                </a:p>
              </p:txBody>
            </p:sp>
          </mc:Fallback>
        </mc:AlternateContent>
        <p:cxnSp>
          <p:nvCxnSpPr>
            <p:cNvPr id="11" name="直接连接符 10">
              <a:extLst>
                <a:ext uri="{FF2B5EF4-FFF2-40B4-BE49-F238E27FC236}">
                  <a16:creationId xmlns:a16="http://schemas.microsoft.com/office/drawing/2014/main" id="{DFDB9398-16BF-43DC-A19B-D0A1B82CADFD}"/>
                </a:ext>
              </a:extLst>
            </p:cNvPr>
            <p:cNvCxnSpPr>
              <a:cxnSpLocks/>
            </p:cNvCxnSpPr>
            <p:nvPr/>
          </p:nvCxnSpPr>
          <p:spPr>
            <a:xfrm>
              <a:off x="3828860" y="3602096"/>
              <a:ext cx="970119" cy="0"/>
            </a:xfrm>
            <a:prstGeom prst="line">
              <a:avLst/>
            </a:prstGeom>
            <a:ln w="412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C3ACD785-1017-407D-8961-49772A544752}"/>
                </a:ext>
              </a:extLst>
            </p:cNvPr>
            <p:cNvCxnSpPr>
              <a:cxnSpLocks/>
            </p:cNvCxnSpPr>
            <p:nvPr/>
          </p:nvCxnSpPr>
          <p:spPr>
            <a:xfrm>
              <a:off x="5047787" y="3602096"/>
              <a:ext cx="545344" cy="0"/>
            </a:xfrm>
            <a:prstGeom prst="line">
              <a:avLst/>
            </a:prstGeom>
            <a:ln w="412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E691E01B-4B2E-48F0-8D5F-BDCEC4567AFC}"/>
                </a:ext>
              </a:extLst>
            </p:cNvPr>
            <p:cNvCxnSpPr>
              <a:cxnSpLocks/>
            </p:cNvCxnSpPr>
            <p:nvPr/>
          </p:nvCxnSpPr>
          <p:spPr>
            <a:xfrm>
              <a:off x="6399503" y="3607772"/>
              <a:ext cx="1058369" cy="0"/>
            </a:xfrm>
            <a:prstGeom prst="line">
              <a:avLst/>
            </a:prstGeom>
            <a:ln w="41275">
              <a:solidFill>
                <a:srgbClr val="C00000"/>
              </a:solidFill>
            </a:ln>
          </p:spPr>
          <p:style>
            <a:lnRef idx="1">
              <a:schemeClr val="accent1"/>
            </a:lnRef>
            <a:fillRef idx="0">
              <a:schemeClr val="accent1"/>
            </a:fillRef>
            <a:effectRef idx="0">
              <a:schemeClr val="accent1"/>
            </a:effectRef>
            <a:fontRef idx="minor">
              <a:schemeClr val="tx1"/>
            </a:fontRef>
          </p:style>
        </p:cxnSp>
        <p:sp>
          <p:nvSpPr>
            <p:cNvPr id="21" name="矩形 20">
              <a:extLst>
                <a:ext uri="{FF2B5EF4-FFF2-40B4-BE49-F238E27FC236}">
                  <a16:creationId xmlns:a16="http://schemas.microsoft.com/office/drawing/2014/main" id="{439FFA68-9E3D-4E8D-9E04-C1EC43416484}"/>
                </a:ext>
              </a:extLst>
            </p:cNvPr>
            <p:cNvSpPr/>
            <p:nvPr/>
          </p:nvSpPr>
          <p:spPr>
            <a:xfrm>
              <a:off x="3772745" y="3749181"/>
              <a:ext cx="1082348"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参数优化后</a:t>
              </a:r>
              <a:endParaRPr kumimoji="0" lang="zh-CN" altLang="en-US" sz="1400" b="1"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p:sp>
          <p:nvSpPr>
            <p:cNvPr id="23" name="矩形 22">
              <a:extLst>
                <a:ext uri="{FF2B5EF4-FFF2-40B4-BE49-F238E27FC236}">
                  <a16:creationId xmlns:a16="http://schemas.microsoft.com/office/drawing/2014/main" id="{A0CF8A65-9641-46C9-A346-5A8284C1094C}"/>
                </a:ext>
              </a:extLst>
            </p:cNvPr>
            <p:cNvSpPr/>
            <p:nvPr/>
          </p:nvSpPr>
          <p:spPr>
            <a:xfrm>
              <a:off x="4855093" y="3749181"/>
              <a:ext cx="1082348"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参数优化前</a:t>
              </a:r>
              <a:endParaRPr kumimoji="0" lang="zh-CN" altLang="en-US" sz="1400" b="1"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p:sp>
          <p:nvSpPr>
            <p:cNvPr id="24" name="矩形 23">
              <a:extLst>
                <a:ext uri="{FF2B5EF4-FFF2-40B4-BE49-F238E27FC236}">
                  <a16:creationId xmlns:a16="http://schemas.microsoft.com/office/drawing/2014/main" id="{163CE358-017A-4851-A4A1-0E00C89EFB46}"/>
                </a:ext>
              </a:extLst>
            </p:cNvPr>
            <p:cNvSpPr/>
            <p:nvPr/>
          </p:nvSpPr>
          <p:spPr>
            <a:xfrm>
              <a:off x="6375524" y="3718670"/>
              <a:ext cx="1082348"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误差减少量</a:t>
              </a:r>
              <a:endParaRPr kumimoji="0" lang="zh-CN" altLang="en-US" sz="1400" b="1"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p:grpSp>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D734EAC3-12AD-4347-A7CA-8726B3B954A9}"/>
                  </a:ext>
                </a:extLst>
              </p:cNvPr>
              <p:cNvSpPr/>
              <p:nvPr/>
            </p:nvSpPr>
            <p:spPr>
              <a:xfrm>
                <a:off x="323025" y="2813323"/>
                <a:ext cx="11498094" cy="3416320"/>
              </a:xfrm>
              <a:prstGeom prst="rect">
                <a:avLst/>
              </a:prstGeom>
            </p:spPr>
            <p:txBody>
              <a:bodyPr wrap="square">
                <a:spAutoFit/>
              </a:bodyPr>
              <a:lstStyle/>
              <a:p>
                <a:pPr marL="285750" marR="0" lvl="0" indent="-285750" algn="just" defTabSz="914400" rtl="0" eaLnBrk="1" fontAlgn="auto" latinLnBrk="0" hangingPunct="1">
                  <a:lnSpc>
                    <a:spcPct val="150000"/>
                  </a:lnSpc>
                  <a:spcBef>
                    <a:spcPts val="0"/>
                  </a:spcBef>
                  <a:spcAft>
                    <a:spcPts val="0"/>
                  </a:spcAft>
                  <a:buClrTx/>
                  <a:buSzTx/>
                  <a:buFont typeface="Wingdings" panose="05000000000000000000" pitchFamily="2" charset="2"/>
                  <a:buChar char="l"/>
                  <a:tabLst/>
                  <a:defRPr/>
                </a:pPr>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在 </a:t>
                </a:r>
                <a14:m>
                  <m:oMath xmlns:m="http://schemas.openxmlformats.org/officeDocument/2006/math">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sSup>
                      <m:sSupPr>
                        <m:ctrlPr>
                          <a:rPr kumimoji="0" lang="zh-CN" altLang="zh-CN"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pPr>
                      <m:e>
                        <m:r>
                          <a:rPr kumimoji="0" lang="en-US" altLang="zh-CN" sz="16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𝑓</m:t>
                        </m:r>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r>
                          <a:rPr kumimoji="0" lang="en-US" altLang="zh-CN" sz="1600" b="1"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𝒙</m:t>
                        </m:r>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e>
                      <m:sup>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𝑇</m:t>
                        </m:r>
                      </m:sup>
                    </m:sSup>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r>
                      <a:rPr kumimoji="0" lang="en-US" altLang="zh-CN" sz="1600" b="1"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𝒙</m:t>
                    </m:r>
                    <m:r>
                      <a:rPr kumimoji="0" lang="en-US" altLang="zh-CN" sz="16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d>
                      <m:dPr>
                        <m:begChr m:val="‖"/>
                        <m:endChr m:val="‖"/>
                        <m:ctrlPr>
                          <a:rPr kumimoji="0" lang="zh-CN" altLang="zh-CN"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altLang="zh-CN" sz="16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𝑓</m:t>
                        </m:r>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r>
                          <a:rPr kumimoji="0" lang="en-US" altLang="zh-CN" sz="1600" b="1"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𝒙</m:t>
                        </m:r>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e>
                    </m:d>
                    <m:d>
                      <m:dPr>
                        <m:begChr m:val="‖"/>
                        <m:endChr m:val="‖"/>
                        <m:ctrlPr>
                          <a:rPr kumimoji="0" lang="zh-CN" altLang="zh-CN"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r>
                          <a:rPr kumimoji="0" lang="en-US" altLang="zh-CN" sz="1600" b="1"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𝒙</m:t>
                        </m:r>
                      </m:e>
                    </m:d>
                    <m:func>
                      <m:funcPr>
                        <m:ctrlPr>
                          <a:rPr kumimoji="0" lang="zh-CN" altLang="zh-CN"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funcPr>
                      <m:fName>
                        <m:r>
                          <m:rPr>
                            <m:sty m:val="p"/>
                          </m:rPr>
                          <a:rPr kumimoji="0" lang="en-US" altLang="zh-CN" sz="16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cos</m:t>
                        </m:r>
                      </m:fName>
                      <m:e>
                        <m:r>
                          <m:rPr>
                            <m:sty m:val="p"/>
                          </m:rPr>
                          <a:rPr kumimoji="0" lang="en-US" altLang="zh-CN" sz="16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θ</m:t>
                        </m:r>
                      </m:e>
                    </m:func>
                  </m:oMath>
                </a14:m>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中，</a:t>
                </a:r>
                <a14:m>
                  <m:oMath xmlns:m="http://schemas.openxmlformats.org/officeDocument/2006/math">
                    <m:d>
                      <m:dPr>
                        <m:begChr m:val="‖"/>
                        <m:endChr m:val="‖"/>
                        <m:ctrlPr>
                          <a:rPr kumimoji="0" lang="zh-CN" altLang="zh-CN"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altLang="zh-CN" sz="16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𝑓</m:t>
                        </m:r>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r>
                          <a:rPr kumimoji="0" lang="en-US" altLang="zh-CN" sz="1600" b="1"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𝒙</m:t>
                        </m:r>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e>
                    </m:d>
                  </m:oMath>
                </a14:m>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和</a:t>
                </a:r>
                <a14:m>
                  <m:oMath xmlns:m="http://schemas.openxmlformats.org/officeDocument/2006/math">
                    <m:d>
                      <m:dPr>
                        <m:begChr m:val="‖"/>
                        <m:endChr m:val="‖"/>
                        <m:ctrlPr>
                          <a:rPr kumimoji="0" lang="zh-CN" altLang="zh-CN"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r>
                          <a:rPr kumimoji="0" lang="en-US" altLang="zh-CN" sz="1600" b="1"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𝒙</m:t>
                        </m:r>
                      </m:e>
                    </m:d>
                  </m:oMath>
                </a14:m>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分别为损失函数梯度的模和下一轮迭代中</a:t>
                </a:r>
                <a14:m>
                  <m:oMath xmlns:m="http://schemas.openxmlformats.org/officeDocument/2006/math">
                    <m:r>
                      <a:rPr kumimoji="0" lang="en-US" altLang="zh-CN" sz="1600" b="1"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𝒙</m:t>
                    </m:r>
                  </m:oMath>
                </a14:m>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取值增量的模，两者均为正数。为了保证损失误差减少，只要保证</a:t>
                </a:r>
                <a14:m>
                  <m:oMath xmlns:m="http://schemas.openxmlformats.org/officeDocument/2006/math">
                    <m:func>
                      <m:funcPr>
                        <m:ctrlPr>
                          <a:rPr kumimoji="0" lang="zh-CN" altLang="zh-CN"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funcPr>
                      <m:fName>
                        <m:r>
                          <m:rPr>
                            <m:sty m:val="p"/>
                          </m:rPr>
                          <a:rPr kumimoji="0" lang="en-US" altLang="zh-CN" sz="16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cos</m:t>
                        </m:r>
                      </m:fName>
                      <m:e>
                        <m:r>
                          <m:rPr>
                            <m:sty m:val="p"/>
                          </m:rPr>
                          <a:rPr kumimoji="0" lang="en-US" altLang="zh-CN" sz="16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θ</m:t>
                        </m:r>
                      </m:e>
                    </m:func>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&lt;0</m:t>
                    </m:r>
                  </m:oMath>
                </a14:m>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。当</a:t>
                </a:r>
                <a14:m>
                  <m:oMath xmlns:m="http://schemas.openxmlformats.org/officeDocument/2006/math">
                    <m:r>
                      <m:rPr>
                        <m:sty m:val="p"/>
                      </m:rPr>
                      <a:rPr kumimoji="0" lang="en-US" altLang="zh-CN" sz="16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θ</m:t>
                    </m:r>
                    <m:r>
                      <a:rPr kumimoji="0" lang="en-US" altLang="zh-CN" sz="16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sSup>
                      <m:sSupPr>
                        <m:ctrlPr>
                          <a:rPr kumimoji="0" lang="zh-CN" altLang="zh-CN"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pPr>
                      <m:e>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180</m:t>
                        </m:r>
                      </m:e>
                      <m:sup>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sup>
                    </m:sSup>
                  </m:oMath>
                </a14:m>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时，</a:t>
                </a:r>
                <a14:m>
                  <m:oMath xmlns:m="http://schemas.openxmlformats.org/officeDocument/2006/math">
                    <m:r>
                      <a:rPr kumimoji="0" lang="zh-CN" altLang="zh-CN" sz="16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t> </m:t>
                    </m:r>
                    <m:func>
                      <m:funcPr>
                        <m:ctrlPr>
                          <a:rPr kumimoji="0" lang="zh-CN" altLang="zh-CN"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funcPr>
                      <m:fName>
                        <m:r>
                          <m:rPr>
                            <m:sty m:val="p"/>
                          </m:rPr>
                          <a:rPr kumimoji="0" lang="en-US" altLang="zh-CN" sz="16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cos</m:t>
                        </m:r>
                      </m:fName>
                      <m:e>
                        <m:r>
                          <m:rPr>
                            <m:sty m:val="p"/>
                          </m:rPr>
                          <a:rPr kumimoji="0" lang="en-US" altLang="zh-CN" sz="16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θ</m:t>
                        </m:r>
                        <m:r>
                          <a:rPr kumimoji="0" lang="en-US" altLang="zh-CN" sz="16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r>
                          <a:rPr kumimoji="0" lang="en-US" altLang="zh-CN" sz="16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1</m:t>
                        </m:r>
                      </m:e>
                    </m:func>
                  </m:oMath>
                </a14:m>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，这时损失函数减少的幅度值</a:t>
                </a:r>
                <a14:m>
                  <m:oMath xmlns:m="http://schemas.openxmlformats.org/officeDocument/2006/math">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sSup>
                      <m:sSupPr>
                        <m:ctrlPr>
                          <a:rPr kumimoji="0" lang="zh-CN" altLang="zh-CN"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pPr>
                      <m:e>
                        <m:r>
                          <a:rPr kumimoji="0" lang="en-US" altLang="zh-CN" sz="16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𝑓</m:t>
                        </m:r>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r>
                          <a:rPr kumimoji="0" lang="en-US" altLang="zh-CN" sz="1600" b="1"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𝒙</m:t>
                        </m:r>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e>
                      <m:sup>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𝑇</m:t>
                        </m:r>
                      </m:sup>
                    </m:sSup>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r>
                      <a:rPr kumimoji="0" lang="en-US" altLang="zh-CN" sz="1600" b="1"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𝒙</m:t>
                    </m:r>
                  </m:oMath>
                </a14:m>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取到最小。可见，当损失函数梯度</a:t>
                </a:r>
                <a14:m>
                  <m:oMath xmlns:m="http://schemas.openxmlformats.org/officeDocument/2006/math">
                    <m:r>
                      <a:rPr kumimoji="0" lang="en-US" altLang="zh-CN" sz="16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𝑓</m:t>
                    </m:r>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r>
                      <a:rPr kumimoji="0" lang="en-US" altLang="zh-CN" sz="1600" b="1"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𝒙</m:t>
                    </m:r>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oMath>
                </a14:m>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和</a:t>
                </a:r>
                <a14:m>
                  <m:oMath xmlns:m="http://schemas.openxmlformats.org/officeDocument/2006/math">
                    <m:r>
                      <a:rPr kumimoji="0" lang="en-US" altLang="zh-CN" sz="1600" b="1"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𝒙</m:t>
                    </m:r>
                  </m:oMath>
                </a14:m>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取值增量</a:t>
                </a:r>
                <a14:m>
                  <m:oMath xmlns:m="http://schemas.openxmlformats.org/officeDocument/2006/math">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r>
                      <a:rPr kumimoji="0" lang="en-US" altLang="zh-CN" sz="1600" b="1"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𝒙</m:t>
                    </m:r>
                  </m:oMath>
                </a14:m>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之间夹角为</a:t>
                </a:r>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180</a:t>
                </a:r>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度时，损失误差减少最多。于是，在迭代过程中为了最小化损失误差，每次迭代时可沿着损失函数梯度的反方向</a:t>
                </a:r>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 (</a:t>
                </a:r>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即</a:t>
                </a:r>
                <a14:m>
                  <m:oMath xmlns:m="http://schemas.openxmlformats.org/officeDocument/2006/math">
                    <m:r>
                      <m:rPr>
                        <m:sty m:val="p"/>
                      </m:rPr>
                      <a:rPr kumimoji="0" lang="en-US" altLang="zh-CN" sz="16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θ</m:t>
                    </m:r>
                    <m:r>
                      <a:rPr kumimoji="0" lang="en-US" altLang="zh-CN" sz="16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sSup>
                      <m:sSupPr>
                        <m:ctrlPr>
                          <a:rPr kumimoji="0" lang="zh-CN" altLang="zh-CN"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pPr>
                      <m:e>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180</m:t>
                        </m:r>
                      </m:e>
                      <m:sup>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sup>
                    </m:sSup>
                  </m:oMath>
                </a14:m>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a:t>
                </a:r>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以</a:t>
                </a:r>
                <a14:m>
                  <m:oMath xmlns:m="http://schemas.openxmlformats.org/officeDocument/2006/math">
                    <m:r>
                      <a:rPr kumimoji="0" lang="en-US" altLang="zh-CN" sz="16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r>
                      <a:rPr kumimoji="0" lang="en-US" altLang="zh-CN" sz="1600" b="1"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𝒙</m:t>
                    </m:r>
                  </m:oMath>
                </a14:m>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幅度来改变</a:t>
                </a:r>
                <a14:m>
                  <m:oMath xmlns:m="http://schemas.openxmlformats.org/officeDocument/2006/math">
                    <m:r>
                      <a:rPr kumimoji="0" lang="en-US" altLang="zh-CN" sz="1600" b="1"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𝒙</m:t>
                    </m:r>
                  </m:oMath>
                </a14:m>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取值，这样会保证</a:t>
                </a:r>
                <a14:m>
                  <m:oMath xmlns:m="http://schemas.openxmlformats.org/officeDocument/2006/math">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𝑓</m:t>
                    </m:r>
                    <m:d>
                      <m:dPr>
                        <m:ctrlPr>
                          <a:rPr kumimoji="0" lang="zh-CN" altLang="zh-CN"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altLang="zh-CN" sz="1600" b="1"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𝒙</m:t>
                        </m:r>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r>
                          <a:rPr kumimoji="0" lang="en-US" altLang="zh-CN" sz="16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r>
                          <a:rPr kumimoji="0" lang="en-US" altLang="zh-CN" sz="1600" b="1"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𝒙</m:t>
                        </m:r>
                      </m:e>
                    </m:d>
                  </m:oMath>
                </a14:m>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和</a:t>
                </a:r>
                <a14:m>
                  <m:oMath xmlns:m="http://schemas.openxmlformats.org/officeDocument/2006/math">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𝑓</m:t>
                    </m:r>
                    <m:d>
                      <m:dPr>
                        <m:ctrlPr>
                          <a:rPr kumimoji="0" lang="zh-CN" altLang="zh-CN"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altLang="zh-CN" sz="1600" b="1"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𝒙</m:t>
                        </m:r>
                      </m:e>
                    </m:d>
                  </m:oMath>
                </a14:m>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之间的差值最大（即损失误差下降最快）。</a:t>
                </a:r>
              </a:p>
              <a:p>
                <a:pPr marL="285750" marR="0" lvl="0" indent="-285750" algn="just" defTabSz="914400" rtl="0" eaLnBrk="1" fontAlgn="auto" latinLnBrk="0" hangingPunct="1">
                  <a:lnSpc>
                    <a:spcPct val="150000"/>
                  </a:lnSpc>
                  <a:spcBef>
                    <a:spcPts val="0"/>
                  </a:spcBef>
                  <a:spcAft>
                    <a:spcPts val="0"/>
                  </a:spcAft>
                  <a:buClrTx/>
                  <a:buSzTx/>
                  <a:buFont typeface="Wingdings" panose="05000000000000000000" pitchFamily="2" charset="2"/>
                  <a:buChar char="l"/>
                  <a:tabLst/>
                  <a:defRPr/>
                </a:pPr>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于是，当</a:t>
                </a:r>
                <a14:m>
                  <m:oMath xmlns:m="http://schemas.openxmlformats.org/officeDocument/2006/math">
                    <m:r>
                      <m:rPr>
                        <m:sty m:val="p"/>
                      </m:rPr>
                      <a:rPr kumimoji="0" lang="en-US" altLang="zh-CN" sz="16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θ</m:t>
                    </m:r>
                    <m:r>
                      <a:rPr kumimoji="0" lang="en-US" altLang="zh-CN" sz="16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sSup>
                      <m:sSupPr>
                        <m:ctrlPr>
                          <a:rPr kumimoji="0" lang="zh-CN" altLang="zh-CN"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pPr>
                      <m:e>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180</m:t>
                        </m:r>
                      </m:e>
                      <m:sup>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sup>
                    </m:sSup>
                  </m:oMath>
                </a14:m>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时，</a:t>
                </a:r>
                <a14:m>
                  <m:oMath xmlns:m="http://schemas.openxmlformats.org/officeDocument/2006/math">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𝑓</m:t>
                    </m:r>
                    <m:d>
                      <m:dPr>
                        <m:ctrlPr>
                          <a:rPr kumimoji="0" lang="zh-CN" altLang="zh-CN"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altLang="zh-CN" sz="1600" b="1"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𝒙</m:t>
                        </m:r>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r>
                          <a:rPr kumimoji="0" lang="en-US" altLang="zh-CN" sz="16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r>
                          <a:rPr kumimoji="0" lang="en-US" altLang="zh-CN" sz="1600" b="1"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𝒙</m:t>
                        </m:r>
                      </m:e>
                    </m:d>
                  </m:oMath>
                </a14:m>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和</a:t>
                </a:r>
                <a14:m>
                  <m:oMath xmlns:m="http://schemas.openxmlformats.org/officeDocument/2006/math">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𝑓</m:t>
                    </m:r>
                    <m:d>
                      <m:dPr>
                        <m:ctrlPr>
                          <a:rPr kumimoji="0" lang="zh-CN" altLang="zh-CN"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altLang="zh-CN" sz="1600" b="1"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𝒙</m:t>
                        </m:r>
                      </m:e>
                    </m:d>
                  </m:oMath>
                </a14:m>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之间的差值为：</a:t>
                </a:r>
                <a14:m>
                  <m:oMath xmlns:m="http://schemas.openxmlformats.org/officeDocument/2006/math">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𝑓</m:t>
                    </m:r>
                    <m:d>
                      <m:dPr>
                        <m:ctrlPr>
                          <a:rPr kumimoji="0" lang="zh-CN" altLang="zh-CN"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altLang="zh-CN" sz="1600" b="1"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𝒙</m:t>
                        </m:r>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r>
                          <a:rPr kumimoji="0" lang="en-US" altLang="zh-CN" sz="16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r>
                          <a:rPr kumimoji="0" lang="en-US" altLang="zh-CN" sz="1600" b="1"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𝒙</m:t>
                        </m:r>
                      </m:e>
                    </m:d>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𝑓</m:t>
                    </m:r>
                    <m:d>
                      <m:dPr>
                        <m:ctrlPr>
                          <a:rPr kumimoji="0" lang="zh-CN" altLang="zh-CN"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altLang="zh-CN" sz="1600" b="1"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𝒙</m:t>
                        </m:r>
                      </m:e>
                    </m:d>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d>
                      <m:dPr>
                        <m:begChr m:val="‖"/>
                        <m:endChr m:val="‖"/>
                        <m:ctrlPr>
                          <a:rPr kumimoji="0" lang="zh-CN" altLang="zh-CN"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altLang="zh-CN" sz="16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𝑓</m:t>
                        </m:r>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r>
                          <a:rPr kumimoji="0" lang="en-US" altLang="zh-CN" sz="1600" b="1"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𝒙</m:t>
                        </m:r>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e>
                    </m:d>
                    <m:d>
                      <m:dPr>
                        <m:begChr m:val="‖"/>
                        <m:endChr m:val="‖"/>
                        <m:ctrlPr>
                          <a:rPr kumimoji="0" lang="zh-CN" altLang="zh-CN"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r>
                          <a:rPr kumimoji="0" lang="en-US" altLang="zh-CN" sz="1600" b="1"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𝒙</m:t>
                        </m:r>
                      </m:e>
                    </m:d>
                    <m:func>
                      <m:funcPr>
                        <m:ctrlPr>
                          <a:rPr kumimoji="0" lang="zh-CN" altLang="zh-CN"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funcPr>
                      <m:fName>
                        <m:r>
                          <m:rPr>
                            <m:sty m:val="p"/>
                          </m:rPr>
                          <a:rPr kumimoji="0" lang="en-US" altLang="zh-CN" sz="16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cos</m:t>
                        </m:r>
                      </m:fName>
                      <m:e>
                        <m:r>
                          <m:rPr>
                            <m:sty m:val="p"/>
                          </m:rPr>
                          <a:rPr kumimoji="0" lang="en-US" altLang="zh-CN" sz="16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θ</m:t>
                        </m:r>
                      </m:e>
                    </m:func>
                    <m:r>
                      <a:rPr kumimoji="0" lang="en-US" altLang="zh-CN" sz="16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d>
                      <m:dPr>
                        <m:begChr m:val="‖"/>
                        <m:endChr m:val="‖"/>
                        <m:ctrlPr>
                          <a:rPr kumimoji="0" lang="zh-CN" altLang="zh-CN"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r>
                          <a:rPr kumimoji="0" lang="en-US" altLang="zh-CN" sz="1600" b="1"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𝒙</m:t>
                        </m:r>
                      </m:e>
                    </m:d>
                    <m:d>
                      <m:dPr>
                        <m:begChr m:val="‖"/>
                        <m:endChr m:val="‖"/>
                        <m:ctrlPr>
                          <a:rPr kumimoji="0" lang="zh-CN" altLang="zh-CN"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altLang="zh-CN" sz="16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𝑓</m:t>
                        </m:r>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r>
                          <a:rPr kumimoji="0" lang="en-US" altLang="zh-CN" sz="1600" b="1"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𝒙</m:t>
                        </m:r>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e>
                    </m:d>
                  </m:oMath>
                </a14:m>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。这说明只要沿着损失函数梯度的反方向选取</a:t>
                </a:r>
                <a14:m>
                  <m:oMath xmlns:m="http://schemas.openxmlformats.org/officeDocument/2006/math">
                    <m:r>
                      <a:rPr kumimoji="0" lang="en-US" altLang="zh-CN" sz="1600" b="1"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𝒙</m:t>
                    </m:r>
                  </m:oMath>
                </a14:m>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的增量</a:t>
                </a:r>
                <a14:m>
                  <m:oMath xmlns:m="http://schemas.openxmlformats.org/officeDocument/2006/math">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r>
                      <a:rPr kumimoji="0" lang="en-US" altLang="zh-CN" sz="1600" b="1"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𝒙</m:t>
                    </m:r>
                  </m:oMath>
                </a14:m>
                <a:r>
                  <a:rPr kumimoji="0" lang="zh-CN" altLang="zh-CN" sz="1600" b="1"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a:t>
                </a:r>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就会保证损失误差下降最多、下降最快，犹如从山峰处沿着最陡峭路径可快速走到山谷。在前面的推导中忽略了损失函数的二阶导数以及其高阶导数的取值，因此在实际中引入步长</a:t>
                </a:r>
                <a14:m>
                  <m:oMath xmlns:m="http://schemas.openxmlformats.org/officeDocument/2006/math">
                    <m:r>
                      <m:rPr>
                        <m:sty m:val="p"/>
                      </m:rPr>
                      <a:rPr kumimoji="0" lang="en-US" altLang="zh-CN" sz="16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η</m:t>
                    </m:r>
                  </m:oMath>
                </a14:m>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，用</a:t>
                </a:r>
                <a14:m>
                  <m:oMath xmlns:m="http://schemas.openxmlformats.org/officeDocument/2006/math">
                    <m:r>
                      <a:rPr kumimoji="0" lang="en-US" altLang="zh-CN" sz="1600" b="1"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𝒙</m:t>
                    </m:r>
                    <m:r>
                      <a:rPr kumimoji="0" lang="en-US" altLang="zh-CN" sz="1600" b="1"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r>
                      <m:rPr>
                        <m:sty m:val="p"/>
                      </m:rPr>
                      <a:rPr kumimoji="0" lang="en-US" altLang="zh-CN" sz="16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η</m:t>
                    </m:r>
                    <m:r>
                      <a:rPr kumimoji="0" lang="en-US" altLang="zh-CN" sz="16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𝑓</m:t>
                    </m:r>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r>
                      <a:rPr kumimoji="0" lang="en-US" altLang="zh-CN" sz="1600" b="1"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𝒙</m:t>
                    </m:r>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oMath>
                </a14:m>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来更新</a:t>
                </a:r>
                <a14:m>
                  <m:oMath xmlns:m="http://schemas.openxmlformats.org/officeDocument/2006/math">
                    <m:r>
                      <a:rPr kumimoji="0" lang="en-US" altLang="zh-CN" sz="1600" b="1"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𝒙</m:t>
                    </m:r>
                  </m:oMath>
                </a14:m>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（在具体实现时</a:t>
                </a:r>
                <a14:m>
                  <m:oMath xmlns:m="http://schemas.openxmlformats.org/officeDocument/2006/math">
                    <m:r>
                      <m:rPr>
                        <m:sty m:val="p"/>
                      </m:rPr>
                      <a:rPr kumimoji="0" lang="en-US" altLang="zh-CN" sz="16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η</m:t>
                    </m:r>
                  </m:oMath>
                </a14:m>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可取一个定值）。</a:t>
                </a:r>
              </a:p>
            </p:txBody>
          </p:sp>
        </mc:Choice>
        <mc:Fallback xmlns="">
          <p:sp>
            <p:nvSpPr>
              <p:cNvPr id="10" name="矩形 9">
                <a:extLst>
                  <a:ext uri="{FF2B5EF4-FFF2-40B4-BE49-F238E27FC236}">
                    <a16:creationId xmlns:a16="http://schemas.microsoft.com/office/drawing/2014/main" id="{D734EAC3-12AD-4347-A7CA-8726B3B954A9}"/>
                  </a:ext>
                </a:extLst>
              </p:cNvPr>
              <p:cNvSpPr>
                <a:spLocks noRot="1" noChangeAspect="1" noMove="1" noResize="1" noEditPoints="1" noAdjustHandles="1" noChangeArrowheads="1" noChangeShapeType="1" noTextEdit="1"/>
              </p:cNvSpPr>
              <p:nvPr/>
            </p:nvSpPr>
            <p:spPr>
              <a:xfrm>
                <a:off x="323025" y="2813323"/>
                <a:ext cx="11498094" cy="3416320"/>
              </a:xfrm>
              <a:prstGeom prst="rect">
                <a:avLst/>
              </a:prstGeom>
              <a:blipFill>
                <a:blip r:embed="rId4"/>
                <a:stretch>
                  <a:fillRect l="-212" r="-26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426066110"/>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583380" y="726948"/>
            <a:ext cx="7464387" cy="497934"/>
            <a:chOff x="4099943" y="2819853"/>
            <a:chExt cx="2570275" cy="497934"/>
          </a:xfrm>
        </p:grpSpPr>
        <p:sp>
          <p:nvSpPr>
            <p:cNvPr id="4" name="平行四边形 3"/>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5" name="平行四边形 4"/>
            <p:cNvSpPr/>
            <p:nvPr/>
          </p:nvSpPr>
          <p:spPr bwMode="auto">
            <a:xfrm>
              <a:off x="4122533" y="2819853"/>
              <a:ext cx="2547685"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6" name="矩形 5"/>
            <p:cNvSpPr/>
            <p:nvPr/>
          </p:nvSpPr>
          <p:spPr>
            <a:xfrm>
              <a:off x="4216534" y="2853798"/>
              <a:ext cx="2359684" cy="40011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prstClr val="black">
                      <a:lumMod val="95000"/>
                      <a:lumOff val="5000"/>
                    </a:prstClr>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神经网络参数优化：误差反向传播</a:t>
              </a:r>
            </a:p>
          </p:txBody>
        </p:sp>
      </p:grpSp>
      <p:sp>
        <p:nvSpPr>
          <p:cNvPr id="25" name="矩形 24">
            <a:extLst>
              <a:ext uri="{FF2B5EF4-FFF2-40B4-BE49-F238E27FC236}">
                <a16:creationId xmlns:a16="http://schemas.microsoft.com/office/drawing/2014/main" id="{FA7E4C39-58FC-4583-BCF8-B462E31C5699}"/>
              </a:ext>
            </a:extLst>
          </p:cNvPr>
          <p:cNvSpPr/>
          <p:nvPr/>
        </p:nvSpPr>
        <p:spPr>
          <a:xfrm>
            <a:off x="852473" y="129010"/>
            <a:ext cx="2852063"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mn-cs"/>
              </a:rPr>
              <a:t>一、</a:t>
            </a: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前馈神经网络与参数优化</a:t>
            </a:r>
          </a:p>
        </p:txBody>
      </p:sp>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D734EAC3-12AD-4347-A7CA-8726B3B954A9}"/>
                  </a:ext>
                </a:extLst>
              </p:cNvPr>
              <p:cNvSpPr/>
              <p:nvPr/>
            </p:nvSpPr>
            <p:spPr>
              <a:xfrm>
                <a:off x="214480" y="1401178"/>
                <a:ext cx="6192805" cy="5018682"/>
              </a:xfrm>
              <a:prstGeom prst="rect">
                <a:avLst/>
              </a:prstGeom>
            </p:spPr>
            <p:txBody>
              <a:bodyPr wrap="square">
                <a:spAutoFit/>
              </a:bodyPr>
              <a:lstStyle/>
              <a:p>
                <a:pPr marL="285750" marR="0" lvl="0" indent="-285750" algn="just" defTabSz="914400" rtl="0" eaLnBrk="1" fontAlgn="auto" latinLnBrk="0" hangingPunct="1">
                  <a:lnSpc>
                    <a:spcPct val="150000"/>
                  </a:lnSpc>
                  <a:spcBef>
                    <a:spcPts val="0"/>
                  </a:spcBef>
                  <a:spcAft>
                    <a:spcPts val="0"/>
                  </a:spcAft>
                  <a:buClrTx/>
                  <a:buSzTx/>
                  <a:buFont typeface="Wingdings" panose="05000000000000000000" pitchFamily="2" charset="2"/>
                  <a:buChar char="l"/>
                  <a:tabLst/>
                  <a:defRPr/>
                </a:pPr>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误差反向传播算法（</a:t>
                </a:r>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error back propagation</a:t>
                </a:r>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）主要利用损失函数来计算模型预测结果与真实结果之间误差以优化调整模型参数，这一优化调整机制是从输出端向输入端，由后向前递进进行。</a:t>
                </a:r>
                <a:endPar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a:p>
                <a:pPr marL="285750" marR="0" lvl="0" indent="-285750" algn="just" defTabSz="914400" rtl="0" eaLnBrk="1" fontAlgn="auto" latinLnBrk="0" hangingPunct="1">
                  <a:lnSpc>
                    <a:spcPct val="150000"/>
                  </a:lnSpc>
                  <a:spcBef>
                    <a:spcPts val="0"/>
                  </a:spcBef>
                  <a:spcAft>
                    <a:spcPts val="0"/>
                  </a:spcAft>
                  <a:buClrTx/>
                  <a:buSzTx/>
                  <a:buFont typeface="Wingdings" panose="05000000000000000000" pitchFamily="2" charset="2"/>
                  <a:buChar char="l"/>
                  <a:tabLst/>
                  <a:defRPr/>
                </a:pPr>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损失函数梯度反方向是损失误差下降最快方向。在求取损失函数梯度时需要对各个变量求偏导，这一求取偏导过程要用到链式法则（</a:t>
                </a:r>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chain rule</a:t>
                </a:r>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endPar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a:p>
                <a:pPr marL="285750" marR="0" lvl="0" indent="-285750" algn="just" defTabSz="914400" rtl="0" eaLnBrk="1" fontAlgn="auto" latinLnBrk="0" hangingPunct="1">
                  <a:lnSpc>
                    <a:spcPct val="150000"/>
                  </a:lnSpc>
                  <a:spcBef>
                    <a:spcPts val="0"/>
                  </a:spcBef>
                  <a:spcAft>
                    <a:spcPts val="0"/>
                  </a:spcAft>
                  <a:buClrTx/>
                  <a:buSzTx/>
                  <a:buFont typeface="Wingdings" panose="05000000000000000000" pitchFamily="2" charset="2"/>
                  <a:buChar char="l"/>
                  <a:tabLst/>
                  <a:defRPr/>
                </a:pPr>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在图</a:t>
                </a:r>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5.6</a:t>
                </a:r>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中，</a:t>
                </a:r>
                <a14:m>
                  <m:oMath xmlns:m="http://schemas.openxmlformats.org/officeDocument/2006/math">
                    <m:r>
                      <a:rPr kumimoji="0" lang="en-US" altLang="zh-CN" sz="1600" b="0" i="0" u="none" strike="noStrike" kern="1200" cap="none" spc="0" normalizeH="0" baseline="0" noProof="0">
                        <a:ln>
                          <a:noFill/>
                        </a:ln>
                        <a:solidFill>
                          <a:srgbClr val="000000"/>
                        </a:solidFill>
                        <a:effectLst/>
                        <a:uLnTx/>
                        <a:uFillTx/>
                        <a:latin typeface="Cambria Math" panose="02040503050406030204" pitchFamily="18" charset="0"/>
                        <a:cs typeface="+mn-cs"/>
                      </a:rPr>
                      <m:t>𝑜𝑢𝑡</m:t>
                    </m:r>
                  </m:oMath>
                </a14:m>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是一个神经单元，其在神经网络中完成两个任务：</a:t>
                </a:r>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1) </a:t>
                </a:r>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将相邻前序神经元传递而来的信息线性加权累加，得到结果</a:t>
                </a:r>
                <a14:m>
                  <m:oMath xmlns:m="http://schemas.openxmlformats.org/officeDocument/2006/math">
                    <m:r>
                      <a:rPr kumimoji="0" lang="en-US" altLang="zh-CN" sz="1600" b="0" i="0" u="none" strike="noStrike" kern="1200" cap="none" spc="0" normalizeH="0" baseline="0" noProof="0">
                        <a:ln>
                          <a:noFill/>
                        </a:ln>
                        <a:solidFill>
                          <a:srgbClr val="000000"/>
                        </a:solidFill>
                        <a:effectLst/>
                        <a:uLnTx/>
                        <a:uFillTx/>
                        <a:latin typeface="Cambria Math" panose="02040503050406030204" pitchFamily="18" charset="0"/>
                        <a:cs typeface="+mn-cs"/>
                      </a:rPr>
                      <m:t>𝒳</m:t>
                    </m:r>
                  </m:oMath>
                </a14:m>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，即</a:t>
                </a:r>
                <a14:m>
                  <m:oMath xmlns:m="http://schemas.openxmlformats.org/officeDocument/2006/math">
                    <m:r>
                      <a:rPr kumimoji="0" lang="en-US" altLang="zh-CN" sz="1600" b="0" i="0" u="none" strike="noStrike" kern="1200" cap="none" spc="0" normalizeH="0" baseline="0" noProof="0">
                        <a:ln>
                          <a:noFill/>
                        </a:ln>
                        <a:solidFill>
                          <a:srgbClr val="000000"/>
                        </a:solidFill>
                        <a:effectLst/>
                        <a:uLnTx/>
                        <a:uFillTx/>
                        <a:latin typeface="Cambria Math" panose="02040503050406030204" pitchFamily="18" charset="0"/>
                        <a:cs typeface="+mn-cs"/>
                      </a:rPr>
                      <m:t>𝒳</m:t>
                    </m:r>
                    <m:r>
                      <a:rPr kumimoji="0" lang="en-US" altLang="zh-CN" sz="1600" b="0" i="0" u="none" strike="noStrike" kern="1200" cap="none" spc="0" normalizeH="0" baseline="0" noProof="0">
                        <a:ln>
                          <a:noFill/>
                        </a:ln>
                        <a:solidFill>
                          <a:srgbClr val="000000"/>
                        </a:solidFill>
                        <a:effectLst/>
                        <a:uLnTx/>
                        <a:uFillTx/>
                        <a:latin typeface="Cambria Math" panose="02040503050406030204" pitchFamily="18" charset="0"/>
                        <a:cs typeface="+mn-cs"/>
                      </a:rPr>
                      <m:t>=</m:t>
                    </m:r>
                    <m:nary>
                      <m:naryPr>
                        <m:chr m:val="∑"/>
                        <m:limLoc m:val="subSup"/>
                        <m:supHide m:val="on"/>
                        <m:ctrlPr>
                          <a:rPr kumimoji="0" lang="zh-CN" altLang="zh-CN" sz="1600" b="0" i="1" u="none" strike="noStrike" kern="1200" cap="none" spc="0" normalizeH="0" baseline="0" noProof="0">
                            <a:ln>
                              <a:noFill/>
                            </a:ln>
                            <a:solidFill>
                              <a:srgbClr val="000000"/>
                            </a:solidFill>
                            <a:effectLst/>
                            <a:uLnTx/>
                            <a:uFillTx/>
                            <a:latin typeface="Cambria Math" panose="02040503050406030204" pitchFamily="18" charset="0"/>
                            <a:cs typeface="+mn-cs"/>
                          </a:rPr>
                        </m:ctrlPr>
                      </m:naryPr>
                      <m:sub>
                        <m:r>
                          <a:rPr kumimoji="0" lang="en-US" altLang="zh-CN" sz="1600" b="0" i="0" u="none" strike="noStrike" kern="1200" cap="none" spc="0" normalizeH="0" baseline="0" noProof="0">
                            <a:ln>
                              <a:noFill/>
                            </a:ln>
                            <a:solidFill>
                              <a:srgbClr val="000000"/>
                            </a:solidFill>
                            <a:effectLst/>
                            <a:uLnTx/>
                            <a:uFillTx/>
                            <a:latin typeface="Cambria Math" panose="02040503050406030204" pitchFamily="18" charset="0"/>
                            <a:cs typeface="+mn-cs"/>
                          </a:rPr>
                          <m:t>𝑖</m:t>
                        </m:r>
                      </m:sub>
                      <m:sup/>
                      <m:e>
                        <m:sSub>
                          <m:sSubPr>
                            <m:ctrlPr>
                              <a:rPr kumimoji="0" lang="zh-CN" altLang="zh-CN" sz="16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0" lang="en-US" altLang="zh-CN" sz="1600" b="0" i="0" u="none" strike="noStrike" kern="1200" cap="none" spc="0" normalizeH="0" baseline="0" noProof="0">
                                <a:ln>
                                  <a:noFill/>
                                </a:ln>
                                <a:solidFill>
                                  <a:srgbClr val="000000"/>
                                </a:solidFill>
                                <a:effectLst/>
                                <a:uLnTx/>
                                <a:uFillTx/>
                                <a:latin typeface="Cambria Math" panose="02040503050406030204" pitchFamily="18" charset="0"/>
                                <a:cs typeface="+mn-cs"/>
                              </a:rPr>
                              <m:t>𝑤</m:t>
                            </m:r>
                          </m:e>
                          <m:sub>
                            <m:r>
                              <a:rPr kumimoji="0" lang="en-US" altLang="zh-CN" sz="1600" b="0" i="0" u="none" strike="noStrike" kern="1200" cap="none" spc="0" normalizeH="0" baseline="0" noProof="0">
                                <a:ln>
                                  <a:noFill/>
                                </a:ln>
                                <a:solidFill>
                                  <a:srgbClr val="000000"/>
                                </a:solidFill>
                                <a:effectLst/>
                                <a:uLnTx/>
                                <a:uFillTx/>
                                <a:latin typeface="Cambria Math" panose="02040503050406030204" pitchFamily="18" charset="0"/>
                                <a:cs typeface="+mn-cs"/>
                              </a:rPr>
                              <m:t>𝑖</m:t>
                            </m:r>
                          </m:sub>
                        </m:sSub>
                        <m:r>
                          <a:rPr kumimoji="0" lang="en-US" altLang="zh-CN" sz="1600" b="0" i="0"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kumimoji="0" lang="zh-CN" altLang="zh-CN" sz="16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0" lang="en-US" altLang="zh-CN" sz="1600" b="0" i="0" u="none" strike="noStrike" kern="1200" cap="none" spc="0" normalizeH="0" baseline="0" noProof="0">
                                <a:ln>
                                  <a:noFill/>
                                </a:ln>
                                <a:solidFill>
                                  <a:srgbClr val="000000"/>
                                </a:solidFill>
                                <a:effectLst/>
                                <a:uLnTx/>
                                <a:uFillTx/>
                                <a:latin typeface="Cambria Math" panose="02040503050406030204" pitchFamily="18" charset="0"/>
                                <a:cs typeface="+mn-cs"/>
                              </a:rPr>
                              <m:t>𝑜𝑢𝑡</m:t>
                            </m:r>
                          </m:e>
                          <m:sub>
                            <m:r>
                              <a:rPr kumimoji="0" lang="en-US" altLang="zh-CN" sz="1600" b="0" i="0" u="none" strike="noStrike" kern="1200" cap="none" spc="0" normalizeH="0" baseline="0" noProof="0">
                                <a:ln>
                                  <a:noFill/>
                                </a:ln>
                                <a:solidFill>
                                  <a:srgbClr val="000000"/>
                                </a:solidFill>
                                <a:effectLst/>
                                <a:uLnTx/>
                                <a:uFillTx/>
                                <a:latin typeface="Cambria Math" panose="02040503050406030204" pitchFamily="18" charset="0"/>
                                <a:cs typeface="+mn-cs"/>
                              </a:rPr>
                              <m:t>𝑖</m:t>
                            </m:r>
                          </m:sub>
                        </m:sSub>
                        <m:r>
                          <a:rPr kumimoji="0" lang="en-US" altLang="zh-CN" sz="1600" b="0" i="0"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0" lang="en-US" altLang="zh-CN" sz="1600" b="0" i="0" u="none" strike="noStrike" kern="1200" cap="none" spc="0" normalizeH="0" baseline="0" noProof="0">
                            <a:ln>
                              <a:noFill/>
                            </a:ln>
                            <a:solidFill>
                              <a:srgbClr val="000000"/>
                            </a:solidFill>
                            <a:effectLst/>
                            <a:uLnTx/>
                            <a:uFillTx/>
                            <a:latin typeface="Cambria Math" panose="02040503050406030204" pitchFamily="18" charset="0"/>
                            <a:cs typeface="+mn-cs"/>
                          </a:rPr>
                          <m:t>𝑖</m:t>
                        </m:r>
                        <m:r>
                          <a:rPr kumimoji="0" lang="en-US" altLang="zh-CN" sz="1600" b="0" i="0" u="none" strike="noStrike" kern="1200" cap="none" spc="0" normalizeH="0" baseline="0" noProof="0">
                            <a:ln>
                              <a:noFill/>
                            </a:ln>
                            <a:solidFill>
                              <a:srgbClr val="000000"/>
                            </a:solidFill>
                            <a:effectLst/>
                            <a:uLnTx/>
                            <a:uFillTx/>
                            <a:latin typeface="Cambria Math" panose="02040503050406030204" pitchFamily="18" charset="0"/>
                            <a:cs typeface="+mn-cs"/>
                          </a:rPr>
                          <m:t>≤3)</m:t>
                        </m:r>
                      </m:e>
                    </m:nary>
                  </m:oMath>
                </a14:m>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。这里</a:t>
                </a:r>
                <a14:m>
                  <m:oMath xmlns:m="http://schemas.openxmlformats.org/officeDocument/2006/math">
                    <m:sSub>
                      <m:sSubPr>
                        <m:ctrlPr>
                          <a:rPr kumimoji="0" lang="zh-CN" altLang="zh-CN" sz="16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0" lang="en-US" altLang="zh-CN" sz="1600" b="0" i="0" u="none" strike="noStrike" kern="1200" cap="none" spc="0" normalizeH="0" baseline="0" noProof="0">
                            <a:ln>
                              <a:noFill/>
                            </a:ln>
                            <a:solidFill>
                              <a:srgbClr val="000000"/>
                            </a:solidFill>
                            <a:effectLst/>
                            <a:uLnTx/>
                            <a:uFillTx/>
                            <a:latin typeface="Cambria Math" panose="02040503050406030204" pitchFamily="18" charset="0"/>
                            <a:cs typeface="+mn-cs"/>
                          </a:rPr>
                          <m:t>𝑜𝑢𝑡</m:t>
                        </m:r>
                      </m:e>
                      <m:sub>
                        <m:r>
                          <a:rPr kumimoji="0" lang="en-US" altLang="zh-CN" sz="1600" b="0" i="0" u="none" strike="noStrike" kern="1200" cap="none" spc="0" normalizeH="0" baseline="0" noProof="0">
                            <a:ln>
                              <a:noFill/>
                            </a:ln>
                            <a:solidFill>
                              <a:srgbClr val="000000"/>
                            </a:solidFill>
                            <a:effectLst/>
                            <a:uLnTx/>
                            <a:uFillTx/>
                            <a:latin typeface="Cambria Math" panose="02040503050406030204" pitchFamily="18" charset="0"/>
                            <a:cs typeface="+mn-cs"/>
                          </a:rPr>
                          <m:t>𝑖</m:t>
                        </m:r>
                      </m:sub>
                    </m:sSub>
                  </m:oMath>
                </a14:m>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和</a:t>
                </a:r>
                <a14:m>
                  <m:oMath xmlns:m="http://schemas.openxmlformats.org/officeDocument/2006/math">
                    <m:sSub>
                      <m:sSubPr>
                        <m:ctrlPr>
                          <a:rPr kumimoji="0" lang="zh-CN" altLang="zh-CN" sz="16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0" lang="en-US" altLang="zh-CN" sz="1600" b="0" i="0" u="none" strike="noStrike" kern="1200" cap="none" spc="0" normalizeH="0" baseline="0" noProof="0">
                            <a:ln>
                              <a:noFill/>
                            </a:ln>
                            <a:solidFill>
                              <a:srgbClr val="000000"/>
                            </a:solidFill>
                            <a:effectLst/>
                            <a:uLnTx/>
                            <a:uFillTx/>
                            <a:latin typeface="Cambria Math" panose="02040503050406030204" pitchFamily="18" charset="0"/>
                            <a:cs typeface="+mn-cs"/>
                          </a:rPr>
                          <m:t>𝑤</m:t>
                        </m:r>
                      </m:e>
                      <m:sub>
                        <m:r>
                          <a:rPr kumimoji="0" lang="en-US" altLang="zh-CN" sz="1600" b="0" i="0" u="none" strike="noStrike" kern="1200" cap="none" spc="0" normalizeH="0" baseline="0" noProof="0">
                            <a:ln>
                              <a:noFill/>
                            </a:ln>
                            <a:solidFill>
                              <a:srgbClr val="000000"/>
                            </a:solidFill>
                            <a:effectLst/>
                            <a:uLnTx/>
                            <a:uFillTx/>
                            <a:latin typeface="Cambria Math" panose="02040503050406030204" pitchFamily="18" charset="0"/>
                            <a:cs typeface="+mn-cs"/>
                          </a:rPr>
                          <m:t>𝑖</m:t>
                        </m:r>
                      </m:sub>
                    </m:sSub>
                  </m:oMath>
                </a14:m>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分别是与</a:t>
                </a:r>
                <a14:m>
                  <m:oMath xmlns:m="http://schemas.openxmlformats.org/officeDocument/2006/math">
                    <m:r>
                      <a:rPr kumimoji="0" lang="en-US" altLang="zh-CN" sz="1600" b="0" i="0" u="none" strike="noStrike" kern="1200" cap="none" spc="0" normalizeH="0" baseline="0" noProof="0">
                        <a:ln>
                          <a:noFill/>
                        </a:ln>
                        <a:solidFill>
                          <a:srgbClr val="000000"/>
                        </a:solidFill>
                        <a:effectLst/>
                        <a:uLnTx/>
                        <a:uFillTx/>
                        <a:latin typeface="Cambria Math" panose="02040503050406030204" pitchFamily="18" charset="0"/>
                        <a:cs typeface="+mn-cs"/>
                      </a:rPr>
                      <m:t>𝑜𝑢𝑡</m:t>
                    </m:r>
                  </m:oMath>
                </a14:m>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前序相连的第</a:t>
                </a:r>
                <a14:m>
                  <m:oMath xmlns:m="http://schemas.openxmlformats.org/officeDocument/2006/math">
                    <m:r>
                      <a:rPr kumimoji="0" lang="en-US" altLang="zh-CN" sz="1600" b="0" i="0" u="none" strike="noStrike" kern="1200" cap="none" spc="0" normalizeH="0" baseline="0" noProof="0">
                        <a:ln>
                          <a:noFill/>
                        </a:ln>
                        <a:solidFill>
                          <a:srgbClr val="000000"/>
                        </a:solidFill>
                        <a:effectLst/>
                        <a:uLnTx/>
                        <a:uFillTx/>
                        <a:latin typeface="Cambria Math" panose="02040503050406030204" pitchFamily="18" charset="0"/>
                        <a:cs typeface="+mn-cs"/>
                      </a:rPr>
                      <m:t>𝑖</m:t>
                    </m:r>
                  </m:oMath>
                </a14:m>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个神经元后向输递信息及第</a:t>
                </a:r>
                <a14:m>
                  <m:oMath xmlns:m="http://schemas.openxmlformats.org/officeDocument/2006/math">
                    <m:r>
                      <a:rPr kumimoji="0" lang="en-US" altLang="zh-CN" sz="1600" b="0" i="0" u="none" strike="noStrike" kern="1200" cap="none" spc="0" normalizeH="0" baseline="0" noProof="0">
                        <a:ln>
                          <a:noFill/>
                        </a:ln>
                        <a:solidFill>
                          <a:srgbClr val="000000"/>
                        </a:solidFill>
                        <a:effectLst/>
                        <a:uLnTx/>
                        <a:uFillTx/>
                        <a:latin typeface="Cambria Math" panose="02040503050406030204" pitchFamily="18" charset="0"/>
                        <a:cs typeface="+mn-cs"/>
                      </a:rPr>
                      <m:t>𝑖</m:t>
                    </m:r>
                  </m:oMath>
                </a14:m>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个神经元与</a:t>
                </a:r>
                <a14:m>
                  <m:oMath xmlns:m="http://schemas.openxmlformats.org/officeDocument/2006/math">
                    <m:r>
                      <a:rPr kumimoji="0" lang="en-US" altLang="zh-CN" sz="1600" b="0" i="0" u="none" strike="noStrike" kern="1200" cap="none" spc="0" normalizeH="0" baseline="0" noProof="0">
                        <a:ln>
                          <a:noFill/>
                        </a:ln>
                        <a:solidFill>
                          <a:srgbClr val="000000"/>
                        </a:solidFill>
                        <a:effectLst/>
                        <a:uLnTx/>
                        <a:uFillTx/>
                        <a:latin typeface="Cambria Math" panose="02040503050406030204" pitchFamily="18" charset="0"/>
                        <a:cs typeface="+mn-cs"/>
                      </a:rPr>
                      <m:t>𝑜𝑢𝑡</m:t>
                    </m:r>
                  </m:oMath>
                </a14:m>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之间的连接权重系数；</a:t>
                </a:r>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2</a:t>
                </a:r>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）使用激活函数对加权累加结果进行非线性变换。图中使用的激活函数为</a:t>
                </a:r>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sigmoid</a:t>
                </a:r>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，即</a:t>
                </a:r>
                <a14:m>
                  <m:oMath xmlns:m="http://schemas.openxmlformats.org/officeDocument/2006/math">
                    <m:r>
                      <a:rPr kumimoji="0" lang="en-US" altLang="zh-CN" sz="1600" b="0" i="0" u="none" strike="noStrike" kern="1200" cap="none" spc="0" normalizeH="0" baseline="0" noProof="0">
                        <a:ln>
                          <a:noFill/>
                        </a:ln>
                        <a:solidFill>
                          <a:srgbClr val="000000"/>
                        </a:solidFill>
                        <a:effectLst/>
                        <a:uLnTx/>
                        <a:uFillTx/>
                        <a:latin typeface="Cambria Math" panose="02040503050406030204" pitchFamily="18" charset="0"/>
                        <a:cs typeface="+mn-cs"/>
                      </a:rPr>
                      <m:t>𝒪</m:t>
                    </m:r>
                    <m:r>
                      <a:rPr kumimoji="0" lang="en-US" altLang="zh-CN" sz="1600" b="0" i="0" u="none" strike="noStrike" kern="1200" cap="none" spc="0" normalizeH="0" baseline="0" noProof="0">
                        <a:ln>
                          <a:noFill/>
                        </a:ln>
                        <a:solidFill>
                          <a:srgbClr val="000000"/>
                        </a:solidFill>
                        <a:effectLst/>
                        <a:uLnTx/>
                        <a:uFillTx/>
                        <a:latin typeface="Cambria Math" panose="02040503050406030204" pitchFamily="18" charset="0"/>
                        <a:cs typeface="+mn-cs"/>
                      </a:rPr>
                      <m:t>=</m:t>
                    </m:r>
                    <m:f>
                      <m:fPr>
                        <m:ctrlPr>
                          <a:rPr kumimoji="0" lang="zh-CN" altLang="zh-CN" sz="1600" b="0" i="1" u="none" strike="noStrike" kern="1200" cap="none" spc="0" normalizeH="0" baseline="0" noProof="0">
                            <a:ln>
                              <a:noFill/>
                            </a:ln>
                            <a:solidFill>
                              <a:srgbClr val="000000"/>
                            </a:solidFill>
                            <a:effectLst/>
                            <a:uLnTx/>
                            <a:uFillTx/>
                            <a:latin typeface="Cambria Math" panose="02040503050406030204" pitchFamily="18" charset="0"/>
                            <a:cs typeface="+mn-cs"/>
                          </a:rPr>
                        </m:ctrlPr>
                      </m:fPr>
                      <m:num>
                        <m:r>
                          <a:rPr kumimoji="0" lang="en-US" altLang="zh-CN" sz="1600" b="0" i="0" u="none" strike="noStrike" kern="1200" cap="none" spc="0" normalizeH="0" baseline="0" noProof="0">
                            <a:ln>
                              <a:noFill/>
                            </a:ln>
                            <a:solidFill>
                              <a:srgbClr val="000000"/>
                            </a:solidFill>
                            <a:effectLst/>
                            <a:uLnTx/>
                            <a:uFillTx/>
                            <a:latin typeface="Cambria Math" panose="02040503050406030204" pitchFamily="18" charset="0"/>
                            <a:cs typeface="+mn-cs"/>
                          </a:rPr>
                          <m:t>1</m:t>
                        </m:r>
                      </m:num>
                      <m:den>
                        <m:r>
                          <a:rPr kumimoji="0" lang="en-US" altLang="zh-CN" sz="1600" b="0" i="0" u="none" strike="noStrike" kern="1200" cap="none" spc="0" normalizeH="0" baseline="0" noProof="0">
                            <a:ln>
                              <a:noFill/>
                            </a:ln>
                            <a:solidFill>
                              <a:srgbClr val="000000"/>
                            </a:solidFill>
                            <a:effectLst/>
                            <a:uLnTx/>
                            <a:uFillTx/>
                            <a:latin typeface="Cambria Math" panose="02040503050406030204" pitchFamily="18" charset="0"/>
                            <a:cs typeface="+mn-cs"/>
                          </a:rPr>
                          <m:t>1+</m:t>
                        </m:r>
                        <m:sSup>
                          <m:sSupPr>
                            <m:ctrlPr>
                              <a:rPr kumimoji="0" lang="zh-CN" altLang="zh-CN" sz="1600" b="0" i="1" u="none" strike="noStrike" kern="1200" cap="none" spc="0" normalizeH="0" baseline="0" noProof="0">
                                <a:ln>
                                  <a:noFill/>
                                </a:ln>
                                <a:solidFill>
                                  <a:srgbClr val="000000"/>
                                </a:solidFill>
                                <a:effectLst/>
                                <a:uLnTx/>
                                <a:uFillTx/>
                                <a:latin typeface="Cambria Math" panose="02040503050406030204" pitchFamily="18" charset="0"/>
                                <a:cs typeface="+mn-cs"/>
                              </a:rPr>
                            </m:ctrlPr>
                          </m:sSupPr>
                          <m:e>
                            <m:r>
                              <a:rPr kumimoji="0" lang="en-US" altLang="zh-CN" sz="1600" b="0" i="0" u="none" strike="noStrike" kern="1200" cap="none" spc="0" normalizeH="0" baseline="0" noProof="0">
                                <a:ln>
                                  <a:noFill/>
                                </a:ln>
                                <a:solidFill>
                                  <a:srgbClr val="000000"/>
                                </a:solidFill>
                                <a:effectLst/>
                                <a:uLnTx/>
                                <a:uFillTx/>
                                <a:latin typeface="Cambria Math" panose="02040503050406030204" pitchFamily="18" charset="0"/>
                                <a:cs typeface="+mn-cs"/>
                              </a:rPr>
                              <m:t>𝑒</m:t>
                            </m:r>
                          </m:e>
                          <m:sup>
                            <m:r>
                              <a:rPr kumimoji="0" lang="en-US" altLang="zh-CN" sz="1600" b="0" i="0"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0" lang="en-US" altLang="zh-CN" sz="1600" b="0" i="0" u="none" strike="noStrike" kern="1200" cap="none" spc="0" normalizeH="0" baseline="0" noProof="0">
                                <a:ln>
                                  <a:noFill/>
                                </a:ln>
                                <a:solidFill>
                                  <a:srgbClr val="000000"/>
                                </a:solidFill>
                                <a:effectLst/>
                                <a:uLnTx/>
                                <a:uFillTx/>
                                <a:latin typeface="Cambria Math" panose="02040503050406030204" pitchFamily="18" charset="0"/>
                                <a:cs typeface="+mn-cs"/>
                              </a:rPr>
                              <m:t>𝒳</m:t>
                            </m:r>
                          </m:sup>
                        </m:sSup>
                      </m:den>
                    </m:f>
                  </m:oMath>
                </a14:m>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。可见，</a:t>
                </a:r>
                <a14:m>
                  <m:oMath xmlns:m="http://schemas.openxmlformats.org/officeDocument/2006/math">
                    <m:r>
                      <a:rPr kumimoji="0" lang="en-US" altLang="zh-CN" sz="1600" b="0" i="0" u="none" strike="noStrike" kern="1200" cap="none" spc="0" normalizeH="0" baseline="0" noProof="0">
                        <a:ln>
                          <a:noFill/>
                        </a:ln>
                        <a:solidFill>
                          <a:srgbClr val="000000"/>
                        </a:solidFill>
                        <a:effectLst/>
                        <a:uLnTx/>
                        <a:uFillTx/>
                        <a:latin typeface="Cambria Math" panose="02040503050406030204" pitchFamily="18" charset="0"/>
                        <a:cs typeface="+mn-cs"/>
                      </a:rPr>
                      <m:t>𝒪</m:t>
                    </m:r>
                  </m:oMath>
                </a14:m>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的大小就是神经网络对输入样本数据的预测输出。</a:t>
                </a:r>
              </a:p>
            </p:txBody>
          </p:sp>
        </mc:Choice>
        <mc:Fallback xmlns="">
          <p:sp>
            <p:nvSpPr>
              <p:cNvPr id="10" name="矩形 9">
                <a:extLst>
                  <a:ext uri="{FF2B5EF4-FFF2-40B4-BE49-F238E27FC236}">
                    <a16:creationId xmlns:a16="http://schemas.microsoft.com/office/drawing/2014/main" id="{D734EAC3-12AD-4347-A7CA-8726B3B954A9}"/>
                  </a:ext>
                </a:extLst>
              </p:cNvPr>
              <p:cNvSpPr>
                <a:spLocks noRot="1" noChangeAspect="1" noMove="1" noResize="1" noEditPoints="1" noAdjustHandles="1" noChangeArrowheads="1" noChangeShapeType="1" noTextEdit="1"/>
              </p:cNvSpPr>
              <p:nvPr/>
            </p:nvSpPr>
            <p:spPr>
              <a:xfrm>
                <a:off x="214480" y="1401178"/>
                <a:ext cx="6192805" cy="5018682"/>
              </a:xfrm>
              <a:prstGeom prst="rect">
                <a:avLst/>
              </a:prstGeom>
              <a:blipFill>
                <a:blip r:embed="rId3"/>
                <a:stretch>
                  <a:fillRect l="-394" r="-3937" b="-608"/>
                </a:stretch>
              </a:blipFill>
            </p:spPr>
            <p:txBody>
              <a:bodyPr/>
              <a:lstStyle/>
              <a:p>
                <a:r>
                  <a:rPr lang="zh-CN" altLang="en-US">
                    <a:noFill/>
                  </a:rPr>
                  <a:t> </a:t>
                </a:r>
              </a:p>
            </p:txBody>
          </p:sp>
        </mc:Fallback>
      </mc:AlternateContent>
      <p:pic>
        <p:nvPicPr>
          <p:cNvPr id="8" name="图片 7">
            <a:extLst>
              <a:ext uri="{FF2B5EF4-FFF2-40B4-BE49-F238E27FC236}">
                <a16:creationId xmlns:a16="http://schemas.microsoft.com/office/drawing/2014/main" id="{4FE59071-F10B-4F38-BB91-6D335FD13FB6}"/>
              </a:ext>
            </a:extLst>
          </p:cNvPr>
          <p:cNvPicPr>
            <a:picLocks noChangeAspect="1"/>
          </p:cNvPicPr>
          <p:nvPr/>
        </p:nvPicPr>
        <p:blipFill>
          <a:blip r:embed="rId4"/>
          <a:stretch>
            <a:fillRect/>
          </a:stretch>
        </p:blipFill>
        <p:spPr>
          <a:xfrm>
            <a:off x="6663120" y="2594042"/>
            <a:ext cx="5528880" cy="2632954"/>
          </a:xfrm>
          <a:prstGeom prst="rect">
            <a:avLst/>
          </a:prstGeom>
        </p:spPr>
      </p:pic>
    </p:spTree>
    <p:extLst>
      <p:ext uri="{BB962C8B-B14F-4D97-AF65-F5344CB8AC3E}">
        <p14:creationId xmlns:p14="http://schemas.microsoft.com/office/powerpoint/2010/main" val="3008643212"/>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583380" y="726948"/>
            <a:ext cx="7464387" cy="497934"/>
            <a:chOff x="4099943" y="2819853"/>
            <a:chExt cx="2570275" cy="497934"/>
          </a:xfrm>
        </p:grpSpPr>
        <p:sp>
          <p:nvSpPr>
            <p:cNvPr id="4" name="平行四边形 3"/>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5" name="平行四边形 4"/>
            <p:cNvSpPr/>
            <p:nvPr/>
          </p:nvSpPr>
          <p:spPr bwMode="auto">
            <a:xfrm>
              <a:off x="4122533" y="2819853"/>
              <a:ext cx="2547685"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6" name="矩形 5"/>
            <p:cNvSpPr/>
            <p:nvPr/>
          </p:nvSpPr>
          <p:spPr>
            <a:xfrm>
              <a:off x="4216534" y="2853798"/>
              <a:ext cx="2359684" cy="40011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prstClr val="black">
                      <a:lumMod val="95000"/>
                      <a:lumOff val="5000"/>
                    </a:prstClr>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神经网络参数优化：误差反向传播</a:t>
              </a:r>
            </a:p>
          </p:txBody>
        </p:sp>
      </p:grpSp>
      <p:sp>
        <p:nvSpPr>
          <p:cNvPr id="25" name="矩形 24">
            <a:extLst>
              <a:ext uri="{FF2B5EF4-FFF2-40B4-BE49-F238E27FC236}">
                <a16:creationId xmlns:a16="http://schemas.microsoft.com/office/drawing/2014/main" id="{FA7E4C39-58FC-4583-BCF8-B462E31C5699}"/>
              </a:ext>
            </a:extLst>
          </p:cNvPr>
          <p:cNvSpPr/>
          <p:nvPr/>
        </p:nvSpPr>
        <p:spPr>
          <a:xfrm>
            <a:off x="852473" y="129010"/>
            <a:ext cx="2852063"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mn-cs"/>
              </a:rPr>
              <a:t>一、</a:t>
            </a: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前馈神经网络与参数优化</a:t>
            </a:r>
          </a:p>
        </p:txBody>
      </p:sp>
      <p:pic>
        <p:nvPicPr>
          <p:cNvPr id="8" name="图片 7">
            <a:extLst>
              <a:ext uri="{FF2B5EF4-FFF2-40B4-BE49-F238E27FC236}">
                <a16:creationId xmlns:a16="http://schemas.microsoft.com/office/drawing/2014/main" id="{4FE59071-F10B-4F38-BB91-6D335FD13FB6}"/>
              </a:ext>
            </a:extLst>
          </p:cNvPr>
          <p:cNvPicPr>
            <a:picLocks noChangeAspect="1"/>
          </p:cNvPicPr>
          <p:nvPr/>
        </p:nvPicPr>
        <p:blipFill>
          <a:blip r:embed="rId3"/>
          <a:stretch>
            <a:fillRect/>
          </a:stretch>
        </p:blipFill>
        <p:spPr>
          <a:xfrm>
            <a:off x="6721831" y="2730230"/>
            <a:ext cx="5088541" cy="2423256"/>
          </a:xfrm>
          <a:prstGeom prst="rect">
            <a:avLst/>
          </a:prstGeom>
        </p:spPr>
      </p:pic>
      <p:sp>
        <p:nvSpPr>
          <p:cNvPr id="9" name="矩形: 圆角 6">
            <a:extLst>
              <a:ext uri="{FF2B5EF4-FFF2-40B4-BE49-F238E27FC236}">
                <a16:creationId xmlns:a16="http://schemas.microsoft.com/office/drawing/2014/main" id="{A2B98877-44E5-46D0-BB7B-257A1D851CA1}"/>
              </a:ext>
            </a:extLst>
          </p:cNvPr>
          <p:cNvSpPr/>
          <p:nvPr/>
        </p:nvSpPr>
        <p:spPr>
          <a:xfrm>
            <a:off x="166688" y="2451359"/>
            <a:ext cx="6376783" cy="3891075"/>
          </a:xfrm>
          <a:prstGeom prst="roundRect">
            <a:avLst>
              <a:gd name="adj" fmla="val 0"/>
            </a:avLst>
          </a:prstGeom>
          <a:gradFill>
            <a:gsLst>
              <a:gs pos="22000">
                <a:srgbClr val="016773"/>
              </a:gs>
              <a:gs pos="100000">
                <a:srgbClr val="00ABA5"/>
              </a:gs>
            </a:gsLst>
            <a:lin ang="30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1"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endParaRPr>
          </a:p>
        </p:txBody>
      </p:sp>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id="{53401E96-C60D-4A69-B521-ADB13B72E9CF}"/>
                  </a:ext>
                </a:extLst>
              </p:cNvPr>
              <p:cNvSpPr/>
              <p:nvPr/>
            </p:nvSpPr>
            <p:spPr>
              <a:xfrm>
                <a:off x="166689" y="2680261"/>
                <a:ext cx="6253566" cy="379501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
                    <a:prstClr val="white"/>
                  </a:buClr>
                  <a:buSzPct val="80000"/>
                  <a:buFontTx/>
                  <a:buNone/>
                  <a:tabLst/>
                  <a:defRPr/>
                </a:pPr>
                <a:r>
                  <a:rPr kumimoji="0" lang="zh-CN" altLang="zh-CN" sz="1800" b="1" i="0" u="none" strike="noStrike" kern="1200" cap="none" spc="0" normalizeH="0" baseline="0" noProof="0" dirty="0">
                    <a:ln>
                      <a:noFill/>
                    </a:ln>
                    <a:solidFill>
                      <a:srgbClr val="FFFFCC"/>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如何调整</a:t>
                </a:r>
                <a14:m>
                  <m:oMath xmlns:m="http://schemas.openxmlformats.org/officeDocument/2006/math">
                    <m:sSub>
                      <m:sSubPr>
                        <m:ctrlPr>
                          <a:rPr kumimoji="0" lang="zh-CN" altLang="zh-CN" sz="1800" b="1" i="1" u="none" strike="noStrike" kern="1200" cap="none" spc="0" normalizeH="0" baseline="0" noProof="0">
                            <a:ln>
                              <a:noFill/>
                            </a:ln>
                            <a:solidFill>
                              <a:srgbClr val="FFFFCC"/>
                            </a:solidFill>
                            <a:effectLst>
                              <a:outerShdw blurRad="38100" dist="38100" dir="2700000" algn="tl">
                                <a:srgbClr val="000000">
                                  <a:alpha val="43137"/>
                                </a:srgbClr>
                              </a:outerShdw>
                            </a:effectLst>
                            <a:uLnTx/>
                            <a:uFillTx/>
                            <a:latin typeface="Cambria Math" panose="02040503050406030204" pitchFamily="18" charset="0"/>
                            <a:ea typeface="微软雅黑" panose="020B0503020204020204" pitchFamily="34" charset="-122"/>
                            <a:cs typeface="Times New Roman" panose="02020603050405020304" pitchFamily="18" charset="0"/>
                          </a:rPr>
                        </m:ctrlPr>
                      </m:sSubPr>
                      <m:e>
                        <m:r>
                          <a:rPr kumimoji="0" lang="en-US" altLang="zh-CN" sz="1800" b="1" i="0" u="none" strike="noStrike" kern="1200" cap="none" spc="0" normalizeH="0" baseline="0" noProof="0">
                            <a:ln>
                              <a:noFill/>
                            </a:ln>
                            <a:solidFill>
                              <a:srgbClr val="FFFFCC"/>
                            </a:solidFill>
                            <a:effectLst>
                              <a:outerShdw blurRad="38100" dist="38100" dir="2700000" algn="tl">
                                <a:srgbClr val="000000">
                                  <a:alpha val="43137"/>
                                </a:srgbClr>
                              </a:outerShdw>
                            </a:effectLst>
                            <a:uLnTx/>
                            <a:uFillTx/>
                            <a:latin typeface="Cambria Math" panose="02040503050406030204" pitchFamily="18" charset="0"/>
                            <a:ea typeface="微软雅黑" panose="020B0503020204020204" pitchFamily="34" charset="-122"/>
                            <a:cs typeface="Times New Roman" panose="02020603050405020304" pitchFamily="18" charset="0"/>
                          </a:rPr>
                          <m:t>𝑤</m:t>
                        </m:r>
                      </m:e>
                      <m:sub>
                        <m:r>
                          <a:rPr kumimoji="0" lang="en-US" altLang="zh-CN" sz="1800" b="1" i="0" u="none" strike="noStrike" kern="1200" cap="none" spc="0" normalizeH="0" baseline="0" noProof="0">
                            <a:ln>
                              <a:noFill/>
                            </a:ln>
                            <a:solidFill>
                              <a:srgbClr val="FFFFCC"/>
                            </a:solidFill>
                            <a:effectLst>
                              <a:outerShdw blurRad="38100" dist="38100" dir="2700000" algn="tl">
                                <a:srgbClr val="000000">
                                  <a:alpha val="43137"/>
                                </a:srgbClr>
                              </a:outerShdw>
                            </a:effectLst>
                            <a:uLnTx/>
                            <a:uFillTx/>
                            <a:latin typeface="Cambria Math" panose="02040503050406030204" pitchFamily="18" charset="0"/>
                            <a:ea typeface="微软雅黑" panose="020B0503020204020204" pitchFamily="34" charset="-122"/>
                            <a:cs typeface="Times New Roman" panose="02020603050405020304" pitchFamily="18" charset="0"/>
                          </a:rPr>
                          <m:t>1</m:t>
                        </m:r>
                      </m:sub>
                    </m:sSub>
                  </m:oMath>
                </a14:m>
                <a:endParaRPr kumimoji="0" lang="en-US" altLang="zh-CN" sz="1800" b="1" i="0" u="none" strike="noStrike" kern="1200" cap="none" spc="0" normalizeH="0" baseline="0" noProof="0" dirty="0">
                  <a:ln>
                    <a:noFill/>
                  </a:ln>
                  <a:solidFill>
                    <a:srgbClr val="FFFFCC"/>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endParaRPr>
              </a:p>
              <a:p>
                <a:pPr marL="0" marR="0" lvl="0" indent="0" algn="l" defTabSz="914400" rtl="0" eaLnBrk="1" fontAlgn="auto" latinLnBrk="0" hangingPunct="1">
                  <a:lnSpc>
                    <a:spcPct val="150000"/>
                  </a:lnSpc>
                  <a:spcBef>
                    <a:spcPts val="0"/>
                  </a:spcBef>
                  <a:spcAft>
                    <a:spcPts val="0"/>
                  </a:spcAft>
                  <a:buClr>
                    <a:prstClr val="white"/>
                  </a:buClr>
                  <a:buSzPct val="80000"/>
                  <a:buFontTx/>
                  <a:buNone/>
                  <a:tabLst/>
                  <a:defRPr/>
                </a:pPr>
                <a:r>
                  <a:rPr kumimoji="0" lang="zh-CN" altLang="zh-CN" sz="1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为了使损失函数</a:t>
                </a:r>
                <a14:m>
                  <m:oMath xmlns:m="http://schemas.openxmlformats.org/officeDocument/2006/math">
                    <m:r>
                      <a:rPr kumimoji="0" lang="en-US" altLang="zh-CN" sz="1800" b="1"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Cambria Math" panose="02040503050406030204" pitchFamily="18" charset="0"/>
                        <a:ea typeface="微软雅黑" panose="020B0503020204020204" pitchFamily="34" charset="-122"/>
                        <a:cs typeface="Times New Roman" panose="02020603050405020304" pitchFamily="18" charset="0"/>
                      </a:rPr>
                      <m:t>ℒ</m:t>
                    </m:r>
                  </m:oMath>
                </a14:m>
                <a:r>
                  <a:rPr kumimoji="0" lang="zh-CN" altLang="zh-CN" sz="1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取值减少（从而保证模型预测结果与实际结果之间的差距越来越小），需要求取损失函数</a:t>
                </a:r>
                <a14:m>
                  <m:oMath xmlns:m="http://schemas.openxmlformats.org/officeDocument/2006/math">
                    <m:r>
                      <a:rPr kumimoji="0" lang="en-US" altLang="zh-CN" sz="1800" b="1"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Cambria Math" panose="02040503050406030204" pitchFamily="18" charset="0"/>
                        <a:ea typeface="微软雅黑" panose="020B0503020204020204" pitchFamily="34" charset="-122"/>
                        <a:cs typeface="Times New Roman" panose="02020603050405020304" pitchFamily="18" charset="0"/>
                      </a:rPr>
                      <m:t>ℒ</m:t>
                    </m:r>
                  </m:oMath>
                </a14:m>
                <a:r>
                  <a:rPr kumimoji="0" lang="zh-CN" altLang="zh-CN" sz="1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相对于</a:t>
                </a:r>
                <a14:m>
                  <m:oMath xmlns:m="http://schemas.openxmlformats.org/officeDocument/2006/math">
                    <m:sSub>
                      <m:sSubPr>
                        <m:ctrlPr>
                          <a:rPr kumimoji="0" lang="zh-CN" altLang="zh-CN" sz="1800" b="1" i="1"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Cambria Math" panose="02040503050406030204" pitchFamily="18" charset="0"/>
                            <a:ea typeface="微软雅黑" panose="020B0503020204020204" pitchFamily="34" charset="-122"/>
                            <a:cs typeface="Times New Roman" panose="02020603050405020304" pitchFamily="18" charset="0"/>
                          </a:rPr>
                        </m:ctrlPr>
                      </m:sSubPr>
                      <m:e>
                        <m:r>
                          <a:rPr kumimoji="0" lang="en-US" altLang="zh-CN" sz="1800" b="1"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Cambria Math" panose="02040503050406030204" pitchFamily="18" charset="0"/>
                            <a:ea typeface="微软雅黑" panose="020B0503020204020204" pitchFamily="34" charset="-122"/>
                            <a:cs typeface="Times New Roman" panose="02020603050405020304" pitchFamily="18" charset="0"/>
                          </a:rPr>
                          <m:t>𝑤</m:t>
                        </m:r>
                      </m:e>
                      <m:sub>
                        <m:r>
                          <a:rPr kumimoji="0" lang="en-US" altLang="zh-CN" sz="1800" b="1"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Cambria Math" panose="02040503050406030204" pitchFamily="18" charset="0"/>
                            <a:ea typeface="微软雅黑" panose="020B0503020204020204" pitchFamily="34" charset="-122"/>
                            <a:cs typeface="Times New Roman" panose="02020603050405020304" pitchFamily="18" charset="0"/>
                          </a:rPr>
                          <m:t>1</m:t>
                        </m:r>
                      </m:sub>
                    </m:sSub>
                  </m:oMath>
                </a14:m>
                <a:r>
                  <a:rPr kumimoji="0" lang="zh-CN" altLang="zh-CN" sz="1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的偏导，然后按照损失函数梯度的反方向选取一个微小的增量，来调整</a:t>
                </a:r>
                <a14:m>
                  <m:oMath xmlns:m="http://schemas.openxmlformats.org/officeDocument/2006/math">
                    <m:sSub>
                      <m:sSubPr>
                        <m:ctrlPr>
                          <a:rPr kumimoji="0" lang="zh-CN" altLang="zh-CN" sz="1800" b="1" i="1"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Cambria Math" panose="02040503050406030204" pitchFamily="18" charset="0"/>
                            <a:ea typeface="微软雅黑" panose="020B0503020204020204" pitchFamily="34" charset="-122"/>
                            <a:cs typeface="Times New Roman" panose="02020603050405020304" pitchFamily="18" charset="0"/>
                          </a:rPr>
                        </m:ctrlPr>
                      </m:sSubPr>
                      <m:e>
                        <m:r>
                          <a:rPr kumimoji="0" lang="en-US" altLang="zh-CN" sz="1800" b="1"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Cambria Math" panose="02040503050406030204" pitchFamily="18" charset="0"/>
                            <a:ea typeface="微软雅黑" panose="020B0503020204020204" pitchFamily="34" charset="-122"/>
                            <a:cs typeface="Times New Roman" panose="02020603050405020304" pitchFamily="18" charset="0"/>
                          </a:rPr>
                          <m:t>𝑤</m:t>
                        </m:r>
                      </m:e>
                      <m:sub>
                        <m:r>
                          <a:rPr kumimoji="0" lang="en-US" altLang="zh-CN" sz="1800" b="1"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Cambria Math" panose="02040503050406030204" pitchFamily="18" charset="0"/>
                            <a:ea typeface="微软雅黑" panose="020B0503020204020204" pitchFamily="34" charset="-122"/>
                            <a:cs typeface="Times New Roman" panose="02020603050405020304" pitchFamily="18" charset="0"/>
                          </a:rPr>
                          <m:t>1</m:t>
                        </m:r>
                      </m:sub>
                    </m:sSub>
                  </m:oMath>
                </a14:m>
                <a:r>
                  <a:rPr kumimoji="0" lang="zh-CN" altLang="zh-CN" sz="1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的取值，就能够保证损失函数取值减少。即将</a:t>
                </a:r>
                <a14:m>
                  <m:oMath xmlns:m="http://schemas.openxmlformats.org/officeDocument/2006/math">
                    <m:sSub>
                      <m:sSubPr>
                        <m:ctrlPr>
                          <a:rPr kumimoji="0" lang="zh-CN" altLang="zh-CN" sz="1800" b="1" i="1"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Cambria Math" panose="02040503050406030204" pitchFamily="18" charset="0"/>
                            <a:ea typeface="微软雅黑" panose="020B0503020204020204" pitchFamily="34" charset="-122"/>
                            <a:cs typeface="Times New Roman" panose="02020603050405020304" pitchFamily="18" charset="0"/>
                          </a:rPr>
                        </m:ctrlPr>
                      </m:sSubPr>
                      <m:e>
                        <m:r>
                          <a:rPr kumimoji="0" lang="en-US" altLang="zh-CN" sz="1800" b="1"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Cambria Math" panose="02040503050406030204" pitchFamily="18" charset="0"/>
                            <a:ea typeface="微软雅黑" panose="020B0503020204020204" pitchFamily="34" charset="-122"/>
                            <a:cs typeface="Times New Roman" panose="02020603050405020304" pitchFamily="18" charset="0"/>
                          </a:rPr>
                          <m:t>𝑤</m:t>
                        </m:r>
                      </m:e>
                      <m:sub>
                        <m:r>
                          <a:rPr kumimoji="0" lang="en-US" altLang="zh-CN" sz="1800" b="1"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Cambria Math" panose="02040503050406030204" pitchFamily="18" charset="0"/>
                            <a:ea typeface="微软雅黑" panose="020B0503020204020204" pitchFamily="34" charset="-122"/>
                            <a:cs typeface="Times New Roman" panose="02020603050405020304" pitchFamily="18" charset="0"/>
                          </a:rPr>
                          <m:t>1</m:t>
                        </m:r>
                      </m:sub>
                    </m:sSub>
                  </m:oMath>
                </a14:m>
                <a:r>
                  <a:rPr kumimoji="0" lang="zh-CN" altLang="zh-CN" sz="1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变为</a:t>
                </a:r>
                <a14:m>
                  <m:oMath xmlns:m="http://schemas.openxmlformats.org/officeDocument/2006/math">
                    <m:sSub>
                      <m:sSubPr>
                        <m:ctrlPr>
                          <a:rPr kumimoji="0" lang="zh-CN" altLang="zh-CN" sz="1800" b="1" i="1"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Cambria Math" panose="02040503050406030204" pitchFamily="18" charset="0"/>
                            <a:ea typeface="微软雅黑" panose="020B0503020204020204" pitchFamily="34" charset="-122"/>
                            <a:cs typeface="Times New Roman" panose="02020603050405020304" pitchFamily="18" charset="0"/>
                          </a:rPr>
                        </m:ctrlPr>
                      </m:sSubPr>
                      <m:e>
                        <m:r>
                          <a:rPr kumimoji="0" lang="en-US" altLang="zh-CN" sz="1800" b="1"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Cambria Math" panose="02040503050406030204" pitchFamily="18" charset="0"/>
                            <a:ea typeface="微软雅黑" panose="020B0503020204020204" pitchFamily="34" charset="-122"/>
                            <a:cs typeface="Times New Roman" panose="02020603050405020304" pitchFamily="18" charset="0"/>
                          </a:rPr>
                          <m:t>𝑤</m:t>
                        </m:r>
                      </m:e>
                      <m:sub>
                        <m:r>
                          <a:rPr kumimoji="0" lang="en-US" altLang="zh-CN" sz="1800" b="1"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Cambria Math" panose="02040503050406030204" pitchFamily="18" charset="0"/>
                            <a:ea typeface="微软雅黑" panose="020B0503020204020204" pitchFamily="34" charset="-122"/>
                            <a:cs typeface="Times New Roman" panose="02020603050405020304" pitchFamily="18" charset="0"/>
                          </a:rPr>
                          <m:t>1</m:t>
                        </m:r>
                      </m:sub>
                    </m:sSub>
                    <m:r>
                      <a:rPr kumimoji="0" lang="en-US" altLang="zh-CN" sz="1800" b="1"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Cambria Math" panose="02040503050406030204" pitchFamily="18" charset="0"/>
                        <a:ea typeface="微软雅黑" panose="020B0503020204020204" pitchFamily="34" charset="-122"/>
                        <a:cs typeface="Times New Roman" panose="02020603050405020304" pitchFamily="18" charset="0"/>
                      </a:rPr>
                      <m:t>−</m:t>
                    </m:r>
                    <m:r>
                      <m:rPr>
                        <m:sty m:val="p"/>
                      </m:rPr>
                      <a:rPr kumimoji="0" lang="en-US" altLang="zh-CN" sz="1800" b="1"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Cambria Math" panose="02040503050406030204" pitchFamily="18" charset="0"/>
                        <a:ea typeface="微软雅黑" panose="020B0503020204020204" pitchFamily="34" charset="-122"/>
                        <a:cs typeface="Times New Roman" panose="02020603050405020304" pitchFamily="18" charset="0"/>
                      </a:rPr>
                      <m:t>η</m:t>
                    </m:r>
                    <m:f>
                      <m:fPr>
                        <m:ctrlPr>
                          <a:rPr kumimoji="0" lang="zh-CN" altLang="zh-CN" sz="1800" b="1" i="1"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Cambria Math" panose="02040503050406030204" pitchFamily="18" charset="0"/>
                            <a:ea typeface="微软雅黑" panose="020B0503020204020204" pitchFamily="34" charset="-122"/>
                            <a:cs typeface="Times New Roman" panose="02020603050405020304" pitchFamily="18" charset="0"/>
                          </a:rPr>
                        </m:ctrlPr>
                      </m:fPr>
                      <m:num>
                        <m:r>
                          <a:rPr kumimoji="0" lang="en-US" altLang="zh-CN" sz="1800" b="1"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Cambria Math" panose="02040503050406030204" pitchFamily="18" charset="0"/>
                            <a:ea typeface="微软雅黑" panose="020B0503020204020204" pitchFamily="34" charset="-122"/>
                            <a:cs typeface="Times New Roman" panose="02020603050405020304" pitchFamily="18" charset="0"/>
                          </a:rPr>
                          <m:t>𝑑</m:t>
                        </m:r>
                        <m:r>
                          <a:rPr kumimoji="0" lang="en-US" altLang="zh-CN" sz="1800" b="1"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Cambria Math" panose="02040503050406030204" pitchFamily="18" charset="0"/>
                            <a:ea typeface="微软雅黑" panose="020B0503020204020204" pitchFamily="34" charset="-122"/>
                            <a:cs typeface="Times New Roman" panose="02020603050405020304" pitchFamily="18" charset="0"/>
                          </a:rPr>
                          <m:t>ℒ</m:t>
                        </m:r>
                      </m:num>
                      <m:den>
                        <m:r>
                          <a:rPr kumimoji="0" lang="en-US" altLang="zh-CN" sz="1800" b="1"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Cambria Math" panose="02040503050406030204" pitchFamily="18" charset="0"/>
                            <a:ea typeface="微软雅黑" panose="020B0503020204020204" pitchFamily="34" charset="-122"/>
                            <a:cs typeface="Times New Roman" panose="02020603050405020304" pitchFamily="18" charset="0"/>
                          </a:rPr>
                          <m:t>𝑑</m:t>
                        </m:r>
                        <m:sSub>
                          <m:sSubPr>
                            <m:ctrlPr>
                              <a:rPr kumimoji="0" lang="zh-CN" altLang="zh-CN" sz="1800" b="1" i="1"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Cambria Math" panose="02040503050406030204" pitchFamily="18" charset="0"/>
                                <a:ea typeface="微软雅黑" panose="020B0503020204020204" pitchFamily="34" charset="-122"/>
                                <a:cs typeface="Times New Roman" panose="02020603050405020304" pitchFamily="18" charset="0"/>
                              </a:rPr>
                            </m:ctrlPr>
                          </m:sSubPr>
                          <m:e>
                            <m:r>
                              <a:rPr kumimoji="0" lang="en-US" altLang="zh-CN" sz="1800" b="1"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Cambria Math" panose="02040503050406030204" pitchFamily="18" charset="0"/>
                                <a:ea typeface="微软雅黑" panose="020B0503020204020204" pitchFamily="34" charset="-122"/>
                                <a:cs typeface="Times New Roman" panose="02020603050405020304" pitchFamily="18" charset="0"/>
                              </a:rPr>
                              <m:t>𝑤</m:t>
                            </m:r>
                          </m:e>
                          <m:sub>
                            <m:r>
                              <a:rPr kumimoji="0" lang="en-US" altLang="zh-CN" sz="1800" b="1"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Cambria Math" panose="02040503050406030204" pitchFamily="18" charset="0"/>
                                <a:ea typeface="微软雅黑" panose="020B0503020204020204" pitchFamily="34" charset="-122"/>
                                <a:cs typeface="Times New Roman" panose="02020603050405020304" pitchFamily="18" charset="0"/>
                              </a:rPr>
                              <m:t>1</m:t>
                            </m:r>
                          </m:sub>
                        </m:sSub>
                      </m:den>
                    </m:f>
                  </m:oMath>
                </a14:m>
                <a:r>
                  <a:rPr kumimoji="0" lang="zh-CN" altLang="zh-CN" sz="1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后，能使得损失误差减少。这里</a:t>
                </a:r>
                <a14:m>
                  <m:oMath xmlns:m="http://schemas.openxmlformats.org/officeDocument/2006/math">
                    <m:f>
                      <m:fPr>
                        <m:ctrlPr>
                          <a:rPr kumimoji="0" lang="zh-CN" altLang="zh-CN" sz="1800" b="1" i="1"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Cambria Math" panose="02040503050406030204" pitchFamily="18" charset="0"/>
                            <a:ea typeface="微软雅黑" panose="020B0503020204020204" pitchFamily="34" charset="-122"/>
                            <a:cs typeface="Times New Roman" panose="02020603050405020304" pitchFamily="18" charset="0"/>
                          </a:rPr>
                        </m:ctrlPr>
                      </m:fPr>
                      <m:num>
                        <m:r>
                          <a:rPr kumimoji="0" lang="en-US" altLang="zh-CN" sz="1800" b="1"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Cambria Math" panose="02040503050406030204" pitchFamily="18" charset="0"/>
                            <a:ea typeface="微软雅黑" panose="020B0503020204020204" pitchFamily="34" charset="-122"/>
                            <a:cs typeface="Times New Roman" panose="02020603050405020304" pitchFamily="18" charset="0"/>
                          </a:rPr>
                          <m:t>𝑑</m:t>
                        </m:r>
                        <m:r>
                          <a:rPr kumimoji="0" lang="en-US" altLang="zh-CN" sz="1800" b="1"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Cambria Math" panose="02040503050406030204" pitchFamily="18" charset="0"/>
                            <a:ea typeface="微软雅黑" panose="020B0503020204020204" pitchFamily="34" charset="-122"/>
                            <a:cs typeface="Times New Roman" panose="02020603050405020304" pitchFamily="18" charset="0"/>
                          </a:rPr>
                          <m:t>ℒ</m:t>
                        </m:r>
                      </m:num>
                      <m:den>
                        <m:r>
                          <a:rPr kumimoji="0" lang="en-US" altLang="zh-CN" sz="1800" b="1"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Cambria Math" panose="02040503050406030204" pitchFamily="18" charset="0"/>
                            <a:ea typeface="微软雅黑" panose="020B0503020204020204" pitchFamily="34" charset="-122"/>
                            <a:cs typeface="Times New Roman" panose="02020603050405020304" pitchFamily="18" charset="0"/>
                          </a:rPr>
                          <m:t>𝑑</m:t>
                        </m:r>
                        <m:sSub>
                          <m:sSubPr>
                            <m:ctrlPr>
                              <a:rPr kumimoji="0" lang="zh-CN" altLang="zh-CN" sz="1800" b="1" i="1"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Cambria Math" panose="02040503050406030204" pitchFamily="18" charset="0"/>
                                <a:ea typeface="微软雅黑" panose="020B0503020204020204" pitchFamily="34" charset="-122"/>
                                <a:cs typeface="Times New Roman" panose="02020603050405020304" pitchFamily="18" charset="0"/>
                              </a:rPr>
                            </m:ctrlPr>
                          </m:sSubPr>
                          <m:e>
                            <m:r>
                              <a:rPr kumimoji="0" lang="en-US" altLang="zh-CN" sz="1800" b="1"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Cambria Math" panose="02040503050406030204" pitchFamily="18" charset="0"/>
                                <a:ea typeface="微软雅黑" panose="020B0503020204020204" pitchFamily="34" charset="-122"/>
                                <a:cs typeface="Times New Roman" panose="02020603050405020304" pitchFamily="18" charset="0"/>
                              </a:rPr>
                              <m:t>𝑤</m:t>
                            </m:r>
                          </m:e>
                          <m:sub>
                            <m:r>
                              <a:rPr kumimoji="0" lang="en-US" altLang="zh-CN" sz="1800" b="1"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Cambria Math" panose="02040503050406030204" pitchFamily="18" charset="0"/>
                                <a:ea typeface="微软雅黑" panose="020B0503020204020204" pitchFamily="34" charset="-122"/>
                                <a:cs typeface="Times New Roman" panose="02020603050405020304" pitchFamily="18" charset="0"/>
                              </a:rPr>
                              <m:t>1</m:t>
                            </m:r>
                          </m:sub>
                        </m:sSub>
                      </m:den>
                    </m:f>
                  </m:oMath>
                </a14:m>
                <a:r>
                  <a:rPr kumimoji="0" lang="zh-CN" altLang="zh-CN" sz="1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为损失函数</a:t>
                </a:r>
                <a14:m>
                  <m:oMath xmlns:m="http://schemas.openxmlformats.org/officeDocument/2006/math">
                    <m:r>
                      <a:rPr kumimoji="0" lang="en-US" altLang="zh-CN" sz="1800" b="1"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Cambria Math" panose="02040503050406030204" pitchFamily="18" charset="0"/>
                        <a:ea typeface="微软雅黑" panose="020B0503020204020204" pitchFamily="34" charset="-122"/>
                        <a:cs typeface="Times New Roman" panose="02020603050405020304" pitchFamily="18" charset="0"/>
                      </a:rPr>
                      <m:t>ℒ</m:t>
                    </m:r>
                  </m:oMath>
                </a14:m>
                <a:r>
                  <a:rPr kumimoji="0" lang="zh-CN" altLang="zh-CN" sz="1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对</a:t>
                </a:r>
                <a14:m>
                  <m:oMath xmlns:m="http://schemas.openxmlformats.org/officeDocument/2006/math">
                    <m:sSub>
                      <m:sSubPr>
                        <m:ctrlPr>
                          <a:rPr kumimoji="0" lang="zh-CN" altLang="zh-CN" sz="1800" b="1" i="1"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Cambria Math" panose="02040503050406030204" pitchFamily="18" charset="0"/>
                            <a:ea typeface="微软雅黑" panose="020B0503020204020204" pitchFamily="34" charset="-122"/>
                            <a:cs typeface="Times New Roman" panose="02020603050405020304" pitchFamily="18" charset="0"/>
                          </a:rPr>
                        </m:ctrlPr>
                      </m:sSubPr>
                      <m:e>
                        <m:r>
                          <a:rPr kumimoji="0" lang="en-US" altLang="zh-CN" sz="1800" b="1"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Cambria Math" panose="02040503050406030204" pitchFamily="18" charset="0"/>
                            <a:ea typeface="微软雅黑" panose="020B0503020204020204" pitchFamily="34" charset="-122"/>
                            <a:cs typeface="Times New Roman" panose="02020603050405020304" pitchFamily="18" charset="0"/>
                          </a:rPr>
                          <m:t>𝑤</m:t>
                        </m:r>
                      </m:e>
                      <m:sub>
                        <m:r>
                          <a:rPr kumimoji="0" lang="en-US" altLang="zh-CN" sz="1800" b="1"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Cambria Math" panose="02040503050406030204" pitchFamily="18" charset="0"/>
                            <a:ea typeface="微软雅黑" panose="020B0503020204020204" pitchFamily="34" charset="-122"/>
                            <a:cs typeface="Times New Roman" panose="02020603050405020304" pitchFamily="18" charset="0"/>
                          </a:rPr>
                          <m:t>1</m:t>
                        </m:r>
                      </m:sub>
                    </m:sSub>
                  </m:oMath>
                </a14:m>
                <a:r>
                  <a:rPr kumimoji="0" lang="zh-CN" altLang="zh-CN" sz="1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的偏导。于是，需要求取损失函数</a:t>
                </a:r>
                <a14:m>
                  <m:oMath xmlns:m="http://schemas.openxmlformats.org/officeDocument/2006/math">
                    <m:r>
                      <a:rPr kumimoji="0" lang="en-US" altLang="zh-CN" sz="1800" b="1"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Cambria Math" panose="02040503050406030204" pitchFamily="18" charset="0"/>
                        <a:ea typeface="微软雅黑" panose="020B0503020204020204" pitchFamily="34" charset="-122"/>
                        <a:cs typeface="Times New Roman" panose="02020603050405020304" pitchFamily="18" charset="0"/>
                      </a:rPr>
                      <m:t>ℒ</m:t>
                    </m:r>
                  </m:oMath>
                </a14:m>
                <a:r>
                  <a:rPr kumimoji="0" lang="zh-CN" altLang="zh-CN" sz="1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对变量参数</a:t>
                </a:r>
                <a14:m>
                  <m:oMath xmlns:m="http://schemas.openxmlformats.org/officeDocument/2006/math">
                    <m:sSub>
                      <m:sSubPr>
                        <m:ctrlPr>
                          <a:rPr kumimoji="0" lang="zh-CN" altLang="zh-CN" sz="1800" b="1" i="1"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Cambria Math" panose="02040503050406030204" pitchFamily="18" charset="0"/>
                            <a:ea typeface="微软雅黑" panose="020B0503020204020204" pitchFamily="34" charset="-122"/>
                            <a:cs typeface="Times New Roman" panose="02020603050405020304" pitchFamily="18" charset="0"/>
                          </a:rPr>
                        </m:ctrlPr>
                      </m:sSubPr>
                      <m:e>
                        <m:r>
                          <a:rPr kumimoji="0" lang="en-US" altLang="zh-CN" sz="1800" b="1"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Cambria Math" panose="02040503050406030204" pitchFamily="18" charset="0"/>
                            <a:ea typeface="微软雅黑" panose="020B0503020204020204" pitchFamily="34" charset="-122"/>
                            <a:cs typeface="Times New Roman" panose="02020603050405020304" pitchFamily="18" charset="0"/>
                          </a:rPr>
                          <m:t>𝑤</m:t>
                        </m:r>
                      </m:e>
                      <m:sub>
                        <m:r>
                          <a:rPr kumimoji="0" lang="en-US" altLang="zh-CN" sz="1800" b="1"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Cambria Math" panose="02040503050406030204" pitchFamily="18" charset="0"/>
                            <a:ea typeface="微软雅黑" panose="020B0503020204020204" pitchFamily="34" charset="-122"/>
                            <a:cs typeface="Times New Roman" panose="02020603050405020304" pitchFamily="18" charset="0"/>
                          </a:rPr>
                          <m:t>1</m:t>
                        </m:r>
                      </m:sub>
                    </m:sSub>
                  </m:oMath>
                </a14:m>
                <a:r>
                  <a:rPr kumimoji="0" lang="zh-CN" altLang="zh-CN" sz="1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的偏导。</a:t>
                </a:r>
              </a:p>
              <a:p>
                <a:pPr marL="0" marR="0" lvl="0" indent="0" algn="l" defTabSz="914400" rtl="0" eaLnBrk="1" fontAlgn="auto" latinLnBrk="0" hangingPunct="1">
                  <a:lnSpc>
                    <a:spcPct val="100000"/>
                  </a:lnSpc>
                  <a:spcBef>
                    <a:spcPts val="0"/>
                  </a:spcBef>
                  <a:spcAft>
                    <a:spcPts val="0"/>
                  </a:spcAft>
                  <a:buClr>
                    <a:prstClr val="white"/>
                  </a:buClr>
                  <a:buSzPct val="80000"/>
                  <a:buFontTx/>
                  <a:buNone/>
                  <a:tabLst/>
                  <a:defRPr/>
                </a:pPr>
                <a:endParaRPr kumimoji="0" lang="en-US" altLang="zh-CN" sz="1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mc:Choice>
        <mc:Fallback xmlns="">
          <p:sp>
            <p:nvSpPr>
              <p:cNvPr id="11" name="矩形 10">
                <a:extLst>
                  <a:ext uri="{FF2B5EF4-FFF2-40B4-BE49-F238E27FC236}">
                    <a16:creationId xmlns:a16="http://schemas.microsoft.com/office/drawing/2014/main" id="{53401E96-C60D-4A69-B521-ADB13B72E9CF}"/>
                  </a:ext>
                </a:extLst>
              </p:cNvPr>
              <p:cNvSpPr>
                <a:spLocks noRot="1" noChangeAspect="1" noMove="1" noResize="1" noEditPoints="1" noAdjustHandles="1" noChangeArrowheads="1" noChangeShapeType="1" noTextEdit="1"/>
              </p:cNvSpPr>
              <p:nvPr/>
            </p:nvSpPr>
            <p:spPr>
              <a:xfrm>
                <a:off x="166689" y="2680261"/>
                <a:ext cx="6253566" cy="3795013"/>
              </a:xfrm>
              <a:prstGeom prst="rect">
                <a:avLst/>
              </a:prstGeom>
              <a:blipFill>
                <a:blip r:embed="rId4"/>
                <a:stretch>
                  <a:fillRect l="-877" t="-112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 name="矩形 1">
                <a:extLst>
                  <a:ext uri="{FF2B5EF4-FFF2-40B4-BE49-F238E27FC236}">
                    <a16:creationId xmlns:a16="http://schemas.microsoft.com/office/drawing/2014/main" id="{7965CB01-92A3-443E-A48D-9A76D23A2AB1}"/>
                  </a:ext>
                </a:extLst>
              </p:cNvPr>
              <p:cNvSpPr/>
              <p:nvPr/>
            </p:nvSpPr>
            <p:spPr>
              <a:xfrm>
                <a:off x="590145" y="1429392"/>
                <a:ext cx="10765275" cy="787523"/>
              </a:xfrm>
              <a:prstGeom prst="rect">
                <a:avLst/>
              </a:prstGeom>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zh-CN"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模型预测结果</a:t>
                </a:r>
                <a14:m>
                  <m:oMath xmlns:m="http://schemas.openxmlformats.org/officeDocument/2006/math">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𝒪</m:t>
                    </m:r>
                  </m:oMath>
                </a14:m>
                <a:r>
                  <a:rPr kumimoji="0" lang="zh-CN"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与真实结果之间的损失误差</a:t>
                </a:r>
                <a14:m>
                  <m:oMath xmlns:m="http://schemas.openxmlformats.org/officeDocument/2006/math">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𝑙𝑜𝑠𝑠</m:t>
                    </m:r>
                  </m:oMath>
                </a14:m>
                <a:r>
                  <a:rPr kumimoji="0" lang="zh-CN"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由所定义的损失函数</a:t>
                </a:r>
                <a14:m>
                  <m:oMath xmlns:m="http://schemas.openxmlformats.org/officeDocument/2006/math">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ℒ</m:t>
                    </m:r>
                  </m:oMath>
                </a14:m>
                <a:r>
                  <a:rPr kumimoji="0" lang="zh-CN"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计算得到。现在的问题是如何根据这个误差来优化调整连接权重系数</a:t>
                </a:r>
                <a14:m>
                  <m:oMath xmlns:m="http://schemas.openxmlformats.org/officeDocument/2006/math">
                    <m:sSub>
                      <m:sSubPr>
                        <m:ctrlPr>
                          <a:rPr kumimoji="0" lang="zh-CN" altLang="zh-CN" sz="16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𝑤</m:t>
                        </m:r>
                      </m:e>
                      <m:sub>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𝑖</m:t>
                        </m:r>
                      </m:sub>
                    </m:sSub>
                  </m:oMath>
                </a14:m>
                <a:r>
                  <a:rPr kumimoji="0" lang="zh-CN"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（未出现的神经网络其它参数</a:t>
                </a: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调整雷同</a:t>
                </a:r>
                <a:r>
                  <a:rPr kumimoji="0" lang="zh-CN"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），使得训练得到的模型尽可能输出预期结果。</a:t>
                </a:r>
                <a:endPar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mc:Choice>
        <mc:Fallback xmlns="">
          <p:sp>
            <p:nvSpPr>
              <p:cNvPr id="2" name="矩形 1">
                <a:extLst>
                  <a:ext uri="{FF2B5EF4-FFF2-40B4-BE49-F238E27FC236}">
                    <a16:creationId xmlns:a16="http://schemas.microsoft.com/office/drawing/2014/main" id="{7965CB01-92A3-443E-A48D-9A76D23A2AB1}"/>
                  </a:ext>
                </a:extLst>
              </p:cNvPr>
              <p:cNvSpPr>
                <a:spLocks noRot="1" noChangeAspect="1" noMove="1" noResize="1" noEditPoints="1" noAdjustHandles="1" noChangeArrowheads="1" noChangeShapeType="1" noTextEdit="1"/>
              </p:cNvSpPr>
              <p:nvPr/>
            </p:nvSpPr>
            <p:spPr>
              <a:xfrm>
                <a:off x="590145" y="1429392"/>
                <a:ext cx="10765275" cy="787523"/>
              </a:xfrm>
              <a:prstGeom prst="rect">
                <a:avLst/>
              </a:prstGeom>
              <a:blipFill>
                <a:blip r:embed="rId5"/>
                <a:stretch>
                  <a:fillRect b="-846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655714909"/>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583380" y="726948"/>
            <a:ext cx="7464387" cy="497934"/>
            <a:chOff x="4099943" y="2819853"/>
            <a:chExt cx="2570275" cy="497934"/>
          </a:xfrm>
        </p:grpSpPr>
        <p:sp>
          <p:nvSpPr>
            <p:cNvPr id="4" name="平行四边形 3"/>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5" name="平行四边形 4"/>
            <p:cNvSpPr/>
            <p:nvPr/>
          </p:nvSpPr>
          <p:spPr bwMode="auto">
            <a:xfrm>
              <a:off x="4122533" y="2819853"/>
              <a:ext cx="2547685"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6" name="矩形 5"/>
            <p:cNvSpPr/>
            <p:nvPr/>
          </p:nvSpPr>
          <p:spPr>
            <a:xfrm>
              <a:off x="4216534" y="2853798"/>
              <a:ext cx="2359684" cy="40011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prstClr val="black">
                      <a:lumMod val="95000"/>
                      <a:lumOff val="5000"/>
                    </a:prstClr>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神经网络参数优化：误差反向传播</a:t>
              </a:r>
            </a:p>
          </p:txBody>
        </p:sp>
      </p:grpSp>
      <p:sp>
        <p:nvSpPr>
          <p:cNvPr id="25" name="矩形 24">
            <a:extLst>
              <a:ext uri="{FF2B5EF4-FFF2-40B4-BE49-F238E27FC236}">
                <a16:creationId xmlns:a16="http://schemas.microsoft.com/office/drawing/2014/main" id="{FA7E4C39-58FC-4583-BCF8-B462E31C5699}"/>
              </a:ext>
            </a:extLst>
          </p:cNvPr>
          <p:cNvSpPr/>
          <p:nvPr/>
        </p:nvSpPr>
        <p:spPr>
          <a:xfrm>
            <a:off x="852473" y="129010"/>
            <a:ext cx="2852063"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mn-cs"/>
              </a:rPr>
              <a:t>一、</a:t>
            </a: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前馈神经网络与参数优化</a:t>
            </a:r>
          </a:p>
        </p:txBody>
      </p:sp>
      <p:pic>
        <p:nvPicPr>
          <p:cNvPr id="8" name="图片 7">
            <a:extLst>
              <a:ext uri="{FF2B5EF4-FFF2-40B4-BE49-F238E27FC236}">
                <a16:creationId xmlns:a16="http://schemas.microsoft.com/office/drawing/2014/main" id="{4FE59071-F10B-4F38-BB91-6D335FD13FB6}"/>
              </a:ext>
            </a:extLst>
          </p:cNvPr>
          <p:cNvPicPr>
            <a:picLocks noChangeAspect="1"/>
          </p:cNvPicPr>
          <p:nvPr/>
        </p:nvPicPr>
        <p:blipFill>
          <a:blip r:embed="rId3"/>
          <a:stretch>
            <a:fillRect/>
          </a:stretch>
        </p:blipFill>
        <p:spPr>
          <a:xfrm>
            <a:off x="6721831" y="2730230"/>
            <a:ext cx="5088541" cy="2423256"/>
          </a:xfrm>
          <a:prstGeom prst="rect">
            <a:avLst/>
          </a:prstGeom>
        </p:spPr>
      </p:pic>
      <p:sp>
        <p:nvSpPr>
          <p:cNvPr id="9" name="矩形: 圆角 6">
            <a:extLst>
              <a:ext uri="{FF2B5EF4-FFF2-40B4-BE49-F238E27FC236}">
                <a16:creationId xmlns:a16="http://schemas.microsoft.com/office/drawing/2014/main" id="{A2B98877-44E5-46D0-BB7B-257A1D851CA1}"/>
              </a:ext>
            </a:extLst>
          </p:cNvPr>
          <p:cNvSpPr/>
          <p:nvPr/>
        </p:nvSpPr>
        <p:spPr>
          <a:xfrm>
            <a:off x="166688" y="2451359"/>
            <a:ext cx="6376783" cy="3891075"/>
          </a:xfrm>
          <a:prstGeom prst="roundRect">
            <a:avLst>
              <a:gd name="adj" fmla="val 0"/>
            </a:avLst>
          </a:prstGeom>
          <a:gradFill>
            <a:gsLst>
              <a:gs pos="22000">
                <a:srgbClr val="016773"/>
              </a:gs>
              <a:gs pos="100000">
                <a:srgbClr val="00ABA5"/>
              </a:gs>
            </a:gsLst>
            <a:lin ang="30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1"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endParaRPr>
          </a:p>
        </p:txBody>
      </p:sp>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id="{53401E96-C60D-4A69-B521-ADB13B72E9CF}"/>
                  </a:ext>
                </a:extLst>
              </p:cNvPr>
              <p:cNvSpPr/>
              <p:nvPr/>
            </p:nvSpPr>
            <p:spPr>
              <a:xfrm>
                <a:off x="228295" y="2816448"/>
                <a:ext cx="6315175" cy="372140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
                    <a:prstClr val="white"/>
                  </a:buClr>
                  <a:buSzPct val="80000"/>
                  <a:buFontTx/>
                  <a:buNone/>
                  <a:tabLst/>
                  <a:defRPr/>
                </a:pPr>
                <a:r>
                  <a:rPr kumimoji="0" lang="zh-CN" altLang="zh-CN" sz="1800" b="1" i="0" u="none" strike="noStrike" kern="1200" cap="none" spc="0" normalizeH="0" baseline="0" noProof="0" dirty="0">
                    <a:ln>
                      <a:noFill/>
                    </a:ln>
                    <a:solidFill>
                      <a:srgbClr val="FFFFCC"/>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如何调整</a:t>
                </a:r>
                <a14:m>
                  <m:oMath xmlns:m="http://schemas.openxmlformats.org/officeDocument/2006/math">
                    <m:sSub>
                      <m:sSubPr>
                        <m:ctrlPr>
                          <a:rPr kumimoji="0" lang="zh-CN" altLang="zh-CN" sz="1800" b="1" i="1" u="none" strike="noStrike" kern="1200" cap="none" spc="0" normalizeH="0" baseline="0" noProof="0">
                            <a:ln>
                              <a:noFill/>
                            </a:ln>
                            <a:solidFill>
                              <a:srgbClr val="FFFFCC"/>
                            </a:solidFill>
                            <a:effectLst>
                              <a:outerShdw blurRad="38100" dist="38100" dir="2700000" algn="tl">
                                <a:srgbClr val="000000">
                                  <a:alpha val="43137"/>
                                </a:srgbClr>
                              </a:outerShdw>
                            </a:effectLst>
                            <a:uLnTx/>
                            <a:uFillTx/>
                            <a:latin typeface="Cambria Math" panose="02040503050406030204" pitchFamily="18" charset="0"/>
                            <a:ea typeface="微软雅黑" panose="020B0503020204020204" pitchFamily="34" charset="-122"/>
                            <a:cs typeface="Times New Roman" panose="02020603050405020304" pitchFamily="18" charset="0"/>
                          </a:rPr>
                        </m:ctrlPr>
                      </m:sSubPr>
                      <m:e>
                        <m:r>
                          <a:rPr kumimoji="0" lang="en-US" altLang="zh-CN" sz="1800" b="1" i="0" u="none" strike="noStrike" kern="1200" cap="none" spc="0" normalizeH="0" baseline="0" noProof="0">
                            <a:ln>
                              <a:noFill/>
                            </a:ln>
                            <a:solidFill>
                              <a:srgbClr val="FFFFCC"/>
                            </a:solidFill>
                            <a:effectLst>
                              <a:outerShdw blurRad="38100" dist="38100" dir="2700000" algn="tl">
                                <a:srgbClr val="000000">
                                  <a:alpha val="43137"/>
                                </a:srgbClr>
                              </a:outerShdw>
                            </a:effectLst>
                            <a:uLnTx/>
                            <a:uFillTx/>
                            <a:latin typeface="Cambria Math" panose="02040503050406030204" pitchFamily="18" charset="0"/>
                            <a:ea typeface="微软雅黑" panose="020B0503020204020204" pitchFamily="34" charset="-122"/>
                            <a:cs typeface="Times New Roman" panose="02020603050405020304" pitchFamily="18" charset="0"/>
                          </a:rPr>
                          <m:t>𝑤</m:t>
                        </m:r>
                      </m:e>
                      <m:sub>
                        <m:r>
                          <a:rPr kumimoji="0" lang="en-US" altLang="zh-CN" sz="1800" b="1" i="0" u="none" strike="noStrike" kern="1200" cap="none" spc="0" normalizeH="0" baseline="0" noProof="0">
                            <a:ln>
                              <a:noFill/>
                            </a:ln>
                            <a:solidFill>
                              <a:srgbClr val="FFFFCC"/>
                            </a:solidFill>
                            <a:effectLst>
                              <a:outerShdw blurRad="38100" dist="38100" dir="2700000" algn="tl">
                                <a:srgbClr val="000000">
                                  <a:alpha val="43137"/>
                                </a:srgbClr>
                              </a:outerShdw>
                            </a:effectLst>
                            <a:uLnTx/>
                            <a:uFillTx/>
                            <a:latin typeface="Cambria Math" panose="02040503050406030204" pitchFamily="18" charset="0"/>
                            <a:ea typeface="微软雅黑" panose="020B0503020204020204" pitchFamily="34" charset="-122"/>
                            <a:cs typeface="Times New Roman" panose="02020603050405020304" pitchFamily="18" charset="0"/>
                          </a:rPr>
                          <m:t>1</m:t>
                        </m:r>
                      </m:sub>
                    </m:sSub>
                  </m:oMath>
                </a14:m>
                <a:endParaRPr kumimoji="0" lang="en-US" altLang="zh-CN" sz="1800" b="1" i="0" u="none" strike="noStrike" kern="1200" cap="none" spc="0" normalizeH="0" baseline="0" noProof="0" dirty="0">
                  <a:ln>
                    <a:noFill/>
                  </a:ln>
                  <a:solidFill>
                    <a:srgbClr val="FFFFCC"/>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zh-CN" sz="1800" b="1" i="0" u="none" strike="noStrike" kern="1200" cap="none" spc="0"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由于</a:t>
                </a:r>
                <a14:m>
                  <m:oMath xmlns:m="http://schemas.openxmlformats.org/officeDocument/2006/math">
                    <m:sSub>
                      <m:sSubPr>
                        <m:ctrlPr>
                          <a:rPr kumimoji="0" lang="zh-CN" altLang="zh-CN" sz="1800" b="1" i="1" u="none" strike="noStrike" kern="1200" cap="none" spc="0" normalizeH="0" baseline="0" noProof="0">
                            <a:ln>
                              <a:noFill/>
                            </a:ln>
                            <a:solidFill>
                              <a:prstClr val="white"/>
                            </a:solidFill>
                            <a:effectLst/>
                            <a:uLnTx/>
                            <a:uFillTx/>
                            <a:latin typeface="Cambria Math" panose="02040503050406030204" pitchFamily="18" charset="0"/>
                            <a:ea typeface="微软雅黑" panose="020B0503020204020204" pitchFamily="34" charset="-122"/>
                            <a:cs typeface="Times New Roman" panose="02020603050405020304" pitchFamily="18" charset="0"/>
                          </a:rPr>
                        </m:ctrlPr>
                      </m:sSubPr>
                      <m:e>
                        <m:r>
                          <a:rPr kumimoji="0" lang="en-US" altLang="zh-CN" sz="1800" b="1" i="0" u="none" strike="noStrike" kern="1200" cap="none" spc="0" normalizeH="0" baseline="0" noProof="0">
                            <a:ln>
                              <a:noFill/>
                            </a:ln>
                            <a:solidFill>
                              <a:prstClr val="white"/>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𝑤</m:t>
                        </m:r>
                      </m:e>
                      <m:sub>
                        <m:r>
                          <a:rPr kumimoji="0" lang="en-US" altLang="zh-CN" sz="1800" b="1" i="0" u="none" strike="noStrike" kern="1200" cap="none" spc="0" normalizeH="0" baseline="0" noProof="0">
                            <a:ln>
                              <a:noFill/>
                            </a:ln>
                            <a:solidFill>
                              <a:prstClr val="white"/>
                            </a:solidFill>
                            <a:effectLst/>
                            <a:uLnTx/>
                            <a:uFillTx/>
                            <a:latin typeface="Cambria Math" panose="02040503050406030204" pitchFamily="18" charset="0"/>
                            <a:ea typeface="微软雅黑" panose="020B0503020204020204" pitchFamily="34" charset="-122"/>
                            <a:cs typeface="Times New Roman" panose="02020603050405020304" pitchFamily="18" charset="0"/>
                          </a:rPr>
                          <m:t>1</m:t>
                        </m:r>
                      </m:sub>
                    </m:sSub>
                  </m:oMath>
                </a14:m>
                <a:r>
                  <a:rPr kumimoji="0" lang="zh-CN" altLang="zh-CN" sz="1800" b="1" i="0" u="none" strike="noStrike" kern="1200" cap="none" spc="0"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与加权累加函数</a:t>
                </a:r>
                <a14:m>
                  <m:oMath xmlns:m="http://schemas.openxmlformats.org/officeDocument/2006/math">
                    <m:r>
                      <a:rPr kumimoji="0" lang="en-US" altLang="zh-CN" sz="1800" b="1" i="0" u="none" strike="noStrike" kern="1200" cap="none" spc="0" normalizeH="0" baseline="0" noProof="0">
                        <a:ln>
                          <a:noFill/>
                        </a:ln>
                        <a:solidFill>
                          <a:prstClr val="white"/>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𝒳</m:t>
                    </m:r>
                  </m:oMath>
                </a14:m>
                <a:r>
                  <a:rPr kumimoji="0" lang="zh-CN" altLang="zh-CN" sz="1800" b="1" i="0" u="none" strike="noStrike" kern="1200" cap="none" spc="0"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和</a:t>
                </a:r>
                <a:r>
                  <a:rPr kumimoji="0" lang="en-US" altLang="zh-CN" sz="1800" b="1" i="0" u="none" strike="noStrike" kern="1200" cap="none" spc="0"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sigmoid</a:t>
                </a:r>
                <a:r>
                  <a:rPr kumimoji="0" lang="zh-CN" altLang="zh-CN" sz="1800" b="1" i="0" u="none" strike="noStrike" kern="1200" cap="none" spc="0"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函数均有关，因此</a:t>
                </a:r>
                <a14:m>
                  <m:oMath xmlns:m="http://schemas.openxmlformats.org/officeDocument/2006/math">
                    <m:f>
                      <m:fPr>
                        <m:ctrlPr>
                          <a:rPr kumimoji="0" lang="zh-CN" altLang="zh-CN" sz="1800" b="1" i="1" u="none" strike="noStrike" kern="1200" cap="none" spc="0" normalizeH="0" baseline="0" noProof="0">
                            <a:ln>
                              <a:noFill/>
                            </a:ln>
                            <a:solidFill>
                              <a:prstClr val="white"/>
                            </a:solidFill>
                            <a:effectLst/>
                            <a:uLnTx/>
                            <a:uFillTx/>
                            <a:latin typeface="Cambria Math" panose="02040503050406030204" pitchFamily="18" charset="0"/>
                            <a:ea typeface="微软雅黑" panose="020B0503020204020204" pitchFamily="34" charset="-122"/>
                            <a:cs typeface="Times New Roman" panose="02020603050405020304" pitchFamily="18" charset="0"/>
                          </a:rPr>
                        </m:ctrlPr>
                      </m:fPr>
                      <m:num>
                        <m:r>
                          <a:rPr kumimoji="0" lang="en-US" altLang="zh-CN" sz="1800" b="1" i="0" u="none" strike="noStrike" kern="1200" cap="none" spc="0" normalizeH="0" baseline="0" noProof="0">
                            <a:ln>
                              <a:noFill/>
                            </a:ln>
                            <a:solidFill>
                              <a:prstClr val="white"/>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𝑑</m:t>
                        </m:r>
                        <m:r>
                          <a:rPr kumimoji="0" lang="en-US" altLang="zh-CN" sz="1800" b="1" i="0" u="none" strike="noStrike" kern="1200" cap="none" spc="0" normalizeH="0" baseline="0" noProof="0">
                            <a:ln>
                              <a:noFill/>
                            </a:ln>
                            <a:solidFill>
                              <a:prstClr val="white"/>
                            </a:solidFill>
                            <a:effectLst/>
                            <a:uLnTx/>
                            <a:uFillTx/>
                            <a:latin typeface="Cambria Math" panose="02040503050406030204" pitchFamily="18" charset="0"/>
                            <a:ea typeface="微软雅黑" panose="020B0503020204020204" pitchFamily="34" charset="-122"/>
                            <a:cs typeface="Times New Roman" panose="02020603050405020304" pitchFamily="18" charset="0"/>
                          </a:rPr>
                          <m:t>ℒ</m:t>
                        </m:r>
                      </m:num>
                      <m:den>
                        <m:r>
                          <a:rPr kumimoji="0" lang="en-US" altLang="zh-CN" sz="1800" b="1" i="0" u="none" strike="noStrike" kern="1200" cap="none" spc="0" normalizeH="0" baseline="0" noProof="0">
                            <a:ln>
                              <a:noFill/>
                            </a:ln>
                            <a:solidFill>
                              <a:prstClr val="white"/>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𝑑</m:t>
                        </m:r>
                        <m:sSub>
                          <m:sSubPr>
                            <m:ctrlPr>
                              <a:rPr kumimoji="0" lang="zh-CN" altLang="zh-CN" sz="1800" b="1" i="1" u="none" strike="noStrike" kern="1200" cap="none" spc="0" normalizeH="0" baseline="0" noProof="0">
                                <a:ln>
                                  <a:noFill/>
                                </a:ln>
                                <a:solidFill>
                                  <a:prstClr val="white"/>
                                </a:solidFill>
                                <a:effectLst/>
                                <a:uLnTx/>
                                <a:uFillTx/>
                                <a:latin typeface="Cambria Math" panose="02040503050406030204" pitchFamily="18" charset="0"/>
                                <a:ea typeface="微软雅黑" panose="020B0503020204020204" pitchFamily="34" charset="-122"/>
                                <a:cs typeface="Times New Roman" panose="02020603050405020304" pitchFamily="18" charset="0"/>
                              </a:rPr>
                            </m:ctrlPr>
                          </m:sSubPr>
                          <m:e>
                            <m:r>
                              <a:rPr kumimoji="0" lang="en-US" altLang="zh-CN" sz="1800" b="1" i="0" u="none" strike="noStrike" kern="1200" cap="none" spc="0" normalizeH="0" baseline="0" noProof="0">
                                <a:ln>
                                  <a:noFill/>
                                </a:ln>
                                <a:solidFill>
                                  <a:prstClr val="white"/>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𝑤</m:t>
                            </m:r>
                          </m:e>
                          <m:sub>
                            <m:r>
                              <a:rPr kumimoji="0" lang="en-US" altLang="zh-CN" sz="1800" b="1" i="0" u="none" strike="noStrike" kern="1200" cap="none" spc="0" normalizeH="0" baseline="0" noProof="0">
                                <a:ln>
                                  <a:noFill/>
                                </a:ln>
                                <a:solidFill>
                                  <a:prstClr val="white"/>
                                </a:solidFill>
                                <a:effectLst/>
                                <a:uLnTx/>
                                <a:uFillTx/>
                                <a:latin typeface="Cambria Math" panose="02040503050406030204" pitchFamily="18" charset="0"/>
                                <a:ea typeface="微软雅黑" panose="020B0503020204020204" pitchFamily="34" charset="-122"/>
                                <a:cs typeface="Times New Roman" panose="02020603050405020304" pitchFamily="18" charset="0"/>
                              </a:rPr>
                              <m:t>1</m:t>
                            </m:r>
                          </m:sub>
                        </m:sSub>
                      </m:den>
                    </m:f>
                    <m:r>
                      <a:rPr kumimoji="0" lang="en-US" altLang="zh-CN" sz="1800" b="1" i="0" u="none" strike="noStrike" kern="1200" cap="none" spc="0" normalizeH="0" baseline="0" noProof="0">
                        <a:ln>
                          <a:noFill/>
                        </a:ln>
                        <a:solidFill>
                          <a:prstClr val="white"/>
                        </a:solidFill>
                        <a:effectLst/>
                        <a:uLnTx/>
                        <a:uFillTx/>
                        <a:latin typeface="Cambria Math" panose="02040503050406030204" pitchFamily="18" charset="0"/>
                        <a:ea typeface="微软雅黑" panose="020B0503020204020204" pitchFamily="34" charset="-122"/>
                        <a:cs typeface="Times New Roman" panose="02020603050405020304" pitchFamily="18" charset="0"/>
                      </a:rPr>
                      <m:t>=</m:t>
                    </m:r>
                    <m:f>
                      <m:fPr>
                        <m:ctrlPr>
                          <a:rPr kumimoji="0" lang="zh-CN" altLang="zh-CN" sz="1800" b="1" i="1" u="none" strike="noStrike" kern="1200" cap="none" spc="0" normalizeH="0" baseline="0" noProof="0">
                            <a:ln>
                              <a:noFill/>
                            </a:ln>
                            <a:solidFill>
                              <a:prstClr val="white"/>
                            </a:solidFill>
                            <a:effectLst/>
                            <a:uLnTx/>
                            <a:uFillTx/>
                            <a:latin typeface="Cambria Math" panose="02040503050406030204" pitchFamily="18" charset="0"/>
                            <a:ea typeface="微软雅黑" panose="020B0503020204020204" pitchFamily="34" charset="-122"/>
                            <a:cs typeface="Times New Roman" panose="02020603050405020304" pitchFamily="18" charset="0"/>
                          </a:rPr>
                        </m:ctrlPr>
                      </m:fPr>
                      <m:num>
                        <m:r>
                          <a:rPr kumimoji="0" lang="en-US" altLang="zh-CN" sz="1800" b="1" i="0" u="none" strike="noStrike" kern="1200" cap="none" spc="0" normalizeH="0" baseline="0" noProof="0">
                            <a:ln>
                              <a:noFill/>
                            </a:ln>
                            <a:solidFill>
                              <a:prstClr val="white"/>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𝑑</m:t>
                        </m:r>
                        <m:r>
                          <a:rPr kumimoji="0" lang="en-US" altLang="zh-CN" sz="1800" b="1" i="0" u="none" strike="noStrike" kern="1200" cap="none" spc="0" normalizeH="0" baseline="0" noProof="0">
                            <a:ln>
                              <a:noFill/>
                            </a:ln>
                            <a:solidFill>
                              <a:prstClr val="white"/>
                            </a:solidFill>
                            <a:effectLst/>
                            <a:uLnTx/>
                            <a:uFillTx/>
                            <a:latin typeface="Cambria Math" panose="02040503050406030204" pitchFamily="18" charset="0"/>
                            <a:ea typeface="微软雅黑" panose="020B0503020204020204" pitchFamily="34" charset="-122"/>
                            <a:cs typeface="Times New Roman" panose="02020603050405020304" pitchFamily="18" charset="0"/>
                          </a:rPr>
                          <m:t>ℒ</m:t>
                        </m:r>
                      </m:num>
                      <m:den>
                        <m:r>
                          <a:rPr kumimoji="0" lang="en-US" altLang="zh-CN" sz="1800" b="1" i="0" u="none" strike="noStrike" kern="1200" cap="none" spc="0" normalizeH="0" baseline="0" noProof="0">
                            <a:ln>
                              <a:noFill/>
                            </a:ln>
                            <a:solidFill>
                              <a:prstClr val="white"/>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𝑑</m:t>
                        </m:r>
                        <m:r>
                          <a:rPr kumimoji="0" lang="en-US" altLang="zh-CN" sz="1800" b="1" i="0" u="none" strike="noStrike" kern="1200" cap="none" spc="0" normalizeH="0" baseline="0" noProof="0">
                            <a:ln>
                              <a:noFill/>
                            </a:ln>
                            <a:solidFill>
                              <a:prstClr val="white"/>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𝒪</m:t>
                        </m:r>
                      </m:den>
                    </m:f>
                    <m:f>
                      <m:fPr>
                        <m:ctrlPr>
                          <a:rPr kumimoji="0" lang="zh-CN" altLang="zh-CN" sz="1800" b="1" i="1" u="none" strike="noStrike" kern="1200" cap="none" spc="0" normalizeH="0" baseline="0" noProof="0">
                            <a:ln>
                              <a:noFill/>
                            </a:ln>
                            <a:solidFill>
                              <a:prstClr val="white"/>
                            </a:solidFill>
                            <a:effectLst/>
                            <a:uLnTx/>
                            <a:uFillTx/>
                            <a:latin typeface="Cambria Math" panose="02040503050406030204" pitchFamily="18" charset="0"/>
                            <a:ea typeface="微软雅黑" panose="020B0503020204020204" pitchFamily="34" charset="-122"/>
                            <a:cs typeface="Times New Roman" panose="02020603050405020304" pitchFamily="18" charset="0"/>
                          </a:rPr>
                        </m:ctrlPr>
                      </m:fPr>
                      <m:num>
                        <m:r>
                          <a:rPr kumimoji="0" lang="en-US" altLang="zh-CN" sz="1800" b="1" i="0" u="none" strike="noStrike" kern="1200" cap="none" spc="0" normalizeH="0" baseline="0" noProof="0">
                            <a:ln>
                              <a:noFill/>
                            </a:ln>
                            <a:solidFill>
                              <a:prstClr val="white"/>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𝑑</m:t>
                        </m:r>
                        <m:r>
                          <a:rPr kumimoji="0" lang="en-US" altLang="zh-CN" sz="1800" b="1" i="0" u="none" strike="noStrike" kern="1200" cap="none" spc="0" normalizeH="0" baseline="0" noProof="0">
                            <a:ln>
                              <a:noFill/>
                            </a:ln>
                            <a:solidFill>
                              <a:prstClr val="white"/>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𝒪</m:t>
                        </m:r>
                      </m:num>
                      <m:den>
                        <m:r>
                          <a:rPr kumimoji="0" lang="en-US" altLang="zh-CN" sz="1800" b="1" i="0" u="none" strike="noStrike" kern="1200" cap="none" spc="0" normalizeH="0" baseline="0" noProof="0">
                            <a:ln>
                              <a:noFill/>
                            </a:ln>
                            <a:solidFill>
                              <a:prstClr val="white"/>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𝑑</m:t>
                        </m:r>
                        <m:r>
                          <a:rPr kumimoji="0" lang="en-US" altLang="zh-CN" sz="1800" b="1" i="0" u="none" strike="noStrike" kern="1200" cap="none" spc="0" normalizeH="0" baseline="0" noProof="0">
                            <a:ln>
                              <a:noFill/>
                            </a:ln>
                            <a:solidFill>
                              <a:prstClr val="white"/>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𝒳</m:t>
                        </m:r>
                      </m:den>
                    </m:f>
                    <m:f>
                      <m:fPr>
                        <m:ctrlPr>
                          <a:rPr kumimoji="0" lang="zh-CN" altLang="zh-CN" sz="1800" b="1" i="1" u="none" strike="noStrike" kern="1200" cap="none" spc="0" normalizeH="0" baseline="0" noProof="0">
                            <a:ln>
                              <a:noFill/>
                            </a:ln>
                            <a:solidFill>
                              <a:prstClr val="white"/>
                            </a:solidFill>
                            <a:effectLst/>
                            <a:uLnTx/>
                            <a:uFillTx/>
                            <a:latin typeface="Cambria Math" panose="02040503050406030204" pitchFamily="18" charset="0"/>
                            <a:ea typeface="微软雅黑" panose="020B0503020204020204" pitchFamily="34" charset="-122"/>
                            <a:cs typeface="Times New Roman" panose="02020603050405020304" pitchFamily="18" charset="0"/>
                          </a:rPr>
                        </m:ctrlPr>
                      </m:fPr>
                      <m:num>
                        <m:r>
                          <a:rPr kumimoji="0" lang="en-US" altLang="zh-CN" sz="1800" b="1" i="0" u="none" strike="noStrike" kern="1200" cap="none" spc="0" normalizeH="0" baseline="0" noProof="0">
                            <a:ln>
                              <a:noFill/>
                            </a:ln>
                            <a:solidFill>
                              <a:prstClr val="white"/>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𝑑</m:t>
                        </m:r>
                        <m:r>
                          <a:rPr kumimoji="0" lang="en-US" altLang="zh-CN" sz="1800" b="1" i="0" u="none" strike="noStrike" kern="1200" cap="none" spc="0" normalizeH="0" baseline="0" noProof="0">
                            <a:ln>
                              <a:noFill/>
                            </a:ln>
                            <a:solidFill>
                              <a:prstClr val="white"/>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𝒳</m:t>
                        </m:r>
                      </m:num>
                      <m:den>
                        <m:r>
                          <a:rPr kumimoji="0" lang="en-US" altLang="zh-CN" sz="1800" b="1" i="0" u="none" strike="noStrike" kern="1200" cap="none" spc="0" normalizeH="0" baseline="0" noProof="0">
                            <a:ln>
                              <a:noFill/>
                            </a:ln>
                            <a:solidFill>
                              <a:prstClr val="white"/>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𝑑</m:t>
                        </m:r>
                        <m:sSub>
                          <m:sSubPr>
                            <m:ctrlPr>
                              <a:rPr kumimoji="0" lang="zh-CN" altLang="zh-CN" sz="1800" b="1" i="1" u="none" strike="noStrike" kern="1200" cap="none" spc="0" normalizeH="0" baseline="0" noProof="0">
                                <a:ln>
                                  <a:noFill/>
                                </a:ln>
                                <a:solidFill>
                                  <a:prstClr val="white"/>
                                </a:solidFill>
                                <a:effectLst/>
                                <a:uLnTx/>
                                <a:uFillTx/>
                                <a:latin typeface="Cambria Math" panose="02040503050406030204" pitchFamily="18" charset="0"/>
                                <a:ea typeface="微软雅黑" panose="020B0503020204020204" pitchFamily="34" charset="-122"/>
                                <a:cs typeface="Times New Roman" panose="02020603050405020304" pitchFamily="18" charset="0"/>
                              </a:rPr>
                            </m:ctrlPr>
                          </m:sSubPr>
                          <m:e>
                            <m:r>
                              <a:rPr kumimoji="0" lang="en-US" altLang="zh-CN" sz="1800" b="1" i="0" u="none" strike="noStrike" kern="1200" cap="none" spc="0" normalizeH="0" baseline="0" noProof="0">
                                <a:ln>
                                  <a:noFill/>
                                </a:ln>
                                <a:solidFill>
                                  <a:prstClr val="white"/>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𝑤</m:t>
                            </m:r>
                          </m:e>
                          <m:sub>
                            <m:r>
                              <a:rPr kumimoji="0" lang="en-US" altLang="zh-CN" sz="1800" b="1" i="0" u="none" strike="noStrike" kern="1200" cap="none" spc="0" normalizeH="0" baseline="0" noProof="0">
                                <a:ln>
                                  <a:noFill/>
                                </a:ln>
                                <a:solidFill>
                                  <a:prstClr val="white"/>
                                </a:solidFill>
                                <a:effectLst/>
                                <a:uLnTx/>
                                <a:uFillTx/>
                                <a:latin typeface="Cambria Math" panose="02040503050406030204" pitchFamily="18" charset="0"/>
                                <a:ea typeface="微软雅黑" panose="020B0503020204020204" pitchFamily="34" charset="-122"/>
                                <a:cs typeface="Times New Roman" panose="02020603050405020304" pitchFamily="18" charset="0"/>
                              </a:rPr>
                              <m:t>1</m:t>
                            </m:r>
                          </m:sub>
                        </m:sSub>
                      </m:den>
                    </m:f>
                  </m:oMath>
                </a14:m>
                <a:r>
                  <a:rPr kumimoji="0" lang="zh-CN" altLang="zh-CN" sz="1800" b="1" i="0" u="none" strike="noStrike" kern="1200" cap="none" spc="0"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。在这个链式求导中：</a:t>
                </a:r>
                <a14:m>
                  <m:oMath xmlns:m="http://schemas.openxmlformats.org/officeDocument/2006/math">
                    <m:f>
                      <m:fPr>
                        <m:ctrlPr>
                          <a:rPr kumimoji="0" lang="zh-CN" altLang="zh-CN" sz="1800" b="1" i="1" u="none" strike="noStrike" kern="1200" cap="none" spc="0" normalizeH="0" baseline="0" noProof="0">
                            <a:ln>
                              <a:noFill/>
                            </a:ln>
                            <a:solidFill>
                              <a:prstClr val="white"/>
                            </a:solidFill>
                            <a:effectLst/>
                            <a:uLnTx/>
                            <a:uFillTx/>
                            <a:latin typeface="Cambria Math" panose="02040503050406030204" pitchFamily="18" charset="0"/>
                            <a:ea typeface="微软雅黑" panose="020B0503020204020204" pitchFamily="34" charset="-122"/>
                            <a:cs typeface="Times New Roman" panose="02020603050405020304" pitchFamily="18" charset="0"/>
                          </a:rPr>
                        </m:ctrlPr>
                      </m:fPr>
                      <m:num>
                        <m:r>
                          <a:rPr kumimoji="0" lang="en-US" altLang="zh-CN" sz="1800" b="1" i="0" u="none" strike="noStrike" kern="1200" cap="none" spc="0" normalizeH="0" baseline="0" noProof="0">
                            <a:ln>
                              <a:noFill/>
                            </a:ln>
                            <a:solidFill>
                              <a:prstClr val="white"/>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𝑑</m:t>
                        </m:r>
                        <m:r>
                          <a:rPr kumimoji="0" lang="en-US" altLang="zh-CN" sz="1800" b="1" i="0" u="none" strike="noStrike" kern="1200" cap="none" spc="0" normalizeH="0" baseline="0" noProof="0">
                            <a:ln>
                              <a:noFill/>
                            </a:ln>
                            <a:solidFill>
                              <a:prstClr val="white"/>
                            </a:solidFill>
                            <a:effectLst/>
                            <a:uLnTx/>
                            <a:uFillTx/>
                            <a:latin typeface="Cambria Math" panose="02040503050406030204" pitchFamily="18" charset="0"/>
                            <a:ea typeface="微软雅黑" panose="020B0503020204020204" pitchFamily="34" charset="-122"/>
                            <a:cs typeface="Times New Roman" panose="02020603050405020304" pitchFamily="18" charset="0"/>
                          </a:rPr>
                          <m:t>ℒ</m:t>
                        </m:r>
                      </m:num>
                      <m:den>
                        <m:r>
                          <a:rPr kumimoji="0" lang="en-US" altLang="zh-CN" sz="1800" b="1" i="0" u="none" strike="noStrike" kern="1200" cap="none" spc="0" normalizeH="0" baseline="0" noProof="0">
                            <a:ln>
                              <a:noFill/>
                            </a:ln>
                            <a:solidFill>
                              <a:prstClr val="white"/>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𝑑</m:t>
                        </m:r>
                        <m:r>
                          <a:rPr kumimoji="0" lang="en-US" altLang="zh-CN" sz="1800" b="1" i="0" u="none" strike="noStrike" kern="1200" cap="none" spc="0" normalizeH="0" baseline="0" noProof="0">
                            <a:ln>
                              <a:noFill/>
                            </a:ln>
                            <a:solidFill>
                              <a:prstClr val="white"/>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𝒪</m:t>
                        </m:r>
                      </m:den>
                    </m:f>
                  </m:oMath>
                </a14:m>
                <a:r>
                  <a:rPr kumimoji="0" lang="zh-CN" altLang="zh-CN" sz="1800" b="1" i="0" u="none" strike="noStrike" kern="1200" cap="none" spc="0"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与损失函数的定义有关；</a:t>
                </a:r>
                <a14:m>
                  <m:oMath xmlns:m="http://schemas.openxmlformats.org/officeDocument/2006/math">
                    <m:f>
                      <m:fPr>
                        <m:ctrlPr>
                          <a:rPr kumimoji="0" lang="zh-CN" altLang="zh-CN" sz="1800" b="1" i="1" u="none" strike="noStrike" kern="1200" cap="none" spc="0" normalizeH="0" baseline="0" noProof="0">
                            <a:ln>
                              <a:noFill/>
                            </a:ln>
                            <a:solidFill>
                              <a:prstClr val="white"/>
                            </a:solidFill>
                            <a:effectLst/>
                            <a:uLnTx/>
                            <a:uFillTx/>
                            <a:latin typeface="Cambria Math" panose="02040503050406030204" pitchFamily="18" charset="0"/>
                            <a:ea typeface="微软雅黑" panose="020B0503020204020204" pitchFamily="34" charset="-122"/>
                            <a:cs typeface="Times New Roman" panose="02020603050405020304" pitchFamily="18" charset="0"/>
                          </a:rPr>
                        </m:ctrlPr>
                      </m:fPr>
                      <m:num>
                        <m:r>
                          <a:rPr kumimoji="0" lang="en-US" altLang="zh-CN" sz="1800" b="1" i="0" u="none" strike="noStrike" kern="1200" cap="none" spc="0" normalizeH="0" baseline="0" noProof="0">
                            <a:ln>
                              <a:noFill/>
                            </a:ln>
                            <a:solidFill>
                              <a:prstClr val="white"/>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𝑑</m:t>
                        </m:r>
                        <m:r>
                          <a:rPr kumimoji="0" lang="en-US" altLang="zh-CN" sz="1800" b="1" i="0" u="none" strike="noStrike" kern="1200" cap="none" spc="0" normalizeH="0" baseline="0" noProof="0">
                            <a:ln>
                              <a:noFill/>
                            </a:ln>
                            <a:solidFill>
                              <a:prstClr val="white"/>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𝒪</m:t>
                        </m:r>
                      </m:num>
                      <m:den>
                        <m:r>
                          <a:rPr kumimoji="0" lang="en-US" altLang="zh-CN" sz="1800" b="1" i="0" u="none" strike="noStrike" kern="1200" cap="none" spc="0" normalizeH="0" baseline="0" noProof="0">
                            <a:ln>
                              <a:noFill/>
                            </a:ln>
                            <a:solidFill>
                              <a:prstClr val="white"/>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𝑑</m:t>
                        </m:r>
                        <m:r>
                          <a:rPr kumimoji="0" lang="en-US" altLang="zh-CN" sz="1800" b="1" i="0" u="none" strike="noStrike" kern="1200" cap="none" spc="0" normalizeH="0" baseline="0" noProof="0">
                            <a:ln>
                              <a:noFill/>
                            </a:ln>
                            <a:solidFill>
                              <a:prstClr val="white"/>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𝒳</m:t>
                        </m:r>
                      </m:den>
                    </m:f>
                  </m:oMath>
                </a14:m>
                <a:r>
                  <a:rPr kumimoji="0" lang="zh-CN" altLang="zh-CN" sz="1800" b="1" i="0" u="none" strike="noStrike" kern="1200" cap="none" spc="0"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是对</a:t>
                </a:r>
                <a:r>
                  <a:rPr kumimoji="0" lang="en-US" altLang="zh-CN" sz="1800" b="1" i="0" u="none" strike="noStrike" kern="1200" cap="none" spc="0"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sigmoid</a:t>
                </a:r>
                <a:r>
                  <a:rPr kumimoji="0" lang="zh-CN" altLang="zh-CN" sz="1800" b="1" i="0" u="none" strike="noStrike" kern="1200" cap="none" spc="0"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函数求导，结果为</a:t>
                </a:r>
                <a14:m>
                  <m:oMath xmlns:m="http://schemas.openxmlformats.org/officeDocument/2006/math">
                    <m:f>
                      <m:fPr>
                        <m:ctrlPr>
                          <a:rPr kumimoji="0" lang="zh-CN" altLang="zh-CN" sz="1800" b="1" i="1" u="none" strike="noStrike" kern="1200" cap="none" spc="0" normalizeH="0" baseline="0" noProof="0">
                            <a:ln>
                              <a:noFill/>
                            </a:ln>
                            <a:solidFill>
                              <a:prstClr val="white"/>
                            </a:solidFill>
                            <a:effectLst/>
                            <a:uLnTx/>
                            <a:uFillTx/>
                            <a:latin typeface="Cambria Math" panose="02040503050406030204" pitchFamily="18" charset="0"/>
                            <a:ea typeface="微软雅黑" panose="020B0503020204020204" pitchFamily="34" charset="-122"/>
                            <a:cs typeface="Times New Roman" panose="02020603050405020304" pitchFamily="18" charset="0"/>
                          </a:rPr>
                        </m:ctrlPr>
                      </m:fPr>
                      <m:num>
                        <m:r>
                          <a:rPr kumimoji="0" lang="en-US" altLang="zh-CN" sz="1800" b="1" i="0" u="none" strike="noStrike" kern="1200" cap="none" spc="0" normalizeH="0" baseline="0" noProof="0">
                            <a:ln>
                              <a:noFill/>
                            </a:ln>
                            <a:solidFill>
                              <a:prstClr val="white"/>
                            </a:solidFill>
                            <a:effectLst/>
                            <a:uLnTx/>
                            <a:uFillTx/>
                            <a:latin typeface="Cambria Math" panose="02040503050406030204" pitchFamily="18" charset="0"/>
                            <a:ea typeface="微软雅黑" panose="020B0503020204020204" pitchFamily="34" charset="-122"/>
                            <a:cs typeface="Times New Roman" panose="02020603050405020304" pitchFamily="18" charset="0"/>
                          </a:rPr>
                          <m:t>1</m:t>
                        </m:r>
                      </m:num>
                      <m:den>
                        <m:r>
                          <a:rPr kumimoji="0" lang="en-US" altLang="zh-CN" sz="1800" b="1" i="0" u="none" strike="noStrike" kern="1200" cap="none" spc="0" normalizeH="0" baseline="0" noProof="0">
                            <a:ln>
                              <a:noFill/>
                            </a:ln>
                            <a:solidFill>
                              <a:prstClr val="white"/>
                            </a:solidFill>
                            <a:effectLst/>
                            <a:uLnTx/>
                            <a:uFillTx/>
                            <a:latin typeface="Cambria Math" panose="02040503050406030204" pitchFamily="18" charset="0"/>
                            <a:ea typeface="微软雅黑" panose="020B0503020204020204" pitchFamily="34" charset="-122"/>
                            <a:cs typeface="Times New Roman" panose="02020603050405020304" pitchFamily="18" charset="0"/>
                          </a:rPr>
                          <m:t>1+</m:t>
                        </m:r>
                        <m:sSup>
                          <m:sSupPr>
                            <m:ctrlPr>
                              <a:rPr kumimoji="0" lang="zh-CN" altLang="zh-CN" sz="1800" b="1" i="1" u="none" strike="noStrike" kern="1200" cap="none" spc="0" normalizeH="0" baseline="0" noProof="0">
                                <a:ln>
                                  <a:noFill/>
                                </a:ln>
                                <a:solidFill>
                                  <a:prstClr val="white"/>
                                </a:solidFill>
                                <a:effectLst/>
                                <a:uLnTx/>
                                <a:uFillTx/>
                                <a:latin typeface="Cambria Math" panose="02040503050406030204" pitchFamily="18" charset="0"/>
                                <a:ea typeface="微软雅黑" panose="020B0503020204020204" pitchFamily="34" charset="-122"/>
                                <a:cs typeface="Times New Roman" panose="02020603050405020304" pitchFamily="18" charset="0"/>
                              </a:rPr>
                            </m:ctrlPr>
                          </m:sSupPr>
                          <m:e>
                            <m:r>
                              <a:rPr kumimoji="0" lang="en-US" altLang="zh-CN" sz="1800" b="1" i="0" u="none" strike="noStrike" kern="1200" cap="none" spc="0" normalizeH="0" baseline="0" noProof="0">
                                <a:ln>
                                  <a:noFill/>
                                </a:ln>
                                <a:solidFill>
                                  <a:prstClr val="white"/>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𝑒</m:t>
                            </m:r>
                          </m:e>
                          <m:sup>
                            <m:r>
                              <a:rPr kumimoji="0" lang="en-US" altLang="zh-CN" sz="1800" b="1" i="0" u="none" strike="noStrike" kern="1200" cap="none" spc="0" normalizeH="0" baseline="0" noProof="0">
                                <a:ln>
                                  <a:noFill/>
                                </a:ln>
                                <a:solidFill>
                                  <a:prstClr val="white"/>
                                </a:solidFill>
                                <a:effectLst/>
                                <a:uLnTx/>
                                <a:uFillTx/>
                                <a:latin typeface="Cambria Math" panose="02040503050406030204" pitchFamily="18" charset="0"/>
                                <a:ea typeface="微软雅黑" panose="020B0503020204020204" pitchFamily="34" charset="-122"/>
                                <a:cs typeface="Times New Roman" panose="02020603050405020304" pitchFamily="18" charset="0"/>
                              </a:rPr>
                              <m:t>−</m:t>
                            </m:r>
                            <m:r>
                              <a:rPr kumimoji="0" lang="en-US" altLang="zh-CN" sz="1800" b="1" i="0" u="none" strike="noStrike" kern="1200" cap="none" spc="0" normalizeH="0" baseline="0" noProof="0">
                                <a:ln>
                                  <a:noFill/>
                                </a:ln>
                                <a:solidFill>
                                  <a:prstClr val="white"/>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𝒳</m:t>
                            </m:r>
                          </m:sup>
                        </m:sSup>
                      </m:den>
                    </m:f>
                    <m:r>
                      <a:rPr kumimoji="0" lang="en-US" altLang="zh-CN" sz="1800" b="1" i="0" u="none" strike="noStrike" kern="1200" cap="none" spc="0" normalizeH="0" baseline="0" noProof="0">
                        <a:ln>
                          <a:noFill/>
                        </a:ln>
                        <a:solidFill>
                          <a:prstClr val="white"/>
                        </a:solidFill>
                        <a:effectLst/>
                        <a:uLnTx/>
                        <a:uFillTx/>
                        <a:latin typeface="Cambria Math" panose="02040503050406030204" pitchFamily="18" charset="0"/>
                        <a:ea typeface="微软雅黑" panose="020B0503020204020204" pitchFamily="34" charset="-122"/>
                        <a:cs typeface="Times New Roman" panose="02020603050405020304" pitchFamily="18" charset="0"/>
                      </a:rPr>
                      <m:t>×(1−</m:t>
                    </m:r>
                    <m:f>
                      <m:fPr>
                        <m:ctrlPr>
                          <a:rPr kumimoji="0" lang="zh-CN" altLang="zh-CN" sz="1800" b="1" i="1" u="none" strike="noStrike" kern="1200" cap="none" spc="0" normalizeH="0" baseline="0" noProof="0">
                            <a:ln>
                              <a:noFill/>
                            </a:ln>
                            <a:solidFill>
                              <a:prstClr val="white"/>
                            </a:solidFill>
                            <a:effectLst/>
                            <a:uLnTx/>
                            <a:uFillTx/>
                            <a:latin typeface="Cambria Math" panose="02040503050406030204" pitchFamily="18" charset="0"/>
                            <a:ea typeface="微软雅黑" panose="020B0503020204020204" pitchFamily="34" charset="-122"/>
                            <a:cs typeface="Times New Roman" panose="02020603050405020304" pitchFamily="18" charset="0"/>
                          </a:rPr>
                        </m:ctrlPr>
                      </m:fPr>
                      <m:num>
                        <m:r>
                          <a:rPr kumimoji="0" lang="en-US" altLang="zh-CN" sz="1800" b="1" i="0" u="none" strike="noStrike" kern="1200" cap="none" spc="0" normalizeH="0" baseline="0" noProof="0">
                            <a:ln>
                              <a:noFill/>
                            </a:ln>
                            <a:solidFill>
                              <a:prstClr val="white"/>
                            </a:solidFill>
                            <a:effectLst/>
                            <a:uLnTx/>
                            <a:uFillTx/>
                            <a:latin typeface="Cambria Math" panose="02040503050406030204" pitchFamily="18" charset="0"/>
                            <a:ea typeface="微软雅黑" panose="020B0503020204020204" pitchFamily="34" charset="-122"/>
                            <a:cs typeface="Times New Roman" panose="02020603050405020304" pitchFamily="18" charset="0"/>
                          </a:rPr>
                          <m:t>1</m:t>
                        </m:r>
                      </m:num>
                      <m:den>
                        <m:r>
                          <a:rPr kumimoji="0" lang="en-US" altLang="zh-CN" sz="1800" b="1" i="0" u="none" strike="noStrike" kern="1200" cap="none" spc="0" normalizeH="0" baseline="0" noProof="0">
                            <a:ln>
                              <a:noFill/>
                            </a:ln>
                            <a:solidFill>
                              <a:prstClr val="white"/>
                            </a:solidFill>
                            <a:effectLst/>
                            <a:uLnTx/>
                            <a:uFillTx/>
                            <a:latin typeface="Cambria Math" panose="02040503050406030204" pitchFamily="18" charset="0"/>
                            <a:ea typeface="微软雅黑" panose="020B0503020204020204" pitchFamily="34" charset="-122"/>
                            <a:cs typeface="Times New Roman" panose="02020603050405020304" pitchFamily="18" charset="0"/>
                          </a:rPr>
                          <m:t>1+</m:t>
                        </m:r>
                        <m:sSup>
                          <m:sSupPr>
                            <m:ctrlPr>
                              <a:rPr kumimoji="0" lang="zh-CN" altLang="zh-CN" sz="1800" b="1" i="1" u="none" strike="noStrike" kern="1200" cap="none" spc="0" normalizeH="0" baseline="0" noProof="0">
                                <a:ln>
                                  <a:noFill/>
                                </a:ln>
                                <a:solidFill>
                                  <a:prstClr val="white"/>
                                </a:solidFill>
                                <a:effectLst/>
                                <a:uLnTx/>
                                <a:uFillTx/>
                                <a:latin typeface="Cambria Math" panose="02040503050406030204" pitchFamily="18" charset="0"/>
                                <a:ea typeface="微软雅黑" panose="020B0503020204020204" pitchFamily="34" charset="-122"/>
                                <a:cs typeface="Times New Roman" panose="02020603050405020304" pitchFamily="18" charset="0"/>
                              </a:rPr>
                            </m:ctrlPr>
                          </m:sSupPr>
                          <m:e>
                            <m:r>
                              <a:rPr kumimoji="0" lang="en-US" altLang="zh-CN" sz="1800" b="1" i="0" u="none" strike="noStrike" kern="1200" cap="none" spc="0" normalizeH="0" baseline="0" noProof="0">
                                <a:ln>
                                  <a:noFill/>
                                </a:ln>
                                <a:solidFill>
                                  <a:prstClr val="white"/>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𝑒</m:t>
                            </m:r>
                          </m:e>
                          <m:sup>
                            <m:r>
                              <a:rPr kumimoji="0" lang="en-US" altLang="zh-CN" sz="1800" b="1" i="0" u="none" strike="noStrike" kern="1200" cap="none" spc="0" normalizeH="0" baseline="0" noProof="0">
                                <a:ln>
                                  <a:noFill/>
                                </a:ln>
                                <a:solidFill>
                                  <a:prstClr val="white"/>
                                </a:solidFill>
                                <a:effectLst/>
                                <a:uLnTx/>
                                <a:uFillTx/>
                                <a:latin typeface="Cambria Math" panose="02040503050406030204" pitchFamily="18" charset="0"/>
                                <a:ea typeface="微软雅黑" panose="020B0503020204020204" pitchFamily="34" charset="-122"/>
                                <a:cs typeface="Times New Roman" panose="02020603050405020304" pitchFamily="18" charset="0"/>
                              </a:rPr>
                              <m:t>−</m:t>
                            </m:r>
                            <m:r>
                              <a:rPr kumimoji="0" lang="en-US" altLang="zh-CN" sz="1800" b="1" i="0" u="none" strike="noStrike" kern="1200" cap="none" spc="0" normalizeH="0" baseline="0" noProof="0">
                                <a:ln>
                                  <a:noFill/>
                                </a:ln>
                                <a:solidFill>
                                  <a:prstClr val="white"/>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𝒳</m:t>
                            </m:r>
                          </m:sup>
                        </m:sSup>
                      </m:den>
                    </m:f>
                    <m:r>
                      <a:rPr kumimoji="0" lang="en-US" altLang="zh-CN" sz="1800" b="1" i="0" u="none" strike="noStrike" kern="1200" cap="none" spc="0" normalizeH="0" baseline="0" noProof="0">
                        <a:ln>
                          <a:noFill/>
                        </a:ln>
                        <a:solidFill>
                          <a:prstClr val="white"/>
                        </a:solidFill>
                        <a:effectLst/>
                        <a:uLnTx/>
                        <a:uFillTx/>
                        <a:latin typeface="Cambria Math" panose="02040503050406030204" pitchFamily="18" charset="0"/>
                        <a:ea typeface="微软雅黑" panose="020B0503020204020204" pitchFamily="34" charset="-122"/>
                        <a:cs typeface="Times New Roman" panose="02020603050405020304" pitchFamily="18" charset="0"/>
                      </a:rPr>
                      <m:t>)</m:t>
                    </m:r>
                  </m:oMath>
                </a14:m>
                <a:r>
                  <a:rPr kumimoji="0" lang="zh-CN" altLang="zh-CN" sz="1800" b="1" i="0" u="none" strike="noStrike" kern="1200" cap="none" spc="0"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14:m>
                  <m:oMath xmlns:m="http://schemas.openxmlformats.org/officeDocument/2006/math">
                    <m:f>
                      <m:fPr>
                        <m:ctrlPr>
                          <a:rPr kumimoji="0" lang="zh-CN" altLang="zh-CN" sz="1800" b="1" i="1" u="none" strike="noStrike" kern="1200" cap="none" spc="0" normalizeH="0" baseline="0" noProof="0">
                            <a:ln>
                              <a:noFill/>
                            </a:ln>
                            <a:solidFill>
                              <a:prstClr val="white"/>
                            </a:solidFill>
                            <a:effectLst/>
                            <a:uLnTx/>
                            <a:uFillTx/>
                            <a:latin typeface="Cambria Math" panose="02040503050406030204" pitchFamily="18" charset="0"/>
                            <a:ea typeface="微软雅黑" panose="020B0503020204020204" pitchFamily="34" charset="-122"/>
                            <a:cs typeface="Times New Roman" panose="02020603050405020304" pitchFamily="18" charset="0"/>
                          </a:rPr>
                        </m:ctrlPr>
                      </m:fPr>
                      <m:num>
                        <m:r>
                          <a:rPr kumimoji="0" lang="en-US" altLang="zh-CN" sz="1800" b="1" i="0" u="none" strike="noStrike" kern="1200" cap="none" spc="0" normalizeH="0" baseline="0" noProof="0">
                            <a:ln>
                              <a:noFill/>
                            </a:ln>
                            <a:solidFill>
                              <a:prstClr val="white"/>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𝑑</m:t>
                        </m:r>
                        <m:r>
                          <a:rPr kumimoji="0" lang="en-US" altLang="zh-CN" sz="1800" b="1" i="0" u="none" strike="noStrike" kern="1200" cap="none" spc="0" normalizeH="0" baseline="0" noProof="0">
                            <a:ln>
                              <a:noFill/>
                            </a:ln>
                            <a:solidFill>
                              <a:prstClr val="white"/>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𝒳</m:t>
                        </m:r>
                      </m:num>
                      <m:den>
                        <m:r>
                          <a:rPr kumimoji="0" lang="en-US" altLang="zh-CN" sz="1800" b="1" i="0" u="none" strike="noStrike" kern="1200" cap="none" spc="0" normalizeH="0" baseline="0" noProof="0">
                            <a:ln>
                              <a:noFill/>
                            </a:ln>
                            <a:solidFill>
                              <a:prstClr val="white"/>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𝑑</m:t>
                        </m:r>
                        <m:sSub>
                          <m:sSubPr>
                            <m:ctrlPr>
                              <a:rPr kumimoji="0" lang="zh-CN" altLang="zh-CN" sz="1800" b="1" i="1" u="none" strike="noStrike" kern="1200" cap="none" spc="0" normalizeH="0" baseline="0" noProof="0">
                                <a:ln>
                                  <a:noFill/>
                                </a:ln>
                                <a:solidFill>
                                  <a:prstClr val="white"/>
                                </a:solidFill>
                                <a:effectLst/>
                                <a:uLnTx/>
                                <a:uFillTx/>
                                <a:latin typeface="Cambria Math" panose="02040503050406030204" pitchFamily="18" charset="0"/>
                                <a:ea typeface="微软雅黑" panose="020B0503020204020204" pitchFamily="34" charset="-122"/>
                                <a:cs typeface="Times New Roman" panose="02020603050405020304" pitchFamily="18" charset="0"/>
                              </a:rPr>
                            </m:ctrlPr>
                          </m:sSubPr>
                          <m:e>
                            <m:r>
                              <a:rPr kumimoji="0" lang="en-US" altLang="zh-CN" sz="1800" b="1" i="0" u="none" strike="noStrike" kern="1200" cap="none" spc="0" normalizeH="0" baseline="0" noProof="0">
                                <a:ln>
                                  <a:noFill/>
                                </a:ln>
                                <a:solidFill>
                                  <a:prstClr val="white"/>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𝑤</m:t>
                            </m:r>
                          </m:e>
                          <m:sub>
                            <m:r>
                              <a:rPr kumimoji="0" lang="en-US" altLang="zh-CN" sz="1800" b="1" i="0" u="none" strike="noStrike" kern="1200" cap="none" spc="0" normalizeH="0" baseline="0" noProof="0">
                                <a:ln>
                                  <a:noFill/>
                                </a:ln>
                                <a:solidFill>
                                  <a:prstClr val="white"/>
                                </a:solidFill>
                                <a:effectLst/>
                                <a:uLnTx/>
                                <a:uFillTx/>
                                <a:latin typeface="Cambria Math" panose="02040503050406030204" pitchFamily="18" charset="0"/>
                                <a:ea typeface="微软雅黑" panose="020B0503020204020204" pitchFamily="34" charset="-122"/>
                                <a:cs typeface="Times New Roman" panose="02020603050405020304" pitchFamily="18" charset="0"/>
                              </a:rPr>
                              <m:t>1</m:t>
                            </m:r>
                          </m:sub>
                        </m:sSub>
                      </m:den>
                    </m:f>
                  </m:oMath>
                </a14:m>
                <a:r>
                  <a:rPr kumimoji="0" lang="zh-CN" altLang="zh-CN" sz="1800" b="1" i="0" u="none" strike="noStrike" kern="1200" cap="none" spc="0"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是加权累加函数</a:t>
                </a:r>
                <a14:m>
                  <m:oMath xmlns:m="http://schemas.openxmlformats.org/officeDocument/2006/math">
                    <m:sSub>
                      <m:sSubPr>
                        <m:ctrlPr>
                          <a:rPr kumimoji="0" lang="zh-CN" altLang="zh-CN" sz="1800" b="1" i="1" u="none" strike="noStrike" kern="1200" cap="none" spc="0" normalizeH="0" baseline="0" noProof="0">
                            <a:ln>
                              <a:noFill/>
                            </a:ln>
                            <a:solidFill>
                              <a:prstClr val="white"/>
                            </a:solidFill>
                            <a:effectLst/>
                            <a:uLnTx/>
                            <a:uFillTx/>
                            <a:latin typeface="Cambria Math" panose="02040503050406030204" pitchFamily="18" charset="0"/>
                            <a:ea typeface="微软雅黑" panose="020B0503020204020204" pitchFamily="34" charset="-122"/>
                            <a:cs typeface="Times New Roman" panose="02020603050405020304" pitchFamily="18" charset="0"/>
                          </a:rPr>
                        </m:ctrlPr>
                      </m:sSubPr>
                      <m:e>
                        <m:r>
                          <a:rPr kumimoji="0" lang="en-US" altLang="zh-CN" sz="1800" b="1" i="0" u="none" strike="noStrike" kern="1200" cap="none" spc="0" normalizeH="0" baseline="0" noProof="0">
                            <a:ln>
                              <a:noFill/>
                            </a:ln>
                            <a:solidFill>
                              <a:prstClr val="white"/>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𝑤</m:t>
                        </m:r>
                      </m:e>
                      <m:sub>
                        <m:r>
                          <a:rPr kumimoji="0" lang="en-US" altLang="zh-CN" sz="1800" b="1" i="0" u="none" strike="noStrike" kern="1200" cap="none" spc="0" normalizeH="0" baseline="0" noProof="0">
                            <a:ln>
                              <a:noFill/>
                            </a:ln>
                            <a:solidFill>
                              <a:prstClr val="white"/>
                            </a:solidFill>
                            <a:effectLst/>
                            <a:uLnTx/>
                            <a:uFillTx/>
                            <a:latin typeface="Cambria Math" panose="02040503050406030204" pitchFamily="18" charset="0"/>
                            <a:ea typeface="微软雅黑" panose="020B0503020204020204" pitchFamily="34" charset="-122"/>
                            <a:cs typeface="Times New Roman" panose="02020603050405020304" pitchFamily="18" charset="0"/>
                          </a:rPr>
                          <m:t>1</m:t>
                        </m:r>
                      </m:sub>
                    </m:sSub>
                    <m:r>
                      <a:rPr kumimoji="0" lang="en-US" altLang="zh-CN" sz="1800" b="1" i="0" u="none" strike="noStrike" kern="1200" cap="none" spc="0" normalizeH="0" baseline="0" noProof="0">
                        <a:ln>
                          <a:noFill/>
                        </a:ln>
                        <a:solidFill>
                          <a:prstClr val="white"/>
                        </a:solidFill>
                        <a:effectLst/>
                        <a:uLnTx/>
                        <a:uFillTx/>
                        <a:latin typeface="Cambria Math" panose="02040503050406030204" pitchFamily="18" charset="0"/>
                        <a:ea typeface="微软雅黑" panose="020B0503020204020204" pitchFamily="34" charset="-122"/>
                        <a:cs typeface="Times New Roman" panose="02020603050405020304" pitchFamily="18" charset="0"/>
                      </a:rPr>
                      <m:t>×</m:t>
                    </m:r>
                    <m:sSub>
                      <m:sSubPr>
                        <m:ctrlPr>
                          <a:rPr kumimoji="0" lang="zh-CN" altLang="zh-CN" sz="1800" b="1" i="1" u="none" strike="noStrike" kern="1200" cap="none" spc="0" normalizeH="0" baseline="0" noProof="0">
                            <a:ln>
                              <a:noFill/>
                            </a:ln>
                            <a:solidFill>
                              <a:prstClr val="white"/>
                            </a:solidFill>
                            <a:effectLst/>
                            <a:uLnTx/>
                            <a:uFillTx/>
                            <a:latin typeface="Cambria Math" panose="02040503050406030204" pitchFamily="18" charset="0"/>
                            <a:ea typeface="微软雅黑" panose="020B0503020204020204" pitchFamily="34" charset="-122"/>
                            <a:cs typeface="Times New Roman" panose="02020603050405020304" pitchFamily="18" charset="0"/>
                          </a:rPr>
                        </m:ctrlPr>
                      </m:sSubPr>
                      <m:e>
                        <m:r>
                          <a:rPr kumimoji="0" lang="en-US" altLang="zh-CN" sz="1800" b="1" i="0" u="none" strike="noStrike" kern="1200" cap="none" spc="0" normalizeH="0" baseline="0" noProof="0">
                            <a:ln>
                              <a:noFill/>
                            </a:ln>
                            <a:solidFill>
                              <a:prstClr val="white"/>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𝑜𝑢𝑡</m:t>
                        </m:r>
                      </m:e>
                      <m:sub>
                        <m:r>
                          <a:rPr kumimoji="0" lang="en-US" altLang="zh-CN" sz="1800" b="1" i="0" u="none" strike="noStrike" kern="1200" cap="none" spc="0" normalizeH="0" baseline="0" noProof="0">
                            <a:ln>
                              <a:noFill/>
                            </a:ln>
                            <a:solidFill>
                              <a:prstClr val="white"/>
                            </a:solidFill>
                            <a:effectLst/>
                            <a:uLnTx/>
                            <a:uFillTx/>
                            <a:latin typeface="Cambria Math" panose="02040503050406030204" pitchFamily="18" charset="0"/>
                            <a:ea typeface="微软雅黑" panose="020B0503020204020204" pitchFamily="34" charset="-122"/>
                            <a:cs typeface="Times New Roman" panose="02020603050405020304" pitchFamily="18" charset="0"/>
                          </a:rPr>
                          <m:t>1</m:t>
                        </m:r>
                      </m:sub>
                    </m:sSub>
                    <m:r>
                      <a:rPr kumimoji="0" lang="en-US" altLang="zh-CN" sz="1800" b="1" i="0" u="none" strike="noStrike" kern="1200" cap="none" spc="0" normalizeH="0" baseline="0" noProof="0">
                        <a:ln>
                          <a:noFill/>
                        </a:ln>
                        <a:solidFill>
                          <a:prstClr val="white"/>
                        </a:solidFill>
                        <a:effectLst/>
                        <a:uLnTx/>
                        <a:uFillTx/>
                        <a:latin typeface="Cambria Math" panose="02040503050406030204" pitchFamily="18" charset="0"/>
                        <a:ea typeface="微软雅黑" panose="020B0503020204020204" pitchFamily="34" charset="-122"/>
                        <a:cs typeface="Times New Roman" panose="02020603050405020304" pitchFamily="18" charset="0"/>
                      </a:rPr>
                      <m:t>+</m:t>
                    </m:r>
                    <m:sSub>
                      <m:sSubPr>
                        <m:ctrlPr>
                          <a:rPr kumimoji="0" lang="zh-CN" altLang="zh-CN" sz="1800" b="1" i="1" u="none" strike="noStrike" kern="1200" cap="none" spc="0" normalizeH="0" baseline="0" noProof="0">
                            <a:ln>
                              <a:noFill/>
                            </a:ln>
                            <a:solidFill>
                              <a:prstClr val="white"/>
                            </a:solidFill>
                            <a:effectLst/>
                            <a:uLnTx/>
                            <a:uFillTx/>
                            <a:latin typeface="Cambria Math" panose="02040503050406030204" pitchFamily="18" charset="0"/>
                            <a:ea typeface="微软雅黑" panose="020B0503020204020204" pitchFamily="34" charset="-122"/>
                            <a:cs typeface="Times New Roman" panose="02020603050405020304" pitchFamily="18" charset="0"/>
                          </a:rPr>
                        </m:ctrlPr>
                      </m:sSubPr>
                      <m:e>
                        <m:r>
                          <a:rPr kumimoji="0" lang="en-US" altLang="zh-CN" sz="1800" b="1" i="0" u="none" strike="noStrike" kern="1200" cap="none" spc="0" normalizeH="0" baseline="0" noProof="0">
                            <a:ln>
                              <a:noFill/>
                            </a:ln>
                            <a:solidFill>
                              <a:prstClr val="white"/>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𝑤</m:t>
                        </m:r>
                      </m:e>
                      <m:sub>
                        <m:r>
                          <a:rPr kumimoji="0" lang="en-US" altLang="zh-CN" sz="1800" b="1" i="0" u="none" strike="noStrike" kern="1200" cap="none" spc="0" normalizeH="0" baseline="0" noProof="0">
                            <a:ln>
                              <a:noFill/>
                            </a:ln>
                            <a:solidFill>
                              <a:prstClr val="white"/>
                            </a:solidFill>
                            <a:effectLst/>
                            <a:uLnTx/>
                            <a:uFillTx/>
                            <a:latin typeface="Cambria Math" panose="02040503050406030204" pitchFamily="18" charset="0"/>
                            <a:ea typeface="微软雅黑" panose="020B0503020204020204" pitchFamily="34" charset="-122"/>
                            <a:cs typeface="Times New Roman" panose="02020603050405020304" pitchFamily="18" charset="0"/>
                          </a:rPr>
                          <m:t>2</m:t>
                        </m:r>
                      </m:sub>
                    </m:sSub>
                    <m:r>
                      <a:rPr kumimoji="0" lang="en-US" altLang="zh-CN" sz="1800" b="1" i="0" u="none" strike="noStrike" kern="1200" cap="none" spc="0" normalizeH="0" baseline="0" noProof="0">
                        <a:ln>
                          <a:noFill/>
                        </a:ln>
                        <a:solidFill>
                          <a:prstClr val="white"/>
                        </a:solidFill>
                        <a:effectLst/>
                        <a:uLnTx/>
                        <a:uFillTx/>
                        <a:latin typeface="Cambria Math" panose="02040503050406030204" pitchFamily="18" charset="0"/>
                        <a:ea typeface="微软雅黑" panose="020B0503020204020204" pitchFamily="34" charset="-122"/>
                        <a:cs typeface="Times New Roman" panose="02020603050405020304" pitchFamily="18" charset="0"/>
                      </a:rPr>
                      <m:t>×</m:t>
                    </m:r>
                    <m:sSub>
                      <m:sSubPr>
                        <m:ctrlPr>
                          <a:rPr kumimoji="0" lang="zh-CN" altLang="zh-CN" sz="1800" b="1" i="1" u="none" strike="noStrike" kern="1200" cap="none" spc="0" normalizeH="0" baseline="0" noProof="0">
                            <a:ln>
                              <a:noFill/>
                            </a:ln>
                            <a:solidFill>
                              <a:prstClr val="white"/>
                            </a:solidFill>
                            <a:effectLst/>
                            <a:uLnTx/>
                            <a:uFillTx/>
                            <a:latin typeface="Cambria Math" panose="02040503050406030204" pitchFamily="18" charset="0"/>
                            <a:ea typeface="微软雅黑" panose="020B0503020204020204" pitchFamily="34" charset="-122"/>
                            <a:cs typeface="Times New Roman" panose="02020603050405020304" pitchFamily="18" charset="0"/>
                          </a:rPr>
                        </m:ctrlPr>
                      </m:sSubPr>
                      <m:e>
                        <m:r>
                          <a:rPr kumimoji="0" lang="en-US" altLang="zh-CN" sz="1800" b="1" i="0" u="none" strike="noStrike" kern="1200" cap="none" spc="0" normalizeH="0" baseline="0" noProof="0">
                            <a:ln>
                              <a:noFill/>
                            </a:ln>
                            <a:solidFill>
                              <a:prstClr val="white"/>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𝑜𝑢𝑡</m:t>
                        </m:r>
                      </m:e>
                      <m:sub>
                        <m:r>
                          <a:rPr kumimoji="0" lang="en-US" altLang="zh-CN" sz="1800" b="1" i="0" u="none" strike="noStrike" kern="1200" cap="none" spc="0" normalizeH="0" baseline="0" noProof="0">
                            <a:ln>
                              <a:noFill/>
                            </a:ln>
                            <a:solidFill>
                              <a:prstClr val="white"/>
                            </a:solidFill>
                            <a:effectLst/>
                            <a:uLnTx/>
                            <a:uFillTx/>
                            <a:latin typeface="Cambria Math" panose="02040503050406030204" pitchFamily="18" charset="0"/>
                            <a:ea typeface="微软雅黑" panose="020B0503020204020204" pitchFamily="34" charset="-122"/>
                            <a:cs typeface="Times New Roman" panose="02020603050405020304" pitchFamily="18" charset="0"/>
                          </a:rPr>
                          <m:t>2</m:t>
                        </m:r>
                      </m:sub>
                    </m:sSub>
                    <m:r>
                      <a:rPr kumimoji="0" lang="en-US" altLang="zh-CN" sz="1800" b="1" i="0" u="none" strike="noStrike" kern="1200" cap="none" spc="0" normalizeH="0" baseline="0" noProof="0">
                        <a:ln>
                          <a:noFill/>
                        </a:ln>
                        <a:solidFill>
                          <a:prstClr val="white"/>
                        </a:solidFill>
                        <a:effectLst/>
                        <a:uLnTx/>
                        <a:uFillTx/>
                        <a:latin typeface="Cambria Math" panose="02040503050406030204" pitchFamily="18" charset="0"/>
                        <a:ea typeface="微软雅黑" panose="020B0503020204020204" pitchFamily="34" charset="-122"/>
                        <a:cs typeface="Times New Roman" panose="02020603050405020304" pitchFamily="18" charset="0"/>
                      </a:rPr>
                      <m:t>+</m:t>
                    </m:r>
                    <m:sSub>
                      <m:sSubPr>
                        <m:ctrlPr>
                          <a:rPr kumimoji="0" lang="zh-CN" altLang="zh-CN" sz="1800" b="1" i="1" u="none" strike="noStrike" kern="1200" cap="none" spc="0" normalizeH="0" baseline="0" noProof="0">
                            <a:ln>
                              <a:noFill/>
                            </a:ln>
                            <a:solidFill>
                              <a:prstClr val="white"/>
                            </a:solidFill>
                            <a:effectLst/>
                            <a:uLnTx/>
                            <a:uFillTx/>
                            <a:latin typeface="Cambria Math" panose="02040503050406030204" pitchFamily="18" charset="0"/>
                            <a:ea typeface="微软雅黑" panose="020B0503020204020204" pitchFamily="34" charset="-122"/>
                            <a:cs typeface="Times New Roman" panose="02020603050405020304" pitchFamily="18" charset="0"/>
                          </a:rPr>
                        </m:ctrlPr>
                      </m:sSubPr>
                      <m:e>
                        <m:r>
                          <a:rPr kumimoji="0" lang="en-US" altLang="zh-CN" sz="1800" b="1" i="0" u="none" strike="noStrike" kern="1200" cap="none" spc="0" normalizeH="0" baseline="0" noProof="0">
                            <a:ln>
                              <a:noFill/>
                            </a:ln>
                            <a:solidFill>
                              <a:prstClr val="white"/>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𝑤</m:t>
                        </m:r>
                      </m:e>
                      <m:sub>
                        <m:r>
                          <a:rPr kumimoji="0" lang="en-US" altLang="zh-CN" sz="1800" b="1" i="0" u="none" strike="noStrike" kern="1200" cap="none" spc="0" normalizeH="0" baseline="0" noProof="0">
                            <a:ln>
                              <a:noFill/>
                            </a:ln>
                            <a:solidFill>
                              <a:prstClr val="white"/>
                            </a:solidFill>
                            <a:effectLst/>
                            <a:uLnTx/>
                            <a:uFillTx/>
                            <a:latin typeface="Cambria Math" panose="02040503050406030204" pitchFamily="18" charset="0"/>
                            <a:ea typeface="微软雅黑" panose="020B0503020204020204" pitchFamily="34" charset="-122"/>
                            <a:cs typeface="Times New Roman" panose="02020603050405020304" pitchFamily="18" charset="0"/>
                          </a:rPr>
                          <m:t>3</m:t>
                        </m:r>
                      </m:sub>
                    </m:sSub>
                    <m:r>
                      <a:rPr kumimoji="0" lang="en-US" altLang="zh-CN" sz="1800" b="1" i="0" u="none" strike="noStrike" kern="1200" cap="none" spc="0" normalizeH="0" baseline="0" noProof="0">
                        <a:ln>
                          <a:noFill/>
                        </a:ln>
                        <a:solidFill>
                          <a:prstClr val="white"/>
                        </a:solidFill>
                        <a:effectLst/>
                        <a:uLnTx/>
                        <a:uFillTx/>
                        <a:latin typeface="Cambria Math" panose="02040503050406030204" pitchFamily="18" charset="0"/>
                        <a:ea typeface="微软雅黑" panose="020B0503020204020204" pitchFamily="34" charset="-122"/>
                        <a:cs typeface="Times New Roman" panose="02020603050405020304" pitchFamily="18" charset="0"/>
                      </a:rPr>
                      <m:t>×</m:t>
                    </m:r>
                    <m:sSub>
                      <m:sSubPr>
                        <m:ctrlPr>
                          <a:rPr kumimoji="0" lang="zh-CN" altLang="zh-CN" sz="1800" b="1" i="1" u="none" strike="noStrike" kern="1200" cap="none" spc="0" normalizeH="0" baseline="0" noProof="0">
                            <a:ln>
                              <a:noFill/>
                            </a:ln>
                            <a:solidFill>
                              <a:prstClr val="white"/>
                            </a:solidFill>
                            <a:effectLst/>
                            <a:uLnTx/>
                            <a:uFillTx/>
                            <a:latin typeface="Cambria Math" panose="02040503050406030204" pitchFamily="18" charset="0"/>
                            <a:ea typeface="微软雅黑" panose="020B0503020204020204" pitchFamily="34" charset="-122"/>
                            <a:cs typeface="Times New Roman" panose="02020603050405020304" pitchFamily="18" charset="0"/>
                          </a:rPr>
                        </m:ctrlPr>
                      </m:sSubPr>
                      <m:e>
                        <m:r>
                          <a:rPr kumimoji="0" lang="en-US" altLang="zh-CN" sz="1800" b="1" i="0" u="none" strike="noStrike" kern="1200" cap="none" spc="0" normalizeH="0" baseline="0" noProof="0">
                            <a:ln>
                              <a:noFill/>
                            </a:ln>
                            <a:solidFill>
                              <a:prstClr val="white"/>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𝑜𝑢𝑡</m:t>
                        </m:r>
                      </m:e>
                      <m:sub>
                        <m:r>
                          <a:rPr kumimoji="0" lang="en-US" altLang="zh-CN" sz="1800" b="1" i="0" u="none" strike="noStrike" kern="1200" cap="none" spc="0" normalizeH="0" baseline="0" noProof="0">
                            <a:ln>
                              <a:noFill/>
                            </a:ln>
                            <a:solidFill>
                              <a:prstClr val="white"/>
                            </a:solidFill>
                            <a:effectLst/>
                            <a:uLnTx/>
                            <a:uFillTx/>
                            <a:latin typeface="Cambria Math" panose="02040503050406030204" pitchFamily="18" charset="0"/>
                            <a:ea typeface="微软雅黑" panose="020B0503020204020204" pitchFamily="34" charset="-122"/>
                            <a:cs typeface="Times New Roman" panose="02020603050405020304" pitchFamily="18" charset="0"/>
                          </a:rPr>
                          <m:t>3</m:t>
                        </m:r>
                      </m:sub>
                    </m:sSub>
                  </m:oMath>
                </a14:m>
                <a:r>
                  <a:rPr kumimoji="0" lang="zh-CN" altLang="zh-CN" sz="1800" b="1" i="0" u="none" strike="noStrike" kern="1200" cap="none" spc="0"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对</a:t>
                </a:r>
                <a14:m>
                  <m:oMath xmlns:m="http://schemas.openxmlformats.org/officeDocument/2006/math">
                    <m:sSub>
                      <m:sSubPr>
                        <m:ctrlPr>
                          <a:rPr kumimoji="0" lang="zh-CN" altLang="zh-CN" sz="1800" b="1" i="1" u="none" strike="noStrike" kern="1200" cap="none" spc="0" normalizeH="0" baseline="0" noProof="0">
                            <a:ln>
                              <a:noFill/>
                            </a:ln>
                            <a:solidFill>
                              <a:prstClr val="white"/>
                            </a:solidFill>
                            <a:effectLst/>
                            <a:uLnTx/>
                            <a:uFillTx/>
                            <a:latin typeface="Cambria Math" panose="02040503050406030204" pitchFamily="18" charset="0"/>
                            <a:ea typeface="微软雅黑" panose="020B0503020204020204" pitchFamily="34" charset="-122"/>
                            <a:cs typeface="Times New Roman" panose="02020603050405020304" pitchFamily="18" charset="0"/>
                          </a:rPr>
                        </m:ctrlPr>
                      </m:sSubPr>
                      <m:e>
                        <m:r>
                          <a:rPr kumimoji="0" lang="en-US" altLang="zh-CN" sz="1800" b="1" i="0" u="none" strike="noStrike" kern="1200" cap="none" spc="0" normalizeH="0" baseline="0" noProof="0">
                            <a:ln>
                              <a:noFill/>
                            </a:ln>
                            <a:solidFill>
                              <a:prstClr val="white"/>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𝑤</m:t>
                        </m:r>
                      </m:e>
                      <m:sub>
                        <m:r>
                          <a:rPr kumimoji="0" lang="en-US" altLang="zh-CN" sz="1800" b="1" i="0" u="none" strike="noStrike" kern="1200" cap="none" spc="0" normalizeH="0" baseline="0" noProof="0">
                            <a:ln>
                              <a:noFill/>
                            </a:ln>
                            <a:solidFill>
                              <a:prstClr val="white"/>
                            </a:solidFill>
                            <a:effectLst/>
                            <a:uLnTx/>
                            <a:uFillTx/>
                            <a:latin typeface="Cambria Math" panose="02040503050406030204" pitchFamily="18" charset="0"/>
                            <a:ea typeface="微软雅黑" panose="020B0503020204020204" pitchFamily="34" charset="-122"/>
                            <a:cs typeface="Times New Roman" panose="02020603050405020304" pitchFamily="18" charset="0"/>
                          </a:rPr>
                          <m:t>1</m:t>
                        </m:r>
                      </m:sub>
                    </m:sSub>
                  </m:oMath>
                </a14:m>
                <a:r>
                  <a:rPr kumimoji="0" lang="zh-CN" altLang="zh-CN" sz="1800" b="1" i="0" u="none" strike="noStrike" kern="1200" cap="none" spc="0"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求导，结果为</a:t>
                </a:r>
                <a14:m>
                  <m:oMath xmlns:m="http://schemas.openxmlformats.org/officeDocument/2006/math">
                    <m:sSub>
                      <m:sSubPr>
                        <m:ctrlPr>
                          <a:rPr kumimoji="0" lang="zh-CN" altLang="zh-CN" sz="1800" b="1" i="1" u="none" strike="noStrike" kern="1200" cap="none" spc="0" normalizeH="0" baseline="0" noProof="0">
                            <a:ln>
                              <a:noFill/>
                            </a:ln>
                            <a:solidFill>
                              <a:prstClr val="white"/>
                            </a:solidFill>
                            <a:effectLst/>
                            <a:uLnTx/>
                            <a:uFillTx/>
                            <a:latin typeface="Cambria Math" panose="02040503050406030204" pitchFamily="18" charset="0"/>
                            <a:ea typeface="微软雅黑" panose="020B0503020204020204" pitchFamily="34" charset="-122"/>
                            <a:cs typeface="Times New Roman" panose="02020603050405020304" pitchFamily="18" charset="0"/>
                          </a:rPr>
                        </m:ctrlPr>
                      </m:sSubPr>
                      <m:e>
                        <m:r>
                          <a:rPr kumimoji="0" lang="en-US" altLang="zh-CN" sz="1800" b="1" i="0" u="none" strike="noStrike" kern="1200" cap="none" spc="0" normalizeH="0" baseline="0" noProof="0">
                            <a:ln>
                              <a:noFill/>
                            </a:ln>
                            <a:solidFill>
                              <a:prstClr val="white"/>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𝑜𝑢𝑡</m:t>
                        </m:r>
                      </m:e>
                      <m:sub>
                        <m:r>
                          <a:rPr kumimoji="0" lang="en-US" altLang="zh-CN" sz="1800" b="1" i="0" u="none" strike="noStrike" kern="1200" cap="none" spc="0" normalizeH="0" baseline="0" noProof="0">
                            <a:ln>
                              <a:noFill/>
                            </a:ln>
                            <a:solidFill>
                              <a:prstClr val="white"/>
                            </a:solidFill>
                            <a:effectLst/>
                            <a:uLnTx/>
                            <a:uFillTx/>
                            <a:latin typeface="Cambria Math" panose="02040503050406030204" pitchFamily="18" charset="0"/>
                            <a:ea typeface="微软雅黑" panose="020B0503020204020204" pitchFamily="34" charset="-122"/>
                            <a:cs typeface="Times New Roman" panose="02020603050405020304" pitchFamily="18" charset="0"/>
                          </a:rPr>
                          <m:t>1</m:t>
                        </m:r>
                      </m:sub>
                    </m:sSub>
                  </m:oMath>
                </a14:m>
                <a:r>
                  <a:rPr kumimoji="0" lang="zh-CN" altLang="zh-CN" sz="1800" b="1" i="0" u="none" strike="noStrike" kern="1200" cap="none" spc="0"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
                    <a:prstClr val="white"/>
                  </a:buClr>
                  <a:buSzPct val="80000"/>
                  <a:buFontTx/>
                  <a:buNone/>
                  <a:tabLst/>
                  <a:defRPr/>
                </a:pPr>
                <a:endParaRPr kumimoji="0" lang="en-US" altLang="zh-CN" sz="1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prstClr val="white"/>
                  </a:buClr>
                  <a:buSzPct val="80000"/>
                  <a:buFontTx/>
                  <a:buNone/>
                  <a:tabLst/>
                  <a:defRPr/>
                </a:pPr>
                <a:endParaRPr kumimoji="0" lang="en-US" altLang="zh-CN" sz="1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mc:Choice>
        <mc:Fallback xmlns="">
          <p:sp>
            <p:nvSpPr>
              <p:cNvPr id="11" name="矩形 10">
                <a:extLst>
                  <a:ext uri="{FF2B5EF4-FFF2-40B4-BE49-F238E27FC236}">
                    <a16:creationId xmlns:a16="http://schemas.microsoft.com/office/drawing/2014/main" id="{53401E96-C60D-4A69-B521-ADB13B72E9CF}"/>
                  </a:ext>
                </a:extLst>
              </p:cNvPr>
              <p:cNvSpPr>
                <a:spLocks noRot="1" noChangeAspect="1" noMove="1" noResize="1" noEditPoints="1" noAdjustHandles="1" noChangeArrowheads="1" noChangeShapeType="1" noTextEdit="1"/>
              </p:cNvSpPr>
              <p:nvPr/>
            </p:nvSpPr>
            <p:spPr>
              <a:xfrm>
                <a:off x="228295" y="2816448"/>
                <a:ext cx="6315175" cy="3721403"/>
              </a:xfrm>
              <a:prstGeom prst="rect">
                <a:avLst/>
              </a:prstGeom>
              <a:blipFill>
                <a:blip r:embed="rId4"/>
                <a:stretch>
                  <a:fillRect l="-772" t="-98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 name="矩形 1">
                <a:extLst>
                  <a:ext uri="{FF2B5EF4-FFF2-40B4-BE49-F238E27FC236}">
                    <a16:creationId xmlns:a16="http://schemas.microsoft.com/office/drawing/2014/main" id="{7965CB01-92A3-443E-A48D-9A76D23A2AB1}"/>
                  </a:ext>
                </a:extLst>
              </p:cNvPr>
              <p:cNvSpPr/>
              <p:nvPr/>
            </p:nvSpPr>
            <p:spPr>
              <a:xfrm>
                <a:off x="590145" y="1429392"/>
                <a:ext cx="10765275" cy="787523"/>
              </a:xfrm>
              <a:prstGeom prst="rect">
                <a:avLst/>
              </a:prstGeom>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zh-CN"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模型预测结果</a:t>
                </a:r>
                <a14:m>
                  <m:oMath xmlns:m="http://schemas.openxmlformats.org/officeDocument/2006/math">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𝒪</m:t>
                    </m:r>
                  </m:oMath>
                </a14:m>
                <a:r>
                  <a:rPr kumimoji="0" lang="zh-CN"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与真实结果之间的损失误差</a:t>
                </a:r>
                <a14:m>
                  <m:oMath xmlns:m="http://schemas.openxmlformats.org/officeDocument/2006/math">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𝑙𝑜𝑠𝑠</m:t>
                    </m:r>
                  </m:oMath>
                </a14:m>
                <a:r>
                  <a:rPr kumimoji="0" lang="zh-CN"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由所定义的损失函数</a:t>
                </a:r>
                <a14:m>
                  <m:oMath xmlns:m="http://schemas.openxmlformats.org/officeDocument/2006/math">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ℒ</m:t>
                    </m:r>
                  </m:oMath>
                </a14:m>
                <a:r>
                  <a:rPr kumimoji="0" lang="zh-CN"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计算得到。现在的问题是如何根据这个误差来优化调整连接权重系数</a:t>
                </a:r>
                <a14:m>
                  <m:oMath xmlns:m="http://schemas.openxmlformats.org/officeDocument/2006/math">
                    <m:sSub>
                      <m:sSubPr>
                        <m:ctrlPr>
                          <a:rPr kumimoji="0" lang="zh-CN" altLang="zh-CN" sz="16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𝑤</m:t>
                        </m:r>
                      </m:e>
                      <m:sub>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𝑖</m:t>
                        </m:r>
                      </m:sub>
                    </m:sSub>
                  </m:oMath>
                </a14:m>
                <a:r>
                  <a:rPr kumimoji="0" lang="zh-CN"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（未出现的神经网络其它参数</a:t>
                </a: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调整雷同</a:t>
                </a:r>
                <a:r>
                  <a:rPr kumimoji="0" lang="zh-CN"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），使得训练得到的模型尽可能输出预期结果。</a:t>
                </a:r>
                <a:endPar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mc:Choice>
        <mc:Fallback xmlns="">
          <p:sp>
            <p:nvSpPr>
              <p:cNvPr id="2" name="矩形 1">
                <a:extLst>
                  <a:ext uri="{FF2B5EF4-FFF2-40B4-BE49-F238E27FC236}">
                    <a16:creationId xmlns:a16="http://schemas.microsoft.com/office/drawing/2014/main" id="{7965CB01-92A3-443E-A48D-9A76D23A2AB1}"/>
                  </a:ext>
                </a:extLst>
              </p:cNvPr>
              <p:cNvSpPr>
                <a:spLocks noRot="1" noChangeAspect="1" noMove="1" noResize="1" noEditPoints="1" noAdjustHandles="1" noChangeArrowheads="1" noChangeShapeType="1" noTextEdit="1"/>
              </p:cNvSpPr>
              <p:nvPr/>
            </p:nvSpPr>
            <p:spPr>
              <a:xfrm>
                <a:off x="590145" y="1429392"/>
                <a:ext cx="10765275" cy="787523"/>
              </a:xfrm>
              <a:prstGeom prst="rect">
                <a:avLst/>
              </a:prstGeom>
              <a:blipFill>
                <a:blip r:embed="rId5"/>
                <a:stretch>
                  <a:fillRect b="-846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9244763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A64C602B-6B8C-EB43-B0C6-4EC01F4C6437}"/>
              </a:ext>
            </a:extLst>
          </p:cNvPr>
          <p:cNvSpPr/>
          <p:nvPr/>
        </p:nvSpPr>
        <p:spPr>
          <a:xfrm>
            <a:off x="1744133" y="130413"/>
            <a:ext cx="8703733" cy="6370975"/>
          </a:xfrm>
          <a:prstGeom prst="rect">
            <a:avLst/>
          </a:prstGeom>
        </p:spPr>
        <p:txBody>
          <a:bodyPr wrap="square">
            <a:spAutoFit/>
          </a:bodyPr>
          <a:lstStyle/>
          <a:p>
            <a:pPr algn="ctr">
              <a:lnSpc>
                <a:spcPct val="150000"/>
              </a:lnSpc>
            </a:pPr>
            <a:r>
              <a:rPr lang="zh-CN" altLang="zh-CN" sz="2000" kern="100" dirty="0">
                <a:latin typeface="Times New Roman" panose="02020603050405020304" pitchFamily="18" charset="0"/>
                <a:ea typeface="华文楷体" panose="02010600040101010101" pitchFamily="2" charset="-122"/>
                <a:cs typeface="Times New Roman" panose="02020603050405020304" pitchFamily="18" charset="0"/>
              </a:rPr>
              <a:t>《人工智能基础》课程</a:t>
            </a:r>
            <a:r>
              <a:rPr lang="en-US" altLang="zh-CN" sz="2000" kern="100" dirty="0">
                <a:latin typeface="Times New Roman" panose="02020603050405020304" pitchFamily="18" charset="0"/>
                <a:ea typeface="华文楷体" panose="02010600040101010101" pitchFamily="2" charset="-122"/>
                <a:cs typeface="Times New Roman" panose="02020603050405020304" pitchFamily="18" charset="0"/>
              </a:rPr>
              <a:t>2024</a:t>
            </a:r>
            <a:r>
              <a:rPr lang="zh-CN" altLang="zh-CN" sz="2000" kern="100" dirty="0">
                <a:latin typeface="Times New Roman" panose="02020603050405020304" pitchFamily="18" charset="0"/>
                <a:ea typeface="华文楷体" panose="02010600040101010101" pitchFamily="2" charset="-122"/>
                <a:cs typeface="Times New Roman" panose="02020603050405020304" pitchFamily="18" charset="0"/>
              </a:rPr>
              <a:t>年春夏考试范围</a:t>
            </a:r>
            <a:endParaRPr lang="zh-CN" altLang="zh-CN" sz="2000" kern="100" dirty="0">
              <a:latin typeface="DengXian" panose="02010600030101010101" pitchFamily="2" charset="-122"/>
              <a:ea typeface="DengXian" panose="02010600030101010101" pitchFamily="2" charset="-122"/>
              <a:cs typeface="Times New Roman" panose="02020603050405020304" pitchFamily="18" charset="0"/>
            </a:endParaRPr>
          </a:p>
          <a:p>
            <a:pPr algn="ctr">
              <a:lnSpc>
                <a:spcPct val="150000"/>
              </a:lnSpc>
            </a:pPr>
            <a:r>
              <a:rPr lang="zh-CN" altLang="zh-CN" sz="2000" kern="100" dirty="0">
                <a:solidFill>
                  <a:srgbClr val="0070C0"/>
                </a:solidFill>
                <a:latin typeface="Times New Roman" panose="02020603050405020304" pitchFamily="18" charset="0"/>
                <a:ea typeface="华文楷体" panose="02010600040101010101" pitchFamily="2" charset="-122"/>
                <a:cs typeface="Times New Roman" panose="02020603050405020304" pitchFamily="18" charset="0"/>
              </a:rPr>
              <a:t>考试内容请</a:t>
            </a:r>
            <a:r>
              <a:rPr lang="zh-CN" altLang="en-US" sz="2000" kern="100" dirty="0">
                <a:solidFill>
                  <a:srgbClr val="0070C0"/>
                </a:solidFill>
                <a:latin typeface="Times New Roman" panose="02020603050405020304" pitchFamily="18" charset="0"/>
                <a:ea typeface="华文楷体" panose="02010600040101010101" pitchFamily="2" charset="-122"/>
                <a:cs typeface="Times New Roman" panose="02020603050405020304" pitchFamily="18" charset="0"/>
              </a:rPr>
              <a:t>参考课程组</a:t>
            </a:r>
            <a:r>
              <a:rPr lang="zh-CN" altLang="zh-CN" sz="2000" kern="100" dirty="0">
                <a:solidFill>
                  <a:srgbClr val="0070C0"/>
                </a:solidFill>
                <a:latin typeface="Times New Roman" panose="02020603050405020304" pitchFamily="18" charset="0"/>
                <a:ea typeface="华文楷体" panose="02010600040101010101" pitchFamily="2" charset="-122"/>
                <a:cs typeface="Times New Roman" panose="02020603050405020304" pitchFamily="18" charset="0"/>
              </a:rPr>
              <a:t>的</a:t>
            </a:r>
            <a:r>
              <a:rPr lang="zh-CN" altLang="en-US" sz="2000" kern="100" dirty="0">
                <a:solidFill>
                  <a:srgbClr val="0070C0"/>
                </a:solidFill>
                <a:latin typeface="Times New Roman" panose="02020603050405020304" pitchFamily="18" charset="0"/>
                <a:ea typeface="华文楷体" panose="02010600040101010101" pitchFamily="2" charset="-122"/>
                <a:cs typeface="Times New Roman" panose="02020603050405020304" pitchFamily="18" charset="0"/>
              </a:rPr>
              <a:t>统一</a:t>
            </a:r>
            <a:r>
              <a:rPr lang="zh-CN" altLang="zh-CN" sz="2000" kern="100" dirty="0">
                <a:solidFill>
                  <a:srgbClr val="0070C0"/>
                </a:solidFill>
                <a:latin typeface="Times New Roman" panose="02020603050405020304" pitchFamily="18" charset="0"/>
                <a:ea typeface="华文楷体" panose="02010600040101010101" pitchFamily="2" charset="-122"/>
                <a:cs typeface="Times New Roman" panose="02020603050405020304" pitchFamily="18" charset="0"/>
              </a:rPr>
              <a:t>课件</a:t>
            </a:r>
            <a:endParaRPr lang="en-US" altLang="zh-CN" sz="2000" b="1" kern="100" dirty="0">
              <a:solidFill>
                <a:srgbClr val="0070C0"/>
              </a:solidFill>
              <a:latin typeface="Times New Roman" panose="02020603050405020304" pitchFamily="18" charset="0"/>
              <a:ea typeface="华文楷体" panose="02010600040101010101" pitchFamily="2" charset="-122"/>
              <a:cs typeface="Times New Roman" panose="02020603050405020304" pitchFamily="18" charset="0"/>
            </a:endParaRPr>
          </a:p>
          <a:p>
            <a:pPr algn="ctr">
              <a:lnSpc>
                <a:spcPct val="150000"/>
              </a:lnSpc>
            </a:pPr>
            <a:endParaRPr lang="zh-CN" altLang="zh-CN" sz="800" kern="100" dirty="0">
              <a:latin typeface="DengXian" panose="02010600030101010101" pitchFamily="2" charset="-122"/>
              <a:ea typeface="DengXian" panose="02010600030101010101" pitchFamily="2" charset="-122"/>
              <a:cs typeface="Times New Roman" panose="02020603050405020304" pitchFamily="18" charset="0"/>
            </a:endParaRPr>
          </a:p>
          <a:p>
            <a:pPr algn="just">
              <a:lnSpc>
                <a:spcPct val="150000"/>
              </a:lnSpc>
            </a:pPr>
            <a:r>
              <a:rPr lang="zh-CN" altLang="zh-CN" sz="2000" kern="100" dirty="0">
                <a:solidFill>
                  <a:schemeClr val="tx1">
                    <a:lumMod val="50000"/>
                    <a:lumOff val="50000"/>
                  </a:schemeClr>
                </a:solidFill>
                <a:latin typeface="Times New Roman" panose="02020603050405020304" pitchFamily="18" charset="0"/>
                <a:ea typeface="华文楷体" panose="02010600040101010101" pitchFamily="2" charset="-122"/>
                <a:cs typeface="Times New Roman" panose="02020603050405020304" pitchFamily="18" charset="0"/>
              </a:rPr>
              <a:t>第</a:t>
            </a:r>
            <a:r>
              <a:rPr lang="en-US" altLang="zh-CN" sz="2000" kern="100" dirty="0">
                <a:solidFill>
                  <a:schemeClr val="tx1">
                    <a:lumMod val="50000"/>
                    <a:lumOff val="50000"/>
                  </a:schemeClr>
                </a:solidFill>
                <a:latin typeface="Times New Roman" panose="02020603050405020304" pitchFamily="18" charset="0"/>
                <a:ea typeface="华文楷体" panose="02010600040101010101" pitchFamily="2" charset="-122"/>
                <a:cs typeface="Times New Roman" panose="02020603050405020304" pitchFamily="18" charset="0"/>
              </a:rPr>
              <a:t>1</a:t>
            </a:r>
            <a:r>
              <a:rPr lang="zh-CN" altLang="zh-CN" sz="2000" kern="100" dirty="0">
                <a:solidFill>
                  <a:schemeClr val="tx1">
                    <a:lumMod val="50000"/>
                    <a:lumOff val="50000"/>
                  </a:schemeClr>
                </a:solidFill>
                <a:latin typeface="Times New Roman" panose="02020603050405020304" pitchFamily="18" charset="0"/>
                <a:ea typeface="华文楷体" panose="02010600040101010101" pitchFamily="2" charset="-122"/>
                <a:cs typeface="Times New Roman" panose="02020603050405020304" pitchFamily="18" charset="0"/>
              </a:rPr>
              <a:t>章</a:t>
            </a:r>
            <a:r>
              <a:rPr lang="zh-CN" altLang="zh-CN" sz="2000" kern="100" dirty="0">
                <a:solidFill>
                  <a:schemeClr val="tx1">
                    <a:lumMod val="50000"/>
                    <a:lumOff val="50000"/>
                  </a:schemeClr>
                </a:solidFill>
                <a:latin typeface="DengXian" panose="02010600030101010101" pitchFamily="2" charset="-122"/>
                <a:ea typeface="Times New Roman" panose="02020603050405020304" pitchFamily="18" charset="0"/>
                <a:cs typeface="Times New Roman" panose="02020603050405020304" pitchFamily="18" charset="0"/>
              </a:rPr>
              <a:t> </a:t>
            </a:r>
            <a:r>
              <a:rPr lang="zh-CN" altLang="zh-CN" sz="2000" kern="100" dirty="0">
                <a:solidFill>
                  <a:schemeClr val="tx1">
                    <a:lumMod val="50000"/>
                    <a:lumOff val="50000"/>
                  </a:schemeClr>
                </a:solidFill>
                <a:latin typeface="Times New Roman" panose="02020603050405020304" pitchFamily="18" charset="0"/>
                <a:ea typeface="华文楷体" panose="02010600040101010101" pitchFamily="2" charset="-122"/>
                <a:cs typeface="Times New Roman" panose="02020603050405020304" pitchFamily="18" charset="0"/>
              </a:rPr>
              <a:t>绪论</a:t>
            </a:r>
            <a:r>
              <a:rPr lang="zh-CN" altLang="zh-CN" sz="2000" kern="1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en-US" sz="2000" kern="100" dirty="0">
                <a:solidFill>
                  <a:srgbClr val="C00000"/>
                </a:solidFill>
                <a:latin typeface="Times New Roman" panose="02020603050405020304" pitchFamily="18" charset="0"/>
                <a:ea typeface="华文楷体" panose="02010600040101010101" pitchFamily="2" charset="-122"/>
                <a:cs typeface="Times New Roman" panose="02020603050405020304" pitchFamily="18" charset="0"/>
              </a:rPr>
              <a:t>不纳入本次考试范围</a:t>
            </a:r>
            <a:r>
              <a:rPr lang="zh-CN" altLang="zh-CN" sz="2000" kern="100" dirty="0">
                <a:latin typeface="Times New Roman" panose="02020603050405020304" pitchFamily="18" charset="0"/>
                <a:ea typeface="华文楷体" panose="02010600040101010101" pitchFamily="2" charset="-122"/>
                <a:cs typeface="Times New Roman" panose="02020603050405020304" pitchFamily="18" charset="0"/>
              </a:rPr>
              <a:t>）</a:t>
            </a:r>
            <a:endParaRPr lang="en-US" altLang="zh-CN" sz="2000" kern="100" dirty="0">
              <a:latin typeface="Times New Roman" panose="02020603050405020304" pitchFamily="18" charset="0"/>
              <a:ea typeface="华文楷体" panose="02010600040101010101" pitchFamily="2" charset="-122"/>
              <a:cs typeface="Times New Roman" panose="02020603050405020304" pitchFamily="18" charset="0"/>
            </a:endParaRPr>
          </a:p>
          <a:p>
            <a:pPr algn="just">
              <a:lnSpc>
                <a:spcPct val="150000"/>
              </a:lnSpc>
            </a:pPr>
            <a:r>
              <a:rPr lang="zh-CN" altLang="en-US" sz="2400" kern="100" dirty="0">
                <a:effectLst>
                  <a:outerShdw blurRad="50800" dist="38100" dir="2700000" algn="tl" rotWithShape="0">
                    <a:prstClr val="black">
                      <a:alpha val="40000"/>
                    </a:prstClr>
                  </a:outerShdw>
                </a:effectLst>
                <a:latin typeface="Times New Roman" panose="02020603050405020304" pitchFamily="18" charset="0"/>
                <a:ea typeface="华文楷体" panose="02010600040101010101" pitchFamily="2" charset="-122"/>
                <a:cs typeface="Times New Roman" panose="02020603050405020304" pitchFamily="18" charset="0"/>
              </a:rPr>
              <a:t>第</a:t>
            </a:r>
            <a:r>
              <a:rPr lang="en-US" altLang="zh-CN" sz="2400" kern="100" dirty="0">
                <a:effectLst>
                  <a:outerShdw blurRad="50800" dist="38100" dir="2700000" algn="tl" rotWithShape="0">
                    <a:prstClr val="black">
                      <a:alpha val="40000"/>
                    </a:prstClr>
                  </a:outerShdw>
                </a:effectLst>
                <a:latin typeface="Times New Roman" panose="02020603050405020304" pitchFamily="18" charset="0"/>
                <a:ea typeface="华文楷体" panose="02010600040101010101" pitchFamily="2" charset="-122"/>
                <a:cs typeface="Times New Roman" panose="02020603050405020304" pitchFamily="18" charset="0"/>
              </a:rPr>
              <a:t>2</a:t>
            </a:r>
            <a:r>
              <a:rPr lang="zh-CN" altLang="en-US" sz="2400" kern="100" dirty="0">
                <a:effectLst>
                  <a:outerShdw blurRad="50800" dist="38100" dir="2700000" algn="tl" rotWithShape="0">
                    <a:prstClr val="black">
                      <a:alpha val="40000"/>
                    </a:prstClr>
                  </a:outerShdw>
                </a:effectLst>
                <a:latin typeface="Times New Roman" panose="02020603050405020304" pitchFamily="18" charset="0"/>
                <a:ea typeface="华文楷体" panose="02010600040101010101" pitchFamily="2" charset="-122"/>
                <a:cs typeface="Times New Roman" panose="02020603050405020304" pitchFamily="18" charset="0"/>
              </a:rPr>
              <a:t>章 知识表达与推理</a:t>
            </a:r>
            <a:endParaRPr lang="en-US" altLang="zh-CN" sz="2400" kern="100" dirty="0">
              <a:effectLst>
                <a:outerShdw blurRad="50800" dist="38100" dir="2700000" algn="tl" rotWithShape="0">
                  <a:prstClr val="black">
                    <a:alpha val="40000"/>
                  </a:prstClr>
                </a:outerShdw>
              </a:effectLst>
              <a:latin typeface="Times New Roman" panose="02020603050405020304" pitchFamily="18" charset="0"/>
              <a:ea typeface="华文楷体" panose="02010600040101010101" pitchFamily="2" charset="-122"/>
              <a:cs typeface="Times New Roman" panose="02020603050405020304" pitchFamily="18" charset="0"/>
            </a:endParaRPr>
          </a:p>
          <a:p>
            <a:pPr fontAlgn="ctr">
              <a:lnSpc>
                <a:spcPct val="150000"/>
              </a:lnSpc>
            </a:pPr>
            <a:r>
              <a:rPr lang="zh-CN" altLang="en-US" sz="2400" kern="100" dirty="0">
                <a:effectLst>
                  <a:outerShdw blurRad="50800" dist="38100" dir="2700000" algn="tl" rotWithShape="0">
                    <a:prstClr val="black">
                      <a:alpha val="40000"/>
                    </a:prstClr>
                  </a:outerShdw>
                </a:effectLst>
                <a:latin typeface="Times New Roman" panose="02020603050405020304" pitchFamily="18" charset="0"/>
                <a:ea typeface="华文楷体" panose="02010600040101010101" pitchFamily="2" charset="-122"/>
                <a:cs typeface="Times New Roman" panose="02020603050405020304" pitchFamily="18" charset="0"/>
              </a:rPr>
              <a:t>第</a:t>
            </a:r>
            <a:r>
              <a:rPr lang="en-US" altLang="zh-CN" sz="2400" kern="100" dirty="0">
                <a:effectLst>
                  <a:outerShdw blurRad="50800" dist="38100" dir="2700000" algn="tl" rotWithShape="0">
                    <a:prstClr val="black">
                      <a:alpha val="40000"/>
                    </a:prstClr>
                  </a:outerShdw>
                </a:effectLst>
                <a:latin typeface="Times New Roman" panose="02020603050405020304" pitchFamily="18" charset="0"/>
                <a:ea typeface="华文楷体" panose="02010600040101010101" pitchFamily="2" charset="-122"/>
                <a:cs typeface="Times New Roman" panose="02020603050405020304" pitchFamily="18" charset="0"/>
              </a:rPr>
              <a:t>3</a:t>
            </a:r>
            <a:r>
              <a:rPr lang="zh-CN" altLang="en-US" sz="2400" kern="100" dirty="0">
                <a:effectLst>
                  <a:outerShdw blurRad="50800" dist="38100" dir="2700000" algn="tl" rotWithShape="0">
                    <a:prstClr val="black">
                      <a:alpha val="40000"/>
                    </a:prstClr>
                  </a:outerShdw>
                </a:effectLst>
                <a:latin typeface="Times New Roman" panose="02020603050405020304" pitchFamily="18" charset="0"/>
                <a:ea typeface="华文楷体" panose="02010600040101010101" pitchFamily="2" charset="-122"/>
                <a:cs typeface="Times New Roman" panose="02020603050405020304" pitchFamily="18" charset="0"/>
              </a:rPr>
              <a:t>章 </a:t>
            </a:r>
            <a:r>
              <a:rPr lang="zh-CN" altLang="zh-CN" sz="2400" kern="100" dirty="0">
                <a:effectLst>
                  <a:outerShdw blurRad="50800" dist="38100" dir="2700000" algn="tl" rotWithShape="0">
                    <a:prstClr val="black">
                      <a:alpha val="40000"/>
                    </a:prstClr>
                  </a:outerShdw>
                </a:effectLst>
                <a:latin typeface="Times New Roman" panose="02020603050405020304" pitchFamily="18" charset="0"/>
                <a:ea typeface="华文楷体" panose="02010600040101010101" pitchFamily="2" charset="-122"/>
                <a:cs typeface="Times New Roman" panose="02020603050405020304" pitchFamily="18" charset="0"/>
              </a:rPr>
              <a:t>搜索探寻与问题求解</a:t>
            </a:r>
          </a:p>
          <a:p>
            <a:pPr fontAlgn="ctr">
              <a:lnSpc>
                <a:spcPct val="150000"/>
              </a:lnSpc>
            </a:pPr>
            <a:r>
              <a:rPr lang="zh-CN" altLang="en-US" sz="2400" kern="100" dirty="0">
                <a:effectLst>
                  <a:outerShdw blurRad="50800" dist="38100" dir="2700000" algn="tl" rotWithShape="0">
                    <a:prstClr val="black">
                      <a:alpha val="40000"/>
                    </a:prstClr>
                  </a:outerShdw>
                </a:effectLst>
                <a:latin typeface="Times New Roman" panose="02020603050405020304" pitchFamily="18" charset="0"/>
                <a:ea typeface="华文楷体" panose="02010600040101010101" pitchFamily="2" charset="-122"/>
                <a:cs typeface="Times New Roman" panose="02020603050405020304" pitchFamily="18" charset="0"/>
              </a:rPr>
              <a:t>第</a:t>
            </a:r>
            <a:r>
              <a:rPr lang="en-US" altLang="zh-CN" sz="2400" kern="100" dirty="0">
                <a:effectLst>
                  <a:outerShdw blurRad="50800" dist="38100" dir="2700000" algn="tl" rotWithShape="0">
                    <a:prstClr val="black">
                      <a:alpha val="40000"/>
                    </a:prstClr>
                  </a:outerShdw>
                </a:effectLst>
                <a:latin typeface="Times New Roman" panose="02020603050405020304" pitchFamily="18" charset="0"/>
                <a:ea typeface="华文楷体" panose="02010600040101010101" pitchFamily="2" charset="-122"/>
                <a:cs typeface="Times New Roman" panose="02020603050405020304" pitchFamily="18" charset="0"/>
              </a:rPr>
              <a:t>4</a:t>
            </a:r>
            <a:r>
              <a:rPr lang="zh-CN" altLang="en-US" sz="2400" kern="100" dirty="0">
                <a:effectLst>
                  <a:outerShdw blurRad="50800" dist="38100" dir="2700000" algn="tl" rotWithShape="0">
                    <a:prstClr val="black">
                      <a:alpha val="40000"/>
                    </a:prstClr>
                  </a:outerShdw>
                </a:effectLst>
                <a:latin typeface="Times New Roman" panose="02020603050405020304" pitchFamily="18" charset="0"/>
                <a:ea typeface="华文楷体" panose="02010600040101010101" pitchFamily="2" charset="-122"/>
                <a:cs typeface="Times New Roman" panose="02020603050405020304" pitchFamily="18" charset="0"/>
              </a:rPr>
              <a:t>章 </a:t>
            </a:r>
            <a:r>
              <a:rPr lang="zh-CN" altLang="zh-CN" sz="2400" kern="100" dirty="0">
                <a:effectLst>
                  <a:outerShdw blurRad="50800" dist="38100" dir="2700000" algn="tl" rotWithShape="0">
                    <a:prstClr val="black">
                      <a:alpha val="40000"/>
                    </a:prstClr>
                  </a:outerShdw>
                </a:effectLst>
                <a:latin typeface="Times New Roman" panose="02020603050405020304" pitchFamily="18" charset="0"/>
                <a:ea typeface="华文楷体" panose="02010600040101010101" pitchFamily="2" charset="-122"/>
                <a:cs typeface="Times New Roman" panose="02020603050405020304" pitchFamily="18" charset="0"/>
              </a:rPr>
              <a:t>机器学习</a:t>
            </a:r>
          </a:p>
          <a:p>
            <a:pPr fontAlgn="ctr">
              <a:lnSpc>
                <a:spcPct val="150000"/>
              </a:lnSpc>
            </a:pPr>
            <a:r>
              <a:rPr lang="zh-CN" altLang="en-US" sz="2400" kern="100" dirty="0">
                <a:effectLst>
                  <a:outerShdw blurRad="50800" dist="38100" dir="2700000" algn="tl" rotWithShape="0">
                    <a:prstClr val="black">
                      <a:alpha val="40000"/>
                    </a:prstClr>
                  </a:outerShdw>
                </a:effectLst>
                <a:latin typeface="Times New Roman" panose="02020603050405020304" pitchFamily="18" charset="0"/>
                <a:ea typeface="华文楷体" panose="02010600040101010101" pitchFamily="2" charset="-122"/>
                <a:cs typeface="Times New Roman" panose="02020603050405020304" pitchFamily="18" charset="0"/>
              </a:rPr>
              <a:t>第</a:t>
            </a:r>
            <a:r>
              <a:rPr lang="en-US" altLang="zh-CN" sz="2400" kern="100" dirty="0">
                <a:effectLst>
                  <a:outerShdw blurRad="50800" dist="38100" dir="2700000" algn="tl" rotWithShape="0">
                    <a:prstClr val="black">
                      <a:alpha val="40000"/>
                    </a:prstClr>
                  </a:outerShdw>
                </a:effectLst>
                <a:latin typeface="Times New Roman" panose="02020603050405020304" pitchFamily="18" charset="0"/>
                <a:ea typeface="华文楷体" panose="02010600040101010101" pitchFamily="2" charset="-122"/>
                <a:cs typeface="Times New Roman" panose="02020603050405020304" pitchFamily="18" charset="0"/>
              </a:rPr>
              <a:t>5</a:t>
            </a:r>
            <a:r>
              <a:rPr lang="zh-CN" altLang="en-US" sz="2400" kern="100" dirty="0">
                <a:effectLst>
                  <a:outerShdw blurRad="50800" dist="38100" dir="2700000" algn="tl" rotWithShape="0">
                    <a:prstClr val="black">
                      <a:alpha val="40000"/>
                    </a:prstClr>
                  </a:outerShdw>
                </a:effectLst>
                <a:latin typeface="Times New Roman" panose="02020603050405020304" pitchFamily="18" charset="0"/>
                <a:ea typeface="华文楷体" panose="02010600040101010101" pitchFamily="2" charset="-122"/>
                <a:cs typeface="Times New Roman" panose="02020603050405020304" pitchFamily="18" charset="0"/>
              </a:rPr>
              <a:t>章 </a:t>
            </a:r>
            <a:r>
              <a:rPr lang="zh-CN" altLang="zh-CN" sz="2400" kern="100" dirty="0">
                <a:effectLst>
                  <a:outerShdw blurRad="50800" dist="38100" dir="2700000" algn="tl" rotWithShape="0">
                    <a:prstClr val="black">
                      <a:alpha val="40000"/>
                    </a:prstClr>
                  </a:outerShdw>
                </a:effectLst>
                <a:latin typeface="Times New Roman" panose="02020603050405020304" pitchFamily="18" charset="0"/>
                <a:ea typeface="华文楷体" panose="02010600040101010101" pitchFamily="2" charset="-122"/>
                <a:cs typeface="Times New Roman" panose="02020603050405020304" pitchFamily="18" charset="0"/>
              </a:rPr>
              <a:t>深度学习</a:t>
            </a:r>
          </a:p>
          <a:p>
            <a:pPr fontAlgn="ctr">
              <a:lnSpc>
                <a:spcPct val="150000"/>
              </a:lnSpc>
            </a:pPr>
            <a:r>
              <a:rPr lang="zh-CN" altLang="en-US" sz="2400" kern="100" dirty="0">
                <a:effectLst>
                  <a:outerShdw blurRad="50800" dist="38100" dir="2700000" algn="tl" rotWithShape="0">
                    <a:prstClr val="black">
                      <a:alpha val="40000"/>
                    </a:prstClr>
                  </a:outerShdw>
                </a:effectLst>
                <a:latin typeface="Times New Roman" panose="02020603050405020304" pitchFamily="18" charset="0"/>
                <a:ea typeface="华文楷体" panose="02010600040101010101" pitchFamily="2" charset="-122"/>
                <a:cs typeface="Times New Roman" panose="02020603050405020304" pitchFamily="18" charset="0"/>
              </a:rPr>
              <a:t>第</a:t>
            </a:r>
            <a:r>
              <a:rPr lang="en-US" altLang="zh-CN" sz="2400" kern="100" dirty="0">
                <a:effectLst>
                  <a:outerShdw blurRad="50800" dist="38100" dir="2700000" algn="tl" rotWithShape="0">
                    <a:prstClr val="black">
                      <a:alpha val="40000"/>
                    </a:prstClr>
                  </a:outerShdw>
                </a:effectLst>
                <a:latin typeface="Times New Roman" panose="02020603050405020304" pitchFamily="18" charset="0"/>
                <a:ea typeface="华文楷体" panose="02010600040101010101" pitchFamily="2" charset="-122"/>
                <a:cs typeface="Times New Roman" panose="02020603050405020304" pitchFamily="18" charset="0"/>
              </a:rPr>
              <a:t>6</a:t>
            </a:r>
            <a:r>
              <a:rPr lang="zh-CN" altLang="en-US" sz="2400" kern="100" dirty="0">
                <a:effectLst>
                  <a:outerShdw blurRad="50800" dist="38100" dir="2700000" algn="tl" rotWithShape="0">
                    <a:prstClr val="black">
                      <a:alpha val="40000"/>
                    </a:prstClr>
                  </a:outerShdw>
                </a:effectLst>
                <a:latin typeface="Times New Roman" panose="02020603050405020304" pitchFamily="18" charset="0"/>
                <a:ea typeface="华文楷体" panose="02010600040101010101" pitchFamily="2" charset="-122"/>
                <a:cs typeface="Times New Roman" panose="02020603050405020304" pitchFamily="18" charset="0"/>
              </a:rPr>
              <a:t>章 </a:t>
            </a:r>
            <a:r>
              <a:rPr lang="zh-CN" altLang="zh-CN" sz="2400" kern="100" dirty="0">
                <a:effectLst>
                  <a:outerShdw blurRad="50800" dist="38100" dir="2700000" algn="tl" rotWithShape="0">
                    <a:prstClr val="black">
                      <a:alpha val="40000"/>
                    </a:prstClr>
                  </a:outerShdw>
                </a:effectLst>
                <a:latin typeface="Times New Roman" panose="02020603050405020304" pitchFamily="18" charset="0"/>
                <a:ea typeface="华文楷体" panose="02010600040101010101" pitchFamily="2" charset="-122"/>
                <a:cs typeface="Times New Roman" panose="02020603050405020304" pitchFamily="18" charset="0"/>
              </a:rPr>
              <a:t>强化学习</a:t>
            </a:r>
          </a:p>
          <a:p>
            <a:pPr fontAlgn="ctr">
              <a:lnSpc>
                <a:spcPct val="150000"/>
              </a:lnSpc>
            </a:pPr>
            <a:r>
              <a:rPr lang="zh-CN" altLang="en-US" sz="2400" kern="100" dirty="0">
                <a:effectLst>
                  <a:outerShdw blurRad="50800" dist="38100" dir="2700000" algn="tl" rotWithShape="0">
                    <a:prstClr val="black">
                      <a:alpha val="40000"/>
                    </a:prstClr>
                  </a:outerShdw>
                </a:effectLst>
                <a:latin typeface="Times New Roman" panose="02020603050405020304" pitchFamily="18" charset="0"/>
                <a:ea typeface="华文楷体" panose="02010600040101010101" pitchFamily="2" charset="-122"/>
                <a:cs typeface="Times New Roman" panose="02020603050405020304" pitchFamily="18" charset="0"/>
              </a:rPr>
              <a:t>第</a:t>
            </a:r>
            <a:r>
              <a:rPr lang="en-US" altLang="zh-CN" sz="2400" kern="100" dirty="0">
                <a:effectLst>
                  <a:outerShdw blurRad="50800" dist="38100" dir="2700000" algn="tl" rotWithShape="0">
                    <a:prstClr val="black">
                      <a:alpha val="40000"/>
                    </a:prstClr>
                  </a:outerShdw>
                </a:effectLst>
                <a:latin typeface="Times New Roman" panose="02020603050405020304" pitchFamily="18" charset="0"/>
                <a:ea typeface="华文楷体" panose="02010600040101010101" pitchFamily="2" charset="-122"/>
                <a:cs typeface="Times New Roman" panose="02020603050405020304" pitchFamily="18" charset="0"/>
              </a:rPr>
              <a:t>7</a:t>
            </a:r>
            <a:r>
              <a:rPr lang="zh-CN" altLang="en-US" sz="2400" kern="100" dirty="0">
                <a:effectLst>
                  <a:outerShdw blurRad="50800" dist="38100" dir="2700000" algn="tl" rotWithShape="0">
                    <a:prstClr val="black">
                      <a:alpha val="40000"/>
                    </a:prstClr>
                  </a:outerShdw>
                </a:effectLst>
                <a:latin typeface="Times New Roman" panose="02020603050405020304" pitchFamily="18" charset="0"/>
                <a:ea typeface="华文楷体" panose="02010600040101010101" pitchFamily="2" charset="-122"/>
                <a:cs typeface="Times New Roman" panose="02020603050405020304" pitchFamily="18" charset="0"/>
              </a:rPr>
              <a:t>章 </a:t>
            </a:r>
            <a:r>
              <a:rPr lang="zh-CN" altLang="zh-CN" sz="2400" kern="100" dirty="0">
                <a:effectLst>
                  <a:outerShdw blurRad="50800" dist="38100" dir="2700000" algn="tl" rotWithShape="0">
                    <a:prstClr val="black">
                      <a:alpha val="40000"/>
                    </a:prstClr>
                  </a:outerShdw>
                </a:effectLst>
                <a:latin typeface="Times New Roman" panose="02020603050405020304" pitchFamily="18" charset="0"/>
                <a:ea typeface="华文楷体" panose="02010600040101010101" pitchFamily="2" charset="-122"/>
                <a:cs typeface="Times New Roman" panose="02020603050405020304" pitchFamily="18" charset="0"/>
              </a:rPr>
              <a:t>人工智能博弈</a:t>
            </a:r>
          </a:p>
          <a:p>
            <a:pPr fontAlgn="ctr">
              <a:lnSpc>
                <a:spcPct val="150000"/>
              </a:lnSpc>
            </a:pPr>
            <a:r>
              <a:rPr lang="zh-CN" altLang="en-US" sz="2000" kern="100" dirty="0">
                <a:solidFill>
                  <a:schemeClr val="tx1">
                    <a:lumMod val="50000"/>
                    <a:lumOff val="50000"/>
                  </a:schemeClr>
                </a:solidFill>
                <a:latin typeface="Times New Roman" panose="02020603050405020304" pitchFamily="18" charset="0"/>
                <a:ea typeface="华文楷体" panose="02010600040101010101" pitchFamily="2" charset="-122"/>
                <a:cs typeface="Times New Roman" panose="02020603050405020304" pitchFamily="18" charset="0"/>
              </a:rPr>
              <a:t>第</a:t>
            </a:r>
            <a:r>
              <a:rPr lang="en-US" altLang="zh-CN" sz="2000" kern="100" dirty="0">
                <a:solidFill>
                  <a:schemeClr val="tx1">
                    <a:lumMod val="50000"/>
                    <a:lumOff val="50000"/>
                  </a:schemeClr>
                </a:solidFill>
                <a:latin typeface="Times New Roman" panose="02020603050405020304" pitchFamily="18" charset="0"/>
                <a:ea typeface="华文楷体" panose="02010600040101010101" pitchFamily="2" charset="-122"/>
                <a:cs typeface="Times New Roman" panose="02020603050405020304" pitchFamily="18" charset="0"/>
              </a:rPr>
              <a:t>8</a:t>
            </a:r>
            <a:r>
              <a:rPr lang="zh-CN" altLang="en-US" sz="2000" kern="100" dirty="0">
                <a:solidFill>
                  <a:schemeClr val="tx1">
                    <a:lumMod val="50000"/>
                    <a:lumOff val="50000"/>
                  </a:schemeClr>
                </a:solidFill>
                <a:latin typeface="Times New Roman" panose="02020603050405020304" pitchFamily="18" charset="0"/>
                <a:ea typeface="华文楷体" panose="02010600040101010101" pitchFamily="2" charset="-122"/>
                <a:cs typeface="Times New Roman" panose="02020603050405020304" pitchFamily="18" charset="0"/>
              </a:rPr>
              <a:t>章 </a:t>
            </a:r>
            <a:r>
              <a:rPr lang="zh-CN" altLang="zh-CN" sz="2000" kern="100" dirty="0">
                <a:solidFill>
                  <a:schemeClr val="tx1">
                    <a:lumMod val="50000"/>
                    <a:lumOff val="50000"/>
                  </a:schemeClr>
                </a:solidFill>
                <a:latin typeface="Times New Roman" panose="02020603050405020304" pitchFamily="18" charset="0"/>
                <a:ea typeface="华文楷体" panose="02010600040101010101" pitchFamily="2" charset="-122"/>
                <a:cs typeface="Times New Roman" panose="02020603050405020304" pitchFamily="18" charset="0"/>
              </a:rPr>
              <a:t>人工智能伦理与安全</a:t>
            </a:r>
            <a:r>
              <a:rPr lang="zh-CN" altLang="zh-CN" sz="2000" kern="1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en-US" sz="2000" kern="100" dirty="0">
                <a:solidFill>
                  <a:srgbClr val="C00000"/>
                </a:solidFill>
                <a:latin typeface="Times New Roman" panose="02020603050405020304" pitchFamily="18" charset="0"/>
                <a:ea typeface="华文楷体" panose="02010600040101010101" pitchFamily="2" charset="-122"/>
                <a:cs typeface="Times New Roman" panose="02020603050405020304" pitchFamily="18" charset="0"/>
              </a:rPr>
              <a:t>不纳入本次考试范围</a:t>
            </a:r>
            <a:r>
              <a:rPr lang="zh-CN" altLang="zh-CN" sz="2000" kern="100" dirty="0">
                <a:latin typeface="Times New Roman" panose="02020603050405020304" pitchFamily="18" charset="0"/>
                <a:ea typeface="华文楷体" panose="02010600040101010101" pitchFamily="2" charset="-122"/>
                <a:cs typeface="Times New Roman" panose="02020603050405020304" pitchFamily="18" charset="0"/>
              </a:rPr>
              <a:t>）</a:t>
            </a:r>
          </a:p>
          <a:p>
            <a:pPr fontAlgn="ctr">
              <a:lnSpc>
                <a:spcPct val="150000"/>
              </a:lnSpc>
            </a:pPr>
            <a:r>
              <a:rPr lang="zh-CN" altLang="en-US" sz="2000" kern="100" dirty="0">
                <a:solidFill>
                  <a:schemeClr val="tx1">
                    <a:lumMod val="50000"/>
                    <a:lumOff val="50000"/>
                  </a:schemeClr>
                </a:solidFill>
                <a:latin typeface="Times New Roman" panose="02020603050405020304" pitchFamily="18" charset="0"/>
                <a:ea typeface="华文楷体" panose="02010600040101010101" pitchFamily="2" charset="-122"/>
                <a:cs typeface="Times New Roman" panose="02020603050405020304" pitchFamily="18" charset="0"/>
              </a:rPr>
              <a:t>第</a:t>
            </a:r>
            <a:r>
              <a:rPr lang="en-US" altLang="zh-CN" sz="2000" kern="100" dirty="0">
                <a:solidFill>
                  <a:schemeClr val="tx1">
                    <a:lumMod val="50000"/>
                    <a:lumOff val="50000"/>
                  </a:schemeClr>
                </a:solidFill>
                <a:latin typeface="Times New Roman" panose="02020603050405020304" pitchFamily="18" charset="0"/>
                <a:ea typeface="华文楷体" panose="02010600040101010101" pitchFamily="2" charset="-122"/>
                <a:cs typeface="Times New Roman" panose="02020603050405020304" pitchFamily="18" charset="0"/>
              </a:rPr>
              <a:t>9</a:t>
            </a:r>
            <a:r>
              <a:rPr lang="zh-CN" altLang="en-US" sz="2000" kern="100" dirty="0">
                <a:solidFill>
                  <a:schemeClr val="tx1">
                    <a:lumMod val="50000"/>
                    <a:lumOff val="50000"/>
                  </a:schemeClr>
                </a:solidFill>
                <a:latin typeface="Times New Roman" panose="02020603050405020304" pitchFamily="18" charset="0"/>
                <a:ea typeface="华文楷体" panose="02010600040101010101" pitchFamily="2" charset="-122"/>
                <a:cs typeface="Times New Roman" panose="02020603050405020304" pitchFamily="18" charset="0"/>
              </a:rPr>
              <a:t>章 </a:t>
            </a:r>
            <a:r>
              <a:rPr lang="zh-CN" altLang="zh-CN" sz="2000" kern="100" dirty="0">
                <a:solidFill>
                  <a:schemeClr val="tx1">
                    <a:lumMod val="50000"/>
                    <a:lumOff val="50000"/>
                  </a:schemeClr>
                </a:solidFill>
                <a:latin typeface="Times New Roman" panose="02020603050405020304" pitchFamily="18" charset="0"/>
                <a:ea typeface="华文楷体" panose="02010600040101010101" pitchFamily="2" charset="-122"/>
                <a:cs typeface="Times New Roman" panose="02020603050405020304" pitchFamily="18" charset="0"/>
              </a:rPr>
              <a:t>人工智能架构与系统</a:t>
            </a:r>
            <a:r>
              <a:rPr lang="zh-CN" altLang="zh-CN" sz="2000" kern="1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en-US" sz="2000" kern="100" dirty="0">
                <a:solidFill>
                  <a:srgbClr val="C00000"/>
                </a:solidFill>
                <a:latin typeface="Times New Roman" panose="02020603050405020304" pitchFamily="18" charset="0"/>
                <a:ea typeface="华文楷体" panose="02010600040101010101" pitchFamily="2" charset="-122"/>
                <a:cs typeface="Times New Roman" panose="02020603050405020304" pitchFamily="18" charset="0"/>
              </a:rPr>
              <a:t>不纳入本次考试范围</a:t>
            </a:r>
            <a:r>
              <a:rPr lang="zh-CN" altLang="zh-CN" sz="2000" kern="100" dirty="0">
                <a:latin typeface="Times New Roman" panose="02020603050405020304" pitchFamily="18" charset="0"/>
                <a:ea typeface="华文楷体" panose="02010600040101010101" pitchFamily="2" charset="-122"/>
                <a:cs typeface="Times New Roman" panose="02020603050405020304" pitchFamily="18" charset="0"/>
              </a:rPr>
              <a:t>）</a:t>
            </a:r>
          </a:p>
          <a:p>
            <a:pPr fontAlgn="ctr">
              <a:lnSpc>
                <a:spcPct val="150000"/>
              </a:lnSpc>
            </a:pPr>
            <a:r>
              <a:rPr lang="zh-CN" altLang="en-US" sz="2000" kern="100" dirty="0">
                <a:solidFill>
                  <a:schemeClr val="tx1">
                    <a:lumMod val="50000"/>
                    <a:lumOff val="50000"/>
                  </a:schemeClr>
                </a:solidFill>
                <a:latin typeface="Times New Roman" panose="02020603050405020304" pitchFamily="18" charset="0"/>
                <a:ea typeface="华文楷体" panose="02010600040101010101" pitchFamily="2" charset="-122"/>
                <a:cs typeface="Times New Roman" panose="02020603050405020304" pitchFamily="18" charset="0"/>
              </a:rPr>
              <a:t>第</a:t>
            </a:r>
            <a:r>
              <a:rPr lang="en-US" altLang="zh-CN" sz="2000" kern="100" dirty="0">
                <a:solidFill>
                  <a:schemeClr val="tx1">
                    <a:lumMod val="50000"/>
                    <a:lumOff val="50000"/>
                  </a:schemeClr>
                </a:solidFill>
                <a:latin typeface="Times New Roman" panose="02020603050405020304" pitchFamily="18" charset="0"/>
                <a:ea typeface="华文楷体" panose="02010600040101010101" pitchFamily="2" charset="-122"/>
                <a:cs typeface="Times New Roman" panose="02020603050405020304" pitchFamily="18" charset="0"/>
              </a:rPr>
              <a:t>10</a:t>
            </a:r>
            <a:r>
              <a:rPr lang="zh-CN" altLang="en-US" sz="2000" kern="100" dirty="0">
                <a:solidFill>
                  <a:schemeClr val="tx1">
                    <a:lumMod val="50000"/>
                    <a:lumOff val="50000"/>
                  </a:schemeClr>
                </a:solidFill>
                <a:latin typeface="Times New Roman" panose="02020603050405020304" pitchFamily="18" charset="0"/>
                <a:ea typeface="华文楷体" panose="02010600040101010101" pitchFamily="2" charset="-122"/>
                <a:cs typeface="Times New Roman" panose="02020603050405020304" pitchFamily="18" charset="0"/>
              </a:rPr>
              <a:t>章 </a:t>
            </a:r>
            <a:r>
              <a:rPr lang="zh-CN" altLang="zh-CN" sz="2000" kern="100" dirty="0">
                <a:solidFill>
                  <a:schemeClr val="tx1">
                    <a:lumMod val="50000"/>
                    <a:lumOff val="50000"/>
                  </a:schemeClr>
                </a:solidFill>
                <a:latin typeface="Times New Roman" panose="02020603050405020304" pitchFamily="18" charset="0"/>
                <a:ea typeface="华文楷体" panose="02010600040101010101" pitchFamily="2" charset="-122"/>
                <a:cs typeface="Times New Roman" panose="02020603050405020304" pitchFamily="18" charset="0"/>
              </a:rPr>
              <a:t>人工智能应用</a:t>
            </a:r>
            <a:r>
              <a:rPr lang="zh-CN" altLang="zh-CN" sz="2000" kern="1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en-US" sz="2000" kern="100" dirty="0">
                <a:solidFill>
                  <a:srgbClr val="C00000"/>
                </a:solidFill>
                <a:latin typeface="Times New Roman" panose="02020603050405020304" pitchFamily="18" charset="0"/>
                <a:ea typeface="华文楷体" panose="02010600040101010101" pitchFamily="2" charset="-122"/>
                <a:cs typeface="Times New Roman" panose="02020603050405020304" pitchFamily="18" charset="0"/>
              </a:rPr>
              <a:t>不纳入本次考试范围</a:t>
            </a:r>
            <a:r>
              <a:rPr lang="zh-CN" altLang="zh-CN" sz="2000" kern="100" dirty="0">
                <a:latin typeface="Times New Roman" panose="02020603050405020304" pitchFamily="18" charset="0"/>
                <a:ea typeface="华文楷体" panose="02010600040101010101" pitchFamily="2" charset="-122"/>
                <a:cs typeface="Times New Roman" panose="02020603050405020304" pitchFamily="18" charset="0"/>
              </a:rPr>
              <a:t>）</a:t>
            </a:r>
            <a:endParaRPr lang="en-US" altLang="zh-CN" sz="2000" kern="100" dirty="0">
              <a:latin typeface="Times New Roman" panose="02020603050405020304" pitchFamily="18" charset="0"/>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21539895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504507" y="1008198"/>
            <a:ext cx="8846288" cy="497934"/>
            <a:chOff x="2228892" y="2819853"/>
            <a:chExt cx="4786506" cy="497934"/>
          </a:xfrm>
        </p:grpSpPr>
        <p:sp>
          <p:nvSpPr>
            <p:cNvPr id="3" name="平行四边形 2"/>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4" name="平行四边形 3"/>
            <p:cNvSpPr/>
            <p:nvPr/>
          </p:nvSpPr>
          <p:spPr bwMode="auto">
            <a:xfrm>
              <a:off x="2228892" y="2819853"/>
              <a:ext cx="4786506"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5" name="矩形 4"/>
            <p:cNvSpPr/>
            <p:nvPr/>
          </p:nvSpPr>
          <p:spPr>
            <a:xfrm>
              <a:off x="2591332" y="2826188"/>
              <a:ext cx="4133539" cy="461665"/>
            </a:xfrm>
            <a:prstGeom prst="rect">
              <a:avLst/>
            </a:prstGeom>
          </p:spPr>
          <p:txBody>
            <a:bodyPr wrap="square">
              <a:spAutoFit/>
            </a:bodyPr>
            <a:lstStyle/>
            <a:p>
              <a:pPr marL="0" marR="0" lvl="0" indent="0" algn="ctr" defTabSz="914400" rtl="0" eaLnBrk="1" fontAlgn="auto" latinLnBrk="0" hangingPunct="1">
                <a:lnSpc>
                  <a:spcPct val="100000"/>
                </a:lnSpc>
                <a:spcBef>
                  <a:spcPct val="5000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定义 </a:t>
              </a:r>
              <a:r>
                <a:rPr kumimoji="0" lang="zh-CN" altLang="en-US" sz="2000" b="1" i="0" u="none" strike="noStrike" kern="120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rPr>
                <a:t>  全称量词和存在量词</a:t>
              </a:r>
              <a:endParaRPr kumimoji="0" lang="zh-CN" altLang="en-US" sz="2000" b="0" i="0" u="none" strike="noStrike" kern="120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endParaRPr>
            </a:p>
          </p:txBody>
        </p:sp>
      </p:grpSp>
      <p:sp>
        <p:nvSpPr>
          <p:cNvPr id="21" name="矩形 20">
            <a:extLst>
              <a:ext uri="{FF2B5EF4-FFF2-40B4-BE49-F238E27FC236}">
                <a16:creationId xmlns:a16="http://schemas.microsoft.com/office/drawing/2014/main" id="{642E017D-1836-43EC-AB17-FDA6E952313A}"/>
              </a:ext>
            </a:extLst>
          </p:cNvPr>
          <p:cNvSpPr/>
          <p:nvPr/>
        </p:nvSpPr>
        <p:spPr>
          <a:xfrm>
            <a:off x="852473" y="129010"/>
            <a:ext cx="1415772"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mn-cs"/>
              </a:rPr>
              <a:t>二、谓词逻辑</a:t>
            </a:r>
            <a:endParaRPr kumimoji="0" lang="zh-CN" altLang="en-US" sz="16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p:sp>
        <p:nvSpPr>
          <p:cNvPr id="10" name="矩形: 圆角 6">
            <a:extLst>
              <a:ext uri="{FF2B5EF4-FFF2-40B4-BE49-F238E27FC236}">
                <a16:creationId xmlns:a16="http://schemas.microsoft.com/office/drawing/2014/main" id="{9AD4C5F3-5354-4A38-80CB-FCFD482969E7}"/>
              </a:ext>
            </a:extLst>
          </p:cNvPr>
          <p:cNvSpPr/>
          <p:nvPr/>
        </p:nvSpPr>
        <p:spPr>
          <a:xfrm>
            <a:off x="1440713" y="1914373"/>
            <a:ext cx="9431080" cy="1648142"/>
          </a:xfrm>
          <a:prstGeom prst="roundRect">
            <a:avLst>
              <a:gd name="adj" fmla="val 0"/>
            </a:avLst>
          </a:prstGeom>
          <a:gradFill>
            <a:gsLst>
              <a:gs pos="22000">
                <a:srgbClr val="016773"/>
              </a:gs>
              <a:gs pos="100000">
                <a:srgbClr val="00ABA5"/>
              </a:gs>
            </a:gsLst>
            <a:lin ang="30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1"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endParaRPr>
          </a:p>
        </p:txBody>
      </p:sp>
      <p:sp>
        <p:nvSpPr>
          <p:cNvPr id="11" name="矩形 10">
            <a:extLst>
              <a:ext uri="{FF2B5EF4-FFF2-40B4-BE49-F238E27FC236}">
                <a16:creationId xmlns:a16="http://schemas.microsoft.com/office/drawing/2014/main" id="{F8F1DBAB-1A40-4B79-9BD2-F204657EA225}"/>
              </a:ext>
            </a:extLst>
          </p:cNvPr>
          <p:cNvSpPr/>
          <p:nvPr/>
        </p:nvSpPr>
        <p:spPr>
          <a:xfrm>
            <a:off x="1645419" y="1884439"/>
            <a:ext cx="8705376" cy="1359155"/>
          </a:xfrm>
          <a:prstGeom prst="rect">
            <a:avLst/>
          </a:prstGeom>
        </p:spPr>
        <p:txBody>
          <a:bodyPr wrap="square">
            <a:spAutoFit/>
          </a:bodyPr>
          <a:lstStyle/>
          <a:p>
            <a:pPr marL="342900" marR="0" lvl="0" indent="-342900" algn="l" defTabSz="914400" rtl="0" eaLnBrk="1" fontAlgn="auto" latinLnBrk="0" hangingPunct="1">
              <a:lnSpc>
                <a:spcPct val="250000"/>
              </a:lnSpc>
              <a:spcBef>
                <a:spcPts val="0"/>
              </a:spcBef>
              <a:spcAft>
                <a:spcPts val="0"/>
              </a:spcAft>
              <a:buClr>
                <a:prstClr val="white"/>
              </a:buClr>
              <a:buSzPct val="80000"/>
              <a:buFont typeface="Wingdings" panose="05000000000000000000" pitchFamily="2" charset="2"/>
              <a:buChar char="u"/>
              <a:tabLst/>
              <a:defRPr/>
            </a:pPr>
            <a:r>
              <a:rPr kumimoji="0" lang="zh-CN" altLang="en-US" sz="1800" b="1" i="0" u="none" strike="noStrike" kern="1200" cap="none" spc="0" normalizeH="0" baseline="0" noProof="0" dirty="0">
                <a:ln>
                  <a:noFill/>
                </a:ln>
                <a:solidFill>
                  <a:srgbClr val="FFFFCC"/>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Times New Roman" panose="02020603050405020304" pitchFamily="18" charset="0"/>
              </a:rPr>
              <a:t>全称量词：全称量词表示一切的、所有的、凡是、每一个等，用符号∀表示</a:t>
            </a:r>
          </a:p>
          <a:p>
            <a:pPr marL="342900" marR="0" lvl="0" indent="-342900" algn="l" defTabSz="914400" rtl="0" eaLnBrk="1" fontAlgn="auto" latinLnBrk="0" hangingPunct="1">
              <a:lnSpc>
                <a:spcPct val="250000"/>
              </a:lnSpc>
              <a:spcBef>
                <a:spcPts val="0"/>
              </a:spcBef>
              <a:spcAft>
                <a:spcPts val="0"/>
              </a:spcAft>
              <a:buClr>
                <a:prstClr val="white"/>
              </a:buClr>
              <a:buSzPct val="80000"/>
              <a:buFont typeface="Wingdings" panose="05000000000000000000" pitchFamily="2" charset="2"/>
              <a:buChar char="u"/>
              <a:tabLst/>
              <a:defRPr/>
            </a:pPr>
            <a:r>
              <a:rPr kumimoji="0" lang="zh-CN" altLang="en-US" sz="1800" b="1" i="0" u="none" strike="noStrike" kern="1200" cap="none" spc="0" normalizeH="0" baseline="0" noProof="0" dirty="0">
                <a:ln>
                  <a:noFill/>
                </a:ln>
                <a:solidFill>
                  <a:srgbClr val="FFFFCC"/>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Times New Roman" panose="02020603050405020304" pitchFamily="18" charset="0"/>
              </a:rPr>
              <a:t>存在量词：存在量词表示存在、有一个、某些等，用符号∃表示</a:t>
            </a:r>
            <a:endParaRPr kumimoji="0" lang="zh-CN" altLang="zh-CN" sz="1800" b="1" i="0" u="none" strike="noStrike" kern="1200" cap="none" spc="0" normalizeH="0" baseline="0" noProof="0" dirty="0">
              <a:ln>
                <a:noFill/>
              </a:ln>
              <a:solidFill>
                <a:srgbClr val="FFFFCC"/>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51418B65-8F0D-4B5A-B4CA-54B9807F5768}"/>
                  </a:ext>
                </a:extLst>
              </p:cNvPr>
              <p:cNvSpPr/>
              <p:nvPr/>
            </p:nvSpPr>
            <p:spPr>
              <a:xfrm>
                <a:off x="1384893" y="3592449"/>
                <a:ext cx="9755372" cy="874214"/>
              </a:xfrm>
              <a:prstGeom prst="rect">
                <a:avLst/>
              </a:prstGeom>
            </p:spPr>
            <p:txBody>
              <a:bodyPr wrap="square">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14:m>
                  <m:oMath xmlns:m="http://schemas.openxmlformats.org/officeDocument/2006/math">
                    <m:r>
                      <a:rPr kumimoji="0" lang="en-US" altLang="zh-CN" sz="1800" b="0" i="0" u="none" strike="noStrike" kern="1200" cap="none" spc="0" normalizeH="0" baseline="0" noProof="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m:t>
                    </m:r>
                    <m:r>
                      <a:rPr kumimoji="0" lang="en-US" altLang="zh-CN" sz="1800" b="0" i="0" u="none" strike="noStrike" kern="1200" cap="none" spc="0" normalizeH="0" baseline="0" noProof="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𝑥</m:t>
                    </m:r>
                  </m:oMath>
                </a14:m>
                <a:r>
                  <a:rPr kumimoji="0" lang="zh-CN"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表示定义域中的所有个体，</a:t>
                </a:r>
                <a14:m>
                  <m:oMath xmlns:m="http://schemas.openxmlformats.org/officeDocument/2006/math">
                    <m:r>
                      <a:rPr kumimoji="0" lang="en-US" altLang="zh-CN" sz="1800" b="0" i="0" u="none" strike="noStrike" kern="1200" cap="none" spc="0" normalizeH="0" baseline="0" noProof="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m:t>
                    </m:r>
                    <m:r>
                      <a:rPr kumimoji="0" lang="en-US" altLang="zh-CN" sz="1800" b="0" i="0" u="none" strike="noStrike" kern="1200" cap="none" spc="0" normalizeH="0" baseline="0" noProof="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𝑥</m:t>
                    </m:r>
                    <m:r>
                      <a:rPr kumimoji="0" lang="en-US" altLang="zh-CN" sz="1800" b="0" i="0" u="none" strike="noStrike" kern="1200" cap="none" spc="0" normalizeH="0" baseline="0" noProof="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m:t>
                    </m:r>
                    <m:r>
                      <a:rPr kumimoji="0" lang="en-US" altLang="zh-CN" sz="1800" b="0" i="0" u="none" strike="noStrike" kern="1200" cap="none" spc="0" normalizeH="0" baseline="0" noProof="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𝑃</m:t>
                    </m:r>
                    <m:r>
                      <a:rPr kumimoji="0" lang="en-US" altLang="zh-CN" sz="1800" b="0" i="0" u="none" strike="noStrike" kern="1200" cap="none" spc="0" normalizeH="0" baseline="0" noProof="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m:t>
                    </m:r>
                    <m:r>
                      <a:rPr kumimoji="0" lang="en-US" altLang="zh-CN" sz="1800" b="0" i="0" u="none" strike="noStrike" kern="1200" cap="none" spc="0" normalizeH="0" baseline="0" noProof="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𝑥</m:t>
                    </m:r>
                    <m:r>
                      <a:rPr kumimoji="0" lang="en-US" altLang="zh-CN" sz="1800" b="0" i="0" u="none" strike="noStrike" kern="1200" cap="none" spc="0" normalizeH="0" baseline="0" noProof="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m:t>
                    </m:r>
                  </m:oMath>
                </a14:m>
                <a:r>
                  <a:rPr kumimoji="0" lang="zh-CN"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表示定义域中的所有个体具有性质</a:t>
                </a:r>
                <a14:m>
                  <m:oMath xmlns:m="http://schemas.openxmlformats.org/officeDocument/2006/math">
                    <m:r>
                      <a:rPr kumimoji="0" lang="en-US" altLang="zh-CN" sz="1800" b="0" i="0" u="none" strike="noStrike" kern="1200" cap="none" spc="0" normalizeH="0" baseline="0" noProof="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𝑃</m:t>
                    </m:r>
                  </m:oMath>
                </a14:m>
                <a:r>
                  <a:rPr kumimoji="0" lang="zh-CN"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14:m>
                  <m:oMath xmlns:m="http://schemas.openxmlformats.org/officeDocument/2006/math">
                    <m:r>
                      <a:rPr kumimoji="0" lang="en-US" altLang="zh-CN" sz="1800" b="0" i="0" u="none" strike="noStrike" kern="1200" cap="none" spc="0" normalizeH="0" baseline="0" noProof="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m:t>
                    </m:r>
                    <m:r>
                      <a:rPr kumimoji="0" lang="en-US" altLang="zh-CN" sz="1800" b="0" i="0" u="none" strike="noStrike" kern="1200" cap="none" spc="0" normalizeH="0" baseline="0" noProof="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𝑥</m:t>
                    </m:r>
                  </m:oMath>
                </a14:m>
                <a:r>
                  <a:rPr kumimoji="0" lang="zh-CN"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表示定义域中存在一个或若干个个体，</a:t>
                </a:r>
                <a14:m>
                  <m:oMath xmlns:m="http://schemas.openxmlformats.org/officeDocument/2006/math">
                    <m:r>
                      <a:rPr kumimoji="0" lang="en-US" altLang="zh-CN" sz="1800" b="0" i="0" u="none" strike="noStrike" kern="1200" cap="none" spc="0" normalizeH="0" baseline="0" noProof="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m:t>
                    </m:r>
                    <m:r>
                      <a:rPr kumimoji="0" lang="en-US" altLang="zh-CN" sz="1800" b="0" i="0" u="none" strike="noStrike" kern="1200" cap="none" spc="0" normalizeH="0" baseline="0" noProof="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𝑥</m:t>
                    </m:r>
                    <m:r>
                      <a:rPr kumimoji="0" lang="en-US" altLang="zh-CN" sz="1800" b="0" i="0" u="none" strike="noStrike" kern="1200" cap="none" spc="0" normalizeH="0" baseline="0" noProof="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m:t>
                    </m:r>
                    <m:r>
                      <a:rPr kumimoji="0" lang="en-US" altLang="zh-CN" sz="1800" b="0" i="0" u="none" strike="noStrike" kern="1200" cap="none" spc="0" normalizeH="0" baseline="0" noProof="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𝑃</m:t>
                    </m:r>
                    <m:r>
                      <a:rPr kumimoji="0" lang="en-US" altLang="zh-CN" sz="1800" b="0" i="0" u="none" strike="noStrike" kern="1200" cap="none" spc="0" normalizeH="0" baseline="0" noProof="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m:t>
                    </m:r>
                    <m:r>
                      <a:rPr kumimoji="0" lang="en-US" altLang="zh-CN" sz="1800" b="0" i="0" u="none" strike="noStrike" kern="1200" cap="none" spc="0" normalizeH="0" baseline="0" noProof="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𝑥</m:t>
                    </m:r>
                    <m:r>
                      <a:rPr kumimoji="0" lang="en-US" altLang="zh-CN" sz="1800" b="0" i="0" u="none" strike="noStrike" kern="1200" cap="none" spc="0" normalizeH="0" baseline="0" noProof="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m:t>
                    </m:r>
                  </m:oMath>
                </a14:m>
                <a:r>
                  <a:rPr kumimoji="0" lang="zh-CN"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表示定义域中存在一个个体或若干个体具有性质</a:t>
                </a:r>
                <a14:m>
                  <m:oMath xmlns:m="http://schemas.openxmlformats.org/officeDocument/2006/math">
                    <m:r>
                      <a:rPr kumimoji="0" lang="en-US" altLang="zh-CN" sz="1800" b="0" i="0" u="none" strike="noStrike" kern="1200" cap="none" spc="0" normalizeH="0" baseline="0" noProof="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𝑃</m:t>
                    </m:r>
                  </m:oMath>
                </a14:m>
                <a:r>
                  <a:rPr kumimoji="0" lang="zh-CN"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endPar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mc:Choice>
        <mc:Fallback xmlns="">
          <p:sp>
            <p:nvSpPr>
              <p:cNvPr id="9" name="矩形 8">
                <a:extLst>
                  <a:ext uri="{FF2B5EF4-FFF2-40B4-BE49-F238E27FC236}">
                    <a16:creationId xmlns:a16="http://schemas.microsoft.com/office/drawing/2014/main" id="{51418B65-8F0D-4B5A-B4CA-54B9807F5768}"/>
                  </a:ext>
                </a:extLst>
              </p:cNvPr>
              <p:cNvSpPr>
                <a:spLocks noRot="1" noChangeAspect="1" noMove="1" noResize="1" noEditPoints="1" noAdjustHandles="1" noChangeArrowheads="1" noChangeShapeType="1" noTextEdit="1"/>
              </p:cNvSpPr>
              <p:nvPr/>
            </p:nvSpPr>
            <p:spPr>
              <a:xfrm>
                <a:off x="1384893" y="3592449"/>
                <a:ext cx="9755372" cy="874214"/>
              </a:xfrm>
              <a:prstGeom prst="rect">
                <a:avLst/>
              </a:prstGeom>
              <a:blipFill>
                <a:blip r:embed="rId3"/>
                <a:stretch>
                  <a:fillRect l="-500" r="-563" b="-972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75B04111-F0DD-4D83-8792-85DF0ADEC20C}"/>
                  </a:ext>
                </a:extLst>
              </p:cNvPr>
              <p:cNvSpPr/>
              <p:nvPr/>
            </p:nvSpPr>
            <p:spPr>
              <a:xfrm>
                <a:off x="3243199" y="4496597"/>
                <a:ext cx="5705601" cy="2027606"/>
              </a:xfrm>
              <a:prstGeom prst="rect">
                <a:avLst/>
              </a:prstGeom>
            </p:spPr>
            <p:txBody>
              <a:bodyPr wrap="none">
                <a:spAutoFit/>
              </a:bodyPr>
              <a:lstStyle/>
              <a:p>
                <a:pPr marL="342900" marR="0" lvl="0" indent="-342900" algn="l" defTabSz="914400" rtl="0" eaLnBrk="1" fontAlgn="auto" latinLnBrk="0" hangingPunct="1">
                  <a:lnSpc>
                    <a:spcPct val="150000"/>
                  </a:lnSpc>
                  <a:spcBef>
                    <a:spcPts val="0"/>
                  </a:spcBef>
                  <a:spcAft>
                    <a:spcPts val="0"/>
                  </a:spcAft>
                  <a:buClrTx/>
                  <a:buSzTx/>
                  <a:buFont typeface="+mj-ea"/>
                  <a:buAutoNum type="circleNumDbPlain"/>
                  <a:tabLst>
                    <a:tab pos="228600" algn="l"/>
                  </a:tabLst>
                  <a:defRPr/>
                </a:pPr>
                <a14:m>
                  <m:oMath xmlns:m="http://schemas.openxmlformats.org/officeDocument/2006/math">
                    <m:r>
                      <a:rPr kumimoji="0" lang="en-US" altLang="zh-CN" sz="1800" b="0" i="1" u="none" strike="noStrike" kern="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m:t>
                    </m:r>
                    <m:r>
                      <a:rPr kumimoji="0" lang="en-US" altLang="zh-CN" sz="1800" b="0" i="1" u="none" strike="noStrike" kern="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𝑥</m:t>
                    </m:r>
                    <m:r>
                      <a:rPr kumimoji="0" lang="en-US" altLang="zh-CN" sz="1800" b="0" i="1" u="none" strike="noStrike" kern="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m:t>
                    </m:r>
                    <m:r>
                      <a:rPr kumimoji="0" lang="en-US" altLang="zh-CN" sz="1800" b="0" i="1" u="none" strike="noStrike" kern="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𝐴</m:t>
                    </m:r>
                    <m:d>
                      <m:dPr>
                        <m:ctrlPr>
                          <a:rPr kumimoji="0" lang="zh-CN" altLang="zh-CN" sz="1800" b="0" i="1" u="none" strike="noStrike" kern="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altLang="zh-CN" sz="1800" b="0" i="1" u="none" strike="noStrike" kern="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𝑥</m:t>
                        </m:r>
                      </m:e>
                    </m:d>
                    <m:r>
                      <a:rPr kumimoji="0" lang="en-US" altLang="zh-CN" sz="1800" b="0" i="1" u="none" strike="noStrike" kern="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m:t>
                    </m:r>
                    <m:r>
                      <a:rPr kumimoji="0" lang="en-US" altLang="zh-CN" sz="1800" b="0" i="1" u="none" strike="noStrike" kern="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𝐵</m:t>
                    </m:r>
                    <m:r>
                      <a:rPr kumimoji="0" lang="en-US" altLang="zh-CN" sz="1800" b="0" i="1" u="none" strike="noStrike" kern="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m:t>
                    </m:r>
                    <m:r>
                      <a:rPr kumimoji="0" lang="en-US" altLang="zh-CN" sz="1800" b="0" i="1" u="none" strike="noStrike" kern="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𝑥</m:t>
                    </m:r>
                    <m:r>
                      <a:rPr kumimoji="0" lang="en-US" altLang="zh-CN" sz="1800" b="0" i="1" u="none" strike="noStrike" kern="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m:t>
                    </m:r>
                    <m:r>
                      <a:rPr kumimoji="0" lang="en-US" altLang="zh-CN" sz="1800" b="0" i="1" u="none" strike="noStrike" kern="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𝑥</m:t>
                    </m:r>
                    <m:r>
                      <a:rPr kumimoji="0" lang="en-US" altLang="zh-CN" sz="1800" b="0" i="1" u="none" strike="noStrike" kern="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m:t>
                    </m:r>
                    <m:r>
                      <a:rPr kumimoji="0" lang="en-US" altLang="zh-CN" sz="1800" b="0" i="1" u="none" strike="noStrike" kern="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𝐴</m:t>
                    </m:r>
                    <m:d>
                      <m:dPr>
                        <m:ctrlPr>
                          <a:rPr kumimoji="0" lang="zh-CN" altLang="zh-CN" sz="1800" b="0" i="1" u="none" strike="noStrike" kern="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altLang="zh-CN" sz="1800" b="0" i="1" u="none" strike="noStrike" kern="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𝑥</m:t>
                        </m:r>
                      </m:e>
                    </m:d>
                    <m:r>
                      <a:rPr kumimoji="0" lang="en-US" altLang="zh-CN" sz="1800" b="0" i="1" u="none" strike="noStrike" kern="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m:t>
                    </m:r>
                    <m:r>
                      <a:rPr kumimoji="0" lang="en-US" altLang="zh-CN" sz="1800" b="0" i="1" u="none" strike="noStrike" kern="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𝑥</m:t>
                    </m:r>
                    <m:r>
                      <a:rPr kumimoji="0" lang="en-US" altLang="zh-CN" sz="1800" b="0" i="1" u="none" strike="noStrike" kern="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m:t>
                    </m:r>
                    <m:r>
                      <a:rPr kumimoji="0" lang="en-US" altLang="zh-CN" sz="1800" b="0" i="1" u="none" strike="noStrike" kern="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𝐵</m:t>
                    </m:r>
                    <m:r>
                      <a:rPr kumimoji="0" lang="en-US" altLang="zh-CN" sz="1800" b="0" i="1" u="none" strike="noStrike" kern="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m:t>
                    </m:r>
                    <m:r>
                      <a:rPr kumimoji="0" lang="en-US" altLang="zh-CN" sz="1800" b="0" i="1" u="none" strike="noStrike" kern="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𝑥</m:t>
                    </m:r>
                    <m:r>
                      <a:rPr kumimoji="0" lang="en-US" altLang="zh-CN" sz="1800" b="0" i="1" u="none" strike="noStrike" kern="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m:t>
                    </m:r>
                  </m:oMath>
                </a14:m>
                <a:r>
                  <a:rPr kumimoji="0" lang="zh-CN" altLang="zh-CN" sz="1800" b="0" i="0" u="none" strike="noStrike" kern="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不成立</a:t>
                </a:r>
                <a:endParaRPr kumimoji="0" lang="en-US" altLang="zh-CN" sz="1800" b="0" i="0" u="none" strike="noStrike" kern="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a:p>
                <a:pPr marL="342900" marR="0" lvl="0" indent="-342900" algn="l" defTabSz="914400" rtl="0" eaLnBrk="1" fontAlgn="auto" latinLnBrk="0" hangingPunct="1">
                  <a:lnSpc>
                    <a:spcPct val="150000"/>
                  </a:lnSpc>
                  <a:spcBef>
                    <a:spcPts val="0"/>
                  </a:spcBef>
                  <a:spcAft>
                    <a:spcPts val="0"/>
                  </a:spcAft>
                  <a:buClrTx/>
                  <a:buSzTx/>
                  <a:buFont typeface="+mj-ea"/>
                  <a:buAutoNum type="circleNumDbPlain"/>
                  <a:tabLst/>
                  <a:defRPr/>
                </a:pPr>
                <a14:m>
                  <m:oMath xmlns:m="http://schemas.openxmlformats.org/officeDocument/2006/math">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t>𝑥</m:t>
                    </m:r>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t>𝐴</m:t>
                    </m:r>
                    <m:d>
                      <m:dPr>
                        <m:ctrlPr>
                          <a:rPr kumimoji="0" lang="zh-CN"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ctrlPr>
                      </m:dPr>
                      <m:e>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t>𝑥</m:t>
                        </m:r>
                      </m:e>
                    </m:d>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t>𝐵</m:t>
                    </m:r>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t>𝑥</m:t>
                    </m:r>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t>𝑥</m:t>
                    </m:r>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t>𝐴</m:t>
                    </m:r>
                    <m:d>
                      <m:dPr>
                        <m:ctrlPr>
                          <a:rPr kumimoji="0" lang="zh-CN"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ctrlPr>
                      </m:dPr>
                      <m:e>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t>𝑥</m:t>
                        </m:r>
                      </m:e>
                    </m:d>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t>𝑥</m:t>
                    </m:r>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t>𝐵</m:t>
                    </m:r>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t>𝑥</m:t>
                    </m:r>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t>)</m:t>
                    </m:r>
                  </m:oMath>
                </a14:m>
                <a:r>
                  <a:rPr kumimoji="0" lang="zh-CN"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成立</a:t>
                </a:r>
              </a:p>
              <a:p>
                <a:pPr marL="342900" marR="0" lvl="0" indent="-342900" algn="l" defTabSz="914400" rtl="0" eaLnBrk="1" fontAlgn="auto" latinLnBrk="0" hangingPunct="1">
                  <a:lnSpc>
                    <a:spcPct val="150000"/>
                  </a:lnSpc>
                  <a:spcBef>
                    <a:spcPts val="0"/>
                  </a:spcBef>
                  <a:spcAft>
                    <a:spcPts val="0"/>
                  </a:spcAft>
                  <a:buClrTx/>
                  <a:buSzTx/>
                  <a:buFont typeface="+mj-ea"/>
                  <a:buAutoNum type="circleNumDbPlain"/>
                  <a:tabLst/>
                  <a:defRPr/>
                </a:pPr>
                <a14:m>
                  <m:oMath xmlns:m="http://schemas.openxmlformats.org/officeDocument/2006/math">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t>𝑥</m:t>
                    </m:r>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t>𝐴</m:t>
                    </m:r>
                    <m:d>
                      <m:dPr>
                        <m:ctrlPr>
                          <a:rPr kumimoji="0" lang="zh-CN"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ctrlPr>
                      </m:dPr>
                      <m:e>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t>𝑥</m:t>
                        </m:r>
                      </m:e>
                    </m:d>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t>𝐵</m:t>
                    </m:r>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t>𝑥</m:t>
                    </m:r>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t>𝑥</m:t>
                    </m:r>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t>𝐴</m:t>
                    </m:r>
                    <m:d>
                      <m:dPr>
                        <m:ctrlPr>
                          <a:rPr kumimoji="0" lang="zh-CN"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ctrlPr>
                      </m:dPr>
                      <m:e>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t>𝑥</m:t>
                        </m:r>
                      </m:e>
                    </m:d>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t>𝑥</m:t>
                    </m:r>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t>𝐵</m:t>
                    </m:r>
                    <m:r>
                      <a:rPr kumimoji="0" lang="en-US" altLang="zh-CN" sz="1800" b="0" i="0"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t>𝑥</m:t>
                    </m:r>
                    <m:r>
                      <a:rPr kumimoji="0" lang="en-US" altLang="zh-CN" sz="1800" b="0" i="0" u="none" strike="noStrike" kern="1200" cap="none" spc="0" normalizeH="0" baseline="0" noProof="0">
                        <a:ln>
                          <a:noFill/>
                        </a:ln>
                        <a:solidFill>
                          <a:prstClr val="black"/>
                        </a:solidFill>
                        <a:effectLst/>
                        <a:uLnTx/>
                        <a:uFillTx/>
                        <a:latin typeface="Cambria Math" panose="02040503050406030204" pitchFamily="18" charset="0"/>
                        <a:cs typeface="+mn-cs"/>
                      </a:rPr>
                      <m:t>)</m:t>
                    </m:r>
                  </m:oMath>
                </a14:m>
                <a:r>
                  <a:rPr kumimoji="0" lang="zh-CN"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成立</a:t>
                </a:r>
              </a:p>
              <a:p>
                <a:pPr marL="342900" marR="0" lvl="0" indent="-342900" algn="l" defTabSz="914400" rtl="0" eaLnBrk="1" fontAlgn="auto" latinLnBrk="0" hangingPunct="1">
                  <a:lnSpc>
                    <a:spcPct val="150000"/>
                  </a:lnSpc>
                  <a:spcBef>
                    <a:spcPts val="0"/>
                  </a:spcBef>
                  <a:spcAft>
                    <a:spcPts val="0"/>
                  </a:spcAft>
                  <a:buClrTx/>
                  <a:buSzTx/>
                  <a:buFont typeface="+mj-ea"/>
                  <a:buAutoNum type="circleNumDbPlain"/>
                  <a:tabLst/>
                  <a:defRPr/>
                </a:pPr>
                <a14:m>
                  <m:oMath xmlns:m="http://schemas.openxmlformats.org/officeDocument/2006/math">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t>𝑥</m:t>
                    </m:r>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t>𝐴</m:t>
                    </m:r>
                    <m:d>
                      <m:dPr>
                        <m:ctrlPr>
                          <a:rPr kumimoji="0" lang="zh-CN"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ctrlPr>
                      </m:dPr>
                      <m:e>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t>𝑥</m:t>
                        </m:r>
                      </m:e>
                    </m:d>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t>𝐵</m:t>
                    </m:r>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t>𝑥</m:t>
                    </m:r>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t>𝑥</m:t>
                    </m:r>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t>𝐴</m:t>
                    </m:r>
                    <m:d>
                      <m:dPr>
                        <m:ctrlPr>
                          <a:rPr kumimoji="0" lang="zh-CN"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ctrlPr>
                      </m:dPr>
                      <m:e>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t>𝑥</m:t>
                        </m:r>
                      </m:e>
                    </m:d>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t>𝑥</m:t>
                    </m:r>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t>𝐵</m:t>
                    </m:r>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t>𝑥</m:t>
                    </m:r>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t>)</m:t>
                    </m:r>
                  </m:oMath>
                </a14:m>
                <a:r>
                  <a:rPr kumimoji="0" lang="zh-CN"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不成立</a:t>
                </a:r>
              </a:p>
              <a:p>
                <a:pPr marL="0" marR="0" lvl="0" indent="0" algn="just" defTabSz="914400" rtl="0" eaLnBrk="1" fontAlgn="auto" latinLnBrk="0" hangingPunct="1">
                  <a:lnSpc>
                    <a:spcPts val="2200"/>
                  </a:lnSpc>
                  <a:spcBef>
                    <a:spcPts val="0"/>
                  </a:spcBef>
                  <a:spcAft>
                    <a:spcPts val="0"/>
                  </a:spcAft>
                  <a:buClrTx/>
                  <a:buSzTx/>
                  <a:buFontTx/>
                  <a:buNone/>
                  <a:tabLst>
                    <a:tab pos="228600" algn="l"/>
                  </a:tabLst>
                  <a:defRPr/>
                </a:pPr>
                <a:endParaRPr kumimoji="0" lang="zh-CN" altLang="zh-CN" sz="1800" b="0" i="0" u="none" strike="noStrike" kern="1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mc:Choice>
        <mc:Fallback xmlns="">
          <p:sp>
            <p:nvSpPr>
              <p:cNvPr id="6" name="矩形 5">
                <a:extLst>
                  <a:ext uri="{FF2B5EF4-FFF2-40B4-BE49-F238E27FC236}">
                    <a16:creationId xmlns:a16="http://schemas.microsoft.com/office/drawing/2014/main" id="{75B04111-F0DD-4D83-8792-85DF0ADEC20C}"/>
                  </a:ext>
                </a:extLst>
              </p:cNvPr>
              <p:cNvSpPr>
                <a:spLocks noRot="1" noChangeAspect="1" noMove="1" noResize="1" noEditPoints="1" noAdjustHandles="1" noChangeArrowheads="1" noChangeShapeType="1" noTextEdit="1"/>
              </p:cNvSpPr>
              <p:nvPr/>
            </p:nvSpPr>
            <p:spPr>
              <a:xfrm>
                <a:off x="3243199" y="4496597"/>
                <a:ext cx="5705601" cy="2027606"/>
              </a:xfrm>
              <a:prstGeom prst="rect">
                <a:avLst/>
              </a:prstGeom>
              <a:blipFill>
                <a:blip r:embed="rId4"/>
                <a:stretch>
                  <a:fillRect l="-42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103350177"/>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583380" y="726948"/>
            <a:ext cx="7464387" cy="497934"/>
            <a:chOff x="4099943" y="2819853"/>
            <a:chExt cx="2570275" cy="497934"/>
          </a:xfrm>
        </p:grpSpPr>
        <p:sp>
          <p:nvSpPr>
            <p:cNvPr id="4" name="平行四边形 3"/>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5" name="平行四边形 4"/>
            <p:cNvSpPr/>
            <p:nvPr/>
          </p:nvSpPr>
          <p:spPr bwMode="auto">
            <a:xfrm>
              <a:off x="4122533" y="2819853"/>
              <a:ext cx="2547685"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6" name="矩形 5"/>
            <p:cNvSpPr/>
            <p:nvPr/>
          </p:nvSpPr>
          <p:spPr>
            <a:xfrm>
              <a:off x="4216534" y="2853798"/>
              <a:ext cx="2359684" cy="40011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prstClr val="black">
                      <a:lumMod val="95000"/>
                      <a:lumOff val="5000"/>
                    </a:prstClr>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神经网络参数优化：误差反向传播</a:t>
              </a:r>
            </a:p>
          </p:txBody>
        </p:sp>
      </p:grpSp>
      <p:sp>
        <p:nvSpPr>
          <p:cNvPr id="25" name="矩形 24">
            <a:extLst>
              <a:ext uri="{FF2B5EF4-FFF2-40B4-BE49-F238E27FC236}">
                <a16:creationId xmlns:a16="http://schemas.microsoft.com/office/drawing/2014/main" id="{FA7E4C39-58FC-4583-BCF8-B462E31C5699}"/>
              </a:ext>
            </a:extLst>
          </p:cNvPr>
          <p:cNvSpPr/>
          <p:nvPr/>
        </p:nvSpPr>
        <p:spPr>
          <a:xfrm>
            <a:off x="852473" y="129010"/>
            <a:ext cx="2852063"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mn-cs"/>
              </a:rPr>
              <a:t>一、</a:t>
            </a: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前馈神经网络与参数优化</a:t>
            </a:r>
          </a:p>
        </p:txBody>
      </p:sp>
      <p:pic>
        <p:nvPicPr>
          <p:cNvPr id="8" name="图片 7">
            <a:extLst>
              <a:ext uri="{FF2B5EF4-FFF2-40B4-BE49-F238E27FC236}">
                <a16:creationId xmlns:a16="http://schemas.microsoft.com/office/drawing/2014/main" id="{4FE59071-F10B-4F38-BB91-6D335FD13FB6}"/>
              </a:ext>
            </a:extLst>
          </p:cNvPr>
          <p:cNvPicPr>
            <a:picLocks noChangeAspect="1"/>
          </p:cNvPicPr>
          <p:nvPr/>
        </p:nvPicPr>
        <p:blipFill>
          <a:blip r:embed="rId3"/>
          <a:stretch>
            <a:fillRect/>
          </a:stretch>
        </p:blipFill>
        <p:spPr>
          <a:xfrm>
            <a:off x="6721831" y="2730230"/>
            <a:ext cx="5088541" cy="2423256"/>
          </a:xfrm>
          <a:prstGeom prst="rect">
            <a:avLst/>
          </a:prstGeom>
        </p:spPr>
      </p:pic>
      <p:sp>
        <p:nvSpPr>
          <p:cNvPr id="9" name="矩形: 圆角 6">
            <a:extLst>
              <a:ext uri="{FF2B5EF4-FFF2-40B4-BE49-F238E27FC236}">
                <a16:creationId xmlns:a16="http://schemas.microsoft.com/office/drawing/2014/main" id="{A2B98877-44E5-46D0-BB7B-257A1D851CA1}"/>
              </a:ext>
            </a:extLst>
          </p:cNvPr>
          <p:cNvSpPr/>
          <p:nvPr/>
        </p:nvSpPr>
        <p:spPr>
          <a:xfrm>
            <a:off x="166688" y="2451359"/>
            <a:ext cx="6376783" cy="3891075"/>
          </a:xfrm>
          <a:prstGeom prst="roundRect">
            <a:avLst>
              <a:gd name="adj" fmla="val 0"/>
            </a:avLst>
          </a:prstGeom>
          <a:gradFill>
            <a:gsLst>
              <a:gs pos="22000">
                <a:srgbClr val="016773"/>
              </a:gs>
              <a:gs pos="100000">
                <a:srgbClr val="00ABA5"/>
              </a:gs>
            </a:gsLst>
            <a:lin ang="30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1"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endParaRPr>
          </a:p>
        </p:txBody>
      </p:sp>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id="{53401E96-C60D-4A69-B521-ADB13B72E9CF}"/>
                  </a:ext>
                </a:extLst>
              </p:cNvPr>
              <p:cNvSpPr/>
              <p:nvPr/>
            </p:nvSpPr>
            <p:spPr>
              <a:xfrm>
                <a:off x="148773" y="2531104"/>
                <a:ext cx="6315175" cy="3970318"/>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
                    <a:prstClr val="white"/>
                  </a:buClr>
                  <a:buSzPct val="80000"/>
                  <a:buFontTx/>
                  <a:buNone/>
                  <a:tabLst/>
                  <a:defRPr/>
                </a:pPr>
                <a:r>
                  <a:rPr kumimoji="0" lang="zh-CN" altLang="en-US" sz="1800" b="1" i="0" u="none" strike="noStrike" kern="1200" cap="none" spc="0" normalizeH="0" baseline="0" noProof="0" dirty="0">
                    <a:ln>
                      <a:noFill/>
                    </a:ln>
                    <a:solidFill>
                      <a:srgbClr val="FFFFCC"/>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链式求导</a:t>
                </a:r>
                <a:endParaRPr kumimoji="0" lang="en-US" altLang="zh-CN" sz="1800" b="1" i="0" u="none" strike="noStrike" kern="1200" cap="none" spc="0" normalizeH="0" baseline="0" noProof="0" dirty="0">
                  <a:ln>
                    <a:noFill/>
                  </a:ln>
                  <a:solidFill>
                    <a:srgbClr val="FFFFCC"/>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l"/>
                  <a:tabLst/>
                  <a:defRPr/>
                </a:pPr>
                <a:r>
                  <a:rPr kumimoji="0" lang="zh-CN" altLang="zh-CN"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链式求导实现了损失函数对某个自变量求偏导，好比将损失误差从输出端向输入端逐层传播，通过这个传播过程来更新该自变量取值。梯度下降法告诉我们，只要沿着损失函数梯度的反方向来更新参数，就可使得损失函数下降最快。</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l"/>
                  <a:tabLst/>
                  <a:defRPr/>
                </a:pPr>
                <a:r>
                  <a:rPr kumimoji="0" lang="zh-CN" altLang="zh-CN"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因此，假设损失函数</a:t>
                </a:r>
                <a14:m>
                  <m:oMath xmlns:m="http://schemas.openxmlformats.org/officeDocument/2006/math">
                    <m:r>
                      <a:rPr kumimoji="0" lang="en-US" altLang="zh-CN" sz="1800" b="0" i="1" u="none" strike="noStrike" kern="1200" cap="none" spc="0" normalizeH="0" baseline="0" noProof="0">
                        <a:ln>
                          <a:noFill/>
                        </a:ln>
                        <a:solidFill>
                          <a:prstClr val="white"/>
                        </a:solidFill>
                        <a:effectLst/>
                        <a:uLnTx/>
                        <a:uFillTx/>
                        <a:latin typeface="Cambria Math" panose="02040503050406030204" pitchFamily="18" charset="0"/>
                        <a:cs typeface="+mn-cs"/>
                      </a:rPr>
                      <m:t>ℒ</m:t>
                    </m:r>
                    <m:d>
                      <m:dPr>
                        <m:ctrlPr>
                          <a:rPr kumimoji="0" lang="zh-CN" altLang="zh-CN" sz="1800" b="0" i="1" u="none" strike="noStrike" kern="1200" cap="none" spc="0" normalizeH="0" baseline="0" noProof="0">
                            <a:ln>
                              <a:noFill/>
                            </a:ln>
                            <a:solidFill>
                              <a:prstClr val="white"/>
                            </a:solidFill>
                            <a:effectLst/>
                            <a:uLnTx/>
                            <a:uFillTx/>
                            <a:latin typeface="Cambria Math" panose="02040503050406030204" pitchFamily="18" charset="0"/>
                            <a:cs typeface="+mn-cs"/>
                          </a:rPr>
                        </m:ctrlPr>
                      </m:dPr>
                      <m:e>
                        <m:r>
                          <m:rPr>
                            <m:sty m:val="p"/>
                          </m:rPr>
                          <a:rPr kumimoji="0" lang="en-US" altLang="zh-CN" sz="1800" b="0" i="0" u="none" strike="noStrike" kern="1200" cap="none" spc="0" normalizeH="0" baseline="0" noProof="0">
                            <a:ln>
                              <a:noFill/>
                            </a:ln>
                            <a:solidFill>
                              <a:prstClr val="white"/>
                            </a:solidFill>
                            <a:effectLst/>
                            <a:uLnTx/>
                            <a:uFillTx/>
                            <a:latin typeface="Cambria Math" panose="02040503050406030204" pitchFamily="18" charset="0"/>
                            <a:cs typeface="+mn-cs"/>
                          </a:rPr>
                          <m:t>θ</m:t>
                        </m:r>
                      </m:e>
                    </m:d>
                  </m:oMath>
                </a14:m>
                <a:r>
                  <a:rPr kumimoji="0" lang="zh-CN" altLang="zh-CN"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a:t>
                </a:r>
                <a14:m>
                  <m:oMath xmlns:m="http://schemas.openxmlformats.org/officeDocument/2006/math">
                    <m:r>
                      <m:rPr>
                        <m:sty m:val="p"/>
                      </m:rPr>
                      <a:rPr kumimoji="0" lang="en-US" altLang="zh-CN" sz="1800" b="0" i="0" u="none" strike="noStrike" kern="1200" cap="none" spc="0" normalizeH="0" baseline="0" noProof="0">
                        <a:ln>
                          <a:noFill/>
                        </a:ln>
                        <a:solidFill>
                          <a:prstClr val="white"/>
                        </a:solidFill>
                        <a:effectLst/>
                        <a:uLnTx/>
                        <a:uFillTx/>
                        <a:latin typeface="Cambria Math" panose="02040503050406030204" pitchFamily="18" charset="0"/>
                        <a:cs typeface="+mn-cs"/>
                      </a:rPr>
                      <m:t>θ</m:t>
                    </m:r>
                  </m:oMath>
                </a14:m>
                <a:r>
                  <a:rPr kumimoji="0" lang="zh-CN" altLang="zh-CN"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为参数），可使用如下梯度下降算法对参数</a:t>
                </a:r>
                <a14:m>
                  <m:oMath xmlns:m="http://schemas.openxmlformats.org/officeDocument/2006/math">
                    <m:r>
                      <m:rPr>
                        <m:sty m:val="p"/>
                      </m:rPr>
                      <a:rPr kumimoji="0" lang="en-US" altLang="zh-CN" sz="1800" b="0" i="0" u="none" strike="noStrike" kern="1200" cap="none" spc="0" normalizeH="0" baseline="0" noProof="0">
                        <a:ln>
                          <a:noFill/>
                        </a:ln>
                        <a:solidFill>
                          <a:prstClr val="white"/>
                        </a:solidFill>
                        <a:effectLst/>
                        <a:uLnTx/>
                        <a:uFillTx/>
                        <a:latin typeface="Cambria Math" panose="02040503050406030204" pitchFamily="18" charset="0"/>
                        <a:cs typeface="+mn-cs"/>
                      </a:rPr>
                      <m:t>θ</m:t>
                    </m:r>
                  </m:oMath>
                </a14:m>
                <a:r>
                  <a:rPr kumimoji="0" lang="zh-CN" altLang="zh-CN"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进行更新：</a:t>
                </a:r>
                <a14:m>
                  <m:oMath xmlns:m="http://schemas.openxmlformats.org/officeDocument/2006/math">
                    <m:sSup>
                      <m:sSupPr>
                        <m:ctrlPr>
                          <a:rPr kumimoji="0" lang="zh-CN" altLang="zh-CN" sz="1800" b="0" i="1" u="none" strike="noStrike" kern="1200" cap="none" spc="0" normalizeH="0" baseline="0" noProof="0">
                            <a:ln>
                              <a:noFill/>
                            </a:ln>
                            <a:solidFill>
                              <a:prstClr val="white"/>
                            </a:solidFill>
                            <a:effectLst/>
                            <a:uLnTx/>
                            <a:uFillTx/>
                            <a:latin typeface="Cambria Math" panose="02040503050406030204" pitchFamily="18" charset="0"/>
                            <a:cs typeface="+mn-cs"/>
                          </a:rPr>
                        </m:ctrlPr>
                      </m:sSupPr>
                      <m:e>
                        <m:r>
                          <m:rPr>
                            <m:sty m:val="p"/>
                          </m:rPr>
                          <a:rPr kumimoji="0" lang="en-US" altLang="zh-CN" sz="1800" b="0" i="0" u="none" strike="noStrike" kern="1200" cap="none" spc="0" normalizeH="0" baseline="0" noProof="0">
                            <a:ln>
                              <a:noFill/>
                            </a:ln>
                            <a:solidFill>
                              <a:prstClr val="white"/>
                            </a:solidFill>
                            <a:effectLst/>
                            <a:uLnTx/>
                            <a:uFillTx/>
                            <a:latin typeface="Cambria Math" panose="02040503050406030204" pitchFamily="18" charset="0"/>
                            <a:cs typeface="+mn-cs"/>
                          </a:rPr>
                          <m:t>θ</m:t>
                        </m:r>
                      </m:e>
                      <m:sup>
                        <m:r>
                          <a:rPr kumimoji="0" lang="en-US" altLang="zh-CN" sz="1800" b="0" i="1" u="none" strike="noStrike" kern="1200" cap="none" spc="0" normalizeH="0" baseline="0" noProof="0">
                            <a:ln>
                              <a:noFill/>
                            </a:ln>
                            <a:solidFill>
                              <a:prstClr val="white"/>
                            </a:solidFill>
                            <a:effectLst/>
                            <a:uLnTx/>
                            <a:uFillTx/>
                            <a:latin typeface="Cambria Math" panose="02040503050406030204" pitchFamily="18" charset="0"/>
                            <a:cs typeface="+mn-cs"/>
                          </a:rPr>
                          <m:t>𝑛𝑒𝑤</m:t>
                        </m:r>
                      </m:sup>
                    </m:sSup>
                    <m:r>
                      <a:rPr kumimoji="0" lang="en-US" altLang="zh-CN" sz="1800" b="0" i="0" u="none" strike="noStrike" kern="1200" cap="none" spc="0" normalizeH="0" baseline="0" noProof="0">
                        <a:ln>
                          <a:noFill/>
                        </a:ln>
                        <a:solidFill>
                          <a:prstClr val="white"/>
                        </a:solidFill>
                        <a:effectLst/>
                        <a:uLnTx/>
                        <a:uFillTx/>
                        <a:latin typeface="Cambria Math" panose="02040503050406030204" pitchFamily="18" charset="0"/>
                        <a:cs typeface="+mn-cs"/>
                      </a:rPr>
                      <m:t>=</m:t>
                    </m:r>
                    <m:r>
                      <m:rPr>
                        <m:sty m:val="p"/>
                      </m:rPr>
                      <a:rPr kumimoji="0" lang="en-US" altLang="zh-CN" sz="1800" b="0" i="0" u="none" strike="noStrike" kern="1200" cap="none" spc="0" normalizeH="0" baseline="0" noProof="0">
                        <a:ln>
                          <a:noFill/>
                        </a:ln>
                        <a:solidFill>
                          <a:prstClr val="white"/>
                        </a:solidFill>
                        <a:effectLst/>
                        <a:uLnTx/>
                        <a:uFillTx/>
                        <a:latin typeface="Cambria Math" panose="02040503050406030204" pitchFamily="18" charset="0"/>
                        <a:cs typeface="+mn-cs"/>
                      </a:rPr>
                      <m:t>θ</m:t>
                    </m:r>
                    <m:r>
                      <a:rPr kumimoji="0" lang="en-US" altLang="zh-CN" sz="1800" b="0" i="1" u="none" strike="noStrike" kern="1200" cap="none" spc="0" normalizeH="0" baseline="0" noProof="0">
                        <a:ln>
                          <a:noFill/>
                        </a:ln>
                        <a:solidFill>
                          <a:prstClr val="white"/>
                        </a:solidFill>
                        <a:effectLst/>
                        <a:uLnTx/>
                        <a:uFillTx/>
                        <a:latin typeface="Cambria Math" panose="02040503050406030204" pitchFamily="18" charset="0"/>
                        <a:cs typeface="+mn-cs"/>
                      </a:rPr>
                      <m:t>−</m:t>
                    </m:r>
                    <m:r>
                      <m:rPr>
                        <m:sty m:val="p"/>
                      </m:rPr>
                      <a:rPr kumimoji="0" lang="en-US" altLang="zh-CN" sz="1800" b="0" i="0" u="none" strike="noStrike" kern="1200" cap="none" spc="0" normalizeH="0" baseline="0" noProof="0">
                        <a:ln>
                          <a:noFill/>
                        </a:ln>
                        <a:solidFill>
                          <a:prstClr val="white"/>
                        </a:solidFill>
                        <a:effectLst/>
                        <a:uLnTx/>
                        <a:uFillTx/>
                        <a:latin typeface="Cambria Math" panose="02040503050406030204" pitchFamily="18" charset="0"/>
                        <a:cs typeface="+mn-cs"/>
                      </a:rPr>
                      <m:t>η</m:t>
                    </m:r>
                    <m:r>
                      <a:rPr kumimoji="0" lang="en-US" altLang="zh-CN" sz="1800" b="0" i="0" u="none" strike="noStrike" kern="1200" cap="none" spc="0" normalizeH="0" baseline="0" noProof="0">
                        <a:ln>
                          <a:noFill/>
                        </a:ln>
                        <a:solidFill>
                          <a:prstClr val="white"/>
                        </a:solidFill>
                        <a:effectLst/>
                        <a:uLnTx/>
                        <a:uFillTx/>
                        <a:latin typeface="Cambria Math" panose="02040503050406030204" pitchFamily="18" charset="0"/>
                        <a:cs typeface="+mn-cs"/>
                      </a:rPr>
                      <m:t>×</m:t>
                    </m:r>
                    <m:sSub>
                      <m:sSubPr>
                        <m:ctrlPr>
                          <a:rPr kumimoji="0" lang="zh-CN" altLang="zh-CN" sz="1800" b="0" i="1" u="none" strike="noStrike" kern="1200" cap="none" spc="0" normalizeH="0" baseline="0" noProof="0">
                            <a:ln>
                              <a:noFill/>
                            </a:ln>
                            <a:solidFill>
                              <a:prstClr val="white"/>
                            </a:solidFill>
                            <a:effectLst/>
                            <a:uLnTx/>
                            <a:uFillTx/>
                            <a:latin typeface="Cambria Math" panose="02040503050406030204" pitchFamily="18" charset="0"/>
                            <a:cs typeface="+mn-cs"/>
                          </a:rPr>
                        </m:ctrlPr>
                      </m:sSubPr>
                      <m:e>
                        <m:r>
                          <a:rPr kumimoji="0" lang="en-US" altLang="zh-CN" sz="1800" b="0" i="0" u="none" strike="noStrike" kern="1200" cap="none" spc="0" normalizeH="0" baseline="0" noProof="0">
                            <a:ln>
                              <a:noFill/>
                            </a:ln>
                            <a:solidFill>
                              <a:prstClr val="white"/>
                            </a:solidFill>
                            <a:effectLst/>
                            <a:uLnTx/>
                            <a:uFillTx/>
                            <a:latin typeface="Cambria Math" panose="02040503050406030204" pitchFamily="18" charset="0"/>
                            <a:cs typeface="+mn-cs"/>
                          </a:rPr>
                          <m:t>𝛻</m:t>
                        </m:r>
                      </m:e>
                      <m:sub>
                        <m:r>
                          <m:rPr>
                            <m:sty m:val="p"/>
                          </m:rPr>
                          <a:rPr kumimoji="0" lang="en-US" altLang="zh-CN" sz="1800" b="0" i="0" u="none" strike="noStrike" kern="1200" cap="none" spc="0" normalizeH="0" baseline="0" noProof="0">
                            <a:ln>
                              <a:noFill/>
                            </a:ln>
                            <a:solidFill>
                              <a:prstClr val="white"/>
                            </a:solidFill>
                            <a:effectLst/>
                            <a:uLnTx/>
                            <a:uFillTx/>
                            <a:latin typeface="Cambria Math" panose="02040503050406030204" pitchFamily="18" charset="0"/>
                            <a:cs typeface="+mn-cs"/>
                          </a:rPr>
                          <m:t>θ</m:t>
                        </m:r>
                      </m:sub>
                    </m:sSub>
                    <m:r>
                      <a:rPr kumimoji="0" lang="en-US" altLang="zh-CN" sz="1800" b="0" i="1" u="none" strike="noStrike" kern="1200" cap="none" spc="0" normalizeH="0" baseline="0" noProof="0">
                        <a:ln>
                          <a:noFill/>
                        </a:ln>
                        <a:solidFill>
                          <a:prstClr val="white"/>
                        </a:solidFill>
                        <a:effectLst/>
                        <a:uLnTx/>
                        <a:uFillTx/>
                        <a:latin typeface="Cambria Math" panose="02040503050406030204" pitchFamily="18" charset="0"/>
                        <a:cs typeface="+mn-cs"/>
                      </a:rPr>
                      <m:t>ℒ</m:t>
                    </m:r>
                    <m:d>
                      <m:dPr>
                        <m:ctrlPr>
                          <a:rPr kumimoji="0" lang="zh-CN" altLang="zh-CN" sz="1800" b="0" i="1" u="none" strike="noStrike" kern="1200" cap="none" spc="0" normalizeH="0" baseline="0" noProof="0">
                            <a:ln>
                              <a:noFill/>
                            </a:ln>
                            <a:solidFill>
                              <a:prstClr val="white"/>
                            </a:solidFill>
                            <a:effectLst/>
                            <a:uLnTx/>
                            <a:uFillTx/>
                            <a:latin typeface="Cambria Math" panose="02040503050406030204" pitchFamily="18" charset="0"/>
                            <a:cs typeface="+mn-cs"/>
                          </a:rPr>
                        </m:ctrlPr>
                      </m:dPr>
                      <m:e>
                        <m:r>
                          <m:rPr>
                            <m:sty m:val="p"/>
                          </m:rPr>
                          <a:rPr kumimoji="0" lang="en-US" altLang="zh-CN" sz="1800" b="0" i="0" u="none" strike="noStrike" kern="1200" cap="none" spc="0" normalizeH="0" baseline="0" noProof="0">
                            <a:ln>
                              <a:noFill/>
                            </a:ln>
                            <a:solidFill>
                              <a:prstClr val="white"/>
                            </a:solidFill>
                            <a:effectLst/>
                            <a:uLnTx/>
                            <a:uFillTx/>
                            <a:latin typeface="Cambria Math" panose="02040503050406030204" pitchFamily="18" charset="0"/>
                            <a:cs typeface="+mn-cs"/>
                          </a:rPr>
                          <m:t>θ</m:t>
                        </m:r>
                      </m:e>
                    </m:d>
                  </m:oMath>
                </a14:m>
                <a:r>
                  <a:rPr kumimoji="0" lang="zh-CN" altLang="zh-CN"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。其中</a:t>
                </a:r>
                <a14:m>
                  <m:oMath xmlns:m="http://schemas.openxmlformats.org/officeDocument/2006/math">
                    <m:r>
                      <m:rPr>
                        <m:sty m:val="p"/>
                      </m:rPr>
                      <a:rPr kumimoji="0" lang="en-US" altLang="zh-CN" sz="1800" b="0" i="0" u="none" strike="noStrike" kern="1200" cap="none" spc="0" normalizeH="0" baseline="0" noProof="0">
                        <a:ln>
                          <a:noFill/>
                        </a:ln>
                        <a:solidFill>
                          <a:prstClr val="white"/>
                        </a:solidFill>
                        <a:effectLst/>
                        <a:uLnTx/>
                        <a:uFillTx/>
                        <a:latin typeface="Cambria Math" panose="02040503050406030204" pitchFamily="18" charset="0"/>
                        <a:cs typeface="+mn-cs"/>
                      </a:rPr>
                      <m:t>η</m:t>
                    </m:r>
                  </m:oMath>
                </a14:m>
                <a:r>
                  <a:rPr kumimoji="0" lang="zh-CN" altLang="zh-CN"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也被称学习速率（</a:t>
                </a:r>
                <a:r>
                  <a:rPr kumimoji="0" lang="en-US" altLang="zh-CN"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learning rate</a:t>
                </a:r>
                <a:r>
                  <a:rPr kumimoji="0" lang="zh-CN" altLang="zh-CN"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），其大小会影响模型参数收敛速度，</a:t>
                </a:r>
                <a14:m>
                  <m:oMath xmlns:m="http://schemas.openxmlformats.org/officeDocument/2006/math">
                    <m:sSub>
                      <m:sSubPr>
                        <m:ctrlPr>
                          <a:rPr kumimoji="0" lang="zh-CN" altLang="zh-CN" sz="1800" b="0" i="1" u="none" strike="noStrike" kern="1200" cap="none" spc="0" normalizeH="0" baseline="0" noProof="0">
                            <a:ln>
                              <a:noFill/>
                            </a:ln>
                            <a:solidFill>
                              <a:prstClr val="white"/>
                            </a:solidFill>
                            <a:effectLst/>
                            <a:uLnTx/>
                            <a:uFillTx/>
                            <a:latin typeface="Cambria Math" panose="02040503050406030204" pitchFamily="18" charset="0"/>
                            <a:cs typeface="+mn-cs"/>
                          </a:rPr>
                        </m:ctrlPr>
                      </m:sSubPr>
                      <m:e>
                        <m:r>
                          <a:rPr kumimoji="0" lang="en-US" altLang="zh-CN" sz="1800" b="0" i="0" u="none" strike="noStrike" kern="1200" cap="none" spc="0" normalizeH="0" baseline="0" noProof="0">
                            <a:ln>
                              <a:noFill/>
                            </a:ln>
                            <a:solidFill>
                              <a:prstClr val="white"/>
                            </a:solidFill>
                            <a:effectLst/>
                            <a:uLnTx/>
                            <a:uFillTx/>
                            <a:latin typeface="Cambria Math" panose="02040503050406030204" pitchFamily="18" charset="0"/>
                            <a:cs typeface="+mn-cs"/>
                          </a:rPr>
                          <m:t>𝛻</m:t>
                        </m:r>
                      </m:e>
                      <m:sub>
                        <m:r>
                          <m:rPr>
                            <m:sty m:val="p"/>
                          </m:rPr>
                          <a:rPr kumimoji="0" lang="en-US" altLang="zh-CN" sz="1800" b="0" i="0" u="none" strike="noStrike" kern="1200" cap="none" spc="0" normalizeH="0" baseline="0" noProof="0">
                            <a:ln>
                              <a:noFill/>
                            </a:ln>
                            <a:solidFill>
                              <a:prstClr val="white"/>
                            </a:solidFill>
                            <a:effectLst/>
                            <a:uLnTx/>
                            <a:uFillTx/>
                            <a:latin typeface="Cambria Math" panose="02040503050406030204" pitchFamily="18" charset="0"/>
                            <a:cs typeface="+mn-cs"/>
                          </a:rPr>
                          <m:t>θ</m:t>
                        </m:r>
                      </m:sub>
                    </m:sSub>
                    <m:r>
                      <a:rPr kumimoji="0" lang="en-US" altLang="zh-CN" sz="1800" b="0" i="1" u="none" strike="noStrike" kern="1200" cap="none" spc="0" normalizeH="0" baseline="0" noProof="0">
                        <a:ln>
                          <a:noFill/>
                        </a:ln>
                        <a:solidFill>
                          <a:prstClr val="white"/>
                        </a:solidFill>
                        <a:effectLst/>
                        <a:uLnTx/>
                        <a:uFillTx/>
                        <a:latin typeface="Cambria Math" panose="02040503050406030204" pitchFamily="18" charset="0"/>
                        <a:cs typeface="+mn-cs"/>
                      </a:rPr>
                      <m:t>ℒ</m:t>
                    </m:r>
                    <m:d>
                      <m:dPr>
                        <m:ctrlPr>
                          <a:rPr kumimoji="0" lang="zh-CN" altLang="zh-CN" sz="1800" b="0" i="1" u="none" strike="noStrike" kern="1200" cap="none" spc="0" normalizeH="0" baseline="0" noProof="0">
                            <a:ln>
                              <a:noFill/>
                            </a:ln>
                            <a:solidFill>
                              <a:prstClr val="white"/>
                            </a:solidFill>
                            <a:effectLst/>
                            <a:uLnTx/>
                            <a:uFillTx/>
                            <a:latin typeface="Cambria Math" panose="02040503050406030204" pitchFamily="18" charset="0"/>
                            <a:cs typeface="+mn-cs"/>
                          </a:rPr>
                        </m:ctrlPr>
                      </m:dPr>
                      <m:e>
                        <m:r>
                          <m:rPr>
                            <m:sty m:val="p"/>
                          </m:rPr>
                          <a:rPr kumimoji="0" lang="en-US" altLang="zh-CN" sz="1800" b="0" i="0" u="none" strike="noStrike" kern="1200" cap="none" spc="0" normalizeH="0" baseline="0" noProof="0">
                            <a:ln>
                              <a:noFill/>
                            </a:ln>
                            <a:solidFill>
                              <a:prstClr val="white"/>
                            </a:solidFill>
                            <a:effectLst/>
                            <a:uLnTx/>
                            <a:uFillTx/>
                            <a:latin typeface="Cambria Math" panose="02040503050406030204" pitchFamily="18" charset="0"/>
                            <a:cs typeface="+mn-cs"/>
                          </a:rPr>
                          <m:t>θ</m:t>
                        </m:r>
                      </m:e>
                    </m:d>
                  </m:oMath>
                </a14:m>
                <a:r>
                  <a:rPr kumimoji="0" lang="zh-CN" altLang="zh-CN"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是损失函数对参数</a:t>
                </a:r>
                <a14:m>
                  <m:oMath xmlns:m="http://schemas.openxmlformats.org/officeDocument/2006/math">
                    <m:r>
                      <m:rPr>
                        <m:sty m:val="p"/>
                      </m:rPr>
                      <a:rPr kumimoji="0" lang="en-US" altLang="zh-CN" sz="1800" b="0" i="0" u="none" strike="noStrike" kern="1200" cap="none" spc="0" normalizeH="0" baseline="0" noProof="0">
                        <a:ln>
                          <a:noFill/>
                        </a:ln>
                        <a:solidFill>
                          <a:prstClr val="white"/>
                        </a:solidFill>
                        <a:effectLst/>
                        <a:uLnTx/>
                        <a:uFillTx/>
                        <a:latin typeface="Cambria Math" panose="02040503050406030204" pitchFamily="18" charset="0"/>
                        <a:cs typeface="+mn-cs"/>
                      </a:rPr>
                      <m:t>θ</m:t>
                    </m:r>
                  </m:oMath>
                </a14:m>
                <a:r>
                  <a:rPr kumimoji="0" lang="zh-CN" altLang="zh-CN"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求偏导结果。神经网络中任意一个参数相对于损失函数的导数都可通过链式求导得到（这一求导过程可视为误差后向传播过程）。</a:t>
                </a:r>
              </a:p>
              <a:p>
                <a:pPr marL="0" marR="0" lvl="0" indent="0" algn="l" defTabSz="914400" rtl="0" eaLnBrk="1" fontAlgn="auto" latinLnBrk="0" hangingPunct="1">
                  <a:lnSpc>
                    <a:spcPct val="100000"/>
                  </a:lnSpc>
                  <a:spcBef>
                    <a:spcPts val="0"/>
                  </a:spcBef>
                  <a:spcAft>
                    <a:spcPts val="0"/>
                  </a:spcAft>
                  <a:buClr>
                    <a:prstClr val="white"/>
                  </a:buClr>
                  <a:buSzPct val="80000"/>
                  <a:buFontTx/>
                  <a:buNone/>
                  <a:tabLst/>
                  <a:defRPr/>
                </a:pPr>
                <a:endParaRPr kumimoji="0" lang="en-US" altLang="zh-CN" sz="1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prstClr val="white"/>
                  </a:buClr>
                  <a:buSzPct val="80000"/>
                  <a:buFontTx/>
                  <a:buNone/>
                  <a:tabLst/>
                  <a:defRPr/>
                </a:pPr>
                <a:endParaRPr kumimoji="0" lang="en-US" altLang="zh-CN" sz="1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mc:Choice>
        <mc:Fallback xmlns="">
          <p:sp>
            <p:nvSpPr>
              <p:cNvPr id="11" name="矩形 10">
                <a:extLst>
                  <a:ext uri="{FF2B5EF4-FFF2-40B4-BE49-F238E27FC236}">
                    <a16:creationId xmlns:a16="http://schemas.microsoft.com/office/drawing/2014/main" id="{53401E96-C60D-4A69-B521-ADB13B72E9CF}"/>
                  </a:ext>
                </a:extLst>
              </p:cNvPr>
              <p:cNvSpPr>
                <a:spLocks noRot="1" noChangeAspect="1" noMove="1" noResize="1" noEditPoints="1" noAdjustHandles="1" noChangeArrowheads="1" noChangeShapeType="1" noTextEdit="1"/>
              </p:cNvSpPr>
              <p:nvPr/>
            </p:nvSpPr>
            <p:spPr>
              <a:xfrm>
                <a:off x="148773" y="2531104"/>
                <a:ext cx="6315175" cy="3970318"/>
              </a:xfrm>
              <a:prstGeom prst="rect">
                <a:avLst/>
              </a:prstGeom>
              <a:blipFill>
                <a:blip r:embed="rId4"/>
                <a:stretch>
                  <a:fillRect l="-579" t="-920" r="-86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 name="矩形 1">
                <a:extLst>
                  <a:ext uri="{FF2B5EF4-FFF2-40B4-BE49-F238E27FC236}">
                    <a16:creationId xmlns:a16="http://schemas.microsoft.com/office/drawing/2014/main" id="{7965CB01-92A3-443E-A48D-9A76D23A2AB1}"/>
                  </a:ext>
                </a:extLst>
              </p:cNvPr>
              <p:cNvSpPr/>
              <p:nvPr/>
            </p:nvSpPr>
            <p:spPr>
              <a:xfrm>
                <a:off x="590145" y="1429392"/>
                <a:ext cx="10765275" cy="787523"/>
              </a:xfrm>
              <a:prstGeom prst="rect">
                <a:avLst/>
              </a:prstGeom>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zh-CN"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模型预测结果</a:t>
                </a:r>
                <a14:m>
                  <m:oMath xmlns:m="http://schemas.openxmlformats.org/officeDocument/2006/math">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𝒪</m:t>
                    </m:r>
                  </m:oMath>
                </a14:m>
                <a:r>
                  <a:rPr kumimoji="0" lang="zh-CN"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与真实结果之间的损失误差</a:t>
                </a:r>
                <a14:m>
                  <m:oMath xmlns:m="http://schemas.openxmlformats.org/officeDocument/2006/math">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𝑙𝑜𝑠𝑠</m:t>
                    </m:r>
                  </m:oMath>
                </a14:m>
                <a:r>
                  <a:rPr kumimoji="0" lang="zh-CN"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由所定义的损失函数</a:t>
                </a:r>
                <a14:m>
                  <m:oMath xmlns:m="http://schemas.openxmlformats.org/officeDocument/2006/math">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ℒ</m:t>
                    </m:r>
                  </m:oMath>
                </a14:m>
                <a:r>
                  <a:rPr kumimoji="0" lang="zh-CN"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计算得到。现在的问题是如何根据这个误差来优化调整连接权重系数</a:t>
                </a:r>
                <a14:m>
                  <m:oMath xmlns:m="http://schemas.openxmlformats.org/officeDocument/2006/math">
                    <m:sSub>
                      <m:sSubPr>
                        <m:ctrlPr>
                          <a:rPr kumimoji="0" lang="zh-CN" altLang="zh-CN" sz="16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𝑤</m:t>
                        </m:r>
                      </m:e>
                      <m:sub>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𝑖</m:t>
                        </m:r>
                      </m:sub>
                    </m:sSub>
                  </m:oMath>
                </a14:m>
                <a:r>
                  <a:rPr kumimoji="0" lang="zh-CN"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（未出现的神经网络其它参数</a:t>
                </a: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调整雷同</a:t>
                </a:r>
                <a:r>
                  <a:rPr kumimoji="0" lang="zh-CN"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），使得训练得到的模型尽可能输出预期结果。</a:t>
                </a:r>
                <a:endPar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mc:Choice>
        <mc:Fallback xmlns="">
          <p:sp>
            <p:nvSpPr>
              <p:cNvPr id="2" name="矩形 1">
                <a:extLst>
                  <a:ext uri="{FF2B5EF4-FFF2-40B4-BE49-F238E27FC236}">
                    <a16:creationId xmlns:a16="http://schemas.microsoft.com/office/drawing/2014/main" id="{7965CB01-92A3-443E-A48D-9A76D23A2AB1}"/>
                  </a:ext>
                </a:extLst>
              </p:cNvPr>
              <p:cNvSpPr>
                <a:spLocks noRot="1" noChangeAspect="1" noMove="1" noResize="1" noEditPoints="1" noAdjustHandles="1" noChangeArrowheads="1" noChangeShapeType="1" noTextEdit="1"/>
              </p:cNvSpPr>
              <p:nvPr/>
            </p:nvSpPr>
            <p:spPr>
              <a:xfrm>
                <a:off x="590145" y="1429392"/>
                <a:ext cx="10765275" cy="787523"/>
              </a:xfrm>
              <a:prstGeom prst="rect">
                <a:avLst/>
              </a:prstGeom>
              <a:blipFill>
                <a:blip r:embed="rId5"/>
                <a:stretch>
                  <a:fillRect b="-846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106618"/>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583380" y="726948"/>
            <a:ext cx="7464387" cy="497934"/>
            <a:chOff x="4099943" y="2819853"/>
            <a:chExt cx="2570275" cy="497934"/>
          </a:xfrm>
        </p:grpSpPr>
        <p:sp>
          <p:nvSpPr>
            <p:cNvPr id="4" name="平行四边形 3"/>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5" name="平行四边形 4"/>
            <p:cNvSpPr/>
            <p:nvPr/>
          </p:nvSpPr>
          <p:spPr bwMode="auto">
            <a:xfrm>
              <a:off x="4122533" y="2819853"/>
              <a:ext cx="2547685"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6" name="矩形 5"/>
            <p:cNvSpPr/>
            <p:nvPr/>
          </p:nvSpPr>
          <p:spPr>
            <a:xfrm>
              <a:off x="4216534" y="2853798"/>
              <a:ext cx="2359684" cy="40011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prstClr val="black">
                      <a:lumMod val="95000"/>
                      <a:lumOff val="5000"/>
                    </a:prstClr>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神经网络参数优化：误差反向传播</a:t>
              </a:r>
            </a:p>
          </p:txBody>
        </p:sp>
      </p:grpSp>
      <p:sp>
        <p:nvSpPr>
          <p:cNvPr id="25" name="矩形 24">
            <a:extLst>
              <a:ext uri="{FF2B5EF4-FFF2-40B4-BE49-F238E27FC236}">
                <a16:creationId xmlns:a16="http://schemas.microsoft.com/office/drawing/2014/main" id="{FA7E4C39-58FC-4583-BCF8-B462E31C5699}"/>
              </a:ext>
            </a:extLst>
          </p:cNvPr>
          <p:cNvSpPr/>
          <p:nvPr/>
        </p:nvSpPr>
        <p:spPr>
          <a:xfrm>
            <a:off x="852473" y="129010"/>
            <a:ext cx="2852063"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mn-cs"/>
              </a:rPr>
              <a:t>一、</a:t>
            </a: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前馈神经网络与参数优化</a:t>
            </a:r>
          </a:p>
        </p:txBody>
      </p:sp>
      <p:pic>
        <p:nvPicPr>
          <p:cNvPr id="8" name="图片 7">
            <a:extLst>
              <a:ext uri="{FF2B5EF4-FFF2-40B4-BE49-F238E27FC236}">
                <a16:creationId xmlns:a16="http://schemas.microsoft.com/office/drawing/2014/main" id="{4FE59071-F10B-4F38-BB91-6D335FD13FB6}"/>
              </a:ext>
            </a:extLst>
          </p:cNvPr>
          <p:cNvPicPr>
            <a:picLocks noChangeAspect="1"/>
          </p:cNvPicPr>
          <p:nvPr/>
        </p:nvPicPr>
        <p:blipFill>
          <a:blip r:embed="rId3"/>
          <a:stretch>
            <a:fillRect/>
          </a:stretch>
        </p:blipFill>
        <p:spPr>
          <a:xfrm>
            <a:off x="6721831" y="2730230"/>
            <a:ext cx="5088541" cy="2423256"/>
          </a:xfrm>
          <a:prstGeom prst="rect">
            <a:avLst/>
          </a:prstGeom>
        </p:spPr>
      </p:pic>
      <p:sp>
        <p:nvSpPr>
          <p:cNvPr id="9" name="矩形: 圆角 6">
            <a:extLst>
              <a:ext uri="{FF2B5EF4-FFF2-40B4-BE49-F238E27FC236}">
                <a16:creationId xmlns:a16="http://schemas.microsoft.com/office/drawing/2014/main" id="{A2B98877-44E5-46D0-BB7B-257A1D851CA1}"/>
              </a:ext>
            </a:extLst>
          </p:cNvPr>
          <p:cNvSpPr/>
          <p:nvPr/>
        </p:nvSpPr>
        <p:spPr>
          <a:xfrm>
            <a:off x="166688" y="2451359"/>
            <a:ext cx="6376783" cy="3891075"/>
          </a:xfrm>
          <a:prstGeom prst="roundRect">
            <a:avLst>
              <a:gd name="adj" fmla="val 0"/>
            </a:avLst>
          </a:prstGeom>
          <a:gradFill>
            <a:gsLst>
              <a:gs pos="22000">
                <a:srgbClr val="016773"/>
              </a:gs>
              <a:gs pos="100000">
                <a:srgbClr val="00ABA5"/>
              </a:gs>
            </a:gsLst>
            <a:lin ang="30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1"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endParaRPr>
          </a:p>
        </p:txBody>
      </p:sp>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id="{53401E96-C60D-4A69-B521-ADB13B72E9CF}"/>
                  </a:ext>
                </a:extLst>
              </p:cNvPr>
              <p:cNvSpPr/>
              <p:nvPr/>
            </p:nvSpPr>
            <p:spPr>
              <a:xfrm>
                <a:off x="148773" y="2531104"/>
                <a:ext cx="6315175" cy="397987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
                    <a:prstClr val="white"/>
                  </a:buClr>
                  <a:buSzPct val="80000"/>
                  <a:buFontTx/>
                  <a:buNone/>
                  <a:tabLst/>
                  <a:defRPr/>
                </a:pPr>
                <a:r>
                  <a:rPr kumimoji="0" lang="zh-CN" altLang="en-US" sz="1800" b="1" i="0" u="none" strike="noStrike" kern="1200" cap="none" spc="0" normalizeH="0" baseline="0" noProof="0" dirty="0">
                    <a:ln>
                      <a:noFill/>
                    </a:ln>
                    <a:solidFill>
                      <a:srgbClr val="FFFFCC"/>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通过链式求导调整</a:t>
                </a:r>
                <a:r>
                  <a:rPr kumimoji="0" lang="zh-CN" altLang="zh-CN" sz="1800" b="1" i="0" u="none" strike="noStrike" kern="1200" cap="none" spc="0" normalizeH="0" baseline="0" noProof="0" dirty="0">
                    <a:ln>
                      <a:noFill/>
                    </a:ln>
                    <a:solidFill>
                      <a:srgbClr val="FFFFCC"/>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调整</a:t>
                </a:r>
                <a14:m>
                  <m:oMath xmlns:m="http://schemas.openxmlformats.org/officeDocument/2006/math">
                    <m:sSub>
                      <m:sSubPr>
                        <m:ctrlPr>
                          <a:rPr kumimoji="0" lang="zh-CN" altLang="zh-CN" sz="1800" b="1" i="1" u="none" strike="noStrike" kern="1200" cap="none" spc="0" normalizeH="0" baseline="0" noProof="0">
                            <a:ln>
                              <a:noFill/>
                            </a:ln>
                            <a:solidFill>
                              <a:srgbClr val="FFFFCC"/>
                            </a:solidFill>
                            <a:effectLst>
                              <a:outerShdw blurRad="38100" dist="38100" dir="2700000" algn="tl">
                                <a:srgbClr val="000000">
                                  <a:alpha val="43137"/>
                                </a:srgbClr>
                              </a:outerShdw>
                            </a:effectLst>
                            <a:uLnTx/>
                            <a:uFillTx/>
                            <a:latin typeface="Cambria Math" panose="02040503050406030204" pitchFamily="18" charset="0"/>
                            <a:ea typeface="微软雅黑" panose="020B0503020204020204" pitchFamily="34" charset="-122"/>
                            <a:cs typeface="Times New Roman" panose="02020603050405020304" pitchFamily="18" charset="0"/>
                          </a:rPr>
                        </m:ctrlPr>
                      </m:sSubPr>
                      <m:e>
                        <m:r>
                          <a:rPr kumimoji="0" lang="en-US" altLang="zh-CN" sz="1800" b="1" i="0" u="none" strike="noStrike" kern="1200" cap="none" spc="0" normalizeH="0" baseline="0" noProof="0">
                            <a:ln>
                              <a:noFill/>
                            </a:ln>
                            <a:solidFill>
                              <a:srgbClr val="FFFFCC"/>
                            </a:solidFill>
                            <a:effectLst>
                              <a:outerShdw blurRad="38100" dist="38100" dir="2700000" algn="tl">
                                <a:srgbClr val="000000">
                                  <a:alpha val="43137"/>
                                </a:srgbClr>
                              </a:outerShdw>
                            </a:effectLst>
                            <a:uLnTx/>
                            <a:uFillTx/>
                            <a:latin typeface="Cambria Math" panose="02040503050406030204" pitchFamily="18" charset="0"/>
                            <a:ea typeface="微软雅黑" panose="020B0503020204020204" pitchFamily="34" charset="-122"/>
                            <a:cs typeface="Times New Roman" panose="02020603050405020304" pitchFamily="18" charset="0"/>
                          </a:rPr>
                          <m:t>𝑤</m:t>
                        </m:r>
                      </m:e>
                      <m:sub>
                        <m:r>
                          <a:rPr kumimoji="0" lang="en-US" altLang="zh-CN" sz="1800" b="1" i="0" u="none" strike="noStrike" kern="1200" cap="none" spc="0" normalizeH="0" baseline="0" noProof="0">
                            <a:ln>
                              <a:noFill/>
                            </a:ln>
                            <a:solidFill>
                              <a:srgbClr val="FFFFCC"/>
                            </a:solidFill>
                            <a:effectLst>
                              <a:outerShdw blurRad="38100" dist="38100" dir="2700000" algn="tl">
                                <a:srgbClr val="000000">
                                  <a:alpha val="43137"/>
                                </a:srgbClr>
                              </a:outerShdw>
                            </a:effectLst>
                            <a:uLnTx/>
                            <a:uFillTx/>
                            <a:latin typeface="Cambria Math" panose="02040503050406030204" pitchFamily="18" charset="0"/>
                            <a:ea typeface="微软雅黑" panose="020B0503020204020204" pitchFamily="34" charset="-122"/>
                            <a:cs typeface="Times New Roman" panose="02020603050405020304" pitchFamily="18" charset="0"/>
                          </a:rPr>
                          <m:t>1</m:t>
                        </m:r>
                      </m:sub>
                    </m:sSub>
                  </m:oMath>
                </a14:m>
                <a:endParaRPr kumimoji="0" lang="en-US" altLang="zh-CN" sz="1800" b="1" i="0" u="none" strike="noStrike" kern="1200" cap="none" spc="0" normalizeH="0" baseline="0" noProof="0" dirty="0">
                  <a:ln>
                    <a:noFill/>
                  </a:ln>
                  <a:solidFill>
                    <a:srgbClr val="FFFFCC"/>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endParaRPr>
              </a:p>
              <a:p>
                <a:pPr marL="285750" marR="0" lvl="0" indent="-285750" algn="just" defTabSz="914400" rtl="0" eaLnBrk="1" fontAlgn="auto" latinLnBrk="0" hangingPunct="1">
                  <a:lnSpc>
                    <a:spcPct val="100000"/>
                  </a:lnSpc>
                  <a:spcBef>
                    <a:spcPts val="0"/>
                  </a:spcBef>
                  <a:spcAft>
                    <a:spcPts val="0"/>
                  </a:spcAft>
                  <a:buClrTx/>
                  <a:buSzTx/>
                  <a:buFont typeface="Wingdings" panose="05000000000000000000" pitchFamily="2" charset="2"/>
                  <a:buChar char="l"/>
                  <a:tabLst/>
                  <a:defRPr/>
                </a:pPr>
                <a:endParaRPr kumimoji="0" lang="en-US" altLang="zh-CN" sz="1800" b="0" i="0" u="none" strike="noStrike" kern="1200" cap="none" spc="0"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a:p>
                <a:pPr marL="285750" marR="0" lvl="0" indent="-285750" algn="just" defTabSz="914400" rtl="0" eaLnBrk="1" fontAlgn="auto" latinLnBrk="0" hangingPunct="1">
                  <a:lnSpc>
                    <a:spcPct val="100000"/>
                  </a:lnSpc>
                  <a:spcBef>
                    <a:spcPts val="0"/>
                  </a:spcBef>
                  <a:spcAft>
                    <a:spcPts val="0"/>
                  </a:spcAft>
                  <a:buClrTx/>
                  <a:buSzTx/>
                  <a:buFont typeface="Wingdings" panose="05000000000000000000" pitchFamily="2" charset="2"/>
                  <a:buChar char="l"/>
                  <a:tabLst/>
                  <a:defRPr/>
                </a:pPr>
                <a:r>
                  <a:rPr kumimoji="0" lang="zh-CN" altLang="zh-CN" sz="1800" b="0" i="0" u="none" strike="noStrike" kern="1200" cap="none" spc="0"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在图</a:t>
                </a:r>
                <a:r>
                  <a:rPr kumimoji="0" lang="en-US" altLang="zh-CN" sz="1800" b="0" i="0" u="none" strike="noStrike" kern="1200" cap="none" spc="0"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5.6</a:t>
                </a:r>
                <a:r>
                  <a:rPr kumimoji="0" lang="zh-CN" altLang="zh-CN" sz="1800" b="0" i="0" u="none" strike="noStrike" kern="1200" cap="none" spc="0"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中，参数</a:t>
                </a:r>
                <a14:m>
                  <m:oMath xmlns:m="http://schemas.openxmlformats.org/officeDocument/2006/math">
                    <m:sSub>
                      <m:sSubPr>
                        <m:ctrlPr>
                          <a:rPr kumimoji="0" lang="zh-CN" altLang="zh-CN" sz="1800" b="0" i="1" u="none" strike="noStrike" kern="1200" cap="none" spc="0" normalizeH="0" baseline="0" noProof="0">
                            <a:ln>
                              <a:noFill/>
                            </a:ln>
                            <a:solidFill>
                              <a:prstClr val="white"/>
                            </a:solidFill>
                            <a:effectLst/>
                            <a:uLnTx/>
                            <a:uFillTx/>
                            <a:latin typeface="Cambria Math" panose="02040503050406030204" pitchFamily="18" charset="0"/>
                            <a:ea typeface="微软雅黑" panose="020B0503020204020204" pitchFamily="34" charset="-122"/>
                            <a:cs typeface="+mn-cs"/>
                          </a:rPr>
                        </m:ctrlPr>
                      </m:sSubPr>
                      <m:e>
                        <m:r>
                          <a:rPr kumimoji="0" lang="en-US" altLang="zh-CN" sz="1800" b="0" i="0" u="none" strike="noStrike" kern="1200" cap="none" spc="0" normalizeH="0" baseline="0" noProof="0">
                            <a:ln>
                              <a:noFill/>
                            </a:ln>
                            <a:solidFill>
                              <a:prstClr val="white"/>
                            </a:solidFill>
                            <a:effectLst/>
                            <a:uLnTx/>
                            <a:uFillTx/>
                            <a:latin typeface="Cambria Math" panose="02040503050406030204" pitchFamily="18" charset="0"/>
                            <a:ea typeface="微软雅黑" panose="020B0503020204020204" pitchFamily="34" charset="-122"/>
                            <a:cs typeface="+mn-cs"/>
                          </a:rPr>
                          <m:t>𝑤</m:t>
                        </m:r>
                      </m:e>
                      <m:sub>
                        <m:r>
                          <a:rPr kumimoji="0" lang="en-US" altLang="zh-CN" sz="1800" b="0" i="0" u="none" strike="noStrike" kern="1200" cap="none" spc="0" normalizeH="0" baseline="0" noProof="0">
                            <a:ln>
                              <a:noFill/>
                            </a:ln>
                            <a:solidFill>
                              <a:prstClr val="white"/>
                            </a:solidFill>
                            <a:effectLst/>
                            <a:uLnTx/>
                            <a:uFillTx/>
                            <a:latin typeface="Cambria Math" panose="02040503050406030204" pitchFamily="18" charset="0"/>
                            <a:ea typeface="微软雅黑" panose="020B0503020204020204" pitchFamily="34" charset="-122"/>
                            <a:cs typeface="+mn-cs"/>
                          </a:rPr>
                          <m:t>1</m:t>
                        </m:r>
                      </m:sub>
                    </m:sSub>
                  </m:oMath>
                </a14:m>
                <a:r>
                  <a:rPr kumimoji="0" lang="zh-CN" altLang="zh-CN" sz="1800" b="0" i="0" u="none" strike="noStrike" kern="1200" cap="none" spc="0"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在下一轮迭代中的取值被调整为：</a:t>
                </a:r>
                <a14:m>
                  <m:oMath xmlns:m="http://schemas.openxmlformats.org/officeDocument/2006/math">
                    <m:sSubSup>
                      <m:sSubSupPr>
                        <m:ctrlPr>
                          <a:rPr kumimoji="0" lang="zh-CN" altLang="zh-CN" sz="1800" b="0" i="1" u="none" strike="noStrike" kern="1200" cap="none" spc="0" normalizeH="0" baseline="0" noProof="0">
                            <a:ln>
                              <a:noFill/>
                            </a:ln>
                            <a:solidFill>
                              <a:prstClr val="white"/>
                            </a:solidFill>
                            <a:effectLst/>
                            <a:uLnTx/>
                            <a:uFillTx/>
                            <a:latin typeface="Cambria Math" panose="02040503050406030204" pitchFamily="18" charset="0"/>
                            <a:ea typeface="微软雅黑" panose="020B0503020204020204" pitchFamily="34" charset="-122"/>
                            <a:cs typeface="+mn-cs"/>
                          </a:rPr>
                        </m:ctrlPr>
                      </m:sSubSupPr>
                      <m:e>
                        <m:r>
                          <a:rPr kumimoji="0" lang="en-US" altLang="zh-CN" sz="1800" b="0" i="0" u="none" strike="noStrike" kern="1200" cap="none" spc="0" normalizeH="0" baseline="0" noProof="0">
                            <a:ln>
                              <a:noFill/>
                            </a:ln>
                            <a:solidFill>
                              <a:prstClr val="white"/>
                            </a:solidFill>
                            <a:effectLst/>
                            <a:uLnTx/>
                            <a:uFillTx/>
                            <a:latin typeface="Cambria Math" panose="02040503050406030204" pitchFamily="18" charset="0"/>
                            <a:ea typeface="微软雅黑" panose="020B0503020204020204" pitchFamily="34" charset="-122"/>
                            <a:cs typeface="+mn-cs"/>
                          </a:rPr>
                          <m:t>𝑤</m:t>
                        </m:r>
                      </m:e>
                      <m:sub>
                        <m:r>
                          <a:rPr kumimoji="0" lang="en-US" altLang="zh-CN" sz="1800" b="0" i="0" u="none" strike="noStrike" kern="1200" cap="none" spc="0" normalizeH="0" baseline="0" noProof="0">
                            <a:ln>
                              <a:noFill/>
                            </a:ln>
                            <a:solidFill>
                              <a:prstClr val="white"/>
                            </a:solidFill>
                            <a:effectLst/>
                            <a:uLnTx/>
                            <a:uFillTx/>
                            <a:latin typeface="Cambria Math" panose="02040503050406030204" pitchFamily="18" charset="0"/>
                            <a:ea typeface="微软雅黑" panose="020B0503020204020204" pitchFamily="34" charset="-122"/>
                            <a:cs typeface="+mn-cs"/>
                          </a:rPr>
                          <m:t>1</m:t>
                        </m:r>
                      </m:sub>
                      <m:sup>
                        <m:r>
                          <a:rPr kumimoji="0" lang="en-US" altLang="zh-CN" sz="1800" b="0" i="0" u="none" strike="noStrike" kern="1200" cap="none" spc="0" normalizeH="0" baseline="0" noProof="0">
                            <a:ln>
                              <a:noFill/>
                            </a:ln>
                            <a:solidFill>
                              <a:prstClr val="white"/>
                            </a:solidFill>
                            <a:effectLst/>
                            <a:uLnTx/>
                            <a:uFillTx/>
                            <a:latin typeface="Cambria Math" panose="02040503050406030204" pitchFamily="18" charset="0"/>
                            <a:ea typeface="微软雅黑" panose="020B0503020204020204" pitchFamily="34" charset="-122"/>
                            <a:cs typeface="+mn-cs"/>
                          </a:rPr>
                          <m:t>𝑛𝑒𝑤</m:t>
                        </m:r>
                      </m:sup>
                    </m:sSubSup>
                    <m:r>
                      <a:rPr kumimoji="0" lang="en-US" altLang="zh-CN" sz="1800" b="0" i="0" u="none" strike="noStrike" kern="1200" cap="none" spc="0" normalizeH="0" baseline="0" noProof="0">
                        <a:ln>
                          <a:noFill/>
                        </a:ln>
                        <a:solidFill>
                          <a:prstClr val="white"/>
                        </a:solidFill>
                        <a:effectLst/>
                        <a:uLnTx/>
                        <a:uFillTx/>
                        <a:latin typeface="Cambria Math" panose="02040503050406030204" pitchFamily="18" charset="0"/>
                        <a:ea typeface="微软雅黑" panose="020B0503020204020204" pitchFamily="34" charset="-122"/>
                        <a:cs typeface="+mn-cs"/>
                      </a:rPr>
                      <m:t>=</m:t>
                    </m:r>
                    <m:sSub>
                      <m:sSubPr>
                        <m:ctrlPr>
                          <a:rPr kumimoji="0" lang="zh-CN" altLang="zh-CN" sz="1800" b="0" i="1" u="none" strike="noStrike" kern="1200" cap="none" spc="0" normalizeH="0" baseline="0" noProof="0">
                            <a:ln>
                              <a:noFill/>
                            </a:ln>
                            <a:solidFill>
                              <a:prstClr val="white"/>
                            </a:solidFill>
                            <a:effectLst/>
                            <a:uLnTx/>
                            <a:uFillTx/>
                            <a:latin typeface="Cambria Math" panose="02040503050406030204" pitchFamily="18" charset="0"/>
                            <a:ea typeface="微软雅黑" panose="020B0503020204020204" pitchFamily="34" charset="-122"/>
                            <a:cs typeface="+mn-cs"/>
                          </a:rPr>
                        </m:ctrlPr>
                      </m:sSubPr>
                      <m:e>
                        <m:r>
                          <a:rPr kumimoji="0" lang="en-US" altLang="zh-CN" sz="1800" b="0" i="0" u="none" strike="noStrike" kern="1200" cap="none" spc="0" normalizeH="0" baseline="0" noProof="0">
                            <a:ln>
                              <a:noFill/>
                            </a:ln>
                            <a:solidFill>
                              <a:prstClr val="white"/>
                            </a:solidFill>
                            <a:effectLst/>
                            <a:uLnTx/>
                            <a:uFillTx/>
                            <a:latin typeface="Cambria Math" panose="02040503050406030204" pitchFamily="18" charset="0"/>
                            <a:ea typeface="微软雅黑" panose="020B0503020204020204" pitchFamily="34" charset="-122"/>
                            <a:cs typeface="+mn-cs"/>
                          </a:rPr>
                          <m:t>𝑤</m:t>
                        </m:r>
                      </m:e>
                      <m:sub>
                        <m:r>
                          <a:rPr kumimoji="0" lang="en-US" altLang="zh-CN" sz="1800" b="0" i="0" u="none" strike="noStrike" kern="1200" cap="none" spc="0" normalizeH="0" baseline="0" noProof="0">
                            <a:ln>
                              <a:noFill/>
                            </a:ln>
                            <a:solidFill>
                              <a:prstClr val="white"/>
                            </a:solidFill>
                            <a:effectLst/>
                            <a:uLnTx/>
                            <a:uFillTx/>
                            <a:latin typeface="Cambria Math" panose="02040503050406030204" pitchFamily="18" charset="0"/>
                            <a:ea typeface="微软雅黑" panose="020B0503020204020204" pitchFamily="34" charset="-122"/>
                            <a:cs typeface="+mn-cs"/>
                          </a:rPr>
                          <m:t>1</m:t>
                        </m:r>
                      </m:sub>
                    </m:sSub>
                    <m:r>
                      <a:rPr kumimoji="0" lang="en-US" altLang="zh-CN" sz="1800" b="0" i="0" u="none" strike="noStrike" kern="1200" cap="none" spc="0" normalizeH="0" baseline="0" noProof="0">
                        <a:ln>
                          <a:noFill/>
                        </a:ln>
                        <a:solidFill>
                          <a:prstClr val="white"/>
                        </a:solidFill>
                        <a:effectLst/>
                        <a:uLnTx/>
                        <a:uFillTx/>
                        <a:latin typeface="Cambria Math" panose="02040503050406030204" pitchFamily="18" charset="0"/>
                        <a:ea typeface="微软雅黑" panose="020B0503020204020204" pitchFamily="34" charset="-122"/>
                        <a:cs typeface="+mn-cs"/>
                      </a:rPr>
                      <m:t>−</m:t>
                    </m:r>
                    <m:r>
                      <m:rPr>
                        <m:sty m:val="p"/>
                      </m:rPr>
                      <a:rPr kumimoji="0" lang="en-US" altLang="zh-CN" sz="1800" b="0" i="0" u="none" strike="noStrike" kern="1200" cap="none" spc="0" normalizeH="0" baseline="0" noProof="0">
                        <a:ln>
                          <a:noFill/>
                        </a:ln>
                        <a:solidFill>
                          <a:prstClr val="white"/>
                        </a:solidFill>
                        <a:effectLst/>
                        <a:uLnTx/>
                        <a:uFillTx/>
                        <a:latin typeface="Cambria Math" panose="02040503050406030204" pitchFamily="18" charset="0"/>
                        <a:ea typeface="微软雅黑" panose="020B0503020204020204" pitchFamily="34" charset="-122"/>
                        <a:cs typeface="+mn-cs"/>
                      </a:rPr>
                      <m:t>η</m:t>
                    </m:r>
                    <m:r>
                      <a:rPr kumimoji="0" lang="en-US" altLang="zh-CN" sz="1800" b="0" i="0" u="none" strike="noStrike" kern="1200" cap="none" spc="0" normalizeH="0" baseline="0" noProof="0">
                        <a:ln>
                          <a:noFill/>
                        </a:ln>
                        <a:solidFill>
                          <a:prstClr val="white"/>
                        </a:solidFill>
                        <a:effectLst/>
                        <a:uLnTx/>
                        <a:uFillTx/>
                        <a:latin typeface="Cambria Math" panose="02040503050406030204" pitchFamily="18" charset="0"/>
                        <a:ea typeface="微软雅黑" panose="020B0503020204020204" pitchFamily="34" charset="-122"/>
                        <a:cs typeface="+mn-cs"/>
                      </a:rPr>
                      <m:t>×</m:t>
                    </m:r>
                    <m:f>
                      <m:fPr>
                        <m:ctrlPr>
                          <a:rPr kumimoji="0" lang="zh-CN" altLang="zh-CN" sz="1800" b="0" i="1" u="none" strike="noStrike" kern="1200" cap="none" spc="0" normalizeH="0" baseline="0" noProof="0">
                            <a:ln>
                              <a:noFill/>
                            </a:ln>
                            <a:solidFill>
                              <a:prstClr val="white"/>
                            </a:solidFill>
                            <a:effectLst/>
                            <a:uLnTx/>
                            <a:uFillTx/>
                            <a:latin typeface="Cambria Math" panose="02040503050406030204" pitchFamily="18" charset="0"/>
                            <a:ea typeface="微软雅黑" panose="020B0503020204020204" pitchFamily="34" charset="-122"/>
                            <a:cs typeface="+mn-cs"/>
                          </a:rPr>
                        </m:ctrlPr>
                      </m:fPr>
                      <m:num>
                        <m:r>
                          <a:rPr kumimoji="0" lang="en-US" altLang="zh-CN" sz="1800" b="0" i="0" u="none" strike="noStrike" kern="1200" cap="none" spc="0" normalizeH="0" baseline="0" noProof="0">
                            <a:ln>
                              <a:noFill/>
                            </a:ln>
                            <a:solidFill>
                              <a:prstClr val="white"/>
                            </a:solidFill>
                            <a:effectLst/>
                            <a:uLnTx/>
                            <a:uFillTx/>
                            <a:latin typeface="Cambria Math" panose="02040503050406030204" pitchFamily="18" charset="0"/>
                            <a:ea typeface="微软雅黑" panose="020B0503020204020204" pitchFamily="34" charset="-122"/>
                            <a:cs typeface="+mn-cs"/>
                          </a:rPr>
                          <m:t>𝑑</m:t>
                        </m:r>
                        <m:r>
                          <a:rPr kumimoji="0" lang="en-US" altLang="zh-CN" sz="1800" b="0" i="0" u="none" strike="noStrike" kern="1200" cap="none" spc="0" normalizeH="0" baseline="0" noProof="0">
                            <a:ln>
                              <a:noFill/>
                            </a:ln>
                            <a:solidFill>
                              <a:prstClr val="white"/>
                            </a:solidFill>
                            <a:effectLst/>
                            <a:uLnTx/>
                            <a:uFillTx/>
                            <a:latin typeface="Cambria Math" panose="02040503050406030204" pitchFamily="18" charset="0"/>
                            <a:ea typeface="微软雅黑" panose="020B0503020204020204" pitchFamily="34" charset="-122"/>
                            <a:cs typeface="+mn-cs"/>
                          </a:rPr>
                          <m:t>ℒ</m:t>
                        </m:r>
                      </m:num>
                      <m:den>
                        <m:r>
                          <a:rPr kumimoji="0" lang="en-US" altLang="zh-CN" sz="1800" b="0" i="0" u="none" strike="noStrike" kern="1200" cap="none" spc="0" normalizeH="0" baseline="0" noProof="0">
                            <a:ln>
                              <a:noFill/>
                            </a:ln>
                            <a:solidFill>
                              <a:prstClr val="white"/>
                            </a:solidFill>
                            <a:effectLst/>
                            <a:uLnTx/>
                            <a:uFillTx/>
                            <a:latin typeface="Cambria Math" panose="02040503050406030204" pitchFamily="18" charset="0"/>
                            <a:ea typeface="微软雅黑" panose="020B0503020204020204" pitchFamily="34" charset="-122"/>
                            <a:cs typeface="+mn-cs"/>
                          </a:rPr>
                          <m:t>𝑑</m:t>
                        </m:r>
                        <m:sSub>
                          <m:sSubPr>
                            <m:ctrlPr>
                              <a:rPr kumimoji="0" lang="zh-CN" altLang="zh-CN" sz="1800" b="0" i="1" u="none" strike="noStrike" kern="1200" cap="none" spc="0" normalizeH="0" baseline="0" noProof="0">
                                <a:ln>
                                  <a:noFill/>
                                </a:ln>
                                <a:solidFill>
                                  <a:prstClr val="white"/>
                                </a:solidFill>
                                <a:effectLst/>
                                <a:uLnTx/>
                                <a:uFillTx/>
                                <a:latin typeface="Cambria Math" panose="02040503050406030204" pitchFamily="18" charset="0"/>
                                <a:ea typeface="微软雅黑" panose="020B0503020204020204" pitchFamily="34" charset="-122"/>
                                <a:cs typeface="+mn-cs"/>
                              </a:rPr>
                            </m:ctrlPr>
                          </m:sSubPr>
                          <m:e>
                            <m:r>
                              <a:rPr kumimoji="0" lang="en-US" altLang="zh-CN" sz="1800" b="0" i="0" u="none" strike="noStrike" kern="1200" cap="none" spc="0" normalizeH="0" baseline="0" noProof="0">
                                <a:ln>
                                  <a:noFill/>
                                </a:ln>
                                <a:solidFill>
                                  <a:prstClr val="white"/>
                                </a:solidFill>
                                <a:effectLst/>
                                <a:uLnTx/>
                                <a:uFillTx/>
                                <a:latin typeface="Cambria Math" panose="02040503050406030204" pitchFamily="18" charset="0"/>
                                <a:ea typeface="微软雅黑" panose="020B0503020204020204" pitchFamily="34" charset="-122"/>
                                <a:cs typeface="+mn-cs"/>
                              </a:rPr>
                              <m:t>𝑤</m:t>
                            </m:r>
                          </m:e>
                          <m:sub>
                            <m:r>
                              <a:rPr kumimoji="0" lang="en-US" altLang="zh-CN" sz="1800" b="0" i="0" u="none" strike="noStrike" kern="1200" cap="none" spc="0" normalizeH="0" baseline="0" noProof="0">
                                <a:ln>
                                  <a:noFill/>
                                </a:ln>
                                <a:solidFill>
                                  <a:prstClr val="white"/>
                                </a:solidFill>
                                <a:effectLst/>
                                <a:uLnTx/>
                                <a:uFillTx/>
                                <a:latin typeface="Cambria Math" panose="02040503050406030204" pitchFamily="18" charset="0"/>
                                <a:ea typeface="微软雅黑" panose="020B0503020204020204" pitchFamily="34" charset="-122"/>
                                <a:cs typeface="+mn-cs"/>
                              </a:rPr>
                              <m:t>1</m:t>
                            </m:r>
                          </m:sub>
                        </m:sSub>
                      </m:den>
                    </m:f>
                    <m:r>
                      <a:rPr kumimoji="0" lang="en-US" altLang="zh-CN" sz="1800" b="0" i="0" u="none" strike="noStrike" kern="1200" cap="none" spc="0" normalizeH="0" baseline="0" noProof="0">
                        <a:ln>
                          <a:noFill/>
                        </a:ln>
                        <a:solidFill>
                          <a:prstClr val="white"/>
                        </a:solidFill>
                        <a:effectLst/>
                        <a:uLnTx/>
                        <a:uFillTx/>
                        <a:latin typeface="Cambria Math" panose="02040503050406030204" pitchFamily="18" charset="0"/>
                        <a:ea typeface="微软雅黑" panose="020B0503020204020204" pitchFamily="34" charset="-122"/>
                        <a:cs typeface="+mn-cs"/>
                      </a:rPr>
                      <m:t>=</m:t>
                    </m:r>
                    <m:sSub>
                      <m:sSubPr>
                        <m:ctrlPr>
                          <a:rPr kumimoji="0" lang="zh-CN" altLang="zh-CN" sz="1800" b="0" i="1" u="none" strike="noStrike" kern="1200" cap="none" spc="0" normalizeH="0" baseline="0" noProof="0">
                            <a:ln>
                              <a:noFill/>
                            </a:ln>
                            <a:solidFill>
                              <a:prstClr val="white"/>
                            </a:solidFill>
                            <a:effectLst/>
                            <a:uLnTx/>
                            <a:uFillTx/>
                            <a:latin typeface="Cambria Math" panose="02040503050406030204" pitchFamily="18" charset="0"/>
                            <a:ea typeface="微软雅黑" panose="020B0503020204020204" pitchFamily="34" charset="-122"/>
                            <a:cs typeface="+mn-cs"/>
                          </a:rPr>
                        </m:ctrlPr>
                      </m:sSubPr>
                      <m:e>
                        <m:r>
                          <a:rPr kumimoji="0" lang="en-US" altLang="zh-CN" sz="1800" b="0" i="0" u="none" strike="noStrike" kern="1200" cap="none" spc="0" normalizeH="0" baseline="0" noProof="0">
                            <a:ln>
                              <a:noFill/>
                            </a:ln>
                            <a:solidFill>
                              <a:prstClr val="white"/>
                            </a:solidFill>
                            <a:effectLst/>
                            <a:uLnTx/>
                            <a:uFillTx/>
                            <a:latin typeface="Cambria Math" panose="02040503050406030204" pitchFamily="18" charset="0"/>
                            <a:ea typeface="微软雅黑" panose="020B0503020204020204" pitchFamily="34" charset="-122"/>
                            <a:cs typeface="+mn-cs"/>
                          </a:rPr>
                          <m:t>𝑤</m:t>
                        </m:r>
                      </m:e>
                      <m:sub>
                        <m:r>
                          <a:rPr kumimoji="0" lang="en-US" altLang="zh-CN" sz="1800" b="0" i="0" u="none" strike="noStrike" kern="1200" cap="none" spc="0" normalizeH="0" baseline="0" noProof="0">
                            <a:ln>
                              <a:noFill/>
                            </a:ln>
                            <a:solidFill>
                              <a:prstClr val="white"/>
                            </a:solidFill>
                            <a:effectLst/>
                            <a:uLnTx/>
                            <a:uFillTx/>
                            <a:latin typeface="Cambria Math" panose="02040503050406030204" pitchFamily="18" charset="0"/>
                            <a:ea typeface="微软雅黑" panose="020B0503020204020204" pitchFamily="34" charset="-122"/>
                            <a:cs typeface="+mn-cs"/>
                          </a:rPr>
                          <m:t>1</m:t>
                        </m:r>
                      </m:sub>
                    </m:sSub>
                    <m:r>
                      <a:rPr kumimoji="0" lang="en-US" altLang="zh-CN" sz="1800" b="0" i="0" u="none" strike="noStrike" kern="1200" cap="none" spc="0" normalizeH="0" baseline="0" noProof="0">
                        <a:ln>
                          <a:noFill/>
                        </a:ln>
                        <a:solidFill>
                          <a:prstClr val="white"/>
                        </a:solidFill>
                        <a:effectLst/>
                        <a:uLnTx/>
                        <a:uFillTx/>
                        <a:latin typeface="Cambria Math" panose="02040503050406030204" pitchFamily="18" charset="0"/>
                        <a:ea typeface="微软雅黑" panose="020B0503020204020204" pitchFamily="34" charset="-122"/>
                        <a:cs typeface="+mn-cs"/>
                      </a:rPr>
                      <m:t>−</m:t>
                    </m:r>
                    <m:r>
                      <m:rPr>
                        <m:sty m:val="p"/>
                      </m:rPr>
                      <a:rPr kumimoji="0" lang="en-US" altLang="zh-CN" sz="1800" b="0" i="0" u="none" strike="noStrike" kern="1200" cap="none" spc="0" normalizeH="0" baseline="0" noProof="0">
                        <a:ln>
                          <a:noFill/>
                        </a:ln>
                        <a:solidFill>
                          <a:prstClr val="white"/>
                        </a:solidFill>
                        <a:effectLst/>
                        <a:uLnTx/>
                        <a:uFillTx/>
                        <a:latin typeface="Cambria Math" panose="02040503050406030204" pitchFamily="18" charset="0"/>
                        <a:ea typeface="微软雅黑" panose="020B0503020204020204" pitchFamily="34" charset="-122"/>
                        <a:cs typeface="+mn-cs"/>
                      </a:rPr>
                      <m:t>η</m:t>
                    </m:r>
                    <m:r>
                      <a:rPr kumimoji="0" lang="en-US" altLang="zh-CN" sz="1800" b="0" i="0" u="none" strike="noStrike" kern="1200" cap="none" spc="0" normalizeH="0" baseline="0" noProof="0">
                        <a:ln>
                          <a:noFill/>
                        </a:ln>
                        <a:solidFill>
                          <a:prstClr val="white"/>
                        </a:solidFill>
                        <a:effectLst/>
                        <a:uLnTx/>
                        <a:uFillTx/>
                        <a:latin typeface="Cambria Math" panose="02040503050406030204" pitchFamily="18" charset="0"/>
                        <a:ea typeface="微软雅黑" panose="020B0503020204020204" pitchFamily="34" charset="-122"/>
                        <a:cs typeface="+mn-cs"/>
                      </a:rPr>
                      <m:t>×</m:t>
                    </m:r>
                    <m:f>
                      <m:fPr>
                        <m:ctrlPr>
                          <a:rPr kumimoji="0" lang="zh-CN" altLang="zh-CN" sz="1800" b="0" i="1" u="none" strike="noStrike" kern="1200" cap="none" spc="0" normalizeH="0" baseline="0" noProof="0">
                            <a:ln>
                              <a:noFill/>
                            </a:ln>
                            <a:solidFill>
                              <a:prstClr val="white"/>
                            </a:solidFill>
                            <a:effectLst/>
                            <a:uLnTx/>
                            <a:uFillTx/>
                            <a:latin typeface="Cambria Math" panose="02040503050406030204" pitchFamily="18" charset="0"/>
                            <a:ea typeface="微软雅黑" panose="020B0503020204020204" pitchFamily="34" charset="-122"/>
                            <a:cs typeface="+mn-cs"/>
                          </a:rPr>
                        </m:ctrlPr>
                      </m:fPr>
                      <m:num>
                        <m:r>
                          <a:rPr kumimoji="0" lang="en-US" altLang="zh-CN" sz="1800" b="0" i="0" u="none" strike="noStrike" kern="1200" cap="none" spc="0" normalizeH="0" baseline="0" noProof="0">
                            <a:ln>
                              <a:noFill/>
                            </a:ln>
                            <a:solidFill>
                              <a:prstClr val="white"/>
                            </a:solidFill>
                            <a:effectLst/>
                            <a:uLnTx/>
                            <a:uFillTx/>
                            <a:latin typeface="Cambria Math" panose="02040503050406030204" pitchFamily="18" charset="0"/>
                            <a:ea typeface="微软雅黑" panose="020B0503020204020204" pitchFamily="34" charset="-122"/>
                            <a:cs typeface="+mn-cs"/>
                          </a:rPr>
                          <m:t>𝑑</m:t>
                        </m:r>
                        <m:r>
                          <a:rPr kumimoji="0" lang="en-US" altLang="zh-CN" sz="1800" b="0" i="0" u="none" strike="noStrike" kern="1200" cap="none" spc="0" normalizeH="0" baseline="0" noProof="0">
                            <a:ln>
                              <a:noFill/>
                            </a:ln>
                            <a:solidFill>
                              <a:prstClr val="white"/>
                            </a:solidFill>
                            <a:effectLst/>
                            <a:uLnTx/>
                            <a:uFillTx/>
                            <a:latin typeface="Cambria Math" panose="02040503050406030204" pitchFamily="18" charset="0"/>
                            <a:ea typeface="微软雅黑" panose="020B0503020204020204" pitchFamily="34" charset="-122"/>
                            <a:cs typeface="+mn-cs"/>
                          </a:rPr>
                          <m:t>ℒ</m:t>
                        </m:r>
                      </m:num>
                      <m:den>
                        <m:r>
                          <a:rPr kumimoji="0" lang="en-US" altLang="zh-CN" sz="1800" b="0" i="0" u="none" strike="noStrike" kern="1200" cap="none" spc="0" normalizeH="0" baseline="0" noProof="0">
                            <a:ln>
                              <a:noFill/>
                            </a:ln>
                            <a:solidFill>
                              <a:prstClr val="white"/>
                            </a:solidFill>
                            <a:effectLst/>
                            <a:uLnTx/>
                            <a:uFillTx/>
                            <a:latin typeface="Cambria Math" panose="02040503050406030204" pitchFamily="18" charset="0"/>
                            <a:ea typeface="微软雅黑" panose="020B0503020204020204" pitchFamily="34" charset="-122"/>
                            <a:cs typeface="+mn-cs"/>
                          </a:rPr>
                          <m:t>𝑑</m:t>
                        </m:r>
                        <m:r>
                          <a:rPr kumimoji="0" lang="en-US" altLang="zh-CN" sz="1800" b="0" i="0" u="none" strike="noStrike" kern="1200" cap="none" spc="0" normalizeH="0" baseline="0" noProof="0">
                            <a:ln>
                              <a:noFill/>
                            </a:ln>
                            <a:solidFill>
                              <a:prstClr val="white"/>
                            </a:solidFill>
                            <a:effectLst/>
                            <a:uLnTx/>
                            <a:uFillTx/>
                            <a:latin typeface="Cambria Math" panose="02040503050406030204" pitchFamily="18" charset="0"/>
                            <a:ea typeface="微软雅黑" panose="020B0503020204020204" pitchFamily="34" charset="-122"/>
                            <a:cs typeface="+mn-cs"/>
                          </a:rPr>
                          <m:t>𝒪</m:t>
                        </m:r>
                      </m:den>
                    </m:f>
                    <m:f>
                      <m:fPr>
                        <m:ctrlPr>
                          <a:rPr kumimoji="0" lang="zh-CN" altLang="zh-CN" sz="1800" b="0" i="1" u="none" strike="noStrike" kern="1200" cap="none" spc="0" normalizeH="0" baseline="0" noProof="0">
                            <a:ln>
                              <a:noFill/>
                            </a:ln>
                            <a:solidFill>
                              <a:prstClr val="white"/>
                            </a:solidFill>
                            <a:effectLst/>
                            <a:uLnTx/>
                            <a:uFillTx/>
                            <a:latin typeface="Cambria Math" panose="02040503050406030204" pitchFamily="18" charset="0"/>
                            <a:ea typeface="微软雅黑" panose="020B0503020204020204" pitchFamily="34" charset="-122"/>
                            <a:cs typeface="+mn-cs"/>
                          </a:rPr>
                        </m:ctrlPr>
                      </m:fPr>
                      <m:num>
                        <m:r>
                          <a:rPr kumimoji="0" lang="en-US" altLang="zh-CN" sz="1800" b="0" i="0" u="none" strike="noStrike" kern="1200" cap="none" spc="0" normalizeH="0" baseline="0" noProof="0">
                            <a:ln>
                              <a:noFill/>
                            </a:ln>
                            <a:solidFill>
                              <a:prstClr val="white"/>
                            </a:solidFill>
                            <a:effectLst/>
                            <a:uLnTx/>
                            <a:uFillTx/>
                            <a:latin typeface="Cambria Math" panose="02040503050406030204" pitchFamily="18" charset="0"/>
                            <a:ea typeface="微软雅黑" panose="020B0503020204020204" pitchFamily="34" charset="-122"/>
                            <a:cs typeface="+mn-cs"/>
                          </a:rPr>
                          <m:t>𝑑</m:t>
                        </m:r>
                        <m:r>
                          <a:rPr kumimoji="0" lang="en-US" altLang="zh-CN" sz="1800" b="0" i="0" u="none" strike="noStrike" kern="1200" cap="none" spc="0" normalizeH="0" baseline="0" noProof="0">
                            <a:ln>
                              <a:noFill/>
                            </a:ln>
                            <a:solidFill>
                              <a:prstClr val="white"/>
                            </a:solidFill>
                            <a:effectLst/>
                            <a:uLnTx/>
                            <a:uFillTx/>
                            <a:latin typeface="Cambria Math" panose="02040503050406030204" pitchFamily="18" charset="0"/>
                            <a:ea typeface="微软雅黑" panose="020B0503020204020204" pitchFamily="34" charset="-122"/>
                            <a:cs typeface="+mn-cs"/>
                          </a:rPr>
                          <m:t>𝒪</m:t>
                        </m:r>
                      </m:num>
                      <m:den>
                        <m:r>
                          <a:rPr kumimoji="0" lang="en-US" altLang="zh-CN" sz="1800" b="0" i="0" u="none" strike="noStrike" kern="1200" cap="none" spc="0" normalizeH="0" baseline="0" noProof="0">
                            <a:ln>
                              <a:noFill/>
                            </a:ln>
                            <a:solidFill>
                              <a:prstClr val="white"/>
                            </a:solidFill>
                            <a:effectLst/>
                            <a:uLnTx/>
                            <a:uFillTx/>
                            <a:latin typeface="Cambria Math" panose="02040503050406030204" pitchFamily="18" charset="0"/>
                            <a:ea typeface="微软雅黑" panose="020B0503020204020204" pitchFamily="34" charset="-122"/>
                            <a:cs typeface="+mn-cs"/>
                          </a:rPr>
                          <m:t>𝑑</m:t>
                        </m:r>
                        <m:r>
                          <a:rPr kumimoji="0" lang="en-US" altLang="zh-CN" sz="1800" b="0" i="0" u="none" strike="noStrike" kern="1200" cap="none" spc="0" normalizeH="0" baseline="0" noProof="0">
                            <a:ln>
                              <a:noFill/>
                            </a:ln>
                            <a:solidFill>
                              <a:prstClr val="white"/>
                            </a:solidFill>
                            <a:effectLst/>
                            <a:uLnTx/>
                            <a:uFillTx/>
                            <a:latin typeface="Cambria Math" panose="02040503050406030204" pitchFamily="18" charset="0"/>
                            <a:ea typeface="微软雅黑" panose="020B0503020204020204" pitchFamily="34" charset="-122"/>
                            <a:cs typeface="+mn-cs"/>
                          </a:rPr>
                          <m:t>𝒳</m:t>
                        </m:r>
                      </m:den>
                    </m:f>
                    <m:f>
                      <m:fPr>
                        <m:ctrlPr>
                          <a:rPr kumimoji="0" lang="zh-CN" altLang="zh-CN" sz="1800" b="0" i="1" u="none" strike="noStrike" kern="1200" cap="none" spc="0" normalizeH="0" baseline="0" noProof="0">
                            <a:ln>
                              <a:noFill/>
                            </a:ln>
                            <a:solidFill>
                              <a:prstClr val="white"/>
                            </a:solidFill>
                            <a:effectLst/>
                            <a:uLnTx/>
                            <a:uFillTx/>
                            <a:latin typeface="Cambria Math" panose="02040503050406030204" pitchFamily="18" charset="0"/>
                            <a:ea typeface="微软雅黑" panose="020B0503020204020204" pitchFamily="34" charset="-122"/>
                            <a:cs typeface="+mn-cs"/>
                          </a:rPr>
                        </m:ctrlPr>
                      </m:fPr>
                      <m:num>
                        <m:r>
                          <a:rPr kumimoji="0" lang="en-US" altLang="zh-CN" sz="1800" b="0" i="0" u="none" strike="noStrike" kern="1200" cap="none" spc="0" normalizeH="0" baseline="0" noProof="0">
                            <a:ln>
                              <a:noFill/>
                            </a:ln>
                            <a:solidFill>
                              <a:prstClr val="white"/>
                            </a:solidFill>
                            <a:effectLst/>
                            <a:uLnTx/>
                            <a:uFillTx/>
                            <a:latin typeface="Cambria Math" panose="02040503050406030204" pitchFamily="18" charset="0"/>
                            <a:ea typeface="微软雅黑" panose="020B0503020204020204" pitchFamily="34" charset="-122"/>
                            <a:cs typeface="+mn-cs"/>
                          </a:rPr>
                          <m:t>𝑑</m:t>
                        </m:r>
                        <m:r>
                          <a:rPr kumimoji="0" lang="en-US" altLang="zh-CN" sz="1800" b="0" i="0" u="none" strike="noStrike" kern="1200" cap="none" spc="0" normalizeH="0" baseline="0" noProof="0">
                            <a:ln>
                              <a:noFill/>
                            </a:ln>
                            <a:solidFill>
                              <a:prstClr val="white"/>
                            </a:solidFill>
                            <a:effectLst/>
                            <a:uLnTx/>
                            <a:uFillTx/>
                            <a:latin typeface="Cambria Math" panose="02040503050406030204" pitchFamily="18" charset="0"/>
                            <a:ea typeface="微软雅黑" panose="020B0503020204020204" pitchFamily="34" charset="-122"/>
                            <a:cs typeface="+mn-cs"/>
                          </a:rPr>
                          <m:t>𝒳</m:t>
                        </m:r>
                      </m:num>
                      <m:den>
                        <m:r>
                          <a:rPr kumimoji="0" lang="en-US" altLang="zh-CN" sz="1800" b="0" i="0" u="none" strike="noStrike" kern="1200" cap="none" spc="0" normalizeH="0" baseline="0" noProof="0">
                            <a:ln>
                              <a:noFill/>
                            </a:ln>
                            <a:solidFill>
                              <a:prstClr val="white"/>
                            </a:solidFill>
                            <a:effectLst/>
                            <a:uLnTx/>
                            <a:uFillTx/>
                            <a:latin typeface="Cambria Math" panose="02040503050406030204" pitchFamily="18" charset="0"/>
                            <a:ea typeface="微软雅黑" panose="020B0503020204020204" pitchFamily="34" charset="-122"/>
                            <a:cs typeface="+mn-cs"/>
                          </a:rPr>
                          <m:t>𝑑</m:t>
                        </m:r>
                        <m:sSub>
                          <m:sSubPr>
                            <m:ctrlPr>
                              <a:rPr kumimoji="0" lang="zh-CN" altLang="zh-CN" sz="1800" b="0" i="1" u="none" strike="noStrike" kern="1200" cap="none" spc="0" normalizeH="0" baseline="0" noProof="0">
                                <a:ln>
                                  <a:noFill/>
                                </a:ln>
                                <a:solidFill>
                                  <a:prstClr val="white"/>
                                </a:solidFill>
                                <a:effectLst/>
                                <a:uLnTx/>
                                <a:uFillTx/>
                                <a:latin typeface="Cambria Math" panose="02040503050406030204" pitchFamily="18" charset="0"/>
                                <a:ea typeface="微软雅黑" panose="020B0503020204020204" pitchFamily="34" charset="-122"/>
                                <a:cs typeface="+mn-cs"/>
                              </a:rPr>
                            </m:ctrlPr>
                          </m:sSubPr>
                          <m:e>
                            <m:r>
                              <a:rPr kumimoji="0" lang="en-US" altLang="zh-CN" sz="1800" b="0" i="0" u="none" strike="noStrike" kern="1200" cap="none" spc="0" normalizeH="0" baseline="0" noProof="0">
                                <a:ln>
                                  <a:noFill/>
                                </a:ln>
                                <a:solidFill>
                                  <a:prstClr val="white"/>
                                </a:solidFill>
                                <a:effectLst/>
                                <a:uLnTx/>
                                <a:uFillTx/>
                                <a:latin typeface="Cambria Math" panose="02040503050406030204" pitchFamily="18" charset="0"/>
                                <a:ea typeface="微软雅黑" panose="020B0503020204020204" pitchFamily="34" charset="-122"/>
                                <a:cs typeface="+mn-cs"/>
                              </a:rPr>
                              <m:t>𝑤</m:t>
                            </m:r>
                          </m:e>
                          <m:sub>
                            <m:r>
                              <a:rPr kumimoji="0" lang="en-US" altLang="zh-CN" sz="1800" b="0" i="0" u="none" strike="noStrike" kern="1200" cap="none" spc="0" normalizeH="0" baseline="0" noProof="0">
                                <a:ln>
                                  <a:noFill/>
                                </a:ln>
                                <a:solidFill>
                                  <a:prstClr val="white"/>
                                </a:solidFill>
                                <a:effectLst/>
                                <a:uLnTx/>
                                <a:uFillTx/>
                                <a:latin typeface="Cambria Math" panose="02040503050406030204" pitchFamily="18" charset="0"/>
                                <a:ea typeface="微软雅黑" panose="020B0503020204020204" pitchFamily="34" charset="-122"/>
                                <a:cs typeface="+mn-cs"/>
                              </a:rPr>
                              <m:t>1</m:t>
                            </m:r>
                          </m:sub>
                        </m:sSub>
                      </m:den>
                    </m:f>
                    <m:r>
                      <a:rPr kumimoji="0" lang="en-US" altLang="zh-CN" sz="1800" b="0" i="0" u="none" strike="noStrike" kern="1200" cap="none" spc="0" normalizeH="0" baseline="0" noProof="0">
                        <a:ln>
                          <a:noFill/>
                        </a:ln>
                        <a:solidFill>
                          <a:prstClr val="white"/>
                        </a:solidFill>
                        <a:effectLst/>
                        <a:uLnTx/>
                        <a:uFillTx/>
                        <a:latin typeface="Cambria Math" panose="02040503050406030204" pitchFamily="18" charset="0"/>
                        <a:ea typeface="微软雅黑" panose="020B0503020204020204" pitchFamily="34" charset="-122"/>
                        <a:cs typeface="+mn-cs"/>
                      </a:rPr>
                      <m:t>=</m:t>
                    </m:r>
                    <m:sSub>
                      <m:sSubPr>
                        <m:ctrlPr>
                          <a:rPr kumimoji="0" lang="zh-CN" altLang="zh-CN" sz="1800" b="0" i="1" u="none" strike="noStrike" kern="1200" cap="none" spc="0" normalizeH="0" baseline="0" noProof="0">
                            <a:ln>
                              <a:noFill/>
                            </a:ln>
                            <a:solidFill>
                              <a:prstClr val="white"/>
                            </a:solidFill>
                            <a:effectLst/>
                            <a:uLnTx/>
                            <a:uFillTx/>
                            <a:latin typeface="Cambria Math" panose="02040503050406030204" pitchFamily="18" charset="0"/>
                            <a:ea typeface="微软雅黑" panose="020B0503020204020204" pitchFamily="34" charset="-122"/>
                            <a:cs typeface="+mn-cs"/>
                          </a:rPr>
                        </m:ctrlPr>
                      </m:sSubPr>
                      <m:e>
                        <m:r>
                          <a:rPr kumimoji="0" lang="en-US" altLang="zh-CN" sz="1800" b="0" i="0" u="none" strike="noStrike" kern="1200" cap="none" spc="0" normalizeH="0" baseline="0" noProof="0">
                            <a:ln>
                              <a:noFill/>
                            </a:ln>
                            <a:solidFill>
                              <a:prstClr val="white"/>
                            </a:solidFill>
                            <a:effectLst/>
                            <a:uLnTx/>
                            <a:uFillTx/>
                            <a:latin typeface="Cambria Math" panose="02040503050406030204" pitchFamily="18" charset="0"/>
                            <a:ea typeface="微软雅黑" panose="020B0503020204020204" pitchFamily="34" charset="-122"/>
                            <a:cs typeface="+mn-cs"/>
                          </a:rPr>
                          <m:t>𝑤</m:t>
                        </m:r>
                      </m:e>
                      <m:sub>
                        <m:r>
                          <a:rPr kumimoji="0" lang="en-US" altLang="zh-CN" sz="1800" b="0" i="0" u="none" strike="noStrike" kern="1200" cap="none" spc="0" normalizeH="0" baseline="0" noProof="0">
                            <a:ln>
                              <a:noFill/>
                            </a:ln>
                            <a:solidFill>
                              <a:prstClr val="white"/>
                            </a:solidFill>
                            <a:effectLst/>
                            <a:uLnTx/>
                            <a:uFillTx/>
                            <a:latin typeface="Cambria Math" panose="02040503050406030204" pitchFamily="18" charset="0"/>
                            <a:ea typeface="微软雅黑" panose="020B0503020204020204" pitchFamily="34" charset="-122"/>
                            <a:cs typeface="+mn-cs"/>
                          </a:rPr>
                          <m:t>1</m:t>
                        </m:r>
                      </m:sub>
                    </m:sSub>
                    <m:r>
                      <a:rPr kumimoji="0" lang="en-US" altLang="zh-CN" sz="1800" b="0" i="0" u="none" strike="noStrike" kern="1200" cap="none" spc="0" normalizeH="0" baseline="0" noProof="0">
                        <a:ln>
                          <a:noFill/>
                        </a:ln>
                        <a:solidFill>
                          <a:prstClr val="white"/>
                        </a:solidFill>
                        <a:effectLst/>
                        <a:uLnTx/>
                        <a:uFillTx/>
                        <a:latin typeface="Cambria Math" panose="02040503050406030204" pitchFamily="18" charset="0"/>
                        <a:ea typeface="微软雅黑" panose="020B0503020204020204" pitchFamily="34" charset="-122"/>
                        <a:cs typeface="+mn-cs"/>
                      </a:rPr>
                      <m:t>−</m:t>
                    </m:r>
                    <m:r>
                      <m:rPr>
                        <m:sty m:val="p"/>
                      </m:rPr>
                      <a:rPr kumimoji="0" lang="en-US" altLang="zh-CN" sz="1800" b="0" i="0" u="none" strike="noStrike" kern="1200" cap="none" spc="0" normalizeH="0" baseline="0" noProof="0">
                        <a:ln>
                          <a:noFill/>
                        </a:ln>
                        <a:solidFill>
                          <a:prstClr val="white"/>
                        </a:solidFill>
                        <a:effectLst/>
                        <a:uLnTx/>
                        <a:uFillTx/>
                        <a:latin typeface="Cambria Math" panose="02040503050406030204" pitchFamily="18" charset="0"/>
                        <a:ea typeface="微软雅黑" panose="020B0503020204020204" pitchFamily="34" charset="-122"/>
                        <a:cs typeface="+mn-cs"/>
                      </a:rPr>
                      <m:t>η</m:t>
                    </m:r>
                    <m:r>
                      <a:rPr kumimoji="0" lang="en-US" altLang="zh-CN" sz="1800" b="0" i="0" u="none" strike="noStrike" kern="1200" cap="none" spc="0" normalizeH="0" baseline="0" noProof="0">
                        <a:ln>
                          <a:noFill/>
                        </a:ln>
                        <a:solidFill>
                          <a:prstClr val="white"/>
                        </a:solidFill>
                        <a:effectLst/>
                        <a:uLnTx/>
                        <a:uFillTx/>
                        <a:latin typeface="Cambria Math" panose="02040503050406030204" pitchFamily="18" charset="0"/>
                        <a:ea typeface="微软雅黑" panose="020B0503020204020204" pitchFamily="34" charset="-122"/>
                        <a:cs typeface="+mn-cs"/>
                      </a:rPr>
                      <m:t>×</m:t>
                    </m:r>
                    <m:f>
                      <m:fPr>
                        <m:ctrlPr>
                          <a:rPr kumimoji="0" lang="zh-CN" altLang="zh-CN" sz="1800" b="0" i="1" u="none" strike="noStrike" kern="1200" cap="none" spc="0" normalizeH="0" baseline="0" noProof="0">
                            <a:ln>
                              <a:noFill/>
                            </a:ln>
                            <a:solidFill>
                              <a:prstClr val="white"/>
                            </a:solidFill>
                            <a:effectLst/>
                            <a:uLnTx/>
                            <a:uFillTx/>
                            <a:latin typeface="Cambria Math" panose="02040503050406030204" pitchFamily="18" charset="0"/>
                            <a:ea typeface="微软雅黑" panose="020B0503020204020204" pitchFamily="34" charset="-122"/>
                            <a:cs typeface="+mn-cs"/>
                          </a:rPr>
                        </m:ctrlPr>
                      </m:fPr>
                      <m:num>
                        <m:r>
                          <a:rPr kumimoji="0" lang="en-US" altLang="zh-CN" sz="1800" b="0" i="0" u="none" strike="noStrike" kern="1200" cap="none" spc="0" normalizeH="0" baseline="0" noProof="0">
                            <a:ln>
                              <a:noFill/>
                            </a:ln>
                            <a:solidFill>
                              <a:prstClr val="white"/>
                            </a:solidFill>
                            <a:effectLst/>
                            <a:uLnTx/>
                            <a:uFillTx/>
                            <a:latin typeface="Cambria Math" panose="02040503050406030204" pitchFamily="18" charset="0"/>
                            <a:ea typeface="微软雅黑" panose="020B0503020204020204" pitchFamily="34" charset="-122"/>
                            <a:cs typeface="+mn-cs"/>
                          </a:rPr>
                          <m:t>𝑑</m:t>
                        </m:r>
                        <m:r>
                          <a:rPr kumimoji="0" lang="en-US" altLang="zh-CN" sz="1800" b="0" i="0" u="none" strike="noStrike" kern="1200" cap="none" spc="0" normalizeH="0" baseline="0" noProof="0">
                            <a:ln>
                              <a:noFill/>
                            </a:ln>
                            <a:solidFill>
                              <a:prstClr val="white"/>
                            </a:solidFill>
                            <a:effectLst/>
                            <a:uLnTx/>
                            <a:uFillTx/>
                            <a:latin typeface="Cambria Math" panose="02040503050406030204" pitchFamily="18" charset="0"/>
                            <a:ea typeface="微软雅黑" panose="020B0503020204020204" pitchFamily="34" charset="-122"/>
                            <a:cs typeface="+mn-cs"/>
                          </a:rPr>
                          <m:t>ℒ</m:t>
                        </m:r>
                      </m:num>
                      <m:den>
                        <m:r>
                          <a:rPr kumimoji="0" lang="en-US" altLang="zh-CN" sz="1800" b="0" i="0" u="none" strike="noStrike" kern="1200" cap="none" spc="0" normalizeH="0" baseline="0" noProof="0">
                            <a:ln>
                              <a:noFill/>
                            </a:ln>
                            <a:solidFill>
                              <a:prstClr val="white"/>
                            </a:solidFill>
                            <a:effectLst/>
                            <a:uLnTx/>
                            <a:uFillTx/>
                            <a:latin typeface="Cambria Math" panose="02040503050406030204" pitchFamily="18" charset="0"/>
                            <a:ea typeface="微软雅黑" panose="020B0503020204020204" pitchFamily="34" charset="-122"/>
                            <a:cs typeface="+mn-cs"/>
                          </a:rPr>
                          <m:t>𝑑</m:t>
                        </m:r>
                        <m:r>
                          <a:rPr kumimoji="0" lang="en-US" altLang="zh-CN" sz="1800" b="0" i="0" u="none" strike="noStrike" kern="1200" cap="none" spc="0" normalizeH="0" baseline="0" noProof="0">
                            <a:ln>
                              <a:noFill/>
                            </a:ln>
                            <a:solidFill>
                              <a:prstClr val="white"/>
                            </a:solidFill>
                            <a:effectLst/>
                            <a:uLnTx/>
                            <a:uFillTx/>
                            <a:latin typeface="Cambria Math" panose="02040503050406030204" pitchFamily="18" charset="0"/>
                            <a:ea typeface="微软雅黑" panose="020B0503020204020204" pitchFamily="34" charset="-122"/>
                            <a:cs typeface="+mn-cs"/>
                          </a:rPr>
                          <m:t>𝒪</m:t>
                        </m:r>
                      </m:den>
                    </m:f>
                    <m:r>
                      <a:rPr kumimoji="0" lang="en-US" altLang="zh-CN" sz="1800" b="0" i="0" u="none" strike="noStrike" kern="1200" cap="none" spc="0" normalizeH="0" baseline="0" noProof="0">
                        <a:ln>
                          <a:noFill/>
                        </a:ln>
                        <a:solidFill>
                          <a:prstClr val="white"/>
                        </a:solidFill>
                        <a:effectLst/>
                        <a:uLnTx/>
                        <a:uFillTx/>
                        <a:latin typeface="Cambria Math" panose="02040503050406030204" pitchFamily="18" charset="0"/>
                        <a:ea typeface="微软雅黑" panose="020B0503020204020204" pitchFamily="34" charset="-122"/>
                        <a:cs typeface="+mn-cs"/>
                      </a:rPr>
                      <m:t>×</m:t>
                    </m:r>
                    <m:f>
                      <m:fPr>
                        <m:ctrlPr>
                          <a:rPr kumimoji="0" lang="zh-CN" altLang="zh-CN" sz="1800" b="0" i="1" u="none" strike="noStrike" kern="1200" cap="none" spc="0" normalizeH="0" baseline="0" noProof="0">
                            <a:ln>
                              <a:noFill/>
                            </a:ln>
                            <a:solidFill>
                              <a:prstClr val="white"/>
                            </a:solidFill>
                            <a:effectLst/>
                            <a:uLnTx/>
                            <a:uFillTx/>
                            <a:latin typeface="Cambria Math" panose="02040503050406030204" pitchFamily="18" charset="0"/>
                            <a:ea typeface="微软雅黑" panose="020B0503020204020204" pitchFamily="34" charset="-122"/>
                            <a:cs typeface="+mn-cs"/>
                          </a:rPr>
                        </m:ctrlPr>
                      </m:fPr>
                      <m:num>
                        <m:r>
                          <a:rPr kumimoji="0" lang="en-US" altLang="zh-CN" sz="1800" b="0" i="0" u="none" strike="noStrike" kern="1200" cap="none" spc="0" normalizeH="0" baseline="0" noProof="0">
                            <a:ln>
                              <a:noFill/>
                            </a:ln>
                            <a:solidFill>
                              <a:prstClr val="white"/>
                            </a:solidFill>
                            <a:effectLst/>
                            <a:uLnTx/>
                            <a:uFillTx/>
                            <a:latin typeface="Cambria Math" panose="02040503050406030204" pitchFamily="18" charset="0"/>
                            <a:ea typeface="微软雅黑" panose="020B0503020204020204" pitchFamily="34" charset="-122"/>
                            <a:cs typeface="+mn-cs"/>
                          </a:rPr>
                          <m:t>1</m:t>
                        </m:r>
                      </m:num>
                      <m:den>
                        <m:r>
                          <a:rPr kumimoji="0" lang="en-US" altLang="zh-CN" sz="1800" b="0" i="0" u="none" strike="noStrike" kern="1200" cap="none" spc="0" normalizeH="0" baseline="0" noProof="0">
                            <a:ln>
                              <a:noFill/>
                            </a:ln>
                            <a:solidFill>
                              <a:prstClr val="white"/>
                            </a:solidFill>
                            <a:effectLst/>
                            <a:uLnTx/>
                            <a:uFillTx/>
                            <a:latin typeface="Cambria Math" panose="02040503050406030204" pitchFamily="18" charset="0"/>
                            <a:ea typeface="微软雅黑" panose="020B0503020204020204" pitchFamily="34" charset="-122"/>
                            <a:cs typeface="+mn-cs"/>
                          </a:rPr>
                          <m:t>1+</m:t>
                        </m:r>
                        <m:sSup>
                          <m:sSupPr>
                            <m:ctrlPr>
                              <a:rPr kumimoji="0" lang="zh-CN" altLang="zh-CN" sz="1800" b="0" i="1" u="none" strike="noStrike" kern="1200" cap="none" spc="0" normalizeH="0" baseline="0" noProof="0">
                                <a:ln>
                                  <a:noFill/>
                                </a:ln>
                                <a:solidFill>
                                  <a:prstClr val="white"/>
                                </a:solidFill>
                                <a:effectLst/>
                                <a:uLnTx/>
                                <a:uFillTx/>
                                <a:latin typeface="Cambria Math" panose="02040503050406030204" pitchFamily="18" charset="0"/>
                                <a:ea typeface="微软雅黑" panose="020B0503020204020204" pitchFamily="34" charset="-122"/>
                                <a:cs typeface="+mn-cs"/>
                              </a:rPr>
                            </m:ctrlPr>
                          </m:sSupPr>
                          <m:e>
                            <m:r>
                              <a:rPr kumimoji="0" lang="en-US" altLang="zh-CN" sz="1800" b="0" i="0" u="none" strike="noStrike" kern="1200" cap="none" spc="0" normalizeH="0" baseline="0" noProof="0">
                                <a:ln>
                                  <a:noFill/>
                                </a:ln>
                                <a:solidFill>
                                  <a:prstClr val="white"/>
                                </a:solidFill>
                                <a:effectLst/>
                                <a:uLnTx/>
                                <a:uFillTx/>
                                <a:latin typeface="Cambria Math" panose="02040503050406030204" pitchFamily="18" charset="0"/>
                                <a:ea typeface="微软雅黑" panose="020B0503020204020204" pitchFamily="34" charset="-122"/>
                                <a:cs typeface="+mn-cs"/>
                              </a:rPr>
                              <m:t>𝑒</m:t>
                            </m:r>
                          </m:e>
                          <m:sup>
                            <m:r>
                              <a:rPr kumimoji="0" lang="en-US" altLang="zh-CN" sz="1800" b="0" i="0" u="none" strike="noStrike" kern="1200" cap="none" spc="0" normalizeH="0" baseline="0" noProof="0">
                                <a:ln>
                                  <a:noFill/>
                                </a:ln>
                                <a:solidFill>
                                  <a:prstClr val="white"/>
                                </a:solidFill>
                                <a:effectLst/>
                                <a:uLnTx/>
                                <a:uFillTx/>
                                <a:latin typeface="Cambria Math" panose="02040503050406030204" pitchFamily="18" charset="0"/>
                                <a:ea typeface="微软雅黑" panose="020B0503020204020204" pitchFamily="34" charset="-122"/>
                                <a:cs typeface="+mn-cs"/>
                              </a:rPr>
                              <m:t>−</m:t>
                            </m:r>
                            <m:r>
                              <a:rPr kumimoji="0" lang="en-US" altLang="zh-CN" sz="1800" b="0" i="0" u="none" strike="noStrike" kern="1200" cap="none" spc="0" normalizeH="0" baseline="0" noProof="0">
                                <a:ln>
                                  <a:noFill/>
                                </a:ln>
                                <a:solidFill>
                                  <a:prstClr val="white"/>
                                </a:solidFill>
                                <a:effectLst/>
                                <a:uLnTx/>
                                <a:uFillTx/>
                                <a:latin typeface="Cambria Math" panose="02040503050406030204" pitchFamily="18" charset="0"/>
                                <a:ea typeface="微软雅黑" panose="020B0503020204020204" pitchFamily="34" charset="-122"/>
                                <a:cs typeface="+mn-cs"/>
                              </a:rPr>
                              <m:t>𝒳</m:t>
                            </m:r>
                          </m:sup>
                        </m:sSup>
                      </m:den>
                    </m:f>
                    <m:r>
                      <a:rPr kumimoji="0" lang="en-US" altLang="zh-CN" sz="1800" b="0" i="0" u="none" strike="noStrike" kern="1200" cap="none" spc="0" normalizeH="0" baseline="0" noProof="0">
                        <a:ln>
                          <a:noFill/>
                        </a:ln>
                        <a:solidFill>
                          <a:prstClr val="white"/>
                        </a:solidFill>
                        <a:effectLst/>
                        <a:uLnTx/>
                        <a:uFillTx/>
                        <a:latin typeface="Cambria Math" panose="02040503050406030204" pitchFamily="18" charset="0"/>
                        <a:ea typeface="微软雅黑" panose="020B0503020204020204" pitchFamily="34" charset="-122"/>
                        <a:cs typeface="+mn-cs"/>
                      </a:rPr>
                      <m:t>×(1−</m:t>
                    </m:r>
                    <m:f>
                      <m:fPr>
                        <m:ctrlPr>
                          <a:rPr kumimoji="0" lang="zh-CN" altLang="zh-CN" sz="1800" b="0" i="1" u="none" strike="noStrike" kern="1200" cap="none" spc="0" normalizeH="0" baseline="0" noProof="0">
                            <a:ln>
                              <a:noFill/>
                            </a:ln>
                            <a:solidFill>
                              <a:prstClr val="white"/>
                            </a:solidFill>
                            <a:effectLst/>
                            <a:uLnTx/>
                            <a:uFillTx/>
                            <a:latin typeface="Cambria Math" panose="02040503050406030204" pitchFamily="18" charset="0"/>
                            <a:ea typeface="微软雅黑" panose="020B0503020204020204" pitchFamily="34" charset="-122"/>
                            <a:cs typeface="+mn-cs"/>
                          </a:rPr>
                        </m:ctrlPr>
                      </m:fPr>
                      <m:num>
                        <m:r>
                          <a:rPr kumimoji="0" lang="en-US" altLang="zh-CN" sz="1800" b="0" i="0" u="none" strike="noStrike" kern="1200" cap="none" spc="0" normalizeH="0" baseline="0" noProof="0">
                            <a:ln>
                              <a:noFill/>
                            </a:ln>
                            <a:solidFill>
                              <a:prstClr val="white"/>
                            </a:solidFill>
                            <a:effectLst/>
                            <a:uLnTx/>
                            <a:uFillTx/>
                            <a:latin typeface="Cambria Math" panose="02040503050406030204" pitchFamily="18" charset="0"/>
                            <a:ea typeface="微软雅黑" panose="020B0503020204020204" pitchFamily="34" charset="-122"/>
                            <a:cs typeface="+mn-cs"/>
                          </a:rPr>
                          <m:t>1</m:t>
                        </m:r>
                      </m:num>
                      <m:den>
                        <m:r>
                          <a:rPr kumimoji="0" lang="en-US" altLang="zh-CN" sz="1800" b="0" i="0" u="none" strike="noStrike" kern="1200" cap="none" spc="0" normalizeH="0" baseline="0" noProof="0">
                            <a:ln>
                              <a:noFill/>
                            </a:ln>
                            <a:solidFill>
                              <a:prstClr val="white"/>
                            </a:solidFill>
                            <a:effectLst/>
                            <a:uLnTx/>
                            <a:uFillTx/>
                            <a:latin typeface="Cambria Math" panose="02040503050406030204" pitchFamily="18" charset="0"/>
                            <a:ea typeface="微软雅黑" panose="020B0503020204020204" pitchFamily="34" charset="-122"/>
                            <a:cs typeface="+mn-cs"/>
                          </a:rPr>
                          <m:t>1+</m:t>
                        </m:r>
                        <m:sSup>
                          <m:sSupPr>
                            <m:ctrlPr>
                              <a:rPr kumimoji="0" lang="zh-CN" altLang="zh-CN" sz="1800" b="0" i="1" u="none" strike="noStrike" kern="1200" cap="none" spc="0" normalizeH="0" baseline="0" noProof="0">
                                <a:ln>
                                  <a:noFill/>
                                </a:ln>
                                <a:solidFill>
                                  <a:prstClr val="white"/>
                                </a:solidFill>
                                <a:effectLst/>
                                <a:uLnTx/>
                                <a:uFillTx/>
                                <a:latin typeface="Cambria Math" panose="02040503050406030204" pitchFamily="18" charset="0"/>
                                <a:ea typeface="微软雅黑" panose="020B0503020204020204" pitchFamily="34" charset="-122"/>
                                <a:cs typeface="+mn-cs"/>
                              </a:rPr>
                            </m:ctrlPr>
                          </m:sSupPr>
                          <m:e>
                            <m:r>
                              <a:rPr kumimoji="0" lang="en-US" altLang="zh-CN" sz="1800" b="0" i="0" u="none" strike="noStrike" kern="1200" cap="none" spc="0" normalizeH="0" baseline="0" noProof="0">
                                <a:ln>
                                  <a:noFill/>
                                </a:ln>
                                <a:solidFill>
                                  <a:prstClr val="white"/>
                                </a:solidFill>
                                <a:effectLst/>
                                <a:uLnTx/>
                                <a:uFillTx/>
                                <a:latin typeface="Cambria Math" panose="02040503050406030204" pitchFamily="18" charset="0"/>
                                <a:ea typeface="微软雅黑" panose="020B0503020204020204" pitchFamily="34" charset="-122"/>
                                <a:cs typeface="+mn-cs"/>
                              </a:rPr>
                              <m:t>𝑒</m:t>
                            </m:r>
                          </m:e>
                          <m:sup>
                            <m:r>
                              <a:rPr kumimoji="0" lang="en-US" altLang="zh-CN" sz="1800" b="0" i="0" u="none" strike="noStrike" kern="1200" cap="none" spc="0" normalizeH="0" baseline="0" noProof="0">
                                <a:ln>
                                  <a:noFill/>
                                </a:ln>
                                <a:solidFill>
                                  <a:prstClr val="white"/>
                                </a:solidFill>
                                <a:effectLst/>
                                <a:uLnTx/>
                                <a:uFillTx/>
                                <a:latin typeface="Cambria Math" panose="02040503050406030204" pitchFamily="18" charset="0"/>
                                <a:ea typeface="微软雅黑" panose="020B0503020204020204" pitchFamily="34" charset="-122"/>
                                <a:cs typeface="+mn-cs"/>
                              </a:rPr>
                              <m:t>−</m:t>
                            </m:r>
                            <m:r>
                              <a:rPr kumimoji="0" lang="en-US" altLang="zh-CN" sz="1800" b="0" i="0" u="none" strike="noStrike" kern="1200" cap="none" spc="0" normalizeH="0" baseline="0" noProof="0">
                                <a:ln>
                                  <a:noFill/>
                                </a:ln>
                                <a:solidFill>
                                  <a:prstClr val="white"/>
                                </a:solidFill>
                                <a:effectLst/>
                                <a:uLnTx/>
                                <a:uFillTx/>
                                <a:latin typeface="Cambria Math" panose="02040503050406030204" pitchFamily="18" charset="0"/>
                                <a:ea typeface="微软雅黑" panose="020B0503020204020204" pitchFamily="34" charset="-122"/>
                                <a:cs typeface="+mn-cs"/>
                              </a:rPr>
                              <m:t>𝒳</m:t>
                            </m:r>
                          </m:sup>
                        </m:sSup>
                      </m:den>
                    </m:f>
                    <m:r>
                      <a:rPr kumimoji="0" lang="en-US" altLang="zh-CN" sz="1800" b="0" i="0" u="none" strike="noStrike" kern="1200" cap="none" spc="0" normalizeH="0" baseline="0" noProof="0">
                        <a:ln>
                          <a:noFill/>
                        </a:ln>
                        <a:solidFill>
                          <a:prstClr val="white"/>
                        </a:solidFill>
                        <a:effectLst/>
                        <a:uLnTx/>
                        <a:uFillTx/>
                        <a:latin typeface="Cambria Math" panose="02040503050406030204" pitchFamily="18" charset="0"/>
                        <a:ea typeface="微软雅黑" panose="020B0503020204020204" pitchFamily="34" charset="-122"/>
                        <a:cs typeface="+mn-cs"/>
                      </a:rPr>
                      <m:t>)×</m:t>
                    </m:r>
                    <m:sSub>
                      <m:sSubPr>
                        <m:ctrlPr>
                          <a:rPr kumimoji="0" lang="zh-CN" altLang="zh-CN" sz="1800" b="0" i="1" u="none" strike="noStrike" kern="1200" cap="none" spc="0" normalizeH="0" baseline="0" noProof="0">
                            <a:ln>
                              <a:noFill/>
                            </a:ln>
                            <a:solidFill>
                              <a:prstClr val="white"/>
                            </a:solidFill>
                            <a:effectLst/>
                            <a:uLnTx/>
                            <a:uFillTx/>
                            <a:latin typeface="Cambria Math" panose="02040503050406030204" pitchFamily="18" charset="0"/>
                            <a:ea typeface="微软雅黑" panose="020B0503020204020204" pitchFamily="34" charset="-122"/>
                            <a:cs typeface="+mn-cs"/>
                          </a:rPr>
                        </m:ctrlPr>
                      </m:sSubPr>
                      <m:e>
                        <m:r>
                          <a:rPr kumimoji="0" lang="en-US" altLang="zh-CN" sz="1800" b="0" i="0" u="none" strike="noStrike" kern="1200" cap="none" spc="0" normalizeH="0" baseline="0" noProof="0">
                            <a:ln>
                              <a:noFill/>
                            </a:ln>
                            <a:solidFill>
                              <a:prstClr val="white"/>
                            </a:solidFill>
                            <a:effectLst/>
                            <a:uLnTx/>
                            <a:uFillTx/>
                            <a:latin typeface="Cambria Math" panose="02040503050406030204" pitchFamily="18" charset="0"/>
                            <a:ea typeface="微软雅黑" panose="020B0503020204020204" pitchFamily="34" charset="-122"/>
                            <a:cs typeface="+mn-cs"/>
                          </a:rPr>
                          <m:t>𝑜𝑢𝑡</m:t>
                        </m:r>
                      </m:e>
                      <m:sub>
                        <m:r>
                          <a:rPr kumimoji="0" lang="en-US" altLang="zh-CN" sz="1800" b="0" i="0" u="none" strike="noStrike" kern="1200" cap="none" spc="0" normalizeH="0" baseline="0" noProof="0">
                            <a:ln>
                              <a:noFill/>
                            </a:ln>
                            <a:solidFill>
                              <a:prstClr val="white"/>
                            </a:solidFill>
                            <a:effectLst/>
                            <a:uLnTx/>
                            <a:uFillTx/>
                            <a:latin typeface="Cambria Math" panose="02040503050406030204" pitchFamily="18" charset="0"/>
                            <a:ea typeface="微软雅黑" panose="020B0503020204020204" pitchFamily="34" charset="-122"/>
                            <a:cs typeface="+mn-cs"/>
                          </a:rPr>
                          <m:t>1</m:t>
                        </m:r>
                      </m:sub>
                    </m:sSub>
                  </m:oMath>
                </a14:m>
                <a:r>
                  <a:rPr kumimoji="0" lang="zh-CN" altLang="zh-CN" sz="1800" b="0" i="0" u="none" strike="noStrike" kern="1200" cap="none" spc="0"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endParaRPr kumimoji="0" lang="en-US" altLang="zh-CN" sz="1800" b="0" i="0" u="none" strike="noStrike" kern="1200" cap="none" spc="0"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a:p>
                <a:pPr marL="285750" marR="0" lvl="0" indent="-285750" algn="just" defTabSz="914400" rtl="0" eaLnBrk="1" fontAlgn="auto" latinLnBrk="0" hangingPunct="1">
                  <a:lnSpc>
                    <a:spcPct val="150000"/>
                  </a:lnSpc>
                  <a:spcBef>
                    <a:spcPts val="0"/>
                  </a:spcBef>
                  <a:spcAft>
                    <a:spcPts val="0"/>
                  </a:spcAft>
                  <a:buClrTx/>
                  <a:buSzTx/>
                  <a:buFont typeface="Wingdings" panose="05000000000000000000" pitchFamily="2" charset="2"/>
                  <a:buChar char="l"/>
                  <a:tabLst/>
                  <a:defRPr/>
                </a:pPr>
                <a:r>
                  <a:rPr kumimoji="0" lang="zh-CN" altLang="zh-CN" sz="1800" b="0" i="0" u="none" strike="noStrike" kern="1200" cap="none" spc="0"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按照同样的方法，可调整</a:t>
                </a:r>
                <a14:m>
                  <m:oMath xmlns:m="http://schemas.openxmlformats.org/officeDocument/2006/math">
                    <m:sSub>
                      <m:sSubPr>
                        <m:ctrlPr>
                          <a:rPr kumimoji="0" lang="zh-CN" altLang="zh-CN" sz="1800" b="0" i="1" u="none" strike="noStrike" kern="1200" cap="none" spc="0" normalizeH="0" baseline="0" noProof="0">
                            <a:ln>
                              <a:noFill/>
                            </a:ln>
                            <a:solidFill>
                              <a:prstClr val="white"/>
                            </a:solidFill>
                            <a:effectLst/>
                            <a:uLnTx/>
                            <a:uFillTx/>
                            <a:latin typeface="Cambria Math" panose="02040503050406030204" pitchFamily="18" charset="0"/>
                            <a:ea typeface="微软雅黑" panose="020B0503020204020204" pitchFamily="34" charset="-122"/>
                            <a:cs typeface="+mn-cs"/>
                          </a:rPr>
                        </m:ctrlPr>
                      </m:sSubPr>
                      <m:e>
                        <m:r>
                          <a:rPr kumimoji="0" lang="en-US" altLang="zh-CN" sz="1800" b="0" i="0" u="none" strike="noStrike" kern="1200" cap="none" spc="0" normalizeH="0" baseline="0" noProof="0">
                            <a:ln>
                              <a:noFill/>
                            </a:ln>
                            <a:solidFill>
                              <a:prstClr val="white"/>
                            </a:solidFill>
                            <a:effectLst/>
                            <a:uLnTx/>
                            <a:uFillTx/>
                            <a:latin typeface="Cambria Math" panose="02040503050406030204" pitchFamily="18" charset="0"/>
                            <a:ea typeface="微软雅黑" panose="020B0503020204020204" pitchFamily="34" charset="-122"/>
                            <a:cs typeface="+mn-cs"/>
                          </a:rPr>
                          <m:t>𝑤</m:t>
                        </m:r>
                      </m:e>
                      <m:sub>
                        <m:r>
                          <a:rPr kumimoji="0" lang="en-US" altLang="zh-CN" sz="1800" b="0" i="0" u="none" strike="noStrike" kern="1200" cap="none" spc="0" normalizeH="0" baseline="0" noProof="0">
                            <a:ln>
                              <a:noFill/>
                            </a:ln>
                            <a:solidFill>
                              <a:prstClr val="white"/>
                            </a:solidFill>
                            <a:effectLst/>
                            <a:uLnTx/>
                            <a:uFillTx/>
                            <a:latin typeface="Cambria Math" panose="02040503050406030204" pitchFamily="18" charset="0"/>
                            <a:ea typeface="微软雅黑" panose="020B0503020204020204" pitchFamily="34" charset="-122"/>
                            <a:cs typeface="+mn-cs"/>
                          </a:rPr>
                          <m:t>2</m:t>
                        </m:r>
                      </m:sub>
                    </m:sSub>
                  </m:oMath>
                </a14:m>
                <a:r>
                  <a:rPr kumimoji="0" lang="zh-CN" altLang="zh-CN" sz="1800" b="0" i="0" u="none" strike="noStrike" kern="1200" cap="none" spc="0"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14:m>
                  <m:oMath xmlns:m="http://schemas.openxmlformats.org/officeDocument/2006/math">
                    <m:sSub>
                      <m:sSubPr>
                        <m:ctrlPr>
                          <a:rPr kumimoji="0" lang="zh-CN" altLang="zh-CN" sz="1800" b="0" i="1" u="none" strike="noStrike" kern="1200" cap="none" spc="0" normalizeH="0" baseline="0" noProof="0">
                            <a:ln>
                              <a:noFill/>
                            </a:ln>
                            <a:solidFill>
                              <a:prstClr val="white"/>
                            </a:solidFill>
                            <a:effectLst/>
                            <a:uLnTx/>
                            <a:uFillTx/>
                            <a:latin typeface="Cambria Math" panose="02040503050406030204" pitchFamily="18" charset="0"/>
                            <a:ea typeface="微软雅黑" panose="020B0503020204020204" pitchFamily="34" charset="-122"/>
                            <a:cs typeface="+mn-cs"/>
                          </a:rPr>
                        </m:ctrlPr>
                      </m:sSubPr>
                      <m:e>
                        <m:r>
                          <a:rPr kumimoji="0" lang="en-US" altLang="zh-CN" sz="1800" b="0" i="0" u="none" strike="noStrike" kern="1200" cap="none" spc="0" normalizeH="0" baseline="0" noProof="0">
                            <a:ln>
                              <a:noFill/>
                            </a:ln>
                            <a:solidFill>
                              <a:prstClr val="white"/>
                            </a:solidFill>
                            <a:effectLst/>
                            <a:uLnTx/>
                            <a:uFillTx/>
                            <a:latin typeface="Cambria Math" panose="02040503050406030204" pitchFamily="18" charset="0"/>
                            <a:ea typeface="微软雅黑" panose="020B0503020204020204" pitchFamily="34" charset="-122"/>
                            <a:cs typeface="+mn-cs"/>
                          </a:rPr>
                          <m:t>𝑤</m:t>
                        </m:r>
                      </m:e>
                      <m:sub>
                        <m:r>
                          <a:rPr kumimoji="0" lang="en-US" altLang="zh-CN" sz="1800" b="0" i="0" u="none" strike="noStrike" kern="1200" cap="none" spc="0" normalizeH="0" baseline="0" noProof="0">
                            <a:ln>
                              <a:noFill/>
                            </a:ln>
                            <a:solidFill>
                              <a:prstClr val="white"/>
                            </a:solidFill>
                            <a:effectLst/>
                            <a:uLnTx/>
                            <a:uFillTx/>
                            <a:latin typeface="Cambria Math" panose="02040503050406030204" pitchFamily="18" charset="0"/>
                            <a:ea typeface="微软雅黑" panose="020B0503020204020204" pitchFamily="34" charset="-122"/>
                            <a:cs typeface="+mn-cs"/>
                          </a:rPr>
                          <m:t>3</m:t>
                        </m:r>
                      </m:sub>
                    </m:sSub>
                  </m:oMath>
                </a14:m>
                <a:r>
                  <a:rPr kumimoji="0" lang="zh-CN" altLang="zh-CN" sz="1800" b="0" i="0" u="none" strike="noStrike" kern="1200" cap="none" spc="0"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以及其它图中未显示参数的取值。经过这样的调整，在模型参数新的取值作用下，损失函数</a:t>
                </a:r>
                <a14:m>
                  <m:oMath xmlns:m="http://schemas.openxmlformats.org/officeDocument/2006/math">
                    <m:r>
                      <a:rPr kumimoji="0" lang="en-US" altLang="zh-CN" sz="1800" b="0" i="0" u="none" strike="noStrike" kern="1200" cap="none" spc="0" normalizeH="0" baseline="0" noProof="0">
                        <a:ln>
                          <a:noFill/>
                        </a:ln>
                        <a:solidFill>
                          <a:prstClr val="white"/>
                        </a:solidFill>
                        <a:effectLst/>
                        <a:uLnTx/>
                        <a:uFillTx/>
                        <a:latin typeface="Cambria Math" panose="02040503050406030204" pitchFamily="18" charset="0"/>
                        <a:ea typeface="微软雅黑" panose="020B0503020204020204" pitchFamily="34" charset="-122"/>
                        <a:cs typeface="+mn-cs"/>
                      </a:rPr>
                      <m:t>ℒ</m:t>
                    </m:r>
                    <m:d>
                      <m:dPr>
                        <m:ctrlPr>
                          <a:rPr kumimoji="0" lang="zh-CN" altLang="zh-CN" sz="1800" b="0" i="1" u="none" strike="noStrike" kern="1200" cap="none" spc="0" normalizeH="0" baseline="0" noProof="0">
                            <a:ln>
                              <a:noFill/>
                            </a:ln>
                            <a:solidFill>
                              <a:prstClr val="white"/>
                            </a:solidFill>
                            <a:effectLst/>
                            <a:uLnTx/>
                            <a:uFillTx/>
                            <a:latin typeface="Cambria Math" panose="02040503050406030204" pitchFamily="18" charset="0"/>
                            <a:ea typeface="微软雅黑" panose="020B0503020204020204" pitchFamily="34" charset="-122"/>
                            <a:cs typeface="+mn-cs"/>
                          </a:rPr>
                        </m:ctrlPr>
                      </m:dPr>
                      <m:e>
                        <m:r>
                          <m:rPr>
                            <m:sty m:val="p"/>
                          </m:rPr>
                          <a:rPr kumimoji="0" lang="en-US" altLang="zh-CN" sz="1800" b="0" i="0" u="none" strike="noStrike" kern="1200" cap="none" spc="0" normalizeH="0" baseline="0" noProof="0">
                            <a:ln>
                              <a:noFill/>
                            </a:ln>
                            <a:solidFill>
                              <a:prstClr val="white"/>
                            </a:solidFill>
                            <a:effectLst/>
                            <a:uLnTx/>
                            <a:uFillTx/>
                            <a:latin typeface="Cambria Math" panose="02040503050406030204" pitchFamily="18" charset="0"/>
                            <a:ea typeface="微软雅黑" panose="020B0503020204020204" pitchFamily="34" charset="-122"/>
                            <a:cs typeface="+mn-cs"/>
                          </a:rPr>
                          <m:t>θ</m:t>
                        </m:r>
                      </m:e>
                    </m:d>
                  </m:oMath>
                </a14:m>
                <a:r>
                  <a:rPr kumimoji="0" lang="zh-CN" altLang="zh-CN" sz="1800" b="0" i="0" u="none" strike="noStrike" kern="1200" cap="none" spc="0"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会以最快下降方式逐渐减少，直至减少到最小值（即全局最小值）。</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l"/>
                  <a:tabLst/>
                  <a:defRPr/>
                </a:pPr>
                <a:endParaRPr kumimoji="0" lang="zh-CN" altLang="zh-CN"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
                    <a:prstClr val="white"/>
                  </a:buClr>
                  <a:buSzPct val="80000"/>
                  <a:buFontTx/>
                  <a:buNone/>
                  <a:tabLst/>
                  <a:defRPr/>
                </a:pPr>
                <a:endParaRPr kumimoji="0" lang="en-US" altLang="zh-CN" sz="1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mc:Choice>
        <mc:Fallback xmlns="">
          <p:sp>
            <p:nvSpPr>
              <p:cNvPr id="11" name="矩形 10">
                <a:extLst>
                  <a:ext uri="{FF2B5EF4-FFF2-40B4-BE49-F238E27FC236}">
                    <a16:creationId xmlns:a16="http://schemas.microsoft.com/office/drawing/2014/main" id="{53401E96-C60D-4A69-B521-ADB13B72E9CF}"/>
                  </a:ext>
                </a:extLst>
              </p:cNvPr>
              <p:cNvSpPr>
                <a:spLocks noRot="1" noChangeAspect="1" noMove="1" noResize="1" noEditPoints="1" noAdjustHandles="1" noChangeArrowheads="1" noChangeShapeType="1" noTextEdit="1"/>
              </p:cNvSpPr>
              <p:nvPr/>
            </p:nvSpPr>
            <p:spPr>
              <a:xfrm>
                <a:off x="148773" y="2531104"/>
                <a:ext cx="6315175" cy="3979872"/>
              </a:xfrm>
              <a:prstGeom prst="rect">
                <a:avLst/>
              </a:prstGeom>
              <a:blipFill>
                <a:blip r:embed="rId4"/>
                <a:stretch>
                  <a:fillRect l="-579" t="-919" r="-86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 name="矩形 1">
                <a:extLst>
                  <a:ext uri="{FF2B5EF4-FFF2-40B4-BE49-F238E27FC236}">
                    <a16:creationId xmlns:a16="http://schemas.microsoft.com/office/drawing/2014/main" id="{7965CB01-92A3-443E-A48D-9A76D23A2AB1}"/>
                  </a:ext>
                </a:extLst>
              </p:cNvPr>
              <p:cNvSpPr/>
              <p:nvPr/>
            </p:nvSpPr>
            <p:spPr>
              <a:xfrm>
                <a:off x="590145" y="1429392"/>
                <a:ext cx="10765275" cy="787523"/>
              </a:xfrm>
              <a:prstGeom prst="rect">
                <a:avLst/>
              </a:prstGeom>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zh-CN"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模型预测结果</a:t>
                </a:r>
                <a14:m>
                  <m:oMath xmlns:m="http://schemas.openxmlformats.org/officeDocument/2006/math">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𝒪</m:t>
                    </m:r>
                  </m:oMath>
                </a14:m>
                <a:r>
                  <a:rPr kumimoji="0" lang="zh-CN"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与真实结果之间的损失误差</a:t>
                </a:r>
                <a14:m>
                  <m:oMath xmlns:m="http://schemas.openxmlformats.org/officeDocument/2006/math">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𝑙𝑜𝑠𝑠</m:t>
                    </m:r>
                  </m:oMath>
                </a14:m>
                <a:r>
                  <a:rPr kumimoji="0" lang="zh-CN"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由所定义的损失函数</a:t>
                </a:r>
                <a14:m>
                  <m:oMath xmlns:m="http://schemas.openxmlformats.org/officeDocument/2006/math">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ℒ</m:t>
                    </m:r>
                  </m:oMath>
                </a14:m>
                <a:r>
                  <a:rPr kumimoji="0" lang="zh-CN"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计算得到。现在的问题是如何根据这个误差来优化调整连接权重系数</a:t>
                </a:r>
                <a14:m>
                  <m:oMath xmlns:m="http://schemas.openxmlformats.org/officeDocument/2006/math">
                    <m:sSub>
                      <m:sSubPr>
                        <m:ctrlPr>
                          <a:rPr kumimoji="0" lang="zh-CN" altLang="zh-CN" sz="16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𝑤</m:t>
                        </m:r>
                      </m:e>
                      <m:sub>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𝑖</m:t>
                        </m:r>
                      </m:sub>
                    </m:sSub>
                  </m:oMath>
                </a14:m>
                <a:r>
                  <a:rPr kumimoji="0" lang="zh-CN"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（未出现的神经网络其它参数</a:t>
                </a: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调整雷同</a:t>
                </a:r>
                <a:r>
                  <a:rPr kumimoji="0" lang="zh-CN"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），使得训练得到的模型尽可能输出预期结果。</a:t>
                </a:r>
                <a:endPar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mc:Choice>
        <mc:Fallback xmlns="">
          <p:sp>
            <p:nvSpPr>
              <p:cNvPr id="2" name="矩形 1">
                <a:extLst>
                  <a:ext uri="{FF2B5EF4-FFF2-40B4-BE49-F238E27FC236}">
                    <a16:creationId xmlns:a16="http://schemas.microsoft.com/office/drawing/2014/main" id="{7965CB01-92A3-443E-A48D-9A76D23A2AB1}"/>
                  </a:ext>
                </a:extLst>
              </p:cNvPr>
              <p:cNvSpPr>
                <a:spLocks noRot="1" noChangeAspect="1" noMove="1" noResize="1" noEditPoints="1" noAdjustHandles="1" noChangeArrowheads="1" noChangeShapeType="1" noTextEdit="1"/>
              </p:cNvSpPr>
              <p:nvPr/>
            </p:nvSpPr>
            <p:spPr>
              <a:xfrm>
                <a:off x="590145" y="1429392"/>
                <a:ext cx="10765275" cy="787523"/>
              </a:xfrm>
              <a:prstGeom prst="rect">
                <a:avLst/>
              </a:prstGeom>
              <a:blipFill>
                <a:blip r:embed="rId5"/>
                <a:stretch>
                  <a:fillRect b="-846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034137989"/>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504507" y="1008198"/>
            <a:ext cx="8846288" cy="497934"/>
            <a:chOff x="2228892" y="2819853"/>
            <a:chExt cx="4786506" cy="497934"/>
          </a:xfrm>
        </p:grpSpPr>
        <p:sp>
          <p:nvSpPr>
            <p:cNvPr id="3" name="平行四边形 2"/>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4" name="平行四边形 3"/>
            <p:cNvSpPr/>
            <p:nvPr/>
          </p:nvSpPr>
          <p:spPr bwMode="auto">
            <a:xfrm>
              <a:off x="2228892" y="2819853"/>
              <a:ext cx="4786506"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5" name="矩形 4"/>
            <p:cNvSpPr/>
            <p:nvPr/>
          </p:nvSpPr>
          <p:spPr>
            <a:xfrm>
              <a:off x="2591332" y="2826188"/>
              <a:ext cx="4133539" cy="40011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prstClr val="black">
                      <a:lumMod val="95000"/>
                      <a:lumOff val="5000"/>
                    </a:prstClr>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神经网络参数优化：梯度下降的方法</a:t>
              </a:r>
            </a:p>
          </p:txBody>
        </p:sp>
      </p:grpSp>
      <p:sp>
        <p:nvSpPr>
          <p:cNvPr id="13" name="矩形: 圆角 6">
            <a:extLst>
              <a:ext uri="{FF2B5EF4-FFF2-40B4-BE49-F238E27FC236}">
                <a16:creationId xmlns:a16="http://schemas.microsoft.com/office/drawing/2014/main" id="{EE0079DB-5DC7-4765-8C90-8B3B42AC8D4B}"/>
              </a:ext>
            </a:extLst>
          </p:cNvPr>
          <p:cNvSpPr/>
          <p:nvPr/>
        </p:nvSpPr>
        <p:spPr>
          <a:xfrm>
            <a:off x="1108684" y="2244110"/>
            <a:ext cx="10341037" cy="4026987"/>
          </a:xfrm>
          <a:prstGeom prst="roundRect">
            <a:avLst>
              <a:gd name="adj" fmla="val 0"/>
            </a:avLst>
          </a:prstGeom>
          <a:gradFill>
            <a:gsLst>
              <a:gs pos="22000">
                <a:srgbClr val="016773"/>
              </a:gs>
              <a:gs pos="100000">
                <a:srgbClr val="00ABA5"/>
              </a:gs>
            </a:gsLst>
            <a:lin ang="30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6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endParaRPr>
          </a:p>
        </p:txBody>
      </p:sp>
      <mc:AlternateContent xmlns:mc="http://schemas.openxmlformats.org/markup-compatibility/2006" xmlns:a14="http://schemas.microsoft.com/office/drawing/2010/main">
        <mc:Choice Requires="a14">
          <p:sp>
            <p:nvSpPr>
              <p:cNvPr id="14" name="矩形 13">
                <a:extLst>
                  <a:ext uri="{FF2B5EF4-FFF2-40B4-BE49-F238E27FC236}">
                    <a16:creationId xmlns:a16="http://schemas.microsoft.com/office/drawing/2014/main" id="{3D28EF23-9DF5-44CA-A275-2B793EE66407}"/>
                  </a:ext>
                </a:extLst>
              </p:cNvPr>
              <p:cNvSpPr/>
              <p:nvPr/>
            </p:nvSpPr>
            <p:spPr>
              <a:xfrm>
                <a:off x="1190016" y="2366253"/>
                <a:ext cx="10178375" cy="3782702"/>
              </a:xfrm>
              <a:prstGeom prst="rect">
                <a:avLst/>
              </a:prstGeom>
            </p:spPr>
            <p:txBody>
              <a:bodyPr wrap="square">
                <a:spAutoFit/>
              </a:bodyPr>
              <a:lstStyle/>
              <a:p>
                <a:pPr marL="342900" marR="0" lvl="0" indent="-342900" algn="l" defTabSz="914400" rtl="0" eaLnBrk="1" fontAlgn="auto" latinLnBrk="0" hangingPunct="1">
                  <a:lnSpc>
                    <a:spcPct val="100000"/>
                  </a:lnSpc>
                  <a:spcBef>
                    <a:spcPts val="0"/>
                  </a:spcBef>
                  <a:spcAft>
                    <a:spcPts val="0"/>
                  </a:spcAft>
                  <a:buClr>
                    <a:prstClr val="white"/>
                  </a:buClr>
                  <a:buSzPct val="80000"/>
                  <a:buFont typeface="Wingdings" panose="05000000000000000000" pitchFamily="2" charset="2"/>
                  <a:buChar char="u"/>
                  <a:tabLst/>
                  <a:defRPr/>
                </a:pPr>
                <a:r>
                  <a:rPr kumimoji="0" lang="zh-CN" altLang="zh-CN" sz="1800" b="1" i="0" u="none" strike="noStrike" kern="1200" cap="none" spc="0" normalizeH="0" baseline="0" noProof="0" dirty="0">
                    <a:ln>
                      <a:noFill/>
                    </a:ln>
                    <a:solidFill>
                      <a:srgbClr val="FFFFCC"/>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批量梯度下降</a:t>
                </a:r>
                <a:r>
                  <a:rPr kumimoji="0" lang="zh-CN" altLang="en-US" sz="1800" b="1" i="0" u="none" strike="noStrike" kern="1200" cap="none" spc="0" normalizeH="0" baseline="0" noProof="0" dirty="0">
                    <a:ln>
                      <a:noFill/>
                    </a:ln>
                    <a:solidFill>
                      <a:srgbClr val="FFFFCC"/>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0" lang="zh-CN" altLang="zh-CN" sz="1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在整个训练集上计算损失误差</a:t>
                </a:r>
                <a14:m>
                  <m:oMath xmlns:m="http://schemas.openxmlformats.org/officeDocument/2006/math">
                    <m:r>
                      <a:rPr kumimoji="0" lang="en-US" altLang="zh-CN" sz="1800" b="1"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Cambria Math" panose="02040503050406030204" pitchFamily="18" charset="0"/>
                        <a:ea typeface="微软雅黑" panose="020B0503020204020204" pitchFamily="34" charset="-122"/>
                        <a:cs typeface="Times New Roman" panose="02020603050405020304" pitchFamily="18" charset="0"/>
                      </a:rPr>
                      <m:t>ℒ</m:t>
                    </m:r>
                    <m:d>
                      <m:dPr>
                        <m:ctrlPr>
                          <a:rPr kumimoji="0" lang="zh-CN" altLang="zh-CN" sz="1800" b="1" i="1"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Cambria Math" panose="02040503050406030204" pitchFamily="18" charset="0"/>
                            <a:ea typeface="微软雅黑" panose="020B0503020204020204" pitchFamily="34" charset="-122"/>
                            <a:cs typeface="Times New Roman" panose="02020603050405020304" pitchFamily="18" charset="0"/>
                          </a:rPr>
                        </m:ctrlPr>
                      </m:dPr>
                      <m:e>
                        <m:r>
                          <m:rPr>
                            <m:sty m:val="p"/>
                          </m:rPr>
                          <a:rPr kumimoji="0" lang="en-US" altLang="zh-CN" sz="1800" b="1"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Cambria Math" panose="02040503050406030204" pitchFamily="18" charset="0"/>
                            <a:ea typeface="微软雅黑" panose="020B0503020204020204" pitchFamily="34" charset="-122"/>
                            <a:cs typeface="Times New Roman" panose="02020603050405020304" pitchFamily="18" charset="0"/>
                          </a:rPr>
                          <m:t>θ</m:t>
                        </m:r>
                      </m:e>
                    </m:d>
                  </m:oMath>
                </a14:m>
                <a:r>
                  <a:rPr kumimoji="0" lang="zh-CN" altLang="zh-CN" sz="1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。如果数据集较大，则会因内存容量不足而无法完成梯度计算。</a:t>
                </a:r>
                <a:endParaRPr kumimoji="0" lang="en-US" altLang="zh-CN" sz="1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endParaRPr>
              </a:p>
              <a:p>
                <a:pPr marL="342900" marR="0" lvl="0" indent="-342900" algn="l" defTabSz="914400" rtl="0" eaLnBrk="1" fontAlgn="auto" latinLnBrk="0" hangingPunct="1">
                  <a:lnSpc>
                    <a:spcPct val="100000"/>
                  </a:lnSpc>
                  <a:spcBef>
                    <a:spcPts val="0"/>
                  </a:spcBef>
                  <a:spcAft>
                    <a:spcPts val="0"/>
                  </a:spcAft>
                  <a:buClr>
                    <a:prstClr val="white"/>
                  </a:buClr>
                  <a:buSzPct val="80000"/>
                  <a:buFont typeface="Wingdings" panose="05000000000000000000" pitchFamily="2" charset="2"/>
                  <a:buChar char="u"/>
                  <a:tabLst/>
                  <a:defRPr/>
                </a:pPr>
                <a:endParaRPr kumimoji="0" lang="en-US" altLang="zh-CN" sz="1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endParaRPr>
              </a:p>
              <a:p>
                <a:pPr marL="285750" marR="0" lvl="0" indent="-285750" algn="just" defTabSz="914400" rtl="0" eaLnBrk="1" fontAlgn="auto" latinLnBrk="0" hangingPunct="1">
                  <a:lnSpc>
                    <a:spcPct val="150000"/>
                  </a:lnSpc>
                  <a:spcBef>
                    <a:spcPts val="0"/>
                  </a:spcBef>
                  <a:spcAft>
                    <a:spcPts val="0"/>
                  </a:spcAft>
                  <a:buClrTx/>
                  <a:buSzTx/>
                  <a:buFont typeface="Wingdings" panose="05000000000000000000" pitchFamily="2" charset="2"/>
                  <a:buChar char="l"/>
                  <a:tabLst/>
                  <a:defRPr/>
                </a:pPr>
                <a:r>
                  <a:rPr kumimoji="0" lang="zh-CN" altLang="zh-CN" sz="1800" b="1" i="0" u="none" strike="noStrike" kern="1200" cap="none" spc="0" normalizeH="0" baseline="0" noProof="0" dirty="0">
                    <a:ln>
                      <a:noFill/>
                    </a:ln>
                    <a:solidFill>
                      <a:srgbClr val="FFFFCC"/>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随机梯度下降</a:t>
                </a:r>
                <a:r>
                  <a:rPr kumimoji="0" lang="zh-CN" altLang="en-US" sz="1800" b="1" i="0" u="none" strike="noStrike" kern="1200" cap="none" spc="0" normalizeH="0" baseline="0" noProof="0" dirty="0">
                    <a:ln>
                      <a:noFill/>
                    </a:ln>
                    <a:solidFill>
                      <a:srgbClr val="FFFFCC"/>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 </a:t>
                </a:r>
                <a:r>
                  <a:rPr kumimoji="0" lang="zh-CN" altLang="zh-CN" sz="1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使用训练集中每个训练样本计算</a:t>
                </a:r>
                <a14:m>
                  <m:oMath xmlns:m="http://schemas.openxmlformats.org/officeDocument/2006/math">
                    <m:r>
                      <a:rPr kumimoji="0" lang="en-US" altLang="zh-CN" sz="1800" b="1"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Cambria Math" panose="02040503050406030204" pitchFamily="18" charset="0"/>
                        <a:ea typeface="微软雅黑" panose="020B0503020204020204" pitchFamily="34" charset="-122"/>
                        <a:cs typeface="Times New Roman" panose="02020603050405020304" pitchFamily="18" charset="0"/>
                      </a:rPr>
                      <m:t>ℒ</m:t>
                    </m:r>
                    <m:d>
                      <m:dPr>
                        <m:ctrlPr>
                          <a:rPr kumimoji="0" lang="zh-CN" altLang="zh-CN" sz="1800" b="1" i="1"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Cambria Math" panose="02040503050406030204" pitchFamily="18" charset="0"/>
                            <a:ea typeface="微软雅黑" panose="020B0503020204020204" pitchFamily="34" charset="-122"/>
                            <a:cs typeface="Times New Roman" panose="02020603050405020304" pitchFamily="18" charset="0"/>
                          </a:rPr>
                        </m:ctrlPr>
                      </m:dPr>
                      <m:e>
                        <m:r>
                          <m:rPr>
                            <m:sty m:val="p"/>
                          </m:rPr>
                          <a:rPr kumimoji="0" lang="en-US" altLang="zh-CN" sz="1800" b="1"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Cambria Math" panose="02040503050406030204" pitchFamily="18" charset="0"/>
                            <a:ea typeface="微软雅黑" panose="020B0503020204020204" pitchFamily="34" charset="-122"/>
                            <a:cs typeface="Times New Roman" panose="02020603050405020304" pitchFamily="18" charset="0"/>
                          </a:rPr>
                          <m:t>θ</m:t>
                        </m:r>
                      </m:e>
                    </m:d>
                  </m:oMath>
                </a14:m>
                <a:r>
                  <a:rPr kumimoji="0" lang="zh-CN" altLang="zh-CN" sz="1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来分别更新参数。因为随机梯度下降每次迭代只使用一个样本，导致梯度方向具有很大的波动，因此其收敛速度通常较慢。尽管如此，随机梯度下降的随机性有助于跳出局部最优解，有时可能找到更好的解。</a:t>
                </a:r>
                <a:endParaRPr kumimoji="0" lang="en-US" altLang="zh-CN" sz="1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endParaRPr>
              </a:p>
              <a:p>
                <a:pPr marL="285750" marR="0" lvl="0" indent="-285750" algn="just" defTabSz="914400" rtl="0" eaLnBrk="1" fontAlgn="auto" latinLnBrk="0" hangingPunct="1">
                  <a:lnSpc>
                    <a:spcPct val="150000"/>
                  </a:lnSpc>
                  <a:spcBef>
                    <a:spcPts val="0"/>
                  </a:spcBef>
                  <a:spcAft>
                    <a:spcPts val="0"/>
                  </a:spcAft>
                  <a:buClrTx/>
                  <a:buSzTx/>
                  <a:buFont typeface="Wingdings" panose="05000000000000000000" pitchFamily="2" charset="2"/>
                  <a:buChar char="l"/>
                  <a:tabLst/>
                  <a:defRPr/>
                </a:pPr>
                <a:endParaRPr kumimoji="0" lang="en-US" altLang="zh-CN" sz="1800" b="1" i="0" u="none" strike="noStrike" kern="1200" cap="none" spc="0" normalizeH="0" baseline="0" noProof="0" dirty="0">
                  <a:ln>
                    <a:noFill/>
                  </a:ln>
                  <a:solidFill>
                    <a:srgbClr val="FFFFCC"/>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endParaRPr>
              </a:p>
              <a:p>
                <a:pPr marL="285750" marR="0" lvl="0" indent="-285750" algn="just" defTabSz="914400" rtl="0" eaLnBrk="1" fontAlgn="auto" latinLnBrk="0" hangingPunct="1">
                  <a:lnSpc>
                    <a:spcPct val="150000"/>
                  </a:lnSpc>
                  <a:spcBef>
                    <a:spcPts val="0"/>
                  </a:spcBef>
                  <a:spcAft>
                    <a:spcPts val="0"/>
                  </a:spcAft>
                  <a:buClrTx/>
                  <a:buSzTx/>
                  <a:buFont typeface="Wingdings" panose="05000000000000000000" pitchFamily="2" charset="2"/>
                  <a:buChar char="l"/>
                  <a:tabLst/>
                  <a:defRPr/>
                </a:pPr>
                <a:r>
                  <a:rPr kumimoji="0" lang="zh-CN" altLang="zh-CN" sz="1800" b="1" i="0" u="none" strike="noStrike" kern="1200" cap="none" spc="0" normalizeH="0" baseline="0" noProof="0" dirty="0">
                    <a:ln>
                      <a:noFill/>
                    </a:ln>
                    <a:solidFill>
                      <a:srgbClr val="FFFFCC"/>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小批量梯度下降</a:t>
                </a:r>
                <a:r>
                  <a:rPr kumimoji="0" lang="zh-CN" altLang="en-US" sz="1800" b="1" i="0" u="none" strike="noStrike" kern="1200" cap="none" spc="0" normalizeH="0" baseline="0" noProof="0" dirty="0">
                    <a:ln>
                      <a:noFill/>
                    </a:ln>
                    <a:solidFill>
                      <a:srgbClr val="FFFFCC"/>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0" lang="zh-CN" altLang="zh-CN" sz="1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选取训练集中小批量样本计算</a:t>
                </a:r>
                <a14:m>
                  <m:oMath xmlns:m="http://schemas.openxmlformats.org/officeDocument/2006/math">
                    <m:r>
                      <a:rPr kumimoji="0" lang="en-US" altLang="zh-CN" sz="1800" b="1"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Cambria Math" panose="02040503050406030204" pitchFamily="18" charset="0"/>
                        <a:ea typeface="微软雅黑" panose="020B0503020204020204" pitchFamily="34" charset="-122"/>
                        <a:cs typeface="Times New Roman" panose="02020603050405020304" pitchFamily="18" charset="0"/>
                      </a:rPr>
                      <m:t>ℒ</m:t>
                    </m:r>
                    <m:d>
                      <m:dPr>
                        <m:ctrlPr>
                          <a:rPr kumimoji="0" lang="zh-CN" altLang="zh-CN" sz="1800" b="1" i="1"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Cambria Math" panose="02040503050406030204" pitchFamily="18" charset="0"/>
                            <a:ea typeface="微软雅黑" panose="020B0503020204020204" pitchFamily="34" charset="-122"/>
                            <a:cs typeface="Times New Roman" panose="02020603050405020304" pitchFamily="18" charset="0"/>
                          </a:rPr>
                        </m:ctrlPr>
                      </m:dPr>
                      <m:e>
                        <m:r>
                          <m:rPr>
                            <m:sty m:val="p"/>
                          </m:rPr>
                          <a:rPr kumimoji="0" lang="en-US" altLang="zh-CN" sz="1800" b="1"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Cambria Math" panose="02040503050406030204" pitchFamily="18" charset="0"/>
                            <a:ea typeface="微软雅黑" panose="020B0503020204020204" pitchFamily="34" charset="-122"/>
                            <a:cs typeface="Times New Roman" panose="02020603050405020304" pitchFamily="18" charset="0"/>
                          </a:rPr>
                          <m:t>θ</m:t>
                        </m:r>
                      </m:e>
                    </m:d>
                  </m:oMath>
                </a14:m>
                <a:r>
                  <a:rPr kumimoji="0" lang="zh-CN" altLang="zh-CN" sz="1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，根据每一批量样本所得到的累加误差来更新参数，这样可保证训练过程更稳定，而且采用批量训练方法也可利用矩阵计算优势，因此其成为目前最常用的梯度下降算法</a:t>
                </a:r>
              </a:p>
            </p:txBody>
          </p:sp>
        </mc:Choice>
        <mc:Fallback xmlns="">
          <p:sp>
            <p:nvSpPr>
              <p:cNvPr id="14" name="矩形 13">
                <a:extLst>
                  <a:ext uri="{FF2B5EF4-FFF2-40B4-BE49-F238E27FC236}">
                    <a16:creationId xmlns:a16="http://schemas.microsoft.com/office/drawing/2014/main" id="{3D28EF23-9DF5-44CA-A275-2B793EE66407}"/>
                  </a:ext>
                </a:extLst>
              </p:cNvPr>
              <p:cNvSpPr>
                <a:spLocks noRot="1" noChangeAspect="1" noMove="1" noResize="1" noEditPoints="1" noAdjustHandles="1" noChangeArrowheads="1" noChangeShapeType="1" noTextEdit="1"/>
              </p:cNvSpPr>
              <p:nvPr/>
            </p:nvSpPr>
            <p:spPr>
              <a:xfrm>
                <a:off x="1190016" y="2366253"/>
                <a:ext cx="10178375" cy="3782702"/>
              </a:xfrm>
              <a:prstGeom prst="rect">
                <a:avLst/>
              </a:prstGeom>
              <a:blipFill>
                <a:blip r:embed="rId3"/>
                <a:stretch>
                  <a:fillRect l="-419" t="-966" r="-778" b="-2415"/>
                </a:stretch>
              </a:blipFill>
            </p:spPr>
            <p:txBody>
              <a:bodyPr/>
              <a:lstStyle/>
              <a:p>
                <a:r>
                  <a:rPr lang="zh-CN" altLang="en-US">
                    <a:noFill/>
                  </a:rPr>
                  <a:t> </a:t>
                </a:r>
              </a:p>
            </p:txBody>
          </p:sp>
        </mc:Fallback>
      </mc:AlternateContent>
      <p:sp>
        <p:nvSpPr>
          <p:cNvPr id="7" name="矩形 6">
            <a:extLst>
              <a:ext uri="{FF2B5EF4-FFF2-40B4-BE49-F238E27FC236}">
                <a16:creationId xmlns:a16="http://schemas.microsoft.com/office/drawing/2014/main" id="{949C25A1-6039-4B1C-8F1F-BBF9D4CD71FD}"/>
              </a:ext>
            </a:extLst>
          </p:cNvPr>
          <p:cNvSpPr/>
          <p:nvPr/>
        </p:nvSpPr>
        <p:spPr>
          <a:xfrm>
            <a:off x="1404025" y="1529731"/>
            <a:ext cx="9383949" cy="58477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梯度下降算法可以分为</a:t>
            </a:r>
            <a:r>
              <a:rPr kumimoji="0" lang="zh-CN" altLang="zh-CN" sz="1600" b="1" i="0" u="none" strike="noStrike" kern="1200" cap="none" spc="0" normalizeH="0" baseline="0" noProof="0" dirty="0">
                <a:ln>
                  <a:noFill/>
                </a:ln>
                <a:solidFill>
                  <a:srgbClr val="C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批量梯度下降算法</a:t>
            </a:r>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batch gradient descent</a:t>
            </a:r>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0" lang="zh-CN" altLang="zh-CN" sz="1600" b="1" i="0" u="none" strike="noStrike" kern="1200" cap="none" spc="0" normalizeH="0" baseline="0" noProof="0" dirty="0">
                <a:ln>
                  <a:noFill/>
                </a:ln>
                <a:solidFill>
                  <a:srgbClr val="C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随机梯度下降算法</a:t>
            </a:r>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stochastic gradient descent</a:t>
            </a:r>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）和</a:t>
            </a:r>
            <a:r>
              <a:rPr kumimoji="0" lang="zh-CN" altLang="zh-CN" sz="1600" b="1" i="0" u="none" strike="noStrike" kern="1200" cap="none" spc="0" normalizeH="0" baseline="0" noProof="0" dirty="0">
                <a:ln>
                  <a:noFill/>
                </a:ln>
                <a:solidFill>
                  <a:srgbClr val="C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小批量梯度下降算法</a:t>
            </a:r>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mini-batch gradient descent</a:t>
            </a:r>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）等类型。</a:t>
            </a:r>
            <a:endPar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0" name="矩形 9">
            <a:extLst>
              <a:ext uri="{FF2B5EF4-FFF2-40B4-BE49-F238E27FC236}">
                <a16:creationId xmlns:a16="http://schemas.microsoft.com/office/drawing/2014/main" id="{E2657679-6500-443D-8D7B-C7E26AD969D9}"/>
              </a:ext>
            </a:extLst>
          </p:cNvPr>
          <p:cNvSpPr/>
          <p:nvPr/>
        </p:nvSpPr>
        <p:spPr>
          <a:xfrm>
            <a:off x="852473" y="129010"/>
            <a:ext cx="2852063"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mn-cs"/>
              </a:rPr>
              <a:t>一、</a:t>
            </a: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前馈神经网络与参数优化</a:t>
            </a:r>
          </a:p>
        </p:txBody>
      </p:sp>
    </p:spTree>
    <p:extLst>
      <p:ext uri="{BB962C8B-B14F-4D97-AF65-F5344CB8AC3E}">
        <p14:creationId xmlns:p14="http://schemas.microsoft.com/office/powerpoint/2010/main" val="132654607"/>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504507" y="1008198"/>
            <a:ext cx="8846288" cy="497934"/>
            <a:chOff x="2228892" y="2819853"/>
            <a:chExt cx="4786506" cy="497934"/>
          </a:xfrm>
        </p:grpSpPr>
        <p:sp>
          <p:nvSpPr>
            <p:cNvPr id="3" name="平行四边形 2"/>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4" name="平行四边形 3"/>
            <p:cNvSpPr/>
            <p:nvPr/>
          </p:nvSpPr>
          <p:spPr bwMode="auto">
            <a:xfrm>
              <a:off x="2228892" y="2819853"/>
              <a:ext cx="4786506"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5" name="矩形 4"/>
            <p:cNvSpPr/>
            <p:nvPr/>
          </p:nvSpPr>
          <p:spPr>
            <a:xfrm>
              <a:off x="2591332" y="2826188"/>
              <a:ext cx="4133539" cy="40011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prstClr val="black">
                      <a:lumMod val="95000"/>
                      <a:lumOff val="5000"/>
                    </a:prstClr>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神经网络参数优化：误差反向传播与参数更新例子</a:t>
              </a:r>
            </a:p>
          </p:txBody>
        </p:sp>
      </p:grpSp>
      <p:sp>
        <p:nvSpPr>
          <p:cNvPr id="10" name="矩形 9">
            <a:extLst>
              <a:ext uri="{FF2B5EF4-FFF2-40B4-BE49-F238E27FC236}">
                <a16:creationId xmlns:a16="http://schemas.microsoft.com/office/drawing/2014/main" id="{E2657679-6500-443D-8D7B-C7E26AD969D9}"/>
              </a:ext>
            </a:extLst>
          </p:cNvPr>
          <p:cNvSpPr/>
          <p:nvPr/>
        </p:nvSpPr>
        <p:spPr>
          <a:xfrm>
            <a:off x="852473" y="129010"/>
            <a:ext cx="2852063"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mn-cs"/>
              </a:rPr>
              <a:t>一、</a:t>
            </a: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前馈神经网络与参数优化</a:t>
            </a:r>
          </a:p>
        </p:txBody>
      </p:sp>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30584048-6C12-46B0-93EE-121C9AD42ECE}"/>
                  </a:ext>
                </a:extLst>
              </p:cNvPr>
              <p:cNvSpPr/>
              <p:nvPr/>
            </p:nvSpPr>
            <p:spPr>
              <a:xfrm>
                <a:off x="278236" y="2146570"/>
                <a:ext cx="6154989" cy="4307846"/>
              </a:xfrm>
              <a:prstGeom prst="rect">
                <a:avLst/>
              </a:prstGeom>
            </p:spPr>
            <p:txBody>
              <a:bodyPr wrap="square">
                <a:spAutoFit/>
              </a:bodyPr>
              <a:lstStyle/>
              <a:p>
                <a:pPr marL="285750" marR="0" lvl="0" indent="-285750" algn="just" defTabSz="914400" rtl="0" eaLnBrk="1" fontAlgn="auto" latinLnBrk="0" hangingPunct="1">
                  <a:lnSpc>
                    <a:spcPts val="2200"/>
                  </a:lnSpc>
                  <a:spcBef>
                    <a:spcPts val="0"/>
                  </a:spcBef>
                  <a:spcAft>
                    <a:spcPts val="0"/>
                  </a:spcAft>
                  <a:buClrTx/>
                  <a:buSzTx/>
                  <a:buFont typeface="Arial" panose="020B0604020202020204" pitchFamily="34" charset="0"/>
                  <a:buChar char="•"/>
                  <a:tabLst/>
                  <a:defRPr/>
                </a:pPr>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下面通过一个三类分类的具体例子来介绍神经网络中参数更新过程。给定一个包含输入层、一层隐藏层和输出层的多层感知机（如图</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5.7</a:t>
                </a:r>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所示），其中隐藏层由两个神经元构成。这里为了简化介绍过程，因此只使用了一层隐藏层。网络使用</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Sigmoid</a:t>
                </a:r>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函数作为神经元的激活函数，使用均方损失函数来计算网络输出值与实际值之间的误差。</a:t>
                </a:r>
                <a:endPar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endParaRPr>
              </a:p>
              <a:p>
                <a:pPr marL="285750" marR="0" lvl="0" indent="-285750" algn="just" defTabSz="914400" rtl="0" eaLnBrk="1" fontAlgn="auto" latinLnBrk="0" hangingPunct="1">
                  <a:lnSpc>
                    <a:spcPts val="2200"/>
                  </a:lnSpc>
                  <a:spcBef>
                    <a:spcPts val="0"/>
                  </a:spcBef>
                  <a:spcAft>
                    <a:spcPts val="0"/>
                  </a:spcAft>
                  <a:buClrTx/>
                  <a:buSzTx/>
                  <a:buFont typeface="Arial" panose="020B0604020202020204" pitchFamily="34" charset="0"/>
                  <a:buChar char="•"/>
                  <a:tabLst/>
                  <a:defRPr/>
                </a:pPr>
                <a:endPar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endParaRPr>
              </a:p>
              <a:p>
                <a:pPr marL="285750" marR="0" lvl="0" indent="-285750" algn="just" defTabSz="914400" rtl="0" eaLnBrk="1" fontAlgn="auto" latinLnBrk="0" hangingPunct="1">
                  <a:lnSpc>
                    <a:spcPts val="2200"/>
                  </a:lnSpc>
                  <a:spcBef>
                    <a:spcPts val="0"/>
                  </a:spcBef>
                  <a:spcAft>
                    <a:spcPts val="0"/>
                  </a:spcAft>
                  <a:buClrTx/>
                  <a:buSzTx/>
                  <a:buFont typeface="Arial" panose="020B0604020202020204" pitchFamily="34" charset="0"/>
                  <a:buChar char="•"/>
                  <a:tabLst/>
                  <a:defRPr/>
                </a:pPr>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在图</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5.7</a:t>
                </a:r>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中，每个神经元完成如下两项任务：</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1</a:t>
                </a:r>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）对相邻前序层所传递信息进行线性加权累加；</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2</a:t>
                </a:r>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）对加权累加结果进行非线性变换。假设样本数据输入为</a:t>
                </a:r>
                <a14:m>
                  <m:oMath xmlns:m="http://schemas.openxmlformats.org/officeDocument/2006/math">
                    <m:r>
                      <a:rPr kumimoji="0" lang="en-US" altLang="zh-CN" sz="18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sSub>
                      <m:sSubPr>
                        <m:ctrlPr>
                          <a:rPr kumimoji="0" lang="zh-CN"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ctrlPr>
                      </m:sSubPr>
                      <m:e>
                        <m:r>
                          <a:rPr kumimoji="0" lang="en-US" altLang="zh-CN" sz="18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𝑥</m:t>
                        </m:r>
                      </m:e>
                      <m:sub>
                        <m:r>
                          <a:rPr kumimoji="0" lang="en-US" altLang="zh-CN" sz="18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1</m:t>
                        </m:r>
                      </m:sub>
                    </m:sSub>
                    <m:r>
                      <a:rPr kumimoji="0" lang="en-US" altLang="zh-CN" sz="18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 </m:t>
                    </m:r>
                    <m:sSub>
                      <m:sSubPr>
                        <m:ctrlPr>
                          <a:rPr kumimoji="0" lang="zh-CN"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ctrlPr>
                      </m:sSubPr>
                      <m:e>
                        <m:r>
                          <a:rPr kumimoji="0" lang="en-US" altLang="zh-CN" sz="18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𝑥</m:t>
                        </m:r>
                      </m:e>
                      <m:sub>
                        <m:r>
                          <a:rPr kumimoji="0" lang="en-US" altLang="zh-CN" sz="18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2</m:t>
                        </m:r>
                      </m:sub>
                    </m:sSub>
                    <m:r>
                      <a:rPr kumimoji="0" lang="en-US" altLang="zh-CN" sz="18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 </m:t>
                    </m:r>
                    <m:sSub>
                      <m:sSubPr>
                        <m:ctrlPr>
                          <a:rPr kumimoji="0" lang="zh-CN"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ctrlPr>
                      </m:sSubPr>
                      <m:e>
                        <m:r>
                          <a:rPr kumimoji="0" lang="en-US" altLang="zh-CN" sz="18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𝑥</m:t>
                        </m:r>
                      </m:e>
                      <m:sub>
                        <m:r>
                          <a:rPr kumimoji="0" lang="en-US" altLang="zh-CN" sz="18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3</m:t>
                        </m:r>
                      </m:sub>
                    </m:sSub>
                    <m:r>
                      <a:rPr kumimoji="0" lang="en-US" altLang="zh-CN" sz="18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oMath>
                </a14:m>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，其标注信息为</a:t>
                </a:r>
                <a14:m>
                  <m:oMath xmlns:m="http://schemas.openxmlformats.org/officeDocument/2006/math">
                    <m:r>
                      <a:rPr kumimoji="0" lang="en-US" altLang="zh-CN" sz="18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sSub>
                      <m:sSubPr>
                        <m:ctrlPr>
                          <a:rPr kumimoji="0" lang="zh-CN"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ctrlPr>
                      </m:sSubPr>
                      <m:e>
                        <m:r>
                          <a:rPr kumimoji="0" lang="en-US" altLang="zh-CN" sz="18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𝑦</m:t>
                        </m:r>
                      </m:e>
                      <m:sub>
                        <m:r>
                          <a:rPr kumimoji="0" lang="en-US" altLang="zh-CN" sz="18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1</m:t>
                        </m:r>
                      </m:sub>
                    </m:sSub>
                    <m:r>
                      <a:rPr kumimoji="0" lang="en-US" altLang="zh-CN" sz="18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 </m:t>
                    </m:r>
                    <m:sSub>
                      <m:sSubPr>
                        <m:ctrlPr>
                          <a:rPr kumimoji="0" lang="zh-CN"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ctrlPr>
                      </m:sSubPr>
                      <m:e>
                        <m:r>
                          <a:rPr kumimoji="0" lang="en-US" altLang="zh-CN" sz="18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𝑦</m:t>
                        </m:r>
                      </m:e>
                      <m:sub>
                        <m:r>
                          <a:rPr kumimoji="0" lang="en-US" altLang="zh-CN" sz="18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2</m:t>
                        </m:r>
                      </m:sub>
                    </m:sSub>
                    <m:r>
                      <a:rPr kumimoji="0" lang="en-US" altLang="zh-CN" sz="18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sSub>
                      <m:sSubPr>
                        <m:ctrlPr>
                          <a:rPr kumimoji="0" lang="zh-CN"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ctrlPr>
                      </m:sSubPr>
                      <m:e>
                        <m:r>
                          <a:rPr kumimoji="0" lang="en-US" altLang="zh-CN" sz="18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𝑦</m:t>
                        </m:r>
                      </m:e>
                      <m:sub>
                        <m:r>
                          <a:rPr kumimoji="0" lang="en-US" altLang="zh-CN" sz="18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3</m:t>
                        </m:r>
                      </m:sub>
                    </m:sSub>
                    <m:r>
                      <a:rPr kumimoji="0" lang="en-US" altLang="zh-CN" sz="18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oMath>
                </a14:m>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。在三类分类问题中，对于输入数据</a:t>
                </a:r>
                <a14:m>
                  <m:oMath xmlns:m="http://schemas.openxmlformats.org/officeDocument/2006/math">
                    <m:r>
                      <a:rPr kumimoji="0" lang="en-US" altLang="zh-CN" sz="18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sSub>
                      <m:sSubPr>
                        <m:ctrlPr>
                          <a:rPr kumimoji="0" lang="zh-CN"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ctrlPr>
                      </m:sSubPr>
                      <m:e>
                        <m:r>
                          <a:rPr kumimoji="0" lang="en-US" altLang="zh-CN" sz="18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𝑥</m:t>
                        </m:r>
                      </m:e>
                      <m:sub>
                        <m:r>
                          <a:rPr kumimoji="0" lang="en-US" altLang="zh-CN" sz="18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1</m:t>
                        </m:r>
                      </m:sub>
                    </m:sSub>
                    <m:r>
                      <a:rPr kumimoji="0" lang="en-US" altLang="zh-CN" sz="18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 </m:t>
                    </m:r>
                    <m:sSub>
                      <m:sSubPr>
                        <m:ctrlPr>
                          <a:rPr kumimoji="0" lang="zh-CN"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ctrlPr>
                      </m:sSubPr>
                      <m:e>
                        <m:r>
                          <a:rPr kumimoji="0" lang="en-US" altLang="zh-CN" sz="18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𝑥</m:t>
                        </m:r>
                      </m:e>
                      <m:sub>
                        <m:r>
                          <a:rPr kumimoji="0" lang="en-US" altLang="zh-CN" sz="18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2</m:t>
                        </m:r>
                      </m:sub>
                    </m:sSub>
                    <m:r>
                      <a:rPr kumimoji="0" lang="en-US" altLang="zh-CN" sz="18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 </m:t>
                    </m:r>
                    <m:sSub>
                      <m:sSubPr>
                        <m:ctrlPr>
                          <a:rPr kumimoji="0" lang="zh-CN"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ctrlPr>
                      </m:sSubPr>
                      <m:e>
                        <m:r>
                          <a:rPr kumimoji="0" lang="en-US" altLang="zh-CN" sz="18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𝑥</m:t>
                        </m:r>
                      </m:e>
                      <m:sub>
                        <m:r>
                          <a:rPr kumimoji="0" lang="en-US" altLang="zh-CN" sz="18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3</m:t>
                        </m:r>
                      </m:sub>
                    </m:sSub>
                    <m:r>
                      <a:rPr kumimoji="0" lang="en-US" altLang="zh-CN" sz="18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oMath>
                </a14:m>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a:t>
                </a:r>
                <a14:m>
                  <m:oMath xmlns:m="http://schemas.openxmlformats.org/officeDocument/2006/math">
                    <m:sSub>
                      <m:sSubPr>
                        <m:ctrlPr>
                          <a:rPr kumimoji="0" lang="zh-CN"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ctrlPr>
                      </m:sSubPr>
                      <m:e>
                        <m:r>
                          <a:rPr kumimoji="0" lang="en-US" altLang="zh-CN" sz="18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𝑦</m:t>
                        </m:r>
                      </m:e>
                      <m:sub>
                        <m:r>
                          <a:rPr kumimoji="0" lang="en-US" altLang="zh-CN" sz="18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1</m:t>
                        </m:r>
                      </m:sub>
                    </m:sSub>
                  </m:oMath>
                </a14:m>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a:t>
                </a:r>
                <a14:m>
                  <m:oMath xmlns:m="http://schemas.openxmlformats.org/officeDocument/2006/math">
                    <m:sSub>
                      <m:sSubPr>
                        <m:ctrlPr>
                          <a:rPr kumimoji="0" lang="zh-CN"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ctrlPr>
                      </m:sSubPr>
                      <m:e>
                        <m:r>
                          <a:rPr kumimoji="0" lang="en-US" altLang="zh-CN" sz="18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𝑦</m:t>
                        </m:r>
                      </m:e>
                      <m:sub>
                        <m:r>
                          <a:rPr kumimoji="0" lang="en-US" altLang="zh-CN" sz="18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2</m:t>
                        </m:r>
                      </m:sub>
                    </m:sSub>
                  </m:oMath>
                </a14:m>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和</a:t>
                </a:r>
                <a14:m>
                  <m:oMath xmlns:m="http://schemas.openxmlformats.org/officeDocument/2006/math">
                    <m:sSub>
                      <m:sSubPr>
                        <m:ctrlPr>
                          <a:rPr kumimoji="0" lang="zh-CN"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ctrlPr>
                      </m:sSubPr>
                      <m:e>
                        <m:r>
                          <a:rPr kumimoji="0" lang="en-US" altLang="zh-CN" sz="18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𝑦</m:t>
                        </m:r>
                      </m:e>
                      <m:sub>
                        <m:r>
                          <a:rPr kumimoji="0" lang="en-US" altLang="zh-CN" sz="18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3</m:t>
                        </m:r>
                      </m:sub>
                    </m:sSub>
                  </m:oMath>
                </a14:m>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中只有一个取值为</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1</a:t>
                </a:r>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、其余两个取值为</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0</a:t>
                </a:r>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a:t>
                </a:r>
              </a:p>
              <a:p>
                <a:pPr marL="0" marR="0" lvl="0" indent="266700" algn="just" defTabSz="914400" rtl="0" eaLnBrk="1" fontAlgn="auto" latinLnBrk="0" hangingPunct="1">
                  <a:lnSpc>
                    <a:spcPts val="2200"/>
                  </a:lnSpc>
                  <a:spcBef>
                    <a:spcPts val="0"/>
                  </a:spcBef>
                  <a:spcAft>
                    <a:spcPts val="0"/>
                  </a:spcAft>
                  <a:buClrTx/>
                  <a:buSzTx/>
                  <a:buFontTx/>
                  <a:buNone/>
                  <a:tabLst/>
                  <a:defRPr/>
                </a:pPr>
                <a:endPar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endParaRPr>
              </a:p>
            </p:txBody>
          </p:sp>
        </mc:Choice>
        <mc:Fallback xmlns="">
          <p:sp>
            <p:nvSpPr>
              <p:cNvPr id="8" name="矩形 7">
                <a:extLst>
                  <a:ext uri="{FF2B5EF4-FFF2-40B4-BE49-F238E27FC236}">
                    <a16:creationId xmlns:a16="http://schemas.microsoft.com/office/drawing/2014/main" id="{30584048-6C12-46B0-93EE-121C9AD42ECE}"/>
                  </a:ext>
                </a:extLst>
              </p:cNvPr>
              <p:cNvSpPr>
                <a:spLocks noRot="1" noChangeAspect="1" noMove="1" noResize="1" noEditPoints="1" noAdjustHandles="1" noChangeArrowheads="1" noChangeShapeType="1" noTextEdit="1"/>
              </p:cNvSpPr>
              <p:nvPr/>
            </p:nvSpPr>
            <p:spPr>
              <a:xfrm>
                <a:off x="278236" y="2146570"/>
                <a:ext cx="6154989" cy="4307846"/>
              </a:xfrm>
              <a:prstGeom prst="rect">
                <a:avLst/>
              </a:prstGeom>
              <a:blipFill>
                <a:blip r:embed="rId3"/>
                <a:stretch>
                  <a:fillRect l="-694" t="-990" r="-793"/>
                </a:stretch>
              </a:blipFill>
            </p:spPr>
            <p:txBody>
              <a:bodyPr/>
              <a:lstStyle/>
              <a:p>
                <a:r>
                  <a:rPr lang="zh-CN" altLang="en-US">
                    <a:noFill/>
                  </a:rPr>
                  <a:t> </a:t>
                </a:r>
              </a:p>
            </p:txBody>
          </p:sp>
        </mc:Fallback>
      </mc:AlternateContent>
      <p:grpSp>
        <p:nvGrpSpPr>
          <p:cNvPr id="18" name="组合 17">
            <a:extLst>
              <a:ext uri="{FF2B5EF4-FFF2-40B4-BE49-F238E27FC236}">
                <a16:creationId xmlns:a16="http://schemas.microsoft.com/office/drawing/2014/main" id="{299EACBF-5407-4C7B-BDBC-D1EAFFFC88C4}"/>
              </a:ext>
            </a:extLst>
          </p:cNvPr>
          <p:cNvGrpSpPr/>
          <p:nvPr/>
        </p:nvGrpSpPr>
        <p:grpSpPr>
          <a:xfrm>
            <a:off x="6705600" y="2256439"/>
            <a:ext cx="4882165" cy="3041892"/>
            <a:chOff x="6705600" y="2256439"/>
            <a:chExt cx="4882165" cy="3041892"/>
          </a:xfrm>
        </p:grpSpPr>
        <p:pic>
          <p:nvPicPr>
            <p:cNvPr id="6" name="图片 5">
              <a:extLst>
                <a:ext uri="{FF2B5EF4-FFF2-40B4-BE49-F238E27FC236}">
                  <a16:creationId xmlns:a16="http://schemas.microsoft.com/office/drawing/2014/main" id="{98D6148B-616B-45E0-A0EF-DDFC16B4EDD4}"/>
                </a:ext>
              </a:extLst>
            </p:cNvPr>
            <p:cNvPicPr>
              <a:picLocks noChangeAspect="1"/>
            </p:cNvPicPr>
            <p:nvPr/>
          </p:nvPicPr>
          <p:blipFill>
            <a:blip r:embed="rId4"/>
            <a:stretch>
              <a:fillRect/>
            </a:stretch>
          </p:blipFill>
          <p:spPr>
            <a:xfrm>
              <a:off x="6705600" y="2840476"/>
              <a:ext cx="4882165" cy="2457855"/>
            </a:xfrm>
            <a:prstGeom prst="rect">
              <a:avLst/>
            </a:prstGeom>
          </p:spPr>
        </p:pic>
        <p:cxnSp>
          <p:nvCxnSpPr>
            <p:cNvPr id="11" name="直接箭头连接符 10">
              <a:extLst>
                <a:ext uri="{FF2B5EF4-FFF2-40B4-BE49-F238E27FC236}">
                  <a16:creationId xmlns:a16="http://schemas.microsoft.com/office/drawing/2014/main" id="{D5E48028-0127-429B-A663-D8429FFB982F}"/>
                </a:ext>
              </a:extLst>
            </p:cNvPr>
            <p:cNvCxnSpPr/>
            <p:nvPr/>
          </p:nvCxnSpPr>
          <p:spPr>
            <a:xfrm>
              <a:off x="8151778" y="2810542"/>
              <a:ext cx="350196" cy="447472"/>
            </a:xfrm>
            <a:prstGeom prst="straightConnector1">
              <a:avLst/>
            </a:prstGeom>
            <a:ln w="2222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2" name="矩形 11">
              <a:extLst>
                <a:ext uri="{FF2B5EF4-FFF2-40B4-BE49-F238E27FC236}">
                  <a16:creationId xmlns:a16="http://schemas.microsoft.com/office/drawing/2014/main" id="{449CD250-C5A3-48A6-997A-BF6B0E11A54F}"/>
                </a:ext>
              </a:extLst>
            </p:cNvPr>
            <p:cNvSpPr/>
            <p:nvPr/>
          </p:nvSpPr>
          <p:spPr>
            <a:xfrm>
              <a:off x="7494019" y="2256439"/>
              <a:ext cx="1107996"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加权累加</a:t>
              </a:r>
              <a:endParaRPr kumimoji="0" lang="zh-CN" altLang="en-US"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p:cxnSp>
          <p:nvCxnSpPr>
            <p:cNvPr id="15" name="直接箭头连接符 14">
              <a:extLst>
                <a:ext uri="{FF2B5EF4-FFF2-40B4-BE49-F238E27FC236}">
                  <a16:creationId xmlns:a16="http://schemas.microsoft.com/office/drawing/2014/main" id="{AB23201D-0FAD-4599-9A39-4205939B8B19}"/>
                </a:ext>
              </a:extLst>
            </p:cNvPr>
            <p:cNvCxnSpPr>
              <a:cxnSpLocks/>
            </p:cNvCxnSpPr>
            <p:nvPr/>
          </p:nvCxnSpPr>
          <p:spPr>
            <a:xfrm flipH="1">
              <a:off x="9020223" y="2748987"/>
              <a:ext cx="252917" cy="468375"/>
            </a:xfrm>
            <a:prstGeom prst="straightConnector1">
              <a:avLst/>
            </a:prstGeom>
            <a:ln w="2222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7" name="矩形 16">
              <a:extLst>
                <a:ext uri="{FF2B5EF4-FFF2-40B4-BE49-F238E27FC236}">
                  <a16:creationId xmlns:a16="http://schemas.microsoft.com/office/drawing/2014/main" id="{F4D256C6-CBB6-4A6B-959C-31D458F3B79A}"/>
                </a:ext>
              </a:extLst>
            </p:cNvPr>
            <p:cNvSpPr/>
            <p:nvPr/>
          </p:nvSpPr>
          <p:spPr>
            <a:xfrm>
              <a:off x="8833193" y="2256439"/>
              <a:ext cx="133882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非线性激活</a:t>
              </a:r>
            </a:p>
          </p:txBody>
        </p:sp>
      </p:grpSp>
    </p:spTree>
    <p:extLst>
      <p:ext uri="{BB962C8B-B14F-4D97-AF65-F5344CB8AC3E}">
        <p14:creationId xmlns:p14="http://schemas.microsoft.com/office/powerpoint/2010/main" val="3882304045"/>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504507" y="1008198"/>
            <a:ext cx="8846288" cy="497934"/>
            <a:chOff x="2228892" y="2819853"/>
            <a:chExt cx="4786506" cy="497934"/>
          </a:xfrm>
        </p:grpSpPr>
        <p:sp>
          <p:nvSpPr>
            <p:cNvPr id="3" name="平行四边形 2"/>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4" name="平行四边形 3"/>
            <p:cNvSpPr/>
            <p:nvPr/>
          </p:nvSpPr>
          <p:spPr bwMode="auto">
            <a:xfrm>
              <a:off x="2228892" y="2819853"/>
              <a:ext cx="4786506"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5" name="矩形 4"/>
            <p:cNvSpPr/>
            <p:nvPr/>
          </p:nvSpPr>
          <p:spPr>
            <a:xfrm>
              <a:off x="2591332" y="2826188"/>
              <a:ext cx="4133539" cy="40011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prstClr val="black">
                      <a:lumMod val="95000"/>
                      <a:lumOff val="5000"/>
                    </a:prstClr>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神经网络参数优化：误差反向传播与参数更新例子</a:t>
              </a:r>
            </a:p>
          </p:txBody>
        </p:sp>
      </p:grpSp>
      <p:sp>
        <p:nvSpPr>
          <p:cNvPr id="10" name="矩形 9">
            <a:extLst>
              <a:ext uri="{FF2B5EF4-FFF2-40B4-BE49-F238E27FC236}">
                <a16:creationId xmlns:a16="http://schemas.microsoft.com/office/drawing/2014/main" id="{E2657679-6500-443D-8D7B-C7E26AD969D9}"/>
              </a:ext>
            </a:extLst>
          </p:cNvPr>
          <p:cNvSpPr/>
          <p:nvPr/>
        </p:nvSpPr>
        <p:spPr>
          <a:xfrm>
            <a:off x="852473" y="129010"/>
            <a:ext cx="2852063"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mn-cs"/>
              </a:rPr>
              <a:t>一、</a:t>
            </a: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前馈神经网络与参数优化</a:t>
            </a:r>
          </a:p>
        </p:txBody>
      </p:sp>
      <p:grpSp>
        <p:nvGrpSpPr>
          <p:cNvPr id="18" name="组合 17">
            <a:extLst>
              <a:ext uri="{FF2B5EF4-FFF2-40B4-BE49-F238E27FC236}">
                <a16:creationId xmlns:a16="http://schemas.microsoft.com/office/drawing/2014/main" id="{299EACBF-5407-4C7B-BDBC-D1EAFFFC88C4}"/>
              </a:ext>
            </a:extLst>
          </p:cNvPr>
          <p:cNvGrpSpPr/>
          <p:nvPr/>
        </p:nvGrpSpPr>
        <p:grpSpPr>
          <a:xfrm>
            <a:off x="6705600" y="2256439"/>
            <a:ext cx="4882165" cy="3041892"/>
            <a:chOff x="6705600" y="2256439"/>
            <a:chExt cx="4882165" cy="3041892"/>
          </a:xfrm>
        </p:grpSpPr>
        <p:pic>
          <p:nvPicPr>
            <p:cNvPr id="6" name="图片 5">
              <a:extLst>
                <a:ext uri="{FF2B5EF4-FFF2-40B4-BE49-F238E27FC236}">
                  <a16:creationId xmlns:a16="http://schemas.microsoft.com/office/drawing/2014/main" id="{98D6148B-616B-45E0-A0EF-DDFC16B4EDD4}"/>
                </a:ext>
              </a:extLst>
            </p:cNvPr>
            <p:cNvPicPr>
              <a:picLocks noChangeAspect="1"/>
            </p:cNvPicPr>
            <p:nvPr/>
          </p:nvPicPr>
          <p:blipFill>
            <a:blip r:embed="rId3"/>
            <a:stretch>
              <a:fillRect/>
            </a:stretch>
          </p:blipFill>
          <p:spPr>
            <a:xfrm>
              <a:off x="6705600" y="2840476"/>
              <a:ext cx="4882165" cy="2457855"/>
            </a:xfrm>
            <a:prstGeom prst="rect">
              <a:avLst/>
            </a:prstGeom>
          </p:spPr>
        </p:pic>
        <p:cxnSp>
          <p:nvCxnSpPr>
            <p:cNvPr id="11" name="直接箭头连接符 10">
              <a:extLst>
                <a:ext uri="{FF2B5EF4-FFF2-40B4-BE49-F238E27FC236}">
                  <a16:creationId xmlns:a16="http://schemas.microsoft.com/office/drawing/2014/main" id="{D5E48028-0127-429B-A663-D8429FFB982F}"/>
                </a:ext>
              </a:extLst>
            </p:cNvPr>
            <p:cNvCxnSpPr/>
            <p:nvPr/>
          </p:nvCxnSpPr>
          <p:spPr>
            <a:xfrm>
              <a:off x="8151778" y="2810542"/>
              <a:ext cx="350196" cy="447472"/>
            </a:xfrm>
            <a:prstGeom prst="straightConnector1">
              <a:avLst/>
            </a:prstGeom>
            <a:ln w="2222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2" name="矩形 11">
              <a:extLst>
                <a:ext uri="{FF2B5EF4-FFF2-40B4-BE49-F238E27FC236}">
                  <a16:creationId xmlns:a16="http://schemas.microsoft.com/office/drawing/2014/main" id="{449CD250-C5A3-48A6-997A-BF6B0E11A54F}"/>
                </a:ext>
              </a:extLst>
            </p:cNvPr>
            <p:cNvSpPr/>
            <p:nvPr/>
          </p:nvSpPr>
          <p:spPr>
            <a:xfrm>
              <a:off x="7494019" y="2256439"/>
              <a:ext cx="1107996"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加权累加</a:t>
              </a:r>
              <a:endParaRPr kumimoji="0" lang="zh-CN" altLang="en-US"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p:cxnSp>
          <p:nvCxnSpPr>
            <p:cNvPr id="15" name="直接箭头连接符 14">
              <a:extLst>
                <a:ext uri="{FF2B5EF4-FFF2-40B4-BE49-F238E27FC236}">
                  <a16:creationId xmlns:a16="http://schemas.microsoft.com/office/drawing/2014/main" id="{AB23201D-0FAD-4599-9A39-4205939B8B19}"/>
                </a:ext>
              </a:extLst>
            </p:cNvPr>
            <p:cNvCxnSpPr>
              <a:cxnSpLocks/>
            </p:cNvCxnSpPr>
            <p:nvPr/>
          </p:nvCxnSpPr>
          <p:spPr>
            <a:xfrm flipH="1">
              <a:off x="9020223" y="2748987"/>
              <a:ext cx="252917" cy="468375"/>
            </a:xfrm>
            <a:prstGeom prst="straightConnector1">
              <a:avLst/>
            </a:prstGeom>
            <a:ln w="2222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7" name="矩形 16">
              <a:extLst>
                <a:ext uri="{FF2B5EF4-FFF2-40B4-BE49-F238E27FC236}">
                  <a16:creationId xmlns:a16="http://schemas.microsoft.com/office/drawing/2014/main" id="{F4D256C6-CBB6-4A6B-959C-31D458F3B79A}"/>
                </a:ext>
              </a:extLst>
            </p:cNvPr>
            <p:cNvSpPr/>
            <p:nvPr/>
          </p:nvSpPr>
          <p:spPr>
            <a:xfrm>
              <a:off x="8833193" y="2256439"/>
              <a:ext cx="133882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非线性激活</a:t>
              </a:r>
            </a:p>
          </p:txBody>
        </p:sp>
      </p:grpSp>
      <p:pic>
        <p:nvPicPr>
          <p:cNvPr id="7" name="图片 6">
            <a:extLst>
              <a:ext uri="{FF2B5EF4-FFF2-40B4-BE49-F238E27FC236}">
                <a16:creationId xmlns:a16="http://schemas.microsoft.com/office/drawing/2014/main" id="{02BC5ED8-2EDA-4789-9F54-CE8821D72800}"/>
              </a:ext>
            </a:extLst>
          </p:cNvPr>
          <p:cNvPicPr>
            <a:picLocks noChangeAspect="1"/>
          </p:cNvPicPr>
          <p:nvPr/>
        </p:nvPicPr>
        <p:blipFill>
          <a:blip r:embed="rId4"/>
          <a:stretch>
            <a:fillRect/>
          </a:stretch>
        </p:blipFill>
        <p:spPr>
          <a:xfrm>
            <a:off x="682588" y="2256439"/>
            <a:ext cx="5413411" cy="3256383"/>
          </a:xfrm>
          <a:prstGeom prst="rect">
            <a:avLst/>
          </a:prstGeom>
        </p:spPr>
      </p:pic>
    </p:spTree>
    <p:extLst>
      <p:ext uri="{BB962C8B-B14F-4D97-AF65-F5344CB8AC3E}">
        <p14:creationId xmlns:p14="http://schemas.microsoft.com/office/powerpoint/2010/main" val="3632194822"/>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504507" y="1008198"/>
            <a:ext cx="8846288" cy="497934"/>
            <a:chOff x="2228892" y="2819853"/>
            <a:chExt cx="4786506" cy="497934"/>
          </a:xfrm>
        </p:grpSpPr>
        <p:sp>
          <p:nvSpPr>
            <p:cNvPr id="3" name="平行四边形 2"/>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4" name="平行四边形 3"/>
            <p:cNvSpPr/>
            <p:nvPr/>
          </p:nvSpPr>
          <p:spPr bwMode="auto">
            <a:xfrm>
              <a:off x="2228892" y="2819853"/>
              <a:ext cx="4786506"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5" name="矩形 4"/>
            <p:cNvSpPr/>
            <p:nvPr/>
          </p:nvSpPr>
          <p:spPr>
            <a:xfrm>
              <a:off x="2591332" y="2826188"/>
              <a:ext cx="4133539" cy="40011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prstClr val="black">
                      <a:lumMod val="95000"/>
                      <a:lumOff val="5000"/>
                    </a:prstClr>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神经网络参数优化：误差反向传播与参数更新例子</a:t>
              </a:r>
              <a:r>
                <a:rPr kumimoji="0" lang="en-US" altLang="zh-CN" sz="2000" b="1" i="0" u="none" strike="noStrike" kern="1200" cap="none" spc="0" normalizeH="0" baseline="0" noProof="0" dirty="0">
                  <a:ln>
                    <a:noFill/>
                  </a:ln>
                  <a:solidFill>
                    <a:prstClr val="black">
                      <a:lumMod val="95000"/>
                      <a:lumOff val="5000"/>
                    </a:prstClr>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0" lang="zh-CN" altLang="en-US" sz="2000" b="1" i="0" u="none" strike="noStrike" kern="1200" cap="none" spc="0" normalizeH="0" baseline="0" noProof="0" dirty="0">
                  <a:ln>
                    <a:noFill/>
                  </a:ln>
                  <a:solidFill>
                    <a:prstClr val="black">
                      <a:lumMod val="95000"/>
                      <a:lumOff val="5000"/>
                    </a:prstClr>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计算误差</a:t>
              </a:r>
            </a:p>
          </p:txBody>
        </p:sp>
      </p:grpSp>
      <p:sp>
        <p:nvSpPr>
          <p:cNvPr id="10" name="矩形 9">
            <a:extLst>
              <a:ext uri="{FF2B5EF4-FFF2-40B4-BE49-F238E27FC236}">
                <a16:creationId xmlns:a16="http://schemas.microsoft.com/office/drawing/2014/main" id="{E2657679-6500-443D-8D7B-C7E26AD969D9}"/>
              </a:ext>
            </a:extLst>
          </p:cNvPr>
          <p:cNvSpPr/>
          <p:nvPr/>
        </p:nvSpPr>
        <p:spPr>
          <a:xfrm>
            <a:off x="852473" y="129010"/>
            <a:ext cx="2852063"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mn-cs"/>
              </a:rPr>
              <a:t>一、</a:t>
            </a: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前馈神经网络与参数优化</a:t>
            </a:r>
          </a:p>
        </p:txBody>
      </p:sp>
      <p:grpSp>
        <p:nvGrpSpPr>
          <p:cNvPr id="18" name="组合 17">
            <a:extLst>
              <a:ext uri="{FF2B5EF4-FFF2-40B4-BE49-F238E27FC236}">
                <a16:creationId xmlns:a16="http://schemas.microsoft.com/office/drawing/2014/main" id="{299EACBF-5407-4C7B-BDBC-D1EAFFFC88C4}"/>
              </a:ext>
            </a:extLst>
          </p:cNvPr>
          <p:cNvGrpSpPr/>
          <p:nvPr/>
        </p:nvGrpSpPr>
        <p:grpSpPr>
          <a:xfrm>
            <a:off x="6640749" y="2347230"/>
            <a:ext cx="4882165" cy="3041892"/>
            <a:chOff x="6705600" y="2256439"/>
            <a:chExt cx="4882165" cy="3041892"/>
          </a:xfrm>
        </p:grpSpPr>
        <p:pic>
          <p:nvPicPr>
            <p:cNvPr id="6" name="图片 5">
              <a:extLst>
                <a:ext uri="{FF2B5EF4-FFF2-40B4-BE49-F238E27FC236}">
                  <a16:creationId xmlns:a16="http://schemas.microsoft.com/office/drawing/2014/main" id="{98D6148B-616B-45E0-A0EF-DDFC16B4EDD4}"/>
                </a:ext>
              </a:extLst>
            </p:cNvPr>
            <p:cNvPicPr>
              <a:picLocks noChangeAspect="1"/>
            </p:cNvPicPr>
            <p:nvPr/>
          </p:nvPicPr>
          <p:blipFill>
            <a:blip r:embed="rId3"/>
            <a:stretch>
              <a:fillRect/>
            </a:stretch>
          </p:blipFill>
          <p:spPr>
            <a:xfrm>
              <a:off x="6705600" y="2840476"/>
              <a:ext cx="4882165" cy="2457855"/>
            </a:xfrm>
            <a:prstGeom prst="rect">
              <a:avLst/>
            </a:prstGeom>
          </p:spPr>
        </p:pic>
        <p:cxnSp>
          <p:nvCxnSpPr>
            <p:cNvPr id="11" name="直接箭头连接符 10">
              <a:extLst>
                <a:ext uri="{FF2B5EF4-FFF2-40B4-BE49-F238E27FC236}">
                  <a16:creationId xmlns:a16="http://schemas.microsoft.com/office/drawing/2014/main" id="{D5E48028-0127-429B-A663-D8429FFB982F}"/>
                </a:ext>
              </a:extLst>
            </p:cNvPr>
            <p:cNvCxnSpPr/>
            <p:nvPr/>
          </p:nvCxnSpPr>
          <p:spPr>
            <a:xfrm>
              <a:off x="8151778" y="2810542"/>
              <a:ext cx="350196" cy="447472"/>
            </a:xfrm>
            <a:prstGeom prst="straightConnector1">
              <a:avLst/>
            </a:prstGeom>
            <a:ln w="2222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2" name="矩形 11">
              <a:extLst>
                <a:ext uri="{FF2B5EF4-FFF2-40B4-BE49-F238E27FC236}">
                  <a16:creationId xmlns:a16="http://schemas.microsoft.com/office/drawing/2014/main" id="{449CD250-C5A3-48A6-997A-BF6B0E11A54F}"/>
                </a:ext>
              </a:extLst>
            </p:cNvPr>
            <p:cNvSpPr/>
            <p:nvPr/>
          </p:nvSpPr>
          <p:spPr>
            <a:xfrm>
              <a:off x="7494019" y="2256439"/>
              <a:ext cx="1107996"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加权累加</a:t>
              </a:r>
              <a:endParaRPr kumimoji="0" lang="zh-CN" altLang="en-US"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p:cxnSp>
          <p:nvCxnSpPr>
            <p:cNvPr id="15" name="直接箭头连接符 14">
              <a:extLst>
                <a:ext uri="{FF2B5EF4-FFF2-40B4-BE49-F238E27FC236}">
                  <a16:creationId xmlns:a16="http://schemas.microsoft.com/office/drawing/2014/main" id="{AB23201D-0FAD-4599-9A39-4205939B8B19}"/>
                </a:ext>
              </a:extLst>
            </p:cNvPr>
            <p:cNvCxnSpPr>
              <a:cxnSpLocks/>
            </p:cNvCxnSpPr>
            <p:nvPr/>
          </p:nvCxnSpPr>
          <p:spPr>
            <a:xfrm flipH="1">
              <a:off x="9020223" y="2748987"/>
              <a:ext cx="252917" cy="468375"/>
            </a:xfrm>
            <a:prstGeom prst="straightConnector1">
              <a:avLst/>
            </a:prstGeom>
            <a:ln w="2222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7" name="矩形 16">
              <a:extLst>
                <a:ext uri="{FF2B5EF4-FFF2-40B4-BE49-F238E27FC236}">
                  <a16:creationId xmlns:a16="http://schemas.microsoft.com/office/drawing/2014/main" id="{F4D256C6-CBB6-4A6B-959C-31D458F3B79A}"/>
                </a:ext>
              </a:extLst>
            </p:cNvPr>
            <p:cNvSpPr/>
            <p:nvPr/>
          </p:nvSpPr>
          <p:spPr>
            <a:xfrm>
              <a:off x="8833193" y="2256439"/>
              <a:ext cx="133882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非线性激活</a:t>
              </a:r>
            </a:p>
          </p:txBody>
        </p:sp>
      </p:grpSp>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BAABF3EE-4163-49F1-9F79-267B77B0C893}"/>
                  </a:ext>
                </a:extLst>
              </p:cNvPr>
              <p:cNvSpPr/>
              <p:nvPr/>
            </p:nvSpPr>
            <p:spPr>
              <a:xfrm>
                <a:off x="201599" y="2105588"/>
                <a:ext cx="6096000" cy="3713902"/>
              </a:xfrm>
              <a:prstGeom prst="rect">
                <a:avLst/>
              </a:prstGeom>
            </p:spPr>
            <p:txBody>
              <a:bodyPr>
                <a:spAutoFit/>
              </a:bodyPr>
              <a:lstStyle/>
              <a:p>
                <a:pPr marL="285750" marR="0" lvl="0" indent="-285750" algn="just" defTabSz="914400" rtl="0" eaLnBrk="1" fontAlgn="auto" latinLnBrk="0" hangingPunct="1">
                  <a:lnSpc>
                    <a:spcPct val="150000"/>
                  </a:lnSpc>
                  <a:spcBef>
                    <a:spcPts val="0"/>
                  </a:spcBef>
                  <a:spcAft>
                    <a:spcPts val="0"/>
                  </a:spcAft>
                  <a:buClrTx/>
                  <a:buSzTx/>
                  <a:buFont typeface="Wingdings" panose="05000000000000000000" pitchFamily="2" charset="2"/>
                  <a:buChar char="l"/>
                  <a:tabLst/>
                  <a:defRPr/>
                </a:pPr>
                <a:r>
                  <a:rPr kumimoji="0" lang="zh-CN" altLang="zh-CN"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一旦神经网络在当前参数下给出了预测结果</a:t>
                </a:r>
                <a14:m>
                  <m:oMath xmlns:m="http://schemas.openxmlformats.org/officeDocument/2006/math">
                    <m:r>
                      <a:rPr kumimoji="0" lang="en-US" altLang="zh-CN" sz="18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 (</m:t>
                    </m:r>
                    <m:acc>
                      <m:accPr>
                        <m:chr m:val="̂"/>
                        <m:ctrlPr>
                          <a:rPr kumimoji="0" lang="zh-CN" altLang="zh-CN"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accPr>
                      <m:e>
                        <m:sSub>
                          <m:sSubPr>
                            <m:ctrlPr>
                              <a:rPr kumimoji="0" lang="zh-CN" altLang="zh-CN"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𝑦</m:t>
                            </m:r>
                          </m:e>
                          <m:sub>
                            <m:r>
                              <a:rPr kumimoji="0" lang="en-US" altLang="zh-CN" sz="18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1</m:t>
                            </m:r>
                          </m:sub>
                        </m:sSub>
                      </m:e>
                    </m:acc>
                    <m:r>
                      <a:rPr kumimoji="0" lang="en-US" altLang="zh-CN" sz="18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acc>
                      <m:accPr>
                        <m:chr m:val="̂"/>
                        <m:ctrlPr>
                          <a:rPr kumimoji="0" lang="zh-CN" altLang="zh-CN"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accPr>
                      <m:e>
                        <m:sSub>
                          <m:sSubPr>
                            <m:ctrlPr>
                              <a:rPr kumimoji="0" lang="zh-CN" altLang="zh-CN"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𝑦</m:t>
                            </m:r>
                          </m:e>
                          <m:sub>
                            <m:r>
                              <a:rPr kumimoji="0" lang="en-US" altLang="zh-CN" sz="18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2</m:t>
                            </m:r>
                          </m:sub>
                        </m:sSub>
                      </m:e>
                    </m:acc>
                    <m:r>
                      <a:rPr kumimoji="0" lang="en-US" altLang="zh-CN" sz="18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acc>
                      <m:accPr>
                        <m:chr m:val="̂"/>
                        <m:ctrlPr>
                          <a:rPr kumimoji="0" lang="zh-CN" altLang="zh-CN"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accPr>
                      <m:e>
                        <m:sSub>
                          <m:sSubPr>
                            <m:ctrlPr>
                              <a:rPr kumimoji="0" lang="zh-CN" altLang="zh-CN"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𝑦</m:t>
                            </m:r>
                          </m:e>
                          <m:sub>
                            <m:r>
                              <a:rPr kumimoji="0" lang="en-US" altLang="zh-CN" sz="18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3</m:t>
                            </m:r>
                          </m:sub>
                        </m:sSub>
                      </m:e>
                    </m:acc>
                    <m:r>
                      <a:rPr kumimoji="0" lang="en-US" altLang="zh-CN" sz="18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oMath>
                </a14:m>
                <a:r>
                  <a:rPr kumimoji="0" lang="zh-CN" altLang="zh-CN"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后，通过均方误差损失函数来计算模型预测值与真实值</a:t>
                </a:r>
                <a14:m>
                  <m:oMath xmlns:m="http://schemas.openxmlformats.org/officeDocument/2006/math">
                    <m:r>
                      <a:rPr kumimoji="0" lang="en-US" altLang="zh-CN" sz="18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sSub>
                      <m:sSubPr>
                        <m:ctrlPr>
                          <a:rPr kumimoji="0" lang="zh-CN" altLang="zh-CN"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𝑦</m:t>
                        </m:r>
                      </m:e>
                      <m:sub>
                        <m:r>
                          <a:rPr kumimoji="0" lang="en-US" altLang="zh-CN" sz="18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1</m:t>
                        </m:r>
                      </m:sub>
                    </m:sSub>
                    <m:r>
                      <a:rPr kumimoji="0" lang="en-US" altLang="zh-CN" sz="18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sSub>
                      <m:sSubPr>
                        <m:ctrlPr>
                          <a:rPr kumimoji="0" lang="zh-CN" altLang="zh-CN"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𝑦</m:t>
                        </m:r>
                      </m:e>
                      <m:sub>
                        <m:r>
                          <a:rPr kumimoji="0" lang="en-US" altLang="zh-CN" sz="18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2</m:t>
                        </m:r>
                      </m:sub>
                    </m:sSub>
                    <m:r>
                      <a:rPr kumimoji="0" lang="en-US" altLang="zh-CN" sz="18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sSub>
                      <m:sSubPr>
                        <m:ctrlPr>
                          <a:rPr kumimoji="0" lang="zh-CN" altLang="zh-CN"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𝑦</m:t>
                        </m:r>
                      </m:e>
                      <m:sub>
                        <m:r>
                          <a:rPr kumimoji="0" lang="en-US" altLang="zh-CN" sz="18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3</m:t>
                        </m:r>
                      </m:sub>
                    </m:sSub>
                    <m:r>
                      <a:rPr kumimoji="0" lang="en-US" altLang="zh-CN" sz="18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oMath>
                </a14:m>
                <a:r>
                  <a:rPr kumimoji="0" lang="zh-CN" altLang="zh-CN"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之间误差，记为</a:t>
                </a:r>
                <a14:m>
                  <m:oMath xmlns:m="http://schemas.openxmlformats.org/officeDocument/2006/math">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𝑙𝑜𝑠𝑠</m:t>
                    </m:r>
                    <m:r>
                      <a:rPr kumimoji="0" lang="en-US" altLang="zh-CN" sz="18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f>
                      <m:fPr>
                        <m:ctrlPr>
                          <a:rPr kumimoji="0" lang="zh-CN" altLang="zh-CN"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fPr>
                      <m:num>
                        <m:r>
                          <a:rPr kumimoji="0" lang="en-US" altLang="zh-CN" sz="18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1</m:t>
                        </m:r>
                      </m:num>
                      <m:den>
                        <m:r>
                          <a:rPr kumimoji="0" lang="en-US" altLang="zh-CN" sz="18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3</m:t>
                        </m:r>
                      </m:den>
                    </m:f>
                    <m:nary>
                      <m:naryPr>
                        <m:chr m:val="∑"/>
                        <m:limLoc m:val="subSup"/>
                        <m:ctrlPr>
                          <a:rPr kumimoji="0" lang="zh-CN" altLang="zh-CN"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naryPr>
                      <m:sub>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𝑖</m:t>
                        </m:r>
                        <m:r>
                          <a:rPr kumimoji="0" lang="en-US" altLang="zh-CN" sz="18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=1</m:t>
                        </m:r>
                      </m:sub>
                      <m:sup>
                        <m:r>
                          <a:rPr kumimoji="0" lang="en-US" altLang="zh-CN" sz="18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3</m:t>
                        </m:r>
                      </m:sup>
                      <m:e>
                        <m:sSup>
                          <m:sSupPr>
                            <m:ctrlPr>
                              <a:rPr kumimoji="0" lang="zh-CN" altLang="zh-CN"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pPr>
                          <m:e>
                            <m:r>
                              <a:rPr kumimoji="0" lang="en-US" altLang="zh-CN" sz="18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sSub>
                              <m:sSubPr>
                                <m:ctrlPr>
                                  <a:rPr kumimoji="0" lang="zh-CN" altLang="zh-CN"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acc>
                                  <m:accPr>
                                    <m:chr m:val="̂"/>
                                    <m:ctrlPr>
                                      <a:rPr kumimoji="0" lang="zh-CN" altLang="zh-CN"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accPr>
                                  <m:e>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𝑦</m:t>
                                    </m:r>
                                  </m:e>
                                </m:acc>
                              </m:e>
                              <m:sub>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𝑖</m:t>
                                </m:r>
                              </m:sub>
                            </m:sSub>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sSub>
                              <m:sSubPr>
                                <m:ctrlPr>
                                  <a:rPr kumimoji="0" lang="zh-CN" altLang="zh-CN"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𝑦</m:t>
                                </m:r>
                              </m:e>
                              <m:sub>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𝑖</m:t>
                                </m:r>
                              </m:sub>
                            </m:sSub>
                            <m:r>
                              <a:rPr kumimoji="0" lang="en-US" altLang="zh-CN" sz="18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e>
                          <m:sup>
                            <m:r>
                              <a:rPr kumimoji="0" lang="en-US" altLang="zh-CN" sz="18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2</m:t>
                            </m:r>
                          </m:sup>
                        </m:sSup>
                      </m:e>
                    </m:nary>
                  </m:oMath>
                </a14:m>
                <a:r>
                  <a:rPr kumimoji="0" lang="zh-CN" altLang="zh-CN"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a:t>
                </a:r>
              </a:p>
              <a:p>
                <a:pPr marL="285750" marR="0" lvl="0" indent="-285750" algn="just" defTabSz="914400" rtl="0" eaLnBrk="1" fontAlgn="auto" latinLnBrk="0" hangingPunct="1">
                  <a:lnSpc>
                    <a:spcPct val="150000"/>
                  </a:lnSpc>
                  <a:spcBef>
                    <a:spcPts val="0"/>
                  </a:spcBef>
                  <a:spcAft>
                    <a:spcPts val="0"/>
                  </a:spcAft>
                  <a:buClrTx/>
                  <a:buSzTx/>
                  <a:buFont typeface="Wingdings" panose="05000000000000000000" pitchFamily="2" charset="2"/>
                  <a:buChar char="l"/>
                  <a:tabLst/>
                  <a:defRPr/>
                </a:pPr>
                <a:r>
                  <a:rPr kumimoji="0" lang="zh-CN" altLang="zh-CN"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接下来通过梯度下降和误差反向传播方法，沿着损失函数梯度的反方向来更改参数变量取值，使得损失函数快速下降到其最小值。由于损失函数对</a:t>
                </a:r>
                <a14:m>
                  <m:oMath xmlns:m="http://schemas.openxmlformats.org/officeDocument/2006/math">
                    <m:sSub>
                      <m:sSubPr>
                        <m:ctrlPr>
                          <a:rPr kumimoji="0" lang="zh-CN" altLang="zh-CN"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𝑤</m:t>
                        </m:r>
                      </m:e>
                      <m:sub>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7</m:t>
                        </m:r>
                      </m:sub>
                    </m:sSub>
                  </m:oMath>
                </a14:m>
                <a:r>
                  <a:rPr kumimoji="0" lang="en-US" altLang="zh-CN"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a:t>
                </a:r>
                <a14:m>
                  <m:oMath xmlns:m="http://schemas.openxmlformats.org/officeDocument/2006/math">
                    <m:sSub>
                      <m:sSubPr>
                        <m:ctrlPr>
                          <a:rPr kumimoji="0" lang="zh-CN" altLang="zh-CN"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𝑤</m:t>
                        </m:r>
                      </m:e>
                      <m:sub>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12</m:t>
                        </m:r>
                      </m:sub>
                    </m:sSub>
                  </m:oMath>
                </a14:m>
                <a:r>
                  <a:rPr kumimoji="0" lang="zh-CN" altLang="zh-CN"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的偏导计算相似，在此以</a:t>
                </a:r>
                <a14:m>
                  <m:oMath xmlns:m="http://schemas.openxmlformats.org/officeDocument/2006/math">
                    <m:sSub>
                      <m:sSubPr>
                        <m:ctrlPr>
                          <a:rPr kumimoji="0" lang="zh-CN" altLang="zh-CN"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𝑤</m:t>
                        </m:r>
                      </m:e>
                      <m:sub>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7</m:t>
                        </m:r>
                      </m:sub>
                    </m:sSub>
                  </m:oMath>
                </a14:m>
                <a:r>
                  <a:rPr kumimoji="0" lang="zh-CN" altLang="zh-CN"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为例来介绍如何更新</a:t>
                </a:r>
                <a14:m>
                  <m:oMath xmlns:m="http://schemas.openxmlformats.org/officeDocument/2006/math">
                    <m:sSub>
                      <m:sSubPr>
                        <m:ctrlPr>
                          <a:rPr kumimoji="0" lang="zh-CN" altLang="zh-CN"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𝑤</m:t>
                        </m:r>
                      </m:e>
                      <m:sub>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7</m:t>
                        </m:r>
                      </m:sub>
                    </m:sSub>
                  </m:oMath>
                </a14:m>
                <a:r>
                  <a:rPr kumimoji="0" lang="zh-CN" altLang="zh-CN"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这一参数取值。记损失函数为</a:t>
                </a:r>
                <a14:m>
                  <m:oMath xmlns:m="http://schemas.openxmlformats.org/officeDocument/2006/math">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ℒ</m:t>
                    </m:r>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m:t>
                    </m:r>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𝑤</m:t>
                    </m:r>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m:t>
                    </m:r>
                  </m:oMath>
                </a14:m>
                <a:r>
                  <a:rPr kumimoji="0" lang="zh-CN" altLang="zh-CN"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a:t>
                </a:r>
                <a14:m>
                  <m:oMath xmlns:m="http://schemas.openxmlformats.org/officeDocument/2006/math">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ℒ</m:t>
                    </m:r>
                    <m:d>
                      <m:dPr>
                        <m:ctrlPr>
                          <a:rPr kumimoji="0" lang="zh-CN" altLang="zh-CN"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𝑤</m:t>
                        </m:r>
                      </m:e>
                    </m:d>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m:t>
                    </m:r>
                    <m:f>
                      <m:fPr>
                        <m:ctrlPr>
                          <a:rPr kumimoji="0" lang="zh-CN" altLang="zh-CN"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fPr>
                      <m:num>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1</m:t>
                        </m:r>
                      </m:num>
                      <m:den>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3</m:t>
                        </m:r>
                      </m:den>
                    </m:f>
                    <m:nary>
                      <m:naryPr>
                        <m:chr m:val="∑"/>
                        <m:limLoc m:val="subSup"/>
                        <m:ctrlPr>
                          <a:rPr kumimoji="0" lang="zh-CN" altLang="zh-CN"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naryPr>
                      <m:sub>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𝑖</m:t>
                        </m:r>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=1</m:t>
                        </m:r>
                      </m:sub>
                      <m:sup>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3</m:t>
                        </m:r>
                      </m:sup>
                      <m:e>
                        <m:sSup>
                          <m:sSupPr>
                            <m:ctrlPr>
                              <a:rPr kumimoji="0" lang="zh-CN" altLang="zh-CN"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pPr>
                          <m:e>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m:t>
                            </m:r>
                            <m:sSub>
                              <m:sSubPr>
                                <m:ctrlPr>
                                  <a:rPr kumimoji="0" lang="zh-CN" altLang="zh-CN"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acc>
                                  <m:accPr>
                                    <m:chr m:val="̂"/>
                                    <m:ctrlPr>
                                      <a:rPr kumimoji="0" lang="zh-CN" altLang="zh-CN"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accPr>
                                  <m:e>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𝑦</m:t>
                                    </m:r>
                                  </m:e>
                                </m:acc>
                              </m:e>
                              <m:sub>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𝑖</m:t>
                                </m:r>
                              </m:sub>
                            </m:sSub>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m:t>
                            </m:r>
                            <m:sSub>
                              <m:sSubPr>
                                <m:ctrlPr>
                                  <a:rPr kumimoji="0" lang="zh-CN" altLang="zh-CN"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𝑦</m:t>
                                </m:r>
                              </m:e>
                              <m:sub>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𝑖</m:t>
                                </m:r>
                              </m:sub>
                            </m:sSub>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m:t>
                            </m:r>
                          </m:e>
                          <m:sup>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2</m:t>
                            </m:r>
                          </m:sup>
                        </m:sSup>
                      </m:e>
                    </m:nary>
                  </m:oMath>
                </a14:m>
                <a:r>
                  <a:rPr kumimoji="0" lang="zh-CN" altLang="zh-CN"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a:t>
                </a:r>
                <a:endPar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mc:Choice>
        <mc:Fallback xmlns="">
          <p:sp>
            <p:nvSpPr>
              <p:cNvPr id="8" name="矩形 7">
                <a:extLst>
                  <a:ext uri="{FF2B5EF4-FFF2-40B4-BE49-F238E27FC236}">
                    <a16:creationId xmlns:a16="http://schemas.microsoft.com/office/drawing/2014/main" id="{BAABF3EE-4163-49F1-9F79-267B77B0C893}"/>
                  </a:ext>
                </a:extLst>
              </p:cNvPr>
              <p:cNvSpPr>
                <a:spLocks noRot="1" noChangeAspect="1" noMove="1" noResize="1" noEditPoints="1" noAdjustHandles="1" noChangeArrowheads="1" noChangeShapeType="1" noTextEdit="1"/>
              </p:cNvSpPr>
              <p:nvPr/>
            </p:nvSpPr>
            <p:spPr>
              <a:xfrm>
                <a:off x="201599" y="2105588"/>
                <a:ext cx="6096000" cy="3713902"/>
              </a:xfrm>
              <a:prstGeom prst="rect">
                <a:avLst/>
              </a:prstGeom>
              <a:blipFill>
                <a:blip r:embed="rId4"/>
                <a:stretch>
                  <a:fillRect l="-600" r="-9200" b="-1590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787136512"/>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504507" y="1008198"/>
            <a:ext cx="8846288" cy="497934"/>
            <a:chOff x="2228892" y="2819853"/>
            <a:chExt cx="4786506" cy="497934"/>
          </a:xfrm>
        </p:grpSpPr>
        <p:sp>
          <p:nvSpPr>
            <p:cNvPr id="3" name="平行四边形 2"/>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4" name="平行四边形 3"/>
            <p:cNvSpPr/>
            <p:nvPr/>
          </p:nvSpPr>
          <p:spPr bwMode="auto">
            <a:xfrm>
              <a:off x="2228892" y="2819853"/>
              <a:ext cx="4786506"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5" name="矩形 4"/>
            <p:cNvSpPr/>
            <p:nvPr/>
          </p:nvSpPr>
          <p:spPr>
            <a:xfrm>
              <a:off x="2591332" y="2826188"/>
              <a:ext cx="4133539" cy="40011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prstClr val="black">
                      <a:lumMod val="95000"/>
                      <a:lumOff val="5000"/>
                    </a:prstClr>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神经网络参数优化：误差反向传播与参数更新例子</a:t>
              </a:r>
              <a:r>
                <a:rPr kumimoji="0" lang="en-US" altLang="zh-CN" sz="2000" b="1" i="0" u="none" strike="noStrike" kern="1200" cap="none" spc="0" normalizeH="0" baseline="0" noProof="0" dirty="0">
                  <a:ln>
                    <a:noFill/>
                  </a:ln>
                  <a:solidFill>
                    <a:prstClr val="black">
                      <a:lumMod val="95000"/>
                      <a:lumOff val="5000"/>
                    </a:prstClr>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0" lang="zh-CN" altLang="en-US" sz="2000" b="1" i="0" u="none" strike="noStrike" kern="1200" cap="none" spc="0" normalizeH="0" baseline="0" noProof="0" dirty="0">
                  <a:ln>
                    <a:noFill/>
                  </a:ln>
                  <a:solidFill>
                    <a:prstClr val="black">
                      <a:lumMod val="95000"/>
                      <a:lumOff val="5000"/>
                    </a:prstClr>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计算误差</a:t>
              </a:r>
            </a:p>
          </p:txBody>
        </p:sp>
      </p:grpSp>
      <p:sp>
        <p:nvSpPr>
          <p:cNvPr id="10" name="矩形 9">
            <a:extLst>
              <a:ext uri="{FF2B5EF4-FFF2-40B4-BE49-F238E27FC236}">
                <a16:creationId xmlns:a16="http://schemas.microsoft.com/office/drawing/2014/main" id="{E2657679-6500-443D-8D7B-C7E26AD969D9}"/>
              </a:ext>
            </a:extLst>
          </p:cNvPr>
          <p:cNvSpPr/>
          <p:nvPr/>
        </p:nvSpPr>
        <p:spPr>
          <a:xfrm>
            <a:off x="852473" y="129010"/>
            <a:ext cx="2852063"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mn-cs"/>
              </a:rPr>
              <a:t>一、</a:t>
            </a: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前馈神经网络与参数优化</a:t>
            </a:r>
          </a:p>
        </p:txBody>
      </p:sp>
      <p:grpSp>
        <p:nvGrpSpPr>
          <p:cNvPr id="18" name="组合 17">
            <a:extLst>
              <a:ext uri="{FF2B5EF4-FFF2-40B4-BE49-F238E27FC236}">
                <a16:creationId xmlns:a16="http://schemas.microsoft.com/office/drawing/2014/main" id="{299EACBF-5407-4C7B-BDBC-D1EAFFFC88C4}"/>
              </a:ext>
            </a:extLst>
          </p:cNvPr>
          <p:cNvGrpSpPr/>
          <p:nvPr/>
        </p:nvGrpSpPr>
        <p:grpSpPr>
          <a:xfrm>
            <a:off x="6640749" y="2347230"/>
            <a:ext cx="4882165" cy="3041892"/>
            <a:chOff x="6705600" y="2256439"/>
            <a:chExt cx="4882165" cy="3041892"/>
          </a:xfrm>
        </p:grpSpPr>
        <p:pic>
          <p:nvPicPr>
            <p:cNvPr id="6" name="图片 5">
              <a:extLst>
                <a:ext uri="{FF2B5EF4-FFF2-40B4-BE49-F238E27FC236}">
                  <a16:creationId xmlns:a16="http://schemas.microsoft.com/office/drawing/2014/main" id="{98D6148B-616B-45E0-A0EF-DDFC16B4EDD4}"/>
                </a:ext>
              </a:extLst>
            </p:cNvPr>
            <p:cNvPicPr>
              <a:picLocks noChangeAspect="1"/>
            </p:cNvPicPr>
            <p:nvPr/>
          </p:nvPicPr>
          <p:blipFill>
            <a:blip r:embed="rId3"/>
            <a:stretch>
              <a:fillRect/>
            </a:stretch>
          </p:blipFill>
          <p:spPr>
            <a:xfrm>
              <a:off x="6705600" y="2840476"/>
              <a:ext cx="4882165" cy="2457855"/>
            </a:xfrm>
            <a:prstGeom prst="rect">
              <a:avLst/>
            </a:prstGeom>
          </p:spPr>
        </p:pic>
        <p:cxnSp>
          <p:nvCxnSpPr>
            <p:cNvPr id="11" name="直接箭头连接符 10">
              <a:extLst>
                <a:ext uri="{FF2B5EF4-FFF2-40B4-BE49-F238E27FC236}">
                  <a16:creationId xmlns:a16="http://schemas.microsoft.com/office/drawing/2014/main" id="{D5E48028-0127-429B-A663-D8429FFB982F}"/>
                </a:ext>
              </a:extLst>
            </p:cNvPr>
            <p:cNvCxnSpPr/>
            <p:nvPr/>
          </p:nvCxnSpPr>
          <p:spPr>
            <a:xfrm>
              <a:off x="8151778" y="2810542"/>
              <a:ext cx="350196" cy="447472"/>
            </a:xfrm>
            <a:prstGeom prst="straightConnector1">
              <a:avLst/>
            </a:prstGeom>
            <a:ln w="2222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2" name="矩形 11">
              <a:extLst>
                <a:ext uri="{FF2B5EF4-FFF2-40B4-BE49-F238E27FC236}">
                  <a16:creationId xmlns:a16="http://schemas.microsoft.com/office/drawing/2014/main" id="{449CD250-C5A3-48A6-997A-BF6B0E11A54F}"/>
                </a:ext>
              </a:extLst>
            </p:cNvPr>
            <p:cNvSpPr/>
            <p:nvPr/>
          </p:nvSpPr>
          <p:spPr>
            <a:xfrm>
              <a:off x="7494019" y="2256439"/>
              <a:ext cx="1107996"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加权累加</a:t>
              </a:r>
              <a:endParaRPr kumimoji="0" lang="zh-CN" altLang="en-US"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p:cxnSp>
          <p:nvCxnSpPr>
            <p:cNvPr id="15" name="直接箭头连接符 14">
              <a:extLst>
                <a:ext uri="{FF2B5EF4-FFF2-40B4-BE49-F238E27FC236}">
                  <a16:creationId xmlns:a16="http://schemas.microsoft.com/office/drawing/2014/main" id="{AB23201D-0FAD-4599-9A39-4205939B8B19}"/>
                </a:ext>
              </a:extLst>
            </p:cNvPr>
            <p:cNvCxnSpPr>
              <a:cxnSpLocks/>
            </p:cNvCxnSpPr>
            <p:nvPr/>
          </p:nvCxnSpPr>
          <p:spPr>
            <a:xfrm flipH="1">
              <a:off x="9020223" y="2748987"/>
              <a:ext cx="252917" cy="468375"/>
            </a:xfrm>
            <a:prstGeom prst="straightConnector1">
              <a:avLst/>
            </a:prstGeom>
            <a:ln w="2222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7" name="矩形 16">
              <a:extLst>
                <a:ext uri="{FF2B5EF4-FFF2-40B4-BE49-F238E27FC236}">
                  <a16:creationId xmlns:a16="http://schemas.microsoft.com/office/drawing/2014/main" id="{F4D256C6-CBB6-4A6B-959C-31D458F3B79A}"/>
                </a:ext>
              </a:extLst>
            </p:cNvPr>
            <p:cNvSpPr/>
            <p:nvPr/>
          </p:nvSpPr>
          <p:spPr>
            <a:xfrm>
              <a:off x="8833193" y="2256439"/>
              <a:ext cx="133882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非线性激活</a:t>
              </a:r>
            </a:p>
          </p:txBody>
        </p:sp>
      </p:grpSp>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C36B45BA-CAAC-4FCB-ABE8-8CDA73E17DDE}"/>
                  </a:ext>
                </a:extLst>
              </p:cNvPr>
              <p:cNvSpPr/>
              <p:nvPr/>
            </p:nvSpPr>
            <p:spPr>
              <a:xfrm>
                <a:off x="715912" y="1772019"/>
                <a:ext cx="4560416" cy="483722"/>
              </a:xfrm>
              <a:prstGeom prst="rect">
                <a:avLst/>
              </a:prstGeom>
            </p:spPr>
            <p:txBody>
              <a:bodyPr wrap="none">
                <a:spAutoFit/>
              </a:bodyPr>
              <a:lstStyle/>
              <a:p>
                <a:pPr marL="0" marR="0" lvl="0" indent="266700" algn="just" defTabSz="914400" rtl="0" eaLnBrk="1" fontAlgn="auto" latinLnBrk="0" hangingPunct="1">
                  <a:lnSpc>
                    <a:spcPts val="3500"/>
                  </a:lnSpc>
                  <a:spcBef>
                    <a:spcPts val="0"/>
                  </a:spcBef>
                  <a:spcAft>
                    <a:spcPts val="0"/>
                  </a:spcAft>
                  <a:buClrTx/>
                  <a:buSzTx/>
                  <a:buFontTx/>
                  <a:buNone/>
                  <a:tabLst/>
                  <a:defRPr/>
                </a:pPr>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损失函数</a:t>
                </a:r>
                <a14:m>
                  <m:oMath xmlns:m="http://schemas.openxmlformats.org/officeDocument/2006/math">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ℒ</m:t>
                    </m:r>
                  </m:oMath>
                </a14:m>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对参数</a:t>
                </a:r>
                <a14:m>
                  <m:oMath xmlns:m="http://schemas.openxmlformats.org/officeDocument/2006/math">
                    <m:sSub>
                      <m:sSubPr>
                        <m:ctrlPr>
                          <a:rPr kumimoji="0" lang="zh-CN" altLang="zh-CN"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𝑤</m:t>
                        </m:r>
                      </m:e>
                      <m:sub>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7</m:t>
                        </m:r>
                      </m:sub>
                    </m:sSub>
                  </m:oMath>
                </a14:m>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的偏导可如下计算：</a:t>
                </a:r>
              </a:p>
            </p:txBody>
          </p:sp>
        </mc:Choice>
        <mc:Fallback xmlns="">
          <p:sp>
            <p:nvSpPr>
              <p:cNvPr id="7" name="矩形 6">
                <a:extLst>
                  <a:ext uri="{FF2B5EF4-FFF2-40B4-BE49-F238E27FC236}">
                    <a16:creationId xmlns:a16="http://schemas.microsoft.com/office/drawing/2014/main" id="{C36B45BA-CAAC-4FCB-ABE8-8CDA73E17DDE}"/>
                  </a:ext>
                </a:extLst>
              </p:cNvPr>
              <p:cNvSpPr>
                <a:spLocks noRot="1" noChangeAspect="1" noMove="1" noResize="1" noEditPoints="1" noAdjustHandles="1" noChangeArrowheads="1" noChangeShapeType="1" noTextEdit="1"/>
              </p:cNvSpPr>
              <p:nvPr/>
            </p:nvSpPr>
            <p:spPr>
              <a:xfrm>
                <a:off x="715912" y="1772019"/>
                <a:ext cx="4560416" cy="483722"/>
              </a:xfrm>
              <a:prstGeom prst="rect">
                <a:avLst/>
              </a:prstGeom>
              <a:blipFill>
                <a:blip r:embed="rId4"/>
                <a:stretch>
                  <a:fillRect r="-534" b="-2025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31805863-0526-4412-B727-F7B5BE13D28A}"/>
                  </a:ext>
                </a:extLst>
              </p:cNvPr>
              <p:cNvSpPr/>
              <p:nvPr/>
            </p:nvSpPr>
            <p:spPr>
              <a:xfrm>
                <a:off x="110247" y="2152677"/>
                <a:ext cx="6096000" cy="4251100"/>
              </a:xfrm>
              <a:prstGeom prst="rect">
                <a:avLst/>
              </a:prstGeom>
            </p:spPr>
            <p:txBody>
              <a:bodyPr>
                <a:spAutoFit/>
              </a:bodyPr>
              <a:lstStyle/>
              <a:p>
                <a:pPr marL="0" marR="0" lvl="0" indent="0" algn="l" defTabSz="914400" rtl="0" eaLnBrk="1" fontAlgn="auto" latinLnBrk="0" hangingPunct="1">
                  <a:lnSpc>
                    <a:spcPct val="150000"/>
                  </a:lnSpc>
                  <a:spcBef>
                    <a:spcPts val="0"/>
                  </a:spcBef>
                  <a:spcAft>
                    <a:spcPts val="60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zh-CN" altLang="zh-CN" sz="18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𝛿</m:t>
                          </m:r>
                        </m:e>
                        <m:sub>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7</m:t>
                          </m:r>
                        </m:sub>
                      </m:sSub>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 </m:t>
                      </m:r>
                      <m:f>
                        <m:fPr>
                          <m:ctrlPr>
                            <a:rPr kumimoji="0" lang="zh-CN" altLang="zh-CN" sz="18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fPr>
                        <m:num>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ℒ</m:t>
                          </m:r>
                        </m:num>
                        <m:den>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sSub>
                            <m:sSubPr>
                              <m:ctrlPr>
                                <a:rPr kumimoji="0" lang="zh-CN" altLang="zh-CN" sz="18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𝑤</m:t>
                              </m:r>
                            </m:e>
                            <m:sub>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7</m:t>
                              </m:r>
                            </m:sub>
                          </m:sSub>
                        </m:den>
                      </m:f>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 </m:t>
                      </m:r>
                      <m:f>
                        <m:fPr>
                          <m:ctrlPr>
                            <a:rPr kumimoji="0" lang="zh-CN" altLang="zh-CN" sz="18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fPr>
                        <m:num>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ℒ</m:t>
                          </m:r>
                        </m:num>
                        <m:den>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acc>
                            <m:accPr>
                              <m:chr m:val="̂"/>
                              <m:ctrlPr>
                                <a:rPr kumimoji="0" lang="zh-CN" altLang="zh-CN" sz="1800" b="0" i="1" u="none" strike="noStrike" kern="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accPr>
                            <m:e>
                              <m:sSub>
                                <m:sSubPr>
                                  <m:ctrlPr>
                                    <a:rPr kumimoji="0" lang="zh-CN" altLang="zh-CN" sz="1800" b="0" i="1" u="none" strike="noStrike" kern="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𝑦</m:t>
                                  </m:r>
                                </m:e>
                                <m:sub>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1</m:t>
                                  </m:r>
                                </m:sub>
                              </m:sSub>
                            </m:e>
                          </m:acc>
                        </m:den>
                      </m:f>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 ∗ </m:t>
                      </m:r>
                      <m:f>
                        <m:fPr>
                          <m:ctrlPr>
                            <a:rPr kumimoji="0" lang="zh-CN" altLang="zh-CN" sz="18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fPr>
                        <m:num>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acc>
                            <m:accPr>
                              <m:chr m:val="̂"/>
                              <m:ctrlPr>
                                <a:rPr kumimoji="0" lang="zh-CN" altLang="zh-CN" sz="1800" b="0" i="1" u="none" strike="noStrike" kern="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accPr>
                            <m:e>
                              <m:sSub>
                                <m:sSubPr>
                                  <m:ctrlPr>
                                    <a:rPr kumimoji="0" lang="zh-CN" altLang="zh-CN" sz="1800" b="0" i="1" u="none" strike="noStrike" kern="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𝑦</m:t>
                                  </m:r>
                                </m:e>
                                <m:sub>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1</m:t>
                                  </m:r>
                                </m:sub>
                              </m:sSub>
                            </m:e>
                          </m:acc>
                        </m:num>
                        <m:den>
                          <m:sSub>
                            <m:sSubPr>
                              <m:ctrlPr>
                                <a:rPr kumimoji="0" lang="zh-CN" altLang="zh-CN" sz="18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𝐼𝑛</m:t>
                              </m:r>
                            </m:e>
                            <m:sub>
                              <m:sSub>
                                <m:sSubPr>
                                  <m:ctrlPr>
                                    <a:rPr kumimoji="0" lang="zh-CN" altLang="zh-CN" sz="18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𝑜</m:t>
                                  </m:r>
                                </m:e>
                                <m:sub>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1</m:t>
                                  </m:r>
                                </m:sub>
                              </m:sSub>
                            </m:sub>
                          </m:sSub>
                        </m:den>
                      </m:f>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 ∗ </m:t>
                      </m:r>
                      <m:f>
                        <m:fPr>
                          <m:ctrlPr>
                            <a:rPr kumimoji="0" lang="zh-CN" altLang="zh-CN" sz="18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fPr>
                        <m:num>
                          <m:sSub>
                            <m:sSubPr>
                              <m:ctrlPr>
                                <a:rPr kumimoji="0" lang="zh-CN" altLang="zh-CN" sz="18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𝐼𝑛</m:t>
                              </m:r>
                            </m:e>
                            <m:sub>
                              <m:sSub>
                                <m:sSubPr>
                                  <m:ctrlPr>
                                    <a:rPr kumimoji="0" lang="zh-CN" altLang="zh-CN" sz="18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𝑜</m:t>
                                  </m:r>
                                </m:e>
                                <m:sub>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1</m:t>
                                  </m:r>
                                </m:sub>
                              </m:sSub>
                            </m:sub>
                          </m:sSub>
                        </m:num>
                        <m:den>
                          <m:sSub>
                            <m:sSubPr>
                              <m:ctrlPr>
                                <a:rPr kumimoji="0" lang="zh-CN" altLang="zh-CN" sz="18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𝑤</m:t>
                              </m:r>
                            </m:e>
                            <m:sub>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7</m:t>
                              </m:r>
                            </m:sub>
                          </m:sSub>
                        </m:den>
                      </m:f>
                    </m:oMath>
                  </m:oMathPara>
                </a14:m>
                <a:endParaRPr kumimoji="0" lang="zh-CN" altLang="zh-CN" sz="1800" b="0" i="0" u="none" strike="noStrike" kern="1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266700" algn="just" defTabSz="914400" rtl="0" eaLnBrk="1" fontAlgn="auto" latinLnBrk="0" hangingPunct="1">
                  <a:lnSpc>
                    <a:spcPts val="2200"/>
                  </a:lnSpc>
                  <a:spcBef>
                    <a:spcPts val="0"/>
                  </a:spcBef>
                  <a:spcAft>
                    <a:spcPts val="0"/>
                  </a:spcAft>
                  <a:buClrTx/>
                  <a:buSzTx/>
                  <a:buFontTx/>
                  <a:buNone/>
                  <a:tabLst/>
                  <a:defRPr/>
                </a:pPr>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上述公式中每一项结果如下：</a:t>
                </a:r>
              </a:p>
              <a:p>
                <a:pPr marL="0" marR="0" lvl="0" indent="0" algn="l" defTabSz="914400" rtl="0" eaLnBrk="1" fontAlgn="auto" latinLnBrk="0" hangingPunct="1">
                  <a:lnSpc>
                    <a:spcPct val="150000"/>
                  </a:lnSpc>
                  <a:spcBef>
                    <a:spcPts val="0"/>
                  </a:spcBef>
                  <a:spcAft>
                    <a:spcPts val="600"/>
                  </a:spcAft>
                  <a:buClrTx/>
                  <a:buSzTx/>
                  <a:buFontTx/>
                  <a:buNone/>
                  <a:tabLst/>
                  <a:defRPr/>
                </a:pPr>
                <a14:m>
                  <m:oMathPara xmlns:m="http://schemas.openxmlformats.org/officeDocument/2006/math">
                    <m:oMathParaPr>
                      <m:jc m:val="centerGroup"/>
                    </m:oMathParaPr>
                    <m:oMath xmlns:m="http://schemas.openxmlformats.org/officeDocument/2006/math">
                      <m:f>
                        <m:fPr>
                          <m:ctrlPr>
                            <a:rPr kumimoji="0" lang="zh-CN" altLang="zh-CN" sz="18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fPr>
                        <m:num>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ℒ</m:t>
                          </m:r>
                        </m:num>
                        <m:den>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acc>
                            <m:accPr>
                              <m:chr m:val="̂"/>
                              <m:ctrlPr>
                                <a:rPr kumimoji="0" lang="zh-CN" altLang="zh-CN" sz="1800" b="0" i="1" u="none" strike="noStrike" kern="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accPr>
                            <m:e>
                              <m:sSub>
                                <m:sSubPr>
                                  <m:ctrlPr>
                                    <a:rPr kumimoji="0" lang="zh-CN" altLang="zh-CN" sz="1800" b="0" i="1" u="none" strike="noStrike" kern="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𝑦</m:t>
                                  </m:r>
                                </m:e>
                                <m:sub>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1</m:t>
                                  </m:r>
                                </m:sub>
                              </m:sSub>
                            </m:e>
                          </m:acc>
                        </m:den>
                      </m:f>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acc>
                        <m:accPr>
                          <m:chr m:val="̂"/>
                          <m:ctrlPr>
                            <a:rPr kumimoji="0" lang="zh-CN" altLang="zh-CN" sz="1800" b="0" i="1" u="none" strike="noStrike" kern="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accPr>
                        <m:e>
                          <m:sSub>
                            <m:sSubPr>
                              <m:ctrlPr>
                                <a:rPr kumimoji="0" lang="zh-CN" altLang="zh-CN" sz="1800" b="0" i="1" u="none" strike="noStrike" kern="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𝑦</m:t>
                              </m:r>
                            </m:e>
                            <m:sub>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1</m:t>
                              </m:r>
                            </m:sub>
                          </m:sSub>
                        </m:e>
                      </m:acc>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 − </m:t>
                      </m:r>
                      <m:sSub>
                        <m:sSubPr>
                          <m:ctrlPr>
                            <a:rPr kumimoji="0" lang="zh-CN" altLang="zh-CN" sz="18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𝑦</m:t>
                          </m:r>
                        </m:e>
                        <m:sub>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1</m:t>
                          </m:r>
                        </m:sub>
                      </m:sSub>
                    </m:oMath>
                  </m:oMathPara>
                </a14:m>
                <a:endParaRPr kumimoji="0" lang="zh-CN" altLang="zh-CN" sz="1800" b="0" i="0" u="none" strike="noStrike" kern="1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50000"/>
                  </a:lnSpc>
                  <a:spcBef>
                    <a:spcPts val="0"/>
                  </a:spcBef>
                  <a:spcAft>
                    <a:spcPts val="600"/>
                  </a:spcAft>
                  <a:buClrTx/>
                  <a:buSzTx/>
                  <a:buFontTx/>
                  <a:buNone/>
                  <a:tabLst/>
                  <a:defRPr/>
                </a:pPr>
                <a14:m>
                  <m:oMathPara xmlns:m="http://schemas.openxmlformats.org/officeDocument/2006/math">
                    <m:oMathParaPr>
                      <m:jc m:val="centerGroup"/>
                    </m:oMathParaPr>
                    <m:oMath xmlns:m="http://schemas.openxmlformats.org/officeDocument/2006/math">
                      <m:f>
                        <m:fPr>
                          <m:ctrlPr>
                            <a:rPr kumimoji="0" lang="zh-CN" altLang="zh-CN" sz="18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fPr>
                        <m:num>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acc>
                            <m:accPr>
                              <m:chr m:val="̂"/>
                              <m:ctrlPr>
                                <a:rPr kumimoji="0" lang="zh-CN" altLang="zh-CN" sz="1800" b="0" i="1" u="none" strike="noStrike" kern="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accPr>
                            <m:e>
                              <m:sSub>
                                <m:sSubPr>
                                  <m:ctrlPr>
                                    <a:rPr kumimoji="0" lang="zh-CN" altLang="zh-CN" sz="1800" b="0" i="1" u="none" strike="noStrike" kern="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𝑦</m:t>
                                  </m:r>
                                </m:e>
                                <m:sub>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1</m:t>
                                  </m:r>
                                </m:sub>
                              </m:sSub>
                            </m:e>
                          </m:acc>
                        </m:num>
                        <m:den>
                          <m:sSub>
                            <m:sSubPr>
                              <m:ctrlPr>
                                <a:rPr kumimoji="0" lang="zh-CN" altLang="zh-CN" sz="18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𝐼𝑛</m:t>
                              </m:r>
                            </m:e>
                            <m:sub>
                              <m:sSub>
                                <m:sSubPr>
                                  <m:ctrlPr>
                                    <a:rPr kumimoji="0" lang="zh-CN" altLang="zh-CN" sz="18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𝑜</m:t>
                                  </m:r>
                                </m:e>
                                <m:sub>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1</m:t>
                                  </m:r>
                                </m:sub>
                              </m:sSub>
                            </m:sub>
                          </m:sSub>
                        </m:den>
                      </m:f>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acc>
                        <m:accPr>
                          <m:chr m:val="̂"/>
                          <m:ctrlPr>
                            <a:rPr kumimoji="0" lang="zh-CN" altLang="zh-CN" sz="1800" b="0" i="1" u="none" strike="noStrike" kern="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accPr>
                        <m:e>
                          <m:sSub>
                            <m:sSubPr>
                              <m:ctrlPr>
                                <a:rPr kumimoji="0" lang="zh-CN" altLang="zh-CN" sz="1800" b="0" i="1" u="none" strike="noStrike" kern="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𝑦</m:t>
                              </m:r>
                            </m:e>
                            <m:sub>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1</m:t>
                              </m:r>
                            </m:sub>
                          </m:sSub>
                        </m:e>
                      </m:acc>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 ∗(1 −</m:t>
                      </m:r>
                      <m:acc>
                        <m:accPr>
                          <m:chr m:val="̂"/>
                          <m:ctrlPr>
                            <a:rPr kumimoji="0" lang="zh-CN" altLang="zh-CN" sz="1800" b="0" i="1" u="none" strike="noStrike" kern="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accPr>
                        <m:e>
                          <m:sSub>
                            <m:sSubPr>
                              <m:ctrlPr>
                                <a:rPr kumimoji="0" lang="zh-CN" altLang="zh-CN" sz="1800" b="0" i="1" u="none" strike="noStrike" kern="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𝑦</m:t>
                              </m:r>
                            </m:e>
                            <m:sub>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1</m:t>
                              </m:r>
                            </m:sub>
                          </m:sSub>
                        </m:e>
                      </m:acc>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oMath>
                  </m:oMathPara>
                </a14:m>
                <a:endParaRPr kumimoji="0" lang="zh-CN" altLang="zh-CN" sz="1800" b="0" i="0" u="none" strike="noStrike" kern="1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50000"/>
                  </a:lnSpc>
                  <a:spcBef>
                    <a:spcPts val="0"/>
                  </a:spcBef>
                  <a:spcAft>
                    <a:spcPts val="600"/>
                  </a:spcAft>
                  <a:buClrTx/>
                  <a:buSzTx/>
                  <a:buFontTx/>
                  <a:buNone/>
                  <a:tabLst/>
                  <a:defRPr/>
                </a:pPr>
                <a14:m>
                  <m:oMathPara xmlns:m="http://schemas.openxmlformats.org/officeDocument/2006/math">
                    <m:oMathParaPr>
                      <m:jc m:val="centerGroup"/>
                    </m:oMathParaPr>
                    <m:oMath xmlns:m="http://schemas.openxmlformats.org/officeDocument/2006/math">
                      <m:f>
                        <m:fPr>
                          <m:ctrlPr>
                            <a:rPr kumimoji="0" lang="zh-CN" altLang="zh-CN" sz="18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fPr>
                        <m:num>
                          <m:sSub>
                            <m:sSubPr>
                              <m:ctrlPr>
                                <a:rPr kumimoji="0" lang="zh-CN" altLang="zh-CN" sz="18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𝐼𝑛</m:t>
                              </m:r>
                            </m:e>
                            <m:sub>
                              <m:sSub>
                                <m:sSubPr>
                                  <m:ctrlPr>
                                    <a:rPr kumimoji="0" lang="zh-CN" altLang="zh-CN" sz="18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𝑜</m:t>
                                  </m:r>
                                </m:e>
                                <m:sub>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1</m:t>
                                  </m:r>
                                </m:sub>
                              </m:sSub>
                            </m:sub>
                          </m:sSub>
                        </m:num>
                        <m:den>
                          <m:sSub>
                            <m:sSubPr>
                              <m:ctrlPr>
                                <a:rPr kumimoji="0" lang="zh-CN" altLang="zh-CN" sz="18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𝑤</m:t>
                              </m:r>
                            </m:e>
                            <m:sub>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7</m:t>
                              </m:r>
                            </m:sub>
                          </m:sSub>
                        </m:den>
                      </m:f>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 </m:t>
                      </m:r>
                      <m:sSub>
                        <m:sSubPr>
                          <m:ctrlPr>
                            <a:rPr kumimoji="0" lang="zh-CN" altLang="zh-CN" sz="18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𝑂𝑢𝑡</m:t>
                          </m:r>
                        </m:e>
                        <m:sub>
                          <m:sSub>
                            <m:sSubPr>
                              <m:ctrlPr>
                                <a:rPr kumimoji="0" lang="zh-CN" altLang="zh-CN" sz="18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h</m:t>
                              </m:r>
                            </m:e>
                            <m:sub>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1</m:t>
                              </m:r>
                            </m:sub>
                          </m:sSub>
                        </m:sub>
                      </m:sSub>
                    </m:oMath>
                  </m:oMathPara>
                </a14:m>
                <a:endParaRPr kumimoji="0" lang="zh-CN" altLang="zh-CN" sz="1800" b="0" i="0" u="none" strike="noStrike" kern="1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mc:Choice>
        <mc:Fallback xmlns="">
          <p:sp>
            <p:nvSpPr>
              <p:cNvPr id="9" name="矩形 8">
                <a:extLst>
                  <a:ext uri="{FF2B5EF4-FFF2-40B4-BE49-F238E27FC236}">
                    <a16:creationId xmlns:a16="http://schemas.microsoft.com/office/drawing/2014/main" id="{31805863-0526-4412-B727-F7B5BE13D28A}"/>
                  </a:ext>
                </a:extLst>
              </p:cNvPr>
              <p:cNvSpPr>
                <a:spLocks noRot="1" noChangeAspect="1" noMove="1" noResize="1" noEditPoints="1" noAdjustHandles="1" noChangeArrowheads="1" noChangeShapeType="1" noTextEdit="1"/>
              </p:cNvSpPr>
              <p:nvPr/>
            </p:nvSpPr>
            <p:spPr>
              <a:xfrm>
                <a:off x="110247" y="2152677"/>
                <a:ext cx="6096000" cy="4251100"/>
              </a:xfrm>
              <a:prstGeom prst="rect">
                <a:avLst/>
              </a:prstGeom>
              <a:blipFill>
                <a:blip r:embed="rId5"/>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002482746"/>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504507" y="1008198"/>
            <a:ext cx="8846288" cy="497934"/>
            <a:chOff x="2228892" y="2819853"/>
            <a:chExt cx="4786506" cy="497934"/>
          </a:xfrm>
        </p:grpSpPr>
        <p:sp>
          <p:nvSpPr>
            <p:cNvPr id="3" name="平行四边形 2"/>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4" name="平行四边形 3"/>
            <p:cNvSpPr/>
            <p:nvPr/>
          </p:nvSpPr>
          <p:spPr bwMode="auto">
            <a:xfrm>
              <a:off x="2228892" y="2819853"/>
              <a:ext cx="4786506"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5" name="矩形 4"/>
            <p:cNvSpPr/>
            <p:nvPr/>
          </p:nvSpPr>
          <p:spPr>
            <a:xfrm>
              <a:off x="2591332" y="2826188"/>
              <a:ext cx="4133539" cy="40011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prstClr val="black">
                      <a:lumMod val="95000"/>
                      <a:lumOff val="5000"/>
                    </a:prstClr>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神经网络参数优化：误差反向传播与参数更新例子</a:t>
              </a:r>
              <a:r>
                <a:rPr kumimoji="0" lang="en-US" altLang="zh-CN" sz="2000" b="1" i="0" u="none" strike="noStrike" kern="1200" cap="none" spc="0" normalizeH="0" baseline="0" noProof="0" dirty="0">
                  <a:ln>
                    <a:noFill/>
                  </a:ln>
                  <a:solidFill>
                    <a:prstClr val="black">
                      <a:lumMod val="95000"/>
                      <a:lumOff val="5000"/>
                    </a:prstClr>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0" lang="zh-CN" altLang="en-US" sz="2000" b="1" i="0" u="none" strike="noStrike" kern="1200" cap="none" spc="0" normalizeH="0" baseline="0" noProof="0" dirty="0">
                  <a:ln>
                    <a:noFill/>
                  </a:ln>
                  <a:solidFill>
                    <a:prstClr val="black">
                      <a:lumMod val="95000"/>
                      <a:lumOff val="5000"/>
                    </a:prstClr>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计算误差</a:t>
              </a:r>
            </a:p>
          </p:txBody>
        </p:sp>
      </p:grpSp>
      <p:sp>
        <p:nvSpPr>
          <p:cNvPr id="10" name="矩形 9">
            <a:extLst>
              <a:ext uri="{FF2B5EF4-FFF2-40B4-BE49-F238E27FC236}">
                <a16:creationId xmlns:a16="http://schemas.microsoft.com/office/drawing/2014/main" id="{E2657679-6500-443D-8D7B-C7E26AD969D9}"/>
              </a:ext>
            </a:extLst>
          </p:cNvPr>
          <p:cNvSpPr/>
          <p:nvPr/>
        </p:nvSpPr>
        <p:spPr>
          <a:xfrm>
            <a:off x="852473" y="129010"/>
            <a:ext cx="2852063"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mn-cs"/>
              </a:rPr>
              <a:t>一、</a:t>
            </a: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前馈神经网络与参数优化</a:t>
            </a:r>
          </a:p>
        </p:txBody>
      </p:sp>
      <p:grpSp>
        <p:nvGrpSpPr>
          <p:cNvPr id="18" name="组合 17">
            <a:extLst>
              <a:ext uri="{FF2B5EF4-FFF2-40B4-BE49-F238E27FC236}">
                <a16:creationId xmlns:a16="http://schemas.microsoft.com/office/drawing/2014/main" id="{299EACBF-5407-4C7B-BDBC-D1EAFFFC88C4}"/>
              </a:ext>
            </a:extLst>
          </p:cNvPr>
          <p:cNvGrpSpPr/>
          <p:nvPr/>
        </p:nvGrpSpPr>
        <p:grpSpPr>
          <a:xfrm>
            <a:off x="6640749" y="2347230"/>
            <a:ext cx="4882165" cy="3041892"/>
            <a:chOff x="6705600" y="2256439"/>
            <a:chExt cx="4882165" cy="3041892"/>
          </a:xfrm>
        </p:grpSpPr>
        <p:pic>
          <p:nvPicPr>
            <p:cNvPr id="6" name="图片 5">
              <a:extLst>
                <a:ext uri="{FF2B5EF4-FFF2-40B4-BE49-F238E27FC236}">
                  <a16:creationId xmlns:a16="http://schemas.microsoft.com/office/drawing/2014/main" id="{98D6148B-616B-45E0-A0EF-DDFC16B4EDD4}"/>
                </a:ext>
              </a:extLst>
            </p:cNvPr>
            <p:cNvPicPr>
              <a:picLocks noChangeAspect="1"/>
            </p:cNvPicPr>
            <p:nvPr/>
          </p:nvPicPr>
          <p:blipFill>
            <a:blip r:embed="rId3"/>
            <a:stretch>
              <a:fillRect/>
            </a:stretch>
          </p:blipFill>
          <p:spPr>
            <a:xfrm>
              <a:off x="6705600" y="2840476"/>
              <a:ext cx="4882165" cy="2457855"/>
            </a:xfrm>
            <a:prstGeom prst="rect">
              <a:avLst/>
            </a:prstGeom>
          </p:spPr>
        </p:pic>
        <p:cxnSp>
          <p:nvCxnSpPr>
            <p:cNvPr id="11" name="直接箭头连接符 10">
              <a:extLst>
                <a:ext uri="{FF2B5EF4-FFF2-40B4-BE49-F238E27FC236}">
                  <a16:creationId xmlns:a16="http://schemas.microsoft.com/office/drawing/2014/main" id="{D5E48028-0127-429B-A663-D8429FFB982F}"/>
                </a:ext>
              </a:extLst>
            </p:cNvPr>
            <p:cNvCxnSpPr/>
            <p:nvPr/>
          </p:nvCxnSpPr>
          <p:spPr>
            <a:xfrm>
              <a:off x="8151778" y="2810542"/>
              <a:ext cx="350196" cy="447472"/>
            </a:xfrm>
            <a:prstGeom prst="straightConnector1">
              <a:avLst/>
            </a:prstGeom>
            <a:ln w="2222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2" name="矩形 11">
              <a:extLst>
                <a:ext uri="{FF2B5EF4-FFF2-40B4-BE49-F238E27FC236}">
                  <a16:creationId xmlns:a16="http://schemas.microsoft.com/office/drawing/2014/main" id="{449CD250-C5A3-48A6-997A-BF6B0E11A54F}"/>
                </a:ext>
              </a:extLst>
            </p:cNvPr>
            <p:cNvSpPr/>
            <p:nvPr/>
          </p:nvSpPr>
          <p:spPr>
            <a:xfrm>
              <a:off x="7494019" y="2256439"/>
              <a:ext cx="1107996"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加权累加</a:t>
              </a:r>
              <a:endParaRPr kumimoji="0" lang="zh-CN" altLang="en-US"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p:cxnSp>
          <p:nvCxnSpPr>
            <p:cNvPr id="15" name="直接箭头连接符 14">
              <a:extLst>
                <a:ext uri="{FF2B5EF4-FFF2-40B4-BE49-F238E27FC236}">
                  <a16:creationId xmlns:a16="http://schemas.microsoft.com/office/drawing/2014/main" id="{AB23201D-0FAD-4599-9A39-4205939B8B19}"/>
                </a:ext>
              </a:extLst>
            </p:cNvPr>
            <p:cNvCxnSpPr>
              <a:cxnSpLocks/>
            </p:cNvCxnSpPr>
            <p:nvPr/>
          </p:nvCxnSpPr>
          <p:spPr>
            <a:xfrm flipH="1">
              <a:off x="9020223" y="2748987"/>
              <a:ext cx="252917" cy="468375"/>
            </a:xfrm>
            <a:prstGeom prst="straightConnector1">
              <a:avLst/>
            </a:prstGeom>
            <a:ln w="2222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7" name="矩形 16">
              <a:extLst>
                <a:ext uri="{FF2B5EF4-FFF2-40B4-BE49-F238E27FC236}">
                  <a16:creationId xmlns:a16="http://schemas.microsoft.com/office/drawing/2014/main" id="{F4D256C6-CBB6-4A6B-959C-31D458F3B79A}"/>
                </a:ext>
              </a:extLst>
            </p:cNvPr>
            <p:cNvSpPr/>
            <p:nvPr/>
          </p:nvSpPr>
          <p:spPr>
            <a:xfrm>
              <a:off x="8833193" y="2256439"/>
              <a:ext cx="133882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非线性激活</a:t>
              </a:r>
            </a:p>
          </p:txBody>
        </p:sp>
      </p:grpSp>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0ACA1FB6-86FC-4EA5-A3F3-B80753CDFF4F}"/>
                  </a:ext>
                </a:extLst>
              </p:cNvPr>
              <p:cNvSpPr/>
              <p:nvPr/>
            </p:nvSpPr>
            <p:spPr>
              <a:xfrm>
                <a:off x="1270782" y="1555359"/>
                <a:ext cx="10555458" cy="640816"/>
              </a:xfrm>
              <a:prstGeom prst="rect">
                <a:avLst/>
              </a:prstGeom>
            </p:spPr>
            <p:txBody>
              <a:bodyPr wrap="square">
                <a:spAutoFit/>
              </a:bodyPr>
              <a:lstStyle/>
              <a:p>
                <a:pPr marL="0" marR="0" lvl="0" indent="266700" algn="ctr" defTabSz="914400" rtl="0" eaLnBrk="1" fontAlgn="auto" latinLnBrk="0" hangingPunct="1">
                  <a:lnSpc>
                    <a:spcPts val="2200"/>
                  </a:lnSpc>
                  <a:spcBef>
                    <a:spcPts val="0"/>
                  </a:spcBef>
                  <a:spcAft>
                    <a:spcPts val="0"/>
                  </a:spcAft>
                  <a:buClrTx/>
                  <a:buSzTx/>
                  <a:buFontTx/>
                  <a:buNone/>
                  <a:tabLst/>
                  <a:defRPr/>
                </a:pPr>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在得到</a:t>
                </a:r>
                <a14:m>
                  <m:oMath xmlns:m="http://schemas.openxmlformats.org/officeDocument/2006/math">
                    <m:sSub>
                      <m:sSubPr>
                        <m:ctrlPr>
                          <a:rPr kumimoji="0" lang="zh-CN" altLang="zh-CN"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𝑤</m:t>
                        </m:r>
                      </m:e>
                      <m:sub>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7</m:t>
                        </m:r>
                      </m:sub>
                    </m:sSub>
                  </m:oMath>
                </a14:m>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a:t>
                </a:r>
                <a14:m>
                  <m:oMath xmlns:m="http://schemas.openxmlformats.org/officeDocument/2006/math">
                    <m:sSub>
                      <m:sSubPr>
                        <m:ctrlPr>
                          <a:rPr kumimoji="0" lang="zh-CN" altLang="zh-CN"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𝑤</m:t>
                        </m:r>
                      </m:e>
                      <m:sub>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12</m:t>
                        </m:r>
                      </m:sub>
                    </m:sSub>
                  </m:oMath>
                </a14:m>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相对于损失函数的偏导结果后，利用链式求导法则，可计算得到损失函数相对于</a:t>
                </a:r>
                <a14:m>
                  <m:oMath xmlns:m="http://schemas.openxmlformats.org/officeDocument/2006/math">
                    <m:sSub>
                      <m:sSubPr>
                        <m:ctrlPr>
                          <a:rPr kumimoji="0" lang="zh-CN" altLang="zh-CN"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𝑤</m:t>
                        </m:r>
                      </m:e>
                      <m:sub>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1</m:t>
                        </m:r>
                      </m:sub>
                    </m:sSub>
                  </m:oMath>
                </a14:m>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a:t>
                </a:r>
                <a14:m>
                  <m:oMath xmlns:m="http://schemas.openxmlformats.org/officeDocument/2006/math">
                    <m:sSub>
                      <m:sSubPr>
                        <m:ctrlPr>
                          <a:rPr kumimoji="0" lang="zh-CN" altLang="zh-CN"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𝑤</m:t>
                        </m:r>
                      </m:e>
                      <m:sub>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6</m:t>
                        </m:r>
                      </m:sub>
                    </m:sSub>
                  </m:oMath>
                </a14:m>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的偏导结果。下面以</a:t>
                </a:r>
                <a14:m>
                  <m:oMath xmlns:m="http://schemas.openxmlformats.org/officeDocument/2006/math">
                    <m:sSub>
                      <m:sSubPr>
                        <m:ctrlPr>
                          <a:rPr kumimoji="0" lang="zh-CN" altLang="zh-CN"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𝑤</m:t>
                        </m:r>
                      </m:e>
                      <m:sub>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1</m:t>
                        </m:r>
                      </m:sub>
                    </m:sSub>
                  </m:oMath>
                </a14:m>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为例介绍损失函数</a:t>
                </a:r>
                <a14:m>
                  <m:oMath xmlns:m="http://schemas.openxmlformats.org/officeDocument/2006/math">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ℒ</m:t>
                    </m:r>
                  </m:oMath>
                </a14:m>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对</a:t>
                </a:r>
                <a14:m>
                  <m:oMath xmlns:m="http://schemas.openxmlformats.org/officeDocument/2006/math">
                    <m:sSub>
                      <m:sSubPr>
                        <m:ctrlPr>
                          <a:rPr kumimoji="0" lang="zh-CN" altLang="zh-CN"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𝑤</m:t>
                        </m:r>
                      </m:e>
                      <m:sub>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1</m:t>
                        </m:r>
                      </m:sub>
                    </m:sSub>
                  </m:oMath>
                </a14:m>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的偏导</a:t>
                </a:r>
                <a14:m>
                  <m:oMath xmlns:m="http://schemas.openxmlformats.org/officeDocument/2006/math">
                    <m:sSub>
                      <m:sSubPr>
                        <m:ctrlPr>
                          <a:rPr kumimoji="0" lang="zh-CN" altLang="zh-CN"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𝛿</m:t>
                        </m:r>
                      </m:e>
                      <m:sub>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1</m:t>
                        </m:r>
                      </m:sub>
                    </m:sSub>
                  </m:oMath>
                </a14:m>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a:t>
                </a:r>
              </a:p>
            </p:txBody>
          </p:sp>
        </mc:Choice>
        <mc:Fallback xmlns="">
          <p:sp>
            <p:nvSpPr>
              <p:cNvPr id="8" name="矩形 7">
                <a:extLst>
                  <a:ext uri="{FF2B5EF4-FFF2-40B4-BE49-F238E27FC236}">
                    <a16:creationId xmlns:a16="http://schemas.microsoft.com/office/drawing/2014/main" id="{0ACA1FB6-86FC-4EA5-A3F3-B80753CDFF4F}"/>
                  </a:ext>
                </a:extLst>
              </p:cNvPr>
              <p:cNvSpPr>
                <a:spLocks noRot="1" noChangeAspect="1" noMove="1" noResize="1" noEditPoints="1" noAdjustHandles="1" noChangeArrowheads="1" noChangeShapeType="1" noTextEdit="1"/>
              </p:cNvSpPr>
              <p:nvPr/>
            </p:nvSpPr>
            <p:spPr>
              <a:xfrm>
                <a:off x="1270782" y="1555359"/>
                <a:ext cx="10555458" cy="640816"/>
              </a:xfrm>
              <a:prstGeom prst="rect">
                <a:avLst/>
              </a:prstGeom>
              <a:blipFill>
                <a:blip r:embed="rId4"/>
                <a:stretch>
                  <a:fillRect t="-952" r="-1270" b="-1047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矩形 12">
                <a:extLst>
                  <a:ext uri="{FF2B5EF4-FFF2-40B4-BE49-F238E27FC236}">
                    <a16:creationId xmlns:a16="http://schemas.microsoft.com/office/drawing/2014/main" id="{A76CF0E8-AE13-4D5F-AF69-AD0A1277AE51}"/>
                  </a:ext>
                </a:extLst>
              </p:cNvPr>
              <p:cNvSpPr/>
              <p:nvPr/>
            </p:nvSpPr>
            <p:spPr>
              <a:xfrm>
                <a:off x="246186" y="2501797"/>
                <a:ext cx="6394561" cy="2773323"/>
              </a:xfrm>
              <a:prstGeom prst="rect">
                <a:avLst/>
              </a:prstGeom>
            </p:spPr>
            <p:txBody>
              <a:bodyPr wrap="square">
                <a:spAutoFit/>
              </a:bodyPr>
              <a:lstStyle/>
              <a:p>
                <a:pPr marL="0" marR="0" lvl="0" indent="266700" algn="just"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 </a:t>
                </a:r>
                <a:endParaRPr kumimoji="0" lang="zh-CN" altLang="zh-CN" sz="12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60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zh-CN" altLang="zh-CN" sz="12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2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𝛿</m:t>
                          </m:r>
                        </m:e>
                        <m:sub>
                          <m:r>
                            <a:rPr kumimoji="0" lang="en-US" altLang="zh-CN" sz="12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1</m:t>
                          </m:r>
                        </m:sub>
                      </m:sSub>
                      <m:r>
                        <m:rPr>
                          <m:aln/>
                        </m:rPr>
                        <a:rPr kumimoji="0" lang="en-US" altLang="zh-CN" sz="12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f>
                        <m:fPr>
                          <m:ctrlPr>
                            <a:rPr kumimoji="0" lang="zh-CN" altLang="zh-CN" sz="12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fPr>
                        <m:num>
                          <m:r>
                            <a:rPr kumimoji="0" lang="en-US" altLang="zh-CN" sz="12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r>
                            <a:rPr kumimoji="0" lang="en-US" altLang="zh-CN" sz="12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ℒ</m:t>
                          </m:r>
                        </m:num>
                        <m:den>
                          <m:r>
                            <a:rPr kumimoji="0" lang="en-US" altLang="zh-CN" sz="12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sSub>
                            <m:sSubPr>
                              <m:ctrlPr>
                                <a:rPr kumimoji="0" lang="zh-CN" altLang="zh-CN" sz="12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2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𝑤</m:t>
                              </m:r>
                            </m:e>
                            <m:sub>
                              <m:r>
                                <a:rPr kumimoji="0" lang="en-US" altLang="zh-CN" sz="12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1</m:t>
                              </m:r>
                            </m:sub>
                          </m:sSub>
                        </m:den>
                      </m:f>
                    </m:oMath>
                    <m:oMath xmlns:m="http://schemas.openxmlformats.org/officeDocument/2006/math">
                      <m:r>
                        <a:rPr kumimoji="0" lang="en-US" altLang="zh-CN" sz="12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 </m:t>
                      </m:r>
                      <m:f>
                        <m:fPr>
                          <m:ctrlPr>
                            <a:rPr kumimoji="0" lang="zh-CN" altLang="zh-CN" sz="12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fPr>
                        <m:num>
                          <m:r>
                            <a:rPr kumimoji="0" lang="en-US" altLang="zh-CN" sz="12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r>
                            <a:rPr kumimoji="0" lang="en-US" altLang="zh-CN" sz="12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ℒ</m:t>
                          </m:r>
                        </m:num>
                        <m:den>
                          <m:r>
                            <a:rPr kumimoji="0" lang="en-US" altLang="zh-CN" sz="12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acc>
                            <m:accPr>
                              <m:chr m:val="̂"/>
                              <m:ctrlPr>
                                <a:rPr kumimoji="0" lang="zh-CN" altLang="zh-CN" sz="1200" b="0" i="1" u="none" strike="noStrike" kern="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accPr>
                            <m:e>
                              <m:sSub>
                                <m:sSubPr>
                                  <m:ctrlPr>
                                    <a:rPr kumimoji="0" lang="zh-CN" altLang="zh-CN" sz="1200" b="0" i="1" u="none" strike="noStrike" kern="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2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𝑦</m:t>
                                  </m:r>
                                </m:e>
                                <m:sub>
                                  <m:r>
                                    <a:rPr kumimoji="0" lang="en-US" altLang="zh-CN" sz="12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1</m:t>
                                  </m:r>
                                </m:sub>
                              </m:sSub>
                            </m:e>
                          </m:acc>
                        </m:den>
                      </m:f>
                      <m:r>
                        <a:rPr kumimoji="0" lang="en-US" altLang="zh-CN" sz="12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f>
                        <m:fPr>
                          <m:ctrlPr>
                            <a:rPr kumimoji="0" lang="zh-CN" altLang="zh-CN" sz="12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fPr>
                        <m:num>
                          <m:r>
                            <a:rPr kumimoji="0" lang="en-US" altLang="zh-CN" sz="12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acc>
                            <m:accPr>
                              <m:chr m:val="̂"/>
                              <m:ctrlPr>
                                <a:rPr kumimoji="0" lang="zh-CN" altLang="zh-CN" sz="1200" b="0" i="1" u="none" strike="noStrike" kern="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accPr>
                            <m:e>
                              <m:sSub>
                                <m:sSubPr>
                                  <m:ctrlPr>
                                    <a:rPr kumimoji="0" lang="zh-CN" altLang="zh-CN" sz="1200" b="0" i="1" u="none" strike="noStrike" kern="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2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𝑦</m:t>
                                  </m:r>
                                </m:e>
                                <m:sub>
                                  <m:r>
                                    <a:rPr kumimoji="0" lang="en-US" altLang="zh-CN" sz="12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1</m:t>
                                  </m:r>
                                </m:sub>
                              </m:sSub>
                            </m:e>
                          </m:acc>
                        </m:num>
                        <m:den>
                          <m:sSub>
                            <m:sSubPr>
                              <m:ctrlPr>
                                <a:rPr kumimoji="0" lang="zh-CN" altLang="zh-CN" sz="12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2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r>
                                <a:rPr kumimoji="0" lang="en-US" altLang="zh-CN" sz="12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𝑤</m:t>
                              </m:r>
                            </m:e>
                            <m:sub>
                              <m:r>
                                <a:rPr kumimoji="0" lang="en-US" altLang="zh-CN" sz="12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1</m:t>
                              </m:r>
                            </m:sub>
                          </m:sSub>
                        </m:den>
                      </m:f>
                      <m:r>
                        <a:rPr kumimoji="0" lang="en-US" altLang="zh-CN" sz="1200" b="0" i="0"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f>
                        <m:fPr>
                          <m:ctrlPr>
                            <a:rPr kumimoji="0" lang="zh-CN" altLang="zh-CN" sz="12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fPr>
                        <m:num>
                          <m:r>
                            <a:rPr kumimoji="0" lang="en-US" altLang="zh-CN" sz="12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r>
                            <a:rPr kumimoji="0" lang="en-US" altLang="zh-CN" sz="12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ℒ</m:t>
                          </m:r>
                        </m:num>
                        <m:den>
                          <m:r>
                            <a:rPr kumimoji="0" lang="en-US" altLang="zh-CN" sz="12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acc>
                            <m:accPr>
                              <m:chr m:val="̂"/>
                              <m:ctrlPr>
                                <a:rPr kumimoji="0" lang="zh-CN" altLang="zh-CN" sz="1200" b="0" i="1" u="none" strike="noStrike" kern="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accPr>
                            <m:e>
                              <m:sSub>
                                <m:sSubPr>
                                  <m:ctrlPr>
                                    <a:rPr kumimoji="0" lang="zh-CN" altLang="zh-CN" sz="1200" b="0" i="1" u="none" strike="noStrike" kern="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2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𝑦</m:t>
                                  </m:r>
                                </m:e>
                                <m:sub>
                                  <m:r>
                                    <a:rPr kumimoji="0" lang="en-US" altLang="zh-CN" sz="12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2</m:t>
                                  </m:r>
                                </m:sub>
                              </m:sSub>
                            </m:e>
                          </m:acc>
                        </m:den>
                      </m:f>
                      <m:r>
                        <a:rPr kumimoji="0" lang="en-US" altLang="zh-CN" sz="12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f>
                        <m:fPr>
                          <m:ctrlPr>
                            <a:rPr kumimoji="0" lang="zh-CN" altLang="zh-CN" sz="12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fPr>
                        <m:num>
                          <m:r>
                            <a:rPr kumimoji="0" lang="en-US" altLang="zh-CN" sz="12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acc>
                            <m:accPr>
                              <m:chr m:val="̂"/>
                              <m:ctrlPr>
                                <a:rPr kumimoji="0" lang="zh-CN" altLang="zh-CN" sz="1200" b="0" i="1" u="none" strike="noStrike" kern="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accPr>
                            <m:e>
                              <m:sSub>
                                <m:sSubPr>
                                  <m:ctrlPr>
                                    <a:rPr kumimoji="0" lang="zh-CN" altLang="zh-CN" sz="1200" b="0" i="1" u="none" strike="noStrike" kern="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2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𝑦</m:t>
                                  </m:r>
                                </m:e>
                                <m:sub>
                                  <m:r>
                                    <a:rPr kumimoji="0" lang="en-US" altLang="zh-CN" sz="12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2</m:t>
                                  </m:r>
                                </m:sub>
                              </m:sSub>
                            </m:e>
                          </m:acc>
                        </m:num>
                        <m:den>
                          <m:sSub>
                            <m:sSubPr>
                              <m:ctrlPr>
                                <a:rPr kumimoji="0" lang="zh-CN" altLang="zh-CN" sz="12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2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r>
                                <a:rPr kumimoji="0" lang="en-US" altLang="zh-CN" sz="12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𝑤</m:t>
                              </m:r>
                            </m:e>
                            <m:sub>
                              <m:r>
                                <a:rPr kumimoji="0" lang="en-US" altLang="zh-CN" sz="12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1</m:t>
                              </m:r>
                            </m:sub>
                          </m:sSub>
                        </m:den>
                      </m:f>
                      <m:r>
                        <a:rPr kumimoji="0" lang="en-US" altLang="zh-CN" sz="12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f>
                        <m:fPr>
                          <m:ctrlPr>
                            <a:rPr kumimoji="0" lang="zh-CN" altLang="zh-CN" sz="12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fPr>
                        <m:num>
                          <m:r>
                            <a:rPr kumimoji="0" lang="en-US" altLang="zh-CN" sz="12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r>
                            <a:rPr kumimoji="0" lang="en-US" altLang="zh-CN" sz="12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ℒ</m:t>
                          </m:r>
                        </m:num>
                        <m:den>
                          <m:r>
                            <a:rPr kumimoji="0" lang="en-US" altLang="zh-CN" sz="12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acc>
                            <m:accPr>
                              <m:chr m:val="̂"/>
                              <m:ctrlPr>
                                <a:rPr kumimoji="0" lang="zh-CN" altLang="zh-CN" sz="1200" b="0" i="1" u="none" strike="noStrike" kern="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accPr>
                            <m:e>
                              <m:sSub>
                                <m:sSubPr>
                                  <m:ctrlPr>
                                    <a:rPr kumimoji="0" lang="zh-CN" altLang="zh-CN" sz="1200" b="0" i="1" u="none" strike="noStrike" kern="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2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𝑦</m:t>
                                  </m:r>
                                </m:e>
                                <m:sub>
                                  <m:r>
                                    <a:rPr kumimoji="0" lang="en-US" altLang="zh-CN" sz="12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3</m:t>
                                  </m:r>
                                </m:sub>
                              </m:sSub>
                            </m:e>
                          </m:acc>
                        </m:den>
                      </m:f>
                      <m:r>
                        <a:rPr kumimoji="0" lang="en-US" altLang="zh-CN" sz="12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f>
                        <m:fPr>
                          <m:ctrlPr>
                            <a:rPr kumimoji="0" lang="zh-CN" altLang="zh-CN" sz="12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fPr>
                        <m:num>
                          <m:r>
                            <a:rPr kumimoji="0" lang="en-US" altLang="zh-CN" sz="12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acc>
                            <m:accPr>
                              <m:chr m:val="̂"/>
                              <m:ctrlPr>
                                <a:rPr kumimoji="0" lang="zh-CN" altLang="zh-CN" sz="1200" b="0" i="1" u="none" strike="noStrike" kern="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accPr>
                            <m:e>
                              <m:sSub>
                                <m:sSubPr>
                                  <m:ctrlPr>
                                    <a:rPr kumimoji="0" lang="zh-CN" altLang="zh-CN" sz="1200" b="0" i="1" u="none" strike="noStrike" kern="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2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𝑦</m:t>
                                  </m:r>
                                </m:e>
                                <m:sub>
                                  <m:r>
                                    <a:rPr kumimoji="0" lang="en-US" altLang="zh-CN" sz="12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3</m:t>
                                  </m:r>
                                </m:sub>
                              </m:sSub>
                            </m:e>
                          </m:acc>
                        </m:num>
                        <m:den>
                          <m:sSub>
                            <m:sSubPr>
                              <m:ctrlPr>
                                <a:rPr kumimoji="0" lang="zh-CN" altLang="zh-CN" sz="12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2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r>
                                <a:rPr kumimoji="0" lang="en-US" altLang="zh-CN" sz="12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𝑤</m:t>
                              </m:r>
                            </m:e>
                            <m:sub>
                              <m:r>
                                <a:rPr kumimoji="0" lang="en-US" altLang="zh-CN" sz="12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1</m:t>
                              </m:r>
                            </m:sub>
                          </m:sSub>
                        </m:den>
                      </m:f>
                    </m:oMath>
                    <m:oMath xmlns:m="http://schemas.openxmlformats.org/officeDocument/2006/math">
                      <m:r>
                        <a:rPr kumimoji="0" lang="en-US" altLang="zh-CN" sz="12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f>
                        <m:fPr>
                          <m:ctrlPr>
                            <a:rPr kumimoji="0" lang="zh-CN" altLang="zh-CN" sz="12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fPr>
                        <m:num>
                          <m:r>
                            <a:rPr kumimoji="0" lang="en-US" altLang="zh-CN" sz="12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r>
                            <a:rPr kumimoji="0" lang="en-US" altLang="zh-CN" sz="12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ℒ</m:t>
                          </m:r>
                        </m:num>
                        <m:den>
                          <m:r>
                            <a:rPr kumimoji="0" lang="en-US" altLang="zh-CN" sz="12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acc>
                            <m:accPr>
                              <m:chr m:val="̂"/>
                              <m:ctrlPr>
                                <a:rPr kumimoji="0" lang="zh-CN" altLang="zh-CN" sz="1200" b="0" i="1" u="none" strike="noStrike" kern="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accPr>
                            <m:e>
                              <m:sSub>
                                <m:sSubPr>
                                  <m:ctrlPr>
                                    <a:rPr kumimoji="0" lang="zh-CN" altLang="zh-CN" sz="1200" b="0" i="1" u="none" strike="noStrike" kern="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2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𝑦</m:t>
                                  </m:r>
                                </m:e>
                                <m:sub>
                                  <m:r>
                                    <a:rPr kumimoji="0" lang="en-US" altLang="zh-CN" sz="12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1</m:t>
                                  </m:r>
                                </m:sub>
                              </m:sSub>
                            </m:e>
                          </m:acc>
                        </m:den>
                      </m:f>
                      <m:r>
                        <a:rPr kumimoji="0" lang="en-US" altLang="zh-CN" sz="12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f>
                        <m:fPr>
                          <m:ctrlPr>
                            <a:rPr kumimoji="0" lang="zh-CN" altLang="zh-CN" sz="12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fPr>
                        <m:num>
                          <m:r>
                            <a:rPr kumimoji="0" lang="en-US" altLang="zh-CN" sz="12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acc>
                            <m:accPr>
                              <m:chr m:val="̂"/>
                              <m:ctrlPr>
                                <a:rPr kumimoji="0" lang="zh-CN" altLang="zh-CN" sz="1200" b="0" i="1" u="none" strike="noStrike" kern="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accPr>
                            <m:e>
                              <m:sSub>
                                <m:sSubPr>
                                  <m:ctrlPr>
                                    <a:rPr kumimoji="0" lang="zh-CN" altLang="zh-CN" sz="1200" b="0" i="1" u="none" strike="noStrike" kern="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2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𝑦</m:t>
                                  </m:r>
                                </m:e>
                                <m:sub>
                                  <m:r>
                                    <a:rPr kumimoji="0" lang="en-US" altLang="zh-CN" sz="12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1</m:t>
                                  </m:r>
                                </m:sub>
                              </m:sSub>
                            </m:e>
                          </m:acc>
                        </m:num>
                        <m:den>
                          <m:sSub>
                            <m:sSubPr>
                              <m:ctrlPr>
                                <a:rPr kumimoji="0" lang="zh-CN" altLang="zh-CN" sz="12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2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r>
                                <a:rPr kumimoji="0" lang="en-US" altLang="zh-CN" sz="12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𝐼𝑛</m:t>
                              </m:r>
                            </m:e>
                            <m:sub>
                              <m:sSub>
                                <m:sSubPr>
                                  <m:ctrlPr>
                                    <a:rPr kumimoji="0" lang="zh-CN" altLang="zh-CN" sz="12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2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𝑜</m:t>
                                  </m:r>
                                </m:e>
                                <m:sub>
                                  <m:r>
                                    <a:rPr kumimoji="0" lang="en-US" altLang="zh-CN" sz="12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1</m:t>
                                  </m:r>
                                </m:sub>
                              </m:sSub>
                            </m:sub>
                          </m:sSub>
                        </m:den>
                      </m:f>
                      <m:r>
                        <a:rPr kumimoji="0" lang="en-US" altLang="zh-CN" sz="12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f>
                        <m:fPr>
                          <m:ctrlPr>
                            <a:rPr kumimoji="0" lang="zh-CN" altLang="zh-CN" sz="12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fPr>
                        <m:num>
                          <m:sSub>
                            <m:sSubPr>
                              <m:ctrlPr>
                                <a:rPr kumimoji="0" lang="zh-CN" altLang="zh-CN" sz="12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2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r>
                                <a:rPr kumimoji="0" lang="en-US" altLang="zh-CN" sz="12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𝐼𝑛</m:t>
                              </m:r>
                            </m:e>
                            <m:sub>
                              <m:sSub>
                                <m:sSubPr>
                                  <m:ctrlPr>
                                    <a:rPr kumimoji="0" lang="zh-CN" altLang="zh-CN" sz="12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2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𝑜</m:t>
                                  </m:r>
                                </m:e>
                                <m:sub>
                                  <m:r>
                                    <a:rPr kumimoji="0" lang="en-US" altLang="zh-CN" sz="12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1</m:t>
                                  </m:r>
                                </m:sub>
                              </m:sSub>
                            </m:sub>
                          </m:sSub>
                        </m:num>
                        <m:den>
                          <m:sSub>
                            <m:sSubPr>
                              <m:ctrlPr>
                                <a:rPr kumimoji="0" lang="zh-CN" altLang="zh-CN" sz="12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2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r>
                                <a:rPr kumimoji="0" lang="en-US" altLang="zh-CN" sz="12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𝑂𝑢𝑡</m:t>
                              </m:r>
                            </m:e>
                            <m:sub>
                              <m:sSub>
                                <m:sSubPr>
                                  <m:ctrlPr>
                                    <a:rPr kumimoji="0" lang="zh-CN" altLang="zh-CN" sz="12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2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h</m:t>
                                  </m:r>
                                </m:e>
                                <m:sub>
                                  <m:r>
                                    <a:rPr kumimoji="0" lang="en-US" altLang="zh-CN" sz="12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1</m:t>
                                  </m:r>
                                </m:sub>
                              </m:sSub>
                            </m:sub>
                          </m:sSub>
                        </m:den>
                      </m:f>
                      <m:r>
                        <a:rPr kumimoji="0" lang="en-US" altLang="zh-CN" sz="1200" b="0" i="1" u="none" strike="noStrike" kern="100" cap="none" spc="0" normalizeH="0" baseline="0" noProof="0">
                          <a:ln>
                            <a:noFill/>
                          </a:ln>
                          <a:solidFill>
                            <a:prstClr val="black"/>
                          </a:solidFill>
                          <a:effectLst/>
                          <a:uLnTx/>
                          <a:uFillTx/>
                          <a:latin typeface="Cambria Math" panose="02040503050406030204" pitchFamily="18" charset="0"/>
                          <a:ea typeface="MS Gothic" panose="020B0609070205080204" pitchFamily="49" charset="-128"/>
                          <a:cs typeface="Times New Roman" panose="02020603050405020304" pitchFamily="18" charset="0"/>
                        </a:rPr>
                        <m:t>∗</m:t>
                      </m:r>
                      <m:f>
                        <m:fPr>
                          <m:ctrlPr>
                            <a:rPr kumimoji="0" lang="zh-CN" altLang="zh-CN" sz="12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fPr>
                        <m:num>
                          <m:sSub>
                            <m:sSubPr>
                              <m:ctrlPr>
                                <a:rPr kumimoji="0" lang="zh-CN" altLang="zh-CN" sz="12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2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r>
                                <a:rPr kumimoji="0" lang="en-US" altLang="zh-CN" sz="12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𝑂𝑢𝑡</m:t>
                              </m:r>
                            </m:e>
                            <m:sub>
                              <m:sSub>
                                <m:sSubPr>
                                  <m:ctrlPr>
                                    <a:rPr kumimoji="0" lang="zh-CN" altLang="zh-CN" sz="12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2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h</m:t>
                                  </m:r>
                                </m:e>
                                <m:sub>
                                  <m:r>
                                    <a:rPr kumimoji="0" lang="en-US" altLang="zh-CN" sz="12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1</m:t>
                                  </m:r>
                                </m:sub>
                              </m:sSub>
                            </m:sub>
                          </m:sSub>
                        </m:num>
                        <m:den>
                          <m:sSub>
                            <m:sSubPr>
                              <m:ctrlPr>
                                <a:rPr kumimoji="0" lang="zh-CN" altLang="zh-CN" sz="12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2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r>
                                <a:rPr kumimoji="0" lang="en-US" altLang="zh-CN" sz="12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𝐼𝑛</m:t>
                              </m:r>
                            </m:e>
                            <m:sub>
                              <m:sSub>
                                <m:sSubPr>
                                  <m:ctrlPr>
                                    <a:rPr kumimoji="0" lang="zh-CN" altLang="zh-CN" sz="12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2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h</m:t>
                                  </m:r>
                                </m:e>
                                <m:sub>
                                  <m:r>
                                    <a:rPr kumimoji="0" lang="en-US" altLang="zh-CN" sz="12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1</m:t>
                                  </m:r>
                                </m:sub>
                              </m:sSub>
                            </m:sub>
                          </m:sSub>
                        </m:den>
                      </m:f>
                      <m:r>
                        <a:rPr kumimoji="0" lang="en-US" altLang="zh-CN" sz="12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f>
                        <m:fPr>
                          <m:ctrlPr>
                            <a:rPr kumimoji="0" lang="zh-CN" altLang="zh-CN" sz="12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fPr>
                        <m:num>
                          <m:sSub>
                            <m:sSubPr>
                              <m:ctrlPr>
                                <a:rPr kumimoji="0" lang="zh-CN" altLang="zh-CN" sz="12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2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r>
                                <a:rPr kumimoji="0" lang="en-US" altLang="zh-CN" sz="12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𝐼𝑛</m:t>
                              </m:r>
                            </m:e>
                            <m:sub>
                              <m:sSub>
                                <m:sSubPr>
                                  <m:ctrlPr>
                                    <a:rPr kumimoji="0" lang="zh-CN" altLang="zh-CN" sz="12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2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h</m:t>
                                  </m:r>
                                </m:e>
                                <m:sub>
                                  <m:r>
                                    <a:rPr kumimoji="0" lang="en-US" altLang="zh-CN" sz="12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1</m:t>
                                  </m:r>
                                </m:sub>
                              </m:sSub>
                            </m:sub>
                          </m:sSub>
                        </m:num>
                        <m:den>
                          <m:sSub>
                            <m:sSubPr>
                              <m:ctrlPr>
                                <a:rPr kumimoji="0" lang="zh-CN" altLang="zh-CN" sz="12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2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r>
                                <a:rPr kumimoji="0" lang="en-US" altLang="zh-CN" sz="12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𝑤</m:t>
                              </m:r>
                            </m:e>
                            <m:sub>
                              <m:r>
                                <a:rPr kumimoji="0" lang="en-US" altLang="zh-CN" sz="12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1</m:t>
                              </m:r>
                            </m:sub>
                          </m:sSub>
                        </m:den>
                      </m:f>
                      <m:r>
                        <a:rPr kumimoji="0" lang="en-US" altLang="zh-CN" sz="12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f>
                        <m:fPr>
                          <m:ctrlPr>
                            <a:rPr kumimoji="0" lang="zh-CN" altLang="zh-CN" sz="12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fPr>
                        <m:num>
                          <m:r>
                            <a:rPr kumimoji="0" lang="en-US" altLang="zh-CN" sz="12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r>
                            <a:rPr kumimoji="0" lang="en-US" altLang="zh-CN" sz="12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ℒ</m:t>
                          </m:r>
                        </m:num>
                        <m:den>
                          <m:r>
                            <a:rPr kumimoji="0" lang="en-US" altLang="zh-CN" sz="12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acc>
                            <m:accPr>
                              <m:chr m:val="̂"/>
                              <m:ctrlPr>
                                <a:rPr kumimoji="0" lang="zh-CN" altLang="zh-CN" sz="1200" b="0" i="1" u="none" strike="noStrike" kern="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accPr>
                            <m:e>
                              <m:sSub>
                                <m:sSubPr>
                                  <m:ctrlPr>
                                    <a:rPr kumimoji="0" lang="zh-CN" altLang="zh-CN" sz="1200" b="0" i="1" u="none" strike="noStrike" kern="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2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𝑦</m:t>
                                  </m:r>
                                </m:e>
                                <m:sub>
                                  <m:r>
                                    <a:rPr kumimoji="0" lang="en-US" altLang="zh-CN" sz="12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2</m:t>
                                  </m:r>
                                </m:sub>
                              </m:sSub>
                            </m:e>
                          </m:acc>
                        </m:den>
                      </m:f>
                      <m:r>
                        <a:rPr kumimoji="0" lang="en-US" altLang="zh-CN" sz="12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f>
                        <m:fPr>
                          <m:ctrlPr>
                            <a:rPr kumimoji="0" lang="zh-CN" altLang="zh-CN" sz="12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fPr>
                        <m:num>
                          <m:r>
                            <a:rPr kumimoji="0" lang="en-US" altLang="zh-CN" sz="12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acc>
                            <m:accPr>
                              <m:chr m:val="̂"/>
                              <m:ctrlPr>
                                <a:rPr kumimoji="0" lang="zh-CN" altLang="zh-CN" sz="1200" b="0" i="1" u="none" strike="noStrike" kern="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accPr>
                            <m:e>
                              <m:sSub>
                                <m:sSubPr>
                                  <m:ctrlPr>
                                    <a:rPr kumimoji="0" lang="zh-CN" altLang="zh-CN" sz="1200" b="0" i="1" u="none" strike="noStrike" kern="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2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𝑦</m:t>
                                  </m:r>
                                </m:e>
                                <m:sub>
                                  <m:r>
                                    <a:rPr kumimoji="0" lang="en-US" altLang="zh-CN" sz="12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2</m:t>
                                  </m:r>
                                </m:sub>
                              </m:sSub>
                            </m:e>
                          </m:acc>
                        </m:num>
                        <m:den>
                          <m:sSub>
                            <m:sSubPr>
                              <m:ctrlPr>
                                <a:rPr kumimoji="0" lang="zh-CN" altLang="zh-CN" sz="12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2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r>
                                <a:rPr kumimoji="0" lang="en-US" altLang="zh-CN" sz="12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𝐼𝑛</m:t>
                              </m:r>
                            </m:e>
                            <m:sub>
                              <m:sSub>
                                <m:sSubPr>
                                  <m:ctrlPr>
                                    <a:rPr kumimoji="0" lang="zh-CN" altLang="zh-CN" sz="12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2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𝑜</m:t>
                                  </m:r>
                                </m:e>
                                <m:sub>
                                  <m:r>
                                    <a:rPr kumimoji="0" lang="en-US" altLang="zh-CN" sz="12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2</m:t>
                                  </m:r>
                                </m:sub>
                              </m:sSub>
                            </m:sub>
                          </m:sSub>
                        </m:den>
                      </m:f>
                      <m:r>
                        <a:rPr kumimoji="0" lang="en-US" altLang="zh-CN" sz="12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f>
                        <m:fPr>
                          <m:ctrlPr>
                            <a:rPr kumimoji="0" lang="zh-CN" altLang="zh-CN" sz="12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fPr>
                        <m:num>
                          <m:sSub>
                            <m:sSubPr>
                              <m:ctrlPr>
                                <a:rPr kumimoji="0" lang="zh-CN" altLang="zh-CN" sz="12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2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r>
                                <a:rPr kumimoji="0" lang="en-US" altLang="zh-CN" sz="12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𝐼𝑛</m:t>
                              </m:r>
                            </m:e>
                            <m:sub>
                              <m:sSub>
                                <m:sSubPr>
                                  <m:ctrlPr>
                                    <a:rPr kumimoji="0" lang="zh-CN" altLang="zh-CN" sz="12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2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𝑜</m:t>
                                  </m:r>
                                </m:e>
                                <m:sub>
                                  <m:r>
                                    <a:rPr kumimoji="0" lang="en-US" altLang="zh-CN" sz="12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2</m:t>
                                  </m:r>
                                </m:sub>
                              </m:sSub>
                            </m:sub>
                          </m:sSub>
                        </m:num>
                        <m:den>
                          <m:sSub>
                            <m:sSubPr>
                              <m:ctrlPr>
                                <a:rPr kumimoji="0" lang="zh-CN" altLang="zh-CN" sz="12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2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r>
                                <a:rPr kumimoji="0" lang="en-US" altLang="zh-CN" sz="12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𝑂𝑢𝑡</m:t>
                              </m:r>
                            </m:e>
                            <m:sub>
                              <m:sSub>
                                <m:sSubPr>
                                  <m:ctrlPr>
                                    <a:rPr kumimoji="0" lang="zh-CN" altLang="zh-CN" sz="12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2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h</m:t>
                                  </m:r>
                                </m:e>
                                <m:sub>
                                  <m:r>
                                    <a:rPr kumimoji="0" lang="en-US" altLang="zh-CN" sz="12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1</m:t>
                                  </m:r>
                                </m:sub>
                              </m:sSub>
                            </m:sub>
                          </m:sSub>
                        </m:den>
                      </m:f>
                      <m:r>
                        <a:rPr kumimoji="0" lang="en-US" altLang="zh-CN" sz="1200" b="0" i="1" u="none" strike="noStrike" kern="100" cap="none" spc="0" normalizeH="0" baseline="0" noProof="0">
                          <a:ln>
                            <a:noFill/>
                          </a:ln>
                          <a:solidFill>
                            <a:prstClr val="black"/>
                          </a:solidFill>
                          <a:effectLst/>
                          <a:uLnTx/>
                          <a:uFillTx/>
                          <a:latin typeface="Cambria Math" panose="02040503050406030204" pitchFamily="18" charset="0"/>
                          <a:ea typeface="MS Gothic" panose="020B0609070205080204" pitchFamily="49" charset="-128"/>
                          <a:cs typeface="Times New Roman" panose="02020603050405020304" pitchFamily="18" charset="0"/>
                        </a:rPr>
                        <m:t>∗</m:t>
                      </m:r>
                      <m:f>
                        <m:fPr>
                          <m:ctrlPr>
                            <a:rPr kumimoji="0" lang="zh-CN" altLang="zh-CN" sz="12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fPr>
                        <m:num>
                          <m:r>
                            <a:rPr kumimoji="0" lang="en-US" altLang="zh-CN" sz="12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sSub>
                            <m:sSubPr>
                              <m:ctrlPr>
                                <a:rPr kumimoji="0" lang="zh-CN" altLang="zh-CN" sz="12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2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𝑂𝑢𝑡</m:t>
                              </m:r>
                            </m:e>
                            <m:sub>
                              <m:sSub>
                                <m:sSubPr>
                                  <m:ctrlPr>
                                    <a:rPr kumimoji="0" lang="zh-CN" altLang="zh-CN" sz="12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2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h</m:t>
                                  </m:r>
                                </m:e>
                                <m:sub>
                                  <m:r>
                                    <a:rPr kumimoji="0" lang="en-US" altLang="zh-CN" sz="12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1</m:t>
                                  </m:r>
                                </m:sub>
                              </m:sSub>
                            </m:sub>
                          </m:sSub>
                        </m:num>
                        <m:den>
                          <m:sSub>
                            <m:sSubPr>
                              <m:ctrlPr>
                                <a:rPr kumimoji="0" lang="zh-CN" altLang="zh-CN" sz="12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2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r>
                                <a:rPr kumimoji="0" lang="en-US" altLang="zh-CN" sz="12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𝐼𝑛</m:t>
                              </m:r>
                            </m:e>
                            <m:sub>
                              <m:sSub>
                                <m:sSubPr>
                                  <m:ctrlPr>
                                    <a:rPr kumimoji="0" lang="zh-CN" altLang="zh-CN" sz="12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2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h</m:t>
                                  </m:r>
                                </m:e>
                                <m:sub>
                                  <m:r>
                                    <a:rPr kumimoji="0" lang="en-US" altLang="zh-CN" sz="12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1</m:t>
                                  </m:r>
                                </m:sub>
                              </m:sSub>
                            </m:sub>
                          </m:sSub>
                        </m:den>
                      </m:f>
                      <m:r>
                        <a:rPr kumimoji="0" lang="en-US" altLang="zh-CN" sz="12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f>
                        <m:fPr>
                          <m:ctrlPr>
                            <a:rPr kumimoji="0" lang="zh-CN" altLang="zh-CN" sz="12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fPr>
                        <m:num>
                          <m:sSub>
                            <m:sSubPr>
                              <m:ctrlPr>
                                <a:rPr kumimoji="0" lang="zh-CN" altLang="zh-CN" sz="12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2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r>
                                <a:rPr kumimoji="0" lang="en-US" altLang="zh-CN" sz="12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𝐼𝑛</m:t>
                              </m:r>
                            </m:e>
                            <m:sub>
                              <m:sSub>
                                <m:sSubPr>
                                  <m:ctrlPr>
                                    <a:rPr kumimoji="0" lang="zh-CN" altLang="zh-CN" sz="12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2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h</m:t>
                                  </m:r>
                                </m:e>
                                <m:sub>
                                  <m:r>
                                    <a:rPr kumimoji="0" lang="en-US" altLang="zh-CN" sz="12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1</m:t>
                                  </m:r>
                                </m:sub>
                              </m:sSub>
                            </m:sub>
                          </m:sSub>
                        </m:num>
                        <m:den>
                          <m:sSub>
                            <m:sSubPr>
                              <m:ctrlPr>
                                <a:rPr kumimoji="0" lang="zh-CN" altLang="zh-CN" sz="12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2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r>
                                <a:rPr kumimoji="0" lang="en-US" altLang="zh-CN" sz="12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𝑤</m:t>
                              </m:r>
                            </m:e>
                            <m:sub>
                              <m:r>
                                <a:rPr kumimoji="0" lang="en-US" altLang="zh-CN" sz="12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1</m:t>
                              </m:r>
                            </m:sub>
                          </m:sSub>
                        </m:den>
                      </m:f>
                      <m:r>
                        <a:rPr kumimoji="0" lang="en-US" altLang="zh-CN" sz="12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f>
                        <m:fPr>
                          <m:ctrlPr>
                            <a:rPr kumimoji="0" lang="zh-CN" altLang="zh-CN" sz="12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fPr>
                        <m:num>
                          <m:r>
                            <a:rPr kumimoji="0" lang="en-US" altLang="zh-CN" sz="12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r>
                            <a:rPr kumimoji="0" lang="en-US" altLang="zh-CN" sz="12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ℒ</m:t>
                          </m:r>
                        </m:num>
                        <m:den>
                          <m:r>
                            <a:rPr kumimoji="0" lang="en-US" altLang="zh-CN" sz="12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acc>
                            <m:accPr>
                              <m:chr m:val="̂"/>
                              <m:ctrlPr>
                                <a:rPr kumimoji="0" lang="zh-CN" altLang="zh-CN" sz="1200" b="0" i="1" u="none" strike="noStrike" kern="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accPr>
                            <m:e>
                              <m:sSub>
                                <m:sSubPr>
                                  <m:ctrlPr>
                                    <a:rPr kumimoji="0" lang="zh-CN" altLang="zh-CN" sz="1200" b="0" i="1" u="none" strike="noStrike" kern="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2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𝑦</m:t>
                                  </m:r>
                                </m:e>
                                <m:sub>
                                  <m:r>
                                    <a:rPr kumimoji="0" lang="en-US" altLang="zh-CN" sz="12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3</m:t>
                                  </m:r>
                                </m:sub>
                              </m:sSub>
                            </m:e>
                          </m:acc>
                        </m:den>
                      </m:f>
                      <m:r>
                        <a:rPr kumimoji="0" lang="en-US" altLang="zh-CN" sz="12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f>
                        <m:fPr>
                          <m:ctrlPr>
                            <a:rPr kumimoji="0" lang="zh-CN" altLang="zh-CN" sz="12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fPr>
                        <m:num>
                          <m:r>
                            <a:rPr kumimoji="0" lang="en-US" altLang="zh-CN" sz="12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acc>
                            <m:accPr>
                              <m:chr m:val="̂"/>
                              <m:ctrlPr>
                                <a:rPr kumimoji="0" lang="zh-CN" altLang="zh-CN" sz="1200" b="0" i="1" u="none" strike="noStrike" kern="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accPr>
                            <m:e>
                              <m:sSub>
                                <m:sSubPr>
                                  <m:ctrlPr>
                                    <a:rPr kumimoji="0" lang="zh-CN" altLang="zh-CN" sz="1200" b="0" i="1" u="none" strike="noStrike" kern="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2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𝑦</m:t>
                                  </m:r>
                                </m:e>
                                <m:sub>
                                  <m:r>
                                    <a:rPr kumimoji="0" lang="en-US" altLang="zh-CN" sz="12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3</m:t>
                                  </m:r>
                                </m:sub>
                              </m:sSub>
                            </m:e>
                          </m:acc>
                        </m:num>
                        <m:den>
                          <m:sSub>
                            <m:sSubPr>
                              <m:ctrlPr>
                                <a:rPr kumimoji="0" lang="zh-CN" altLang="zh-CN" sz="12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2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r>
                                <a:rPr kumimoji="0" lang="en-US" altLang="zh-CN" sz="12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𝐼𝑛</m:t>
                              </m:r>
                            </m:e>
                            <m:sub>
                              <m:sSub>
                                <m:sSubPr>
                                  <m:ctrlPr>
                                    <a:rPr kumimoji="0" lang="zh-CN" altLang="zh-CN" sz="12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2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𝑜</m:t>
                                  </m:r>
                                </m:e>
                                <m:sub>
                                  <m:r>
                                    <a:rPr kumimoji="0" lang="en-US" altLang="zh-CN" sz="12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3</m:t>
                                  </m:r>
                                </m:sub>
                              </m:sSub>
                            </m:sub>
                          </m:sSub>
                        </m:den>
                      </m:f>
                      <m:r>
                        <a:rPr kumimoji="0" lang="en-US" altLang="zh-CN" sz="12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f>
                        <m:fPr>
                          <m:ctrlPr>
                            <a:rPr kumimoji="0" lang="zh-CN" altLang="zh-CN" sz="12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fPr>
                        <m:num>
                          <m:sSub>
                            <m:sSubPr>
                              <m:ctrlPr>
                                <a:rPr kumimoji="0" lang="zh-CN" altLang="zh-CN" sz="12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2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r>
                                <a:rPr kumimoji="0" lang="en-US" altLang="zh-CN" sz="12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𝐼𝑛</m:t>
                              </m:r>
                            </m:e>
                            <m:sub>
                              <m:sSub>
                                <m:sSubPr>
                                  <m:ctrlPr>
                                    <a:rPr kumimoji="0" lang="zh-CN" altLang="zh-CN" sz="12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2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𝑜</m:t>
                                  </m:r>
                                </m:e>
                                <m:sub>
                                  <m:r>
                                    <a:rPr kumimoji="0" lang="en-US" altLang="zh-CN" sz="12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3</m:t>
                                  </m:r>
                                </m:sub>
                              </m:sSub>
                            </m:sub>
                          </m:sSub>
                        </m:num>
                        <m:den>
                          <m:sSub>
                            <m:sSubPr>
                              <m:ctrlPr>
                                <a:rPr kumimoji="0" lang="zh-CN" altLang="zh-CN" sz="12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2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r>
                                <a:rPr kumimoji="0" lang="en-US" altLang="zh-CN" sz="12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𝑂𝑢𝑡</m:t>
                              </m:r>
                            </m:e>
                            <m:sub>
                              <m:sSub>
                                <m:sSubPr>
                                  <m:ctrlPr>
                                    <a:rPr kumimoji="0" lang="zh-CN" altLang="zh-CN" sz="12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2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h</m:t>
                                  </m:r>
                                </m:e>
                                <m:sub>
                                  <m:r>
                                    <a:rPr kumimoji="0" lang="en-US" altLang="zh-CN" sz="12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1</m:t>
                                  </m:r>
                                </m:sub>
                              </m:sSub>
                            </m:sub>
                          </m:sSub>
                        </m:den>
                      </m:f>
                      <m:r>
                        <a:rPr kumimoji="0" lang="en-US" altLang="zh-CN" sz="1200" b="0" i="1" u="none" strike="noStrike" kern="100" cap="none" spc="0" normalizeH="0" baseline="0" noProof="0">
                          <a:ln>
                            <a:noFill/>
                          </a:ln>
                          <a:solidFill>
                            <a:prstClr val="black"/>
                          </a:solidFill>
                          <a:effectLst/>
                          <a:uLnTx/>
                          <a:uFillTx/>
                          <a:latin typeface="Cambria Math" panose="02040503050406030204" pitchFamily="18" charset="0"/>
                          <a:ea typeface="MS Gothic" panose="020B0609070205080204" pitchFamily="49" charset="-128"/>
                          <a:cs typeface="Times New Roman" panose="02020603050405020304" pitchFamily="18" charset="0"/>
                        </a:rPr>
                        <m:t>∗</m:t>
                      </m:r>
                      <m:f>
                        <m:fPr>
                          <m:ctrlPr>
                            <a:rPr kumimoji="0" lang="zh-CN" altLang="zh-CN" sz="12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fPr>
                        <m:num>
                          <m:r>
                            <a:rPr kumimoji="0" lang="en-US" altLang="zh-CN" sz="12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sSub>
                            <m:sSubPr>
                              <m:ctrlPr>
                                <a:rPr kumimoji="0" lang="zh-CN" altLang="zh-CN" sz="12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2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𝑂𝑢𝑡</m:t>
                              </m:r>
                            </m:e>
                            <m:sub>
                              <m:sSub>
                                <m:sSubPr>
                                  <m:ctrlPr>
                                    <a:rPr kumimoji="0" lang="zh-CN" altLang="zh-CN" sz="12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2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h</m:t>
                                  </m:r>
                                </m:e>
                                <m:sub>
                                  <m:r>
                                    <a:rPr kumimoji="0" lang="en-US" altLang="zh-CN" sz="12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1</m:t>
                                  </m:r>
                                </m:sub>
                              </m:sSub>
                            </m:sub>
                          </m:sSub>
                        </m:num>
                        <m:den>
                          <m:sSub>
                            <m:sSubPr>
                              <m:ctrlPr>
                                <a:rPr kumimoji="0" lang="zh-CN" altLang="zh-CN" sz="12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2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r>
                                <a:rPr kumimoji="0" lang="en-US" altLang="zh-CN" sz="12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𝐼𝑛</m:t>
                              </m:r>
                            </m:e>
                            <m:sub>
                              <m:sSub>
                                <m:sSubPr>
                                  <m:ctrlPr>
                                    <a:rPr kumimoji="0" lang="zh-CN" altLang="zh-CN" sz="12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2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h</m:t>
                                  </m:r>
                                </m:e>
                                <m:sub>
                                  <m:r>
                                    <a:rPr kumimoji="0" lang="en-US" altLang="zh-CN" sz="12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1</m:t>
                                  </m:r>
                                </m:sub>
                              </m:sSub>
                            </m:sub>
                          </m:sSub>
                        </m:den>
                      </m:f>
                      <m:r>
                        <a:rPr kumimoji="0" lang="en-US" altLang="zh-CN" sz="12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f>
                        <m:fPr>
                          <m:ctrlPr>
                            <a:rPr kumimoji="0" lang="zh-CN" altLang="zh-CN" sz="12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fPr>
                        <m:num>
                          <m:sSub>
                            <m:sSubPr>
                              <m:ctrlPr>
                                <a:rPr kumimoji="0" lang="zh-CN" altLang="zh-CN" sz="12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2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r>
                                <a:rPr kumimoji="0" lang="en-US" altLang="zh-CN" sz="12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𝐼𝑛</m:t>
                              </m:r>
                            </m:e>
                            <m:sub>
                              <m:sSub>
                                <m:sSubPr>
                                  <m:ctrlPr>
                                    <a:rPr kumimoji="0" lang="zh-CN" altLang="zh-CN" sz="12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2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h</m:t>
                                  </m:r>
                                </m:e>
                                <m:sub>
                                  <m:r>
                                    <a:rPr kumimoji="0" lang="en-US" altLang="zh-CN" sz="12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1</m:t>
                                  </m:r>
                                </m:sub>
                              </m:sSub>
                            </m:sub>
                          </m:sSub>
                        </m:num>
                        <m:den>
                          <m:sSub>
                            <m:sSubPr>
                              <m:ctrlPr>
                                <a:rPr kumimoji="0" lang="zh-CN" altLang="zh-CN" sz="12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2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r>
                                <a:rPr kumimoji="0" lang="en-US" altLang="zh-CN" sz="12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𝑤</m:t>
                              </m:r>
                            </m:e>
                            <m:sub>
                              <m:r>
                                <a:rPr kumimoji="0" lang="en-US" altLang="zh-CN" sz="12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1</m:t>
                              </m:r>
                            </m:sub>
                          </m:sSub>
                        </m:den>
                      </m:f>
                    </m:oMath>
                    <m:oMath xmlns:m="http://schemas.openxmlformats.org/officeDocument/2006/math">
                      <m:r>
                        <a:rPr kumimoji="0" lang="en-US" altLang="zh-CN" sz="12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d>
                        <m:dPr>
                          <m:ctrlPr>
                            <a:rPr kumimoji="0" lang="zh-CN" altLang="zh-CN" sz="12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f>
                            <m:fPr>
                              <m:ctrlPr>
                                <a:rPr kumimoji="0" lang="zh-CN" altLang="zh-CN" sz="12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fPr>
                            <m:num>
                              <m:r>
                                <a:rPr kumimoji="0" lang="en-US" altLang="zh-CN" sz="12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r>
                                <a:rPr kumimoji="0" lang="en-US" altLang="zh-CN" sz="12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ℒ</m:t>
                              </m:r>
                            </m:num>
                            <m:den>
                              <m:r>
                                <a:rPr kumimoji="0" lang="en-US" altLang="zh-CN" sz="12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acc>
                                <m:accPr>
                                  <m:chr m:val="̂"/>
                                  <m:ctrlPr>
                                    <a:rPr kumimoji="0" lang="zh-CN" altLang="zh-CN" sz="12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accPr>
                                <m:e>
                                  <m:sSub>
                                    <m:sSubPr>
                                      <m:ctrlPr>
                                        <a:rPr kumimoji="0" lang="zh-CN" altLang="zh-CN" sz="12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2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𝑦</m:t>
                                      </m:r>
                                    </m:e>
                                    <m:sub>
                                      <m:r>
                                        <a:rPr kumimoji="0" lang="en-US" altLang="zh-CN" sz="12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1</m:t>
                                      </m:r>
                                    </m:sub>
                                  </m:sSub>
                                </m:e>
                              </m:acc>
                            </m:den>
                          </m:f>
                          <m:r>
                            <a:rPr kumimoji="0" lang="en-US" altLang="zh-CN" sz="12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f>
                            <m:fPr>
                              <m:ctrlPr>
                                <a:rPr kumimoji="0" lang="zh-CN" altLang="zh-CN" sz="12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fPr>
                            <m:num>
                              <m:r>
                                <a:rPr kumimoji="0" lang="en-US" altLang="zh-CN" sz="12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acc>
                                <m:accPr>
                                  <m:chr m:val="̂"/>
                                  <m:ctrlPr>
                                    <a:rPr kumimoji="0" lang="zh-CN" altLang="zh-CN" sz="12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accPr>
                                <m:e>
                                  <m:sSub>
                                    <m:sSubPr>
                                      <m:ctrlPr>
                                        <a:rPr kumimoji="0" lang="zh-CN" altLang="zh-CN" sz="12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2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𝑦</m:t>
                                      </m:r>
                                    </m:e>
                                    <m:sub>
                                      <m:r>
                                        <a:rPr kumimoji="0" lang="en-US" altLang="zh-CN" sz="12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1</m:t>
                                      </m:r>
                                    </m:sub>
                                  </m:sSub>
                                </m:e>
                              </m:acc>
                            </m:num>
                            <m:den>
                              <m:sSub>
                                <m:sSubPr>
                                  <m:ctrlPr>
                                    <a:rPr kumimoji="0" lang="zh-CN" altLang="zh-CN" sz="12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2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r>
                                    <a:rPr kumimoji="0" lang="en-US" altLang="zh-CN" sz="12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𝐼𝑛</m:t>
                                  </m:r>
                                </m:e>
                                <m:sub>
                                  <m:sSub>
                                    <m:sSubPr>
                                      <m:ctrlPr>
                                        <a:rPr kumimoji="0" lang="zh-CN" altLang="zh-CN" sz="12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2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𝑜</m:t>
                                      </m:r>
                                    </m:e>
                                    <m:sub>
                                      <m:r>
                                        <a:rPr kumimoji="0" lang="en-US" altLang="zh-CN" sz="12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1</m:t>
                                      </m:r>
                                    </m:sub>
                                  </m:sSub>
                                </m:sub>
                              </m:sSub>
                            </m:den>
                          </m:f>
                          <m:r>
                            <a:rPr kumimoji="0" lang="en-US" altLang="zh-CN" sz="12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f>
                            <m:fPr>
                              <m:ctrlPr>
                                <a:rPr kumimoji="0" lang="zh-CN" altLang="zh-CN" sz="12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fPr>
                            <m:num>
                              <m:sSub>
                                <m:sSubPr>
                                  <m:ctrlPr>
                                    <a:rPr kumimoji="0" lang="zh-CN" altLang="zh-CN" sz="12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2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r>
                                    <a:rPr kumimoji="0" lang="en-US" altLang="zh-CN" sz="12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𝐼𝑛</m:t>
                                  </m:r>
                                </m:e>
                                <m:sub>
                                  <m:sSub>
                                    <m:sSubPr>
                                      <m:ctrlPr>
                                        <a:rPr kumimoji="0" lang="zh-CN" altLang="zh-CN" sz="12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2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𝑜</m:t>
                                      </m:r>
                                    </m:e>
                                    <m:sub>
                                      <m:r>
                                        <a:rPr kumimoji="0" lang="en-US" altLang="zh-CN" sz="12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1</m:t>
                                      </m:r>
                                    </m:sub>
                                  </m:sSub>
                                </m:sub>
                              </m:sSub>
                            </m:num>
                            <m:den>
                              <m:sSub>
                                <m:sSubPr>
                                  <m:ctrlPr>
                                    <a:rPr kumimoji="0" lang="zh-CN" altLang="zh-CN" sz="12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2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r>
                                    <a:rPr kumimoji="0" lang="en-US" altLang="zh-CN" sz="12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𝑂𝑢𝑡</m:t>
                                  </m:r>
                                </m:e>
                                <m:sub>
                                  <m:sSub>
                                    <m:sSubPr>
                                      <m:ctrlPr>
                                        <a:rPr kumimoji="0" lang="zh-CN" altLang="zh-CN" sz="12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2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h</m:t>
                                      </m:r>
                                    </m:e>
                                    <m:sub>
                                      <m:r>
                                        <a:rPr kumimoji="0" lang="en-US" altLang="zh-CN" sz="12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1</m:t>
                                      </m:r>
                                    </m:sub>
                                  </m:sSub>
                                </m:sub>
                              </m:sSub>
                            </m:den>
                          </m:f>
                          <m:r>
                            <a:rPr kumimoji="0" lang="en-US" altLang="zh-CN" sz="12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f>
                            <m:fPr>
                              <m:ctrlPr>
                                <a:rPr kumimoji="0" lang="zh-CN" altLang="zh-CN" sz="12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fPr>
                            <m:num>
                              <m:r>
                                <a:rPr kumimoji="0" lang="en-US" altLang="zh-CN" sz="12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r>
                                <a:rPr kumimoji="0" lang="en-US" altLang="zh-CN" sz="12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ℒ</m:t>
                              </m:r>
                            </m:num>
                            <m:den>
                              <m:r>
                                <a:rPr kumimoji="0" lang="en-US" altLang="zh-CN" sz="12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acc>
                                <m:accPr>
                                  <m:chr m:val="̂"/>
                                  <m:ctrlPr>
                                    <a:rPr kumimoji="0" lang="zh-CN" altLang="zh-CN" sz="12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accPr>
                                <m:e>
                                  <m:sSub>
                                    <m:sSubPr>
                                      <m:ctrlPr>
                                        <a:rPr kumimoji="0" lang="zh-CN" altLang="zh-CN" sz="12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2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𝑦</m:t>
                                      </m:r>
                                    </m:e>
                                    <m:sub>
                                      <m:r>
                                        <a:rPr kumimoji="0" lang="en-US" altLang="zh-CN" sz="12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2</m:t>
                                      </m:r>
                                    </m:sub>
                                  </m:sSub>
                                </m:e>
                              </m:acc>
                            </m:den>
                          </m:f>
                          <m:r>
                            <a:rPr kumimoji="0" lang="en-US" altLang="zh-CN" sz="12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f>
                            <m:fPr>
                              <m:ctrlPr>
                                <a:rPr kumimoji="0" lang="zh-CN" altLang="zh-CN" sz="12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fPr>
                            <m:num>
                              <m:r>
                                <a:rPr kumimoji="0" lang="en-US" altLang="zh-CN" sz="12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acc>
                                <m:accPr>
                                  <m:chr m:val="̂"/>
                                  <m:ctrlPr>
                                    <a:rPr kumimoji="0" lang="zh-CN" altLang="zh-CN" sz="12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accPr>
                                <m:e>
                                  <m:sSub>
                                    <m:sSubPr>
                                      <m:ctrlPr>
                                        <a:rPr kumimoji="0" lang="zh-CN" altLang="zh-CN" sz="12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2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𝑦</m:t>
                                      </m:r>
                                    </m:e>
                                    <m:sub>
                                      <m:r>
                                        <a:rPr kumimoji="0" lang="en-US" altLang="zh-CN" sz="12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2</m:t>
                                      </m:r>
                                    </m:sub>
                                  </m:sSub>
                                </m:e>
                              </m:acc>
                            </m:num>
                            <m:den>
                              <m:sSub>
                                <m:sSubPr>
                                  <m:ctrlPr>
                                    <a:rPr kumimoji="0" lang="zh-CN" altLang="zh-CN" sz="12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2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r>
                                    <a:rPr kumimoji="0" lang="en-US" altLang="zh-CN" sz="12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𝐼𝑛</m:t>
                                  </m:r>
                                </m:e>
                                <m:sub>
                                  <m:sSub>
                                    <m:sSubPr>
                                      <m:ctrlPr>
                                        <a:rPr kumimoji="0" lang="zh-CN" altLang="zh-CN" sz="12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2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𝑜</m:t>
                                      </m:r>
                                    </m:e>
                                    <m:sub>
                                      <m:r>
                                        <a:rPr kumimoji="0" lang="en-US" altLang="zh-CN" sz="12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2</m:t>
                                      </m:r>
                                    </m:sub>
                                  </m:sSub>
                                </m:sub>
                              </m:sSub>
                            </m:den>
                          </m:f>
                          <m:r>
                            <a:rPr kumimoji="0" lang="en-US" altLang="zh-CN" sz="12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f>
                            <m:fPr>
                              <m:ctrlPr>
                                <a:rPr kumimoji="0" lang="zh-CN" altLang="zh-CN" sz="12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fPr>
                            <m:num>
                              <m:sSub>
                                <m:sSubPr>
                                  <m:ctrlPr>
                                    <a:rPr kumimoji="0" lang="zh-CN" altLang="zh-CN" sz="12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2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r>
                                    <a:rPr kumimoji="0" lang="en-US" altLang="zh-CN" sz="12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𝐼𝑛</m:t>
                                  </m:r>
                                </m:e>
                                <m:sub>
                                  <m:sSub>
                                    <m:sSubPr>
                                      <m:ctrlPr>
                                        <a:rPr kumimoji="0" lang="zh-CN" altLang="zh-CN" sz="12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2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𝑜</m:t>
                                      </m:r>
                                    </m:e>
                                    <m:sub>
                                      <m:r>
                                        <a:rPr kumimoji="0" lang="en-US" altLang="zh-CN" sz="12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2</m:t>
                                      </m:r>
                                    </m:sub>
                                  </m:sSub>
                                </m:sub>
                              </m:sSub>
                            </m:num>
                            <m:den>
                              <m:sSub>
                                <m:sSubPr>
                                  <m:ctrlPr>
                                    <a:rPr kumimoji="0" lang="zh-CN" altLang="zh-CN" sz="12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2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r>
                                    <a:rPr kumimoji="0" lang="en-US" altLang="zh-CN" sz="12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𝑂𝑢𝑡</m:t>
                                  </m:r>
                                </m:e>
                                <m:sub>
                                  <m:sSub>
                                    <m:sSubPr>
                                      <m:ctrlPr>
                                        <a:rPr kumimoji="0" lang="zh-CN" altLang="zh-CN" sz="12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2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h</m:t>
                                      </m:r>
                                    </m:e>
                                    <m:sub>
                                      <m:r>
                                        <a:rPr kumimoji="0" lang="en-US" altLang="zh-CN" sz="12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1</m:t>
                                      </m:r>
                                    </m:sub>
                                  </m:sSub>
                                </m:sub>
                              </m:sSub>
                            </m:den>
                          </m:f>
                          <m:r>
                            <a:rPr kumimoji="0" lang="en-US" altLang="zh-CN" sz="12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f>
                            <m:fPr>
                              <m:ctrlPr>
                                <a:rPr kumimoji="0" lang="zh-CN" altLang="zh-CN" sz="12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fPr>
                            <m:num>
                              <m:r>
                                <a:rPr kumimoji="0" lang="en-US" altLang="zh-CN" sz="12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r>
                                <a:rPr kumimoji="0" lang="en-US" altLang="zh-CN" sz="12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ℒ</m:t>
                              </m:r>
                            </m:num>
                            <m:den>
                              <m:r>
                                <a:rPr kumimoji="0" lang="en-US" altLang="zh-CN" sz="12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acc>
                                <m:accPr>
                                  <m:chr m:val="̂"/>
                                  <m:ctrlPr>
                                    <a:rPr kumimoji="0" lang="zh-CN" altLang="zh-CN" sz="12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accPr>
                                <m:e>
                                  <m:sSub>
                                    <m:sSubPr>
                                      <m:ctrlPr>
                                        <a:rPr kumimoji="0" lang="zh-CN" altLang="zh-CN" sz="12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2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𝑦</m:t>
                                      </m:r>
                                    </m:e>
                                    <m:sub>
                                      <m:r>
                                        <a:rPr kumimoji="0" lang="en-US" altLang="zh-CN" sz="12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3</m:t>
                                      </m:r>
                                    </m:sub>
                                  </m:sSub>
                                </m:e>
                              </m:acc>
                            </m:den>
                          </m:f>
                          <m:r>
                            <a:rPr kumimoji="0" lang="en-US" altLang="zh-CN" sz="12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f>
                            <m:fPr>
                              <m:ctrlPr>
                                <a:rPr kumimoji="0" lang="zh-CN" altLang="zh-CN" sz="12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fPr>
                            <m:num>
                              <m:r>
                                <a:rPr kumimoji="0" lang="en-US" altLang="zh-CN" sz="12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acc>
                                <m:accPr>
                                  <m:chr m:val="̂"/>
                                  <m:ctrlPr>
                                    <a:rPr kumimoji="0" lang="zh-CN" altLang="zh-CN" sz="12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accPr>
                                <m:e>
                                  <m:sSub>
                                    <m:sSubPr>
                                      <m:ctrlPr>
                                        <a:rPr kumimoji="0" lang="zh-CN" altLang="zh-CN" sz="12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2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𝑦</m:t>
                                      </m:r>
                                    </m:e>
                                    <m:sub>
                                      <m:r>
                                        <a:rPr kumimoji="0" lang="en-US" altLang="zh-CN" sz="12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3</m:t>
                                      </m:r>
                                    </m:sub>
                                  </m:sSub>
                                </m:e>
                              </m:acc>
                            </m:num>
                            <m:den>
                              <m:sSub>
                                <m:sSubPr>
                                  <m:ctrlPr>
                                    <a:rPr kumimoji="0" lang="zh-CN" altLang="zh-CN" sz="12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2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r>
                                    <a:rPr kumimoji="0" lang="en-US" altLang="zh-CN" sz="12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𝐼𝑛</m:t>
                                  </m:r>
                                </m:e>
                                <m:sub>
                                  <m:sSub>
                                    <m:sSubPr>
                                      <m:ctrlPr>
                                        <a:rPr kumimoji="0" lang="zh-CN" altLang="zh-CN" sz="12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2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𝑜</m:t>
                                      </m:r>
                                    </m:e>
                                    <m:sub>
                                      <m:r>
                                        <a:rPr kumimoji="0" lang="en-US" altLang="zh-CN" sz="12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3</m:t>
                                      </m:r>
                                    </m:sub>
                                  </m:sSub>
                                </m:sub>
                              </m:sSub>
                            </m:den>
                          </m:f>
                          <m:r>
                            <a:rPr kumimoji="0" lang="en-US" altLang="zh-CN" sz="12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f>
                            <m:fPr>
                              <m:ctrlPr>
                                <a:rPr kumimoji="0" lang="zh-CN" altLang="zh-CN" sz="12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fPr>
                            <m:num>
                              <m:sSub>
                                <m:sSubPr>
                                  <m:ctrlPr>
                                    <a:rPr kumimoji="0" lang="zh-CN" altLang="zh-CN" sz="12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2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r>
                                    <a:rPr kumimoji="0" lang="en-US" altLang="zh-CN" sz="12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𝐼𝑛</m:t>
                                  </m:r>
                                </m:e>
                                <m:sub>
                                  <m:sSub>
                                    <m:sSubPr>
                                      <m:ctrlPr>
                                        <a:rPr kumimoji="0" lang="zh-CN" altLang="zh-CN" sz="12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2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𝑜</m:t>
                                      </m:r>
                                    </m:e>
                                    <m:sub>
                                      <m:r>
                                        <a:rPr kumimoji="0" lang="en-US" altLang="zh-CN" sz="12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3</m:t>
                                      </m:r>
                                    </m:sub>
                                  </m:sSub>
                                </m:sub>
                              </m:sSub>
                            </m:num>
                            <m:den>
                              <m:sSub>
                                <m:sSubPr>
                                  <m:ctrlPr>
                                    <a:rPr kumimoji="0" lang="zh-CN" altLang="zh-CN" sz="12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2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r>
                                    <a:rPr kumimoji="0" lang="en-US" altLang="zh-CN" sz="12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𝑂𝑢𝑡</m:t>
                                  </m:r>
                                </m:e>
                                <m:sub>
                                  <m:sSub>
                                    <m:sSubPr>
                                      <m:ctrlPr>
                                        <a:rPr kumimoji="0" lang="zh-CN" altLang="zh-CN" sz="12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2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h</m:t>
                                      </m:r>
                                    </m:e>
                                    <m:sub>
                                      <m:r>
                                        <a:rPr kumimoji="0" lang="en-US" altLang="zh-CN" sz="12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1</m:t>
                                      </m:r>
                                    </m:sub>
                                  </m:sSub>
                                </m:sub>
                              </m:sSub>
                            </m:den>
                          </m:f>
                        </m:e>
                      </m:d>
                      <m:r>
                        <a:rPr kumimoji="0" lang="en-US" altLang="zh-CN" sz="12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f>
                        <m:fPr>
                          <m:ctrlPr>
                            <a:rPr kumimoji="0" lang="zh-CN" altLang="zh-CN" sz="12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fPr>
                        <m:num>
                          <m:r>
                            <a:rPr kumimoji="0" lang="en-US" altLang="zh-CN" sz="12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sSub>
                            <m:sSubPr>
                              <m:ctrlPr>
                                <a:rPr kumimoji="0" lang="zh-CN" altLang="zh-CN" sz="12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2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𝑂𝑢𝑡</m:t>
                              </m:r>
                            </m:e>
                            <m:sub>
                              <m:sSub>
                                <m:sSubPr>
                                  <m:ctrlPr>
                                    <a:rPr kumimoji="0" lang="zh-CN" altLang="zh-CN" sz="12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2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h</m:t>
                                  </m:r>
                                </m:e>
                                <m:sub>
                                  <m:r>
                                    <a:rPr kumimoji="0" lang="en-US" altLang="zh-CN" sz="12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1</m:t>
                                  </m:r>
                                </m:sub>
                              </m:sSub>
                            </m:sub>
                          </m:sSub>
                        </m:num>
                        <m:den>
                          <m:sSub>
                            <m:sSubPr>
                              <m:ctrlPr>
                                <a:rPr kumimoji="0" lang="zh-CN" altLang="zh-CN" sz="12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2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r>
                                <a:rPr kumimoji="0" lang="en-US" altLang="zh-CN" sz="12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𝐼𝑛</m:t>
                              </m:r>
                            </m:e>
                            <m:sub>
                              <m:sSub>
                                <m:sSubPr>
                                  <m:ctrlPr>
                                    <a:rPr kumimoji="0" lang="zh-CN" altLang="zh-CN" sz="12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2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h</m:t>
                                  </m:r>
                                </m:e>
                                <m:sub>
                                  <m:r>
                                    <a:rPr kumimoji="0" lang="en-US" altLang="zh-CN" sz="12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1</m:t>
                                  </m:r>
                                </m:sub>
                              </m:sSub>
                            </m:sub>
                          </m:sSub>
                        </m:den>
                      </m:f>
                      <m:r>
                        <a:rPr kumimoji="0" lang="en-US" altLang="zh-CN" sz="12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f>
                        <m:fPr>
                          <m:ctrlPr>
                            <a:rPr kumimoji="0" lang="zh-CN" altLang="zh-CN" sz="12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fPr>
                        <m:num>
                          <m:sSub>
                            <m:sSubPr>
                              <m:ctrlPr>
                                <a:rPr kumimoji="0" lang="zh-CN" altLang="zh-CN" sz="12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2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r>
                                <a:rPr kumimoji="0" lang="en-US" altLang="zh-CN" sz="12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𝐼𝑛</m:t>
                              </m:r>
                            </m:e>
                            <m:sub>
                              <m:sSub>
                                <m:sSubPr>
                                  <m:ctrlPr>
                                    <a:rPr kumimoji="0" lang="zh-CN" altLang="zh-CN" sz="12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2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h</m:t>
                                  </m:r>
                                </m:e>
                                <m:sub>
                                  <m:r>
                                    <a:rPr kumimoji="0" lang="en-US" altLang="zh-CN" sz="12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1</m:t>
                                  </m:r>
                                </m:sub>
                              </m:sSub>
                            </m:sub>
                          </m:sSub>
                        </m:num>
                        <m:den>
                          <m:sSub>
                            <m:sSubPr>
                              <m:ctrlPr>
                                <a:rPr kumimoji="0" lang="zh-CN" altLang="zh-CN" sz="12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2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r>
                                <a:rPr kumimoji="0" lang="en-US" altLang="zh-CN" sz="12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𝑤</m:t>
                              </m:r>
                            </m:e>
                            <m:sub>
                              <m:r>
                                <a:rPr kumimoji="0" lang="en-US" altLang="zh-CN" sz="12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1</m:t>
                              </m:r>
                            </m:sub>
                          </m:sSub>
                        </m:den>
                      </m:f>
                    </m:oMath>
                    <m:oMath xmlns:m="http://schemas.openxmlformats.org/officeDocument/2006/math">
                      <m:r>
                        <m:rPr>
                          <m:aln/>
                        </m:rPr>
                        <a:rPr kumimoji="0" lang="en-US" altLang="zh-CN" sz="12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r>
                        <a:rPr kumimoji="0" lang="en-US" altLang="zh-CN" sz="12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sSub>
                        <m:sSubPr>
                          <m:ctrlPr>
                            <a:rPr kumimoji="0" lang="zh-CN" altLang="zh-CN" sz="12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2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𝛿</m:t>
                          </m:r>
                        </m:e>
                        <m:sub>
                          <m:r>
                            <a:rPr kumimoji="0" lang="en-US" altLang="zh-CN" sz="12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7</m:t>
                          </m:r>
                        </m:sub>
                      </m:sSub>
                      <m:r>
                        <a:rPr kumimoji="0" lang="en-US" altLang="zh-CN" sz="12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sSub>
                        <m:sSubPr>
                          <m:ctrlPr>
                            <a:rPr kumimoji="0" lang="zh-CN" altLang="zh-CN" sz="12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2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𝛿</m:t>
                          </m:r>
                        </m:e>
                        <m:sub>
                          <m:r>
                            <a:rPr kumimoji="0" lang="en-US" altLang="zh-CN" sz="12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8</m:t>
                          </m:r>
                        </m:sub>
                      </m:sSub>
                      <m:r>
                        <a:rPr kumimoji="0" lang="en-US" altLang="zh-CN" sz="12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sSub>
                        <m:sSubPr>
                          <m:ctrlPr>
                            <a:rPr kumimoji="0" lang="zh-CN" altLang="zh-CN" sz="12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2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𝛿</m:t>
                          </m:r>
                        </m:e>
                        <m:sub>
                          <m:r>
                            <a:rPr kumimoji="0" lang="en-US" altLang="zh-CN" sz="12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9</m:t>
                          </m:r>
                        </m:sub>
                      </m:sSub>
                      <m:r>
                        <a:rPr kumimoji="0" lang="en-US" altLang="zh-CN" sz="12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f>
                        <m:fPr>
                          <m:ctrlPr>
                            <a:rPr kumimoji="0" lang="zh-CN" altLang="zh-CN" sz="12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fPr>
                        <m:num>
                          <m:r>
                            <a:rPr kumimoji="0" lang="en-US" altLang="zh-CN" sz="12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sSub>
                            <m:sSubPr>
                              <m:ctrlPr>
                                <a:rPr kumimoji="0" lang="zh-CN" altLang="zh-CN" sz="12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2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𝑂𝑢𝑡</m:t>
                              </m:r>
                            </m:e>
                            <m:sub>
                              <m:sSub>
                                <m:sSubPr>
                                  <m:ctrlPr>
                                    <a:rPr kumimoji="0" lang="zh-CN" altLang="zh-CN" sz="12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2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h</m:t>
                                  </m:r>
                                </m:e>
                                <m:sub>
                                  <m:r>
                                    <a:rPr kumimoji="0" lang="en-US" altLang="zh-CN" sz="12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1</m:t>
                                  </m:r>
                                </m:sub>
                              </m:sSub>
                            </m:sub>
                          </m:sSub>
                        </m:num>
                        <m:den>
                          <m:sSub>
                            <m:sSubPr>
                              <m:ctrlPr>
                                <a:rPr kumimoji="0" lang="zh-CN" altLang="zh-CN" sz="12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2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r>
                                <a:rPr kumimoji="0" lang="en-US" altLang="zh-CN" sz="12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𝐼𝑛</m:t>
                              </m:r>
                            </m:e>
                            <m:sub>
                              <m:sSub>
                                <m:sSubPr>
                                  <m:ctrlPr>
                                    <a:rPr kumimoji="0" lang="zh-CN" altLang="zh-CN" sz="12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2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h</m:t>
                                  </m:r>
                                </m:e>
                                <m:sub>
                                  <m:r>
                                    <a:rPr kumimoji="0" lang="en-US" altLang="zh-CN" sz="12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1</m:t>
                                  </m:r>
                                </m:sub>
                              </m:sSub>
                            </m:sub>
                          </m:sSub>
                        </m:den>
                      </m:f>
                      <m:r>
                        <a:rPr kumimoji="0" lang="en-US" altLang="zh-CN" sz="12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f>
                        <m:fPr>
                          <m:ctrlPr>
                            <a:rPr kumimoji="0" lang="zh-CN" altLang="zh-CN" sz="12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fPr>
                        <m:num>
                          <m:sSub>
                            <m:sSubPr>
                              <m:ctrlPr>
                                <a:rPr kumimoji="0" lang="zh-CN" altLang="zh-CN" sz="12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2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r>
                                <a:rPr kumimoji="0" lang="en-US" altLang="zh-CN" sz="12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𝐼𝑛</m:t>
                              </m:r>
                            </m:e>
                            <m:sub>
                              <m:sSub>
                                <m:sSubPr>
                                  <m:ctrlPr>
                                    <a:rPr kumimoji="0" lang="zh-CN" altLang="zh-CN" sz="12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2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h</m:t>
                                  </m:r>
                                </m:e>
                                <m:sub>
                                  <m:r>
                                    <a:rPr kumimoji="0" lang="en-US" altLang="zh-CN" sz="12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1</m:t>
                                  </m:r>
                                </m:sub>
                              </m:sSub>
                            </m:sub>
                          </m:sSub>
                        </m:num>
                        <m:den>
                          <m:sSub>
                            <m:sSubPr>
                              <m:ctrlPr>
                                <a:rPr kumimoji="0" lang="zh-CN" altLang="zh-CN" sz="12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2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r>
                                <a:rPr kumimoji="0" lang="en-US" altLang="zh-CN" sz="12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𝑤</m:t>
                              </m:r>
                            </m:e>
                            <m:sub>
                              <m:r>
                                <a:rPr kumimoji="0" lang="en-US" altLang="zh-CN" sz="12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1</m:t>
                              </m:r>
                            </m:sub>
                          </m:sSub>
                        </m:den>
                      </m:f>
                    </m:oMath>
                  </m:oMathPara>
                </a14:m>
                <a:endParaRPr kumimoji="0" lang="zh-CN" altLang="zh-CN" sz="1200" b="0" i="0" u="none" strike="noStrike" kern="1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mc:Choice>
        <mc:Fallback xmlns="">
          <p:sp>
            <p:nvSpPr>
              <p:cNvPr id="13" name="矩形 12">
                <a:extLst>
                  <a:ext uri="{FF2B5EF4-FFF2-40B4-BE49-F238E27FC236}">
                    <a16:creationId xmlns:a16="http://schemas.microsoft.com/office/drawing/2014/main" id="{A76CF0E8-AE13-4D5F-AF69-AD0A1277AE51}"/>
                  </a:ext>
                </a:extLst>
              </p:cNvPr>
              <p:cNvSpPr>
                <a:spLocks noRot="1" noChangeAspect="1" noMove="1" noResize="1" noEditPoints="1" noAdjustHandles="1" noChangeArrowheads="1" noChangeShapeType="1" noTextEdit="1"/>
              </p:cNvSpPr>
              <p:nvPr/>
            </p:nvSpPr>
            <p:spPr>
              <a:xfrm>
                <a:off x="246186" y="2501797"/>
                <a:ext cx="6394561" cy="2773323"/>
              </a:xfrm>
              <a:prstGeom prst="rect">
                <a:avLst/>
              </a:prstGeom>
              <a:blipFill>
                <a:blip r:embed="rId5"/>
                <a:stretch>
                  <a:fillRect r="-514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矩形 13">
                <a:extLst>
                  <a:ext uri="{FF2B5EF4-FFF2-40B4-BE49-F238E27FC236}">
                    <a16:creationId xmlns:a16="http://schemas.microsoft.com/office/drawing/2014/main" id="{D54A9D23-EBE7-48E2-8D2B-2C2C85103D69}"/>
                  </a:ext>
                </a:extLst>
              </p:cNvPr>
              <p:cNvSpPr/>
              <p:nvPr/>
            </p:nvSpPr>
            <p:spPr>
              <a:xfrm>
                <a:off x="983192" y="5674788"/>
                <a:ext cx="10658621" cy="640816"/>
              </a:xfrm>
              <a:prstGeom prst="rect">
                <a:avLst/>
              </a:prstGeom>
            </p:spPr>
            <p:txBody>
              <a:bodyPr wrap="square">
                <a:spAutoFit/>
              </a:bodyPr>
              <a:lstStyle/>
              <a:p>
                <a:pPr marL="0" marR="0" lvl="0" indent="266700" algn="ctr" defTabSz="914400" rtl="0" eaLnBrk="1" fontAlgn="auto" latinLnBrk="0" hangingPunct="1">
                  <a:lnSpc>
                    <a:spcPts val="2200"/>
                  </a:lnSpc>
                  <a:spcBef>
                    <a:spcPts val="0"/>
                  </a:spcBef>
                  <a:spcAft>
                    <a:spcPts val="0"/>
                  </a:spcAft>
                  <a:buClrTx/>
                  <a:buSzTx/>
                  <a:buFontTx/>
                  <a:buNone/>
                  <a:tabLst/>
                  <a:defRPr/>
                </a:pPr>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在计算得到所有参数相对于损失函数</a:t>
                </a:r>
                <a14:m>
                  <m:oMath xmlns:m="http://schemas.openxmlformats.org/officeDocument/2006/math">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ℒ</m:t>
                    </m:r>
                  </m:oMath>
                </a14:m>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的偏导结果后，利用梯度下降算法，通过</a:t>
                </a:r>
                <a14:m>
                  <m:oMath xmlns:m="http://schemas.openxmlformats.org/officeDocument/2006/math">
                    <m:sSubSup>
                      <m:sSubSupPr>
                        <m:ctrlPr>
                          <a:rPr kumimoji="0" lang="zh-CN" altLang="zh-CN" sz="14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SupPr>
                      <m:e>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𝑤</m:t>
                        </m:r>
                      </m:e>
                      <m:sub>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𝑖</m:t>
                        </m:r>
                      </m:sub>
                      <m:sup>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𝑛𝑒𝑤</m:t>
                        </m:r>
                      </m:sup>
                    </m:sSubSup>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 </m:t>
                    </m:r>
                    <m:sSub>
                      <m:sSubPr>
                        <m:ctrlPr>
                          <a:rPr kumimoji="0" lang="zh-CN" altLang="zh-CN" sz="14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𝑤</m:t>
                        </m:r>
                      </m:e>
                      <m:sub>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𝑖</m:t>
                        </m:r>
                      </m:sub>
                    </m:sSub>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 − </m:t>
                    </m:r>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𝜂</m:t>
                    </m:r>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 ∗ </m:t>
                    </m:r>
                    <m:sSub>
                      <m:sSubPr>
                        <m:ctrlPr>
                          <a:rPr kumimoji="0" lang="zh-CN" altLang="zh-CN" sz="14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𝛿</m:t>
                        </m:r>
                      </m:e>
                      <m:sub>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𝑖</m:t>
                        </m:r>
                      </m:sub>
                    </m:sSub>
                  </m:oMath>
                </a14:m>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来更新参数取值。然后不断</a:t>
                </a:r>
                <a:endParaRPr kumimoji="0" lang="en-US"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endParaRPr>
              </a:p>
              <a:p>
                <a:pPr marL="0" marR="0" lvl="0" indent="266700" algn="ctr" defTabSz="914400" rtl="0" eaLnBrk="1" fontAlgn="auto" latinLnBrk="0" hangingPunct="1">
                  <a:lnSpc>
                    <a:spcPts val="2200"/>
                  </a:lnSpc>
                  <a:spcBef>
                    <a:spcPts val="0"/>
                  </a:spcBef>
                  <a:spcAft>
                    <a:spcPts val="0"/>
                  </a:spcAft>
                  <a:buClrTx/>
                  <a:buSzTx/>
                  <a:buFontTx/>
                  <a:buNone/>
                  <a:tabLst/>
                  <a:defRPr/>
                </a:pPr>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迭代，直至模型参数收敛，此时损失函数减少到其最小值。</a:t>
                </a:r>
              </a:p>
            </p:txBody>
          </p:sp>
        </mc:Choice>
        <mc:Fallback xmlns="">
          <p:sp>
            <p:nvSpPr>
              <p:cNvPr id="14" name="矩形 13">
                <a:extLst>
                  <a:ext uri="{FF2B5EF4-FFF2-40B4-BE49-F238E27FC236}">
                    <a16:creationId xmlns:a16="http://schemas.microsoft.com/office/drawing/2014/main" id="{D54A9D23-EBE7-48E2-8D2B-2C2C85103D69}"/>
                  </a:ext>
                </a:extLst>
              </p:cNvPr>
              <p:cNvSpPr>
                <a:spLocks noRot="1" noChangeAspect="1" noMove="1" noResize="1" noEditPoints="1" noAdjustHandles="1" noChangeArrowheads="1" noChangeShapeType="1" noTextEdit="1"/>
              </p:cNvSpPr>
              <p:nvPr/>
            </p:nvSpPr>
            <p:spPr>
              <a:xfrm>
                <a:off x="983192" y="5674788"/>
                <a:ext cx="10658621" cy="640816"/>
              </a:xfrm>
              <a:prstGeom prst="rect">
                <a:avLst/>
              </a:prstGeom>
              <a:blipFill>
                <a:blip r:embed="rId6"/>
                <a:stretch>
                  <a:fillRect b="-666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920830866"/>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504507" y="1008198"/>
            <a:ext cx="8846288" cy="497934"/>
            <a:chOff x="2228892" y="2819853"/>
            <a:chExt cx="4786506" cy="497934"/>
          </a:xfrm>
        </p:grpSpPr>
        <p:sp>
          <p:nvSpPr>
            <p:cNvPr id="3" name="平行四边形 2"/>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4" name="平行四边形 3"/>
            <p:cNvSpPr/>
            <p:nvPr/>
          </p:nvSpPr>
          <p:spPr bwMode="auto">
            <a:xfrm>
              <a:off x="2228892" y="2819853"/>
              <a:ext cx="4786506"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5" name="矩形 4"/>
            <p:cNvSpPr/>
            <p:nvPr/>
          </p:nvSpPr>
          <p:spPr>
            <a:xfrm>
              <a:off x="2591332" y="2826188"/>
              <a:ext cx="4133539" cy="40011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rPr>
                <a:t>卷积神经网络：为什么是它</a:t>
              </a:r>
            </a:p>
          </p:txBody>
        </p:sp>
      </p:grpSp>
      <p:sp>
        <p:nvSpPr>
          <p:cNvPr id="12" name="矩形 11">
            <a:extLst>
              <a:ext uri="{FF2B5EF4-FFF2-40B4-BE49-F238E27FC236}">
                <a16:creationId xmlns:a16="http://schemas.microsoft.com/office/drawing/2014/main" id="{5E3A4826-C45A-4929-A41E-665945622565}"/>
              </a:ext>
            </a:extLst>
          </p:cNvPr>
          <p:cNvSpPr/>
          <p:nvPr/>
        </p:nvSpPr>
        <p:spPr>
          <a:xfrm>
            <a:off x="852473" y="129010"/>
            <a:ext cx="1826141"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mn-cs"/>
              </a:rPr>
              <a:t>二、卷积神经网络</a:t>
            </a:r>
            <a:endParaRPr kumimoji="0" lang="zh-CN" altLang="en-US" sz="16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p:sp>
        <p:nvSpPr>
          <p:cNvPr id="6" name="矩形 5">
            <a:extLst>
              <a:ext uri="{FF2B5EF4-FFF2-40B4-BE49-F238E27FC236}">
                <a16:creationId xmlns:a16="http://schemas.microsoft.com/office/drawing/2014/main" id="{9847CCA0-7C47-4BCF-9362-2805C334D8CF}"/>
              </a:ext>
            </a:extLst>
          </p:cNvPr>
          <p:cNvSpPr/>
          <p:nvPr/>
        </p:nvSpPr>
        <p:spPr>
          <a:xfrm>
            <a:off x="744620" y="1753875"/>
            <a:ext cx="10837778" cy="4255267"/>
          </a:xfrm>
          <a:prstGeom prst="rect">
            <a:avLst/>
          </a:prstGeom>
        </p:spPr>
        <p:txBody>
          <a:bodyPr wrap="square">
            <a:spAutoFit/>
          </a:bodyPr>
          <a:lstStyle/>
          <a:p>
            <a:pPr marL="285750" marR="0" lvl="0" indent="-285750" algn="just" defTabSz="914400" rtl="0" eaLnBrk="1" fontAlgn="auto" latinLnBrk="0" hangingPunct="1">
              <a:lnSpc>
                <a:spcPct val="150000"/>
              </a:lnSpc>
              <a:spcBef>
                <a:spcPts val="0"/>
              </a:spcBef>
              <a:spcAft>
                <a:spcPts val="0"/>
              </a:spcAft>
              <a:buClrTx/>
              <a:buSzTx/>
              <a:buFont typeface="Wingdings" panose="05000000000000000000" pitchFamily="2" charset="2"/>
              <a:buChar char="l"/>
              <a:tabLst/>
              <a:defRPr/>
            </a:pPr>
            <a:r>
              <a:rPr kumimoji="0" lang="zh-CN" altLang="en-US"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在前馈神经网络中，输入层的输入数据直接与第一个隐藏层中的所有神经元相互连接。如果输入数据是一幅图像，需要把灰度图像（二维矩阵）或彩色图像（三维矩阵）转换为向量形式。例如，给定一幅分辨率为</a:t>
            </a:r>
            <a:r>
              <a:rPr kumimoji="0" lang="en-US"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1 000×1 000</a:t>
            </a:r>
            <a:r>
              <a:rPr kumimoji="0" lang="zh-CN" altLang="en-US"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的灰度图像，输入数据卷积神经网络为一个</a:t>
            </a:r>
            <a:r>
              <a:rPr kumimoji="0" lang="en-US"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1 000 000</a:t>
            </a:r>
            <a:r>
              <a:rPr kumimoji="0" lang="zh-CN" altLang="en-US"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维的向量，如果输入数据与第一个隐藏层中的所有神经元均相连，且第一个隐藏层的维度与输入维度一致，则输入层到第一个隐藏层之间待训练的参数数量为</a:t>
            </a:r>
            <a:r>
              <a:rPr kumimoji="0" lang="en-US"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1012</a:t>
            </a:r>
            <a:r>
              <a:rPr kumimoji="0" lang="zh-CN" altLang="en-US"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个，模型参数数量如此巨大，不仅会占用大量计算机内存，而且也会使神经网络模型的训练变得难以收敛。因此，对于图像这样的数据，</a:t>
            </a:r>
            <a:r>
              <a:rPr kumimoji="0" lang="zh-CN" altLang="en-US" sz="1400" b="1" i="0" u="none" strike="noStrike" kern="1200" cap="none" spc="0" normalizeH="0" baseline="0" noProof="0" dirty="0">
                <a:ln>
                  <a:noFill/>
                </a:ln>
                <a:solidFill>
                  <a:srgbClr val="FF0000"/>
                </a:solidFill>
                <a:effectLst/>
                <a:uLnTx/>
                <a:uFillTx/>
                <a:latin typeface="Times New Roman" panose="02020603050405020304" pitchFamily="18" charset="0"/>
                <a:ea typeface="楷体_GB2312"/>
                <a:cs typeface="Times New Roman" panose="02020603050405020304" pitchFamily="18" charset="0"/>
              </a:rPr>
              <a:t>不能直接将所构成的像素点向量与前馈神经网络中的每个神经元相连</a:t>
            </a:r>
            <a:r>
              <a:rPr kumimoji="0" lang="zh-CN" altLang="en-US"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a:t>
            </a:r>
            <a:endParaRPr kumimoji="0" lang="en-US"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endParaRPr>
          </a:p>
          <a:p>
            <a:pPr marL="0" marR="0" lvl="0" indent="0" algn="just" defTabSz="914400" rtl="0" eaLnBrk="1" fontAlgn="auto" latinLnBrk="0" hangingPunct="1">
              <a:lnSpc>
                <a:spcPct val="15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endParaRPr>
          </a:p>
          <a:p>
            <a:pPr marL="285750" marR="0" lvl="0" indent="-285750" algn="just" defTabSz="914400" rtl="0" eaLnBrk="1" fontAlgn="auto" latinLnBrk="0" hangingPunct="1">
              <a:lnSpc>
                <a:spcPct val="150000"/>
              </a:lnSpc>
              <a:spcBef>
                <a:spcPts val="0"/>
              </a:spcBef>
              <a:spcAft>
                <a:spcPts val="0"/>
              </a:spcAft>
              <a:buClrTx/>
              <a:buSzTx/>
              <a:buFont typeface="Wingdings" panose="05000000000000000000" pitchFamily="2" charset="2"/>
              <a:buChar char="l"/>
              <a:tabLst/>
              <a:defRPr/>
            </a:pPr>
            <a:r>
              <a:rPr kumimoji="0" lang="en-US"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1959</a:t>
            </a:r>
            <a:r>
              <a:rPr kumimoji="0" lang="zh-CN" altLang="en-US"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年，戴维</a:t>
            </a:r>
            <a:r>
              <a:rPr kumimoji="0" lang="en-US"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a:t>
            </a:r>
            <a:r>
              <a:rPr kumimoji="0" lang="zh-CN" altLang="en-US"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胡贝尔和托尔斯滕</a:t>
            </a:r>
            <a:r>
              <a:rPr kumimoji="0" lang="en-US"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a:t>
            </a:r>
            <a:r>
              <a:rPr kumimoji="0" lang="zh-CN" altLang="en-US"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维泽尔发现了人脑“视觉系统信息分层处理”这一机制，即可视皮层对外界信息是分级感受的。受这一发现启发，</a:t>
            </a:r>
            <a:r>
              <a:rPr kumimoji="0" lang="en-US"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1980</a:t>
            </a:r>
            <a:r>
              <a:rPr kumimoji="0" lang="zh-CN" altLang="en-US"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年，</a:t>
            </a:r>
            <a:r>
              <a:rPr kumimoji="0" lang="en-US" altLang="zh-CN" sz="1400" b="0" i="0" u="none" strike="noStrike" kern="1200" cap="none" spc="0" normalizeH="0" baseline="0" noProof="0" dirty="0" err="1">
                <a:ln>
                  <a:noFill/>
                </a:ln>
                <a:solidFill>
                  <a:srgbClr val="000000"/>
                </a:solidFill>
                <a:effectLst/>
                <a:uLnTx/>
                <a:uFillTx/>
                <a:latin typeface="Times New Roman" panose="02020603050405020304" pitchFamily="18" charset="0"/>
                <a:ea typeface="楷体_GB2312"/>
                <a:cs typeface="Times New Roman" panose="02020603050405020304" pitchFamily="18" charset="0"/>
              </a:rPr>
              <a:t>Kunihiko</a:t>
            </a:r>
            <a:r>
              <a:rPr kumimoji="0" lang="en-US"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 </a:t>
            </a:r>
            <a:r>
              <a:rPr kumimoji="0" lang="en-US" altLang="zh-CN" sz="1400" b="0" i="0" u="none" strike="noStrike" kern="1200" cap="none" spc="0" normalizeH="0" baseline="0" noProof="0" dirty="0" err="1">
                <a:ln>
                  <a:noFill/>
                </a:ln>
                <a:solidFill>
                  <a:srgbClr val="000000"/>
                </a:solidFill>
                <a:effectLst/>
                <a:uLnTx/>
                <a:uFillTx/>
                <a:latin typeface="Times New Roman" panose="02020603050405020304" pitchFamily="18" charset="0"/>
                <a:ea typeface="楷体_GB2312"/>
                <a:cs typeface="Times New Roman" panose="02020603050405020304" pitchFamily="18" charset="0"/>
              </a:rPr>
              <a:t>Fukishima</a:t>
            </a:r>
            <a:r>
              <a:rPr kumimoji="0" lang="zh-CN" altLang="en-US"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对神经科学所发现的结构进行了计算机模拟，提出通过</a:t>
            </a:r>
            <a:r>
              <a:rPr kumimoji="0" lang="zh-CN" altLang="en-US" sz="1400" b="1" i="0" u="none" strike="noStrike" kern="1200" cap="none" spc="0" normalizeH="0" baseline="0" noProof="0" dirty="0">
                <a:ln>
                  <a:noFill/>
                </a:ln>
                <a:solidFill>
                  <a:srgbClr val="FF0000"/>
                </a:solidFill>
                <a:effectLst/>
                <a:uLnTx/>
                <a:uFillTx/>
                <a:latin typeface="Times New Roman" panose="02020603050405020304" pitchFamily="18" charset="0"/>
                <a:ea typeface="宋体" panose="02010600030101010101" pitchFamily="2" charset="-122"/>
                <a:cs typeface="Times New Roman" panose="02020603050405020304" pitchFamily="18" charset="0"/>
              </a:rPr>
              <a:t>级联方式（</a:t>
            </a:r>
            <a:r>
              <a:rPr kumimoji="0" lang="en-US" altLang="zh-CN" sz="1400" b="1" i="0" u="none" strike="noStrike" kern="1200" cap="none" spc="0" normalizeH="0" baseline="0" noProof="0" dirty="0">
                <a:ln>
                  <a:noFill/>
                </a:ln>
                <a:solidFill>
                  <a:srgbClr val="FF0000"/>
                </a:solidFill>
                <a:effectLst/>
                <a:uLnTx/>
                <a:uFillTx/>
                <a:latin typeface="Times New Roman" panose="02020603050405020304" pitchFamily="18" charset="0"/>
                <a:ea typeface="宋体" panose="02010600030101010101" pitchFamily="2" charset="-122"/>
                <a:cs typeface="Times New Roman" panose="02020603050405020304" pitchFamily="18" charset="0"/>
              </a:rPr>
              <a:t>cascade</a:t>
            </a:r>
            <a:r>
              <a:rPr kumimoji="0" lang="zh-CN" altLang="en-US" sz="1400" b="1" i="0" u="none" strike="noStrike" kern="1200" cap="none" spc="0" normalizeH="0" baseline="0" noProof="0" dirty="0">
                <a:ln>
                  <a:noFill/>
                </a:ln>
                <a:solidFill>
                  <a:srgbClr val="FF0000"/>
                </a:solidFill>
                <a:effectLst/>
                <a:uLnTx/>
                <a:uFillTx/>
                <a:latin typeface="Times New Roman" panose="02020603050405020304" pitchFamily="18" charset="0"/>
                <a:ea typeface="宋体" panose="02010600030101010101" pitchFamily="2" charset="-122"/>
                <a:cs typeface="Times New Roman" panose="02020603050405020304" pitchFamily="18" charset="0"/>
              </a:rPr>
              <a:t>，即逐层滤波）实现一种满足平移不变性的网络</a:t>
            </a:r>
            <a:r>
              <a:rPr kumimoji="0" lang="en-US" altLang="zh-CN" sz="1400" b="1" i="0" u="none" strike="noStrike" kern="1200" cap="none" spc="0" normalizeH="0" baseline="0" noProof="0" dirty="0" err="1">
                <a:ln>
                  <a:noFill/>
                </a:ln>
                <a:solidFill>
                  <a:srgbClr val="FF0000"/>
                </a:solidFill>
                <a:effectLst/>
                <a:uLnTx/>
                <a:uFillTx/>
                <a:latin typeface="Times New Roman" panose="02020603050405020304" pitchFamily="18" charset="0"/>
                <a:ea typeface="宋体" panose="02010600030101010101" pitchFamily="2" charset="-122"/>
                <a:cs typeface="Times New Roman" panose="02020603050405020304" pitchFamily="18" charset="0"/>
              </a:rPr>
              <a:t>Neocognitron</a:t>
            </a:r>
            <a:r>
              <a:rPr kumimoji="0" lang="zh-CN" altLang="en-US"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a:t>
            </a:r>
            <a:r>
              <a:rPr kumimoji="0" lang="zh-CN" altLang="en-US" sz="1400" b="1" i="0" u="none" strike="noStrike" kern="1200" cap="none" spc="0" normalizeH="0" baseline="0" noProof="0" dirty="0">
                <a:ln>
                  <a:noFill/>
                </a:ln>
                <a:solidFill>
                  <a:srgbClr val="FF0000"/>
                </a:solidFill>
                <a:effectLst/>
                <a:uLnTx/>
                <a:uFillTx/>
                <a:latin typeface="Times New Roman" panose="02020603050405020304" pitchFamily="18" charset="0"/>
                <a:ea typeface="宋体" panose="02010600030101010101" pitchFamily="2" charset="-122"/>
                <a:cs typeface="Times New Roman" panose="02020603050405020304" pitchFamily="18" charset="0"/>
              </a:rPr>
              <a:t>这就是卷积神经网络的前身</a:t>
            </a:r>
            <a:r>
              <a:rPr kumimoji="0" lang="zh-CN" altLang="en-US"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a:t>
            </a:r>
            <a:r>
              <a:rPr kumimoji="0" lang="en-US"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Fukushima</a:t>
            </a:r>
            <a:r>
              <a:rPr kumimoji="0" lang="zh-CN" altLang="en-US"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a:t>
            </a:r>
            <a:r>
              <a:rPr kumimoji="0" lang="en-US"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1980</a:t>
            </a:r>
            <a:r>
              <a:rPr kumimoji="0" lang="zh-CN" altLang="en-US"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a:t>
            </a:r>
            <a:r>
              <a:rPr kumimoji="0" lang="en-US"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1988</a:t>
            </a:r>
            <a:r>
              <a:rPr kumimoji="0" lang="zh-CN" altLang="en-US"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a:t>
            </a:r>
            <a:r>
              <a:rPr kumimoji="0" lang="en-US"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20</a:t>
            </a:r>
            <a:r>
              <a:rPr kumimoji="0" lang="zh-CN" altLang="en-US"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世纪</a:t>
            </a:r>
            <a:r>
              <a:rPr kumimoji="0" lang="en-US"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90</a:t>
            </a:r>
            <a:r>
              <a:rPr kumimoji="0" lang="zh-CN" altLang="en-US"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年代，</a:t>
            </a:r>
            <a:r>
              <a:rPr kumimoji="0" lang="en-US" altLang="zh-CN" sz="1400" b="0" i="0" u="none" strike="noStrike" kern="1200" cap="none" spc="0" normalizeH="0" baseline="0" noProof="0" dirty="0" err="1">
                <a:ln>
                  <a:noFill/>
                </a:ln>
                <a:solidFill>
                  <a:srgbClr val="000000"/>
                </a:solidFill>
                <a:effectLst/>
                <a:uLnTx/>
                <a:uFillTx/>
                <a:latin typeface="Times New Roman" panose="02020603050405020304" pitchFamily="18" charset="0"/>
                <a:ea typeface="楷体_GB2312"/>
                <a:cs typeface="Times New Roman" panose="02020603050405020304" pitchFamily="18" charset="0"/>
              </a:rPr>
              <a:t>LeCun</a:t>
            </a:r>
            <a:r>
              <a:rPr kumimoji="0" lang="zh-CN" altLang="en-US"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等人设计了一种被称为</a:t>
            </a:r>
            <a:r>
              <a:rPr kumimoji="0" lang="en-US"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LeNet-5</a:t>
            </a:r>
            <a:r>
              <a:rPr kumimoji="0" lang="zh-CN" altLang="en-US"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的卷积神经网络用于手写体识别，初步确立了卷积神经网络的基本结构。</a:t>
            </a:r>
          </a:p>
          <a:p>
            <a:pPr marL="285750" marR="0" lvl="0" indent="-285750" algn="just" defTabSz="914400" rtl="0" eaLnBrk="1" fontAlgn="auto" latinLnBrk="0" hangingPunct="1">
              <a:lnSpc>
                <a:spcPct val="150000"/>
              </a:lnSpc>
              <a:spcBef>
                <a:spcPts val="0"/>
              </a:spcBef>
              <a:spcAft>
                <a:spcPts val="0"/>
              </a:spcAft>
              <a:buClrTx/>
              <a:buSzTx/>
              <a:buFont typeface="Wingdings" panose="05000000000000000000" pitchFamily="2" charset="2"/>
              <a:buChar char="l"/>
              <a:tabLst/>
              <a:defRPr/>
            </a:pPr>
            <a:endParaRPr kumimoji="0" lang="en-US"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endParaRPr>
          </a:p>
          <a:p>
            <a:pPr marL="285750" marR="0" lvl="0" indent="-285750" algn="just" defTabSz="914400" rtl="0" eaLnBrk="1" fontAlgn="auto" latinLnBrk="0" hangingPunct="1">
              <a:lnSpc>
                <a:spcPct val="150000"/>
              </a:lnSpc>
              <a:spcBef>
                <a:spcPts val="0"/>
              </a:spcBef>
              <a:spcAft>
                <a:spcPts val="0"/>
              </a:spcAft>
              <a:buClrTx/>
              <a:buSzTx/>
              <a:buFont typeface="Wingdings" panose="05000000000000000000" pitchFamily="2" charset="2"/>
              <a:buChar char="l"/>
              <a:tabLst/>
              <a:defRPr/>
            </a:pPr>
            <a:r>
              <a:rPr kumimoji="0" lang="zh-CN" altLang="en-US"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如今，虽然针对不同应用场景的卷积神经网络结构已变得愈发复杂，性能也变得更加强劲，但是究其本质，这些复杂网络结构仍是以卷积操作与池化操作为核心构建而成的。本节对卷积神经网络中的卷积操作、池化操作和网络优化的内容做详细介绍。</a:t>
            </a:r>
            <a:r>
              <a:rPr kumimoji="0" lang="en-US"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	</a:t>
            </a:r>
            <a:endPar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endParaRPr>
          </a:p>
        </p:txBody>
      </p:sp>
    </p:spTree>
    <p:extLst>
      <p:ext uri="{BB962C8B-B14F-4D97-AF65-F5344CB8AC3E}">
        <p14:creationId xmlns:p14="http://schemas.microsoft.com/office/powerpoint/2010/main" val="1953406887"/>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504507" y="1008198"/>
            <a:ext cx="8846288" cy="497934"/>
            <a:chOff x="2228892" y="2819853"/>
            <a:chExt cx="4786506" cy="497934"/>
          </a:xfrm>
        </p:grpSpPr>
        <p:sp>
          <p:nvSpPr>
            <p:cNvPr id="3" name="平行四边形 2"/>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4" name="平行四边形 3"/>
            <p:cNvSpPr/>
            <p:nvPr/>
          </p:nvSpPr>
          <p:spPr bwMode="auto">
            <a:xfrm>
              <a:off x="2228892" y="2819853"/>
              <a:ext cx="4786506"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5" name="矩形 4"/>
            <p:cNvSpPr/>
            <p:nvPr/>
          </p:nvSpPr>
          <p:spPr>
            <a:xfrm>
              <a:off x="2591332" y="2826188"/>
              <a:ext cx="4133539" cy="40011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rPr>
                <a:t>卷积神经网络：卷积过程</a:t>
              </a:r>
            </a:p>
          </p:txBody>
        </p:sp>
      </p:grpSp>
      <p:sp>
        <p:nvSpPr>
          <p:cNvPr id="12" name="矩形 11">
            <a:extLst>
              <a:ext uri="{FF2B5EF4-FFF2-40B4-BE49-F238E27FC236}">
                <a16:creationId xmlns:a16="http://schemas.microsoft.com/office/drawing/2014/main" id="{5E3A4826-C45A-4929-A41E-665945622565}"/>
              </a:ext>
            </a:extLst>
          </p:cNvPr>
          <p:cNvSpPr/>
          <p:nvPr/>
        </p:nvSpPr>
        <p:spPr>
          <a:xfrm>
            <a:off x="852473" y="129010"/>
            <a:ext cx="1826141"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mn-cs"/>
              </a:rPr>
              <a:t>二、卷积神经网络</a:t>
            </a:r>
            <a:endParaRPr kumimoji="0" lang="zh-CN" altLang="en-US" sz="16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p:pic>
        <p:nvPicPr>
          <p:cNvPr id="7" name="图片 6">
            <a:extLst>
              <a:ext uri="{FF2B5EF4-FFF2-40B4-BE49-F238E27FC236}">
                <a16:creationId xmlns:a16="http://schemas.microsoft.com/office/drawing/2014/main" id="{E3BE4F84-C79A-47E1-A28D-C945129F5936}"/>
              </a:ext>
            </a:extLst>
          </p:cNvPr>
          <p:cNvPicPr>
            <a:picLocks noChangeAspect="1"/>
          </p:cNvPicPr>
          <p:nvPr/>
        </p:nvPicPr>
        <p:blipFill>
          <a:blip r:embed="rId3"/>
          <a:stretch>
            <a:fillRect/>
          </a:stretch>
        </p:blipFill>
        <p:spPr>
          <a:xfrm>
            <a:off x="5994105" y="2190013"/>
            <a:ext cx="5948884" cy="3344659"/>
          </a:xfrm>
          <a:prstGeom prst="rect">
            <a:avLst/>
          </a:prstGeom>
        </p:spPr>
      </p:pic>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27FFAC21-E99C-4F42-86E1-15B83A338E74}"/>
                  </a:ext>
                </a:extLst>
              </p:cNvPr>
              <p:cNvSpPr/>
              <p:nvPr/>
            </p:nvSpPr>
            <p:spPr>
              <a:xfrm>
                <a:off x="138627" y="1682525"/>
                <a:ext cx="5558788" cy="4860561"/>
              </a:xfrm>
              <a:prstGeom prst="rect">
                <a:avLst/>
              </a:prstGeom>
            </p:spPr>
            <p:txBody>
              <a:bodyPr wrap="square">
                <a:spAutoFit/>
              </a:bodyPr>
              <a:lstStyle/>
              <a:p>
                <a:pPr marL="285750" marR="0" lvl="0" indent="-285750" algn="just" defTabSz="914400" rtl="0" eaLnBrk="1" fontAlgn="auto" latinLnBrk="0" hangingPunct="1">
                  <a:lnSpc>
                    <a:spcPts val="2200"/>
                  </a:lnSpc>
                  <a:spcBef>
                    <a:spcPts val="0"/>
                  </a:spcBef>
                  <a:spcAft>
                    <a:spcPts val="0"/>
                  </a:spcAft>
                  <a:buClrTx/>
                  <a:buSzTx/>
                  <a:buFont typeface="Wingdings" panose="05000000000000000000" pitchFamily="2" charset="2"/>
                  <a:buChar char="l"/>
                  <a:tabLst/>
                  <a:defRPr/>
                </a:pPr>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如图</a:t>
                </a:r>
                <a:r>
                  <a:rPr kumimoji="0" lang="en-US"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5.8</a:t>
                </a:r>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所示，给定一个权重分别为</a:t>
                </a:r>
                <a14:m>
                  <m:oMath xmlns:m="http://schemas.openxmlformats.org/officeDocument/2006/math">
                    <m:sSub>
                      <m:sSubPr>
                        <m:ctrlPr>
                          <a:rPr kumimoji="0" lang="zh-CN" altLang="zh-CN" sz="14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𝑤</m:t>
                        </m:r>
                      </m:e>
                      <m:sub>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𝑖</m:t>
                        </m:r>
                      </m:sub>
                    </m:sSub>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(1≤</m:t>
                    </m:r>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𝑖</m:t>
                    </m:r>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≤9)</m:t>
                    </m:r>
                  </m:oMath>
                </a14:m>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、大小为</a:t>
                </a:r>
                <a14:m>
                  <m:oMath xmlns:m="http://schemas.openxmlformats.org/officeDocument/2006/math">
                    <m:r>
                      <a:rPr kumimoji="0" lang="en-US" altLang="zh-CN" sz="14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3×3</m:t>
                    </m:r>
                  </m:oMath>
                </a14:m>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的卷积核以及一个</a:t>
                </a:r>
                <a14:m>
                  <m:oMath xmlns:m="http://schemas.openxmlformats.org/officeDocument/2006/math">
                    <m:r>
                      <a:rPr kumimoji="0" lang="en-US" altLang="zh-CN" sz="14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5×5</m:t>
                    </m:r>
                  </m:oMath>
                </a14:m>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大小灰度图像。该卷积核对图像的卷积操作就是分别以图像中</a:t>
                </a:r>
                <a14:m>
                  <m:oMath xmlns:m="http://schemas.openxmlformats.org/officeDocument/2006/math">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𝑔</m:t>
                    </m:r>
                  </m:oMath>
                </a14:m>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a:t>
                </a:r>
                <a14:m>
                  <m:oMath xmlns:m="http://schemas.openxmlformats.org/officeDocument/2006/math">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h</m:t>
                    </m:r>
                  </m:oMath>
                </a14:m>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a:t>
                </a:r>
                <a14:m>
                  <m:oMath xmlns:m="http://schemas.openxmlformats.org/officeDocument/2006/math">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𝑖</m:t>
                    </m:r>
                  </m:oMath>
                </a14:m>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a:t>
                </a:r>
                <a14:m>
                  <m:oMath xmlns:m="http://schemas.openxmlformats.org/officeDocument/2006/math">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𝑙</m:t>
                    </m:r>
                  </m:oMath>
                </a14:m>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a:t>
                </a:r>
                <a14:m>
                  <m:oMath xmlns:m="http://schemas.openxmlformats.org/officeDocument/2006/math">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𝑚</m:t>
                    </m:r>
                  </m:oMath>
                </a14:m>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a:t>
                </a:r>
                <a14:m>
                  <m:oMath xmlns:m="http://schemas.openxmlformats.org/officeDocument/2006/math">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𝑛</m:t>
                    </m:r>
                  </m:oMath>
                </a14:m>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a:t>
                </a:r>
                <a14:m>
                  <m:oMath xmlns:m="http://schemas.openxmlformats.org/officeDocument/2006/math">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𝑞</m:t>
                    </m:r>
                  </m:oMath>
                </a14:m>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a:t>
                </a:r>
                <a14:m>
                  <m:oMath xmlns:m="http://schemas.openxmlformats.org/officeDocument/2006/math">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𝑟</m:t>
                    </m:r>
                  </m:oMath>
                </a14:m>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和</a:t>
                </a:r>
                <a14:m>
                  <m:oMath xmlns:m="http://schemas.openxmlformats.org/officeDocument/2006/math">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𝑠</m:t>
                    </m:r>
                  </m:oMath>
                </a14:m>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所在像素点位置为中心，形成一个</a:t>
                </a:r>
                <a14:m>
                  <m:oMath xmlns:m="http://schemas.openxmlformats.org/officeDocument/2006/math">
                    <m:r>
                      <a:rPr kumimoji="0" lang="en-US" altLang="zh-CN" sz="14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3×3</m:t>
                    </m:r>
                  </m:oMath>
                </a14:m>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大小的图像子块区域，然后用卷积核所定义权重</a:t>
                </a:r>
                <a14:m>
                  <m:oMath xmlns:m="http://schemas.openxmlformats.org/officeDocument/2006/math">
                    <m:sSub>
                      <m:sSubPr>
                        <m:ctrlPr>
                          <a:rPr kumimoji="0" lang="zh-CN" altLang="zh-CN" sz="14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𝑤</m:t>
                        </m:r>
                      </m:e>
                      <m:sub>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𝑖</m:t>
                        </m:r>
                      </m:sub>
                    </m:sSub>
                  </m:oMath>
                </a14:m>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对图像子块区域内每个像素点进行加权累加，所得结果即为图像子块区域中心像素点被卷积后（即滤波后）的结果。滤波也可视为在给定卷积核权重前提下，记住了邻域像素点之间的若干特定空间模式、忽略了某些空间模式。</a:t>
                </a:r>
              </a:p>
              <a:p>
                <a:pPr marL="285750" marR="0" lvl="0" indent="-285750" algn="just" defTabSz="914400" rtl="0" eaLnBrk="1" fontAlgn="auto" latinLnBrk="0" hangingPunct="1">
                  <a:lnSpc>
                    <a:spcPts val="2200"/>
                  </a:lnSpc>
                  <a:spcBef>
                    <a:spcPts val="0"/>
                  </a:spcBef>
                  <a:spcAft>
                    <a:spcPts val="0"/>
                  </a:spcAft>
                  <a:buClrTx/>
                  <a:buSzTx/>
                  <a:buFont typeface="Wingdings" panose="05000000000000000000" pitchFamily="2" charset="2"/>
                  <a:buChar char="l"/>
                  <a:tabLst/>
                  <a:defRPr/>
                </a:pPr>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这里以像素点</a:t>
                </a:r>
                <a14:m>
                  <m:oMath xmlns:m="http://schemas.openxmlformats.org/officeDocument/2006/math">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𝑔</m:t>
                    </m:r>
                  </m:oMath>
                </a14:m>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为中心像素点进行滤波处理为例，以其为中心所形成的</a:t>
                </a:r>
                <a14:m>
                  <m:oMath xmlns:m="http://schemas.openxmlformats.org/officeDocument/2006/math">
                    <m:r>
                      <a:rPr kumimoji="0" lang="en-US" altLang="zh-CN" sz="14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3×3</m:t>
                    </m:r>
                  </m:oMath>
                </a14:m>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大小子块中包含了其邻域的</a:t>
                </a:r>
                <a14:m>
                  <m:oMath xmlns:m="http://schemas.openxmlformats.org/officeDocument/2006/math">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𝑎</m:t>
                    </m:r>
                  </m:oMath>
                </a14:m>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a:t>
                </a:r>
                <a14:m>
                  <m:oMath xmlns:m="http://schemas.openxmlformats.org/officeDocument/2006/math">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𝑏</m:t>
                    </m:r>
                  </m:oMath>
                </a14:m>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a:t>
                </a:r>
                <a14:m>
                  <m:oMath xmlns:m="http://schemas.openxmlformats.org/officeDocument/2006/math">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𝑐</m:t>
                    </m:r>
                  </m:oMath>
                </a14:m>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a:t>
                </a:r>
                <a14:m>
                  <m:oMath xmlns:m="http://schemas.openxmlformats.org/officeDocument/2006/math">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𝑓</m:t>
                    </m:r>
                  </m:oMath>
                </a14:m>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a:t>
                </a:r>
                <a14:m>
                  <m:oMath xmlns:m="http://schemas.openxmlformats.org/officeDocument/2006/math">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h</m:t>
                    </m:r>
                  </m:oMath>
                </a14:m>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a:t>
                </a:r>
                <a14:m>
                  <m:oMath xmlns:m="http://schemas.openxmlformats.org/officeDocument/2006/math">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𝑘</m:t>
                    </m:r>
                  </m:oMath>
                </a14:m>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a:t>
                </a:r>
                <a14:m>
                  <m:oMath xmlns:m="http://schemas.openxmlformats.org/officeDocument/2006/math">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𝑙</m:t>
                    </m:r>
                  </m:oMath>
                </a14:m>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a:t>
                </a:r>
                <a14:m>
                  <m:oMath xmlns:m="http://schemas.openxmlformats.org/officeDocument/2006/math">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𝑚</m:t>
                    </m:r>
                  </m:oMath>
                </a14:m>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八个像素点，用卷积核中的权重</a:t>
                </a:r>
                <a14:m>
                  <m:oMath xmlns:m="http://schemas.openxmlformats.org/officeDocument/2006/math">
                    <m:sSub>
                      <m:sSubPr>
                        <m:ctrlPr>
                          <a:rPr kumimoji="0" lang="zh-CN" altLang="zh-CN" sz="14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𝑤</m:t>
                        </m:r>
                      </m:e>
                      <m:sub>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𝑖</m:t>
                        </m:r>
                      </m:sub>
                    </m:sSub>
                  </m:oMath>
                </a14:m>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对这些像素点（含像素点</a:t>
                </a:r>
                <a14:m>
                  <m:oMath xmlns:m="http://schemas.openxmlformats.org/officeDocument/2006/math">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𝑔</m:t>
                    </m:r>
                  </m:oMath>
                </a14:m>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）进行加权累加，所得到的结果即为像素点</a:t>
                </a:r>
                <a14:m>
                  <m:oMath xmlns:m="http://schemas.openxmlformats.org/officeDocument/2006/math">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𝑔</m:t>
                    </m:r>
                  </m:oMath>
                </a14:m>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的卷积滤波结果，即</a:t>
                </a:r>
                <a14:m>
                  <m:oMath xmlns:m="http://schemas.openxmlformats.org/officeDocument/2006/math">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𝑔</m:t>
                    </m:r>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sSub>
                      <m:sSubPr>
                        <m:ctrlPr>
                          <a:rPr kumimoji="0" lang="zh-CN" altLang="zh-CN" sz="14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𝑤</m:t>
                        </m:r>
                      </m:e>
                      <m:sub>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1</m:t>
                        </m:r>
                      </m:sub>
                    </m:sSub>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𝑎</m:t>
                    </m:r>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sSub>
                      <m:sSubPr>
                        <m:ctrlPr>
                          <a:rPr kumimoji="0" lang="zh-CN" altLang="zh-CN" sz="14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𝑤</m:t>
                        </m:r>
                      </m:e>
                      <m:sub>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2</m:t>
                        </m:r>
                      </m:sub>
                    </m:sSub>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𝑏</m:t>
                    </m:r>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sSub>
                      <m:sSubPr>
                        <m:ctrlPr>
                          <a:rPr kumimoji="0" lang="zh-CN" altLang="zh-CN" sz="14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𝑤</m:t>
                        </m:r>
                      </m:e>
                      <m:sub>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3</m:t>
                        </m:r>
                      </m:sub>
                    </m:sSub>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𝑐</m:t>
                    </m:r>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sSub>
                      <m:sSubPr>
                        <m:ctrlPr>
                          <a:rPr kumimoji="0" lang="zh-CN" altLang="zh-CN" sz="14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𝑤</m:t>
                        </m:r>
                      </m:e>
                      <m:sub>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4</m:t>
                        </m:r>
                      </m:sub>
                    </m:sSub>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𝑓</m:t>
                    </m:r>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sSub>
                      <m:sSubPr>
                        <m:ctrlPr>
                          <a:rPr kumimoji="0" lang="zh-CN" altLang="zh-CN" sz="14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𝑤</m:t>
                        </m:r>
                      </m:e>
                      <m:sub>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5</m:t>
                        </m:r>
                      </m:sub>
                    </m:sSub>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𝑔</m:t>
                    </m:r>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sSub>
                      <m:sSubPr>
                        <m:ctrlPr>
                          <a:rPr kumimoji="0" lang="zh-CN" altLang="zh-CN" sz="14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𝑤</m:t>
                        </m:r>
                      </m:e>
                      <m:sub>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6</m:t>
                        </m:r>
                      </m:sub>
                    </m:sSub>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h</m:t>
                    </m:r>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sSub>
                      <m:sSubPr>
                        <m:ctrlPr>
                          <a:rPr kumimoji="0" lang="zh-CN" altLang="zh-CN" sz="14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𝑤</m:t>
                        </m:r>
                      </m:e>
                      <m:sub>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7</m:t>
                        </m:r>
                      </m:sub>
                    </m:sSub>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𝑘</m:t>
                    </m:r>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sSub>
                      <m:sSubPr>
                        <m:ctrlPr>
                          <a:rPr kumimoji="0" lang="zh-CN" altLang="zh-CN" sz="14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𝑤</m:t>
                        </m:r>
                      </m:e>
                      <m:sub>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8</m:t>
                        </m:r>
                      </m:sub>
                    </m:sSub>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𝑙</m:t>
                    </m:r>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sSub>
                      <m:sSubPr>
                        <m:ctrlPr>
                          <a:rPr kumimoji="0" lang="zh-CN" altLang="zh-CN" sz="14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𝑤</m:t>
                        </m:r>
                      </m:e>
                      <m:sub>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9</m:t>
                        </m:r>
                      </m:sub>
                    </m:sSub>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𝑚</m:t>
                    </m:r>
                  </m:oMath>
                </a14:m>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a:t>
                </a:r>
              </a:p>
              <a:p>
                <a:pPr marL="285750" marR="0" lvl="0" indent="-285750" algn="just" defTabSz="914400" rtl="0" eaLnBrk="1" fontAlgn="auto" latinLnBrk="0" hangingPunct="1">
                  <a:lnSpc>
                    <a:spcPts val="2200"/>
                  </a:lnSpc>
                  <a:spcBef>
                    <a:spcPts val="0"/>
                  </a:spcBef>
                  <a:spcAft>
                    <a:spcPts val="0"/>
                  </a:spcAft>
                  <a:buClrTx/>
                  <a:buSzTx/>
                  <a:buFont typeface="Wingdings" panose="05000000000000000000" pitchFamily="2" charset="2"/>
                  <a:buChar char="l"/>
                  <a:tabLst/>
                  <a:defRPr/>
                </a:pPr>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同理可得到像素点</a:t>
                </a:r>
                <a14:m>
                  <m:oMath xmlns:m="http://schemas.openxmlformats.org/officeDocument/2006/math">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h</m:t>
                    </m:r>
                  </m:oMath>
                </a14:m>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a:t>
                </a:r>
                <a14:m>
                  <m:oMath xmlns:m="http://schemas.openxmlformats.org/officeDocument/2006/math">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𝑖</m:t>
                    </m:r>
                  </m:oMath>
                </a14:m>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a:t>
                </a:r>
                <a14:m>
                  <m:oMath xmlns:m="http://schemas.openxmlformats.org/officeDocument/2006/math">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𝑙</m:t>
                    </m:r>
                  </m:oMath>
                </a14:m>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a:t>
                </a:r>
                <a14:m>
                  <m:oMath xmlns:m="http://schemas.openxmlformats.org/officeDocument/2006/math">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𝑚</m:t>
                    </m:r>
                  </m:oMath>
                </a14:m>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a:t>
                </a:r>
                <a14:m>
                  <m:oMath xmlns:m="http://schemas.openxmlformats.org/officeDocument/2006/math">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𝑛</m:t>
                    </m:r>
                  </m:oMath>
                </a14:m>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a:t>
                </a:r>
                <a14:m>
                  <m:oMath xmlns:m="http://schemas.openxmlformats.org/officeDocument/2006/math">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𝑞</m:t>
                    </m:r>
                  </m:oMath>
                </a14:m>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a:t>
                </a:r>
                <a14:m>
                  <m:oMath xmlns:m="http://schemas.openxmlformats.org/officeDocument/2006/math">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𝑟</m:t>
                    </m:r>
                  </m:oMath>
                </a14:m>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和</a:t>
                </a:r>
                <a14:m>
                  <m:oMath xmlns:m="http://schemas.openxmlformats.org/officeDocument/2006/math">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𝑠</m:t>
                    </m:r>
                  </m:oMath>
                </a14:m>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的卷积滤波结果（如图</a:t>
                </a:r>
                <a:r>
                  <a:rPr kumimoji="0" lang="en-US"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5.8</a:t>
                </a:r>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），卷积滤波结果在卷积神经网络中被称为特征图（</a:t>
                </a:r>
                <a:r>
                  <a:rPr kumimoji="0" lang="en-US"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feature map</a:t>
                </a:r>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a:t>
                </a:r>
              </a:p>
            </p:txBody>
          </p:sp>
        </mc:Choice>
        <mc:Fallback xmlns="">
          <p:sp>
            <p:nvSpPr>
              <p:cNvPr id="8" name="矩形 7">
                <a:extLst>
                  <a:ext uri="{FF2B5EF4-FFF2-40B4-BE49-F238E27FC236}">
                    <a16:creationId xmlns:a16="http://schemas.microsoft.com/office/drawing/2014/main" id="{27FFAC21-E99C-4F42-86E1-15B83A338E74}"/>
                  </a:ext>
                </a:extLst>
              </p:cNvPr>
              <p:cNvSpPr>
                <a:spLocks noRot="1" noChangeAspect="1" noMove="1" noResize="1" noEditPoints="1" noAdjustHandles="1" noChangeArrowheads="1" noChangeShapeType="1" noTextEdit="1"/>
              </p:cNvSpPr>
              <p:nvPr/>
            </p:nvSpPr>
            <p:spPr>
              <a:xfrm>
                <a:off x="138627" y="1682525"/>
                <a:ext cx="5558788" cy="4860561"/>
              </a:xfrm>
              <a:prstGeom prst="rect">
                <a:avLst/>
              </a:prstGeom>
              <a:blipFill>
                <a:blip r:embed="rId4"/>
                <a:stretch>
                  <a:fillRect l="-219" r="-329" b="-50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8528232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504507" y="1008198"/>
            <a:ext cx="8846288" cy="497934"/>
            <a:chOff x="2228892" y="2819853"/>
            <a:chExt cx="4786506" cy="497934"/>
          </a:xfrm>
        </p:grpSpPr>
        <p:sp>
          <p:nvSpPr>
            <p:cNvPr id="3" name="平行四边形 2"/>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4" name="平行四边形 3"/>
            <p:cNvSpPr/>
            <p:nvPr/>
          </p:nvSpPr>
          <p:spPr bwMode="auto">
            <a:xfrm>
              <a:off x="2228892" y="2819853"/>
              <a:ext cx="4786506"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5" name="矩形 4"/>
            <p:cNvSpPr/>
            <p:nvPr/>
          </p:nvSpPr>
          <p:spPr>
            <a:xfrm>
              <a:off x="2591332" y="2826188"/>
              <a:ext cx="4133539" cy="400110"/>
            </a:xfrm>
            <a:prstGeom prst="rect">
              <a:avLst/>
            </a:prstGeom>
          </p:spPr>
          <p:txBody>
            <a:bodyPr wrap="square">
              <a:spAutoFit/>
            </a:bodyPr>
            <a:lstStyle/>
            <a:p>
              <a:pPr marL="0" marR="0" lvl="0" indent="0" algn="ctr" defTabSz="914400" rtl="0" eaLnBrk="1" fontAlgn="auto" latinLnBrk="0" hangingPunct="1">
                <a:lnSpc>
                  <a:spcPct val="100000"/>
                </a:lnSpc>
                <a:spcBef>
                  <a:spcPct val="5000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从自然语言描述到谓词描述</a:t>
              </a:r>
              <a:endParaRPr kumimoji="0" lang="zh-CN" altLang="en-US" sz="2000" b="0" i="0" u="none" strike="noStrike" kern="120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endParaRPr>
            </a:p>
          </p:txBody>
        </p:sp>
      </p:grpSp>
      <p:sp>
        <p:nvSpPr>
          <p:cNvPr id="21" name="矩形 20">
            <a:extLst>
              <a:ext uri="{FF2B5EF4-FFF2-40B4-BE49-F238E27FC236}">
                <a16:creationId xmlns:a16="http://schemas.microsoft.com/office/drawing/2014/main" id="{642E017D-1836-43EC-AB17-FDA6E952313A}"/>
              </a:ext>
            </a:extLst>
          </p:cNvPr>
          <p:cNvSpPr/>
          <p:nvPr/>
        </p:nvSpPr>
        <p:spPr>
          <a:xfrm>
            <a:off x="852473" y="129010"/>
            <a:ext cx="1415772"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mn-cs"/>
              </a:rPr>
              <a:t>二、谓词逻辑</a:t>
            </a:r>
            <a:endParaRPr kumimoji="0" lang="zh-CN" altLang="en-US" sz="16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4B6D671B-1597-4C61-8C9F-6F857D71D0EE}"/>
                  </a:ext>
                </a:extLst>
              </p:cNvPr>
              <p:cNvSpPr/>
              <p:nvPr/>
            </p:nvSpPr>
            <p:spPr>
              <a:xfrm>
                <a:off x="1201481" y="2434857"/>
                <a:ext cx="10340162" cy="3649332"/>
              </a:xfrm>
              <a:prstGeom prst="rect">
                <a:avLst/>
              </a:prstGeom>
            </p:spPr>
            <p:txBody>
              <a:bodyPr wrap="square">
                <a:spAutoFit/>
              </a:bodyPr>
              <a:lstStyle/>
              <a:p>
                <a:pPr marL="0" marR="0" lvl="0" indent="0" algn="l" defTabSz="914400" rtl="0" eaLnBrk="1" fontAlgn="auto" latinLnBrk="0" hangingPunct="1">
                  <a:lnSpc>
                    <a:spcPts val="2200"/>
                  </a:lnSpc>
                  <a:spcBef>
                    <a:spcPts val="0"/>
                  </a:spcBef>
                  <a:spcAft>
                    <a:spcPts val="0"/>
                  </a:spcAft>
                  <a:buClrTx/>
                  <a:buSzTx/>
                  <a:buFontTx/>
                  <a:buNone/>
                  <a:tabLst/>
                  <a:defRPr/>
                </a:pPr>
                <a:endParaRPr kumimoji="0" lang="en-US" altLang="zh-CN" sz="1800" b="0" i="0" u="none" strike="noStrike" kern="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 (1) “</a:t>
                </a:r>
                <a:r>
                  <a:rPr kumimoji="0" lang="zh-CN" altLang="zh-CN" sz="1800" b="0" i="0" u="none" strike="noStrike" kern="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所有的国王都是人</a:t>
                </a:r>
                <a:r>
                  <a:rPr kumimoji="0" lang="en-US" altLang="zh-CN" sz="1800" b="0" i="0" u="none" strike="noStrike" kern="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a:t>
                </a:r>
                <a:r>
                  <a:rPr kumimoji="0" lang="zh-CN" altLang="zh-CN" sz="1800" b="0" i="0" u="none" strike="noStrike" kern="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表示的含义为</a:t>
                </a:r>
                <a:r>
                  <a:rPr kumimoji="0" lang="en-US" altLang="zh-CN" sz="1800" b="0" i="0" u="none" strike="noStrike" kern="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a:t>
                </a:r>
                <a:r>
                  <a:rPr kumimoji="0" lang="zh-CN" altLang="zh-CN" sz="1800" b="0" i="0" u="none" strike="noStrike" kern="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对于所有的</a:t>
                </a:r>
                <a14:m>
                  <m:oMath xmlns:m="http://schemas.openxmlformats.org/officeDocument/2006/math">
                    <m:r>
                      <a:rPr kumimoji="0" lang="en-US" altLang="zh-CN" sz="1800" b="0" i="1" u="none" strike="noStrike" kern="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𝑥</m:t>
                    </m:r>
                  </m:oMath>
                </a14:m>
                <a:r>
                  <a:rPr kumimoji="0" lang="zh-CN" altLang="zh-CN" sz="1800" b="0" i="0" u="none" strike="noStrike" kern="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，如果</a:t>
                </a:r>
                <a14:m>
                  <m:oMath xmlns:m="http://schemas.openxmlformats.org/officeDocument/2006/math">
                    <m:r>
                      <a:rPr kumimoji="0" lang="en-US" altLang="zh-CN" sz="1800" b="0" i="1" u="none" strike="noStrike" kern="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𝑥</m:t>
                    </m:r>
                  </m:oMath>
                </a14:m>
                <a:r>
                  <a:rPr kumimoji="0" lang="zh-CN" altLang="zh-CN" sz="1800" b="0" i="0" u="none" strike="noStrike" kern="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是国王，那么</a:t>
                </a:r>
                <a14:m>
                  <m:oMath xmlns:m="http://schemas.openxmlformats.org/officeDocument/2006/math">
                    <m:r>
                      <a:rPr kumimoji="0" lang="en-US" altLang="zh-CN" sz="1800" b="0" i="1" u="none" strike="noStrike" kern="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𝑥</m:t>
                    </m:r>
                  </m:oMath>
                </a14:m>
                <a:r>
                  <a:rPr kumimoji="0" lang="zh-CN" altLang="zh-CN" sz="1800" b="0" i="0" u="none" strike="noStrike" kern="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是</a:t>
                </a:r>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人</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a:t>
                </a:r>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，其符号化表示为</a:t>
                </a:r>
                <a14:m>
                  <m:oMath xmlns:m="http://schemas.openxmlformats.org/officeDocument/2006/math">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𝑥</m:t>
                    </m:r>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𝐾𝑖𝑛𝑔</m:t>
                    </m:r>
                    <m:d>
                      <m:dPr>
                        <m:ctrlPr>
                          <a:rPr kumimoji="0" lang="zh-CN" altLang="zh-CN"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𝑥</m:t>
                        </m:r>
                      </m:e>
                    </m:d>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𝑃𝑒𝑟𝑠𝑜𝑛</m:t>
                    </m:r>
                    <m:d>
                      <m:dPr>
                        <m:ctrlPr>
                          <a:rPr kumimoji="0" lang="zh-CN" altLang="zh-CN"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𝑥</m:t>
                        </m:r>
                      </m:e>
                    </m:d>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oMath>
                </a14:m>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。其中</a:t>
                </a:r>
                <a14:m>
                  <m:oMath xmlns:m="http://schemas.openxmlformats.org/officeDocument/2006/math">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𝑥</m:t>
                    </m:r>
                  </m:oMath>
                </a14:m>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是变量符号，由于</a:t>
                </a:r>
                <a14:m>
                  <m:oMath xmlns:m="http://schemas.openxmlformats.org/officeDocument/2006/math">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𝑥</m:t>
                    </m:r>
                  </m:oMath>
                </a14:m>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受到全称量词的约束，因此</a:t>
                </a:r>
                <a14:m>
                  <m:oMath xmlns:m="http://schemas.openxmlformats.org/officeDocument/2006/math">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𝑥</m:t>
                    </m:r>
                  </m:oMath>
                </a14:m>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是约束变元；</a:t>
                </a:r>
                <a14:m>
                  <m:oMath xmlns:m="http://schemas.openxmlformats.org/officeDocument/2006/math">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𝐾𝑖𝑛𝑔</m:t>
                    </m:r>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𝑥</m:t>
                    </m:r>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oMath>
                </a14:m>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是一个一元谓词，表示</a:t>
                </a:r>
                <a14:m>
                  <m:oMath xmlns:m="http://schemas.openxmlformats.org/officeDocument/2006/math">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𝑥</m:t>
                    </m:r>
                  </m:oMath>
                </a14:m>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是国王，</a:t>
                </a:r>
                <a14:m>
                  <m:oMath xmlns:m="http://schemas.openxmlformats.org/officeDocument/2006/math">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𝑃𝑒𝑟𝑠𝑜𝑛</m:t>
                    </m:r>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𝑥</m:t>
                    </m:r>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oMath>
                </a14:m>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是一个一元谓词，表示</a:t>
                </a:r>
                <a14:m>
                  <m:oMath xmlns:m="http://schemas.openxmlformats.org/officeDocument/2006/math">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𝑥</m:t>
                    </m:r>
                  </m:oMath>
                </a14:m>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是人。</a:t>
                </a:r>
                <a:endPar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endParaRPr>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(2) “</a:t>
                </a:r>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所有的国王都头戴皇冠</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a:t>
                </a:r>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表示的含义为</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a:t>
                </a:r>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对于所有的</a:t>
                </a:r>
                <a14:m>
                  <m:oMath xmlns:m="http://schemas.openxmlformats.org/officeDocument/2006/math">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𝑥</m:t>
                    </m:r>
                  </m:oMath>
                </a14:m>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，如果</a:t>
                </a:r>
                <a14:m>
                  <m:oMath xmlns:m="http://schemas.openxmlformats.org/officeDocument/2006/math">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𝑥</m:t>
                    </m:r>
                  </m:oMath>
                </a14:m>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是国王，那么</a:t>
                </a:r>
                <a14:m>
                  <m:oMath xmlns:m="http://schemas.openxmlformats.org/officeDocument/2006/math">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𝑥</m:t>
                    </m:r>
                  </m:oMath>
                </a14:m>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头戴皇冠</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a:t>
                </a:r>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，符号化表示为</a:t>
                </a:r>
                <a14:m>
                  <m:oMath xmlns:m="http://schemas.openxmlformats.org/officeDocument/2006/math">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𝑥</m:t>
                    </m:r>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𝐾𝑖𝑛𝑔</m:t>
                    </m:r>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𝑥</m:t>
                    </m:r>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𝐻𝑒𝑎𝑑</m:t>
                    </m:r>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_</m:t>
                    </m:r>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𝑂𝑛</m:t>
                    </m:r>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r>
                      <m:rPr>
                        <m:sty m:val="p"/>
                      </m:rPr>
                      <a:rPr kumimoji="0" lang="en-US" altLang="zh-CN" sz="18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Crown</m:t>
                    </m:r>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 </m:t>
                    </m:r>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𝑥</m:t>
                    </m:r>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oMath>
                </a14:m>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。其中</a:t>
                </a:r>
                <a14:m>
                  <m:oMath xmlns:m="http://schemas.openxmlformats.org/officeDocument/2006/math">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𝑥</m:t>
                    </m:r>
                  </m:oMath>
                </a14:m>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是变量符号，由于</a:t>
                </a:r>
                <a14:m>
                  <m:oMath xmlns:m="http://schemas.openxmlformats.org/officeDocument/2006/math">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𝑥</m:t>
                    </m:r>
                  </m:oMath>
                </a14:m>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受到全称量词的约束，因此</a:t>
                </a:r>
                <a14:m>
                  <m:oMath xmlns:m="http://schemas.openxmlformats.org/officeDocument/2006/math">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𝑥</m:t>
                    </m:r>
                  </m:oMath>
                </a14:m>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是约束变元；</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Crown</a:t>
                </a:r>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是一个常量符号，表示皇冠； </a:t>
                </a:r>
                <a14:m>
                  <m:oMath xmlns:m="http://schemas.openxmlformats.org/officeDocument/2006/math">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𝐾𝑖𝑛𝑔</m:t>
                    </m:r>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𝑥</m:t>
                    </m:r>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oMath>
                </a14:m>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是一个一元谓词，表示</a:t>
                </a:r>
                <a14:m>
                  <m:oMath xmlns:m="http://schemas.openxmlformats.org/officeDocument/2006/math">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𝑥</m:t>
                    </m:r>
                  </m:oMath>
                </a14:m>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是国王，</a:t>
                </a:r>
                <a14:m>
                  <m:oMath xmlns:m="http://schemas.openxmlformats.org/officeDocument/2006/math">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𝐻𝑒𝑎𝑑</m:t>
                    </m:r>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_</m:t>
                    </m:r>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𝑂𝑛</m:t>
                    </m:r>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r>
                      <m:rPr>
                        <m:sty m:val="p"/>
                      </m:rPr>
                      <a:rPr kumimoji="0" lang="en-US" altLang="zh-CN" sz="18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Crown</m:t>
                    </m:r>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 </m:t>
                    </m:r>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𝑥</m:t>
                    </m:r>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oMath>
                </a14:m>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是一个二元谓词，表示</a:t>
                </a:r>
                <a14:m>
                  <m:oMath xmlns:m="http://schemas.openxmlformats.org/officeDocument/2006/math">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𝑥</m:t>
                    </m:r>
                  </m:oMath>
                </a14:m>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头戴皇冠。</a:t>
                </a:r>
              </a:p>
            </p:txBody>
          </p:sp>
        </mc:Choice>
        <mc:Fallback xmlns="">
          <p:sp>
            <p:nvSpPr>
              <p:cNvPr id="7" name="矩形 6">
                <a:extLst>
                  <a:ext uri="{FF2B5EF4-FFF2-40B4-BE49-F238E27FC236}">
                    <a16:creationId xmlns:a16="http://schemas.microsoft.com/office/drawing/2014/main" id="{4B6D671B-1597-4C61-8C9F-6F857D71D0EE}"/>
                  </a:ext>
                </a:extLst>
              </p:cNvPr>
              <p:cNvSpPr>
                <a:spLocks noRot="1" noChangeAspect="1" noMove="1" noResize="1" noEditPoints="1" noAdjustHandles="1" noChangeArrowheads="1" noChangeShapeType="1" noTextEdit="1"/>
              </p:cNvSpPr>
              <p:nvPr/>
            </p:nvSpPr>
            <p:spPr>
              <a:xfrm>
                <a:off x="1201481" y="2434857"/>
                <a:ext cx="10340162" cy="3649332"/>
              </a:xfrm>
              <a:prstGeom prst="rect">
                <a:avLst/>
              </a:prstGeom>
              <a:blipFill>
                <a:blip r:embed="rId3"/>
                <a:stretch>
                  <a:fillRect l="-472" r="-177" b="-1669"/>
                </a:stretch>
              </a:blipFill>
            </p:spPr>
            <p:txBody>
              <a:bodyPr/>
              <a:lstStyle/>
              <a:p>
                <a:r>
                  <a:rPr lang="zh-CN" altLang="en-US">
                    <a:noFill/>
                  </a:rPr>
                  <a:t> </a:t>
                </a:r>
              </a:p>
            </p:txBody>
          </p:sp>
        </mc:Fallback>
      </mc:AlternateContent>
      <p:sp>
        <p:nvSpPr>
          <p:cNvPr id="13" name="矩形: 圆角 12">
            <a:extLst>
              <a:ext uri="{FF2B5EF4-FFF2-40B4-BE49-F238E27FC236}">
                <a16:creationId xmlns:a16="http://schemas.microsoft.com/office/drawing/2014/main" id="{67B5A688-D8BC-4E82-B45F-5DC99BA73324}"/>
              </a:ext>
            </a:extLst>
          </p:cNvPr>
          <p:cNvSpPr/>
          <p:nvPr/>
        </p:nvSpPr>
        <p:spPr>
          <a:xfrm>
            <a:off x="4350126" y="1723437"/>
            <a:ext cx="3108614" cy="929387"/>
          </a:xfrm>
          <a:prstGeom prst="roundRect">
            <a:avLst/>
          </a:prstGeom>
          <a:solidFill>
            <a:schemeClr val="accent1"/>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rmAutofit lnSpcReduction="10000"/>
          </a:bodyPr>
          <a:lstStyle/>
          <a:p>
            <a:pPr marL="342900" marR="0" lvl="0" indent="-342900" algn="l" defTabSz="914400" rtl="0" eaLnBrk="1" fontAlgn="auto" latinLnBrk="0" hangingPunct="1">
              <a:lnSpc>
                <a:spcPct val="150000"/>
              </a:lnSpc>
              <a:spcBef>
                <a:spcPts val="0"/>
              </a:spcBef>
              <a:spcAft>
                <a:spcPts val="0"/>
              </a:spcAft>
              <a:buClrTx/>
              <a:buSzTx/>
              <a:buFont typeface="+mj-lt"/>
              <a:buAutoNum type="arabicParenBoth"/>
              <a:tabLst/>
              <a:defRPr/>
            </a:pPr>
            <a:r>
              <a:rPr kumimoji="0" lang="zh-CN" altLang="zh-CN" sz="1800" b="0" i="0" u="none" strike="noStrike" kern="0" cap="none" spc="0" normalizeH="0" baseline="0" noProof="0" dirty="0">
                <a:ln>
                  <a:noFill/>
                </a:ln>
                <a:solidFill>
                  <a:prstClr val="white"/>
                </a:solidFill>
                <a:effectLst/>
                <a:uLnTx/>
                <a:uFillTx/>
                <a:latin typeface="Times New Roman" panose="02020603050405020304" pitchFamily="18" charset="0"/>
                <a:ea typeface="楷体_GB2312"/>
                <a:cs typeface="Times New Roman" panose="02020603050405020304" pitchFamily="18" charset="0"/>
              </a:rPr>
              <a:t>所有的国王都是人</a:t>
            </a:r>
            <a:endParaRPr kumimoji="0" lang="zh-CN" altLang="zh-CN"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a:p>
            <a:pPr marL="342900" marR="0" lvl="0" indent="-342900" algn="l" defTabSz="914400" rtl="0" eaLnBrk="1" fontAlgn="auto" latinLnBrk="0" hangingPunct="1">
              <a:lnSpc>
                <a:spcPct val="150000"/>
              </a:lnSpc>
              <a:spcBef>
                <a:spcPts val="0"/>
              </a:spcBef>
              <a:spcAft>
                <a:spcPts val="0"/>
              </a:spcAft>
              <a:buClrTx/>
              <a:buSzTx/>
              <a:buFont typeface="+mj-lt"/>
              <a:buAutoNum type="arabicParenBoth"/>
              <a:tabLst/>
              <a:defRPr/>
            </a:pPr>
            <a:r>
              <a:rPr kumimoji="0" lang="zh-CN" altLang="zh-CN" sz="1800" b="0" i="0" u="none" strike="noStrike" kern="0" cap="none" spc="0" normalizeH="0" baseline="0" noProof="0" dirty="0">
                <a:ln>
                  <a:noFill/>
                </a:ln>
                <a:solidFill>
                  <a:prstClr val="white"/>
                </a:solidFill>
                <a:effectLst/>
                <a:uLnTx/>
                <a:uFillTx/>
                <a:latin typeface="Times New Roman" panose="02020603050405020304" pitchFamily="18" charset="0"/>
                <a:ea typeface="楷体_GB2312"/>
                <a:cs typeface="Times New Roman" panose="02020603050405020304" pitchFamily="18" charset="0"/>
              </a:rPr>
              <a:t>所有的国王都头戴皇冠</a:t>
            </a:r>
            <a:endParaRPr kumimoji="0" lang="en-US" altLang="zh-CN"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463073572"/>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504507" y="1008198"/>
            <a:ext cx="8846288" cy="497934"/>
            <a:chOff x="2228892" y="2819853"/>
            <a:chExt cx="4786506" cy="497934"/>
          </a:xfrm>
        </p:grpSpPr>
        <p:sp>
          <p:nvSpPr>
            <p:cNvPr id="3" name="平行四边形 2"/>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4" name="平行四边形 3"/>
            <p:cNvSpPr/>
            <p:nvPr/>
          </p:nvSpPr>
          <p:spPr bwMode="auto">
            <a:xfrm>
              <a:off x="2228892" y="2819853"/>
              <a:ext cx="4786506"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5" name="矩形 4"/>
            <p:cNvSpPr/>
            <p:nvPr/>
          </p:nvSpPr>
          <p:spPr>
            <a:xfrm>
              <a:off x="2591332" y="2826188"/>
              <a:ext cx="4133539" cy="40011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rPr>
                <a:t>卷积神经网络：卷积的意义</a:t>
              </a:r>
            </a:p>
          </p:txBody>
        </p:sp>
      </p:grpSp>
      <p:sp>
        <p:nvSpPr>
          <p:cNvPr id="12" name="矩形 11">
            <a:extLst>
              <a:ext uri="{FF2B5EF4-FFF2-40B4-BE49-F238E27FC236}">
                <a16:creationId xmlns:a16="http://schemas.microsoft.com/office/drawing/2014/main" id="{5E3A4826-C45A-4929-A41E-665945622565}"/>
              </a:ext>
            </a:extLst>
          </p:cNvPr>
          <p:cNvSpPr/>
          <p:nvPr/>
        </p:nvSpPr>
        <p:spPr>
          <a:xfrm>
            <a:off x="852473" y="129010"/>
            <a:ext cx="1826141"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mn-cs"/>
              </a:rPr>
              <a:t>二、卷积神经网络</a:t>
            </a:r>
            <a:endParaRPr kumimoji="0" lang="zh-CN" altLang="en-US" sz="16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p:pic>
        <p:nvPicPr>
          <p:cNvPr id="7" name="图片 6">
            <a:extLst>
              <a:ext uri="{FF2B5EF4-FFF2-40B4-BE49-F238E27FC236}">
                <a16:creationId xmlns:a16="http://schemas.microsoft.com/office/drawing/2014/main" id="{E3BE4F84-C79A-47E1-A28D-C945129F5936}"/>
              </a:ext>
            </a:extLst>
          </p:cNvPr>
          <p:cNvPicPr>
            <a:picLocks noChangeAspect="1"/>
          </p:cNvPicPr>
          <p:nvPr/>
        </p:nvPicPr>
        <p:blipFill>
          <a:blip r:embed="rId3"/>
          <a:stretch>
            <a:fillRect/>
          </a:stretch>
        </p:blipFill>
        <p:spPr>
          <a:xfrm>
            <a:off x="5831247" y="2152500"/>
            <a:ext cx="5948884" cy="3344659"/>
          </a:xfrm>
          <a:prstGeom prst="rect">
            <a:avLst/>
          </a:prstGeom>
        </p:spPr>
      </p:pic>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27FFAC21-E99C-4F42-86E1-15B83A338E74}"/>
                  </a:ext>
                </a:extLst>
              </p:cNvPr>
              <p:cNvSpPr/>
              <p:nvPr/>
            </p:nvSpPr>
            <p:spPr>
              <a:xfrm>
                <a:off x="249011" y="1804444"/>
                <a:ext cx="5582236" cy="4247317"/>
              </a:xfrm>
              <a:prstGeom prst="rect">
                <a:avLst/>
              </a:prstGeom>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l"/>
                  <a:tabLst/>
                  <a:defRPr/>
                </a:pPr>
                <a:r>
                  <a:rPr kumimoji="0" lang="zh-CN" altLang="zh-CN" sz="15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卷积这一思想利用了图像中像素点存在</a:t>
                </a:r>
                <a:r>
                  <a:rPr kumimoji="0" lang="en-US" altLang="zh-CN" sz="15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kumimoji="0" lang="zh-CN" altLang="zh-CN" sz="15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空间依赖度</a:t>
                </a:r>
                <a:r>
                  <a:rPr kumimoji="0" lang="en-US" altLang="zh-CN" sz="15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kumimoji="0" lang="zh-CN" altLang="zh-CN" sz="15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的特点，即相邻像素点之间具有很强的相关性、而彼此远离像素点之间的相关性很弱。</a:t>
                </a:r>
                <a:endParaRPr kumimoji="0" lang="en-US" altLang="zh-CN" sz="15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l"/>
                  <a:tabLst/>
                  <a:defRPr/>
                </a:pPr>
                <a:r>
                  <a:rPr kumimoji="0" lang="zh-CN" altLang="zh-CN" sz="15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图像卷积计算对图像进行了下采样</a:t>
                </a:r>
                <a:r>
                  <a:rPr kumimoji="0" lang="en-US" altLang="zh-CN" sz="15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 (down sampling)</a:t>
                </a:r>
                <a:r>
                  <a:rPr kumimoji="0" lang="zh-CN" altLang="zh-CN" sz="15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操作。如</a:t>
                </a:r>
                <a:r>
                  <a:rPr kumimoji="0" lang="en-US" altLang="zh-CN" sz="15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5.8</a:t>
                </a:r>
                <a:r>
                  <a:rPr kumimoji="0" lang="zh-CN" altLang="zh-CN" sz="15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图中被卷积图像分辨率为</a:t>
                </a:r>
                <a14:m>
                  <m:oMath xmlns:m="http://schemas.openxmlformats.org/officeDocument/2006/math">
                    <m:r>
                      <a:rPr kumimoji="0" lang="en-US" altLang="zh-CN" sz="1500" b="0" i="0" u="none" strike="noStrike" kern="1200" cap="none" spc="0" normalizeH="0" baseline="0" noProof="0">
                        <a:ln>
                          <a:noFill/>
                        </a:ln>
                        <a:solidFill>
                          <a:prstClr val="black"/>
                        </a:solidFill>
                        <a:effectLst/>
                        <a:uLnTx/>
                        <a:uFillTx/>
                        <a:latin typeface="Cambria Math" panose="02040503050406030204" pitchFamily="18" charset="0"/>
                        <a:cs typeface="+mn-cs"/>
                      </a:rPr>
                      <m:t>5×5</m:t>
                    </m:r>
                  </m:oMath>
                </a14:m>
                <a:r>
                  <a:rPr kumimoji="0" lang="zh-CN" altLang="zh-CN" sz="15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，卷积后图像的分辨率为</a:t>
                </a:r>
                <a14:m>
                  <m:oMath xmlns:m="http://schemas.openxmlformats.org/officeDocument/2006/math">
                    <m:r>
                      <a:rPr kumimoji="0" lang="en-US" altLang="zh-CN" sz="1500" b="0" i="0" u="none" strike="noStrike" kern="1200" cap="none" spc="0" normalizeH="0" baseline="0" noProof="0">
                        <a:ln>
                          <a:noFill/>
                        </a:ln>
                        <a:solidFill>
                          <a:prstClr val="black"/>
                        </a:solidFill>
                        <a:effectLst/>
                        <a:uLnTx/>
                        <a:uFillTx/>
                        <a:latin typeface="Cambria Math" panose="02040503050406030204" pitchFamily="18" charset="0"/>
                        <a:cs typeface="+mn-cs"/>
                      </a:rPr>
                      <m:t>3×3</m:t>
                    </m:r>
                  </m:oMath>
                </a14:m>
                <a:r>
                  <a:rPr kumimoji="0" lang="zh-CN" altLang="zh-CN" sz="15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，这样被卷积图像就被</a:t>
                </a:r>
                <a:r>
                  <a:rPr kumimoji="0" lang="en-US" altLang="zh-CN" sz="15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kumimoji="0" lang="zh-CN" altLang="zh-CN" sz="15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约减</a:t>
                </a:r>
                <a:r>
                  <a:rPr kumimoji="0" lang="en-US" altLang="zh-CN" sz="15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kumimoji="0" lang="zh-CN" altLang="zh-CN" sz="15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了。对卷积得到的图像结果不断卷积滤波，则原始图像就会被</a:t>
                </a:r>
                <a:r>
                  <a:rPr kumimoji="0" lang="en-US" altLang="zh-CN" sz="15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kumimoji="0" lang="zh-CN" altLang="zh-CN" sz="15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层层抽象、层层约减</a:t>
                </a:r>
                <a:r>
                  <a:rPr kumimoji="0" lang="en-US" altLang="zh-CN" sz="15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kumimoji="0" lang="zh-CN" altLang="zh-CN" sz="15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，从而使得蕴涵在图像中的重要信息</a:t>
                </a:r>
                <a:r>
                  <a:rPr kumimoji="0" lang="en-US" altLang="zh-CN" sz="15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kumimoji="0" lang="zh-CN" altLang="zh-CN" sz="15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显山露水</a:t>
                </a:r>
                <a:r>
                  <a:rPr kumimoji="0" lang="en-US" altLang="zh-CN" sz="15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l"/>
                  <a:tabLst/>
                  <a:defRPr/>
                </a:pPr>
                <a:r>
                  <a:rPr kumimoji="0" lang="zh-CN" altLang="zh-CN" sz="15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卷积核中的权重系数</a:t>
                </a:r>
                <a14:m>
                  <m:oMath xmlns:m="http://schemas.openxmlformats.org/officeDocument/2006/math">
                    <m:sSub>
                      <m:sSubPr>
                        <m:ctrlPr>
                          <a:rPr kumimoji="0" lang="zh-CN" altLang="zh-CN" sz="15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cs typeface="+mn-cs"/>
                          </a:rPr>
                          <m:t>𝑤</m:t>
                        </m:r>
                      </m:e>
                      <m:sub>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cs typeface="+mn-cs"/>
                          </a:rPr>
                          <m:t>𝑖</m:t>
                        </m:r>
                      </m:sub>
                    </m:sSub>
                  </m:oMath>
                </a14:m>
                <a:r>
                  <a:rPr kumimoji="0" lang="zh-CN" altLang="zh-CN" sz="15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是通过数据驱动机制学习得到，其用来捕获图像中某像素点及其邻域像素点所构成的特有空间模式。一旦从数据中学习得到权重系数，这些权重系数就刻画了图像中像素点构成的空间分布不同模式。</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l"/>
                  <a:tabLst/>
                  <a:defRPr/>
                </a:pPr>
                <a:r>
                  <a:rPr kumimoji="0" lang="zh-CN" altLang="zh-CN" sz="15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图像卷积操作</a:t>
                </a:r>
                <a:r>
                  <a:rPr kumimoji="0" lang="zh-CN" altLang="en-US" sz="15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符合</a:t>
                </a:r>
                <a:r>
                  <a:rPr kumimoji="0" lang="en-US" altLang="zh-CN" sz="15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kumimoji="0" lang="zh-CN" altLang="zh-CN" sz="15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视觉系统信息分层处理</a:t>
                </a:r>
                <a:r>
                  <a:rPr kumimoji="0" lang="en-US" altLang="zh-CN" sz="15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kumimoji="0" lang="zh-CN" altLang="zh-CN" sz="15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这一机制，即视觉感知是由低层细胞到高层细胞对原始输入信息不断抽象完成，更高层细胞拥有更高级的感受野，并且对一些偏移、旋转等具有一定的不变性。比如，无论如何旋转手机，给出不同旋转状态的手机图像，人脑总是可以从这些不同旋转角度图像中辨认出手机这一语义对象</a:t>
                </a:r>
              </a:p>
            </p:txBody>
          </p:sp>
        </mc:Choice>
        <mc:Fallback xmlns="">
          <p:sp>
            <p:nvSpPr>
              <p:cNvPr id="8" name="矩形 7">
                <a:extLst>
                  <a:ext uri="{FF2B5EF4-FFF2-40B4-BE49-F238E27FC236}">
                    <a16:creationId xmlns:a16="http://schemas.microsoft.com/office/drawing/2014/main" id="{27FFAC21-E99C-4F42-86E1-15B83A338E74}"/>
                  </a:ext>
                </a:extLst>
              </p:cNvPr>
              <p:cNvSpPr>
                <a:spLocks noRot="1" noChangeAspect="1" noMove="1" noResize="1" noEditPoints="1" noAdjustHandles="1" noChangeArrowheads="1" noChangeShapeType="1" noTextEdit="1"/>
              </p:cNvSpPr>
              <p:nvPr/>
            </p:nvSpPr>
            <p:spPr>
              <a:xfrm>
                <a:off x="249011" y="1804444"/>
                <a:ext cx="5582236" cy="4247317"/>
              </a:xfrm>
              <a:prstGeom prst="rect">
                <a:avLst/>
              </a:prstGeom>
              <a:blipFill>
                <a:blip r:embed="rId4"/>
                <a:stretch>
                  <a:fillRect l="-328" t="-287" b="-71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773165957"/>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504507" y="1008198"/>
            <a:ext cx="8846288" cy="497934"/>
            <a:chOff x="2228892" y="2819853"/>
            <a:chExt cx="4786506" cy="497934"/>
          </a:xfrm>
        </p:grpSpPr>
        <p:sp>
          <p:nvSpPr>
            <p:cNvPr id="3" name="平行四边形 2"/>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4" name="平行四边形 3"/>
            <p:cNvSpPr/>
            <p:nvPr/>
          </p:nvSpPr>
          <p:spPr bwMode="auto">
            <a:xfrm>
              <a:off x="2228892" y="2819853"/>
              <a:ext cx="4786506"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5" name="矩形 4"/>
            <p:cNvSpPr/>
            <p:nvPr/>
          </p:nvSpPr>
          <p:spPr>
            <a:xfrm>
              <a:off x="2591332" y="2826188"/>
              <a:ext cx="4133539" cy="40011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rPr>
                <a:t>卷积神经网络：不同卷积算子卷积效果</a:t>
              </a:r>
            </a:p>
          </p:txBody>
        </p:sp>
      </p:grpSp>
      <p:sp>
        <p:nvSpPr>
          <p:cNvPr id="12" name="矩形 11">
            <a:extLst>
              <a:ext uri="{FF2B5EF4-FFF2-40B4-BE49-F238E27FC236}">
                <a16:creationId xmlns:a16="http://schemas.microsoft.com/office/drawing/2014/main" id="{5E3A4826-C45A-4929-A41E-665945622565}"/>
              </a:ext>
            </a:extLst>
          </p:cNvPr>
          <p:cNvSpPr/>
          <p:nvPr/>
        </p:nvSpPr>
        <p:spPr>
          <a:xfrm>
            <a:off x="852473" y="129010"/>
            <a:ext cx="1826141"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mn-cs"/>
              </a:rPr>
              <a:t>二、卷积神经网络</a:t>
            </a:r>
            <a:endParaRPr kumimoji="0" lang="zh-CN" altLang="en-US" sz="16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27FFAC21-E99C-4F42-86E1-15B83A338E74}"/>
                  </a:ext>
                </a:extLst>
              </p:cNvPr>
              <p:cNvSpPr/>
              <p:nvPr/>
            </p:nvSpPr>
            <p:spPr>
              <a:xfrm>
                <a:off x="249011" y="1804444"/>
                <a:ext cx="6043938" cy="4578433"/>
              </a:xfrm>
              <a:prstGeom prst="rect">
                <a:avLst/>
              </a:prstGeom>
            </p:spPr>
            <p:txBody>
              <a:bodyPr wrap="square">
                <a:spAutoFit/>
              </a:bodyPr>
              <a:lstStyle/>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l"/>
                  <a:tabLst/>
                  <a:defRPr/>
                </a:pPr>
                <a:r>
                  <a:rPr kumimoji="0" lang="zh-CN"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图</a:t>
                </a:r>
                <a:r>
                  <a:rPr kumimoji="0" lang="en-US"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5.9</a:t>
                </a:r>
                <a:r>
                  <a:rPr kumimoji="0" lang="zh-CN"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给出了同一幅图像经过两个不同的</a:t>
                </a:r>
                <a14:m>
                  <m:oMath xmlns:m="http://schemas.openxmlformats.org/officeDocument/2006/math">
                    <m:r>
                      <a:rPr kumimoji="0" lang="en-US" altLang="zh-CN" sz="1400" b="0" i="0" u="none" strike="noStrike" kern="1200" cap="none" spc="0" normalizeH="0" baseline="0" noProof="0">
                        <a:ln>
                          <a:noFill/>
                        </a:ln>
                        <a:solidFill>
                          <a:prstClr val="black"/>
                        </a:solidFill>
                        <a:effectLst/>
                        <a:uLnTx/>
                        <a:uFillTx/>
                        <a:latin typeface="Cambria Math" panose="02040503050406030204" pitchFamily="18" charset="0"/>
                        <a:cs typeface="+mn-cs"/>
                      </a:rPr>
                      <m:t>7×7</m:t>
                    </m:r>
                  </m:oMath>
                </a14:m>
                <a:r>
                  <a:rPr kumimoji="0" lang="zh-CN"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高斯卷积核进行卷积滤波的结果。高斯卷积核中的权重系数具有如下特点：卷积核中心位置权重系数的取值最大，从中心位置向四周边缘扩散过程中，权重系数的取值逐渐减少。在高斯卷积核中，所有权重系数累加之值为</a:t>
                </a:r>
                <a:r>
                  <a:rPr kumimoji="0" lang="en-US"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1</a:t>
                </a:r>
                <a:r>
                  <a:rPr kumimoji="0" lang="zh-CN"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endParaRPr kumimoji="0" lang="en-US"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l"/>
                  <a:tabLst/>
                  <a:defRPr/>
                </a:pPr>
                <a:r>
                  <a:rPr kumimoji="0" lang="zh-CN"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从图</a:t>
                </a:r>
                <a:r>
                  <a:rPr kumimoji="0" lang="en-US"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5.9</a:t>
                </a:r>
                <a:r>
                  <a:rPr kumimoji="0" lang="zh-CN"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可见，如果卷积核中心位置的权重系数越小且与其它卷积权重系数差别越小，则卷积所得到图像滤波结果越模糊，这被称为图像平滑操作。图中右下图与右上图相比，显得模糊，其原因在于右下图所对应的卷积核权重系数相差不大，使得像素点所对应卷积滤波结果之间彼此相差不大。</a:t>
                </a:r>
                <a:endParaRPr kumimoji="0" lang="en-US"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l"/>
                  <a:tabLst/>
                  <a:defRPr/>
                </a:pPr>
                <a:r>
                  <a:rPr kumimoji="0" lang="zh-CN"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可以想象，在卷积过程中，被卷积图像子块中心位置像素点所对应的卷积权重系数小且与其它卷积权重系数差别不大，则意味着该像素点色度值与其近邻像素点色度值之间差距在卷积后将减少，该像素点与其近邻像素点之间的色度值也将趋同，从而使得图像变</a:t>
                </a:r>
                <a:r>
                  <a:rPr kumimoji="0" lang="en-US"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0" lang="zh-CN"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模糊</a:t>
                </a:r>
                <a:r>
                  <a:rPr kumimoji="0" lang="en-US"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0" lang="zh-CN"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，这很好利用了图像相邻像素点之间存在</a:t>
                </a:r>
                <a:r>
                  <a:rPr kumimoji="0" lang="en-US"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0" lang="zh-CN"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空间依赖</a:t>
                </a:r>
                <a:r>
                  <a:rPr kumimoji="0" lang="en-US"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0" lang="zh-CN"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的特点。</a:t>
                </a:r>
              </a:p>
            </p:txBody>
          </p:sp>
        </mc:Choice>
        <mc:Fallback xmlns="">
          <p:sp>
            <p:nvSpPr>
              <p:cNvPr id="8" name="矩形 7">
                <a:extLst>
                  <a:ext uri="{FF2B5EF4-FFF2-40B4-BE49-F238E27FC236}">
                    <a16:creationId xmlns:a16="http://schemas.microsoft.com/office/drawing/2014/main" id="{27FFAC21-E99C-4F42-86E1-15B83A338E74}"/>
                  </a:ext>
                </a:extLst>
              </p:cNvPr>
              <p:cNvSpPr>
                <a:spLocks noRot="1" noChangeAspect="1" noMove="1" noResize="1" noEditPoints="1" noAdjustHandles="1" noChangeArrowheads="1" noChangeShapeType="1" noTextEdit="1"/>
              </p:cNvSpPr>
              <p:nvPr/>
            </p:nvSpPr>
            <p:spPr>
              <a:xfrm>
                <a:off x="249011" y="1804444"/>
                <a:ext cx="6043938" cy="4578433"/>
              </a:xfrm>
              <a:prstGeom prst="rect">
                <a:avLst/>
              </a:prstGeom>
              <a:blipFill>
                <a:blip r:embed="rId3"/>
                <a:stretch>
                  <a:fillRect l="-202" b="-533"/>
                </a:stretch>
              </a:blipFill>
            </p:spPr>
            <p:txBody>
              <a:bodyPr/>
              <a:lstStyle/>
              <a:p>
                <a:r>
                  <a:rPr lang="zh-CN" altLang="en-US">
                    <a:noFill/>
                  </a:rPr>
                  <a:t> </a:t>
                </a:r>
              </a:p>
            </p:txBody>
          </p:sp>
        </mc:Fallback>
      </mc:AlternateContent>
      <p:pic>
        <p:nvPicPr>
          <p:cNvPr id="6" name="图片 5">
            <a:extLst>
              <a:ext uri="{FF2B5EF4-FFF2-40B4-BE49-F238E27FC236}">
                <a16:creationId xmlns:a16="http://schemas.microsoft.com/office/drawing/2014/main" id="{727FD85A-DE00-4B68-BFE4-9E03016230B5}"/>
              </a:ext>
            </a:extLst>
          </p:cNvPr>
          <p:cNvPicPr>
            <a:picLocks noChangeAspect="1"/>
          </p:cNvPicPr>
          <p:nvPr/>
        </p:nvPicPr>
        <p:blipFill>
          <a:blip r:embed="rId4"/>
          <a:stretch>
            <a:fillRect/>
          </a:stretch>
        </p:blipFill>
        <p:spPr>
          <a:xfrm>
            <a:off x="6543636" y="2429022"/>
            <a:ext cx="4780637" cy="3133319"/>
          </a:xfrm>
          <a:prstGeom prst="rect">
            <a:avLst/>
          </a:prstGeom>
        </p:spPr>
      </p:pic>
    </p:spTree>
    <p:extLst>
      <p:ext uri="{BB962C8B-B14F-4D97-AF65-F5344CB8AC3E}">
        <p14:creationId xmlns:p14="http://schemas.microsoft.com/office/powerpoint/2010/main" val="1725587590"/>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504507" y="1008198"/>
            <a:ext cx="8846288" cy="497934"/>
            <a:chOff x="2228892" y="2819853"/>
            <a:chExt cx="4786506" cy="497934"/>
          </a:xfrm>
        </p:grpSpPr>
        <p:sp>
          <p:nvSpPr>
            <p:cNvPr id="3" name="平行四边形 2"/>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4" name="平行四边形 3"/>
            <p:cNvSpPr/>
            <p:nvPr/>
          </p:nvSpPr>
          <p:spPr bwMode="auto">
            <a:xfrm>
              <a:off x="2228892" y="2819853"/>
              <a:ext cx="4786506"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5" name="矩形 4"/>
            <p:cNvSpPr/>
            <p:nvPr/>
          </p:nvSpPr>
          <p:spPr>
            <a:xfrm>
              <a:off x="2778841" y="2849787"/>
              <a:ext cx="4133539" cy="40011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rPr>
                <a:t>卷积神经网络：填充（</a:t>
              </a:r>
              <a:r>
                <a:rPr kumimoji="0" lang="en-US" altLang="zh-CN" sz="2000" b="1" i="0" u="none" strike="noStrike" kern="120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rPr>
                <a:t>padding</a:t>
              </a:r>
              <a:r>
                <a:rPr kumimoji="0" lang="zh-CN" altLang="en-US" sz="2000" b="1" i="0" u="none" strike="noStrike" kern="120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rPr>
                <a:t>）和步长（</a:t>
              </a:r>
              <a:r>
                <a:rPr kumimoji="0" lang="en-US" altLang="zh-CN" sz="2000" b="1" i="0" u="none" strike="noStrike" kern="120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rPr>
                <a:t>striding</a:t>
              </a:r>
              <a:r>
                <a:rPr kumimoji="0" lang="zh-CN" altLang="en-US" sz="2000" b="1" i="0" u="none" strike="noStrike" kern="120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rPr>
                <a:t>）</a:t>
              </a:r>
            </a:p>
          </p:txBody>
        </p:sp>
      </p:grpSp>
      <p:sp>
        <p:nvSpPr>
          <p:cNvPr id="12" name="矩形 11">
            <a:extLst>
              <a:ext uri="{FF2B5EF4-FFF2-40B4-BE49-F238E27FC236}">
                <a16:creationId xmlns:a16="http://schemas.microsoft.com/office/drawing/2014/main" id="{5E3A4826-C45A-4929-A41E-665945622565}"/>
              </a:ext>
            </a:extLst>
          </p:cNvPr>
          <p:cNvSpPr/>
          <p:nvPr/>
        </p:nvSpPr>
        <p:spPr>
          <a:xfrm>
            <a:off x="852473" y="129010"/>
            <a:ext cx="1826141"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mn-cs"/>
              </a:rPr>
              <a:t>二、卷积神经网络</a:t>
            </a:r>
            <a:endParaRPr kumimoji="0" lang="zh-CN" altLang="en-US" sz="16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p:sp>
        <p:nvSpPr>
          <p:cNvPr id="8" name="矩形 7">
            <a:extLst>
              <a:ext uri="{FF2B5EF4-FFF2-40B4-BE49-F238E27FC236}">
                <a16:creationId xmlns:a16="http://schemas.microsoft.com/office/drawing/2014/main" id="{27FFAC21-E99C-4F42-86E1-15B83A338E74}"/>
              </a:ext>
            </a:extLst>
          </p:cNvPr>
          <p:cNvSpPr/>
          <p:nvPr/>
        </p:nvSpPr>
        <p:spPr>
          <a:xfrm>
            <a:off x="736691" y="1536066"/>
            <a:ext cx="5476540" cy="4770537"/>
          </a:xfrm>
          <a:prstGeom prst="rect">
            <a:avLst/>
          </a:prstGeom>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l"/>
              <a:tabLst/>
              <a:defRPr/>
            </a:pPr>
            <a:endPar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l"/>
              <a:tabLst/>
              <a:defRPr/>
            </a:pP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填充：从前面的介绍可知，位于被卷积图像边缘位置的像素点无法形成一个以其为中心、与卷积核大小一致的图像子块区域，因此无法对边缘位置的像素点进行卷积滤波。为了使边缘位置的图像像素点也参与卷积滤波，填充技术被提出。该方法在边缘像素点周围填充“</a:t>
            </a:r>
            <a:r>
              <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0”</a:t>
            </a: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（即</a:t>
            </a:r>
            <a:r>
              <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0</a:t>
            </a: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填充），使得可以以边缘像素点为中心形成与卷积核同样大小的图像子块区域。注意，在这种填充机制下，卷积后的图像分辨率将与卷积前的图像分辨率一致，不存在下采样。</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l"/>
              <a:tabLst/>
              <a:defRPr/>
            </a:pP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步长：在进行卷积操作时，通常希望被卷积所得的图像分辨率与卷积前的图像分辨率相比逐渐减少，即图像被约减。步长方法通过改变卷积核在被卷积图像中移动步长的大小来跳过一些像素，进行卷积滤波。当</a:t>
            </a:r>
            <a:r>
              <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stride = 1</a:t>
            </a: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时，卷积核滑动跳过</a:t>
            </a:r>
            <a:r>
              <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1</a:t>
            </a: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个像素，这是最基本的单步滑动，也是标准的卷积模式（如图</a:t>
            </a:r>
            <a:r>
              <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5.8</a:t>
            </a: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中的示例所示）。</a:t>
            </a:r>
            <a:r>
              <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stride = </a:t>
            </a:r>
            <a:r>
              <a:rPr kumimoji="0" lang="en-US" altLang="zh-CN" sz="1600" b="0" i="1"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k</a:t>
            </a: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表示卷积核移动跳过的步长是</a:t>
            </a:r>
            <a:r>
              <a:rPr kumimoji="0" lang="en-US" altLang="zh-CN" sz="1600" b="0" i="1"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k</a:t>
            </a: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。对于图</a:t>
            </a:r>
            <a:r>
              <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5.8</a:t>
            </a: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中的卷积操作，如果将步长改为</a:t>
            </a:r>
            <a:r>
              <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2</a:t>
            </a: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，则可得到一个</a:t>
            </a:r>
            <a:r>
              <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2 × 2</a:t>
            </a: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的卷积滤波图像结果（见图</a:t>
            </a:r>
            <a:r>
              <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5.10</a:t>
            </a: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endParaRPr kumimoji="0" lang="zh-CN"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7" name="图片 6">
            <a:extLst>
              <a:ext uri="{FF2B5EF4-FFF2-40B4-BE49-F238E27FC236}">
                <a16:creationId xmlns:a16="http://schemas.microsoft.com/office/drawing/2014/main" id="{397EC0D5-6AEC-4FF1-B328-19D31C299674}"/>
              </a:ext>
            </a:extLst>
          </p:cNvPr>
          <p:cNvPicPr>
            <a:picLocks noChangeAspect="1"/>
          </p:cNvPicPr>
          <p:nvPr/>
        </p:nvPicPr>
        <p:blipFill>
          <a:blip r:embed="rId3"/>
          <a:stretch>
            <a:fillRect/>
          </a:stretch>
        </p:blipFill>
        <p:spPr>
          <a:xfrm>
            <a:off x="6677465" y="4283859"/>
            <a:ext cx="4140590" cy="1813018"/>
          </a:xfrm>
          <a:prstGeom prst="rect">
            <a:avLst/>
          </a:prstGeom>
        </p:spPr>
      </p:pic>
      <p:pic>
        <p:nvPicPr>
          <p:cNvPr id="9" name="图片 8">
            <a:extLst>
              <a:ext uri="{FF2B5EF4-FFF2-40B4-BE49-F238E27FC236}">
                <a16:creationId xmlns:a16="http://schemas.microsoft.com/office/drawing/2014/main" id="{6D81CBC8-3392-400B-9D4E-86A3A5C96BB0}"/>
              </a:ext>
            </a:extLst>
          </p:cNvPr>
          <p:cNvPicPr>
            <a:picLocks noChangeAspect="1"/>
          </p:cNvPicPr>
          <p:nvPr/>
        </p:nvPicPr>
        <p:blipFill>
          <a:blip r:embed="rId4"/>
          <a:stretch>
            <a:fillRect/>
          </a:stretch>
        </p:blipFill>
        <p:spPr>
          <a:xfrm>
            <a:off x="6677465" y="1821594"/>
            <a:ext cx="4254624" cy="2146803"/>
          </a:xfrm>
          <a:prstGeom prst="rect">
            <a:avLst/>
          </a:prstGeom>
        </p:spPr>
      </p:pic>
    </p:spTree>
    <p:extLst>
      <p:ext uri="{BB962C8B-B14F-4D97-AF65-F5344CB8AC3E}">
        <p14:creationId xmlns:p14="http://schemas.microsoft.com/office/powerpoint/2010/main" val="4235826112"/>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176260" y="1019154"/>
            <a:ext cx="8984139" cy="486978"/>
            <a:chOff x="2051286" y="2830809"/>
            <a:chExt cx="4861094" cy="486978"/>
          </a:xfrm>
        </p:grpSpPr>
        <p:sp>
          <p:nvSpPr>
            <p:cNvPr id="3" name="平行四边形 2"/>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4" name="平行四边形 3"/>
            <p:cNvSpPr/>
            <p:nvPr/>
          </p:nvSpPr>
          <p:spPr bwMode="auto">
            <a:xfrm>
              <a:off x="2051286" y="2830809"/>
              <a:ext cx="4786506"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5" name="矩形 4"/>
            <p:cNvSpPr/>
            <p:nvPr/>
          </p:nvSpPr>
          <p:spPr>
            <a:xfrm>
              <a:off x="3345670" y="2849787"/>
              <a:ext cx="3566710" cy="40011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rPr>
                <a:t>卷积神经网络：卷积算子特点</a:t>
              </a:r>
            </a:p>
          </p:txBody>
        </p:sp>
      </p:grpSp>
      <p:sp>
        <p:nvSpPr>
          <p:cNvPr id="12" name="矩形 11">
            <a:extLst>
              <a:ext uri="{FF2B5EF4-FFF2-40B4-BE49-F238E27FC236}">
                <a16:creationId xmlns:a16="http://schemas.microsoft.com/office/drawing/2014/main" id="{5E3A4826-C45A-4929-A41E-665945622565}"/>
              </a:ext>
            </a:extLst>
          </p:cNvPr>
          <p:cNvSpPr/>
          <p:nvPr/>
        </p:nvSpPr>
        <p:spPr>
          <a:xfrm>
            <a:off x="852473" y="129010"/>
            <a:ext cx="1826141"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mn-cs"/>
              </a:rPr>
              <a:t>二、卷积神经网络</a:t>
            </a:r>
            <a:endParaRPr kumimoji="0" lang="zh-CN" altLang="en-US" sz="16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p:sp>
        <p:nvSpPr>
          <p:cNvPr id="10" name="矩形: 圆角 6">
            <a:extLst>
              <a:ext uri="{FF2B5EF4-FFF2-40B4-BE49-F238E27FC236}">
                <a16:creationId xmlns:a16="http://schemas.microsoft.com/office/drawing/2014/main" id="{0A0F837F-DB52-4587-AC1C-BF6047722A5A}"/>
              </a:ext>
            </a:extLst>
          </p:cNvPr>
          <p:cNvSpPr/>
          <p:nvPr/>
        </p:nvSpPr>
        <p:spPr>
          <a:xfrm>
            <a:off x="852473" y="1777220"/>
            <a:ext cx="10341037" cy="4391676"/>
          </a:xfrm>
          <a:prstGeom prst="roundRect">
            <a:avLst>
              <a:gd name="adj" fmla="val 0"/>
            </a:avLst>
          </a:prstGeom>
          <a:gradFill>
            <a:gsLst>
              <a:gs pos="22000">
                <a:srgbClr val="016773"/>
              </a:gs>
              <a:gs pos="100000">
                <a:srgbClr val="00ABA5"/>
              </a:gs>
            </a:gsLst>
            <a:lin ang="30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6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endParaRPr>
          </a:p>
        </p:txBody>
      </p:sp>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id="{B56ED1AE-B43C-4973-8650-C5681FF48D6B}"/>
                  </a:ext>
                </a:extLst>
              </p:cNvPr>
              <p:cNvSpPr/>
              <p:nvPr/>
            </p:nvSpPr>
            <p:spPr>
              <a:xfrm>
                <a:off x="852473" y="1777220"/>
                <a:ext cx="10178375" cy="4398320"/>
              </a:xfrm>
              <a:prstGeom prst="rect">
                <a:avLst/>
              </a:prstGeom>
            </p:spPr>
            <p:txBody>
              <a:bodyPr wrap="square">
                <a:spAutoFit/>
              </a:bodyPr>
              <a:lstStyle/>
              <a:p>
                <a:pPr marL="342900" marR="0" lvl="0" indent="-342900" algn="l" defTabSz="914400" rtl="0" eaLnBrk="1" fontAlgn="auto" latinLnBrk="0" hangingPunct="1">
                  <a:lnSpc>
                    <a:spcPct val="150000"/>
                  </a:lnSpc>
                  <a:spcBef>
                    <a:spcPts val="0"/>
                  </a:spcBef>
                  <a:spcAft>
                    <a:spcPts val="0"/>
                  </a:spcAft>
                  <a:buClr>
                    <a:prstClr val="white"/>
                  </a:buClr>
                  <a:buSzPct val="80000"/>
                  <a:buFont typeface="Wingdings" panose="05000000000000000000" pitchFamily="2" charset="2"/>
                  <a:buChar char="u"/>
                  <a:tabLst/>
                  <a:defRPr/>
                </a:pPr>
                <a:r>
                  <a:rPr kumimoji="0" lang="zh-CN" altLang="en-US" sz="1400" b="1" i="0" u="none" strike="noStrike" kern="1200" cap="none" spc="0" normalizeH="0" baseline="0" noProof="0" dirty="0">
                    <a:ln>
                      <a:noFill/>
                    </a:ln>
                    <a:solidFill>
                      <a:srgbClr val="FFFFCC"/>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选择性感受野：</a:t>
                </a:r>
                <a:r>
                  <a:rPr kumimoji="0" lang="zh-CN" altLang="zh-CN" sz="14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神经科学家发现，人的视觉神经细胞对不同的视觉模式具有特征选择性（</a:t>
                </a:r>
                <a:r>
                  <a:rPr kumimoji="0" lang="en-US" altLang="zh-CN" sz="14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Feature Selectivity</a:t>
                </a:r>
                <a:r>
                  <a:rPr kumimoji="0" lang="zh-CN" altLang="zh-CN" sz="14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即不同视觉神经细胞对边界、运动和颜色等不同信息具有强弱不同的选择性。因此，不同卷积核可被用来刻画视觉神经细胞对外界信息感受时的不同选择性。同时也可以看到，卷积所得结果中，每个输出点的取值仅依赖于其在输入图像中该点及其邻域区域点的取值，而与这个区域之外的其他点取值均无关，该区域被称为感受野（</a:t>
                </a:r>
                <a:r>
                  <a:rPr kumimoji="0" lang="en-US" altLang="zh-CN" sz="14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receptive field</a:t>
                </a:r>
                <a:r>
                  <a:rPr kumimoji="0" lang="zh-CN" altLang="zh-CN" sz="14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），正所谓</a:t>
                </a:r>
                <a:r>
                  <a:rPr kumimoji="0" lang="en-US" altLang="zh-CN" sz="14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0" lang="zh-CN" altLang="zh-CN" sz="14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管中窥豹、见微知著</a:t>
                </a:r>
                <a:r>
                  <a:rPr kumimoji="0" lang="en-US" altLang="zh-CN" sz="14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0" lang="zh-CN" altLang="zh-CN" sz="14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。在卷积神经网络中，感受野是卷积神经网络每一层输出的特征图（</a:t>
                </a:r>
                <a:r>
                  <a:rPr kumimoji="0" lang="en-US" altLang="zh-CN" sz="14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feature map</a:t>
                </a:r>
                <a:r>
                  <a:rPr kumimoji="0" lang="zh-CN" altLang="zh-CN" sz="14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）上的像素点在输入图像上映射的区域大小。也就是说，感受野是特征图上一个点对应输入图像上的区域。</a:t>
                </a:r>
                <a:endParaRPr kumimoji="0" lang="en-US" altLang="zh-CN" sz="14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endParaRPr>
              </a:p>
              <a:p>
                <a:pPr marL="342900" marR="0" lvl="0" indent="-342900" algn="l" defTabSz="914400" rtl="0" eaLnBrk="1" fontAlgn="auto" latinLnBrk="0" hangingPunct="1">
                  <a:lnSpc>
                    <a:spcPct val="150000"/>
                  </a:lnSpc>
                  <a:spcBef>
                    <a:spcPts val="0"/>
                  </a:spcBef>
                  <a:spcAft>
                    <a:spcPts val="0"/>
                  </a:spcAft>
                  <a:buClr>
                    <a:prstClr val="white"/>
                  </a:buClr>
                  <a:buSzPct val="80000"/>
                  <a:buFont typeface="Wingdings" panose="05000000000000000000" pitchFamily="2" charset="2"/>
                  <a:buChar char="u"/>
                  <a:tabLst/>
                  <a:defRPr/>
                </a:pPr>
                <a:endParaRPr kumimoji="0" lang="en-US" altLang="zh-CN" sz="14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endParaRPr>
              </a:p>
              <a:p>
                <a:pPr marL="342900" marR="0" lvl="0" indent="-342900" algn="l" defTabSz="914400" rtl="0" eaLnBrk="1" fontAlgn="auto" latinLnBrk="0" hangingPunct="1">
                  <a:lnSpc>
                    <a:spcPct val="150000"/>
                  </a:lnSpc>
                  <a:spcBef>
                    <a:spcPts val="0"/>
                  </a:spcBef>
                  <a:spcAft>
                    <a:spcPts val="0"/>
                  </a:spcAft>
                  <a:buClr>
                    <a:prstClr val="white"/>
                  </a:buClr>
                  <a:buSzPct val="80000"/>
                  <a:buFont typeface="Wingdings" panose="05000000000000000000" pitchFamily="2" charset="2"/>
                  <a:buChar char="u"/>
                  <a:tabLst/>
                  <a:defRPr/>
                </a:pPr>
                <a:r>
                  <a:rPr kumimoji="0" lang="zh-CN" altLang="zh-CN" sz="1400" b="1" i="0" u="none" strike="noStrike" kern="1200" cap="none" spc="0" normalizeH="0" baseline="0" noProof="0" dirty="0">
                    <a:ln>
                      <a:noFill/>
                    </a:ln>
                    <a:solidFill>
                      <a:srgbClr val="FFFFCC"/>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局部感知、参数共享</a:t>
                </a:r>
                <a:r>
                  <a:rPr kumimoji="0" lang="zh-CN" altLang="en-US" sz="1400" b="1" i="0" u="none" strike="noStrike" kern="1200" cap="none" spc="0" normalizeH="0" baseline="0" noProof="0" dirty="0">
                    <a:ln>
                      <a:noFill/>
                    </a:ln>
                    <a:solidFill>
                      <a:srgbClr val="FFFFCC"/>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0" lang="zh-CN" altLang="zh-CN" sz="14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值得注意的是，卷积操作是一个线性变换（线性加权累加），但是卷积操作中的权重参数可学习、可被重复使用，从而更适合数据中蕴含的实际空间模式且减少了参数总数，这种</a:t>
                </a:r>
                <a:r>
                  <a:rPr kumimoji="0" lang="en-US" altLang="zh-CN" sz="14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 “</a:t>
                </a:r>
                <a:r>
                  <a:rPr kumimoji="0" lang="zh-CN" altLang="zh-CN" sz="14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局部感知、参数共享</a:t>
                </a:r>
                <a:r>
                  <a:rPr kumimoji="0" lang="en-US" altLang="zh-CN" sz="14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0" lang="zh-CN" altLang="zh-CN" sz="14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的特点减少了网络参数，一定程度地防止过拟合。</a:t>
                </a:r>
                <a:endParaRPr kumimoji="0" lang="en-US" altLang="zh-CN" sz="14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endParaRPr>
              </a:p>
              <a:p>
                <a:pPr marL="342900" marR="0" lvl="0" indent="-342900" algn="l" defTabSz="914400" rtl="0" eaLnBrk="1" fontAlgn="auto" latinLnBrk="0" hangingPunct="1">
                  <a:lnSpc>
                    <a:spcPct val="150000"/>
                  </a:lnSpc>
                  <a:spcBef>
                    <a:spcPts val="0"/>
                  </a:spcBef>
                  <a:spcAft>
                    <a:spcPts val="0"/>
                  </a:spcAft>
                  <a:buClr>
                    <a:prstClr val="white"/>
                  </a:buClr>
                  <a:buSzPct val="80000"/>
                  <a:buFont typeface="Wingdings" panose="05000000000000000000" pitchFamily="2" charset="2"/>
                  <a:buChar char="u"/>
                  <a:tabLst/>
                  <a:defRPr/>
                </a:pPr>
                <a:endParaRPr kumimoji="0" lang="en-US" altLang="zh-CN" sz="14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endParaRPr>
              </a:p>
              <a:p>
                <a:pPr marL="342900" marR="0" lvl="0" indent="-342900" algn="l" defTabSz="914400" rtl="0" eaLnBrk="1" fontAlgn="auto" latinLnBrk="0" hangingPunct="1">
                  <a:lnSpc>
                    <a:spcPct val="150000"/>
                  </a:lnSpc>
                  <a:spcBef>
                    <a:spcPts val="0"/>
                  </a:spcBef>
                  <a:spcAft>
                    <a:spcPts val="0"/>
                  </a:spcAft>
                  <a:buClr>
                    <a:prstClr val="white"/>
                  </a:buClr>
                  <a:buSzPct val="80000"/>
                  <a:buFont typeface="Wingdings" panose="05000000000000000000" pitchFamily="2" charset="2"/>
                  <a:buChar char="u"/>
                  <a:tabLst/>
                  <a:defRPr/>
                </a:pPr>
                <a:r>
                  <a:rPr kumimoji="0" lang="zh-CN" altLang="en-US" sz="1400" b="1" i="0" u="none" strike="noStrike" kern="1200" cap="none" spc="0" normalizeH="0" baseline="0" noProof="0" dirty="0">
                    <a:ln>
                      <a:noFill/>
                    </a:ln>
                    <a:solidFill>
                      <a:srgbClr val="FFFFCC"/>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下采样约减抽象：</a:t>
                </a:r>
                <a:r>
                  <a:rPr kumimoji="0" lang="zh-CN" altLang="zh-CN" sz="14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假设被卷积图像大小为</a:t>
                </a:r>
                <a14:m>
                  <m:oMath xmlns:m="http://schemas.openxmlformats.org/officeDocument/2006/math">
                    <m:r>
                      <a:rPr kumimoji="0" lang="en-US" altLang="zh-CN" sz="1400" b="1"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Cambria Math" panose="02040503050406030204" pitchFamily="18" charset="0"/>
                        <a:cs typeface="+mn-cs"/>
                      </a:rPr>
                      <m:t>𝑤</m:t>
                    </m:r>
                    <m:r>
                      <a:rPr kumimoji="0" lang="en-US" altLang="zh-CN" sz="1400" b="1"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Cambria Math" panose="02040503050406030204" pitchFamily="18" charset="0"/>
                        <a:cs typeface="+mn-cs"/>
                      </a:rPr>
                      <m:t>×</m:t>
                    </m:r>
                    <m:r>
                      <a:rPr kumimoji="0" lang="en-US" altLang="zh-CN" sz="1400" b="1"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Cambria Math" panose="02040503050406030204" pitchFamily="18" charset="0"/>
                        <a:cs typeface="+mn-cs"/>
                      </a:rPr>
                      <m:t>𝑤</m:t>
                    </m:r>
                  </m:oMath>
                </a14:m>
                <a:r>
                  <a:rPr kumimoji="0" lang="zh-CN" altLang="zh-CN" sz="14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、卷积核大小为</a:t>
                </a:r>
                <a14:m>
                  <m:oMath xmlns:m="http://schemas.openxmlformats.org/officeDocument/2006/math">
                    <m:r>
                      <a:rPr kumimoji="0" lang="en-US" altLang="zh-CN" sz="1400" b="1"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Cambria Math" panose="02040503050406030204" pitchFamily="18" charset="0"/>
                        <a:cs typeface="+mn-cs"/>
                      </a:rPr>
                      <m:t>𝐹</m:t>
                    </m:r>
                    <m:r>
                      <a:rPr kumimoji="0" lang="en-US" altLang="zh-CN" sz="1400" b="1"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Cambria Math" panose="02040503050406030204" pitchFamily="18" charset="0"/>
                        <a:cs typeface="+mn-cs"/>
                      </a:rPr>
                      <m:t>×</m:t>
                    </m:r>
                    <m:r>
                      <a:rPr kumimoji="0" lang="en-US" altLang="zh-CN" sz="1400" b="1"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Cambria Math" panose="02040503050406030204" pitchFamily="18" charset="0"/>
                        <a:cs typeface="+mn-cs"/>
                      </a:rPr>
                      <m:t>𝐹</m:t>
                    </m:r>
                  </m:oMath>
                </a14:m>
                <a:r>
                  <a:rPr kumimoji="0" lang="zh-CN" altLang="zh-CN" sz="14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、上下左右四个边缘填充像素行</a:t>
                </a:r>
                <a:r>
                  <a:rPr kumimoji="0" lang="en-US" altLang="zh-CN" sz="14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0" lang="zh-CN" altLang="zh-CN" sz="14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列数为</a:t>
                </a:r>
                <a14:m>
                  <m:oMath xmlns:m="http://schemas.openxmlformats.org/officeDocument/2006/math">
                    <m:r>
                      <m:rPr>
                        <m:sty m:val="p"/>
                      </m:rPr>
                      <a:rPr kumimoji="0" lang="en-US" altLang="zh-CN" sz="1400" b="1"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Cambria Math" panose="02040503050406030204" pitchFamily="18" charset="0"/>
                        <a:cs typeface="+mn-cs"/>
                      </a:rPr>
                      <m:t>P</m:t>
                    </m:r>
                    <m:r>
                      <a:rPr kumimoji="0" lang="en-US" altLang="zh-CN" sz="1400" b="1"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Cambria Math" panose="02040503050406030204" pitchFamily="18" charset="0"/>
                        <a:cs typeface="+mn-cs"/>
                      </a:rPr>
                      <m:t>=</m:t>
                    </m:r>
                    <m:d>
                      <m:dPr>
                        <m:begChr m:val="["/>
                        <m:endChr m:val="]"/>
                        <m:ctrlPr>
                          <a:rPr kumimoji="0" lang="en-US" altLang="zh-CN" sz="1400" b="1" i="1" u="none" strike="noStrike" kern="1200" cap="none" spc="0" normalizeH="0" baseline="0" noProof="0" smtClean="0">
                            <a:ln>
                              <a:noFill/>
                            </a:ln>
                            <a:solidFill>
                              <a:prstClr val="white"/>
                            </a:solidFill>
                            <a:effectLst>
                              <a:outerShdw blurRad="38100" dist="38100" dir="2700000" algn="tl">
                                <a:srgbClr val="000000">
                                  <a:alpha val="43137"/>
                                </a:srgbClr>
                              </a:outerShdw>
                            </a:effectLst>
                            <a:uLnTx/>
                            <a:uFillTx/>
                            <a:latin typeface="Cambria Math" panose="02040503050406030204" pitchFamily="18" charset="0"/>
                            <a:cs typeface="+mn-cs"/>
                          </a:rPr>
                        </m:ctrlPr>
                      </m:dPr>
                      <m:e>
                        <m:r>
                          <a:rPr kumimoji="0" lang="en-US" altLang="zh-CN" sz="1400" b="1"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Cambria Math" panose="02040503050406030204" pitchFamily="18" charset="0"/>
                            <a:cs typeface="+mn-cs"/>
                          </a:rPr>
                          <m:t>𝐹</m:t>
                        </m:r>
                        <m:r>
                          <a:rPr kumimoji="0" lang="en-US" altLang="zh-CN" sz="1400" b="1"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Cambria Math" panose="02040503050406030204" pitchFamily="18" charset="0"/>
                            <a:cs typeface="+mn-cs"/>
                          </a:rPr>
                          <m:t>/2</m:t>
                        </m:r>
                      </m:e>
                    </m:d>
                  </m:oMath>
                </a14:m>
                <a:r>
                  <a:rPr kumimoji="0" lang="zh-CN" altLang="zh-CN" sz="14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、步长为</a:t>
                </a:r>
                <a14:m>
                  <m:oMath xmlns:m="http://schemas.openxmlformats.org/officeDocument/2006/math">
                    <m:r>
                      <a:rPr kumimoji="0" lang="en-US" altLang="zh-CN" sz="1400" b="1"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Cambria Math" panose="02040503050406030204" pitchFamily="18" charset="0"/>
                        <a:cs typeface="+mn-cs"/>
                      </a:rPr>
                      <m:t>𝑆</m:t>
                    </m:r>
                  </m:oMath>
                </a14:m>
                <a:r>
                  <a:rPr kumimoji="0" lang="zh-CN" altLang="zh-CN" sz="14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，则被卷积结果的分辨率是</a:t>
                </a:r>
                <a14:m>
                  <m:oMath xmlns:m="http://schemas.openxmlformats.org/officeDocument/2006/math">
                    <m:f>
                      <m:fPr>
                        <m:ctrlPr>
                          <a:rPr kumimoji="0" lang="zh-CN" altLang="zh-CN" sz="1400" b="1" i="1"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Cambria Math" panose="02040503050406030204" pitchFamily="18" charset="0"/>
                            <a:cs typeface="+mn-cs"/>
                          </a:rPr>
                        </m:ctrlPr>
                      </m:fPr>
                      <m:num>
                        <m:r>
                          <a:rPr kumimoji="0" lang="en-US" altLang="zh-CN" sz="1400" b="1"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Cambria Math" panose="02040503050406030204" pitchFamily="18" charset="0"/>
                            <a:cs typeface="+mn-cs"/>
                          </a:rPr>
                          <m:t>𝑊</m:t>
                        </m:r>
                        <m:r>
                          <a:rPr kumimoji="0" lang="en-US" altLang="zh-CN" sz="1400" b="1"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Cambria Math" panose="02040503050406030204" pitchFamily="18" charset="0"/>
                            <a:cs typeface="+mn-cs"/>
                          </a:rPr>
                          <m:t>−</m:t>
                        </m:r>
                        <m:r>
                          <a:rPr kumimoji="0" lang="en-US" altLang="zh-CN" sz="1400" b="1"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Cambria Math" panose="02040503050406030204" pitchFamily="18" charset="0"/>
                            <a:cs typeface="+mn-cs"/>
                          </a:rPr>
                          <m:t>𝐹</m:t>
                        </m:r>
                        <m:r>
                          <a:rPr kumimoji="0" lang="en-US" altLang="zh-CN" sz="1400" b="1"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Cambria Math" panose="02040503050406030204" pitchFamily="18" charset="0"/>
                            <a:cs typeface="+mn-cs"/>
                          </a:rPr>
                          <m:t>+2</m:t>
                        </m:r>
                        <m:r>
                          <a:rPr kumimoji="0" lang="en-US" altLang="zh-CN" sz="1400" b="1"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Cambria Math" panose="02040503050406030204" pitchFamily="18" charset="0"/>
                            <a:cs typeface="+mn-cs"/>
                          </a:rPr>
                          <m:t>𝑃</m:t>
                        </m:r>
                      </m:num>
                      <m:den>
                        <m:r>
                          <a:rPr kumimoji="0" lang="en-US" altLang="zh-CN" sz="1400" b="1"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Cambria Math" panose="02040503050406030204" pitchFamily="18" charset="0"/>
                            <a:cs typeface="+mn-cs"/>
                          </a:rPr>
                          <m:t>𝑆</m:t>
                        </m:r>
                      </m:den>
                    </m:f>
                    <m:r>
                      <a:rPr kumimoji="0" lang="en-US" altLang="zh-CN" sz="1400" b="1"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Cambria Math" panose="02040503050406030204" pitchFamily="18" charset="0"/>
                        <a:cs typeface="+mn-cs"/>
                      </a:rPr>
                      <m:t>+1</m:t>
                    </m:r>
                  </m:oMath>
                </a14:m>
                <a:r>
                  <a:rPr kumimoji="0" lang="zh-CN" altLang="zh-CN" sz="14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 </a:t>
                </a:r>
              </a:p>
            </p:txBody>
          </p:sp>
        </mc:Choice>
        <mc:Fallback xmlns="">
          <p:sp>
            <p:nvSpPr>
              <p:cNvPr id="11" name="矩形 10">
                <a:extLst>
                  <a:ext uri="{FF2B5EF4-FFF2-40B4-BE49-F238E27FC236}">
                    <a16:creationId xmlns:a16="http://schemas.microsoft.com/office/drawing/2014/main" id="{B56ED1AE-B43C-4973-8650-C5681FF48D6B}"/>
                  </a:ext>
                </a:extLst>
              </p:cNvPr>
              <p:cNvSpPr>
                <a:spLocks noRot="1" noChangeAspect="1" noMove="1" noResize="1" noEditPoints="1" noAdjustHandles="1" noChangeArrowheads="1" noChangeShapeType="1" noTextEdit="1"/>
              </p:cNvSpPr>
              <p:nvPr/>
            </p:nvSpPr>
            <p:spPr>
              <a:xfrm>
                <a:off x="852473" y="1777220"/>
                <a:ext cx="10178375" cy="4398320"/>
              </a:xfrm>
              <a:prstGeom prst="rect">
                <a:avLst/>
              </a:prstGeom>
              <a:blipFill>
                <a:blip r:embed="rId3"/>
                <a:stretch>
                  <a:fillRect r="-209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083876014"/>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176260" y="1019154"/>
            <a:ext cx="8984139" cy="486978"/>
            <a:chOff x="2051286" y="2830809"/>
            <a:chExt cx="4861094" cy="486978"/>
          </a:xfrm>
        </p:grpSpPr>
        <p:sp>
          <p:nvSpPr>
            <p:cNvPr id="3" name="平行四边形 2"/>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4" name="平行四边形 3"/>
            <p:cNvSpPr/>
            <p:nvPr/>
          </p:nvSpPr>
          <p:spPr bwMode="auto">
            <a:xfrm>
              <a:off x="2051286" y="2830809"/>
              <a:ext cx="4786506"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5" name="矩形 4"/>
            <p:cNvSpPr/>
            <p:nvPr/>
          </p:nvSpPr>
          <p:spPr>
            <a:xfrm>
              <a:off x="3345670" y="2849787"/>
              <a:ext cx="3566710" cy="40011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rPr>
                <a:t>卷积神经网络：池化</a:t>
              </a:r>
            </a:p>
          </p:txBody>
        </p:sp>
      </p:grpSp>
      <p:sp>
        <p:nvSpPr>
          <p:cNvPr id="12" name="矩形 11">
            <a:extLst>
              <a:ext uri="{FF2B5EF4-FFF2-40B4-BE49-F238E27FC236}">
                <a16:creationId xmlns:a16="http://schemas.microsoft.com/office/drawing/2014/main" id="{5E3A4826-C45A-4929-A41E-665945622565}"/>
              </a:ext>
            </a:extLst>
          </p:cNvPr>
          <p:cNvSpPr/>
          <p:nvPr/>
        </p:nvSpPr>
        <p:spPr>
          <a:xfrm>
            <a:off x="852473" y="129010"/>
            <a:ext cx="1826141"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mn-cs"/>
              </a:rPr>
              <a:t>二、卷积神经网络</a:t>
            </a:r>
            <a:endParaRPr kumimoji="0" lang="zh-CN" altLang="en-US" sz="16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p:sp>
        <p:nvSpPr>
          <p:cNvPr id="9" name="矩形: 圆角 6">
            <a:extLst>
              <a:ext uri="{FF2B5EF4-FFF2-40B4-BE49-F238E27FC236}">
                <a16:creationId xmlns:a16="http://schemas.microsoft.com/office/drawing/2014/main" id="{6F776722-C998-4B5A-8FC9-32D8E8B156B0}"/>
              </a:ext>
            </a:extLst>
          </p:cNvPr>
          <p:cNvSpPr/>
          <p:nvPr/>
        </p:nvSpPr>
        <p:spPr>
          <a:xfrm>
            <a:off x="904538" y="2038744"/>
            <a:ext cx="5515502" cy="3671666"/>
          </a:xfrm>
          <a:prstGeom prst="roundRect">
            <a:avLst>
              <a:gd name="adj" fmla="val 0"/>
            </a:avLst>
          </a:prstGeom>
          <a:gradFill>
            <a:gsLst>
              <a:gs pos="22000">
                <a:srgbClr val="016773"/>
              </a:gs>
              <a:gs pos="100000">
                <a:srgbClr val="00ABA5"/>
              </a:gs>
            </a:gsLst>
            <a:lin ang="30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6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endParaRPr>
          </a:p>
        </p:txBody>
      </p:sp>
      <p:sp>
        <p:nvSpPr>
          <p:cNvPr id="13" name="矩形 12">
            <a:extLst>
              <a:ext uri="{FF2B5EF4-FFF2-40B4-BE49-F238E27FC236}">
                <a16:creationId xmlns:a16="http://schemas.microsoft.com/office/drawing/2014/main" id="{7F94A04E-0008-446A-80AA-02438CDD86A3}"/>
              </a:ext>
            </a:extLst>
          </p:cNvPr>
          <p:cNvSpPr/>
          <p:nvPr/>
        </p:nvSpPr>
        <p:spPr>
          <a:xfrm>
            <a:off x="1086934" y="2287274"/>
            <a:ext cx="5102850" cy="3285323"/>
          </a:xfrm>
          <a:prstGeom prst="rect">
            <a:avLst/>
          </a:prstGeom>
        </p:spPr>
        <p:txBody>
          <a:bodyPr wrap="square">
            <a:spAutoFit/>
          </a:bodyPr>
          <a:lstStyle/>
          <a:p>
            <a:pPr marL="342900" marR="0" lvl="0" indent="-342900" algn="l" defTabSz="914400" rtl="0" eaLnBrk="1" fontAlgn="auto" latinLnBrk="0" hangingPunct="1">
              <a:lnSpc>
                <a:spcPct val="150000"/>
              </a:lnSpc>
              <a:spcBef>
                <a:spcPts val="0"/>
              </a:spcBef>
              <a:spcAft>
                <a:spcPts val="0"/>
              </a:spcAft>
              <a:buClr>
                <a:prstClr val="white"/>
              </a:buClr>
              <a:buSzPct val="80000"/>
              <a:buFont typeface="Wingdings" panose="05000000000000000000" pitchFamily="2" charset="2"/>
              <a:buChar char="u"/>
              <a:tabLst/>
              <a:defRPr/>
            </a:pPr>
            <a:r>
              <a:rPr kumimoji="0" lang="zh-CN" altLang="en-US" sz="1400" b="1" i="0" u="none" strike="noStrike" kern="1200" cap="none" spc="0" normalizeH="0" baseline="0" noProof="0" dirty="0">
                <a:ln>
                  <a:noFill/>
                </a:ln>
                <a:solidFill>
                  <a:srgbClr val="FFFFCC"/>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最大池化（</a:t>
            </a:r>
            <a:r>
              <a:rPr kumimoji="0" lang="en-US" altLang="zh-CN" sz="1400" b="1" i="0" u="none" strike="noStrike" kern="1200" cap="none" spc="0" normalizeH="0" baseline="0" noProof="0" dirty="0">
                <a:ln>
                  <a:noFill/>
                </a:ln>
                <a:solidFill>
                  <a:srgbClr val="FFFFCC"/>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max pooling</a:t>
            </a:r>
            <a:r>
              <a:rPr kumimoji="0" lang="zh-CN" altLang="en-US" sz="1400" b="1" i="0" u="none" strike="noStrike" kern="1200" cap="none" spc="0" normalizeH="0" baseline="0" noProof="0" dirty="0">
                <a:ln>
                  <a:noFill/>
                </a:ln>
                <a:solidFill>
                  <a:srgbClr val="FFFFCC"/>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0" lang="zh-CN" altLang="en-US" sz="14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：从输入特征图的某个区域子块中选择值最大的像素点作为最大池化结果（见图</a:t>
            </a:r>
            <a:r>
              <a:rPr kumimoji="0" lang="en-US" altLang="zh-CN" sz="14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5.12</a:t>
            </a:r>
            <a:r>
              <a:rPr kumimoji="0" lang="zh-CN" altLang="en-US" sz="14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a:t>
            </a:r>
            <a:endParaRPr kumimoji="0" lang="en-US" altLang="zh-CN" sz="14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endParaRPr>
          </a:p>
          <a:p>
            <a:pPr marL="342900" marR="0" lvl="0" indent="-342900" algn="l" defTabSz="914400" rtl="0" eaLnBrk="1" fontAlgn="auto" latinLnBrk="0" hangingPunct="1">
              <a:lnSpc>
                <a:spcPct val="150000"/>
              </a:lnSpc>
              <a:spcBef>
                <a:spcPts val="0"/>
              </a:spcBef>
              <a:spcAft>
                <a:spcPts val="0"/>
              </a:spcAft>
              <a:buClr>
                <a:prstClr val="white"/>
              </a:buClr>
              <a:buSzPct val="80000"/>
              <a:buFont typeface="Wingdings" panose="05000000000000000000" pitchFamily="2" charset="2"/>
              <a:buChar char="u"/>
              <a:tabLst/>
              <a:defRPr/>
            </a:pPr>
            <a:endParaRPr kumimoji="0" lang="en-US" altLang="zh-CN" sz="14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endParaRPr>
          </a:p>
          <a:p>
            <a:pPr marL="342900" marR="0" lvl="0" indent="-342900" algn="l" defTabSz="914400" rtl="0" eaLnBrk="1" fontAlgn="auto" latinLnBrk="0" hangingPunct="1">
              <a:lnSpc>
                <a:spcPct val="150000"/>
              </a:lnSpc>
              <a:spcBef>
                <a:spcPts val="0"/>
              </a:spcBef>
              <a:spcAft>
                <a:spcPts val="0"/>
              </a:spcAft>
              <a:buClr>
                <a:prstClr val="white"/>
              </a:buClr>
              <a:buSzPct val="80000"/>
              <a:buFont typeface="Wingdings" panose="05000000000000000000" pitchFamily="2" charset="2"/>
              <a:buChar char="u"/>
              <a:tabLst/>
              <a:defRPr/>
            </a:pPr>
            <a:r>
              <a:rPr kumimoji="0" lang="zh-CN" altLang="en-US" sz="1400" b="1" i="0" u="none" strike="noStrike" kern="1200" cap="none" spc="0" normalizeH="0" baseline="0" noProof="0" dirty="0">
                <a:ln>
                  <a:noFill/>
                </a:ln>
                <a:solidFill>
                  <a:srgbClr val="FFFFCC"/>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平均池化（</a:t>
            </a:r>
            <a:r>
              <a:rPr kumimoji="0" lang="en-US" altLang="zh-CN" sz="1400" b="1" i="0" u="none" strike="noStrike" kern="1200" cap="none" spc="0" normalizeH="0" baseline="0" noProof="0" dirty="0">
                <a:ln>
                  <a:noFill/>
                </a:ln>
                <a:solidFill>
                  <a:srgbClr val="FFFFCC"/>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average pooling</a:t>
            </a:r>
            <a:r>
              <a:rPr kumimoji="0" lang="zh-CN" altLang="en-US" sz="1400" b="1" i="0" u="none" strike="noStrike" kern="1200" cap="none" spc="0" normalizeH="0" baseline="0" noProof="0" dirty="0">
                <a:ln>
                  <a:noFill/>
                </a:ln>
                <a:solidFill>
                  <a:srgbClr val="FFFFCC"/>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0" lang="zh-CN" altLang="en-US" sz="14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计算区域子块所包含所有像素点的均值，将均值作为平均池化结果。</a:t>
            </a:r>
            <a:endParaRPr kumimoji="0" lang="en-US" altLang="zh-CN" sz="14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endParaRPr>
          </a:p>
          <a:p>
            <a:pPr marL="342900" marR="0" lvl="0" indent="-342900" algn="l" defTabSz="914400" rtl="0" eaLnBrk="1" fontAlgn="auto" latinLnBrk="0" hangingPunct="1">
              <a:lnSpc>
                <a:spcPct val="150000"/>
              </a:lnSpc>
              <a:spcBef>
                <a:spcPts val="0"/>
              </a:spcBef>
              <a:spcAft>
                <a:spcPts val="0"/>
              </a:spcAft>
              <a:buClr>
                <a:prstClr val="white"/>
              </a:buClr>
              <a:buSzPct val="80000"/>
              <a:buFont typeface="Wingdings" panose="05000000000000000000" pitchFamily="2" charset="2"/>
              <a:buChar char="u"/>
              <a:tabLst/>
              <a:defRPr/>
            </a:pPr>
            <a:endParaRPr kumimoji="0" lang="en-US" altLang="zh-CN" sz="14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endParaRPr>
          </a:p>
          <a:p>
            <a:pPr marL="342900" marR="0" lvl="0" indent="-342900" algn="l" defTabSz="914400" rtl="0" eaLnBrk="1" fontAlgn="auto" latinLnBrk="0" hangingPunct="1">
              <a:lnSpc>
                <a:spcPct val="150000"/>
              </a:lnSpc>
              <a:spcBef>
                <a:spcPts val="0"/>
              </a:spcBef>
              <a:spcAft>
                <a:spcPts val="0"/>
              </a:spcAft>
              <a:buClr>
                <a:prstClr val="white"/>
              </a:buClr>
              <a:buSzPct val="80000"/>
              <a:buFont typeface="Wingdings" panose="05000000000000000000" pitchFamily="2" charset="2"/>
              <a:buChar char="u"/>
              <a:tabLst/>
              <a:defRPr/>
            </a:pPr>
            <a:r>
              <a:rPr kumimoji="0" lang="en-US" altLang="zh-CN" sz="1400" b="1" i="0" u="none" strike="noStrike" kern="1200" cap="none" spc="0" normalizeH="0" baseline="0" noProof="0" dirty="0">
                <a:ln>
                  <a:noFill/>
                </a:ln>
                <a:solidFill>
                  <a:srgbClr val="FFFFCC"/>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k-max</a:t>
            </a:r>
            <a:r>
              <a:rPr kumimoji="0" lang="zh-CN" altLang="en-US" sz="1400" b="1" i="0" u="none" strike="noStrike" kern="1200" cap="none" spc="0" normalizeH="0" baseline="0" noProof="0" dirty="0">
                <a:ln>
                  <a:noFill/>
                </a:ln>
                <a:solidFill>
                  <a:srgbClr val="FFFFCC"/>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池化（</a:t>
            </a:r>
            <a:r>
              <a:rPr kumimoji="0" lang="en-US" altLang="zh-CN" sz="1400" b="1" i="0" u="none" strike="noStrike" kern="1200" cap="none" spc="0" normalizeH="0" baseline="0" noProof="0" dirty="0">
                <a:ln>
                  <a:noFill/>
                </a:ln>
                <a:solidFill>
                  <a:srgbClr val="FFFFCC"/>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k-max pooling</a:t>
            </a:r>
            <a:r>
              <a:rPr kumimoji="0" lang="zh-CN" altLang="en-US" sz="1400" b="1" i="0" u="none" strike="noStrike" kern="1200" cap="none" spc="0" normalizeH="0" baseline="0" noProof="0" dirty="0">
                <a:ln>
                  <a:noFill/>
                </a:ln>
                <a:solidFill>
                  <a:srgbClr val="FFFFCC"/>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0" lang="zh-CN" altLang="en-US" sz="14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：对输入特征图区域子块中的像素点取前</a:t>
            </a:r>
            <a:r>
              <a:rPr kumimoji="0" lang="en-US" altLang="zh-CN" sz="14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k</a:t>
            </a:r>
            <a:r>
              <a:rPr kumimoji="0" lang="zh-CN" altLang="en-US" sz="14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个最大值。如图</a:t>
            </a:r>
            <a:r>
              <a:rPr kumimoji="0" lang="en-US" altLang="zh-CN" sz="14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5.13</a:t>
            </a:r>
            <a:r>
              <a:rPr kumimoji="0" lang="zh-CN" altLang="en-US" sz="14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所示，从包含</a:t>
            </a:r>
            <a:r>
              <a:rPr kumimoji="0" lang="en-US" altLang="zh-CN" sz="14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4</a:t>
            </a:r>
            <a:r>
              <a:rPr kumimoji="0" lang="zh-CN" altLang="en-US" sz="14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个取值的每一列中选取前</a:t>
            </a:r>
            <a:r>
              <a:rPr kumimoji="0" lang="en-US" altLang="zh-CN" sz="14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2</a:t>
            </a:r>
            <a:r>
              <a:rPr kumimoji="0" lang="zh-CN" altLang="en-US" sz="14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个最大值就得到了</a:t>
            </a:r>
            <a:r>
              <a:rPr kumimoji="0" lang="en-US" altLang="zh-CN" sz="14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k-max</a:t>
            </a:r>
            <a:r>
              <a:rPr kumimoji="0" lang="zh-CN" altLang="en-US" sz="14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池化结果。</a:t>
            </a:r>
            <a:endParaRPr kumimoji="0" lang="en-US" altLang="zh-CN" sz="14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endParaRPr>
          </a:p>
          <a:p>
            <a:pPr marL="342900" marR="0" lvl="0" indent="-342900" algn="l" defTabSz="914400" rtl="0" eaLnBrk="1" fontAlgn="auto" latinLnBrk="0" hangingPunct="1">
              <a:lnSpc>
                <a:spcPct val="150000"/>
              </a:lnSpc>
              <a:spcBef>
                <a:spcPts val="0"/>
              </a:spcBef>
              <a:spcAft>
                <a:spcPts val="0"/>
              </a:spcAft>
              <a:buClr>
                <a:prstClr val="white"/>
              </a:buClr>
              <a:buSzPct val="80000"/>
              <a:buFont typeface="Wingdings" panose="05000000000000000000" pitchFamily="2" charset="2"/>
              <a:buChar char="u"/>
              <a:tabLst/>
              <a:defRPr/>
            </a:pPr>
            <a:endParaRPr kumimoji="0" lang="en-US" altLang="zh-CN" sz="14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6" name="图片 5">
            <a:extLst>
              <a:ext uri="{FF2B5EF4-FFF2-40B4-BE49-F238E27FC236}">
                <a16:creationId xmlns:a16="http://schemas.microsoft.com/office/drawing/2014/main" id="{63B4447A-FD09-4DC3-BCF5-4B2181952D5E}"/>
              </a:ext>
            </a:extLst>
          </p:cNvPr>
          <p:cNvPicPr>
            <a:picLocks noChangeAspect="1"/>
          </p:cNvPicPr>
          <p:nvPr/>
        </p:nvPicPr>
        <p:blipFill>
          <a:blip r:embed="rId3"/>
          <a:stretch>
            <a:fillRect/>
          </a:stretch>
        </p:blipFill>
        <p:spPr>
          <a:xfrm>
            <a:off x="7085875" y="1623171"/>
            <a:ext cx="3018254" cy="4249912"/>
          </a:xfrm>
          <a:prstGeom prst="rect">
            <a:avLst/>
          </a:prstGeom>
        </p:spPr>
      </p:pic>
    </p:spTree>
    <p:extLst>
      <p:ext uri="{BB962C8B-B14F-4D97-AF65-F5344CB8AC3E}">
        <p14:creationId xmlns:p14="http://schemas.microsoft.com/office/powerpoint/2010/main" val="1279337553"/>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176260" y="1019154"/>
            <a:ext cx="8984139" cy="486978"/>
            <a:chOff x="2051286" y="2830809"/>
            <a:chExt cx="4861094" cy="486978"/>
          </a:xfrm>
        </p:grpSpPr>
        <p:sp>
          <p:nvSpPr>
            <p:cNvPr id="3" name="平行四边形 2"/>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4" name="平行四边形 3"/>
            <p:cNvSpPr/>
            <p:nvPr/>
          </p:nvSpPr>
          <p:spPr bwMode="auto">
            <a:xfrm>
              <a:off x="2051286" y="2830809"/>
              <a:ext cx="4786506"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5" name="矩形 4"/>
            <p:cNvSpPr/>
            <p:nvPr/>
          </p:nvSpPr>
          <p:spPr>
            <a:xfrm>
              <a:off x="3830280" y="2849787"/>
              <a:ext cx="3082100" cy="40011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rPr>
                <a:t>卷积神经网络全貌</a:t>
              </a:r>
            </a:p>
          </p:txBody>
        </p:sp>
      </p:grpSp>
      <p:sp>
        <p:nvSpPr>
          <p:cNvPr id="12" name="矩形 11">
            <a:extLst>
              <a:ext uri="{FF2B5EF4-FFF2-40B4-BE49-F238E27FC236}">
                <a16:creationId xmlns:a16="http://schemas.microsoft.com/office/drawing/2014/main" id="{5E3A4826-C45A-4929-A41E-665945622565}"/>
              </a:ext>
            </a:extLst>
          </p:cNvPr>
          <p:cNvSpPr/>
          <p:nvPr/>
        </p:nvSpPr>
        <p:spPr>
          <a:xfrm>
            <a:off x="852473" y="129010"/>
            <a:ext cx="1826141"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mn-cs"/>
              </a:rPr>
              <a:t>二、卷积神经网络</a:t>
            </a:r>
            <a:endParaRPr kumimoji="0" lang="zh-CN" altLang="en-US" sz="16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p:pic>
        <p:nvPicPr>
          <p:cNvPr id="7" name="图片 6">
            <a:extLst>
              <a:ext uri="{FF2B5EF4-FFF2-40B4-BE49-F238E27FC236}">
                <a16:creationId xmlns:a16="http://schemas.microsoft.com/office/drawing/2014/main" id="{FFC596E6-AE1C-45D5-9D50-5F2ED93F0544}"/>
              </a:ext>
            </a:extLst>
          </p:cNvPr>
          <p:cNvPicPr>
            <a:picLocks noChangeAspect="1"/>
          </p:cNvPicPr>
          <p:nvPr/>
        </p:nvPicPr>
        <p:blipFill>
          <a:blip r:embed="rId3"/>
          <a:stretch>
            <a:fillRect/>
          </a:stretch>
        </p:blipFill>
        <p:spPr>
          <a:xfrm>
            <a:off x="2871566" y="2038744"/>
            <a:ext cx="5873850" cy="2362805"/>
          </a:xfrm>
          <a:prstGeom prst="rect">
            <a:avLst/>
          </a:prstGeom>
        </p:spPr>
      </p:pic>
      <p:sp>
        <p:nvSpPr>
          <p:cNvPr id="8" name="矩形 7">
            <a:extLst>
              <a:ext uri="{FF2B5EF4-FFF2-40B4-BE49-F238E27FC236}">
                <a16:creationId xmlns:a16="http://schemas.microsoft.com/office/drawing/2014/main" id="{C34C44F9-4C66-476A-9FA9-A65B0EB2B474}"/>
              </a:ext>
            </a:extLst>
          </p:cNvPr>
          <p:cNvSpPr/>
          <p:nvPr/>
        </p:nvSpPr>
        <p:spPr>
          <a:xfrm>
            <a:off x="1392701" y="4706632"/>
            <a:ext cx="9195581" cy="1526059"/>
          </a:xfrm>
          <a:prstGeom prst="rect">
            <a:avLst/>
          </a:prstGeom>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如图</a:t>
            </a:r>
            <a:r>
              <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5.14</a:t>
            </a:r>
            <a:r>
              <a:rPr kumimoji="0" lang="zh-CN"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所示，对于</a:t>
            </a:r>
            <a:r>
              <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32 × 32 × 3</a:t>
            </a:r>
            <a:r>
              <a:rPr kumimoji="0" lang="zh-CN"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的彩色图像，先用</a:t>
            </a:r>
            <a:r>
              <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6</a:t>
            </a:r>
            <a:r>
              <a:rPr kumimoji="0" lang="zh-CN"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个</a:t>
            </a:r>
            <a:r>
              <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5 × 5 × 3</a:t>
            </a:r>
            <a:r>
              <a:rPr kumimoji="0" lang="zh-CN"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的卷积核对其进行卷积操作（步长为</a:t>
            </a:r>
            <a:r>
              <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1</a:t>
            </a:r>
            <a:r>
              <a:rPr kumimoji="0" lang="zh-CN"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，无填充），得到</a:t>
            </a:r>
            <a:r>
              <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6</a:t>
            </a:r>
            <a:r>
              <a:rPr kumimoji="0" lang="zh-CN"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个</a:t>
            </a:r>
            <a:r>
              <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28 × 28</a:t>
            </a:r>
            <a:r>
              <a:rPr kumimoji="0" lang="zh-CN"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的卷积结果（特征图），然后以</a:t>
            </a:r>
            <a:r>
              <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2 × 2</a:t>
            </a:r>
            <a:r>
              <a:rPr kumimoji="0" lang="zh-CN"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大小进行池化，得到</a:t>
            </a:r>
            <a:r>
              <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6</a:t>
            </a:r>
            <a:r>
              <a:rPr kumimoji="0" lang="zh-CN"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个</a:t>
            </a:r>
            <a:r>
              <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14 × 14</a:t>
            </a:r>
            <a:r>
              <a:rPr kumimoji="0" lang="zh-CN"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大小的特征图。最后通过若干个全连接层得到原始图像的向量表达，再对这个向量表达通过</a:t>
            </a:r>
            <a:r>
              <a:rPr kumimoji="0" lang="en-US" altLang="zh-CN" sz="1600" b="0" i="0" u="none" strike="noStrike" kern="1200" cap="none" spc="0" normalizeH="0" baseline="0" noProof="0" dirty="0" err="1">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softmax</a:t>
            </a:r>
            <a:r>
              <a:rPr kumimoji="0" lang="zh-CN"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函数进行分类识别，得到输入图像隶属于</a:t>
            </a:r>
            <a:r>
              <a:rPr kumimoji="0" lang="en-US" altLang="zh-CN" sz="1600" b="0" i="1"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n</a:t>
            </a:r>
            <a:r>
              <a:rPr kumimoji="0" lang="zh-CN"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个类别的概率。</a:t>
            </a:r>
          </a:p>
        </p:txBody>
      </p:sp>
    </p:spTree>
    <p:extLst>
      <p:ext uri="{BB962C8B-B14F-4D97-AF65-F5344CB8AC3E}">
        <p14:creationId xmlns:p14="http://schemas.microsoft.com/office/powerpoint/2010/main" val="465115872"/>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583380" y="726948"/>
            <a:ext cx="7464387" cy="497934"/>
            <a:chOff x="4099943" y="2819853"/>
            <a:chExt cx="2570275" cy="497934"/>
          </a:xfrm>
        </p:grpSpPr>
        <p:sp>
          <p:nvSpPr>
            <p:cNvPr id="4" name="平行四边形 3"/>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5" name="平行四边形 4"/>
            <p:cNvSpPr/>
            <p:nvPr/>
          </p:nvSpPr>
          <p:spPr bwMode="auto">
            <a:xfrm>
              <a:off x="4122533" y="2819853"/>
              <a:ext cx="2547685"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6" name="矩形 5"/>
            <p:cNvSpPr/>
            <p:nvPr/>
          </p:nvSpPr>
          <p:spPr>
            <a:xfrm>
              <a:off x="4216534" y="2853798"/>
              <a:ext cx="2359684" cy="400110"/>
            </a:xfrm>
            <a:prstGeom prst="rect">
              <a:avLst/>
            </a:prstGeom>
          </p:spPr>
          <p:txBody>
            <a:bodyPr wrap="square">
              <a:spAutoFit/>
            </a:bodyPr>
            <a:lstStyle/>
            <a:p>
              <a:pPr marL="0" marR="0" lvl="0" indent="0" algn="ctr" defTabSz="914400" rtl="0" eaLnBrk="1" fontAlgn="auto" latinLnBrk="0" hangingPunct="1">
                <a:lnSpc>
                  <a:spcPct val="100000"/>
                </a:lnSpc>
                <a:spcBef>
                  <a:spcPct val="50000"/>
                </a:spcBef>
                <a:spcAft>
                  <a:spcPts val="0"/>
                </a:spcAft>
                <a:buClrTx/>
                <a:buSzTx/>
                <a:buFontTx/>
                <a:buNone/>
                <a:tabLst/>
                <a:defRPr/>
              </a:pPr>
              <a:r>
                <a:rPr kumimoji="0" lang="zh-CN" altLang="en-US" sz="2000" b="1" i="0" u="none" strike="noStrike" kern="1200" cap="none" spc="0" normalizeH="0" baseline="0" noProof="0" dirty="0">
                  <a:ln>
                    <a:noFill/>
                  </a:ln>
                  <a:solidFill>
                    <a:prstClr val="black">
                      <a:lumMod val="95000"/>
                      <a:lumOff val="5000"/>
                    </a:prstClr>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循环神经网络</a:t>
              </a:r>
              <a:endParaRPr kumimoji="0" lang="zh-CN" altLang="en-US" sz="2000" b="1" i="0" u="none" strike="noStrike" kern="120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endParaRPr>
            </a:p>
          </p:txBody>
        </p:sp>
      </p:grpSp>
      <p:sp>
        <p:nvSpPr>
          <p:cNvPr id="25" name="矩形 24">
            <a:extLst>
              <a:ext uri="{FF2B5EF4-FFF2-40B4-BE49-F238E27FC236}">
                <a16:creationId xmlns:a16="http://schemas.microsoft.com/office/drawing/2014/main" id="{FA7E4C39-58FC-4583-BCF8-B462E31C5699}"/>
              </a:ext>
            </a:extLst>
          </p:cNvPr>
          <p:cNvSpPr/>
          <p:nvPr/>
        </p:nvSpPr>
        <p:spPr>
          <a:xfrm>
            <a:off x="852473" y="129010"/>
            <a:ext cx="1826141"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mn-cs"/>
              </a:rPr>
              <a:t>三、循环神经网络</a:t>
            </a:r>
            <a:endPar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2A61D4FC-2D70-4DF5-B8D9-C018F58A1BF9}"/>
                  </a:ext>
                </a:extLst>
              </p:cNvPr>
              <p:cNvSpPr/>
              <p:nvPr/>
            </p:nvSpPr>
            <p:spPr>
              <a:xfrm>
                <a:off x="398585" y="1688993"/>
                <a:ext cx="6274191" cy="4295856"/>
              </a:xfrm>
              <a:prstGeom prst="rect">
                <a:avLst/>
              </a:prstGeom>
            </p:spPr>
            <p:txBody>
              <a:bodyPr wrap="square">
                <a:spAutoFit/>
              </a:bodyPr>
              <a:lstStyle/>
              <a:p>
                <a:pPr marL="285750" marR="0" lvl="0" indent="-285750" algn="just" defTabSz="914400" rtl="0" eaLnBrk="1" fontAlgn="auto" latinLnBrk="0" hangingPunct="1">
                  <a:lnSpc>
                    <a:spcPts val="2200"/>
                  </a:lnSpc>
                  <a:spcBef>
                    <a:spcPts val="0"/>
                  </a:spcBef>
                  <a:spcAft>
                    <a:spcPts val="0"/>
                  </a:spcAft>
                  <a:buClrTx/>
                  <a:buSzTx/>
                  <a:buFont typeface="Arial" panose="020B0604020202020204" pitchFamily="34" charset="0"/>
                  <a:buChar char="•"/>
                  <a:tabLst/>
                  <a:defRPr/>
                </a:pPr>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循环神经网络（</a:t>
                </a:r>
                <a:r>
                  <a:rPr kumimoji="0" lang="en-US"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Recurrent Neural Network, RNN</a:t>
                </a:r>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）是一类处理序列数据（如文本句子、视频帧等）时所采用的网络结构。先前所介绍的前馈神经网络或卷积神经网络所需要处理的输入数据一次性给定，难以处理存在前后依赖关系的数据。</a:t>
                </a:r>
              </a:p>
              <a:p>
                <a:pPr marL="285750" marR="0" lvl="0" indent="-285750" algn="just" defTabSz="914400" rtl="0" eaLnBrk="1" fontAlgn="auto" latinLnBrk="0" hangingPunct="1">
                  <a:lnSpc>
                    <a:spcPts val="2200"/>
                  </a:lnSpc>
                  <a:spcBef>
                    <a:spcPts val="0"/>
                  </a:spcBef>
                  <a:spcAft>
                    <a:spcPts val="0"/>
                  </a:spcAft>
                  <a:buClrTx/>
                  <a:buSzTx/>
                  <a:buFont typeface="Arial" panose="020B0604020202020204" pitchFamily="34" charset="0"/>
                  <a:buChar char="•"/>
                  <a:tabLst/>
                  <a:defRPr/>
                </a:pPr>
                <a:r>
                  <a:rPr kumimoji="0" lang="en-US"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1990</a:t>
                </a:r>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年，</a:t>
                </a:r>
                <a:r>
                  <a:rPr kumimoji="0" lang="en-US"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Jeffrey </a:t>
                </a:r>
                <a:r>
                  <a:rPr kumimoji="0" lang="en-US" altLang="zh-CN" sz="1400" b="0" i="0" u="none" strike="noStrike" kern="1200" cap="none" spc="0" normalizeH="0" baseline="0" noProof="0" dirty="0" err="1">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L.Elman</a:t>
                </a:r>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提出循环神经网络的最初概念框架，循环神经网络的本质是希望模拟人所具有的记忆能力，在学习过程中记住部分已经出现的信息，并利用所记住的信息影响后续结点输出。循环神经网络在自然语言处理，例如语音识别、情感分析、机器翻译等领域有重要应用。</a:t>
                </a:r>
                <a:endParaRPr kumimoji="0" lang="en-US"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a:p>
                <a:pPr marL="285750" marR="0" lvl="0" indent="-285750" algn="just" defTabSz="914400" rtl="0" eaLnBrk="1" fontAlgn="auto" latinLnBrk="0" hangingPunct="1">
                  <a:lnSpc>
                    <a:spcPts val="2200"/>
                  </a:lnSpc>
                  <a:spcBef>
                    <a:spcPts val="0"/>
                  </a:spcBef>
                  <a:spcAft>
                    <a:spcPts val="0"/>
                  </a:spcAft>
                  <a:buClrTx/>
                  <a:buSzTx/>
                  <a:buFont typeface="Arial" panose="020B0604020202020204" pitchFamily="34" charset="0"/>
                  <a:buChar char="•"/>
                  <a:tabLst/>
                  <a:defRPr/>
                </a:pPr>
                <a:r>
                  <a:rPr kumimoji="0" lang="zh-CN"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图</a:t>
                </a:r>
                <a:r>
                  <a:rPr kumimoji="0" lang="en-US"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5.15</a:t>
                </a:r>
                <a:r>
                  <a:rPr kumimoji="0" lang="zh-CN"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展示了循环神经网络的结构图。由</a:t>
                </a:r>
                <a:r>
                  <a:rPr kumimoji="0" lang="en-US"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0" lang="zh-CN"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循环</a:t>
                </a:r>
                <a:r>
                  <a:rPr kumimoji="0" lang="en-US"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0" lang="zh-CN"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两字可知，循环神经网络在处理数据过程中构成了一个循环体。对于一个序列数据，在每一时刻</a:t>
                </a:r>
                <a14:m>
                  <m:oMath xmlns:m="http://schemas.openxmlformats.org/officeDocument/2006/math">
                    <m:r>
                      <a:rPr kumimoji="0" lang="en-US" altLang="zh-CN" sz="1400" b="0" i="1" u="none" strike="noStrike" kern="1200" cap="none" spc="0" normalizeH="0" baseline="0" noProof="0">
                        <a:ln>
                          <a:noFill/>
                        </a:ln>
                        <a:solidFill>
                          <a:prstClr val="black"/>
                        </a:solidFill>
                        <a:effectLst/>
                        <a:uLnTx/>
                        <a:uFillTx/>
                        <a:latin typeface="Cambria Math" panose="02040503050406030204" pitchFamily="18" charset="0"/>
                        <a:cs typeface="+mn-cs"/>
                      </a:rPr>
                      <m:t>𝑡</m:t>
                    </m:r>
                  </m:oMath>
                </a14:m>
                <a:r>
                  <a:rPr kumimoji="0" lang="zh-CN"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，循环神经网络单元会读取当前输入数据</a:t>
                </a:r>
                <a14:m>
                  <m:oMath xmlns:m="http://schemas.openxmlformats.org/officeDocument/2006/math">
                    <m:sSub>
                      <m:sSubPr>
                        <m:ctrlPr>
                          <a:rPr kumimoji="0" lang="zh-CN" altLang="zh-CN" sz="14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CN" sz="1400" b="0" i="1" u="none" strike="noStrike" kern="1200" cap="none" spc="0" normalizeH="0" baseline="0" noProof="0">
                            <a:ln>
                              <a:noFill/>
                            </a:ln>
                            <a:solidFill>
                              <a:prstClr val="black"/>
                            </a:solidFill>
                            <a:effectLst/>
                            <a:uLnTx/>
                            <a:uFillTx/>
                            <a:latin typeface="Cambria Math" panose="02040503050406030204" pitchFamily="18" charset="0"/>
                            <a:cs typeface="+mn-cs"/>
                          </a:rPr>
                          <m:t>𝑥</m:t>
                        </m:r>
                      </m:e>
                      <m:sub>
                        <m:r>
                          <a:rPr kumimoji="0" lang="en-US" altLang="zh-CN" sz="1400" b="0" i="1" u="none" strike="noStrike" kern="1200" cap="none" spc="0" normalizeH="0" baseline="0" noProof="0">
                            <a:ln>
                              <a:noFill/>
                            </a:ln>
                            <a:solidFill>
                              <a:prstClr val="black"/>
                            </a:solidFill>
                            <a:effectLst/>
                            <a:uLnTx/>
                            <a:uFillTx/>
                            <a:latin typeface="Cambria Math" panose="02040503050406030204" pitchFamily="18" charset="0"/>
                            <a:cs typeface="+mn-cs"/>
                          </a:rPr>
                          <m:t>𝑡</m:t>
                        </m:r>
                      </m:sub>
                    </m:sSub>
                  </m:oMath>
                </a14:m>
                <a:r>
                  <a:rPr kumimoji="0" lang="zh-CN"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和前一时刻输入数据</a:t>
                </a:r>
                <a14:m>
                  <m:oMath xmlns:m="http://schemas.openxmlformats.org/officeDocument/2006/math">
                    <m:sSub>
                      <m:sSubPr>
                        <m:ctrlPr>
                          <a:rPr kumimoji="0" lang="zh-CN" altLang="zh-CN" sz="14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CN" sz="1400" b="0" i="1" u="none" strike="noStrike" kern="1200" cap="none" spc="0" normalizeH="0" baseline="0" noProof="0">
                            <a:ln>
                              <a:noFill/>
                            </a:ln>
                            <a:solidFill>
                              <a:prstClr val="black"/>
                            </a:solidFill>
                            <a:effectLst/>
                            <a:uLnTx/>
                            <a:uFillTx/>
                            <a:latin typeface="Cambria Math" panose="02040503050406030204" pitchFamily="18" charset="0"/>
                            <a:cs typeface="+mn-cs"/>
                          </a:rPr>
                          <m:t>𝑥</m:t>
                        </m:r>
                      </m:e>
                      <m:sub>
                        <m:r>
                          <a:rPr kumimoji="0" lang="en-US" altLang="zh-CN" sz="1400" b="0" i="1" u="none" strike="noStrike" kern="1200" cap="none" spc="0" normalizeH="0" baseline="0" noProof="0">
                            <a:ln>
                              <a:noFill/>
                            </a:ln>
                            <a:solidFill>
                              <a:prstClr val="black"/>
                            </a:solidFill>
                            <a:effectLst/>
                            <a:uLnTx/>
                            <a:uFillTx/>
                            <a:latin typeface="Cambria Math" panose="02040503050406030204" pitchFamily="18" charset="0"/>
                            <a:cs typeface="+mn-cs"/>
                          </a:rPr>
                          <m:t>𝑡</m:t>
                        </m:r>
                        <m:r>
                          <a:rPr kumimoji="0" lang="en-US" altLang="zh-CN" sz="1400" b="0" i="1" u="none" strike="noStrike" kern="1200" cap="none" spc="0" normalizeH="0" baseline="0" noProof="0">
                            <a:ln>
                              <a:noFill/>
                            </a:ln>
                            <a:solidFill>
                              <a:prstClr val="black"/>
                            </a:solidFill>
                            <a:effectLst/>
                            <a:uLnTx/>
                            <a:uFillTx/>
                            <a:latin typeface="Cambria Math" panose="02040503050406030204" pitchFamily="18" charset="0"/>
                            <a:cs typeface="+mn-cs"/>
                          </a:rPr>
                          <m:t>−1</m:t>
                        </m:r>
                      </m:sub>
                    </m:sSub>
                  </m:oMath>
                </a14:m>
                <a:r>
                  <a:rPr kumimoji="0" lang="zh-CN"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所对应的隐式编码结果</a:t>
                </a:r>
                <a14:m>
                  <m:oMath xmlns:m="http://schemas.openxmlformats.org/officeDocument/2006/math">
                    <m:sSub>
                      <m:sSubPr>
                        <m:ctrlPr>
                          <a:rPr kumimoji="0" lang="zh-CN" altLang="zh-CN" sz="14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CN" sz="1400" b="0" i="1" u="none" strike="noStrike" kern="1200" cap="none" spc="0" normalizeH="0" baseline="0" noProof="0">
                            <a:ln>
                              <a:noFill/>
                            </a:ln>
                            <a:solidFill>
                              <a:prstClr val="black"/>
                            </a:solidFill>
                            <a:effectLst/>
                            <a:uLnTx/>
                            <a:uFillTx/>
                            <a:latin typeface="Cambria Math" panose="02040503050406030204" pitchFamily="18" charset="0"/>
                            <a:cs typeface="+mn-cs"/>
                          </a:rPr>
                          <m:t>h</m:t>
                        </m:r>
                      </m:e>
                      <m:sub>
                        <m:r>
                          <a:rPr kumimoji="0" lang="en-US" altLang="zh-CN" sz="1400" b="0" i="1" u="none" strike="noStrike" kern="1200" cap="none" spc="0" normalizeH="0" baseline="0" noProof="0">
                            <a:ln>
                              <a:noFill/>
                            </a:ln>
                            <a:solidFill>
                              <a:prstClr val="black"/>
                            </a:solidFill>
                            <a:effectLst/>
                            <a:uLnTx/>
                            <a:uFillTx/>
                            <a:latin typeface="Cambria Math" panose="02040503050406030204" pitchFamily="18" charset="0"/>
                            <a:cs typeface="+mn-cs"/>
                          </a:rPr>
                          <m:t>𝑡</m:t>
                        </m:r>
                        <m:r>
                          <a:rPr kumimoji="0" lang="en-US" altLang="zh-CN" sz="1400" b="0" i="1" u="none" strike="noStrike" kern="1200" cap="none" spc="0" normalizeH="0" baseline="0" noProof="0">
                            <a:ln>
                              <a:noFill/>
                            </a:ln>
                            <a:solidFill>
                              <a:prstClr val="black"/>
                            </a:solidFill>
                            <a:effectLst/>
                            <a:uLnTx/>
                            <a:uFillTx/>
                            <a:latin typeface="Cambria Math" panose="02040503050406030204" pitchFamily="18" charset="0"/>
                            <a:cs typeface="+mn-cs"/>
                          </a:rPr>
                          <m:t>−1</m:t>
                        </m:r>
                      </m:sub>
                    </m:sSub>
                  </m:oMath>
                </a14:m>
                <a:r>
                  <a:rPr kumimoji="0" lang="zh-CN"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，一起生成</a:t>
                </a:r>
                <a14:m>
                  <m:oMath xmlns:m="http://schemas.openxmlformats.org/officeDocument/2006/math">
                    <m:r>
                      <a:rPr kumimoji="0" lang="en-US" altLang="zh-CN" sz="1400" b="0" i="1" u="none" strike="noStrike" kern="1200" cap="none" spc="0" normalizeH="0" baseline="0" noProof="0">
                        <a:ln>
                          <a:noFill/>
                        </a:ln>
                        <a:solidFill>
                          <a:prstClr val="black"/>
                        </a:solidFill>
                        <a:effectLst/>
                        <a:uLnTx/>
                        <a:uFillTx/>
                        <a:latin typeface="Cambria Math" panose="02040503050406030204" pitchFamily="18" charset="0"/>
                        <a:cs typeface="+mn-cs"/>
                      </a:rPr>
                      <m:t>𝑡</m:t>
                    </m:r>
                  </m:oMath>
                </a14:m>
                <a:r>
                  <a:rPr kumimoji="0" lang="zh-CN"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时刻的隐式编码结果</a:t>
                </a:r>
                <a14:m>
                  <m:oMath xmlns:m="http://schemas.openxmlformats.org/officeDocument/2006/math">
                    <m:sSub>
                      <m:sSubPr>
                        <m:ctrlPr>
                          <a:rPr kumimoji="0" lang="zh-CN" altLang="zh-CN" sz="14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CN" sz="1400" b="0" i="1" u="none" strike="noStrike" kern="1200" cap="none" spc="0" normalizeH="0" baseline="0" noProof="0">
                            <a:ln>
                              <a:noFill/>
                            </a:ln>
                            <a:solidFill>
                              <a:prstClr val="black"/>
                            </a:solidFill>
                            <a:effectLst/>
                            <a:uLnTx/>
                            <a:uFillTx/>
                            <a:latin typeface="Cambria Math" panose="02040503050406030204" pitchFamily="18" charset="0"/>
                            <a:cs typeface="+mn-cs"/>
                          </a:rPr>
                          <m:t>h</m:t>
                        </m:r>
                      </m:e>
                      <m:sub>
                        <m:r>
                          <a:rPr kumimoji="0" lang="en-US" altLang="zh-CN" sz="1400" b="0" i="1" u="none" strike="noStrike" kern="1200" cap="none" spc="0" normalizeH="0" baseline="0" noProof="0">
                            <a:ln>
                              <a:noFill/>
                            </a:ln>
                            <a:solidFill>
                              <a:prstClr val="black"/>
                            </a:solidFill>
                            <a:effectLst/>
                            <a:uLnTx/>
                            <a:uFillTx/>
                            <a:latin typeface="Cambria Math" panose="02040503050406030204" pitchFamily="18" charset="0"/>
                            <a:cs typeface="+mn-cs"/>
                          </a:rPr>
                          <m:t>𝑡</m:t>
                        </m:r>
                      </m:sub>
                    </m:sSub>
                  </m:oMath>
                </a14:m>
                <a:r>
                  <a:rPr kumimoji="0" lang="zh-CN"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。接着将</a:t>
                </a:r>
                <a14:m>
                  <m:oMath xmlns:m="http://schemas.openxmlformats.org/officeDocument/2006/math">
                    <m:sSub>
                      <m:sSubPr>
                        <m:ctrlPr>
                          <a:rPr kumimoji="0" lang="zh-CN" altLang="zh-CN" sz="14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CN" sz="1400" b="0" i="1" u="none" strike="noStrike" kern="1200" cap="none" spc="0" normalizeH="0" baseline="0" noProof="0">
                            <a:ln>
                              <a:noFill/>
                            </a:ln>
                            <a:solidFill>
                              <a:prstClr val="black"/>
                            </a:solidFill>
                            <a:effectLst/>
                            <a:uLnTx/>
                            <a:uFillTx/>
                            <a:latin typeface="Cambria Math" panose="02040503050406030204" pitchFamily="18" charset="0"/>
                            <a:cs typeface="+mn-cs"/>
                          </a:rPr>
                          <m:t>h</m:t>
                        </m:r>
                      </m:e>
                      <m:sub>
                        <m:r>
                          <a:rPr kumimoji="0" lang="en-US" altLang="zh-CN" sz="1400" b="0" i="1" u="none" strike="noStrike" kern="1200" cap="none" spc="0" normalizeH="0" baseline="0" noProof="0">
                            <a:ln>
                              <a:noFill/>
                            </a:ln>
                            <a:solidFill>
                              <a:prstClr val="black"/>
                            </a:solidFill>
                            <a:effectLst/>
                            <a:uLnTx/>
                            <a:uFillTx/>
                            <a:latin typeface="Cambria Math" panose="02040503050406030204" pitchFamily="18" charset="0"/>
                            <a:cs typeface="+mn-cs"/>
                          </a:rPr>
                          <m:t>𝑡</m:t>
                        </m:r>
                      </m:sub>
                    </m:sSub>
                  </m:oMath>
                </a14:m>
                <a:r>
                  <a:rPr kumimoji="0" lang="zh-CN"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后传，去参与生成</a:t>
                </a:r>
                <a14:m>
                  <m:oMath xmlns:m="http://schemas.openxmlformats.org/officeDocument/2006/math">
                    <m:r>
                      <a:rPr kumimoji="0" lang="en-US" altLang="zh-CN" sz="1400" b="0" i="1" u="none" strike="noStrike" kern="1200" cap="none" spc="0" normalizeH="0" baseline="0" noProof="0">
                        <a:ln>
                          <a:noFill/>
                        </a:ln>
                        <a:solidFill>
                          <a:prstClr val="black"/>
                        </a:solidFill>
                        <a:effectLst/>
                        <a:uLnTx/>
                        <a:uFillTx/>
                        <a:latin typeface="Cambria Math" panose="02040503050406030204" pitchFamily="18" charset="0"/>
                        <a:cs typeface="+mn-cs"/>
                      </a:rPr>
                      <m:t>𝑡</m:t>
                    </m:r>
                    <m:r>
                      <a:rPr kumimoji="0" lang="en-US" altLang="zh-CN" sz="1400" b="0" i="1" u="none" strike="noStrike" kern="1200" cap="none" spc="0" normalizeH="0" baseline="0" noProof="0">
                        <a:ln>
                          <a:noFill/>
                        </a:ln>
                        <a:solidFill>
                          <a:prstClr val="black"/>
                        </a:solidFill>
                        <a:effectLst/>
                        <a:uLnTx/>
                        <a:uFillTx/>
                        <a:latin typeface="Cambria Math" panose="02040503050406030204" pitchFamily="18" charset="0"/>
                        <a:cs typeface="+mn-cs"/>
                      </a:rPr>
                      <m:t>+1</m:t>
                    </m:r>
                  </m:oMath>
                </a14:m>
                <a:r>
                  <a:rPr kumimoji="0" lang="zh-CN"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时刻输入数据</a:t>
                </a:r>
                <a14:m>
                  <m:oMath xmlns:m="http://schemas.openxmlformats.org/officeDocument/2006/math">
                    <m:sSub>
                      <m:sSubPr>
                        <m:ctrlPr>
                          <a:rPr kumimoji="0" lang="zh-CN" altLang="zh-CN" sz="14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CN" sz="1400" b="0" i="1" u="none" strike="noStrike" kern="1200" cap="none" spc="0" normalizeH="0" baseline="0" noProof="0">
                            <a:ln>
                              <a:noFill/>
                            </a:ln>
                            <a:solidFill>
                              <a:prstClr val="black"/>
                            </a:solidFill>
                            <a:effectLst/>
                            <a:uLnTx/>
                            <a:uFillTx/>
                            <a:latin typeface="Cambria Math" panose="02040503050406030204" pitchFamily="18" charset="0"/>
                            <a:cs typeface="+mn-cs"/>
                          </a:rPr>
                          <m:t>𝑥</m:t>
                        </m:r>
                      </m:e>
                      <m:sub>
                        <m:r>
                          <a:rPr kumimoji="0" lang="en-US" altLang="zh-CN" sz="1400" b="0" i="1" u="none" strike="noStrike" kern="1200" cap="none" spc="0" normalizeH="0" baseline="0" noProof="0">
                            <a:ln>
                              <a:noFill/>
                            </a:ln>
                            <a:solidFill>
                              <a:prstClr val="black"/>
                            </a:solidFill>
                            <a:effectLst/>
                            <a:uLnTx/>
                            <a:uFillTx/>
                            <a:latin typeface="Cambria Math" panose="02040503050406030204" pitchFamily="18" charset="0"/>
                            <a:cs typeface="+mn-cs"/>
                          </a:rPr>
                          <m:t>𝑡</m:t>
                        </m:r>
                        <m:r>
                          <a:rPr kumimoji="0" lang="en-US" altLang="zh-CN" sz="1400" b="0" i="1" u="none" strike="noStrike" kern="1200" cap="none" spc="0" normalizeH="0" baseline="0" noProof="0">
                            <a:ln>
                              <a:noFill/>
                            </a:ln>
                            <a:solidFill>
                              <a:prstClr val="black"/>
                            </a:solidFill>
                            <a:effectLst/>
                            <a:uLnTx/>
                            <a:uFillTx/>
                            <a:latin typeface="Cambria Math" panose="02040503050406030204" pitchFamily="18" charset="0"/>
                            <a:cs typeface="+mn-cs"/>
                          </a:rPr>
                          <m:t>+1</m:t>
                        </m:r>
                      </m:sub>
                    </m:sSub>
                  </m:oMath>
                </a14:m>
                <a:r>
                  <a:rPr kumimoji="0" lang="zh-CN"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的隐式编码</a:t>
                </a:r>
                <a14:m>
                  <m:oMath xmlns:m="http://schemas.openxmlformats.org/officeDocument/2006/math">
                    <m:sSub>
                      <m:sSubPr>
                        <m:ctrlPr>
                          <a:rPr kumimoji="0" lang="zh-CN" altLang="zh-CN" sz="14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CN" sz="1400" b="0" i="1" u="none" strike="noStrike" kern="1200" cap="none" spc="0" normalizeH="0" baseline="0" noProof="0">
                            <a:ln>
                              <a:noFill/>
                            </a:ln>
                            <a:solidFill>
                              <a:prstClr val="black"/>
                            </a:solidFill>
                            <a:effectLst/>
                            <a:uLnTx/>
                            <a:uFillTx/>
                            <a:latin typeface="Cambria Math" panose="02040503050406030204" pitchFamily="18" charset="0"/>
                            <a:cs typeface="+mn-cs"/>
                          </a:rPr>
                          <m:t>h</m:t>
                        </m:r>
                      </m:e>
                      <m:sub>
                        <m:r>
                          <a:rPr kumimoji="0" lang="en-US" altLang="zh-CN" sz="1400" b="0" i="1" u="none" strike="noStrike" kern="1200" cap="none" spc="0" normalizeH="0" baseline="0" noProof="0">
                            <a:ln>
                              <a:noFill/>
                            </a:ln>
                            <a:solidFill>
                              <a:prstClr val="black"/>
                            </a:solidFill>
                            <a:effectLst/>
                            <a:uLnTx/>
                            <a:uFillTx/>
                            <a:latin typeface="Cambria Math" panose="02040503050406030204" pitchFamily="18" charset="0"/>
                            <a:cs typeface="+mn-cs"/>
                          </a:rPr>
                          <m:t>𝑡</m:t>
                        </m:r>
                        <m:r>
                          <a:rPr kumimoji="0" lang="en-US" altLang="zh-CN" sz="1400" b="0" i="1" u="none" strike="noStrike" kern="1200" cap="none" spc="0" normalizeH="0" baseline="0" noProof="0">
                            <a:ln>
                              <a:noFill/>
                            </a:ln>
                            <a:solidFill>
                              <a:prstClr val="black"/>
                            </a:solidFill>
                            <a:effectLst/>
                            <a:uLnTx/>
                            <a:uFillTx/>
                            <a:latin typeface="Cambria Math" panose="02040503050406030204" pitchFamily="18" charset="0"/>
                            <a:cs typeface="+mn-cs"/>
                          </a:rPr>
                          <m:t>+1</m:t>
                        </m:r>
                      </m:sub>
                    </m:sSub>
                  </m:oMath>
                </a14:m>
                <a:r>
                  <a:rPr kumimoji="0" lang="zh-CN"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。如此循环处理，直至该序列数据被处理完毕。</a:t>
                </a:r>
              </a:p>
              <a:p>
                <a:pPr marL="0" marR="0" lvl="0" indent="266700" algn="just" defTabSz="914400" rtl="0" eaLnBrk="1" fontAlgn="auto" latinLnBrk="0" hangingPunct="1">
                  <a:lnSpc>
                    <a:spcPts val="2200"/>
                  </a:lnSpc>
                  <a:spcBef>
                    <a:spcPts val="0"/>
                  </a:spcBef>
                  <a:spcAft>
                    <a:spcPts val="0"/>
                  </a:spcAft>
                  <a:buClrTx/>
                  <a:buSzTx/>
                  <a:buFontTx/>
                  <a:buNone/>
                  <a:tabLst/>
                  <a:defRPr/>
                </a:pPr>
                <a:endPar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endParaRPr>
              </a:p>
            </p:txBody>
          </p:sp>
        </mc:Choice>
        <mc:Fallback xmlns="">
          <p:sp>
            <p:nvSpPr>
              <p:cNvPr id="10" name="矩形 9">
                <a:extLst>
                  <a:ext uri="{FF2B5EF4-FFF2-40B4-BE49-F238E27FC236}">
                    <a16:creationId xmlns:a16="http://schemas.microsoft.com/office/drawing/2014/main" id="{2A61D4FC-2D70-4DF5-B8D9-C018F58A1BF9}"/>
                  </a:ext>
                </a:extLst>
              </p:cNvPr>
              <p:cNvSpPr>
                <a:spLocks noRot="1" noChangeAspect="1" noMove="1" noResize="1" noEditPoints="1" noAdjustHandles="1" noChangeArrowheads="1" noChangeShapeType="1" noTextEdit="1"/>
              </p:cNvSpPr>
              <p:nvPr/>
            </p:nvSpPr>
            <p:spPr>
              <a:xfrm>
                <a:off x="398585" y="1688993"/>
                <a:ext cx="6274191" cy="4295856"/>
              </a:xfrm>
              <a:prstGeom prst="rect">
                <a:avLst/>
              </a:prstGeom>
              <a:blipFill>
                <a:blip r:embed="rId3"/>
                <a:stretch>
                  <a:fillRect l="-97" r="-194"/>
                </a:stretch>
              </a:blipFill>
            </p:spPr>
            <p:txBody>
              <a:bodyPr/>
              <a:lstStyle/>
              <a:p>
                <a:r>
                  <a:rPr lang="zh-CN" altLang="en-US">
                    <a:noFill/>
                  </a:rPr>
                  <a:t> </a:t>
                </a:r>
              </a:p>
            </p:txBody>
          </p:sp>
        </mc:Fallback>
      </mc:AlternateContent>
      <p:pic>
        <p:nvPicPr>
          <p:cNvPr id="11" name="图片 10">
            <a:extLst>
              <a:ext uri="{FF2B5EF4-FFF2-40B4-BE49-F238E27FC236}">
                <a16:creationId xmlns:a16="http://schemas.microsoft.com/office/drawing/2014/main" id="{1A8E6302-FC11-4F2C-9EB8-F046BC1312C8}"/>
              </a:ext>
            </a:extLst>
          </p:cNvPr>
          <p:cNvPicPr>
            <a:picLocks noChangeAspect="1"/>
          </p:cNvPicPr>
          <p:nvPr/>
        </p:nvPicPr>
        <p:blipFill>
          <a:blip r:embed="rId4"/>
          <a:stretch>
            <a:fillRect/>
          </a:stretch>
        </p:blipFill>
        <p:spPr>
          <a:xfrm>
            <a:off x="7151991" y="1911773"/>
            <a:ext cx="4321640" cy="2158479"/>
          </a:xfrm>
          <a:prstGeom prst="rect">
            <a:avLst/>
          </a:prstGeom>
        </p:spPr>
      </p:pic>
      <mc:AlternateContent xmlns:mc="http://schemas.openxmlformats.org/markup-compatibility/2006" xmlns:a14="http://schemas.microsoft.com/office/drawing/2010/main">
        <mc:Choice Requires="a14">
          <p:sp>
            <p:nvSpPr>
              <p:cNvPr id="13" name="矩形 12">
                <a:extLst>
                  <a:ext uri="{FF2B5EF4-FFF2-40B4-BE49-F238E27FC236}">
                    <a16:creationId xmlns:a16="http://schemas.microsoft.com/office/drawing/2014/main" id="{EA3AD86A-C198-4320-8F79-B8EDA28E4BBD}"/>
                  </a:ext>
                </a:extLst>
              </p:cNvPr>
              <p:cNvSpPr/>
              <p:nvPr/>
            </p:nvSpPr>
            <p:spPr>
              <a:xfrm>
                <a:off x="6804072" y="3976538"/>
                <a:ext cx="4811151" cy="95410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时刻</a:t>
                </a:r>
                <a14:m>
                  <m:oMath xmlns:m="http://schemas.openxmlformats.org/officeDocument/2006/math">
                    <m:r>
                      <a:rPr kumimoji="0" lang="en-US" altLang="zh-CN"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𝑡</m:t>
                    </m:r>
                  </m:oMath>
                </a14:m>
                <a:r>
                  <a:rPr kumimoji="0" lang="zh-CN"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所得到的隐式编码</a:t>
                </a:r>
                <a14:m>
                  <m:oMath xmlns:m="http://schemas.openxmlformats.org/officeDocument/2006/math">
                    <m:sSub>
                      <m:sSubPr>
                        <m:ctrlPr>
                          <a:rPr kumimoji="0" lang="zh-CN" altLang="zh-CN"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400" b="0" i="1" u="none" strike="noStrike" kern="1200" cap="none" spc="0" normalizeH="0" baseline="0" noProof="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h</m:t>
                        </m:r>
                      </m:e>
                      <m:sub>
                        <m:r>
                          <a:rPr kumimoji="0" lang="en-US" altLang="zh-CN" sz="1400" b="0" i="1" u="none" strike="noStrike" kern="1200" cap="none" spc="0" normalizeH="0" baseline="0" noProof="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𝑡</m:t>
                        </m:r>
                      </m:sub>
                    </m:sSub>
                  </m:oMath>
                </a14:m>
                <a:r>
                  <a:rPr kumimoji="0" lang="zh-CN"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是由上一时刻隐式编码</a:t>
                </a:r>
                <a14:m>
                  <m:oMath xmlns:m="http://schemas.openxmlformats.org/officeDocument/2006/math">
                    <m:sSub>
                      <m:sSubPr>
                        <m:ctrlPr>
                          <a:rPr kumimoji="0" lang="zh-CN" altLang="zh-CN"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400" b="0" i="1" u="none" strike="noStrike" kern="1200" cap="none" spc="0" normalizeH="0" baseline="0" noProof="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h</m:t>
                        </m:r>
                      </m:e>
                      <m:sub>
                        <m:r>
                          <a:rPr kumimoji="0" lang="en-US" altLang="zh-CN" sz="1400" b="0" i="1" u="none" strike="noStrike" kern="1200" cap="none" spc="0" normalizeH="0" baseline="0" noProof="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𝑡</m:t>
                        </m:r>
                        <m:r>
                          <a:rPr kumimoji="0" lang="en-US" altLang="zh-CN" sz="1400" b="0" i="1" u="none" strike="noStrike" kern="1200" cap="none" spc="0" normalizeH="0" baseline="0" noProof="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−1</m:t>
                        </m:r>
                      </m:sub>
                    </m:sSub>
                  </m:oMath>
                </a14:m>
                <a:r>
                  <a:rPr kumimoji="0" lang="zh-CN"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和当前输入</a:t>
                </a:r>
                <a14:m>
                  <m:oMath xmlns:m="http://schemas.openxmlformats.org/officeDocument/2006/math">
                    <m:sSub>
                      <m:sSubPr>
                        <m:ctrlPr>
                          <a:rPr kumimoji="0" lang="zh-CN" altLang="zh-CN"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400" b="0" i="1" u="none" strike="noStrike" kern="1200" cap="none" spc="0" normalizeH="0" baseline="0" noProof="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𝑥</m:t>
                        </m:r>
                      </m:e>
                      <m:sub>
                        <m:r>
                          <a:rPr kumimoji="0" lang="en-US" altLang="zh-CN" sz="1400" b="0" i="1" u="none" strike="noStrike" kern="1200" cap="none" spc="0" normalizeH="0" baseline="0" noProof="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𝑡</m:t>
                        </m:r>
                      </m:sub>
                    </m:sSub>
                  </m:oMath>
                </a14:m>
                <a:r>
                  <a:rPr kumimoji="0" lang="zh-CN"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共同参与生成的，这可认为隐式编码</a:t>
                </a:r>
                <a14:m>
                  <m:oMath xmlns:m="http://schemas.openxmlformats.org/officeDocument/2006/math">
                    <m:sSub>
                      <m:sSubPr>
                        <m:ctrlPr>
                          <a:rPr kumimoji="0" lang="zh-CN" altLang="zh-CN"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400" b="0" i="1" u="none" strike="noStrike" kern="1200" cap="none" spc="0" normalizeH="0" baseline="0" noProof="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h</m:t>
                        </m:r>
                      </m:e>
                      <m:sub>
                        <m:r>
                          <a:rPr kumimoji="0" lang="en-US" altLang="zh-CN" sz="1400" b="0" i="1" u="none" strike="noStrike" kern="1200" cap="none" spc="0" normalizeH="0" baseline="0" noProof="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𝑡</m:t>
                        </m:r>
                        <m:r>
                          <a:rPr kumimoji="0" lang="en-US" altLang="zh-CN" sz="1400" b="0" i="1" u="none" strike="noStrike" kern="1200" cap="none" spc="0" normalizeH="0" baseline="0" noProof="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−1</m:t>
                        </m:r>
                      </m:sub>
                    </m:sSub>
                  </m:oMath>
                </a14:m>
                <a:r>
                  <a:rPr kumimoji="0" lang="zh-CN"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已经</a:t>
                </a:r>
                <a:r>
                  <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a:t>
                </a:r>
                <a:r>
                  <a:rPr kumimoji="0" lang="zh-CN"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记忆</a:t>
                </a:r>
                <a:r>
                  <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a:t>
                </a:r>
                <a:r>
                  <a:rPr kumimoji="0" lang="zh-CN"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了</a:t>
                </a:r>
                <a14:m>
                  <m:oMath xmlns:m="http://schemas.openxmlformats.org/officeDocument/2006/math">
                    <m:r>
                      <a:rPr kumimoji="0" lang="en-US" altLang="zh-CN"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𝑡</m:t>
                    </m:r>
                  </m:oMath>
                </a14:m>
                <a:r>
                  <a:rPr kumimoji="0" lang="zh-CN"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时刻之前的时序信息，或者说前序时刻信息影响了后续时刻信息的处理</a:t>
                </a:r>
                <a:endPar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mc:Choice>
        <mc:Fallback xmlns="">
          <p:sp>
            <p:nvSpPr>
              <p:cNvPr id="13" name="矩形 12">
                <a:extLst>
                  <a:ext uri="{FF2B5EF4-FFF2-40B4-BE49-F238E27FC236}">
                    <a16:creationId xmlns:a16="http://schemas.microsoft.com/office/drawing/2014/main" id="{EA3AD86A-C198-4320-8F79-B8EDA28E4BBD}"/>
                  </a:ext>
                </a:extLst>
              </p:cNvPr>
              <p:cNvSpPr>
                <a:spLocks noRot="1" noChangeAspect="1" noMove="1" noResize="1" noEditPoints="1" noAdjustHandles="1" noChangeArrowheads="1" noChangeShapeType="1" noTextEdit="1"/>
              </p:cNvSpPr>
              <p:nvPr/>
            </p:nvSpPr>
            <p:spPr>
              <a:xfrm>
                <a:off x="6804072" y="3976538"/>
                <a:ext cx="4811151" cy="954107"/>
              </a:xfrm>
              <a:prstGeom prst="rect">
                <a:avLst/>
              </a:prstGeom>
              <a:blipFill>
                <a:blip r:embed="rId5"/>
                <a:stretch>
                  <a:fillRect t="-637" b="-573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718995931"/>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583380" y="726948"/>
            <a:ext cx="7464387" cy="497934"/>
            <a:chOff x="4099943" y="2819853"/>
            <a:chExt cx="2570275" cy="497934"/>
          </a:xfrm>
        </p:grpSpPr>
        <p:sp>
          <p:nvSpPr>
            <p:cNvPr id="4" name="平行四边形 3"/>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5" name="平行四边形 4"/>
            <p:cNvSpPr/>
            <p:nvPr/>
          </p:nvSpPr>
          <p:spPr bwMode="auto">
            <a:xfrm>
              <a:off x="4122533" y="2819853"/>
              <a:ext cx="2547685"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6" name="矩形 5"/>
            <p:cNvSpPr/>
            <p:nvPr/>
          </p:nvSpPr>
          <p:spPr>
            <a:xfrm>
              <a:off x="4216534" y="2853798"/>
              <a:ext cx="2359684" cy="400110"/>
            </a:xfrm>
            <a:prstGeom prst="rect">
              <a:avLst/>
            </a:prstGeom>
          </p:spPr>
          <p:txBody>
            <a:bodyPr wrap="square">
              <a:spAutoFit/>
            </a:bodyPr>
            <a:lstStyle/>
            <a:p>
              <a:pPr marL="0" marR="0" lvl="0" indent="0" algn="ctr" defTabSz="914400" rtl="0" eaLnBrk="1" fontAlgn="auto" latinLnBrk="0" hangingPunct="1">
                <a:lnSpc>
                  <a:spcPct val="100000"/>
                </a:lnSpc>
                <a:spcBef>
                  <a:spcPct val="50000"/>
                </a:spcBef>
                <a:spcAft>
                  <a:spcPts val="0"/>
                </a:spcAft>
                <a:buClrTx/>
                <a:buSzTx/>
                <a:buFontTx/>
                <a:buNone/>
                <a:tabLst/>
                <a:defRPr/>
              </a:pPr>
              <a:r>
                <a:rPr kumimoji="0" lang="zh-CN" altLang="en-US" sz="2000" b="1" i="0" u="none" strike="noStrike" kern="1200" cap="none" spc="0" normalizeH="0" baseline="0" noProof="0" dirty="0">
                  <a:ln>
                    <a:noFill/>
                  </a:ln>
                  <a:solidFill>
                    <a:prstClr val="black">
                      <a:lumMod val="95000"/>
                      <a:lumOff val="5000"/>
                    </a:prstClr>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循环神经网络</a:t>
              </a:r>
              <a:endParaRPr kumimoji="0" lang="zh-CN" altLang="en-US" sz="2000" b="1" i="0" u="none" strike="noStrike" kern="120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endParaRPr>
            </a:p>
          </p:txBody>
        </p:sp>
      </p:grpSp>
      <p:sp>
        <p:nvSpPr>
          <p:cNvPr id="25" name="矩形 24">
            <a:extLst>
              <a:ext uri="{FF2B5EF4-FFF2-40B4-BE49-F238E27FC236}">
                <a16:creationId xmlns:a16="http://schemas.microsoft.com/office/drawing/2014/main" id="{FA7E4C39-58FC-4583-BCF8-B462E31C5699}"/>
              </a:ext>
            </a:extLst>
          </p:cNvPr>
          <p:cNvSpPr/>
          <p:nvPr/>
        </p:nvSpPr>
        <p:spPr>
          <a:xfrm>
            <a:off x="852473" y="129010"/>
            <a:ext cx="1826141"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mn-cs"/>
              </a:rPr>
              <a:t>三、循环神经网络</a:t>
            </a:r>
            <a:endPar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pic>
        <p:nvPicPr>
          <p:cNvPr id="11" name="图片 10">
            <a:extLst>
              <a:ext uri="{FF2B5EF4-FFF2-40B4-BE49-F238E27FC236}">
                <a16:creationId xmlns:a16="http://schemas.microsoft.com/office/drawing/2014/main" id="{1A8E6302-FC11-4F2C-9EB8-F046BC1312C8}"/>
              </a:ext>
            </a:extLst>
          </p:cNvPr>
          <p:cNvPicPr>
            <a:picLocks noChangeAspect="1"/>
          </p:cNvPicPr>
          <p:nvPr/>
        </p:nvPicPr>
        <p:blipFill>
          <a:blip r:embed="rId3"/>
          <a:stretch>
            <a:fillRect/>
          </a:stretch>
        </p:blipFill>
        <p:spPr>
          <a:xfrm>
            <a:off x="517794" y="2432279"/>
            <a:ext cx="4321640" cy="2514860"/>
          </a:xfrm>
          <a:prstGeom prst="rect">
            <a:avLst/>
          </a:prstGeom>
        </p:spPr>
      </p:pic>
      <p:pic>
        <p:nvPicPr>
          <p:cNvPr id="2" name="图片 1">
            <a:extLst>
              <a:ext uri="{FF2B5EF4-FFF2-40B4-BE49-F238E27FC236}">
                <a16:creationId xmlns:a16="http://schemas.microsoft.com/office/drawing/2014/main" id="{4DC3326D-6989-4191-998A-C480FB1EE869}"/>
              </a:ext>
            </a:extLst>
          </p:cNvPr>
          <p:cNvPicPr>
            <a:picLocks noChangeAspect="1"/>
          </p:cNvPicPr>
          <p:nvPr/>
        </p:nvPicPr>
        <p:blipFill>
          <a:blip r:embed="rId4"/>
          <a:stretch>
            <a:fillRect/>
          </a:stretch>
        </p:blipFill>
        <p:spPr>
          <a:xfrm>
            <a:off x="6096000" y="2366405"/>
            <a:ext cx="4690029" cy="1234924"/>
          </a:xfrm>
          <a:prstGeom prst="rect">
            <a:avLst/>
          </a:prstGeom>
        </p:spPr>
      </p:pic>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93282F08-E2D2-4E3B-B2F0-5EDFEBF2681C}"/>
                  </a:ext>
                </a:extLst>
              </p:cNvPr>
              <p:cNvSpPr/>
              <p:nvPr/>
            </p:nvSpPr>
            <p:spPr>
              <a:xfrm>
                <a:off x="5477021" y="3899924"/>
                <a:ext cx="6096000" cy="1875129"/>
              </a:xfrm>
              <a:prstGeom prst="rect">
                <a:avLst/>
              </a:prstGeom>
            </p:spPr>
            <p:txBody>
              <a:bodyPr>
                <a:spAutoFit/>
              </a:bodyPr>
              <a:lstStyle/>
              <a:p>
                <a:pPr marL="0" marR="0" lvl="0" indent="266700" algn="just" defTabSz="914400" rtl="0" eaLnBrk="1" fontAlgn="auto" latinLnBrk="0" hangingPunct="1">
                  <a:lnSpc>
                    <a:spcPts val="2200"/>
                  </a:lnSpc>
                  <a:spcBef>
                    <a:spcPts val="0"/>
                  </a:spcBef>
                  <a:spcAft>
                    <a:spcPts val="0"/>
                  </a:spcAft>
                  <a:buClrTx/>
                  <a:buSzTx/>
                  <a:buFontTx/>
                  <a:buNone/>
                  <a:tabLst/>
                  <a:defRPr/>
                </a:pPr>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在时刻</a:t>
                </a:r>
                <a14:m>
                  <m:oMath xmlns:m="http://schemas.openxmlformats.org/officeDocument/2006/math">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𝑡</m:t>
                    </m:r>
                  </m:oMath>
                </a14:m>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，一旦得到当前输入数据</a:t>
                </a:r>
                <a14:m>
                  <m:oMath xmlns:m="http://schemas.openxmlformats.org/officeDocument/2006/math">
                    <m:sSub>
                      <m:sSubPr>
                        <m:ctrlPr>
                          <a:rPr kumimoji="0" lang="zh-CN" altLang="zh-CN" sz="14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𝑥</m:t>
                        </m:r>
                      </m:e>
                      <m:sub>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𝑡</m:t>
                        </m:r>
                      </m:sub>
                    </m:sSub>
                  </m:oMath>
                </a14:m>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，循环神经网络会结合前一时刻</a:t>
                </a:r>
                <a14:m>
                  <m:oMath xmlns:m="http://schemas.openxmlformats.org/officeDocument/2006/math">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𝑡</m:t>
                    </m:r>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−1</m:t>
                    </m:r>
                  </m:oMath>
                </a14:m>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得到的隐式编码</a:t>
                </a:r>
                <a14:m>
                  <m:oMath xmlns:m="http://schemas.openxmlformats.org/officeDocument/2006/math">
                    <m:sSub>
                      <m:sSubPr>
                        <m:ctrlPr>
                          <a:rPr kumimoji="0" lang="zh-CN" altLang="zh-CN" sz="14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h</m:t>
                        </m:r>
                      </m:e>
                      <m:sub>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𝑡</m:t>
                        </m:r>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−1</m:t>
                        </m:r>
                      </m:sub>
                    </m:sSub>
                  </m:oMath>
                </a14:m>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，如下产生当前时刻隐式编码</a:t>
                </a:r>
                <a14:m>
                  <m:oMath xmlns:m="http://schemas.openxmlformats.org/officeDocument/2006/math">
                    <m:sSub>
                      <m:sSubPr>
                        <m:ctrlPr>
                          <a:rPr kumimoji="0" lang="zh-CN" altLang="zh-CN" sz="14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h</m:t>
                        </m:r>
                      </m:e>
                      <m:sub>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𝑡</m:t>
                        </m:r>
                      </m:sub>
                    </m:sSub>
                  </m:oMath>
                </a14:m>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a:t>
                </a:r>
              </a:p>
              <a:p>
                <a:pPr marL="0" marR="0" lvl="0" indent="0" algn="ctr" defTabSz="914400" rtl="0" eaLnBrk="1" fontAlgn="auto" latinLnBrk="0" hangingPunct="1">
                  <a:lnSpc>
                    <a:spcPct val="150000"/>
                  </a:lnSpc>
                  <a:spcBef>
                    <a:spcPts val="0"/>
                  </a:spcBef>
                  <a:spcAft>
                    <a:spcPts val="60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zh-CN" altLang="zh-CN" sz="14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4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h</m:t>
                          </m:r>
                        </m:e>
                        <m:sub>
                          <m:r>
                            <a:rPr kumimoji="0" lang="en-US" altLang="zh-CN" sz="14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𝑡</m:t>
                          </m:r>
                        </m:sub>
                      </m:sSub>
                      <m:r>
                        <a:rPr kumimoji="0" lang="en-US" altLang="zh-CN" sz="1400" b="0" i="0"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r>
                        <m:rPr>
                          <m:sty m:val="p"/>
                        </m:rPr>
                        <a:rPr kumimoji="0" lang="en-US" altLang="zh-CN" sz="1400" b="0" i="0"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Φ</m:t>
                      </m:r>
                      <m:r>
                        <a:rPr kumimoji="0" lang="en-US" altLang="zh-CN" sz="1400" b="0" i="0"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r>
                        <m:rPr>
                          <m:sty m:val="p"/>
                        </m:rPr>
                        <a:rPr kumimoji="0" lang="en-US" altLang="zh-CN" sz="1400" b="0" i="0"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U</m:t>
                      </m:r>
                      <m:r>
                        <a:rPr kumimoji="0" lang="en-US" altLang="zh-CN" sz="1400" b="0" i="0"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sSub>
                        <m:sSubPr>
                          <m:ctrlPr>
                            <a:rPr kumimoji="0" lang="zh-CN" altLang="zh-CN" sz="14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4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𝑥</m:t>
                          </m:r>
                        </m:e>
                        <m:sub>
                          <m:r>
                            <a:rPr kumimoji="0" lang="en-US" altLang="zh-CN" sz="14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𝑡</m:t>
                          </m:r>
                        </m:sub>
                      </m:sSub>
                      <m:r>
                        <a:rPr kumimoji="0" lang="en-US" altLang="zh-CN" sz="1400" b="0" i="0"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r>
                        <m:rPr>
                          <m:sty m:val="p"/>
                        </m:rPr>
                        <a:rPr kumimoji="0" lang="en-US" altLang="zh-CN" sz="1400" b="0" i="0"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W</m:t>
                      </m:r>
                      <m:r>
                        <a:rPr kumimoji="0" lang="en-US" altLang="zh-CN" sz="1400" b="0" i="0"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sSub>
                        <m:sSubPr>
                          <m:ctrlPr>
                            <a:rPr kumimoji="0" lang="zh-CN" altLang="zh-CN" sz="14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4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h</m:t>
                          </m:r>
                        </m:e>
                        <m:sub>
                          <m:r>
                            <a:rPr kumimoji="0" lang="en-US" altLang="zh-CN" sz="14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𝑡</m:t>
                          </m:r>
                          <m:r>
                            <a:rPr kumimoji="0" lang="en-US" altLang="zh-CN" sz="14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−1</m:t>
                          </m:r>
                        </m:sub>
                      </m:sSub>
                      <m:r>
                        <a:rPr kumimoji="0" lang="en-US" altLang="zh-CN" sz="1400" b="0" i="0"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oMath>
                  </m:oMathPara>
                </a14:m>
                <a:endParaRPr kumimoji="0" lang="zh-CN" altLang="zh-CN" sz="1400" b="0" i="0" u="none" strike="noStrike" kern="1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266700" algn="just" defTabSz="914400" rtl="0" eaLnBrk="1" fontAlgn="auto" latinLnBrk="0" hangingPunct="1">
                  <a:lnSpc>
                    <a:spcPts val="2200"/>
                  </a:lnSpc>
                  <a:spcBef>
                    <a:spcPts val="0"/>
                  </a:spcBef>
                  <a:spcAft>
                    <a:spcPts val="0"/>
                  </a:spcAft>
                  <a:buClrTx/>
                  <a:buSzTx/>
                  <a:buFontTx/>
                  <a:buNone/>
                  <a:tabLst/>
                  <a:defRPr/>
                </a:pPr>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这里</a:t>
                </a:r>
                <a14:m>
                  <m:oMath xmlns:m="http://schemas.openxmlformats.org/officeDocument/2006/math">
                    <m:r>
                      <m:rPr>
                        <m:sty m:val="p"/>
                      </m:rPr>
                      <a:rPr kumimoji="0" lang="en-US" altLang="zh-CN" sz="14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Φ</m:t>
                    </m:r>
                    <m:r>
                      <a:rPr kumimoji="0" lang="en-US" altLang="zh-CN" sz="14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oMath>
                </a14:m>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是激活函数，一般可为</a:t>
                </a:r>
                <a:r>
                  <a:rPr kumimoji="0" lang="en-US"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Sigmoid</a:t>
                </a:r>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或者</a:t>
                </a:r>
                <a:r>
                  <a:rPr kumimoji="0" lang="en-US"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Tanh</a:t>
                </a:r>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激活函数，</a:t>
                </a:r>
                <a14:m>
                  <m:oMath xmlns:m="http://schemas.openxmlformats.org/officeDocument/2006/math">
                    <m:r>
                      <m:rPr>
                        <m:sty m:val="p"/>
                      </m:rPr>
                      <a:rPr kumimoji="0" lang="en-US" altLang="zh-CN" sz="14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U</m:t>
                    </m:r>
                  </m:oMath>
                </a14:m>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与</a:t>
                </a:r>
                <a14:m>
                  <m:oMath xmlns:m="http://schemas.openxmlformats.org/officeDocument/2006/math">
                    <m:r>
                      <m:rPr>
                        <m:sty m:val="p"/>
                      </m:rPr>
                      <a:rPr kumimoji="0" lang="en-US" altLang="zh-CN" sz="14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W</m:t>
                    </m:r>
                  </m:oMath>
                </a14:m>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为模型参数。从这里可看出，当前时刻的隐式编码输出</a:t>
                </a:r>
                <a14:m>
                  <m:oMath xmlns:m="http://schemas.openxmlformats.org/officeDocument/2006/math">
                    <m:sSub>
                      <m:sSubPr>
                        <m:ctrlPr>
                          <a:rPr kumimoji="0" lang="zh-CN" altLang="zh-CN" sz="14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h</m:t>
                        </m:r>
                      </m:e>
                      <m:sub>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𝑡</m:t>
                        </m:r>
                      </m:sub>
                    </m:sSub>
                  </m:oMath>
                </a14:m>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不仅仅与当前输入数据</a:t>
                </a:r>
                <a14:m>
                  <m:oMath xmlns:m="http://schemas.openxmlformats.org/officeDocument/2006/math">
                    <m:sSub>
                      <m:sSubPr>
                        <m:ctrlPr>
                          <a:rPr kumimoji="0" lang="zh-CN" altLang="zh-CN" sz="14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𝑥</m:t>
                        </m:r>
                      </m:e>
                      <m:sub>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𝑡</m:t>
                        </m:r>
                      </m:sub>
                    </m:sSub>
                  </m:oMath>
                </a14:m>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相关，与网络已有的</a:t>
                </a:r>
                <a:r>
                  <a:rPr kumimoji="0" lang="en-US"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a:t>
                </a:r>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记忆</a:t>
                </a:r>
                <a:r>
                  <a:rPr kumimoji="0" lang="en-US"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a:t>
                </a:r>
                <a14:m>
                  <m:oMath xmlns:m="http://schemas.openxmlformats.org/officeDocument/2006/math">
                    <m:sSub>
                      <m:sSubPr>
                        <m:ctrlPr>
                          <a:rPr kumimoji="0" lang="zh-CN" altLang="zh-CN" sz="14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h</m:t>
                        </m:r>
                      </m:e>
                      <m:sub>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𝑡</m:t>
                        </m:r>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−1</m:t>
                        </m:r>
                      </m:sub>
                    </m:sSub>
                  </m:oMath>
                </a14:m>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也有着密不可分的联系。</a:t>
                </a:r>
              </a:p>
            </p:txBody>
          </p:sp>
        </mc:Choice>
        <mc:Fallback xmlns="">
          <p:sp>
            <p:nvSpPr>
              <p:cNvPr id="7" name="矩形 6">
                <a:extLst>
                  <a:ext uri="{FF2B5EF4-FFF2-40B4-BE49-F238E27FC236}">
                    <a16:creationId xmlns:a16="http://schemas.microsoft.com/office/drawing/2014/main" id="{93282F08-E2D2-4E3B-B2F0-5EDFEBF2681C}"/>
                  </a:ext>
                </a:extLst>
              </p:cNvPr>
              <p:cNvSpPr>
                <a:spLocks noRot="1" noChangeAspect="1" noMove="1" noResize="1" noEditPoints="1" noAdjustHandles="1" noChangeArrowheads="1" noChangeShapeType="1" noTextEdit="1"/>
              </p:cNvSpPr>
              <p:nvPr/>
            </p:nvSpPr>
            <p:spPr>
              <a:xfrm>
                <a:off x="5477021" y="3899924"/>
                <a:ext cx="6096000" cy="1875129"/>
              </a:xfrm>
              <a:prstGeom prst="rect">
                <a:avLst/>
              </a:prstGeom>
              <a:blipFill>
                <a:blip r:embed="rId5"/>
                <a:stretch>
                  <a:fillRect l="-300" r="-300" b="-260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984028078"/>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583380" y="726948"/>
            <a:ext cx="7464387" cy="497934"/>
            <a:chOff x="4099943" y="2819853"/>
            <a:chExt cx="2570275" cy="497934"/>
          </a:xfrm>
        </p:grpSpPr>
        <p:sp>
          <p:nvSpPr>
            <p:cNvPr id="4" name="平行四边形 3"/>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5" name="平行四边形 4"/>
            <p:cNvSpPr/>
            <p:nvPr/>
          </p:nvSpPr>
          <p:spPr bwMode="auto">
            <a:xfrm>
              <a:off x="4122533" y="2819853"/>
              <a:ext cx="2547685"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6" name="矩形 5"/>
            <p:cNvSpPr/>
            <p:nvPr/>
          </p:nvSpPr>
          <p:spPr>
            <a:xfrm>
              <a:off x="4216534" y="2853798"/>
              <a:ext cx="2359684" cy="400110"/>
            </a:xfrm>
            <a:prstGeom prst="rect">
              <a:avLst/>
            </a:prstGeom>
          </p:spPr>
          <p:txBody>
            <a:bodyPr wrap="square">
              <a:spAutoFit/>
            </a:bodyPr>
            <a:lstStyle/>
            <a:p>
              <a:pPr marL="0" marR="0" lvl="0" indent="0" algn="ctr" defTabSz="914400" rtl="0" eaLnBrk="1" fontAlgn="auto" latinLnBrk="0" hangingPunct="1">
                <a:lnSpc>
                  <a:spcPct val="100000"/>
                </a:lnSpc>
                <a:spcBef>
                  <a:spcPct val="50000"/>
                </a:spcBef>
                <a:spcAft>
                  <a:spcPts val="0"/>
                </a:spcAft>
                <a:buClrTx/>
                <a:buSzTx/>
                <a:buFontTx/>
                <a:buNone/>
                <a:tabLst/>
                <a:defRPr/>
              </a:pPr>
              <a:r>
                <a:rPr kumimoji="0" lang="zh-CN" altLang="en-US" sz="2000" b="1" i="0" u="none" strike="noStrike" kern="1200" cap="none" spc="0" normalizeH="0" baseline="0" noProof="0" dirty="0">
                  <a:ln>
                    <a:noFill/>
                  </a:ln>
                  <a:solidFill>
                    <a:prstClr val="black">
                      <a:lumMod val="95000"/>
                      <a:lumOff val="5000"/>
                    </a:prstClr>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循环神经网络：处理自然语言的例子</a:t>
              </a:r>
              <a:endParaRPr kumimoji="0" lang="zh-CN" altLang="en-US" sz="2000" b="1" i="0" u="none" strike="noStrike" kern="120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endParaRPr>
            </a:p>
          </p:txBody>
        </p:sp>
      </p:grpSp>
      <p:sp>
        <p:nvSpPr>
          <p:cNvPr id="25" name="矩形 24">
            <a:extLst>
              <a:ext uri="{FF2B5EF4-FFF2-40B4-BE49-F238E27FC236}">
                <a16:creationId xmlns:a16="http://schemas.microsoft.com/office/drawing/2014/main" id="{FA7E4C39-58FC-4583-BCF8-B462E31C5699}"/>
              </a:ext>
            </a:extLst>
          </p:cNvPr>
          <p:cNvSpPr/>
          <p:nvPr/>
        </p:nvSpPr>
        <p:spPr>
          <a:xfrm>
            <a:off x="852473" y="129010"/>
            <a:ext cx="1826141"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mn-cs"/>
              </a:rPr>
              <a:t>三、循环神经网络</a:t>
            </a:r>
            <a:endPar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pic>
        <p:nvPicPr>
          <p:cNvPr id="8" name="图片 7">
            <a:extLst>
              <a:ext uri="{FF2B5EF4-FFF2-40B4-BE49-F238E27FC236}">
                <a16:creationId xmlns:a16="http://schemas.microsoft.com/office/drawing/2014/main" id="{C8521D33-695D-4268-AD5F-8A7F2FACA1BB}"/>
              </a:ext>
            </a:extLst>
          </p:cNvPr>
          <p:cNvPicPr>
            <a:picLocks noChangeAspect="1"/>
          </p:cNvPicPr>
          <p:nvPr/>
        </p:nvPicPr>
        <p:blipFill>
          <a:blip r:embed="rId3"/>
          <a:stretch>
            <a:fillRect/>
          </a:stretch>
        </p:blipFill>
        <p:spPr>
          <a:xfrm>
            <a:off x="6507577" y="2358367"/>
            <a:ext cx="4794546" cy="2602839"/>
          </a:xfrm>
          <a:prstGeom prst="rect">
            <a:avLst/>
          </a:prstGeom>
        </p:spPr>
      </p:pic>
      <p:sp>
        <p:nvSpPr>
          <p:cNvPr id="9" name="矩形 8">
            <a:extLst>
              <a:ext uri="{FF2B5EF4-FFF2-40B4-BE49-F238E27FC236}">
                <a16:creationId xmlns:a16="http://schemas.microsoft.com/office/drawing/2014/main" id="{C1831F45-02E9-4E22-A0B6-EB6ADC8FA736}"/>
              </a:ext>
            </a:extLst>
          </p:cNvPr>
          <p:cNvSpPr/>
          <p:nvPr/>
        </p:nvSpPr>
        <p:spPr>
          <a:xfrm>
            <a:off x="239150" y="1650338"/>
            <a:ext cx="5856850" cy="4480714"/>
          </a:xfrm>
          <a:prstGeom prst="rect">
            <a:avLst/>
          </a:prstGeom>
        </p:spPr>
        <p:txBody>
          <a:bodyPr wrap="square">
            <a:spAutoFit/>
          </a:bodyPr>
          <a:lstStyle/>
          <a:p>
            <a:pPr marL="285750" marR="0" lvl="0" indent="-285750" algn="just" defTabSz="914400" rtl="0" eaLnBrk="1" fontAlgn="auto" latinLnBrk="0" hangingPunct="1">
              <a:lnSpc>
                <a:spcPct val="150000"/>
              </a:lnSpc>
              <a:spcBef>
                <a:spcPts val="0"/>
              </a:spcBef>
              <a:spcAft>
                <a:spcPts val="0"/>
              </a:spcAft>
              <a:buClrTx/>
              <a:buSzTx/>
              <a:buFont typeface="Wingdings" panose="05000000000000000000" pitchFamily="2" charset="2"/>
              <a:buChar char="l"/>
              <a:tabLst/>
              <a:defRPr/>
            </a:pPr>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下面以自然语言例子来解释循环神经网络是如何处理时序数据。假设希望将自然语言句子进行分类，分类为饮食、体育、文化等不同类别。首先，对文本语句进行分词操作，如图</a:t>
            </a:r>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5.16</a:t>
            </a:r>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所示，循环神经网络在读入每个单词后，产生对应单词的隐式编码，并利用其来参与后续单词的隐式编码。</a:t>
            </a:r>
            <a:endPar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endParaRPr>
          </a:p>
          <a:p>
            <a:pPr marL="285750" marR="0" lvl="0" indent="-285750" algn="just" defTabSz="914400" rtl="0" eaLnBrk="1" fontAlgn="auto" latinLnBrk="0" hangingPunct="1">
              <a:lnSpc>
                <a:spcPct val="150000"/>
              </a:lnSpc>
              <a:spcBef>
                <a:spcPts val="0"/>
              </a:spcBef>
              <a:spcAft>
                <a:spcPts val="0"/>
              </a:spcAft>
              <a:buClrTx/>
              <a:buSzTx/>
              <a:buFont typeface="Wingdings" panose="05000000000000000000" pitchFamily="2" charset="2"/>
              <a:buChar char="l"/>
              <a:tabLst/>
              <a:defRPr/>
            </a:pPr>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一旦得到了每个单词的隐式编码后，通常可以通过如下方法得到一个句子的向量编码：</a:t>
            </a:r>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(a)</a:t>
            </a:r>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考虑到句子中所有单词的信息均被后向传递，因此将最后一个单词的输出作为整个句子向量编码表示；</a:t>
            </a:r>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(b)</a:t>
            </a:r>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将每个单词的隐式编码进行加权平均，将加权平均结果作为句子的向量编码表示。这样，一旦得到了句子的向量编码表示，就可以利用某个分类器，对句子的类别进行判断。</a:t>
            </a:r>
          </a:p>
        </p:txBody>
      </p:sp>
      <p:sp>
        <p:nvSpPr>
          <p:cNvPr id="10" name="矩形 9">
            <a:extLst>
              <a:ext uri="{FF2B5EF4-FFF2-40B4-BE49-F238E27FC236}">
                <a16:creationId xmlns:a16="http://schemas.microsoft.com/office/drawing/2014/main" id="{5EA5C232-04DE-4CF6-BC2B-8DB4F86C3F2C}"/>
              </a:ext>
            </a:extLst>
          </p:cNvPr>
          <p:cNvSpPr/>
          <p:nvPr/>
        </p:nvSpPr>
        <p:spPr>
          <a:xfrm>
            <a:off x="6442160" y="4763571"/>
            <a:ext cx="5257471" cy="95410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“南北”“存在差异”“南甜北咸”“南方人”“甜豆花”等单词之间存在前后依赖，这种依赖会被有效利用起来，得到各单词的隐式编码及句子的向量表达。</a:t>
            </a:r>
          </a:p>
        </p:txBody>
      </p:sp>
    </p:spTree>
    <p:extLst>
      <p:ext uri="{BB962C8B-B14F-4D97-AF65-F5344CB8AC3E}">
        <p14:creationId xmlns:p14="http://schemas.microsoft.com/office/powerpoint/2010/main" val="1298063728"/>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583380" y="726948"/>
            <a:ext cx="7464387" cy="497934"/>
            <a:chOff x="4099943" y="2819853"/>
            <a:chExt cx="2570275" cy="497934"/>
          </a:xfrm>
        </p:grpSpPr>
        <p:sp>
          <p:nvSpPr>
            <p:cNvPr id="4" name="平行四边形 3"/>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5" name="平行四边形 4"/>
            <p:cNvSpPr/>
            <p:nvPr/>
          </p:nvSpPr>
          <p:spPr bwMode="auto">
            <a:xfrm>
              <a:off x="4122533" y="2819853"/>
              <a:ext cx="2547685"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6" name="矩形 5"/>
            <p:cNvSpPr/>
            <p:nvPr/>
          </p:nvSpPr>
          <p:spPr>
            <a:xfrm>
              <a:off x="4216534" y="2853798"/>
              <a:ext cx="2359684" cy="400110"/>
            </a:xfrm>
            <a:prstGeom prst="rect">
              <a:avLst/>
            </a:prstGeom>
          </p:spPr>
          <p:txBody>
            <a:bodyPr wrap="square">
              <a:spAutoFit/>
            </a:bodyPr>
            <a:lstStyle/>
            <a:p>
              <a:pPr marL="0" marR="0" lvl="0" indent="0" algn="ctr" defTabSz="914400" rtl="0" eaLnBrk="1" fontAlgn="auto" latinLnBrk="0" hangingPunct="1">
                <a:lnSpc>
                  <a:spcPct val="100000"/>
                </a:lnSpc>
                <a:spcBef>
                  <a:spcPct val="50000"/>
                </a:spcBef>
                <a:spcAft>
                  <a:spcPts val="0"/>
                </a:spcAft>
                <a:buClrTx/>
                <a:buSzTx/>
                <a:buFontTx/>
                <a:buNone/>
                <a:tabLst/>
                <a:defRPr/>
              </a:pPr>
              <a:r>
                <a:rPr kumimoji="0" lang="zh-CN" altLang="en-US" sz="2000" b="1" i="0" u="none" strike="noStrike" kern="1200" cap="none" spc="0" normalizeH="0" baseline="0" noProof="0" dirty="0">
                  <a:ln>
                    <a:noFill/>
                  </a:ln>
                  <a:solidFill>
                    <a:prstClr val="black">
                      <a:lumMod val="95000"/>
                      <a:lumOff val="5000"/>
                    </a:prstClr>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循环神经网络：应用模式</a:t>
              </a:r>
              <a:endParaRPr kumimoji="0" lang="zh-CN" altLang="en-US" sz="2000" b="1" i="0" u="none" strike="noStrike" kern="120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endParaRPr>
            </a:p>
          </p:txBody>
        </p:sp>
      </p:grpSp>
      <p:sp>
        <p:nvSpPr>
          <p:cNvPr id="25" name="矩形 24">
            <a:extLst>
              <a:ext uri="{FF2B5EF4-FFF2-40B4-BE49-F238E27FC236}">
                <a16:creationId xmlns:a16="http://schemas.microsoft.com/office/drawing/2014/main" id="{FA7E4C39-58FC-4583-BCF8-B462E31C5699}"/>
              </a:ext>
            </a:extLst>
          </p:cNvPr>
          <p:cNvSpPr/>
          <p:nvPr/>
        </p:nvSpPr>
        <p:spPr>
          <a:xfrm>
            <a:off x="852473" y="129010"/>
            <a:ext cx="1826141"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mn-cs"/>
              </a:rPr>
              <a:t>三、循环神经网络</a:t>
            </a:r>
            <a:endPar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2" name="矩形 1">
            <a:extLst>
              <a:ext uri="{FF2B5EF4-FFF2-40B4-BE49-F238E27FC236}">
                <a16:creationId xmlns:a16="http://schemas.microsoft.com/office/drawing/2014/main" id="{E693E7A9-AE59-4B4D-94BF-FAEF54417D52}"/>
              </a:ext>
            </a:extLst>
          </p:cNvPr>
          <p:cNvSpPr/>
          <p:nvPr/>
        </p:nvSpPr>
        <p:spPr>
          <a:xfrm>
            <a:off x="1765543" y="5391260"/>
            <a:ext cx="9303435" cy="95410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在循环神经网络中，根据输入序列数据与输出序列数据中所包含“单元”的多寡，循环神经网络可以实现“多对多”（即输入和输出序列数据中包含多个单元，常用于机器翻译）、“多对一”（即输入序列数据包含多个单元，输出序列数据只包含一个单元，常用于文本的情感分类）和“一对多”（即输入序列数据包含一个单元，输出序列数据包含多个单元，常用于图像描述生成）三种模式</a:t>
            </a:r>
          </a:p>
        </p:txBody>
      </p:sp>
      <p:pic>
        <p:nvPicPr>
          <p:cNvPr id="7" name="图片 6">
            <a:extLst>
              <a:ext uri="{FF2B5EF4-FFF2-40B4-BE49-F238E27FC236}">
                <a16:creationId xmlns:a16="http://schemas.microsoft.com/office/drawing/2014/main" id="{59487733-A954-4B86-951E-D67AA8A6AF9C}"/>
              </a:ext>
            </a:extLst>
          </p:cNvPr>
          <p:cNvPicPr>
            <a:picLocks noChangeAspect="1"/>
          </p:cNvPicPr>
          <p:nvPr/>
        </p:nvPicPr>
        <p:blipFill>
          <a:blip r:embed="rId3"/>
          <a:stretch>
            <a:fillRect/>
          </a:stretch>
        </p:blipFill>
        <p:spPr>
          <a:xfrm>
            <a:off x="3392083" y="1454332"/>
            <a:ext cx="5239019" cy="3772094"/>
          </a:xfrm>
          <a:prstGeom prst="rect">
            <a:avLst/>
          </a:prstGeom>
        </p:spPr>
      </p:pic>
    </p:spTree>
    <p:extLst>
      <p:ext uri="{BB962C8B-B14F-4D97-AF65-F5344CB8AC3E}">
        <p14:creationId xmlns:p14="http://schemas.microsoft.com/office/powerpoint/2010/main" val="37119587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174334" y="1008198"/>
            <a:ext cx="7538508" cy="497934"/>
            <a:chOff x="2591319" y="2819853"/>
            <a:chExt cx="4078899" cy="497934"/>
          </a:xfrm>
        </p:grpSpPr>
        <p:sp>
          <p:nvSpPr>
            <p:cNvPr id="3" name="平行四边形 2"/>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4" name="平行四边形 3"/>
            <p:cNvSpPr/>
            <p:nvPr/>
          </p:nvSpPr>
          <p:spPr bwMode="auto">
            <a:xfrm>
              <a:off x="2591319" y="2819853"/>
              <a:ext cx="4078899"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5" name="矩形 4"/>
            <p:cNvSpPr/>
            <p:nvPr/>
          </p:nvSpPr>
          <p:spPr>
            <a:xfrm>
              <a:off x="2850217" y="2853798"/>
              <a:ext cx="3726001" cy="461665"/>
            </a:xfrm>
            <a:prstGeom prst="rect">
              <a:avLst/>
            </a:prstGeom>
          </p:spPr>
          <p:txBody>
            <a:bodyPr wrap="square">
              <a:spAutoFit/>
            </a:bodyPr>
            <a:lstStyle/>
            <a:p>
              <a:pPr marL="0" marR="0" lvl="0" indent="0" algn="ctr" defTabSz="914400" rtl="0" eaLnBrk="1" fontAlgn="auto" latinLnBrk="0" hangingPunct="1">
                <a:lnSpc>
                  <a:spcPct val="100000"/>
                </a:lnSpc>
                <a:spcBef>
                  <a:spcPct val="5000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 </a:t>
              </a:r>
              <a:r>
                <a:rPr kumimoji="0" lang="zh-CN" altLang="en-US" sz="2000" b="1" i="0" u="none" strike="noStrike" kern="120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rPr>
                <a:t> 谓词逻辑推理的手段和方法</a:t>
              </a:r>
            </a:p>
          </p:txBody>
        </p:sp>
      </p:grpSp>
      <p:sp>
        <p:nvSpPr>
          <p:cNvPr id="21" name="矩形 20">
            <a:extLst>
              <a:ext uri="{FF2B5EF4-FFF2-40B4-BE49-F238E27FC236}">
                <a16:creationId xmlns:a16="http://schemas.microsoft.com/office/drawing/2014/main" id="{642E017D-1836-43EC-AB17-FDA6E952313A}"/>
              </a:ext>
            </a:extLst>
          </p:cNvPr>
          <p:cNvSpPr/>
          <p:nvPr/>
        </p:nvSpPr>
        <p:spPr>
          <a:xfrm>
            <a:off x="852473" y="129010"/>
            <a:ext cx="1415772"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mn-cs"/>
              </a:rPr>
              <a:t>二、谓词逻辑</a:t>
            </a:r>
            <a:endParaRPr kumimoji="0" lang="zh-CN" altLang="en-US" sz="16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p:sp>
        <p:nvSpPr>
          <p:cNvPr id="10" name="矩形: 圆角 6">
            <a:extLst>
              <a:ext uri="{FF2B5EF4-FFF2-40B4-BE49-F238E27FC236}">
                <a16:creationId xmlns:a16="http://schemas.microsoft.com/office/drawing/2014/main" id="{C7DFEA35-C47B-45D2-8F92-EEFC90DE3FA2}"/>
              </a:ext>
            </a:extLst>
          </p:cNvPr>
          <p:cNvSpPr/>
          <p:nvPr/>
        </p:nvSpPr>
        <p:spPr>
          <a:xfrm>
            <a:off x="228664" y="2550219"/>
            <a:ext cx="6241248" cy="2855646"/>
          </a:xfrm>
          <a:prstGeom prst="roundRect">
            <a:avLst>
              <a:gd name="adj" fmla="val 0"/>
            </a:avLst>
          </a:prstGeom>
          <a:gradFill>
            <a:gsLst>
              <a:gs pos="22000">
                <a:srgbClr val="016773"/>
              </a:gs>
              <a:gs pos="100000">
                <a:srgbClr val="00ABA5"/>
              </a:gs>
            </a:gsLst>
            <a:lin ang="30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1"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endParaRPr>
          </a:p>
        </p:txBody>
      </p:sp>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id="{18AAC8E2-F248-4123-A9A0-F401BBE33663}"/>
                  </a:ext>
                </a:extLst>
              </p:cNvPr>
              <p:cNvSpPr/>
              <p:nvPr/>
            </p:nvSpPr>
            <p:spPr>
              <a:xfrm>
                <a:off x="307047" y="2550219"/>
                <a:ext cx="6109702" cy="2449388"/>
              </a:xfrm>
              <a:prstGeom prst="rect">
                <a:avLst/>
              </a:prstGeom>
            </p:spPr>
            <p:txBody>
              <a:bodyPr wrap="square">
                <a:spAutoFit/>
              </a:bodyPr>
              <a:lstStyle/>
              <a:p>
                <a:pPr marL="342900" marR="0" lvl="0" indent="-342900" algn="l" defTabSz="914400" rtl="0" eaLnBrk="1" fontAlgn="auto" latinLnBrk="0" hangingPunct="1">
                  <a:lnSpc>
                    <a:spcPct val="250000"/>
                  </a:lnSpc>
                  <a:spcBef>
                    <a:spcPts val="0"/>
                  </a:spcBef>
                  <a:spcAft>
                    <a:spcPts val="0"/>
                  </a:spcAft>
                  <a:buClr>
                    <a:prstClr val="white"/>
                  </a:buClr>
                  <a:buSzPct val="80000"/>
                  <a:buFont typeface="Wingdings" panose="05000000000000000000" pitchFamily="2" charset="2"/>
                  <a:buChar char="u"/>
                  <a:tabLst/>
                  <a:defRPr/>
                </a:pPr>
                <a:r>
                  <a:rPr kumimoji="0" lang="zh-CN" altLang="zh-CN" sz="1600" b="1" i="0" u="none" strike="noStrike" kern="1200" cap="none" spc="0" normalizeH="0" baseline="0" noProof="0" dirty="0">
                    <a:ln>
                      <a:noFill/>
                    </a:ln>
                    <a:solidFill>
                      <a:srgbClr val="FFFFCC"/>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Times New Roman" panose="02020603050405020304" pitchFamily="18" charset="0"/>
                  </a:rPr>
                  <a:t>全称量词消去</a:t>
                </a:r>
                <a:r>
                  <a:rPr kumimoji="0" lang="en-US" altLang="zh-CN" sz="16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(universal instantiation, UI)</a:t>
                </a:r>
                <a:r>
                  <a:rPr kumimoji="0" lang="zh-CN" altLang="zh-CN" sz="16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a:t>
                </a:r>
                <a14:m>
                  <m:oMath xmlns:m="http://schemas.openxmlformats.org/officeDocument/2006/math">
                    <m:d>
                      <m:dPr>
                        <m:ctrlPr>
                          <a:rPr kumimoji="0" lang="en-US" altLang="zh-CN" sz="1600" b="1" i="1"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Cambria Math" panose="02040503050406030204" pitchFamily="18" charset="0"/>
                            <a:ea typeface="微软雅黑" panose="020B0503020204020204" pitchFamily="34" charset="-122"/>
                            <a:cs typeface="Times New Roman" panose="02020603050405020304" pitchFamily="18" charset="0"/>
                          </a:rPr>
                        </m:ctrlPr>
                      </m:dPr>
                      <m:e>
                        <m:r>
                          <a:rPr kumimoji="0" lang="en-US" altLang="zh-CN" sz="1600" b="1"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Cambria Math" panose="02040503050406030204" pitchFamily="18" charset="0"/>
                            <a:ea typeface="微软雅黑" panose="020B0503020204020204" pitchFamily="34" charset="-122"/>
                            <a:cs typeface="Times New Roman" panose="02020603050405020304" pitchFamily="18" charset="0"/>
                          </a:rPr>
                          <m:t>∀</m:t>
                        </m:r>
                        <m:r>
                          <a:rPr kumimoji="0" lang="en-US" altLang="zh-CN" sz="1600" b="1"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Cambria Math" panose="02040503050406030204" pitchFamily="18" charset="0"/>
                            <a:ea typeface="微软雅黑" panose="020B0503020204020204" pitchFamily="34" charset="-122"/>
                            <a:cs typeface="Times New Roman" panose="02020603050405020304" pitchFamily="18" charset="0"/>
                          </a:rPr>
                          <m:t>𝑥</m:t>
                        </m:r>
                      </m:e>
                    </m:d>
                    <m:r>
                      <a:rPr kumimoji="0" lang="en-US" altLang="zh-CN" sz="1600" b="1"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Cambria Math" panose="02040503050406030204" pitchFamily="18" charset="0"/>
                        <a:ea typeface="微软雅黑" panose="020B0503020204020204" pitchFamily="34" charset="-122"/>
                        <a:cs typeface="Times New Roman" panose="02020603050405020304" pitchFamily="18" charset="0"/>
                      </a:rPr>
                      <m:t>𝐴</m:t>
                    </m:r>
                    <m:d>
                      <m:dPr>
                        <m:ctrlPr>
                          <a:rPr kumimoji="0" lang="zh-CN" altLang="zh-CN" sz="1600" b="1" i="1"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Cambria Math" panose="02040503050406030204" pitchFamily="18" charset="0"/>
                            <a:ea typeface="微软雅黑" panose="020B0503020204020204" pitchFamily="34" charset="-122"/>
                            <a:cs typeface="Times New Roman" panose="02020603050405020304" pitchFamily="18" charset="0"/>
                          </a:rPr>
                        </m:ctrlPr>
                      </m:dPr>
                      <m:e>
                        <m:r>
                          <a:rPr kumimoji="0" lang="en-US" altLang="zh-CN" sz="1600" b="1"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Cambria Math" panose="02040503050406030204" pitchFamily="18" charset="0"/>
                            <a:ea typeface="微软雅黑" panose="020B0503020204020204" pitchFamily="34" charset="-122"/>
                            <a:cs typeface="Times New Roman" panose="02020603050405020304" pitchFamily="18" charset="0"/>
                          </a:rPr>
                          <m:t>𝑥</m:t>
                        </m:r>
                      </m:e>
                    </m:d>
                    <m:r>
                      <a:rPr kumimoji="0" lang="en-US" altLang="zh-CN" sz="1600" b="1"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Cambria Math" panose="02040503050406030204" pitchFamily="18" charset="0"/>
                        <a:ea typeface="微软雅黑" panose="020B0503020204020204" pitchFamily="34" charset="-122"/>
                        <a:cs typeface="Times New Roman" panose="02020603050405020304" pitchFamily="18" charset="0"/>
                      </a:rPr>
                      <m:t>⇒</m:t>
                    </m:r>
                    <m:r>
                      <a:rPr kumimoji="0" lang="en-US" altLang="zh-CN" sz="1600" b="1"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Cambria Math" panose="02040503050406030204" pitchFamily="18" charset="0"/>
                        <a:ea typeface="微软雅黑" panose="020B0503020204020204" pitchFamily="34" charset="-122"/>
                        <a:cs typeface="Times New Roman" panose="02020603050405020304" pitchFamily="18" charset="0"/>
                      </a:rPr>
                      <m:t>𝐴</m:t>
                    </m:r>
                    <m:d>
                      <m:dPr>
                        <m:ctrlPr>
                          <a:rPr kumimoji="0" lang="en-US" altLang="zh-CN" sz="1600" b="1" i="1"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Cambria Math" panose="02040503050406030204" pitchFamily="18" charset="0"/>
                            <a:ea typeface="微软雅黑" panose="020B0503020204020204" pitchFamily="34" charset="-122"/>
                            <a:cs typeface="Times New Roman" panose="02020603050405020304" pitchFamily="18" charset="0"/>
                          </a:rPr>
                        </m:ctrlPr>
                      </m:dPr>
                      <m:e>
                        <m:r>
                          <a:rPr kumimoji="0" lang="en-US" altLang="zh-CN" sz="1600" b="1"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Cambria Math" panose="02040503050406030204" pitchFamily="18" charset="0"/>
                            <a:ea typeface="微软雅黑" panose="020B0503020204020204" pitchFamily="34" charset="-122"/>
                            <a:cs typeface="Times New Roman" panose="02020603050405020304" pitchFamily="18" charset="0"/>
                          </a:rPr>
                          <m:t>𝑦</m:t>
                        </m:r>
                      </m:e>
                    </m:d>
                  </m:oMath>
                </a14:m>
                <a:endParaRPr kumimoji="0" lang="en-US" altLang="zh-CN" sz="16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endParaRPr>
              </a:p>
              <a:p>
                <a:pPr marL="342900" marR="0" lvl="0" indent="-342900" algn="l" defTabSz="914400" rtl="0" eaLnBrk="1" fontAlgn="auto" latinLnBrk="0" hangingPunct="1">
                  <a:lnSpc>
                    <a:spcPct val="250000"/>
                  </a:lnSpc>
                  <a:spcBef>
                    <a:spcPts val="0"/>
                  </a:spcBef>
                  <a:spcAft>
                    <a:spcPts val="0"/>
                  </a:spcAft>
                  <a:buClr>
                    <a:prstClr val="white"/>
                  </a:buClr>
                  <a:buSzPct val="80000"/>
                  <a:buFont typeface="Wingdings" panose="05000000000000000000" pitchFamily="2" charset="2"/>
                  <a:buChar char="u"/>
                  <a:tabLst/>
                  <a:defRPr/>
                </a:pPr>
                <a:r>
                  <a:rPr kumimoji="0" lang="zh-CN" altLang="zh-CN" sz="1600" b="1" i="0" u="none" strike="noStrike" kern="1200" cap="none" spc="0" normalizeH="0" baseline="0" noProof="0" dirty="0">
                    <a:ln>
                      <a:noFill/>
                    </a:ln>
                    <a:solidFill>
                      <a:srgbClr val="FFFFCC"/>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Times New Roman" panose="02020603050405020304" pitchFamily="18" charset="0"/>
                  </a:rPr>
                  <a:t>全称量词引入</a:t>
                </a:r>
                <a:r>
                  <a:rPr kumimoji="0" lang="en-US" altLang="zh-CN" sz="16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(universal generalization, UG)</a:t>
                </a:r>
                <a:r>
                  <a:rPr kumimoji="0" lang="zh-CN" altLang="zh-CN" sz="16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a:t>
                </a:r>
                <a14:m>
                  <m:oMath xmlns:m="http://schemas.openxmlformats.org/officeDocument/2006/math">
                    <m:r>
                      <a:rPr kumimoji="0" lang="en-US" altLang="zh-CN" sz="1600" b="1"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Cambria Math" panose="02040503050406030204" pitchFamily="18" charset="0"/>
                        <a:ea typeface="微软雅黑" panose="020B0503020204020204" pitchFamily="34" charset="-122"/>
                        <a:cs typeface="Times New Roman" panose="02020603050405020304" pitchFamily="18" charset="0"/>
                      </a:rPr>
                      <m:t>𝐴</m:t>
                    </m:r>
                    <m:d>
                      <m:dPr>
                        <m:ctrlPr>
                          <a:rPr kumimoji="0" lang="zh-CN" altLang="zh-CN" sz="1600" b="1" i="1"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Cambria Math" panose="02040503050406030204" pitchFamily="18" charset="0"/>
                            <a:ea typeface="微软雅黑" panose="020B0503020204020204" pitchFamily="34" charset="-122"/>
                            <a:cs typeface="Times New Roman" panose="02020603050405020304" pitchFamily="18" charset="0"/>
                          </a:rPr>
                        </m:ctrlPr>
                      </m:dPr>
                      <m:e>
                        <m:r>
                          <a:rPr kumimoji="0" lang="en-US" altLang="zh-CN" sz="1600" b="1"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Cambria Math" panose="02040503050406030204" pitchFamily="18" charset="0"/>
                            <a:ea typeface="微软雅黑" panose="020B0503020204020204" pitchFamily="34" charset="-122"/>
                            <a:cs typeface="Times New Roman" panose="02020603050405020304" pitchFamily="18" charset="0"/>
                          </a:rPr>
                          <m:t>𝑦</m:t>
                        </m:r>
                      </m:e>
                    </m:d>
                    <m:r>
                      <a:rPr kumimoji="0" lang="en-US" altLang="zh-CN" sz="1600" b="1"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Cambria Math" panose="02040503050406030204" pitchFamily="18" charset="0"/>
                        <a:ea typeface="微软雅黑" panose="020B0503020204020204" pitchFamily="34" charset="-122"/>
                        <a:cs typeface="Times New Roman" panose="02020603050405020304" pitchFamily="18" charset="0"/>
                      </a:rPr>
                      <m:t>⇒</m:t>
                    </m:r>
                    <m:d>
                      <m:dPr>
                        <m:ctrlPr>
                          <a:rPr kumimoji="0" lang="en-US" altLang="zh-CN" sz="1600" b="1" i="1"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Cambria Math" panose="02040503050406030204" pitchFamily="18" charset="0"/>
                            <a:ea typeface="微软雅黑" panose="020B0503020204020204" pitchFamily="34" charset="-122"/>
                            <a:cs typeface="Times New Roman" panose="02020603050405020304" pitchFamily="18" charset="0"/>
                          </a:rPr>
                        </m:ctrlPr>
                      </m:dPr>
                      <m:e>
                        <m:r>
                          <a:rPr kumimoji="0" lang="en-US" altLang="zh-CN" sz="1600" b="1"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Cambria Math" panose="02040503050406030204" pitchFamily="18" charset="0"/>
                            <a:ea typeface="微软雅黑" panose="020B0503020204020204" pitchFamily="34" charset="-122"/>
                            <a:cs typeface="Times New Roman" panose="02020603050405020304" pitchFamily="18" charset="0"/>
                          </a:rPr>
                          <m:t>∀</m:t>
                        </m:r>
                        <m:r>
                          <a:rPr kumimoji="0" lang="en-US" altLang="zh-CN" sz="1600" b="1"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Cambria Math" panose="02040503050406030204" pitchFamily="18" charset="0"/>
                            <a:ea typeface="微软雅黑" panose="020B0503020204020204" pitchFamily="34" charset="-122"/>
                            <a:cs typeface="Times New Roman" panose="02020603050405020304" pitchFamily="18" charset="0"/>
                          </a:rPr>
                          <m:t>𝑥</m:t>
                        </m:r>
                      </m:e>
                    </m:d>
                    <m:r>
                      <a:rPr kumimoji="0" lang="en-US" altLang="zh-CN" sz="1600" b="1"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Cambria Math" panose="02040503050406030204" pitchFamily="18" charset="0"/>
                        <a:ea typeface="微软雅黑" panose="020B0503020204020204" pitchFamily="34" charset="-122"/>
                        <a:cs typeface="Times New Roman" panose="02020603050405020304" pitchFamily="18" charset="0"/>
                      </a:rPr>
                      <m:t>𝐴</m:t>
                    </m:r>
                    <m:d>
                      <m:dPr>
                        <m:ctrlPr>
                          <a:rPr kumimoji="0" lang="zh-CN" altLang="zh-CN" sz="1600" b="1" i="1"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Cambria Math" panose="02040503050406030204" pitchFamily="18" charset="0"/>
                            <a:ea typeface="微软雅黑" panose="020B0503020204020204" pitchFamily="34" charset="-122"/>
                            <a:cs typeface="Times New Roman" panose="02020603050405020304" pitchFamily="18" charset="0"/>
                          </a:rPr>
                        </m:ctrlPr>
                      </m:dPr>
                      <m:e>
                        <m:r>
                          <a:rPr kumimoji="0" lang="en-US" altLang="zh-CN" sz="1600" b="1"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Cambria Math" panose="02040503050406030204" pitchFamily="18" charset="0"/>
                            <a:ea typeface="微软雅黑" panose="020B0503020204020204" pitchFamily="34" charset="-122"/>
                            <a:cs typeface="Times New Roman" panose="02020603050405020304" pitchFamily="18" charset="0"/>
                          </a:rPr>
                          <m:t>𝑥</m:t>
                        </m:r>
                      </m:e>
                    </m:d>
                  </m:oMath>
                </a14:m>
                <a:endParaRPr kumimoji="0" lang="en-US" altLang="zh-CN" sz="16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endParaRPr>
              </a:p>
              <a:p>
                <a:pPr marL="342900" marR="0" lvl="0" indent="-342900" algn="l" defTabSz="914400" rtl="0" eaLnBrk="1" fontAlgn="auto" latinLnBrk="0" hangingPunct="1">
                  <a:lnSpc>
                    <a:spcPct val="250000"/>
                  </a:lnSpc>
                  <a:spcBef>
                    <a:spcPts val="0"/>
                  </a:spcBef>
                  <a:spcAft>
                    <a:spcPts val="0"/>
                  </a:spcAft>
                  <a:buClr>
                    <a:prstClr val="white"/>
                  </a:buClr>
                  <a:buSzPct val="80000"/>
                  <a:buFont typeface="Wingdings" panose="05000000000000000000" pitchFamily="2" charset="2"/>
                  <a:buChar char="u"/>
                  <a:tabLst/>
                  <a:defRPr/>
                </a:pPr>
                <a:r>
                  <a:rPr kumimoji="0" lang="zh-CN" altLang="zh-CN" sz="1600" b="1" i="0" u="none" strike="noStrike" kern="1200" cap="none" spc="0" normalizeH="0" baseline="0" noProof="0" dirty="0">
                    <a:ln>
                      <a:noFill/>
                    </a:ln>
                    <a:solidFill>
                      <a:srgbClr val="FFFFCC"/>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Times New Roman" panose="02020603050405020304" pitchFamily="18" charset="0"/>
                  </a:rPr>
                  <a:t>存在量词消去</a:t>
                </a:r>
                <a:r>
                  <a:rPr kumimoji="0" lang="en-US" altLang="zh-CN" sz="16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(existential instantiation, EI): </a:t>
                </a:r>
                <a14:m>
                  <m:oMath xmlns:m="http://schemas.openxmlformats.org/officeDocument/2006/math">
                    <m:d>
                      <m:dPr>
                        <m:ctrlPr>
                          <a:rPr kumimoji="0" lang="en-US" altLang="zh-CN" sz="1600" b="1" i="1"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Cambria Math" panose="02040503050406030204" pitchFamily="18" charset="0"/>
                            <a:ea typeface="微软雅黑" panose="020B0503020204020204" pitchFamily="34" charset="-122"/>
                            <a:cs typeface="Times New Roman" panose="02020603050405020304" pitchFamily="18" charset="0"/>
                          </a:rPr>
                        </m:ctrlPr>
                      </m:dPr>
                      <m:e>
                        <m:r>
                          <a:rPr kumimoji="0" lang="en-US" altLang="zh-CN" sz="1600" b="1"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Cambria Math" panose="02040503050406030204" pitchFamily="18" charset="0"/>
                            <a:ea typeface="微软雅黑" panose="020B0503020204020204" pitchFamily="34" charset="-122"/>
                            <a:cs typeface="Times New Roman" panose="02020603050405020304" pitchFamily="18" charset="0"/>
                          </a:rPr>
                          <m:t>∃</m:t>
                        </m:r>
                        <m:r>
                          <a:rPr kumimoji="0" lang="en-US" altLang="zh-CN" sz="1600" b="1"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Cambria Math" panose="02040503050406030204" pitchFamily="18" charset="0"/>
                            <a:ea typeface="微软雅黑" panose="020B0503020204020204" pitchFamily="34" charset="-122"/>
                            <a:cs typeface="Times New Roman" panose="02020603050405020304" pitchFamily="18" charset="0"/>
                          </a:rPr>
                          <m:t>𝑥</m:t>
                        </m:r>
                      </m:e>
                    </m:d>
                    <m:r>
                      <a:rPr kumimoji="0" lang="en-US" altLang="zh-CN" sz="1600" b="1"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Cambria Math" panose="02040503050406030204" pitchFamily="18" charset="0"/>
                        <a:ea typeface="微软雅黑" panose="020B0503020204020204" pitchFamily="34" charset="-122"/>
                        <a:cs typeface="Times New Roman" panose="02020603050405020304" pitchFamily="18" charset="0"/>
                      </a:rPr>
                      <m:t>𝐴</m:t>
                    </m:r>
                    <m:d>
                      <m:dPr>
                        <m:ctrlPr>
                          <a:rPr kumimoji="0" lang="en-US" altLang="zh-CN" sz="1600" b="1" i="1"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Cambria Math" panose="02040503050406030204" pitchFamily="18" charset="0"/>
                            <a:ea typeface="微软雅黑" panose="020B0503020204020204" pitchFamily="34" charset="-122"/>
                            <a:cs typeface="Times New Roman" panose="02020603050405020304" pitchFamily="18" charset="0"/>
                          </a:rPr>
                        </m:ctrlPr>
                      </m:dPr>
                      <m:e>
                        <m:r>
                          <a:rPr kumimoji="0" lang="en-US" altLang="zh-CN" sz="1600" b="1"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Cambria Math" panose="02040503050406030204" pitchFamily="18" charset="0"/>
                            <a:ea typeface="微软雅黑" panose="020B0503020204020204" pitchFamily="34" charset="-122"/>
                            <a:cs typeface="Times New Roman" panose="02020603050405020304" pitchFamily="18" charset="0"/>
                          </a:rPr>
                          <m:t>𝑥</m:t>
                        </m:r>
                      </m:e>
                    </m:d>
                    <m:r>
                      <a:rPr kumimoji="0" lang="en-US" altLang="zh-CN" sz="1600" b="1"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Cambria Math" panose="02040503050406030204" pitchFamily="18" charset="0"/>
                        <a:ea typeface="微软雅黑" panose="020B0503020204020204" pitchFamily="34" charset="-122"/>
                        <a:cs typeface="Times New Roman" panose="02020603050405020304" pitchFamily="18" charset="0"/>
                      </a:rPr>
                      <m:t>⇒</m:t>
                    </m:r>
                    <m:r>
                      <a:rPr kumimoji="0" lang="en-US" altLang="zh-CN" sz="1600" b="1"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Cambria Math" panose="02040503050406030204" pitchFamily="18" charset="0"/>
                        <a:ea typeface="微软雅黑" panose="020B0503020204020204" pitchFamily="34" charset="-122"/>
                        <a:cs typeface="Times New Roman" panose="02020603050405020304" pitchFamily="18" charset="0"/>
                      </a:rPr>
                      <m:t>𝐴</m:t>
                    </m:r>
                    <m:d>
                      <m:dPr>
                        <m:ctrlPr>
                          <a:rPr kumimoji="0" lang="en-US" altLang="zh-CN" sz="1600" b="1" i="1"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Cambria Math" panose="02040503050406030204" pitchFamily="18" charset="0"/>
                            <a:ea typeface="微软雅黑" panose="020B0503020204020204" pitchFamily="34" charset="-122"/>
                            <a:cs typeface="Times New Roman" panose="02020603050405020304" pitchFamily="18" charset="0"/>
                          </a:rPr>
                        </m:ctrlPr>
                      </m:dPr>
                      <m:e>
                        <m:r>
                          <m:rPr>
                            <m:sty m:val="p"/>
                          </m:rPr>
                          <a:rPr kumimoji="0" lang="en-US" altLang="zh-CN" sz="1600" b="1"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Cambria Math" panose="02040503050406030204" pitchFamily="18" charset="0"/>
                            <a:ea typeface="微软雅黑" panose="020B0503020204020204" pitchFamily="34" charset="-122"/>
                            <a:cs typeface="Times New Roman" panose="02020603050405020304" pitchFamily="18" charset="0"/>
                          </a:rPr>
                          <m:t>c</m:t>
                        </m:r>
                      </m:e>
                    </m:d>
                  </m:oMath>
                </a14:m>
                <a:endParaRPr kumimoji="0" lang="en-US" altLang="zh-CN" sz="16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endParaRPr>
              </a:p>
              <a:p>
                <a:pPr marL="342900" marR="0" lvl="0" indent="-342900" algn="l" defTabSz="914400" rtl="0" eaLnBrk="1" fontAlgn="auto" latinLnBrk="0" hangingPunct="1">
                  <a:lnSpc>
                    <a:spcPct val="250000"/>
                  </a:lnSpc>
                  <a:spcBef>
                    <a:spcPts val="0"/>
                  </a:spcBef>
                  <a:spcAft>
                    <a:spcPts val="0"/>
                  </a:spcAft>
                  <a:buClr>
                    <a:prstClr val="white"/>
                  </a:buClr>
                  <a:buSzPct val="80000"/>
                  <a:buFont typeface="Wingdings" panose="05000000000000000000" pitchFamily="2" charset="2"/>
                  <a:buChar char="u"/>
                  <a:tabLst/>
                  <a:defRPr/>
                </a:pPr>
                <a:r>
                  <a:rPr kumimoji="0" lang="zh-CN" altLang="zh-CN" sz="1600" b="1" i="0" u="none" strike="noStrike" kern="1200" cap="none" spc="0" normalizeH="0" baseline="0" noProof="0" dirty="0">
                    <a:ln>
                      <a:noFill/>
                    </a:ln>
                    <a:solidFill>
                      <a:srgbClr val="FFFFCC"/>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Times New Roman" panose="02020603050405020304" pitchFamily="18" charset="0"/>
                  </a:rPr>
                  <a:t>存在量词引入</a:t>
                </a:r>
                <a:r>
                  <a:rPr kumimoji="0" lang="en-US" altLang="zh-CN" sz="16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(existential generalization, EG):</a:t>
                </a:r>
                <a14:m>
                  <m:oMath xmlns:m="http://schemas.openxmlformats.org/officeDocument/2006/math">
                    <m:r>
                      <a:rPr kumimoji="0" lang="en-US" altLang="zh-CN" sz="1600" b="1"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Cambria Math" panose="02040503050406030204" pitchFamily="18" charset="0"/>
                        <a:ea typeface="微软雅黑" panose="020B0503020204020204" pitchFamily="34" charset="-122"/>
                        <a:cs typeface="Times New Roman" panose="02020603050405020304" pitchFamily="18" charset="0"/>
                      </a:rPr>
                      <m:t> </m:t>
                    </m:r>
                    <m:r>
                      <a:rPr kumimoji="0" lang="en-US" altLang="zh-CN" sz="1600" b="1"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Cambria Math" panose="02040503050406030204" pitchFamily="18" charset="0"/>
                        <a:ea typeface="微软雅黑" panose="020B0503020204020204" pitchFamily="34" charset="-122"/>
                        <a:cs typeface="Times New Roman" panose="02020603050405020304" pitchFamily="18" charset="0"/>
                      </a:rPr>
                      <m:t>𝐴</m:t>
                    </m:r>
                    <m:r>
                      <a:rPr kumimoji="0" lang="en-US" altLang="zh-CN" sz="1600" b="1"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Cambria Math" panose="02040503050406030204" pitchFamily="18" charset="0"/>
                        <a:ea typeface="微软雅黑" panose="020B0503020204020204" pitchFamily="34" charset="-122"/>
                        <a:cs typeface="Times New Roman" panose="02020603050405020304" pitchFamily="18" charset="0"/>
                      </a:rPr>
                      <m:t>(</m:t>
                    </m:r>
                    <m:r>
                      <m:rPr>
                        <m:sty m:val="p"/>
                      </m:rPr>
                      <a:rPr kumimoji="0" lang="en-US" altLang="zh-CN" sz="1600" b="1"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Cambria Math" panose="02040503050406030204" pitchFamily="18" charset="0"/>
                        <a:ea typeface="微软雅黑" panose="020B0503020204020204" pitchFamily="34" charset="-122"/>
                        <a:cs typeface="Times New Roman" panose="02020603050405020304" pitchFamily="18" charset="0"/>
                      </a:rPr>
                      <m:t>c</m:t>
                    </m:r>
                    <m:r>
                      <a:rPr kumimoji="0" lang="en-US" altLang="zh-CN" sz="1600" b="1"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Cambria Math" panose="02040503050406030204" pitchFamily="18" charset="0"/>
                        <a:ea typeface="微软雅黑" panose="020B0503020204020204" pitchFamily="34" charset="-122"/>
                        <a:cs typeface="Times New Roman" panose="02020603050405020304" pitchFamily="18" charset="0"/>
                      </a:rPr>
                      <m:t>)⇒(∃</m:t>
                    </m:r>
                    <m:r>
                      <a:rPr kumimoji="0" lang="en-US" altLang="zh-CN" sz="1600" b="1"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Cambria Math" panose="02040503050406030204" pitchFamily="18" charset="0"/>
                        <a:ea typeface="微软雅黑" panose="020B0503020204020204" pitchFamily="34" charset="-122"/>
                        <a:cs typeface="Times New Roman" panose="02020603050405020304" pitchFamily="18" charset="0"/>
                      </a:rPr>
                      <m:t>𝑥</m:t>
                    </m:r>
                    <m:r>
                      <a:rPr kumimoji="0" lang="en-US" altLang="zh-CN" sz="1600" b="1"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Cambria Math" panose="02040503050406030204" pitchFamily="18" charset="0"/>
                        <a:ea typeface="微软雅黑" panose="020B0503020204020204" pitchFamily="34" charset="-122"/>
                        <a:cs typeface="Times New Roman" panose="02020603050405020304" pitchFamily="18" charset="0"/>
                      </a:rPr>
                      <m:t>)</m:t>
                    </m:r>
                    <m:r>
                      <a:rPr kumimoji="0" lang="en-US" altLang="zh-CN" sz="1600" b="1"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Cambria Math" panose="02040503050406030204" pitchFamily="18" charset="0"/>
                        <a:ea typeface="微软雅黑" panose="020B0503020204020204" pitchFamily="34" charset="-122"/>
                        <a:cs typeface="Times New Roman" panose="02020603050405020304" pitchFamily="18" charset="0"/>
                      </a:rPr>
                      <m:t>𝐴</m:t>
                    </m:r>
                    <m:r>
                      <a:rPr kumimoji="0" lang="en-US" altLang="zh-CN" sz="1600" b="1"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Cambria Math" panose="02040503050406030204" pitchFamily="18" charset="0"/>
                        <a:ea typeface="微软雅黑" panose="020B0503020204020204" pitchFamily="34" charset="-122"/>
                        <a:cs typeface="Times New Roman" panose="02020603050405020304" pitchFamily="18" charset="0"/>
                      </a:rPr>
                      <m:t>(</m:t>
                    </m:r>
                    <m:r>
                      <a:rPr kumimoji="0" lang="en-US" altLang="zh-CN" sz="1600" b="1"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Cambria Math" panose="02040503050406030204" pitchFamily="18" charset="0"/>
                        <a:ea typeface="微软雅黑" panose="020B0503020204020204" pitchFamily="34" charset="-122"/>
                        <a:cs typeface="Times New Roman" panose="02020603050405020304" pitchFamily="18" charset="0"/>
                      </a:rPr>
                      <m:t>𝑥</m:t>
                    </m:r>
                    <m:r>
                      <a:rPr kumimoji="0" lang="en-US" altLang="zh-CN" sz="1600" b="1"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Cambria Math" panose="02040503050406030204" pitchFamily="18" charset="0"/>
                        <a:ea typeface="微软雅黑" panose="020B0503020204020204" pitchFamily="34" charset="-122"/>
                        <a:cs typeface="Times New Roman" panose="02020603050405020304" pitchFamily="18" charset="0"/>
                      </a:rPr>
                      <m:t>)</m:t>
                    </m:r>
                  </m:oMath>
                </a14:m>
                <a:endParaRPr kumimoji="0" lang="zh-CN" altLang="zh-CN" sz="16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mc:Choice>
        <mc:Fallback xmlns="">
          <p:sp>
            <p:nvSpPr>
              <p:cNvPr id="11" name="矩形 10">
                <a:extLst>
                  <a:ext uri="{FF2B5EF4-FFF2-40B4-BE49-F238E27FC236}">
                    <a16:creationId xmlns:a16="http://schemas.microsoft.com/office/drawing/2014/main" id="{18AAC8E2-F248-4123-A9A0-F401BBE33663}"/>
                  </a:ext>
                </a:extLst>
              </p:cNvPr>
              <p:cNvSpPr>
                <a:spLocks noRot="1" noChangeAspect="1" noMove="1" noResize="1" noEditPoints="1" noAdjustHandles="1" noChangeArrowheads="1" noChangeShapeType="1" noTextEdit="1"/>
              </p:cNvSpPr>
              <p:nvPr/>
            </p:nvSpPr>
            <p:spPr>
              <a:xfrm>
                <a:off x="307047" y="2550219"/>
                <a:ext cx="6109702" cy="2449388"/>
              </a:xfrm>
              <a:prstGeom prst="rect">
                <a:avLst/>
              </a:prstGeom>
              <a:blipFill>
                <a:blip r:embed="rId3"/>
                <a:stretch>
                  <a:fillRect l="-100" b="-3234"/>
                </a:stretch>
              </a:blipFill>
            </p:spPr>
            <p:txBody>
              <a:bodyPr/>
              <a:lstStyle/>
              <a:p>
                <a:r>
                  <a:rPr lang="zh-CN" altLang="en-US">
                    <a:noFill/>
                  </a:rPr>
                  <a:t> </a:t>
                </a:r>
              </a:p>
            </p:txBody>
          </p:sp>
        </mc:Fallback>
      </mc:AlternateContent>
      <p:sp>
        <p:nvSpPr>
          <p:cNvPr id="13" name="矩形 12">
            <a:extLst>
              <a:ext uri="{FF2B5EF4-FFF2-40B4-BE49-F238E27FC236}">
                <a16:creationId xmlns:a16="http://schemas.microsoft.com/office/drawing/2014/main" id="{86E021EC-9749-4C0A-91F7-A5F36D64F94A}"/>
              </a:ext>
            </a:extLst>
          </p:cNvPr>
          <p:cNvSpPr/>
          <p:nvPr/>
        </p:nvSpPr>
        <p:spPr>
          <a:xfrm>
            <a:off x="2445006" y="5480470"/>
            <a:ext cx="226215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0" cap="none" spc="0" normalizeH="0" baseline="0" noProof="0" dirty="0">
                <a:ln>
                  <a:noFill/>
                </a:ln>
                <a:solidFill>
                  <a:prstClr val="black"/>
                </a:solidFill>
                <a:effectLst/>
                <a:uLnTx/>
                <a:uFillTx/>
                <a:latin typeface="Times New Roman" panose="02020603050405020304" pitchFamily="18" charset="0"/>
                <a:ea typeface="楷体_GB2312"/>
                <a:cs typeface="Times New Roman" panose="02020603050405020304" pitchFamily="18" charset="0"/>
              </a:rPr>
              <a:t>谓词逻辑推理的手段</a:t>
            </a:r>
            <a:endParaRPr kumimoji="0" lang="zh-CN" altLang="en-US"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97C4F668-DBD5-4E8E-B4C3-BEED3CAA7F42}"/>
                  </a:ext>
                </a:extLst>
              </p:cNvPr>
              <p:cNvSpPr/>
              <p:nvPr/>
            </p:nvSpPr>
            <p:spPr>
              <a:xfrm>
                <a:off x="6601457" y="2182836"/>
                <a:ext cx="5524606" cy="3569567"/>
              </a:xfrm>
              <a:prstGeom prst="rect">
                <a:avLst/>
              </a:prstGeom>
            </p:spPr>
            <p:txBody>
              <a:bodyPr wrap="square">
                <a:spAutoFit/>
              </a:bodyPr>
              <a:lstStyle/>
              <a:p>
                <a:pPr marL="0" marR="0" lvl="0" indent="266700" algn="l" defTabSz="914400" rtl="0" eaLnBrk="1" fontAlgn="auto" latinLnBrk="0" hangingPunct="1">
                  <a:lnSpc>
                    <a:spcPct val="150000"/>
                  </a:lnSpc>
                  <a:spcBef>
                    <a:spcPts val="0"/>
                  </a:spcBef>
                  <a:spcAft>
                    <a:spcPts val="0"/>
                  </a:spcAft>
                  <a:buClrTx/>
                  <a:buSzTx/>
                  <a:buFontTx/>
                  <a:buNone/>
                  <a:tabLst/>
                  <a:defRPr/>
                </a:pPr>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已知</a:t>
                </a: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a:t>
                </a:r>
                <a14:m>
                  <m:oMath xmlns:m="http://schemas.openxmlformats.org/officeDocument/2006/math">
                    <m:r>
                      <a:rPr kumimoji="0" lang="en-US" altLang="zh-CN" sz="16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𝑥</m:t>
                    </m:r>
                    <m:r>
                      <a:rPr kumimoji="0" lang="en-US" altLang="zh-CN" sz="16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𝑃</m:t>
                    </m:r>
                    <m:d>
                      <m:dPr>
                        <m:ctrlPr>
                          <a:rPr kumimoji="0" lang="zh-CN" altLang="zh-CN"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𝑥</m:t>
                        </m:r>
                      </m:e>
                    </m:d>
                    <m:r>
                      <a:rPr kumimoji="0" lang="en-US" altLang="zh-CN" sz="16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𝑄</m:t>
                    </m:r>
                    <m:d>
                      <m:dPr>
                        <m:ctrlPr>
                          <a:rPr kumimoji="0" lang="zh-CN" altLang="zh-CN"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𝑥</m:t>
                        </m:r>
                      </m:e>
                    </m:d>
                    <m:r>
                      <a:rPr kumimoji="0" lang="en-US" altLang="zh-CN" sz="16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oMath>
                </a14:m>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a:t>
                </a:r>
                <a14:m>
                  <m:oMath xmlns:m="http://schemas.openxmlformats.org/officeDocument/2006/math">
                    <m:r>
                      <a:rPr kumimoji="0" lang="en-US" altLang="zh-CN" sz="16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𝑥</m:t>
                    </m:r>
                    <m:r>
                      <a:rPr kumimoji="0" lang="en-US" altLang="zh-CN" sz="16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𝑄</m:t>
                    </m:r>
                    <m:d>
                      <m:dPr>
                        <m:ctrlPr>
                          <a:rPr kumimoji="0" lang="zh-CN" altLang="zh-CN"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𝑥</m:t>
                        </m:r>
                      </m:e>
                    </m:d>
                    <m:r>
                      <a:rPr kumimoji="0" lang="en-US" altLang="zh-CN" sz="16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𝑅</m:t>
                    </m:r>
                    <m:d>
                      <m:dPr>
                        <m:ctrlPr>
                          <a:rPr kumimoji="0" lang="zh-CN" altLang="zh-CN"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𝑥</m:t>
                        </m:r>
                      </m:e>
                    </m:d>
                    <m:r>
                      <a:rPr kumimoji="0" lang="en-US" altLang="zh-CN" sz="16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oMath>
                </a14:m>
                <a:endPar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endParaRPr>
              </a:p>
              <a:p>
                <a:pPr marL="0" marR="0" lvl="0" indent="266700" algn="l" defTabSz="914400" rtl="0" eaLnBrk="1" fontAlgn="auto" latinLnBrk="0" hangingPunct="1">
                  <a:lnSpc>
                    <a:spcPct val="150000"/>
                  </a:lnSpc>
                  <a:spcBef>
                    <a:spcPts val="0"/>
                  </a:spcBef>
                  <a:spcAft>
                    <a:spcPts val="0"/>
                  </a:spcAft>
                  <a:buClrTx/>
                  <a:buSzTx/>
                  <a:buFontTx/>
                  <a:buNone/>
                  <a:tabLst/>
                  <a:defRPr/>
                </a:pPr>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试证明</a:t>
                </a:r>
                <a14:m>
                  <m:oMath xmlns:m="http://schemas.openxmlformats.org/officeDocument/2006/math">
                    <m:r>
                      <a:rPr kumimoji="0" lang="en-US" altLang="zh-CN" sz="16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𝑥</m:t>
                    </m:r>
                    <m:r>
                      <a:rPr kumimoji="0" lang="en-US" altLang="zh-CN" sz="16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𝑃</m:t>
                    </m:r>
                    <m:d>
                      <m:dPr>
                        <m:ctrlPr>
                          <a:rPr kumimoji="0" lang="zh-CN" altLang="zh-CN"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𝑥</m:t>
                        </m:r>
                      </m:e>
                    </m:d>
                    <m:r>
                      <a:rPr kumimoji="0" lang="en-US" altLang="zh-CN" sz="16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𝑅</m:t>
                    </m:r>
                    <m:d>
                      <m:dPr>
                        <m:ctrlPr>
                          <a:rPr kumimoji="0" lang="zh-CN" altLang="zh-CN"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𝑥</m:t>
                        </m:r>
                      </m:e>
                    </m:d>
                    <m:r>
                      <a:rPr kumimoji="0" lang="en-US" altLang="zh-CN" sz="16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oMath>
                </a14:m>
                <a:endPar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endParaRPr>
              </a:p>
              <a:p>
                <a:pPr marL="0" marR="0" lvl="0" indent="266700" algn="just" defTabSz="914400" rtl="0" eaLnBrk="1" fontAlgn="auto" latinLnBrk="0" hangingPunct="1">
                  <a:lnSpc>
                    <a:spcPts val="2200"/>
                  </a:lnSpc>
                  <a:spcBef>
                    <a:spcPts val="0"/>
                  </a:spcBef>
                  <a:spcAft>
                    <a:spcPts val="0"/>
                  </a:spcAft>
                  <a:buClrTx/>
                  <a:buSzTx/>
                  <a:buFontTx/>
                  <a:buNone/>
                  <a:tabLst/>
                  <a:defRPr/>
                </a:pPr>
                <a:endParaRPr kumimoji="0" lang="en-US" altLang="zh-CN" sz="1800" b="0" i="0" u="none" strike="noStrike" kern="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a:p>
                <a:pPr marL="0" marR="0" lvl="0" indent="266700" algn="just" defTabSz="914400" rtl="0" eaLnBrk="1" fontAlgn="auto" latinLnBrk="0" hangingPunct="1">
                  <a:lnSpc>
                    <a:spcPts val="2200"/>
                  </a:lnSpc>
                  <a:spcBef>
                    <a:spcPts val="0"/>
                  </a:spcBef>
                  <a:spcAft>
                    <a:spcPts val="0"/>
                  </a:spcAft>
                  <a:buClrTx/>
                  <a:buSzTx/>
                  <a:buFontTx/>
                  <a:buNone/>
                  <a:tabLst/>
                  <a:defRPr/>
                </a:pPr>
                <a:r>
                  <a:rPr kumimoji="0" lang="zh-CN" altLang="zh-CN" sz="2000" b="1" i="0" u="none" strike="noStrike" kern="0" cap="none" spc="0" normalizeH="0" baseline="0" noProof="0" dirty="0">
                    <a:ln>
                      <a:noFill/>
                    </a:ln>
                    <a:solidFill>
                      <a:srgbClr val="C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解</a:t>
                </a:r>
                <a:endParaRPr kumimoji="0" lang="en-US" altLang="zh-CN" sz="2000" b="1" i="0" u="none" strike="noStrike" kern="0" cap="none" spc="0" normalizeH="0" baseline="0" noProof="0" dirty="0">
                  <a:ln>
                    <a:noFill/>
                  </a:ln>
                  <a:solidFill>
                    <a:srgbClr val="C00000"/>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a:p>
                <a:pPr marL="0" marR="0" lvl="0" indent="266700" algn="l" defTabSz="914400" rtl="0" eaLnBrk="1" fontAlgn="auto" latinLnBrk="0" hangingPunct="1">
                  <a:lnSpc>
                    <a:spcPct val="150000"/>
                  </a:lnSpc>
                  <a:spcBef>
                    <a:spcPts val="0"/>
                  </a:spcBef>
                  <a:spcAft>
                    <a:spcPts val="0"/>
                  </a:spcAft>
                  <a:buClrTx/>
                  <a:buSzTx/>
                  <a:buFontTx/>
                  <a:buNone/>
                  <a:tabLst/>
                  <a:defRPr/>
                </a:pPr>
                <a:r>
                  <a:rPr kumimoji="0" lang="en-US" altLang="zh-CN" sz="1600" b="0" i="0" u="none" strike="noStrike" kern="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 (1) </a:t>
                </a:r>
                <a14:m>
                  <m:oMath xmlns:m="http://schemas.openxmlformats.org/officeDocument/2006/math">
                    <m:r>
                      <a:rPr kumimoji="0" lang="en-US" altLang="zh-CN" sz="1600" b="0" i="0" u="none" strike="noStrike" kern="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m:t>
                    </m:r>
                    <m:r>
                      <a:rPr kumimoji="0" lang="en-US" altLang="zh-CN" sz="1600" b="0" i="1" u="none" strike="noStrike" kern="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m:t>
                    </m:r>
                    <m:r>
                      <a:rPr kumimoji="0" lang="en-US" altLang="zh-CN" sz="1600" b="0" i="1" u="none" strike="noStrike" kern="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𝑥</m:t>
                    </m:r>
                    <m:r>
                      <a:rPr kumimoji="0" lang="en-US" altLang="zh-CN" sz="1600" b="0" i="1" u="none" strike="noStrike" kern="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m:t>
                    </m:r>
                    <m:r>
                      <a:rPr kumimoji="0" lang="en-US" altLang="zh-CN" sz="1600" b="0" i="1" u="none" strike="noStrike" kern="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𝑃</m:t>
                    </m:r>
                    <m:d>
                      <m:dPr>
                        <m:ctrlPr>
                          <a:rPr kumimoji="0" lang="zh-CN" altLang="zh-CN" sz="1600" b="0" i="1" u="none" strike="noStrike" kern="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altLang="zh-CN" sz="1600" b="0" i="1" u="none" strike="noStrike" kern="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𝑥</m:t>
                        </m:r>
                      </m:e>
                    </m:d>
                    <m:r>
                      <a:rPr kumimoji="0" lang="en-US" altLang="zh-CN" sz="1600" b="0" i="1" u="none" strike="noStrike" kern="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m:t>
                    </m:r>
                    <m:r>
                      <a:rPr kumimoji="0" lang="en-US" altLang="zh-CN" sz="1600" b="0" i="1" u="none" strike="noStrike" kern="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𝑄</m:t>
                    </m:r>
                    <m:d>
                      <m:dPr>
                        <m:ctrlPr>
                          <a:rPr kumimoji="0" lang="zh-CN" altLang="zh-CN" sz="1600" b="0" i="1" u="none" strike="noStrike" kern="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altLang="zh-CN" sz="1600" b="0" i="1" u="none" strike="noStrike" kern="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𝑥</m:t>
                        </m:r>
                      </m:e>
                    </m:d>
                    <m:r>
                      <a:rPr kumimoji="0" lang="en-US" altLang="zh-CN" sz="1600" b="0" i="1" u="none" strike="noStrike" kern="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m:t>
                    </m:r>
                  </m:oMath>
                </a14:m>
                <a:endParaRPr kumimoji="0" lang="zh-CN" altLang="zh-CN" sz="1600" b="0" i="0" u="none" strike="noStrike" kern="1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266700" algn="l" defTabSz="914400" rtl="0" eaLnBrk="1" fontAlgn="auto" latinLnBrk="0" hangingPunct="1">
                  <a:lnSpc>
                    <a:spcPct val="150000"/>
                  </a:lnSpc>
                  <a:spcBef>
                    <a:spcPts val="0"/>
                  </a:spcBef>
                  <a:spcAft>
                    <a:spcPts val="0"/>
                  </a:spcAft>
                  <a:buClrTx/>
                  <a:buSzTx/>
                  <a:buFontTx/>
                  <a:buNone/>
                  <a:tabLst/>
                  <a:defRPr/>
                </a:pPr>
                <a:r>
                  <a:rPr kumimoji="0" lang="en-US" altLang="zh-CN" sz="1600" b="0" i="0" u="none" strike="noStrike" kern="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(2) </a:t>
                </a:r>
                <a14:m>
                  <m:oMath xmlns:m="http://schemas.openxmlformats.org/officeDocument/2006/math">
                    <m:r>
                      <a:rPr kumimoji="0" lang="en-US" altLang="zh-CN" sz="1600" b="0" i="1" u="none" strike="noStrike" kern="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𝑃</m:t>
                    </m:r>
                    <m:d>
                      <m:dPr>
                        <m:ctrlPr>
                          <a:rPr kumimoji="0" lang="zh-CN" altLang="zh-CN" sz="1600" b="0" i="1" u="none" strike="noStrike" kern="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altLang="zh-CN" sz="1600" b="0" i="1" u="none" strike="noStrike" kern="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𝑥</m:t>
                        </m:r>
                      </m:e>
                    </m:d>
                    <m:r>
                      <a:rPr kumimoji="0" lang="en-US" altLang="zh-CN" sz="1600" b="0" i="1" u="none" strike="noStrike" kern="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m:t>
                    </m:r>
                    <m:r>
                      <a:rPr kumimoji="0" lang="en-US" altLang="zh-CN" sz="1600" b="0" i="1" u="none" strike="noStrike" kern="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𝑄</m:t>
                    </m:r>
                    <m:d>
                      <m:dPr>
                        <m:ctrlPr>
                          <a:rPr kumimoji="0" lang="zh-CN" altLang="zh-CN" sz="1600" b="0" i="1" u="none" strike="noStrike" kern="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altLang="zh-CN" sz="1600" b="0" i="1" u="none" strike="noStrike" kern="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𝑥</m:t>
                        </m:r>
                      </m:e>
                    </m:d>
                  </m:oMath>
                </a14:m>
                <a:r>
                  <a:rPr kumimoji="0" lang="en-US" altLang="zh-CN" sz="1600" b="0" i="0" u="none" strike="noStrike" kern="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 (</a:t>
                </a:r>
                <a:r>
                  <a:rPr kumimoji="0" lang="zh-CN" altLang="zh-CN" sz="1600" b="0" i="0" u="none" strike="noStrike" kern="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全称量词消去</a:t>
                </a:r>
                <a:r>
                  <a:rPr kumimoji="0" lang="en-US" altLang="zh-CN" sz="1600" b="0" i="0" u="none" strike="noStrike" kern="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a:t>
                </a:r>
                <a:endParaRPr kumimoji="0" lang="zh-CN" altLang="zh-CN" sz="1600" b="0" i="0" u="none" strike="noStrike" kern="1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266700" algn="l" defTabSz="914400" rtl="0" eaLnBrk="1" fontAlgn="auto" latinLnBrk="0" hangingPunct="1">
                  <a:lnSpc>
                    <a:spcPct val="150000"/>
                  </a:lnSpc>
                  <a:spcBef>
                    <a:spcPts val="0"/>
                  </a:spcBef>
                  <a:spcAft>
                    <a:spcPts val="0"/>
                  </a:spcAft>
                  <a:buClrTx/>
                  <a:buSzTx/>
                  <a:buFontTx/>
                  <a:buNone/>
                  <a:tabLst/>
                  <a:defRPr/>
                </a:pPr>
                <a:r>
                  <a:rPr kumimoji="0" lang="en-US" altLang="zh-CN" sz="1600" b="0" i="0" u="none" strike="noStrike" kern="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(3) </a:t>
                </a:r>
                <a14:m>
                  <m:oMath xmlns:m="http://schemas.openxmlformats.org/officeDocument/2006/math">
                    <m:r>
                      <a:rPr kumimoji="0" lang="en-US" altLang="zh-CN" sz="1600" b="0" i="0" u="none" strike="noStrike" kern="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m:t>
                    </m:r>
                    <m:r>
                      <a:rPr kumimoji="0" lang="en-US" altLang="zh-CN" sz="1600" b="0" i="1" u="none" strike="noStrike" kern="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m:t>
                    </m:r>
                    <m:r>
                      <a:rPr kumimoji="0" lang="en-US" altLang="zh-CN" sz="1600" b="0" i="1" u="none" strike="noStrike" kern="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𝑥</m:t>
                    </m:r>
                    <m:r>
                      <a:rPr kumimoji="0" lang="en-US" altLang="zh-CN" sz="1600" b="0" i="1" u="none" strike="noStrike" kern="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m:t>
                    </m:r>
                    <m:r>
                      <a:rPr kumimoji="0" lang="en-US" altLang="zh-CN" sz="1600" b="0" i="1" u="none" strike="noStrike" kern="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𝑄</m:t>
                    </m:r>
                    <m:d>
                      <m:dPr>
                        <m:ctrlPr>
                          <a:rPr kumimoji="0" lang="zh-CN" altLang="zh-CN" sz="1600" b="0" i="1" u="none" strike="noStrike" kern="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altLang="zh-CN" sz="1600" b="0" i="1" u="none" strike="noStrike" kern="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𝑥</m:t>
                        </m:r>
                      </m:e>
                    </m:d>
                    <m:r>
                      <a:rPr kumimoji="0" lang="en-US" altLang="zh-CN" sz="1600" b="0" i="1" u="none" strike="noStrike" kern="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m:t>
                    </m:r>
                    <m:r>
                      <a:rPr kumimoji="0" lang="en-US" altLang="zh-CN" sz="1600" b="0" i="1" u="none" strike="noStrike" kern="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𝑅</m:t>
                    </m:r>
                    <m:d>
                      <m:dPr>
                        <m:ctrlPr>
                          <a:rPr kumimoji="0" lang="zh-CN" altLang="zh-CN" sz="1600" b="0" i="1" u="none" strike="noStrike" kern="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altLang="zh-CN" sz="1600" b="0" i="1" u="none" strike="noStrike" kern="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𝑥</m:t>
                        </m:r>
                      </m:e>
                    </m:d>
                    <m:r>
                      <a:rPr kumimoji="0" lang="en-US" altLang="zh-CN" sz="1600" b="0" i="1" u="none" strike="noStrike" kern="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m:t>
                    </m:r>
                  </m:oMath>
                </a14:m>
                <a:endParaRPr kumimoji="0" lang="zh-CN" altLang="zh-CN" sz="1600" b="0" i="0" u="none" strike="noStrike" kern="1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266700" algn="l" defTabSz="914400" rtl="0" eaLnBrk="1" fontAlgn="auto" latinLnBrk="0" hangingPunct="1">
                  <a:lnSpc>
                    <a:spcPct val="150000"/>
                  </a:lnSpc>
                  <a:spcBef>
                    <a:spcPts val="0"/>
                  </a:spcBef>
                  <a:spcAft>
                    <a:spcPts val="0"/>
                  </a:spcAft>
                  <a:buClrTx/>
                  <a:buSzTx/>
                  <a:buFontTx/>
                  <a:buNone/>
                  <a:tabLst/>
                  <a:defRPr/>
                </a:pPr>
                <a:r>
                  <a:rPr kumimoji="0" lang="en-US" altLang="zh-CN" sz="1600" b="0" i="0" u="none" strike="noStrike" kern="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(4) </a:t>
                </a:r>
                <a14:m>
                  <m:oMath xmlns:m="http://schemas.openxmlformats.org/officeDocument/2006/math">
                    <m:r>
                      <a:rPr kumimoji="0" lang="en-US" altLang="zh-CN" sz="1600" b="0" i="1" u="none" strike="noStrike" kern="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𝑄</m:t>
                    </m:r>
                    <m:d>
                      <m:dPr>
                        <m:ctrlPr>
                          <a:rPr kumimoji="0" lang="zh-CN" altLang="zh-CN" sz="1600" b="0" i="1" u="none" strike="noStrike" kern="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altLang="zh-CN" sz="1600" b="0" i="1" u="none" strike="noStrike" kern="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𝑥</m:t>
                        </m:r>
                      </m:e>
                    </m:d>
                    <m:r>
                      <a:rPr kumimoji="0" lang="en-US" altLang="zh-CN" sz="1600" b="0" i="1" u="none" strike="noStrike" kern="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m:t>
                    </m:r>
                    <m:r>
                      <a:rPr kumimoji="0" lang="en-US" altLang="zh-CN" sz="1600" b="0" i="1" u="none" strike="noStrike" kern="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𝑅</m:t>
                    </m:r>
                    <m:d>
                      <m:dPr>
                        <m:ctrlPr>
                          <a:rPr kumimoji="0" lang="zh-CN" altLang="zh-CN" sz="1600" b="0" i="1" u="none" strike="noStrike" kern="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altLang="zh-CN" sz="1600" b="0" i="1" u="none" strike="noStrike" kern="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𝑥</m:t>
                        </m:r>
                      </m:e>
                    </m:d>
                  </m:oMath>
                </a14:m>
                <a:r>
                  <a:rPr kumimoji="0" lang="en-US" altLang="zh-CN" sz="1600" b="0" i="0" u="none" strike="noStrike" kern="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 (</a:t>
                </a:r>
                <a:r>
                  <a:rPr kumimoji="0" lang="zh-CN" altLang="zh-CN" sz="1600" b="0" i="0" u="none" strike="noStrike" kern="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全称量词消去</a:t>
                </a:r>
                <a:r>
                  <a:rPr kumimoji="0" lang="en-US" altLang="zh-CN" sz="1600" b="0" i="0" u="none" strike="noStrike" kern="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a:t>
                </a:r>
                <a:endParaRPr kumimoji="0" lang="zh-CN" altLang="zh-CN" sz="1600" b="0" i="0" u="none" strike="noStrike" kern="1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266700" algn="l" defTabSz="914400" rtl="0" eaLnBrk="1" fontAlgn="auto" latinLnBrk="0" hangingPunct="1">
                  <a:lnSpc>
                    <a:spcPct val="150000"/>
                  </a:lnSpc>
                  <a:spcBef>
                    <a:spcPts val="0"/>
                  </a:spcBef>
                  <a:spcAft>
                    <a:spcPts val="0"/>
                  </a:spcAft>
                  <a:buClrTx/>
                  <a:buSzTx/>
                  <a:buFontTx/>
                  <a:buNone/>
                  <a:tabLst/>
                  <a:defRPr/>
                </a:pPr>
                <a:r>
                  <a:rPr kumimoji="0" lang="en-US" altLang="zh-CN" sz="1600" b="0" i="0" u="none" strike="noStrike" kern="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(5) </a:t>
                </a:r>
                <a14:m>
                  <m:oMath xmlns:m="http://schemas.openxmlformats.org/officeDocument/2006/math">
                    <m:r>
                      <a:rPr kumimoji="0" lang="en-US" altLang="zh-CN" sz="1600" b="0" i="1" u="none" strike="noStrike" kern="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𝑃</m:t>
                    </m:r>
                    <m:d>
                      <m:dPr>
                        <m:ctrlPr>
                          <a:rPr kumimoji="0" lang="zh-CN" altLang="zh-CN" sz="1600" b="0" i="1" u="none" strike="noStrike" kern="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altLang="zh-CN" sz="1600" b="0" i="1" u="none" strike="noStrike" kern="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𝑥</m:t>
                        </m:r>
                      </m:e>
                    </m:d>
                    <m:r>
                      <a:rPr kumimoji="0" lang="en-US" altLang="zh-CN" sz="1600" b="0" i="1" u="none" strike="noStrike" kern="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m:t>
                    </m:r>
                    <m:r>
                      <a:rPr kumimoji="0" lang="en-US" altLang="zh-CN" sz="1600" b="0" i="1" u="none" strike="noStrike" kern="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𝑅</m:t>
                    </m:r>
                    <m:d>
                      <m:dPr>
                        <m:ctrlPr>
                          <a:rPr kumimoji="0" lang="zh-CN" altLang="zh-CN" sz="1600" b="0" i="1" u="none" strike="noStrike" kern="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altLang="zh-CN" sz="1600" b="0" i="1" u="none" strike="noStrike" kern="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𝑥</m:t>
                        </m:r>
                      </m:e>
                    </m:d>
                  </m:oMath>
                </a14:m>
                <a:r>
                  <a:rPr kumimoji="0" lang="en-US" altLang="zh-CN" sz="1600" b="0" i="0" u="none" strike="noStrike" kern="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 (</a:t>
                </a:r>
                <a:r>
                  <a:rPr kumimoji="0" lang="zh-CN" altLang="zh-CN" sz="1600" b="0" i="0" u="none" strike="noStrike" kern="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由</a:t>
                </a:r>
                <a:r>
                  <a:rPr kumimoji="0" lang="en-US" altLang="zh-CN" sz="1600" b="0" i="0" u="none" strike="noStrike" kern="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2</a:t>
                </a:r>
                <a:r>
                  <a:rPr kumimoji="0" lang="zh-CN" altLang="zh-CN" sz="1600" b="0" i="0" u="none" strike="noStrike" kern="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和</a:t>
                </a:r>
                <a:r>
                  <a:rPr kumimoji="0" lang="en-US" altLang="zh-CN" sz="1600" b="0" i="0" u="none" strike="noStrike" kern="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4</a:t>
                </a:r>
                <a:r>
                  <a:rPr kumimoji="0" lang="zh-CN" altLang="zh-CN" sz="1600" b="0" i="0" u="none" strike="noStrike" kern="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知</a:t>
                </a:r>
                <a:r>
                  <a:rPr kumimoji="0" lang="en-US" altLang="zh-CN" sz="1600" b="0" i="0" u="none" strike="noStrike" kern="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a:t>
                </a:r>
                <a:endParaRPr kumimoji="0" lang="zh-CN" altLang="zh-CN" sz="1600" b="0" i="0" u="none" strike="noStrike" kern="1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266700" algn="l" defTabSz="914400" rtl="0" eaLnBrk="1" fontAlgn="auto" latinLnBrk="0" hangingPunct="1">
                  <a:lnSpc>
                    <a:spcPct val="150000"/>
                  </a:lnSpc>
                  <a:spcBef>
                    <a:spcPts val="0"/>
                  </a:spcBef>
                  <a:spcAft>
                    <a:spcPts val="0"/>
                  </a:spcAft>
                  <a:buClrTx/>
                  <a:buSzTx/>
                  <a:buFontTx/>
                  <a:buNone/>
                  <a:tabLst/>
                  <a:defRPr/>
                </a:pPr>
                <a:r>
                  <a:rPr kumimoji="0" lang="en-US" altLang="zh-CN" sz="1600" b="0" i="0" u="none" strike="noStrike" kern="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(6) </a:t>
                </a:r>
                <a14:m>
                  <m:oMath xmlns:m="http://schemas.openxmlformats.org/officeDocument/2006/math">
                    <m:r>
                      <a:rPr kumimoji="0" lang="en-US" altLang="zh-CN" sz="1600" b="0" i="0" u="none" strike="noStrike" kern="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m:t>
                    </m:r>
                    <m:r>
                      <a:rPr kumimoji="0" lang="en-US" altLang="zh-CN" sz="1600" b="0" i="1" u="none" strike="noStrike" kern="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m:t>
                    </m:r>
                    <m:r>
                      <a:rPr kumimoji="0" lang="en-US" altLang="zh-CN" sz="1600" b="0" i="1" u="none" strike="noStrike" kern="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𝑥</m:t>
                    </m:r>
                    <m:r>
                      <a:rPr kumimoji="0" lang="en-US" altLang="zh-CN" sz="1600" b="0" i="1" u="none" strike="noStrike" kern="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m:t>
                    </m:r>
                    <m:r>
                      <a:rPr kumimoji="0" lang="en-US" altLang="zh-CN" sz="1600" b="0" i="1" u="none" strike="noStrike" kern="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𝑃</m:t>
                    </m:r>
                    <m:d>
                      <m:dPr>
                        <m:ctrlPr>
                          <a:rPr kumimoji="0" lang="zh-CN" altLang="zh-CN" sz="1600" b="0" i="1" u="none" strike="noStrike" kern="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altLang="zh-CN" sz="1600" b="0" i="1" u="none" strike="noStrike" kern="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𝑥</m:t>
                        </m:r>
                      </m:e>
                    </m:d>
                    <m:r>
                      <a:rPr kumimoji="0" lang="en-US" altLang="zh-CN" sz="1600" b="0" i="1" u="none" strike="noStrike" kern="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m:t>
                    </m:r>
                    <m:r>
                      <a:rPr kumimoji="0" lang="en-US" altLang="zh-CN" sz="1600" b="0" i="1" u="none" strike="noStrike" kern="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𝑅</m:t>
                    </m:r>
                    <m:d>
                      <m:dPr>
                        <m:ctrlPr>
                          <a:rPr kumimoji="0" lang="zh-CN" altLang="zh-CN" sz="1600" b="0" i="1" u="none" strike="noStrike" kern="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altLang="zh-CN" sz="1600" b="0" i="1" u="none" strike="noStrike" kern="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𝑥</m:t>
                        </m:r>
                      </m:e>
                    </m:d>
                    <m:r>
                      <a:rPr kumimoji="0" lang="en-US" altLang="zh-CN" sz="1600" b="0" i="1" u="none" strike="noStrike" kern="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m:t>
                    </m:r>
                  </m:oMath>
                </a14:m>
                <a:r>
                  <a:rPr kumimoji="0" lang="en-US" altLang="zh-CN" sz="1600" b="0" i="0" u="none" strike="noStrike" kern="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 (</a:t>
                </a:r>
                <a:r>
                  <a:rPr kumimoji="0" lang="zh-CN" altLang="zh-CN" sz="1600" b="0" i="0" u="none" strike="noStrike" kern="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全称量词引入</a:t>
                </a:r>
                <a:r>
                  <a:rPr kumimoji="0" lang="en-US" altLang="zh-CN" sz="1600" b="0" i="0" u="none" strike="noStrike" kern="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a:t>
                </a:r>
                <a:endParaRPr kumimoji="0" lang="zh-CN" altLang="zh-CN" sz="1600" b="0" i="0" u="none" strike="noStrike" kern="1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mc:Choice>
        <mc:Fallback xmlns="">
          <p:sp>
            <p:nvSpPr>
              <p:cNvPr id="7" name="矩形 6">
                <a:extLst>
                  <a:ext uri="{FF2B5EF4-FFF2-40B4-BE49-F238E27FC236}">
                    <a16:creationId xmlns:a16="http://schemas.microsoft.com/office/drawing/2014/main" id="{97C4F668-DBD5-4E8E-B4C3-BEED3CAA7F42}"/>
                  </a:ext>
                </a:extLst>
              </p:cNvPr>
              <p:cNvSpPr>
                <a:spLocks noRot="1" noChangeAspect="1" noMove="1" noResize="1" noEditPoints="1" noAdjustHandles="1" noChangeArrowheads="1" noChangeShapeType="1" noTextEdit="1"/>
              </p:cNvSpPr>
              <p:nvPr/>
            </p:nvSpPr>
            <p:spPr>
              <a:xfrm>
                <a:off x="6601457" y="2182836"/>
                <a:ext cx="5524606" cy="3569567"/>
              </a:xfrm>
              <a:prstGeom prst="rect">
                <a:avLst/>
              </a:prstGeom>
              <a:blipFill>
                <a:blip r:embed="rId4"/>
                <a:stretch>
                  <a:fillRect b="-119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535467405"/>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583380" y="726948"/>
            <a:ext cx="7464387" cy="497934"/>
            <a:chOff x="4099943" y="2819853"/>
            <a:chExt cx="2570275" cy="497934"/>
          </a:xfrm>
        </p:grpSpPr>
        <p:sp>
          <p:nvSpPr>
            <p:cNvPr id="4" name="平行四边形 3"/>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5" name="平行四边形 4"/>
            <p:cNvSpPr/>
            <p:nvPr/>
          </p:nvSpPr>
          <p:spPr bwMode="auto">
            <a:xfrm>
              <a:off x="4122533" y="2819853"/>
              <a:ext cx="2547685"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6" name="矩形 5"/>
            <p:cNvSpPr/>
            <p:nvPr/>
          </p:nvSpPr>
          <p:spPr>
            <a:xfrm>
              <a:off x="4216534" y="2853798"/>
              <a:ext cx="2359684" cy="400110"/>
            </a:xfrm>
            <a:prstGeom prst="rect">
              <a:avLst/>
            </a:prstGeom>
          </p:spPr>
          <p:txBody>
            <a:bodyPr wrap="square">
              <a:spAutoFit/>
            </a:bodyPr>
            <a:lstStyle/>
            <a:p>
              <a:pPr marL="0" marR="0" lvl="0" indent="0" algn="ctr" defTabSz="914400" rtl="0" eaLnBrk="1" fontAlgn="auto" latinLnBrk="0" hangingPunct="1">
                <a:lnSpc>
                  <a:spcPct val="100000"/>
                </a:lnSpc>
                <a:spcBef>
                  <a:spcPct val="50000"/>
                </a:spcBef>
                <a:spcAft>
                  <a:spcPts val="0"/>
                </a:spcAft>
                <a:buClrTx/>
                <a:buSzTx/>
                <a:buFontTx/>
                <a:buNone/>
                <a:tabLst/>
                <a:defRPr/>
              </a:pPr>
              <a:r>
                <a:rPr kumimoji="0" lang="zh-CN" altLang="en-US" sz="2000" b="1" i="0" u="none" strike="noStrike" kern="1200" cap="none" spc="0" normalizeH="0" baseline="0" noProof="0" dirty="0">
                  <a:ln>
                    <a:noFill/>
                  </a:ln>
                  <a:solidFill>
                    <a:prstClr val="black">
                      <a:lumMod val="95000"/>
                      <a:lumOff val="5000"/>
                    </a:prstClr>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循环神经网络：梯度传递</a:t>
              </a:r>
              <a:endParaRPr kumimoji="0" lang="zh-CN" altLang="en-US" sz="2000" b="1" i="0" u="none" strike="noStrike" kern="120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endParaRPr>
            </a:p>
          </p:txBody>
        </p:sp>
      </p:grpSp>
      <p:sp>
        <p:nvSpPr>
          <p:cNvPr id="25" name="矩形 24">
            <a:extLst>
              <a:ext uri="{FF2B5EF4-FFF2-40B4-BE49-F238E27FC236}">
                <a16:creationId xmlns:a16="http://schemas.microsoft.com/office/drawing/2014/main" id="{FA7E4C39-58FC-4583-BCF8-B462E31C5699}"/>
              </a:ext>
            </a:extLst>
          </p:cNvPr>
          <p:cNvSpPr/>
          <p:nvPr/>
        </p:nvSpPr>
        <p:spPr>
          <a:xfrm>
            <a:off x="852473" y="129010"/>
            <a:ext cx="1826141"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mn-cs"/>
              </a:rPr>
              <a:t>三、循环神经网络</a:t>
            </a:r>
            <a:endPar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pic>
        <p:nvPicPr>
          <p:cNvPr id="8" name="图片 7">
            <a:extLst>
              <a:ext uri="{FF2B5EF4-FFF2-40B4-BE49-F238E27FC236}">
                <a16:creationId xmlns:a16="http://schemas.microsoft.com/office/drawing/2014/main" id="{4E109C32-AE1E-474A-BFA9-FA18CC382EBA}"/>
              </a:ext>
            </a:extLst>
          </p:cNvPr>
          <p:cNvPicPr>
            <a:picLocks noChangeAspect="1"/>
          </p:cNvPicPr>
          <p:nvPr/>
        </p:nvPicPr>
        <p:blipFill>
          <a:blip r:embed="rId3"/>
          <a:stretch>
            <a:fillRect/>
          </a:stretch>
        </p:blipFill>
        <p:spPr>
          <a:xfrm>
            <a:off x="6827129" y="2905935"/>
            <a:ext cx="5181990" cy="2167813"/>
          </a:xfrm>
          <a:prstGeom prst="rect">
            <a:avLst/>
          </a:prstGeom>
        </p:spPr>
      </p:pic>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195DE748-D366-4C22-B081-E462EF3242F9}"/>
                  </a:ext>
                </a:extLst>
              </p:cNvPr>
              <p:cNvSpPr/>
              <p:nvPr/>
            </p:nvSpPr>
            <p:spPr>
              <a:xfrm>
                <a:off x="253219" y="1738174"/>
                <a:ext cx="6353908" cy="4701287"/>
              </a:xfrm>
              <a:prstGeom prst="rect">
                <a:avLst/>
              </a:prstGeom>
            </p:spPr>
            <p:txBody>
              <a:bodyPr wrap="square">
                <a:spAutoFit/>
              </a:bodyPr>
              <a:lstStyle/>
              <a:p>
                <a:pPr marL="285750" marR="0" lvl="0" indent="-28575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zh-CN" sz="1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循环神经网络虽然具有一定的记忆能力，但当彼此相关信息在序列中相距较远时，循环神经网络无法捕捉到数据之中的时序依赖关系。除此之外，当输入序列过长时，循环神经网络也容易出现梯度消失（</a:t>
                </a:r>
                <a:r>
                  <a:rPr kumimoji="0" lang="en-US" altLang="zh-CN" sz="1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gradient vanishing</a:t>
                </a:r>
                <a:r>
                  <a:rPr kumimoji="0" lang="zh-CN" altLang="zh-CN" sz="1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）或者梯度爆炸（</a:t>
                </a:r>
                <a:r>
                  <a:rPr kumimoji="0" lang="en-US" altLang="zh-CN" sz="1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gradient exploding</a:t>
                </a:r>
                <a:r>
                  <a:rPr kumimoji="0" lang="zh-CN" altLang="zh-CN" sz="1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）的问题。</a:t>
                </a:r>
                <a:endParaRPr kumimoji="0" lang="en-US" altLang="zh-CN" sz="1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a:p>
                <a:pPr marL="285750" marR="0" lvl="0" indent="-28575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图</a:t>
                </a:r>
                <a:r>
                  <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5.18</a:t>
                </a:r>
                <a:r>
                  <a:rPr kumimoji="0" lang="zh-CN"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以词性标注为例子给出了一个输入序列数据</a:t>
                </a:r>
                <a14:m>
                  <m:oMath xmlns:m="http://schemas.openxmlformats.org/officeDocument/2006/math">
                    <m:r>
                      <a:rPr kumimoji="0" lang="en-US" altLang="zh-CN" sz="1400" b="0" i="0" u="none" strike="noStrike" kern="1200" cap="none" spc="0" normalizeH="0" baseline="0" noProof="0">
                        <a:ln>
                          <a:noFill/>
                        </a:ln>
                        <a:solidFill>
                          <a:prstClr val="black"/>
                        </a:solidFill>
                        <a:effectLst/>
                        <a:uLnTx/>
                        <a:uFillTx/>
                        <a:latin typeface="Cambria Math" panose="02040503050406030204" pitchFamily="18" charset="0"/>
                        <a:cs typeface="+mn-cs"/>
                      </a:rPr>
                      <m:t>(</m:t>
                    </m:r>
                    <m:sSub>
                      <m:sSubPr>
                        <m:ctrlPr>
                          <a:rPr kumimoji="0" lang="zh-CN" altLang="zh-CN" sz="14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CN" sz="1400" b="0" i="1" u="none" strike="noStrike" kern="1200" cap="none" spc="0" normalizeH="0" baseline="0" noProof="0">
                            <a:ln>
                              <a:noFill/>
                            </a:ln>
                            <a:solidFill>
                              <a:prstClr val="black"/>
                            </a:solidFill>
                            <a:effectLst/>
                            <a:uLnTx/>
                            <a:uFillTx/>
                            <a:latin typeface="Cambria Math" panose="02040503050406030204" pitchFamily="18" charset="0"/>
                            <a:cs typeface="+mn-cs"/>
                          </a:rPr>
                          <m:t>𝑥</m:t>
                        </m:r>
                      </m:e>
                      <m:sub>
                        <m:r>
                          <a:rPr kumimoji="0" lang="en-US" altLang="zh-CN" sz="1400" b="0" i="1" u="none" strike="noStrike" kern="1200" cap="none" spc="0" normalizeH="0" baseline="0" noProof="0">
                            <a:ln>
                              <a:noFill/>
                            </a:ln>
                            <a:solidFill>
                              <a:prstClr val="black"/>
                            </a:solidFill>
                            <a:effectLst/>
                            <a:uLnTx/>
                            <a:uFillTx/>
                            <a:latin typeface="Cambria Math" panose="02040503050406030204" pitchFamily="18" charset="0"/>
                            <a:cs typeface="+mn-cs"/>
                          </a:rPr>
                          <m:t>1</m:t>
                        </m:r>
                      </m:sub>
                    </m:sSub>
                    <m:r>
                      <a:rPr kumimoji="0" lang="en-US" altLang="zh-CN" sz="1400" b="0" i="1" u="none" strike="noStrike" kern="1200" cap="none" spc="0" normalizeH="0" baseline="0" noProof="0">
                        <a:ln>
                          <a:noFill/>
                        </a:ln>
                        <a:solidFill>
                          <a:prstClr val="black"/>
                        </a:solidFill>
                        <a:effectLst/>
                        <a:uLnTx/>
                        <a:uFillTx/>
                        <a:latin typeface="Cambria Math" panose="02040503050406030204" pitchFamily="18" charset="0"/>
                        <a:cs typeface="+mn-cs"/>
                      </a:rPr>
                      <m:t>,⋯,</m:t>
                    </m:r>
                    <m:sSub>
                      <m:sSubPr>
                        <m:ctrlPr>
                          <a:rPr kumimoji="0" lang="zh-CN" altLang="zh-CN" sz="14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CN" sz="1400" b="0" i="1" u="none" strike="noStrike" kern="1200" cap="none" spc="0" normalizeH="0" baseline="0" noProof="0">
                            <a:ln>
                              <a:noFill/>
                            </a:ln>
                            <a:solidFill>
                              <a:prstClr val="black"/>
                            </a:solidFill>
                            <a:effectLst/>
                            <a:uLnTx/>
                            <a:uFillTx/>
                            <a:latin typeface="Cambria Math" panose="02040503050406030204" pitchFamily="18" charset="0"/>
                            <a:cs typeface="+mn-cs"/>
                          </a:rPr>
                          <m:t>𝑥</m:t>
                        </m:r>
                      </m:e>
                      <m:sub>
                        <m:r>
                          <a:rPr kumimoji="0" lang="en-US" altLang="zh-CN" sz="1400" b="0" i="1" u="none" strike="noStrike" kern="1200" cap="none" spc="0" normalizeH="0" baseline="0" noProof="0">
                            <a:ln>
                              <a:noFill/>
                            </a:ln>
                            <a:solidFill>
                              <a:prstClr val="black"/>
                            </a:solidFill>
                            <a:effectLst/>
                            <a:uLnTx/>
                            <a:uFillTx/>
                            <a:latin typeface="Cambria Math" panose="02040503050406030204" pitchFamily="18" charset="0"/>
                            <a:cs typeface="+mn-cs"/>
                          </a:rPr>
                          <m:t>𝑡</m:t>
                        </m:r>
                        <m:r>
                          <a:rPr kumimoji="0" lang="en-US" altLang="zh-CN" sz="1400" b="0" i="1" u="none" strike="noStrike" kern="1200" cap="none" spc="0" normalizeH="0" baseline="0" noProof="0">
                            <a:ln>
                              <a:noFill/>
                            </a:ln>
                            <a:solidFill>
                              <a:prstClr val="black"/>
                            </a:solidFill>
                            <a:effectLst/>
                            <a:uLnTx/>
                            <a:uFillTx/>
                            <a:latin typeface="Cambria Math" panose="02040503050406030204" pitchFamily="18" charset="0"/>
                            <a:cs typeface="+mn-cs"/>
                          </a:rPr>
                          <m:t>−1</m:t>
                        </m:r>
                      </m:sub>
                    </m:sSub>
                    <m:r>
                      <a:rPr kumimoji="0" lang="en-US" altLang="zh-CN" sz="1400" b="0" i="0" u="none" strike="noStrike" kern="1200" cap="none" spc="0" normalizeH="0" baseline="0" noProof="0">
                        <a:ln>
                          <a:noFill/>
                        </a:ln>
                        <a:solidFill>
                          <a:prstClr val="black"/>
                        </a:solidFill>
                        <a:effectLst/>
                        <a:uLnTx/>
                        <a:uFillTx/>
                        <a:latin typeface="Cambria Math" panose="02040503050406030204" pitchFamily="18" charset="0"/>
                        <a:cs typeface="+mn-cs"/>
                      </a:rPr>
                      <m:t>,</m:t>
                    </m:r>
                    <m:sSub>
                      <m:sSubPr>
                        <m:ctrlPr>
                          <a:rPr kumimoji="0" lang="zh-CN" altLang="zh-CN" sz="14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CN" sz="1400" b="0" i="1" u="none" strike="noStrike" kern="1200" cap="none" spc="0" normalizeH="0" baseline="0" noProof="0">
                            <a:ln>
                              <a:noFill/>
                            </a:ln>
                            <a:solidFill>
                              <a:prstClr val="black"/>
                            </a:solidFill>
                            <a:effectLst/>
                            <a:uLnTx/>
                            <a:uFillTx/>
                            <a:latin typeface="Cambria Math" panose="02040503050406030204" pitchFamily="18" charset="0"/>
                            <a:cs typeface="+mn-cs"/>
                          </a:rPr>
                          <m:t>𝑥</m:t>
                        </m:r>
                      </m:e>
                      <m:sub>
                        <m:r>
                          <a:rPr kumimoji="0" lang="en-US" altLang="zh-CN" sz="1400" b="0" i="1" u="none" strike="noStrike" kern="1200" cap="none" spc="0" normalizeH="0" baseline="0" noProof="0">
                            <a:ln>
                              <a:noFill/>
                            </a:ln>
                            <a:solidFill>
                              <a:prstClr val="black"/>
                            </a:solidFill>
                            <a:effectLst/>
                            <a:uLnTx/>
                            <a:uFillTx/>
                            <a:latin typeface="Cambria Math" panose="02040503050406030204" pitchFamily="18" charset="0"/>
                            <a:cs typeface="+mn-cs"/>
                          </a:rPr>
                          <m:t>𝑡</m:t>
                        </m:r>
                      </m:sub>
                    </m:sSub>
                    <m:r>
                      <a:rPr kumimoji="0" lang="en-US" altLang="zh-CN" sz="1400" b="0" i="1" u="none" strike="noStrike" kern="1200" cap="none" spc="0" normalizeH="0" baseline="0" noProof="0">
                        <a:ln>
                          <a:noFill/>
                        </a:ln>
                        <a:solidFill>
                          <a:prstClr val="black"/>
                        </a:solidFill>
                        <a:effectLst/>
                        <a:uLnTx/>
                        <a:uFillTx/>
                        <a:latin typeface="Cambria Math" panose="02040503050406030204" pitchFamily="18" charset="0"/>
                        <a:cs typeface="+mn-cs"/>
                      </a:rPr>
                      <m:t>,</m:t>
                    </m:r>
                    <m:sSub>
                      <m:sSubPr>
                        <m:ctrlPr>
                          <a:rPr kumimoji="0" lang="zh-CN" altLang="zh-CN" sz="14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CN" sz="1400" b="0" i="1" u="none" strike="noStrike" kern="1200" cap="none" spc="0" normalizeH="0" baseline="0" noProof="0">
                            <a:ln>
                              <a:noFill/>
                            </a:ln>
                            <a:solidFill>
                              <a:prstClr val="black"/>
                            </a:solidFill>
                            <a:effectLst/>
                            <a:uLnTx/>
                            <a:uFillTx/>
                            <a:latin typeface="Cambria Math" panose="02040503050406030204" pitchFamily="18" charset="0"/>
                            <a:cs typeface="+mn-cs"/>
                          </a:rPr>
                          <m:t>𝑥</m:t>
                        </m:r>
                      </m:e>
                      <m:sub>
                        <m:r>
                          <a:rPr kumimoji="0" lang="en-US" altLang="zh-CN" sz="1400" b="0" i="1" u="none" strike="noStrike" kern="1200" cap="none" spc="0" normalizeH="0" baseline="0" noProof="0">
                            <a:ln>
                              <a:noFill/>
                            </a:ln>
                            <a:solidFill>
                              <a:prstClr val="black"/>
                            </a:solidFill>
                            <a:effectLst/>
                            <a:uLnTx/>
                            <a:uFillTx/>
                            <a:latin typeface="Cambria Math" panose="02040503050406030204" pitchFamily="18" charset="0"/>
                            <a:cs typeface="+mn-cs"/>
                          </a:rPr>
                          <m:t>𝑡</m:t>
                        </m:r>
                        <m:r>
                          <a:rPr kumimoji="0" lang="en-US" altLang="zh-CN" sz="1400" b="0" i="1" u="none" strike="noStrike" kern="1200" cap="none" spc="0" normalizeH="0" baseline="0" noProof="0">
                            <a:ln>
                              <a:noFill/>
                            </a:ln>
                            <a:solidFill>
                              <a:prstClr val="black"/>
                            </a:solidFill>
                            <a:effectLst/>
                            <a:uLnTx/>
                            <a:uFillTx/>
                            <a:latin typeface="Cambria Math" panose="02040503050406030204" pitchFamily="18" charset="0"/>
                            <a:cs typeface="+mn-cs"/>
                          </a:rPr>
                          <m:t>+1</m:t>
                        </m:r>
                      </m:sub>
                    </m:sSub>
                    <m:r>
                      <a:rPr kumimoji="0" lang="en-US" altLang="zh-CN" sz="1400" b="0" i="1" u="none" strike="noStrike" kern="1200" cap="none" spc="0" normalizeH="0" baseline="0" noProof="0">
                        <a:ln>
                          <a:noFill/>
                        </a:ln>
                        <a:solidFill>
                          <a:prstClr val="black"/>
                        </a:solidFill>
                        <a:effectLst/>
                        <a:uLnTx/>
                        <a:uFillTx/>
                        <a:latin typeface="Cambria Math" panose="02040503050406030204" pitchFamily="18" charset="0"/>
                        <a:cs typeface="+mn-cs"/>
                      </a:rPr>
                      <m:t>,…,</m:t>
                    </m:r>
                    <m:sSub>
                      <m:sSubPr>
                        <m:ctrlPr>
                          <a:rPr kumimoji="0" lang="zh-CN" altLang="zh-CN" sz="14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CN" sz="1400" b="0" i="1" u="none" strike="noStrike" kern="1200" cap="none" spc="0" normalizeH="0" baseline="0" noProof="0">
                            <a:ln>
                              <a:noFill/>
                            </a:ln>
                            <a:solidFill>
                              <a:prstClr val="black"/>
                            </a:solidFill>
                            <a:effectLst/>
                            <a:uLnTx/>
                            <a:uFillTx/>
                            <a:latin typeface="Cambria Math" panose="02040503050406030204" pitchFamily="18" charset="0"/>
                            <a:cs typeface="+mn-cs"/>
                          </a:rPr>
                          <m:t>𝑥</m:t>
                        </m:r>
                      </m:e>
                      <m:sub>
                        <m:r>
                          <a:rPr kumimoji="0" lang="en-US" altLang="zh-CN" sz="1400" b="0" i="1" u="none" strike="noStrike" kern="1200" cap="none" spc="0" normalizeH="0" baseline="0" noProof="0">
                            <a:ln>
                              <a:noFill/>
                            </a:ln>
                            <a:solidFill>
                              <a:prstClr val="black"/>
                            </a:solidFill>
                            <a:effectLst/>
                            <a:uLnTx/>
                            <a:uFillTx/>
                            <a:latin typeface="Cambria Math" panose="02040503050406030204" pitchFamily="18" charset="0"/>
                            <a:cs typeface="+mn-cs"/>
                          </a:rPr>
                          <m:t>𝑇</m:t>
                        </m:r>
                      </m:sub>
                    </m:sSub>
                    <m:r>
                      <a:rPr kumimoji="0" lang="en-US" altLang="zh-CN" sz="1400" b="0" i="1" u="none" strike="noStrike" kern="1200" cap="none" spc="0" normalizeH="0" baseline="0" noProof="0">
                        <a:ln>
                          <a:noFill/>
                        </a:ln>
                        <a:solidFill>
                          <a:prstClr val="black"/>
                        </a:solidFill>
                        <a:effectLst/>
                        <a:uLnTx/>
                        <a:uFillTx/>
                        <a:latin typeface="Cambria Math" panose="02040503050406030204" pitchFamily="18" charset="0"/>
                        <a:cs typeface="+mn-cs"/>
                      </a:rPr>
                      <m:t>)</m:t>
                    </m:r>
                  </m:oMath>
                </a14:m>
                <a:r>
                  <a:rPr kumimoji="0" lang="zh-CN"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被循环神经网络处理的示意图。</a:t>
                </a:r>
                <a:endPar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285750" marR="0" lvl="0" indent="-28575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在图</a:t>
                </a:r>
                <a:r>
                  <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5.18</a:t>
                </a:r>
                <a:r>
                  <a:rPr kumimoji="0" lang="zh-CN"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中，时刻</a:t>
                </a:r>
                <a14:m>
                  <m:oMath xmlns:m="http://schemas.openxmlformats.org/officeDocument/2006/math">
                    <m:r>
                      <a:rPr kumimoji="0" lang="en-US" altLang="zh-CN" sz="1400" b="0" i="1" u="none" strike="noStrike" kern="1200" cap="none" spc="0" normalizeH="0" baseline="0" noProof="0">
                        <a:ln>
                          <a:noFill/>
                        </a:ln>
                        <a:solidFill>
                          <a:prstClr val="black"/>
                        </a:solidFill>
                        <a:effectLst/>
                        <a:uLnTx/>
                        <a:uFillTx/>
                        <a:latin typeface="Cambria Math" panose="02040503050406030204" pitchFamily="18" charset="0"/>
                        <a:cs typeface="+mn-cs"/>
                      </a:rPr>
                      <m:t>𝑡</m:t>
                    </m:r>
                  </m:oMath>
                </a14:m>
                <a:r>
                  <a:rPr kumimoji="0" lang="zh-CN"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输入数据</a:t>
                </a:r>
                <a14:m>
                  <m:oMath xmlns:m="http://schemas.openxmlformats.org/officeDocument/2006/math">
                    <m:sSub>
                      <m:sSubPr>
                        <m:ctrlPr>
                          <a:rPr kumimoji="0" lang="zh-CN" altLang="zh-CN" sz="14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CN" sz="1400" b="0" i="1" u="none" strike="noStrike" kern="1200" cap="none" spc="0" normalizeH="0" baseline="0" noProof="0">
                            <a:ln>
                              <a:noFill/>
                            </a:ln>
                            <a:solidFill>
                              <a:prstClr val="black"/>
                            </a:solidFill>
                            <a:effectLst/>
                            <a:uLnTx/>
                            <a:uFillTx/>
                            <a:latin typeface="Cambria Math" panose="02040503050406030204" pitchFamily="18" charset="0"/>
                            <a:cs typeface="+mn-cs"/>
                          </a:rPr>
                          <m:t>𝑥</m:t>
                        </m:r>
                      </m:e>
                      <m:sub>
                        <m:r>
                          <a:rPr kumimoji="0" lang="en-US" altLang="zh-CN" sz="1400" b="0" i="1" u="none" strike="noStrike" kern="1200" cap="none" spc="0" normalizeH="0" baseline="0" noProof="0">
                            <a:ln>
                              <a:noFill/>
                            </a:ln>
                            <a:solidFill>
                              <a:prstClr val="black"/>
                            </a:solidFill>
                            <a:effectLst/>
                            <a:uLnTx/>
                            <a:uFillTx/>
                            <a:latin typeface="Cambria Math" panose="02040503050406030204" pitchFamily="18" charset="0"/>
                            <a:cs typeface="+mn-cs"/>
                          </a:rPr>
                          <m:t>𝑡</m:t>
                        </m:r>
                      </m:sub>
                    </m:sSub>
                  </m:oMath>
                </a14:m>
                <a:r>
                  <a:rPr kumimoji="0" lang="zh-CN"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（文本中的单词）的隐式编码为</a:t>
                </a:r>
                <a14:m>
                  <m:oMath xmlns:m="http://schemas.openxmlformats.org/officeDocument/2006/math">
                    <m:sSub>
                      <m:sSubPr>
                        <m:ctrlPr>
                          <a:rPr kumimoji="0" lang="zh-CN" altLang="zh-CN" sz="14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CN" sz="1400" b="0" i="1" u="none" strike="noStrike" kern="1200" cap="none" spc="0" normalizeH="0" baseline="0" noProof="0">
                            <a:ln>
                              <a:noFill/>
                            </a:ln>
                            <a:solidFill>
                              <a:prstClr val="black"/>
                            </a:solidFill>
                            <a:effectLst/>
                            <a:uLnTx/>
                            <a:uFillTx/>
                            <a:latin typeface="Cambria Math" panose="02040503050406030204" pitchFamily="18" charset="0"/>
                            <a:cs typeface="+mn-cs"/>
                          </a:rPr>
                          <m:t>h</m:t>
                        </m:r>
                      </m:e>
                      <m:sub>
                        <m:r>
                          <a:rPr kumimoji="0" lang="en-US" altLang="zh-CN" sz="1400" b="0" i="1" u="none" strike="noStrike" kern="1200" cap="none" spc="0" normalizeH="0" baseline="0" noProof="0">
                            <a:ln>
                              <a:noFill/>
                            </a:ln>
                            <a:solidFill>
                              <a:prstClr val="black"/>
                            </a:solidFill>
                            <a:effectLst/>
                            <a:uLnTx/>
                            <a:uFillTx/>
                            <a:latin typeface="Cambria Math" panose="02040503050406030204" pitchFamily="18" charset="0"/>
                            <a:cs typeface="+mn-cs"/>
                          </a:rPr>
                          <m:t>𝑡</m:t>
                        </m:r>
                      </m:sub>
                    </m:sSub>
                  </m:oMath>
                </a14:m>
                <a:r>
                  <a:rPr kumimoji="0" lang="zh-CN"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、其真实输出为</a:t>
                </a:r>
                <a14:m>
                  <m:oMath xmlns:m="http://schemas.openxmlformats.org/officeDocument/2006/math">
                    <m:sSub>
                      <m:sSubPr>
                        <m:ctrlPr>
                          <a:rPr kumimoji="0" lang="zh-CN" altLang="zh-CN" sz="14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CN" sz="1400" b="0" i="1" u="none" strike="noStrike" kern="1200" cap="none" spc="0" normalizeH="0" baseline="0" noProof="0">
                            <a:ln>
                              <a:noFill/>
                            </a:ln>
                            <a:solidFill>
                              <a:prstClr val="black"/>
                            </a:solidFill>
                            <a:effectLst/>
                            <a:uLnTx/>
                            <a:uFillTx/>
                            <a:latin typeface="Cambria Math" panose="02040503050406030204" pitchFamily="18" charset="0"/>
                            <a:cs typeface="+mn-cs"/>
                          </a:rPr>
                          <m:t>𝑦</m:t>
                        </m:r>
                      </m:e>
                      <m:sub>
                        <m:r>
                          <a:rPr kumimoji="0" lang="en-US" altLang="zh-CN" sz="1400" b="0" i="1" u="none" strike="noStrike" kern="1200" cap="none" spc="0" normalizeH="0" baseline="0" noProof="0">
                            <a:ln>
                              <a:noFill/>
                            </a:ln>
                            <a:solidFill>
                              <a:prstClr val="black"/>
                            </a:solidFill>
                            <a:effectLst/>
                            <a:uLnTx/>
                            <a:uFillTx/>
                            <a:latin typeface="Cambria Math" panose="02040503050406030204" pitchFamily="18" charset="0"/>
                            <a:cs typeface="+mn-cs"/>
                          </a:rPr>
                          <m:t>𝑡</m:t>
                        </m:r>
                      </m:sub>
                    </m:sSub>
                  </m:oMath>
                </a14:m>
                <a:r>
                  <a:rPr kumimoji="0" lang="zh-CN"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（单词词性）、模型预测</a:t>
                </a:r>
                <a14:m>
                  <m:oMath xmlns:m="http://schemas.openxmlformats.org/officeDocument/2006/math">
                    <m:sSub>
                      <m:sSubPr>
                        <m:ctrlPr>
                          <a:rPr kumimoji="0" lang="zh-CN" altLang="zh-CN" sz="14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CN" sz="1400" b="0" i="1" u="none" strike="noStrike" kern="1200" cap="none" spc="0" normalizeH="0" baseline="0" noProof="0">
                            <a:ln>
                              <a:noFill/>
                            </a:ln>
                            <a:solidFill>
                              <a:prstClr val="black"/>
                            </a:solidFill>
                            <a:effectLst/>
                            <a:uLnTx/>
                            <a:uFillTx/>
                            <a:latin typeface="Cambria Math" panose="02040503050406030204" pitchFamily="18" charset="0"/>
                            <a:cs typeface="+mn-cs"/>
                          </a:rPr>
                          <m:t>𝑥</m:t>
                        </m:r>
                      </m:e>
                      <m:sub>
                        <m:r>
                          <a:rPr kumimoji="0" lang="en-US" altLang="zh-CN" sz="1400" b="0" i="1" u="none" strike="noStrike" kern="1200" cap="none" spc="0" normalizeH="0" baseline="0" noProof="0">
                            <a:ln>
                              <a:noFill/>
                            </a:ln>
                            <a:solidFill>
                              <a:prstClr val="black"/>
                            </a:solidFill>
                            <a:effectLst/>
                            <a:uLnTx/>
                            <a:uFillTx/>
                            <a:latin typeface="Cambria Math" panose="02040503050406030204" pitchFamily="18" charset="0"/>
                            <a:cs typeface="+mn-cs"/>
                          </a:rPr>
                          <m:t>𝑡</m:t>
                        </m:r>
                      </m:sub>
                    </m:sSub>
                  </m:oMath>
                </a14:m>
                <a:r>
                  <a:rPr kumimoji="0" lang="zh-CN"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的词性是</a:t>
                </a:r>
                <a14:m>
                  <m:oMath xmlns:m="http://schemas.openxmlformats.org/officeDocument/2006/math">
                    <m:sSub>
                      <m:sSubPr>
                        <m:ctrlPr>
                          <a:rPr kumimoji="0" lang="zh-CN" altLang="zh-CN" sz="14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CN" sz="1400" b="0" i="1" u="none" strike="noStrike" kern="1200" cap="none" spc="0" normalizeH="0" baseline="0" noProof="0">
                            <a:ln>
                              <a:noFill/>
                            </a:ln>
                            <a:solidFill>
                              <a:prstClr val="black"/>
                            </a:solidFill>
                            <a:effectLst/>
                            <a:uLnTx/>
                            <a:uFillTx/>
                            <a:latin typeface="Cambria Math" panose="02040503050406030204" pitchFamily="18" charset="0"/>
                            <a:cs typeface="+mn-cs"/>
                          </a:rPr>
                          <m:t>𝑂</m:t>
                        </m:r>
                      </m:e>
                      <m:sub>
                        <m:r>
                          <a:rPr kumimoji="0" lang="en-US" altLang="zh-CN" sz="1400" b="0" i="1" u="none" strike="noStrike" kern="1200" cap="none" spc="0" normalizeH="0" baseline="0" noProof="0">
                            <a:ln>
                              <a:noFill/>
                            </a:ln>
                            <a:solidFill>
                              <a:prstClr val="black"/>
                            </a:solidFill>
                            <a:effectLst/>
                            <a:uLnTx/>
                            <a:uFillTx/>
                            <a:latin typeface="Cambria Math" panose="02040503050406030204" pitchFamily="18" charset="0"/>
                            <a:cs typeface="+mn-cs"/>
                          </a:rPr>
                          <m:t>𝑡</m:t>
                        </m:r>
                      </m:sub>
                    </m:sSub>
                  </m:oMath>
                </a14:m>
                <a:r>
                  <a:rPr kumimoji="0" lang="zh-CN"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。参数</a:t>
                </a:r>
                <a14:m>
                  <m:oMath xmlns:m="http://schemas.openxmlformats.org/officeDocument/2006/math">
                    <m:sSub>
                      <m:sSubPr>
                        <m:ctrlPr>
                          <a:rPr kumimoji="0" lang="zh-CN" altLang="zh-CN" sz="14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CN" sz="1400" b="0" i="1" u="none" strike="noStrike" kern="1200" cap="none" spc="0" normalizeH="0" baseline="0" noProof="0">
                            <a:ln>
                              <a:noFill/>
                            </a:ln>
                            <a:solidFill>
                              <a:prstClr val="black"/>
                            </a:solidFill>
                            <a:effectLst/>
                            <a:uLnTx/>
                            <a:uFillTx/>
                            <a:latin typeface="Cambria Math" panose="02040503050406030204" pitchFamily="18" charset="0"/>
                            <a:cs typeface="+mn-cs"/>
                          </a:rPr>
                          <m:t>𝑊</m:t>
                        </m:r>
                      </m:e>
                      <m:sub>
                        <m:r>
                          <a:rPr kumimoji="0" lang="en-US" altLang="zh-CN" sz="1400" b="0" i="1" u="none" strike="noStrike" kern="1200" cap="none" spc="0" normalizeH="0" baseline="0" noProof="0">
                            <a:ln>
                              <a:noFill/>
                            </a:ln>
                            <a:solidFill>
                              <a:prstClr val="black"/>
                            </a:solidFill>
                            <a:effectLst/>
                            <a:uLnTx/>
                            <a:uFillTx/>
                            <a:latin typeface="Cambria Math" panose="02040503050406030204" pitchFamily="18" charset="0"/>
                            <a:cs typeface="+mn-cs"/>
                          </a:rPr>
                          <m:t>𝑥</m:t>
                        </m:r>
                      </m:sub>
                    </m:sSub>
                  </m:oMath>
                </a14:m>
                <a:r>
                  <a:rPr kumimoji="0" lang="zh-CN"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将</a:t>
                </a:r>
                <a14:m>
                  <m:oMath xmlns:m="http://schemas.openxmlformats.org/officeDocument/2006/math">
                    <m:sSub>
                      <m:sSubPr>
                        <m:ctrlPr>
                          <a:rPr kumimoji="0" lang="zh-CN" altLang="zh-CN" sz="14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CN" sz="1400" b="0" i="1" u="none" strike="noStrike" kern="1200" cap="none" spc="0" normalizeH="0" baseline="0" noProof="0">
                            <a:ln>
                              <a:noFill/>
                            </a:ln>
                            <a:solidFill>
                              <a:prstClr val="black"/>
                            </a:solidFill>
                            <a:effectLst/>
                            <a:uLnTx/>
                            <a:uFillTx/>
                            <a:latin typeface="Cambria Math" panose="02040503050406030204" pitchFamily="18" charset="0"/>
                            <a:cs typeface="+mn-cs"/>
                          </a:rPr>
                          <m:t>𝑥</m:t>
                        </m:r>
                      </m:e>
                      <m:sub>
                        <m:r>
                          <a:rPr kumimoji="0" lang="en-US" altLang="zh-CN" sz="1400" b="0" i="1" u="none" strike="noStrike" kern="1200" cap="none" spc="0" normalizeH="0" baseline="0" noProof="0">
                            <a:ln>
                              <a:noFill/>
                            </a:ln>
                            <a:solidFill>
                              <a:prstClr val="black"/>
                            </a:solidFill>
                            <a:effectLst/>
                            <a:uLnTx/>
                            <a:uFillTx/>
                            <a:latin typeface="Cambria Math" panose="02040503050406030204" pitchFamily="18" charset="0"/>
                            <a:cs typeface="+mn-cs"/>
                          </a:rPr>
                          <m:t>𝑡</m:t>
                        </m:r>
                      </m:sub>
                    </m:sSub>
                  </m:oMath>
                </a14:m>
                <a:r>
                  <a:rPr kumimoji="0" lang="zh-CN"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映射为隐式编码</a:t>
                </a:r>
                <a14:m>
                  <m:oMath xmlns:m="http://schemas.openxmlformats.org/officeDocument/2006/math">
                    <m:sSub>
                      <m:sSubPr>
                        <m:ctrlPr>
                          <a:rPr kumimoji="0" lang="zh-CN" altLang="zh-CN" sz="14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CN" sz="1400" b="0" i="1" u="none" strike="noStrike" kern="1200" cap="none" spc="0" normalizeH="0" baseline="0" noProof="0">
                            <a:ln>
                              <a:noFill/>
                            </a:ln>
                            <a:solidFill>
                              <a:prstClr val="black"/>
                            </a:solidFill>
                            <a:effectLst/>
                            <a:uLnTx/>
                            <a:uFillTx/>
                            <a:latin typeface="Cambria Math" panose="02040503050406030204" pitchFamily="18" charset="0"/>
                            <a:cs typeface="+mn-cs"/>
                          </a:rPr>
                          <m:t>h</m:t>
                        </m:r>
                      </m:e>
                      <m:sub>
                        <m:r>
                          <a:rPr kumimoji="0" lang="en-US" altLang="zh-CN" sz="1400" b="0" i="1" u="none" strike="noStrike" kern="1200" cap="none" spc="0" normalizeH="0" baseline="0" noProof="0">
                            <a:ln>
                              <a:noFill/>
                            </a:ln>
                            <a:solidFill>
                              <a:prstClr val="black"/>
                            </a:solidFill>
                            <a:effectLst/>
                            <a:uLnTx/>
                            <a:uFillTx/>
                            <a:latin typeface="Cambria Math" panose="02040503050406030204" pitchFamily="18" charset="0"/>
                            <a:cs typeface="+mn-cs"/>
                          </a:rPr>
                          <m:t>𝑡</m:t>
                        </m:r>
                      </m:sub>
                    </m:sSub>
                  </m:oMath>
                </a14:m>
                <a:r>
                  <a:rPr kumimoji="0" lang="zh-CN"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、参数</a:t>
                </a:r>
                <a14:m>
                  <m:oMath xmlns:m="http://schemas.openxmlformats.org/officeDocument/2006/math">
                    <m:sSub>
                      <m:sSubPr>
                        <m:ctrlPr>
                          <a:rPr kumimoji="0" lang="zh-CN" altLang="zh-CN" sz="14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CN" sz="1400" b="0" i="1" u="none" strike="noStrike" kern="1200" cap="none" spc="0" normalizeH="0" baseline="0" noProof="0">
                            <a:ln>
                              <a:noFill/>
                            </a:ln>
                            <a:solidFill>
                              <a:prstClr val="black"/>
                            </a:solidFill>
                            <a:effectLst/>
                            <a:uLnTx/>
                            <a:uFillTx/>
                            <a:latin typeface="Cambria Math" panose="02040503050406030204" pitchFamily="18" charset="0"/>
                            <a:cs typeface="+mn-cs"/>
                          </a:rPr>
                          <m:t>𝑊</m:t>
                        </m:r>
                      </m:e>
                      <m:sub>
                        <m:r>
                          <a:rPr kumimoji="0" lang="en-US" altLang="zh-CN" sz="1400" b="0" i="1" u="none" strike="noStrike" kern="1200" cap="none" spc="0" normalizeH="0" baseline="0" noProof="0">
                            <a:ln>
                              <a:noFill/>
                            </a:ln>
                            <a:solidFill>
                              <a:prstClr val="black"/>
                            </a:solidFill>
                            <a:effectLst/>
                            <a:uLnTx/>
                            <a:uFillTx/>
                            <a:latin typeface="Cambria Math" panose="02040503050406030204" pitchFamily="18" charset="0"/>
                            <a:cs typeface="+mn-cs"/>
                          </a:rPr>
                          <m:t>𝑜</m:t>
                        </m:r>
                      </m:sub>
                    </m:sSub>
                  </m:oMath>
                </a14:m>
                <a:r>
                  <a:rPr kumimoji="0" lang="zh-CN"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将</a:t>
                </a:r>
                <a14:m>
                  <m:oMath xmlns:m="http://schemas.openxmlformats.org/officeDocument/2006/math">
                    <m:sSub>
                      <m:sSubPr>
                        <m:ctrlPr>
                          <a:rPr kumimoji="0" lang="zh-CN" altLang="zh-CN" sz="14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CN" sz="1400" b="0" i="1" u="none" strike="noStrike" kern="1200" cap="none" spc="0" normalizeH="0" baseline="0" noProof="0">
                            <a:ln>
                              <a:noFill/>
                            </a:ln>
                            <a:solidFill>
                              <a:prstClr val="black"/>
                            </a:solidFill>
                            <a:effectLst/>
                            <a:uLnTx/>
                            <a:uFillTx/>
                            <a:latin typeface="Cambria Math" panose="02040503050406030204" pitchFamily="18" charset="0"/>
                            <a:cs typeface="+mn-cs"/>
                          </a:rPr>
                          <m:t>h</m:t>
                        </m:r>
                      </m:e>
                      <m:sub>
                        <m:r>
                          <a:rPr kumimoji="0" lang="en-US" altLang="zh-CN" sz="1400" b="0" i="1" u="none" strike="noStrike" kern="1200" cap="none" spc="0" normalizeH="0" baseline="0" noProof="0">
                            <a:ln>
                              <a:noFill/>
                            </a:ln>
                            <a:solidFill>
                              <a:prstClr val="black"/>
                            </a:solidFill>
                            <a:effectLst/>
                            <a:uLnTx/>
                            <a:uFillTx/>
                            <a:latin typeface="Cambria Math" panose="02040503050406030204" pitchFamily="18" charset="0"/>
                            <a:cs typeface="+mn-cs"/>
                          </a:rPr>
                          <m:t>𝑡</m:t>
                        </m:r>
                      </m:sub>
                    </m:sSub>
                  </m:oMath>
                </a14:m>
                <a:r>
                  <a:rPr kumimoji="0" lang="zh-CN"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映射为预测输出</a:t>
                </a:r>
                <a14:m>
                  <m:oMath xmlns:m="http://schemas.openxmlformats.org/officeDocument/2006/math">
                    <m:sSub>
                      <m:sSubPr>
                        <m:ctrlPr>
                          <a:rPr kumimoji="0" lang="zh-CN" altLang="zh-CN" sz="14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CN" sz="1400" b="0" i="1" u="none" strike="noStrike" kern="1200" cap="none" spc="0" normalizeH="0" baseline="0" noProof="0">
                            <a:ln>
                              <a:noFill/>
                            </a:ln>
                            <a:solidFill>
                              <a:prstClr val="black"/>
                            </a:solidFill>
                            <a:effectLst/>
                            <a:uLnTx/>
                            <a:uFillTx/>
                            <a:latin typeface="Cambria Math" panose="02040503050406030204" pitchFamily="18" charset="0"/>
                            <a:cs typeface="+mn-cs"/>
                          </a:rPr>
                          <m:t>𝑂</m:t>
                        </m:r>
                      </m:e>
                      <m:sub>
                        <m:r>
                          <a:rPr kumimoji="0" lang="en-US" altLang="zh-CN" sz="1400" b="0" i="1" u="none" strike="noStrike" kern="1200" cap="none" spc="0" normalizeH="0" baseline="0" noProof="0">
                            <a:ln>
                              <a:noFill/>
                            </a:ln>
                            <a:solidFill>
                              <a:prstClr val="black"/>
                            </a:solidFill>
                            <a:effectLst/>
                            <a:uLnTx/>
                            <a:uFillTx/>
                            <a:latin typeface="Cambria Math" panose="02040503050406030204" pitchFamily="18" charset="0"/>
                            <a:cs typeface="+mn-cs"/>
                          </a:rPr>
                          <m:t>𝑡</m:t>
                        </m:r>
                      </m:sub>
                    </m:sSub>
                  </m:oMath>
                </a14:m>
                <a:r>
                  <a:rPr kumimoji="0" lang="zh-CN"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14:m>
                  <m:oMath xmlns:m="http://schemas.openxmlformats.org/officeDocument/2006/math">
                    <m:sSub>
                      <m:sSubPr>
                        <m:ctrlPr>
                          <a:rPr kumimoji="0" lang="zh-CN" altLang="zh-CN" sz="14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CN" sz="1400" b="0" i="1" u="none" strike="noStrike" kern="1200" cap="none" spc="0" normalizeH="0" baseline="0" noProof="0">
                            <a:ln>
                              <a:noFill/>
                            </a:ln>
                            <a:solidFill>
                              <a:prstClr val="black"/>
                            </a:solidFill>
                            <a:effectLst/>
                            <a:uLnTx/>
                            <a:uFillTx/>
                            <a:latin typeface="Cambria Math" panose="02040503050406030204" pitchFamily="18" charset="0"/>
                            <a:cs typeface="+mn-cs"/>
                          </a:rPr>
                          <m:t>h</m:t>
                        </m:r>
                      </m:e>
                      <m:sub>
                        <m:r>
                          <a:rPr kumimoji="0" lang="en-US" altLang="zh-CN" sz="1400" b="0" i="1" u="none" strike="noStrike" kern="1200" cap="none" spc="0" normalizeH="0" baseline="0" noProof="0">
                            <a:ln>
                              <a:noFill/>
                            </a:ln>
                            <a:solidFill>
                              <a:prstClr val="black"/>
                            </a:solidFill>
                            <a:effectLst/>
                            <a:uLnTx/>
                            <a:uFillTx/>
                            <a:latin typeface="Cambria Math" panose="02040503050406030204" pitchFamily="18" charset="0"/>
                            <a:cs typeface="+mn-cs"/>
                          </a:rPr>
                          <m:t>𝑡</m:t>
                        </m:r>
                        <m:r>
                          <a:rPr kumimoji="0" lang="en-US" altLang="zh-CN" sz="1400" b="0" i="1" u="none" strike="noStrike" kern="1200" cap="none" spc="0" normalizeH="0" baseline="0" noProof="0">
                            <a:ln>
                              <a:noFill/>
                            </a:ln>
                            <a:solidFill>
                              <a:prstClr val="black"/>
                            </a:solidFill>
                            <a:effectLst/>
                            <a:uLnTx/>
                            <a:uFillTx/>
                            <a:latin typeface="Cambria Math" panose="02040503050406030204" pitchFamily="18" charset="0"/>
                            <a:cs typeface="+mn-cs"/>
                          </a:rPr>
                          <m:t>−1</m:t>
                        </m:r>
                      </m:sub>
                    </m:sSub>
                  </m:oMath>
                </a14:m>
                <a:r>
                  <a:rPr kumimoji="0" lang="zh-CN"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通过参数</a:t>
                </a:r>
                <a14:m>
                  <m:oMath xmlns:m="http://schemas.openxmlformats.org/officeDocument/2006/math">
                    <m:sSub>
                      <m:sSubPr>
                        <m:ctrlPr>
                          <a:rPr kumimoji="0" lang="zh-CN" altLang="zh-CN" sz="14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CN" sz="1400" b="0" i="1" u="none" strike="noStrike" kern="1200" cap="none" spc="0" normalizeH="0" baseline="0" noProof="0">
                            <a:ln>
                              <a:noFill/>
                            </a:ln>
                            <a:solidFill>
                              <a:prstClr val="black"/>
                            </a:solidFill>
                            <a:effectLst/>
                            <a:uLnTx/>
                            <a:uFillTx/>
                            <a:latin typeface="Cambria Math" panose="02040503050406030204" pitchFamily="18" charset="0"/>
                            <a:cs typeface="+mn-cs"/>
                          </a:rPr>
                          <m:t>𝑊</m:t>
                        </m:r>
                      </m:e>
                      <m:sub>
                        <m:r>
                          <a:rPr kumimoji="0" lang="en-US" altLang="zh-CN" sz="1400" b="0" i="1" u="none" strike="noStrike" kern="1200" cap="none" spc="0" normalizeH="0" baseline="0" noProof="0">
                            <a:ln>
                              <a:noFill/>
                            </a:ln>
                            <a:solidFill>
                              <a:prstClr val="black"/>
                            </a:solidFill>
                            <a:effectLst/>
                            <a:uLnTx/>
                            <a:uFillTx/>
                            <a:latin typeface="Cambria Math" panose="02040503050406030204" pitchFamily="18" charset="0"/>
                            <a:cs typeface="+mn-cs"/>
                          </a:rPr>
                          <m:t>h</m:t>
                        </m:r>
                      </m:sub>
                    </m:sSub>
                  </m:oMath>
                </a14:m>
                <a:r>
                  <a:rPr kumimoji="0" lang="zh-CN"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参与</a:t>
                </a:r>
                <a14:m>
                  <m:oMath xmlns:m="http://schemas.openxmlformats.org/officeDocument/2006/math">
                    <m:sSub>
                      <m:sSubPr>
                        <m:ctrlPr>
                          <a:rPr kumimoji="0" lang="zh-CN" altLang="zh-CN" sz="14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CN" sz="1400" b="0" i="1" u="none" strike="noStrike" kern="1200" cap="none" spc="0" normalizeH="0" baseline="0" noProof="0">
                            <a:ln>
                              <a:noFill/>
                            </a:ln>
                            <a:solidFill>
                              <a:prstClr val="black"/>
                            </a:solidFill>
                            <a:effectLst/>
                            <a:uLnTx/>
                            <a:uFillTx/>
                            <a:latin typeface="Cambria Math" panose="02040503050406030204" pitchFamily="18" charset="0"/>
                            <a:cs typeface="+mn-cs"/>
                          </a:rPr>
                          <m:t>h</m:t>
                        </m:r>
                      </m:e>
                      <m:sub>
                        <m:r>
                          <a:rPr kumimoji="0" lang="en-US" altLang="zh-CN" sz="1400" b="0" i="1" u="none" strike="noStrike" kern="1200" cap="none" spc="0" normalizeH="0" baseline="0" noProof="0">
                            <a:ln>
                              <a:noFill/>
                            </a:ln>
                            <a:solidFill>
                              <a:prstClr val="black"/>
                            </a:solidFill>
                            <a:effectLst/>
                            <a:uLnTx/>
                            <a:uFillTx/>
                            <a:latin typeface="Cambria Math" panose="02040503050406030204" pitchFamily="18" charset="0"/>
                            <a:cs typeface="+mn-cs"/>
                          </a:rPr>
                          <m:t>𝑡</m:t>
                        </m:r>
                      </m:sub>
                    </m:sSub>
                  </m:oMath>
                </a14:m>
                <a:r>
                  <a:rPr kumimoji="0" lang="zh-CN"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的生成。图中</a:t>
                </a:r>
                <a14:m>
                  <m:oMath xmlns:m="http://schemas.openxmlformats.org/officeDocument/2006/math">
                    <m:sSub>
                      <m:sSubPr>
                        <m:ctrlPr>
                          <a:rPr kumimoji="0" lang="zh-CN" altLang="zh-CN" sz="14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CN" sz="1400" b="0" i="1" u="none" strike="noStrike" kern="1200" cap="none" spc="0" normalizeH="0" baseline="0" noProof="0">
                            <a:ln>
                              <a:noFill/>
                            </a:ln>
                            <a:solidFill>
                              <a:prstClr val="black"/>
                            </a:solidFill>
                            <a:effectLst/>
                            <a:uLnTx/>
                            <a:uFillTx/>
                            <a:latin typeface="Cambria Math" panose="02040503050406030204" pitchFamily="18" charset="0"/>
                            <a:cs typeface="+mn-cs"/>
                          </a:rPr>
                          <m:t>𝑊</m:t>
                        </m:r>
                      </m:e>
                      <m:sub>
                        <m:r>
                          <a:rPr kumimoji="0" lang="en-US" altLang="zh-CN" sz="1400" b="0" i="1" u="none" strike="noStrike" kern="1200" cap="none" spc="0" normalizeH="0" baseline="0" noProof="0">
                            <a:ln>
                              <a:noFill/>
                            </a:ln>
                            <a:solidFill>
                              <a:prstClr val="black"/>
                            </a:solidFill>
                            <a:effectLst/>
                            <a:uLnTx/>
                            <a:uFillTx/>
                            <a:latin typeface="Cambria Math" panose="02040503050406030204" pitchFamily="18" charset="0"/>
                            <a:cs typeface="+mn-cs"/>
                          </a:rPr>
                          <m:t>𝑥</m:t>
                        </m:r>
                      </m:sub>
                    </m:sSub>
                  </m:oMath>
                </a14:m>
                <a:r>
                  <a:rPr kumimoji="0" lang="zh-CN"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14:m>
                  <m:oMath xmlns:m="http://schemas.openxmlformats.org/officeDocument/2006/math">
                    <m:sSub>
                      <m:sSubPr>
                        <m:ctrlPr>
                          <a:rPr kumimoji="0" lang="zh-CN" altLang="zh-CN" sz="14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CN" sz="1400" b="0" i="1" u="none" strike="noStrike" kern="1200" cap="none" spc="0" normalizeH="0" baseline="0" noProof="0">
                            <a:ln>
                              <a:noFill/>
                            </a:ln>
                            <a:solidFill>
                              <a:prstClr val="black"/>
                            </a:solidFill>
                            <a:effectLst/>
                            <a:uLnTx/>
                            <a:uFillTx/>
                            <a:latin typeface="Cambria Math" panose="02040503050406030204" pitchFamily="18" charset="0"/>
                            <a:cs typeface="+mn-cs"/>
                          </a:rPr>
                          <m:t>𝑊</m:t>
                        </m:r>
                      </m:e>
                      <m:sub>
                        <m:r>
                          <a:rPr kumimoji="0" lang="en-US" altLang="zh-CN" sz="1400" b="0" i="1" u="none" strike="noStrike" kern="1200" cap="none" spc="0" normalizeH="0" baseline="0" noProof="0">
                            <a:ln>
                              <a:noFill/>
                            </a:ln>
                            <a:solidFill>
                              <a:prstClr val="black"/>
                            </a:solidFill>
                            <a:effectLst/>
                            <a:uLnTx/>
                            <a:uFillTx/>
                            <a:latin typeface="Cambria Math" panose="02040503050406030204" pitchFamily="18" charset="0"/>
                            <a:cs typeface="+mn-cs"/>
                          </a:rPr>
                          <m:t>𝑜</m:t>
                        </m:r>
                      </m:sub>
                    </m:sSub>
                  </m:oMath>
                </a14:m>
                <a:r>
                  <a:rPr kumimoji="0" lang="zh-CN"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和</a:t>
                </a:r>
                <a14:m>
                  <m:oMath xmlns:m="http://schemas.openxmlformats.org/officeDocument/2006/math">
                    <m:sSub>
                      <m:sSubPr>
                        <m:ctrlPr>
                          <a:rPr kumimoji="0" lang="zh-CN" altLang="zh-CN" sz="14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CN" sz="1400" b="0" i="1" u="none" strike="noStrike" kern="1200" cap="none" spc="0" normalizeH="0" baseline="0" noProof="0">
                            <a:ln>
                              <a:noFill/>
                            </a:ln>
                            <a:solidFill>
                              <a:prstClr val="black"/>
                            </a:solidFill>
                            <a:effectLst/>
                            <a:uLnTx/>
                            <a:uFillTx/>
                            <a:latin typeface="Cambria Math" panose="02040503050406030204" pitchFamily="18" charset="0"/>
                            <a:cs typeface="+mn-cs"/>
                          </a:rPr>
                          <m:t>𝑊</m:t>
                        </m:r>
                      </m:e>
                      <m:sub>
                        <m:r>
                          <a:rPr kumimoji="0" lang="en-US" altLang="zh-CN" sz="1400" b="0" i="1" u="none" strike="noStrike" kern="1200" cap="none" spc="0" normalizeH="0" baseline="0" noProof="0">
                            <a:ln>
                              <a:noFill/>
                            </a:ln>
                            <a:solidFill>
                              <a:prstClr val="black"/>
                            </a:solidFill>
                            <a:effectLst/>
                            <a:uLnTx/>
                            <a:uFillTx/>
                            <a:latin typeface="Cambria Math" panose="02040503050406030204" pitchFamily="18" charset="0"/>
                            <a:cs typeface="+mn-cs"/>
                          </a:rPr>
                          <m:t>h</m:t>
                        </m:r>
                      </m:sub>
                    </m:sSub>
                  </m:oMath>
                </a14:m>
                <a:r>
                  <a:rPr kumimoji="0" lang="zh-CN"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是复用参数。</a:t>
                </a:r>
              </a:p>
              <a:p>
                <a:pPr marL="285750" marR="0" lvl="0" indent="-28575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假设时刻</a:t>
                </a:r>
                <a14:m>
                  <m:oMath xmlns:m="http://schemas.openxmlformats.org/officeDocument/2006/math">
                    <m:r>
                      <a:rPr kumimoji="0" lang="en-US" altLang="zh-CN" sz="1400" b="0" i="1" u="none" strike="noStrike" kern="1200" cap="none" spc="0" normalizeH="0" baseline="0" noProof="0">
                        <a:ln>
                          <a:noFill/>
                        </a:ln>
                        <a:solidFill>
                          <a:prstClr val="black"/>
                        </a:solidFill>
                        <a:effectLst/>
                        <a:uLnTx/>
                        <a:uFillTx/>
                        <a:latin typeface="Cambria Math" panose="02040503050406030204" pitchFamily="18" charset="0"/>
                        <a:cs typeface="+mn-cs"/>
                      </a:rPr>
                      <m:t>𝑡</m:t>
                    </m:r>
                  </m:oMath>
                </a14:m>
                <a:r>
                  <a:rPr kumimoji="0" lang="zh-CN"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隐式编码如下得到：</a:t>
                </a:r>
                <a14:m>
                  <m:oMath xmlns:m="http://schemas.openxmlformats.org/officeDocument/2006/math">
                    <m:sSub>
                      <m:sSubPr>
                        <m:ctrlPr>
                          <a:rPr kumimoji="0" lang="zh-CN" altLang="zh-CN" sz="14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CN" sz="1400" b="0" i="1" u="none" strike="noStrike" kern="1200" cap="none" spc="0" normalizeH="0" baseline="0" noProof="0">
                            <a:ln>
                              <a:noFill/>
                            </a:ln>
                            <a:solidFill>
                              <a:prstClr val="black"/>
                            </a:solidFill>
                            <a:effectLst/>
                            <a:uLnTx/>
                            <a:uFillTx/>
                            <a:latin typeface="Cambria Math" panose="02040503050406030204" pitchFamily="18" charset="0"/>
                            <a:cs typeface="+mn-cs"/>
                          </a:rPr>
                          <m:t>h</m:t>
                        </m:r>
                      </m:e>
                      <m:sub>
                        <m:r>
                          <a:rPr kumimoji="0" lang="en-US" altLang="zh-CN" sz="1400" b="0" i="1" u="none" strike="noStrike" kern="1200" cap="none" spc="0" normalizeH="0" baseline="0" noProof="0">
                            <a:ln>
                              <a:noFill/>
                            </a:ln>
                            <a:solidFill>
                              <a:prstClr val="black"/>
                            </a:solidFill>
                            <a:effectLst/>
                            <a:uLnTx/>
                            <a:uFillTx/>
                            <a:latin typeface="Cambria Math" panose="02040503050406030204" pitchFamily="18" charset="0"/>
                            <a:cs typeface="+mn-cs"/>
                          </a:rPr>
                          <m:t>𝑡</m:t>
                        </m:r>
                      </m:sub>
                    </m:sSub>
                    <m:r>
                      <a:rPr kumimoji="0" lang="en-US" altLang="zh-CN" sz="1400" b="0" i="1" u="none" strike="noStrike" kern="1200" cap="none" spc="0" normalizeH="0" baseline="0" noProof="0">
                        <a:ln>
                          <a:noFill/>
                        </a:ln>
                        <a:solidFill>
                          <a:prstClr val="black"/>
                        </a:solidFill>
                        <a:effectLst/>
                        <a:uLnTx/>
                        <a:uFillTx/>
                        <a:latin typeface="Cambria Math" panose="02040503050406030204" pitchFamily="18" charset="0"/>
                        <a:cs typeface="+mn-cs"/>
                      </a:rPr>
                      <m:t>=</m:t>
                    </m:r>
                    <m:r>
                      <m:rPr>
                        <m:sty m:val="p"/>
                      </m:rPr>
                      <a:rPr kumimoji="0" lang="en-US" altLang="zh-CN" sz="1400" b="0" i="0" u="none" strike="noStrike" kern="1200" cap="none" spc="0" normalizeH="0" baseline="0" noProof="0">
                        <a:ln>
                          <a:noFill/>
                        </a:ln>
                        <a:solidFill>
                          <a:prstClr val="black"/>
                        </a:solidFill>
                        <a:effectLst/>
                        <a:uLnTx/>
                        <a:uFillTx/>
                        <a:latin typeface="Cambria Math" panose="02040503050406030204" pitchFamily="18" charset="0"/>
                        <a:cs typeface="+mn-cs"/>
                      </a:rPr>
                      <m:t>tanh</m:t>
                    </m:r>
                    <m:r>
                      <a:rPr kumimoji="0" lang="en-US" altLang="zh-CN" sz="1400" b="0" i="0"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en-US" altLang="zh-CN" sz="1400" b="0" i="1" u="none" strike="noStrike" kern="1200" cap="none" spc="0" normalizeH="0" baseline="0" noProof="0">
                        <a:ln>
                          <a:noFill/>
                        </a:ln>
                        <a:solidFill>
                          <a:prstClr val="black"/>
                        </a:solidFill>
                        <a:effectLst/>
                        <a:uLnTx/>
                        <a:uFillTx/>
                        <a:latin typeface="Cambria Math" panose="02040503050406030204" pitchFamily="18" charset="0"/>
                        <a:cs typeface="+mn-cs"/>
                      </a:rPr>
                      <m:t>(</m:t>
                    </m:r>
                    <m:sSub>
                      <m:sSubPr>
                        <m:ctrlPr>
                          <a:rPr kumimoji="0" lang="zh-CN" altLang="zh-CN" sz="14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CN" sz="1400" b="0" i="1" u="none" strike="noStrike" kern="1200" cap="none" spc="0" normalizeH="0" baseline="0" noProof="0">
                            <a:ln>
                              <a:noFill/>
                            </a:ln>
                            <a:solidFill>
                              <a:prstClr val="black"/>
                            </a:solidFill>
                            <a:effectLst/>
                            <a:uLnTx/>
                            <a:uFillTx/>
                            <a:latin typeface="Cambria Math" panose="02040503050406030204" pitchFamily="18" charset="0"/>
                            <a:cs typeface="+mn-cs"/>
                          </a:rPr>
                          <m:t>𝑊</m:t>
                        </m:r>
                      </m:e>
                      <m:sub>
                        <m:r>
                          <a:rPr kumimoji="0" lang="en-US" altLang="zh-CN" sz="1400" b="0" i="1" u="none" strike="noStrike" kern="1200" cap="none" spc="0" normalizeH="0" baseline="0" noProof="0">
                            <a:ln>
                              <a:noFill/>
                            </a:ln>
                            <a:solidFill>
                              <a:prstClr val="black"/>
                            </a:solidFill>
                            <a:effectLst/>
                            <a:uLnTx/>
                            <a:uFillTx/>
                            <a:latin typeface="Cambria Math" panose="02040503050406030204" pitchFamily="18" charset="0"/>
                            <a:cs typeface="+mn-cs"/>
                          </a:rPr>
                          <m:t>𝑥</m:t>
                        </m:r>
                      </m:sub>
                    </m:sSub>
                    <m:sSub>
                      <m:sSubPr>
                        <m:ctrlPr>
                          <a:rPr kumimoji="0" lang="zh-CN" altLang="zh-CN" sz="14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CN" sz="1400" b="0" i="1" u="none" strike="noStrike" kern="1200" cap="none" spc="0" normalizeH="0" baseline="0" noProof="0">
                            <a:ln>
                              <a:noFill/>
                            </a:ln>
                            <a:solidFill>
                              <a:prstClr val="black"/>
                            </a:solidFill>
                            <a:effectLst/>
                            <a:uLnTx/>
                            <a:uFillTx/>
                            <a:latin typeface="Cambria Math" panose="02040503050406030204" pitchFamily="18" charset="0"/>
                            <a:cs typeface="+mn-cs"/>
                          </a:rPr>
                          <m:t>𝑥</m:t>
                        </m:r>
                      </m:e>
                      <m:sub>
                        <m:r>
                          <a:rPr kumimoji="0" lang="en-US" altLang="zh-CN" sz="1400" b="0" i="1" u="none" strike="noStrike" kern="1200" cap="none" spc="0" normalizeH="0" baseline="0" noProof="0">
                            <a:ln>
                              <a:noFill/>
                            </a:ln>
                            <a:solidFill>
                              <a:prstClr val="black"/>
                            </a:solidFill>
                            <a:effectLst/>
                            <a:uLnTx/>
                            <a:uFillTx/>
                            <a:latin typeface="Cambria Math" panose="02040503050406030204" pitchFamily="18" charset="0"/>
                            <a:cs typeface="+mn-cs"/>
                          </a:rPr>
                          <m:t>𝑡</m:t>
                        </m:r>
                      </m:sub>
                    </m:sSub>
                    <m:r>
                      <a:rPr kumimoji="0" lang="en-US" altLang="zh-CN" sz="1400" b="0" i="1" u="none" strike="noStrike" kern="1200" cap="none" spc="0" normalizeH="0" baseline="0" noProof="0">
                        <a:ln>
                          <a:noFill/>
                        </a:ln>
                        <a:solidFill>
                          <a:prstClr val="black"/>
                        </a:solidFill>
                        <a:effectLst/>
                        <a:uLnTx/>
                        <a:uFillTx/>
                        <a:latin typeface="Cambria Math" panose="02040503050406030204" pitchFamily="18" charset="0"/>
                        <a:cs typeface="+mn-cs"/>
                      </a:rPr>
                      <m:t>+</m:t>
                    </m:r>
                    <m:sSub>
                      <m:sSubPr>
                        <m:ctrlPr>
                          <a:rPr kumimoji="0" lang="zh-CN" altLang="zh-CN" sz="14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CN" sz="1400" b="0" i="1" u="none" strike="noStrike" kern="1200" cap="none" spc="0" normalizeH="0" baseline="0" noProof="0">
                            <a:ln>
                              <a:noFill/>
                            </a:ln>
                            <a:solidFill>
                              <a:prstClr val="black"/>
                            </a:solidFill>
                            <a:effectLst/>
                            <a:uLnTx/>
                            <a:uFillTx/>
                            <a:latin typeface="Cambria Math" panose="02040503050406030204" pitchFamily="18" charset="0"/>
                            <a:cs typeface="+mn-cs"/>
                          </a:rPr>
                          <m:t>𝑊</m:t>
                        </m:r>
                      </m:e>
                      <m:sub>
                        <m:r>
                          <a:rPr kumimoji="0" lang="en-US" altLang="zh-CN" sz="1400" b="0" i="1" u="none" strike="noStrike" kern="1200" cap="none" spc="0" normalizeH="0" baseline="0" noProof="0">
                            <a:ln>
                              <a:noFill/>
                            </a:ln>
                            <a:solidFill>
                              <a:prstClr val="black"/>
                            </a:solidFill>
                            <a:effectLst/>
                            <a:uLnTx/>
                            <a:uFillTx/>
                            <a:latin typeface="Cambria Math" panose="02040503050406030204" pitchFamily="18" charset="0"/>
                            <a:cs typeface="+mn-cs"/>
                          </a:rPr>
                          <m:t>h</m:t>
                        </m:r>
                      </m:sub>
                    </m:sSub>
                    <m:sSub>
                      <m:sSubPr>
                        <m:ctrlPr>
                          <a:rPr kumimoji="0" lang="zh-CN" altLang="zh-CN" sz="14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CN" sz="1400" b="0" i="1" u="none" strike="noStrike" kern="1200" cap="none" spc="0" normalizeH="0" baseline="0" noProof="0">
                            <a:ln>
                              <a:noFill/>
                            </a:ln>
                            <a:solidFill>
                              <a:prstClr val="black"/>
                            </a:solidFill>
                            <a:effectLst/>
                            <a:uLnTx/>
                            <a:uFillTx/>
                            <a:latin typeface="Cambria Math" panose="02040503050406030204" pitchFamily="18" charset="0"/>
                            <a:cs typeface="+mn-cs"/>
                          </a:rPr>
                          <m:t>h</m:t>
                        </m:r>
                      </m:e>
                      <m:sub>
                        <m:r>
                          <a:rPr kumimoji="0" lang="en-US" altLang="zh-CN" sz="1400" b="0" i="1" u="none" strike="noStrike" kern="1200" cap="none" spc="0" normalizeH="0" baseline="0" noProof="0">
                            <a:ln>
                              <a:noFill/>
                            </a:ln>
                            <a:solidFill>
                              <a:prstClr val="black"/>
                            </a:solidFill>
                            <a:effectLst/>
                            <a:uLnTx/>
                            <a:uFillTx/>
                            <a:latin typeface="Cambria Math" panose="02040503050406030204" pitchFamily="18" charset="0"/>
                            <a:cs typeface="+mn-cs"/>
                          </a:rPr>
                          <m:t>𝑡</m:t>
                        </m:r>
                        <m:r>
                          <a:rPr kumimoji="0" lang="en-US" altLang="zh-CN" sz="1400" b="0" i="1" u="none" strike="noStrike" kern="1200" cap="none" spc="0" normalizeH="0" baseline="0" noProof="0">
                            <a:ln>
                              <a:noFill/>
                            </a:ln>
                            <a:solidFill>
                              <a:prstClr val="black"/>
                            </a:solidFill>
                            <a:effectLst/>
                            <a:uLnTx/>
                            <a:uFillTx/>
                            <a:latin typeface="Cambria Math" panose="02040503050406030204" pitchFamily="18" charset="0"/>
                            <a:cs typeface="+mn-cs"/>
                          </a:rPr>
                          <m:t>−1</m:t>
                        </m:r>
                      </m:sub>
                    </m:sSub>
                    <m:r>
                      <a:rPr kumimoji="0" lang="en-US" altLang="zh-CN" sz="1400" b="0" i="1"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en-US" altLang="zh-CN" sz="1400" b="0" i="1" u="none" strike="noStrike" kern="1200" cap="none" spc="0" normalizeH="0" baseline="0" noProof="0">
                        <a:ln>
                          <a:noFill/>
                        </a:ln>
                        <a:solidFill>
                          <a:prstClr val="black"/>
                        </a:solidFill>
                        <a:effectLst/>
                        <a:uLnTx/>
                        <a:uFillTx/>
                        <a:latin typeface="Cambria Math" panose="02040503050406030204" pitchFamily="18" charset="0"/>
                        <a:cs typeface="+mn-cs"/>
                      </a:rPr>
                      <m:t>𝑏</m:t>
                    </m:r>
                    <m:r>
                      <a:rPr kumimoji="0" lang="en-US" altLang="zh-CN" sz="1400" b="0" i="1" u="none" strike="noStrike" kern="1200" cap="none" spc="0" normalizeH="0" baseline="0" noProof="0">
                        <a:ln>
                          <a:noFill/>
                        </a:ln>
                        <a:solidFill>
                          <a:prstClr val="black"/>
                        </a:solidFill>
                        <a:effectLst/>
                        <a:uLnTx/>
                        <a:uFillTx/>
                        <a:latin typeface="Cambria Math" panose="02040503050406030204" pitchFamily="18" charset="0"/>
                        <a:cs typeface="+mn-cs"/>
                      </a:rPr>
                      <m:t>)</m:t>
                    </m:r>
                  </m:oMath>
                </a14:m>
                <a:r>
                  <a:rPr kumimoji="0" lang="zh-CN"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。使用交叉熵损失函数计算时刻</a:t>
                </a:r>
                <a14:m>
                  <m:oMath xmlns:m="http://schemas.openxmlformats.org/officeDocument/2006/math">
                    <m:r>
                      <a:rPr kumimoji="0" lang="en-US" altLang="zh-CN" sz="1400" b="0" i="1" u="none" strike="noStrike" kern="1200" cap="none" spc="0" normalizeH="0" baseline="0" noProof="0">
                        <a:ln>
                          <a:noFill/>
                        </a:ln>
                        <a:solidFill>
                          <a:prstClr val="black"/>
                        </a:solidFill>
                        <a:effectLst/>
                        <a:uLnTx/>
                        <a:uFillTx/>
                        <a:latin typeface="Cambria Math" panose="02040503050406030204" pitchFamily="18" charset="0"/>
                        <a:cs typeface="+mn-cs"/>
                      </a:rPr>
                      <m:t>𝑡</m:t>
                    </m:r>
                  </m:oMath>
                </a14:m>
                <a:r>
                  <a:rPr kumimoji="0" lang="zh-CN"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预测输出与实际输出的误差</a:t>
                </a:r>
                <a14:m>
                  <m:oMath xmlns:m="http://schemas.openxmlformats.org/officeDocument/2006/math">
                    <m:sSub>
                      <m:sSubPr>
                        <m:ctrlPr>
                          <a:rPr kumimoji="0" lang="zh-CN" altLang="zh-CN" sz="14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CN" sz="1400" b="0" i="1" u="none" strike="noStrike" kern="1200" cap="none" spc="0" normalizeH="0" baseline="0" noProof="0">
                            <a:ln>
                              <a:noFill/>
                            </a:ln>
                            <a:solidFill>
                              <a:prstClr val="black"/>
                            </a:solidFill>
                            <a:effectLst/>
                            <a:uLnTx/>
                            <a:uFillTx/>
                            <a:latin typeface="Cambria Math" panose="02040503050406030204" pitchFamily="18" charset="0"/>
                            <a:cs typeface="+mn-cs"/>
                          </a:rPr>
                          <m:t>𝐸</m:t>
                        </m:r>
                      </m:e>
                      <m:sub>
                        <m:r>
                          <a:rPr kumimoji="0" lang="en-US" altLang="zh-CN" sz="1400" b="0" i="1" u="none" strike="noStrike" kern="1200" cap="none" spc="0" normalizeH="0" baseline="0" noProof="0">
                            <a:ln>
                              <a:noFill/>
                            </a:ln>
                            <a:solidFill>
                              <a:prstClr val="black"/>
                            </a:solidFill>
                            <a:effectLst/>
                            <a:uLnTx/>
                            <a:uFillTx/>
                            <a:latin typeface="Cambria Math" panose="02040503050406030204" pitchFamily="18" charset="0"/>
                            <a:cs typeface="+mn-cs"/>
                          </a:rPr>
                          <m:t>𝑡</m:t>
                        </m:r>
                      </m:sub>
                    </m:sSub>
                  </m:oMath>
                </a14:m>
                <a:r>
                  <a:rPr kumimoji="0" lang="zh-CN"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。显然，整个序列产生的误差为</a:t>
                </a:r>
                <a14:m>
                  <m:oMath xmlns:m="http://schemas.openxmlformats.org/officeDocument/2006/math">
                    <m:r>
                      <a:rPr kumimoji="0" lang="en-US" altLang="zh-CN" sz="1400" b="0" i="1" u="none" strike="noStrike" kern="1200" cap="none" spc="0" normalizeH="0" baseline="0" noProof="0">
                        <a:ln>
                          <a:noFill/>
                        </a:ln>
                        <a:solidFill>
                          <a:prstClr val="black"/>
                        </a:solidFill>
                        <a:effectLst/>
                        <a:uLnTx/>
                        <a:uFillTx/>
                        <a:latin typeface="Cambria Math" panose="02040503050406030204" pitchFamily="18" charset="0"/>
                        <a:cs typeface="+mn-cs"/>
                      </a:rPr>
                      <m:t>𝐸</m:t>
                    </m:r>
                    <m:r>
                      <a:rPr kumimoji="0" lang="en-US" altLang="zh-CN" sz="1400" b="0" i="1" u="none" strike="noStrike" kern="1200" cap="none" spc="0" normalizeH="0" baseline="0" noProof="0">
                        <a:ln>
                          <a:noFill/>
                        </a:ln>
                        <a:solidFill>
                          <a:prstClr val="black"/>
                        </a:solidFill>
                        <a:effectLst/>
                        <a:uLnTx/>
                        <a:uFillTx/>
                        <a:latin typeface="Cambria Math" panose="02040503050406030204" pitchFamily="18" charset="0"/>
                        <a:cs typeface="+mn-cs"/>
                      </a:rPr>
                      <m:t>=</m:t>
                    </m:r>
                    <m:f>
                      <m:fPr>
                        <m:ctrlPr>
                          <a:rPr kumimoji="0" lang="zh-CN" altLang="zh-CN" sz="1400" b="0" i="1" u="none" strike="noStrike" kern="1200" cap="none" spc="0" normalizeH="0" baseline="0" noProof="0">
                            <a:ln>
                              <a:noFill/>
                            </a:ln>
                            <a:solidFill>
                              <a:prstClr val="black"/>
                            </a:solidFill>
                            <a:effectLst/>
                            <a:uLnTx/>
                            <a:uFillTx/>
                            <a:latin typeface="Cambria Math" panose="02040503050406030204" pitchFamily="18" charset="0"/>
                            <a:cs typeface="+mn-cs"/>
                          </a:rPr>
                        </m:ctrlPr>
                      </m:fPr>
                      <m:num>
                        <m:r>
                          <a:rPr kumimoji="0" lang="en-US" altLang="zh-CN" sz="1400" b="0" i="1" u="none" strike="noStrike" kern="1200" cap="none" spc="0" normalizeH="0" baseline="0" noProof="0">
                            <a:ln>
                              <a:noFill/>
                            </a:ln>
                            <a:solidFill>
                              <a:prstClr val="black"/>
                            </a:solidFill>
                            <a:effectLst/>
                            <a:uLnTx/>
                            <a:uFillTx/>
                            <a:latin typeface="Cambria Math" panose="02040503050406030204" pitchFamily="18" charset="0"/>
                            <a:cs typeface="+mn-cs"/>
                          </a:rPr>
                          <m:t>1</m:t>
                        </m:r>
                      </m:num>
                      <m:den>
                        <m:r>
                          <a:rPr kumimoji="0" lang="en-US" altLang="zh-CN" sz="1400" b="0" i="1" u="none" strike="noStrike" kern="1200" cap="none" spc="0" normalizeH="0" baseline="0" noProof="0">
                            <a:ln>
                              <a:noFill/>
                            </a:ln>
                            <a:solidFill>
                              <a:prstClr val="black"/>
                            </a:solidFill>
                            <a:effectLst/>
                            <a:uLnTx/>
                            <a:uFillTx/>
                            <a:latin typeface="Cambria Math" panose="02040503050406030204" pitchFamily="18" charset="0"/>
                            <a:cs typeface="+mn-cs"/>
                          </a:rPr>
                          <m:t>2</m:t>
                        </m:r>
                      </m:den>
                    </m:f>
                    <m:nary>
                      <m:naryPr>
                        <m:chr m:val="∑"/>
                        <m:limLoc m:val="subSup"/>
                        <m:ctrlPr>
                          <a:rPr kumimoji="0" lang="zh-CN" altLang="zh-CN" sz="1400" b="0" i="1" u="none" strike="noStrike" kern="1200" cap="none" spc="0" normalizeH="0" baseline="0" noProof="0">
                            <a:ln>
                              <a:noFill/>
                            </a:ln>
                            <a:solidFill>
                              <a:prstClr val="black"/>
                            </a:solidFill>
                            <a:effectLst/>
                            <a:uLnTx/>
                            <a:uFillTx/>
                            <a:latin typeface="Cambria Math" panose="02040503050406030204" pitchFamily="18" charset="0"/>
                            <a:cs typeface="+mn-cs"/>
                          </a:rPr>
                        </m:ctrlPr>
                      </m:naryPr>
                      <m:sub>
                        <m:r>
                          <a:rPr kumimoji="0" lang="en-US" altLang="zh-CN" sz="1400" b="0" i="1" u="none" strike="noStrike" kern="1200" cap="none" spc="0" normalizeH="0" baseline="0" noProof="0">
                            <a:ln>
                              <a:noFill/>
                            </a:ln>
                            <a:solidFill>
                              <a:prstClr val="black"/>
                            </a:solidFill>
                            <a:effectLst/>
                            <a:uLnTx/>
                            <a:uFillTx/>
                            <a:latin typeface="Cambria Math" panose="02040503050406030204" pitchFamily="18" charset="0"/>
                            <a:cs typeface="+mn-cs"/>
                          </a:rPr>
                          <m:t>𝑡</m:t>
                        </m:r>
                        <m:r>
                          <a:rPr kumimoji="0" lang="en-US" altLang="zh-CN" sz="1400" b="0" i="1" u="none" strike="noStrike" kern="1200" cap="none" spc="0" normalizeH="0" baseline="0" noProof="0">
                            <a:ln>
                              <a:noFill/>
                            </a:ln>
                            <a:solidFill>
                              <a:prstClr val="black"/>
                            </a:solidFill>
                            <a:effectLst/>
                            <a:uLnTx/>
                            <a:uFillTx/>
                            <a:latin typeface="Cambria Math" panose="02040503050406030204" pitchFamily="18" charset="0"/>
                            <a:cs typeface="+mn-cs"/>
                          </a:rPr>
                          <m:t>=1</m:t>
                        </m:r>
                      </m:sub>
                      <m:sup>
                        <m:r>
                          <a:rPr kumimoji="0" lang="en-US" altLang="zh-CN" sz="1400" b="0" i="1" u="none" strike="noStrike" kern="1200" cap="none" spc="0" normalizeH="0" baseline="0" noProof="0">
                            <a:ln>
                              <a:noFill/>
                            </a:ln>
                            <a:solidFill>
                              <a:prstClr val="black"/>
                            </a:solidFill>
                            <a:effectLst/>
                            <a:uLnTx/>
                            <a:uFillTx/>
                            <a:latin typeface="Cambria Math" panose="02040503050406030204" pitchFamily="18" charset="0"/>
                            <a:cs typeface="+mn-cs"/>
                          </a:rPr>
                          <m:t>𝑇</m:t>
                        </m:r>
                      </m:sup>
                      <m:e>
                        <m:sSub>
                          <m:sSubPr>
                            <m:ctrlPr>
                              <a:rPr kumimoji="0" lang="zh-CN" altLang="zh-CN" sz="14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CN" sz="1400" b="0" i="1" u="none" strike="noStrike" kern="1200" cap="none" spc="0" normalizeH="0" baseline="0" noProof="0">
                                <a:ln>
                                  <a:noFill/>
                                </a:ln>
                                <a:solidFill>
                                  <a:prstClr val="black"/>
                                </a:solidFill>
                                <a:effectLst/>
                                <a:uLnTx/>
                                <a:uFillTx/>
                                <a:latin typeface="Cambria Math" panose="02040503050406030204" pitchFamily="18" charset="0"/>
                                <a:cs typeface="+mn-cs"/>
                              </a:rPr>
                              <m:t>𝐸</m:t>
                            </m:r>
                          </m:e>
                          <m:sub>
                            <m:r>
                              <a:rPr kumimoji="0" lang="en-US" altLang="zh-CN" sz="1400" b="0" i="1" u="none" strike="noStrike" kern="1200" cap="none" spc="0" normalizeH="0" baseline="0" noProof="0">
                                <a:ln>
                                  <a:noFill/>
                                </a:ln>
                                <a:solidFill>
                                  <a:prstClr val="black"/>
                                </a:solidFill>
                                <a:effectLst/>
                                <a:uLnTx/>
                                <a:uFillTx/>
                                <a:latin typeface="Cambria Math" panose="02040503050406030204" pitchFamily="18" charset="0"/>
                                <a:cs typeface="+mn-cs"/>
                              </a:rPr>
                              <m:t>𝑡</m:t>
                            </m:r>
                          </m:sub>
                        </m:sSub>
                      </m:e>
                    </m:nary>
                  </m:oMath>
                </a14:m>
                <a:r>
                  <a:rPr kumimoji="0" lang="zh-CN"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p>
              <a:p>
                <a:pPr marL="0" marR="0" lvl="0" indent="266700" algn="just" defTabSz="914400" rtl="0" eaLnBrk="1" fontAlgn="auto" latinLnBrk="0" hangingPunct="1">
                  <a:lnSpc>
                    <a:spcPts val="2200"/>
                  </a:lnSpc>
                  <a:spcBef>
                    <a:spcPts val="0"/>
                  </a:spcBef>
                  <a:spcAft>
                    <a:spcPts val="0"/>
                  </a:spcAft>
                  <a:buClrTx/>
                  <a:buSzTx/>
                  <a:buFontTx/>
                  <a:buNone/>
                  <a:tabLst/>
                  <a:defRPr/>
                </a:pPr>
                <a:endPar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endParaRPr>
              </a:p>
            </p:txBody>
          </p:sp>
        </mc:Choice>
        <mc:Fallback xmlns="">
          <p:sp>
            <p:nvSpPr>
              <p:cNvPr id="9" name="矩形 8">
                <a:extLst>
                  <a:ext uri="{FF2B5EF4-FFF2-40B4-BE49-F238E27FC236}">
                    <a16:creationId xmlns:a16="http://schemas.microsoft.com/office/drawing/2014/main" id="{195DE748-D366-4C22-B081-E462EF3242F9}"/>
                  </a:ext>
                </a:extLst>
              </p:cNvPr>
              <p:cNvSpPr>
                <a:spLocks noRot="1" noChangeAspect="1" noMove="1" noResize="1" noEditPoints="1" noAdjustHandles="1" noChangeArrowheads="1" noChangeShapeType="1" noTextEdit="1"/>
              </p:cNvSpPr>
              <p:nvPr/>
            </p:nvSpPr>
            <p:spPr>
              <a:xfrm>
                <a:off x="253219" y="1738174"/>
                <a:ext cx="6353908" cy="4701287"/>
              </a:xfrm>
              <a:prstGeom prst="rect">
                <a:avLst/>
              </a:prstGeom>
              <a:blipFill>
                <a:blip r:embed="rId4"/>
                <a:stretch>
                  <a:fillRect l="-192" r="-288" b="-233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771169561"/>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583380" y="726948"/>
            <a:ext cx="7464387" cy="497934"/>
            <a:chOff x="4099943" y="2819853"/>
            <a:chExt cx="2570275" cy="497934"/>
          </a:xfrm>
        </p:grpSpPr>
        <p:sp>
          <p:nvSpPr>
            <p:cNvPr id="4" name="平行四边形 3"/>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5" name="平行四边形 4"/>
            <p:cNvSpPr/>
            <p:nvPr/>
          </p:nvSpPr>
          <p:spPr bwMode="auto">
            <a:xfrm>
              <a:off x="4122533" y="2819853"/>
              <a:ext cx="2547685"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6" name="矩形 5"/>
            <p:cNvSpPr/>
            <p:nvPr/>
          </p:nvSpPr>
          <p:spPr>
            <a:xfrm>
              <a:off x="4216534" y="2853798"/>
              <a:ext cx="2359684" cy="400110"/>
            </a:xfrm>
            <a:prstGeom prst="rect">
              <a:avLst/>
            </a:prstGeom>
          </p:spPr>
          <p:txBody>
            <a:bodyPr wrap="square">
              <a:spAutoFit/>
            </a:bodyPr>
            <a:lstStyle/>
            <a:p>
              <a:pPr marL="0" marR="0" lvl="0" indent="0" algn="ctr" defTabSz="914400" rtl="0" eaLnBrk="1" fontAlgn="auto" latinLnBrk="0" hangingPunct="1">
                <a:lnSpc>
                  <a:spcPct val="100000"/>
                </a:lnSpc>
                <a:spcBef>
                  <a:spcPct val="50000"/>
                </a:spcBef>
                <a:spcAft>
                  <a:spcPts val="0"/>
                </a:spcAft>
                <a:buClrTx/>
                <a:buSzTx/>
                <a:buFontTx/>
                <a:buNone/>
                <a:tabLst/>
                <a:defRPr/>
              </a:pPr>
              <a:r>
                <a:rPr kumimoji="0" lang="zh-CN" altLang="en-US" sz="2000" b="1" i="0" u="none" strike="noStrike" kern="1200" cap="none" spc="0" normalizeH="0" baseline="0" noProof="0" dirty="0">
                  <a:ln>
                    <a:noFill/>
                  </a:ln>
                  <a:solidFill>
                    <a:prstClr val="black">
                      <a:lumMod val="95000"/>
                      <a:lumOff val="5000"/>
                    </a:prstClr>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循环神经网络：更新参数</a:t>
              </a:r>
              <a:endParaRPr kumimoji="0" lang="zh-CN" altLang="en-US" sz="2000" b="1" i="0" u="none" strike="noStrike" kern="120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endParaRPr>
            </a:p>
          </p:txBody>
        </p:sp>
      </p:grpSp>
      <p:sp>
        <p:nvSpPr>
          <p:cNvPr id="25" name="矩形 24">
            <a:extLst>
              <a:ext uri="{FF2B5EF4-FFF2-40B4-BE49-F238E27FC236}">
                <a16:creationId xmlns:a16="http://schemas.microsoft.com/office/drawing/2014/main" id="{FA7E4C39-58FC-4583-BCF8-B462E31C5699}"/>
              </a:ext>
            </a:extLst>
          </p:cNvPr>
          <p:cNvSpPr/>
          <p:nvPr/>
        </p:nvSpPr>
        <p:spPr>
          <a:xfrm>
            <a:off x="852473" y="129010"/>
            <a:ext cx="1826141"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mn-cs"/>
              </a:rPr>
              <a:t>三、循环神经网络</a:t>
            </a:r>
            <a:endPar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mc:AlternateContent xmlns:mc="http://schemas.openxmlformats.org/markup-compatibility/2006" xmlns:a14="http://schemas.microsoft.com/office/drawing/2010/main">
        <mc:Choice Requires="a14">
          <p:sp>
            <p:nvSpPr>
              <p:cNvPr id="2" name="矩形 1">
                <a:extLst>
                  <a:ext uri="{FF2B5EF4-FFF2-40B4-BE49-F238E27FC236}">
                    <a16:creationId xmlns:a16="http://schemas.microsoft.com/office/drawing/2014/main" id="{E98E1855-D0A4-4C04-A109-2DAC7582DA1D}"/>
                  </a:ext>
                </a:extLst>
              </p:cNvPr>
              <p:cNvSpPr/>
              <p:nvPr/>
            </p:nvSpPr>
            <p:spPr>
              <a:xfrm>
                <a:off x="1169962" y="1550808"/>
                <a:ext cx="10534357" cy="4328301"/>
              </a:xfrm>
              <a:prstGeom prst="rect">
                <a:avLst/>
              </a:prstGeom>
            </p:spPr>
            <p:txBody>
              <a:bodyPr wrap="square">
                <a:spAutoFit/>
              </a:bodyPr>
              <a:lstStyle/>
              <a:p>
                <a:pPr marL="0" marR="0" lvl="0" indent="266700" algn="just" defTabSz="914400" rtl="0" eaLnBrk="1" fontAlgn="auto" latinLnBrk="0" hangingPunct="1">
                  <a:lnSpc>
                    <a:spcPts val="2200"/>
                  </a:lnSpc>
                  <a:spcBef>
                    <a:spcPts val="0"/>
                  </a:spcBef>
                  <a:spcAft>
                    <a:spcPts val="0"/>
                  </a:spcAft>
                  <a:buClrTx/>
                  <a:buSzTx/>
                  <a:buFontTx/>
                  <a:buNone/>
                  <a:tabLst/>
                  <a:defRPr/>
                </a:pPr>
                <a:r>
                  <a:rPr kumimoji="0" lang="zh-CN" altLang="zh-CN" sz="15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下面介绍如何根据时刻</a:t>
                </a:r>
                <a14:m>
                  <m:oMath xmlns:m="http://schemas.openxmlformats.org/officeDocument/2006/math">
                    <m:r>
                      <a:rPr kumimoji="0" lang="en-US" altLang="zh-CN" sz="15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𝑡</m:t>
                    </m:r>
                  </m:oMath>
                </a14:m>
                <a:r>
                  <a:rPr kumimoji="0" lang="zh-CN" altLang="zh-CN" sz="15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所得误差来更新参数</a:t>
                </a:r>
                <a14:m>
                  <m:oMath xmlns:m="http://schemas.openxmlformats.org/officeDocument/2006/math">
                    <m:sSub>
                      <m:sSubPr>
                        <m:ctrlPr>
                          <a:rPr kumimoji="0" lang="zh-CN" altLang="zh-CN" sz="15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5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𝑊</m:t>
                        </m:r>
                      </m:e>
                      <m:sub>
                        <m:r>
                          <a:rPr kumimoji="0" lang="en-US" altLang="zh-CN" sz="15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𝑥</m:t>
                        </m:r>
                      </m:sub>
                    </m:sSub>
                  </m:oMath>
                </a14:m>
                <a:r>
                  <a:rPr kumimoji="0" lang="zh-CN" altLang="zh-CN" sz="15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。在时刻</a:t>
                </a:r>
                <a14:m>
                  <m:oMath xmlns:m="http://schemas.openxmlformats.org/officeDocument/2006/math">
                    <m:r>
                      <a:rPr kumimoji="0" lang="en-US" altLang="zh-CN" sz="15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𝑡</m:t>
                    </m:r>
                  </m:oMath>
                </a14:m>
                <a:r>
                  <a:rPr kumimoji="0" lang="zh-CN" altLang="zh-CN" sz="15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计算所得</a:t>
                </a:r>
                <a14:m>
                  <m:oMath xmlns:m="http://schemas.openxmlformats.org/officeDocument/2006/math">
                    <m:sSub>
                      <m:sSubPr>
                        <m:ctrlPr>
                          <a:rPr kumimoji="0" lang="zh-CN" altLang="zh-CN" sz="15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5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𝑂</m:t>
                        </m:r>
                      </m:e>
                      <m:sub>
                        <m:r>
                          <a:rPr kumimoji="0" lang="en-US" altLang="zh-CN" sz="15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𝑡</m:t>
                        </m:r>
                      </m:sub>
                    </m:sSub>
                  </m:oMath>
                </a14:m>
                <a:r>
                  <a:rPr kumimoji="0" lang="zh-CN" altLang="zh-CN" sz="15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不仅涉及到了时刻</a:t>
                </a:r>
                <a14:m>
                  <m:oMath xmlns:m="http://schemas.openxmlformats.org/officeDocument/2006/math">
                    <m:r>
                      <a:rPr kumimoji="0" lang="en-US" altLang="zh-CN" sz="15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𝑡</m:t>
                    </m:r>
                  </m:oMath>
                </a14:m>
                <a:r>
                  <a:rPr kumimoji="0" lang="zh-CN" altLang="zh-CN" sz="15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的</a:t>
                </a:r>
                <a14:m>
                  <m:oMath xmlns:m="http://schemas.openxmlformats.org/officeDocument/2006/math">
                    <m:sSub>
                      <m:sSubPr>
                        <m:ctrlPr>
                          <a:rPr kumimoji="0" lang="zh-CN" altLang="zh-CN" sz="15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5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𝑊</m:t>
                        </m:r>
                      </m:e>
                      <m:sub>
                        <m:r>
                          <a:rPr kumimoji="0" lang="en-US" altLang="zh-CN" sz="15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𝑥</m:t>
                        </m:r>
                      </m:sub>
                    </m:sSub>
                  </m:oMath>
                </a14:m>
                <a:r>
                  <a:rPr kumimoji="0" lang="zh-CN" altLang="zh-CN" sz="15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，而且也涉及了前面所有时刻的</a:t>
                </a:r>
                <a14:m>
                  <m:oMath xmlns:m="http://schemas.openxmlformats.org/officeDocument/2006/math">
                    <m:sSub>
                      <m:sSubPr>
                        <m:ctrlPr>
                          <a:rPr kumimoji="0" lang="zh-CN" altLang="zh-CN" sz="15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5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𝑊</m:t>
                        </m:r>
                      </m:e>
                      <m:sub>
                        <m:r>
                          <a:rPr kumimoji="0" lang="en-US" altLang="zh-CN" sz="15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𝑥</m:t>
                        </m:r>
                      </m:sub>
                    </m:sSub>
                  </m:oMath>
                </a14:m>
                <a:r>
                  <a:rPr kumimoji="0" lang="zh-CN" altLang="zh-CN" sz="15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，按照链式求导法则，</a:t>
                </a:r>
                <a14:m>
                  <m:oMath xmlns:m="http://schemas.openxmlformats.org/officeDocument/2006/math">
                    <m:sSub>
                      <m:sSubPr>
                        <m:ctrlPr>
                          <a:rPr kumimoji="0" lang="zh-CN" altLang="zh-CN" sz="15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5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𝐸</m:t>
                        </m:r>
                      </m:e>
                      <m:sub>
                        <m:r>
                          <a:rPr kumimoji="0" lang="en-US" altLang="zh-CN" sz="15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𝑡</m:t>
                        </m:r>
                      </m:sub>
                    </m:sSub>
                  </m:oMath>
                </a14:m>
                <a:r>
                  <a:rPr kumimoji="0" lang="zh-CN" altLang="zh-CN" sz="15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在对</a:t>
                </a:r>
                <a14:m>
                  <m:oMath xmlns:m="http://schemas.openxmlformats.org/officeDocument/2006/math">
                    <m:sSub>
                      <m:sSubPr>
                        <m:ctrlPr>
                          <a:rPr kumimoji="0" lang="zh-CN" altLang="zh-CN" sz="15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5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𝑊</m:t>
                        </m:r>
                      </m:e>
                      <m:sub>
                        <m:r>
                          <a:rPr kumimoji="0" lang="en-US" altLang="zh-CN" sz="15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𝑥</m:t>
                        </m:r>
                      </m:sub>
                    </m:sSub>
                  </m:oMath>
                </a14:m>
                <a:r>
                  <a:rPr kumimoji="0" lang="zh-CN" altLang="zh-CN" sz="15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求导时候，也需要对前面时刻的</a:t>
                </a:r>
                <a14:m>
                  <m:oMath xmlns:m="http://schemas.openxmlformats.org/officeDocument/2006/math">
                    <m:sSub>
                      <m:sSubPr>
                        <m:ctrlPr>
                          <a:rPr kumimoji="0" lang="zh-CN" altLang="zh-CN" sz="15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5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𝑊</m:t>
                        </m:r>
                      </m:e>
                      <m:sub>
                        <m:r>
                          <a:rPr kumimoji="0" lang="en-US" altLang="zh-CN" sz="15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𝑥</m:t>
                        </m:r>
                      </m:sub>
                    </m:sSub>
                  </m:oMath>
                </a14:m>
                <a:r>
                  <a:rPr kumimoji="0" lang="zh-CN" altLang="zh-CN" sz="15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依次求导，然后再将求导结果进行累加，即：</a:t>
                </a:r>
              </a:p>
              <a:p>
                <a:pPr marL="0" marR="0" lvl="0" indent="266700" algn="just" defTabSz="914400" rtl="0" eaLnBrk="1" fontAlgn="auto" latinLnBrk="0" hangingPunct="1">
                  <a:lnSpc>
                    <a:spcPct val="150000"/>
                  </a:lnSpc>
                  <a:spcBef>
                    <a:spcPts val="0"/>
                  </a:spcBef>
                  <a:spcAft>
                    <a:spcPts val="600"/>
                  </a:spcAft>
                  <a:buClrTx/>
                  <a:buSzTx/>
                  <a:buFontTx/>
                  <a:buNone/>
                  <a:tabLst/>
                  <a:defRPr/>
                </a:pPr>
                <a14:m>
                  <m:oMathPara xmlns:m="http://schemas.openxmlformats.org/officeDocument/2006/math">
                    <m:oMathParaPr>
                      <m:jc m:val="centerGroup"/>
                    </m:oMathParaPr>
                    <m:oMath xmlns:m="http://schemas.openxmlformats.org/officeDocument/2006/math">
                      <m:f>
                        <m:fPr>
                          <m:ctrlPr>
                            <a:rPr kumimoji="0" lang="zh-CN" altLang="zh-CN" sz="15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fPr>
                        <m:num>
                          <m:r>
                            <a:rPr kumimoji="0" lang="en-US" altLang="zh-CN" sz="15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sSub>
                            <m:sSubPr>
                              <m:ctrlPr>
                                <a:rPr kumimoji="0" lang="zh-CN" altLang="zh-CN" sz="15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5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𝐸</m:t>
                              </m:r>
                            </m:e>
                            <m:sub>
                              <m:r>
                                <a:rPr kumimoji="0" lang="en-US" altLang="zh-CN" sz="15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𝑡</m:t>
                              </m:r>
                            </m:sub>
                          </m:sSub>
                        </m:num>
                        <m:den>
                          <m:r>
                            <a:rPr kumimoji="0" lang="en-US" altLang="zh-CN" sz="15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sSub>
                            <m:sSubPr>
                              <m:ctrlPr>
                                <a:rPr kumimoji="0" lang="zh-CN" altLang="zh-CN" sz="15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5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𝑊</m:t>
                              </m:r>
                            </m:e>
                            <m:sub>
                              <m:r>
                                <a:rPr kumimoji="0" lang="en-US" altLang="zh-CN" sz="15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𝑥</m:t>
                              </m:r>
                            </m:sub>
                          </m:sSub>
                        </m:den>
                      </m:f>
                      <m:r>
                        <a:rPr kumimoji="0" lang="en-US" altLang="zh-CN" sz="15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nary>
                        <m:naryPr>
                          <m:chr m:val="∑"/>
                          <m:limLoc m:val="undOvr"/>
                          <m:ctrlPr>
                            <a:rPr kumimoji="0" lang="zh-CN" altLang="zh-CN" sz="15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naryPr>
                        <m:sub>
                          <m:r>
                            <a:rPr kumimoji="0" lang="en-US" altLang="zh-CN" sz="15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𝑖</m:t>
                          </m:r>
                          <m:r>
                            <a:rPr kumimoji="0" lang="en-US" altLang="zh-CN" sz="15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=1</m:t>
                          </m:r>
                        </m:sub>
                        <m:sup>
                          <m:r>
                            <a:rPr kumimoji="0" lang="en-US" altLang="zh-CN" sz="15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𝑡</m:t>
                          </m:r>
                        </m:sup>
                        <m:e>
                          <m:f>
                            <m:fPr>
                              <m:ctrlPr>
                                <a:rPr kumimoji="0" lang="zh-CN" altLang="zh-CN" sz="15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fPr>
                            <m:num>
                              <m:r>
                                <a:rPr kumimoji="0" lang="en-US" altLang="zh-CN" sz="15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sSub>
                                <m:sSubPr>
                                  <m:ctrlPr>
                                    <a:rPr kumimoji="0" lang="zh-CN" altLang="zh-CN" sz="15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5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𝐸</m:t>
                                  </m:r>
                                </m:e>
                                <m:sub>
                                  <m:r>
                                    <a:rPr kumimoji="0" lang="en-US" altLang="zh-CN" sz="15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𝑡</m:t>
                                  </m:r>
                                </m:sub>
                              </m:sSub>
                            </m:num>
                            <m:den>
                              <m:r>
                                <a:rPr kumimoji="0" lang="en-US" altLang="zh-CN" sz="15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sSub>
                                <m:sSubPr>
                                  <m:ctrlPr>
                                    <a:rPr kumimoji="0" lang="zh-CN" altLang="zh-CN" sz="15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5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𝑂</m:t>
                                  </m:r>
                                </m:e>
                                <m:sub>
                                  <m:r>
                                    <a:rPr kumimoji="0" lang="en-US" altLang="zh-CN" sz="15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𝑡</m:t>
                                  </m:r>
                                </m:sub>
                              </m:sSub>
                            </m:den>
                          </m:f>
                        </m:e>
                      </m:nary>
                      <m:r>
                        <a:rPr kumimoji="0" lang="en-US" altLang="zh-CN" sz="15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 </m:t>
                      </m:r>
                      <m:f>
                        <m:fPr>
                          <m:ctrlPr>
                            <a:rPr kumimoji="0" lang="zh-CN" altLang="zh-CN" sz="15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fPr>
                        <m:num>
                          <m:r>
                            <a:rPr kumimoji="0" lang="en-US" altLang="zh-CN" sz="15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sSub>
                            <m:sSubPr>
                              <m:ctrlPr>
                                <a:rPr kumimoji="0" lang="zh-CN" altLang="zh-CN" sz="15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5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𝑂</m:t>
                              </m:r>
                            </m:e>
                            <m:sub>
                              <m:r>
                                <a:rPr kumimoji="0" lang="en-US" altLang="zh-CN" sz="15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𝑡</m:t>
                              </m:r>
                            </m:sub>
                          </m:sSub>
                        </m:num>
                        <m:den>
                          <m:r>
                            <a:rPr kumimoji="0" lang="en-US" altLang="zh-CN" sz="15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sSub>
                            <m:sSubPr>
                              <m:ctrlPr>
                                <a:rPr kumimoji="0" lang="zh-CN" altLang="zh-CN" sz="15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5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h</m:t>
                              </m:r>
                            </m:e>
                            <m:sub>
                              <m:r>
                                <a:rPr kumimoji="0" lang="en-US" altLang="zh-CN" sz="15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𝑡</m:t>
                              </m:r>
                            </m:sub>
                          </m:sSub>
                        </m:den>
                      </m:f>
                      <m:r>
                        <a:rPr kumimoji="0" lang="en-US" altLang="zh-CN" sz="15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nary>
                        <m:naryPr>
                          <m:chr m:val="∏"/>
                          <m:limLoc m:val="undOvr"/>
                          <m:ctrlPr>
                            <a:rPr kumimoji="0" lang="zh-CN" altLang="zh-CN" sz="15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naryPr>
                        <m:sub>
                          <m:r>
                            <a:rPr kumimoji="0" lang="en-US" altLang="zh-CN" sz="15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𝑗</m:t>
                          </m:r>
                          <m:r>
                            <a:rPr kumimoji="0" lang="en-US" altLang="zh-CN" sz="15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r>
                            <a:rPr kumimoji="0" lang="en-US" altLang="zh-CN" sz="15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𝑖</m:t>
                          </m:r>
                          <m:r>
                            <a:rPr kumimoji="0" lang="en-US" altLang="zh-CN" sz="15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+1</m:t>
                          </m:r>
                        </m:sub>
                        <m:sup>
                          <m:r>
                            <a:rPr kumimoji="0" lang="en-US" altLang="zh-CN" sz="15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𝑡</m:t>
                          </m:r>
                        </m:sup>
                        <m:e>
                          <m:r>
                            <a:rPr kumimoji="0" lang="en-US" altLang="zh-CN" sz="15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 </m:t>
                          </m:r>
                          <m:f>
                            <m:fPr>
                              <m:ctrlPr>
                                <a:rPr kumimoji="0" lang="zh-CN" altLang="zh-CN" sz="15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fPr>
                            <m:num>
                              <m:r>
                                <a:rPr kumimoji="0" lang="en-US" altLang="zh-CN" sz="15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sSub>
                                <m:sSubPr>
                                  <m:ctrlPr>
                                    <a:rPr kumimoji="0" lang="zh-CN" altLang="zh-CN" sz="15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5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h</m:t>
                                  </m:r>
                                </m:e>
                                <m:sub>
                                  <m:r>
                                    <a:rPr kumimoji="0" lang="en-US" altLang="zh-CN" sz="15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𝑗</m:t>
                                  </m:r>
                                </m:sub>
                              </m:sSub>
                            </m:num>
                            <m:den>
                              <m:r>
                                <a:rPr kumimoji="0" lang="en-US" altLang="zh-CN" sz="15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sSub>
                                <m:sSubPr>
                                  <m:ctrlPr>
                                    <a:rPr kumimoji="0" lang="zh-CN" altLang="zh-CN" sz="15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5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h</m:t>
                                  </m:r>
                                </m:e>
                                <m:sub>
                                  <m:r>
                                    <a:rPr kumimoji="0" lang="en-US" altLang="zh-CN" sz="15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𝑗</m:t>
                                  </m:r>
                                  <m:r>
                                    <a:rPr kumimoji="0" lang="en-US" altLang="zh-CN" sz="15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−1</m:t>
                                  </m:r>
                                </m:sub>
                              </m:sSub>
                            </m:den>
                          </m:f>
                        </m:e>
                      </m:nary>
                      <m:r>
                        <a:rPr kumimoji="0" lang="en-US" altLang="zh-CN" sz="15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f>
                        <m:fPr>
                          <m:ctrlPr>
                            <a:rPr kumimoji="0" lang="zh-CN" altLang="zh-CN" sz="15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fPr>
                        <m:num>
                          <m:r>
                            <a:rPr kumimoji="0" lang="en-US" altLang="zh-CN" sz="15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sSub>
                            <m:sSubPr>
                              <m:ctrlPr>
                                <a:rPr kumimoji="0" lang="zh-CN" altLang="zh-CN" sz="15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5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h</m:t>
                              </m:r>
                            </m:e>
                            <m:sub>
                              <m:r>
                                <a:rPr kumimoji="0" lang="en-US" altLang="zh-CN" sz="15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𝑖</m:t>
                              </m:r>
                            </m:sub>
                          </m:sSub>
                        </m:num>
                        <m:den>
                          <m:r>
                            <a:rPr kumimoji="0" lang="en-US" altLang="zh-CN" sz="15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sSub>
                            <m:sSubPr>
                              <m:ctrlPr>
                                <a:rPr kumimoji="0" lang="zh-CN" altLang="zh-CN" sz="15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5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𝑊</m:t>
                              </m:r>
                            </m:e>
                            <m:sub>
                              <m:r>
                                <a:rPr kumimoji="0" lang="en-US" altLang="zh-CN" sz="15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𝑥</m:t>
                              </m:r>
                            </m:sub>
                          </m:sSub>
                        </m:den>
                      </m:f>
                    </m:oMath>
                  </m:oMathPara>
                </a14:m>
                <a:endParaRPr kumimoji="0" lang="zh-CN" altLang="zh-CN" sz="1500" b="0" i="0" u="none" strike="noStrike" kern="1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ctr" defTabSz="914400" rtl="0" eaLnBrk="1" fontAlgn="auto" latinLnBrk="0" hangingPunct="1">
                  <a:lnSpc>
                    <a:spcPct val="150000"/>
                  </a:lnSpc>
                  <a:spcBef>
                    <a:spcPts val="0"/>
                  </a:spcBef>
                  <a:spcAft>
                    <a:spcPts val="600"/>
                  </a:spcAft>
                  <a:buClrTx/>
                  <a:buSzTx/>
                  <a:buFontTx/>
                  <a:buNone/>
                  <a:tabLst/>
                  <a:defRPr/>
                </a:pPr>
                <a:r>
                  <a:rPr kumimoji="0" lang="zh-CN" altLang="zh-CN" sz="1500" b="0" i="0" u="none" strike="noStrike" kern="100" cap="none" spc="0" normalizeH="0" baseline="0" noProof="0" dirty="0">
                    <a:ln>
                      <a:noFill/>
                    </a:ln>
                    <a:solidFill>
                      <a:prstClr val="black"/>
                    </a:solidFill>
                    <a:effectLst/>
                    <a:uLnTx/>
                    <a:uFillTx/>
                    <a:latin typeface="Times New Roman" panose="02020603050405020304" pitchFamily="18" charset="0"/>
                    <a:ea typeface="楷体_GB2312"/>
                    <a:cs typeface="Times New Roman" panose="02020603050405020304" pitchFamily="18" charset="0"/>
                  </a:rPr>
                  <a:t>其中</a:t>
                </a:r>
                <a14:m>
                  <m:oMath xmlns:m="http://schemas.openxmlformats.org/officeDocument/2006/math">
                    <m:nary>
                      <m:naryPr>
                        <m:chr m:val="∏"/>
                        <m:limLoc m:val="undOvr"/>
                        <m:ctrlPr>
                          <a:rPr kumimoji="0" lang="zh-CN" altLang="zh-CN" sz="15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naryPr>
                      <m:sub>
                        <m:r>
                          <a:rPr kumimoji="0" lang="en-US" altLang="zh-CN" sz="15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𝑗</m:t>
                        </m:r>
                        <m:r>
                          <a:rPr kumimoji="0" lang="en-US" altLang="zh-CN" sz="15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r>
                          <a:rPr kumimoji="0" lang="en-US" altLang="zh-CN" sz="15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𝑖</m:t>
                        </m:r>
                        <m:r>
                          <a:rPr kumimoji="0" lang="en-US" altLang="zh-CN" sz="15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+1</m:t>
                        </m:r>
                      </m:sub>
                      <m:sup>
                        <m:r>
                          <a:rPr kumimoji="0" lang="en-US" altLang="zh-CN" sz="15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𝑡</m:t>
                        </m:r>
                      </m:sup>
                      <m:e>
                        <m:r>
                          <a:rPr kumimoji="0" lang="en-US" altLang="zh-CN" sz="15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 </m:t>
                        </m:r>
                        <m:f>
                          <m:fPr>
                            <m:ctrlPr>
                              <a:rPr kumimoji="0" lang="zh-CN" altLang="zh-CN" sz="15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fPr>
                          <m:num>
                            <m:r>
                              <a:rPr kumimoji="0" lang="en-US" altLang="zh-CN" sz="15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sSub>
                              <m:sSubPr>
                                <m:ctrlPr>
                                  <a:rPr kumimoji="0" lang="zh-CN" altLang="zh-CN" sz="15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5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h</m:t>
                                </m:r>
                              </m:e>
                              <m:sub>
                                <m:r>
                                  <a:rPr kumimoji="0" lang="en-US" altLang="zh-CN" sz="15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𝑗</m:t>
                                </m:r>
                              </m:sub>
                            </m:sSub>
                          </m:num>
                          <m:den>
                            <m:r>
                              <a:rPr kumimoji="0" lang="en-US" altLang="zh-CN" sz="15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sSub>
                              <m:sSubPr>
                                <m:ctrlPr>
                                  <a:rPr kumimoji="0" lang="zh-CN" altLang="zh-CN" sz="15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5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h</m:t>
                                </m:r>
                              </m:e>
                              <m:sub>
                                <m:r>
                                  <a:rPr kumimoji="0" lang="en-US" altLang="zh-CN" sz="15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𝑗</m:t>
                                </m:r>
                                <m:r>
                                  <a:rPr kumimoji="0" lang="en-US" altLang="zh-CN" sz="15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−1</m:t>
                                </m:r>
                              </m:sub>
                            </m:sSub>
                          </m:den>
                        </m:f>
                      </m:e>
                    </m:nary>
                    <m:r>
                      <a:rPr kumimoji="0" lang="en-US" altLang="zh-CN" sz="15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nary>
                      <m:naryPr>
                        <m:chr m:val="∏"/>
                        <m:limLoc m:val="subSup"/>
                        <m:ctrlPr>
                          <a:rPr kumimoji="0" lang="zh-CN" altLang="zh-CN" sz="15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naryPr>
                      <m:sub>
                        <m:r>
                          <a:rPr kumimoji="0" lang="en-US" altLang="zh-CN" sz="15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𝑗</m:t>
                        </m:r>
                        <m:r>
                          <a:rPr kumimoji="0" lang="en-US" altLang="zh-CN" sz="15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r>
                          <a:rPr kumimoji="0" lang="en-US" altLang="zh-CN" sz="15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𝑖</m:t>
                        </m:r>
                        <m:r>
                          <a:rPr kumimoji="0" lang="en-US" altLang="zh-CN" sz="15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+1</m:t>
                        </m:r>
                      </m:sub>
                      <m:sup>
                        <m:r>
                          <a:rPr kumimoji="0" lang="en-US" altLang="zh-CN" sz="15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𝑡</m:t>
                        </m:r>
                      </m:sup>
                      <m:e>
                        <m:sSup>
                          <m:sSupPr>
                            <m:ctrlPr>
                              <a:rPr kumimoji="0" lang="zh-CN" altLang="zh-CN" sz="15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pPr>
                          <m:e>
                            <m:r>
                              <a:rPr kumimoji="0" lang="en-US" altLang="zh-CN" sz="15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𝑡𝑎𝑛h</m:t>
                            </m:r>
                          </m:e>
                          <m:sup>
                            <m:r>
                              <a:rPr kumimoji="0" lang="en-US" altLang="zh-CN" sz="15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sup>
                        </m:sSup>
                        <m:r>
                          <a:rPr kumimoji="0" lang="en-US" altLang="zh-CN" sz="15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sSub>
                          <m:sSubPr>
                            <m:ctrlPr>
                              <a:rPr kumimoji="0" lang="zh-CN" altLang="zh-CN" sz="15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5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𝑊</m:t>
                            </m:r>
                          </m:e>
                          <m:sub>
                            <m:r>
                              <a:rPr kumimoji="0" lang="en-US" altLang="zh-CN" sz="15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h</m:t>
                            </m:r>
                          </m:sub>
                        </m:sSub>
                      </m:e>
                    </m:nary>
                  </m:oMath>
                </a14:m>
                <a:endParaRPr kumimoji="0" lang="zh-CN" altLang="zh-CN" sz="1500" b="0" i="0" u="none" strike="noStrike" kern="1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266700" algn="just" defTabSz="914400" rtl="0" eaLnBrk="1" fontAlgn="auto" latinLnBrk="0" hangingPunct="1">
                  <a:lnSpc>
                    <a:spcPts val="2200"/>
                  </a:lnSpc>
                  <a:spcBef>
                    <a:spcPts val="0"/>
                  </a:spcBef>
                  <a:spcAft>
                    <a:spcPts val="0"/>
                  </a:spcAft>
                  <a:buClrTx/>
                  <a:buSzTx/>
                  <a:buFontTx/>
                  <a:buNone/>
                  <a:tabLst/>
                  <a:defRPr/>
                </a:pPr>
                <a:r>
                  <a:rPr kumimoji="0" lang="zh-CN" altLang="zh-CN" sz="15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令</a:t>
                </a:r>
                <a14:m>
                  <m:oMath xmlns:m="http://schemas.openxmlformats.org/officeDocument/2006/math">
                    <m:r>
                      <a:rPr kumimoji="0" lang="en-US" altLang="zh-CN" sz="15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𝑡</m:t>
                    </m:r>
                    <m:r>
                      <a:rPr kumimoji="0" lang="en-US" altLang="zh-CN" sz="15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t>=3</m:t>
                    </m:r>
                  </m:oMath>
                </a14:m>
                <a:r>
                  <a:rPr kumimoji="0" lang="zh-CN" altLang="zh-CN" sz="15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，则有：</a:t>
                </a:r>
              </a:p>
              <a:p>
                <a:pPr marL="0" marR="0" lvl="0" indent="266700" algn="just" defTabSz="914400" rtl="0" eaLnBrk="1" fontAlgn="auto" latinLnBrk="0" hangingPunct="1">
                  <a:lnSpc>
                    <a:spcPct val="150000"/>
                  </a:lnSpc>
                  <a:spcBef>
                    <a:spcPts val="600"/>
                  </a:spcBef>
                  <a:spcAft>
                    <a:spcPts val="600"/>
                  </a:spcAft>
                  <a:buClrTx/>
                  <a:buSzTx/>
                  <a:buFontTx/>
                  <a:buNone/>
                  <a:tabLst/>
                  <a:defRPr/>
                </a:pPr>
                <a14:m>
                  <m:oMathPara xmlns:m="http://schemas.openxmlformats.org/officeDocument/2006/math">
                    <m:oMathParaPr>
                      <m:jc m:val="centerGroup"/>
                    </m:oMathParaPr>
                    <m:oMath xmlns:m="http://schemas.openxmlformats.org/officeDocument/2006/math">
                      <m:f>
                        <m:fPr>
                          <m:ctrlPr>
                            <a:rPr kumimoji="0" lang="zh-CN" altLang="zh-CN" sz="15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fPr>
                        <m:num>
                          <m:r>
                            <a:rPr kumimoji="0" lang="en-US" altLang="zh-CN" sz="15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sSub>
                            <m:sSubPr>
                              <m:ctrlPr>
                                <a:rPr kumimoji="0" lang="zh-CN" altLang="zh-CN" sz="15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5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𝐸</m:t>
                              </m:r>
                            </m:e>
                            <m:sub>
                              <m:r>
                                <a:rPr kumimoji="0" lang="en-US" altLang="zh-CN" sz="15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3</m:t>
                              </m:r>
                            </m:sub>
                          </m:sSub>
                        </m:num>
                        <m:den>
                          <m:r>
                            <a:rPr kumimoji="0" lang="en-US" altLang="zh-CN" sz="15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sSub>
                            <m:sSubPr>
                              <m:ctrlPr>
                                <a:rPr kumimoji="0" lang="zh-CN" altLang="zh-CN" sz="15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5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𝑊</m:t>
                              </m:r>
                            </m:e>
                            <m:sub>
                              <m:r>
                                <a:rPr kumimoji="0" lang="en-US" altLang="zh-CN" sz="15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𝑥</m:t>
                              </m:r>
                            </m:sub>
                          </m:sSub>
                        </m:den>
                      </m:f>
                      <m:r>
                        <a:rPr kumimoji="0" lang="en-US" altLang="zh-CN" sz="15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f>
                        <m:fPr>
                          <m:ctrlPr>
                            <a:rPr kumimoji="0" lang="zh-CN" altLang="zh-CN" sz="15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fPr>
                        <m:num>
                          <m:r>
                            <a:rPr kumimoji="0" lang="en-US" altLang="zh-CN" sz="15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sSub>
                            <m:sSubPr>
                              <m:ctrlPr>
                                <a:rPr kumimoji="0" lang="zh-CN" altLang="zh-CN" sz="15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5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𝐸</m:t>
                              </m:r>
                            </m:e>
                            <m:sub>
                              <m:r>
                                <a:rPr kumimoji="0" lang="en-US" altLang="zh-CN" sz="15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3</m:t>
                              </m:r>
                            </m:sub>
                          </m:sSub>
                        </m:num>
                        <m:den>
                          <m:r>
                            <a:rPr kumimoji="0" lang="en-US" altLang="zh-CN" sz="15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sSub>
                            <m:sSubPr>
                              <m:ctrlPr>
                                <a:rPr kumimoji="0" lang="zh-CN" altLang="zh-CN" sz="15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5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𝑂</m:t>
                              </m:r>
                            </m:e>
                            <m:sub>
                              <m:r>
                                <a:rPr kumimoji="0" lang="en-US" altLang="zh-CN" sz="15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3</m:t>
                              </m:r>
                            </m:sub>
                          </m:sSub>
                        </m:den>
                      </m:f>
                      <m:f>
                        <m:fPr>
                          <m:ctrlPr>
                            <a:rPr kumimoji="0" lang="zh-CN" altLang="zh-CN" sz="15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fPr>
                        <m:num>
                          <m:r>
                            <a:rPr kumimoji="0" lang="en-US" altLang="zh-CN" sz="15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sSub>
                            <m:sSubPr>
                              <m:ctrlPr>
                                <a:rPr kumimoji="0" lang="zh-CN" altLang="zh-CN" sz="15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5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𝑂</m:t>
                              </m:r>
                            </m:e>
                            <m:sub>
                              <m:r>
                                <a:rPr kumimoji="0" lang="en-US" altLang="zh-CN" sz="15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3</m:t>
                              </m:r>
                            </m:sub>
                          </m:sSub>
                        </m:num>
                        <m:den>
                          <m:r>
                            <a:rPr kumimoji="0" lang="en-US" altLang="zh-CN" sz="15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sSub>
                            <m:sSubPr>
                              <m:ctrlPr>
                                <a:rPr kumimoji="0" lang="zh-CN" altLang="zh-CN" sz="15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5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h</m:t>
                              </m:r>
                            </m:e>
                            <m:sub>
                              <m:r>
                                <a:rPr kumimoji="0" lang="en-US" altLang="zh-CN" sz="15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3</m:t>
                              </m:r>
                            </m:sub>
                          </m:sSub>
                        </m:den>
                      </m:f>
                      <m:f>
                        <m:fPr>
                          <m:ctrlPr>
                            <a:rPr kumimoji="0" lang="zh-CN" altLang="zh-CN" sz="15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fPr>
                        <m:num>
                          <m:r>
                            <a:rPr kumimoji="0" lang="en-US" altLang="zh-CN" sz="15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sSub>
                            <m:sSubPr>
                              <m:ctrlPr>
                                <a:rPr kumimoji="0" lang="zh-CN" altLang="zh-CN" sz="15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5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h</m:t>
                              </m:r>
                            </m:e>
                            <m:sub>
                              <m:r>
                                <a:rPr kumimoji="0" lang="en-US" altLang="zh-CN" sz="15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3</m:t>
                              </m:r>
                            </m:sub>
                          </m:sSub>
                        </m:num>
                        <m:den>
                          <m:r>
                            <a:rPr kumimoji="0" lang="en-US" altLang="zh-CN" sz="15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sSub>
                            <m:sSubPr>
                              <m:ctrlPr>
                                <a:rPr kumimoji="0" lang="zh-CN" altLang="zh-CN" sz="15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5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𝑊</m:t>
                              </m:r>
                            </m:e>
                            <m:sub>
                              <m:r>
                                <a:rPr kumimoji="0" lang="en-US" altLang="zh-CN" sz="15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𝑥</m:t>
                              </m:r>
                            </m:sub>
                          </m:sSub>
                        </m:den>
                      </m:f>
                      <m:r>
                        <a:rPr kumimoji="0" lang="en-US" altLang="zh-CN" sz="15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f>
                        <m:fPr>
                          <m:ctrlPr>
                            <a:rPr kumimoji="0" lang="zh-CN" altLang="zh-CN" sz="15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fPr>
                        <m:num>
                          <m:r>
                            <a:rPr kumimoji="0" lang="en-US" altLang="zh-CN" sz="15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sSub>
                            <m:sSubPr>
                              <m:ctrlPr>
                                <a:rPr kumimoji="0" lang="zh-CN" altLang="zh-CN" sz="15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5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𝐸</m:t>
                              </m:r>
                            </m:e>
                            <m:sub>
                              <m:r>
                                <a:rPr kumimoji="0" lang="en-US" altLang="zh-CN" sz="15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3</m:t>
                              </m:r>
                            </m:sub>
                          </m:sSub>
                        </m:num>
                        <m:den>
                          <m:r>
                            <a:rPr kumimoji="0" lang="en-US" altLang="zh-CN" sz="15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sSub>
                            <m:sSubPr>
                              <m:ctrlPr>
                                <a:rPr kumimoji="0" lang="zh-CN" altLang="zh-CN" sz="15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5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𝑂</m:t>
                              </m:r>
                            </m:e>
                            <m:sub>
                              <m:r>
                                <a:rPr kumimoji="0" lang="en-US" altLang="zh-CN" sz="15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3</m:t>
                              </m:r>
                            </m:sub>
                          </m:sSub>
                        </m:den>
                      </m:f>
                      <m:f>
                        <m:fPr>
                          <m:ctrlPr>
                            <a:rPr kumimoji="0" lang="zh-CN" altLang="zh-CN" sz="15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fPr>
                        <m:num>
                          <m:r>
                            <a:rPr kumimoji="0" lang="en-US" altLang="zh-CN" sz="15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sSub>
                            <m:sSubPr>
                              <m:ctrlPr>
                                <a:rPr kumimoji="0" lang="zh-CN" altLang="zh-CN" sz="15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5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𝑂</m:t>
                              </m:r>
                            </m:e>
                            <m:sub>
                              <m:r>
                                <a:rPr kumimoji="0" lang="en-US" altLang="zh-CN" sz="15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3</m:t>
                              </m:r>
                            </m:sub>
                          </m:sSub>
                        </m:num>
                        <m:den>
                          <m:r>
                            <a:rPr kumimoji="0" lang="en-US" altLang="zh-CN" sz="15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sSub>
                            <m:sSubPr>
                              <m:ctrlPr>
                                <a:rPr kumimoji="0" lang="zh-CN" altLang="zh-CN" sz="15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5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h</m:t>
                              </m:r>
                            </m:e>
                            <m:sub>
                              <m:r>
                                <a:rPr kumimoji="0" lang="en-US" altLang="zh-CN" sz="15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3</m:t>
                              </m:r>
                            </m:sub>
                          </m:sSub>
                        </m:den>
                      </m:f>
                      <m:f>
                        <m:fPr>
                          <m:ctrlPr>
                            <a:rPr kumimoji="0" lang="zh-CN" altLang="zh-CN" sz="15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fPr>
                        <m:num>
                          <m:r>
                            <a:rPr kumimoji="0" lang="en-US" altLang="zh-CN" sz="15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sSub>
                            <m:sSubPr>
                              <m:ctrlPr>
                                <a:rPr kumimoji="0" lang="zh-CN" altLang="zh-CN" sz="15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5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h</m:t>
                              </m:r>
                            </m:e>
                            <m:sub>
                              <m:r>
                                <a:rPr kumimoji="0" lang="en-US" altLang="zh-CN" sz="15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3</m:t>
                              </m:r>
                            </m:sub>
                          </m:sSub>
                        </m:num>
                        <m:den>
                          <m:r>
                            <a:rPr kumimoji="0" lang="en-US" altLang="zh-CN" sz="15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sSub>
                            <m:sSubPr>
                              <m:ctrlPr>
                                <a:rPr kumimoji="0" lang="zh-CN" altLang="zh-CN" sz="15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5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h</m:t>
                              </m:r>
                            </m:e>
                            <m:sub>
                              <m:r>
                                <a:rPr kumimoji="0" lang="en-US" altLang="zh-CN" sz="15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2</m:t>
                              </m:r>
                            </m:sub>
                          </m:sSub>
                        </m:den>
                      </m:f>
                      <m:f>
                        <m:fPr>
                          <m:ctrlPr>
                            <a:rPr kumimoji="0" lang="zh-CN" altLang="zh-CN" sz="15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fPr>
                        <m:num>
                          <m:r>
                            <a:rPr kumimoji="0" lang="en-US" altLang="zh-CN" sz="15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sSub>
                            <m:sSubPr>
                              <m:ctrlPr>
                                <a:rPr kumimoji="0" lang="zh-CN" altLang="zh-CN" sz="15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5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h</m:t>
                              </m:r>
                            </m:e>
                            <m:sub>
                              <m:r>
                                <a:rPr kumimoji="0" lang="en-US" altLang="zh-CN" sz="15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2</m:t>
                              </m:r>
                            </m:sub>
                          </m:sSub>
                        </m:num>
                        <m:den>
                          <m:r>
                            <a:rPr kumimoji="0" lang="en-US" altLang="zh-CN" sz="15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sSub>
                            <m:sSubPr>
                              <m:ctrlPr>
                                <a:rPr kumimoji="0" lang="zh-CN" altLang="zh-CN" sz="15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5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𝑊</m:t>
                              </m:r>
                            </m:e>
                            <m:sub>
                              <m:r>
                                <a:rPr kumimoji="0" lang="en-US" altLang="zh-CN" sz="15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𝑥</m:t>
                              </m:r>
                            </m:sub>
                          </m:sSub>
                        </m:den>
                      </m:f>
                      <m:r>
                        <a:rPr kumimoji="0" lang="en-US" altLang="zh-CN" sz="15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f>
                        <m:fPr>
                          <m:ctrlPr>
                            <a:rPr kumimoji="0" lang="zh-CN" altLang="zh-CN" sz="15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fPr>
                        <m:num>
                          <m:r>
                            <a:rPr kumimoji="0" lang="en-US" altLang="zh-CN" sz="15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sSub>
                            <m:sSubPr>
                              <m:ctrlPr>
                                <a:rPr kumimoji="0" lang="zh-CN" altLang="zh-CN" sz="15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5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𝐸</m:t>
                              </m:r>
                            </m:e>
                            <m:sub>
                              <m:r>
                                <a:rPr kumimoji="0" lang="en-US" altLang="zh-CN" sz="15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3</m:t>
                              </m:r>
                            </m:sub>
                          </m:sSub>
                        </m:num>
                        <m:den>
                          <m:r>
                            <a:rPr kumimoji="0" lang="en-US" altLang="zh-CN" sz="15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sSub>
                            <m:sSubPr>
                              <m:ctrlPr>
                                <a:rPr kumimoji="0" lang="zh-CN" altLang="zh-CN" sz="15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5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𝑂</m:t>
                              </m:r>
                            </m:e>
                            <m:sub>
                              <m:r>
                                <a:rPr kumimoji="0" lang="en-US" altLang="zh-CN" sz="15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3</m:t>
                              </m:r>
                            </m:sub>
                          </m:sSub>
                        </m:den>
                      </m:f>
                      <m:f>
                        <m:fPr>
                          <m:ctrlPr>
                            <a:rPr kumimoji="0" lang="zh-CN" altLang="zh-CN" sz="15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fPr>
                        <m:num>
                          <m:r>
                            <a:rPr kumimoji="0" lang="en-US" altLang="zh-CN" sz="15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sSub>
                            <m:sSubPr>
                              <m:ctrlPr>
                                <a:rPr kumimoji="0" lang="zh-CN" altLang="zh-CN" sz="15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5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𝑂</m:t>
                              </m:r>
                            </m:e>
                            <m:sub>
                              <m:r>
                                <a:rPr kumimoji="0" lang="en-US" altLang="zh-CN" sz="15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3</m:t>
                              </m:r>
                            </m:sub>
                          </m:sSub>
                        </m:num>
                        <m:den>
                          <m:r>
                            <a:rPr kumimoji="0" lang="en-US" altLang="zh-CN" sz="15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sSub>
                            <m:sSubPr>
                              <m:ctrlPr>
                                <a:rPr kumimoji="0" lang="zh-CN" altLang="zh-CN" sz="15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5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h</m:t>
                              </m:r>
                            </m:e>
                            <m:sub>
                              <m:r>
                                <a:rPr kumimoji="0" lang="en-US" altLang="zh-CN" sz="15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3</m:t>
                              </m:r>
                            </m:sub>
                          </m:sSub>
                        </m:den>
                      </m:f>
                      <m:f>
                        <m:fPr>
                          <m:ctrlPr>
                            <a:rPr kumimoji="0" lang="zh-CN" altLang="zh-CN" sz="15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fPr>
                        <m:num>
                          <m:r>
                            <a:rPr kumimoji="0" lang="en-US" altLang="zh-CN" sz="15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sSub>
                            <m:sSubPr>
                              <m:ctrlPr>
                                <a:rPr kumimoji="0" lang="zh-CN" altLang="zh-CN" sz="15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5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h</m:t>
                              </m:r>
                            </m:e>
                            <m:sub>
                              <m:r>
                                <a:rPr kumimoji="0" lang="en-US" altLang="zh-CN" sz="15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3</m:t>
                              </m:r>
                            </m:sub>
                          </m:sSub>
                        </m:num>
                        <m:den>
                          <m:r>
                            <a:rPr kumimoji="0" lang="en-US" altLang="zh-CN" sz="15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sSub>
                            <m:sSubPr>
                              <m:ctrlPr>
                                <a:rPr kumimoji="0" lang="zh-CN" altLang="zh-CN" sz="15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5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h</m:t>
                              </m:r>
                            </m:e>
                            <m:sub>
                              <m:r>
                                <a:rPr kumimoji="0" lang="en-US" altLang="zh-CN" sz="15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2</m:t>
                              </m:r>
                            </m:sub>
                          </m:sSub>
                        </m:den>
                      </m:f>
                      <m:f>
                        <m:fPr>
                          <m:ctrlPr>
                            <a:rPr kumimoji="0" lang="zh-CN" altLang="zh-CN" sz="15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fPr>
                        <m:num>
                          <m:r>
                            <a:rPr kumimoji="0" lang="en-US" altLang="zh-CN" sz="15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sSub>
                            <m:sSubPr>
                              <m:ctrlPr>
                                <a:rPr kumimoji="0" lang="zh-CN" altLang="zh-CN" sz="15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5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h</m:t>
                              </m:r>
                            </m:e>
                            <m:sub>
                              <m:r>
                                <a:rPr kumimoji="0" lang="en-US" altLang="zh-CN" sz="15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2</m:t>
                              </m:r>
                            </m:sub>
                          </m:sSub>
                        </m:num>
                        <m:den>
                          <m:r>
                            <a:rPr kumimoji="0" lang="en-US" altLang="zh-CN" sz="15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sSub>
                            <m:sSubPr>
                              <m:ctrlPr>
                                <a:rPr kumimoji="0" lang="zh-CN" altLang="zh-CN" sz="15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5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h</m:t>
                              </m:r>
                            </m:e>
                            <m:sub>
                              <m:r>
                                <a:rPr kumimoji="0" lang="en-US" altLang="zh-CN" sz="15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1</m:t>
                              </m:r>
                            </m:sub>
                          </m:sSub>
                        </m:den>
                      </m:f>
                      <m:f>
                        <m:fPr>
                          <m:ctrlPr>
                            <a:rPr kumimoji="0" lang="zh-CN" altLang="zh-CN" sz="15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fPr>
                        <m:num>
                          <m:r>
                            <a:rPr kumimoji="0" lang="en-US" altLang="zh-CN" sz="15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sSub>
                            <m:sSubPr>
                              <m:ctrlPr>
                                <a:rPr kumimoji="0" lang="zh-CN" altLang="zh-CN" sz="15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5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h</m:t>
                              </m:r>
                            </m:e>
                            <m:sub>
                              <m:r>
                                <a:rPr kumimoji="0" lang="en-US" altLang="zh-CN" sz="15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1</m:t>
                              </m:r>
                            </m:sub>
                          </m:sSub>
                        </m:num>
                        <m:den>
                          <m:r>
                            <a:rPr kumimoji="0" lang="en-US" altLang="zh-CN" sz="15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sSub>
                            <m:sSubPr>
                              <m:ctrlPr>
                                <a:rPr kumimoji="0" lang="zh-CN" altLang="zh-CN" sz="15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5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𝑊</m:t>
                              </m:r>
                            </m:e>
                            <m:sub>
                              <m:r>
                                <a:rPr kumimoji="0" lang="en-US" altLang="zh-CN" sz="15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𝑥</m:t>
                              </m:r>
                            </m:sub>
                          </m:sSub>
                        </m:den>
                      </m:f>
                    </m:oMath>
                  </m:oMathPara>
                </a14:m>
                <a:endParaRPr kumimoji="0" lang="zh-CN" altLang="zh-CN" sz="1500" b="0" i="0" u="none" strike="noStrike" kern="1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266700" algn="just" defTabSz="914400" rtl="0" eaLnBrk="1" fontAlgn="auto" latinLnBrk="0" hangingPunct="1">
                  <a:lnSpc>
                    <a:spcPts val="2200"/>
                  </a:lnSpc>
                  <a:spcBef>
                    <a:spcPts val="0"/>
                  </a:spcBef>
                  <a:spcAft>
                    <a:spcPts val="0"/>
                  </a:spcAft>
                  <a:buClrTx/>
                  <a:buSzTx/>
                  <a:buFontTx/>
                  <a:buNone/>
                  <a:tabLst/>
                  <a:defRPr/>
                </a:pPr>
                <a:r>
                  <a:rPr kumimoji="0" lang="zh-CN" altLang="zh-CN" sz="15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由于</a:t>
                </a:r>
                <a14:m>
                  <m:oMath xmlns:m="http://schemas.openxmlformats.org/officeDocument/2006/math">
                    <m:r>
                      <a:rPr kumimoji="0" lang="en-US" altLang="zh-CN" sz="15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𝑡𝑎𝑛h</m:t>
                    </m:r>
                  </m:oMath>
                </a14:m>
                <a:r>
                  <a:rPr kumimoji="0" lang="zh-CN" altLang="zh-CN" sz="15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函数的导数取值位于</a:t>
                </a:r>
                <a:r>
                  <a:rPr kumimoji="0" lang="en-US" altLang="zh-CN" sz="15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0</a:t>
                </a:r>
                <a:r>
                  <a:rPr kumimoji="0" lang="zh-CN" altLang="zh-CN" sz="15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到</a:t>
                </a:r>
                <a:r>
                  <a:rPr kumimoji="0" lang="en-US" altLang="zh-CN" sz="15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1</a:t>
                </a:r>
                <a:r>
                  <a:rPr kumimoji="0" lang="zh-CN" altLang="zh-CN" sz="15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区间，对于长序列而言，若干多个</a:t>
                </a:r>
                <a:r>
                  <a:rPr kumimoji="0" lang="en-US" altLang="zh-CN" sz="15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0</a:t>
                </a:r>
                <a:r>
                  <a:rPr kumimoji="0" lang="zh-CN" altLang="zh-CN" sz="15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到</a:t>
                </a:r>
                <a:r>
                  <a:rPr kumimoji="0" lang="en-US" altLang="zh-CN" sz="15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1</a:t>
                </a:r>
                <a:r>
                  <a:rPr kumimoji="0" lang="zh-CN" altLang="zh-CN" sz="15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区间的小数相乘，会使得参数求导结果很小，引发梯度消失问题。</a:t>
                </a:r>
                <a14:m>
                  <m:oMath xmlns:m="http://schemas.openxmlformats.org/officeDocument/2006/math">
                    <m:sSub>
                      <m:sSubPr>
                        <m:ctrlPr>
                          <a:rPr kumimoji="0" lang="zh-CN" altLang="zh-CN" sz="15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5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𝐸</m:t>
                        </m:r>
                      </m:e>
                      <m:sub>
                        <m:r>
                          <a:rPr kumimoji="0" lang="en-US" altLang="zh-CN" sz="15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𝑡</m:t>
                        </m:r>
                      </m:sub>
                    </m:sSub>
                  </m:oMath>
                </a14:m>
                <a:r>
                  <a:rPr kumimoji="0" lang="zh-CN" altLang="zh-CN" sz="15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对</a:t>
                </a:r>
                <a14:m>
                  <m:oMath xmlns:m="http://schemas.openxmlformats.org/officeDocument/2006/math">
                    <m:sSub>
                      <m:sSubPr>
                        <m:ctrlPr>
                          <a:rPr kumimoji="0" lang="zh-CN" altLang="zh-CN" sz="15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5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𝑊</m:t>
                        </m:r>
                      </m:e>
                      <m:sub>
                        <m:r>
                          <a:rPr kumimoji="0" lang="en-US" altLang="zh-CN" sz="15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h</m:t>
                        </m:r>
                      </m:sub>
                    </m:sSub>
                  </m:oMath>
                </a14:m>
                <a:r>
                  <a:rPr kumimoji="0" lang="zh-CN" altLang="zh-CN" sz="15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的求导类似，这里就不列出了。为了缓解梯度消失问题，长短时记忆模型（</a:t>
                </a:r>
                <a:r>
                  <a:rPr kumimoji="0" lang="en-US" altLang="zh-CN" sz="15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Long Short-Term Memory</a:t>
                </a:r>
                <a:r>
                  <a:rPr kumimoji="0" lang="zh-CN" altLang="zh-CN" sz="15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a:t>
                </a:r>
                <a:r>
                  <a:rPr kumimoji="0" lang="en-US" altLang="zh-CN" sz="15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LSTM</a:t>
                </a:r>
                <a:r>
                  <a:rPr kumimoji="0" lang="zh-CN" altLang="zh-CN" sz="15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）被提出。</a:t>
                </a:r>
              </a:p>
            </p:txBody>
          </p:sp>
        </mc:Choice>
        <mc:Fallback xmlns="">
          <p:sp>
            <p:nvSpPr>
              <p:cNvPr id="2" name="矩形 1">
                <a:extLst>
                  <a:ext uri="{FF2B5EF4-FFF2-40B4-BE49-F238E27FC236}">
                    <a16:creationId xmlns:a16="http://schemas.microsoft.com/office/drawing/2014/main" id="{E98E1855-D0A4-4C04-A109-2DAC7582DA1D}"/>
                  </a:ext>
                </a:extLst>
              </p:cNvPr>
              <p:cNvSpPr>
                <a:spLocks noRot="1" noChangeAspect="1" noMove="1" noResize="1" noEditPoints="1" noAdjustHandles="1" noChangeArrowheads="1" noChangeShapeType="1" noTextEdit="1"/>
              </p:cNvSpPr>
              <p:nvPr/>
            </p:nvSpPr>
            <p:spPr>
              <a:xfrm>
                <a:off x="1169962" y="1550808"/>
                <a:ext cx="10534357" cy="4328301"/>
              </a:xfrm>
              <a:prstGeom prst="rect">
                <a:avLst/>
              </a:prstGeom>
              <a:blipFill>
                <a:blip r:embed="rId3"/>
                <a:stretch>
                  <a:fillRect l="-231" r="-231" b="-70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058207874"/>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583380" y="726948"/>
            <a:ext cx="7464387" cy="497934"/>
            <a:chOff x="4099943" y="2819853"/>
            <a:chExt cx="2570275" cy="497934"/>
          </a:xfrm>
        </p:grpSpPr>
        <p:sp>
          <p:nvSpPr>
            <p:cNvPr id="4" name="平行四边形 3"/>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5" name="平行四边形 4"/>
            <p:cNvSpPr/>
            <p:nvPr/>
          </p:nvSpPr>
          <p:spPr bwMode="auto">
            <a:xfrm>
              <a:off x="4122533" y="2819853"/>
              <a:ext cx="2547685"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6" name="矩形 5"/>
            <p:cNvSpPr/>
            <p:nvPr/>
          </p:nvSpPr>
          <p:spPr>
            <a:xfrm>
              <a:off x="4216534" y="2853798"/>
              <a:ext cx="2359684" cy="400110"/>
            </a:xfrm>
            <a:prstGeom prst="rect">
              <a:avLst/>
            </a:prstGeom>
          </p:spPr>
          <p:txBody>
            <a:bodyPr wrap="square">
              <a:spAutoFit/>
            </a:bodyPr>
            <a:lstStyle/>
            <a:p>
              <a:pPr marL="0" marR="0" lvl="0" indent="0" algn="ctr" defTabSz="914400" rtl="0" eaLnBrk="1" fontAlgn="auto" latinLnBrk="0" hangingPunct="1">
                <a:lnSpc>
                  <a:spcPct val="100000"/>
                </a:lnSpc>
                <a:spcBef>
                  <a:spcPct val="50000"/>
                </a:spcBef>
                <a:spcAft>
                  <a:spcPts val="0"/>
                </a:spcAft>
                <a:buClrTx/>
                <a:buSzTx/>
                <a:buFontTx/>
                <a:buNone/>
                <a:tabLst/>
                <a:defRPr/>
              </a:pPr>
              <a:r>
                <a:rPr kumimoji="0" lang="zh-CN" altLang="en-US" sz="2000" b="1" i="0" u="none" strike="noStrike" kern="1200" cap="none" spc="0" normalizeH="0" baseline="0" noProof="0" dirty="0">
                  <a:ln>
                    <a:noFill/>
                  </a:ln>
                  <a:solidFill>
                    <a:prstClr val="black">
                      <a:lumMod val="95000"/>
                      <a:lumOff val="5000"/>
                    </a:prstClr>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循环神经网络：长短时记忆模型</a:t>
              </a:r>
              <a:endParaRPr kumimoji="0" lang="zh-CN" altLang="en-US" sz="2000" b="1" i="0" u="none" strike="noStrike" kern="120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endParaRPr>
            </a:p>
          </p:txBody>
        </p:sp>
      </p:grpSp>
      <p:sp>
        <p:nvSpPr>
          <p:cNvPr id="25" name="矩形 24">
            <a:extLst>
              <a:ext uri="{FF2B5EF4-FFF2-40B4-BE49-F238E27FC236}">
                <a16:creationId xmlns:a16="http://schemas.microsoft.com/office/drawing/2014/main" id="{FA7E4C39-58FC-4583-BCF8-B462E31C5699}"/>
              </a:ext>
            </a:extLst>
          </p:cNvPr>
          <p:cNvSpPr/>
          <p:nvPr/>
        </p:nvSpPr>
        <p:spPr>
          <a:xfrm>
            <a:off x="852473" y="129010"/>
            <a:ext cx="1826141"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mn-cs"/>
              </a:rPr>
              <a:t>三、循环神经网络</a:t>
            </a:r>
            <a:endPar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mc:AlternateContent xmlns:mc="http://schemas.openxmlformats.org/markup-compatibility/2006" xmlns:a14="http://schemas.microsoft.com/office/drawing/2010/main">
        <mc:Choice Requires="a14">
          <p:sp>
            <p:nvSpPr>
              <p:cNvPr id="2" name="矩形 1">
                <a:extLst>
                  <a:ext uri="{FF2B5EF4-FFF2-40B4-BE49-F238E27FC236}">
                    <a16:creationId xmlns:a16="http://schemas.microsoft.com/office/drawing/2014/main" id="{E98E1855-D0A4-4C04-A109-2DAC7582DA1D}"/>
                  </a:ext>
                </a:extLst>
              </p:cNvPr>
              <p:cNvSpPr/>
              <p:nvPr/>
            </p:nvSpPr>
            <p:spPr>
              <a:xfrm>
                <a:off x="786563" y="1822783"/>
                <a:ext cx="10618873" cy="3957494"/>
              </a:xfrm>
              <a:prstGeom prst="rect">
                <a:avLst/>
              </a:prstGeom>
            </p:spPr>
            <p:txBody>
              <a:bodyPr wrap="square">
                <a:spAutoFit/>
              </a:bodyPr>
              <a:lstStyle/>
              <a:p>
                <a:pPr marL="285750" marR="0" lvl="0" indent="-285750" algn="just" defTabSz="914400" rtl="0" eaLnBrk="1" fontAlgn="auto" latinLnBrk="0" hangingPunct="1">
                  <a:lnSpc>
                    <a:spcPct val="200000"/>
                  </a:lnSpc>
                  <a:spcBef>
                    <a:spcPts val="0"/>
                  </a:spcBef>
                  <a:spcAft>
                    <a:spcPts val="0"/>
                  </a:spcAft>
                  <a:buClrTx/>
                  <a:buSzTx/>
                  <a:buFont typeface="Wingdings" panose="05000000000000000000" pitchFamily="2" charset="2"/>
                  <a:buChar char="l"/>
                  <a:tabLst/>
                  <a:defRPr/>
                </a:pPr>
                <a:r>
                  <a:rPr kumimoji="0" lang="zh-CN"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与简单的循环神经网络结构不同，长短时记忆网络中引入了内部记忆单元（</a:t>
                </a:r>
                <a:r>
                  <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internal memory cell</a:t>
                </a:r>
                <a:r>
                  <a:rPr kumimoji="0" lang="zh-CN"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）和门（</a:t>
                </a:r>
                <a:r>
                  <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gates</a:t>
                </a:r>
                <a:r>
                  <a:rPr kumimoji="0" lang="zh-CN"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）结构来对当前时刻输入信息以及前序时刻所生成信息进行整合和传递。在这里，内部记忆单元中信息可视为对</a:t>
                </a:r>
                <a:r>
                  <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0" lang="zh-CN"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历史信息</a:t>
                </a:r>
                <a:r>
                  <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0" lang="zh-CN"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的累积。</a:t>
                </a:r>
              </a:p>
              <a:p>
                <a:pPr marL="285750" marR="0" lvl="0" indent="-285750" algn="just" defTabSz="914400" rtl="0" eaLnBrk="1" fontAlgn="auto" latinLnBrk="0" hangingPunct="1">
                  <a:lnSpc>
                    <a:spcPct val="200000"/>
                  </a:lnSpc>
                  <a:spcBef>
                    <a:spcPts val="0"/>
                  </a:spcBef>
                  <a:spcAft>
                    <a:spcPts val="0"/>
                  </a:spcAft>
                  <a:buClrTx/>
                  <a:buSzTx/>
                  <a:buFont typeface="Wingdings" panose="05000000000000000000" pitchFamily="2" charset="2"/>
                  <a:buChar char="l"/>
                  <a:tabLst/>
                  <a:defRPr/>
                </a:pPr>
                <a:r>
                  <a:rPr kumimoji="0" lang="zh-CN"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常见的</a:t>
                </a:r>
                <a:r>
                  <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LSTM</a:t>
                </a:r>
                <a:r>
                  <a:rPr kumimoji="0" lang="zh-CN"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模型中有输入门</a:t>
                </a:r>
                <a:r>
                  <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(input gate)</a:t>
                </a:r>
                <a:r>
                  <a:rPr kumimoji="0" lang="zh-CN"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、遗忘门</a:t>
                </a:r>
                <a:r>
                  <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(forget gate)</a:t>
                </a:r>
                <a:r>
                  <a:rPr kumimoji="0" lang="zh-CN"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和输出门</a:t>
                </a:r>
                <a:r>
                  <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(output gate)</a:t>
                </a:r>
                <a:r>
                  <a:rPr kumimoji="0" lang="zh-CN"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三种门结构。对于给定的当前时刻输入数据</a:t>
                </a:r>
                <a14:m>
                  <m:oMath xmlns:m="http://schemas.openxmlformats.org/officeDocument/2006/math">
                    <m:sSub>
                      <m:sSubPr>
                        <m:ctrlPr>
                          <a:rPr kumimoji="0" lang="zh-CN"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CN" sz="1600" b="0" i="0" u="none" strike="noStrike" kern="1200" cap="none" spc="0" normalizeH="0" baseline="0" noProof="0">
                            <a:ln>
                              <a:noFill/>
                            </a:ln>
                            <a:solidFill>
                              <a:prstClr val="black"/>
                            </a:solidFill>
                            <a:effectLst/>
                            <a:uLnTx/>
                            <a:uFillTx/>
                            <a:latin typeface="Cambria Math" panose="02040503050406030204" pitchFamily="18" charset="0"/>
                            <a:cs typeface="+mn-cs"/>
                          </a:rPr>
                          <m:t>𝑥</m:t>
                        </m:r>
                      </m:e>
                      <m:sub>
                        <m:r>
                          <a:rPr kumimoji="0" lang="en-US" altLang="zh-CN" sz="1600" b="0" i="0" u="none" strike="noStrike" kern="1200" cap="none" spc="0" normalizeH="0" baseline="0" noProof="0">
                            <a:ln>
                              <a:noFill/>
                            </a:ln>
                            <a:solidFill>
                              <a:prstClr val="black"/>
                            </a:solidFill>
                            <a:effectLst/>
                            <a:uLnTx/>
                            <a:uFillTx/>
                            <a:latin typeface="Cambria Math" panose="02040503050406030204" pitchFamily="18" charset="0"/>
                            <a:cs typeface="+mn-cs"/>
                          </a:rPr>
                          <m:t>𝑡</m:t>
                        </m:r>
                      </m:sub>
                    </m:sSub>
                  </m:oMath>
                </a14:m>
                <a:r>
                  <a:rPr kumimoji="0" lang="zh-CN"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和前一时刻隐式编码</a:t>
                </a:r>
                <a14:m>
                  <m:oMath xmlns:m="http://schemas.openxmlformats.org/officeDocument/2006/math">
                    <m:sSub>
                      <m:sSubPr>
                        <m:ctrlPr>
                          <a:rPr kumimoji="0" lang="zh-CN"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CN" sz="1600" b="0" i="0" u="none" strike="noStrike" kern="1200" cap="none" spc="0" normalizeH="0" baseline="0" noProof="0">
                            <a:ln>
                              <a:noFill/>
                            </a:ln>
                            <a:solidFill>
                              <a:prstClr val="black"/>
                            </a:solidFill>
                            <a:effectLst/>
                            <a:uLnTx/>
                            <a:uFillTx/>
                            <a:latin typeface="Cambria Math" panose="02040503050406030204" pitchFamily="18" charset="0"/>
                            <a:cs typeface="+mn-cs"/>
                          </a:rPr>
                          <m:t>h</m:t>
                        </m:r>
                      </m:e>
                      <m:sub>
                        <m:r>
                          <a:rPr kumimoji="0" lang="en-US" altLang="zh-CN" sz="1600" b="0" i="0" u="none" strike="noStrike" kern="1200" cap="none" spc="0" normalizeH="0" baseline="0" noProof="0">
                            <a:ln>
                              <a:noFill/>
                            </a:ln>
                            <a:solidFill>
                              <a:prstClr val="black"/>
                            </a:solidFill>
                            <a:effectLst/>
                            <a:uLnTx/>
                            <a:uFillTx/>
                            <a:latin typeface="Cambria Math" panose="02040503050406030204" pitchFamily="18" charset="0"/>
                            <a:cs typeface="+mn-cs"/>
                          </a:rPr>
                          <m:t>𝑡</m:t>
                        </m:r>
                        <m:r>
                          <a:rPr kumimoji="0" lang="en-US" altLang="zh-CN" sz="1600" b="0" i="0" u="none" strike="noStrike" kern="1200" cap="none" spc="0" normalizeH="0" baseline="0" noProof="0">
                            <a:ln>
                              <a:noFill/>
                            </a:ln>
                            <a:solidFill>
                              <a:prstClr val="black"/>
                            </a:solidFill>
                            <a:effectLst/>
                            <a:uLnTx/>
                            <a:uFillTx/>
                            <a:latin typeface="Cambria Math" panose="02040503050406030204" pitchFamily="18" charset="0"/>
                            <a:cs typeface="+mn-cs"/>
                          </a:rPr>
                          <m:t>−1</m:t>
                        </m:r>
                      </m:sub>
                    </m:sSub>
                  </m:oMath>
                </a14:m>
                <a:r>
                  <a:rPr kumimoji="0" lang="zh-CN"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，输入门、遗忘门和输出门通过各自参数对其编码，分别得到三种门结构的输出</a:t>
                </a:r>
                <a14:m>
                  <m:oMath xmlns:m="http://schemas.openxmlformats.org/officeDocument/2006/math">
                    <m:sSub>
                      <m:sSubPr>
                        <m:ctrlPr>
                          <a:rPr kumimoji="0" lang="zh-CN"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CN" sz="1600" b="0" i="0" u="none" strike="noStrike" kern="1200" cap="none" spc="0" normalizeH="0" baseline="0" noProof="0">
                            <a:ln>
                              <a:noFill/>
                            </a:ln>
                            <a:solidFill>
                              <a:prstClr val="black"/>
                            </a:solidFill>
                            <a:effectLst/>
                            <a:uLnTx/>
                            <a:uFillTx/>
                            <a:latin typeface="Cambria Math" panose="02040503050406030204" pitchFamily="18" charset="0"/>
                            <a:cs typeface="+mn-cs"/>
                          </a:rPr>
                          <m:t>𝑖</m:t>
                        </m:r>
                      </m:e>
                      <m:sub>
                        <m:r>
                          <a:rPr kumimoji="0" lang="en-US" altLang="zh-CN" sz="1600" b="0" i="0" u="none" strike="noStrike" kern="1200" cap="none" spc="0" normalizeH="0" baseline="0" noProof="0">
                            <a:ln>
                              <a:noFill/>
                            </a:ln>
                            <a:solidFill>
                              <a:prstClr val="black"/>
                            </a:solidFill>
                            <a:effectLst/>
                            <a:uLnTx/>
                            <a:uFillTx/>
                            <a:latin typeface="Cambria Math" panose="02040503050406030204" pitchFamily="18" charset="0"/>
                            <a:cs typeface="+mn-cs"/>
                          </a:rPr>
                          <m:t>𝑡</m:t>
                        </m:r>
                      </m:sub>
                    </m:sSub>
                  </m:oMath>
                </a14:m>
                <a:r>
                  <a:rPr kumimoji="0" lang="zh-CN"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14:m>
                  <m:oMath xmlns:m="http://schemas.openxmlformats.org/officeDocument/2006/math">
                    <m:sSub>
                      <m:sSubPr>
                        <m:ctrlPr>
                          <a:rPr kumimoji="0" lang="zh-CN"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CN" sz="1600" b="0" i="0" u="none" strike="noStrike" kern="1200" cap="none" spc="0" normalizeH="0" baseline="0" noProof="0">
                            <a:ln>
                              <a:noFill/>
                            </a:ln>
                            <a:solidFill>
                              <a:prstClr val="black"/>
                            </a:solidFill>
                            <a:effectLst/>
                            <a:uLnTx/>
                            <a:uFillTx/>
                            <a:latin typeface="Cambria Math" panose="02040503050406030204" pitchFamily="18" charset="0"/>
                            <a:cs typeface="+mn-cs"/>
                          </a:rPr>
                          <m:t>𝑓</m:t>
                        </m:r>
                      </m:e>
                      <m:sub>
                        <m:r>
                          <a:rPr kumimoji="0" lang="en-US" altLang="zh-CN" sz="1600" b="0" i="0" u="none" strike="noStrike" kern="1200" cap="none" spc="0" normalizeH="0" baseline="0" noProof="0">
                            <a:ln>
                              <a:noFill/>
                            </a:ln>
                            <a:solidFill>
                              <a:prstClr val="black"/>
                            </a:solidFill>
                            <a:effectLst/>
                            <a:uLnTx/>
                            <a:uFillTx/>
                            <a:latin typeface="Cambria Math" panose="02040503050406030204" pitchFamily="18" charset="0"/>
                            <a:cs typeface="+mn-cs"/>
                          </a:rPr>
                          <m:t>𝑡</m:t>
                        </m:r>
                      </m:sub>
                    </m:sSub>
                  </m:oMath>
                </a14:m>
                <a:r>
                  <a:rPr kumimoji="0" lang="zh-CN"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和</a:t>
                </a:r>
                <a14:m>
                  <m:oMath xmlns:m="http://schemas.openxmlformats.org/officeDocument/2006/math">
                    <m:sSub>
                      <m:sSubPr>
                        <m:ctrlPr>
                          <a:rPr kumimoji="0" lang="zh-CN"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CN" sz="1600" b="0" i="0" u="none" strike="noStrike" kern="1200" cap="none" spc="0" normalizeH="0" baseline="0" noProof="0">
                            <a:ln>
                              <a:noFill/>
                            </a:ln>
                            <a:solidFill>
                              <a:prstClr val="black"/>
                            </a:solidFill>
                            <a:effectLst/>
                            <a:uLnTx/>
                            <a:uFillTx/>
                            <a:latin typeface="Cambria Math" panose="02040503050406030204" pitchFamily="18" charset="0"/>
                            <a:cs typeface="+mn-cs"/>
                          </a:rPr>
                          <m:t>𝑜</m:t>
                        </m:r>
                      </m:e>
                      <m:sub>
                        <m:r>
                          <a:rPr kumimoji="0" lang="en-US" altLang="zh-CN" sz="1600" b="0" i="0" u="none" strike="noStrike" kern="1200" cap="none" spc="0" normalizeH="0" baseline="0" noProof="0">
                            <a:ln>
                              <a:noFill/>
                            </a:ln>
                            <a:solidFill>
                              <a:prstClr val="black"/>
                            </a:solidFill>
                            <a:effectLst/>
                            <a:uLnTx/>
                            <a:uFillTx/>
                            <a:latin typeface="Cambria Math" panose="02040503050406030204" pitchFamily="18" charset="0"/>
                            <a:cs typeface="+mn-cs"/>
                          </a:rPr>
                          <m:t>𝑡</m:t>
                        </m:r>
                      </m:sub>
                    </m:sSub>
                  </m:oMath>
                </a14:m>
                <a:r>
                  <a:rPr kumimoji="0" lang="zh-CN"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endPar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a:p>
                <a:pPr marL="285750" marR="0" lvl="0" indent="-285750" algn="just" defTabSz="914400" rtl="0" eaLnBrk="1" fontAlgn="auto" latinLnBrk="0" hangingPunct="1">
                  <a:lnSpc>
                    <a:spcPct val="200000"/>
                  </a:lnSpc>
                  <a:spcBef>
                    <a:spcPts val="0"/>
                  </a:spcBef>
                  <a:spcAft>
                    <a:spcPts val="0"/>
                  </a:spcAft>
                  <a:buClrTx/>
                  <a:buSzTx/>
                  <a:buFont typeface="Wingdings" panose="05000000000000000000" pitchFamily="2" charset="2"/>
                  <a:buChar char="l"/>
                  <a:tabLst/>
                  <a:defRPr/>
                </a:pPr>
                <a:r>
                  <a:rPr kumimoji="0" lang="zh-CN"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在此基础上，再进一步结合前一时刻内部记忆单元信息</a:t>
                </a:r>
                <a14:m>
                  <m:oMath xmlns:m="http://schemas.openxmlformats.org/officeDocument/2006/math">
                    <m:sSub>
                      <m:sSubPr>
                        <m:ctrlPr>
                          <a:rPr kumimoji="0" lang="zh-CN"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CN" sz="1600" b="0" i="0" u="none" strike="noStrike" kern="1200" cap="none" spc="0" normalizeH="0" baseline="0" noProof="0">
                            <a:ln>
                              <a:noFill/>
                            </a:ln>
                            <a:solidFill>
                              <a:prstClr val="black"/>
                            </a:solidFill>
                            <a:effectLst/>
                            <a:uLnTx/>
                            <a:uFillTx/>
                            <a:latin typeface="Cambria Math" panose="02040503050406030204" pitchFamily="18" charset="0"/>
                            <a:cs typeface="+mn-cs"/>
                          </a:rPr>
                          <m:t>𝑐</m:t>
                        </m:r>
                      </m:e>
                      <m:sub>
                        <m:r>
                          <a:rPr kumimoji="0" lang="en-US" altLang="zh-CN" sz="1600" b="0" i="0" u="none" strike="noStrike" kern="1200" cap="none" spc="0" normalizeH="0" baseline="0" noProof="0">
                            <a:ln>
                              <a:noFill/>
                            </a:ln>
                            <a:solidFill>
                              <a:prstClr val="black"/>
                            </a:solidFill>
                            <a:effectLst/>
                            <a:uLnTx/>
                            <a:uFillTx/>
                            <a:latin typeface="Cambria Math" panose="02040503050406030204" pitchFamily="18" charset="0"/>
                            <a:cs typeface="+mn-cs"/>
                          </a:rPr>
                          <m:t>𝑡</m:t>
                        </m:r>
                        <m:r>
                          <a:rPr kumimoji="0" lang="en-US" altLang="zh-CN" sz="1600" b="0" i="0" u="none" strike="noStrike" kern="1200" cap="none" spc="0" normalizeH="0" baseline="0" noProof="0">
                            <a:ln>
                              <a:noFill/>
                            </a:ln>
                            <a:solidFill>
                              <a:prstClr val="black"/>
                            </a:solidFill>
                            <a:effectLst/>
                            <a:uLnTx/>
                            <a:uFillTx/>
                            <a:latin typeface="Cambria Math" panose="02040503050406030204" pitchFamily="18" charset="0"/>
                            <a:cs typeface="+mn-cs"/>
                          </a:rPr>
                          <m:t>−1</m:t>
                        </m:r>
                      </m:sub>
                    </m:sSub>
                  </m:oMath>
                </a14:m>
                <a:r>
                  <a:rPr kumimoji="0" lang="zh-CN"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来更新当前时刻内部记忆单元信息</a:t>
                </a:r>
                <a14:m>
                  <m:oMath xmlns:m="http://schemas.openxmlformats.org/officeDocument/2006/math">
                    <m:sSub>
                      <m:sSubPr>
                        <m:ctrlPr>
                          <a:rPr kumimoji="0" lang="zh-CN"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CN" sz="1600" b="0" i="0" u="none" strike="noStrike" kern="1200" cap="none" spc="0" normalizeH="0" baseline="0" noProof="0">
                            <a:ln>
                              <a:noFill/>
                            </a:ln>
                            <a:solidFill>
                              <a:prstClr val="black"/>
                            </a:solidFill>
                            <a:effectLst/>
                            <a:uLnTx/>
                            <a:uFillTx/>
                            <a:latin typeface="Cambria Math" panose="02040503050406030204" pitchFamily="18" charset="0"/>
                            <a:cs typeface="+mn-cs"/>
                          </a:rPr>
                          <m:t>𝑐</m:t>
                        </m:r>
                      </m:e>
                      <m:sub>
                        <m:r>
                          <a:rPr kumimoji="0" lang="en-US" altLang="zh-CN" sz="1600" b="0" i="0" u="none" strike="noStrike" kern="1200" cap="none" spc="0" normalizeH="0" baseline="0" noProof="0">
                            <a:ln>
                              <a:noFill/>
                            </a:ln>
                            <a:solidFill>
                              <a:prstClr val="black"/>
                            </a:solidFill>
                            <a:effectLst/>
                            <a:uLnTx/>
                            <a:uFillTx/>
                            <a:latin typeface="Cambria Math" panose="02040503050406030204" pitchFamily="18" charset="0"/>
                            <a:cs typeface="+mn-cs"/>
                          </a:rPr>
                          <m:t>𝑡</m:t>
                        </m:r>
                      </m:sub>
                    </m:sSub>
                  </m:oMath>
                </a14:m>
                <a:r>
                  <a:rPr kumimoji="0" lang="zh-CN"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，最终得到当前时刻的隐式编码</a:t>
                </a:r>
                <a14:m>
                  <m:oMath xmlns:m="http://schemas.openxmlformats.org/officeDocument/2006/math">
                    <m:sSub>
                      <m:sSubPr>
                        <m:ctrlPr>
                          <a:rPr kumimoji="0" lang="zh-CN"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CN" sz="1600" b="0" i="0" u="none" strike="noStrike" kern="1200" cap="none" spc="0" normalizeH="0" baseline="0" noProof="0">
                            <a:ln>
                              <a:noFill/>
                            </a:ln>
                            <a:solidFill>
                              <a:prstClr val="black"/>
                            </a:solidFill>
                            <a:effectLst/>
                            <a:uLnTx/>
                            <a:uFillTx/>
                            <a:latin typeface="Cambria Math" panose="02040503050406030204" pitchFamily="18" charset="0"/>
                            <a:cs typeface="+mn-cs"/>
                          </a:rPr>
                          <m:t>h</m:t>
                        </m:r>
                      </m:e>
                      <m:sub>
                        <m:r>
                          <a:rPr kumimoji="0" lang="en-US" altLang="zh-CN" sz="1600" b="0" i="0" u="none" strike="noStrike" kern="1200" cap="none" spc="0" normalizeH="0" baseline="0" noProof="0">
                            <a:ln>
                              <a:noFill/>
                            </a:ln>
                            <a:solidFill>
                              <a:prstClr val="black"/>
                            </a:solidFill>
                            <a:effectLst/>
                            <a:uLnTx/>
                            <a:uFillTx/>
                            <a:latin typeface="Cambria Math" panose="02040503050406030204" pitchFamily="18" charset="0"/>
                            <a:cs typeface="+mn-cs"/>
                          </a:rPr>
                          <m:t>𝑡</m:t>
                        </m:r>
                      </m:sub>
                    </m:sSub>
                  </m:oMath>
                </a14:m>
                <a:endParaRPr kumimoji="0" lang="zh-CN"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mc:Choice>
        <mc:Fallback xmlns="">
          <p:sp>
            <p:nvSpPr>
              <p:cNvPr id="2" name="矩形 1">
                <a:extLst>
                  <a:ext uri="{FF2B5EF4-FFF2-40B4-BE49-F238E27FC236}">
                    <a16:creationId xmlns:a16="http://schemas.microsoft.com/office/drawing/2014/main" id="{E98E1855-D0A4-4C04-A109-2DAC7582DA1D}"/>
                  </a:ext>
                </a:extLst>
              </p:cNvPr>
              <p:cNvSpPr>
                <a:spLocks noRot="1" noChangeAspect="1" noMove="1" noResize="1" noEditPoints="1" noAdjustHandles="1" noChangeArrowheads="1" noChangeShapeType="1" noTextEdit="1"/>
              </p:cNvSpPr>
              <p:nvPr/>
            </p:nvSpPr>
            <p:spPr>
              <a:xfrm>
                <a:off x="786563" y="1822783"/>
                <a:ext cx="10618873" cy="3957494"/>
              </a:xfrm>
              <a:prstGeom prst="rect">
                <a:avLst/>
              </a:prstGeom>
              <a:blipFill>
                <a:blip r:embed="rId3"/>
                <a:stretch>
                  <a:fillRect l="-230" r="-344" b="-107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691877303"/>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583380" y="726948"/>
            <a:ext cx="7464387" cy="497934"/>
            <a:chOff x="4099943" y="2819853"/>
            <a:chExt cx="2570275" cy="497934"/>
          </a:xfrm>
        </p:grpSpPr>
        <p:sp>
          <p:nvSpPr>
            <p:cNvPr id="4" name="平行四边形 3"/>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5" name="平行四边形 4"/>
            <p:cNvSpPr/>
            <p:nvPr/>
          </p:nvSpPr>
          <p:spPr bwMode="auto">
            <a:xfrm>
              <a:off x="4122533" y="2819853"/>
              <a:ext cx="2547685"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6" name="矩形 5"/>
            <p:cNvSpPr/>
            <p:nvPr/>
          </p:nvSpPr>
          <p:spPr>
            <a:xfrm>
              <a:off x="4216534" y="2853798"/>
              <a:ext cx="2359684" cy="400110"/>
            </a:xfrm>
            <a:prstGeom prst="rect">
              <a:avLst/>
            </a:prstGeom>
          </p:spPr>
          <p:txBody>
            <a:bodyPr wrap="square">
              <a:spAutoFit/>
            </a:bodyPr>
            <a:lstStyle/>
            <a:p>
              <a:pPr marL="0" marR="0" lvl="0" indent="0" algn="ctr" defTabSz="914400" rtl="0" eaLnBrk="1" fontAlgn="auto" latinLnBrk="0" hangingPunct="1">
                <a:lnSpc>
                  <a:spcPct val="100000"/>
                </a:lnSpc>
                <a:spcBef>
                  <a:spcPct val="50000"/>
                </a:spcBef>
                <a:spcAft>
                  <a:spcPts val="0"/>
                </a:spcAft>
                <a:buClrTx/>
                <a:buSzTx/>
                <a:buFontTx/>
                <a:buNone/>
                <a:tabLst/>
                <a:defRPr/>
              </a:pPr>
              <a:r>
                <a:rPr kumimoji="0" lang="zh-CN" altLang="en-US" sz="2000" b="1" i="0" u="none" strike="noStrike" kern="1200" cap="none" spc="0" normalizeH="0" baseline="0" noProof="0" dirty="0">
                  <a:ln>
                    <a:noFill/>
                  </a:ln>
                  <a:solidFill>
                    <a:prstClr val="black">
                      <a:lumMod val="95000"/>
                      <a:lumOff val="5000"/>
                    </a:prstClr>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循环神经网络：长短时记忆模型</a:t>
              </a:r>
              <a:endParaRPr kumimoji="0" lang="zh-CN" altLang="en-US" sz="2000" b="1" i="0" u="none" strike="noStrike" kern="120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endParaRPr>
            </a:p>
          </p:txBody>
        </p:sp>
      </p:grpSp>
      <p:sp>
        <p:nvSpPr>
          <p:cNvPr id="25" name="矩形 24">
            <a:extLst>
              <a:ext uri="{FF2B5EF4-FFF2-40B4-BE49-F238E27FC236}">
                <a16:creationId xmlns:a16="http://schemas.microsoft.com/office/drawing/2014/main" id="{FA7E4C39-58FC-4583-BCF8-B462E31C5699}"/>
              </a:ext>
            </a:extLst>
          </p:cNvPr>
          <p:cNvSpPr/>
          <p:nvPr/>
        </p:nvSpPr>
        <p:spPr>
          <a:xfrm>
            <a:off x="852473" y="129010"/>
            <a:ext cx="1826141"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mn-cs"/>
              </a:rPr>
              <a:t>三、循环神经网络</a:t>
            </a:r>
            <a:endPar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pic>
        <p:nvPicPr>
          <p:cNvPr id="7" name="图片 6">
            <a:extLst>
              <a:ext uri="{FF2B5EF4-FFF2-40B4-BE49-F238E27FC236}">
                <a16:creationId xmlns:a16="http://schemas.microsoft.com/office/drawing/2014/main" id="{08EB7D58-7D05-4E3D-A971-3430F3B018FA}"/>
              </a:ext>
            </a:extLst>
          </p:cNvPr>
          <p:cNvPicPr>
            <a:picLocks noChangeAspect="1"/>
          </p:cNvPicPr>
          <p:nvPr/>
        </p:nvPicPr>
        <p:blipFill>
          <a:blip r:embed="rId3"/>
          <a:stretch>
            <a:fillRect/>
          </a:stretch>
        </p:blipFill>
        <p:spPr>
          <a:xfrm>
            <a:off x="801084" y="1749927"/>
            <a:ext cx="4715117" cy="3525458"/>
          </a:xfrm>
          <a:prstGeom prst="rect">
            <a:avLst/>
          </a:prstGeom>
        </p:spPr>
      </p:pic>
      <p:pic>
        <p:nvPicPr>
          <p:cNvPr id="8" name="图片 7">
            <a:extLst>
              <a:ext uri="{FF2B5EF4-FFF2-40B4-BE49-F238E27FC236}">
                <a16:creationId xmlns:a16="http://schemas.microsoft.com/office/drawing/2014/main" id="{DEB15F29-0A57-4087-9971-022A1B5D59C5}"/>
              </a:ext>
            </a:extLst>
          </p:cNvPr>
          <p:cNvPicPr>
            <a:picLocks noChangeAspect="1"/>
          </p:cNvPicPr>
          <p:nvPr/>
        </p:nvPicPr>
        <p:blipFill>
          <a:blip r:embed="rId4"/>
          <a:stretch>
            <a:fillRect/>
          </a:stretch>
        </p:blipFill>
        <p:spPr>
          <a:xfrm>
            <a:off x="6174873" y="1911272"/>
            <a:ext cx="4864350" cy="3407794"/>
          </a:xfrm>
          <a:prstGeom prst="rect">
            <a:avLst/>
          </a:prstGeom>
        </p:spPr>
      </p:pic>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C0E42DDD-33E4-4FD3-AF23-76203E693BD8}"/>
                  </a:ext>
                </a:extLst>
              </p:cNvPr>
              <p:cNvSpPr/>
              <p:nvPr/>
            </p:nvSpPr>
            <p:spPr>
              <a:xfrm>
                <a:off x="1047656" y="5382945"/>
                <a:ext cx="10096688" cy="910762"/>
              </a:xfrm>
              <a:prstGeom prst="rect">
                <a:avLst/>
              </a:prstGeom>
            </p:spPr>
            <p:txBody>
              <a:bodyPr wrap="square">
                <a:spAutoFit/>
              </a:bodyPr>
              <a:lstStyle/>
              <a:p>
                <a:pPr marL="0" marR="0" lvl="0" indent="266700" algn="just" defTabSz="914400" rtl="0" eaLnBrk="1" fontAlgn="auto" latinLnBrk="0" hangingPunct="1">
                  <a:lnSpc>
                    <a:spcPts val="2200"/>
                  </a:lnSpc>
                  <a:spcBef>
                    <a:spcPts val="0"/>
                  </a:spcBef>
                  <a:spcAft>
                    <a:spcPts val="0"/>
                  </a:spcAft>
                  <a:buClrTx/>
                  <a:buSzTx/>
                  <a:buFontTx/>
                  <a:buNone/>
                  <a:tabLst/>
                  <a:defRPr/>
                </a:pPr>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输入门、遗忘门和输出门通过各自参数对当前时刻输入数据</a:t>
                </a:r>
                <a14:m>
                  <m:oMath xmlns:m="http://schemas.openxmlformats.org/officeDocument/2006/math">
                    <m:sSub>
                      <m:sSubPr>
                        <m:ctrlPr>
                          <a:rPr kumimoji="0" lang="zh-CN" altLang="zh-CN" sz="14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𝑥</m:t>
                        </m:r>
                      </m:e>
                      <m:sub>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𝑡</m:t>
                        </m:r>
                      </m:sub>
                    </m:sSub>
                  </m:oMath>
                </a14:m>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和前一时刻隐式编码</a:t>
                </a:r>
                <a14:m>
                  <m:oMath xmlns:m="http://schemas.openxmlformats.org/officeDocument/2006/math">
                    <m:sSub>
                      <m:sSubPr>
                        <m:ctrlPr>
                          <a:rPr kumimoji="0" lang="zh-CN" altLang="zh-CN" sz="14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h</m:t>
                        </m:r>
                      </m:e>
                      <m:sub>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𝑡</m:t>
                        </m:r>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−1</m:t>
                        </m:r>
                      </m:sub>
                    </m:sSub>
                  </m:oMath>
                </a14:m>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处理后，利用</a:t>
                </a:r>
                <a14:m>
                  <m:oMath xmlns:m="http://schemas.openxmlformats.org/officeDocument/2006/math">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𝑠𝑖𝑔𝑚𝑜𝑖𝑑</m:t>
                    </m:r>
                  </m:oMath>
                </a14:m>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对处理结果进行非线性映射，因此三种门结构的输出</a:t>
                </a:r>
                <a14:m>
                  <m:oMath xmlns:m="http://schemas.openxmlformats.org/officeDocument/2006/math">
                    <m:sSub>
                      <m:sSubPr>
                        <m:ctrlPr>
                          <a:rPr kumimoji="0" lang="zh-CN" altLang="zh-CN" sz="14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𝑖</m:t>
                        </m:r>
                      </m:e>
                      <m:sub>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𝑡</m:t>
                        </m:r>
                      </m:sub>
                    </m:sSub>
                  </m:oMath>
                </a14:m>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14:m>
                  <m:oMath xmlns:m="http://schemas.openxmlformats.org/officeDocument/2006/math">
                    <m:sSub>
                      <m:sSubPr>
                        <m:ctrlPr>
                          <a:rPr kumimoji="0" lang="zh-CN" altLang="zh-CN" sz="14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𝑓</m:t>
                        </m:r>
                      </m:e>
                      <m:sub>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𝑡</m:t>
                        </m:r>
                      </m:sub>
                    </m:sSub>
                  </m:oMath>
                </a14:m>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和</a:t>
                </a:r>
                <a14:m>
                  <m:oMath xmlns:m="http://schemas.openxmlformats.org/officeDocument/2006/math">
                    <m:sSub>
                      <m:sSubPr>
                        <m:ctrlPr>
                          <a:rPr kumimoji="0" lang="zh-CN" altLang="zh-CN" sz="14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𝑜</m:t>
                        </m:r>
                      </m:e>
                      <m:sub>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𝑡</m:t>
                        </m:r>
                      </m:sub>
                    </m:sSub>
                  </m:oMath>
                </a14:m>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值域为</a:t>
                </a:r>
                <a14:m>
                  <m:oMath xmlns:m="http://schemas.openxmlformats.org/officeDocument/2006/math">
                    <m:r>
                      <a:rPr kumimoji="0" lang="en-US" altLang="zh-CN" sz="14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(0,1)</m:t>
                    </m:r>
                  </m:oMath>
                </a14:m>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。正是由于三个门结构的输出值为位于</a:t>
                </a:r>
                <a:r>
                  <a:rPr kumimoji="0" lang="en-US"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0</a:t>
                </a:r>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到</a:t>
                </a:r>
                <a:r>
                  <a:rPr kumimoji="0" lang="en-US"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1</a:t>
                </a:r>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之间的向量，因此其在信息处理中起到了</a:t>
                </a:r>
                <a:r>
                  <a:rPr kumimoji="0" lang="en-US"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调控开关</a:t>
                </a:r>
                <a:r>
                  <a:rPr kumimoji="0" lang="en-US"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的</a:t>
                </a:r>
                <a:r>
                  <a:rPr kumimoji="0" lang="en-US"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门</a:t>
                </a:r>
                <a:r>
                  <a:rPr kumimoji="0" lang="en-US"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作用。三个门结构所输出向量的维数、内部记忆单元的维数和隐式编码的维数均相等。</a:t>
                </a:r>
              </a:p>
            </p:txBody>
          </p:sp>
        </mc:Choice>
        <mc:Fallback xmlns="">
          <p:sp>
            <p:nvSpPr>
              <p:cNvPr id="9" name="矩形 8">
                <a:extLst>
                  <a:ext uri="{FF2B5EF4-FFF2-40B4-BE49-F238E27FC236}">
                    <a16:creationId xmlns:a16="http://schemas.microsoft.com/office/drawing/2014/main" id="{C0E42DDD-33E4-4FD3-AF23-76203E693BD8}"/>
                  </a:ext>
                </a:extLst>
              </p:cNvPr>
              <p:cNvSpPr>
                <a:spLocks noRot="1" noChangeAspect="1" noMove="1" noResize="1" noEditPoints="1" noAdjustHandles="1" noChangeArrowheads="1" noChangeShapeType="1" noTextEdit="1"/>
              </p:cNvSpPr>
              <p:nvPr/>
            </p:nvSpPr>
            <p:spPr>
              <a:xfrm>
                <a:off x="1047656" y="5382945"/>
                <a:ext cx="10096688" cy="910762"/>
              </a:xfrm>
              <a:prstGeom prst="rect">
                <a:avLst/>
              </a:prstGeom>
              <a:blipFill>
                <a:blip r:embed="rId5"/>
                <a:stretch>
                  <a:fillRect l="-181" r="-181" b="-671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27839748"/>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583380" y="726948"/>
            <a:ext cx="7464387" cy="497934"/>
            <a:chOff x="4099943" y="2819853"/>
            <a:chExt cx="2570275" cy="497934"/>
          </a:xfrm>
        </p:grpSpPr>
        <p:sp>
          <p:nvSpPr>
            <p:cNvPr id="4" name="平行四边形 3"/>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5" name="平行四边形 4"/>
            <p:cNvSpPr/>
            <p:nvPr/>
          </p:nvSpPr>
          <p:spPr bwMode="auto">
            <a:xfrm>
              <a:off x="4122533" y="2819853"/>
              <a:ext cx="2547685"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6" name="矩形 5"/>
            <p:cNvSpPr/>
            <p:nvPr/>
          </p:nvSpPr>
          <p:spPr>
            <a:xfrm>
              <a:off x="4216534" y="2853798"/>
              <a:ext cx="2359684" cy="400110"/>
            </a:xfrm>
            <a:prstGeom prst="rect">
              <a:avLst/>
            </a:prstGeom>
          </p:spPr>
          <p:txBody>
            <a:bodyPr wrap="square">
              <a:spAutoFit/>
            </a:bodyPr>
            <a:lstStyle/>
            <a:p>
              <a:pPr marL="0" marR="0" lvl="0" indent="0" algn="ctr" defTabSz="914400" rtl="0" eaLnBrk="1" fontAlgn="auto" latinLnBrk="0" hangingPunct="1">
                <a:lnSpc>
                  <a:spcPct val="100000"/>
                </a:lnSpc>
                <a:spcBef>
                  <a:spcPct val="50000"/>
                </a:spcBef>
                <a:spcAft>
                  <a:spcPts val="0"/>
                </a:spcAft>
                <a:buClrTx/>
                <a:buSzTx/>
                <a:buFontTx/>
                <a:buNone/>
                <a:tabLst/>
                <a:defRPr/>
              </a:pPr>
              <a:r>
                <a:rPr kumimoji="0" lang="zh-CN" altLang="en-US" sz="2000" b="1" i="0" u="none" strike="noStrike" kern="1200" cap="none" spc="0" normalizeH="0" baseline="0" noProof="0" dirty="0">
                  <a:ln>
                    <a:noFill/>
                  </a:ln>
                  <a:solidFill>
                    <a:prstClr val="black">
                      <a:lumMod val="95000"/>
                      <a:lumOff val="5000"/>
                    </a:prstClr>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循环神经网络：长短时记忆模型</a:t>
              </a:r>
              <a:endParaRPr kumimoji="0" lang="zh-CN" altLang="en-US" sz="2000" b="1" i="0" u="none" strike="noStrike" kern="120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endParaRPr>
            </a:p>
          </p:txBody>
        </p:sp>
      </p:grpSp>
      <p:sp>
        <p:nvSpPr>
          <p:cNvPr id="25" name="矩形 24">
            <a:extLst>
              <a:ext uri="{FF2B5EF4-FFF2-40B4-BE49-F238E27FC236}">
                <a16:creationId xmlns:a16="http://schemas.microsoft.com/office/drawing/2014/main" id="{FA7E4C39-58FC-4583-BCF8-B462E31C5699}"/>
              </a:ext>
            </a:extLst>
          </p:cNvPr>
          <p:cNvSpPr/>
          <p:nvPr/>
        </p:nvSpPr>
        <p:spPr>
          <a:xfrm>
            <a:off x="852473" y="129010"/>
            <a:ext cx="1826141"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mn-cs"/>
              </a:rPr>
              <a:t>三、循环神经网络</a:t>
            </a:r>
            <a:endPar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mc:AlternateContent xmlns:mc="http://schemas.openxmlformats.org/markup-compatibility/2006" xmlns:a14="http://schemas.microsoft.com/office/drawing/2010/main">
        <mc:Choice Requires="a14">
          <p:sp>
            <p:nvSpPr>
              <p:cNvPr id="2" name="矩形 1">
                <a:extLst>
                  <a:ext uri="{FF2B5EF4-FFF2-40B4-BE49-F238E27FC236}">
                    <a16:creationId xmlns:a16="http://schemas.microsoft.com/office/drawing/2014/main" id="{96D79FD9-4EAA-4E9E-BD44-6C8D9C5933EB}"/>
                  </a:ext>
                </a:extLst>
              </p:cNvPr>
              <p:cNvSpPr/>
              <p:nvPr/>
            </p:nvSpPr>
            <p:spPr>
              <a:xfrm>
                <a:off x="754966" y="1356838"/>
                <a:ext cx="10883704" cy="4850046"/>
              </a:xfrm>
              <a:prstGeom prst="rect">
                <a:avLst/>
              </a:prstGeom>
            </p:spPr>
            <p:txBody>
              <a:bodyPr wrap="square">
                <a:spAutoFit/>
              </a:bodyPr>
              <a:lstStyle/>
              <a:p>
                <a:pPr marL="285750" marR="0" lvl="0" indent="-285750" algn="just" defTabSz="914400" rtl="0" eaLnBrk="1" fontAlgn="auto" latinLnBrk="0" hangingPunct="1">
                  <a:lnSpc>
                    <a:spcPct val="150000"/>
                  </a:lnSpc>
                  <a:spcBef>
                    <a:spcPts val="0"/>
                  </a:spcBef>
                  <a:spcAft>
                    <a:spcPts val="0"/>
                  </a:spcAft>
                  <a:buClrTx/>
                  <a:buSzTx/>
                  <a:buFont typeface="Wingdings" panose="05000000000000000000" pitchFamily="2" charset="2"/>
                  <a:buChar char="l"/>
                  <a:tabLst/>
                  <a:defRPr/>
                </a:pPr>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以输入门</a:t>
                </a:r>
                <a14:m>
                  <m:oMath xmlns:m="http://schemas.openxmlformats.org/officeDocument/2006/math">
                    <m:sSub>
                      <m:sSubPr>
                        <m:ctrlPr>
                          <a:rPr kumimoji="0" lang="zh-CN" altLang="zh-CN"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𝑖</m:t>
                        </m:r>
                      </m:e>
                      <m:sub>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𝑡</m:t>
                        </m:r>
                      </m:sub>
                    </m:sSub>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𝑠𝑖𝑔𝑚𝑜𝑖𝑑</m:t>
                    </m:r>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sSub>
                      <m:sSubPr>
                        <m:ctrlPr>
                          <a:rPr kumimoji="0" lang="zh-CN" altLang="zh-CN"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𝑊</m:t>
                        </m:r>
                      </m:e>
                      <m:sub>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𝑥𝑖</m:t>
                        </m:r>
                      </m:sub>
                    </m:sSub>
                    <m:sSub>
                      <m:sSubPr>
                        <m:ctrlPr>
                          <a:rPr kumimoji="0" lang="zh-CN" altLang="zh-CN"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𝑥</m:t>
                        </m:r>
                      </m:e>
                      <m:sub>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𝑡</m:t>
                        </m:r>
                      </m:sub>
                    </m:sSub>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sSub>
                      <m:sSubPr>
                        <m:ctrlPr>
                          <a:rPr kumimoji="0" lang="zh-CN" altLang="zh-CN"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𝑊</m:t>
                        </m:r>
                      </m:e>
                      <m:sub>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h𝑖</m:t>
                        </m:r>
                      </m:sub>
                    </m:sSub>
                    <m:sSub>
                      <m:sSubPr>
                        <m:ctrlPr>
                          <a:rPr kumimoji="0" lang="zh-CN" altLang="zh-CN"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h</m:t>
                        </m:r>
                      </m:e>
                      <m:sub>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𝑡</m:t>
                        </m:r>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−1</m:t>
                        </m:r>
                      </m:sub>
                    </m:sSub>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sSub>
                      <m:sSubPr>
                        <m:ctrlPr>
                          <a:rPr kumimoji="0" lang="zh-CN" altLang="zh-CN"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𝑏</m:t>
                        </m:r>
                      </m:e>
                      <m:sub>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𝑖</m:t>
                        </m:r>
                      </m:sub>
                    </m:sSub>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oMath>
                </a14:m>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为例，在</a:t>
                </a:r>
                <a14:m>
                  <m:oMath xmlns:m="http://schemas.openxmlformats.org/officeDocument/2006/math">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𝑠𝑖𝑔𝑚𝑜𝑖𝑑</m:t>
                    </m:r>
                  </m:oMath>
                </a14:m>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函数作用下，假设输入门</a:t>
                </a:r>
                <a14:m>
                  <m:oMath xmlns:m="http://schemas.openxmlformats.org/officeDocument/2006/math">
                    <m:sSub>
                      <m:sSubPr>
                        <m:ctrlPr>
                          <a:rPr kumimoji="0" lang="zh-CN" altLang="zh-CN"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𝑖</m:t>
                        </m:r>
                      </m:e>
                      <m:sub>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𝑡</m:t>
                        </m:r>
                      </m:sub>
                    </m:sSub>
                  </m:oMath>
                </a14:m>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的取值为</a:t>
                </a:r>
                <a14:m>
                  <m:oMath xmlns:m="http://schemas.openxmlformats.org/officeDocument/2006/math">
                    <m:r>
                      <a:rPr kumimoji="0" lang="en-US" altLang="zh-CN" sz="16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(0.05, 0.1,0.8)</m:t>
                    </m:r>
                  </m:oMath>
                </a14:m>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，则通过</a:t>
                </a:r>
                <a14:m>
                  <m:oMath xmlns:m="http://schemas.openxmlformats.org/officeDocument/2006/math">
                    <m:sSub>
                      <m:sSubPr>
                        <m:ctrlPr>
                          <a:rPr kumimoji="0" lang="zh-CN" altLang="zh-CN"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𝑖</m:t>
                        </m:r>
                      </m:e>
                      <m:sub>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𝑡</m:t>
                        </m:r>
                      </m:sub>
                    </m:sSub>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𝑡𝑎𝑛h</m:t>
                    </m:r>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sSub>
                      <m:sSubPr>
                        <m:ctrlPr>
                          <a:rPr kumimoji="0" lang="zh-CN" altLang="zh-CN"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𝑊</m:t>
                        </m:r>
                      </m:e>
                      <m:sub>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𝑥𝑐</m:t>
                        </m:r>
                      </m:sub>
                    </m:sSub>
                    <m:sSub>
                      <m:sSubPr>
                        <m:ctrlPr>
                          <a:rPr kumimoji="0" lang="zh-CN" altLang="zh-CN"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𝑥</m:t>
                        </m:r>
                      </m:e>
                      <m:sub>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𝑡</m:t>
                        </m:r>
                      </m:sub>
                    </m:sSub>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sSub>
                      <m:sSubPr>
                        <m:ctrlPr>
                          <a:rPr kumimoji="0" lang="zh-CN" altLang="zh-CN"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𝑊</m:t>
                        </m:r>
                      </m:e>
                      <m:sub>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h𝑐</m:t>
                        </m:r>
                      </m:sub>
                    </m:sSub>
                    <m:sSub>
                      <m:sSubPr>
                        <m:ctrlPr>
                          <a:rPr kumimoji="0" lang="zh-CN" altLang="zh-CN"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h</m:t>
                        </m:r>
                      </m:e>
                      <m:sub>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𝑡</m:t>
                        </m:r>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−1</m:t>
                        </m:r>
                      </m:sub>
                    </m:sSub>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sSub>
                      <m:sSubPr>
                        <m:ctrlPr>
                          <a:rPr kumimoji="0" lang="zh-CN" altLang="zh-CN"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𝑏</m:t>
                        </m:r>
                      </m:e>
                      <m:sub>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𝑐</m:t>
                        </m:r>
                      </m:sub>
                    </m:sSub>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oMath>
                </a14:m>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中按位相乘</a:t>
                </a:r>
                <a14:m>
                  <m:oMath xmlns:m="http://schemas.openxmlformats.org/officeDocument/2006/math">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oMath>
                </a14:m>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操作，输入门会</a:t>
                </a:r>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a:t>
                </a:r>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阻断</a:t>
                </a:r>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a:t>
                </a:r>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一些信息进行后续操作（如</a:t>
                </a:r>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0.05</a:t>
                </a:r>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和</a:t>
                </a:r>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0.1</a:t>
                </a:r>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所对应按位相乘的信息）、也会</a:t>
                </a:r>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a:t>
                </a:r>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放入</a:t>
                </a:r>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a:t>
                </a:r>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一些信息进行后续操作（如</a:t>
                </a:r>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0.8</a:t>
                </a:r>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所对应按位相乘的信息）。当然，如果门的某一位取值为</a:t>
                </a:r>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0</a:t>
                </a:r>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，表示这一位所对应信息为全闭、禁止信息通过；如果门的某一位取值为</a:t>
                </a:r>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1</a:t>
                </a:r>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，表示这一位所对应的信息为全开、容许信息全部通过。遗忘门不容许一些信息后续传递，从另外一个侧面而言是为了关注需要关注信息。</a:t>
                </a:r>
                <a:endPar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endParaRPr>
              </a:p>
              <a:p>
                <a:pPr marL="285750" marR="0" lvl="0" indent="-285750" algn="just" defTabSz="914400" rtl="0" eaLnBrk="1" fontAlgn="auto" latinLnBrk="0" hangingPunct="1">
                  <a:lnSpc>
                    <a:spcPct val="150000"/>
                  </a:lnSpc>
                  <a:spcBef>
                    <a:spcPts val="0"/>
                  </a:spcBef>
                  <a:spcAft>
                    <a:spcPts val="0"/>
                  </a:spcAft>
                  <a:buClrTx/>
                  <a:buSzTx/>
                  <a:buFont typeface="Wingdings" panose="05000000000000000000" pitchFamily="2" charset="2"/>
                  <a:buChar char="l"/>
                  <a:tabLst/>
                  <a:defRPr/>
                </a:pPr>
                <a:endPar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endParaRPr>
              </a:p>
              <a:p>
                <a:pPr marL="285750" marR="0" lvl="0" indent="-285750" algn="just" defTabSz="914400" rtl="0" eaLnBrk="1" fontAlgn="auto" latinLnBrk="0" hangingPunct="1">
                  <a:lnSpc>
                    <a:spcPct val="150000"/>
                  </a:lnSpc>
                  <a:spcBef>
                    <a:spcPts val="0"/>
                  </a:spcBef>
                  <a:spcAft>
                    <a:spcPts val="0"/>
                  </a:spcAft>
                  <a:buClrTx/>
                  <a:buSzTx/>
                  <a:buFont typeface="Wingdings" panose="05000000000000000000" pitchFamily="2" charset="2"/>
                  <a:buChar char="l"/>
                  <a:tabLst/>
                  <a:defRPr/>
                </a:pPr>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从</a:t>
                </a:r>
                <a14:m>
                  <m:oMath xmlns:m="http://schemas.openxmlformats.org/officeDocument/2006/math">
                    <m:sSub>
                      <m:sSubPr>
                        <m:ctrlPr>
                          <a:rPr kumimoji="0" lang="zh-CN" altLang="zh-CN"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𝑐</m:t>
                        </m:r>
                      </m:e>
                      <m:sub>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𝑡</m:t>
                        </m:r>
                      </m:sub>
                    </m:sSub>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sSub>
                      <m:sSubPr>
                        <m:ctrlPr>
                          <a:rPr kumimoji="0" lang="zh-CN" altLang="zh-CN"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𝑓</m:t>
                        </m:r>
                      </m:e>
                      <m:sub>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𝑡</m:t>
                        </m:r>
                      </m:sub>
                    </m:sSub>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sSub>
                      <m:sSubPr>
                        <m:ctrlPr>
                          <a:rPr kumimoji="0" lang="zh-CN" altLang="zh-CN"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𝑐</m:t>
                        </m:r>
                      </m:e>
                      <m:sub>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𝑡</m:t>
                        </m:r>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−1</m:t>
                        </m:r>
                      </m:sub>
                    </m:sSub>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sSub>
                      <m:sSubPr>
                        <m:ctrlPr>
                          <a:rPr kumimoji="0" lang="zh-CN" altLang="zh-CN"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𝑖</m:t>
                        </m:r>
                      </m:e>
                      <m:sub>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𝑡</m:t>
                        </m:r>
                      </m:sub>
                    </m:sSub>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𝑡𝑎𝑛h</m:t>
                    </m:r>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sSub>
                      <m:sSubPr>
                        <m:ctrlPr>
                          <a:rPr kumimoji="0" lang="zh-CN" altLang="zh-CN"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𝑊</m:t>
                        </m:r>
                      </m:e>
                      <m:sub>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𝑥𝑐</m:t>
                        </m:r>
                      </m:sub>
                    </m:sSub>
                    <m:sSub>
                      <m:sSubPr>
                        <m:ctrlPr>
                          <a:rPr kumimoji="0" lang="zh-CN" altLang="zh-CN"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𝑥</m:t>
                        </m:r>
                      </m:e>
                      <m:sub>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𝑡</m:t>
                        </m:r>
                      </m:sub>
                    </m:sSub>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sSub>
                      <m:sSubPr>
                        <m:ctrlPr>
                          <a:rPr kumimoji="0" lang="zh-CN" altLang="zh-CN"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𝑊</m:t>
                        </m:r>
                      </m:e>
                      <m:sub>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h𝑐</m:t>
                        </m:r>
                      </m:sub>
                    </m:sSub>
                    <m:sSub>
                      <m:sSubPr>
                        <m:ctrlPr>
                          <a:rPr kumimoji="0" lang="zh-CN" altLang="zh-CN"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h</m:t>
                        </m:r>
                      </m:e>
                      <m:sub>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𝑡</m:t>
                        </m:r>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−1</m:t>
                        </m:r>
                      </m:sub>
                    </m:sSub>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sSub>
                      <m:sSubPr>
                        <m:ctrlPr>
                          <a:rPr kumimoji="0" lang="zh-CN" altLang="zh-CN"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𝑏</m:t>
                        </m:r>
                      </m:e>
                      <m:sub>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𝑐</m:t>
                        </m:r>
                      </m:sub>
                    </m:sSub>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oMath>
                </a14:m>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可以看出，对当前时刻</a:t>
                </a:r>
                <a14:m>
                  <m:oMath xmlns:m="http://schemas.openxmlformats.org/officeDocument/2006/math">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𝑡</m:t>
                    </m:r>
                  </m:oMath>
                </a14:m>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所对应内部记忆单元中信息的调整涉及到遗忘门信息、</a:t>
                </a:r>
                <a14:m>
                  <m:oMath xmlns:m="http://schemas.openxmlformats.org/officeDocument/2006/math">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𝑡</m:t>
                    </m:r>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t>−1</m:t>
                    </m:r>
                  </m:oMath>
                </a14:m>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时刻所对应内部记忆单元中信息、输入门信息和</a:t>
                </a:r>
                <a14:m>
                  <m:oMath xmlns:m="http://schemas.openxmlformats.org/officeDocument/2006/math">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𝑡</m:t>
                    </m:r>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t>−1</m:t>
                    </m:r>
                  </m:oMath>
                </a14:m>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时刻的隐式编码。</a:t>
                </a:r>
              </a:p>
              <a:p>
                <a:pPr marL="285750" marR="0" lvl="0" indent="-285750" algn="just" defTabSz="914400" rtl="0" eaLnBrk="1" fontAlgn="auto" latinLnBrk="0" hangingPunct="1">
                  <a:lnSpc>
                    <a:spcPct val="150000"/>
                  </a:lnSpc>
                  <a:spcBef>
                    <a:spcPts val="0"/>
                  </a:spcBef>
                  <a:spcAft>
                    <a:spcPts val="0"/>
                  </a:spcAft>
                  <a:buClrTx/>
                  <a:buSzTx/>
                  <a:buFont typeface="Wingdings" panose="05000000000000000000" pitchFamily="2" charset="2"/>
                  <a:buChar char="l"/>
                  <a:tabLst/>
                  <a:defRPr/>
                </a:pPr>
                <a:endPar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endParaRPr>
              </a:p>
              <a:p>
                <a:pPr marL="285750" marR="0" lvl="0" indent="-285750" algn="just" defTabSz="914400" rtl="0" eaLnBrk="1" fontAlgn="auto" latinLnBrk="0" hangingPunct="1">
                  <a:lnSpc>
                    <a:spcPct val="150000"/>
                  </a:lnSpc>
                  <a:spcBef>
                    <a:spcPts val="0"/>
                  </a:spcBef>
                  <a:spcAft>
                    <a:spcPts val="0"/>
                  </a:spcAft>
                  <a:buClrTx/>
                  <a:buSzTx/>
                  <a:buFont typeface="Wingdings" panose="05000000000000000000" pitchFamily="2" charset="2"/>
                  <a:buChar char="l"/>
                  <a:tabLst/>
                  <a:defRPr/>
                </a:pPr>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由于</a:t>
                </a:r>
                <a14:m>
                  <m:oMath xmlns:m="http://schemas.openxmlformats.org/officeDocument/2006/math">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𝑠𝑖𝑔𝑚𝑜𝑖𝑑</m:t>
                    </m:r>
                  </m:oMath>
                </a14:m>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函数的值域在</a:t>
                </a:r>
                <a14:m>
                  <m:oMath xmlns:m="http://schemas.openxmlformats.org/officeDocument/2006/math">
                    <m:r>
                      <a:rPr kumimoji="0" lang="en-US" altLang="zh-CN" sz="16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(0,1)</m:t>
                    </m:r>
                  </m:oMath>
                </a14:m>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之间，输入门、遗忘门和输出门三种门结构采用</a:t>
                </a:r>
                <a14:m>
                  <m:oMath xmlns:m="http://schemas.openxmlformats.org/officeDocument/2006/math">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𝑠𝑖𝑔𝑚𝑜𝑖𝑑</m:t>
                    </m:r>
                  </m:oMath>
                </a14:m>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这一非线性映射函数而起到了信息</a:t>
                </a:r>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a:t>
                </a:r>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控制门</a:t>
                </a:r>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a:t>
                </a:r>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的作用。在内部记忆单元和隐式编码中，使用了</a:t>
                </a:r>
                <a14:m>
                  <m:oMath xmlns:m="http://schemas.openxmlformats.org/officeDocument/2006/math">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𝑡𝑎𝑛h</m:t>
                    </m:r>
                  </m:oMath>
                </a14:m>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这一非线性映射函数而没有继续使用</a:t>
                </a:r>
                <a14:m>
                  <m:oMath xmlns:m="http://schemas.openxmlformats.org/officeDocument/2006/math">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𝑠𝑖𝑔𝑚𝑜𝑖𝑑</m:t>
                    </m:r>
                  </m:oMath>
                </a14:m>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非线性映射函数，其原因在于</a:t>
                </a:r>
                <a14:m>
                  <m:oMath xmlns:m="http://schemas.openxmlformats.org/officeDocument/2006/math">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𝑡𝑎𝑛h</m:t>
                    </m:r>
                  </m:oMath>
                </a14:m>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函数的值域为</a:t>
                </a:r>
                <a14:m>
                  <m:oMath xmlns:m="http://schemas.openxmlformats.org/officeDocument/2006/math">
                    <m:r>
                      <a:rPr kumimoji="0" lang="en-US" altLang="zh-CN" sz="16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r>
                      <a:rPr kumimoji="0" lang="en-US" altLang="zh-CN" sz="16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1,1)</m:t>
                    </m:r>
                  </m:oMath>
                </a14:m>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，使得</a:t>
                </a:r>
                <a14:m>
                  <m:oMath xmlns:m="http://schemas.openxmlformats.org/officeDocument/2006/math">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𝑡𝑎𝑛h</m:t>
                    </m:r>
                  </m:oMath>
                </a14:m>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函数在进行信息整合时可起到信息</a:t>
                </a:r>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a:t>
                </a:r>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增（为正）</a:t>
                </a:r>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a:t>
                </a:r>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或</a:t>
                </a:r>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a:t>
                </a:r>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减（为负）</a:t>
                </a:r>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a:t>
                </a:r>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的效果。</a:t>
                </a:r>
              </a:p>
            </p:txBody>
          </p:sp>
        </mc:Choice>
        <mc:Fallback xmlns="">
          <p:sp>
            <p:nvSpPr>
              <p:cNvPr id="2" name="矩形 1">
                <a:extLst>
                  <a:ext uri="{FF2B5EF4-FFF2-40B4-BE49-F238E27FC236}">
                    <a16:creationId xmlns:a16="http://schemas.microsoft.com/office/drawing/2014/main" id="{96D79FD9-4EAA-4E9E-BD44-6C8D9C5933EB}"/>
                  </a:ext>
                </a:extLst>
              </p:cNvPr>
              <p:cNvSpPr>
                <a:spLocks noRot="1" noChangeAspect="1" noMove="1" noResize="1" noEditPoints="1" noAdjustHandles="1" noChangeArrowheads="1" noChangeShapeType="1" noTextEdit="1"/>
              </p:cNvSpPr>
              <p:nvPr/>
            </p:nvSpPr>
            <p:spPr>
              <a:xfrm>
                <a:off x="754966" y="1356838"/>
                <a:ext cx="10883704" cy="4850046"/>
              </a:xfrm>
              <a:prstGeom prst="rect">
                <a:avLst/>
              </a:prstGeom>
              <a:blipFill>
                <a:blip r:embed="rId3"/>
                <a:stretch>
                  <a:fillRect l="-224" r="-280" b="-75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565518880"/>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583380" y="726948"/>
            <a:ext cx="7464387" cy="497934"/>
            <a:chOff x="4099943" y="2819853"/>
            <a:chExt cx="2570275" cy="497934"/>
          </a:xfrm>
        </p:grpSpPr>
        <p:sp>
          <p:nvSpPr>
            <p:cNvPr id="4" name="平行四边形 3"/>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5" name="平行四边形 4"/>
            <p:cNvSpPr/>
            <p:nvPr/>
          </p:nvSpPr>
          <p:spPr bwMode="auto">
            <a:xfrm>
              <a:off x="4122533" y="2819853"/>
              <a:ext cx="2547685"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6" name="矩形 5"/>
            <p:cNvSpPr/>
            <p:nvPr/>
          </p:nvSpPr>
          <p:spPr>
            <a:xfrm>
              <a:off x="4216534" y="2853798"/>
              <a:ext cx="2359684" cy="400110"/>
            </a:xfrm>
            <a:prstGeom prst="rect">
              <a:avLst/>
            </a:prstGeom>
          </p:spPr>
          <p:txBody>
            <a:bodyPr wrap="square">
              <a:spAutoFit/>
            </a:bodyPr>
            <a:lstStyle/>
            <a:p>
              <a:pPr marL="0" marR="0" lvl="0" indent="0" algn="ctr" defTabSz="914400" rtl="0" eaLnBrk="1" fontAlgn="auto" latinLnBrk="0" hangingPunct="1">
                <a:lnSpc>
                  <a:spcPct val="100000"/>
                </a:lnSpc>
                <a:spcBef>
                  <a:spcPct val="50000"/>
                </a:spcBef>
                <a:spcAft>
                  <a:spcPts val="0"/>
                </a:spcAft>
                <a:buClrTx/>
                <a:buSzTx/>
                <a:buFontTx/>
                <a:buNone/>
                <a:tabLst/>
                <a:defRPr/>
              </a:pPr>
              <a:r>
                <a:rPr kumimoji="0" lang="zh-CN" altLang="en-US" sz="2000" b="1" i="0" u="none" strike="noStrike" kern="1200" cap="none" spc="0" normalizeH="0" baseline="0" noProof="0" dirty="0">
                  <a:ln>
                    <a:noFill/>
                  </a:ln>
                  <a:solidFill>
                    <a:prstClr val="black">
                      <a:lumMod val="95000"/>
                      <a:lumOff val="5000"/>
                    </a:prstClr>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循环神经网络：长短时记忆模型</a:t>
              </a:r>
              <a:endParaRPr kumimoji="0" lang="zh-CN" altLang="en-US" sz="2000" b="1" i="0" u="none" strike="noStrike" kern="120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endParaRPr>
            </a:p>
          </p:txBody>
        </p:sp>
      </p:grpSp>
      <p:sp>
        <p:nvSpPr>
          <p:cNvPr id="25" name="矩形 24">
            <a:extLst>
              <a:ext uri="{FF2B5EF4-FFF2-40B4-BE49-F238E27FC236}">
                <a16:creationId xmlns:a16="http://schemas.microsoft.com/office/drawing/2014/main" id="{FA7E4C39-58FC-4583-BCF8-B462E31C5699}"/>
              </a:ext>
            </a:extLst>
          </p:cNvPr>
          <p:cNvSpPr/>
          <p:nvPr/>
        </p:nvSpPr>
        <p:spPr>
          <a:xfrm>
            <a:off x="852473" y="129010"/>
            <a:ext cx="1826141"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mn-cs"/>
              </a:rPr>
              <a:t>三、循环神经网络</a:t>
            </a:r>
            <a:endPar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DD0BDAD3-2B6A-4E5D-B094-62FF0B0395D6}"/>
                  </a:ext>
                </a:extLst>
              </p:cNvPr>
              <p:cNvSpPr/>
              <p:nvPr/>
            </p:nvSpPr>
            <p:spPr>
              <a:xfrm>
                <a:off x="941569" y="1998271"/>
                <a:ext cx="10476708" cy="3746347"/>
              </a:xfrm>
              <a:prstGeom prst="rect">
                <a:avLst/>
              </a:prstGeom>
            </p:spPr>
            <p:txBody>
              <a:bodyPr wrap="square">
                <a:spAutoFit/>
              </a:bodyPr>
              <a:lstStyle/>
              <a:p>
                <a:pPr marL="0" marR="0" lvl="0" indent="266700" algn="just" defTabSz="914400" rtl="0" eaLnBrk="1" fontAlgn="auto" latinLnBrk="0" hangingPunct="1">
                  <a:lnSpc>
                    <a:spcPts val="2200"/>
                  </a:lnSpc>
                  <a:spcBef>
                    <a:spcPts val="0"/>
                  </a:spcBef>
                  <a:spcAft>
                    <a:spcPts val="0"/>
                  </a:spcAft>
                  <a:buClrTx/>
                  <a:buSzTx/>
                  <a:buFontTx/>
                  <a:buNone/>
                  <a:tabLst/>
                  <a:defRPr/>
                </a:pPr>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在介绍循环神经网络时，谈及到了根据误差来更新参数存在梯度消失问题，下面来看看</a:t>
                </a:r>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LSTM</a:t>
                </a:r>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如何避免了梯度消失问题。</a:t>
                </a:r>
              </a:p>
              <a:p>
                <a:pPr marL="0" marR="0" lvl="0" indent="266700" algn="just" defTabSz="914400" rtl="0" eaLnBrk="1" fontAlgn="auto" latinLnBrk="0" hangingPunct="1">
                  <a:lnSpc>
                    <a:spcPts val="2200"/>
                  </a:lnSpc>
                  <a:spcBef>
                    <a:spcPts val="0"/>
                  </a:spcBef>
                  <a:spcAft>
                    <a:spcPts val="600"/>
                  </a:spcAft>
                  <a:buClrTx/>
                  <a:buSzTx/>
                  <a:buFontTx/>
                  <a:buNone/>
                  <a:tabLst/>
                  <a:defRPr/>
                </a:pPr>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对于</a:t>
                </a:r>
                <a14:m>
                  <m:oMath xmlns:m="http://schemas.openxmlformats.org/officeDocument/2006/math">
                    <m:sSub>
                      <m:sSubPr>
                        <m:ctrlPr>
                          <a:rPr kumimoji="0" lang="zh-CN" altLang="zh-CN"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𝑐</m:t>
                        </m:r>
                      </m:e>
                      <m:sub>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𝑡</m:t>
                        </m:r>
                      </m:sub>
                    </m:sSub>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sSub>
                      <m:sSubPr>
                        <m:ctrlPr>
                          <a:rPr kumimoji="0" lang="zh-CN" altLang="zh-CN"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𝑓</m:t>
                        </m:r>
                      </m:e>
                      <m:sub>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𝑡</m:t>
                        </m:r>
                      </m:sub>
                    </m:sSub>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sSub>
                      <m:sSubPr>
                        <m:ctrlPr>
                          <a:rPr kumimoji="0" lang="zh-CN" altLang="zh-CN"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𝑐</m:t>
                        </m:r>
                      </m:e>
                      <m:sub>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𝑡</m:t>
                        </m:r>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−1</m:t>
                        </m:r>
                      </m:sub>
                    </m:sSub>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sSub>
                      <m:sSubPr>
                        <m:ctrlPr>
                          <a:rPr kumimoji="0" lang="zh-CN" altLang="zh-CN"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𝑖</m:t>
                        </m:r>
                      </m:e>
                      <m:sub>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𝑡</m:t>
                        </m:r>
                      </m:sub>
                    </m:sSub>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𝑡𝑎𝑛h</m:t>
                    </m:r>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sSub>
                      <m:sSubPr>
                        <m:ctrlPr>
                          <a:rPr kumimoji="0" lang="zh-CN" altLang="zh-CN"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𝑊</m:t>
                        </m:r>
                      </m:e>
                      <m:sub>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𝑥𝑐</m:t>
                        </m:r>
                      </m:sub>
                    </m:sSub>
                    <m:sSub>
                      <m:sSubPr>
                        <m:ctrlPr>
                          <a:rPr kumimoji="0" lang="zh-CN" altLang="zh-CN"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𝑥</m:t>
                        </m:r>
                      </m:e>
                      <m:sub>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𝑡</m:t>
                        </m:r>
                      </m:sub>
                    </m:sSub>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sSub>
                      <m:sSubPr>
                        <m:ctrlPr>
                          <a:rPr kumimoji="0" lang="zh-CN" altLang="zh-CN"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𝑊</m:t>
                        </m:r>
                      </m:e>
                      <m:sub>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h𝑐</m:t>
                        </m:r>
                      </m:sub>
                    </m:sSub>
                    <m:sSub>
                      <m:sSubPr>
                        <m:ctrlPr>
                          <a:rPr kumimoji="0" lang="zh-CN" altLang="zh-CN"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h</m:t>
                        </m:r>
                      </m:e>
                      <m:sub>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𝑡</m:t>
                        </m:r>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−1</m:t>
                        </m:r>
                      </m:sub>
                    </m:sSub>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sSub>
                      <m:sSubPr>
                        <m:ctrlPr>
                          <a:rPr kumimoji="0" lang="zh-CN" altLang="zh-CN"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𝑏</m:t>
                        </m:r>
                      </m:e>
                      <m:sub>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𝑐</m:t>
                        </m:r>
                      </m:sub>
                    </m:sSub>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oMath>
                </a14:m>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，有如下求导结果的存在：</a:t>
                </a:r>
              </a:p>
              <a:p>
                <a:pPr marL="0" marR="0" lvl="0" indent="266700" algn="l" defTabSz="914400" rtl="0" eaLnBrk="1" fontAlgn="auto" latinLnBrk="0" hangingPunct="1">
                  <a:lnSpc>
                    <a:spcPct val="150000"/>
                  </a:lnSpc>
                  <a:spcBef>
                    <a:spcPts val="0"/>
                  </a:spcBef>
                  <a:spcAft>
                    <a:spcPts val="600"/>
                  </a:spcAft>
                  <a:buClrTx/>
                  <a:buSzTx/>
                  <a:buFontTx/>
                  <a:buNone/>
                  <a:tabLst/>
                  <a:defRPr/>
                </a:pPr>
                <a14:m>
                  <m:oMathPara xmlns:m="http://schemas.openxmlformats.org/officeDocument/2006/math">
                    <m:oMathParaPr>
                      <m:jc m:val="centerGroup"/>
                    </m:oMathParaPr>
                    <m:oMath xmlns:m="http://schemas.openxmlformats.org/officeDocument/2006/math">
                      <m:f>
                        <m:fPr>
                          <m:ctrlPr>
                            <a:rPr kumimoji="0" lang="zh-CN" altLang="zh-CN" sz="16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fPr>
                        <m:num>
                          <m:r>
                            <a:rPr kumimoji="0" lang="en-US" altLang="zh-CN" sz="16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sSub>
                            <m:sSubPr>
                              <m:ctrlPr>
                                <a:rPr kumimoji="0" lang="zh-CN" altLang="zh-CN" sz="16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6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𝑐</m:t>
                              </m:r>
                            </m:e>
                            <m:sub>
                              <m:r>
                                <a:rPr kumimoji="0" lang="en-US" altLang="zh-CN" sz="16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𝑡</m:t>
                              </m:r>
                            </m:sub>
                          </m:sSub>
                        </m:num>
                        <m:den>
                          <m:r>
                            <a:rPr kumimoji="0" lang="en-US" altLang="zh-CN" sz="16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sSub>
                            <m:sSubPr>
                              <m:ctrlPr>
                                <a:rPr kumimoji="0" lang="zh-CN" altLang="zh-CN" sz="16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6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𝑐</m:t>
                              </m:r>
                            </m:e>
                            <m:sub>
                              <m:r>
                                <a:rPr kumimoji="0" lang="en-US" altLang="zh-CN" sz="16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𝑡</m:t>
                              </m:r>
                              <m:r>
                                <a:rPr kumimoji="0" lang="en-US" altLang="zh-CN" sz="16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−1</m:t>
                              </m:r>
                            </m:sub>
                          </m:sSub>
                        </m:den>
                      </m:f>
                      <m:r>
                        <a:rPr kumimoji="0" lang="en-US" altLang="zh-CN" sz="1600" b="0" i="0"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sSub>
                        <m:sSubPr>
                          <m:ctrlPr>
                            <a:rPr kumimoji="0" lang="zh-CN" altLang="zh-CN" sz="16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6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𝑓</m:t>
                          </m:r>
                        </m:e>
                        <m:sub>
                          <m:r>
                            <a:rPr kumimoji="0" lang="en-US" altLang="zh-CN" sz="16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𝑡</m:t>
                          </m:r>
                        </m:sub>
                      </m:sSub>
                      <m:r>
                        <a:rPr kumimoji="0" lang="en-US" altLang="zh-CN" sz="16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f>
                        <m:fPr>
                          <m:ctrlPr>
                            <a:rPr kumimoji="0" lang="zh-CN" altLang="zh-CN" sz="16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fPr>
                        <m:num>
                          <m:r>
                            <a:rPr kumimoji="0" lang="en-US" altLang="zh-CN" sz="16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sSub>
                            <m:sSubPr>
                              <m:ctrlPr>
                                <a:rPr kumimoji="0" lang="zh-CN" altLang="zh-CN" sz="16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6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𝑓</m:t>
                              </m:r>
                            </m:e>
                            <m:sub>
                              <m:r>
                                <a:rPr kumimoji="0" lang="en-US" altLang="zh-CN" sz="16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𝑡</m:t>
                              </m:r>
                            </m:sub>
                          </m:sSub>
                        </m:num>
                        <m:den>
                          <m:r>
                            <a:rPr kumimoji="0" lang="en-US" altLang="zh-CN" sz="16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sSub>
                            <m:sSubPr>
                              <m:ctrlPr>
                                <a:rPr kumimoji="0" lang="zh-CN" altLang="zh-CN" sz="16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6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𝑐</m:t>
                              </m:r>
                            </m:e>
                            <m:sub>
                              <m:r>
                                <a:rPr kumimoji="0" lang="en-US" altLang="zh-CN" sz="16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𝑡</m:t>
                              </m:r>
                              <m:r>
                                <a:rPr kumimoji="0" lang="en-US" altLang="zh-CN" sz="16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−1</m:t>
                              </m:r>
                            </m:sub>
                          </m:sSub>
                        </m:den>
                      </m:f>
                      <m:r>
                        <a:rPr kumimoji="0" lang="en-US" altLang="zh-CN" sz="16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sSub>
                        <m:sSubPr>
                          <m:ctrlPr>
                            <a:rPr kumimoji="0" lang="zh-CN" altLang="zh-CN" sz="16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6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𝑐</m:t>
                          </m:r>
                        </m:e>
                        <m:sub>
                          <m:r>
                            <a:rPr kumimoji="0" lang="en-US" altLang="zh-CN" sz="16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𝑡</m:t>
                          </m:r>
                          <m:r>
                            <a:rPr kumimoji="0" lang="en-US" altLang="zh-CN" sz="16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−1</m:t>
                          </m:r>
                        </m:sub>
                      </m:sSub>
                      <m:r>
                        <a:rPr kumimoji="0" lang="en-US" altLang="zh-CN" sz="16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oMath>
                  </m:oMathPara>
                </a14:m>
                <a:endParaRPr kumimoji="0" lang="zh-CN" altLang="zh-CN" sz="1600" b="0" i="0" u="none" strike="noStrike" kern="1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266700" algn="just" defTabSz="914400" rtl="0" eaLnBrk="1" fontAlgn="auto" latinLnBrk="0" hangingPunct="1">
                  <a:lnSpc>
                    <a:spcPts val="3500"/>
                  </a:lnSpc>
                  <a:spcBef>
                    <a:spcPts val="0"/>
                  </a:spcBef>
                  <a:spcAft>
                    <a:spcPts val="0"/>
                  </a:spcAft>
                  <a:buClrTx/>
                  <a:buSzTx/>
                  <a:buFontTx/>
                  <a:buNone/>
                  <a:tabLst/>
                  <a:defRPr/>
                </a:pPr>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可见，</a:t>
                </a:r>
                <a14:m>
                  <m:oMath xmlns:m="http://schemas.openxmlformats.org/officeDocument/2006/math">
                    <m:f>
                      <m:fPr>
                        <m:ctrlPr>
                          <a:rPr kumimoji="0" lang="zh-CN" altLang="zh-CN"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fPr>
                      <m:num>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sSub>
                          <m:sSubPr>
                            <m:ctrlPr>
                              <a:rPr kumimoji="0" lang="zh-CN" altLang="zh-CN"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𝑐</m:t>
                            </m:r>
                          </m:e>
                          <m:sub>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𝑡</m:t>
                            </m:r>
                          </m:sub>
                        </m:sSub>
                      </m:num>
                      <m:den>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sSub>
                          <m:sSubPr>
                            <m:ctrlPr>
                              <a:rPr kumimoji="0" lang="zh-CN" altLang="zh-CN"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𝑐</m:t>
                            </m:r>
                          </m:e>
                          <m:sub>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𝑡</m:t>
                            </m:r>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−1</m:t>
                            </m:r>
                          </m:sub>
                        </m:sSub>
                      </m:den>
                    </m:f>
                  </m:oMath>
                </a14:m>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求导的结果至少大于等于</a:t>
                </a:r>
                <a14:m>
                  <m:oMath xmlns:m="http://schemas.openxmlformats.org/officeDocument/2006/math">
                    <m:sSub>
                      <m:sSubPr>
                        <m:ctrlPr>
                          <a:rPr kumimoji="0" lang="zh-CN" altLang="zh-CN"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𝑓</m:t>
                        </m:r>
                      </m:e>
                      <m:sub>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𝑡</m:t>
                        </m:r>
                      </m:sub>
                    </m:sSub>
                  </m:oMath>
                </a14:m>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，即遗忘门的输出结果。如果遗忘门选择保留旧状态，则这一求导结果就接近</a:t>
                </a:r>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1</a:t>
                </a:r>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（或者接近向量</a:t>
                </a:r>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1</a:t>
                </a:r>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），使得梯度是存在的，从而避免了梯度消失问题。也就是说，</a:t>
                </a:r>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LSTM</a:t>
                </a:r>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通过引入门结构，在从</a:t>
                </a:r>
                <a14:m>
                  <m:oMath xmlns:m="http://schemas.openxmlformats.org/officeDocument/2006/math">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𝑡</m:t>
                    </m:r>
                  </m:oMath>
                </a14:m>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到</a:t>
                </a:r>
                <a14:m>
                  <m:oMath xmlns:m="http://schemas.openxmlformats.org/officeDocument/2006/math">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𝑡</m:t>
                    </m:r>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t>+1</m:t>
                    </m:r>
                  </m:oMath>
                </a14:m>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过程中引入加法来进行信息更新，避免了梯度消失问题。</a:t>
                </a:r>
              </a:p>
              <a:p>
                <a:pPr marL="0" marR="0" lvl="0" indent="266700" algn="just" defTabSz="914400" rtl="0" eaLnBrk="1" fontAlgn="auto" latinLnBrk="0" hangingPunct="1">
                  <a:lnSpc>
                    <a:spcPts val="2200"/>
                  </a:lnSpc>
                  <a:spcBef>
                    <a:spcPts val="0"/>
                  </a:spcBef>
                  <a:spcAft>
                    <a:spcPts val="600"/>
                  </a:spcAft>
                  <a:buClrTx/>
                  <a:buSzTx/>
                  <a:buFontTx/>
                  <a:buNone/>
                  <a:tabLst/>
                  <a:defRPr/>
                </a:pPr>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整体来看，内部记忆单元信息</a:t>
                </a:r>
                <a14:m>
                  <m:oMath xmlns:m="http://schemas.openxmlformats.org/officeDocument/2006/math">
                    <m:sSub>
                      <m:sSubPr>
                        <m:ctrlPr>
                          <a:rPr kumimoji="0" lang="zh-CN" altLang="zh-CN"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𝑐</m:t>
                        </m:r>
                      </m:e>
                      <m:sub>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𝑡</m:t>
                        </m:r>
                      </m:sub>
                    </m:sSub>
                  </m:oMath>
                </a14:m>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和隐式编码</a:t>
                </a:r>
                <a14:m>
                  <m:oMath xmlns:m="http://schemas.openxmlformats.org/officeDocument/2006/math">
                    <m:sSub>
                      <m:sSubPr>
                        <m:ctrlPr>
                          <a:rPr kumimoji="0" lang="zh-CN" altLang="zh-CN"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h</m:t>
                        </m:r>
                      </m:e>
                      <m:sub>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𝑡</m:t>
                        </m:r>
                      </m:sub>
                    </m:sSub>
                  </m:oMath>
                </a14:m>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这两种信息起到了对序列信息进行传递的作用。内部记忆单元信息</a:t>
                </a:r>
                <a14:m>
                  <m:oMath xmlns:m="http://schemas.openxmlformats.org/officeDocument/2006/math">
                    <m:sSub>
                      <m:sSubPr>
                        <m:ctrlPr>
                          <a:rPr kumimoji="0" lang="zh-CN" altLang="zh-CN"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𝑐</m:t>
                        </m:r>
                      </m:e>
                      <m:sub>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𝑡</m:t>
                        </m:r>
                      </m:sub>
                    </m:sSub>
                  </m:oMath>
                </a14:m>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好比人脑的长时记忆、隐式编码</a:t>
                </a:r>
                <a14:m>
                  <m:oMath xmlns:m="http://schemas.openxmlformats.org/officeDocument/2006/math">
                    <m:sSub>
                      <m:sSubPr>
                        <m:ctrlPr>
                          <a:rPr kumimoji="0" lang="zh-CN" altLang="zh-CN"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h</m:t>
                        </m:r>
                      </m:e>
                      <m:sub>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𝑡</m:t>
                        </m:r>
                      </m:sub>
                    </m:sSub>
                  </m:oMath>
                </a14:m>
                <a:r>
                  <a:rPr kumimoji="0" lang="zh-CN" altLang="zh-CN" sz="1600" b="0" i="0" u="none" strike="noStrike" kern="1200" cap="none" spc="0" normalizeH="0" baseline="0" noProof="0" dirty="0">
                    <a:ln>
                      <a:noFill/>
                    </a:ln>
                    <a:solidFill>
                      <a:srgbClr val="1A1A1A"/>
                    </a:solidFill>
                    <a:effectLst/>
                    <a:uLnTx/>
                    <a:uFillTx/>
                    <a:latin typeface="Times New Roman" panose="02020603050405020304" pitchFamily="18" charset="0"/>
                    <a:ea typeface="楷体_GB2312"/>
                    <a:cs typeface="Times New Roman" panose="02020603050405020304" pitchFamily="18" charset="0"/>
                  </a:rPr>
                  <a:t>代表了短时记忆。</a:t>
                </a:r>
                <a:endPar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endParaRPr>
              </a:p>
            </p:txBody>
          </p:sp>
        </mc:Choice>
        <mc:Fallback xmlns="">
          <p:sp>
            <p:nvSpPr>
              <p:cNvPr id="7" name="矩形 6">
                <a:extLst>
                  <a:ext uri="{FF2B5EF4-FFF2-40B4-BE49-F238E27FC236}">
                    <a16:creationId xmlns:a16="http://schemas.microsoft.com/office/drawing/2014/main" id="{DD0BDAD3-2B6A-4E5D-B094-62FF0B0395D6}"/>
                  </a:ext>
                </a:extLst>
              </p:cNvPr>
              <p:cNvSpPr>
                <a:spLocks noRot="1" noChangeAspect="1" noMove="1" noResize="1" noEditPoints="1" noAdjustHandles="1" noChangeArrowheads="1" noChangeShapeType="1" noTextEdit="1"/>
              </p:cNvSpPr>
              <p:nvPr/>
            </p:nvSpPr>
            <p:spPr>
              <a:xfrm>
                <a:off x="941569" y="1998271"/>
                <a:ext cx="10476708" cy="3746347"/>
              </a:xfrm>
              <a:prstGeom prst="rect">
                <a:avLst/>
              </a:prstGeom>
              <a:blipFill>
                <a:blip r:embed="rId3"/>
                <a:stretch>
                  <a:fillRect l="-291" t="-163" r="-349" b="-130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140599511"/>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583380" y="726948"/>
            <a:ext cx="7464387" cy="497934"/>
            <a:chOff x="4099943" y="2819853"/>
            <a:chExt cx="2570275" cy="497934"/>
          </a:xfrm>
        </p:grpSpPr>
        <p:sp>
          <p:nvSpPr>
            <p:cNvPr id="4" name="平行四边形 3"/>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5" name="平行四边形 4"/>
            <p:cNvSpPr/>
            <p:nvPr/>
          </p:nvSpPr>
          <p:spPr bwMode="auto">
            <a:xfrm>
              <a:off x="4122533" y="2819853"/>
              <a:ext cx="2547685"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6" name="矩形 5"/>
            <p:cNvSpPr/>
            <p:nvPr/>
          </p:nvSpPr>
          <p:spPr>
            <a:xfrm>
              <a:off x="4216534" y="2853798"/>
              <a:ext cx="2359684" cy="400110"/>
            </a:xfrm>
            <a:prstGeom prst="rect">
              <a:avLst/>
            </a:prstGeom>
          </p:spPr>
          <p:txBody>
            <a:bodyPr wrap="square">
              <a:spAutoFit/>
            </a:bodyPr>
            <a:lstStyle/>
            <a:p>
              <a:pPr marL="0" marR="0" lvl="0" indent="0" algn="ctr" defTabSz="914400" rtl="0" eaLnBrk="1" fontAlgn="auto" latinLnBrk="0" hangingPunct="1">
                <a:lnSpc>
                  <a:spcPct val="100000"/>
                </a:lnSpc>
                <a:spcBef>
                  <a:spcPct val="50000"/>
                </a:spcBef>
                <a:spcAft>
                  <a:spcPts val="0"/>
                </a:spcAft>
                <a:buClrTx/>
                <a:buSzTx/>
                <a:buFontTx/>
                <a:buNone/>
                <a:tabLst/>
                <a:defRPr/>
              </a:pPr>
              <a:r>
                <a:rPr kumimoji="0" lang="zh-CN" altLang="en-US" sz="2000" b="1" i="0" u="none" strike="noStrike" kern="1200" cap="none" spc="0" normalizeH="0" baseline="0" noProof="0" dirty="0">
                  <a:ln>
                    <a:noFill/>
                  </a:ln>
                  <a:solidFill>
                    <a:prstClr val="black">
                      <a:lumMod val="95000"/>
                      <a:lumOff val="5000"/>
                    </a:prstClr>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注意力机制</a:t>
              </a:r>
              <a:endParaRPr kumimoji="0" lang="zh-CN" altLang="en-US" sz="2000" b="1" i="0" u="none" strike="noStrike" kern="120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endParaRPr>
            </a:p>
          </p:txBody>
        </p:sp>
      </p:grpSp>
      <p:sp>
        <p:nvSpPr>
          <p:cNvPr id="25" name="矩形 24">
            <a:extLst>
              <a:ext uri="{FF2B5EF4-FFF2-40B4-BE49-F238E27FC236}">
                <a16:creationId xmlns:a16="http://schemas.microsoft.com/office/drawing/2014/main" id="{FA7E4C39-58FC-4583-BCF8-B462E31C5699}"/>
              </a:ext>
            </a:extLst>
          </p:cNvPr>
          <p:cNvSpPr/>
          <p:nvPr/>
        </p:nvSpPr>
        <p:spPr>
          <a:xfrm>
            <a:off x="852473" y="129010"/>
            <a:ext cx="2031325"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mn-cs"/>
              </a:rPr>
              <a:t>四、注意力与正则化</a:t>
            </a:r>
            <a:endPar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7" name="矩形 6">
            <a:extLst>
              <a:ext uri="{FF2B5EF4-FFF2-40B4-BE49-F238E27FC236}">
                <a16:creationId xmlns:a16="http://schemas.microsoft.com/office/drawing/2014/main" id="{DD0BDAD3-2B6A-4E5D-B094-62FF0B0395D6}"/>
              </a:ext>
            </a:extLst>
          </p:cNvPr>
          <p:cNvSpPr/>
          <p:nvPr/>
        </p:nvSpPr>
        <p:spPr>
          <a:xfrm>
            <a:off x="993150" y="1632511"/>
            <a:ext cx="4737089" cy="4578433"/>
          </a:xfrm>
          <a:prstGeom prst="rect">
            <a:avLst/>
          </a:prstGeom>
        </p:spPr>
        <p:txBody>
          <a:bodyPr wrap="square">
            <a:spAutoFit/>
          </a:bodyPr>
          <a:lstStyle/>
          <a:p>
            <a:pPr marL="285750" marR="0" lvl="0" indent="-285750" algn="just" defTabSz="914400" rtl="0" eaLnBrk="1" fontAlgn="auto" latinLnBrk="0" hangingPunct="1">
              <a:lnSpc>
                <a:spcPct val="150000"/>
              </a:lnSpc>
              <a:spcBef>
                <a:spcPts val="0"/>
              </a:spcBef>
              <a:spcAft>
                <a:spcPts val="0"/>
              </a:spcAft>
              <a:buClrTx/>
              <a:buSzTx/>
              <a:buFont typeface="Wingdings" panose="05000000000000000000" pitchFamily="2" charset="2"/>
              <a:buChar char="l"/>
              <a:tabLst/>
              <a:defRPr/>
            </a:pPr>
            <a:r>
              <a:rPr kumimoji="0" lang="zh-CN" altLang="en-US" sz="1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注意指意识对一定信息或对象的指向与集中的过程，具有选择性和集中性等特点，是一切心理过程得以产生和进行的必不可少的心理属性。</a:t>
            </a:r>
          </a:p>
          <a:p>
            <a:pPr marL="285750" marR="0" lvl="0" indent="-285750" algn="just" defTabSz="914400" rtl="0" eaLnBrk="1" fontAlgn="auto" latinLnBrk="0" hangingPunct="1">
              <a:lnSpc>
                <a:spcPct val="150000"/>
              </a:lnSpc>
              <a:spcBef>
                <a:spcPts val="0"/>
              </a:spcBef>
              <a:spcAft>
                <a:spcPts val="0"/>
              </a:spcAft>
              <a:buClrTx/>
              <a:buSzTx/>
              <a:buFont typeface="Wingdings" panose="05000000000000000000" pitchFamily="2" charset="2"/>
              <a:buChar char="l"/>
              <a:tabLst/>
              <a:defRPr/>
            </a:pPr>
            <a:r>
              <a:rPr kumimoji="0" lang="zh-CN" altLang="en-US" sz="1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在自然语言中，注意力可理解为句子级或篇章级中单词和单词之间因为上下文而共同出现的概率；在图像分析中，注意力可理解为在一定视觉区域中视觉子块之间的空间分布模式；在机器翻译中，注意力可理解为输入源语言单词和输出目标语言单词之间的关联。</a:t>
            </a:r>
          </a:p>
          <a:p>
            <a:pPr marL="285750" marR="0" lvl="0" indent="-285750" algn="just" defTabSz="914400" rtl="0" eaLnBrk="1" fontAlgn="auto" latinLnBrk="0" hangingPunct="1">
              <a:lnSpc>
                <a:spcPct val="150000"/>
              </a:lnSpc>
              <a:spcBef>
                <a:spcPts val="0"/>
              </a:spcBef>
              <a:spcAft>
                <a:spcPts val="0"/>
              </a:spcAft>
              <a:buClrTx/>
              <a:buSzTx/>
              <a:buFont typeface="Wingdings" panose="05000000000000000000" pitchFamily="2" charset="2"/>
              <a:buChar char="l"/>
              <a:tabLst/>
              <a:defRPr/>
            </a:pPr>
            <a:r>
              <a:rPr kumimoji="0" lang="zh-CN" altLang="en-US" sz="1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谷歌公司的研究人员于</a:t>
            </a:r>
            <a:r>
              <a:rPr kumimoji="0" lang="en-US"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2017</a:t>
            </a:r>
            <a:r>
              <a:rPr kumimoji="0" lang="zh-CN" altLang="en-US" sz="1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年提出了</a:t>
            </a:r>
            <a:r>
              <a:rPr kumimoji="0" lang="en-US"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Transformer</a:t>
            </a:r>
            <a:r>
              <a:rPr kumimoji="0" lang="zh-CN" altLang="en-US" sz="1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模型，引入“自注意力（</a:t>
            </a:r>
            <a:r>
              <a:rPr kumimoji="0" lang="en-US"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self-attention</a:t>
            </a:r>
            <a:r>
              <a:rPr kumimoji="0" lang="zh-CN" altLang="en-US" sz="1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）”来计算自然语言句子中单词和单词之间的概率关联（</a:t>
            </a:r>
            <a:r>
              <a:rPr kumimoji="0" lang="en-US"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Ashish et al.</a:t>
            </a:r>
            <a:r>
              <a:rPr kumimoji="0" lang="zh-CN" altLang="en-US" sz="1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0" lang="en-US"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2017</a:t>
            </a:r>
            <a:r>
              <a:rPr kumimoji="0" lang="zh-CN" altLang="en-US" sz="1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p>
          <a:p>
            <a:pPr marL="285750" marR="0" lvl="0" indent="-285750" algn="just" defTabSz="914400" rtl="0" eaLnBrk="1" fontAlgn="auto" latinLnBrk="0" hangingPunct="1">
              <a:lnSpc>
                <a:spcPct val="150000"/>
              </a:lnSpc>
              <a:spcBef>
                <a:spcPts val="0"/>
              </a:spcBef>
              <a:spcAft>
                <a:spcPts val="0"/>
              </a:spcAft>
              <a:buClrTx/>
              <a:buSzTx/>
              <a:buFont typeface="Wingdings" panose="05000000000000000000" pitchFamily="2" charset="2"/>
              <a:buChar char="l"/>
              <a:tabLst/>
              <a:defRPr/>
            </a:pPr>
            <a:r>
              <a:rPr kumimoji="0" lang="zh-CN" altLang="en-US" sz="1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图</a:t>
            </a:r>
            <a:r>
              <a:rPr kumimoji="0" lang="en-US"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5.21</a:t>
            </a:r>
            <a:r>
              <a:rPr kumimoji="0" lang="zh-CN" altLang="en-US" sz="1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给出了由四个单词组成的句子“项庄舞剑、意在沛公”中单词“意在”与句子中其他单词之间概率关联的计算示意。</a:t>
            </a:r>
            <a:endPar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2" name="图片 1">
            <a:extLst>
              <a:ext uri="{FF2B5EF4-FFF2-40B4-BE49-F238E27FC236}">
                <a16:creationId xmlns:a16="http://schemas.microsoft.com/office/drawing/2014/main" id="{E60C97F6-3560-4B80-9E31-8CD8B44FF33B}"/>
              </a:ext>
            </a:extLst>
          </p:cNvPr>
          <p:cNvPicPr>
            <a:picLocks noChangeAspect="1"/>
          </p:cNvPicPr>
          <p:nvPr/>
        </p:nvPicPr>
        <p:blipFill>
          <a:blip r:embed="rId3"/>
          <a:stretch>
            <a:fillRect/>
          </a:stretch>
        </p:blipFill>
        <p:spPr>
          <a:xfrm>
            <a:off x="6038649" y="2195331"/>
            <a:ext cx="5000882" cy="3292644"/>
          </a:xfrm>
          <a:prstGeom prst="rect">
            <a:avLst/>
          </a:prstGeom>
        </p:spPr>
      </p:pic>
    </p:spTree>
    <p:extLst>
      <p:ext uri="{BB962C8B-B14F-4D97-AF65-F5344CB8AC3E}">
        <p14:creationId xmlns:p14="http://schemas.microsoft.com/office/powerpoint/2010/main" val="3438808338"/>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583380" y="726948"/>
            <a:ext cx="7464387" cy="497934"/>
            <a:chOff x="4099943" y="2819853"/>
            <a:chExt cx="2570275" cy="497934"/>
          </a:xfrm>
        </p:grpSpPr>
        <p:sp>
          <p:nvSpPr>
            <p:cNvPr id="4" name="平行四边形 3"/>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5" name="平行四边形 4"/>
            <p:cNvSpPr/>
            <p:nvPr/>
          </p:nvSpPr>
          <p:spPr bwMode="auto">
            <a:xfrm>
              <a:off x="4122533" y="2819853"/>
              <a:ext cx="2547685"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6" name="矩形 5"/>
            <p:cNvSpPr/>
            <p:nvPr/>
          </p:nvSpPr>
          <p:spPr>
            <a:xfrm>
              <a:off x="4216534" y="2853798"/>
              <a:ext cx="2359684" cy="400110"/>
            </a:xfrm>
            <a:prstGeom prst="rect">
              <a:avLst/>
            </a:prstGeom>
          </p:spPr>
          <p:txBody>
            <a:bodyPr wrap="square">
              <a:spAutoFit/>
            </a:bodyPr>
            <a:lstStyle/>
            <a:p>
              <a:pPr marL="0" marR="0" lvl="0" indent="0" algn="ctr" defTabSz="914400" rtl="0" eaLnBrk="1" fontAlgn="auto" latinLnBrk="0" hangingPunct="1">
                <a:lnSpc>
                  <a:spcPct val="100000"/>
                </a:lnSpc>
                <a:spcBef>
                  <a:spcPct val="50000"/>
                </a:spcBef>
                <a:spcAft>
                  <a:spcPts val="0"/>
                </a:spcAft>
                <a:buClrTx/>
                <a:buSzTx/>
                <a:buFontTx/>
                <a:buNone/>
                <a:tabLst/>
                <a:defRPr/>
              </a:pPr>
              <a:r>
                <a:rPr kumimoji="0" lang="zh-CN" altLang="en-US" sz="2000" b="1" i="0" u="none" strike="noStrike" kern="1200" cap="none" spc="0" normalizeH="0" baseline="0" noProof="0" dirty="0">
                  <a:ln>
                    <a:noFill/>
                  </a:ln>
                  <a:solidFill>
                    <a:prstClr val="black">
                      <a:lumMod val="95000"/>
                      <a:lumOff val="5000"/>
                    </a:prstClr>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注意力机制</a:t>
              </a:r>
              <a:endParaRPr kumimoji="0" lang="zh-CN" altLang="en-US" sz="2000" b="1" i="0" u="none" strike="noStrike" kern="120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endParaRPr>
            </a:p>
          </p:txBody>
        </p:sp>
      </p:grpSp>
      <p:sp>
        <p:nvSpPr>
          <p:cNvPr id="25" name="矩形 24">
            <a:extLst>
              <a:ext uri="{FF2B5EF4-FFF2-40B4-BE49-F238E27FC236}">
                <a16:creationId xmlns:a16="http://schemas.microsoft.com/office/drawing/2014/main" id="{FA7E4C39-58FC-4583-BCF8-B462E31C5699}"/>
              </a:ext>
            </a:extLst>
          </p:cNvPr>
          <p:cNvSpPr/>
          <p:nvPr/>
        </p:nvSpPr>
        <p:spPr>
          <a:xfrm>
            <a:off x="852473" y="129010"/>
            <a:ext cx="2031325"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mn-cs"/>
              </a:rPr>
              <a:t>四、注意力与正则化</a:t>
            </a:r>
            <a:endPar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pic>
        <p:nvPicPr>
          <p:cNvPr id="2" name="图片 1">
            <a:extLst>
              <a:ext uri="{FF2B5EF4-FFF2-40B4-BE49-F238E27FC236}">
                <a16:creationId xmlns:a16="http://schemas.microsoft.com/office/drawing/2014/main" id="{E60C97F6-3560-4B80-9E31-8CD8B44FF33B}"/>
              </a:ext>
            </a:extLst>
          </p:cNvPr>
          <p:cNvPicPr>
            <a:picLocks noChangeAspect="1"/>
          </p:cNvPicPr>
          <p:nvPr/>
        </p:nvPicPr>
        <p:blipFill>
          <a:blip r:embed="rId3"/>
          <a:stretch>
            <a:fillRect/>
          </a:stretch>
        </p:blipFill>
        <p:spPr>
          <a:xfrm>
            <a:off x="6563842" y="2298125"/>
            <a:ext cx="5000882" cy="3292644"/>
          </a:xfrm>
          <a:prstGeom prst="rect">
            <a:avLst/>
          </a:prstGeom>
        </p:spPr>
      </p:pic>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51402507-CA9A-4E30-8F4D-93CE1C49D33A}"/>
                  </a:ext>
                </a:extLst>
              </p:cNvPr>
              <p:cNvSpPr/>
              <p:nvPr/>
            </p:nvSpPr>
            <p:spPr>
              <a:xfrm>
                <a:off x="567397" y="1370025"/>
                <a:ext cx="5448886" cy="5148845"/>
              </a:xfrm>
              <a:prstGeom prst="rect">
                <a:avLst/>
              </a:prstGeom>
            </p:spPr>
            <p:txBody>
              <a:bodyPr wrap="square">
                <a:spAutoFit/>
              </a:bodyPr>
              <a:lstStyle/>
              <a:p>
                <a:pPr marL="285750" marR="0" lvl="0" indent="-285750" algn="just" defTabSz="914400" rtl="0" eaLnBrk="1" fontAlgn="auto" latinLnBrk="0" hangingPunct="1">
                  <a:lnSpc>
                    <a:spcPts val="2200"/>
                  </a:lnSpc>
                  <a:spcBef>
                    <a:spcPts val="0"/>
                  </a:spcBef>
                  <a:spcAft>
                    <a:spcPts val="0"/>
                  </a:spcAft>
                  <a:buClrTx/>
                  <a:buSzTx/>
                  <a:buFont typeface="Arial" panose="020B0604020202020204" pitchFamily="34" charset="0"/>
                  <a:buChar char="•"/>
                  <a:tabLst/>
                  <a:defRPr/>
                </a:pPr>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首先生成每个单词的内嵌向量（包含了单词在句子中位置编码向量信息），记为</a:t>
                </a:r>
                <a14:m>
                  <m:oMath xmlns:m="http://schemas.openxmlformats.org/officeDocument/2006/math">
                    <m:sSub>
                      <m:sSubPr>
                        <m:ctrlPr>
                          <a:rPr kumimoji="0" lang="zh-CN" altLang="zh-CN" sz="14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𝑤</m:t>
                        </m:r>
                      </m:e>
                      <m:sub>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𝑖</m:t>
                        </m:r>
                      </m:sub>
                    </m:sSub>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(1≤</m:t>
                    </m:r>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𝑖</m:t>
                    </m:r>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≤4)</m:t>
                    </m:r>
                  </m:oMath>
                </a14:m>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，如下计算每个单词</a:t>
                </a:r>
                <a14:m>
                  <m:oMath xmlns:m="http://schemas.openxmlformats.org/officeDocument/2006/math">
                    <m:sSub>
                      <m:sSubPr>
                        <m:ctrlPr>
                          <a:rPr kumimoji="0" lang="zh-CN" altLang="zh-CN" sz="14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𝑤</m:t>
                        </m:r>
                      </m:e>
                      <m:sub>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𝑖</m:t>
                        </m:r>
                      </m:sub>
                    </m:sSub>
                  </m:oMath>
                </a14:m>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的查询向量（</a:t>
                </a:r>
                <a:r>
                  <a:rPr kumimoji="0" lang="en-US"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query</a:t>
                </a:r>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）、键向量</a:t>
                </a:r>
                <a:r>
                  <a:rPr kumimoji="0" lang="en-US"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(key)</a:t>
                </a:r>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和值向量</a:t>
                </a:r>
                <a:r>
                  <a:rPr kumimoji="0" lang="en-US"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(value)</a:t>
                </a:r>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a:t>
                </a:r>
              </a:p>
              <a:p>
                <a:pPr marL="285750" marR="0" lvl="0" indent="-285750" algn="just" defTabSz="914400" rtl="0" eaLnBrk="1" fontAlgn="auto" latinLnBrk="0" hangingPunct="1">
                  <a:lnSpc>
                    <a:spcPts val="2200"/>
                  </a:lnSpc>
                  <a:spcBef>
                    <a:spcPts val="0"/>
                  </a:spcBef>
                  <a:spcAft>
                    <a:spcPts val="0"/>
                  </a:spcAft>
                  <a:buClrTx/>
                  <a:buSzTx/>
                  <a:buFont typeface="Arial" panose="020B0604020202020204" pitchFamily="34" charset="0"/>
                  <a:buChar char="•"/>
                  <a:tabLst/>
                  <a:defRPr/>
                </a:pPr>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查询向量：</a:t>
                </a:r>
                <a14:m>
                  <m:oMath xmlns:m="http://schemas.openxmlformats.org/officeDocument/2006/math">
                    <m:sSub>
                      <m:sSubPr>
                        <m:ctrlPr>
                          <a:rPr kumimoji="0" lang="zh-CN" altLang="zh-CN" sz="14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𝑞</m:t>
                        </m:r>
                      </m:e>
                      <m:sub>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𝑖</m:t>
                        </m:r>
                      </m:sub>
                    </m:sSub>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sSup>
                      <m:sSupPr>
                        <m:ctrlPr>
                          <a:rPr kumimoji="0" lang="zh-CN" altLang="zh-CN" sz="14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pPr>
                      <m:e>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𝑊</m:t>
                        </m:r>
                      </m:e>
                      <m:sup>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𝑞</m:t>
                        </m:r>
                      </m:sup>
                    </m:sSup>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sSub>
                      <m:sSubPr>
                        <m:ctrlPr>
                          <a:rPr kumimoji="0" lang="zh-CN" altLang="zh-CN" sz="14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𝑤</m:t>
                        </m:r>
                      </m:e>
                      <m:sub>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𝑖</m:t>
                        </m:r>
                      </m:sub>
                    </m:sSub>
                  </m:oMath>
                </a14:m>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；健向量：</a:t>
                </a:r>
                <a14:m>
                  <m:oMath xmlns:m="http://schemas.openxmlformats.org/officeDocument/2006/math">
                    <m:sSub>
                      <m:sSubPr>
                        <m:ctrlPr>
                          <a:rPr kumimoji="0" lang="zh-CN" altLang="zh-CN" sz="14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𝑘</m:t>
                        </m:r>
                      </m:e>
                      <m:sub>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𝑖</m:t>
                        </m:r>
                      </m:sub>
                    </m:sSub>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sSup>
                      <m:sSupPr>
                        <m:ctrlPr>
                          <a:rPr kumimoji="0" lang="zh-CN" altLang="zh-CN" sz="14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pPr>
                      <m:e>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𝑊</m:t>
                        </m:r>
                      </m:e>
                      <m:sup>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𝑘</m:t>
                        </m:r>
                      </m:sup>
                    </m:sSup>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sSub>
                      <m:sSubPr>
                        <m:ctrlPr>
                          <a:rPr kumimoji="0" lang="zh-CN" altLang="zh-CN" sz="14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𝑤</m:t>
                        </m:r>
                      </m:e>
                      <m:sub>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𝑖</m:t>
                        </m:r>
                      </m:sub>
                    </m:sSub>
                  </m:oMath>
                </a14:m>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；值向量：</a:t>
                </a:r>
                <a14:m>
                  <m:oMath xmlns:m="http://schemas.openxmlformats.org/officeDocument/2006/math">
                    <m:sSub>
                      <m:sSubPr>
                        <m:ctrlPr>
                          <a:rPr kumimoji="0" lang="zh-CN" altLang="zh-CN" sz="14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𝑣</m:t>
                        </m:r>
                      </m:e>
                      <m:sub>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𝑖</m:t>
                        </m:r>
                      </m:sub>
                    </m:sSub>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sSup>
                      <m:sSupPr>
                        <m:ctrlPr>
                          <a:rPr kumimoji="0" lang="zh-CN" altLang="zh-CN" sz="14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pPr>
                      <m:e>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𝑊</m:t>
                        </m:r>
                      </m:e>
                      <m:sup>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𝑣</m:t>
                        </m:r>
                      </m:sup>
                    </m:sSup>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sSub>
                      <m:sSubPr>
                        <m:ctrlPr>
                          <a:rPr kumimoji="0" lang="zh-CN" altLang="zh-CN" sz="14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𝑤</m:t>
                        </m:r>
                      </m:e>
                      <m:sub>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𝑖</m:t>
                        </m:r>
                      </m:sub>
                    </m:sSub>
                  </m:oMath>
                </a14:m>
                <a:endPar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endParaRPr>
              </a:p>
              <a:p>
                <a:pPr marL="285750" marR="0" lvl="0" indent="-285750" algn="just" defTabSz="914400" rtl="0" eaLnBrk="1" fontAlgn="auto" latinLnBrk="0" hangingPunct="1">
                  <a:lnSpc>
                    <a:spcPts val="2200"/>
                  </a:lnSpc>
                  <a:spcBef>
                    <a:spcPts val="0"/>
                  </a:spcBef>
                  <a:spcAft>
                    <a:spcPts val="0"/>
                  </a:spcAft>
                  <a:buClrTx/>
                  <a:buSzTx/>
                  <a:buFont typeface="Arial" panose="020B0604020202020204" pitchFamily="34" charset="0"/>
                  <a:buChar char="•"/>
                  <a:tabLst/>
                  <a:defRPr/>
                </a:pPr>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后面可以看到，对每个单词而言</a:t>
                </a:r>
                <a14:m>
                  <m:oMath xmlns:m="http://schemas.openxmlformats.org/officeDocument/2006/math">
                    <m:sSub>
                      <m:sSubPr>
                        <m:ctrlPr>
                          <a:rPr kumimoji="0" lang="zh-CN" altLang="zh-CN" sz="14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𝑤</m:t>
                        </m:r>
                      </m:e>
                      <m:sub>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𝑖</m:t>
                        </m:r>
                      </m:sub>
                    </m:sSub>
                  </m:oMath>
                </a14:m>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a:t>
                </a:r>
                <a14:m>
                  <m:oMath xmlns:m="http://schemas.openxmlformats.org/officeDocument/2006/math">
                    <m:sSup>
                      <m:sSupPr>
                        <m:ctrlPr>
                          <a:rPr kumimoji="0" lang="zh-CN" altLang="zh-CN" sz="14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pPr>
                      <m:e>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𝑊</m:t>
                        </m:r>
                      </m:e>
                      <m:sup>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𝑞</m:t>
                        </m:r>
                      </m:sup>
                    </m:sSup>
                  </m:oMath>
                </a14:m>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a:t>
                </a:r>
                <a14:m>
                  <m:oMath xmlns:m="http://schemas.openxmlformats.org/officeDocument/2006/math">
                    <m:sSup>
                      <m:sSupPr>
                        <m:ctrlPr>
                          <a:rPr kumimoji="0" lang="zh-CN" altLang="zh-CN" sz="14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pPr>
                      <m:e>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𝑊</m:t>
                        </m:r>
                      </m:e>
                      <m:sup>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𝑘</m:t>
                        </m:r>
                      </m:sup>
                    </m:sSup>
                  </m:oMath>
                </a14:m>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和</a:t>
                </a:r>
                <a14:m>
                  <m:oMath xmlns:m="http://schemas.openxmlformats.org/officeDocument/2006/math">
                    <m:sSup>
                      <m:sSupPr>
                        <m:ctrlPr>
                          <a:rPr kumimoji="0" lang="zh-CN" altLang="zh-CN" sz="14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pPr>
                      <m:e>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𝑊</m:t>
                        </m:r>
                      </m:e>
                      <m:sup>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𝑣</m:t>
                        </m:r>
                      </m:sup>
                    </m:sSup>
                  </m:oMath>
                </a14:m>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三个映射矩阵都是一样的，也是自注意力模型需要训练的全部参数。</a:t>
                </a:r>
              </a:p>
              <a:p>
                <a:pPr marL="285750" marR="0" lvl="0" indent="-285750" algn="just" defTabSz="914400" rtl="0" eaLnBrk="1" fontAlgn="auto" latinLnBrk="0" hangingPunct="1">
                  <a:lnSpc>
                    <a:spcPts val="2200"/>
                  </a:lnSpc>
                  <a:spcBef>
                    <a:spcPts val="0"/>
                  </a:spcBef>
                  <a:spcAft>
                    <a:spcPts val="0"/>
                  </a:spcAft>
                  <a:buClrTx/>
                  <a:buSzTx/>
                  <a:buFont typeface="Arial" panose="020B0604020202020204" pitchFamily="34" charset="0"/>
                  <a:buChar char="•"/>
                  <a:tabLst/>
                  <a:defRPr/>
                </a:pPr>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自注意力模型就是要挖掘单词</a:t>
                </a:r>
                <a14:m>
                  <m:oMath xmlns:m="http://schemas.openxmlformats.org/officeDocument/2006/math">
                    <m:sSub>
                      <m:sSubPr>
                        <m:ctrlPr>
                          <a:rPr kumimoji="0" lang="zh-CN" altLang="zh-CN" sz="14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𝑤</m:t>
                        </m:r>
                      </m:e>
                      <m:sub>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𝑖</m:t>
                        </m:r>
                      </m:sub>
                    </m:sSub>
                  </m:oMath>
                </a14:m>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与其他单词在句子中因为上下文（</a:t>
                </a:r>
                <a:r>
                  <a:rPr kumimoji="0" lang="en-US"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context</a:t>
                </a:r>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）关联而具有的自注意力取值大小。以图</a:t>
                </a:r>
                <a:r>
                  <a:rPr kumimoji="0" lang="en-US"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5.21</a:t>
                </a:r>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中单词</a:t>
                </a:r>
                <a14:m>
                  <m:oMath xmlns:m="http://schemas.openxmlformats.org/officeDocument/2006/math">
                    <m:sSub>
                      <m:sSubPr>
                        <m:ctrlPr>
                          <a:rPr kumimoji="0" lang="zh-CN" altLang="zh-CN" sz="14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𝑤</m:t>
                        </m:r>
                      </m:e>
                      <m:sub>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3</m:t>
                        </m:r>
                      </m:sub>
                    </m:sSub>
                  </m:oMath>
                </a14:m>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与其他单词之间自注意力取值大小计算为例：</a:t>
                </a:r>
              </a:p>
              <a:p>
                <a:pPr marL="0" marR="0" lvl="0" indent="266700" algn="just" defTabSz="914400" rtl="0" eaLnBrk="1" fontAlgn="auto" latinLnBrk="0" hangingPunct="1">
                  <a:lnSpc>
                    <a:spcPts val="22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1</a:t>
                </a:r>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、计算</a:t>
                </a:r>
                <a14:m>
                  <m:oMath xmlns:m="http://schemas.openxmlformats.org/officeDocument/2006/math">
                    <m:sSub>
                      <m:sSubPr>
                        <m:ctrlPr>
                          <a:rPr kumimoji="0" lang="zh-CN" altLang="zh-CN" sz="14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𝑤</m:t>
                        </m:r>
                      </m:e>
                      <m:sub>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3</m:t>
                        </m:r>
                      </m:sub>
                    </m:sSub>
                  </m:oMath>
                </a14:m>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所对应查询向量与其他单词健向量之间的点积，该点积可作为单词</a:t>
                </a:r>
                <a14:m>
                  <m:oMath xmlns:m="http://schemas.openxmlformats.org/officeDocument/2006/math">
                    <m:sSub>
                      <m:sSubPr>
                        <m:ctrlPr>
                          <a:rPr kumimoji="0" lang="zh-CN" altLang="zh-CN" sz="14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𝑤</m:t>
                        </m:r>
                      </m:e>
                      <m:sub>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3</m:t>
                        </m:r>
                      </m:sub>
                    </m:sSub>
                  </m:oMath>
                </a14:m>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与其他单词之间的关联度：</a:t>
                </a:r>
                <a14:m>
                  <m:oMath xmlns:m="http://schemas.openxmlformats.org/officeDocument/2006/math">
                    <m:r>
                      <a:rPr kumimoji="0" lang="zh-CN" altLang="zh-CN" sz="14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t> </m:t>
                    </m:r>
                    <m:sSub>
                      <m:sSubPr>
                        <m:ctrlPr>
                          <a:rPr kumimoji="0" lang="zh-CN" altLang="zh-CN" sz="14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𝛼</m:t>
                        </m:r>
                      </m:e>
                      <m:sub>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3</m:t>
                        </m:r>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𝑖</m:t>
                        </m:r>
                      </m:sub>
                    </m:sSub>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sSub>
                      <m:sSubPr>
                        <m:ctrlPr>
                          <a:rPr kumimoji="0" lang="zh-CN" altLang="zh-CN" sz="14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𝑞</m:t>
                        </m:r>
                      </m:e>
                      <m:sub>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3</m:t>
                        </m:r>
                      </m:sub>
                    </m:sSub>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sSub>
                      <m:sSubPr>
                        <m:ctrlPr>
                          <a:rPr kumimoji="0" lang="zh-CN" altLang="zh-CN" sz="14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𝑘</m:t>
                        </m:r>
                      </m:e>
                      <m:sub>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𝑖</m:t>
                        </m:r>
                      </m:sub>
                    </m:sSub>
                  </m:oMath>
                </a14:m>
                <a:endPar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endParaRPr>
              </a:p>
              <a:p>
                <a:pPr marL="0" marR="0" lvl="0" indent="266700" algn="just" defTabSz="914400" rtl="0" eaLnBrk="1" fontAlgn="auto" latinLnBrk="0" hangingPunct="1">
                  <a:lnSpc>
                    <a:spcPts val="22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srgbClr val="191919"/>
                    </a:solidFill>
                    <a:effectLst/>
                    <a:uLnTx/>
                    <a:uFillTx/>
                    <a:latin typeface="Times New Roman" panose="02020603050405020304" pitchFamily="18" charset="0"/>
                    <a:ea typeface="PingFang SC"/>
                    <a:cs typeface="Times New Roman" panose="02020603050405020304" pitchFamily="18" charset="0"/>
                  </a:rPr>
                  <a:t>2</a:t>
                </a:r>
                <a:r>
                  <a:rPr kumimoji="0" lang="zh-CN" altLang="zh-CN" sz="1400" b="0" i="0" u="none" strike="noStrike" kern="1200" cap="none" spc="0" normalizeH="0" baseline="0" noProof="0" dirty="0">
                    <a:ln>
                      <a:noFill/>
                    </a:ln>
                    <a:solidFill>
                      <a:srgbClr val="191919"/>
                    </a:solidFill>
                    <a:effectLst/>
                    <a:uLnTx/>
                    <a:uFillTx/>
                    <a:latin typeface="Times New Roman" panose="02020603050405020304" pitchFamily="18" charset="0"/>
                    <a:ea typeface="PingFang SC"/>
                    <a:cs typeface="Times New Roman" panose="02020603050405020304" pitchFamily="18" charset="0"/>
                  </a:rPr>
                  <a:t>、</a:t>
                </a:r>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对</a:t>
                </a:r>
                <a14:m>
                  <m:oMath xmlns:m="http://schemas.openxmlformats.org/officeDocument/2006/math">
                    <m:sSub>
                      <m:sSubPr>
                        <m:ctrlPr>
                          <a:rPr kumimoji="0" lang="zh-CN" altLang="zh-CN" sz="14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𝛼</m:t>
                        </m:r>
                      </m:e>
                      <m:sub>
                        <m:r>
                          <a:rPr kumimoji="0" lang="en-US" altLang="zh-CN" sz="14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3</m:t>
                        </m:r>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𝑖</m:t>
                        </m:r>
                      </m:sub>
                    </m:sSub>
                  </m:oMath>
                </a14:m>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结果通过</a:t>
                </a:r>
                <a:r>
                  <a:rPr kumimoji="0" lang="en-US" altLang="zh-CN" sz="1400" b="0" i="0" u="none" strike="noStrike" kern="1200" cap="none" spc="0" normalizeH="0" baseline="0" noProof="0" dirty="0" err="1">
                    <a:ln>
                      <a:noFill/>
                    </a:ln>
                    <a:solidFill>
                      <a:srgbClr val="000000"/>
                    </a:solidFill>
                    <a:effectLst/>
                    <a:uLnTx/>
                    <a:uFillTx/>
                    <a:latin typeface="Times New Roman" panose="02020603050405020304" pitchFamily="18" charset="0"/>
                    <a:ea typeface="楷体_GB2312"/>
                    <a:cs typeface="Times New Roman" panose="02020603050405020304" pitchFamily="18" charset="0"/>
                  </a:rPr>
                  <a:t>softmax</a:t>
                </a:r>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函数进行归一化操作，得到</a:t>
                </a:r>
                <a14:m>
                  <m:oMath xmlns:m="http://schemas.openxmlformats.org/officeDocument/2006/math">
                    <m:sSubSup>
                      <m:sSubSupPr>
                        <m:ctrlPr>
                          <a:rPr kumimoji="0" lang="zh-CN" altLang="zh-CN" sz="14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SupPr>
                      <m:e>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𝑎</m:t>
                        </m:r>
                      </m:e>
                      <m:sub>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3</m:t>
                        </m:r>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𝑖</m:t>
                        </m:r>
                      </m:sub>
                      <m:sup>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sup>
                    </m:sSubSup>
                  </m:oMath>
                </a14:m>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。对于给定</a:t>
                </a:r>
                <a:r>
                  <a:rPr kumimoji="0" lang="en-US"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a:t>
                </a:r>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项庄舞剑、意在沛公</a:t>
                </a:r>
                <a:r>
                  <a:rPr kumimoji="0" lang="en-US"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a:t>
                </a:r>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句子，</a:t>
                </a:r>
                <a14:m>
                  <m:oMath xmlns:m="http://schemas.openxmlformats.org/officeDocument/2006/math">
                    <m:sSubSup>
                      <m:sSubSupPr>
                        <m:ctrlPr>
                          <a:rPr kumimoji="0" lang="zh-CN" altLang="zh-CN" sz="14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SupPr>
                      <m:e>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𝑎</m:t>
                        </m:r>
                      </m:e>
                      <m:sub>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3</m:t>
                        </m:r>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𝑖</m:t>
                        </m:r>
                      </m:sub>
                      <m:sup>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sup>
                    </m:sSubSup>
                  </m:oMath>
                </a14:m>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记录了</a:t>
                </a:r>
                <a:r>
                  <a:rPr kumimoji="0" lang="en-US"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a:t>
                </a:r>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意在</a:t>
                </a:r>
                <a:r>
                  <a:rPr kumimoji="0" lang="en-US"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a:t>
                </a:r>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单词与其他单词所具有的重要程度（即注意力）。</a:t>
                </a:r>
              </a:p>
              <a:p>
                <a:pPr marL="0" marR="0" lvl="0" indent="266700" algn="just" defTabSz="914400" rtl="0" eaLnBrk="1" fontAlgn="auto" latinLnBrk="0" hangingPunct="1">
                  <a:lnSpc>
                    <a:spcPts val="22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3</a:t>
                </a:r>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a:t>
                </a:r>
                <a14:m>
                  <m:oMath xmlns:m="http://schemas.openxmlformats.org/officeDocument/2006/math">
                    <m:sSubSup>
                      <m:sSubSupPr>
                        <m:ctrlPr>
                          <a:rPr kumimoji="0" lang="zh-CN" altLang="zh-CN" sz="14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SupPr>
                      <m:e>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𝑎</m:t>
                        </m:r>
                      </m:e>
                      <m:sub>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3</m:t>
                        </m:r>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𝑖</m:t>
                        </m:r>
                      </m:sub>
                      <m:sup>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sup>
                    </m:sSubSup>
                  </m:oMath>
                </a14:m>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乘以每个单词</a:t>
                </a:r>
                <a14:m>
                  <m:oMath xmlns:m="http://schemas.openxmlformats.org/officeDocument/2006/math">
                    <m:sSub>
                      <m:sSubPr>
                        <m:ctrlPr>
                          <a:rPr kumimoji="0" lang="zh-CN" altLang="zh-CN" sz="14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𝑤</m:t>
                        </m:r>
                      </m:e>
                      <m:sub>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𝑖</m:t>
                        </m:r>
                      </m:sub>
                    </m:sSub>
                  </m:oMath>
                </a14:m>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所对应的值向量</a:t>
                </a:r>
                <a14:m>
                  <m:oMath xmlns:m="http://schemas.openxmlformats.org/officeDocument/2006/math">
                    <m:sSub>
                      <m:sSubPr>
                        <m:ctrlPr>
                          <a:rPr kumimoji="0" lang="zh-CN" altLang="zh-CN" sz="14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𝑣</m:t>
                        </m:r>
                      </m:e>
                      <m:sub>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𝑖</m:t>
                        </m:r>
                      </m:sub>
                    </m:sSub>
                  </m:oMath>
                </a14:m>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，即</a:t>
                </a:r>
                <a14:m>
                  <m:oMath xmlns:m="http://schemas.openxmlformats.org/officeDocument/2006/math">
                    <m:sSubSup>
                      <m:sSubSupPr>
                        <m:ctrlPr>
                          <a:rPr kumimoji="0" lang="zh-CN" altLang="zh-CN" sz="14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SupPr>
                      <m:e>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𝑎</m:t>
                        </m:r>
                      </m:e>
                      <m:sub>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3</m:t>
                        </m:r>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𝑖</m:t>
                        </m:r>
                      </m:sub>
                      <m:sup>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sup>
                    </m:sSubSup>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sSub>
                      <m:sSubPr>
                        <m:ctrlPr>
                          <a:rPr kumimoji="0" lang="zh-CN" altLang="zh-CN" sz="14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𝑣</m:t>
                        </m:r>
                      </m:e>
                      <m:sub>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𝑖</m:t>
                        </m:r>
                      </m:sub>
                    </m:sSub>
                  </m:oMath>
                </a14:m>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a:t>
                </a:r>
              </a:p>
              <a:p>
                <a:pPr marL="0" marR="0" lvl="0" indent="266700" algn="just" defTabSz="914400" rtl="0" eaLnBrk="1" fontAlgn="auto" latinLnBrk="0" hangingPunct="1">
                  <a:lnSpc>
                    <a:spcPts val="22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4</a:t>
                </a:r>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、对上一步结果进行</a:t>
                </a:r>
                <a14:m>
                  <m:oMath xmlns:m="http://schemas.openxmlformats.org/officeDocument/2006/math">
                    <m:nary>
                      <m:naryPr>
                        <m:chr m:val="∑"/>
                        <m:limLoc m:val="subSup"/>
                        <m:supHide m:val="on"/>
                        <m:ctrlPr>
                          <a:rPr kumimoji="0" lang="zh-CN" altLang="zh-CN" sz="14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naryPr>
                      <m:sub>
                        <m:r>
                          <a:rPr kumimoji="0" lang="en-US" altLang="zh-CN" sz="1400" b="0" i="1" u="none" strike="noStrike" kern="1200" cap="none" spc="0" normalizeH="0" baseline="0" noProof="0" smtClean="0">
                            <a:ln>
                              <a:noFill/>
                            </a:ln>
                            <a:solidFill>
                              <a:srgbClr val="000000"/>
                            </a:solidFill>
                            <a:effectLst/>
                            <a:uLnTx/>
                            <a:uFillTx/>
                            <a:latin typeface="Cambria Math" panose="02040503050406030204" pitchFamily="18" charset="0"/>
                            <a:ea typeface="楷体_GB2312"/>
                            <a:cs typeface="Times New Roman" panose="02020603050405020304" pitchFamily="18" charset="0"/>
                          </a:rPr>
                          <m:t>𝑖</m:t>
                        </m:r>
                      </m:sub>
                      <m:sup/>
                      <m:e>
                        <m:sSubSup>
                          <m:sSubSupPr>
                            <m:ctrlPr>
                              <a:rPr kumimoji="0" lang="zh-CN" altLang="zh-CN" sz="14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SupPr>
                          <m:e>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𝑎</m:t>
                            </m:r>
                          </m:e>
                          <m:sub>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3</m:t>
                            </m:r>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𝑖</m:t>
                            </m:r>
                          </m:sub>
                          <m:sup>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sup>
                        </m:sSubSup>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sSub>
                          <m:sSubPr>
                            <m:ctrlPr>
                              <a:rPr kumimoji="0" lang="zh-CN" altLang="zh-CN" sz="14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𝑣</m:t>
                            </m:r>
                          </m:e>
                          <m:sub>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𝑖</m:t>
                            </m:r>
                          </m:sub>
                        </m:sSub>
                      </m:e>
                    </m:nary>
                  </m:oMath>
                </a14:m>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，这个结果作为在当前句子语境下单词</a:t>
                </a:r>
                <a14:m>
                  <m:oMath xmlns:m="http://schemas.openxmlformats.org/officeDocument/2006/math">
                    <m:sSub>
                      <m:sSubPr>
                        <m:ctrlPr>
                          <a:rPr kumimoji="0" lang="zh-CN" altLang="zh-CN" sz="14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𝑤</m:t>
                        </m:r>
                      </m:e>
                      <m:sub>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3</m:t>
                        </m:r>
                      </m:sub>
                    </m:sSub>
                  </m:oMath>
                </a14:m>
                <a:r>
                  <a:rPr kumimoji="0" lang="en-US"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 “</a:t>
                </a:r>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注意</a:t>
                </a:r>
                <a:r>
                  <a:rPr kumimoji="0" lang="en-US"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a:t>
                </a:r>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到与其他单词的关联程度（</a:t>
                </a:r>
                <a:r>
                  <a:rPr kumimoji="0" lang="en-US"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self-attention</a:t>
                </a:r>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a:t>
                </a:r>
              </a:p>
            </p:txBody>
          </p:sp>
        </mc:Choice>
        <mc:Fallback xmlns="">
          <p:sp>
            <p:nvSpPr>
              <p:cNvPr id="8" name="矩形 7">
                <a:extLst>
                  <a:ext uri="{FF2B5EF4-FFF2-40B4-BE49-F238E27FC236}">
                    <a16:creationId xmlns:a16="http://schemas.microsoft.com/office/drawing/2014/main" id="{51402507-CA9A-4E30-8F4D-93CE1C49D33A}"/>
                  </a:ext>
                </a:extLst>
              </p:cNvPr>
              <p:cNvSpPr>
                <a:spLocks noRot="1" noChangeAspect="1" noMove="1" noResize="1" noEditPoints="1" noAdjustHandles="1" noChangeArrowheads="1" noChangeShapeType="1" noTextEdit="1"/>
              </p:cNvSpPr>
              <p:nvPr/>
            </p:nvSpPr>
            <p:spPr>
              <a:xfrm>
                <a:off x="567397" y="1370025"/>
                <a:ext cx="5448886" cy="5148845"/>
              </a:xfrm>
              <a:prstGeom prst="rect">
                <a:avLst/>
              </a:prstGeom>
              <a:blipFill>
                <a:blip r:embed="rId4"/>
                <a:stretch>
                  <a:fillRect l="-336" r="-336" b="-331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55272563"/>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583380" y="726948"/>
            <a:ext cx="7464387" cy="497934"/>
            <a:chOff x="4099943" y="2819853"/>
            <a:chExt cx="2570275" cy="497934"/>
          </a:xfrm>
        </p:grpSpPr>
        <p:sp>
          <p:nvSpPr>
            <p:cNvPr id="4" name="平行四边形 3"/>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5" name="平行四边形 4"/>
            <p:cNvSpPr/>
            <p:nvPr/>
          </p:nvSpPr>
          <p:spPr bwMode="auto">
            <a:xfrm>
              <a:off x="4122533" y="2819853"/>
              <a:ext cx="2547685"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6" name="矩形 5"/>
            <p:cNvSpPr/>
            <p:nvPr/>
          </p:nvSpPr>
          <p:spPr>
            <a:xfrm>
              <a:off x="4216534" y="2853798"/>
              <a:ext cx="2359684" cy="400110"/>
            </a:xfrm>
            <a:prstGeom prst="rect">
              <a:avLst/>
            </a:prstGeom>
          </p:spPr>
          <p:txBody>
            <a:bodyPr wrap="square">
              <a:spAutoFit/>
            </a:bodyPr>
            <a:lstStyle/>
            <a:p>
              <a:pPr marL="0" marR="0" lvl="0" indent="0" algn="ctr" defTabSz="914400" rtl="0" eaLnBrk="1" fontAlgn="auto" latinLnBrk="0" hangingPunct="1">
                <a:lnSpc>
                  <a:spcPct val="100000"/>
                </a:lnSpc>
                <a:spcBef>
                  <a:spcPct val="50000"/>
                </a:spcBef>
                <a:spcAft>
                  <a:spcPts val="0"/>
                </a:spcAft>
                <a:buClrTx/>
                <a:buSzTx/>
                <a:buFontTx/>
                <a:buNone/>
                <a:tabLst/>
                <a:defRPr/>
              </a:pPr>
              <a:r>
                <a:rPr kumimoji="0" lang="zh-CN" altLang="en-US" sz="2000" b="1" i="0" u="none" strike="noStrike" kern="1200" cap="none" spc="0" normalizeH="0" baseline="0" noProof="0" dirty="0">
                  <a:ln>
                    <a:noFill/>
                  </a:ln>
                  <a:solidFill>
                    <a:prstClr val="black">
                      <a:lumMod val="95000"/>
                      <a:lumOff val="5000"/>
                    </a:prstClr>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注意力机制</a:t>
              </a:r>
              <a:endParaRPr kumimoji="0" lang="zh-CN" altLang="en-US" sz="2000" b="1" i="0" u="none" strike="noStrike" kern="120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endParaRPr>
            </a:p>
          </p:txBody>
        </p:sp>
      </p:grpSp>
      <p:sp>
        <p:nvSpPr>
          <p:cNvPr id="25" name="矩形 24">
            <a:extLst>
              <a:ext uri="{FF2B5EF4-FFF2-40B4-BE49-F238E27FC236}">
                <a16:creationId xmlns:a16="http://schemas.microsoft.com/office/drawing/2014/main" id="{FA7E4C39-58FC-4583-BCF8-B462E31C5699}"/>
              </a:ext>
            </a:extLst>
          </p:cNvPr>
          <p:cNvSpPr/>
          <p:nvPr/>
        </p:nvSpPr>
        <p:spPr>
          <a:xfrm>
            <a:off x="852473" y="129010"/>
            <a:ext cx="2031325"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mn-cs"/>
              </a:rPr>
              <a:t>四、注意力与正则化</a:t>
            </a:r>
            <a:endPar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pic>
        <p:nvPicPr>
          <p:cNvPr id="2" name="图片 1">
            <a:extLst>
              <a:ext uri="{FF2B5EF4-FFF2-40B4-BE49-F238E27FC236}">
                <a16:creationId xmlns:a16="http://schemas.microsoft.com/office/drawing/2014/main" id="{E60C97F6-3560-4B80-9E31-8CD8B44FF33B}"/>
              </a:ext>
            </a:extLst>
          </p:cNvPr>
          <p:cNvPicPr>
            <a:picLocks noChangeAspect="1"/>
          </p:cNvPicPr>
          <p:nvPr/>
        </p:nvPicPr>
        <p:blipFill>
          <a:blip r:embed="rId3"/>
          <a:stretch>
            <a:fillRect/>
          </a:stretch>
        </p:blipFill>
        <p:spPr>
          <a:xfrm>
            <a:off x="6802993" y="2298125"/>
            <a:ext cx="5000882" cy="3292644"/>
          </a:xfrm>
          <a:prstGeom prst="rect">
            <a:avLst/>
          </a:prstGeom>
        </p:spPr>
      </p:pic>
      <p:sp>
        <p:nvSpPr>
          <p:cNvPr id="8" name="矩形 7">
            <a:extLst>
              <a:ext uri="{FF2B5EF4-FFF2-40B4-BE49-F238E27FC236}">
                <a16:creationId xmlns:a16="http://schemas.microsoft.com/office/drawing/2014/main" id="{51402507-CA9A-4E30-8F4D-93CE1C49D33A}"/>
              </a:ext>
            </a:extLst>
          </p:cNvPr>
          <p:cNvSpPr/>
          <p:nvPr/>
        </p:nvSpPr>
        <p:spPr>
          <a:xfrm>
            <a:off x="567397" y="1370025"/>
            <a:ext cx="5842781" cy="5516703"/>
          </a:xfrm>
          <a:prstGeom prst="rect">
            <a:avLst/>
          </a:prstGeom>
        </p:spPr>
        <p:txBody>
          <a:bodyPr wrap="square">
            <a:spAutoFit/>
          </a:bodyPr>
          <a:lstStyle/>
          <a:p>
            <a:pPr marL="285750" marR="0" lvl="0" indent="-28575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这里的查询向量、键向量和值向量可从搜索引擎角度来理解：查询向量为搜索单词、键向量为被搜索物品的描述信息（如标题等）、值向量为被搜索物品的语义内容。于是可如下理解自注意力关联：在每个单词具有自身内容（值向量表示）的基础上，给定自然语言句子，计算给定单词和句子中其他单词之间归一化关联度，利用关联度大小来对每个单词的自身内容调整和加权取和，以反映每个单词在句子中因为上下文语义而与其他单词之间的自注意力。</a:t>
            </a:r>
          </a:p>
          <a:p>
            <a:pPr marL="285750" marR="0" lvl="0" indent="-28575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当然，也可引入</a:t>
            </a:r>
            <a:r>
              <a:rPr kumimoji="0" lang="en-US"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0" lang="zh-CN"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多头</a:t>
            </a:r>
            <a:r>
              <a:rPr kumimoji="0" lang="en-US"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0" lang="zh-CN"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注意力（</a:t>
            </a:r>
            <a:r>
              <a:rPr kumimoji="0" lang="en-US"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multi-headed attention</a:t>
            </a:r>
            <a:r>
              <a:rPr kumimoji="0" lang="zh-CN"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）机制从更多角度来挖掘某个单词与其他单词之间概率关联。同时也应该了解，某个单词的自注意力关联可并行计算，而不像循环神经网络</a:t>
            </a:r>
            <a:r>
              <a:rPr kumimoji="0" lang="en-US"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RNN</a:t>
            </a:r>
            <a:r>
              <a:rPr kumimoji="0" lang="zh-CN"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那样，需要通过自回归的方式来一个单词接着一个单词来处理。</a:t>
            </a:r>
          </a:p>
          <a:p>
            <a:pPr marL="285750" marR="0" lvl="0" indent="-28575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一旦计算得到单词和其他单词所形成的自注意力关联后，</a:t>
            </a:r>
            <a:r>
              <a:rPr kumimoji="0" lang="en-US"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Transformer</a:t>
            </a:r>
            <a:r>
              <a:rPr kumimoji="0" lang="zh-CN"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再将这些自注意力关联通过前向神经网络（</a:t>
            </a:r>
            <a:r>
              <a:rPr kumimoji="0" lang="en-US"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feed-forward</a:t>
            </a:r>
            <a:r>
              <a:rPr kumimoji="0" lang="zh-CN"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）进行非线性映射。非线性变换的引入能帮助模型捕捉到更丰富的特征和语义信息，有助于提高模型的表达能力（如更好捕获单词和单词之间复杂的共现概率）。</a:t>
            </a:r>
          </a:p>
          <a:p>
            <a:pPr marL="285750" marR="0" lvl="0" indent="-285750" algn="just" defTabSz="914400" rtl="0" eaLnBrk="1" fontAlgn="auto" latinLnBrk="0" hangingPunct="1">
              <a:lnSpc>
                <a:spcPts val="2200"/>
              </a:lnSpc>
              <a:spcBef>
                <a:spcPts val="0"/>
              </a:spcBef>
              <a:spcAft>
                <a:spcPts val="0"/>
              </a:spcAft>
              <a:buClrTx/>
              <a:buSzTx/>
              <a:buFont typeface="Arial" panose="020B0604020202020204" pitchFamily="34" charset="0"/>
              <a:buChar char="•"/>
              <a:tabLst/>
              <a:defRPr/>
            </a:pPr>
            <a:endPar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endParaRPr>
          </a:p>
        </p:txBody>
      </p:sp>
    </p:spTree>
    <p:extLst>
      <p:ext uri="{BB962C8B-B14F-4D97-AF65-F5344CB8AC3E}">
        <p14:creationId xmlns:p14="http://schemas.microsoft.com/office/powerpoint/2010/main" val="2990096900"/>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583380" y="726948"/>
            <a:ext cx="7464387" cy="497934"/>
            <a:chOff x="4099943" y="2819853"/>
            <a:chExt cx="2570275" cy="497934"/>
          </a:xfrm>
        </p:grpSpPr>
        <p:sp>
          <p:nvSpPr>
            <p:cNvPr id="4" name="平行四边形 3"/>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5" name="平行四边形 4"/>
            <p:cNvSpPr/>
            <p:nvPr/>
          </p:nvSpPr>
          <p:spPr bwMode="auto">
            <a:xfrm>
              <a:off x="4122533" y="2819853"/>
              <a:ext cx="2547685"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6" name="矩形 5"/>
            <p:cNvSpPr/>
            <p:nvPr/>
          </p:nvSpPr>
          <p:spPr>
            <a:xfrm>
              <a:off x="4216534" y="2853798"/>
              <a:ext cx="2359684" cy="400110"/>
            </a:xfrm>
            <a:prstGeom prst="rect">
              <a:avLst/>
            </a:prstGeom>
          </p:spPr>
          <p:txBody>
            <a:bodyPr wrap="square">
              <a:spAutoFit/>
            </a:bodyPr>
            <a:lstStyle/>
            <a:p>
              <a:pPr marL="0" marR="0" lvl="0" indent="0" algn="ctr" defTabSz="914400" rtl="0" eaLnBrk="1" fontAlgn="auto" latinLnBrk="0" hangingPunct="1">
                <a:lnSpc>
                  <a:spcPct val="100000"/>
                </a:lnSpc>
                <a:spcBef>
                  <a:spcPct val="50000"/>
                </a:spcBef>
                <a:spcAft>
                  <a:spcPts val="0"/>
                </a:spcAft>
                <a:buClrTx/>
                <a:buSzTx/>
                <a:buFontTx/>
                <a:buNone/>
                <a:tabLst/>
                <a:defRPr/>
              </a:pPr>
              <a:r>
                <a:rPr kumimoji="0" lang="zh-CN" altLang="en-US" sz="2000" b="1" i="0" u="none" strike="noStrike" kern="1200" cap="none" spc="0" normalizeH="0" baseline="0" noProof="0" dirty="0">
                  <a:ln>
                    <a:noFill/>
                  </a:ln>
                  <a:solidFill>
                    <a:prstClr val="black">
                      <a:lumMod val="95000"/>
                      <a:lumOff val="5000"/>
                    </a:prstClr>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神经网络正则化</a:t>
              </a:r>
              <a:endParaRPr kumimoji="0" lang="zh-CN" altLang="en-US" sz="2000" b="1" i="0" u="none" strike="noStrike" kern="120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endParaRPr>
            </a:p>
          </p:txBody>
        </p:sp>
      </p:grpSp>
      <p:sp>
        <p:nvSpPr>
          <p:cNvPr id="25" name="矩形 24">
            <a:extLst>
              <a:ext uri="{FF2B5EF4-FFF2-40B4-BE49-F238E27FC236}">
                <a16:creationId xmlns:a16="http://schemas.microsoft.com/office/drawing/2014/main" id="{FA7E4C39-58FC-4583-BCF8-B462E31C5699}"/>
              </a:ext>
            </a:extLst>
          </p:cNvPr>
          <p:cNvSpPr/>
          <p:nvPr/>
        </p:nvSpPr>
        <p:spPr>
          <a:xfrm>
            <a:off x="852473" y="129010"/>
            <a:ext cx="2031325"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mn-cs"/>
              </a:rPr>
              <a:t>四、注意力与正则化</a:t>
            </a:r>
            <a:endPar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7" name="矩形 6">
            <a:extLst>
              <a:ext uri="{FF2B5EF4-FFF2-40B4-BE49-F238E27FC236}">
                <a16:creationId xmlns:a16="http://schemas.microsoft.com/office/drawing/2014/main" id="{3FD7629A-C409-49AA-B315-866790FB6A8D}"/>
              </a:ext>
            </a:extLst>
          </p:cNvPr>
          <p:cNvSpPr/>
          <p:nvPr/>
        </p:nvSpPr>
        <p:spPr>
          <a:xfrm>
            <a:off x="1608406" y="1514200"/>
            <a:ext cx="9312812" cy="58477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深度神经网络结构复杂、参数众多，很容易造成过拟合（</a:t>
            </a:r>
            <a:r>
              <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over-fitting</a:t>
            </a: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）。为了缓解神经网络在训练过程中出现的过拟合现象，需要采取一些正则化技术来提升神经网络的泛化能力（</a:t>
            </a:r>
            <a:r>
              <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generalization</a:t>
            </a: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p>
        </p:txBody>
      </p:sp>
      <p:sp>
        <p:nvSpPr>
          <p:cNvPr id="10" name="矩形: 圆角 6">
            <a:extLst>
              <a:ext uri="{FF2B5EF4-FFF2-40B4-BE49-F238E27FC236}">
                <a16:creationId xmlns:a16="http://schemas.microsoft.com/office/drawing/2014/main" id="{3BEEA551-1D76-4786-B93E-9E7A88ED4DC4}"/>
              </a:ext>
            </a:extLst>
          </p:cNvPr>
          <p:cNvSpPr/>
          <p:nvPr/>
        </p:nvSpPr>
        <p:spPr>
          <a:xfrm>
            <a:off x="707590" y="2459386"/>
            <a:ext cx="5515502" cy="3671666"/>
          </a:xfrm>
          <a:prstGeom prst="roundRect">
            <a:avLst>
              <a:gd name="adj" fmla="val 0"/>
            </a:avLst>
          </a:prstGeom>
          <a:gradFill>
            <a:gsLst>
              <a:gs pos="22000">
                <a:srgbClr val="016773"/>
              </a:gs>
              <a:gs pos="100000">
                <a:srgbClr val="00ABA5"/>
              </a:gs>
            </a:gsLst>
            <a:lin ang="30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6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endParaRPr>
          </a:p>
        </p:txBody>
      </p:sp>
      <p:sp>
        <p:nvSpPr>
          <p:cNvPr id="11" name="矩形 10">
            <a:extLst>
              <a:ext uri="{FF2B5EF4-FFF2-40B4-BE49-F238E27FC236}">
                <a16:creationId xmlns:a16="http://schemas.microsoft.com/office/drawing/2014/main" id="{FF2BF4FA-36AE-4B45-B28B-355FD2B1DC46}"/>
              </a:ext>
            </a:extLst>
          </p:cNvPr>
          <p:cNvSpPr/>
          <p:nvPr/>
        </p:nvSpPr>
        <p:spPr>
          <a:xfrm>
            <a:off x="707590" y="2610831"/>
            <a:ext cx="5341518" cy="3285771"/>
          </a:xfrm>
          <a:prstGeom prst="rect">
            <a:avLst/>
          </a:prstGeom>
        </p:spPr>
        <p:txBody>
          <a:bodyPr wrap="square">
            <a:spAutoFit/>
          </a:bodyPr>
          <a:lstStyle/>
          <a:p>
            <a:pPr marL="342900" marR="0" lvl="0" indent="-342900" algn="l" defTabSz="914400" rtl="0" eaLnBrk="1" fontAlgn="auto" latinLnBrk="0" hangingPunct="1">
              <a:lnSpc>
                <a:spcPct val="150000"/>
              </a:lnSpc>
              <a:spcBef>
                <a:spcPts val="0"/>
              </a:spcBef>
              <a:spcAft>
                <a:spcPts val="0"/>
              </a:spcAft>
              <a:buClr>
                <a:prstClr val="white"/>
              </a:buClr>
              <a:buSzPct val="80000"/>
              <a:buFont typeface="Wingdings" panose="05000000000000000000" pitchFamily="2" charset="2"/>
              <a:buChar char="u"/>
              <a:tabLst/>
              <a:defRPr/>
            </a:pPr>
            <a:r>
              <a:rPr kumimoji="0" lang="en-US" altLang="zh-CN" sz="1400" b="1" i="0" u="none" strike="noStrike" kern="1200" cap="none" spc="0" normalizeH="0" baseline="0" noProof="0" dirty="0">
                <a:ln>
                  <a:noFill/>
                </a:ln>
                <a:solidFill>
                  <a:srgbClr val="FFFFCC"/>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Dropout</a:t>
            </a:r>
            <a:r>
              <a:rPr kumimoji="0" lang="zh-CN" altLang="en-US" sz="14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：指在训练神经网络的过程中随机丢掉一部分神经元来降低神经网络的复杂度，从而防止过拟合。</a:t>
            </a:r>
            <a:r>
              <a:rPr kumimoji="0" lang="en-US" altLang="zh-CN" sz="14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Dropout</a:t>
            </a:r>
            <a:r>
              <a:rPr kumimoji="0" lang="zh-CN" altLang="en-US" sz="14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的实现方法很简单：在每次迭代训练中，以一定概率随机屏蔽每一层中的若干神经元，用余下神经元构成的网络继续训练。</a:t>
            </a:r>
            <a:endParaRPr kumimoji="0" lang="en-US" altLang="zh-CN" sz="14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endParaRPr>
          </a:p>
          <a:p>
            <a:pPr marL="342900" marR="0" lvl="0" indent="-342900" algn="l" defTabSz="914400" rtl="0" eaLnBrk="1" fontAlgn="auto" latinLnBrk="0" hangingPunct="1">
              <a:lnSpc>
                <a:spcPct val="150000"/>
              </a:lnSpc>
              <a:spcBef>
                <a:spcPts val="0"/>
              </a:spcBef>
              <a:spcAft>
                <a:spcPts val="0"/>
              </a:spcAft>
              <a:buClr>
                <a:prstClr val="white"/>
              </a:buClr>
              <a:buSzPct val="80000"/>
              <a:buFont typeface="Wingdings" panose="05000000000000000000" pitchFamily="2" charset="2"/>
              <a:buChar char="u"/>
              <a:tabLst/>
              <a:defRPr/>
            </a:pPr>
            <a:r>
              <a:rPr kumimoji="0" lang="zh-CN" altLang="en-US" sz="1400" b="1" i="0" u="none" strike="noStrike" kern="1200" cap="none" spc="0" normalizeH="0" baseline="0" noProof="0" dirty="0">
                <a:ln>
                  <a:noFill/>
                </a:ln>
                <a:solidFill>
                  <a:srgbClr val="FFFFCC"/>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批归一化</a:t>
            </a:r>
            <a:r>
              <a:rPr kumimoji="0" lang="zh-CN" altLang="en-US" sz="14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：批归一化（</a:t>
            </a:r>
            <a:r>
              <a:rPr kumimoji="0" lang="en-US" altLang="zh-CN" sz="14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batch normalization</a:t>
            </a:r>
            <a:r>
              <a:rPr kumimoji="0" lang="zh-CN" altLang="en-US" sz="14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）就是通过规范化手段，把神经网络每层中任意神经元的输入值分布改变成均值为</a:t>
            </a:r>
            <a:r>
              <a:rPr kumimoji="0" lang="en-US" altLang="zh-CN" sz="14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0</a:t>
            </a:r>
            <a:r>
              <a:rPr kumimoji="0" lang="zh-CN" altLang="en-US" sz="14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、方差为</a:t>
            </a:r>
            <a:r>
              <a:rPr kumimoji="0" lang="en-US" altLang="zh-CN" sz="14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1</a:t>
            </a:r>
            <a:r>
              <a:rPr kumimoji="0" lang="zh-CN" altLang="en-US" sz="14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的标准正态分布，把偏移较大的分布强制映射为标准正态分布。经过批归一化处理，激活函数的输入值被映射到非线性函数梯度较大的区域，使得梯度变大从而克服梯度消失问题，进而加快收敛速度。</a:t>
            </a:r>
            <a:endParaRPr kumimoji="0" lang="en-US" altLang="zh-CN" sz="14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9" name="图片 8">
            <a:extLst>
              <a:ext uri="{FF2B5EF4-FFF2-40B4-BE49-F238E27FC236}">
                <a16:creationId xmlns:a16="http://schemas.microsoft.com/office/drawing/2014/main" id="{A9214A51-F0B1-41AE-BE2E-3CC671C74A8E}"/>
              </a:ext>
            </a:extLst>
          </p:cNvPr>
          <p:cNvPicPr>
            <a:picLocks noChangeAspect="1"/>
          </p:cNvPicPr>
          <p:nvPr/>
        </p:nvPicPr>
        <p:blipFill>
          <a:blip r:embed="rId3"/>
          <a:stretch>
            <a:fillRect/>
          </a:stretch>
        </p:blipFill>
        <p:spPr>
          <a:xfrm>
            <a:off x="7146103" y="2459386"/>
            <a:ext cx="2935742" cy="3623392"/>
          </a:xfrm>
          <a:prstGeom prst="rect">
            <a:avLst/>
          </a:prstGeom>
        </p:spPr>
      </p:pic>
    </p:spTree>
    <p:extLst>
      <p:ext uri="{BB962C8B-B14F-4D97-AF65-F5344CB8AC3E}">
        <p14:creationId xmlns:p14="http://schemas.microsoft.com/office/powerpoint/2010/main" val="5153653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227496" y="593528"/>
            <a:ext cx="7538508" cy="497934"/>
            <a:chOff x="2591319" y="2819853"/>
            <a:chExt cx="4078899" cy="497934"/>
          </a:xfrm>
        </p:grpSpPr>
        <p:sp>
          <p:nvSpPr>
            <p:cNvPr id="3" name="平行四边形 2"/>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4" name="平行四边形 3"/>
            <p:cNvSpPr/>
            <p:nvPr/>
          </p:nvSpPr>
          <p:spPr bwMode="auto">
            <a:xfrm>
              <a:off x="2591319" y="2819853"/>
              <a:ext cx="4078899"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5" name="矩形 4"/>
            <p:cNvSpPr/>
            <p:nvPr/>
          </p:nvSpPr>
          <p:spPr>
            <a:xfrm>
              <a:off x="2850217" y="2853798"/>
              <a:ext cx="3726001" cy="461665"/>
            </a:xfrm>
            <a:prstGeom prst="rect">
              <a:avLst/>
            </a:prstGeom>
          </p:spPr>
          <p:txBody>
            <a:bodyPr wrap="square">
              <a:spAutoFit/>
            </a:bodyPr>
            <a:lstStyle/>
            <a:p>
              <a:pPr marL="0" marR="0" lvl="0" indent="0" algn="ctr" defTabSz="914400" rtl="0" eaLnBrk="1" fontAlgn="auto" latinLnBrk="0" hangingPunct="1">
                <a:lnSpc>
                  <a:spcPct val="100000"/>
                </a:lnSpc>
                <a:spcBef>
                  <a:spcPct val="5000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 </a:t>
              </a:r>
              <a:r>
                <a:rPr kumimoji="0" lang="zh-CN" altLang="en-US" sz="2000" b="1" i="0" u="none" strike="noStrike" kern="120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rPr>
                <a:t> 谓词逻辑推理的手段和方法</a:t>
              </a:r>
            </a:p>
          </p:txBody>
        </p:sp>
      </p:grpSp>
      <p:sp>
        <p:nvSpPr>
          <p:cNvPr id="21" name="矩形 20">
            <a:extLst>
              <a:ext uri="{FF2B5EF4-FFF2-40B4-BE49-F238E27FC236}">
                <a16:creationId xmlns:a16="http://schemas.microsoft.com/office/drawing/2014/main" id="{642E017D-1836-43EC-AB17-FDA6E952313A}"/>
              </a:ext>
            </a:extLst>
          </p:cNvPr>
          <p:cNvSpPr/>
          <p:nvPr/>
        </p:nvSpPr>
        <p:spPr>
          <a:xfrm>
            <a:off x="852473" y="129010"/>
            <a:ext cx="1415772"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mn-cs"/>
              </a:rPr>
              <a:t>二、谓词逻辑</a:t>
            </a:r>
            <a:endParaRPr kumimoji="0" lang="zh-CN" altLang="en-US" sz="16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p:sp>
        <p:nvSpPr>
          <p:cNvPr id="8" name="矩形 7">
            <a:extLst>
              <a:ext uri="{FF2B5EF4-FFF2-40B4-BE49-F238E27FC236}">
                <a16:creationId xmlns:a16="http://schemas.microsoft.com/office/drawing/2014/main" id="{C9C46BFB-4F9A-493B-9BBA-CBB75FA50CC3}"/>
              </a:ext>
            </a:extLst>
          </p:cNvPr>
          <p:cNvSpPr/>
          <p:nvPr/>
        </p:nvSpPr>
        <p:spPr>
          <a:xfrm>
            <a:off x="464254" y="3026090"/>
            <a:ext cx="2677667" cy="1526187"/>
          </a:xfrm>
          <a:prstGeom prst="rect">
            <a:avLst/>
          </a:prstGeom>
        </p:spPr>
        <p:txBody>
          <a:bodyPr wrap="square">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zh-CN" altLang="zh-CN" sz="16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已知每架飞机或者停在地面或者飞在天空，且并非每架飞机都飞在天空</a:t>
            </a:r>
            <a:endParaRPr kumimoji="0" lang="en-US" altLang="zh-CN" sz="16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zh-CN" sz="16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请证明：有些飞机停在地面</a:t>
            </a:r>
            <a:endParaRPr kumimoji="0" lang="zh-CN" altLang="en-US" sz="16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F684F16B-4BBD-4BCE-9B7B-FCDBFC587245}"/>
                  </a:ext>
                </a:extLst>
              </p:cNvPr>
              <p:cNvSpPr/>
              <p:nvPr/>
            </p:nvSpPr>
            <p:spPr>
              <a:xfrm>
                <a:off x="3553048" y="1306077"/>
                <a:ext cx="8638952" cy="4871334"/>
              </a:xfrm>
              <a:prstGeom prst="rect">
                <a:avLst/>
              </a:prstGeom>
            </p:spPr>
            <p:txBody>
              <a:bodyPr wrap="square">
                <a:spAutoFit/>
              </a:bodyPr>
              <a:lstStyle/>
              <a:p>
                <a:pPr marL="0" marR="0" lvl="0" indent="266700" algn="just" defTabSz="914400" rtl="0" eaLnBrk="1" fontAlgn="auto" latinLnBrk="0" hangingPunct="1">
                  <a:lnSpc>
                    <a:spcPts val="2200"/>
                  </a:lnSpc>
                  <a:spcBef>
                    <a:spcPts val="0"/>
                  </a:spcBef>
                  <a:spcAft>
                    <a:spcPts val="0"/>
                  </a:spcAft>
                  <a:buClrTx/>
                  <a:buSzTx/>
                  <a:buFontTx/>
                  <a:buNone/>
                  <a:tabLst/>
                  <a:defRPr/>
                </a:pPr>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设</a:t>
                </a: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a:t>
                </a:r>
                <a14:m>
                  <m:oMath xmlns:m="http://schemas.openxmlformats.org/officeDocument/2006/math">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𝑝𝑙𝑎𝑛𝑒</m:t>
                    </m:r>
                    <m:d>
                      <m:dPr>
                        <m:ctrlPr>
                          <a:rPr kumimoji="0" lang="zh-CN" altLang="zh-CN"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𝑥</m:t>
                        </m:r>
                      </m:e>
                    </m:d>
                  </m:oMath>
                </a14:m>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 </a:t>
                </a:r>
                <a14:m>
                  <m:oMath xmlns:m="http://schemas.openxmlformats.org/officeDocument/2006/math">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𝑥</m:t>
                    </m:r>
                  </m:oMath>
                </a14:m>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是飞机；</a:t>
                </a:r>
                <a14:m>
                  <m:oMath xmlns:m="http://schemas.openxmlformats.org/officeDocument/2006/math">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𝑜𝑛</m:t>
                    </m:r>
                    <m:r>
                      <a:rPr kumimoji="0" lang="en-US" altLang="zh-CN" sz="16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_</m:t>
                    </m:r>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𝑔𝑟𝑜𝑢𝑛𝑑</m:t>
                    </m:r>
                    <m:d>
                      <m:dPr>
                        <m:ctrlPr>
                          <a:rPr kumimoji="0" lang="zh-CN" altLang="zh-CN"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𝑥</m:t>
                        </m:r>
                      </m:e>
                    </m:d>
                  </m:oMath>
                </a14:m>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 </a:t>
                </a:r>
                <a14:m>
                  <m:oMath xmlns:m="http://schemas.openxmlformats.org/officeDocument/2006/math">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𝑥</m:t>
                    </m:r>
                  </m:oMath>
                </a14:m>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停在地面；</a:t>
                </a:r>
                <a14:m>
                  <m:oMath xmlns:m="http://schemas.openxmlformats.org/officeDocument/2006/math">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𝑖𝑛</m:t>
                    </m:r>
                    <m:r>
                      <a:rPr kumimoji="0" lang="en-US" altLang="zh-CN" sz="16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_</m:t>
                    </m:r>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𝑠𝑘𝑦</m:t>
                    </m:r>
                    <m:d>
                      <m:dPr>
                        <m:ctrlPr>
                          <a:rPr kumimoji="0" lang="zh-CN" altLang="zh-CN"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𝑥</m:t>
                        </m:r>
                      </m:e>
                    </m:d>
                  </m:oMath>
                </a14:m>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 </a:t>
                </a:r>
                <a14:m>
                  <m:oMath xmlns:m="http://schemas.openxmlformats.org/officeDocument/2006/math">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𝑥</m:t>
                    </m:r>
                  </m:oMath>
                </a14:m>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飞在天空。</a:t>
                </a:r>
              </a:p>
              <a:p>
                <a:pPr marL="0" marR="0" lvl="0" indent="266700" algn="just" defTabSz="914400" rtl="0" eaLnBrk="1" fontAlgn="auto" latinLnBrk="0" hangingPunct="1">
                  <a:lnSpc>
                    <a:spcPts val="2200"/>
                  </a:lnSpc>
                  <a:spcBef>
                    <a:spcPts val="0"/>
                  </a:spcBef>
                  <a:spcAft>
                    <a:spcPts val="0"/>
                  </a:spcAft>
                  <a:buClrTx/>
                  <a:buSzTx/>
                  <a:buFontTx/>
                  <a:buNone/>
                  <a:tabLst/>
                  <a:defRPr/>
                </a:pPr>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前提：</a:t>
                </a:r>
                <a14:m>
                  <m:oMath xmlns:m="http://schemas.openxmlformats.org/officeDocument/2006/math">
                    <m:d>
                      <m:dPr>
                        <m:ctrlPr>
                          <a:rPr kumimoji="0" lang="zh-CN" altLang="zh-CN"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altLang="zh-CN" sz="16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𝑥</m:t>
                        </m:r>
                      </m:e>
                    </m:d>
                    <m:d>
                      <m:dPr>
                        <m:ctrlPr>
                          <a:rPr kumimoji="0" lang="zh-CN" altLang="zh-CN"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𝑝𝑙𝑎𝑛𝑒</m:t>
                        </m:r>
                        <m:d>
                          <m:dPr>
                            <m:ctrlPr>
                              <a:rPr kumimoji="0" lang="zh-CN" altLang="zh-CN"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𝑥</m:t>
                            </m:r>
                          </m:e>
                        </m:d>
                        <m:r>
                          <a:rPr kumimoji="0" lang="en-US" altLang="zh-CN" sz="16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𝑜𝑛</m:t>
                        </m:r>
                        <m:r>
                          <a:rPr kumimoji="0" lang="en-US" altLang="zh-CN" sz="16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_</m:t>
                        </m:r>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𝑔𝑟𝑜𝑢𝑛𝑑</m:t>
                        </m:r>
                        <m:d>
                          <m:dPr>
                            <m:ctrlPr>
                              <a:rPr kumimoji="0" lang="zh-CN" altLang="zh-CN"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𝑥</m:t>
                            </m:r>
                          </m:e>
                        </m:d>
                        <m:r>
                          <a:rPr kumimoji="0" lang="en-US" altLang="zh-CN" sz="16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𝑖𝑛</m:t>
                        </m:r>
                        <m:r>
                          <a:rPr kumimoji="0" lang="en-US" altLang="zh-CN" sz="16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_</m:t>
                        </m:r>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𝑠𝑘𝑦</m:t>
                        </m:r>
                        <m:d>
                          <m:dPr>
                            <m:ctrlPr>
                              <a:rPr kumimoji="0" lang="zh-CN" altLang="zh-CN"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𝑥</m:t>
                            </m:r>
                          </m:e>
                        </m:d>
                      </m:e>
                    </m:d>
                    <m:r>
                      <a:rPr kumimoji="0" lang="zh-CN" altLang="zh-CN" sz="16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r>
                      <a:rPr kumimoji="0" lang="en-US" altLang="zh-CN" sz="16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𝑥</m:t>
                    </m:r>
                    <m:r>
                      <a:rPr kumimoji="0" lang="en-US" altLang="zh-CN" sz="16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𝑝𝑙𝑎𝑛𝑒</m:t>
                    </m:r>
                    <m:r>
                      <a:rPr kumimoji="0" lang="en-US" altLang="zh-CN" sz="16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𝑥</m:t>
                    </m:r>
                    <m:r>
                      <a:rPr kumimoji="0" lang="en-US" altLang="zh-CN" sz="16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𝑖𝑛</m:t>
                    </m:r>
                    <m:r>
                      <a:rPr kumimoji="0" lang="en-US" altLang="zh-CN" sz="16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_</m:t>
                    </m:r>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𝑠𝑘𝑦</m:t>
                    </m:r>
                    <m:r>
                      <a:rPr kumimoji="0" lang="en-US" altLang="zh-CN" sz="16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𝑥</m:t>
                    </m:r>
                    <m:r>
                      <a:rPr kumimoji="0" lang="en-US" altLang="zh-CN" sz="16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oMath>
                </a14:m>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a:t>
                </a:r>
                <a:endPar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endParaRPr>
              </a:p>
              <a:p>
                <a:pPr marL="0" marR="0" lvl="0" indent="266700" algn="just" defTabSz="914400" rtl="0" eaLnBrk="1" fontAlgn="auto" latinLnBrk="0" hangingPunct="1">
                  <a:lnSpc>
                    <a:spcPts val="2200"/>
                  </a:lnSpc>
                  <a:spcBef>
                    <a:spcPts val="0"/>
                  </a:spcBef>
                  <a:spcAft>
                    <a:spcPts val="0"/>
                  </a:spcAft>
                  <a:buClrTx/>
                  <a:buSzTx/>
                  <a:buFontTx/>
                  <a:buNone/>
                  <a:tabLst/>
                  <a:defRPr/>
                </a:pPr>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结论：</a:t>
                </a:r>
                <a14:m>
                  <m:oMath xmlns:m="http://schemas.openxmlformats.org/officeDocument/2006/math">
                    <m:r>
                      <a:rPr kumimoji="0" lang="en-US" altLang="zh-CN" sz="16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𝑥</m:t>
                    </m:r>
                    <m:r>
                      <a:rPr kumimoji="0" lang="en-US" altLang="zh-CN" sz="16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𝑝𝑙𝑎𝑛𝑒</m:t>
                    </m:r>
                    <m:r>
                      <a:rPr kumimoji="0" lang="en-US" altLang="zh-CN" sz="16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𝑥</m:t>
                    </m:r>
                    <m:r>
                      <a:rPr kumimoji="0" lang="en-US" altLang="zh-CN" sz="16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𝑜𝑛</m:t>
                    </m:r>
                    <m:r>
                      <a:rPr kumimoji="0" lang="en-US" altLang="zh-CN" sz="16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_</m:t>
                    </m:r>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𝑔𝑟𝑜𝑢𝑛𝑑</m:t>
                    </m:r>
                    <m:d>
                      <m:dPr>
                        <m:ctrlPr>
                          <a:rPr kumimoji="0" lang="zh-CN" altLang="zh-CN"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𝑥</m:t>
                        </m:r>
                      </m:e>
                    </m:d>
                    <m:r>
                      <a:rPr kumimoji="0" lang="en-US" altLang="zh-CN" sz="16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oMath>
                </a14:m>
                <a:endPar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endParaRPr>
              </a:p>
              <a:p>
                <a:pPr marL="0" marR="0" lvl="0" indent="266700" algn="just" defTabSz="914400" rtl="0" eaLnBrk="1" fontAlgn="auto" latinLnBrk="0" hangingPunct="1">
                  <a:lnSpc>
                    <a:spcPts val="2200"/>
                  </a:lnSpc>
                  <a:spcBef>
                    <a:spcPts val="0"/>
                  </a:spcBef>
                  <a:spcAft>
                    <a:spcPts val="0"/>
                  </a:spcAft>
                  <a:buClrTx/>
                  <a:buSzTx/>
                  <a:buFontTx/>
                  <a:buNone/>
                  <a:tabLst/>
                  <a:defRPr/>
                </a:pPr>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证明</a:t>
                </a:r>
                <a:r>
                  <a:rPr kumimoji="0" lang="en-US" altLang="zh-CN" sz="1600" b="0" i="0" u="none" strike="noStrike" kern="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 </a:t>
                </a:r>
              </a:p>
              <a:p>
                <a:pPr marL="0" marR="0" lvl="0" indent="266700" algn="just" defTabSz="914400" rtl="0" eaLnBrk="1" fontAlgn="auto" latinLnBrk="0" hangingPunct="1">
                  <a:lnSpc>
                    <a:spcPts val="2200"/>
                  </a:lnSpc>
                  <a:spcBef>
                    <a:spcPts val="0"/>
                  </a:spcBef>
                  <a:spcAft>
                    <a:spcPts val="0"/>
                  </a:spcAft>
                  <a:buClrTx/>
                  <a:buSzTx/>
                  <a:buFontTx/>
                  <a:buNone/>
                  <a:tabLst/>
                  <a:defRPr/>
                </a:pPr>
                <a:r>
                  <a:rPr kumimoji="0" lang="en-US" altLang="zh-CN" sz="1600" b="0" i="0" u="none" strike="noStrike" kern="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      (1) </a:t>
                </a:r>
                <a14:m>
                  <m:oMath xmlns:m="http://schemas.openxmlformats.org/officeDocument/2006/math">
                    <m:r>
                      <a:rPr kumimoji="0" lang="en-US" altLang="zh-CN" sz="1600" b="0" i="1" u="none" strike="noStrike" kern="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m:t>
                    </m:r>
                    <m:r>
                      <a:rPr kumimoji="0" lang="en-US" altLang="zh-CN" sz="1600" b="0" i="0" u="none" strike="noStrike" kern="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m:t>
                    </m:r>
                    <m:r>
                      <a:rPr kumimoji="0" lang="en-US" altLang="zh-CN" sz="1600" b="0" i="1" u="none" strike="noStrike" kern="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m:t>
                    </m:r>
                    <m:r>
                      <a:rPr kumimoji="0" lang="en-US" altLang="zh-CN" sz="1600" b="0" i="1" u="none" strike="noStrike" kern="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𝑥</m:t>
                    </m:r>
                    <m:r>
                      <a:rPr kumimoji="0" lang="en-US" altLang="zh-CN" sz="1600" b="0" i="1" u="none" strike="noStrike" kern="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m:t>
                    </m:r>
                    <m:r>
                      <a:rPr kumimoji="0" lang="en-US" altLang="zh-CN" sz="1600" b="0" i="1" u="none" strike="noStrike" kern="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𝑝𝑙𝑎𝑛𝑒</m:t>
                    </m:r>
                    <m:r>
                      <a:rPr kumimoji="0" lang="en-US" altLang="zh-CN" sz="1600" b="0" i="1" u="none" strike="noStrike" kern="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m:t>
                    </m:r>
                    <m:r>
                      <a:rPr kumimoji="0" lang="en-US" altLang="zh-CN" sz="1600" b="0" i="1" u="none" strike="noStrike" kern="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𝑥</m:t>
                    </m:r>
                    <m:r>
                      <a:rPr kumimoji="0" lang="en-US" altLang="zh-CN" sz="1600" b="0" i="1" u="none" strike="noStrike" kern="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m:t>
                    </m:r>
                    <m:r>
                      <a:rPr kumimoji="0" lang="en-US" altLang="zh-CN" sz="1600" b="0" i="1" u="none" strike="noStrike" kern="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𝑖𝑛</m:t>
                    </m:r>
                    <m:r>
                      <a:rPr kumimoji="0" lang="en-US" altLang="zh-CN" sz="1600" b="0" i="1" u="none" strike="noStrike" kern="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_</m:t>
                    </m:r>
                    <m:r>
                      <a:rPr kumimoji="0" lang="en-US" altLang="zh-CN" sz="1600" b="0" i="1" u="none" strike="noStrike" kern="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𝑠𝑘𝑦</m:t>
                    </m:r>
                    <m:r>
                      <a:rPr kumimoji="0" lang="en-US" altLang="zh-CN" sz="1600" b="0" i="1" u="none" strike="noStrike" kern="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m:t>
                    </m:r>
                    <m:r>
                      <a:rPr kumimoji="0" lang="en-US" altLang="zh-CN" sz="1600" b="0" i="1" u="none" strike="noStrike" kern="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𝑥</m:t>
                    </m:r>
                    <m:r>
                      <a:rPr kumimoji="0" lang="en-US" altLang="zh-CN" sz="1600" b="0" i="1" u="none" strike="noStrike" kern="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m:t>
                    </m:r>
                  </m:oMath>
                </a14:m>
                <a:endParaRPr kumimoji="0" lang="zh-CN" altLang="zh-CN" sz="1600" b="0" i="0" u="none" strike="noStrike" kern="1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600075" algn="just" defTabSz="914400" rtl="0" eaLnBrk="1" fontAlgn="auto" latinLnBrk="0" hangingPunct="1">
                  <a:lnSpc>
                    <a:spcPts val="2200"/>
                  </a:lnSpc>
                  <a:spcBef>
                    <a:spcPts val="0"/>
                  </a:spcBef>
                  <a:spcAft>
                    <a:spcPts val="0"/>
                  </a:spcAft>
                  <a:buClrTx/>
                  <a:buSzTx/>
                  <a:buFontTx/>
                  <a:buNone/>
                  <a:tabLst/>
                  <a:defRPr/>
                </a:pPr>
                <a:r>
                  <a:rPr kumimoji="0" lang="en-US" altLang="zh-CN" sz="1600" b="0" i="0" u="none" strike="noStrike" kern="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(2) </a:t>
                </a:r>
                <a14:m>
                  <m:oMath xmlns:m="http://schemas.openxmlformats.org/officeDocument/2006/math">
                    <m:r>
                      <a:rPr kumimoji="0" lang="en-US" altLang="zh-CN" sz="1600" b="0" i="0" u="none" strike="noStrike" kern="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m:t>
                    </m:r>
                    <m:r>
                      <a:rPr kumimoji="0" lang="en-US" altLang="zh-CN" sz="1600" b="0" i="1" u="none" strike="noStrike" kern="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m:t>
                    </m:r>
                    <m:r>
                      <a:rPr kumimoji="0" lang="en-US" altLang="zh-CN" sz="1600" b="0" i="1" u="none" strike="noStrike" kern="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𝑥</m:t>
                    </m:r>
                    <m:r>
                      <a:rPr kumimoji="0" lang="en-US" altLang="zh-CN" sz="1600" b="0" i="1" u="none" strike="noStrike" kern="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m:t>
                    </m:r>
                    <m:r>
                      <a:rPr kumimoji="0" lang="en-US" altLang="zh-CN" sz="1600" b="0" i="1" u="none" strike="noStrike" kern="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𝑝𝑙𝑎𝑛𝑒</m:t>
                    </m:r>
                    <m:d>
                      <m:dPr>
                        <m:ctrlPr>
                          <a:rPr kumimoji="0" lang="zh-CN" altLang="zh-CN" sz="1600" b="0" i="1" u="none" strike="noStrike" kern="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altLang="zh-CN" sz="1600" b="0" i="1" u="none" strike="noStrike" kern="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𝑥</m:t>
                        </m:r>
                      </m:e>
                    </m:d>
                    <m:r>
                      <a:rPr kumimoji="0" lang="en-US" altLang="zh-CN" sz="1600" b="0" i="1" u="none" strike="noStrike" kern="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m:t>
                    </m:r>
                    <m:r>
                      <a:rPr kumimoji="0" lang="en-US" altLang="zh-CN" sz="1600" b="0" i="1" u="none" strike="noStrike" kern="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𝑖𝑛</m:t>
                    </m:r>
                    <m:r>
                      <a:rPr kumimoji="0" lang="en-US" altLang="zh-CN" sz="1600" b="0" i="1" u="none" strike="noStrike" kern="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_</m:t>
                    </m:r>
                    <m:r>
                      <a:rPr kumimoji="0" lang="en-US" altLang="zh-CN" sz="1600" b="0" i="1" u="none" strike="noStrike" kern="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𝑠𝑘𝑦</m:t>
                    </m:r>
                    <m:r>
                      <a:rPr kumimoji="0" lang="en-US" altLang="zh-CN" sz="1600" b="0" i="1" u="none" strike="noStrike" kern="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m:t>
                    </m:r>
                    <m:r>
                      <a:rPr kumimoji="0" lang="en-US" altLang="zh-CN" sz="1600" b="0" i="1" u="none" strike="noStrike" kern="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𝑥</m:t>
                    </m:r>
                    <m:r>
                      <a:rPr kumimoji="0" lang="en-US" altLang="zh-CN" sz="1600" b="0" i="1" u="none" strike="noStrike" kern="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m:t>
                    </m:r>
                  </m:oMath>
                </a14:m>
                <a:endParaRPr kumimoji="0" lang="zh-CN" altLang="zh-CN" sz="1600" b="0" i="0" u="none" strike="noStrike" kern="1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600075" algn="just" defTabSz="914400" rtl="0" eaLnBrk="1" fontAlgn="auto" latinLnBrk="0" hangingPunct="1">
                  <a:lnSpc>
                    <a:spcPts val="2200"/>
                  </a:lnSpc>
                  <a:spcBef>
                    <a:spcPts val="0"/>
                  </a:spcBef>
                  <a:spcAft>
                    <a:spcPts val="0"/>
                  </a:spcAft>
                  <a:buClrTx/>
                  <a:buSzTx/>
                  <a:buFontTx/>
                  <a:buNone/>
                  <a:tabLst/>
                  <a:defRPr/>
                </a:pPr>
                <a:r>
                  <a:rPr kumimoji="0" lang="en-US" altLang="zh-CN" sz="1600" b="0" i="0" u="none" strike="noStrike" kern="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(3) </a:t>
                </a:r>
                <a14:m>
                  <m:oMath xmlns:m="http://schemas.openxmlformats.org/officeDocument/2006/math">
                    <m:r>
                      <a:rPr kumimoji="0" lang="en-US" altLang="zh-CN" sz="1600" b="0" i="0" u="none" strike="noStrike" kern="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m:t>
                    </m:r>
                    <m:r>
                      <a:rPr kumimoji="0" lang="en-US" altLang="zh-CN" sz="1600" b="0" i="1" u="none" strike="noStrike" kern="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m:t>
                    </m:r>
                    <m:r>
                      <a:rPr kumimoji="0" lang="en-US" altLang="zh-CN" sz="1600" b="0" i="1" u="none" strike="noStrike" kern="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𝑥</m:t>
                    </m:r>
                    <m:r>
                      <a:rPr kumimoji="0" lang="en-US" altLang="zh-CN" sz="1600" b="0" i="1" u="none" strike="noStrike" kern="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m:t>
                    </m:r>
                    <m:r>
                      <a:rPr kumimoji="0" lang="en-US" altLang="zh-CN" sz="1600" b="0" i="1" u="none" strike="noStrike" kern="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𝑝𝑙𝑎𝑛𝑒</m:t>
                    </m:r>
                    <m:d>
                      <m:dPr>
                        <m:ctrlPr>
                          <a:rPr kumimoji="0" lang="zh-CN" altLang="zh-CN" sz="1600" b="0" i="1" u="none" strike="noStrike" kern="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altLang="zh-CN" sz="1600" b="0" i="1" u="none" strike="noStrike" kern="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𝑥</m:t>
                        </m:r>
                      </m:e>
                    </m:d>
                    <m:r>
                      <a:rPr kumimoji="0" lang="en-US" altLang="zh-CN" sz="1600" b="0" i="1" u="none" strike="noStrike" kern="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m:t>
                    </m:r>
                    <m:r>
                      <a:rPr kumimoji="0" lang="en-US" altLang="zh-CN" sz="1600" b="0" i="1" u="none" strike="noStrike" kern="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𝑖𝑛</m:t>
                    </m:r>
                    <m:r>
                      <a:rPr kumimoji="0" lang="en-US" altLang="zh-CN" sz="1600" b="0" i="1" u="none" strike="noStrike" kern="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_</m:t>
                    </m:r>
                    <m:r>
                      <a:rPr kumimoji="0" lang="en-US" altLang="zh-CN" sz="1600" b="0" i="1" u="none" strike="noStrike" kern="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𝑠𝑘𝑦</m:t>
                    </m:r>
                    <m:r>
                      <a:rPr kumimoji="0" lang="en-US" altLang="zh-CN" sz="1600" b="0" i="1" u="none" strike="noStrike" kern="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m:t>
                    </m:r>
                    <m:r>
                      <a:rPr kumimoji="0" lang="en-US" altLang="zh-CN" sz="1600" b="0" i="1" u="none" strike="noStrike" kern="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𝑥</m:t>
                    </m:r>
                    <m:r>
                      <a:rPr kumimoji="0" lang="en-US" altLang="zh-CN" sz="1600" b="0" i="1" u="none" strike="noStrike" kern="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m:t>
                    </m:r>
                  </m:oMath>
                </a14:m>
                <a:endParaRPr kumimoji="0" lang="zh-CN" altLang="zh-CN" sz="1600" b="0" i="0" u="none" strike="noStrike" kern="1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600075" algn="just" defTabSz="914400" rtl="0" eaLnBrk="1" fontAlgn="auto" latinLnBrk="0" hangingPunct="1">
                  <a:lnSpc>
                    <a:spcPts val="2200"/>
                  </a:lnSpc>
                  <a:spcBef>
                    <a:spcPts val="0"/>
                  </a:spcBef>
                  <a:spcAft>
                    <a:spcPts val="0"/>
                  </a:spcAft>
                  <a:buClrTx/>
                  <a:buSzTx/>
                  <a:buFontTx/>
                  <a:buNone/>
                  <a:tabLst/>
                  <a:defRPr/>
                </a:pPr>
                <a:r>
                  <a:rPr kumimoji="0" lang="en-US" altLang="zh-CN" sz="1600" b="0" i="0" u="none" strike="noStrike" kern="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(4) </a:t>
                </a:r>
                <a14:m>
                  <m:oMath xmlns:m="http://schemas.openxmlformats.org/officeDocument/2006/math">
                    <m:r>
                      <a:rPr kumimoji="0" lang="en-US" altLang="zh-CN" sz="1600" b="0" i="0" u="none" strike="noStrike" kern="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m:t>
                    </m:r>
                    <m:r>
                      <a:rPr kumimoji="0" lang="en-US" altLang="zh-CN" sz="1600" b="0" i="1" u="none" strike="noStrike" kern="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m:t>
                    </m:r>
                    <m:r>
                      <a:rPr kumimoji="0" lang="en-US" altLang="zh-CN" sz="1600" b="0" i="1" u="none" strike="noStrike" kern="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𝑥</m:t>
                    </m:r>
                    <m:r>
                      <a:rPr kumimoji="0" lang="en-US" altLang="zh-CN" sz="1600" b="0" i="1" u="none" strike="noStrike" kern="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m:t>
                    </m:r>
                    <m:r>
                      <a:rPr kumimoji="0" lang="en-US" altLang="zh-CN" sz="1600" b="0" i="1" u="none" strike="noStrike" kern="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𝑝𝑙𝑎𝑛𝑒</m:t>
                    </m:r>
                    <m:d>
                      <m:dPr>
                        <m:ctrlPr>
                          <a:rPr kumimoji="0" lang="zh-CN" altLang="zh-CN" sz="1600" b="0" i="1" u="none" strike="noStrike" kern="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altLang="zh-CN" sz="1600" b="0" i="1" u="none" strike="noStrike" kern="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𝑥</m:t>
                        </m:r>
                      </m:e>
                    </m:d>
                    <m:r>
                      <a:rPr kumimoji="0" lang="en-US" altLang="zh-CN" sz="1600" b="0" i="1" u="none" strike="noStrike" kern="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m:t>
                    </m:r>
                    <m:r>
                      <a:rPr kumimoji="0" lang="en-US" altLang="zh-CN" sz="1600" b="0" i="1" u="none" strike="noStrike" kern="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𝑖𝑛</m:t>
                    </m:r>
                    <m:r>
                      <a:rPr kumimoji="0" lang="en-US" altLang="zh-CN" sz="1600" b="0" i="1" u="none" strike="noStrike" kern="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_</m:t>
                    </m:r>
                    <m:r>
                      <a:rPr kumimoji="0" lang="en-US" altLang="zh-CN" sz="1600" b="0" i="1" u="none" strike="noStrike" kern="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𝑠𝑘𝑦</m:t>
                    </m:r>
                    <m:r>
                      <a:rPr kumimoji="0" lang="en-US" altLang="zh-CN" sz="1600" b="0" i="1" u="none" strike="noStrike" kern="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m:t>
                    </m:r>
                    <m:r>
                      <a:rPr kumimoji="0" lang="en-US" altLang="zh-CN" sz="1600" b="0" i="1" u="none" strike="noStrike" kern="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𝑥</m:t>
                    </m:r>
                    <m:r>
                      <a:rPr kumimoji="0" lang="en-US" altLang="zh-CN" sz="1600" b="0" i="1" u="none" strike="noStrike" kern="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m:t>
                    </m:r>
                  </m:oMath>
                </a14:m>
                <a:endParaRPr kumimoji="0" lang="zh-CN" altLang="zh-CN" sz="1600" b="0" i="0" u="none" strike="noStrike" kern="1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600075" algn="just" defTabSz="914400" rtl="0" eaLnBrk="1" fontAlgn="auto" latinLnBrk="0" hangingPunct="1">
                  <a:lnSpc>
                    <a:spcPts val="2200"/>
                  </a:lnSpc>
                  <a:spcBef>
                    <a:spcPts val="0"/>
                  </a:spcBef>
                  <a:spcAft>
                    <a:spcPts val="0"/>
                  </a:spcAft>
                  <a:buClrTx/>
                  <a:buSzTx/>
                  <a:buFontTx/>
                  <a:buNone/>
                  <a:tabLst/>
                  <a:defRPr/>
                </a:pPr>
                <a:r>
                  <a:rPr kumimoji="0" lang="en-US" altLang="zh-CN" sz="1600" b="0" i="0" u="none" strike="noStrike" kern="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(5) </a:t>
                </a:r>
                <a14:m>
                  <m:oMath xmlns:m="http://schemas.openxmlformats.org/officeDocument/2006/math">
                    <m:r>
                      <a:rPr kumimoji="0" lang="en-US" altLang="zh-CN" sz="1600" b="0" i="1" u="none" strike="noStrike" kern="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𝑝𝑙𝑎𝑛𝑒</m:t>
                    </m:r>
                    <m:d>
                      <m:dPr>
                        <m:ctrlPr>
                          <a:rPr kumimoji="0" lang="zh-CN" altLang="zh-CN" sz="1600" b="0" i="1" u="none" strike="noStrike" kern="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altLang="zh-CN" sz="1600" b="0" i="1" u="none" strike="noStrike" kern="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𝑎</m:t>
                        </m:r>
                      </m:e>
                    </m:d>
                    <m:r>
                      <a:rPr kumimoji="0" lang="en-US" altLang="zh-CN" sz="1600" b="0" i="1" u="none" strike="noStrike" kern="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m:t>
                    </m:r>
                    <m:r>
                      <a:rPr kumimoji="0" lang="en-US" altLang="zh-CN" sz="1600" b="0" i="1" u="none" strike="noStrike" kern="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𝑖𝑛</m:t>
                    </m:r>
                    <m:r>
                      <a:rPr kumimoji="0" lang="en-US" altLang="zh-CN" sz="1600" b="0" i="1" u="none" strike="noStrike" kern="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_</m:t>
                    </m:r>
                    <m:r>
                      <a:rPr kumimoji="0" lang="en-US" altLang="zh-CN" sz="1600" b="0" i="1" u="none" strike="noStrike" kern="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𝑠𝑘𝑦</m:t>
                    </m:r>
                    <m:r>
                      <a:rPr kumimoji="0" lang="en-US" altLang="zh-CN" sz="1600" b="0" i="1" u="none" strike="noStrike" kern="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m:t>
                    </m:r>
                    <m:r>
                      <a:rPr kumimoji="0" lang="en-US" altLang="zh-CN" sz="1600" b="0" i="1" u="none" strike="noStrike" kern="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𝑎</m:t>
                    </m:r>
                    <m:r>
                      <a:rPr kumimoji="0" lang="en-US" altLang="zh-CN" sz="1600" b="0" i="1" u="none" strike="noStrike" kern="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m:t>
                    </m:r>
                  </m:oMath>
                </a14:m>
                <a:r>
                  <a:rPr kumimoji="0" lang="en-US" altLang="zh-CN" sz="1600" b="0" i="0" u="none" strike="noStrike" kern="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 (</a:t>
                </a:r>
                <a:r>
                  <a:rPr kumimoji="0" lang="zh-CN" altLang="zh-CN" sz="1600" b="0" i="0" u="none" strike="noStrike" kern="0" cap="none" spc="0" normalizeH="0" baseline="0" noProof="0" dirty="0">
                    <a:ln>
                      <a:noFill/>
                    </a:ln>
                    <a:solidFill>
                      <a:prstClr val="black"/>
                    </a:solidFill>
                    <a:effectLst/>
                    <a:uLnTx/>
                    <a:uFillTx/>
                    <a:latin typeface="Times New Roman" panose="02020603050405020304" pitchFamily="18" charset="0"/>
                    <a:ea typeface="楷体_GB2312"/>
                    <a:cs typeface="Times New Roman" panose="02020603050405020304" pitchFamily="18" charset="0"/>
                  </a:rPr>
                  <a:t>存在量词消去</a:t>
                </a:r>
                <a:r>
                  <a:rPr kumimoji="0" lang="en-US" altLang="zh-CN" sz="1600" b="0" i="0" u="none" strike="noStrike" kern="0" cap="none" spc="0" normalizeH="0" baseline="0" noProof="0" dirty="0">
                    <a:ln>
                      <a:noFill/>
                    </a:ln>
                    <a:solidFill>
                      <a:prstClr val="black"/>
                    </a:solidFill>
                    <a:effectLst/>
                    <a:uLnTx/>
                    <a:uFillTx/>
                    <a:latin typeface="Times New Roman" panose="02020603050405020304" pitchFamily="18" charset="0"/>
                    <a:ea typeface="楷体_GB2312"/>
                    <a:cs typeface="Times New Roman" panose="02020603050405020304" pitchFamily="18" charset="0"/>
                  </a:rPr>
                  <a:t>)</a:t>
                </a:r>
                <a:endParaRPr kumimoji="0" lang="zh-CN" altLang="zh-CN" sz="1600" b="0" i="0" u="none" strike="noStrike" kern="1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600075" algn="just" defTabSz="914400" rtl="0" eaLnBrk="1" fontAlgn="auto" latinLnBrk="0" hangingPunct="1">
                  <a:lnSpc>
                    <a:spcPts val="2200"/>
                  </a:lnSpc>
                  <a:spcBef>
                    <a:spcPts val="0"/>
                  </a:spcBef>
                  <a:spcAft>
                    <a:spcPts val="0"/>
                  </a:spcAft>
                  <a:buClrTx/>
                  <a:buSzTx/>
                  <a:buFontTx/>
                  <a:buNone/>
                  <a:tabLst/>
                  <a:defRPr/>
                </a:pPr>
                <a:r>
                  <a:rPr kumimoji="0" lang="en-US" altLang="zh-CN" sz="1600" b="0" i="0" u="none" strike="noStrike" kern="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(6) </a:t>
                </a:r>
                <a14:m>
                  <m:oMath xmlns:m="http://schemas.openxmlformats.org/officeDocument/2006/math">
                    <m:r>
                      <a:rPr kumimoji="0" lang="en-US" altLang="zh-CN" sz="1600" b="0" i="1" u="none" strike="noStrike" kern="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𝑝𝑙𝑎𝑛𝑒</m:t>
                    </m:r>
                    <m:d>
                      <m:dPr>
                        <m:ctrlPr>
                          <a:rPr kumimoji="0" lang="zh-CN" altLang="zh-CN" sz="1600" b="0" i="1" u="none" strike="noStrike" kern="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altLang="zh-CN" sz="1600" b="0" i="1" u="none" strike="noStrike" kern="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𝑎</m:t>
                        </m:r>
                      </m:e>
                    </m:d>
                  </m:oMath>
                </a14:m>
                <a:r>
                  <a:rPr kumimoji="0" lang="en-US" altLang="zh-CN" sz="1600" b="0" i="0" u="none" strike="noStrike" kern="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 (</a:t>
                </a:r>
                <a:r>
                  <a:rPr kumimoji="0" lang="zh-CN" altLang="zh-CN" sz="1600" b="0" i="0" u="none" strike="noStrike" kern="0" cap="none" spc="0" normalizeH="0" baseline="0" noProof="0" dirty="0">
                    <a:ln>
                      <a:noFill/>
                    </a:ln>
                    <a:solidFill>
                      <a:prstClr val="black"/>
                    </a:solidFill>
                    <a:effectLst/>
                    <a:uLnTx/>
                    <a:uFillTx/>
                    <a:latin typeface="Times New Roman" panose="02020603050405020304" pitchFamily="18" charset="0"/>
                    <a:ea typeface="楷体_GB2312"/>
                    <a:cs typeface="Times New Roman" panose="02020603050405020304" pitchFamily="18" charset="0"/>
                  </a:rPr>
                  <a:t>由</a:t>
                </a:r>
                <a:r>
                  <a:rPr kumimoji="0" lang="en-US" altLang="zh-CN" sz="1600" b="0" i="0" u="none" strike="noStrike" kern="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5</a:t>
                </a:r>
                <a:r>
                  <a:rPr kumimoji="0" lang="zh-CN" altLang="zh-CN" sz="1600" b="0" i="0" u="none" strike="noStrike" kern="0" cap="none" spc="0" normalizeH="0" baseline="0" noProof="0" dirty="0">
                    <a:ln>
                      <a:noFill/>
                    </a:ln>
                    <a:solidFill>
                      <a:prstClr val="black"/>
                    </a:solidFill>
                    <a:effectLst/>
                    <a:uLnTx/>
                    <a:uFillTx/>
                    <a:latin typeface="Times New Roman" panose="02020603050405020304" pitchFamily="18" charset="0"/>
                    <a:ea typeface="楷体_GB2312"/>
                    <a:cs typeface="Times New Roman" panose="02020603050405020304" pitchFamily="18" charset="0"/>
                  </a:rPr>
                  <a:t>知</a:t>
                </a:r>
                <a:r>
                  <a:rPr kumimoji="0" lang="en-US" altLang="zh-CN" sz="1600" b="0" i="0" u="none" strike="noStrike" kern="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a:t>
                </a:r>
                <a:endParaRPr kumimoji="0" lang="zh-CN" altLang="zh-CN" sz="1600" b="0" i="0" u="none" strike="noStrike" kern="1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600075" algn="just" defTabSz="914400" rtl="0" eaLnBrk="1" fontAlgn="auto" latinLnBrk="0" hangingPunct="1">
                  <a:lnSpc>
                    <a:spcPts val="2200"/>
                  </a:lnSpc>
                  <a:spcBef>
                    <a:spcPts val="0"/>
                  </a:spcBef>
                  <a:spcAft>
                    <a:spcPts val="0"/>
                  </a:spcAft>
                  <a:buClrTx/>
                  <a:buSzTx/>
                  <a:buFontTx/>
                  <a:buNone/>
                  <a:tabLst/>
                  <a:defRPr/>
                </a:pPr>
                <a:r>
                  <a:rPr kumimoji="0" lang="en-US" altLang="zh-CN" sz="1600" b="0" i="0" u="none" strike="noStrike" kern="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(7) </a:t>
                </a:r>
                <a14:m>
                  <m:oMath xmlns:m="http://schemas.openxmlformats.org/officeDocument/2006/math">
                    <m:r>
                      <a:rPr kumimoji="0" lang="en-US" altLang="zh-CN" sz="1600" b="0" i="1" u="none" strike="noStrike" kern="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m:t>
                    </m:r>
                    <m:r>
                      <a:rPr kumimoji="0" lang="en-US" altLang="zh-CN" sz="1600" b="0" i="1" u="none" strike="noStrike" kern="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𝑖𝑛</m:t>
                    </m:r>
                    <m:r>
                      <a:rPr kumimoji="0" lang="en-US" altLang="zh-CN" sz="1600" b="0" i="1" u="none" strike="noStrike" kern="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_</m:t>
                    </m:r>
                    <m:r>
                      <a:rPr kumimoji="0" lang="en-US" altLang="zh-CN" sz="1600" b="0" i="1" u="none" strike="noStrike" kern="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𝑠𝑘𝑦</m:t>
                    </m:r>
                    <m:r>
                      <a:rPr kumimoji="0" lang="en-US" altLang="zh-CN" sz="1600" b="0" i="1" u="none" strike="noStrike" kern="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m:t>
                    </m:r>
                    <m:r>
                      <a:rPr kumimoji="0" lang="en-US" altLang="zh-CN" sz="1600" b="0" i="1" u="none" strike="noStrike" kern="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𝑎</m:t>
                    </m:r>
                    <m:r>
                      <a:rPr kumimoji="0" lang="en-US" altLang="zh-CN" sz="1600" b="0" i="1" u="none" strike="noStrike" kern="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m:t>
                    </m:r>
                  </m:oMath>
                </a14:m>
                <a:r>
                  <a:rPr kumimoji="0" lang="en-US" altLang="zh-CN" sz="1600" b="0" i="0" u="none" strike="noStrike" kern="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 (</a:t>
                </a:r>
                <a:r>
                  <a:rPr kumimoji="0" lang="zh-CN" altLang="zh-CN" sz="1600" b="0" i="0" u="none" strike="noStrike" kern="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由</a:t>
                </a:r>
                <a:r>
                  <a:rPr kumimoji="0" lang="en-US" altLang="zh-CN" sz="1600" b="0" i="0" u="none" strike="noStrike" kern="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5</a:t>
                </a:r>
                <a:r>
                  <a:rPr kumimoji="0" lang="zh-CN" altLang="zh-CN" sz="1600" b="0" i="0" u="none" strike="noStrike" kern="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知</a:t>
                </a:r>
                <a:r>
                  <a:rPr kumimoji="0" lang="en-US" altLang="zh-CN" sz="1600" b="0" i="0" u="none" strike="noStrike" kern="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a:t>
                </a:r>
                <a:endParaRPr kumimoji="0" lang="zh-CN" altLang="zh-CN" sz="1600" b="0" i="0" u="none" strike="noStrike" kern="1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600075" algn="just" defTabSz="914400" rtl="0" eaLnBrk="1" fontAlgn="auto" latinLnBrk="0" hangingPunct="1">
                  <a:lnSpc>
                    <a:spcPts val="2200"/>
                  </a:lnSpc>
                  <a:spcBef>
                    <a:spcPts val="0"/>
                  </a:spcBef>
                  <a:spcAft>
                    <a:spcPts val="0"/>
                  </a:spcAft>
                  <a:buClrTx/>
                  <a:buSzTx/>
                  <a:buFontTx/>
                  <a:buNone/>
                  <a:tabLst/>
                  <a:defRPr/>
                </a:pPr>
                <a:r>
                  <a:rPr kumimoji="0" lang="en-US" altLang="zh-CN" sz="1600" b="0" i="0" u="none" strike="noStrike" kern="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(8) </a:t>
                </a:r>
                <a14:m>
                  <m:oMath xmlns:m="http://schemas.openxmlformats.org/officeDocument/2006/math">
                    <m:r>
                      <a:rPr kumimoji="0" lang="en-US" altLang="zh-CN" sz="1600" b="0" i="0" u="none" strike="noStrike" kern="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m:t>
                    </m:r>
                    <m:r>
                      <a:rPr kumimoji="0" lang="en-US" altLang="zh-CN" sz="1600" b="0" i="1" u="none" strike="noStrike" kern="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m:t>
                    </m:r>
                    <m:r>
                      <a:rPr kumimoji="0" lang="en-US" altLang="zh-CN" sz="1600" b="0" i="1" u="none" strike="noStrike" kern="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𝑥</m:t>
                    </m:r>
                    <m:r>
                      <a:rPr kumimoji="0" lang="en-US" altLang="zh-CN" sz="1600" b="0" i="1" u="none" strike="noStrike" kern="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m:t>
                    </m:r>
                    <m:r>
                      <a:rPr kumimoji="0" lang="en-US" altLang="zh-CN" sz="1600" b="0" i="1" u="none" strike="noStrike" kern="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𝑝𝑙𝑎𝑛𝑒</m:t>
                    </m:r>
                    <m:d>
                      <m:dPr>
                        <m:ctrlPr>
                          <a:rPr kumimoji="0" lang="zh-CN" altLang="zh-CN" sz="1600" b="0" i="1" u="none" strike="noStrike" kern="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altLang="zh-CN" sz="1600" b="0" i="1" u="none" strike="noStrike" kern="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𝑥</m:t>
                        </m:r>
                      </m:e>
                    </m:d>
                    <m:r>
                      <a:rPr kumimoji="0" lang="en-US" altLang="zh-CN" sz="1600" b="0" i="1" u="none" strike="noStrike" kern="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m:t>
                    </m:r>
                    <m:r>
                      <a:rPr kumimoji="0" lang="en-US" altLang="zh-CN" sz="1600" b="0" i="1" u="none" strike="noStrike" kern="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𝑜𝑛</m:t>
                    </m:r>
                    <m:r>
                      <a:rPr kumimoji="0" lang="en-US" altLang="zh-CN" sz="1600" b="0" i="1" u="none" strike="noStrike" kern="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_</m:t>
                    </m:r>
                    <m:r>
                      <a:rPr kumimoji="0" lang="en-US" altLang="zh-CN" sz="1600" b="0" i="1" u="none" strike="noStrike" kern="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𝑔𝑟𝑜𝑢𝑛𝑑</m:t>
                    </m:r>
                    <m:r>
                      <a:rPr kumimoji="0" lang="en-US" altLang="zh-CN" sz="1600" b="0" i="1" u="none" strike="noStrike" kern="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m:t>
                    </m:r>
                    <m:r>
                      <a:rPr kumimoji="0" lang="en-US" altLang="zh-CN" sz="1600" b="0" i="1" u="none" strike="noStrike" kern="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𝑥</m:t>
                    </m:r>
                    <m:r>
                      <a:rPr kumimoji="0" lang="en-US" altLang="zh-CN" sz="1600" b="0" i="1" u="none" strike="noStrike" kern="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m:t>
                    </m:r>
                    <m:r>
                      <a:rPr kumimoji="0" lang="en-US" altLang="zh-CN" sz="1600" b="0" i="1" u="none" strike="noStrike" kern="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𝑖𝑛</m:t>
                    </m:r>
                    <m:r>
                      <a:rPr kumimoji="0" lang="en-US" altLang="zh-CN" sz="1600" b="0" i="1" u="none" strike="noStrike" kern="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_</m:t>
                    </m:r>
                    <m:r>
                      <a:rPr kumimoji="0" lang="en-US" altLang="zh-CN" sz="1600" b="0" i="1" u="none" strike="noStrike" kern="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𝑠𝑘𝑦</m:t>
                    </m:r>
                    <m:r>
                      <a:rPr kumimoji="0" lang="en-US" altLang="zh-CN" sz="1600" b="0" i="0" u="none" strike="noStrike" kern="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m:t>
                    </m:r>
                    <m:r>
                      <a:rPr kumimoji="0" lang="en-US" altLang="zh-CN" sz="1600" b="0" i="1" u="none" strike="noStrike" kern="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𝑥</m:t>
                    </m:r>
                    <m:r>
                      <a:rPr kumimoji="0" lang="en-US" altLang="zh-CN" sz="1600" b="0" i="0" u="none" strike="noStrike" kern="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m:t>
                    </m:r>
                  </m:oMath>
                </a14:m>
                <a:endParaRPr kumimoji="0" lang="zh-CN" altLang="zh-CN" sz="1600" b="0" i="0" u="none" strike="noStrike" kern="1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600075" algn="just" defTabSz="914400" rtl="0" eaLnBrk="1" fontAlgn="auto" latinLnBrk="0" hangingPunct="1">
                  <a:lnSpc>
                    <a:spcPts val="2200"/>
                  </a:lnSpc>
                  <a:spcBef>
                    <a:spcPts val="0"/>
                  </a:spcBef>
                  <a:spcAft>
                    <a:spcPts val="0"/>
                  </a:spcAft>
                  <a:buClrTx/>
                  <a:buSzTx/>
                  <a:buFontTx/>
                  <a:buNone/>
                  <a:tabLst/>
                  <a:defRPr/>
                </a:pPr>
                <a:r>
                  <a:rPr kumimoji="0" lang="en-US" altLang="zh-CN" sz="1600" b="0" i="0" u="none" strike="noStrike" kern="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(9) </a:t>
                </a:r>
                <a14:m>
                  <m:oMath xmlns:m="http://schemas.openxmlformats.org/officeDocument/2006/math">
                    <m:r>
                      <a:rPr kumimoji="0" lang="en-US" altLang="zh-CN" sz="1600" b="0" i="1" u="none" strike="noStrike" kern="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𝑝𝑙𝑎𝑛𝑒</m:t>
                    </m:r>
                    <m:d>
                      <m:dPr>
                        <m:ctrlPr>
                          <a:rPr kumimoji="0" lang="zh-CN" altLang="zh-CN" sz="1600" b="0" i="1" u="none" strike="noStrike" kern="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altLang="zh-CN" sz="1600" b="0" i="1" u="none" strike="noStrike" kern="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𝑎</m:t>
                        </m:r>
                      </m:e>
                    </m:d>
                    <m:r>
                      <a:rPr kumimoji="0" lang="en-US" altLang="zh-CN" sz="1600" b="0" i="1" u="none" strike="noStrike" kern="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m:t>
                    </m:r>
                    <m:r>
                      <a:rPr kumimoji="0" lang="en-US" altLang="zh-CN" sz="1600" b="0" i="1" u="none" strike="noStrike" kern="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𝑜𝑛</m:t>
                    </m:r>
                    <m:r>
                      <a:rPr kumimoji="0" lang="en-US" altLang="zh-CN" sz="1600" b="0" i="1" u="none" strike="noStrike" kern="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_</m:t>
                    </m:r>
                    <m:r>
                      <a:rPr kumimoji="0" lang="en-US" altLang="zh-CN" sz="1600" b="0" i="1" u="none" strike="noStrike" kern="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𝑔𝑟𝑜𝑢𝑛𝑑</m:t>
                    </m:r>
                    <m:r>
                      <a:rPr kumimoji="0" lang="en-US" altLang="zh-CN" sz="1600" b="0" i="1" u="none" strike="noStrike" kern="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m:t>
                    </m:r>
                    <m:r>
                      <a:rPr kumimoji="0" lang="en-US" altLang="zh-CN" sz="1600" b="0" i="1" u="none" strike="noStrike" kern="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𝑎</m:t>
                    </m:r>
                    <m:r>
                      <a:rPr kumimoji="0" lang="en-US" altLang="zh-CN" sz="1600" b="0" i="1" u="none" strike="noStrike" kern="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m:t>
                    </m:r>
                    <m:r>
                      <a:rPr kumimoji="0" lang="en-US" altLang="zh-CN" sz="1600" b="0" i="1" u="none" strike="noStrike" kern="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𝑖𝑛</m:t>
                    </m:r>
                    <m:r>
                      <a:rPr kumimoji="0" lang="en-US" altLang="zh-CN" sz="1600" b="0" i="1" u="none" strike="noStrike" kern="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_</m:t>
                    </m:r>
                    <m:r>
                      <a:rPr kumimoji="0" lang="en-US" altLang="zh-CN" sz="1600" b="0" i="1" u="none" strike="noStrike" kern="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𝑠𝑘𝑦</m:t>
                    </m:r>
                    <m:d>
                      <m:dPr>
                        <m:ctrlPr>
                          <a:rPr kumimoji="0" lang="zh-CN" altLang="zh-CN" sz="1600" b="0" i="1" u="none" strike="noStrike" kern="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altLang="zh-CN" sz="1600" b="0" i="1" u="none" strike="noStrike" kern="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𝑎</m:t>
                        </m:r>
                      </m:e>
                    </m:d>
                  </m:oMath>
                </a14:m>
                <a:r>
                  <a:rPr kumimoji="0" lang="en-US" altLang="zh-CN" sz="1600" b="0" i="0" u="none" strike="noStrike" kern="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 </a:t>
                </a:r>
                <a:r>
                  <a:rPr kumimoji="0" lang="en-US" altLang="zh-CN" sz="1600" b="0" i="0" u="none" strike="noStrike" kern="0" cap="none" spc="0" normalizeH="0" baseline="0" noProof="0" dirty="0">
                    <a:ln>
                      <a:noFill/>
                    </a:ln>
                    <a:solidFill>
                      <a:prstClr val="black"/>
                    </a:solidFill>
                    <a:effectLst/>
                    <a:uLnTx/>
                    <a:uFillTx/>
                    <a:latin typeface="Times New Roman" panose="02020603050405020304" pitchFamily="18" charset="0"/>
                    <a:ea typeface="楷体_GB2312"/>
                    <a:cs typeface="Times New Roman" panose="02020603050405020304" pitchFamily="18" charset="0"/>
                  </a:rPr>
                  <a:t>(</a:t>
                </a:r>
                <a:r>
                  <a:rPr kumimoji="0" lang="zh-CN" altLang="zh-CN" sz="1600" b="0" i="0" u="none" strike="noStrike" kern="0" cap="none" spc="0" normalizeH="0" baseline="0" noProof="0" dirty="0">
                    <a:ln>
                      <a:noFill/>
                    </a:ln>
                    <a:solidFill>
                      <a:prstClr val="black"/>
                    </a:solidFill>
                    <a:effectLst/>
                    <a:uLnTx/>
                    <a:uFillTx/>
                    <a:latin typeface="Times New Roman" panose="02020603050405020304" pitchFamily="18" charset="0"/>
                    <a:ea typeface="楷体_GB2312"/>
                    <a:cs typeface="Times New Roman" panose="02020603050405020304" pitchFamily="18" charset="0"/>
                  </a:rPr>
                  <a:t>全称量词消去</a:t>
                </a:r>
                <a:r>
                  <a:rPr kumimoji="0" lang="en-US" altLang="zh-CN" sz="1600" b="0" i="0" u="none" strike="noStrike" kern="0" cap="none" spc="0" normalizeH="0" baseline="0" noProof="0" dirty="0">
                    <a:ln>
                      <a:noFill/>
                    </a:ln>
                    <a:solidFill>
                      <a:prstClr val="black"/>
                    </a:solidFill>
                    <a:effectLst/>
                    <a:uLnTx/>
                    <a:uFillTx/>
                    <a:latin typeface="Times New Roman" panose="02020603050405020304" pitchFamily="18" charset="0"/>
                    <a:ea typeface="楷体_GB2312"/>
                    <a:cs typeface="Times New Roman" panose="02020603050405020304" pitchFamily="18" charset="0"/>
                  </a:rPr>
                  <a:t>)</a:t>
                </a:r>
                <a:endParaRPr kumimoji="0" lang="zh-CN" altLang="zh-CN" sz="1600" b="0" i="0" u="none" strike="noStrike" kern="1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600075" algn="just" defTabSz="914400" rtl="0" eaLnBrk="1" fontAlgn="auto" latinLnBrk="0" hangingPunct="1">
                  <a:lnSpc>
                    <a:spcPts val="2200"/>
                  </a:lnSpc>
                  <a:spcBef>
                    <a:spcPts val="0"/>
                  </a:spcBef>
                  <a:spcAft>
                    <a:spcPts val="0"/>
                  </a:spcAft>
                  <a:buClrTx/>
                  <a:buSzTx/>
                  <a:buFontTx/>
                  <a:buNone/>
                  <a:tabLst/>
                  <a:defRPr/>
                </a:pPr>
                <a:r>
                  <a:rPr kumimoji="0" lang="en-US" altLang="zh-CN" sz="1600" b="0" i="0" u="none" strike="noStrike" kern="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(10) </a:t>
                </a:r>
                <a14:m>
                  <m:oMath xmlns:m="http://schemas.openxmlformats.org/officeDocument/2006/math">
                    <m:r>
                      <a:rPr kumimoji="0" lang="en-US" altLang="zh-CN" sz="1600" b="0" i="1" u="none" strike="noStrike" kern="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𝑜𝑛</m:t>
                    </m:r>
                    <m:r>
                      <a:rPr kumimoji="0" lang="en-US" altLang="zh-CN" sz="1600" b="0" i="1" u="none" strike="noStrike" kern="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_</m:t>
                    </m:r>
                    <m:r>
                      <a:rPr kumimoji="0" lang="en-US" altLang="zh-CN" sz="1600" b="0" i="1" u="none" strike="noStrike" kern="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𝑔𝑟𝑜𝑢𝑛𝑑</m:t>
                    </m:r>
                    <m:r>
                      <a:rPr kumimoji="0" lang="en-US" altLang="zh-CN" sz="1600" b="0" i="1" u="none" strike="noStrike" kern="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m:t>
                    </m:r>
                    <m:r>
                      <a:rPr kumimoji="0" lang="en-US" altLang="zh-CN" sz="1600" b="0" i="1" u="none" strike="noStrike" kern="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𝑎</m:t>
                    </m:r>
                    <m:r>
                      <a:rPr kumimoji="0" lang="en-US" altLang="zh-CN" sz="1600" b="0" i="1" u="none" strike="noStrike" kern="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m:t>
                    </m:r>
                    <m:r>
                      <a:rPr kumimoji="0" lang="en-US" altLang="zh-CN" sz="1600" b="0" i="1" u="none" strike="noStrike" kern="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𝑖𝑛</m:t>
                    </m:r>
                    <m:r>
                      <a:rPr kumimoji="0" lang="en-US" altLang="zh-CN" sz="1600" b="0" i="1" u="none" strike="noStrike" kern="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_</m:t>
                    </m:r>
                    <m:r>
                      <a:rPr kumimoji="0" lang="en-US" altLang="zh-CN" sz="1600" b="0" i="1" u="none" strike="noStrike" kern="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𝑠𝑘𝑦</m:t>
                    </m:r>
                    <m:d>
                      <m:dPr>
                        <m:ctrlPr>
                          <a:rPr kumimoji="0" lang="zh-CN" altLang="zh-CN" sz="1600" b="0" i="1" u="none" strike="noStrike" kern="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altLang="zh-CN" sz="1600" b="0" i="1" u="none" strike="noStrike" kern="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𝑎</m:t>
                        </m:r>
                      </m:e>
                    </m:d>
                  </m:oMath>
                </a14:m>
                <a:r>
                  <a:rPr kumimoji="0" lang="en-US" altLang="zh-CN" sz="1600" b="0" i="0" u="none" strike="noStrike" kern="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 </a:t>
                </a:r>
                <a:r>
                  <a:rPr kumimoji="0" lang="en-US" altLang="zh-CN" sz="1600" b="0" i="0" u="none" strike="noStrike" kern="0" cap="none" spc="0" normalizeH="0" baseline="0" noProof="0" dirty="0">
                    <a:ln>
                      <a:noFill/>
                    </a:ln>
                    <a:solidFill>
                      <a:prstClr val="black"/>
                    </a:solidFill>
                    <a:effectLst/>
                    <a:uLnTx/>
                    <a:uFillTx/>
                    <a:latin typeface="Times New Roman" panose="02020603050405020304" pitchFamily="18" charset="0"/>
                    <a:ea typeface="楷体_GB2312"/>
                    <a:cs typeface="Times New Roman" panose="02020603050405020304" pitchFamily="18" charset="0"/>
                  </a:rPr>
                  <a:t>(6</a:t>
                </a:r>
                <a:r>
                  <a:rPr kumimoji="0" lang="zh-CN" altLang="zh-CN" sz="1600" b="0" i="0" u="none" strike="noStrike" kern="0" cap="none" spc="0" normalizeH="0" baseline="0" noProof="0" dirty="0">
                    <a:ln>
                      <a:noFill/>
                    </a:ln>
                    <a:solidFill>
                      <a:prstClr val="black"/>
                    </a:solidFill>
                    <a:effectLst/>
                    <a:uLnTx/>
                    <a:uFillTx/>
                    <a:latin typeface="Times New Roman" panose="02020603050405020304" pitchFamily="18" charset="0"/>
                    <a:ea typeface="楷体_GB2312"/>
                    <a:cs typeface="Times New Roman" panose="02020603050405020304" pitchFamily="18" charset="0"/>
                  </a:rPr>
                  <a:t>和</a:t>
                </a:r>
                <a:r>
                  <a:rPr kumimoji="0" lang="en-US" altLang="zh-CN" sz="1600" b="0" i="0" u="none" strike="noStrike" kern="0" cap="none" spc="0" normalizeH="0" baseline="0" noProof="0" dirty="0">
                    <a:ln>
                      <a:noFill/>
                    </a:ln>
                    <a:solidFill>
                      <a:prstClr val="black"/>
                    </a:solidFill>
                    <a:effectLst/>
                    <a:uLnTx/>
                    <a:uFillTx/>
                    <a:latin typeface="Times New Roman" panose="02020603050405020304" pitchFamily="18" charset="0"/>
                    <a:ea typeface="楷体_GB2312"/>
                    <a:cs typeface="Times New Roman" panose="02020603050405020304" pitchFamily="18" charset="0"/>
                  </a:rPr>
                  <a:t>9</a:t>
                </a:r>
                <a:r>
                  <a:rPr kumimoji="0" lang="zh-CN" altLang="zh-CN" sz="1600" b="0" i="0" u="none" strike="noStrike" kern="0" cap="none" spc="0" normalizeH="0" baseline="0" noProof="0" dirty="0">
                    <a:ln>
                      <a:noFill/>
                    </a:ln>
                    <a:solidFill>
                      <a:prstClr val="black"/>
                    </a:solidFill>
                    <a:effectLst/>
                    <a:uLnTx/>
                    <a:uFillTx/>
                    <a:latin typeface="Times New Roman" panose="02020603050405020304" pitchFamily="18" charset="0"/>
                    <a:ea typeface="楷体_GB2312"/>
                    <a:cs typeface="Times New Roman" panose="02020603050405020304" pitchFamily="18" charset="0"/>
                  </a:rPr>
                  <a:t>的假言推理</a:t>
                </a:r>
                <a:r>
                  <a:rPr kumimoji="0" lang="en-US" altLang="zh-CN" sz="1600" b="0" i="0" u="none" strike="noStrike" kern="0" cap="none" spc="0" normalizeH="0" baseline="0" noProof="0" dirty="0">
                    <a:ln>
                      <a:noFill/>
                    </a:ln>
                    <a:solidFill>
                      <a:prstClr val="black"/>
                    </a:solidFill>
                    <a:effectLst/>
                    <a:uLnTx/>
                    <a:uFillTx/>
                    <a:latin typeface="Times New Roman" panose="02020603050405020304" pitchFamily="18" charset="0"/>
                    <a:ea typeface="楷体_GB2312"/>
                    <a:cs typeface="Times New Roman" panose="02020603050405020304" pitchFamily="18" charset="0"/>
                  </a:rPr>
                  <a:t>)</a:t>
                </a:r>
                <a:endParaRPr kumimoji="0" lang="zh-CN" altLang="zh-CN" sz="1600" b="0" i="0" u="none" strike="noStrike" kern="1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600075" algn="just" defTabSz="914400" rtl="0" eaLnBrk="1" fontAlgn="auto" latinLnBrk="0" hangingPunct="1">
                  <a:lnSpc>
                    <a:spcPts val="2200"/>
                  </a:lnSpc>
                  <a:spcBef>
                    <a:spcPts val="0"/>
                  </a:spcBef>
                  <a:spcAft>
                    <a:spcPts val="0"/>
                  </a:spcAft>
                  <a:buClrTx/>
                  <a:buSzTx/>
                  <a:buFontTx/>
                  <a:buNone/>
                  <a:tabLst/>
                  <a:defRPr/>
                </a:pPr>
                <a:r>
                  <a:rPr kumimoji="0" lang="en-US" altLang="zh-CN" sz="1600" b="0" i="0" u="none" strike="noStrike" kern="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(11) </a:t>
                </a:r>
                <a14:m>
                  <m:oMath xmlns:m="http://schemas.openxmlformats.org/officeDocument/2006/math">
                    <m:r>
                      <a:rPr kumimoji="0" lang="en-US" altLang="zh-CN" sz="1600" b="0" i="1" u="none" strike="noStrike" kern="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𝑜𝑛</m:t>
                    </m:r>
                    <m:r>
                      <a:rPr kumimoji="0" lang="en-US" altLang="zh-CN" sz="1600" b="0" i="1" u="none" strike="noStrike" kern="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_</m:t>
                    </m:r>
                    <m:r>
                      <a:rPr kumimoji="0" lang="en-US" altLang="zh-CN" sz="1600" b="0" i="1" u="none" strike="noStrike" kern="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𝑔𝑟𝑜𝑢𝑛𝑑</m:t>
                    </m:r>
                    <m:r>
                      <a:rPr kumimoji="0" lang="en-US" altLang="zh-CN" sz="1600" b="0" i="1" u="none" strike="noStrike" kern="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m:t>
                    </m:r>
                    <m:r>
                      <a:rPr kumimoji="0" lang="en-US" altLang="zh-CN" sz="1600" b="0" i="1" u="none" strike="noStrike" kern="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𝑎</m:t>
                    </m:r>
                    <m:r>
                      <a:rPr kumimoji="0" lang="en-US" altLang="zh-CN" sz="1600" b="0" i="1" u="none" strike="noStrike" kern="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m:t>
                    </m:r>
                  </m:oMath>
                </a14:m>
                <a:r>
                  <a:rPr kumimoji="0" lang="en-US" altLang="zh-CN" sz="1600" b="0" i="0" u="none" strike="noStrike" kern="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 </a:t>
                </a:r>
                <a:r>
                  <a:rPr kumimoji="0" lang="en-US" altLang="zh-CN" sz="1600" b="0" i="0" u="none" strike="noStrike" kern="0" cap="none" spc="0" normalizeH="0" baseline="0" noProof="0" dirty="0">
                    <a:ln>
                      <a:noFill/>
                    </a:ln>
                    <a:solidFill>
                      <a:prstClr val="black"/>
                    </a:solidFill>
                    <a:effectLst/>
                    <a:uLnTx/>
                    <a:uFillTx/>
                    <a:latin typeface="Times New Roman" panose="02020603050405020304" pitchFamily="18" charset="0"/>
                    <a:ea typeface="楷体_GB2312"/>
                    <a:cs typeface="Times New Roman" panose="02020603050405020304" pitchFamily="18" charset="0"/>
                  </a:rPr>
                  <a:t>(</a:t>
                </a:r>
                <a:r>
                  <a:rPr kumimoji="0" lang="zh-CN" altLang="zh-CN" sz="1600" b="0" i="0" u="none" strike="noStrike" kern="0" cap="none" spc="0" normalizeH="0" baseline="0" noProof="0" dirty="0">
                    <a:ln>
                      <a:noFill/>
                    </a:ln>
                    <a:solidFill>
                      <a:prstClr val="black"/>
                    </a:solidFill>
                    <a:effectLst/>
                    <a:uLnTx/>
                    <a:uFillTx/>
                    <a:latin typeface="Times New Roman" panose="02020603050405020304" pitchFamily="18" charset="0"/>
                    <a:ea typeface="楷体_GB2312"/>
                    <a:cs typeface="Times New Roman" panose="02020603050405020304" pitchFamily="18" charset="0"/>
                  </a:rPr>
                  <a:t>由</a:t>
                </a:r>
                <a:r>
                  <a:rPr kumimoji="0" lang="en-US" altLang="zh-CN" sz="1600" b="0" i="0" u="none" strike="noStrike" kern="0" cap="none" spc="0" normalizeH="0" baseline="0" noProof="0" dirty="0">
                    <a:ln>
                      <a:noFill/>
                    </a:ln>
                    <a:solidFill>
                      <a:prstClr val="black"/>
                    </a:solidFill>
                    <a:effectLst/>
                    <a:uLnTx/>
                    <a:uFillTx/>
                    <a:latin typeface="Times New Roman" panose="02020603050405020304" pitchFamily="18" charset="0"/>
                    <a:ea typeface="楷体_GB2312"/>
                    <a:cs typeface="Times New Roman" panose="02020603050405020304" pitchFamily="18" charset="0"/>
                  </a:rPr>
                  <a:t>7</a:t>
                </a:r>
                <a:r>
                  <a:rPr kumimoji="0" lang="zh-CN" altLang="zh-CN" sz="1600" b="0" i="0" u="none" strike="noStrike" kern="0" cap="none" spc="0" normalizeH="0" baseline="0" noProof="0" dirty="0">
                    <a:ln>
                      <a:noFill/>
                    </a:ln>
                    <a:solidFill>
                      <a:prstClr val="black"/>
                    </a:solidFill>
                    <a:effectLst/>
                    <a:uLnTx/>
                    <a:uFillTx/>
                    <a:latin typeface="Times New Roman" panose="02020603050405020304" pitchFamily="18" charset="0"/>
                    <a:ea typeface="楷体_GB2312"/>
                    <a:cs typeface="Times New Roman" panose="02020603050405020304" pitchFamily="18" charset="0"/>
                  </a:rPr>
                  <a:t>和</a:t>
                </a:r>
                <a:r>
                  <a:rPr kumimoji="0" lang="en-US" altLang="zh-CN" sz="1600" b="0" i="0" u="none" strike="noStrike" kern="0" cap="none" spc="0" normalizeH="0" baseline="0" noProof="0" dirty="0">
                    <a:ln>
                      <a:noFill/>
                    </a:ln>
                    <a:solidFill>
                      <a:prstClr val="black"/>
                    </a:solidFill>
                    <a:effectLst/>
                    <a:uLnTx/>
                    <a:uFillTx/>
                    <a:latin typeface="Times New Roman" panose="02020603050405020304" pitchFamily="18" charset="0"/>
                    <a:ea typeface="楷体_GB2312"/>
                    <a:cs typeface="Times New Roman" panose="02020603050405020304" pitchFamily="18" charset="0"/>
                  </a:rPr>
                  <a:t>10</a:t>
                </a:r>
                <a:r>
                  <a:rPr kumimoji="0" lang="zh-CN" altLang="zh-CN" sz="1600" b="0" i="0" u="none" strike="noStrike" kern="0" cap="none" spc="0" normalizeH="0" baseline="0" noProof="0" dirty="0">
                    <a:ln>
                      <a:noFill/>
                    </a:ln>
                    <a:solidFill>
                      <a:prstClr val="black"/>
                    </a:solidFill>
                    <a:effectLst/>
                    <a:uLnTx/>
                    <a:uFillTx/>
                    <a:latin typeface="Times New Roman" panose="02020603050405020304" pitchFamily="18" charset="0"/>
                    <a:ea typeface="楷体_GB2312"/>
                    <a:cs typeface="Times New Roman" panose="02020603050405020304" pitchFamily="18" charset="0"/>
                  </a:rPr>
                  <a:t>知</a:t>
                </a:r>
                <a:r>
                  <a:rPr kumimoji="0" lang="en-US" altLang="zh-CN" sz="1600" b="0" i="0" u="none" strike="noStrike" kern="0" cap="none" spc="0" normalizeH="0" baseline="0" noProof="0" dirty="0">
                    <a:ln>
                      <a:noFill/>
                    </a:ln>
                    <a:solidFill>
                      <a:prstClr val="black"/>
                    </a:solidFill>
                    <a:effectLst/>
                    <a:uLnTx/>
                    <a:uFillTx/>
                    <a:latin typeface="Times New Roman" panose="02020603050405020304" pitchFamily="18" charset="0"/>
                    <a:ea typeface="楷体_GB2312"/>
                    <a:cs typeface="Times New Roman" panose="02020603050405020304" pitchFamily="18" charset="0"/>
                  </a:rPr>
                  <a:t>)</a:t>
                </a:r>
                <a:endParaRPr kumimoji="0" lang="zh-CN" altLang="zh-CN" sz="1600" b="0" i="0" u="none" strike="noStrike" kern="1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600075" algn="just" defTabSz="914400" rtl="0" eaLnBrk="1" fontAlgn="auto" latinLnBrk="0" hangingPunct="1">
                  <a:lnSpc>
                    <a:spcPts val="2200"/>
                  </a:lnSpc>
                  <a:spcBef>
                    <a:spcPts val="0"/>
                  </a:spcBef>
                  <a:spcAft>
                    <a:spcPts val="0"/>
                  </a:spcAft>
                  <a:buClrTx/>
                  <a:buSzTx/>
                  <a:buFontTx/>
                  <a:buNone/>
                  <a:tabLst/>
                  <a:defRPr/>
                </a:pPr>
                <a:r>
                  <a:rPr kumimoji="0" lang="en-US" altLang="zh-CN" sz="1600" b="0" i="0" u="none" strike="noStrike" kern="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(12) </a:t>
                </a:r>
                <a14:m>
                  <m:oMath xmlns:m="http://schemas.openxmlformats.org/officeDocument/2006/math">
                    <m:r>
                      <a:rPr kumimoji="0" lang="en-US" altLang="zh-CN" sz="1600" b="0" i="1" u="none" strike="noStrike" kern="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𝑝𝑙𝑎𝑛𝑒</m:t>
                    </m:r>
                    <m:d>
                      <m:dPr>
                        <m:ctrlPr>
                          <a:rPr kumimoji="0" lang="zh-CN" altLang="zh-CN" sz="1600" b="0" i="1" u="none" strike="noStrike" kern="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altLang="zh-CN" sz="1600" b="0" i="1" u="none" strike="noStrike" kern="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𝑎</m:t>
                        </m:r>
                      </m:e>
                    </m:d>
                    <m:r>
                      <a:rPr kumimoji="0" lang="en-US" altLang="zh-CN" sz="1600" b="0" i="1" u="none" strike="noStrike" kern="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m:t>
                    </m:r>
                    <m:r>
                      <a:rPr kumimoji="0" lang="en-US" altLang="zh-CN" sz="1600" b="0" i="1" u="none" strike="noStrike" kern="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𝑜𝑛</m:t>
                    </m:r>
                    <m:r>
                      <a:rPr kumimoji="0" lang="en-US" altLang="zh-CN" sz="1600" b="0" i="1" u="none" strike="noStrike" kern="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_</m:t>
                    </m:r>
                    <m:r>
                      <a:rPr kumimoji="0" lang="en-US" altLang="zh-CN" sz="1600" b="0" i="1" u="none" strike="noStrike" kern="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𝑔𝑟𝑜𝑢𝑛𝑑</m:t>
                    </m:r>
                    <m:r>
                      <a:rPr kumimoji="0" lang="en-US" altLang="zh-CN" sz="1600" b="0" i="1" u="none" strike="noStrike" kern="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m:t>
                    </m:r>
                    <m:r>
                      <a:rPr kumimoji="0" lang="en-US" altLang="zh-CN" sz="1600" b="0" i="1" u="none" strike="noStrike" kern="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𝑎</m:t>
                    </m:r>
                    <m:r>
                      <a:rPr kumimoji="0" lang="en-US" altLang="zh-CN" sz="1600" b="0" i="1" u="none" strike="noStrike" kern="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m:t>
                    </m:r>
                  </m:oMath>
                </a14:m>
                <a:r>
                  <a:rPr kumimoji="0" lang="en-US" altLang="zh-CN" sz="1600" b="0" i="0" u="none" strike="noStrike" kern="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 </a:t>
                </a:r>
                <a:r>
                  <a:rPr kumimoji="0" lang="en-US" altLang="zh-CN" sz="1600" b="0" i="0" u="none" strike="noStrike" kern="0" cap="none" spc="0" normalizeH="0" baseline="0" noProof="0" dirty="0">
                    <a:ln>
                      <a:noFill/>
                    </a:ln>
                    <a:solidFill>
                      <a:prstClr val="black"/>
                    </a:solidFill>
                    <a:effectLst/>
                    <a:uLnTx/>
                    <a:uFillTx/>
                    <a:latin typeface="Times New Roman" panose="02020603050405020304" pitchFamily="18" charset="0"/>
                    <a:ea typeface="楷体_GB2312"/>
                    <a:cs typeface="Times New Roman" panose="02020603050405020304" pitchFamily="18" charset="0"/>
                  </a:rPr>
                  <a:t>(</a:t>
                </a:r>
                <a:r>
                  <a:rPr kumimoji="0" lang="zh-CN" altLang="zh-CN" sz="1600" b="0" i="0" u="none" strike="noStrike" kern="0" cap="none" spc="0" normalizeH="0" baseline="0" noProof="0" dirty="0">
                    <a:ln>
                      <a:noFill/>
                    </a:ln>
                    <a:solidFill>
                      <a:prstClr val="black"/>
                    </a:solidFill>
                    <a:effectLst/>
                    <a:uLnTx/>
                    <a:uFillTx/>
                    <a:latin typeface="Times New Roman" panose="02020603050405020304" pitchFamily="18" charset="0"/>
                    <a:ea typeface="楷体_GB2312"/>
                    <a:cs typeface="Times New Roman" panose="02020603050405020304" pitchFamily="18" charset="0"/>
                  </a:rPr>
                  <a:t>由</a:t>
                </a:r>
                <a:r>
                  <a:rPr kumimoji="0" lang="en-US" altLang="zh-CN" sz="1600" b="0" i="0" u="none" strike="noStrike" kern="0" cap="none" spc="0" normalizeH="0" baseline="0" noProof="0" dirty="0">
                    <a:ln>
                      <a:noFill/>
                    </a:ln>
                    <a:solidFill>
                      <a:prstClr val="black"/>
                    </a:solidFill>
                    <a:effectLst/>
                    <a:uLnTx/>
                    <a:uFillTx/>
                    <a:latin typeface="Times New Roman" panose="02020603050405020304" pitchFamily="18" charset="0"/>
                    <a:ea typeface="楷体_GB2312"/>
                    <a:cs typeface="Times New Roman" panose="02020603050405020304" pitchFamily="18" charset="0"/>
                  </a:rPr>
                  <a:t>6</a:t>
                </a:r>
                <a:r>
                  <a:rPr kumimoji="0" lang="zh-CN" altLang="zh-CN" sz="1600" b="0" i="0" u="none" strike="noStrike" kern="0" cap="none" spc="0" normalizeH="0" baseline="0" noProof="0" dirty="0">
                    <a:ln>
                      <a:noFill/>
                    </a:ln>
                    <a:solidFill>
                      <a:prstClr val="black"/>
                    </a:solidFill>
                    <a:effectLst/>
                    <a:uLnTx/>
                    <a:uFillTx/>
                    <a:latin typeface="Times New Roman" panose="02020603050405020304" pitchFamily="18" charset="0"/>
                    <a:ea typeface="楷体_GB2312"/>
                    <a:cs typeface="Times New Roman" panose="02020603050405020304" pitchFamily="18" charset="0"/>
                  </a:rPr>
                  <a:t>和</a:t>
                </a:r>
                <a:r>
                  <a:rPr kumimoji="0" lang="en-US" altLang="zh-CN" sz="1600" b="0" i="0" u="none" strike="noStrike" kern="0" cap="none" spc="0" normalizeH="0" baseline="0" noProof="0" dirty="0">
                    <a:ln>
                      <a:noFill/>
                    </a:ln>
                    <a:solidFill>
                      <a:prstClr val="black"/>
                    </a:solidFill>
                    <a:effectLst/>
                    <a:uLnTx/>
                    <a:uFillTx/>
                    <a:latin typeface="Times New Roman" panose="02020603050405020304" pitchFamily="18" charset="0"/>
                    <a:ea typeface="楷体_GB2312"/>
                    <a:cs typeface="Times New Roman" panose="02020603050405020304" pitchFamily="18" charset="0"/>
                  </a:rPr>
                  <a:t>11</a:t>
                </a:r>
                <a:r>
                  <a:rPr kumimoji="0" lang="zh-CN" altLang="zh-CN" sz="1600" b="0" i="0" u="none" strike="noStrike" kern="0" cap="none" spc="0" normalizeH="0" baseline="0" noProof="0" dirty="0">
                    <a:ln>
                      <a:noFill/>
                    </a:ln>
                    <a:solidFill>
                      <a:prstClr val="black"/>
                    </a:solidFill>
                    <a:effectLst/>
                    <a:uLnTx/>
                    <a:uFillTx/>
                    <a:latin typeface="Times New Roman" panose="02020603050405020304" pitchFamily="18" charset="0"/>
                    <a:ea typeface="楷体_GB2312"/>
                    <a:cs typeface="Times New Roman" panose="02020603050405020304" pitchFamily="18" charset="0"/>
                  </a:rPr>
                  <a:t>知</a:t>
                </a:r>
                <a:r>
                  <a:rPr kumimoji="0" lang="en-US" altLang="zh-CN" sz="1600" b="0" i="0" u="none" strike="noStrike" kern="0" cap="none" spc="0" normalizeH="0" baseline="0" noProof="0" dirty="0">
                    <a:ln>
                      <a:noFill/>
                    </a:ln>
                    <a:solidFill>
                      <a:prstClr val="black"/>
                    </a:solidFill>
                    <a:effectLst/>
                    <a:uLnTx/>
                    <a:uFillTx/>
                    <a:latin typeface="Times New Roman" panose="02020603050405020304" pitchFamily="18" charset="0"/>
                    <a:ea typeface="楷体_GB2312"/>
                    <a:cs typeface="Times New Roman" panose="02020603050405020304" pitchFamily="18" charset="0"/>
                  </a:rPr>
                  <a:t>)</a:t>
                </a:r>
                <a:endParaRPr kumimoji="0" lang="zh-CN" altLang="zh-CN" sz="1600" b="0" i="0" u="none" strike="noStrike" kern="1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600075" algn="just" defTabSz="914400" rtl="0" eaLnBrk="1" fontAlgn="auto" latinLnBrk="0" hangingPunct="1">
                  <a:lnSpc>
                    <a:spcPts val="2200"/>
                  </a:lnSpc>
                  <a:spcBef>
                    <a:spcPts val="0"/>
                  </a:spcBef>
                  <a:spcAft>
                    <a:spcPts val="0"/>
                  </a:spcAft>
                  <a:buClrTx/>
                  <a:buSzTx/>
                  <a:buFontTx/>
                  <a:buNone/>
                  <a:tabLst/>
                  <a:defRPr/>
                </a:pPr>
                <a:r>
                  <a:rPr kumimoji="0" lang="en-US" altLang="zh-CN" sz="1600" b="0" i="0" u="none" strike="noStrike" kern="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(13) </a:t>
                </a:r>
                <a14:m>
                  <m:oMath xmlns:m="http://schemas.openxmlformats.org/officeDocument/2006/math">
                    <m:r>
                      <a:rPr kumimoji="0" lang="en-US" altLang="zh-CN" sz="1600" b="0" i="0" u="none" strike="noStrike" kern="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m:t>
                    </m:r>
                    <m:r>
                      <a:rPr kumimoji="0" lang="en-US" altLang="zh-CN" sz="1600" b="0" i="1" u="none" strike="noStrike" kern="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m:t>
                    </m:r>
                    <m:r>
                      <a:rPr kumimoji="0" lang="en-US" altLang="zh-CN" sz="1600" b="0" i="1" u="none" strike="noStrike" kern="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𝑥</m:t>
                    </m:r>
                    <m:r>
                      <a:rPr kumimoji="0" lang="en-US" altLang="zh-CN" sz="1600" b="0" i="1" u="none" strike="noStrike" kern="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m:t>
                    </m:r>
                    <m:r>
                      <a:rPr kumimoji="0" lang="en-US" altLang="zh-CN" sz="1600" b="0" i="1" u="none" strike="noStrike" kern="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𝑝𝑙𝑎𝑛𝑒</m:t>
                    </m:r>
                    <m:r>
                      <a:rPr kumimoji="0" lang="en-US" altLang="zh-CN" sz="1600" b="0" i="1" u="none" strike="noStrike" kern="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m:t>
                    </m:r>
                    <m:r>
                      <a:rPr kumimoji="0" lang="en-US" altLang="zh-CN" sz="1600" b="0" i="1" u="none" strike="noStrike" kern="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𝑥</m:t>
                    </m:r>
                    <m:r>
                      <a:rPr kumimoji="0" lang="en-US" altLang="zh-CN" sz="1600" b="0" i="1" u="none" strike="noStrike" kern="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m:t>
                    </m:r>
                    <m:r>
                      <a:rPr kumimoji="0" lang="en-US" altLang="zh-CN" sz="1600" b="0" i="1" u="none" strike="noStrike" kern="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𝑜𝑛</m:t>
                    </m:r>
                    <m:r>
                      <a:rPr kumimoji="0" lang="en-US" altLang="zh-CN" sz="1600" b="0" i="1" u="none" strike="noStrike" kern="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_</m:t>
                    </m:r>
                    <m:r>
                      <a:rPr kumimoji="0" lang="en-US" altLang="zh-CN" sz="1600" b="0" i="1" u="none" strike="noStrike" kern="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𝑔𝑟𝑜𝑢𝑛𝑑</m:t>
                    </m:r>
                    <m:d>
                      <m:dPr>
                        <m:ctrlPr>
                          <a:rPr kumimoji="0" lang="zh-CN" altLang="zh-CN" sz="1600" b="0" i="1" u="none" strike="noStrike" kern="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altLang="zh-CN" sz="1600" b="0" i="1" u="none" strike="noStrike" kern="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𝑥</m:t>
                        </m:r>
                      </m:e>
                    </m:d>
                    <m:r>
                      <a:rPr kumimoji="0" lang="en-US" altLang="zh-CN" sz="1600" b="0" i="1" u="none" strike="noStrike" kern="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m:t>
                    </m:r>
                  </m:oMath>
                </a14:m>
                <a:r>
                  <a:rPr kumimoji="0" lang="en-US" altLang="zh-CN" sz="1600" b="0" i="0" u="none" strike="noStrike" kern="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 </a:t>
                </a:r>
                <a:r>
                  <a:rPr kumimoji="0" lang="en-US" altLang="zh-CN" sz="1600" b="0" i="0" u="none" strike="noStrike" kern="0" cap="none" spc="0" normalizeH="0" baseline="0" noProof="0" dirty="0">
                    <a:ln>
                      <a:noFill/>
                    </a:ln>
                    <a:solidFill>
                      <a:prstClr val="black"/>
                    </a:solidFill>
                    <a:effectLst/>
                    <a:uLnTx/>
                    <a:uFillTx/>
                    <a:latin typeface="Times New Roman" panose="02020603050405020304" pitchFamily="18" charset="0"/>
                    <a:ea typeface="楷体_GB2312"/>
                    <a:cs typeface="Times New Roman" panose="02020603050405020304" pitchFamily="18" charset="0"/>
                  </a:rPr>
                  <a:t>(</a:t>
                </a:r>
                <a:r>
                  <a:rPr kumimoji="0" lang="zh-CN" altLang="zh-CN" sz="1600" b="0" i="0" u="none" strike="noStrike" kern="0" cap="none" spc="0" normalizeH="0" baseline="0" noProof="0" dirty="0">
                    <a:ln>
                      <a:noFill/>
                    </a:ln>
                    <a:solidFill>
                      <a:prstClr val="black"/>
                    </a:solidFill>
                    <a:effectLst/>
                    <a:uLnTx/>
                    <a:uFillTx/>
                    <a:latin typeface="Times New Roman" panose="02020603050405020304" pitchFamily="18" charset="0"/>
                    <a:ea typeface="楷体_GB2312"/>
                    <a:cs typeface="Times New Roman" panose="02020603050405020304" pitchFamily="18" charset="0"/>
                  </a:rPr>
                  <a:t>存在量词引入</a:t>
                </a:r>
                <a:r>
                  <a:rPr kumimoji="0" lang="en-US" altLang="zh-CN" sz="1600" b="0" i="0" u="none" strike="noStrike" kern="0" cap="none" spc="0" normalizeH="0" baseline="0" noProof="0" dirty="0">
                    <a:ln>
                      <a:noFill/>
                    </a:ln>
                    <a:solidFill>
                      <a:prstClr val="black"/>
                    </a:solidFill>
                    <a:effectLst/>
                    <a:uLnTx/>
                    <a:uFillTx/>
                    <a:latin typeface="Times New Roman" panose="02020603050405020304" pitchFamily="18" charset="0"/>
                    <a:ea typeface="楷体_GB2312"/>
                    <a:cs typeface="Times New Roman" panose="02020603050405020304" pitchFamily="18" charset="0"/>
                  </a:rPr>
                  <a:t>)</a:t>
                </a:r>
                <a:endParaRPr kumimoji="0" lang="zh-CN" altLang="zh-CN" sz="1600" b="0" i="0" u="none" strike="noStrike" kern="1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mc:Choice>
        <mc:Fallback xmlns="">
          <p:sp>
            <p:nvSpPr>
              <p:cNvPr id="9" name="矩形 8">
                <a:extLst>
                  <a:ext uri="{FF2B5EF4-FFF2-40B4-BE49-F238E27FC236}">
                    <a16:creationId xmlns:a16="http://schemas.microsoft.com/office/drawing/2014/main" id="{F684F16B-4BBD-4BCE-9B7B-FCDBFC587245}"/>
                  </a:ext>
                </a:extLst>
              </p:cNvPr>
              <p:cNvSpPr>
                <a:spLocks noRot="1" noChangeAspect="1" noMove="1" noResize="1" noEditPoints="1" noAdjustHandles="1" noChangeArrowheads="1" noChangeShapeType="1" noTextEdit="1"/>
              </p:cNvSpPr>
              <p:nvPr/>
            </p:nvSpPr>
            <p:spPr>
              <a:xfrm>
                <a:off x="3553048" y="1306077"/>
                <a:ext cx="8638952" cy="4871334"/>
              </a:xfrm>
              <a:prstGeom prst="rect">
                <a:avLst/>
              </a:prstGeom>
              <a:blipFill>
                <a:blip r:embed="rId3"/>
                <a:stretch>
                  <a:fillRect t="-125" b="-62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752099498"/>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583380" y="726948"/>
            <a:ext cx="7464387" cy="497934"/>
            <a:chOff x="4099943" y="2819853"/>
            <a:chExt cx="2570275" cy="497934"/>
          </a:xfrm>
        </p:grpSpPr>
        <p:sp>
          <p:nvSpPr>
            <p:cNvPr id="4" name="平行四边形 3"/>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5" name="平行四边形 4"/>
            <p:cNvSpPr/>
            <p:nvPr/>
          </p:nvSpPr>
          <p:spPr bwMode="auto">
            <a:xfrm>
              <a:off x="4122533" y="2819853"/>
              <a:ext cx="2547685"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6" name="矩形 5"/>
            <p:cNvSpPr/>
            <p:nvPr/>
          </p:nvSpPr>
          <p:spPr>
            <a:xfrm>
              <a:off x="4216534" y="2853798"/>
              <a:ext cx="2359684" cy="400110"/>
            </a:xfrm>
            <a:prstGeom prst="rect">
              <a:avLst/>
            </a:prstGeom>
          </p:spPr>
          <p:txBody>
            <a:bodyPr wrap="square">
              <a:spAutoFit/>
            </a:bodyPr>
            <a:lstStyle/>
            <a:p>
              <a:pPr marL="0" marR="0" lvl="0" indent="0" algn="ctr" defTabSz="914400" rtl="0" eaLnBrk="1" fontAlgn="auto" latinLnBrk="0" hangingPunct="1">
                <a:lnSpc>
                  <a:spcPct val="100000"/>
                </a:lnSpc>
                <a:spcBef>
                  <a:spcPct val="50000"/>
                </a:spcBef>
                <a:spcAft>
                  <a:spcPts val="0"/>
                </a:spcAft>
                <a:buClrTx/>
                <a:buSzTx/>
                <a:buFontTx/>
                <a:buNone/>
                <a:tabLst/>
                <a:defRPr/>
              </a:pPr>
              <a:r>
                <a:rPr kumimoji="0" lang="zh-CN" altLang="en-US" sz="2000" b="1" i="0" u="none" strike="noStrike" kern="1200" cap="none" spc="0" normalizeH="0" baseline="0" noProof="0" dirty="0">
                  <a:ln>
                    <a:noFill/>
                  </a:ln>
                  <a:solidFill>
                    <a:prstClr val="black">
                      <a:lumMod val="95000"/>
                      <a:lumOff val="5000"/>
                    </a:prstClr>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神经网络正则化</a:t>
              </a:r>
              <a:endParaRPr kumimoji="0" lang="zh-CN" altLang="en-US" sz="2000" b="1" i="0" u="none" strike="noStrike" kern="120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endParaRPr>
            </a:p>
          </p:txBody>
        </p:sp>
      </p:grpSp>
      <p:sp>
        <p:nvSpPr>
          <p:cNvPr id="25" name="矩形 24">
            <a:extLst>
              <a:ext uri="{FF2B5EF4-FFF2-40B4-BE49-F238E27FC236}">
                <a16:creationId xmlns:a16="http://schemas.microsoft.com/office/drawing/2014/main" id="{FA7E4C39-58FC-4583-BCF8-B462E31C5699}"/>
              </a:ext>
            </a:extLst>
          </p:cNvPr>
          <p:cNvSpPr/>
          <p:nvPr/>
        </p:nvSpPr>
        <p:spPr>
          <a:xfrm>
            <a:off x="852473" y="129010"/>
            <a:ext cx="2031325"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mn-cs"/>
              </a:rPr>
              <a:t>四、注意力与正则化</a:t>
            </a:r>
            <a:endPar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7" name="矩形 6">
            <a:extLst>
              <a:ext uri="{FF2B5EF4-FFF2-40B4-BE49-F238E27FC236}">
                <a16:creationId xmlns:a16="http://schemas.microsoft.com/office/drawing/2014/main" id="{3FD7629A-C409-49AA-B315-866790FB6A8D}"/>
              </a:ext>
            </a:extLst>
          </p:cNvPr>
          <p:cNvSpPr/>
          <p:nvPr/>
        </p:nvSpPr>
        <p:spPr>
          <a:xfrm>
            <a:off x="1608406" y="1514200"/>
            <a:ext cx="9312812" cy="58477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深度神经网络结构复杂、参数众多，很容易造成过拟合（</a:t>
            </a:r>
            <a:r>
              <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over-fitting</a:t>
            </a: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）。为了缓解神经网络在训练过程中出现的过拟合现象，需要采取一些正则化技术来提升神经网络的泛化能力（</a:t>
            </a:r>
            <a:r>
              <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generalization</a:t>
            </a: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p>
        </p:txBody>
      </p:sp>
      <mc:AlternateContent xmlns:mc="http://schemas.openxmlformats.org/markup-compatibility/2006" xmlns:a14="http://schemas.microsoft.com/office/drawing/2010/main">
        <mc:Choice Requires="a14">
          <p:sp>
            <p:nvSpPr>
              <p:cNvPr id="2" name="矩形 1">
                <a:extLst>
                  <a:ext uri="{FF2B5EF4-FFF2-40B4-BE49-F238E27FC236}">
                    <a16:creationId xmlns:a16="http://schemas.microsoft.com/office/drawing/2014/main" id="{786499CD-1870-4D78-BFC1-704468D000D7}"/>
                  </a:ext>
                </a:extLst>
              </p:cNvPr>
              <p:cNvSpPr/>
              <p:nvPr/>
            </p:nvSpPr>
            <p:spPr>
              <a:xfrm>
                <a:off x="518160" y="1845757"/>
                <a:ext cx="11155680" cy="4340804"/>
              </a:xfrm>
              <a:prstGeom prst="rect">
                <a:avLst/>
              </a:prstGeom>
            </p:spPr>
            <p:txBody>
              <a:bodyPr wrap="square">
                <a:spAutoFit/>
              </a:bodyPr>
              <a:lstStyle/>
              <a:p>
                <a:pPr marL="0" marR="0" lvl="0" indent="266700" algn="just" defTabSz="914400" rtl="0" eaLnBrk="1" fontAlgn="auto" latinLnBrk="0" hangingPunct="1">
                  <a:lnSpc>
                    <a:spcPct val="15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 </a:t>
                </a:r>
                <a:endPar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endParaRPr>
              </a:p>
              <a:p>
                <a:pPr marL="0" marR="0" lvl="0" indent="0" algn="just" defTabSz="914400" rtl="0" eaLnBrk="1" fontAlgn="auto" latinLnBrk="0" hangingPunct="1">
                  <a:lnSpc>
                    <a:spcPct val="150000"/>
                  </a:lnSpc>
                  <a:spcBef>
                    <a:spcPts val="0"/>
                  </a:spcBef>
                  <a:spcAft>
                    <a:spcPts val="600"/>
                  </a:spcAft>
                  <a:buClrTx/>
                  <a:buSzTx/>
                  <a:buFontTx/>
                  <a:buNone/>
                  <a:tabLst/>
                  <a:defRPr/>
                </a:pPr>
                <a14:m>
                  <m:oMath xmlns:m="http://schemas.openxmlformats.org/officeDocument/2006/math">
                    <m:sSub>
                      <m:sSubPr>
                        <m:ctrlPr>
                          <a:rPr kumimoji="0" lang="zh-CN" altLang="zh-CN" sz="1400" b="1"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400" b="1"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𝑳</m:t>
                        </m:r>
                      </m:e>
                      <m:sub>
                        <m:r>
                          <a:rPr kumimoji="0" lang="en-US" altLang="zh-CN" sz="1400" b="1"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𝟏</m:t>
                        </m:r>
                      </m:sub>
                    </m:sSub>
                  </m:oMath>
                </a14:m>
                <a:r>
                  <a:rPr kumimoji="0" lang="zh-CN" altLang="zh-CN" sz="1400" b="1" i="0" u="none" strike="noStrike" kern="100" cap="none" spc="0" normalizeH="0" baseline="0" noProof="0" dirty="0">
                    <a:ln>
                      <a:noFill/>
                    </a:ln>
                    <a:solidFill>
                      <a:prstClr val="black"/>
                    </a:solidFill>
                    <a:effectLst/>
                    <a:uLnTx/>
                    <a:uFillTx/>
                    <a:latin typeface="Times New Roman" panose="02020603050405020304" pitchFamily="18" charset="0"/>
                    <a:ea typeface="楷体_GB2312"/>
                    <a:cs typeface="Times New Roman" panose="02020603050405020304" pitchFamily="18" charset="0"/>
                  </a:rPr>
                  <a:t>和</a:t>
                </a:r>
                <a14:m>
                  <m:oMath xmlns:m="http://schemas.openxmlformats.org/officeDocument/2006/math">
                    <m:sSub>
                      <m:sSubPr>
                        <m:ctrlPr>
                          <a:rPr kumimoji="0" lang="zh-CN" altLang="zh-CN" sz="1400" b="1"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400" b="1"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𝑳</m:t>
                        </m:r>
                      </m:e>
                      <m:sub>
                        <m:r>
                          <a:rPr kumimoji="0" lang="en-US" altLang="zh-CN" sz="1400" b="1" i="1" u="none" strike="noStrike" kern="100" cap="none" spc="0" normalizeH="0" baseline="0" noProof="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𝟐</m:t>
                        </m:r>
                      </m:sub>
                    </m:sSub>
                  </m:oMath>
                </a14:m>
                <a:r>
                  <a:rPr kumimoji="0" lang="zh-CN" altLang="zh-CN" sz="1400" b="1" i="0" u="none" strike="noStrike" kern="100" cap="none" spc="0" normalizeH="0" baseline="0" noProof="0" dirty="0">
                    <a:ln>
                      <a:noFill/>
                    </a:ln>
                    <a:solidFill>
                      <a:prstClr val="black"/>
                    </a:solidFill>
                    <a:effectLst/>
                    <a:uLnTx/>
                    <a:uFillTx/>
                    <a:latin typeface="Times New Roman" panose="02020603050405020304" pitchFamily="18" charset="0"/>
                    <a:ea typeface="楷体_GB2312"/>
                    <a:cs typeface="Times New Roman" panose="02020603050405020304" pitchFamily="18" charset="0"/>
                  </a:rPr>
                  <a:t>正则化</a:t>
                </a:r>
                <a:r>
                  <a:rPr kumimoji="0" lang="zh-CN" altLang="en-US" sz="1400" b="0" i="0" u="none" strike="noStrike" kern="1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rPr>
                  <a:t>：</a:t>
                </a:r>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对于具有</a:t>
                </a:r>
                <a14:m>
                  <m:oMath xmlns:m="http://schemas.openxmlformats.org/officeDocument/2006/math">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𝑛</m:t>
                    </m:r>
                  </m:oMath>
                </a14:m>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个训练数据</a:t>
                </a:r>
                <a14:m>
                  <m:oMath xmlns:m="http://schemas.openxmlformats.org/officeDocument/2006/math">
                    <m:r>
                      <a:rPr kumimoji="0" lang="en-US" altLang="zh-CN" sz="14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d>
                      <m:dPr>
                        <m:ctrlPr>
                          <a:rPr kumimoji="0" lang="zh-CN" altLang="zh-CN" sz="14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kumimoji="0" lang="zh-CN" altLang="zh-CN" sz="14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𝑥</m:t>
                            </m:r>
                          </m:e>
                          <m:sub>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1</m:t>
                            </m:r>
                          </m:sub>
                        </m:sSub>
                        <m:r>
                          <a:rPr kumimoji="0" lang="en-US" altLang="zh-CN" sz="14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sSub>
                          <m:sSubPr>
                            <m:ctrlPr>
                              <a:rPr kumimoji="0" lang="zh-CN" altLang="zh-CN" sz="14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𝑦</m:t>
                            </m:r>
                          </m:e>
                          <m:sub>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1</m:t>
                            </m:r>
                          </m:sub>
                        </m:sSub>
                      </m:e>
                    </m:d>
                    <m:r>
                      <a:rPr kumimoji="0" lang="en-US" altLang="zh-CN" sz="14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sSub>
                      <m:sSubPr>
                        <m:ctrlPr>
                          <a:rPr kumimoji="0" lang="zh-CN" altLang="zh-CN" sz="14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𝑥</m:t>
                        </m:r>
                      </m:e>
                      <m:sub>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𝑛</m:t>
                        </m:r>
                      </m:sub>
                    </m:sSub>
                    <m:r>
                      <a:rPr kumimoji="0" lang="en-US" altLang="zh-CN" sz="14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sSub>
                      <m:sSubPr>
                        <m:ctrlPr>
                          <a:rPr kumimoji="0" lang="zh-CN" altLang="zh-CN" sz="14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𝑦</m:t>
                        </m:r>
                      </m:e>
                      <m:sub>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𝑛</m:t>
                        </m:r>
                      </m:sub>
                    </m:sSub>
                    <m:r>
                      <a:rPr kumimoji="0" lang="en-US" altLang="zh-CN" sz="14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oMath>
                </a14:m>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的神经网络，其中</a:t>
                </a:r>
                <a14:m>
                  <m:oMath xmlns:m="http://schemas.openxmlformats.org/officeDocument/2006/math">
                    <m:d>
                      <m:dPr>
                        <m:ctrlPr>
                          <a:rPr kumimoji="0" lang="zh-CN" altLang="zh-CN" sz="14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kumimoji="0" lang="zh-CN" altLang="zh-CN" sz="14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𝑥</m:t>
                            </m:r>
                          </m:e>
                          <m:sub>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𝑖</m:t>
                            </m:r>
                          </m:sub>
                        </m:sSub>
                        <m:r>
                          <a:rPr kumimoji="0" lang="en-US" altLang="zh-CN" sz="14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sSub>
                          <m:sSubPr>
                            <m:ctrlPr>
                              <a:rPr kumimoji="0" lang="zh-CN" altLang="zh-CN" sz="14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𝑦</m:t>
                            </m:r>
                          </m:e>
                          <m:sub>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𝑖</m:t>
                            </m:r>
                          </m:sub>
                        </m:sSub>
                      </m:e>
                    </m:d>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(1≤</m:t>
                    </m:r>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𝑖</m:t>
                    </m:r>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𝑛</m:t>
                    </m:r>
                    <m:r>
                      <a:rPr kumimoji="0" lang="en-US" altLang="zh-CN" sz="14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oMath>
                </a14:m>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分别为输入样本及其对应的标签。加入正则化项后，神经网络的损失函数一般可如下表示：</a:t>
                </a:r>
              </a:p>
              <a:p>
                <a:pPr marL="0" marR="0" lvl="0" indent="0" algn="just" defTabSz="914400" rtl="0" eaLnBrk="1" fontAlgn="auto" latinLnBrk="0" hangingPunct="1">
                  <a:lnSpc>
                    <a:spcPct val="150000"/>
                  </a:lnSpc>
                  <a:spcBef>
                    <a:spcPts val="0"/>
                  </a:spcBef>
                  <a:spcAft>
                    <a:spcPts val="600"/>
                  </a:spcAft>
                  <a:buClrTx/>
                  <a:buSzTx/>
                  <a:buFontTx/>
                  <a:buNone/>
                  <a:tabLst/>
                  <a:defRPr/>
                </a:pPr>
                <a14:m>
                  <m:oMathPara xmlns:m="http://schemas.openxmlformats.org/officeDocument/2006/math">
                    <m:oMathParaPr>
                      <m:jc m:val="centerGroup"/>
                    </m:oMathParaPr>
                    <m:oMath xmlns:m="http://schemas.openxmlformats.org/officeDocument/2006/math">
                      <m:func>
                        <m:funcPr>
                          <m:ctrlPr>
                            <a:rPr kumimoji="0" lang="zh-CN" altLang="zh-CN" sz="14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funcPr>
                        <m:fName>
                          <m:r>
                            <m:rPr>
                              <m:sty m:val="p"/>
                            </m:rPr>
                            <a:rPr kumimoji="0" lang="en-US" altLang="zh-CN" sz="1400" b="0" i="0"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min</m:t>
                          </m:r>
                        </m:fName>
                        <m:e>
                          <m:f>
                            <m:fPr>
                              <m:ctrlPr>
                                <a:rPr kumimoji="0" lang="zh-CN" altLang="zh-CN" sz="14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fPr>
                            <m:num>
                              <m:r>
                                <a:rPr kumimoji="0" lang="en-US" altLang="zh-CN" sz="14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1</m:t>
                              </m:r>
                            </m:num>
                            <m:den>
                              <m:r>
                                <a:rPr kumimoji="0" lang="en-US" altLang="zh-CN" sz="14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𝑛</m:t>
                              </m:r>
                            </m:den>
                          </m:f>
                        </m:e>
                      </m:func>
                      <m:nary>
                        <m:naryPr>
                          <m:chr m:val="∑"/>
                          <m:limLoc m:val="subSup"/>
                          <m:ctrlPr>
                            <a:rPr kumimoji="0" lang="zh-CN" altLang="zh-CN" sz="14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naryPr>
                        <m:sub>
                          <m:r>
                            <a:rPr kumimoji="0" lang="en-US" altLang="zh-CN" sz="14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𝑖</m:t>
                          </m:r>
                          <m:r>
                            <a:rPr kumimoji="0" lang="en-US" altLang="zh-CN" sz="14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=1</m:t>
                          </m:r>
                        </m:sub>
                        <m:sup>
                          <m:r>
                            <a:rPr kumimoji="0" lang="en-US" altLang="zh-CN" sz="14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𝑛</m:t>
                          </m:r>
                        </m:sup>
                        <m:e>
                          <m:limLow>
                            <m:limLowPr>
                              <m:ctrlPr>
                                <a:rPr kumimoji="0" lang="zh-CN" altLang="zh-CN" sz="14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limLowPr>
                            <m:e>
                              <m:groupChr>
                                <m:groupChrPr>
                                  <m:chr m:val="⏟"/>
                                  <m:ctrlPr>
                                    <a:rPr kumimoji="0" lang="zh-CN" altLang="zh-CN" sz="14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groupChrPr>
                                <m:e>
                                  <m:r>
                                    <a:rPr kumimoji="0" lang="en-US" altLang="zh-CN" sz="14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𝐿𝑜𝑠𝑠</m:t>
                                  </m:r>
                                  <m:d>
                                    <m:dPr>
                                      <m:ctrlPr>
                                        <a:rPr kumimoji="0" lang="zh-CN" altLang="zh-CN" sz="14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kumimoji="0" lang="zh-CN" altLang="zh-CN" sz="14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4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𝑦</m:t>
                                          </m:r>
                                        </m:e>
                                        <m:sub>
                                          <m:r>
                                            <a:rPr kumimoji="0" lang="en-US" altLang="zh-CN" sz="14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𝑖</m:t>
                                          </m:r>
                                        </m:sub>
                                      </m:sSub>
                                      <m:r>
                                        <a:rPr kumimoji="0" lang="en-US" altLang="zh-CN" sz="14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r>
                                        <a:rPr kumimoji="0" lang="en-US" altLang="zh-CN" sz="14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𝑓</m:t>
                                      </m:r>
                                      <m:d>
                                        <m:dPr>
                                          <m:ctrlPr>
                                            <a:rPr kumimoji="0" lang="zh-CN" altLang="zh-CN" sz="14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altLang="zh-CN" sz="1400" b="1"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𝑾</m:t>
                                          </m:r>
                                          <m:r>
                                            <a:rPr kumimoji="0" lang="en-US" altLang="zh-CN" sz="14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sSub>
                                            <m:sSubPr>
                                              <m:ctrlPr>
                                                <a:rPr kumimoji="0" lang="zh-CN" altLang="zh-CN" sz="14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4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𝑥</m:t>
                                              </m:r>
                                            </m:e>
                                            <m:sub>
                                              <m:r>
                                                <a:rPr kumimoji="0" lang="en-US" altLang="zh-CN" sz="14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𝑖</m:t>
                                              </m:r>
                                            </m:sub>
                                          </m:sSub>
                                        </m:e>
                                      </m:d>
                                    </m:e>
                                  </m:d>
                                </m:e>
                              </m:groupChr>
                            </m:e>
                            <m:lim>
                              <m:r>
                                <a:rPr kumimoji="0" lang="zh-CN" altLang="zh-CN" sz="1400" b="0" i="0"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损失函数</m:t>
                              </m:r>
                            </m:lim>
                          </m:limLow>
                          <m:r>
                            <a:rPr kumimoji="0" lang="en-US" altLang="zh-CN" sz="14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limLow>
                            <m:limLowPr>
                              <m:ctrlPr>
                                <a:rPr kumimoji="0" lang="zh-CN" altLang="zh-CN" sz="14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limLowPr>
                            <m:e>
                              <m:groupChr>
                                <m:groupChrPr>
                                  <m:chr m:val="⏟"/>
                                  <m:ctrlPr>
                                    <a:rPr kumimoji="0" lang="zh-CN" altLang="zh-CN" sz="14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groupChrPr>
                                <m:e>
                                  <m:r>
                                    <a:rPr kumimoji="0" lang="en-US" altLang="zh-CN" sz="14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𝜆</m:t>
                                  </m:r>
                                </m:e>
                              </m:groupChr>
                            </m:e>
                            <m:lim>
                              <m:r>
                                <a:rPr kumimoji="0" lang="zh-CN" altLang="zh-CN" sz="1400" b="0" i="0"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正则化权重</m:t>
                              </m:r>
                            </m:lim>
                          </m:limLow>
                          <m:r>
                            <a:rPr kumimoji="0" lang="en-US" altLang="zh-CN" sz="14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limLow>
                            <m:limLowPr>
                              <m:ctrlPr>
                                <a:rPr kumimoji="0" lang="zh-CN" altLang="zh-CN" sz="14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limLowPr>
                            <m:e>
                              <m:groupChr>
                                <m:groupChrPr>
                                  <m:chr m:val="⏟"/>
                                  <m:ctrlPr>
                                    <a:rPr kumimoji="0" lang="zh-CN" altLang="zh-CN" sz="14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groupChrPr>
                                <m:e>
                                  <m:r>
                                    <m:rPr>
                                      <m:sty m:val="p"/>
                                    </m:rPr>
                                    <a:rPr kumimoji="0" lang="en-US" altLang="zh-CN" sz="1400" b="0" i="0"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Φ</m:t>
                                  </m:r>
                                  <m:r>
                                    <a:rPr kumimoji="0" lang="en-US" altLang="zh-CN" sz="14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r>
                                    <a:rPr kumimoji="0" lang="en-US" altLang="zh-CN" sz="1400" b="1"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𝑾</m:t>
                                  </m:r>
                                  <m:r>
                                    <a:rPr kumimoji="0" lang="en-US" altLang="zh-CN" sz="14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e>
                              </m:groupChr>
                            </m:e>
                            <m:lim>
                              <m:r>
                                <a:rPr kumimoji="0" lang="zh-CN" altLang="zh-CN" sz="1400" b="0" i="0"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正则化项</m:t>
                              </m:r>
                            </m:lim>
                          </m:limLow>
                        </m:e>
                      </m:nary>
                    </m:oMath>
                  </m:oMathPara>
                </a14:m>
                <a:endParaRPr kumimoji="0" lang="zh-CN" altLang="zh-CN" sz="1400" b="0" i="0" u="none" strike="noStrike" kern="1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266700" algn="just" defTabSz="914400" rtl="0" eaLnBrk="1" fontAlgn="auto" latinLnBrk="0" hangingPunct="1">
                  <a:lnSpc>
                    <a:spcPct val="150000"/>
                  </a:lnSpc>
                  <a:spcBef>
                    <a:spcPts val="0"/>
                  </a:spcBef>
                  <a:spcAft>
                    <a:spcPts val="0"/>
                  </a:spcAft>
                  <a:buClrTx/>
                  <a:buSzTx/>
                  <a:buFontTx/>
                  <a:buNone/>
                  <a:tabLst/>
                  <a:defRPr/>
                </a:pPr>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其中，</a:t>
                </a:r>
                <a14:m>
                  <m:oMath xmlns:m="http://schemas.openxmlformats.org/officeDocument/2006/math">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𝑓</m:t>
                    </m:r>
                    <m:d>
                      <m:dPr>
                        <m:ctrlPr>
                          <a:rPr kumimoji="0" lang="zh-CN" altLang="zh-CN" sz="14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altLang="zh-CN" sz="1400" b="1"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𝑾</m:t>
                        </m:r>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sSub>
                          <m:sSubPr>
                            <m:ctrlPr>
                              <a:rPr kumimoji="0" lang="zh-CN" altLang="zh-CN" sz="14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𝑥</m:t>
                            </m:r>
                          </m:e>
                          <m:sub>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𝑖</m:t>
                            </m:r>
                          </m:sub>
                        </m:sSub>
                      </m:e>
                    </m:d>
                  </m:oMath>
                </a14:m>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表示参数为</a:t>
                </a:r>
                <a14:m>
                  <m:oMath xmlns:m="http://schemas.openxmlformats.org/officeDocument/2006/math">
                    <m:r>
                      <a:rPr kumimoji="0" lang="en-US" altLang="zh-CN" sz="1400" b="1"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𝑾</m:t>
                    </m:r>
                  </m:oMath>
                </a14:m>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的神经网络对输入</a:t>
                </a:r>
                <a14:m>
                  <m:oMath xmlns:m="http://schemas.openxmlformats.org/officeDocument/2006/math">
                    <m:sSub>
                      <m:sSubPr>
                        <m:ctrlPr>
                          <a:rPr kumimoji="0" lang="zh-CN" altLang="zh-CN" sz="14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𝑥</m:t>
                        </m:r>
                      </m:e>
                      <m:sub>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𝑖</m:t>
                        </m:r>
                      </m:sub>
                    </m:sSub>
                  </m:oMath>
                </a14:m>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的预测、</a:t>
                </a:r>
                <a14:m>
                  <m:oMath xmlns:m="http://schemas.openxmlformats.org/officeDocument/2006/math">
                    <m:r>
                      <m:rPr>
                        <m:sty m:val="p"/>
                      </m:rPr>
                      <a:rPr kumimoji="0" lang="en-US" altLang="zh-CN" sz="14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Φ</m:t>
                    </m:r>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r>
                      <a:rPr kumimoji="0" lang="en-US" altLang="zh-CN" sz="1400" b="1"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𝑾</m:t>
                    </m:r>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oMath>
                </a14:m>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为正则化项（又称惩罚项）、</a:t>
                </a:r>
                <a14:m>
                  <m:oMath xmlns:m="http://schemas.openxmlformats.org/officeDocument/2006/math">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𝜆</m:t>
                    </m:r>
                  </m:oMath>
                </a14:m>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为正则项权重。</a:t>
                </a:r>
              </a:p>
              <a:p>
                <a:pPr marL="0" marR="0" lvl="0" indent="266700" algn="just" defTabSz="914400" rtl="0" eaLnBrk="1" fontAlgn="auto" latinLnBrk="0" hangingPunct="1">
                  <a:lnSpc>
                    <a:spcPct val="150000"/>
                  </a:lnSpc>
                  <a:spcBef>
                    <a:spcPts val="0"/>
                  </a:spcBef>
                  <a:spcAft>
                    <a:spcPts val="0"/>
                  </a:spcAft>
                  <a:buClrTx/>
                  <a:buSzTx/>
                  <a:buFontTx/>
                  <a:buNone/>
                  <a:tabLst/>
                  <a:defRPr/>
                </a:pPr>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正则化项</a:t>
                </a:r>
                <a14:m>
                  <m:oMath xmlns:m="http://schemas.openxmlformats.org/officeDocument/2006/math">
                    <m:r>
                      <m:rPr>
                        <m:sty m:val="p"/>
                      </m:rPr>
                      <a:rPr kumimoji="0" lang="en-US" altLang="zh-CN" sz="14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Φ</m:t>
                    </m:r>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r>
                      <a:rPr kumimoji="0" lang="en-US" altLang="zh-CN" sz="1400" b="1"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𝑾</m:t>
                    </m:r>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oMath>
                </a14:m>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一般用模型参数</a:t>
                </a:r>
                <a14:m>
                  <m:oMath xmlns:m="http://schemas.openxmlformats.org/officeDocument/2006/math">
                    <m:r>
                      <a:rPr kumimoji="0" lang="en-US" altLang="zh-CN" sz="1400" b="1"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𝑾</m:t>
                    </m:r>
                  </m:oMath>
                </a14:m>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的范数形式来表示。假设神经网络模型中参数数目为</a:t>
                </a:r>
                <a14:m>
                  <m:oMath xmlns:m="http://schemas.openxmlformats.org/officeDocument/2006/math">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ℕ</m:t>
                    </m:r>
                  </m:oMath>
                </a14:m>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，则参数的范数形式主要有：</a:t>
                </a:r>
              </a:p>
              <a:p>
                <a:pPr marL="0" marR="0" lvl="0" indent="267970" algn="just" defTabSz="914400" rtl="0" eaLnBrk="1" fontAlgn="auto" latinLnBrk="0" hangingPunct="1">
                  <a:lnSpc>
                    <a:spcPct val="150000"/>
                  </a:lnSpc>
                  <a:spcBef>
                    <a:spcPts val="0"/>
                  </a:spcBef>
                  <a:spcAft>
                    <a:spcPts val="0"/>
                  </a:spcAft>
                  <a:buClrTx/>
                  <a:buSzTx/>
                  <a:buFontTx/>
                  <a:buNone/>
                  <a:tabLst/>
                  <a:defRPr/>
                </a:pPr>
                <a14:m>
                  <m:oMath xmlns:m="http://schemas.openxmlformats.org/officeDocument/2006/math">
                    <m:sSub>
                      <m:sSubPr>
                        <m:ctrlPr>
                          <a:rPr kumimoji="0" lang="zh-CN" altLang="zh-CN"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𝑳</m:t>
                        </m:r>
                      </m:e>
                      <m:sub>
                        <m:r>
                          <a:rPr kumimoji="0" lang="en-US" altLang="zh-CN"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t>𝟎</m:t>
                        </m:r>
                      </m:sub>
                    </m:sSub>
                  </m:oMath>
                </a14:m>
                <a:r>
                  <a:rPr kumimoji="0" lang="zh-CN" altLang="zh-CN" sz="1400" b="1"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范数</a:t>
                </a:r>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：数学表示为</a:t>
                </a:r>
                <a14:m>
                  <m:oMath xmlns:m="http://schemas.openxmlformats.org/officeDocument/2006/math">
                    <m:sSub>
                      <m:sSubPr>
                        <m:ctrlPr>
                          <a:rPr kumimoji="0" lang="zh-CN" altLang="zh-CN" sz="14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d>
                          <m:dPr>
                            <m:begChr m:val="‖"/>
                            <m:endChr m:val="‖"/>
                            <m:ctrlPr>
                              <a:rPr kumimoji="0" lang="zh-CN" altLang="zh-CN" sz="14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altLang="zh-CN" sz="1400" b="1"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𝑾</m:t>
                            </m:r>
                          </m:e>
                        </m:d>
                      </m:e>
                      <m:sub>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0</m:t>
                        </m:r>
                      </m:sub>
                    </m:sSub>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nary>
                      <m:naryPr>
                        <m:chr m:val="∑"/>
                        <m:limLoc m:val="subSup"/>
                        <m:ctrlPr>
                          <a:rPr kumimoji="0" lang="zh-CN" altLang="zh-CN" sz="14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naryPr>
                      <m:sub>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𝑖</m:t>
                        </m:r>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=1</m:t>
                        </m:r>
                      </m:sub>
                      <m:sup>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ℕ</m:t>
                        </m:r>
                      </m:sup>
                      <m:e>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𝕀</m:t>
                        </m:r>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sSub>
                          <m:sSubPr>
                            <m:ctrlPr>
                              <a:rPr kumimoji="0" lang="zh-CN" altLang="zh-CN" sz="14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𝑤</m:t>
                            </m:r>
                          </m:e>
                          <m:sub>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𝑖</m:t>
                            </m:r>
                          </m:sub>
                        </m:sSub>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≠0]</m:t>
                        </m:r>
                      </m:e>
                    </m:nary>
                  </m:oMath>
                </a14:m>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，其中</a:t>
                </a:r>
                <a14:m>
                  <m:oMath xmlns:m="http://schemas.openxmlformats.org/officeDocument/2006/math">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𝕀</m:t>
                    </m:r>
                  </m:oMath>
                </a14:m>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是指示函数，若括号内表达式为真，函数值为</a:t>
                </a:r>
                <a:r>
                  <a:rPr kumimoji="0" lang="en-US"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1</a:t>
                </a:r>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，反之为</a:t>
                </a:r>
                <a:r>
                  <a:rPr kumimoji="0" lang="en-US"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0</a:t>
                </a:r>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。所以</a:t>
                </a:r>
                <a14:m>
                  <m:oMath xmlns:m="http://schemas.openxmlformats.org/officeDocument/2006/math">
                    <m:sSub>
                      <m:sSubPr>
                        <m:ctrlPr>
                          <a:rPr kumimoji="0" lang="zh-CN" altLang="zh-CN" sz="14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t>𝐿</m:t>
                        </m:r>
                      </m:e>
                      <m:sub>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t>0</m:t>
                        </m:r>
                      </m:sub>
                    </m:sSub>
                  </m:oMath>
                </a14:m>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范数指模型参数</a:t>
                </a:r>
                <a14:m>
                  <m:oMath xmlns:m="http://schemas.openxmlformats.org/officeDocument/2006/math">
                    <m:r>
                      <a:rPr kumimoji="0" lang="en-US" altLang="zh-CN" sz="1400" b="1"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𝑾</m:t>
                    </m:r>
                  </m:oMath>
                </a14:m>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中非零元素个数。</a:t>
                </a:r>
                <a14:m>
                  <m:oMath xmlns:m="http://schemas.openxmlformats.org/officeDocument/2006/math">
                    <m:sSub>
                      <m:sSubPr>
                        <m:ctrlPr>
                          <a:rPr kumimoji="0" lang="zh-CN" altLang="zh-CN" sz="14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t>𝐿</m:t>
                        </m:r>
                      </m:e>
                      <m:sub>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t>0</m:t>
                        </m:r>
                      </m:sub>
                    </m:sSub>
                  </m:oMath>
                </a14:m>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可实现模型参数的稀疏化。但是，由于</a:t>
                </a:r>
                <a14:m>
                  <m:oMath xmlns:m="http://schemas.openxmlformats.org/officeDocument/2006/math">
                    <m:sSub>
                      <m:sSubPr>
                        <m:ctrlPr>
                          <a:rPr kumimoji="0" lang="zh-CN" altLang="zh-CN" sz="14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t>𝐿</m:t>
                        </m:r>
                      </m:e>
                      <m:sub>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t>0</m:t>
                        </m:r>
                      </m:sub>
                    </m:sSub>
                  </m:oMath>
                </a14:m>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范数正则化是一个</a:t>
                </a:r>
                <a:r>
                  <a:rPr kumimoji="0" lang="en-US"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NP Hard</a:t>
                </a:r>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问题，难以求解，因此一般不用</a:t>
                </a:r>
                <a14:m>
                  <m:oMath xmlns:m="http://schemas.openxmlformats.org/officeDocument/2006/math">
                    <m:sSub>
                      <m:sSubPr>
                        <m:ctrlPr>
                          <a:rPr kumimoji="0" lang="zh-CN" altLang="zh-CN" sz="14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t>𝐿</m:t>
                        </m:r>
                      </m:e>
                      <m:sub>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t>0</m:t>
                        </m:r>
                      </m:sub>
                    </m:sSub>
                  </m:oMath>
                </a14:m>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范数。</a:t>
                </a:r>
              </a:p>
              <a:p>
                <a:pPr marL="0" marR="0" lvl="0" indent="267970" algn="just" defTabSz="914400" rtl="0" eaLnBrk="1" fontAlgn="auto" latinLnBrk="0" hangingPunct="1">
                  <a:lnSpc>
                    <a:spcPct val="150000"/>
                  </a:lnSpc>
                  <a:spcBef>
                    <a:spcPts val="0"/>
                  </a:spcBef>
                  <a:spcAft>
                    <a:spcPts val="0"/>
                  </a:spcAft>
                  <a:buClrTx/>
                  <a:buSzTx/>
                  <a:buFontTx/>
                  <a:buNone/>
                  <a:tabLst/>
                  <a:defRPr/>
                </a:pPr>
                <a14:m>
                  <m:oMath xmlns:m="http://schemas.openxmlformats.org/officeDocument/2006/math">
                    <m:sSub>
                      <m:sSubPr>
                        <m:ctrlPr>
                          <a:rPr kumimoji="0" lang="zh-CN" altLang="zh-CN"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𝑳</m:t>
                        </m:r>
                      </m:e>
                      <m:sub>
                        <m:r>
                          <a:rPr kumimoji="0" lang="en-US" altLang="zh-CN"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t>𝟏</m:t>
                        </m:r>
                      </m:sub>
                    </m:sSub>
                  </m:oMath>
                </a14:m>
                <a:r>
                  <a:rPr kumimoji="0" lang="zh-CN" altLang="zh-CN" sz="1400" b="1"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范数</a:t>
                </a:r>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：数学表示为</a:t>
                </a:r>
                <a14:m>
                  <m:oMath xmlns:m="http://schemas.openxmlformats.org/officeDocument/2006/math">
                    <m:sSub>
                      <m:sSubPr>
                        <m:ctrlPr>
                          <a:rPr kumimoji="0" lang="zh-CN" altLang="zh-CN" sz="14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d>
                          <m:dPr>
                            <m:begChr m:val="‖"/>
                            <m:endChr m:val="‖"/>
                            <m:ctrlPr>
                              <a:rPr kumimoji="0" lang="zh-CN" altLang="zh-CN" sz="14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𝑊</m:t>
                            </m:r>
                          </m:e>
                        </m:d>
                      </m:e>
                      <m:sub>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1</m:t>
                        </m:r>
                      </m:sub>
                    </m:sSub>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nary>
                      <m:naryPr>
                        <m:chr m:val="∑"/>
                        <m:limLoc m:val="subSup"/>
                        <m:ctrlPr>
                          <a:rPr kumimoji="0" lang="zh-CN" altLang="zh-CN" sz="14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naryPr>
                      <m:sub>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𝑖</m:t>
                        </m:r>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=1</m:t>
                        </m:r>
                      </m:sub>
                      <m:sup>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ℕ</m:t>
                        </m:r>
                      </m:sup>
                      <m:e>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sSub>
                          <m:sSubPr>
                            <m:ctrlPr>
                              <a:rPr kumimoji="0" lang="zh-CN" altLang="zh-CN" sz="14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𝑤</m:t>
                            </m:r>
                          </m:e>
                          <m:sub>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𝑖</m:t>
                            </m:r>
                          </m:sub>
                        </m:sSub>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e>
                    </m:nary>
                  </m:oMath>
                </a14:m>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，指模型参数</a:t>
                </a:r>
                <a14:m>
                  <m:oMath xmlns:m="http://schemas.openxmlformats.org/officeDocument/2006/math">
                    <m:r>
                      <a:rPr kumimoji="0" lang="en-US" altLang="zh-CN" sz="1400" b="1"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𝑾</m:t>
                    </m:r>
                  </m:oMath>
                </a14:m>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中各个元素的绝对值之和。</a:t>
                </a:r>
                <a14:m>
                  <m:oMath xmlns:m="http://schemas.openxmlformats.org/officeDocument/2006/math">
                    <m:sSub>
                      <m:sSubPr>
                        <m:ctrlPr>
                          <a:rPr kumimoji="0" lang="zh-CN" altLang="zh-CN" sz="14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t>𝐿</m:t>
                        </m:r>
                      </m:e>
                      <m:sub>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t>1</m:t>
                        </m:r>
                      </m:sub>
                    </m:sSub>
                  </m:oMath>
                </a14:m>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范数也被称为</a:t>
                </a:r>
                <a:r>
                  <a:rPr kumimoji="0" lang="en-US"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a:t>
                </a:r>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稀疏规则算子</a:t>
                </a:r>
                <a:r>
                  <a:rPr kumimoji="0" lang="en-US"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a:t>
                </a:r>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a:t>
                </a:r>
                <a:r>
                  <a:rPr kumimoji="0" lang="en-US"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Lasso regularization</a:t>
                </a:r>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a:t>
                </a:r>
              </a:p>
              <a:p>
                <a:pPr marL="0" marR="0" lvl="0" indent="267970" algn="just" defTabSz="914400" rtl="0" eaLnBrk="1" fontAlgn="auto" latinLnBrk="0" hangingPunct="1">
                  <a:lnSpc>
                    <a:spcPct val="150000"/>
                  </a:lnSpc>
                  <a:spcBef>
                    <a:spcPts val="0"/>
                  </a:spcBef>
                  <a:spcAft>
                    <a:spcPts val="0"/>
                  </a:spcAft>
                  <a:buClrTx/>
                  <a:buSzTx/>
                  <a:buFontTx/>
                  <a:buNone/>
                  <a:tabLst/>
                  <a:defRPr/>
                </a:pPr>
                <a14:m>
                  <m:oMath xmlns:m="http://schemas.openxmlformats.org/officeDocument/2006/math">
                    <m:sSub>
                      <m:sSubPr>
                        <m:ctrlPr>
                          <a:rPr kumimoji="0" lang="zh-CN" altLang="zh-CN"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𝑳</m:t>
                        </m:r>
                      </m:e>
                      <m:sub>
                        <m:r>
                          <a:rPr kumimoji="0" lang="en-US" altLang="zh-CN"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t>𝟐</m:t>
                        </m:r>
                      </m:sub>
                    </m:sSub>
                  </m:oMath>
                </a14:m>
                <a:r>
                  <a:rPr kumimoji="0" lang="zh-CN" altLang="zh-CN" sz="1400" b="1"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范数</a:t>
                </a:r>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：数学表示为</a:t>
                </a:r>
                <a14:m>
                  <m:oMath xmlns:m="http://schemas.openxmlformats.org/officeDocument/2006/math">
                    <m:sSub>
                      <m:sSubPr>
                        <m:ctrlPr>
                          <a:rPr kumimoji="0" lang="zh-CN" altLang="zh-CN" sz="14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d>
                          <m:dPr>
                            <m:begChr m:val="‖"/>
                            <m:endChr m:val="‖"/>
                            <m:ctrlPr>
                              <a:rPr kumimoji="0" lang="zh-CN" altLang="zh-CN" sz="14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𝑊</m:t>
                            </m:r>
                          </m:e>
                        </m:d>
                      </m:e>
                      <m:sub>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2</m:t>
                        </m:r>
                      </m:sub>
                    </m:sSub>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rad>
                      <m:radPr>
                        <m:degHide m:val="on"/>
                        <m:ctrlPr>
                          <a:rPr kumimoji="0" lang="zh-CN" altLang="zh-CN" sz="14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radPr>
                      <m:deg/>
                      <m:e>
                        <m:nary>
                          <m:naryPr>
                            <m:chr m:val="∑"/>
                            <m:limLoc m:val="subSup"/>
                            <m:ctrlPr>
                              <a:rPr kumimoji="0" lang="zh-CN" altLang="zh-CN" sz="14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naryPr>
                          <m:sub>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𝑖</m:t>
                            </m:r>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=1</m:t>
                            </m:r>
                          </m:sub>
                          <m:sup>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ℕ</m:t>
                            </m:r>
                          </m:sup>
                          <m:e>
                            <m:sSubSup>
                              <m:sSubSupPr>
                                <m:ctrlPr>
                                  <a:rPr kumimoji="0" lang="zh-CN" altLang="zh-CN" sz="14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SupPr>
                              <m:e>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𝑤</m:t>
                                </m:r>
                              </m:e>
                              <m:sub>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𝑖</m:t>
                                </m:r>
                              </m:sub>
                              <m:sup>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2</m:t>
                                </m:r>
                              </m:sup>
                            </m:sSubSup>
                          </m:e>
                        </m:nary>
                      </m:e>
                    </m:rad>
                  </m:oMath>
                </a14:m>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，指模型参数</a:t>
                </a:r>
                <a14:m>
                  <m:oMath xmlns:m="http://schemas.openxmlformats.org/officeDocument/2006/math">
                    <m:r>
                      <a:rPr kumimoji="0" lang="en-US" altLang="zh-CN" sz="1400" b="1"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𝑾</m:t>
                    </m:r>
                  </m:oMath>
                </a14:m>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中各个元素平方和的开方。</a:t>
                </a:r>
              </a:p>
            </p:txBody>
          </p:sp>
        </mc:Choice>
        <mc:Fallback xmlns="">
          <p:sp>
            <p:nvSpPr>
              <p:cNvPr id="2" name="矩形 1">
                <a:extLst>
                  <a:ext uri="{FF2B5EF4-FFF2-40B4-BE49-F238E27FC236}">
                    <a16:creationId xmlns:a16="http://schemas.microsoft.com/office/drawing/2014/main" id="{786499CD-1870-4D78-BFC1-704468D000D7}"/>
                  </a:ext>
                </a:extLst>
              </p:cNvPr>
              <p:cNvSpPr>
                <a:spLocks noRot="1" noChangeAspect="1" noMove="1" noResize="1" noEditPoints="1" noAdjustHandles="1" noChangeArrowheads="1" noChangeShapeType="1" noTextEdit="1"/>
              </p:cNvSpPr>
              <p:nvPr/>
            </p:nvSpPr>
            <p:spPr>
              <a:xfrm>
                <a:off x="518160" y="1845757"/>
                <a:ext cx="11155680" cy="4340804"/>
              </a:xfrm>
              <a:prstGeom prst="rect">
                <a:avLst/>
              </a:prstGeom>
              <a:blipFill>
                <a:blip r:embed="rId3"/>
                <a:stretch>
                  <a:fillRect l="-164" r="-1803" b="-842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579489781"/>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583380" y="726948"/>
            <a:ext cx="7464387" cy="497934"/>
            <a:chOff x="4099943" y="2819853"/>
            <a:chExt cx="2570275" cy="497934"/>
          </a:xfrm>
        </p:grpSpPr>
        <p:sp>
          <p:nvSpPr>
            <p:cNvPr id="4" name="平行四边形 3"/>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5" name="平行四边形 4"/>
            <p:cNvSpPr/>
            <p:nvPr/>
          </p:nvSpPr>
          <p:spPr bwMode="auto">
            <a:xfrm>
              <a:off x="4122533" y="2819853"/>
              <a:ext cx="2547685"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6" name="矩形 5"/>
            <p:cNvSpPr/>
            <p:nvPr/>
          </p:nvSpPr>
          <p:spPr>
            <a:xfrm>
              <a:off x="4216534" y="2853798"/>
              <a:ext cx="2359684" cy="400110"/>
            </a:xfrm>
            <a:prstGeom prst="rect">
              <a:avLst/>
            </a:prstGeom>
          </p:spPr>
          <p:txBody>
            <a:bodyPr wrap="square">
              <a:spAutoFit/>
            </a:bodyPr>
            <a:lstStyle/>
            <a:p>
              <a:pPr marL="0" marR="0" lvl="0" indent="0" algn="ctr" defTabSz="914400" rtl="0" eaLnBrk="1" fontAlgn="auto" latinLnBrk="0" hangingPunct="1">
                <a:lnSpc>
                  <a:spcPct val="100000"/>
                </a:lnSpc>
                <a:spcBef>
                  <a:spcPct val="50000"/>
                </a:spcBef>
                <a:spcAft>
                  <a:spcPts val="0"/>
                </a:spcAft>
                <a:buClrTx/>
                <a:buSzTx/>
                <a:buFontTx/>
                <a:buNone/>
                <a:tabLst/>
                <a:defRPr/>
              </a:pPr>
              <a:r>
                <a:rPr kumimoji="0" lang="zh-CN" altLang="en-US" sz="2000" b="1" i="0" u="none" strike="noStrike" kern="1200" cap="none" spc="0" normalizeH="0" baseline="0" noProof="0" dirty="0">
                  <a:ln>
                    <a:noFill/>
                  </a:ln>
                  <a:solidFill>
                    <a:prstClr val="black">
                      <a:lumMod val="95000"/>
                      <a:lumOff val="5000"/>
                    </a:prstClr>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深度学习在自然语言中应用之一：词向量生成</a:t>
              </a:r>
              <a:endParaRPr kumimoji="0" lang="zh-CN" altLang="en-US" sz="2000" b="1" i="0" u="none" strike="noStrike" kern="120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endParaRPr>
            </a:p>
          </p:txBody>
        </p:sp>
      </p:grpSp>
      <p:sp>
        <p:nvSpPr>
          <p:cNvPr id="25" name="矩形 24">
            <a:extLst>
              <a:ext uri="{FF2B5EF4-FFF2-40B4-BE49-F238E27FC236}">
                <a16:creationId xmlns:a16="http://schemas.microsoft.com/office/drawing/2014/main" id="{FA7E4C39-58FC-4583-BCF8-B462E31C5699}"/>
              </a:ext>
            </a:extLst>
          </p:cNvPr>
          <p:cNvSpPr/>
          <p:nvPr/>
        </p:nvSpPr>
        <p:spPr>
          <a:xfrm>
            <a:off x="852473" y="129010"/>
            <a:ext cx="4493538"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mn-cs"/>
              </a:rPr>
              <a:t>五、</a:t>
            </a: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深度学习在自然语言和计算机视觉中的应用</a:t>
            </a:r>
          </a:p>
        </p:txBody>
      </p:sp>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F5496915-B4D4-4889-9D78-95DC7BC41061}"/>
                  </a:ext>
                </a:extLst>
              </p:cNvPr>
              <p:cNvSpPr/>
              <p:nvPr/>
            </p:nvSpPr>
            <p:spPr>
              <a:xfrm>
                <a:off x="588159" y="1695902"/>
                <a:ext cx="5022165" cy="4401205"/>
              </a:xfrm>
              <a:prstGeom prst="rect">
                <a:avLst/>
              </a:prstGeom>
            </p:spPr>
            <p:txBody>
              <a:bodyPr wrap="square">
                <a:spAutoFit/>
              </a:bodyPr>
              <a:lstStyle/>
              <a:p>
                <a:pPr marL="457200" marR="0" lvl="0" indent="-457200" algn="l" defTabSz="914400" rtl="0" eaLnBrk="1" fontAlgn="auto" latinLnBrk="0" hangingPunct="1">
                  <a:lnSpc>
                    <a:spcPct val="100000"/>
                  </a:lnSpc>
                  <a:spcBef>
                    <a:spcPts val="0"/>
                  </a:spcBef>
                  <a:spcAft>
                    <a:spcPts val="0"/>
                  </a:spcAft>
                  <a:buClrTx/>
                  <a:buSzTx/>
                  <a:buFont typeface="Wingdings" panose="05000000000000000000" pitchFamily="2" charset="2"/>
                  <a:buChar char="l"/>
                  <a:tabLst/>
                  <a:defRPr/>
                </a:pPr>
                <a:endParaRPr kumimoji="0" lang="zh-CN" altLang="en-US" sz="14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a:p>
                <a:pPr marL="285750" marR="0" lvl="0" indent="-285750" algn="just" defTabSz="914400" rtl="0" eaLnBrk="1" fontAlgn="auto" latinLnBrk="0" hangingPunct="1">
                  <a:lnSpc>
                    <a:spcPct val="100000"/>
                  </a:lnSpc>
                  <a:spcBef>
                    <a:spcPts val="0"/>
                  </a:spcBef>
                  <a:spcAft>
                    <a:spcPts val="0"/>
                  </a:spcAft>
                  <a:buClrTx/>
                  <a:buSzTx/>
                  <a:buFont typeface="Wingdings" panose="05000000000000000000" pitchFamily="2" charset="2"/>
                  <a:buChar char="l"/>
                  <a:tabLst/>
                  <a:defRPr/>
                </a:pPr>
                <a:r>
                  <a:rPr kumimoji="0" lang="zh-CN" altLang="en-US" sz="1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在基于规则和统计的自然语言传统方法中，通常将单词视为独立符号。为了表达文本，“词袋（</a:t>
                </a:r>
                <a:r>
                  <a:rPr kumimoji="0" lang="en-US"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bag of words</a:t>
                </a:r>
                <a:r>
                  <a:rPr kumimoji="0" lang="zh-CN" altLang="en-US" sz="1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）”模型被采用，但是这一模型忽略了文本单词之间的依赖关系，仅仅将文本看作单词的集合（忽略了单词之间的先后次序）。</a:t>
                </a:r>
              </a:p>
              <a:p>
                <a:pPr marL="285750" marR="0" lvl="0" indent="-285750" algn="just" defTabSz="914400" rtl="0" eaLnBrk="1" fontAlgn="auto" latinLnBrk="0" hangingPunct="1">
                  <a:lnSpc>
                    <a:spcPct val="100000"/>
                  </a:lnSpc>
                  <a:spcBef>
                    <a:spcPts val="0"/>
                  </a:spcBef>
                  <a:spcAft>
                    <a:spcPts val="0"/>
                  </a:spcAft>
                  <a:buClrTx/>
                  <a:buSzTx/>
                  <a:buFont typeface="Wingdings" panose="05000000000000000000" pitchFamily="2" charset="2"/>
                  <a:buChar char="l"/>
                  <a:tabLst/>
                  <a:defRPr/>
                </a:pPr>
                <a:r>
                  <a:rPr kumimoji="0" lang="zh-CN" altLang="en-US" sz="1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在词袋模型中，一个单词按照词典序被表示为一个词典维数大小的向量（称为</a:t>
                </a:r>
                <a:r>
                  <a:rPr kumimoji="0" lang="en-US"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one-hot vector</a:t>
                </a:r>
                <a:r>
                  <a:rPr kumimoji="0" lang="zh-CN" altLang="en-US" sz="1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），向量中该单词所对应位置按照其在文档中出现与否取值为</a:t>
                </a:r>
                <a:r>
                  <a:rPr kumimoji="0" lang="en-US"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1</a:t>
                </a:r>
                <a:r>
                  <a:rPr kumimoji="0" lang="zh-CN" altLang="en-US" sz="1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或</a:t>
                </a:r>
                <a:r>
                  <a:rPr kumimoji="0" lang="en-US"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0</a:t>
                </a:r>
                <a:r>
                  <a:rPr kumimoji="0" lang="zh-CN" altLang="en-US" sz="1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0" lang="en-US"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1</a:t>
                </a:r>
                <a:r>
                  <a:rPr kumimoji="0" lang="zh-CN" altLang="en-US" sz="1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表示该单词在文档中出现，</a:t>
                </a:r>
                <a:r>
                  <a:rPr kumimoji="0" lang="en-US"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0</a:t>
                </a:r>
                <a:r>
                  <a:rPr kumimoji="0" lang="zh-CN" altLang="en-US" sz="1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表示没有出现（见图</a:t>
                </a:r>
                <a:r>
                  <a:rPr kumimoji="0" lang="en-US"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5.23</a:t>
                </a:r>
                <a:r>
                  <a:rPr kumimoji="0" lang="zh-CN" altLang="en-US" sz="1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）。每个单词被表达为单词向量后，一些与自然语言相关的工作（如聚类、同义词计算、主题挖掘等）可以依次开展。</a:t>
                </a:r>
                <a:endParaRPr kumimoji="0" lang="en-US"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a:p>
                <a:pPr marL="285750" marR="0" lvl="0" indent="-285750" algn="just" defTabSz="914400" rtl="0" eaLnBrk="1" fontAlgn="auto" latinLnBrk="0" hangingPunct="1">
                  <a:lnSpc>
                    <a:spcPct val="100000"/>
                  </a:lnSpc>
                  <a:spcBef>
                    <a:spcPts val="0"/>
                  </a:spcBef>
                  <a:spcAft>
                    <a:spcPts val="0"/>
                  </a:spcAft>
                  <a:buClrTx/>
                  <a:buSzTx/>
                  <a:buFont typeface="Wingdings" panose="05000000000000000000" pitchFamily="2" charset="2"/>
                  <a:buChar char="l"/>
                  <a:tabLst/>
                  <a:defRPr/>
                </a:pPr>
                <a:r>
                  <a:rPr kumimoji="0" lang="zh-CN"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为了刻画不同单词之间的语义相关性，研究人员希望使用一种分布式向量表达</a:t>
                </a:r>
                <a:r>
                  <a:rPr kumimoji="0" lang="en-US"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(distributed vector representation)</a:t>
                </a:r>
                <a:r>
                  <a:rPr kumimoji="0" lang="zh-CN"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对不同单词进行表达。利用深度学习模型，可将每个单词表征为</a:t>
                </a:r>
                <a14:m>
                  <m:oMath xmlns:m="http://schemas.openxmlformats.org/officeDocument/2006/math">
                    <m:r>
                      <a:rPr kumimoji="0" lang="en-US" altLang="zh-CN" sz="1400" b="0" i="0" u="none" strike="noStrike" kern="1200" cap="none" spc="0" normalizeH="0" baseline="0" noProof="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𝑁</m:t>
                    </m:r>
                  </m:oMath>
                </a14:m>
                <a:r>
                  <a:rPr kumimoji="0" lang="zh-CN"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维实数值的分布式向量。这样一来可以把对文本内容分析简化为 </a:t>
                </a:r>
                <a14:m>
                  <m:oMath xmlns:m="http://schemas.openxmlformats.org/officeDocument/2006/math">
                    <m:r>
                      <a:rPr kumimoji="0" lang="en-US" altLang="zh-CN" sz="1400" b="0" i="0" u="none" strike="noStrike" kern="1200" cap="none" spc="0" normalizeH="0" baseline="0" noProof="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𝑁</m:t>
                    </m:r>
                  </m:oMath>
                </a14:m>
                <a:r>
                  <a:rPr kumimoji="0" lang="zh-CN"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维向量空间中的向量运算，如两个单词在向量空间上所计算结果可用来衡量这两个单词之间的相似度。用深度学习算法生成每个单词的向量表达，词向量（</a:t>
                </a:r>
                <a:r>
                  <a:rPr kumimoji="0" lang="en-US"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Word2Vec</a:t>
                </a:r>
                <a:r>
                  <a:rPr kumimoji="0" lang="zh-CN"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）是较为经典的模型</a:t>
                </a:r>
                <a:endParaRPr kumimoji="0" lang="zh-CN" altLang="en-US" sz="1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mc:Choice>
        <mc:Fallback xmlns="">
          <p:sp>
            <p:nvSpPr>
              <p:cNvPr id="8" name="矩形 7">
                <a:extLst>
                  <a:ext uri="{FF2B5EF4-FFF2-40B4-BE49-F238E27FC236}">
                    <a16:creationId xmlns:a16="http://schemas.microsoft.com/office/drawing/2014/main" id="{F5496915-B4D4-4889-9D78-95DC7BC41061}"/>
                  </a:ext>
                </a:extLst>
              </p:cNvPr>
              <p:cNvSpPr>
                <a:spLocks noRot="1" noChangeAspect="1" noMove="1" noResize="1" noEditPoints="1" noAdjustHandles="1" noChangeArrowheads="1" noChangeShapeType="1" noTextEdit="1"/>
              </p:cNvSpPr>
              <p:nvPr/>
            </p:nvSpPr>
            <p:spPr>
              <a:xfrm>
                <a:off x="588159" y="1695902"/>
                <a:ext cx="5022165" cy="4401205"/>
              </a:xfrm>
              <a:prstGeom prst="rect">
                <a:avLst/>
              </a:prstGeom>
              <a:blipFill>
                <a:blip r:embed="rId3"/>
                <a:stretch>
                  <a:fillRect l="-121" r="-3762" b="-554"/>
                </a:stretch>
              </a:blipFill>
            </p:spPr>
            <p:txBody>
              <a:bodyPr/>
              <a:lstStyle/>
              <a:p>
                <a:r>
                  <a:rPr lang="zh-CN" altLang="en-US">
                    <a:noFill/>
                  </a:rPr>
                  <a:t> </a:t>
                </a:r>
              </a:p>
            </p:txBody>
          </p:sp>
        </mc:Fallback>
      </mc:AlternateContent>
      <p:pic>
        <p:nvPicPr>
          <p:cNvPr id="9" name="图片 8">
            <a:extLst>
              <a:ext uri="{FF2B5EF4-FFF2-40B4-BE49-F238E27FC236}">
                <a16:creationId xmlns:a16="http://schemas.microsoft.com/office/drawing/2014/main" id="{E6B0A54F-2D01-4D19-95FD-33046CF3C04E}"/>
              </a:ext>
            </a:extLst>
          </p:cNvPr>
          <p:cNvPicPr>
            <a:picLocks noChangeAspect="1"/>
          </p:cNvPicPr>
          <p:nvPr/>
        </p:nvPicPr>
        <p:blipFill>
          <a:blip r:embed="rId4"/>
          <a:stretch>
            <a:fillRect/>
          </a:stretch>
        </p:blipFill>
        <p:spPr>
          <a:xfrm>
            <a:off x="6307425" y="1839213"/>
            <a:ext cx="3740342" cy="4257894"/>
          </a:xfrm>
          <a:prstGeom prst="rect">
            <a:avLst/>
          </a:prstGeom>
        </p:spPr>
      </p:pic>
    </p:spTree>
    <p:extLst>
      <p:ext uri="{BB962C8B-B14F-4D97-AF65-F5344CB8AC3E}">
        <p14:creationId xmlns:p14="http://schemas.microsoft.com/office/powerpoint/2010/main" val="839752642"/>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583380" y="726948"/>
            <a:ext cx="7464387" cy="497934"/>
            <a:chOff x="4099943" y="2819853"/>
            <a:chExt cx="2570275" cy="497934"/>
          </a:xfrm>
        </p:grpSpPr>
        <p:sp>
          <p:nvSpPr>
            <p:cNvPr id="4" name="平行四边形 3"/>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5" name="平行四边形 4"/>
            <p:cNvSpPr/>
            <p:nvPr/>
          </p:nvSpPr>
          <p:spPr bwMode="auto">
            <a:xfrm>
              <a:off x="4122533" y="2819853"/>
              <a:ext cx="2547685"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6" name="矩形 5"/>
            <p:cNvSpPr/>
            <p:nvPr/>
          </p:nvSpPr>
          <p:spPr>
            <a:xfrm>
              <a:off x="4216534" y="2853798"/>
              <a:ext cx="2359684" cy="400110"/>
            </a:xfrm>
            <a:prstGeom prst="rect">
              <a:avLst/>
            </a:prstGeom>
          </p:spPr>
          <p:txBody>
            <a:bodyPr wrap="square">
              <a:spAutoFit/>
            </a:bodyPr>
            <a:lstStyle/>
            <a:p>
              <a:pPr marL="0" marR="0" lvl="0" indent="0" algn="ctr" defTabSz="914400" rtl="0" eaLnBrk="1" fontAlgn="auto" latinLnBrk="0" hangingPunct="1">
                <a:lnSpc>
                  <a:spcPct val="100000"/>
                </a:lnSpc>
                <a:spcBef>
                  <a:spcPct val="50000"/>
                </a:spcBef>
                <a:spcAft>
                  <a:spcPts val="0"/>
                </a:spcAft>
                <a:buClrTx/>
                <a:buSzTx/>
                <a:buFontTx/>
                <a:buNone/>
                <a:tabLst/>
                <a:defRPr/>
              </a:pPr>
              <a:r>
                <a:rPr kumimoji="0" lang="zh-CN" altLang="en-US" sz="2000" b="1" i="0" u="none" strike="noStrike" kern="1200" cap="none" spc="0" normalizeH="0" baseline="0" noProof="0" dirty="0">
                  <a:ln>
                    <a:noFill/>
                  </a:ln>
                  <a:solidFill>
                    <a:prstClr val="black">
                      <a:lumMod val="95000"/>
                      <a:lumOff val="5000"/>
                    </a:prstClr>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深度学习在自然语言中应用之一：词向量生成</a:t>
              </a:r>
              <a:endParaRPr kumimoji="0" lang="zh-CN" altLang="en-US" sz="2000" b="1" i="0" u="none" strike="noStrike" kern="120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endParaRPr>
            </a:p>
          </p:txBody>
        </p:sp>
      </p:grpSp>
      <p:sp>
        <p:nvSpPr>
          <p:cNvPr id="25" name="矩形 24">
            <a:extLst>
              <a:ext uri="{FF2B5EF4-FFF2-40B4-BE49-F238E27FC236}">
                <a16:creationId xmlns:a16="http://schemas.microsoft.com/office/drawing/2014/main" id="{FA7E4C39-58FC-4583-BCF8-B462E31C5699}"/>
              </a:ext>
            </a:extLst>
          </p:cNvPr>
          <p:cNvSpPr/>
          <p:nvPr/>
        </p:nvSpPr>
        <p:spPr>
          <a:xfrm>
            <a:off x="852473" y="129010"/>
            <a:ext cx="4493538"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mn-cs"/>
              </a:rPr>
              <a:t>五、</a:t>
            </a: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深度学习在自然语言和计算机视觉中的应用</a:t>
            </a:r>
          </a:p>
        </p:txBody>
      </p:sp>
      <p:pic>
        <p:nvPicPr>
          <p:cNvPr id="2" name="图片 1">
            <a:extLst>
              <a:ext uri="{FF2B5EF4-FFF2-40B4-BE49-F238E27FC236}">
                <a16:creationId xmlns:a16="http://schemas.microsoft.com/office/drawing/2014/main" id="{4686CD3E-C83E-4387-8964-4BAA8A42291F}"/>
              </a:ext>
            </a:extLst>
          </p:cNvPr>
          <p:cNvPicPr>
            <a:picLocks noChangeAspect="1"/>
          </p:cNvPicPr>
          <p:nvPr/>
        </p:nvPicPr>
        <p:blipFill>
          <a:blip r:embed="rId3"/>
          <a:stretch>
            <a:fillRect/>
          </a:stretch>
        </p:blipFill>
        <p:spPr>
          <a:xfrm>
            <a:off x="6734476" y="2477884"/>
            <a:ext cx="4852613" cy="3007452"/>
          </a:xfrm>
          <a:prstGeom prst="rect">
            <a:avLst/>
          </a:prstGeom>
        </p:spPr>
      </p:pic>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AD0A89A2-1783-41E0-9BA2-B2BF42B7E4B3}"/>
                  </a:ext>
                </a:extLst>
              </p:cNvPr>
              <p:cNvSpPr/>
              <p:nvPr/>
            </p:nvSpPr>
            <p:spPr>
              <a:xfrm>
                <a:off x="364917" y="1551330"/>
                <a:ext cx="6096000" cy="4860561"/>
              </a:xfrm>
              <a:prstGeom prst="rect">
                <a:avLst/>
              </a:prstGeom>
            </p:spPr>
            <p:txBody>
              <a:bodyPr>
                <a:spAutoFit/>
              </a:bodyPr>
              <a:lstStyle/>
              <a:p>
                <a:pPr marL="285750" marR="0" lvl="0" indent="-285750" algn="just" defTabSz="914400" rtl="0" eaLnBrk="1" fontAlgn="auto" latinLnBrk="0" hangingPunct="1">
                  <a:lnSpc>
                    <a:spcPts val="2200"/>
                  </a:lnSpc>
                  <a:spcBef>
                    <a:spcPts val="0"/>
                  </a:spcBef>
                  <a:spcAft>
                    <a:spcPts val="0"/>
                  </a:spcAft>
                  <a:buClrTx/>
                  <a:buSzTx/>
                  <a:buFont typeface="Wingdings" panose="05000000000000000000" pitchFamily="2" charset="2"/>
                  <a:buChar char="l"/>
                  <a:tabLst/>
                  <a:defRPr/>
                </a:pPr>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假设词典中有</a:t>
                </a:r>
                <a14:m>
                  <m:oMath xmlns:m="http://schemas.openxmlformats.org/officeDocument/2006/math">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𝑉</m:t>
                    </m:r>
                  </m:oMath>
                </a14:m>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个不同的单词，现在考虑如何生成第</a:t>
                </a:r>
                <a14:m>
                  <m:oMath xmlns:m="http://schemas.openxmlformats.org/officeDocument/2006/math">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𝑘</m:t>
                    </m:r>
                  </m:oMath>
                </a14:m>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个单词的</a:t>
                </a:r>
                <a14:m>
                  <m:oMath xmlns:m="http://schemas.openxmlformats.org/officeDocument/2006/math">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𝑁</m:t>
                    </m:r>
                  </m:oMath>
                </a14:m>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维词向量（如图</a:t>
                </a:r>
                <a:r>
                  <a:rPr kumimoji="0" lang="en-US"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5.24</a:t>
                </a:r>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所示）。首先，将该单词表示成</a:t>
                </a:r>
                <a14:m>
                  <m:oMath xmlns:m="http://schemas.openxmlformats.org/officeDocument/2006/math">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𝑉</m:t>
                    </m:r>
                  </m:oMath>
                </a14:m>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维</a:t>
                </a:r>
                <a:r>
                  <a:rPr kumimoji="0" lang="en-US"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one-hot </a:t>
                </a:r>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向量</a:t>
                </a:r>
                <a14:m>
                  <m:oMath xmlns:m="http://schemas.openxmlformats.org/officeDocument/2006/math">
                    <m:r>
                      <a:rPr kumimoji="0" lang="en-US" altLang="zh-CN" sz="1400" b="1"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𝑿</m:t>
                    </m:r>
                  </m:oMath>
                </a14:m>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，向量</a:t>
                </a:r>
                <a14:m>
                  <m:oMath xmlns:m="http://schemas.openxmlformats.org/officeDocument/2006/math">
                    <m:r>
                      <a:rPr kumimoji="0" lang="en-US" altLang="zh-CN" sz="1400" b="1"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𝑿</m:t>
                    </m:r>
                  </m:oMath>
                </a14:m>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中第</a:t>
                </a:r>
                <a14:m>
                  <m:oMath xmlns:m="http://schemas.openxmlformats.org/officeDocument/2006/math">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𝑘</m:t>
                    </m:r>
                  </m:oMath>
                </a14:m>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个位置取值为</a:t>
                </a:r>
                <a:r>
                  <a:rPr kumimoji="0" lang="en-US"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1</a:t>
                </a:r>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、其余位置取值均为</a:t>
                </a:r>
                <a:r>
                  <a:rPr kumimoji="0" lang="en-US"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0</a:t>
                </a:r>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。隐藏层神经元大小为</a:t>
                </a:r>
                <a14:m>
                  <m:oMath xmlns:m="http://schemas.openxmlformats.org/officeDocument/2006/math">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𝑁</m:t>
                    </m:r>
                  </m:oMath>
                </a14:m>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，每个神经元记为</a:t>
                </a:r>
                <a14:m>
                  <m:oMath xmlns:m="http://schemas.openxmlformats.org/officeDocument/2006/math">
                    <m:sSub>
                      <m:sSubPr>
                        <m:ctrlPr>
                          <a:rPr kumimoji="0" lang="zh-CN" altLang="zh-CN" sz="14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h</m:t>
                        </m:r>
                      </m:e>
                      <m:sub>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𝑖</m:t>
                        </m:r>
                      </m:sub>
                    </m:sSub>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(1≤</m:t>
                    </m:r>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𝑖</m:t>
                    </m:r>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𝑁</m:t>
                    </m:r>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oMath>
                </a14:m>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。向量</a:t>
                </a:r>
                <a14:m>
                  <m:oMath xmlns:m="http://schemas.openxmlformats.org/officeDocument/2006/math">
                    <m:r>
                      <a:rPr kumimoji="0" lang="en-US" altLang="zh-CN" sz="1400" b="1"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𝑿</m:t>
                    </m:r>
                  </m:oMath>
                </a14:m>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中每个</a:t>
                </a:r>
                <a14:m>
                  <m:oMath xmlns:m="http://schemas.openxmlformats.org/officeDocument/2006/math">
                    <m:sSub>
                      <m:sSubPr>
                        <m:ctrlPr>
                          <a:rPr kumimoji="0" lang="zh-CN" altLang="zh-CN" sz="14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𝑥</m:t>
                        </m:r>
                      </m:e>
                      <m:sub>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𝑖</m:t>
                        </m:r>
                      </m:sub>
                    </m:sSub>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(1≤</m:t>
                    </m:r>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𝑖</m:t>
                    </m:r>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𝑉</m:t>
                    </m:r>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oMath>
                </a14:m>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与隐藏层神经元是全连接，连接权重矩阵为</a:t>
                </a:r>
                <a14:m>
                  <m:oMath xmlns:m="http://schemas.openxmlformats.org/officeDocument/2006/math">
                    <m:sSub>
                      <m:sSubPr>
                        <m:ctrlPr>
                          <a:rPr kumimoji="0" lang="zh-CN" altLang="zh-CN" sz="14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𝑊</m:t>
                        </m:r>
                      </m:e>
                      <m:sub>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𝑉</m:t>
                        </m:r>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𝑁</m:t>
                        </m:r>
                      </m:sub>
                    </m:sSub>
                  </m:oMath>
                </a14:m>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。输出层是</a:t>
                </a:r>
                <a14:m>
                  <m:oMath xmlns:m="http://schemas.openxmlformats.org/officeDocument/2006/math">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𝑉</m:t>
                    </m:r>
                  </m:oMath>
                </a14:m>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维归一化的概率值，其中</a:t>
                </a:r>
                <a14:m>
                  <m:oMath xmlns:m="http://schemas.openxmlformats.org/officeDocument/2006/math">
                    <m:sSub>
                      <m:sSubPr>
                        <m:ctrlPr>
                          <a:rPr kumimoji="0" lang="zh-CN" altLang="zh-CN" sz="14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𝑦</m:t>
                        </m:r>
                      </m:e>
                      <m:sub>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𝑘</m:t>
                        </m:r>
                      </m:sub>
                    </m:sSub>
                  </m:oMath>
                </a14:m>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对应第</a:t>
                </a:r>
                <a14:m>
                  <m:oMath xmlns:m="http://schemas.openxmlformats.org/officeDocument/2006/math">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𝑘</m:t>
                    </m:r>
                  </m:oMath>
                </a14:m>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个单词归一化的概率值，显然其取值应该远大于其它输出所对应的归一化概率值。</a:t>
                </a:r>
              </a:p>
              <a:p>
                <a:pPr marL="285750" marR="0" lvl="0" indent="-285750" algn="just" defTabSz="914400" rtl="0" eaLnBrk="1" fontAlgn="auto" latinLnBrk="0" hangingPunct="1">
                  <a:lnSpc>
                    <a:spcPts val="2200"/>
                  </a:lnSpc>
                  <a:spcBef>
                    <a:spcPts val="0"/>
                  </a:spcBef>
                  <a:spcAft>
                    <a:spcPts val="0"/>
                  </a:spcAft>
                  <a:buClrTx/>
                  <a:buSzTx/>
                  <a:buFont typeface="Wingdings" panose="05000000000000000000" pitchFamily="2" charset="2"/>
                  <a:buChar char="l"/>
                  <a:tabLst/>
                  <a:defRPr/>
                </a:pPr>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在图</a:t>
                </a:r>
                <a:r>
                  <a:rPr kumimoji="0" lang="en-US"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5.24</a:t>
                </a:r>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中，输入层中</a:t>
                </a:r>
                <a14:m>
                  <m:oMath xmlns:m="http://schemas.openxmlformats.org/officeDocument/2006/math">
                    <m:sSub>
                      <m:sSubPr>
                        <m:ctrlPr>
                          <a:rPr kumimoji="0" lang="zh-CN" altLang="zh-CN" sz="14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𝑥</m:t>
                        </m:r>
                      </m:e>
                      <m:sub>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𝑘</m:t>
                        </m:r>
                      </m:sub>
                    </m:sSub>
                  </m:oMath>
                </a14:m>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与隐藏层连接权重为</a:t>
                </a:r>
                <a14:m>
                  <m:oMath xmlns:m="http://schemas.openxmlformats.org/officeDocument/2006/math">
                    <m:r>
                      <a:rPr kumimoji="0" lang="en-US" altLang="zh-CN" sz="14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sSub>
                      <m:sSubPr>
                        <m:ctrlPr>
                          <a:rPr kumimoji="0" lang="zh-CN" altLang="zh-CN" sz="14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𝑤</m:t>
                        </m:r>
                      </m:e>
                      <m:sub>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𝑘</m:t>
                        </m:r>
                        <m:r>
                          <a:rPr kumimoji="0" lang="en-US" altLang="zh-CN" sz="14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1</m:t>
                        </m:r>
                      </m:sub>
                    </m:sSub>
                    <m:r>
                      <a:rPr kumimoji="0" lang="en-US" altLang="zh-CN" sz="14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sSub>
                      <m:sSubPr>
                        <m:ctrlPr>
                          <a:rPr kumimoji="0" lang="zh-CN" altLang="zh-CN" sz="14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𝑤</m:t>
                        </m:r>
                      </m:e>
                      <m:sub>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𝑘</m:t>
                        </m:r>
                        <m:r>
                          <a:rPr kumimoji="0" lang="en-US" altLang="zh-CN" sz="14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2</m:t>
                        </m:r>
                      </m:sub>
                    </m:sSub>
                    <m:r>
                      <a:rPr kumimoji="0" lang="en-US" altLang="zh-CN" sz="14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sSub>
                      <m:sSubPr>
                        <m:ctrlPr>
                          <a:rPr kumimoji="0" lang="zh-CN" altLang="zh-CN" sz="14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𝑤</m:t>
                        </m:r>
                      </m:e>
                      <m:sub>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𝑘𝑁</m:t>
                        </m:r>
                      </m:sub>
                    </m:sSub>
                    <m:r>
                      <a:rPr kumimoji="0" lang="en-US" altLang="zh-CN" sz="14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oMath>
                </a14:m>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，输入单词的</a:t>
                </a:r>
                <a14:m>
                  <m:oMath xmlns:m="http://schemas.openxmlformats.org/officeDocument/2006/math">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𝑁</m:t>
                    </m:r>
                  </m:oMath>
                </a14:m>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维隐式表达</a:t>
                </a:r>
                <a14:m>
                  <m:oMath xmlns:m="http://schemas.openxmlformats.org/officeDocument/2006/math">
                    <m:r>
                      <a:rPr kumimoji="0" lang="en-US" altLang="zh-CN" sz="1400" b="1"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𝒉</m:t>
                    </m:r>
                    <m:r>
                      <a:rPr kumimoji="0" lang="en-US" altLang="zh-CN" sz="1400" b="1"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sSup>
                      <m:sSupPr>
                        <m:ctrlPr>
                          <a:rPr kumimoji="0" lang="zh-CN" altLang="zh-CN"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pPr>
                      <m:e>
                        <m:r>
                          <a:rPr kumimoji="0" lang="en-US" altLang="zh-CN" sz="1400" b="1"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𝑾</m:t>
                        </m:r>
                      </m:e>
                      <m:sup>
                        <m:r>
                          <a:rPr kumimoji="0" lang="en-US" altLang="zh-CN" sz="1400" b="1"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𝑻</m:t>
                        </m:r>
                      </m:sup>
                    </m:sSup>
                    <m:r>
                      <a:rPr kumimoji="0" lang="en-US" altLang="zh-CN" sz="1400" b="1"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r>
                      <a:rPr kumimoji="0" lang="en-US" altLang="zh-CN" sz="1400" b="1"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𝑿</m:t>
                    </m:r>
                    <m:r>
                      <a:rPr kumimoji="0" lang="en-US" altLang="zh-CN" sz="1400" b="1"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sSubSup>
                      <m:sSubSupPr>
                        <m:ctrlPr>
                          <a:rPr kumimoji="0" lang="zh-CN" altLang="zh-CN" sz="14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SupPr>
                      <m:e>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𝑣</m:t>
                        </m:r>
                      </m:e>
                      <m:sub>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𝑤𝑘</m:t>
                        </m:r>
                      </m:sub>
                      <m:sup>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𝑇</m:t>
                        </m:r>
                      </m:sup>
                    </m:sSubSup>
                  </m:oMath>
                </a14:m>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。所得到的隐藏层结果与输出层是全连接，全连接权重矩阵为</a:t>
                </a:r>
                <a14:m>
                  <m:oMath xmlns:m="http://schemas.openxmlformats.org/officeDocument/2006/math">
                    <m:sSubSup>
                      <m:sSubSupPr>
                        <m:ctrlPr>
                          <a:rPr kumimoji="0" lang="zh-CN" altLang="zh-CN" sz="14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SupPr>
                      <m:e>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𝑊</m:t>
                        </m:r>
                      </m:e>
                      <m:sub>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𝑁</m:t>
                        </m:r>
                        <m:r>
                          <a:rPr kumimoji="0" lang="en-US" altLang="zh-CN" sz="14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𝑉</m:t>
                        </m:r>
                      </m:sub>
                      <m:sup>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sup>
                    </m:sSubSup>
                  </m:oMath>
                </a14:m>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。从图中可知，第</a:t>
                </a:r>
                <a14:m>
                  <m:oMath xmlns:m="http://schemas.openxmlformats.org/officeDocument/2006/math">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𝑘</m:t>
                    </m:r>
                  </m:oMath>
                </a14:m>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个单词对应的输出为</a:t>
                </a:r>
                <a14:m>
                  <m:oMath xmlns:m="http://schemas.openxmlformats.org/officeDocument/2006/math">
                    <m:sSub>
                      <m:sSubPr>
                        <m:ctrlPr>
                          <a:rPr kumimoji="0" lang="zh-CN" altLang="zh-CN" sz="14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 </m:t>
                        </m:r>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𝑦</m:t>
                        </m:r>
                      </m:e>
                      <m:sub>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𝑘</m:t>
                        </m:r>
                      </m:sub>
                    </m:sSub>
                    <m:r>
                      <a:rPr kumimoji="0" lang="en-US" altLang="zh-CN" sz="14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sSub>
                      <m:sSubPr>
                        <m:ctrlPr>
                          <a:rPr kumimoji="0" lang="zh-CN" altLang="zh-CN" sz="14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4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sSubSup>
                          <m:sSubSupPr>
                            <m:ctrlPr>
                              <a:rPr kumimoji="0" lang="zh-CN" altLang="zh-CN" sz="14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SupPr>
                          <m:e>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𝑣</m:t>
                            </m:r>
                          </m:e>
                          <m:sub>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𝑤𝑘</m:t>
                            </m:r>
                          </m:sub>
                          <m:sup>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𝑇</m:t>
                            </m:r>
                          </m:sup>
                        </m:sSubSup>
                        <m:r>
                          <a:rPr kumimoji="0" lang="en-US" altLang="zh-CN" sz="14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e>
                      <m:sub>
                        <m:r>
                          <a:rPr kumimoji="0" lang="en-US" altLang="zh-CN" sz="14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1×</m:t>
                        </m:r>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𝑁</m:t>
                        </m:r>
                      </m:sub>
                    </m:sSub>
                    <m:r>
                      <a:rPr kumimoji="0" lang="en-US" altLang="zh-CN" sz="14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sSub>
                      <m:sSubPr>
                        <m:ctrlPr>
                          <a:rPr kumimoji="0" lang="zh-CN" altLang="zh-CN" sz="14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4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sSubSup>
                          <m:sSubSupPr>
                            <m:ctrlPr>
                              <a:rPr kumimoji="0" lang="zh-CN" altLang="zh-CN" sz="14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SupPr>
                          <m:e>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𝑊</m:t>
                            </m:r>
                          </m:e>
                          <m:sub>
                            <m:r>
                              <a:rPr kumimoji="0" lang="en-US" altLang="zh-CN" sz="14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𝑘</m:t>
                            </m:r>
                            <m:r>
                              <a:rPr kumimoji="0" lang="en-US" altLang="zh-CN" sz="14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sub>
                          <m:sup>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sup>
                        </m:sSubSup>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 </m:t>
                        </m:r>
                        <m:r>
                          <a:rPr kumimoji="0" lang="en-US" altLang="zh-CN" sz="14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e>
                      <m:sub>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𝑁</m:t>
                        </m:r>
                        <m:r>
                          <a:rPr kumimoji="0" lang="en-US" altLang="zh-CN" sz="14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×1</m:t>
                        </m:r>
                      </m:sub>
                    </m:sSub>
                  </m:oMath>
                </a14:m>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。这里</a:t>
                </a:r>
                <a14:m>
                  <m:oMath xmlns:m="http://schemas.openxmlformats.org/officeDocument/2006/math">
                    <m:sSubSup>
                      <m:sSubSupPr>
                        <m:ctrlPr>
                          <a:rPr kumimoji="0" lang="zh-CN" altLang="zh-CN" sz="14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SupPr>
                      <m:e>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𝑊</m:t>
                        </m:r>
                      </m:e>
                      <m:sub>
                        <m:r>
                          <a:rPr kumimoji="0" lang="en-US" altLang="zh-CN" sz="14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𝑘</m:t>
                        </m:r>
                        <m:r>
                          <a:rPr kumimoji="0" lang="en-US" altLang="zh-CN" sz="14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sub>
                      <m:sup>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sup>
                    </m:sSubSup>
                  </m:oMath>
                </a14:m>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指的从连接权重矩阵</a:t>
                </a:r>
                <a14:m>
                  <m:oMath xmlns:m="http://schemas.openxmlformats.org/officeDocument/2006/math">
                    <m:sSubSup>
                      <m:sSubSupPr>
                        <m:ctrlPr>
                          <a:rPr kumimoji="0" lang="zh-CN" altLang="zh-CN" sz="14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SupPr>
                      <m:e>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𝑊</m:t>
                        </m:r>
                      </m:e>
                      <m:sub>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𝑁</m:t>
                        </m:r>
                        <m:r>
                          <a:rPr kumimoji="0" lang="en-US" altLang="zh-CN" sz="14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𝑉</m:t>
                        </m:r>
                      </m:sub>
                      <m:sup>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sup>
                    </m:sSubSup>
                  </m:oMath>
                </a14:m>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中取出第</a:t>
                </a:r>
                <a14:m>
                  <m:oMath xmlns:m="http://schemas.openxmlformats.org/officeDocument/2006/math">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𝑘</m:t>
                    </m:r>
                  </m:oMath>
                </a14:m>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列的向量。接着对</a:t>
                </a:r>
                <a14:m>
                  <m:oMath xmlns:m="http://schemas.openxmlformats.org/officeDocument/2006/math">
                    <m:sSub>
                      <m:sSubPr>
                        <m:ctrlPr>
                          <a:rPr kumimoji="0" lang="zh-CN" altLang="zh-CN" sz="14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 </m:t>
                        </m:r>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𝑦</m:t>
                        </m:r>
                      </m:e>
                      <m:sub>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𝑘</m:t>
                        </m:r>
                      </m:sub>
                    </m:sSub>
                  </m:oMath>
                </a14:m>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通过</a:t>
                </a:r>
                <a:r>
                  <a:rPr kumimoji="0" lang="en-US" altLang="zh-CN" sz="1400" b="0" i="0" u="none" strike="noStrike" kern="1200" cap="none" spc="0" normalizeH="0" baseline="0" noProof="0" dirty="0" err="1">
                    <a:ln>
                      <a:noFill/>
                    </a:ln>
                    <a:solidFill>
                      <a:srgbClr val="000000"/>
                    </a:solidFill>
                    <a:effectLst/>
                    <a:uLnTx/>
                    <a:uFillTx/>
                    <a:latin typeface="Times New Roman" panose="02020603050405020304" pitchFamily="18" charset="0"/>
                    <a:ea typeface="楷体_GB2312"/>
                    <a:cs typeface="Times New Roman" panose="02020603050405020304" pitchFamily="18" charset="0"/>
                  </a:rPr>
                  <a:t>Softmax</a:t>
                </a:r>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函数进行归一化，得到第</a:t>
                </a:r>
                <a14:m>
                  <m:oMath xmlns:m="http://schemas.openxmlformats.org/officeDocument/2006/math">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𝑘</m:t>
                    </m:r>
                  </m:oMath>
                </a14:m>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个单词对应的归一化概率输出。显然，第</a:t>
                </a:r>
                <a14:m>
                  <m:oMath xmlns:m="http://schemas.openxmlformats.org/officeDocument/2006/math">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𝑘</m:t>
                    </m:r>
                  </m:oMath>
                </a14:m>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个单词归一化的概率值应该远远大于输出层中其他位置所对应的归一化概率值。</a:t>
                </a:r>
              </a:p>
              <a:p>
                <a:pPr marL="285750" marR="0" lvl="0" indent="-285750" algn="just" defTabSz="914400" rtl="0" eaLnBrk="1" fontAlgn="auto" latinLnBrk="0" hangingPunct="1">
                  <a:lnSpc>
                    <a:spcPts val="2200"/>
                  </a:lnSpc>
                  <a:spcBef>
                    <a:spcPts val="0"/>
                  </a:spcBef>
                  <a:spcAft>
                    <a:spcPts val="0"/>
                  </a:spcAft>
                  <a:buClrTx/>
                  <a:buSzTx/>
                  <a:buFont typeface="Wingdings" panose="05000000000000000000" pitchFamily="2" charset="2"/>
                  <a:buChar char="l"/>
                  <a:tabLst/>
                  <a:defRPr/>
                </a:pPr>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这里</a:t>
                </a:r>
                <a14:m>
                  <m:oMath xmlns:m="http://schemas.openxmlformats.org/officeDocument/2006/math">
                    <m:sSub>
                      <m:sSubPr>
                        <m:ctrlPr>
                          <a:rPr kumimoji="0" lang="zh-CN" altLang="zh-CN" sz="14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𝑊</m:t>
                        </m:r>
                      </m:e>
                      <m:sub>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𝑉</m:t>
                        </m:r>
                        <m:r>
                          <a:rPr kumimoji="0" lang="en-US" altLang="zh-CN" sz="14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𝑁</m:t>
                        </m:r>
                      </m:sub>
                    </m:sSub>
                  </m:oMath>
                </a14:m>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和</a:t>
                </a:r>
                <a14:m>
                  <m:oMath xmlns:m="http://schemas.openxmlformats.org/officeDocument/2006/math">
                    <m:sSubSup>
                      <m:sSubSupPr>
                        <m:ctrlPr>
                          <a:rPr kumimoji="0" lang="zh-CN" altLang="zh-CN" sz="14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SupPr>
                      <m:e>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𝑊</m:t>
                        </m:r>
                      </m:e>
                      <m:sub>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𝑁</m:t>
                        </m:r>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𝑉</m:t>
                        </m:r>
                      </m:sub>
                      <m:sup>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sup>
                    </m:sSubSup>
                  </m:oMath>
                </a14:m>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为模型参数。一旦训练得到了图</a:t>
                </a:r>
                <a:r>
                  <a:rPr kumimoji="0" lang="en-US"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5.24</a:t>
                </a:r>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的神经网络，就可以将输入层中</a:t>
                </a:r>
                <a14:m>
                  <m:oMath xmlns:m="http://schemas.openxmlformats.org/officeDocument/2006/math">
                    <m:sSub>
                      <m:sSubPr>
                        <m:ctrlPr>
                          <a:rPr kumimoji="0" lang="zh-CN" altLang="zh-CN" sz="14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𝑥</m:t>
                        </m:r>
                      </m:e>
                      <m:sub>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𝑘</m:t>
                        </m:r>
                      </m:sub>
                    </m:sSub>
                  </m:oMath>
                </a14:m>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与隐藏层连接权重为</a:t>
                </a:r>
                <a14:m>
                  <m:oMath xmlns:m="http://schemas.openxmlformats.org/officeDocument/2006/math">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sSub>
                      <m:sSubPr>
                        <m:ctrlPr>
                          <a:rPr kumimoji="0" lang="zh-CN" altLang="zh-CN" sz="14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𝑤</m:t>
                        </m:r>
                      </m:e>
                      <m:sub>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𝑘</m:t>
                        </m:r>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1</m:t>
                        </m:r>
                      </m:sub>
                    </m:sSub>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sSub>
                      <m:sSubPr>
                        <m:ctrlPr>
                          <a:rPr kumimoji="0" lang="zh-CN" altLang="zh-CN" sz="14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𝑤</m:t>
                        </m:r>
                      </m:e>
                      <m:sub>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𝑘</m:t>
                        </m:r>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2</m:t>
                        </m:r>
                      </m:sub>
                    </m:sSub>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sSub>
                      <m:sSubPr>
                        <m:ctrlPr>
                          <a:rPr kumimoji="0" lang="zh-CN" altLang="zh-CN" sz="14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𝑤</m:t>
                        </m:r>
                      </m:e>
                      <m:sub>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𝑘𝑁</m:t>
                        </m:r>
                      </m:sub>
                    </m:sSub>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oMath>
                </a14:m>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作为第</a:t>
                </a:r>
                <a14:m>
                  <m:oMath xmlns:m="http://schemas.openxmlformats.org/officeDocument/2006/math">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𝑘</m:t>
                    </m:r>
                  </m:oMath>
                </a14:m>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个单词</a:t>
                </a:r>
                <a14:m>
                  <m:oMath xmlns:m="http://schemas.openxmlformats.org/officeDocument/2006/math">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𝑁</m:t>
                    </m:r>
                  </m:oMath>
                </a14:m>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维词向量</a:t>
                </a:r>
                <a:r>
                  <a:rPr kumimoji="0" lang="en-US"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(word vector)</a:t>
                </a:r>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a:t>
                </a:r>
              </a:p>
            </p:txBody>
          </p:sp>
        </mc:Choice>
        <mc:Fallback xmlns="">
          <p:sp>
            <p:nvSpPr>
              <p:cNvPr id="7" name="矩形 6">
                <a:extLst>
                  <a:ext uri="{FF2B5EF4-FFF2-40B4-BE49-F238E27FC236}">
                    <a16:creationId xmlns:a16="http://schemas.microsoft.com/office/drawing/2014/main" id="{AD0A89A2-1783-41E0-9BA2-B2BF42B7E4B3}"/>
                  </a:ext>
                </a:extLst>
              </p:cNvPr>
              <p:cNvSpPr>
                <a:spLocks noRot="1" noChangeAspect="1" noMove="1" noResize="1" noEditPoints="1" noAdjustHandles="1" noChangeArrowheads="1" noChangeShapeType="1" noTextEdit="1"/>
              </p:cNvSpPr>
              <p:nvPr/>
            </p:nvSpPr>
            <p:spPr>
              <a:xfrm>
                <a:off x="364917" y="1551330"/>
                <a:ext cx="6096000" cy="4860561"/>
              </a:xfrm>
              <a:prstGeom prst="rect">
                <a:avLst/>
              </a:prstGeom>
              <a:blipFill>
                <a:blip r:embed="rId4"/>
                <a:stretch>
                  <a:fillRect l="-200" r="-300" b="-37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181235809"/>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583380" y="726948"/>
            <a:ext cx="7464387" cy="497934"/>
            <a:chOff x="4099943" y="2819853"/>
            <a:chExt cx="2570275" cy="497934"/>
          </a:xfrm>
        </p:grpSpPr>
        <p:sp>
          <p:nvSpPr>
            <p:cNvPr id="4" name="平行四边形 3"/>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5" name="平行四边形 4"/>
            <p:cNvSpPr/>
            <p:nvPr/>
          </p:nvSpPr>
          <p:spPr bwMode="auto">
            <a:xfrm>
              <a:off x="4122533" y="2819853"/>
              <a:ext cx="2547685"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6" name="矩形 5"/>
            <p:cNvSpPr/>
            <p:nvPr/>
          </p:nvSpPr>
          <p:spPr>
            <a:xfrm>
              <a:off x="4216534" y="2853798"/>
              <a:ext cx="2359684" cy="400110"/>
            </a:xfrm>
            <a:prstGeom prst="rect">
              <a:avLst/>
            </a:prstGeom>
          </p:spPr>
          <p:txBody>
            <a:bodyPr wrap="square">
              <a:spAutoFit/>
            </a:bodyPr>
            <a:lstStyle/>
            <a:p>
              <a:pPr marL="0" marR="0" lvl="0" indent="0" algn="ctr" defTabSz="914400" rtl="0" eaLnBrk="1" fontAlgn="auto" latinLnBrk="0" hangingPunct="1">
                <a:lnSpc>
                  <a:spcPct val="100000"/>
                </a:lnSpc>
                <a:spcBef>
                  <a:spcPct val="50000"/>
                </a:spcBef>
                <a:spcAft>
                  <a:spcPts val="0"/>
                </a:spcAft>
                <a:buClrTx/>
                <a:buSzTx/>
                <a:buFontTx/>
                <a:buNone/>
                <a:tabLst/>
                <a:defRPr/>
              </a:pPr>
              <a:r>
                <a:rPr kumimoji="0" lang="zh-CN" altLang="en-US" sz="2000" b="1" i="0" u="none" strike="noStrike" kern="1200" cap="none" spc="0" normalizeH="0" baseline="0" noProof="0" dirty="0">
                  <a:ln>
                    <a:noFill/>
                  </a:ln>
                  <a:solidFill>
                    <a:prstClr val="black">
                      <a:lumMod val="95000"/>
                      <a:lumOff val="5000"/>
                    </a:prstClr>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深度学习在自然语言中应用之一：词向量生成</a:t>
              </a:r>
              <a:endParaRPr kumimoji="0" lang="zh-CN" altLang="en-US" sz="2000" b="1" i="0" u="none" strike="noStrike" kern="120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endParaRPr>
            </a:p>
          </p:txBody>
        </p:sp>
      </p:grpSp>
      <p:sp>
        <p:nvSpPr>
          <p:cNvPr id="25" name="矩形 24">
            <a:extLst>
              <a:ext uri="{FF2B5EF4-FFF2-40B4-BE49-F238E27FC236}">
                <a16:creationId xmlns:a16="http://schemas.microsoft.com/office/drawing/2014/main" id="{FA7E4C39-58FC-4583-BCF8-B462E31C5699}"/>
              </a:ext>
            </a:extLst>
          </p:cNvPr>
          <p:cNvSpPr/>
          <p:nvPr/>
        </p:nvSpPr>
        <p:spPr>
          <a:xfrm>
            <a:off x="852473" y="129010"/>
            <a:ext cx="4493538"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mn-cs"/>
              </a:rPr>
              <a:t>五、</a:t>
            </a: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深度学习在自然语言和计算机视觉中的应用</a:t>
            </a:r>
          </a:p>
        </p:txBody>
      </p:sp>
      <p:pic>
        <p:nvPicPr>
          <p:cNvPr id="2" name="图片 1">
            <a:extLst>
              <a:ext uri="{FF2B5EF4-FFF2-40B4-BE49-F238E27FC236}">
                <a16:creationId xmlns:a16="http://schemas.microsoft.com/office/drawing/2014/main" id="{4686CD3E-C83E-4387-8964-4BAA8A42291F}"/>
              </a:ext>
            </a:extLst>
          </p:cNvPr>
          <p:cNvPicPr>
            <a:picLocks noChangeAspect="1"/>
          </p:cNvPicPr>
          <p:nvPr/>
        </p:nvPicPr>
        <p:blipFill>
          <a:blip r:embed="rId3"/>
          <a:stretch>
            <a:fillRect/>
          </a:stretch>
        </p:blipFill>
        <p:spPr>
          <a:xfrm>
            <a:off x="6771990" y="2323140"/>
            <a:ext cx="4852613" cy="3007452"/>
          </a:xfrm>
          <a:prstGeom prst="rect">
            <a:avLst/>
          </a:prstGeom>
        </p:spPr>
      </p:pic>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AD0A89A2-1783-41E0-9BA2-B2BF42B7E4B3}"/>
                  </a:ext>
                </a:extLst>
              </p:cNvPr>
              <p:cNvSpPr/>
              <p:nvPr/>
            </p:nvSpPr>
            <p:spPr>
              <a:xfrm>
                <a:off x="364917" y="1551330"/>
                <a:ext cx="6167181" cy="4231799"/>
              </a:xfrm>
              <a:prstGeom prst="rect">
                <a:avLst/>
              </a:prstGeom>
            </p:spPr>
            <p:txBody>
              <a:bodyPr wrap="square">
                <a:spAutoFit/>
              </a:bodyPr>
              <a:lstStyle/>
              <a:p>
                <a:pPr marL="285750" marR="0" lvl="0" indent="-285750" algn="just" defTabSz="914400" rtl="0" eaLnBrk="1" fontAlgn="auto" latinLnBrk="0" hangingPunct="1">
                  <a:lnSpc>
                    <a:spcPts val="2200"/>
                  </a:lnSpc>
                  <a:spcBef>
                    <a:spcPts val="0"/>
                  </a:spcBef>
                  <a:spcAft>
                    <a:spcPts val="0"/>
                  </a:spcAft>
                  <a:buClrTx/>
                  <a:buSzTx/>
                  <a:buFont typeface="Wingdings" panose="05000000000000000000" pitchFamily="2" charset="2"/>
                  <a:buChar char="l"/>
                  <a:tabLst/>
                  <a:defRPr/>
                </a:pPr>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假设词典中有</a:t>
                </a:r>
                <a14:m>
                  <m:oMath xmlns:m="http://schemas.openxmlformats.org/officeDocument/2006/math">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𝑉</m:t>
                    </m:r>
                  </m:oMath>
                </a14:m>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个不同的单词，现在考虑如何生成第</a:t>
                </a:r>
                <a14:m>
                  <m:oMath xmlns:m="http://schemas.openxmlformats.org/officeDocument/2006/math">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𝑘</m:t>
                    </m:r>
                  </m:oMath>
                </a14:m>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个单词的</a:t>
                </a:r>
                <a14:m>
                  <m:oMath xmlns:m="http://schemas.openxmlformats.org/officeDocument/2006/math">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𝑁</m:t>
                    </m:r>
                  </m:oMath>
                </a14:m>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维词向量（如图</a:t>
                </a:r>
                <a:r>
                  <a:rPr kumimoji="0" lang="en-US"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5.24</a:t>
                </a:r>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所示）。首先，将该单词表示成</a:t>
                </a:r>
                <a14:m>
                  <m:oMath xmlns:m="http://schemas.openxmlformats.org/officeDocument/2006/math">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𝑉</m:t>
                    </m:r>
                  </m:oMath>
                </a14:m>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维</a:t>
                </a:r>
                <a:r>
                  <a:rPr kumimoji="0" lang="en-US"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one-hot </a:t>
                </a:r>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向量</a:t>
                </a:r>
                <a14:m>
                  <m:oMath xmlns:m="http://schemas.openxmlformats.org/officeDocument/2006/math">
                    <m:r>
                      <a:rPr kumimoji="0" lang="en-US" altLang="zh-CN" sz="1400" b="1"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𝑿</m:t>
                    </m:r>
                  </m:oMath>
                </a14:m>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，向量</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sty m:val="p"/>
                        </m:rPr>
                        <a:rPr kumimoji="0" lang="en-US" altLang="zh-CN" sz="14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word</m:t>
                      </m:r>
                      <m:r>
                        <a:rPr kumimoji="0" lang="en-US" altLang="zh-CN" sz="14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2</m:t>
                      </m:r>
                      <m:r>
                        <m:rPr>
                          <m:sty m:val="p"/>
                        </m:rPr>
                        <a:rPr kumimoji="0" lang="en-US" altLang="zh-CN" sz="14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vec</m:t>
                      </m:r>
                      <m:r>
                        <a:rPr kumimoji="0" lang="en-US" altLang="zh-CN" sz="14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 </m:t>
                      </m:r>
                      <m:r>
                        <m:rPr>
                          <m:sty m:val="p"/>
                        </m:rPr>
                        <a:rPr kumimoji="0" lang="en-US" altLang="zh-CN" sz="14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model</m:t>
                      </m:r>
                      <m:r>
                        <a:rPr kumimoji="0" lang="en-US" altLang="zh-CN" sz="14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r>
                        <a:rPr kumimoji="0" lang="en-US" altLang="zh-CN" sz="14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𝑚𝑎𝑥</m:t>
                      </m:r>
                      <m:r>
                        <m:rPr>
                          <m:sty m:val="p"/>
                        </m:rPr>
                        <a:rPr kumimoji="0" lang="en-US" altLang="zh-CN" sz="14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P</m:t>
                      </m:r>
                      <m:d>
                        <m:dPr>
                          <m:ctrlPr>
                            <a:rPr kumimoji="0" lang="zh-CN"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ctrlPr>
                        </m:dPr>
                        <m:e>
                          <m:r>
                            <a:rPr kumimoji="0" lang="zh-CN" altLang="zh-CN" sz="14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输出表达</m:t>
                          </m:r>
                        </m:e>
                        <m:e>
                          <m:r>
                            <a:rPr kumimoji="0" lang="zh-CN" altLang="zh-CN" sz="14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输入表达</m:t>
                          </m:r>
                        </m:e>
                      </m:d>
                    </m:oMath>
                  </m:oMathPara>
                </a14:m>
                <a:endPar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CN" sz="14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func>
                        <m:funcPr>
                          <m:ctrlPr>
                            <a:rPr kumimoji="0" lang="zh-CN"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ctrlPr>
                        </m:funcPr>
                        <m:fName>
                          <m:r>
                            <a:rPr kumimoji="0" lang="en-US" altLang="zh-CN" sz="14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𝑚𝑎𝑥</m:t>
                          </m:r>
                        </m:fName>
                        <m:e>
                          <m:func>
                            <m:funcPr>
                              <m:ctrlPr>
                                <a:rPr kumimoji="0" lang="zh-CN"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ctrlPr>
                            </m:funcPr>
                            <m:fName>
                              <m:r>
                                <m:rPr>
                                  <m:sty m:val="p"/>
                                </m:rPr>
                                <a:rPr kumimoji="0" lang="en-US" altLang="zh-CN" sz="14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log</m:t>
                              </m:r>
                            </m:fName>
                            <m:e>
                              <m:d>
                                <m:dPr>
                                  <m:ctrlPr>
                                    <a:rPr kumimoji="0" lang="zh-CN"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ctrlPr>
                                </m:dPr>
                                <m:e>
                                  <m:f>
                                    <m:fPr>
                                      <m:ctrlPr>
                                        <a:rPr kumimoji="0" lang="zh-CN"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ctrlPr>
                                    </m:fPr>
                                    <m:num>
                                      <m:sSup>
                                        <m:sSupPr>
                                          <m:ctrlPr>
                                            <a:rPr kumimoji="0" lang="zh-CN"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ctrlPr>
                                        </m:sSupPr>
                                        <m:e>
                                          <m:r>
                                            <a:rPr kumimoji="0" lang="en-US" altLang="zh-CN" sz="14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𝑒</m:t>
                                          </m:r>
                                        </m:e>
                                        <m:sup>
                                          <m:sSubSup>
                                            <m:sSubSupPr>
                                              <m:ctrlPr>
                                                <a:rPr kumimoji="0" lang="zh-CN"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ctrlPr>
                                            </m:sSubSupPr>
                                            <m:e>
                                              <m:r>
                                                <a:rPr kumimoji="0" lang="en-US" altLang="zh-CN" sz="14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𝑦</m:t>
                                              </m:r>
                                            </m:e>
                                            <m:sub>
                                              <m:r>
                                                <a:rPr kumimoji="0" lang="en-US" altLang="zh-CN" sz="14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𝑘</m:t>
                                              </m:r>
                                            </m:sub>
                                            <m:sup>
                                              <m:r>
                                                <a:rPr kumimoji="0" lang="en-US" altLang="zh-CN" sz="14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sup>
                                          </m:sSubSup>
                                        </m:sup>
                                      </m:sSup>
                                    </m:num>
                                    <m:den>
                                      <m:nary>
                                        <m:naryPr>
                                          <m:chr m:val="∑"/>
                                          <m:ctrlPr>
                                            <a:rPr kumimoji="0" lang="zh-CN"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ctrlPr>
                                        </m:naryPr>
                                        <m:sub>
                                          <m:r>
                                            <a:rPr kumimoji="0" lang="en-US" altLang="zh-CN" sz="14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𝑗</m:t>
                                          </m:r>
                                          <m:r>
                                            <a:rPr kumimoji="0" lang="en-US" altLang="zh-CN" sz="14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=1</m:t>
                                          </m:r>
                                        </m:sub>
                                        <m:sup>
                                          <m:r>
                                            <a:rPr kumimoji="0" lang="en-US" altLang="zh-CN" sz="14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𝑉</m:t>
                                          </m:r>
                                        </m:sup>
                                        <m:e>
                                          <m:sSup>
                                            <m:sSupPr>
                                              <m:ctrlPr>
                                                <a:rPr kumimoji="0" lang="zh-CN"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ctrlPr>
                                            </m:sSupPr>
                                            <m:e>
                                              <m:r>
                                                <a:rPr kumimoji="0" lang="en-US" altLang="zh-CN" sz="14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𝑒</m:t>
                                              </m:r>
                                            </m:e>
                                            <m:sup>
                                              <m:sSub>
                                                <m:sSubPr>
                                                  <m:ctrlPr>
                                                    <a:rPr kumimoji="0" lang="zh-CN"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ctrlPr>
                                                </m:sSubPr>
                                                <m:e>
                                                  <m:r>
                                                    <a:rPr kumimoji="0" lang="en-US" altLang="zh-CN" sz="14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 </m:t>
                                                  </m:r>
                                                  <m:r>
                                                    <a:rPr kumimoji="0" lang="en-US" altLang="zh-CN" sz="14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𝑦</m:t>
                                                  </m:r>
                                                </m:e>
                                                <m:sub>
                                                  <m:r>
                                                    <a:rPr kumimoji="0" lang="en-US" altLang="zh-CN" sz="14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𝑗</m:t>
                                                  </m:r>
                                                </m:sub>
                                              </m:sSub>
                                            </m:sup>
                                          </m:sSup>
                                        </m:e>
                                      </m:nary>
                                    </m:den>
                                  </m:f>
                                </m:e>
                              </m:d>
                            </m:e>
                          </m:func>
                        </m:e>
                      </m:func>
                      <m:r>
                        <a:rPr kumimoji="0" lang="en-US" altLang="zh-CN" sz="14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r>
                        <a:rPr kumimoji="0" lang="en-US" altLang="zh-CN" sz="14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𝑚𝑎𝑥</m:t>
                      </m:r>
                      <m:r>
                        <a:rPr kumimoji="0" lang="en-US" altLang="zh-CN" sz="14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sSubSup>
                        <m:sSubSupPr>
                          <m:ctrlPr>
                            <a:rPr kumimoji="0" lang="zh-CN"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ctrlPr>
                        </m:sSubSupPr>
                        <m:e>
                          <m:r>
                            <a:rPr kumimoji="0" lang="en-US" altLang="zh-CN" sz="14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𝑦</m:t>
                          </m:r>
                        </m:e>
                        <m:sub>
                          <m:r>
                            <a:rPr kumimoji="0" lang="en-US" altLang="zh-CN" sz="14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𝑘</m:t>
                          </m:r>
                        </m:sub>
                        <m:sup>
                          <m:r>
                            <a:rPr kumimoji="0" lang="en-US" altLang="zh-CN" sz="14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sup>
                      </m:sSubSup>
                      <m:r>
                        <a:rPr kumimoji="0" lang="en-US" altLang="zh-CN" sz="14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r>
                        <a:rPr kumimoji="0" lang="en-US" altLang="zh-CN" sz="14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𝑙𝑜𝑔</m:t>
                      </m:r>
                      <m:nary>
                        <m:naryPr>
                          <m:chr m:val="∑"/>
                          <m:ctrlPr>
                            <a:rPr kumimoji="0" lang="zh-CN"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ctrlPr>
                        </m:naryPr>
                        <m:sub>
                          <m:r>
                            <a:rPr kumimoji="0" lang="en-US" altLang="zh-CN" sz="14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𝑗</m:t>
                          </m:r>
                          <m:r>
                            <a:rPr kumimoji="0" lang="en-US" altLang="zh-CN" sz="14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=1</m:t>
                          </m:r>
                        </m:sub>
                        <m:sup>
                          <m:r>
                            <a:rPr kumimoji="0" lang="en-US" altLang="zh-CN" sz="14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𝑉</m:t>
                          </m:r>
                        </m:sup>
                        <m:e>
                          <m:sSup>
                            <m:sSupPr>
                              <m:ctrlPr>
                                <a:rPr kumimoji="0" lang="zh-CN"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ctrlPr>
                            </m:sSupPr>
                            <m:e>
                              <m:r>
                                <a:rPr kumimoji="0" lang="en-US" altLang="zh-CN" sz="14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𝑒</m:t>
                              </m:r>
                            </m:e>
                            <m:sup>
                              <m:sSub>
                                <m:sSubPr>
                                  <m:ctrlPr>
                                    <a:rPr kumimoji="0" lang="zh-CN"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ctrlPr>
                                </m:sSubPr>
                                <m:e>
                                  <m:r>
                                    <a:rPr kumimoji="0" lang="en-US" altLang="zh-CN" sz="14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 </m:t>
                                  </m:r>
                                  <m:r>
                                    <a:rPr kumimoji="0" lang="en-US" altLang="zh-CN" sz="14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𝑦</m:t>
                                  </m:r>
                                </m:e>
                                <m:sub>
                                  <m:r>
                                    <a:rPr kumimoji="0" lang="en-US" altLang="zh-CN" sz="14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𝑗</m:t>
                                  </m:r>
                                </m:sub>
                              </m:sSub>
                            </m:sup>
                          </m:sSup>
                        </m:e>
                      </m:nary>
                      <m:r>
                        <a:rPr kumimoji="0" lang="zh-CN" altLang="zh-CN" sz="14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oMath>
                  </m:oMathPara>
                </a14:m>
                <a:endPar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nor/>
                        </m:rPr>
                        <a:rPr kumimoji="0" lang="zh-CN" altLang="en-US" sz="1400" b="0" i="0" u="none" strike="noStrike" kern="1200" cap="none" spc="0" normalizeH="0" baseline="0" noProof="0">
                          <a:ln>
                            <a:noFill/>
                          </a:ln>
                          <a:solidFill>
                            <a:srgbClr val="000000"/>
                          </a:solidFill>
                          <a:effectLst/>
                          <a:uLnTx/>
                          <a:uFillTx/>
                          <a:latin typeface="Times New Roman" panose="02020603050405020304" pitchFamily="18" charset="0"/>
                          <a:ea typeface="楷体_GB2312"/>
                          <a:cs typeface="Times New Roman" panose="02020603050405020304" pitchFamily="18" charset="0"/>
                        </a:rPr>
                        <m:t>其中星号（</m:t>
                      </m:r>
                      <m:r>
                        <m:rPr>
                          <m:nor/>
                        </m:rPr>
                        <a:rPr kumimoji="0"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楷体_GB2312"/>
                          <a:cs typeface="Times New Roman" panose="02020603050405020304" pitchFamily="18" charset="0"/>
                          <a:sym typeface="Symbol" panose="05050102010706020507" pitchFamily="18" charset="2"/>
                        </a:rPr>
                        <m:t></m:t>
                      </m:r>
                      <m:r>
                        <m:rPr>
                          <m:nor/>
                        </m:rPr>
                        <a:rPr kumimoji="0" lang="zh-CN" altLang="en-US" sz="1400" b="0" i="0" u="none" strike="noStrike" kern="1200" cap="none" spc="0" normalizeH="0" baseline="0" noProof="0">
                          <a:ln>
                            <a:noFill/>
                          </a:ln>
                          <a:solidFill>
                            <a:srgbClr val="000000"/>
                          </a:solidFill>
                          <a:effectLst/>
                          <a:uLnTx/>
                          <a:uFillTx/>
                          <a:latin typeface="Times New Roman" panose="02020603050405020304" pitchFamily="18" charset="0"/>
                          <a:ea typeface="楷体_GB2312"/>
                          <a:cs typeface="Times New Roman" panose="02020603050405020304" pitchFamily="18" charset="0"/>
                        </a:rPr>
                        <m:t>）表示预测值。对上式取其相反数，令其最小，则得到损失函数：</m:t>
                      </m:r>
                    </m:oMath>
                  </m:oMathPara>
                </a14:m>
                <a:endPar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CN" sz="14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𝑙𝑜𝑠𝑠</m:t>
                      </m:r>
                      <m:r>
                        <a:rPr kumimoji="0" lang="en-US" altLang="zh-CN" sz="14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sSubSup>
                        <m:sSubSupPr>
                          <m:ctrlPr>
                            <a:rPr kumimoji="0" lang="zh-CN"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ctrlPr>
                        </m:sSubSupPr>
                        <m:e>
                          <m:r>
                            <a:rPr kumimoji="0" lang="en-US" altLang="zh-CN" sz="14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𝑦</m:t>
                          </m:r>
                        </m:e>
                        <m:sub>
                          <m:r>
                            <a:rPr kumimoji="0" lang="en-US" altLang="zh-CN" sz="14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𝑘</m:t>
                          </m:r>
                        </m:sub>
                        <m:sup>
                          <m:r>
                            <a:rPr kumimoji="0" lang="en-US" altLang="zh-CN" sz="14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sup>
                      </m:sSubSup>
                      <m:r>
                        <a:rPr kumimoji="0" lang="en-US" altLang="zh-CN" sz="14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r>
                        <a:rPr kumimoji="0" lang="en-US" altLang="zh-CN" sz="14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𝑙𝑜𝑔</m:t>
                      </m:r>
                      <m:nary>
                        <m:naryPr>
                          <m:chr m:val="∑"/>
                          <m:ctrlPr>
                            <a:rPr kumimoji="0" lang="zh-CN"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ctrlPr>
                        </m:naryPr>
                        <m:sub>
                          <m:r>
                            <a:rPr kumimoji="0" lang="en-US" altLang="zh-CN" sz="14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𝑗</m:t>
                          </m:r>
                          <m:r>
                            <a:rPr kumimoji="0" lang="en-US" altLang="zh-CN" sz="14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=1</m:t>
                          </m:r>
                        </m:sub>
                        <m:sup>
                          <m:r>
                            <a:rPr kumimoji="0" lang="en-US" altLang="zh-CN" sz="14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𝑉</m:t>
                          </m:r>
                        </m:sup>
                        <m:e>
                          <m:sSup>
                            <m:sSupPr>
                              <m:ctrlPr>
                                <a:rPr kumimoji="0" lang="zh-CN"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ctrlPr>
                            </m:sSupPr>
                            <m:e>
                              <m:r>
                                <a:rPr kumimoji="0" lang="en-US" altLang="zh-CN" sz="14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𝑒</m:t>
                              </m:r>
                            </m:e>
                            <m:sup>
                              <m:sSub>
                                <m:sSubPr>
                                  <m:ctrlPr>
                                    <a:rPr kumimoji="0" lang="zh-CN"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ctrlPr>
                                </m:sSubPr>
                                <m:e>
                                  <m:r>
                                    <a:rPr kumimoji="0" lang="en-US" altLang="zh-CN" sz="14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 </m:t>
                                  </m:r>
                                  <m:r>
                                    <a:rPr kumimoji="0" lang="en-US" altLang="zh-CN" sz="14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𝑦</m:t>
                                  </m:r>
                                </m:e>
                                <m:sub>
                                  <m:r>
                                    <a:rPr kumimoji="0" lang="en-US" altLang="zh-CN" sz="14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𝑗</m:t>
                                  </m:r>
                                </m:sub>
                              </m:sSub>
                            </m:sup>
                          </m:sSup>
                        </m:e>
                      </m:nary>
                    </m:oMath>
                  </m:oMathPara>
                </a14:m>
                <a:endPar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nor/>
                        </m:rPr>
                        <a:rPr kumimoji="0" lang="zh-CN" altLang="en-US" sz="1400" b="0" i="0" u="none" strike="noStrike" kern="1200" cap="none" spc="0" normalizeH="0" baseline="0" noProof="0">
                          <a:ln>
                            <a:noFill/>
                          </a:ln>
                          <a:solidFill>
                            <a:srgbClr val="000000"/>
                          </a:solidFill>
                          <a:effectLst/>
                          <a:uLnTx/>
                          <a:uFillTx/>
                          <a:latin typeface="Times New Roman" panose="02020603050405020304" pitchFamily="18" charset="0"/>
                          <a:ea typeface="楷体_GB2312"/>
                          <a:cs typeface="Times New Roman" panose="02020603050405020304" pitchFamily="18" charset="0"/>
                        </a:rPr>
                        <m:t>这样就可以利用梯度下降和误差后向传播来优化训练参数</m:t>
                      </m:r>
                      <m:sSub>
                        <m:sSubPr>
                          <m:ctrlPr>
                            <a:rPr kumimoji="0" lang="zh-CN"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ctrlPr>
                        </m:sSubPr>
                        <m:e>
                          <m:r>
                            <a:rPr kumimoji="0" lang="en-US" altLang="zh-CN" sz="14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𝑊</m:t>
                          </m:r>
                        </m:e>
                        <m:sub>
                          <m:r>
                            <a:rPr kumimoji="0" lang="en-US" altLang="zh-CN" sz="14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𝑉</m:t>
                          </m:r>
                          <m:r>
                            <a:rPr kumimoji="0" lang="en-US" altLang="zh-CN" sz="14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r>
                            <a:rPr kumimoji="0" lang="en-US" altLang="zh-CN" sz="14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𝑁</m:t>
                          </m:r>
                        </m:sub>
                      </m:sSub>
                      <m:r>
                        <m:rPr>
                          <m:nor/>
                        </m:rPr>
                        <a:rPr kumimoji="0" lang="zh-CN" altLang="en-US" sz="1400" b="0" i="0" u="none" strike="noStrike" kern="1200" cap="none" spc="0" normalizeH="0" baseline="0" noProof="0">
                          <a:ln>
                            <a:noFill/>
                          </a:ln>
                          <a:solidFill>
                            <a:srgbClr val="000000"/>
                          </a:solidFill>
                          <a:effectLst/>
                          <a:uLnTx/>
                          <a:uFillTx/>
                          <a:latin typeface="Times New Roman" panose="02020603050405020304" pitchFamily="18" charset="0"/>
                          <a:ea typeface="楷体_GB2312"/>
                          <a:cs typeface="Times New Roman" panose="02020603050405020304" pitchFamily="18" charset="0"/>
                        </a:rPr>
                        <m:t>和</m:t>
                      </m:r>
                      <m:sSubSup>
                        <m:sSubSupPr>
                          <m:ctrlPr>
                            <a:rPr kumimoji="0" lang="zh-CN"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ctrlPr>
                        </m:sSubSupPr>
                        <m:e>
                          <m:r>
                            <a:rPr kumimoji="0" lang="en-US" altLang="zh-CN" sz="14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𝑊</m:t>
                          </m:r>
                        </m:e>
                        <m:sub>
                          <m:r>
                            <a:rPr kumimoji="0" lang="en-US" altLang="zh-CN" sz="14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𝑁</m:t>
                          </m:r>
                          <m:r>
                            <a:rPr kumimoji="0" lang="en-US" altLang="zh-CN" sz="14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r>
                            <a:rPr kumimoji="0" lang="en-US" altLang="zh-CN" sz="14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𝑉</m:t>
                          </m:r>
                        </m:sub>
                        <m:sup>
                          <m:r>
                            <a:rPr kumimoji="0" lang="en-US" altLang="zh-CN" sz="14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sup>
                      </m:sSubSup>
                      <m:r>
                        <m:rPr>
                          <m:nor/>
                        </m:rPr>
                        <a:rPr kumimoji="0" lang="zh-CN" altLang="en-US" sz="1400" b="0" i="0" u="none" strike="noStrike" kern="1200" cap="none" spc="0" normalizeH="0" baseline="0" noProof="0">
                          <a:ln>
                            <a:noFill/>
                          </a:ln>
                          <a:solidFill>
                            <a:srgbClr val="000000"/>
                          </a:solidFill>
                          <a:effectLst/>
                          <a:uLnTx/>
                          <a:uFillTx/>
                          <a:latin typeface="Times New Roman" panose="02020603050405020304" pitchFamily="18" charset="0"/>
                          <a:ea typeface="楷体_GB2312"/>
                          <a:cs typeface="Times New Roman" panose="02020603050405020304" pitchFamily="18" charset="0"/>
                        </a:rPr>
                        <m:t>了。</m:t>
                      </m:r>
                    </m:oMath>
                  </m:oMathPara>
                </a14:m>
                <a:endPar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endParaRPr>
              </a:p>
              <a:p>
                <a:pPr marL="285750" marR="0" lvl="0" indent="-285750" algn="just" defTabSz="914400" rtl="0" eaLnBrk="1" fontAlgn="auto" latinLnBrk="0" hangingPunct="1">
                  <a:lnSpc>
                    <a:spcPts val="2200"/>
                  </a:lnSpc>
                  <a:spcBef>
                    <a:spcPts val="0"/>
                  </a:spcBef>
                  <a:spcAft>
                    <a:spcPts val="0"/>
                  </a:spcAft>
                  <a:buClrTx/>
                  <a:buSzTx/>
                  <a:buFont typeface="Wingdings" panose="05000000000000000000" pitchFamily="2" charset="2"/>
                  <a:buChar char="l"/>
                  <a:tabLst/>
                  <a:defRPr/>
                </a:pPr>
                <a:endParaRPr kumimoji="0" lang="en-US"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endParaRPr>
              </a:p>
              <a:p>
                <a:pPr marL="285750" marR="0" lvl="0" indent="-285750" algn="just" defTabSz="914400" rtl="0" eaLnBrk="1" fontAlgn="auto" latinLnBrk="0" hangingPunct="1">
                  <a:lnSpc>
                    <a:spcPts val="2200"/>
                  </a:lnSpc>
                  <a:spcBef>
                    <a:spcPts val="0"/>
                  </a:spcBef>
                  <a:spcAft>
                    <a:spcPts val="0"/>
                  </a:spcAft>
                  <a:buClrTx/>
                  <a:buSzTx/>
                  <a:buFont typeface="Wingdings" panose="05000000000000000000" pitchFamily="2" charset="2"/>
                  <a:buChar char="l"/>
                  <a:tabLst/>
                  <a:defRPr/>
                </a:pPr>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通常</a:t>
                </a:r>
                <a:r>
                  <a:rPr kumimoji="0" lang="en-US"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Word2Vec</a:t>
                </a:r>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的模型参数有两种训练模式。一种是</a:t>
                </a:r>
                <a:r>
                  <a:rPr kumimoji="0" lang="en-US"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Continuous Bag-of-Words (</a:t>
                </a:r>
                <a:r>
                  <a:rPr kumimoji="0" lang="en-US" altLang="zh-CN" sz="1400" b="0" i="0" u="none" strike="noStrike" kern="1200" cap="none" spc="0" normalizeH="0" baseline="0" noProof="0" dirty="0" err="1">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CBoW</a:t>
                </a:r>
                <a:r>
                  <a:rPr kumimoji="0" lang="en-US"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，即根据某个单词所处的上下文单词来预测该单词。另一种是</a:t>
                </a:r>
                <a:r>
                  <a:rPr kumimoji="0" lang="en-US"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Skip-gram</a:t>
                </a:r>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，即利用某个单词来分别预测该单词的上下文单词。 </a:t>
                </a:r>
              </a:p>
              <a:p>
                <a:pPr marL="285750" marR="0" lvl="0" indent="-285750" algn="just" defTabSz="914400" rtl="0" eaLnBrk="1" fontAlgn="auto" latinLnBrk="0" hangingPunct="1">
                  <a:lnSpc>
                    <a:spcPts val="2200"/>
                  </a:lnSpc>
                  <a:spcBef>
                    <a:spcPts val="0"/>
                  </a:spcBef>
                  <a:spcAft>
                    <a:spcPts val="0"/>
                  </a:spcAft>
                  <a:buClrTx/>
                  <a:buSzTx/>
                  <a:buFont typeface="Wingdings" panose="05000000000000000000" pitchFamily="2" charset="2"/>
                  <a:buChar char="l"/>
                  <a:tabLst/>
                  <a:defRPr/>
                </a:pPr>
                <a:endPar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endParaRPr>
              </a:p>
            </p:txBody>
          </p:sp>
        </mc:Choice>
        <mc:Fallback xmlns="">
          <p:sp>
            <p:nvSpPr>
              <p:cNvPr id="7" name="矩形 6">
                <a:extLst>
                  <a:ext uri="{FF2B5EF4-FFF2-40B4-BE49-F238E27FC236}">
                    <a16:creationId xmlns:a16="http://schemas.microsoft.com/office/drawing/2014/main" id="{AD0A89A2-1783-41E0-9BA2-B2BF42B7E4B3}"/>
                  </a:ext>
                </a:extLst>
              </p:cNvPr>
              <p:cNvSpPr>
                <a:spLocks noRot="1" noChangeAspect="1" noMove="1" noResize="1" noEditPoints="1" noAdjustHandles="1" noChangeArrowheads="1" noChangeShapeType="1" noTextEdit="1"/>
              </p:cNvSpPr>
              <p:nvPr/>
            </p:nvSpPr>
            <p:spPr>
              <a:xfrm>
                <a:off x="364917" y="1551330"/>
                <a:ext cx="6167181" cy="4231799"/>
              </a:xfrm>
              <a:prstGeom prst="rect">
                <a:avLst/>
              </a:prstGeom>
              <a:blipFill>
                <a:blip r:embed="rId4"/>
                <a:stretch>
                  <a:fillRect l="-198" r="-227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569162284"/>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583380" y="726948"/>
            <a:ext cx="7464387" cy="497934"/>
            <a:chOff x="4099943" y="2819853"/>
            <a:chExt cx="2570275" cy="497934"/>
          </a:xfrm>
        </p:grpSpPr>
        <p:sp>
          <p:nvSpPr>
            <p:cNvPr id="4" name="平行四边形 3"/>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5" name="平行四边形 4"/>
            <p:cNvSpPr/>
            <p:nvPr/>
          </p:nvSpPr>
          <p:spPr bwMode="auto">
            <a:xfrm>
              <a:off x="4122533" y="2819853"/>
              <a:ext cx="2547685"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6" name="矩形 5"/>
            <p:cNvSpPr/>
            <p:nvPr/>
          </p:nvSpPr>
          <p:spPr>
            <a:xfrm>
              <a:off x="4216534" y="2853798"/>
              <a:ext cx="2359684" cy="400110"/>
            </a:xfrm>
            <a:prstGeom prst="rect">
              <a:avLst/>
            </a:prstGeom>
          </p:spPr>
          <p:txBody>
            <a:bodyPr wrap="square">
              <a:spAutoFit/>
            </a:bodyPr>
            <a:lstStyle/>
            <a:p>
              <a:pPr marL="0" marR="0" lvl="0" indent="0" algn="ctr" defTabSz="914400" rtl="0" eaLnBrk="1" fontAlgn="auto" latinLnBrk="0" hangingPunct="1">
                <a:lnSpc>
                  <a:spcPct val="100000"/>
                </a:lnSpc>
                <a:spcBef>
                  <a:spcPct val="50000"/>
                </a:spcBef>
                <a:spcAft>
                  <a:spcPts val="0"/>
                </a:spcAft>
                <a:buClrTx/>
                <a:buSzTx/>
                <a:buFontTx/>
                <a:buNone/>
                <a:tabLst/>
                <a:defRPr/>
              </a:pPr>
              <a:r>
                <a:rPr kumimoji="0" lang="zh-CN" altLang="en-US" sz="2000" b="1" i="0" u="none" strike="noStrike" kern="1200" cap="none" spc="0" normalizeH="0" baseline="0" noProof="0" dirty="0">
                  <a:ln>
                    <a:noFill/>
                  </a:ln>
                  <a:solidFill>
                    <a:prstClr val="black">
                      <a:lumMod val="95000"/>
                      <a:lumOff val="5000"/>
                    </a:prstClr>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深度学习在自然语言中应用之一：词向量生成</a:t>
              </a:r>
              <a:endParaRPr kumimoji="0" lang="zh-CN" altLang="en-US" sz="2000" b="1" i="0" u="none" strike="noStrike" kern="120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endParaRPr>
            </a:p>
          </p:txBody>
        </p:sp>
      </p:grpSp>
      <p:sp>
        <p:nvSpPr>
          <p:cNvPr id="25" name="矩形 24">
            <a:extLst>
              <a:ext uri="{FF2B5EF4-FFF2-40B4-BE49-F238E27FC236}">
                <a16:creationId xmlns:a16="http://schemas.microsoft.com/office/drawing/2014/main" id="{FA7E4C39-58FC-4583-BCF8-B462E31C5699}"/>
              </a:ext>
            </a:extLst>
          </p:cNvPr>
          <p:cNvSpPr/>
          <p:nvPr/>
        </p:nvSpPr>
        <p:spPr>
          <a:xfrm>
            <a:off x="852473" y="129010"/>
            <a:ext cx="4493538"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mn-cs"/>
              </a:rPr>
              <a:t>五、</a:t>
            </a: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深度学习在自然语言和计算机视觉中的应用</a:t>
            </a:r>
          </a:p>
        </p:txBody>
      </p:sp>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AD0A89A2-1783-41E0-9BA2-B2BF42B7E4B3}"/>
                  </a:ext>
                </a:extLst>
              </p:cNvPr>
              <p:cNvSpPr/>
              <p:nvPr/>
            </p:nvSpPr>
            <p:spPr>
              <a:xfrm>
                <a:off x="257066" y="1810019"/>
                <a:ext cx="6537629" cy="4350806"/>
              </a:xfrm>
              <a:prstGeom prst="rect">
                <a:avLst/>
              </a:prstGeom>
            </p:spPr>
            <p:txBody>
              <a:bodyPr wrap="square">
                <a:spAutoFit/>
              </a:bodyPr>
              <a:lstStyle/>
              <a:p>
                <a:pPr marL="285750" marR="0" lvl="0" indent="-285750" algn="just" defTabSz="914400" rtl="0" eaLnBrk="1" fontAlgn="auto" latinLnBrk="0" hangingPunct="1">
                  <a:lnSpc>
                    <a:spcPct val="150000"/>
                  </a:lnSpc>
                  <a:spcBef>
                    <a:spcPts val="0"/>
                  </a:spcBef>
                  <a:spcAft>
                    <a:spcPts val="0"/>
                  </a:spcAft>
                  <a:buClrTx/>
                  <a:buSzTx/>
                  <a:buFont typeface="Wingdings" panose="05000000000000000000" pitchFamily="2" charset="2"/>
                  <a:buChar char="l"/>
                  <a:tabLst/>
                  <a:defRPr/>
                </a:pPr>
                <a:r>
                  <a:rPr kumimoji="0" lang="zh-CN"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图</a:t>
                </a: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5.25</a:t>
                </a:r>
                <a:r>
                  <a:rPr kumimoji="0" lang="zh-CN"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给出了基于</a:t>
                </a:r>
                <a:r>
                  <a:rPr kumimoji="0" lang="en-US" altLang="zh-CN" sz="1800" b="0" i="0" u="none" strike="noStrike" kern="1200" cap="none" spc="0" normalizeH="0" baseline="0" noProof="0" dirty="0" err="1">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CBoW</a:t>
                </a:r>
                <a:r>
                  <a:rPr kumimoji="0" lang="zh-CN"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来得到词向量的示意图。给出包含</a:t>
                </a:r>
                <a14:m>
                  <m:oMath xmlns:m="http://schemas.openxmlformats.org/officeDocument/2006/math">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t>𝑐</m:t>
                    </m:r>
                  </m:oMath>
                </a14:m>
                <a:r>
                  <a:rPr kumimoji="0" lang="zh-CN"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个单词的句子</a:t>
                </a:r>
                <a14:m>
                  <m:oMath xmlns:m="http://schemas.openxmlformats.org/officeDocument/2006/math">
                    <m:r>
                      <a:rPr kumimoji="0" lang="en-US" altLang="zh-CN" sz="1800" b="0" i="0" u="none" strike="noStrike" kern="1200" cap="none" spc="0" normalizeH="0" baseline="0" noProof="0">
                        <a:ln>
                          <a:noFill/>
                        </a:ln>
                        <a:solidFill>
                          <a:prstClr val="black"/>
                        </a:solidFill>
                        <a:effectLst/>
                        <a:uLnTx/>
                        <a:uFillTx/>
                        <a:latin typeface="Cambria Math" panose="02040503050406030204" pitchFamily="18" charset="0"/>
                        <a:cs typeface="+mn-cs"/>
                      </a:rPr>
                      <m:t>{</m:t>
                    </m:r>
                    <m:sSub>
                      <m:sSubPr>
                        <m:ctrlPr>
                          <a:rPr kumimoji="0" lang="zh-CN"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t>𝑥</m:t>
                        </m:r>
                      </m:e>
                      <m:sub>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t>1</m:t>
                        </m:r>
                      </m:sub>
                    </m:sSub>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t>,…,</m:t>
                    </m:r>
                    <m:sSub>
                      <m:sSubPr>
                        <m:ctrlPr>
                          <a:rPr kumimoji="0" lang="zh-CN"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t>𝑥</m:t>
                        </m:r>
                      </m:e>
                      <m:sub>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t>𝑘</m:t>
                        </m:r>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t>−1</m:t>
                        </m:r>
                      </m:sub>
                    </m:sSub>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t>,</m:t>
                    </m:r>
                    <m:sSub>
                      <m:sSubPr>
                        <m:ctrlPr>
                          <a:rPr kumimoji="0" lang="zh-CN"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t>𝑥</m:t>
                        </m:r>
                      </m:e>
                      <m:sub>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t>𝑘</m:t>
                        </m:r>
                      </m:sub>
                    </m:sSub>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t>,</m:t>
                    </m:r>
                    <m:sSub>
                      <m:sSubPr>
                        <m:ctrlPr>
                          <a:rPr kumimoji="0" lang="zh-CN"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t>𝑥</m:t>
                        </m:r>
                      </m:e>
                      <m:sub>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t>𝑘</m:t>
                        </m:r>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t>+1</m:t>
                        </m:r>
                      </m:sub>
                    </m:sSub>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t>,…,</m:t>
                    </m:r>
                    <m:sSub>
                      <m:sSubPr>
                        <m:ctrlPr>
                          <a:rPr kumimoji="0" lang="zh-CN"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t>𝑥</m:t>
                        </m:r>
                      </m:e>
                      <m:sub>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t>𝑐</m:t>
                        </m:r>
                      </m:sub>
                    </m:sSub>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t>}</m:t>
                    </m:r>
                  </m:oMath>
                </a14:m>
                <a:r>
                  <a:rPr kumimoji="0" lang="zh-CN"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。在</a:t>
                </a:r>
                <a:r>
                  <a:rPr kumimoji="0" lang="en-US" altLang="zh-CN" sz="1800" b="0" i="0" u="none" strike="noStrike" kern="1200" cap="none" spc="0" normalizeH="0" baseline="0" noProof="0" dirty="0" err="1">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CBoW</a:t>
                </a:r>
                <a:r>
                  <a:rPr kumimoji="0" lang="zh-CN"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中，可用</a:t>
                </a:r>
                <a14:m>
                  <m:oMath xmlns:m="http://schemas.openxmlformats.org/officeDocument/2006/math">
                    <m:sSub>
                      <m:sSubPr>
                        <m:ctrlPr>
                          <a:rPr kumimoji="0" lang="zh-CN"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t>𝑥</m:t>
                        </m:r>
                      </m:e>
                      <m:sub>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t>𝑘</m:t>
                        </m:r>
                      </m:sub>
                    </m:sSub>
                  </m:oMath>
                </a14:m>
                <a:r>
                  <a:rPr kumimoji="0" lang="zh-CN"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的前序</a:t>
                </a:r>
                <a14:m>
                  <m:oMath xmlns:m="http://schemas.openxmlformats.org/officeDocument/2006/math">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t>𝑘</m:t>
                    </m:r>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t>−1</m:t>
                    </m:r>
                  </m:oMath>
                </a14:m>
                <a:r>
                  <a:rPr kumimoji="0" lang="zh-CN"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个单词和后续单词</a:t>
                </a:r>
                <a14:m>
                  <m:oMath xmlns:m="http://schemas.openxmlformats.org/officeDocument/2006/math">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t>𝑐</m:t>
                    </m:r>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t>𝑘</m:t>
                    </m:r>
                  </m:oMath>
                </a14:m>
                <a:r>
                  <a:rPr kumimoji="0" lang="zh-CN"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个单词一起来预测</a:t>
                </a:r>
                <a14:m>
                  <m:oMath xmlns:m="http://schemas.openxmlformats.org/officeDocument/2006/math">
                    <m:sSub>
                      <m:sSubPr>
                        <m:ctrlPr>
                          <a:rPr kumimoji="0" lang="zh-CN"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t>𝑥</m:t>
                        </m:r>
                      </m:e>
                      <m:sub>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t>𝑘</m:t>
                        </m:r>
                      </m:sub>
                    </m:sSub>
                  </m:oMath>
                </a14:m>
                <a:r>
                  <a:rPr kumimoji="0" lang="zh-CN"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。每个输入单词仍然是</a:t>
                </a:r>
                <a14:m>
                  <m:oMath xmlns:m="http://schemas.openxmlformats.org/officeDocument/2006/math">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t>𝑉</m:t>
                    </m:r>
                  </m:oMath>
                </a14:m>
                <a:r>
                  <a:rPr kumimoji="0" lang="zh-CN"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维向量（可以是</a:t>
                </a: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one-hot</a:t>
                </a:r>
                <a:r>
                  <a:rPr kumimoji="0" lang="zh-CN"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的表达），隐式编码为每个输入单词所对应编码的均值</a:t>
                </a:r>
                <a14:m>
                  <m:oMath xmlns:m="http://schemas.openxmlformats.org/officeDocument/2006/math">
                    <m:r>
                      <a:rPr kumimoji="0" lang="en-US" altLang="zh-CN" sz="1800" b="1" i="1" u="none" strike="noStrike" kern="1200" cap="none" spc="0" normalizeH="0" baseline="0" noProof="0">
                        <a:ln>
                          <a:noFill/>
                        </a:ln>
                        <a:solidFill>
                          <a:prstClr val="black"/>
                        </a:solidFill>
                        <a:effectLst/>
                        <a:uLnTx/>
                        <a:uFillTx/>
                        <a:latin typeface="Cambria Math" panose="02040503050406030204" pitchFamily="18" charset="0"/>
                        <a:cs typeface="+mn-cs"/>
                      </a:rPr>
                      <m:t>𝒉</m:t>
                    </m:r>
                    <m:r>
                      <a:rPr kumimoji="0" lang="en-US" altLang="zh-CN" sz="1800" b="1" i="1" u="none" strike="noStrike" kern="1200" cap="none" spc="0" normalizeH="0" baseline="0" noProof="0">
                        <a:ln>
                          <a:noFill/>
                        </a:ln>
                        <a:solidFill>
                          <a:prstClr val="black"/>
                        </a:solidFill>
                        <a:effectLst/>
                        <a:uLnTx/>
                        <a:uFillTx/>
                        <a:latin typeface="Cambria Math" panose="02040503050406030204" pitchFamily="18" charset="0"/>
                        <a:cs typeface="+mn-cs"/>
                      </a:rPr>
                      <m:t>=</m:t>
                    </m:r>
                    <m:sSup>
                      <m:sSupPr>
                        <m:ctrlPr>
                          <a:rPr kumimoji="0" lang="zh-CN" altLang="zh-CN" sz="1800" b="1" i="1" u="none" strike="noStrike" kern="1200" cap="none" spc="0" normalizeH="0" baseline="0" noProof="0">
                            <a:ln>
                              <a:noFill/>
                            </a:ln>
                            <a:solidFill>
                              <a:prstClr val="black"/>
                            </a:solidFill>
                            <a:effectLst/>
                            <a:uLnTx/>
                            <a:uFillTx/>
                            <a:latin typeface="Cambria Math" panose="02040503050406030204" pitchFamily="18" charset="0"/>
                            <a:cs typeface="+mn-cs"/>
                          </a:rPr>
                        </m:ctrlPr>
                      </m:sSupPr>
                      <m:e>
                        <m:f>
                          <m:fPr>
                            <m:ctrlPr>
                              <a:rPr kumimoji="0" lang="zh-CN" altLang="zh-CN" sz="1800" b="1" i="1" u="none" strike="noStrike" kern="1200" cap="none" spc="0" normalizeH="0" baseline="0" noProof="0">
                                <a:ln>
                                  <a:noFill/>
                                </a:ln>
                                <a:solidFill>
                                  <a:prstClr val="black"/>
                                </a:solidFill>
                                <a:effectLst/>
                                <a:uLnTx/>
                                <a:uFillTx/>
                                <a:latin typeface="Cambria Math" panose="02040503050406030204" pitchFamily="18" charset="0"/>
                                <a:cs typeface="+mn-cs"/>
                              </a:rPr>
                            </m:ctrlPr>
                          </m:fPr>
                          <m:num>
                            <m:r>
                              <a:rPr kumimoji="0" lang="en-US" altLang="zh-CN" sz="1800" b="1" i="1" u="none" strike="noStrike" kern="1200" cap="none" spc="0" normalizeH="0" baseline="0" noProof="0">
                                <a:ln>
                                  <a:noFill/>
                                </a:ln>
                                <a:solidFill>
                                  <a:prstClr val="black"/>
                                </a:solidFill>
                                <a:effectLst/>
                                <a:uLnTx/>
                                <a:uFillTx/>
                                <a:latin typeface="Cambria Math" panose="02040503050406030204" pitchFamily="18" charset="0"/>
                                <a:cs typeface="+mn-cs"/>
                              </a:rPr>
                              <m:t>𝟏</m:t>
                            </m:r>
                          </m:num>
                          <m:den>
                            <m:r>
                              <a:rPr kumimoji="0" lang="en-US" altLang="zh-CN" sz="1800" b="1" i="1" u="none" strike="noStrike" kern="1200" cap="none" spc="0" normalizeH="0" baseline="0" noProof="0">
                                <a:ln>
                                  <a:noFill/>
                                </a:ln>
                                <a:solidFill>
                                  <a:prstClr val="black"/>
                                </a:solidFill>
                                <a:effectLst/>
                                <a:uLnTx/>
                                <a:uFillTx/>
                                <a:latin typeface="Cambria Math" panose="02040503050406030204" pitchFamily="18" charset="0"/>
                                <a:cs typeface="+mn-cs"/>
                              </a:rPr>
                              <m:t>𝒄</m:t>
                            </m:r>
                            <m:r>
                              <a:rPr kumimoji="0" lang="en-US" altLang="zh-CN" sz="1800" b="1" i="1"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en-US" altLang="zh-CN" sz="1800" b="1" i="1" u="none" strike="noStrike" kern="1200" cap="none" spc="0" normalizeH="0" baseline="0" noProof="0">
                                <a:ln>
                                  <a:noFill/>
                                </a:ln>
                                <a:solidFill>
                                  <a:prstClr val="black"/>
                                </a:solidFill>
                                <a:effectLst/>
                                <a:uLnTx/>
                                <a:uFillTx/>
                                <a:latin typeface="Cambria Math" panose="02040503050406030204" pitchFamily="18" charset="0"/>
                                <a:cs typeface="+mn-cs"/>
                              </a:rPr>
                              <m:t>𝟏</m:t>
                            </m:r>
                          </m:den>
                        </m:f>
                        <m:r>
                          <a:rPr kumimoji="0" lang="en-US" altLang="zh-CN" sz="1800" b="1" i="1" u="none" strike="noStrike" kern="1200" cap="none" spc="0" normalizeH="0" baseline="0" noProof="0">
                            <a:ln>
                              <a:noFill/>
                            </a:ln>
                            <a:solidFill>
                              <a:prstClr val="black"/>
                            </a:solidFill>
                            <a:effectLst/>
                            <a:uLnTx/>
                            <a:uFillTx/>
                            <a:latin typeface="Cambria Math" panose="02040503050406030204" pitchFamily="18" charset="0"/>
                            <a:cs typeface="+mn-cs"/>
                          </a:rPr>
                          <m:t>𝑾</m:t>
                        </m:r>
                      </m:e>
                      <m:sup>
                        <m:r>
                          <a:rPr kumimoji="0" lang="en-US" altLang="zh-CN" sz="1800" b="1" i="1" u="none" strike="noStrike" kern="1200" cap="none" spc="0" normalizeH="0" baseline="0" noProof="0">
                            <a:ln>
                              <a:noFill/>
                            </a:ln>
                            <a:solidFill>
                              <a:prstClr val="black"/>
                            </a:solidFill>
                            <a:effectLst/>
                            <a:uLnTx/>
                            <a:uFillTx/>
                            <a:latin typeface="Cambria Math" panose="02040503050406030204" pitchFamily="18" charset="0"/>
                            <a:cs typeface="+mn-cs"/>
                          </a:rPr>
                          <m:t>𝑻</m:t>
                        </m:r>
                      </m:sup>
                    </m:sSup>
                    <m:r>
                      <a:rPr kumimoji="0" lang="en-US" altLang="zh-CN" sz="1800" b="1" i="1" u="none" strike="noStrike" kern="1200" cap="none" spc="0" normalizeH="0" baseline="0" noProof="0">
                        <a:ln>
                          <a:noFill/>
                        </a:ln>
                        <a:solidFill>
                          <a:prstClr val="black"/>
                        </a:solidFill>
                        <a:effectLst/>
                        <a:uLnTx/>
                        <a:uFillTx/>
                        <a:latin typeface="Cambria Math" panose="02040503050406030204" pitchFamily="18" charset="0"/>
                        <a:cs typeface="+mn-cs"/>
                      </a:rPr>
                      <m:t>×(</m:t>
                    </m:r>
                    <m:sSub>
                      <m:sSubPr>
                        <m:ctrlPr>
                          <a:rPr kumimoji="0" lang="zh-CN"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t> </m:t>
                        </m:r>
                        <m:r>
                          <a:rPr kumimoji="0" lang="el-GR"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t>𝛸</m:t>
                        </m:r>
                      </m:e>
                      <m:sub>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t>1</m:t>
                        </m:r>
                      </m:sub>
                    </m:sSub>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t>+…+</m:t>
                    </m:r>
                    <m:sSub>
                      <m:sSubPr>
                        <m:ctrlPr>
                          <a:rPr kumimoji="0" lang="zh-CN"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t> </m:t>
                        </m:r>
                        <m:r>
                          <a:rPr kumimoji="0" lang="el-GR"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t>𝛸</m:t>
                        </m:r>
                      </m:e>
                      <m:sub>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t>𝑘</m:t>
                        </m:r>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t>−1</m:t>
                        </m:r>
                      </m:sub>
                    </m:sSub>
                  </m:oMath>
                </a14:m>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14:m>
                  <m:oMath xmlns:m="http://schemas.openxmlformats.org/officeDocument/2006/math">
                    <m:sSub>
                      <m:sSubPr>
                        <m:ctrlPr>
                          <a:rPr kumimoji="0" lang="zh-CN"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t> </m:t>
                        </m:r>
                        <m:r>
                          <a:rPr kumimoji="0" lang="el-GR"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t>𝛸</m:t>
                        </m:r>
                      </m:e>
                      <m:sub>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t>𝑘</m:t>
                        </m:r>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t>+1</m:t>
                        </m:r>
                      </m:sub>
                    </m:sSub>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t>+…+</m:t>
                    </m:r>
                    <m:sSub>
                      <m:sSubPr>
                        <m:ctrlPr>
                          <a:rPr kumimoji="0" lang="zh-CN"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t> </m:t>
                        </m:r>
                        <m:r>
                          <a:rPr kumimoji="0" lang="el-GR"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t>𝛸</m:t>
                        </m:r>
                      </m:e>
                      <m:sub>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t>𝑐</m:t>
                        </m:r>
                      </m:sub>
                    </m:sSub>
                  </m:oMath>
                </a14:m>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0" lang="zh-CN"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endPar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a:p>
                <a:pPr marL="285750" marR="0" lvl="0" indent="-285750" algn="just" defTabSz="914400" rtl="0" eaLnBrk="1" fontAlgn="auto" latinLnBrk="0" hangingPunct="1">
                  <a:lnSpc>
                    <a:spcPct val="150000"/>
                  </a:lnSpc>
                  <a:spcBef>
                    <a:spcPts val="0"/>
                  </a:spcBef>
                  <a:spcAft>
                    <a:spcPts val="0"/>
                  </a:spcAft>
                  <a:buClrTx/>
                  <a:buSzTx/>
                  <a:buFont typeface="Wingdings" panose="05000000000000000000" pitchFamily="2" charset="2"/>
                  <a:buChar char="l"/>
                  <a:tabLst/>
                  <a:defRPr/>
                </a:pPr>
                <a:r>
                  <a:rPr kumimoji="0" lang="zh-CN"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对于计算得到的隐式编码，要求其输出归一化概率中，单词</a:t>
                </a:r>
                <a14:m>
                  <m:oMath xmlns:m="http://schemas.openxmlformats.org/officeDocument/2006/math">
                    <m:sSub>
                      <m:sSubPr>
                        <m:ctrlPr>
                          <a:rPr kumimoji="0" lang="zh-CN"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t>𝑥</m:t>
                        </m:r>
                      </m:e>
                      <m:sub>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t>𝑘</m:t>
                        </m:r>
                      </m:sub>
                    </m:sSub>
                  </m:oMath>
                </a14:m>
                <a:r>
                  <a:rPr kumimoji="0" lang="zh-CN"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所对应的</a:t>
                </a:r>
                <a14:m>
                  <m:oMath xmlns:m="http://schemas.openxmlformats.org/officeDocument/2006/math">
                    <m:sSub>
                      <m:sSubPr>
                        <m:ctrlPr>
                          <a:rPr kumimoji="0" lang="zh-CN"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t>𝑦</m:t>
                        </m:r>
                      </m:e>
                      <m:sub>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t>𝑘</m:t>
                        </m:r>
                      </m:sub>
                    </m:sSub>
                  </m:oMath>
                </a14:m>
                <a:r>
                  <a:rPr kumimoji="0" lang="zh-CN"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取值最大，即用</a:t>
                </a:r>
                <a14:m>
                  <m:oMath xmlns:m="http://schemas.openxmlformats.org/officeDocument/2006/math">
                    <m:sSub>
                      <m:sSubPr>
                        <m:ctrlPr>
                          <a:rPr kumimoji="0" lang="zh-CN"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t>𝑥</m:t>
                        </m:r>
                      </m:e>
                      <m:sub>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t>𝑘</m:t>
                        </m:r>
                      </m:sub>
                    </m:sSub>
                  </m:oMath>
                </a14:m>
                <a:r>
                  <a:rPr kumimoji="0" lang="zh-CN"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的上下文来预测</a:t>
                </a:r>
                <a14:m>
                  <m:oMath xmlns:m="http://schemas.openxmlformats.org/officeDocument/2006/math">
                    <m:sSub>
                      <m:sSubPr>
                        <m:ctrlPr>
                          <a:rPr kumimoji="0" lang="zh-CN"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t>𝑥</m:t>
                        </m:r>
                      </m:e>
                      <m:sub>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t>𝑘</m:t>
                        </m:r>
                      </m:sub>
                    </m:sSub>
                  </m:oMath>
                </a14:m>
                <a:r>
                  <a:rPr kumimoji="0" lang="zh-CN"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。定义好相应的损失函数，可训练得到参数</a:t>
                </a:r>
                <a14:m>
                  <m:oMath xmlns:m="http://schemas.openxmlformats.org/officeDocument/2006/math">
                    <m:sSub>
                      <m:sSubPr>
                        <m:ctrlPr>
                          <a:rPr kumimoji="0" lang="zh-CN"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t>𝑊</m:t>
                        </m:r>
                      </m:e>
                      <m:sub>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t>𝑉</m:t>
                        </m:r>
                        <m:r>
                          <a:rPr kumimoji="0" lang="en-US" altLang="zh-CN" sz="1800" b="0" i="0"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t>𝑁</m:t>
                        </m:r>
                      </m:sub>
                    </m:sSub>
                  </m:oMath>
                </a14:m>
                <a:r>
                  <a:rPr kumimoji="0" lang="zh-CN"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和</a:t>
                </a:r>
                <a14:m>
                  <m:oMath xmlns:m="http://schemas.openxmlformats.org/officeDocument/2006/math">
                    <m:sSubSup>
                      <m:sSubSupPr>
                        <m:ctrlPr>
                          <a:rPr kumimoji="0" lang="zh-CN"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ctrlPr>
                      </m:sSubSupPr>
                      <m:e>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t>𝑊</m:t>
                        </m:r>
                      </m:e>
                      <m:sub>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t>𝑁</m:t>
                        </m:r>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t>𝑉</m:t>
                        </m:r>
                      </m:sub>
                      <m:sup>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t>′</m:t>
                        </m:r>
                      </m:sup>
                    </m:sSubSup>
                  </m:oMath>
                </a14:m>
                <a:r>
                  <a:rPr kumimoji="0" lang="zh-CN"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p>
              <a:p>
                <a:pPr marL="285750" marR="0" lvl="0" indent="-285750" algn="just" defTabSz="914400" rtl="0" eaLnBrk="1" fontAlgn="auto" latinLnBrk="0" hangingPunct="1">
                  <a:lnSpc>
                    <a:spcPct val="150000"/>
                  </a:lnSpc>
                  <a:spcBef>
                    <a:spcPts val="0"/>
                  </a:spcBef>
                  <a:spcAft>
                    <a:spcPts val="0"/>
                  </a:spcAft>
                  <a:buClrTx/>
                  <a:buSzTx/>
                  <a:buFont typeface="Wingdings" panose="05000000000000000000" pitchFamily="2" charset="2"/>
                  <a:buChar char="l"/>
                  <a:tabLst/>
                  <a:defRPr/>
                </a:pPr>
                <a:endPar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endParaRPr>
              </a:p>
            </p:txBody>
          </p:sp>
        </mc:Choice>
        <mc:Fallback xmlns="">
          <p:sp>
            <p:nvSpPr>
              <p:cNvPr id="7" name="矩形 6">
                <a:extLst>
                  <a:ext uri="{FF2B5EF4-FFF2-40B4-BE49-F238E27FC236}">
                    <a16:creationId xmlns:a16="http://schemas.microsoft.com/office/drawing/2014/main" id="{AD0A89A2-1783-41E0-9BA2-B2BF42B7E4B3}"/>
                  </a:ext>
                </a:extLst>
              </p:cNvPr>
              <p:cNvSpPr>
                <a:spLocks noRot="1" noChangeAspect="1" noMove="1" noResize="1" noEditPoints="1" noAdjustHandles="1" noChangeArrowheads="1" noChangeShapeType="1" noTextEdit="1"/>
              </p:cNvSpPr>
              <p:nvPr/>
            </p:nvSpPr>
            <p:spPr>
              <a:xfrm>
                <a:off x="257066" y="1810019"/>
                <a:ext cx="6537629" cy="4350806"/>
              </a:xfrm>
              <a:prstGeom prst="rect">
                <a:avLst/>
              </a:prstGeom>
              <a:blipFill>
                <a:blip r:embed="rId3"/>
                <a:stretch>
                  <a:fillRect l="-559" r="-4194"/>
                </a:stretch>
              </a:blipFill>
            </p:spPr>
            <p:txBody>
              <a:bodyPr/>
              <a:lstStyle/>
              <a:p>
                <a:r>
                  <a:rPr lang="zh-CN" altLang="en-US">
                    <a:noFill/>
                  </a:rPr>
                  <a:t> </a:t>
                </a:r>
              </a:p>
            </p:txBody>
          </p:sp>
        </mc:Fallback>
      </mc:AlternateContent>
      <p:pic>
        <p:nvPicPr>
          <p:cNvPr id="8" name="图片 7">
            <a:extLst>
              <a:ext uri="{FF2B5EF4-FFF2-40B4-BE49-F238E27FC236}">
                <a16:creationId xmlns:a16="http://schemas.microsoft.com/office/drawing/2014/main" id="{7AB4114E-9C87-44D2-9FFC-29D889C7D58A}"/>
              </a:ext>
            </a:extLst>
          </p:cNvPr>
          <p:cNvPicPr>
            <a:picLocks noChangeAspect="1"/>
          </p:cNvPicPr>
          <p:nvPr/>
        </p:nvPicPr>
        <p:blipFill>
          <a:blip r:embed="rId4"/>
          <a:stretch>
            <a:fillRect/>
          </a:stretch>
        </p:blipFill>
        <p:spPr>
          <a:xfrm>
            <a:off x="7528635" y="2444727"/>
            <a:ext cx="3737167" cy="2775093"/>
          </a:xfrm>
          <a:prstGeom prst="rect">
            <a:avLst/>
          </a:prstGeom>
        </p:spPr>
      </p:pic>
    </p:spTree>
    <p:extLst>
      <p:ext uri="{BB962C8B-B14F-4D97-AF65-F5344CB8AC3E}">
        <p14:creationId xmlns:p14="http://schemas.microsoft.com/office/powerpoint/2010/main" val="1490505038"/>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583380" y="726948"/>
            <a:ext cx="7464387" cy="497934"/>
            <a:chOff x="4099943" y="2819853"/>
            <a:chExt cx="2570275" cy="497934"/>
          </a:xfrm>
        </p:grpSpPr>
        <p:sp>
          <p:nvSpPr>
            <p:cNvPr id="4" name="平行四边形 3"/>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5" name="平行四边形 4"/>
            <p:cNvSpPr/>
            <p:nvPr/>
          </p:nvSpPr>
          <p:spPr bwMode="auto">
            <a:xfrm>
              <a:off x="4122533" y="2819853"/>
              <a:ext cx="2547685"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6" name="矩形 5"/>
            <p:cNvSpPr/>
            <p:nvPr/>
          </p:nvSpPr>
          <p:spPr>
            <a:xfrm>
              <a:off x="4216534" y="2853798"/>
              <a:ext cx="2359684" cy="40011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prstClr val="black">
                      <a:lumMod val="95000"/>
                      <a:lumOff val="5000"/>
                    </a:prstClr>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深度学习在自然语言中应用之一：图像分类与目标定位</a:t>
              </a:r>
            </a:p>
          </p:txBody>
        </p:sp>
      </p:grpSp>
      <p:sp>
        <p:nvSpPr>
          <p:cNvPr id="25" name="矩形 24">
            <a:extLst>
              <a:ext uri="{FF2B5EF4-FFF2-40B4-BE49-F238E27FC236}">
                <a16:creationId xmlns:a16="http://schemas.microsoft.com/office/drawing/2014/main" id="{FA7E4C39-58FC-4583-BCF8-B462E31C5699}"/>
              </a:ext>
            </a:extLst>
          </p:cNvPr>
          <p:cNvSpPr/>
          <p:nvPr/>
        </p:nvSpPr>
        <p:spPr>
          <a:xfrm>
            <a:off x="852473" y="129010"/>
            <a:ext cx="4493538"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mn-cs"/>
              </a:rPr>
              <a:t>五、</a:t>
            </a: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深度学习在自然语言和计算机视觉中的应用</a:t>
            </a:r>
          </a:p>
        </p:txBody>
      </p:sp>
      <p:pic>
        <p:nvPicPr>
          <p:cNvPr id="2" name="图片 1">
            <a:extLst>
              <a:ext uri="{FF2B5EF4-FFF2-40B4-BE49-F238E27FC236}">
                <a16:creationId xmlns:a16="http://schemas.microsoft.com/office/drawing/2014/main" id="{806CAF43-A1F6-4988-B581-7BF50A577D3B}"/>
              </a:ext>
            </a:extLst>
          </p:cNvPr>
          <p:cNvPicPr>
            <a:picLocks noChangeAspect="1"/>
          </p:cNvPicPr>
          <p:nvPr/>
        </p:nvPicPr>
        <p:blipFill>
          <a:blip r:embed="rId3"/>
          <a:stretch>
            <a:fillRect/>
          </a:stretch>
        </p:blipFill>
        <p:spPr>
          <a:xfrm>
            <a:off x="6647467" y="2716513"/>
            <a:ext cx="4899277" cy="2597283"/>
          </a:xfrm>
          <a:prstGeom prst="rect">
            <a:avLst/>
          </a:prstGeom>
        </p:spPr>
      </p:pic>
      <p:sp>
        <p:nvSpPr>
          <p:cNvPr id="9" name="矩形 8">
            <a:extLst>
              <a:ext uri="{FF2B5EF4-FFF2-40B4-BE49-F238E27FC236}">
                <a16:creationId xmlns:a16="http://schemas.microsoft.com/office/drawing/2014/main" id="{66A95B0D-12DA-4621-9162-D3D4705036BA}"/>
              </a:ext>
            </a:extLst>
          </p:cNvPr>
          <p:cNvSpPr/>
          <p:nvPr/>
        </p:nvSpPr>
        <p:spPr>
          <a:xfrm>
            <a:off x="252375" y="1484266"/>
            <a:ext cx="6096000" cy="5142690"/>
          </a:xfrm>
          <a:prstGeom prst="rect">
            <a:avLst/>
          </a:prstGeom>
        </p:spPr>
        <p:txBody>
          <a:bodyPr>
            <a:spAutoFit/>
          </a:bodyPr>
          <a:lstStyle/>
          <a:p>
            <a:pPr marL="285750" marR="0" lvl="0" indent="-285750" algn="just" defTabSz="914400" rtl="0" eaLnBrk="1" fontAlgn="auto" latinLnBrk="0" hangingPunct="1">
              <a:lnSpc>
                <a:spcPts val="2200"/>
              </a:lnSpc>
              <a:spcBef>
                <a:spcPts val="0"/>
              </a:spcBef>
              <a:spcAft>
                <a:spcPts val="0"/>
              </a:spcAft>
              <a:buClrTx/>
              <a:buSzTx/>
              <a:buFont typeface="Wingdings" panose="05000000000000000000" pitchFamily="2" charset="2"/>
              <a:buChar char="l"/>
              <a:tabLst/>
              <a:defRPr/>
            </a:pPr>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在图像分类和目标定位过程中，单次目标检测模型不仅要检测物体位置，同时它也要判断所检测物体的类别标签。因此，图像分类和目标定位需要同时完成回归问题（位置判断）与分类问题（物体识别）两个任务，这种同时解决两个及两个以上问题的任务为多任务学习（</a:t>
            </a:r>
            <a:r>
              <a:rPr kumimoji="0" lang="en-US"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Multi-Task Learning</a:t>
            </a:r>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a:t>
            </a:r>
          </a:p>
          <a:p>
            <a:pPr marL="285750" marR="0" lvl="0" indent="-285750" algn="just" defTabSz="914400" rtl="0" eaLnBrk="1" fontAlgn="auto" latinLnBrk="0" hangingPunct="1">
              <a:lnSpc>
                <a:spcPts val="2200"/>
              </a:lnSpc>
              <a:spcBef>
                <a:spcPts val="0"/>
              </a:spcBef>
              <a:spcAft>
                <a:spcPts val="0"/>
              </a:spcAft>
              <a:buClrTx/>
              <a:buSzTx/>
              <a:buFont typeface="Wingdings" panose="05000000000000000000" pitchFamily="2" charset="2"/>
              <a:buChar char="l"/>
              <a:tabLst/>
              <a:defRPr/>
            </a:pPr>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输入一幅图像，首先利用卷积神经网络来提取视觉特征。在图</a:t>
            </a:r>
            <a:r>
              <a:rPr kumimoji="0" lang="en-US"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5.26</a:t>
            </a:r>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中，给定一幅图像，卷积神经网络经过若干次卷积与池化的操作，可提取一个特征向量来表示输入图像。这个向量作为输入特征分别传送给两个任务，即分类任务和定位任务：</a:t>
            </a:r>
            <a:r>
              <a:rPr kumimoji="0" lang="en-US"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a)</a:t>
            </a:r>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分类任务。</a:t>
            </a:r>
            <a:r>
              <a:rPr kumimoji="0" lang="en-US" altLang="zh-CN" sz="1400" b="0" i="0" u="none" strike="noStrike" kern="1200" cap="none" spc="0" normalizeH="0" baseline="0" noProof="0" dirty="0" err="1">
                <a:ln>
                  <a:noFill/>
                </a:ln>
                <a:solidFill>
                  <a:srgbClr val="000000"/>
                </a:solidFill>
                <a:effectLst/>
                <a:uLnTx/>
                <a:uFillTx/>
                <a:latin typeface="Times New Roman" panose="02020603050405020304" pitchFamily="18" charset="0"/>
                <a:ea typeface="楷体_GB2312"/>
                <a:cs typeface="Times New Roman" panose="02020603050405020304" pitchFamily="18" charset="0"/>
              </a:rPr>
              <a:t>Softmax</a:t>
            </a:r>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分类函数将全连接层所得特征向量映射为归一化概率值，用来表示每个概念在输入图像中出现的概率。在</a:t>
            </a:r>
            <a:r>
              <a:rPr kumimoji="0" lang="en-US" altLang="zh-CN" sz="1400" b="0" i="0" u="none" strike="noStrike" kern="1200" cap="none" spc="0" normalizeH="0" baseline="0" noProof="0" dirty="0" err="1">
                <a:ln>
                  <a:noFill/>
                </a:ln>
                <a:solidFill>
                  <a:srgbClr val="000000"/>
                </a:solidFill>
                <a:effectLst/>
                <a:uLnTx/>
                <a:uFillTx/>
                <a:latin typeface="Times New Roman" panose="02020603050405020304" pitchFamily="18" charset="0"/>
                <a:ea typeface="楷体_GB2312"/>
                <a:cs typeface="Times New Roman" panose="02020603050405020304" pitchFamily="18" charset="0"/>
              </a:rPr>
              <a:t>Softmax</a:t>
            </a:r>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分类函数的输出概率向量中，向量中每一维代表输入图像中某个类别出现的概率。在训练中，可用交叉熵等损失函数来计算模型学习的误差；</a:t>
            </a:r>
            <a:r>
              <a:rPr kumimoji="0" lang="en-US"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b)</a:t>
            </a:r>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目标定位。将全连接层输出向量转换为一个四维向量，四维向量分别代表一个包围盒的左上角横坐标和纵坐标以及该矩形框宽与高取值，并使用均方差损失函数计算模型的误差。最终，将两个任务所得误差相加，作为整个模型的误差，用于计算模型梯度，更新模型参数。这样，训练好的模型可以同时对图像分类以及对图像中视觉目标对象进行定位。</a:t>
            </a:r>
          </a:p>
        </p:txBody>
      </p:sp>
    </p:spTree>
    <p:extLst>
      <p:ext uri="{BB962C8B-B14F-4D97-AF65-F5344CB8AC3E}">
        <p14:creationId xmlns:p14="http://schemas.microsoft.com/office/powerpoint/2010/main" val="3059073906"/>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321547" y="725888"/>
            <a:ext cx="11595798" cy="5601196"/>
          </a:xfrm>
          <a:prstGeom prst="rect">
            <a:avLst/>
          </a:prstGeom>
          <a:solidFill>
            <a:srgbClr val="EEF7F8"/>
          </a:solidFill>
          <a:ln>
            <a:noFill/>
          </a:ln>
          <a:effectLst>
            <a:outerShdw blurRad="495300" dist="241300" dir="2700000" algn="tl" rotWithShape="0">
              <a:srgbClr val="222222">
                <a:alpha val="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nvGrpSpPr>
          <p:cNvPr id="7" name="组合 6"/>
          <p:cNvGrpSpPr/>
          <p:nvPr/>
        </p:nvGrpSpPr>
        <p:grpSpPr>
          <a:xfrm>
            <a:off x="590994" y="584180"/>
            <a:ext cx="2579459" cy="708913"/>
            <a:chOff x="3509228" y="1296644"/>
            <a:chExt cx="2754111" cy="756910"/>
          </a:xfrm>
          <a:effectLst/>
        </p:grpSpPr>
        <p:sp>
          <p:nvSpPr>
            <p:cNvPr id="8" name="立方体 7"/>
            <p:cNvSpPr/>
            <p:nvPr/>
          </p:nvSpPr>
          <p:spPr>
            <a:xfrm>
              <a:off x="3522589" y="1312169"/>
              <a:ext cx="2740750" cy="738665"/>
            </a:xfrm>
            <a:prstGeom prst="cube">
              <a:avLst>
                <a:gd name="adj" fmla="val 9465"/>
              </a:avLst>
            </a:prstGeom>
            <a:solidFill>
              <a:srgbClr val="0076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nvGrpSpPr>
            <p:cNvPr id="9" name="组合 8"/>
            <p:cNvGrpSpPr/>
            <p:nvPr/>
          </p:nvGrpSpPr>
          <p:grpSpPr>
            <a:xfrm>
              <a:off x="3520104" y="1385123"/>
              <a:ext cx="2658236" cy="668431"/>
              <a:chOff x="766780" y="725067"/>
              <a:chExt cx="3103577" cy="780415"/>
            </a:xfrm>
          </p:grpSpPr>
          <p:grpSp>
            <p:nvGrpSpPr>
              <p:cNvPr id="14" name="组合 13"/>
              <p:cNvGrpSpPr/>
              <p:nvPr/>
            </p:nvGrpSpPr>
            <p:grpSpPr>
              <a:xfrm>
                <a:off x="766780" y="728242"/>
                <a:ext cx="777240" cy="777240"/>
                <a:chOff x="1908810" y="1131040"/>
                <a:chExt cx="777240" cy="777240"/>
              </a:xfrm>
            </p:grpSpPr>
            <p:sp>
              <p:nvSpPr>
                <p:cNvPr id="33" name="矩形 32"/>
                <p:cNvSpPr/>
                <p:nvPr/>
              </p:nvSpPr>
              <p:spPr>
                <a:xfrm>
                  <a:off x="1908810" y="1131040"/>
                  <a:ext cx="777240" cy="777240"/>
                </a:xfrm>
                <a:prstGeom prst="rect">
                  <a:avLst/>
                </a:prstGeom>
                <a:noFill/>
                <a:ln>
                  <a:solidFill>
                    <a:schemeClr val="bg1">
                      <a:lumMod val="8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cxnSp>
              <p:nvCxnSpPr>
                <p:cNvPr id="34" name="直接连接符 33"/>
                <p:cNvCxnSpPr/>
                <p:nvPr/>
              </p:nvCxnSpPr>
              <p:spPr>
                <a:xfrm>
                  <a:off x="1908810" y="1131040"/>
                  <a:ext cx="777240" cy="77724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flipV="1">
                  <a:off x="1908810" y="1131040"/>
                  <a:ext cx="777240" cy="77724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6" name="直接连接符 35"/>
                <p:cNvCxnSpPr>
                  <a:endCxn id="33" idx="3"/>
                </p:cNvCxnSpPr>
                <p:nvPr/>
              </p:nvCxnSpPr>
              <p:spPr>
                <a:xfrm>
                  <a:off x="1922417" y="1519660"/>
                  <a:ext cx="763633" cy="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7" name="直接连接符 36"/>
                <p:cNvCxnSpPr>
                  <a:endCxn id="33" idx="2"/>
                </p:cNvCxnSpPr>
                <p:nvPr/>
              </p:nvCxnSpPr>
              <p:spPr>
                <a:xfrm flipH="1">
                  <a:off x="2297430" y="1131040"/>
                  <a:ext cx="6804" cy="77724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15" name="组合 14"/>
              <p:cNvGrpSpPr/>
              <p:nvPr/>
            </p:nvGrpSpPr>
            <p:grpSpPr>
              <a:xfrm>
                <a:off x="1541549" y="725067"/>
                <a:ext cx="777240" cy="777240"/>
                <a:chOff x="1908810" y="1131040"/>
                <a:chExt cx="777240" cy="777240"/>
              </a:xfrm>
            </p:grpSpPr>
            <p:sp>
              <p:nvSpPr>
                <p:cNvPr id="28" name="矩形 27"/>
                <p:cNvSpPr/>
                <p:nvPr/>
              </p:nvSpPr>
              <p:spPr>
                <a:xfrm>
                  <a:off x="1908810" y="1131040"/>
                  <a:ext cx="777240" cy="777240"/>
                </a:xfrm>
                <a:prstGeom prst="rect">
                  <a:avLst/>
                </a:prstGeom>
                <a:noFill/>
                <a:ln>
                  <a:solidFill>
                    <a:schemeClr val="bg1">
                      <a:lumMod val="8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cxnSp>
              <p:nvCxnSpPr>
                <p:cNvPr id="29" name="直接连接符 28"/>
                <p:cNvCxnSpPr/>
                <p:nvPr/>
              </p:nvCxnSpPr>
              <p:spPr>
                <a:xfrm>
                  <a:off x="1908810" y="1131040"/>
                  <a:ext cx="777240" cy="77724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V="1">
                  <a:off x="1908810" y="1131040"/>
                  <a:ext cx="777240" cy="77724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1" name="直接连接符 30"/>
                <p:cNvCxnSpPr>
                  <a:endCxn id="28" idx="3"/>
                </p:cNvCxnSpPr>
                <p:nvPr/>
              </p:nvCxnSpPr>
              <p:spPr>
                <a:xfrm>
                  <a:off x="1922417" y="1519660"/>
                  <a:ext cx="763633" cy="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2" name="直接连接符 31"/>
                <p:cNvCxnSpPr>
                  <a:endCxn id="28" idx="2"/>
                </p:cNvCxnSpPr>
                <p:nvPr/>
              </p:nvCxnSpPr>
              <p:spPr>
                <a:xfrm flipH="1">
                  <a:off x="2297430" y="1131040"/>
                  <a:ext cx="6804" cy="77724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16" name="组合 15"/>
              <p:cNvGrpSpPr/>
              <p:nvPr/>
            </p:nvGrpSpPr>
            <p:grpSpPr>
              <a:xfrm>
                <a:off x="2316784" y="725067"/>
                <a:ext cx="777240" cy="777240"/>
                <a:chOff x="1908810" y="1131040"/>
                <a:chExt cx="777240" cy="777240"/>
              </a:xfrm>
            </p:grpSpPr>
            <p:sp>
              <p:nvSpPr>
                <p:cNvPr id="23" name="矩形 22"/>
                <p:cNvSpPr/>
                <p:nvPr/>
              </p:nvSpPr>
              <p:spPr>
                <a:xfrm>
                  <a:off x="1908810" y="1131040"/>
                  <a:ext cx="777240" cy="777240"/>
                </a:xfrm>
                <a:prstGeom prst="rect">
                  <a:avLst/>
                </a:prstGeom>
                <a:noFill/>
                <a:ln>
                  <a:solidFill>
                    <a:schemeClr val="bg1">
                      <a:lumMod val="8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cxnSp>
              <p:nvCxnSpPr>
                <p:cNvPr id="24" name="直接连接符 23"/>
                <p:cNvCxnSpPr/>
                <p:nvPr/>
              </p:nvCxnSpPr>
              <p:spPr>
                <a:xfrm>
                  <a:off x="1908810" y="1131040"/>
                  <a:ext cx="777240" cy="77724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V="1">
                  <a:off x="1908810" y="1131040"/>
                  <a:ext cx="777240" cy="77724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6" name="直接连接符 25"/>
                <p:cNvCxnSpPr>
                  <a:endCxn id="23" idx="3"/>
                </p:cNvCxnSpPr>
                <p:nvPr/>
              </p:nvCxnSpPr>
              <p:spPr>
                <a:xfrm>
                  <a:off x="1922417" y="1519660"/>
                  <a:ext cx="763633" cy="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7" name="直接连接符 26"/>
                <p:cNvCxnSpPr>
                  <a:endCxn id="23" idx="2"/>
                </p:cNvCxnSpPr>
                <p:nvPr/>
              </p:nvCxnSpPr>
              <p:spPr>
                <a:xfrm flipH="1">
                  <a:off x="2297430" y="1131040"/>
                  <a:ext cx="6804" cy="77724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17" name="组合 16"/>
              <p:cNvGrpSpPr/>
              <p:nvPr/>
            </p:nvGrpSpPr>
            <p:grpSpPr>
              <a:xfrm>
                <a:off x="3093117" y="725067"/>
                <a:ext cx="777240" cy="777240"/>
                <a:chOff x="1908810" y="1131040"/>
                <a:chExt cx="777240" cy="777240"/>
              </a:xfrm>
            </p:grpSpPr>
            <p:sp>
              <p:nvSpPr>
                <p:cNvPr id="18" name="矩形 17"/>
                <p:cNvSpPr/>
                <p:nvPr/>
              </p:nvSpPr>
              <p:spPr>
                <a:xfrm>
                  <a:off x="1908810" y="1131040"/>
                  <a:ext cx="777240" cy="777240"/>
                </a:xfrm>
                <a:prstGeom prst="rect">
                  <a:avLst/>
                </a:prstGeom>
                <a:noFill/>
                <a:ln>
                  <a:solidFill>
                    <a:schemeClr val="bg1">
                      <a:lumMod val="8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cxnSp>
              <p:nvCxnSpPr>
                <p:cNvPr id="19" name="直接连接符 18"/>
                <p:cNvCxnSpPr/>
                <p:nvPr/>
              </p:nvCxnSpPr>
              <p:spPr>
                <a:xfrm>
                  <a:off x="1908810" y="1131040"/>
                  <a:ext cx="777240" cy="77724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V="1">
                  <a:off x="1908810" y="1131040"/>
                  <a:ext cx="777240" cy="77724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1" name="直接连接符 20"/>
                <p:cNvCxnSpPr>
                  <a:endCxn id="18" idx="3"/>
                </p:cNvCxnSpPr>
                <p:nvPr/>
              </p:nvCxnSpPr>
              <p:spPr>
                <a:xfrm>
                  <a:off x="1922417" y="1519660"/>
                  <a:ext cx="763633" cy="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2" name="直接连接符 21"/>
                <p:cNvCxnSpPr>
                  <a:endCxn id="18" idx="2"/>
                </p:cNvCxnSpPr>
                <p:nvPr/>
              </p:nvCxnSpPr>
              <p:spPr>
                <a:xfrm flipH="1">
                  <a:off x="2297430" y="1131040"/>
                  <a:ext cx="6804" cy="77724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grpSp>
        </p:grpSp>
        <p:sp>
          <p:nvSpPr>
            <p:cNvPr id="10" name="矩形 9"/>
            <p:cNvSpPr/>
            <p:nvPr/>
          </p:nvSpPr>
          <p:spPr>
            <a:xfrm>
              <a:off x="3509228" y="1300957"/>
              <a:ext cx="671979" cy="67710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华文中宋" panose="02010600040101010101" pitchFamily="2" charset="-122"/>
                  <a:ea typeface="华文中宋" panose="02010600040101010101" pitchFamily="2" charset="-122"/>
                  <a:cs typeface="+mn-cs"/>
                </a:rPr>
                <a:t>延</a:t>
              </a:r>
            </a:p>
          </p:txBody>
        </p:sp>
        <p:sp>
          <p:nvSpPr>
            <p:cNvPr id="11" name="矩形 10"/>
            <p:cNvSpPr/>
            <p:nvPr/>
          </p:nvSpPr>
          <p:spPr>
            <a:xfrm>
              <a:off x="4183692" y="1298239"/>
              <a:ext cx="671979" cy="677108"/>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华文中宋" panose="02010600040101010101" pitchFamily="2" charset="-122"/>
                  <a:ea typeface="华文中宋" panose="02010600040101010101" pitchFamily="2" charset="-122"/>
                  <a:cs typeface="+mn-cs"/>
                </a:rPr>
                <a:t>伸</a:t>
              </a:r>
            </a:p>
          </p:txBody>
        </p:sp>
        <p:sp>
          <p:nvSpPr>
            <p:cNvPr id="12" name="矩形 11"/>
            <p:cNvSpPr/>
            <p:nvPr/>
          </p:nvSpPr>
          <p:spPr>
            <a:xfrm>
              <a:off x="4846347" y="1297103"/>
              <a:ext cx="671979" cy="677108"/>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华文中宋" panose="02010600040101010101" pitchFamily="2" charset="-122"/>
                  <a:ea typeface="华文中宋" panose="02010600040101010101" pitchFamily="2" charset="-122"/>
                  <a:cs typeface="+mn-cs"/>
                </a:rPr>
                <a:t>阅</a:t>
              </a:r>
            </a:p>
          </p:txBody>
        </p:sp>
        <p:sp>
          <p:nvSpPr>
            <p:cNvPr id="13" name="矩形 12"/>
            <p:cNvSpPr/>
            <p:nvPr/>
          </p:nvSpPr>
          <p:spPr>
            <a:xfrm>
              <a:off x="5506300" y="1296644"/>
              <a:ext cx="671979" cy="677108"/>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华文中宋" panose="02010600040101010101" pitchFamily="2" charset="-122"/>
                  <a:ea typeface="华文中宋" panose="02010600040101010101" pitchFamily="2" charset="-122"/>
                  <a:cs typeface="+mn-cs"/>
                </a:rPr>
                <a:t>读</a:t>
              </a:r>
            </a:p>
          </p:txBody>
        </p:sp>
      </p:grpSp>
      <p:sp>
        <p:nvSpPr>
          <p:cNvPr id="40" name="矩形 39"/>
          <p:cNvSpPr/>
          <p:nvPr/>
        </p:nvSpPr>
        <p:spPr>
          <a:xfrm>
            <a:off x="512664" y="1477846"/>
            <a:ext cx="11275023" cy="483209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zh-CN" sz="1700" b="1" i="0" u="none" strike="noStrike" kern="1200" cap="none" spc="0" normalizeH="0" baseline="0" noProof="0" dirty="0">
                <a:ln>
                  <a:noFill/>
                </a:ln>
                <a:solidFill>
                  <a:srgbClr val="C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《炼金术与人工智能》（</a:t>
            </a:r>
            <a:r>
              <a:rPr kumimoji="0" lang="en-US" altLang="zh-CN" sz="1700" b="1" i="0" u="none" strike="noStrike" kern="1200" cap="none" spc="0" normalizeH="0" baseline="0" noProof="0" dirty="0">
                <a:ln>
                  <a:noFill/>
                </a:ln>
                <a:solidFill>
                  <a:srgbClr val="C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Alchemy and Artificial Intelligence</a:t>
            </a:r>
            <a:r>
              <a:rPr kumimoji="0" lang="zh-CN" altLang="zh-CN" sz="1700" b="1" i="0" u="none" strike="noStrike" kern="1200" cap="none" spc="0" normalizeH="0" baseline="0" noProof="0" dirty="0">
                <a:ln>
                  <a:noFill/>
                </a:ln>
                <a:solidFill>
                  <a:srgbClr val="C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0" lang="zh-CN" altLang="en-US" sz="17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0" lang="en-US" altLang="zh-CN" sz="17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1965</a:t>
            </a:r>
            <a:r>
              <a:rPr kumimoji="0" lang="zh-CN" altLang="zh-CN" sz="17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年</a:t>
            </a:r>
            <a:r>
              <a:rPr kumimoji="0" lang="en-US" altLang="zh-CN" sz="17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12 </a:t>
            </a:r>
            <a:r>
              <a:rPr kumimoji="0" lang="zh-CN" altLang="zh-CN" sz="17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月，先后在</a:t>
            </a:r>
            <a:r>
              <a:rPr kumimoji="0" lang="en-US" altLang="zh-CN" sz="17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MIT</a:t>
            </a:r>
            <a:r>
              <a:rPr kumimoji="0" lang="zh-CN" altLang="zh-CN" sz="17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和伯克利任教的休伯特</a:t>
            </a:r>
            <a:r>
              <a:rPr kumimoji="0" lang="en-US" altLang="zh-CN" sz="17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0" lang="zh-CN" altLang="zh-CN" sz="17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德雷福斯（</a:t>
            </a:r>
            <a:r>
              <a:rPr kumimoji="0" lang="en-US" altLang="zh-CN" sz="17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Hubert Lederer Dreyfus</a:t>
            </a:r>
            <a:r>
              <a:rPr kumimoji="0" lang="zh-CN" altLang="zh-CN" sz="17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）教授以兰德公司顾问的身份，发表了《炼金术与人工智能》（</a:t>
            </a:r>
            <a:r>
              <a:rPr kumimoji="0" lang="en-US" altLang="zh-CN" sz="17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Alchemy and Artificial Intelligence</a:t>
            </a:r>
            <a:r>
              <a:rPr kumimoji="0" lang="zh-CN" altLang="zh-CN" sz="17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）的研究报告，将当时人工智能研究与历史上炼金术相提并论，以说明当时进行的人工智能研究是没有基础的无用之功</a:t>
            </a:r>
            <a:r>
              <a:rPr kumimoji="0" lang="zh-CN" altLang="en-US" sz="17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0" lang="zh-CN" altLang="zh-CN" sz="17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如果炼金术士不再关注曲颈瓶和五角器皿，而把时间花在寻找问题的深层结构，如果人从树上下来开始着手发明</a:t>
            </a:r>
            <a:r>
              <a:rPr kumimoji="0" lang="en-US" altLang="zh-CN" sz="17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0" lang="zh-CN" altLang="zh-CN" sz="17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火</a:t>
            </a:r>
            <a:r>
              <a:rPr kumimoji="0" lang="en-US" altLang="zh-CN" sz="17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0" lang="zh-CN" altLang="zh-CN" sz="17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与</a:t>
            </a:r>
            <a:r>
              <a:rPr kumimoji="0" lang="en-US" altLang="zh-CN" sz="17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0" lang="zh-CN" altLang="zh-CN" sz="17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车轮</a:t>
            </a:r>
            <a:r>
              <a:rPr kumimoji="0" lang="en-US" altLang="zh-CN" sz="17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0" lang="zh-CN" altLang="zh-CN" sz="17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，事情就会向一个更令人鼓舞的方向发展。</a:t>
            </a:r>
            <a:endParaRPr kumimoji="0" lang="en-US" altLang="zh-CN" sz="17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7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zh-CN" sz="17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zh-CN" sz="1700" b="1" i="0" u="none" strike="noStrike" kern="1200" cap="none" spc="0" normalizeH="0" baseline="0" noProof="0" dirty="0">
                <a:ln>
                  <a:noFill/>
                </a:ln>
                <a:solidFill>
                  <a:srgbClr val="C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《大模型的安魂曲（</a:t>
            </a:r>
            <a:r>
              <a:rPr kumimoji="0" lang="en-US" altLang="zh-CN" sz="1700" b="1" i="0" u="none" strike="noStrike" kern="1200" cap="none" spc="0" normalizeH="0" baseline="0" noProof="0" dirty="0">
                <a:ln>
                  <a:noFill/>
                </a:ln>
                <a:solidFill>
                  <a:srgbClr val="C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Requiem for large-scale models</a:t>
            </a:r>
            <a:r>
              <a:rPr kumimoji="0" lang="zh-CN" altLang="zh-CN" sz="1700" b="1" i="0" u="none" strike="noStrike" kern="1200" cap="none" spc="0" normalizeH="0" baseline="0" noProof="0" dirty="0">
                <a:ln>
                  <a:noFill/>
                </a:ln>
                <a:solidFill>
                  <a:srgbClr val="C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0" lang="zh-CN" altLang="en-US" sz="1700" b="1" i="0" u="none" strike="noStrike" kern="1200" cap="none" spc="0" normalizeH="0" baseline="0" noProof="0" dirty="0">
                <a:ln>
                  <a:noFill/>
                </a:ln>
                <a:solidFill>
                  <a:srgbClr val="C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0" lang="zh-CN" altLang="zh-CN" sz="17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加州大学伯克利分校助理教授于</a:t>
            </a:r>
            <a:r>
              <a:rPr kumimoji="0" lang="en-US" altLang="zh-CN" sz="17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70</a:t>
            </a:r>
            <a:r>
              <a:rPr kumimoji="0" lang="zh-CN" altLang="zh-CN" sz="17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年代针对交通预测模型越来越复杂，撰写过《大模型的安魂曲（</a:t>
            </a:r>
            <a:r>
              <a:rPr kumimoji="0" lang="en-US" altLang="zh-CN" sz="17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Requiem for large-scale models</a:t>
            </a:r>
            <a:r>
              <a:rPr kumimoji="0" lang="zh-CN" altLang="zh-CN" sz="17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）》一文，列举了在城市交通预测领域所使用大模型的七宗罪（</a:t>
            </a:r>
            <a:r>
              <a:rPr kumimoji="0" lang="en-US" altLang="zh-CN" sz="17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seven sins</a:t>
            </a:r>
            <a:r>
              <a:rPr kumimoji="0" lang="zh-CN" altLang="zh-CN" sz="17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），认为由众多参数构成的大模型不仅不会进化、反而会崩溃（</a:t>
            </a:r>
            <a:r>
              <a:rPr kumimoji="0" lang="en-US" altLang="zh-CN" sz="17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collapsed rather than evolved</a:t>
            </a:r>
            <a:r>
              <a:rPr kumimoji="0" lang="zh-CN" altLang="zh-CN" sz="17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endParaRPr kumimoji="0" lang="en-US" altLang="zh-CN" sz="17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7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zh-CN" sz="1700" b="1" i="0" u="none" strike="noStrike" kern="1200" cap="none" spc="0" normalizeH="0" baseline="0" noProof="0" dirty="0">
                <a:ln>
                  <a:noFill/>
                </a:ln>
                <a:solidFill>
                  <a:srgbClr val="C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无他、但手熟尔</a:t>
            </a:r>
            <a:r>
              <a:rPr kumimoji="0" lang="zh-CN" altLang="en-US" sz="1700" b="1" i="0" u="none" strike="noStrike" kern="1200" cap="none" spc="0" normalizeH="0" baseline="0" noProof="0" dirty="0">
                <a:ln>
                  <a:noFill/>
                </a:ln>
                <a:solidFill>
                  <a:srgbClr val="C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0" lang="zh-CN" altLang="zh-CN" sz="17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众多参数构成的复杂深度模型虽然在许多任务上取得了亮丽效果，但对模型</a:t>
            </a:r>
            <a:r>
              <a:rPr kumimoji="0" lang="en-US" altLang="zh-CN" sz="17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0" lang="zh-CN" altLang="zh-CN" sz="17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知其所以然</a:t>
            </a:r>
            <a:r>
              <a:rPr kumimoji="0" lang="en-US" altLang="zh-CN" sz="17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0" lang="zh-CN" altLang="zh-CN" sz="17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的理解却举步维艰，不得不感叹复杂深度模型</a:t>
            </a:r>
            <a:r>
              <a:rPr kumimoji="0" lang="en-US" altLang="zh-CN" sz="17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0" lang="zh-CN" altLang="zh-CN" sz="17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无他、但手熟尔</a:t>
            </a:r>
            <a:r>
              <a:rPr kumimoji="0" lang="en-US" altLang="zh-CN" sz="17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0" lang="zh-CN" altLang="zh-CN" sz="17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zh-CN" sz="17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7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7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7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48" name="组合 47"/>
          <p:cNvGrpSpPr/>
          <p:nvPr/>
        </p:nvGrpSpPr>
        <p:grpSpPr>
          <a:xfrm flipH="1">
            <a:off x="11065702" y="671669"/>
            <a:ext cx="851673" cy="853582"/>
            <a:chOff x="5244327" y="2299574"/>
            <a:chExt cx="851673" cy="853582"/>
          </a:xfrm>
        </p:grpSpPr>
        <p:sp>
          <p:nvSpPr>
            <p:cNvPr id="49" name="L 形 48"/>
            <p:cNvSpPr/>
            <p:nvPr/>
          </p:nvSpPr>
          <p:spPr>
            <a:xfrm rot="5400000">
              <a:off x="5376000" y="2299574"/>
              <a:ext cx="720000" cy="720000"/>
            </a:xfrm>
            <a:prstGeom prst="corner">
              <a:avLst>
                <a:gd name="adj1" fmla="val 10407"/>
                <a:gd name="adj2" fmla="val 9669"/>
              </a:avLst>
            </a:prstGeom>
            <a:gradFill>
              <a:gsLst>
                <a:gs pos="0">
                  <a:srgbClr val="017C84"/>
                </a:gs>
                <a:gs pos="50000">
                  <a:srgbClr val="017C84">
                    <a:alpha val="0"/>
                  </a:srgb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50" name="L 形 49"/>
            <p:cNvSpPr/>
            <p:nvPr/>
          </p:nvSpPr>
          <p:spPr>
            <a:xfrm rot="5400000">
              <a:off x="5244327" y="2433156"/>
              <a:ext cx="720000" cy="720000"/>
            </a:xfrm>
            <a:prstGeom prst="corner">
              <a:avLst>
                <a:gd name="adj1" fmla="val 10407"/>
                <a:gd name="adj2" fmla="val 9669"/>
              </a:avLst>
            </a:prstGeom>
            <a:gradFill>
              <a:gsLst>
                <a:gs pos="0">
                  <a:srgbClr val="017C84">
                    <a:alpha val="35000"/>
                  </a:srgbClr>
                </a:gs>
                <a:gs pos="50000">
                  <a:srgbClr val="017C84">
                    <a:alpha val="0"/>
                  </a:srgb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grpSp>
        <p:nvGrpSpPr>
          <p:cNvPr id="52" name="组合 51"/>
          <p:cNvGrpSpPr/>
          <p:nvPr/>
        </p:nvGrpSpPr>
        <p:grpSpPr>
          <a:xfrm flipV="1">
            <a:off x="321517" y="5450957"/>
            <a:ext cx="851673" cy="853582"/>
            <a:chOff x="5244327" y="2299574"/>
            <a:chExt cx="851673" cy="853582"/>
          </a:xfrm>
        </p:grpSpPr>
        <p:sp>
          <p:nvSpPr>
            <p:cNvPr id="53" name="L 形 52"/>
            <p:cNvSpPr/>
            <p:nvPr/>
          </p:nvSpPr>
          <p:spPr>
            <a:xfrm rot="5400000">
              <a:off x="5376000" y="2299574"/>
              <a:ext cx="720000" cy="720000"/>
            </a:xfrm>
            <a:prstGeom prst="corner">
              <a:avLst>
                <a:gd name="adj1" fmla="val 10407"/>
                <a:gd name="adj2" fmla="val 9669"/>
              </a:avLst>
            </a:prstGeom>
            <a:gradFill>
              <a:gsLst>
                <a:gs pos="0">
                  <a:srgbClr val="017C84"/>
                </a:gs>
                <a:gs pos="50000">
                  <a:srgbClr val="017C84">
                    <a:alpha val="0"/>
                  </a:srgb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54" name="L 形 53"/>
            <p:cNvSpPr/>
            <p:nvPr/>
          </p:nvSpPr>
          <p:spPr>
            <a:xfrm rot="5400000">
              <a:off x="5244327" y="2433156"/>
              <a:ext cx="720000" cy="720000"/>
            </a:xfrm>
            <a:prstGeom prst="corner">
              <a:avLst>
                <a:gd name="adj1" fmla="val 10407"/>
                <a:gd name="adj2" fmla="val 9669"/>
              </a:avLst>
            </a:prstGeom>
            <a:gradFill>
              <a:gsLst>
                <a:gs pos="0">
                  <a:srgbClr val="017C84">
                    <a:alpha val="35000"/>
                  </a:srgbClr>
                </a:gs>
                <a:gs pos="50000">
                  <a:srgbClr val="017C84">
                    <a:alpha val="0"/>
                  </a:srgb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grpSp>
        <p:nvGrpSpPr>
          <p:cNvPr id="55" name="组合 54"/>
          <p:cNvGrpSpPr/>
          <p:nvPr/>
        </p:nvGrpSpPr>
        <p:grpSpPr>
          <a:xfrm flipH="1" flipV="1">
            <a:off x="11065672" y="5470438"/>
            <a:ext cx="851673" cy="853582"/>
            <a:chOff x="5244327" y="2299574"/>
            <a:chExt cx="851673" cy="853582"/>
          </a:xfrm>
        </p:grpSpPr>
        <p:sp>
          <p:nvSpPr>
            <p:cNvPr id="56" name="L 形 55"/>
            <p:cNvSpPr/>
            <p:nvPr/>
          </p:nvSpPr>
          <p:spPr>
            <a:xfrm rot="5400000">
              <a:off x="5376000" y="2299574"/>
              <a:ext cx="720000" cy="720000"/>
            </a:xfrm>
            <a:prstGeom prst="corner">
              <a:avLst>
                <a:gd name="adj1" fmla="val 10407"/>
                <a:gd name="adj2" fmla="val 9669"/>
              </a:avLst>
            </a:prstGeom>
            <a:gradFill>
              <a:gsLst>
                <a:gs pos="0">
                  <a:srgbClr val="017C84"/>
                </a:gs>
                <a:gs pos="50000">
                  <a:srgbClr val="017C84">
                    <a:alpha val="0"/>
                  </a:srgb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57" name="L 形 56"/>
            <p:cNvSpPr/>
            <p:nvPr/>
          </p:nvSpPr>
          <p:spPr>
            <a:xfrm rot="5400000">
              <a:off x="5244327" y="2433156"/>
              <a:ext cx="720000" cy="720000"/>
            </a:xfrm>
            <a:prstGeom prst="corner">
              <a:avLst>
                <a:gd name="adj1" fmla="val 10407"/>
                <a:gd name="adj2" fmla="val 9669"/>
              </a:avLst>
            </a:prstGeom>
            <a:gradFill>
              <a:gsLst>
                <a:gs pos="0">
                  <a:srgbClr val="017C84">
                    <a:alpha val="35000"/>
                  </a:srgbClr>
                </a:gs>
                <a:gs pos="50000">
                  <a:srgbClr val="017C84">
                    <a:alpha val="0"/>
                  </a:srgb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sp>
        <p:nvSpPr>
          <p:cNvPr id="2" name="矩形 1">
            <a:extLst>
              <a:ext uri="{FF2B5EF4-FFF2-40B4-BE49-F238E27FC236}">
                <a16:creationId xmlns:a16="http://schemas.microsoft.com/office/drawing/2014/main" id="{469AA995-01A2-4488-8818-4A8D7139E178}"/>
              </a:ext>
            </a:extLst>
          </p:cNvPr>
          <p:cNvSpPr/>
          <p:nvPr/>
        </p:nvSpPr>
        <p:spPr>
          <a:xfrm>
            <a:off x="4016794" y="805251"/>
            <a:ext cx="3262432"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zh-CN" sz="24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爬上树梢与攀登月球</a:t>
            </a:r>
            <a:r>
              <a:rPr kumimoji="0" lang="zh-CN" altLang="en-US" sz="24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a:t>
            </a:r>
          </a:p>
        </p:txBody>
      </p:sp>
    </p:spTree>
    <p:extLst>
      <p:ext uri="{BB962C8B-B14F-4D97-AF65-F5344CB8AC3E}">
        <p14:creationId xmlns:p14="http://schemas.microsoft.com/office/powerpoint/2010/main" val="1561531330"/>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bg>
      <p:bgPr>
        <a:gradFill>
          <a:gsLst>
            <a:gs pos="1000">
              <a:srgbClr val="0093A2">
                <a:alpha val="63000"/>
              </a:srgbClr>
            </a:gs>
            <a:gs pos="91000">
              <a:srgbClr val="013F45"/>
            </a:gs>
          </a:gsLst>
          <a:lin ang="5400000" scaled="0"/>
        </a:gradFill>
        <a:effectLst/>
      </p:bgPr>
    </p:bg>
    <p:spTree>
      <p:nvGrpSpPr>
        <p:cNvPr id="1" name=""/>
        <p:cNvGrpSpPr/>
        <p:nvPr/>
      </p:nvGrpSpPr>
      <p:grpSpPr>
        <a:xfrm>
          <a:off x="0" y="0"/>
          <a:ext cx="0" cy="0"/>
          <a:chOff x="0" y="0"/>
          <a:chExt cx="0" cy="0"/>
        </a:xfrm>
      </p:grpSpPr>
      <p:pic>
        <p:nvPicPr>
          <p:cNvPr id="17" name="图片 16"/>
          <p:cNvPicPr>
            <a:picLocks noChangeAspect="1"/>
          </p:cNvPicPr>
          <p:nvPr/>
        </p:nvPicPr>
        <p:blipFill rotWithShape="1">
          <a:blip r:embed="rId3" cstate="print">
            <a:extLst>
              <a:ext uri="{28A0092B-C50C-407E-A947-70E740481C1C}">
                <a14:useLocalDpi xmlns:a14="http://schemas.microsoft.com/office/drawing/2010/main" val="0"/>
              </a:ext>
            </a:extLst>
          </a:blip>
          <a:srcRect l="24826" t="20686" b="9518"/>
          <a:stretch>
            <a:fillRect/>
          </a:stretch>
        </p:blipFill>
        <p:spPr>
          <a:xfrm rot="992355" flipH="1">
            <a:off x="3875496" y="-237272"/>
            <a:ext cx="9134310" cy="3976491"/>
          </a:xfrm>
          <a:prstGeom prst="rect">
            <a:avLst/>
          </a:prstGeom>
        </p:spPr>
      </p:pic>
      <p:sp>
        <p:nvSpPr>
          <p:cNvPr id="2" name="iṩḻíḑe"/>
          <p:cNvSpPr/>
          <p:nvPr/>
        </p:nvSpPr>
        <p:spPr>
          <a:xfrm>
            <a:off x="1234134" y="823236"/>
            <a:ext cx="10080000" cy="5034224"/>
          </a:xfrm>
          <a:prstGeom prst="snip2DiagRect">
            <a:avLst>
              <a:gd name="adj1" fmla="val 0"/>
              <a:gd name="adj2" fmla="val 0"/>
            </a:avLst>
          </a:prstGeom>
          <a:gradFill>
            <a:gsLst>
              <a:gs pos="100000">
                <a:srgbClr val="016773"/>
              </a:gs>
              <a:gs pos="52000">
                <a:srgbClr val="007684"/>
              </a:gs>
              <a:gs pos="0">
                <a:srgbClr val="449FA8"/>
              </a:gs>
            </a:gsLst>
            <a:lin ang="2700000" scaled="0"/>
          </a:gradFill>
          <a:ln>
            <a:gradFill flip="none" rotWithShape="1">
              <a:gsLst>
                <a:gs pos="100000">
                  <a:srgbClr val="FCFCFC"/>
                </a:gs>
                <a:gs pos="75000">
                  <a:srgbClr val="FCFCFC">
                    <a:alpha val="0"/>
                  </a:srgbClr>
                </a:gs>
                <a:gs pos="65000">
                  <a:srgbClr val="FCFCFC">
                    <a:alpha val="0"/>
                  </a:srgbClr>
                </a:gs>
                <a:gs pos="30000">
                  <a:srgbClr val="FCFCFC">
                    <a:alpha val="50000"/>
                  </a:srgbClr>
                </a:gs>
                <a:gs pos="10000">
                  <a:srgbClr val="FAFAFA">
                    <a:alpha val="0"/>
                  </a:srgbClr>
                </a:gs>
              </a:gsLst>
              <a:lin ang="2700000" scaled="0"/>
              <a:tileRect/>
            </a:gradFill>
          </a:ln>
          <a:effectLst>
            <a:outerShdw blurRad="50800" dist="508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7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7" name="矩形 6"/>
          <p:cNvSpPr/>
          <p:nvPr/>
        </p:nvSpPr>
        <p:spPr>
          <a:xfrm>
            <a:off x="1312990" y="1361537"/>
            <a:ext cx="9818367" cy="3957622"/>
          </a:xfrm>
          <a:prstGeom prst="rect">
            <a:avLst/>
          </a:prstGeom>
        </p:spPr>
        <p:txBody>
          <a:bodyPr wrap="square">
            <a:spAutoFit/>
          </a:bodyPr>
          <a:lstStyle/>
          <a:p>
            <a:pPr marL="285750" marR="0" lvl="0" indent="-285750" algn="l" defTabSz="914400" rtl="0" eaLnBrk="1" fontAlgn="auto" latinLnBrk="0" hangingPunct="1">
              <a:lnSpc>
                <a:spcPct val="200000"/>
              </a:lnSpc>
              <a:spcBef>
                <a:spcPts val="0"/>
              </a:spcBef>
              <a:spcAft>
                <a:spcPts val="0"/>
              </a:spcAft>
              <a:buClr>
                <a:prstClr val="white"/>
              </a:buClr>
              <a:buSzPct val="80000"/>
              <a:buFont typeface="Wingdings" panose="05000000000000000000" pitchFamily="2" charset="2"/>
              <a:buChar char="u"/>
              <a:tabLst/>
              <a:defRPr/>
            </a:pPr>
            <a:r>
              <a:rPr kumimoji="0" lang="zh-CN" altLang="zh-CN" sz="16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与手工构造特征不同，深度学习通过</a:t>
            </a:r>
            <a:r>
              <a:rPr kumimoji="0" lang="en-US" altLang="zh-CN" sz="1600" b="1" i="0" u="none" strike="noStrike" kern="1200" cap="none" spc="0" normalizeH="0" baseline="0" noProof="0" dirty="0">
                <a:ln>
                  <a:noFill/>
                </a:ln>
                <a:solidFill>
                  <a:srgbClr val="FFFFCC"/>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Times New Roman" panose="02020603050405020304" pitchFamily="18" charset="0"/>
              </a:rPr>
              <a:t>“</a:t>
            </a:r>
            <a:r>
              <a:rPr kumimoji="0" lang="zh-CN" altLang="zh-CN" sz="1600" b="1" i="0" u="none" strike="noStrike" kern="1200" cap="none" spc="0" normalizeH="0" baseline="0" noProof="0" dirty="0">
                <a:ln>
                  <a:noFill/>
                </a:ln>
                <a:solidFill>
                  <a:srgbClr val="FFFFCC"/>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Times New Roman" panose="02020603050405020304" pitchFamily="18" charset="0"/>
              </a:rPr>
              <a:t>端到端</a:t>
            </a:r>
            <a:r>
              <a:rPr kumimoji="0" lang="en-US" altLang="zh-CN" sz="1600" b="1" i="0" u="none" strike="noStrike" kern="1200" cap="none" spc="0" normalizeH="0" baseline="0" noProof="0" dirty="0">
                <a:ln>
                  <a:noFill/>
                </a:ln>
                <a:solidFill>
                  <a:srgbClr val="FFFFCC"/>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Times New Roman" panose="02020603050405020304" pitchFamily="18" charset="0"/>
              </a:rPr>
              <a:t>(end to end)”</a:t>
            </a:r>
            <a:r>
              <a:rPr kumimoji="0" lang="zh-CN" altLang="zh-CN" sz="16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学习方式来形成原始数据的有效特征表达，其基本动机在于通过构建多层网络来学习隐含在数据内部的关系，从而使学习得到的特征具有更强表达力和泛化能力。</a:t>
            </a:r>
            <a:endParaRPr kumimoji="0" lang="en-US" altLang="zh-CN" sz="16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a:p>
            <a:pPr marL="285750" marR="0" lvl="0" indent="-285750" algn="l" defTabSz="914400" rtl="0" eaLnBrk="1" fontAlgn="auto" latinLnBrk="0" hangingPunct="1">
              <a:lnSpc>
                <a:spcPct val="200000"/>
              </a:lnSpc>
              <a:spcBef>
                <a:spcPts val="0"/>
              </a:spcBef>
              <a:spcAft>
                <a:spcPts val="0"/>
              </a:spcAft>
              <a:buClr>
                <a:prstClr val="white"/>
              </a:buClr>
              <a:buSzPct val="80000"/>
              <a:buFont typeface="Wingdings" panose="05000000000000000000" pitchFamily="2" charset="2"/>
              <a:buChar char="u"/>
              <a:tabLst/>
              <a:defRPr/>
            </a:pPr>
            <a:r>
              <a:rPr kumimoji="0" lang="zh-CN" altLang="zh-CN" sz="16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将深度学习应用于语义概念识别和理解时，一般思路是将深度学习得到的特征</a:t>
            </a:r>
            <a:r>
              <a:rPr kumimoji="0" lang="en-US" altLang="zh-CN" sz="16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a:t>
            </a:r>
            <a:r>
              <a:rPr kumimoji="0" lang="zh-CN" altLang="zh-CN" sz="16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如卷积神经网络中最后一个全连接层输出以及词向量模型中输入层与隐藏层的连接权重</a:t>
            </a:r>
            <a:r>
              <a:rPr kumimoji="0" lang="en-US" altLang="zh-CN" sz="16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a:t>
            </a:r>
            <a:r>
              <a:rPr kumimoji="0" lang="zh-CN" altLang="zh-CN" sz="16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输入给分类模型（如</a:t>
            </a:r>
            <a:r>
              <a:rPr kumimoji="0" lang="en-US" altLang="zh-CN" sz="1600" b="0" i="0" u="none" strike="noStrike" kern="1200" cap="none" spc="0" normalizeH="0" baseline="0" noProof="0" dirty="0" err="1">
                <a:ln>
                  <a:noFill/>
                </a:ln>
                <a:solidFill>
                  <a:prstClr val="white"/>
                </a:solidFill>
                <a:effectLst/>
                <a:uLnTx/>
                <a:uFillTx/>
                <a:latin typeface="微软雅黑" panose="020B0503020204020204" pitchFamily="34" charset="-122"/>
                <a:ea typeface="微软雅黑" panose="020B0503020204020204" pitchFamily="34" charset="-122"/>
                <a:cs typeface="+mn-cs"/>
              </a:rPr>
              <a:t>softmax</a:t>
            </a:r>
            <a:r>
              <a:rPr kumimoji="0" lang="zh-CN" altLang="zh-CN" sz="16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函数），然后根据损失函数所计算所得</a:t>
            </a:r>
            <a:r>
              <a:rPr kumimoji="0" lang="en-US" altLang="zh-CN" sz="16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a:t>
            </a:r>
            <a:r>
              <a:rPr kumimoji="0" lang="zh-CN" altLang="zh-CN" sz="16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误差</a:t>
            </a:r>
            <a:r>
              <a:rPr kumimoji="0" lang="en-US" altLang="zh-CN" sz="16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a:t>
            </a:r>
            <a:r>
              <a:rPr kumimoji="0" lang="zh-CN" altLang="zh-CN" sz="16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来对模型进行优化。这一犹如</a:t>
            </a:r>
            <a:r>
              <a:rPr kumimoji="0" lang="en-US" altLang="zh-CN" sz="1600" b="1" i="0" u="none" strike="noStrike" kern="1200" cap="none" spc="0" normalizeH="0" baseline="0" noProof="0" dirty="0">
                <a:ln>
                  <a:noFill/>
                </a:ln>
                <a:solidFill>
                  <a:srgbClr val="FFFFCC"/>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Times New Roman" panose="02020603050405020304" pitchFamily="18" charset="0"/>
              </a:rPr>
              <a:t>“</a:t>
            </a:r>
            <a:r>
              <a:rPr kumimoji="0" lang="zh-CN" altLang="zh-CN" sz="1600" b="1" i="0" u="none" strike="noStrike" kern="1200" cap="none" spc="0" normalizeH="0" baseline="0" noProof="0" dirty="0">
                <a:ln>
                  <a:noFill/>
                </a:ln>
                <a:solidFill>
                  <a:srgbClr val="FFFFCC"/>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Times New Roman" panose="02020603050405020304" pitchFamily="18" charset="0"/>
              </a:rPr>
              <a:t>黑盒子</a:t>
            </a:r>
            <a:r>
              <a:rPr kumimoji="0" lang="en-US" altLang="zh-CN" sz="1600" b="1" i="0" u="none" strike="noStrike" kern="1200" cap="none" spc="0" normalizeH="0" baseline="0" noProof="0" dirty="0">
                <a:ln>
                  <a:noFill/>
                </a:ln>
                <a:solidFill>
                  <a:srgbClr val="FFFFCC"/>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Times New Roman" panose="02020603050405020304" pitchFamily="18" charset="0"/>
              </a:rPr>
              <a:t>”</a:t>
            </a:r>
            <a:r>
              <a:rPr kumimoji="0" lang="zh-CN" altLang="zh-CN" sz="1600" b="1" i="0" u="none" strike="noStrike" kern="1200" cap="none" spc="0" normalizeH="0" baseline="0" noProof="0" dirty="0">
                <a:ln>
                  <a:noFill/>
                </a:ln>
                <a:solidFill>
                  <a:srgbClr val="FFFFCC"/>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Times New Roman" panose="02020603050405020304" pitchFamily="18" charset="0"/>
              </a:rPr>
              <a:t>的学习机制</a:t>
            </a:r>
            <a:r>
              <a:rPr kumimoji="0" lang="zh-CN" altLang="zh-CN" sz="16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使得深度学习结果缺乏解释性，从而难以可信（如易受到对抗样本攻击等），如何将知识引入学习过程，得到</a:t>
            </a:r>
            <a:r>
              <a:rPr kumimoji="0" lang="zh-CN" altLang="zh-CN" sz="1600" b="1" i="0" u="none" strike="noStrike" kern="1200" cap="none" spc="0" normalizeH="0" baseline="0" noProof="0" dirty="0">
                <a:ln>
                  <a:noFill/>
                </a:ln>
                <a:solidFill>
                  <a:srgbClr val="FFFFCC"/>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Times New Roman" panose="02020603050405020304" pitchFamily="18" charset="0"/>
              </a:rPr>
              <a:t>可信安全、解释性更强、较少依赖标注大数据、自适应更好的深度学习</a:t>
            </a:r>
            <a:r>
              <a:rPr kumimoji="0" lang="zh-CN" altLang="zh-CN" sz="16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方法是目前的研究热点。</a:t>
            </a:r>
          </a:p>
        </p:txBody>
      </p:sp>
      <p:sp>
        <p:nvSpPr>
          <p:cNvPr id="9" name="矩形: 圆角 42"/>
          <p:cNvSpPr/>
          <p:nvPr/>
        </p:nvSpPr>
        <p:spPr>
          <a:xfrm>
            <a:off x="5218279" y="785408"/>
            <a:ext cx="1847895" cy="504454"/>
          </a:xfrm>
          <a:prstGeom prst="roundRect">
            <a:avLst>
              <a:gd name="adj" fmla="val 10365"/>
            </a:avLst>
          </a:prstGeom>
          <a:solidFill>
            <a:srgbClr val="9ACBCA"/>
          </a:solidFill>
          <a:ln>
            <a:noFill/>
          </a:ln>
          <a:effectLst>
            <a:outerShdw blurRad="2032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4" name="矩形: 圆角 47"/>
          <p:cNvSpPr/>
          <p:nvPr/>
        </p:nvSpPr>
        <p:spPr>
          <a:xfrm>
            <a:off x="5165205" y="732108"/>
            <a:ext cx="1847895" cy="504454"/>
          </a:xfrm>
          <a:prstGeom prst="roundRect">
            <a:avLst>
              <a:gd name="adj" fmla="val 10365"/>
            </a:avLst>
          </a:prstGeom>
          <a:solidFill>
            <a:srgbClr val="FAFCFC"/>
          </a:solidFill>
          <a:ln>
            <a:noFill/>
          </a:ln>
          <a:effectLst>
            <a:outerShdw blurRad="2032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pic>
        <p:nvPicPr>
          <p:cNvPr id="12" name="图片 11"/>
          <p:cNvPicPr>
            <a:picLocks noChangeAspect="1"/>
          </p:cNvPicPr>
          <p:nvPr/>
        </p:nvPicPr>
        <p:blipFill>
          <a:blip r:embed="rId4"/>
          <a:stretch>
            <a:fillRect/>
          </a:stretch>
        </p:blipFill>
        <p:spPr>
          <a:xfrm>
            <a:off x="5139195" y="627721"/>
            <a:ext cx="2165958" cy="208773"/>
          </a:xfrm>
          <a:prstGeom prst="rect">
            <a:avLst/>
          </a:prstGeom>
        </p:spPr>
      </p:pic>
      <p:pic>
        <p:nvPicPr>
          <p:cNvPr id="13" name="图片 12"/>
          <p:cNvPicPr>
            <a:picLocks noChangeAspect="1"/>
          </p:cNvPicPr>
          <p:nvPr/>
        </p:nvPicPr>
        <p:blipFill>
          <a:blip r:embed="rId4"/>
          <a:stretch>
            <a:fillRect/>
          </a:stretch>
        </p:blipFill>
        <p:spPr>
          <a:xfrm flipH="1">
            <a:off x="4554375" y="1126723"/>
            <a:ext cx="2458725" cy="195194"/>
          </a:xfrm>
          <a:prstGeom prst="rect">
            <a:avLst/>
          </a:prstGeom>
        </p:spPr>
      </p:pic>
      <p:sp>
        <p:nvSpPr>
          <p:cNvPr id="18" name="文本框 17"/>
          <p:cNvSpPr txBox="1"/>
          <p:nvPr/>
        </p:nvSpPr>
        <p:spPr>
          <a:xfrm>
            <a:off x="5379329" y="823236"/>
            <a:ext cx="1397310" cy="337970"/>
          </a:xfrm>
          <a:custGeom>
            <a:avLst/>
            <a:gdLst/>
            <a:ahLst/>
            <a:cxnLst/>
            <a:rect l="l" t="t" r="r" b="b"/>
            <a:pathLst>
              <a:path w="1397310" h="337970">
                <a:moveTo>
                  <a:pt x="1317464" y="206499"/>
                </a:moveTo>
                <a:lnTo>
                  <a:pt x="1263774" y="209252"/>
                </a:lnTo>
                <a:lnTo>
                  <a:pt x="1262397" y="275332"/>
                </a:lnTo>
                <a:lnTo>
                  <a:pt x="1294060" y="273955"/>
                </a:lnTo>
                <a:cubicBezTo>
                  <a:pt x="1298649" y="273955"/>
                  <a:pt x="1304156" y="273497"/>
                  <a:pt x="1310580" y="272579"/>
                </a:cubicBezTo>
                <a:cubicBezTo>
                  <a:pt x="1314251" y="272579"/>
                  <a:pt x="1316546" y="272579"/>
                  <a:pt x="1317464" y="272579"/>
                </a:cubicBezTo>
                <a:close/>
                <a:moveTo>
                  <a:pt x="1326412" y="165199"/>
                </a:moveTo>
                <a:cubicBezTo>
                  <a:pt x="1327789" y="164740"/>
                  <a:pt x="1329395" y="165199"/>
                  <a:pt x="1331230" y="166576"/>
                </a:cubicBezTo>
                <a:cubicBezTo>
                  <a:pt x="1356928" y="181260"/>
                  <a:pt x="1373448" y="191356"/>
                  <a:pt x="1380790" y="196862"/>
                </a:cubicBezTo>
                <a:cubicBezTo>
                  <a:pt x="1385379" y="199616"/>
                  <a:pt x="1387673" y="201910"/>
                  <a:pt x="1387673" y="203746"/>
                </a:cubicBezTo>
                <a:cubicBezTo>
                  <a:pt x="1387673" y="205581"/>
                  <a:pt x="1385379" y="207417"/>
                  <a:pt x="1380790" y="209252"/>
                </a:cubicBezTo>
                <a:cubicBezTo>
                  <a:pt x="1376201" y="212006"/>
                  <a:pt x="1374365" y="215677"/>
                  <a:pt x="1375283" y="220266"/>
                </a:cubicBezTo>
                <a:cubicBezTo>
                  <a:pt x="1374365" y="238621"/>
                  <a:pt x="1373907" y="267990"/>
                  <a:pt x="1373907" y="308372"/>
                </a:cubicBezTo>
                <a:cubicBezTo>
                  <a:pt x="1374824" y="313879"/>
                  <a:pt x="1373448" y="316632"/>
                  <a:pt x="1369777" y="316632"/>
                </a:cubicBezTo>
                <a:cubicBezTo>
                  <a:pt x="1366105" y="320303"/>
                  <a:pt x="1353716" y="325351"/>
                  <a:pt x="1332607" y="331775"/>
                </a:cubicBezTo>
                <a:cubicBezTo>
                  <a:pt x="1330771" y="332693"/>
                  <a:pt x="1329395" y="333152"/>
                  <a:pt x="1328477" y="333152"/>
                </a:cubicBezTo>
                <a:cubicBezTo>
                  <a:pt x="1321135" y="335905"/>
                  <a:pt x="1317464" y="334070"/>
                  <a:pt x="1317464" y="327645"/>
                </a:cubicBezTo>
                <a:lnTo>
                  <a:pt x="1317464" y="295982"/>
                </a:lnTo>
                <a:cubicBezTo>
                  <a:pt x="1316546" y="295982"/>
                  <a:pt x="1314251" y="295982"/>
                  <a:pt x="1310580" y="295982"/>
                </a:cubicBezTo>
                <a:cubicBezTo>
                  <a:pt x="1305991" y="296900"/>
                  <a:pt x="1301861" y="297359"/>
                  <a:pt x="1298190" y="297359"/>
                </a:cubicBezTo>
                <a:lnTo>
                  <a:pt x="1262397" y="298735"/>
                </a:lnTo>
                <a:lnTo>
                  <a:pt x="1262397" y="306995"/>
                </a:lnTo>
                <a:cubicBezTo>
                  <a:pt x="1263315" y="315255"/>
                  <a:pt x="1261020" y="320303"/>
                  <a:pt x="1255514" y="322139"/>
                </a:cubicBezTo>
                <a:cubicBezTo>
                  <a:pt x="1243583" y="327645"/>
                  <a:pt x="1228898" y="332693"/>
                  <a:pt x="1211461" y="337282"/>
                </a:cubicBezTo>
                <a:cubicBezTo>
                  <a:pt x="1206872" y="338200"/>
                  <a:pt x="1204577" y="335905"/>
                  <a:pt x="1204577" y="330399"/>
                </a:cubicBezTo>
                <a:cubicBezTo>
                  <a:pt x="1206413" y="303783"/>
                  <a:pt x="1207331" y="277627"/>
                  <a:pt x="1207331" y="251929"/>
                </a:cubicBezTo>
                <a:cubicBezTo>
                  <a:pt x="1195400" y="259271"/>
                  <a:pt x="1191270" y="261566"/>
                  <a:pt x="1194941" y="258812"/>
                </a:cubicBezTo>
                <a:cubicBezTo>
                  <a:pt x="1144463" y="287263"/>
                  <a:pt x="1111423" y="306078"/>
                  <a:pt x="1095821" y="315255"/>
                </a:cubicBezTo>
                <a:cubicBezTo>
                  <a:pt x="1090315" y="318009"/>
                  <a:pt x="1086185" y="317091"/>
                  <a:pt x="1083431" y="312502"/>
                </a:cubicBezTo>
                <a:cubicBezTo>
                  <a:pt x="1073336" y="295064"/>
                  <a:pt x="1065535" y="279462"/>
                  <a:pt x="1060028" y="265696"/>
                </a:cubicBezTo>
                <a:lnTo>
                  <a:pt x="1207331" y="234032"/>
                </a:lnTo>
                <a:cubicBezTo>
                  <a:pt x="1207331" y="232197"/>
                  <a:pt x="1207790" y="229902"/>
                  <a:pt x="1208707" y="227149"/>
                </a:cubicBezTo>
                <a:cubicBezTo>
                  <a:pt x="1208707" y="224396"/>
                  <a:pt x="1208707" y="222560"/>
                  <a:pt x="1208707" y="221642"/>
                </a:cubicBezTo>
                <a:cubicBezTo>
                  <a:pt x="1208707" y="203287"/>
                  <a:pt x="1208249" y="189061"/>
                  <a:pt x="1207331" y="178966"/>
                </a:cubicBezTo>
                <a:cubicBezTo>
                  <a:pt x="1206413" y="174377"/>
                  <a:pt x="1206872" y="171624"/>
                  <a:pt x="1208707" y="170706"/>
                </a:cubicBezTo>
                <a:cubicBezTo>
                  <a:pt x="1209625" y="169788"/>
                  <a:pt x="1211920" y="170247"/>
                  <a:pt x="1215591" y="172083"/>
                </a:cubicBezTo>
                <a:cubicBezTo>
                  <a:pt x="1218344" y="173000"/>
                  <a:pt x="1222474" y="174377"/>
                  <a:pt x="1227981" y="176213"/>
                </a:cubicBezTo>
                <a:cubicBezTo>
                  <a:pt x="1240829" y="180801"/>
                  <a:pt x="1250466" y="184014"/>
                  <a:pt x="1256891" y="185849"/>
                </a:cubicBezTo>
                <a:lnTo>
                  <a:pt x="1309204" y="184473"/>
                </a:lnTo>
                <a:cubicBezTo>
                  <a:pt x="1309204" y="184473"/>
                  <a:pt x="1309662" y="184473"/>
                  <a:pt x="1310580" y="184473"/>
                </a:cubicBezTo>
                <a:cubicBezTo>
                  <a:pt x="1316087" y="183555"/>
                  <a:pt x="1319299" y="181260"/>
                  <a:pt x="1320217" y="177589"/>
                </a:cubicBezTo>
                <a:cubicBezTo>
                  <a:pt x="1322052" y="174836"/>
                  <a:pt x="1322970" y="172541"/>
                  <a:pt x="1322970" y="170706"/>
                </a:cubicBezTo>
                <a:cubicBezTo>
                  <a:pt x="1322970" y="170706"/>
                  <a:pt x="1322970" y="170247"/>
                  <a:pt x="1322970" y="169329"/>
                </a:cubicBezTo>
                <a:cubicBezTo>
                  <a:pt x="1323888" y="167035"/>
                  <a:pt x="1325035" y="165658"/>
                  <a:pt x="1326412" y="165199"/>
                </a:cubicBezTo>
                <a:close/>
                <a:moveTo>
                  <a:pt x="585080" y="150056"/>
                </a:moveTo>
                <a:lnTo>
                  <a:pt x="468064" y="155563"/>
                </a:lnTo>
                <a:lnTo>
                  <a:pt x="468064" y="172083"/>
                </a:lnTo>
                <a:cubicBezTo>
                  <a:pt x="472653" y="172083"/>
                  <a:pt x="479078" y="171624"/>
                  <a:pt x="487338" y="170706"/>
                </a:cubicBezTo>
                <a:cubicBezTo>
                  <a:pt x="491926" y="170706"/>
                  <a:pt x="495139" y="170706"/>
                  <a:pt x="496974" y="170706"/>
                </a:cubicBezTo>
                <a:lnTo>
                  <a:pt x="536897" y="167953"/>
                </a:lnTo>
                <a:cubicBezTo>
                  <a:pt x="546993" y="167953"/>
                  <a:pt x="555712" y="167035"/>
                  <a:pt x="563054" y="165199"/>
                </a:cubicBezTo>
                <a:cubicBezTo>
                  <a:pt x="568561" y="170706"/>
                  <a:pt x="573149" y="176213"/>
                  <a:pt x="576820" y="181719"/>
                </a:cubicBezTo>
                <a:cubicBezTo>
                  <a:pt x="578656" y="183555"/>
                  <a:pt x="579115" y="184473"/>
                  <a:pt x="578197" y="184473"/>
                </a:cubicBezTo>
                <a:cubicBezTo>
                  <a:pt x="578197" y="185390"/>
                  <a:pt x="576820" y="185849"/>
                  <a:pt x="574067" y="185849"/>
                </a:cubicBezTo>
                <a:cubicBezTo>
                  <a:pt x="572232" y="185849"/>
                  <a:pt x="568561" y="185849"/>
                  <a:pt x="563054" y="185849"/>
                </a:cubicBezTo>
                <a:cubicBezTo>
                  <a:pt x="553876" y="186767"/>
                  <a:pt x="547452" y="187226"/>
                  <a:pt x="543781" y="187226"/>
                </a:cubicBezTo>
                <a:lnTo>
                  <a:pt x="505234" y="189979"/>
                </a:lnTo>
                <a:cubicBezTo>
                  <a:pt x="504316" y="189979"/>
                  <a:pt x="499728" y="190438"/>
                  <a:pt x="491468" y="191356"/>
                </a:cubicBezTo>
                <a:cubicBezTo>
                  <a:pt x="481372" y="192274"/>
                  <a:pt x="475407" y="192733"/>
                  <a:pt x="473571" y="192733"/>
                </a:cubicBezTo>
                <a:lnTo>
                  <a:pt x="468064" y="184473"/>
                </a:lnTo>
                <a:lnTo>
                  <a:pt x="468064" y="207876"/>
                </a:lnTo>
                <a:lnTo>
                  <a:pt x="541027" y="205122"/>
                </a:lnTo>
                <a:cubicBezTo>
                  <a:pt x="546534" y="205122"/>
                  <a:pt x="557547" y="204205"/>
                  <a:pt x="574067" y="202369"/>
                </a:cubicBezTo>
                <a:cubicBezTo>
                  <a:pt x="577738" y="201451"/>
                  <a:pt x="580033" y="200992"/>
                  <a:pt x="580950" y="200992"/>
                </a:cubicBezTo>
                <a:lnTo>
                  <a:pt x="583704" y="205122"/>
                </a:lnTo>
                <a:close/>
                <a:moveTo>
                  <a:pt x="589210" y="114263"/>
                </a:moveTo>
                <a:lnTo>
                  <a:pt x="429518" y="121146"/>
                </a:lnTo>
                <a:cubicBezTo>
                  <a:pt x="425847" y="121146"/>
                  <a:pt x="421258" y="121146"/>
                  <a:pt x="415751" y="121146"/>
                </a:cubicBezTo>
                <a:cubicBezTo>
                  <a:pt x="432271" y="124817"/>
                  <a:pt x="448791" y="129406"/>
                  <a:pt x="465311" y="134913"/>
                </a:cubicBezTo>
                <a:lnTo>
                  <a:pt x="576820" y="129406"/>
                </a:lnTo>
                <a:cubicBezTo>
                  <a:pt x="580492" y="129406"/>
                  <a:pt x="583704" y="127571"/>
                  <a:pt x="586457" y="123899"/>
                </a:cubicBezTo>
                <a:cubicBezTo>
                  <a:pt x="587375" y="122982"/>
                  <a:pt x="587834" y="122064"/>
                  <a:pt x="587834" y="121146"/>
                </a:cubicBezTo>
                <a:cubicBezTo>
                  <a:pt x="588752" y="119311"/>
                  <a:pt x="589210" y="117934"/>
                  <a:pt x="589210" y="117016"/>
                </a:cubicBezTo>
                <a:cubicBezTo>
                  <a:pt x="589210" y="115181"/>
                  <a:pt x="589210" y="114263"/>
                  <a:pt x="589210" y="114263"/>
                </a:cubicBezTo>
                <a:close/>
                <a:moveTo>
                  <a:pt x="952649" y="92236"/>
                </a:moveTo>
                <a:cubicBezTo>
                  <a:pt x="995784" y="131701"/>
                  <a:pt x="1024694" y="163823"/>
                  <a:pt x="1039378" y="188603"/>
                </a:cubicBezTo>
                <a:cubicBezTo>
                  <a:pt x="1046720" y="199616"/>
                  <a:pt x="1044885" y="211547"/>
                  <a:pt x="1033872" y="224396"/>
                </a:cubicBezTo>
                <a:cubicBezTo>
                  <a:pt x="1021023" y="240916"/>
                  <a:pt x="1005880" y="255141"/>
                  <a:pt x="988442" y="267072"/>
                </a:cubicBezTo>
                <a:cubicBezTo>
                  <a:pt x="979264" y="223019"/>
                  <a:pt x="963662" y="167035"/>
                  <a:pt x="941635" y="99120"/>
                </a:cubicBezTo>
                <a:close/>
                <a:moveTo>
                  <a:pt x="777297" y="87762"/>
                </a:moveTo>
                <a:cubicBezTo>
                  <a:pt x="779017" y="87992"/>
                  <a:pt x="781025" y="88565"/>
                  <a:pt x="783320" y="89483"/>
                </a:cubicBezTo>
                <a:cubicBezTo>
                  <a:pt x="798922" y="94990"/>
                  <a:pt x="814983" y="101414"/>
                  <a:pt x="831503" y="108756"/>
                </a:cubicBezTo>
                <a:cubicBezTo>
                  <a:pt x="834256" y="109674"/>
                  <a:pt x="836091" y="110592"/>
                  <a:pt x="837009" y="111510"/>
                </a:cubicBezTo>
                <a:cubicBezTo>
                  <a:pt x="837009" y="112427"/>
                  <a:pt x="836091" y="114263"/>
                  <a:pt x="834256" y="117016"/>
                </a:cubicBezTo>
                <a:cubicBezTo>
                  <a:pt x="832420" y="118852"/>
                  <a:pt x="825996" y="131242"/>
                  <a:pt x="814983" y="154186"/>
                </a:cubicBezTo>
                <a:cubicBezTo>
                  <a:pt x="788367" y="209252"/>
                  <a:pt x="759457" y="246881"/>
                  <a:pt x="728253" y="267072"/>
                </a:cubicBezTo>
                <a:lnTo>
                  <a:pt x="722746" y="260189"/>
                </a:lnTo>
                <a:cubicBezTo>
                  <a:pt x="735595" y="227149"/>
                  <a:pt x="748444" y="186308"/>
                  <a:pt x="761293" y="137666"/>
                </a:cubicBezTo>
                <a:cubicBezTo>
                  <a:pt x="765882" y="117475"/>
                  <a:pt x="768635" y="103250"/>
                  <a:pt x="769553" y="94990"/>
                </a:cubicBezTo>
                <a:cubicBezTo>
                  <a:pt x="769553" y="89483"/>
                  <a:pt x="772134" y="87074"/>
                  <a:pt x="777297" y="87762"/>
                </a:cubicBezTo>
                <a:close/>
                <a:moveTo>
                  <a:pt x="563054" y="61950"/>
                </a:moveTo>
                <a:lnTo>
                  <a:pt x="483208" y="66080"/>
                </a:lnTo>
                <a:cubicBezTo>
                  <a:pt x="491468" y="67915"/>
                  <a:pt x="497892" y="70210"/>
                  <a:pt x="502481" y="72963"/>
                </a:cubicBezTo>
                <a:cubicBezTo>
                  <a:pt x="510741" y="77552"/>
                  <a:pt x="512117" y="82600"/>
                  <a:pt x="506611" y="88106"/>
                </a:cubicBezTo>
                <a:lnTo>
                  <a:pt x="499728" y="94990"/>
                </a:lnTo>
                <a:lnTo>
                  <a:pt x="545157" y="93613"/>
                </a:lnTo>
                <a:cubicBezTo>
                  <a:pt x="548828" y="87189"/>
                  <a:pt x="553417" y="79387"/>
                  <a:pt x="558924" y="70210"/>
                </a:cubicBezTo>
                <a:cubicBezTo>
                  <a:pt x="560759" y="67456"/>
                  <a:pt x="562136" y="64703"/>
                  <a:pt x="563054" y="61950"/>
                </a:cubicBezTo>
                <a:close/>
                <a:moveTo>
                  <a:pt x="1267904" y="8260"/>
                </a:moveTo>
                <a:cubicBezTo>
                  <a:pt x="1290848" y="11931"/>
                  <a:pt x="1306909" y="15602"/>
                  <a:pt x="1316087" y="19273"/>
                </a:cubicBezTo>
                <a:cubicBezTo>
                  <a:pt x="1318840" y="20191"/>
                  <a:pt x="1319758" y="22027"/>
                  <a:pt x="1318840" y="24780"/>
                </a:cubicBezTo>
                <a:cubicBezTo>
                  <a:pt x="1318840" y="35793"/>
                  <a:pt x="1318840" y="47265"/>
                  <a:pt x="1318840" y="59196"/>
                </a:cubicBezTo>
                <a:lnTo>
                  <a:pt x="1318840" y="60573"/>
                </a:lnTo>
                <a:lnTo>
                  <a:pt x="1335360" y="60573"/>
                </a:lnTo>
                <a:cubicBezTo>
                  <a:pt x="1337196" y="60573"/>
                  <a:pt x="1340867" y="60114"/>
                  <a:pt x="1346373" y="59196"/>
                </a:cubicBezTo>
                <a:cubicBezTo>
                  <a:pt x="1361976" y="58279"/>
                  <a:pt x="1372071" y="56902"/>
                  <a:pt x="1376660" y="55066"/>
                </a:cubicBezTo>
                <a:cubicBezTo>
                  <a:pt x="1385838" y="66080"/>
                  <a:pt x="1391803" y="72963"/>
                  <a:pt x="1394557" y="75716"/>
                </a:cubicBezTo>
                <a:cubicBezTo>
                  <a:pt x="1396392" y="77552"/>
                  <a:pt x="1396851" y="78929"/>
                  <a:pt x="1395933" y="79846"/>
                </a:cubicBezTo>
                <a:cubicBezTo>
                  <a:pt x="1395015" y="80764"/>
                  <a:pt x="1393180" y="81223"/>
                  <a:pt x="1390427" y="81223"/>
                </a:cubicBezTo>
                <a:cubicBezTo>
                  <a:pt x="1387673" y="81223"/>
                  <a:pt x="1379872" y="81223"/>
                  <a:pt x="1367023" y="81223"/>
                </a:cubicBezTo>
                <a:cubicBezTo>
                  <a:pt x="1354175" y="82141"/>
                  <a:pt x="1345915" y="82600"/>
                  <a:pt x="1342243" y="82600"/>
                </a:cubicBezTo>
                <a:lnTo>
                  <a:pt x="1317464" y="83976"/>
                </a:lnTo>
                <a:lnTo>
                  <a:pt x="1317464" y="128029"/>
                </a:lnTo>
                <a:lnTo>
                  <a:pt x="1329853" y="128029"/>
                </a:lnTo>
                <a:cubicBezTo>
                  <a:pt x="1346373" y="128029"/>
                  <a:pt x="1361976" y="126653"/>
                  <a:pt x="1376660" y="123899"/>
                </a:cubicBezTo>
                <a:cubicBezTo>
                  <a:pt x="1378495" y="125735"/>
                  <a:pt x="1381708" y="129406"/>
                  <a:pt x="1386297" y="134913"/>
                </a:cubicBezTo>
                <a:cubicBezTo>
                  <a:pt x="1390885" y="140419"/>
                  <a:pt x="1393639" y="143632"/>
                  <a:pt x="1394557" y="144549"/>
                </a:cubicBezTo>
                <a:cubicBezTo>
                  <a:pt x="1396392" y="147303"/>
                  <a:pt x="1397310" y="149138"/>
                  <a:pt x="1397310" y="150056"/>
                </a:cubicBezTo>
                <a:cubicBezTo>
                  <a:pt x="1396392" y="150974"/>
                  <a:pt x="1394557" y="151433"/>
                  <a:pt x="1391803" y="151433"/>
                </a:cubicBezTo>
                <a:cubicBezTo>
                  <a:pt x="1374365" y="151433"/>
                  <a:pt x="1356469" y="151433"/>
                  <a:pt x="1338113" y="151433"/>
                </a:cubicBezTo>
                <a:lnTo>
                  <a:pt x="1254137" y="155563"/>
                </a:lnTo>
                <a:cubicBezTo>
                  <a:pt x="1251384" y="155563"/>
                  <a:pt x="1244959" y="156022"/>
                  <a:pt x="1234864" y="156939"/>
                </a:cubicBezTo>
                <a:cubicBezTo>
                  <a:pt x="1222933" y="157857"/>
                  <a:pt x="1215132" y="158316"/>
                  <a:pt x="1211461" y="158316"/>
                </a:cubicBezTo>
                <a:lnTo>
                  <a:pt x="1194941" y="133536"/>
                </a:lnTo>
                <a:cubicBezTo>
                  <a:pt x="1216967" y="133536"/>
                  <a:pt x="1233946" y="133536"/>
                  <a:pt x="1245877" y="133536"/>
                </a:cubicBezTo>
                <a:lnTo>
                  <a:pt x="1259644" y="132159"/>
                </a:lnTo>
                <a:lnTo>
                  <a:pt x="1259644" y="86730"/>
                </a:lnTo>
                <a:cubicBezTo>
                  <a:pt x="1256891" y="86730"/>
                  <a:pt x="1251384" y="87189"/>
                  <a:pt x="1243124" y="88106"/>
                </a:cubicBezTo>
                <a:cubicBezTo>
                  <a:pt x="1229357" y="89024"/>
                  <a:pt x="1217885" y="89942"/>
                  <a:pt x="1208707" y="90860"/>
                </a:cubicBezTo>
                <a:lnTo>
                  <a:pt x="1190811" y="64703"/>
                </a:lnTo>
                <a:cubicBezTo>
                  <a:pt x="1222015" y="64703"/>
                  <a:pt x="1242206" y="64244"/>
                  <a:pt x="1251384" y="63326"/>
                </a:cubicBezTo>
                <a:lnTo>
                  <a:pt x="1259644" y="63326"/>
                </a:lnTo>
                <a:lnTo>
                  <a:pt x="1259644" y="60573"/>
                </a:lnTo>
                <a:cubicBezTo>
                  <a:pt x="1259644" y="43135"/>
                  <a:pt x="1259644" y="27992"/>
                  <a:pt x="1259644" y="15143"/>
                </a:cubicBezTo>
                <a:cubicBezTo>
                  <a:pt x="1259644" y="8719"/>
                  <a:pt x="1262397" y="6425"/>
                  <a:pt x="1267904" y="8260"/>
                </a:cubicBezTo>
                <a:close/>
                <a:moveTo>
                  <a:pt x="861101" y="6883"/>
                </a:moveTo>
                <a:cubicBezTo>
                  <a:pt x="862936" y="6883"/>
                  <a:pt x="865460" y="7342"/>
                  <a:pt x="868672" y="8260"/>
                </a:cubicBezTo>
                <a:cubicBezTo>
                  <a:pt x="892534" y="14684"/>
                  <a:pt x="907678" y="19732"/>
                  <a:pt x="914102" y="23403"/>
                </a:cubicBezTo>
                <a:cubicBezTo>
                  <a:pt x="917773" y="24321"/>
                  <a:pt x="919609" y="27074"/>
                  <a:pt x="919609" y="31663"/>
                </a:cubicBezTo>
                <a:cubicBezTo>
                  <a:pt x="918691" y="41759"/>
                  <a:pt x="918232" y="55984"/>
                  <a:pt x="918232" y="74340"/>
                </a:cubicBezTo>
                <a:cubicBezTo>
                  <a:pt x="918232" y="157857"/>
                  <a:pt x="917314" y="221642"/>
                  <a:pt x="915479" y="265696"/>
                </a:cubicBezTo>
                <a:cubicBezTo>
                  <a:pt x="915479" y="294147"/>
                  <a:pt x="909054" y="309749"/>
                  <a:pt x="896206" y="312502"/>
                </a:cubicBezTo>
                <a:cubicBezTo>
                  <a:pt x="884275" y="318926"/>
                  <a:pt x="874638" y="324892"/>
                  <a:pt x="867296" y="330399"/>
                </a:cubicBezTo>
                <a:cubicBezTo>
                  <a:pt x="859036" y="335905"/>
                  <a:pt x="853529" y="338200"/>
                  <a:pt x="850776" y="337282"/>
                </a:cubicBezTo>
                <a:cubicBezTo>
                  <a:pt x="847105" y="335446"/>
                  <a:pt x="845728" y="330399"/>
                  <a:pt x="846646" y="322139"/>
                </a:cubicBezTo>
                <a:cubicBezTo>
                  <a:pt x="847564" y="307454"/>
                  <a:pt x="843434" y="298735"/>
                  <a:pt x="834256" y="295982"/>
                </a:cubicBezTo>
                <a:cubicBezTo>
                  <a:pt x="827831" y="292311"/>
                  <a:pt x="813606" y="285887"/>
                  <a:pt x="791579" y="276709"/>
                </a:cubicBezTo>
                <a:cubicBezTo>
                  <a:pt x="786991" y="274873"/>
                  <a:pt x="783320" y="273497"/>
                  <a:pt x="780566" y="272579"/>
                </a:cubicBezTo>
                <a:lnTo>
                  <a:pt x="783320" y="260189"/>
                </a:lnTo>
                <a:lnTo>
                  <a:pt x="850776" y="267072"/>
                </a:lnTo>
                <a:cubicBezTo>
                  <a:pt x="855365" y="262483"/>
                  <a:pt x="858118" y="196404"/>
                  <a:pt x="859036" y="68833"/>
                </a:cubicBezTo>
                <a:cubicBezTo>
                  <a:pt x="859036" y="66080"/>
                  <a:pt x="859036" y="59655"/>
                  <a:pt x="859036" y="49560"/>
                </a:cubicBezTo>
                <a:cubicBezTo>
                  <a:pt x="858118" y="34875"/>
                  <a:pt x="857659" y="24321"/>
                  <a:pt x="857659" y="17897"/>
                </a:cubicBezTo>
                <a:cubicBezTo>
                  <a:pt x="856741" y="11472"/>
                  <a:pt x="856741" y="8260"/>
                  <a:pt x="857659" y="8260"/>
                </a:cubicBezTo>
                <a:cubicBezTo>
                  <a:pt x="858118" y="7342"/>
                  <a:pt x="859265" y="6883"/>
                  <a:pt x="861101" y="6883"/>
                </a:cubicBezTo>
                <a:close/>
                <a:moveTo>
                  <a:pt x="1136433" y="4818"/>
                </a:moveTo>
                <a:cubicBezTo>
                  <a:pt x="1137809" y="4360"/>
                  <a:pt x="1139416" y="4589"/>
                  <a:pt x="1141251" y="5507"/>
                </a:cubicBezTo>
                <a:cubicBezTo>
                  <a:pt x="1144004" y="7342"/>
                  <a:pt x="1150429" y="10554"/>
                  <a:pt x="1160524" y="15143"/>
                </a:cubicBezTo>
                <a:cubicBezTo>
                  <a:pt x="1177044" y="23403"/>
                  <a:pt x="1186222" y="28451"/>
                  <a:pt x="1188057" y="30287"/>
                </a:cubicBezTo>
                <a:cubicBezTo>
                  <a:pt x="1190811" y="32122"/>
                  <a:pt x="1190352" y="34875"/>
                  <a:pt x="1186681" y="38547"/>
                </a:cubicBezTo>
                <a:cubicBezTo>
                  <a:pt x="1183928" y="40382"/>
                  <a:pt x="1177962" y="46807"/>
                  <a:pt x="1168784" y="57820"/>
                </a:cubicBezTo>
                <a:cubicBezTo>
                  <a:pt x="1145840" y="82600"/>
                  <a:pt x="1126108" y="100496"/>
                  <a:pt x="1109588" y="111510"/>
                </a:cubicBezTo>
                <a:lnTo>
                  <a:pt x="1150888" y="108756"/>
                </a:lnTo>
                <a:cubicBezTo>
                  <a:pt x="1150888" y="106921"/>
                  <a:pt x="1151805" y="105085"/>
                  <a:pt x="1153641" y="103250"/>
                </a:cubicBezTo>
                <a:cubicBezTo>
                  <a:pt x="1158230" y="94990"/>
                  <a:pt x="1161901" y="86271"/>
                  <a:pt x="1164654" y="77093"/>
                </a:cubicBezTo>
                <a:cubicBezTo>
                  <a:pt x="1166490" y="73422"/>
                  <a:pt x="1169243" y="72504"/>
                  <a:pt x="1172914" y="74340"/>
                </a:cubicBezTo>
                <a:cubicBezTo>
                  <a:pt x="1184845" y="80764"/>
                  <a:pt x="1199071" y="89024"/>
                  <a:pt x="1215591" y="99120"/>
                </a:cubicBezTo>
                <a:cubicBezTo>
                  <a:pt x="1220180" y="101873"/>
                  <a:pt x="1220180" y="104626"/>
                  <a:pt x="1215591" y="107380"/>
                </a:cubicBezTo>
                <a:cubicBezTo>
                  <a:pt x="1211002" y="111968"/>
                  <a:pt x="1204577" y="118393"/>
                  <a:pt x="1196317" y="126653"/>
                </a:cubicBezTo>
                <a:cubicBezTo>
                  <a:pt x="1167866" y="156939"/>
                  <a:pt x="1145381" y="177589"/>
                  <a:pt x="1128861" y="188603"/>
                </a:cubicBezTo>
                <a:lnTo>
                  <a:pt x="1190811" y="181719"/>
                </a:lnTo>
                <a:lnTo>
                  <a:pt x="1196317" y="195486"/>
                </a:lnTo>
                <a:lnTo>
                  <a:pt x="1121978" y="225772"/>
                </a:lnTo>
                <a:cubicBezTo>
                  <a:pt x="1110965" y="229443"/>
                  <a:pt x="1101328" y="234950"/>
                  <a:pt x="1093068" y="242292"/>
                </a:cubicBezTo>
                <a:lnTo>
                  <a:pt x="1072418" y="194109"/>
                </a:lnTo>
                <a:cubicBezTo>
                  <a:pt x="1088938" y="192274"/>
                  <a:pt x="1100410" y="186767"/>
                  <a:pt x="1106835" y="177589"/>
                </a:cubicBezTo>
                <a:cubicBezTo>
                  <a:pt x="1117848" y="163823"/>
                  <a:pt x="1127026" y="150515"/>
                  <a:pt x="1134368" y="137666"/>
                </a:cubicBezTo>
                <a:lnTo>
                  <a:pt x="1109588" y="145926"/>
                </a:lnTo>
                <a:cubicBezTo>
                  <a:pt x="1096739" y="150515"/>
                  <a:pt x="1087561" y="155104"/>
                  <a:pt x="1082055" y="159693"/>
                </a:cubicBezTo>
                <a:lnTo>
                  <a:pt x="1061405" y="115640"/>
                </a:lnTo>
                <a:cubicBezTo>
                  <a:pt x="1074254" y="112886"/>
                  <a:pt x="1082055" y="108756"/>
                  <a:pt x="1084808" y="103250"/>
                </a:cubicBezTo>
                <a:cubicBezTo>
                  <a:pt x="1094903" y="86730"/>
                  <a:pt x="1107752" y="63785"/>
                  <a:pt x="1123354" y="34417"/>
                </a:cubicBezTo>
                <a:cubicBezTo>
                  <a:pt x="1124272" y="31663"/>
                  <a:pt x="1125649" y="27992"/>
                  <a:pt x="1127484" y="23403"/>
                </a:cubicBezTo>
                <a:cubicBezTo>
                  <a:pt x="1129320" y="19732"/>
                  <a:pt x="1131156" y="14684"/>
                  <a:pt x="1132991" y="8260"/>
                </a:cubicBezTo>
                <a:cubicBezTo>
                  <a:pt x="1133909" y="6424"/>
                  <a:pt x="1135056" y="5277"/>
                  <a:pt x="1136433" y="4818"/>
                </a:cubicBezTo>
                <a:close/>
                <a:moveTo>
                  <a:pt x="143173" y="1377"/>
                </a:moveTo>
                <a:cubicBezTo>
                  <a:pt x="144090" y="459"/>
                  <a:pt x="146385" y="459"/>
                  <a:pt x="150056" y="1377"/>
                </a:cubicBezTo>
                <a:cubicBezTo>
                  <a:pt x="170247" y="6883"/>
                  <a:pt x="187685" y="12849"/>
                  <a:pt x="202369" y="19273"/>
                </a:cubicBezTo>
                <a:cubicBezTo>
                  <a:pt x="205122" y="20191"/>
                  <a:pt x="206040" y="22486"/>
                  <a:pt x="205122" y="26157"/>
                </a:cubicBezTo>
                <a:cubicBezTo>
                  <a:pt x="203287" y="39923"/>
                  <a:pt x="202369" y="56443"/>
                  <a:pt x="202369" y="75716"/>
                </a:cubicBezTo>
                <a:lnTo>
                  <a:pt x="246422" y="74340"/>
                </a:lnTo>
                <a:cubicBezTo>
                  <a:pt x="272120" y="71586"/>
                  <a:pt x="292770" y="69292"/>
                  <a:pt x="308372" y="67456"/>
                </a:cubicBezTo>
                <a:cubicBezTo>
                  <a:pt x="318467" y="75716"/>
                  <a:pt x="325351" y="82600"/>
                  <a:pt x="329022" y="88106"/>
                </a:cubicBezTo>
                <a:cubicBezTo>
                  <a:pt x="331775" y="90860"/>
                  <a:pt x="332693" y="92695"/>
                  <a:pt x="331775" y="93613"/>
                </a:cubicBezTo>
                <a:cubicBezTo>
                  <a:pt x="331775" y="95449"/>
                  <a:pt x="329939" y="96366"/>
                  <a:pt x="326268" y="96366"/>
                </a:cubicBezTo>
                <a:cubicBezTo>
                  <a:pt x="306077" y="96366"/>
                  <a:pt x="284051" y="96366"/>
                  <a:pt x="260189" y="96366"/>
                </a:cubicBezTo>
                <a:lnTo>
                  <a:pt x="213382" y="99120"/>
                </a:lnTo>
                <a:cubicBezTo>
                  <a:pt x="256518" y="158775"/>
                  <a:pt x="301947" y="201910"/>
                  <a:pt x="349672" y="228526"/>
                </a:cubicBezTo>
                <a:lnTo>
                  <a:pt x="348295" y="236786"/>
                </a:lnTo>
                <a:cubicBezTo>
                  <a:pt x="334528" y="246881"/>
                  <a:pt x="319385" y="261566"/>
                  <a:pt x="302865" y="280839"/>
                </a:cubicBezTo>
                <a:cubicBezTo>
                  <a:pt x="299194" y="285428"/>
                  <a:pt x="295523" y="285428"/>
                  <a:pt x="291852" y="280839"/>
                </a:cubicBezTo>
                <a:cubicBezTo>
                  <a:pt x="255141" y="246881"/>
                  <a:pt x="224854" y="188144"/>
                  <a:pt x="200992" y="104626"/>
                </a:cubicBezTo>
                <a:cubicBezTo>
                  <a:pt x="200992" y="149597"/>
                  <a:pt x="200992" y="195027"/>
                  <a:pt x="200992" y="240916"/>
                </a:cubicBezTo>
                <a:cubicBezTo>
                  <a:pt x="204663" y="240916"/>
                  <a:pt x="210170" y="240457"/>
                  <a:pt x="217512" y="239539"/>
                </a:cubicBezTo>
                <a:cubicBezTo>
                  <a:pt x="227608" y="238621"/>
                  <a:pt x="234491" y="237703"/>
                  <a:pt x="238162" y="236786"/>
                </a:cubicBezTo>
                <a:cubicBezTo>
                  <a:pt x="247340" y="245963"/>
                  <a:pt x="253305" y="252388"/>
                  <a:pt x="256059" y="256059"/>
                </a:cubicBezTo>
                <a:cubicBezTo>
                  <a:pt x="257894" y="257894"/>
                  <a:pt x="258812" y="259730"/>
                  <a:pt x="258812" y="261566"/>
                </a:cubicBezTo>
                <a:cubicBezTo>
                  <a:pt x="257894" y="262483"/>
                  <a:pt x="256059" y="262942"/>
                  <a:pt x="253305" y="262942"/>
                </a:cubicBezTo>
                <a:cubicBezTo>
                  <a:pt x="229443" y="262942"/>
                  <a:pt x="212464" y="263401"/>
                  <a:pt x="202369" y="264319"/>
                </a:cubicBezTo>
                <a:lnTo>
                  <a:pt x="200992" y="264319"/>
                </a:lnTo>
                <a:cubicBezTo>
                  <a:pt x="200992" y="279921"/>
                  <a:pt x="200992" y="295064"/>
                  <a:pt x="200992" y="309749"/>
                </a:cubicBezTo>
                <a:cubicBezTo>
                  <a:pt x="201910" y="317091"/>
                  <a:pt x="199616" y="321680"/>
                  <a:pt x="194109" y="323515"/>
                </a:cubicBezTo>
                <a:cubicBezTo>
                  <a:pt x="178507" y="329022"/>
                  <a:pt x="161987" y="333611"/>
                  <a:pt x="144549" y="337282"/>
                </a:cubicBezTo>
                <a:cubicBezTo>
                  <a:pt x="141796" y="338200"/>
                  <a:pt x="139960" y="338200"/>
                  <a:pt x="139043" y="337282"/>
                </a:cubicBezTo>
                <a:cubicBezTo>
                  <a:pt x="138125" y="337282"/>
                  <a:pt x="137666" y="335446"/>
                  <a:pt x="137666" y="331775"/>
                </a:cubicBezTo>
                <a:cubicBezTo>
                  <a:pt x="138584" y="324433"/>
                  <a:pt x="139043" y="313879"/>
                  <a:pt x="139043" y="300112"/>
                </a:cubicBezTo>
                <a:cubicBezTo>
                  <a:pt x="139960" y="285428"/>
                  <a:pt x="140419" y="274414"/>
                  <a:pt x="140419" y="267072"/>
                </a:cubicBezTo>
                <a:lnTo>
                  <a:pt x="128029" y="267072"/>
                </a:lnTo>
                <a:cubicBezTo>
                  <a:pt x="111509" y="268908"/>
                  <a:pt x="99578" y="269826"/>
                  <a:pt x="92236" y="269826"/>
                </a:cubicBezTo>
                <a:lnTo>
                  <a:pt x="74340" y="245046"/>
                </a:lnTo>
                <a:cubicBezTo>
                  <a:pt x="92695" y="245046"/>
                  <a:pt x="108297" y="244587"/>
                  <a:pt x="121146" y="243669"/>
                </a:cubicBezTo>
                <a:lnTo>
                  <a:pt x="140419" y="243669"/>
                </a:lnTo>
                <a:cubicBezTo>
                  <a:pt x="141337" y="217971"/>
                  <a:pt x="141796" y="192733"/>
                  <a:pt x="141796" y="167953"/>
                </a:cubicBezTo>
                <a:cubicBezTo>
                  <a:pt x="106003" y="221183"/>
                  <a:pt x="60114" y="262483"/>
                  <a:pt x="4130" y="291852"/>
                </a:cubicBezTo>
                <a:lnTo>
                  <a:pt x="0" y="284969"/>
                </a:lnTo>
                <a:cubicBezTo>
                  <a:pt x="47724" y="229902"/>
                  <a:pt x="85812" y="169329"/>
                  <a:pt x="114263" y="103250"/>
                </a:cubicBezTo>
                <a:lnTo>
                  <a:pt x="83976" y="104626"/>
                </a:lnTo>
                <a:cubicBezTo>
                  <a:pt x="66538" y="105544"/>
                  <a:pt x="51395" y="106462"/>
                  <a:pt x="38546" y="107380"/>
                </a:cubicBezTo>
                <a:lnTo>
                  <a:pt x="17897" y="81223"/>
                </a:lnTo>
                <a:cubicBezTo>
                  <a:pt x="26156" y="82141"/>
                  <a:pt x="42218" y="82141"/>
                  <a:pt x="66080" y="81223"/>
                </a:cubicBezTo>
                <a:cubicBezTo>
                  <a:pt x="71586" y="81223"/>
                  <a:pt x="75257" y="81223"/>
                  <a:pt x="77093" y="81223"/>
                </a:cubicBezTo>
                <a:lnTo>
                  <a:pt x="143173" y="78470"/>
                </a:lnTo>
                <a:cubicBezTo>
                  <a:pt x="143173" y="55525"/>
                  <a:pt x="142714" y="32581"/>
                  <a:pt x="141796" y="9637"/>
                </a:cubicBezTo>
                <a:cubicBezTo>
                  <a:pt x="141796" y="5048"/>
                  <a:pt x="142255" y="2295"/>
                  <a:pt x="143173" y="1377"/>
                </a:cubicBezTo>
                <a:close/>
                <a:moveTo>
                  <a:pt x="488714" y="0"/>
                </a:moveTo>
                <a:cubicBezTo>
                  <a:pt x="522672" y="1836"/>
                  <a:pt x="545616" y="6425"/>
                  <a:pt x="557547" y="13767"/>
                </a:cubicBezTo>
                <a:cubicBezTo>
                  <a:pt x="565807" y="17438"/>
                  <a:pt x="567184" y="22944"/>
                  <a:pt x="561677" y="30287"/>
                </a:cubicBezTo>
                <a:cubicBezTo>
                  <a:pt x="558924" y="33040"/>
                  <a:pt x="555712" y="35793"/>
                  <a:pt x="552041" y="38547"/>
                </a:cubicBezTo>
                <a:lnTo>
                  <a:pt x="593340" y="37170"/>
                </a:lnTo>
                <a:cubicBezTo>
                  <a:pt x="611696" y="35334"/>
                  <a:pt x="627757" y="33040"/>
                  <a:pt x="641524" y="30287"/>
                </a:cubicBezTo>
                <a:cubicBezTo>
                  <a:pt x="644277" y="32122"/>
                  <a:pt x="648407" y="35793"/>
                  <a:pt x="653913" y="41300"/>
                </a:cubicBezTo>
                <a:cubicBezTo>
                  <a:pt x="658502" y="45889"/>
                  <a:pt x="661715" y="49101"/>
                  <a:pt x="663550" y="50937"/>
                </a:cubicBezTo>
                <a:cubicBezTo>
                  <a:pt x="666303" y="53690"/>
                  <a:pt x="667221" y="55525"/>
                  <a:pt x="666303" y="56443"/>
                </a:cubicBezTo>
                <a:cubicBezTo>
                  <a:pt x="665386" y="57361"/>
                  <a:pt x="662632" y="57820"/>
                  <a:pt x="658043" y="57820"/>
                </a:cubicBezTo>
                <a:cubicBezTo>
                  <a:pt x="654372" y="57820"/>
                  <a:pt x="647030" y="57820"/>
                  <a:pt x="636017" y="57820"/>
                </a:cubicBezTo>
                <a:cubicBezTo>
                  <a:pt x="619497" y="58738"/>
                  <a:pt x="608025" y="59196"/>
                  <a:pt x="601600" y="59196"/>
                </a:cubicBezTo>
                <a:cubicBezTo>
                  <a:pt x="603436" y="61032"/>
                  <a:pt x="606189" y="62868"/>
                  <a:pt x="609860" y="64703"/>
                </a:cubicBezTo>
                <a:cubicBezTo>
                  <a:pt x="612614" y="66539"/>
                  <a:pt x="615367" y="68374"/>
                  <a:pt x="618120" y="70210"/>
                </a:cubicBezTo>
                <a:cubicBezTo>
                  <a:pt x="619956" y="71128"/>
                  <a:pt x="620874" y="72504"/>
                  <a:pt x="620874" y="74340"/>
                </a:cubicBezTo>
                <a:cubicBezTo>
                  <a:pt x="619956" y="75258"/>
                  <a:pt x="618579" y="76175"/>
                  <a:pt x="616744" y="77093"/>
                </a:cubicBezTo>
                <a:cubicBezTo>
                  <a:pt x="614908" y="78011"/>
                  <a:pt x="611696" y="79387"/>
                  <a:pt x="607107" y="81223"/>
                </a:cubicBezTo>
                <a:cubicBezTo>
                  <a:pt x="603436" y="83059"/>
                  <a:pt x="600224" y="84435"/>
                  <a:pt x="597470" y="85353"/>
                </a:cubicBezTo>
                <a:cubicBezTo>
                  <a:pt x="593799" y="88106"/>
                  <a:pt x="589669" y="89942"/>
                  <a:pt x="585080" y="90860"/>
                </a:cubicBezTo>
                <a:lnTo>
                  <a:pt x="619497" y="89483"/>
                </a:lnTo>
                <a:cubicBezTo>
                  <a:pt x="620415" y="89483"/>
                  <a:pt x="622250" y="89483"/>
                  <a:pt x="625004" y="89483"/>
                </a:cubicBezTo>
                <a:cubicBezTo>
                  <a:pt x="647948" y="87647"/>
                  <a:pt x="664009" y="85353"/>
                  <a:pt x="673187" y="82600"/>
                </a:cubicBezTo>
                <a:cubicBezTo>
                  <a:pt x="685118" y="94531"/>
                  <a:pt x="692001" y="101873"/>
                  <a:pt x="693837" y="104626"/>
                </a:cubicBezTo>
                <a:cubicBezTo>
                  <a:pt x="695672" y="107380"/>
                  <a:pt x="696590" y="109215"/>
                  <a:pt x="696590" y="110133"/>
                </a:cubicBezTo>
                <a:cubicBezTo>
                  <a:pt x="695672" y="111051"/>
                  <a:pt x="693378" y="111510"/>
                  <a:pt x="689707" y="111510"/>
                </a:cubicBezTo>
                <a:cubicBezTo>
                  <a:pt x="669516" y="111510"/>
                  <a:pt x="648866" y="111968"/>
                  <a:pt x="627757" y="112886"/>
                </a:cubicBezTo>
                <a:lnTo>
                  <a:pt x="598847" y="114263"/>
                </a:lnTo>
                <a:lnTo>
                  <a:pt x="600224" y="114263"/>
                </a:lnTo>
                <a:cubicBezTo>
                  <a:pt x="608484" y="118852"/>
                  <a:pt x="621791" y="126653"/>
                  <a:pt x="640147" y="137666"/>
                </a:cubicBezTo>
                <a:cubicBezTo>
                  <a:pt x="642900" y="139502"/>
                  <a:pt x="644736" y="140878"/>
                  <a:pt x="645654" y="141796"/>
                </a:cubicBezTo>
                <a:cubicBezTo>
                  <a:pt x="650242" y="144549"/>
                  <a:pt x="652537" y="146844"/>
                  <a:pt x="652537" y="148679"/>
                </a:cubicBezTo>
                <a:cubicBezTo>
                  <a:pt x="652537" y="150515"/>
                  <a:pt x="650701" y="152350"/>
                  <a:pt x="647030" y="154186"/>
                </a:cubicBezTo>
                <a:cubicBezTo>
                  <a:pt x="643359" y="155104"/>
                  <a:pt x="641524" y="157857"/>
                  <a:pt x="641524" y="162446"/>
                </a:cubicBezTo>
                <a:cubicBezTo>
                  <a:pt x="640606" y="170706"/>
                  <a:pt x="640147" y="186308"/>
                  <a:pt x="640147" y="209252"/>
                </a:cubicBezTo>
                <a:cubicBezTo>
                  <a:pt x="640147" y="214759"/>
                  <a:pt x="638311" y="218889"/>
                  <a:pt x="634640" y="221642"/>
                </a:cubicBezTo>
                <a:cubicBezTo>
                  <a:pt x="621791" y="227149"/>
                  <a:pt x="608484" y="231738"/>
                  <a:pt x="594717" y="235409"/>
                </a:cubicBezTo>
                <a:cubicBezTo>
                  <a:pt x="587375" y="238162"/>
                  <a:pt x="583704" y="235868"/>
                  <a:pt x="583704" y="228526"/>
                </a:cubicBezTo>
                <a:lnTo>
                  <a:pt x="583704" y="224396"/>
                </a:lnTo>
                <a:cubicBezTo>
                  <a:pt x="574526" y="224396"/>
                  <a:pt x="563513" y="224855"/>
                  <a:pt x="550664" y="225772"/>
                </a:cubicBezTo>
                <a:cubicBezTo>
                  <a:pt x="550664" y="225772"/>
                  <a:pt x="551582" y="226231"/>
                  <a:pt x="553417" y="227149"/>
                </a:cubicBezTo>
                <a:cubicBezTo>
                  <a:pt x="556171" y="228067"/>
                  <a:pt x="557088" y="229443"/>
                  <a:pt x="556171" y="231279"/>
                </a:cubicBezTo>
                <a:cubicBezTo>
                  <a:pt x="556171" y="236786"/>
                  <a:pt x="556171" y="242292"/>
                  <a:pt x="556171" y="247799"/>
                </a:cubicBezTo>
                <a:lnTo>
                  <a:pt x="607107" y="245046"/>
                </a:lnTo>
                <a:cubicBezTo>
                  <a:pt x="630969" y="245046"/>
                  <a:pt x="655290" y="243210"/>
                  <a:pt x="680070" y="239539"/>
                </a:cubicBezTo>
                <a:cubicBezTo>
                  <a:pt x="683741" y="243210"/>
                  <a:pt x="689707" y="250552"/>
                  <a:pt x="697967" y="261566"/>
                </a:cubicBezTo>
                <a:cubicBezTo>
                  <a:pt x="699802" y="264319"/>
                  <a:pt x="700720" y="266154"/>
                  <a:pt x="700720" y="267072"/>
                </a:cubicBezTo>
                <a:cubicBezTo>
                  <a:pt x="699802" y="267990"/>
                  <a:pt x="697967" y="268449"/>
                  <a:pt x="695213" y="268449"/>
                </a:cubicBezTo>
                <a:cubicBezTo>
                  <a:pt x="658502" y="268449"/>
                  <a:pt x="632346" y="268908"/>
                  <a:pt x="616744" y="269826"/>
                </a:cubicBezTo>
                <a:lnTo>
                  <a:pt x="556171" y="271202"/>
                </a:lnTo>
                <a:lnTo>
                  <a:pt x="556171" y="315255"/>
                </a:lnTo>
                <a:cubicBezTo>
                  <a:pt x="557088" y="320762"/>
                  <a:pt x="554794" y="323974"/>
                  <a:pt x="549287" y="324892"/>
                </a:cubicBezTo>
                <a:cubicBezTo>
                  <a:pt x="533685" y="329481"/>
                  <a:pt x="516706" y="332693"/>
                  <a:pt x="498351" y="334529"/>
                </a:cubicBezTo>
                <a:cubicBezTo>
                  <a:pt x="494680" y="335446"/>
                  <a:pt x="492844" y="333611"/>
                  <a:pt x="492844" y="329022"/>
                </a:cubicBezTo>
                <a:cubicBezTo>
                  <a:pt x="493762" y="322598"/>
                  <a:pt x="494221" y="303783"/>
                  <a:pt x="494221" y="272579"/>
                </a:cubicBezTo>
                <a:lnTo>
                  <a:pt x="426765" y="275332"/>
                </a:lnTo>
                <a:cubicBezTo>
                  <a:pt x="414834" y="275332"/>
                  <a:pt x="397855" y="276250"/>
                  <a:pt x="375828" y="278085"/>
                </a:cubicBezTo>
                <a:lnTo>
                  <a:pt x="359308" y="253306"/>
                </a:lnTo>
                <a:cubicBezTo>
                  <a:pt x="394184" y="253306"/>
                  <a:pt x="415292" y="252847"/>
                  <a:pt x="422635" y="251929"/>
                </a:cubicBezTo>
                <a:lnTo>
                  <a:pt x="494221" y="250552"/>
                </a:lnTo>
                <a:lnTo>
                  <a:pt x="494221" y="227149"/>
                </a:lnTo>
                <a:lnTo>
                  <a:pt x="466688" y="228526"/>
                </a:lnTo>
                <a:cubicBezTo>
                  <a:pt x="466688" y="229443"/>
                  <a:pt x="464852" y="230820"/>
                  <a:pt x="461181" y="232656"/>
                </a:cubicBezTo>
                <a:cubicBezTo>
                  <a:pt x="451086" y="237245"/>
                  <a:pt x="435942" y="241375"/>
                  <a:pt x="415751" y="245046"/>
                </a:cubicBezTo>
                <a:cubicBezTo>
                  <a:pt x="412080" y="246881"/>
                  <a:pt x="410245" y="244587"/>
                  <a:pt x="410245" y="238162"/>
                </a:cubicBezTo>
                <a:cubicBezTo>
                  <a:pt x="411162" y="227149"/>
                  <a:pt x="411621" y="203287"/>
                  <a:pt x="411621" y="166576"/>
                </a:cubicBezTo>
                <a:cubicBezTo>
                  <a:pt x="411621" y="155563"/>
                  <a:pt x="411621" y="143173"/>
                  <a:pt x="411621" y="129406"/>
                </a:cubicBezTo>
                <a:cubicBezTo>
                  <a:pt x="411621" y="124817"/>
                  <a:pt x="412080" y="122523"/>
                  <a:pt x="412998" y="122523"/>
                </a:cubicBezTo>
                <a:cubicBezTo>
                  <a:pt x="402902" y="122523"/>
                  <a:pt x="391430" y="123441"/>
                  <a:pt x="378581" y="125276"/>
                </a:cubicBezTo>
                <a:lnTo>
                  <a:pt x="357932" y="99120"/>
                </a:lnTo>
                <a:cubicBezTo>
                  <a:pt x="382711" y="99120"/>
                  <a:pt x="403820" y="99120"/>
                  <a:pt x="421258" y="99120"/>
                </a:cubicBezTo>
                <a:lnTo>
                  <a:pt x="459804" y="96366"/>
                </a:lnTo>
                <a:cubicBezTo>
                  <a:pt x="457051" y="90860"/>
                  <a:pt x="451086" y="81223"/>
                  <a:pt x="441908" y="67456"/>
                </a:cubicBezTo>
                <a:cubicBezTo>
                  <a:pt x="438237" y="68374"/>
                  <a:pt x="431812" y="68833"/>
                  <a:pt x="422635" y="68833"/>
                </a:cubicBezTo>
                <a:cubicBezTo>
                  <a:pt x="412539" y="69751"/>
                  <a:pt x="405656" y="70210"/>
                  <a:pt x="401985" y="70210"/>
                </a:cubicBezTo>
                <a:lnTo>
                  <a:pt x="382711" y="46807"/>
                </a:lnTo>
                <a:cubicBezTo>
                  <a:pt x="390971" y="46807"/>
                  <a:pt x="402902" y="46348"/>
                  <a:pt x="418505" y="45430"/>
                </a:cubicBezTo>
                <a:cubicBezTo>
                  <a:pt x="429518" y="45430"/>
                  <a:pt x="436860" y="45430"/>
                  <a:pt x="440531" y="45430"/>
                </a:cubicBezTo>
                <a:lnTo>
                  <a:pt x="506611" y="41300"/>
                </a:lnTo>
                <a:cubicBezTo>
                  <a:pt x="502940" y="33958"/>
                  <a:pt x="494680" y="22027"/>
                  <a:pt x="481831" y="5507"/>
                </a:cubicBezTo>
                <a:close/>
              </a:path>
            </a:pathLst>
          </a:custGeom>
          <a:solidFill>
            <a:srgbClr val="007684"/>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800" b="0" i="0" u="none" strike="noStrike" kern="1200" cap="none" spc="0" normalizeH="0" baseline="0" noProof="0" dirty="0">
              <a:ln>
                <a:noFill/>
              </a:ln>
              <a:solidFill>
                <a:srgbClr val="007684"/>
              </a:solidFill>
              <a:effectLst/>
              <a:uLnTx/>
              <a:uFillTx/>
              <a:latin typeface="方正颜宋简体_大" panose="02000000000000000000" pitchFamily="2" charset="-122"/>
              <a:ea typeface="方正颜宋简体_大" panose="02000000000000000000" pitchFamily="2" charset="-122"/>
              <a:cs typeface="方正颜宋简体_大" panose="02000000000000000000" pitchFamily="2" charset="-122"/>
            </a:endParaRPr>
          </a:p>
        </p:txBody>
      </p:sp>
    </p:spTree>
    <p:extLst>
      <p:ext uri="{BB962C8B-B14F-4D97-AF65-F5344CB8AC3E}">
        <p14:creationId xmlns:p14="http://schemas.microsoft.com/office/powerpoint/2010/main" val="2424652738"/>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bg>
      <p:bgPr>
        <a:gradFill>
          <a:gsLst>
            <a:gs pos="0">
              <a:srgbClr val="00ABA5"/>
            </a:gs>
            <a:gs pos="67000">
              <a:srgbClr val="007684"/>
            </a:gs>
          </a:gsLst>
          <a:lin ang="3600000" scaled="0"/>
        </a:gradFill>
        <a:effectLst/>
      </p:bgPr>
    </p:bg>
    <p:spTree>
      <p:nvGrpSpPr>
        <p:cNvPr id="1" name=""/>
        <p:cNvGrpSpPr/>
        <p:nvPr/>
      </p:nvGrpSpPr>
      <p:grpSpPr>
        <a:xfrm>
          <a:off x="0" y="0"/>
          <a:ext cx="0" cy="0"/>
          <a:chOff x="0" y="0"/>
          <a:chExt cx="0" cy="0"/>
        </a:xfrm>
      </p:grpSpPr>
      <p:pic>
        <p:nvPicPr>
          <p:cNvPr id="130" name="图片 129"/>
          <p:cNvPicPr>
            <a:picLocks noChangeAspect="1"/>
          </p:cNvPicPr>
          <p:nvPr/>
        </p:nvPicPr>
        <p:blipFill rotWithShape="1">
          <a:blip r:embed="rId3" cstate="print">
            <a:extLst>
              <a:ext uri="{28A0092B-C50C-407E-A947-70E740481C1C}">
                <a14:useLocalDpi xmlns:a14="http://schemas.microsoft.com/office/drawing/2010/main" val="0"/>
              </a:ext>
            </a:extLst>
          </a:blip>
          <a:srcRect l="20226" t="32053" r="20333"/>
          <a:stretch>
            <a:fillRect/>
          </a:stretch>
        </p:blipFill>
        <p:spPr>
          <a:xfrm>
            <a:off x="-38911" y="-77822"/>
            <a:ext cx="7247108" cy="3570513"/>
          </a:xfrm>
          <a:prstGeom prst="rect">
            <a:avLst/>
          </a:prstGeom>
        </p:spPr>
      </p:pic>
      <p:pic>
        <p:nvPicPr>
          <p:cNvPr id="128" name="图片 127"/>
          <p:cNvPicPr>
            <a:picLocks noChangeAspect="1"/>
          </p:cNvPicPr>
          <p:nvPr/>
        </p:nvPicPr>
        <p:blipFill rotWithShape="1">
          <a:blip r:embed="rId4" cstate="print">
            <a:extLst>
              <a:ext uri="{28A0092B-C50C-407E-A947-70E740481C1C}">
                <a14:useLocalDpi xmlns:a14="http://schemas.microsoft.com/office/drawing/2010/main" val="0"/>
              </a:ext>
            </a:extLst>
          </a:blip>
          <a:srcRect t="54756" r="67172"/>
          <a:stretch>
            <a:fillRect/>
          </a:stretch>
        </p:blipFill>
        <p:spPr>
          <a:xfrm>
            <a:off x="8244776" y="-48638"/>
            <a:ext cx="4002347" cy="2377520"/>
          </a:xfrm>
          <a:prstGeom prst="rect">
            <a:avLst/>
          </a:prstGeom>
        </p:spPr>
      </p:pic>
      <p:pic>
        <p:nvPicPr>
          <p:cNvPr id="92" name="图片 91"/>
          <p:cNvPicPr>
            <a:picLocks noChangeAspect="1"/>
          </p:cNvPicPr>
          <p:nvPr/>
        </p:nvPicPr>
        <p:blipFill rotWithShape="1">
          <a:blip r:embed="rId5" cstate="print">
            <a:extLst>
              <a:ext uri="{28A0092B-C50C-407E-A947-70E740481C1C}">
                <a14:useLocalDpi xmlns:a14="http://schemas.microsoft.com/office/drawing/2010/main" val="0"/>
              </a:ext>
            </a:extLst>
          </a:blip>
          <a:srcRect l="24826" b="55447"/>
          <a:stretch>
            <a:fillRect/>
          </a:stretch>
        </p:blipFill>
        <p:spPr>
          <a:xfrm>
            <a:off x="-24384" y="4587109"/>
            <a:ext cx="9165288" cy="2546903"/>
          </a:xfrm>
          <a:prstGeom prst="rect">
            <a:avLst/>
          </a:prstGeom>
        </p:spPr>
      </p:pic>
      <p:grpSp>
        <p:nvGrpSpPr>
          <p:cNvPr id="18" name="组合 17"/>
          <p:cNvGrpSpPr/>
          <p:nvPr/>
        </p:nvGrpSpPr>
        <p:grpSpPr>
          <a:xfrm>
            <a:off x="10001700" y="2854959"/>
            <a:ext cx="2268815" cy="2101347"/>
            <a:chOff x="6175344" y="342254"/>
            <a:chExt cx="7803037" cy="7227071"/>
          </a:xfrm>
        </p:grpSpPr>
        <p:sp>
          <p:nvSpPr>
            <p:cNvPr id="19" name="六边形 18"/>
            <p:cNvSpPr/>
            <p:nvPr/>
          </p:nvSpPr>
          <p:spPr>
            <a:xfrm rot="5400000">
              <a:off x="5847446" y="670152"/>
              <a:ext cx="7227071" cy="6571275"/>
            </a:xfrm>
            <a:prstGeom prst="hexagon">
              <a:avLst>
                <a:gd name="adj" fmla="val 30493"/>
                <a:gd name="vf" fmla="val 115470"/>
              </a:avLst>
            </a:prstGeom>
            <a:gradFill>
              <a:gsLst>
                <a:gs pos="56000">
                  <a:srgbClr val="016773"/>
                </a:gs>
                <a:gs pos="84000">
                  <a:srgbClr val="007684"/>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0" name="平行四边形 19"/>
            <p:cNvSpPr/>
            <p:nvPr/>
          </p:nvSpPr>
          <p:spPr>
            <a:xfrm rot="19714174">
              <a:off x="8249707" y="3214634"/>
              <a:ext cx="5728674" cy="3087560"/>
            </a:xfrm>
            <a:prstGeom prst="parallelogram">
              <a:avLst>
                <a:gd name="adj" fmla="val 61032"/>
              </a:avLst>
            </a:prstGeom>
            <a:solidFill>
              <a:srgbClr val="00AB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grpSp>
        <p:nvGrpSpPr>
          <p:cNvPr id="17" name="组合 16"/>
          <p:cNvGrpSpPr/>
          <p:nvPr/>
        </p:nvGrpSpPr>
        <p:grpSpPr>
          <a:xfrm>
            <a:off x="9863825" y="4346576"/>
            <a:ext cx="2963878" cy="2745105"/>
            <a:chOff x="6175344" y="342254"/>
            <a:chExt cx="7803037" cy="7227071"/>
          </a:xfrm>
        </p:grpSpPr>
        <p:sp>
          <p:nvSpPr>
            <p:cNvPr id="15" name="六边形 14"/>
            <p:cNvSpPr/>
            <p:nvPr/>
          </p:nvSpPr>
          <p:spPr>
            <a:xfrm rot="5400000">
              <a:off x="5847446" y="670152"/>
              <a:ext cx="7227071" cy="6571275"/>
            </a:xfrm>
            <a:prstGeom prst="hexagon">
              <a:avLst>
                <a:gd name="adj" fmla="val 30493"/>
                <a:gd name="vf" fmla="val 115470"/>
              </a:avLst>
            </a:prstGeom>
            <a:gradFill>
              <a:gsLst>
                <a:gs pos="56000">
                  <a:srgbClr val="016773"/>
                </a:gs>
                <a:gs pos="84000">
                  <a:srgbClr val="007684"/>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6" name="平行四边形 15"/>
            <p:cNvSpPr/>
            <p:nvPr/>
          </p:nvSpPr>
          <p:spPr>
            <a:xfrm rot="19714174">
              <a:off x="8249707" y="3214634"/>
              <a:ext cx="5728674" cy="3087560"/>
            </a:xfrm>
            <a:prstGeom prst="parallelogram">
              <a:avLst>
                <a:gd name="adj" fmla="val 61032"/>
              </a:avLst>
            </a:prstGeom>
            <a:solidFill>
              <a:srgbClr val="00AB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sp>
        <p:nvSpPr>
          <p:cNvPr id="7" name="矩形 6"/>
          <p:cNvSpPr/>
          <p:nvPr/>
        </p:nvSpPr>
        <p:spPr>
          <a:xfrm>
            <a:off x="4899813" y="3439840"/>
            <a:ext cx="2441694" cy="769441"/>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44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华文中宋" panose="02010600040101010101" pitchFamily="2" charset="-122"/>
                <a:ea typeface="华文中宋" panose="02010600040101010101" pitchFamily="2" charset="-122"/>
                <a:cs typeface="+mn-cs"/>
              </a:rPr>
              <a:t>强化学习</a:t>
            </a:r>
            <a:endParaRPr kumimoji="0" lang="zh-CN" altLang="zh-CN" sz="44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华文中宋" panose="02010600040101010101" pitchFamily="2" charset="-122"/>
              <a:ea typeface="华文中宋" panose="02010600040101010101" pitchFamily="2" charset="-122"/>
              <a:cs typeface="+mn-cs"/>
            </a:endParaRPr>
          </a:p>
        </p:txBody>
      </p:sp>
      <p:sp>
        <p:nvSpPr>
          <p:cNvPr id="8" name="矩形 7"/>
          <p:cNvSpPr/>
          <p:nvPr/>
        </p:nvSpPr>
        <p:spPr>
          <a:xfrm>
            <a:off x="5311170" y="2445722"/>
            <a:ext cx="1569660" cy="646331"/>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600" b="1"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第六章</a:t>
            </a:r>
            <a:endParaRPr kumimoji="0" lang="zh-CN" altLang="en-US" sz="36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endParaRPr>
          </a:p>
        </p:txBody>
      </p:sp>
      <p:cxnSp>
        <p:nvCxnSpPr>
          <p:cNvPr id="9" name="直接连接符 8"/>
          <p:cNvCxnSpPr/>
          <p:nvPr/>
        </p:nvCxnSpPr>
        <p:spPr>
          <a:xfrm>
            <a:off x="3024554" y="3265946"/>
            <a:ext cx="6116350" cy="0"/>
          </a:xfrm>
          <a:prstGeom prst="line">
            <a:avLst/>
          </a:prstGeom>
          <a:ln w="22225">
            <a:solidFill>
              <a:schemeClr val="bg1"/>
            </a:solidFill>
            <a:headEnd type="diamond"/>
            <a:tailEnd type="diamond"/>
          </a:ln>
        </p:spPr>
        <p:style>
          <a:lnRef idx="1">
            <a:schemeClr val="accent1"/>
          </a:lnRef>
          <a:fillRef idx="0">
            <a:schemeClr val="accent1"/>
          </a:fillRef>
          <a:effectRef idx="0">
            <a:schemeClr val="accent1"/>
          </a:effectRef>
          <a:fontRef idx="minor">
            <a:schemeClr val="tx1"/>
          </a:fontRef>
        </p:style>
      </p:cxnSp>
      <p:grpSp>
        <p:nvGrpSpPr>
          <p:cNvPr id="32" name="组合 31"/>
          <p:cNvGrpSpPr/>
          <p:nvPr/>
        </p:nvGrpSpPr>
        <p:grpSpPr>
          <a:xfrm>
            <a:off x="2221671" y="2179434"/>
            <a:ext cx="7748658" cy="2397279"/>
            <a:chOff x="2221671" y="2179434"/>
            <a:chExt cx="7748658" cy="2397279"/>
          </a:xfrm>
        </p:grpSpPr>
        <p:sp>
          <p:nvSpPr>
            <p:cNvPr id="6" name="标题 9801"/>
            <p:cNvSpPr txBox="1"/>
            <p:nvPr/>
          </p:nvSpPr>
          <p:spPr>
            <a:xfrm rot="16200000">
              <a:off x="8719085" y="3325468"/>
              <a:ext cx="2397277" cy="105210"/>
            </a:xfrm>
            <a:prstGeom prst="parallelogram">
              <a:avLst>
                <a:gd name="adj" fmla="val 98875"/>
              </a:avLst>
            </a:prstGeom>
            <a:gradFill flip="none" rotWithShape="1">
              <a:gsLst>
                <a:gs pos="100000">
                  <a:srgbClr val="016773"/>
                </a:gs>
                <a:gs pos="0">
                  <a:srgbClr val="00ABA5"/>
                </a:gs>
              </a:gsLst>
              <a:lin ang="6000000" scaled="0"/>
              <a:tileRect/>
            </a:gradFill>
            <a:ln w="15875" cap="rnd">
              <a:solidFill>
                <a:schemeClr val="bg1">
                  <a:alpha val="57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10" name="标题 9801"/>
            <p:cNvSpPr txBox="1"/>
            <p:nvPr/>
          </p:nvSpPr>
          <p:spPr>
            <a:xfrm flipH="1">
              <a:off x="2221671" y="4468236"/>
              <a:ext cx="7748657" cy="108477"/>
            </a:xfrm>
            <a:prstGeom prst="parallelogram">
              <a:avLst>
                <a:gd name="adj" fmla="val 102209"/>
              </a:avLst>
            </a:prstGeom>
            <a:gradFill>
              <a:gsLst>
                <a:gs pos="55000">
                  <a:srgbClr val="016773"/>
                </a:gs>
                <a:gs pos="0">
                  <a:srgbClr val="00ABA5"/>
                </a:gs>
                <a:gs pos="100000">
                  <a:srgbClr val="00ABA5"/>
                </a:gs>
              </a:gsLst>
              <a:lin ang="6000000" scaled="0"/>
            </a:gradFill>
            <a:ln w="15875" cap="rnd">
              <a:solidFill>
                <a:schemeClr val="bg1">
                  <a:alpha val="57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cxnSp>
          <p:nvCxnSpPr>
            <p:cNvPr id="11" name="直接连接符 10"/>
            <p:cNvCxnSpPr/>
            <p:nvPr/>
          </p:nvCxnSpPr>
          <p:spPr>
            <a:xfrm flipH="1">
              <a:off x="2221671" y="2179434"/>
              <a:ext cx="7642800" cy="0"/>
            </a:xfrm>
            <a:prstGeom prst="line">
              <a:avLst/>
            </a:prstGeom>
            <a:ln w="15875" cap="rnd">
              <a:solidFill>
                <a:schemeClr val="bg1">
                  <a:alpha val="61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rot="5400000" flipH="1">
              <a:off x="1076871" y="3324234"/>
              <a:ext cx="2289600" cy="0"/>
            </a:xfrm>
            <a:prstGeom prst="line">
              <a:avLst/>
            </a:prstGeom>
            <a:ln w="15875" cap="rnd">
              <a:solidFill>
                <a:schemeClr val="bg1">
                  <a:alpha val="61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flipH="1">
              <a:off x="2222317" y="4468236"/>
              <a:ext cx="7642800" cy="0"/>
            </a:xfrm>
            <a:prstGeom prst="line">
              <a:avLst/>
            </a:prstGeom>
            <a:ln w="15875" cap="rnd">
              <a:gradFill>
                <a:gsLst>
                  <a:gs pos="0">
                    <a:schemeClr val="bg1">
                      <a:alpha val="0"/>
                    </a:schemeClr>
                  </a:gs>
                  <a:gs pos="100000">
                    <a:schemeClr val="bg1"/>
                  </a:gs>
                </a:gsLst>
                <a:lin ang="3600000" scaled="0"/>
              </a:gra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rot="5400000" flipH="1">
              <a:off x="8719671" y="3324234"/>
              <a:ext cx="2289600" cy="0"/>
            </a:xfrm>
            <a:prstGeom prst="line">
              <a:avLst/>
            </a:prstGeom>
            <a:ln w="15875" cap="rnd">
              <a:solidFill>
                <a:schemeClr val="bg1">
                  <a:alpha val="61000"/>
                </a:schemeClr>
              </a:solidFill>
            </a:ln>
          </p:spPr>
          <p:style>
            <a:lnRef idx="1">
              <a:schemeClr val="accent1"/>
            </a:lnRef>
            <a:fillRef idx="0">
              <a:schemeClr val="accent1"/>
            </a:fillRef>
            <a:effectRef idx="0">
              <a:schemeClr val="accent1"/>
            </a:effectRef>
            <a:fontRef idx="minor">
              <a:schemeClr val="tx1"/>
            </a:fontRef>
          </p:style>
        </p:cxnSp>
      </p:grpSp>
      <p:grpSp>
        <p:nvGrpSpPr>
          <p:cNvPr id="21" name="组合 20"/>
          <p:cNvGrpSpPr/>
          <p:nvPr/>
        </p:nvGrpSpPr>
        <p:grpSpPr>
          <a:xfrm>
            <a:off x="8933514" y="5200219"/>
            <a:ext cx="1549536" cy="1435160"/>
            <a:chOff x="6175344" y="342254"/>
            <a:chExt cx="7803037" cy="7227071"/>
          </a:xfrm>
        </p:grpSpPr>
        <p:sp>
          <p:nvSpPr>
            <p:cNvPr id="22" name="六边形 21"/>
            <p:cNvSpPr/>
            <p:nvPr/>
          </p:nvSpPr>
          <p:spPr>
            <a:xfrm rot="5400000">
              <a:off x="5847446" y="670152"/>
              <a:ext cx="7227071" cy="6571275"/>
            </a:xfrm>
            <a:prstGeom prst="hexagon">
              <a:avLst>
                <a:gd name="adj" fmla="val 30493"/>
                <a:gd name="vf" fmla="val 115470"/>
              </a:avLst>
            </a:prstGeom>
            <a:gradFill>
              <a:gsLst>
                <a:gs pos="56000">
                  <a:srgbClr val="016773"/>
                </a:gs>
                <a:gs pos="84000">
                  <a:srgbClr val="007684"/>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3" name="平行四边形 22"/>
            <p:cNvSpPr/>
            <p:nvPr/>
          </p:nvSpPr>
          <p:spPr>
            <a:xfrm rot="19714174">
              <a:off x="8249707" y="3214634"/>
              <a:ext cx="5728674" cy="3087560"/>
            </a:xfrm>
            <a:prstGeom prst="parallelogram">
              <a:avLst>
                <a:gd name="adj" fmla="val 61032"/>
              </a:avLst>
            </a:prstGeom>
            <a:solidFill>
              <a:srgbClr val="00AB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grpSp>
        <p:nvGrpSpPr>
          <p:cNvPr id="24" name="组合 23"/>
          <p:cNvGrpSpPr/>
          <p:nvPr/>
        </p:nvGrpSpPr>
        <p:grpSpPr>
          <a:xfrm>
            <a:off x="-875295" y="-875664"/>
            <a:ext cx="2974038" cy="2745105"/>
            <a:chOff x="6175344" y="342254"/>
            <a:chExt cx="7829785" cy="7227071"/>
          </a:xfrm>
        </p:grpSpPr>
        <p:sp>
          <p:nvSpPr>
            <p:cNvPr id="25" name="六边形 24"/>
            <p:cNvSpPr/>
            <p:nvPr/>
          </p:nvSpPr>
          <p:spPr>
            <a:xfrm rot="5400000">
              <a:off x="5847446" y="670152"/>
              <a:ext cx="7227071" cy="6571275"/>
            </a:xfrm>
            <a:prstGeom prst="hexagon">
              <a:avLst>
                <a:gd name="adj" fmla="val 30493"/>
                <a:gd name="vf" fmla="val 115470"/>
              </a:avLst>
            </a:prstGeom>
            <a:gradFill>
              <a:gsLst>
                <a:gs pos="56000">
                  <a:srgbClr val="016773"/>
                </a:gs>
                <a:gs pos="84000">
                  <a:srgbClr val="007684"/>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6" name="平行四边形 25"/>
            <p:cNvSpPr/>
            <p:nvPr/>
          </p:nvSpPr>
          <p:spPr>
            <a:xfrm rot="19714174">
              <a:off x="8276456" y="3241383"/>
              <a:ext cx="5728673" cy="3087560"/>
            </a:xfrm>
            <a:prstGeom prst="parallelogram">
              <a:avLst>
                <a:gd name="adj" fmla="val 61032"/>
              </a:avLst>
            </a:prstGeom>
            <a:gradFill>
              <a:gsLst>
                <a:gs pos="0">
                  <a:srgbClr val="00ABA5"/>
                </a:gs>
                <a:gs pos="65000">
                  <a:srgbClr val="0093A2"/>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grpSp>
        <p:nvGrpSpPr>
          <p:cNvPr id="27" name="组合 26"/>
          <p:cNvGrpSpPr/>
          <p:nvPr/>
        </p:nvGrpSpPr>
        <p:grpSpPr>
          <a:xfrm>
            <a:off x="1259840" y="635784"/>
            <a:ext cx="823697" cy="760292"/>
            <a:chOff x="6175344" y="342254"/>
            <a:chExt cx="7829785" cy="7227071"/>
          </a:xfrm>
        </p:grpSpPr>
        <p:sp>
          <p:nvSpPr>
            <p:cNvPr id="28" name="六边形 27"/>
            <p:cNvSpPr/>
            <p:nvPr/>
          </p:nvSpPr>
          <p:spPr>
            <a:xfrm rot="5400000">
              <a:off x="5847446" y="670152"/>
              <a:ext cx="7227071" cy="6571275"/>
            </a:xfrm>
            <a:prstGeom prst="hexagon">
              <a:avLst>
                <a:gd name="adj" fmla="val 30493"/>
                <a:gd name="vf" fmla="val 115470"/>
              </a:avLst>
            </a:prstGeom>
            <a:gradFill>
              <a:gsLst>
                <a:gs pos="56000">
                  <a:srgbClr val="016773"/>
                </a:gs>
                <a:gs pos="84000">
                  <a:srgbClr val="007684"/>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9" name="平行四边形 28"/>
            <p:cNvSpPr/>
            <p:nvPr/>
          </p:nvSpPr>
          <p:spPr>
            <a:xfrm rot="19714174">
              <a:off x="8276456" y="3241383"/>
              <a:ext cx="5728673" cy="3087560"/>
            </a:xfrm>
            <a:prstGeom prst="parallelogram">
              <a:avLst>
                <a:gd name="adj" fmla="val 61032"/>
              </a:avLst>
            </a:prstGeom>
            <a:gradFill>
              <a:gsLst>
                <a:gs pos="0">
                  <a:srgbClr val="00ABA5"/>
                </a:gs>
                <a:gs pos="65000">
                  <a:srgbClr val="0093A2"/>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spTree>
    <p:extLst>
      <p:ext uri="{BB962C8B-B14F-4D97-AF65-F5344CB8AC3E}">
        <p14:creationId xmlns:p14="http://schemas.microsoft.com/office/powerpoint/2010/main" val="1370477846"/>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a:off x="0" y="2500444"/>
            <a:ext cx="12192000" cy="4357556"/>
          </a:xfrm>
          <a:prstGeom prst="rect">
            <a:avLst/>
          </a:prstGeom>
          <a:pattFill prst="dashUpDiag">
            <a:fgClr>
              <a:schemeClr val="bg1">
                <a:lumMod val="95000"/>
              </a:schemeClr>
            </a:fgClr>
            <a:bgClr>
              <a:schemeClr val="bg1"/>
            </a:bgClr>
          </a:pattFill>
          <a:ln>
            <a:noFill/>
          </a:ln>
          <a:effectLst>
            <a:innerShdw blurRad="279400" dist="25400">
              <a:prstClr val="black">
                <a:alpha val="34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nvGrpSpPr>
          <p:cNvPr id="8" name="组合 7"/>
          <p:cNvGrpSpPr/>
          <p:nvPr/>
        </p:nvGrpSpPr>
        <p:grpSpPr>
          <a:xfrm>
            <a:off x="1327129" y="3867301"/>
            <a:ext cx="9709192" cy="2481715"/>
            <a:chOff x="1241404" y="3150817"/>
            <a:chExt cx="9709192" cy="2481715"/>
          </a:xfrm>
        </p:grpSpPr>
        <p:grpSp>
          <p:nvGrpSpPr>
            <p:cNvPr id="9" name="组合 8"/>
            <p:cNvGrpSpPr/>
            <p:nvPr/>
          </p:nvGrpSpPr>
          <p:grpSpPr>
            <a:xfrm>
              <a:off x="1241404" y="3150817"/>
              <a:ext cx="9709192" cy="2481715"/>
              <a:chOff x="1685472" y="920193"/>
              <a:chExt cx="9759953" cy="4937875"/>
            </a:xfrm>
          </p:grpSpPr>
          <p:sp>
            <p:nvSpPr>
              <p:cNvPr id="11" name="矩形: 圆顶角 38"/>
              <p:cNvSpPr/>
              <p:nvPr/>
            </p:nvSpPr>
            <p:spPr>
              <a:xfrm rot="16200000">
                <a:off x="4361101" y="-1226256"/>
                <a:ext cx="4615019" cy="9553629"/>
              </a:xfrm>
              <a:prstGeom prst="round2SameRect">
                <a:avLst>
                  <a:gd name="adj1" fmla="val 0"/>
                  <a:gd name="adj2" fmla="val 0"/>
                </a:avLst>
              </a:prstGeom>
              <a:solidFill>
                <a:schemeClr val="bg1"/>
              </a:solidFill>
              <a:ln>
                <a:noFill/>
              </a:ln>
              <a:effectLst>
                <a:outerShdw blurRad="241300" dist="38100" dir="10800000" algn="r"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2" name="矩形: 圆顶角 39"/>
              <p:cNvSpPr/>
              <p:nvPr/>
            </p:nvSpPr>
            <p:spPr>
              <a:xfrm rot="16200000">
                <a:off x="4265598" y="-1381975"/>
                <a:ext cx="4615019" cy="9553629"/>
              </a:xfrm>
              <a:prstGeom prst="round2SameRect">
                <a:avLst>
                  <a:gd name="adj1" fmla="val 0"/>
                  <a:gd name="adj2" fmla="val 0"/>
                </a:avLst>
              </a:prstGeom>
              <a:solidFill>
                <a:schemeClr val="bg1"/>
              </a:solidFill>
              <a:ln>
                <a:noFill/>
              </a:ln>
              <a:effectLst>
                <a:outerShdw blurRad="241300" dist="38100" dir="10800000" algn="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3" name="矩形: 圆顶角 40"/>
              <p:cNvSpPr/>
              <p:nvPr/>
            </p:nvSpPr>
            <p:spPr>
              <a:xfrm rot="16200000">
                <a:off x="4154777" y="-1549112"/>
                <a:ext cx="4615019" cy="9553629"/>
              </a:xfrm>
              <a:prstGeom prst="round2SameRect">
                <a:avLst>
                  <a:gd name="adj1" fmla="val 0"/>
                  <a:gd name="adj2" fmla="val 0"/>
                </a:avLst>
              </a:prstGeom>
              <a:solidFill>
                <a:schemeClr val="bg1"/>
              </a:solidFill>
              <a:ln>
                <a:noFill/>
              </a:ln>
              <a:effectLst>
                <a:outerShdw blurRad="241300" dist="38100" dir="10800000" algn="r" rotWithShape="0">
                  <a:prstClr val="black">
                    <a:alpha val="1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cxnSp>
          <p:nvCxnSpPr>
            <p:cNvPr id="10" name="直接连接符 9"/>
            <p:cNvCxnSpPr/>
            <p:nvPr/>
          </p:nvCxnSpPr>
          <p:spPr>
            <a:xfrm flipV="1">
              <a:off x="1305272" y="3499098"/>
              <a:ext cx="0" cy="1579796"/>
            </a:xfrm>
            <a:prstGeom prst="line">
              <a:avLst/>
            </a:prstGeom>
            <a:ln w="152400">
              <a:solidFill>
                <a:srgbClr val="007684"/>
              </a:solidFill>
            </a:ln>
            <a:effectLst>
              <a:outerShdw blurRad="635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sp>
        <p:nvSpPr>
          <p:cNvPr id="3" name="矩形 2"/>
          <p:cNvSpPr/>
          <p:nvPr/>
        </p:nvSpPr>
        <p:spPr>
          <a:xfrm>
            <a:off x="1116817" y="1099999"/>
            <a:ext cx="7924801" cy="2032211"/>
          </a:xfrm>
          <a:prstGeom prst="rect">
            <a:avLst/>
          </a:prstGeom>
          <a:gradFill>
            <a:gsLst>
              <a:gs pos="0">
                <a:srgbClr val="0093A2"/>
              </a:gs>
              <a:gs pos="100000">
                <a:srgbClr val="222222">
                  <a:alpha val="0"/>
                </a:srgbClr>
              </a:gs>
              <a:gs pos="96000">
                <a:srgbClr val="222222"/>
              </a:gs>
              <a:gs pos="36000">
                <a:srgbClr val="01717E"/>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4" name="矩形 3"/>
          <p:cNvSpPr/>
          <p:nvPr/>
        </p:nvSpPr>
        <p:spPr>
          <a:xfrm>
            <a:off x="2383999" y="1722531"/>
            <a:ext cx="5034364" cy="527709"/>
          </a:xfrm>
          <a:prstGeom prst="rect">
            <a:avLst/>
          </a:prstGeom>
        </p:spPr>
        <p:txBody>
          <a:bodyPr wrap="square">
            <a:spAutoFit/>
          </a:bodyPr>
          <a:lstStyle/>
          <a:p>
            <a:pPr marL="0" marR="0" lvl="0" indent="575945" algn="just" defTabSz="914400" rtl="0" eaLnBrk="1" fontAlgn="auto" latinLnBrk="0" hangingPunct="1">
              <a:lnSpc>
                <a:spcPct val="130000"/>
              </a:lnSpc>
              <a:spcBef>
                <a:spcPts val="600"/>
              </a:spcBef>
              <a:spcAft>
                <a:spcPts val="0"/>
              </a:spcAft>
              <a:buClrTx/>
              <a:buSzTx/>
              <a:buFontTx/>
              <a:buNone/>
              <a:tabLst/>
              <a:defRPr/>
            </a:pPr>
            <a:r>
              <a:rPr kumimoji="0" lang="zh-CN" altLang="zh-CN" sz="2400" b="1"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谋定而后动，知止而有得</a:t>
            </a:r>
            <a:endParaRPr kumimoji="0" lang="en-US" altLang="zh-CN" sz="2400" b="1"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6" name="矩形 5"/>
          <p:cNvSpPr/>
          <p:nvPr/>
        </p:nvSpPr>
        <p:spPr>
          <a:xfrm>
            <a:off x="1504507" y="3940814"/>
            <a:ext cx="9360364" cy="181588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强化学习是智能体（</a:t>
            </a:r>
            <a:r>
              <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agent</a:t>
            </a:r>
            <a:r>
              <a:rPr kumimoji="0" lang="zh-CN"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在不断与其所处环境交互的过程中进行学习的一种方法。在这种方法中，智能体通过“尝试与试错”和“探索与利用”等机制在所处状态采取行动，不断与环境交互，直至进入终止状态，根据在终止状态所获得的奖惩来改进行动策略，序贯完成决策任务。</a:t>
            </a:r>
            <a:endPar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在强化学习中，学习信号以奖励形式出现，智能体在与环境交互中取得最大化收益，这种学习方式既不是从已有数据出发，也不是依赖于已有知识的学习方式，犹如“</a:t>
            </a:r>
            <a:r>
              <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tabula rasa</a:t>
            </a:r>
            <a:r>
              <a:rPr kumimoji="0" lang="zh-CN"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（拉丁语）”所蕴含的“一张白纸绘蓝图”之义，从“授之以鱼”迈向“授之以渔”。</a:t>
            </a:r>
          </a:p>
        </p:txBody>
      </p:sp>
      <p:pic>
        <p:nvPicPr>
          <p:cNvPr id="16" name="图片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89530" y="6483551"/>
            <a:ext cx="1612940" cy="239914"/>
          </a:xfrm>
          <a:prstGeom prst="rect">
            <a:avLst/>
          </a:prstGeom>
        </p:spPr>
      </p:pic>
      <p:cxnSp>
        <p:nvCxnSpPr>
          <p:cNvPr id="17" name="直接连接符 16"/>
          <p:cNvCxnSpPr/>
          <p:nvPr/>
        </p:nvCxnSpPr>
        <p:spPr>
          <a:xfrm flipH="1">
            <a:off x="333915" y="6603508"/>
            <a:ext cx="4674965" cy="0"/>
          </a:xfrm>
          <a:prstGeom prst="line">
            <a:avLst/>
          </a:prstGeom>
          <a:ln>
            <a:solidFill>
              <a:srgbClr val="00ABA5"/>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a:off x="7181755" y="6603508"/>
            <a:ext cx="4674965" cy="0"/>
          </a:xfrm>
          <a:prstGeom prst="line">
            <a:avLst/>
          </a:prstGeom>
          <a:ln>
            <a:solidFill>
              <a:srgbClr val="00ABA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672855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a:extLst>
              <a:ext uri="{FF2B5EF4-FFF2-40B4-BE49-F238E27FC236}">
                <a16:creationId xmlns:a16="http://schemas.microsoft.com/office/drawing/2014/main" id="{40D199F0-A918-4EED-AF6C-1FF084A1EF8E}"/>
              </a:ext>
            </a:extLst>
          </p:cNvPr>
          <p:cNvSpPr/>
          <p:nvPr/>
        </p:nvSpPr>
        <p:spPr>
          <a:xfrm>
            <a:off x="852473" y="129010"/>
            <a:ext cx="1826141"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mn-cs"/>
              </a:rPr>
              <a:t>三、知识图谱推理</a:t>
            </a:r>
            <a:endParaRPr kumimoji="0" lang="zh-CN" altLang="en-US" sz="16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p:pic>
        <p:nvPicPr>
          <p:cNvPr id="11" name="图片 10" descr="C:\Users\lenovo\AppData\Local\Temp\WeChat Files\7d7bc87a952d34a8aba7b38dfbfa22f.png">
            <a:extLst>
              <a:ext uri="{FF2B5EF4-FFF2-40B4-BE49-F238E27FC236}">
                <a16:creationId xmlns:a16="http://schemas.microsoft.com/office/drawing/2014/main" id="{77C1AE2D-C0EB-4D15-BABB-68D4096CEA26}"/>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7115999" y="2285593"/>
            <a:ext cx="4682838" cy="2994875"/>
          </a:xfrm>
          <a:prstGeom prst="rect">
            <a:avLst/>
          </a:prstGeom>
          <a:noFill/>
          <a:ln>
            <a:noFill/>
          </a:ln>
        </p:spPr>
      </p:pic>
      <p:sp>
        <p:nvSpPr>
          <p:cNvPr id="2" name="矩形 1">
            <a:extLst>
              <a:ext uri="{FF2B5EF4-FFF2-40B4-BE49-F238E27FC236}">
                <a16:creationId xmlns:a16="http://schemas.microsoft.com/office/drawing/2014/main" id="{C6BF2D55-6B9E-44C0-9163-1474ADB77EC0}"/>
              </a:ext>
            </a:extLst>
          </p:cNvPr>
          <p:cNvSpPr/>
          <p:nvPr/>
        </p:nvSpPr>
        <p:spPr>
          <a:xfrm>
            <a:off x="356191" y="1736327"/>
            <a:ext cx="6608136" cy="4480714"/>
          </a:xfrm>
          <a:prstGeom prst="rect">
            <a:avLst/>
          </a:prstGeom>
        </p:spPr>
        <p:txBody>
          <a:bodyPr wrap="square">
            <a:spAutoFit/>
          </a:bodyPr>
          <a:lstStyle/>
          <a:p>
            <a:pPr marL="285750" marR="0" lvl="0" indent="-285750" algn="just" defTabSz="914400" rtl="0" eaLnBrk="1" fontAlgn="auto" latinLnBrk="0" hangingPunct="1">
              <a:lnSpc>
                <a:spcPct val="150000"/>
              </a:lnSpc>
              <a:spcBef>
                <a:spcPts val="0"/>
              </a:spcBef>
              <a:spcAft>
                <a:spcPts val="0"/>
              </a:spcAft>
              <a:buClrTx/>
              <a:buSzTx/>
              <a:buFont typeface="Wingdings" panose="05000000000000000000" pitchFamily="2" charset="2"/>
              <a:buChar char="l"/>
              <a:tabLst/>
              <a:defRPr/>
            </a:pPr>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知识图谱</a:t>
            </a:r>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(knowledge graph)</a:t>
            </a:r>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由有向图</a:t>
            </a:r>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(directed graph)</a:t>
            </a:r>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构成，被用来描述现实世界中实体及实体之间的关系，是人工智能中进行知识表达的重要方式。在知识图谱中，每个节点表示客观世界中的一个实体，两个节点之间的连线表示节点具有某一关系。知识图谱中存在连线的两个实体可表达为形如</a:t>
            </a:r>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&lt;</a:t>
            </a:r>
            <a:r>
              <a:rPr kumimoji="0" lang="en-US" altLang="zh-CN" sz="1600" b="0" i="0" u="none" strike="noStrike" kern="1200" cap="none" spc="0" normalizeH="0" baseline="0" noProof="0" dirty="0" err="1">
                <a:ln>
                  <a:noFill/>
                </a:ln>
                <a:solidFill>
                  <a:srgbClr val="000000"/>
                </a:solidFill>
                <a:effectLst/>
                <a:uLnTx/>
                <a:uFillTx/>
                <a:latin typeface="Times New Roman" panose="02020603050405020304" pitchFamily="18" charset="0"/>
                <a:ea typeface="楷体_GB2312"/>
                <a:cs typeface="Times New Roman" panose="02020603050405020304" pitchFamily="18" charset="0"/>
              </a:rPr>
              <a:t>left_node</a:t>
            </a:r>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a:t>
            </a:r>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relation</a:t>
            </a:r>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a:t>
            </a:r>
            <a:r>
              <a:rPr kumimoji="0" lang="en-US" altLang="zh-CN" sz="1600" b="0" i="0" u="none" strike="noStrike" kern="1200" cap="none" spc="0" normalizeH="0" baseline="0" noProof="0" dirty="0" err="1">
                <a:ln>
                  <a:noFill/>
                </a:ln>
                <a:solidFill>
                  <a:srgbClr val="000000"/>
                </a:solidFill>
                <a:effectLst/>
                <a:uLnTx/>
                <a:uFillTx/>
                <a:latin typeface="Times New Roman" panose="02020603050405020304" pitchFamily="18" charset="0"/>
                <a:ea typeface="楷体_GB2312"/>
                <a:cs typeface="Times New Roman" panose="02020603050405020304" pitchFamily="18" charset="0"/>
              </a:rPr>
              <a:t>right_node</a:t>
            </a:r>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&gt;</a:t>
            </a:r>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的三元组形式，这种三元组也可以表示为一阶逻辑</a:t>
            </a:r>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(first order logic, FOL)</a:t>
            </a:r>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的形式，从而为基于知识图谱的推理创造了条件。</a:t>
            </a:r>
          </a:p>
          <a:p>
            <a:pPr marL="285750" marR="0" lvl="0" indent="-285750" algn="just" defTabSz="914400" rtl="0" eaLnBrk="1" fontAlgn="auto" latinLnBrk="0" hangingPunct="1">
              <a:lnSpc>
                <a:spcPct val="150000"/>
              </a:lnSpc>
              <a:spcBef>
                <a:spcPts val="0"/>
              </a:spcBef>
              <a:spcAft>
                <a:spcPts val="0"/>
              </a:spcAft>
              <a:buClrTx/>
              <a:buSzTx/>
              <a:buFont typeface="Wingdings" panose="05000000000000000000" pitchFamily="2" charset="2"/>
              <a:buChar char="l"/>
              <a:tabLst/>
              <a:defRPr/>
            </a:pPr>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关系推理是统计关系学习研究的基本问题，也是当前知识图谱领域研究的热点问题。对实体之间存在的关系进行推理，能够从现有知识中发现新的知识，在实体间建立新关联，从而扩充和丰富现有知识库。例如从</a:t>
            </a:r>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&lt;</a:t>
            </a:r>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奥巴马，出生地，夏威夷</a:t>
            </a:r>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&gt;</a:t>
            </a:r>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和</a:t>
            </a:r>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&lt;</a:t>
            </a:r>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夏威夷，属于，美国</a:t>
            </a:r>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&gt;</a:t>
            </a:r>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两个三元组，可推理得到</a:t>
            </a:r>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&lt;</a:t>
            </a:r>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奥巴马，国籍，美国</a:t>
            </a:r>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&gt;</a:t>
            </a:r>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a:t>
            </a:r>
          </a:p>
        </p:txBody>
      </p:sp>
      <p:sp>
        <p:nvSpPr>
          <p:cNvPr id="13" name="矩形 12">
            <a:extLst>
              <a:ext uri="{FF2B5EF4-FFF2-40B4-BE49-F238E27FC236}">
                <a16:creationId xmlns:a16="http://schemas.microsoft.com/office/drawing/2014/main" id="{80D03ACE-4753-4C03-81C2-0B0682E293ED}"/>
              </a:ext>
            </a:extLst>
          </p:cNvPr>
          <p:cNvSpPr/>
          <p:nvPr/>
        </p:nvSpPr>
        <p:spPr>
          <a:xfrm>
            <a:off x="1042555" y="735998"/>
            <a:ext cx="10254104" cy="609273"/>
          </a:xfrm>
          <a:prstGeom prst="rect">
            <a:avLst/>
          </a:prstGeom>
          <a:gradFill>
            <a:gsLst>
              <a:gs pos="37000">
                <a:srgbClr val="019196"/>
              </a:gs>
              <a:gs pos="100000">
                <a:schemeClr val="bg1"/>
              </a:gs>
              <a:gs pos="83000">
                <a:srgbClr val="81C7C9"/>
              </a:gs>
            </a:gsLst>
            <a:lin ang="12000000" scaled="0"/>
          </a:gradFill>
          <a:ln w="22225">
            <a:noFill/>
          </a:ln>
          <a:effectLst>
            <a:outerShdw blurRad="50800" dist="38100" dir="5400000" algn="l" rotWithShape="0">
              <a:schemeClr val="tx1">
                <a:lumMod val="85000"/>
                <a:lumOff val="15000"/>
                <a:alpha val="10000"/>
              </a:schemeClr>
            </a:outerShdw>
          </a:effectLst>
        </p:spPr>
        <p:txBody>
          <a:bodyPr anchor="ctr">
            <a:normAutofit/>
          </a:bodyPr>
          <a:lstStyle/>
          <a:p>
            <a:pPr marL="0" marR="0" lvl="0" indent="0" algn="ctr" defTabSz="914400" rtl="0" eaLnBrk="1" fontAlgn="auto" latinLnBrk="0" hangingPunct="1">
              <a:lnSpc>
                <a:spcPct val="90000"/>
              </a:lnSpc>
              <a:spcBef>
                <a:spcPct val="0"/>
              </a:spcBef>
              <a:spcAft>
                <a:spcPts val="0"/>
              </a:spcAft>
              <a:buClrTx/>
              <a:buSzTx/>
              <a:buFontTx/>
              <a:buNone/>
              <a:tabLst/>
              <a:defRPr/>
            </a:pPr>
            <a:endParaRPr kumimoji="0" lang="zh-CN" altLang="en-US" sz="1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endParaRPr>
          </a:p>
        </p:txBody>
      </p:sp>
      <p:grpSp>
        <p:nvGrpSpPr>
          <p:cNvPr id="14" name="组合 13">
            <a:extLst>
              <a:ext uri="{FF2B5EF4-FFF2-40B4-BE49-F238E27FC236}">
                <a16:creationId xmlns:a16="http://schemas.microsoft.com/office/drawing/2014/main" id="{E8DC1F37-C932-4926-BD0E-039ED5407804}"/>
              </a:ext>
            </a:extLst>
          </p:cNvPr>
          <p:cNvGrpSpPr/>
          <p:nvPr/>
        </p:nvGrpSpPr>
        <p:grpSpPr>
          <a:xfrm>
            <a:off x="1166320" y="670081"/>
            <a:ext cx="818922" cy="818922"/>
            <a:chOff x="4082479" y="2760704"/>
            <a:chExt cx="1485324" cy="1485324"/>
          </a:xfrm>
        </p:grpSpPr>
        <p:sp>
          <p:nvSpPr>
            <p:cNvPr id="15" name="立方体 14">
              <a:extLst>
                <a:ext uri="{FF2B5EF4-FFF2-40B4-BE49-F238E27FC236}">
                  <a16:creationId xmlns:a16="http://schemas.microsoft.com/office/drawing/2014/main" id="{7D3B1798-BE27-497F-9710-069B23B48FBC}"/>
                </a:ext>
              </a:extLst>
            </p:cNvPr>
            <p:cNvSpPr/>
            <p:nvPr/>
          </p:nvSpPr>
          <p:spPr>
            <a:xfrm rot="2700000">
              <a:off x="4082479" y="2760704"/>
              <a:ext cx="1485324" cy="1485324"/>
            </a:xfrm>
            <a:prstGeom prst="cube">
              <a:avLst>
                <a:gd name="adj" fmla="val 6189"/>
              </a:avLst>
            </a:prstGeom>
            <a:gradFill>
              <a:gsLst>
                <a:gs pos="0">
                  <a:srgbClr val="016773"/>
                </a:gs>
                <a:gs pos="26000">
                  <a:srgbClr val="007684"/>
                </a:gs>
                <a:gs pos="100000">
                  <a:srgbClr val="81C7C9"/>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grpSp>
          <p:nvGrpSpPr>
            <p:cNvPr id="16" name="组合 15">
              <a:extLst>
                <a:ext uri="{FF2B5EF4-FFF2-40B4-BE49-F238E27FC236}">
                  <a16:creationId xmlns:a16="http://schemas.microsoft.com/office/drawing/2014/main" id="{B5FE04C9-E41B-4E0A-ADD5-CC09DFD44BDF}"/>
                </a:ext>
              </a:extLst>
            </p:cNvPr>
            <p:cNvGrpSpPr/>
            <p:nvPr/>
          </p:nvGrpSpPr>
          <p:grpSpPr>
            <a:xfrm>
              <a:off x="4494284" y="2979307"/>
              <a:ext cx="607190" cy="1121821"/>
              <a:chOff x="9632752" y="7542709"/>
              <a:chExt cx="890113" cy="1644542"/>
            </a:xfrm>
          </p:grpSpPr>
          <p:sp>
            <p:nvSpPr>
              <p:cNvPr id="17" name="任意多边形 30">
                <a:extLst>
                  <a:ext uri="{FF2B5EF4-FFF2-40B4-BE49-F238E27FC236}">
                    <a16:creationId xmlns:a16="http://schemas.microsoft.com/office/drawing/2014/main" id="{E2770195-C572-4F26-8AEF-F1CC06CF7579}"/>
                  </a:ext>
                </a:extLst>
              </p:cNvPr>
              <p:cNvSpPr/>
              <p:nvPr/>
            </p:nvSpPr>
            <p:spPr>
              <a:xfrm>
                <a:off x="9632752" y="7542709"/>
                <a:ext cx="890113" cy="1151185"/>
              </a:xfrm>
              <a:custGeom>
                <a:avLst/>
                <a:gdLst/>
                <a:ahLst/>
                <a:cxnLst/>
                <a:rect l="l" t="t" r="r" b="b"/>
                <a:pathLst>
                  <a:path w="890113" h="1151186">
                    <a:moveTo>
                      <a:pt x="393664" y="0"/>
                    </a:moveTo>
                    <a:cubicBezTo>
                      <a:pt x="550582" y="0"/>
                      <a:pt x="672552" y="35975"/>
                      <a:pt x="759577" y="107924"/>
                    </a:cubicBezTo>
                    <a:cubicBezTo>
                      <a:pt x="846601" y="179873"/>
                      <a:pt x="890113" y="277175"/>
                      <a:pt x="890113" y="399832"/>
                    </a:cubicBezTo>
                    <a:cubicBezTo>
                      <a:pt x="890113" y="478633"/>
                      <a:pt x="872297" y="551267"/>
                      <a:pt x="836665" y="617735"/>
                    </a:cubicBezTo>
                    <a:cubicBezTo>
                      <a:pt x="801033" y="684202"/>
                      <a:pt x="739705" y="752725"/>
                      <a:pt x="652681" y="823303"/>
                    </a:cubicBezTo>
                    <a:cubicBezTo>
                      <a:pt x="579361" y="881548"/>
                      <a:pt x="532594" y="927287"/>
                      <a:pt x="512380" y="960520"/>
                    </a:cubicBezTo>
                    <a:cubicBezTo>
                      <a:pt x="492166" y="993754"/>
                      <a:pt x="482059" y="1033669"/>
                      <a:pt x="482059" y="1080264"/>
                    </a:cubicBezTo>
                    <a:lnTo>
                      <a:pt x="482059" y="1151186"/>
                    </a:lnTo>
                    <a:lnTo>
                      <a:pt x="210708" y="1151186"/>
                    </a:lnTo>
                    <a:lnTo>
                      <a:pt x="210708" y="1054568"/>
                    </a:lnTo>
                    <a:cubicBezTo>
                      <a:pt x="210708" y="981249"/>
                      <a:pt x="224070" y="918722"/>
                      <a:pt x="250794" y="866987"/>
                    </a:cubicBezTo>
                    <a:cubicBezTo>
                      <a:pt x="277518" y="815252"/>
                      <a:pt x="322400" y="763346"/>
                      <a:pt x="385441" y="711268"/>
                    </a:cubicBezTo>
                    <a:cubicBezTo>
                      <a:pt x="458076" y="651653"/>
                      <a:pt x="506384" y="602831"/>
                      <a:pt x="530367" y="564801"/>
                    </a:cubicBezTo>
                    <a:cubicBezTo>
                      <a:pt x="554350" y="526770"/>
                      <a:pt x="566342" y="485828"/>
                      <a:pt x="566342" y="441973"/>
                    </a:cubicBezTo>
                    <a:cubicBezTo>
                      <a:pt x="566342" y="391266"/>
                      <a:pt x="548526" y="350838"/>
                      <a:pt x="512894" y="320688"/>
                    </a:cubicBezTo>
                    <a:cubicBezTo>
                      <a:pt x="477262" y="290537"/>
                      <a:pt x="426213" y="275462"/>
                      <a:pt x="359745" y="275462"/>
                    </a:cubicBezTo>
                    <a:cubicBezTo>
                      <a:pt x="230922" y="275462"/>
                      <a:pt x="111007" y="323428"/>
                      <a:pt x="0" y="419361"/>
                    </a:cubicBezTo>
                    <a:lnTo>
                      <a:pt x="0" y="102785"/>
                    </a:lnTo>
                    <a:cubicBezTo>
                      <a:pt x="122656" y="34262"/>
                      <a:pt x="253877" y="0"/>
                      <a:pt x="393664" y="0"/>
                    </a:cubicBezTo>
                    <a:close/>
                  </a:path>
                </a:pathLst>
              </a:custGeom>
              <a:solidFill>
                <a:schemeClr val="bg1"/>
              </a:solidFill>
              <a:ln>
                <a:noFill/>
              </a:ln>
              <a:effectLst>
                <a:outerShdw blurRad="63500" dist="25400" dir="2700000" sx="103000" sy="103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18" name="任意多边形 28">
                <a:extLst>
                  <a:ext uri="{FF2B5EF4-FFF2-40B4-BE49-F238E27FC236}">
                    <a16:creationId xmlns:a16="http://schemas.microsoft.com/office/drawing/2014/main" id="{706B251A-395B-4457-8104-02C96D99B470}"/>
                  </a:ext>
                </a:extLst>
              </p:cNvPr>
              <p:cNvSpPr/>
              <p:nvPr/>
            </p:nvSpPr>
            <p:spPr>
              <a:xfrm>
                <a:off x="9792059" y="8843951"/>
                <a:ext cx="377218" cy="343300"/>
              </a:xfrm>
              <a:custGeom>
                <a:avLst/>
                <a:gdLst/>
                <a:ahLst/>
                <a:cxnLst/>
                <a:rect l="l" t="t" r="r" b="b"/>
                <a:pathLst>
                  <a:path w="377218" h="343300">
                    <a:moveTo>
                      <a:pt x="188095" y="0"/>
                    </a:moveTo>
                    <a:cubicBezTo>
                      <a:pt x="240173" y="0"/>
                      <a:pt x="284713" y="16788"/>
                      <a:pt x="321715" y="50364"/>
                    </a:cubicBezTo>
                    <a:cubicBezTo>
                      <a:pt x="358717" y="83941"/>
                      <a:pt x="377218" y="124711"/>
                      <a:pt x="377218" y="172677"/>
                    </a:cubicBezTo>
                    <a:cubicBezTo>
                      <a:pt x="377218" y="219273"/>
                      <a:pt x="358717" y="259359"/>
                      <a:pt x="321715" y="292935"/>
                    </a:cubicBezTo>
                    <a:cubicBezTo>
                      <a:pt x="284713" y="326512"/>
                      <a:pt x="240173" y="343300"/>
                      <a:pt x="188095" y="343300"/>
                    </a:cubicBezTo>
                    <a:cubicBezTo>
                      <a:pt x="135332" y="343300"/>
                      <a:pt x="90793" y="326340"/>
                      <a:pt x="54475" y="292421"/>
                    </a:cubicBezTo>
                    <a:cubicBezTo>
                      <a:pt x="18158" y="258503"/>
                      <a:pt x="0" y="218588"/>
                      <a:pt x="0" y="172677"/>
                    </a:cubicBezTo>
                    <a:cubicBezTo>
                      <a:pt x="0" y="125397"/>
                      <a:pt x="18158" y="84797"/>
                      <a:pt x="54475" y="50878"/>
                    </a:cubicBezTo>
                    <a:cubicBezTo>
                      <a:pt x="90793" y="16959"/>
                      <a:pt x="135332" y="0"/>
                      <a:pt x="188095" y="0"/>
                    </a:cubicBezTo>
                    <a:close/>
                  </a:path>
                </a:pathLst>
              </a:custGeom>
              <a:solidFill>
                <a:schemeClr val="bg1"/>
              </a:solidFill>
              <a:ln>
                <a:noFill/>
              </a:ln>
              <a:effectLst>
                <a:outerShdw blurRad="63500" dist="25400" dir="2700000" sx="103000" sy="103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grpSp>
      </p:grpSp>
      <p:sp>
        <p:nvSpPr>
          <p:cNvPr id="19" name="矩形 18">
            <a:extLst>
              <a:ext uri="{FF2B5EF4-FFF2-40B4-BE49-F238E27FC236}">
                <a16:creationId xmlns:a16="http://schemas.microsoft.com/office/drawing/2014/main" id="{70711213-6A7F-41B7-83A4-ACBA1908F28E}"/>
              </a:ext>
            </a:extLst>
          </p:cNvPr>
          <p:cNvSpPr/>
          <p:nvPr/>
        </p:nvSpPr>
        <p:spPr>
          <a:xfrm>
            <a:off x="2708119" y="813717"/>
            <a:ext cx="8634380" cy="458908"/>
          </a:xfrm>
          <a:prstGeom prst="rect">
            <a:avLst/>
          </a:prstGeom>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Times New Roman" panose="02020603050405020304" pitchFamily="18" charset="0"/>
              </a:rPr>
              <a:t>什么是知识图谱和知识图谱例子</a:t>
            </a:r>
            <a:r>
              <a:rPr kumimoji="0" lang="en-US"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endParaRPr kumimoji="0" lang="zh-CN" altLang="en-US" sz="1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 name="矩形 2">
            <a:extLst>
              <a:ext uri="{FF2B5EF4-FFF2-40B4-BE49-F238E27FC236}">
                <a16:creationId xmlns:a16="http://schemas.microsoft.com/office/drawing/2014/main" id="{96588B3A-7F5A-485A-9AB8-91A577D18172}"/>
              </a:ext>
            </a:extLst>
          </p:cNvPr>
          <p:cNvSpPr/>
          <p:nvPr/>
        </p:nvSpPr>
        <p:spPr>
          <a:xfrm>
            <a:off x="7864675" y="5280468"/>
            <a:ext cx="3185487"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zh-CN"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一个简单的家庭关系知识图谱</a:t>
            </a:r>
            <a:endPar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4152626439"/>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bg>
      <p:bgPr>
        <a:gradFill>
          <a:gsLst>
            <a:gs pos="0">
              <a:srgbClr val="00ABA5"/>
            </a:gs>
            <a:gs pos="67000">
              <a:srgbClr val="007684"/>
            </a:gs>
          </a:gsLst>
          <a:lin ang="3600000" scaled="0"/>
        </a:gradFill>
        <a:effectLst/>
      </p:bgPr>
    </p:bg>
    <p:spTree>
      <p:nvGrpSpPr>
        <p:cNvPr id="1" name=""/>
        <p:cNvGrpSpPr/>
        <p:nvPr/>
      </p:nvGrpSpPr>
      <p:grpSpPr>
        <a:xfrm>
          <a:off x="0" y="0"/>
          <a:ext cx="0" cy="0"/>
          <a:chOff x="0" y="0"/>
          <a:chExt cx="0" cy="0"/>
        </a:xfrm>
      </p:grpSpPr>
      <p:sp>
        <p:nvSpPr>
          <p:cNvPr id="2" name="标题 9801"/>
          <p:cNvSpPr txBox="1"/>
          <p:nvPr/>
        </p:nvSpPr>
        <p:spPr>
          <a:xfrm flipV="1">
            <a:off x="0" y="729000"/>
            <a:ext cx="11615165" cy="5400000"/>
          </a:xfrm>
          <a:prstGeom prst="cube">
            <a:avLst>
              <a:gd name="adj" fmla="val 1804"/>
            </a:avLst>
          </a:prstGeom>
          <a:pattFill prst="ltHorz">
            <a:fgClr>
              <a:schemeClr val="bg1">
                <a:lumMod val="9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5" name="六边形 4"/>
          <p:cNvSpPr/>
          <p:nvPr/>
        </p:nvSpPr>
        <p:spPr>
          <a:xfrm rot="5400000">
            <a:off x="-5678865" y="-723361"/>
            <a:ext cx="9564253" cy="8696378"/>
          </a:xfrm>
          <a:prstGeom prst="hexagon">
            <a:avLst>
              <a:gd name="adj" fmla="val 30493"/>
              <a:gd name="vf" fmla="val 115470"/>
            </a:avLst>
          </a:prstGeom>
          <a:gradFill>
            <a:gsLst>
              <a:gs pos="77000">
                <a:srgbClr val="016773"/>
              </a:gs>
              <a:gs pos="100000">
                <a:srgbClr val="007684"/>
              </a:gs>
            </a:gsLst>
            <a:lin ang="5400000" scaled="0"/>
          </a:gradFill>
          <a:ln>
            <a:noFill/>
          </a:ln>
          <a:effectLst>
            <a:outerShdw blurRad="698500" dist="165100" algn="l" rotWithShape="0">
              <a:srgbClr val="013F45">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6" name="平行四边形 5"/>
          <p:cNvSpPr/>
          <p:nvPr/>
        </p:nvSpPr>
        <p:spPr>
          <a:xfrm rot="19714174">
            <a:off x="-2503449" y="2643987"/>
            <a:ext cx="7581286" cy="4086054"/>
          </a:xfrm>
          <a:prstGeom prst="parallelogram">
            <a:avLst>
              <a:gd name="adj" fmla="val 61032"/>
            </a:avLst>
          </a:prstGeom>
          <a:solidFill>
            <a:srgbClr val="00ABA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1" name="文本框 10"/>
          <p:cNvSpPr txBox="1"/>
          <p:nvPr/>
        </p:nvSpPr>
        <p:spPr>
          <a:xfrm>
            <a:off x="2320891" y="2740372"/>
            <a:ext cx="540023" cy="1384403"/>
          </a:xfrm>
          <a:custGeom>
            <a:avLst/>
            <a:gdLst/>
            <a:ahLst/>
            <a:cxnLst/>
            <a:rect l="l" t="t" r="r" b="b"/>
            <a:pathLst>
              <a:path w="540023" h="1384403">
                <a:moveTo>
                  <a:pt x="195374" y="1232620"/>
                </a:moveTo>
                <a:lnTo>
                  <a:pt x="204155" y="1247987"/>
                </a:lnTo>
                <a:cubicBezTo>
                  <a:pt x="132445" y="1288964"/>
                  <a:pt x="80491" y="1317502"/>
                  <a:pt x="48295" y="1333600"/>
                </a:cubicBezTo>
                <a:cubicBezTo>
                  <a:pt x="42441" y="1337991"/>
                  <a:pt x="37319" y="1336527"/>
                  <a:pt x="32928" y="1329210"/>
                </a:cubicBezTo>
                <a:cubicBezTo>
                  <a:pt x="27074" y="1321892"/>
                  <a:pt x="16830" y="1305062"/>
                  <a:pt x="2195" y="1278720"/>
                </a:cubicBezTo>
                <a:cubicBezTo>
                  <a:pt x="732" y="1277256"/>
                  <a:pt x="0" y="1275793"/>
                  <a:pt x="0" y="1274329"/>
                </a:cubicBezTo>
                <a:close/>
                <a:moveTo>
                  <a:pt x="458800" y="863824"/>
                </a:moveTo>
                <a:cubicBezTo>
                  <a:pt x="460264" y="862361"/>
                  <a:pt x="463190" y="863092"/>
                  <a:pt x="467581" y="866019"/>
                </a:cubicBezTo>
                <a:cubicBezTo>
                  <a:pt x="470508" y="867483"/>
                  <a:pt x="474167" y="870410"/>
                  <a:pt x="478557" y="874800"/>
                </a:cubicBezTo>
                <a:cubicBezTo>
                  <a:pt x="500509" y="892362"/>
                  <a:pt x="515144" y="903338"/>
                  <a:pt x="522461" y="907728"/>
                </a:cubicBezTo>
                <a:cubicBezTo>
                  <a:pt x="528315" y="912119"/>
                  <a:pt x="530510" y="915778"/>
                  <a:pt x="529047" y="918705"/>
                </a:cubicBezTo>
                <a:cubicBezTo>
                  <a:pt x="529047" y="920168"/>
                  <a:pt x="526120" y="922363"/>
                  <a:pt x="520266" y="925290"/>
                </a:cubicBezTo>
                <a:cubicBezTo>
                  <a:pt x="511485" y="928217"/>
                  <a:pt x="507826" y="934071"/>
                  <a:pt x="509290" y="942852"/>
                </a:cubicBezTo>
                <a:cubicBezTo>
                  <a:pt x="509290" y="1112615"/>
                  <a:pt x="508558" y="1223839"/>
                  <a:pt x="507095" y="1276525"/>
                </a:cubicBezTo>
                <a:cubicBezTo>
                  <a:pt x="507095" y="1314575"/>
                  <a:pt x="500509" y="1336527"/>
                  <a:pt x="487338" y="1342381"/>
                </a:cubicBezTo>
                <a:cubicBezTo>
                  <a:pt x="477093" y="1351162"/>
                  <a:pt x="467581" y="1361406"/>
                  <a:pt x="458800" y="1373114"/>
                </a:cubicBezTo>
                <a:cubicBezTo>
                  <a:pt x="450019" y="1381895"/>
                  <a:pt x="442702" y="1385554"/>
                  <a:pt x="436848" y="1384090"/>
                </a:cubicBezTo>
                <a:cubicBezTo>
                  <a:pt x="432457" y="1381163"/>
                  <a:pt x="430994" y="1373846"/>
                  <a:pt x="432457" y="1362138"/>
                </a:cubicBezTo>
                <a:cubicBezTo>
                  <a:pt x="436848" y="1347503"/>
                  <a:pt x="433921" y="1337259"/>
                  <a:pt x="423677" y="1331405"/>
                </a:cubicBezTo>
                <a:cubicBezTo>
                  <a:pt x="413432" y="1321161"/>
                  <a:pt x="392212" y="1307989"/>
                  <a:pt x="360015" y="1291891"/>
                </a:cubicBezTo>
                <a:lnTo>
                  <a:pt x="366601" y="1278720"/>
                </a:lnTo>
                <a:lnTo>
                  <a:pt x="443434" y="1294086"/>
                </a:lnTo>
                <a:cubicBezTo>
                  <a:pt x="447824" y="1276525"/>
                  <a:pt x="450019" y="1152861"/>
                  <a:pt x="450019" y="923095"/>
                </a:cubicBezTo>
                <a:lnTo>
                  <a:pt x="278792" y="929681"/>
                </a:lnTo>
                <a:lnTo>
                  <a:pt x="274402" y="1221644"/>
                </a:lnTo>
                <a:cubicBezTo>
                  <a:pt x="302208" y="1173349"/>
                  <a:pt x="323428" y="1130177"/>
                  <a:pt x="338063" y="1092127"/>
                </a:cubicBezTo>
                <a:cubicBezTo>
                  <a:pt x="323428" y="1061394"/>
                  <a:pt x="305135" y="1027002"/>
                  <a:pt x="283183" y="988951"/>
                </a:cubicBezTo>
                <a:lnTo>
                  <a:pt x="296354" y="980171"/>
                </a:lnTo>
                <a:cubicBezTo>
                  <a:pt x="318306" y="1005050"/>
                  <a:pt x="337332" y="1028465"/>
                  <a:pt x="353430" y="1050417"/>
                </a:cubicBezTo>
                <a:cubicBezTo>
                  <a:pt x="357820" y="1038710"/>
                  <a:pt x="362211" y="1026270"/>
                  <a:pt x="366601" y="1013099"/>
                </a:cubicBezTo>
                <a:cubicBezTo>
                  <a:pt x="373918" y="986756"/>
                  <a:pt x="378309" y="966999"/>
                  <a:pt x="379772" y="953828"/>
                </a:cubicBezTo>
                <a:cubicBezTo>
                  <a:pt x="379772" y="947974"/>
                  <a:pt x="384163" y="947242"/>
                  <a:pt x="392944" y="951633"/>
                </a:cubicBezTo>
                <a:cubicBezTo>
                  <a:pt x="397334" y="956023"/>
                  <a:pt x="406847" y="961877"/>
                  <a:pt x="421481" y="969194"/>
                </a:cubicBezTo>
                <a:cubicBezTo>
                  <a:pt x="427335" y="972121"/>
                  <a:pt x="430994" y="974317"/>
                  <a:pt x="432457" y="975780"/>
                </a:cubicBezTo>
                <a:cubicBezTo>
                  <a:pt x="436848" y="977244"/>
                  <a:pt x="436848" y="983098"/>
                  <a:pt x="432457" y="993342"/>
                </a:cubicBezTo>
                <a:cubicBezTo>
                  <a:pt x="430994" y="997732"/>
                  <a:pt x="428067" y="1004318"/>
                  <a:pt x="423677" y="1013099"/>
                </a:cubicBezTo>
                <a:cubicBezTo>
                  <a:pt x="420750" y="1021880"/>
                  <a:pt x="417823" y="1028465"/>
                  <a:pt x="414896" y="1032856"/>
                </a:cubicBezTo>
                <a:cubicBezTo>
                  <a:pt x="406115" y="1054808"/>
                  <a:pt x="397334" y="1075297"/>
                  <a:pt x="388553" y="1094322"/>
                </a:cubicBezTo>
                <a:cubicBezTo>
                  <a:pt x="413432" y="1127982"/>
                  <a:pt x="430994" y="1153593"/>
                  <a:pt x="441238" y="1171154"/>
                </a:cubicBezTo>
                <a:cubicBezTo>
                  <a:pt x="448556" y="1182862"/>
                  <a:pt x="448556" y="1193838"/>
                  <a:pt x="441238" y="1204082"/>
                </a:cubicBezTo>
                <a:cubicBezTo>
                  <a:pt x="429531" y="1224571"/>
                  <a:pt x="417823" y="1239206"/>
                  <a:pt x="406115" y="1247987"/>
                </a:cubicBezTo>
                <a:cubicBezTo>
                  <a:pt x="391480" y="1211400"/>
                  <a:pt x="376845" y="1175545"/>
                  <a:pt x="362211" y="1140421"/>
                </a:cubicBezTo>
                <a:cubicBezTo>
                  <a:pt x="338795" y="1179935"/>
                  <a:pt x="308794" y="1216522"/>
                  <a:pt x="272207" y="1250182"/>
                </a:cubicBezTo>
                <a:lnTo>
                  <a:pt x="272207" y="1337991"/>
                </a:lnTo>
                <a:cubicBezTo>
                  <a:pt x="272207" y="1346771"/>
                  <a:pt x="269280" y="1351894"/>
                  <a:pt x="263426" y="1353357"/>
                </a:cubicBezTo>
                <a:cubicBezTo>
                  <a:pt x="248791" y="1363602"/>
                  <a:pt x="234156" y="1370919"/>
                  <a:pt x="219522" y="1375309"/>
                </a:cubicBezTo>
                <a:cubicBezTo>
                  <a:pt x="212204" y="1376773"/>
                  <a:pt x="209277" y="1373846"/>
                  <a:pt x="210741" y="1366528"/>
                </a:cubicBezTo>
                <a:cubicBezTo>
                  <a:pt x="213668" y="1307989"/>
                  <a:pt x="216595" y="1202619"/>
                  <a:pt x="219522" y="1050417"/>
                </a:cubicBezTo>
                <a:cubicBezTo>
                  <a:pt x="220985" y="1005050"/>
                  <a:pt x="221717" y="975048"/>
                  <a:pt x="221717" y="960414"/>
                </a:cubicBezTo>
                <a:cubicBezTo>
                  <a:pt x="221717" y="932608"/>
                  <a:pt x="221717" y="906265"/>
                  <a:pt x="221717" y="881386"/>
                </a:cubicBezTo>
                <a:cubicBezTo>
                  <a:pt x="221717" y="876995"/>
                  <a:pt x="222449" y="874800"/>
                  <a:pt x="223912" y="874800"/>
                </a:cubicBezTo>
                <a:cubicBezTo>
                  <a:pt x="223912" y="873337"/>
                  <a:pt x="226107" y="873337"/>
                  <a:pt x="230498" y="874800"/>
                </a:cubicBezTo>
                <a:cubicBezTo>
                  <a:pt x="242206" y="879191"/>
                  <a:pt x="259035" y="887972"/>
                  <a:pt x="280988" y="901143"/>
                </a:cubicBezTo>
                <a:lnTo>
                  <a:pt x="434653" y="894557"/>
                </a:lnTo>
                <a:cubicBezTo>
                  <a:pt x="434653" y="894557"/>
                  <a:pt x="435384" y="894557"/>
                  <a:pt x="436848" y="894557"/>
                </a:cubicBezTo>
                <a:cubicBezTo>
                  <a:pt x="445629" y="893094"/>
                  <a:pt x="450019" y="890167"/>
                  <a:pt x="450019" y="885776"/>
                </a:cubicBezTo>
                <a:cubicBezTo>
                  <a:pt x="452946" y="882849"/>
                  <a:pt x="454410" y="878459"/>
                  <a:pt x="454410" y="872605"/>
                </a:cubicBezTo>
                <a:cubicBezTo>
                  <a:pt x="455873" y="866751"/>
                  <a:pt x="457337" y="863824"/>
                  <a:pt x="458800" y="863824"/>
                </a:cubicBezTo>
                <a:close/>
                <a:moveTo>
                  <a:pt x="111956" y="857239"/>
                </a:moveTo>
                <a:cubicBezTo>
                  <a:pt x="113420" y="855775"/>
                  <a:pt x="115615" y="856507"/>
                  <a:pt x="118542" y="859434"/>
                </a:cubicBezTo>
                <a:cubicBezTo>
                  <a:pt x="120005" y="860897"/>
                  <a:pt x="123664" y="863092"/>
                  <a:pt x="129518" y="866019"/>
                </a:cubicBezTo>
                <a:cubicBezTo>
                  <a:pt x="155860" y="880654"/>
                  <a:pt x="170495" y="889435"/>
                  <a:pt x="173422" y="892362"/>
                </a:cubicBezTo>
                <a:cubicBezTo>
                  <a:pt x="177813" y="895289"/>
                  <a:pt x="177081" y="899679"/>
                  <a:pt x="171227" y="905533"/>
                </a:cubicBezTo>
                <a:cubicBezTo>
                  <a:pt x="166836" y="909924"/>
                  <a:pt x="158787" y="919436"/>
                  <a:pt x="147080" y="934071"/>
                </a:cubicBezTo>
                <a:cubicBezTo>
                  <a:pt x="110493" y="980902"/>
                  <a:pt x="81223" y="1013099"/>
                  <a:pt x="59271" y="1030660"/>
                </a:cubicBezTo>
                <a:lnTo>
                  <a:pt x="131713" y="1021880"/>
                </a:lnTo>
                <a:cubicBezTo>
                  <a:pt x="136103" y="1014562"/>
                  <a:pt x="139762" y="1007977"/>
                  <a:pt x="142689" y="1002123"/>
                </a:cubicBezTo>
                <a:cubicBezTo>
                  <a:pt x="150006" y="988951"/>
                  <a:pt x="155860" y="975048"/>
                  <a:pt x="160251" y="960414"/>
                </a:cubicBezTo>
                <a:cubicBezTo>
                  <a:pt x="161714" y="957487"/>
                  <a:pt x="163178" y="956023"/>
                  <a:pt x="164641" y="956023"/>
                </a:cubicBezTo>
                <a:cubicBezTo>
                  <a:pt x="164641" y="954560"/>
                  <a:pt x="166105" y="955292"/>
                  <a:pt x="169032" y="958218"/>
                </a:cubicBezTo>
                <a:cubicBezTo>
                  <a:pt x="193911" y="974317"/>
                  <a:pt x="209277" y="986024"/>
                  <a:pt x="215131" y="993342"/>
                </a:cubicBezTo>
                <a:cubicBezTo>
                  <a:pt x="217326" y="994074"/>
                  <a:pt x="218424" y="995537"/>
                  <a:pt x="218424" y="997732"/>
                </a:cubicBezTo>
                <a:cubicBezTo>
                  <a:pt x="218424" y="999927"/>
                  <a:pt x="217326" y="1002854"/>
                  <a:pt x="215131" y="1006513"/>
                </a:cubicBezTo>
                <a:cubicBezTo>
                  <a:pt x="212204" y="1009440"/>
                  <a:pt x="207814" y="1014562"/>
                  <a:pt x="201960" y="1021880"/>
                </a:cubicBezTo>
                <a:cubicBezTo>
                  <a:pt x="194643" y="1029197"/>
                  <a:pt x="189520" y="1035051"/>
                  <a:pt x="186593" y="1039441"/>
                </a:cubicBezTo>
                <a:cubicBezTo>
                  <a:pt x="154397" y="1084809"/>
                  <a:pt x="121469" y="1123591"/>
                  <a:pt x="87809" y="1155788"/>
                </a:cubicBezTo>
                <a:lnTo>
                  <a:pt x="190984" y="1140421"/>
                </a:lnTo>
                <a:lnTo>
                  <a:pt x="199765" y="1160178"/>
                </a:lnTo>
                <a:lnTo>
                  <a:pt x="87809" y="1199692"/>
                </a:lnTo>
                <a:cubicBezTo>
                  <a:pt x="67320" y="1208473"/>
                  <a:pt x="54149" y="1215790"/>
                  <a:pt x="48295" y="1221644"/>
                </a:cubicBezTo>
                <a:lnTo>
                  <a:pt x="15367" y="1162373"/>
                </a:lnTo>
                <a:cubicBezTo>
                  <a:pt x="34392" y="1159447"/>
                  <a:pt x="48295" y="1150666"/>
                  <a:pt x="57076" y="1136031"/>
                </a:cubicBezTo>
                <a:cubicBezTo>
                  <a:pt x="76101" y="1109688"/>
                  <a:pt x="94394" y="1083346"/>
                  <a:pt x="111956" y="1057003"/>
                </a:cubicBezTo>
                <a:lnTo>
                  <a:pt x="68052" y="1070174"/>
                </a:lnTo>
                <a:cubicBezTo>
                  <a:pt x="51954" y="1076028"/>
                  <a:pt x="39514" y="1082614"/>
                  <a:pt x="30733" y="1089931"/>
                </a:cubicBezTo>
                <a:lnTo>
                  <a:pt x="0" y="1037246"/>
                </a:lnTo>
                <a:cubicBezTo>
                  <a:pt x="13171" y="1032856"/>
                  <a:pt x="23416" y="1026270"/>
                  <a:pt x="30733" y="1017489"/>
                </a:cubicBezTo>
                <a:cubicBezTo>
                  <a:pt x="61466" y="967731"/>
                  <a:pt x="82687" y="928949"/>
                  <a:pt x="94394" y="901143"/>
                </a:cubicBezTo>
                <a:cubicBezTo>
                  <a:pt x="101712" y="885045"/>
                  <a:pt x="106834" y="871873"/>
                  <a:pt x="109761" y="861629"/>
                </a:cubicBezTo>
                <a:cubicBezTo>
                  <a:pt x="111224" y="858702"/>
                  <a:pt x="111956" y="857239"/>
                  <a:pt x="111956" y="857239"/>
                </a:cubicBezTo>
                <a:close/>
                <a:moveTo>
                  <a:pt x="498314" y="233425"/>
                </a:moveTo>
                <a:cubicBezTo>
                  <a:pt x="501241" y="236352"/>
                  <a:pt x="504900" y="240011"/>
                  <a:pt x="509290" y="244402"/>
                </a:cubicBezTo>
                <a:cubicBezTo>
                  <a:pt x="518071" y="254646"/>
                  <a:pt x="524656" y="261231"/>
                  <a:pt x="529047" y="264158"/>
                </a:cubicBezTo>
                <a:cubicBezTo>
                  <a:pt x="531974" y="267085"/>
                  <a:pt x="532706" y="270012"/>
                  <a:pt x="531242" y="272939"/>
                </a:cubicBezTo>
                <a:cubicBezTo>
                  <a:pt x="529779" y="274403"/>
                  <a:pt x="526852" y="275135"/>
                  <a:pt x="522461" y="275135"/>
                </a:cubicBezTo>
                <a:cubicBezTo>
                  <a:pt x="510753" y="273671"/>
                  <a:pt x="490997" y="273671"/>
                  <a:pt x="463190" y="275135"/>
                </a:cubicBezTo>
                <a:cubicBezTo>
                  <a:pt x="445629" y="275135"/>
                  <a:pt x="431726" y="275135"/>
                  <a:pt x="421481" y="275135"/>
                </a:cubicBezTo>
                <a:lnTo>
                  <a:pt x="381968" y="277330"/>
                </a:lnTo>
                <a:cubicBezTo>
                  <a:pt x="387821" y="278793"/>
                  <a:pt x="390017" y="280988"/>
                  <a:pt x="388553" y="283915"/>
                </a:cubicBezTo>
                <a:lnTo>
                  <a:pt x="388553" y="336601"/>
                </a:lnTo>
                <a:lnTo>
                  <a:pt x="436848" y="334405"/>
                </a:lnTo>
                <a:cubicBezTo>
                  <a:pt x="442702" y="332942"/>
                  <a:pt x="452214" y="331478"/>
                  <a:pt x="465386" y="330015"/>
                </a:cubicBezTo>
                <a:cubicBezTo>
                  <a:pt x="478557" y="328551"/>
                  <a:pt x="487338" y="327820"/>
                  <a:pt x="491728" y="327820"/>
                </a:cubicBezTo>
                <a:cubicBezTo>
                  <a:pt x="500509" y="336601"/>
                  <a:pt x="508558" y="344650"/>
                  <a:pt x="515876" y="351967"/>
                </a:cubicBezTo>
                <a:cubicBezTo>
                  <a:pt x="518803" y="354894"/>
                  <a:pt x="520266" y="357089"/>
                  <a:pt x="520266" y="358553"/>
                </a:cubicBezTo>
                <a:cubicBezTo>
                  <a:pt x="518803" y="360016"/>
                  <a:pt x="515876" y="360748"/>
                  <a:pt x="511485" y="360748"/>
                </a:cubicBezTo>
                <a:cubicBezTo>
                  <a:pt x="492460" y="360748"/>
                  <a:pt x="475630" y="361480"/>
                  <a:pt x="460995" y="362943"/>
                </a:cubicBezTo>
                <a:lnTo>
                  <a:pt x="388553" y="367334"/>
                </a:lnTo>
                <a:lnTo>
                  <a:pt x="388553" y="446361"/>
                </a:lnTo>
                <a:cubicBezTo>
                  <a:pt x="426604" y="452215"/>
                  <a:pt x="477093" y="452947"/>
                  <a:pt x="540023" y="448556"/>
                </a:cubicBezTo>
                <a:lnTo>
                  <a:pt x="537828" y="463923"/>
                </a:lnTo>
                <a:cubicBezTo>
                  <a:pt x="523193" y="472704"/>
                  <a:pt x="507095" y="487339"/>
                  <a:pt x="489533" y="507827"/>
                </a:cubicBezTo>
                <a:cubicBezTo>
                  <a:pt x="485143" y="518072"/>
                  <a:pt x="475630" y="521730"/>
                  <a:pt x="460995" y="518803"/>
                </a:cubicBezTo>
                <a:cubicBezTo>
                  <a:pt x="358552" y="518803"/>
                  <a:pt x="289769" y="483680"/>
                  <a:pt x="254645" y="413433"/>
                </a:cubicBezTo>
                <a:cubicBezTo>
                  <a:pt x="235620" y="463191"/>
                  <a:pt x="200496" y="503437"/>
                  <a:pt x="149275" y="534170"/>
                </a:cubicBezTo>
                <a:lnTo>
                  <a:pt x="140494" y="525389"/>
                </a:lnTo>
                <a:cubicBezTo>
                  <a:pt x="172690" y="477094"/>
                  <a:pt x="193911" y="425141"/>
                  <a:pt x="204155" y="369529"/>
                </a:cubicBezTo>
                <a:cubicBezTo>
                  <a:pt x="208546" y="346113"/>
                  <a:pt x="210741" y="325624"/>
                  <a:pt x="210741" y="308063"/>
                </a:cubicBezTo>
                <a:cubicBezTo>
                  <a:pt x="210741" y="303672"/>
                  <a:pt x="211473" y="301477"/>
                  <a:pt x="212936" y="301477"/>
                </a:cubicBezTo>
                <a:cubicBezTo>
                  <a:pt x="214399" y="300014"/>
                  <a:pt x="217326" y="300014"/>
                  <a:pt x="221717" y="301477"/>
                </a:cubicBezTo>
                <a:cubicBezTo>
                  <a:pt x="239279" y="307331"/>
                  <a:pt x="256840" y="313185"/>
                  <a:pt x="274402" y="319039"/>
                </a:cubicBezTo>
                <a:cubicBezTo>
                  <a:pt x="278792" y="323429"/>
                  <a:pt x="280256" y="327820"/>
                  <a:pt x="278792" y="332210"/>
                </a:cubicBezTo>
                <a:cubicBezTo>
                  <a:pt x="278792" y="335137"/>
                  <a:pt x="276597" y="342454"/>
                  <a:pt x="272207" y="354162"/>
                </a:cubicBezTo>
                <a:cubicBezTo>
                  <a:pt x="267816" y="367334"/>
                  <a:pt x="264889" y="376846"/>
                  <a:pt x="263426" y="382700"/>
                </a:cubicBezTo>
                <a:cubicBezTo>
                  <a:pt x="280988" y="401725"/>
                  <a:pt x="300745" y="416360"/>
                  <a:pt x="322697" y="426604"/>
                </a:cubicBezTo>
                <a:lnTo>
                  <a:pt x="322697" y="279525"/>
                </a:lnTo>
                <a:lnTo>
                  <a:pt x="285378" y="279525"/>
                </a:lnTo>
                <a:cubicBezTo>
                  <a:pt x="266353" y="279525"/>
                  <a:pt x="238547" y="280988"/>
                  <a:pt x="201960" y="283915"/>
                </a:cubicBezTo>
                <a:lnTo>
                  <a:pt x="180008" y="250987"/>
                </a:lnTo>
                <a:cubicBezTo>
                  <a:pt x="194643" y="250987"/>
                  <a:pt x="218790" y="250255"/>
                  <a:pt x="252450" y="248792"/>
                </a:cubicBezTo>
                <a:cubicBezTo>
                  <a:pt x="265621" y="248792"/>
                  <a:pt x="273670" y="248792"/>
                  <a:pt x="276597" y="248792"/>
                </a:cubicBezTo>
                <a:lnTo>
                  <a:pt x="406115" y="244402"/>
                </a:lnTo>
                <a:cubicBezTo>
                  <a:pt x="409042" y="244402"/>
                  <a:pt x="413432" y="244402"/>
                  <a:pt x="419286" y="244402"/>
                </a:cubicBezTo>
                <a:cubicBezTo>
                  <a:pt x="457337" y="241475"/>
                  <a:pt x="483679" y="237816"/>
                  <a:pt x="498314" y="233425"/>
                </a:cubicBezTo>
                <a:close/>
                <a:moveTo>
                  <a:pt x="377577" y="136836"/>
                </a:moveTo>
                <a:lnTo>
                  <a:pt x="289769" y="141226"/>
                </a:lnTo>
                <a:lnTo>
                  <a:pt x="289769" y="178545"/>
                </a:lnTo>
                <a:lnTo>
                  <a:pt x="384163" y="174155"/>
                </a:lnTo>
                <a:cubicBezTo>
                  <a:pt x="395871" y="174155"/>
                  <a:pt x="406115" y="173423"/>
                  <a:pt x="414896" y="171959"/>
                </a:cubicBezTo>
                <a:lnTo>
                  <a:pt x="414896" y="136836"/>
                </a:lnTo>
                <a:cubicBezTo>
                  <a:pt x="406115" y="136836"/>
                  <a:pt x="393675" y="136836"/>
                  <a:pt x="377577" y="136836"/>
                </a:cubicBezTo>
                <a:close/>
                <a:moveTo>
                  <a:pt x="417091" y="68784"/>
                </a:moveTo>
                <a:lnTo>
                  <a:pt x="289769" y="73175"/>
                </a:lnTo>
                <a:lnTo>
                  <a:pt x="289769" y="112689"/>
                </a:lnTo>
                <a:lnTo>
                  <a:pt x="370991" y="108298"/>
                </a:lnTo>
                <a:cubicBezTo>
                  <a:pt x="375382" y="108298"/>
                  <a:pt x="381968" y="107566"/>
                  <a:pt x="390748" y="106103"/>
                </a:cubicBezTo>
                <a:cubicBezTo>
                  <a:pt x="398066" y="106103"/>
                  <a:pt x="403188" y="106103"/>
                  <a:pt x="406115" y="106103"/>
                </a:cubicBezTo>
                <a:cubicBezTo>
                  <a:pt x="409042" y="110493"/>
                  <a:pt x="412701" y="114884"/>
                  <a:pt x="417091" y="119274"/>
                </a:cubicBezTo>
                <a:close/>
                <a:moveTo>
                  <a:pt x="423677" y="11709"/>
                </a:moveTo>
                <a:cubicBezTo>
                  <a:pt x="425140" y="10245"/>
                  <a:pt x="428067" y="10977"/>
                  <a:pt x="432457" y="13904"/>
                </a:cubicBezTo>
                <a:cubicBezTo>
                  <a:pt x="439775" y="19758"/>
                  <a:pt x="451483" y="28539"/>
                  <a:pt x="467581" y="40247"/>
                </a:cubicBezTo>
                <a:cubicBezTo>
                  <a:pt x="480752" y="47564"/>
                  <a:pt x="488801" y="52686"/>
                  <a:pt x="491728" y="55613"/>
                </a:cubicBezTo>
                <a:cubicBezTo>
                  <a:pt x="497582" y="60003"/>
                  <a:pt x="500509" y="63662"/>
                  <a:pt x="500509" y="66589"/>
                </a:cubicBezTo>
                <a:cubicBezTo>
                  <a:pt x="500509" y="69516"/>
                  <a:pt x="497582" y="71711"/>
                  <a:pt x="491728" y="73175"/>
                </a:cubicBezTo>
                <a:cubicBezTo>
                  <a:pt x="482947" y="76102"/>
                  <a:pt x="479289" y="81956"/>
                  <a:pt x="480752" y="90736"/>
                </a:cubicBezTo>
                <a:cubicBezTo>
                  <a:pt x="479289" y="106835"/>
                  <a:pt x="478557" y="141226"/>
                  <a:pt x="478557" y="193912"/>
                </a:cubicBezTo>
                <a:cubicBezTo>
                  <a:pt x="478557" y="198302"/>
                  <a:pt x="477825" y="201229"/>
                  <a:pt x="476362" y="202692"/>
                </a:cubicBezTo>
                <a:cubicBezTo>
                  <a:pt x="467581" y="207083"/>
                  <a:pt x="450019" y="212937"/>
                  <a:pt x="423677" y="220254"/>
                </a:cubicBezTo>
                <a:cubicBezTo>
                  <a:pt x="416359" y="221718"/>
                  <a:pt x="413432" y="219522"/>
                  <a:pt x="414896" y="213668"/>
                </a:cubicBezTo>
                <a:lnTo>
                  <a:pt x="414896" y="202692"/>
                </a:lnTo>
                <a:cubicBezTo>
                  <a:pt x="407578" y="202692"/>
                  <a:pt x="399529" y="202692"/>
                  <a:pt x="390748" y="202692"/>
                </a:cubicBezTo>
                <a:lnTo>
                  <a:pt x="289769" y="207083"/>
                </a:lnTo>
                <a:cubicBezTo>
                  <a:pt x="289769" y="212937"/>
                  <a:pt x="288305" y="216595"/>
                  <a:pt x="285378" y="218059"/>
                </a:cubicBezTo>
                <a:cubicBezTo>
                  <a:pt x="266353" y="225376"/>
                  <a:pt x="248791" y="230498"/>
                  <a:pt x="232693" y="233425"/>
                </a:cubicBezTo>
                <a:cubicBezTo>
                  <a:pt x="229766" y="234889"/>
                  <a:pt x="227571" y="234889"/>
                  <a:pt x="226107" y="233425"/>
                </a:cubicBezTo>
                <a:cubicBezTo>
                  <a:pt x="226107" y="233425"/>
                  <a:pt x="226107" y="231962"/>
                  <a:pt x="226107" y="229035"/>
                </a:cubicBezTo>
                <a:cubicBezTo>
                  <a:pt x="226107" y="218791"/>
                  <a:pt x="226107" y="196839"/>
                  <a:pt x="226107" y="163179"/>
                </a:cubicBezTo>
                <a:cubicBezTo>
                  <a:pt x="227571" y="123665"/>
                  <a:pt x="228302" y="95859"/>
                  <a:pt x="228302" y="79760"/>
                </a:cubicBezTo>
                <a:cubicBezTo>
                  <a:pt x="228302" y="63662"/>
                  <a:pt x="228302" y="47564"/>
                  <a:pt x="228302" y="31466"/>
                </a:cubicBezTo>
                <a:cubicBezTo>
                  <a:pt x="226839" y="27075"/>
                  <a:pt x="226839" y="24148"/>
                  <a:pt x="228302" y="22685"/>
                </a:cubicBezTo>
                <a:cubicBezTo>
                  <a:pt x="229766" y="21221"/>
                  <a:pt x="231961" y="21221"/>
                  <a:pt x="234888" y="22685"/>
                </a:cubicBezTo>
                <a:cubicBezTo>
                  <a:pt x="243669" y="25612"/>
                  <a:pt x="258304" y="31466"/>
                  <a:pt x="278792" y="40247"/>
                </a:cubicBezTo>
                <a:cubicBezTo>
                  <a:pt x="283183" y="41710"/>
                  <a:pt x="286842" y="43173"/>
                  <a:pt x="289769" y="44637"/>
                </a:cubicBezTo>
                <a:lnTo>
                  <a:pt x="406115" y="40247"/>
                </a:lnTo>
                <a:cubicBezTo>
                  <a:pt x="410505" y="40247"/>
                  <a:pt x="414164" y="38051"/>
                  <a:pt x="417091" y="33661"/>
                </a:cubicBezTo>
                <a:cubicBezTo>
                  <a:pt x="420018" y="29270"/>
                  <a:pt x="421481" y="24148"/>
                  <a:pt x="421481" y="18294"/>
                </a:cubicBezTo>
                <a:cubicBezTo>
                  <a:pt x="422945" y="13904"/>
                  <a:pt x="423677" y="11709"/>
                  <a:pt x="423677" y="11709"/>
                </a:cubicBezTo>
                <a:close/>
                <a:moveTo>
                  <a:pt x="83418" y="733"/>
                </a:moveTo>
                <a:cubicBezTo>
                  <a:pt x="84882" y="-731"/>
                  <a:pt x="88540" y="1"/>
                  <a:pt x="94394" y="2928"/>
                </a:cubicBezTo>
                <a:cubicBezTo>
                  <a:pt x="114883" y="8782"/>
                  <a:pt x="132445" y="16099"/>
                  <a:pt x="147080" y="24880"/>
                </a:cubicBezTo>
                <a:cubicBezTo>
                  <a:pt x="151470" y="26343"/>
                  <a:pt x="153665" y="30002"/>
                  <a:pt x="153665" y="35856"/>
                </a:cubicBezTo>
                <a:cubicBezTo>
                  <a:pt x="152202" y="46100"/>
                  <a:pt x="151470" y="65857"/>
                  <a:pt x="151470" y="95127"/>
                </a:cubicBezTo>
                <a:lnTo>
                  <a:pt x="151470" y="123665"/>
                </a:lnTo>
                <a:cubicBezTo>
                  <a:pt x="166105" y="120738"/>
                  <a:pt x="180008" y="118543"/>
                  <a:pt x="193179" y="117079"/>
                </a:cubicBezTo>
                <a:cubicBezTo>
                  <a:pt x="201960" y="127323"/>
                  <a:pt x="210009" y="136104"/>
                  <a:pt x="217326" y="143422"/>
                </a:cubicBezTo>
                <a:cubicBezTo>
                  <a:pt x="218790" y="146349"/>
                  <a:pt x="219522" y="148544"/>
                  <a:pt x="219522" y="150007"/>
                </a:cubicBezTo>
                <a:cubicBezTo>
                  <a:pt x="218058" y="151471"/>
                  <a:pt x="215131" y="152202"/>
                  <a:pt x="210741" y="152202"/>
                </a:cubicBezTo>
                <a:cubicBezTo>
                  <a:pt x="187325" y="152202"/>
                  <a:pt x="168300" y="152934"/>
                  <a:pt x="153665" y="154398"/>
                </a:cubicBezTo>
                <a:lnTo>
                  <a:pt x="151470" y="154398"/>
                </a:lnTo>
                <a:cubicBezTo>
                  <a:pt x="151470" y="179277"/>
                  <a:pt x="151470" y="204888"/>
                  <a:pt x="151470" y="231230"/>
                </a:cubicBezTo>
                <a:lnTo>
                  <a:pt x="206350" y="211473"/>
                </a:lnTo>
                <a:lnTo>
                  <a:pt x="212936" y="222449"/>
                </a:lnTo>
                <a:cubicBezTo>
                  <a:pt x="195374" y="235621"/>
                  <a:pt x="174886" y="250255"/>
                  <a:pt x="151470" y="266354"/>
                </a:cubicBezTo>
                <a:cubicBezTo>
                  <a:pt x="151470" y="279525"/>
                  <a:pt x="151470" y="291965"/>
                  <a:pt x="151470" y="303672"/>
                </a:cubicBezTo>
                <a:cubicBezTo>
                  <a:pt x="150006" y="375383"/>
                  <a:pt x="145616" y="419287"/>
                  <a:pt x="138299" y="435385"/>
                </a:cubicBezTo>
                <a:cubicBezTo>
                  <a:pt x="128054" y="467582"/>
                  <a:pt x="110493" y="496119"/>
                  <a:pt x="85614" y="520999"/>
                </a:cubicBezTo>
                <a:cubicBezTo>
                  <a:pt x="73906" y="531243"/>
                  <a:pt x="65857" y="534902"/>
                  <a:pt x="61466" y="531975"/>
                </a:cubicBezTo>
                <a:cubicBezTo>
                  <a:pt x="57076" y="529048"/>
                  <a:pt x="57076" y="520267"/>
                  <a:pt x="61466" y="505632"/>
                </a:cubicBezTo>
                <a:cubicBezTo>
                  <a:pt x="64393" y="490997"/>
                  <a:pt x="62198" y="480021"/>
                  <a:pt x="54881" y="472704"/>
                </a:cubicBezTo>
                <a:cubicBezTo>
                  <a:pt x="46100" y="460996"/>
                  <a:pt x="29270" y="444898"/>
                  <a:pt x="4391" y="424409"/>
                </a:cubicBezTo>
                <a:lnTo>
                  <a:pt x="13171" y="413433"/>
                </a:lnTo>
                <a:lnTo>
                  <a:pt x="74637" y="435385"/>
                </a:lnTo>
                <a:cubicBezTo>
                  <a:pt x="79028" y="410506"/>
                  <a:pt x="82687" y="370260"/>
                  <a:pt x="85614" y="314648"/>
                </a:cubicBezTo>
                <a:cubicBezTo>
                  <a:pt x="82687" y="316112"/>
                  <a:pt x="78296" y="319039"/>
                  <a:pt x="72442" y="323429"/>
                </a:cubicBezTo>
                <a:cubicBezTo>
                  <a:pt x="63661" y="329283"/>
                  <a:pt x="57076" y="333674"/>
                  <a:pt x="52685" y="336601"/>
                </a:cubicBezTo>
                <a:cubicBezTo>
                  <a:pt x="48295" y="339527"/>
                  <a:pt x="44636" y="339527"/>
                  <a:pt x="41709" y="336601"/>
                </a:cubicBezTo>
                <a:cubicBezTo>
                  <a:pt x="41709" y="338064"/>
                  <a:pt x="40977" y="338064"/>
                  <a:pt x="39514" y="336601"/>
                </a:cubicBezTo>
                <a:cubicBezTo>
                  <a:pt x="38051" y="333674"/>
                  <a:pt x="35124" y="330015"/>
                  <a:pt x="30733" y="325624"/>
                </a:cubicBezTo>
                <a:cubicBezTo>
                  <a:pt x="17562" y="308063"/>
                  <a:pt x="8781" y="293428"/>
                  <a:pt x="4391" y="281720"/>
                </a:cubicBezTo>
                <a:lnTo>
                  <a:pt x="85614" y="253182"/>
                </a:lnTo>
                <a:cubicBezTo>
                  <a:pt x="85614" y="222449"/>
                  <a:pt x="85614" y="190985"/>
                  <a:pt x="85614" y="158788"/>
                </a:cubicBezTo>
                <a:lnTo>
                  <a:pt x="74637" y="158788"/>
                </a:lnTo>
                <a:cubicBezTo>
                  <a:pt x="57076" y="161715"/>
                  <a:pt x="40977" y="163179"/>
                  <a:pt x="26343" y="163179"/>
                </a:cubicBezTo>
                <a:lnTo>
                  <a:pt x="6586" y="132446"/>
                </a:lnTo>
                <a:cubicBezTo>
                  <a:pt x="15367" y="132446"/>
                  <a:pt x="27806" y="131714"/>
                  <a:pt x="43904" y="130250"/>
                </a:cubicBezTo>
                <a:cubicBezTo>
                  <a:pt x="54149" y="130250"/>
                  <a:pt x="61466" y="130250"/>
                  <a:pt x="65857" y="130250"/>
                </a:cubicBezTo>
                <a:lnTo>
                  <a:pt x="85614" y="128055"/>
                </a:lnTo>
                <a:lnTo>
                  <a:pt x="85614" y="95127"/>
                </a:lnTo>
                <a:cubicBezTo>
                  <a:pt x="85614" y="55613"/>
                  <a:pt x="84882" y="27807"/>
                  <a:pt x="83418" y="11709"/>
                </a:cubicBezTo>
                <a:cubicBezTo>
                  <a:pt x="81955" y="5855"/>
                  <a:pt x="81955" y="2196"/>
                  <a:pt x="83418" y="733"/>
                </a:cubicBezTo>
                <a:close/>
              </a:path>
            </a:pathLst>
          </a:custGeom>
          <a:solidFill>
            <a:schemeClr val="bg1"/>
          </a:solidFill>
          <a:ln>
            <a:noFill/>
          </a:ln>
          <a:effectLst>
            <a:outerShdw blurRad="38100" dist="38100" dir="2700000" algn="tl">
              <a:srgbClr val="000000">
                <a:alpha val="43137"/>
              </a:srgbClr>
            </a:outerShdw>
          </a:effectLst>
        </p:spPr>
        <p:txBody>
          <a:bodyPr rot="0" spcFirstLastPara="0" vertOverflow="overflow" horzOverflow="overflow" vert="horz" wrap="square" lIns="91440" tIns="45720" rIns="91440" bIns="45720" numCol="1" spcCol="0" rtlCol="0" fromWordArt="0" anchor="t"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44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方正颜宋简体_中" panose="02000000000000000000" pitchFamily="2" charset="-122"/>
              <a:ea typeface="方正颜宋简体_中" panose="02000000000000000000" pitchFamily="2" charset="-122"/>
              <a:cs typeface="方正颜宋简体_中" panose="02000000000000000000" pitchFamily="2" charset="-122"/>
            </a:endParaRPr>
          </a:p>
        </p:txBody>
      </p:sp>
      <p:sp>
        <p:nvSpPr>
          <p:cNvPr id="9" name="文本框 8"/>
          <p:cNvSpPr txBox="1"/>
          <p:nvPr/>
        </p:nvSpPr>
        <p:spPr>
          <a:xfrm>
            <a:off x="4184747" y="1477578"/>
            <a:ext cx="6533560" cy="3172343"/>
          </a:xfrm>
          <a:prstGeom prst="rect">
            <a:avLst/>
          </a:prstGeom>
          <a:noFill/>
        </p:spPr>
        <p:txBody>
          <a:bodyPr wrap="square" rtlCol="0">
            <a:spAutoFit/>
          </a:bodyPr>
          <a:lstStyle/>
          <a:p>
            <a:pPr marL="0" marR="0" lvl="0" indent="0" algn="l" defTabSz="914400" rtl="0" eaLnBrk="1" fontAlgn="auto" latinLnBrk="0" hangingPunct="1">
              <a:lnSpc>
                <a:spcPct val="200000"/>
              </a:lnSpc>
              <a:spcBef>
                <a:spcPts val="0"/>
              </a:spcBef>
              <a:spcAft>
                <a:spcPts val="0"/>
              </a:spcAft>
              <a:buClrTx/>
              <a:buSzTx/>
              <a:buFontTx/>
              <a:buNone/>
              <a:tabLst/>
              <a:defRPr/>
            </a:pPr>
            <a:r>
              <a:rPr kumimoji="0" lang="zh-CN" altLang="en-US" sz="2600" b="1" i="0" u="none" strike="noStrike" kern="1200" cap="none" spc="0" normalizeH="0" baseline="0" noProof="0" dirty="0">
                <a:ln>
                  <a:noFill/>
                </a:ln>
                <a:solidFill>
                  <a:prstClr val="black">
                    <a:lumMod val="85000"/>
                    <a:lumOff val="15000"/>
                  </a:prstClr>
                </a:solidFill>
                <a:effectLst/>
                <a:uLnTx/>
                <a:uFillTx/>
                <a:latin typeface="华文中宋" panose="02010600040101010101" pitchFamily="2" charset="-122"/>
                <a:ea typeface="华文中宋" panose="02010600040101010101" pitchFamily="2" charset="-122"/>
                <a:cs typeface="微软雅黑" panose="020B0503020204020204" pitchFamily="34" charset="-122"/>
              </a:rPr>
              <a:t>一、强化学习问题定义</a:t>
            </a:r>
          </a:p>
          <a:p>
            <a:pPr marL="0" marR="0" lvl="0" indent="0" algn="l" defTabSz="914400" rtl="0" eaLnBrk="1" fontAlgn="auto" latinLnBrk="0" hangingPunct="1">
              <a:lnSpc>
                <a:spcPct val="200000"/>
              </a:lnSpc>
              <a:spcBef>
                <a:spcPts val="0"/>
              </a:spcBef>
              <a:spcAft>
                <a:spcPts val="0"/>
              </a:spcAft>
              <a:buClrTx/>
              <a:buSzTx/>
              <a:buFontTx/>
              <a:buNone/>
              <a:tabLst/>
              <a:defRPr/>
            </a:pPr>
            <a:r>
              <a:rPr kumimoji="0" lang="zh-CN" altLang="en-US" sz="2600" b="1" i="0" u="none" strike="noStrike" kern="1200" cap="none" spc="0" normalizeH="0" baseline="0" noProof="0" dirty="0">
                <a:ln>
                  <a:noFill/>
                </a:ln>
                <a:solidFill>
                  <a:prstClr val="black">
                    <a:lumMod val="85000"/>
                    <a:lumOff val="15000"/>
                  </a:prstClr>
                </a:solidFill>
                <a:effectLst/>
                <a:uLnTx/>
                <a:uFillTx/>
                <a:latin typeface="华文中宋" panose="02010600040101010101" pitchFamily="2" charset="-122"/>
                <a:ea typeface="华文中宋" panose="02010600040101010101" pitchFamily="2" charset="-122"/>
                <a:cs typeface="微软雅黑" panose="020B0503020204020204" pitchFamily="34" charset="-122"/>
              </a:rPr>
              <a:t>二、基于价值的强化学习</a:t>
            </a:r>
          </a:p>
          <a:p>
            <a:pPr marL="0" marR="0" lvl="0" indent="0" algn="l" defTabSz="914400" rtl="0" eaLnBrk="1" fontAlgn="auto" latinLnBrk="0" hangingPunct="1">
              <a:lnSpc>
                <a:spcPct val="200000"/>
              </a:lnSpc>
              <a:spcBef>
                <a:spcPts val="0"/>
              </a:spcBef>
              <a:spcAft>
                <a:spcPts val="0"/>
              </a:spcAft>
              <a:buClrTx/>
              <a:buSzTx/>
              <a:buFontTx/>
              <a:buNone/>
              <a:tabLst/>
              <a:defRPr/>
            </a:pPr>
            <a:r>
              <a:rPr kumimoji="0" lang="zh-CN" altLang="en-US" sz="2600" b="1" i="0" u="none" strike="noStrike" kern="1200" cap="none" spc="0" normalizeH="0" baseline="0" noProof="0" dirty="0">
                <a:ln>
                  <a:noFill/>
                </a:ln>
                <a:solidFill>
                  <a:prstClr val="black">
                    <a:lumMod val="85000"/>
                    <a:lumOff val="15000"/>
                  </a:prstClr>
                </a:solidFill>
                <a:effectLst/>
                <a:uLnTx/>
                <a:uFillTx/>
                <a:latin typeface="华文中宋" panose="02010600040101010101" pitchFamily="2" charset="-122"/>
                <a:ea typeface="华文中宋" panose="02010600040101010101" pitchFamily="2" charset="-122"/>
                <a:cs typeface="微软雅黑" panose="020B0503020204020204" pitchFamily="34" charset="-122"/>
              </a:rPr>
              <a:t>三、基于策略的强化学习</a:t>
            </a:r>
          </a:p>
          <a:p>
            <a:pPr marL="0" marR="0" lvl="0" indent="0" algn="l" defTabSz="914400" rtl="0" eaLnBrk="1" fontAlgn="auto" latinLnBrk="0" hangingPunct="1">
              <a:lnSpc>
                <a:spcPct val="200000"/>
              </a:lnSpc>
              <a:spcBef>
                <a:spcPts val="0"/>
              </a:spcBef>
              <a:spcAft>
                <a:spcPts val="0"/>
              </a:spcAft>
              <a:buClrTx/>
              <a:buSzTx/>
              <a:buFontTx/>
              <a:buNone/>
              <a:tabLst/>
              <a:defRPr/>
            </a:pPr>
            <a:r>
              <a:rPr kumimoji="0" lang="zh-CN" altLang="en-US" sz="2600" b="1" i="0" u="none" strike="noStrike" kern="1200" cap="none" spc="0" normalizeH="0" baseline="0" noProof="0" dirty="0">
                <a:ln>
                  <a:noFill/>
                </a:ln>
                <a:solidFill>
                  <a:prstClr val="black">
                    <a:lumMod val="85000"/>
                    <a:lumOff val="15000"/>
                  </a:prstClr>
                </a:solidFill>
                <a:effectLst/>
                <a:uLnTx/>
                <a:uFillTx/>
                <a:latin typeface="华文中宋" panose="02010600040101010101" pitchFamily="2" charset="-122"/>
                <a:ea typeface="华文中宋" panose="02010600040101010101" pitchFamily="2" charset="-122"/>
                <a:cs typeface="微软雅黑" panose="020B0503020204020204" pitchFamily="34" charset="-122"/>
              </a:rPr>
              <a:t>四、深度强化学习应用</a:t>
            </a:r>
          </a:p>
        </p:txBody>
      </p:sp>
    </p:spTree>
    <p:extLst>
      <p:ext uri="{BB962C8B-B14F-4D97-AF65-F5344CB8AC3E}">
        <p14:creationId xmlns:p14="http://schemas.microsoft.com/office/powerpoint/2010/main" val="3029753842"/>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583380" y="726948"/>
            <a:ext cx="7464387" cy="497934"/>
            <a:chOff x="4099943" y="2819853"/>
            <a:chExt cx="2570275" cy="497934"/>
          </a:xfrm>
        </p:grpSpPr>
        <p:sp>
          <p:nvSpPr>
            <p:cNvPr id="4" name="平行四边形 3"/>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5" name="平行四边形 4"/>
            <p:cNvSpPr/>
            <p:nvPr/>
          </p:nvSpPr>
          <p:spPr bwMode="auto">
            <a:xfrm>
              <a:off x="4122533" y="2819853"/>
              <a:ext cx="2547685"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6" name="矩形 5"/>
            <p:cNvSpPr/>
            <p:nvPr/>
          </p:nvSpPr>
          <p:spPr>
            <a:xfrm>
              <a:off x="4216534" y="2853798"/>
              <a:ext cx="2359684" cy="400110"/>
            </a:xfrm>
            <a:prstGeom prst="rect">
              <a:avLst/>
            </a:prstGeom>
          </p:spPr>
          <p:txBody>
            <a:bodyPr wrap="square">
              <a:spAutoFit/>
            </a:bodyPr>
            <a:lstStyle/>
            <a:p>
              <a:pPr marL="0" marR="0" lvl="0" indent="0" algn="ctr" defTabSz="914400" rtl="0" eaLnBrk="1" fontAlgn="auto" latinLnBrk="0" hangingPunct="1">
                <a:lnSpc>
                  <a:spcPct val="100000"/>
                </a:lnSpc>
                <a:spcBef>
                  <a:spcPct val="50000"/>
                </a:spcBef>
                <a:spcAft>
                  <a:spcPts val="0"/>
                </a:spcAft>
                <a:buClrTx/>
                <a:buSzTx/>
                <a:buFontTx/>
                <a:buNone/>
                <a:tabLst/>
                <a:defRPr/>
              </a:pPr>
              <a:r>
                <a:rPr kumimoji="0" lang="zh-CN" altLang="en-US" sz="2000" b="1" i="0" u="none" strike="noStrike" kern="1200" cap="none" spc="0" normalizeH="0" baseline="0" noProof="0" dirty="0">
                  <a:ln>
                    <a:noFill/>
                  </a:ln>
                  <a:solidFill>
                    <a:prstClr val="black">
                      <a:lumMod val="95000"/>
                      <a:lumOff val="5000"/>
                    </a:prstClr>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强化学习的若干术语概念</a:t>
              </a:r>
              <a:endParaRPr kumimoji="0" lang="zh-CN" altLang="en-US" sz="2000" b="1" i="0" u="none" strike="noStrike" kern="120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endParaRPr>
            </a:p>
          </p:txBody>
        </p:sp>
      </p:grpSp>
      <p:sp>
        <p:nvSpPr>
          <p:cNvPr id="23" name="矩形 22">
            <a:extLst>
              <a:ext uri="{FF2B5EF4-FFF2-40B4-BE49-F238E27FC236}">
                <a16:creationId xmlns:a16="http://schemas.microsoft.com/office/drawing/2014/main" id="{6F77A2E9-3941-4386-A0DF-CDEBD25143F3}"/>
              </a:ext>
            </a:extLst>
          </p:cNvPr>
          <p:cNvSpPr/>
          <p:nvPr/>
        </p:nvSpPr>
        <p:spPr>
          <a:xfrm>
            <a:off x="852473" y="129010"/>
            <a:ext cx="2236510"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mn-cs"/>
              </a:rPr>
              <a:t>一、</a:t>
            </a: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强化学习问题定义</a:t>
            </a:r>
          </a:p>
        </p:txBody>
      </p:sp>
      <p:sp>
        <p:nvSpPr>
          <p:cNvPr id="24" name="矩形: 圆角 6">
            <a:extLst>
              <a:ext uri="{FF2B5EF4-FFF2-40B4-BE49-F238E27FC236}">
                <a16:creationId xmlns:a16="http://schemas.microsoft.com/office/drawing/2014/main" id="{15B72201-1606-4C88-8F91-839FBCDACE0A}"/>
              </a:ext>
            </a:extLst>
          </p:cNvPr>
          <p:cNvSpPr/>
          <p:nvPr/>
        </p:nvSpPr>
        <p:spPr>
          <a:xfrm>
            <a:off x="368875" y="2124223"/>
            <a:ext cx="6491470" cy="3539430"/>
          </a:xfrm>
          <a:prstGeom prst="roundRect">
            <a:avLst>
              <a:gd name="adj" fmla="val 0"/>
            </a:avLst>
          </a:prstGeom>
          <a:gradFill>
            <a:gsLst>
              <a:gs pos="22000">
                <a:srgbClr val="016773"/>
              </a:gs>
              <a:gs pos="100000">
                <a:srgbClr val="00ABA5"/>
              </a:gs>
            </a:gsLst>
            <a:lin ang="30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1"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endParaRPr>
          </a:p>
        </p:txBody>
      </p:sp>
      <p:sp>
        <p:nvSpPr>
          <p:cNvPr id="25" name="矩形 24">
            <a:extLst>
              <a:ext uri="{FF2B5EF4-FFF2-40B4-BE49-F238E27FC236}">
                <a16:creationId xmlns:a16="http://schemas.microsoft.com/office/drawing/2014/main" id="{EABA8736-7A3C-423C-AE5A-BDA9E8807C56}"/>
              </a:ext>
            </a:extLst>
          </p:cNvPr>
          <p:cNvSpPr/>
          <p:nvPr/>
        </p:nvSpPr>
        <p:spPr>
          <a:xfrm>
            <a:off x="368875" y="2321191"/>
            <a:ext cx="6242940" cy="3539430"/>
          </a:xfrm>
          <a:prstGeom prst="rect">
            <a:avLst/>
          </a:prstGeom>
        </p:spPr>
        <p:txBody>
          <a:bodyPr wrap="square">
            <a:spAutoFit/>
          </a:bodyPr>
          <a:lstStyle/>
          <a:p>
            <a:pPr marL="285750" marR="0" lvl="0" indent="-285750" algn="just" defTabSz="914400" rtl="0" eaLnBrk="1" fontAlgn="auto" latinLnBrk="0" hangingPunct="1">
              <a:lnSpc>
                <a:spcPct val="100000"/>
              </a:lnSpc>
              <a:spcBef>
                <a:spcPts val="0"/>
              </a:spcBef>
              <a:spcAft>
                <a:spcPts val="0"/>
              </a:spcAft>
              <a:buClrTx/>
              <a:buSzTx/>
              <a:buFont typeface="Wingdings" panose="05000000000000000000" pitchFamily="2" charset="2"/>
              <a:buChar char="l"/>
              <a:tabLst/>
              <a:defRPr/>
            </a:pPr>
            <a:r>
              <a:rPr kumimoji="0" lang="zh-CN" altLang="zh-CN" sz="1600" b="1" i="0" u="none" strike="noStrike" kern="1200" cap="none" spc="0" normalizeH="0" baseline="0" noProof="0" dirty="0">
                <a:ln>
                  <a:noFill/>
                </a:ln>
                <a:solidFill>
                  <a:srgbClr val="FFFFCC"/>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智能体（</a:t>
            </a:r>
            <a:r>
              <a:rPr kumimoji="0" lang="en-US" altLang="zh-CN" sz="1600" b="1" i="0" u="none" strike="noStrike" kern="1200" cap="none" spc="0" normalizeH="0" baseline="0" noProof="0" dirty="0">
                <a:ln>
                  <a:noFill/>
                </a:ln>
                <a:solidFill>
                  <a:srgbClr val="FFFFCC"/>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agent</a:t>
            </a:r>
            <a:r>
              <a:rPr kumimoji="0" lang="zh-CN" altLang="zh-CN" sz="1600" b="1" i="0" u="none" strike="noStrike" kern="1200" cap="none" spc="0" normalizeH="0" baseline="0" noProof="0" dirty="0">
                <a:ln>
                  <a:noFill/>
                </a:ln>
                <a:solidFill>
                  <a:srgbClr val="FFFFCC"/>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0" lang="zh-CN" altLang="zh-CN" sz="16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：智能体是强化学习算法的主体，它能够根据经验做出主观判断并执行动作，是整个智能系统的核心。</a:t>
            </a:r>
            <a:endParaRPr kumimoji="0" lang="en-US" altLang="zh-CN" sz="16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endParaRPr>
          </a:p>
          <a:p>
            <a:pPr marL="285750" marR="0" lvl="0" indent="-285750" algn="just" defTabSz="914400" rtl="0" eaLnBrk="1" fontAlgn="auto" latinLnBrk="0" hangingPunct="1">
              <a:lnSpc>
                <a:spcPct val="100000"/>
              </a:lnSpc>
              <a:spcBef>
                <a:spcPts val="0"/>
              </a:spcBef>
              <a:spcAft>
                <a:spcPts val="0"/>
              </a:spcAft>
              <a:buClrTx/>
              <a:buSzTx/>
              <a:buFont typeface="Wingdings" panose="05000000000000000000" pitchFamily="2" charset="2"/>
              <a:buChar char="l"/>
              <a:tabLst/>
              <a:defRPr/>
            </a:pPr>
            <a:endParaRPr kumimoji="0" lang="en-US" altLang="zh-CN" sz="16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endParaRPr>
          </a:p>
          <a:p>
            <a:pPr marL="285750" marR="0" lvl="0" indent="-285750" algn="just" defTabSz="914400" rtl="0" eaLnBrk="1" fontAlgn="auto" latinLnBrk="0" hangingPunct="1">
              <a:lnSpc>
                <a:spcPct val="100000"/>
              </a:lnSpc>
              <a:spcBef>
                <a:spcPts val="0"/>
              </a:spcBef>
              <a:spcAft>
                <a:spcPts val="0"/>
              </a:spcAft>
              <a:buClrTx/>
              <a:buSzTx/>
              <a:buFont typeface="Wingdings" panose="05000000000000000000" pitchFamily="2" charset="2"/>
              <a:buChar char="l"/>
              <a:tabLst/>
              <a:defRPr/>
            </a:pPr>
            <a:r>
              <a:rPr kumimoji="0" lang="zh-CN" altLang="zh-CN" sz="1600" b="1" i="0" u="none" strike="noStrike" kern="1200" cap="none" spc="0" normalizeH="0" baseline="0" noProof="0" dirty="0">
                <a:ln>
                  <a:noFill/>
                </a:ln>
                <a:solidFill>
                  <a:srgbClr val="FFFFCC"/>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环境（</a:t>
            </a:r>
            <a:r>
              <a:rPr kumimoji="0" lang="en-US" altLang="zh-CN" sz="1600" b="1" i="0" u="none" strike="noStrike" kern="1200" cap="none" spc="0" normalizeH="0" baseline="0" noProof="0" dirty="0">
                <a:ln>
                  <a:noFill/>
                </a:ln>
                <a:solidFill>
                  <a:srgbClr val="FFFFCC"/>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environment</a:t>
            </a:r>
            <a:r>
              <a:rPr kumimoji="0" lang="zh-CN" altLang="zh-CN" sz="1600" b="1" i="0" u="none" strike="noStrike" kern="1200" cap="none" spc="0" normalizeH="0" baseline="0" noProof="0" dirty="0">
                <a:ln>
                  <a:noFill/>
                </a:ln>
                <a:solidFill>
                  <a:srgbClr val="FFFFCC"/>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0" lang="zh-CN" altLang="zh-CN" sz="16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智能体以外的一切统称为环境，环境在与智能体的交互中，能被智能体所采取的动作影响，同时环境也能向智能体反馈状态和奖励。虽说智能体以外的一切都可视为环境，但在设计算法时常常会排除不相关的因素建立一个理想的环境模型来对算法功能进行模拟。</a:t>
            </a:r>
            <a:endParaRPr kumimoji="0" lang="en-US" altLang="zh-CN" sz="16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endParaRPr>
          </a:p>
          <a:p>
            <a:pPr marL="285750" marR="0" lvl="0" indent="-285750" algn="just" defTabSz="914400" rtl="0" eaLnBrk="1" fontAlgn="auto" latinLnBrk="0" hangingPunct="1">
              <a:lnSpc>
                <a:spcPct val="100000"/>
              </a:lnSpc>
              <a:spcBef>
                <a:spcPts val="0"/>
              </a:spcBef>
              <a:spcAft>
                <a:spcPts val="0"/>
              </a:spcAft>
              <a:buClrTx/>
              <a:buSzTx/>
              <a:buFont typeface="Wingdings" panose="05000000000000000000" pitchFamily="2" charset="2"/>
              <a:buChar char="l"/>
              <a:tabLst/>
              <a:defRPr/>
            </a:pPr>
            <a:endParaRPr kumimoji="0" lang="en-US" altLang="zh-CN" sz="16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endParaRPr>
          </a:p>
          <a:p>
            <a:pPr marL="285750" marR="0" lvl="0" indent="-285750" algn="just" defTabSz="914400" rtl="0" eaLnBrk="1" fontAlgn="auto" latinLnBrk="0" hangingPunct="1">
              <a:lnSpc>
                <a:spcPct val="150000"/>
              </a:lnSpc>
              <a:spcBef>
                <a:spcPts val="0"/>
              </a:spcBef>
              <a:spcAft>
                <a:spcPts val="0"/>
              </a:spcAft>
              <a:buClrTx/>
              <a:buSzTx/>
              <a:buFont typeface="Wingdings" panose="05000000000000000000" pitchFamily="2" charset="2"/>
              <a:buChar char="l"/>
              <a:tabLst/>
              <a:defRPr/>
            </a:pPr>
            <a:r>
              <a:rPr kumimoji="0" lang="zh-CN" altLang="zh-CN" sz="1600" b="1" i="0" u="none" strike="noStrike" kern="1200" cap="none" spc="0" normalizeH="0" baseline="0" noProof="0" dirty="0">
                <a:ln>
                  <a:noFill/>
                </a:ln>
                <a:solidFill>
                  <a:srgbClr val="FFFFCC"/>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状态（</a:t>
            </a:r>
            <a:r>
              <a:rPr kumimoji="0" lang="en-US" altLang="zh-CN" sz="1600" b="1" i="0" u="none" strike="noStrike" kern="1200" cap="none" spc="0" normalizeH="0" baseline="0" noProof="0" dirty="0">
                <a:ln>
                  <a:noFill/>
                </a:ln>
                <a:solidFill>
                  <a:srgbClr val="FFFFCC"/>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state</a:t>
            </a:r>
            <a:r>
              <a:rPr kumimoji="0" lang="zh-CN" altLang="zh-CN" sz="1600" b="1" i="0" u="none" strike="noStrike" kern="1200" cap="none" spc="0" normalizeH="0" baseline="0" noProof="0" dirty="0">
                <a:ln>
                  <a:noFill/>
                </a:ln>
                <a:solidFill>
                  <a:srgbClr val="FFFFCC"/>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0" lang="zh-CN" altLang="zh-CN" sz="16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：状态可以理解为智能体对环境的一种理解和编码，通常包含了对智能体所采取决策产生影响的信息。</a:t>
            </a:r>
          </a:p>
          <a:p>
            <a:pPr marL="285750" marR="0" lvl="0" indent="-285750" algn="just" defTabSz="914400" rtl="0" eaLnBrk="1" fontAlgn="auto" latinLnBrk="0" hangingPunct="1">
              <a:lnSpc>
                <a:spcPct val="100000"/>
              </a:lnSpc>
              <a:spcBef>
                <a:spcPts val="0"/>
              </a:spcBef>
              <a:spcAft>
                <a:spcPts val="0"/>
              </a:spcAft>
              <a:buClrTx/>
              <a:buSzTx/>
              <a:buFont typeface="Wingdings" panose="05000000000000000000" pitchFamily="2" charset="2"/>
              <a:buChar char="l"/>
              <a:tabLst/>
              <a:defRPr/>
            </a:pPr>
            <a:endParaRPr kumimoji="0" lang="en-US" altLang="zh-CN" sz="16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6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7" name="图片 6">
            <a:extLst>
              <a:ext uri="{FF2B5EF4-FFF2-40B4-BE49-F238E27FC236}">
                <a16:creationId xmlns:a16="http://schemas.microsoft.com/office/drawing/2014/main" id="{DF4E9136-E7D5-4F85-B6AB-FE01896E4C87}"/>
              </a:ext>
            </a:extLst>
          </p:cNvPr>
          <p:cNvPicPr>
            <a:picLocks noChangeAspect="1"/>
          </p:cNvPicPr>
          <p:nvPr/>
        </p:nvPicPr>
        <p:blipFill>
          <a:blip r:embed="rId3"/>
          <a:stretch>
            <a:fillRect/>
          </a:stretch>
        </p:blipFill>
        <p:spPr>
          <a:xfrm>
            <a:off x="7438959" y="2543317"/>
            <a:ext cx="3867175" cy="2551227"/>
          </a:xfrm>
          <a:prstGeom prst="rect">
            <a:avLst/>
          </a:prstGeom>
        </p:spPr>
      </p:pic>
    </p:spTree>
    <p:extLst>
      <p:ext uri="{BB962C8B-B14F-4D97-AF65-F5344CB8AC3E}">
        <p14:creationId xmlns:p14="http://schemas.microsoft.com/office/powerpoint/2010/main" val="2325471874"/>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583380" y="726948"/>
            <a:ext cx="7464387" cy="497934"/>
            <a:chOff x="4099943" y="2819853"/>
            <a:chExt cx="2570275" cy="497934"/>
          </a:xfrm>
        </p:grpSpPr>
        <p:sp>
          <p:nvSpPr>
            <p:cNvPr id="4" name="平行四边形 3"/>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5" name="平行四边形 4"/>
            <p:cNvSpPr/>
            <p:nvPr/>
          </p:nvSpPr>
          <p:spPr bwMode="auto">
            <a:xfrm>
              <a:off x="4122533" y="2819853"/>
              <a:ext cx="2547685"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6" name="矩形 5"/>
            <p:cNvSpPr/>
            <p:nvPr/>
          </p:nvSpPr>
          <p:spPr>
            <a:xfrm>
              <a:off x="4216534" y="2853798"/>
              <a:ext cx="2359684" cy="400110"/>
            </a:xfrm>
            <a:prstGeom prst="rect">
              <a:avLst/>
            </a:prstGeom>
          </p:spPr>
          <p:txBody>
            <a:bodyPr wrap="square">
              <a:spAutoFit/>
            </a:bodyPr>
            <a:lstStyle/>
            <a:p>
              <a:pPr marL="0" marR="0" lvl="0" indent="0" algn="ctr" defTabSz="914400" rtl="0" eaLnBrk="1" fontAlgn="auto" latinLnBrk="0" hangingPunct="1">
                <a:lnSpc>
                  <a:spcPct val="100000"/>
                </a:lnSpc>
                <a:spcBef>
                  <a:spcPct val="50000"/>
                </a:spcBef>
                <a:spcAft>
                  <a:spcPts val="0"/>
                </a:spcAft>
                <a:buClrTx/>
                <a:buSzTx/>
                <a:buFontTx/>
                <a:buNone/>
                <a:tabLst/>
                <a:defRPr/>
              </a:pPr>
              <a:r>
                <a:rPr kumimoji="0" lang="zh-CN" altLang="en-US" sz="2000" b="1" i="0" u="none" strike="noStrike" kern="1200" cap="none" spc="0" normalizeH="0" baseline="0" noProof="0" dirty="0">
                  <a:ln>
                    <a:noFill/>
                  </a:ln>
                  <a:solidFill>
                    <a:prstClr val="black">
                      <a:lumMod val="95000"/>
                      <a:lumOff val="5000"/>
                    </a:prstClr>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强化学习的若干术语概念</a:t>
              </a:r>
              <a:endParaRPr kumimoji="0" lang="zh-CN" altLang="en-US" sz="2000" b="1" i="0" u="none" strike="noStrike" kern="120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endParaRPr>
            </a:p>
          </p:txBody>
        </p:sp>
      </p:grpSp>
      <p:sp>
        <p:nvSpPr>
          <p:cNvPr id="23" name="矩形 22">
            <a:extLst>
              <a:ext uri="{FF2B5EF4-FFF2-40B4-BE49-F238E27FC236}">
                <a16:creationId xmlns:a16="http://schemas.microsoft.com/office/drawing/2014/main" id="{6F77A2E9-3941-4386-A0DF-CDEBD25143F3}"/>
              </a:ext>
            </a:extLst>
          </p:cNvPr>
          <p:cNvSpPr/>
          <p:nvPr/>
        </p:nvSpPr>
        <p:spPr>
          <a:xfrm>
            <a:off x="852473" y="129010"/>
            <a:ext cx="2236510"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mn-cs"/>
              </a:rPr>
              <a:t>一、</a:t>
            </a: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强化学习问题定义</a:t>
            </a:r>
          </a:p>
        </p:txBody>
      </p:sp>
      <p:sp>
        <p:nvSpPr>
          <p:cNvPr id="24" name="矩形: 圆角 6">
            <a:extLst>
              <a:ext uri="{FF2B5EF4-FFF2-40B4-BE49-F238E27FC236}">
                <a16:creationId xmlns:a16="http://schemas.microsoft.com/office/drawing/2014/main" id="{15B72201-1606-4C88-8F91-839FBCDACE0A}"/>
              </a:ext>
            </a:extLst>
          </p:cNvPr>
          <p:cNvSpPr/>
          <p:nvPr/>
        </p:nvSpPr>
        <p:spPr>
          <a:xfrm>
            <a:off x="368875" y="2124223"/>
            <a:ext cx="6491470" cy="3539430"/>
          </a:xfrm>
          <a:prstGeom prst="roundRect">
            <a:avLst>
              <a:gd name="adj" fmla="val 0"/>
            </a:avLst>
          </a:prstGeom>
          <a:gradFill>
            <a:gsLst>
              <a:gs pos="22000">
                <a:srgbClr val="016773"/>
              </a:gs>
              <a:gs pos="100000">
                <a:srgbClr val="00ABA5"/>
              </a:gs>
            </a:gsLst>
            <a:lin ang="30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1"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endParaRPr>
          </a:p>
        </p:txBody>
      </p:sp>
      <p:sp>
        <p:nvSpPr>
          <p:cNvPr id="25" name="矩形 24">
            <a:extLst>
              <a:ext uri="{FF2B5EF4-FFF2-40B4-BE49-F238E27FC236}">
                <a16:creationId xmlns:a16="http://schemas.microsoft.com/office/drawing/2014/main" id="{EABA8736-7A3C-423C-AE5A-BDA9E8807C56}"/>
              </a:ext>
            </a:extLst>
          </p:cNvPr>
          <p:cNvSpPr/>
          <p:nvPr/>
        </p:nvSpPr>
        <p:spPr>
          <a:xfrm>
            <a:off x="368874" y="2321191"/>
            <a:ext cx="6289833" cy="3046988"/>
          </a:xfrm>
          <a:prstGeom prst="rect">
            <a:avLst/>
          </a:prstGeom>
        </p:spPr>
        <p:txBody>
          <a:bodyPr wrap="square">
            <a:spAutoFit/>
          </a:bodyPr>
          <a:lstStyle/>
          <a:p>
            <a:pPr marL="285750" marR="0" lvl="0" indent="-285750" algn="just" defTabSz="914400" rtl="0" eaLnBrk="1" fontAlgn="auto" latinLnBrk="0" hangingPunct="1">
              <a:lnSpc>
                <a:spcPct val="100000"/>
              </a:lnSpc>
              <a:spcBef>
                <a:spcPts val="0"/>
              </a:spcBef>
              <a:spcAft>
                <a:spcPts val="0"/>
              </a:spcAft>
              <a:buClrTx/>
              <a:buSzTx/>
              <a:buFont typeface="Wingdings" panose="05000000000000000000" pitchFamily="2" charset="2"/>
              <a:buChar char="l"/>
              <a:tabLst/>
              <a:defRPr/>
            </a:pPr>
            <a:r>
              <a:rPr kumimoji="0" lang="zh-CN" altLang="en-US" sz="1600" b="1" i="0" u="none" strike="noStrike" kern="1200" cap="none" spc="0" normalizeH="0" baseline="0" noProof="0" dirty="0">
                <a:ln>
                  <a:noFill/>
                </a:ln>
                <a:solidFill>
                  <a:srgbClr val="FFFFCC"/>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动作（</a:t>
            </a:r>
            <a:r>
              <a:rPr kumimoji="0" lang="en-US" altLang="zh-CN" sz="1600" b="1" i="0" u="none" strike="noStrike" kern="1200" cap="none" spc="0" normalizeH="0" baseline="0" noProof="0" dirty="0">
                <a:ln>
                  <a:noFill/>
                </a:ln>
                <a:solidFill>
                  <a:srgbClr val="FFFFCC"/>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action</a:t>
            </a:r>
            <a:r>
              <a:rPr kumimoji="0" lang="zh-CN" altLang="en-US" sz="1600" b="1" i="0" u="none" strike="noStrike" kern="1200" cap="none" spc="0" normalizeH="0" baseline="0" noProof="0" dirty="0">
                <a:ln>
                  <a:noFill/>
                </a:ln>
                <a:solidFill>
                  <a:srgbClr val="FFFFCC"/>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0" lang="zh-CN" altLang="en-US" sz="16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动作是智能体对环境产生影响的方式，这里说的动作常常指概念上的动作，如果是在设计机器人时还需考虑动作的执行机构。</a:t>
            </a:r>
            <a:endParaRPr kumimoji="0" lang="en-US" altLang="zh-CN" sz="16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endParaRPr>
          </a:p>
          <a:p>
            <a:pPr marL="285750" marR="0" lvl="0" indent="-285750" algn="just" defTabSz="914400" rtl="0" eaLnBrk="1" fontAlgn="auto" latinLnBrk="0" hangingPunct="1">
              <a:lnSpc>
                <a:spcPct val="100000"/>
              </a:lnSpc>
              <a:spcBef>
                <a:spcPts val="0"/>
              </a:spcBef>
              <a:spcAft>
                <a:spcPts val="0"/>
              </a:spcAft>
              <a:buClrTx/>
              <a:buSzTx/>
              <a:buFont typeface="Wingdings" panose="05000000000000000000" pitchFamily="2" charset="2"/>
              <a:buChar char="l"/>
              <a:tabLst/>
              <a:defRPr/>
            </a:pPr>
            <a:endParaRPr kumimoji="0" lang="en-US" altLang="zh-CN" sz="1600" b="1" i="0" u="none" strike="noStrike" kern="1200" cap="none" spc="0" normalizeH="0" baseline="0" noProof="0" dirty="0">
              <a:ln>
                <a:noFill/>
              </a:ln>
              <a:solidFill>
                <a:srgbClr val="FFFFCC"/>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endParaRPr>
          </a:p>
          <a:p>
            <a:pPr marL="285750" marR="0" lvl="0" indent="-285750" algn="just" defTabSz="914400" rtl="0" eaLnBrk="1" fontAlgn="auto" latinLnBrk="0" hangingPunct="1">
              <a:lnSpc>
                <a:spcPct val="100000"/>
              </a:lnSpc>
              <a:spcBef>
                <a:spcPts val="0"/>
              </a:spcBef>
              <a:spcAft>
                <a:spcPts val="0"/>
              </a:spcAft>
              <a:buClrTx/>
              <a:buSzTx/>
              <a:buFont typeface="Wingdings" panose="05000000000000000000" pitchFamily="2" charset="2"/>
              <a:buChar char="l"/>
              <a:tabLst/>
              <a:defRPr/>
            </a:pPr>
            <a:r>
              <a:rPr kumimoji="0" lang="zh-CN" altLang="en-US" sz="1600" b="1" i="0" u="none" strike="noStrike" kern="1200" cap="none" spc="0" normalizeH="0" baseline="0" noProof="0" dirty="0">
                <a:ln>
                  <a:noFill/>
                </a:ln>
                <a:solidFill>
                  <a:srgbClr val="FFFFCC"/>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策略（</a:t>
            </a:r>
            <a:r>
              <a:rPr kumimoji="0" lang="en-US" altLang="zh-CN" sz="1600" b="1" i="0" u="none" strike="noStrike" kern="1200" cap="none" spc="0" normalizeH="0" baseline="0" noProof="0" dirty="0">
                <a:ln>
                  <a:noFill/>
                </a:ln>
                <a:solidFill>
                  <a:srgbClr val="FFFFCC"/>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policy</a:t>
            </a:r>
            <a:r>
              <a:rPr kumimoji="0" lang="zh-CN" altLang="en-US" sz="1600" b="1" i="0" u="none" strike="noStrike" kern="1200" cap="none" spc="0" normalizeH="0" baseline="0" noProof="0" dirty="0">
                <a:ln>
                  <a:noFill/>
                </a:ln>
                <a:solidFill>
                  <a:srgbClr val="FFFFCC"/>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0" lang="zh-CN" altLang="en-US" sz="16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策略是智能体在所处状态下去执行某个动作的依据，即给定一个状态，智能体可根据一个策略来选择应该采取的动作。</a:t>
            </a:r>
            <a:endParaRPr kumimoji="0" lang="en-US" altLang="zh-CN" sz="16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endParaRPr>
          </a:p>
          <a:p>
            <a:pPr marL="285750" marR="0" lvl="0" indent="-285750" algn="just" defTabSz="914400" rtl="0" eaLnBrk="1" fontAlgn="auto" latinLnBrk="0" hangingPunct="1">
              <a:lnSpc>
                <a:spcPct val="100000"/>
              </a:lnSpc>
              <a:spcBef>
                <a:spcPts val="0"/>
              </a:spcBef>
              <a:spcAft>
                <a:spcPts val="0"/>
              </a:spcAft>
              <a:buClrTx/>
              <a:buSzTx/>
              <a:buFont typeface="Wingdings" panose="05000000000000000000" pitchFamily="2" charset="2"/>
              <a:buChar char="l"/>
              <a:tabLst/>
              <a:defRPr/>
            </a:pPr>
            <a:endParaRPr kumimoji="0" lang="en-US" altLang="zh-CN" sz="1600" b="1" i="0" u="none" strike="noStrike" kern="1200" cap="none" spc="0" normalizeH="0" baseline="0" noProof="0" dirty="0">
              <a:ln>
                <a:noFill/>
              </a:ln>
              <a:solidFill>
                <a:srgbClr val="FFFFCC"/>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endParaRPr>
          </a:p>
          <a:p>
            <a:pPr marL="285750" marR="0" lvl="0" indent="-285750" algn="just" defTabSz="914400" rtl="0" eaLnBrk="1" fontAlgn="auto" latinLnBrk="0" hangingPunct="1">
              <a:lnSpc>
                <a:spcPct val="100000"/>
              </a:lnSpc>
              <a:spcBef>
                <a:spcPts val="0"/>
              </a:spcBef>
              <a:spcAft>
                <a:spcPts val="0"/>
              </a:spcAft>
              <a:buClrTx/>
              <a:buSzTx/>
              <a:buFont typeface="Wingdings" panose="05000000000000000000" pitchFamily="2" charset="2"/>
              <a:buChar char="l"/>
              <a:tabLst/>
              <a:defRPr/>
            </a:pPr>
            <a:r>
              <a:rPr kumimoji="0" lang="zh-CN" altLang="en-US" sz="1600" b="1" i="0" u="none" strike="noStrike" kern="1200" cap="none" spc="0" normalizeH="0" baseline="0" noProof="0" dirty="0">
                <a:ln>
                  <a:noFill/>
                </a:ln>
                <a:solidFill>
                  <a:srgbClr val="FFFFCC"/>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奖励（</a:t>
            </a:r>
            <a:r>
              <a:rPr kumimoji="0" lang="en-US" altLang="zh-CN" sz="1600" b="1" i="0" u="none" strike="noStrike" kern="1200" cap="none" spc="0" normalizeH="0" baseline="0" noProof="0" dirty="0">
                <a:ln>
                  <a:noFill/>
                </a:ln>
                <a:solidFill>
                  <a:srgbClr val="FFFFCC"/>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reward</a:t>
            </a:r>
            <a:r>
              <a:rPr kumimoji="0" lang="zh-CN" altLang="en-US" sz="1600" b="1" i="0" u="none" strike="noStrike" kern="1200" cap="none" spc="0" normalizeH="0" baseline="0" noProof="0" dirty="0">
                <a:ln>
                  <a:noFill/>
                </a:ln>
                <a:solidFill>
                  <a:srgbClr val="FFFFCC"/>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0" lang="zh-CN" altLang="en-US" sz="16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：奖励是智能体序贯式采取一系列动作后从环境获得的收益。注意奖励概念是现实中奖励和惩罚的统合，一般用正值来代表实际奖励，用负值来代表实际惩罚。</a:t>
            </a:r>
            <a:endParaRPr kumimoji="0" lang="en-US" altLang="zh-CN" sz="16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6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7" name="图片 6">
            <a:extLst>
              <a:ext uri="{FF2B5EF4-FFF2-40B4-BE49-F238E27FC236}">
                <a16:creationId xmlns:a16="http://schemas.microsoft.com/office/drawing/2014/main" id="{DF4E9136-E7D5-4F85-B6AB-FE01896E4C87}"/>
              </a:ext>
            </a:extLst>
          </p:cNvPr>
          <p:cNvPicPr>
            <a:picLocks noChangeAspect="1"/>
          </p:cNvPicPr>
          <p:nvPr/>
        </p:nvPicPr>
        <p:blipFill>
          <a:blip r:embed="rId3"/>
          <a:stretch>
            <a:fillRect/>
          </a:stretch>
        </p:blipFill>
        <p:spPr>
          <a:xfrm>
            <a:off x="7438959" y="2543317"/>
            <a:ext cx="3867175" cy="2551227"/>
          </a:xfrm>
          <a:prstGeom prst="rect">
            <a:avLst/>
          </a:prstGeom>
        </p:spPr>
      </p:pic>
    </p:spTree>
    <p:extLst>
      <p:ext uri="{BB962C8B-B14F-4D97-AF65-F5344CB8AC3E}">
        <p14:creationId xmlns:p14="http://schemas.microsoft.com/office/powerpoint/2010/main" val="215321967"/>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583380" y="726948"/>
            <a:ext cx="7464387" cy="497934"/>
            <a:chOff x="4099943" y="2819853"/>
            <a:chExt cx="2570275" cy="497934"/>
          </a:xfrm>
        </p:grpSpPr>
        <p:sp>
          <p:nvSpPr>
            <p:cNvPr id="4" name="平行四边形 3"/>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5" name="平行四边形 4"/>
            <p:cNvSpPr/>
            <p:nvPr/>
          </p:nvSpPr>
          <p:spPr bwMode="auto">
            <a:xfrm>
              <a:off x="4122533" y="2819853"/>
              <a:ext cx="2547685"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6" name="矩形 5"/>
            <p:cNvSpPr/>
            <p:nvPr/>
          </p:nvSpPr>
          <p:spPr>
            <a:xfrm>
              <a:off x="4216534" y="2853798"/>
              <a:ext cx="2359684" cy="40011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prstClr val="black">
                      <a:lumMod val="95000"/>
                      <a:lumOff val="5000"/>
                    </a:prstClr>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监督学习、无监督学习和强化学习各自的特点 </a:t>
              </a:r>
            </a:p>
          </p:txBody>
        </p:sp>
      </p:grpSp>
      <p:sp>
        <p:nvSpPr>
          <p:cNvPr id="2" name="矩形 1">
            <a:extLst>
              <a:ext uri="{FF2B5EF4-FFF2-40B4-BE49-F238E27FC236}">
                <a16:creationId xmlns:a16="http://schemas.microsoft.com/office/drawing/2014/main" id="{7965CB01-92A3-443E-A48D-9A76D23A2AB1}"/>
              </a:ext>
            </a:extLst>
          </p:cNvPr>
          <p:cNvSpPr/>
          <p:nvPr/>
        </p:nvSpPr>
        <p:spPr>
          <a:xfrm>
            <a:off x="1524000" y="1724921"/>
            <a:ext cx="10213145" cy="1077218"/>
          </a:xfrm>
          <a:prstGeom prst="rect">
            <a:avLst/>
          </a:prstGeom>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zh-CN"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强化学习实际上是智能体在与环境交互中去学习能帮助其获得最大化奖励这一策略的过程。在每一次迭代中，智能体根据当前策略选择一个动作，该动作影响了环境，导致环境发生了改变，智能体此时从环境得到状态变化和奖励反馈等信息，并根据这些反馈来更新其内部的策略。这一过程与人类从与环境交互中学习这一方式具有相似之处。</a:t>
            </a:r>
          </a:p>
        </p:txBody>
      </p:sp>
      <p:sp>
        <p:nvSpPr>
          <p:cNvPr id="12" name="矩形 11">
            <a:extLst>
              <a:ext uri="{FF2B5EF4-FFF2-40B4-BE49-F238E27FC236}">
                <a16:creationId xmlns:a16="http://schemas.microsoft.com/office/drawing/2014/main" id="{1FD4970F-7E2C-458F-B4B0-4A67620D377B}"/>
              </a:ext>
            </a:extLst>
          </p:cNvPr>
          <p:cNvSpPr/>
          <p:nvPr/>
        </p:nvSpPr>
        <p:spPr>
          <a:xfrm>
            <a:off x="852473" y="129010"/>
            <a:ext cx="2236510"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mn-cs"/>
              </a:rPr>
              <a:t>一、</a:t>
            </a: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强化学习问题定义</a:t>
            </a:r>
          </a:p>
        </p:txBody>
      </p:sp>
      <p:pic>
        <p:nvPicPr>
          <p:cNvPr id="7" name="图片 6">
            <a:extLst>
              <a:ext uri="{FF2B5EF4-FFF2-40B4-BE49-F238E27FC236}">
                <a16:creationId xmlns:a16="http://schemas.microsoft.com/office/drawing/2014/main" id="{997D6CFE-F6FF-47DB-B309-A480B0B79431}"/>
              </a:ext>
            </a:extLst>
          </p:cNvPr>
          <p:cNvPicPr>
            <a:picLocks noChangeAspect="1"/>
          </p:cNvPicPr>
          <p:nvPr/>
        </p:nvPicPr>
        <p:blipFill>
          <a:blip r:embed="rId3"/>
          <a:stretch>
            <a:fillRect/>
          </a:stretch>
        </p:blipFill>
        <p:spPr>
          <a:xfrm>
            <a:off x="6171027" y="3067768"/>
            <a:ext cx="5739618" cy="2426353"/>
          </a:xfrm>
          <a:prstGeom prst="rect">
            <a:avLst/>
          </a:prstGeom>
        </p:spPr>
      </p:pic>
      <p:sp>
        <p:nvSpPr>
          <p:cNvPr id="13" name="矩形 12">
            <a:extLst>
              <a:ext uri="{FF2B5EF4-FFF2-40B4-BE49-F238E27FC236}">
                <a16:creationId xmlns:a16="http://schemas.microsoft.com/office/drawing/2014/main" id="{614E7A0F-A5DE-4C6C-A9BB-8C93529F3DAD}"/>
              </a:ext>
            </a:extLst>
          </p:cNvPr>
          <p:cNvSpPr/>
          <p:nvPr/>
        </p:nvSpPr>
        <p:spPr>
          <a:xfrm>
            <a:off x="323557" y="3302178"/>
            <a:ext cx="5347524" cy="2321918"/>
          </a:xfrm>
          <a:prstGeom prst="rect">
            <a:avLst/>
          </a:prstGeom>
        </p:spPr>
        <p:txBody>
          <a:bodyPr wrap="square">
            <a:spAutoFit/>
          </a:bodyPr>
          <a:lstStyle/>
          <a:p>
            <a:pPr marL="342900" marR="0" lvl="0" indent="-342900" algn="l" defTabSz="914400" rtl="0" eaLnBrk="1" fontAlgn="auto" latinLnBrk="0" hangingPunct="1">
              <a:lnSpc>
                <a:spcPct val="150000"/>
              </a:lnSpc>
              <a:spcBef>
                <a:spcPts val="0"/>
              </a:spcBef>
              <a:spcAft>
                <a:spcPts val="0"/>
              </a:spcAft>
              <a:buClrTx/>
              <a:buSzTx/>
              <a:buFont typeface="Wingdings" panose="05000000000000000000" pitchFamily="2" charset="2"/>
              <a:buChar char="l"/>
              <a:tabLst/>
              <a:defRPr/>
            </a:pPr>
            <a:r>
              <a:rPr kumimoji="0" lang="zh-CN" altLang="en-US" sz="1400" b="1" i="0" u="none" strike="noStrike" kern="1200" cap="none" spc="0" normalizeH="0" baseline="0" noProof="0" dirty="0">
                <a:ln>
                  <a:noFill/>
                </a:ln>
                <a:solidFill>
                  <a:srgbClr val="0070C0"/>
                </a:solidFill>
                <a:effectLst/>
                <a:uLnTx/>
                <a:uFillTx/>
                <a:latin typeface="Calibri"/>
                <a:ea typeface="微软雅黑" panose="020B0503020204020204" pitchFamily="34" charset="-122"/>
                <a:cs typeface="+mn-cs"/>
              </a:rPr>
              <a:t>基于评估：</a:t>
            </a:r>
            <a:r>
              <a:rPr kumimoji="0" lang="zh-CN" altLang="en-US" sz="1400" b="1"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强化学习利用环境评估当前策略，以此为依据进行优化</a:t>
            </a:r>
            <a:endParaRPr kumimoji="0" lang="en-US" altLang="zh-CN" sz="1400" b="1"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endParaRPr>
          </a:p>
          <a:p>
            <a:pPr marL="342900" marR="0" lvl="0" indent="-342900" algn="l" defTabSz="914400" rtl="0" eaLnBrk="1" fontAlgn="auto" latinLnBrk="0" hangingPunct="1">
              <a:lnSpc>
                <a:spcPct val="150000"/>
              </a:lnSpc>
              <a:spcBef>
                <a:spcPts val="0"/>
              </a:spcBef>
              <a:spcAft>
                <a:spcPts val="0"/>
              </a:spcAft>
              <a:buClrTx/>
              <a:buSzTx/>
              <a:buFont typeface="Wingdings" panose="05000000000000000000" pitchFamily="2" charset="2"/>
              <a:buChar char="l"/>
              <a:tabLst/>
              <a:defRPr/>
            </a:pPr>
            <a:r>
              <a:rPr kumimoji="0" lang="zh-CN" altLang="en-US" sz="1400" b="1" i="0" u="none" strike="noStrike" kern="1200" cap="none" spc="0" normalizeH="0" baseline="0" noProof="0" dirty="0">
                <a:ln>
                  <a:noFill/>
                </a:ln>
                <a:solidFill>
                  <a:srgbClr val="0070C0"/>
                </a:solidFill>
                <a:effectLst/>
                <a:uLnTx/>
                <a:uFillTx/>
                <a:latin typeface="Calibri"/>
                <a:ea typeface="微软雅黑" panose="020B0503020204020204" pitchFamily="34" charset="-122"/>
                <a:cs typeface="+mn-cs"/>
              </a:rPr>
              <a:t>交互性：</a:t>
            </a:r>
            <a:r>
              <a:rPr kumimoji="0" lang="zh-CN" altLang="en-US" sz="1400" b="1"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强化学习的数据在与环境的交互中产生</a:t>
            </a:r>
            <a:endParaRPr kumimoji="0" lang="en-US" altLang="zh-CN" sz="1400" b="1"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endParaRPr>
          </a:p>
          <a:p>
            <a:pPr marL="342900" marR="0" lvl="0" indent="-342900" algn="l" defTabSz="914400" rtl="0" eaLnBrk="1" fontAlgn="auto" latinLnBrk="0" hangingPunct="1">
              <a:lnSpc>
                <a:spcPct val="150000"/>
              </a:lnSpc>
              <a:spcBef>
                <a:spcPts val="0"/>
              </a:spcBef>
              <a:spcAft>
                <a:spcPts val="0"/>
              </a:spcAft>
              <a:buClrTx/>
              <a:buSzTx/>
              <a:buFont typeface="Wingdings" panose="05000000000000000000" pitchFamily="2" charset="2"/>
              <a:buChar char="l"/>
              <a:tabLst/>
              <a:defRPr/>
            </a:pPr>
            <a:r>
              <a:rPr kumimoji="0" lang="zh-CN" altLang="en-US" sz="1400" b="1" i="0" u="none" strike="noStrike" kern="1200" cap="none" spc="0" normalizeH="0" baseline="0" noProof="0" dirty="0">
                <a:ln>
                  <a:noFill/>
                </a:ln>
                <a:solidFill>
                  <a:srgbClr val="0070C0"/>
                </a:solidFill>
                <a:effectLst/>
                <a:uLnTx/>
                <a:uFillTx/>
                <a:latin typeface="Calibri"/>
                <a:ea typeface="微软雅黑" panose="020B0503020204020204" pitchFamily="34" charset="-122"/>
                <a:cs typeface="+mn-cs"/>
              </a:rPr>
              <a:t>序列决策过程：</a:t>
            </a:r>
            <a:r>
              <a:rPr kumimoji="0" lang="zh-CN" altLang="en-US" sz="1400" b="1"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智能主体在与环境的交互中需要作出一系列的决策，这些决策往往是前后关联的</a:t>
            </a:r>
            <a:endParaRPr kumimoji="0" lang="en-US" altLang="zh-CN" sz="1400" b="1"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       注：现实中强化学习问题往往还具有奖励滞后，基于采样的评估等特点</a:t>
            </a:r>
            <a:endParaRPr kumimoji="0" lang="en-US" altLang="zh-CN" sz="1400" b="1"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2454755080"/>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583380" y="726948"/>
            <a:ext cx="7464387" cy="497934"/>
            <a:chOff x="4099943" y="2819853"/>
            <a:chExt cx="2570275" cy="497934"/>
          </a:xfrm>
        </p:grpSpPr>
        <p:sp>
          <p:nvSpPr>
            <p:cNvPr id="4" name="平行四边形 3"/>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5" name="平行四边形 4"/>
            <p:cNvSpPr/>
            <p:nvPr/>
          </p:nvSpPr>
          <p:spPr bwMode="auto">
            <a:xfrm>
              <a:off x="4122533" y="2819853"/>
              <a:ext cx="2547685"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6" name="矩形 5"/>
            <p:cNvSpPr/>
            <p:nvPr/>
          </p:nvSpPr>
          <p:spPr>
            <a:xfrm>
              <a:off x="4216534" y="2853798"/>
              <a:ext cx="2359684" cy="400110"/>
            </a:xfrm>
            <a:prstGeom prst="rect">
              <a:avLst/>
            </a:prstGeom>
          </p:spPr>
          <p:txBody>
            <a:bodyPr wrap="square">
              <a:spAutoFit/>
            </a:bodyPr>
            <a:lstStyle/>
            <a:p>
              <a:pPr marL="0" marR="0" lvl="0" indent="0" algn="ctr" defTabSz="914400" rtl="0" eaLnBrk="1" fontAlgn="auto" latinLnBrk="0" hangingPunct="1">
                <a:lnSpc>
                  <a:spcPct val="100000"/>
                </a:lnSpc>
                <a:spcBef>
                  <a:spcPct val="50000"/>
                </a:spcBef>
                <a:spcAft>
                  <a:spcPts val="0"/>
                </a:spcAft>
                <a:buClrTx/>
                <a:buSzTx/>
                <a:buFontTx/>
                <a:buNone/>
                <a:tabLst/>
                <a:defRPr/>
              </a:pPr>
              <a:r>
                <a:rPr kumimoji="0" lang="zh-CN" altLang="en-US" sz="2000" b="1" i="0" u="none" strike="noStrike" kern="1200" cap="none" spc="0" normalizeH="0" baseline="0" noProof="0" dirty="0">
                  <a:ln>
                    <a:noFill/>
                  </a:ln>
                  <a:solidFill>
                    <a:prstClr val="black">
                      <a:lumMod val="95000"/>
                      <a:lumOff val="5000"/>
                    </a:prstClr>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马尔可夫决策过程：机器人寻路问题</a:t>
              </a:r>
              <a:endParaRPr kumimoji="0" lang="zh-CN" altLang="en-US" sz="2000" b="1" i="0" u="none" strike="noStrike" kern="120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endParaRPr>
            </a:p>
          </p:txBody>
        </p:sp>
      </p:grpSp>
      <p:sp>
        <p:nvSpPr>
          <p:cNvPr id="23" name="矩形 22">
            <a:extLst>
              <a:ext uri="{FF2B5EF4-FFF2-40B4-BE49-F238E27FC236}">
                <a16:creationId xmlns:a16="http://schemas.microsoft.com/office/drawing/2014/main" id="{6F77A2E9-3941-4386-A0DF-CDEBD25143F3}"/>
              </a:ext>
            </a:extLst>
          </p:cNvPr>
          <p:cNvSpPr/>
          <p:nvPr/>
        </p:nvSpPr>
        <p:spPr>
          <a:xfrm>
            <a:off x="852473" y="129010"/>
            <a:ext cx="2236510"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mn-cs"/>
              </a:rPr>
              <a:t>一、</a:t>
            </a: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强化学习问题定义</a:t>
            </a:r>
          </a:p>
        </p:txBody>
      </p:sp>
      <mc:AlternateContent xmlns:mc="http://schemas.openxmlformats.org/markup-compatibility/2006" xmlns:a14="http://schemas.microsoft.com/office/drawing/2010/main">
        <mc:Choice Requires="a14">
          <p:sp>
            <p:nvSpPr>
              <p:cNvPr id="2" name="矩形 1">
                <a:extLst>
                  <a:ext uri="{FF2B5EF4-FFF2-40B4-BE49-F238E27FC236}">
                    <a16:creationId xmlns:a16="http://schemas.microsoft.com/office/drawing/2014/main" id="{71CD7EA9-55C7-4A3D-BEF1-511C7912FDE3}"/>
                  </a:ext>
                </a:extLst>
              </p:cNvPr>
              <p:cNvSpPr/>
              <p:nvPr/>
            </p:nvSpPr>
            <p:spPr>
              <a:xfrm>
                <a:off x="253217" y="2116597"/>
                <a:ext cx="6813453" cy="2951705"/>
              </a:xfrm>
              <a:prstGeom prst="rect">
                <a:avLst/>
              </a:prstGeom>
            </p:spPr>
            <p:txBody>
              <a:bodyPr wrap="square">
                <a:spAutoFit/>
              </a:bodyPr>
              <a:lstStyle/>
              <a:p>
                <a:pPr marL="0" marR="0" lvl="0" indent="266700" algn="just" defTabSz="914400" rtl="0" eaLnBrk="1" fontAlgn="auto" latinLnBrk="0" hangingPunct="1">
                  <a:lnSpc>
                    <a:spcPct val="150000"/>
                  </a:lnSpc>
                  <a:spcBef>
                    <a:spcPts val="0"/>
                  </a:spcBef>
                  <a:spcAft>
                    <a:spcPts val="0"/>
                  </a:spcAft>
                  <a:buClrTx/>
                  <a:buSzTx/>
                  <a:buFontTx/>
                  <a:buNone/>
                  <a:tabLst/>
                  <a:defRPr/>
                </a:pPr>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如图</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6.2</a:t>
                </a:r>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所示</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3*3</a:t>
                </a:r>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的网格，假设有一个机器人位于</a:t>
                </a:r>
                <a14:m>
                  <m:oMath xmlns:m="http://schemas.openxmlformats.org/officeDocument/2006/math">
                    <m:sSub>
                      <m:sSubPr>
                        <m:ctrlPr>
                          <a:rPr kumimoji="0" lang="zh-CN" altLang="zh-CN"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𝑠</m:t>
                        </m:r>
                      </m:e>
                      <m:sub>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1</m:t>
                        </m:r>
                      </m:sub>
                    </m:sSub>
                  </m:oMath>
                </a14:m>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，试图从</a:t>
                </a:r>
                <a14:m>
                  <m:oMath xmlns:m="http://schemas.openxmlformats.org/officeDocument/2006/math">
                    <m:sSub>
                      <m:sSubPr>
                        <m:ctrlPr>
                          <a:rPr kumimoji="0" lang="zh-CN" altLang="zh-CN"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𝑠</m:t>
                        </m:r>
                      </m:e>
                      <m:sub>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1</m:t>
                        </m:r>
                      </m:sub>
                    </m:sSub>
                  </m:oMath>
                </a14:m>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这一初始位置向</a:t>
                </a:r>
                <a14:m>
                  <m:oMath xmlns:m="http://schemas.openxmlformats.org/officeDocument/2006/math">
                    <m:sSub>
                      <m:sSubPr>
                        <m:ctrlPr>
                          <a:rPr kumimoji="0" lang="zh-CN" altLang="zh-CN"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𝑠</m:t>
                        </m:r>
                      </m:e>
                      <m:sub>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9</m:t>
                        </m:r>
                      </m:sub>
                    </m:sSub>
                  </m:oMath>
                </a14:m>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这一目标位置移动。</a:t>
                </a:r>
                <a:endPar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endParaRPr>
              </a:p>
              <a:p>
                <a:pPr marL="285750" marR="0" lvl="0" indent="-285750" algn="just" defTabSz="914400" rtl="0" eaLnBrk="1" fontAlgn="auto" latinLnBrk="0" hangingPunct="1">
                  <a:lnSpc>
                    <a:spcPct val="150000"/>
                  </a:lnSpc>
                  <a:spcBef>
                    <a:spcPts val="0"/>
                  </a:spcBef>
                  <a:spcAft>
                    <a:spcPts val="0"/>
                  </a:spcAft>
                  <a:buClrTx/>
                  <a:buSzTx/>
                  <a:buFont typeface="Wingdings" panose="05000000000000000000" pitchFamily="2" charset="2"/>
                  <a:buChar char="l"/>
                  <a:tabLst/>
                  <a:defRPr/>
                </a:pPr>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假设机器人每一步只能向上或者向右移动一个方格，到达目标位置</a:t>
                </a:r>
                <a14:m>
                  <m:oMath xmlns:m="http://schemas.openxmlformats.org/officeDocument/2006/math">
                    <m:sSub>
                      <m:sSubPr>
                        <m:ctrlPr>
                          <a:rPr kumimoji="0" lang="zh-CN" altLang="zh-CN"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𝑠</m:t>
                        </m:r>
                      </m:e>
                      <m:sub>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9</m:t>
                        </m:r>
                      </m:sub>
                    </m:sSub>
                  </m:oMath>
                </a14:m>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则会获得奖励且游戏终止，机器人在移动过程中如果越出方格则会被惩罚且被损坏、并且游戏终止。</a:t>
                </a:r>
                <a:endPar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endParaRPr>
              </a:p>
              <a:p>
                <a:pPr marL="285750" marR="0" lvl="0" indent="-285750" algn="just" defTabSz="914400" rtl="0" eaLnBrk="1" fontAlgn="auto" latinLnBrk="0" hangingPunct="1">
                  <a:lnSpc>
                    <a:spcPct val="150000"/>
                  </a:lnSpc>
                  <a:spcBef>
                    <a:spcPts val="0"/>
                  </a:spcBef>
                  <a:spcAft>
                    <a:spcPts val="0"/>
                  </a:spcAft>
                  <a:buClrTx/>
                  <a:buSzTx/>
                  <a:buFont typeface="Wingdings" panose="05000000000000000000" pitchFamily="2" charset="2"/>
                  <a:buChar char="l"/>
                  <a:tabLst/>
                  <a:defRPr/>
                </a:pPr>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如何学习一种策略能够帮助机器人从</a:t>
                </a:r>
                <a14:m>
                  <m:oMath xmlns:m="http://schemas.openxmlformats.org/officeDocument/2006/math">
                    <m:sSub>
                      <m:sSubPr>
                        <m:ctrlPr>
                          <a:rPr kumimoji="0" lang="zh-CN" altLang="zh-CN"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𝑠</m:t>
                        </m:r>
                      </m:e>
                      <m:sub>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1</m:t>
                        </m:r>
                      </m:sub>
                    </m:sSub>
                  </m:oMath>
                </a14:m>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走到</a:t>
                </a:r>
                <a14:m>
                  <m:oMath xmlns:m="http://schemas.openxmlformats.org/officeDocument/2006/math">
                    <m:sSub>
                      <m:sSubPr>
                        <m:ctrlPr>
                          <a:rPr kumimoji="0" lang="zh-CN" altLang="zh-CN"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𝑠</m:t>
                        </m:r>
                      </m:e>
                      <m:sub>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9</m:t>
                        </m:r>
                      </m:sub>
                    </m:sSub>
                  </m:oMath>
                </a14:m>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 </a:t>
                </a:r>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这是一个典型的搜索问题，由此可见强化学习问题与搜索问题存在共通之处。</a:t>
                </a:r>
              </a:p>
            </p:txBody>
          </p:sp>
        </mc:Choice>
        <mc:Fallback xmlns="">
          <p:sp>
            <p:nvSpPr>
              <p:cNvPr id="2" name="矩形 1">
                <a:extLst>
                  <a:ext uri="{FF2B5EF4-FFF2-40B4-BE49-F238E27FC236}">
                    <a16:creationId xmlns:a16="http://schemas.microsoft.com/office/drawing/2014/main" id="{71CD7EA9-55C7-4A3D-BEF1-511C7912FDE3}"/>
                  </a:ext>
                </a:extLst>
              </p:cNvPr>
              <p:cNvSpPr>
                <a:spLocks noRot="1" noChangeAspect="1" noMove="1" noResize="1" noEditPoints="1" noAdjustHandles="1" noChangeArrowheads="1" noChangeShapeType="1" noTextEdit="1"/>
              </p:cNvSpPr>
              <p:nvPr/>
            </p:nvSpPr>
            <p:spPr>
              <a:xfrm>
                <a:off x="253217" y="2116597"/>
                <a:ext cx="6813453" cy="2951705"/>
              </a:xfrm>
              <a:prstGeom prst="rect">
                <a:avLst/>
              </a:prstGeom>
              <a:blipFill>
                <a:blip r:embed="rId3"/>
                <a:stretch>
                  <a:fillRect l="-806" r="-806" b="-2479"/>
                </a:stretch>
              </a:blipFill>
            </p:spPr>
            <p:txBody>
              <a:bodyPr/>
              <a:lstStyle/>
              <a:p>
                <a:r>
                  <a:rPr lang="zh-CN" altLang="en-US">
                    <a:noFill/>
                  </a:rPr>
                  <a:t> </a:t>
                </a:r>
              </a:p>
            </p:txBody>
          </p:sp>
        </mc:Fallback>
      </mc:AlternateContent>
      <p:pic>
        <p:nvPicPr>
          <p:cNvPr id="8" name="图片 7">
            <a:extLst>
              <a:ext uri="{FF2B5EF4-FFF2-40B4-BE49-F238E27FC236}">
                <a16:creationId xmlns:a16="http://schemas.microsoft.com/office/drawing/2014/main" id="{1A9E3C52-A420-4586-9360-9430D1501FE1}"/>
              </a:ext>
            </a:extLst>
          </p:cNvPr>
          <p:cNvPicPr>
            <a:picLocks noChangeAspect="1"/>
          </p:cNvPicPr>
          <p:nvPr/>
        </p:nvPicPr>
        <p:blipFill>
          <a:blip r:embed="rId4"/>
          <a:stretch>
            <a:fillRect/>
          </a:stretch>
        </p:blipFill>
        <p:spPr>
          <a:xfrm>
            <a:off x="7536721" y="2017639"/>
            <a:ext cx="3555072" cy="3731357"/>
          </a:xfrm>
          <a:prstGeom prst="rect">
            <a:avLst/>
          </a:prstGeom>
        </p:spPr>
      </p:pic>
    </p:spTree>
    <p:extLst>
      <p:ext uri="{BB962C8B-B14F-4D97-AF65-F5344CB8AC3E}">
        <p14:creationId xmlns:p14="http://schemas.microsoft.com/office/powerpoint/2010/main" val="698170634"/>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583380" y="726948"/>
            <a:ext cx="7464387" cy="497934"/>
            <a:chOff x="4099943" y="2819853"/>
            <a:chExt cx="2570275" cy="497934"/>
          </a:xfrm>
        </p:grpSpPr>
        <p:sp>
          <p:nvSpPr>
            <p:cNvPr id="4" name="平行四边形 3"/>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5" name="平行四边形 4"/>
            <p:cNvSpPr/>
            <p:nvPr/>
          </p:nvSpPr>
          <p:spPr bwMode="auto">
            <a:xfrm>
              <a:off x="4122533" y="2819853"/>
              <a:ext cx="2547685"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6" name="矩形 5"/>
            <p:cNvSpPr/>
            <p:nvPr/>
          </p:nvSpPr>
          <p:spPr>
            <a:xfrm>
              <a:off x="4216534" y="2853798"/>
              <a:ext cx="2359684" cy="400110"/>
            </a:xfrm>
            <a:prstGeom prst="rect">
              <a:avLst/>
            </a:prstGeom>
          </p:spPr>
          <p:txBody>
            <a:bodyPr wrap="square">
              <a:spAutoFit/>
            </a:bodyPr>
            <a:lstStyle/>
            <a:p>
              <a:pPr marL="0" marR="0" lvl="0" indent="0" algn="ctr" defTabSz="914400" rtl="0" eaLnBrk="1" fontAlgn="auto" latinLnBrk="0" hangingPunct="1">
                <a:lnSpc>
                  <a:spcPct val="100000"/>
                </a:lnSpc>
                <a:spcBef>
                  <a:spcPct val="50000"/>
                </a:spcBef>
                <a:spcAft>
                  <a:spcPts val="0"/>
                </a:spcAft>
                <a:buClrTx/>
                <a:buSzTx/>
                <a:buFontTx/>
                <a:buNone/>
                <a:tabLst/>
                <a:defRPr/>
              </a:pPr>
              <a:r>
                <a:rPr kumimoji="0" lang="zh-CN" altLang="en-US" sz="2000" b="1" i="0" u="none" strike="noStrike" kern="1200" cap="none" spc="0" normalizeH="0" baseline="0" noProof="0" dirty="0">
                  <a:ln>
                    <a:noFill/>
                  </a:ln>
                  <a:solidFill>
                    <a:prstClr val="black">
                      <a:lumMod val="95000"/>
                      <a:lumOff val="5000"/>
                    </a:prstClr>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马尔可夫决策过程：机器人寻路问题</a:t>
              </a:r>
              <a:endParaRPr kumimoji="0" lang="zh-CN" altLang="en-US" sz="2000" b="1" i="0" u="none" strike="noStrike" kern="120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endParaRPr>
            </a:p>
          </p:txBody>
        </p:sp>
      </p:grpSp>
      <p:sp>
        <p:nvSpPr>
          <p:cNvPr id="23" name="矩形 22">
            <a:extLst>
              <a:ext uri="{FF2B5EF4-FFF2-40B4-BE49-F238E27FC236}">
                <a16:creationId xmlns:a16="http://schemas.microsoft.com/office/drawing/2014/main" id="{6F77A2E9-3941-4386-A0DF-CDEBD25143F3}"/>
              </a:ext>
            </a:extLst>
          </p:cNvPr>
          <p:cNvSpPr/>
          <p:nvPr/>
        </p:nvSpPr>
        <p:spPr>
          <a:xfrm>
            <a:off x="852473" y="129010"/>
            <a:ext cx="2236510"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mn-cs"/>
              </a:rPr>
              <a:t>一、</a:t>
            </a: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强化学习问题定义</a:t>
            </a:r>
          </a:p>
        </p:txBody>
      </p:sp>
      <p:pic>
        <p:nvPicPr>
          <p:cNvPr id="8" name="图片 7">
            <a:extLst>
              <a:ext uri="{FF2B5EF4-FFF2-40B4-BE49-F238E27FC236}">
                <a16:creationId xmlns:a16="http://schemas.microsoft.com/office/drawing/2014/main" id="{1A9E3C52-A420-4586-9360-9430D1501FE1}"/>
              </a:ext>
            </a:extLst>
          </p:cNvPr>
          <p:cNvPicPr>
            <a:picLocks noChangeAspect="1"/>
          </p:cNvPicPr>
          <p:nvPr/>
        </p:nvPicPr>
        <p:blipFill>
          <a:blip r:embed="rId3"/>
          <a:stretch>
            <a:fillRect/>
          </a:stretch>
        </p:blipFill>
        <p:spPr>
          <a:xfrm>
            <a:off x="7536721" y="2017639"/>
            <a:ext cx="3555072" cy="3731357"/>
          </a:xfrm>
          <a:prstGeom prst="rect">
            <a:avLst/>
          </a:prstGeom>
        </p:spPr>
      </p:pic>
      <mc:AlternateContent xmlns:mc="http://schemas.openxmlformats.org/markup-compatibility/2006" xmlns:a14="http://schemas.microsoft.com/office/drawing/2010/main">
        <mc:Choice Requires="a14">
          <p:graphicFrame>
            <p:nvGraphicFramePr>
              <p:cNvPr id="9" name="表格 8">
                <a:extLst>
                  <a:ext uri="{FF2B5EF4-FFF2-40B4-BE49-F238E27FC236}">
                    <a16:creationId xmlns:a16="http://schemas.microsoft.com/office/drawing/2014/main" id="{F81C0296-2587-4B92-97A1-BA9AA5AF30A9}"/>
                  </a:ext>
                </a:extLst>
              </p:cNvPr>
              <p:cNvGraphicFramePr>
                <a:graphicFrameLocks noGrp="1"/>
              </p:cNvGraphicFramePr>
              <p:nvPr>
                <p:extLst/>
              </p:nvPr>
            </p:nvGraphicFramePr>
            <p:xfrm>
              <a:off x="1452489" y="2275791"/>
              <a:ext cx="5280031" cy="2763865"/>
            </p:xfrm>
            <a:graphic>
              <a:graphicData uri="http://schemas.openxmlformats.org/drawingml/2006/table">
                <a:tbl>
                  <a:tblPr firstRow="1" bandRow="1">
                    <a:tableStyleId>{5C22544A-7EE6-4342-B048-85BDC9FD1C3A}</a:tableStyleId>
                  </a:tblPr>
                  <a:tblGrid>
                    <a:gridCol w="1202782">
                      <a:extLst>
                        <a:ext uri="{9D8B030D-6E8A-4147-A177-3AD203B41FA5}">
                          <a16:colId xmlns:a16="http://schemas.microsoft.com/office/drawing/2014/main" val="2155908373"/>
                        </a:ext>
                      </a:extLst>
                    </a:gridCol>
                    <a:gridCol w="4077249">
                      <a:extLst>
                        <a:ext uri="{9D8B030D-6E8A-4147-A177-3AD203B41FA5}">
                          <a16:colId xmlns:a16="http://schemas.microsoft.com/office/drawing/2014/main" val="1954019097"/>
                        </a:ext>
                      </a:extLst>
                    </a:gridCol>
                  </a:tblGrid>
                  <a:tr h="439706">
                    <a:tc>
                      <a:txBody>
                        <a:bodyPr/>
                        <a:lstStyle/>
                        <a:p>
                          <a:pPr algn="ctr"/>
                          <a:r>
                            <a:rPr lang="zh-CN" altLang="en-US" sz="1600" b="1" kern="1200" dirty="0">
                              <a:solidFill>
                                <a:srgbClr val="0070C0"/>
                              </a:solidFill>
                              <a:latin typeface="Times New Roman" panose="02020603050405020304" pitchFamily="18" charset="0"/>
                              <a:ea typeface="黑体" pitchFamily="49" charset="-122"/>
                              <a:cs typeface="Times New Roman" panose="02020603050405020304" pitchFamily="18" charset="0"/>
                            </a:rPr>
                            <a:t>智能主体</a:t>
                          </a: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indent="0" algn="ctr" defTabSz="914400" rtl="0" eaLnBrk="1" latinLnBrk="0" hangingPunct="1">
                            <a:lnSpc>
                              <a:spcPct val="150000"/>
                            </a:lnSpc>
                            <a:buFont typeface="Wingdings" panose="05000000000000000000" pitchFamily="2" charset="2"/>
                            <a:buNone/>
                          </a:pPr>
                          <a:r>
                            <a:rPr lang="zh-CN" altLang="en-US" sz="1600" b="1" kern="1200"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迷宫机器人</a:t>
                          </a: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29291553"/>
                      </a:ext>
                    </a:extLst>
                  </a:tr>
                  <a:tr h="439706">
                    <a:tc>
                      <a:txBody>
                        <a:bodyPr/>
                        <a:lstStyle/>
                        <a:p>
                          <a:pPr algn="ctr"/>
                          <a:r>
                            <a:rPr lang="zh-CN" altLang="en-US" sz="1600" b="1" kern="1200" dirty="0">
                              <a:solidFill>
                                <a:srgbClr val="0070C0"/>
                              </a:solidFill>
                              <a:latin typeface="Times New Roman" panose="02020603050405020304" pitchFamily="18" charset="0"/>
                              <a:ea typeface="黑体" pitchFamily="49" charset="-122"/>
                              <a:cs typeface="Times New Roman" panose="02020603050405020304" pitchFamily="18" charset="0"/>
                            </a:rPr>
                            <a:t>环境</a:t>
                          </a: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indent="0" algn="ctr" defTabSz="914400" rtl="0" eaLnBrk="1" latinLnBrk="0" hangingPunct="1">
                            <a:lnSpc>
                              <a:spcPct val="150000"/>
                            </a:lnSpc>
                            <a:buFont typeface="Wingdings" panose="05000000000000000000" pitchFamily="2" charset="2"/>
                            <a:buNone/>
                          </a:pPr>
                          <a14:m>
                            <m:oMath xmlns:m="http://schemas.openxmlformats.org/officeDocument/2006/math">
                              <m:r>
                                <a:rPr lang="en-US" altLang="zh-CN" sz="1600" b="1" kern="1200" smtClean="0">
                                  <a:solidFill>
                                    <a:schemeClr val="tx1"/>
                                  </a:solidFill>
                                  <a:latin typeface="Cambria Math" panose="02040503050406030204" pitchFamily="18" charset="0"/>
                                  <a:ea typeface="华文楷体" panose="02010600040101010101" pitchFamily="2" charset="-122"/>
                                  <a:cs typeface="Times New Roman" panose="02020603050405020304" pitchFamily="18" charset="0"/>
                                </a:rPr>
                                <m:t>3×3</m:t>
                              </m:r>
                            </m:oMath>
                          </a14:m>
                          <a:r>
                            <a:rPr lang="zh-CN" altLang="en-US" sz="1600" b="1" kern="1200"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方格</a:t>
                          </a: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18301015"/>
                      </a:ext>
                    </a:extLst>
                  </a:tr>
                  <a:tr h="628151">
                    <a:tc>
                      <a:txBody>
                        <a:bodyPr/>
                        <a:lstStyle/>
                        <a:p>
                          <a:pPr marL="0" algn="ctr" defTabSz="685800" rtl="0" eaLnBrk="1" latinLnBrk="0" hangingPunct="1"/>
                          <a:r>
                            <a:rPr lang="zh-CN" altLang="en-US" sz="1600" b="1" kern="1200" dirty="0">
                              <a:solidFill>
                                <a:srgbClr val="0070C0"/>
                              </a:solidFill>
                              <a:latin typeface="Times New Roman" panose="02020603050405020304" pitchFamily="18" charset="0"/>
                              <a:ea typeface="黑体" pitchFamily="49" charset="-122"/>
                              <a:cs typeface="Times New Roman" panose="02020603050405020304" pitchFamily="18" charset="0"/>
                            </a:rPr>
                            <a:t>状态</a:t>
                          </a: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indent="0" algn="ctr" defTabSz="914400" rtl="0" eaLnBrk="1" latinLnBrk="0" hangingPunct="1">
                            <a:lnSpc>
                              <a:spcPct val="150000"/>
                            </a:lnSpc>
                            <a:buFont typeface="Wingdings" panose="05000000000000000000" pitchFamily="2" charset="2"/>
                            <a:buNone/>
                          </a:pPr>
                          <a:r>
                            <a:rPr lang="zh-CN" altLang="en-US" sz="1600" b="1" kern="1200"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机器人当前时刻所处方格</a:t>
                          </a: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6911582"/>
                      </a:ext>
                    </a:extLst>
                  </a:tr>
                  <a:tr h="628151">
                    <a:tc>
                      <a:txBody>
                        <a:bodyPr/>
                        <a:lstStyle/>
                        <a:p>
                          <a:pPr marL="0" algn="ctr" defTabSz="685800" rtl="0" eaLnBrk="1" latinLnBrk="0" hangingPunct="1"/>
                          <a:r>
                            <a:rPr lang="zh-CN" altLang="en-US" sz="1600" b="1" kern="1200" dirty="0">
                              <a:solidFill>
                                <a:srgbClr val="0070C0"/>
                              </a:solidFill>
                              <a:latin typeface="Times New Roman" panose="02020603050405020304" pitchFamily="18" charset="0"/>
                              <a:ea typeface="黑体" pitchFamily="49" charset="-122"/>
                              <a:cs typeface="Times New Roman" panose="02020603050405020304" pitchFamily="18" charset="0"/>
                            </a:rPr>
                            <a:t>动作</a:t>
                          </a: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indent="0" algn="ctr" defTabSz="914400" rtl="0" eaLnBrk="1" latinLnBrk="0" hangingPunct="1">
                            <a:lnSpc>
                              <a:spcPct val="150000"/>
                            </a:lnSpc>
                            <a:buFont typeface="Wingdings" panose="05000000000000000000" pitchFamily="2" charset="2"/>
                            <a:buNone/>
                          </a:pPr>
                          <a:r>
                            <a:rPr lang="zh-CN" altLang="en-US" sz="1600" b="1" kern="1200"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每次移动一个方格</a:t>
                          </a: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3939818"/>
                      </a:ext>
                    </a:extLst>
                  </a:tr>
                  <a:tr h="628151">
                    <a:tc>
                      <a:txBody>
                        <a:bodyPr/>
                        <a:lstStyle/>
                        <a:p>
                          <a:pPr marL="0" algn="ctr" defTabSz="685800" rtl="0" eaLnBrk="1" latinLnBrk="0" hangingPunct="1"/>
                          <a:r>
                            <a:rPr lang="zh-CN" altLang="en-US" sz="1600" b="1" kern="1200" dirty="0">
                              <a:solidFill>
                                <a:srgbClr val="0070C0"/>
                              </a:solidFill>
                              <a:latin typeface="Times New Roman" panose="02020603050405020304" pitchFamily="18" charset="0"/>
                              <a:ea typeface="黑体" pitchFamily="49" charset="-122"/>
                              <a:cs typeface="Times New Roman" panose="02020603050405020304" pitchFamily="18" charset="0"/>
                            </a:rPr>
                            <a:t>奖励</a:t>
                          </a: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indent="0" algn="ctr" defTabSz="914400" rtl="0" eaLnBrk="1" latinLnBrk="0" hangingPunct="1">
                            <a:lnSpc>
                              <a:spcPct val="150000"/>
                            </a:lnSpc>
                            <a:buFont typeface="Wingdings" panose="05000000000000000000" pitchFamily="2" charset="2"/>
                            <a:buNone/>
                          </a:pPr>
                          <a:r>
                            <a:rPr lang="zh-CN" altLang="en-US" sz="1600" b="1" kern="1200"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到达</a:t>
                          </a:r>
                          <a14:m>
                            <m:oMath xmlns:m="http://schemas.openxmlformats.org/officeDocument/2006/math">
                              <m:sSub>
                                <m:sSubPr>
                                  <m:ctrlPr>
                                    <a:rPr lang="en-US" altLang="zh-CN" sz="1600" b="1" i="1" kern="1200">
                                      <a:solidFill>
                                        <a:schemeClr val="tx1"/>
                                      </a:solidFill>
                                      <a:latin typeface="Cambria Math" panose="02040503050406030204" pitchFamily="18" charset="0"/>
                                      <a:ea typeface="华文楷体" panose="02010600040101010101" pitchFamily="2" charset="-122"/>
                                      <a:cs typeface="Times New Roman" panose="02020603050405020304" pitchFamily="18" charset="0"/>
                                    </a:rPr>
                                  </m:ctrlPr>
                                </m:sSubPr>
                                <m:e>
                                  <m:r>
                                    <a:rPr lang="en-US" altLang="zh-CN" sz="1600" b="1" kern="1200">
                                      <a:solidFill>
                                        <a:schemeClr val="tx1"/>
                                      </a:solidFill>
                                      <a:latin typeface="Cambria Math" panose="02040503050406030204" pitchFamily="18" charset="0"/>
                                      <a:ea typeface="华文楷体" panose="02010600040101010101" pitchFamily="2" charset="-122"/>
                                      <a:cs typeface="Times New Roman" panose="02020603050405020304" pitchFamily="18" charset="0"/>
                                    </a:rPr>
                                    <m:t>𝑠</m:t>
                                  </m:r>
                                </m:e>
                                <m:sub>
                                  <m:r>
                                    <a:rPr lang="en-US" altLang="zh-CN" sz="1600" b="1" kern="1200" smtClean="0">
                                      <a:solidFill>
                                        <a:schemeClr val="tx1"/>
                                      </a:solidFill>
                                      <a:latin typeface="Cambria Math" panose="02040503050406030204" pitchFamily="18" charset="0"/>
                                      <a:ea typeface="华文楷体" panose="02010600040101010101" pitchFamily="2" charset="-122"/>
                                      <a:cs typeface="Times New Roman" panose="02020603050405020304" pitchFamily="18" charset="0"/>
                                    </a:rPr>
                                    <m:t>9</m:t>
                                  </m:r>
                                </m:sub>
                              </m:sSub>
                            </m:oMath>
                          </a14:m>
                          <a:r>
                            <a:rPr lang="zh-CN" altLang="en-US" sz="1600" b="1" kern="1200"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时给予奖励；越界时给予惩罚</a:t>
                          </a:r>
                          <a:endParaRPr lang="en-US" altLang="zh-CN" sz="1600" b="1" kern="1200"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0540184"/>
                      </a:ext>
                    </a:extLst>
                  </a:tr>
                </a:tbl>
              </a:graphicData>
            </a:graphic>
          </p:graphicFrame>
        </mc:Choice>
        <mc:Fallback xmlns="">
          <p:graphicFrame>
            <p:nvGraphicFramePr>
              <p:cNvPr id="9" name="表格 8">
                <a:extLst>
                  <a:ext uri="{FF2B5EF4-FFF2-40B4-BE49-F238E27FC236}">
                    <a16:creationId xmlns:a16="http://schemas.microsoft.com/office/drawing/2014/main" id="{F81C0296-2587-4B92-97A1-BA9AA5AF30A9}"/>
                  </a:ext>
                </a:extLst>
              </p:cNvPr>
              <p:cNvGraphicFramePr>
                <a:graphicFrameLocks noGrp="1"/>
              </p:cNvGraphicFramePr>
              <p:nvPr>
                <p:extLst>
                  <p:ext uri="{D42A27DB-BD31-4B8C-83A1-F6EECF244321}">
                    <p14:modId xmlns:p14="http://schemas.microsoft.com/office/powerpoint/2010/main" val="1748841421"/>
                  </p:ext>
                </p:extLst>
              </p:nvPr>
            </p:nvGraphicFramePr>
            <p:xfrm>
              <a:off x="1452489" y="2275791"/>
              <a:ext cx="5280031" cy="2763865"/>
            </p:xfrm>
            <a:graphic>
              <a:graphicData uri="http://schemas.openxmlformats.org/drawingml/2006/table">
                <a:tbl>
                  <a:tblPr firstRow="1" bandRow="1">
                    <a:tableStyleId>{5C22544A-7EE6-4342-B048-85BDC9FD1C3A}</a:tableStyleId>
                  </a:tblPr>
                  <a:tblGrid>
                    <a:gridCol w="1202782">
                      <a:extLst>
                        <a:ext uri="{9D8B030D-6E8A-4147-A177-3AD203B41FA5}">
                          <a16:colId xmlns:a16="http://schemas.microsoft.com/office/drawing/2014/main" val="2155908373"/>
                        </a:ext>
                      </a:extLst>
                    </a:gridCol>
                    <a:gridCol w="4077249">
                      <a:extLst>
                        <a:ext uri="{9D8B030D-6E8A-4147-A177-3AD203B41FA5}">
                          <a16:colId xmlns:a16="http://schemas.microsoft.com/office/drawing/2014/main" val="1954019097"/>
                        </a:ext>
                      </a:extLst>
                    </a:gridCol>
                  </a:tblGrid>
                  <a:tr h="439706">
                    <a:tc>
                      <a:txBody>
                        <a:bodyPr/>
                        <a:lstStyle/>
                        <a:p>
                          <a:pPr algn="ctr"/>
                          <a:r>
                            <a:rPr lang="zh-CN" altLang="en-US" sz="1600" b="1" kern="1200" dirty="0">
                              <a:solidFill>
                                <a:srgbClr val="0070C0"/>
                              </a:solidFill>
                              <a:latin typeface="Times New Roman" panose="02020603050405020304" pitchFamily="18" charset="0"/>
                              <a:ea typeface="黑体" pitchFamily="49" charset="-122"/>
                              <a:cs typeface="Times New Roman" panose="02020603050405020304" pitchFamily="18" charset="0"/>
                            </a:rPr>
                            <a:t>智能主体</a:t>
                          </a: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indent="0" algn="ctr" defTabSz="914400" rtl="0" eaLnBrk="1" latinLnBrk="0" hangingPunct="1">
                            <a:lnSpc>
                              <a:spcPct val="150000"/>
                            </a:lnSpc>
                            <a:buFont typeface="Wingdings" panose="05000000000000000000" pitchFamily="2" charset="2"/>
                            <a:buNone/>
                          </a:pPr>
                          <a:r>
                            <a:rPr lang="zh-CN" altLang="en-US" sz="1600" b="1" kern="1200"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迷宫机器人</a:t>
                          </a: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29291553"/>
                      </a:ext>
                    </a:extLst>
                  </a:tr>
                  <a:tr h="439706">
                    <a:tc>
                      <a:txBody>
                        <a:bodyPr/>
                        <a:lstStyle/>
                        <a:p>
                          <a:pPr algn="ctr"/>
                          <a:r>
                            <a:rPr lang="zh-CN" altLang="en-US" sz="1600" b="1" kern="1200" dirty="0">
                              <a:solidFill>
                                <a:srgbClr val="0070C0"/>
                              </a:solidFill>
                              <a:latin typeface="Times New Roman" panose="02020603050405020304" pitchFamily="18" charset="0"/>
                              <a:ea typeface="黑体" pitchFamily="49" charset="-122"/>
                              <a:cs typeface="Times New Roman" panose="02020603050405020304" pitchFamily="18" charset="0"/>
                            </a:rPr>
                            <a:t>环境</a:t>
                          </a: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29746" t="-108333" r="-299" b="-433333"/>
                          </a:stretch>
                        </a:blipFill>
                      </a:tcPr>
                    </a:tc>
                    <a:extLst>
                      <a:ext uri="{0D108BD9-81ED-4DB2-BD59-A6C34878D82A}">
                        <a16:rowId xmlns:a16="http://schemas.microsoft.com/office/drawing/2014/main" val="518301015"/>
                      </a:ext>
                    </a:extLst>
                  </a:tr>
                  <a:tr h="628151">
                    <a:tc>
                      <a:txBody>
                        <a:bodyPr/>
                        <a:lstStyle/>
                        <a:p>
                          <a:pPr marL="0" algn="ctr" defTabSz="685800" rtl="0" eaLnBrk="1" latinLnBrk="0" hangingPunct="1"/>
                          <a:r>
                            <a:rPr lang="zh-CN" altLang="en-US" sz="1600" b="1" kern="1200" dirty="0">
                              <a:solidFill>
                                <a:srgbClr val="0070C0"/>
                              </a:solidFill>
                              <a:latin typeface="Times New Roman" panose="02020603050405020304" pitchFamily="18" charset="0"/>
                              <a:ea typeface="黑体" pitchFamily="49" charset="-122"/>
                              <a:cs typeface="Times New Roman" panose="02020603050405020304" pitchFamily="18" charset="0"/>
                            </a:rPr>
                            <a:t>状态</a:t>
                          </a: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indent="0" algn="ctr" defTabSz="914400" rtl="0" eaLnBrk="1" latinLnBrk="0" hangingPunct="1">
                            <a:lnSpc>
                              <a:spcPct val="150000"/>
                            </a:lnSpc>
                            <a:buFont typeface="Wingdings" panose="05000000000000000000" pitchFamily="2" charset="2"/>
                            <a:buNone/>
                          </a:pPr>
                          <a:r>
                            <a:rPr lang="zh-CN" altLang="en-US" sz="1600" b="1" kern="1200"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机器人当前时刻所处方格</a:t>
                          </a: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6911582"/>
                      </a:ext>
                    </a:extLst>
                  </a:tr>
                  <a:tr h="628151">
                    <a:tc>
                      <a:txBody>
                        <a:bodyPr/>
                        <a:lstStyle/>
                        <a:p>
                          <a:pPr marL="0" algn="ctr" defTabSz="685800" rtl="0" eaLnBrk="1" latinLnBrk="0" hangingPunct="1"/>
                          <a:r>
                            <a:rPr lang="zh-CN" altLang="en-US" sz="1600" b="1" kern="1200" dirty="0">
                              <a:solidFill>
                                <a:srgbClr val="0070C0"/>
                              </a:solidFill>
                              <a:latin typeface="Times New Roman" panose="02020603050405020304" pitchFamily="18" charset="0"/>
                              <a:ea typeface="黑体" pitchFamily="49" charset="-122"/>
                              <a:cs typeface="Times New Roman" panose="02020603050405020304" pitchFamily="18" charset="0"/>
                            </a:rPr>
                            <a:t>动作</a:t>
                          </a: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indent="0" algn="ctr" defTabSz="914400" rtl="0" eaLnBrk="1" latinLnBrk="0" hangingPunct="1">
                            <a:lnSpc>
                              <a:spcPct val="150000"/>
                            </a:lnSpc>
                            <a:buFont typeface="Wingdings" panose="05000000000000000000" pitchFamily="2" charset="2"/>
                            <a:buNone/>
                          </a:pPr>
                          <a:r>
                            <a:rPr lang="zh-CN" altLang="en-US" sz="1600" b="1" kern="1200"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每次移动一个方格</a:t>
                          </a: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3939818"/>
                      </a:ext>
                    </a:extLst>
                  </a:tr>
                  <a:tr h="628151">
                    <a:tc>
                      <a:txBody>
                        <a:bodyPr/>
                        <a:lstStyle/>
                        <a:p>
                          <a:pPr marL="0" algn="ctr" defTabSz="685800" rtl="0" eaLnBrk="1" latinLnBrk="0" hangingPunct="1"/>
                          <a:r>
                            <a:rPr lang="zh-CN" altLang="en-US" sz="1600" b="1" kern="1200" dirty="0">
                              <a:solidFill>
                                <a:srgbClr val="0070C0"/>
                              </a:solidFill>
                              <a:latin typeface="Times New Roman" panose="02020603050405020304" pitchFamily="18" charset="0"/>
                              <a:ea typeface="黑体" pitchFamily="49" charset="-122"/>
                              <a:cs typeface="Times New Roman" panose="02020603050405020304" pitchFamily="18" charset="0"/>
                            </a:rPr>
                            <a:t>奖励</a:t>
                          </a: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29746" t="-346602" r="-299" b="-1942"/>
                          </a:stretch>
                        </a:blipFill>
                      </a:tcPr>
                    </a:tc>
                    <a:extLst>
                      <a:ext uri="{0D108BD9-81ED-4DB2-BD59-A6C34878D82A}">
                        <a16:rowId xmlns:a16="http://schemas.microsoft.com/office/drawing/2014/main" val="320540184"/>
                      </a:ext>
                    </a:extLst>
                  </a:tr>
                </a:tbl>
              </a:graphicData>
            </a:graphic>
          </p:graphicFrame>
        </mc:Fallback>
      </mc:AlternateContent>
    </p:spTree>
    <p:extLst>
      <p:ext uri="{BB962C8B-B14F-4D97-AF65-F5344CB8AC3E}">
        <p14:creationId xmlns:p14="http://schemas.microsoft.com/office/powerpoint/2010/main" val="3522546730"/>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583380" y="726948"/>
            <a:ext cx="7464387" cy="497934"/>
            <a:chOff x="4099943" y="2819853"/>
            <a:chExt cx="2570275" cy="497934"/>
          </a:xfrm>
        </p:grpSpPr>
        <p:sp>
          <p:nvSpPr>
            <p:cNvPr id="4" name="平行四边形 3"/>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5" name="平行四边形 4"/>
            <p:cNvSpPr/>
            <p:nvPr/>
          </p:nvSpPr>
          <p:spPr bwMode="auto">
            <a:xfrm>
              <a:off x="4122533" y="2819853"/>
              <a:ext cx="2547685"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6" name="矩形 5"/>
            <p:cNvSpPr/>
            <p:nvPr/>
          </p:nvSpPr>
          <p:spPr>
            <a:xfrm>
              <a:off x="4216534" y="2853798"/>
              <a:ext cx="2359684" cy="400110"/>
            </a:xfrm>
            <a:prstGeom prst="rect">
              <a:avLst/>
            </a:prstGeom>
          </p:spPr>
          <p:txBody>
            <a:bodyPr wrap="square">
              <a:spAutoFit/>
            </a:bodyPr>
            <a:lstStyle/>
            <a:p>
              <a:pPr marL="0" marR="0" lvl="0" indent="0" algn="ctr" defTabSz="914400" rtl="0" eaLnBrk="1" fontAlgn="auto" latinLnBrk="0" hangingPunct="1">
                <a:lnSpc>
                  <a:spcPct val="100000"/>
                </a:lnSpc>
                <a:spcBef>
                  <a:spcPct val="50000"/>
                </a:spcBef>
                <a:spcAft>
                  <a:spcPts val="0"/>
                </a:spcAft>
                <a:buClrTx/>
                <a:buSzTx/>
                <a:buFontTx/>
                <a:buNone/>
                <a:tabLst/>
                <a:defRPr/>
              </a:pPr>
              <a:r>
                <a:rPr kumimoji="0" lang="zh-CN" altLang="en-US" sz="2000" b="1" i="0" u="none" strike="noStrike" kern="1200" cap="none" spc="0" normalizeH="0" baseline="0" noProof="0" dirty="0">
                  <a:ln>
                    <a:noFill/>
                  </a:ln>
                  <a:solidFill>
                    <a:prstClr val="black">
                      <a:lumMod val="95000"/>
                      <a:lumOff val="5000"/>
                    </a:prstClr>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离散马尔可夫链</a:t>
              </a:r>
              <a:endParaRPr kumimoji="0" lang="zh-CN" altLang="en-US" sz="2000" b="1" i="0" u="none" strike="noStrike" kern="120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endParaRPr>
            </a:p>
          </p:txBody>
        </p:sp>
      </p:grpSp>
      <p:sp>
        <p:nvSpPr>
          <p:cNvPr id="23" name="矩形 22">
            <a:extLst>
              <a:ext uri="{FF2B5EF4-FFF2-40B4-BE49-F238E27FC236}">
                <a16:creationId xmlns:a16="http://schemas.microsoft.com/office/drawing/2014/main" id="{6F77A2E9-3941-4386-A0DF-CDEBD25143F3}"/>
              </a:ext>
            </a:extLst>
          </p:cNvPr>
          <p:cNvSpPr/>
          <p:nvPr/>
        </p:nvSpPr>
        <p:spPr>
          <a:xfrm>
            <a:off x="852473" y="129010"/>
            <a:ext cx="2236510"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mn-cs"/>
              </a:rPr>
              <a:t>一、</a:t>
            </a: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强化学习问题定义</a:t>
            </a:r>
          </a:p>
        </p:txBody>
      </p:sp>
      <p:grpSp>
        <p:nvGrpSpPr>
          <p:cNvPr id="10" name="组合 9">
            <a:extLst>
              <a:ext uri="{FF2B5EF4-FFF2-40B4-BE49-F238E27FC236}">
                <a16:creationId xmlns:a16="http://schemas.microsoft.com/office/drawing/2014/main" id="{6A9F46DD-25D8-4A77-B9AA-262E6C580203}"/>
              </a:ext>
            </a:extLst>
          </p:cNvPr>
          <p:cNvGrpSpPr/>
          <p:nvPr/>
        </p:nvGrpSpPr>
        <p:grpSpPr>
          <a:xfrm>
            <a:off x="1524000" y="1892442"/>
            <a:ext cx="9221117" cy="4238610"/>
            <a:chOff x="0" y="1126938"/>
            <a:chExt cx="9221117" cy="4238610"/>
          </a:xfrm>
        </p:grpSpPr>
        <p:sp>
          <p:nvSpPr>
            <p:cNvPr id="11" name="椭圆形标注 7">
              <a:extLst>
                <a:ext uri="{FF2B5EF4-FFF2-40B4-BE49-F238E27FC236}">
                  <a16:creationId xmlns:a16="http://schemas.microsoft.com/office/drawing/2014/main" id="{C4A248BF-C070-4880-91DD-EECBB7CEF881}"/>
                </a:ext>
              </a:extLst>
            </p:cNvPr>
            <p:cNvSpPr/>
            <p:nvPr/>
          </p:nvSpPr>
          <p:spPr>
            <a:xfrm>
              <a:off x="6323526" y="3593206"/>
              <a:ext cx="2434107" cy="1126901"/>
            </a:xfrm>
            <a:prstGeom prst="wedgeEllipseCallout">
              <a:avLst/>
            </a:prstGeom>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Calibri"/>
                <a:ea typeface="黑体" pitchFamily="49" charset="-122"/>
                <a:cs typeface="+mn-cs"/>
              </a:endParaRPr>
            </a:p>
          </p:txBody>
        </p:sp>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id="{C6E2E443-B997-4153-B4E9-C000C9480211}"/>
                    </a:ext>
                  </a:extLst>
                </p:cNvPr>
                <p:cNvSpPr/>
                <p:nvPr/>
              </p:nvSpPr>
              <p:spPr>
                <a:xfrm>
                  <a:off x="0" y="1126938"/>
                  <a:ext cx="9221117" cy="3344121"/>
                </a:xfrm>
                <a:prstGeom prst="rect">
                  <a:avLst/>
                </a:prstGeom>
              </p:spPr>
              <p:txBody>
                <a:bodyPr wrap="square">
                  <a:spAutoFit/>
                </a:bodyPr>
                <a:lstStyle/>
                <a:p>
                  <a:pPr marL="342900" marR="0" lvl="0" indent="-342900" algn="just" defTabSz="914400" rtl="0" eaLnBrk="1" fontAlgn="auto" latinLnBrk="0" hangingPunct="1">
                    <a:lnSpc>
                      <a:spcPct val="150000"/>
                    </a:lnSpc>
                    <a:spcBef>
                      <a:spcPts val="0"/>
                    </a:spcBef>
                    <a:spcAft>
                      <a:spcPts val="0"/>
                    </a:spcAft>
                    <a:buClrTx/>
                    <a:buSzTx/>
                    <a:buFont typeface="Wingdings" panose="05000000000000000000" pitchFamily="2" charset="2"/>
                    <a:buChar char="l"/>
                    <a:tabLst/>
                    <a:defRPr/>
                  </a:pPr>
                  <a:r>
                    <a:rPr kumimoji="0" lang="zh-CN" altLang="en-US" sz="2000" b="0"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一个随机过程实际上是一列随时间变化的随机变量，其中当时间是离散量时，一个随机过程可以表示为</a:t>
                  </a:r>
                  <a14:m>
                    <m:oMath xmlns:m="http://schemas.openxmlformats.org/officeDocument/2006/math">
                      <m:sSub>
                        <m:sSubPr>
                          <m:ctrlPr>
                            <a:rPr kumimoji="0" lang="en-US" altLang="zh-CN" sz="2000" b="0" i="1"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ctrlPr>
                        </m:sSubPr>
                        <m:e>
                          <m:d>
                            <m:dPr>
                              <m:begChr m:val="{"/>
                              <m:endChr m:val="}"/>
                              <m:ctrlPr>
                                <a:rPr kumimoji="0" lang="en-US" altLang="zh-CN" sz="2000" b="0" i="1"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ctrlPr>
                            </m:dPr>
                            <m:e>
                              <m:sSub>
                                <m:sSubPr>
                                  <m:ctrlPr>
                                    <a:rPr kumimoji="0" lang="en-US" altLang="zh-CN" sz="2000" b="0" i="1"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ctrlPr>
                                </m:sSubPr>
                                <m:e>
                                  <m:r>
                                    <a:rPr kumimoji="0" lang="en-US" altLang="zh-CN" sz="2000" b="0" i="1"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𝑋</m:t>
                                  </m:r>
                                </m:e>
                                <m:sub>
                                  <m:r>
                                    <a:rPr kumimoji="0" lang="en-US" altLang="zh-CN" sz="2000" b="0" i="1"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𝑡</m:t>
                                  </m:r>
                                </m:sub>
                              </m:sSub>
                            </m:e>
                          </m:d>
                        </m:e>
                        <m:sub>
                          <m:r>
                            <a:rPr kumimoji="0" lang="en-US" altLang="zh-CN" sz="2000" b="0" i="1"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𝑡</m:t>
                          </m:r>
                          <m:r>
                            <a:rPr kumimoji="0" lang="en-US" altLang="zh-CN" sz="2000" b="0" i="0"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r>
                            <a:rPr kumimoji="0" lang="en-US" altLang="zh-CN" sz="2000" b="0" i="1"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0</m:t>
                          </m:r>
                          <m:r>
                            <a:rPr kumimoji="0" lang="en-US" altLang="zh-CN" sz="2000" b="0" i="0"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r>
                            <a:rPr kumimoji="0" lang="en-US" altLang="zh-CN" sz="2000" b="0" i="1"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1</m:t>
                          </m:r>
                          <m:r>
                            <a:rPr kumimoji="0" lang="en-US" altLang="zh-CN" sz="2000" b="0" i="0"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r>
                            <a:rPr kumimoji="0" lang="en-US" altLang="zh-CN" sz="2000" b="0" i="1"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2</m:t>
                          </m:r>
                          <m:r>
                            <a:rPr kumimoji="0" lang="en-US" altLang="zh-CN" sz="2000" b="0" i="0"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sub>
                      </m:sSub>
                    </m:oMath>
                  </a14:m>
                  <a:r>
                    <a:rPr kumimoji="0" lang="zh-CN" altLang="en-US" sz="2000" b="0"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，其中每个</a:t>
                  </a:r>
                  <a14:m>
                    <m:oMath xmlns:m="http://schemas.openxmlformats.org/officeDocument/2006/math">
                      <m:sSub>
                        <m:sSubPr>
                          <m:ctrlPr>
                            <a:rPr kumimoji="0" lang="en-US" altLang="zh-CN" sz="2000" b="0" i="1"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ctrlPr>
                        </m:sSubPr>
                        <m:e>
                          <m:r>
                            <a:rPr kumimoji="0" lang="en-US" altLang="zh-CN" sz="2000" b="0" i="1"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𝑋</m:t>
                          </m:r>
                        </m:e>
                        <m:sub>
                          <m:r>
                            <a:rPr kumimoji="0" lang="en-US" altLang="zh-CN" sz="2000" b="0" i="1"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𝑡</m:t>
                          </m:r>
                        </m:sub>
                      </m:sSub>
                    </m:oMath>
                  </a14:m>
                  <a:r>
                    <a:rPr kumimoji="0" lang="zh-CN" altLang="en-US" sz="2000" b="0"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都是一个随机变量，这被称为离散随机过程</a:t>
                  </a:r>
                  <a:endParaRPr kumimoji="0" lang="en-US" altLang="zh-CN" sz="2000" b="0"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endParaRPr>
                </a:p>
                <a:p>
                  <a:pPr marL="342900" marR="0" lvl="0" indent="-342900" algn="just" defTabSz="914400" rtl="0" eaLnBrk="1" fontAlgn="auto" latinLnBrk="0" hangingPunct="1">
                    <a:lnSpc>
                      <a:spcPct val="200000"/>
                    </a:lnSpc>
                    <a:spcBef>
                      <a:spcPts val="0"/>
                    </a:spcBef>
                    <a:spcAft>
                      <a:spcPts val="0"/>
                    </a:spcAft>
                    <a:buClrTx/>
                    <a:buSzTx/>
                    <a:buFont typeface="Wingdings" panose="05000000000000000000" pitchFamily="2" charset="2"/>
                    <a:buChar char="l"/>
                    <a:tabLst/>
                    <a:defRPr/>
                  </a:pPr>
                  <a:r>
                    <a:rPr kumimoji="0" lang="zh-CN" altLang="en-US" sz="2000" b="0"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马尔可夫链（</a:t>
                  </a:r>
                  <a:r>
                    <a:rPr kumimoji="0" lang="en-US" altLang="zh-CN" sz="2000" b="0"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Markov Chain</a:t>
                  </a:r>
                  <a:r>
                    <a:rPr kumimoji="0" lang="zh-CN" altLang="en-US" sz="2000" b="0"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）：满足马尔可夫性（</a:t>
                  </a:r>
                  <a:r>
                    <a:rPr kumimoji="0" lang="en-US" altLang="zh-CN" sz="2000" b="0"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Markov Property</a:t>
                  </a:r>
                  <a:r>
                    <a:rPr kumimoji="0" lang="zh-CN" altLang="en-US" sz="2000" b="0"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）的离散随机过程，也被称为离散马尔科夫过程。</a:t>
                  </a:r>
                  <a:endParaRPr kumimoji="0" lang="en-US" altLang="zh-CN" sz="2000" b="0"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endParaRPr>
                </a:p>
                <a:p>
                  <a:pPr marL="457200" marR="0" lvl="1" indent="0" algn="just" defTabSz="914400" rtl="0" eaLnBrk="1" fontAlgn="auto" latinLnBrk="0" hangingPunct="1">
                    <a:lnSpc>
                      <a:spcPct val="2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CN" sz="2000" b="0" i="1" u="none" strike="noStrike" kern="1200" cap="none" spc="0" normalizeH="0" baseline="0" noProof="0" smtClean="0">
                            <a:ln>
                              <a:noFill/>
                            </a:ln>
                            <a:solidFill>
                              <a:prstClr val="black"/>
                            </a:solidFill>
                            <a:effectLst/>
                            <a:uLnTx/>
                            <a:uFillTx/>
                            <a:latin typeface="Cambria Math" panose="02040503050406030204" pitchFamily="18" charset="0"/>
                            <a:ea typeface="黑体" panose="02010609060101010101" pitchFamily="49" charset="-122"/>
                            <a:cs typeface="+mn-cs"/>
                          </a:rPr>
                          <m:t>𝑃𝑟</m:t>
                        </m:r>
                        <m:d>
                          <m:dPr>
                            <m:ctrlPr>
                              <a:rPr kumimoji="0" lang="en-US" altLang="zh-CN" sz="2000" b="0" i="1" u="none" strike="noStrike" kern="1200" cap="none" spc="0" normalizeH="0" baseline="0" noProof="0">
                                <a:ln>
                                  <a:noFill/>
                                </a:ln>
                                <a:solidFill>
                                  <a:prstClr val="black"/>
                                </a:solidFill>
                                <a:effectLst/>
                                <a:uLnTx/>
                                <a:uFillTx/>
                                <a:latin typeface="Cambria Math" panose="02040503050406030204" pitchFamily="18" charset="0"/>
                                <a:ea typeface="黑体" panose="02010609060101010101" pitchFamily="49" charset="-122"/>
                                <a:cs typeface="+mn-cs"/>
                              </a:rPr>
                            </m:ctrlPr>
                          </m:dPr>
                          <m:e>
                            <m:sSub>
                              <m:sSubPr>
                                <m:ctrlPr>
                                  <a:rPr kumimoji="0" lang="en-US" altLang="zh-CN" sz="2000" b="0" i="1" u="none" strike="noStrike" kern="1200" cap="none" spc="0" normalizeH="0" baseline="0" noProof="0">
                                    <a:ln>
                                      <a:noFill/>
                                    </a:ln>
                                    <a:solidFill>
                                      <a:prstClr val="black"/>
                                    </a:solidFill>
                                    <a:effectLst/>
                                    <a:uLnTx/>
                                    <a:uFillTx/>
                                    <a:latin typeface="Cambria Math" panose="02040503050406030204" pitchFamily="18" charset="0"/>
                                    <a:ea typeface="黑体" panose="02010609060101010101" pitchFamily="49" charset="-122"/>
                                    <a:cs typeface="+mn-cs"/>
                                  </a:rPr>
                                </m:ctrlPr>
                              </m:sSubPr>
                              <m:e>
                                <m:r>
                                  <a:rPr kumimoji="0" lang="en-US" altLang="zh-CN" sz="2000" b="0" i="1" u="none" strike="noStrike" kern="1200" cap="none" spc="0" normalizeH="0" baseline="0" noProof="0" smtClean="0">
                                    <a:ln>
                                      <a:noFill/>
                                    </a:ln>
                                    <a:solidFill>
                                      <a:prstClr val="black"/>
                                    </a:solidFill>
                                    <a:effectLst/>
                                    <a:uLnTx/>
                                    <a:uFillTx/>
                                    <a:latin typeface="Cambria Math" panose="02040503050406030204" pitchFamily="18" charset="0"/>
                                    <a:ea typeface="黑体" panose="02010609060101010101" pitchFamily="49" charset="-122"/>
                                    <a:cs typeface="+mn-cs"/>
                                  </a:rPr>
                                  <m:t>𝑋</m:t>
                                </m:r>
                              </m:e>
                              <m:sub>
                                <m:r>
                                  <a:rPr kumimoji="0" lang="en-US" altLang="zh-CN" sz="2000" b="0" i="1" u="none" strike="noStrike" kern="1200" cap="none" spc="0" normalizeH="0" baseline="0" noProof="0" smtClean="0">
                                    <a:ln>
                                      <a:noFill/>
                                    </a:ln>
                                    <a:solidFill>
                                      <a:prstClr val="black"/>
                                    </a:solidFill>
                                    <a:effectLst/>
                                    <a:uLnTx/>
                                    <a:uFillTx/>
                                    <a:latin typeface="Cambria Math" panose="02040503050406030204" pitchFamily="18" charset="0"/>
                                    <a:ea typeface="黑体" panose="02010609060101010101" pitchFamily="49" charset="-122"/>
                                    <a:cs typeface="+mn-cs"/>
                                  </a:rPr>
                                  <m:t>𝑡</m:t>
                                </m:r>
                                <m:r>
                                  <a:rPr kumimoji="0" lang="en-US" altLang="zh-CN" sz="2000" b="0" i="1" u="none" strike="noStrike" kern="1200" cap="none" spc="0" normalizeH="0" baseline="0" noProof="0" smtClean="0">
                                    <a:ln>
                                      <a:noFill/>
                                    </a:ln>
                                    <a:solidFill>
                                      <a:prstClr val="black"/>
                                    </a:solidFill>
                                    <a:effectLst/>
                                    <a:uLnTx/>
                                    <a:uFillTx/>
                                    <a:latin typeface="Cambria Math" panose="02040503050406030204" pitchFamily="18" charset="0"/>
                                    <a:ea typeface="黑体" panose="02010609060101010101" pitchFamily="49" charset="-122"/>
                                    <a:cs typeface="+mn-cs"/>
                                  </a:rPr>
                                  <m:t>+1</m:t>
                                </m:r>
                              </m:sub>
                            </m:sSub>
                            <m:r>
                              <a:rPr kumimoji="0" lang="en-US" altLang="zh-CN" sz="2000" b="0" i="1" u="none" strike="noStrike" kern="1200" cap="none" spc="0" normalizeH="0" baseline="0" noProof="0" smtClean="0">
                                <a:ln>
                                  <a:noFill/>
                                </a:ln>
                                <a:solidFill>
                                  <a:prstClr val="black"/>
                                </a:solidFill>
                                <a:effectLst/>
                                <a:uLnTx/>
                                <a:uFillTx/>
                                <a:latin typeface="Cambria Math" panose="02040503050406030204" pitchFamily="18" charset="0"/>
                                <a:ea typeface="黑体" panose="02010609060101010101" pitchFamily="49" charset="-122"/>
                                <a:cs typeface="+mn-cs"/>
                              </a:rPr>
                              <m:t>=</m:t>
                            </m:r>
                            <m:sSub>
                              <m:sSubPr>
                                <m:ctrlPr>
                                  <a:rPr kumimoji="0" lang="en-US" altLang="zh-CN" sz="2000" b="0" i="1" u="none" strike="noStrike" kern="1200" cap="none" spc="0" normalizeH="0" baseline="0" noProof="0">
                                    <a:ln>
                                      <a:noFill/>
                                    </a:ln>
                                    <a:solidFill>
                                      <a:prstClr val="black"/>
                                    </a:solidFill>
                                    <a:effectLst/>
                                    <a:uLnTx/>
                                    <a:uFillTx/>
                                    <a:latin typeface="Cambria Math" panose="02040503050406030204" pitchFamily="18" charset="0"/>
                                    <a:ea typeface="黑体" panose="02010609060101010101" pitchFamily="49" charset="-122"/>
                                    <a:cs typeface="+mn-cs"/>
                                  </a:rPr>
                                </m:ctrlPr>
                              </m:sSubPr>
                              <m:e>
                                <m:r>
                                  <a:rPr kumimoji="0" lang="en-US" altLang="zh-CN" sz="2000" b="0" i="1" u="none" strike="noStrike" kern="1200" cap="none" spc="0" normalizeH="0" baseline="0" noProof="0" smtClean="0">
                                    <a:ln>
                                      <a:noFill/>
                                    </a:ln>
                                    <a:solidFill>
                                      <a:prstClr val="black"/>
                                    </a:solidFill>
                                    <a:effectLst/>
                                    <a:uLnTx/>
                                    <a:uFillTx/>
                                    <a:latin typeface="Cambria Math" panose="02040503050406030204" pitchFamily="18" charset="0"/>
                                    <a:ea typeface="黑体" panose="02010609060101010101" pitchFamily="49" charset="-122"/>
                                    <a:cs typeface="+mn-cs"/>
                                  </a:rPr>
                                  <m:t>𝑥</m:t>
                                </m:r>
                              </m:e>
                              <m:sub>
                                <m:r>
                                  <a:rPr kumimoji="0" lang="en-US" altLang="zh-CN" sz="2000" b="0" i="1" u="none" strike="noStrike" kern="1200" cap="none" spc="0" normalizeH="0" baseline="0" noProof="0" smtClean="0">
                                    <a:ln>
                                      <a:noFill/>
                                    </a:ln>
                                    <a:solidFill>
                                      <a:prstClr val="black"/>
                                    </a:solidFill>
                                    <a:effectLst/>
                                    <a:uLnTx/>
                                    <a:uFillTx/>
                                    <a:latin typeface="Cambria Math" panose="02040503050406030204" pitchFamily="18" charset="0"/>
                                    <a:ea typeface="黑体" panose="02010609060101010101" pitchFamily="49" charset="-122"/>
                                    <a:cs typeface="+mn-cs"/>
                                  </a:rPr>
                                  <m:t>𝑡</m:t>
                                </m:r>
                                <m:r>
                                  <a:rPr kumimoji="0" lang="en-US" altLang="zh-CN" sz="2000" b="0" i="1" u="none" strike="noStrike" kern="1200" cap="none" spc="0" normalizeH="0" baseline="0" noProof="0" smtClean="0">
                                    <a:ln>
                                      <a:noFill/>
                                    </a:ln>
                                    <a:solidFill>
                                      <a:prstClr val="black"/>
                                    </a:solidFill>
                                    <a:effectLst/>
                                    <a:uLnTx/>
                                    <a:uFillTx/>
                                    <a:latin typeface="Cambria Math" panose="02040503050406030204" pitchFamily="18" charset="0"/>
                                    <a:ea typeface="黑体" panose="02010609060101010101" pitchFamily="49" charset="-122"/>
                                    <a:cs typeface="+mn-cs"/>
                                  </a:rPr>
                                  <m:t>+1</m:t>
                                </m:r>
                              </m:sub>
                            </m:sSub>
                          </m:e>
                          <m:e>
                            <m:sSub>
                              <m:sSubPr>
                                <m:ctrlPr>
                                  <a:rPr kumimoji="0" lang="en-US" altLang="zh-CN" sz="2000" b="0" i="1" u="none" strike="noStrike" kern="1200" cap="none" spc="0" normalizeH="0" baseline="0" noProof="0">
                                    <a:ln>
                                      <a:noFill/>
                                    </a:ln>
                                    <a:solidFill>
                                      <a:prstClr val="black"/>
                                    </a:solidFill>
                                    <a:effectLst/>
                                    <a:uLnTx/>
                                    <a:uFillTx/>
                                    <a:latin typeface="Cambria Math" panose="02040503050406030204" pitchFamily="18" charset="0"/>
                                    <a:ea typeface="黑体" panose="02010609060101010101" pitchFamily="49" charset="-122"/>
                                    <a:cs typeface="+mn-cs"/>
                                  </a:rPr>
                                </m:ctrlPr>
                              </m:sSubPr>
                              <m:e>
                                <m:r>
                                  <a:rPr kumimoji="0" lang="en-US" altLang="zh-CN" sz="2000" b="0" i="1" u="none" strike="noStrike" kern="1200" cap="none" spc="0" normalizeH="0" baseline="0" noProof="0" smtClean="0">
                                    <a:ln>
                                      <a:noFill/>
                                    </a:ln>
                                    <a:solidFill>
                                      <a:prstClr val="black"/>
                                    </a:solidFill>
                                    <a:effectLst/>
                                    <a:uLnTx/>
                                    <a:uFillTx/>
                                    <a:latin typeface="Cambria Math" panose="02040503050406030204" pitchFamily="18" charset="0"/>
                                    <a:ea typeface="黑体" panose="02010609060101010101" pitchFamily="49" charset="-122"/>
                                    <a:cs typeface="+mn-cs"/>
                                  </a:rPr>
                                  <m:t>𝑋</m:t>
                                </m:r>
                              </m:e>
                              <m:sub>
                                <m:r>
                                  <a:rPr kumimoji="0" lang="en-US" altLang="zh-CN" sz="2000" b="0" i="1" u="none" strike="noStrike" kern="1200" cap="none" spc="0" normalizeH="0" baseline="0" noProof="0" smtClean="0">
                                    <a:ln>
                                      <a:noFill/>
                                    </a:ln>
                                    <a:solidFill>
                                      <a:prstClr val="black"/>
                                    </a:solidFill>
                                    <a:effectLst/>
                                    <a:uLnTx/>
                                    <a:uFillTx/>
                                    <a:latin typeface="Cambria Math" panose="02040503050406030204" pitchFamily="18" charset="0"/>
                                    <a:ea typeface="黑体" panose="02010609060101010101" pitchFamily="49" charset="-122"/>
                                    <a:cs typeface="+mn-cs"/>
                                  </a:rPr>
                                  <m:t>0</m:t>
                                </m:r>
                              </m:sub>
                            </m:sSub>
                            <m:r>
                              <a:rPr kumimoji="0" lang="en-US" altLang="zh-CN" sz="2000" b="0" i="1" u="none" strike="noStrike" kern="1200" cap="none" spc="0" normalizeH="0" baseline="0" noProof="0" smtClean="0">
                                <a:ln>
                                  <a:noFill/>
                                </a:ln>
                                <a:solidFill>
                                  <a:prstClr val="black"/>
                                </a:solidFill>
                                <a:effectLst/>
                                <a:uLnTx/>
                                <a:uFillTx/>
                                <a:latin typeface="Cambria Math" panose="02040503050406030204" pitchFamily="18" charset="0"/>
                                <a:ea typeface="黑体" panose="02010609060101010101" pitchFamily="49" charset="-122"/>
                                <a:cs typeface="+mn-cs"/>
                              </a:rPr>
                              <m:t>=</m:t>
                            </m:r>
                            <m:sSub>
                              <m:sSubPr>
                                <m:ctrlPr>
                                  <a:rPr kumimoji="0" lang="en-US" altLang="zh-CN" sz="2000" b="0" i="1" u="none" strike="noStrike" kern="1200" cap="none" spc="0" normalizeH="0" baseline="0" noProof="0">
                                    <a:ln>
                                      <a:noFill/>
                                    </a:ln>
                                    <a:solidFill>
                                      <a:prstClr val="black"/>
                                    </a:solidFill>
                                    <a:effectLst/>
                                    <a:uLnTx/>
                                    <a:uFillTx/>
                                    <a:latin typeface="Cambria Math" panose="02040503050406030204" pitchFamily="18" charset="0"/>
                                    <a:ea typeface="黑体" panose="02010609060101010101" pitchFamily="49" charset="-122"/>
                                    <a:cs typeface="+mn-cs"/>
                                  </a:rPr>
                                </m:ctrlPr>
                              </m:sSubPr>
                              <m:e>
                                <m:r>
                                  <a:rPr kumimoji="0" lang="en-US" altLang="zh-CN" sz="2000" b="0" i="1" u="none" strike="noStrike" kern="1200" cap="none" spc="0" normalizeH="0" baseline="0" noProof="0" smtClean="0">
                                    <a:ln>
                                      <a:noFill/>
                                    </a:ln>
                                    <a:solidFill>
                                      <a:prstClr val="black"/>
                                    </a:solidFill>
                                    <a:effectLst/>
                                    <a:uLnTx/>
                                    <a:uFillTx/>
                                    <a:latin typeface="Cambria Math" panose="02040503050406030204" pitchFamily="18" charset="0"/>
                                    <a:ea typeface="黑体" panose="02010609060101010101" pitchFamily="49" charset="-122"/>
                                    <a:cs typeface="+mn-cs"/>
                                  </a:rPr>
                                  <m:t>𝑥</m:t>
                                </m:r>
                              </m:e>
                              <m:sub>
                                <m:r>
                                  <a:rPr kumimoji="0" lang="en-US" altLang="zh-CN" sz="2000" b="0" i="1" u="none" strike="noStrike" kern="1200" cap="none" spc="0" normalizeH="0" baseline="0" noProof="0" smtClean="0">
                                    <a:ln>
                                      <a:noFill/>
                                    </a:ln>
                                    <a:solidFill>
                                      <a:prstClr val="black"/>
                                    </a:solidFill>
                                    <a:effectLst/>
                                    <a:uLnTx/>
                                    <a:uFillTx/>
                                    <a:latin typeface="Cambria Math" panose="02040503050406030204" pitchFamily="18" charset="0"/>
                                    <a:ea typeface="黑体" panose="02010609060101010101" pitchFamily="49" charset="-122"/>
                                    <a:cs typeface="+mn-cs"/>
                                  </a:rPr>
                                  <m:t>0</m:t>
                                </m:r>
                              </m:sub>
                            </m:sSub>
                            <m:r>
                              <a:rPr kumimoji="0" lang="en-US" altLang="zh-CN" sz="2000" b="0" i="1" u="none" strike="noStrike" kern="1200" cap="none" spc="0" normalizeH="0" baseline="0" noProof="0" smtClean="0">
                                <a:ln>
                                  <a:noFill/>
                                </a:ln>
                                <a:solidFill>
                                  <a:prstClr val="black"/>
                                </a:solidFill>
                                <a:effectLst/>
                                <a:uLnTx/>
                                <a:uFillTx/>
                                <a:latin typeface="Cambria Math" panose="02040503050406030204" pitchFamily="18" charset="0"/>
                                <a:ea typeface="黑体" panose="02010609060101010101" pitchFamily="49" charset="-122"/>
                                <a:cs typeface="+mn-cs"/>
                              </a:rPr>
                              <m:t>,</m:t>
                            </m:r>
                            <m:sSub>
                              <m:sSubPr>
                                <m:ctrlPr>
                                  <a:rPr kumimoji="0" lang="en-US" altLang="zh-CN" sz="2000" b="0" i="1" u="none" strike="noStrike" kern="1200" cap="none" spc="0" normalizeH="0" baseline="0" noProof="0">
                                    <a:ln>
                                      <a:noFill/>
                                    </a:ln>
                                    <a:solidFill>
                                      <a:prstClr val="black"/>
                                    </a:solidFill>
                                    <a:effectLst/>
                                    <a:uLnTx/>
                                    <a:uFillTx/>
                                    <a:latin typeface="Cambria Math" panose="02040503050406030204" pitchFamily="18" charset="0"/>
                                    <a:ea typeface="黑体" panose="02010609060101010101" pitchFamily="49" charset="-122"/>
                                    <a:cs typeface="+mn-cs"/>
                                  </a:rPr>
                                </m:ctrlPr>
                              </m:sSubPr>
                              <m:e>
                                <m:r>
                                  <a:rPr kumimoji="0" lang="en-US" altLang="zh-CN" sz="2000" b="0" i="1" u="none" strike="noStrike" kern="1200" cap="none" spc="0" normalizeH="0" baseline="0" noProof="0" smtClean="0">
                                    <a:ln>
                                      <a:noFill/>
                                    </a:ln>
                                    <a:solidFill>
                                      <a:prstClr val="black"/>
                                    </a:solidFill>
                                    <a:effectLst/>
                                    <a:uLnTx/>
                                    <a:uFillTx/>
                                    <a:latin typeface="Cambria Math" panose="02040503050406030204" pitchFamily="18" charset="0"/>
                                    <a:ea typeface="黑体" panose="02010609060101010101" pitchFamily="49" charset="-122"/>
                                    <a:cs typeface="+mn-cs"/>
                                  </a:rPr>
                                  <m:t>𝑋</m:t>
                                </m:r>
                              </m:e>
                              <m:sub>
                                <m:r>
                                  <a:rPr kumimoji="0" lang="en-US" altLang="zh-CN" sz="2000" b="0" i="1" u="none" strike="noStrike" kern="1200" cap="none" spc="0" normalizeH="0" baseline="0" noProof="0" smtClean="0">
                                    <a:ln>
                                      <a:noFill/>
                                    </a:ln>
                                    <a:solidFill>
                                      <a:prstClr val="black"/>
                                    </a:solidFill>
                                    <a:effectLst/>
                                    <a:uLnTx/>
                                    <a:uFillTx/>
                                    <a:latin typeface="Cambria Math" panose="02040503050406030204" pitchFamily="18" charset="0"/>
                                    <a:ea typeface="黑体" panose="02010609060101010101" pitchFamily="49" charset="-122"/>
                                    <a:cs typeface="+mn-cs"/>
                                  </a:rPr>
                                  <m:t>1</m:t>
                                </m:r>
                              </m:sub>
                            </m:sSub>
                            <m:r>
                              <a:rPr kumimoji="0" lang="en-US" altLang="zh-CN" sz="2000" b="0" i="1" u="none" strike="noStrike" kern="1200" cap="none" spc="0" normalizeH="0" baseline="0" noProof="0" smtClean="0">
                                <a:ln>
                                  <a:noFill/>
                                </a:ln>
                                <a:solidFill>
                                  <a:prstClr val="black"/>
                                </a:solidFill>
                                <a:effectLst/>
                                <a:uLnTx/>
                                <a:uFillTx/>
                                <a:latin typeface="Cambria Math" panose="02040503050406030204" pitchFamily="18" charset="0"/>
                                <a:ea typeface="黑体" panose="02010609060101010101" pitchFamily="49" charset="-122"/>
                                <a:cs typeface="+mn-cs"/>
                              </a:rPr>
                              <m:t>=</m:t>
                            </m:r>
                            <m:sSub>
                              <m:sSubPr>
                                <m:ctrlPr>
                                  <a:rPr kumimoji="0" lang="en-US" altLang="zh-CN" sz="2000" b="0" i="1" u="none" strike="noStrike" kern="1200" cap="none" spc="0" normalizeH="0" baseline="0" noProof="0">
                                    <a:ln>
                                      <a:noFill/>
                                    </a:ln>
                                    <a:solidFill>
                                      <a:prstClr val="black"/>
                                    </a:solidFill>
                                    <a:effectLst/>
                                    <a:uLnTx/>
                                    <a:uFillTx/>
                                    <a:latin typeface="Cambria Math" panose="02040503050406030204" pitchFamily="18" charset="0"/>
                                    <a:ea typeface="黑体" panose="02010609060101010101" pitchFamily="49" charset="-122"/>
                                    <a:cs typeface="+mn-cs"/>
                                  </a:rPr>
                                </m:ctrlPr>
                              </m:sSubPr>
                              <m:e>
                                <m:r>
                                  <a:rPr kumimoji="0" lang="en-US" altLang="zh-CN" sz="2000" b="0" i="1" u="none" strike="noStrike" kern="1200" cap="none" spc="0" normalizeH="0" baseline="0" noProof="0" smtClean="0">
                                    <a:ln>
                                      <a:noFill/>
                                    </a:ln>
                                    <a:solidFill>
                                      <a:prstClr val="black"/>
                                    </a:solidFill>
                                    <a:effectLst/>
                                    <a:uLnTx/>
                                    <a:uFillTx/>
                                    <a:latin typeface="Cambria Math" panose="02040503050406030204" pitchFamily="18" charset="0"/>
                                    <a:ea typeface="黑体" panose="02010609060101010101" pitchFamily="49" charset="-122"/>
                                    <a:cs typeface="+mn-cs"/>
                                  </a:rPr>
                                  <m:t>𝑥</m:t>
                                </m:r>
                              </m:e>
                              <m:sub>
                                <m:r>
                                  <a:rPr kumimoji="0" lang="en-US" altLang="zh-CN" sz="2000" b="0" i="1" u="none" strike="noStrike" kern="1200" cap="none" spc="0" normalizeH="0" baseline="0" noProof="0" smtClean="0">
                                    <a:ln>
                                      <a:noFill/>
                                    </a:ln>
                                    <a:solidFill>
                                      <a:prstClr val="black"/>
                                    </a:solidFill>
                                    <a:effectLst/>
                                    <a:uLnTx/>
                                    <a:uFillTx/>
                                    <a:latin typeface="Cambria Math" panose="02040503050406030204" pitchFamily="18" charset="0"/>
                                    <a:ea typeface="黑体" panose="02010609060101010101" pitchFamily="49" charset="-122"/>
                                    <a:cs typeface="+mn-cs"/>
                                  </a:rPr>
                                  <m:t>1</m:t>
                                </m:r>
                              </m:sub>
                            </m:sSub>
                            <m:r>
                              <a:rPr kumimoji="0" lang="en-US" altLang="zh-CN" sz="2000" b="0" i="1" u="none" strike="noStrike" kern="1200" cap="none" spc="0" normalizeH="0" baseline="0" noProof="0" smtClean="0">
                                <a:ln>
                                  <a:noFill/>
                                </a:ln>
                                <a:solidFill>
                                  <a:prstClr val="black"/>
                                </a:solidFill>
                                <a:effectLst/>
                                <a:uLnTx/>
                                <a:uFillTx/>
                                <a:latin typeface="Cambria Math" panose="02040503050406030204" pitchFamily="18" charset="0"/>
                                <a:ea typeface="黑体" panose="02010609060101010101" pitchFamily="49" charset="-122"/>
                                <a:cs typeface="+mn-cs"/>
                              </a:rPr>
                              <m:t>,⋯,</m:t>
                            </m:r>
                            <m:sSub>
                              <m:sSubPr>
                                <m:ctrlPr>
                                  <a:rPr kumimoji="0" lang="en-US" altLang="zh-CN" sz="2000" b="0" i="1" u="none" strike="noStrike" kern="1200" cap="none" spc="0" normalizeH="0" baseline="0" noProof="0">
                                    <a:ln>
                                      <a:noFill/>
                                    </a:ln>
                                    <a:solidFill>
                                      <a:prstClr val="black"/>
                                    </a:solidFill>
                                    <a:effectLst/>
                                    <a:uLnTx/>
                                    <a:uFillTx/>
                                    <a:latin typeface="Cambria Math" panose="02040503050406030204" pitchFamily="18" charset="0"/>
                                    <a:ea typeface="黑体" panose="02010609060101010101" pitchFamily="49" charset="-122"/>
                                    <a:cs typeface="+mn-cs"/>
                                  </a:rPr>
                                </m:ctrlPr>
                              </m:sSubPr>
                              <m:e>
                                <m:r>
                                  <a:rPr kumimoji="0" lang="en-US" altLang="zh-CN" sz="2000" b="0" i="1" u="none" strike="noStrike" kern="1200" cap="none" spc="0" normalizeH="0" baseline="0" noProof="0" smtClean="0">
                                    <a:ln>
                                      <a:noFill/>
                                    </a:ln>
                                    <a:solidFill>
                                      <a:prstClr val="black"/>
                                    </a:solidFill>
                                    <a:effectLst/>
                                    <a:uLnTx/>
                                    <a:uFillTx/>
                                    <a:latin typeface="Cambria Math" panose="02040503050406030204" pitchFamily="18" charset="0"/>
                                    <a:ea typeface="黑体" panose="02010609060101010101" pitchFamily="49" charset="-122"/>
                                    <a:cs typeface="+mn-cs"/>
                                  </a:rPr>
                                  <m:t>𝑋</m:t>
                                </m:r>
                              </m:e>
                              <m:sub>
                                <m:r>
                                  <a:rPr kumimoji="0" lang="en-US" altLang="zh-CN" sz="2000" b="0" i="1" u="none" strike="noStrike" kern="1200" cap="none" spc="0" normalizeH="0" baseline="0" noProof="0" smtClean="0">
                                    <a:ln>
                                      <a:noFill/>
                                    </a:ln>
                                    <a:solidFill>
                                      <a:prstClr val="black"/>
                                    </a:solidFill>
                                    <a:effectLst/>
                                    <a:uLnTx/>
                                    <a:uFillTx/>
                                    <a:latin typeface="Cambria Math" panose="02040503050406030204" pitchFamily="18" charset="0"/>
                                    <a:ea typeface="黑体" panose="02010609060101010101" pitchFamily="49" charset="-122"/>
                                    <a:cs typeface="+mn-cs"/>
                                  </a:rPr>
                                  <m:t>𝑡</m:t>
                                </m:r>
                              </m:sub>
                            </m:sSub>
                            <m:r>
                              <a:rPr kumimoji="0" lang="en-US" altLang="zh-CN" sz="2000" b="0" i="1" u="none" strike="noStrike" kern="1200" cap="none" spc="0" normalizeH="0" baseline="0" noProof="0" smtClean="0">
                                <a:ln>
                                  <a:noFill/>
                                </a:ln>
                                <a:solidFill>
                                  <a:prstClr val="black"/>
                                </a:solidFill>
                                <a:effectLst/>
                                <a:uLnTx/>
                                <a:uFillTx/>
                                <a:latin typeface="Cambria Math" panose="02040503050406030204" pitchFamily="18" charset="0"/>
                                <a:ea typeface="黑体" panose="02010609060101010101" pitchFamily="49" charset="-122"/>
                                <a:cs typeface="+mn-cs"/>
                              </a:rPr>
                              <m:t>=</m:t>
                            </m:r>
                            <m:sSub>
                              <m:sSubPr>
                                <m:ctrlPr>
                                  <a:rPr kumimoji="0" lang="en-US" altLang="zh-CN" sz="2000" b="0" i="1" u="none" strike="noStrike" kern="1200" cap="none" spc="0" normalizeH="0" baseline="0" noProof="0">
                                    <a:ln>
                                      <a:noFill/>
                                    </a:ln>
                                    <a:solidFill>
                                      <a:prstClr val="black"/>
                                    </a:solidFill>
                                    <a:effectLst/>
                                    <a:uLnTx/>
                                    <a:uFillTx/>
                                    <a:latin typeface="Cambria Math" panose="02040503050406030204" pitchFamily="18" charset="0"/>
                                    <a:ea typeface="黑体" panose="02010609060101010101" pitchFamily="49" charset="-122"/>
                                    <a:cs typeface="+mn-cs"/>
                                  </a:rPr>
                                </m:ctrlPr>
                              </m:sSubPr>
                              <m:e>
                                <m:r>
                                  <a:rPr kumimoji="0" lang="en-US" altLang="zh-CN" sz="2000" b="0" i="1" u="none" strike="noStrike" kern="1200" cap="none" spc="0" normalizeH="0" baseline="0" noProof="0" smtClean="0">
                                    <a:ln>
                                      <a:noFill/>
                                    </a:ln>
                                    <a:solidFill>
                                      <a:prstClr val="black"/>
                                    </a:solidFill>
                                    <a:effectLst/>
                                    <a:uLnTx/>
                                    <a:uFillTx/>
                                    <a:latin typeface="Cambria Math" panose="02040503050406030204" pitchFamily="18" charset="0"/>
                                    <a:ea typeface="黑体" panose="02010609060101010101" pitchFamily="49" charset="-122"/>
                                    <a:cs typeface="+mn-cs"/>
                                  </a:rPr>
                                  <m:t>𝑥</m:t>
                                </m:r>
                              </m:e>
                              <m:sub>
                                <m:r>
                                  <a:rPr kumimoji="0" lang="en-US" altLang="zh-CN" sz="2000" b="0" i="1" u="none" strike="noStrike" kern="1200" cap="none" spc="0" normalizeH="0" baseline="0" noProof="0" smtClean="0">
                                    <a:ln>
                                      <a:noFill/>
                                    </a:ln>
                                    <a:solidFill>
                                      <a:prstClr val="black"/>
                                    </a:solidFill>
                                    <a:effectLst/>
                                    <a:uLnTx/>
                                    <a:uFillTx/>
                                    <a:latin typeface="Cambria Math" panose="02040503050406030204" pitchFamily="18" charset="0"/>
                                    <a:ea typeface="黑体" panose="02010609060101010101" pitchFamily="49" charset="-122"/>
                                    <a:cs typeface="+mn-cs"/>
                                  </a:rPr>
                                  <m:t>𝑡</m:t>
                                </m:r>
                              </m:sub>
                            </m:sSub>
                          </m:e>
                        </m:d>
                        <m:r>
                          <a:rPr kumimoji="0" lang="en-US" altLang="zh-CN" sz="2000" b="0" i="1" u="none" strike="noStrike" kern="1200" cap="none" spc="0" normalizeH="0" baseline="0" noProof="0" smtClean="0">
                            <a:ln>
                              <a:noFill/>
                            </a:ln>
                            <a:solidFill>
                              <a:prstClr val="black"/>
                            </a:solidFill>
                            <a:effectLst/>
                            <a:uLnTx/>
                            <a:uFillTx/>
                            <a:latin typeface="Cambria Math" panose="02040503050406030204" pitchFamily="18" charset="0"/>
                            <a:ea typeface="黑体" panose="02010609060101010101" pitchFamily="49" charset="-122"/>
                            <a:cs typeface="+mn-cs"/>
                          </a:rPr>
                          <m:t>=</m:t>
                        </m:r>
                        <m:r>
                          <a:rPr kumimoji="0" lang="en-US" altLang="zh-CN" sz="2000" b="0" i="1" u="none" strike="noStrike" kern="1200" cap="none" spc="0" normalizeH="0" baseline="0" noProof="0" smtClean="0">
                            <a:ln>
                              <a:noFill/>
                            </a:ln>
                            <a:solidFill>
                              <a:prstClr val="black"/>
                            </a:solidFill>
                            <a:effectLst/>
                            <a:uLnTx/>
                            <a:uFillTx/>
                            <a:latin typeface="Cambria Math" panose="02040503050406030204" pitchFamily="18" charset="0"/>
                            <a:ea typeface="黑体" panose="02010609060101010101" pitchFamily="49" charset="-122"/>
                            <a:cs typeface="+mn-cs"/>
                          </a:rPr>
                          <m:t>𝑃𝑟</m:t>
                        </m:r>
                        <m:d>
                          <m:dPr>
                            <m:ctrlPr>
                              <a:rPr kumimoji="0" lang="en-US" altLang="zh-CN" sz="2000" b="0" i="1" u="none" strike="noStrike" kern="1200" cap="none" spc="0" normalizeH="0" baseline="0" noProof="0">
                                <a:ln>
                                  <a:noFill/>
                                </a:ln>
                                <a:solidFill>
                                  <a:prstClr val="black"/>
                                </a:solidFill>
                                <a:effectLst/>
                                <a:uLnTx/>
                                <a:uFillTx/>
                                <a:latin typeface="Cambria Math" panose="02040503050406030204" pitchFamily="18" charset="0"/>
                                <a:ea typeface="黑体" panose="02010609060101010101" pitchFamily="49" charset="-122"/>
                                <a:cs typeface="+mn-cs"/>
                              </a:rPr>
                            </m:ctrlPr>
                          </m:dPr>
                          <m:e>
                            <m:sSub>
                              <m:sSubPr>
                                <m:ctrlPr>
                                  <a:rPr kumimoji="0" lang="en-US" altLang="zh-CN" sz="2000" b="0" i="1" u="none" strike="noStrike" kern="1200" cap="none" spc="0" normalizeH="0" baseline="0" noProof="0">
                                    <a:ln>
                                      <a:noFill/>
                                    </a:ln>
                                    <a:solidFill>
                                      <a:prstClr val="black"/>
                                    </a:solidFill>
                                    <a:effectLst/>
                                    <a:uLnTx/>
                                    <a:uFillTx/>
                                    <a:latin typeface="Cambria Math" panose="02040503050406030204" pitchFamily="18" charset="0"/>
                                    <a:ea typeface="黑体" panose="02010609060101010101" pitchFamily="49" charset="-122"/>
                                    <a:cs typeface="+mn-cs"/>
                                  </a:rPr>
                                </m:ctrlPr>
                              </m:sSubPr>
                              <m:e>
                                <m:r>
                                  <a:rPr kumimoji="0" lang="en-US" altLang="zh-CN" sz="2000" b="0" i="1" u="none" strike="noStrike" kern="1200" cap="none" spc="0" normalizeH="0" baseline="0" noProof="0" smtClean="0">
                                    <a:ln>
                                      <a:noFill/>
                                    </a:ln>
                                    <a:solidFill>
                                      <a:prstClr val="black"/>
                                    </a:solidFill>
                                    <a:effectLst/>
                                    <a:uLnTx/>
                                    <a:uFillTx/>
                                    <a:latin typeface="Cambria Math" panose="02040503050406030204" pitchFamily="18" charset="0"/>
                                    <a:ea typeface="黑体" panose="02010609060101010101" pitchFamily="49" charset="-122"/>
                                    <a:cs typeface="+mn-cs"/>
                                  </a:rPr>
                                  <m:t>𝑋</m:t>
                                </m:r>
                              </m:e>
                              <m:sub>
                                <m:r>
                                  <a:rPr kumimoji="0" lang="en-US" altLang="zh-CN" sz="2000" b="0" i="1" u="none" strike="noStrike" kern="1200" cap="none" spc="0" normalizeH="0" baseline="0" noProof="0" smtClean="0">
                                    <a:ln>
                                      <a:noFill/>
                                    </a:ln>
                                    <a:solidFill>
                                      <a:prstClr val="black"/>
                                    </a:solidFill>
                                    <a:effectLst/>
                                    <a:uLnTx/>
                                    <a:uFillTx/>
                                    <a:latin typeface="Cambria Math" panose="02040503050406030204" pitchFamily="18" charset="0"/>
                                    <a:ea typeface="黑体" panose="02010609060101010101" pitchFamily="49" charset="-122"/>
                                    <a:cs typeface="+mn-cs"/>
                                  </a:rPr>
                                  <m:t>𝑡</m:t>
                                </m:r>
                                <m:r>
                                  <a:rPr kumimoji="0" lang="en-US" altLang="zh-CN" sz="2000" b="0" i="1" u="none" strike="noStrike" kern="1200" cap="none" spc="0" normalizeH="0" baseline="0" noProof="0" smtClean="0">
                                    <a:ln>
                                      <a:noFill/>
                                    </a:ln>
                                    <a:solidFill>
                                      <a:prstClr val="black"/>
                                    </a:solidFill>
                                    <a:effectLst/>
                                    <a:uLnTx/>
                                    <a:uFillTx/>
                                    <a:latin typeface="Cambria Math" panose="02040503050406030204" pitchFamily="18" charset="0"/>
                                    <a:ea typeface="黑体" panose="02010609060101010101" pitchFamily="49" charset="-122"/>
                                    <a:cs typeface="+mn-cs"/>
                                  </a:rPr>
                                  <m:t>+1</m:t>
                                </m:r>
                              </m:sub>
                            </m:sSub>
                            <m:r>
                              <a:rPr kumimoji="0" lang="en-US" altLang="zh-CN" sz="2000" b="0" i="1" u="none" strike="noStrike" kern="1200" cap="none" spc="0" normalizeH="0" baseline="0" noProof="0" smtClean="0">
                                <a:ln>
                                  <a:noFill/>
                                </a:ln>
                                <a:solidFill>
                                  <a:prstClr val="black"/>
                                </a:solidFill>
                                <a:effectLst/>
                                <a:uLnTx/>
                                <a:uFillTx/>
                                <a:latin typeface="Cambria Math" panose="02040503050406030204" pitchFamily="18" charset="0"/>
                                <a:ea typeface="黑体" panose="02010609060101010101" pitchFamily="49" charset="-122"/>
                                <a:cs typeface="+mn-cs"/>
                              </a:rPr>
                              <m:t>=</m:t>
                            </m:r>
                            <m:sSub>
                              <m:sSubPr>
                                <m:ctrlPr>
                                  <a:rPr kumimoji="0" lang="en-US" altLang="zh-CN" sz="2000" b="0" i="1" u="none" strike="noStrike" kern="1200" cap="none" spc="0" normalizeH="0" baseline="0" noProof="0">
                                    <a:ln>
                                      <a:noFill/>
                                    </a:ln>
                                    <a:solidFill>
                                      <a:prstClr val="black"/>
                                    </a:solidFill>
                                    <a:effectLst/>
                                    <a:uLnTx/>
                                    <a:uFillTx/>
                                    <a:latin typeface="Cambria Math" panose="02040503050406030204" pitchFamily="18" charset="0"/>
                                    <a:ea typeface="黑体" panose="02010609060101010101" pitchFamily="49" charset="-122"/>
                                    <a:cs typeface="+mn-cs"/>
                                  </a:rPr>
                                </m:ctrlPr>
                              </m:sSubPr>
                              <m:e>
                                <m:r>
                                  <a:rPr kumimoji="0" lang="en-US" altLang="zh-CN" sz="2000" b="0" i="1" u="none" strike="noStrike" kern="1200" cap="none" spc="0" normalizeH="0" baseline="0" noProof="0" smtClean="0">
                                    <a:ln>
                                      <a:noFill/>
                                    </a:ln>
                                    <a:solidFill>
                                      <a:prstClr val="black"/>
                                    </a:solidFill>
                                    <a:effectLst/>
                                    <a:uLnTx/>
                                    <a:uFillTx/>
                                    <a:latin typeface="Cambria Math" panose="02040503050406030204" pitchFamily="18" charset="0"/>
                                    <a:ea typeface="黑体" panose="02010609060101010101" pitchFamily="49" charset="-122"/>
                                    <a:cs typeface="+mn-cs"/>
                                  </a:rPr>
                                  <m:t>𝑥</m:t>
                                </m:r>
                              </m:e>
                              <m:sub>
                                <m:r>
                                  <a:rPr kumimoji="0" lang="en-US" altLang="zh-CN" sz="2000" b="0" i="1" u="none" strike="noStrike" kern="1200" cap="none" spc="0" normalizeH="0" baseline="0" noProof="0" smtClean="0">
                                    <a:ln>
                                      <a:noFill/>
                                    </a:ln>
                                    <a:solidFill>
                                      <a:prstClr val="black"/>
                                    </a:solidFill>
                                    <a:effectLst/>
                                    <a:uLnTx/>
                                    <a:uFillTx/>
                                    <a:latin typeface="Cambria Math" panose="02040503050406030204" pitchFamily="18" charset="0"/>
                                    <a:ea typeface="黑体" panose="02010609060101010101" pitchFamily="49" charset="-122"/>
                                    <a:cs typeface="+mn-cs"/>
                                  </a:rPr>
                                  <m:t>𝑡</m:t>
                                </m:r>
                                <m:r>
                                  <a:rPr kumimoji="0" lang="en-US" altLang="zh-CN" sz="2000" b="0" i="1" u="none" strike="noStrike" kern="1200" cap="none" spc="0" normalizeH="0" baseline="0" noProof="0" smtClean="0">
                                    <a:ln>
                                      <a:noFill/>
                                    </a:ln>
                                    <a:solidFill>
                                      <a:prstClr val="black"/>
                                    </a:solidFill>
                                    <a:effectLst/>
                                    <a:uLnTx/>
                                    <a:uFillTx/>
                                    <a:latin typeface="Cambria Math" panose="02040503050406030204" pitchFamily="18" charset="0"/>
                                    <a:ea typeface="黑体" panose="02010609060101010101" pitchFamily="49" charset="-122"/>
                                    <a:cs typeface="+mn-cs"/>
                                  </a:rPr>
                                  <m:t>+1</m:t>
                                </m:r>
                              </m:sub>
                            </m:sSub>
                          </m:e>
                          <m:e>
                            <m:sSub>
                              <m:sSubPr>
                                <m:ctrlPr>
                                  <a:rPr kumimoji="0" lang="en-US" altLang="zh-CN" sz="2000" b="0" i="1" u="none" strike="noStrike" kern="1200" cap="none" spc="0" normalizeH="0" baseline="0" noProof="0">
                                    <a:ln>
                                      <a:noFill/>
                                    </a:ln>
                                    <a:solidFill>
                                      <a:prstClr val="black"/>
                                    </a:solidFill>
                                    <a:effectLst/>
                                    <a:uLnTx/>
                                    <a:uFillTx/>
                                    <a:latin typeface="Cambria Math" panose="02040503050406030204" pitchFamily="18" charset="0"/>
                                    <a:ea typeface="黑体" panose="02010609060101010101" pitchFamily="49" charset="-122"/>
                                    <a:cs typeface="+mn-cs"/>
                                  </a:rPr>
                                </m:ctrlPr>
                              </m:sSubPr>
                              <m:e>
                                <m:r>
                                  <a:rPr kumimoji="0" lang="en-US" altLang="zh-CN" sz="2000" b="0" i="1" u="none" strike="noStrike" kern="1200" cap="none" spc="0" normalizeH="0" baseline="0" noProof="0" smtClean="0">
                                    <a:ln>
                                      <a:noFill/>
                                    </a:ln>
                                    <a:solidFill>
                                      <a:prstClr val="black"/>
                                    </a:solidFill>
                                    <a:effectLst/>
                                    <a:uLnTx/>
                                    <a:uFillTx/>
                                    <a:latin typeface="Cambria Math" panose="02040503050406030204" pitchFamily="18" charset="0"/>
                                    <a:ea typeface="黑体" panose="02010609060101010101" pitchFamily="49" charset="-122"/>
                                    <a:cs typeface="+mn-cs"/>
                                  </a:rPr>
                                  <m:t>𝑋</m:t>
                                </m:r>
                              </m:e>
                              <m:sub>
                                <m:r>
                                  <a:rPr kumimoji="0" lang="en-US" altLang="zh-CN" sz="2000" b="0" i="1" u="none" strike="noStrike" kern="1200" cap="none" spc="0" normalizeH="0" baseline="0" noProof="0" smtClean="0">
                                    <a:ln>
                                      <a:noFill/>
                                    </a:ln>
                                    <a:solidFill>
                                      <a:prstClr val="black"/>
                                    </a:solidFill>
                                    <a:effectLst/>
                                    <a:uLnTx/>
                                    <a:uFillTx/>
                                    <a:latin typeface="Cambria Math" panose="02040503050406030204" pitchFamily="18" charset="0"/>
                                    <a:ea typeface="黑体" panose="02010609060101010101" pitchFamily="49" charset="-122"/>
                                    <a:cs typeface="+mn-cs"/>
                                  </a:rPr>
                                  <m:t>𝑡</m:t>
                                </m:r>
                              </m:sub>
                            </m:sSub>
                            <m:r>
                              <a:rPr kumimoji="0" lang="en-US" altLang="zh-CN" sz="2000" b="0" i="1" u="none" strike="noStrike" kern="1200" cap="none" spc="0" normalizeH="0" baseline="0" noProof="0" smtClean="0">
                                <a:ln>
                                  <a:noFill/>
                                </a:ln>
                                <a:solidFill>
                                  <a:prstClr val="black"/>
                                </a:solidFill>
                                <a:effectLst/>
                                <a:uLnTx/>
                                <a:uFillTx/>
                                <a:latin typeface="Cambria Math" panose="02040503050406030204" pitchFamily="18" charset="0"/>
                                <a:ea typeface="黑体" panose="02010609060101010101" pitchFamily="49" charset="-122"/>
                                <a:cs typeface="+mn-cs"/>
                              </a:rPr>
                              <m:t> =</m:t>
                            </m:r>
                            <m:sSub>
                              <m:sSubPr>
                                <m:ctrlPr>
                                  <a:rPr kumimoji="0" lang="en-US" altLang="zh-CN" sz="2000" b="0" i="1" u="none" strike="noStrike" kern="1200" cap="none" spc="0" normalizeH="0" baseline="0" noProof="0">
                                    <a:ln>
                                      <a:noFill/>
                                    </a:ln>
                                    <a:solidFill>
                                      <a:prstClr val="black"/>
                                    </a:solidFill>
                                    <a:effectLst/>
                                    <a:uLnTx/>
                                    <a:uFillTx/>
                                    <a:latin typeface="Cambria Math" panose="02040503050406030204" pitchFamily="18" charset="0"/>
                                    <a:ea typeface="黑体" panose="02010609060101010101" pitchFamily="49" charset="-122"/>
                                    <a:cs typeface="+mn-cs"/>
                                  </a:rPr>
                                </m:ctrlPr>
                              </m:sSubPr>
                              <m:e>
                                <m:r>
                                  <a:rPr kumimoji="0" lang="en-US" altLang="zh-CN" sz="2000" b="0" i="1" u="none" strike="noStrike" kern="1200" cap="none" spc="0" normalizeH="0" baseline="0" noProof="0" smtClean="0">
                                    <a:ln>
                                      <a:noFill/>
                                    </a:ln>
                                    <a:solidFill>
                                      <a:prstClr val="black"/>
                                    </a:solidFill>
                                    <a:effectLst/>
                                    <a:uLnTx/>
                                    <a:uFillTx/>
                                    <a:latin typeface="Cambria Math" panose="02040503050406030204" pitchFamily="18" charset="0"/>
                                    <a:ea typeface="黑体" panose="02010609060101010101" pitchFamily="49" charset="-122"/>
                                    <a:cs typeface="+mn-cs"/>
                                  </a:rPr>
                                  <m:t>𝑥</m:t>
                                </m:r>
                              </m:e>
                              <m:sub>
                                <m:r>
                                  <a:rPr kumimoji="0" lang="en-US" altLang="zh-CN" sz="2000" b="0" i="1" u="none" strike="noStrike" kern="1200" cap="none" spc="0" normalizeH="0" baseline="0" noProof="0" smtClean="0">
                                    <a:ln>
                                      <a:noFill/>
                                    </a:ln>
                                    <a:solidFill>
                                      <a:prstClr val="black"/>
                                    </a:solidFill>
                                    <a:effectLst/>
                                    <a:uLnTx/>
                                    <a:uFillTx/>
                                    <a:latin typeface="Cambria Math" panose="02040503050406030204" pitchFamily="18" charset="0"/>
                                    <a:ea typeface="黑体" panose="02010609060101010101" pitchFamily="49" charset="-122"/>
                                    <a:cs typeface="+mn-cs"/>
                                  </a:rPr>
                                  <m:t>𝑡</m:t>
                                </m:r>
                              </m:sub>
                            </m:sSub>
                          </m:e>
                        </m:d>
                      </m:oMath>
                    </m:oMathPara>
                  </a14:m>
                  <a:endParaRPr kumimoji="0" lang="en-US" altLang="zh-CN" sz="2000" b="0"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xmlns="">
            <p:sp>
              <p:nvSpPr>
                <p:cNvPr id="5" name="矩形 4">
                  <a:extLst>
                    <a:ext uri="{FF2B5EF4-FFF2-40B4-BE49-F238E27FC236}">
                      <a16:creationId xmlns:a16="http://schemas.microsoft.com/office/drawing/2014/main" id="{C76D0282-2D4E-4059-8116-644E16DE0118}"/>
                    </a:ext>
                  </a:extLst>
                </p:cNvPr>
                <p:cNvSpPr>
                  <a:spLocks noRot="1" noChangeAspect="1" noMove="1" noResize="1" noEditPoints="1" noAdjustHandles="1" noChangeArrowheads="1" noChangeShapeType="1" noTextEdit="1"/>
                </p:cNvSpPr>
                <p:nvPr/>
              </p:nvSpPr>
              <p:spPr>
                <a:xfrm>
                  <a:off x="0" y="1126938"/>
                  <a:ext cx="9221117" cy="3344121"/>
                </a:xfrm>
                <a:prstGeom prst="rect">
                  <a:avLst/>
                </a:prstGeom>
                <a:blipFill>
                  <a:blip r:embed="rId3"/>
                  <a:stretch>
                    <a:fillRect l="-595" r="-66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矩形 12">
                  <a:extLst>
                    <a:ext uri="{FF2B5EF4-FFF2-40B4-BE49-F238E27FC236}">
                      <a16:creationId xmlns:a16="http://schemas.microsoft.com/office/drawing/2014/main" id="{63274E84-3A2A-46FF-A042-3508551BF05B}"/>
                    </a:ext>
                  </a:extLst>
                </p:cNvPr>
                <p:cNvSpPr/>
                <p:nvPr/>
              </p:nvSpPr>
              <p:spPr>
                <a:xfrm>
                  <a:off x="4955766" y="4965438"/>
                  <a:ext cx="3937488" cy="4001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0" lang="en-US" altLang="zh-CN" sz="2000" b="1" i="1" u="none" strike="noStrike" kern="1200" cap="none" spc="0" normalizeH="0" baseline="0" noProof="0" smtClean="0">
                          <a:ln>
                            <a:noFill/>
                          </a:ln>
                          <a:solidFill>
                            <a:srgbClr val="FF0000"/>
                          </a:solidFill>
                          <a:effectLst/>
                          <a:uLnTx/>
                          <a:uFillTx/>
                          <a:latin typeface="Cambria Math"/>
                          <a:cs typeface="+mn-cs"/>
                        </a:rPr>
                        <m:t>𝒕</m:t>
                      </m:r>
                      <m:r>
                        <a:rPr kumimoji="0" lang="en-US" altLang="zh-CN" sz="2000" b="1" i="1" u="none" strike="noStrike" kern="1200" cap="none" spc="0" normalizeH="0" baseline="0" noProof="0" smtClean="0">
                          <a:ln>
                            <a:noFill/>
                          </a:ln>
                          <a:solidFill>
                            <a:srgbClr val="FF0000"/>
                          </a:solidFill>
                          <a:effectLst/>
                          <a:uLnTx/>
                          <a:uFillTx/>
                          <a:latin typeface="Cambria Math"/>
                          <a:cs typeface="+mn-cs"/>
                        </a:rPr>
                        <m:t>+</m:t>
                      </m:r>
                      <m:r>
                        <a:rPr kumimoji="0" lang="en-US" altLang="zh-CN" sz="2000" b="1" i="1" u="none" strike="noStrike" kern="1200" cap="none" spc="0" normalizeH="0" baseline="0" noProof="0" smtClean="0">
                          <a:ln>
                            <a:noFill/>
                          </a:ln>
                          <a:solidFill>
                            <a:srgbClr val="FF0000"/>
                          </a:solidFill>
                          <a:effectLst/>
                          <a:uLnTx/>
                          <a:uFillTx/>
                          <a:latin typeface="Cambria Math"/>
                          <a:cs typeface="+mn-cs"/>
                        </a:rPr>
                        <m:t>𝟏</m:t>
                      </m:r>
                    </m:oMath>
                  </a14:m>
                  <a:r>
                    <a:rPr kumimoji="0" lang="zh-CN" altLang="en-US" sz="20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时刻状态仅与</a:t>
                  </a:r>
                  <a14:m>
                    <m:oMath xmlns:m="http://schemas.openxmlformats.org/officeDocument/2006/math">
                      <m:r>
                        <a:rPr kumimoji="0" lang="en-US" altLang="zh-CN" sz="2000" b="1" i="1" u="none" strike="noStrike" kern="1200" cap="none" spc="0" normalizeH="0" baseline="0" noProof="0">
                          <a:ln>
                            <a:noFill/>
                          </a:ln>
                          <a:solidFill>
                            <a:srgbClr val="FF0000"/>
                          </a:solidFill>
                          <a:effectLst/>
                          <a:uLnTx/>
                          <a:uFillTx/>
                          <a:latin typeface="Cambria Math"/>
                          <a:cs typeface="+mn-cs"/>
                        </a:rPr>
                        <m:t>𝒕</m:t>
                      </m:r>
                    </m:oMath>
                  </a14:m>
                  <a:r>
                    <a:rPr kumimoji="0" lang="zh-CN" altLang="en-US" sz="20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时刻状态相关</a:t>
                  </a:r>
                </a:p>
              </p:txBody>
            </p:sp>
          </mc:Choice>
          <mc:Fallback xmlns="">
            <p:sp>
              <p:nvSpPr>
                <p:cNvPr id="9" name="矩形 8"/>
                <p:cNvSpPr>
                  <a:spLocks noRot="1" noChangeAspect="1" noMove="1" noResize="1" noEditPoints="1" noAdjustHandles="1" noChangeArrowheads="1" noChangeShapeType="1" noTextEdit="1"/>
                </p:cNvSpPr>
                <p:nvPr/>
              </p:nvSpPr>
              <p:spPr>
                <a:xfrm>
                  <a:off x="4955766" y="4965438"/>
                  <a:ext cx="3937488" cy="400110"/>
                </a:xfrm>
                <a:prstGeom prst="rect">
                  <a:avLst/>
                </a:prstGeom>
                <a:blipFill>
                  <a:blip r:embed="rId4"/>
                  <a:stretch>
                    <a:fillRect t="-7576" r="-929" b="-25758"/>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2335085222"/>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583380" y="726948"/>
            <a:ext cx="7464387" cy="497934"/>
            <a:chOff x="4099943" y="2819853"/>
            <a:chExt cx="2570275" cy="497934"/>
          </a:xfrm>
        </p:grpSpPr>
        <p:sp>
          <p:nvSpPr>
            <p:cNvPr id="4" name="平行四边形 3"/>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5" name="平行四边形 4"/>
            <p:cNvSpPr/>
            <p:nvPr/>
          </p:nvSpPr>
          <p:spPr bwMode="auto">
            <a:xfrm>
              <a:off x="4122533" y="2819853"/>
              <a:ext cx="2547685"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6" name="矩形 5"/>
            <p:cNvSpPr/>
            <p:nvPr/>
          </p:nvSpPr>
          <p:spPr>
            <a:xfrm>
              <a:off x="4216534" y="2853798"/>
              <a:ext cx="2359684" cy="400110"/>
            </a:xfrm>
            <a:prstGeom prst="rect">
              <a:avLst/>
            </a:prstGeom>
          </p:spPr>
          <p:txBody>
            <a:bodyPr wrap="square">
              <a:spAutoFit/>
            </a:bodyPr>
            <a:lstStyle/>
            <a:p>
              <a:pPr marL="0" marR="0" lvl="0" indent="0" algn="ctr" defTabSz="914400" rtl="0" eaLnBrk="1" fontAlgn="auto" latinLnBrk="0" hangingPunct="1">
                <a:lnSpc>
                  <a:spcPct val="100000"/>
                </a:lnSpc>
                <a:spcBef>
                  <a:spcPct val="50000"/>
                </a:spcBef>
                <a:spcAft>
                  <a:spcPts val="0"/>
                </a:spcAft>
                <a:buClrTx/>
                <a:buSzTx/>
                <a:buFontTx/>
                <a:buNone/>
                <a:tabLst/>
                <a:defRPr/>
              </a:pPr>
              <a:r>
                <a:rPr kumimoji="0" lang="zh-CN" altLang="en-US" sz="2000" b="1" i="0" u="none" strike="noStrike" kern="1200" cap="none" spc="0" normalizeH="0" baseline="0" noProof="0" dirty="0">
                  <a:ln>
                    <a:noFill/>
                  </a:ln>
                  <a:solidFill>
                    <a:prstClr val="black">
                      <a:lumMod val="95000"/>
                      <a:lumOff val="5000"/>
                    </a:prstClr>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离散马尔可夫链：引入奖励机制</a:t>
              </a:r>
              <a:endParaRPr kumimoji="0" lang="zh-CN" altLang="en-US" sz="2000" b="1" i="0" u="none" strike="noStrike" kern="120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endParaRPr>
            </a:p>
          </p:txBody>
        </p:sp>
      </p:grpSp>
      <p:sp>
        <p:nvSpPr>
          <p:cNvPr id="23" name="矩形 22">
            <a:extLst>
              <a:ext uri="{FF2B5EF4-FFF2-40B4-BE49-F238E27FC236}">
                <a16:creationId xmlns:a16="http://schemas.microsoft.com/office/drawing/2014/main" id="{6F77A2E9-3941-4386-A0DF-CDEBD25143F3}"/>
              </a:ext>
            </a:extLst>
          </p:cNvPr>
          <p:cNvSpPr/>
          <p:nvPr/>
        </p:nvSpPr>
        <p:spPr>
          <a:xfrm>
            <a:off x="852473" y="129010"/>
            <a:ext cx="2236510"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mn-cs"/>
              </a:rPr>
              <a:t>一、</a:t>
            </a: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强化学习问题定义</a:t>
            </a:r>
          </a:p>
        </p:txBody>
      </p:sp>
      <mc:AlternateContent xmlns:mc="http://schemas.openxmlformats.org/markup-compatibility/2006" xmlns:a14="http://schemas.microsoft.com/office/drawing/2010/main">
        <mc:Choice Requires="a14">
          <p:sp>
            <p:nvSpPr>
              <p:cNvPr id="14" name="矩形 13">
                <a:extLst>
                  <a:ext uri="{FF2B5EF4-FFF2-40B4-BE49-F238E27FC236}">
                    <a16:creationId xmlns:a16="http://schemas.microsoft.com/office/drawing/2014/main" id="{CDF54F17-0BB4-430C-82EB-06AC29EA12C7}"/>
                  </a:ext>
                </a:extLst>
              </p:cNvPr>
              <p:cNvSpPr/>
              <p:nvPr/>
            </p:nvSpPr>
            <p:spPr>
              <a:xfrm>
                <a:off x="1306580" y="1538823"/>
                <a:ext cx="9816276" cy="2127955"/>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为了在序列决策中对目标进行优化，在马尔可夫随机过程框架中加入了奖励机制：</a:t>
                </a:r>
                <a:endParaRPr kumimoji="0" lang="en-US" altLang="zh-CN" sz="1800" b="1"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endParaRPr>
              </a:p>
              <a:p>
                <a:pPr marL="342900" marR="0" lvl="0"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en-US" sz="1800" b="1"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奖励函数</a:t>
                </a:r>
                <a14:m>
                  <m:oMath xmlns:m="http://schemas.openxmlformats.org/officeDocument/2006/math">
                    <m:r>
                      <a:rPr kumimoji="0" lang="en-US" altLang="zh-CN" sz="1800" b="1" i="1" u="none" strike="noStrike" kern="1200" cap="none" spc="0" normalizeH="0" baseline="0" noProof="0" smtClean="0">
                        <a:ln>
                          <a:noFill/>
                        </a:ln>
                        <a:solidFill>
                          <a:prstClr val="black"/>
                        </a:solidFill>
                        <a:effectLst/>
                        <a:uLnTx/>
                        <a:uFillTx/>
                        <a:latin typeface="Cambria Math" panose="02040503050406030204" pitchFamily="18" charset="0"/>
                        <a:ea typeface="黑体" panose="02010609060101010101" pitchFamily="49" charset="-122"/>
                        <a:cs typeface="+mn-cs"/>
                      </a:rPr>
                      <m:t>𝑹</m:t>
                    </m:r>
                    <m:r>
                      <a:rPr kumimoji="0" lang="en-US" altLang="zh-CN" sz="1800" b="1" i="1" u="none" strike="noStrike" kern="1200" cap="none" spc="0" normalizeH="0" baseline="0" noProof="0" smtClean="0">
                        <a:ln>
                          <a:noFill/>
                        </a:ln>
                        <a:solidFill>
                          <a:prstClr val="black"/>
                        </a:solidFill>
                        <a:effectLst/>
                        <a:uLnTx/>
                        <a:uFillTx/>
                        <a:latin typeface="Cambria Math" panose="02040503050406030204" pitchFamily="18" charset="0"/>
                        <a:ea typeface="黑体" panose="02010609060101010101" pitchFamily="49" charset="-122"/>
                        <a:cs typeface="+mn-cs"/>
                      </a:rPr>
                      <m:t>:</m:t>
                    </m:r>
                    <m:r>
                      <a:rPr kumimoji="0" lang="en-US" altLang="zh-CN" sz="1800" b="1" i="1" u="none" strike="noStrike" kern="1200" cap="none" spc="0" normalizeH="0" baseline="0" noProof="0" smtClean="0">
                        <a:ln>
                          <a:noFill/>
                        </a:ln>
                        <a:solidFill>
                          <a:prstClr val="black"/>
                        </a:solidFill>
                        <a:effectLst/>
                        <a:uLnTx/>
                        <a:uFillTx/>
                        <a:latin typeface="Cambria Math" panose="02040503050406030204" pitchFamily="18" charset="0"/>
                        <a:ea typeface="黑体" panose="02010609060101010101" pitchFamily="49" charset="-122"/>
                        <a:cs typeface="+mn-cs"/>
                      </a:rPr>
                      <m:t>𝑺</m:t>
                    </m:r>
                    <m:r>
                      <a:rPr kumimoji="0" lang="en-US" altLang="zh-CN" sz="1800" b="1" i="1" u="none" strike="noStrike" kern="1200" cap="none" spc="0" normalizeH="0" baseline="0" noProof="0" smtClean="0">
                        <a:ln>
                          <a:noFill/>
                        </a:ln>
                        <a:solidFill>
                          <a:prstClr val="black"/>
                        </a:solidFill>
                        <a:effectLst/>
                        <a:uLnTx/>
                        <a:uFillTx/>
                        <a:latin typeface="Cambria Math" panose="02040503050406030204" pitchFamily="18" charset="0"/>
                        <a:ea typeface="黑体" panose="02010609060101010101" pitchFamily="49" charset="-122"/>
                        <a:cs typeface="+mn-cs"/>
                      </a:rPr>
                      <m:t>×</m:t>
                    </m:r>
                    <m:r>
                      <a:rPr kumimoji="0" lang="en-US" altLang="zh-CN" sz="1800" b="1" i="1" u="none" strike="noStrike" kern="1200" cap="none" spc="0" normalizeH="0" baseline="0" noProof="0" smtClean="0">
                        <a:ln>
                          <a:noFill/>
                        </a:ln>
                        <a:solidFill>
                          <a:prstClr val="black"/>
                        </a:solidFill>
                        <a:effectLst/>
                        <a:uLnTx/>
                        <a:uFillTx/>
                        <a:latin typeface="Cambria Math" panose="02040503050406030204" pitchFamily="18" charset="0"/>
                        <a:ea typeface="黑体" panose="02010609060101010101" pitchFamily="49" charset="-122"/>
                        <a:cs typeface="+mn-cs"/>
                      </a:rPr>
                      <m:t>𝑺</m:t>
                    </m:r>
                    <m:r>
                      <a:rPr kumimoji="0" lang="en-US" altLang="zh-CN" sz="1800" b="1" i="1" u="none" strike="noStrike" kern="1200" cap="none" spc="0" normalizeH="0" baseline="0" noProof="0" smtClean="0">
                        <a:ln>
                          <a:noFill/>
                        </a:ln>
                        <a:solidFill>
                          <a:prstClr val="black"/>
                        </a:solidFill>
                        <a:effectLst/>
                        <a:uLnTx/>
                        <a:uFillTx/>
                        <a:latin typeface="Cambria Math" panose="02040503050406030204" pitchFamily="18" charset="0"/>
                        <a:ea typeface="黑体" panose="02010609060101010101" pitchFamily="49" charset="-122"/>
                        <a:cs typeface="+mn-cs"/>
                      </a:rPr>
                      <m:t>↦</m:t>
                    </m:r>
                    <m:r>
                      <a:rPr kumimoji="0" lang="en-US" altLang="zh-CN" sz="18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ℝ</m:t>
                    </m:r>
                    <m:r>
                      <a:rPr kumimoji="0" lang="zh-CN" altLang="en-US" sz="18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oMath>
                </a14:m>
                <a:r>
                  <a:rPr kumimoji="0" lang="zh-CN" altLang="en-US" sz="1800" b="1"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其中</a:t>
                </a:r>
                <a14:m>
                  <m:oMath xmlns:m="http://schemas.openxmlformats.org/officeDocument/2006/math">
                    <m:r>
                      <a:rPr kumimoji="0" lang="en-US" altLang="zh-CN" sz="1800" b="1" i="1" u="none" strike="noStrike" kern="1200" cap="none" spc="0" normalizeH="0" baseline="0" noProof="0" dirty="0" smtClean="0">
                        <a:ln>
                          <a:noFill/>
                        </a:ln>
                        <a:solidFill>
                          <a:prstClr val="black"/>
                        </a:solidFill>
                        <a:effectLst/>
                        <a:uLnTx/>
                        <a:uFillTx/>
                        <a:latin typeface="Cambria Math" panose="02040503050406030204" pitchFamily="18" charset="0"/>
                        <a:ea typeface="黑体" panose="02010609060101010101" pitchFamily="49" charset="-122"/>
                        <a:cs typeface="+mn-cs"/>
                      </a:rPr>
                      <m:t>𝑹</m:t>
                    </m:r>
                    <m:r>
                      <a:rPr kumimoji="0" lang="en-US" altLang="zh-CN" sz="1800" b="1" i="1" u="none" strike="noStrike" kern="1200" cap="none" spc="0" normalizeH="0" baseline="0" noProof="0" dirty="0" smtClean="0">
                        <a:ln>
                          <a:noFill/>
                        </a:ln>
                        <a:solidFill>
                          <a:prstClr val="black"/>
                        </a:solidFill>
                        <a:effectLst/>
                        <a:uLnTx/>
                        <a:uFillTx/>
                        <a:latin typeface="Cambria Math" panose="02040503050406030204" pitchFamily="18" charset="0"/>
                        <a:ea typeface="黑体" panose="02010609060101010101" pitchFamily="49" charset="-122"/>
                        <a:cs typeface="+mn-cs"/>
                      </a:rPr>
                      <m:t>(</m:t>
                    </m:r>
                    <m:sSub>
                      <m:sSubPr>
                        <m:ctrlPr>
                          <a:rPr kumimoji="0" lang="en-US" altLang="zh-CN" sz="1800" b="1" i="1" u="none" strike="noStrike" kern="1200" cap="none" spc="0" normalizeH="0" baseline="0" noProof="0" dirty="0" smtClean="0">
                            <a:ln>
                              <a:noFill/>
                            </a:ln>
                            <a:solidFill>
                              <a:prstClr val="black"/>
                            </a:solidFill>
                            <a:effectLst/>
                            <a:uLnTx/>
                            <a:uFillTx/>
                            <a:latin typeface="Cambria Math" panose="02040503050406030204" pitchFamily="18" charset="0"/>
                            <a:ea typeface="黑体" panose="02010609060101010101" pitchFamily="49" charset="-122"/>
                            <a:cs typeface="+mn-cs"/>
                          </a:rPr>
                        </m:ctrlPr>
                      </m:sSubPr>
                      <m:e>
                        <m:r>
                          <a:rPr kumimoji="0" lang="en-US" altLang="zh-CN" sz="1800" b="1" i="1" u="none" strike="noStrike" kern="1200" cap="none" spc="0" normalizeH="0" baseline="0" noProof="0" dirty="0" smtClean="0">
                            <a:ln>
                              <a:noFill/>
                            </a:ln>
                            <a:solidFill>
                              <a:prstClr val="black"/>
                            </a:solidFill>
                            <a:effectLst/>
                            <a:uLnTx/>
                            <a:uFillTx/>
                            <a:latin typeface="Cambria Math" panose="02040503050406030204" pitchFamily="18" charset="0"/>
                            <a:ea typeface="黑体" panose="02010609060101010101" pitchFamily="49" charset="-122"/>
                            <a:cs typeface="+mn-cs"/>
                          </a:rPr>
                          <m:t>𝑺</m:t>
                        </m:r>
                      </m:e>
                      <m:sub>
                        <m:r>
                          <a:rPr kumimoji="0" lang="en-US" altLang="zh-CN" sz="1800" b="1" i="1" u="none" strike="noStrike" kern="1200" cap="none" spc="0" normalizeH="0" baseline="0" noProof="0" dirty="0" smtClean="0">
                            <a:ln>
                              <a:noFill/>
                            </a:ln>
                            <a:solidFill>
                              <a:prstClr val="black"/>
                            </a:solidFill>
                            <a:effectLst/>
                            <a:uLnTx/>
                            <a:uFillTx/>
                            <a:latin typeface="Cambria Math" panose="02040503050406030204" pitchFamily="18" charset="0"/>
                            <a:ea typeface="黑体" panose="02010609060101010101" pitchFamily="49" charset="-122"/>
                            <a:cs typeface="+mn-cs"/>
                          </a:rPr>
                          <m:t>𝒕</m:t>
                        </m:r>
                      </m:sub>
                    </m:sSub>
                    <m:r>
                      <a:rPr kumimoji="0" lang="en-US" altLang="zh-CN" sz="1800" b="1" i="1" u="none" strike="noStrike" kern="1200" cap="none" spc="0" normalizeH="0" baseline="0" noProof="0" dirty="0" smtClean="0">
                        <a:ln>
                          <a:noFill/>
                        </a:ln>
                        <a:solidFill>
                          <a:prstClr val="black"/>
                        </a:solidFill>
                        <a:effectLst/>
                        <a:uLnTx/>
                        <a:uFillTx/>
                        <a:latin typeface="Cambria Math" panose="02040503050406030204" pitchFamily="18" charset="0"/>
                        <a:ea typeface="黑体" panose="02010609060101010101" pitchFamily="49" charset="-122"/>
                        <a:cs typeface="+mn-cs"/>
                      </a:rPr>
                      <m:t>,</m:t>
                    </m:r>
                    <m:sSub>
                      <m:sSubPr>
                        <m:ctrlPr>
                          <a:rPr kumimoji="0" lang="en-US" altLang="zh-CN" sz="1800" b="1" i="1" u="none" strike="noStrike" kern="1200" cap="none" spc="0" normalizeH="0" baseline="0" noProof="0" dirty="0" smtClean="0">
                            <a:ln>
                              <a:noFill/>
                            </a:ln>
                            <a:solidFill>
                              <a:prstClr val="black"/>
                            </a:solidFill>
                            <a:effectLst/>
                            <a:uLnTx/>
                            <a:uFillTx/>
                            <a:latin typeface="Cambria Math" panose="02040503050406030204" pitchFamily="18" charset="0"/>
                            <a:ea typeface="黑体" panose="02010609060101010101" pitchFamily="49" charset="-122"/>
                            <a:cs typeface="+mn-cs"/>
                          </a:rPr>
                        </m:ctrlPr>
                      </m:sSubPr>
                      <m:e>
                        <m:r>
                          <a:rPr kumimoji="0" lang="en-US" altLang="zh-CN" sz="1800" b="1" i="1" u="none" strike="noStrike" kern="1200" cap="none" spc="0" normalizeH="0" baseline="0" noProof="0" dirty="0" smtClean="0">
                            <a:ln>
                              <a:noFill/>
                            </a:ln>
                            <a:solidFill>
                              <a:prstClr val="black"/>
                            </a:solidFill>
                            <a:effectLst/>
                            <a:uLnTx/>
                            <a:uFillTx/>
                            <a:latin typeface="Cambria Math" panose="02040503050406030204" pitchFamily="18" charset="0"/>
                            <a:ea typeface="黑体" panose="02010609060101010101" pitchFamily="49" charset="-122"/>
                            <a:cs typeface="+mn-cs"/>
                          </a:rPr>
                          <m:t>𝑺</m:t>
                        </m:r>
                      </m:e>
                      <m:sub>
                        <m:r>
                          <a:rPr kumimoji="0" lang="en-US" altLang="zh-CN" sz="1800" b="1" i="1" u="none" strike="noStrike" kern="1200" cap="none" spc="0" normalizeH="0" baseline="0" noProof="0" dirty="0" smtClean="0">
                            <a:ln>
                              <a:noFill/>
                            </a:ln>
                            <a:solidFill>
                              <a:prstClr val="black"/>
                            </a:solidFill>
                            <a:effectLst/>
                            <a:uLnTx/>
                            <a:uFillTx/>
                            <a:latin typeface="Cambria Math" panose="02040503050406030204" pitchFamily="18" charset="0"/>
                            <a:ea typeface="黑体" panose="02010609060101010101" pitchFamily="49" charset="-122"/>
                            <a:cs typeface="+mn-cs"/>
                          </a:rPr>
                          <m:t>𝒕</m:t>
                        </m:r>
                        <m:r>
                          <a:rPr kumimoji="0" lang="en-US" altLang="zh-CN" sz="1800" b="1" i="1" u="none" strike="noStrike" kern="1200" cap="none" spc="0" normalizeH="0" baseline="0" noProof="0" dirty="0" smtClean="0">
                            <a:ln>
                              <a:noFill/>
                            </a:ln>
                            <a:solidFill>
                              <a:prstClr val="black"/>
                            </a:solidFill>
                            <a:effectLst/>
                            <a:uLnTx/>
                            <a:uFillTx/>
                            <a:latin typeface="Cambria Math" panose="02040503050406030204" pitchFamily="18" charset="0"/>
                            <a:ea typeface="黑体" panose="02010609060101010101" pitchFamily="49" charset="-122"/>
                            <a:cs typeface="+mn-cs"/>
                          </a:rPr>
                          <m:t>+</m:t>
                        </m:r>
                        <m:r>
                          <a:rPr kumimoji="0" lang="en-US" altLang="zh-CN" sz="1800" b="1" i="1" u="none" strike="noStrike" kern="1200" cap="none" spc="0" normalizeH="0" baseline="0" noProof="0" dirty="0" smtClean="0">
                            <a:ln>
                              <a:noFill/>
                            </a:ln>
                            <a:solidFill>
                              <a:prstClr val="black"/>
                            </a:solidFill>
                            <a:effectLst/>
                            <a:uLnTx/>
                            <a:uFillTx/>
                            <a:latin typeface="Cambria Math" panose="02040503050406030204" pitchFamily="18" charset="0"/>
                            <a:ea typeface="黑体" panose="02010609060101010101" pitchFamily="49" charset="-122"/>
                            <a:cs typeface="+mn-cs"/>
                          </a:rPr>
                          <m:t>𝟏</m:t>
                        </m:r>
                      </m:sub>
                    </m:sSub>
                    <m:r>
                      <a:rPr kumimoji="0" lang="en-US" altLang="zh-CN" sz="1800" b="1" i="1" u="none" strike="noStrike" kern="1200" cap="none" spc="0" normalizeH="0" baseline="0" noProof="0" dirty="0" smtClean="0">
                        <a:ln>
                          <a:noFill/>
                        </a:ln>
                        <a:solidFill>
                          <a:prstClr val="black"/>
                        </a:solidFill>
                        <a:effectLst/>
                        <a:uLnTx/>
                        <a:uFillTx/>
                        <a:latin typeface="Cambria Math" panose="02040503050406030204" pitchFamily="18" charset="0"/>
                        <a:ea typeface="黑体" panose="02010609060101010101" pitchFamily="49" charset="-122"/>
                        <a:cs typeface="+mn-cs"/>
                      </a:rPr>
                      <m:t>)</m:t>
                    </m:r>
                  </m:oMath>
                </a14:m>
                <a:r>
                  <a:rPr kumimoji="0" lang="zh-CN" altLang="en-US" sz="1800" b="1"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描述了从第</a:t>
                </a:r>
                <a14:m>
                  <m:oMath xmlns:m="http://schemas.openxmlformats.org/officeDocument/2006/math">
                    <m:r>
                      <a:rPr kumimoji="0" lang="en-US" altLang="zh-CN" sz="1800" b="1" i="1" u="none" strike="noStrike" kern="1200" cap="none" spc="0" normalizeH="0" baseline="0" noProof="0" smtClean="0">
                        <a:ln>
                          <a:noFill/>
                        </a:ln>
                        <a:solidFill>
                          <a:prstClr val="black"/>
                        </a:solidFill>
                        <a:effectLst/>
                        <a:uLnTx/>
                        <a:uFillTx/>
                        <a:latin typeface="Cambria Math" panose="02040503050406030204" pitchFamily="18" charset="0"/>
                        <a:ea typeface="黑体" panose="02010609060101010101" pitchFamily="49" charset="-122"/>
                        <a:cs typeface="+mn-cs"/>
                      </a:rPr>
                      <m:t>𝒕</m:t>
                    </m:r>
                  </m:oMath>
                </a14:m>
                <a:r>
                  <a:rPr kumimoji="0" lang="zh-CN" altLang="en-US" sz="1800" b="1"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步状态转移到第 </a:t>
                </a:r>
                <a14:m>
                  <m:oMath xmlns:m="http://schemas.openxmlformats.org/officeDocument/2006/math">
                    <m:r>
                      <a:rPr kumimoji="0" lang="en-US" altLang="zh-CN" sz="1800" b="1" i="1" u="none" strike="noStrike" kern="1200" cap="none" spc="0" normalizeH="0" baseline="0" noProof="0" smtClean="0">
                        <a:ln>
                          <a:noFill/>
                        </a:ln>
                        <a:solidFill>
                          <a:prstClr val="black"/>
                        </a:solidFill>
                        <a:effectLst/>
                        <a:uLnTx/>
                        <a:uFillTx/>
                        <a:latin typeface="Cambria Math" panose="02040503050406030204" pitchFamily="18" charset="0"/>
                        <a:ea typeface="黑体" panose="02010609060101010101" pitchFamily="49" charset="-122"/>
                        <a:cs typeface="+mn-cs"/>
                      </a:rPr>
                      <m:t>𝒕</m:t>
                    </m:r>
                    <m:r>
                      <a:rPr kumimoji="0" lang="en-US" altLang="zh-CN" sz="1800" b="1" i="1" u="none" strike="noStrike" kern="1200" cap="none" spc="0" normalizeH="0" baseline="0" noProof="0" smtClean="0">
                        <a:ln>
                          <a:noFill/>
                        </a:ln>
                        <a:solidFill>
                          <a:prstClr val="black"/>
                        </a:solidFill>
                        <a:effectLst/>
                        <a:uLnTx/>
                        <a:uFillTx/>
                        <a:latin typeface="Cambria Math" panose="02040503050406030204" pitchFamily="18" charset="0"/>
                        <a:ea typeface="黑体" panose="02010609060101010101" pitchFamily="49" charset="-122"/>
                        <a:cs typeface="+mn-cs"/>
                      </a:rPr>
                      <m:t>+</m:t>
                    </m:r>
                    <m:r>
                      <a:rPr kumimoji="0" lang="en-US" altLang="zh-CN" sz="1800" b="1" i="1" u="none" strike="noStrike" kern="1200" cap="none" spc="0" normalizeH="0" baseline="0" noProof="0" smtClean="0">
                        <a:ln>
                          <a:noFill/>
                        </a:ln>
                        <a:solidFill>
                          <a:prstClr val="black"/>
                        </a:solidFill>
                        <a:effectLst/>
                        <a:uLnTx/>
                        <a:uFillTx/>
                        <a:latin typeface="Cambria Math" panose="02040503050406030204" pitchFamily="18" charset="0"/>
                        <a:ea typeface="黑体" panose="02010609060101010101" pitchFamily="49" charset="-122"/>
                        <a:cs typeface="+mn-cs"/>
                      </a:rPr>
                      <m:t>𝟏</m:t>
                    </m:r>
                  </m:oMath>
                </a14:m>
                <a:r>
                  <a:rPr kumimoji="0" lang="zh-CN" altLang="en-US" sz="1800" b="1"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步状态所获得奖励</a:t>
                </a:r>
                <a:endParaRPr kumimoji="0" lang="en-US" altLang="zh-CN" sz="1800" b="1"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endParaRPr>
              </a:p>
              <a:p>
                <a:pPr marL="342900" marR="0" lvl="0"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en-US" sz="1800" b="1"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在一个序列决策过程中，不同状态之间的转移产生了一系列的奖励</a:t>
                </a:r>
                <a14:m>
                  <m:oMath xmlns:m="http://schemas.openxmlformats.org/officeDocument/2006/math">
                    <m:d>
                      <m:dPr>
                        <m:ctrlPr>
                          <a:rPr kumimoji="0" lang="en-US" altLang="zh-CN" sz="1800" b="1" i="1" u="none" strike="noStrike" kern="1200" cap="none" spc="0" normalizeH="0" baseline="0" noProof="0" smtClean="0">
                            <a:ln>
                              <a:noFill/>
                            </a:ln>
                            <a:solidFill>
                              <a:prstClr val="black"/>
                            </a:solidFill>
                            <a:effectLst/>
                            <a:uLnTx/>
                            <a:uFillTx/>
                            <a:latin typeface="Cambria Math" panose="02040503050406030204" pitchFamily="18" charset="0"/>
                            <a:ea typeface="黑体" panose="02010609060101010101" pitchFamily="49" charset="-122"/>
                            <a:cs typeface="+mn-cs"/>
                          </a:rPr>
                        </m:ctrlPr>
                      </m:dPr>
                      <m:e>
                        <m:sSub>
                          <m:sSubPr>
                            <m:ctrlPr>
                              <a:rPr kumimoji="0" lang="en-US" altLang="zh-CN" sz="1800" b="1" i="1" u="none" strike="noStrike" kern="1200" cap="none" spc="0" normalizeH="0" baseline="0" noProof="0" smtClean="0">
                                <a:ln>
                                  <a:noFill/>
                                </a:ln>
                                <a:solidFill>
                                  <a:prstClr val="black"/>
                                </a:solidFill>
                                <a:effectLst/>
                                <a:uLnTx/>
                                <a:uFillTx/>
                                <a:latin typeface="Cambria Math" panose="02040503050406030204" pitchFamily="18" charset="0"/>
                                <a:ea typeface="黑体" panose="02010609060101010101" pitchFamily="49" charset="-122"/>
                                <a:cs typeface="+mn-cs"/>
                              </a:rPr>
                            </m:ctrlPr>
                          </m:sSubPr>
                          <m:e>
                            <m:r>
                              <a:rPr kumimoji="0" lang="en-US" altLang="zh-CN" sz="1800" b="1" i="1" u="none" strike="noStrike" kern="1200" cap="none" spc="0" normalizeH="0" baseline="0" noProof="0" smtClean="0">
                                <a:ln>
                                  <a:noFill/>
                                </a:ln>
                                <a:solidFill>
                                  <a:prstClr val="black"/>
                                </a:solidFill>
                                <a:effectLst/>
                                <a:uLnTx/>
                                <a:uFillTx/>
                                <a:latin typeface="Cambria Math" panose="02040503050406030204" pitchFamily="18" charset="0"/>
                                <a:ea typeface="黑体" panose="02010609060101010101" pitchFamily="49" charset="-122"/>
                                <a:cs typeface="+mn-cs"/>
                              </a:rPr>
                              <m:t>𝑹</m:t>
                            </m:r>
                          </m:e>
                          <m:sub>
                            <m:r>
                              <a:rPr kumimoji="0" lang="en-US" altLang="zh-CN" sz="1800" b="1" i="1" u="none" strike="noStrike" kern="1200" cap="none" spc="0" normalizeH="0" baseline="0" noProof="0" smtClean="0">
                                <a:ln>
                                  <a:noFill/>
                                </a:ln>
                                <a:solidFill>
                                  <a:prstClr val="black"/>
                                </a:solidFill>
                                <a:effectLst/>
                                <a:uLnTx/>
                                <a:uFillTx/>
                                <a:latin typeface="Cambria Math" panose="02040503050406030204" pitchFamily="18" charset="0"/>
                                <a:ea typeface="黑体" panose="02010609060101010101" pitchFamily="49" charset="-122"/>
                                <a:cs typeface="+mn-cs"/>
                              </a:rPr>
                              <m:t>𝟏</m:t>
                            </m:r>
                          </m:sub>
                        </m:sSub>
                        <m:r>
                          <a:rPr kumimoji="0" lang="en-US" altLang="zh-CN" sz="1800" b="1" i="1" u="none" strike="noStrike" kern="1200" cap="none" spc="0" normalizeH="0" baseline="0" noProof="0" smtClean="0">
                            <a:ln>
                              <a:noFill/>
                            </a:ln>
                            <a:solidFill>
                              <a:prstClr val="black"/>
                            </a:solidFill>
                            <a:effectLst/>
                            <a:uLnTx/>
                            <a:uFillTx/>
                            <a:latin typeface="Cambria Math" panose="02040503050406030204" pitchFamily="18" charset="0"/>
                            <a:ea typeface="黑体" panose="02010609060101010101" pitchFamily="49" charset="-122"/>
                            <a:cs typeface="+mn-cs"/>
                          </a:rPr>
                          <m:t>,</m:t>
                        </m:r>
                        <m:sSub>
                          <m:sSubPr>
                            <m:ctrlPr>
                              <a:rPr kumimoji="0" lang="en-US" altLang="zh-CN" sz="1800" b="1" i="1" u="none" strike="noStrike" kern="1200" cap="none" spc="0" normalizeH="0" baseline="0" noProof="0" smtClean="0">
                                <a:ln>
                                  <a:noFill/>
                                </a:ln>
                                <a:solidFill>
                                  <a:prstClr val="black"/>
                                </a:solidFill>
                                <a:effectLst/>
                                <a:uLnTx/>
                                <a:uFillTx/>
                                <a:latin typeface="Cambria Math" panose="02040503050406030204" pitchFamily="18" charset="0"/>
                                <a:ea typeface="黑体" panose="02010609060101010101" pitchFamily="49" charset="-122"/>
                                <a:cs typeface="+mn-cs"/>
                              </a:rPr>
                            </m:ctrlPr>
                          </m:sSubPr>
                          <m:e>
                            <m:r>
                              <a:rPr kumimoji="0" lang="en-US" altLang="zh-CN" sz="1800" b="1" i="1" u="none" strike="noStrike" kern="1200" cap="none" spc="0" normalizeH="0" baseline="0" noProof="0" smtClean="0">
                                <a:ln>
                                  <a:noFill/>
                                </a:ln>
                                <a:solidFill>
                                  <a:prstClr val="black"/>
                                </a:solidFill>
                                <a:effectLst/>
                                <a:uLnTx/>
                                <a:uFillTx/>
                                <a:latin typeface="Cambria Math" panose="02040503050406030204" pitchFamily="18" charset="0"/>
                                <a:ea typeface="黑体" panose="02010609060101010101" pitchFamily="49" charset="-122"/>
                                <a:cs typeface="+mn-cs"/>
                              </a:rPr>
                              <m:t>𝑹</m:t>
                            </m:r>
                          </m:e>
                          <m:sub>
                            <m:r>
                              <a:rPr kumimoji="0" lang="en-US" altLang="zh-CN" sz="1800" b="1" i="1" u="none" strike="noStrike" kern="1200" cap="none" spc="0" normalizeH="0" baseline="0" noProof="0" smtClean="0">
                                <a:ln>
                                  <a:noFill/>
                                </a:ln>
                                <a:solidFill>
                                  <a:prstClr val="black"/>
                                </a:solidFill>
                                <a:effectLst/>
                                <a:uLnTx/>
                                <a:uFillTx/>
                                <a:latin typeface="Cambria Math" panose="02040503050406030204" pitchFamily="18" charset="0"/>
                                <a:ea typeface="黑体" panose="02010609060101010101" pitchFamily="49" charset="-122"/>
                                <a:cs typeface="+mn-cs"/>
                              </a:rPr>
                              <m:t>𝟐</m:t>
                            </m:r>
                          </m:sub>
                        </m:sSub>
                        <m:r>
                          <a:rPr kumimoji="0" lang="en-US" altLang="zh-CN" sz="1800" b="1" i="1" u="none" strike="noStrike" kern="1200" cap="none" spc="0" normalizeH="0" baseline="0" noProof="0" smtClean="0">
                            <a:ln>
                              <a:noFill/>
                            </a:ln>
                            <a:solidFill>
                              <a:prstClr val="black"/>
                            </a:solidFill>
                            <a:effectLst/>
                            <a:uLnTx/>
                            <a:uFillTx/>
                            <a:latin typeface="Cambria Math" panose="02040503050406030204" pitchFamily="18" charset="0"/>
                            <a:ea typeface="黑体" panose="02010609060101010101" pitchFamily="49" charset="-122"/>
                            <a:cs typeface="+mn-cs"/>
                          </a:rPr>
                          <m:t>,⋯</m:t>
                        </m:r>
                      </m:e>
                    </m:d>
                  </m:oMath>
                </a14:m>
                <a:r>
                  <a:rPr kumimoji="0" lang="zh-CN" altLang="en-US" sz="1800" b="1"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，其中</a:t>
                </a:r>
                <a14:m>
                  <m:oMath xmlns:m="http://schemas.openxmlformats.org/officeDocument/2006/math">
                    <m:sSub>
                      <m:sSubPr>
                        <m:ctrlPr>
                          <a:rPr kumimoji="0" lang="en-US" altLang="zh-CN" sz="1800" b="1" i="1" u="none" strike="noStrike" kern="1200" cap="none" spc="0" normalizeH="0" baseline="0" noProof="0" smtClean="0">
                            <a:ln>
                              <a:noFill/>
                            </a:ln>
                            <a:solidFill>
                              <a:prstClr val="black"/>
                            </a:solidFill>
                            <a:effectLst/>
                            <a:uLnTx/>
                            <a:uFillTx/>
                            <a:latin typeface="Cambria Math" panose="02040503050406030204" pitchFamily="18" charset="0"/>
                            <a:ea typeface="黑体" panose="02010609060101010101" pitchFamily="49" charset="-122"/>
                            <a:cs typeface="+mn-cs"/>
                          </a:rPr>
                        </m:ctrlPr>
                      </m:sSubPr>
                      <m:e>
                        <m:r>
                          <a:rPr kumimoji="0" lang="en-US" altLang="zh-CN" sz="1800" b="1" i="1" u="none" strike="noStrike" kern="1200" cap="none" spc="0" normalizeH="0" baseline="0" noProof="0" smtClean="0">
                            <a:ln>
                              <a:noFill/>
                            </a:ln>
                            <a:solidFill>
                              <a:prstClr val="black"/>
                            </a:solidFill>
                            <a:effectLst/>
                            <a:uLnTx/>
                            <a:uFillTx/>
                            <a:latin typeface="Cambria Math" panose="02040503050406030204" pitchFamily="18" charset="0"/>
                            <a:ea typeface="黑体" panose="02010609060101010101" pitchFamily="49" charset="-122"/>
                            <a:cs typeface="+mn-cs"/>
                          </a:rPr>
                          <m:t>𝑹</m:t>
                        </m:r>
                      </m:e>
                      <m:sub>
                        <m:r>
                          <a:rPr kumimoji="0" lang="en-US" altLang="zh-CN" sz="1800" b="1" i="1" u="none" strike="noStrike" kern="1200" cap="none" spc="0" normalizeH="0" baseline="0" noProof="0" smtClean="0">
                            <a:ln>
                              <a:noFill/>
                            </a:ln>
                            <a:solidFill>
                              <a:prstClr val="black"/>
                            </a:solidFill>
                            <a:effectLst/>
                            <a:uLnTx/>
                            <a:uFillTx/>
                            <a:latin typeface="Cambria Math" panose="02040503050406030204" pitchFamily="18" charset="0"/>
                            <a:ea typeface="黑体" panose="02010609060101010101" pitchFamily="49" charset="-122"/>
                            <a:cs typeface="+mn-cs"/>
                          </a:rPr>
                          <m:t>𝒕</m:t>
                        </m:r>
                        <m:r>
                          <a:rPr kumimoji="0" lang="en-US" altLang="zh-CN" sz="1800" b="1" i="1" u="none" strike="noStrike" kern="1200" cap="none" spc="0" normalizeH="0" baseline="0" noProof="0" smtClean="0">
                            <a:ln>
                              <a:noFill/>
                            </a:ln>
                            <a:solidFill>
                              <a:prstClr val="black"/>
                            </a:solidFill>
                            <a:effectLst/>
                            <a:uLnTx/>
                            <a:uFillTx/>
                            <a:latin typeface="Cambria Math" panose="02040503050406030204" pitchFamily="18" charset="0"/>
                            <a:ea typeface="黑体" panose="02010609060101010101" pitchFamily="49" charset="-122"/>
                            <a:cs typeface="+mn-cs"/>
                          </a:rPr>
                          <m:t>+</m:t>
                        </m:r>
                        <m:r>
                          <a:rPr kumimoji="0" lang="en-US" altLang="zh-CN" sz="1800" b="1" i="1" u="none" strike="noStrike" kern="1200" cap="none" spc="0" normalizeH="0" baseline="0" noProof="0" smtClean="0">
                            <a:ln>
                              <a:noFill/>
                            </a:ln>
                            <a:solidFill>
                              <a:prstClr val="black"/>
                            </a:solidFill>
                            <a:effectLst/>
                            <a:uLnTx/>
                            <a:uFillTx/>
                            <a:latin typeface="Cambria Math" panose="02040503050406030204" pitchFamily="18" charset="0"/>
                            <a:ea typeface="黑体" panose="02010609060101010101" pitchFamily="49" charset="-122"/>
                            <a:cs typeface="+mn-cs"/>
                          </a:rPr>
                          <m:t>𝟏</m:t>
                        </m:r>
                      </m:sub>
                    </m:sSub>
                  </m:oMath>
                </a14:m>
                <a:r>
                  <a:rPr kumimoji="0" lang="zh-CN" altLang="en-US" sz="1800" b="1"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为</a:t>
                </a:r>
                <a14:m>
                  <m:oMath xmlns:m="http://schemas.openxmlformats.org/officeDocument/2006/math">
                    <m:r>
                      <a:rPr kumimoji="0" lang="en-US" altLang="zh-CN" sz="1800" b="1" i="1" u="none" strike="noStrike" kern="1200" cap="none" spc="0" normalizeH="0" baseline="0" noProof="0" smtClean="0">
                        <a:ln>
                          <a:noFill/>
                        </a:ln>
                        <a:solidFill>
                          <a:prstClr val="black"/>
                        </a:solidFill>
                        <a:effectLst/>
                        <a:uLnTx/>
                        <a:uFillTx/>
                        <a:latin typeface="Cambria Math" panose="02040503050406030204" pitchFamily="18" charset="0"/>
                        <a:ea typeface="黑体" panose="02010609060101010101" pitchFamily="49" charset="-122"/>
                        <a:cs typeface="+mn-cs"/>
                      </a:rPr>
                      <m:t>𝑹</m:t>
                    </m:r>
                    <m:r>
                      <a:rPr kumimoji="0" lang="en-US" altLang="zh-CN" sz="1800" b="1" i="1" u="none" strike="noStrike" kern="1200" cap="none" spc="0" normalizeH="0" baseline="0" noProof="0" smtClean="0">
                        <a:ln>
                          <a:noFill/>
                        </a:ln>
                        <a:solidFill>
                          <a:prstClr val="black"/>
                        </a:solidFill>
                        <a:effectLst/>
                        <a:uLnTx/>
                        <a:uFillTx/>
                        <a:latin typeface="Cambria Math" panose="02040503050406030204" pitchFamily="18" charset="0"/>
                        <a:ea typeface="黑体" panose="02010609060101010101" pitchFamily="49" charset="-122"/>
                        <a:cs typeface="+mn-cs"/>
                      </a:rPr>
                      <m:t>(</m:t>
                    </m:r>
                    <m:sSub>
                      <m:sSubPr>
                        <m:ctrlPr>
                          <a:rPr kumimoji="0" lang="en-US" altLang="zh-CN" sz="1800" b="1" i="1" u="none" strike="noStrike" kern="1200" cap="none" spc="0" normalizeH="0" baseline="0" noProof="0">
                            <a:ln>
                              <a:noFill/>
                            </a:ln>
                            <a:solidFill>
                              <a:prstClr val="black"/>
                            </a:solidFill>
                            <a:effectLst/>
                            <a:uLnTx/>
                            <a:uFillTx/>
                            <a:latin typeface="Cambria Math" panose="02040503050406030204" pitchFamily="18" charset="0"/>
                            <a:ea typeface="黑体" panose="02010609060101010101" pitchFamily="49" charset="-122"/>
                            <a:cs typeface="+mn-cs"/>
                          </a:rPr>
                        </m:ctrlPr>
                      </m:sSubPr>
                      <m:e>
                        <m:r>
                          <a:rPr kumimoji="0" lang="en-US" altLang="zh-CN" sz="1800" b="1" i="1" u="none" strike="noStrike" kern="1200" cap="none" spc="0" normalizeH="0" baseline="0" noProof="0" smtClean="0">
                            <a:ln>
                              <a:noFill/>
                            </a:ln>
                            <a:solidFill>
                              <a:prstClr val="black"/>
                            </a:solidFill>
                            <a:effectLst/>
                            <a:uLnTx/>
                            <a:uFillTx/>
                            <a:latin typeface="Cambria Math" panose="02040503050406030204" pitchFamily="18" charset="0"/>
                            <a:ea typeface="黑体" panose="02010609060101010101" pitchFamily="49" charset="-122"/>
                            <a:cs typeface="+mn-cs"/>
                          </a:rPr>
                          <m:t>𝑺</m:t>
                        </m:r>
                      </m:e>
                      <m:sub>
                        <m:r>
                          <a:rPr kumimoji="0" lang="en-US" altLang="zh-CN" sz="1800" b="1" i="1" u="none" strike="noStrike" kern="1200" cap="none" spc="0" normalizeH="0" baseline="0" noProof="0" smtClean="0">
                            <a:ln>
                              <a:noFill/>
                            </a:ln>
                            <a:solidFill>
                              <a:prstClr val="black"/>
                            </a:solidFill>
                            <a:effectLst/>
                            <a:uLnTx/>
                            <a:uFillTx/>
                            <a:latin typeface="Cambria Math" panose="02040503050406030204" pitchFamily="18" charset="0"/>
                            <a:ea typeface="黑体" panose="02010609060101010101" pitchFamily="49" charset="-122"/>
                            <a:cs typeface="+mn-cs"/>
                          </a:rPr>
                          <m:t>𝒕</m:t>
                        </m:r>
                      </m:sub>
                    </m:sSub>
                    <m:r>
                      <a:rPr kumimoji="0" lang="en-US" altLang="zh-CN" sz="1800" b="1" i="1" u="none" strike="noStrike" kern="1200" cap="none" spc="0" normalizeH="0" baseline="0" noProof="0" smtClean="0">
                        <a:ln>
                          <a:noFill/>
                        </a:ln>
                        <a:solidFill>
                          <a:prstClr val="black"/>
                        </a:solidFill>
                        <a:effectLst/>
                        <a:uLnTx/>
                        <a:uFillTx/>
                        <a:latin typeface="Cambria Math" panose="02040503050406030204" pitchFamily="18" charset="0"/>
                        <a:ea typeface="黑体" panose="02010609060101010101" pitchFamily="49" charset="-122"/>
                        <a:cs typeface="+mn-cs"/>
                      </a:rPr>
                      <m:t>,</m:t>
                    </m:r>
                    <m:sSub>
                      <m:sSubPr>
                        <m:ctrlPr>
                          <a:rPr kumimoji="0" lang="en-US" altLang="zh-CN" sz="1800" b="1" i="1" u="none" strike="noStrike" kern="1200" cap="none" spc="0" normalizeH="0" baseline="0" noProof="0">
                            <a:ln>
                              <a:noFill/>
                            </a:ln>
                            <a:solidFill>
                              <a:prstClr val="black"/>
                            </a:solidFill>
                            <a:effectLst/>
                            <a:uLnTx/>
                            <a:uFillTx/>
                            <a:latin typeface="Cambria Math" panose="02040503050406030204" pitchFamily="18" charset="0"/>
                            <a:ea typeface="黑体" panose="02010609060101010101" pitchFamily="49" charset="-122"/>
                            <a:cs typeface="+mn-cs"/>
                          </a:rPr>
                        </m:ctrlPr>
                      </m:sSubPr>
                      <m:e>
                        <m:r>
                          <a:rPr kumimoji="0" lang="en-US" altLang="zh-CN" sz="1800" b="1" i="1" u="none" strike="noStrike" kern="1200" cap="none" spc="0" normalizeH="0" baseline="0" noProof="0" smtClean="0">
                            <a:ln>
                              <a:noFill/>
                            </a:ln>
                            <a:solidFill>
                              <a:prstClr val="black"/>
                            </a:solidFill>
                            <a:effectLst/>
                            <a:uLnTx/>
                            <a:uFillTx/>
                            <a:latin typeface="Cambria Math" panose="02040503050406030204" pitchFamily="18" charset="0"/>
                            <a:ea typeface="黑体" panose="02010609060101010101" pitchFamily="49" charset="-122"/>
                            <a:cs typeface="+mn-cs"/>
                          </a:rPr>
                          <m:t>𝑺</m:t>
                        </m:r>
                      </m:e>
                      <m:sub>
                        <m:r>
                          <a:rPr kumimoji="0" lang="en-US" altLang="zh-CN" sz="1800" b="1" i="1" u="none" strike="noStrike" kern="1200" cap="none" spc="0" normalizeH="0" baseline="0" noProof="0" smtClean="0">
                            <a:ln>
                              <a:noFill/>
                            </a:ln>
                            <a:solidFill>
                              <a:prstClr val="black"/>
                            </a:solidFill>
                            <a:effectLst/>
                            <a:uLnTx/>
                            <a:uFillTx/>
                            <a:latin typeface="Cambria Math" panose="02040503050406030204" pitchFamily="18" charset="0"/>
                            <a:ea typeface="黑体" panose="02010609060101010101" pitchFamily="49" charset="-122"/>
                            <a:cs typeface="+mn-cs"/>
                          </a:rPr>
                          <m:t>𝒕</m:t>
                        </m:r>
                        <m:r>
                          <a:rPr kumimoji="0" lang="en-US" altLang="zh-CN" sz="1800" b="1" i="1" u="none" strike="noStrike" kern="1200" cap="none" spc="0" normalizeH="0" baseline="0" noProof="0" smtClean="0">
                            <a:ln>
                              <a:noFill/>
                            </a:ln>
                            <a:solidFill>
                              <a:prstClr val="black"/>
                            </a:solidFill>
                            <a:effectLst/>
                            <a:uLnTx/>
                            <a:uFillTx/>
                            <a:latin typeface="Cambria Math" panose="02040503050406030204" pitchFamily="18" charset="0"/>
                            <a:ea typeface="黑体" panose="02010609060101010101" pitchFamily="49" charset="-122"/>
                            <a:cs typeface="+mn-cs"/>
                          </a:rPr>
                          <m:t>+</m:t>
                        </m:r>
                        <m:r>
                          <a:rPr kumimoji="0" lang="en-US" altLang="zh-CN" sz="1800" b="1" i="1" u="none" strike="noStrike" kern="1200" cap="none" spc="0" normalizeH="0" baseline="0" noProof="0" smtClean="0">
                            <a:ln>
                              <a:noFill/>
                            </a:ln>
                            <a:solidFill>
                              <a:prstClr val="black"/>
                            </a:solidFill>
                            <a:effectLst/>
                            <a:uLnTx/>
                            <a:uFillTx/>
                            <a:latin typeface="Cambria Math" panose="02040503050406030204" pitchFamily="18" charset="0"/>
                            <a:ea typeface="黑体" panose="02010609060101010101" pitchFamily="49" charset="-122"/>
                            <a:cs typeface="+mn-cs"/>
                          </a:rPr>
                          <m:t>𝟏</m:t>
                        </m:r>
                      </m:sub>
                    </m:sSub>
                    <m:r>
                      <a:rPr kumimoji="0" lang="en-US" altLang="zh-CN" sz="1800" b="1" i="1" u="none" strike="noStrike" kern="1200" cap="none" spc="0" normalizeH="0" baseline="0" noProof="0" smtClean="0">
                        <a:ln>
                          <a:noFill/>
                        </a:ln>
                        <a:solidFill>
                          <a:prstClr val="black"/>
                        </a:solidFill>
                        <a:effectLst/>
                        <a:uLnTx/>
                        <a:uFillTx/>
                        <a:latin typeface="Cambria Math" panose="02040503050406030204" pitchFamily="18" charset="0"/>
                        <a:ea typeface="黑体" panose="02010609060101010101" pitchFamily="49" charset="-122"/>
                        <a:cs typeface="+mn-cs"/>
                      </a:rPr>
                      <m:t>)</m:t>
                    </m:r>
                  </m:oMath>
                </a14:m>
                <a:r>
                  <a:rPr kumimoji="0" lang="zh-CN" altLang="en-US" sz="1800" b="1"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的简便记法。</a:t>
                </a:r>
                <a:endParaRPr kumimoji="0" lang="en-US" altLang="zh-CN" sz="1800" b="1"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endParaRPr>
              </a:p>
              <a:p>
                <a:pPr marL="342900" marR="0" lvl="0"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en-US" sz="1800" b="1"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引入奖励机制，这样可以衡量任意序列的优劣，即对序列决策进行评价。</a:t>
                </a:r>
                <a:endParaRPr kumimoji="0" lang="en-US" altLang="zh-CN" sz="1800" b="1"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xmlns="">
          <p:sp>
            <p:nvSpPr>
              <p:cNvPr id="14" name="矩形 13">
                <a:extLst>
                  <a:ext uri="{FF2B5EF4-FFF2-40B4-BE49-F238E27FC236}">
                    <a16:creationId xmlns:a16="http://schemas.microsoft.com/office/drawing/2014/main" id="{CDF54F17-0BB4-430C-82EB-06AC29EA12C7}"/>
                  </a:ext>
                </a:extLst>
              </p:cNvPr>
              <p:cNvSpPr>
                <a:spLocks noRot="1" noChangeAspect="1" noMove="1" noResize="1" noEditPoints="1" noAdjustHandles="1" noChangeArrowheads="1" noChangeShapeType="1" noTextEdit="1"/>
              </p:cNvSpPr>
              <p:nvPr/>
            </p:nvSpPr>
            <p:spPr>
              <a:xfrm>
                <a:off x="1306580" y="1538823"/>
                <a:ext cx="9816276" cy="2127955"/>
              </a:xfrm>
              <a:prstGeom prst="rect">
                <a:avLst/>
              </a:prstGeom>
              <a:blipFill>
                <a:blip r:embed="rId3"/>
                <a:stretch>
                  <a:fillRect l="-497" b="-371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矩形 14">
                <a:extLst>
                  <a:ext uri="{FF2B5EF4-FFF2-40B4-BE49-F238E27FC236}">
                    <a16:creationId xmlns:a16="http://schemas.microsoft.com/office/drawing/2014/main" id="{A7DC05E9-E465-47BC-B1AD-67B3934125A1}"/>
                  </a:ext>
                </a:extLst>
              </p:cNvPr>
              <p:cNvSpPr/>
              <p:nvPr/>
            </p:nvSpPr>
            <p:spPr>
              <a:xfrm>
                <a:off x="1970728" y="3836873"/>
                <a:ext cx="7507706" cy="883768"/>
              </a:xfrm>
              <a:prstGeom prst="rect">
                <a:avLst/>
              </a:prstGeom>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问题：</a:t>
                </a:r>
                <a:r>
                  <a:rPr kumimoji="0" lang="zh-CN" altLang="en-US" sz="1800" b="1"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给定两个因为状态转移而产生的奖励序列</a:t>
                </a:r>
                <a14:m>
                  <m:oMath xmlns:m="http://schemas.openxmlformats.org/officeDocument/2006/math">
                    <m:r>
                      <a:rPr kumimoji="0" lang="en-US" altLang="zh-CN" sz="1800" b="1" i="1" u="none" strike="noStrike" kern="1200" cap="none" spc="0" normalizeH="0" baseline="0" noProof="0" smtClean="0">
                        <a:ln>
                          <a:noFill/>
                        </a:ln>
                        <a:solidFill>
                          <a:prstClr val="black"/>
                        </a:solidFill>
                        <a:effectLst/>
                        <a:uLnTx/>
                        <a:uFillTx/>
                        <a:latin typeface="Cambria Math" panose="02040503050406030204" pitchFamily="18" charset="0"/>
                        <a:ea typeface="黑体" panose="02010609060101010101" pitchFamily="49" charset="-122"/>
                        <a:cs typeface="+mn-cs"/>
                      </a:rPr>
                      <m:t>(</m:t>
                    </m:r>
                    <m:r>
                      <a:rPr kumimoji="0" lang="en-US" altLang="zh-CN" sz="1800" b="1" i="1" u="none" strike="noStrike" kern="1200" cap="none" spc="0" normalizeH="0" baseline="0" noProof="0" smtClean="0">
                        <a:ln>
                          <a:noFill/>
                        </a:ln>
                        <a:solidFill>
                          <a:prstClr val="black"/>
                        </a:solidFill>
                        <a:effectLst/>
                        <a:uLnTx/>
                        <a:uFillTx/>
                        <a:latin typeface="Cambria Math" panose="02040503050406030204" pitchFamily="18" charset="0"/>
                        <a:ea typeface="黑体" panose="02010609060101010101" pitchFamily="49" charset="-122"/>
                        <a:cs typeface="+mn-cs"/>
                      </a:rPr>
                      <m:t>𝟏</m:t>
                    </m:r>
                    <m:r>
                      <a:rPr kumimoji="0" lang="en-US" altLang="zh-CN" sz="1800" b="1" i="1" u="none" strike="noStrike" kern="1200" cap="none" spc="0" normalizeH="0" baseline="0" noProof="0" smtClean="0">
                        <a:ln>
                          <a:noFill/>
                        </a:ln>
                        <a:solidFill>
                          <a:prstClr val="black"/>
                        </a:solidFill>
                        <a:effectLst/>
                        <a:uLnTx/>
                        <a:uFillTx/>
                        <a:latin typeface="Cambria Math" panose="02040503050406030204" pitchFamily="18" charset="0"/>
                        <a:ea typeface="黑体" panose="02010609060101010101" pitchFamily="49" charset="-122"/>
                        <a:cs typeface="+mn-cs"/>
                      </a:rPr>
                      <m:t>,</m:t>
                    </m:r>
                    <m:r>
                      <a:rPr kumimoji="0" lang="en-US" altLang="zh-CN" sz="1800" b="1" i="1" u="none" strike="noStrike" kern="1200" cap="none" spc="0" normalizeH="0" baseline="0" noProof="0" smtClean="0">
                        <a:ln>
                          <a:noFill/>
                        </a:ln>
                        <a:solidFill>
                          <a:prstClr val="black"/>
                        </a:solidFill>
                        <a:effectLst/>
                        <a:uLnTx/>
                        <a:uFillTx/>
                        <a:latin typeface="Cambria Math"/>
                        <a:ea typeface="黑体" panose="02010609060101010101" pitchFamily="49" charset="-122"/>
                        <a:cs typeface="+mn-cs"/>
                      </a:rPr>
                      <m:t>𝟏</m:t>
                    </m:r>
                    <m:r>
                      <a:rPr kumimoji="0" lang="en-US" altLang="zh-CN" sz="1800" b="1" i="1" u="none" strike="noStrike" kern="1200" cap="none" spc="0" normalizeH="0" baseline="0" noProof="0" smtClean="0">
                        <a:ln>
                          <a:noFill/>
                        </a:ln>
                        <a:solidFill>
                          <a:prstClr val="black"/>
                        </a:solidFill>
                        <a:effectLst/>
                        <a:uLnTx/>
                        <a:uFillTx/>
                        <a:latin typeface="Cambria Math" panose="02040503050406030204" pitchFamily="18" charset="0"/>
                        <a:ea typeface="黑体" panose="02010609060101010101" pitchFamily="49" charset="-122"/>
                        <a:cs typeface="+mn-cs"/>
                      </a:rPr>
                      <m:t>,</m:t>
                    </m:r>
                    <m:r>
                      <a:rPr kumimoji="0" lang="en-US" altLang="zh-CN" sz="1800" b="1" i="1" u="none" strike="noStrike" kern="1200" cap="none" spc="0" normalizeH="0" baseline="0" noProof="0" smtClean="0">
                        <a:ln>
                          <a:noFill/>
                        </a:ln>
                        <a:solidFill>
                          <a:prstClr val="black"/>
                        </a:solidFill>
                        <a:effectLst/>
                        <a:uLnTx/>
                        <a:uFillTx/>
                        <a:latin typeface="Cambria Math" panose="02040503050406030204" pitchFamily="18" charset="0"/>
                        <a:ea typeface="黑体" panose="02010609060101010101" pitchFamily="49" charset="-122"/>
                        <a:cs typeface="+mn-cs"/>
                      </a:rPr>
                      <m:t>𝟎</m:t>
                    </m:r>
                    <m:r>
                      <a:rPr kumimoji="0" lang="en-US" altLang="zh-CN" sz="1800" b="1" i="1" u="none" strike="noStrike" kern="1200" cap="none" spc="0" normalizeH="0" baseline="0" noProof="0" smtClean="0">
                        <a:ln>
                          <a:noFill/>
                        </a:ln>
                        <a:solidFill>
                          <a:prstClr val="black"/>
                        </a:solidFill>
                        <a:effectLst/>
                        <a:uLnTx/>
                        <a:uFillTx/>
                        <a:latin typeface="Cambria Math" panose="02040503050406030204" pitchFamily="18" charset="0"/>
                        <a:ea typeface="黑体" panose="02010609060101010101" pitchFamily="49" charset="-122"/>
                        <a:cs typeface="+mn-cs"/>
                      </a:rPr>
                      <m:t>,</m:t>
                    </m:r>
                    <m:r>
                      <a:rPr kumimoji="0" lang="en-US" altLang="zh-CN" sz="1800" b="1" i="1" u="none" strike="noStrike" kern="1200" cap="none" spc="0" normalizeH="0" baseline="0" noProof="0" smtClean="0">
                        <a:ln>
                          <a:noFill/>
                        </a:ln>
                        <a:solidFill>
                          <a:prstClr val="black"/>
                        </a:solidFill>
                        <a:effectLst/>
                        <a:uLnTx/>
                        <a:uFillTx/>
                        <a:latin typeface="Cambria Math"/>
                        <a:ea typeface="黑体" panose="02010609060101010101" pitchFamily="49" charset="-122"/>
                        <a:cs typeface="+mn-cs"/>
                      </a:rPr>
                      <m:t>𝟎</m:t>
                    </m:r>
                    <m:r>
                      <a:rPr kumimoji="0" lang="en-US" altLang="zh-CN" sz="1800" b="1" i="1" u="none" strike="noStrike" kern="1200" cap="none" spc="0" normalizeH="0" baseline="0" noProof="0" smtClean="0">
                        <a:ln>
                          <a:noFill/>
                        </a:ln>
                        <a:solidFill>
                          <a:prstClr val="black"/>
                        </a:solidFill>
                        <a:effectLst/>
                        <a:uLnTx/>
                        <a:uFillTx/>
                        <a:latin typeface="Cambria Math" panose="02040503050406030204" pitchFamily="18" charset="0"/>
                        <a:ea typeface="黑体" panose="02010609060101010101" pitchFamily="49" charset="-122"/>
                        <a:cs typeface="+mn-cs"/>
                      </a:rPr>
                      <m:t>)</m:t>
                    </m:r>
                  </m:oMath>
                </a14:m>
                <a:r>
                  <a:rPr kumimoji="0" lang="zh-CN" altLang="en-US" sz="1800" b="1"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和</a:t>
                </a:r>
                <a14:m>
                  <m:oMath xmlns:m="http://schemas.openxmlformats.org/officeDocument/2006/math">
                    <m:d>
                      <m:dPr>
                        <m:ctrlPr>
                          <a:rPr kumimoji="0" lang="en-US" altLang="zh-CN" sz="1800" b="1" i="1" u="none" strike="noStrike" kern="1200" cap="none" spc="0" normalizeH="0" baseline="0" noProof="0" dirty="0" smtClean="0">
                            <a:ln>
                              <a:noFill/>
                            </a:ln>
                            <a:solidFill>
                              <a:prstClr val="black"/>
                            </a:solidFill>
                            <a:effectLst/>
                            <a:uLnTx/>
                            <a:uFillTx/>
                            <a:latin typeface="Cambria Math" panose="02040503050406030204" pitchFamily="18" charset="0"/>
                            <a:ea typeface="黑体" panose="02010609060101010101" pitchFamily="49" charset="-122"/>
                            <a:cs typeface="+mn-cs"/>
                          </a:rPr>
                        </m:ctrlPr>
                      </m:dPr>
                      <m:e>
                        <m:r>
                          <a:rPr kumimoji="0" lang="en-US" altLang="zh-CN" sz="1800" b="1" i="1" u="none" strike="noStrike" kern="1200" cap="none" spc="0" normalizeH="0" baseline="0" noProof="0" dirty="0" smtClean="0">
                            <a:ln>
                              <a:noFill/>
                            </a:ln>
                            <a:solidFill>
                              <a:prstClr val="black"/>
                            </a:solidFill>
                            <a:effectLst/>
                            <a:uLnTx/>
                            <a:uFillTx/>
                            <a:latin typeface="Cambria Math" panose="02040503050406030204" pitchFamily="18" charset="0"/>
                            <a:ea typeface="黑体" panose="02010609060101010101" pitchFamily="49" charset="-122"/>
                            <a:cs typeface="+mn-cs"/>
                          </a:rPr>
                          <m:t>𝟎</m:t>
                        </m:r>
                        <m:r>
                          <a:rPr kumimoji="0" lang="en-US" altLang="zh-CN" sz="1800" b="1" i="1" u="none" strike="noStrike" kern="1200" cap="none" spc="0" normalizeH="0" baseline="0" noProof="0" dirty="0" smtClean="0">
                            <a:ln>
                              <a:noFill/>
                            </a:ln>
                            <a:solidFill>
                              <a:prstClr val="black"/>
                            </a:solidFill>
                            <a:effectLst/>
                            <a:uLnTx/>
                            <a:uFillTx/>
                            <a:latin typeface="Cambria Math" panose="02040503050406030204" pitchFamily="18" charset="0"/>
                            <a:ea typeface="黑体" panose="02010609060101010101" pitchFamily="49" charset="-122"/>
                            <a:cs typeface="+mn-cs"/>
                          </a:rPr>
                          <m:t>,</m:t>
                        </m:r>
                        <m:r>
                          <a:rPr kumimoji="0" lang="en-US" altLang="zh-CN" sz="1800" b="1" i="1" u="none" strike="noStrike" kern="1200" cap="none" spc="0" normalizeH="0" baseline="0" noProof="0" dirty="0" smtClean="0">
                            <a:ln>
                              <a:noFill/>
                            </a:ln>
                            <a:solidFill>
                              <a:prstClr val="black"/>
                            </a:solidFill>
                            <a:effectLst/>
                            <a:uLnTx/>
                            <a:uFillTx/>
                            <a:latin typeface="Cambria Math"/>
                            <a:ea typeface="黑体" panose="02010609060101010101" pitchFamily="49" charset="-122"/>
                            <a:cs typeface="+mn-cs"/>
                          </a:rPr>
                          <m:t>𝟎</m:t>
                        </m:r>
                        <m:r>
                          <a:rPr kumimoji="0" lang="en-US" altLang="zh-CN" sz="1800" b="1" i="1" u="none" strike="noStrike" kern="1200" cap="none" spc="0" normalizeH="0" baseline="0" noProof="0" dirty="0" smtClean="0">
                            <a:ln>
                              <a:noFill/>
                            </a:ln>
                            <a:solidFill>
                              <a:prstClr val="black"/>
                            </a:solidFill>
                            <a:effectLst/>
                            <a:uLnTx/>
                            <a:uFillTx/>
                            <a:latin typeface="Cambria Math" panose="02040503050406030204" pitchFamily="18" charset="0"/>
                            <a:ea typeface="黑体" panose="02010609060101010101" pitchFamily="49" charset="-122"/>
                            <a:cs typeface="+mn-cs"/>
                          </a:rPr>
                          <m:t>,</m:t>
                        </m:r>
                        <m:r>
                          <a:rPr kumimoji="0" lang="en-US" altLang="zh-CN" sz="1800" b="1" i="1" u="none" strike="noStrike" kern="1200" cap="none" spc="0" normalizeH="0" baseline="0" noProof="0" dirty="0" smtClean="0">
                            <a:ln>
                              <a:noFill/>
                            </a:ln>
                            <a:solidFill>
                              <a:prstClr val="black"/>
                            </a:solidFill>
                            <a:effectLst/>
                            <a:uLnTx/>
                            <a:uFillTx/>
                            <a:latin typeface="Cambria Math"/>
                            <a:ea typeface="黑体" panose="02010609060101010101" pitchFamily="49" charset="-122"/>
                            <a:cs typeface="+mn-cs"/>
                          </a:rPr>
                          <m:t>𝟏</m:t>
                        </m:r>
                        <m:r>
                          <a:rPr kumimoji="0" lang="en-US" altLang="zh-CN" sz="1800" b="1" i="1" u="none" strike="noStrike" kern="1200" cap="none" spc="0" normalizeH="0" baseline="0" noProof="0" dirty="0" smtClean="0">
                            <a:ln>
                              <a:noFill/>
                            </a:ln>
                            <a:solidFill>
                              <a:prstClr val="black"/>
                            </a:solidFill>
                            <a:effectLst/>
                            <a:uLnTx/>
                            <a:uFillTx/>
                            <a:latin typeface="Cambria Math" panose="02040503050406030204" pitchFamily="18" charset="0"/>
                            <a:ea typeface="黑体" panose="02010609060101010101" pitchFamily="49" charset="-122"/>
                            <a:cs typeface="+mn-cs"/>
                          </a:rPr>
                          <m:t>,</m:t>
                        </m:r>
                        <m:r>
                          <a:rPr kumimoji="0" lang="en-US" altLang="zh-CN" sz="1800" b="1" i="1" u="none" strike="noStrike" kern="1200" cap="none" spc="0" normalizeH="0" baseline="0" noProof="0" dirty="0" smtClean="0">
                            <a:ln>
                              <a:noFill/>
                            </a:ln>
                            <a:solidFill>
                              <a:prstClr val="black"/>
                            </a:solidFill>
                            <a:effectLst/>
                            <a:uLnTx/>
                            <a:uFillTx/>
                            <a:latin typeface="Cambria Math" panose="02040503050406030204" pitchFamily="18" charset="0"/>
                            <a:ea typeface="黑体" panose="02010609060101010101" pitchFamily="49" charset="-122"/>
                            <a:cs typeface="+mn-cs"/>
                          </a:rPr>
                          <m:t>𝟏</m:t>
                        </m:r>
                      </m:e>
                    </m:d>
                  </m:oMath>
                </a14:m>
                <a:r>
                  <a:rPr kumimoji="0" lang="zh-CN" altLang="en-US" sz="1800" b="1"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，哪个序列决策更好？</a:t>
                </a:r>
                <a:endParaRPr kumimoji="0" lang="en-US" altLang="zh-CN" sz="1800" b="1"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xmlns="">
          <p:sp>
            <p:nvSpPr>
              <p:cNvPr id="15" name="矩形 14">
                <a:extLst>
                  <a:ext uri="{FF2B5EF4-FFF2-40B4-BE49-F238E27FC236}">
                    <a16:creationId xmlns:a16="http://schemas.microsoft.com/office/drawing/2014/main" id="{A7DC05E9-E465-47BC-B1AD-67B3934125A1}"/>
                  </a:ext>
                </a:extLst>
              </p:cNvPr>
              <p:cNvSpPr>
                <a:spLocks noRot="1" noChangeAspect="1" noMove="1" noResize="1" noEditPoints="1" noAdjustHandles="1" noChangeArrowheads="1" noChangeShapeType="1" noTextEdit="1"/>
              </p:cNvSpPr>
              <p:nvPr/>
            </p:nvSpPr>
            <p:spPr>
              <a:xfrm>
                <a:off x="1970728" y="3836873"/>
                <a:ext cx="7507706" cy="883768"/>
              </a:xfrm>
              <a:prstGeom prst="rect">
                <a:avLst/>
              </a:prstGeom>
              <a:blipFill>
                <a:blip r:embed="rId4"/>
                <a:stretch>
                  <a:fillRect l="-244" r="-244" b="-10345"/>
                </a:stretch>
              </a:blipFill>
            </p:spPr>
            <p:txBody>
              <a:bodyPr/>
              <a:lstStyle/>
              <a:p>
                <a:r>
                  <a:rPr lang="zh-CN" altLang="en-US">
                    <a:noFill/>
                  </a:rPr>
                  <a:t> </a:t>
                </a:r>
              </a:p>
            </p:txBody>
          </p:sp>
        </mc:Fallback>
      </mc:AlternateContent>
      <p:pic>
        <p:nvPicPr>
          <p:cNvPr id="2" name="图片 1">
            <a:extLst>
              <a:ext uri="{FF2B5EF4-FFF2-40B4-BE49-F238E27FC236}">
                <a16:creationId xmlns:a16="http://schemas.microsoft.com/office/drawing/2014/main" id="{3A4C28BB-C1ED-4E74-B369-C1CBD7975FB9}"/>
              </a:ext>
            </a:extLst>
          </p:cNvPr>
          <p:cNvPicPr>
            <a:picLocks noChangeAspect="1"/>
          </p:cNvPicPr>
          <p:nvPr/>
        </p:nvPicPr>
        <p:blipFill>
          <a:blip r:embed="rId5"/>
          <a:stretch>
            <a:fillRect/>
          </a:stretch>
        </p:blipFill>
        <p:spPr>
          <a:xfrm>
            <a:off x="3399693" y="4839166"/>
            <a:ext cx="4337538" cy="1257941"/>
          </a:xfrm>
          <a:prstGeom prst="rect">
            <a:avLst/>
          </a:prstGeom>
        </p:spPr>
      </p:pic>
    </p:spTree>
    <p:extLst>
      <p:ext uri="{BB962C8B-B14F-4D97-AF65-F5344CB8AC3E}">
        <p14:creationId xmlns:p14="http://schemas.microsoft.com/office/powerpoint/2010/main" val="426602359"/>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583380" y="726948"/>
            <a:ext cx="7464387" cy="497934"/>
            <a:chOff x="4099943" y="2819853"/>
            <a:chExt cx="2570275" cy="497934"/>
          </a:xfrm>
        </p:grpSpPr>
        <p:sp>
          <p:nvSpPr>
            <p:cNvPr id="4" name="平行四边形 3"/>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5" name="平行四边形 4"/>
            <p:cNvSpPr/>
            <p:nvPr/>
          </p:nvSpPr>
          <p:spPr bwMode="auto">
            <a:xfrm>
              <a:off x="4122533" y="2819853"/>
              <a:ext cx="2547685"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6" name="矩形 5"/>
            <p:cNvSpPr/>
            <p:nvPr/>
          </p:nvSpPr>
          <p:spPr>
            <a:xfrm>
              <a:off x="4216534" y="2853798"/>
              <a:ext cx="2359684" cy="400110"/>
            </a:xfrm>
            <a:prstGeom prst="rect">
              <a:avLst/>
            </a:prstGeom>
          </p:spPr>
          <p:txBody>
            <a:bodyPr wrap="square">
              <a:spAutoFit/>
            </a:bodyPr>
            <a:lstStyle/>
            <a:p>
              <a:pPr marL="0" marR="0" lvl="0" indent="0" algn="ctr" defTabSz="914400" rtl="0" eaLnBrk="1" fontAlgn="auto" latinLnBrk="0" hangingPunct="1">
                <a:lnSpc>
                  <a:spcPct val="100000"/>
                </a:lnSpc>
                <a:spcBef>
                  <a:spcPct val="50000"/>
                </a:spcBef>
                <a:spcAft>
                  <a:spcPts val="0"/>
                </a:spcAft>
                <a:buClrTx/>
                <a:buSzTx/>
                <a:buFontTx/>
                <a:buNone/>
                <a:tabLst/>
                <a:defRPr/>
              </a:pPr>
              <a:r>
                <a:rPr kumimoji="0" lang="zh-CN" altLang="en-US" sz="2000" b="1" i="0" u="none" strike="noStrike" kern="1200" cap="none" spc="0" normalizeH="0" baseline="0" noProof="0" dirty="0">
                  <a:ln>
                    <a:noFill/>
                  </a:ln>
                  <a:solidFill>
                    <a:prstClr val="black">
                      <a:lumMod val="95000"/>
                      <a:lumOff val="5000"/>
                    </a:prstClr>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离散马尔可夫链：引入回报</a:t>
              </a:r>
              <a:endParaRPr kumimoji="0" lang="zh-CN" altLang="en-US" sz="2000" b="1" i="0" u="none" strike="noStrike" kern="120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endParaRPr>
            </a:p>
          </p:txBody>
        </p:sp>
      </p:grpSp>
      <p:sp>
        <p:nvSpPr>
          <p:cNvPr id="23" name="矩形 22">
            <a:extLst>
              <a:ext uri="{FF2B5EF4-FFF2-40B4-BE49-F238E27FC236}">
                <a16:creationId xmlns:a16="http://schemas.microsoft.com/office/drawing/2014/main" id="{6F77A2E9-3941-4386-A0DF-CDEBD25143F3}"/>
              </a:ext>
            </a:extLst>
          </p:cNvPr>
          <p:cNvSpPr/>
          <p:nvPr/>
        </p:nvSpPr>
        <p:spPr>
          <a:xfrm>
            <a:off x="852473" y="129010"/>
            <a:ext cx="2236510"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mn-cs"/>
              </a:rPr>
              <a:t>一、</a:t>
            </a: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强化学习问题定义</a:t>
            </a:r>
          </a:p>
        </p:txBody>
      </p:sp>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5E2C3583-E1FB-4EFB-BA6A-E706D49B2D72}"/>
                  </a:ext>
                </a:extLst>
              </p:cNvPr>
              <p:cNvSpPr/>
              <p:nvPr/>
            </p:nvSpPr>
            <p:spPr>
              <a:xfrm>
                <a:off x="567400" y="2610003"/>
                <a:ext cx="11240084" cy="3742050"/>
              </a:xfrm>
              <a:prstGeom prst="rect">
                <a:avLst/>
              </a:prstGeom>
            </p:spPr>
            <p:txBody>
              <a:bodyPr wrap="square">
                <a:spAutoFit/>
              </a:bodyPr>
              <a:lstStyle/>
              <a:p>
                <a:pPr marL="0" marR="0" lvl="0" indent="266700" algn="just" defTabSz="914400" rtl="0" eaLnBrk="1" fontAlgn="auto" latinLnBrk="0" hangingPunct="1">
                  <a:lnSpc>
                    <a:spcPct val="150000"/>
                  </a:lnSpc>
                  <a:spcBef>
                    <a:spcPts val="60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为了比较不同奖励</a:t>
                </a:r>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机制的优劣，在每个时刻定义</a:t>
                </a:r>
                <a:r>
                  <a:rPr kumimoji="0" lang="zh-CN" altLang="zh-CN" sz="1600" b="1"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回报（</a:t>
                </a:r>
                <a:r>
                  <a:rPr kumimoji="0" lang="en-US" altLang="zh-CN" sz="1600" b="1"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return</a:t>
                </a:r>
                <a:r>
                  <a:rPr kumimoji="0" lang="zh-CN" altLang="zh-CN" sz="1600" b="1"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a:t>
                </a:r>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来反映该时刻可得到的累加奖励：</a:t>
                </a:r>
              </a:p>
              <a:p>
                <a:pPr marL="0" marR="0" lvl="0" indent="0" algn="ctr" defTabSz="914400" rtl="0" eaLnBrk="1" fontAlgn="auto" latinLnBrk="0" hangingPunct="1">
                  <a:lnSpc>
                    <a:spcPct val="150000"/>
                  </a:lnSpc>
                  <a:spcBef>
                    <a:spcPts val="0"/>
                  </a:spcBef>
                  <a:spcAft>
                    <a:spcPts val="0"/>
                  </a:spcAft>
                  <a:buClrTx/>
                  <a:buSzTx/>
                  <a:buFontTx/>
                  <a:buNone/>
                  <a:tabLst/>
                  <a:defRPr/>
                </a:pPr>
                <a14:m>
                  <m:oMath xmlns:m="http://schemas.openxmlformats.org/officeDocument/2006/math">
                    <m:sSub>
                      <m:sSubPr>
                        <m:ctrlPr>
                          <a:rPr kumimoji="0" lang="zh-CN" altLang="zh-CN" sz="16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𝐺</m:t>
                        </m:r>
                      </m:e>
                      <m:sub>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𝑡</m:t>
                        </m:r>
                      </m:sub>
                    </m:sSub>
                    <m:r>
                      <a:rPr kumimoji="0" lang="en-US" altLang="zh-CN" sz="1600" b="0" i="0"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sSub>
                      <m:sSubPr>
                        <m:ctrlPr>
                          <a:rPr kumimoji="0" lang="zh-CN" altLang="zh-CN" sz="16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𝑅</m:t>
                        </m:r>
                      </m:e>
                      <m:sub>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𝑡</m:t>
                        </m:r>
                        <m:r>
                          <a:rPr kumimoji="0" lang="en-US" altLang="zh-CN" sz="1600" b="0" i="0"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+1</m:t>
                        </m:r>
                      </m:sub>
                    </m:sSub>
                    <m:r>
                      <a:rPr kumimoji="0" lang="en-US" altLang="zh-CN" sz="1600" b="0" i="0"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𝛾</m:t>
                    </m:r>
                    <m:sSub>
                      <m:sSubPr>
                        <m:ctrlPr>
                          <a:rPr kumimoji="0" lang="zh-CN" altLang="zh-CN" sz="16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𝑅</m:t>
                        </m:r>
                      </m:e>
                      <m:sub>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𝑡</m:t>
                        </m:r>
                        <m:r>
                          <a:rPr kumimoji="0" lang="en-US" altLang="zh-CN" sz="1600" b="0" i="0"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+2</m:t>
                        </m:r>
                      </m:sub>
                    </m:sSub>
                    <m:r>
                      <a:rPr kumimoji="0" lang="en-US" altLang="zh-CN" sz="1600" b="0" i="0"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sSup>
                      <m:sSupPr>
                        <m:ctrlPr>
                          <a:rPr kumimoji="0" lang="zh-CN" altLang="zh-CN" sz="16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pPr>
                      <m:e>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𝛾</m:t>
                        </m:r>
                      </m:e>
                      <m:sup>
                        <m:r>
                          <a:rPr kumimoji="0" lang="en-US" altLang="zh-CN" sz="1600" b="0" i="0"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2</m:t>
                        </m:r>
                      </m:sup>
                    </m:sSup>
                    <m:sSub>
                      <m:sSubPr>
                        <m:ctrlPr>
                          <a:rPr kumimoji="0" lang="zh-CN" altLang="zh-CN" sz="16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𝑅</m:t>
                        </m:r>
                      </m:e>
                      <m:sub>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𝑡</m:t>
                        </m:r>
                        <m:r>
                          <a:rPr kumimoji="0" lang="en-US" altLang="zh-CN" sz="1600" b="0" i="0"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+3</m:t>
                        </m:r>
                      </m:sub>
                    </m:sSub>
                    <m:r>
                      <a:rPr kumimoji="0" lang="en-US" altLang="zh-CN" sz="1600" b="0" i="0"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oMath>
                </a14:m>
                <a:r>
                  <a:rPr kumimoji="0" lang="en-US" altLang="zh-CN" sz="1600" b="0" i="0" u="none" strike="noStrike" kern="100" cap="none" spc="0" normalizeH="0" baseline="0" noProof="0" dirty="0">
                    <a:ln>
                      <a:noFill/>
                    </a:ln>
                    <a:solidFill>
                      <a:srgbClr val="000000"/>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(6.1.2)</a:t>
                </a:r>
                <a:endParaRPr kumimoji="0" lang="zh-CN" altLang="zh-CN" sz="1600" b="0" i="0" u="none" strike="noStrike" kern="1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266700" algn="just" defTabSz="914400" rtl="0" eaLnBrk="1" fontAlgn="auto" latinLnBrk="0" hangingPunct="1">
                  <a:lnSpc>
                    <a:spcPct val="150000"/>
                  </a:lnSpc>
                  <a:spcBef>
                    <a:spcPts val="0"/>
                  </a:spcBef>
                  <a:spcAft>
                    <a:spcPts val="0"/>
                  </a:spcAft>
                  <a:buClrTx/>
                  <a:buSzTx/>
                  <a:buFontTx/>
                  <a:buNone/>
                  <a:tabLst/>
                  <a:defRPr/>
                </a:pPr>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其中</a:t>
                </a:r>
                <a14:m>
                  <m:oMath xmlns:m="http://schemas.openxmlformats.org/officeDocument/2006/math">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𝛾</m:t>
                    </m:r>
                    <m:r>
                      <a:rPr kumimoji="0" lang="en-US" altLang="zh-CN" sz="16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d>
                      <m:dPr>
                        <m:begChr m:val="["/>
                        <m:endChr m:val="]"/>
                        <m:ctrlPr>
                          <a:rPr kumimoji="0" lang="zh-CN" altLang="zh-CN"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altLang="zh-CN" sz="16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0,1</m:t>
                        </m:r>
                      </m:e>
                    </m:d>
                  </m:oMath>
                </a14:m>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是折扣因子（</a:t>
                </a:r>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discount factor</a:t>
                </a:r>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a:t>
                </a:r>
                <a14:m>
                  <m:oMath xmlns:m="http://schemas.openxmlformats.org/officeDocument/2006/math">
                    <m:sSub>
                      <m:sSubPr>
                        <m:ctrlPr>
                          <a:rPr kumimoji="0" lang="zh-CN" altLang="zh-CN"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𝑅</m:t>
                        </m:r>
                      </m:e>
                      <m:sub>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𝑡</m:t>
                        </m:r>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𝑘</m:t>
                        </m:r>
                      </m:sub>
                    </m:sSub>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𝑡</m:t>
                    </m:r>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&gt;0)</m:t>
                    </m:r>
                  </m:oMath>
                </a14:m>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表示</a:t>
                </a:r>
                <a14:m>
                  <m:oMath xmlns:m="http://schemas.openxmlformats.org/officeDocument/2006/math">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𝑡</m:t>
                    </m:r>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𝑘</m:t>
                    </m:r>
                  </m:oMath>
                </a14:m>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时刻获得的奖励。</a:t>
                </a:r>
                <a14:m>
                  <m:oMath xmlns:m="http://schemas.openxmlformats.org/officeDocument/2006/math">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𝑡</m:t>
                    </m:r>
                  </m:oMath>
                </a14:m>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时刻所获得的回报</a:t>
                </a:r>
                <a14:m>
                  <m:oMath xmlns:m="http://schemas.openxmlformats.org/officeDocument/2006/math">
                    <m:sSub>
                      <m:sSubPr>
                        <m:ctrlPr>
                          <a:rPr kumimoji="0" lang="zh-CN" altLang="zh-CN"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𝐺</m:t>
                        </m:r>
                      </m:e>
                      <m:sub>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𝑡</m:t>
                        </m:r>
                      </m:sub>
                    </m:sSub>
                  </m:oMath>
                </a14:m>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反映了该时刻之后的累加奖励。当折扣因子</a:t>
                </a:r>
                <a14:m>
                  <m:oMath xmlns:m="http://schemas.openxmlformats.org/officeDocument/2006/math">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𝛾</m:t>
                    </m:r>
                  </m:oMath>
                </a14:m>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小于</a:t>
                </a:r>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1</a:t>
                </a:r>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时，距离当前时刻越远的奖励对该时刻反馈贡献越少。假设</a:t>
                </a:r>
                <a14:m>
                  <m:oMath xmlns:m="http://schemas.openxmlformats.org/officeDocument/2006/math">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𝛾</m:t>
                    </m:r>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=0.99</m:t>
                    </m:r>
                  </m:oMath>
                </a14:m>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，则图</a:t>
                </a:r>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6.3</a:t>
                </a:r>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中两个奖励序列在</a:t>
                </a:r>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0</a:t>
                </a:r>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时刻的回报值分别为</a:t>
                </a:r>
              </a:p>
              <a:p>
                <a:pPr marL="0" marR="0" lvl="0" indent="0" algn="just"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d>
                        <m:dPr>
                          <m:ctrlPr>
                            <a:rPr kumimoji="0" lang="zh-CN" altLang="zh-CN" sz="16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altLang="zh-CN" sz="1600" b="0" i="0"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0,0,1,1</m:t>
                          </m:r>
                        </m:e>
                      </m:d>
                      <m:r>
                        <a:rPr kumimoji="0" lang="zh-CN" altLang="zh-CN" sz="1600" b="0" i="0"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sSub>
                        <m:sSubPr>
                          <m:ctrlPr>
                            <a:rPr kumimoji="0" lang="zh-CN" altLang="zh-CN" sz="16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𝐺</m:t>
                          </m:r>
                        </m:e>
                        <m:sub>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0</m:t>
                          </m:r>
                        </m:sub>
                      </m:sSub>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=0+0.99×0+</m:t>
                      </m:r>
                      <m:sSup>
                        <m:sSupPr>
                          <m:ctrlPr>
                            <a:rPr kumimoji="0" lang="zh-CN" altLang="zh-CN" sz="16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pPr>
                        <m:e>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0.99</m:t>
                          </m:r>
                        </m:e>
                        <m:sup>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2</m:t>
                          </m:r>
                        </m:sup>
                      </m:sSup>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×1+</m:t>
                      </m:r>
                      <m:sSup>
                        <m:sSupPr>
                          <m:ctrlPr>
                            <a:rPr kumimoji="0" lang="zh-CN" altLang="zh-CN" sz="16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pPr>
                        <m:e>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0.99</m:t>
                          </m:r>
                        </m:e>
                        <m:sup>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3</m:t>
                          </m:r>
                        </m:sup>
                      </m:sSup>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×1=1.9504</m:t>
                      </m:r>
                    </m:oMath>
                  </m:oMathPara>
                </a14:m>
                <a:endParaRPr kumimoji="0" lang="zh-CN" altLang="zh-CN" sz="1600" b="0" i="0" u="none" strike="noStrike" kern="1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just"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d>
                        <m:dPr>
                          <m:ctrlPr>
                            <a:rPr kumimoji="0" lang="zh-CN" altLang="zh-CN" sz="16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altLang="zh-CN" sz="1600" b="0" i="0"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1,1,0,0</m:t>
                          </m:r>
                        </m:e>
                      </m:d>
                      <m:r>
                        <a:rPr kumimoji="0" lang="zh-CN" altLang="zh-CN" sz="1600" b="0" i="0"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sSub>
                        <m:sSubPr>
                          <m:ctrlPr>
                            <a:rPr kumimoji="0" lang="zh-CN" altLang="zh-CN" sz="16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𝐺</m:t>
                          </m:r>
                        </m:e>
                        <m:sub>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0</m:t>
                          </m:r>
                        </m:sub>
                      </m:sSub>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=1+0.99×1+</m:t>
                      </m:r>
                      <m:sSup>
                        <m:sSupPr>
                          <m:ctrlPr>
                            <a:rPr kumimoji="0" lang="zh-CN" altLang="zh-CN" sz="16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pPr>
                        <m:e>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0.99</m:t>
                          </m:r>
                        </m:e>
                        <m:sup>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2</m:t>
                          </m:r>
                        </m:sup>
                      </m:sSup>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×0+</m:t>
                      </m:r>
                      <m:sSup>
                        <m:sSupPr>
                          <m:ctrlPr>
                            <a:rPr kumimoji="0" lang="zh-CN" altLang="zh-CN" sz="16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pPr>
                        <m:e>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0.99</m:t>
                          </m:r>
                        </m:e>
                        <m:sup>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3</m:t>
                          </m:r>
                        </m:sup>
                      </m:sSup>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×0=1.99</m:t>
                      </m:r>
                    </m:oMath>
                  </m:oMathPara>
                </a14:m>
                <a:endParaRPr kumimoji="0" lang="zh-CN" altLang="zh-CN" sz="1600" b="0" i="0" u="none" strike="noStrike" kern="1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266700" algn="just" defTabSz="914400" rtl="0" eaLnBrk="1" fontAlgn="auto" latinLnBrk="0" hangingPunct="1">
                  <a:lnSpc>
                    <a:spcPct val="150000"/>
                  </a:lnSpc>
                  <a:spcBef>
                    <a:spcPts val="0"/>
                  </a:spcBef>
                  <a:spcAft>
                    <a:spcPts val="0"/>
                  </a:spcAft>
                  <a:buClrTx/>
                  <a:buSzTx/>
                  <a:buFontTx/>
                  <a:buNone/>
                  <a:tabLst/>
                  <a:defRPr/>
                </a:pPr>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根据回报值可以认为</a:t>
                </a:r>
                <a14:m>
                  <m:oMath xmlns:m="http://schemas.openxmlformats.org/officeDocument/2006/math">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 (1,1,0,0)</m:t>
                    </m:r>
                  </m:oMath>
                </a14:m>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是一个更好的奖励序列。这一结果也与现实生活中的认知活动相符，即距离某个时刻越近，所给予的奖励会对该时刻回报产生更大影响。因此，在强化学习中，要设计的奖励机制应该对当前时刻及其附近时刻能够带来的奖励更为关注。</a:t>
                </a:r>
              </a:p>
            </p:txBody>
          </p:sp>
        </mc:Choice>
        <mc:Fallback xmlns="">
          <p:sp>
            <p:nvSpPr>
              <p:cNvPr id="10" name="矩形 9">
                <a:extLst>
                  <a:ext uri="{FF2B5EF4-FFF2-40B4-BE49-F238E27FC236}">
                    <a16:creationId xmlns:a16="http://schemas.microsoft.com/office/drawing/2014/main" id="{5E2C3583-E1FB-4EFB-BA6A-E706D49B2D72}"/>
                  </a:ext>
                </a:extLst>
              </p:cNvPr>
              <p:cNvSpPr>
                <a:spLocks noRot="1" noChangeAspect="1" noMove="1" noResize="1" noEditPoints="1" noAdjustHandles="1" noChangeArrowheads="1" noChangeShapeType="1" noTextEdit="1"/>
              </p:cNvSpPr>
              <p:nvPr/>
            </p:nvSpPr>
            <p:spPr>
              <a:xfrm>
                <a:off x="567400" y="2610003"/>
                <a:ext cx="11240084" cy="3742050"/>
              </a:xfrm>
              <a:prstGeom prst="rect">
                <a:avLst/>
              </a:prstGeom>
              <a:blipFill>
                <a:blip r:embed="rId3"/>
                <a:stretch>
                  <a:fillRect l="-271" r="-325" b="-1140"/>
                </a:stretch>
              </a:blipFill>
            </p:spPr>
            <p:txBody>
              <a:bodyPr/>
              <a:lstStyle/>
              <a:p>
                <a:r>
                  <a:rPr lang="zh-CN" altLang="en-US">
                    <a:noFill/>
                  </a:rPr>
                  <a:t> </a:t>
                </a:r>
              </a:p>
            </p:txBody>
          </p:sp>
        </mc:Fallback>
      </mc:AlternateContent>
      <p:pic>
        <p:nvPicPr>
          <p:cNvPr id="16" name="图片 15">
            <a:extLst>
              <a:ext uri="{FF2B5EF4-FFF2-40B4-BE49-F238E27FC236}">
                <a16:creationId xmlns:a16="http://schemas.microsoft.com/office/drawing/2014/main" id="{87FB620C-4AF0-4998-A621-ED1D60F724E2}"/>
              </a:ext>
            </a:extLst>
          </p:cNvPr>
          <p:cNvPicPr>
            <a:picLocks noChangeAspect="1"/>
          </p:cNvPicPr>
          <p:nvPr/>
        </p:nvPicPr>
        <p:blipFill>
          <a:blip r:embed="rId4"/>
          <a:stretch>
            <a:fillRect/>
          </a:stretch>
        </p:blipFill>
        <p:spPr>
          <a:xfrm>
            <a:off x="4295336" y="1484266"/>
            <a:ext cx="3601328" cy="1044431"/>
          </a:xfrm>
          <a:prstGeom prst="rect">
            <a:avLst/>
          </a:prstGeom>
        </p:spPr>
      </p:pic>
    </p:spTree>
    <p:extLst>
      <p:ext uri="{BB962C8B-B14F-4D97-AF65-F5344CB8AC3E}">
        <p14:creationId xmlns:p14="http://schemas.microsoft.com/office/powerpoint/2010/main" val="2854708074"/>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583380" y="726948"/>
            <a:ext cx="7464387" cy="497934"/>
            <a:chOff x="4099943" y="2819853"/>
            <a:chExt cx="2570275" cy="497934"/>
          </a:xfrm>
        </p:grpSpPr>
        <p:sp>
          <p:nvSpPr>
            <p:cNvPr id="4" name="平行四边形 3"/>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5" name="平行四边形 4"/>
            <p:cNvSpPr/>
            <p:nvPr/>
          </p:nvSpPr>
          <p:spPr bwMode="auto">
            <a:xfrm>
              <a:off x="4122533" y="2819853"/>
              <a:ext cx="2547685"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6" name="矩形 5"/>
            <p:cNvSpPr/>
            <p:nvPr/>
          </p:nvSpPr>
          <p:spPr>
            <a:xfrm>
              <a:off x="4216534" y="2853798"/>
              <a:ext cx="2359684" cy="400110"/>
            </a:xfrm>
            <a:prstGeom prst="rect">
              <a:avLst/>
            </a:prstGeom>
          </p:spPr>
          <p:txBody>
            <a:bodyPr wrap="square">
              <a:spAutoFit/>
            </a:bodyPr>
            <a:lstStyle/>
            <a:p>
              <a:pPr marL="0" marR="0" lvl="0" indent="0" algn="ctr" defTabSz="914400" rtl="0" eaLnBrk="1" fontAlgn="auto" latinLnBrk="0" hangingPunct="1">
                <a:lnSpc>
                  <a:spcPct val="100000"/>
                </a:lnSpc>
                <a:spcBef>
                  <a:spcPct val="50000"/>
                </a:spcBef>
                <a:spcAft>
                  <a:spcPts val="0"/>
                </a:spcAft>
                <a:buClrTx/>
                <a:buSzTx/>
                <a:buFontTx/>
                <a:buNone/>
                <a:tabLst/>
                <a:defRPr/>
              </a:pPr>
              <a:r>
                <a:rPr kumimoji="0" lang="zh-CN" altLang="en-US" sz="2000" b="1" i="0" u="none" strike="noStrike" kern="1200" cap="none" spc="0" normalizeH="0" baseline="0" noProof="0" dirty="0">
                  <a:ln>
                    <a:noFill/>
                  </a:ln>
                  <a:solidFill>
                    <a:prstClr val="black">
                      <a:lumMod val="95000"/>
                      <a:lumOff val="5000"/>
                    </a:prstClr>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马尔可夫奖励过程</a:t>
              </a:r>
              <a:endParaRPr kumimoji="0" lang="zh-CN" altLang="en-US" sz="2000" b="1" i="0" u="none" strike="noStrike" kern="120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endParaRPr>
            </a:p>
          </p:txBody>
        </p:sp>
      </p:grpSp>
      <p:sp>
        <p:nvSpPr>
          <p:cNvPr id="23" name="矩形 22">
            <a:extLst>
              <a:ext uri="{FF2B5EF4-FFF2-40B4-BE49-F238E27FC236}">
                <a16:creationId xmlns:a16="http://schemas.microsoft.com/office/drawing/2014/main" id="{6F77A2E9-3941-4386-A0DF-CDEBD25143F3}"/>
              </a:ext>
            </a:extLst>
          </p:cNvPr>
          <p:cNvSpPr/>
          <p:nvPr/>
        </p:nvSpPr>
        <p:spPr>
          <a:xfrm>
            <a:off x="852473" y="129010"/>
            <a:ext cx="2236510"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mn-cs"/>
              </a:rPr>
              <a:t>一、</a:t>
            </a: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强化学习问题定义</a:t>
            </a:r>
          </a:p>
        </p:txBody>
      </p:sp>
      <mc:AlternateContent xmlns:mc="http://schemas.openxmlformats.org/markup-compatibility/2006" xmlns:a14="http://schemas.microsoft.com/office/drawing/2010/main">
        <mc:Choice Requires="a14">
          <p:sp>
            <p:nvSpPr>
              <p:cNvPr id="2" name="矩形 1">
                <a:extLst>
                  <a:ext uri="{FF2B5EF4-FFF2-40B4-BE49-F238E27FC236}">
                    <a16:creationId xmlns:a16="http://schemas.microsoft.com/office/drawing/2014/main" id="{ABE9F464-1916-4F10-B7FC-562F8A4F4A17}"/>
                  </a:ext>
                </a:extLst>
              </p:cNvPr>
              <p:cNvSpPr/>
              <p:nvPr/>
            </p:nvSpPr>
            <p:spPr>
              <a:xfrm>
                <a:off x="1674055" y="2149665"/>
                <a:ext cx="8909539" cy="2120709"/>
              </a:xfrm>
              <a:prstGeom prst="rect">
                <a:avLst/>
              </a:prstGeom>
            </p:spPr>
            <p:txBody>
              <a:bodyPr wrap="square">
                <a:spAutoFit/>
              </a:bodyPr>
              <a:lstStyle/>
              <a:p>
                <a:pPr marL="0" marR="0" lvl="0" indent="266700" algn="just" defTabSz="914400" rtl="0" eaLnBrk="1" fontAlgn="auto" latinLnBrk="0" hangingPunct="1">
                  <a:lnSpc>
                    <a:spcPct val="150000"/>
                  </a:lnSpc>
                  <a:spcBef>
                    <a:spcPts val="0"/>
                  </a:spcBef>
                  <a:spcAft>
                    <a:spcPts val="0"/>
                  </a:spcAft>
                  <a:buClrTx/>
                  <a:buSzTx/>
                  <a:buFontTx/>
                  <a:buNone/>
                  <a:tabLst/>
                  <a:defRPr/>
                </a:pPr>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在马尔可夫链模型</a:t>
                </a:r>
                <a14:m>
                  <m:oMath xmlns:m="http://schemas.openxmlformats.org/officeDocument/2006/math">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𝑀𝑃</m:t>
                    </m:r>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d>
                      <m:dPr>
                        <m:ctrlPr>
                          <a:rPr kumimoji="0" lang="zh-CN" altLang="zh-CN"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𝑆</m:t>
                        </m:r>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𝑃</m:t>
                        </m:r>
                      </m:e>
                    </m:d>
                  </m:oMath>
                </a14:m>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中加入奖励函数和折扣因子后，可得到的模型被称为马尔可夫奖励过程（</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Markov reward process</a:t>
                </a:r>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MRP</a:t>
                </a:r>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），其形式化定义为</a:t>
                </a:r>
                <a14:m>
                  <m:oMath xmlns:m="http://schemas.openxmlformats.org/officeDocument/2006/math">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𝑀𝑅𝑃</m:t>
                    </m:r>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𝑆</m:t>
                    </m:r>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𝑃</m:t>
                    </m:r>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𝑅</m:t>
                    </m:r>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𝛾</m:t>
                    </m:r>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oMath>
                </a14:m>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这个模型虽然能够用奖励和回报来刻画智能体的目标，但是仍然不能体现机器人的能动性，即缺乏让机器人与环境进行交互的手段。为了解决这个问题，需要在马尔可夫奖励过程中引入动作，让动作成为机器人影响环境的手段。</a:t>
                </a:r>
              </a:p>
            </p:txBody>
          </p:sp>
        </mc:Choice>
        <mc:Fallback xmlns="">
          <p:sp>
            <p:nvSpPr>
              <p:cNvPr id="2" name="矩形 1">
                <a:extLst>
                  <a:ext uri="{FF2B5EF4-FFF2-40B4-BE49-F238E27FC236}">
                    <a16:creationId xmlns:a16="http://schemas.microsoft.com/office/drawing/2014/main" id="{ABE9F464-1916-4F10-B7FC-562F8A4F4A17}"/>
                  </a:ext>
                </a:extLst>
              </p:cNvPr>
              <p:cNvSpPr>
                <a:spLocks noRot="1" noChangeAspect="1" noMove="1" noResize="1" noEditPoints="1" noAdjustHandles="1" noChangeArrowheads="1" noChangeShapeType="1" noTextEdit="1"/>
              </p:cNvSpPr>
              <p:nvPr/>
            </p:nvSpPr>
            <p:spPr>
              <a:xfrm>
                <a:off x="1674055" y="2149665"/>
                <a:ext cx="8909539" cy="2120709"/>
              </a:xfrm>
              <a:prstGeom prst="rect">
                <a:avLst/>
              </a:prstGeom>
              <a:blipFill>
                <a:blip r:embed="rId3"/>
                <a:stretch>
                  <a:fillRect l="-616" r="-616" b="-373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9955080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a:extLst>
              <a:ext uri="{FF2B5EF4-FFF2-40B4-BE49-F238E27FC236}">
                <a16:creationId xmlns:a16="http://schemas.microsoft.com/office/drawing/2014/main" id="{40D199F0-A918-4EED-AF6C-1FF084A1EF8E}"/>
              </a:ext>
            </a:extLst>
          </p:cNvPr>
          <p:cNvSpPr/>
          <p:nvPr/>
        </p:nvSpPr>
        <p:spPr>
          <a:xfrm>
            <a:off x="852473" y="129010"/>
            <a:ext cx="1826141"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mn-cs"/>
              </a:rPr>
              <a:t>三、知识图谱推理</a:t>
            </a:r>
            <a:endParaRPr kumimoji="0" lang="zh-CN" altLang="en-US" sz="16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mc:AlternateContent xmlns:mc="http://schemas.openxmlformats.org/markup-compatibility/2006" xmlns:a14="http://schemas.microsoft.com/office/drawing/2010/main">
        <mc:Choice Requires="a14">
          <p:sp>
            <p:nvSpPr>
              <p:cNvPr id="2" name="矩形 1">
                <a:extLst>
                  <a:ext uri="{FF2B5EF4-FFF2-40B4-BE49-F238E27FC236}">
                    <a16:creationId xmlns:a16="http://schemas.microsoft.com/office/drawing/2014/main" id="{C6BF2D55-6B9E-44C0-9163-1474ADB77EC0}"/>
                  </a:ext>
                </a:extLst>
              </p:cNvPr>
              <p:cNvSpPr/>
              <p:nvPr/>
            </p:nvSpPr>
            <p:spPr>
              <a:xfrm>
                <a:off x="334684" y="1645868"/>
                <a:ext cx="6884583" cy="1895391"/>
              </a:xfrm>
              <a:prstGeom prst="rect">
                <a:avLst/>
              </a:prstGeom>
            </p:spPr>
            <p:txBody>
              <a:bodyPr wrap="square">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zh-CN"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形如</a:t>
                </a:r>
                <a:r>
                  <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&lt;James, </a:t>
                </a:r>
                <a14:m>
                  <m:oMath xmlns:m="http://schemas.openxmlformats.org/officeDocument/2006/math">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𝐶𝑜𝑢𝑝𝑙𝑒</m:t>
                    </m:r>
                  </m:oMath>
                </a14:m>
                <a:r>
                  <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 David&gt;</a:t>
                </a:r>
                <a:r>
                  <a:rPr kumimoji="0" lang="zh-CN"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的关系可用一阶逻辑的形式来描述，即</a:t>
                </a:r>
                <a14:m>
                  <m:oMath xmlns:m="http://schemas.openxmlformats.org/officeDocument/2006/math">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𝐶𝑜𝑢𝑝𝑙𝑒</m:t>
                    </m:r>
                  </m:oMath>
                </a14:m>
                <a:r>
                  <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(James, David)</a:t>
                </a:r>
                <a:r>
                  <a:rPr kumimoji="0" lang="zh-CN"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。其中，</a:t>
                </a:r>
                <a14:m>
                  <m:oMath xmlns:m="http://schemas.openxmlformats.org/officeDocument/2006/math">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𝐶𝑜𝑢𝑝𝑙𝑒</m:t>
                    </m:r>
                    <m:d>
                      <m:dPr>
                        <m:ctrlPr>
                          <a:rPr kumimoji="0" lang="zh-CN"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ctrlPr>
                      </m:dPr>
                      <m:e>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𝑥</m:t>
                        </m:r>
                        <m:r>
                          <a:rPr kumimoji="0" lang="en-US" altLang="zh-CN" sz="1600" b="0" i="0" u="none" strike="noStrike" kern="1200" cap="none" spc="0" normalizeH="0" baseline="0" noProof="0">
                            <a:ln>
                              <a:noFill/>
                            </a:ln>
                            <a:solidFill>
                              <a:prstClr val="black"/>
                            </a:solidFill>
                            <a:effectLst/>
                            <a:uLnTx/>
                            <a:uFillTx/>
                            <a:latin typeface="Cambria Math" panose="02040503050406030204" pitchFamily="18" charset="0"/>
                            <a:cs typeface="+mn-cs"/>
                          </a:rPr>
                          <m:t>, </m:t>
                        </m:r>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𝑦</m:t>
                        </m:r>
                      </m:e>
                    </m:d>
                  </m:oMath>
                </a14:m>
                <a:r>
                  <a:rPr kumimoji="0" lang="zh-CN"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是一阶谓词，</a:t>
                </a:r>
                <a14:m>
                  <m:oMath xmlns:m="http://schemas.openxmlformats.org/officeDocument/2006/math">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𝐶𝑜𝑢𝑝𝑙𝑒</m:t>
                    </m:r>
                  </m:oMath>
                </a14:m>
                <a:r>
                  <a:rPr kumimoji="0" lang="zh-CN"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是图中实体之间具有的关系，</a:t>
                </a:r>
                <a14:m>
                  <m:oMath xmlns:m="http://schemas.openxmlformats.org/officeDocument/2006/math">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𝑥</m:t>
                    </m:r>
                  </m:oMath>
                </a14:m>
                <a:r>
                  <a:rPr kumimoji="0" lang="zh-CN"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和</a:t>
                </a:r>
                <a14:m>
                  <m:oMath xmlns:m="http://schemas.openxmlformats.org/officeDocument/2006/math">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𝑦</m:t>
                    </m:r>
                  </m:oMath>
                </a14:m>
                <a:r>
                  <a:rPr kumimoji="0" lang="zh-CN"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是谓词变量，可由知识图谱中的实体将其实例化。很显然，从图已有关系可推知</a:t>
                </a:r>
                <a:r>
                  <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David</a:t>
                </a:r>
                <a:r>
                  <a:rPr kumimoji="0" lang="zh-CN"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和</a:t>
                </a:r>
                <a:r>
                  <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Ann</a:t>
                </a:r>
                <a:r>
                  <a:rPr kumimoji="0" lang="zh-CN"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具有父女关系，但这一关系在图</a:t>
                </a:r>
                <a:r>
                  <a:rPr kumimoji="0" lang="zh-CN"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中所示</a:t>
                </a:r>
                <a:r>
                  <a:rPr kumimoji="0" lang="zh-CN"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初始图</a:t>
                </a:r>
                <a:r>
                  <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0" lang="zh-CN"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无红线</a:t>
                </a:r>
                <a:r>
                  <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0" lang="zh-CN"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中并不存在，是需要推理的目标。</a:t>
                </a:r>
              </a:p>
            </p:txBody>
          </p:sp>
        </mc:Choice>
        <mc:Fallback xmlns="">
          <p:sp>
            <p:nvSpPr>
              <p:cNvPr id="2" name="矩形 1">
                <a:extLst>
                  <a:ext uri="{FF2B5EF4-FFF2-40B4-BE49-F238E27FC236}">
                    <a16:creationId xmlns:a16="http://schemas.microsoft.com/office/drawing/2014/main" id="{C6BF2D55-6B9E-44C0-9163-1474ADB77EC0}"/>
                  </a:ext>
                </a:extLst>
              </p:cNvPr>
              <p:cNvSpPr>
                <a:spLocks noRot="1" noChangeAspect="1" noMove="1" noResize="1" noEditPoints="1" noAdjustHandles="1" noChangeArrowheads="1" noChangeShapeType="1" noTextEdit="1"/>
              </p:cNvSpPr>
              <p:nvPr/>
            </p:nvSpPr>
            <p:spPr>
              <a:xfrm>
                <a:off x="334684" y="1645868"/>
                <a:ext cx="6884583" cy="1895391"/>
              </a:xfrm>
              <a:prstGeom prst="rect">
                <a:avLst/>
              </a:prstGeom>
              <a:blipFill>
                <a:blip r:embed="rId4"/>
                <a:stretch>
                  <a:fillRect l="-531" r="-443" b="-3215"/>
                </a:stretch>
              </a:blipFill>
            </p:spPr>
            <p:txBody>
              <a:bodyPr/>
              <a:lstStyle/>
              <a:p>
                <a:r>
                  <a:rPr lang="zh-CN" altLang="en-US">
                    <a:noFill/>
                  </a:rPr>
                  <a:t> </a:t>
                </a:r>
              </a:p>
            </p:txBody>
          </p:sp>
        </mc:Fallback>
      </mc:AlternateContent>
      <p:sp>
        <p:nvSpPr>
          <p:cNvPr id="13" name="矩形 12">
            <a:extLst>
              <a:ext uri="{FF2B5EF4-FFF2-40B4-BE49-F238E27FC236}">
                <a16:creationId xmlns:a16="http://schemas.microsoft.com/office/drawing/2014/main" id="{80D03ACE-4753-4C03-81C2-0B0682E293ED}"/>
              </a:ext>
            </a:extLst>
          </p:cNvPr>
          <p:cNvSpPr/>
          <p:nvPr/>
        </p:nvSpPr>
        <p:spPr>
          <a:xfrm>
            <a:off x="1042555" y="735998"/>
            <a:ext cx="10254104" cy="609273"/>
          </a:xfrm>
          <a:prstGeom prst="rect">
            <a:avLst/>
          </a:prstGeom>
          <a:gradFill>
            <a:gsLst>
              <a:gs pos="37000">
                <a:srgbClr val="019196"/>
              </a:gs>
              <a:gs pos="100000">
                <a:schemeClr val="bg1"/>
              </a:gs>
              <a:gs pos="83000">
                <a:srgbClr val="81C7C9"/>
              </a:gs>
            </a:gsLst>
            <a:lin ang="12000000" scaled="0"/>
          </a:gradFill>
          <a:ln w="22225">
            <a:noFill/>
          </a:ln>
          <a:effectLst>
            <a:outerShdw blurRad="50800" dist="38100" dir="5400000" algn="l" rotWithShape="0">
              <a:schemeClr val="tx1">
                <a:lumMod val="85000"/>
                <a:lumOff val="15000"/>
                <a:alpha val="10000"/>
              </a:schemeClr>
            </a:outerShdw>
          </a:effectLst>
        </p:spPr>
        <p:txBody>
          <a:bodyPr anchor="ctr">
            <a:normAutofit/>
          </a:bodyPr>
          <a:lstStyle/>
          <a:p>
            <a:pPr marL="0" marR="0" lvl="0" indent="0" algn="ctr" defTabSz="914400" rtl="0" eaLnBrk="1" fontAlgn="auto" latinLnBrk="0" hangingPunct="1">
              <a:lnSpc>
                <a:spcPct val="90000"/>
              </a:lnSpc>
              <a:spcBef>
                <a:spcPct val="0"/>
              </a:spcBef>
              <a:spcAft>
                <a:spcPts val="0"/>
              </a:spcAft>
              <a:buClrTx/>
              <a:buSzTx/>
              <a:buFontTx/>
              <a:buNone/>
              <a:tabLst/>
              <a:defRPr/>
            </a:pPr>
            <a:endParaRPr kumimoji="0" lang="zh-CN" altLang="en-US" sz="1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endParaRPr>
          </a:p>
        </p:txBody>
      </p:sp>
      <p:grpSp>
        <p:nvGrpSpPr>
          <p:cNvPr id="14" name="组合 13">
            <a:extLst>
              <a:ext uri="{FF2B5EF4-FFF2-40B4-BE49-F238E27FC236}">
                <a16:creationId xmlns:a16="http://schemas.microsoft.com/office/drawing/2014/main" id="{E8DC1F37-C932-4926-BD0E-039ED5407804}"/>
              </a:ext>
            </a:extLst>
          </p:cNvPr>
          <p:cNvGrpSpPr/>
          <p:nvPr/>
        </p:nvGrpSpPr>
        <p:grpSpPr>
          <a:xfrm>
            <a:off x="1166320" y="670081"/>
            <a:ext cx="818922" cy="818922"/>
            <a:chOff x="4082479" y="2760704"/>
            <a:chExt cx="1485324" cy="1485324"/>
          </a:xfrm>
        </p:grpSpPr>
        <p:sp>
          <p:nvSpPr>
            <p:cNvPr id="15" name="立方体 14">
              <a:extLst>
                <a:ext uri="{FF2B5EF4-FFF2-40B4-BE49-F238E27FC236}">
                  <a16:creationId xmlns:a16="http://schemas.microsoft.com/office/drawing/2014/main" id="{7D3B1798-BE27-497F-9710-069B23B48FBC}"/>
                </a:ext>
              </a:extLst>
            </p:cNvPr>
            <p:cNvSpPr/>
            <p:nvPr/>
          </p:nvSpPr>
          <p:spPr>
            <a:xfrm rot="2700000">
              <a:off x="4082479" y="2760704"/>
              <a:ext cx="1485324" cy="1485324"/>
            </a:xfrm>
            <a:prstGeom prst="cube">
              <a:avLst>
                <a:gd name="adj" fmla="val 6189"/>
              </a:avLst>
            </a:prstGeom>
            <a:gradFill>
              <a:gsLst>
                <a:gs pos="0">
                  <a:srgbClr val="016773"/>
                </a:gs>
                <a:gs pos="26000">
                  <a:srgbClr val="007684"/>
                </a:gs>
                <a:gs pos="100000">
                  <a:srgbClr val="81C7C9"/>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grpSp>
          <p:nvGrpSpPr>
            <p:cNvPr id="16" name="组合 15">
              <a:extLst>
                <a:ext uri="{FF2B5EF4-FFF2-40B4-BE49-F238E27FC236}">
                  <a16:creationId xmlns:a16="http://schemas.microsoft.com/office/drawing/2014/main" id="{B5FE04C9-E41B-4E0A-ADD5-CC09DFD44BDF}"/>
                </a:ext>
              </a:extLst>
            </p:cNvPr>
            <p:cNvGrpSpPr/>
            <p:nvPr/>
          </p:nvGrpSpPr>
          <p:grpSpPr>
            <a:xfrm>
              <a:off x="4494284" y="2979307"/>
              <a:ext cx="607190" cy="1121821"/>
              <a:chOff x="9632752" y="7542709"/>
              <a:chExt cx="890113" cy="1644542"/>
            </a:xfrm>
          </p:grpSpPr>
          <p:sp>
            <p:nvSpPr>
              <p:cNvPr id="17" name="任意多边形 30">
                <a:extLst>
                  <a:ext uri="{FF2B5EF4-FFF2-40B4-BE49-F238E27FC236}">
                    <a16:creationId xmlns:a16="http://schemas.microsoft.com/office/drawing/2014/main" id="{E2770195-C572-4F26-8AEF-F1CC06CF7579}"/>
                  </a:ext>
                </a:extLst>
              </p:cNvPr>
              <p:cNvSpPr/>
              <p:nvPr/>
            </p:nvSpPr>
            <p:spPr>
              <a:xfrm>
                <a:off x="9632752" y="7542709"/>
                <a:ext cx="890113" cy="1151185"/>
              </a:xfrm>
              <a:custGeom>
                <a:avLst/>
                <a:gdLst/>
                <a:ahLst/>
                <a:cxnLst/>
                <a:rect l="l" t="t" r="r" b="b"/>
                <a:pathLst>
                  <a:path w="890113" h="1151186">
                    <a:moveTo>
                      <a:pt x="393664" y="0"/>
                    </a:moveTo>
                    <a:cubicBezTo>
                      <a:pt x="550582" y="0"/>
                      <a:pt x="672552" y="35975"/>
                      <a:pt x="759577" y="107924"/>
                    </a:cubicBezTo>
                    <a:cubicBezTo>
                      <a:pt x="846601" y="179873"/>
                      <a:pt x="890113" y="277175"/>
                      <a:pt x="890113" y="399832"/>
                    </a:cubicBezTo>
                    <a:cubicBezTo>
                      <a:pt x="890113" y="478633"/>
                      <a:pt x="872297" y="551267"/>
                      <a:pt x="836665" y="617735"/>
                    </a:cubicBezTo>
                    <a:cubicBezTo>
                      <a:pt x="801033" y="684202"/>
                      <a:pt x="739705" y="752725"/>
                      <a:pt x="652681" y="823303"/>
                    </a:cubicBezTo>
                    <a:cubicBezTo>
                      <a:pt x="579361" y="881548"/>
                      <a:pt x="532594" y="927287"/>
                      <a:pt x="512380" y="960520"/>
                    </a:cubicBezTo>
                    <a:cubicBezTo>
                      <a:pt x="492166" y="993754"/>
                      <a:pt x="482059" y="1033669"/>
                      <a:pt x="482059" y="1080264"/>
                    </a:cubicBezTo>
                    <a:lnTo>
                      <a:pt x="482059" y="1151186"/>
                    </a:lnTo>
                    <a:lnTo>
                      <a:pt x="210708" y="1151186"/>
                    </a:lnTo>
                    <a:lnTo>
                      <a:pt x="210708" y="1054568"/>
                    </a:lnTo>
                    <a:cubicBezTo>
                      <a:pt x="210708" y="981249"/>
                      <a:pt x="224070" y="918722"/>
                      <a:pt x="250794" y="866987"/>
                    </a:cubicBezTo>
                    <a:cubicBezTo>
                      <a:pt x="277518" y="815252"/>
                      <a:pt x="322400" y="763346"/>
                      <a:pt x="385441" y="711268"/>
                    </a:cubicBezTo>
                    <a:cubicBezTo>
                      <a:pt x="458076" y="651653"/>
                      <a:pt x="506384" y="602831"/>
                      <a:pt x="530367" y="564801"/>
                    </a:cubicBezTo>
                    <a:cubicBezTo>
                      <a:pt x="554350" y="526770"/>
                      <a:pt x="566342" y="485828"/>
                      <a:pt x="566342" y="441973"/>
                    </a:cubicBezTo>
                    <a:cubicBezTo>
                      <a:pt x="566342" y="391266"/>
                      <a:pt x="548526" y="350838"/>
                      <a:pt x="512894" y="320688"/>
                    </a:cubicBezTo>
                    <a:cubicBezTo>
                      <a:pt x="477262" y="290537"/>
                      <a:pt x="426213" y="275462"/>
                      <a:pt x="359745" y="275462"/>
                    </a:cubicBezTo>
                    <a:cubicBezTo>
                      <a:pt x="230922" y="275462"/>
                      <a:pt x="111007" y="323428"/>
                      <a:pt x="0" y="419361"/>
                    </a:cubicBezTo>
                    <a:lnTo>
                      <a:pt x="0" y="102785"/>
                    </a:lnTo>
                    <a:cubicBezTo>
                      <a:pt x="122656" y="34262"/>
                      <a:pt x="253877" y="0"/>
                      <a:pt x="393664" y="0"/>
                    </a:cubicBezTo>
                    <a:close/>
                  </a:path>
                </a:pathLst>
              </a:custGeom>
              <a:solidFill>
                <a:schemeClr val="bg1"/>
              </a:solidFill>
              <a:ln>
                <a:noFill/>
              </a:ln>
              <a:effectLst>
                <a:outerShdw blurRad="63500" dist="25400" dir="2700000" sx="103000" sy="103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18" name="任意多边形 28">
                <a:extLst>
                  <a:ext uri="{FF2B5EF4-FFF2-40B4-BE49-F238E27FC236}">
                    <a16:creationId xmlns:a16="http://schemas.microsoft.com/office/drawing/2014/main" id="{706B251A-395B-4457-8104-02C96D99B470}"/>
                  </a:ext>
                </a:extLst>
              </p:cNvPr>
              <p:cNvSpPr/>
              <p:nvPr/>
            </p:nvSpPr>
            <p:spPr>
              <a:xfrm>
                <a:off x="9792059" y="8843951"/>
                <a:ext cx="377218" cy="343300"/>
              </a:xfrm>
              <a:custGeom>
                <a:avLst/>
                <a:gdLst/>
                <a:ahLst/>
                <a:cxnLst/>
                <a:rect l="l" t="t" r="r" b="b"/>
                <a:pathLst>
                  <a:path w="377218" h="343300">
                    <a:moveTo>
                      <a:pt x="188095" y="0"/>
                    </a:moveTo>
                    <a:cubicBezTo>
                      <a:pt x="240173" y="0"/>
                      <a:pt x="284713" y="16788"/>
                      <a:pt x="321715" y="50364"/>
                    </a:cubicBezTo>
                    <a:cubicBezTo>
                      <a:pt x="358717" y="83941"/>
                      <a:pt x="377218" y="124711"/>
                      <a:pt x="377218" y="172677"/>
                    </a:cubicBezTo>
                    <a:cubicBezTo>
                      <a:pt x="377218" y="219273"/>
                      <a:pt x="358717" y="259359"/>
                      <a:pt x="321715" y="292935"/>
                    </a:cubicBezTo>
                    <a:cubicBezTo>
                      <a:pt x="284713" y="326512"/>
                      <a:pt x="240173" y="343300"/>
                      <a:pt x="188095" y="343300"/>
                    </a:cubicBezTo>
                    <a:cubicBezTo>
                      <a:pt x="135332" y="343300"/>
                      <a:pt x="90793" y="326340"/>
                      <a:pt x="54475" y="292421"/>
                    </a:cubicBezTo>
                    <a:cubicBezTo>
                      <a:pt x="18158" y="258503"/>
                      <a:pt x="0" y="218588"/>
                      <a:pt x="0" y="172677"/>
                    </a:cubicBezTo>
                    <a:cubicBezTo>
                      <a:pt x="0" y="125397"/>
                      <a:pt x="18158" y="84797"/>
                      <a:pt x="54475" y="50878"/>
                    </a:cubicBezTo>
                    <a:cubicBezTo>
                      <a:pt x="90793" y="16959"/>
                      <a:pt x="135332" y="0"/>
                      <a:pt x="188095" y="0"/>
                    </a:cubicBezTo>
                    <a:close/>
                  </a:path>
                </a:pathLst>
              </a:custGeom>
              <a:solidFill>
                <a:schemeClr val="bg1"/>
              </a:solidFill>
              <a:ln>
                <a:noFill/>
              </a:ln>
              <a:effectLst>
                <a:outerShdw blurRad="63500" dist="25400" dir="2700000" sx="103000" sy="103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grpSp>
      </p:grpSp>
      <p:sp>
        <p:nvSpPr>
          <p:cNvPr id="19" name="矩形 18">
            <a:extLst>
              <a:ext uri="{FF2B5EF4-FFF2-40B4-BE49-F238E27FC236}">
                <a16:creationId xmlns:a16="http://schemas.microsoft.com/office/drawing/2014/main" id="{70711213-6A7F-41B7-83A4-ACBA1908F28E}"/>
              </a:ext>
            </a:extLst>
          </p:cNvPr>
          <p:cNvSpPr/>
          <p:nvPr/>
        </p:nvSpPr>
        <p:spPr>
          <a:xfrm>
            <a:off x="2708119" y="813717"/>
            <a:ext cx="8634380" cy="458908"/>
          </a:xfrm>
          <a:prstGeom prst="rect">
            <a:avLst/>
          </a:prstGeom>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Times New Roman" panose="02020603050405020304" pitchFamily="18" charset="0"/>
              </a:rPr>
              <a:t>知识图谱之用：逻辑推导</a:t>
            </a:r>
            <a:endParaRPr kumimoji="0" lang="zh-CN" altLang="en-US" sz="1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1" name="矩形: 圆角 6">
            <a:extLst>
              <a:ext uri="{FF2B5EF4-FFF2-40B4-BE49-F238E27FC236}">
                <a16:creationId xmlns:a16="http://schemas.microsoft.com/office/drawing/2014/main" id="{16FF2CC3-828E-4C69-B1B2-7579FE2A89A2}"/>
              </a:ext>
            </a:extLst>
          </p:cNvPr>
          <p:cNvSpPr/>
          <p:nvPr/>
        </p:nvSpPr>
        <p:spPr>
          <a:xfrm>
            <a:off x="328560" y="3796928"/>
            <a:ext cx="6241248" cy="2444384"/>
          </a:xfrm>
          <a:prstGeom prst="roundRect">
            <a:avLst>
              <a:gd name="adj" fmla="val 0"/>
            </a:avLst>
          </a:prstGeom>
          <a:gradFill>
            <a:gsLst>
              <a:gs pos="22000">
                <a:srgbClr val="016773"/>
              </a:gs>
              <a:gs pos="100000">
                <a:srgbClr val="00ABA5"/>
              </a:gs>
            </a:gsLst>
            <a:lin ang="30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1"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endParaRPr>
          </a:p>
        </p:txBody>
      </p:sp>
      <p:sp>
        <p:nvSpPr>
          <p:cNvPr id="22" name="矩形 21">
            <a:extLst>
              <a:ext uri="{FF2B5EF4-FFF2-40B4-BE49-F238E27FC236}">
                <a16:creationId xmlns:a16="http://schemas.microsoft.com/office/drawing/2014/main" id="{249E388F-5FAD-461F-A012-05168C00A4AC}"/>
              </a:ext>
            </a:extLst>
          </p:cNvPr>
          <p:cNvSpPr/>
          <p:nvPr/>
        </p:nvSpPr>
        <p:spPr>
          <a:xfrm>
            <a:off x="471546" y="3666638"/>
            <a:ext cx="6109702" cy="1217641"/>
          </a:xfrm>
          <a:prstGeom prst="rect">
            <a:avLst/>
          </a:prstGeom>
        </p:spPr>
        <p:txBody>
          <a:bodyPr wrap="square">
            <a:spAutoFit/>
          </a:bodyPr>
          <a:lstStyle/>
          <a:p>
            <a:pPr marL="0" marR="0" lvl="0" indent="0" algn="l" defTabSz="914400" rtl="0" eaLnBrk="1" fontAlgn="auto" latinLnBrk="0" hangingPunct="1">
              <a:lnSpc>
                <a:spcPct val="250000"/>
              </a:lnSpc>
              <a:spcBef>
                <a:spcPts val="0"/>
              </a:spcBef>
              <a:spcAft>
                <a:spcPts val="0"/>
              </a:spcAft>
              <a:buClr>
                <a:prstClr val="white"/>
              </a:buClr>
              <a:buSzPct val="80000"/>
              <a:buFontTx/>
              <a:buNone/>
              <a:tabLst/>
              <a:defRPr/>
            </a:pPr>
            <a:r>
              <a:rPr kumimoji="0" lang="zh-CN" altLang="en-US" sz="1600" b="1" i="0" u="none" strike="noStrike" kern="1200" cap="none" spc="0" normalizeH="0" baseline="0" noProof="0" dirty="0">
                <a:ln>
                  <a:noFill/>
                </a:ln>
                <a:solidFill>
                  <a:srgbClr val="FFFFCC"/>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Times New Roman" panose="02020603050405020304" pitchFamily="18" charset="0"/>
              </a:rPr>
              <a:t>从数据到知识（推导规则）：归纳</a:t>
            </a:r>
            <a:r>
              <a:rPr kumimoji="0" lang="en-US" altLang="zh-CN" sz="1600" b="1" i="0" u="none" strike="noStrike" kern="1200" cap="none" spc="0" normalizeH="0" baseline="0" noProof="0" dirty="0">
                <a:ln>
                  <a:noFill/>
                </a:ln>
                <a:solidFill>
                  <a:srgbClr val="FFFFCC"/>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Times New Roman" panose="02020603050405020304" pitchFamily="18" charset="0"/>
              </a:rPr>
              <a:t> </a:t>
            </a:r>
          </a:p>
          <a:p>
            <a:pPr marL="0" marR="0" lvl="0" indent="0" algn="l" defTabSz="914400" rtl="0" eaLnBrk="1" fontAlgn="auto" latinLnBrk="0" hangingPunct="1">
              <a:lnSpc>
                <a:spcPct val="250000"/>
              </a:lnSpc>
              <a:spcBef>
                <a:spcPts val="0"/>
              </a:spcBef>
              <a:spcAft>
                <a:spcPts val="0"/>
              </a:spcAft>
              <a:buClr>
                <a:prstClr val="white"/>
              </a:buClr>
              <a:buSzPct val="80000"/>
              <a:buFontTx/>
              <a:buNone/>
              <a:tabLst/>
              <a:defRPr/>
            </a:pPr>
            <a:endParaRPr kumimoji="0" lang="en-US" altLang="zh-CN" sz="16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3" name="矩形 22">
                <a:extLst>
                  <a:ext uri="{FF2B5EF4-FFF2-40B4-BE49-F238E27FC236}">
                    <a16:creationId xmlns:a16="http://schemas.microsoft.com/office/drawing/2014/main" id="{B6C5FCF3-5F99-4A46-AD6B-C7C22206068B}"/>
                  </a:ext>
                </a:extLst>
              </p:cNvPr>
              <p:cNvSpPr/>
              <p:nvPr/>
            </p:nvSpPr>
            <p:spPr>
              <a:xfrm>
                <a:off x="328560" y="4371531"/>
                <a:ext cx="6305851" cy="404983"/>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CN" sz="1800" b="0" i="1" u="none" strike="noStrike" kern="1200" cap="none" spc="0" normalizeH="0" baseline="0" noProof="0" smtClean="0">
                          <a:ln>
                            <a:noFill/>
                          </a:ln>
                          <a:solidFill>
                            <a:prstClr val="white"/>
                          </a:solidFill>
                          <a:effectLst/>
                          <a:uLnTx/>
                          <a:uFillTx/>
                          <a:latin typeface="Cambria Math"/>
                          <a:cs typeface="+mn-cs"/>
                        </a:rPr>
                        <m:t>(∀</m:t>
                      </m:r>
                      <m:r>
                        <a:rPr kumimoji="0" lang="en-US" altLang="zh-CN" sz="1800" b="0" i="1" u="none" strike="noStrike" kern="1200" cap="none" spc="0" normalizeH="0" baseline="0" noProof="0" smtClean="0">
                          <a:ln>
                            <a:noFill/>
                          </a:ln>
                          <a:solidFill>
                            <a:prstClr val="white"/>
                          </a:solidFill>
                          <a:effectLst/>
                          <a:uLnTx/>
                          <a:uFillTx/>
                          <a:latin typeface="Cambria Math"/>
                          <a:cs typeface="+mn-cs"/>
                        </a:rPr>
                        <m:t>𝑥</m:t>
                      </m:r>
                      <m:r>
                        <a:rPr kumimoji="0" lang="en-US" altLang="zh-CN" sz="1800" b="0" i="1" u="none" strike="noStrike" kern="1200" cap="none" spc="0" normalizeH="0" baseline="0" noProof="0" smtClean="0">
                          <a:ln>
                            <a:noFill/>
                          </a:ln>
                          <a:solidFill>
                            <a:prstClr val="white"/>
                          </a:solidFill>
                          <a:effectLst/>
                          <a:uLnTx/>
                          <a:uFillTx/>
                          <a:latin typeface="Cambria Math"/>
                          <a:cs typeface="+mn-cs"/>
                        </a:rPr>
                        <m:t>)(∀</m:t>
                      </m:r>
                      <m:r>
                        <a:rPr kumimoji="0" lang="en-US" altLang="zh-CN" sz="1800" b="0" i="1" u="none" strike="noStrike" kern="1200" cap="none" spc="0" normalizeH="0" baseline="0" noProof="0" smtClean="0">
                          <a:ln>
                            <a:noFill/>
                          </a:ln>
                          <a:solidFill>
                            <a:prstClr val="white"/>
                          </a:solidFill>
                          <a:effectLst/>
                          <a:uLnTx/>
                          <a:uFillTx/>
                          <a:latin typeface="Cambria Math"/>
                          <a:cs typeface="+mn-cs"/>
                        </a:rPr>
                        <m:t>𝑦</m:t>
                      </m:r>
                      <m:r>
                        <a:rPr kumimoji="0" lang="en-US" altLang="zh-CN" sz="1800" b="0" i="1" u="none" strike="noStrike" kern="1200" cap="none" spc="0" normalizeH="0" baseline="0" noProof="0" smtClean="0">
                          <a:ln>
                            <a:noFill/>
                          </a:ln>
                          <a:solidFill>
                            <a:prstClr val="white"/>
                          </a:solidFill>
                          <a:effectLst/>
                          <a:uLnTx/>
                          <a:uFillTx/>
                          <a:latin typeface="Cambria Math"/>
                          <a:cs typeface="+mn-cs"/>
                        </a:rPr>
                        <m:t>)(∀</m:t>
                      </m:r>
                      <m:r>
                        <a:rPr kumimoji="0" lang="en-US" altLang="zh-CN" sz="1800" b="0" i="1" u="none" strike="noStrike" kern="1200" cap="none" spc="0" normalizeH="0" baseline="0" noProof="0" smtClean="0">
                          <a:ln>
                            <a:noFill/>
                          </a:ln>
                          <a:solidFill>
                            <a:prstClr val="white"/>
                          </a:solidFill>
                          <a:effectLst/>
                          <a:uLnTx/>
                          <a:uFillTx/>
                          <a:latin typeface="Cambria Math"/>
                          <a:cs typeface="+mn-cs"/>
                        </a:rPr>
                        <m:t>𝑧</m:t>
                      </m:r>
                      <m:r>
                        <a:rPr kumimoji="0" lang="en-US" altLang="zh-CN" sz="1800" b="0" i="1" u="none" strike="noStrike" kern="1200" cap="none" spc="0" normalizeH="0" baseline="0" noProof="0" smtClean="0">
                          <a:ln>
                            <a:noFill/>
                          </a:ln>
                          <a:solidFill>
                            <a:prstClr val="white"/>
                          </a:solidFill>
                          <a:effectLst/>
                          <a:uLnTx/>
                          <a:uFillTx/>
                          <a:latin typeface="Cambria Math"/>
                          <a:cs typeface="+mn-cs"/>
                        </a:rPr>
                        <m:t>)</m:t>
                      </m:r>
                      <m:d>
                        <m:dPr>
                          <m:ctrlPr>
                            <a:rPr kumimoji="0" lang="zh-CN" altLang="zh-CN" sz="1800" b="0" i="1" u="none" strike="noStrike" kern="1200" cap="none" spc="0" normalizeH="0" baseline="0" noProof="0">
                              <a:ln>
                                <a:noFill/>
                              </a:ln>
                              <a:solidFill>
                                <a:prstClr val="white"/>
                              </a:solidFill>
                              <a:effectLst/>
                              <a:uLnTx/>
                              <a:uFillTx/>
                              <a:latin typeface="Cambria Math" panose="02040503050406030204" pitchFamily="18" charset="0"/>
                              <a:cs typeface="+mn-cs"/>
                            </a:rPr>
                          </m:ctrlPr>
                        </m:dPr>
                        <m:e>
                          <m:r>
                            <a:rPr kumimoji="0" lang="en-US" altLang="zh-CN" sz="1800" b="0" i="1" u="none" strike="noStrike" kern="1200" cap="none" spc="0" normalizeH="0" baseline="0" noProof="0">
                              <a:ln>
                                <a:noFill/>
                              </a:ln>
                              <a:solidFill>
                                <a:prstClr val="white"/>
                              </a:solidFill>
                              <a:effectLst/>
                              <a:uLnTx/>
                              <a:uFillTx/>
                              <a:latin typeface="Cambria Math"/>
                              <a:cs typeface="+mn-cs"/>
                            </a:rPr>
                            <m:t>𝑀𝑜𝑡h𝑒𝑟</m:t>
                          </m:r>
                          <m:d>
                            <m:dPr>
                              <m:ctrlPr>
                                <a:rPr kumimoji="0" lang="zh-CN" altLang="zh-CN" sz="1800" b="0" i="1" u="none" strike="noStrike" kern="1200" cap="none" spc="0" normalizeH="0" baseline="0" noProof="0">
                                  <a:ln>
                                    <a:noFill/>
                                  </a:ln>
                                  <a:solidFill>
                                    <a:prstClr val="white"/>
                                  </a:solidFill>
                                  <a:effectLst/>
                                  <a:uLnTx/>
                                  <a:uFillTx/>
                                  <a:latin typeface="Cambria Math" panose="02040503050406030204" pitchFamily="18" charset="0"/>
                                  <a:cs typeface="+mn-cs"/>
                                </a:rPr>
                              </m:ctrlPr>
                            </m:dPr>
                            <m:e>
                              <m:r>
                                <a:rPr kumimoji="0" lang="en-US" altLang="zh-CN" sz="1800" b="0" i="1" u="none" strike="noStrike" kern="1200" cap="none" spc="0" normalizeH="0" baseline="0" noProof="0">
                                  <a:ln>
                                    <a:noFill/>
                                  </a:ln>
                                  <a:solidFill>
                                    <a:prstClr val="white"/>
                                  </a:solidFill>
                                  <a:effectLst/>
                                  <a:uLnTx/>
                                  <a:uFillTx/>
                                  <a:latin typeface="Cambria Math"/>
                                  <a:cs typeface="+mn-cs"/>
                                </a:rPr>
                                <m:t>𝑧</m:t>
                              </m:r>
                              <m:r>
                                <a:rPr kumimoji="0" lang="en-US" altLang="zh-CN" sz="1800" b="0" i="1" u="none" strike="noStrike" kern="1200" cap="none" spc="0" normalizeH="0" baseline="0" noProof="0">
                                  <a:ln>
                                    <a:noFill/>
                                  </a:ln>
                                  <a:solidFill>
                                    <a:prstClr val="white"/>
                                  </a:solidFill>
                                  <a:effectLst/>
                                  <a:uLnTx/>
                                  <a:uFillTx/>
                                  <a:latin typeface="Cambria Math"/>
                                  <a:cs typeface="+mn-cs"/>
                                </a:rPr>
                                <m:t>, </m:t>
                              </m:r>
                              <m:r>
                                <a:rPr kumimoji="0" lang="en-US" altLang="zh-CN" sz="1800" b="0" i="1" u="none" strike="noStrike" kern="1200" cap="none" spc="0" normalizeH="0" baseline="0" noProof="0">
                                  <a:ln>
                                    <a:noFill/>
                                  </a:ln>
                                  <a:solidFill>
                                    <a:prstClr val="white"/>
                                  </a:solidFill>
                                  <a:effectLst/>
                                  <a:uLnTx/>
                                  <a:uFillTx/>
                                  <a:latin typeface="Cambria Math"/>
                                  <a:cs typeface="+mn-cs"/>
                                </a:rPr>
                                <m:t>𝑦</m:t>
                              </m:r>
                            </m:e>
                          </m:d>
                          <m:r>
                            <a:rPr kumimoji="0" lang="en-US" altLang="zh-CN" sz="1800" b="0" i="1" u="none" strike="noStrike" kern="1200" cap="none" spc="0" normalizeH="0" baseline="0" noProof="0">
                              <a:ln>
                                <a:noFill/>
                              </a:ln>
                              <a:solidFill>
                                <a:prstClr val="white"/>
                              </a:solidFill>
                              <a:effectLst/>
                              <a:uLnTx/>
                              <a:uFillTx/>
                              <a:latin typeface="Cambria Math"/>
                              <a:cs typeface="+mn-cs"/>
                            </a:rPr>
                            <m:t>∧</m:t>
                          </m:r>
                          <m:r>
                            <a:rPr kumimoji="0" lang="en-US" altLang="zh-CN" sz="1800" b="0" i="0" u="none" strike="noStrike" kern="1200" cap="none" spc="0" normalizeH="0" baseline="0" noProof="0">
                              <a:ln>
                                <a:noFill/>
                              </a:ln>
                              <a:solidFill>
                                <a:prstClr val="white"/>
                              </a:solidFill>
                              <a:effectLst/>
                              <a:uLnTx/>
                              <a:uFillTx/>
                              <a:latin typeface="Cambria Math"/>
                              <a:cs typeface="+mn-cs"/>
                            </a:rPr>
                            <m:t> </m:t>
                          </m:r>
                          <m:r>
                            <a:rPr kumimoji="0" lang="en-US" altLang="zh-CN" sz="1800" b="0" i="1" u="none" strike="noStrike" kern="1200" cap="none" spc="0" normalizeH="0" baseline="0" noProof="0">
                              <a:ln>
                                <a:noFill/>
                              </a:ln>
                              <a:solidFill>
                                <a:prstClr val="white"/>
                              </a:solidFill>
                              <a:effectLst/>
                              <a:uLnTx/>
                              <a:uFillTx/>
                              <a:latin typeface="Cambria Math"/>
                              <a:cs typeface="+mn-cs"/>
                            </a:rPr>
                            <m:t>𝐶𝑜𝑢𝑝𝑙𝑒</m:t>
                          </m:r>
                          <m:d>
                            <m:dPr>
                              <m:ctrlPr>
                                <a:rPr kumimoji="0" lang="zh-CN" altLang="zh-CN" sz="1800" b="0" i="1" u="none" strike="noStrike" kern="1200" cap="none" spc="0" normalizeH="0" baseline="0" noProof="0">
                                  <a:ln>
                                    <a:noFill/>
                                  </a:ln>
                                  <a:solidFill>
                                    <a:prstClr val="white"/>
                                  </a:solidFill>
                                  <a:effectLst/>
                                  <a:uLnTx/>
                                  <a:uFillTx/>
                                  <a:latin typeface="Cambria Math" panose="02040503050406030204" pitchFamily="18" charset="0"/>
                                  <a:cs typeface="+mn-cs"/>
                                </a:rPr>
                              </m:ctrlPr>
                            </m:dPr>
                            <m:e>
                              <m:r>
                                <a:rPr kumimoji="0" lang="en-US" altLang="zh-CN" sz="1800" b="0" i="1" u="none" strike="noStrike" kern="1200" cap="none" spc="0" normalizeH="0" baseline="0" noProof="0">
                                  <a:ln>
                                    <a:noFill/>
                                  </a:ln>
                                  <a:solidFill>
                                    <a:prstClr val="white"/>
                                  </a:solidFill>
                                  <a:effectLst/>
                                  <a:uLnTx/>
                                  <a:uFillTx/>
                                  <a:latin typeface="Cambria Math"/>
                                  <a:cs typeface="+mn-cs"/>
                                </a:rPr>
                                <m:t>𝑥</m:t>
                              </m:r>
                              <m:r>
                                <a:rPr kumimoji="0" lang="en-US" altLang="zh-CN" sz="1800" b="0" i="1" u="none" strike="noStrike" kern="1200" cap="none" spc="0" normalizeH="0" baseline="0" noProof="0">
                                  <a:ln>
                                    <a:noFill/>
                                  </a:ln>
                                  <a:solidFill>
                                    <a:prstClr val="white"/>
                                  </a:solidFill>
                                  <a:effectLst/>
                                  <a:uLnTx/>
                                  <a:uFillTx/>
                                  <a:latin typeface="Cambria Math"/>
                                  <a:cs typeface="+mn-cs"/>
                                </a:rPr>
                                <m:t>,</m:t>
                              </m:r>
                              <m:r>
                                <a:rPr kumimoji="0" lang="en-US" altLang="zh-CN" sz="1800" b="0" i="1" u="none" strike="noStrike" kern="1200" cap="none" spc="0" normalizeH="0" baseline="0" noProof="0">
                                  <a:ln>
                                    <a:noFill/>
                                  </a:ln>
                                  <a:solidFill>
                                    <a:prstClr val="white"/>
                                  </a:solidFill>
                                  <a:effectLst/>
                                  <a:uLnTx/>
                                  <a:uFillTx/>
                                  <a:latin typeface="Cambria Math"/>
                                  <a:cs typeface="+mn-cs"/>
                                </a:rPr>
                                <m:t>𝑧</m:t>
                              </m:r>
                            </m:e>
                          </m:d>
                          <m:r>
                            <a:rPr kumimoji="0" lang="en-US" altLang="zh-CN" sz="1800" b="0" i="1" u="none" strike="noStrike" kern="1200" cap="none" spc="0" normalizeH="0" baseline="0" noProof="0">
                              <a:ln>
                                <a:noFill/>
                              </a:ln>
                              <a:solidFill>
                                <a:prstClr val="white"/>
                              </a:solidFill>
                              <a:effectLst/>
                              <a:uLnTx/>
                              <a:uFillTx/>
                              <a:latin typeface="Cambria Math"/>
                              <a:cs typeface="+mn-cs"/>
                            </a:rPr>
                            <m:t>→</m:t>
                          </m:r>
                          <m:r>
                            <a:rPr kumimoji="0" lang="en-US" altLang="zh-CN" sz="1800" b="0" i="1" u="none" strike="noStrike" kern="1200" cap="none" spc="0" normalizeH="0" baseline="0" noProof="0">
                              <a:ln>
                                <a:noFill/>
                              </a:ln>
                              <a:solidFill>
                                <a:prstClr val="white"/>
                              </a:solidFill>
                              <a:effectLst/>
                              <a:uLnTx/>
                              <a:uFillTx/>
                              <a:latin typeface="Cambria Math"/>
                              <a:cs typeface="+mn-cs"/>
                            </a:rPr>
                            <m:t>𝐹𝑎𝑡h𝑒𝑟</m:t>
                          </m:r>
                          <m:d>
                            <m:dPr>
                              <m:ctrlPr>
                                <a:rPr kumimoji="0" lang="zh-CN" altLang="zh-CN" sz="1800" b="0" i="1" u="none" strike="noStrike" kern="1200" cap="none" spc="0" normalizeH="0" baseline="0" noProof="0">
                                  <a:ln>
                                    <a:noFill/>
                                  </a:ln>
                                  <a:solidFill>
                                    <a:prstClr val="white"/>
                                  </a:solidFill>
                                  <a:effectLst/>
                                  <a:uLnTx/>
                                  <a:uFillTx/>
                                  <a:latin typeface="Cambria Math" panose="02040503050406030204" pitchFamily="18" charset="0"/>
                                  <a:cs typeface="+mn-cs"/>
                                </a:rPr>
                              </m:ctrlPr>
                            </m:dPr>
                            <m:e>
                              <m:r>
                                <a:rPr kumimoji="0" lang="en-US" altLang="zh-CN" sz="1800" b="0" i="1" u="none" strike="noStrike" kern="1200" cap="none" spc="0" normalizeH="0" baseline="0" noProof="0">
                                  <a:ln>
                                    <a:noFill/>
                                  </a:ln>
                                  <a:solidFill>
                                    <a:prstClr val="white"/>
                                  </a:solidFill>
                                  <a:effectLst/>
                                  <a:uLnTx/>
                                  <a:uFillTx/>
                                  <a:latin typeface="Cambria Math"/>
                                  <a:cs typeface="+mn-cs"/>
                                </a:rPr>
                                <m:t>𝑥</m:t>
                              </m:r>
                              <m:r>
                                <a:rPr kumimoji="0" lang="en-US" altLang="zh-CN" sz="1800" b="0" i="1" u="none" strike="noStrike" kern="1200" cap="none" spc="0" normalizeH="0" baseline="0" noProof="0">
                                  <a:ln>
                                    <a:noFill/>
                                  </a:ln>
                                  <a:solidFill>
                                    <a:prstClr val="white"/>
                                  </a:solidFill>
                                  <a:effectLst/>
                                  <a:uLnTx/>
                                  <a:uFillTx/>
                                  <a:latin typeface="Cambria Math"/>
                                  <a:cs typeface="+mn-cs"/>
                                </a:rPr>
                                <m:t>, </m:t>
                              </m:r>
                              <m:r>
                                <a:rPr kumimoji="0" lang="en-US" altLang="zh-CN" sz="1800" b="0" i="1" u="none" strike="noStrike" kern="1200" cap="none" spc="0" normalizeH="0" baseline="0" noProof="0">
                                  <a:ln>
                                    <a:noFill/>
                                  </a:ln>
                                  <a:solidFill>
                                    <a:prstClr val="white"/>
                                  </a:solidFill>
                                  <a:effectLst/>
                                  <a:uLnTx/>
                                  <a:uFillTx/>
                                  <a:latin typeface="Cambria Math"/>
                                  <a:cs typeface="+mn-cs"/>
                                </a:rPr>
                                <m:t>𝑦</m:t>
                              </m:r>
                            </m:e>
                          </m:d>
                        </m:e>
                      </m:d>
                    </m:oMath>
                  </m:oMathPara>
                </a14:m>
                <a:endParaRPr kumimoji="0" lang="zh-CN" altLang="zh-CN"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mc:Choice>
        <mc:Fallback xmlns="">
          <p:sp>
            <p:nvSpPr>
              <p:cNvPr id="23" name="矩形 22">
                <a:extLst>
                  <a:ext uri="{FF2B5EF4-FFF2-40B4-BE49-F238E27FC236}">
                    <a16:creationId xmlns:a16="http://schemas.microsoft.com/office/drawing/2014/main" id="{B6C5FCF3-5F99-4A46-AD6B-C7C22206068B}"/>
                  </a:ext>
                </a:extLst>
              </p:cNvPr>
              <p:cNvSpPr>
                <a:spLocks noRot="1" noChangeAspect="1" noMove="1" noResize="1" noEditPoints="1" noAdjustHandles="1" noChangeArrowheads="1" noChangeShapeType="1" noTextEdit="1"/>
              </p:cNvSpPr>
              <p:nvPr/>
            </p:nvSpPr>
            <p:spPr>
              <a:xfrm>
                <a:off x="328560" y="4371531"/>
                <a:ext cx="6305851" cy="404983"/>
              </a:xfrm>
              <a:prstGeom prst="rect">
                <a:avLst/>
              </a:prstGeom>
              <a:blipFill>
                <a:blip r:embed="rId5"/>
                <a:stretch>
                  <a:fillRect b="-8955"/>
                </a:stretch>
              </a:blipFill>
            </p:spPr>
            <p:txBody>
              <a:bodyPr/>
              <a:lstStyle/>
              <a:p>
                <a:r>
                  <a:rPr lang="zh-CN" altLang="en-US">
                    <a:noFill/>
                  </a:rPr>
                  <a:t> </a:t>
                </a:r>
              </a:p>
            </p:txBody>
          </p:sp>
        </mc:Fallback>
      </mc:AlternateContent>
      <p:sp>
        <p:nvSpPr>
          <p:cNvPr id="4" name="矩形 3">
            <a:extLst>
              <a:ext uri="{FF2B5EF4-FFF2-40B4-BE49-F238E27FC236}">
                <a16:creationId xmlns:a16="http://schemas.microsoft.com/office/drawing/2014/main" id="{DFB78D38-10BB-4F7A-AE2B-7E7E4518A392}"/>
              </a:ext>
            </a:extLst>
          </p:cNvPr>
          <p:cNvSpPr/>
          <p:nvPr/>
        </p:nvSpPr>
        <p:spPr>
          <a:xfrm>
            <a:off x="418383" y="4901893"/>
            <a:ext cx="3254417" cy="666657"/>
          </a:xfrm>
          <a:prstGeom prst="rect">
            <a:avLst/>
          </a:prstGeom>
        </p:spPr>
        <p:txBody>
          <a:bodyPr wrap="none">
            <a:spAutoFit/>
          </a:bodyPr>
          <a:lstStyle/>
          <a:p>
            <a:pPr marL="0" marR="0" lvl="0" indent="0" algn="l" defTabSz="914400" rtl="0" eaLnBrk="1" fontAlgn="auto" latinLnBrk="0" hangingPunct="1">
              <a:lnSpc>
                <a:spcPct val="250000"/>
              </a:lnSpc>
              <a:spcBef>
                <a:spcPts val="0"/>
              </a:spcBef>
              <a:spcAft>
                <a:spcPts val="0"/>
              </a:spcAft>
              <a:buClr>
                <a:prstClr val="white"/>
              </a:buClr>
              <a:buSzPct val="80000"/>
              <a:buFontTx/>
              <a:buNone/>
              <a:tabLst/>
              <a:defRPr/>
            </a:pPr>
            <a:r>
              <a:rPr kumimoji="0" lang="zh-CN" altLang="en-US" sz="1800" b="1" i="0" u="none" strike="noStrike" kern="1200" cap="none" spc="0" normalizeH="0" baseline="0" noProof="0" dirty="0">
                <a:ln>
                  <a:noFill/>
                </a:ln>
                <a:solidFill>
                  <a:srgbClr val="FFFFCC"/>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Times New Roman" panose="02020603050405020304" pitchFamily="18" charset="0"/>
              </a:rPr>
              <a:t>从知识到数据（实例）：演绎</a:t>
            </a:r>
            <a:r>
              <a:rPr kumimoji="0" lang="en-US" altLang="zh-CN" sz="1800" b="1" i="0" u="none" strike="noStrike" kern="1200" cap="none" spc="0" normalizeH="0" baseline="0" noProof="0" dirty="0">
                <a:ln>
                  <a:noFill/>
                </a:ln>
                <a:solidFill>
                  <a:srgbClr val="FFFFCC"/>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Times New Roman" panose="02020603050405020304" pitchFamily="18" charset="0"/>
              </a:rPr>
              <a:t> </a:t>
            </a:r>
          </a:p>
        </p:txBody>
      </p:sp>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57F038C2-9C22-4E9E-B8B6-F0A2FA8C74AF}"/>
                  </a:ext>
                </a:extLst>
              </p:cNvPr>
              <p:cNvSpPr/>
              <p:nvPr/>
            </p:nvSpPr>
            <p:spPr>
              <a:xfrm>
                <a:off x="1831068" y="5619656"/>
                <a:ext cx="2267287" cy="507831"/>
              </a:xfrm>
              <a:prstGeom prst="rect">
                <a:avLst/>
              </a:prstGeom>
            </p:spPr>
            <p:txBody>
              <a:bodyPr wrap="none">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CN" sz="1800" b="0" i="1" u="sng" strike="noStrike" kern="1200" cap="none" spc="0" normalizeH="0" baseline="0" noProof="0" smtClean="0">
                          <a:ln>
                            <a:noFill/>
                          </a:ln>
                          <a:solidFill>
                            <a:srgbClr val="5B9BD5">
                              <a:lumMod val="20000"/>
                              <a:lumOff val="80000"/>
                            </a:srgbClr>
                          </a:solidFill>
                          <a:effectLst/>
                          <a:uLnTx/>
                          <a:uFillTx/>
                          <a:latin typeface="Cambria Math"/>
                          <a:cs typeface="+mn-cs"/>
                        </a:rPr>
                        <m:t>𝑓𝑎𝑡h𝑒𝑟</m:t>
                      </m:r>
                      <m:r>
                        <a:rPr kumimoji="0" lang="en-US" altLang="zh-CN" sz="1800" b="0" i="1" u="sng" strike="noStrike" kern="1200" cap="none" spc="0" normalizeH="0" baseline="0" noProof="0" smtClean="0">
                          <a:ln>
                            <a:noFill/>
                          </a:ln>
                          <a:solidFill>
                            <a:srgbClr val="5B9BD5">
                              <a:lumMod val="20000"/>
                              <a:lumOff val="80000"/>
                            </a:srgbClr>
                          </a:solidFill>
                          <a:effectLst/>
                          <a:uLnTx/>
                          <a:uFillTx/>
                          <a:latin typeface="Cambria Math"/>
                          <a:cs typeface="+mn-cs"/>
                        </a:rPr>
                        <m:t>(</m:t>
                      </m:r>
                      <m:r>
                        <a:rPr kumimoji="0" lang="en-US" altLang="zh-CN" sz="1800" b="0" i="1" u="sng" strike="noStrike" kern="1200" cap="none" spc="0" normalizeH="0" baseline="0" noProof="0" smtClean="0">
                          <a:ln>
                            <a:noFill/>
                          </a:ln>
                          <a:solidFill>
                            <a:srgbClr val="5B9BD5">
                              <a:lumMod val="20000"/>
                              <a:lumOff val="80000"/>
                            </a:srgbClr>
                          </a:solidFill>
                          <a:effectLst/>
                          <a:uLnTx/>
                          <a:uFillTx/>
                          <a:latin typeface="Cambria Math"/>
                          <a:cs typeface="+mn-cs"/>
                        </a:rPr>
                        <m:t>𝐷𝑎𝑣𝑖𝑑</m:t>
                      </m:r>
                      <m:r>
                        <a:rPr kumimoji="0" lang="en-US" altLang="zh-CN" sz="1800" b="0" i="1" u="sng" strike="noStrike" kern="1200" cap="none" spc="0" normalizeH="0" baseline="0" noProof="0" smtClean="0">
                          <a:ln>
                            <a:noFill/>
                          </a:ln>
                          <a:solidFill>
                            <a:srgbClr val="5B9BD5">
                              <a:lumMod val="20000"/>
                              <a:lumOff val="80000"/>
                            </a:srgbClr>
                          </a:solidFill>
                          <a:effectLst/>
                          <a:uLnTx/>
                          <a:uFillTx/>
                          <a:latin typeface="Cambria Math"/>
                          <a:cs typeface="+mn-cs"/>
                        </a:rPr>
                        <m:t>,</m:t>
                      </m:r>
                      <m:r>
                        <a:rPr kumimoji="0" lang="en-US" altLang="zh-CN" sz="1800" b="0" i="1" u="sng" strike="noStrike" kern="1200" cap="none" spc="0" normalizeH="0" baseline="0" noProof="0" smtClean="0">
                          <a:ln>
                            <a:noFill/>
                          </a:ln>
                          <a:solidFill>
                            <a:srgbClr val="5B9BD5">
                              <a:lumMod val="20000"/>
                              <a:lumOff val="80000"/>
                            </a:srgbClr>
                          </a:solidFill>
                          <a:effectLst/>
                          <a:uLnTx/>
                          <a:uFillTx/>
                          <a:latin typeface="Cambria Math"/>
                          <a:cs typeface="+mn-cs"/>
                        </a:rPr>
                        <m:t>𝐴𝑛𝑛</m:t>
                      </m:r>
                      <m:r>
                        <a:rPr kumimoji="0" lang="en-US" altLang="zh-CN" sz="1800" b="0" i="1" u="sng" strike="noStrike" kern="1200" cap="none" spc="0" normalizeH="0" baseline="0" noProof="0" smtClean="0">
                          <a:ln>
                            <a:noFill/>
                          </a:ln>
                          <a:solidFill>
                            <a:srgbClr val="5B9BD5">
                              <a:lumMod val="20000"/>
                              <a:lumOff val="80000"/>
                            </a:srgbClr>
                          </a:solidFill>
                          <a:effectLst/>
                          <a:uLnTx/>
                          <a:uFillTx/>
                          <a:latin typeface="Cambria Math"/>
                          <a:cs typeface="+mn-cs"/>
                        </a:rPr>
                        <m:t>)</m:t>
                      </m:r>
                    </m:oMath>
                  </m:oMathPara>
                </a14:m>
                <a:endParaRPr kumimoji="0" lang="en-US" altLang="zh-CN" sz="1800" b="0" i="0" u="sng" strike="noStrike" kern="1200" cap="none" spc="0" normalizeH="0" baseline="0" noProof="0" dirty="0">
                  <a:ln>
                    <a:noFill/>
                  </a:ln>
                  <a:solidFill>
                    <a:srgbClr val="5B9BD5">
                      <a:lumMod val="20000"/>
                      <a:lumOff val="80000"/>
                    </a:srgbClr>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mc:Choice>
        <mc:Fallback xmlns="">
          <p:sp>
            <p:nvSpPr>
              <p:cNvPr id="5" name="矩形 4">
                <a:extLst>
                  <a:ext uri="{FF2B5EF4-FFF2-40B4-BE49-F238E27FC236}">
                    <a16:creationId xmlns:a16="http://schemas.microsoft.com/office/drawing/2014/main" id="{57F038C2-9C22-4E9E-B8B6-F0A2FA8C74AF}"/>
                  </a:ext>
                </a:extLst>
              </p:cNvPr>
              <p:cNvSpPr>
                <a:spLocks noRot="1" noChangeAspect="1" noMove="1" noResize="1" noEditPoints="1" noAdjustHandles="1" noChangeArrowheads="1" noChangeShapeType="1" noTextEdit="1"/>
              </p:cNvSpPr>
              <p:nvPr/>
            </p:nvSpPr>
            <p:spPr>
              <a:xfrm>
                <a:off x="1831068" y="5619656"/>
                <a:ext cx="2267287" cy="507831"/>
              </a:xfrm>
              <a:prstGeom prst="rect">
                <a:avLst/>
              </a:prstGeom>
              <a:blipFill>
                <a:blip r:embed="rId6"/>
                <a:stretch>
                  <a:fillRect/>
                </a:stretch>
              </a:blipFill>
            </p:spPr>
            <p:txBody>
              <a:bodyPr/>
              <a:lstStyle/>
              <a:p>
                <a:r>
                  <a:rPr lang="zh-CN" altLang="en-US">
                    <a:noFill/>
                  </a:rPr>
                  <a:t> </a:t>
                </a:r>
              </a:p>
            </p:txBody>
          </p:sp>
        </mc:Fallback>
      </mc:AlternateContent>
      <p:pic>
        <p:nvPicPr>
          <p:cNvPr id="6" name="图片 5">
            <a:extLst>
              <a:ext uri="{FF2B5EF4-FFF2-40B4-BE49-F238E27FC236}">
                <a16:creationId xmlns:a16="http://schemas.microsoft.com/office/drawing/2014/main" id="{58380C63-F81B-47D3-A2A8-3213E8D996B5}"/>
              </a:ext>
            </a:extLst>
          </p:cNvPr>
          <p:cNvPicPr>
            <a:picLocks noChangeAspect="1"/>
          </p:cNvPicPr>
          <p:nvPr/>
        </p:nvPicPr>
        <p:blipFill>
          <a:blip r:embed="rId7"/>
          <a:stretch>
            <a:fillRect/>
          </a:stretch>
        </p:blipFill>
        <p:spPr>
          <a:xfrm>
            <a:off x="7560496" y="2554096"/>
            <a:ext cx="4066206" cy="3014454"/>
          </a:xfrm>
          <a:prstGeom prst="rect">
            <a:avLst/>
          </a:prstGeom>
        </p:spPr>
      </p:pic>
    </p:spTree>
    <p:extLst>
      <p:ext uri="{BB962C8B-B14F-4D97-AF65-F5344CB8AC3E}">
        <p14:creationId xmlns:p14="http://schemas.microsoft.com/office/powerpoint/2010/main" val="2013258365"/>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583380" y="726948"/>
            <a:ext cx="7464387" cy="497934"/>
            <a:chOff x="4099943" y="2819853"/>
            <a:chExt cx="2570275" cy="497934"/>
          </a:xfrm>
        </p:grpSpPr>
        <p:sp>
          <p:nvSpPr>
            <p:cNvPr id="4" name="平行四边形 3"/>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5" name="平行四边形 4"/>
            <p:cNvSpPr/>
            <p:nvPr/>
          </p:nvSpPr>
          <p:spPr bwMode="auto">
            <a:xfrm>
              <a:off x="4122533" y="2819853"/>
              <a:ext cx="2547685"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6" name="矩形 5"/>
            <p:cNvSpPr/>
            <p:nvPr/>
          </p:nvSpPr>
          <p:spPr>
            <a:xfrm>
              <a:off x="4216534" y="2853798"/>
              <a:ext cx="2359684" cy="400110"/>
            </a:xfrm>
            <a:prstGeom prst="rect">
              <a:avLst/>
            </a:prstGeom>
          </p:spPr>
          <p:txBody>
            <a:bodyPr wrap="square">
              <a:spAutoFit/>
            </a:bodyPr>
            <a:lstStyle/>
            <a:p>
              <a:pPr marL="0" marR="0" lvl="0" indent="0" algn="ctr" defTabSz="914400" rtl="0" eaLnBrk="1" fontAlgn="auto" latinLnBrk="0" hangingPunct="1">
                <a:lnSpc>
                  <a:spcPct val="100000"/>
                </a:lnSpc>
                <a:spcBef>
                  <a:spcPct val="50000"/>
                </a:spcBef>
                <a:spcAft>
                  <a:spcPts val="0"/>
                </a:spcAft>
                <a:buClrTx/>
                <a:buSzTx/>
                <a:buFontTx/>
                <a:buNone/>
                <a:tabLst/>
                <a:defRPr/>
              </a:pPr>
              <a:r>
                <a:rPr kumimoji="0" lang="zh-CN" altLang="en-US" sz="2000" b="1" i="0" u="none" strike="noStrike" kern="1200" cap="none" spc="0" normalizeH="0" baseline="0" noProof="0" dirty="0">
                  <a:ln>
                    <a:noFill/>
                  </a:ln>
                  <a:solidFill>
                    <a:prstClr val="black">
                      <a:lumMod val="95000"/>
                      <a:lumOff val="5000"/>
                    </a:prstClr>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马尔可夫决策过程</a:t>
              </a:r>
              <a:endParaRPr kumimoji="0" lang="zh-CN" altLang="en-US" sz="2000" b="1" i="0" u="none" strike="noStrike" kern="120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endParaRPr>
            </a:p>
          </p:txBody>
        </p:sp>
      </p:grpSp>
      <p:sp>
        <p:nvSpPr>
          <p:cNvPr id="23" name="矩形 22">
            <a:extLst>
              <a:ext uri="{FF2B5EF4-FFF2-40B4-BE49-F238E27FC236}">
                <a16:creationId xmlns:a16="http://schemas.microsoft.com/office/drawing/2014/main" id="{6F77A2E9-3941-4386-A0DF-CDEBD25143F3}"/>
              </a:ext>
            </a:extLst>
          </p:cNvPr>
          <p:cNvSpPr/>
          <p:nvPr/>
        </p:nvSpPr>
        <p:spPr>
          <a:xfrm>
            <a:off x="852473" y="129010"/>
            <a:ext cx="2236510"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mn-cs"/>
              </a:rPr>
              <a:t>一、</a:t>
            </a: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强化学习问题定义</a:t>
            </a:r>
          </a:p>
        </p:txBody>
      </p:sp>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7E4ABE3D-2085-4459-865A-AA1B9BA9B3DE}"/>
                  </a:ext>
                </a:extLst>
              </p:cNvPr>
              <p:cNvSpPr/>
              <p:nvPr/>
            </p:nvSpPr>
            <p:spPr>
              <a:xfrm>
                <a:off x="1524000" y="1381988"/>
                <a:ext cx="9144000" cy="463973"/>
              </a:xfrm>
              <a:prstGeom prst="rect">
                <a:avLst/>
              </a:prstGeom>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zh-CN"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如下定义马尔可夫决策过程（</a:t>
                </a: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Markov decision process</a:t>
                </a:r>
                <a:r>
                  <a:rPr kumimoji="0" lang="zh-CN"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a:t>
                </a: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MDP</a:t>
                </a:r>
                <a:r>
                  <a:rPr kumimoji="0" lang="zh-CN"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a:t>
                </a:r>
                <a14:m>
                  <m:oMath xmlns:m="http://schemas.openxmlformats.org/officeDocument/2006/math">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𝑀𝐷𝑃</m:t>
                    </m:r>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m:t>
                    </m:r>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𝑆</m:t>
                    </m:r>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m:t>
                    </m:r>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𝐴</m:t>
                    </m:r>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m:t>
                    </m:r>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𝑃</m:t>
                    </m:r>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m:t>
                    </m:r>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𝑅</m:t>
                    </m:r>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m:t>
                    </m:r>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𝛾</m:t>
                    </m:r>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m:t>
                    </m:r>
                  </m:oMath>
                </a14:m>
                <a:endPar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mc:Choice>
        <mc:Fallback xmlns="">
          <p:sp>
            <p:nvSpPr>
              <p:cNvPr id="7" name="矩形 6">
                <a:extLst>
                  <a:ext uri="{FF2B5EF4-FFF2-40B4-BE49-F238E27FC236}">
                    <a16:creationId xmlns:a16="http://schemas.microsoft.com/office/drawing/2014/main" id="{7E4ABE3D-2085-4459-865A-AA1B9BA9B3DE}"/>
                  </a:ext>
                </a:extLst>
              </p:cNvPr>
              <p:cNvSpPr>
                <a:spLocks noRot="1" noChangeAspect="1" noMove="1" noResize="1" noEditPoints="1" noAdjustHandles="1" noChangeArrowheads="1" noChangeShapeType="1" noTextEdit="1"/>
              </p:cNvSpPr>
              <p:nvPr/>
            </p:nvSpPr>
            <p:spPr>
              <a:xfrm>
                <a:off x="1524000" y="1381988"/>
                <a:ext cx="9144000" cy="463973"/>
              </a:xfrm>
              <a:prstGeom prst="rect">
                <a:avLst/>
              </a:prstGeom>
              <a:blipFill>
                <a:blip r:embed="rId3"/>
                <a:stretch>
                  <a:fillRect b="-21053"/>
                </a:stretch>
              </a:blipFill>
            </p:spPr>
            <p:txBody>
              <a:bodyPr/>
              <a:lstStyle/>
              <a:p>
                <a:r>
                  <a:rPr lang="zh-CN" altLang="en-US">
                    <a:noFill/>
                  </a:rPr>
                  <a:t> </a:t>
                </a:r>
              </a:p>
            </p:txBody>
          </p:sp>
        </mc:Fallback>
      </mc:AlternateContent>
      <p:sp>
        <p:nvSpPr>
          <p:cNvPr id="9" name="矩形: 圆角 6">
            <a:extLst>
              <a:ext uri="{FF2B5EF4-FFF2-40B4-BE49-F238E27FC236}">
                <a16:creationId xmlns:a16="http://schemas.microsoft.com/office/drawing/2014/main" id="{2B07A990-8C92-440A-A7B6-437A63E0334E}"/>
              </a:ext>
            </a:extLst>
          </p:cNvPr>
          <p:cNvSpPr/>
          <p:nvPr/>
        </p:nvSpPr>
        <p:spPr>
          <a:xfrm>
            <a:off x="1766265" y="2109372"/>
            <a:ext cx="9834891" cy="4014360"/>
          </a:xfrm>
          <a:prstGeom prst="roundRect">
            <a:avLst>
              <a:gd name="adj" fmla="val 0"/>
            </a:avLst>
          </a:prstGeom>
          <a:gradFill>
            <a:gsLst>
              <a:gs pos="22000">
                <a:srgbClr val="016773"/>
              </a:gs>
              <a:gs pos="100000">
                <a:srgbClr val="00ABA5"/>
              </a:gs>
            </a:gsLst>
            <a:lin ang="30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50000"/>
              </a:lnSpc>
              <a:spcBef>
                <a:spcPts val="0"/>
              </a:spcBef>
              <a:spcAft>
                <a:spcPts val="0"/>
              </a:spcAft>
              <a:buClrTx/>
              <a:buSzTx/>
              <a:buFontTx/>
              <a:buNone/>
              <a:tabLst/>
              <a:defRPr/>
            </a:pPr>
            <a:endParaRPr kumimoji="0" lang="zh-CN" altLang="en-US" sz="1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endParaRPr>
          </a:p>
        </p:txBody>
      </p:sp>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7CB82FB6-F410-408B-9537-C511D4B0FF43}"/>
                  </a:ext>
                </a:extLst>
              </p:cNvPr>
              <p:cNvSpPr/>
              <p:nvPr/>
            </p:nvSpPr>
            <p:spPr>
              <a:xfrm>
                <a:off x="1728751" y="2139306"/>
                <a:ext cx="9736418" cy="4063613"/>
              </a:xfrm>
              <a:prstGeom prst="rect">
                <a:avLst/>
              </a:prstGeom>
            </p:spPr>
            <p:txBody>
              <a:bodyPr wrap="square">
                <a:spAutoFit/>
              </a:bodyPr>
              <a:lstStyle/>
              <a:p>
                <a:pPr marL="285750" marR="0" lvl="0" indent="-285750" algn="just" defTabSz="914400" rtl="0" eaLnBrk="1" fontAlgn="auto" latinLnBrk="0" hangingPunct="1">
                  <a:lnSpc>
                    <a:spcPct val="150000"/>
                  </a:lnSpc>
                  <a:spcBef>
                    <a:spcPts val="0"/>
                  </a:spcBef>
                  <a:spcAft>
                    <a:spcPts val="0"/>
                  </a:spcAft>
                  <a:buClrTx/>
                  <a:buSzTx/>
                  <a:buFont typeface="Wingdings" panose="05000000000000000000" pitchFamily="2" charset="2"/>
                  <a:buChar char="l"/>
                  <a:tabLst/>
                  <a:defRPr/>
                </a:pPr>
                <a:r>
                  <a:rPr kumimoji="0" lang="zh-CN" altLang="zh-CN" sz="1600" b="1" i="0" u="none" strike="noStrike" kern="1200" cap="none" spc="0" normalizeH="0" baseline="0" noProof="0" dirty="0">
                    <a:ln>
                      <a:noFill/>
                    </a:ln>
                    <a:solidFill>
                      <a:srgbClr val="FFFFCC"/>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状态集合</a:t>
                </a:r>
                <a14:m>
                  <m:oMath xmlns:m="http://schemas.openxmlformats.org/officeDocument/2006/math">
                    <m:r>
                      <a:rPr kumimoji="0" lang="en-US" altLang="zh-CN" sz="1600" b="1" i="0" u="none" strike="noStrike" kern="1200" cap="none" spc="0" normalizeH="0" baseline="0" noProof="0">
                        <a:ln>
                          <a:noFill/>
                        </a:ln>
                        <a:solidFill>
                          <a:srgbClr val="FFFFCC"/>
                        </a:solidFill>
                        <a:effectLst>
                          <a:outerShdw blurRad="38100" dist="38100" dir="2700000" algn="tl">
                            <a:srgbClr val="000000">
                              <a:alpha val="43137"/>
                            </a:srgbClr>
                          </a:outerShdw>
                        </a:effectLst>
                        <a:uLnTx/>
                        <a:uFillTx/>
                        <a:latin typeface="Cambria Math" panose="02040503050406030204" pitchFamily="18" charset="0"/>
                        <a:ea typeface="微软雅黑" panose="020B0503020204020204" pitchFamily="34" charset="-122"/>
                        <a:cs typeface="Times New Roman" panose="02020603050405020304" pitchFamily="18" charset="0"/>
                      </a:rPr>
                      <m:t>𝑆</m:t>
                    </m:r>
                  </m:oMath>
                </a14:m>
                <a:r>
                  <a:rPr kumimoji="0" lang="zh-CN" altLang="zh-CN" sz="1600" b="1" i="0" u="none" strike="noStrike" kern="1200" cap="none" spc="0" normalizeH="0" baseline="0" noProof="0" dirty="0">
                    <a:ln>
                      <a:noFill/>
                    </a:ln>
                    <a:solidFill>
                      <a:srgbClr val="FFFFCC"/>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0" lang="zh-CN" altLang="zh-CN" sz="16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所求解问题中所有可能出现的状态所构成的集合，这个集合可能是一个有限的集合，也可能是一个无限的集合。</a:t>
                </a:r>
                <a:endParaRPr kumimoji="0" lang="en-US" altLang="zh-CN" sz="16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endParaRPr>
              </a:p>
              <a:p>
                <a:pPr marL="285750" marR="0" lvl="0" indent="-285750" algn="just" defTabSz="914400" rtl="0" eaLnBrk="1" fontAlgn="auto" latinLnBrk="0" hangingPunct="1">
                  <a:lnSpc>
                    <a:spcPct val="200000"/>
                  </a:lnSpc>
                  <a:spcBef>
                    <a:spcPts val="0"/>
                  </a:spcBef>
                  <a:spcAft>
                    <a:spcPts val="0"/>
                  </a:spcAft>
                  <a:buClrTx/>
                  <a:buSzTx/>
                  <a:buFont typeface="Wingdings" panose="05000000000000000000" pitchFamily="2" charset="2"/>
                  <a:buChar char="l"/>
                  <a:tabLst/>
                  <a:defRPr/>
                </a:pPr>
                <a:endParaRPr kumimoji="0" lang="en-US" altLang="zh-CN" sz="16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endParaRPr>
              </a:p>
              <a:p>
                <a:pPr marL="285750" marR="0" lvl="0" indent="-285750" algn="just" defTabSz="914400" rtl="0" eaLnBrk="1" fontAlgn="auto" latinLnBrk="0" hangingPunct="1">
                  <a:lnSpc>
                    <a:spcPct val="100000"/>
                  </a:lnSpc>
                  <a:spcBef>
                    <a:spcPts val="0"/>
                  </a:spcBef>
                  <a:spcAft>
                    <a:spcPts val="0"/>
                  </a:spcAft>
                  <a:buClrTx/>
                  <a:buSzTx/>
                  <a:buFont typeface="Wingdings" panose="05000000000000000000" pitchFamily="2" charset="2"/>
                  <a:buChar char="l"/>
                  <a:tabLst/>
                  <a:defRPr/>
                </a:pPr>
                <a:r>
                  <a:rPr kumimoji="0" lang="zh-CN" altLang="zh-CN" sz="1600" b="1" i="0" u="none" strike="noStrike" kern="1200" cap="none" spc="0" normalizeH="0" baseline="0" noProof="0" dirty="0">
                    <a:ln>
                      <a:noFill/>
                    </a:ln>
                    <a:solidFill>
                      <a:srgbClr val="FFFFCC"/>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动作集合</a:t>
                </a:r>
                <a14:m>
                  <m:oMath xmlns:m="http://schemas.openxmlformats.org/officeDocument/2006/math">
                    <m:r>
                      <a:rPr kumimoji="0" lang="en-US" altLang="zh-CN" sz="1600" b="1" i="0" u="none" strike="noStrike" kern="1200" cap="none" spc="0" normalizeH="0" baseline="0" noProof="0">
                        <a:ln>
                          <a:noFill/>
                        </a:ln>
                        <a:solidFill>
                          <a:srgbClr val="FFFFCC"/>
                        </a:solidFill>
                        <a:effectLst>
                          <a:outerShdw blurRad="38100" dist="38100" dir="2700000" algn="tl">
                            <a:srgbClr val="000000">
                              <a:alpha val="43137"/>
                            </a:srgbClr>
                          </a:outerShdw>
                        </a:effectLst>
                        <a:uLnTx/>
                        <a:uFillTx/>
                        <a:latin typeface="Cambria Math" panose="02040503050406030204" pitchFamily="18" charset="0"/>
                        <a:ea typeface="微软雅黑" panose="020B0503020204020204" pitchFamily="34" charset="-122"/>
                        <a:cs typeface="Times New Roman" panose="02020603050405020304" pitchFamily="18" charset="0"/>
                      </a:rPr>
                      <m:t>𝐴</m:t>
                    </m:r>
                  </m:oMath>
                </a14:m>
                <a:r>
                  <a:rPr kumimoji="0" lang="zh-CN" altLang="zh-CN" sz="16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：所求解问题中智能体能够采取的所有动作所构成集合，这个集合同样可以是有限的，也可以是无限的，本章所述内容中均假设该集合是一个有限集合。</a:t>
                </a:r>
                <a:endParaRPr kumimoji="0" lang="en-US" altLang="zh-CN" sz="16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endParaRPr>
              </a:p>
              <a:p>
                <a:pPr marL="285750" marR="0" lvl="0" indent="-285750" algn="just" defTabSz="914400" rtl="0" eaLnBrk="1" fontAlgn="auto" latinLnBrk="0" hangingPunct="1">
                  <a:lnSpc>
                    <a:spcPct val="100000"/>
                  </a:lnSpc>
                  <a:spcBef>
                    <a:spcPts val="0"/>
                  </a:spcBef>
                  <a:spcAft>
                    <a:spcPts val="0"/>
                  </a:spcAft>
                  <a:buClrTx/>
                  <a:buSzTx/>
                  <a:buFont typeface="Wingdings" panose="05000000000000000000" pitchFamily="2" charset="2"/>
                  <a:buChar char="l"/>
                  <a:tabLst/>
                  <a:defRPr/>
                </a:pPr>
                <a:endParaRPr kumimoji="0" lang="en-US" altLang="zh-CN" sz="16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endParaRPr>
              </a:p>
              <a:p>
                <a:pPr marL="285750" marR="0" lvl="0" indent="-285750" algn="just" defTabSz="914400" rtl="0" eaLnBrk="1" fontAlgn="auto" latinLnBrk="0" hangingPunct="1">
                  <a:lnSpc>
                    <a:spcPct val="100000"/>
                  </a:lnSpc>
                  <a:spcBef>
                    <a:spcPts val="0"/>
                  </a:spcBef>
                  <a:spcAft>
                    <a:spcPts val="0"/>
                  </a:spcAft>
                  <a:buClrTx/>
                  <a:buSzTx/>
                  <a:buFont typeface="Wingdings" panose="05000000000000000000" pitchFamily="2" charset="2"/>
                  <a:buChar char="l"/>
                  <a:tabLst/>
                  <a:defRPr/>
                </a:pPr>
                <a:r>
                  <a:rPr kumimoji="0" lang="zh-CN" altLang="zh-CN" sz="1600" b="1" i="0" u="none" strike="noStrike" kern="1200" cap="none" spc="0" normalizeH="0" baseline="0" noProof="0" dirty="0">
                    <a:ln>
                      <a:noFill/>
                    </a:ln>
                    <a:solidFill>
                      <a:srgbClr val="FFFFCC"/>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状态转移概率</a:t>
                </a:r>
                <a14:m>
                  <m:oMath xmlns:m="http://schemas.openxmlformats.org/officeDocument/2006/math">
                    <m:r>
                      <a:rPr kumimoji="0" lang="en-US" altLang="zh-CN" sz="1600" b="1" i="0" u="none" strike="noStrike" kern="1200" cap="none" spc="0" normalizeH="0" baseline="0" noProof="0">
                        <a:ln>
                          <a:noFill/>
                        </a:ln>
                        <a:solidFill>
                          <a:srgbClr val="FFFFCC"/>
                        </a:solidFill>
                        <a:effectLst>
                          <a:outerShdw blurRad="38100" dist="38100" dir="2700000" algn="tl">
                            <a:srgbClr val="000000">
                              <a:alpha val="43137"/>
                            </a:srgbClr>
                          </a:outerShdw>
                        </a:effectLst>
                        <a:uLnTx/>
                        <a:uFillTx/>
                        <a:latin typeface="Cambria Math" panose="02040503050406030204" pitchFamily="18" charset="0"/>
                        <a:ea typeface="微软雅黑" panose="020B0503020204020204" pitchFamily="34" charset="-122"/>
                        <a:cs typeface="Times New Roman" panose="02020603050405020304" pitchFamily="18" charset="0"/>
                      </a:rPr>
                      <m:t>𝑃</m:t>
                    </m:r>
                    <m:d>
                      <m:dPr>
                        <m:ctrlPr>
                          <a:rPr kumimoji="0" lang="zh-CN" altLang="zh-CN" sz="1600" b="1" i="1" u="none" strike="noStrike" kern="1200" cap="none" spc="0" normalizeH="0" baseline="0" noProof="0">
                            <a:ln>
                              <a:noFill/>
                            </a:ln>
                            <a:solidFill>
                              <a:srgbClr val="FFFFCC"/>
                            </a:solidFill>
                            <a:effectLst>
                              <a:outerShdw blurRad="38100" dist="38100" dir="2700000" algn="tl">
                                <a:srgbClr val="000000">
                                  <a:alpha val="43137"/>
                                </a:srgbClr>
                              </a:outerShdw>
                            </a:effectLst>
                            <a:uLnTx/>
                            <a:uFillTx/>
                            <a:latin typeface="Cambria Math" panose="02040503050406030204" pitchFamily="18" charset="0"/>
                            <a:ea typeface="微软雅黑" panose="020B0503020204020204" pitchFamily="34" charset="-122"/>
                            <a:cs typeface="Times New Roman" panose="02020603050405020304" pitchFamily="18" charset="0"/>
                          </a:rPr>
                        </m:ctrlPr>
                      </m:dPr>
                      <m:e>
                        <m:sSub>
                          <m:sSubPr>
                            <m:ctrlPr>
                              <a:rPr kumimoji="0" lang="zh-CN" altLang="zh-CN" sz="1600" b="1" i="1" u="none" strike="noStrike" kern="1200" cap="none" spc="0" normalizeH="0" baseline="0" noProof="0">
                                <a:ln>
                                  <a:noFill/>
                                </a:ln>
                                <a:solidFill>
                                  <a:srgbClr val="FFFFCC"/>
                                </a:solidFill>
                                <a:effectLst>
                                  <a:outerShdw blurRad="38100" dist="38100" dir="2700000" algn="tl">
                                    <a:srgbClr val="000000">
                                      <a:alpha val="43137"/>
                                    </a:srgbClr>
                                  </a:outerShdw>
                                </a:effectLst>
                                <a:uLnTx/>
                                <a:uFillTx/>
                                <a:latin typeface="Cambria Math" panose="02040503050406030204" pitchFamily="18" charset="0"/>
                                <a:ea typeface="微软雅黑" panose="020B0503020204020204" pitchFamily="34" charset="-122"/>
                                <a:cs typeface="Times New Roman" panose="02020603050405020304" pitchFamily="18" charset="0"/>
                              </a:rPr>
                            </m:ctrlPr>
                          </m:sSubPr>
                          <m:e>
                            <m:r>
                              <a:rPr kumimoji="0" lang="en-US" altLang="zh-CN" sz="1600" b="1" i="0" u="none" strike="noStrike" kern="1200" cap="none" spc="0" normalizeH="0" baseline="0" noProof="0">
                                <a:ln>
                                  <a:noFill/>
                                </a:ln>
                                <a:solidFill>
                                  <a:srgbClr val="FFFFCC"/>
                                </a:solidFill>
                                <a:effectLst>
                                  <a:outerShdw blurRad="38100" dist="38100" dir="2700000" algn="tl">
                                    <a:srgbClr val="000000">
                                      <a:alpha val="43137"/>
                                    </a:srgbClr>
                                  </a:outerShdw>
                                </a:effectLst>
                                <a:uLnTx/>
                                <a:uFillTx/>
                                <a:latin typeface="Cambria Math" panose="02040503050406030204" pitchFamily="18" charset="0"/>
                                <a:ea typeface="微软雅黑" panose="020B0503020204020204" pitchFamily="34" charset="-122"/>
                                <a:cs typeface="Times New Roman" panose="02020603050405020304" pitchFamily="18" charset="0"/>
                              </a:rPr>
                              <m:t>𝑆</m:t>
                            </m:r>
                          </m:e>
                          <m:sub>
                            <m:r>
                              <a:rPr kumimoji="0" lang="en-US" altLang="zh-CN" sz="1600" b="1" i="0" u="none" strike="noStrike" kern="1200" cap="none" spc="0" normalizeH="0" baseline="0" noProof="0">
                                <a:ln>
                                  <a:noFill/>
                                </a:ln>
                                <a:solidFill>
                                  <a:srgbClr val="FFFFCC"/>
                                </a:solidFill>
                                <a:effectLst>
                                  <a:outerShdw blurRad="38100" dist="38100" dir="2700000" algn="tl">
                                    <a:srgbClr val="000000">
                                      <a:alpha val="43137"/>
                                    </a:srgbClr>
                                  </a:outerShdw>
                                </a:effectLst>
                                <a:uLnTx/>
                                <a:uFillTx/>
                                <a:latin typeface="Cambria Math" panose="02040503050406030204" pitchFamily="18" charset="0"/>
                                <a:ea typeface="微软雅黑" panose="020B0503020204020204" pitchFamily="34" charset="-122"/>
                                <a:cs typeface="Times New Roman" panose="02020603050405020304" pitchFamily="18" charset="0"/>
                              </a:rPr>
                              <m:t>𝑡</m:t>
                            </m:r>
                            <m:r>
                              <a:rPr kumimoji="0" lang="en-US" altLang="zh-CN" sz="1600" b="1" i="0" u="none" strike="noStrike" kern="1200" cap="none" spc="0" normalizeH="0" baseline="0" noProof="0">
                                <a:ln>
                                  <a:noFill/>
                                </a:ln>
                                <a:solidFill>
                                  <a:srgbClr val="FFFFCC"/>
                                </a:solidFill>
                                <a:effectLst>
                                  <a:outerShdw blurRad="38100" dist="38100" dir="2700000" algn="tl">
                                    <a:srgbClr val="000000">
                                      <a:alpha val="43137"/>
                                    </a:srgbClr>
                                  </a:outerShdw>
                                </a:effectLst>
                                <a:uLnTx/>
                                <a:uFillTx/>
                                <a:latin typeface="Cambria Math" panose="02040503050406030204" pitchFamily="18" charset="0"/>
                                <a:ea typeface="微软雅黑" panose="020B0503020204020204" pitchFamily="34" charset="-122"/>
                                <a:cs typeface="Times New Roman" panose="02020603050405020304" pitchFamily="18" charset="0"/>
                              </a:rPr>
                              <m:t>+1</m:t>
                            </m:r>
                          </m:sub>
                        </m:sSub>
                      </m:e>
                      <m:e>
                        <m:sSub>
                          <m:sSubPr>
                            <m:ctrlPr>
                              <a:rPr kumimoji="0" lang="zh-CN" altLang="zh-CN" sz="1600" b="1" i="1" u="none" strike="noStrike" kern="1200" cap="none" spc="0" normalizeH="0" baseline="0" noProof="0">
                                <a:ln>
                                  <a:noFill/>
                                </a:ln>
                                <a:solidFill>
                                  <a:srgbClr val="FFFFCC"/>
                                </a:solidFill>
                                <a:effectLst>
                                  <a:outerShdw blurRad="38100" dist="38100" dir="2700000" algn="tl">
                                    <a:srgbClr val="000000">
                                      <a:alpha val="43137"/>
                                    </a:srgbClr>
                                  </a:outerShdw>
                                </a:effectLst>
                                <a:uLnTx/>
                                <a:uFillTx/>
                                <a:latin typeface="Cambria Math" panose="02040503050406030204" pitchFamily="18" charset="0"/>
                                <a:ea typeface="微软雅黑" panose="020B0503020204020204" pitchFamily="34" charset="-122"/>
                                <a:cs typeface="Times New Roman" panose="02020603050405020304" pitchFamily="18" charset="0"/>
                              </a:rPr>
                            </m:ctrlPr>
                          </m:sSubPr>
                          <m:e>
                            <m:r>
                              <a:rPr kumimoji="0" lang="en-US" altLang="zh-CN" sz="1600" b="1" i="0" u="none" strike="noStrike" kern="1200" cap="none" spc="0" normalizeH="0" baseline="0" noProof="0">
                                <a:ln>
                                  <a:noFill/>
                                </a:ln>
                                <a:solidFill>
                                  <a:srgbClr val="FFFFCC"/>
                                </a:solidFill>
                                <a:effectLst>
                                  <a:outerShdw blurRad="38100" dist="38100" dir="2700000" algn="tl">
                                    <a:srgbClr val="000000">
                                      <a:alpha val="43137"/>
                                    </a:srgbClr>
                                  </a:outerShdw>
                                </a:effectLst>
                                <a:uLnTx/>
                                <a:uFillTx/>
                                <a:latin typeface="Cambria Math" panose="02040503050406030204" pitchFamily="18" charset="0"/>
                                <a:ea typeface="微软雅黑" panose="020B0503020204020204" pitchFamily="34" charset="-122"/>
                                <a:cs typeface="Times New Roman" panose="02020603050405020304" pitchFamily="18" charset="0"/>
                              </a:rPr>
                              <m:t>𝑆</m:t>
                            </m:r>
                          </m:e>
                          <m:sub>
                            <m:r>
                              <a:rPr kumimoji="0" lang="en-US" altLang="zh-CN" sz="1600" b="1" i="0" u="none" strike="noStrike" kern="1200" cap="none" spc="0" normalizeH="0" baseline="0" noProof="0">
                                <a:ln>
                                  <a:noFill/>
                                </a:ln>
                                <a:solidFill>
                                  <a:srgbClr val="FFFFCC"/>
                                </a:solidFill>
                                <a:effectLst>
                                  <a:outerShdw blurRad="38100" dist="38100" dir="2700000" algn="tl">
                                    <a:srgbClr val="000000">
                                      <a:alpha val="43137"/>
                                    </a:srgbClr>
                                  </a:outerShdw>
                                </a:effectLst>
                                <a:uLnTx/>
                                <a:uFillTx/>
                                <a:latin typeface="Cambria Math" panose="02040503050406030204" pitchFamily="18" charset="0"/>
                                <a:ea typeface="微软雅黑" panose="020B0503020204020204" pitchFamily="34" charset="-122"/>
                                <a:cs typeface="Times New Roman" panose="02020603050405020304" pitchFamily="18" charset="0"/>
                              </a:rPr>
                              <m:t>𝑡</m:t>
                            </m:r>
                          </m:sub>
                        </m:sSub>
                        <m:r>
                          <a:rPr kumimoji="0" lang="en-US" altLang="zh-CN" sz="1600" b="1" i="0" u="none" strike="noStrike" kern="1200" cap="none" spc="0" normalizeH="0" baseline="0" noProof="0">
                            <a:ln>
                              <a:noFill/>
                            </a:ln>
                            <a:solidFill>
                              <a:srgbClr val="FFFFCC"/>
                            </a:solidFill>
                            <a:effectLst>
                              <a:outerShdw blurRad="38100" dist="38100" dir="2700000" algn="tl">
                                <a:srgbClr val="000000">
                                  <a:alpha val="43137"/>
                                </a:srgbClr>
                              </a:outerShdw>
                            </a:effectLst>
                            <a:uLnTx/>
                            <a:uFillTx/>
                            <a:latin typeface="Cambria Math" panose="02040503050406030204" pitchFamily="18" charset="0"/>
                            <a:ea typeface="微软雅黑" panose="020B0503020204020204" pitchFamily="34" charset="-122"/>
                            <a:cs typeface="Times New Roman" panose="02020603050405020304" pitchFamily="18" charset="0"/>
                          </a:rPr>
                          <m:t>,</m:t>
                        </m:r>
                        <m:sSub>
                          <m:sSubPr>
                            <m:ctrlPr>
                              <a:rPr kumimoji="0" lang="zh-CN" altLang="zh-CN" sz="1600" b="1" i="1" u="none" strike="noStrike" kern="1200" cap="none" spc="0" normalizeH="0" baseline="0" noProof="0">
                                <a:ln>
                                  <a:noFill/>
                                </a:ln>
                                <a:solidFill>
                                  <a:srgbClr val="FFFFCC"/>
                                </a:solidFill>
                                <a:effectLst>
                                  <a:outerShdw blurRad="38100" dist="38100" dir="2700000" algn="tl">
                                    <a:srgbClr val="000000">
                                      <a:alpha val="43137"/>
                                    </a:srgbClr>
                                  </a:outerShdw>
                                </a:effectLst>
                                <a:uLnTx/>
                                <a:uFillTx/>
                                <a:latin typeface="Cambria Math" panose="02040503050406030204" pitchFamily="18" charset="0"/>
                                <a:ea typeface="微软雅黑" panose="020B0503020204020204" pitchFamily="34" charset="-122"/>
                                <a:cs typeface="Times New Roman" panose="02020603050405020304" pitchFamily="18" charset="0"/>
                              </a:rPr>
                            </m:ctrlPr>
                          </m:sSubPr>
                          <m:e>
                            <m:r>
                              <a:rPr kumimoji="0" lang="en-US" altLang="zh-CN" sz="1600" b="1" i="0" u="none" strike="noStrike" kern="1200" cap="none" spc="0" normalizeH="0" baseline="0" noProof="0">
                                <a:ln>
                                  <a:noFill/>
                                </a:ln>
                                <a:solidFill>
                                  <a:srgbClr val="FFFFCC"/>
                                </a:solidFill>
                                <a:effectLst>
                                  <a:outerShdw blurRad="38100" dist="38100" dir="2700000" algn="tl">
                                    <a:srgbClr val="000000">
                                      <a:alpha val="43137"/>
                                    </a:srgbClr>
                                  </a:outerShdw>
                                </a:effectLst>
                                <a:uLnTx/>
                                <a:uFillTx/>
                                <a:latin typeface="Cambria Math" panose="02040503050406030204" pitchFamily="18" charset="0"/>
                                <a:ea typeface="微软雅黑" panose="020B0503020204020204" pitchFamily="34" charset="-122"/>
                                <a:cs typeface="Times New Roman" panose="02020603050405020304" pitchFamily="18" charset="0"/>
                              </a:rPr>
                              <m:t>𝐴</m:t>
                            </m:r>
                          </m:e>
                          <m:sub>
                            <m:r>
                              <a:rPr kumimoji="0" lang="en-US" altLang="zh-CN" sz="1600" b="1" i="0" u="none" strike="noStrike" kern="1200" cap="none" spc="0" normalizeH="0" baseline="0" noProof="0">
                                <a:ln>
                                  <a:noFill/>
                                </a:ln>
                                <a:solidFill>
                                  <a:srgbClr val="FFFFCC"/>
                                </a:solidFill>
                                <a:effectLst>
                                  <a:outerShdw blurRad="38100" dist="38100" dir="2700000" algn="tl">
                                    <a:srgbClr val="000000">
                                      <a:alpha val="43137"/>
                                    </a:srgbClr>
                                  </a:outerShdw>
                                </a:effectLst>
                                <a:uLnTx/>
                                <a:uFillTx/>
                                <a:latin typeface="Cambria Math" panose="02040503050406030204" pitchFamily="18" charset="0"/>
                                <a:ea typeface="微软雅黑" panose="020B0503020204020204" pitchFamily="34" charset="-122"/>
                                <a:cs typeface="Times New Roman" panose="02020603050405020304" pitchFamily="18" charset="0"/>
                              </a:rPr>
                              <m:t>𝑡</m:t>
                            </m:r>
                          </m:sub>
                        </m:sSub>
                      </m:e>
                    </m:d>
                  </m:oMath>
                </a14:m>
                <a:r>
                  <a:rPr kumimoji="0" lang="zh-CN" altLang="zh-CN" sz="16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：表示在当前状态</a:t>
                </a:r>
                <a14:m>
                  <m:oMath xmlns:m="http://schemas.openxmlformats.org/officeDocument/2006/math">
                    <m:sSub>
                      <m:sSubPr>
                        <m:ctrlPr>
                          <a:rPr kumimoji="0" lang="zh-CN" altLang="zh-CN" sz="1600" b="0" i="1"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Cambria Math" panose="02040503050406030204" pitchFamily="18" charset="0"/>
                            <a:ea typeface="微软雅黑" panose="020B0503020204020204" pitchFamily="34" charset="-122"/>
                            <a:cs typeface="Times New Roman" panose="02020603050405020304" pitchFamily="18" charset="0"/>
                          </a:rPr>
                        </m:ctrlPr>
                      </m:sSubPr>
                      <m:e>
                        <m:r>
                          <a:rPr kumimoji="0" lang="en-US" altLang="zh-CN" sz="160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Cambria Math" panose="02040503050406030204" pitchFamily="18" charset="0"/>
                            <a:ea typeface="微软雅黑" panose="020B0503020204020204" pitchFamily="34" charset="-122"/>
                            <a:cs typeface="Times New Roman" panose="02020603050405020304" pitchFamily="18" charset="0"/>
                          </a:rPr>
                          <m:t>𝑆</m:t>
                        </m:r>
                      </m:e>
                      <m:sub>
                        <m:r>
                          <a:rPr kumimoji="0" lang="en-US" altLang="zh-CN" sz="160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Cambria Math" panose="02040503050406030204" pitchFamily="18" charset="0"/>
                            <a:ea typeface="微软雅黑" panose="020B0503020204020204" pitchFamily="34" charset="-122"/>
                            <a:cs typeface="Times New Roman" panose="02020603050405020304" pitchFamily="18" charset="0"/>
                          </a:rPr>
                          <m:t>𝑡</m:t>
                        </m:r>
                      </m:sub>
                    </m:sSub>
                  </m:oMath>
                </a14:m>
                <a:r>
                  <a:rPr kumimoji="0" lang="zh-CN" altLang="zh-CN" sz="16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下采取了动作</a:t>
                </a:r>
                <a14:m>
                  <m:oMath xmlns:m="http://schemas.openxmlformats.org/officeDocument/2006/math">
                    <m:sSub>
                      <m:sSubPr>
                        <m:ctrlPr>
                          <a:rPr kumimoji="0" lang="zh-CN" altLang="zh-CN" sz="1600" b="0" i="1"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Cambria Math" panose="02040503050406030204" pitchFamily="18" charset="0"/>
                            <a:ea typeface="微软雅黑" panose="020B0503020204020204" pitchFamily="34" charset="-122"/>
                            <a:cs typeface="Times New Roman" panose="02020603050405020304" pitchFamily="18" charset="0"/>
                          </a:rPr>
                        </m:ctrlPr>
                      </m:sSubPr>
                      <m:e>
                        <m:r>
                          <a:rPr kumimoji="0" lang="en-US" altLang="zh-CN" sz="160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Cambria Math" panose="02040503050406030204" pitchFamily="18" charset="0"/>
                            <a:ea typeface="微软雅黑" panose="020B0503020204020204" pitchFamily="34" charset="-122"/>
                            <a:cs typeface="Times New Roman" panose="02020603050405020304" pitchFamily="18" charset="0"/>
                          </a:rPr>
                          <m:t>𝐴</m:t>
                        </m:r>
                      </m:e>
                      <m:sub>
                        <m:r>
                          <a:rPr kumimoji="0" lang="en-US" altLang="zh-CN" sz="160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Cambria Math" panose="02040503050406030204" pitchFamily="18" charset="0"/>
                            <a:ea typeface="微软雅黑" panose="020B0503020204020204" pitchFamily="34" charset="-122"/>
                            <a:cs typeface="Times New Roman" panose="02020603050405020304" pitchFamily="18" charset="0"/>
                          </a:rPr>
                          <m:t>𝑡</m:t>
                        </m:r>
                      </m:sub>
                    </m:sSub>
                  </m:oMath>
                </a14:m>
                <a:r>
                  <a:rPr kumimoji="0" lang="zh-CN" altLang="zh-CN" sz="16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后进入下一时刻状态</a:t>
                </a:r>
                <a14:m>
                  <m:oMath xmlns:m="http://schemas.openxmlformats.org/officeDocument/2006/math">
                    <m:sSub>
                      <m:sSubPr>
                        <m:ctrlPr>
                          <a:rPr kumimoji="0" lang="zh-CN" altLang="zh-CN" sz="1600" b="0" i="1"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Cambria Math" panose="02040503050406030204" pitchFamily="18" charset="0"/>
                            <a:ea typeface="微软雅黑" panose="020B0503020204020204" pitchFamily="34" charset="-122"/>
                            <a:cs typeface="Times New Roman" panose="02020603050405020304" pitchFamily="18" charset="0"/>
                          </a:rPr>
                        </m:ctrlPr>
                      </m:sSubPr>
                      <m:e>
                        <m:r>
                          <a:rPr kumimoji="0" lang="en-US" altLang="zh-CN" sz="160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Cambria Math" panose="02040503050406030204" pitchFamily="18" charset="0"/>
                            <a:ea typeface="微软雅黑" panose="020B0503020204020204" pitchFamily="34" charset="-122"/>
                            <a:cs typeface="Times New Roman" panose="02020603050405020304" pitchFamily="18" charset="0"/>
                          </a:rPr>
                          <m:t>𝑆</m:t>
                        </m:r>
                      </m:e>
                      <m:sub>
                        <m:r>
                          <a:rPr kumimoji="0" lang="en-US" altLang="zh-CN" sz="160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Cambria Math" panose="02040503050406030204" pitchFamily="18" charset="0"/>
                            <a:ea typeface="微软雅黑" panose="020B0503020204020204" pitchFamily="34" charset="-122"/>
                            <a:cs typeface="Times New Roman" panose="02020603050405020304" pitchFamily="18" charset="0"/>
                          </a:rPr>
                          <m:t>𝑡</m:t>
                        </m:r>
                        <m:r>
                          <a:rPr kumimoji="0" lang="en-US" altLang="zh-CN" sz="160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Cambria Math" panose="02040503050406030204" pitchFamily="18" charset="0"/>
                            <a:ea typeface="微软雅黑" panose="020B0503020204020204" pitchFamily="34" charset="-122"/>
                            <a:cs typeface="Times New Roman" panose="02020603050405020304" pitchFamily="18" charset="0"/>
                          </a:rPr>
                          <m:t>+1</m:t>
                        </m:r>
                      </m:sub>
                    </m:sSub>
                  </m:oMath>
                </a14:m>
                <a:r>
                  <a:rPr kumimoji="0" lang="zh-CN" altLang="zh-CN" sz="16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的概率。显然，状态转移概率满足马尔可夫性。状态转移可以是概率性的（</a:t>
                </a:r>
                <a:r>
                  <a:rPr kumimoji="0" lang="en-US" altLang="zh-CN" sz="16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stochastic</a:t>
                </a:r>
                <a:r>
                  <a:rPr kumimoji="0" lang="zh-CN" altLang="zh-CN" sz="16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），也可以是确定的（</a:t>
                </a:r>
                <a:r>
                  <a:rPr kumimoji="0" lang="en-US" altLang="zh-CN" sz="16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deterministic</a:t>
                </a:r>
                <a:r>
                  <a:rPr kumimoji="0" lang="zh-CN" altLang="zh-CN" sz="16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）。确定的状态转移指在给定状态</a:t>
                </a:r>
                <a14:m>
                  <m:oMath xmlns:m="http://schemas.openxmlformats.org/officeDocument/2006/math">
                    <m:sSub>
                      <m:sSubPr>
                        <m:ctrlPr>
                          <a:rPr kumimoji="0" lang="zh-CN" altLang="zh-CN" sz="1600" b="0" i="1"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Cambria Math" panose="02040503050406030204" pitchFamily="18" charset="0"/>
                            <a:ea typeface="微软雅黑" panose="020B0503020204020204" pitchFamily="34" charset="-122"/>
                            <a:cs typeface="Times New Roman" panose="02020603050405020304" pitchFamily="18" charset="0"/>
                          </a:rPr>
                        </m:ctrlPr>
                      </m:sSubPr>
                      <m:e>
                        <m:r>
                          <a:rPr kumimoji="0" lang="en-US" altLang="zh-CN" sz="160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Cambria Math" panose="02040503050406030204" pitchFamily="18" charset="0"/>
                            <a:ea typeface="微软雅黑" panose="020B0503020204020204" pitchFamily="34" charset="-122"/>
                            <a:cs typeface="Times New Roman" panose="02020603050405020304" pitchFamily="18" charset="0"/>
                          </a:rPr>
                          <m:t>𝑆</m:t>
                        </m:r>
                      </m:e>
                      <m:sub>
                        <m:r>
                          <a:rPr kumimoji="0" lang="en-US" altLang="zh-CN" sz="160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Cambria Math" panose="02040503050406030204" pitchFamily="18" charset="0"/>
                            <a:ea typeface="微软雅黑" panose="020B0503020204020204" pitchFamily="34" charset="-122"/>
                            <a:cs typeface="Times New Roman" panose="02020603050405020304" pitchFamily="18" charset="0"/>
                          </a:rPr>
                          <m:t>𝑡</m:t>
                        </m:r>
                      </m:sub>
                    </m:sSub>
                  </m:oMath>
                </a14:m>
                <a:r>
                  <a:rPr kumimoji="0" lang="zh-CN" altLang="zh-CN" sz="16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下采取了动作</a:t>
                </a:r>
                <a14:m>
                  <m:oMath xmlns:m="http://schemas.openxmlformats.org/officeDocument/2006/math">
                    <m:sSub>
                      <m:sSubPr>
                        <m:ctrlPr>
                          <a:rPr kumimoji="0" lang="zh-CN" altLang="zh-CN" sz="1600" b="0" i="1"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Cambria Math" panose="02040503050406030204" pitchFamily="18" charset="0"/>
                            <a:ea typeface="微软雅黑" panose="020B0503020204020204" pitchFamily="34" charset="-122"/>
                            <a:cs typeface="Times New Roman" panose="02020603050405020304" pitchFamily="18" charset="0"/>
                          </a:rPr>
                        </m:ctrlPr>
                      </m:sSubPr>
                      <m:e>
                        <m:r>
                          <a:rPr kumimoji="0" lang="en-US" altLang="zh-CN" sz="160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Cambria Math" panose="02040503050406030204" pitchFamily="18" charset="0"/>
                            <a:ea typeface="微软雅黑" panose="020B0503020204020204" pitchFamily="34" charset="-122"/>
                            <a:cs typeface="Times New Roman" panose="02020603050405020304" pitchFamily="18" charset="0"/>
                          </a:rPr>
                          <m:t>𝐴</m:t>
                        </m:r>
                      </m:e>
                      <m:sub>
                        <m:r>
                          <a:rPr kumimoji="0" lang="en-US" altLang="zh-CN" sz="160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Cambria Math" panose="02040503050406030204" pitchFamily="18" charset="0"/>
                            <a:ea typeface="微软雅黑" panose="020B0503020204020204" pitchFamily="34" charset="-122"/>
                            <a:cs typeface="Times New Roman" panose="02020603050405020304" pitchFamily="18" charset="0"/>
                          </a:rPr>
                          <m:t>𝑡</m:t>
                        </m:r>
                      </m:sub>
                    </m:sSub>
                  </m:oMath>
                </a14:m>
                <a:r>
                  <a:rPr kumimoji="0" lang="zh-CN" altLang="zh-CN" sz="16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后，转移到某一状态的概率为</a:t>
                </a:r>
                <a:r>
                  <a:rPr kumimoji="0" lang="en-US" altLang="zh-CN" sz="16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1</a:t>
                </a:r>
                <a:r>
                  <a:rPr kumimoji="0" lang="zh-CN" altLang="en-US" sz="16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a:t>
                </a:r>
                <a:endParaRPr kumimoji="0" lang="en-US" altLang="zh-CN" sz="16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endParaRPr>
              </a:p>
              <a:p>
                <a:pPr marL="285750" marR="0" lvl="0" indent="-285750" algn="just" defTabSz="914400" rtl="0" eaLnBrk="1" fontAlgn="auto" latinLnBrk="0" hangingPunct="1">
                  <a:lnSpc>
                    <a:spcPct val="100000"/>
                  </a:lnSpc>
                  <a:spcBef>
                    <a:spcPts val="0"/>
                  </a:spcBef>
                  <a:spcAft>
                    <a:spcPts val="0"/>
                  </a:spcAft>
                  <a:buClrTx/>
                  <a:buSzTx/>
                  <a:buFont typeface="Wingdings" panose="05000000000000000000" pitchFamily="2" charset="2"/>
                  <a:buChar char="l"/>
                  <a:tabLst/>
                  <a:defRPr/>
                </a:pPr>
                <a:endParaRPr kumimoji="0" lang="en-US" altLang="zh-CN" sz="16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endParaRPr>
              </a:p>
              <a:p>
                <a:pPr marL="285750" marR="0" lvl="0" indent="-285750" algn="just" defTabSz="914400" rtl="0" eaLnBrk="1" fontAlgn="auto" latinLnBrk="0" hangingPunct="1">
                  <a:lnSpc>
                    <a:spcPct val="100000"/>
                  </a:lnSpc>
                  <a:spcBef>
                    <a:spcPts val="0"/>
                  </a:spcBef>
                  <a:spcAft>
                    <a:spcPts val="0"/>
                  </a:spcAft>
                  <a:buClrTx/>
                  <a:buSzTx/>
                  <a:buFont typeface="Wingdings" panose="05000000000000000000" pitchFamily="2" charset="2"/>
                  <a:buChar char="l"/>
                  <a:tabLst/>
                  <a:defRPr/>
                </a:pPr>
                <a:r>
                  <a:rPr kumimoji="0" lang="zh-CN" altLang="zh-CN" sz="1600" b="1" i="0" u="none" strike="noStrike" kern="1200" cap="none" spc="0" normalizeH="0" baseline="0" noProof="0" dirty="0">
                    <a:ln>
                      <a:noFill/>
                    </a:ln>
                    <a:solidFill>
                      <a:srgbClr val="FFFFCC"/>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奖励函数</a:t>
                </a:r>
                <a14:m>
                  <m:oMath xmlns:m="http://schemas.openxmlformats.org/officeDocument/2006/math">
                    <m:r>
                      <a:rPr kumimoji="0" lang="en-US" altLang="zh-CN" sz="1600" b="1" i="0" u="none" strike="noStrike" kern="1200" cap="none" spc="0" normalizeH="0" baseline="0" noProof="0">
                        <a:ln>
                          <a:noFill/>
                        </a:ln>
                        <a:solidFill>
                          <a:srgbClr val="FFFFCC"/>
                        </a:solidFill>
                        <a:effectLst>
                          <a:outerShdw blurRad="38100" dist="38100" dir="2700000" algn="tl">
                            <a:srgbClr val="000000">
                              <a:alpha val="43137"/>
                            </a:srgbClr>
                          </a:outerShdw>
                        </a:effectLst>
                        <a:uLnTx/>
                        <a:uFillTx/>
                        <a:latin typeface="Cambria Math" panose="02040503050406030204" pitchFamily="18" charset="0"/>
                        <a:ea typeface="微软雅黑" panose="020B0503020204020204" pitchFamily="34" charset="-122"/>
                        <a:cs typeface="Times New Roman" panose="02020603050405020304" pitchFamily="18" charset="0"/>
                      </a:rPr>
                      <m:t>𝑅</m:t>
                    </m:r>
                    <m:r>
                      <a:rPr kumimoji="0" lang="en-US" altLang="zh-CN" sz="1600" b="1" i="0" u="none" strike="noStrike" kern="1200" cap="none" spc="0" normalizeH="0" baseline="0" noProof="0">
                        <a:ln>
                          <a:noFill/>
                        </a:ln>
                        <a:solidFill>
                          <a:srgbClr val="FFFFCC"/>
                        </a:solidFill>
                        <a:effectLst>
                          <a:outerShdw blurRad="38100" dist="38100" dir="2700000" algn="tl">
                            <a:srgbClr val="000000">
                              <a:alpha val="43137"/>
                            </a:srgbClr>
                          </a:outerShdw>
                        </a:effectLst>
                        <a:uLnTx/>
                        <a:uFillTx/>
                        <a:latin typeface="Cambria Math" panose="02040503050406030204" pitchFamily="18" charset="0"/>
                        <a:ea typeface="微软雅黑" panose="020B0503020204020204" pitchFamily="34" charset="-122"/>
                        <a:cs typeface="Times New Roman" panose="02020603050405020304" pitchFamily="18" charset="0"/>
                      </a:rPr>
                      <m:t>(</m:t>
                    </m:r>
                    <m:sSub>
                      <m:sSubPr>
                        <m:ctrlPr>
                          <a:rPr kumimoji="0" lang="zh-CN" altLang="zh-CN" sz="1600" b="1" i="1" u="none" strike="noStrike" kern="1200" cap="none" spc="0" normalizeH="0" baseline="0" noProof="0">
                            <a:ln>
                              <a:noFill/>
                            </a:ln>
                            <a:solidFill>
                              <a:srgbClr val="FFFFCC"/>
                            </a:solidFill>
                            <a:effectLst>
                              <a:outerShdw blurRad="38100" dist="38100" dir="2700000" algn="tl">
                                <a:srgbClr val="000000">
                                  <a:alpha val="43137"/>
                                </a:srgbClr>
                              </a:outerShdw>
                            </a:effectLst>
                            <a:uLnTx/>
                            <a:uFillTx/>
                            <a:latin typeface="Cambria Math" panose="02040503050406030204" pitchFamily="18" charset="0"/>
                            <a:ea typeface="微软雅黑" panose="020B0503020204020204" pitchFamily="34" charset="-122"/>
                            <a:cs typeface="Times New Roman" panose="02020603050405020304" pitchFamily="18" charset="0"/>
                          </a:rPr>
                        </m:ctrlPr>
                      </m:sSubPr>
                      <m:e>
                        <m:r>
                          <a:rPr kumimoji="0" lang="en-US" altLang="zh-CN" sz="1600" b="1" i="0" u="none" strike="noStrike" kern="1200" cap="none" spc="0" normalizeH="0" baseline="0" noProof="0">
                            <a:ln>
                              <a:noFill/>
                            </a:ln>
                            <a:solidFill>
                              <a:srgbClr val="FFFFCC"/>
                            </a:solidFill>
                            <a:effectLst>
                              <a:outerShdw blurRad="38100" dist="38100" dir="2700000" algn="tl">
                                <a:srgbClr val="000000">
                                  <a:alpha val="43137"/>
                                </a:srgbClr>
                              </a:outerShdw>
                            </a:effectLst>
                            <a:uLnTx/>
                            <a:uFillTx/>
                            <a:latin typeface="Cambria Math" panose="02040503050406030204" pitchFamily="18" charset="0"/>
                            <a:ea typeface="微软雅黑" panose="020B0503020204020204" pitchFamily="34" charset="-122"/>
                            <a:cs typeface="Times New Roman" panose="02020603050405020304" pitchFamily="18" charset="0"/>
                          </a:rPr>
                          <m:t>𝑆</m:t>
                        </m:r>
                      </m:e>
                      <m:sub>
                        <m:r>
                          <a:rPr kumimoji="0" lang="en-US" altLang="zh-CN" sz="1600" b="1" i="0" u="none" strike="noStrike" kern="1200" cap="none" spc="0" normalizeH="0" baseline="0" noProof="0">
                            <a:ln>
                              <a:noFill/>
                            </a:ln>
                            <a:solidFill>
                              <a:srgbClr val="FFFFCC"/>
                            </a:solidFill>
                            <a:effectLst>
                              <a:outerShdw blurRad="38100" dist="38100" dir="2700000" algn="tl">
                                <a:srgbClr val="000000">
                                  <a:alpha val="43137"/>
                                </a:srgbClr>
                              </a:outerShdw>
                            </a:effectLst>
                            <a:uLnTx/>
                            <a:uFillTx/>
                            <a:latin typeface="Cambria Math" panose="02040503050406030204" pitchFamily="18" charset="0"/>
                            <a:ea typeface="微软雅黑" panose="020B0503020204020204" pitchFamily="34" charset="-122"/>
                            <a:cs typeface="Times New Roman" panose="02020603050405020304" pitchFamily="18" charset="0"/>
                          </a:rPr>
                          <m:t>𝑡</m:t>
                        </m:r>
                      </m:sub>
                    </m:sSub>
                    <m:r>
                      <a:rPr kumimoji="0" lang="en-US" altLang="zh-CN" sz="1600" b="1" i="0" u="none" strike="noStrike" kern="1200" cap="none" spc="0" normalizeH="0" baseline="0" noProof="0">
                        <a:ln>
                          <a:noFill/>
                        </a:ln>
                        <a:solidFill>
                          <a:srgbClr val="FFFFCC"/>
                        </a:solidFill>
                        <a:effectLst>
                          <a:outerShdw blurRad="38100" dist="38100" dir="2700000" algn="tl">
                            <a:srgbClr val="000000">
                              <a:alpha val="43137"/>
                            </a:srgbClr>
                          </a:outerShdw>
                        </a:effectLst>
                        <a:uLnTx/>
                        <a:uFillTx/>
                        <a:latin typeface="Cambria Math" panose="02040503050406030204" pitchFamily="18" charset="0"/>
                        <a:ea typeface="微软雅黑" panose="020B0503020204020204" pitchFamily="34" charset="-122"/>
                        <a:cs typeface="Times New Roman" panose="02020603050405020304" pitchFamily="18" charset="0"/>
                      </a:rPr>
                      <m:t>,</m:t>
                    </m:r>
                    <m:sSub>
                      <m:sSubPr>
                        <m:ctrlPr>
                          <a:rPr kumimoji="0" lang="zh-CN" altLang="zh-CN" sz="1600" b="1" i="1" u="none" strike="noStrike" kern="1200" cap="none" spc="0" normalizeH="0" baseline="0" noProof="0">
                            <a:ln>
                              <a:noFill/>
                            </a:ln>
                            <a:solidFill>
                              <a:srgbClr val="FFFFCC"/>
                            </a:solidFill>
                            <a:effectLst>
                              <a:outerShdw blurRad="38100" dist="38100" dir="2700000" algn="tl">
                                <a:srgbClr val="000000">
                                  <a:alpha val="43137"/>
                                </a:srgbClr>
                              </a:outerShdw>
                            </a:effectLst>
                            <a:uLnTx/>
                            <a:uFillTx/>
                            <a:latin typeface="Cambria Math" panose="02040503050406030204" pitchFamily="18" charset="0"/>
                            <a:ea typeface="微软雅黑" panose="020B0503020204020204" pitchFamily="34" charset="-122"/>
                            <a:cs typeface="Times New Roman" panose="02020603050405020304" pitchFamily="18" charset="0"/>
                          </a:rPr>
                        </m:ctrlPr>
                      </m:sSubPr>
                      <m:e>
                        <m:r>
                          <a:rPr kumimoji="0" lang="en-US" altLang="zh-CN" sz="1600" b="1" i="0" u="none" strike="noStrike" kern="1200" cap="none" spc="0" normalizeH="0" baseline="0" noProof="0">
                            <a:ln>
                              <a:noFill/>
                            </a:ln>
                            <a:solidFill>
                              <a:srgbClr val="FFFFCC"/>
                            </a:solidFill>
                            <a:effectLst>
                              <a:outerShdw blurRad="38100" dist="38100" dir="2700000" algn="tl">
                                <a:srgbClr val="000000">
                                  <a:alpha val="43137"/>
                                </a:srgbClr>
                              </a:outerShdw>
                            </a:effectLst>
                            <a:uLnTx/>
                            <a:uFillTx/>
                            <a:latin typeface="Cambria Math" panose="02040503050406030204" pitchFamily="18" charset="0"/>
                            <a:ea typeface="微软雅黑" panose="020B0503020204020204" pitchFamily="34" charset="-122"/>
                            <a:cs typeface="Times New Roman" panose="02020603050405020304" pitchFamily="18" charset="0"/>
                          </a:rPr>
                          <m:t>𝐴</m:t>
                        </m:r>
                      </m:e>
                      <m:sub>
                        <m:r>
                          <a:rPr kumimoji="0" lang="en-US" altLang="zh-CN" sz="1600" b="1" i="0" u="none" strike="noStrike" kern="1200" cap="none" spc="0" normalizeH="0" baseline="0" noProof="0">
                            <a:ln>
                              <a:noFill/>
                            </a:ln>
                            <a:solidFill>
                              <a:srgbClr val="FFFFCC"/>
                            </a:solidFill>
                            <a:effectLst>
                              <a:outerShdw blurRad="38100" dist="38100" dir="2700000" algn="tl">
                                <a:srgbClr val="000000">
                                  <a:alpha val="43137"/>
                                </a:srgbClr>
                              </a:outerShdw>
                            </a:effectLst>
                            <a:uLnTx/>
                            <a:uFillTx/>
                            <a:latin typeface="Cambria Math" panose="02040503050406030204" pitchFamily="18" charset="0"/>
                            <a:ea typeface="微软雅黑" panose="020B0503020204020204" pitchFamily="34" charset="-122"/>
                            <a:cs typeface="Times New Roman" panose="02020603050405020304" pitchFamily="18" charset="0"/>
                          </a:rPr>
                          <m:t>𝑡</m:t>
                        </m:r>
                      </m:sub>
                    </m:sSub>
                    <m:r>
                      <a:rPr kumimoji="0" lang="en-US" altLang="zh-CN" sz="1600" b="1" i="0" u="none" strike="noStrike" kern="1200" cap="none" spc="0" normalizeH="0" baseline="0" noProof="0">
                        <a:ln>
                          <a:noFill/>
                        </a:ln>
                        <a:solidFill>
                          <a:srgbClr val="FFFFCC"/>
                        </a:solidFill>
                        <a:effectLst>
                          <a:outerShdw blurRad="38100" dist="38100" dir="2700000" algn="tl">
                            <a:srgbClr val="000000">
                              <a:alpha val="43137"/>
                            </a:srgbClr>
                          </a:outerShdw>
                        </a:effectLst>
                        <a:uLnTx/>
                        <a:uFillTx/>
                        <a:latin typeface="Cambria Math" panose="02040503050406030204" pitchFamily="18" charset="0"/>
                        <a:ea typeface="微软雅黑" panose="020B0503020204020204" pitchFamily="34" charset="-122"/>
                        <a:cs typeface="Times New Roman" panose="02020603050405020304" pitchFamily="18" charset="0"/>
                      </a:rPr>
                      <m:t>,</m:t>
                    </m:r>
                    <m:sSub>
                      <m:sSubPr>
                        <m:ctrlPr>
                          <a:rPr kumimoji="0" lang="zh-CN" altLang="zh-CN" sz="1600" b="1" i="1" u="none" strike="noStrike" kern="1200" cap="none" spc="0" normalizeH="0" baseline="0" noProof="0">
                            <a:ln>
                              <a:noFill/>
                            </a:ln>
                            <a:solidFill>
                              <a:srgbClr val="FFFFCC"/>
                            </a:solidFill>
                            <a:effectLst>
                              <a:outerShdw blurRad="38100" dist="38100" dir="2700000" algn="tl">
                                <a:srgbClr val="000000">
                                  <a:alpha val="43137"/>
                                </a:srgbClr>
                              </a:outerShdw>
                            </a:effectLst>
                            <a:uLnTx/>
                            <a:uFillTx/>
                            <a:latin typeface="Cambria Math" panose="02040503050406030204" pitchFamily="18" charset="0"/>
                            <a:ea typeface="微软雅黑" panose="020B0503020204020204" pitchFamily="34" charset="-122"/>
                            <a:cs typeface="Times New Roman" panose="02020603050405020304" pitchFamily="18" charset="0"/>
                          </a:rPr>
                        </m:ctrlPr>
                      </m:sSubPr>
                      <m:e>
                        <m:r>
                          <a:rPr kumimoji="0" lang="en-US" altLang="zh-CN" sz="1600" b="1" i="0" u="none" strike="noStrike" kern="1200" cap="none" spc="0" normalizeH="0" baseline="0" noProof="0">
                            <a:ln>
                              <a:noFill/>
                            </a:ln>
                            <a:solidFill>
                              <a:srgbClr val="FFFFCC"/>
                            </a:solidFill>
                            <a:effectLst>
                              <a:outerShdw blurRad="38100" dist="38100" dir="2700000" algn="tl">
                                <a:srgbClr val="000000">
                                  <a:alpha val="43137"/>
                                </a:srgbClr>
                              </a:outerShdw>
                            </a:effectLst>
                            <a:uLnTx/>
                            <a:uFillTx/>
                            <a:latin typeface="Cambria Math" panose="02040503050406030204" pitchFamily="18" charset="0"/>
                            <a:ea typeface="微软雅黑" panose="020B0503020204020204" pitchFamily="34" charset="-122"/>
                            <a:cs typeface="Times New Roman" panose="02020603050405020304" pitchFamily="18" charset="0"/>
                          </a:rPr>
                          <m:t>𝑆</m:t>
                        </m:r>
                      </m:e>
                      <m:sub>
                        <m:r>
                          <a:rPr kumimoji="0" lang="en-US" altLang="zh-CN" sz="1600" b="1" i="0" u="none" strike="noStrike" kern="1200" cap="none" spc="0" normalizeH="0" baseline="0" noProof="0">
                            <a:ln>
                              <a:noFill/>
                            </a:ln>
                            <a:solidFill>
                              <a:srgbClr val="FFFFCC"/>
                            </a:solidFill>
                            <a:effectLst>
                              <a:outerShdw blurRad="38100" dist="38100" dir="2700000" algn="tl">
                                <a:srgbClr val="000000">
                                  <a:alpha val="43137"/>
                                </a:srgbClr>
                              </a:outerShdw>
                            </a:effectLst>
                            <a:uLnTx/>
                            <a:uFillTx/>
                            <a:latin typeface="Cambria Math" panose="02040503050406030204" pitchFamily="18" charset="0"/>
                            <a:ea typeface="微软雅黑" panose="020B0503020204020204" pitchFamily="34" charset="-122"/>
                            <a:cs typeface="Times New Roman" panose="02020603050405020304" pitchFamily="18" charset="0"/>
                          </a:rPr>
                          <m:t>𝑡</m:t>
                        </m:r>
                        <m:r>
                          <a:rPr kumimoji="0" lang="en-US" altLang="zh-CN" sz="1600" b="1" i="0" u="none" strike="noStrike" kern="1200" cap="none" spc="0" normalizeH="0" baseline="0" noProof="0">
                            <a:ln>
                              <a:noFill/>
                            </a:ln>
                            <a:solidFill>
                              <a:srgbClr val="FFFFCC"/>
                            </a:solidFill>
                            <a:effectLst>
                              <a:outerShdw blurRad="38100" dist="38100" dir="2700000" algn="tl">
                                <a:srgbClr val="000000">
                                  <a:alpha val="43137"/>
                                </a:srgbClr>
                              </a:outerShdw>
                            </a:effectLst>
                            <a:uLnTx/>
                            <a:uFillTx/>
                            <a:latin typeface="Cambria Math" panose="02040503050406030204" pitchFamily="18" charset="0"/>
                            <a:ea typeface="微软雅黑" panose="020B0503020204020204" pitchFamily="34" charset="-122"/>
                            <a:cs typeface="Times New Roman" panose="02020603050405020304" pitchFamily="18" charset="0"/>
                          </a:rPr>
                          <m:t>+1</m:t>
                        </m:r>
                      </m:sub>
                    </m:sSub>
                    <m:r>
                      <a:rPr kumimoji="0" lang="en-US" altLang="zh-CN" sz="1600" b="1" i="0" u="none" strike="noStrike" kern="1200" cap="none" spc="0" normalizeH="0" baseline="0" noProof="0">
                        <a:ln>
                          <a:noFill/>
                        </a:ln>
                        <a:solidFill>
                          <a:srgbClr val="FFFFCC"/>
                        </a:solidFill>
                        <a:effectLst>
                          <a:outerShdw blurRad="38100" dist="38100" dir="2700000" algn="tl">
                            <a:srgbClr val="000000">
                              <a:alpha val="43137"/>
                            </a:srgbClr>
                          </a:outerShdw>
                        </a:effectLst>
                        <a:uLnTx/>
                        <a:uFillTx/>
                        <a:latin typeface="Cambria Math" panose="02040503050406030204" pitchFamily="18" charset="0"/>
                        <a:ea typeface="微软雅黑" panose="020B0503020204020204" pitchFamily="34" charset="-122"/>
                        <a:cs typeface="Times New Roman" panose="02020603050405020304" pitchFamily="18" charset="0"/>
                      </a:rPr>
                      <m:t>)</m:t>
                    </m:r>
                  </m:oMath>
                </a14:m>
                <a:r>
                  <a:rPr kumimoji="0" lang="zh-CN" altLang="zh-CN" sz="16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：在状态</a:t>
                </a:r>
                <a14:m>
                  <m:oMath xmlns:m="http://schemas.openxmlformats.org/officeDocument/2006/math">
                    <m:sSub>
                      <m:sSubPr>
                        <m:ctrlPr>
                          <a:rPr kumimoji="0" lang="zh-CN" altLang="zh-CN" sz="1600" b="0" i="1"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Cambria Math" panose="02040503050406030204" pitchFamily="18" charset="0"/>
                            <a:ea typeface="微软雅黑" panose="020B0503020204020204" pitchFamily="34" charset="-122"/>
                            <a:cs typeface="Times New Roman" panose="02020603050405020304" pitchFamily="18" charset="0"/>
                          </a:rPr>
                        </m:ctrlPr>
                      </m:sSubPr>
                      <m:e>
                        <m:r>
                          <a:rPr kumimoji="0" lang="en-US" altLang="zh-CN" sz="160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Cambria Math" panose="02040503050406030204" pitchFamily="18" charset="0"/>
                            <a:ea typeface="微软雅黑" panose="020B0503020204020204" pitchFamily="34" charset="-122"/>
                            <a:cs typeface="Times New Roman" panose="02020603050405020304" pitchFamily="18" charset="0"/>
                          </a:rPr>
                          <m:t>𝑆</m:t>
                        </m:r>
                      </m:e>
                      <m:sub>
                        <m:r>
                          <a:rPr kumimoji="0" lang="en-US" altLang="zh-CN" sz="160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Cambria Math" panose="02040503050406030204" pitchFamily="18" charset="0"/>
                            <a:ea typeface="微软雅黑" panose="020B0503020204020204" pitchFamily="34" charset="-122"/>
                            <a:cs typeface="Times New Roman" panose="02020603050405020304" pitchFamily="18" charset="0"/>
                          </a:rPr>
                          <m:t>𝑡</m:t>
                        </m:r>
                      </m:sub>
                    </m:sSub>
                  </m:oMath>
                </a14:m>
                <a:r>
                  <a:rPr kumimoji="0" lang="zh-CN" altLang="zh-CN" sz="16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执行了动作</a:t>
                </a:r>
                <a14:m>
                  <m:oMath xmlns:m="http://schemas.openxmlformats.org/officeDocument/2006/math">
                    <m:sSub>
                      <m:sSubPr>
                        <m:ctrlPr>
                          <a:rPr kumimoji="0" lang="zh-CN" altLang="zh-CN" sz="1600" b="0" i="1"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Cambria Math" panose="02040503050406030204" pitchFamily="18" charset="0"/>
                            <a:ea typeface="微软雅黑" panose="020B0503020204020204" pitchFamily="34" charset="-122"/>
                            <a:cs typeface="Times New Roman" panose="02020603050405020304" pitchFamily="18" charset="0"/>
                          </a:rPr>
                        </m:ctrlPr>
                      </m:sSubPr>
                      <m:e>
                        <m:r>
                          <a:rPr kumimoji="0" lang="en-US" altLang="zh-CN" sz="160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Cambria Math" panose="02040503050406030204" pitchFamily="18" charset="0"/>
                            <a:ea typeface="微软雅黑" panose="020B0503020204020204" pitchFamily="34" charset="-122"/>
                            <a:cs typeface="Times New Roman" panose="02020603050405020304" pitchFamily="18" charset="0"/>
                          </a:rPr>
                          <m:t>𝐴</m:t>
                        </m:r>
                      </m:e>
                      <m:sub>
                        <m:r>
                          <a:rPr kumimoji="0" lang="en-US" altLang="zh-CN" sz="160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Cambria Math" panose="02040503050406030204" pitchFamily="18" charset="0"/>
                            <a:ea typeface="微软雅黑" panose="020B0503020204020204" pitchFamily="34" charset="-122"/>
                            <a:cs typeface="Times New Roman" panose="02020603050405020304" pitchFamily="18" charset="0"/>
                          </a:rPr>
                          <m:t>𝑡</m:t>
                        </m:r>
                      </m:sub>
                    </m:sSub>
                  </m:oMath>
                </a14:m>
                <a:r>
                  <a:rPr kumimoji="0" lang="zh-CN" altLang="zh-CN" sz="16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后到达状态</a:t>
                </a:r>
                <a14:m>
                  <m:oMath xmlns:m="http://schemas.openxmlformats.org/officeDocument/2006/math">
                    <m:sSub>
                      <m:sSubPr>
                        <m:ctrlPr>
                          <a:rPr kumimoji="0" lang="zh-CN" altLang="zh-CN" sz="1600" b="0" i="1"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Cambria Math" panose="02040503050406030204" pitchFamily="18" charset="0"/>
                            <a:ea typeface="微软雅黑" panose="020B0503020204020204" pitchFamily="34" charset="-122"/>
                            <a:cs typeface="Times New Roman" panose="02020603050405020304" pitchFamily="18" charset="0"/>
                          </a:rPr>
                        </m:ctrlPr>
                      </m:sSubPr>
                      <m:e>
                        <m:r>
                          <a:rPr kumimoji="0" lang="en-US" altLang="zh-CN" sz="160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Cambria Math" panose="02040503050406030204" pitchFamily="18" charset="0"/>
                            <a:ea typeface="微软雅黑" panose="020B0503020204020204" pitchFamily="34" charset="-122"/>
                            <a:cs typeface="Times New Roman" panose="02020603050405020304" pitchFamily="18" charset="0"/>
                          </a:rPr>
                          <m:t>𝑆</m:t>
                        </m:r>
                      </m:e>
                      <m:sub>
                        <m:r>
                          <a:rPr kumimoji="0" lang="en-US" altLang="zh-CN" sz="160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Cambria Math" panose="02040503050406030204" pitchFamily="18" charset="0"/>
                            <a:ea typeface="微软雅黑" panose="020B0503020204020204" pitchFamily="34" charset="-122"/>
                            <a:cs typeface="Times New Roman" panose="02020603050405020304" pitchFamily="18" charset="0"/>
                          </a:rPr>
                          <m:t>𝑡</m:t>
                        </m:r>
                        <m:r>
                          <a:rPr kumimoji="0" lang="en-US" altLang="zh-CN" sz="160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Cambria Math" panose="02040503050406030204" pitchFamily="18" charset="0"/>
                            <a:ea typeface="微软雅黑" panose="020B0503020204020204" pitchFamily="34" charset="-122"/>
                            <a:cs typeface="Times New Roman" panose="02020603050405020304" pitchFamily="18" charset="0"/>
                          </a:rPr>
                          <m:t>+1</m:t>
                        </m:r>
                      </m:sub>
                    </m:sSub>
                  </m:oMath>
                </a14:m>
                <a:r>
                  <a:rPr kumimoji="0" lang="zh-CN" altLang="zh-CN" sz="16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时，智能体能够得到的奖励。</a:t>
                </a:r>
                <a:endParaRPr kumimoji="0" lang="en-US" altLang="zh-CN" sz="16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endParaRPr>
              </a:p>
              <a:p>
                <a:pPr marL="285750" marR="0" lvl="0" indent="-285750" algn="just" defTabSz="914400" rtl="0" eaLnBrk="1" fontAlgn="auto" latinLnBrk="0" hangingPunct="1">
                  <a:lnSpc>
                    <a:spcPct val="100000"/>
                  </a:lnSpc>
                  <a:spcBef>
                    <a:spcPts val="0"/>
                  </a:spcBef>
                  <a:spcAft>
                    <a:spcPts val="0"/>
                  </a:spcAft>
                  <a:buClrTx/>
                  <a:buSzTx/>
                  <a:buFont typeface="Wingdings" panose="05000000000000000000" pitchFamily="2" charset="2"/>
                  <a:buChar char="l"/>
                  <a:tabLst/>
                  <a:defRPr/>
                </a:pPr>
                <a:endParaRPr kumimoji="0" lang="en-US" altLang="zh-CN" sz="16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endParaRPr>
              </a:p>
              <a:p>
                <a:pPr marL="285750" marR="0" lvl="0" indent="-285750" algn="just" defTabSz="914400" rtl="0" eaLnBrk="1" fontAlgn="auto" latinLnBrk="0" hangingPunct="1">
                  <a:lnSpc>
                    <a:spcPct val="100000"/>
                  </a:lnSpc>
                  <a:spcBef>
                    <a:spcPts val="0"/>
                  </a:spcBef>
                  <a:spcAft>
                    <a:spcPts val="0"/>
                  </a:spcAft>
                  <a:buClrTx/>
                  <a:buSzTx/>
                  <a:buFont typeface="Wingdings" panose="05000000000000000000" pitchFamily="2" charset="2"/>
                  <a:buChar char="l"/>
                  <a:tabLst/>
                  <a:defRPr/>
                </a:pPr>
                <a:r>
                  <a:rPr kumimoji="0" lang="zh-CN" altLang="zh-CN" sz="1600" b="1" i="0" u="none" strike="noStrike" kern="1200" cap="none" spc="0" normalizeH="0" baseline="0" noProof="0" dirty="0">
                    <a:ln>
                      <a:noFill/>
                    </a:ln>
                    <a:solidFill>
                      <a:srgbClr val="FFFFCC"/>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折扣因子</a:t>
                </a:r>
                <a14:m>
                  <m:oMath xmlns:m="http://schemas.openxmlformats.org/officeDocument/2006/math">
                    <m:r>
                      <a:rPr kumimoji="0" lang="en-US" altLang="zh-CN" sz="1600" b="1" i="0" u="none" strike="noStrike" kern="1200" cap="none" spc="0" normalizeH="0" baseline="0" noProof="0">
                        <a:ln>
                          <a:noFill/>
                        </a:ln>
                        <a:solidFill>
                          <a:srgbClr val="FFFFCC"/>
                        </a:solidFill>
                        <a:effectLst>
                          <a:outerShdw blurRad="38100" dist="38100" dir="2700000" algn="tl">
                            <a:srgbClr val="000000">
                              <a:alpha val="43137"/>
                            </a:srgbClr>
                          </a:outerShdw>
                        </a:effectLst>
                        <a:uLnTx/>
                        <a:uFillTx/>
                        <a:latin typeface="Cambria Math" panose="02040503050406030204" pitchFamily="18" charset="0"/>
                        <a:ea typeface="微软雅黑" panose="020B0503020204020204" pitchFamily="34" charset="-122"/>
                        <a:cs typeface="Times New Roman" panose="02020603050405020304" pitchFamily="18" charset="0"/>
                      </a:rPr>
                      <m:t>𝛾</m:t>
                    </m:r>
                  </m:oMath>
                </a14:m>
                <a:r>
                  <a:rPr kumimoji="0" lang="zh-CN" altLang="zh-CN" sz="16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：后续时刻奖励对当前动作的价值系数，</a:t>
                </a:r>
                <a14:m>
                  <m:oMath xmlns:m="http://schemas.openxmlformats.org/officeDocument/2006/math">
                    <m:r>
                      <a:rPr kumimoji="0" lang="en-US" altLang="zh-CN" sz="160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Cambria Math" panose="02040503050406030204" pitchFamily="18" charset="0"/>
                        <a:ea typeface="微软雅黑" panose="020B0503020204020204" pitchFamily="34" charset="-122"/>
                        <a:cs typeface="Times New Roman" panose="02020603050405020304" pitchFamily="18" charset="0"/>
                      </a:rPr>
                      <m:t>𝛾</m:t>
                    </m:r>
                    <m:r>
                      <a:rPr kumimoji="0" lang="en-US" altLang="zh-CN" sz="160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Cambria Math" panose="02040503050406030204" pitchFamily="18" charset="0"/>
                        <a:ea typeface="微软雅黑" panose="020B0503020204020204" pitchFamily="34" charset="-122"/>
                        <a:cs typeface="Times New Roman" panose="02020603050405020304" pitchFamily="18" charset="0"/>
                      </a:rPr>
                      <m:t>∈[0,1]</m:t>
                    </m:r>
                  </m:oMath>
                </a14:m>
                <a:r>
                  <a:rPr kumimoji="0" lang="zh-CN" altLang="zh-CN" sz="16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6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mc:Choice>
        <mc:Fallback xmlns="">
          <p:sp>
            <p:nvSpPr>
              <p:cNvPr id="10" name="矩形 9">
                <a:extLst>
                  <a:ext uri="{FF2B5EF4-FFF2-40B4-BE49-F238E27FC236}">
                    <a16:creationId xmlns:a16="http://schemas.microsoft.com/office/drawing/2014/main" id="{7CB82FB6-F410-408B-9537-C511D4B0FF43}"/>
                  </a:ext>
                </a:extLst>
              </p:cNvPr>
              <p:cNvSpPr>
                <a:spLocks noRot="1" noChangeAspect="1" noMove="1" noResize="1" noEditPoints="1" noAdjustHandles="1" noChangeArrowheads="1" noChangeShapeType="1" noTextEdit="1"/>
              </p:cNvSpPr>
              <p:nvPr/>
            </p:nvSpPr>
            <p:spPr>
              <a:xfrm>
                <a:off x="1728751" y="2139306"/>
                <a:ext cx="9736418" cy="4063613"/>
              </a:xfrm>
              <a:prstGeom prst="rect">
                <a:avLst/>
              </a:prstGeom>
              <a:blipFill>
                <a:blip r:embed="rId4"/>
                <a:stretch>
                  <a:fillRect l="-313" r="-56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312548458"/>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583380" y="726948"/>
            <a:ext cx="7464387" cy="497934"/>
            <a:chOff x="4099943" y="2819853"/>
            <a:chExt cx="2570275" cy="497934"/>
          </a:xfrm>
        </p:grpSpPr>
        <p:sp>
          <p:nvSpPr>
            <p:cNvPr id="4" name="平行四边形 3"/>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5" name="平行四边形 4"/>
            <p:cNvSpPr/>
            <p:nvPr/>
          </p:nvSpPr>
          <p:spPr bwMode="auto">
            <a:xfrm>
              <a:off x="4122533" y="2819853"/>
              <a:ext cx="2547685"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6" name="矩形 5"/>
            <p:cNvSpPr/>
            <p:nvPr/>
          </p:nvSpPr>
          <p:spPr>
            <a:xfrm>
              <a:off x="4216534" y="2853798"/>
              <a:ext cx="2359684" cy="400110"/>
            </a:xfrm>
            <a:prstGeom prst="rect">
              <a:avLst/>
            </a:prstGeom>
          </p:spPr>
          <p:txBody>
            <a:bodyPr wrap="square">
              <a:spAutoFit/>
            </a:bodyPr>
            <a:lstStyle/>
            <a:p>
              <a:pPr marL="0" marR="0" lvl="0" indent="0" algn="ctr" defTabSz="914400" rtl="0" eaLnBrk="1" fontAlgn="auto" latinLnBrk="0" hangingPunct="1">
                <a:lnSpc>
                  <a:spcPct val="100000"/>
                </a:lnSpc>
                <a:spcBef>
                  <a:spcPct val="50000"/>
                </a:spcBef>
                <a:spcAft>
                  <a:spcPts val="0"/>
                </a:spcAft>
                <a:buClrTx/>
                <a:buSzTx/>
                <a:buFontTx/>
                <a:buNone/>
                <a:tabLst/>
                <a:defRPr/>
              </a:pPr>
              <a:r>
                <a:rPr kumimoji="0" lang="zh-CN" altLang="en-US" sz="2000" b="1" i="0" u="none" strike="noStrike" kern="1200" cap="none" spc="0" normalizeH="0" baseline="0" noProof="0" dirty="0">
                  <a:ln>
                    <a:noFill/>
                  </a:ln>
                  <a:solidFill>
                    <a:prstClr val="black">
                      <a:lumMod val="95000"/>
                      <a:lumOff val="5000"/>
                    </a:prstClr>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马尔可夫决策过程</a:t>
              </a:r>
              <a:endParaRPr kumimoji="0" lang="zh-CN" altLang="en-US" sz="2000" b="1" i="0" u="none" strike="noStrike" kern="120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endParaRPr>
            </a:p>
          </p:txBody>
        </p:sp>
      </p:grpSp>
      <p:sp>
        <p:nvSpPr>
          <p:cNvPr id="23" name="矩形 22">
            <a:extLst>
              <a:ext uri="{FF2B5EF4-FFF2-40B4-BE49-F238E27FC236}">
                <a16:creationId xmlns:a16="http://schemas.microsoft.com/office/drawing/2014/main" id="{6F77A2E9-3941-4386-A0DF-CDEBD25143F3}"/>
              </a:ext>
            </a:extLst>
          </p:cNvPr>
          <p:cNvSpPr/>
          <p:nvPr/>
        </p:nvSpPr>
        <p:spPr>
          <a:xfrm>
            <a:off x="852473" y="129010"/>
            <a:ext cx="2236510"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mn-cs"/>
              </a:rPr>
              <a:t>一、</a:t>
            </a: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强化学习问题定义</a:t>
            </a:r>
          </a:p>
        </p:txBody>
      </p:sp>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7E4ABE3D-2085-4459-865A-AA1B9BA9B3DE}"/>
                  </a:ext>
                </a:extLst>
              </p:cNvPr>
              <p:cNvSpPr/>
              <p:nvPr/>
            </p:nvSpPr>
            <p:spPr>
              <a:xfrm>
                <a:off x="1524000" y="1381988"/>
                <a:ext cx="9144000" cy="463973"/>
              </a:xfrm>
              <a:prstGeom prst="rect">
                <a:avLst/>
              </a:prstGeom>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zh-CN"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如下定义马尔可夫决策过程（</a:t>
                </a: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Markov decision process</a:t>
                </a:r>
                <a:r>
                  <a:rPr kumimoji="0" lang="zh-CN"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a:t>
                </a: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MDP</a:t>
                </a:r>
                <a:r>
                  <a:rPr kumimoji="0" lang="zh-CN"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a:t>
                </a:r>
                <a14:m>
                  <m:oMath xmlns:m="http://schemas.openxmlformats.org/officeDocument/2006/math">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𝑀𝐷𝑃</m:t>
                    </m:r>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m:t>
                    </m:r>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𝑆</m:t>
                    </m:r>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m:t>
                    </m:r>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𝐴</m:t>
                    </m:r>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m:t>
                    </m:r>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𝑃</m:t>
                    </m:r>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m:t>
                    </m:r>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𝑅</m:t>
                    </m:r>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m:t>
                    </m:r>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𝛾</m:t>
                    </m:r>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m:t>
                    </m:r>
                  </m:oMath>
                </a14:m>
                <a:endPar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mc:Choice>
        <mc:Fallback xmlns="">
          <p:sp>
            <p:nvSpPr>
              <p:cNvPr id="7" name="矩形 6">
                <a:extLst>
                  <a:ext uri="{FF2B5EF4-FFF2-40B4-BE49-F238E27FC236}">
                    <a16:creationId xmlns:a16="http://schemas.microsoft.com/office/drawing/2014/main" id="{7E4ABE3D-2085-4459-865A-AA1B9BA9B3DE}"/>
                  </a:ext>
                </a:extLst>
              </p:cNvPr>
              <p:cNvSpPr>
                <a:spLocks noRot="1" noChangeAspect="1" noMove="1" noResize="1" noEditPoints="1" noAdjustHandles="1" noChangeArrowheads="1" noChangeShapeType="1" noTextEdit="1"/>
              </p:cNvSpPr>
              <p:nvPr/>
            </p:nvSpPr>
            <p:spPr>
              <a:xfrm>
                <a:off x="1524000" y="1381988"/>
                <a:ext cx="9144000" cy="463973"/>
              </a:xfrm>
              <a:prstGeom prst="rect">
                <a:avLst/>
              </a:prstGeom>
              <a:blipFill>
                <a:blip r:embed="rId3"/>
                <a:stretch>
                  <a:fillRect b="-21053"/>
                </a:stretch>
              </a:blipFill>
            </p:spPr>
            <p:txBody>
              <a:bodyPr/>
              <a:lstStyle/>
              <a:p>
                <a:r>
                  <a:rPr lang="zh-CN" altLang="en-US">
                    <a:noFill/>
                  </a:rPr>
                  <a:t> </a:t>
                </a:r>
              </a:p>
            </p:txBody>
          </p:sp>
        </mc:Fallback>
      </mc:AlternateContent>
      <p:pic>
        <p:nvPicPr>
          <p:cNvPr id="2" name="图片 1">
            <a:extLst>
              <a:ext uri="{FF2B5EF4-FFF2-40B4-BE49-F238E27FC236}">
                <a16:creationId xmlns:a16="http://schemas.microsoft.com/office/drawing/2014/main" id="{8E6EE76F-A838-4571-B28F-248A34502525}"/>
              </a:ext>
            </a:extLst>
          </p:cNvPr>
          <p:cNvPicPr>
            <a:picLocks noChangeAspect="1"/>
          </p:cNvPicPr>
          <p:nvPr/>
        </p:nvPicPr>
        <p:blipFill>
          <a:blip r:embed="rId4"/>
          <a:stretch>
            <a:fillRect/>
          </a:stretch>
        </p:blipFill>
        <p:spPr>
          <a:xfrm>
            <a:off x="8800309" y="2540651"/>
            <a:ext cx="3025931" cy="2794144"/>
          </a:xfrm>
          <a:prstGeom prst="rect">
            <a:avLst/>
          </a:prstGeom>
        </p:spPr>
      </p:pic>
      <p:pic>
        <p:nvPicPr>
          <p:cNvPr id="8" name="图片 7">
            <a:extLst>
              <a:ext uri="{FF2B5EF4-FFF2-40B4-BE49-F238E27FC236}">
                <a16:creationId xmlns:a16="http://schemas.microsoft.com/office/drawing/2014/main" id="{90233E78-DC71-4992-9339-4144074FF8FA}"/>
              </a:ext>
            </a:extLst>
          </p:cNvPr>
          <p:cNvPicPr>
            <a:picLocks noChangeAspect="1"/>
          </p:cNvPicPr>
          <p:nvPr/>
        </p:nvPicPr>
        <p:blipFill>
          <a:blip r:embed="rId5"/>
          <a:stretch>
            <a:fillRect/>
          </a:stretch>
        </p:blipFill>
        <p:spPr>
          <a:xfrm>
            <a:off x="5353230" y="2702061"/>
            <a:ext cx="3483154" cy="2354676"/>
          </a:xfrm>
          <a:prstGeom prst="rect">
            <a:avLst/>
          </a:prstGeom>
        </p:spPr>
      </p:pic>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id="{09F0CB8A-B839-4252-8DD0-7248A078B51E}"/>
                  </a:ext>
                </a:extLst>
              </p:cNvPr>
              <p:cNvSpPr/>
              <p:nvPr/>
            </p:nvSpPr>
            <p:spPr>
              <a:xfrm>
                <a:off x="252375" y="2179581"/>
                <a:ext cx="6096000" cy="3246723"/>
              </a:xfrm>
              <a:prstGeom prst="rect">
                <a:avLst/>
              </a:prstGeom>
            </p:spPr>
            <p:txBody>
              <a:bodyPr>
                <a:spAutoFit/>
              </a:bodyPr>
              <a:lstStyle/>
              <a:p>
                <a:pPr marL="342900" marR="0" lvl="0" indent="-342900" algn="just"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zh-CN" altLang="en-US" sz="1600" b="0" i="0" u="none" strike="noStrike" kern="1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状态集合</a:t>
                </a:r>
                <a14:m>
                  <m:oMath xmlns:m="http://schemas.openxmlformats.org/officeDocument/2006/math">
                    <m:r>
                      <a:rPr kumimoji="0" lang="zh-CN" altLang="en-US" sz="16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𝑆</m:t>
                    </m:r>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sSub>
                      <m:sSubPr>
                        <m:ctrlPr>
                          <a:rPr kumimoji="0" lang="zh-CN" altLang="zh-CN" sz="16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𝑠</m:t>
                        </m:r>
                      </m:e>
                      <m:sub>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1</m:t>
                        </m:r>
                      </m:sub>
                    </m:sSub>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sSub>
                      <m:sSubPr>
                        <m:ctrlPr>
                          <a:rPr kumimoji="0" lang="zh-CN" altLang="zh-CN" sz="16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𝑠</m:t>
                        </m:r>
                      </m:e>
                      <m:sub>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2</m:t>
                        </m:r>
                      </m:sub>
                    </m:sSub>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 </m:t>
                    </m:r>
                    <m:sSub>
                      <m:sSubPr>
                        <m:ctrlPr>
                          <a:rPr kumimoji="0" lang="zh-CN" altLang="zh-CN" sz="16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𝑠</m:t>
                        </m:r>
                      </m:e>
                      <m:sub>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9</m:t>
                        </m:r>
                      </m:sub>
                    </m:sSub>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sSub>
                      <m:sSubPr>
                        <m:ctrlPr>
                          <a:rPr kumimoji="0" lang="zh-CN" altLang="zh-CN" sz="16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𝑠</m:t>
                        </m:r>
                      </m:e>
                      <m:sub>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𝑑</m:t>
                        </m:r>
                      </m:sub>
                    </m:sSub>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oMath>
                </a14:m>
                <a:endParaRPr kumimoji="0" lang="zh-CN" altLang="zh-CN" sz="1600" b="0" i="0" u="none" strike="noStrike" kern="1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a:p>
                <a:pPr marL="342900" marR="0" lvl="0" indent="-342900" algn="just" defTabSz="914400" rtl="0" eaLnBrk="1" fontAlgn="auto" latinLnBrk="0" hangingPunct="1">
                  <a:lnSpc>
                    <a:spcPts val="2200"/>
                  </a:lnSpc>
                  <a:spcBef>
                    <a:spcPts val="0"/>
                  </a:spcBef>
                  <a:spcAft>
                    <a:spcPts val="0"/>
                  </a:spcAft>
                  <a:buClrTx/>
                  <a:buSzTx/>
                  <a:buFont typeface="Wingdings" panose="05000000000000000000" pitchFamily="2" charset="2"/>
                  <a:buChar char=""/>
                  <a:tabLst/>
                  <a:defRPr/>
                </a:pPr>
                <a:r>
                  <a:rPr kumimoji="0" lang="zh-CN" altLang="en-US" sz="1600" b="0" i="0" u="none" strike="noStrike" kern="1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动作集合</a:t>
                </a:r>
                <a14:m>
                  <m:oMath xmlns:m="http://schemas.openxmlformats.org/officeDocument/2006/math">
                    <m:r>
                      <a:rPr kumimoji="0" lang="zh-CN" altLang="en-US" sz="1600" b="0" i="1" u="none" strike="noStrike" kern="100" cap="none" spc="0" normalizeH="0" baseline="0" noProof="0" dirty="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𝐴</m:t>
                    </m:r>
                    <m:r>
                      <a:rPr kumimoji="0" lang="en-US" altLang="zh-CN" sz="1600" b="0" i="0" u="none" strike="noStrike" kern="1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d>
                      <m:dPr>
                        <m:begChr m:val="{"/>
                        <m:endChr m:val="}"/>
                        <m:ctrlP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ctrlPr>
                      </m:dPr>
                      <m:e>
                        <m:r>
                          <a:rPr kumimoji="0" lang="zh-CN" altLang="zh-CN" sz="1600" b="0" i="0" u="none" strike="noStrike" kern="1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上</m:t>
                        </m:r>
                        <m:r>
                          <m:rPr>
                            <m:nor/>
                          </m:rPr>
                          <a:rPr kumimoji="0" lang="zh-CN" altLang="zh-CN" sz="1600" b="0" i="0" u="none" strike="noStrike" kern="1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m:t>，右</m:t>
                        </m:r>
                      </m:e>
                    </m:d>
                  </m:oMath>
                </a14:m>
                <a:endParaRPr kumimoji="0" lang="en-US" altLang="zh-CN" sz="1600" b="0" i="0" u="none" strike="noStrike" kern="1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a:p>
                <a:pPr marL="342900" marR="0" lvl="0" indent="-342900" algn="just" defTabSz="914400" rtl="0" eaLnBrk="1" fontAlgn="auto" latinLnBrk="0" hangingPunct="1">
                  <a:lnSpc>
                    <a:spcPts val="2200"/>
                  </a:lnSpc>
                  <a:spcBef>
                    <a:spcPts val="0"/>
                  </a:spcBef>
                  <a:spcAft>
                    <a:spcPts val="0"/>
                  </a:spcAft>
                  <a:buClrTx/>
                  <a:buSzTx/>
                  <a:buFont typeface="Wingdings" panose="05000000000000000000" pitchFamily="2" charset="2"/>
                  <a:buChar char=""/>
                  <a:tabLst/>
                  <a:defRPr/>
                </a:pPr>
                <a:endParaRPr kumimoji="0" lang="en-US" altLang="zh-CN" sz="1600" b="0" i="1"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342900" marR="0" lvl="0" indent="-342900" algn="just" defTabSz="914400" rtl="0" eaLnBrk="1" fontAlgn="auto" latinLnBrk="0" hangingPunct="1">
                  <a:lnSpc>
                    <a:spcPts val="2200"/>
                  </a:lnSpc>
                  <a:spcBef>
                    <a:spcPts val="0"/>
                  </a:spcBef>
                  <a:spcAft>
                    <a:spcPts val="0"/>
                  </a:spcAft>
                  <a:buClrTx/>
                  <a:buSzTx/>
                  <a:buFont typeface="Wingdings" panose="05000000000000000000" pitchFamily="2" charset="2"/>
                  <a:buChar char=""/>
                  <a:tabLst/>
                  <a:defRPr/>
                </a:pPr>
                <a:endParaRPr kumimoji="0" lang="en-US" altLang="zh-CN" sz="1600" b="0" i="1"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342900" marR="0" lvl="0" indent="-342900" algn="just" defTabSz="914400" rtl="0" eaLnBrk="1" fontAlgn="auto" latinLnBrk="0" hangingPunct="1">
                  <a:lnSpc>
                    <a:spcPts val="2200"/>
                  </a:lnSpc>
                  <a:spcBef>
                    <a:spcPts val="0"/>
                  </a:spcBef>
                  <a:spcAft>
                    <a:spcPts val="0"/>
                  </a:spcAft>
                  <a:buClrTx/>
                  <a:buSzTx/>
                  <a:buFont typeface="Wingdings" panose="05000000000000000000" pitchFamily="2" charset="2"/>
                  <a:buChar char=""/>
                  <a:tabLst/>
                  <a:defRPr/>
                </a:pPr>
                <a:endParaRPr kumimoji="0" lang="en-US" altLang="zh-CN" sz="1600" b="0" i="1"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285750" marR="0" lvl="0" indent="-285750" algn="just" defTabSz="914400" rtl="0" eaLnBrk="1" fontAlgn="auto" latinLnBrk="0" hangingPunct="1">
                  <a:lnSpc>
                    <a:spcPts val="2200"/>
                  </a:lnSpc>
                  <a:spcBef>
                    <a:spcPts val="0"/>
                  </a:spcBef>
                  <a:spcAft>
                    <a:spcPts val="0"/>
                  </a:spcAft>
                  <a:buClrTx/>
                  <a:buSzTx/>
                  <a:buFont typeface="Wingdings" panose="05000000000000000000" pitchFamily="2" charset="2"/>
                  <a:buChar char="l"/>
                  <a:tabLst/>
                  <a:defRPr/>
                </a:pP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奖励</a:t>
                </a:r>
                <a14:m>
                  <m:oMath xmlns:m="http://schemas.openxmlformats.org/officeDocument/2006/math">
                    <m:r>
                      <a:rPr kumimoji="0" lang="zh-CN" altLang="en-US" sz="1600" b="0" i="1" u="none" strike="noStrike" kern="1200" cap="none" spc="0" normalizeH="0" baseline="0" noProof="0" smtClean="0">
                        <a:ln>
                          <a:noFill/>
                        </a:ln>
                        <a:solidFill>
                          <a:prstClr val="black"/>
                        </a:solidFill>
                        <a:effectLst/>
                        <a:uLnTx/>
                        <a:uFillTx/>
                        <a:latin typeface="Cambria Math" panose="02040503050406030204" pitchFamily="18" charset="0"/>
                        <a:cs typeface="+mn-cs"/>
                      </a:rPr>
                      <m:t>函数</m:t>
                    </m:r>
                    <m:r>
                      <a:rPr kumimoji="0" lang="zh-CN" altLang="en-US" sz="1600" b="0" i="1"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𝑅</m:t>
                    </m:r>
                    <m:d>
                      <m:dPr>
                        <m:ctrlPr>
                          <a:rPr kumimoji="0" lang="zh-CN"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ctrlPr>
                      </m:dPr>
                      <m:e>
                        <m:sSub>
                          <m:sSubPr>
                            <m:ctrlPr>
                              <a:rPr kumimoji="0" lang="zh-CN"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𝑆</m:t>
                            </m:r>
                          </m:e>
                          <m:sub>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𝑡</m:t>
                            </m:r>
                          </m:sub>
                        </m:sSub>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m:t>
                        </m:r>
                        <m:sSub>
                          <m:sSubPr>
                            <m:ctrlPr>
                              <a:rPr kumimoji="0" lang="zh-CN"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𝐴</m:t>
                            </m:r>
                          </m:e>
                          <m:sub>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𝑡</m:t>
                            </m:r>
                          </m:sub>
                        </m:sSub>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m:t>
                        </m:r>
                        <m:sSub>
                          <m:sSubPr>
                            <m:ctrlPr>
                              <a:rPr kumimoji="0" lang="zh-CN"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𝑆</m:t>
                            </m:r>
                          </m:e>
                          <m:sub>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𝑡</m:t>
                            </m:r>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+1</m:t>
                            </m:r>
                          </m:sub>
                        </m:sSub>
                      </m:e>
                    </m:d>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m:t>
                    </m:r>
                    <m:d>
                      <m:dPr>
                        <m:begChr m:val="{"/>
                        <m:endChr m:val=""/>
                        <m:ctrlPr>
                          <a:rPr kumimoji="0" lang="zh-CN"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ctrlPr>
                      </m:dPr>
                      <m:e>
                        <m:m>
                          <m:mPr>
                            <m:mcs>
                              <m:mc>
                                <m:mcPr>
                                  <m:count m:val="2"/>
                                  <m:mcJc m:val="center"/>
                                </m:mcPr>
                              </m:mc>
                            </m:mcs>
                            <m:ctrlPr>
                              <a:rPr kumimoji="0" lang="zh-CN"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ctrlPr>
                          </m:mPr>
                          <m:mr>
                            <m:e>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1,</m:t>
                              </m:r>
                            </m:e>
                            <m:e>
                              <m:r>
                                <a:rPr kumimoji="0" lang="zh-CN" altLang="zh-CN" sz="1600" b="0" i="0" u="none" strike="noStrike" kern="1200" cap="none" spc="0" normalizeH="0" baseline="0" noProof="0">
                                  <a:ln>
                                    <a:noFill/>
                                  </a:ln>
                                  <a:solidFill>
                                    <a:prstClr val="black"/>
                                  </a:solidFill>
                                  <a:effectLst/>
                                  <a:uLnTx/>
                                  <a:uFillTx/>
                                  <a:latin typeface="Cambria Math" panose="02040503050406030204" pitchFamily="18" charset="0"/>
                                  <a:cs typeface="+mn-cs"/>
                                </a:rPr>
                                <m:t>如果</m:t>
                              </m:r>
                              <m:sSub>
                                <m:sSubPr>
                                  <m:ctrlPr>
                                    <a:rPr kumimoji="0" lang="zh-CN"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𝑆</m:t>
                                  </m:r>
                                </m:e>
                                <m:sub>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𝑡</m:t>
                                  </m:r>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+1</m:t>
                                  </m:r>
                                </m:sub>
                              </m:sSub>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m:t>
                              </m:r>
                              <m:sSub>
                                <m:sSubPr>
                                  <m:ctrlPr>
                                    <a:rPr kumimoji="0" lang="zh-CN"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𝑠</m:t>
                                  </m:r>
                                </m:e>
                                <m:sub>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9</m:t>
                                  </m:r>
                                </m:sub>
                              </m:sSub>
                            </m:e>
                          </m:mr>
                          <m:mr>
                            <m:e>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−1,</m:t>
                              </m:r>
                            </m:e>
                            <m:e>
                              <m:r>
                                <a:rPr kumimoji="0" lang="zh-CN" altLang="zh-CN" sz="1600" b="0" i="0" u="none" strike="noStrike" kern="1200" cap="none" spc="0" normalizeH="0" baseline="0" noProof="0">
                                  <a:ln>
                                    <a:noFill/>
                                  </a:ln>
                                  <a:solidFill>
                                    <a:prstClr val="black"/>
                                  </a:solidFill>
                                  <a:effectLst/>
                                  <a:uLnTx/>
                                  <a:uFillTx/>
                                  <a:latin typeface="Cambria Math" panose="02040503050406030204" pitchFamily="18" charset="0"/>
                                  <a:cs typeface="+mn-cs"/>
                                </a:rPr>
                                <m:t>如果</m:t>
                              </m:r>
                              <m:sSub>
                                <m:sSubPr>
                                  <m:ctrlPr>
                                    <a:rPr kumimoji="0" lang="zh-CN"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𝑆</m:t>
                                  </m:r>
                                </m:e>
                                <m:sub>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𝑡</m:t>
                                  </m:r>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+1</m:t>
                                  </m:r>
                                </m:sub>
                              </m:sSub>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m:t>
                              </m:r>
                              <m:sSub>
                                <m:sSubPr>
                                  <m:ctrlPr>
                                    <a:rPr kumimoji="0" lang="zh-CN"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𝑠</m:t>
                                  </m:r>
                                </m:e>
                                <m:sub>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𝑑</m:t>
                                  </m:r>
                                </m:sub>
                              </m:sSub>
                            </m:e>
                          </m:mr>
                          <m:mr>
                            <m:e>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0,</m:t>
                              </m:r>
                            </m:e>
                            <m:e>
                              <m:r>
                                <a:rPr kumimoji="0" lang="zh-CN" altLang="zh-CN" sz="1600" b="0" i="0" u="none" strike="noStrike" kern="1200" cap="none" spc="0" normalizeH="0" baseline="0" noProof="0">
                                  <a:ln>
                                    <a:noFill/>
                                  </a:ln>
                                  <a:solidFill>
                                    <a:prstClr val="black"/>
                                  </a:solidFill>
                                  <a:effectLst/>
                                  <a:uLnTx/>
                                  <a:uFillTx/>
                                  <a:latin typeface="Cambria Math" panose="02040503050406030204" pitchFamily="18" charset="0"/>
                                  <a:cs typeface="+mn-cs"/>
                                </a:rPr>
                                <m:t>其他情况</m:t>
                              </m:r>
                              <m:r>
                                <a:rPr kumimoji="0" lang="zh-CN" altLang="zh-CN" sz="1600" b="0" i="0" u="none" strike="noStrike" kern="1200" cap="none" spc="0" normalizeH="0" baseline="0" noProof="0">
                                  <a:ln>
                                    <a:noFill/>
                                  </a:ln>
                                  <a:solidFill>
                                    <a:prstClr val="black"/>
                                  </a:solidFill>
                                  <a:effectLst/>
                                  <a:uLnTx/>
                                  <a:uFillTx/>
                                  <a:latin typeface="Cambria Math" panose="02040503050406030204" pitchFamily="18" charset="0"/>
                                  <a:cs typeface="+mn-cs"/>
                                </a:rPr>
                                <m:t> </m:t>
                              </m:r>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         </m:t>
                              </m:r>
                            </m:e>
                          </m:mr>
                        </m:m>
                      </m:e>
                    </m:d>
                  </m:oMath>
                </a14:m>
                <a:endParaRPr kumimoji="0" lang="zh-CN"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 </a:t>
                </a:r>
                <a:endParaRPr kumimoji="0" lang="zh-CN"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l"/>
                  <a:tabLst/>
                  <a:defRPr/>
                </a:pP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折扣因子：</a:t>
                </a:r>
                <a14:m>
                  <m:oMath xmlns:m="http://schemas.openxmlformats.org/officeDocument/2006/math">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𝛾</m:t>
                    </m:r>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=0.99</m:t>
                    </m:r>
                  </m:oMath>
                </a14:m>
                <a:endPar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l"/>
                  <a:tabLst/>
                  <a:defRPr/>
                </a:pPr>
                <a:endPar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l"/>
                  <a:tabLst/>
                  <a:defRPr/>
                </a:pPr>
                <a:r>
                  <a:rPr kumimoji="0" lang="zh-CN"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初始状态</a:t>
                </a:r>
                <a14:m>
                  <m:oMath xmlns:m="http://schemas.openxmlformats.org/officeDocument/2006/math">
                    <m:sSub>
                      <m:sSubPr>
                        <m:ctrlPr>
                          <a:rPr kumimoji="0" lang="zh-CN"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𝑆</m:t>
                        </m:r>
                      </m:e>
                      <m:sub>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0</m:t>
                        </m:r>
                      </m:sub>
                    </m:sSub>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m:t>
                    </m:r>
                    <m:sSub>
                      <m:sSubPr>
                        <m:ctrlPr>
                          <a:rPr kumimoji="0" lang="zh-CN"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𝑠</m:t>
                        </m:r>
                      </m:e>
                      <m:sub>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1</m:t>
                        </m:r>
                      </m:sub>
                    </m:sSub>
                  </m:oMath>
                </a14:m>
                <a:r>
                  <a:rPr kumimoji="0" lang="zh-CN"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，终止状态集合</a:t>
                </a:r>
                <a14:m>
                  <m:oMath xmlns:m="http://schemas.openxmlformats.org/officeDocument/2006/math">
                    <m:sSub>
                      <m:sSubPr>
                        <m:ctrlPr>
                          <a:rPr kumimoji="0" lang="zh-CN"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𝑆</m:t>
                        </m:r>
                      </m:e>
                      <m:sub>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𝑇</m:t>
                        </m:r>
                      </m:sub>
                    </m:sSub>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m:t>
                    </m:r>
                    <m:sSub>
                      <m:sSubPr>
                        <m:ctrlPr>
                          <a:rPr kumimoji="0" lang="zh-CN"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𝑠</m:t>
                        </m:r>
                      </m:e>
                      <m:sub>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9</m:t>
                        </m:r>
                      </m:sub>
                    </m:sSub>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m:t>
                    </m:r>
                    <m:sSub>
                      <m:sSubPr>
                        <m:ctrlPr>
                          <a:rPr kumimoji="0" lang="zh-CN"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𝑠</m:t>
                        </m:r>
                      </m:e>
                      <m:sub>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𝑑</m:t>
                        </m:r>
                      </m:sub>
                    </m:sSub>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m:t>
                    </m:r>
                  </m:oMath>
                </a14:m>
                <a:r>
                  <a:rPr kumimoji="0" lang="zh-CN"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p>
              <a:p>
                <a:pPr marL="342900" marR="0" lvl="0" indent="-342900" algn="just" defTabSz="914400" rtl="0" eaLnBrk="1" fontAlgn="auto" latinLnBrk="0" hangingPunct="1">
                  <a:lnSpc>
                    <a:spcPts val="2200"/>
                  </a:lnSpc>
                  <a:spcBef>
                    <a:spcPts val="0"/>
                  </a:spcBef>
                  <a:spcAft>
                    <a:spcPts val="0"/>
                  </a:spcAft>
                  <a:buClrTx/>
                  <a:buSzTx/>
                  <a:buFont typeface="Wingdings" panose="05000000000000000000" pitchFamily="2" charset="2"/>
                  <a:buChar char=""/>
                  <a:tabLst/>
                  <a:defRPr/>
                </a:pPr>
                <a:endParaRPr kumimoji="0" lang="zh-CN" altLang="zh-CN" sz="1600" b="0" i="0" u="none" strike="noStrike" kern="1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mc:Choice>
        <mc:Fallback xmlns="">
          <p:sp>
            <p:nvSpPr>
              <p:cNvPr id="11" name="矩形 10">
                <a:extLst>
                  <a:ext uri="{FF2B5EF4-FFF2-40B4-BE49-F238E27FC236}">
                    <a16:creationId xmlns:a16="http://schemas.microsoft.com/office/drawing/2014/main" id="{09F0CB8A-B839-4252-8DD0-7248A078B51E}"/>
                  </a:ext>
                </a:extLst>
              </p:cNvPr>
              <p:cNvSpPr>
                <a:spLocks noRot="1" noChangeAspect="1" noMove="1" noResize="1" noEditPoints="1" noAdjustHandles="1" noChangeArrowheads="1" noChangeShapeType="1" noTextEdit="1"/>
              </p:cNvSpPr>
              <p:nvPr/>
            </p:nvSpPr>
            <p:spPr>
              <a:xfrm>
                <a:off x="252375" y="2179581"/>
                <a:ext cx="6096000" cy="3246723"/>
              </a:xfrm>
              <a:prstGeom prst="rect">
                <a:avLst/>
              </a:prstGeom>
              <a:blipFill>
                <a:blip r:embed="rId6"/>
                <a:stretch>
                  <a:fillRect l="-400" t="-56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563011261"/>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583380" y="726948"/>
            <a:ext cx="7464387" cy="497934"/>
            <a:chOff x="4099943" y="2819853"/>
            <a:chExt cx="2570275" cy="497934"/>
          </a:xfrm>
        </p:grpSpPr>
        <p:sp>
          <p:nvSpPr>
            <p:cNvPr id="4" name="平行四边形 3"/>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5" name="平行四边形 4"/>
            <p:cNvSpPr/>
            <p:nvPr/>
          </p:nvSpPr>
          <p:spPr bwMode="auto">
            <a:xfrm>
              <a:off x="4122533" y="2819853"/>
              <a:ext cx="2547685"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6" name="矩形 5"/>
            <p:cNvSpPr/>
            <p:nvPr/>
          </p:nvSpPr>
          <p:spPr>
            <a:xfrm>
              <a:off x="4216534" y="2853798"/>
              <a:ext cx="2359684" cy="400110"/>
            </a:xfrm>
            <a:prstGeom prst="rect">
              <a:avLst/>
            </a:prstGeom>
          </p:spPr>
          <p:txBody>
            <a:bodyPr wrap="square">
              <a:spAutoFit/>
            </a:bodyPr>
            <a:lstStyle/>
            <a:p>
              <a:pPr marL="0" marR="0" lvl="0" indent="0" algn="ctr" defTabSz="914400" rtl="0" eaLnBrk="1" fontAlgn="auto" latinLnBrk="0" hangingPunct="1">
                <a:lnSpc>
                  <a:spcPct val="100000"/>
                </a:lnSpc>
                <a:spcBef>
                  <a:spcPct val="50000"/>
                </a:spcBef>
                <a:spcAft>
                  <a:spcPts val="0"/>
                </a:spcAft>
                <a:buClrTx/>
                <a:buSzTx/>
                <a:buFontTx/>
                <a:buNone/>
                <a:tabLst/>
                <a:defRPr/>
              </a:pPr>
              <a:r>
                <a:rPr kumimoji="0" lang="zh-CN" altLang="en-US" sz="2000" b="1" i="0" u="none" strike="noStrike" kern="1200" cap="none" spc="0" normalizeH="0" baseline="0" noProof="0" dirty="0">
                  <a:ln>
                    <a:noFill/>
                  </a:ln>
                  <a:solidFill>
                    <a:prstClr val="black">
                      <a:lumMod val="95000"/>
                      <a:lumOff val="5000"/>
                    </a:prstClr>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马尔可夫决策过程：如何与环境交互</a:t>
              </a:r>
              <a:endParaRPr kumimoji="0" lang="zh-CN" altLang="en-US" sz="2000" b="1" i="0" u="none" strike="noStrike" kern="120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endParaRPr>
            </a:p>
          </p:txBody>
        </p:sp>
      </p:grpSp>
      <p:sp>
        <p:nvSpPr>
          <p:cNvPr id="23" name="矩形 22">
            <a:extLst>
              <a:ext uri="{FF2B5EF4-FFF2-40B4-BE49-F238E27FC236}">
                <a16:creationId xmlns:a16="http://schemas.microsoft.com/office/drawing/2014/main" id="{6F77A2E9-3941-4386-A0DF-CDEBD25143F3}"/>
              </a:ext>
            </a:extLst>
          </p:cNvPr>
          <p:cNvSpPr/>
          <p:nvPr/>
        </p:nvSpPr>
        <p:spPr>
          <a:xfrm>
            <a:off x="852473" y="129010"/>
            <a:ext cx="2236510"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mn-cs"/>
              </a:rPr>
              <a:t>一、</a:t>
            </a: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强化学习问题定义</a:t>
            </a:r>
          </a:p>
        </p:txBody>
      </p:sp>
      <p:pic>
        <p:nvPicPr>
          <p:cNvPr id="9" name="图片 8">
            <a:extLst>
              <a:ext uri="{FF2B5EF4-FFF2-40B4-BE49-F238E27FC236}">
                <a16:creationId xmlns:a16="http://schemas.microsoft.com/office/drawing/2014/main" id="{D376633D-7008-468C-AE46-2FAC44CED61C}"/>
              </a:ext>
            </a:extLst>
          </p:cNvPr>
          <p:cNvPicPr>
            <a:picLocks noChangeAspect="1"/>
          </p:cNvPicPr>
          <p:nvPr/>
        </p:nvPicPr>
        <p:blipFill>
          <a:blip r:embed="rId3"/>
          <a:stretch>
            <a:fillRect/>
          </a:stretch>
        </p:blipFill>
        <p:spPr>
          <a:xfrm>
            <a:off x="3953399" y="1574709"/>
            <a:ext cx="3936723" cy="1107531"/>
          </a:xfrm>
          <a:prstGeom prst="rect">
            <a:avLst/>
          </a:prstGeom>
        </p:spPr>
      </p:pic>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E7DA5568-5FFB-4962-BD4A-ADBF1D1E40D3}"/>
                  </a:ext>
                </a:extLst>
              </p:cNvPr>
              <p:cNvSpPr/>
              <p:nvPr/>
            </p:nvSpPr>
            <p:spPr>
              <a:xfrm>
                <a:off x="1209821" y="2842122"/>
                <a:ext cx="9772357" cy="2481449"/>
              </a:xfrm>
              <a:prstGeom prst="rect">
                <a:avLst/>
              </a:prstGeom>
            </p:spPr>
            <p:txBody>
              <a:bodyPr wrap="square">
                <a:spAutoFit/>
              </a:bodyPr>
              <a:lstStyle/>
              <a:p>
                <a:pPr marL="0" marR="0" lvl="0" indent="266700" algn="just" defTabSz="914400" rtl="0" eaLnBrk="1" fontAlgn="auto" latinLnBrk="0" hangingPunct="1">
                  <a:lnSpc>
                    <a:spcPct val="150000"/>
                  </a:lnSpc>
                  <a:spcBef>
                    <a:spcPts val="0"/>
                  </a:spcBef>
                  <a:spcAft>
                    <a:spcPts val="0"/>
                  </a:spcAft>
                  <a:buClrTx/>
                  <a:buSzTx/>
                  <a:buFontTx/>
                  <a:buNone/>
                  <a:tabLst/>
                  <a:defRPr/>
                </a:pPr>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马尔可夫决策过程刻画了智能体与环境的交互特点，这一交互可用图</a:t>
                </a:r>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6.6</a:t>
                </a:r>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简洁概括。如图所示，智能体从初始状态</a:t>
                </a:r>
                <a14:m>
                  <m:oMath xmlns:m="http://schemas.openxmlformats.org/officeDocument/2006/math">
                    <m:sSub>
                      <m:sSubPr>
                        <m:ctrlPr>
                          <a:rPr kumimoji="0" lang="zh-CN" altLang="zh-CN"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𝑆</m:t>
                        </m:r>
                      </m:e>
                      <m:sub>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0</m:t>
                        </m:r>
                      </m:sub>
                    </m:sSub>
                  </m:oMath>
                </a14:m>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开始，根据策略执行动作</a:t>
                </a:r>
                <a14:m>
                  <m:oMath xmlns:m="http://schemas.openxmlformats.org/officeDocument/2006/math">
                    <m:sSub>
                      <m:sSubPr>
                        <m:ctrlPr>
                          <a:rPr kumimoji="0" lang="zh-CN" altLang="zh-CN"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𝐴</m:t>
                        </m:r>
                      </m:e>
                      <m:sub>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0</m:t>
                        </m:r>
                      </m:sub>
                    </m:sSub>
                  </m:oMath>
                </a14:m>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，得到奖励值</a:t>
                </a:r>
                <a14:m>
                  <m:oMath xmlns:m="http://schemas.openxmlformats.org/officeDocument/2006/math">
                    <m:sSub>
                      <m:sSubPr>
                        <m:ctrlPr>
                          <a:rPr kumimoji="0" lang="zh-CN" altLang="zh-CN"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𝑅</m:t>
                        </m:r>
                      </m:e>
                      <m:sub>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1</m:t>
                        </m:r>
                      </m:sub>
                    </m:sSub>
                  </m:oMath>
                </a14:m>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，同时状态转移到</a:t>
                </a:r>
                <a14:m>
                  <m:oMath xmlns:m="http://schemas.openxmlformats.org/officeDocument/2006/math">
                    <m:sSub>
                      <m:sSubPr>
                        <m:ctrlPr>
                          <a:rPr kumimoji="0" lang="zh-CN" altLang="zh-CN"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𝑆</m:t>
                        </m:r>
                      </m:e>
                      <m:sub>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1</m:t>
                        </m:r>
                      </m:sub>
                    </m:sSub>
                  </m:oMath>
                </a14:m>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，以此类推。于是，可得到一个状态序列</a:t>
                </a:r>
                <a14:m>
                  <m:oMath xmlns:m="http://schemas.openxmlformats.org/officeDocument/2006/math">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sSub>
                      <m:sSubPr>
                        <m:ctrlPr>
                          <a:rPr kumimoji="0" lang="zh-CN" altLang="zh-CN"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𝑆</m:t>
                        </m:r>
                      </m:e>
                      <m:sub>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0</m:t>
                        </m:r>
                      </m:sub>
                    </m:sSub>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sSub>
                      <m:sSubPr>
                        <m:ctrlPr>
                          <a:rPr kumimoji="0" lang="zh-CN" altLang="zh-CN"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𝑆</m:t>
                        </m:r>
                      </m:e>
                      <m:sub>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1</m:t>
                        </m:r>
                      </m:sub>
                    </m:sSub>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oMath>
                </a14:m>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，该序列称为</a:t>
                </a:r>
                <a:r>
                  <a:rPr kumimoji="0" lang="zh-CN" altLang="zh-CN" sz="1600" b="1"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轨迹（</a:t>
                </a:r>
                <a:r>
                  <a:rPr kumimoji="0" lang="en-US" altLang="zh-CN" sz="1600" b="1"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trajectory</a:t>
                </a:r>
                <a:r>
                  <a:rPr kumimoji="0" lang="zh-CN" altLang="zh-CN" sz="1600" b="1"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a:t>
                </a:r>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，轨迹长度可以是无限的，也可以有终止状态</a:t>
                </a:r>
                <a14:m>
                  <m:oMath xmlns:m="http://schemas.openxmlformats.org/officeDocument/2006/math">
                    <m:sSub>
                      <m:sSubPr>
                        <m:ctrlPr>
                          <a:rPr kumimoji="0" lang="zh-CN" altLang="zh-CN"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𝑆</m:t>
                        </m:r>
                      </m:e>
                      <m:sub>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𝑇</m:t>
                        </m:r>
                      </m:sub>
                    </m:sSub>
                  </m:oMath>
                </a14:m>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。状态序列中包含终止状态的问题叫</a:t>
                </a:r>
                <a:r>
                  <a:rPr kumimoji="0" lang="zh-CN" altLang="zh-CN" sz="1600" b="1"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分段（</a:t>
                </a:r>
                <a:r>
                  <a:rPr kumimoji="0" lang="en-US" altLang="zh-CN" sz="1600" b="1"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episodic</a:t>
                </a:r>
                <a:r>
                  <a:rPr kumimoji="0" lang="zh-CN" altLang="zh-CN" sz="1600" b="1"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a:t>
                </a:r>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问题，不包含终止状态的问题叫</a:t>
                </a:r>
                <a:r>
                  <a:rPr kumimoji="0" lang="zh-CN" altLang="zh-CN" sz="1600" b="1"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持续（</a:t>
                </a:r>
                <a:r>
                  <a:rPr kumimoji="0" lang="en-US" altLang="zh-CN" sz="1600" b="1"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continuing</a:t>
                </a:r>
                <a:r>
                  <a:rPr kumimoji="0" lang="zh-CN" altLang="zh-CN" sz="1600" b="1"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a:t>
                </a:r>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问题。在分段问题中，一个从初始状态到终止状态的完整轨迹称为一个</a:t>
                </a:r>
                <a:r>
                  <a:rPr kumimoji="0" lang="zh-CN" altLang="zh-CN" sz="1600" b="1"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片段（</a:t>
                </a:r>
                <a:r>
                  <a:rPr kumimoji="0" lang="en-US" altLang="zh-CN" sz="1600" b="1"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episode</a:t>
                </a:r>
                <a:r>
                  <a:rPr kumimoji="0" lang="zh-CN" altLang="zh-CN" sz="1600" b="1"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a:t>
                </a:r>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a:t>
                </a:r>
              </a:p>
              <a:p>
                <a:pPr marL="0" marR="0" lvl="0" indent="266700" algn="just" defTabSz="914400" rtl="0" eaLnBrk="1" fontAlgn="auto" latinLnBrk="0" hangingPunct="1">
                  <a:lnSpc>
                    <a:spcPts val="2200"/>
                  </a:lnSpc>
                  <a:spcBef>
                    <a:spcPts val="0"/>
                  </a:spcBef>
                  <a:spcAft>
                    <a:spcPts val="0"/>
                  </a:spcAft>
                  <a:buClrTx/>
                  <a:buSzTx/>
                  <a:buFontTx/>
                  <a:buNone/>
                  <a:tabLst/>
                  <a:defRPr/>
                </a:pPr>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本章讨论的主要是分段问题，有时也将动作和奖励记入状态序列中，用</a:t>
                </a:r>
                <a14:m>
                  <m:oMath xmlns:m="http://schemas.openxmlformats.org/officeDocument/2006/math">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sSub>
                      <m:sSubPr>
                        <m:ctrlPr>
                          <a:rPr kumimoji="0" lang="zh-CN" altLang="zh-CN"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𝑆</m:t>
                        </m:r>
                      </m:e>
                      <m:sub>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0</m:t>
                        </m:r>
                      </m:sub>
                    </m:sSub>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sSub>
                      <m:sSubPr>
                        <m:ctrlPr>
                          <a:rPr kumimoji="0" lang="zh-CN" altLang="zh-CN"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𝐴</m:t>
                        </m:r>
                      </m:e>
                      <m:sub>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0</m:t>
                        </m:r>
                      </m:sub>
                    </m:sSub>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sSub>
                      <m:sSubPr>
                        <m:ctrlPr>
                          <a:rPr kumimoji="0" lang="zh-CN" altLang="zh-CN"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𝑅</m:t>
                        </m:r>
                      </m:e>
                      <m:sub>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1</m:t>
                        </m:r>
                      </m:sub>
                    </m:sSub>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sSub>
                      <m:sSubPr>
                        <m:ctrlPr>
                          <a:rPr kumimoji="0" lang="zh-CN" altLang="zh-CN"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𝑆</m:t>
                        </m:r>
                      </m:e>
                      <m:sub>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1</m:t>
                        </m:r>
                      </m:sub>
                    </m:sSub>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sSub>
                      <m:sSubPr>
                        <m:ctrlPr>
                          <a:rPr kumimoji="0" lang="zh-CN" altLang="zh-CN"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𝐴</m:t>
                        </m:r>
                      </m:e>
                      <m:sub>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2</m:t>
                        </m:r>
                      </m:sub>
                    </m:sSub>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sSub>
                      <m:sSubPr>
                        <m:ctrlPr>
                          <a:rPr kumimoji="0" lang="zh-CN" altLang="zh-CN"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𝑅</m:t>
                        </m:r>
                      </m:e>
                      <m:sub>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2</m:t>
                        </m:r>
                      </m:sub>
                    </m:sSub>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sSub>
                      <m:sSubPr>
                        <m:ctrlPr>
                          <a:rPr kumimoji="0" lang="zh-CN" altLang="zh-CN"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𝑆</m:t>
                        </m:r>
                      </m:e>
                      <m:sub>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2</m:t>
                        </m:r>
                      </m:sub>
                    </m:sSub>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sSub>
                      <m:sSubPr>
                        <m:ctrlPr>
                          <a:rPr kumimoji="0" lang="zh-CN" altLang="zh-CN"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𝑆</m:t>
                        </m:r>
                      </m:e>
                      <m:sub>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𝑇</m:t>
                        </m:r>
                      </m:sub>
                    </m:sSub>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oMath>
                </a14:m>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来描述一个片段。</a:t>
                </a:r>
              </a:p>
            </p:txBody>
          </p:sp>
        </mc:Choice>
        <mc:Fallback xmlns="">
          <p:sp>
            <p:nvSpPr>
              <p:cNvPr id="10" name="矩形 9">
                <a:extLst>
                  <a:ext uri="{FF2B5EF4-FFF2-40B4-BE49-F238E27FC236}">
                    <a16:creationId xmlns:a16="http://schemas.microsoft.com/office/drawing/2014/main" id="{E7DA5568-5FFB-4962-BD4A-ADBF1D1E40D3}"/>
                  </a:ext>
                </a:extLst>
              </p:cNvPr>
              <p:cNvSpPr>
                <a:spLocks noRot="1" noChangeAspect="1" noMove="1" noResize="1" noEditPoints="1" noAdjustHandles="1" noChangeArrowheads="1" noChangeShapeType="1" noTextEdit="1"/>
              </p:cNvSpPr>
              <p:nvPr/>
            </p:nvSpPr>
            <p:spPr>
              <a:xfrm>
                <a:off x="1209821" y="2842122"/>
                <a:ext cx="9772357" cy="2481449"/>
              </a:xfrm>
              <a:prstGeom prst="rect">
                <a:avLst/>
              </a:prstGeom>
              <a:blipFill>
                <a:blip r:embed="rId4"/>
                <a:stretch>
                  <a:fillRect l="-312" r="-312" b="-221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506269927"/>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583380" y="726948"/>
            <a:ext cx="7464387" cy="497934"/>
            <a:chOff x="4099943" y="2819853"/>
            <a:chExt cx="2570275" cy="497934"/>
          </a:xfrm>
        </p:grpSpPr>
        <p:sp>
          <p:nvSpPr>
            <p:cNvPr id="4" name="平行四边形 3"/>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5" name="平行四边形 4"/>
            <p:cNvSpPr/>
            <p:nvPr/>
          </p:nvSpPr>
          <p:spPr bwMode="auto">
            <a:xfrm>
              <a:off x="4122533" y="2819853"/>
              <a:ext cx="2547685"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6" name="矩形 5"/>
            <p:cNvSpPr/>
            <p:nvPr/>
          </p:nvSpPr>
          <p:spPr>
            <a:xfrm>
              <a:off x="4216534" y="2853798"/>
              <a:ext cx="2359684" cy="400110"/>
            </a:xfrm>
            <a:prstGeom prst="rect">
              <a:avLst/>
            </a:prstGeom>
          </p:spPr>
          <p:txBody>
            <a:bodyPr wrap="square">
              <a:spAutoFit/>
            </a:bodyPr>
            <a:lstStyle/>
            <a:p>
              <a:pPr marL="0" marR="0" lvl="0" indent="0" algn="ctr" defTabSz="914400" rtl="0" eaLnBrk="1" fontAlgn="auto" latinLnBrk="0" hangingPunct="1">
                <a:lnSpc>
                  <a:spcPct val="100000"/>
                </a:lnSpc>
                <a:spcBef>
                  <a:spcPct val="50000"/>
                </a:spcBef>
                <a:spcAft>
                  <a:spcPts val="0"/>
                </a:spcAft>
                <a:buClrTx/>
                <a:buSzTx/>
                <a:buFontTx/>
                <a:buNone/>
                <a:tabLst/>
                <a:defRPr/>
              </a:pPr>
              <a:r>
                <a:rPr kumimoji="0" lang="zh-CN" altLang="en-US" sz="2000" b="1" i="0" u="none" strike="noStrike" kern="1200" cap="none" spc="0" normalizeH="0" baseline="0" noProof="0" dirty="0">
                  <a:ln>
                    <a:noFill/>
                  </a:ln>
                  <a:solidFill>
                    <a:prstClr val="black">
                      <a:lumMod val="95000"/>
                      <a:lumOff val="5000"/>
                    </a:prstClr>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强化学习定义</a:t>
              </a:r>
              <a:endParaRPr kumimoji="0" lang="zh-CN" altLang="en-US" sz="2000" b="1" i="0" u="none" strike="noStrike" kern="120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endParaRPr>
            </a:p>
          </p:txBody>
        </p:sp>
      </p:grpSp>
      <p:sp>
        <p:nvSpPr>
          <p:cNvPr id="23" name="矩形 22">
            <a:extLst>
              <a:ext uri="{FF2B5EF4-FFF2-40B4-BE49-F238E27FC236}">
                <a16:creationId xmlns:a16="http://schemas.microsoft.com/office/drawing/2014/main" id="{6F77A2E9-3941-4386-A0DF-CDEBD25143F3}"/>
              </a:ext>
            </a:extLst>
          </p:cNvPr>
          <p:cNvSpPr/>
          <p:nvPr/>
        </p:nvSpPr>
        <p:spPr>
          <a:xfrm>
            <a:off x="852473" y="129010"/>
            <a:ext cx="2236510"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mn-cs"/>
              </a:rPr>
              <a:t>一、</a:t>
            </a: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强化学习问题定义</a:t>
            </a:r>
          </a:p>
        </p:txBody>
      </p:sp>
      <p:sp>
        <p:nvSpPr>
          <p:cNvPr id="11" name="矩形: 圆角 6">
            <a:extLst>
              <a:ext uri="{FF2B5EF4-FFF2-40B4-BE49-F238E27FC236}">
                <a16:creationId xmlns:a16="http://schemas.microsoft.com/office/drawing/2014/main" id="{D1CC0456-653C-4577-BB6C-58F1FA6153CC}"/>
              </a:ext>
            </a:extLst>
          </p:cNvPr>
          <p:cNvSpPr/>
          <p:nvPr/>
        </p:nvSpPr>
        <p:spPr>
          <a:xfrm>
            <a:off x="813287" y="1514200"/>
            <a:ext cx="10915096" cy="4550001"/>
          </a:xfrm>
          <a:prstGeom prst="roundRect">
            <a:avLst>
              <a:gd name="adj" fmla="val 0"/>
            </a:avLst>
          </a:prstGeom>
          <a:gradFill>
            <a:gsLst>
              <a:gs pos="22000">
                <a:srgbClr val="016773"/>
              </a:gs>
              <a:gs pos="100000">
                <a:srgbClr val="00ABA5"/>
              </a:gs>
            </a:gsLst>
            <a:lin ang="30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50000"/>
              </a:lnSpc>
              <a:spcBef>
                <a:spcPts val="0"/>
              </a:spcBef>
              <a:spcAft>
                <a:spcPts val="0"/>
              </a:spcAft>
              <a:buClrTx/>
              <a:buSzTx/>
              <a:buFontTx/>
              <a:buNone/>
              <a:tabLst/>
              <a:defRPr/>
            </a:pPr>
            <a:endParaRPr kumimoji="0" lang="zh-CN" altLang="en-US" sz="1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endParaRPr>
          </a:p>
        </p:txBody>
      </p:sp>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id="{125ED306-5051-4B09-BA82-1101803734A9}"/>
                  </a:ext>
                </a:extLst>
              </p:cNvPr>
              <p:cNvSpPr/>
              <p:nvPr/>
            </p:nvSpPr>
            <p:spPr>
              <a:xfrm>
                <a:off x="1020277" y="1514200"/>
                <a:ext cx="10674417" cy="4779578"/>
              </a:xfrm>
              <a:prstGeom prst="rect">
                <a:avLst/>
              </a:prstGeom>
            </p:spPr>
            <p:txBody>
              <a:bodyPr wrap="square">
                <a:spAutoFit/>
              </a:bodyPr>
              <a:lstStyle/>
              <a:p>
                <a:pPr marL="285750" marR="0" lvl="0" indent="-285750" algn="just" defTabSz="914400" rtl="0" eaLnBrk="1" fontAlgn="auto" latinLnBrk="0" hangingPunct="1">
                  <a:lnSpc>
                    <a:spcPct val="150000"/>
                  </a:lnSpc>
                  <a:spcBef>
                    <a:spcPts val="0"/>
                  </a:spcBef>
                  <a:spcAft>
                    <a:spcPts val="0"/>
                  </a:spcAft>
                  <a:buClrTx/>
                  <a:buSzTx/>
                  <a:buFont typeface="Wingdings" panose="05000000000000000000" pitchFamily="2" charset="2"/>
                  <a:buChar char="l"/>
                  <a:tabLst/>
                  <a:defRPr/>
                </a:pPr>
                <a:r>
                  <a:rPr kumimoji="0" lang="zh-CN" altLang="zh-CN" sz="1600" b="1" i="0" u="none" strike="noStrike" kern="1200" cap="none" spc="0" normalizeH="0" baseline="0" noProof="0" dirty="0">
                    <a:ln>
                      <a:noFill/>
                    </a:ln>
                    <a:solidFill>
                      <a:srgbClr val="FFFFCC"/>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策略函数</a:t>
                </a:r>
                <a14:m>
                  <m:oMath xmlns:m="http://schemas.openxmlformats.org/officeDocument/2006/math">
                    <m:r>
                      <a:rPr kumimoji="0" lang="en-US" altLang="zh-CN" sz="1600" b="1" i="0" u="none" strike="noStrike" kern="1200" cap="none" spc="0" normalizeH="0" baseline="0" noProof="0">
                        <a:ln>
                          <a:noFill/>
                        </a:ln>
                        <a:solidFill>
                          <a:srgbClr val="FFFFCC"/>
                        </a:solidFill>
                        <a:effectLst>
                          <a:outerShdw blurRad="38100" dist="38100" dir="2700000" algn="tl">
                            <a:srgbClr val="000000">
                              <a:alpha val="43137"/>
                            </a:srgbClr>
                          </a:outerShdw>
                        </a:effectLst>
                        <a:uLnTx/>
                        <a:uFillTx/>
                        <a:latin typeface="Cambria Math" panose="02040503050406030204" pitchFamily="18" charset="0"/>
                        <a:ea typeface="微软雅黑" panose="020B0503020204020204" pitchFamily="34" charset="-122"/>
                        <a:cs typeface="Times New Roman" panose="02020603050405020304" pitchFamily="18" charset="0"/>
                      </a:rPr>
                      <m:t>𝜋</m:t>
                    </m:r>
                  </m:oMath>
                </a14:m>
                <a:r>
                  <a:rPr kumimoji="0" lang="zh-CN" altLang="zh-CN" sz="1600" b="1" i="0" u="none" strike="noStrike" kern="1200" cap="none" spc="0" normalizeH="0" baseline="0" noProof="0" dirty="0">
                    <a:ln>
                      <a:noFill/>
                    </a:ln>
                    <a:solidFill>
                      <a:srgbClr val="FFFFCC"/>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0" lang="zh-CN" altLang="en-US" sz="1600" b="0" i="0" u="none" strike="noStrike" kern="1200" cap="none" spc="0"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策略函数刻画了</a:t>
                </a:r>
                <a:r>
                  <a:rPr kumimoji="0" lang="zh-CN" altLang="zh-CN" sz="1600" b="0" i="0" u="none" strike="noStrike" kern="1200" cap="none" spc="0"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智能体选择动作的</a:t>
                </a:r>
                <a:r>
                  <a:rPr kumimoji="0" lang="zh-CN" altLang="en-US" sz="1600" b="0" i="0" u="none" strike="noStrike" kern="1200" cap="none" spc="0"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机制。</a:t>
                </a:r>
                <a:r>
                  <a:rPr kumimoji="0" lang="zh-CN" altLang="zh-CN" sz="1600" b="0" i="0" u="none" strike="noStrike" kern="1200" cap="none" spc="0"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策略函数</a:t>
                </a:r>
                <a14:m>
                  <m:oMath xmlns:m="http://schemas.openxmlformats.org/officeDocument/2006/math">
                    <m:r>
                      <a:rPr kumimoji="0" lang="en-US" altLang="zh-CN" sz="1600" b="0" i="0" u="none" strike="noStrike" kern="1200" cap="none" spc="0" normalizeH="0" baseline="0" noProof="0">
                        <a:ln>
                          <a:noFill/>
                        </a:ln>
                        <a:solidFill>
                          <a:prstClr val="white"/>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𝜋</m:t>
                    </m:r>
                    <m:r>
                      <a:rPr kumimoji="0" lang="en-US" altLang="zh-CN" sz="1600" b="0" i="0" u="none" strike="noStrike" kern="1200" cap="none" spc="0" normalizeH="0" baseline="0" noProof="0">
                        <a:ln>
                          <a:noFill/>
                        </a:ln>
                        <a:solidFill>
                          <a:prstClr val="white"/>
                        </a:solidFill>
                        <a:effectLst/>
                        <a:uLnTx/>
                        <a:uFillTx/>
                        <a:latin typeface="Cambria Math" panose="02040503050406030204" pitchFamily="18" charset="0"/>
                        <a:ea typeface="微软雅黑" panose="020B0503020204020204" pitchFamily="34" charset="-122"/>
                        <a:cs typeface="Times New Roman" panose="02020603050405020304" pitchFamily="18" charset="0"/>
                      </a:rPr>
                      <m:t>:</m:t>
                    </m:r>
                    <m:r>
                      <a:rPr kumimoji="0" lang="en-US" altLang="zh-CN" sz="1600" b="0" i="0" u="none" strike="noStrike" kern="1200" cap="none" spc="0" normalizeH="0" baseline="0" noProof="0">
                        <a:ln>
                          <a:noFill/>
                        </a:ln>
                        <a:solidFill>
                          <a:prstClr val="white"/>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𝑆</m:t>
                    </m:r>
                    <m:r>
                      <a:rPr kumimoji="0" lang="en-US" altLang="zh-CN" sz="1600" b="0" i="0" u="none" strike="noStrike" kern="1200" cap="none" spc="0" normalizeH="0" baseline="0" noProof="0">
                        <a:ln>
                          <a:noFill/>
                        </a:ln>
                        <a:solidFill>
                          <a:prstClr val="white"/>
                        </a:solidFill>
                        <a:effectLst/>
                        <a:uLnTx/>
                        <a:uFillTx/>
                        <a:latin typeface="Cambria Math" panose="02040503050406030204" pitchFamily="18" charset="0"/>
                        <a:ea typeface="微软雅黑" panose="020B0503020204020204" pitchFamily="34" charset="-122"/>
                        <a:cs typeface="Times New Roman" panose="02020603050405020304" pitchFamily="18" charset="0"/>
                      </a:rPr>
                      <m:t>×</m:t>
                    </m:r>
                    <m:r>
                      <a:rPr kumimoji="0" lang="en-US" altLang="zh-CN" sz="1600" b="0" i="0" u="none" strike="noStrike" kern="1200" cap="none" spc="0" normalizeH="0" baseline="0" noProof="0">
                        <a:ln>
                          <a:noFill/>
                        </a:ln>
                        <a:solidFill>
                          <a:prstClr val="white"/>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𝐴</m:t>
                    </m:r>
                    <m:r>
                      <a:rPr kumimoji="0" lang="en-US" altLang="zh-CN" sz="1600" b="0" i="0" u="none" strike="noStrike" kern="1200" cap="none" spc="0" normalizeH="0" baseline="0" noProof="0">
                        <a:ln>
                          <a:noFill/>
                        </a:ln>
                        <a:solidFill>
                          <a:prstClr val="white"/>
                        </a:solidFill>
                        <a:effectLst/>
                        <a:uLnTx/>
                        <a:uFillTx/>
                        <a:latin typeface="Cambria Math" panose="02040503050406030204" pitchFamily="18" charset="0"/>
                        <a:ea typeface="微软雅黑" panose="020B0503020204020204" pitchFamily="34" charset="-122"/>
                        <a:cs typeface="Times New Roman" panose="02020603050405020304" pitchFamily="18" charset="0"/>
                      </a:rPr>
                      <m:t>↦[0, 1]</m:t>
                    </m:r>
                  </m:oMath>
                </a14:m>
                <a:r>
                  <a:rPr kumimoji="0" lang="zh-CN" altLang="zh-CN" sz="1600" b="0" i="0" u="none" strike="noStrike" kern="1200" cap="none" spc="0"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14:m>
                  <m:oMath xmlns:m="http://schemas.openxmlformats.org/officeDocument/2006/math">
                    <m:r>
                      <a:rPr kumimoji="0" lang="en-US" altLang="zh-CN" sz="1600" b="0" i="0" u="none" strike="noStrike" kern="1200" cap="none" spc="0" normalizeH="0" baseline="0" noProof="0">
                        <a:ln>
                          <a:noFill/>
                        </a:ln>
                        <a:solidFill>
                          <a:prstClr val="white"/>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𝜋</m:t>
                    </m:r>
                    <m:r>
                      <a:rPr kumimoji="0" lang="en-US" altLang="zh-CN" sz="1600" b="0" i="0" u="none" strike="noStrike" kern="1200" cap="none" spc="0" normalizeH="0" baseline="0" noProof="0">
                        <a:ln>
                          <a:noFill/>
                        </a:ln>
                        <a:solidFill>
                          <a:prstClr val="white"/>
                        </a:solidFill>
                        <a:effectLst/>
                        <a:uLnTx/>
                        <a:uFillTx/>
                        <a:latin typeface="Cambria Math" panose="02040503050406030204" pitchFamily="18" charset="0"/>
                        <a:ea typeface="微软雅黑" panose="020B0503020204020204" pitchFamily="34" charset="-122"/>
                        <a:cs typeface="Times New Roman" panose="02020603050405020304" pitchFamily="18" charset="0"/>
                      </a:rPr>
                      <m:t>(</m:t>
                    </m:r>
                    <m:r>
                      <a:rPr kumimoji="0" lang="en-US" altLang="zh-CN" sz="1600" b="0" i="0" u="none" strike="noStrike" kern="1200" cap="none" spc="0" normalizeH="0" baseline="0" noProof="0">
                        <a:ln>
                          <a:noFill/>
                        </a:ln>
                        <a:solidFill>
                          <a:prstClr val="white"/>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𝑠</m:t>
                    </m:r>
                    <m:r>
                      <a:rPr kumimoji="0" lang="en-US" altLang="zh-CN" sz="1600" b="0" i="0" u="none" strike="noStrike" kern="1200" cap="none" spc="0" normalizeH="0" baseline="0" noProof="0">
                        <a:ln>
                          <a:noFill/>
                        </a:ln>
                        <a:solidFill>
                          <a:prstClr val="white"/>
                        </a:solidFill>
                        <a:effectLst/>
                        <a:uLnTx/>
                        <a:uFillTx/>
                        <a:latin typeface="Cambria Math" panose="02040503050406030204" pitchFamily="18" charset="0"/>
                        <a:ea typeface="微软雅黑" panose="020B0503020204020204" pitchFamily="34" charset="-122"/>
                        <a:cs typeface="Times New Roman" panose="02020603050405020304" pitchFamily="18" charset="0"/>
                      </a:rPr>
                      <m:t>,</m:t>
                    </m:r>
                    <m:r>
                      <a:rPr kumimoji="0" lang="en-US" altLang="zh-CN" sz="1600" b="0" i="0" u="none" strike="noStrike" kern="1200" cap="none" spc="0" normalizeH="0" baseline="0" noProof="0">
                        <a:ln>
                          <a:noFill/>
                        </a:ln>
                        <a:solidFill>
                          <a:prstClr val="white"/>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𝑎</m:t>
                    </m:r>
                    <m:r>
                      <a:rPr kumimoji="0" lang="en-US" altLang="zh-CN" sz="1600" b="0" i="0" u="none" strike="noStrike" kern="1200" cap="none" spc="0" normalizeH="0" baseline="0" noProof="0">
                        <a:ln>
                          <a:noFill/>
                        </a:ln>
                        <a:solidFill>
                          <a:prstClr val="white"/>
                        </a:solidFill>
                        <a:effectLst/>
                        <a:uLnTx/>
                        <a:uFillTx/>
                        <a:latin typeface="Cambria Math" panose="02040503050406030204" pitchFamily="18" charset="0"/>
                        <a:ea typeface="微软雅黑" panose="020B0503020204020204" pitchFamily="34" charset="-122"/>
                        <a:cs typeface="Times New Roman" panose="02020603050405020304" pitchFamily="18" charset="0"/>
                      </a:rPr>
                      <m:t>)</m:t>
                    </m:r>
                  </m:oMath>
                </a14:m>
                <a:r>
                  <a:rPr kumimoji="0" lang="zh-CN" altLang="zh-CN" sz="1600" b="0" i="0" u="none" strike="noStrike" kern="1200" cap="none" spc="0"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表示智能体在状态</a:t>
                </a:r>
                <a14:m>
                  <m:oMath xmlns:m="http://schemas.openxmlformats.org/officeDocument/2006/math">
                    <m:r>
                      <a:rPr kumimoji="0" lang="en-US" altLang="zh-CN" sz="1600" b="0" i="0" u="none" strike="noStrike" kern="1200" cap="none" spc="0" normalizeH="0" baseline="0" noProof="0">
                        <a:ln>
                          <a:noFill/>
                        </a:ln>
                        <a:solidFill>
                          <a:prstClr val="white"/>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𝑠</m:t>
                    </m:r>
                  </m:oMath>
                </a14:m>
                <a:r>
                  <a:rPr kumimoji="0" lang="zh-CN" altLang="zh-CN" sz="1600" b="0" i="0" u="none" strike="noStrike" kern="1200" cap="none" spc="0"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下采取动作</a:t>
                </a:r>
                <a14:m>
                  <m:oMath xmlns:m="http://schemas.openxmlformats.org/officeDocument/2006/math">
                    <m:r>
                      <a:rPr kumimoji="0" lang="en-US" altLang="zh-CN" sz="1600" b="0" i="0" u="none" strike="noStrike" kern="1200" cap="none" spc="0" normalizeH="0" baseline="0" noProof="0">
                        <a:ln>
                          <a:noFill/>
                        </a:ln>
                        <a:solidFill>
                          <a:prstClr val="white"/>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𝑎</m:t>
                    </m:r>
                  </m:oMath>
                </a14:m>
                <a:r>
                  <a:rPr kumimoji="0" lang="zh-CN" altLang="zh-CN" sz="1600" b="0" i="0" u="none" strike="noStrike" kern="1200" cap="none" spc="0"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的概率。策略函数可以是概率性的，也可以是确定的。确定的策略函数指在给定状态</a:t>
                </a:r>
                <a14:m>
                  <m:oMath xmlns:m="http://schemas.openxmlformats.org/officeDocument/2006/math">
                    <m:r>
                      <a:rPr kumimoji="0" lang="en-US" altLang="zh-CN" sz="1600" b="0" i="0" u="none" strike="noStrike" kern="1200" cap="none" spc="0" normalizeH="0" baseline="0" noProof="0">
                        <a:ln>
                          <a:noFill/>
                        </a:ln>
                        <a:solidFill>
                          <a:prstClr val="white"/>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𝑠</m:t>
                    </m:r>
                  </m:oMath>
                </a14:m>
                <a:r>
                  <a:rPr kumimoji="0" lang="zh-CN" altLang="zh-CN" sz="1600" b="0" i="0" u="none" strike="noStrike" kern="1200" cap="none" spc="0"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情况下，只有一个动作</a:t>
                </a:r>
                <a14:m>
                  <m:oMath xmlns:m="http://schemas.openxmlformats.org/officeDocument/2006/math">
                    <m:r>
                      <a:rPr kumimoji="0" lang="en-US" altLang="zh-CN" sz="1600" b="0" i="0" u="none" strike="noStrike" kern="1200" cap="none" spc="0" normalizeH="0" baseline="0" noProof="0">
                        <a:ln>
                          <a:noFill/>
                        </a:ln>
                        <a:solidFill>
                          <a:prstClr val="white"/>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𝑎</m:t>
                    </m:r>
                  </m:oMath>
                </a14:m>
                <a:r>
                  <a:rPr kumimoji="0" lang="zh-CN" altLang="zh-CN" sz="1600" b="0" i="0" u="none" strike="noStrike" kern="1200" cap="none" spc="0"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使得概率</a:t>
                </a:r>
                <a14:m>
                  <m:oMath xmlns:m="http://schemas.openxmlformats.org/officeDocument/2006/math">
                    <m:r>
                      <a:rPr kumimoji="0" lang="en-US" altLang="zh-CN" sz="1600" b="0" i="0" u="none" strike="noStrike" kern="1200" cap="none" spc="0" normalizeH="0" baseline="0" noProof="0">
                        <a:ln>
                          <a:noFill/>
                        </a:ln>
                        <a:solidFill>
                          <a:prstClr val="white"/>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𝜋</m:t>
                    </m:r>
                    <m:r>
                      <a:rPr kumimoji="0" lang="en-US" altLang="zh-CN" sz="1600" b="0" i="0" u="none" strike="noStrike" kern="1200" cap="none" spc="0" normalizeH="0" baseline="0" noProof="0">
                        <a:ln>
                          <a:noFill/>
                        </a:ln>
                        <a:solidFill>
                          <a:prstClr val="white"/>
                        </a:solidFill>
                        <a:effectLst/>
                        <a:uLnTx/>
                        <a:uFillTx/>
                        <a:latin typeface="Cambria Math" panose="02040503050406030204" pitchFamily="18" charset="0"/>
                        <a:ea typeface="微软雅黑" panose="020B0503020204020204" pitchFamily="34" charset="-122"/>
                        <a:cs typeface="Times New Roman" panose="02020603050405020304" pitchFamily="18" charset="0"/>
                      </a:rPr>
                      <m:t>(</m:t>
                    </m:r>
                    <m:r>
                      <a:rPr kumimoji="0" lang="en-US" altLang="zh-CN" sz="1600" b="0" i="0" u="none" strike="noStrike" kern="1200" cap="none" spc="0" normalizeH="0" baseline="0" noProof="0">
                        <a:ln>
                          <a:noFill/>
                        </a:ln>
                        <a:solidFill>
                          <a:prstClr val="white"/>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𝑠</m:t>
                    </m:r>
                    <m:r>
                      <a:rPr kumimoji="0" lang="en-US" altLang="zh-CN" sz="1600" b="0" i="0" u="none" strike="noStrike" kern="1200" cap="none" spc="0" normalizeH="0" baseline="0" noProof="0">
                        <a:ln>
                          <a:noFill/>
                        </a:ln>
                        <a:solidFill>
                          <a:prstClr val="white"/>
                        </a:solidFill>
                        <a:effectLst/>
                        <a:uLnTx/>
                        <a:uFillTx/>
                        <a:latin typeface="Cambria Math" panose="02040503050406030204" pitchFamily="18" charset="0"/>
                        <a:ea typeface="微软雅黑" panose="020B0503020204020204" pitchFamily="34" charset="-122"/>
                        <a:cs typeface="Times New Roman" panose="02020603050405020304" pitchFamily="18" charset="0"/>
                      </a:rPr>
                      <m:t>,</m:t>
                    </m:r>
                    <m:r>
                      <a:rPr kumimoji="0" lang="en-US" altLang="zh-CN" sz="1600" b="0" i="0" u="none" strike="noStrike" kern="1200" cap="none" spc="0" normalizeH="0" baseline="0" noProof="0">
                        <a:ln>
                          <a:noFill/>
                        </a:ln>
                        <a:solidFill>
                          <a:prstClr val="white"/>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𝑎</m:t>
                    </m:r>
                    <m:r>
                      <a:rPr kumimoji="0" lang="en-US" altLang="zh-CN" sz="1600" b="0" i="0" u="none" strike="noStrike" kern="1200" cap="none" spc="0" normalizeH="0" baseline="0" noProof="0">
                        <a:ln>
                          <a:noFill/>
                        </a:ln>
                        <a:solidFill>
                          <a:prstClr val="white"/>
                        </a:solidFill>
                        <a:effectLst/>
                        <a:uLnTx/>
                        <a:uFillTx/>
                        <a:latin typeface="Cambria Math" panose="02040503050406030204" pitchFamily="18" charset="0"/>
                        <a:ea typeface="微软雅黑" panose="020B0503020204020204" pitchFamily="34" charset="-122"/>
                        <a:cs typeface="Times New Roman" panose="02020603050405020304" pitchFamily="18" charset="0"/>
                      </a:rPr>
                      <m:t>)</m:t>
                    </m:r>
                  </m:oMath>
                </a14:m>
                <a:r>
                  <a:rPr kumimoji="0" lang="zh-CN" altLang="zh-CN" sz="1600" b="0" i="0" u="none" strike="noStrike" kern="1200" cap="none" spc="0"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取值为</a:t>
                </a:r>
                <a:r>
                  <a:rPr kumimoji="0" lang="en-US" altLang="zh-CN" sz="1600" b="0" i="0" u="none" strike="noStrike" kern="1200" cap="none" spc="0"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1</a:t>
                </a:r>
                <a:r>
                  <a:rPr kumimoji="0" lang="zh-CN" altLang="zh-CN" sz="1600" b="0" i="0" u="none" strike="noStrike" kern="1200" cap="none" spc="0"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。对于确定的策略函数，为了简化符号，记</a:t>
                </a:r>
                <a14:m>
                  <m:oMath xmlns:m="http://schemas.openxmlformats.org/officeDocument/2006/math">
                    <m:r>
                      <a:rPr kumimoji="0" lang="en-US" altLang="zh-CN" sz="1600" b="0" i="0" u="none" strike="noStrike" kern="1200" cap="none" spc="0" normalizeH="0" baseline="0" noProof="0">
                        <a:ln>
                          <a:noFill/>
                        </a:ln>
                        <a:solidFill>
                          <a:prstClr val="white"/>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𝑎</m:t>
                    </m:r>
                    <m:r>
                      <a:rPr kumimoji="0" lang="en-US" altLang="zh-CN" sz="1600" b="0" i="0" u="none" strike="noStrike" kern="1200" cap="none" spc="0" normalizeH="0" baseline="0" noProof="0">
                        <a:ln>
                          <a:noFill/>
                        </a:ln>
                        <a:solidFill>
                          <a:prstClr val="white"/>
                        </a:solidFill>
                        <a:effectLst/>
                        <a:uLnTx/>
                        <a:uFillTx/>
                        <a:latin typeface="Cambria Math" panose="02040503050406030204" pitchFamily="18" charset="0"/>
                        <a:ea typeface="微软雅黑" panose="020B0503020204020204" pitchFamily="34" charset="-122"/>
                        <a:cs typeface="Times New Roman" panose="02020603050405020304" pitchFamily="18" charset="0"/>
                      </a:rPr>
                      <m:t>=</m:t>
                    </m:r>
                    <m:r>
                      <a:rPr kumimoji="0" lang="en-US" altLang="zh-CN" sz="1600" b="0" i="0" u="none" strike="noStrike" kern="1200" cap="none" spc="0" normalizeH="0" baseline="0" noProof="0">
                        <a:ln>
                          <a:noFill/>
                        </a:ln>
                        <a:solidFill>
                          <a:prstClr val="white"/>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𝜋</m:t>
                    </m:r>
                    <m:r>
                      <a:rPr kumimoji="0" lang="en-US" altLang="zh-CN" sz="1600" b="0" i="0" u="none" strike="noStrike" kern="1200" cap="none" spc="0" normalizeH="0" baseline="0" noProof="0">
                        <a:ln>
                          <a:noFill/>
                        </a:ln>
                        <a:solidFill>
                          <a:prstClr val="white"/>
                        </a:solidFill>
                        <a:effectLst/>
                        <a:uLnTx/>
                        <a:uFillTx/>
                        <a:latin typeface="Cambria Math" panose="02040503050406030204" pitchFamily="18" charset="0"/>
                        <a:ea typeface="微软雅黑" panose="020B0503020204020204" pitchFamily="34" charset="-122"/>
                        <a:cs typeface="Times New Roman" panose="02020603050405020304" pitchFamily="18" charset="0"/>
                      </a:rPr>
                      <m:t>(</m:t>
                    </m:r>
                    <m:r>
                      <a:rPr kumimoji="0" lang="en-US" altLang="zh-CN" sz="1600" b="0" i="0" u="none" strike="noStrike" kern="1200" cap="none" spc="0" normalizeH="0" baseline="0" noProof="0">
                        <a:ln>
                          <a:noFill/>
                        </a:ln>
                        <a:solidFill>
                          <a:prstClr val="white"/>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𝑠</m:t>
                    </m:r>
                    <m:r>
                      <a:rPr kumimoji="0" lang="en-US" altLang="zh-CN" sz="1600" b="0" i="0" u="none" strike="noStrike" kern="1200" cap="none" spc="0" normalizeH="0" baseline="0" noProof="0">
                        <a:ln>
                          <a:noFill/>
                        </a:ln>
                        <a:solidFill>
                          <a:prstClr val="white"/>
                        </a:solidFill>
                        <a:effectLst/>
                        <a:uLnTx/>
                        <a:uFillTx/>
                        <a:latin typeface="Cambria Math" panose="02040503050406030204" pitchFamily="18" charset="0"/>
                        <a:ea typeface="微软雅黑" panose="020B0503020204020204" pitchFamily="34" charset="-122"/>
                        <a:cs typeface="Times New Roman" panose="02020603050405020304" pitchFamily="18" charset="0"/>
                      </a:rPr>
                      <m:t>)</m:t>
                    </m:r>
                  </m:oMath>
                </a14:m>
                <a:r>
                  <a:rPr kumimoji="0" lang="zh-CN" altLang="zh-CN" sz="1600" b="0" i="0" u="none" strike="noStrike" kern="1200" cap="none" spc="0"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。一个好的策略函数应该能够使得智能体在采取了一系列行动后可得到最佳奖励，即最大化每一时刻的回报值</a:t>
                </a:r>
                <a14:m>
                  <m:oMath xmlns:m="http://schemas.openxmlformats.org/officeDocument/2006/math">
                    <m:sSub>
                      <m:sSubPr>
                        <m:ctrlPr>
                          <a:rPr kumimoji="0" lang="zh-CN" altLang="zh-CN" sz="1600" b="0" i="1" u="none" strike="noStrike" kern="1200" cap="none" spc="0" normalizeH="0" baseline="0" noProof="0">
                            <a:ln>
                              <a:noFill/>
                            </a:ln>
                            <a:solidFill>
                              <a:prstClr val="white"/>
                            </a:solidFill>
                            <a:effectLst/>
                            <a:uLnTx/>
                            <a:uFillTx/>
                            <a:latin typeface="Cambria Math" panose="02040503050406030204" pitchFamily="18" charset="0"/>
                            <a:ea typeface="微软雅黑" panose="020B0503020204020204" pitchFamily="34" charset="-122"/>
                            <a:cs typeface="Times New Roman" panose="02020603050405020304" pitchFamily="18" charset="0"/>
                          </a:rPr>
                        </m:ctrlPr>
                      </m:sSubPr>
                      <m:e>
                        <m:r>
                          <a:rPr kumimoji="0" lang="en-US" altLang="zh-CN" sz="1600" b="0" i="0" u="none" strike="noStrike" kern="1200" cap="none" spc="0" normalizeH="0" baseline="0" noProof="0">
                            <a:ln>
                              <a:noFill/>
                            </a:ln>
                            <a:solidFill>
                              <a:prstClr val="white"/>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𝐺</m:t>
                        </m:r>
                      </m:e>
                      <m:sub>
                        <m:r>
                          <a:rPr kumimoji="0" lang="en-US" altLang="zh-CN" sz="1600" b="0" i="0" u="none" strike="noStrike" kern="1200" cap="none" spc="0" normalizeH="0" baseline="0" noProof="0">
                            <a:ln>
                              <a:noFill/>
                            </a:ln>
                            <a:solidFill>
                              <a:prstClr val="white"/>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𝑡</m:t>
                        </m:r>
                      </m:sub>
                    </m:sSub>
                    <m:r>
                      <a:rPr kumimoji="0" lang="en-US" altLang="zh-CN" sz="1600" b="0" i="0" u="none" strike="noStrike" kern="1200" cap="none" spc="0" normalizeH="0" baseline="0" noProof="0">
                        <a:ln>
                          <a:noFill/>
                        </a:ln>
                        <a:solidFill>
                          <a:prstClr val="white"/>
                        </a:solidFill>
                        <a:effectLst/>
                        <a:uLnTx/>
                        <a:uFillTx/>
                        <a:latin typeface="Cambria Math" panose="02040503050406030204" pitchFamily="18" charset="0"/>
                        <a:ea typeface="微软雅黑" panose="020B0503020204020204" pitchFamily="34" charset="-122"/>
                        <a:cs typeface="Times New Roman" panose="02020603050405020304" pitchFamily="18" charset="0"/>
                      </a:rPr>
                      <m:t>=</m:t>
                    </m:r>
                    <m:sSub>
                      <m:sSubPr>
                        <m:ctrlPr>
                          <a:rPr kumimoji="0" lang="zh-CN" altLang="zh-CN" sz="1600" b="0" i="1" u="none" strike="noStrike" kern="1200" cap="none" spc="0" normalizeH="0" baseline="0" noProof="0">
                            <a:ln>
                              <a:noFill/>
                            </a:ln>
                            <a:solidFill>
                              <a:prstClr val="white"/>
                            </a:solidFill>
                            <a:effectLst/>
                            <a:uLnTx/>
                            <a:uFillTx/>
                            <a:latin typeface="Cambria Math" panose="02040503050406030204" pitchFamily="18" charset="0"/>
                            <a:ea typeface="微软雅黑" panose="020B0503020204020204" pitchFamily="34" charset="-122"/>
                            <a:cs typeface="Times New Roman" panose="02020603050405020304" pitchFamily="18" charset="0"/>
                          </a:rPr>
                        </m:ctrlPr>
                      </m:sSubPr>
                      <m:e>
                        <m:r>
                          <a:rPr kumimoji="0" lang="en-US" altLang="zh-CN" sz="1600" b="0" i="0" u="none" strike="noStrike" kern="1200" cap="none" spc="0" normalizeH="0" baseline="0" noProof="0">
                            <a:ln>
                              <a:noFill/>
                            </a:ln>
                            <a:solidFill>
                              <a:prstClr val="white"/>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𝑅</m:t>
                        </m:r>
                      </m:e>
                      <m:sub>
                        <m:r>
                          <a:rPr kumimoji="0" lang="en-US" altLang="zh-CN" sz="1600" b="0" i="0" u="none" strike="noStrike" kern="1200" cap="none" spc="0" normalizeH="0" baseline="0" noProof="0">
                            <a:ln>
                              <a:noFill/>
                            </a:ln>
                            <a:solidFill>
                              <a:prstClr val="white"/>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𝑡</m:t>
                        </m:r>
                        <m:r>
                          <a:rPr kumimoji="0" lang="en-US" altLang="zh-CN" sz="1600" b="0" i="0" u="none" strike="noStrike" kern="1200" cap="none" spc="0" normalizeH="0" baseline="0" noProof="0">
                            <a:ln>
                              <a:noFill/>
                            </a:ln>
                            <a:solidFill>
                              <a:prstClr val="white"/>
                            </a:solidFill>
                            <a:effectLst/>
                            <a:uLnTx/>
                            <a:uFillTx/>
                            <a:latin typeface="Cambria Math" panose="02040503050406030204" pitchFamily="18" charset="0"/>
                            <a:ea typeface="微软雅黑" panose="020B0503020204020204" pitchFamily="34" charset="-122"/>
                            <a:cs typeface="Times New Roman" panose="02020603050405020304" pitchFamily="18" charset="0"/>
                          </a:rPr>
                          <m:t>+1</m:t>
                        </m:r>
                      </m:sub>
                    </m:sSub>
                    <m:r>
                      <a:rPr kumimoji="0" lang="en-US" altLang="zh-CN" sz="1600" b="0" i="0" u="none" strike="noStrike" kern="1200" cap="none" spc="0" normalizeH="0" baseline="0" noProof="0">
                        <a:ln>
                          <a:noFill/>
                        </a:ln>
                        <a:solidFill>
                          <a:prstClr val="white"/>
                        </a:solidFill>
                        <a:effectLst/>
                        <a:uLnTx/>
                        <a:uFillTx/>
                        <a:latin typeface="Cambria Math" panose="02040503050406030204" pitchFamily="18" charset="0"/>
                        <a:ea typeface="微软雅黑" panose="020B0503020204020204" pitchFamily="34" charset="-122"/>
                        <a:cs typeface="Times New Roman" panose="02020603050405020304" pitchFamily="18" charset="0"/>
                      </a:rPr>
                      <m:t>+</m:t>
                    </m:r>
                    <m:r>
                      <a:rPr kumimoji="0" lang="en-US" altLang="zh-CN" sz="1600" b="0" i="0" u="none" strike="noStrike" kern="1200" cap="none" spc="0" normalizeH="0" baseline="0" noProof="0">
                        <a:ln>
                          <a:noFill/>
                        </a:ln>
                        <a:solidFill>
                          <a:prstClr val="white"/>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𝛾</m:t>
                    </m:r>
                    <m:sSub>
                      <m:sSubPr>
                        <m:ctrlPr>
                          <a:rPr kumimoji="0" lang="zh-CN" altLang="zh-CN" sz="1600" b="0" i="1" u="none" strike="noStrike" kern="1200" cap="none" spc="0" normalizeH="0" baseline="0" noProof="0">
                            <a:ln>
                              <a:noFill/>
                            </a:ln>
                            <a:solidFill>
                              <a:prstClr val="white"/>
                            </a:solidFill>
                            <a:effectLst/>
                            <a:uLnTx/>
                            <a:uFillTx/>
                            <a:latin typeface="Cambria Math" panose="02040503050406030204" pitchFamily="18" charset="0"/>
                            <a:ea typeface="微软雅黑" panose="020B0503020204020204" pitchFamily="34" charset="-122"/>
                            <a:cs typeface="Times New Roman" panose="02020603050405020304" pitchFamily="18" charset="0"/>
                          </a:rPr>
                        </m:ctrlPr>
                      </m:sSubPr>
                      <m:e>
                        <m:r>
                          <a:rPr kumimoji="0" lang="en-US" altLang="zh-CN" sz="1600" b="0" i="0" u="none" strike="noStrike" kern="1200" cap="none" spc="0" normalizeH="0" baseline="0" noProof="0">
                            <a:ln>
                              <a:noFill/>
                            </a:ln>
                            <a:solidFill>
                              <a:prstClr val="white"/>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𝑅</m:t>
                        </m:r>
                      </m:e>
                      <m:sub>
                        <m:r>
                          <a:rPr kumimoji="0" lang="en-US" altLang="zh-CN" sz="1600" b="0" i="0" u="none" strike="noStrike" kern="1200" cap="none" spc="0" normalizeH="0" baseline="0" noProof="0">
                            <a:ln>
                              <a:noFill/>
                            </a:ln>
                            <a:solidFill>
                              <a:prstClr val="white"/>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𝑡</m:t>
                        </m:r>
                        <m:r>
                          <a:rPr kumimoji="0" lang="en-US" altLang="zh-CN" sz="1600" b="0" i="0" u="none" strike="noStrike" kern="1200" cap="none" spc="0" normalizeH="0" baseline="0" noProof="0">
                            <a:ln>
                              <a:noFill/>
                            </a:ln>
                            <a:solidFill>
                              <a:prstClr val="white"/>
                            </a:solidFill>
                            <a:effectLst/>
                            <a:uLnTx/>
                            <a:uFillTx/>
                            <a:latin typeface="Cambria Math" panose="02040503050406030204" pitchFamily="18" charset="0"/>
                            <a:ea typeface="微软雅黑" panose="020B0503020204020204" pitchFamily="34" charset="-122"/>
                            <a:cs typeface="Times New Roman" panose="02020603050405020304" pitchFamily="18" charset="0"/>
                          </a:rPr>
                          <m:t>+2</m:t>
                        </m:r>
                      </m:sub>
                    </m:sSub>
                    <m:r>
                      <a:rPr kumimoji="0" lang="en-US" altLang="zh-CN" sz="1600" b="0" i="0" u="none" strike="noStrike" kern="1200" cap="none" spc="0" normalizeH="0" baseline="0" noProof="0">
                        <a:ln>
                          <a:noFill/>
                        </a:ln>
                        <a:solidFill>
                          <a:prstClr val="white"/>
                        </a:solidFill>
                        <a:effectLst/>
                        <a:uLnTx/>
                        <a:uFillTx/>
                        <a:latin typeface="Cambria Math" panose="02040503050406030204" pitchFamily="18" charset="0"/>
                        <a:ea typeface="微软雅黑" panose="020B0503020204020204" pitchFamily="34" charset="-122"/>
                        <a:cs typeface="Times New Roman" panose="02020603050405020304" pitchFamily="18" charset="0"/>
                      </a:rPr>
                      <m:t>+</m:t>
                    </m:r>
                    <m:sSup>
                      <m:sSupPr>
                        <m:ctrlPr>
                          <a:rPr kumimoji="0" lang="zh-CN" altLang="zh-CN" sz="1600" b="0" i="1" u="none" strike="noStrike" kern="1200" cap="none" spc="0" normalizeH="0" baseline="0" noProof="0">
                            <a:ln>
                              <a:noFill/>
                            </a:ln>
                            <a:solidFill>
                              <a:prstClr val="white"/>
                            </a:solidFill>
                            <a:effectLst/>
                            <a:uLnTx/>
                            <a:uFillTx/>
                            <a:latin typeface="Cambria Math" panose="02040503050406030204" pitchFamily="18" charset="0"/>
                            <a:ea typeface="微软雅黑" panose="020B0503020204020204" pitchFamily="34" charset="-122"/>
                            <a:cs typeface="Times New Roman" panose="02020603050405020304" pitchFamily="18" charset="0"/>
                          </a:rPr>
                        </m:ctrlPr>
                      </m:sSupPr>
                      <m:e>
                        <m:r>
                          <a:rPr kumimoji="0" lang="en-US" altLang="zh-CN" sz="1600" b="0" i="0" u="none" strike="noStrike" kern="1200" cap="none" spc="0" normalizeH="0" baseline="0" noProof="0">
                            <a:ln>
                              <a:noFill/>
                            </a:ln>
                            <a:solidFill>
                              <a:prstClr val="white"/>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𝛾</m:t>
                        </m:r>
                      </m:e>
                      <m:sup>
                        <m:r>
                          <a:rPr kumimoji="0" lang="en-US" altLang="zh-CN" sz="1600" b="0" i="0" u="none" strike="noStrike" kern="1200" cap="none" spc="0" normalizeH="0" baseline="0" noProof="0">
                            <a:ln>
                              <a:noFill/>
                            </a:ln>
                            <a:solidFill>
                              <a:prstClr val="white"/>
                            </a:solidFill>
                            <a:effectLst/>
                            <a:uLnTx/>
                            <a:uFillTx/>
                            <a:latin typeface="Cambria Math" panose="02040503050406030204" pitchFamily="18" charset="0"/>
                            <a:ea typeface="微软雅黑" panose="020B0503020204020204" pitchFamily="34" charset="-122"/>
                            <a:cs typeface="Times New Roman" panose="02020603050405020304" pitchFamily="18" charset="0"/>
                          </a:rPr>
                          <m:t>2</m:t>
                        </m:r>
                      </m:sup>
                    </m:sSup>
                    <m:sSub>
                      <m:sSubPr>
                        <m:ctrlPr>
                          <a:rPr kumimoji="0" lang="zh-CN" altLang="zh-CN" sz="1600" b="0" i="1" u="none" strike="noStrike" kern="1200" cap="none" spc="0" normalizeH="0" baseline="0" noProof="0">
                            <a:ln>
                              <a:noFill/>
                            </a:ln>
                            <a:solidFill>
                              <a:prstClr val="white"/>
                            </a:solidFill>
                            <a:effectLst/>
                            <a:uLnTx/>
                            <a:uFillTx/>
                            <a:latin typeface="Cambria Math" panose="02040503050406030204" pitchFamily="18" charset="0"/>
                            <a:ea typeface="微软雅黑" panose="020B0503020204020204" pitchFamily="34" charset="-122"/>
                            <a:cs typeface="Times New Roman" panose="02020603050405020304" pitchFamily="18" charset="0"/>
                          </a:rPr>
                        </m:ctrlPr>
                      </m:sSubPr>
                      <m:e>
                        <m:r>
                          <a:rPr kumimoji="0" lang="en-US" altLang="zh-CN" sz="1600" b="0" i="0" u="none" strike="noStrike" kern="1200" cap="none" spc="0" normalizeH="0" baseline="0" noProof="0">
                            <a:ln>
                              <a:noFill/>
                            </a:ln>
                            <a:solidFill>
                              <a:prstClr val="white"/>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𝑅</m:t>
                        </m:r>
                      </m:e>
                      <m:sub>
                        <m:r>
                          <a:rPr kumimoji="0" lang="en-US" altLang="zh-CN" sz="1600" b="0" i="0" u="none" strike="noStrike" kern="1200" cap="none" spc="0" normalizeH="0" baseline="0" noProof="0">
                            <a:ln>
                              <a:noFill/>
                            </a:ln>
                            <a:solidFill>
                              <a:prstClr val="white"/>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𝑡</m:t>
                        </m:r>
                        <m:r>
                          <a:rPr kumimoji="0" lang="en-US" altLang="zh-CN" sz="1600" b="0" i="0" u="none" strike="noStrike" kern="1200" cap="none" spc="0" normalizeH="0" baseline="0" noProof="0">
                            <a:ln>
                              <a:noFill/>
                            </a:ln>
                            <a:solidFill>
                              <a:prstClr val="white"/>
                            </a:solidFill>
                            <a:effectLst/>
                            <a:uLnTx/>
                            <a:uFillTx/>
                            <a:latin typeface="Cambria Math" panose="02040503050406030204" pitchFamily="18" charset="0"/>
                            <a:ea typeface="微软雅黑" panose="020B0503020204020204" pitchFamily="34" charset="-122"/>
                            <a:cs typeface="Times New Roman" panose="02020603050405020304" pitchFamily="18" charset="0"/>
                          </a:rPr>
                          <m:t>+3</m:t>
                        </m:r>
                      </m:sub>
                    </m:sSub>
                    <m:r>
                      <a:rPr kumimoji="0" lang="en-US" altLang="zh-CN" sz="1600" b="0" i="0" u="none" strike="noStrike" kern="1200" cap="none" spc="0" normalizeH="0" baseline="0" noProof="0">
                        <a:ln>
                          <a:noFill/>
                        </a:ln>
                        <a:solidFill>
                          <a:prstClr val="white"/>
                        </a:solidFill>
                        <a:effectLst/>
                        <a:uLnTx/>
                        <a:uFillTx/>
                        <a:latin typeface="Cambria Math" panose="02040503050406030204" pitchFamily="18" charset="0"/>
                        <a:ea typeface="微软雅黑" panose="020B0503020204020204" pitchFamily="34" charset="-122"/>
                        <a:cs typeface="Times New Roman" panose="02020603050405020304" pitchFamily="18" charset="0"/>
                      </a:rPr>
                      <m:t>+⋯</m:t>
                    </m:r>
                  </m:oMath>
                </a14:m>
                <a:r>
                  <a:rPr kumimoji="0" lang="zh-CN" altLang="zh-CN" sz="1600" b="0" i="0" u="none" strike="noStrike" kern="1200" cap="none" spc="0"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。从</a:t>
                </a:r>
                <a14:m>
                  <m:oMath xmlns:m="http://schemas.openxmlformats.org/officeDocument/2006/math">
                    <m:sSub>
                      <m:sSubPr>
                        <m:ctrlPr>
                          <a:rPr kumimoji="0" lang="zh-CN" altLang="zh-CN" sz="1600" b="0" i="1" u="none" strike="noStrike" kern="1200" cap="none" spc="0" normalizeH="0" baseline="0" noProof="0">
                            <a:ln>
                              <a:noFill/>
                            </a:ln>
                            <a:solidFill>
                              <a:prstClr val="white"/>
                            </a:solidFill>
                            <a:effectLst/>
                            <a:uLnTx/>
                            <a:uFillTx/>
                            <a:latin typeface="Cambria Math" panose="02040503050406030204" pitchFamily="18" charset="0"/>
                            <a:ea typeface="微软雅黑" panose="020B0503020204020204" pitchFamily="34" charset="-122"/>
                            <a:cs typeface="Times New Roman" panose="02020603050405020304" pitchFamily="18" charset="0"/>
                          </a:rPr>
                        </m:ctrlPr>
                      </m:sSubPr>
                      <m:e>
                        <m:r>
                          <a:rPr kumimoji="0" lang="en-US" altLang="zh-CN" sz="1600" b="0" i="0" u="none" strike="noStrike" kern="1200" cap="none" spc="0" normalizeH="0" baseline="0" noProof="0">
                            <a:ln>
                              <a:noFill/>
                            </a:ln>
                            <a:solidFill>
                              <a:prstClr val="white"/>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𝐺</m:t>
                        </m:r>
                      </m:e>
                      <m:sub>
                        <m:r>
                          <a:rPr kumimoji="0" lang="en-US" altLang="zh-CN" sz="1600" b="0" i="0" u="none" strike="noStrike" kern="1200" cap="none" spc="0" normalizeH="0" baseline="0" noProof="0">
                            <a:ln>
                              <a:noFill/>
                            </a:ln>
                            <a:solidFill>
                              <a:prstClr val="white"/>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𝑡</m:t>
                        </m:r>
                      </m:sub>
                    </m:sSub>
                  </m:oMath>
                </a14:m>
                <a:r>
                  <a:rPr kumimoji="0" lang="zh-CN" altLang="zh-CN" sz="1600" b="0" i="0" u="none" strike="noStrike" kern="1200" cap="none" spc="0"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的定义可知，</a:t>
                </a:r>
                <a14:m>
                  <m:oMath xmlns:m="http://schemas.openxmlformats.org/officeDocument/2006/math">
                    <m:sSub>
                      <m:sSubPr>
                        <m:ctrlPr>
                          <a:rPr kumimoji="0" lang="zh-CN" altLang="zh-CN" sz="1600" b="0" i="1" u="none" strike="noStrike" kern="1200" cap="none" spc="0" normalizeH="0" baseline="0" noProof="0">
                            <a:ln>
                              <a:noFill/>
                            </a:ln>
                            <a:solidFill>
                              <a:prstClr val="white"/>
                            </a:solidFill>
                            <a:effectLst/>
                            <a:uLnTx/>
                            <a:uFillTx/>
                            <a:latin typeface="Cambria Math" panose="02040503050406030204" pitchFamily="18" charset="0"/>
                            <a:ea typeface="微软雅黑" panose="020B0503020204020204" pitchFamily="34" charset="-122"/>
                            <a:cs typeface="Times New Roman" panose="02020603050405020304" pitchFamily="18" charset="0"/>
                          </a:rPr>
                        </m:ctrlPr>
                      </m:sSubPr>
                      <m:e>
                        <m:r>
                          <a:rPr kumimoji="0" lang="en-US" altLang="zh-CN" sz="1600" b="0" i="0" u="none" strike="noStrike" kern="1200" cap="none" spc="0" normalizeH="0" baseline="0" noProof="0">
                            <a:ln>
                              <a:noFill/>
                            </a:ln>
                            <a:solidFill>
                              <a:prstClr val="white"/>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𝐺</m:t>
                        </m:r>
                      </m:e>
                      <m:sub>
                        <m:r>
                          <a:rPr kumimoji="0" lang="en-US" altLang="zh-CN" sz="1600" b="0" i="0" u="none" strike="noStrike" kern="1200" cap="none" spc="0" normalizeH="0" baseline="0" noProof="0">
                            <a:ln>
                              <a:noFill/>
                            </a:ln>
                            <a:solidFill>
                              <a:prstClr val="white"/>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𝑡</m:t>
                        </m:r>
                      </m:sub>
                    </m:sSub>
                  </m:oMath>
                </a14:m>
                <a:r>
                  <a:rPr kumimoji="0" lang="zh-CN" altLang="zh-CN" sz="1600" b="0" i="0" u="none" strike="noStrike" kern="1200" cap="none" spc="0"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要根据一次包含了终止状态的轨迹序列计算</a:t>
                </a:r>
                <a:r>
                  <a:rPr kumimoji="0" lang="zh-CN" altLang="en-US" sz="1600" b="0" i="0" u="none" strike="noStrike" kern="1200" cap="none" spc="0"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所得。</a:t>
                </a:r>
                <a:endParaRPr kumimoji="0" lang="en-US" altLang="zh-CN" sz="1600" b="0" i="0" u="none" strike="noStrike" kern="1200" cap="none" spc="0"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a:p>
                <a:pPr marL="285750" marR="0" lvl="0" indent="-285750" algn="just" defTabSz="914400" rtl="0" eaLnBrk="1" fontAlgn="auto" latinLnBrk="0" hangingPunct="1">
                  <a:lnSpc>
                    <a:spcPct val="150000"/>
                  </a:lnSpc>
                  <a:spcBef>
                    <a:spcPts val="0"/>
                  </a:spcBef>
                  <a:spcAft>
                    <a:spcPts val="0"/>
                  </a:spcAft>
                  <a:buClrTx/>
                  <a:buSzTx/>
                  <a:buFont typeface="Wingdings" panose="05000000000000000000" pitchFamily="2" charset="2"/>
                  <a:buChar char="l"/>
                  <a:tabLst/>
                  <a:defRPr/>
                </a:pPr>
                <a:endParaRPr kumimoji="0" lang="zh-CN" altLang="zh-CN" sz="1600" b="0" i="0" u="none" strike="noStrike" kern="1200" cap="none" spc="0"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a:p>
                <a:pPr marL="342900" marR="0" lvl="0" indent="-342900" algn="just" defTabSz="914400" rtl="0" eaLnBrk="1" fontAlgn="auto" latinLnBrk="0" hangingPunct="1">
                  <a:lnSpc>
                    <a:spcPct val="150000"/>
                  </a:lnSpc>
                  <a:spcBef>
                    <a:spcPts val="0"/>
                  </a:spcBef>
                  <a:spcAft>
                    <a:spcPts val="0"/>
                  </a:spcAft>
                  <a:buClrTx/>
                  <a:buSzTx/>
                  <a:buFont typeface="Wingdings" panose="05000000000000000000" pitchFamily="2" charset="2"/>
                  <a:buChar char=""/>
                  <a:tabLst/>
                  <a:defRPr/>
                </a:pPr>
                <a:r>
                  <a:rPr kumimoji="0" lang="zh-CN" altLang="zh-CN" sz="1600" b="1" i="0" u="none" strike="noStrike" kern="1200" cap="none" spc="0" normalizeH="0" baseline="0" noProof="0" dirty="0">
                    <a:ln>
                      <a:noFill/>
                    </a:ln>
                    <a:solidFill>
                      <a:srgbClr val="FFFFCC"/>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价值函数（</a:t>
                </a:r>
                <a:r>
                  <a:rPr kumimoji="0" lang="en-US" altLang="zh-CN" sz="1600" b="1" i="0" u="none" strike="noStrike" kern="1200" cap="none" spc="0" normalizeH="0" baseline="0" noProof="0" dirty="0">
                    <a:ln>
                      <a:noFill/>
                    </a:ln>
                    <a:solidFill>
                      <a:srgbClr val="FFFFCC"/>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value function</a:t>
                </a:r>
                <a:r>
                  <a:rPr kumimoji="0" lang="zh-CN" altLang="zh-CN" sz="1600" b="1" i="0" u="none" strike="noStrike" kern="1200" cap="none" spc="0" normalizeH="0" baseline="0" noProof="0" dirty="0">
                    <a:ln>
                      <a:noFill/>
                    </a:ln>
                    <a:solidFill>
                      <a:srgbClr val="FFFFCC"/>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0" lang="zh-CN" altLang="zh-CN" sz="1600" b="0" i="0" u="none" strike="noStrike" kern="1200" cap="none" spc="0"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14:m>
                  <m:oMath xmlns:m="http://schemas.openxmlformats.org/officeDocument/2006/math">
                    <m:r>
                      <a:rPr kumimoji="0" lang="en-US" altLang="zh-CN" sz="1600" b="0" i="0" u="none" strike="noStrike" kern="1200" cap="none" spc="0" normalizeH="0" baseline="0" noProof="0">
                        <a:ln>
                          <a:noFill/>
                        </a:ln>
                        <a:solidFill>
                          <a:prstClr val="white"/>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𝑉</m:t>
                    </m:r>
                    <m:r>
                      <a:rPr kumimoji="0" lang="en-US" altLang="zh-CN" sz="1600" b="0" i="0" u="none" strike="noStrike" kern="1200" cap="none" spc="0" normalizeH="0" baseline="0" noProof="0">
                        <a:ln>
                          <a:noFill/>
                        </a:ln>
                        <a:solidFill>
                          <a:prstClr val="white"/>
                        </a:solidFill>
                        <a:effectLst/>
                        <a:uLnTx/>
                        <a:uFillTx/>
                        <a:latin typeface="Cambria Math" panose="02040503050406030204" pitchFamily="18" charset="0"/>
                        <a:ea typeface="微软雅黑" panose="020B0503020204020204" pitchFamily="34" charset="-122"/>
                        <a:cs typeface="Times New Roman" panose="02020603050405020304" pitchFamily="18" charset="0"/>
                      </a:rPr>
                      <m:t>:</m:t>
                    </m:r>
                    <m:r>
                      <a:rPr kumimoji="0" lang="en-US" altLang="zh-CN" sz="1600" b="0" i="0" u="none" strike="noStrike" kern="1200" cap="none" spc="0" normalizeH="0" baseline="0" noProof="0">
                        <a:ln>
                          <a:noFill/>
                        </a:ln>
                        <a:solidFill>
                          <a:prstClr val="white"/>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𝑆</m:t>
                    </m:r>
                    <m:r>
                      <a:rPr kumimoji="0" lang="en-US" altLang="zh-CN" sz="1600" b="0" i="0" u="none" strike="noStrike" kern="1200" cap="none" spc="0" normalizeH="0" baseline="0" noProof="0">
                        <a:ln>
                          <a:noFill/>
                        </a:ln>
                        <a:solidFill>
                          <a:prstClr val="white"/>
                        </a:solidFill>
                        <a:effectLst/>
                        <a:uLnTx/>
                        <a:uFillTx/>
                        <a:latin typeface="Cambria Math" panose="02040503050406030204" pitchFamily="18" charset="0"/>
                        <a:ea typeface="微软雅黑" panose="020B0503020204020204" pitchFamily="34" charset="-122"/>
                        <a:cs typeface="Times New Roman" panose="02020603050405020304" pitchFamily="18" charset="0"/>
                      </a:rPr>
                      <m:t>↦</m:t>
                    </m:r>
                    <m:r>
                      <a:rPr kumimoji="0" lang="en-US" altLang="zh-CN" sz="1600" b="0" i="0" u="none" strike="noStrike" kern="1200" cap="none" spc="0" normalizeH="0" baseline="0" noProof="0">
                        <a:ln>
                          <a:noFill/>
                        </a:ln>
                        <a:solidFill>
                          <a:prstClr val="white"/>
                        </a:solidFill>
                        <a:effectLst/>
                        <a:uLnTx/>
                        <a:uFillTx/>
                        <a:latin typeface="Cambria Math" panose="02040503050406030204" pitchFamily="18" charset="0"/>
                        <a:ea typeface="微软雅黑" panose="020B0503020204020204" pitchFamily="34" charset="-122"/>
                        <a:cs typeface="Times New Roman" panose="02020603050405020304" pitchFamily="18" charset="0"/>
                      </a:rPr>
                      <m:t>ℝ</m:t>
                    </m:r>
                  </m:oMath>
                </a14:m>
                <a:r>
                  <a:rPr kumimoji="0" lang="zh-CN" altLang="zh-CN" sz="1600" b="0" i="0" u="none" strike="noStrike" kern="1200" cap="none" spc="0"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，其中</a:t>
                </a:r>
                <a14:m>
                  <m:oMath xmlns:m="http://schemas.openxmlformats.org/officeDocument/2006/math">
                    <m:sSub>
                      <m:sSubPr>
                        <m:ctrlPr>
                          <a:rPr kumimoji="0" lang="zh-CN" altLang="zh-CN" sz="1600" b="0" i="1" u="none" strike="noStrike" kern="1200" cap="none" spc="0" normalizeH="0" baseline="0" noProof="0">
                            <a:ln>
                              <a:noFill/>
                            </a:ln>
                            <a:solidFill>
                              <a:prstClr val="white"/>
                            </a:solidFill>
                            <a:effectLst/>
                            <a:uLnTx/>
                            <a:uFillTx/>
                            <a:latin typeface="Cambria Math" panose="02040503050406030204" pitchFamily="18" charset="0"/>
                            <a:ea typeface="微软雅黑" panose="020B0503020204020204" pitchFamily="34" charset="-122"/>
                            <a:cs typeface="Times New Roman" panose="02020603050405020304" pitchFamily="18" charset="0"/>
                          </a:rPr>
                        </m:ctrlPr>
                      </m:sSubPr>
                      <m:e>
                        <m:r>
                          <a:rPr kumimoji="0" lang="en-US" altLang="zh-CN" sz="1600" b="0" i="0" u="none" strike="noStrike" kern="1200" cap="none" spc="0" normalizeH="0" baseline="0" noProof="0">
                            <a:ln>
                              <a:noFill/>
                            </a:ln>
                            <a:solidFill>
                              <a:prstClr val="white"/>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𝑉</m:t>
                        </m:r>
                      </m:e>
                      <m:sub>
                        <m:r>
                          <a:rPr kumimoji="0" lang="en-US" altLang="zh-CN" sz="1600" b="0" i="0" u="none" strike="noStrike" kern="1200" cap="none" spc="0" normalizeH="0" baseline="0" noProof="0">
                            <a:ln>
                              <a:noFill/>
                            </a:ln>
                            <a:solidFill>
                              <a:prstClr val="white"/>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𝜋</m:t>
                        </m:r>
                      </m:sub>
                    </m:sSub>
                    <m:d>
                      <m:dPr>
                        <m:ctrlPr>
                          <a:rPr kumimoji="0" lang="zh-CN" altLang="zh-CN" sz="1600" b="0" i="1" u="none" strike="noStrike" kern="1200" cap="none" spc="0" normalizeH="0" baseline="0" noProof="0">
                            <a:ln>
                              <a:noFill/>
                            </a:ln>
                            <a:solidFill>
                              <a:prstClr val="white"/>
                            </a:solidFill>
                            <a:effectLst/>
                            <a:uLnTx/>
                            <a:uFillTx/>
                            <a:latin typeface="Cambria Math" panose="02040503050406030204" pitchFamily="18" charset="0"/>
                            <a:ea typeface="微软雅黑" panose="020B0503020204020204" pitchFamily="34" charset="-122"/>
                            <a:cs typeface="Times New Roman" panose="02020603050405020304" pitchFamily="18" charset="0"/>
                          </a:rPr>
                        </m:ctrlPr>
                      </m:dPr>
                      <m:e>
                        <m:r>
                          <a:rPr kumimoji="0" lang="en-US" altLang="zh-CN" sz="1600" b="0" i="0" u="none" strike="noStrike" kern="1200" cap="none" spc="0" normalizeH="0" baseline="0" noProof="0">
                            <a:ln>
                              <a:noFill/>
                            </a:ln>
                            <a:solidFill>
                              <a:prstClr val="white"/>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𝑠</m:t>
                        </m:r>
                      </m:e>
                    </m:d>
                    <m:r>
                      <a:rPr kumimoji="0" lang="en-US" altLang="zh-CN" sz="1600" b="0" i="0" u="none" strike="noStrike" kern="1200" cap="none" spc="0" normalizeH="0" baseline="0" noProof="0">
                        <a:ln>
                          <a:noFill/>
                        </a:ln>
                        <a:solidFill>
                          <a:prstClr val="white"/>
                        </a:solidFill>
                        <a:effectLst/>
                        <a:uLnTx/>
                        <a:uFillTx/>
                        <a:latin typeface="Cambria Math" panose="02040503050406030204" pitchFamily="18" charset="0"/>
                        <a:ea typeface="微软雅黑" panose="020B0503020204020204" pitchFamily="34" charset="-122"/>
                        <a:cs typeface="Times New Roman" panose="02020603050405020304" pitchFamily="18" charset="0"/>
                      </a:rPr>
                      <m:t>=</m:t>
                    </m:r>
                    <m:sSub>
                      <m:sSubPr>
                        <m:ctrlPr>
                          <a:rPr kumimoji="0" lang="zh-CN" altLang="zh-CN" sz="1600" b="0" i="1" u="none" strike="noStrike" kern="1200" cap="none" spc="0" normalizeH="0" baseline="0" noProof="0">
                            <a:ln>
                              <a:noFill/>
                            </a:ln>
                            <a:solidFill>
                              <a:prstClr val="white"/>
                            </a:solidFill>
                            <a:effectLst/>
                            <a:uLnTx/>
                            <a:uFillTx/>
                            <a:latin typeface="Cambria Math" panose="02040503050406030204" pitchFamily="18" charset="0"/>
                            <a:ea typeface="微软雅黑" panose="020B0503020204020204" pitchFamily="34" charset="-122"/>
                            <a:cs typeface="Times New Roman" panose="02020603050405020304" pitchFamily="18" charset="0"/>
                          </a:rPr>
                        </m:ctrlPr>
                      </m:sSubPr>
                      <m:e>
                        <m:r>
                          <a:rPr kumimoji="0" lang="en-US" altLang="zh-CN" sz="1600" b="0" i="0" u="none" strike="noStrike" kern="1200" cap="none" spc="0" normalizeH="0" baseline="0" noProof="0">
                            <a:ln>
                              <a:noFill/>
                            </a:ln>
                            <a:solidFill>
                              <a:prstClr val="white"/>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𝔼</m:t>
                        </m:r>
                      </m:e>
                      <m:sub>
                        <m:r>
                          <a:rPr kumimoji="0" lang="en-US" altLang="zh-CN" sz="1600" b="0" i="0" u="none" strike="noStrike" kern="1200" cap="none" spc="0" normalizeH="0" baseline="0" noProof="0">
                            <a:ln>
                              <a:noFill/>
                            </a:ln>
                            <a:solidFill>
                              <a:prstClr val="white"/>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𝜋</m:t>
                        </m:r>
                      </m:sub>
                    </m:sSub>
                    <m:r>
                      <a:rPr kumimoji="0" lang="en-US" altLang="zh-CN" sz="1600" b="0" i="0" u="none" strike="noStrike" kern="1200" cap="none" spc="0" normalizeH="0" baseline="0" noProof="0">
                        <a:ln>
                          <a:noFill/>
                        </a:ln>
                        <a:solidFill>
                          <a:prstClr val="white"/>
                        </a:solidFill>
                        <a:effectLst/>
                        <a:uLnTx/>
                        <a:uFillTx/>
                        <a:latin typeface="Cambria Math" panose="02040503050406030204" pitchFamily="18" charset="0"/>
                        <a:ea typeface="微软雅黑" panose="020B0503020204020204" pitchFamily="34" charset="-122"/>
                        <a:cs typeface="Times New Roman" panose="02020603050405020304" pitchFamily="18" charset="0"/>
                      </a:rPr>
                      <m:t>[</m:t>
                    </m:r>
                    <m:sSub>
                      <m:sSubPr>
                        <m:ctrlPr>
                          <a:rPr kumimoji="0" lang="zh-CN" altLang="zh-CN" sz="1600" b="0" i="1" u="none" strike="noStrike" kern="1200" cap="none" spc="0" normalizeH="0" baseline="0" noProof="0">
                            <a:ln>
                              <a:noFill/>
                            </a:ln>
                            <a:solidFill>
                              <a:prstClr val="white"/>
                            </a:solidFill>
                            <a:effectLst/>
                            <a:uLnTx/>
                            <a:uFillTx/>
                            <a:latin typeface="Cambria Math" panose="02040503050406030204" pitchFamily="18" charset="0"/>
                            <a:ea typeface="微软雅黑" panose="020B0503020204020204" pitchFamily="34" charset="-122"/>
                            <a:cs typeface="Times New Roman" panose="02020603050405020304" pitchFamily="18" charset="0"/>
                          </a:rPr>
                        </m:ctrlPr>
                      </m:sSubPr>
                      <m:e>
                        <m:r>
                          <a:rPr kumimoji="0" lang="en-US" altLang="zh-CN" sz="1600" b="0" i="0" u="none" strike="noStrike" kern="1200" cap="none" spc="0" normalizeH="0" baseline="0" noProof="0">
                            <a:ln>
                              <a:noFill/>
                            </a:ln>
                            <a:solidFill>
                              <a:prstClr val="white"/>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𝐺</m:t>
                        </m:r>
                      </m:e>
                      <m:sub>
                        <m:r>
                          <a:rPr kumimoji="0" lang="en-US" altLang="zh-CN" sz="1600" b="0" i="0" u="none" strike="noStrike" kern="1200" cap="none" spc="0" normalizeH="0" baseline="0" noProof="0">
                            <a:ln>
                              <a:noFill/>
                            </a:ln>
                            <a:solidFill>
                              <a:prstClr val="white"/>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𝑡</m:t>
                        </m:r>
                      </m:sub>
                    </m:sSub>
                    <m:r>
                      <a:rPr kumimoji="0" lang="en-US" altLang="zh-CN" sz="1600" b="0" i="0" u="none" strike="noStrike" kern="1200" cap="none" spc="0" normalizeH="0" baseline="0" noProof="0">
                        <a:ln>
                          <a:noFill/>
                        </a:ln>
                        <a:solidFill>
                          <a:prstClr val="white"/>
                        </a:solidFill>
                        <a:effectLst/>
                        <a:uLnTx/>
                        <a:uFillTx/>
                        <a:latin typeface="Cambria Math" panose="02040503050406030204" pitchFamily="18" charset="0"/>
                        <a:ea typeface="微软雅黑" panose="020B0503020204020204" pitchFamily="34" charset="-122"/>
                        <a:cs typeface="Times New Roman" panose="02020603050405020304" pitchFamily="18" charset="0"/>
                      </a:rPr>
                      <m:t>|</m:t>
                    </m:r>
                    <m:sSub>
                      <m:sSubPr>
                        <m:ctrlPr>
                          <a:rPr kumimoji="0" lang="zh-CN" altLang="zh-CN" sz="1600" b="0" i="1" u="none" strike="noStrike" kern="1200" cap="none" spc="0" normalizeH="0" baseline="0" noProof="0">
                            <a:ln>
                              <a:noFill/>
                            </a:ln>
                            <a:solidFill>
                              <a:prstClr val="white"/>
                            </a:solidFill>
                            <a:effectLst/>
                            <a:uLnTx/>
                            <a:uFillTx/>
                            <a:latin typeface="Cambria Math" panose="02040503050406030204" pitchFamily="18" charset="0"/>
                            <a:ea typeface="微软雅黑" panose="020B0503020204020204" pitchFamily="34" charset="-122"/>
                            <a:cs typeface="Times New Roman" panose="02020603050405020304" pitchFamily="18" charset="0"/>
                          </a:rPr>
                        </m:ctrlPr>
                      </m:sSubPr>
                      <m:e>
                        <m:r>
                          <a:rPr kumimoji="0" lang="en-US" altLang="zh-CN" sz="1600" b="0" i="0" u="none" strike="noStrike" kern="1200" cap="none" spc="0" normalizeH="0" baseline="0" noProof="0">
                            <a:ln>
                              <a:noFill/>
                            </a:ln>
                            <a:solidFill>
                              <a:prstClr val="white"/>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𝑆</m:t>
                        </m:r>
                      </m:e>
                      <m:sub>
                        <m:r>
                          <a:rPr kumimoji="0" lang="en-US" altLang="zh-CN" sz="1600" b="0" i="0" u="none" strike="noStrike" kern="1200" cap="none" spc="0" normalizeH="0" baseline="0" noProof="0">
                            <a:ln>
                              <a:noFill/>
                            </a:ln>
                            <a:solidFill>
                              <a:prstClr val="white"/>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𝑡</m:t>
                        </m:r>
                      </m:sub>
                    </m:sSub>
                    <m:r>
                      <a:rPr kumimoji="0" lang="en-US" altLang="zh-CN" sz="1600" b="0" i="0" u="none" strike="noStrike" kern="1200" cap="none" spc="0" normalizeH="0" baseline="0" noProof="0">
                        <a:ln>
                          <a:noFill/>
                        </a:ln>
                        <a:solidFill>
                          <a:prstClr val="white"/>
                        </a:solidFill>
                        <a:effectLst/>
                        <a:uLnTx/>
                        <a:uFillTx/>
                        <a:latin typeface="Cambria Math" panose="02040503050406030204" pitchFamily="18" charset="0"/>
                        <a:ea typeface="微软雅黑" panose="020B0503020204020204" pitchFamily="34" charset="-122"/>
                        <a:cs typeface="Times New Roman" panose="02020603050405020304" pitchFamily="18" charset="0"/>
                      </a:rPr>
                      <m:t>=</m:t>
                    </m:r>
                    <m:r>
                      <a:rPr kumimoji="0" lang="en-US" altLang="zh-CN" sz="1600" b="0" i="0" u="none" strike="noStrike" kern="1200" cap="none" spc="0" normalizeH="0" baseline="0" noProof="0">
                        <a:ln>
                          <a:noFill/>
                        </a:ln>
                        <a:solidFill>
                          <a:prstClr val="white"/>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𝑠</m:t>
                    </m:r>
                    <m:r>
                      <a:rPr kumimoji="0" lang="en-US" altLang="zh-CN" sz="1600" b="0" i="0" u="none" strike="noStrike" kern="1200" cap="none" spc="0" normalizeH="0" baseline="0" noProof="0">
                        <a:ln>
                          <a:noFill/>
                        </a:ln>
                        <a:solidFill>
                          <a:prstClr val="white"/>
                        </a:solidFill>
                        <a:effectLst/>
                        <a:uLnTx/>
                        <a:uFillTx/>
                        <a:latin typeface="Cambria Math" panose="02040503050406030204" pitchFamily="18" charset="0"/>
                        <a:ea typeface="微软雅黑" panose="020B0503020204020204" pitchFamily="34" charset="-122"/>
                        <a:cs typeface="Times New Roman" panose="02020603050405020304" pitchFamily="18" charset="0"/>
                      </a:rPr>
                      <m:t>]</m:t>
                    </m:r>
                    <m:r>
                      <a:rPr kumimoji="0" lang="zh-CN" altLang="zh-CN" sz="1600" b="0" i="0" u="none" strike="noStrike" kern="1200" cap="none" spc="0" normalizeH="0" baseline="0" noProof="0">
                        <a:ln>
                          <a:noFill/>
                        </a:ln>
                        <a:solidFill>
                          <a:prstClr val="white"/>
                        </a:solidFill>
                        <a:effectLst/>
                        <a:uLnTx/>
                        <a:uFillTx/>
                        <a:latin typeface="Cambria Math" panose="02040503050406030204" pitchFamily="18" charset="0"/>
                        <a:ea typeface="微软雅黑" panose="020B0503020204020204" pitchFamily="34" charset="-122"/>
                        <a:cs typeface="Times New Roman" panose="02020603050405020304" pitchFamily="18" charset="0"/>
                      </a:rPr>
                      <m:t>，</m:t>
                    </m:r>
                  </m:oMath>
                </a14:m>
                <a:r>
                  <a:rPr kumimoji="0" lang="zh-CN" altLang="zh-CN" sz="1600" b="0" i="0" u="none" strike="noStrike" kern="1200" cap="none" spc="0"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表示智能体在时刻</a:t>
                </a:r>
                <a14:m>
                  <m:oMath xmlns:m="http://schemas.openxmlformats.org/officeDocument/2006/math">
                    <m:r>
                      <a:rPr kumimoji="0" lang="en-US" altLang="zh-CN" sz="1600" b="0" i="0" u="none" strike="noStrike" kern="1200" cap="none" spc="0" normalizeH="0" baseline="0" noProof="0">
                        <a:ln>
                          <a:noFill/>
                        </a:ln>
                        <a:solidFill>
                          <a:prstClr val="white"/>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𝑡</m:t>
                    </m:r>
                  </m:oMath>
                </a14:m>
                <a:r>
                  <a:rPr kumimoji="0" lang="zh-CN" altLang="zh-CN" sz="1600" b="0" i="0" u="none" strike="noStrike" kern="1200" cap="none" spc="0"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处于状态</a:t>
                </a:r>
                <a14:m>
                  <m:oMath xmlns:m="http://schemas.openxmlformats.org/officeDocument/2006/math">
                    <m:r>
                      <a:rPr kumimoji="0" lang="en-US" altLang="zh-CN" sz="1600" b="0" i="0" u="none" strike="noStrike" kern="1200" cap="none" spc="0" normalizeH="0" baseline="0" noProof="0">
                        <a:ln>
                          <a:noFill/>
                        </a:ln>
                        <a:solidFill>
                          <a:prstClr val="white"/>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𝑠</m:t>
                    </m:r>
                  </m:oMath>
                </a14:m>
                <a:r>
                  <a:rPr kumimoji="0" lang="zh-CN" altLang="zh-CN" sz="1600" b="0" i="0" u="none" strike="noStrike" kern="1200" cap="none" spc="0"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时，按照策略</a:t>
                </a:r>
                <a14:m>
                  <m:oMath xmlns:m="http://schemas.openxmlformats.org/officeDocument/2006/math">
                    <m:r>
                      <a:rPr kumimoji="0" lang="en-US" altLang="zh-CN" sz="1600" b="0" i="0" u="none" strike="noStrike" kern="1200" cap="none" spc="0" normalizeH="0" baseline="0" noProof="0">
                        <a:ln>
                          <a:noFill/>
                        </a:ln>
                        <a:solidFill>
                          <a:prstClr val="white"/>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𝜋</m:t>
                    </m:r>
                  </m:oMath>
                </a14:m>
                <a:r>
                  <a:rPr kumimoji="0" lang="zh-CN" altLang="zh-CN" sz="1600" b="0" i="0" u="none" strike="noStrike" kern="1200" cap="none" spc="0"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采取行动时所获得回报的期望。价值函数衡量了某个状态的好坏程度，反映了智能体从当前状态转移到该状态时能够为目标完成带来多大</a:t>
                </a:r>
                <a:r>
                  <a:rPr kumimoji="0" lang="en-US" altLang="zh-CN" sz="1600" b="0" i="0" u="none" strike="noStrike" kern="1200" cap="none" spc="0"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0" lang="zh-CN" altLang="zh-CN" sz="1600" b="0" i="0" u="none" strike="noStrike" kern="1200" cap="none" spc="0"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好处</a:t>
                </a:r>
                <a:r>
                  <a:rPr kumimoji="0" lang="en-US" altLang="zh-CN" sz="1600" b="0" i="0" u="none" strike="noStrike" kern="1200" cap="none" spc="0"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0" lang="zh-CN" altLang="zh-CN" sz="1600" b="0" i="0" u="none" strike="noStrike" kern="1200" cap="none" spc="0"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 </a:t>
                </a:r>
                <a:endParaRPr kumimoji="0" lang="en-US" altLang="zh-CN" sz="1600" b="0" i="0" u="none" strike="noStrike" kern="1200" cap="none" spc="0"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a:p>
                <a:pPr marL="342900" marR="0" lvl="0" indent="-342900" algn="just" defTabSz="914400" rtl="0" eaLnBrk="1" fontAlgn="auto" latinLnBrk="0" hangingPunct="1">
                  <a:lnSpc>
                    <a:spcPct val="150000"/>
                  </a:lnSpc>
                  <a:spcBef>
                    <a:spcPts val="0"/>
                  </a:spcBef>
                  <a:spcAft>
                    <a:spcPts val="0"/>
                  </a:spcAft>
                  <a:buClrTx/>
                  <a:buSzTx/>
                  <a:buFont typeface="Wingdings" panose="05000000000000000000" pitchFamily="2" charset="2"/>
                  <a:buChar char=""/>
                  <a:tabLst/>
                  <a:defRPr/>
                </a:pPr>
                <a:endParaRPr kumimoji="0" lang="zh-CN" altLang="zh-CN" sz="1600" b="0" i="0" u="none" strike="noStrike" kern="1200" cap="none" spc="0"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a:p>
                <a:pPr marL="342900" marR="0" lvl="0" indent="-342900" algn="just" defTabSz="914400" rtl="0" eaLnBrk="1" fontAlgn="auto" latinLnBrk="0" hangingPunct="1">
                  <a:lnSpc>
                    <a:spcPct val="150000"/>
                  </a:lnSpc>
                  <a:spcBef>
                    <a:spcPts val="0"/>
                  </a:spcBef>
                  <a:spcAft>
                    <a:spcPts val="0"/>
                  </a:spcAft>
                  <a:buClrTx/>
                  <a:buSzTx/>
                  <a:buFont typeface="Wingdings" panose="05000000000000000000" pitchFamily="2" charset="2"/>
                  <a:buChar char=""/>
                  <a:tabLst/>
                  <a:defRPr/>
                </a:pPr>
                <a:r>
                  <a:rPr kumimoji="0" lang="zh-CN" altLang="zh-CN" sz="1600" b="1" i="0" u="none" strike="noStrike" kern="1200" cap="none" spc="0" normalizeH="0" baseline="0" noProof="0" dirty="0">
                    <a:ln>
                      <a:noFill/>
                    </a:ln>
                    <a:solidFill>
                      <a:srgbClr val="FFFFCC"/>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动作</a:t>
                </a:r>
                <a:r>
                  <a:rPr kumimoji="0" lang="en-US" altLang="zh-CN" sz="1600" b="1" i="0" u="none" strike="noStrike" kern="1200" cap="none" spc="0" normalizeH="0" baseline="0" noProof="0" dirty="0">
                    <a:ln>
                      <a:noFill/>
                    </a:ln>
                    <a:solidFill>
                      <a:srgbClr val="FFFFCC"/>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0" lang="zh-CN" altLang="zh-CN" sz="1600" b="1" i="0" u="none" strike="noStrike" kern="1200" cap="none" spc="0" normalizeH="0" baseline="0" noProof="0" dirty="0">
                    <a:ln>
                      <a:noFill/>
                    </a:ln>
                    <a:solidFill>
                      <a:srgbClr val="FFFFCC"/>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价值函数</a:t>
                </a:r>
                <a:r>
                  <a:rPr kumimoji="0" lang="en-US" altLang="zh-CN" sz="1600" b="1" i="0" u="none" strike="noStrike" kern="1200" cap="none" spc="0" normalizeH="0" baseline="0" noProof="0" dirty="0">
                    <a:ln>
                      <a:noFill/>
                    </a:ln>
                    <a:solidFill>
                      <a:srgbClr val="FFFFCC"/>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(action-value function)</a:t>
                </a:r>
                <a:r>
                  <a:rPr kumimoji="0" lang="zh-CN" altLang="zh-CN" sz="1600" b="1" i="0" u="none" strike="noStrike" kern="1200" cap="none" spc="0" normalizeH="0" baseline="0" noProof="0" dirty="0">
                    <a:ln>
                      <a:noFill/>
                    </a:ln>
                    <a:solidFill>
                      <a:srgbClr val="FFFFCC"/>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a:t>
                </a:r>
                <a14:m>
                  <m:oMath xmlns:m="http://schemas.openxmlformats.org/officeDocument/2006/math">
                    <m:r>
                      <a:rPr kumimoji="0" lang="en-US" altLang="zh-CN" sz="1600" b="0" i="0" u="none" strike="noStrike" kern="1200" cap="none" spc="0" normalizeH="0" baseline="0" noProof="0">
                        <a:ln>
                          <a:noFill/>
                        </a:ln>
                        <a:solidFill>
                          <a:prstClr val="white"/>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𝑞</m:t>
                    </m:r>
                    <m:r>
                      <a:rPr kumimoji="0" lang="en-US" altLang="zh-CN" sz="1600" b="0" i="0" u="none" strike="noStrike" kern="1200" cap="none" spc="0" normalizeH="0" baseline="0" noProof="0">
                        <a:ln>
                          <a:noFill/>
                        </a:ln>
                        <a:solidFill>
                          <a:prstClr val="white"/>
                        </a:solidFill>
                        <a:effectLst/>
                        <a:uLnTx/>
                        <a:uFillTx/>
                        <a:latin typeface="Cambria Math" panose="02040503050406030204" pitchFamily="18" charset="0"/>
                        <a:ea typeface="微软雅黑" panose="020B0503020204020204" pitchFamily="34" charset="-122"/>
                        <a:cs typeface="Times New Roman" panose="02020603050405020304" pitchFamily="18" charset="0"/>
                      </a:rPr>
                      <m:t>:</m:t>
                    </m:r>
                    <m:r>
                      <a:rPr kumimoji="0" lang="en-US" altLang="zh-CN" sz="1600" b="0" i="0" u="none" strike="noStrike" kern="1200" cap="none" spc="0" normalizeH="0" baseline="0" noProof="0">
                        <a:ln>
                          <a:noFill/>
                        </a:ln>
                        <a:solidFill>
                          <a:prstClr val="white"/>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𝑆</m:t>
                    </m:r>
                    <m:r>
                      <a:rPr kumimoji="0" lang="en-US" altLang="zh-CN" sz="1600" b="0" i="0" u="none" strike="noStrike" kern="1200" cap="none" spc="0" normalizeH="0" baseline="0" noProof="0">
                        <a:ln>
                          <a:noFill/>
                        </a:ln>
                        <a:solidFill>
                          <a:prstClr val="white"/>
                        </a:solidFill>
                        <a:effectLst/>
                        <a:uLnTx/>
                        <a:uFillTx/>
                        <a:latin typeface="Cambria Math" panose="02040503050406030204" pitchFamily="18" charset="0"/>
                        <a:ea typeface="微软雅黑" panose="020B0503020204020204" pitchFamily="34" charset="-122"/>
                        <a:cs typeface="Times New Roman" panose="02020603050405020304" pitchFamily="18" charset="0"/>
                      </a:rPr>
                      <m:t>×</m:t>
                    </m:r>
                    <m:r>
                      <a:rPr kumimoji="0" lang="en-US" altLang="zh-CN" sz="1600" b="0" i="0" u="none" strike="noStrike" kern="1200" cap="none" spc="0" normalizeH="0" baseline="0" noProof="0">
                        <a:ln>
                          <a:noFill/>
                        </a:ln>
                        <a:solidFill>
                          <a:prstClr val="white"/>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𝐴</m:t>
                    </m:r>
                    <m:r>
                      <a:rPr kumimoji="0" lang="en-US" altLang="zh-CN" sz="1600" b="0" i="0" u="none" strike="noStrike" kern="1200" cap="none" spc="0" normalizeH="0" baseline="0" noProof="0">
                        <a:ln>
                          <a:noFill/>
                        </a:ln>
                        <a:solidFill>
                          <a:prstClr val="white"/>
                        </a:solidFill>
                        <a:effectLst/>
                        <a:uLnTx/>
                        <a:uFillTx/>
                        <a:latin typeface="Cambria Math" panose="02040503050406030204" pitchFamily="18" charset="0"/>
                        <a:ea typeface="微软雅黑" panose="020B0503020204020204" pitchFamily="34" charset="-122"/>
                        <a:cs typeface="Times New Roman" panose="02020603050405020304" pitchFamily="18" charset="0"/>
                      </a:rPr>
                      <m:t>↦</m:t>
                    </m:r>
                    <m:r>
                      <a:rPr kumimoji="0" lang="en-US" altLang="zh-CN" sz="1600" b="0" i="0" u="none" strike="noStrike" kern="1200" cap="none" spc="0" normalizeH="0" baseline="0" noProof="0">
                        <a:ln>
                          <a:noFill/>
                        </a:ln>
                        <a:solidFill>
                          <a:prstClr val="white"/>
                        </a:solidFill>
                        <a:effectLst/>
                        <a:uLnTx/>
                        <a:uFillTx/>
                        <a:latin typeface="Cambria Math" panose="02040503050406030204" pitchFamily="18" charset="0"/>
                        <a:ea typeface="微软雅黑" panose="020B0503020204020204" pitchFamily="34" charset="-122"/>
                        <a:cs typeface="Times New Roman" panose="02020603050405020304" pitchFamily="18" charset="0"/>
                      </a:rPr>
                      <m:t>ℝ</m:t>
                    </m:r>
                  </m:oMath>
                </a14:m>
                <a:r>
                  <a:rPr kumimoji="0" lang="zh-CN" altLang="zh-CN" sz="1600" b="0" i="0" u="none" strike="noStrike" kern="1200" cap="none" spc="0"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，其中</a:t>
                </a:r>
                <a14:m>
                  <m:oMath xmlns:m="http://schemas.openxmlformats.org/officeDocument/2006/math">
                    <m:sSub>
                      <m:sSubPr>
                        <m:ctrlPr>
                          <a:rPr kumimoji="0" lang="zh-CN" altLang="zh-CN" sz="1600" b="0" i="1" u="none" strike="noStrike" kern="1200" cap="none" spc="0" normalizeH="0" baseline="0" noProof="0">
                            <a:ln>
                              <a:noFill/>
                            </a:ln>
                            <a:solidFill>
                              <a:prstClr val="white"/>
                            </a:solidFill>
                            <a:effectLst/>
                            <a:uLnTx/>
                            <a:uFillTx/>
                            <a:latin typeface="Cambria Math" panose="02040503050406030204" pitchFamily="18" charset="0"/>
                            <a:ea typeface="微软雅黑" panose="020B0503020204020204" pitchFamily="34" charset="-122"/>
                            <a:cs typeface="Times New Roman" panose="02020603050405020304" pitchFamily="18" charset="0"/>
                          </a:rPr>
                        </m:ctrlPr>
                      </m:sSubPr>
                      <m:e>
                        <m:r>
                          <a:rPr kumimoji="0" lang="en-US" altLang="zh-CN" sz="1600" b="0" i="0" u="none" strike="noStrike" kern="1200" cap="none" spc="0" normalizeH="0" baseline="0" noProof="0">
                            <a:ln>
                              <a:noFill/>
                            </a:ln>
                            <a:solidFill>
                              <a:prstClr val="white"/>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𝑞</m:t>
                        </m:r>
                      </m:e>
                      <m:sub>
                        <m:r>
                          <a:rPr kumimoji="0" lang="en-US" altLang="zh-CN" sz="1600" b="0" i="0" u="none" strike="noStrike" kern="1200" cap="none" spc="0" normalizeH="0" baseline="0" noProof="0">
                            <a:ln>
                              <a:noFill/>
                            </a:ln>
                            <a:solidFill>
                              <a:prstClr val="white"/>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𝜋</m:t>
                        </m:r>
                      </m:sub>
                    </m:sSub>
                    <m:d>
                      <m:dPr>
                        <m:ctrlPr>
                          <a:rPr kumimoji="0" lang="zh-CN" altLang="zh-CN" sz="1600" b="0" i="1" u="none" strike="noStrike" kern="1200" cap="none" spc="0" normalizeH="0" baseline="0" noProof="0">
                            <a:ln>
                              <a:noFill/>
                            </a:ln>
                            <a:solidFill>
                              <a:prstClr val="white"/>
                            </a:solidFill>
                            <a:effectLst/>
                            <a:uLnTx/>
                            <a:uFillTx/>
                            <a:latin typeface="Cambria Math" panose="02040503050406030204" pitchFamily="18" charset="0"/>
                            <a:ea typeface="微软雅黑" panose="020B0503020204020204" pitchFamily="34" charset="-122"/>
                            <a:cs typeface="Times New Roman" panose="02020603050405020304" pitchFamily="18" charset="0"/>
                          </a:rPr>
                        </m:ctrlPr>
                      </m:dPr>
                      <m:e>
                        <m:r>
                          <a:rPr kumimoji="0" lang="en-US" altLang="zh-CN" sz="1600" b="0" i="0" u="none" strike="noStrike" kern="1200" cap="none" spc="0" normalizeH="0" baseline="0" noProof="0">
                            <a:ln>
                              <a:noFill/>
                            </a:ln>
                            <a:solidFill>
                              <a:prstClr val="white"/>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𝑠</m:t>
                        </m:r>
                        <m:r>
                          <a:rPr kumimoji="0" lang="en-US" altLang="zh-CN" sz="1600" b="0" i="0" u="none" strike="noStrike" kern="1200" cap="none" spc="0" normalizeH="0" baseline="0" noProof="0">
                            <a:ln>
                              <a:noFill/>
                            </a:ln>
                            <a:solidFill>
                              <a:prstClr val="white"/>
                            </a:solidFill>
                            <a:effectLst/>
                            <a:uLnTx/>
                            <a:uFillTx/>
                            <a:latin typeface="Cambria Math" panose="02040503050406030204" pitchFamily="18" charset="0"/>
                            <a:ea typeface="微软雅黑" panose="020B0503020204020204" pitchFamily="34" charset="-122"/>
                            <a:cs typeface="Times New Roman" panose="02020603050405020304" pitchFamily="18" charset="0"/>
                          </a:rPr>
                          <m:t>,</m:t>
                        </m:r>
                        <m:r>
                          <a:rPr kumimoji="0" lang="en-US" altLang="zh-CN" sz="1600" b="0" i="0" u="none" strike="noStrike" kern="1200" cap="none" spc="0" normalizeH="0" baseline="0" noProof="0">
                            <a:ln>
                              <a:noFill/>
                            </a:ln>
                            <a:solidFill>
                              <a:prstClr val="white"/>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𝑎</m:t>
                        </m:r>
                      </m:e>
                    </m:d>
                    <m:r>
                      <a:rPr kumimoji="0" lang="en-US" altLang="zh-CN" sz="1600" b="0" i="0" u="none" strike="noStrike" kern="1200" cap="none" spc="0" normalizeH="0" baseline="0" noProof="0">
                        <a:ln>
                          <a:noFill/>
                        </a:ln>
                        <a:solidFill>
                          <a:prstClr val="white"/>
                        </a:solidFill>
                        <a:effectLst/>
                        <a:uLnTx/>
                        <a:uFillTx/>
                        <a:latin typeface="Cambria Math" panose="02040503050406030204" pitchFamily="18" charset="0"/>
                        <a:ea typeface="微软雅黑" panose="020B0503020204020204" pitchFamily="34" charset="-122"/>
                        <a:cs typeface="Times New Roman" panose="02020603050405020304" pitchFamily="18" charset="0"/>
                      </a:rPr>
                      <m:t>=</m:t>
                    </m:r>
                  </m:oMath>
                </a14:m>
                <a:r>
                  <a:rPr kumimoji="0" lang="en-US" altLang="zh-CN" sz="1600" b="0" i="0" u="none" strike="noStrike" kern="1200" cap="none" spc="0"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 </a:t>
                </a:r>
                <a14:m>
                  <m:oMath xmlns:m="http://schemas.openxmlformats.org/officeDocument/2006/math">
                    <m:sSub>
                      <m:sSubPr>
                        <m:ctrlPr>
                          <a:rPr kumimoji="0" lang="zh-CN" altLang="zh-CN" sz="1600" b="0" i="1" u="none" strike="noStrike" kern="1200" cap="none" spc="0" normalizeH="0" baseline="0" noProof="0">
                            <a:ln>
                              <a:noFill/>
                            </a:ln>
                            <a:solidFill>
                              <a:prstClr val="white"/>
                            </a:solidFill>
                            <a:effectLst/>
                            <a:uLnTx/>
                            <a:uFillTx/>
                            <a:latin typeface="Cambria Math" panose="02040503050406030204" pitchFamily="18" charset="0"/>
                            <a:ea typeface="微软雅黑" panose="020B0503020204020204" pitchFamily="34" charset="-122"/>
                            <a:cs typeface="Times New Roman" panose="02020603050405020304" pitchFamily="18" charset="0"/>
                          </a:rPr>
                        </m:ctrlPr>
                      </m:sSubPr>
                      <m:e>
                        <m:r>
                          <a:rPr kumimoji="0" lang="en-US" altLang="zh-CN" sz="1600" b="0" i="0" u="none" strike="noStrike" kern="1200" cap="none" spc="0" normalizeH="0" baseline="0" noProof="0">
                            <a:ln>
                              <a:noFill/>
                            </a:ln>
                            <a:solidFill>
                              <a:prstClr val="white"/>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𝔼</m:t>
                        </m:r>
                      </m:e>
                      <m:sub>
                        <m:r>
                          <a:rPr kumimoji="0" lang="en-US" altLang="zh-CN" sz="1600" b="0" i="0" u="none" strike="noStrike" kern="1200" cap="none" spc="0" normalizeH="0" baseline="0" noProof="0">
                            <a:ln>
                              <a:noFill/>
                            </a:ln>
                            <a:solidFill>
                              <a:prstClr val="white"/>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𝜋</m:t>
                        </m:r>
                      </m:sub>
                    </m:sSub>
                    <m:r>
                      <a:rPr kumimoji="0" lang="en-US" altLang="zh-CN" sz="1600" b="0" i="0" u="none" strike="noStrike" kern="1200" cap="none" spc="0" normalizeH="0" baseline="0" noProof="0">
                        <a:ln>
                          <a:noFill/>
                        </a:ln>
                        <a:solidFill>
                          <a:prstClr val="white"/>
                        </a:solidFill>
                        <a:effectLst/>
                        <a:uLnTx/>
                        <a:uFillTx/>
                        <a:latin typeface="Cambria Math" panose="02040503050406030204" pitchFamily="18" charset="0"/>
                        <a:ea typeface="微软雅黑" panose="020B0503020204020204" pitchFamily="34" charset="-122"/>
                        <a:cs typeface="Times New Roman" panose="02020603050405020304" pitchFamily="18" charset="0"/>
                      </a:rPr>
                      <m:t>[</m:t>
                    </m:r>
                    <m:sSub>
                      <m:sSubPr>
                        <m:ctrlPr>
                          <a:rPr kumimoji="0" lang="zh-CN" altLang="zh-CN" sz="1600" b="0" i="1" u="none" strike="noStrike" kern="1200" cap="none" spc="0" normalizeH="0" baseline="0" noProof="0">
                            <a:ln>
                              <a:noFill/>
                            </a:ln>
                            <a:solidFill>
                              <a:prstClr val="white"/>
                            </a:solidFill>
                            <a:effectLst/>
                            <a:uLnTx/>
                            <a:uFillTx/>
                            <a:latin typeface="Cambria Math" panose="02040503050406030204" pitchFamily="18" charset="0"/>
                            <a:ea typeface="微软雅黑" panose="020B0503020204020204" pitchFamily="34" charset="-122"/>
                            <a:cs typeface="Times New Roman" panose="02020603050405020304" pitchFamily="18" charset="0"/>
                          </a:rPr>
                        </m:ctrlPr>
                      </m:sSubPr>
                      <m:e>
                        <m:r>
                          <a:rPr kumimoji="0" lang="en-US" altLang="zh-CN" sz="1600" b="0" i="0" u="none" strike="noStrike" kern="1200" cap="none" spc="0" normalizeH="0" baseline="0" noProof="0">
                            <a:ln>
                              <a:noFill/>
                            </a:ln>
                            <a:solidFill>
                              <a:prstClr val="white"/>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𝐺</m:t>
                        </m:r>
                      </m:e>
                      <m:sub>
                        <m:r>
                          <a:rPr kumimoji="0" lang="en-US" altLang="zh-CN" sz="1600" b="0" i="0" u="none" strike="noStrike" kern="1200" cap="none" spc="0" normalizeH="0" baseline="0" noProof="0">
                            <a:ln>
                              <a:noFill/>
                            </a:ln>
                            <a:solidFill>
                              <a:prstClr val="white"/>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𝑡</m:t>
                        </m:r>
                      </m:sub>
                    </m:sSub>
                    <m:r>
                      <a:rPr kumimoji="0" lang="en-US" altLang="zh-CN" sz="1600" b="0" i="0" u="none" strike="noStrike" kern="1200" cap="none" spc="0" normalizeH="0" baseline="0" noProof="0">
                        <a:ln>
                          <a:noFill/>
                        </a:ln>
                        <a:solidFill>
                          <a:prstClr val="white"/>
                        </a:solidFill>
                        <a:effectLst/>
                        <a:uLnTx/>
                        <a:uFillTx/>
                        <a:latin typeface="Cambria Math" panose="02040503050406030204" pitchFamily="18" charset="0"/>
                        <a:ea typeface="微软雅黑" panose="020B0503020204020204" pitchFamily="34" charset="-122"/>
                        <a:cs typeface="Times New Roman" panose="02020603050405020304" pitchFamily="18" charset="0"/>
                      </a:rPr>
                      <m:t>|</m:t>
                    </m:r>
                    <m:sSub>
                      <m:sSubPr>
                        <m:ctrlPr>
                          <a:rPr kumimoji="0" lang="zh-CN" altLang="zh-CN" sz="1600" b="0" i="1" u="none" strike="noStrike" kern="1200" cap="none" spc="0" normalizeH="0" baseline="0" noProof="0">
                            <a:ln>
                              <a:noFill/>
                            </a:ln>
                            <a:solidFill>
                              <a:prstClr val="white"/>
                            </a:solidFill>
                            <a:effectLst/>
                            <a:uLnTx/>
                            <a:uFillTx/>
                            <a:latin typeface="Cambria Math" panose="02040503050406030204" pitchFamily="18" charset="0"/>
                            <a:ea typeface="微软雅黑" panose="020B0503020204020204" pitchFamily="34" charset="-122"/>
                            <a:cs typeface="Times New Roman" panose="02020603050405020304" pitchFamily="18" charset="0"/>
                          </a:rPr>
                        </m:ctrlPr>
                      </m:sSubPr>
                      <m:e>
                        <m:r>
                          <a:rPr kumimoji="0" lang="en-US" altLang="zh-CN" sz="1600" b="0" i="0" u="none" strike="noStrike" kern="1200" cap="none" spc="0" normalizeH="0" baseline="0" noProof="0">
                            <a:ln>
                              <a:noFill/>
                            </a:ln>
                            <a:solidFill>
                              <a:prstClr val="white"/>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𝑆</m:t>
                        </m:r>
                      </m:e>
                      <m:sub>
                        <m:r>
                          <a:rPr kumimoji="0" lang="en-US" altLang="zh-CN" sz="1600" b="0" i="0" u="none" strike="noStrike" kern="1200" cap="none" spc="0" normalizeH="0" baseline="0" noProof="0">
                            <a:ln>
                              <a:noFill/>
                            </a:ln>
                            <a:solidFill>
                              <a:prstClr val="white"/>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𝑡</m:t>
                        </m:r>
                      </m:sub>
                    </m:sSub>
                    <m:r>
                      <a:rPr kumimoji="0" lang="en-US" altLang="zh-CN" sz="1600" b="0" i="0" u="none" strike="noStrike" kern="1200" cap="none" spc="0" normalizeH="0" baseline="0" noProof="0">
                        <a:ln>
                          <a:noFill/>
                        </a:ln>
                        <a:solidFill>
                          <a:prstClr val="white"/>
                        </a:solidFill>
                        <a:effectLst/>
                        <a:uLnTx/>
                        <a:uFillTx/>
                        <a:latin typeface="Cambria Math" panose="02040503050406030204" pitchFamily="18" charset="0"/>
                        <a:ea typeface="微软雅黑" panose="020B0503020204020204" pitchFamily="34" charset="-122"/>
                        <a:cs typeface="Times New Roman" panose="02020603050405020304" pitchFamily="18" charset="0"/>
                      </a:rPr>
                      <m:t>=</m:t>
                    </m:r>
                    <m:r>
                      <a:rPr kumimoji="0" lang="en-US" altLang="zh-CN" sz="1600" b="0" i="0" u="none" strike="noStrike" kern="1200" cap="none" spc="0" normalizeH="0" baseline="0" noProof="0">
                        <a:ln>
                          <a:noFill/>
                        </a:ln>
                        <a:solidFill>
                          <a:prstClr val="white"/>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𝑠</m:t>
                    </m:r>
                    <m:r>
                      <a:rPr kumimoji="0" lang="en-US" altLang="zh-CN" sz="1600" b="0" i="0" u="none" strike="noStrike" kern="1200" cap="none" spc="0" normalizeH="0" baseline="0" noProof="0">
                        <a:ln>
                          <a:noFill/>
                        </a:ln>
                        <a:solidFill>
                          <a:prstClr val="white"/>
                        </a:solidFill>
                        <a:effectLst/>
                        <a:uLnTx/>
                        <a:uFillTx/>
                        <a:latin typeface="Cambria Math" panose="02040503050406030204" pitchFamily="18" charset="0"/>
                        <a:ea typeface="微软雅黑" panose="020B0503020204020204" pitchFamily="34" charset="-122"/>
                        <a:cs typeface="Times New Roman" panose="02020603050405020304" pitchFamily="18" charset="0"/>
                      </a:rPr>
                      <m:t>,</m:t>
                    </m:r>
                    <m:sSub>
                      <m:sSubPr>
                        <m:ctrlPr>
                          <a:rPr kumimoji="0" lang="zh-CN" altLang="zh-CN" sz="1600" b="0" i="1" u="none" strike="noStrike" kern="1200" cap="none" spc="0" normalizeH="0" baseline="0" noProof="0">
                            <a:ln>
                              <a:noFill/>
                            </a:ln>
                            <a:solidFill>
                              <a:prstClr val="white"/>
                            </a:solidFill>
                            <a:effectLst/>
                            <a:uLnTx/>
                            <a:uFillTx/>
                            <a:latin typeface="Cambria Math" panose="02040503050406030204" pitchFamily="18" charset="0"/>
                            <a:ea typeface="微软雅黑" panose="020B0503020204020204" pitchFamily="34" charset="-122"/>
                            <a:cs typeface="Times New Roman" panose="02020603050405020304" pitchFamily="18" charset="0"/>
                          </a:rPr>
                        </m:ctrlPr>
                      </m:sSubPr>
                      <m:e>
                        <m:r>
                          <a:rPr kumimoji="0" lang="en-US" altLang="zh-CN" sz="1600" b="0" i="0" u="none" strike="noStrike" kern="1200" cap="none" spc="0" normalizeH="0" baseline="0" noProof="0">
                            <a:ln>
                              <a:noFill/>
                            </a:ln>
                            <a:solidFill>
                              <a:prstClr val="white"/>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𝐴</m:t>
                        </m:r>
                      </m:e>
                      <m:sub>
                        <m:r>
                          <a:rPr kumimoji="0" lang="en-US" altLang="zh-CN" sz="1600" b="0" i="0" u="none" strike="noStrike" kern="1200" cap="none" spc="0" normalizeH="0" baseline="0" noProof="0">
                            <a:ln>
                              <a:noFill/>
                            </a:ln>
                            <a:solidFill>
                              <a:prstClr val="white"/>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𝑡</m:t>
                        </m:r>
                      </m:sub>
                    </m:sSub>
                    <m:r>
                      <a:rPr kumimoji="0" lang="en-US" altLang="zh-CN" sz="1600" b="0" i="0" u="none" strike="noStrike" kern="1200" cap="none" spc="0" normalizeH="0" baseline="0" noProof="0">
                        <a:ln>
                          <a:noFill/>
                        </a:ln>
                        <a:solidFill>
                          <a:prstClr val="white"/>
                        </a:solidFill>
                        <a:effectLst/>
                        <a:uLnTx/>
                        <a:uFillTx/>
                        <a:latin typeface="Cambria Math" panose="02040503050406030204" pitchFamily="18" charset="0"/>
                        <a:ea typeface="微软雅黑" panose="020B0503020204020204" pitchFamily="34" charset="-122"/>
                        <a:cs typeface="Times New Roman" panose="02020603050405020304" pitchFamily="18" charset="0"/>
                      </a:rPr>
                      <m:t>=</m:t>
                    </m:r>
                    <m:r>
                      <a:rPr kumimoji="0" lang="en-US" altLang="zh-CN" sz="1600" b="0" i="0" u="none" strike="noStrike" kern="1200" cap="none" spc="0" normalizeH="0" baseline="0" noProof="0">
                        <a:ln>
                          <a:noFill/>
                        </a:ln>
                        <a:solidFill>
                          <a:prstClr val="white"/>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𝑎</m:t>
                    </m:r>
                    <m:r>
                      <a:rPr kumimoji="0" lang="en-US" altLang="zh-CN" sz="1600" b="0" i="0" u="none" strike="noStrike" kern="1200" cap="none" spc="0" normalizeH="0" baseline="0" noProof="0">
                        <a:ln>
                          <a:noFill/>
                        </a:ln>
                        <a:solidFill>
                          <a:prstClr val="white"/>
                        </a:solidFill>
                        <a:effectLst/>
                        <a:uLnTx/>
                        <a:uFillTx/>
                        <a:latin typeface="Cambria Math" panose="02040503050406030204" pitchFamily="18" charset="0"/>
                        <a:ea typeface="微软雅黑" panose="020B0503020204020204" pitchFamily="34" charset="-122"/>
                        <a:cs typeface="Times New Roman" panose="02020603050405020304" pitchFamily="18" charset="0"/>
                      </a:rPr>
                      <m:t>]</m:t>
                    </m:r>
                  </m:oMath>
                </a14:m>
                <a:r>
                  <a:rPr kumimoji="0" lang="zh-CN" altLang="zh-CN" sz="1600" b="0" i="0" u="none" strike="noStrike" kern="1200" cap="none" spc="0"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，表示智能体在时刻</a:t>
                </a:r>
                <a14:m>
                  <m:oMath xmlns:m="http://schemas.openxmlformats.org/officeDocument/2006/math">
                    <m:r>
                      <a:rPr kumimoji="0" lang="en-US" altLang="zh-CN" sz="1600" b="0" i="0" u="none" strike="noStrike" kern="1200" cap="none" spc="0" normalizeH="0" baseline="0" noProof="0">
                        <a:ln>
                          <a:noFill/>
                        </a:ln>
                        <a:solidFill>
                          <a:prstClr val="white"/>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𝑡</m:t>
                    </m:r>
                  </m:oMath>
                </a14:m>
                <a:r>
                  <a:rPr kumimoji="0" lang="zh-CN" altLang="zh-CN" sz="1600" b="0" i="0" u="none" strike="noStrike" kern="1200" cap="none" spc="0"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处于状态</a:t>
                </a:r>
                <a14:m>
                  <m:oMath xmlns:m="http://schemas.openxmlformats.org/officeDocument/2006/math">
                    <m:r>
                      <a:rPr kumimoji="0" lang="en-US" altLang="zh-CN" sz="1600" b="0" i="0" u="none" strike="noStrike" kern="1200" cap="none" spc="0" normalizeH="0" baseline="0" noProof="0">
                        <a:ln>
                          <a:noFill/>
                        </a:ln>
                        <a:solidFill>
                          <a:prstClr val="white"/>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𝑠</m:t>
                    </m:r>
                  </m:oMath>
                </a14:m>
                <a:r>
                  <a:rPr kumimoji="0" lang="zh-CN" altLang="zh-CN" sz="1600" b="0" i="0" u="none" strike="noStrike" kern="1200" cap="none" spc="0"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时，选择了动作</a:t>
                </a:r>
                <a14:m>
                  <m:oMath xmlns:m="http://schemas.openxmlformats.org/officeDocument/2006/math">
                    <m:r>
                      <a:rPr kumimoji="0" lang="en-US" altLang="zh-CN" sz="1600" b="0" i="0" u="none" strike="noStrike" kern="1200" cap="none" spc="0" normalizeH="0" baseline="0" noProof="0">
                        <a:ln>
                          <a:noFill/>
                        </a:ln>
                        <a:solidFill>
                          <a:prstClr val="white"/>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𝑎</m:t>
                    </m:r>
                  </m:oMath>
                </a14:m>
                <a:r>
                  <a:rPr kumimoji="0" lang="zh-CN" altLang="zh-CN" sz="1600" b="0" i="0" u="none" strike="noStrike" kern="1200" cap="none" spc="0"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后，在</a:t>
                </a:r>
                <a14:m>
                  <m:oMath xmlns:m="http://schemas.openxmlformats.org/officeDocument/2006/math">
                    <m:r>
                      <a:rPr kumimoji="0" lang="en-US" altLang="zh-CN" sz="1600" b="0" i="0" u="none" strike="noStrike" kern="1200" cap="none" spc="0" normalizeH="0" baseline="0" noProof="0">
                        <a:ln>
                          <a:noFill/>
                        </a:ln>
                        <a:solidFill>
                          <a:prstClr val="white"/>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𝑡</m:t>
                    </m:r>
                  </m:oMath>
                </a14:m>
                <a:r>
                  <a:rPr kumimoji="0" lang="zh-CN" altLang="zh-CN" sz="1600" b="0" i="0" u="none" strike="noStrike" kern="1200" cap="none" spc="0"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时刻后根据策略</a:t>
                </a:r>
                <a14:m>
                  <m:oMath xmlns:m="http://schemas.openxmlformats.org/officeDocument/2006/math">
                    <m:r>
                      <a:rPr kumimoji="0" lang="en-US" altLang="zh-CN" sz="1600" b="0" i="0" u="none" strike="noStrike" kern="1200" cap="none" spc="0" normalizeH="0" baseline="0" noProof="0">
                        <a:ln>
                          <a:noFill/>
                        </a:ln>
                        <a:solidFill>
                          <a:prstClr val="white"/>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𝜋</m:t>
                    </m:r>
                  </m:oMath>
                </a14:m>
                <a:r>
                  <a:rPr kumimoji="0" lang="zh-CN" altLang="zh-CN" sz="1600" b="0" i="0" u="none" strike="noStrike" kern="1200" cap="none" spc="0"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采取行动所获得回报的期望。</a:t>
                </a:r>
              </a:p>
              <a:p>
                <a:pPr marL="285750" marR="0" lvl="0" indent="-285750" algn="just" defTabSz="914400" rtl="0" eaLnBrk="1" fontAlgn="auto" latinLnBrk="0" hangingPunct="1">
                  <a:lnSpc>
                    <a:spcPct val="100000"/>
                  </a:lnSpc>
                  <a:spcBef>
                    <a:spcPts val="0"/>
                  </a:spcBef>
                  <a:spcAft>
                    <a:spcPts val="0"/>
                  </a:spcAft>
                  <a:buClrTx/>
                  <a:buSzTx/>
                  <a:buFont typeface="Wingdings" panose="05000000000000000000" pitchFamily="2" charset="2"/>
                  <a:buChar char="l"/>
                  <a:tabLst/>
                  <a:defRPr/>
                </a:pPr>
                <a:endParaRPr kumimoji="0" lang="en-US" altLang="zh-CN" sz="1600" b="0" i="0" u="none" strike="noStrike" kern="1200" cap="none" spc="0"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mc:Choice>
        <mc:Fallback xmlns="">
          <p:sp>
            <p:nvSpPr>
              <p:cNvPr id="12" name="矩形 11">
                <a:extLst>
                  <a:ext uri="{FF2B5EF4-FFF2-40B4-BE49-F238E27FC236}">
                    <a16:creationId xmlns:a16="http://schemas.microsoft.com/office/drawing/2014/main" id="{125ED306-5051-4B09-BA82-1101803734A9}"/>
                  </a:ext>
                </a:extLst>
              </p:cNvPr>
              <p:cNvSpPr>
                <a:spLocks noRot="1" noChangeAspect="1" noMove="1" noResize="1" noEditPoints="1" noAdjustHandles="1" noChangeArrowheads="1" noChangeShapeType="1" noTextEdit="1"/>
              </p:cNvSpPr>
              <p:nvPr/>
            </p:nvSpPr>
            <p:spPr>
              <a:xfrm>
                <a:off x="1020277" y="1514200"/>
                <a:ext cx="10674417" cy="4779578"/>
              </a:xfrm>
              <a:prstGeom prst="rect">
                <a:avLst/>
              </a:prstGeom>
              <a:blipFill>
                <a:blip r:embed="rId3"/>
                <a:stretch>
                  <a:fillRect l="-228" r="-34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933269447"/>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583380" y="726948"/>
            <a:ext cx="7464387" cy="497934"/>
            <a:chOff x="4099943" y="2819853"/>
            <a:chExt cx="2570275" cy="497934"/>
          </a:xfrm>
        </p:grpSpPr>
        <p:sp>
          <p:nvSpPr>
            <p:cNvPr id="4" name="平行四边形 3"/>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5" name="平行四边形 4"/>
            <p:cNvSpPr/>
            <p:nvPr/>
          </p:nvSpPr>
          <p:spPr bwMode="auto">
            <a:xfrm>
              <a:off x="4122533" y="2819853"/>
              <a:ext cx="2547685"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6" name="矩形 5"/>
            <p:cNvSpPr/>
            <p:nvPr/>
          </p:nvSpPr>
          <p:spPr>
            <a:xfrm>
              <a:off x="4216534" y="2853798"/>
              <a:ext cx="2359684" cy="400110"/>
            </a:xfrm>
            <a:prstGeom prst="rect">
              <a:avLst/>
            </a:prstGeom>
          </p:spPr>
          <p:txBody>
            <a:bodyPr wrap="square">
              <a:spAutoFit/>
            </a:bodyPr>
            <a:lstStyle/>
            <a:p>
              <a:pPr marL="0" marR="0" lvl="0" indent="0" algn="ctr" defTabSz="914400" rtl="0" eaLnBrk="1" fontAlgn="auto" latinLnBrk="0" hangingPunct="1">
                <a:lnSpc>
                  <a:spcPct val="100000"/>
                </a:lnSpc>
                <a:spcBef>
                  <a:spcPct val="50000"/>
                </a:spcBef>
                <a:spcAft>
                  <a:spcPts val="0"/>
                </a:spcAft>
                <a:buClrTx/>
                <a:buSzTx/>
                <a:buFontTx/>
                <a:buNone/>
                <a:tabLst/>
                <a:defRPr/>
              </a:pPr>
              <a:r>
                <a:rPr kumimoji="0" lang="zh-CN" altLang="en-US" sz="2000" b="1" i="0" u="none" strike="noStrike" kern="1200" cap="none" spc="0" normalizeH="0" baseline="0" noProof="0" dirty="0">
                  <a:ln>
                    <a:noFill/>
                  </a:ln>
                  <a:solidFill>
                    <a:prstClr val="black">
                      <a:lumMod val="95000"/>
                      <a:lumOff val="5000"/>
                    </a:prstClr>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强化学习定义</a:t>
              </a:r>
              <a:endParaRPr kumimoji="0" lang="zh-CN" altLang="en-US" sz="2000" b="1" i="0" u="none" strike="noStrike" kern="120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endParaRPr>
            </a:p>
          </p:txBody>
        </p:sp>
      </p:grpSp>
      <p:sp>
        <p:nvSpPr>
          <p:cNvPr id="23" name="矩形 22">
            <a:extLst>
              <a:ext uri="{FF2B5EF4-FFF2-40B4-BE49-F238E27FC236}">
                <a16:creationId xmlns:a16="http://schemas.microsoft.com/office/drawing/2014/main" id="{6F77A2E9-3941-4386-A0DF-CDEBD25143F3}"/>
              </a:ext>
            </a:extLst>
          </p:cNvPr>
          <p:cNvSpPr/>
          <p:nvPr/>
        </p:nvSpPr>
        <p:spPr>
          <a:xfrm>
            <a:off x="852473" y="129010"/>
            <a:ext cx="2236510"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mn-cs"/>
              </a:rPr>
              <a:t>一、</a:t>
            </a: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强化学习问题定义</a:t>
            </a:r>
          </a:p>
        </p:txBody>
      </p:sp>
      <mc:AlternateContent xmlns:mc="http://schemas.openxmlformats.org/markup-compatibility/2006" xmlns:a14="http://schemas.microsoft.com/office/drawing/2010/main">
        <mc:Choice Requires="a14">
          <p:sp>
            <p:nvSpPr>
              <p:cNvPr id="2" name="矩形 1">
                <a:extLst>
                  <a:ext uri="{FF2B5EF4-FFF2-40B4-BE49-F238E27FC236}">
                    <a16:creationId xmlns:a16="http://schemas.microsoft.com/office/drawing/2014/main" id="{4867882F-E018-4730-8CA8-82321C64A454}"/>
                  </a:ext>
                </a:extLst>
              </p:cNvPr>
              <p:cNvSpPr/>
              <p:nvPr/>
            </p:nvSpPr>
            <p:spPr>
              <a:xfrm>
                <a:off x="1069143" y="1562717"/>
                <a:ext cx="9425353" cy="2120709"/>
              </a:xfrm>
              <a:prstGeom prst="rect">
                <a:avLst/>
              </a:prstGeom>
            </p:spPr>
            <p:txBody>
              <a:bodyPr wrap="square">
                <a:spAutoFit/>
              </a:bodyPr>
              <a:lstStyle/>
              <a:p>
                <a:pPr marL="0" marR="0" lvl="0" indent="266700" algn="just" defTabSz="914400" rtl="0" eaLnBrk="1" fontAlgn="auto" latinLnBrk="0" hangingPunct="1">
                  <a:lnSpc>
                    <a:spcPct val="150000"/>
                  </a:lnSpc>
                  <a:spcBef>
                    <a:spcPts val="0"/>
                  </a:spcBef>
                  <a:spcAft>
                    <a:spcPts val="0"/>
                  </a:spcAft>
                  <a:buClrTx/>
                  <a:buSzTx/>
                  <a:buFontTx/>
                  <a:buNone/>
                  <a:tabLst/>
                  <a:defRPr/>
                </a:pPr>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价值函数和动作</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a:t>
                </a:r>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价值函数反映了智能体在某一策略下所对应状态序列获得回报的期望，它能比回报本身更加准确地刻画智能体的目标。注意，价值函数和动作</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a:t>
                </a:r>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价值函数的定义之所以能够成立，离不开决策过程所具有的马尔可夫性，即当位于当前状态</a:t>
                </a:r>
                <a14:m>
                  <m:oMath xmlns:m="http://schemas.openxmlformats.org/officeDocument/2006/math">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𝑠</m:t>
                    </m:r>
                  </m:oMath>
                </a14:m>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时，无论当前时刻</a:t>
                </a:r>
                <a14:m>
                  <m:oMath xmlns:m="http://schemas.openxmlformats.org/officeDocument/2006/math">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𝑡</m:t>
                    </m:r>
                  </m:oMath>
                </a14:m>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的取值是多少，一个策略回报值的期望是一定的（当前状态只与前一状态有关，与时间无关）。</a:t>
                </a:r>
              </a:p>
            </p:txBody>
          </p:sp>
        </mc:Choice>
        <mc:Fallback xmlns="">
          <p:sp>
            <p:nvSpPr>
              <p:cNvPr id="2" name="矩形 1">
                <a:extLst>
                  <a:ext uri="{FF2B5EF4-FFF2-40B4-BE49-F238E27FC236}">
                    <a16:creationId xmlns:a16="http://schemas.microsoft.com/office/drawing/2014/main" id="{4867882F-E018-4730-8CA8-82321C64A454}"/>
                  </a:ext>
                </a:extLst>
              </p:cNvPr>
              <p:cNvSpPr>
                <a:spLocks noRot="1" noChangeAspect="1" noMove="1" noResize="1" noEditPoints="1" noAdjustHandles="1" noChangeArrowheads="1" noChangeShapeType="1" noTextEdit="1"/>
              </p:cNvSpPr>
              <p:nvPr/>
            </p:nvSpPr>
            <p:spPr>
              <a:xfrm>
                <a:off x="1069143" y="1562717"/>
                <a:ext cx="9425353" cy="2120709"/>
              </a:xfrm>
              <a:prstGeom prst="rect">
                <a:avLst/>
              </a:prstGeom>
              <a:blipFill>
                <a:blip r:embed="rId3"/>
                <a:stretch>
                  <a:fillRect l="-517" r="-517" b="-3736"/>
                </a:stretch>
              </a:blipFill>
            </p:spPr>
            <p:txBody>
              <a:bodyPr/>
              <a:lstStyle/>
              <a:p>
                <a:r>
                  <a:rPr lang="zh-CN" altLang="en-US">
                    <a:noFill/>
                  </a:rPr>
                  <a:t> </a:t>
                </a:r>
              </a:p>
            </p:txBody>
          </p:sp>
        </mc:Fallback>
      </mc:AlternateContent>
      <p:sp>
        <p:nvSpPr>
          <p:cNvPr id="17" name="矩形: 圆角 6">
            <a:extLst>
              <a:ext uri="{FF2B5EF4-FFF2-40B4-BE49-F238E27FC236}">
                <a16:creationId xmlns:a16="http://schemas.microsoft.com/office/drawing/2014/main" id="{AB7DA9F9-F95E-4229-BA84-927DB934D2FB}"/>
              </a:ext>
            </a:extLst>
          </p:cNvPr>
          <p:cNvSpPr/>
          <p:nvPr/>
        </p:nvSpPr>
        <p:spPr>
          <a:xfrm>
            <a:off x="1970728" y="3866517"/>
            <a:ext cx="8395298" cy="1926972"/>
          </a:xfrm>
          <a:prstGeom prst="roundRect">
            <a:avLst>
              <a:gd name="adj" fmla="val 0"/>
            </a:avLst>
          </a:prstGeom>
          <a:gradFill>
            <a:gsLst>
              <a:gs pos="22000">
                <a:srgbClr val="016773"/>
              </a:gs>
              <a:gs pos="100000">
                <a:srgbClr val="00ABA5"/>
              </a:gs>
            </a:gsLst>
            <a:lin ang="30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1"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endParaRPr>
          </a:p>
        </p:txBody>
      </p:sp>
      <mc:AlternateContent xmlns:mc="http://schemas.openxmlformats.org/markup-compatibility/2006" xmlns:a14="http://schemas.microsoft.com/office/drawing/2010/main">
        <mc:Choice Requires="a14">
          <p:sp>
            <p:nvSpPr>
              <p:cNvPr id="18" name="矩形 17">
                <a:extLst>
                  <a:ext uri="{FF2B5EF4-FFF2-40B4-BE49-F238E27FC236}">
                    <a16:creationId xmlns:a16="http://schemas.microsoft.com/office/drawing/2014/main" id="{ACAFF662-BA69-4199-BB8B-47DAFC02D0D3}"/>
                  </a:ext>
                </a:extLst>
              </p:cNvPr>
              <p:cNvSpPr/>
              <p:nvPr/>
            </p:nvSpPr>
            <p:spPr>
              <a:xfrm>
                <a:off x="2118439" y="4119756"/>
                <a:ext cx="8099877" cy="1114985"/>
              </a:xfrm>
              <a:prstGeom prst="rect">
                <a:avLst/>
              </a:prstGeom>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altLang="zh-CN" sz="1600" b="1" i="0" u="none" strike="noStrike" kern="1200" cap="none" spc="0" normalizeH="0" baseline="0" noProof="0" dirty="0">
                  <a:ln>
                    <a:noFill/>
                  </a:ln>
                  <a:solidFill>
                    <a:srgbClr val="FFFFCC"/>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endParaRPr>
              </a:p>
              <a:p>
                <a:pPr marL="0" marR="0" lvl="0" indent="0" algn="just" defTabSz="914400" rtl="0" eaLnBrk="1" fontAlgn="auto" latinLnBrk="0" hangingPunct="1">
                  <a:lnSpc>
                    <a:spcPct val="150000"/>
                  </a:lnSpc>
                  <a:spcBef>
                    <a:spcPts val="0"/>
                  </a:spcBef>
                  <a:spcAft>
                    <a:spcPts val="0"/>
                  </a:spcAft>
                  <a:buClrTx/>
                  <a:buSzTx/>
                  <a:buFontTx/>
                  <a:buNone/>
                  <a:tabLst/>
                  <a:defRPr/>
                </a:pPr>
                <a:r>
                  <a:rPr kumimoji="0" lang="zh-CN" altLang="zh-CN" sz="16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强化学习可以转化为一个策略学习问题，其定义为：给定一个马尔可夫决策过程</a:t>
                </a:r>
                <a14:m>
                  <m:oMath xmlns:m="http://schemas.openxmlformats.org/officeDocument/2006/math">
                    <m:r>
                      <a:rPr kumimoji="0" lang="en-US" altLang="zh-CN" sz="160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Cambria Math" panose="02040503050406030204" pitchFamily="18" charset="0"/>
                        <a:ea typeface="微软雅黑" panose="020B0503020204020204" pitchFamily="34" charset="-122"/>
                        <a:cs typeface="Times New Roman" panose="02020603050405020304" pitchFamily="18" charset="0"/>
                      </a:rPr>
                      <m:t>𝑀𝐷𝑃</m:t>
                    </m:r>
                    <m:r>
                      <a:rPr kumimoji="0" lang="en-US" altLang="zh-CN" sz="160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Cambria Math" panose="02040503050406030204" pitchFamily="18" charset="0"/>
                        <a:ea typeface="微软雅黑" panose="020B0503020204020204" pitchFamily="34" charset="-122"/>
                        <a:cs typeface="Times New Roman" panose="02020603050405020304" pitchFamily="18" charset="0"/>
                      </a:rPr>
                      <m:t>=(</m:t>
                    </m:r>
                    <m:r>
                      <a:rPr kumimoji="0" lang="en-US" altLang="zh-CN" sz="160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Cambria Math" panose="02040503050406030204" pitchFamily="18" charset="0"/>
                        <a:ea typeface="微软雅黑" panose="020B0503020204020204" pitchFamily="34" charset="-122"/>
                        <a:cs typeface="Times New Roman" panose="02020603050405020304" pitchFamily="18" charset="0"/>
                      </a:rPr>
                      <m:t>𝑆</m:t>
                    </m:r>
                    <m:r>
                      <a:rPr kumimoji="0" lang="en-US" altLang="zh-CN" sz="160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Cambria Math" panose="02040503050406030204" pitchFamily="18" charset="0"/>
                        <a:ea typeface="微软雅黑" panose="020B0503020204020204" pitchFamily="34" charset="-122"/>
                        <a:cs typeface="Times New Roman" panose="02020603050405020304" pitchFamily="18" charset="0"/>
                      </a:rPr>
                      <m:t>,</m:t>
                    </m:r>
                    <m:r>
                      <a:rPr kumimoji="0" lang="en-US" altLang="zh-CN" sz="160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Cambria Math" panose="02040503050406030204" pitchFamily="18" charset="0"/>
                        <a:ea typeface="微软雅黑" panose="020B0503020204020204" pitchFamily="34" charset="-122"/>
                        <a:cs typeface="Times New Roman" panose="02020603050405020304" pitchFamily="18" charset="0"/>
                      </a:rPr>
                      <m:t>𝐴</m:t>
                    </m:r>
                    <m:r>
                      <a:rPr kumimoji="0" lang="en-US" altLang="zh-CN" sz="160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Cambria Math" panose="02040503050406030204" pitchFamily="18" charset="0"/>
                        <a:ea typeface="微软雅黑" panose="020B0503020204020204" pitchFamily="34" charset="-122"/>
                        <a:cs typeface="Times New Roman" panose="02020603050405020304" pitchFamily="18" charset="0"/>
                      </a:rPr>
                      <m:t>,</m:t>
                    </m:r>
                    <m:r>
                      <a:rPr kumimoji="0" lang="en-US" altLang="zh-CN" sz="160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Cambria Math" panose="02040503050406030204" pitchFamily="18" charset="0"/>
                        <a:ea typeface="微软雅黑" panose="020B0503020204020204" pitchFamily="34" charset="-122"/>
                        <a:cs typeface="Times New Roman" panose="02020603050405020304" pitchFamily="18" charset="0"/>
                      </a:rPr>
                      <m:t>𝑃</m:t>
                    </m:r>
                    <m:r>
                      <a:rPr kumimoji="0" lang="en-US" altLang="zh-CN" sz="160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Cambria Math" panose="02040503050406030204" pitchFamily="18" charset="0"/>
                        <a:ea typeface="微软雅黑" panose="020B0503020204020204" pitchFamily="34" charset="-122"/>
                        <a:cs typeface="Times New Roman" panose="02020603050405020304" pitchFamily="18" charset="0"/>
                      </a:rPr>
                      <m:t>,</m:t>
                    </m:r>
                    <m:r>
                      <a:rPr kumimoji="0" lang="en-US" altLang="zh-CN" sz="160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Cambria Math" panose="02040503050406030204" pitchFamily="18" charset="0"/>
                        <a:ea typeface="微软雅黑" panose="020B0503020204020204" pitchFamily="34" charset="-122"/>
                        <a:cs typeface="Times New Roman" panose="02020603050405020304" pitchFamily="18" charset="0"/>
                      </a:rPr>
                      <m:t>𝑅</m:t>
                    </m:r>
                    <m:r>
                      <a:rPr kumimoji="0" lang="en-US" altLang="zh-CN" sz="160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Cambria Math" panose="02040503050406030204" pitchFamily="18" charset="0"/>
                        <a:ea typeface="微软雅黑" panose="020B0503020204020204" pitchFamily="34" charset="-122"/>
                        <a:cs typeface="Times New Roman" panose="02020603050405020304" pitchFamily="18" charset="0"/>
                      </a:rPr>
                      <m:t>,</m:t>
                    </m:r>
                    <m:r>
                      <a:rPr kumimoji="0" lang="en-US" altLang="zh-CN" sz="160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Cambria Math" panose="02040503050406030204" pitchFamily="18" charset="0"/>
                        <a:ea typeface="微软雅黑" panose="020B0503020204020204" pitchFamily="34" charset="-122"/>
                        <a:cs typeface="Times New Roman" panose="02020603050405020304" pitchFamily="18" charset="0"/>
                      </a:rPr>
                      <m:t>𝛾</m:t>
                    </m:r>
                    <m:r>
                      <a:rPr kumimoji="0" lang="en-US" altLang="zh-CN" sz="160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Cambria Math" panose="02040503050406030204" pitchFamily="18" charset="0"/>
                        <a:ea typeface="微软雅黑" panose="020B0503020204020204" pitchFamily="34" charset="-122"/>
                        <a:cs typeface="Times New Roman" panose="02020603050405020304" pitchFamily="18" charset="0"/>
                      </a:rPr>
                      <m:t>)</m:t>
                    </m:r>
                  </m:oMath>
                </a14:m>
                <a:r>
                  <a:rPr kumimoji="0" lang="zh-CN" altLang="zh-CN" sz="16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0" lang="zh-CN" altLang="zh-CN" sz="2000" b="1" i="0" u="none" strike="noStrike" kern="1200" cap="none" spc="0" normalizeH="0" baseline="0" noProof="0" dirty="0">
                    <a:ln>
                      <a:noFill/>
                    </a:ln>
                    <a:solidFill>
                      <a:srgbClr val="FFFFCC"/>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学习一个最优策略</a:t>
                </a:r>
                <a14:m>
                  <m:oMath xmlns:m="http://schemas.openxmlformats.org/officeDocument/2006/math">
                    <m:sSup>
                      <m:sSupPr>
                        <m:ctrlPr>
                          <a:rPr kumimoji="0" lang="zh-CN" altLang="zh-CN" sz="2000" b="1" i="1" u="none" strike="noStrike" kern="1200" cap="none" spc="0" normalizeH="0" baseline="0" noProof="0">
                            <a:ln>
                              <a:noFill/>
                            </a:ln>
                            <a:solidFill>
                              <a:srgbClr val="FFFFCC"/>
                            </a:solidFill>
                            <a:effectLst>
                              <a:outerShdw blurRad="38100" dist="38100" dir="2700000" algn="tl">
                                <a:srgbClr val="000000">
                                  <a:alpha val="43137"/>
                                </a:srgbClr>
                              </a:outerShdw>
                            </a:effectLst>
                            <a:uLnTx/>
                            <a:uFillTx/>
                            <a:latin typeface="Cambria Math" panose="02040503050406030204" pitchFamily="18" charset="0"/>
                            <a:ea typeface="微软雅黑" panose="020B0503020204020204" pitchFamily="34" charset="-122"/>
                            <a:cs typeface="Times New Roman" panose="02020603050405020304" pitchFamily="18" charset="0"/>
                          </a:rPr>
                        </m:ctrlPr>
                      </m:sSupPr>
                      <m:e>
                        <m:r>
                          <a:rPr kumimoji="0" lang="en-US" altLang="zh-CN" sz="2000" b="1" i="0" u="none" strike="noStrike" kern="1200" cap="none" spc="0" normalizeH="0" baseline="0" noProof="0">
                            <a:ln>
                              <a:noFill/>
                            </a:ln>
                            <a:solidFill>
                              <a:srgbClr val="FFFFCC"/>
                            </a:solidFill>
                            <a:effectLst>
                              <a:outerShdw blurRad="38100" dist="38100" dir="2700000" algn="tl">
                                <a:srgbClr val="000000">
                                  <a:alpha val="43137"/>
                                </a:srgbClr>
                              </a:outerShdw>
                            </a:effectLst>
                            <a:uLnTx/>
                            <a:uFillTx/>
                            <a:latin typeface="Cambria Math" panose="02040503050406030204" pitchFamily="18" charset="0"/>
                            <a:ea typeface="微软雅黑" panose="020B0503020204020204" pitchFamily="34" charset="-122"/>
                            <a:cs typeface="Times New Roman" panose="02020603050405020304" pitchFamily="18" charset="0"/>
                          </a:rPr>
                          <m:t>𝜋</m:t>
                        </m:r>
                      </m:e>
                      <m:sup>
                        <m:r>
                          <a:rPr kumimoji="0" lang="en-US" altLang="zh-CN" sz="2000" b="1" i="0" u="none" strike="noStrike" kern="1200" cap="none" spc="0" normalizeH="0" baseline="0" noProof="0">
                            <a:ln>
                              <a:noFill/>
                            </a:ln>
                            <a:solidFill>
                              <a:srgbClr val="FFFFCC"/>
                            </a:solidFill>
                            <a:effectLst>
                              <a:outerShdw blurRad="38100" dist="38100" dir="2700000" algn="tl">
                                <a:srgbClr val="000000">
                                  <a:alpha val="43137"/>
                                </a:srgbClr>
                              </a:outerShdw>
                            </a:effectLst>
                            <a:uLnTx/>
                            <a:uFillTx/>
                            <a:latin typeface="Cambria Math" panose="02040503050406030204" pitchFamily="18" charset="0"/>
                            <a:ea typeface="微软雅黑" panose="020B0503020204020204" pitchFamily="34" charset="-122"/>
                            <a:cs typeface="Times New Roman" panose="02020603050405020304" pitchFamily="18" charset="0"/>
                          </a:rPr>
                          <m:t>∗</m:t>
                        </m:r>
                      </m:sup>
                    </m:sSup>
                  </m:oMath>
                </a14:m>
                <a:r>
                  <a:rPr kumimoji="0" lang="zh-CN" altLang="zh-CN" sz="2000" b="1" i="0" u="none" strike="noStrike" kern="1200" cap="none" spc="0" normalizeH="0" baseline="0" noProof="0" dirty="0">
                    <a:ln>
                      <a:noFill/>
                    </a:ln>
                    <a:solidFill>
                      <a:srgbClr val="FFFFCC"/>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，对任意</a:t>
                </a:r>
                <a14:m>
                  <m:oMath xmlns:m="http://schemas.openxmlformats.org/officeDocument/2006/math">
                    <m:r>
                      <a:rPr kumimoji="0" lang="en-US" altLang="zh-CN" sz="2000" b="1" i="0" u="none" strike="noStrike" kern="1200" cap="none" spc="0" normalizeH="0" baseline="0" noProof="0">
                        <a:ln>
                          <a:noFill/>
                        </a:ln>
                        <a:solidFill>
                          <a:srgbClr val="FFFFCC"/>
                        </a:solidFill>
                        <a:effectLst>
                          <a:outerShdw blurRad="38100" dist="38100" dir="2700000" algn="tl">
                            <a:srgbClr val="000000">
                              <a:alpha val="43137"/>
                            </a:srgbClr>
                          </a:outerShdw>
                        </a:effectLst>
                        <a:uLnTx/>
                        <a:uFillTx/>
                        <a:latin typeface="Cambria Math" panose="02040503050406030204" pitchFamily="18" charset="0"/>
                        <a:ea typeface="微软雅黑" panose="020B0503020204020204" pitchFamily="34" charset="-122"/>
                        <a:cs typeface="Times New Roman" panose="02020603050405020304" pitchFamily="18" charset="0"/>
                      </a:rPr>
                      <m:t>𝑠</m:t>
                    </m:r>
                    <m:r>
                      <a:rPr kumimoji="0" lang="en-US" altLang="zh-CN" sz="2000" b="1" i="0" u="none" strike="noStrike" kern="1200" cap="none" spc="0" normalizeH="0" baseline="0" noProof="0">
                        <a:ln>
                          <a:noFill/>
                        </a:ln>
                        <a:solidFill>
                          <a:srgbClr val="FFFFCC"/>
                        </a:solidFill>
                        <a:effectLst>
                          <a:outerShdw blurRad="38100" dist="38100" dir="2700000" algn="tl">
                            <a:srgbClr val="000000">
                              <a:alpha val="43137"/>
                            </a:srgbClr>
                          </a:outerShdw>
                        </a:effectLst>
                        <a:uLnTx/>
                        <a:uFillTx/>
                        <a:latin typeface="Cambria Math" panose="02040503050406030204" pitchFamily="18" charset="0"/>
                        <a:ea typeface="微软雅黑" panose="020B0503020204020204" pitchFamily="34" charset="-122"/>
                        <a:cs typeface="Times New Roman" panose="02020603050405020304" pitchFamily="18" charset="0"/>
                      </a:rPr>
                      <m:t>∈</m:t>
                    </m:r>
                    <m:r>
                      <a:rPr kumimoji="0" lang="en-US" altLang="zh-CN" sz="2000" b="1" i="0" u="none" strike="noStrike" kern="1200" cap="none" spc="0" normalizeH="0" baseline="0" noProof="0">
                        <a:ln>
                          <a:noFill/>
                        </a:ln>
                        <a:solidFill>
                          <a:srgbClr val="FFFFCC"/>
                        </a:solidFill>
                        <a:effectLst>
                          <a:outerShdw blurRad="38100" dist="38100" dir="2700000" algn="tl">
                            <a:srgbClr val="000000">
                              <a:alpha val="43137"/>
                            </a:srgbClr>
                          </a:outerShdw>
                        </a:effectLst>
                        <a:uLnTx/>
                        <a:uFillTx/>
                        <a:latin typeface="Cambria Math" panose="02040503050406030204" pitchFamily="18" charset="0"/>
                        <a:ea typeface="微软雅黑" panose="020B0503020204020204" pitchFamily="34" charset="-122"/>
                        <a:cs typeface="Times New Roman" panose="02020603050405020304" pitchFamily="18" charset="0"/>
                      </a:rPr>
                      <m:t>𝑆</m:t>
                    </m:r>
                  </m:oMath>
                </a14:m>
                <a:r>
                  <a:rPr kumimoji="0" lang="zh-CN" altLang="zh-CN" sz="2000" b="1" i="0" u="none" strike="noStrike" kern="1200" cap="none" spc="0" normalizeH="0" baseline="0" noProof="0" dirty="0">
                    <a:ln>
                      <a:noFill/>
                    </a:ln>
                    <a:solidFill>
                      <a:srgbClr val="FFFFCC"/>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使得</a:t>
                </a:r>
                <a14:m>
                  <m:oMath xmlns:m="http://schemas.openxmlformats.org/officeDocument/2006/math">
                    <m:sSub>
                      <m:sSubPr>
                        <m:ctrlPr>
                          <a:rPr kumimoji="0" lang="zh-CN" altLang="zh-CN" sz="2000" b="1" i="1" u="none" strike="noStrike" kern="1200" cap="none" spc="0" normalizeH="0" baseline="0" noProof="0">
                            <a:ln>
                              <a:noFill/>
                            </a:ln>
                            <a:solidFill>
                              <a:srgbClr val="FFFFCC"/>
                            </a:solidFill>
                            <a:effectLst>
                              <a:outerShdw blurRad="38100" dist="38100" dir="2700000" algn="tl">
                                <a:srgbClr val="000000">
                                  <a:alpha val="43137"/>
                                </a:srgbClr>
                              </a:outerShdw>
                            </a:effectLst>
                            <a:uLnTx/>
                            <a:uFillTx/>
                            <a:latin typeface="Cambria Math" panose="02040503050406030204" pitchFamily="18" charset="0"/>
                            <a:ea typeface="微软雅黑" panose="020B0503020204020204" pitchFamily="34" charset="-122"/>
                            <a:cs typeface="Times New Roman" panose="02020603050405020304" pitchFamily="18" charset="0"/>
                          </a:rPr>
                        </m:ctrlPr>
                      </m:sSubPr>
                      <m:e>
                        <m:r>
                          <a:rPr kumimoji="0" lang="en-US" altLang="zh-CN" sz="2000" b="1" i="0" u="none" strike="noStrike" kern="1200" cap="none" spc="0" normalizeH="0" baseline="0" noProof="0">
                            <a:ln>
                              <a:noFill/>
                            </a:ln>
                            <a:solidFill>
                              <a:srgbClr val="FFFFCC"/>
                            </a:solidFill>
                            <a:effectLst>
                              <a:outerShdw blurRad="38100" dist="38100" dir="2700000" algn="tl">
                                <a:srgbClr val="000000">
                                  <a:alpha val="43137"/>
                                </a:srgbClr>
                              </a:outerShdw>
                            </a:effectLst>
                            <a:uLnTx/>
                            <a:uFillTx/>
                            <a:latin typeface="Cambria Math" panose="02040503050406030204" pitchFamily="18" charset="0"/>
                            <a:ea typeface="微软雅黑" panose="020B0503020204020204" pitchFamily="34" charset="-122"/>
                            <a:cs typeface="Times New Roman" panose="02020603050405020304" pitchFamily="18" charset="0"/>
                          </a:rPr>
                          <m:t>𝑉</m:t>
                        </m:r>
                      </m:e>
                      <m:sub>
                        <m:sSup>
                          <m:sSupPr>
                            <m:ctrlPr>
                              <a:rPr kumimoji="0" lang="zh-CN" altLang="zh-CN" sz="2000" b="1" i="1" u="none" strike="noStrike" kern="1200" cap="none" spc="0" normalizeH="0" baseline="0" noProof="0">
                                <a:ln>
                                  <a:noFill/>
                                </a:ln>
                                <a:solidFill>
                                  <a:srgbClr val="FFFFCC"/>
                                </a:solidFill>
                                <a:effectLst>
                                  <a:outerShdw blurRad="38100" dist="38100" dir="2700000" algn="tl">
                                    <a:srgbClr val="000000">
                                      <a:alpha val="43137"/>
                                    </a:srgbClr>
                                  </a:outerShdw>
                                </a:effectLst>
                                <a:uLnTx/>
                                <a:uFillTx/>
                                <a:latin typeface="Cambria Math" panose="02040503050406030204" pitchFamily="18" charset="0"/>
                                <a:ea typeface="微软雅黑" panose="020B0503020204020204" pitchFamily="34" charset="-122"/>
                                <a:cs typeface="Times New Roman" panose="02020603050405020304" pitchFamily="18" charset="0"/>
                              </a:rPr>
                            </m:ctrlPr>
                          </m:sSupPr>
                          <m:e>
                            <m:r>
                              <a:rPr kumimoji="0" lang="en-US" altLang="zh-CN" sz="2000" b="1" i="0" u="none" strike="noStrike" kern="1200" cap="none" spc="0" normalizeH="0" baseline="0" noProof="0">
                                <a:ln>
                                  <a:noFill/>
                                </a:ln>
                                <a:solidFill>
                                  <a:srgbClr val="FFFFCC"/>
                                </a:solidFill>
                                <a:effectLst>
                                  <a:outerShdw blurRad="38100" dist="38100" dir="2700000" algn="tl">
                                    <a:srgbClr val="000000">
                                      <a:alpha val="43137"/>
                                    </a:srgbClr>
                                  </a:outerShdw>
                                </a:effectLst>
                                <a:uLnTx/>
                                <a:uFillTx/>
                                <a:latin typeface="Cambria Math" panose="02040503050406030204" pitchFamily="18" charset="0"/>
                                <a:ea typeface="微软雅黑" panose="020B0503020204020204" pitchFamily="34" charset="-122"/>
                                <a:cs typeface="Times New Roman" panose="02020603050405020304" pitchFamily="18" charset="0"/>
                              </a:rPr>
                              <m:t>𝜋</m:t>
                            </m:r>
                          </m:e>
                          <m:sup>
                            <m:r>
                              <a:rPr kumimoji="0" lang="en-US" altLang="zh-CN" sz="2000" b="1" i="0" u="none" strike="noStrike" kern="1200" cap="none" spc="0" normalizeH="0" baseline="0" noProof="0">
                                <a:ln>
                                  <a:noFill/>
                                </a:ln>
                                <a:solidFill>
                                  <a:srgbClr val="FFFFCC"/>
                                </a:solidFill>
                                <a:effectLst>
                                  <a:outerShdw blurRad="38100" dist="38100" dir="2700000" algn="tl">
                                    <a:srgbClr val="000000">
                                      <a:alpha val="43137"/>
                                    </a:srgbClr>
                                  </a:outerShdw>
                                </a:effectLst>
                                <a:uLnTx/>
                                <a:uFillTx/>
                                <a:latin typeface="Cambria Math" panose="02040503050406030204" pitchFamily="18" charset="0"/>
                                <a:ea typeface="微软雅黑" panose="020B0503020204020204" pitchFamily="34" charset="-122"/>
                                <a:cs typeface="Times New Roman" panose="02020603050405020304" pitchFamily="18" charset="0"/>
                              </a:rPr>
                              <m:t>∗</m:t>
                            </m:r>
                          </m:sup>
                        </m:sSup>
                      </m:sub>
                    </m:sSub>
                    <m:d>
                      <m:dPr>
                        <m:ctrlPr>
                          <a:rPr kumimoji="0" lang="zh-CN" altLang="zh-CN" sz="2000" b="1" i="1" u="none" strike="noStrike" kern="1200" cap="none" spc="0" normalizeH="0" baseline="0" noProof="0">
                            <a:ln>
                              <a:noFill/>
                            </a:ln>
                            <a:solidFill>
                              <a:srgbClr val="FFFFCC"/>
                            </a:solidFill>
                            <a:effectLst>
                              <a:outerShdw blurRad="38100" dist="38100" dir="2700000" algn="tl">
                                <a:srgbClr val="000000">
                                  <a:alpha val="43137"/>
                                </a:srgbClr>
                              </a:outerShdw>
                            </a:effectLst>
                            <a:uLnTx/>
                            <a:uFillTx/>
                            <a:latin typeface="Cambria Math" panose="02040503050406030204" pitchFamily="18" charset="0"/>
                            <a:ea typeface="微软雅黑" panose="020B0503020204020204" pitchFamily="34" charset="-122"/>
                            <a:cs typeface="Times New Roman" panose="02020603050405020304" pitchFamily="18" charset="0"/>
                          </a:rPr>
                        </m:ctrlPr>
                      </m:dPr>
                      <m:e>
                        <m:r>
                          <a:rPr kumimoji="0" lang="en-US" altLang="zh-CN" sz="2000" b="1" i="0" u="none" strike="noStrike" kern="1200" cap="none" spc="0" normalizeH="0" baseline="0" noProof="0">
                            <a:ln>
                              <a:noFill/>
                            </a:ln>
                            <a:solidFill>
                              <a:srgbClr val="FFFFCC"/>
                            </a:solidFill>
                            <a:effectLst>
                              <a:outerShdw blurRad="38100" dist="38100" dir="2700000" algn="tl">
                                <a:srgbClr val="000000">
                                  <a:alpha val="43137"/>
                                </a:srgbClr>
                              </a:outerShdw>
                            </a:effectLst>
                            <a:uLnTx/>
                            <a:uFillTx/>
                            <a:latin typeface="Cambria Math" panose="02040503050406030204" pitchFamily="18" charset="0"/>
                            <a:ea typeface="微软雅黑" panose="020B0503020204020204" pitchFamily="34" charset="-122"/>
                            <a:cs typeface="Times New Roman" panose="02020603050405020304" pitchFamily="18" charset="0"/>
                          </a:rPr>
                          <m:t>𝑠</m:t>
                        </m:r>
                      </m:e>
                    </m:d>
                  </m:oMath>
                </a14:m>
                <a:r>
                  <a:rPr kumimoji="0" lang="zh-CN" altLang="zh-CN" sz="2000" b="1" i="0" u="none" strike="noStrike" kern="1200" cap="none" spc="0" normalizeH="0" baseline="0" noProof="0" dirty="0">
                    <a:ln>
                      <a:noFill/>
                    </a:ln>
                    <a:solidFill>
                      <a:srgbClr val="FFFFCC"/>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值最大。</a:t>
                </a:r>
                <a:endParaRPr kumimoji="0" lang="en-US" altLang="zh-CN" sz="2000" b="1" i="0" u="none" strike="noStrike" kern="1200" cap="none" spc="0" normalizeH="0" baseline="0" noProof="0" dirty="0">
                  <a:ln>
                    <a:noFill/>
                  </a:ln>
                  <a:solidFill>
                    <a:srgbClr val="FFFFCC"/>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mc:Choice>
        <mc:Fallback xmlns="">
          <p:sp>
            <p:nvSpPr>
              <p:cNvPr id="18" name="矩形 17">
                <a:extLst>
                  <a:ext uri="{FF2B5EF4-FFF2-40B4-BE49-F238E27FC236}">
                    <a16:creationId xmlns:a16="http://schemas.microsoft.com/office/drawing/2014/main" id="{ACAFF662-BA69-4199-BB8B-47DAFC02D0D3}"/>
                  </a:ext>
                </a:extLst>
              </p:cNvPr>
              <p:cNvSpPr>
                <a:spLocks noRot="1" noChangeAspect="1" noMove="1" noResize="1" noEditPoints="1" noAdjustHandles="1" noChangeArrowheads="1" noChangeShapeType="1" noTextEdit="1"/>
              </p:cNvSpPr>
              <p:nvPr/>
            </p:nvSpPr>
            <p:spPr>
              <a:xfrm>
                <a:off x="2118439" y="4119756"/>
                <a:ext cx="8099877" cy="1114985"/>
              </a:xfrm>
              <a:prstGeom prst="rect">
                <a:avLst/>
              </a:prstGeom>
              <a:blipFill>
                <a:blip r:embed="rId4"/>
                <a:stretch>
                  <a:fillRect l="-527" b="-1092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778111179"/>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583380" y="726948"/>
            <a:ext cx="7464387" cy="497934"/>
            <a:chOff x="4099943" y="2819853"/>
            <a:chExt cx="2570275" cy="497934"/>
          </a:xfrm>
        </p:grpSpPr>
        <p:sp>
          <p:nvSpPr>
            <p:cNvPr id="4" name="平行四边形 3"/>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5" name="平行四边形 4"/>
            <p:cNvSpPr/>
            <p:nvPr/>
          </p:nvSpPr>
          <p:spPr bwMode="auto">
            <a:xfrm>
              <a:off x="4122533" y="2819853"/>
              <a:ext cx="2547685"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6" name="矩形 5"/>
            <p:cNvSpPr/>
            <p:nvPr/>
          </p:nvSpPr>
          <p:spPr>
            <a:xfrm>
              <a:off x="4216534" y="2853798"/>
              <a:ext cx="2359684" cy="400110"/>
            </a:xfrm>
            <a:prstGeom prst="rect">
              <a:avLst/>
            </a:prstGeom>
          </p:spPr>
          <p:txBody>
            <a:bodyPr wrap="square">
              <a:spAutoFit/>
            </a:bodyPr>
            <a:lstStyle/>
            <a:p>
              <a:pPr marL="0" marR="0" lvl="0" indent="0" algn="ctr" defTabSz="914400" rtl="0" eaLnBrk="1" fontAlgn="auto" latinLnBrk="0" hangingPunct="1">
                <a:lnSpc>
                  <a:spcPct val="100000"/>
                </a:lnSpc>
                <a:spcBef>
                  <a:spcPct val="50000"/>
                </a:spcBef>
                <a:spcAft>
                  <a:spcPts val="0"/>
                </a:spcAft>
                <a:buClrTx/>
                <a:buSzTx/>
                <a:buFontTx/>
                <a:buNone/>
                <a:tabLst/>
                <a:defRPr/>
              </a:pPr>
              <a:r>
                <a:rPr kumimoji="0" lang="zh-CN" altLang="en-US" sz="2000" b="1" i="0" u="none" strike="noStrike" kern="1200" cap="none" spc="0" normalizeH="0" baseline="0" noProof="0" dirty="0">
                  <a:ln>
                    <a:noFill/>
                  </a:ln>
                  <a:solidFill>
                    <a:prstClr val="black">
                      <a:lumMod val="95000"/>
                      <a:lumOff val="5000"/>
                    </a:prstClr>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强化学习</a:t>
              </a:r>
              <a:r>
                <a:rPr kumimoji="0" lang="en-US" altLang="zh-CN" sz="2000" b="1" i="0" u="none" strike="noStrike" kern="1200" cap="none" spc="0" normalizeH="0" baseline="0" noProof="0" dirty="0">
                  <a:ln>
                    <a:noFill/>
                  </a:ln>
                  <a:solidFill>
                    <a:prstClr val="black">
                      <a:lumMod val="95000"/>
                      <a:lumOff val="5000"/>
                    </a:prstClr>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0" lang="zh-CN" altLang="zh-CN" sz="2000" b="0" i="0" u="none" strike="noStrike" kern="100" cap="none" spc="0" normalizeH="0" baseline="0" noProof="0" dirty="0">
                  <a:ln>
                    <a:noFill/>
                  </a:ln>
                  <a:solidFill>
                    <a:srgbClr val="000000"/>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贝尔曼方程</a:t>
              </a:r>
              <a:endParaRPr kumimoji="0" lang="zh-CN" altLang="en-US" sz="2000" b="1" i="0" u="none" strike="noStrike" kern="120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endParaRPr>
            </a:p>
          </p:txBody>
        </p:sp>
      </p:grpSp>
      <p:sp>
        <p:nvSpPr>
          <p:cNvPr id="23" name="矩形 22">
            <a:extLst>
              <a:ext uri="{FF2B5EF4-FFF2-40B4-BE49-F238E27FC236}">
                <a16:creationId xmlns:a16="http://schemas.microsoft.com/office/drawing/2014/main" id="{6F77A2E9-3941-4386-A0DF-CDEBD25143F3}"/>
              </a:ext>
            </a:extLst>
          </p:cNvPr>
          <p:cNvSpPr/>
          <p:nvPr/>
        </p:nvSpPr>
        <p:spPr>
          <a:xfrm>
            <a:off x="852473" y="129010"/>
            <a:ext cx="2236510"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mn-cs"/>
              </a:rPr>
              <a:t>一、</a:t>
            </a: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强化学习问题定义</a:t>
            </a:r>
          </a:p>
        </p:txBody>
      </p:sp>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83804BBE-7935-4518-845A-43FDC33F8C4F}"/>
                  </a:ext>
                </a:extLst>
              </p:cNvPr>
              <p:cNvSpPr/>
              <p:nvPr/>
            </p:nvSpPr>
            <p:spPr>
              <a:xfrm>
                <a:off x="1457552" y="2158838"/>
                <a:ext cx="9650437" cy="887422"/>
              </a:xfrm>
              <a:prstGeom prst="rect">
                <a:avLst/>
              </a:prstGeom>
            </p:spPr>
            <p:txBody>
              <a:bodyPr wrap="square">
                <a:spAutoFit/>
              </a:bodyPr>
              <a:lstStyle/>
              <a:p>
                <a:pPr marL="342900" marR="0" lvl="0"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en-US" sz="1600" b="1" i="0" u="none" strike="noStrike" kern="1200" cap="none" spc="0" normalizeH="0" baseline="0" noProof="0" dirty="0">
                    <a:ln>
                      <a:noFill/>
                    </a:ln>
                    <a:solidFill>
                      <a:srgbClr val="C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价值函数（</a:t>
                </a:r>
                <a:r>
                  <a:rPr kumimoji="0" lang="en-US" altLang="zh-CN" sz="1600" b="1" i="0" u="none" strike="noStrike" kern="1200" cap="none" spc="0" normalizeH="0" baseline="0" noProof="0" dirty="0">
                    <a:ln>
                      <a:noFill/>
                    </a:ln>
                    <a:solidFill>
                      <a:srgbClr val="C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Value Function</a:t>
                </a:r>
                <a:r>
                  <a:rPr kumimoji="0" lang="zh-CN" altLang="en-US" sz="1600" b="1" i="0" u="none" strike="noStrike" kern="1200" cap="none" spc="0" normalizeH="0" baseline="0" noProof="0" dirty="0">
                    <a:ln>
                      <a:noFill/>
                    </a:ln>
                    <a:solidFill>
                      <a:srgbClr val="C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14:m>
                  <m:oMath xmlns:m="http://schemas.openxmlformats.org/officeDocument/2006/math">
                    <m:sSub>
                      <m:sSubPr>
                        <m:ctrlPr>
                          <a:rPr kumimoji="0" lang="zh-CN"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𝑉</m:t>
                        </m:r>
                      </m:e>
                      <m:sub>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𝜋</m:t>
                        </m:r>
                      </m:sub>
                    </m:sSub>
                    <m:d>
                      <m:dPr>
                        <m:ctrlPr>
                          <a:rPr kumimoji="0" lang="zh-CN"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ctrlPr>
                      </m:dPr>
                      <m:e>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𝑠</m:t>
                        </m:r>
                      </m:e>
                    </m:d>
                    <m:r>
                      <a:rPr kumimoji="0" lang="en-US" altLang="zh-CN" sz="1600" b="1" i="1" u="none" strike="noStrike" kern="1200" cap="none" spc="0" normalizeH="0" baseline="0" noProof="0">
                        <a:ln>
                          <a:noFill/>
                        </a:ln>
                        <a:solidFill>
                          <a:prstClr val="black"/>
                        </a:solidFill>
                        <a:effectLst/>
                        <a:uLnTx/>
                        <a:uFillTx/>
                        <a:latin typeface="Cambria Math" panose="02040503050406030204" pitchFamily="18" charset="0"/>
                        <a:cs typeface="+mn-cs"/>
                      </a:rPr>
                      <m:t>=</m:t>
                    </m:r>
                    <m:sSub>
                      <m:sSubPr>
                        <m:ctrlPr>
                          <a:rPr kumimoji="0" lang="zh-CN"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𝔼</m:t>
                        </m:r>
                      </m:e>
                      <m:sub>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𝜋</m:t>
                        </m:r>
                      </m:sub>
                    </m:sSub>
                    <m:d>
                      <m:dPr>
                        <m:begChr m:val="["/>
                        <m:endChr m:val="]"/>
                        <m:ctrlPr>
                          <a:rPr kumimoji="0" lang="zh-CN"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ctrlPr>
                      </m:dPr>
                      <m:e>
                        <m:sSub>
                          <m:sSubPr>
                            <m:ctrlPr>
                              <a:rPr kumimoji="0" lang="zh-CN"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𝑅</m:t>
                            </m:r>
                          </m:e>
                          <m:sub>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𝑡</m:t>
                            </m:r>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+1</m:t>
                            </m:r>
                          </m:sub>
                        </m:sSub>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𝛾</m:t>
                        </m:r>
                        <m:sSub>
                          <m:sSubPr>
                            <m:ctrlPr>
                              <a:rPr kumimoji="0" lang="zh-CN"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𝑅</m:t>
                            </m:r>
                          </m:e>
                          <m:sub>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𝑡</m:t>
                            </m:r>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+2</m:t>
                            </m:r>
                          </m:sub>
                        </m:sSub>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m:t>
                        </m:r>
                        <m:sSup>
                          <m:sSupPr>
                            <m:ctrlPr>
                              <a:rPr kumimoji="0" lang="zh-CN"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ctrlPr>
                          </m:sSupPr>
                          <m:e>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𝛾</m:t>
                            </m:r>
                          </m:e>
                          <m:sup>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2</m:t>
                            </m:r>
                          </m:sup>
                        </m:sSup>
                        <m:sSub>
                          <m:sSubPr>
                            <m:ctrlPr>
                              <a:rPr kumimoji="0" lang="zh-CN"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𝑅</m:t>
                            </m:r>
                          </m:e>
                          <m:sub>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𝑡</m:t>
                            </m:r>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+3</m:t>
                            </m:r>
                          </m:sub>
                        </m:sSub>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m:t>
                        </m:r>
                      </m:e>
                      <m:e>
                        <m:sSub>
                          <m:sSubPr>
                            <m:ctrlPr>
                              <a:rPr kumimoji="0" lang="zh-CN"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𝑆</m:t>
                            </m:r>
                          </m:e>
                          <m:sub>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𝑡</m:t>
                            </m:r>
                          </m:sub>
                        </m:sSub>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𝑠</m:t>
                        </m:r>
                      </m:e>
                    </m:d>
                  </m:oMath>
                </a14:m>
                <a:endParaRPr kumimoji="0" lang="en-US" altLang="zh-CN" sz="1600" b="1" i="0" u="none" strike="noStrike" kern="1200" cap="none" spc="0" normalizeH="0" baseline="0" noProof="0" dirty="0">
                  <a:ln>
                    <a:noFill/>
                  </a:ln>
                  <a:solidFill>
                    <a:srgbClr val="C0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342900" marR="0" lvl="0"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en-US" sz="1600" b="1" i="0" u="none" strike="noStrike" kern="1200" cap="none" spc="0" normalizeH="0" baseline="0" noProof="0" dirty="0">
                    <a:ln>
                      <a:noFill/>
                    </a:ln>
                    <a:solidFill>
                      <a:srgbClr val="C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动作</a:t>
                </a:r>
                <a:r>
                  <a:rPr kumimoji="0" lang="en-US" altLang="zh-CN" sz="1600" b="1" i="0" u="none" strike="noStrike" kern="1200" cap="none" spc="0" normalizeH="0" baseline="0" noProof="0" dirty="0">
                    <a:ln>
                      <a:noFill/>
                    </a:ln>
                    <a:solidFill>
                      <a:srgbClr val="C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r>
                  <a:rPr kumimoji="0" lang="zh-CN" altLang="en-US" sz="1600" b="1" i="0" u="none" strike="noStrike" kern="1200" cap="none" spc="0" normalizeH="0" baseline="0" noProof="0" dirty="0">
                    <a:ln>
                      <a:noFill/>
                    </a:ln>
                    <a:solidFill>
                      <a:srgbClr val="C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价值函数</a:t>
                </a:r>
                <a:r>
                  <a:rPr kumimoji="0" lang="en-US" altLang="zh-CN" sz="1600" b="1" i="0" u="none" strike="noStrike" kern="1200" cap="none" spc="0" normalizeH="0" baseline="0" noProof="0" dirty="0">
                    <a:ln>
                      <a:noFill/>
                    </a:ln>
                    <a:solidFill>
                      <a:srgbClr val="C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(Action-Value Function)</a:t>
                </a:r>
                <a:r>
                  <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     </a:t>
                </a:r>
                <a14:m>
                  <m:oMath xmlns:m="http://schemas.openxmlformats.org/officeDocument/2006/math">
                    <m:sSub>
                      <m:sSubPr>
                        <m:ctrlPr>
                          <a:rPr kumimoji="0" lang="zh-CN"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𝑞</m:t>
                        </m:r>
                      </m:e>
                      <m:sub>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𝜋</m:t>
                        </m:r>
                      </m:sub>
                    </m:sSub>
                    <m:d>
                      <m:dPr>
                        <m:ctrlPr>
                          <a:rPr kumimoji="0" lang="zh-CN"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ctrlPr>
                      </m:dPr>
                      <m:e>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𝑠</m:t>
                        </m:r>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𝑎</m:t>
                        </m:r>
                      </m:e>
                    </m:d>
                    <m:r>
                      <a:rPr kumimoji="0" lang="en-US" altLang="zh-CN" sz="1600" b="1" i="1" u="none" strike="noStrike" kern="1200" cap="none" spc="0" normalizeH="0" baseline="0" noProof="0">
                        <a:ln>
                          <a:noFill/>
                        </a:ln>
                        <a:solidFill>
                          <a:prstClr val="black"/>
                        </a:solidFill>
                        <a:effectLst/>
                        <a:uLnTx/>
                        <a:uFillTx/>
                        <a:latin typeface="Cambria Math" panose="02040503050406030204" pitchFamily="18" charset="0"/>
                        <a:cs typeface="+mn-cs"/>
                      </a:rPr>
                      <m:t>=</m:t>
                    </m:r>
                    <m:sSub>
                      <m:sSubPr>
                        <m:ctrlPr>
                          <a:rPr kumimoji="0" lang="zh-CN"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𝔼</m:t>
                        </m:r>
                      </m:e>
                      <m:sub>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𝜋</m:t>
                        </m:r>
                      </m:sub>
                    </m:sSub>
                    <m:d>
                      <m:dPr>
                        <m:begChr m:val="["/>
                        <m:endChr m:val="]"/>
                        <m:ctrlPr>
                          <a:rPr kumimoji="0" lang="zh-CN"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ctrlPr>
                      </m:dPr>
                      <m:e>
                        <m:sSub>
                          <m:sSubPr>
                            <m:ctrlPr>
                              <a:rPr kumimoji="0" lang="zh-CN"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𝑅</m:t>
                            </m:r>
                          </m:e>
                          <m:sub>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𝑡</m:t>
                            </m:r>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+1</m:t>
                            </m:r>
                          </m:sub>
                        </m:sSub>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𝛾</m:t>
                        </m:r>
                        <m:sSub>
                          <m:sSubPr>
                            <m:ctrlPr>
                              <a:rPr kumimoji="0" lang="zh-CN"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𝑅</m:t>
                            </m:r>
                          </m:e>
                          <m:sub>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𝑡</m:t>
                            </m:r>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+2</m:t>
                            </m:r>
                          </m:sub>
                        </m:sSub>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m:t>
                        </m:r>
                        <m:sSup>
                          <m:sSupPr>
                            <m:ctrlPr>
                              <a:rPr kumimoji="0" lang="zh-CN"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ctrlPr>
                          </m:sSupPr>
                          <m:e>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𝛾</m:t>
                            </m:r>
                          </m:e>
                          <m:sup>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2</m:t>
                            </m:r>
                          </m:sup>
                        </m:sSup>
                        <m:sSub>
                          <m:sSubPr>
                            <m:ctrlPr>
                              <a:rPr kumimoji="0" lang="zh-CN"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𝑅</m:t>
                            </m:r>
                          </m:e>
                          <m:sub>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𝑡</m:t>
                            </m:r>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+3</m:t>
                            </m:r>
                          </m:sub>
                        </m:sSub>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m:t>
                        </m:r>
                      </m:e>
                      <m:e>
                        <m:sSub>
                          <m:sSubPr>
                            <m:ctrlPr>
                              <a:rPr kumimoji="0" lang="zh-CN"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𝑆</m:t>
                            </m:r>
                          </m:e>
                          <m:sub>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𝑡</m:t>
                            </m:r>
                          </m:sub>
                        </m:sSub>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𝑠</m:t>
                        </m:r>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m:t>
                        </m:r>
                        <m:sSub>
                          <m:sSubPr>
                            <m:ctrlPr>
                              <a:rPr kumimoji="0" lang="zh-CN"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𝐴</m:t>
                            </m:r>
                          </m:e>
                          <m:sub>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𝑡</m:t>
                            </m:r>
                          </m:sub>
                        </m:sSub>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𝑎</m:t>
                        </m:r>
                      </m:e>
                    </m:d>
                  </m:oMath>
                </a14:m>
                <a:endPar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mc:Choice>
        <mc:Fallback xmlns="">
          <p:sp>
            <p:nvSpPr>
              <p:cNvPr id="10" name="矩形 9">
                <a:extLst>
                  <a:ext uri="{FF2B5EF4-FFF2-40B4-BE49-F238E27FC236}">
                    <a16:creationId xmlns:a16="http://schemas.microsoft.com/office/drawing/2014/main" id="{83804BBE-7935-4518-845A-43FDC33F8C4F}"/>
                  </a:ext>
                </a:extLst>
              </p:cNvPr>
              <p:cNvSpPr>
                <a:spLocks noRot="1" noChangeAspect="1" noMove="1" noResize="1" noEditPoints="1" noAdjustHandles="1" noChangeArrowheads="1" noChangeShapeType="1" noTextEdit="1"/>
              </p:cNvSpPr>
              <p:nvPr/>
            </p:nvSpPr>
            <p:spPr>
              <a:xfrm>
                <a:off x="1457552" y="2158838"/>
                <a:ext cx="9650437" cy="887422"/>
              </a:xfrm>
              <a:prstGeom prst="rect">
                <a:avLst/>
              </a:prstGeom>
              <a:blipFill>
                <a:blip r:embed="rId3"/>
                <a:stretch>
                  <a:fillRect l="-253" b="-6164"/>
                </a:stretch>
              </a:blipFill>
            </p:spPr>
            <p:txBody>
              <a:bodyPr/>
              <a:lstStyle/>
              <a:p>
                <a:r>
                  <a:rPr lang="zh-CN" altLang="en-US">
                    <a:noFill/>
                  </a:rPr>
                  <a:t> </a:t>
                </a:r>
              </a:p>
            </p:txBody>
          </p:sp>
        </mc:Fallback>
      </mc:AlternateContent>
      <p:sp>
        <p:nvSpPr>
          <p:cNvPr id="11" name="文本框 10">
            <a:extLst>
              <a:ext uri="{FF2B5EF4-FFF2-40B4-BE49-F238E27FC236}">
                <a16:creationId xmlns:a16="http://schemas.microsoft.com/office/drawing/2014/main" id="{EF5AAAD9-6F25-4192-ABE1-C9E7F4D293A5}"/>
              </a:ext>
            </a:extLst>
          </p:cNvPr>
          <p:cNvSpPr txBox="1"/>
          <p:nvPr/>
        </p:nvSpPr>
        <p:spPr>
          <a:xfrm>
            <a:off x="1200443" y="1335890"/>
            <a:ext cx="9519139" cy="881460"/>
          </a:xfrm>
          <a:prstGeom prst="rect">
            <a:avLst/>
          </a:prstGeom>
          <a:noFill/>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zh-CN" altLang="zh-CN" sz="1800" b="0" i="0" u="none" strike="noStrike" kern="100" cap="none" spc="0" normalizeH="0" baseline="0" noProof="0" dirty="0">
                <a:ln>
                  <a:noFill/>
                </a:ln>
                <a:solidFill>
                  <a:srgbClr val="000000"/>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贝尔曼方程（</a:t>
            </a:r>
            <a:r>
              <a:rPr kumimoji="0" lang="en-US" altLang="zh-CN" sz="1800" b="0" i="0" u="none" strike="noStrike" kern="100" cap="none" spc="0" normalizeH="0" baseline="0" noProof="0" dirty="0">
                <a:ln>
                  <a:noFill/>
                </a:ln>
                <a:solidFill>
                  <a:srgbClr val="000000"/>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Bellman Equation</a:t>
            </a:r>
            <a:r>
              <a:rPr kumimoji="0" lang="zh-CN" altLang="zh-CN" sz="1800" b="0" i="0" u="none" strike="noStrike" kern="100" cap="none" spc="0" normalizeH="0" baseline="0" noProof="0" dirty="0">
                <a:ln>
                  <a:noFill/>
                </a:ln>
                <a:solidFill>
                  <a:srgbClr val="000000"/>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）也被称作动态规划方程（</a:t>
            </a:r>
            <a:r>
              <a:rPr kumimoji="0" lang="en-US" altLang="zh-CN" sz="1800" b="0" i="0" u="none" strike="noStrike" kern="100" cap="none" spc="0" normalizeH="0" baseline="0" noProof="0" dirty="0">
                <a:ln>
                  <a:noFill/>
                </a:ln>
                <a:solidFill>
                  <a:srgbClr val="000000"/>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Dynamic Programming Equation</a:t>
            </a:r>
            <a:r>
              <a:rPr kumimoji="0" lang="zh-CN" altLang="zh-CN" sz="1800" b="0" i="0" u="none" strike="noStrike" kern="100" cap="none" spc="0" normalizeH="0" baseline="0" noProof="0" dirty="0">
                <a:ln>
                  <a:noFill/>
                </a:ln>
                <a:solidFill>
                  <a:srgbClr val="000000"/>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），由理查德</a:t>
            </a:r>
            <a:r>
              <a:rPr kumimoji="0" lang="en-US" altLang="zh-CN" sz="1800" b="0" i="0" u="none" strike="noStrike" kern="100" cap="none" spc="0" normalizeH="0" baseline="0" noProof="0" dirty="0">
                <a:ln>
                  <a:noFill/>
                </a:ln>
                <a:solidFill>
                  <a:srgbClr val="000000"/>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a:t>
            </a:r>
            <a:r>
              <a:rPr kumimoji="0" lang="zh-CN" altLang="zh-CN" sz="1800" b="0" i="0" u="none" strike="noStrike" kern="100" cap="none" spc="0" normalizeH="0" baseline="0" noProof="0" dirty="0">
                <a:ln>
                  <a:noFill/>
                </a:ln>
                <a:solidFill>
                  <a:srgbClr val="000000"/>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贝尔曼（</a:t>
            </a:r>
            <a:r>
              <a:rPr kumimoji="0" lang="en-US" altLang="zh-CN" sz="1800" b="0" i="0" u="none" strike="noStrike" kern="100" cap="none" spc="0" normalizeH="0" baseline="0" noProof="0" dirty="0">
                <a:ln>
                  <a:noFill/>
                </a:ln>
                <a:solidFill>
                  <a:srgbClr val="000000"/>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Richard Bellman</a:t>
            </a:r>
            <a:r>
              <a:rPr kumimoji="0" lang="zh-CN" altLang="zh-CN" sz="1800" b="0" i="0" u="none" strike="noStrike" kern="100" cap="none" spc="0" normalizeH="0" baseline="0" noProof="0" dirty="0">
                <a:ln>
                  <a:noFill/>
                </a:ln>
                <a:solidFill>
                  <a:srgbClr val="000000"/>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）提出。</a:t>
            </a:r>
            <a:endParaRPr kumimoji="0" lang="zh-CN" altLang="zh-CN" sz="1400" b="0" i="0" u="none" strike="noStrike" kern="1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grpSp>
        <p:nvGrpSpPr>
          <p:cNvPr id="12" name="组合 11">
            <a:extLst>
              <a:ext uri="{FF2B5EF4-FFF2-40B4-BE49-F238E27FC236}">
                <a16:creationId xmlns:a16="http://schemas.microsoft.com/office/drawing/2014/main" id="{4C26E5FF-ABBA-4957-901D-90198DB48025}"/>
              </a:ext>
            </a:extLst>
          </p:cNvPr>
          <p:cNvGrpSpPr/>
          <p:nvPr/>
        </p:nvGrpSpPr>
        <p:grpSpPr>
          <a:xfrm>
            <a:off x="1200443" y="3220897"/>
            <a:ext cx="8521124" cy="2043621"/>
            <a:chOff x="23446" y="3714303"/>
            <a:chExt cx="8521124" cy="2043621"/>
          </a:xfrm>
        </p:grpSpPr>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DAA5E8AC-ECD3-4F65-8BAE-7CF33DF58EDD}"/>
                    </a:ext>
                  </a:extLst>
                </p:cNvPr>
                <p:cNvSpPr txBox="1"/>
                <p:nvPr/>
              </p:nvSpPr>
              <p:spPr>
                <a:xfrm>
                  <a:off x="427661" y="3714303"/>
                  <a:ext cx="8116909" cy="183909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zh-CN" altLang="en-US" sz="1800" b="0" i="1" u="none" strike="noStrike" kern="1200" cap="none" spc="0" normalizeH="0" baseline="0" noProof="0" smtClean="0">
                                <a:ln>
                                  <a:noFill/>
                                </a:ln>
                                <a:solidFill>
                                  <a:srgbClr val="836967"/>
                                </a:solidFill>
                                <a:effectLst/>
                                <a:uLnTx/>
                                <a:uFillTx/>
                                <a:latin typeface="Cambria Math" panose="02040503050406030204" pitchFamily="18" charset="0"/>
                                <a:cs typeface="+mn-cs"/>
                              </a:rPr>
                            </m:ctrlPr>
                          </m:sSubPr>
                          <m:e>
                            <m:r>
                              <a:rPr kumimoji="0" lang="zh-CN" altLang="en-US" sz="1800" b="0" i="1" u="none" strike="noStrike" kern="1200" cap="none" spc="0" normalizeH="0" baseline="0" noProof="0">
                                <a:ln>
                                  <a:noFill/>
                                </a:ln>
                                <a:solidFill>
                                  <a:prstClr val="black"/>
                                </a:solidFill>
                                <a:effectLst/>
                                <a:uLnTx/>
                                <a:uFillTx/>
                                <a:latin typeface="Cambria Math" panose="02040503050406030204" pitchFamily="18" charset="0"/>
                                <a:cs typeface="+mn-cs"/>
                              </a:rPr>
                              <m:t>𝑉</m:t>
                            </m:r>
                          </m:e>
                          <m:sub>
                            <m:r>
                              <a:rPr kumimoji="0" lang="zh-CN" altLang="en-US" sz="1800" b="0" i="1" u="none" strike="noStrike" kern="1200" cap="none" spc="0" normalizeH="0" baseline="0" noProof="0">
                                <a:ln>
                                  <a:noFill/>
                                </a:ln>
                                <a:solidFill>
                                  <a:prstClr val="black"/>
                                </a:solidFill>
                                <a:effectLst/>
                                <a:uLnTx/>
                                <a:uFillTx/>
                                <a:latin typeface="Cambria Math" panose="02040503050406030204" pitchFamily="18" charset="0"/>
                                <a:cs typeface="+mn-cs"/>
                              </a:rPr>
                              <m:t>𝜋</m:t>
                            </m:r>
                          </m:sub>
                        </m:sSub>
                        <m:d>
                          <m:dPr>
                            <m:ctrlPr>
                              <a:rPr kumimoji="0" lang="zh-CN" altLang="en-US" sz="1800" b="0" i="1" u="none" strike="noStrike" kern="1200" cap="none" spc="0" normalizeH="0" baseline="0" noProof="0">
                                <a:ln>
                                  <a:noFill/>
                                </a:ln>
                                <a:solidFill>
                                  <a:srgbClr val="836967"/>
                                </a:solidFill>
                                <a:effectLst/>
                                <a:uLnTx/>
                                <a:uFillTx/>
                                <a:latin typeface="Cambria Math" panose="02040503050406030204" pitchFamily="18" charset="0"/>
                                <a:cs typeface="+mn-cs"/>
                              </a:rPr>
                            </m:ctrlPr>
                          </m:dPr>
                          <m:e>
                            <m:r>
                              <a:rPr kumimoji="0" lang="zh-CN" altLang="en-US" sz="1800" b="0" i="1" u="none" strike="noStrike" kern="1200" cap="none" spc="0" normalizeH="0" baseline="0" noProof="0">
                                <a:ln>
                                  <a:noFill/>
                                </a:ln>
                                <a:solidFill>
                                  <a:prstClr val="black"/>
                                </a:solidFill>
                                <a:effectLst/>
                                <a:uLnTx/>
                                <a:uFillTx/>
                                <a:latin typeface="Cambria Math" panose="02040503050406030204" pitchFamily="18" charset="0"/>
                                <a:cs typeface="+mn-cs"/>
                              </a:rPr>
                              <m:t>𝑠</m:t>
                            </m:r>
                          </m:e>
                        </m:d>
                        <m:r>
                          <a:rPr kumimoji="0" lang="zh-CN" altLang="en-US" sz="1800" b="0" i="0" u="none" strike="noStrike" kern="1200" cap="none" spc="0" normalizeH="0" baseline="0" noProof="0">
                            <a:ln>
                              <a:noFill/>
                            </a:ln>
                            <a:solidFill>
                              <a:prstClr val="black"/>
                            </a:solidFill>
                            <a:effectLst/>
                            <a:uLnTx/>
                            <a:uFillTx/>
                            <a:latin typeface="Cambria Math" panose="02040503050406030204" pitchFamily="18" charset="0"/>
                            <a:cs typeface="+mn-cs"/>
                          </a:rPr>
                          <m:t>=</m:t>
                        </m:r>
                        <m:sSub>
                          <m:sSubPr>
                            <m:ctrlPr>
                              <a:rPr kumimoji="0" lang="zh-CN" altLang="en-US" sz="1800" b="0" i="1" u="none" strike="noStrike" kern="1200" cap="none" spc="0" normalizeH="0" baseline="0" noProof="0">
                                <a:ln>
                                  <a:noFill/>
                                </a:ln>
                                <a:solidFill>
                                  <a:srgbClr val="836967"/>
                                </a:solidFill>
                                <a:effectLst/>
                                <a:uLnTx/>
                                <a:uFillTx/>
                                <a:latin typeface="Cambria Math" panose="02040503050406030204" pitchFamily="18" charset="0"/>
                                <a:cs typeface="+mn-cs"/>
                              </a:rPr>
                            </m:ctrlPr>
                          </m:sSubPr>
                          <m:e>
                            <m:r>
                              <a:rPr kumimoji="0" lang="zh-CN" altLang="en-US" sz="1800" b="0" i="0" u="none" strike="noStrike" kern="1200" cap="none" spc="0" normalizeH="0" baseline="0" noProof="0">
                                <a:ln>
                                  <a:noFill/>
                                </a:ln>
                                <a:solidFill>
                                  <a:prstClr val="black"/>
                                </a:solidFill>
                                <a:effectLst/>
                                <a:uLnTx/>
                                <a:uFillTx/>
                                <a:latin typeface="Cambria Math" panose="02040503050406030204" pitchFamily="18" charset="0"/>
                                <a:cs typeface="+mn-cs"/>
                              </a:rPr>
                              <m:t>𝔼</m:t>
                            </m:r>
                          </m:e>
                          <m:sub>
                            <m:r>
                              <a:rPr kumimoji="0" lang="zh-CN" altLang="en-US" sz="1800" b="0" i="1" u="none" strike="noStrike" kern="1200" cap="none" spc="0" normalizeH="0" baseline="0" noProof="0">
                                <a:ln>
                                  <a:noFill/>
                                </a:ln>
                                <a:solidFill>
                                  <a:prstClr val="black"/>
                                </a:solidFill>
                                <a:effectLst/>
                                <a:uLnTx/>
                                <a:uFillTx/>
                                <a:latin typeface="Cambria Math" panose="02040503050406030204" pitchFamily="18" charset="0"/>
                                <a:cs typeface="+mn-cs"/>
                              </a:rPr>
                              <m:t>𝜋</m:t>
                            </m:r>
                          </m:sub>
                        </m:sSub>
                        <m:d>
                          <m:dPr>
                            <m:begChr m:val="["/>
                            <m:endChr m:val="]"/>
                            <m:ctrlPr>
                              <a:rPr kumimoji="0" lang="zh-CN" altLang="en-US" sz="1800" b="0" i="1" u="none" strike="noStrike" kern="1200" cap="none" spc="0" normalizeH="0" baseline="0" noProof="0">
                                <a:ln>
                                  <a:noFill/>
                                </a:ln>
                                <a:solidFill>
                                  <a:srgbClr val="836967"/>
                                </a:solidFill>
                                <a:effectLst/>
                                <a:uLnTx/>
                                <a:uFillTx/>
                                <a:latin typeface="Cambria Math" panose="02040503050406030204" pitchFamily="18" charset="0"/>
                                <a:cs typeface="+mn-cs"/>
                              </a:rPr>
                            </m:ctrlPr>
                          </m:dPr>
                          <m:e>
                            <m:sSub>
                              <m:sSubPr>
                                <m:ctrlPr>
                                  <a:rPr kumimoji="0" lang="zh-CN" altLang="en-US" sz="1800" b="0" i="1" u="none" strike="noStrike" kern="1200" cap="none" spc="0" normalizeH="0" baseline="0" noProof="0">
                                    <a:ln>
                                      <a:noFill/>
                                    </a:ln>
                                    <a:solidFill>
                                      <a:srgbClr val="836967"/>
                                    </a:solidFill>
                                    <a:effectLst/>
                                    <a:uLnTx/>
                                    <a:uFillTx/>
                                    <a:latin typeface="Cambria Math" panose="02040503050406030204" pitchFamily="18" charset="0"/>
                                    <a:cs typeface="+mn-cs"/>
                                  </a:rPr>
                                </m:ctrlPr>
                              </m:sSubPr>
                              <m:e>
                                <m:r>
                                  <a:rPr kumimoji="0" lang="zh-CN" altLang="en-US" sz="1800" b="0" i="1" u="none" strike="noStrike" kern="1200" cap="none" spc="0" normalizeH="0" baseline="0" noProof="0">
                                    <a:ln>
                                      <a:noFill/>
                                    </a:ln>
                                    <a:solidFill>
                                      <a:prstClr val="black"/>
                                    </a:solidFill>
                                    <a:effectLst/>
                                    <a:uLnTx/>
                                    <a:uFillTx/>
                                    <a:latin typeface="Cambria Math" panose="02040503050406030204" pitchFamily="18" charset="0"/>
                                    <a:cs typeface="+mn-cs"/>
                                  </a:rPr>
                                  <m:t>𝑅</m:t>
                                </m:r>
                              </m:e>
                              <m:sub>
                                <m:r>
                                  <a:rPr kumimoji="0" lang="zh-CN" altLang="en-US" sz="1800" b="0" i="1" u="none" strike="noStrike" kern="1200" cap="none" spc="0" normalizeH="0" baseline="0" noProof="0">
                                    <a:ln>
                                      <a:noFill/>
                                    </a:ln>
                                    <a:solidFill>
                                      <a:prstClr val="black"/>
                                    </a:solidFill>
                                    <a:effectLst/>
                                    <a:uLnTx/>
                                    <a:uFillTx/>
                                    <a:latin typeface="Cambria Math" panose="02040503050406030204" pitchFamily="18" charset="0"/>
                                    <a:cs typeface="+mn-cs"/>
                                  </a:rPr>
                                  <m:t>𝑡</m:t>
                                </m:r>
                                <m:r>
                                  <a:rPr kumimoji="0" lang="zh-CN" altLang="en-US" sz="1800" b="0" i="0" u="none" strike="noStrike" kern="1200" cap="none" spc="0" normalizeH="0" baseline="0" noProof="0">
                                    <a:ln>
                                      <a:noFill/>
                                    </a:ln>
                                    <a:solidFill>
                                      <a:prstClr val="black"/>
                                    </a:solidFill>
                                    <a:effectLst/>
                                    <a:uLnTx/>
                                    <a:uFillTx/>
                                    <a:latin typeface="Cambria Math" panose="02040503050406030204" pitchFamily="18" charset="0"/>
                                    <a:cs typeface="+mn-cs"/>
                                  </a:rPr>
                                  <m:t>+1</m:t>
                                </m:r>
                              </m:sub>
                            </m:sSub>
                            <m:r>
                              <a:rPr kumimoji="0" lang="zh-CN" altLang="en-US" sz="1800" b="0" i="0"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zh-CN" altLang="en-US" sz="1800" b="0" i="1" u="none" strike="noStrike" kern="1200" cap="none" spc="0" normalizeH="0" baseline="0" noProof="0">
                                <a:ln>
                                  <a:noFill/>
                                </a:ln>
                                <a:solidFill>
                                  <a:prstClr val="black"/>
                                </a:solidFill>
                                <a:effectLst/>
                                <a:uLnTx/>
                                <a:uFillTx/>
                                <a:latin typeface="Cambria Math" panose="02040503050406030204" pitchFamily="18" charset="0"/>
                                <a:cs typeface="+mn-cs"/>
                              </a:rPr>
                              <m:t>𝛾</m:t>
                            </m:r>
                            <m:sSub>
                              <m:sSubPr>
                                <m:ctrlPr>
                                  <a:rPr kumimoji="0" lang="zh-CN" altLang="en-US" sz="1800" b="0" i="1" u="none" strike="noStrike" kern="1200" cap="none" spc="0" normalizeH="0" baseline="0" noProof="0">
                                    <a:ln>
                                      <a:noFill/>
                                    </a:ln>
                                    <a:solidFill>
                                      <a:srgbClr val="836967"/>
                                    </a:solidFill>
                                    <a:effectLst/>
                                    <a:uLnTx/>
                                    <a:uFillTx/>
                                    <a:latin typeface="Cambria Math" panose="02040503050406030204" pitchFamily="18" charset="0"/>
                                    <a:cs typeface="+mn-cs"/>
                                  </a:rPr>
                                </m:ctrlPr>
                              </m:sSubPr>
                              <m:e>
                                <m:r>
                                  <a:rPr kumimoji="0" lang="zh-CN" altLang="en-US" sz="1800" b="0" i="1" u="none" strike="noStrike" kern="1200" cap="none" spc="0" normalizeH="0" baseline="0" noProof="0">
                                    <a:ln>
                                      <a:noFill/>
                                    </a:ln>
                                    <a:solidFill>
                                      <a:prstClr val="black"/>
                                    </a:solidFill>
                                    <a:effectLst/>
                                    <a:uLnTx/>
                                    <a:uFillTx/>
                                    <a:latin typeface="Cambria Math" panose="02040503050406030204" pitchFamily="18" charset="0"/>
                                    <a:cs typeface="+mn-cs"/>
                                  </a:rPr>
                                  <m:t>𝑅</m:t>
                                </m:r>
                              </m:e>
                              <m:sub>
                                <m:r>
                                  <a:rPr kumimoji="0" lang="zh-CN" altLang="en-US" sz="1800" b="0" i="1" u="none" strike="noStrike" kern="1200" cap="none" spc="0" normalizeH="0" baseline="0" noProof="0">
                                    <a:ln>
                                      <a:noFill/>
                                    </a:ln>
                                    <a:solidFill>
                                      <a:prstClr val="black"/>
                                    </a:solidFill>
                                    <a:effectLst/>
                                    <a:uLnTx/>
                                    <a:uFillTx/>
                                    <a:latin typeface="Cambria Math" panose="02040503050406030204" pitchFamily="18" charset="0"/>
                                    <a:cs typeface="+mn-cs"/>
                                  </a:rPr>
                                  <m:t>𝑡</m:t>
                                </m:r>
                                <m:r>
                                  <a:rPr kumimoji="0" lang="zh-CN" altLang="en-US" sz="1800" b="0" i="0" u="none" strike="noStrike" kern="1200" cap="none" spc="0" normalizeH="0" baseline="0" noProof="0">
                                    <a:ln>
                                      <a:noFill/>
                                    </a:ln>
                                    <a:solidFill>
                                      <a:prstClr val="black"/>
                                    </a:solidFill>
                                    <a:effectLst/>
                                    <a:uLnTx/>
                                    <a:uFillTx/>
                                    <a:latin typeface="Cambria Math" panose="02040503050406030204" pitchFamily="18" charset="0"/>
                                    <a:cs typeface="+mn-cs"/>
                                  </a:rPr>
                                  <m:t>+2</m:t>
                                </m:r>
                              </m:sub>
                            </m:sSub>
                            <m:r>
                              <a:rPr kumimoji="0" lang="zh-CN" altLang="en-US" sz="1800" b="0" i="0" u="none" strike="noStrike" kern="1200" cap="none" spc="0" normalizeH="0" baseline="0" noProof="0">
                                <a:ln>
                                  <a:noFill/>
                                </a:ln>
                                <a:solidFill>
                                  <a:prstClr val="black"/>
                                </a:solidFill>
                                <a:effectLst/>
                                <a:uLnTx/>
                                <a:uFillTx/>
                                <a:latin typeface="Cambria Math" panose="02040503050406030204" pitchFamily="18" charset="0"/>
                                <a:cs typeface="+mn-cs"/>
                              </a:rPr>
                              <m:t>+</m:t>
                            </m:r>
                            <m:sSup>
                              <m:sSupPr>
                                <m:ctrlPr>
                                  <a:rPr kumimoji="0" lang="zh-CN" altLang="en-US" sz="1800" b="0" i="1" u="none" strike="noStrike" kern="1200" cap="none" spc="0" normalizeH="0" baseline="0" noProof="0">
                                    <a:ln>
                                      <a:noFill/>
                                    </a:ln>
                                    <a:solidFill>
                                      <a:srgbClr val="836967"/>
                                    </a:solidFill>
                                    <a:effectLst/>
                                    <a:uLnTx/>
                                    <a:uFillTx/>
                                    <a:latin typeface="Cambria Math" panose="02040503050406030204" pitchFamily="18" charset="0"/>
                                    <a:cs typeface="+mn-cs"/>
                                  </a:rPr>
                                </m:ctrlPr>
                              </m:sSupPr>
                              <m:e>
                                <m:r>
                                  <a:rPr kumimoji="0" lang="zh-CN" altLang="en-US" sz="1800" b="0" i="1" u="none" strike="noStrike" kern="1200" cap="none" spc="0" normalizeH="0" baseline="0" noProof="0">
                                    <a:ln>
                                      <a:noFill/>
                                    </a:ln>
                                    <a:solidFill>
                                      <a:prstClr val="black"/>
                                    </a:solidFill>
                                    <a:effectLst/>
                                    <a:uLnTx/>
                                    <a:uFillTx/>
                                    <a:latin typeface="Cambria Math" panose="02040503050406030204" pitchFamily="18" charset="0"/>
                                    <a:cs typeface="+mn-cs"/>
                                  </a:rPr>
                                  <m:t>𝛾</m:t>
                                </m:r>
                              </m:e>
                              <m:sup>
                                <m:r>
                                  <a:rPr kumimoji="0" lang="zh-CN" altLang="en-US" sz="1800" b="0" i="0" u="none" strike="noStrike" kern="1200" cap="none" spc="0" normalizeH="0" baseline="0" noProof="0">
                                    <a:ln>
                                      <a:noFill/>
                                    </a:ln>
                                    <a:solidFill>
                                      <a:prstClr val="black"/>
                                    </a:solidFill>
                                    <a:effectLst/>
                                    <a:uLnTx/>
                                    <a:uFillTx/>
                                    <a:latin typeface="Cambria Math" panose="02040503050406030204" pitchFamily="18" charset="0"/>
                                    <a:cs typeface="+mn-cs"/>
                                  </a:rPr>
                                  <m:t>2</m:t>
                                </m:r>
                              </m:sup>
                            </m:sSup>
                            <m:sSub>
                              <m:sSubPr>
                                <m:ctrlPr>
                                  <a:rPr kumimoji="0" lang="zh-CN" altLang="en-US" sz="1800" b="0" i="1" u="none" strike="noStrike" kern="1200" cap="none" spc="0" normalizeH="0" baseline="0" noProof="0">
                                    <a:ln>
                                      <a:noFill/>
                                    </a:ln>
                                    <a:solidFill>
                                      <a:srgbClr val="836967"/>
                                    </a:solidFill>
                                    <a:effectLst/>
                                    <a:uLnTx/>
                                    <a:uFillTx/>
                                    <a:latin typeface="Cambria Math" panose="02040503050406030204" pitchFamily="18" charset="0"/>
                                    <a:cs typeface="+mn-cs"/>
                                  </a:rPr>
                                </m:ctrlPr>
                              </m:sSubPr>
                              <m:e>
                                <m:r>
                                  <a:rPr kumimoji="0" lang="zh-CN" altLang="en-US" sz="1800" b="0" i="1" u="none" strike="noStrike" kern="1200" cap="none" spc="0" normalizeH="0" baseline="0" noProof="0">
                                    <a:ln>
                                      <a:noFill/>
                                    </a:ln>
                                    <a:solidFill>
                                      <a:prstClr val="black"/>
                                    </a:solidFill>
                                    <a:effectLst/>
                                    <a:uLnTx/>
                                    <a:uFillTx/>
                                    <a:latin typeface="Cambria Math" panose="02040503050406030204" pitchFamily="18" charset="0"/>
                                    <a:cs typeface="+mn-cs"/>
                                  </a:rPr>
                                  <m:t>𝑅</m:t>
                                </m:r>
                              </m:e>
                              <m:sub>
                                <m:r>
                                  <a:rPr kumimoji="0" lang="zh-CN" altLang="en-US" sz="1800" b="0" i="1" u="none" strike="noStrike" kern="1200" cap="none" spc="0" normalizeH="0" baseline="0" noProof="0">
                                    <a:ln>
                                      <a:noFill/>
                                    </a:ln>
                                    <a:solidFill>
                                      <a:prstClr val="black"/>
                                    </a:solidFill>
                                    <a:effectLst/>
                                    <a:uLnTx/>
                                    <a:uFillTx/>
                                    <a:latin typeface="Cambria Math" panose="02040503050406030204" pitchFamily="18" charset="0"/>
                                    <a:cs typeface="+mn-cs"/>
                                  </a:rPr>
                                  <m:t>𝑡</m:t>
                                </m:r>
                                <m:r>
                                  <a:rPr kumimoji="0" lang="zh-CN" altLang="en-US" sz="1800" b="0" i="0" u="none" strike="noStrike" kern="1200" cap="none" spc="0" normalizeH="0" baseline="0" noProof="0">
                                    <a:ln>
                                      <a:noFill/>
                                    </a:ln>
                                    <a:solidFill>
                                      <a:prstClr val="black"/>
                                    </a:solidFill>
                                    <a:effectLst/>
                                    <a:uLnTx/>
                                    <a:uFillTx/>
                                    <a:latin typeface="Cambria Math" panose="02040503050406030204" pitchFamily="18" charset="0"/>
                                    <a:cs typeface="+mn-cs"/>
                                  </a:rPr>
                                  <m:t>+3</m:t>
                                </m:r>
                              </m:sub>
                            </m:sSub>
                            <m:r>
                              <a:rPr kumimoji="0" lang="zh-CN" altLang="en-US" sz="1800" b="0" i="0" u="none" strike="noStrike" kern="1200" cap="none" spc="0" normalizeH="0" baseline="0" noProof="0">
                                <a:ln>
                                  <a:noFill/>
                                </a:ln>
                                <a:solidFill>
                                  <a:prstClr val="black"/>
                                </a:solidFill>
                                <a:effectLst/>
                                <a:uLnTx/>
                                <a:uFillTx/>
                                <a:latin typeface="Cambria Math" panose="02040503050406030204" pitchFamily="18" charset="0"/>
                                <a:cs typeface="+mn-cs"/>
                              </a:rPr>
                              <m:t>+⋯</m:t>
                            </m:r>
                          </m:e>
                          <m:e>
                            <m:sSub>
                              <m:sSubPr>
                                <m:ctrlPr>
                                  <a:rPr kumimoji="0" lang="zh-CN" altLang="en-US" sz="1800" b="0" i="1" u="none" strike="noStrike" kern="1200" cap="none" spc="0" normalizeH="0" baseline="0" noProof="0">
                                    <a:ln>
                                      <a:noFill/>
                                    </a:ln>
                                    <a:solidFill>
                                      <a:srgbClr val="836967"/>
                                    </a:solidFill>
                                    <a:effectLst/>
                                    <a:uLnTx/>
                                    <a:uFillTx/>
                                    <a:latin typeface="Cambria Math" panose="02040503050406030204" pitchFamily="18" charset="0"/>
                                    <a:cs typeface="+mn-cs"/>
                                  </a:rPr>
                                </m:ctrlPr>
                              </m:sSubPr>
                              <m:e>
                                <m:r>
                                  <a:rPr kumimoji="0" lang="zh-CN" altLang="en-US" sz="1800" b="0" i="1" u="none" strike="noStrike" kern="1200" cap="none" spc="0" normalizeH="0" baseline="0" noProof="0">
                                    <a:ln>
                                      <a:noFill/>
                                    </a:ln>
                                    <a:solidFill>
                                      <a:prstClr val="black"/>
                                    </a:solidFill>
                                    <a:effectLst/>
                                    <a:uLnTx/>
                                    <a:uFillTx/>
                                    <a:latin typeface="Cambria Math" panose="02040503050406030204" pitchFamily="18" charset="0"/>
                                    <a:cs typeface="+mn-cs"/>
                                  </a:rPr>
                                  <m:t>𝑆</m:t>
                                </m:r>
                              </m:e>
                              <m:sub>
                                <m:r>
                                  <a:rPr kumimoji="0" lang="zh-CN" altLang="en-US" sz="1800" b="0" i="1" u="none" strike="noStrike" kern="1200" cap="none" spc="0" normalizeH="0" baseline="0" noProof="0">
                                    <a:ln>
                                      <a:noFill/>
                                    </a:ln>
                                    <a:solidFill>
                                      <a:prstClr val="black"/>
                                    </a:solidFill>
                                    <a:effectLst/>
                                    <a:uLnTx/>
                                    <a:uFillTx/>
                                    <a:latin typeface="Cambria Math" panose="02040503050406030204" pitchFamily="18" charset="0"/>
                                    <a:cs typeface="+mn-cs"/>
                                  </a:rPr>
                                  <m:t>𝑡</m:t>
                                </m:r>
                              </m:sub>
                            </m:sSub>
                            <m:r>
                              <a:rPr kumimoji="0" lang="zh-CN" altLang="en-US" sz="1800" b="0" i="0"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zh-CN" altLang="en-US" sz="1800" b="0" i="1" u="none" strike="noStrike" kern="1200" cap="none" spc="0" normalizeH="0" baseline="0" noProof="0">
                                <a:ln>
                                  <a:noFill/>
                                </a:ln>
                                <a:solidFill>
                                  <a:prstClr val="black"/>
                                </a:solidFill>
                                <a:effectLst/>
                                <a:uLnTx/>
                                <a:uFillTx/>
                                <a:latin typeface="Cambria Math" panose="02040503050406030204" pitchFamily="18" charset="0"/>
                                <a:cs typeface="+mn-cs"/>
                              </a:rPr>
                              <m:t>𝑠</m:t>
                            </m:r>
                          </m:e>
                        </m:d>
                        <m:r>
                          <a:rPr kumimoji="0" lang="zh-CN" altLang="en-US" sz="1800" b="0" i="0" u="none" strike="noStrike" kern="1200" cap="none" spc="0" normalizeH="0" baseline="0" noProof="0">
                            <a:ln>
                              <a:noFill/>
                            </a:ln>
                            <a:solidFill>
                              <a:prstClr val="black"/>
                            </a:solidFill>
                            <a:effectLst/>
                            <a:uLnTx/>
                            <a:uFillTx/>
                            <a:latin typeface="Cambria Math" panose="02040503050406030204" pitchFamily="18" charset="0"/>
                            <a:cs typeface="+mn-cs"/>
                          </a:rPr>
                          <m:t>=</m:t>
                        </m:r>
                        <m:sSub>
                          <m:sSubPr>
                            <m:ctrlPr>
                              <a:rPr kumimoji="0" lang="zh-CN" altLang="en-US" sz="1800" b="0" i="1" u="none" strike="noStrike" kern="1200" cap="none" spc="0" normalizeH="0" baseline="0" noProof="0">
                                <a:ln>
                                  <a:noFill/>
                                </a:ln>
                                <a:solidFill>
                                  <a:srgbClr val="836967"/>
                                </a:solidFill>
                                <a:effectLst/>
                                <a:uLnTx/>
                                <a:uFillTx/>
                                <a:latin typeface="Cambria Math" panose="02040503050406030204" pitchFamily="18" charset="0"/>
                                <a:cs typeface="+mn-cs"/>
                              </a:rPr>
                            </m:ctrlPr>
                          </m:sSubPr>
                          <m:e>
                            <m:r>
                              <a:rPr kumimoji="0" lang="zh-CN" altLang="en-US" sz="1800" b="0" i="0" u="none" strike="noStrike" kern="1200" cap="none" spc="0" normalizeH="0" baseline="0" noProof="0">
                                <a:ln>
                                  <a:noFill/>
                                </a:ln>
                                <a:solidFill>
                                  <a:prstClr val="black"/>
                                </a:solidFill>
                                <a:effectLst/>
                                <a:uLnTx/>
                                <a:uFillTx/>
                                <a:latin typeface="Cambria Math" panose="02040503050406030204" pitchFamily="18" charset="0"/>
                                <a:cs typeface="+mn-cs"/>
                              </a:rPr>
                              <m:t>𝔼</m:t>
                            </m:r>
                          </m:e>
                          <m:sub>
                            <m:r>
                              <a:rPr kumimoji="0" lang="zh-CN" altLang="en-US" sz="1800" b="0" i="1" u="none" strike="noStrike" kern="1200" cap="none" spc="0" normalizeH="0" baseline="0" noProof="0">
                                <a:ln>
                                  <a:noFill/>
                                </a:ln>
                                <a:solidFill>
                                  <a:prstClr val="black"/>
                                </a:solidFill>
                                <a:effectLst/>
                                <a:uLnTx/>
                                <a:uFillTx/>
                                <a:latin typeface="Cambria Math" panose="02040503050406030204" pitchFamily="18" charset="0"/>
                                <a:cs typeface="+mn-cs"/>
                              </a:rPr>
                              <m:t>𝑎</m:t>
                            </m:r>
                            <m:r>
                              <a:rPr kumimoji="0" lang="zh-CN" altLang="en-US" sz="1800" b="0" i="0"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zh-CN" altLang="en-US" sz="1800" b="0" i="1" u="none" strike="noStrike" kern="1200" cap="none" spc="0" normalizeH="0" baseline="0" noProof="0">
                                <a:ln>
                                  <a:noFill/>
                                </a:ln>
                                <a:solidFill>
                                  <a:prstClr val="black"/>
                                </a:solidFill>
                                <a:effectLst/>
                                <a:uLnTx/>
                                <a:uFillTx/>
                                <a:latin typeface="Cambria Math" panose="02040503050406030204" pitchFamily="18" charset="0"/>
                                <a:cs typeface="+mn-cs"/>
                              </a:rPr>
                              <m:t>𝜋</m:t>
                            </m:r>
                            <m:d>
                              <m:dPr>
                                <m:ctrlPr>
                                  <a:rPr kumimoji="0" lang="zh-CN" altLang="en-US" sz="1800" b="0" i="1" u="none" strike="noStrike" kern="1200" cap="none" spc="0" normalizeH="0" baseline="0" noProof="0">
                                    <a:ln>
                                      <a:noFill/>
                                    </a:ln>
                                    <a:solidFill>
                                      <a:srgbClr val="836967"/>
                                    </a:solidFill>
                                    <a:effectLst/>
                                    <a:uLnTx/>
                                    <a:uFillTx/>
                                    <a:latin typeface="Cambria Math" panose="02040503050406030204" pitchFamily="18" charset="0"/>
                                    <a:cs typeface="+mn-cs"/>
                                  </a:rPr>
                                </m:ctrlPr>
                              </m:dPr>
                              <m:e>
                                <m:r>
                                  <a:rPr kumimoji="0" lang="zh-CN" altLang="en-US" sz="1800" b="0" i="1" u="none" strike="noStrike" kern="1200" cap="none" spc="0" normalizeH="0" baseline="0" noProof="0">
                                    <a:ln>
                                      <a:noFill/>
                                    </a:ln>
                                    <a:solidFill>
                                      <a:prstClr val="black"/>
                                    </a:solidFill>
                                    <a:effectLst/>
                                    <a:uLnTx/>
                                    <a:uFillTx/>
                                    <a:latin typeface="Cambria Math" panose="02040503050406030204" pitchFamily="18" charset="0"/>
                                    <a:cs typeface="+mn-cs"/>
                                  </a:rPr>
                                  <m:t>𝑠</m:t>
                                </m:r>
                                <m:r>
                                  <a:rPr kumimoji="0" lang="zh-CN" altLang="en-US" sz="1800" b="0" i="0" u="none" strike="noStrike" kern="1200" cap="none" spc="0" normalizeH="0" baseline="0" noProof="0">
                                    <a:ln>
                                      <a:noFill/>
                                    </a:ln>
                                    <a:solidFill>
                                      <a:prstClr val="black"/>
                                    </a:solidFill>
                                    <a:effectLst/>
                                    <a:uLnTx/>
                                    <a:uFillTx/>
                                    <a:latin typeface="Cambria Math" panose="02040503050406030204" pitchFamily="18" charset="0"/>
                                    <a:cs typeface="+mn-cs"/>
                                  </a:rPr>
                                  <m:t>,⋅</m:t>
                                </m:r>
                              </m:e>
                            </m:d>
                          </m:sub>
                        </m:sSub>
                        <m:d>
                          <m:dPr>
                            <m:begChr m:val="["/>
                            <m:endChr m:val="]"/>
                            <m:ctrlPr>
                              <a:rPr kumimoji="0" lang="zh-CN" altLang="en-US" sz="1800" b="0" i="1" u="none" strike="noStrike" kern="1200" cap="none" spc="0" normalizeH="0" baseline="0" noProof="0">
                                <a:ln>
                                  <a:noFill/>
                                </a:ln>
                                <a:solidFill>
                                  <a:srgbClr val="836967"/>
                                </a:solidFill>
                                <a:effectLst/>
                                <a:uLnTx/>
                                <a:uFillTx/>
                                <a:latin typeface="Cambria Math" panose="02040503050406030204" pitchFamily="18" charset="0"/>
                                <a:cs typeface="+mn-cs"/>
                              </a:rPr>
                            </m:ctrlPr>
                          </m:dPr>
                          <m:e>
                            <m:sSub>
                              <m:sSubPr>
                                <m:ctrlPr>
                                  <a:rPr kumimoji="0" lang="zh-CN" altLang="en-US" sz="1800" b="0" i="1" u="none" strike="noStrike" kern="1200" cap="none" spc="0" normalizeH="0" baseline="0" noProof="0">
                                    <a:ln>
                                      <a:noFill/>
                                    </a:ln>
                                    <a:solidFill>
                                      <a:srgbClr val="836967"/>
                                    </a:solidFill>
                                    <a:effectLst/>
                                    <a:uLnTx/>
                                    <a:uFillTx/>
                                    <a:latin typeface="Cambria Math" panose="02040503050406030204" pitchFamily="18" charset="0"/>
                                    <a:cs typeface="+mn-cs"/>
                                  </a:rPr>
                                </m:ctrlPr>
                              </m:sSubPr>
                              <m:e>
                                <m:r>
                                  <a:rPr kumimoji="0" lang="zh-CN" altLang="en-US" sz="1800" b="0" i="0" u="none" strike="noStrike" kern="1200" cap="none" spc="0" normalizeH="0" baseline="0" noProof="0">
                                    <a:ln>
                                      <a:noFill/>
                                    </a:ln>
                                    <a:solidFill>
                                      <a:prstClr val="black"/>
                                    </a:solidFill>
                                    <a:effectLst/>
                                    <a:uLnTx/>
                                    <a:uFillTx/>
                                    <a:latin typeface="Cambria Math" panose="02040503050406030204" pitchFamily="18" charset="0"/>
                                    <a:cs typeface="+mn-cs"/>
                                  </a:rPr>
                                  <m:t>𝔼</m:t>
                                </m:r>
                              </m:e>
                              <m:sub>
                                <m:r>
                                  <a:rPr kumimoji="0" lang="zh-CN" altLang="en-US" sz="1800" b="0" i="1" u="none" strike="noStrike" kern="1200" cap="none" spc="0" normalizeH="0" baseline="0" noProof="0">
                                    <a:ln>
                                      <a:noFill/>
                                    </a:ln>
                                    <a:solidFill>
                                      <a:prstClr val="black"/>
                                    </a:solidFill>
                                    <a:effectLst/>
                                    <a:uLnTx/>
                                    <a:uFillTx/>
                                    <a:latin typeface="Cambria Math" panose="02040503050406030204" pitchFamily="18" charset="0"/>
                                    <a:cs typeface="+mn-cs"/>
                                  </a:rPr>
                                  <m:t>𝜋</m:t>
                                </m:r>
                              </m:sub>
                            </m:sSub>
                            <m:d>
                              <m:dPr>
                                <m:begChr m:val="["/>
                                <m:endChr m:val="]"/>
                                <m:ctrlPr>
                                  <a:rPr kumimoji="0" lang="zh-CN" altLang="en-US" sz="1800" b="0" i="1" u="none" strike="noStrike" kern="1200" cap="none" spc="0" normalizeH="0" baseline="0" noProof="0">
                                    <a:ln>
                                      <a:noFill/>
                                    </a:ln>
                                    <a:solidFill>
                                      <a:srgbClr val="836967"/>
                                    </a:solidFill>
                                    <a:effectLst/>
                                    <a:uLnTx/>
                                    <a:uFillTx/>
                                    <a:latin typeface="Cambria Math" panose="02040503050406030204" pitchFamily="18" charset="0"/>
                                    <a:cs typeface="+mn-cs"/>
                                  </a:rPr>
                                </m:ctrlPr>
                              </m:dPr>
                              <m:e>
                                <m:sSub>
                                  <m:sSubPr>
                                    <m:ctrlPr>
                                      <a:rPr kumimoji="0" lang="zh-CN" altLang="en-US" sz="1800" b="0" i="1" u="none" strike="noStrike" kern="1200" cap="none" spc="0" normalizeH="0" baseline="0" noProof="0">
                                        <a:ln>
                                          <a:noFill/>
                                        </a:ln>
                                        <a:solidFill>
                                          <a:srgbClr val="836967"/>
                                        </a:solidFill>
                                        <a:effectLst/>
                                        <a:uLnTx/>
                                        <a:uFillTx/>
                                        <a:latin typeface="Cambria Math" panose="02040503050406030204" pitchFamily="18" charset="0"/>
                                        <a:cs typeface="+mn-cs"/>
                                      </a:rPr>
                                    </m:ctrlPr>
                                  </m:sSubPr>
                                  <m:e>
                                    <m:r>
                                      <a:rPr kumimoji="0" lang="zh-CN" altLang="en-US" sz="1800" b="0" i="1" u="none" strike="noStrike" kern="1200" cap="none" spc="0" normalizeH="0" baseline="0" noProof="0">
                                        <a:ln>
                                          <a:noFill/>
                                        </a:ln>
                                        <a:solidFill>
                                          <a:prstClr val="black"/>
                                        </a:solidFill>
                                        <a:effectLst/>
                                        <a:uLnTx/>
                                        <a:uFillTx/>
                                        <a:latin typeface="Cambria Math" panose="02040503050406030204" pitchFamily="18" charset="0"/>
                                        <a:cs typeface="+mn-cs"/>
                                      </a:rPr>
                                      <m:t>𝑅</m:t>
                                    </m:r>
                                  </m:e>
                                  <m:sub>
                                    <m:r>
                                      <a:rPr kumimoji="0" lang="zh-CN" altLang="en-US" sz="1800" b="0" i="1" u="none" strike="noStrike" kern="1200" cap="none" spc="0" normalizeH="0" baseline="0" noProof="0">
                                        <a:ln>
                                          <a:noFill/>
                                        </a:ln>
                                        <a:solidFill>
                                          <a:prstClr val="black"/>
                                        </a:solidFill>
                                        <a:effectLst/>
                                        <a:uLnTx/>
                                        <a:uFillTx/>
                                        <a:latin typeface="Cambria Math" panose="02040503050406030204" pitchFamily="18" charset="0"/>
                                        <a:cs typeface="+mn-cs"/>
                                      </a:rPr>
                                      <m:t>𝑡</m:t>
                                    </m:r>
                                    <m:r>
                                      <a:rPr kumimoji="0" lang="zh-CN" altLang="en-US" sz="1800" b="0" i="0" u="none" strike="noStrike" kern="1200" cap="none" spc="0" normalizeH="0" baseline="0" noProof="0">
                                        <a:ln>
                                          <a:noFill/>
                                        </a:ln>
                                        <a:solidFill>
                                          <a:prstClr val="black"/>
                                        </a:solidFill>
                                        <a:effectLst/>
                                        <a:uLnTx/>
                                        <a:uFillTx/>
                                        <a:latin typeface="Cambria Math" panose="02040503050406030204" pitchFamily="18" charset="0"/>
                                        <a:cs typeface="+mn-cs"/>
                                      </a:rPr>
                                      <m:t>+1</m:t>
                                    </m:r>
                                  </m:sub>
                                </m:sSub>
                                <m:r>
                                  <a:rPr kumimoji="0" lang="zh-CN" altLang="en-US" sz="1800" b="0" i="0"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zh-CN" altLang="en-US" sz="1800" b="0" i="1" u="none" strike="noStrike" kern="1200" cap="none" spc="0" normalizeH="0" baseline="0" noProof="0">
                                    <a:ln>
                                      <a:noFill/>
                                    </a:ln>
                                    <a:solidFill>
                                      <a:prstClr val="black"/>
                                    </a:solidFill>
                                    <a:effectLst/>
                                    <a:uLnTx/>
                                    <a:uFillTx/>
                                    <a:latin typeface="Cambria Math" panose="02040503050406030204" pitchFamily="18" charset="0"/>
                                    <a:cs typeface="+mn-cs"/>
                                  </a:rPr>
                                  <m:t>𝛾</m:t>
                                </m:r>
                                <m:sSub>
                                  <m:sSubPr>
                                    <m:ctrlPr>
                                      <a:rPr kumimoji="0" lang="zh-CN" altLang="en-US" sz="1800" b="0" i="1" u="none" strike="noStrike" kern="1200" cap="none" spc="0" normalizeH="0" baseline="0" noProof="0">
                                        <a:ln>
                                          <a:noFill/>
                                        </a:ln>
                                        <a:solidFill>
                                          <a:srgbClr val="836967"/>
                                        </a:solidFill>
                                        <a:effectLst/>
                                        <a:uLnTx/>
                                        <a:uFillTx/>
                                        <a:latin typeface="Cambria Math" panose="02040503050406030204" pitchFamily="18" charset="0"/>
                                        <a:cs typeface="+mn-cs"/>
                                      </a:rPr>
                                    </m:ctrlPr>
                                  </m:sSubPr>
                                  <m:e>
                                    <m:r>
                                      <a:rPr kumimoji="0" lang="zh-CN" altLang="en-US" sz="1800" b="0" i="1" u="none" strike="noStrike" kern="1200" cap="none" spc="0" normalizeH="0" baseline="0" noProof="0">
                                        <a:ln>
                                          <a:noFill/>
                                        </a:ln>
                                        <a:solidFill>
                                          <a:prstClr val="black"/>
                                        </a:solidFill>
                                        <a:effectLst/>
                                        <a:uLnTx/>
                                        <a:uFillTx/>
                                        <a:latin typeface="Cambria Math" panose="02040503050406030204" pitchFamily="18" charset="0"/>
                                        <a:cs typeface="+mn-cs"/>
                                      </a:rPr>
                                      <m:t>𝑅</m:t>
                                    </m:r>
                                  </m:e>
                                  <m:sub>
                                    <m:r>
                                      <a:rPr kumimoji="0" lang="zh-CN" altLang="en-US" sz="1800" b="0" i="1" u="none" strike="noStrike" kern="1200" cap="none" spc="0" normalizeH="0" baseline="0" noProof="0">
                                        <a:ln>
                                          <a:noFill/>
                                        </a:ln>
                                        <a:solidFill>
                                          <a:prstClr val="black"/>
                                        </a:solidFill>
                                        <a:effectLst/>
                                        <a:uLnTx/>
                                        <a:uFillTx/>
                                        <a:latin typeface="Cambria Math" panose="02040503050406030204" pitchFamily="18" charset="0"/>
                                        <a:cs typeface="+mn-cs"/>
                                      </a:rPr>
                                      <m:t>𝑡</m:t>
                                    </m:r>
                                    <m:r>
                                      <a:rPr kumimoji="0" lang="zh-CN" altLang="en-US" sz="1800" b="0" i="0" u="none" strike="noStrike" kern="1200" cap="none" spc="0" normalizeH="0" baseline="0" noProof="0">
                                        <a:ln>
                                          <a:noFill/>
                                        </a:ln>
                                        <a:solidFill>
                                          <a:prstClr val="black"/>
                                        </a:solidFill>
                                        <a:effectLst/>
                                        <a:uLnTx/>
                                        <a:uFillTx/>
                                        <a:latin typeface="Cambria Math" panose="02040503050406030204" pitchFamily="18" charset="0"/>
                                        <a:cs typeface="+mn-cs"/>
                                      </a:rPr>
                                      <m:t>+2</m:t>
                                    </m:r>
                                  </m:sub>
                                </m:sSub>
                                <m:r>
                                  <a:rPr kumimoji="0" lang="zh-CN" altLang="en-US" sz="1800" b="0" i="0" u="none" strike="noStrike" kern="1200" cap="none" spc="0" normalizeH="0" baseline="0" noProof="0">
                                    <a:ln>
                                      <a:noFill/>
                                    </a:ln>
                                    <a:solidFill>
                                      <a:prstClr val="black"/>
                                    </a:solidFill>
                                    <a:effectLst/>
                                    <a:uLnTx/>
                                    <a:uFillTx/>
                                    <a:latin typeface="Cambria Math" panose="02040503050406030204" pitchFamily="18" charset="0"/>
                                    <a:cs typeface="+mn-cs"/>
                                  </a:rPr>
                                  <m:t>+</m:t>
                                </m:r>
                                <m:sSup>
                                  <m:sSupPr>
                                    <m:ctrlPr>
                                      <a:rPr kumimoji="0" lang="zh-CN" altLang="en-US" sz="1800" b="0" i="1" u="none" strike="noStrike" kern="1200" cap="none" spc="0" normalizeH="0" baseline="0" noProof="0">
                                        <a:ln>
                                          <a:noFill/>
                                        </a:ln>
                                        <a:solidFill>
                                          <a:srgbClr val="836967"/>
                                        </a:solidFill>
                                        <a:effectLst/>
                                        <a:uLnTx/>
                                        <a:uFillTx/>
                                        <a:latin typeface="Cambria Math" panose="02040503050406030204" pitchFamily="18" charset="0"/>
                                        <a:cs typeface="+mn-cs"/>
                                      </a:rPr>
                                    </m:ctrlPr>
                                  </m:sSupPr>
                                  <m:e>
                                    <m:r>
                                      <a:rPr kumimoji="0" lang="zh-CN" altLang="en-US" sz="1800" b="0" i="1" u="none" strike="noStrike" kern="1200" cap="none" spc="0" normalizeH="0" baseline="0" noProof="0">
                                        <a:ln>
                                          <a:noFill/>
                                        </a:ln>
                                        <a:solidFill>
                                          <a:prstClr val="black"/>
                                        </a:solidFill>
                                        <a:effectLst/>
                                        <a:uLnTx/>
                                        <a:uFillTx/>
                                        <a:latin typeface="Cambria Math" panose="02040503050406030204" pitchFamily="18" charset="0"/>
                                        <a:cs typeface="+mn-cs"/>
                                      </a:rPr>
                                      <m:t>𝛾</m:t>
                                    </m:r>
                                  </m:e>
                                  <m:sup>
                                    <m:r>
                                      <a:rPr kumimoji="0" lang="zh-CN" altLang="en-US" sz="1800" b="0" i="0" u="none" strike="noStrike" kern="1200" cap="none" spc="0" normalizeH="0" baseline="0" noProof="0">
                                        <a:ln>
                                          <a:noFill/>
                                        </a:ln>
                                        <a:solidFill>
                                          <a:prstClr val="black"/>
                                        </a:solidFill>
                                        <a:effectLst/>
                                        <a:uLnTx/>
                                        <a:uFillTx/>
                                        <a:latin typeface="Cambria Math" panose="02040503050406030204" pitchFamily="18" charset="0"/>
                                        <a:cs typeface="+mn-cs"/>
                                      </a:rPr>
                                      <m:t>2</m:t>
                                    </m:r>
                                  </m:sup>
                                </m:sSup>
                                <m:sSub>
                                  <m:sSubPr>
                                    <m:ctrlPr>
                                      <a:rPr kumimoji="0" lang="zh-CN" altLang="en-US" sz="1800" b="0" i="1" u="none" strike="noStrike" kern="1200" cap="none" spc="0" normalizeH="0" baseline="0" noProof="0">
                                        <a:ln>
                                          <a:noFill/>
                                        </a:ln>
                                        <a:solidFill>
                                          <a:srgbClr val="836967"/>
                                        </a:solidFill>
                                        <a:effectLst/>
                                        <a:uLnTx/>
                                        <a:uFillTx/>
                                        <a:latin typeface="Cambria Math" panose="02040503050406030204" pitchFamily="18" charset="0"/>
                                        <a:cs typeface="+mn-cs"/>
                                      </a:rPr>
                                    </m:ctrlPr>
                                  </m:sSubPr>
                                  <m:e>
                                    <m:r>
                                      <a:rPr kumimoji="0" lang="zh-CN" altLang="en-US" sz="1800" b="0" i="1" u="none" strike="noStrike" kern="1200" cap="none" spc="0" normalizeH="0" baseline="0" noProof="0">
                                        <a:ln>
                                          <a:noFill/>
                                        </a:ln>
                                        <a:solidFill>
                                          <a:prstClr val="black"/>
                                        </a:solidFill>
                                        <a:effectLst/>
                                        <a:uLnTx/>
                                        <a:uFillTx/>
                                        <a:latin typeface="Cambria Math" panose="02040503050406030204" pitchFamily="18" charset="0"/>
                                        <a:cs typeface="+mn-cs"/>
                                      </a:rPr>
                                      <m:t>𝑅</m:t>
                                    </m:r>
                                  </m:e>
                                  <m:sub>
                                    <m:r>
                                      <a:rPr kumimoji="0" lang="zh-CN" altLang="en-US" sz="1800" b="0" i="1" u="none" strike="noStrike" kern="1200" cap="none" spc="0" normalizeH="0" baseline="0" noProof="0">
                                        <a:ln>
                                          <a:noFill/>
                                        </a:ln>
                                        <a:solidFill>
                                          <a:prstClr val="black"/>
                                        </a:solidFill>
                                        <a:effectLst/>
                                        <a:uLnTx/>
                                        <a:uFillTx/>
                                        <a:latin typeface="Cambria Math" panose="02040503050406030204" pitchFamily="18" charset="0"/>
                                        <a:cs typeface="+mn-cs"/>
                                      </a:rPr>
                                      <m:t>𝑡</m:t>
                                    </m:r>
                                    <m:r>
                                      <a:rPr kumimoji="0" lang="zh-CN" altLang="en-US" sz="1800" b="0" i="0" u="none" strike="noStrike" kern="1200" cap="none" spc="0" normalizeH="0" baseline="0" noProof="0">
                                        <a:ln>
                                          <a:noFill/>
                                        </a:ln>
                                        <a:solidFill>
                                          <a:prstClr val="black"/>
                                        </a:solidFill>
                                        <a:effectLst/>
                                        <a:uLnTx/>
                                        <a:uFillTx/>
                                        <a:latin typeface="Cambria Math" panose="02040503050406030204" pitchFamily="18" charset="0"/>
                                        <a:cs typeface="+mn-cs"/>
                                      </a:rPr>
                                      <m:t>+3</m:t>
                                    </m:r>
                                  </m:sub>
                                </m:sSub>
                                <m:r>
                                  <a:rPr kumimoji="0" lang="zh-CN" altLang="en-US" sz="1800" b="0" i="0" u="none" strike="noStrike" kern="1200" cap="none" spc="0" normalizeH="0" baseline="0" noProof="0">
                                    <a:ln>
                                      <a:noFill/>
                                    </a:ln>
                                    <a:solidFill>
                                      <a:prstClr val="black"/>
                                    </a:solidFill>
                                    <a:effectLst/>
                                    <a:uLnTx/>
                                    <a:uFillTx/>
                                    <a:latin typeface="Cambria Math" panose="02040503050406030204" pitchFamily="18" charset="0"/>
                                    <a:cs typeface="+mn-cs"/>
                                  </a:rPr>
                                  <m:t>+⋯</m:t>
                                </m:r>
                              </m:e>
                              <m:e>
                                <m:sSub>
                                  <m:sSubPr>
                                    <m:ctrlPr>
                                      <a:rPr kumimoji="0" lang="zh-CN" altLang="en-US" sz="1800" b="0" i="1" u="none" strike="noStrike" kern="1200" cap="none" spc="0" normalizeH="0" baseline="0" noProof="0">
                                        <a:ln>
                                          <a:noFill/>
                                        </a:ln>
                                        <a:solidFill>
                                          <a:srgbClr val="836967"/>
                                        </a:solidFill>
                                        <a:effectLst/>
                                        <a:uLnTx/>
                                        <a:uFillTx/>
                                        <a:latin typeface="Cambria Math" panose="02040503050406030204" pitchFamily="18" charset="0"/>
                                        <a:cs typeface="+mn-cs"/>
                                      </a:rPr>
                                    </m:ctrlPr>
                                  </m:sSubPr>
                                  <m:e>
                                    <m:r>
                                      <a:rPr kumimoji="0" lang="zh-CN" altLang="en-US" sz="1800" b="0" i="1" u="none" strike="noStrike" kern="1200" cap="none" spc="0" normalizeH="0" baseline="0" noProof="0">
                                        <a:ln>
                                          <a:noFill/>
                                        </a:ln>
                                        <a:solidFill>
                                          <a:prstClr val="black"/>
                                        </a:solidFill>
                                        <a:effectLst/>
                                        <a:uLnTx/>
                                        <a:uFillTx/>
                                        <a:latin typeface="Cambria Math" panose="02040503050406030204" pitchFamily="18" charset="0"/>
                                        <a:cs typeface="+mn-cs"/>
                                      </a:rPr>
                                      <m:t>𝑆</m:t>
                                    </m:r>
                                  </m:e>
                                  <m:sub>
                                    <m:r>
                                      <a:rPr kumimoji="0" lang="zh-CN" altLang="en-US" sz="1800" b="0" i="1" u="none" strike="noStrike" kern="1200" cap="none" spc="0" normalizeH="0" baseline="0" noProof="0">
                                        <a:ln>
                                          <a:noFill/>
                                        </a:ln>
                                        <a:solidFill>
                                          <a:prstClr val="black"/>
                                        </a:solidFill>
                                        <a:effectLst/>
                                        <a:uLnTx/>
                                        <a:uFillTx/>
                                        <a:latin typeface="Cambria Math" panose="02040503050406030204" pitchFamily="18" charset="0"/>
                                        <a:cs typeface="+mn-cs"/>
                                      </a:rPr>
                                      <m:t>𝑡</m:t>
                                    </m:r>
                                  </m:sub>
                                </m:sSub>
                                <m:r>
                                  <a:rPr kumimoji="0" lang="zh-CN" altLang="en-US" sz="1800" b="0" i="0"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zh-CN" altLang="en-US" sz="1800" b="0" i="1" u="none" strike="noStrike" kern="1200" cap="none" spc="0" normalizeH="0" baseline="0" noProof="0">
                                    <a:ln>
                                      <a:noFill/>
                                    </a:ln>
                                    <a:solidFill>
                                      <a:prstClr val="black"/>
                                    </a:solidFill>
                                    <a:effectLst/>
                                    <a:uLnTx/>
                                    <a:uFillTx/>
                                    <a:latin typeface="Cambria Math" panose="02040503050406030204" pitchFamily="18" charset="0"/>
                                    <a:cs typeface="+mn-cs"/>
                                  </a:rPr>
                                  <m:t>𝑠</m:t>
                                </m:r>
                                <m:r>
                                  <a:rPr kumimoji="0" lang="zh-CN" altLang="en-US" sz="1800" b="0" i="0" u="none" strike="noStrike" kern="1200" cap="none" spc="0" normalizeH="0" baseline="0" noProof="0">
                                    <a:ln>
                                      <a:noFill/>
                                    </a:ln>
                                    <a:solidFill>
                                      <a:prstClr val="black"/>
                                    </a:solidFill>
                                    <a:effectLst/>
                                    <a:uLnTx/>
                                    <a:uFillTx/>
                                    <a:latin typeface="Cambria Math" panose="02040503050406030204" pitchFamily="18" charset="0"/>
                                    <a:cs typeface="+mn-cs"/>
                                  </a:rPr>
                                  <m:t>,</m:t>
                                </m:r>
                                <m:sSub>
                                  <m:sSubPr>
                                    <m:ctrlPr>
                                      <a:rPr kumimoji="0" lang="zh-CN" altLang="en-US" sz="1800" b="0" i="1" u="none" strike="noStrike" kern="1200" cap="none" spc="0" normalizeH="0" baseline="0" noProof="0">
                                        <a:ln>
                                          <a:noFill/>
                                        </a:ln>
                                        <a:solidFill>
                                          <a:srgbClr val="836967"/>
                                        </a:solidFill>
                                        <a:effectLst/>
                                        <a:uLnTx/>
                                        <a:uFillTx/>
                                        <a:latin typeface="Cambria Math" panose="02040503050406030204" pitchFamily="18" charset="0"/>
                                        <a:cs typeface="+mn-cs"/>
                                      </a:rPr>
                                    </m:ctrlPr>
                                  </m:sSubPr>
                                  <m:e>
                                    <m:r>
                                      <a:rPr kumimoji="0" lang="zh-CN" altLang="en-US" sz="1800" b="0" i="1" u="none" strike="noStrike" kern="1200" cap="none" spc="0" normalizeH="0" baseline="0" noProof="0">
                                        <a:ln>
                                          <a:noFill/>
                                        </a:ln>
                                        <a:solidFill>
                                          <a:prstClr val="black"/>
                                        </a:solidFill>
                                        <a:effectLst/>
                                        <a:uLnTx/>
                                        <a:uFillTx/>
                                        <a:latin typeface="Cambria Math" panose="02040503050406030204" pitchFamily="18" charset="0"/>
                                        <a:cs typeface="+mn-cs"/>
                                      </a:rPr>
                                      <m:t>𝐴</m:t>
                                    </m:r>
                                  </m:e>
                                  <m:sub>
                                    <m:r>
                                      <a:rPr kumimoji="0" lang="zh-CN" altLang="en-US" sz="1800" b="0" i="1" u="none" strike="noStrike" kern="1200" cap="none" spc="0" normalizeH="0" baseline="0" noProof="0">
                                        <a:ln>
                                          <a:noFill/>
                                        </a:ln>
                                        <a:solidFill>
                                          <a:prstClr val="black"/>
                                        </a:solidFill>
                                        <a:effectLst/>
                                        <a:uLnTx/>
                                        <a:uFillTx/>
                                        <a:latin typeface="Cambria Math" panose="02040503050406030204" pitchFamily="18" charset="0"/>
                                        <a:cs typeface="+mn-cs"/>
                                      </a:rPr>
                                      <m:t>𝑡</m:t>
                                    </m:r>
                                  </m:sub>
                                </m:sSub>
                                <m:r>
                                  <a:rPr kumimoji="0" lang="zh-CN" altLang="en-US" sz="1800" b="0" i="0"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zh-CN" altLang="en-US" sz="1800" b="0" i="1" u="none" strike="noStrike" kern="1200" cap="none" spc="0" normalizeH="0" baseline="0" noProof="0">
                                    <a:ln>
                                      <a:noFill/>
                                    </a:ln>
                                    <a:solidFill>
                                      <a:prstClr val="black"/>
                                    </a:solidFill>
                                    <a:effectLst/>
                                    <a:uLnTx/>
                                    <a:uFillTx/>
                                    <a:latin typeface="Cambria Math" panose="02040503050406030204" pitchFamily="18" charset="0"/>
                                    <a:cs typeface="+mn-cs"/>
                                  </a:rPr>
                                  <m:t>𝑎</m:t>
                                </m:r>
                              </m:e>
                            </m:d>
                          </m:e>
                        </m:d>
                        <m:r>
                          <a:rPr kumimoji="0" lang="zh-CN" altLang="en-US" sz="1800" b="0" i="0" u="none" strike="noStrike" kern="1200" cap="none" spc="0" normalizeH="0" baseline="0" noProof="0">
                            <a:ln>
                              <a:noFill/>
                            </a:ln>
                            <a:solidFill>
                              <a:prstClr val="black"/>
                            </a:solidFill>
                            <a:effectLst/>
                            <a:uLnTx/>
                            <a:uFillTx/>
                            <a:latin typeface="Cambria Math" panose="02040503050406030204" pitchFamily="18" charset="0"/>
                            <a:cs typeface="+mn-cs"/>
                          </a:rPr>
                          <m:t>=</m:t>
                        </m:r>
                        <m:nary>
                          <m:naryPr>
                            <m:chr m:val="∑"/>
                            <m:limLoc m:val="undOvr"/>
                            <m:supHide m:val="on"/>
                            <m:ctrlPr>
                              <a:rPr kumimoji="0" lang="zh-CN" altLang="en-US" sz="1800" b="0" i="1" u="none" strike="noStrike" kern="1200" cap="none" spc="0" normalizeH="0" baseline="0" noProof="0">
                                <a:ln>
                                  <a:noFill/>
                                </a:ln>
                                <a:solidFill>
                                  <a:prstClr val="black"/>
                                </a:solidFill>
                                <a:effectLst/>
                                <a:uLnTx/>
                                <a:uFillTx/>
                                <a:latin typeface="Cambria Math" panose="02040503050406030204" pitchFamily="18" charset="0"/>
                                <a:cs typeface="+mn-cs"/>
                              </a:rPr>
                            </m:ctrlPr>
                          </m:naryPr>
                          <m:sub>
                            <m:r>
                              <a:rPr kumimoji="0" lang="zh-CN" altLang="en-US" sz="1800" b="0" i="1" u="none" strike="noStrike" kern="1200" cap="none" spc="0" normalizeH="0" baseline="0" noProof="0">
                                <a:ln>
                                  <a:noFill/>
                                </a:ln>
                                <a:solidFill>
                                  <a:prstClr val="black"/>
                                </a:solidFill>
                                <a:effectLst/>
                                <a:uLnTx/>
                                <a:uFillTx/>
                                <a:latin typeface="Cambria Math" panose="02040503050406030204" pitchFamily="18" charset="0"/>
                                <a:cs typeface="+mn-cs"/>
                              </a:rPr>
                              <m:t>𝑎</m:t>
                            </m:r>
                            <m:r>
                              <a:rPr kumimoji="0" lang="zh-CN" altLang="en-US" sz="1800" b="0" i="0"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zh-CN" altLang="en-US" sz="1800" b="0" i="1" u="none" strike="noStrike" kern="1200" cap="none" spc="0" normalizeH="0" baseline="0" noProof="0">
                                <a:ln>
                                  <a:noFill/>
                                </a:ln>
                                <a:solidFill>
                                  <a:prstClr val="black"/>
                                </a:solidFill>
                                <a:effectLst/>
                                <a:uLnTx/>
                                <a:uFillTx/>
                                <a:latin typeface="Cambria Math" panose="02040503050406030204" pitchFamily="18" charset="0"/>
                                <a:cs typeface="+mn-cs"/>
                              </a:rPr>
                              <m:t>𝐴</m:t>
                            </m:r>
                          </m:sub>
                          <m:sup/>
                          <m:e>
                            <m:limLow>
                              <m:limLowPr>
                                <m:ctrlPr>
                                  <a:rPr kumimoji="0" lang="zh-CN" altLang="en-US" sz="1800" b="0" i="1" u="none" strike="noStrike" kern="1200" cap="none" spc="0" normalizeH="0" baseline="0" noProof="0">
                                    <a:ln>
                                      <a:noFill/>
                                    </a:ln>
                                    <a:solidFill>
                                      <a:srgbClr val="836967"/>
                                    </a:solidFill>
                                    <a:effectLst/>
                                    <a:uLnTx/>
                                    <a:uFillTx/>
                                    <a:latin typeface="Cambria Math" panose="02040503050406030204" pitchFamily="18" charset="0"/>
                                    <a:cs typeface="+mn-cs"/>
                                  </a:rPr>
                                </m:ctrlPr>
                              </m:limLowPr>
                              <m:e>
                                <m:groupChr>
                                  <m:groupChrPr>
                                    <m:chr m:val="⏟"/>
                                    <m:ctrlPr>
                                      <a:rPr kumimoji="0" lang="zh-CN" altLang="en-US" sz="1800" b="0" i="1" u="none" strike="noStrike" kern="1200" cap="none" spc="0" normalizeH="0" baseline="0" noProof="0">
                                        <a:ln>
                                          <a:noFill/>
                                        </a:ln>
                                        <a:solidFill>
                                          <a:srgbClr val="836967"/>
                                        </a:solidFill>
                                        <a:effectLst/>
                                        <a:uLnTx/>
                                        <a:uFillTx/>
                                        <a:latin typeface="Cambria Math" panose="02040503050406030204" pitchFamily="18" charset="0"/>
                                        <a:cs typeface="+mn-cs"/>
                                      </a:rPr>
                                    </m:ctrlPr>
                                  </m:groupChrPr>
                                  <m:e>
                                    <m:r>
                                      <a:rPr kumimoji="0" lang="zh-CN" altLang="en-US" sz="1800" b="0" i="1" u="none" strike="noStrike" kern="1200" cap="none" spc="0" normalizeH="0" baseline="0" noProof="0">
                                        <a:ln>
                                          <a:noFill/>
                                        </a:ln>
                                        <a:solidFill>
                                          <a:prstClr val="black"/>
                                        </a:solidFill>
                                        <a:effectLst/>
                                        <a:uLnTx/>
                                        <a:uFillTx/>
                                        <a:latin typeface="Cambria Math" panose="02040503050406030204" pitchFamily="18" charset="0"/>
                                        <a:cs typeface="+mn-cs"/>
                                      </a:rPr>
                                      <m:t>𝜋</m:t>
                                    </m:r>
                                    <m:d>
                                      <m:dPr>
                                        <m:ctrlPr>
                                          <a:rPr kumimoji="0" lang="zh-CN" altLang="en-US" sz="1800" b="0" i="1" u="none" strike="noStrike" kern="1200" cap="none" spc="0" normalizeH="0" baseline="0" noProof="0">
                                            <a:ln>
                                              <a:noFill/>
                                            </a:ln>
                                            <a:solidFill>
                                              <a:srgbClr val="836967"/>
                                            </a:solidFill>
                                            <a:effectLst/>
                                            <a:uLnTx/>
                                            <a:uFillTx/>
                                            <a:latin typeface="Cambria Math" panose="02040503050406030204" pitchFamily="18" charset="0"/>
                                            <a:cs typeface="+mn-cs"/>
                                          </a:rPr>
                                        </m:ctrlPr>
                                      </m:dPr>
                                      <m:e>
                                        <m:r>
                                          <a:rPr kumimoji="0" lang="zh-CN" altLang="en-US" sz="1800" b="0" i="1" u="none" strike="noStrike" kern="1200" cap="none" spc="0" normalizeH="0" baseline="0" noProof="0">
                                            <a:ln>
                                              <a:noFill/>
                                            </a:ln>
                                            <a:solidFill>
                                              <a:prstClr val="black"/>
                                            </a:solidFill>
                                            <a:effectLst/>
                                            <a:uLnTx/>
                                            <a:uFillTx/>
                                            <a:latin typeface="Cambria Math" panose="02040503050406030204" pitchFamily="18" charset="0"/>
                                            <a:cs typeface="+mn-cs"/>
                                          </a:rPr>
                                          <m:t>𝑠</m:t>
                                        </m:r>
                                        <m:r>
                                          <a:rPr kumimoji="0" lang="zh-CN" altLang="en-US" sz="1800" b="0" i="0"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zh-CN" altLang="en-US" sz="1800" b="0" i="1" u="none" strike="noStrike" kern="1200" cap="none" spc="0" normalizeH="0" baseline="0" noProof="0">
                                            <a:ln>
                                              <a:noFill/>
                                            </a:ln>
                                            <a:solidFill>
                                              <a:prstClr val="black"/>
                                            </a:solidFill>
                                            <a:effectLst/>
                                            <a:uLnTx/>
                                            <a:uFillTx/>
                                            <a:latin typeface="Cambria Math" panose="02040503050406030204" pitchFamily="18" charset="0"/>
                                            <a:cs typeface="+mn-cs"/>
                                          </a:rPr>
                                          <m:t>𝑎</m:t>
                                        </m:r>
                                      </m:e>
                                    </m:d>
                                  </m:e>
                                </m:groupChr>
                              </m:e>
                              <m:lim>
                                <m:r>
                                  <a:rPr kumimoji="0" lang="zh-CN" altLang="en-US" sz="1800" b="0" i="0" u="none" strike="noStrike" kern="1200" cap="none" spc="0" normalizeH="0" baseline="0" noProof="0">
                                    <a:ln>
                                      <a:noFill/>
                                    </a:ln>
                                    <a:solidFill>
                                      <a:prstClr val="black"/>
                                    </a:solidFill>
                                    <a:effectLst/>
                                    <a:uLnTx/>
                                    <a:uFillTx/>
                                    <a:latin typeface="Cambria Math" panose="02040503050406030204" pitchFamily="18" charset="0"/>
                                    <a:cs typeface="+mn-cs"/>
                                  </a:rPr>
                                  <m:t>  </m:t>
                                </m:r>
                                <m:r>
                                  <a:rPr kumimoji="0" lang="zh-CN" altLang="en-US" sz="1800" b="0" i="0" u="none" strike="noStrike" kern="1200" cap="none" spc="0" normalizeH="0" baseline="0" noProof="0">
                                    <a:ln>
                                      <a:noFill/>
                                    </a:ln>
                                    <a:solidFill>
                                      <a:prstClr val="black"/>
                                    </a:solidFill>
                                    <a:effectLst/>
                                    <a:uLnTx/>
                                    <a:uFillTx/>
                                    <a:latin typeface="Cambria Math" panose="02040503050406030204" pitchFamily="18" charset="0"/>
                                    <a:cs typeface="+mn-cs"/>
                                  </a:rPr>
                                  <m:t>采取动作</m:t>
                                </m:r>
                                <m:r>
                                  <a:rPr kumimoji="0" lang="zh-CN" altLang="en-US" sz="1800" b="0" i="1" u="none" strike="noStrike" kern="1200" cap="none" spc="0" normalizeH="0" baseline="0" noProof="0">
                                    <a:ln>
                                      <a:noFill/>
                                    </a:ln>
                                    <a:solidFill>
                                      <a:prstClr val="black"/>
                                    </a:solidFill>
                                    <a:effectLst/>
                                    <a:uLnTx/>
                                    <a:uFillTx/>
                                    <a:latin typeface="Cambria Math" panose="02040503050406030204" pitchFamily="18" charset="0"/>
                                    <a:cs typeface="+mn-cs"/>
                                  </a:rPr>
                                  <m:t>𝑎</m:t>
                                </m:r>
                                <m:r>
                                  <a:rPr kumimoji="0" lang="zh-CN" altLang="en-US" sz="1800" b="0" i="0" u="none" strike="noStrike" kern="1200" cap="none" spc="0" normalizeH="0" baseline="0" noProof="0">
                                    <a:ln>
                                      <a:noFill/>
                                    </a:ln>
                                    <a:solidFill>
                                      <a:prstClr val="black"/>
                                    </a:solidFill>
                                    <a:effectLst/>
                                    <a:uLnTx/>
                                    <a:uFillTx/>
                                    <a:latin typeface="Cambria Math" panose="02040503050406030204" pitchFamily="18" charset="0"/>
                                    <a:cs typeface="+mn-cs"/>
                                  </a:rPr>
                                  <m:t>的概率</m:t>
                                </m:r>
                              </m:lim>
                            </m:limLow>
                          </m:e>
                        </m:nary>
                        <m:r>
                          <a:rPr kumimoji="0" lang="zh-CN" altLang="en-US" sz="1800" b="0" i="0" u="none" strike="noStrike" kern="1200" cap="none" spc="0" normalizeH="0" baseline="0" noProof="0">
                            <a:ln>
                              <a:noFill/>
                            </a:ln>
                            <a:solidFill>
                              <a:prstClr val="black"/>
                            </a:solidFill>
                            <a:effectLst/>
                            <a:uLnTx/>
                            <a:uFillTx/>
                            <a:latin typeface="Cambria Math" panose="02040503050406030204" pitchFamily="18" charset="0"/>
                            <a:cs typeface="+mn-cs"/>
                          </a:rPr>
                          <m:t>×</m:t>
                        </m:r>
                        <m:limLow>
                          <m:limLowPr>
                            <m:ctrlPr>
                              <a:rPr kumimoji="0" lang="zh-CN" altLang="en-US" sz="1800" b="0" i="1" u="none" strike="noStrike" kern="1200" cap="none" spc="0" normalizeH="0" baseline="0" noProof="0">
                                <a:ln>
                                  <a:noFill/>
                                </a:ln>
                                <a:solidFill>
                                  <a:srgbClr val="836967"/>
                                </a:solidFill>
                                <a:effectLst/>
                                <a:uLnTx/>
                                <a:uFillTx/>
                                <a:latin typeface="Cambria Math" panose="02040503050406030204" pitchFamily="18" charset="0"/>
                                <a:cs typeface="+mn-cs"/>
                              </a:rPr>
                            </m:ctrlPr>
                          </m:limLowPr>
                          <m:e>
                            <m:groupChr>
                              <m:groupChrPr>
                                <m:chr m:val="⏟"/>
                                <m:ctrlPr>
                                  <a:rPr kumimoji="0" lang="zh-CN" altLang="en-US" sz="1800" b="0" i="1" u="none" strike="noStrike" kern="1200" cap="none" spc="0" normalizeH="0" baseline="0" noProof="0">
                                    <a:ln>
                                      <a:noFill/>
                                    </a:ln>
                                    <a:solidFill>
                                      <a:srgbClr val="836967"/>
                                    </a:solidFill>
                                    <a:effectLst/>
                                    <a:uLnTx/>
                                    <a:uFillTx/>
                                    <a:latin typeface="Cambria Math" panose="02040503050406030204" pitchFamily="18" charset="0"/>
                                    <a:cs typeface="+mn-cs"/>
                                  </a:rPr>
                                </m:ctrlPr>
                              </m:groupChrPr>
                              <m:e>
                                <m:sSub>
                                  <m:sSubPr>
                                    <m:ctrlPr>
                                      <a:rPr kumimoji="0" lang="zh-CN" altLang="en-US" sz="1800" b="0" i="1" u="none" strike="noStrike" kern="1200" cap="none" spc="0" normalizeH="0" baseline="0" noProof="0">
                                        <a:ln>
                                          <a:noFill/>
                                        </a:ln>
                                        <a:solidFill>
                                          <a:srgbClr val="836967"/>
                                        </a:solidFill>
                                        <a:effectLst/>
                                        <a:uLnTx/>
                                        <a:uFillTx/>
                                        <a:latin typeface="Cambria Math" panose="02040503050406030204" pitchFamily="18" charset="0"/>
                                        <a:cs typeface="+mn-cs"/>
                                      </a:rPr>
                                    </m:ctrlPr>
                                  </m:sSubPr>
                                  <m:e>
                                    <m:r>
                                      <a:rPr kumimoji="0" lang="zh-CN" altLang="en-US" sz="1800" b="0" i="1" u="none" strike="noStrike" kern="1200" cap="none" spc="0" normalizeH="0" baseline="0" noProof="0">
                                        <a:ln>
                                          <a:noFill/>
                                        </a:ln>
                                        <a:solidFill>
                                          <a:prstClr val="black"/>
                                        </a:solidFill>
                                        <a:effectLst/>
                                        <a:uLnTx/>
                                        <a:uFillTx/>
                                        <a:latin typeface="Cambria Math" panose="02040503050406030204" pitchFamily="18" charset="0"/>
                                        <a:cs typeface="+mn-cs"/>
                                      </a:rPr>
                                      <m:t>𝑞</m:t>
                                    </m:r>
                                  </m:e>
                                  <m:sub>
                                    <m:r>
                                      <a:rPr kumimoji="0" lang="zh-CN" altLang="en-US" sz="1800" b="0" i="1" u="none" strike="noStrike" kern="1200" cap="none" spc="0" normalizeH="0" baseline="0" noProof="0">
                                        <a:ln>
                                          <a:noFill/>
                                        </a:ln>
                                        <a:solidFill>
                                          <a:prstClr val="black"/>
                                        </a:solidFill>
                                        <a:effectLst/>
                                        <a:uLnTx/>
                                        <a:uFillTx/>
                                        <a:latin typeface="Cambria Math" panose="02040503050406030204" pitchFamily="18" charset="0"/>
                                        <a:cs typeface="+mn-cs"/>
                                      </a:rPr>
                                      <m:t>𝜋</m:t>
                                    </m:r>
                                  </m:sub>
                                </m:sSub>
                                <m:d>
                                  <m:dPr>
                                    <m:ctrlPr>
                                      <a:rPr kumimoji="0" lang="zh-CN" altLang="en-US" sz="1800" b="0" i="1" u="none" strike="noStrike" kern="1200" cap="none" spc="0" normalizeH="0" baseline="0" noProof="0">
                                        <a:ln>
                                          <a:noFill/>
                                        </a:ln>
                                        <a:solidFill>
                                          <a:srgbClr val="836967"/>
                                        </a:solidFill>
                                        <a:effectLst/>
                                        <a:uLnTx/>
                                        <a:uFillTx/>
                                        <a:latin typeface="Cambria Math" panose="02040503050406030204" pitchFamily="18" charset="0"/>
                                        <a:cs typeface="+mn-cs"/>
                                      </a:rPr>
                                    </m:ctrlPr>
                                  </m:dPr>
                                  <m:e>
                                    <m:r>
                                      <a:rPr kumimoji="0" lang="zh-CN" altLang="en-US" sz="1800" b="0" i="1" u="none" strike="noStrike" kern="1200" cap="none" spc="0" normalizeH="0" baseline="0" noProof="0">
                                        <a:ln>
                                          <a:noFill/>
                                        </a:ln>
                                        <a:solidFill>
                                          <a:prstClr val="black"/>
                                        </a:solidFill>
                                        <a:effectLst/>
                                        <a:uLnTx/>
                                        <a:uFillTx/>
                                        <a:latin typeface="Cambria Math" panose="02040503050406030204" pitchFamily="18" charset="0"/>
                                        <a:cs typeface="+mn-cs"/>
                                      </a:rPr>
                                      <m:t>𝑠</m:t>
                                    </m:r>
                                    <m:r>
                                      <a:rPr kumimoji="0" lang="zh-CN" altLang="en-US" sz="1800" b="0" i="0"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zh-CN" altLang="en-US" sz="1800" b="0" i="1" u="none" strike="noStrike" kern="1200" cap="none" spc="0" normalizeH="0" baseline="0" noProof="0">
                                        <a:ln>
                                          <a:noFill/>
                                        </a:ln>
                                        <a:solidFill>
                                          <a:prstClr val="black"/>
                                        </a:solidFill>
                                        <a:effectLst/>
                                        <a:uLnTx/>
                                        <a:uFillTx/>
                                        <a:latin typeface="Cambria Math" panose="02040503050406030204" pitchFamily="18" charset="0"/>
                                        <a:cs typeface="+mn-cs"/>
                                      </a:rPr>
                                      <m:t>𝑎</m:t>
                                    </m:r>
                                  </m:e>
                                </m:d>
                              </m:e>
                            </m:groupChr>
                          </m:e>
                          <m:lim>
                            <m:r>
                              <a:rPr kumimoji="0" lang="zh-CN" altLang="en-US" sz="1800" b="0" i="0" u="none" strike="noStrike" kern="1200" cap="none" spc="0" normalizeH="0" baseline="0" noProof="0">
                                <a:ln>
                                  <a:noFill/>
                                </a:ln>
                                <a:solidFill>
                                  <a:prstClr val="black"/>
                                </a:solidFill>
                                <a:effectLst/>
                                <a:uLnTx/>
                                <a:uFillTx/>
                                <a:latin typeface="Cambria Math" panose="02040503050406030204" pitchFamily="18" charset="0"/>
                                <a:cs typeface="+mn-cs"/>
                              </a:rPr>
                              <m:t>采取动作</m:t>
                            </m:r>
                            <m:r>
                              <a:rPr kumimoji="0" lang="zh-CN" altLang="en-US" sz="1800" b="0" i="1" u="none" strike="noStrike" kern="1200" cap="none" spc="0" normalizeH="0" baseline="0" noProof="0">
                                <a:ln>
                                  <a:noFill/>
                                </a:ln>
                                <a:solidFill>
                                  <a:prstClr val="black"/>
                                </a:solidFill>
                                <a:effectLst/>
                                <a:uLnTx/>
                                <a:uFillTx/>
                                <a:latin typeface="Cambria Math" panose="02040503050406030204" pitchFamily="18" charset="0"/>
                                <a:cs typeface="+mn-cs"/>
                              </a:rPr>
                              <m:t>𝑎</m:t>
                            </m:r>
                            <m:r>
                              <a:rPr kumimoji="0" lang="zh-CN" altLang="en-US" sz="1800" b="0" i="0" u="none" strike="noStrike" kern="1200" cap="none" spc="0" normalizeH="0" baseline="0" noProof="0">
                                <a:ln>
                                  <a:noFill/>
                                </a:ln>
                                <a:solidFill>
                                  <a:prstClr val="black"/>
                                </a:solidFill>
                                <a:effectLst/>
                                <a:uLnTx/>
                                <a:uFillTx/>
                                <a:latin typeface="Cambria Math" panose="02040503050406030204" pitchFamily="18" charset="0"/>
                                <a:cs typeface="+mn-cs"/>
                              </a:rPr>
                              <m:t>后带来的回报期望</m:t>
                            </m:r>
                          </m:lim>
                        </m:limLow>
                        <m:r>
                          <a:rPr kumimoji="0" lang="zh-CN" altLang="en-US" sz="1800" b="0" i="0" u="none" strike="noStrike" kern="1200" cap="none" spc="0" normalizeH="0" baseline="0" noProof="0">
                            <a:ln>
                              <a:noFill/>
                            </a:ln>
                            <a:solidFill>
                              <a:prstClr val="black"/>
                            </a:solidFill>
                            <a:effectLst/>
                            <a:uLnTx/>
                            <a:uFillTx/>
                            <a:latin typeface="Cambria Math" panose="02040503050406030204" pitchFamily="18" charset="0"/>
                            <a:cs typeface="+mn-cs"/>
                          </a:rPr>
                          <m:t> </m:t>
                        </m:r>
                      </m:oMath>
                    </m:oMathPara>
                  </a14:m>
                  <a:endParaRPr kumimoji="0" lang="en-US" altLang="zh-CN"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mc:Choice>
          <mc:Fallback xmlns="">
            <p:sp>
              <p:nvSpPr>
                <p:cNvPr id="13" name="文本框 12">
                  <a:extLst>
                    <a:ext uri="{FF2B5EF4-FFF2-40B4-BE49-F238E27FC236}">
                      <a16:creationId xmlns:a16="http://schemas.microsoft.com/office/drawing/2014/main" id="{DAA5E8AC-ECD3-4F65-8BAE-7CF33DF58EDD}"/>
                    </a:ext>
                  </a:extLst>
                </p:cNvPr>
                <p:cNvSpPr txBox="1">
                  <a:spLocks noRot="1" noChangeAspect="1" noMove="1" noResize="1" noEditPoints="1" noAdjustHandles="1" noChangeArrowheads="1" noChangeShapeType="1" noTextEdit="1"/>
                </p:cNvSpPr>
                <p:nvPr/>
              </p:nvSpPr>
              <p:spPr>
                <a:xfrm>
                  <a:off x="427661" y="3714303"/>
                  <a:ext cx="8116909" cy="1839093"/>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8DF714DD-2D59-41FD-8BDA-FD43E6A851F9}"/>
                    </a:ext>
                  </a:extLst>
                </p:cNvPr>
                <p:cNvSpPr txBox="1"/>
                <p:nvPr/>
              </p:nvSpPr>
              <p:spPr>
                <a:xfrm>
                  <a:off x="23446" y="5153528"/>
                  <a:ext cx="5376928" cy="60439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zh-CN" altLang="en-US" sz="1800" b="0" i="0" u="none" strike="noStrike" kern="1200" cap="none" spc="0" normalizeH="0" baseline="0" noProof="0" smtClean="0">
                            <a:ln>
                              <a:noFill/>
                            </a:ln>
                            <a:solidFill>
                              <a:prstClr val="black"/>
                            </a:solidFill>
                            <a:effectLst/>
                            <a:uLnTx/>
                            <a:uFillTx/>
                            <a:latin typeface="Cambria Math" panose="02040503050406030204" pitchFamily="18" charset="0"/>
                            <a:cs typeface="+mn-cs"/>
                          </a:rPr>
                          <m:t>=</m:t>
                        </m:r>
                        <m:nary>
                          <m:naryPr>
                            <m:chr m:val="∑"/>
                            <m:limLoc m:val="subSup"/>
                            <m:supHide m:val="on"/>
                            <m:ctrlPr>
                              <a:rPr kumimoji="0" lang="zh-CN" altLang="en-US" sz="1800" b="0" i="1" u="none" strike="noStrike" kern="1200" cap="none" spc="0" normalizeH="0" baseline="0" noProof="0">
                                <a:ln>
                                  <a:noFill/>
                                </a:ln>
                                <a:solidFill>
                                  <a:prstClr val="black"/>
                                </a:solidFill>
                                <a:effectLst/>
                                <a:uLnTx/>
                                <a:uFillTx/>
                                <a:latin typeface="Cambria Math" panose="02040503050406030204" pitchFamily="18" charset="0"/>
                                <a:cs typeface="+mn-cs"/>
                              </a:rPr>
                            </m:ctrlPr>
                          </m:naryPr>
                          <m:sub>
                            <m:r>
                              <a:rPr kumimoji="0" lang="zh-CN" altLang="en-US" sz="1800" b="0" i="1" u="none" strike="noStrike" kern="1200" cap="none" spc="0" normalizeH="0" baseline="0" noProof="0">
                                <a:ln>
                                  <a:noFill/>
                                </a:ln>
                                <a:solidFill>
                                  <a:prstClr val="black"/>
                                </a:solidFill>
                                <a:effectLst/>
                                <a:uLnTx/>
                                <a:uFillTx/>
                                <a:latin typeface="Cambria Math" panose="02040503050406030204" pitchFamily="18" charset="0"/>
                                <a:cs typeface="+mn-cs"/>
                              </a:rPr>
                              <m:t>𝑎</m:t>
                            </m:r>
                            <m:r>
                              <a:rPr kumimoji="0" lang="zh-CN" altLang="en-US" sz="1800" b="0" i="0"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zh-CN" altLang="en-US" sz="1800" b="0" i="1" u="none" strike="noStrike" kern="1200" cap="none" spc="0" normalizeH="0" baseline="0" noProof="0">
                                <a:ln>
                                  <a:noFill/>
                                </a:ln>
                                <a:solidFill>
                                  <a:prstClr val="black"/>
                                </a:solidFill>
                                <a:effectLst/>
                                <a:uLnTx/>
                                <a:uFillTx/>
                                <a:latin typeface="Cambria Math" panose="02040503050406030204" pitchFamily="18" charset="0"/>
                                <a:cs typeface="+mn-cs"/>
                              </a:rPr>
                              <m:t>𝐴</m:t>
                            </m:r>
                          </m:sub>
                          <m:sup/>
                          <m:e>
                            <m:d>
                              <m:dPr>
                                <m:begChr m:val=""/>
                                <m:ctrlPr>
                                  <a:rPr kumimoji="0" lang="zh-CN" altLang="en-US" sz="1800" b="0" i="1" u="none" strike="noStrike" kern="1200" cap="none" spc="0" normalizeH="0" baseline="0" noProof="0">
                                    <a:ln>
                                      <a:noFill/>
                                    </a:ln>
                                    <a:solidFill>
                                      <a:prstClr val="black"/>
                                    </a:solidFill>
                                    <a:effectLst/>
                                    <a:uLnTx/>
                                    <a:uFillTx/>
                                    <a:latin typeface="Cambria Math" panose="02040503050406030204" pitchFamily="18" charset="0"/>
                                    <a:cs typeface="+mn-cs"/>
                                  </a:rPr>
                                </m:ctrlPr>
                              </m:dPr>
                              <m:e>
                                <m:r>
                                  <a:rPr kumimoji="0" lang="zh-CN" altLang="en-US" sz="1800" b="0" i="1" u="none" strike="noStrike" kern="1200" cap="none" spc="0" normalizeH="0" baseline="0" noProof="0">
                                    <a:ln>
                                      <a:noFill/>
                                    </a:ln>
                                    <a:solidFill>
                                      <a:prstClr val="black"/>
                                    </a:solidFill>
                                    <a:effectLst/>
                                    <a:uLnTx/>
                                    <a:uFillTx/>
                                    <a:latin typeface="Cambria Math" panose="02040503050406030204" pitchFamily="18" charset="0"/>
                                    <a:cs typeface="+mn-cs"/>
                                  </a:rPr>
                                  <m:t>𝜋</m:t>
                                </m:r>
                                <m:d>
                                  <m:dPr>
                                    <m:ctrlPr>
                                      <a:rPr kumimoji="0" lang="zh-CN" altLang="en-US" sz="1800" b="0" i="1" u="none" strike="noStrike" kern="1200" cap="none" spc="0" normalizeH="0" baseline="0" noProof="0">
                                        <a:ln>
                                          <a:noFill/>
                                        </a:ln>
                                        <a:solidFill>
                                          <a:srgbClr val="836967"/>
                                        </a:solidFill>
                                        <a:effectLst/>
                                        <a:uLnTx/>
                                        <a:uFillTx/>
                                        <a:latin typeface="Cambria Math" panose="02040503050406030204" pitchFamily="18" charset="0"/>
                                        <a:cs typeface="+mn-cs"/>
                                      </a:rPr>
                                    </m:ctrlPr>
                                  </m:dPr>
                                  <m:e>
                                    <m:r>
                                      <a:rPr kumimoji="0" lang="zh-CN" altLang="en-US" sz="1800" b="0" i="1" u="none" strike="noStrike" kern="1200" cap="none" spc="0" normalizeH="0" baseline="0" noProof="0">
                                        <a:ln>
                                          <a:noFill/>
                                        </a:ln>
                                        <a:solidFill>
                                          <a:prstClr val="black"/>
                                        </a:solidFill>
                                        <a:effectLst/>
                                        <a:uLnTx/>
                                        <a:uFillTx/>
                                        <a:latin typeface="Cambria Math" panose="02040503050406030204" pitchFamily="18" charset="0"/>
                                        <a:cs typeface="+mn-cs"/>
                                      </a:rPr>
                                      <m:t>𝑠</m:t>
                                    </m:r>
                                    <m:r>
                                      <a:rPr kumimoji="0" lang="zh-CN" altLang="en-US" sz="1800" b="0" i="0"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zh-CN" altLang="en-US" sz="1800" b="0" i="1" u="none" strike="noStrike" kern="1200" cap="none" spc="0" normalizeH="0" baseline="0" noProof="0">
                                        <a:ln>
                                          <a:noFill/>
                                        </a:ln>
                                        <a:solidFill>
                                          <a:prstClr val="black"/>
                                        </a:solidFill>
                                        <a:effectLst/>
                                        <a:uLnTx/>
                                        <a:uFillTx/>
                                        <a:latin typeface="Cambria Math" panose="02040503050406030204" pitchFamily="18" charset="0"/>
                                        <a:cs typeface="+mn-cs"/>
                                      </a:rPr>
                                      <m:t>𝑎</m:t>
                                    </m:r>
                                  </m:e>
                                </m:d>
                                <m:sSub>
                                  <m:sSubPr>
                                    <m:ctrlPr>
                                      <a:rPr kumimoji="0" lang="zh-CN" altLang="en-US" sz="1800" b="0" i="1" u="none" strike="noStrike" kern="1200" cap="none" spc="0" normalizeH="0" baseline="0" noProof="0">
                                        <a:ln>
                                          <a:noFill/>
                                        </a:ln>
                                        <a:solidFill>
                                          <a:srgbClr val="836967"/>
                                        </a:solidFill>
                                        <a:effectLst/>
                                        <a:uLnTx/>
                                        <a:uFillTx/>
                                        <a:latin typeface="Cambria Math" panose="02040503050406030204" pitchFamily="18" charset="0"/>
                                        <a:cs typeface="+mn-cs"/>
                                      </a:rPr>
                                    </m:ctrlPr>
                                  </m:sSubPr>
                                  <m:e>
                                    <m:r>
                                      <a:rPr kumimoji="0" lang="zh-CN" altLang="en-US" sz="1800" b="0" i="1" u="none" strike="noStrike" kern="1200" cap="none" spc="0" normalizeH="0" baseline="0" noProof="0">
                                        <a:ln>
                                          <a:noFill/>
                                        </a:ln>
                                        <a:solidFill>
                                          <a:prstClr val="black"/>
                                        </a:solidFill>
                                        <a:effectLst/>
                                        <a:uLnTx/>
                                        <a:uFillTx/>
                                        <a:latin typeface="Cambria Math" panose="02040503050406030204" pitchFamily="18" charset="0"/>
                                        <a:cs typeface="+mn-cs"/>
                                      </a:rPr>
                                      <m:t>𝑞</m:t>
                                    </m:r>
                                  </m:e>
                                  <m:sub>
                                    <m:r>
                                      <a:rPr kumimoji="0" lang="zh-CN" altLang="en-US" sz="1800" b="0" i="1" u="none" strike="noStrike" kern="1200" cap="none" spc="0" normalizeH="0" baseline="0" noProof="0">
                                        <a:ln>
                                          <a:noFill/>
                                        </a:ln>
                                        <a:solidFill>
                                          <a:prstClr val="black"/>
                                        </a:solidFill>
                                        <a:effectLst/>
                                        <a:uLnTx/>
                                        <a:uFillTx/>
                                        <a:latin typeface="Cambria Math" panose="02040503050406030204" pitchFamily="18" charset="0"/>
                                        <a:cs typeface="+mn-cs"/>
                                      </a:rPr>
                                      <m:t>𝜋</m:t>
                                    </m:r>
                                  </m:sub>
                                </m:sSub>
                                <m:r>
                                  <a:rPr kumimoji="0" lang="zh-CN" altLang="en-US" sz="1800" b="0" i="0"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zh-CN" altLang="en-US" sz="1800" b="0" i="1" u="none" strike="noStrike" kern="1200" cap="none" spc="0" normalizeH="0" baseline="0" noProof="0">
                                    <a:ln>
                                      <a:noFill/>
                                    </a:ln>
                                    <a:solidFill>
                                      <a:prstClr val="black"/>
                                    </a:solidFill>
                                    <a:effectLst/>
                                    <a:uLnTx/>
                                    <a:uFillTx/>
                                    <a:latin typeface="Cambria Math" panose="02040503050406030204" pitchFamily="18" charset="0"/>
                                    <a:cs typeface="+mn-cs"/>
                                  </a:rPr>
                                  <m:t>𝑠</m:t>
                                </m:r>
                                <m:r>
                                  <a:rPr kumimoji="0" lang="zh-CN" altLang="en-US" sz="1800" b="0" i="0"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zh-CN" altLang="en-US" sz="1800" b="0" i="1" u="none" strike="noStrike" kern="1200" cap="none" spc="0" normalizeH="0" baseline="0" noProof="0">
                                    <a:ln>
                                      <a:noFill/>
                                    </a:ln>
                                    <a:solidFill>
                                      <a:prstClr val="black"/>
                                    </a:solidFill>
                                    <a:effectLst/>
                                    <a:uLnTx/>
                                    <a:uFillTx/>
                                    <a:latin typeface="Cambria Math" panose="02040503050406030204" pitchFamily="18" charset="0"/>
                                    <a:cs typeface="+mn-cs"/>
                                  </a:rPr>
                                  <m:t>𝑎</m:t>
                                </m:r>
                              </m:e>
                            </m:d>
                          </m:e>
                        </m:nary>
                      </m:oMath>
                    </m:oMathPara>
                  </a14:m>
                  <a:endParaRPr kumimoji="0" lang="zh-CN" altLang="en-US"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mc:Choice>
          <mc:Fallback xmlns="">
            <p:sp>
              <p:nvSpPr>
                <p:cNvPr id="14" name="文本框 13">
                  <a:extLst>
                    <a:ext uri="{FF2B5EF4-FFF2-40B4-BE49-F238E27FC236}">
                      <a16:creationId xmlns:a16="http://schemas.microsoft.com/office/drawing/2014/main" id="{8DF714DD-2D59-41FD-8BDA-FD43E6A851F9}"/>
                    </a:ext>
                  </a:extLst>
                </p:cNvPr>
                <p:cNvSpPr txBox="1">
                  <a:spLocks noRot="1" noChangeAspect="1" noMove="1" noResize="1" noEditPoints="1" noAdjustHandles="1" noChangeArrowheads="1" noChangeShapeType="1" noTextEdit="1"/>
                </p:cNvSpPr>
                <p:nvPr/>
              </p:nvSpPr>
              <p:spPr>
                <a:xfrm>
                  <a:off x="23446" y="5153528"/>
                  <a:ext cx="5376928" cy="604396"/>
                </a:xfrm>
                <a:prstGeom prst="rect">
                  <a:avLst/>
                </a:prstGeom>
                <a:blipFill>
                  <a:blip r:embed="rId5"/>
                  <a:stretch>
                    <a:fillRect/>
                  </a:stretch>
                </a:blipFill>
              </p:spPr>
              <p:txBody>
                <a:bodyPr/>
                <a:lstStyle/>
                <a:p>
                  <a:r>
                    <a:rPr lang="zh-CN" altLang="en-US">
                      <a:noFill/>
                    </a:rPr>
                    <a:t> </a:t>
                  </a:r>
                </a:p>
              </p:txBody>
            </p:sp>
          </mc:Fallback>
        </mc:AlternateContent>
      </p:grpSp>
      <p:cxnSp>
        <p:nvCxnSpPr>
          <p:cNvPr id="15" name="直接连接符 14">
            <a:extLst>
              <a:ext uri="{FF2B5EF4-FFF2-40B4-BE49-F238E27FC236}">
                <a16:creationId xmlns:a16="http://schemas.microsoft.com/office/drawing/2014/main" id="{710FAD2E-6480-463E-AA23-98C59874FFC0}"/>
              </a:ext>
            </a:extLst>
          </p:cNvPr>
          <p:cNvCxnSpPr>
            <a:cxnSpLocks/>
          </p:cNvCxnSpPr>
          <p:nvPr/>
        </p:nvCxnSpPr>
        <p:spPr>
          <a:xfrm>
            <a:off x="1438546" y="3133578"/>
            <a:ext cx="9281036" cy="0"/>
          </a:xfrm>
          <a:prstGeom prst="line">
            <a:avLst/>
          </a:prstGeom>
          <a:ln w="3175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B68DA5C5-C618-4CA6-89E2-EED318581C5C}"/>
                  </a:ext>
                </a:extLst>
              </p:cNvPr>
              <p:cNvSpPr/>
              <p:nvPr/>
            </p:nvSpPr>
            <p:spPr>
              <a:xfrm>
                <a:off x="1312985" y="5372122"/>
                <a:ext cx="9744221" cy="584775"/>
              </a:xfrm>
              <a:prstGeom prst="rect">
                <a:avLst/>
              </a:prstGeom>
            </p:spPr>
            <p:txBody>
              <a:bodyPr wrap="square">
                <a:spAutoFit/>
              </a:bodyPr>
              <a:lstStyle/>
              <a:p>
                <a:pPr marL="0" marR="0" lvl="0" indent="304800" algn="ctr" defTabSz="914400" rtl="0" eaLnBrk="1" fontAlgn="auto" latinLnBrk="0" hangingPunct="1">
                  <a:lnSpc>
                    <a:spcPct val="100000"/>
                  </a:lnSpc>
                  <a:spcBef>
                    <a:spcPts val="0"/>
                  </a:spcBef>
                  <a:spcAft>
                    <a:spcPts val="0"/>
                  </a:spcAft>
                  <a:buClrTx/>
                  <a:buSzTx/>
                  <a:buFontTx/>
                  <a:buNone/>
                  <a:tabLst/>
                  <a:defRPr/>
                </a:pPr>
                <a:r>
                  <a:rPr kumimoji="0" lang="zh-CN" altLang="zh-CN" sz="1600" b="0" i="0" u="none" strike="noStrike" kern="1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价值函数取值与时间没有关系，只与策略</a:t>
                </a:r>
                <a14:m>
                  <m:oMath xmlns:m="http://schemas.openxmlformats.org/officeDocument/2006/math">
                    <m:r>
                      <a:rPr kumimoji="0" lang="en-US" altLang="zh-CN" sz="16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𝜋</m:t>
                    </m:r>
                  </m:oMath>
                </a14:m>
                <a:r>
                  <a:rPr kumimoji="0" lang="zh-CN" altLang="zh-CN" sz="1600" b="0" i="0" u="none" strike="noStrike" kern="1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、在策略</a:t>
                </a:r>
                <a14:m>
                  <m:oMath xmlns:m="http://schemas.openxmlformats.org/officeDocument/2006/math">
                    <m:r>
                      <a:rPr kumimoji="0" lang="en-US" altLang="zh-CN" sz="16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𝜋</m:t>
                    </m:r>
                  </m:oMath>
                </a14:m>
                <a:r>
                  <a:rPr kumimoji="0" lang="zh-CN" altLang="zh-CN" sz="1600" b="0" i="0" u="none" strike="noStrike" kern="1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下从某个状态转移到其后续状态所取得的回报以及在后续所得回报有关。</a:t>
                </a:r>
                <a:endParaRPr kumimoji="0" lang="zh-CN" altLang="zh-CN" sz="1600" b="0" i="0" u="none" strike="noStrike" kern="1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mc:Choice>
        <mc:Fallback xmlns="">
          <p:sp>
            <p:nvSpPr>
              <p:cNvPr id="8" name="矩形 7">
                <a:extLst>
                  <a:ext uri="{FF2B5EF4-FFF2-40B4-BE49-F238E27FC236}">
                    <a16:creationId xmlns:a16="http://schemas.microsoft.com/office/drawing/2014/main" id="{B68DA5C5-C618-4CA6-89E2-EED318581C5C}"/>
                  </a:ext>
                </a:extLst>
              </p:cNvPr>
              <p:cNvSpPr>
                <a:spLocks noRot="1" noChangeAspect="1" noMove="1" noResize="1" noEditPoints="1" noAdjustHandles="1" noChangeArrowheads="1" noChangeShapeType="1" noTextEdit="1"/>
              </p:cNvSpPr>
              <p:nvPr/>
            </p:nvSpPr>
            <p:spPr>
              <a:xfrm>
                <a:off x="1312985" y="5372122"/>
                <a:ext cx="9744221" cy="584775"/>
              </a:xfrm>
              <a:prstGeom prst="rect">
                <a:avLst/>
              </a:prstGeom>
              <a:blipFill>
                <a:blip r:embed="rId6"/>
                <a:stretch>
                  <a:fillRect t="-2083" b="-1354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213532778"/>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583380" y="726948"/>
            <a:ext cx="7464387" cy="497934"/>
            <a:chOff x="4099943" y="2819853"/>
            <a:chExt cx="2570275" cy="497934"/>
          </a:xfrm>
        </p:grpSpPr>
        <p:sp>
          <p:nvSpPr>
            <p:cNvPr id="4" name="平行四边形 3"/>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5" name="平行四边形 4"/>
            <p:cNvSpPr/>
            <p:nvPr/>
          </p:nvSpPr>
          <p:spPr bwMode="auto">
            <a:xfrm>
              <a:off x="4122533" y="2819853"/>
              <a:ext cx="2547685"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6" name="矩形 5"/>
            <p:cNvSpPr/>
            <p:nvPr/>
          </p:nvSpPr>
          <p:spPr>
            <a:xfrm>
              <a:off x="4216534" y="2853798"/>
              <a:ext cx="2359684" cy="400110"/>
            </a:xfrm>
            <a:prstGeom prst="rect">
              <a:avLst/>
            </a:prstGeom>
          </p:spPr>
          <p:txBody>
            <a:bodyPr wrap="square">
              <a:spAutoFit/>
            </a:bodyPr>
            <a:lstStyle/>
            <a:p>
              <a:pPr marL="0" marR="0" lvl="0" indent="0" algn="ctr" defTabSz="914400" rtl="0" eaLnBrk="1" fontAlgn="auto" latinLnBrk="0" hangingPunct="1">
                <a:lnSpc>
                  <a:spcPct val="100000"/>
                </a:lnSpc>
                <a:spcBef>
                  <a:spcPct val="50000"/>
                </a:spcBef>
                <a:spcAft>
                  <a:spcPts val="0"/>
                </a:spcAft>
                <a:buClrTx/>
                <a:buSzTx/>
                <a:buFontTx/>
                <a:buNone/>
                <a:tabLst/>
                <a:defRPr/>
              </a:pPr>
              <a:r>
                <a:rPr kumimoji="0" lang="zh-CN" altLang="en-US" sz="2000" b="1" i="0" u="none" strike="noStrike" kern="1200" cap="none" spc="0" normalizeH="0" baseline="0" noProof="0" dirty="0">
                  <a:ln>
                    <a:noFill/>
                  </a:ln>
                  <a:solidFill>
                    <a:prstClr val="black">
                      <a:lumMod val="95000"/>
                      <a:lumOff val="5000"/>
                    </a:prstClr>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强化学习</a:t>
              </a:r>
              <a:r>
                <a:rPr kumimoji="0" lang="en-US" altLang="zh-CN" sz="2000" b="1" i="0" u="none" strike="noStrike" kern="1200" cap="none" spc="0" normalizeH="0" baseline="0" noProof="0" dirty="0">
                  <a:ln>
                    <a:noFill/>
                  </a:ln>
                  <a:solidFill>
                    <a:prstClr val="black">
                      <a:lumMod val="95000"/>
                      <a:lumOff val="5000"/>
                    </a:prstClr>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0" lang="zh-CN" altLang="zh-CN" sz="2000" b="0" i="0" u="none" strike="noStrike" kern="100" cap="none" spc="0" normalizeH="0" baseline="0" noProof="0" dirty="0">
                  <a:ln>
                    <a:noFill/>
                  </a:ln>
                  <a:solidFill>
                    <a:srgbClr val="000000"/>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贝尔曼方程</a:t>
              </a:r>
              <a:endParaRPr kumimoji="0" lang="zh-CN" altLang="en-US" sz="2000" b="1" i="0" u="none" strike="noStrike" kern="120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endParaRPr>
            </a:p>
          </p:txBody>
        </p:sp>
      </p:grpSp>
      <p:sp>
        <p:nvSpPr>
          <p:cNvPr id="23" name="矩形 22">
            <a:extLst>
              <a:ext uri="{FF2B5EF4-FFF2-40B4-BE49-F238E27FC236}">
                <a16:creationId xmlns:a16="http://schemas.microsoft.com/office/drawing/2014/main" id="{6F77A2E9-3941-4386-A0DF-CDEBD25143F3}"/>
              </a:ext>
            </a:extLst>
          </p:cNvPr>
          <p:cNvSpPr/>
          <p:nvPr/>
        </p:nvSpPr>
        <p:spPr>
          <a:xfrm>
            <a:off x="852473" y="129010"/>
            <a:ext cx="2236510"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mn-cs"/>
              </a:rPr>
              <a:t>一、</a:t>
            </a: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强化学习问题定义</a:t>
            </a:r>
          </a:p>
        </p:txBody>
      </p:sp>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197870D4-D3C2-43DE-8D71-F7F956EE9A13}"/>
                  </a:ext>
                </a:extLst>
              </p:cNvPr>
              <p:cNvSpPr txBox="1"/>
              <p:nvPr/>
            </p:nvSpPr>
            <p:spPr>
              <a:xfrm>
                <a:off x="2503794" y="3366989"/>
                <a:ext cx="6253485" cy="1843197"/>
              </a:xfrm>
              <a:prstGeom prst="rect">
                <a:avLst/>
              </a:prstGeom>
              <a:noFill/>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zh-CN" altLang="zh-CN" sz="1800" b="0" i="1" u="none" strike="noStrike" kern="1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𝑞</m:t>
                          </m:r>
                        </m:e>
                        <m:sub>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𝜋</m:t>
                          </m:r>
                        </m:sub>
                      </m:sSub>
                      <m:d>
                        <m:dPr>
                          <m:ctrlPr>
                            <a:rPr kumimoji="0" lang="zh-CN" altLang="zh-CN" sz="1800" b="1"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𝑠</m:t>
                          </m:r>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𝑎</m:t>
                          </m:r>
                        </m:e>
                      </m:d>
                      <m:r>
                        <a:rPr kumimoji="0" lang="en-US" altLang="zh-CN" sz="1800" b="1"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sSub>
                        <m:sSubPr>
                          <m:ctrlPr>
                            <a:rPr kumimoji="0" lang="zh-CN" altLang="zh-CN" sz="1800" b="1"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800" b="1"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𝔼</m:t>
                          </m:r>
                        </m:e>
                        <m:sub>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𝜋</m:t>
                          </m:r>
                        </m:sub>
                      </m:sSub>
                      <m:d>
                        <m:dPr>
                          <m:begChr m:val="["/>
                          <m:endChr m:val="]"/>
                          <m:ctrlPr>
                            <a:rPr kumimoji="0" lang="zh-CN" altLang="zh-CN" sz="18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kumimoji="0" lang="zh-CN" altLang="zh-CN" sz="18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𝑅</m:t>
                              </m:r>
                            </m:e>
                            <m:sub>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𝑡</m:t>
                              </m:r>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+1</m:t>
                              </m:r>
                            </m:sub>
                          </m:sSub>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𝛾</m:t>
                          </m:r>
                          <m:sSub>
                            <m:sSubPr>
                              <m:ctrlPr>
                                <a:rPr kumimoji="0" lang="zh-CN" altLang="zh-CN" sz="18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𝑅</m:t>
                              </m:r>
                            </m:e>
                            <m:sub>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𝑡</m:t>
                              </m:r>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+2</m:t>
                              </m:r>
                            </m:sub>
                          </m:sSub>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sSup>
                            <m:sSupPr>
                              <m:ctrlPr>
                                <a:rPr kumimoji="0" lang="zh-CN" altLang="zh-CN" sz="18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pPr>
                            <m:e>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𝛾</m:t>
                              </m:r>
                            </m:e>
                            <m:sup>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2</m:t>
                              </m:r>
                            </m:sup>
                          </m:sSup>
                          <m:sSub>
                            <m:sSubPr>
                              <m:ctrlPr>
                                <a:rPr kumimoji="0" lang="zh-CN" altLang="zh-CN" sz="18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𝑅</m:t>
                              </m:r>
                            </m:e>
                            <m:sub>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𝑡</m:t>
                              </m:r>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+3</m:t>
                              </m:r>
                            </m:sub>
                          </m:sSub>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e>
                        <m:e>
                          <m:sSub>
                            <m:sSubPr>
                              <m:ctrlPr>
                                <a:rPr kumimoji="0" lang="zh-CN" altLang="zh-CN" sz="18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𝑆</m:t>
                              </m:r>
                            </m:e>
                            <m:sub>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𝑡</m:t>
                              </m:r>
                            </m:sub>
                          </m:sSub>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𝑠</m:t>
                          </m:r>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sSub>
                            <m:sSubPr>
                              <m:ctrlPr>
                                <a:rPr kumimoji="0" lang="zh-CN" altLang="zh-CN" sz="18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𝐴</m:t>
                              </m:r>
                            </m:e>
                            <m:sub>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𝑡</m:t>
                              </m:r>
                            </m:sub>
                          </m:sSub>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𝑎</m:t>
                          </m:r>
                        </m:e>
                      </m:d>
                    </m:oMath>
                    <m:oMath xmlns:m="http://schemas.openxmlformats.org/officeDocument/2006/math">
                      <m:r>
                        <m:rPr>
                          <m:aln/>
                        </m:rP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sSub>
                        <m:sSubPr>
                          <m:ctrlPr>
                            <a:rPr kumimoji="0" lang="zh-CN" altLang="zh-CN" sz="18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𝔼</m:t>
                          </m:r>
                        </m:e>
                        <m:sub>
                          <m:sSup>
                            <m:sSupPr>
                              <m:ctrlPr>
                                <a:rPr kumimoji="0" lang="zh-CN" altLang="zh-CN" sz="18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pPr>
                            <m:e>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𝑠</m:t>
                              </m:r>
                            </m:e>
                            <m:sup>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sup>
                          </m:sSup>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func>
                            <m:funcPr>
                              <m:ctrlPr>
                                <a:rPr kumimoji="0" lang="zh-CN" altLang="zh-CN" sz="18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funcPr>
                            <m:fName>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𝑃</m:t>
                              </m:r>
                            </m:fName>
                            <m:e>
                              <m:d>
                                <m:dPr>
                                  <m:ctrlPr>
                                    <a:rPr kumimoji="0" lang="zh-CN" altLang="zh-CN" sz="18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e>
                                <m:e>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𝑠</m:t>
                                  </m:r>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𝑎</m:t>
                                  </m:r>
                                </m:e>
                              </m:d>
                            </m:e>
                          </m:func>
                        </m:sub>
                      </m:sSub>
                      <m:d>
                        <m:dPr>
                          <m:begChr m:val="["/>
                          <m:endChr m:val="]"/>
                          <m:ctrlPr>
                            <a:rPr kumimoji="0" lang="zh-CN" altLang="zh-CN" sz="18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𝑅</m:t>
                          </m:r>
                          <m:d>
                            <m:dPr>
                              <m:ctrlPr>
                                <a:rPr kumimoji="0" lang="zh-CN" altLang="zh-CN" sz="18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𝑠</m:t>
                              </m:r>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𝑎</m:t>
                              </m:r>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sSup>
                                <m:sSupPr>
                                  <m:ctrlPr>
                                    <a:rPr kumimoji="0" lang="zh-CN" altLang="zh-CN" sz="18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pPr>
                                <m:e>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𝑠</m:t>
                                  </m:r>
                                </m:e>
                                <m:sup>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sup>
                              </m:sSup>
                            </m:e>
                          </m:d>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𝛾</m:t>
                          </m:r>
                          <m:sSub>
                            <m:sSubPr>
                              <m:ctrlPr>
                                <a:rPr kumimoji="0" lang="zh-CN" altLang="zh-CN" sz="18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𝔼</m:t>
                              </m:r>
                            </m:e>
                            <m:sub>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𝜋</m:t>
                              </m:r>
                            </m:sub>
                          </m:sSub>
                          <m:d>
                            <m:dPr>
                              <m:begChr m:val="["/>
                              <m:endChr m:val="]"/>
                              <m:ctrlPr>
                                <a:rPr kumimoji="0" lang="zh-CN" altLang="zh-CN" sz="18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kumimoji="0" lang="zh-CN" altLang="zh-CN" sz="18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𝑅</m:t>
                                  </m:r>
                                </m:e>
                                <m:sub>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𝑡</m:t>
                                  </m:r>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+2</m:t>
                                  </m:r>
                                </m:sub>
                              </m:sSub>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𝛾</m:t>
                              </m:r>
                              <m:sSub>
                                <m:sSubPr>
                                  <m:ctrlPr>
                                    <a:rPr kumimoji="0" lang="zh-CN" altLang="zh-CN" sz="18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𝑅</m:t>
                                  </m:r>
                                </m:e>
                                <m:sub>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𝑡</m:t>
                                  </m:r>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+3</m:t>
                                  </m:r>
                                </m:sub>
                              </m:sSub>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e>
                            <m:e>
                              <m:sSub>
                                <m:sSubPr>
                                  <m:ctrlPr>
                                    <a:rPr kumimoji="0" lang="zh-CN" altLang="zh-CN" sz="18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𝑆</m:t>
                                  </m:r>
                                </m:e>
                                <m:sub>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𝑡</m:t>
                                  </m:r>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+1</m:t>
                                  </m:r>
                                </m:sub>
                              </m:sSub>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sSup>
                                <m:sSupPr>
                                  <m:ctrlPr>
                                    <a:rPr kumimoji="0" lang="zh-CN" altLang="zh-CN" sz="18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pPr>
                                <m:e>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𝑠</m:t>
                                  </m:r>
                                </m:e>
                                <m:sup>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sup>
                              </m:sSup>
                            </m:e>
                          </m:d>
                        </m:e>
                      </m:d>
                    </m:oMath>
                  </m:oMathPara>
                </a14:m>
                <a:endParaRPr kumimoji="0" lang="zh-CN" altLang="zh-CN" sz="1400" b="0" i="0" u="none" strike="noStrike" kern="1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CN" sz="14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nary>
                        <m:naryPr>
                          <m:chr m:val="∑"/>
                          <m:supHide m:val="on"/>
                          <m:ctrlPr>
                            <a:rPr kumimoji="0" lang="zh-CN" altLang="zh-CN" sz="14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naryPr>
                        <m:sub>
                          <m:sSup>
                            <m:sSupPr>
                              <m:ctrlPr>
                                <a:rPr kumimoji="0" lang="zh-CN" altLang="zh-CN" sz="14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pPr>
                            <m:e>
                              <m:r>
                                <a:rPr kumimoji="0" lang="en-US" altLang="zh-CN" sz="14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𝑠</m:t>
                              </m:r>
                            </m:e>
                            <m:sup>
                              <m:r>
                                <a:rPr kumimoji="0" lang="en-US" altLang="zh-CN" sz="14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sup>
                          </m:sSup>
                          <m:r>
                            <a:rPr kumimoji="0" lang="en-US" altLang="zh-CN" sz="14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r>
                            <a:rPr kumimoji="0" lang="en-US" altLang="zh-CN" sz="1400" b="1"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𝑺</m:t>
                          </m:r>
                        </m:sub>
                        <m:sup/>
                        <m:e>
                          <m:r>
                            <a:rPr kumimoji="0" lang="en-US" altLang="zh-CN" sz="14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 </m:t>
                          </m:r>
                          <m:limLow>
                            <m:limLowPr>
                              <m:ctrlPr>
                                <a:rPr kumimoji="0" lang="zh-CN" altLang="zh-CN" sz="14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limLowPr>
                            <m:e>
                              <m:groupChr>
                                <m:groupChrPr>
                                  <m:chr m:val="⏟"/>
                                  <m:ctrlPr>
                                    <a:rPr kumimoji="0" lang="zh-CN" altLang="zh-CN" sz="14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groupChrPr>
                                <m:e>
                                  <m:r>
                                    <a:rPr kumimoji="0" lang="en-US" altLang="zh-CN" sz="14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𝑃</m:t>
                                  </m:r>
                                  <m:r>
                                    <a:rPr kumimoji="0" lang="en-US" altLang="zh-CN" sz="14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sSup>
                                    <m:sSupPr>
                                      <m:ctrlPr>
                                        <a:rPr kumimoji="0" lang="zh-CN" altLang="zh-CN" sz="14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pPr>
                                    <m:e>
                                      <m:r>
                                        <a:rPr kumimoji="0" lang="en-US" altLang="zh-CN" sz="14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𝑠</m:t>
                                      </m:r>
                                    </m:e>
                                    <m:sup>
                                      <m:r>
                                        <a:rPr kumimoji="0" lang="en-US" altLang="zh-CN" sz="14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sup>
                                  </m:sSup>
                                  <m:r>
                                    <a:rPr kumimoji="0" lang="en-US" altLang="zh-CN" sz="14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r>
                                    <a:rPr kumimoji="0" lang="en-US" altLang="zh-CN" sz="14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𝑠</m:t>
                                  </m:r>
                                  <m:r>
                                    <a:rPr kumimoji="0" lang="en-US" altLang="zh-CN" sz="14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r>
                                    <a:rPr kumimoji="0" lang="en-US" altLang="zh-CN" sz="14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𝑎</m:t>
                                  </m:r>
                                  <m:r>
                                    <a:rPr kumimoji="0" lang="en-US" altLang="zh-CN" sz="14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e>
                              </m:groupChr>
                            </m:e>
                            <m:lim>
                              <m:r>
                                <a:rPr kumimoji="0" lang="zh-CN" altLang="zh-CN" sz="1400" b="0" i="0"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在状态</m:t>
                              </m:r>
                              <m:r>
                                <m:rPr>
                                  <m:sty m:val="p"/>
                                </m:rPr>
                                <a:rPr kumimoji="0" lang="en-US" altLang="zh-CN" sz="1400" b="0" i="0"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s</m:t>
                              </m:r>
                              <m:r>
                                <a:rPr kumimoji="0" lang="zh-CN" altLang="zh-CN" sz="1400" b="0" i="0"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采取行动</m:t>
                              </m:r>
                              <m:r>
                                <a:rPr kumimoji="0" lang="en-US" altLang="zh-CN" sz="14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𝑎</m:t>
                              </m:r>
                              <m:r>
                                <a:rPr kumimoji="0" lang="zh-CN" altLang="zh-CN" sz="1400" b="0" i="0"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进入状态</m:t>
                              </m:r>
                              <m:sSup>
                                <m:sSupPr>
                                  <m:ctrlPr>
                                    <a:rPr kumimoji="0" lang="zh-CN" altLang="zh-CN" sz="14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pPr>
                                <m:e>
                                  <m:r>
                                    <a:rPr kumimoji="0" lang="en-US" altLang="zh-CN" sz="14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𝑠</m:t>
                                  </m:r>
                                </m:e>
                                <m:sup>
                                  <m:r>
                                    <a:rPr kumimoji="0" lang="en-US" altLang="zh-CN" sz="14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sup>
                              </m:sSup>
                              <m:r>
                                <a:rPr kumimoji="0" lang="zh-CN" altLang="zh-CN" sz="1400" b="0" i="0"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的概率</m:t>
                              </m:r>
                            </m:lim>
                          </m:limLow>
                          <m:r>
                            <a:rPr kumimoji="0" lang="en-US" altLang="zh-CN" sz="14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limLow>
                            <m:limLowPr>
                              <m:ctrlPr>
                                <a:rPr kumimoji="0" lang="zh-CN" altLang="zh-CN" sz="14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limLowPr>
                            <m:e>
                              <m:groupChr>
                                <m:groupChrPr>
                                  <m:chr m:val="⏟"/>
                                  <m:ctrlPr>
                                    <a:rPr kumimoji="0" lang="zh-CN" altLang="zh-CN" sz="14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groupChrPr>
                                <m:e>
                                  <m:r>
                                    <a:rPr kumimoji="0" lang="en-US" altLang="zh-CN" sz="14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𝑅</m:t>
                                  </m:r>
                                  <m:d>
                                    <m:dPr>
                                      <m:ctrlPr>
                                        <a:rPr kumimoji="0" lang="zh-CN" altLang="zh-CN" sz="14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altLang="zh-CN" sz="14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𝑠</m:t>
                                      </m:r>
                                      <m:r>
                                        <a:rPr kumimoji="0" lang="en-US" altLang="zh-CN" sz="14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r>
                                        <a:rPr kumimoji="0" lang="en-US" altLang="zh-CN" sz="14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𝑎</m:t>
                                      </m:r>
                                      <m:r>
                                        <a:rPr kumimoji="0" lang="en-US" altLang="zh-CN" sz="14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sSup>
                                        <m:sSupPr>
                                          <m:ctrlPr>
                                            <a:rPr kumimoji="0" lang="zh-CN" altLang="zh-CN" sz="14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pPr>
                                        <m:e>
                                          <m:r>
                                            <a:rPr kumimoji="0" lang="en-US" altLang="zh-CN" sz="14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𝑠</m:t>
                                          </m:r>
                                        </m:e>
                                        <m:sup>
                                          <m:r>
                                            <a:rPr kumimoji="0" lang="en-US" altLang="zh-CN" sz="14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sup>
                                      </m:sSup>
                                    </m:e>
                                  </m:d>
                                </m:e>
                              </m:groupChr>
                            </m:e>
                            <m:lim>
                              <m:r>
                                <a:rPr kumimoji="0" lang="zh-CN" altLang="zh-CN" sz="1400" b="0" i="0"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在</m:t>
                              </m:r>
                              <m:r>
                                <m:rPr>
                                  <m:sty m:val="p"/>
                                </m:rPr>
                                <a:rPr kumimoji="0" lang="en-US" altLang="zh-CN" sz="1400" b="0" i="0"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s</m:t>
                              </m:r>
                              <m:r>
                                <a:rPr kumimoji="0" lang="zh-CN" altLang="zh-CN" sz="1400" b="0" i="0"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采取</m:t>
                              </m:r>
                              <m:r>
                                <a:rPr kumimoji="0" lang="en-US" altLang="zh-CN" sz="14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𝑎</m:t>
                              </m:r>
                              <m:r>
                                <a:rPr kumimoji="0" lang="zh-CN" altLang="zh-CN" sz="1400" b="0" i="0"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进入</m:t>
                              </m:r>
                              <m:sSup>
                                <m:sSupPr>
                                  <m:ctrlPr>
                                    <a:rPr kumimoji="0" lang="zh-CN" altLang="zh-CN" sz="14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pPr>
                                <m:e>
                                  <m:r>
                                    <a:rPr kumimoji="0" lang="en-US" altLang="zh-CN" sz="14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𝑠</m:t>
                                  </m:r>
                                </m:e>
                                <m:sup>
                                  <m:r>
                                    <a:rPr kumimoji="0" lang="en-US" altLang="zh-CN" sz="14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sup>
                              </m:sSup>
                              <m:r>
                                <a:rPr kumimoji="0" lang="zh-CN" altLang="zh-CN" sz="1400" b="0" i="0"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得到的回报</m:t>
                              </m:r>
                            </m:lim>
                          </m:limLow>
                          <m:r>
                            <a:rPr kumimoji="0" lang="en-US" altLang="zh-CN" sz="14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r>
                            <a:rPr kumimoji="0" lang="en-US" altLang="zh-CN" sz="14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𝛾</m:t>
                          </m:r>
                          <m:r>
                            <a:rPr kumimoji="0" lang="en-US" altLang="zh-CN" sz="14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limLow>
                            <m:limLowPr>
                              <m:ctrlPr>
                                <a:rPr kumimoji="0" lang="zh-CN" altLang="zh-CN" sz="14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limLowPr>
                            <m:e>
                              <m:groupChr>
                                <m:groupChrPr>
                                  <m:chr m:val="⏟"/>
                                  <m:ctrlPr>
                                    <a:rPr kumimoji="0" lang="zh-CN" altLang="zh-CN" sz="14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groupChrPr>
                                <m:e>
                                  <m:sSub>
                                    <m:sSubPr>
                                      <m:ctrlPr>
                                        <a:rPr kumimoji="0" lang="zh-CN" altLang="zh-CN" sz="14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4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𝑉</m:t>
                                      </m:r>
                                    </m:e>
                                    <m:sub>
                                      <m:r>
                                        <a:rPr kumimoji="0" lang="en-US" altLang="zh-CN" sz="14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𝜋</m:t>
                                      </m:r>
                                    </m:sub>
                                  </m:sSub>
                                  <m:d>
                                    <m:dPr>
                                      <m:ctrlPr>
                                        <a:rPr kumimoji="0" lang="zh-CN" altLang="zh-CN" sz="14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sSup>
                                        <m:sSupPr>
                                          <m:ctrlPr>
                                            <a:rPr kumimoji="0" lang="zh-CN" altLang="zh-CN" sz="14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pPr>
                                        <m:e>
                                          <m:r>
                                            <a:rPr kumimoji="0" lang="en-US" altLang="zh-CN" sz="14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𝑠</m:t>
                                          </m:r>
                                        </m:e>
                                        <m:sup>
                                          <m:r>
                                            <a:rPr kumimoji="0" lang="en-US" altLang="zh-CN" sz="14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sup>
                                      </m:sSup>
                                    </m:e>
                                  </m:d>
                                </m:e>
                              </m:groupChr>
                            </m:e>
                            <m:lim>
                              <m:r>
                                <a:rPr kumimoji="0" lang="zh-CN" altLang="zh-CN" sz="1400" b="0" i="0"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在</m:t>
                              </m:r>
                              <m:sSup>
                                <m:sSupPr>
                                  <m:ctrlPr>
                                    <a:rPr kumimoji="0" lang="zh-CN" altLang="zh-CN" sz="14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pPr>
                                <m:e>
                                  <m:r>
                                    <a:rPr kumimoji="0" lang="en-US" altLang="zh-CN" sz="14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𝑠</m:t>
                                  </m:r>
                                </m:e>
                                <m:sup>
                                  <m:r>
                                    <a:rPr kumimoji="0" lang="en-US" altLang="zh-CN" sz="14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sup>
                              </m:sSup>
                              <m:r>
                                <a:rPr kumimoji="0" lang="zh-CN" altLang="zh-CN" sz="1400" b="0" i="0"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获得的回报期望</m:t>
                              </m:r>
                            </m:lim>
                          </m:limLow>
                          <m:r>
                            <a:rPr kumimoji="0" lang="en-US" altLang="zh-CN" sz="14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e>
                      </m:nary>
                      <m:r>
                        <a:rPr kumimoji="0" lang="en-US" altLang="zh-CN" sz="1400" b="0" i="1"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nary>
                        <m:naryPr>
                          <m:chr m:val="∑"/>
                          <m:supHide m:val="on"/>
                          <m:ctrlPr>
                            <a:rPr kumimoji="0" lang="zh-CN" altLang="zh-CN"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naryPr>
                        <m:sub>
                          <m:sSup>
                            <m:sSupPr>
                              <m:ctrlPr>
                                <a:rPr kumimoji="0" lang="zh-CN" altLang="zh-CN"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pPr>
                            <m:e>
                              <m:r>
                                <a:rPr kumimoji="0" lang="en-US" altLang="zh-CN" sz="1400" b="0" i="1"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𝑠</m:t>
                              </m:r>
                            </m:e>
                            <m:sup>
                              <m:r>
                                <a:rPr kumimoji="0" lang="en-US" altLang="zh-CN" sz="1400" b="0" i="1"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sup>
                          </m:sSup>
                          <m:r>
                            <a:rPr kumimoji="0" lang="en-US" altLang="zh-CN" sz="1400" b="0" i="1"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r>
                            <a:rPr kumimoji="0" lang="en-US" altLang="zh-CN" sz="1400" b="1" i="1"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𝑺</m:t>
                          </m:r>
                        </m:sub>
                        <m:sup/>
                        <m:e>
                          <m:r>
                            <a:rPr kumimoji="0" lang="en-US" altLang="zh-CN" sz="1400" b="0" i="1"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𝑃</m:t>
                          </m:r>
                          <m:r>
                            <a:rPr kumimoji="0" lang="en-US" altLang="zh-CN" sz="1400" b="0" i="1"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sSup>
                            <m:sSupPr>
                              <m:ctrlPr>
                                <a:rPr kumimoji="0" lang="zh-CN" altLang="zh-CN"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pPr>
                            <m:e>
                              <m:r>
                                <a:rPr kumimoji="0" lang="en-US" altLang="zh-CN" sz="1400" b="0" i="1"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𝑠</m:t>
                              </m:r>
                            </m:e>
                            <m:sup>
                              <m:r>
                                <a:rPr kumimoji="0" lang="en-US" altLang="zh-CN" sz="1400" b="0" i="1"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sup>
                          </m:sSup>
                          <m:r>
                            <a:rPr kumimoji="0" lang="en-US" altLang="zh-CN" sz="1400" b="0" i="1"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r>
                            <a:rPr kumimoji="0" lang="en-US" altLang="zh-CN" sz="1400" b="0" i="1"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𝑠</m:t>
                          </m:r>
                          <m:r>
                            <a:rPr kumimoji="0" lang="en-US" altLang="zh-CN" sz="1400" b="0" i="1"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r>
                            <a:rPr kumimoji="0" lang="en-US" altLang="zh-CN" sz="1400" b="0" i="1"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𝑎</m:t>
                          </m:r>
                          <m:r>
                            <a:rPr kumimoji="0" lang="en-US" altLang="zh-CN" sz="1400" b="0" i="1"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e>
                      </m:nary>
                      <m:d>
                        <m:dPr>
                          <m:begChr m:val="["/>
                          <m:endChr m:val="]"/>
                          <m:ctrlPr>
                            <a:rPr kumimoji="0" lang="zh-CN" altLang="zh-CN"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altLang="zh-CN" sz="1400" b="0" i="1"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𝑅</m:t>
                          </m:r>
                          <m:d>
                            <m:dPr>
                              <m:ctrlPr>
                                <a:rPr kumimoji="0" lang="zh-CN" altLang="zh-CN"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altLang="zh-CN" sz="1400" b="0" i="1"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𝑠</m:t>
                              </m:r>
                              <m:r>
                                <a:rPr kumimoji="0" lang="en-US" altLang="zh-CN" sz="1400" b="0" i="1"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r>
                                <a:rPr kumimoji="0" lang="en-US" altLang="zh-CN" sz="1400" b="0" i="1"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𝑎</m:t>
                              </m:r>
                              <m:r>
                                <a:rPr kumimoji="0" lang="en-US" altLang="zh-CN" sz="1400" b="0" i="1"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sSup>
                                <m:sSupPr>
                                  <m:ctrlPr>
                                    <a:rPr kumimoji="0" lang="zh-CN" altLang="zh-CN"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pPr>
                                <m:e>
                                  <m:r>
                                    <a:rPr kumimoji="0" lang="en-US" altLang="zh-CN" sz="1400" b="0" i="1"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𝑠</m:t>
                                  </m:r>
                                </m:e>
                                <m:sup>
                                  <m:r>
                                    <a:rPr kumimoji="0" lang="en-US" altLang="zh-CN" sz="1400" b="0" i="1"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sup>
                              </m:sSup>
                            </m:e>
                          </m:d>
                          <m:r>
                            <a:rPr kumimoji="0" lang="en-US" altLang="zh-CN" sz="1400" b="0" i="1"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r>
                            <a:rPr kumimoji="0" lang="en-US" altLang="zh-CN" sz="1400" b="0" i="1"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𝛾</m:t>
                          </m:r>
                          <m:sSub>
                            <m:sSubPr>
                              <m:ctrlPr>
                                <a:rPr kumimoji="0" lang="zh-CN" altLang="zh-CN"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400" b="0" i="1"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𝑉</m:t>
                              </m:r>
                            </m:e>
                            <m:sub>
                              <m:r>
                                <a:rPr kumimoji="0" lang="en-US" altLang="zh-CN" sz="1400" b="0" i="1"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𝜋</m:t>
                              </m:r>
                            </m:sub>
                          </m:sSub>
                          <m:d>
                            <m:dPr>
                              <m:ctrlPr>
                                <a:rPr kumimoji="0" lang="zh-CN" altLang="zh-CN"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sSup>
                                <m:sSupPr>
                                  <m:ctrlPr>
                                    <a:rPr kumimoji="0" lang="zh-CN" altLang="zh-CN"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pPr>
                                <m:e>
                                  <m:r>
                                    <a:rPr kumimoji="0" lang="en-US" altLang="zh-CN" sz="1400" b="0" i="1"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𝑠</m:t>
                                  </m:r>
                                </m:e>
                                <m:sup>
                                  <m:r>
                                    <a:rPr kumimoji="0" lang="en-US" altLang="zh-CN" sz="1400" b="0" i="1"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sup>
                              </m:sSup>
                            </m:e>
                          </m:d>
                        </m:e>
                      </m:d>
                      <m:r>
                        <a:rPr kumimoji="0" lang="en-US" altLang="zh-CN" sz="1400" b="0" i="1"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 </m:t>
                      </m:r>
                    </m:oMath>
                  </m:oMathPara>
                </a14:m>
                <a:endParaRPr kumimoji="0" lang="zh-CN" altLang="en-US"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mc:Choice>
        <mc:Fallback xmlns="">
          <p:sp>
            <p:nvSpPr>
              <p:cNvPr id="18" name="文本框 17">
                <a:extLst>
                  <a:ext uri="{FF2B5EF4-FFF2-40B4-BE49-F238E27FC236}">
                    <a16:creationId xmlns:a16="http://schemas.microsoft.com/office/drawing/2014/main" id="{197870D4-D3C2-43DE-8D71-F7F956EE9A13}"/>
                  </a:ext>
                </a:extLst>
              </p:cNvPr>
              <p:cNvSpPr txBox="1">
                <a:spLocks noRot="1" noChangeAspect="1" noMove="1" noResize="1" noEditPoints="1" noAdjustHandles="1" noChangeArrowheads="1" noChangeShapeType="1" noTextEdit="1"/>
              </p:cNvSpPr>
              <p:nvPr/>
            </p:nvSpPr>
            <p:spPr>
              <a:xfrm>
                <a:off x="2503794" y="3366989"/>
                <a:ext cx="6253485" cy="1843197"/>
              </a:xfrm>
              <a:prstGeom prst="rect">
                <a:avLst/>
              </a:prstGeom>
              <a:blipFill>
                <a:blip r:embed="rId3"/>
                <a:stretch>
                  <a:fillRect l="-6140" t="-4290" r="-26023" b="-5412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矩形 19">
                <a:extLst>
                  <a:ext uri="{FF2B5EF4-FFF2-40B4-BE49-F238E27FC236}">
                    <a16:creationId xmlns:a16="http://schemas.microsoft.com/office/drawing/2014/main" id="{453245EB-013B-4ABD-8ED6-EB10E430B0C1}"/>
                  </a:ext>
                </a:extLst>
              </p:cNvPr>
              <p:cNvSpPr/>
              <p:nvPr/>
            </p:nvSpPr>
            <p:spPr>
              <a:xfrm>
                <a:off x="1457552" y="2158838"/>
                <a:ext cx="9650437" cy="887422"/>
              </a:xfrm>
              <a:prstGeom prst="rect">
                <a:avLst/>
              </a:prstGeom>
            </p:spPr>
            <p:txBody>
              <a:bodyPr wrap="square">
                <a:spAutoFit/>
              </a:bodyPr>
              <a:lstStyle/>
              <a:p>
                <a:pPr marL="342900" marR="0" lvl="0"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en-US" sz="1600" b="1" i="0" u="none" strike="noStrike" kern="1200" cap="none" spc="0" normalizeH="0" baseline="0" noProof="0" dirty="0">
                    <a:ln>
                      <a:noFill/>
                    </a:ln>
                    <a:solidFill>
                      <a:srgbClr val="C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价值函数（</a:t>
                </a:r>
                <a:r>
                  <a:rPr kumimoji="0" lang="en-US" altLang="zh-CN" sz="1600" b="1" i="0" u="none" strike="noStrike" kern="1200" cap="none" spc="0" normalizeH="0" baseline="0" noProof="0" dirty="0">
                    <a:ln>
                      <a:noFill/>
                    </a:ln>
                    <a:solidFill>
                      <a:srgbClr val="C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Value Function</a:t>
                </a:r>
                <a:r>
                  <a:rPr kumimoji="0" lang="zh-CN" altLang="en-US" sz="1600" b="1" i="0" u="none" strike="noStrike" kern="1200" cap="none" spc="0" normalizeH="0" baseline="0" noProof="0" dirty="0">
                    <a:ln>
                      <a:noFill/>
                    </a:ln>
                    <a:solidFill>
                      <a:srgbClr val="C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14:m>
                  <m:oMath xmlns:m="http://schemas.openxmlformats.org/officeDocument/2006/math">
                    <m:sSub>
                      <m:sSubPr>
                        <m:ctrlPr>
                          <a:rPr kumimoji="0" lang="zh-CN"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𝑉</m:t>
                        </m:r>
                      </m:e>
                      <m:sub>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𝜋</m:t>
                        </m:r>
                      </m:sub>
                    </m:sSub>
                    <m:d>
                      <m:dPr>
                        <m:ctrlPr>
                          <a:rPr kumimoji="0" lang="zh-CN"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ctrlPr>
                      </m:dPr>
                      <m:e>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𝑠</m:t>
                        </m:r>
                      </m:e>
                    </m:d>
                    <m:r>
                      <a:rPr kumimoji="0" lang="en-US" altLang="zh-CN" sz="1600" b="1" i="1" u="none" strike="noStrike" kern="1200" cap="none" spc="0" normalizeH="0" baseline="0" noProof="0">
                        <a:ln>
                          <a:noFill/>
                        </a:ln>
                        <a:solidFill>
                          <a:prstClr val="black"/>
                        </a:solidFill>
                        <a:effectLst/>
                        <a:uLnTx/>
                        <a:uFillTx/>
                        <a:latin typeface="Cambria Math" panose="02040503050406030204" pitchFamily="18" charset="0"/>
                        <a:cs typeface="+mn-cs"/>
                      </a:rPr>
                      <m:t>=</m:t>
                    </m:r>
                    <m:sSub>
                      <m:sSubPr>
                        <m:ctrlPr>
                          <a:rPr kumimoji="0" lang="zh-CN"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𝔼</m:t>
                        </m:r>
                      </m:e>
                      <m:sub>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𝜋</m:t>
                        </m:r>
                      </m:sub>
                    </m:sSub>
                    <m:d>
                      <m:dPr>
                        <m:begChr m:val="["/>
                        <m:endChr m:val="]"/>
                        <m:ctrlPr>
                          <a:rPr kumimoji="0" lang="zh-CN"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ctrlPr>
                      </m:dPr>
                      <m:e>
                        <m:sSub>
                          <m:sSubPr>
                            <m:ctrlPr>
                              <a:rPr kumimoji="0" lang="zh-CN"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𝑅</m:t>
                            </m:r>
                          </m:e>
                          <m:sub>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𝑡</m:t>
                            </m:r>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+1</m:t>
                            </m:r>
                          </m:sub>
                        </m:sSub>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𝛾</m:t>
                        </m:r>
                        <m:sSub>
                          <m:sSubPr>
                            <m:ctrlPr>
                              <a:rPr kumimoji="0" lang="zh-CN"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𝑅</m:t>
                            </m:r>
                          </m:e>
                          <m:sub>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𝑡</m:t>
                            </m:r>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+2</m:t>
                            </m:r>
                          </m:sub>
                        </m:sSub>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m:t>
                        </m:r>
                        <m:sSup>
                          <m:sSupPr>
                            <m:ctrlPr>
                              <a:rPr kumimoji="0" lang="zh-CN"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ctrlPr>
                          </m:sSupPr>
                          <m:e>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𝛾</m:t>
                            </m:r>
                          </m:e>
                          <m:sup>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2</m:t>
                            </m:r>
                          </m:sup>
                        </m:sSup>
                        <m:sSub>
                          <m:sSubPr>
                            <m:ctrlPr>
                              <a:rPr kumimoji="0" lang="zh-CN"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𝑅</m:t>
                            </m:r>
                          </m:e>
                          <m:sub>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𝑡</m:t>
                            </m:r>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+3</m:t>
                            </m:r>
                          </m:sub>
                        </m:sSub>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m:t>
                        </m:r>
                      </m:e>
                      <m:e>
                        <m:sSub>
                          <m:sSubPr>
                            <m:ctrlPr>
                              <a:rPr kumimoji="0" lang="zh-CN"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𝑆</m:t>
                            </m:r>
                          </m:e>
                          <m:sub>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𝑡</m:t>
                            </m:r>
                          </m:sub>
                        </m:sSub>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𝑠</m:t>
                        </m:r>
                      </m:e>
                    </m:d>
                  </m:oMath>
                </a14:m>
                <a:endParaRPr kumimoji="0" lang="en-US" altLang="zh-CN" sz="1600" b="1" i="0" u="none" strike="noStrike" kern="1200" cap="none" spc="0" normalizeH="0" baseline="0" noProof="0" dirty="0">
                  <a:ln>
                    <a:noFill/>
                  </a:ln>
                  <a:solidFill>
                    <a:srgbClr val="C0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342900" marR="0" lvl="0"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en-US" sz="1600" b="1" i="0" u="none" strike="noStrike" kern="1200" cap="none" spc="0" normalizeH="0" baseline="0" noProof="0" dirty="0">
                    <a:ln>
                      <a:noFill/>
                    </a:ln>
                    <a:solidFill>
                      <a:srgbClr val="C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动作</a:t>
                </a:r>
                <a:r>
                  <a:rPr kumimoji="0" lang="en-US" altLang="zh-CN" sz="1600" b="1" i="0" u="none" strike="noStrike" kern="1200" cap="none" spc="0" normalizeH="0" baseline="0" noProof="0" dirty="0">
                    <a:ln>
                      <a:noFill/>
                    </a:ln>
                    <a:solidFill>
                      <a:srgbClr val="C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r>
                  <a:rPr kumimoji="0" lang="zh-CN" altLang="en-US" sz="1600" b="1" i="0" u="none" strike="noStrike" kern="1200" cap="none" spc="0" normalizeH="0" baseline="0" noProof="0" dirty="0">
                    <a:ln>
                      <a:noFill/>
                    </a:ln>
                    <a:solidFill>
                      <a:srgbClr val="C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价值函数</a:t>
                </a:r>
                <a:r>
                  <a:rPr kumimoji="0" lang="en-US" altLang="zh-CN" sz="1600" b="1" i="0" u="none" strike="noStrike" kern="1200" cap="none" spc="0" normalizeH="0" baseline="0" noProof="0" dirty="0">
                    <a:ln>
                      <a:noFill/>
                    </a:ln>
                    <a:solidFill>
                      <a:srgbClr val="C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(Action-Value Function)</a:t>
                </a:r>
                <a:r>
                  <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     </a:t>
                </a:r>
                <a14:m>
                  <m:oMath xmlns:m="http://schemas.openxmlformats.org/officeDocument/2006/math">
                    <m:sSub>
                      <m:sSubPr>
                        <m:ctrlPr>
                          <a:rPr kumimoji="0" lang="zh-CN"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𝑞</m:t>
                        </m:r>
                      </m:e>
                      <m:sub>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𝜋</m:t>
                        </m:r>
                      </m:sub>
                    </m:sSub>
                    <m:d>
                      <m:dPr>
                        <m:ctrlPr>
                          <a:rPr kumimoji="0" lang="zh-CN"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ctrlPr>
                      </m:dPr>
                      <m:e>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𝑠</m:t>
                        </m:r>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𝑎</m:t>
                        </m:r>
                      </m:e>
                    </m:d>
                    <m:r>
                      <a:rPr kumimoji="0" lang="en-US" altLang="zh-CN" sz="1600" b="1" i="1" u="none" strike="noStrike" kern="1200" cap="none" spc="0" normalizeH="0" baseline="0" noProof="0">
                        <a:ln>
                          <a:noFill/>
                        </a:ln>
                        <a:solidFill>
                          <a:prstClr val="black"/>
                        </a:solidFill>
                        <a:effectLst/>
                        <a:uLnTx/>
                        <a:uFillTx/>
                        <a:latin typeface="Cambria Math" panose="02040503050406030204" pitchFamily="18" charset="0"/>
                        <a:cs typeface="+mn-cs"/>
                      </a:rPr>
                      <m:t>=</m:t>
                    </m:r>
                    <m:sSub>
                      <m:sSubPr>
                        <m:ctrlPr>
                          <a:rPr kumimoji="0" lang="zh-CN"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𝔼</m:t>
                        </m:r>
                      </m:e>
                      <m:sub>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𝜋</m:t>
                        </m:r>
                      </m:sub>
                    </m:sSub>
                    <m:d>
                      <m:dPr>
                        <m:begChr m:val="["/>
                        <m:endChr m:val="]"/>
                        <m:ctrlPr>
                          <a:rPr kumimoji="0" lang="zh-CN"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ctrlPr>
                      </m:dPr>
                      <m:e>
                        <m:sSub>
                          <m:sSubPr>
                            <m:ctrlPr>
                              <a:rPr kumimoji="0" lang="zh-CN"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𝑅</m:t>
                            </m:r>
                          </m:e>
                          <m:sub>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𝑡</m:t>
                            </m:r>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+1</m:t>
                            </m:r>
                          </m:sub>
                        </m:sSub>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𝛾</m:t>
                        </m:r>
                        <m:sSub>
                          <m:sSubPr>
                            <m:ctrlPr>
                              <a:rPr kumimoji="0" lang="zh-CN"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𝑅</m:t>
                            </m:r>
                          </m:e>
                          <m:sub>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𝑡</m:t>
                            </m:r>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+2</m:t>
                            </m:r>
                          </m:sub>
                        </m:sSub>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m:t>
                        </m:r>
                        <m:sSup>
                          <m:sSupPr>
                            <m:ctrlPr>
                              <a:rPr kumimoji="0" lang="zh-CN"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ctrlPr>
                          </m:sSupPr>
                          <m:e>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𝛾</m:t>
                            </m:r>
                          </m:e>
                          <m:sup>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2</m:t>
                            </m:r>
                          </m:sup>
                        </m:sSup>
                        <m:sSub>
                          <m:sSubPr>
                            <m:ctrlPr>
                              <a:rPr kumimoji="0" lang="zh-CN"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𝑅</m:t>
                            </m:r>
                          </m:e>
                          <m:sub>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𝑡</m:t>
                            </m:r>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+3</m:t>
                            </m:r>
                          </m:sub>
                        </m:sSub>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m:t>
                        </m:r>
                      </m:e>
                      <m:e>
                        <m:sSub>
                          <m:sSubPr>
                            <m:ctrlPr>
                              <a:rPr kumimoji="0" lang="zh-CN"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𝑆</m:t>
                            </m:r>
                          </m:e>
                          <m:sub>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𝑡</m:t>
                            </m:r>
                          </m:sub>
                        </m:sSub>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𝑠</m:t>
                        </m:r>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m:t>
                        </m:r>
                        <m:sSub>
                          <m:sSubPr>
                            <m:ctrlPr>
                              <a:rPr kumimoji="0" lang="zh-CN"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𝐴</m:t>
                            </m:r>
                          </m:e>
                          <m:sub>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𝑡</m:t>
                            </m:r>
                          </m:sub>
                        </m:sSub>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𝑎</m:t>
                        </m:r>
                      </m:e>
                    </m:d>
                  </m:oMath>
                </a14:m>
                <a:endPar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mc:Choice>
        <mc:Fallback xmlns="">
          <p:sp>
            <p:nvSpPr>
              <p:cNvPr id="20" name="矩形 19">
                <a:extLst>
                  <a:ext uri="{FF2B5EF4-FFF2-40B4-BE49-F238E27FC236}">
                    <a16:creationId xmlns:a16="http://schemas.microsoft.com/office/drawing/2014/main" id="{453245EB-013B-4ABD-8ED6-EB10E430B0C1}"/>
                  </a:ext>
                </a:extLst>
              </p:cNvPr>
              <p:cNvSpPr>
                <a:spLocks noRot="1" noChangeAspect="1" noMove="1" noResize="1" noEditPoints="1" noAdjustHandles="1" noChangeArrowheads="1" noChangeShapeType="1" noTextEdit="1"/>
              </p:cNvSpPr>
              <p:nvPr/>
            </p:nvSpPr>
            <p:spPr>
              <a:xfrm>
                <a:off x="1457552" y="2158838"/>
                <a:ext cx="9650437" cy="887422"/>
              </a:xfrm>
              <a:prstGeom prst="rect">
                <a:avLst/>
              </a:prstGeom>
              <a:blipFill>
                <a:blip r:embed="rId4"/>
                <a:stretch>
                  <a:fillRect l="-253" b="-6164"/>
                </a:stretch>
              </a:blipFill>
            </p:spPr>
            <p:txBody>
              <a:bodyPr/>
              <a:lstStyle/>
              <a:p>
                <a:r>
                  <a:rPr lang="zh-CN" altLang="en-US">
                    <a:noFill/>
                  </a:rPr>
                  <a:t> </a:t>
                </a:r>
              </a:p>
            </p:txBody>
          </p:sp>
        </mc:Fallback>
      </mc:AlternateContent>
      <p:sp>
        <p:nvSpPr>
          <p:cNvPr id="21" name="文本框 20">
            <a:extLst>
              <a:ext uri="{FF2B5EF4-FFF2-40B4-BE49-F238E27FC236}">
                <a16:creationId xmlns:a16="http://schemas.microsoft.com/office/drawing/2014/main" id="{627EA10C-AE7D-4EB1-84FB-3F14EB7464D8}"/>
              </a:ext>
            </a:extLst>
          </p:cNvPr>
          <p:cNvSpPr txBox="1"/>
          <p:nvPr/>
        </p:nvSpPr>
        <p:spPr>
          <a:xfrm>
            <a:off x="1200443" y="1335890"/>
            <a:ext cx="9519139" cy="881460"/>
          </a:xfrm>
          <a:prstGeom prst="rect">
            <a:avLst/>
          </a:prstGeom>
          <a:noFill/>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zh-CN" altLang="zh-CN" sz="1800" b="0" i="0" u="none" strike="noStrike" kern="100" cap="none" spc="0" normalizeH="0" baseline="0" noProof="0" dirty="0">
                <a:ln>
                  <a:noFill/>
                </a:ln>
                <a:solidFill>
                  <a:srgbClr val="000000"/>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贝尔曼方程（</a:t>
            </a:r>
            <a:r>
              <a:rPr kumimoji="0" lang="en-US" altLang="zh-CN" sz="1800" b="0" i="0" u="none" strike="noStrike" kern="100" cap="none" spc="0" normalizeH="0" baseline="0" noProof="0" dirty="0">
                <a:ln>
                  <a:noFill/>
                </a:ln>
                <a:solidFill>
                  <a:srgbClr val="000000"/>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Bellman Equation</a:t>
            </a:r>
            <a:r>
              <a:rPr kumimoji="0" lang="zh-CN" altLang="zh-CN" sz="1800" b="0" i="0" u="none" strike="noStrike" kern="100" cap="none" spc="0" normalizeH="0" baseline="0" noProof="0" dirty="0">
                <a:ln>
                  <a:noFill/>
                </a:ln>
                <a:solidFill>
                  <a:srgbClr val="000000"/>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）也被称作动态规划方程（</a:t>
            </a:r>
            <a:r>
              <a:rPr kumimoji="0" lang="en-US" altLang="zh-CN" sz="1800" b="0" i="0" u="none" strike="noStrike" kern="100" cap="none" spc="0" normalizeH="0" baseline="0" noProof="0" dirty="0">
                <a:ln>
                  <a:noFill/>
                </a:ln>
                <a:solidFill>
                  <a:srgbClr val="000000"/>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Dynamic Programming Equation</a:t>
            </a:r>
            <a:r>
              <a:rPr kumimoji="0" lang="zh-CN" altLang="zh-CN" sz="1800" b="0" i="0" u="none" strike="noStrike" kern="100" cap="none" spc="0" normalizeH="0" baseline="0" noProof="0" dirty="0">
                <a:ln>
                  <a:noFill/>
                </a:ln>
                <a:solidFill>
                  <a:srgbClr val="000000"/>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），由理查德</a:t>
            </a:r>
            <a:r>
              <a:rPr kumimoji="0" lang="en-US" altLang="zh-CN" sz="1800" b="0" i="0" u="none" strike="noStrike" kern="100" cap="none" spc="0" normalizeH="0" baseline="0" noProof="0" dirty="0">
                <a:ln>
                  <a:noFill/>
                </a:ln>
                <a:solidFill>
                  <a:srgbClr val="000000"/>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a:t>
            </a:r>
            <a:r>
              <a:rPr kumimoji="0" lang="zh-CN" altLang="zh-CN" sz="1800" b="0" i="0" u="none" strike="noStrike" kern="100" cap="none" spc="0" normalizeH="0" baseline="0" noProof="0" dirty="0">
                <a:ln>
                  <a:noFill/>
                </a:ln>
                <a:solidFill>
                  <a:srgbClr val="000000"/>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贝尔曼（</a:t>
            </a:r>
            <a:r>
              <a:rPr kumimoji="0" lang="en-US" altLang="zh-CN" sz="1800" b="0" i="0" u="none" strike="noStrike" kern="100" cap="none" spc="0" normalizeH="0" baseline="0" noProof="0" dirty="0">
                <a:ln>
                  <a:noFill/>
                </a:ln>
                <a:solidFill>
                  <a:srgbClr val="000000"/>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Richard Bellman</a:t>
            </a:r>
            <a:r>
              <a:rPr kumimoji="0" lang="zh-CN" altLang="zh-CN" sz="1800" b="0" i="0" u="none" strike="noStrike" kern="100" cap="none" spc="0" normalizeH="0" baseline="0" noProof="0" dirty="0">
                <a:ln>
                  <a:noFill/>
                </a:ln>
                <a:solidFill>
                  <a:srgbClr val="000000"/>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）提出。</a:t>
            </a:r>
            <a:endParaRPr kumimoji="0" lang="zh-CN" altLang="zh-CN" sz="1400" b="0" i="0" u="none" strike="noStrike" kern="1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cxnSp>
        <p:nvCxnSpPr>
          <p:cNvPr id="22" name="直接连接符 21">
            <a:extLst>
              <a:ext uri="{FF2B5EF4-FFF2-40B4-BE49-F238E27FC236}">
                <a16:creationId xmlns:a16="http://schemas.microsoft.com/office/drawing/2014/main" id="{2EB44DAA-9C22-4FDD-8671-48FD99E01F54}"/>
              </a:ext>
            </a:extLst>
          </p:cNvPr>
          <p:cNvCxnSpPr>
            <a:cxnSpLocks/>
          </p:cNvCxnSpPr>
          <p:nvPr/>
        </p:nvCxnSpPr>
        <p:spPr>
          <a:xfrm>
            <a:off x="1438546" y="3133578"/>
            <a:ext cx="9281036" cy="0"/>
          </a:xfrm>
          <a:prstGeom prst="line">
            <a:avLst/>
          </a:prstGeom>
          <a:ln w="31750"/>
        </p:spPr>
        <p:style>
          <a:lnRef idx="1">
            <a:schemeClr val="accent1"/>
          </a:lnRef>
          <a:fillRef idx="0">
            <a:schemeClr val="accent1"/>
          </a:fillRef>
          <a:effectRef idx="0">
            <a:schemeClr val="accent1"/>
          </a:effectRef>
          <a:fontRef idx="minor">
            <a:schemeClr val="tx1"/>
          </a:fontRef>
        </p:style>
      </p:cxnSp>
      <p:sp>
        <p:nvSpPr>
          <p:cNvPr id="24" name="文本框 23">
            <a:extLst>
              <a:ext uri="{FF2B5EF4-FFF2-40B4-BE49-F238E27FC236}">
                <a16:creationId xmlns:a16="http://schemas.microsoft.com/office/drawing/2014/main" id="{1CF189EE-BD99-4E72-9422-9A6C51825CD5}"/>
              </a:ext>
            </a:extLst>
          </p:cNvPr>
          <p:cNvSpPr txBox="1"/>
          <p:nvPr/>
        </p:nvSpPr>
        <p:spPr>
          <a:xfrm>
            <a:off x="1872134" y="5480631"/>
            <a:ext cx="8821271" cy="458074"/>
          </a:xfrm>
          <a:prstGeom prst="rect">
            <a:avLst/>
          </a:prstGeom>
          <a:noFill/>
        </p:spPr>
        <p:txBody>
          <a:bodyPr wrap="square">
            <a:spAutoFit/>
          </a:bodyPr>
          <a:lstStyle/>
          <a:p>
            <a:pPr marL="0" marR="0" lvl="0" indent="304800" algn="just" defTabSz="914400" rtl="0" eaLnBrk="1" fontAlgn="auto" latinLnBrk="0" hangingPunct="1">
              <a:lnSpc>
                <a:spcPct val="150000"/>
              </a:lnSpc>
              <a:spcBef>
                <a:spcPts val="0"/>
              </a:spcBef>
              <a:spcAft>
                <a:spcPts val="0"/>
              </a:spcAft>
              <a:buClrTx/>
              <a:buSzTx/>
              <a:buFontTx/>
              <a:buNone/>
              <a:tabLst/>
              <a:defRPr/>
            </a:pPr>
            <a:r>
              <a:rPr kumimoji="0" lang="zh-CN" altLang="en-US" sz="1800" b="0" i="0" u="none" strike="noStrike" kern="1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   </a:t>
            </a:r>
            <a:r>
              <a:rPr kumimoji="0" lang="zh-CN" altLang="en-US" sz="1600" b="0" i="0" u="none" strike="noStrike" kern="1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动作</a:t>
            </a:r>
            <a:r>
              <a:rPr kumimoji="0" lang="en-US" altLang="zh-CN" sz="1600" b="0" i="0" u="none" strike="noStrike" kern="1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a:t>
            </a:r>
            <a:r>
              <a:rPr kumimoji="0" lang="zh-CN" altLang="en-US" sz="1600" b="0" i="0" u="none" strike="noStrike" kern="1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价值函数取值同样与时间没有关系，而是与瞬时奖励和下一步的状态和动作有关。</a:t>
            </a:r>
            <a:endParaRPr kumimoji="0" lang="zh-CN" altLang="zh-CN" sz="1600" b="0" i="0" u="none" strike="noStrike" kern="1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697257209"/>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583380" y="726948"/>
            <a:ext cx="7464387" cy="497934"/>
            <a:chOff x="4099943" y="2819853"/>
            <a:chExt cx="2570275" cy="497934"/>
          </a:xfrm>
        </p:grpSpPr>
        <p:sp>
          <p:nvSpPr>
            <p:cNvPr id="4" name="平行四边形 3"/>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5" name="平行四边形 4"/>
            <p:cNvSpPr/>
            <p:nvPr/>
          </p:nvSpPr>
          <p:spPr bwMode="auto">
            <a:xfrm>
              <a:off x="4122533" y="2819853"/>
              <a:ext cx="2547685"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6" name="矩形 5"/>
            <p:cNvSpPr/>
            <p:nvPr/>
          </p:nvSpPr>
          <p:spPr>
            <a:xfrm>
              <a:off x="4216534" y="2853798"/>
              <a:ext cx="2359684" cy="400110"/>
            </a:xfrm>
            <a:prstGeom prst="rect">
              <a:avLst/>
            </a:prstGeom>
          </p:spPr>
          <p:txBody>
            <a:bodyPr wrap="square">
              <a:spAutoFit/>
            </a:bodyPr>
            <a:lstStyle/>
            <a:p>
              <a:pPr marL="0" marR="0" lvl="0" indent="0" algn="ctr" defTabSz="914400" rtl="0" eaLnBrk="1" fontAlgn="auto" latinLnBrk="0" hangingPunct="1">
                <a:lnSpc>
                  <a:spcPct val="100000"/>
                </a:lnSpc>
                <a:spcBef>
                  <a:spcPct val="50000"/>
                </a:spcBef>
                <a:spcAft>
                  <a:spcPts val="0"/>
                </a:spcAft>
                <a:buClrTx/>
                <a:buSzTx/>
                <a:buFontTx/>
                <a:buNone/>
                <a:tabLst/>
                <a:defRPr/>
              </a:pPr>
              <a:r>
                <a:rPr kumimoji="0" lang="zh-CN" altLang="en-US" sz="2000" b="1" i="0" u="none" strike="noStrike" kern="1200" cap="none" spc="0" normalizeH="0" baseline="0" noProof="0" dirty="0">
                  <a:ln>
                    <a:noFill/>
                  </a:ln>
                  <a:solidFill>
                    <a:prstClr val="black">
                      <a:lumMod val="95000"/>
                      <a:lumOff val="5000"/>
                    </a:prstClr>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强化学习</a:t>
              </a:r>
              <a:r>
                <a:rPr kumimoji="0" lang="en-US" altLang="zh-CN" sz="2000" b="1" i="0" u="none" strike="noStrike" kern="1200" cap="none" spc="0" normalizeH="0" baseline="0" noProof="0" dirty="0">
                  <a:ln>
                    <a:noFill/>
                  </a:ln>
                  <a:solidFill>
                    <a:prstClr val="black">
                      <a:lumMod val="95000"/>
                      <a:lumOff val="5000"/>
                    </a:prstClr>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0" lang="zh-CN" altLang="zh-CN" sz="2000" b="0" i="0" u="none" strike="noStrike" kern="100" cap="none" spc="0" normalizeH="0" baseline="0" noProof="0" dirty="0">
                  <a:ln>
                    <a:noFill/>
                  </a:ln>
                  <a:solidFill>
                    <a:srgbClr val="000000"/>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贝尔曼方程</a:t>
              </a:r>
              <a:endParaRPr kumimoji="0" lang="zh-CN" altLang="en-US" sz="2000" b="1" i="0" u="none" strike="noStrike" kern="120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endParaRPr>
            </a:p>
          </p:txBody>
        </p:sp>
      </p:grpSp>
      <p:sp>
        <p:nvSpPr>
          <p:cNvPr id="23" name="矩形 22">
            <a:extLst>
              <a:ext uri="{FF2B5EF4-FFF2-40B4-BE49-F238E27FC236}">
                <a16:creationId xmlns:a16="http://schemas.microsoft.com/office/drawing/2014/main" id="{6F77A2E9-3941-4386-A0DF-CDEBD25143F3}"/>
              </a:ext>
            </a:extLst>
          </p:cNvPr>
          <p:cNvSpPr/>
          <p:nvPr/>
        </p:nvSpPr>
        <p:spPr>
          <a:xfrm>
            <a:off x="852473" y="129010"/>
            <a:ext cx="2236510"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mn-cs"/>
              </a:rPr>
              <a:t>一、</a:t>
            </a: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强化学习问题定义</a:t>
            </a:r>
          </a:p>
        </p:txBody>
      </p:sp>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id="{9BA6E0C2-A18D-43D5-BE69-727926C89E55}"/>
                  </a:ext>
                </a:extLst>
              </p:cNvPr>
              <p:cNvSpPr/>
              <p:nvPr/>
            </p:nvSpPr>
            <p:spPr>
              <a:xfrm>
                <a:off x="3320255" y="3236818"/>
                <a:ext cx="8159392" cy="39209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zh-CN"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CN" sz="1600" b="0" i="1" u="none" strike="noStrike" kern="1200" cap="none" spc="0" normalizeH="0" baseline="0" noProof="0">
                              <a:ln>
                                <a:noFill/>
                              </a:ln>
                              <a:solidFill>
                                <a:prstClr val="black"/>
                              </a:solidFill>
                              <a:effectLst/>
                              <a:uLnTx/>
                              <a:uFillTx/>
                              <a:latin typeface="Cambria Math"/>
                              <a:cs typeface="+mn-cs"/>
                            </a:rPr>
                            <m:t>𝑞</m:t>
                          </m:r>
                        </m:e>
                        <m:sub>
                          <m:r>
                            <a:rPr kumimoji="0" lang="en-US" altLang="zh-CN" sz="1600" b="0" i="1" u="none" strike="noStrike" kern="1200" cap="none" spc="0" normalizeH="0" baseline="0" noProof="0">
                              <a:ln>
                                <a:noFill/>
                              </a:ln>
                              <a:solidFill>
                                <a:prstClr val="black"/>
                              </a:solidFill>
                              <a:effectLst/>
                              <a:uLnTx/>
                              <a:uFillTx/>
                              <a:latin typeface="Cambria Math"/>
                              <a:cs typeface="+mn-cs"/>
                            </a:rPr>
                            <m:t>𝜋</m:t>
                          </m:r>
                        </m:sub>
                      </m:sSub>
                      <m:d>
                        <m:dPr>
                          <m:ctrlPr>
                            <a:rPr kumimoji="0" lang="zh-CN"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ctrlPr>
                        </m:dPr>
                        <m:e>
                          <m:r>
                            <a:rPr kumimoji="0" lang="en-US" altLang="zh-CN" sz="1600" b="0" i="1" u="none" strike="noStrike" kern="1200" cap="none" spc="0" normalizeH="0" baseline="0" noProof="0">
                              <a:ln>
                                <a:noFill/>
                              </a:ln>
                              <a:solidFill>
                                <a:prstClr val="black"/>
                              </a:solidFill>
                              <a:effectLst/>
                              <a:uLnTx/>
                              <a:uFillTx/>
                              <a:latin typeface="Cambria Math"/>
                              <a:cs typeface="+mn-cs"/>
                            </a:rPr>
                            <m:t>𝑠</m:t>
                          </m:r>
                          <m:r>
                            <a:rPr kumimoji="0" lang="en-US" altLang="zh-CN" sz="1600" b="0" i="1" u="none" strike="noStrike" kern="1200" cap="none" spc="0" normalizeH="0" baseline="0" noProof="0">
                              <a:ln>
                                <a:noFill/>
                              </a:ln>
                              <a:solidFill>
                                <a:prstClr val="black"/>
                              </a:solidFill>
                              <a:effectLst/>
                              <a:uLnTx/>
                              <a:uFillTx/>
                              <a:latin typeface="Cambria Math"/>
                              <a:cs typeface="+mn-cs"/>
                            </a:rPr>
                            <m:t>,</m:t>
                          </m:r>
                          <m:r>
                            <a:rPr kumimoji="0" lang="en-US" altLang="zh-CN" sz="1600" b="0" i="1" u="none" strike="noStrike" kern="1200" cap="none" spc="0" normalizeH="0" baseline="0" noProof="0">
                              <a:ln>
                                <a:noFill/>
                              </a:ln>
                              <a:solidFill>
                                <a:prstClr val="black"/>
                              </a:solidFill>
                              <a:effectLst/>
                              <a:uLnTx/>
                              <a:uFillTx/>
                              <a:latin typeface="Cambria Math"/>
                              <a:cs typeface="+mn-cs"/>
                            </a:rPr>
                            <m:t>𝑎</m:t>
                          </m:r>
                        </m:e>
                      </m:d>
                      <m:r>
                        <a:rPr kumimoji="0" lang="en-US" altLang="zh-CN" sz="1600" b="0" i="1" u="none" strike="noStrike" kern="1200" cap="none" spc="0" normalizeH="0" baseline="0" noProof="0">
                          <a:ln>
                            <a:noFill/>
                          </a:ln>
                          <a:solidFill>
                            <a:prstClr val="black"/>
                          </a:solidFill>
                          <a:effectLst/>
                          <a:uLnTx/>
                          <a:uFillTx/>
                          <a:latin typeface="Cambria Math"/>
                          <a:cs typeface="+mn-cs"/>
                        </a:rPr>
                        <m:t>=</m:t>
                      </m:r>
                      <m:sSub>
                        <m:sSubPr>
                          <m:ctrlPr>
                            <a:rPr kumimoji="0" lang="zh-CN"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CN" sz="1600" b="0" i="1" u="none" strike="noStrike" kern="1200" cap="none" spc="0" normalizeH="0" baseline="0" noProof="0">
                              <a:ln>
                                <a:noFill/>
                              </a:ln>
                              <a:solidFill>
                                <a:prstClr val="black"/>
                              </a:solidFill>
                              <a:effectLst/>
                              <a:uLnTx/>
                              <a:uFillTx/>
                              <a:latin typeface="Cambria Math"/>
                              <a:cs typeface="+mn-cs"/>
                            </a:rPr>
                            <m:t>𝔼</m:t>
                          </m:r>
                        </m:e>
                        <m:sub>
                          <m:sSup>
                            <m:sSupPr>
                              <m:ctrlPr>
                                <a:rPr kumimoji="0" lang="zh-CN"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ctrlPr>
                            </m:sSupPr>
                            <m:e>
                              <m:r>
                                <a:rPr kumimoji="0" lang="en-US" altLang="zh-CN" sz="1600" b="0" i="1" u="none" strike="noStrike" kern="1200" cap="none" spc="0" normalizeH="0" baseline="0" noProof="0">
                                  <a:ln>
                                    <a:noFill/>
                                  </a:ln>
                                  <a:solidFill>
                                    <a:prstClr val="black"/>
                                  </a:solidFill>
                                  <a:effectLst/>
                                  <a:uLnTx/>
                                  <a:uFillTx/>
                                  <a:latin typeface="Cambria Math"/>
                                  <a:cs typeface="+mn-cs"/>
                                </a:rPr>
                                <m:t>𝑠</m:t>
                              </m:r>
                            </m:e>
                            <m:sup>
                              <m:r>
                                <a:rPr kumimoji="0" lang="en-US" altLang="zh-CN" sz="1600" b="0" i="1" u="none" strike="noStrike" kern="1200" cap="none" spc="0" normalizeH="0" baseline="0" noProof="0">
                                  <a:ln>
                                    <a:noFill/>
                                  </a:ln>
                                  <a:solidFill>
                                    <a:prstClr val="black"/>
                                  </a:solidFill>
                                  <a:effectLst/>
                                  <a:uLnTx/>
                                  <a:uFillTx/>
                                  <a:latin typeface="Cambria Math"/>
                                  <a:cs typeface="+mn-cs"/>
                                </a:rPr>
                                <m:t>′</m:t>
                              </m:r>
                            </m:sup>
                          </m:sSup>
                          <m:r>
                            <a:rPr kumimoji="0" lang="en-US" altLang="zh-CN" sz="1600" b="0" i="1" u="none" strike="noStrike" kern="1200" cap="none" spc="0" normalizeH="0" baseline="0" noProof="0">
                              <a:ln>
                                <a:noFill/>
                              </a:ln>
                              <a:solidFill>
                                <a:prstClr val="black"/>
                              </a:solidFill>
                              <a:effectLst/>
                              <a:uLnTx/>
                              <a:uFillTx/>
                              <a:latin typeface="Cambria Math"/>
                              <a:cs typeface="+mn-cs"/>
                            </a:rPr>
                            <m:t>~</m:t>
                          </m:r>
                          <m:r>
                            <a:rPr kumimoji="0" lang="en-US" altLang="zh-CN" sz="1600" b="0" i="1" u="none" strike="noStrike" kern="1200" cap="none" spc="0" normalizeH="0" baseline="0" noProof="0">
                              <a:ln>
                                <a:noFill/>
                              </a:ln>
                              <a:solidFill>
                                <a:prstClr val="black"/>
                              </a:solidFill>
                              <a:effectLst/>
                              <a:uLnTx/>
                              <a:uFillTx/>
                              <a:latin typeface="Cambria Math"/>
                              <a:cs typeface="+mn-cs"/>
                            </a:rPr>
                            <m:t>𝑃</m:t>
                          </m:r>
                          <m:r>
                            <a:rPr kumimoji="0" lang="en-US" altLang="zh-CN" sz="1600" b="0" i="1" u="none" strike="noStrike" kern="1200" cap="none" spc="0" normalizeH="0" baseline="0" noProof="0">
                              <a:ln>
                                <a:noFill/>
                              </a:ln>
                              <a:solidFill>
                                <a:prstClr val="black"/>
                              </a:solidFill>
                              <a:effectLst/>
                              <a:uLnTx/>
                              <a:uFillTx/>
                              <a:latin typeface="Cambria Math"/>
                              <a:cs typeface="+mn-cs"/>
                            </a:rPr>
                            <m:t>(⋅|</m:t>
                          </m:r>
                          <m:r>
                            <a:rPr kumimoji="0" lang="en-US" altLang="zh-CN" sz="1600" b="0" i="1" u="none" strike="noStrike" kern="1200" cap="none" spc="0" normalizeH="0" baseline="0" noProof="0">
                              <a:ln>
                                <a:noFill/>
                              </a:ln>
                              <a:solidFill>
                                <a:prstClr val="black"/>
                              </a:solidFill>
                              <a:effectLst/>
                              <a:uLnTx/>
                              <a:uFillTx/>
                              <a:latin typeface="Cambria Math"/>
                              <a:cs typeface="+mn-cs"/>
                            </a:rPr>
                            <m:t>𝑠</m:t>
                          </m:r>
                          <m:r>
                            <a:rPr kumimoji="0" lang="en-US" altLang="zh-CN" sz="1600" b="0" i="1" u="none" strike="noStrike" kern="1200" cap="none" spc="0" normalizeH="0" baseline="0" noProof="0">
                              <a:ln>
                                <a:noFill/>
                              </a:ln>
                              <a:solidFill>
                                <a:prstClr val="black"/>
                              </a:solidFill>
                              <a:effectLst/>
                              <a:uLnTx/>
                              <a:uFillTx/>
                              <a:latin typeface="Cambria Math"/>
                              <a:cs typeface="+mn-cs"/>
                            </a:rPr>
                            <m:t>,</m:t>
                          </m:r>
                          <m:r>
                            <a:rPr kumimoji="0" lang="en-US" altLang="zh-CN" sz="1600" b="0" i="1" u="none" strike="noStrike" kern="1200" cap="none" spc="0" normalizeH="0" baseline="0" noProof="0">
                              <a:ln>
                                <a:noFill/>
                              </a:ln>
                              <a:solidFill>
                                <a:prstClr val="black"/>
                              </a:solidFill>
                              <a:effectLst/>
                              <a:uLnTx/>
                              <a:uFillTx/>
                              <a:latin typeface="Cambria Math"/>
                              <a:cs typeface="+mn-cs"/>
                            </a:rPr>
                            <m:t>𝑎</m:t>
                          </m:r>
                          <m:r>
                            <a:rPr kumimoji="0" lang="en-US" altLang="zh-CN" sz="1600" b="0" i="1" u="none" strike="noStrike" kern="1200" cap="none" spc="0" normalizeH="0" baseline="0" noProof="0">
                              <a:ln>
                                <a:noFill/>
                              </a:ln>
                              <a:solidFill>
                                <a:prstClr val="black"/>
                              </a:solidFill>
                              <a:effectLst/>
                              <a:uLnTx/>
                              <a:uFillTx/>
                              <a:latin typeface="Cambria Math"/>
                              <a:cs typeface="+mn-cs"/>
                            </a:rPr>
                            <m:t>)</m:t>
                          </m:r>
                        </m:sub>
                      </m:sSub>
                      <m:r>
                        <a:rPr kumimoji="0" lang="en-US" altLang="zh-CN" sz="1600" b="0" i="0" u="none" strike="noStrike" kern="1200" cap="none" spc="0" normalizeH="0" baseline="0" noProof="0">
                          <a:ln>
                            <a:noFill/>
                          </a:ln>
                          <a:solidFill>
                            <a:prstClr val="black"/>
                          </a:solidFill>
                          <a:effectLst/>
                          <a:uLnTx/>
                          <a:uFillTx/>
                          <a:latin typeface="Cambria Math"/>
                          <a:cs typeface="+mn-cs"/>
                        </a:rPr>
                        <m:t>[</m:t>
                      </m:r>
                      <m:r>
                        <a:rPr kumimoji="0" lang="en-US" altLang="zh-CN" sz="1600" b="0" i="1" u="none" strike="noStrike" kern="1200" cap="none" spc="0" normalizeH="0" baseline="0" noProof="0">
                          <a:ln>
                            <a:noFill/>
                          </a:ln>
                          <a:solidFill>
                            <a:prstClr val="black"/>
                          </a:solidFill>
                          <a:effectLst/>
                          <a:uLnTx/>
                          <a:uFillTx/>
                          <a:latin typeface="Cambria Math"/>
                          <a:cs typeface="+mn-cs"/>
                        </a:rPr>
                        <m:t>𝑅</m:t>
                      </m:r>
                      <m:d>
                        <m:dPr>
                          <m:ctrlPr>
                            <a:rPr kumimoji="0" lang="zh-CN"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ctrlPr>
                        </m:dPr>
                        <m:e>
                          <m:r>
                            <a:rPr kumimoji="0" lang="en-US" altLang="zh-CN" sz="1600" b="0" i="1" u="none" strike="noStrike" kern="1200" cap="none" spc="0" normalizeH="0" baseline="0" noProof="0">
                              <a:ln>
                                <a:noFill/>
                              </a:ln>
                              <a:solidFill>
                                <a:prstClr val="black"/>
                              </a:solidFill>
                              <a:effectLst/>
                              <a:uLnTx/>
                              <a:uFillTx/>
                              <a:latin typeface="Cambria Math"/>
                              <a:cs typeface="+mn-cs"/>
                            </a:rPr>
                            <m:t>𝑠</m:t>
                          </m:r>
                          <m:r>
                            <a:rPr kumimoji="0" lang="en-US" altLang="zh-CN" sz="1600" b="0" i="1" u="none" strike="noStrike" kern="1200" cap="none" spc="0" normalizeH="0" baseline="0" noProof="0">
                              <a:ln>
                                <a:noFill/>
                              </a:ln>
                              <a:solidFill>
                                <a:prstClr val="black"/>
                              </a:solidFill>
                              <a:effectLst/>
                              <a:uLnTx/>
                              <a:uFillTx/>
                              <a:latin typeface="Cambria Math"/>
                              <a:cs typeface="+mn-cs"/>
                            </a:rPr>
                            <m:t>,</m:t>
                          </m:r>
                          <m:r>
                            <a:rPr kumimoji="0" lang="en-US" altLang="zh-CN" sz="1600" b="0" i="1" u="none" strike="noStrike" kern="1200" cap="none" spc="0" normalizeH="0" baseline="0" noProof="0">
                              <a:ln>
                                <a:noFill/>
                              </a:ln>
                              <a:solidFill>
                                <a:prstClr val="black"/>
                              </a:solidFill>
                              <a:effectLst/>
                              <a:uLnTx/>
                              <a:uFillTx/>
                              <a:latin typeface="Cambria Math"/>
                              <a:cs typeface="+mn-cs"/>
                            </a:rPr>
                            <m:t>𝑎</m:t>
                          </m:r>
                          <m:r>
                            <a:rPr kumimoji="0" lang="en-US" altLang="zh-CN" sz="1600" b="0" i="1" u="none" strike="noStrike" kern="1200" cap="none" spc="0" normalizeH="0" baseline="0" noProof="0">
                              <a:ln>
                                <a:noFill/>
                              </a:ln>
                              <a:solidFill>
                                <a:prstClr val="black"/>
                              </a:solidFill>
                              <a:effectLst/>
                              <a:uLnTx/>
                              <a:uFillTx/>
                              <a:latin typeface="Cambria Math"/>
                              <a:cs typeface="+mn-cs"/>
                            </a:rPr>
                            <m:t>,</m:t>
                          </m:r>
                          <m:sSup>
                            <m:sSupPr>
                              <m:ctrlPr>
                                <a:rPr kumimoji="0" lang="zh-CN"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ctrlPr>
                            </m:sSupPr>
                            <m:e>
                              <m:r>
                                <a:rPr kumimoji="0" lang="en-US" altLang="zh-CN" sz="1600" b="0" i="1" u="none" strike="noStrike" kern="1200" cap="none" spc="0" normalizeH="0" baseline="0" noProof="0">
                                  <a:ln>
                                    <a:noFill/>
                                  </a:ln>
                                  <a:solidFill>
                                    <a:prstClr val="black"/>
                                  </a:solidFill>
                                  <a:effectLst/>
                                  <a:uLnTx/>
                                  <a:uFillTx/>
                                  <a:latin typeface="Cambria Math"/>
                                  <a:cs typeface="+mn-cs"/>
                                </a:rPr>
                                <m:t>𝑠</m:t>
                              </m:r>
                            </m:e>
                            <m:sup>
                              <m:r>
                                <a:rPr kumimoji="0" lang="en-US" altLang="zh-CN" sz="1600" b="0" i="1" u="none" strike="noStrike" kern="1200" cap="none" spc="0" normalizeH="0" baseline="0" noProof="0">
                                  <a:ln>
                                    <a:noFill/>
                                  </a:ln>
                                  <a:solidFill>
                                    <a:prstClr val="black"/>
                                  </a:solidFill>
                                  <a:effectLst/>
                                  <a:uLnTx/>
                                  <a:uFillTx/>
                                  <a:latin typeface="Cambria Math"/>
                                  <a:cs typeface="+mn-cs"/>
                                </a:rPr>
                                <m:t>′</m:t>
                              </m:r>
                            </m:sup>
                          </m:sSup>
                        </m:e>
                      </m:d>
                      <m:r>
                        <a:rPr kumimoji="0" lang="en-US" altLang="zh-CN" sz="1600" b="0" i="1" u="none" strike="noStrike" kern="1200" cap="none" spc="0" normalizeH="0" baseline="0" noProof="0">
                          <a:ln>
                            <a:noFill/>
                          </a:ln>
                          <a:solidFill>
                            <a:prstClr val="black"/>
                          </a:solidFill>
                          <a:effectLst/>
                          <a:uLnTx/>
                          <a:uFillTx/>
                          <a:latin typeface="Cambria Math"/>
                          <a:cs typeface="+mn-cs"/>
                        </a:rPr>
                        <m:t>+</m:t>
                      </m:r>
                      <m:r>
                        <a:rPr kumimoji="0" lang="en-US" altLang="zh-CN" sz="1600" b="0" i="1" u="none" strike="noStrike" kern="1200" cap="none" spc="0" normalizeH="0" baseline="0" noProof="0">
                          <a:ln>
                            <a:noFill/>
                          </a:ln>
                          <a:solidFill>
                            <a:prstClr val="black"/>
                          </a:solidFill>
                          <a:effectLst/>
                          <a:uLnTx/>
                          <a:uFillTx/>
                          <a:latin typeface="Cambria Math"/>
                          <a:cs typeface="+mn-cs"/>
                        </a:rPr>
                        <m:t>𝛾</m:t>
                      </m:r>
                      <m:sSub>
                        <m:sSubPr>
                          <m:ctrlPr>
                            <a:rPr kumimoji="0" lang="zh-CN"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CN" sz="1600" b="0" i="1" u="none" strike="noStrike" kern="1200" cap="none" spc="0" normalizeH="0" baseline="0" noProof="0">
                              <a:ln>
                                <a:noFill/>
                              </a:ln>
                              <a:solidFill>
                                <a:prstClr val="black"/>
                              </a:solidFill>
                              <a:effectLst/>
                              <a:uLnTx/>
                              <a:uFillTx/>
                              <a:latin typeface="Cambria Math"/>
                              <a:cs typeface="+mn-cs"/>
                            </a:rPr>
                            <m:t>𝔼</m:t>
                          </m:r>
                        </m:e>
                        <m:sub>
                          <m:sSup>
                            <m:sSupPr>
                              <m:ctrlPr>
                                <a:rPr kumimoji="0" lang="zh-CN"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ctrlPr>
                            </m:sSupPr>
                            <m:e>
                              <m:r>
                                <a:rPr kumimoji="0" lang="en-US" altLang="zh-CN" sz="1600" b="0" i="1" u="none" strike="noStrike" kern="1200" cap="none" spc="0" normalizeH="0" baseline="0" noProof="0">
                                  <a:ln>
                                    <a:noFill/>
                                  </a:ln>
                                  <a:solidFill>
                                    <a:prstClr val="black"/>
                                  </a:solidFill>
                                  <a:effectLst/>
                                  <a:uLnTx/>
                                  <a:uFillTx/>
                                  <a:latin typeface="Cambria Math"/>
                                  <a:cs typeface="+mn-cs"/>
                                </a:rPr>
                                <m:t>𝑎</m:t>
                              </m:r>
                            </m:e>
                            <m:sup>
                              <m:r>
                                <a:rPr kumimoji="0" lang="en-US" altLang="zh-CN" sz="1600" b="0" i="1" u="none" strike="noStrike" kern="1200" cap="none" spc="0" normalizeH="0" baseline="0" noProof="0">
                                  <a:ln>
                                    <a:noFill/>
                                  </a:ln>
                                  <a:solidFill>
                                    <a:prstClr val="black"/>
                                  </a:solidFill>
                                  <a:effectLst/>
                                  <a:uLnTx/>
                                  <a:uFillTx/>
                                  <a:latin typeface="Cambria Math"/>
                                  <a:cs typeface="+mn-cs"/>
                                </a:rPr>
                                <m:t>′</m:t>
                              </m:r>
                            </m:sup>
                          </m:sSup>
                          <m:r>
                            <a:rPr kumimoji="0" lang="en-US" altLang="zh-CN" sz="1600" b="0" i="1" u="none" strike="noStrike" kern="1200" cap="none" spc="0" normalizeH="0" baseline="0" noProof="0">
                              <a:ln>
                                <a:noFill/>
                              </a:ln>
                              <a:solidFill>
                                <a:prstClr val="black"/>
                              </a:solidFill>
                              <a:effectLst/>
                              <a:uLnTx/>
                              <a:uFillTx/>
                              <a:latin typeface="Cambria Math"/>
                              <a:cs typeface="+mn-cs"/>
                            </a:rPr>
                            <m:t>~</m:t>
                          </m:r>
                          <m:r>
                            <a:rPr kumimoji="0" lang="en-US" altLang="zh-CN" sz="1600" b="0" i="1" u="none" strike="noStrike" kern="1200" cap="none" spc="0" normalizeH="0" baseline="0" noProof="0">
                              <a:ln>
                                <a:noFill/>
                              </a:ln>
                              <a:solidFill>
                                <a:prstClr val="black"/>
                              </a:solidFill>
                              <a:effectLst/>
                              <a:uLnTx/>
                              <a:uFillTx/>
                              <a:latin typeface="Cambria Math"/>
                              <a:cs typeface="+mn-cs"/>
                            </a:rPr>
                            <m:t>𝜋</m:t>
                          </m:r>
                          <m:d>
                            <m:dPr>
                              <m:ctrlPr>
                                <a:rPr kumimoji="0" lang="zh-CN"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ctrlPr>
                            </m:dPr>
                            <m:e>
                              <m:sSup>
                                <m:sSupPr>
                                  <m:ctrlPr>
                                    <a:rPr kumimoji="0" lang="zh-CN"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ctrlPr>
                                </m:sSupPr>
                                <m:e>
                                  <m:r>
                                    <a:rPr kumimoji="0" lang="en-US" altLang="zh-CN" sz="1600" b="0" i="1" u="none" strike="noStrike" kern="1200" cap="none" spc="0" normalizeH="0" baseline="0" noProof="0">
                                      <a:ln>
                                        <a:noFill/>
                                      </a:ln>
                                      <a:solidFill>
                                        <a:prstClr val="black"/>
                                      </a:solidFill>
                                      <a:effectLst/>
                                      <a:uLnTx/>
                                      <a:uFillTx/>
                                      <a:latin typeface="Cambria Math"/>
                                      <a:cs typeface="+mn-cs"/>
                                    </a:rPr>
                                    <m:t>𝑠</m:t>
                                  </m:r>
                                </m:e>
                                <m:sup>
                                  <m:r>
                                    <a:rPr kumimoji="0" lang="en-US" altLang="zh-CN" sz="1600" b="0" i="1" u="none" strike="noStrike" kern="1200" cap="none" spc="0" normalizeH="0" baseline="0" noProof="0">
                                      <a:ln>
                                        <a:noFill/>
                                      </a:ln>
                                      <a:solidFill>
                                        <a:prstClr val="black"/>
                                      </a:solidFill>
                                      <a:effectLst/>
                                      <a:uLnTx/>
                                      <a:uFillTx/>
                                      <a:latin typeface="Cambria Math"/>
                                      <a:cs typeface="+mn-cs"/>
                                    </a:rPr>
                                    <m:t>′</m:t>
                                  </m:r>
                                </m:sup>
                              </m:sSup>
                              <m:r>
                                <a:rPr kumimoji="0" lang="en-US" altLang="zh-CN" sz="1600" b="0" i="1" u="none" strike="noStrike" kern="1200" cap="none" spc="0" normalizeH="0" baseline="0" noProof="0">
                                  <a:ln>
                                    <a:noFill/>
                                  </a:ln>
                                  <a:solidFill>
                                    <a:prstClr val="black"/>
                                  </a:solidFill>
                                  <a:effectLst/>
                                  <a:uLnTx/>
                                  <a:uFillTx/>
                                  <a:latin typeface="Cambria Math"/>
                                  <a:cs typeface="+mn-cs"/>
                                </a:rPr>
                                <m:t>,⋅</m:t>
                              </m:r>
                            </m:e>
                          </m:d>
                        </m:sub>
                      </m:sSub>
                      <m:d>
                        <m:dPr>
                          <m:begChr m:val="["/>
                          <m:endChr m:val="]"/>
                          <m:ctrlPr>
                            <a:rPr kumimoji="0" lang="zh-CN"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ctrlPr>
                        </m:dPr>
                        <m:e>
                          <m:sSub>
                            <m:sSubPr>
                              <m:ctrlPr>
                                <a:rPr kumimoji="0" lang="zh-CN"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CN" sz="1600" b="0" i="1" u="none" strike="noStrike" kern="1200" cap="none" spc="0" normalizeH="0" baseline="0" noProof="0">
                                  <a:ln>
                                    <a:noFill/>
                                  </a:ln>
                                  <a:solidFill>
                                    <a:prstClr val="black"/>
                                  </a:solidFill>
                                  <a:effectLst/>
                                  <a:uLnTx/>
                                  <a:uFillTx/>
                                  <a:latin typeface="Cambria Math"/>
                                  <a:cs typeface="+mn-cs"/>
                                </a:rPr>
                                <m:t>𝑞</m:t>
                              </m:r>
                            </m:e>
                            <m:sub>
                              <m:r>
                                <a:rPr kumimoji="0" lang="en-US" altLang="zh-CN" sz="1600" b="0" i="1" u="none" strike="noStrike" kern="1200" cap="none" spc="0" normalizeH="0" baseline="0" noProof="0">
                                  <a:ln>
                                    <a:noFill/>
                                  </a:ln>
                                  <a:solidFill>
                                    <a:prstClr val="black"/>
                                  </a:solidFill>
                                  <a:effectLst/>
                                  <a:uLnTx/>
                                  <a:uFillTx/>
                                  <a:latin typeface="Cambria Math"/>
                                  <a:cs typeface="+mn-cs"/>
                                </a:rPr>
                                <m:t>𝜋</m:t>
                              </m:r>
                            </m:sub>
                          </m:sSub>
                          <m:d>
                            <m:dPr>
                              <m:ctrlPr>
                                <a:rPr kumimoji="0" lang="zh-CN"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ctrlPr>
                            </m:dPr>
                            <m:e>
                              <m:sSup>
                                <m:sSupPr>
                                  <m:ctrlPr>
                                    <a:rPr kumimoji="0" lang="zh-CN"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ctrlPr>
                                </m:sSupPr>
                                <m:e>
                                  <m:r>
                                    <a:rPr kumimoji="0" lang="en-US" altLang="zh-CN" sz="1600" b="0" i="1" u="none" strike="noStrike" kern="1200" cap="none" spc="0" normalizeH="0" baseline="0" noProof="0">
                                      <a:ln>
                                        <a:noFill/>
                                      </a:ln>
                                      <a:solidFill>
                                        <a:prstClr val="black"/>
                                      </a:solidFill>
                                      <a:effectLst/>
                                      <a:uLnTx/>
                                      <a:uFillTx/>
                                      <a:latin typeface="Cambria Math"/>
                                      <a:cs typeface="+mn-cs"/>
                                    </a:rPr>
                                    <m:t>𝑠</m:t>
                                  </m:r>
                                </m:e>
                                <m:sup>
                                  <m:r>
                                    <a:rPr kumimoji="0" lang="en-US" altLang="zh-CN" sz="1600" b="0" i="1" u="none" strike="noStrike" kern="1200" cap="none" spc="0" normalizeH="0" baseline="0" noProof="0">
                                      <a:ln>
                                        <a:noFill/>
                                      </a:ln>
                                      <a:solidFill>
                                        <a:prstClr val="black"/>
                                      </a:solidFill>
                                      <a:effectLst/>
                                      <a:uLnTx/>
                                      <a:uFillTx/>
                                      <a:latin typeface="Cambria Math"/>
                                      <a:cs typeface="+mn-cs"/>
                                    </a:rPr>
                                    <m:t>′</m:t>
                                  </m:r>
                                </m:sup>
                              </m:sSup>
                              <m:r>
                                <a:rPr kumimoji="0" lang="en-US" altLang="zh-CN" sz="1600" b="0" i="1" u="none" strike="noStrike" kern="1200" cap="none" spc="0" normalizeH="0" baseline="0" noProof="0">
                                  <a:ln>
                                    <a:noFill/>
                                  </a:ln>
                                  <a:solidFill>
                                    <a:prstClr val="black"/>
                                  </a:solidFill>
                                  <a:effectLst/>
                                  <a:uLnTx/>
                                  <a:uFillTx/>
                                  <a:latin typeface="Cambria Math"/>
                                  <a:cs typeface="+mn-cs"/>
                                </a:rPr>
                                <m:t>,</m:t>
                              </m:r>
                              <m:sSup>
                                <m:sSupPr>
                                  <m:ctrlPr>
                                    <a:rPr kumimoji="0" lang="zh-CN"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ctrlPr>
                                </m:sSupPr>
                                <m:e>
                                  <m:r>
                                    <a:rPr kumimoji="0" lang="en-US" altLang="zh-CN" sz="1600" b="0" i="1" u="none" strike="noStrike" kern="1200" cap="none" spc="0" normalizeH="0" baseline="0" noProof="0">
                                      <a:ln>
                                        <a:noFill/>
                                      </a:ln>
                                      <a:solidFill>
                                        <a:prstClr val="black"/>
                                      </a:solidFill>
                                      <a:effectLst/>
                                      <a:uLnTx/>
                                      <a:uFillTx/>
                                      <a:latin typeface="Cambria Math"/>
                                      <a:cs typeface="+mn-cs"/>
                                    </a:rPr>
                                    <m:t>𝑎</m:t>
                                  </m:r>
                                </m:e>
                                <m:sup>
                                  <m:r>
                                    <a:rPr kumimoji="0" lang="en-US" altLang="zh-CN" sz="1600" b="0" i="1" u="none" strike="noStrike" kern="1200" cap="none" spc="0" normalizeH="0" baseline="0" noProof="0">
                                      <a:ln>
                                        <a:noFill/>
                                      </a:ln>
                                      <a:solidFill>
                                        <a:prstClr val="black"/>
                                      </a:solidFill>
                                      <a:effectLst/>
                                      <a:uLnTx/>
                                      <a:uFillTx/>
                                      <a:latin typeface="Cambria Math"/>
                                      <a:cs typeface="+mn-cs"/>
                                    </a:rPr>
                                    <m:t>′</m:t>
                                  </m:r>
                                </m:sup>
                              </m:sSup>
                            </m:e>
                          </m:d>
                        </m:e>
                      </m:d>
                      <m:r>
                        <a:rPr kumimoji="0" lang="en-US" altLang="zh-CN" sz="1600" b="0" i="0" u="none" strike="noStrike" kern="1200" cap="none" spc="0" normalizeH="0" baseline="0" noProof="0">
                          <a:ln>
                            <a:noFill/>
                          </a:ln>
                          <a:solidFill>
                            <a:prstClr val="black"/>
                          </a:solidFill>
                          <a:effectLst/>
                          <a:uLnTx/>
                          <a:uFillTx/>
                          <a:latin typeface="Cambria Math"/>
                          <a:cs typeface="+mn-cs"/>
                        </a:rPr>
                        <m:t>]</m:t>
                      </m:r>
                    </m:oMath>
                  </m:oMathPara>
                </a14:m>
                <a:endParaRPr kumimoji="0" lang="zh-CN" altLang="en-US" sz="16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mc:Choice>
        <mc:Fallback xmlns="">
          <p:sp>
            <p:nvSpPr>
              <p:cNvPr id="12" name="矩形 11">
                <a:extLst>
                  <a:ext uri="{FF2B5EF4-FFF2-40B4-BE49-F238E27FC236}">
                    <a16:creationId xmlns:a16="http://schemas.microsoft.com/office/drawing/2014/main" id="{9BA6E0C2-A18D-43D5-BE69-727926C89E55}"/>
                  </a:ext>
                </a:extLst>
              </p:cNvPr>
              <p:cNvSpPr>
                <a:spLocks noRot="1" noChangeAspect="1" noMove="1" noResize="1" noEditPoints="1" noAdjustHandles="1" noChangeArrowheads="1" noChangeShapeType="1" noTextEdit="1"/>
              </p:cNvSpPr>
              <p:nvPr/>
            </p:nvSpPr>
            <p:spPr>
              <a:xfrm>
                <a:off x="3320255" y="3236818"/>
                <a:ext cx="8159392" cy="392095"/>
              </a:xfrm>
              <a:prstGeom prst="rect">
                <a:avLst/>
              </a:prstGeom>
              <a:blipFill>
                <a:blip r:embed="rId3"/>
                <a:stretch>
                  <a:fillRect b="-1563"/>
                </a:stretch>
              </a:blipFill>
            </p:spPr>
            <p:txBody>
              <a:bodyPr/>
              <a:lstStyle/>
              <a:p>
                <a:r>
                  <a:rPr lang="zh-CN" altLang="en-US">
                    <a:noFill/>
                  </a:rPr>
                  <a:t> </a:t>
                </a:r>
              </a:p>
            </p:txBody>
          </p:sp>
        </mc:Fallback>
      </mc:AlternateContent>
      <p:sp>
        <p:nvSpPr>
          <p:cNvPr id="13" name="矩形 12">
            <a:extLst>
              <a:ext uri="{FF2B5EF4-FFF2-40B4-BE49-F238E27FC236}">
                <a16:creationId xmlns:a16="http://schemas.microsoft.com/office/drawing/2014/main" id="{9C25E1E3-05F1-488A-A3FA-CF87E23D47E9}"/>
              </a:ext>
            </a:extLst>
          </p:cNvPr>
          <p:cNvSpPr/>
          <p:nvPr/>
        </p:nvSpPr>
        <p:spPr>
          <a:xfrm>
            <a:off x="2115423" y="3263589"/>
            <a:ext cx="2749471"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0" cap="none" spc="0" normalizeH="0" baseline="0" noProof="0" dirty="0">
                <a:ln>
                  <a:noFill/>
                </a:ln>
                <a:solidFill>
                  <a:srgbClr val="C00000"/>
                </a:solidFill>
                <a:effectLst/>
                <a:uLnTx/>
                <a:uFillTx/>
                <a:latin typeface="黑体" panose="02010609060101010101" pitchFamily="49" charset="-122"/>
                <a:ea typeface="黑体" panose="02010609060101010101" pitchFamily="49" charset="-122"/>
                <a:cs typeface="Times New Roman" pitchFamily="18" charset="0"/>
              </a:rPr>
              <a:t>动作</a:t>
            </a:r>
            <a:r>
              <a:rPr kumimoji="0" lang="en-US" altLang="zh-CN" sz="1600" b="0" i="0" u="none" strike="noStrike" kern="0" cap="none" spc="0" normalizeH="0" baseline="0" noProof="0" dirty="0">
                <a:ln>
                  <a:noFill/>
                </a:ln>
                <a:solidFill>
                  <a:srgbClr val="C00000"/>
                </a:solidFill>
                <a:effectLst/>
                <a:uLnTx/>
                <a:uFillTx/>
                <a:latin typeface="黑体" panose="02010609060101010101" pitchFamily="49" charset="-122"/>
                <a:ea typeface="黑体" panose="02010609060101010101" pitchFamily="49" charset="-122"/>
                <a:cs typeface="Times New Roman" pitchFamily="18" charset="0"/>
              </a:rPr>
              <a:t>-</a:t>
            </a:r>
            <a:r>
              <a:rPr kumimoji="0" lang="zh-CN" altLang="en-US" sz="1600" b="0" i="0" u="none" strike="noStrike" kern="0" cap="none" spc="0" normalizeH="0" baseline="0" noProof="0" dirty="0">
                <a:ln>
                  <a:noFill/>
                </a:ln>
                <a:solidFill>
                  <a:srgbClr val="C00000"/>
                </a:solidFill>
                <a:effectLst/>
                <a:uLnTx/>
                <a:uFillTx/>
                <a:latin typeface="黑体" panose="02010609060101010101" pitchFamily="49" charset="-122"/>
                <a:ea typeface="黑体" panose="02010609060101010101" pitchFamily="49" charset="-122"/>
                <a:cs typeface="Times New Roman" pitchFamily="18" charset="0"/>
              </a:rPr>
              <a:t>价值函数的</a:t>
            </a:r>
            <a:r>
              <a:rPr kumimoji="0" lang="zh-CN" altLang="zh-CN" sz="1600" b="0" i="0" u="none" strike="noStrike" kern="0" cap="none" spc="0" normalizeH="0" baseline="0" noProof="0" dirty="0">
                <a:ln>
                  <a:noFill/>
                </a:ln>
                <a:solidFill>
                  <a:srgbClr val="C00000"/>
                </a:solidFill>
                <a:effectLst/>
                <a:uLnTx/>
                <a:uFillTx/>
                <a:latin typeface="黑体" panose="02010609060101010101" pitchFamily="49" charset="-122"/>
                <a:ea typeface="黑体" panose="02010609060101010101" pitchFamily="49" charset="-122"/>
                <a:cs typeface="Times New Roman" pitchFamily="18" charset="0"/>
              </a:rPr>
              <a:t>贝尔曼方程</a:t>
            </a:r>
            <a:endParaRPr kumimoji="0" lang="zh-CN" altLang="en-US" sz="1600" b="0" i="0" u="none" strike="noStrike" kern="1200" cap="none" spc="0" normalizeH="0" baseline="0" noProof="0" dirty="0">
              <a:ln>
                <a:noFill/>
              </a:ln>
              <a:solidFill>
                <a:srgbClr val="C00000"/>
              </a:solidFill>
              <a:effectLst/>
              <a:uLnTx/>
              <a:uFillTx/>
              <a:latin typeface="黑体" panose="02010609060101010101" pitchFamily="49" charset="-122"/>
              <a:ea typeface="黑体" panose="02010609060101010101" pitchFamily="49" charset="-122"/>
              <a:cs typeface="+mn-cs"/>
            </a:endParaRPr>
          </a:p>
        </p:txBody>
      </p:sp>
      <mc:AlternateContent xmlns:mc="http://schemas.openxmlformats.org/markup-compatibility/2006" xmlns:a14="http://schemas.microsoft.com/office/drawing/2010/main">
        <mc:Choice Requires="a14">
          <p:sp>
            <p:nvSpPr>
              <p:cNvPr id="14" name="矩形 13">
                <a:extLst>
                  <a:ext uri="{FF2B5EF4-FFF2-40B4-BE49-F238E27FC236}">
                    <a16:creationId xmlns:a16="http://schemas.microsoft.com/office/drawing/2014/main" id="{619DB98A-8AC6-401C-ADFE-7CCBAC3AB667}"/>
                  </a:ext>
                </a:extLst>
              </p:cNvPr>
              <p:cNvSpPr/>
              <p:nvPr/>
            </p:nvSpPr>
            <p:spPr>
              <a:xfrm>
                <a:off x="3299726" y="2637118"/>
                <a:ext cx="7236361" cy="37317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zh-CN" altLang="zh-CN" sz="16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0" lang="en-US" altLang="zh-CN" sz="1600" b="0" i="1" u="none" strike="noStrike" kern="1200" cap="none" spc="0" normalizeH="0" baseline="0" noProof="0">
                              <a:ln>
                                <a:noFill/>
                              </a:ln>
                              <a:solidFill>
                                <a:prstClr val="black"/>
                              </a:solidFill>
                              <a:effectLst/>
                              <a:uLnTx/>
                              <a:uFillTx/>
                              <a:latin typeface="Cambria Math"/>
                              <a:cs typeface="+mn-cs"/>
                            </a:rPr>
                            <m:t>𝑉</m:t>
                          </m:r>
                        </m:e>
                        <m:sub>
                          <m:r>
                            <a:rPr kumimoji="0" lang="en-US" altLang="zh-CN" sz="1600" b="0" i="1" u="none" strike="noStrike" kern="1200" cap="none" spc="0" normalizeH="0" baseline="0" noProof="0">
                              <a:ln>
                                <a:noFill/>
                              </a:ln>
                              <a:solidFill>
                                <a:prstClr val="black"/>
                              </a:solidFill>
                              <a:effectLst/>
                              <a:uLnTx/>
                              <a:uFillTx/>
                              <a:latin typeface="Cambria Math"/>
                              <a:cs typeface="+mn-cs"/>
                            </a:rPr>
                            <m:t>𝜋</m:t>
                          </m:r>
                        </m:sub>
                      </m:sSub>
                      <m:d>
                        <m:dPr>
                          <m:ctrlPr>
                            <a:rPr kumimoji="0" lang="zh-CN"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ctrlPr>
                        </m:dPr>
                        <m:e>
                          <m:r>
                            <a:rPr kumimoji="0" lang="en-US" altLang="zh-CN" sz="1600" b="0" i="1" u="none" strike="noStrike" kern="1200" cap="none" spc="0" normalizeH="0" baseline="0" noProof="0">
                              <a:ln>
                                <a:noFill/>
                              </a:ln>
                              <a:solidFill>
                                <a:prstClr val="black"/>
                              </a:solidFill>
                              <a:effectLst/>
                              <a:uLnTx/>
                              <a:uFillTx/>
                              <a:latin typeface="Cambria Math"/>
                              <a:cs typeface="+mn-cs"/>
                            </a:rPr>
                            <m:t>𝑠</m:t>
                          </m:r>
                        </m:e>
                      </m:d>
                      <m:sSub>
                        <m:sSubPr>
                          <m:ctrlPr>
                            <a:rPr kumimoji="0" lang="zh-CN"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CN" sz="1600" b="0" i="1" u="none" strike="noStrike" kern="1200" cap="none" spc="0" normalizeH="0" baseline="0" noProof="0" smtClean="0">
                              <a:ln>
                                <a:noFill/>
                              </a:ln>
                              <a:solidFill>
                                <a:prstClr val="black"/>
                              </a:solidFill>
                              <a:effectLst/>
                              <a:uLnTx/>
                              <a:uFillTx/>
                              <a:latin typeface="Cambria Math"/>
                              <a:cs typeface="+mn-cs"/>
                            </a:rPr>
                            <m:t>=</m:t>
                          </m:r>
                          <m:r>
                            <a:rPr kumimoji="0" lang="en-US" altLang="zh-CN" sz="1600" b="0" i="1" u="none" strike="noStrike" kern="1200" cap="none" spc="0" normalizeH="0" baseline="0" noProof="0">
                              <a:ln>
                                <a:noFill/>
                              </a:ln>
                              <a:solidFill>
                                <a:prstClr val="black"/>
                              </a:solidFill>
                              <a:effectLst/>
                              <a:uLnTx/>
                              <a:uFillTx/>
                              <a:latin typeface="Cambria Math"/>
                              <a:cs typeface="+mn-cs"/>
                            </a:rPr>
                            <m:t>𝔼</m:t>
                          </m:r>
                        </m:e>
                        <m:sub>
                          <m:r>
                            <a:rPr kumimoji="0" lang="en-US" altLang="zh-CN" sz="1600" b="0" i="1" u="none" strike="noStrike" kern="1200" cap="none" spc="0" normalizeH="0" baseline="0" noProof="0">
                              <a:ln>
                                <a:noFill/>
                              </a:ln>
                              <a:solidFill>
                                <a:prstClr val="black"/>
                              </a:solidFill>
                              <a:effectLst/>
                              <a:uLnTx/>
                              <a:uFillTx/>
                              <a:latin typeface="Cambria Math"/>
                              <a:cs typeface="+mn-cs"/>
                            </a:rPr>
                            <m:t>𝑎</m:t>
                          </m:r>
                          <m:r>
                            <a:rPr kumimoji="0" lang="en-US" altLang="zh-CN" sz="1600" b="0" i="1" u="none" strike="noStrike" kern="1200" cap="none" spc="0" normalizeH="0" baseline="0" noProof="0">
                              <a:ln>
                                <a:noFill/>
                              </a:ln>
                              <a:solidFill>
                                <a:prstClr val="black"/>
                              </a:solidFill>
                              <a:effectLst/>
                              <a:uLnTx/>
                              <a:uFillTx/>
                              <a:latin typeface="Cambria Math"/>
                              <a:cs typeface="+mn-cs"/>
                            </a:rPr>
                            <m:t>∼</m:t>
                          </m:r>
                          <m:r>
                            <a:rPr kumimoji="0" lang="en-US" altLang="zh-CN" sz="1600" b="0" i="1" u="none" strike="noStrike" kern="1200" cap="none" spc="0" normalizeH="0" baseline="0" noProof="0">
                              <a:ln>
                                <a:noFill/>
                              </a:ln>
                              <a:solidFill>
                                <a:prstClr val="black"/>
                              </a:solidFill>
                              <a:effectLst/>
                              <a:uLnTx/>
                              <a:uFillTx/>
                              <a:latin typeface="Cambria Math"/>
                              <a:cs typeface="+mn-cs"/>
                            </a:rPr>
                            <m:t>𝜋</m:t>
                          </m:r>
                          <m:r>
                            <a:rPr kumimoji="0" lang="en-US" altLang="zh-CN" sz="1600" b="0" i="1" u="none" strike="noStrike" kern="1200" cap="none" spc="0" normalizeH="0" baseline="0" noProof="0">
                              <a:ln>
                                <a:noFill/>
                              </a:ln>
                              <a:solidFill>
                                <a:prstClr val="black"/>
                              </a:solidFill>
                              <a:effectLst/>
                              <a:uLnTx/>
                              <a:uFillTx/>
                              <a:latin typeface="Cambria Math"/>
                              <a:cs typeface="+mn-cs"/>
                            </a:rPr>
                            <m:t>(</m:t>
                          </m:r>
                          <m:r>
                            <a:rPr kumimoji="0" lang="en-US" altLang="zh-CN" sz="1600" b="0" i="1" u="none" strike="noStrike" kern="1200" cap="none" spc="0" normalizeH="0" baseline="0" noProof="0">
                              <a:ln>
                                <a:noFill/>
                              </a:ln>
                              <a:solidFill>
                                <a:prstClr val="black"/>
                              </a:solidFill>
                              <a:effectLst/>
                              <a:uLnTx/>
                              <a:uFillTx/>
                              <a:latin typeface="Cambria Math"/>
                              <a:cs typeface="+mn-cs"/>
                            </a:rPr>
                            <m:t>𝑠</m:t>
                          </m:r>
                          <m:r>
                            <a:rPr kumimoji="0" lang="en-US" altLang="zh-CN" sz="1600" b="0" i="1" u="none" strike="noStrike" kern="1200" cap="none" spc="0" normalizeH="0" baseline="0" noProof="0">
                              <a:ln>
                                <a:noFill/>
                              </a:ln>
                              <a:solidFill>
                                <a:prstClr val="black"/>
                              </a:solidFill>
                              <a:effectLst/>
                              <a:uLnTx/>
                              <a:uFillTx/>
                              <a:latin typeface="Cambria Math"/>
                              <a:cs typeface="+mn-cs"/>
                            </a:rPr>
                            <m:t>,⋅)</m:t>
                          </m:r>
                        </m:sub>
                      </m:sSub>
                      <m:sSub>
                        <m:sSubPr>
                          <m:ctrlPr>
                            <a:rPr kumimoji="0" lang="zh-CN"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CN" sz="1600" b="0" i="1" u="none" strike="noStrike" kern="1200" cap="none" spc="0" normalizeH="0" baseline="0" noProof="0">
                              <a:ln>
                                <a:noFill/>
                              </a:ln>
                              <a:solidFill>
                                <a:prstClr val="black"/>
                              </a:solidFill>
                              <a:effectLst/>
                              <a:uLnTx/>
                              <a:uFillTx/>
                              <a:latin typeface="Cambria Math"/>
                              <a:cs typeface="+mn-cs"/>
                            </a:rPr>
                            <m:t>𝔼</m:t>
                          </m:r>
                        </m:e>
                        <m:sub>
                          <m:sSup>
                            <m:sSupPr>
                              <m:ctrlPr>
                                <a:rPr kumimoji="0" lang="zh-CN"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ctrlPr>
                            </m:sSupPr>
                            <m:e>
                              <m:r>
                                <a:rPr kumimoji="0" lang="en-US" altLang="zh-CN" sz="1600" b="0" i="1" u="none" strike="noStrike" kern="1200" cap="none" spc="0" normalizeH="0" baseline="0" noProof="0">
                                  <a:ln>
                                    <a:noFill/>
                                  </a:ln>
                                  <a:solidFill>
                                    <a:prstClr val="black"/>
                                  </a:solidFill>
                                  <a:effectLst/>
                                  <a:uLnTx/>
                                  <a:uFillTx/>
                                  <a:latin typeface="Cambria Math"/>
                                  <a:cs typeface="+mn-cs"/>
                                </a:rPr>
                                <m:t>𝑠</m:t>
                              </m:r>
                            </m:e>
                            <m:sup>
                              <m:r>
                                <a:rPr kumimoji="0" lang="en-US" altLang="zh-CN" sz="1600" b="0" i="1" u="none" strike="noStrike" kern="1200" cap="none" spc="0" normalizeH="0" baseline="0" noProof="0">
                                  <a:ln>
                                    <a:noFill/>
                                  </a:ln>
                                  <a:solidFill>
                                    <a:prstClr val="black"/>
                                  </a:solidFill>
                                  <a:effectLst/>
                                  <a:uLnTx/>
                                  <a:uFillTx/>
                                  <a:latin typeface="Cambria Math"/>
                                  <a:cs typeface="+mn-cs"/>
                                </a:rPr>
                                <m:t>′</m:t>
                              </m:r>
                            </m:sup>
                          </m:sSup>
                          <m:r>
                            <a:rPr kumimoji="0" lang="en-US" altLang="zh-CN" sz="1600" b="0" i="1" u="none" strike="noStrike" kern="1200" cap="none" spc="0" normalizeH="0" baseline="0" noProof="0">
                              <a:ln>
                                <a:noFill/>
                              </a:ln>
                              <a:solidFill>
                                <a:prstClr val="black"/>
                              </a:solidFill>
                              <a:effectLst/>
                              <a:uLnTx/>
                              <a:uFillTx/>
                              <a:latin typeface="Cambria Math"/>
                              <a:cs typeface="+mn-cs"/>
                            </a:rPr>
                            <m:t>~</m:t>
                          </m:r>
                          <m:r>
                            <a:rPr kumimoji="0" lang="en-US" altLang="zh-CN" sz="1600" b="0" i="1" u="none" strike="noStrike" kern="1200" cap="none" spc="0" normalizeH="0" baseline="0" noProof="0">
                              <a:ln>
                                <a:noFill/>
                              </a:ln>
                              <a:solidFill>
                                <a:prstClr val="black"/>
                              </a:solidFill>
                              <a:effectLst/>
                              <a:uLnTx/>
                              <a:uFillTx/>
                              <a:latin typeface="Cambria Math"/>
                              <a:cs typeface="+mn-cs"/>
                            </a:rPr>
                            <m:t>𝑃</m:t>
                          </m:r>
                          <m:r>
                            <a:rPr kumimoji="0" lang="en-US" altLang="zh-CN" sz="1600" b="0" i="1" u="none" strike="noStrike" kern="1200" cap="none" spc="0" normalizeH="0" baseline="0" noProof="0">
                              <a:ln>
                                <a:noFill/>
                              </a:ln>
                              <a:solidFill>
                                <a:prstClr val="black"/>
                              </a:solidFill>
                              <a:effectLst/>
                              <a:uLnTx/>
                              <a:uFillTx/>
                              <a:latin typeface="Cambria Math"/>
                              <a:cs typeface="+mn-cs"/>
                            </a:rPr>
                            <m:t>(⋅|</m:t>
                          </m:r>
                          <m:r>
                            <a:rPr kumimoji="0" lang="en-US" altLang="zh-CN" sz="1600" b="0" i="1" u="none" strike="noStrike" kern="1200" cap="none" spc="0" normalizeH="0" baseline="0" noProof="0">
                              <a:ln>
                                <a:noFill/>
                              </a:ln>
                              <a:solidFill>
                                <a:prstClr val="black"/>
                              </a:solidFill>
                              <a:effectLst/>
                              <a:uLnTx/>
                              <a:uFillTx/>
                              <a:latin typeface="Cambria Math"/>
                              <a:cs typeface="+mn-cs"/>
                            </a:rPr>
                            <m:t>𝑠</m:t>
                          </m:r>
                          <m:r>
                            <a:rPr kumimoji="0" lang="en-US" altLang="zh-CN" sz="1600" b="0" i="1" u="none" strike="noStrike" kern="1200" cap="none" spc="0" normalizeH="0" baseline="0" noProof="0">
                              <a:ln>
                                <a:noFill/>
                              </a:ln>
                              <a:solidFill>
                                <a:prstClr val="black"/>
                              </a:solidFill>
                              <a:effectLst/>
                              <a:uLnTx/>
                              <a:uFillTx/>
                              <a:latin typeface="Cambria Math"/>
                              <a:cs typeface="+mn-cs"/>
                            </a:rPr>
                            <m:t>,</m:t>
                          </m:r>
                          <m:r>
                            <a:rPr kumimoji="0" lang="en-US" altLang="zh-CN" sz="1600" b="0" i="1" u="none" strike="noStrike" kern="1200" cap="none" spc="0" normalizeH="0" baseline="0" noProof="0">
                              <a:ln>
                                <a:noFill/>
                              </a:ln>
                              <a:solidFill>
                                <a:prstClr val="black"/>
                              </a:solidFill>
                              <a:effectLst/>
                              <a:uLnTx/>
                              <a:uFillTx/>
                              <a:latin typeface="Cambria Math"/>
                              <a:cs typeface="+mn-cs"/>
                            </a:rPr>
                            <m:t>𝑎</m:t>
                          </m:r>
                          <m:r>
                            <a:rPr kumimoji="0" lang="en-US" altLang="zh-CN" sz="1600" b="0" i="1" u="none" strike="noStrike" kern="1200" cap="none" spc="0" normalizeH="0" baseline="0" noProof="0">
                              <a:ln>
                                <a:noFill/>
                              </a:ln>
                              <a:solidFill>
                                <a:prstClr val="black"/>
                              </a:solidFill>
                              <a:effectLst/>
                              <a:uLnTx/>
                              <a:uFillTx/>
                              <a:latin typeface="Cambria Math"/>
                              <a:cs typeface="+mn-cs"/>
                            </a:rPr>
                            <m:t>)</m:t>
                          </m:r>
                        </m:sub>
                      </m:sSub>
                      <m:d>
                        <m:dPr>
                          <m:begChr m:val="["/>
                          <m:endChr m:val="]"/>
                          <m:ctrlPr>
                            <a:rPr kumimoji="0" lang="zh-CN"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ctrlPr>
                        </m:dPr>
                        <m:e>
                          <m:r>
                            <a:rPr kumimoji="0" lang="en-US" altLang="zh-CN" sz="1600" b="0" i="1" u="none" strike="noStrike" kern="1200" cap="none" spc="0" normalizeH="0" baseline="0" noProof="0">
                              <a:ln>
                                <a:noFill/>
                              </a:ln>
                              <a:solidFill>
                                <a:prstClr val="black"/>
                              </a:solidFill>
                              <a:effectLst/>
                              <a:uLnTx/>
                              <a:uFillTx/>
                              <a:latin typeface="Cambria Math"/>
                              <a:cs typeface="+mn-cs"/>
                            </a:rPr>
                            <m:t>𝑅</m:t>
                          </m:r>
                          <m:d>
                            <m:dPr>
                              <m:ctrlPr>
                                <a:rPr kumimoji="0" lang="zh-CN"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ctrlPr>
                            </m:dPr>
                            <m:e>
                              <m:r>
                                <a:rPr kumimoji="0" lang="en-US" altLang="zh-CN" sz="1600" b="0" i="1" u="none" strike="noStrike" kern="1200" cap="none" spc="0" normalizeH="0" baseline="0" noProof="0">
                                  <a:ln>
                                    <a:noFill/>
                                  </a:ln>
                                  <a:solidFill>
                                    <a:prstClr val="black"/>
                                  </a:solidFill>
                                  <a:effectLst/>
                                  <a:uLnTx/>
                                  <a:uFillTx/>
                                  <a:latin typeface="Cambria Math"/>
                                  <a:cs typeface="+mn-cs"/>
                                </a:rPr>
                                <m:t>𝑠</m:t>
                              </m:r>
                              <m:r>
                                <a:rPr kumimoji="0" lang="en-US" altLang="zh-CN" sz="1600" b="0" i="1" u="none" strike="noStrike" kern="1200" cap="none" spc="0" normalizeH="0" baseline="0" noProof="0">
                                  <a:ln>
                                    <a:noFill/>
                                  </a:ln>
                                  <a:solidFill>
                                    <a:prstClr val="black"/>
                                  </a:solidFill>
                                  <a:effectLst/>
                                  <a:uLnTx/>
                                  <a:uFillTx/>
                                  <a:latin typeface="Cambria Math"/>
                                  <a:cs typeface="+mn-cs"/>
                                </a:rPr>
                                <m:t>,</m:t>
                              </m:r>
                              <m:sSup>
                                <m:sSupPr>
                                  <m:ctrlPr>
                                    <a:rPr kumimoji="0" lang="zh-CN"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ctrlPr>
                                </m:sSupPr>
                                <m:e>
                                  <m:r>
                                    <a:rPr kumimoji="0" lang="en-US" altLang="zh-CN" sz="1600" b="0" i="1" u="none" strike="noStrike" kern="1200" cap="none" spc="0" normalizeH="0" baseline="0" noProof="0">
                                      <a:ln>
                                        <a:noFill/>
                                      </a:ln>
                                      <a:solidFill>
                                        <a:prstClr val="black"/>
                                      </a:solidFill>
                                      <a:effectLst/>
                                      <a:uLnTx/>
                                      <a:uFillTx/>
                                      <a:latin typeface="Cambria Math"/>
                                      <a:cs typeface="+mn-cs"/>
                                    </a:rPr>
                                    <m:t>𝑎</m:t>
                                  </m:r>
                                  <m:r>
                                    <a:rPr kumimoji="0" lang="en-US" altLang="zh-CN" sz="1600" b="0" i="1" u="none" strike="noStrike" kern="1200" cap="none" spc="0" normalizeH="0" baseline="0" noProof="0">
                                      <a:ln>
                                        <a:noFill/>
                                      </a:ln>
                                      <a:solidFill>
                                        <a:prstClr val="black"/>
                                      </a:solidFill>
                                      <a:effectLst/>
                                      <a:uLnTx/>
                                      <a:uFillTx/>
                                      <a:latin typeface="Cambria Math"/>
                                      <a:cs typeface="+mn-cs"/>
                                    </a:rPr>
                                    <m:t>,</m:t>
                                  </m:r>
                                  <m:r>
                                    <a:rPr kumimoji="0" lang="en-US" altLang="zh-CN" sz="1600" b="0" i="1" u="none" strike="noStrike" kern="1200" cap="none" spc="0" normalizeH="0" baseline="0" noProof="0">
                                      <a:ln>
                                        <a:noFill/>
                                      </a:ln>
                                      <a:solidFill>
                                        <a:prstClr val="black"/>
                                      </a:solidFill>
                                      <a:effectLst/>
                                      <a:uLnTx/>
                                      <a:uFillTx/>
                                      <a:latin typeface="Cambria Math"/>
                                      <a:cs typeface="+mn-cs"/>
                                    </a:rPr>
                                    <m:t>𝑠</m:t>
                                  </m:r>
                                </m:e>
                                <m:sup>
                                  <m:r>
                                    <a:rPr kumimoji="0" lang="en-US" altLang="zh-CN" sz="1600" b="0" i="1" u="none" strike="noStrike" kern="1200" cap="none" spc="0" normalizeH="0" baseline="0" noProof="0">
                                      <a:ln>
                                        <a:noFill/>
                                      </a:ln>
                                      <a:solidFill>
                                        <a:prstClr val="black"/>
                                      </a:solidFill>
                                      <a:effectLst/>
                                      <a:uLnTx/>
                                      <a:uFillTx/>
                                      <a:latin typeface="Cambria Math"/>
                                      <a:cs typeface="+mn-cs"/>
                                    </a:rPr>
                                    <m:t>′</m:t>
                                  </m:r>
                                </m:sup>
                              </m:sSup>
                            </m:e>
                          </m:d>
                          <m:r>
                            <a:rPr kumimoji="0" lang="en-US" altLang="zh-CN" sz="1600" b="0" i="1" u="none" strike="noStrike" kern="1200" cap="none" spc="0" normalizeH="0" baseline="0" noProof="0">
                              <a:ln>
                                <a:noFill/>
                              </a:ln>
                              <a:solidFill>
                                <a:prstClr val="black"/>
                              </a:solidFill>
                              <a:effectLst/>
                              <a:uLnTx/>
                              <a:uFillTx/>
                              <a:latin typeface="Cambria Math"/>
                              <a:cs typeface="+mn-cs"/>
                            </a:rPr>
                            <m:t>+</m:t>
                          </m:r>
                          <m:r>
                            <a:rPr kumimoji="0" lang="en-US" altLang="zh-CN" sz="1600" b="0" i="1" u="none" strike="noStrike" kern="1200" cap="none" spc="0" normalizeH="0" baseline="0" noProof="0">
                              <a:ln>
                                <a:noFill/>
                              </a:ln>
                              <a:solidFill>
                                <a:prstClr val="black"/>
                              </a:solidFill>
                              <a:effectLst/>
                              <a:uLnTx/>
                              <a:uFillTx/>
                              <a:latin typeface="Cambria Math"/>
                              <a:cs typeface="+mn-cs"/>
                            </a:rPr>
                            <m:t>𝛾</m:t>
                          </m:r>
                          <m:sSub>
                            <m:sSubPr>
                              <m:ctrlPr>
                                <a:rPr kumimoji="0" lang="zh-CN"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CN" sz="1600" b="0" i="1" u="none" strike="noStrike" kern="1200" cap="none" spc="0" normalizeH="0" baseline="0" noProof="0">
                                  <a:ln>
                                    <a:noFill/>
                                  </a:ln>
                                  <a:solidFill>
                                    <a:prstClr val="black"/>
                                  </a:solidFill>
                                  <a:effectLst/>
                                  <a:uLnTx/>
                                  <a:uFillTx/>
                                  <a:latin typeface="Cambria Math"/>
                                  <a:cs typeface="+mn-cs"/>
                                </a:rPr>
                                <m:t>𝑉</m:t>
                              </m:r>
                            </m:e>
                            <m:sub>
                              <m:r>
                                <a:rPr kumimoji="0" lang="en-US" altLang="zh-CN" sz="1600" b="0" i="1" u="none" strike="noStrike" kern="1200" cap="none" spc="0" normalizeH="0" baseline="0" noProof="0">
                                  <a:ln>
                                    <a:noFill/>
                                  </a:ln>
                                  <a:solidFill>
                                    <a:prstClr val="black"/>
                                  </a:solidFill>
                                  <a:effectLst/>
                                  <a:uLnTx/>
                                  <a:uFillTx/>
                                  <a:latin typeface="Cambria Math"/>
                                  <a:cs typeface="+mn-cs"/>
                                </a:rPr>
                                <m:t>𝜋</m:t>
                              </m:r>
                            </m:sub>
                          </m:sSub>
                          <m:d>
                            <m:dPr>
                              <m:ctrlPr>
                                <a:rPr kumimoji="0" lang="zh-CN"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ctrlPr>
                            </m:dPr>
                            <m:e>
                              <m:sSup>
                                <m:sSupPr>
                                  <m:ctrlPr>
                                    <a:rPr kumimoji="0" lang="zh-CN"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ctrlPr>
                                </m:sSupPr>
                                <m:e>
                                  <m:r>
                                    <a:rPr kumimoji="0" lang="en-US" altLang="zh-CN" sz="1600" b="0" i="1" u="none" strike="noStrike" kern="1200" cap="none" spc="0" normalizeH="0" baseline="0" noProof="0">
                                      <a:ln>
                                        <a:noFill/>
                                      </a:ln>
                                      <a:solidFill>
                                        <a:prstClr val="black"/>
                                      </a:solidFill>
                                      <a:effectLst/>
                                      <a:uLnTx/>
                                      <a:uFillTx/>
                                      <a:latin typeface="Cambria Math"/>
                                      <a:cs typeface="+mn-cs"/>
                                    </a:rPr>
                                    <m:t>𝑠</m:t>
                                  </m:r>
                                </m:e>
                                <m:sup>
                                  <m:r>
                                    <a:rPr kumimoji="0" lang="en-US" altLang="zh-CN" sz="1600" b="0" i="1" u="none" strike="noStrike" kern="1200" cap="none" spc="0" normalizeH="0" baseline="0" noProof="0">
                                      <a:ln>
                                        <a:noFill/>
                                      </a:ln>
                                      <a:solidFill>
                                        <a:prstClr val="black"/>
                                      </a:solidFill>
                                      <a:effectLst/>
                                      <a:uLnTx/>
                                      <a:uFillTx/>
                                      <a:latin typeface="Cambria Math"/>
                                      <a:cs typeface="+mn-cs"/>
                                    </a:rPr>
                                    <m:t>′</m:t>
                                  </m:r>
                                </m:sup>
                              </m:sSup>
                            </m:e>
                          </m:d>
                        </m:e>
                      </m:d>
                    </m:oMath>
                  </m:oMathPara>
                </a14:m>
                <a:endParaRPr kumimoji="0" lang="zh-CN" altLang="en-US" sz="16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mc:Choice>
        <mc:Fallback xmlns="">
          <p:sp>
            <p:nvSpPr>
              <p:cNvPr id="14" name="矩形 13">
                <a:extLst>
                  <a:ext uri="{FF2B5EF4-FFF2-40B4-BE49-F238E27FC236}">
                    <a16:creationId xmlns:a16="http://schemas.microsoft.com/office/drawing/2014/main" id="{619DB98A-8AC6-401C-ADFE-7CCBAC3AB667}"/>
                  </a:ext>
                </a:extLst>
              </p:cNvPr>
              <p:cNvSpPr>
                <a:spLocks noRot="1" noChangeAspect="1" noMove="1" noResize="1" noEditPoints="1" noAdjustHandles="1" noChangeArrowheads="1" noChangeShapeType="1" noTextEdit="1"/>
              </p:cNvSpPr>
              <p:nvPr/>
            </p:nvSpPr>
            <p:spPr>
              <a:xfrm>
                <a:off x="3299726" y="2637118"/>
                <a:ext cx="7236361" cy="373179"/>
              </a:xfrm>
              <a:prstGeom prst="rect">
                <a:avLst/>
              </a:prstGeom>
              <a:blipFill>
                <a:blip r:embed="rId4"/>
                <a:stretch>
                  <a:fillRect b="-6557"/>
                </a:stretch>
              </a:blipFill>
            </p:spPr>
            <p:txBody>
              <a:bodyPr/>
              <a:lstStyle/>
              <a:p>
                <a:r>
                  <a:rPr lang="zh-CN" altLang="en-US">
                    <a:noFill/>
                  </a:rPr>
                  <a:t> </a:t>
                </a:r>
              </a:p>
            </p:txBody>
          </p:sp>
        </mc:Fallback>
      </mc:AlternateContent>
      <p:sp>
        <p:nvSpPr>
          <p:cNvPr id="15" name="矩形 14">
            <a:extLst>
              <a:ext uri="{FF2B5EF4-FFF2-40B4-BE49-F238E27FC236}">
                <a16:creationId xmlns:a16="http://schemas.microsoft.com/office/drawing/2014/main" id="{DE10FDF0-4221-466C-910C-8FCBEB95D949}"/>
              </a:ext>
            </a:extLst>
          </p:cNvPr>
          <p:cNvSpPr/>
          <p:nvPr/>
        </p:nvSpPr>
        <p:spPr>
          <a:xfrm>
            <a:off x="2181471" y="2600787"/>
            <a:ext cx="2236510"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0" cap="none" spc="0" normalizeH="0" baseline="0" noProof="0" dirty="0">
                <a:ln>
                  <a:noFill/>
                </a:ln>
                <a:solidFill>
                  <a:srgbClr val="C00000"/>
                </a:solidFill>
                <a:effectLst/>
                <a:uLnTx/>
                <a:uFillTx/>
                <a:latin typeface="黑体" panose="02010609060101010101" pitchFamily="49" charset="-122"/>
                <a:ea typeface="黑体" panose="02010609060101010101" pitchFamily="49" charset="-122"/>
                <a:cs typeface="Times New Roman" pitchFamily="18" charset="0"/>
              </a:rPr>
              <a:t>价值函数的</a:t>
            </a:r>
            <a:r>
              <a:rPr kumimoji="0" lang="zh-CN" altLang="zh-CN" sz="1600" b="0" i="0" u="none" strike="noStrike" kern="0" cap="none" spc="0" normalizeH="0" baseline="0" noProof="0" dirty="0">
                <a:ln>
                  <a:noFill/>
                </a:ln>
                <a:solidFill>
                  <a:srgbClr val="C00000"/>
                </a:solidFill>
                <a:effectLst/>
                <a:uLnTx/>
                <a:uFillTx/>
                <a:latin typeface="黑体" panose="02010609060101010101" pitchFamily="49" charset="-122"/>
                <a:ea typeface="黑体" panose="02010609060101010101" pitchFamily="49" charset="-122"/>
                <a:cs typeface="Times New Roman" pitchFamily="18" charset="0"/>
              </a:rPr>
              <a:t>贝尔曼方程</a:t>
            </a:r>
            <a:endParaRPr kumimoji="0" lang="zh-CN" altLang="en-US" sz="1600" b="0" i="0" u="none" strike="noStrike" kern="1200" cap="none" spc="0" normalizeH="0" baseline="0" noProof="0" dirty="0">
              <a:ln>
                <a:noFill/>
              </a:ln>
              <a:solidFill>
                <a:srgbClr val="C00000"/>
              </a:solidFill>
              <a:effectLst/>
              <a:uLnTx/>
              <a:uFillTx/>
              <a:latin typeface="黑体" panose="02010609060101010101" pitchFamily="49" charset="-122"/>
              <a:ea typeface="黑体" panose="02010609060101010101" pitchFamily="49" charset="-122"/>
              <a:cs typeface="+mn-cs"/>
            </a:endParaRPr>
          </a:p>
        </p:txBody>
      </p:sp>
      <p:sp>
        <p:nvSpPr>
          <p:cNvPr id="16" name="矩形 15">
            <a:extLst>
              <a:ext uri="{FF2B5EF4-FFF2-40B4-BE49-F238E27FC236}">
                <a16:creationId xmlns:a16="http://schemas.microsoft.com/office/drawing/2014/main" id="{B9D9D7AD-06AA-49B3-9BE8-8976C97155F3}"/>
              </a:ext>
            </a:extLst>
          </p:cNvPr>
          <p:cNvSpPr/>
          <p:nvPr/>
        </p:nvSpPr>
        <p:spPr>
          <a:xfrm>
            <a:off x="1233267" y="3791525"/>
            <a:ext cx="10377268" cy="2633413"/>
          </a:xfrm>
          <a:prstGeom prst="rect">
            <a:avLst/>
          </a:prstGeom>
        </p:spPr>
        <p:txBody>
          <a:bodyPr wrap="square">
            <a:spAutoFit/>
          </a:bodyPr>
          <a:lstStyle/>
          <a:p>
            <a:pPr marL="285750" marR="0" lvl="0" indent="-285750" algn="just" defTabSz="914400" rtl="0" eaLnBrk="1" fontAlgn="auto" latinLnBrk="0" hangingPunct="1">
              <a:lnSpc>
                <a:spcPct val="100000"/>
              </a:lnSpc>
              <a:spcBef>
                <a:spcPts val="0"/>
              </a:spcBef>
              <a:spcAft>
                <a:spcPts val="0"/>
              </a:spcAft>
              <a:buClrTx/>
              <a:buSzTx/>
              <a:buFont typeface="Wingdings" panose="05000000000000000000" pitchFamily="2" charset="2"/>
              <a:buChar char="l"/>
              <a:tabLst/>
              <a:defRPr/>
            </a:pPr>
            <a:r>
              <a:rPr kumimoji="0" lang="zh-CN" altLang="zh-CN" sz="1600" b="1"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贝尔曼方程描述了价值函数或动作</a:t>
            </a:r>
            <a:r>
              <a:rPr kumimoji="0" lang="en-US" altLang="zh-CN" sz="1600" b="1"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a:t>
            </a:r>
            <a:r>
              <a:rPr kumimoji="0" lang="zh-CN" altLang="zh-CN" sz="1600" b="1"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价值函数的递推关系，是研究强化学习问题的重要手段。其中价值函数的贝尔曼方程描述了当前状态价值函数和其后续状态价值函数之间的关系，即当前状态价值函数等于瞬时奖励的期望加上后续状态的（折扣）价值函数的期望。而动作</a:t>
            </a:r>
            <a:r>
              <a:rPr kumimoji="0" lang="en-US" altLang="zh-CN" sz="1600" b="1"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a:t>
            </a:r>
            <a:r>
              <a:rPr kumimoji="0" lang="zh-CN" altLang="zh-CN" sz="1600" b="1"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价值函数的贝尔曼方程描述了当前动作</a:t>
            </a:r>
            <a:r>
              <a:rPr kumimoji="0" lang="en-US" altLang="zh-CN" sz="1600" b="1"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a:t>
            </a:r>
            <a:r>
              <a:rPr kumimoji="0" lang="zh-CN" altLang="zh-CN" sz="1600" b="1"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价值函数和其后续动作</a:t>
            </a:r>
            <a:r>
              <a:rPr kumimoji="0" lang="en-US" altLang="zh-CN" sz="1600" b="1"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a:t>
            </a:r>
            <a:r>
              <a:rPr kumimoji="0" lang="zh-CN" altLang="zh-CN" sz="1600" b="1"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价值函数之间的关系，即当前状态下的动作</a:t>
            </a:r>
            <a:r>
              <a:rPr kumimoji="0" lang="en-US" altLang="zh-CN" sz="1600" b="1"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a:t>
            </a:r>
            <a:r>
              <a:rPr kumimoji="0" lang="zh-CN" altLang="zh-CN" sz="1600" b="1"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价值函数等于瞬时奖励的期望加上后续状态的（折扣）动作</a:t>
            </a:r>
            <a:r>
              <a:rPr kumimoji="0" lang="en-US" altLang="zh-CN" sz="1600" b="1"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a:t>
            </a:r>
            <a:r>
              <a:rPr kumimoji="0" lang="zh-CN" altLang="zh-CN" sz="1600" b="1"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价值函数的期望。</a:t>
            </a:r>
            <a:endParaRPr kumimoji="0" lang="en-US" altLang="zh-CN" sz="1600" b="1"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endParaRPr>
          </a:p>
          <a:p>
            <a:pPr marL="285750" marR="0" lvl="0" indent="-285750" algn="just" defTabSz="914400" rtl="0" eaLnBrk="1" fontAlgn="auto" latinLnBrk="0" hangingPunct="1">
              <a:lnSpc>
                <a:spcPct val="100000"/>
              </a:lnSpc>
              <a:spcBef>
                <a:spcPts val="0"/>
              </a:spcBef>
              <a:spcAft>
                <a:spcPts val="0"/>
              </a:spcAft>
              <a:buClrTx/>
              <a:buSzTx/>
              <a:buFont typeface="Wingdings" panose="05000000000000000000" pitchFamily="2" charset="2"/>
              <a:buChar char="l"/>
              <a:tabLst/>
              <a:defRPr/>
            </a:pPr>
            <a:r>
              <a:rPr kumimoji="0" lang="zh-CN" altLang="zh-CN" sz="1600" b="1"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在实际中，需要计算得到最优策略以指导智能体在当前状态如何选择一个可获得最大回报的动作。求解最优策略的一种方法就是去求解最优的价值函数或最优的动作</a:t>
            </a:r>
            <a:r>
              <a:rPr kumimoji="0" lang="en-US" altLang="zh-CN" sz="1600" b="1"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a:t>
            </a:r>
            <a:r>
              <a:rPr kumimoji="0" lang="zh-CN" altLang="zh-CN" sz="1600" b="1"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价值函数（即基于价值方法，</a:t>
            </a:r>
            <a:r>
              <a:rPr kumimoji="0" lang="en-US" altLang="zh-CN" sz="1600" b="1"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value-based approach</a:t>
            </a:r>
            <a:r>
              <a:rPr kumimoji="0" lang="zh-CN" altLang="zh-CN" sz="1600" b="1"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）。一旦找到了最优的价值函数或动作</a:t>
            </a:r>
            <a:r>
              <a:rPr kumimoji="0" lang="en-US" altLang="zh-CN" sz="1600" b="1"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a:t>
            </a:r>
            <a:r>
              <a:rPr kumimoji="0" lang="zh-CN" altLang="zh-CN" sz="1600" b="1"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价值函数，自然而然也就是找到最优策略。当然，在强化学习中还有基于策略（</a:t>
            </a:r>
            <a:r>
              <a:rPr kumimoji="0" lang="en-US" altLang="zh-CN" sz="1600" b="1"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policy-based</a:t>
            </a:r>
            <a:r>
              <a:rPr kumimoji="0" lang="zh-CN" altLang="zh-CN" sz="1600" b="1"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）和基于模型（</a:t>
            </a:r>
            <a:r>
              <a:rPr kumimoji="0" lang="en-US" altLang="zh-CN" sz="1600" b="1"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model-based</a:t>
            </a:r>
            <a:r>
              <a:rPr kumimoji="0" lang="zh-CN" altLang="zh-CN" sz="1600" b="1"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）等不同方法。 </a:t>
            </a:r>
          </a:p>
          <a:p>
            <a:pPr marL="285750" marR="0" lvl="0" indent="-285750" algn="just" defTabSz="914400" rtl="0" eaLnBrk="1" fontAlgn="auto" latinLnBrk="0" hangingPunct="1">
              <a:lnSpc>
                <a:spcPct val="150000"/>
              </a:lnSpc>
              <a:spcBef>
                <a:spcPts val="0"/>
              </a:spcBef>
              <a:spcAft>
                <a:spcPts val="0"/>
              </a:spcAft>
              <a:buClrTx/>
              <a:buSzTx/>
              <a:buFont typeface="Wingdings" panose="05000000000000000000" pitchFamily="2" charset="2"/>
              <a:buChar char="l"/>
              <a:tabLst/>
              <a:defRPr/>
            </a:pPr>
            <a:endParaRPr kumimoji="0" lang="zh-CN" altLang="zh-CN" sz="1600" b="1"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endParaRPr>
          </a:p>
        </p:txBody>
      </p:sp>
      <p:cxnSp>
        <p:nvCxnSpPr>
          <p:cNvPr id="17" name="直接连接符 16">
            <a:extLst>
              <a:ext uri="{FF2B5EF4-FFF2-40B4-BE49-F238E27FC236}">
                <a16:creationId xmlns:a16="http://schemas.microsoft.com/office/drawing/2014/main" id="{378141D4-2B38-420D-B7DA-896FA8A882CA}"/>
              </a:ext>
            </a:extLst>
          </p:cNvPr>
          <p:cNvCxnSpPr>
            <a:cxnSpLocks/>
          </p:cNvCxnSpPr>
          <p:nvPr/>
        </p:nvCxnSpPr>
        <p:spPr>
          <a:xfrm>
            <a:off x="2115423" y="3804270"/>
            <a:ext cx="8178905" cy="0"/>
          </a:xfrm>
          <a:prstGeom prst="line">
            <a:avLst/>
          </a:prstGeom>
          <a:ln w="31750"/>
        </p:spPr>
        <p:style>
          <a:lnRef idx="1">
            <a:schemeClr val="accent1"/>
          </a:lnRef>
          <a:fillRef idx="0">
            <a:schemeClr val="accent1"/>
          </a:fillRef>
          <a:effectRef idx="0">
            <a:schemeClr val="accent1"/>
          </a:effectRef>
          <a:fontRef idx="minor">
            <a:schemeClr val="tx1"/>
          </a:fontRef>
        </p:style>
      </p:cxnSp>
      <p:sp>
        <p:nvSpPr>
          <p:cNvPr id="2" name="矩形 1">
            <a:extLst>
              <a:ext uri="{FF2B5EF4-FFF2-40B4-BE49-F238E27FC236}">
                <a16:creationId xmlns:a16="http://schemas.microsoft.com/office/drawing/2014/main" id="{A9883C2B-812D-4C1B-8FAD-213A018AD7AA}"/>
              </a:ext>
            </a:extLst>
          </p:cNvPr>
          <p:cNvSpPr/>
          <p:nvPr/>
        </p:nvSpPr>
        <p:spPr>
          <a:xfrm>
            <a:off x="4417981" y="1792769"/>
            <a:ext cx="3531736"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价值函数与动作</a:t>
            </a:r>
            <a:r>
              <a:rPr kumimoji="0" lang="en-US" altLang="zh-CN"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a:t>
            </a:r>
            <a:r>
              <a:rPr kumimoji="0" lang="zh-CN" altLang="en-US"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价值函数的关系</a:t>
            </a:r>
            <a:endParaRPr kumimoji="0" lang="zh-CN" altLang="en-US"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312139909"/>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583380" y="726948"/>
            <a:ext cx="7464387" cy="497934"/>
            <a:chOff x="4099943" y="2819853"/>
            <a:chExt cx="2570275" cy="497934"/>
          </a:xfrm>
        </p:grpSpPr>
        <p:sp>
          <p:nvSpPr>
            <p:cNvPr id="4" name="平行四边形 3"/>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5" name="平行四边形 4"/>
            <p:cNvSpPr/>
            <p:nvPr/>
          </p:nvSpPr>
          <p:spPr bwMode="auto">
            <a:xfrm>
              <a:off x="4122533" y="2819853"/>
              <a:ext cx="2547685"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6" name="矩形 5"/>
            <p:cNvSpPr/>
            <p:nvPr/>
          </p:nvSpPr>
          <p:spPr>
            <a:xfrm>
              <a:off x="4216534" y="2853798"/>
              <a:ext cx="2359684" cy="400110"/>
            </a:xfrm>
            <a:prstGeom prst="rect">
              <a:avLst/>
            </a:prstGeom>
          </p:spPr>
          <p:txBody>
            <a:bodyPr wrap="square">
              <a:spAutoFit/>
            </a:bodyPr>
            <a:lstStyle/>
            <a:p>
              <a:pPr marL="0" marR="0" lvl="0" indent="0" algn="ctr" defTabSz="914400" rtl="0" eaLnBrk="1" fontAlgn="auto" latinLnBrk="0" hangingPunct="1">
                <a:lnSpc>
                  <a:spcPct val="100000"/>
                </a:lnSpc>
                <a:spcBef>
                  <a:spcPct val="50000"/>
                </a:spcBef>
                <a:spcAft>
                  <a:spcPts val="0"/>
                </a:spcAft>
                <a:buClrTx/>
                <a:buSzTx/>
                <a:buFontTx/>
                <a:buNone/>
                <a:tabLst/>
                <a:defRPr/>
              </a:pPr>
              <a:r>
                <a:rPr kumimoji="0" lang="zh-CN" altLang="en-US" sz="2000" b="1" i="0" u="none" strike="noStrike" kern="1200" cap="none" spc="0" normalizeH="0" baseline="0" noProof="0" dirty="0">
                  <a:ln>
                    <a:noFill/>
                  </a:ln>
                  <a:solidFill>
                    <a:prstClr val="black">
                      <a:lumMod val="95000"/>
                      <a:lumOff val="5000"/>
                    </a:prstClr>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强化学习</a:t>
              </a:r>
              <a:r>
                <a:rPr kumimoji="0" lang="en-US" altLang="zh-CN" sz="2000" b="1" i="0" u="none" strike="noStrike" kern="1200" cap="none" spc="0" normalizeH="0" baseline="0" noProof="0" dirty="0">
                  <a:ln>
                    <a:noFill/>
                  </a:ln>
                  <a:solidFill>
                    <a:prstClr val="black">
                      <a:lumMod val="95000"/>
                      <a:lumOff val="5000"/>
                    </a:prstClr>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0" lang="zh-CN" altLang="en-US" sz="2000" b="1" i="0" u="none" strike="noStrike" kern="100" cap="none" spc="0" normalizeH="0" baseline="0" noProof="0" dirty="0">
                  <a:ln>
                    <a:noFill/>
                  </a:ln>
                  <a:solidFill>
                    <a:srgbClr val="000000"/>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基于价值的强化学习</a:t>
              </a:r>
              <a:endParaRPr kumimoji="0" lang="zh-CN" altLang="en-US" sz="2000" b="1" i="0" u="none" strike="noStrike" kern="120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endParaRPr>
            </a:p>
          </p:txBody>
        </p:sp>
      </p:grpSp>
      <p:sp>
        <p:nvSpPr>
          <p:cNvPr id="23" name="矩形 22">
            <a:extLst>
              <a:ext uri="{FF2B5EF4-FFF2-40B4-BE49-F238E27FC236}">
                <a16:creationId xmlns:a16="http://schemas.microsoft.com/office/drawing/2014/main" id="{6F77A2E9-3941-4386-A0DF-CDEBD25143F3}"/>
              </a:ext>
            </a:extLst>
          </p:cNvPr>
          <p:cNvSpPr/>
          <p:nvPr/>
        </p:nvSpPr>
        <p:spPr>
          <a:xfrm>
            <a:off x="852473" y="129010"/>
            <a:ext cx="2441694"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二、基于价值的强化学习</a:t>
            </a:r>
          </a:p>
        </p:txBody>
      </p:sp>
      <p:pic>
        <p:nvPicPr>
          <p:cNvPr id="7" name="图片 6">
            <a:extLst>
              <a:ext uri="{FF2B5EF4-FFF2-40B4-BE49-F238E27FC236}">
                <a16:creationId xmlns:a16="http://schemas.microsoft.com/office/drawing/2014/main" id="{C4B9CC4C-04ED-40A5-AEFF-13C91FBEAA82}"/>
              </a:ext>
            </a:extLst>
          </p:cNvPr>
          <p:cNvPicPr>
            <a:picLocks noChangeAspect="1"/>
          </p:cNvPicPr>
          <p:nvPr/>
        </p:nvPicPr>
        <p:blipFill>
          <a:blip r:embed="rId3"/>
          <a:stretch>
            <a:fillRect/>
          </a:stretch>
        </p:blipFill>
        <p:spPr>
          <a:xfrm>
            <a:off x="7133633" y="2833155"/>
            <a:ext cx="4701986" cy="2254659"/>
          </a:xfrm>
          <a:prstGeom prst="rect">
            <a:avLst/>
          </a:prstGeom>
        </p:spPr>
      </p:pic>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19BD77F5-FA41-4AED-A8D1-810B56B63A2B}"/>
                  </a:ext>
                </a:extLst>
              </p:cNvPr>
              <p:cNvSpPr/>
              <p:nvPr/>
            </p:nvSpPr>
            <p:spPr>
              <a:xfrm>
                <a:off x="356381" y="1454332"/>
                <a:ext cx="6733736" cy="4942379"/>
              </a:xfrm>
              <a:prstGeom prst="rect">
                <a:avLst/>
              </a:prstGeom>
            </p:spPr>
            <p:txBody>
              <a:bodyPr wrap="square">
                <a:spAutoFit/>
              </a:bodyPr>
              <a:lstStyle/>
              <a:p>
                <a:pPr marL="0" marR="0" lvl="0" indent="266700" algn="just" defTabSz="914400" rtl="0" eaLnBrk="1" fontAlgn="auto" latinLnBrk="0" hangingPunct="1">
                  <a:lnSpc>
                    <a:spcPct val="200000"/>
                  </a:lnSpc>
                  <a:spcBef>
                    <a:spcPts val="0"/>
                  </a:spcBef>
                  <a:spcAft>
                    <a:spcPts val="0"/>
                  </a:spcAft>
                  <a:buClrTx/>
                  <a:buSzTx/>
                  <a:buFontTx/>
                  <a:buNone/>
                  <a:tabLst/>
                  <a:defRPr/>
                </a:pPr>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回顾强化学习问题的定义</a:t>
                </a:r>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 </a:t>
                </a:r>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给定一个马尔可夫决策过程</a:t>
                </a:r>
                <a14:m>
                  <m:oMath xmlns:m="http://schemas.openxmlformats.org/officeDocument/2006/math">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𝑀𝐷𝑃</m:t>
                    </m:r>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𝑆</m:t>
                    </m:r>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𝐴</m:t>
                    </m:r>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𝑃</m:t>
                    </m:r>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𝑅</m:t>
                    </m:r>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𝛾</m:t>
                    </m:r>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oMath>
                </a14:m>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，强化学习会寻找一个最优策略</a:t>
                </a:r>
                <a14:m>
                  <m:oMath xmlns:m="http://schemas.openxmlformats.org/officeDocument/2006/math">
                    <m:sSup>
                      <m:sSupPr>
                        <m:ctrlPr>
                          <a:rPr kumimoji="0" lang="zh-CN" altLang="zh-CN"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pPr>
                      <m:e>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𝜋</m:t>
                        </m:r>
                      </m:e>
                      <m:sup>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sup>
                    </m:sSup>
                  </m:oMath>
                </a14:m>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，在策略</a:t>
                </a:r>
                <a14:m>
                  <m:oMath xmlns:m="http://schemas.openxmlformats.org/officeDocument/2006/math">
                    <m:sSup>
                      <m:sSupPr>
                        <m:ctrlPr>
                          <a:rPr kumimoji="0" lang="zh-CN" altLang="zh-CN"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pPr>
                      <m:e>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𝜋</m:t>
                        </m:r>
                      </m:e>
                      <m:sup>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sup>
                    </m:sSup>
                  </m:oMath>
                </a14:m>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作用下使得任意状态</a:t>
                </a:r>
                <a14:m>
                  <m:oMath xmlns:m="http://schemas.openxmlformats.org/officeDocument/2006/math">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𝑠</m:t>
                    </m:r>
                    <m:r>
                      <a:rPr kumimoji="0" lang="en-US" altLang="zh-CN" sz="16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𝑆</m:t>
                    </m:r>
                  </m:oMath>
                </a14:m>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对应的价值函数</a:t>
                </a:r>
                <a14:m>
                  <m:oMath xmlns:m="http://schemas.openxmlformats.org/officeDocument/2006/math">
                    <m:sSub>
                      <m:sSubPr>
                        <m:ctrlPr>
                          <a:rPr kumimoji="0" lang="zh-CN" altLang="zh-CN"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𝑉</m:t>
                        </m:r>
                      </m:e>
                      <m:sub>
                        <m:sSup>
                          <m:sSupPr>
                            <m:ctrlPr>
                              <a:rPr kumimoji="0" lang="zh-CN" altLang="zh-CN"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pPr>
                          <m:e>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𝜋</m:t>
                            </m:r>
                          </m:e>
                          <m:sup>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sup>
                        </m:sSup>
                      </m:sub>
                    </m:sSub>
                    <m:d>
                      <m:dPr>
                        <m:ctrlPr>
                          <a:rPr kumimoji="0" lang="zh-CN" altLang="zh-CN"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𝑠</m:t>
                        </m:r>
                      </m:e>
                    </m:d>
                  </m:oMath>
                </a14:m>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取值最大。</a:t>
                </a:r>
              </a:p>
              <a:p>
                <a:pPr marL="0" marR="0" lvl="0" indent="266700" algn="just" defTabSz="914400" rtl="0" eaLnBrk="1" fontAlgn="auto" latinLnBrk="0" hangingPunct="1">
                  <a:lnSpc>
                    <a:spcPct val="200000"/>
                  </a:lnSpc>
                  <a:spcBef>
                    <a:spcPts val="0"/>
                  </a:spcBef>
                  <a:spcAft>
                    <a:spcPts val="0"/>
                  </a:spcAft>
                  <a:buClrTx/>
                  <a:buSzTx/>
                  <a:buFontTx/>
                  <a:buNone/>
                  <a:tabLst/>
                  <a:defRPr/>
                </a:pPr>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为了求解最优策略</a:t>
                </a:r>
                <a14:m>
                  <m:oMath xmlns:m="http://schemas.openxmlformats.org/officeDocument/2006/math">
                    <m:sSup>
                      <m:sSupPr>
                        <m:ctrlPr>
                          <a:rPr kumimoji="0" lang="zh-CN" altLang="zh-CN"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pPr>
                      <m:e>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𝜋</m:t>
                        </m:r>
                      </m:e>
                      <m:sup>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sup>
                    </m:sSup>
                  </m:oMath>
                </a14:m>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，图</a:t>
                </a:r>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6.7</a:t>
                </a:r>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中展示了一种思路：从一个任意的策略开始，首先计算该策略下价值函数（或动作</a:t>
                </a:r>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a:t>
                </a:r>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价值函数），然后根据价值函数调整改进策略使其更优，不断迭代这个过程直到策略收敛。通过策略计算价值函数的过程叫做策略评估（</a:t>
                </a:r>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policy evaluation</a:t>
                </a:r>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），通过价值函数优化策略的过程叫做策略优化（</a:t>
                </a:r>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policy improvement</a:t>
                </a:r>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），策略评估和策略优化交替进行的强化学习求解方法叫做通用策略迭代（</a:t>
                </a:r>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Generalized Policy Iteration</a:t>
                </a:r>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a:t>
                </a:r>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GPI</a:t>
                </a:r>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a:t>
                </a:r>
              </a:p>
            </p:txBody>
          </p:sp>
        </mc:Choice>
        <mc:Fallback xmlns="">
          <p:sp>
            <p:nvSpPr>
              <p:cNvPr id="8" name="矩形 7">
                <a:extLst>
                  <a:ext uri="{FF2B5EF4-FFF2-40B4-BE49-F238E27FC236}">
                    <a16:creationId xmlns:a16="http://schemas.microsoft.com/office/drawing/2014/main" id="{19BD77F5-FA41-4AED-A8D1-810B56B63A2B}"/>
                  </a:ext>
                </a:extLst>
              </p:cNvPr>
              <p:cNvSpPr>
                <a:spLocks noRot="1" noChangeAspect="1" noMove="1" noResize="1" noEditPoints="1" noAdjustHandles="1" noChangeArrowheads="1" noChangeShapeType="1" noTextEdit="1"/>
              </p:cNvSpPr>
              <p:nvPr/>
            </p:nvSpPr>
            <p:spPr>
              <a:xfrm>
                <a:off x="356381" y="1454332"/>
                <a:ext cx="6733736" cy="4942379"/>
              </a:xfrm>
              <a:prstGeom prst="rect">
                <a:avLst/>
              </a:prstGeom>
              <a:blipFill>
                <a:blip r:embed="rId4"/>
                <a:stretch>
                  <a:fillRect l="-452" r="-452" b="-74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7493515"/>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583380" y="726948"/>
            <a:ext cx="7464387" cy="497934"/>
            <a:chOff x="4099943" y="2819853"/>
            <a:chExt cx="2570275" cy="497934"/>
          </a:xfrm>
        </p:grpSpPr>
        <p:sp>
          <p:nvSpPr>
            <p:cNvPr id="4" name="平行四边形 3"/>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5" name="平行四边形 4"/>
            <p:cNvSpPr/>
            <p:nvPr/>
          </p:nvSpPr>
          <p:spPr bwMode="auto">
            <a:xfrm>
              <a:off x="4122533" y="2819853"/>
              <a:ext cx="2547685"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6" name="矩形 5"/>
            <p:cNvSpPr/>
            <p:nvPr/>
          </p:nvSpPr>
          <p:spPr>
            <a:xfrm>
              <a:off x="4216534" y="2853798"/>
              <a:ext cx="2359684" cy="400110"/>
            </a:xfrm>
            <a:prstGeom prst="rect">
              <a:avLst/>
            </a:prstGeom>
          </p:spPr>
          <p:txBody>
            <a:bodyPr wrap="square">
              <a:spAutoFit/>
            </a:bodyPr>
            <a:lstStyle/>
            <a:p>
              <a:pPr marL="0" marR="0" lvl="0" indent="0" algn="ctr" defTabSz="914400" rtl="0" eaLnBrk="1" fontAlgn="auto" latinLnBrk="0" hangingPunct="1">
                <a:lnSpc>
                  <a:spcPct val="100000"/>
                </a:lnSpc>
                <a:spcBef>
                  <a:spcPct val="50000"/>
                </a:spcBef>
                <a:spcAft>
                  <a:spcPts val="0"/>
                </a:spcAft>
                <a:buClrTx/>
                <a:buSzTx/>
                <a:buFontTx/>
                <a:buNone/>
                <a:tabLst/>
                <a:defRPr/>
              </a:pPr>
              <a:r>
                <a:rPr kumimoji="0" lang="zh-CN" altLang="en-US" sz="2000" b="1" i="0" u="none" strike="noStrike" kern="1200" cap="none" spc="0" normalizeH="0" baseline="0" noProof="0" dirty="0">
                  <a:ln>
                    <a:noFill/>
                  </a:ln>
                  <a:solidFill>
                    <a:prstClr val="black">
                      <a:lumMod val="95000"/>
                      <a:lumOff val="5000"/>
                    </a:prstClr>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基于价值的强化学习：策略优化定理</a:t>
              </a:r>
            </a:p>
          </p:txBody>
        </p:sp>
      </p:grpSp>
      <p:sp>
        <p:nvSpPr>
          <p:cNvPr id="23" name="矩形 22">
            <a:extLst>
              <a:ext uri="{FF2B5EF4-FFF2-40B4-BE49-F238E27FC236}">
                <a16:creationId xmlns:a16="http://schemas.microsoft.com/office/drawing/2014/main" id="{6F77A2E9-3941-4386-A0DF-CDEBD25143F3}"/>
              </a:ext>
            </a:extLst>
          </p:cNvPr>
          <p:cNvSpPr/>
          <p:nvPr/>
        </p:nvSpPr>
        <p:spPr>
          <a:xfrm>
            <a:off x="852473" y="129010"/>
            <a:ext cx="2441694"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二、基于价值的强化学习</a:t>
            </a:r>
          </a:p>
        </p:txBody>
      </p:sp>
      <mc:AlternateContent xmlns:mc="http://schemas.openxmlformats.org/markup-compatibility/2006" xmlns:a14="http://schemas.microsoft.com/office/drawing/2010/main">
        <mc:Choice Requires="a14">
          <p:sp>
            <p:nvSpPr>
              <p:cNvPr id="2" name="矩形 1">
                <a:extLst>
                  <a:ext uri="{FF2B5EF4-FFF2-40B4-BE49-F238E27FC236}">
                    <a16:creationId xmlns:a16="http://schemas.microsoft.com/office/drawing/2014/main" id="{E5A46304-5B80-43A7-80C1-0722256CDCF9}"/>
                  </a:ext>
                </a:extLst>
              </p:cNvPr>
              <p:cNvSpPr/>
              <p:nvPr/>
            </p:nvSpPr>
            <p:spPr>
              <a:xfrm>
                <a:off x="1153551" y="1514200"/>
                <a:ext cx="9467556" cy="4215128"/>
              </a:xfrm>
              <a:prstGeom prst="rect">
                <a:avLst/>
              </a:prstGeom>
            </p:spPr>
            <p:txBody>
              <a:bodyPr wrap="square">
                <a:spAutoFit/>
              </a:bodyPr>
              <a:lstStyle/>
              <a:p>
                <a:pPr marL="0" marR="0" lvl="0" indent="266700" algn="just" defTabSz="914400" rtl="0" eaLnBrk="1" fontAlgn="auto" latinLnBrk="0" hangingPunct="1">
                  <a:lnSpc>
                    <a:spcPct val="150000"/>
                  </a:lnSpc>
                  <a:spcBef>
                    <a:spcPts val="0"/>
                  </a:spcBef>
                  <a:spcAft>
                    <a:spcPts val="0"/>
                  </a:spcAft>
                  <a:buClrTx/>
                  <a:buSzTx/>
                  <a:buFontTx/>
                  <a:buNone/>
                  <a:tabLst/>
                  <a:defRPr/>
                </a:pPr>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在讨论如何优化策略之前，首先需要明确什么是</a:t>
                </a:r>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a:t>
                </a:r>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更好</a:t>
                </a:r>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a:t>
                </a:r>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的策略。分别给出</a:t>
                </a:r>
                <a14:m>
                  <m:oMath xmlns:m="http://schemas.openxmlformats.org/officeDocument/2006/math">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𝜋</m:t>
                    </m:r>
                  </m:oMath>
                </a14:m>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和</a:t>
                </a:r>
                <a14:m>
                  <m:oMath xmlns:m="http://schemas.openxmlformats.org/officeDocument/2006/math">
                    <m:sSup>
                      <m:sSupPr>
                        <m:ctrlPr>
                          <a:rPr kumimoji="0" lang="zh-CN" altLang="zh-CN"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pPr>
                      <m:e>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𝜋</m:t>
                        </m:r>
                      </m:e>
                      <m:sup>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sup>
                    </m:sSup>
                  </m:oMath>
                </a14:m>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两个策略，如果对于任意状态</a:t>
                </a:r>
                <a14:m>
                  <m:oMath xmlns:m="http://schemas.openxmlformats.org/officeDocument/2006/math">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𝑠</m:t>
                    </m:r>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𝑆</m:t>
                    </m:r>
                  </m:oMath>
                </a14:m>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，有</a:t>
                </a:r>
                <a14:m>
                  <m:oMath xmlns:m="http://schemas.openxmlformats.org/officeDocument/2006/math">
                    <m:sSub>
                      <m:sSubPr>
                        <m:ctrlPr>
                          <a:rPr kumimoji="0" lang="zh-CN" altLang="zh-CN"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𝑉</m:t>
                        </m:r>
                      </m:e>
                      <m:sub>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𝜋</m:t>
                        </m:r>
                      </m:sub>
                    </m:sSub>
                    <m:d>
                      <m:dPr>
                        <m:ctrlPr>
                          <a:rPr kumimoji="0" lang="zh-CN" altLang="zh-CN"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𝑠</m:t>
                        </m:r>
                      </m:e>
                    </m:d>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sSub>
                      <m:sSubPr>
                        <m:ctrlPr>
                          <a:rPr kumimoji="0" lang="zh-CN" altLang="zh-CN"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𝑉</m:t>
                        </m:r>
                      </m:e>
                      <m:sub>
                        <m:sSup>
                          <m:sSupPr>
                            <m:ctrlPr>
                              <a:rPr kumimoji="0" lang="zh-CN" altLang="zh-CN"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pPr>
                          <m:e>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𝜋</m:t>
                            </m:r>
                          </m:e>
                          <m:sup>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sup>
                        </m:sSup>
                      </m:sub>
                    </m:sSub>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𝑠</m:t>
                    </m:r>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oMath>
                </a14:m>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，那么可以认为策略</a:t>
                </a:r>
                <a14:m>
                  <m:oMath xmlns:m="http://schemas.openxmlformats.org/officeDocument/2006/math">
                    <m:sSup>
                      <m:sSupPr>
                        <m:ctrlPr>
                          <a:rPr kumimoji="0" lang="zh-CN" altLang="zh-CN"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pPr>
                      <m:e>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𝜋</m:t>
                        </m:r>
                      </m:e>
                      <m:sup>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sup>
                    </m:sSup>
                  </m:oMath>
                </a14:m>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不比策略</a:t>
                </a:r>
                <a14:m>
                  <m:oMath xmlns:m="http://schemas.openxmlformats.org/officeDocument/2006/math">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𝜋</m:t>
                    </m:r>
                  </m:oMath>
                </a14:m>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差，可见</a:t>
                </a:r>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a:t>
                </a:r>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更优</a:t>
                </a:r>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a:t>
                </a:r>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策略是一个偏序关系。</a:t>
                </a:r>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   </a:t>
                </a:r>
              </a:p>
              <a:p>
                <a:pPr marL="0" marR="0" lvl="0" indent="266700" algn="just" defTabSz="914400" rtl="0" eaLnBrk="1" fontAlgn="auto" latinLnBrk="0" hangingPunct="1">
                  <a:lnSpc>
                    <a:spcPct val="150000"/>
                  </a:lnSpc>
                  <a:spcBef>
                    <a:spcPts val="0"/>
                  </a:spcBef>
                  <a:spcAft>
                    <a:spcPts val="0"/>
                  </a:spcAft>
                  <a:buClrTx/>
                  <a:buSzTx/>
                  <a:buFontTx/>
                  <a:buNone/>
                  <a:tabLst/>
                  <a:defRPr/>
                </a:pPr>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可以证明，给定任意给定状态</a:t>
                </a:r>
                <a14:m>
                  <m:oMath xmlns:m="http://schemas.openxmlformats.org/officeDocument/2006/math">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𝑠</m:t>
                    </m:r>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𝑆</m:t>
                    </m:r>
                  </m:oMath>
                </a14:m>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，如果两个策略</a:t>
                </a:r>
                <a14:m>
                  <m:oMath xmlns:m="http://schemas.openxmlformats.org/officeDocument/2006/math">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𝜋</m:t>
                    </m:r>
                  </m:oMath>
                </a14:m>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和</a:t>
                </a:r>
                <a14:m>
                  <m:oMath xmlns:m="http://schemas.openxmlformats.org/officeDocument/2006/math">
                    <m:sSup>
                      <m:sSupPr>
                        <m:ctrlPr>
                          <a:rPr kumimoji="0" lang="zh-CN" altLang="zh-CN"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pPr>
                      <m:e>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𝜋</m:t>
                        </m:r>
                      </m:e>
                      <m:sup>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sup>
                    </m:sSup>
                  </m:oMath>
                </a14:m>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满足如下条件：</a:t>
                </a:r>
              </a:p>
              <a:p>
                <a:pPr marL="0" marR="0" lvl="0" indent="0" algn="just"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zh-CN" altLang="zh-CN" sz="16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𝑞</m:t>
                          </m:r>
                        </m:e>
                        <m:sub>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𝜋</m:t>
                          </m:r>
                        </m:sub>
                      </m:sSub>
                      <m:d>
                        <m:dPr>
                          <m:ctrlPr>
                            <a:rPr kumimoji="0" lang="zh-CN" altLang="zh-CN" sz="16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𝑠</m:t>
                          </m:r>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sSup>
                            <m:sSupPr>
                              <m:ctrlPr>
                                <a:rPr kumimoji="0" lang="zh-CN" altLang="zh-CN" sz="16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pPr>
                            <m:e>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𝜋</m:t>
                              </m:r>
                            </m:e>
                            <m:sup>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sup>
                          </m:sSup>
                          <m:d>
                            <m:dPr>
                              <m:ctrlPr>
                                <a:rPr kumimoji="0" lang="zh-CN" altLang="zh-CN" sz="16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𝑠</m:t>
                              </m:r>
                            </m:e>
                          </m:d>
                        </m:e>
                      </m:d>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sSub>
                        <m:sSubPr>
                          <m:ctrlPr>
                            <a:rPr kumimoji="0" lang="zh-CN" altLang="zh-CN" sz="16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𝑞</m:t>
                          </m:r>
                        </m:e>
                        <m:sub>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𝜋</m:t>
                          </m:r>
                        </m:sub>
                      </m:sSub>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𝑠</m:t>
                      </m:r>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𝜋</m:t>
                      </m:r>
                      <m:d>
                        <m:dPr>
                          <m:ctrlPr>
                            <a:rPr kumimoji="0" lang="zh-CN" altLang="zh-CN" sz="16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𝑠</m:t>
                          </m:r>
                        </m:e>
                      </m:d>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oMath>
                  </m:oMathPara>
                </a14:m>
                <a:endParaRPr kumimoji="0" lang="zh-CN" altLang="zh-CN" sz="1600" b="0" i="0" u="none" strike="noStrike" kern="1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266700" algn="just" defTabSz="914400" rtl="0" eaLnBrk="1" fontAlgn="auto" latinLnBrk="0" hangingPunct="1">
                  <a:lnSpc>
                    <a:spcPct val="150000"/>
                  </a:lnSpc>
                  <a:spcBef>
                    <a:spcPts val="0"/>
                  </a:spcBef>
                  <a:spcAft>
                    <a:spcPts val="0"/>
                  </a:spcAft>
                  <a:buClrTx/>
                  <a:buSzTx/>
                  <a:buFontTx/>
                  <a:buNone/>
                  <a:tabLst/>
                  <a:defRPr/>
                </a:pPr>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那么对于该任意给定状态</a:t>
                </a:r>
                <a14:m>
                  <m:oMath xmlns:m="http://schemas.openxmlformats.org/officeDocument/2006/math">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𝑠</m:t>
                    </m:r>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𝑆</m:t>
                    </m:r>
                  </m:oMath>
                </a14:m>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，有</a:t>
                </a:r>
              </a:p>
              <a:p>
                <a:pPr marL="0" marR="0" lvl="0" indent="0" algn="just"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zh-CN" altLang="zh-CN" sz="16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𝑉</m:t>
                          </m:r>
                        </m:e>
                        <m:sub>
                          <m:sSup>
                            <m:sSupPr>
                              <m:ctrlPr>
                                <a:rPr kumimoji="0" lang="zh-CN" altLang="zh-CN" sz="16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pPr>
                            <m:e>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𝜋</m:t>
                              </m:r>
                            </m:e>
                            <m:sup>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sup>
                          </m:sSup>
                        </m:sub>
                      </m:sSub>
                      <m:d>
                        <m:dPr>
                          <m:ctrlPr>
                            <a:rPr kumimoji="0" lang="zh-CN" altLang="zh-CN" sz="16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𝑠</m:t>
                          </m:r>
                        </m:e>
                      </m:d>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sSub>
                        <m:sSubPr>
                          <m:ctrlPr>
                            <a:rPr kumimoji="0" lang="zh-CN" altLang="zh-CN" sz="16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𝑉</m:t>
                          </m:r>
                        </m:e>
                        <m:sub>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𝜋</m:t>
                          </m:r>
                        </m:sub>
                      </m:sSub>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𝑠</m:t>
                      </m:r>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oMath>
                  </m:oMathPara>
                </a14:m>
                <a:endParaRPr kumimoji="0" lang="zh-CN" altLang="zh-CN" sz="1600" b="0" i="0" u="none" strike="noStrike" kern="1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266700" algn="just" defTabSz="914400" rtl="0" eaLnBrk="1" fontAlgn="auto" latinLnBrk="0" hangingPunct="1">
                  <a:lnSpc>
                    <a:spcPct val="150000"/>
                  </a:lnSpc>
                  <a:spcBef>
                    <a:spcPts val="0"/>
                  </a:spcBef>
                  <a:spcAft>
                    <a:spcPts val="0"/>
                  </a:spcAft>
                  <a:buClrTx/>
                  <a:buSzTx/>
                  <a:buFontTx/>
                  <a:buNone/>
                  <a:tabLst/>
                  <a:defRPr/>
                </a:pPr>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即策略</a:t>
                </a:r>
                <a14:m>
                  <m:oMath xmlns:m="http://schemas.openxmlformats.org/officeDocument/2006/math">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𝜋</m:t>
                    </m:r>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oMath>
                </a14:m>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不比策略</a:t>
                </a:r>
                <a14:m>
                  <m:oMath xmlns:m="http://schemas.openxmlformats.org/officeDocument/2006/math">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𝜋</m:t>
                    </m:r>
                  </m:oMath>
                </a14:m>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差。这个结论称为策略优化定理（</a:t>
                </a:r>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Policy Improvement Theorem</a:t>
                </a:r>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）。注意</a:t>
                </a:r>
                <a14:m>
                  <m:oMath xmlns:m="http://schemas.openxmlformats.org/officeDocument/2006/math">
                    <m:sSub>
                      <m:sSubPr>
                        <m:ctrlPr>
                          <a:rPr kumimoji="0" lang="zh-CN" altLang="zh-CN"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𝑞</m:t>
                        </m:r>
                      </m:e>
                      <m:sub>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𝜋</m:t>
                        </m:r>
                      </m:sub>
                    </m:sSub>
                    <m:d>
                      <m:dPr>
                        <m:ctrlPr>
                          <a:rPr kumimoji="0" lang="zh-CN" altLang="zh-CN"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𝑠</m:t>
                        </m:r>
                        <m:r>
                          <a:rPr kumimoji="0" lang="en-US" altLang="zh-CN" sz="16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sSup>
                          <m:sSupPr>
                            <m:ctrlPr>
                              <a:rPr kumimoji="0" lang="zh-CN" altLang="zh-CN"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pPr>
                          <m:e>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𝜋</m:t>
                            </m:r>
                          </m:e>
                          <m:sup>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sup>
                        </m:sSup>
                        <m:d>
                          <m:dPr>
                            <m:ctrlPr>
                              <a:rPr kumimoji="0" lang="zh-CN" altLang="zh-CN"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𝑠</m:t>
                            </m:r>
                          </m:e>
                        </m:d>
                      </m:e>
                    </m:d>
                  </m:oMath>
                </a14:m>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的含义并不是在当前状态</a:t>
                </a:r>
                <a14:m>
                  <m:oMath xmlns:m="http://schemas.openxmlformats.org/officeDocument/2006/math">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𝑠</m:t>
                    </m:r>
                  </m:oMath>
                </a14:m>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下按照策略</a:t>
                </a:r>
                <a14:m>
                  <m:oMath xmlns:m="http://schemas.openxmlformats.org/officeDocument/2006/math">
                    <m:sSup>
                      <m:sSupPr>
                        <m:ctrlPr>
                          <a:rPr kumimoji="0" lang="zh-CN" altLang="zh-CN"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pPr>
                      <m:e>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𝜋</m:t>
                        </m:r>
                      </m:e>
                      <m:sup>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sup>
                    </m:sSup>
                  </m:oMath>
                </a14:m>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行动的回报期望，而是在当前状态</a:t>
                </a:r>
                <a14:m>
                  <m:oMath xmlns:m="http://schemas.openxmlformats.org/officeDocument/2006/math">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𝑠</m:t>
                    </m:r>
                  </m:oMath>
                </a14:m>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下按照策略</a:t>
                </a:r>
                <a14:m>
                  <m:oMath xmlns:m="http://schemas.openxmlformats.org/officeDocument/2006/math">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𝜋</m:t>
                    </m:r>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oMath>
                </a14:m>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去选择动作</a:t>
                </a:r>
                <a14:m>
                  <m:oMath xmlns:m="http://schemas.openxmlformats.org/officeDocument/2006/math">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𝜋</m:t>
                    </m:r>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r>
                      <a:rPr kumimoji="0" lang="en-US" altLang="zh-CN" sz="16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𝑠</m:t>
                    </m:r>
                    <m:r>
                      <a:rPr kumimoji="0" lang="en-US" altLang="zh-CN" sz="16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oMath>
                </a14:m>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，但是从状态</a:t>
                </a:r>
                <a14:m>
                  <m:oMath xmlns:m="http://schemas.openxmlformats.org/officeDocument/2006/math">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𝑠</m:t>
                    </m:r>
                  </m:oMath>
                </a14:m>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进入后续状态后，后续状态以后（直至终止状态）的所有动作仍然按照原有策略</a:t>
                </a:r>
                <a14:m>
                  <m:oMath xmlns:m="http://schemas.openxmlformats.org/officeDocument/2006/math">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𝜋</m:t>
                    </m:r>
                  </m:oMath>
                </a14:m>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来选择所得到的回报期望。注意，按照前面所给出的定义，如果策略</a:t>
                </a:r>
                <a14:m>
                  <m:oMath xmlns:m="http://schemas.openxmlformats.org/officeDocument/2006/math">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𝜋</m:t>
                    </m:r>
                  </m:oMath>
                </a14:m>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在状态</a:t>
                </a:r>
                <a14:m>
                  <m:oMath xmlns:m="http://schemas.openxmlformats.org/officeDocument/2006/math">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𝑠</m:t>
                    </m:r>
                  </m:oMath>
                </a14:m>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时只有一个确定的动作可供选择，那么这个动作可以记为</a:t>
                </a:r>
                <a14:m>
                  <m:oMath xmlns:m="http://schemas.openxmlformats.org/officeDocument/2006/math">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𝜋</m:t>
                    </m:r>
                    <m:d>
                      <m:dPr>
                        <m:ctrlPr>
                          <a:rPr kumimoji="0" lang="zh-CN" altLang="zh-CN"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𝑠</m:t>
                        </m:r>
                      </m:e>
                    </m:d>
                  </m:oMath>
                </a14:m>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a:t>
                </a:r>
                <a14:m>
                  <m:oMath xmlns:m="http://schemas.openxmlformats.org/officeDocument/2006/math">
                    <m:sSup>
                      <m:sSupPr>
                        <m:ctrlPr>
                          <a:rPr kumimoji="0" lang="zh-CN" altLang="zh-CN"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pPr>
                      <m:e>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𝜋</m:t>
                        </m:r>
                      </m:e>
                      <m:sup>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sup>
                    </m:sSup>
                    <m:d>
                      <m:dPr>
                        <m:ctrlPr>
                          <a:rPr kumimoji="0" lang="zh-CN" altLang="zh-CN"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𝑠</m:t>
                        </m:r>
                      </m:e>
                    </m:d>
                  </m:oMath>
                </a14:m>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也具有同样的含义）。</a:t>
                </a:r>
              </a:p>
            </p:txBody>
          </p:sp>
        </mc:Choice>
        <mc:Fallback xmlns="">
          <p:sp>
            <p:nvSpPr>
              <p:cNvPr id="2" name="矩形 1">
                <a:extLst>
                  <a:ext uri="{FF2B5EF4-FFF2-40B4-BE49-F238E27FC236}">
                    <a16:creationId xmlns:a16="http://schemas.microsoft.com/office/drawing/2014/main" id="{E5A46304-5B80-43A7-80C1-0722256CDCF9}"/>
                  </a:ext>
                </a:extLst>
              </p:cNvPr>
              <p:cNvSpPr>
                <a:spLocks noRot="1" noChangeAspect="1" noMove="1" noResize="1" noEditPoints="1" noAdjustHandles="1" noChangeArrowheads="1" noChangeShapeType="1" noTextEdit="1"/>
              </p:cNvSpPr>
              <p:nvPr/>
            </p:nvSpPr>
            <p:spPr>
              <a:xfrm>
                <a:off x="1153551" y="1514200"/>
                <a:ext cx="9467556" cy="4215128"/>
              </a:xfrm>
              <a:prstGeom prst="rect">
                <a:avLst/>
              </a:prstGeom>
              <a:blipFill>
                <a:blip r:embed="rId3"/>
                <a:stretch>
                  <a:fillRect l="-322" r="-2511" b="-86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8367726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a:extLst>
              <a:ext uri="{FF2B5EF4-FFF2-40B4-BE49-F238E27FC236}">
                <a16:creationId xmlns:a16="http://schemas.microsoft.com/office/drawing/2014/main" id="{40D199F0-A918-4EED-AF6C-1FF084A1EF8E}"/>
              </a:ext>
            </a:extLst>
          </p:cNvPr>
          <p:cNvSpPr/>
          <p:nvPr/>
        </p:nvSpPr>
        <p:spPr>
          <a:xfrm>
            <a:off x="852473" y="129010"/>
            <a:ext cx="1826141"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mn-cs"/>
              </a:rPr>
              <a:t>三、知识图谱推理</a:t>
            </a:r>
            <a:endParaRPr kumimoji="0" lang="zh-CN" altLang="en-US" sz="16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mc:AlternateContent xmlns:mc="http://schemas.openxmlformats.org/markup-compatibility/2006" xmlns:a14="http://schemas.microsoft.com/office/drawing/2010/main">
        <mc:Choice Requires="a14">
          <p:sp>
            <p:nvSpPr>
              <p:cNvPr id="2" name="矩形 1">
                <a:extLst>
                  <a:ext uri="{FF2B5EF4-FFF2-40B4-BE49-F238E27FC236}">
                    <a16:creationId xmlns:a16="http://schemas.microsoft.com/office/drawing/2014/main" id="{C6BF2D55-6B9E-44C0-9163-1474ADB77EC0}"/>
                  </a:ext>
                </a:extLst>
              </p:cNvPr>
              <p:cNvSpPr/>
              <p:nvPr/>
            </p:nvSpPr>
            <p:spPr>
              <a:xfrm>
                <a:off x="328560" y="1448094"/>
                <a:ext cx="11605679" cy="1156727"/>
              </a:xfrm>
              <a:prstGeom prst="rect">
                <a:avLst/>
              </a:prstGeom>
            </p:spPr>
            <p:txBody>
              <a:bodyPr wrap="square">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zh-CN"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如果定义如下推理规则：</a:t>
                </a:r>
                <a14:m>
                  <m:oMath xmlns:m="http://schemas.openxmlformats.org/officeDocument/2006/math">
                    <m:r>
                      <a:rPr kumimoji="0" lang="en-US" altLang="zh-CN" sz="1600" b="0" i="0" u="none" strike="noStrike" kern="1200" cap="none" spc="0" normalizeH="0" baseline="0" noProof="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m:t>
                    </m:r>
                    <m:r>
                      <a:rPr kumimoji="0" lang="en-US" altLang="zh-CN" sz="1600" b="0" i="0" u="none" strike="noStrike" kern="1200" cap="none" spc="0" normalizeH="0" baseline="0" noProof="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𝑥</m:t>
                    </m:r>
                    <m:r>
                      <a:rPr kumimoji="0" lang="en-US" altLang="zh-CN" sz="1600" b="0" i="0" u="none" strike="noStrike" kern="1200" cap="none" spc="0" normalizeH="0" baseline="0" noProof="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m:t>
                    </m:r>
                    <m:r>
                      <a:rPr kumimoji="0" lang="en-US" altLang="zh-CN" sz="1600" b="0" i="0" u="none" strike="noStrike" kern="1200" cap="none" spc="0" normalizeH="0" baseline="0" noProof="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𝑦</m:t>
                    </m:r>
                    <m:r>
                      <a:rPr kumimoji="0" lang="en-US" altLang="zh-CN" sz="1600" b="0" i="0" u="none" strike="noStrike" kern="1200" cap="none" spc="0" normalizeH="0" baseline="0" noProof="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m:t>
                    </m:r>
                    <m:r>
                      <a:rPr kumimoji="0" lang="en-US" altLang="zh-CN" sz="1600" b="0" i="0" u="none" strike="noStrike" kern="1200" cap="none" spc="0" normalizeH="0" baseline="0" noProof="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𝑧</m:t>
                    </m:r>
                    <m:r>
                      <a:rPr kumimoji="0" lang="en-US" altLang="zh-CN" sz="1600" b="0" i="0" u="none" strike="noStrike" kern="1200" cap="none" spc="0" normalizeH="0" baseline="0" noProof="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m:t>
                    </m:r>
                    <m:r>
                      <a:rPr kumimoji="0" lang="en-US" altLang="zh-CN" sz="1600" b="0" i="0" u="none" strike="noStrike" kern="1200" cap="none" spc="0" normalizeH="0" baseline="0" noProof="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𝑀𝑜𝑡h𝑒𝑟</m:t>
                    </m:r>
                    <m:d>
                      <m:dPr>
                        <m:ctrlPr>
                          <a:rPr kumimoji="0" lang="zh-CN" altLang="zh-CN" sz="1600" b="0" i="1" u="none" strike="noStrike" kern="1200" cap="none" spc="0" normalizeH="0" baseline="0" noProof="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ctrlPr>
                      </m:dPr>
                      <m:e>
                        <m:r>
                          <a:rPr kumimoji="0" lang="en-US" altLang="zh-CN" sz="1600" b="0" i="0" u="none" strike="noStrike" kern="1200" cap="none" spc="0" normalizeH="0" baseline="0" noProof="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𝑧</m:t>
                        </m:r>
                        <m:r>
                          <a:rPr kumimoji="0" lang="en-US" altLang="zh-CN" sz="1600" b="0" i="0" u="none" strike="noStrike" kern="1200" cap="none" spc="0" normalizeH="0" baseline="0" noProof="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 </m:t>
                        </m:r>
                        <m:r>
                          <a:rPr kumimoji="0" lang="en-US" altLang="zh-CN" sz="1600" b="0" i="0" u="none" strike="noStrike" kern="1200" cap="none" spc="0" normalizeH="0" baseline="0" noProof="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𝑦</m:t>
                        </m:r>
                      </m:e>
                    </m:d>
                    <m:r>
                      <a:rPr kumimoji="0" lang="en-US" altLang="zh-CN" sz="1600" b="0" i="0" u="none" strike="noStrike" kern="1200" cap="none" spc="0" normalizeH="0" baseline="0" noProof="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m:t>
                    </m:r>
                    <m:r>
                      <a:rPr kumimoji="0" lang="en-US" altLang="zh-CN" sz="1600" b="0" i="0" u="none" strike="noStrike" kern="1200" cap="none" spc="0" normalizeH="0" baseline="0" noProof="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𝐶𝑜𝑢𝑝𝑙𝑒</m:t>
                    </m:r>
                    <m:d>
                      <m:dPr>
                        <m:ctrlPr>
                          <a:rPr kumimoji="0" lang="zh-CN" altLang="zh-CN" sz="1600" b="0" i="1" u="none" strike="noStrike" kern="1200" cap="none" spc="0" normalizeH="0" baseline="0" noProof="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ctrlPr>
                      </m:dPr>
                      <m:e>
                        <m:r>
                          <a:rPr kumimoji="0" lang="en-US" altLang="zh-CN" sz="1600" b="0" i="0" u="none" strike="noStrike" kern="1200" cap="none" spc="0" normalizeH="0" baseline="0" noProof="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𝑥</m:t>
                        </m:r>
                        <m:r>
                          <a:rPr kumimoji="0" lang="en-US" altLang="zh-CN" sz="1600" b="0" i="0" u="none" strike="noStrike" kern="1200" cap="none" spc="0" normalizeH="0" baseline="0" noProof="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m:t>
                        </m:r>
                        <m:r>
                          <a:rPr kumimoji="0" lang="en-US" altLang="zh-CN" sz="1600" b="0" i="0" u="none" strike="noStrike" kern="1200" cap="none" spc="0" normalizeH="0" baseline="0" noProof="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𝑧</m:t>
                        </m:r>
                      </m:e>
                    </m:d>
                    <m:r>
                      <a:rPr kumimoji="0" lang="en-US" altLang="zh-CN" sz="1600" b="0" i="0" u="none" strike="noStrike" kern="1200" cap="none" spc="0" normalizeH="0" baseline="0" noProof="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m:t>
                    </m:r>
                    <m:r>
                      <a:rPr kumimoji="0" lang="en-US" altLang="zh-CN" sz="1600" b="0" i="0" u="none" strike="noStrike" kern="1200" cap="none" spc="0" normalizeH="0" baseline="0" noProof="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𝐹𝑎𝑡h𝑒𝑟</m:t>
                    </m:r>
                    <m:d>
                      <m:dPr>
                        <m:ctrlPr>
                          <a:rPr kumimoji="0" lang="zh-CN" altLang="zh-CN" sz="1600" b="0" i="1" u="none" strike="noStrike" kern="1200" cap="none" spc="0" normalizeH="0" baseline="0" noProof="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ctrlPr>
                      </m:dPr>
                      <m:e>
                        <m:r>
                          <a:rPr kumimoji="0" lang="en-US" altLang="zh-CN" sz="1600" b="0" i="0" u="none" strike="noStrike" kern="1200" cap="none" spc="0" normalizeH="0" baseline="0" noProof="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𝑥</m:t>
                        </m:r>
                        <m:r>
                          <a:rPr kumimoji="0" lang="en-US" altLang="zh-CN" sz="1600" b="0" i="0" u="none" strike="noStrike" kern="1200" cap="none" spc="0" normalizeH="0" baseline="0" noProof="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 </m:t>
                        </m:r>
                        <m:r>
                          <a:rPr kumimoji="0" lang="en-US" altLang="zh-CN" sz="1600" b="0" i="0" u="none" strike="noStrike" kern="1200" cap="none" spc="0" normalizeH="0" baseline="0" noProof="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𝑦</m:t>
                        </m:r>
                      </m:e>
                    </m:d>
                    <m:r>
                      <a:rPr kumimoji="0" lang="en-US" altLang="zh-CN" sz="1600" b="0" i="0" u="none" strike="noStrike" kern="1200" cap="none" spc="0" normalizeH="0" baseline="0" noProof="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m:t>
                    </m:r>
                  </m:oMath>
                </a14:m>
                <a:r>
                  <a:rPr kumimoji="0" lang="zh-CN"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，就可在现有知识</a:t>
                </a:r>
                <a14:m>
                  <m:oMath xmlns:m="http://schemas.openxmlformats.org/officeDocument/2006/math">
                    <m:r>
                      <a:rPr kumimoji="0" lang="en-US" altLang="zh-CN" sz="1600" b="0" i="0" u="none" strike="noStrike" kern="1200" cap="none" spc="0" normalizeH="0" baseline="0" noProof="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𝑀𝑜𝑡h𝑒𝑟</m:t>
                    </m:r>
                  </m:oMath>
                </a14:m>
                <a:r>
                  <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(James, Ann)</a:t>
                </a:r>
                <a:r>
                  <a:rPr kumimoji="0" lang="zh-CN"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和</a:t>
                </a:r>
                <a14:m>
                  <m:oMath xmlns:m="http://schemas.openxmlformats.org/officeDocument/2006/math">
                    <m:r>
                      <a:rPr kumimoji="0" lang="en-US" altLang="zh-CN" sz="1600" b="0" i="0" u="none" strike="noStrike" kern="1200" cap="none" spc="0" normalizeH="0" baseline="0" noProof="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𝐶𝑜𝑢𝑝𝑙𝑒</m:t>
                    </m:r>
                  </m:oMath>
                </a14:m>
                <a:r>
                  <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(James, David)</a:t>
                </a:r>
                <a:r>
                  <a:rPr kumimoji="0" lang="zh-CN"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基础上进行推理，得到新的知识</a:t>
                </a:r>
                <a14:m>
                  <m:oMath xmlns:m="http://schemas.openxmlformats.org/officeDocument/2006/math">
                    <m:r>
                      <a:rPr kumimoji="0" lang="en-US" altLang="zh-CN" sz="1600" b="0" i="0" u="none" strike="noStrike" kern="1200" cap="none" spc="0" normalizeH="0" baseline="0" noProof="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𝐹𝑎𝑡h𝑒𝑟</m:t>
                    </m:r>
                  </m:oMath>
                </a14:m>
                <a:r>
                  <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(David, Ann)</a:t>
                </a:r>
                <a:r>
                  <a:rPr kumimoji="0" lang="zh-CN"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，即补充了</a:t>
                </a:r>
                <a:r>
                  <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David</a:t>
                </a:r>
                <a:r>
                  <a:rPr kumimoji="0" lang="zh-CN"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和</a:t>
                </a:r>
                <a:r>
                  <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Ann</a:t>
                </a:r>
                <a:r>
                  <a:rPr kumimoji="0" lang="zh-CN"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的关系，从而对原来的知识图谱进行了完善，扩展了实体之间的关系。</a:t>
                </a:r>
              </a:p>
            </p:txBody>
          </p:sp>
        </mc:Choice>
        <mc:Fallback xmlns="">
          <p:sp>
            <p:nvSpPr>
              <p:cNvPr id="2" name="矩形 1">
                <a:extLst>
                  <a:ext uri="{FF2B5EF4-FFF2-40B4-BE49-F238E27FC236}">
                    <a16:creationId xmlns:a16="http://schemas.microsoft.com/office/drawing/2014/main" id="{C6BF2D55-6B9E-44C0-9163-1474ADB77EC0}"/>
                  </a:ext>
                </a:extLst>
              </p:cNvPr>
              <p:cNvSpPr>
                <a:spLocks noRot="1" noChangeAspect="1" noMove="1" noResize="1" noEditPoints="1" noAdjustHandles="1" noChangeArrowheads="1" noChangeShapeType="1" noTextEdit="1"/>
              </p:cNvSpPr>
              <p:nvPr/>
            </p:nvSpPr>
            <p:spPr>
              <a:xfrm>
                <a:off x="328560" y="1448094"/>
                <a:ext cx="11605679" cy="1156727"/>
              </a:xfrm>
              <a:prstGeom prst="rect">
                <a:avLst/>
              </a:prstGeom>
              <a:blipFill>
                <a:blip r:embed="rId4"/>
                <a:stretch>
                  <a:fillRect l="-315" r="-263" b="-6349"/>
                </a:stretch>
              </a:blipFill>
            </p:spPr>
            <p:txBody>
              <a:bodyPr/>
              <a:lstStyle/>
              <a:p>
                <a:r>
                  <a:rPr lang="zh-CN" altLang="en-US">
                    <a:noFill/>
                  </a:rPr>
                  <a:t> </a:t>
                </a:r>
              </a:p>
            </p:txBody>
          </p:sp>
        </mc:Fallback>
      </mc:AlternateContent>
      <p:sp>
        <p:nvSpPr>
          <p:cNvPr id="13" name="矩形 12">
            <a:extLst>
              <a:ext uri="{FF2B5EF4-FFF2-40B4-BE49-F238E27FC236}">
                <a16:creationId xmlns:a16="http://schemas.microsoft.com/office/drawing/2014/main" id="{80D03ACE-4753-4C03-81C2-0B0682E293ED}"/>
              </a:ext>
            </a:extLst>
          </p:cNvPr>
          <p:cNvSpPr/>
          <p:nvPr/>
        </p:nvSpPr>
        <p:spPr>
          <a:xfrm>
            <a:off x="1042555" y="735998"/>
            <a:ext cx="10254104" cy="609273"/>
          </a:xfrm>
          <a:prstGeom prst="rect">
            <a:avLst/>
          </a:prstGeom>
          <a:gradFill>
            <a:gsLst>
              <a:gs pos="37000">
                <a:srgbClr val="019196"/>
              </a:gs>
              <a:gs pos="100000">
                <a:schemeClr val="bg1"/>
              </a:gs>
              <a:gs pos="83000">
                <a:srgbClr val="81C7C9"/>
              </a:gs>
            </a:gsLst>
            <a:lin ang="12000000" scaled="0"/>
          </a:gradFill>
          <a:ln w="22225">
            <a:noFill/>
          </a:ln>
          <a:effectLst>
            <a:outerShdw blurRad="50800" dist="38100" dir="5400000" algn="l" rotWithShape="0">
              <a:schemeClr val="tx1">
                <a:lumMod val="85000"/>
                <a:lumOff val="15000"/>
                <a:alpha val="10000"/>
              </a:schemeClr>
            </a:outerShdw>
          </a:effectLst>
        </p:spPr>
        <p:txBody>
          <a:bodyPr anchor="ctr">
            <a:normAutofit/>
          </a:bodyPr>
          <a:lstStyle/>
          <a:p>
            <a:pPr marL="0" marR="0" lvl="0" indent="0" algn="ctr" defTabSz="914400" rtl="0" eaLnBrk="1" fontAlgn="auto" latinLnBrk="0" hangingPunct="1">
              <a:lnSpc>
                <a:spcPct val="90000"/>
              </a:lnSpc>
              <a:spcBef>
                <a:spcPct val="0"/>
              </a:spcBef>
              <a:spcAft>
                <a:spcPts val="0"/>
              </a:spcAft>
              <a:buClrTx/>
              <a:buSzTx/>
              <a:buFontTx/>
              <a:buNone/>
              <a:tabLst/>
              <a:defRPr/>
            </a:pPr>
            <a:endParaRPr kumimoji="0" lang="zh-CN" altLang="en-US" sz="1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endParaRPr>
          </a:p>
        </p:txBody>
      </p:sp>
      <p:sp>
        <p:nvSpPr>
          <p:cNvPr id="19" name="矩形 18">
            <a:extLst>
              <a:ext uri="{FF2B5EF4-FFF2-40B4-BE49-F238E27FC236}">
                <a16:creationId xmlns:a16="http://schemas.microsoft.com/office/drawing/2014/main" id="{70711213-6A7F-41B7-83A4-ACBA1908F28E}"/>
              </a:ext>
            </a:extLst>
          </p:cNvPr>
          <p:cNvSpPr/>
          <p:nvPr/>
        </p:nvSpPr>
        <p:spPr>
          <a:xfrm>
            <a:off x="2708119" y="813717"/>
            <a:ext cx="8634380" cy="458908"/>
          </a:xfrm>
          <a:prstGeom prst="rect">
            <a:avLst/>
          </a:prstGeom>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Times New Roman" panose="02020603050405020304" pitchFamily="18" charset="0"/>
              </a:rPr>
              <a:t>知识图谱推理：归纳学习</a:t>
            </a:r>
            <a:endParaRPr kumimoji="0" lang="en-US" altLang="zh-CN" sz="1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6" name="矩形 5">
            <a:extLst>
              <a:ext uri="{FF2B5EF4-FFF2-40B4-BE49-F238E27FC236}">
                <a16:creationId xmlns:a16="http://schemas.microsoft.com/office/drawing/2014/main" id="{3957FC29-E895-4E0E-952A-92FEB6F4CE2A}"/>
              </a:ext>
            </a:extLst>
          </p:cNvPr>
          <p:cNvSpPr/>
          <p:nvPr/>
        </p:nvSpPr>
        <p:spPr>
          <a:xfrm>
            <a:off x="138223" y="2843749"/>
            <a:ext cx="7042379" cy="2951705"/>
          </a:xfrm>
          <a:prstGeom prst="rect">
            <a:avLst/>
          </a:prstGeom>
        </p:spPr>
        <p:txBody>
          <a:bodyPr wrap="square">
            <a:spAutoFit/>
          </a:bodyPr>
          <a:lstStyle/>
          <a:p>
            <a:pPr marL="285750" marR="0" lvl="0" indent="-285750" algn="just" defTabSz="914400" rtl="0" eaLnBrk="1" fontAlgn="auto" latinLnBrk="0" hangingPunct="1">
              <a:lnSpc>
                <a:spcPct val="150000"/>
              </a:lnSpc>
              <a:spcBef>
                <a:spcPts val="0"/>
              </a:spcBef>
              <a:spcAft>
                <a:spcPts val="0"/>
              </a:spcAft>
              <a:buClrTx/>
              <a:buSzTx/>
              <a:buFont typeface="Wingdings" panose="05000000000000000000" pitchFamily="2" charset="2"/>
              <a:buChar char="l"/>
              <a:tabLst/>
              <a:defRPr/>
            </a:pPr>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归纳逻辑程序设计</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 (inductive logic programming</a:t>
            </a:r>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ILP)</a:t>
            </a:r>
            <a:r>
              <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 </a:t>
            </a:r>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是机器学习和逻辑程序设计交叉领域的研究内容。</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Gordon Plotkin</a:t>
            </a:r>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和</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 Ehud Shapiro</a:t>
            </a:r>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推动了在形式逻辑框架下进行归纳机器学习，为</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ILP</a:t>
            </a:r>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研究打下了理论基础</a:t>
            </a:r>
            <a:r>
              <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ILP</a:t>
            </a:r>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使用一阶谓词逻辑进行知识表示，通过修改和扩充逻辑表达式对现有知识归纳，完成推理任务。</a:t>
            </a:r>
          </a:p>
          <a:p>
            <a:pPr marL="285750" marR="0" lvl="0" indent="-285750" algn="just" defTabSz="914400" rtl="0" eaLnBrk="1" fontAlgn="auto" latinLnBrk="0" hangingPunct="1">
              <a:lnSpc>
                <a:spcPct val="150000"/>
              </a:lnSpc>
              <a:spcBef>
                <a:spcPts val="0"/>
              </a:spcBef>
              <a:spcAft>
                <a:spcPts val="0"/>
              </a:spcAft>
              <a:buClrTx/>
              <a:buSzTx/>
              <a:buFont typeface="Wingdings" panose="05000000000000000000" pitchFamily="2" charset="2"/>
              <a:buChar char="l"/>
              <a:tabLst/>
              <a:defRPr/>
            </a:pPr>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作为</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ILP</a:t>
            </a:r>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的代表性方法，</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FOIL</a:t>
            </a:r>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First Order Inductive Learner</a:t>
            </a:r>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）通过</a:t>
            </a:r>
            <a:r>
              <a:rPr kumimoji="0" lang="zh-CN" altLang="zh-CN" sz="1800" b="1" i="0" u="none" strike="noStrike" kern="1200" cap="none" spc="0" normalizeH="0" baseline="0" noProof="0" dirty="0">
                <a:ln>
                  <a:noFill/>
                </a:ln>
                <a:solidFill>
                  <a:srgbClr val="C00000"/>
                </a:solidFill>
                <a:effectLst/>
                <a:uLnTx/>
                <a:uFillTx/>
                <a:latin typeface="Times New Roman" panose="02020603050405020304" pitchFamily="18" charset="0"/>
                <a:ea typeface="楷体_GB2312"/>
                <a:cs typeface="Times New Roman" panose="02020603050405020304" pitchFamily="18" charset="0"/>
              </a:rPr>
              <a:t>序贯覆盖学习推理</a:t>
            </a:r>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a:t>
            </a:r>
          </a:p>
        </p:txBody>
      </p:sp>
      <mc:AlternateContent xmlns:mc="http://schemas.openxmlformats.org/markup-compatibility/2006" xmlns:a14="http://schemas.microsoft.com/office/drawing/2010/main">
        <mc:Choice Requires="a14">
          <p:sp>
            <p:nvSpPr>
              <p:cNvPr id="3" name="矩形 2">
                <a:extLst>
                  <a:ext uri="{FF2B5EF4-FFF2-40B4-BE49-F238E27FC236}">
                    <a16:creationId xmlns:a16="http://schemas.microsoft.com/office/drawing/2014/main" id="{29E73383-E0C0-4675-97DB-59C2BCE71426}"/>
                  </a:ext>
                </a:extLst>
              </p:cNvPr>
              <p:cNvSpPr/>
              <p:nvPr/>
            </p:nvSpPr>
            <p:spPr>
              <a:xfrm>
                <a:off x="7979735" y="3014756"/>
                <a:ext cx="3859619" cy="2609689"/>
              </a:xfrm>
              <a:prstGeom prst="rect">
                <a:avLst/>
              </a:prstGeom>
            </p:spPr>
            <p:txBody>
              <a:bodyPr wrap="square">
                <a:spAutoFit/>
              </a:bodyPr>
              <a:lstStyle/>
              <a:p>
                <a:pPr marL="0" marR="0" lvl="0" indent="266700" algn="just" defTabSz="914400" rtl="0" eaLnBrk="1" fontAlgn="auto" latinLnBrk="0" hangingPunct="1">
                  <a:lnSpc>
                    <a:spcPts val="2200"/>
                  </a:lnSpc>
                  <a:spcBef>
                    <a:spcPts val="0"/>
                  </a:spcBef>
                  <a:spcAft>
                    <a:spcPts val="0"/>
                  </a:spcAft>
                  <a:buClrTx/>
                  <a:buSzTx/>
                  <a:buFontTx/>
                  <a:buNone/>
                  <a:tabLst/>
                  <a:defRPr/>
                </a:pPr>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如果定义如下推理规则：</a:t>
                </a:r>
                <a14:m>
                  <m:oMath xmlns:m="http://schemas.openxmlformats.org/officeDocument/2006/math">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𝑥</m:t>
                    </m:r>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𝑦</m:t>
                    </m:r>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𝑧</m:t>
                    </m:r>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𝑀𝑜𝑡h𝑒𝑟</m:t>
                    </m:r>
                    <m:d>
                      <m:dPr>
                        <m:ctrlPr>
                          <a:rPr kumimoji="0" lang="zh-CN" altLang="zh-CN"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𝑧</m:t>
                        </m:r>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 </m:t>
                        </m:r>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𝑦</m:t>
                        </m:r>
                      </m:e>
                    </m:d>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𝐶𝑜𝑢𝑝𝑙𝑒</m:t>
                    </m:r>
                    <m:d>
                      <m:dPr>
                        <m:ctrlPr>
                          <a:rPr kumimoji="0" lang="zh-CN" altLang="zh-CN"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𝑥</m:t>
                        </m:r>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𝑧</m:t>
                        </m:r>
                      </m:e>
                    </m:d>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𝐹𝑎𝑡h𝑒𝑟</m:t>
                    </m:r>
                    <m:d>
                      <m:dPr>
                        <m:ctrlPr>
                          <a:rPr kumimoji="0" lang="zh-CN" altLang="zh-CN"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𝑥</m:t>
                        </m:r>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 </m:t>
                        </m:r>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𝑦</m:t>
                        </m:r>
                      </m:e>
                    </m:d>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oMath>
                </a14:m>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，就可在现有知识</a:t>
                </a:r>
                <a14:m>
                  <m:oMath xmlns:m="http://schemas.openxmlformats.org/officeDocument/2006/math">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𝑀𝑜𝑡h𝑒𝑟</m:t>
                    </m:r>
                  </m:oMath>
                </a14:m>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(James, Ann)</a:t>
                </a:r>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和</a:t>
                </a:r>
                <a14:m>
                  <m:oMath xmlns:m="http://schemas.openxmlformats.org/officeDocument/2006/math">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𝐶𝑜𝑢𝑝𝑙𝑒</m:t>
                    </m:r>
                  </m:oMath>
                </a14:m>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(James, David)</a:t>
                </a:r>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基础上进行推理，得到新的知识</a:t>
                </a:r>
                <a14:m>
                  <m:oMath xmlns:m="http://schemas.openxmlformats.org/officeDocument/2006/math">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𝐹𝑎𝑡h𝑒𝑟</m:t>
                    </m:r>
                  </m:oMath>
                </a14:m>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(David, Ann)</a:t>
                </a:r>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，即补充了</a:t>
                </a:r>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David</a:t>
                </a:r>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和</a:t>
                </a:r>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Ann</a:t>
                </a:r>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的关系，从而对原来的知识图谱进行了完善，扩展了实体之间的关系。</a:t>
                </a:r>
              </a:p>
            </p:txBody>
          </p:sp>
        </mc:Choice>
        <mc:Fallback xmlns="">
          <p:sp>
            <p:nvSpPr>
              <p:cNvPr id="3" name="矩形 2">
                <a:extLst>
                  <a:ext uri="{FF2B5EF4-FFF2-40B4-BE49-F238E27FC236}">
                    <a16:creationId xmlns:a16="http://schemas.microsoft.com/office/drawing/2014/main" id="{29E73383-E0C0-4675-97DB-59C2BCE71426}"/>
                  </a:ext>
                </a:extLst>
              </p:cNvPr>
              <p:cNvSpPr>
                <a:spLocks noRot="1" noChangeAspect="1" noMove="1" noResize="1" noEditPoints="1" noAdjustHandles="1" noChangeArrowheads="1" noChangeShapeType="1" noTextEdit="1"/>
              </p:cNvSpPr>
              <p:nvPr/>
            </p:nvSpPr>
            <p:spPr>
              <a:xfrm>
                <a:off x="7979735" y="3014756"/>
                <a:ext cx="3859619" cy="2609689"/>
              </a:xfrm>
              <a:prstGeom prst="rect">
                <a:avLst/>
              </a:prstGeom>
              <a:blipFill>
                <a:blip r:embed="rId5"/>
                <a:stretch>
                  <a:fillRect l="-790" t="-234" r="-948" b="-210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280187274"/>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583380" y="726948"/>
            <a:ext cx="7464387" cy="497934"/>
            <a:chOff x="4099943" y="2819853"/>
            <a:chExt cx="2570275" cy="497934"/>
          </a:xfrm>
        </p:grpSpPr>
        <p:sp>
          <p:nvSpPr>
            <p:cNvPr id="4" name="平行四边形 3"/>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5" name="平行四边形 4"/>
            <p:cNvSpPr/>
            <p:nvPr/>
          </p:nvSpPr>
          <p:spPr bwMode="auto">
            <a:xfrm>
              <a:off x="4122533" y="2819853"/>
              <a:ext cx="2547685"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6" name="矩形 5"/>
            <p:cNvSpPr/>
            <p:nvPr/>
          </p:nvSpPr>
          <p:spPr>
            <a:xfrm>
              <a:off x="4216534" y="2853798"/>
              <a:ext cx="2359684" cy="400110"/>
            </a:xfrm>
            <a:prstGeom prst="rect">
              <a:avLst/>
            </a:prstGeom>
          </p:spPr>
          <p:txBody>
            <a:bodyPr wrap="square">
              <a:spAutoFit/>
            </a:bodyPr>
            <a:lstStyle/>
            <a:p>
              <a:pPr marL="0" marR="0" lvl="0" indent="0" algn="ctr" defTabSz="914400" rtl="0" eaLnBrk="1" fontAlgn="auto" latinLnBrk="0" hangingPunct="1">
                <a:lnSpc>
                  <a:spcPct val="100000"/>
                </a:lnSpc>
                <a:spcBef>
                  <a:spcPct val="50000"/>
                </a:spcBef>
                <a:spcAft>
                  <a:spcPts val="0"/>
                </a:spcAft>
                <a:buClrTx/>
                <a:buSzTx/>
                <a:buFontTx/>
                <a:buNone/>
                <a:tabLst/>
                <a:defRPr/>
              </a:pPr>
              <a:r>
                <a:rPr kumimoji="0" lang="zh-CN" altLang="en-US" sz="2000" b="1" i="0" u="none" strike="noStrike" kern="1200" cap="none" spc="0" normalizeH="0" baseline="0" noProof="0" dirty="0">
                  <a:ln>
                    <a:noFill/>
                  </a:ln>
                  <a:solidFill>
                    <a:prstClr val="black">
                      <a:lumMod val="95000"/>
                      <a:lumOff val="5000"/>
                    </a:prstClr>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基于价值的强化学习：策略优化定理</a:t>
              </a:r>
            </a:p>
          </p:txBody>
        </p:sp>
      </p:grpSp>
      <p:sp>
        <p:nvSpPr>
          <p:cNvPr id="23" name="矩形 22">
            <a:extLst>
              <a:ext uri="{FF2B5EF4-FFF2-40B4-BE49-F238E27FC236}">
                <a16:creationId xmlns:a16="http://schemas.microsoft.com/office/drawing/2014/main" id="{6F77A2E9-3941-4386-A0DF-CDEBD25143F3}"/>
              </a:ext>
            </a:extLst>
          </p:cNvPr>
          <p:cNvSpPr/>
          <p:nvPr/>
        </p:nvSpPr>
        <p:spPr>
          <a:xfrm>
            <a:off x="852473" y="129010"/>
            <a:ext cx="2441694"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二、基于价值的强化学习</a:t>
            </a:r>
          </a:p>
        </p:txBody>
      </p:sp>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D2CBDEA4-0F5B-4EF1-B27B-8675071C5E7A}"/>
                  </a:ext>
                </a:extLst>
              </p:cNvPr>
              <p:cNvSpPr/>
              <p:nvPr/>
            </p:nvSpPr>
            <p:spPr>
              <a:xfrm>
                <a:off x="582966" y="2407795"/>
                <a:ext cx="11530818" cy="2795573"/>
              </a:xfrm>
              <a:prstGeom prst="rect">
                <a:avLst/>
              </a:prstGeom>
            </p:spPr>
            <p:txBody>
              <a:bodyPr wrap="square">
                <a:spAutoFit/>
              </a:bodyPr>
              <a:lstStyle/>
              <a:p>
                <a:pPr marL="0" marR="0" lvl="0" indent="266700" algn="just" defTabSz="914400" rtl="0" eaLnBrk="1" fontAlgn="auto" latinLnBrk="0" hangingPunct="1">
                  <a:lnSpc>
                    <a:spcPct val="150000"/>
                  </a:lnSpc>
                  <a:spcBef>
                    <a:spcPts val="0"/>
                  </a:spcBef>
                  <a:spcAft>
                    <a:spcPts val="0"/>
                  </a:spcAft>
                  <a:buClrTx/>
                  <a:buSzTx/>
                  <a:buFontTx/>
                  <a:buNone/>
                  <a:tabLst/>
                  <a:defRPr/>
                </a:pPr>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假设当前策略为</a:t>
                </a:r>
                <a14:m>
                  <m:oMath xmlns:m="http://schemas.openxmlformats.org/officeDocument/2006/math">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𝜋</m:t>
                    </m:r>
                  </m:oMath>
                </a14:m>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，其对应的价值函数和动作</a:t>
                </a:r>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a:t>
                </a:r>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价值函数为</a:t>
                </a:r>
                <a14:m>
                  <m:oMath xmlns:m="http://schemas.openxmlformats.org/officeDocument/2006/math">
                    <m:sSub>
                      <m:sSubPr>
                        <m:ctrlPr>
                          <a:rPr kumimoji="0" lang="zh-CN" altLang="zh-CN"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𝑉</m:t>
                        </m:r>
                      </m:e>
                      <m:sub>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𝜋</m:t>
                        </m:r>
                      </m:sub>
                    </m:sSub>
                  </m:oMath>
                </a14:m>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和</a:t>
                </a:r>
                <a14:m>
                  <m:oMath xmlns:m="http://schemas.openxmlformats.org/officeDocument/2006/math">
                    <m:sSub>
                      <m:sSubPr>
                        <m:ctrlPr>
                          <a:rPr kumimoji="0" lang="zh-CN" altLang="zh-CN"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𝑞</m:t>
                        </m:r>
                      </m:e>
                      <m:sub>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𝜋</m:t>
                        </m:r>
                      </m:sub>
                    </m:sSub>
                  </m:oMath>
                </a14:m>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。构造策略</a:t>
                </a:r>
                <a14:m>
                  <m:oMath xmlns:m="http://schemas.openxmlformats.org/officeDocument/2006/math">
                    <m:sSup>
                      <m:sSupPr>
                        <m:ctrlPr>
                          <a:rPr kumimoji="0" lang="zh-CN" altLang="zh-CN"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pPr>
                      <m:e>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𝜋</m:t>
                        </m:r>
                      </m:e>
                      <m:sup>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sup>
                    </m:sSup>
                  </m:oMath>
                </a14:m>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使得对于任意</a:t>
                </a:r>
                <a14:m>
                  <m:oMath xmlns:m="http://schemas.openxmlformats.org/officeDocument/2006/math">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𝑠</m:t>
                    </m:r>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𝑆</m:t>
                    </m:r>
                  </m:oMath>
                </a14:m>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，有如下条件成立：</a:t>
                </a:r>
              </a:p>
              <a:p>
                <a:pPr marL="0" marR="0" lvl="0" indent="0" algn="ctr" defTabSz="914400" rtl="0" eaLnBrk="1" fontAlgn="auto" latinLnBrk="0" hangingPunct="1">
                  <a:lnSpc>
                    <a:spcPct val="150000"/>
                  </a:lnSpc>
                  <a:spcBef>
                    <a:spcPts val="0"/>
                  </a:spcBef>
                  <a:spcAft>
                    <a:spcPts val="0"/>
                  </a:spcAft>
                  <a:buClrTx/>
                  <a:buSzTx/>
                  <a:buFontTx/>
                  <a:buNone/>
                  <a:tabLst/>
                  <a:defRPr/>
                </a:pPr>
                <a14:m>
                  <m:oMath xmlns:m="http://schemas.openxmlformats.org/officeDocument/2006/math">
                    <m:sSup>
                      <m:sSupPr>
                        <m:ctrlPr>
                          <a:rPr kumimoji="0" lang="zh-CN" altLang="zh-CN" sz="16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pPr>
                      <m:e>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𝜋</m:t>
                        </m:r>
                      </m:e>
                      <m:sup>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sup>
                    </m:sSup>
                    <m:d>
                      <m:dPr>
                        <m:ctrlPr>
                          <a:rPr kumimoji="0" lang="zh-CN" altLang="zh-CN" sz="16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𝑠</m:t>
                        </m:r>
                      </m:e>
                    </m:d>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sSub>
                      <m:sSubPr>
                        <m:ctrlPr>
                          <a:rPr kumimoji="0" lang="zh-CN" altLang="zh-CN" sz="16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kumimoji="0" lang="en-US" altLang="zh-CN" sz="1600" b="0" i="0"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argmax</m:t>
                        </m:r>
                      </m:e>
                      <m:sub>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𝑎</m:t>
                        </m:r>
                      </m:sub>
                    </m:sSub>
                    <m:sSub>
                      <m:sSubPr>
                        <m:ctrlPr>
                          <a:rPr kumimoji="0" lang="zh-CN" altLang="zh-CN" sz="16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𝑞</m:t>
                        </m:r>
                      </m:e>
                      <m:sub>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𝜋</m:t>
                        </m:r>
                      </m:sub>
                    </m:sSub>
                    <m:d>
                      <m:dPr>
                        <m:ctrlPr>
                          <a:rPr kumimoji="0" lang="zh-CN" altLang="zh-CN" sz="16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𝑠</m:t>
                        </m:r>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𝑎</m:t>
                        </m:r>
                      </m:e>
                    </m:d>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      </m:t>
                    </m:r>
                  </m:oMath>
                </a14:m>
                <a:r>
                  <a:rPr kumimoji="0" lang="en-US" altLang="zh-CN" sz="1600" b="0" i="0" u="none" strike="noStrike" kern="100" cap="none" spc="0" normalizeH="0" baseline="0" noProof="0" dirty="0">
                    <a:ln>
                      <a:noFill/>
                    </a:ln>
                    <a:solidFill>
                      <a:srgbClr val="000000"/>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(6.2.1)</a:t>
                </a:r>
                <a:endParaRPr kumimoji="0" lang="zh-CN" altLang="zh-CN" sz="1600" b="0" i="0" u="none" strike="noStrike" kern="1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266700" algn="just" defTabSz="914400" rtl="0" eaLnBrk="1" fontAlgn="auto" latinLnBrk="0" hangingPunct="1">
                  <a:lnSpc>
                    <a:spcPct val="150000"/>
                  </a:lnSpc>
                  <a:spcBef>
                    <a:spcPts val="0"/>
                  </a:spcBef>
                  <a:spcAft>
                    <a:spcPts val="0"/>
                  </a:spcAft>
                  <a:buClrTx/>
                  <a:buSzTx/>
                  <a:buFontTx/>
                  <a:buNone/>
                  <a:tabLst/>
                  <a:defRPr/>
                </a:pPr>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于是对于任意</a:t>
                </a:r>
                <a14:m>
                  <m:oMath xmlns:m="http://schemas.openxmlformats.org/officeDocument/2006/math">
                    <m:r>
                      <a:rPr kumimoji="0" lang="en-US" altLang="zh-CN" sz="16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𝑠</m:t>
                    </m:r>
                    <m:r>
                      <a:rPr kumimoji="0" lang="en-US" altLang="zh-CN" sz="16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r>
                      <a:rPr kumimoji="0" lang="en-US" altLang="zh-CN" sz="16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𝑆</m:t>
                    </m:r>
                  </m:oMath>
                </a14:m>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，有</a:t>
                </a:r>
              </a:p>
              <a:p>
                <a:pPr marL="0" marR="0" lvl="0" indent="266700" algn="just"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zh-CN" altLang="zh-CN"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𝑞</m:t>
                          </m:r>
                        </m:e>
                        <m:sub>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𝜋</m:t>
                          </m:r>
                        </m:sub>
                      </m:sSub>
                      <m:d>
                        <m:dPr>
                          <m:ctrlPr>
                            <a:rPr kumimoji="0" lang="zh-CN" altLang="zh-CN"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𝑠</m:t>
                          </m:r>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 </m:t>
                          </m:r>
                          <m:sSup>
                            <m:sSupPr>
                              <m:ctrlPr>
                                <a:rPr kumimoji="0" lang="zh-CN" altLang="zh-CN"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pPr>
                            <m:e>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𝜋</m:t>
                              </m:r>
                            </m:e>
                            <m:sup>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sup>
                          </m:sSup>
                          <m:d>
                            <m:dPr>
                              <m:ctrlPr>
                                <a:rPr kumimoji="0" lang="zh-CN" altLang="zh-CN"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𝑠</m:t>
                              </m:r>
                            </m:e>
                          </m:d>
                        </m:e>
                      </m:d>
                      <m:r>
                        <m:rPr>
                          <m:aln/>
                        </m:rP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sSub>
                        <m:sSubPr>
                          <m:ctrlPr>
                            <a:rPr kumimoji="0" lang="zh-CN" altLang="zh-CN"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𝑞</m:t>
                          </m:r>
                        </m:e>
                        <m:sub>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𝜋</m:t>
                          </m:r>
                        </m:sub>
                      </m:sSub>
                      <m:d>
                        <m:dPr>
                          <m:ctrlPr>
                            <a:rPr kumimoji="0" lang="zh-CN" altLang="zh-CN"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𝑠</m:t>
                          </m:r>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 </m:t>
                          </m:r>
                          <m:sSub>
                            <m:sSubPr>
                              <m:ctrlPr>
                                <a:rPr kumimoji="0" lang="zh-CN" altLang="zh-CN"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kumimoji="0" lang="en-US" altLang="zh-CN" sz="16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argmax</m:t>
                              </m:r>
                            </m:e>
                            <m:sub>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𝑎</m:t>
                              </m:r>
                            </m:sub>
                          </m:sSub>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 </m:t>
                          </m:r>
                          <m:sSub>
                            <m:sSubPr>
                              <m:ctrlPr>
                                <a:rPr kumimoji="0" lang="zh-CN" altLang="zh-CN"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𝑞</m:t>
                              </m:r>
                            </m:e>
                            <m:sub>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𝜋</m:t>
                              </m:r>
                            </m:sub>
                          </m:sSub>
                          <m:d>
                            <m:dPr>
                              <m:ctrlPr>
                                <a:rPr kumimoji="0" lang="zh-CN" altLang="zh-CN"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𝑠</m:t>
                              </m:r>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𝑎</m:t>
                              </m:r>
                            </m:e>
                          </m:d>
                        </m:e>
                      </m:d>
                    </m:oMath>
                    <m:oMath xmlns:m="http://schemas.openxmlformats.org/officeDocument/2006/math">
                      <m:r>
                        <m:rPr>
                          <m:aln/>
                        </m:rP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func>
                        <m:funcPr>
                          <m:ctrlPr>
                            <a:rPr kumimoji="0" lang="zh-CN" altLang="zh-CN"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funcPr>
                        <m:fName>
                          <m:limLow>
                            <m:limLowPr>
                              <m:ctrlPr>
                                <a:rPr kumimoji="0" lang="zh-CN" altLang="zh-CN"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limLowPr>
                            <m:e>
                              <m:r>
                                <m:rPr>
                                  <m:sty m:val="p"/>
                                </m:rPr>
                                <a:rPr kumimoji="0" lang="en-US" altLang="zh-CN" sz="16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max</m:t>
                              </m:r>
                            </m:e>
                            <m:lim>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𝑎</m:t>
                              </m:r>
                            </m:lim>
                          </m:limLow>
                        </m:fName>
                        <m:e>
                          <m:sSub>
                            <m:sSubPr>
                              <m:ctrlPr>
                                <a:rPr kumimoji="0" lang="zh-CN" altLang="zh-CN"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𝑞</m:t>
                              </m:r>
                            </m:e>
                            <m:sub>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𝜋</m:t>
                              </m:r>
                            </m:sub>
                          </m:sSub>
                          <m:d>
                            <m:dPr>
                              <m:ctrlPr>
                                <a:rPr kumimoji="0" lang="zh-CN" altLang="zh-CN"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𝑠</m:t>
                              </m:r>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𝑎</m:t>
                              </m:r>
                            </m:e>
                          </m:d>
                        </m:e>
                      </m:func>
                    </m:oMath>
                  </m:oMathPara>
                </a14:m>
                <a:endParaRPr kumimoji="0" lang="en-US" altLang="zh-CN" sz="1600" b="0" i="0" u="none" strike="noStrike" kern="1200" cap="none" spc="0" normalizeH="0" baseline="0" noProof="0" dirty="0">
                  <a:ln>
                    <a:noFill/>
                  </a:ln>
                  <a:solidFill>
                    <a:srgbClr val="000000"/>
                  </a:solidFill>
                  <a:effectLst/>
                  <a:uLnTx/>
                  <a:uFillTx/>
                  <a:latin typeface="Cambria Math" panose="02040503050406030204" pitchFamily="18" charset="0"/>
                  <a:ea typeface="楷体_GB2312"/>
                  <a:cs typeface="Times New Roman" panose="02020603050405020304" pitchFamily="18" charset="0"/>
                </a:endParaRPr>
              </a:p>
              <a:p>
                <a:pPr marL="0" marR="0" lvl="0" indent="266700" algn="just"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aln/>
                        </m:rP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sSub>
                        <m:sSubPr>
                          <m:ctrlPr>
                            <a:rPr kumimoji="0" lang="zh-CN" altLang="zh-CN"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𝑞</m:t>
                          </m:r>
                        </m:e>
                        <m:sub>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𝜋</m:t>
                          </m:r>
                        </m:sub>
                      </m:sSub>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𝑠</m:t>
                      </m:r>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𝜋</m:t>
                      </m:r>
                      <m:d>
                        <m:dPr>
                          <m:ctrlPr>
                            <a:rPr kumimoji="0" lang="zh-CN" altLang="zh-CN"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𝑠</m:t>
                          </m:r>
                        </m:e>
                      </m:d>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oMath>
                  </m:oMathPara>
                </a14:m>
                <a:br>
                  <a:rPr kumimoji="0" lang="zh-CN" altLang="zh-CN" sz="1600" b="0" i="0" u="none" strike="noStrike" kern="1200" cap="none" spc="0" normalizeH="0" baseline="0" noProof="0" dirty="0">
                    <a:ln>
                      <a:noFill/>
                    </a:ln>
                    <a:solidFill>
                      <a:srgbClr val="000000"/>
                    </a:solidFill>
                    <a:effectLst/>
                    <a:uLnTx/>
                    <a:uFillTx/>
                    <a:latin typeface="Cambria Math" panose="02040503050406030204" pitchFamily="18" charset="0"/>
                    <a:ea typeface="楷体_GB2312"/>
                    <a:cs typeface="Times New Roman" panose="02020603050405020304" pitchFamily="18" charset="0"/>
                  </a:rPr>
                </a:br>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根据策略优化定理，可知策略</a:t>
                </a:r>
                <a14:m>
                  <m:oMath xmlns:m="http://schemas.openxmlformats.org/officeDocument/2006/math">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𝜋</m:t>
                    </m:r>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oMath>
                </a14:m>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不比策略</a:t>
                </a:r>
                <a14:m>
                  <m:oMath xmlns:m="http://schemas.openxmlformats.org/officeDocument/2006/math">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𝜋</m:t>
                    </m:r>
                  </m:oMath>
                </a14:m>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差，因此策略</a:t>
                </a:r>
                <a14:m>
                  <m:oMath xmlns:m="http://schemas.openxmlformats.org/officeDocument/2006/math">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𝜋</m:t>
                    </m:r>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oMath>
                </a14:m>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是策略</a:t>
                </a:r>
                <a14:m>
                  <m:oMath xmlns:m="http://schemas.openxmlformats.org/officeDocument/2006/math">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𝜋</m:t>
                    </m:r>
                  </m:oMath>
                </a14:m>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的一个改进。</a:t>
                </a:r>
              </a:p>
            </p:txBody>
          </p:sp>
        </mc:Choice>
        <mc:Fallback xmlns="">
          <p:sp>
            <p:nvSpPr>
              <p:cNvPr id="7" name="矩形 6">
                <a:extLst>
                  <a:ext uri="{FF2B5EF4-FFF2-40B4-BE49-F238E27FC236}">
                    <a16:creationId xmlns:a16="http://schemas.microsoft.com/office/drawing/2014/main" id="{D2CBDEA4-0F5B-4EF1-B27B-8675071C5E7A}"/>
                  </a:ext>
                </a:extLst>
              </p:cNvPr>
              <p:cNvSpPr>
                <a:spLocks noRot="1" noChangeAspect="1" noMove="1" noResize="1" noEditPoints="1" noAdjustHandles="1" noChangeArrowheads="1" noChangeShapeType="1" noTextEdit="1"/>
              </p:cNvSpPr>
              <p:nvPr/>
            </p:nvSpPr>
            <p:spPr>
              <a:xfrm>
                <a:off x="582966" y="2407795"/>
                <a:ext cx="11530818" cy="2795573"/>
              </a:xfrm>
              <a:prstGeom prst="rect">
                <a:avLst/>
              </a:prstGeom>
              <a:blipFill>
                <a:blip r:embed="rId3"/>
                <a:stretch>
                  <a:fillRect b="-174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818650213"/>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583380" y="726948"/>
            <a:ext cx="7464387" cy="497934"/>
            <a:chOff x="4099943" y="2819853"/>
            <a:chExt cx="2570275" cy="497934"/>
          </a:xfrm>
        </p:grpSpPr>
        <p:sp>
          <p:nvSpPr>
            <p:cNvPr id="4" name="平行四边形 3"/>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5" name="平行四边形 4"/>
            <p:cNvSpPr/>
            <p:nvPr/>
          </p:nvSpPr>
          <p:spPr bwMode="auto">
            <a:xfrm>
              <a:off x="4122533" y="2819853"/>
              <a:ext cx="2547685"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6" name="矩形 5"/>
            <p:cNvSpPr/>
            <p:nvPr/>
          </p:nvSpPr>
          <p:spPr>
            <a:xfrm>
              <a:off x="4216534" y="2853798"/>
              <a:ext cx="2359684" cy="400110"/>
            </a:xfrm>
            <a:prstGeom prst="rect">
              <a:avLst/>
            </a:prstGeom>
          </p:spPr>
          <p:txBody>
            <a:bodyPr wrap="square">
              <a:spAutoFit/>
            </a:bodyPr>
            <a:lstStyle/>
            <a:p>
              <a:pPr marL="0" marR="0" lvl="0" indent="0" algn="ctr" defTabSz="914400" rtl="0" eaLnBrk="1" fontAlgn="auto" latinLnBrk="0" hangingPunct="1">
                <a:lnSpc>
                  <a:spcPct val="100000"/>
                </a:lnSpc>
                <a:spcBef>
                  <a:spcPct val="50000"/>
                </a:spcBef>
                <a:spcAft>
                  <a:spcPts val="0"/>
                </a:spcAft>
                <a:buClrTx/>
                <a:buSzTx/>
                <a:buFontTx/>
                <a:buNone/>
                <a:tabLst/>
                <a:defRPr/>
              </a:pPr>
              <a:r>
                <a:rPr kumimoji="0" lang="zh-CN" altLang="en-US" sz="2000" b="1" i="0" u="none" strike="noStrike" kern="1200" cap="none" spc="0" normalizeH="0" baseline="0" noProof="0" dirty="0">
                  <a:ln>
                    <a:noFill/>
                  </a:ln>
                  <a:solidFill>
                    <a:prstClr val="black">
                      <a:lumMod val="95000"/>
                      <a:lumOff val="5000"/>
                    </a:prstClr>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基于价值的强化学习：策略优化例子</a:t>
              </a:r>
            </a:p>
          </p:txBody>
        </p:sp>
      </p:grpSp>
      <p:sp>
        <p:nvSpPr>
          <p:cNvPr id="23" name="矩形 22">
            <a:extLst>
              <a:ext uri="{FF2B5EF4-FFF2-40B4-BE49-F238E27FC236}">
                <a16:creationId xmlns:a16="http://schemas.microsoft.com/office/drawing/2014/main" id="{6F77A2E9-3941-4386-A0DF-CDEBD25143F3}"/>
              </a:ext>
            </a:extLst>
          </p:cNvPr>
          <p:cNvSpPr/>
          <p:nvPr/>
        </p:nvSpPr>
        <p:spPr>
          <a:xfrm>
            <a:off x="852473" y="129010"/>
            <a:ext cx="2441694"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二、基于价值的强化学习</a:t>
            </a:r>
          </a:p>
        </p:txBody>
      </p:sp>
      <p:pic>
        <p:nvPicPr>
          <p:cNvPr id="2" name="图片 1">
            <a:extLst>
              <a:ext uri="{FF2B5EF4-FFF2-40B4-BE49-F238E27FC236}">
                <a16:creationId xmlns:a16="http://schemas.microsoft.com/office/drawing/2014/main" id="{118AB227-88E8-414F-B2D0-66E3CD42BC82}"/>
              </a:ext>
            </a:extLst>
          </p:cNvPr>
          <p:cNvPicPr>
            <a:picLocks noChangeAspect="1"/>
          </p:cNvPicPr>
          <p:nvPr/>
        </p:nvPicPr>
        <p:blipFill>
          <a:blip r:embed="rId3"/>
          <a:stretch>
            <a:fillRect/>
          </a:stretch>
        </p:blipFill>
        <p:spPr>
          <a:xfrm>
            <a:off x="7114615" y="3891923"/>
            <a:ext cx="3711766" cy="1587582"/>
          </a:xfrm>
          <a:prstGeom prst="rect">
            <a:avLst/>
          </a:prstGeom>
        </p:spPr>
      </p:pic>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F500CD00-3C2C-4BF0-B5EA-FA818677744A}"/>
                  </a:ext>
                </a:extLst>
              </p:cNvPr>
              <p:cNvSpPr/>
              <p:nvPr/>
            </p:nvSpPr>
            <p:spPr>
              <a:xfrm>
                <a:off x="431409" y="1632372"/>
                <a:ext cx="11183816" cy="916918"/>
              </a:xfrm>
              <a:prstGeom prst="rect">
                <a:avLst/>
              </a:prstGeom>
            </p:spPr>
            <p:txBody>
              <a:bodyPr wrap="square">
                <a:spAutoFit/>
              </a:bodyPr>
              <a:lstStyle/>
              <a:p>
                <a:pPr marL="0" marR="0" lvl="0" indent="266700" algn="just" defTabSz="914400" rtl="0" eaLnBrk="1" fontAlgn="auto" latinLnBrk="0" hangingPunct="1">
                  <a:lnSpc>
                    <a:spcPts val="2200"/>
                  </a:lnSpc>
                  <a:spcBef>
                    <a:spcPts val="0"/>
                  </a:spcBef>
                  <a:spcAft>
                    <a:spcPts val="0"/>
                  </a:spcAft>
                  <a:buClrTx/>
                  <a:buSzTx/>
                  <a:buFontTx/>
                  <a:buNone/>
                  <a:tabLst/>
                  <a:defRPr/>
                </a:pPr>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以图</a:t>
                </a:r>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6.8</a:t>
                </a:r>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所示机器人寻路问题来介绍策略优化。图</a:t>
                </a: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中</a:t>
                </a:r>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给出了当前策略及其对应价值函数</a:t>
                </a: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，比如</a:t>
                </a:r>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在当前策略下，智能体位于状态</a:t>
                </a:r>
                <a14:m>
                  <m:oMath xmlns:m="http://schemas.openxmlformats.org/officeDocument/2006/math">
                    <m:sSub>
                      <m:sSubPr>
                        <m:ctrlPr>
                          <a:rPr kumimoji="0" lang="zh-CN" altLang="zh-CN"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𝑠</m:t>
                        </m:r>
                      </m:e>
                      <m:sub>
                        <m:r>
                          <a:rPr kumimoji="0" lang="en-US" altLang="zh-CN" sz="16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1</m:t>
                        </m:r>
                      </m:sub>
                    </m:sSub>
                  </m:oMath>
                </a14:m>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的价值函数取值为</a:t>
                </a:r>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0.1</a:t>
                </a:r>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。当智能体位于</a:t>
                </a:r>
                <a14:m>
                  <m:oMath xmlns:m="http://schemas.openxmlformats.org/officeDocument/2006/math">
                    <m:sSub>
                      <m:sSubPr>
                        <m:ctrlPr>
                          <a:rPr kumimoji="0" lang="zh-CN" altLang="zh-CN"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𝑠</m:t>
                        </m:r>
                      </m:e>
                      <m:sub>
                        <m:r>
                          <a:rPr kumimoji="0" lang="en-US" altLang="zh-CN" sz="16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1</m:t>
                        </m:r>
                      </m:sub>
                    </m:sSub>
                  </m:oMath>
                </a14:m>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状态时，智能体在当前策略指引下将选择向上移动一个方格的行动，从状态</a:t>
                </a:r>
                <a14:m>
                  <m:oMath xmlns:m="http://schemas.openxmlformats.org/officeDocument/2006/math">
                    <m:sSub>
                      <m:sSubPr>
                        <m:ctrlPr>
                          <a:rPr kumimoji="0" lang="zh-CN" altLang="zh-CN"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𝑠</m:t>
                        </m:r>
                      </m:e>
                      <m:sub>
                        <m:r>
                          <a:rPr kumimoji="0" lang="en-US" altLang="zh-CN" sz="16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1</m:t>
                        </m:r>
                      </m:sub>
                    </m:sSub>
                  </m:oMath>
                </a14:m>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进入状态</a:t>
                </a:r>
                <a14:m>
                  <m:oMath xmlns:m="http://schemas.openxmlformats.org/officeDocument/2006/math">
                    <m:sSub>
                      <m:sSubPr>
                        <m:ctrlPr>
                          <a:rPr kumimoji="0" lang="zh-CN" altLang="zh-CN"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𝑠</m:t>
                        </m:r>
                      </m:e>
                      <m:sub>
                        <m:r>
                          <a:rPr kumimoji="0" lang="en-US" altLang="zh-CN" sz="16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4</m:t>
                        </m:r>
                      </m:sub>
                    </m:sSub>
                  </m:oMath>
                </a14:m>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，状态</a:t>
                </a:r>
                <a14:m>
                  <m:oMath xmlns:m="http://schemas.openxmlformats.org/officeDocument/2006/math">
                    <m:sSub>
                      <m:sSubPr>
                        <m:ctrlPr>
                          <a:rPr kumimoji="0" lang="zh-CN" altLang="zh-CN"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𝑠</m:t>
                        </m:r>
                      </m:e>
                      <m:sub>
                        <m:r>
                          <a:rPr kumimoji="0" lang="en-US" altLang="zh-CN" sz="16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4</m:t>
                        </m:r>
                      </m:sub>
                    </m:sSub>
                  </m:oMath>
                </a14:m>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的价值函数取值为</a:t>
                </a:r>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0.3</a:t>
                </a:r>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。当前策略所给出的其他信息，可从图</a:t>
                </a: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中</a:t>
                </a:r>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周知。</a:t>
                </a:r>
              </a:p>
            </p:txBody>
          </p:sp>
        </mc:Choice>
        <mc:Fallback xmlns="">
          <p:sp>
            <p:nvSpPr>
              <p:cNvPr id="8" name="矩形 7">
                <a:extLst>
                  <a:ext uri="{FF2B5EF4-FFF2-40B4-BE49-F238E27FC236}">
                    <a16:creationId xmlns:a16="http://schemas.microsoft.com/office/drawing/2014/main" id="{F500CD00-3C2C-4BF0-B5EA-FA818677744A}"/>
                  </a:ext>
                </a:extLst>
              </p:cNvPr>
              <p:cNvSpPr>
                <a:spLocks noRot="1" noChangeAspect="1" noMove="1" noResize="1" noEditPoints="1" noAdjustHandles="1" noChangeArrowheads="1" noChangeShapeType="1" noTextEdit="1"/>
              </p:cNvSpPr>
              <p:nvPr/>
            </p:nvSpPr>
            <p:spPr>
              <a:xfrm>
                <a:off x="431409" y="1632372"/>
                <a:ext cx="11183816" cy="916918"/>
              </a:xfrm>
              <a:prstGeom prst="rect">
                <a:avLst/>
              </a:prstGeom>
              <a:blipFill>
                <a:blip r:embed="rId4"/>
                <a:stretch>
                  <a:fillRect l="-327" t="-667" r="-273" b="-8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64866369-3D50-484B-AB05-54915F5FEBD9}"/>
                  </a:ext>
                </a:extLst>
              </p:cNvPr>
              <p:cNvSpPr/>
              <p:nvPr/>
            </p:nvSpPr>
            <p:spPr>
              <a:xfrm>
                <a:off x="347001" y="3655475"/>
                <a:ext cx="6382043" cy="2611869"/>
              </a:xfrm>
              <a:prstGeom prst="rect">
                <a:avLst/>
              </a:prstGeom>
            </p:spPr>
            <p:txBody>
              <a:bodyPr wrap="square">
                <a:spAutoFit/>
              </a:bodyPr>
              <a:lstStyle/>
              <a:p>
                <a:pPr marL="0" marR="0" lvl="0" indent="266700" algn="just" defTabSz="914400" rtl="0" eaLnBrk="1" fontAlgn="auto" latinLnBrk="0" hangingPunct="1">
                  <a:lnSpc>
                    <a:spcPts val="2200"/>
                  </a:lnSpc>
                  <a:spcBef>
                    <a:spcPts val="0"/>
                  </a:spcBef>
                  <a:spcAft>
                    <a:spcPts val="0"/>
                  </a:spcAft>
                  <a:buClrTx/>
                  <a:buSzTx/>
                  <a:buFontTx/>
                  <a:buNone/>
                  <a:tabLst/>
                  <a:defRPr/>
                </a:pPr>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计算状态</a:t>
                </a:r>
                <a14:m>
                  <m:oMath xmlns:m="http://schemas.openxmlformats.org/officeDocument/2006/math">
                    <m:sSub>
                      <m:sSubPr>
                        <m:ctrlPr>
                          <a:rPr kumimoji="0" lang="zh-CN" altLang="zh-CN" sz="14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𝑠</m:t>
                        </m:r>
                      </m:e>
                      <m:sub>
                        <m:r>
                          <a:rPr kumimoji="0" lang="en-US" altLang="zh-CN" sz="14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1</m:t>
                        </m:r>
                      </m:sub>
                    </m:sSub>
                  </m:oMath>
                </a14:m>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选择这两个不同动作后分别所得动作</a:t>
                </a:r>
                <a:r>
                  <a:rPr kumimoji="0" lang="en-US"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a:t>
                </a:r>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价值函数取值：</a:t>
                </a:r>
              </a:p>
              <a:p>
                <a:pPr marL="0" marR="0" lvl="0" indent="0" algn="just"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zh-CN" altLang="zh-CN" sz="14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4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𝑞</m:t>
                          </m:r>
                        </m:e>
                        <m:sub>
                          <m:r>
                            <a:rPr kumimoji="0" lang="en-US" altLang="zh-CN" sz="14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𝜋</m:t>
                          </m:r>
                        </m:sub>
                      </m:sSub>
                      <m:d>
                        <m:dPr>
                          <m:ctrlPr>
                            <a:rPr kumimoji="0" lang="zh-CN" altLang="zh-CN" sz="14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kumimoji="0" lang="zh-CN" altLang="zh-CN" sz="14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4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𝑠</m:t>
                              </m:r>
                            </m:e>
                            <m:sub>
                              <m:r>
                                <a:rPr kumimoji="0" lang="en-US" altLang="zh-CN" sz="14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1</m:t>
                              </m:r>
                            </m:sub>
                          </m:sSub>
                          <m:r>
                            <a:rPr kumimoji="0" lang="en-US" altLang="zh-CN" sz="14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r>
                            <a:rPr kumimoji="0" lang="zh-CN" altLang="zh-CN" sz="1400" b="0" i="0"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上</m:t>
                          </m:r>
                        </m:e>
                      </m:d>
                      <m:r>
                        <m:rPr>
                          <m:aln/>
                        </m:rPr>
                        <a:rPr kumimoji="0" lang="en-US" altLang="zh-CN" sz="14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nary>
                        <m:naryPr>
                          <m:chr m:val="∑"/>
                          <m:supHide m:val="on"/>
                          <m:ctrlPr>
                            <a:rPr kumimoji="0" lang="zh-CN" altLang="zh-CN" sz="14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naryPr>
                        <m:sub>
                          <m:sSup>
                            <m:sSupPr>
                              <m:ctrlPr>
                                <a:rPr kumimoji="0" lang="zh-CN" altLang="zh-CN" sz="14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pPr>
                            <m:e>
                              <m:r>
                                <a:rPr kumimoji="0" lang="en-US" altLang="zh-CN" sz="14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𝑠</m:t>
                              </m:r>
                            </m:e>
                            <m:sup>
                              <m:r>
                                <a:rPr kumimoji="0" lang="en-US" altLang="zh-CN" sz="14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sup>
                          </m:sSup>
                          <m:r>
                            <a:rPr kumimoji="0" lang="en-US" altLang="zh-CN" sz="14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r>
                            <a:rPr kumimoji="0" lang="en-US" altLang="zh-CN" sz="14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𝑆</m:t>
                          </m:r>
                        </m:sub>
                        <m:sup/>
                        <m:e>
                          <m:func>
                            <m:funcPr>
                              <m:ctrlPr>
                                <a:rPr kumimoji="0" lang="zh-CN" altLang="zh-CN" sz="14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funcPr>
                            <m:fName>
                              <m:r>
                                <m:rPr>
                                  <m:sty m:val="p"/>
                                </m:rPr>
                                <a:rPr kumimoji="0" lang="en-US" altLang="zh-CN" sz="1400" b="0" i="0"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P</m:t>
                              </m:r>
                            </m:fName>
                            <m:e>
                              <m:d>
                                <m:dPr>
                                  <m:ctrlPr>
                                    <a:rPr kumimoji="0" lang="zh-CN" altLang="zh-CN" sz="14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sSup>
                                    <m:sSupPr>
                                      <m:ctrlPr>
                                        <a:rPr kumimoji="0" lang="zh-CN" altLang="zh-CN" sz="14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pPr>
                                    <m:e>
                                      <m:r>
                                        <a:rPr kumimoji="0" lang="en-US" altLang="zh-CN" sz="14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𝑠</m:t>
                                      </m:r>
                                    </m:e>
                                    <m:sup>
                                      <m:r>
                                        <a:rPr kumimoji="0" lang="en-US" altLang="zh-CN" sz="14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sup>
                                  </m:sSup>
                                </m:e>
                                <m:e>
                                  <m:sSub>
                                    <m:sSubPr>
                                      <m:ctrlPr>
                                        <a:rPr kumimoji="0" lang="zh-CN" altLang="zh-CN" sz="14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4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𝑠</m:t>
                                      </m:r>
                                    </m:e>
                                    <m:sub>
                                      <m:r>
                                        <a:rPr kumimoji="0" lang="en-US" altLang="zh-CN" sz="14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1</m:t>
                                      </m:r>
                                    </m:sub>
                                  </m:sSub>
                                  <m:r>
                                    <a:rPr kumimoji="0" lang="en-US" altLang="zh-CN" sz="14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r>
                                    <a:rPr kumimoji="0" lang="zh-CN" altLang="zh-CN" sz="1400" b="0" i="0"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上</m:t>
                                  </m:r>
                                </m:e>
                              </m:d>
                            </m:e>
                          </m:func>
                        </m:e>
                      </m:nary>
                      <m:d>
                        <m:dPr>
                          <m:begChr m:val="["/>
                          <m:endChr m:val="]"/>
                          <m:ctrlPr>
                            <a:rPr kumimoji="0" lang="zh-CN" altLang="zh-CN" sz="14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altLang="zh-CN" sz="14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𝑅</m:t>
                          </m:r>
                          <m:d>
                            <m:dPr>
                              <m:ctrlPr>
                                <a:rPr kumimoji="0" lang="zh-CN" altLang="zh-CN" sz="14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kumimoji="0" lang="zh-CN" altLang="zh-CN" sz="14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4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𝑠</m:t>
                                  </m:r>
                                </m:e>
                                <m:sub>
                                  <m:r>
                                    <a:rPr kumimoji="0" lang="en-US" altLang="zh-CN" sz="14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1</m:t>
                                  </m:r>
                                </m:sub>
                              </m:sSub>
                              <m:r>
                                <a:rPr kumimoji="0" lang="en-US" altLang="zh-CN" sz="14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r>
                                <a:rPr kumimoji="0" lang="zh-CN" altLang="zh-CN" sz="1400" b="0" i="0"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上</m:t>
                              </m:r>
                              <m:r>
                                <a:rPr kumimoji="0" lang="en-US" altLang="zh-CN" sz="14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sSup>
                                <m:sSupPr>
                                  <m:ctrlPr>
                                    <a:rPr kumimoji="0" lang="zh-CN" altLang="zh-CN" sz="14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pPr>
                                <m:e>
                                  <m:r>
                                    <a:rPr kumimoji="0" lang="en-US" altLang="zh-CN" sz="14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𝑠</m:t>
                                  </m:r>
                                </m:e>
                                <m:sup>
                                  <m:r>
                                    <a:rPr kumimoji="0" lang="en-US" altLang="zh-CN" sz="14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sup>
                              </m:sSup>
                            </m:e>
                          </m:d>
                          <m:r>
                            <a:rPr kumimoji="0" lang="en-US" altLang="zh-CN" sz="14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r>
                            <a:rPr kumimoji="0" lang="en-US" altLang="zh-CN" sz="14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𝛾</m:t>
                          </m:r>
                          <m:sSub>
                            <m:sSubPr>
                              <m:ctrlPr>
                                <a:rPr kumimoji="0" lang="zh-CN" altLang="zh-CN" sz="14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4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𝑉</m:t>
                              </m:r>
                            </m:e>
                            <m:sub>
                              <m:r>
                                <a:rPr kumimoji="0" lang="en-US" altLang="zh-CN" sz="14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𝜋</m:t>
                              </m:r>
                            </m:sub>
                          </m:sSub>
                          <m:d>
                            <m:dPr>
                              <m:ctrlPr>
                                <a:rPr kumimoji="0" lang="zh-CN" altLang="zh-CN" sz="14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sSup>
                                <m:sSupPr>
                                  <m:ctrlPr>
                                    <a:rPr kumimoji="0" lang="zh-CN" altLang="zh-CN" sz="14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pPr>
                                <m:e>
                                  <m:r>
                                    <a:rPr kumimoji="0" lang="en-US" altLang="zh-CN" sz="14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𝑠</m:t>
                                  </m:r>
                                </m:e>
                                <m:sup>
                                  <m:r>
                                    <a:rPr kumimoji="0" lang="en-US" altLang="zh-CN" sz="14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sup>
                              </m:sSup>
                            </m:e>
                          </m:d>
                        </m:e>
                      </m:d>
                    </m:oMath>
                    <m:oMath xmlns:m="http://schemas.openxmlformats.org/officeDocument/2006/math">
                      <m:r>
                        <m:rPr>
                          <m:aln/>
                        </m:rPr>
                        <a:rPr kumimoji="0" lang="en-US" altLang="zh-CN" sz="14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r>
                        <a:rPr kumimoji="0" lang="en-US" altLang="zh-CN" sz="14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1×</m:t>
                      </m:r>
                      <m:d>
                        <m:dPr>
                          <m:ctrlPr>
                            <a:rPr kumimoji="0" lang="zh-CN" altLang="zh-CN" sz="14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altLang="zh-CN" sz="14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0+0.99×0.3</m:t>
                          </m:r>
                        </m:e>
                      </m:d>
                      <m:r>
                        <a:rPr kumimoji="0" lang="en-US" altLang="zh-CN" sz="14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+0×⋯=0.297</m:t>
                      </m:r>
                    </m:oMath>
                  </m:oMathPara>
                </a14:m>
                <a:endParaRPr kumimoji="0" lang="zh-CN" altLang="zh-CN" sz="1400" b="0" i="0" u="none" strike="noStrike" kern="1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just"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zh-CN" altLang="zh-CN" sz="14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4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𝑞</m:t>
                          </m:r>
                        </m:e>
                        <m:sub>
                          <m:r>
                            <a:rPr kumimoji="0" lang="en-US" altLang="zh-CN" sz="14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𝜋</m:t>
                          </m:r>
                        </m:sub>
                      </m:sSub>
                      <m:d>
                        <m:dPr>
                          <m:ctrlPr>
                            <a:rPr kumimoji="0" lang="zh-CN" altLang="zh-CN" sz="14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kumimoji="0" lang="zh-CN" altLang="zh-CN" sz="14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4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𝑠</m:t>
                              </m:r>
                            </m:e>
                            <m:sub>
                              <m:r>
                                <a:rPr kumimoji="0" lang="en-US" altLang="zh-CN" sz="14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1</m:t>
                              </m:r>
                            </m:sub>
                          </m:sSub>
                          <m:r>
                            <a:rPr kumimoji="0" lang="en-US" altLang="zh-CN" sz="14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r>
                            <a:rPr kumimoji="0" lang="zh-CN" altLang="zh-CN" sz="1400" b="0" i="0"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右</m:t>
                          </m:r>
                        </m:e>
                      </m:d>
                      <m:r>
                        <m:rPr>
                          <m:aln/>
                        </m:rPr>
                        <a:rPr kumimoji="0" lang="en-US" altLang="zh-CN" sz="14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nary>
                        <m:naryPr>
                          <m:chr m:val="∑"/>
                          <m:supHide m:val="on"/>
                          <m:ctrlPr>
                            <a:rPr kumimoji="0" lang="zh-CN" altLang="zh-CN" sz="14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naryPr>
                        <m:sub>
                          <m:sSup>
                            <m:sSupPr>
                              <m:ctrlPr>
                                <a:rPr kumimoji="0" lang="zh-CN" altLang="zh-CN" sz="14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pPr>
                            <m:e>
                              <m:r>
                                <a:rPr kumimoji="0" lang="en-US" altLang="zh-CN" sz="14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𝑠</m:t>
                              </m:r>
                            </m:e>
                            <m:sup>
                              <m:r>
                                <a:rPr kumimoji="0" lang="en-US" altLang="zh-CN" sz="14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sup>
                          </m:sSup>
                          <m:r>
                            <a:rPr kumimoji="0" lang="en-US" altLang="zh-CN" sz="14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r>
                            <a:rPr kumimoji="0" lang="en-US" altLang="zh-CN" sz="14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𝑆</m:t>
                          </m:r>
                        </m:sub>
                        <m:sup/>
                        <m:e>
                          <m:func>
                            <m:funcPr>
                              <m:ctrlPr>
                                <a:rPr kumimoji="0" lang="zh-CN" altLang="zh-CN" sz="14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funcPr>
                            <m:fName>
                              <m:r>
                                <m:rPr>
                                  <m:sty m:val="p"/>
                                </m:rPr>
                                <a:rPr kumimoji="0" lang="en-US" altLang="zh-CN" sz="1400" b="0" i="0"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P</m:t>
                              </m:r>
                            </m:fName>
                            <m:e>
                              <m:d>
                                <m:dPr>
                                  <m:ctrlPr>
                                    <a:rPr kumimoji="0" lang="zh-CN" altLang="zh-CN" sz="14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sSup>
                                    <m:sSupPr>
                                      <m:ctrlPr>
                                        <a:rPr kumimoji="0" lang="zh-CN" altLang="zh-CN" sz="14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pPr>
                                    <m:e>
                                      <m:r>
                                        <a:rPr kumimoji="0" lang="en-US" altLang="zh-CN" sz="14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𝑠</m:t>
                                      </m:r>
                                    </m:e>
                                    <m:sup>
                                      <m:r>
                                        <a:rPr kumimoji="0" lang="en-US" altLang="zh-CN" sz="14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sup>
                                  </m:sSup>
                                </m:e>
                                <m:e>
                                  <m:sSub>
                                    <m:sSubPr>
                                      <m:ctrlPr>
                                        <a:rPr kumimoji="0" lang="zh-CN" altLang="zh-CN" sz="14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4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𝑠</m:t>
                                      </m:r>
                                    </m:e>
                                    <m:sub>
                                      <m:r>
                                        <a:rPr kumimoji="0" lang="en-US" altLang="zh-CN" sz="14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1</m:t>
                                      </m:r>
                                    </m:sub>
                                  </m:sSub>
                                  <m:r>
                                    <a:rPr kumimoji="0" lang="en-US" altLang="zh-CN" sz="14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r>
                                    <a:rPr kumimoji="0" lang="zh-CN" altLang="zh-CN" sz="1400" b="0" i="0"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右</m:t>
                                  </m:r>
                                </m:e>
                              </m:d>
                            </m:e>
                          </m:func>
                        </m:e>
                      </m:nary>
                      <m:d>
                        <m:dPr>
                          <m:begChr m:val="["/>
                          <m:endChr m:val="]"/>
                          <m:ctrlPr>
                            <a:rPr kumimoji="0" lang="zh-CN" altLang="zh-CN" sz="14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altLang="zh-CN" sz="14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𝑅</m:t>
                          </m:r>
                          <m:d>
                            <m:dPr>
                              <m:ctrlPr>
                                <a:rPr kumimoji="0" lang="zh-CN" altLang="zh-CN" sz="14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kumimoji="0" lang="zh-CN" altLang="zh-CN" sz="14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4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𝑠</m:t>
                                  </m:r>
                                </m:e>
                                <m:sub>
                                  <m:r>
                                    <a:rPr kumimoji="0" lang="en-US" altLang="zh-CN" sz="14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1</m:t>
                                  </m:r>
                                </m:sub>
                              </m:sSub>
                              <m:r>
                                <a:rPr kumimoji="0" lang="en-US" altLang="zh-CN" sz="14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r>
                                <a:rPr kumimoji="0" lang="zh-CN" altLang="zh-CN" sz="1400" b="0" i="0"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右</m:t>
                              </m:r>
                              <m:r>
                                <a:rPr kumimoji="0" lang="en-US" altLang="zh-CN" sz="14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sSup>
                                <m:sSupPr>
                                  <m:ctrlPr>
                                    <a:rPr kumimoji="0" lang="zh-CN" altLang="zh-CN" sz="14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pPr>
                                <m:e>
                                  <m:r>
                                    <a:rPr kumimoji="0" lang="en-US" altLang="zh-CN" sz="14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𝑠</m:t>
                                  </m:r>
                                </m:e>
                                <m:sup>
                                  <m:r>
                                    <a:rPr kumimoji="0" lang="en-US" altLang="zh-CN" sz="14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sup>
                              </m:sSup>
                            </m:e>
                          </m:d>
                          <m:r>
                            <a:rPr kumimoji="0" lang="en-US" altLang="zh-CN" sz="14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r>
                            <a:rPr kumimoji="0" lang="en-US" altLang="zh-CN" sz="14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𝛾</m:t>
                          </m:r>
                          <m:sSub>
                            <m:sSubPr>
                              <m:ctrlPr>
                                <a:rPr kumimoji="0" lang="zh-CN" altLang="zh-CN" sz="14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4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𝑉</m:t>
                              </m:r>
                            </m:e>
                            <m:sub>
                              <m:r>
                                <a:rPr kumimoji="0" lang="en-US" altLang="zh-CN" sz="14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𝜋</m:t>
                              </m:r>
                            </m:sub>
                          </m:sSub>
                          <m:d>
                            <m:dPr>
                              <m:ctrlPr>
                                <a:rPr kumimoji="0" lang="zh-CN" altLang="zh-CN" sz="14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sSup>
                                <m:sSupPr>
                                  <m:ctrlPr>
                                    <a:rPr kumimoji="0" lang="zh-CN" altLang="zh-CN" sz="14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pPr>
                                <m:e>
                                  <m:r>
                                    <a:rPr kumimoji="0" lang="en-US" altLang="zh-CN" sz="14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𝑠</m:t>
                                  </m:r>
                                </m:e>
                                <m:sup>
                                  <m:r>
                                    <a:rPr kumimoji="0" lang="en-US" altLang="zh-CN" sz="14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sup>
                              </m:sSup>
                            </m:e>
                          </m:d>
                        </m:e>
                      </m:d>
                    </m:oMath>
                    <m:oMath xmlns:m="http://schemas.openxmlformats.org/officeDocument/2006/math">
                      <m:r>
                        <m:rPr>
                          <m:aln/>
                        </m:rPr>
                        <a:rPr kumimoji="0" lang="en-US" altLang="zh-CN" sz="14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r>
                        <a:rPr kumimoji="0" lang="en-US" altLang="zh-CN" sz="14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1×</m:t>
                      </m:r>
                      <m:d>
                        <m:dPr>
                          <m:ctrlPr>
                            <a:rPr kumimoji="0" lang="zh-CN" altLang="zh-CN" sz="14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altLang="zh-CN" sz="14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0+0.99×0.4</m:t>
                          </m:r>
                        </m:e>
                      </m:d>
                      <m:r>
                        <a:rPr kumimoji="0" lang="en-US" altLang="zh-CN" sz="14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+0×⋯=0.396</m:t>
                      </m:r>
                    </m:oMath>
                  </m:oMathPara>
                </a14:m>
                <a:endParaRPr kumimoji="0" lang="zh-CN" altLang="zh-CN" sz="1400" b="0" i="0" u="none" strike="noStrike" kern="1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mc:Choice>
        <mc:Fallback xmlns="">
          <p:sp>
            <p:nvSpPr>
              <p:cNvPr id="9" name="矩形 8">
                <a:extLst>
                  <a:ext uri="{FF2B5EF4-FFF2-40B4-BE49-F238E27FC236}">
                    <a16:creationId xmlns:a16="http://schemas.microsoft.com/office/drawing/2014/main" id="{64866369-3D50-484B-AB05-54915F5FEBD9}"/>
                  </a:ext>
                </a:extLst>
              </p:cNvPr>
              <p:cNvSpPr>
                <a:spLocks noRot="1" noChangeAspect="1" noMove="1" noResize="1" noEditPoints="1" noAdjustHandles="1" noChangeArrowheads="1" noChangeShapeType="1" noTextEdit="1"/>
              </p:cNvSpPr>
              <p:nvPr/>
            </p:nvSpPr>
            <p:spPr>
              <a:xfrm>
                <a:off x="347001" y="3655475"/>
                <a:ext cx="6382043" cy="2611869"/>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99F62F2A-4754-495C-95F4-B94364F35C9D}"/>
                  </a:ext>
                </a:extLst>
              </p:cNvPr>
              <p:cNvSpPr/>
              <p:nvPr/>
            </p:nvSpPr>
            <p:spPr>
              <a:xfrm>
                <a:off x="558019" y="2910137"/>
                <a:ext cx="6096000" cy="584775"/>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srgbClr val="70AD47"/>
                    </a:solidFill>
                    <a:effectLst/>
                    <a:uLnTx/>
                    <a:uFillTx/>
                    <a:latin typeface="Times New Roman" panose="02020603050405020304" pitchFamily="18" charset="0"/>
                    <a:ea typeface="楷体_GB2312"/>
                    <a:cs typeface="Times New Roman" panose="02020603050405020304" pitchFamily="18" charset="0"/>
                  </a:rPr>
                  <a:t>问题：</a:t>
                </a:r>
                <a:r>
                  <a:rPr kumimoji="0" lang="zh-CN" altLang="zh-CN" sz="1600" b="1" i="0" u="none" strike="noStrike" kern="1200" cap="none" spc="0" normalizeH="0" baseline="0" noProof="0" dirty="0">
                    <a:ln>
                      <a:noFill/>
                    </a:ln>
                    <a:solidFill>
                      <a:srgbClr val="70AD47"/>
                    </a:solidFill>
                    <a:effectLst/>
                    <a:uLnTx/>
                    <a:uFillTx/>
                    <a:latin typeface="Times New Roman" panose="02020603050405020304" pitchFamily="18" charset="0"/>
                    <a:ea typeface="楷体_GB2312"/>
                    <a:cs typeface="Times New Roman" panose="02020603050405020304" pitchFamily="18" charset="0"/>
                  </a:rPr>
                  <a:t>智能体</a:t>
                </a:r>
                <a:r>
                  <a:rPr kumimoji="0" lang="zh-CN" altLang="en-US" sz="1600" b="1" i="0" u="none" strike="noStrike" kern="1200" cap="none" spc="0" normalizeH="0" baseline="0" noProof="0" dirty="0">
                    <a:ln>
                      <a:noFill/>
                    </a:ln>
                    <a:solidFill>
                      <a:srgbClr val="70AD47"/>
                    </a:solidFill>
                    <a:effectLst/>
                    <a:uLnTx/>
                    <a:uFillTx/>
                    <a:latin typeface="Times New Roman" panose="02020603050405020304" pitchFamily="18" charset="0"/>
                    <a:ea typeface="楷体_GB2312"/>
                    <a:cs typeface="Times New Roman" panose="02020603050405020304" pitchFamily="18" charset="0"/>
                  </a:rPr>
                  <a:t>目前在</a:t>
                </a:r>
                <a:r>
                  <a:rPr kumimoji="0" lang="zh-CN" altLang="zh-CN" sz="1600" b="1" i="0" u="none" strike="noStrike" kern="1200" cap="none" spc="0" normalizeH="0" baseline="0" noProof="0" dirty="0">
                    <a:ln>
                      <a:noFill/>
                    </a:ln>
                    <a:solidFill>
                      <a:srgbClr val="70AD47"/>
                    </a:solidFill>
                    <a:effectLst/>
                    <a:uLnTx/>
                    <a:uFillTx/>
                    <a:latin typeface="Times New Roman" panose="02020603050405020304" pitchFamily="18" charset="0"/>
                    <a:ea typeface="楷体_GB2312"/>
                    <a:cs typeface="Times New Roman" panose="02020603050405020304" pitchFamily="18" charset="0"/>
                  </a:rPr>
                  <a:t>状态</a:t>
                </a:r>
                <a14:m>
                  <m:oMath xmlns:m="http://schemas.openxmlformats.org/officeDocument/2006/math">
                    <m:sSub>
                      <m:sSubPr>
                        <m:ctrlPr>
                          <a:rPr kumimoji="0" lang="zh-CN" altLang="zh-CN" sz="1600" b="1" i="1" u="none" strike="noStrike" kern="1200" cap="none" spc="0" normalizeH="0" baseline="0" noProof="0">
                            <a:ln>
                              <a:noFill/>
                            </a:ln>
                            <a:solidFill>
                              <a:srgbClr val="70AD47"/>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600" b="1" i="1" u="none" strike="noStrike" kern="1200" cap="none" spc="0" normalizeH="0" baseline="0" noProof="0">
                            <a:ln>
                              <a:noFill/>
                            </a:ln>
                            <a:solidFill>
                              <a:srgbClr val="70AD47"/>
                            </a:solidFill>
                            <a:effectLst/>
                            <a:uLnTx/>
                            <a:uFillTx/>
                            <a:latin typeface="Cambria Math" panose="02040503050406030204" pitchFamily="18" charset="0"/>
                            <a:ea typeface="楷体_GB2312"/>
                            <a:cs typeface="Times New Roman" panose="02020603050405020304" pitchFamily="18" charset="0"/>
                          </a:rPr>
                          <m:t>𝒔</m:t>
                        </m:r>
                      </m:e>
                      <m:sub>
                        <m:r>
                          <a:rPr kumimoji="0" lang="en-US" altLang="zh-CN" sz="1600" b="1" i="1" u="none" strike="noStrike" kern="1200" cap="none" spc="0" normalizeH="0" baseline="0" noProof="0">
                            <a:ln>
                              <a:noFill/>
                            </a:ln>
                            <a:solidFill>
                              <a:srgbClr val="70AD47"/>
                            </a:solidFill>
                            <a:effectLst/>
                            <a:uLnTx/>
                            <a:uFillTx/>
                            <a:latin typeface="Cambria Math" panose="02040503050406030204" pitchFamily="18" charset="0"/>
                            <a:ea typeface="楷体_GB2312"/>
                            <a:cs typeface="Times New Roman" panose="02020603050405020304" pitchFamily="18" charset="0"/>
                          </a:rPr>
                          <m:t>𝟏</m:t>
                        </m:r>
                      </m:sub>
                    </m:sSub>
                  </m:oMath>
                </a14:m>
                <a:r>
                  <a:rPr kumimoji="0" lang="zh-CN" altLang="en-US" sz="1600" b="1" i="0" u="none" strike="noStrike" kern="1200" cap="none" spc="0" normalizeH="0" baseline="0" noProof="0" dirty="0">
                    <a:ln>
                      <a:noFill/>
                    </a:ln>
                    <a:solidFill>
                      <a:srgbClr val="70AD47"/>
                    </a:solidFill>
                    <a:effectLst/>
                    <a:uLnTx/>
                    <a:uFillTx/>
                    <a:latin typeface="Times New Roman" panose="02020603050405020304" pitchFamily="18" charset="0"/>
                    <a:ea typeface="楷体_GB2312"/>
                    <a:cs typeface="Times New Roman" panose="02020603050405020304" pitchFamily="18" charset="0"/>
                  </a:rPr>
                  <a:t>，那么下一步是</a:t>
                </a:r>
                <a:r>
                  <a:rPr kumimoji="0" lang="zh-CN" altLang="zh-CN" sz="1600" b="1" i="0" u="none" strike="noStrike" kern="1200" cap="none" spc="0" normalizeH="0" baseline="0" noProof="0" dirty="0">
                    <a:ln>
                      <a:noFill/>
                    </a:ln>
                    <a:solidFill>
                      <a:srgbClr val="70AD47"/>
                    </a:solidFill>
                    <a:effectLst/>
                    <a:uLnTx/>
                    <a:uFillTx/>
                    <a:latin typeface="Times New Roman" panose="02020603050405020304" pitchFamily="18" charset="0"/>
                    <a:ea typeface="楷体_GB2312"/>
                    <a:cs typeface="Times New Roman" panose="02020603050405020304" pitchFamily="18" charset="0"/>
                  </a:rPr>
                  <a:t>采取</a:t>
                </a:r>
                <a:r>
                  <a:rPr kumimoji="0" lang="en-US" altLang="zh-CN" sz="1600" b="1" i="0" u="none" strike="noStrike" kern="1200" cap="none" spc="0" normalizeH="0" baseline="0" noProof="0" dirty="0">
                    <a:ln>
                      <a:noFill/>
                    </a:ln>
                    <a:solidFill>
                      <a:srgbClr val="70AD47"/>
                    </a:solidFill>
                    <a:effectLst/>
                    <a:uLnTx/>
                    <a:uFillTx/>
                    <a:latin typeface="Times New Roman" panose="02020603050405020304" pitchFamily="18" charset="0"/>
                    <a:ea typeface="楷体_GB2312"/>
                    <a:cs typeface="Times New Roman" panose="02020603050405020304" pitchFamily="18" charset="0"/>
                  </a:rPr>
                  <a:t>“</a:t>
                </a:r>
                <a:r>
                  <a:rPr kumimoji="0" lang="zh-CN" altLang="zh-CN" sz="1600" b="1" i="0" u="none" strike="noStrike" kern="1200" cap="none" spc="0" normalizeH="0" baseline="0" noProof="0" dirty="0">
                    <a:ln>
                      <a:noFill/>
                    </a:ln>
                    <a:solidFill>
                      <a:srgbClr val="70AD47"/>
                    </a:solidFill>
                    <a:effectLst/>
                    <a:uLnTx/>
                    <a:uFillTx/>
                    <a:latin typeface="Times New Roman" panose="02020603050405020304" pitchFamily="18" charset="0"/>
                    <a:ea typeface="楷体_GB2312"/>
                    <a:cs typeface="Times New Roman" panose="02020603050405020304" pitchFamily="18" charset="0"/>
                  </a:rPr>
                  <a:t>向上移动一个方格</a:t>
                </a:r>
                <a:r>
                  <a:rPr kumimoji="0" lang="en-US" altLang="zh-CN" sz="1600" b="1" i="0" u="none" strike="noStrike" kern="1200" cap="none" spc="0" normalizeH="0" baseline="0" noProof="0" dirty="0">
                    <a:ln>
                      <a:noFill/>
                    </a:ln>
                    <a:solidFill>
                      <a:srgbClr val="70AD47"/>
                    </a:solidFill>
                    <a:effectLst/>
                    <a:uLnTx/>
                    <a:uFillTx/>
                    <a:latin typeface="Times New Roman" panose="02020603050405020304" pitchFamily="18" charset="0"/>
                    <a:ea typeface="楷体_GB2312"/>
                    <a:cs typeface="Times New Roman" panose="02020603050405020304" pitchFamily="18" charset="0"/>
                  </a:rPr>
                  <a:t>”</a:t>
                </a:r>
                <a:r>
                  <a:rPr kumimoji="0" lang="zh-CN" altLang="zh-CN" sz="1600" b="1" i="0" u="none" strike="noStrike" kern="1200" cap="none" spc="0" normalizeH="0" baseline="0" noProof="0" dirty="0">
                    <a:ln>
                      <a:noFill/>
                    </a:ln>
                    <a:solidFill>
                      <a:srgbClr val="70AD47"/>
                    </a:solidFill>
                    <a:effectLst/>
                    <a:uLnTx/>
                    <a:uFillTx/>
                    <a:latin typeface="Times New Roman" panose="02020603050405020304" pitchFamily="18" charset="0"/>
                    <a:ea typeface="楷体_GB2312"/>
                    <a:cs typeface="Times New Roman" panose="02020603050405020304" pitchFamily="18" charset="0"/>
                  </a:rPr>
                  <a:t>或</a:t>
                </a:r>
                <a:r>
                  <a:rPr kumimoji="0" lang="en-US" altLang="zh-CN" sz="1600" b="1" i="0" u="none" strike="noStrike" kern="1200" cap="none" spc="0" normalizeH="0" baseline="0" noProof="0" dirty="0">
                    <a:ln>
                      <a:noFill/>
                    </a:ln>
                    <a:solidFill>
                      <a:srgbClr val="70AD47"/>
                    </a:solidFill>
                    <a:effectLst/>
                    <a:uLnTx/>
                    <a:uFillTx/>
                    <a:latin typeface="Times New Roman" panose="02020603050405020304" pitchFamily="18" charset="0"/>
                    <a:ea typeface="楷体_GB2312"/>
                    <a:cs typeface="Times New Roman" panose="02020603050405020304" pitchFamily="18" charset="0"/>
                  </a:rPr>
                  <a:t>“</a:t>
                </a:r>
                <a:r>
                  <a:rPr kumimoji="0" lang="zh-CN" altLang="zh-CN" sz="1600" b="1" i="0" u="none" strike="noStrike" kern="1200" cap="none" spc="0" normalizeH="0" baseline="0" noProof="0" dirty="0">
                    <a:ln>
                      <a:noFill/>
                    </a:ln>
                    <a:solidFill>
                      <a:srgbClr val="70AD47"/>
                    </a:solidFill>
                    <a:effectLst/>
                    <a:uLnTx/>
                    <a:uFillTx/>
                    <a:latin typeface="Times New Roman" panose="02020603050405020304" pitchFamily="18" charset="0"/>
                    <a:ea typeface="楷体_GB2312"/>
                    <a:cs typeface="Times New Roman" panose="02020603050405020304" pitchFamily="18" charset="0"/>
                  </a:rPr>
                  <a:t>向右移动一个方格</a:t>
                </a:r>
                <a:r>
                  <a:rPr kumimoji="0" lang="en-US" altLang="zh-CN" sz="1600" b="1" i="0" u="none" strike="noStrike" kern="1200" cap="none" spc="0" normalizeH="0" baseline="0" noProof="0" dirty="0">
                    <a:ln>
                      <a:noFill/>
                    </a:ln>
                    <a:solidFill>
                      <a:srgbClr val="70AD47"/>
                    </a:solidFill>
                    <a:effectLst/>
                    <a:uLnTx/>
                    <a:uFillTx/>
                    <a:latin typeface="Times New Roman" panose="02020603050405020304" pitchFamily="18" charset="0"/>
                    <a:ea typeface="楷体_GB2312"/>
                    <a:cs typeface="Times New Roman" panose="02020603050405020304" pitchFamily="18" charset="0"/>
                  </a:rPr>
                  <a:t>”</a:t>
                </a:r>
                <a:r>
                  <a:rPr kumimoji="0" lang="zh-CN" altLang="en-US" sz="1600" b="1" i="0" u="none" strike="noStrike" kern="1200" cap="none" spc="0" normalizeH="0" baseline="0" noProof="0" dirty="0">
                    <a:ln>
                      <a:noFill/>
                    </a:ln>
                    <a:solidFill>
                      <a:srgbClr val="70AD47"/>
                    </a:solidFill>
                    <a:effectLst/>
                    <a:uLnTx/>
                    <a:uFillTx/>
                    <a:latin typeface="Times New Roman" panose="02020603050405020304" pitchFamily="18" charset="0"/>
                    <a:ea typeface="楷体_GB2312"/>
                    <a:cs typeface="Times New Roman" panose="02020603050405020304" pitchFamily="18" charset="0"/>
                  </a:rPr>
                  <a:t>哪一个</a:t>
                </a:r>
                <a:r>
                  <a:rPr kumimoji="0" lang="zh-CN" altLang="zh-CN" sz="1600" b="1" i="0" u="none" strike="noStrike" kern="1200" cap="none" spc="0" normalizeH="0" baseline="0" noProof="0" dirty="0">
                    <a:ln>
                      <a:noFill/>
                    </a:ln>
                    <a:solidFill>
                      <a:srgbClr val="70AD47"/>
                    </a:solidFill>
                    <a:effectLst/>
                    <a:uLnTx/>
                    <a:uFillTx/>
                    <a:latin typeface="Times New Roman" panose="02020603050405020304" pitchFamily="18" charset="0"/>
                    <a:ea typeface="楷体_GB2312"/>
                    <a:cs typeface="Times New Roman" panose="02020603050405020304" pitchFamily="18" charset="0"/>
                  </a:rPr>
                  <a:t>行动</a:t>
                </a:r>
                <a:r>
                  <a:rPr kumimoji="0" lang="zh-CN" altLang="en-US" sz="1600" b="1" i="0" u="none" strike="noStrike" kern="1200" cap="none" spc="0" normalizeH="0" baseline="0" noProof="0" dirty="0">
                    <a:ln>
                      <a:noFill/>
                    </a:ln>
                    <a:solidFill>
                      <a:srgbClr val="70AD47"/>
                    </a:solidFill>
                    <a:effectLst/>
                    <a:uLnTx/>
                    <a:uFillTx/>
                    <a:latin typeface="Times New Roman" panose="02020603050405020304" pitchFamily="18" charset="0"/>
                    <a:ea typeface="楷体_GB2312"/>
                    <a:cs typeface="Times New Roman" panose="02020603050405020304" pitchFamily="18" charset="0"/>
                  </a:rPr>
                  <a:t>？</a:t>
                </a:r>
                <a:endParaRPr kumimoji="0" lang="zh-CN" altLang="en-US" sz="1600" b="1" i="0" u="none" strike="noStrike" kern="1200" cap="none" spc="0" normalizeH="0" baseline="0" noProof="0" dirty="0">
                  <a:ln>
                    <a:noFill/>
                  </a:ln>
                  <a:solidFill>
                    <a:srgbClr val="70AD47"/>
                  </a:solidFill>
                  <a:effectLst/>
                  <a:uLnTx/>
                  <a:uFillTx/>
                  <a:latin typeface="Calibri"/>
                  <a:ea typeface="宋体" panose="02010600030101010101" pitchFamily="2" charset="-122"/>
                  <a:cs typeface="+mn-cs"/>
                </a:endParaRPr>
              </a:p>
            </p:txBody>
          </p:sp>
        </mc:Choice>
        <mc:Fallback xmlns="">
          <p:sp>
            <p:nvSpPr>
              <p:cNvPr id="10" name="矩形 9">
                <a:extLst>
                  <a:ext uri="{FF2B5EF4-FFF2-40B4-BE49-F238E27FC236}">
                    <a16:creationId xmlns:a16="http://schemas.microsoft.com/office/drawing/2014/main" id="{99F62F2A-4754-495C-95F4-B94364F35C9D}"/>
                  </a:ext>
                </a:extLst>
              </p:cNvPr>
              <p:cNvSpPr>
                <a:spLocks noRot="1" noChangeAspect="1" noMove="1" noResize="1" noEditPoints="1" noAdjustHandles="1" noChangeArrowheads="1" noChangeShapeType="1" noTextEdit="1"/>
              </p:cNvSpPr>
              <p:nvPr/>
            </p:nvSpPr>
            <p:spPr>
              <a:xfrm>
                <a:off x="558019" y="2910137"/>
                <a:ext cx="6096000" cy="584775"/>
              </a:xfrm>
              <a:prstGeom prst="rect">
                <a:avLst/>
              </a:prstGeom>
              <a:blipFill>
                <a:blip r:embed="rId6"/>
                <a:stretch>
                  <a:fillRect l="-600" t="-4167" b="-1250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684511676"/>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583380" y="726948"/>
            <a:ext cx="7464387" cy="497934"/>
            <a:chOff x="4099943" y="2819853"/>
            <a:chExt cx="2570275" cy="497934"/>
          </a:xfrm>
        </p:grpSpPr>
        <p:sp>
          <p:nvSpPr>
            <p:cNvPr id="4" name="平行四边形 3"/>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5" name="平行四边形 4"/>
            <p:cNvSpPr/>
            <p:nvPr/>
          </p:nvSpPr>
          <p:spPr bwMode="auto">
            <a:xfrm>
              <a:off x="4122533" y="2819853"/>
              <a:ext cx="2547685"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6" name="矩形 5"/>
            <p:cNvSpPr/>
            <p:nvPr/>
          </p:nvSpPr>
          <p:spPr>
            <a:xfrm>
              <a:off x="4216534" y="2853798"/>
              <a:ext cx="2359684" cy="400110"/>
            </a:xfrm>
            <a:prstGeom prst="rect">
              <a:avLst/>
            </a:prstGeom>
          </p:spPr>
          <p:txBody>
            <a:bodyPr wrap="square">
              <a:spAutoFit/>
            </a:bodyPr>
            <a:lstStyle/>
            <a:p>
              <a:pPr marL="0" marR="0" lvl="0" indent="0" algn="ctr" defTabSz="914400" rtl="0" eaLnBrk="1" fontAlgn="auto" latinLnBrk="0" hangingPunct="1">
                <a:lnSpc>
                  <a:spcPct val="100000"/>
                </a:lnSpc>
                <a:spcBef>
                  <a:spcPct val="50000"/>
                </a:spcBef>
                <a:spcAft>
                  <a:spcPts val="0"/>
                </a:spcAft>
                <a:buClrTx/>
                <a:buSzTx/>
                <a:buFontTx/>
                <a:buNone/>
                <a:tabLst/>
                <a:defRPr/>
              </a:pPr>
              <a:r>
                <a:rPr kumimoji="0" lang="zh-CN" altLang="en-US" sz="2000" b="1" i="0" u="none" strike="noStrike" kern="1200" cap="none" spc="0" normalizeH="0" baseline="0" noProof="0" dirty="0">
                  <a:ln>
                    <a:noFill/>
                  </a:ln>
                  <a:solidFill>
                    <a:prstClr val="black">
                      <a:lumMod val="95000"/>
                      <a:lumOff val="5000"/>
                    </a:prstClr>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基于价值的强化学习：策略优化例子</a:t>
              </a:r>
            </a:p>
          </p:txBody>
        </p:sp>
      </p:grpSp>
      <p:sp>
        <p:nvSpPr>
          <p:cNvPr id="23" name="矩形 22">
            <a:extLst>
              <a:ext uri="{FF2B5EF4-FFF2-40B4-BE49-F238E27FC236}">
                <a16:creationId xmlns:a16="http://schemas.microsoft.com/office/drawing/2014/main" id="{6F77A2E9-3941-4386-A0DF-CDEBD25143F3}"/>
              </a:ext>
            </a:extLst>
          </p:cNvPr>
          <p:cNvSpPr/>
          <p:nvPr/>
        </p:nvSpPr>
        <p:spPr>
          <a:xfrm>
            <a:off x="852473" y="129010"/>
            <a:ext cx="2441694"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二、基于价值的强化学习</a:t>
            </a:r>
          </a:p>
        </p:txBody>
      </p:sp>
      <p:pic>
        <p:nvPicPr>
          <p:cNvPr id="2" name="图片 1">
            <a:extLst>
              <a:ext uri="{FF2B5EF4-FFF2-40B4-BE49-F238E27FC236}">
                <a16:creationId xmlns:a16="http://schemas.microsoft.com/office/drawing/2014/main" id="{118AB227-88E8-414F-B2D0-66E3CD42BC82}"/>
              </a:ext>
            </a:extLst>
          </p:cNvPr>
          <p:cNvPicPr>
            <a:picLocks noChangeAspect="1"/>
          </p:cNvPicPr>
          <p:nvPr/>
        </p:nvPicPr>
        <p:blipFill>
          <a:blip r:embed="rId3"/>
          <a:stretch>
            <a:fillRect/>
          </a:stretch>
        </p:blipFill>
        <p:spPr>
          <a:xfrm>
            <a:off x="7841446" y="2991588"/>
            <a:ext cx="3711766" cy="1918035"/>
          </a:xfrm>
          <a:prstGeom prst="rect">
            <a:avLst/>
          </a:prstGeom>
        </p:spPr>
      </p:pic>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F5DC0A92-59C5-45CB-89CA-ACD99C4DC99C}"/>
                  </a:ext>
                </a:extLst>
              </p:cNvPr>
              <p:cNvSpPr/>
              <p:nvPr/>
            </p:nvSpPr>
            <p:spPr>
              <a:xfrm>
                <a:off x="196945" y="2849354"/>
                <a:ext cx="7398783" cy="2360967"/>
              </a:xfrm>
              <a:prstGeom prst="rect">
                <a:avLst/>
              </a:prstGeom>
            </p:spPr>
            <p:txBody>
              <a:bodyPr wrap="square">
                <a:spAutoFit/>
              </a:bodyPr>
              <a:lstStyle/>
              <a:p>
                <a:pPr marL="285750" marR="0" lvl="0" indent="-285750" algn="just" defTabSz="914400" rtl="0" eaLnBrk="1" fontAlgn="auto" latinLnBrk="0" hangingPunct="1">
                  <a:lnSpc>
                    <a:spcPct val="150000"/>
                  </a:lnSpc>
                  <a:spcBef>
                    <a:spcPts val="0"/>
                  </a:spcBef>
                  <a:spcAft>
                    <a:spcPts val="0"/>
                  </a:spcAft>
                  <a:buClrTx/>
                  <a:buSzTx/>
                  <a:buFont typeface="Wingdings" panose="05000000000000000000" pitchFamily="2" charset="2"/>
                  <a:buChar char="l"/>
                  <a:tabLst/>
                  <a:defRPr/>
                </a:pPr>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智能体在状态</a:t>
                </a:r>
                <a14:m>
                  <m:oMath xmlns:m="http://schemas.openxmlformats.org/officeDocument/2006/math">
                    <m:sSub>
                      <m:sSubPr>
                        <m:ctrlPr>
                          <a:rPr kumimoji="0" lang="zh-CN" altLang="zh-CN"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𝑠</m:t>
                        </m:r>
                      </m:e>
                      <m:sub>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1</m:t>
                        </m:r>
                      </m:sub>
                    </m:sSub>
                  </m:oMath>
                </a14:m>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选择</a:t>
                </a:r>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a:t>
                </a:r>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向上移动一个方格</a:t>
                </a:r>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a:t>
                </a:r>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行动所得回报</a:t>
                </a:r>
                <a14:m>
                  <m:oMath xmlns:m="http://schemas.openxmlformats.org/officeDocument/2006/math">
                    <m:sSub>
                      <m:sSubPr>
                        <m:ctrlPr>
                          <a:rPr kumimoji="0" lang="zh-CN" altLang="zh-CN"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𝑞</m:t>
                        </m:r>
                      </m:e>
                      <m:sub>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𝜋</m:t>
                        </m:r>
                      </m:sub>
                    </m:sSub>
                    <m:d>
                      <m:dPr>
                        <m:ctrlPr>
                          <a:rPr kumimoji="0" lang="zh-CN" altLang="zh-CN"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kumimoji="0" lang="zh-CN" altLang="zh-CN"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𝑠</m:t>
                            </m:r>
                          </m:e>
                          <m:sub>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1</m:t>
                            </m:r>
                          </m:sub>
                        </m:sSub>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r>
                          <a:rPr kumimoji="0" lang="zh-CN" altLang="zh-CN" sz="16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上</m:t>
                        </m:r>
                      </m:e>
                    </m:d>
                  </m:oMath>
                </a14:m>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值为</a:t>
                </a:r>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0.297</a:t>
                </a:r>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、选择</a:t>
                </a:r>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a:t>
                </a:r>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向右移动一个方格</a:t>
                </a:r>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a:t>
                </a:r>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行动所得回报</a:t>
                </a:r>
                <a14:m>
                  <m:oMath xmlns:m="http://schemas.openxmlformats.org/officeDocument/2006/math">
                    <m:sSub>
                      <m:sSubPr>
                        <m:ctrlPr>
                          <a:rPr kumimoji="0" lang="zh-CN" altLang="zh-CN"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𝑞</m:t>
                        </m:r>
                      </m:e>
                      <m:sub>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𝜋</m:t>
                        </m:r>
                      </m:sub>
                    </m:sSub>
                    <m:d>
                      <m:dPr>
                        <m:ctrlPr>
                          <a:rPr kumimoji="0" lang="zh-CN" altLang="zh-CN"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kumimoji="0" lang="zh-CN" altLang="zh-CN"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𝑠</m:t>
                            </m:r>
                          </m:e>
                          <m:sub>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1</m:t>
                            </m:r>
                          </m:sub>
                        </m:sSub>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r>
                          <a:rPr kumimoji="0" lang="zh-CN" altLang="zh-CN" sz="16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右</m:t>
                        </m:r>
                      </m:e>
                    </m:d>
                  </m:oMath>
                </a14:m>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值为</a:t>
                </a:r>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0.396</a:t>
                </a:r>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a:t>
                </a:r>
                <a:endPar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endParaRPr>
              </a:p>
              <a:p>
                <a:pPr marL="285750" marR="0" lvl="0" indent="-285750" algn="just" defTabSz="914400" rtl="0" eaLnBrk="1" fontAlgn="auto" latinLnBrk="0" hangingPunct="1">
                  <a:lnSpc>
                    <a:spcPct val="150000"/>
                  </a:lnSpc>
                  <a:spcBef>
                    <a:spcPts val="0"/>
                  </a:spcBef>
                  <a:spcAft>
                    <a:spcPts val="0"/>
                  </a:spcAft>
                  <a:buClrTx/>
                  <a:buSzTx/>
                  <a:buFont typeface="Wingdings" panose="05000000000000000000" pitchFamily="2" charset="2"/>
                  <a:buChar char="l"/>
                  <a:tabLst/>
                  <a:defRPr/>
                </a:pPr>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显然，智能体在状态</a:t>
                </a:r>
                <a14:m>
                  <m:oMath xmlns:m="http://schemas.openxmlformats.org/officeDocument/2006/math">
                    <m:sSub>
                      <m:sSubPr>
                        <m:ctrlPr>
                          <a:rPr kumimoji="0" lang="zh-CN" altLang="zh-CN"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𝑠</m:t>
                        </m:r>
                      </m:e>
                      <m:sub>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1</m:t>
                        </m:r>
                      </m:sub>
                    </m:sSub>
                  </m:oMath>
                </a14:m>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应该选择</a:t>
                </a:r>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a:t>
                </a:r>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向右移动一个方格</a:t>
                </a:r>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a:t>
                </a:r>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行动，这样能够获得更大的回报。</a:t>
                </a:r>
                <a:endPar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endParaRPr>
              </a:p>
              <a:p>
                <a:pPr marL="285750" marR="0" lvl="0" indent="-285750" algn="just" defTabSz="914400" rtl="0" eaLnBrk="1" fontAlgn="auto" latinLnBrk="0" hangingPunct="1">
                  <a:lnSpc>
                    <a:spcPct val="150000"/>
                  </a:lnSpc>
                  <a:spcBef>
                    <a:spcPts val="0"/>
                  </a:spcBef>
                  <a:spcAft>
                    <a:spcPts val="0"/>
                  </a:spcAft>
                  <a:buClrTx/>
                  <a:buSzTx/>
                  <a:buFont typeface="Wingdings" panose="05000000000000000000" pitchFamily="2" charset="2"/>
                  <a:buChar char="l"/>
                  <a:tabLst/>
                  <a:defRPr/>
                </a:pPr>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经过策略优化后，状态</a:t>
                </a:r>
                <a14:m>
                  <m:oMath xmlns:m="http://schemas.openxmlformats.org/officeDocument/2006/math">
                    <m:sSub>
                      <m:sSubPr>
                        <m:ctrlPr>
                          <a:rPr kumimoji="0" lang="zh-CN" altLang="zh-CN"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𝑠</m:t>
                        </m:r>
                      </m:e>
                      <m:sub>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1</m:t>
                        </m:r>
                      </m:sub>
                    </m:sSub>
                  </m:oMath>
                </a14:m>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处的新策略为</a:t>
                </a:r>
                <a14:m>
                  <m:oMath xmlns:m="http://schemas.openxmlformats.org/officeDocument/2006/math">
                    <m:sSup>
                      <m:sSupPr>
                        <m:ctrlPr>
                          <a:rPr kumimoji="0" lang="zh-CN" altLang="zh-CN"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pPr>
                      <m:e>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𝜋</m:t>
                        </m:r>
                      </m:e>
                      <m:sup>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sup>
                    </m:sSup>
                    <m:d>
                      <m:dPr>
                        <m:ctrlPr>
                          <a:rPr kumimoji="0" lang="zh-CN" altLang="zh-CN"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kumimoji="0" lang="zh-CN" altLang="zh-CN"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𝑠</m:t>
                            </m:r>
                          </m:e>
                          <m:sub>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1</m:t>
                            </m:r>
                          </m:sub>
                        </m:sSub>
                      </m:e>
                    </m:d>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sSub>
                      <m:sSubPr>
                        <m:ctrlPr>
                          <a:rPr kumimoji="0" lang="zh-CN" altLang="zh-CN"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kumimoji="0" lang="en-US" altLang="zh-CN" sz="16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argmax</m:t>
                        </m:r>
                      </m:e>
                      <m:sub>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𝑎</m:t>
                        </m:r>
                      </m:sub>
                    </m:sSub>
                    <m:sSub>
                      <m:sSubPr>
                        <m:ctrlPr>
                          <a:rPr kumimoji="0" lang="zh-CN" altLang="zh-CN"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𝑞</m:t>
                        </m:r>
                      </m:e>
                      <m:sub>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𝜋</m:t>
                        </m:r>
                      </m:sub>
                    </m:sSub>
                    <m:d>
                      <m:dPr>
                        <m:ctrlPr>
                          <a:rPr kumimoji="0" lang="zh-CN" altLang="zh-CN"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𝑠</m:t>
                        </m:r>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𝑎</m:t>
                        </m:r>
                      </m:e>
                    </m:d>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r>
                      <a:rPr kumimoji="0" lang="zh-CN" altLang="zh-CN" sz="16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右</m:t>
                    </m:r>
                  </m:oMath>
                </a14:m>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，则将</a:t>
                </a:r>
                <a14:m>
                  <m:oMath xmlns:m="http://schemas.openxmlformats.org/officeDocument/2006/math">
                    <m:sSub>
                      <m:sSubPr>
                        <m:ctrlPr>
                          <a:rPr kumimoji="0" lang="zh-CN" altLang="zh-CN"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𝑠</m:t>
                        </m:r>
                      </m:e>
                      <m:sub>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1</m:t>
                        </m:r>
                      </m:sub>
                    </m:sSub>
                  </m:oMath>
                </a14:m>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处的策略从</a:t>
                </a:r>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a:t>
                </a:r>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上</a:t>
                </a:r>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a:t>
                </a:r>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更新为</a:t>
                </a:r>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 “</a:t>
                </a:r>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右</a:t>
                </a:r>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a:t>
                </a:r>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。其他状态的情况可用类似方法计算得到。</a:t>
                </a:r>
              </a:p>
            </p:txBody>
          </p:sp>
        </mc:Choice>
        <mc:Fallback xmlns="">
          <p:sp>
            <p:nvSpPr>
              <p:cNvPr id="7" name="矩形 6">
                <a:extLst>
                  <a:ext uri="{FF2B5EF4-FFF2-40B4-BE49-F238E27FC236}">
                    <a16:creationId xmlns:a16="http://schemas.microsoft.com/office/drawing/2014/main" id="{F5DC0A92-59C5-45CB-89CA-ACD99C4DC99C}"/>
                  </a:ext>
                </a:extLst>
              </p:cNvPr>
              <p:cNvSpPr>
                <a:spLocks noRot="1" noChangeAspect="1" noMove="1" noResize="1" noEditPoints="1" noAdjustHandles="1" noChangeArrowheads="1" noChangeShapeType="1" noTextEdit="1"/>
              </p:cNvSpPr>
              <p:nvPr/>
            </p:nvSpPr>
            <p:spPr>
              <a:xfrm>
                <a:off x="196945" y="2849354"/>
                <a:ext cx="7398783" cy="2360967"/>
              </a:xfrm>
              <a:prstGeom prst="rect">
                <a:avLst/>
              </a:prstGeom>
              <a:blipFill>
                <a:blip r:embed="rId4"/>
                <a:stretch>
                  <a:fillRect l="-329" r="-494" b="-232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id="{3B7A96A3-EA5D-412B-8493-EBE8C06661ED}"/>
                  </a:ext>
                </a:extLst>
              </p:cNvPr>
              <p:cNvSpPr/>
              <p:nvPr/>
            </p:nvSpPr>
            <p:spPr>
              <a:xfrm>
                <a:off x="412653" y="2131725"/>
                <a:ext cx="6096000" cy="584775"/>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srgbClr val="70AD47"/>
                    </a:solidFill>
                    <a:effectLst/>
                    <a:uLnTx/>
                    <a:uFillTx/>
                    <a:latin typeface="Times New Roman" panose="02020603050405020304" pitchFamily="18" charset="0"/>
                    <a:ea typeface="楷体_GB2312"/>
                    <a:cs typeface="Times New Roman" panose="02020603050405020304" pitchFamily="18" charset="0"/>
                  </a:rPr>
                  <a:t>问题：</a:t>
                </a:r>
                <a:r>
                  <a:rPr kumimoji="0" lang="zh-CN" altLang="zh-CN" sz="1600" b="1" i="0" u="none" strike="noStrike" kern="1200" cap="none" spc="0" normalizeH="0" baseline="0" noProof="0" dirty="0">
                    <a:ln>
                      <a:noFill/>
                    </a:ln>
                    <a:solidFill>
                      <a:srgbClr val="70AD47"/>
                    </a:solidFill>
                    <a:effectLst/>
                    <a:uLnTx/>
                    <a:uFillTx/>
                    <a:latin typeface="Times New Roman" panose="02020603050405020304" pitchFamily="18" charset="0"/>
                    <a:ea typeface="楷体_GB2312"/>
                    <a:cs typeface="Times New Roman" panose="02020603050405020304" pitchFamily="18" charset="0"/>
                  </a:rPr>
                  <a:t>智能体</a:t>
                </a:r>
                <a:r>
                  <a:rPr kumimoji="0" lang="zh-CN" altLang="en-US" sz="1600" b="1" i="0" u="none" strike="noStrike" kern="1200" cap="none" spc="0" normalizeH="0" baseline="0" noProof="0" dirty="0">
                    <a:ln>
                      <a:noFill/>
                    </a:ln>
                    <a:solidFill>
                      <a:srgbClr val="70AD47"/>
                    </a:solidFill>
                    <a:effectLst/>
                    <a:uLnTx/>
                    <a:uFillTx/>
                    <a:latin typeface="Times New Roman" panose="02020603050405020304" pitchFamily="18" charset="0"/>
                    <a:ea typeface="楷体_GB2312"/>
                    <a:cs typeface="Times New Roman" panose="02020603050405020304" pitchFamily="18" charset="0"/>
                  </a:rPr>
                  <a:t>目前在</a:t>
                </a:r>
                <a:r>
                  <a:rPr kumimoji="0" lang="zh-CN" altLang="zh-CN" sz="1600" b="1" i="0" u="none" strike="noStrike" kern="1200" cap="none" spc="0" normalizeH="0" baseline="0" noProof="0" dirty="0">
                    <a:ln>
                      <a:noFill/>
                    </a:ln>
                    <a:solidFill>
                      <a:srgbClr val="70AD47"/>
                    </a:solidFill>
                    <a:effectLst/>
                    <a:uLnTx/>
                    <a:uFillTx/>
                    <a:latin typeface="Times New Roman" panose="02020603050405020304" pitchFamily="18" charset="0"/>
                    <a:ea typeface="楷体_GB2312"/>
                    <a:cs typeface="Times New Roman" panose="02020603050405020304" pitchFamily="18" charset="0"/>
                  </a:rPr>
                  <a:t>状态</a:t>
                </a:r>
                <a14:m>
                  <m:oMath xmlns:m="http://schemas.openxmlformats.org/officeDocument/2006/math">
                    <m:sSub>
                      <m:sSubPr>
                        <m:ctrlPr>
                          <a:rPr kumimoji="0" lang="zh-CN" altLang="zh-CN" sz="1600" b="1" i="1" u="none" strike="noStrike" kern="1200" cap="none" spc="0" normalizeH="0" baseline="0" noProof="0">
                            <a:ln>
                              <a:noFill/>
                            </a:ln>
                            <a:solidFill>
                              <a:srgbClr val="70AD47"/>
                            </a:solidFill>
                            <a:effectLst/>
                            <a:uLnTx/>
                            <a:uFillTx/>
                            <a:latin typeface="Cambria Math" panose="02040503050406030204" pitchFamily="18" charset="0"/>
                            <a:ea typeface="楷体_GB2312"/>
                            <a:cs typeface="Times New Roman" panose="02020603050405020304" pitchFamily="18" charset="0"/>
                          </a:rPr>
                        </m:ctrlPr>
                      </m:sSubPr>
                      <m:e>
                        <m:r>
                          <a:rPr kumimoji="0" lang="en-US" altLang="zh-CN" sz="1600" b="1" i="0" u="none" strike="noStrike" kern="1200" cap="none" spc="0" normalizeH="0" baseline="0" noProof="0">
                            <a:ln>
                              <a:noFill/>
                            </a:ln>
                            <a:solidFill>
                              <a:srgbClr val="70AD47"/>
                            </a:solidFill>
                            <a:effectLst/>
                            <a:uLnTx/>
                            <a:uFillTx/>
                            <a:latin typeface="Cambria Math" panose="02040503050406030204" pitchFamily="18" charset="0"/>
                            <a:ea typeface="楷体_GB2312"/>
                            <a:cs typeface="Times New Roman" panose="02020603050405020304" pitchFamily="18" charset="0"/>
                          </a:rPr>
                          <m:t>𝒔</m:t>
                        </m:r>
                      </m:e>
                      <m:sub>
                        <m:r>
                          <a:rPr kumimoji="0" lang="en-US" altLang="zh-CN" sz="1600" b="1" i="0" u="none" strike="noStrike" kern="1200" cap="none" spc="0" normalizeH="0" baseline="0" noProof="0">
                            <a:ln>
                              <a:noFill/>
                            </a:ln>
                            <a:solidFill>
                              <a:srgbClr val="70AD47"/>
                            </a:solidFill>
                            <a:effectLst/>
                            <a:uLnTx/>
                            <a:uFillTx/>
                            <a:latin typeface="Cambria Math" panose="02040503050406030204" pitchFamily="18" charset="0"/>
                            <a:ea typeface="楷体_GB2312"/>
                            <a:cs typeface="Times New Roman" panose="02020603050405020304" pitchFamily="18" charset="0"/>
                          </a:rPr>
                          <m:t>𝟏</m:t>
                        </m:r>
                      </m:sub>
                    </m:sSub>
                  </m:oMath>
                </a14:m>
                <a:r>
                  <a:rPr kumimoji="0" lang="zh-CN" altLang="en-US" sz="1600" b="1" i="0" u="none" strike="noStrike" kern="1200" cap="none" spc="0" normalizeH="0" baseline="0" noProof="0" dirty="0">
                    <a:ln>
                      <a:noFill/>
                    </a:ln>
                    <a:solidFill>
                      <a:srgbClr val="70AD47"/>
                    </a:solidFill>
                    <a:effectLst/>
                    <a:uLnTx/>
                    <a:uFillTx/>
                    <a:latin typeface="Times New Roman" panose="02020603050405020304" pitchFamily="18" charset="0"/>
                    <a:ea typeface="楷体_GB2312"/>
                    <a:cs typeface="Times New Roman" panose="02020603050405020304" pitchFamily="18" charset="0"/>
                  </a:rPr>
                  <a:t>，那么下一步是</a:t>
                </a:r>
                <a:r>
                  <a:rPr kumimoji="0" lang="zh-CN" altLang="zh-CN" sz="1600" b="1" i="0" u="none" strike="noStrike" kern="1200" cap="none" spc="0" normalizeH="0" baseline="0" noProof="0" dirty="0">
                    <a:ln>
                      <a:noFill/>
                    </a:ln>
                    <a:solidFill>
                      <a:srgbClr val="70AD47"/>
                    </a:solidFill>
                    <a:effectLst/>
                    <a:uLnTx/>
                    <a:uFillTx/>
                    <a:latin typeface="Times New Roman" panose="02020603050405020304" pitchFamily="18" charset="0"/>
                    <a:ea typeface="楷体_GB2312"/>
                    <a:cs typeface="Times New Roman" panose="02020603050405020304" pitchFamily="18" charset="0"/>
                  </a:rPr>
                  <a:t>采取</a:t>
                </a:r>
                <a:r>
                  <a:rPr kumimoji="0" lang="en-US" altLang="zh-CN" sz="1600" b="1" i="0" u="none" strike="noStrike" kern="1200" cap="none" spc="0" normalizeH="0" baseline="0" noProof="0" dirty="0">
                    <a:ln>
                      <a:noFill/>
                    </a:ln>
                    <a:solidFill>
                      <a:srgbClr val="70AD47"/>
                    </a:solidFill>
                    <a:effectLst/>
                    <a:uLnTx/>
                    <a:uFillTx/>
                    <a:latin typeface="Times New Roman" panose="02020603050405020304" pitchFamily="18" charset="0"/>
                    <a:ea typeface="楷体_GB2312"/>
                    <a:cs typeface="Times New Roman" panose="02020603050405020304" pitchFamily="18" charset="0"/>
                  </a:rPr>
                  <a:t>“</a:t>
                </a:r>
                <a:r>
                  <a:rPr kumimoji="0" lang="zh-CN" altLang="zh-CN" sz="1600" b="1" i="0" u="none" strike="noStrike" kern="1200" cap="none" spc="0" normalizeH="0" baseline="0" noProof="0" dirty="0">
                    <a:ln>
                      <a:noFill/>
                    </a:ln>
                    <a:solidFill>
                      <a:srgbClr val="70AD47"/>
                    </a:solidFill>
                    <a:effectLst/>
                    <a:uLnTx/>
                    <a:uFillTx/>
                    <a:latin typeface="Times New Roman" panose="02020603050405020304" pitchFamily="18" charset="0"/>
                    <a:ea typeface="楷体_GB2312"/>
                    <a:cs typeface="Times New Roman" panose="02020603050405020304" pitchFamily="18" charset="0"/>
                  </a:rPr>
                  <a:t>向上移动一个方格</a:t>
                </a:r>
                <a:r>
                  <a:rPr kumimoji="0" lang="en-US" altLang="zh-CN" sz="1600" b="1" i="0" u="none" strike="noStrike" kern="1200" cap="none" spc="0" normalizeH="0" baseline="0" noProof="0" dirty="0">
                    <a:ln>
                      <a:noFill/>
                    </a:ln>
                    <a:solidFill>
                      <a:srgbClr val="70AD47"/>
                    </a:solidFill>
                    <a:effectLst/>
                    <a:uLnTx/>
                    <a:uFillTx/>
                    <a:latin typeface="Times New Roman" panose="02020603050405020304" pitchFamily="18" charset="0"/>
                    <a:ea typeface="楷体_GB2312"/>
                    <a:cs typeface="Times New Roman" panose="02020603050405020304" pitchFamily="18" charset="0"/>
                  </a:rPr>
                  <a:t>”</a:t>
                </a:r>
                <a:r>
                  <a:rPr kumimoji="0" lang="zh-CN" altLang="zh-CN" sz="1600" b="1" i="0" u="none" strike="noStrike" kern="1200" cap="none" spc="0" normalizeH="0" baseline="0" noProof="0" dirty="0">
                    <a:ln>
                      <a:noFill/>
                    </a:ln>
                    <a:solidFill>
                      <a:srgbClr val="70AD47"/>
                    </a:solidFill>
                    <a:effectLst/>
                    <a:uLnTx/>
                    <a:uFillTx/>
                    <a:latin typeface="Times New Roman" panose="02020603050405020304" pitchFamily="18" charset="0"/>
                    <a:ea typeface="楷体_GB2312"/>
                    <a:cs typeface="Times New Roman" panose="02020603050405020304" pitchFamily="18" charset="0"/>
                  </a:rPr>
                  <a:t>或</a:t>
                </a:r>
                <a:r>
                  <a:rPr kumimoji="0" lang="en-US" altLang="zh-CN" sz="1600" b="1" i="0" u="none" strike="noStrike" kern="1200" cap="none" spc="0" normalizeH="0" baseline="0" noProof="0" dirty="0">
                    <a:ln>
                      <a:noFill/>
                    </a:ln>
                    <a:solidFill>
                      <a:srgbClr val="70AD47"/>
                    </a:solidFill>
                    <a:effectLst/>
                    <a:uLnTx/>
                    <a:uFillTx/>
                    <a:latin typeface="Times New Roman" panose="02020603050405020304" pitchFamily="18" charset="0"/>
                    <a:ea typeface="楷体_GB2312"/>
                    <a:cs typeface="Times New Roman" panose="02020603050405020304" pitchFamily="18" charset="0"/>
                  </a:rPr>
                  <a:t>“</a:t>
                </a:r>
                <a:r>
                  <a:rPr kumimoji="0" lang="zh-CN" altLang="zh-CN" sz="1600" b="1" i="0" u="none" strike="noStrike" kern="1200" cap="none" spc="0" normalizeH="0" baseline="0" noProof="0" dirty="0">
                    <a:ln>
                      <a:noFill/>
                    </a:ln>
                    <a:solidFill>
                      <a:srgbClr val="70AD47"/>
                    </a:solidFill>
                    <a:effectLst/>
                    <a:uLnTx/>
                    <a:uFillTx/>
                    <a:latin typeface="Times New Roman" panose="02020603050405020304" pitchFamily="18" charset="0"/>
                    <a:ea typeface="楷体_GB2312"/>
                    <a:cs typeface="Times New Roman" panose="02020603050405020304" pitchFamily="18" charset="0"/>
                  </a:rPr>
                  <a:t>向右移动一个方格</a:t>
                </a:r>
                <a:r>
                  <a:rPr kumimoji="0" lang="en-US" altLang="zh-CN" sz="1600" b="1" i="0" u="none" strike="noStrike" kern="1200" cap="none" spc="0" normalizeH="0" baseline="0" noProof="0" dirty="0">
                    <a:ln>
                      <a:noFill/>
                    </a:ln>
                    <a:solidFill>
                      <a:srgbClr val="70AD47"/>
                    </a:solidFill>
                    <a:effectLst/>
                    <a:uLnTx/>
                    <a:uFillTx/>
                    <a:latin typeface="Times New Roman" panose="02020603050405020304" pitchFamily="18" charset="0"/>
                    <a:ea typeface="楷体_GB2312"/>
                    <a:cs typeface="Times New Roman" panose="02020603050405020304" pitchFamily="18" charset="0"/>
                  </a:rPr>
                  <a:t>”</a:t>
                </a:r>
                <a:r>
                  <a:rPr kumimoji="0" lang="zh-CN" altLang="en-US" sz="1600" b="1" i="0" u="none" strike="noStrike" kern="1200" cap="none" spc="0" normalizeH="0" baseline="0" noProof="0" dirty="0">
                    <a:ln>
                      <a:noFill/>
                    </a:ln>
                    <a:solidFill>
                      <a:srgbClr val="70AD47"/>
                    </a:solidFill>
                    <a:effectLst/>
                    <a:uLnTx/>
                    <a:uFillTx/>
                    <a:latin typeface="Times New Roman" panose="02020603050405020304" pitchFamily="18" charset="0"/>
                    <a:ea typeface="楷体_GB2312"/>
                    <a:cs typeface="Times New Roman" panose="02020603050405020304" pitchFamily="18" charset="0"/>
                  </a:rPr>
                  <a:t>哪一个</a:t>
                </a:r>
                <a:r>
                  <a:rPr kumimoji="0" lang="zh-CN" altLang="zh-CN" sz="1600" b="1" i="0" u="none" strike="noStrike" kern="1200" cap="none" spc="0" normalizeH="0" baseline="0" noProof="0" dirty="0">
                    <a:ln>
                      <a:noFill/>
                    </a:ln>
                    <a:solidFill>
                      <a:srgbClr val="70AD47"/>
                    </a:solidFill>
                    <a:effectLst/>
                    <a:uLnTx/>
                    <a:uFillTx/>
                    <a:latin typeface="Times New Roman" panose="02020603050405020304" pitchFamily="18" charset="0"/>
                    <a:ea typeface="楷体_GB2312"/>
                    <a:cs typeface="Times New Roman" panose="02020603050405020304" pitchFamily="18" charset="0"/>
                  </a:rPr>
                  <a:t>行动</a:t>
                </a:r>
                <a:r>
                  <a:rPr kumimoji="0" lang="zh-CN" altLang="en-US" sz="1600" b="1" i="0" u="none" strike="noStrike" kern="1200" cap="none" spc="0" normalizeH="0" baseline="0" noProof="0" dirty="0">
                    <a:ln>
                      <a:noFill/>
                    </a:ln>
                    <a:solidFill>
                      <a:srgbClr val="70AD47"/>
                    </a:solidFill>
                    <a:effectLst/>
                    <a:uLnTx/>
                    <a:uFillTx/>
                    <a:latin typeface="Times New Roman" panose="02020603050405020304" pitchFamily="18" charset="0"/>
                    <a:ea typeface="楷体_GB2312"/>
                    <a:cs typeface="Times New Roman" panose="02020603050405020304" pitchFamily="18" charset="0"/>
                  </a:rPr>
                  <a:t>？</a:t>
                </a:r>
              </a:p>
            </p:txBody>
          </p:sp>
        </mc:Choice>
        <mc:Fallback xmlns="">
          <p:sp>
            <p:nvSpPr>
              <p:cNvPr id="11" name="矩形 10">
                <a:extLst>
                  <a:ext uri="{FF2B5EF4-FFF2-40B4-BE49-F238E27FC236}">
                    <a16:creationId xmlns:a16="http://schemas.microsoft.com/office/drawing/2014/main" id="{3B7A96A3-EA5D-412B-8493-EBE8C06661ED}"/>
                  </a:ext>
                </a:extLst>
              </p:cNvPr>
              <p:cNvSpPr>
                <a:spLocks noRot="1" noChangeAspect="1" noMove="1" noResize="1" noEditPoints="1" noAdjustHandles="1" noChangeArrowheads="1" noChangeShapeType="1" noTextEdit="1"/>
              </p:cNvSpPr>
              <p:nvPr/>
            </p:nvSpPr>
            <p:spPr>
              <a:xfrm>
                <a:off x="412653" y="2131725"/>
                <a:ext cx="6096000" cy="584775"/>
              </a:xfrm>
              <a:prstGeom prst="rect">
                <a:avLst/>
              </a:prstGeom>
              <a:blipFill>
                <a:blip r:embed="rId5"/>
                <a:stretch>
                  <a:fillRect l="-600" t="-4167" b="-13542"/>
                </a:stretch>
              </a:blipFill>
            </p:spPr>
            <p:txBody>
              <a:bodyPr/>
              <a:lstStyle/>
              <a:p>
                <a:r>
                  <a:rPr lang="zh-CN" altLang="en-US">
                    <a:noFill/>
                  </a:rPr>
                  <a:t> </a:t>
                </a:r>
              </a:p>
            </p:txBody>
          </p:sp>
        </mc:Fallback>
      </mc:AlternateContent>
      <p:sp>
        <p:nvSpPr>
          <p:cNvPr id="10" name="矩形 9">
            <a:extLst>
              <a:ext uri="{FF2B5EF4-FFF2-40B4-BE49-F238E27FC236}">
                <a16:creationId xmlns:a16="http://schemas.microsoft.com/office/drawing/2014/main" id="{A6DD4AF1-F17F-46C5-AD3D-05E2982098E1}"/>
              </a:ext>
            </a:extLst>
          </p:cNvPr>
          <p:cNvSpPr/>
          <p:nvPr/>
        </p:nvSpPr>
        <p:spPr>
          <a:xfrm>
            <a:off x="8077334" y="5041044"/>
            <a:ext cx="3239990"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应该选择</a:t>
            </a:r>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a:t>
            </a:r>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向右移动一个方格</a:t>
            </a:r>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a:t>
            </a:r>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行动</a:t>
            </a:r>
            <a:endParaRPr kumimoji="0" lang="zh-CN" altLang="en-US" sz="16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493700884"/>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583380" y="726948"/>
            <a:ext cx="7464387" cy="497934"/>
            <a:chOff x="4099943" y="2819853"/>
            <a:chExt cx="2570275" cy="497934"/>
          </a:xfrm>
        </p:grpSpPr>
        <p:sp>
          <p:nvSpPr>
            <p:cNvPr id="4" name="平行四边形 3"/>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5" name="平行四边形 4"/>
            <p:cNvSpPr/>
            <p:nvPr/>
          </p:nvSpPr>
          <p:spPr bwMode="auto">
            <a:xfrm>
              <a:off x="4122533" y="2819853"/>
              <a:ext cx="2547685"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6" name="矩形 5"/>
            <p:cNvSpPr/>
            <p:nvPr/>
          </p:nvSpPr>
          <p:spPr>
            <a:xfrm>
              <a:off x="4216534" y="2853798"/>
              <a:ext cx="2359684" cy="400110"/>
            </a:xfrm>
            <a:prstGeom prst="rect">
              <a:avLst/>
            </a:prstGeom>
          </p:spPr>
          <p:txBody>
            <a:bodyPr wrap="square">
              <a:spAutoFit/>
            </a:bodyPr>
            <a:lstStyle/>
            <a:p>
              <a:pPr marL="0" marR="0" lvl="0" indent="0" algn="ctr" defTabSz="914400" rtl="0" eaLnBrk="1" fontAlgn="auto" latinLnBrk="0" hangingPunct="1">
                <a:lnSpc>
                  <a:spcPct val="100000"/>
                </a:lnSpc>
                <a:spcBef>
                  <a:spcPct val="50000"/>
                </a:spcBef>
                <a:spcAft>
                  <a:spcPts val="0"/>
                </a:spcAft>
                <a:buClrTx/>
                <a:buSzTx/>
                <a:buFontTx/>
                <a:buNone/>
                <a:tabLst/>
                <a:defRPr/>
              </a:pPr>
              <a:r>
                <a:rPr kumimoji="0" lang="zh-CN" altLang="en-US" sz="2000" b="1" i="0" u="none" strike="noStrike" kern="1200" cap="none" spc="0" normalizeH="0" baseline="0" noProof="0" dirty="0">
                  <a:ln>
                    <a:noFill/>
                  </a:ln>
                  <a:solidFill>
                    <a:prstClr val="black">
                      <a:lumMod val="95000"/>
                      <a:lumOff val="5000"/>
                    </a:prstClr>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基于价值的强化学习：策略评估</a:t>
              </a:r>
            </a:p>
          </p:txBody>
        </p:sp>
      </p:grpSp>
      <p:sp>
        <p:nvSpPr>
          <p:cNvPr id="23" name="矩形 22">
            <a:extLst>
              <a:ext uri="{FF2B5EF4-FFF2-40B4-BE49-F238E27FC236}">
                <a16:creationId xmlns:a16="http://schemas.microsoft.com/office/drawing/2014/main" id="{6F77A2E9-3941-4386-A0DF-CDEBD25143F3}"/>
              </a:ext>
            </a:extLst>
          </p:cNvPr>
          <p:cNvSpPr/>
          <p:nvPr/>
        </p:nvSpPr>
        <p:spPr>
          <a:xfrm>
            <a:off x="852473" y="129010"/>
            <a:ext cx="2441694"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二、基于价值的强化学习</a:t>
            </a:r>
          </a:p>
        </p:txBody>
      </p:sp>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7C8DAA94-98DD-4B4C-B613-4384E9EE4DA9}"/>
                  </a:ext>
                </a:extLst>
              </p:cNvPr>
              <p:cNvSpPr/>
              <p:nvPr/>
            </p:nvSpPr>
            <p:spPr>
              <a:xfrm>
                <a:off x="1702190" y="1684018"/>
                <a:ext cx="9683261"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zh-CN" sz="1800" b="0" i="0" u="none" strike="noStrike" kern="1200" cap="none" spc="0" normalizeH="0" baseline="0" noProof="0" dirty="0">
                    <a:ln>
                      <a:noFill/>
                    </a:ln>
                    <a:solidFill>
                      <a:prstClr val="black"/>
                    </a:solidFill>
                    <a:effectLst/>
                    <a:uLnTx/>
                    <a:uFillTx/>
                    <a:latin typeface="Calibri"/>
                    <a:ea typeface="等线" panose="02010600030101010101" pitchFamily="2" charset="-122"/>
                    <a:cs typeface="Times New Roman" panose="02020603050405020304" pitchFamily="18" charset="0"/>
                  </a:rPr>
                  <a:t>假定当前策略为</a:t>
                </a:r>
                <a14:m>
                  <m:oMath xmlns:m="http://schemas.openxmlformats.org/officeDocument/2006/math">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𝜋</m:t>
                    </m:r>
                  </m:oMath>
                </a14:m>
                <a:r>
                  <a:rPr kumimoji="0" lang="zh-CN" altLang="zh-CN" sz="1800" b="0" i="0" u="none" strike="noStrike" kern="1200" cap="none" spc="0" normalizeH="0" baseline="0" noProof="0" dirty="0">
                    <a:ln>
                      <a:noFill/>
                    </a:ln>
                    <a:solidFill>
                      <a:prstClr val="black"/>
                    </a:solidFill>
                    <a:effectLst/>
                    <a:uLnTx/>
                    <a:uFillTx/>
                    <a:latin typeface="Calibri"/>
                    <a:ea typeface="等线" panose="02010600030101010101" pitchFamily="2" charset="-122"/>
                    <a:cs typeface="Times New Roman" panose="02020603050405020304" pitchFamily="18" charset="0"/>
                  </a:rPr>
                  <a:t>，策略评估指的是根据策略</a:t>
                </a:r>
                <a14:m>
                  <m:oMath xmlns:m="http://schemas.openxmlformats.org/officeDocument/2006/math">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𝜋</m:t>
                    </m:r>
                  </m:oMath>
                </a14:m>
                <a:r>
                  <a:rPr kumimoji="0" lang="zh-CN" altLang="zh-CN" sz="1800" b="0" i="0" u="none" strike="noStrike" kern="1200" cap="none" spc="0" normalizeH="0" baseline="0" noProof="0" dirty="0">
                    <a:ln>
                      <a:noFill/>
                    </a:ln>
                    <a:solidFill>
                      <a:prstClr val="black"/>
                    </a:solidFill>
                    <a:effectLst/>
                    <a:uLnTx/>
                    <a:uFillTx/>
                    <a:latin typeface="Calibri"/>
                    <a:ea typeface="等线" panose="02010600030101010101" pitchFamily="2" charset="-122"/>
                    <a:cs typeface="Times New Roman" panose="02020603050405020304" pitchFamily="18" charset="0"/>
                  </a:rPr>
                  <a:t>来计算相应的价值函数</a:t>
                </a:r>
                <a14:m>
                  <m:oMath xmlns:m="http://schemas.openxmlformats.org/officeDocument/2006/math">
                    <m:sSub>
                      <m:sSubPr>
                        <m:ctrlPr>
                          <a:rPr kumimoji="0" lang="zh-CN" altLang="zh-CN"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𝑉</m:t>
                        </m:r>
                      </m:e>
                      <m:sub>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𝜋</m:t>
                        </m:r>
                      </m:sub>
                    </m:sSub>
                  </m:oMath>
                </a14:m>
                <a:r>
                  <a:rPr kumimoji="0" lang="zh-CN" altLang="zh-CN" sz="1800" b="0" i="0" u="none" strike="noStrike" kern="1200" cap="none" spc="0" normalizeH="0" baseline="0" noProof="0" dirty="0">
                    <a:ln>
                      <a:noFill/>
                    </a:ln>
                    <a:solidFill>
                      <a:prstClr val="black"/>
                    </a:solidFill>
                    <a:effectLst/>
                    <a:uLnTx/>
                    <a:uFillTx/>
                    <a:latin typeface="Calibri"/>
                    <a:ea typeface="等线" panose="02010600030101010101" pitchFamily="2" charset="-122"/>
                    <a:cs typeface="Times New Roman" panose="02020603050405020304" pitchFamily="18" charset="0"/>
                  </a:rPr>
                  <a:t>或动作</a:t>
                </a:r>
                <a:r>
                  <a:rPr kumimoji="0" lang="en-US" altLang="zh-CN" sz="1800" b="0" i="0" u="none" strike="noStrike" kern="1200" cap="none" spc="0" normalizeH="0" baseline="0" noProof="0" dirty="0">
                    <a:ln>
                      <a:noFill/>
                    </a:ln>
                    <a:solidFill>
                      <a:prstClr val="black"/>
                    </a:solidFill>
                    <a:effectLst/>
                    <a:uLnTx/>
                    <a:uFillTx/>
                    <a:latin typeface="Calibri"/>
                    <a:ea typeface="等线" panose="02010600030101010101" pitchFamily="2" charset="-122"/>
                    <a:cs typeface="Times New Roman" panose="02020603050405020304" pitchFamily="18" charset="0"/>
                  </a:rPr>
                  <a:t>-</a:t>
                </a:r>
                <a:r>
                  <a:rPr kumimoji="0" lang="zh-CN" altLang="zh-CN" sz="1800" b="0" i="0" u="none" strike="noStrike" kern="1200" cap="none" spc="0" normalizeH="0" baseline="0" noProof="0" dirty="0">
                    <a:ln>
                      <a:noFill/>
                    </a:ln>
                    <a:solidFill>
                      <a:prstClr val="black"/>
                    </a:solidFill>
                    <a:effectLst/>
                    <a:uLnTx/>
                    <a:uFillTx/>
                    <a:latin typeface="Calibri"/>
                    <a:ea typeface="等线" panose="02010600030101010101" pitchFamily="2" charset="-122"/>
                    <a:cs typeface="Times New Roman" panose="02020603050405020304" pitchFamily="18" charset="0"/>
                  </a:rPr>
                  <a:t>价值函数</a:t>
                </a:r>
                <a14:m>
                  <m:oMath xmlns:m="http://schemas.openxmlformats.org/officeDocument/2006/math">
                    <m:sSub>
                      <m:sSubPr>
                        <m:ctrlPr>
                          <a:rPr kumimoji="0" lang="zh-CN" altLang="zh-CN"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𝑞</m:t>
                        </m:r>
                      </m:e>
                      <m:sub>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𝜋</m:t>
                        </m:r>
                      </m:sub>
                    </m:sSub>
                  </m:oMath>
                </a14:m>
                <a:r>
                  <a:rPr kumimoji="0" lang="zh-CN" altLang="zh-CN" sz="1800" b="0" i="0" u="none" strike="noStrike" kern="1200" cap="none" spc="0" normalizeH="0" baseline="0" noProof="0" dirty="0">
                    <a:ln>
                      <a:noFill/>
                    </a:ln>
                    <a:solidFill>
                      <a:prstClr val="black"/>
                    </a:solidFill>
                    <a:effectLst/>
                    <a:uLnTx/>
                    <a:uFillTx/>
                    <a:latin typeface="Calibri"/>
                    <a:ea typeface="等线" panose="02010600030101010101" pitchFamily="2" charset="-122"/>
                    <a:cs typeface="Times New Roman" panose="02020603050405020304" pitchFamily="18" charset="0"/>
                  </a:rPr>
                  <a:t>。</a:t>
                </a:r>
                <a:endParaRPr kumimoji="0" lang="zh-CN" altLang="en-US"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mc:Choice>
        <mc:Fallback xmlns="">
          <p:sp>
            <p:nvSpPr>
              <p:cNvPr id="8" name="矩形 7">
                <a:extLst>
                  <a:ext uri="{FF2B5EF4-FFF2-40B4-BE49-F238E27FC236}">
                    <a16:creationId xmlns:a16="http://schemas.microsoft.com/office/drawing/2014/main" id="{7C8DAA94-98DD-4B4C-B613-4384E9EE4DA9}"/>
                  </a:ext>
                </a:extLst>
              </p:cNvPr>
              <p:cNvSpPr>
                <a:spLocks noRot="1" noChangeAspect="1" noMove="1" noResize="1" noEditPoints="1" noAdjustHandles="1" noChangeArrowheads="1" noChangeShapeType="1" noTextEdit="1"/>
              </p:cNvSpPr>
              <p:nvPr/>
            </p:nvSpPr>
            <p:spPr>
              <a:xfrm>
                <a:off x="1702190" y="1684018"/>
                <a:ext cx="9683261" cy="369332"/>
              </a:xfrm>
              <a:prstGeom prst="rect">
                <a:avLst/>
              </a:prstGeom>
              <a:blipFill>
                <a:blip r:embed="rId3"/>
                <a:stretch>
                  <a:fillRect l="-503" t="-8197" b="-24590"/>
                </a:stretch>
              </a:blipFill>
            </p:spPr>
            <p:txBody>
              <a:bodyPr/>
              <a:lstStyle/>
              <a:p>
                <a:r>
                  <a:rPr lang="zh-CN" altLang="en-US">
                    <a:noFill/>
                  </a:rPr>
                  <a:t> </a:t>
                </a:r>
              </a:p>
            </p:txBody>
          </p:sp>
        </mc:Fallback>
      </mc:AlternateContent>
      <p:sp>
        <p:nvSpPr>
          <p:cNvPr id="12" name="矩形 11">
            <a:extLst>
              <a:ext uri="{FF2B5EF4-FFF2-40B4-BE49-F238E27FC236}">
                <a16:creationId xmlns:a16="http://schemas.microsoft.com/office/drawing/2014/main" id="{728C573C-26CC-467C-AD62-C248789C7C7D}"/>
              </a:ext>
            </a:extLst>
          </p:cNvPr>
          <p:cNvSpPr/>
          <p:nvPr/>
        </p:nvSpPr>
        <p:spPr>
          <a:xfrm>
            <a:off x="3708112" y="2340966"/>
            <a:ext cx="5611198" cy="1684244"/>
          </a:xfrm>
          <a:prstGeom prst="rect">
            <a:avLst/>
          </a:prstGeom>
        </p:spPr>
        <p:txBody>
          <a:bodyPr wrap="square">
            <a:spAutoFit/>
          </a:bodyPr>
          <a:lstStyle/>
          <a:p>
            <a:pPr marL="342900" marR="0" lvl="0" indent="-342900" algn="l" defTabSz="914400" rtl="0" eaLnBrk="1" fontAlgn="auto" latinLnBrk="0" hangingPunct="1">
              <a:lnSpc>
                <a:spcPct val="150000"/>
              </a:lnSpc>
              <a:spcBef>
                <a:spcPts val="0"/>
              </a:spcBef>
              <a:spcAft>
                <a:spcPts val="0"/>
              </a:spcAft>
              <a:buClrTx/>
              <a:buSzTx/>
              <a:buFont typeface="Wingdings" panose="05000000000000000000" pitchFamily="2" charset="2"/>
              <a:buChar char="l"/>
              <a:tabLst/>
              <a:defRPr/>
            </a:pPr>
            <a:r>
              <a:rPr kumimoji="0" lang="zh-CN" altLang="en-US" sz="2400" b="0" i="0" u="none" strike="noStrike" kern="1200" cap="none" spc="0" normalizeH="0" baseline="0" noProof="0" dirty="0">
                <a:ln>
                  <a:noFill/>
                </a:ln>
                <a:solidFill>
                  <a:srgbClr val="0070C0"/>
                </a:solidFill>
                <a:effectLst/>
                <a:uLnTx/>
                <a:uFillTx/>
                <a:latin typeface="Times New Roman" panose="02020603050405020304" pitchFamily="18" charset="0"/>
                <a:ea typeface="黑体" panose="02010609060101010101" pitchFamily="49" charset="-122"/>
                <a:cs typeface="Times New Roman" panose="02020603050405020304" pitchFamily="18" charset="0"/>
              </a:rPr>
              <a:t>动态规划</a:t>
            </a:r>
          </a:p>
          <a:p>
            <a:pPr marL="342900" marR="0" lvl="0" indent="-342900" algn="l" defTabSz="914400" rtl="0" eaLnBrk="1" fontAlgn="auto" latinLnBrk="0" hangingPunct="1">
              <a:lnSpc>
                <a:spcPct val="150000"/>
              </a:lnSpc>
              <a:spcBef>
                <a:spcPts val="0"/>
              </a:spcBef>
              <a:spcAft>
                <a:spcPts val="0"/>
              </a:spcAft>
              <a:buClrTx/>
              <a:buSzTx/>
              <a:buFont typeface="Wingdings" panose="05000000000000000000" pitchFamily="2" charset="2"/>
              <a:buChar char="l"/>
              <a:tabLst/>
              <a:defRPr/>
            </a:pPr>
            <a:r>
              <a:rPr kumimoji="0" lang="zh-CN" altLang="en-US" sz="2400" b="0" i="0" u="none" strike="noStrike" kern="1200" cap="none" spc="0" normalizeH="0" baseline="0" noProof="0" dirty="0">
                <a:ln>
                  <a:noFill/>
                </a:ln>
                <a:solidFill>
                  <a:srgbClr val="0070C0"/>
                </a:solidFill>
                <a:effectLst/>
                <a:uLnTx/>
                <a:uFillTx/>
                <a:latin typeface="Times New Roman" panose="02020603050405020304" pitchFamily="18" charset="0"/>
                <a:ea typeface="黑体" panose="02010609060101010101" pitchFamily="49" charset="-122"/>
                <a:cs typeface="Times New Roman" panose="02020603050405020304" pitchFamily="18" charset="0"/>
              </a:rPr>
              <a:t>蒙特卡洛采样</a:t>
            </a:r>
          </a:p>
          <a:p>
            <a:pPr marL="342900" marR="0" lvl="0" indent="-342900" algn="l" defTabSz="914400" rtl="0" eaLnBrk="1" fontAlgn="auto" latinLnBrk="0" hangingPunct="1">
              <a:lnSpc>
                <a:spcPct val="150000"/>
              </a:lnSpc>
              <a:spcBef>
                <a:spcPts val="0"/>
              </a:spcBef>
              <a:spcAft>
                <a:spcPts val="0"/>
              </a:spcAft>
              <a:buClrTx/>
              <a:buSzTx/>
              <a:buFont typeface="Wingdings" panose="05000000000000000000" pitchFamily="2" charset="2"/>
              <a:buChar char="l"/>
              <a:tabLst/>
              <a:defRPr/>
            </a:pPr>
            <a:r>
              <a:rPr kumimoji="0" lang="zh-CN" altLang="en-US" sz="2400" b="0" i="0" u="none" strike="noStrike" kern="1200" cap="none" spc="0" normalizeH="0" baseline="0" noProof="0" dirty="0">
                <a:ln>
                  <a:noFill/>
                </a:ln>
                <a:solidFill>
                  <a:srgbClr val="0070C0"/>
                </a:solidFill>
                <a:effectLst/>
                <a:uLnTx/>
                <a:uFillTx/>
                <a:latin typeface="Times New Roman" panose="02020603050405020304" pitchFamily="18" charset="0"/>
                <a:ea typeface="黑体" panose="02010609060101010101" pitchFamily="49" charset="-122"/>
                <a:cs typeface="Times New Roman" panose="02020603050405020304" pitchFamily="18" charset="0"/>
              </a:rPr>
              <a:t>时序差分（</a:t>
            </a:r>
            <a:r>
              <a:rPr kumimoji="0" lang="en-US" altLang="zh-CN" sz="2400" b="0" i="0" u="none" strike="noStrike" kern="1200" cap="none" spc="0" normalizeH="0" baseline="0" noProof="0" dirty="0">
                <a:ln>
                  <a:noFill/>
                </a:ln>
                <a:solidFill>
                  <a:srgbClr val="0070C0"/>
                </a:solidFill>
                <a:effectLst/>
                <a:uLnTx/>
                <a:uFillTx/>
                <a:latin typeface="Times New Roman" panose="02020603050405020304" pitchFamily="18" charset="0"/>
                <a:ea typeface="黑体" panose="02010609060101010101" pitchFamily="49" charset="-122"/>
                <a:cs typeface="Times New Roman" panose="02020603050405020304" pitchFamily="18" charset="0"/>
              </a:rPr>
              <a:t>Temporal Difference</a:t>
            </a:r>
            <a:r>
              <a:rPr kumimoji="0" lang="zh-CN" altLang="en-US" sz="2400" b="0" i="0" u="none" strike="noStrike" kern="1200" cap="none" spc="0" normalizeH="0" baseline="0" noProof="0" dirty="0">
                <a:ln>
                  <a:noFill/>
                </a:ln>
                <a:solidFill>
                  <a:srgbClr val="0070C0"/>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p>
        </p:txBody>
      </p:sp>
      <p:sp>
        <p:nvSpPr>
          <p:cNvPr id="13" name="矩形 12">
            <a:extLst>
              <a:ext uri="{FF2B5EF4-FFF2-40B4-BE49-F238E27FC236}">
                <a16:creationId xmlns:a16="http://schemas.microsoft.com/office/drawing/2014/main" id="{1B292725-D6FC-4A7F-A2C3-6365E78BCDE5}"/>
              </a:ext>
            </a:extLst>
          </p:cNvPr>
          <p:cNvSpPr/>
          <p:nvPr/>
        </p:nvSpPr>
        <p:spPr>
          <a:xfrm>
            <a:off x="1553896" y="4406334"/>
            <a:ext cx="9015629" cy="969111"/>
          </a:xfrm>
          <a:prstGeom prst="rect">
            <a:avLst/>
          </a:prstGeom>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zh-CN" altLang="zh-CN" sz="2000" b="1"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介绍在状态集合有限前提下三种常见的策略评估方法，它们分别是基于动态规划的方法、基于蒙特卡洛采样的方法和时序差分（</a:t>
            </a:r>
            <a:r>
              <a:rPr kumimoji="0" lang="en-US" altLang="zh-CN" sz="2000" b="1"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temporal difference</a:t>
            </a:r>
            <a:r>
              <a:rPr kumimoji="0" lang="zh-CN" altLang="zh-CN" sz="2000" b="1"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）法。</a:t>
            </a:r>
            <a:endParaRPr kumimoji="0" lang="zh-CN" altLang="en-US" sz="2000" b="1"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1647112596"/>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583380" y="726948"/>
            <a:ext cx="7464387" cy="497934"/>
            <a:chOff x="4099943" y="2819853"/>
            <a:chExt cx="2570275" cy="497934"/>
          </a:xfrm>
        </p:grpSpPr>
        <p:sp>
          <p:nvSpPr>
            <p:cNvPr id="4" name="平行四边形 3"/>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5" name="平行四边形 4"/>
            <p:cNvSpPr/>
            <p:nvPr/>
          </p:nvSpPr>
          <p:spPr bwMode="auto">
            <a:xfrm>
              <a:off x="4122533" y="2819853"/>
              <a:ext cx="2547685"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6" name="矩形 5"/>
            <p:cNvSpPr/>
            <p:nvPr/>
          </p:nvSpPr>
          <p:spPr>
            <a:xfrm>
              <a:off x="4216534" y="2853798"/>
              <a:ext cx="2359684" cy="400110"/>
            </a:xfrm>
            <a:prstGeom prst="rect">
              <a:avLst/>
            </a:prstGeom>
          </p:spPr>
          <p:txBody>
            <a:bodyPr wrap="square">
              <a:spAutoFit/>
            </a:bodyPr>
            <a:lstStyle/>
            <a:p>
              <a:pPr marL="0" marR="0" lvl="0" indent="0" algn="ctr" defTabSz="914400" rtl="0" eaLnBrk="1" fontAlgn="auto" latinLnBrk="0" hangingPunct="1">
                <a:lnSpc>
                  <a:spcPct val="100000"/>
                </a:lnSpc>
                <a:spcBef>
                  <a:spcPct val="50000"/>
                </a:spcBef>
                <a:spcAft>
                  <a:spcPts val="0"/>
                </a:spcAft>
                <a:buClrTx/>
                <a:buSzTx/>
                <a:buFontTx/>
                <a:buNone/>
                <a:tabLst/>
                <a:defRPr/>
              </a:pPr>
              <a:r>
                <a:rPr kumimoji="0" lang="zh-CN" altLang="en-US" sz="2000" b="1" i="0" u="none" strike="noStrike" kern="1200" cap="none" spc="0" normalizeH="0" baseline="0" noProof="0" dirty="0">
                  <a:ln>
                    <a:noFill/>
                  </a:ln>
                  <a:solidFill>
                    <a:prstClr val="black">
                      <a:lumMod val="95000"/>
                      <a:lumOff val="5000"/>
                    </a:prstClr>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策略评估：</a:t>
              </a:r>
              <a:r>
                <a:rPr kumimoji="0" lang="zh-CN" altLang="en-US" sz="2000" b="0" i="0" u="none" strike="noStrike" kern="1200" cap="none" spc="0" normalizeH="0" baseline="0" noProof="0" dirty="0">
                  <a:ln>
                    <a:noFill/>
                  </a:ln>
                  <a:solidFill>
                    <a:srgbClr val="0070C0"/>
                  </a:solidFill>
                  <a:effectLst/>
                  <a:uLnTx/>
                  <a:uFillTx/>
                  <a:latin typeface="Times New Roman" panose="02020603050405020304" pitchFamily="18" charset="0"/>
                  <a:ea typeface="黑体" panose="02010609060101010101" pitchFamily="49" charset="-122"/>
                  <a:cs typeface="Times New Roman" panose="02020603050405020304" pitchFamily="18" charset="0"/>
                </a:rPr>
                <a:t>动态规划</a:t>
              </a:r>
            </a:p>
          </p:txBody>
        </p:sp>
      </p:grpSp>
      <p:sp>
        <p:nvSpPr>
          <p:cNvPr id="23" name="矩形 22">
            <a:extLst>
              <a:ext uri="{FF2B5EF4-FFF2-40B4-BE49-F238E27FC236}">
                <a16:creationId xmlns:a16="http://schemas.microsoft.com/office/drawing/2014/main" id="{6F77A2E9-3941-4386-A0DF-CDEBD25143F3}"/>
              </a:ext>
            </a:extLst>
          </p:cNvPr>
          <p:cNvSpPr/>
          <p:nvPr/>
        </p:nvSpPr>
        <p:spPr>
          <a:xfrm>
            <a:off x="852473" y="129010"/>
            <a:ext cx="2441694"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二、基于价值的强化学习</a:t>
            </a:r>
          </a:p>
        </p:txBody>
      </p:sp>
      <p:sp>
        <p:nvSpPr>
          <p:cNvPr id="10" name="矩形 9">
            <a:extLst>
              <a:ext uri="{FF2B5EF4-FFF2-40B4-BE49-F238E27FC236}">
                <a16:creationId xmlns:a16="http://schemas.microsoft.com/office/drawing/2014/main" id="{DE2FBF2F-F561-4A72-96C8-C936F885FAC2}"/>
              </a:ext>
            </a:extLst>
          </p:cNvPr>
          <p:cNvSpPr/>
          <p:nvPr/>
        </p:nvSpPr>
        <p:spPr>
          <a:xfrm>
            <a:off x="3022374" y="1345441"/>
            <a:ext cx="7529117" cy="461665"/>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基于动态规划的价值函数更新：使用迭代的方法求解贝尔曼方程组</a:t>
            </a:r>
            <a:endParaRPr kumimoji="0" lang="en-US" altLang="zh-CN" sz="16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B16ED5ED-30C6-4078-9EB7-B7215077F17C}"/>
                  </a:ext>
                </a:extLst>
              </p:cNvPr>
              <p:cNvSpPr txBox="1"/>
              <p:nvPr/>
            </p:nvSpPr>
            <p:spPr>
              <a:xfrm>
                <a:off x="2648984" y="1941826"/>
                <a:ext cx="7065579" cy="1764329"/>
              </a:xfrm>
              <a:prstGeom prst="rect">
                <a:avLst/>
              </a:prstGeom>
              <a:noFill/>
              <a:ln>
                <a:solidFill>
                  <a:schemeClr val="tx1"/>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Calibri"/>
                    <a:ea typeface="黑体" pitchFamily="49" charset="-122"/>
                    <a:cs typeface="+mn-cs"/>
                  </a:rPr>
                  <a:t>初始化</a:t>
                </a:r>
                <a14:m>
                  <m:oMath xmlns:m="http://schemas.openxmlformats.org/officeDocument/2006/math">
                    <m:sSub>
                      <m:sSubPr>
                        <m:ctrlP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黑体" pitchFamily="49" charset="-122"/>
                            <a:cs typeface="+mn-cs"/>
                          </a:rPr>
                        </m:ctrlPr>
                      </m:sSubPr>
                      <m:e>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黑体" pitchFamily="49" charset="-122"/>
                            <a:cs typeface="+mn-cs"/>
                          </a:rPr>
                          <m:t>𝑉</m:t>
                        </m:r>
                      </m:e>
                      <m:sub>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黑体" pitchFamily="49" charset="-122"/>
                            <a:cs typeface="+mn-cs"/>
                          </a:rPr>
                          <m:t>𝜋</m:t>
                        </m:r>
                      </m:sub>
                    </m:sSub>
                  </m:oMath>
                </a14:m>
                <a:r>
                  <a:rPr kumimoji="0" lang="zh-CN" altLang="en-US" sz="1800" b="0" i="0" u="none" strike="noStrike" kern="1200" cap="none" spc="0" normalizeH="0" baseline="0" noProof="0" dirty="0">
                    <a:ln>
                      <a:noFill/>
                    </a:ln>
                    <a:solidFill>
                      <a:prstClr val="black"/>
                    </a:solidFill>
                    <a:effectLst/>
                    <a:uLnTx/>
                    <a:uFillTx/>
                    <a:latin typeface="Calibri"/>
                    <a:ea typeface="黑体" pitchFamily="49" charset="-122"/>
                    <a:cs typeface="+mn-cs"/>
                  </a:rPr>
                  <a:t>函数</a:t>
                </a:r>
                <a:endParaRPr kumimoji="0" lang="en-US" altLang="zh-CN" sz="1800" b="0" i="0" u="none" strike="noStrike" kern="1200" cap="none" spc="0" normalizeH="0" baseline="0" noProof="0" dirty="0">
                  <a:ln>
                    <a:noFill/>
                  </a:ln>
                  <a:solidFill>
                    <a:prstClr val="black"/>
                  </a:solidFill>
                  <a:effectLst/>
                  <a:uLnTx/>
                  <a:uFillTx/>
                  <a:latin typeface="Calibri"/>
                  <a:ea typeface="黑体" pitchFamily="49"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Calibri"/>
                    <a:ea typeface="黑体" pitchFamily="49" charset="-122"/>
                    <a:cs typeface="+mn-cs"/>
                  </a:rPr>
                  <a:t>循环</a:t>
                </a:r>
                <a:endParaRPr kumimoji="0" lang="en-US" altLang="zh-CN" sz="1800" b="0" i="0" u="none" strike="noStrike" kern="1200" cap="none" spc="0" normalizeH="0" baseline="0" noProof="0" dirty="0">
                  <a:ln>
                    <a:noFill/>
                  </a:ln>
                  <a:solidFill>
                    <a:prstClr val="black"/>
                  </a:solidFill>
                  <a:effectLst/>
                  <a:uLnTx/>
                  <a:uFillTx/>
                  <a:latin typeface="Calibri"/>
                  <a:ea typeface="黑体" pitchFamily="49"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Calibri"/>
                    <a:ea typeface="黑体" pitchFamily="49" charset="-122"/>
                    <a:cs typeface="+mn-cs"/>
                  </a:rPr>
                  <a:t>        </a:t>
                </a:r>
                <a:r>
                  <a:rPr kumimoji="0" lang="zh-CN" altLang="en-US" sz="1800" b="0" i="0" u="none" strike="noStrike" kern="1200" cap="none" spc="0" normalizeH="0" baseline="0" noProof="0" dirty="0">
                    <a:ln>
                      <a:noFill/>
                    </a:ln>
                    <a:solidFill>
                      <a:prstClr val="black"/>
                    </a:solidFill>
                    <a:effectLst/>
                    <a:uLnTx/>
                    <a:uFillTx/>
                    <a:latin typeface="Calibri"/>
                    <a:ea typeface="黑体" pitchFamily="49" charset="-122"/>
                    <a:cs typeface="+mn-cs"/>
                  </a:rPr>
                  <a:t>枚举</a:t>
                </a:r>
                <a14:m>
                  <m:oMath xmlns:m="http://schemas.openxmlformats.org/officeDocument/2006/math">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黑体" pitchFamily="49" charset="-122"/>
                        <a:cs typeface="+mn-cs"/>
                      </a:rPr>
                      <m:t>𝑠</m:t>
                    </m:r>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黑体" pitchFamily="49" charset="-122"/>
                        <a:cs typeface="+mn-cs"/>
                      </a:rPr>
                      <m:t>∈</m:t>
                    </m:r>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黑体" pitchFamily="49" charset="-122"/>
                        <a:cs typeface="+mn-cs"/>
                      </a:rPr>
                      <m:t>𝑆</m:t>
                    </m:r>
                  </m:oMath>
                </a14:m>
                <a:endParaRPr kumimoji="0" lang="en-US" altLang="zh-CN" sz="1800" b="0" i="0" u="none" strike="noStrike" kern="1200" cap="none" spc="0" normalizeH="0" baseline="0" noProof="0" dirty="0">
                  <a:ln>
                    <a:noFill/>
                  </a:ln>
                  <a:solidFill>
                    <a:prstClr val="black"/>
                  </a:solidFill>
                  <a:effectLst/>
                  <a:uLnTx/>
                  <a:uFillTx/>
                  <a:latin typeface="Calibri"/>
                  <a:ea typeface="黑体" pitchFamily="49"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Calibri"/>
                    <a:ea typeface="黑体" pitchFamily="49" charset="-122"/>
                    <a:cs typeface="+mn-cs"/>
                  </a:rPr>
                  <a:t>                </a:t>
                </a:r>
                <a14:m>
                  <m:oMath xmlns:m="http://schemas.openxmlformats.org/officeDocument/2006/math">
                    <m:sSub>
                      <m:sSub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黑体" pitchFamily="49" charset="-122"/>
                            <a:cs typeface="+mn-cs"/>
                          </a:rPr>
                        </m:ctrlPr>
                      </m:sSubPr>
                      <m:e>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黑体" pitchFamily="49" charset="-122"/>
                            <a:cs typeface="+mn-cs"/>
                          </a:rPr>
                          <m:t>𝑉</m:t>
                        </m:r>
                      </m:e>
                      <m:sub>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黑体" pitchFamily="49" charset="-122"/>
                            <a:cs typeface="+mn-cs"/>
                          </a:rPr>
                          <m:t>𝜋</m:t>
                        </m:r>
                      </m:sub>
                    </m:sSub>
                    <m:d>
                      <m:d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黑体" pitchFamily="49" charset="-122"/>
                            <a:cs typeface="+mn-cs"/>
                          </a:rPr>
                        </m:ctrlPr>
                      </m:dPr>
                      <m:e>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黑体" pitchFamily="49" charset="-122"/>
                            <a:cs typeface="+mn-cs"/>
                          </a:rPr>
                          <m:t>𝑠</m:t>
                        </m:r>
                      </m:e>
                    </m:d>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黑体" pitchFamily="49" charset="-122"/>
                        <a:cs typeface="+mn-cs"/>
                      </a:rPr>
                      <m:t>←</m:t>
                    </m:r>
                    <m:nary>
                      <m:naryPr>
                        <m:chr m:val="∑"/>
                        <m:supHide m:val="on"/>
                        <m:ctrlP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黑体" panose="02010609060101010101" pitchFamily="49" charset="-122"/>
                            <a:cs typeface="+mn-cs"/>
                          </a:rPr>
                        </m:ctrlPr>
                      </m:naryPr>
                      <m:sub>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黑体" panose="02010609060101010101" pitchFamily="49" charset="-122"/>
                            <a:cs typeface="+mn-cs"/>
                          </a:rPr>
                          <m:t>𝑎</m:t>
                        </m:r>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黑体" panose="02010609060101010101" pitchFamily="49" charset="-122"/>
                            <a:cs typeface="+mn-cs"/>
                          </a:rPr>
                          <m:t>∈</m:t>
                        </m:r>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黑体" panose="02010609060101010101" pitchFamily="49" charset="-122"/>
                            <a:cs typeface="+mn-cs"/>
                          </a:rPr>
                          <m:t>𝐴</m:t>
                        </m:r>
                      </m:sub>
                      <m:sup/>
                      <m:e>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黑体" panose="02010609060101010101" pitchFamily="49" charset="-122"/>
                            <a:cs typeface="+mn-cs"/>
                          </a:rPr>
                          <m:t>𝜋</m:t>
                        </m:r>
                        <m:d>
                          <m:dPr>
                            <m:ctrlP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黑体" panose="02010609060101010101" pitchFamily="49" charset="-122"/>
                                <a:cs typeface="+mn-cs"/>
                              </a:rPr>
                            </m:ctrlPr>
                          </m:dPr>
                          <m:e>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黑体" panose="02010609060101010101" pitchFamily="49" charset="-122"/>
                                <a:cs typeface="+mn-cs"/>
                              </a:rPr>
                              <m:t>𝑠</m:t>
                            </m:r>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黑体" panose="02010609060101010101" pitchFamily="49" charset="-122"/>
                                <a:cs typeface="+mn-cs"/>
                              </a:rPr>
                              <m:t>,</m:t>
                            </m:r>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黑体" panose="02010609060101010101" pitchFamily="49" charset="-122"/>
                                <a:cs typeface="+mn-cs"/>
                              </a:rPr>
                              <m:t>𝑎</m:t>
                            </m:r>
                          </m:e>
                        </m:d>
                        <m:nary>
                          <m:naryPr>
                            <m:chr m:val="∑"/>
                            <m:supHide m:val="on"/>
                            <m:ctrlP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黑体" panose="02010609060101010101" pitchFamily="49" charset="-122"/>
                                <a:cs typeface="+mn-cs"/>
                              </a:rPr>
                            </m:ctrlPr>
                          </m:naryPr>
                          <m:sub>
                            <m:sSup>
                              <m:sSupPr>
                                <m:ctrlP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黑体" panose="02010609060101010101" pitchFamily="49" charset="-122"/>
                                    <a:cs typeface="+mn-cs"/>
                                  </a:rPr>
                                </m:ctrlPr>
                              </m:sSupPr>
                              <m:e>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黑体" panose="02010609060101010101" pitchFamily="49" charset="-122"/>
                                    <a:cs typeface="+mn-cs"/>
                                  </a:rPr>
                                  <m:t>𝑠</m:t>
                                </m:r>
                              </m:e>
                              <m:sup>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黑体" panose="02010609060101010101" pitchFamily="49" charset="-122"/>
                                    <a:cs typeface="+mn-cs"/>
                                  </a:rPr>
                                  <m:t>′</m:t>
                                </m:r>
                              </m:sup>
                            </m:sSup>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黑体" panose="02010609060101010101" pitchFamily="49" charset="-122"/>
                                <a:cs typeface="+mn-cs"/>
                              </a:rPr>
                              <m:t>∈</m:t>
                            </m:r>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黑体" panose="02010609060101010101" pitchFamily="49" charset="-122"/>
                                <a:cs typeface="+mn-cs"/>
                              </a:rPr>
                              <m:t>𝑆</m:t>
                            </m:r>
                          </m:sub>
                          <m:sup/>
                          <m:e>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黑体" panose="02010609060101010101" pitchFamily="49" charset="-122"/>
                                <a:cs typeface="+mn-cs"/>
                              </a:rPr>
                              <m:t>𝑃𝑟</m:t>
                            </m:r>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黑体" panose="02010609060101010101" pitchFamily="49" charset="-122"/>
                                <a:cs typeface="+mn-cs"/>
                              </a:rPr>
                              <m:t>(</m:t>
                            </m:r>
                            <m:sSup>
                              <m:sSupPr>
                                <m:ctrlP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黑体" panose="02010609060101010101" pitchFamily="49" charset="-122"/>
                                    <a:cs typeface="+mn-cs"/>
                                  </a:rPr>
                                </m:ctrlPr>
                              </m:sSupPr>
                              <m:e>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黑体" panose="02010609060101010101" pitchFamily="49" charset="-122"/>
                                    <a:cs typeface="+mn-cs"/>
                                  </a:rPr>
                                  <m:t>𝑠</m:t>
                                </m:r>
                              </m:e>
                              <m:sup>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黑体" panose="02010609060101010101" pitchFamily="49" charset="-122"/>
                                    <a:cs typeface="+mn-cs"/>
                                  </a:rPr>
                                  <m:t>′</m:t>
                                </m:r>
                              </m:sup>
                            </m:sSup>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黑体" panose="02010609060101010101" pitchFamily="49" charset="-122"/>
                                <a:cs typeface="+mn-cs"/>
                              </a:rPr>
                              <m:t>|</m:t>
                            </m:r>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黑体" panose="02010609060101010101" pitchFamily="49" charset="-122"/>
                                <a:cs typeface="+mn-cs"/>
                              </a:rPr>
                              <m:t>𝑠</m:t>
                            </m:r>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黑体" panose="02010609060101010101" pitchFamily="49" charset="-122"/>
                                <a:cs typeface="+mn-cs"/>
                              </a:rPr>
                              <m:t>,</m:t>
                            </m:r>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黑体" panose="02010609060101010101" pitchFamily="49" charset="-122"/>
                                <a:cs typeface="+mn-cs"/>
                              </a:rPr>
                              <m:t>𝑎</m:t>
                            </m:r>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黑体" panose="02010609060101010101" pitchFamily="49" charset="-122"/>
                                <a:cs typeface="+mn-cs"/>
                              </a:rPr>
                              <m:t>)</m:t>
                            </m:r>
                          </m:e>
                        </m:nary>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黑体" panose="02010609060101010101" pitchFamily="49" charset="-122"/>
                            <a:cs typeface="+mn-cs"/>
                          </a:rPr>
                          <m:t>[</m:t>
                        </m:r>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黑体" panose="02010609060101010101" pitchFamily="49" charset="-122"/>
                            <a:cs typeface="+mn-cs"/>
                          </a:rPr>
                          <m:t>𝑅</m:t>
                        </m:r>
                        <m:d>
                          <m:dPr>
                            <m:ctrlP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黑体" panose="02010609060101010101" pitchFamily="49" charset="-122"/>
                                <a:cs typeface="+mn-cs"/>
                              </a:rPr>
                            </m:ctrlPr>
                          </m:dPr>
                          <m:e>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黑体" panose="02010609060101010101" pitchFamily="49" charset="-122"/>
                                <a:cs typeface="+mn-cs"/>
                              </a:rPr>
                              <m:t>𝑠</m:t>
                            </m:r>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黑体" panose="02010609060101010101" pitchFamily="49" charset="-122"/>
                                <a:cs typeface="+mn-cs"/>
                              </a:rPr>
                              <m:t>,</m:t>
                            </m:r>
                            <m:sSup>
                              <m:sSupPr>
                                <m:ctrlP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黑体" panose="02010609060101010101" pitchFamily="49" charset="-122"/>
                                    <a:cs typeface="+mn-cs"/>
                                  </a:rPr>
                                </m:ctrlPr>
                              </m:sSupPr>
                              <m:e>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黑体" panose="02010609060101010101" pitchFamily="49" charset="-122"/>
                                    <a:cs typeface="+mn-cs"/>
                                  </a:rPr>
                                  <m:t>𝑎</m:t>
                                </m:r>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黑体" panose="02010609060101010101" pitchFamily="49" charset="-122"/>
                                    <a:cs typeface="+mn-cs"/>
                                  </a:rPr>
                                  <m:t>,</m:t>
                                </m:r>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黑体" panose="02010609060101010101" pitchFamily="49" charset="-122"/>
                                    <a:cs typeface="+mn-cs"/>
                                  </a:rPr>
                                  <m:t>𝑠</m:t>
                                </m:r>
                              </m:e>
                              <m:sup>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黑体" panose="02010609060101010101" pitchFamily="49" charset="-122"/>
                                    <a:cs typeface="+mn-cs"/>
                                  </a:rPr>
                                  <m:t>′</m:t>
                                </m:r>
                              </m:sup>
                            </m:sSup>
                          </m:e>
                        </m:d>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黑体" panose="02010609060101010101" pitchFamily="49" charset="-122"/>
                            <a:cs typeface="+mn-cs"/>
                          </a:rPr>
                          <m:t>+</m:t>
                        </m:r>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黑体" panose="02010609060101010101" pitchFamily="49" charset="-122"/>
                            <a:cs typeface="+mn-cs"/>
                          </a:rPr>
                          <m:t>𝛾</m:t>
                        </m:r>
                        <m:sSub>
                          <m:sSubPr>
                            <m:ctrlP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黑体" panose="02010609060101010101" pitchFamily="49" charset="-122"/>
                                <a:cs typeface="+mn-cs"/>
                              </a:rPr>
                            </m:ctrlPr>
                          </m:sSubPr>
                          <m:e>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黑体" panose="02010609060101010101" pitchFamily="49" charset="-122"/>
                                <a:cs typeface="+mn-cs"/>
                              </a:rPr>
                              <m:t>𝑉</m:t>
                            </m:r>
                          </m:e>
                          <m:sub>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黑体" panose="02010609060101010101" pitchFamily="49" charset="-122"/>
                                <a:cs typeface="+mn-cs"/>
                              </a:rPr>
                              <m:t>𝜋</m:t>
                            </m:r>
                          </m:sub>
                        </m:sSub>
                        <m:d>
                          <m:dPr>
                            <m:ctrlP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黑体" panose="02010609060101010101" pitchFamily="49" charset="-122"/>
                                <a:cs typeface="+mn-cs"/>
                              </a:rPr>
                            </m:ctrlPr>
                          </m:dPr>
                          <m:e>
                            <m:sSup>
                              <m:sSupPr>
                                <m:ctrlP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黑体" panose="02010609060101010101" pitchFamily="49" charset="-122"/>
                                    <a:cs typeface="+mn-cs"/>
                                  </a:rPr>
                                </m:ctrlPr>
                              </m:sSupPr>
                              <m:e>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黑体" panose="02010609060101010101" pitchFamily="49" charset="-122"/>
                                    <a:cs typeface="+mn-cs"/>
                                  </a:rPr>
                                  <m:t>𝑠</m:t>
                                </m:r>
                              </m:e>
                              <m:sup>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黑体" panose="02010609060101010101" pitchFamily="49" charset="-122"/>
                                    <a:cs typeface="+mn-cs"/>
                                  </a:rPr>
                                  <m:t>′</m:t>
                                </m:r>
                              </m:sup>
                            </m:sSup>
                          </m:e>
                        </m:d>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黑体" panose="02010609060101010101" pitchFamily="49" charset="-122"/>
                            <a:cs typeface="+mn-cs"/>
                          </a:rPr>
                          <m:t>]</m:t>
                        </m:r>
                      </m:e>
                    </m:nary>
                  </m:oMath>
                </a14:m>
                <a:endParaRPr kumimoji="0" lang="en-US" altLang="zh-CN" sz="1800" b="0" i="0" u="none" strike="noStrike" kern="1200" cap="none" spc="0" normalizeH="0" baseline="0" noProof="0" dirty="0">
                  <a:ln>
                    <a:noFill/>
                  </a:ln>
                  <a:solidFill>
                    <a:prstClr val="black"/>
                  </a:solidFill>
                  <a:effectLst/>
                  <a:uLnTx/>
                  <a:uFillTx/>
                  <a:latin typeface="Calibri"/>
                  <a:ea typeface="黑体" panose="02010609060101010101" pitchFamily="49"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800" b="0" i="0" u="none" strike="noStrike" kern="1200" cap="none" spc="0" normalizeH="0" baseline="0" noProof="0" dirty="0">
                  <a:ln>
                    <a:noFill/>
                  </a:ln>
                  <a:solidFill>
                    <a:prstClr val="black"/>
                  </a:solidFill>
                  <a:effectLst/>
                  <a:uLnTx/>
                  <a:uFillTx/>
                  <a:latin typeface="Calibri"/>
                  <a:ea typeface="黑体" panose="02010609060101010101" pitchFamily="49"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Calibri"/>
                    <a:ea typeface="黑体" pitchFamily="49" charset="-122"/>
                    <a:cs typeface="+mn-cs"/>
                  </a:rPr>
                  <a:t>直到</a:t>
                </a:r>
                <a14:m>
                  <m:oMath xmlns:m="http://schemas.openxmlformats.org/officeDocument/2006/math">
                    <m:sSub>
                      <m:sSub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黑体" pitchFamily="49" charset="-122"/>
                            <a:cs typeface="+mn-cs"/>
                          </a:rPr>
                        </m:ctrlPr>
                      </m:sSubPr>
                      <m:e>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黑体" pitchFamily="49" charset="-122"/>
                            <a:cs typeface="+mn-cs"/>
                          </a:rPr>
                          <m:t>𝑉</m:t>
                        </m:r>
                      </m:e>
                      <m:sub>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黑体" pitchFamily="49" charset="-122"/>
                            <a:cs typeface="+mn-cs"/>
                          </a:rPr>
                          <m:t>𝜋</m:t>
                        </m:r>
                      </m:sub>
                    </m:sSub>
                    <m:r>
                      <a:rPr kumimoji="0" lang="zh-CN" altLang="en-US" sz="1800" b="0" i="1" u="none" strike="noStrike" kern="1200" cap="none" spc="0" normalizeH="0" baseline="0" noProof="0">
                        <a:ln>
                          <a:noFill/>
                        </a:ln>
                        <a:solidFill>
                          <a:prstClr val="black"/>
                        </a:solidFill>
                        <a:effectLst/>
                        <a:uLnTx/>
                        <a:uFillTx/>
                        <a:latin typeface="Cambria Math" panose="02040503050406030204" pitchFamily="18" charset="0"/>
                        <a:ea typeface="黑体" pitchFamily="49" charset="-122"/>
                        <a:cs typeface="+mn-cs"/>
                      </a:rPr>
                      <m:t>收敛</m:t>
                    </m:r>
                  </m:oMath>
                </a14:m>
                <a:endParaRPr kumimoji="0" lang="zh-CN" altLang="en-US" sz="1800" b="0" i="0" u="none" strike="noStrike" kern="1200" cap="none" spc="0" normalizeH="0" baseline="0" noProof="0" dirty="0">
                  <a:ln>
                    <a:noFill/>
                  </a:ln>
                  <a:solidFill>
                    <a:prstClr val="black"/>
                  </a:solidFill>
                  <a:effectLst/>
                  <a:uLnTx/>
                  <a:uFillTx/>
                  <a:latin typeface="Calibri"/>
                  <a:ea typeface="黑体" pitchFamily="49" charset="-122"/>
                  <a:cs typeface="+mn-cs"/>
                </a:endParaRPr>
              </a:p>
            </p:txBody>
          </p:sp>
        </mc:Choice>
        <mc:Fallback xmlns="">
          <p:sp>
            <p:nvSpPr>
              <p:cNvPr id="11" name="文本框 10">
                <a:extLst>
                  <a:ext uri="{FF2B5EF4-FFF2-40B4-BE49-F238E27FC236}">
                    <a16:creationId xmlns:a16="http://schemas.microsoft.com/office/drawing/2014/main" id="{B16ED5ED-30C6-4078-9EB7-B7215077F17C}"/>
                  </a:ext>
                </a:extLst>
              </p:cNvPr>
              <p:cNvSpPr txBox="1">
                <a:spLocks noRot="1" noChangeAspect="1" noMove="1" noResize="1" noEditPoints="1" noAdjustHandles="1" noChangeArrowheads="1" noChangeShapeType="1" noTextEdit="1"/>
              </p:cNvSpPr>
              <p:nvPr/>
            </p:nvSpPr>
            <p:spPr>
              <a:xfrm>
                <a:off x="2648984" y="1941826"/>
                <a:ext cx="7065579" cy="1764329"/>
              </a:xfrm>
              <a:prstGeom prst="rect">
                <a:avLst/>
              </a:prstGeom>
              <a:blipFill>
                <a:blip r:embed="rId3"/>
                <a:stretch>
                  <a:fillRect l="-689" t="-2749" b="-6529"/>
                </a:stretch>
              </a:blipFill>
              <a:ln>
                <a:solidFill>
                  <a:schemeClr val="tx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矩形 13">
                <a:extLst>
                  <a:ext uri="{FF2B5EF4-FFF2-40B4-BE49-F238E27FC236}">
                    <a16:creationId xmlns:a16="http://schemas.microsoft.com/office/drawing/2014/main" id="{BD1A6489-3E00-4943-AF43-AB11A27E1B9A}"/>
                  </a:ext>
                </a:extLst>
              </p:cNvPr>
              <p:cNvSpPr/>
              <p:nvPr/>
            </p:nvSpPr>
            <p:spPr>
              <a:xfrm>
                <a:off x="1486735" y="3969352"/>
                <a:ext cx="7473176" cy="1578445"/>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solidFill>
                    <a:effectLst/>
                    <a:uLnTx/>
                    <a:uFillTx/>
                    <a:latin typeface="Cambria Math" panose="02040503050406030204" pitchFamily="18" charset="0"/>
                    <a:ea typeface="黑体" panose="02010609060101010101" pitchFamily="49" charset="-122"/>
                    <a:cs typeface="+mn-cs"/>
                  </a:rPr>
                  <a:t>更新</a:t>
                </a:r>
                <a14:m>
                  <m:oMath xmlns:m="http://schemas.openxmlformats.org/officeDocument/2006/math">
                    <m:sSub>
                      <m:sSubPr>
                        <m:ctrlP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ea typeface="黑体" panose="02010609060101010101" pitchFamily="49" charset="-122"/>
                            <a:cs typeface="+mn-cs"/>
                          </a:rPr>
                        </m:ctrlPr>
                      </m:sSubPr>
                      <m:e>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ea typeface="黑体" panose="02010609060101010101" pitchFamily="49" charset="-122"/>
                            <a:cs typeface="+mn-cs"/>
                          </a:rPr>
                          <m:t>𝑉</m:t>
                        </m:r>
                      </m:e>
                      <m:sub>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ea typeface="黑体" panose="02010609060101010101" pitchFamily="49" charset="-122"/>
                            <a:cs typeface="+mn-cs"/>
                          </a:rPr>
                          <m:t>𝜋</m:t>
                        </m:r>
                      </m:sub>
                    </m:sSub>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ea typeface="黑体" panose="02010609060101010101" pitchFamily="49" charset="-122"/>
                        <a:cs typeface="+mn-cs"/>
                      </a:rPr>
                      <m:t>(</m:t>
                    </m:r>
                    <m:sSub>
                      <m:sSubPr>
                        <m:ctrlP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ea typeface="黑体" panose="02010609060101010101" pitchFamily="49" charset="-122"/>
                            <a:cs typeface="+mn-cs"/>
                          </a:rPr>
                        </m:ctrlPr>
                      </m:sSubPr>
                      <m:e>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ea typeface="黑体" panose="02010609060101010101" pitchFamily="49" charset="-122"/>
                            <a:cs typeface="+mn-cs"/>
                          </a:rPr>
                          <m:t>𝑠</m:t>
                        </m:r>
                      </m:e>
                      <m:sub>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ea typeface="黑体" panose="02010609060101010101" pitchFamily="49" charset="-122"/>
                            <a:cs typeface="+mn-cs"/>
                          </a:rPr>
                          <m:t>1</m:t>
                        </m:r>
                      </m:sub>
                    </m:sSub>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ea typeface="黑体" panose="02010609060101010101" pitchFamily="49" charset="-122"/>
                        <a:cs typeface="+mn-cs"/>
                      </a:rPr>
                      <m:t>)</m:t>
                    </m:r>
                  </m:oMath>
                </a14:m>
                <a:r>
                  <a:rPr kumimoji="0" lang="zh-CN" altLang="en-US" sz="1600" b="0" i="0" u="none" strike="noStrike" kern="1200" cap="none" spc="0" normalizeH="0" baseline="0" noProof="0" dirty="0">
                    <a:ln>
                      <a:noFill/>
                    </a:ln>
                    <a:solidFill>
                      <a:prstClr val="black"/>
                    </a:solidFill>
                    <a:effectLst/>
                    <a:uLnTx/>
                    <a:uFillTx/>
                    <a:latin typeface="Cambria Math" panose="02040503050406030204" pitchFamily="18" charset="0"/>
                    <a:ea typeface="黑体" panose="02010609060101010101" pitchFamily="49" charset="-122"/>
                    <a:cs typeface="+mn-cs"/>
                  </a:rPr>
                  <a:t>的值：</a:t>
                </a:r>
                <a:endParaRPr kumimoji="0" lang="en-US" altLang="zh-CN" sz="1600" b="0" i="0" u="none" strike="noStrike" kern="1200" cap="none" spc="0" normalizeH="0" baseline="0" noProof="0" dirty="0">
                  <a:ln>
                    <a:noFill/>
                  </a:ln>
                  <a:solidFill>
                    <a:prstClr val="black"/>
                  </a:solidFill>
                  <a:effectLst/>
                  <a:uLnTx/>
                  <a:uFillTx/>
                  <a:latin typeface="Cambria Math" panose="02040503050406030204" pitchFamily="18" charset="0"/>
                  <a:ea typeface="黑体" panose="02010609060101010101" pitchFamily="49" charset="-122"/>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ea typeface="黑体" panose="02010609060101010101" pitchFamily="49" charset="-122"/>
                              <a:cs typeface="+mn-cs"/>
                            </a:rPr>
                          </m:ctrlPr>
                        </m:sSubPr>
                        <m:e>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ea typeface="黑体" panose="02010609060101010101" pitchFamily="49" charset="-122"/>
                              <a:cs typeface="+mn-cs"/>
                            </a:rPr>
                            <m:t>𝑞</m:t>
                          </m:r>
                        </m:e>
                        <m:sub>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ea typeface="黑体" panose="02010609060101010101" pitchFamily="49" charset="-122"/>
                              <a:cs typeface="+mn-cs"/>
                            </a:rPr>
                            <m:t>𝜋</m:t>
                          </m:r>
                        </m:sub>
                      </m:sSub>
                      <m:d>
                        <m:dPr>
                          <m:ctrlP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ea typeface="黑体" panose="02010609060101010101" pitchFamily="49" charset="-122"/>
                              <a:cs typeface="+mn-cs"/>
                            </a:rPr>
                          </m:ctrlPr>
                        </m:dPr>
                        <m:e>
                          <m:sSub>
                            <m:sSubPr>
                              <m:ctrlP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ea typeface="黑体" panose="02010609060101010101" pitchFamily="49" charset="-122"/>
                                  <a:cs typeface="+mn-cs"/>
                                </a:rPr>
                              </m:ctrlPr>
                            </m:sSubPr>
                            <m:e>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ea typeface="黑体" panose="02010609060101010101" pitchFamily="49" charset="-122"/>
                                  <a:cs typeface="+mn-cs"/>
                                </a:rPr>
                                <m:t>𝑠</m:t>
                              </m:r>
                            </m:e>
                            <m:sub>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ea typeface="黑体" panose="02010609060101010101" pitchFamily="49" charset="-122"/>
                                  <a:cs typeface="+mn-cs"/>
                                </a:rPr>
                                <m:t>1</m:t>
                              </m:r>
                            </m:sub>
                          </m:sSub>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ea typeface="黑体" panose="02010609060101010101" pitchFamily="49" charset="-122"/>
                              <a:cs typeface="+mn-cs"/>
                            </a:rPr>
                            <m:t>,</m:t>
                          </m:r>
                          <m:r>
                            <a:rPr kumimoji="0" lang="zh-CN" altLang="en-US" sz="1600" b="0" i="1" u="none" strike="noStrike" kern="1200" cap="none" spc="0" normalizeH="0" baseline="0" noProof="0">
                              <a:ln>
                                <a:noFill/>
                              </a:ln>
                              <a:solidFill>
                                <a:prstClr val="black"/>
                              </a:solidFill>
                              <a:effectLst/>
                              <a:uLnTx/>
                              <a:uFillTx/>
                              <a:latin typeface="Cambria Math" panose="02040503050406030204" pitchFamily="18" charset="0"/>
                              <a:ea typeface="黑体" panose="02010609060101010101" pitchFamily="49" charset="-122"/>
                              <a:cs typeface="+mn-cs"/>
                            </a:rPr>
                            <m:t>上</m:t>
                          </m:r>
                        </m:e>
                      </m:d>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ea typeface="黑体" panose="02010609060101010101" pitchFamily="49" charset="-122"/>
                          <a:cs typeface="+mn-cs"/>
                        </a:rPr>
                        <m:t>=</m:t>
                      </m:r>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ea typeface="黑体" panose="02010609060101010101" pitchFamily="49" charset="-122"/>
                          <a:cs typeface="+mn-cs"/>
                        </a:rPr>
                        <m:t>1×</m:t>
                      </m:r>
                      <m:d>
                        <m:dPr>
                          <m:ctrlP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ea typeface="黑体" panose="02010609060101010101" pitchFamily="49" charset="-122"/>
                              <a:cs typeface="+mn-cs"/>
                            </a:rPr>
                          </m:ctrlPr>
                        </m:dPr>
                        <m:e>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ea typeface="黑体" panose="02010609060101010101" pitchFamily="49" charset="-122"/>
                              <a:cs typeface="+mn-cs"/>
                            </a:rPr>
                            <m:t>0+0.99×0.3</m:t>
                          </m:r>
                        </m:e>
                      </m:d>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ea typeface="黑体" panose="02010609060101010101" pitchFamily="49" charset="-122"/>
                          <a:cs typeface="+mn-cs"/>
                        </a:rPr>
                        <m:t>+0×</m:t>
                      </m:r>
                      <m:d>
                        <m:dPr>
                          <m:ctrlP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ea typeface="黑体" panose="02010609060101010101" pitchFamily="49" charset="-122"/>
                              <a:cs typeface="+mn-cs"/>
                            </a:rPr>
                          </m:ctrlPr>
                        </m:dPr>
                        <m:e>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ea typeface="黑体" panose="02010609060101010101" pitchFamily="49" charset="-122"/>
                              <a:cs typeface="+mn-cs"/>
                            </a:rPr>
                            <m:t>0+0.99×0.4</m:t>
                          </m:r>
                        </m:e>
                      </m:d>
                    </m:oMath>
                  </m:oMathPara>
                </a14:m>
                <a:br>
                  <a:rPr kumimoji="0" lang="en-US" altLang="zh-CN" sz="1600" b="0" i="1" u="none" strike="noStrike" kern="1200" cap="none" spc="0" normalizeH="0" baseline="0" noProof="0" dirty="0">
                    <a:ln>
                      <a:noFill/>
                    </a:ln>
                    <a:solidFill>
                      <a:prstClr val="black"/>
                    </a:solidFill>
                    <a:effectLst/>
                    <a:uLnTx/>
                    <a:uFillTx/>
                    <a:latin typeface="Cambria Math" panose="02040503050406030204" pitchFamily="18" charset="0"/>
                    <a:ea typeface="黑体" panose="02010609060101010101" pitchFamily="49" charset="-122"/>
                    <a:cs typeface="+mn-cs"/>
                  </a:rPr>
                </a:br>
                <a:r>
                  <a:rPr kumimoji="0" lang="en-US" altLang="zh-CN" sz="1600" b="0" i="1" u="none" strike="noStrike" kern="1200" cap="none" spc="0" normalizeH="0" baseline="0" noProof="0" dirty="0">
                    <a:ln>
                      <a:noFill/>
                    </a:ln>
                    <a:solidFill>
                      <a:prstClr val="black"/>
                    </a:solidFill>
                    <a:effectLst/>
                    <a:uLnTx/>
                    <a:uFillTx/>
                    <a:latin typeface="Cambria Math" panose="02040503050406030204" pitchFamily="18" charset="0"/>
                    <a:ea typeface="黑体" panose="02010609060101010101" pitchFamily="49" charset="-122"/>
                    <a:cs typeface="+mn-cs"/>
                  </a:rPr>
                  <a:t>                    </a:t>
                </a:r>
                <a:r>
                  <a:rPr kumimoji="0" lang="en-US" altLang="zh-CN" sz="1600" b="0" i="0" u="none" strike="noStrike" kern="1200" cap="none" spc="0" normalizeH="0" baseline="0" noProof="0" dirty="0">
                    <a:ln>
                      <a:noFill/>
                    </a:ln>
                    <a:solidFill>
                      <a:prstClr val="black"/>
                    </a:solidFill>
                    <a:effectLst/>
                    <a:uLnTx/>
                    <a:uFillTx/>
                    <a:latin typeface="Cambria Math" panose="02040503050406030204" pitchFamily="18" charset="0"/>
                    <a:ea typeface="黑体" panose="02010609060101010101" pitchFamily="49" charset="-122"/>
                    <a:cs typeface="+mn-cs"/>
                  </a:rPr>
                  <a:t>+…</a:t>
                </a:r>
                <a14:m>
                  <m:oMath xmlns:m="http://schemas.openxmlformats.org/officeDocument/2006/math">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ea typeface="黑体" panose="02010609060101010101" pitchFamily="49" charset="-122"/>
                        <a:cs typeface="+mn-cs"/>
                      </a:rPr>
                      <m:t>=0.297</m:t>
                    </m:r>
                  </m:oMath>
                </a14:m>
                <a:br>
                  <a:rPr kumimoji="0" lang="en-US" altLang="zh-CN" sz="1600" b="0" i="1" u="none" strike="noStrike" kern="1200" cap="none" spc="0" normalizeH="0" baseline="0" noProof="0" dirty="0">
                    <a:ln>
                      <a:noFill/>
                    </a:ln>
                    <a:solidFill>
                      <a:prstClr val="black"/>
                    </a:solidFill>
                    <a:effectLst/>
                    <a:uLnTx/>
                    <a:uFillTx/>
                    <a:latin typeface="Cambria Math" panose="02040503050406030204" pitchFamily="18" charset="0"/>
                    <a:ea typeface="黑体" panose="02010609060101010101" pitchFamily="49" charset="-122"/>
                    <a:cs typeface="+mn-cs"/>
                  </a:rPr>
                </a:br>
                <a14:m>
                  <m:oMath xmlns:m="http://schemas.openxmlformats.org/officeDocument/2006/math">
                    <m:sSub>
                      <m:sSubPr>
                        <m:ctrlP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ea typeface="黑体" panose="02010609060101010101" pitchFamily="49" charset="-122"/>
                            <a:cs typeface="+mn-cs"/>
                          </a:rPr>
                        </m:ctrlPr>
                      </m:sSubPr>
                      <m:e>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ea typeface="黑体" panose="02010609060101010101" pitchFamily="49" charset="-122"/>
                            <a:cs typeface="+mn-cs"/>
                          </a:rPr>
                          <m:t>𝑉</m:t>
                        </m:r>
                      </m:e>
                      <m:sub>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ea typeface="黑体" panose="02010609060101010101" pitchFamily="49" charset="-122"/>
                            <a:cs typeface="+mn-cs"/>
                          </a:rPr>
                          <m:t>𝜋</m:t>
                        </m:r>
                      </m:sub>
                    </m:sSub>
                    <m:d>
                      <m:dPr>
                        <m:ctrlP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ea typeface="黑体" panose="02010609060101010101" pitchFamily="49" charset="-122"/>
                            <a:cs typeface="+mn-cs"/>
                          </a:rPr>
                        </m:ctrlPr>
                      </m:dPr>
                      <m:e>
                        <m:sSub>
                          <m:sSubPr>
                            <m:ctrlP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ea typeface="黑体" panose="02010609060101010101" pitchFamily="49" charset="-122"/>
                                <a:cs typeface="+mn-cs"/>
                              </a:rPr>
                            </m:ctrlPr>
                          </m:sSubPr>
                          <m:e>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ea typeface="黑体" panose="02010609060101010101" pitchFamily="49" charset="-122"/>
                                <a:cs typeface="+mn-cs"/>
                              </a:rPr>
                              <m:t>𝑠</m:t>
                            </m:r>
                          </m:e>
                          <m:sub>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ea typeface="黑体" panose="02010609060101010101" pitchFamily="49" charset="-122"/>
                                <a:cs typeface="+mn-cs"/>
                              </a:rPr>
                              <m:t>1</m:t>
                            </m:r>
                          </m:sub>
                        </m:sSub>
                      </m:e>
                    </m:d>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ea typeface="黑体" panose="02010609060101010101" pitchFamily="49" charset="-122"/>
                        <a:cs typeface="+mn-cs"/>
                      </a:rPr>
                      <m:t>=1×</m:t>
                    </m:r>
                    <m:sSub>
                      <m:sSubPr>
                        <m:ctrlP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ea typeface="黑体" panose="02010609060101010101" pitchFamily="49" charset="-122"/>
                            <a:cs typeface="+mn-cs"/>
                          </a:rPr>
                        </m:ctrlPr>
                      </m:sSubPr>
                      <m:e>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ea typeface="黑体" panose="02010609060101010101" pitchFamily="49" charset="-122"/>
                            <a:cs typeface="+mn-cs"/>
                          </a:rPr>
                          <m:t>𝑞</m:t>
                        </m:r>
                      </m:e>
                      <m:sub>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ea typeface="黑体" panose="02010609060101010101" pitchFamily="49" charset="-122"/>
                            <a:cs typeface="+mn-cs"/>
                          </a:rPr>
                          <m:t>𝜋</m:t>
                        </m:r>
                      </m:sub>
                    </m:sSub>
                    <m:d>
                      <m:dPr>
                        <m:ctrlP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ea typeface="黑体" panose="02010609060101010101" pitchFamily="49" charset="-122"/>
                            <a:cs typeface="+mn-cs"/>
                          </a:rPr>
                        </m:ctrlPr>
                      </m:dPr>
                      <m:e>
                        <m:sSub>
                          <m:sSubPr>
                            <m:ctrlP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ea typeface="黑体" panose="02010609060101010101" pitchFamily="49" charset="-122"/>
                                <a:cs typeface="+mn-cs"/>
                              </a:rPr>
                            </m:ctrlPr>
                          </m:sSubPr>
                          <m:e>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ea typeface="黑体" panose="02010609060101010101" pitchFamily="49" charset="-122"/>
                                <a:cs typeface="+mn-cs"/>
                              </a:rPr>
                              <m:t>𝑠</m:t>
                            </m:r>
                          </m:e>
                          <m:sub>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ea typeface="黑体" panose="02010609060101010101" pitchFamily="49" charset="-122"/>
                                <a:cs typeface="+mn-cs"/>
                              </a:rPr>
                              <m:t>1</m:t>
                            </m:r>
                          </m:sub>
                        </m:sSub>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ea typeface="黑体" panose="02010609060101010101" pitchFamily="49" charset="-122"/>
                            <a:cs typeface="+mn-cs"/>
                          </a:rPr>
                          <m:t>,</m:t>
                        </m:r>
                        <m:r>
                          <a:rPr kumimoji="0" lang="zh-CN" altLang="en-US" sz="1600" b="0" i="1" u="none" strike="noStrike" kern="1200" cap="none" spc="0" normalizeH="0" baseline="0" noProof="0">
                            <a:ln>
                              <a:noFill/>
                            </a:ln>
                            <a:solidFill>
                              <a:prstClr val="black"/>
                            </a:solidFill>
                            <a:effectLst/>
                            <a:uLnTx/>
                            <a:uFillTx/>
                            <a:latin typeface="Cambria Math" panose="02040503050406030204" pitchFamily="18" charset="0"/>
                            <a:ea typeface="黑体" panose="02010609060101010101" pitchFamily="49" charset="-122"/>
                            <a:cs typeface="+mn-cs"/>
                          </a:rPr>
                          <m:t>上</m:t>
                        </m:r>
                      </m:e>
                    </m:d>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ea typeface="黑体" panose="02010609060101010101" pitchFamily="49" charset="-122"/>
                        <a:cs typeface="+mn-cs"/>
                      </a:rPr>
                      <m:t>+0×</m:t>
                    </m:r>
                    <m:sSub>
                      <m:sSubPr>
                        <m:ctrlP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ea typeface="黑体" panose="02010609060101010101" pitchFamily="49" charset="-122"/>
                            <a:cs typeface="+mn-cs"/>
                          </a:rPr>
                        </m:ctrlPr>
                      </m:sSubPr>
                      <m:e>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ea typeface="黑体" panose="02010609060101010101" pitchFamily="49" charset="-122"/>
                            <a:cs typeface="+mn-cs"/>
                          </a:rPr>
                          <m:t>𝑞</m:t>
                        </m:r>
                      </m:e>
                      <m:sub>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ea typeface="黑体" panose="02010609060101010101" pitchFamily="49" charset="-122"/>
                            <a:cs typeface="+mn-cs"/>
                          </a:rPr>
                          <m:t>𝜋</m:t>
                        </m:r>
                      </m:sub>
                    </m:sSub>
                    <m:d>
                      <m:dPr>
                        <m:ctrlP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ea typeface="黑体" panose="02010609060101010101" pitchFamily="49" charset="-122"/>
                            <a:cs typeface="+mn-cs"/>
                          </a:rPr>
                        </m:ctrlPr>
                      </m:dPr>
                      <m:e>
                        <m:sSub>
                          <m:sSubPr>
                            <m:ctrlP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ea typeface="黑体" panose="02010609060101010101" pitchFamily="49" charset="-122"/>
                                <a:cs typeface="+mn-cs"/>
                              </a:rPr>
                            </m:ctrlPr>
                          </m:sSubPr>
                          <m:e>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ea typeface="黑体" panose="02010609060101010101" pitchFamily="49" charset="-122"/>
                                <a:cs typeface="+mn-cs"/>
                              </a:rPr>
                              <m:t>𝑠</m:t>
                            </m:r>
                          </m:e>
                          <m:sub>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ea typeface="黑体" panose="02010609060101010101" pitchFamily="49" charset="-122"/>
                                <a:cs typeface="+mn-cs"/>
                              </a:rPr>
                              <m:t>1</m:t>
                            </m:r>
                          </m:sub>
                        </m:sSub>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ea typeface="黑体" panose="02010609060101010101" pitchFamily="49" charset="-122"/>
                            <a:cs typeface="+mn-cs"/>
                          </a:rPr>
                          <m:t>,</m:t>
                        </m:r>
                        <m:r>
                          <a:rPr kumimoji="0" lang="zh-CN" altLang="en-US" sz="1600" b="0" i="1" u="none" strike="noStrike" kern="1200" cap="none" spc="0" normalizeH="0" baseline="0" noProof="0">
                            <a:ln>
                              <a:noFill/>
                            </a:ln>
                            <a:solidFill>
                              <a:prstClr val="black"/>
                            </a:solidFill>
                            <a:effectLst/>
                            <a:uLnTx/>
                            <a:uFillTx/>
                            <a:latin typeface="Cambria Math" panose="02040503050406030204" pitchFamily="18" charset="0"/>
                            <a:ea typeface="黑体" panose="02010609060101010101" pitchFamily="49" charset="-122"/>
                            <a:cs typeface="+mn-cs"/>
                          </a:rPr>
                          <m:t>右</m:t>
                        </m:r>
                      </m:e>
                    </m:d>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ea typeface="黑体" panose="02010609060101010101" pitchFamily="49" charset="-122"/>
                        <a:cs typeface="+mn-cs"/>
                      </a:rPr>
                      <m:t>=</m:t>
                    </m:r>
                    <m:r>
                      <a:rPr kumimoji="0" lang="en-US" altLang="zh-CN" sz="1600" b="0" i="0" u="none" strike="noStrike" kern="1200" cap="none" spc="0" normalizeH="0" baseline="0" noProof="0" smtClean="0">
                        <a:ln>
                          <a:noFill/>
                        </a:ln>
                        <a:solidFill>
                          <a:prstClr val="black"/>
                        </a:solidFill>
                        <a:effectLst/>
                        <a:uLnTx/>
                        <a:uFillTx/>
                        <a:latin typeface="Cambria Math" panose="02040503050406030204" pitchFamily="18" charset="0"/>
                        <a:ea typeface="黑体" panose="02010609060101010101" pitchFamily="49" charset="-122"/>
                        <a:cs typeface="+mn-cs"/>
                      </a:rPr>
                      <m:t>0.297</m:t>
                    </m:r>
                  </m:oMath>
                </a14:m>
                <a:r>
                  <a:rPr kumimoji="0" lang="en-US" altLang="zh-CN" sz="1600" b="0" i="1" u="none" strike="noStrike" kern="1200" cap="none" spc="0" normalizeH="0" baseline="0" noProof="0" dirty="0">
                    <a:ln>
                      <a:noFill/>
                    </a:ln>
                    <a:solidFill>
                      <a:prstClr val="black"/>
                    </a:solidFill>
                    <a:effectLst/>
                    <a:uLnTx/>
                    <a:uFillTx/>
                    <a:latin typeface="Cambria Math" panose="02040503050406030204" pitchFamily="18" charset="0"/>
                    <a:ea typeface="黑体" panose="02010609060101010101" pitchFamily="49" charset="-122"/>
                    <a:cs typeface="+mn-cs"/>
                  </a:rPr>
                  <a:t> </a:t>
                </a:r>
                <a:endParaRPr kumimoji="0" lang="en-US" altLang="zh-CN" sz="16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mc:Choice>
        <mc:Fallback xmlns="">
          <p:sp>
            <p:nvSpPr>
              <p:cNvPr id="14" name="矩形 13">
                <a:extLst>
                  <a:ext uri="{FF2B5EF4-FFF2-40B4-BE49-F238E27FC236}">
                    <a16:creationId xmlns:a16="http://schemas.microsoft.com/office/drawing/2014/main" id="{BD1A6489-3E00-4943-AF43-AB11A27E1B9A}"/>
                  </a:ext>
                </a:extLst>
              </p:cNvPr>
              <p:cNvSpPr>
                <a:spLocks noRot="1" noChangeAspect="1" noMove="1" noResize="1" noEditPoints="1" noAdjustHandles="1" noChangeArrowheads="1" noChangeShapeType="1" noTextEdit="1"/>
              </p:cNvSpPr>
              <p:nvPr/>
            </p:nvSpPr>
            <p:spPr>
              <a:xfrm>
                <a:off x="1486735" y="3969352"/>
                <a:ext cx="7473176" cy="1578445"/>
              </a:xfrm>
              <a:prstGeom prst="rect">
                <a:avLst/>
              </a:prstGeom>
              <a:blipFill>
                <a:blip r:embed="rId4"/>
                <a:stretch>
                  <a:fillRect l="-489"/>
                </a:stretch>
              </a:blipFill>
            </p:spPr>
            <p:txBody>
              <a:bodyPr/>
              <a:lstStyle/>
              <a:p>
                <a:r>
                  <a:rPr lang="zh-CN" altLang="en-US">
                    <a:noFill/>
                  </a:rPr>
                  <a:t> </a:t>
                </a:r>
              </a:p>
            </p:txBody>
          </p:sp>
        </mc:Fallback>
      </mc:AlternateContent>
      <p:sp>
        <p:nvSpPr>
          <p:cNvPr id="15" name="矩形 14">
            <a:extLst>
              <a:ext uri="{FF2B5EF4-FFF2-40B4-BE49-F238E27FC236}">
                <a16:creationId xmlns:a16="http://schemas.microsoft.com/office/drawing/2014/main" id="{94BFED68-D686-4393-B8EF-6724AF6BF7AA}"/>
              </a:ext>
            </a:extLst>
          </p:cNvPr>
          <p:cNvSpPr/>
          <p:nvPr/>
        </p:nvSpPr>
        <p:spPr>
          <a:xfrm>
            <a:off x="946382" y="5870089"/>
            <a:ext cx="10072468" cy="454035"/>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rgbClr val="44546A"/>
                </a:solidFill>
                <a:effectLst/>
                <a:uLnTx/>
                <a:uFillTx/>
                <a:latin typeface="Cambria Math" panose="02040503050406030204" pitchFamily="18" charset="0"/>
                <a:ea typeface="黑体" panose="02010609060101010101" pitchFamily="49" charset="-122"/>
                <a:cs typeface="+mn-cs"/>
              </a:rPr>
              <a:t>动态规划法的缺点：</a:t>
            </a:r>
            <a:r>
              <a:rPr kumimoji="0" lang="zh-CN" altLang="en-US" sz="1800" b="0" i="0" u="none" strike="noStrike" kern="1200" cap="none" spc="0" normalizeH="0" baseline="0" noProof="0" dirty="0">
                <a:ln>
                  <a:noFill/>
                </a:ln>
                <a:solidFill>
                  <a:prstClr val="black"/>
                </a:solidFill>
                <a:effectLst/>
                <a:uLnTx/>
                <a:uFillTx/>
                <a:latin typeface="Cambria Math" panose="02040503050406030204" pitchFamily="18" charset="0"/>
                <a:ea typeface="黑体" panose="02010609060101010101" pitchFamily="49" charset="-122"/>
                <a:cs typeface="+mn-cs"/>
              </a:rPr>
              <a:t>智能主体需要事先知道状态转移概率；无法处理状态集合大小无限的情况</a:t>
            </a:r>
            <a:endParaRPr kumimoji="0" lang="en-US" altLang="zh-CN" sz="1800" b="0" i="0" u="none" strike="noStrike" kern="1200" cap="none" spc="0" normalizeH="0" baseline="0" noProof="0" dirty="0">
              <a:ln>
                <a:noFill/>
              </a:ln>
              <a:solidFill>
                <a:prstClr val="black"/>
              </a:solidFill>
              <a:effectLst/>
              <a:uLnTx/>
              <a:uFillTx/>
              <a:latin typeface="Cambria Math" panose="02040503050406030204" pitchFamily="18" charset="0"/>
              <a:ea typeface="黑体" panose="02010609060101010101" pitchFamily="49" charset="-122"/>
              <a:cs typeface="+mn-cs"/>
            </a:endParaRPr>
          </a:p>
        </p:txBody>
      </p:sp>
      <p:sp>
        <p:nvSpPr>
          <p:cNvPr id="16" name="矩形 15">
            <a:extLst>
              <a:ext uri="{FF2B5EF4-FFF2-40B4-BE49-F238E27FC236}">
                <a16:creationId xmlns:a16="http://schemas.microsoft.com/office/drawing/2014/main" id="{A7DF6E67-5D40-4FA9-8610-0A192D54DDAA}"/>
              </a:ext>
            </a:extLst>
          </p:cNvPr>
          <p:cNvSpPr/>
          <p:nvPr/>
        </p:nvSpPr>
        <p:spPr>
          <a:xfrm>
            <a:off x="5601218" y="2734867"/>
            <a:ext cx="3760919" cy="419499"/>
          </a:xfrm>
          <a:prstGeom prst="rect">
            <a:avLst/>
          </a:prstGeom>
          <a:noFill/>
          <a:ln>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Calibri"/>
              <a:ea typeface="黑体" pitchFamily="49" charset="-122"/>
              <a:cs typeface="+mn-cs"/>
            </a:endParaRPr>
          </a:p>
        </p:txBody>
      </p:sp>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69155939-AD64-4269-BAD9-551942B3E9E2}"/>
                  </a:ext>
                </a:extLst>
              </p:cNvPr>
              <p:cNvSpPr txBox="1"/>
              <p:nvPr/>
            </p:nvSpPr>
            <p:spPr>
              <a:xfrm>
                <a:off x="7238335" y="2115439"/>
                <a:ext cx="822148" cy="276999"/>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CN" sz="1800" b="0" i="1" u="none" strike="noStrike" kern="1200" cap="none" spc="0" normalizeH="0" baseline="0" noProof="0" smtClean="0">
                              <a:ln>
                                <a:noFill/>
                              </a:ln>
                              <a:solidFill>
                                <a:srgbClr val="FF0000"/>
                              </a:solidFill>
                              <a:effectLst/>
                              <a:uLnTx/>
                              <a:uFillTx/>
                              <a:latin typeface="Cambria Math" panose="02040503050406030204" pitchFamily="18" charset="0"/>
                              <a:ea typeface="黑体" pitchFamily="49" charset="-122"/>
                              <a:cs typeface="+mn-cs"/>
                            </a:rPr>
                          </m:ctrlPr>
                        </m:sSubPr>
                        <m:e>
                          <m:r>
                            <a:rPr kumimoji="0" lang="en-US" altLang="zh-CN" sz="1800" b="0" i="1" u="none" strike="noStrike" kern="1200" cap="none" spc="0" normalizeH="0" baseline="0" noProof="0" smtClean="0">
                              <a:ln>
                                <a:noFill/>
                              </a:ln>
                              <a:solidFill>
                                <a:srgbClr val="FF0000"/>
                              </a:solidFill>
                              <a:effectLst/>
                              <a:uLnTx/>
                              <a:uFillTx/>
                              <a:latin typeface="Cambria Math" panose="02040503050406030204" pitchFamily="18" charset="0"/>
                              <a:ea typeface="黑体" pitchFamily="49" charset="-122"/>
                              <a:cs typeface="+mn-cs"/>
                            </a:rPr>
                            <m:t>𝑞</m:t>
                          </m:r>
                        </m:e>
                        <m:sub>
                          <m:r>
                            <a:rPr kumimoji="0" lang="en-US" altLang="zh-CN" sz="1800" b="0" i="1" u="none" strike="noStrike" kern="1200" cap="none" spc="0" normalizeH="0" baseline="0" noProof="0" smtClean="0">
                              <a:ln>
                                <a:noFill/>
                              </a:ln>
                              <a:solidFill>
                                <a:srgbClr val="FF0000"/>
                              </a:solidFill>
                              <a:effectLst/>
                              <a:uLnTx/>
                              <a:uFillTx/>
                              <a:latin typeface="Cambria Math" panose="02040503050406030204" pitchFamily="18" charset="0"/>
                              <a:ea typeface="黑体" pitchFamily="49" charset="-122"/>
                              <a:cs typeface="+mn-cs"/>
                            </a:rPr>
                            <m:t>𝜋</m:t>
                          </m:r>
                        </m:sub>
                      </m:sSub>
                      <m:r>
                        <a:rPr kumimoji="0" lang="en-US" altLang="zh-CN" sz="1800" b="0" i="1" u="none" strike="noStrike" kern="1200" cap="none" spc="0" normalizeH="0" baseline="0" noProof="0" smtClean="0">
                          <a:ln>
                            <a:noFill/>
                          </a:ln>
                          <a:solidFill>
                            <a:srgbClr val="FF0000"/>
                          </a:solidFill>
                          <a:effectLst/>
                          <a:uLnTx/>
                          <a:uFillTx/>
                          <a:latin typeface="Cambria Math" panose="02040503050406030204" pitchFamily="18" charset="0"/>
                          <a:ea typeface="黑体" pitchFamily="49" charset="-122"/>
                          <a:cs typeface="+mn-cs"/>
                        </a:rPr>
                        <m:t>(</m:t>
                      </m:r>
                      <m:r>
                        <a:rPr kumimoji="0" lang="en-US" altLang="zh-CN" sz="1800" b="0" i="1" u="none" strike="noStrike" kern="1200" cap="none" spc="0" normalizeH="0" baseline="0" noProof="0" smtClean="0">
                          <a:ln>
                            <a:noFill/>
                          </a:ln>
                          <a:solidFill>
                            <a:srgbClr val="FF0000"/>
                          </a:solidFill>
                          <a:effectLst/>
                          <a:uLnTx/>
                          <a:uFillTx/>
                          <a:latin typeface="Cambria Math" panose="02040503050406030204" pitchFamily="18" charset="0"/>
                          <a:ea typeface="黑体" pitchFamily="49" charset="-122"/>
                          <a:cs typeface="+mn-cs"/>
                        </a:rPr>
                        <m:t>𝑠</m:t>
                      </m:r>
                      <m:r>
                        <a:rPr kumimoji="0" lang="en-US" altLang="zh-CN" sz="1800" b="0" i="1" u="none" strike="noStrike" kern="1200" cap="none" spc="0" normalizeH="0" baseline="0" noProof="0" smtClean="0">
                          <a:ln>
                            <a:noFill/>
                          </a:ln>
                          <a:solidFill>
                            <a:srgbClr val="FF0000"/>
                          </a:solidFill>
                          <a:effectLst/>
                          <a:uLnTx/>
                          <a:uFillTx/>
                          <a:latin typeface="Cambria Math" panose="02040503050406030204" pitchFamily="18" charset="0"/>
                          <a:ea typeface="黑体" pitchFamily="49" charset="-122"/>
                          <a:cs typeface="+mn-cs"/>
                        </a:rPr>
                        <m:t>,</m:t>
                      </m:r>
                      <m:r>
                        <a:rPr kumimoji="0" lang="en-US" altLang="zh-CN" sz="1800" b="0" i="1" u="none" strike="noStrike" kern="1200" cap="none" spc="0" normalizeH="0" baseline="0" noProof="0" smtClean="0">
                          <a:ln>
                            <a:noFill/>
                          </a:ln>
                          <a:solidFill>
                            <a:srgbClr val="FF0000"/>
                          </a:solidFill>
                          <a:effectLst/>
                          <a:uLnTx/>
                          <a:uFillTx/>
                          <a:latin typeface="Cambria Math" panose="02040503050406030204" pitchFamily="18" charset="0"/>
                          <a:ea typeface="黑体" pitchFamily="49" charset="-122"/>
                          <a:cs typeface="+mn-cs"/>
                        </a:rPr>
                        <m:t>𝑎</m:t>
                      </m:r>
                      <m:r>
                        <a:rPr kumimoji="0" lang="en-US" altLang="zh-CN" sz="1800" b="0" i="1" u="none" strike="noStrike" kern="1200" cap="none" spc="0" normalizeH="0" baseline="0" noProof="0" smtClean="0">
                          <a:ln>
                            <a:noFill/>
                          </a:ln>
                          <a:solidFill>
                            <a:srgbClr val="FF0000"/>
                          </a:solidFill>
                          <a:effectLst/>
                          <a:uLnTx/>
                          <a:uFillTx/>
                          <a:latin typeface="Cambria Math" panose="02040503050406030204" pitchFamily="18" charset="0"/>
                          <a:ea typeface="黑体" pitchFamily="49" charset="-122"/>
                          <a:cs typeface="+mn-cs"/>
                        </a:rPr>
                        <m:t>)</m:t>
                      </m:r>
                    </m:oMath>
                  </m:oMathPara>
                </a14:m>
                <a:endParaRPr kumimoji="0" lang="zh-CN" altLang="en-US" sz="1800" b="0" i="0" u="none" strike="noStrike" kern="1200" cap="none" spc="0" normalizeH="0" baseline="0" noProof="0" dirty="0">
                  <a:ln>
                    <a:noFill/>
                  </a:ln>
                  <a:solidFill>
                    <a:srgbClr val="FF0000"/>
                  </a:solidFill>
                  <a:effectLst/>
                  <a:uLnTx/>
                  <a:uFillTx/>
                  <a:latin typeface="Calibri"/>
                  <a:ea typeface="黑体" pitchFamily="49" charset="-122"/>
                  <a:cs typeface="+mn-cs"/>
                </a:endParaRPr>
              </a:p>
            </p:txBody>
          </p:sp>
        </mc:Choice>
        <mc:Fallback xmlns="">
          <p:sp>
            <p:nvSpPr>
              <p:cNvPr id="17" name="文本框 16">
                <a:extLst>
                  <a:ext uri="{FF2B5EF4-FFF2-40B4-BE49-F238E27FC236}">
                    <a16:creationId xmlns:a16="http://schemas.microsoft.com/office/drawing/2014/main" id="{69155939-AD64-4269-BAD9-551942B3E9E2}"/>
                  </a:ext>
                </a:extLst>
              </p:cNvPr>
              <p:cNvSpPr txBox="1">
                <a:spLocks noRot="1" noChangeAspect="1" noMove="1" noResize="1" noEditPoints="1" noAdjustHandles="1" noChangeArrowheads="1" noChangeShapeType="1" noTextEdit="1"/>
              </p:cNvSpPr>
              <p:nvPr/>
            </p:nvSpPr>
            <p:spPr>
              <a:xfrm>
                <a:off x="7238335" y="2115439"/>
                <a:ext cx="822148" cy="276999"/>
              </a:xfrm>
              <a:prstGeom prst="rect">
                <a:avLst/>
              </a:prstGeom>
              <a:blipFill>
                <a:blip r:embed="rId5"/>
                <a:stretch>
                  <a:fillRect l="-6667" t="-2222" r="-9630" b="-35556"/>
                </a:stretch>
              </a:blipFill>
            </p:spPr>
            <p:txBody>
              <a:bodyPr/>
              <a:lstStyle/>
              <a:p>
                <a:r>
                  <a:rPr lang="zh-CN" altLang="en-US">
                    <a:noFill/>
                  </a:rPr>
                  <a:t> </a:t>
                </a:r>
              </a:p>
            </p:txBody>
          </p:sp>
        </mc:Fallback>
      </mc:AlternateContent>
      <p:sp>
        <p:nvSpPr>
          <p:cNvPr id="2" name="箭头: 上 1">
            <a:extLst>
              <a:ext uri="{FF2B5EF4-FFF2-40B4-BE49-F238E27FC236}">
                <a16:creationId xmlns:a16="http://schemas.microsoft.com/office/drawing/2014/main" id="{D8CE0C3E-8A29-48BB-B4D8-DD60D9452E8B}"/>
              </a:ext>
            </a:extLst>
          </p:cNvPr>
          <p:cNvSpPr/>
          <p:nvPr/>
        </p:nvSpPr>
        <p:spPr>
          <a:xfrm>
            <a:off x="7548590" y="2421645"/>
            <a:ext cx="201637" cy="210817"/>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7" name="矩形 6">
            <a:extLst>
              <a:ext uri="{FF2B5EF4-FFF2-40B4-BE49-F238E27FC236}">
                <a16:creationId xmlns:a16="http://schemas.microsoft.com/office/drawing/2014/main" id="{8955DC71-3971-4B4D-9BFA-CA3F49FC0C2F}"/>
              </a:ext>
            </a:extLst>
          </p:cNvPr>
          <p:cNvSpPr/>
          <p:nvPr/>
        </p:nvSpPr>
        <p:spPr>
          <a:xfrm>
            <a:off x="7698845" y="2392438"/>
            <a:ext cx="723275"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solidFill>
                <a:effectLst/>
                <a:uLnTx/>
                <a:uFillTx/>
                <a:latin typeface="Cambria Math" panose="02040503050406030204" pitchFamily="18" charset="0"/>
                <a:ea typeface="黑体" panose="02010609060101010101" pitchFamily="49" charset="-122"/>
                <a:cs typeface="+mn-cs"/>
              </a:rPr>
              <a:t>等同于</a:t>
            </a:r>
            <a:endParaRPr kumimoji="0" lang="zh-CN" altLang="en-US" sz="14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p:pic>
        <p:nvPicPr>
          <p:cNvPr id="18" name="图片 17">
            <a:extLst>
              <a:ext uri="{FF2B5EF4-FFF2-40B4-BE49-F238E27FC236}">
                <a16:creationId xmlns:a16="http://schemas.microsoft.com/office/drawing/2014/main" id="{61ABAACA-1D1F-43D4-9C91-598DE9AE37F4}"/>
              </a:ext>
            </a:extLst>
          </p:cNvPr>
          <p:cNvPicPr>
            <a:picLocks noChangeAspect="1"/>
          </p:cNvPicPr>
          <p:nvPr/>
        </p:nvPicPr>
        <p:blipFill>
          <a:blip r:embed="rId6"/>
          <a:stretch>
            <a:fillRect/>
          </a:stretch>
        </p:blipFill>
        <p:spPr>
          <a:xfrm>
            <a:off x="8092941" y="4051248"/>
            <a:ext cx="3778444" cy="1679661"/>
          </a:xfrm>
          <a:prstGeom prst="rect">
            <a:avLst/>
          </a:prstGeom>
        </p:spPr>
      </p:pic>
    </p:spTree>
    <p:extLst>
      <p:ext uri="{BB962C8B-B14F-4D97-AF65-F5344CB8AC3E}">
        <p14:creationId xmlns:p14="http://schemas.microsoft.com/office/powerpoint/2010/main" val="3989384693"/>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583380" y="726948"/>
            <a:ext cx="7464387" cy="497934"/>
            <a:chOff x="4099943" y="2819853"/>
            <a:chExt cx="2570275" cy="497934"/>
          </a:xfrm>
        </p:grpSpPr>
        <p:sp>
          <p:nvSpPr>
            <p:cNvPr id="4" name="平行四边形 3"/>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5" name="平行四边形 4"/>
            <p:cNvSpPr/>
            <p:nvPr/>
          </p:nvSpPr>
          <p:spPr bwMode="auto">
            <a:xfrm>
              <a:off x="4122533" y="2819853"/>
              <a:ext cx="2547685"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6" name="矩形 5"/>
            <p:cNvSpPr/>
            <p:nvPr/>
          </p:nvSpPr>
          <p:spPr>
            <a:xfrm>
              <a:off x="4216534" y="2853798"/>
              <a:ext cx="2359684" cy="400110"/>
            </a:xfrm>
            <a:prstGeom prst="rect">
              <a:avLst/>
            </a:prstGeom>
          </p:spPr>
          <p:txBody>
            <a:bodyPr wrap="square">
              <a:spAutoFit/>
            </a:bodyPr>
            <a:lstStyle/>
            <a:p>
              <a:pPr marL="0" marR="0" lvl="0" indent="0" algn="ctr" defTabSz="914400" rtl="0" eaLnBrk="1" fontAlgn="auto" latinLnBrk="0" hangingPunct="1">
                <a:lnSpc>
                  <a:spcPct val="100000"/>
                </a:lnSpc>
                <a:spcBef>
                  <a:spcPct val="50000"/>
                </a:spcBef>
                <a:spcAft>
                  <a:spcPts val="0"/>
                </a:spcAft>
                <a:buClrTx/>
                <a:buSzTx/>
                <a:buFontTx/>
                <a:buNone/>
                <a:tabLst/>
                <a:defRPr/>
              </a:pPr>
              <a:r>
                <a:rPr kumimoji="0" lang="zh-CN" altLang="en-US" sz="2000" b="1" i="0" u="none" strike="noStrike" kern="1200" cap="none" spc="0" normalizeH="0" baseline="0" noProof="0" dirty="0">
                  <a:ln>
                    <a:noFill/>
                  </a:ln>
                  <a:solidFill>
                    <a:prstClr val="black">
                      <a:lumMod val="95000"/>
                      <a:lumOff val="5000"/>
                    </a:prstClr>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策略评估：</a:t>
              </a:r>
              <a:r>
                <a:rPr kumimoji="0" lang="zh-CN" altLang="en-US" sz="2000" b="0" i="0" u="none" strike="noStrike" kern="1200" cap="none" spc="0" normalizeH="0" baseline="0" noProof="0" dirty="0">
                  <a:ln>
                    <a:noFill/>
                  </a:ln>
                  <a:solidFill>
                    <a:srgbClr val="0070C0"/>
                  </a:solidFill>
                  <a:effectLst/>
                  <a:uLnTx/>
                  <a:uFillTx/>
                  <a:latin typeface="Times New Roman" panose="02020603050405020304" pitchFamily="18" charset="0"/>
                  <a:ea typeface="黑体" panose="02010609060101010101" pitchFamily="49" charset="-122"/>
                  <a:cs typeface="Times New Roman" panose="02020603050405020304" pitchFamily="18" charset="0"/>
                </a:rPr>
                <a:t>蒙特卡洛采样</a:t>
              </a:r>
            </a:p>
          </p:txBody>
        </p:sp>
      </p:grpSp>
      <p:sp>
        <p:nvSpPr>
          <p:cNvPr id="23" name="矩形 22">
            <a:extLst>
              <a:ext uri="{FF2B5EF4-FFF2-40B4-BE49-F238E27FC236}">
                <a16:creationId xmlns:a16="http://schemas.microsoft.com/office/drawing/2014/main" id="{6F77A2E9-3941-4386-A0DF-CDEBD25143F3}"/>
              </a:ext>
            </a:extLst>
          </p:cNvPr>
          <p:cNvSpPr/>
          <p:nvPr/>
        </p:nvSpPr>
        <p:spPr>
          <a:xfrm>
            <a:off x="852473" y="129010"/>
            <a:ext cx="2441694"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二、基于价值的强化学习</a:t>
            </a:r>
          </a:p>
        </p:txBody>
      </p:sp>
      <p:grpSp>
        <p:nvGrpSpPr>
          <p:cNvPr id="34" name="组合 33">
            <a:extLst>
              <a:ext uri="{FF2B5EF4-FFF2-40B4-BE49-F238E27FC236}">
                <a16:creationId xmlns:a16="http://schemas.microsoft.com/office/drawing/2014/main" id="{0B8B6FF7-5971-41EA-BA5E-B282CD18D2C8}"/>
              </a:ext>
            </a:extLst>
          </p:cNvPr>
          <p:cNvGrpSpPr/>
          <p:nvPr/>
        </p:nvGrpSpPr>
        <p:grpSpPr>
          <a:xfrm>
            <a:off x="8175989" y="3006390"/>
            <a:ext cx="1478757" cy="1971668"/>
            <a:chOff x="8158160" y="4067172"/>
            <a:chExt cx="1971676" cy="1971668"/>
          </a:xfrm>
        </p:grpSpPr>
        <mc:AlternateContent xmlns:mc="http://schemas.openxmlformats.org/markup-compatibility/2006" xmlns:a14="http://schemas.microsoft.com/office/drawing/2010/main">
          <mc:Choice Requires="a14">
            <p:sp>
              <p:nvSpPr>
                <p:cNvPr id="35" name="矩形 34">
                  <a:extLst>
                    <a:ext uri="{FF2B5EF4-FFF2-40B4-BE49-F238E27FC236}">
                      <a16:creationId xmlns:a16="http://schemas.microsoft.com/office/drawing/2014/main" id="{668AD1B0-527F-4947-A1E6-BA6E2A74E083}"/>
                    </a:ext>
                  </a:extLst>
                </p:cNvPr>
                <p:cNvSpPr/>
                <p:nvPr/>
              </p:nvSpPr>
              <p:spPr>
                <a:xfrm>
                  <a:off x="8158162" y="4067173"/>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ea typeface="黑体" pitchFamily="49" charset="-122"/>
                                <a:cs typeface="+mn-cs"/>
                              </a:rPr>
                            </m:ctrlPr>
                          </m:sSubPr>
                          <m:e>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ea typeface="黑体" pitchFamily="49" charset="-122"/>
                                <a:cs typeface="+mn-cs"/>
                              </a:rPr>
                              <m:t>𝑠</m:t>
                            </m:r>
                          </m:e>
                          <m:sub>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ea typeface="黑体" pitchFamily="49" charset="-122"/>
                                <a:cs typeface="+mn-cs"/>
                              </a:rPr>
                              <m:t>7</m:t>
                            </m:r>
                          </m:sub>
                        </m:sSub>
                      </m:oMath>
                    </m:oMathPara>
                  </a14:m>
                  <a:endParaRPr kumimoji="0" lang="zh-CN" altLang="en-US" sz="1600" b="0" i="0" u="none" strike="noStrike" kern="1200" cap="none" spc="0" normalizeH="0" baseline="0" noProof="0" dirty="0">
                    <a:ln>
                      <a:noFill/>
                    </a:ln>
                    <a:solidFill>
                      <a:prstClr val="black"/>
                    </a:solidFill>
                    <a:effectLst/>
                    <a:uLnTx/>
                    <a:uFillTx/>
                    <a:latin typeface="Calibri"/>
                    <a:ea typeface="黑体" pitchFamily="49" charset="-122"/>
                    <a:cs typeface="+mn-cs"/>
                  </a:endParaRPr>
                </a:p>
              </p:txBody>
            </p:sp>
          </mc:Choice>
          <mc:Fallback xmlns="">
            <p:sp>
              <p:nvSpPr>
                <p:cNvPr id="35" name="矩形 34">
                  <a:extLst>
                    <a:ext uri="{FF2B5EF4-FFF2-40B4-BE49-F238E27FC236}">
                      <a16:creationId xmlns:a16="http://schemas.microsoft.com/office/drawing/2014/main" id="{668AD1B0-527F-4947-A1E6-BA6E2A74E083}"/>
                    </a:ext>
                  </a:extLst>
                </p:cNvPr>
                <p:cNvSpPr>
                  <a:spLocks noRot="1" noChangeAspect="1" noMove="1" noResize="1" noEditPoints="1" noAdjustHandles="1" noChangeArrowheads="1" noChangeShapeType="1" noTextEdit="1"/>
                </p:cNvSpPr>
                <p:nvPr/>
              </p:nvSpPr>
              <p:spPr>
                <a:xfrm>
                  <a:off x="8158162" y="4067173"/>
                  <a:ext cx="657225" cy="657225"/>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6" name="矩形 35">
                  <a:extLst>
                    <a:ext uri="{FF2B5EF4-FFF2-40B4-BE49-F238E27FC236}">
                      <a16:creationId xmlns:a16="http://schemas.microsoft.com/office/drawing/2014/main" id="{7FFF98B1-41D6-41E2-B99C-43E2460327C7}"/>
                    </a:ext>
                  </a:extLst>
                </p:cNvPr>
                <p:cNvSpPr/>
                <p:nvPr/>
              </p:nvSpPr>
              <p:spPr>
                <a:xfrm>
                  <a:off x="8815386" y="4067173"/>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ea typeface="黑体" pitchFamily="49" charset="-122"/>
                                <a:cs typeface="+mn-cs"/>
                              </a:rPr>
                            </m:ctrlPr>
                          </m:sSubPr>
                          <m:e>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ea typeface="黑体" pitchFamily="49" charset="-122"/>
                                <a:cs typeface="+mn-cs"/>
                              </a:rPr>
                              <m:t>𝑠</m:t>
                            </m:r>
                          </m:e>
                          <m:sub>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ea typeface="黑体" pitchFamily="49" charset="-122"/>
                                <a:cs typeface="+mn-cs"/>
                              </a:rPr>
                              <m:t>8</m:t>
                            </m:r>
                          </m:sub>
                        </m:sSub>
                      </m:oMath>
                    </m:oMathPara>
                  </a14:m>
                  <a:endParaRPr kumimoji="0" lang="zh-CN" altLang="en-US" sz="1600" b="0" i="0" u="none" strike="noStrike" kern="1200" cap="none" spc="0" normalizeH="0" baseline="0" noProof="0" dirty="0">
                    <a:ln>
                      <a:noFill/>
                    </a:ln>
                    <a:solidFill>
                      <a:prstClr val="black"/>
                    </a:solidFill>
                    <a:effectLst/>
                    <a:uLnTx/>
                    <a:uFillTx/>
                    <a:latin typeface="Calibri"/>
                    <a:ea typeface="黑体" pitchFamily="49" charset="-122"/>
                    <a:cs typeface="+mn-cs"/>
                  </a:endParaRPr>
                </a:p>
              </p:txBody>
            </p:sp>
          </mc:Choice>
          <mc:Fallback xmlns="">
            <p:sp>
              <p:nvSpPr>
                <p:cNvPr id="36" name="矩形 35">
                  <a:extLst>
                    <a:ext uri="{FF2B5EF4-FFF2-40B4-BE49-F238E27FC236}">
                      <a16:creationId xmlns:a16="http://schemas.microsoft.com/office/drawing/2014/main" id="{7FFF98B1-41D6-41E2-B99C-43E2460327C7}"/>
                    </a:ext>
                  </a:extLst>
                </p:cNvPr>
                <p:cNvSpPr>
                  <a:spLocks noRot="1" noChangeAspect="1" noMove="1" noResize="1" noEditPoints="1" noAdjustHandles="1" noChangeArrowheads="1" noChangeShapeType="1" noTextEdit="1"/>
                </p:cNvSpPr>
                <p:nvPr/>
              </p:nvSpPr>
              <p:spPr>
                <a:xfrm>
                  <a:off x="8815386" y="4067173"/>
                  <a:ext cx="657225" cy="657225"/>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7" name="矩形 36">
                  <a:extLst>
                    <a:ext uri="{FF2B5EF4-FFF2-40B4-BE49-F238E27FC236}">
                      <a16:creationId xmlns:a16="http://schemas.microsoft.com/office/drawing/2014/main" id="{89C36137-F893-40D8-B5D1-531352B055C4}"/>
                    </a:ext>
                  </a:extLst>
                </p:cNvPr>
                <p:cNvSpPr/>
                <p:nvPr/>
              </p:nvSpPr>
              <p:spPr>
                <a:xfrm>
                  <a:off x="9472611" y="4067172"/>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ea typeface="黑体" pitchFamily="49" charset="-122"/>
                                <a:cs typeface="+mn-cs"/>
                              </a:rPr>
                            </m:ctrlPr>
                          </m:sSubPr>
                          <m:e>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ea typeface="黑体" pitchFamily="49" charset="-122"/>
                                <a:cs typeface="+mn-cs"/>
                              </a:rPr>
                              <m:t>𝑠</m:t>
                            </m:r>
                          </m:e>
                          <m:sub>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ea typeface="黑体" pitchFamily="49" charset="-122"/>
                                <a:cs typeface="+mn-cs"/>
                              </a:rPr>
                              <m:t>9</m:t>
                            </m:r>
                          </m:sub>
                        </m:sSub>
                      </m:oMath>
                    </m:oMathPara>
                  </a14:m>
                  <a:endParaRPr kumimoji="0" lang="zh-CN" altLang="en-US" sz="1600" b="0" i="0" u="none" strike="noStrike" kern="1200" cap="none" spc="0" normalizeH="0" baseline="0" noProof="0" dirty="0">
                    <a:ln>
                      <a:noFill/>
                    </a:ln>
                    <a:solidFill>
                      <a:prstClr val="black"/>
                    </a:solidFill>
                    <a:effectLst/>
                    <a:uLnTx/>
                    <a:uFillTx/>
                    <a:latin typeface="Calibri"/>
                    <a:ea typeface="黑体" pitchFamily="49" charset="-122"/>
                    <a:cs typeface="+mn-cs"/>
                  </a:endParaRPr>
                </a:p>
              </p:txBody>
            </p:sp>
          </mc:Choice>
          <mc:Fallback xmlns="">
            <p:sp>
              <p:nvSpPr>
                <p:cNvPr id="37" name="矩形 36">
                  <a:extLst>
                    <a:ext uri="{FF2B5EF4-FFF2-40B4-BE49-F238E27FC236}">
                      <a16:creationId xmlns:a16="http://schemas.microsoft.com/office/drawing/2014/main" id="{89C36137-F893-40D8-B5D1-531352B055C4}"/>
                    </a:ext>
                  </a:extLst>
                </p:cNvPr>
                <p:cNvSpPr>
                  <a:spLocks noRot="1" noChangeAspect="1" noMove="1" noResize="1" noEditPoints="1" noAdjustHandles="1" noChangeArrowheads="1" noChangeShapeType="1" noTextEdit="1"/>
                </p:cNvSpPr>
                <p:nvPr/>
              </p:nvSpPr>
              <p:spPr>
                <a:xfrm>
                  <a:off x="9472611" y="4067172"/>
                  <a:ext cx="657225" cy="657225"/>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8" name="矩形 37">
                  <a:extLst>
                    <a:ext uri="{FF2B5EF4-FFF2-40B4-BE49-F238E27FC236}">
                      <a16:creationId xmlns:a16="http://schemas.microsoft.com/office/drawing/2014/main" id="{EEE9EAEF-A8CF-4E76-94BB-CAC220386E1D}"/>
                    </a:ext>
                  </a:extLst>
                </p:cNvPr>
                <p:cNvSpPr/>
                <p:nvPr/>
              </p:nvSpPr>
              <p:spPr>
                <a:xfrm>
                  <a:off x="8158161" y="4724396"/>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ea typeface="黑体" pitchFamily="49" charset="-122"/>
                                <a:cs typeface="+mn-cs"/>
                              </a:rPr>
                            </m:ctrlPr>
                          </m:sSubPr>
                          <m:e>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ea typeface="黑体" pitchFamily="49" charset="-122"/>
                                <a:cs typeface="+mn-cs"/>
                              </a:rPr>
                              <m:t>𝑠</m:t>
                            </m:r>
                          </m:e>
                          <m:sub>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ea typeface="黑体" pitchFamily="49" charset="-122"/>
                                <a:cs typeface="+mn-cs"/>
                              </a:rPr>
                              <m:t>4</m:t>
                            </m:r>
                          </m:sub>
                        </m:sSub>
                      </m:oMath>
                    </m:oMathPara>
                  </a14:m>
                  <a:endParaRPr kumimoji="0" lang="zh-CN" altLang="en-US" sz="1600" b="0" i="0" u="none" strike="noStrike" kern="1200" cap="none" spc="0" normalizeH="0" baseline="0" noProof="0" dirty="0">
                    <a:ln>
                      <a:noFill/>
                    </a:ln>
                    <a:solidFill>
                      <a:prstClr val="black"/>
                    </a:solidFill>
                    <a:effectLst/>
                    <a:uLnTx/>
                    <a:uFillTx/>
                    <a:latin typeface="Calibri"/>
                    <a:ea typeface="黑体" pitchFamily="49" charset="-122"/>
                    <a:cs typeface="+mn-cs"/>
                  </a:endParaRPr>
                </a:p>
              </p:txBody>
            </p:sp>
          </mc:Choice>
          <mc:Fallback xmlns="">
            <p:sp>
              <p:nvSpPr>
                <p:cNvPr id="38" name="矩形 37">
                  <a:extLst>
                    <a:ext uri="{FF2B5EF4-FFF2-40B4-BE49-F238E27FC236}">
                      <a16:creationId xmlns:a16="http://schemas.microsoft.com/office/drawing/2014/main" id="{EEE9EAEF-A8CF-4E76-94BB-CAC220386E1D}"/>
                    </a:ext>
                  </a:extLst>
                </p:cNvPr>
                <p:cNvSpPr>
                  <a:spLocks noRot="1" noChangeAspect="1" noMove="1" noResize="1" noEditPoints="1" noAdjustHandles="1" noChangeArrowheads="1" noChangeShapeType="1" noTextEdit="1"/>
                </p:cNvSpPr>
                <p:nvPr/>
              </p:nvSpPr>
              <p:spPr>
                <a:xfrm>
                  <a:off x="8158161" y="4724396"/>
                  <a:ext cx="657225" cy="657225"/>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9" name="矩形 38">
                  <a:extLst>
                    <a:ext uri="{FF2B5EF4-FFF2-40B4-BE49-F238E27FC236}">
                      <a16:creationId xmlns:a16="http://schemas.microsoft.com/office/drawing/2014/main" id="{3AD8DA39-7CF4-4C14-A064-20C2A5AD6AB0}"/>
                    </a:ext>
                  </a:extLst>
                </p:cNvPr>
                <p:cNvSpPr/>
                <p:nvPr/>
              </p:nvSpPr>
              <p:spPr>
                <a:xfrm>
                  <a:off x="8815385" y="4724393"/>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ea typeface="黑体" pitchFamily="49" charset="-122"/>
                                <a:cs typeface="+mn-cs"/>
                              </a:rPr>
                            </m:ctrlPr>
                          </m:sSubPr>
                          <m:e>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ea typeface="黑体" pitchFamily="49" charset="-122"/>
                                <a:cs typeface="+mn-cs"/>
                              </a:rPr>
                              <m:t>𝑠</m:t>
                            </m:r>
                          </m:e>
                          <m:sub>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ea typeface="黑体" pitchFamily="49" charset="-122"/>
                                <a:cs typeface="+mn-cs"/>
                              </a:rPr>
                              <m:t>5</m:t>
                            </m:r>
                          </m:sub>
                        </m:sSub>
                      </m:oMath>
                    </m:oMathPara>
                  </a14:m>
                  <a:endParaRPr kumimoji="0" lang="zh-CN" altLang="en-US" sz="1600" b="0" i="0" u="none" strike="noStrike" kern="1200" cap="none" spc="0" normalizeH="0" baseline="0" noProof="0" dirty="0">
                    <a:ln>
                      <a:noFill/>
                    </a:ln>
                    <a:solidFill>
                      <a:prstClr val="black"/>
                    </a:solidFill>
                    <a:effectLst/>
                    <a:uLnTx/>
                    <a:uFillTx/>
                    <a:latin typeface="Calibri"/>
                    <a:ea typeface="黑体" pitchFamily="49" charset="-122"/>
                    <a:cs typeface="+mn-cs"/>
                  </a:endParaRPr>
                </a:p>
              </p:txBody>
            </p:sp>
          </mc:Choice>
          <mc:Fallback xmlns="">
            <p:sp>
              <p:nvSpPr>
                <p:cNvPr id="39" name="矩形 38">
                  <a:extLst>
                    <a:ext uri="{FF2B5EF4-FFF2-40B4-BE49-F238E27FC236}">
                      <a16:creationId xmlns:a16="http://schemas.microsoft.com/office/drawing/2014/main" id="{3AD8DA39-7CF4-4C14-A064-20C2A5AD6AB0}"/>
                    </a:ext>
                  </a:extLst>
                </p:cNvPr>
                <p:cNvSpPr>
                  <a:spLocks noRot="1" noChangeAspect="1" noMove="1" noResize="1" noEditPoints="1" noAdjustHandles="1" noChangeArrowheads="1" noChangeShapeType="1" noTextEdit="1"/>
                </p:cNvSpPr>
                <p:nvPr/>
              </p:nvSpPr>
              <p:spPr>
                <a:xfrm>
                  <a:off x="8815385" y="4724393"/>
                  <a:ext cx="657225" cy="657225"/>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 name="矩形 39">
                  <a:extLst>
                    <a:ext uri="{FF2B5EF4-FFF2-40B4-BE49-F238E27FC236}">
                      <a16:creationId xmlns:a16="http://schemas.microsoft.com/office/drawing/2014/main" id="{BA850761-582A-4CD4-93DF-F8CC135D373A}"/>
                    </a:ext>
                  </a:extLst>
                </p:cNvPr>
                <p:cNvSpPr/>
                <p:nvPr/>
              </p:nvSpPr>
              <p:spPr>
                <a:xfrm>
                  <a:off x="9472595" y="4719517"/>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ea typeface="黑体" pitchFamily="49" charset="-122"/>
                                <a:cs typeface="+mn-cs"/>
                              </a:rPr>
                            </m:ctrlPr>
                          </m:sSubPr>
                          <m:e>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ea typeface="黑体" pitchFamily="49" charset="-122"/>
                                <a:cs typeface="+mn-cs"/>
                              </a:rPr>
                              <m:t>𝑠</m:t>
                            </m:r>
                          </m:e>
                          <m:sub>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ea typeface="黑体" pitchFamily="49" charset="-122"/>
                                <a:cs typeface="+mn-cs"/>
                              </a:rPr>
                              <m:t>6</m:t>
                            </m:r>
                          </m:sub>
                        </m:sSub>
                      </m:oMath>
                    </m:oMathPara>
                  </a14:m>
                  <a:endParaRPr kumimoji="0" lang="zh-CN" altLang="en-US" sz="1600" b="0" i="0" u="none" strike="noStrike" kern="1200" cap="none" spc="0" normalizeH="0" baseline="0" noProof="0" dirty="0">
                    <a:ln>
                      <a:noFill/>
                    </a:ln>
                    <a:solidFill>
                      <a:prstClr val="black"/>
                    </a:solidFill>
                    <a:effectLst/>
                    <a:uLnTx/>
                    <a:uFillTx/>
                    <a:latin typeface="Calibri"/>
                    <a:ea typeface="黑体" pitchFamily="49" charset="-122"/>
                    <a:cs typeface="+mn-cs"/>
                  </a:endParaRPr>
                </a:p>
              </p:txBody>
            </p:sp>
          </mc:Choice>
          <mc:Fallback xmlns="">
            <p:sp>
              <p:nvSpPr>
                <p:cNvPr id="40" name="矩形 39">
                  <a:extLst>
                    <a:ext uri="{FF2B5EF4-FFF2-40B4-BE49-F238E27FC236}">
                      <a16:creationId xmlns:a16="http://schemas.microsoft.com/office/drawing/2014/main" id="{BA850761-582A-4CD4-93DF-F8CC135D373A}"/>
                    </a:ext>
                  </a:extLst>
                </p:cNvPr>
                <p:cNvSpPr>
                  <a:spLocks noRot="1" noChangeAspect="1" noMove="1" noResize="1" noEditPoints="1" noAdjustHandles="1" noChangeArrowheads="1" noChangeShapeType="1" noTextEdit="1"/>
                </p:cNvSpPr>
                <p:nvPr/>
              </p:nvSpPr>
              <p:spPr>
                <a:xfrm>
                  <a:off x="9472595" y="4719517"/>
                  <a:ext cx="657225" cy="657225"/>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1" name="矩形 40">
                  <a:extLst>
                    <a:ext uri="{FF2B5EF4-FFF2-40B4-BE49-F238E27FC236}">
                      <a16:creationId xmlns:a16="http://schemas.microsoft.com/office/drawing/2014/main" id="{B68CB7D6-396E-49AC-9220-243AEF8A4C77}"/>
                    </a:ext>
                  </a:extLst>
                </p:cNvPr>
                <p:cNvSpPr/>
                <p:nvPr/>
              </p:nvSpPr>
              <p:spPr>
                <a:xfrm>
                  <a:off x="8158160" y="5376742"/>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ea typeface="黑体" pitchFamily="49" charset="-122"/>
                                <a:cs typeface="+mn-cs"/>
                              </a:rPr>
                            </m:ctrlPr>
                          </m:sSubPr>
                          <m:e>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ea typeface="黑体" pitchFamily="49" charset="-122"/>
                                <a:cs typeface="+mn-cs"/>
                              </a:rPr>
                              <m:t>𝑠</m:t>
                            </m:r>
                          </m:e>
                          <m:sub>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ea typeface="黑体" pitchFamily="49" charset="-122"/>
                                <a:cs typeface="+mn-cs"/>
                              </a:rPr>
                              <m:t>1</m:t>
                            </m:r>
                          </m:sub>
                        </m:sSub>
                      </m:oMath>
                    </m:oMathPara>
                  </a14:m>
                  <a:endParaRPr kumimoji="0" lang="zh-CN" altLang="en-US" sz="1600" b="0" i="0" u="none" strike="noStrike" kern="1200" cap="none" spc="0" normalizeH="0" baseline="0" noProof="0" dirty="0">
                    <a:ln>
                      <a:noFill/>
                    </a:ln>
                    <a:solidFill>
                      <a:prstClr val="black"/>
                    </a:solidFill>
                    <a:effectLst/>
                    <a:uLnTx/>
                    <a:uFillTx/>
                    <a:latin typeface="Calibri"/>
                    <a:ea typeface="黑体" pitchFamily="49" charset="-122"/>
                    <a:cs typeface="+mn-cs"/>
                  </a:endParaRPr>
                </a:p>
              </p:txBody>
            </p:sp>
          </mc:Choice>
          <mc:Fallback xmlns="">
            <p:sp>
              <p:nvSpPr>
                <p:cNvPr id="41" name="矩形 40">
                  <a:extLst>
                    <a:ext uri="{FF2B5EF4-FFF2-40B4-BE49-F238E27FC236}">
                      <a16:creationId xmlns:a16="http://schemas.microsoft.com/office/drawing/2014/main" id="{B68CB7D6-396E-49AC-9220-243AEF8A4C77}"/>
                    </a:ext>
                  </a:extLst>
                </p:cNvPr>
                <p:cNvSpPr>
                  <a:spLocks noRot="1" noChangeAspect="1" noMove="1" noResize="1" noEditPoints="1" noAdjustHandles="1" noChangeArrowheads="1" noChangeShapeType="1" noTextEdit="1"/>
                </p:cNvSpPr>
                <p:nvPr/>
              </p:nvSpPr>
              <p:spPr>
                <a:xfrm>
                  <a:off x="8158160" y="5376742"/>
                  <a:ext cx="657225" cy="657225"/>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2" name="矩形 41">
                  <a:extLst>
                    <a:ext uri="{FF2B5EF4-FFF2-40B4-BE49-F238E27FC236}">
                      <a16:creationId xmlns:a16="http://schemas.microsoft.com/office/drawing/2014/main" id="{A2C27513-3129-4AB8-81A8-DBCE76FF0311}"/>
                    </a:ext>
                  </a:extLst>
                </p:cNvPr>
                <p:cNvSpPr/>
                <p:nvPr/>
              </p:nvSpPr>
              <p:spPr>
                <a:xfrm>
                  <a:off x="8815338" y="5381615"/>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ea typeface="黑体" pitchFamily="49" charset="-122"/>
                                <a:cs typeface="+mn-cs"/>
                              </a:rPr>
                            </m:ctrlPr>
                          </m:sSubPr>
                          <m:e>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ea typeface="黑体" pitchFamily="49" charset="-122"/>
                                <a:cs typeface="+mn-cs"/>
                              </a:rPr>
                              <m:t>𝑠</m:t>
                            </m:r>
                          </m:e>
                          <m:sub>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ea typeface="黑体" pitchFamily="49" charset="-122"/>
                                <a:cs typeface="+mn-cs"/>
                              </a:rPr>
                              <m:t>2</m:t>
                            </m:r>
                          </m:sub>
                        </m:sSub>
                      </m:oMath>
                    </m:oMathPara>
                  </a14:m>
                  <a:endParaRPr kumimoji="0" lang="zh-CN" altLang="en-US" sz="1600" b="0" i="0" u="none" strike="noStrike" kern="1200" cap="none" spc="0" normalizeH="0" baseline="0" noProof="0" dirty="0">
                    <a:ln>
                      <a:noFill/>
                    </a:ln>
                    <a:solidFill>
                      <a:prstClr val="black"/>
                    </a:solidFill>
                    <a:effectLst/>
                    <a:uLnTx/>
                    <a:uFillTx/>
                    <a:latin typeface="Calibri"/>
                    <a:ea typeface="黑体" pitchFamily="49" charset="-122"/>
                    <a:cs typeface="+mn-cs"/>
                  </a:endParaRPr>
                </a:p>
              </p:txBody>
            </p:sp>
          </mc:Choice>
          <mc:Fallback xmlns="">
            <p:sp>
              <p:nvSpPr>
                <p:cNvPr id="42" name="矩形 41">
                  <a:extLst>
                    <a:ext uri="{FF2B5EF4-FFF2-40B4-BE49-F238E27FC236}">
                      <a16:creationId xmlns:a16="http://schemas.microsoft.com/office/drawing/2014/main" id="{A2C27513-3129-4AB8-81A8-DBCE76FF0311}"/>
                    </a:ext>
                  </a:extLst>
                </p:cNvPr>
                <p:cNvSpPr>
                  <a:spLocks noRot="1" noChangeAspect="1" noMove="1" noResize="1" noEditPoints="1" noAdjustHandles="1" noChangeArrowheads="1" noChangeShapeType="1" noTextEdit="1"/>
                </p:cNvSpPr>
                <p:nvPr/>
              </p:nvSpPr>
              <p:spPr>
                <a:xfrm>
                  <a:off x="8815338" y="5381615"/>
                  <a:ext cx="657225" cy="657225"/>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3" name="矩形 42">
                  <a:extLst>
                    <a:ext uri="{FF2B5EF4-FFF2-40B4-BE49-F238E27FC236}">
                      <a16:creationId xmlns:a16="http://schemas.microsoft.com/office/drawing/2014/main" id="{3FD4BF93-9775-4E59-938E-33D813D625F9}"/>
                    </a:ext>
                  </a:extLst>
                </p:cNvPr>
                <p:cNvSpPr/>
                <p:nvPr/>
              </p:nvSpPr>
              <p:spPr>
                <a:xfrm>
                  <a:off x="9472546" y="5376741"/>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ea typeface="黑体" pitchFamily="49" charset="-122"/>
                                <a:cs typeface="+mn-cs"/>
                              </a:rPr>
                            </m:ctrlPr>
                          </m:sSubPr>
                          <m:e>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ea typeface="黑体" pitchFamily="49" charset="-122"/>
                                <a:cs typeface="+mn-cs"/>
                              </a:rPr>
                              <m:t>𝑠</m:t>
                            </m:r>
                          </m:e>
                          <m:sub>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ea typeface="黑体" pitchFamily="49" charset="-122"/>
                                <a:cs typeface="+mn-cs"/>
                              </a:rPr>
                              <m:t>3</m:t>
                            </m:r>
                          </m:sub>
                        </m:sSub>
                      </m:oMath>
                    </m:oMathPara>
                  </a14:m>
                  <a:endParaRPr kumimoji="0" lang="zh-CN" altLang="en-US" sz="1600" b="0" i="0" u="none" strike="noStrike" kern="1200" cap="none" spc="0" normalizeH="0" baseline="0" noProof="0" dirty="0">
                    <a:ln>
                      <a:noFill/>
                    </a:ln>
                    <a:solidFill>
                      <a:prstClr val="black"/>
                    </a:solidFill>
                    <a:effectLst/>
                    <a:uLnTx/>
                    <a:uFillTx/>
                    <a:latin typeface="Calibri"/>
                    <a:ea typeface="黑体" pitchFamily="49" charset="-122"/>
                    <a:cs typeface="+mn-cs"/>
                  </a:endParaRPr>
                </a:p>
              </p:txBody>
            </p:sp>
          </mc:Choice>
          <mc:Fallback xmlns="">
            <p:sp>
              <p:nvSpPr>
                <p:cNvPr id="43" name="矩形 42">
                  <a:extLst>
                    <a:ext uri="{FF2B5EF4-FFF2-40B4-BE49-F238E27FC236}">
                      <a16:creationId xmlns:a16="http://schemas.microsoft.com/office/drawing/2014/main" id="{3FD4BF93-9775-4E59-938E-33D813D625F9}"/>
                    </a:ext>
                  </a:extLst>
                </p:cNvPr>
                <p:cNvSpPr>
                  <a:spLocks noRot="1" noChangeAspect="1" noMove="1" noResize="1" noEditPoints="1" noAdjustHandles="1" noChangeArrowheads="1" noChangeShapeType="1" noTextEdit="1"/>
                </p:cNvSpPr>
                <p:nvPr/>
              </p:nvSpPr>
              <p:spPr>
                <a:xfrm>
                  <a:off x="9472546" y="5376741"/>
                  <a:ext cx="657225" cy="657225"/>
                </a:xfrm>
                <a:prstGeom prst="rect">
                  <a:avLst/>
                </a:prstGeom>
                <a:blipFill>
                  <a:blip r:embed="rId11"/>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44" name="文本框 43">
                <a:extLst>
                  <a:ext uri="{FF2B5EF4-FFF2-40B4-BE49-F238E27FC236}">
                    <a16:creationId xmlns:a16="http://schemas.microsoft.com/office/drawing/2014/main" id="{8BDBA699-28D2-49BF-BA93-EC307DCCFC66}"/>
                  </a:ext>
                </a:extLst>
              </p:cNvPr>
              <p:cNvSpPr txBox="1"/>
              <p:nvPr/>
            </p:nvSpPr>
            <p:spPr>
              <a:xfrm>
                <a:off x="2399395" y="1602161"/>
                <a:ext cx="7600681" cy="1186672"/>
              </a:xfrm>
              <a:prstGeom prst="rect">
                <a:avLst/>
              </a:prstGeom>
              <a:noFill/>
              <a:ln>
                <a:solidFill>
                  <a:schemeClr val="tx1"/>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选择不同的起始状态，按照当前策略</a:t>
                </a:r>
                <a14:m>
                  <m:oMath xmlns:m="http://schemas.openxmlformats.org/officeDocument/2006/math">
                    <m:r>
                      <a:rPr kumimoji="0" lang="en-US" altLang="zh-CN" sz="1600" b="1" i="1" u="none" strike="noStrike" kern="1200" cap="none" spc="0" normalizeH="0" baseline="0" noProof="0" smtClean="0">
                        <a:ln>
                          <a:noFill/>
                        </a:ln>
                        <a:solidFill>
                          <a:prstClr val="black"/>
                        </a:solidFill>
                        <a:effectLst/>
                        <a:uLnTx/>
                        <a:uFillTx/>
                        <a:latin typeface="Cambria Math" panose="02040503050406030204" pitchFamily="18" charset="0"/>
                        <a:ea typeface="黑体" pitchFamily="49" charset="-122"/>
                        <a:cs typeface="+mn-cs"/>
                      </a:rPr>
                      <m:t>𝝅</m:t>
                    </m:r>
                  </m:oMath>
                </a14:m>
                <a:r>
                  <a:rPr kumimoji="0" lang="zh-CN" altLang="en-US" sz="1600" b="1"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采样若干轨迹，记它们的集合为</a:t>
                </a:r>
                <a14:m>
                  <m:oMath xmlns:m="http://schemas.openxmlformats.org/officeDocument/2006/math">
                    <m:r>
                      <a:rPr kumimoji="0" lang="en-US" altLang="zh-CN" sz="1600" b="1" i="1" u="none" strike="noStrike" kern="1200" cap="none" spc="0" normalizeH="0" baseline="0" noProof="0" smtClean="0">
                        <a:ln>
                          <a:noFill/>
                        </a:ln>
                        <a:solidFill>
                          <a:prstClr val="black"/>
                        </a:solidFill>
                        <a:effectLst/>
                        <a:uLnTx/>
                        <a:uFillTx/>
                        <a:latin typeface="Cambria Math" panose="02040503050406030204" pitchFamily="18" charset="0"/>
                        <a:ea typeface="黑体" pitchFamily="49" charset="-122"/>
                        <a:cs typeface="+mn-cs"/>
                      </a:rPr>
                      <m:t>𝑫</m:t>
                    </m:r>
                  </m:oMath>
                </a14:m>
                <a:endParaRPr kumimoji="0" lang="en-US" altLang="zh-CN" sz="1600" b="1"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枚举</a:t>
                </a:r>
                <a14:m>
                  <m:oMath xmlns:m="http://schemas.openxmlformats.org/officeDocument/2006/math">
                    <m:r>
                      <a:rPr kumimoji="0" lang="en-US" altLang="zh-CN" sz="1600" b="1" i="1" u="none" strike="noStrike" kern="1200" cap="none" spc="0" normalizeH="0" baseline="0" noProof="0" smtClean="0">
                        <a:ln>
                          <a:noFill/>
                        </a:ln>
                        <a:solidFill>
                          <a:prstClr val="black"/>
                        </a:solidFill>
                        <a:effectLst/>
                        <a:uLnTx/>
                        <a:uFillTx/>
                        <a:latin typeface="Cambria Math" panose="02040503050406030204" pitchFamily="18" charset="0"/>
                        <a:ea typeface="黑体" pitchFamily="49" charset="-122"/>
                        <a:cs typeface="+mn-cs"/>
                      </a:rPr>
                      <m:t>𝒔</m:t>
                    </m:r>
                    <m:r>
                      <a:rPr kumimoji="0" lang="en-US" altLang="zh-CN" sz="1600" b="1" i="1" u="none" strike="noStrike" kern="1200" cap="none" spc="0" normalizeH="0" baseline="0" noProof="0" smtClean="0">
                        <a:ln>
                          <a:noFill/>
                        </a:ln>
                        <a:solidFill>
                          <a:prstClr val="black"/>
                        </a:solidFill>
                        <a:effectLst/>
                        <a:uLnTx/>
                        <a:uFillTx/>
                        <a:latin typeface="Cambria Math" panose="02040503050406030204" pitchFamily="18" charset="0"/>
                        <a:ea typeface="黑体" pitchFamily="49" charset="-122"/>
                        <a:cs typeface="+mn-cs"/>
                      </a:rPr>
                      <m:t>∈</m:t>
                    </m:r>
                    <m:r>
                      <a:rPr kumimoji="0" lang="en-US" altLang="zh-CN" sz="1600" b="1" i="1" u="none" strike="noStrike" kern="1200" cap="none" spc="0" normalizeH="0" baseline="0" noProof="0" smtClean="0">
                        <a:ln>
                          <a:noFill/>
                        </a:ln>
                        <a:solidFill>
                          <a:prstClr val="black"/>
                        </a:solidFill>
                        <a:effectLst/>
                        <a:uLnTx/>
                        <a:uFillTx/>
                        <a:latin typeface="Cambria Math" panose="02040503050406030204" pitchFamily="18" charset="0"/>
                        <a:ea typeface="黑体" pitchFamily="49" charset="-122"/>
                        <a:cs typeface="+mn-cs"/>
                      </a:rPr>
                      <m:t>𝑺</m:t>
                    </m:r>
                  </m:oMath>
                </a14:m>
                <a:endParaRPr kumimoji="0" lang="en-US" altLang="zh-CN" sz="1600" b="1"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        </a:t>
                </a:r>
                <a:r>
                  <a:rPr kumimoji="0" lang="zh-CN" altLang="en-US" sz="1600" b="1"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计算</a:t>
                </a:r>
                <a14:m>
                  <m:oMath xmlns:m="http://schemas.openxmlformats.org/officeDocument/2006/math">
                    <m:r>
                      <a:rPr kumimoji="0" lang="en-US" altLang="zh-CN" sz="1600" b="1" i="1" u="none" strike="noStrike" kern="1200" cap="none" spc="0" normalizeH="0" baseline="0" noProof="0" smtClean="0">
                        <a:ln>
                          <a:noFill/>
                        </a:ln>
                        <a:solidFill>
                          <a:prstClr val="black"/>
                        </a:solidFill>
                        <a:effectLst/>
                        <a:uLnTx/>
                        <a:uFillTx/>
                        <a:latin typeface="Cambria Math" panose="02040503050406030204" pitchFamily="18" charset="0"/>
                        <a:ea typeface="黑体" pitchFamily="49" charset="-122"/>
                        <a:cs typeface="+mn-cs"/>
                      </a:rPr>
                      <m:t>𝑫</m:t>
                    </m:r>
                  </m:oMath>
                </a14:m>
                <a:r>
                  <a:rPr kumimoji="0" lang="zh-CN" altLang="en-US" sz="1600" b="1"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中</a:t>
                </a:r>
                <a14:m>
                  <m:oMath xmlns:m="http://schemas.openxmlformats.org/officeDocument/2006/math">
                    <m:r>
                      <a:rPr kumimoji="0" lang="en-US" altLang="zh-CN" sz="1600" b="1" i="1" u="none" strike="noStrike" kern="1200" cap="none" spc="0" normalizeH="0" baseline="0" noProof="0" dirty="0" smtClean="0">
                        <a:ln>
                          <a:noFill/>
                        </a:ln>
                        <a:solidFill>
                          <a:prstClr val="black"/>
                        </a:solidFill>
                        <a:effectLst/>
                        <a:uLnTx/>
                        <a:uFillTx/>
                        <a:latin typeface="Cambria Math" panose="02040503050406030204" pitchFamily="18" charset="0"/>
                        <a:ea typeface="黑体" pitchFamily="49" charset="-122"/>
                        <a:cs typeface="+mn-cs"/>
                      </a:rPr>
                      <m:t>𝒔</m:t>
                    </m:r>
                  </m:oMath>
                </a14:m>
                <a:r>
                  <a:rPr kumimoji="0" lang="zh-CN" altLang="en-US" sz="1600" b="1"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每次出现时对应的反馈</a:t>
                </a:r>
                <a14:m>
                  <m:oMath xmlns:m="http://schemas.openxmlformats.org/officeDocument/2006/math">
                    <m:sSub>
                      <m:sSubPr>
                        <m:ctrlPr>
                          <a:rPr kumimoji="0" lang="en-US" altLang="zh-CN" sz="1600" b="1" i="1" u="none" strike="noStrike" kern="1200" cap="none" spc="0" normalizeH="0" baseline="0" noProof="0" smtClean="0">
                            <a:ln>
                              <a:noFill/>
                            </a:ln>
                            <a:solidFill>
                              <a:prstClr val="black"/>
                            </a:solidFill>
                            <a:effectLst/>
                            <a:uLnTx/>
                            <a:uFillTx/>
                            <a:latin typeface="Cambria Math" panose="02040503050406030204" pitchFamily="18" charset="0"/>
                            <a:ea typeface="黑体" pitchFamily="49" charset="-122"/>
                            <a:cs typeface="+mn-cs"/>
                          </a:rPr>
                        </m:ctrlPr>
                      </m:sSubPr>
                      <m:e>
                        <m:r>
                          <a:rPr kumimoji="0" lang="en-US" altLang="zh-CN" sz="1600" b="1" i="1" u="none" strike="noStrike" kern="1200" cap="none" spc="0" normalizeH="0" baseline="0" noProof="0" smtClean="0">
                            <a:ln>
                              <a:noFill/>
                            </a:ln>
                            <a:solidFill>
                              <a:prstClr val="black"/>
                            </a:solidFill>
                            <a:effectLst/>
                            <a:uLnTx/>
                            <a:uFillTx/>
                            <a:latin typeface="Cambria Math" panose="02040503050406030204" pitchFamily="18" charset="0"/>
                            <a:ea typeface="黑体" pitchFamily="49" charset="-122"/>
                            <a:cs typeface="+mn-cs"/>
                          </a:rPr>
                          <m:t>𝑮</m:t>
                        </m:r>
                      </m:e>
                      <m:sub>
                        <m:r>
                          <a:rPr kumimoji="0" lang="en-US" altLang="zh-CN" sz="1600" b="1" i="1" u="none" strike="noStrike" kern="1200" cap="none" spc="0" normalizeH="0" baseline="0" noProof="0" smtClean="0">
                            <a:ln>
                              <a:noFill/>
                            </a:ln>
                            <a:solidFill>
                              <a:prstClr val="black"/>
                            </a:solidFill>
                            <a:effectLst/>
                            <a:uLnTx/>
                            <a:uFillTx/>
                            <a:latin typeface="Cambria Math" panose="02040503050406030204" pitchFamily="18" charset="0"/>
                            <a:ea typeface="黑体" pitchFamily="49" charset="-122"/>
                            <a:cs typeface="+mn-cs"/>
                          </a:rPr>
                          <m:t>𝟏</m:t>
                        </m:r>
                      </m:sub>
                    </m:sSub>
                    <m:r>
                      <a:rPr kumimoji="0" lang="en-US" altLang="zh-CN" sz="1600" b="1" i="1" u="none" strike="noStrike" kern="1200" cap="none" spc="0" normalizeH="0" baseline="0" noProof="0" smtClean="0">
                        <a:ln>
                          <a:noFill/>
                        </a:ln>
                        <a:solidFill>
                          <a:prstClr val="black"/>
                        </a:solidFill>
                        <a:effectLst/>
                        <a:uLnTx/>
                        <a:uFillTx/>
                        <a:latin typeface="Cambria Math" panose="02040503050406030204" pitchFamily="18" charset="0"/>
                        <a:ea typeface="黑体" pitchFamily="49" charset="-122"/>
                        <a:cs typeface="+mn-cs"/>
                      </a:rPr>
                      <m:t>,</m:t>
                    </m:r>
                    <m:sSub>
                      <m:sSubPr>
                        <m:ctrlPr>
                          <a:rPr kumimoji="0" lang="en-US" altLang="zh-CN" sz="1600" b="1" i="1" u="none" strike="noStrike" kern="1200" cap="none" spc="0" normalizeH="0" baseline="0" noProof="0" smtClean="0">
                            <a:ln>
                              <a:noFill/>
                            </a:ln>
                            <a:solidFill>
                              <a:prstClr val="black"/>
                            </a:solidFill>
                            <a:effectLst/>
                            <a:uLnTx/>
                            <a:uFillTx/>
                            <a:latin typeface="Cambria Math" panose="02040503050406030204" pitchFamily="18" charset="0"/>
                            <a:ea typeface="黑体" pitchFamily="49" charset="-122"/>
                            <a:cs typeface="+mn-cs"/>
                          </a:rPr>
                        </m:ctrlPr>
                      </m:sSubPr>
                      <m:e>
                        <m:r>
                          <a:rPr kumimoji="0" lang="en-US" altLang="zh-CN" sz="1600" b="1" i="1" u="none" strike="noStrike" kern="1200" cap="none" spc="0" normalizeH="0" baseline="0" noProof="0" smtClean="0">
                            <a:ln>
                              <a:noFill/>
                            </a:ln>
                            <a:solidFill>
                              <a:prstClr val="black"/>
                            </a:solidFill>
                            <a:effectLst/>
                            <a:uLnTx/>
                            <a:uFillTx/>
                            <a:latin typeface="Cambria Math" panose="02040503050406030204" pitchFamily="18" charset="0"/>
                            <a:ea typeface="黑体" pitchFamily="49" charset="-122"/>
                            <a:cs typeface="+mn-cs"/>
                          </a:rPr>
                          <m:t>𝑮</m:t>
                        </m:r>
                      </m:e>
                      <m:sub>
                        <m:r>
                          <a:rPr kumimoji="0" lang="en-US" altLang="zh-CN" sz="1600" b="1" i="1" u="none" strike="noStrike" kern="1200" cap="none" spc="0" normalizeH="0" baseline="0" noProof="0" smtClean="0">
                            <a:ln>
                              <a:noFill/>
                            </a:ln>
                            <a:solidFill>
                              <a:prstClr val="black"/>
                            </a:solidFill>
                            <a:effectLst/>
                            <a:uLnTx/>
                            <a:uFillTx/>
                            <a:latin typeface="Cambria Math" panose="02040503050406030204" pitchFamily="18" charset="0"/>
                            <a:ea typeface="黑体" pitchFamily="49" charset="-122"/>
                            <a:cs typeface="+mn-cs"/>
                          </a:rPr>
                          <m:t>𝟐</m:t>
                        </m:r>
                      </m:sub>
                    </m:sSub>
                    <m:r>
                      <a:rPr kumimoji="0" lang="en-US" altLang="zh-CN" sz="1600" b="1" i="1" u="none" strike="noStrike" kern="1200" cap="none" spc="0" normalizeH="0" baseline="0" noProof="0" smtClean="0">
                        <a:ln>
                          <a:noFill/>
                        </a:ln>
                        <a:solidFill>
                          <a:prstClr val="black"/>
                        </a:solidFill>
                        <a:effectLst/>
                        <a:uLnTx/>
                        <a:uFillTx/>
                        <a:latin typeface="Cambria Math" panose="02040503050406030204" pitchFamily="18" charset="0"/>
                        <a:ea typeface="黑体" pitchFamily="49" charset="-122"/>
                        <a:cs typeface="+mn-cs"/>
                      </a:rPr>
                      <m:t>,⋯,</m:t>
                    </m:r>
                    <m:sSub>
                      <m:sSubPr>
                        <m:ctrlPr>
                          <a:rPr kumimoji="0" lang="en-US" altLang="zh-CN" sz="1600" b="1" i="1" u="none" strike="noStrike" kern="1200" cap="none" spc="0" normalizeH="0" baseline="0" noProof="0" smtClean="0">
                            <a:ln>
                              <a:noFill/>
                            </a:ln>
                            <a:solidFill>
                              <a:prstClr val="black"/>
                            </a:solidFill>
                            <a:effectLst/>
                            <a:uLnTx/>
                            <a:uFillTx/>
                            <a:latin typeface="Cambria Math" panose="02040503050406030204" pitchFamily="18" charset="0"/>
                            <a:ea typeface="黑体" pitchFamily="49" charset="-122"/>
                            <a:cs typeface="+mn-cs"/>
                          </a:rPr>
                        </m:ctrlPr>
                      </m:sSubPr>
                      <m:e>
                        <m:r>
                          <a:rPr kumimoji="0" lang="en-US" altLang="zh-CN" sz="1600" b="1" i="1" u="none" strike="noStrike" kern="1200" cap="none" spc="0" normalizeH="0" baseline="0" noProof="0" smtClean="0">
                            <a:ln>
                              <a:noFill/>
                            </a:ln>
                            <a:solidFill>
                              <a:prstClr val="black"/>
                            </a:solidFill>
                            <a:effectLst/>
                            <a:uLnTx/>
                            <a:uFillTx/>
                            <a:latin typeface="Cambria Math" panose="02040503050406030204" pitchFamily="18" charset="0"/>
                            <a:ea typeface="黑体" pitchFamily="49" charset="-122"/>
                            <a:cs typeface="+mn-cs"/>
                          </a:rPr>
                          <m:t>𝑮</m:t>
                        </m:r>
                      </m:e>
                      <m:sub>
                        <m:r>
                          <a:rPr kumimoji="0" lang="en-US" altLang="zh-CN" sz="1600" b="1" i="1" u="none" strike="noStrike" kern="1200" cap="none" spc="0" normalizeH="0" baseline="0" noProof="0" smtClean="0">
                            <a:ln>
                              <a:noFill/>
                            </a:ln>
                            <a:solidFill>
                              <a:prstClr val="black"/>
                            </a:solidFill>
                            <a:effectLst/>
                            <a:uLnTx/>
                            <a:uFillTx/>
                            <a:latin typeface="Cambria Math" panose="02040503050406030204" pitchFamily="18" charset="0"/>
                            <a:ea typeface="黑体" pitchFamily="49" charset="-122"/>
                            <a:cs typeface="+mn-cs"/>
                          </a:rPr>
                          <m:t>𝒌</m:t>
                        </m:r>
                      </m:sub>
                    </m:sSub>
                  </m:oMath>
                </a14:m>
                <a:endParaRPr kumimoji="0" lang="en-US" altLang="zh-CN" sz="1600" b="1"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        </a:t>
                </a:r>
                <a14:m>
                  <m:oMath xmlns:m="http://schemas.openxmlformats.org/officeDocument/2006/math">
                    <m:sSub>
                      <m:sSubPr>
                        <m:ctrlPr>
                          <a:rPr kumimoji="0" lang="en-US" altLang="zh-CN" sz="1600" b="1" i="1" u="none" strike="noStrike" kern="1200" cap="none" spc="0" normalizeH="0" baseline="0" noProof="0" smtClean="0">
                            <a:ln>
                              <a:noFill/>
                            </a:ln>
                            <a:solidFill>
                              <a:prstClr val="black"/>
                            </a:solidFill>
                            <a:effectLst/>
                            <a:uLnTx/>
                            <a:uFillTx/>
                            <a:latin typeface="Cambria Math" panose="02040503050406030204" pitchFamily="18" charset="0"/>
                            <a:ea typeface="黑体" pitchFamily="49" charset="-122"/>
                            <a:cs typeface="+mn-cs"/>
                          </a:rPr>
                        </m:ctrlPr>
                      </m:sSubPr>
                      <m:e>
                        <m:r>
                          <a:rPr kumimoji="0" lang="en-US" altLang="zh-CN" sz="1600" b="1" i="1" u="none" strike="noStrike" kern="1200" cap="none" spc="0" normalizeH="0" baseline="0" noProof="0" smtClean="0">
                            <a:ln>
                              <a:noFill/>
                            </a:ln>
                            <a:solidFill>
                              <a:prstClr val="black"/>
                            </a:solidFill>
                            <a:effectLst/>
                            <a:uLnTx/>
                            <a:uFillTx/>
                            <a:latin typeface="Cambria Math" panose="02040503050406030204" pitchFamily="18" charset="0"/>
                            <a:ea typeface="黑体" pitchFamily="49" charset="-122"/>
                            <a:cs typeface="+mn-cs"/>
                          </a:rPr>
                          <m:t>𝑽</m:t>
                        </m:r>
                      </m:e>
                      <m:sub>
                        <m:r>
                          <a:rPr kumimoji="0" lang="en-US" altLang="zh-CN" sz="1600" b="1" i="1" u="none" strike="noStrike" kern="1200" cap="none" spc="0" normalizeH="0" baseline="0" noProof="0" smtClean="0">
                            <a:ln>
                              <a:noFill/>
                            </a:ln>
                            <a:solidFill>
                              <a:prstClr val="black"/>
                            </a:solidFill>
                            <a:effectLst/>
                            <a:uLnTx/>
                            <a:uFillTx/>
                            <a:latin typeface="Cambria Math" panose="02040503050406030204" pitchFamily="18" charset="0"/>
                            <a:ea typeface="黑体" pitchFamily="49" charset="-122"/>
                            <a:cs typeface="+mn-cs"/>
                          </a:rPr>
                          <m:t>𝝅</m:t>
                        </m:r>
                      </m:sub>
                    </m:sSub>
                    <m:d>
                      <m:dPr>
                        <m:ctrlPr>
                          <a:rPr kumimoji="0" lang="en-US" altLang="zh-CN" sz="1600" b="1" i="1" u="none" strike="noStrike" kern="1200" cap="none" spc="0" normalizeH="0" baseline="0" noProof="0" smtClean="0">
                            <a:ln>
                              <a:noFill/>
                            </a:ln>
                            <a:solidFill>
                              <a:prstClr val="black"/>
                            </a:solidFill>
                            <a:effectLst/>
                            <a:uLnTx/>
                            <a:uFillTx/>
                            <a:latin typeface="Cambria Math" panose="02040503050406030204" pitchFamily="18" charset="0"/>
                            <a:ea typeface="黑体" pitchFamily="49" charset="-122"/>
                            <a:cs typeface="+mn-cs"/>
                          </a:rPr>
                        </m:ctrlPr>
                      </m:dPr>
                      <m:e>
                        <m:r>
                          <a:rPr kumimoji="0" lang="en-US" altLang="zh-CN" sz="1600" b="1" i="1" u="none" strike="noStrike" kern="1200" cap="none" spc="0" normalizeH="0" baseline="0" noProof="0" smtClean="0">
                            <a:ln>
                              <a:noFill/>
                            </a:ln>
                            <a:solidFill>
                              <a:prstClr val="black"/>
                            </a:solidFill>
                            <a:effectLst/>
                            <a:uLnTx/>
                            <a:uFillTx/>
                            <a:latin typeface="Cambria Math" panose="02040503050406030204" pitchFamily="18" charset="0"/>
                            <a:ea typeface="黑体" pitchFamily="49" charset="-122"/>
                            <a:cs typeface="+mn-cs"/>
                          </a:rPr>
                          <m:t>𝒔</m:t>
                        </m:r>
                      </m:e>
                    </m:d>
                    <m:r>
                      <a:rPr kumimoji="0" lang="en-US" altLang="zh-CN" sz="1600" b="1" i="1" u="none" strike="noStrike" kern="1200" cap="none" spc="0" normalizeH="0" baseline="0" noProof="0" smtClean="0">
                        <a:ln>
                          <a:noFill/>
                        </a:ln>
                        <a:solidFill>
                          <a:prstClr val="black"/>
                        </a:solidFill>
                        <a:effectLst/>
                        <a:uLnTx/>
                        <a:uFillTx/>
                        <a:latin typeface="Cambria Math" panose="02040503050406030204" pitchFamily="18" charset="0"/>
                        <a:ea typeface="黑体" pitchFamily="49" charset="-122"/>
                        <a:cs typeface="+mn-cs"/>
                      </a:rPr>
                      <m:t>←</m:t>
                    </m:r>
                    <m:f>
                      <m:fPr>
                        <m:ctrlPr>
                          <a:rPr kumimoji="0" lang="en-US" altLang="zh-CN" sz="1600" b="1" i="1" u="none" strike="noStrike" kern="1200" cap="none" spc="0" normalizeH="0" baseline="0" noProof="0" smtClean="0">
                            <a:ln>
                              <a:noFill/>
                            </a:ln>
                            <a:solidFill>
                              <a:prstClr val="black"/>
                            </a:solidFill>
                            <a:effectLst/>
                            <a:uLnTx/>
                            <a:uFillTx/>
                            <a:latin typeface="Cambria Math" panose="02040503050406030204" pitchFamily="18" charset="0"/>
                            <a:ea typeface="黑体" pitchFamily="49" charset="-122"/>
                            <a:cs typeface="+mn-cs"/>
                          </a:rPr>
                        </m:ctrlPr>
                      </m:fPr>
                      <m:num>
                        <m:r>
                          <a:rPr kumimoji="0" lang="en-US" altLang="zh-CN" sz="1600" b="1" i="1" u="none" strike="noStrike" kern="1200" cap="none" spc="0" normalizeH="0" baseline="0" noProof="0" smtClean="0">
                            <a:ln>
                              <a:noFill/>
                            </a:ln>
                            <a:solidFill>
                              <a:prstClr val="black"/>
                            </a:solidFill>
                            <a:effectLst/>
                            <a:uLnTx/>
                            <a:uFillTx/>
                            <a:latin typeface="Cambria Math" panose="02040503050406030204" pitchFamily="18" charset="0"/>
                            <a:ea typeface="黑体" pitchFamily="49" charset="-122"/>
                            <a:cs typeface="+mn-cs"/>
                          </a:rPr>
                          <m:t>𝟏</m:t>
                        </m:r>
                      </m:num>
                      <m:den>
                        <m:r>
                          <a:rPr kumimoji="0" lang="en-US" altLang="zh-CN" sz="1600" b="1" i="1" u="none" strike="noStrike" kern="1200" cap="none" spc="0" normalizeH="0" baseline="0" noProof="0" smtClean="0">
                            <a:ln>
                              <a:noFill/>
                            </a:ln>
                            <a:solidFill>
                              <a:prstClr val="black"/>
                            </a:solidFill>
                            <a:effectLst/>
                            <a:uLnTx/>
                            <a:uFillTx/>
                            <a:latin typeface="Cambria Math" panose="02040503050406030204" pitchFamily="18" charset="0"/>
                            <a:ea typeface="黑体" pitchFamily="49" charset="-122"/>
                            <a:cs typeface="+mn-cs"/>
                          </a:rPr>
                          <m:t>𝒌</m:t>
                        </m:r>
                      </m:den>
                    </m:f>
                    <m:nary>
                      <m:naryPr>
                        <m:chr m:val="∑"/>
                        <m:ctrlPr>
                          <a:rPr kumimoji="0" lang="en-US" altLang="zh-CN" sz="1600" b="1" i="1" u="none" strike="noStrike" kern="1200" cap="none" spc="0" normalizeH="0" baseline="0" noProof="0" smtClean="0">
                            <a:ln>
                              <a:noFill/>
                            </a:ln>
                            <a:solidFill>
                              <a:prstClr val="black"/>
                            </a:solidFill>
                            <a:effectLst/>
                            <a:uLnTx/>
                            <a:uFillTx/>
                            <a:latin typeface="Cambria Math" panose="02040503050406030204" pitchFamily="18" charset="0"/>
                            <a:ea typeface="黑体" pitchFamily="49" charset="-122"/>
                            <a:cs typeface="+mn-cs"/>
                          </a:rPr>
                        </m:ctrlPr>
                      </m:naryPr>
                      <m:sub>
                        <m:r>
                          <a:rPr kumimoji="0" lang="en-US" altLang="zh-CN" sz="1600" b="1" i="1" u="none" strike="noStrike" kern="1200" cap="none" spc="0" normalizeH="0" baseline="0" noProof="0" smtClean="0">
                            <a:ln>
                              <a:noFill/>
                            </a:ln>
                            <a:solidFill>
                              <a:prstClr val="black"/>
                            </a:solidFill>
                            <a:effectLst/>
                            <a:uLnTx/>
                            <a:uFillTx/>
                            <a:latin typeface="Cambria Math" panose="02040503050406030204" pitchFamily="18" charset="0"/>
                            <a:ea typeface="黑体" pitchFamily="49" charset="-122"/>
                            <a:cs typeface="+mn-cs"/>
                          </a:rPr>
                          <m:t>𝒊</m:t>
                        </m:r>
                        <m:r>
                          <a:rPr kumimoji="0" lang="en-US" altLang="zh-CN" sz="1600" b="1" i="1" u="none" strike="noStrike" kern="1200" cap="none" spc="0" normalizeH="0" baseline="0" noProof="0" smtClean="0">
                            <a:ln>
                              <a:noFill/>
                            </a:ln>
                            <a:solidFill>
                              <a:prstClr val="black"/>
                            </a:solidFill>
                            <a:effectLst/>
                            <a:uLnTx/>
                            <a:uFillTx/>
                            <a:latin typeface="Cambria Math" panose="02040503050406030204" pitchFamily="18" charset="0"/>
                            <a:ea typeface="黑体" pitchFamily="49" charset="-122"/>
                            <a:cs typeface="+mn-cs"/>
                          </a:rPr>
                          <m:t>=</m:t>
                        </m:r>
                        <m:r>
                          <a:rPr kumimoji="0" lang="en-US" altLang="zh-CN" sz="1600" b="1" i="1" u="none" strike="noStrike" kern="1200" cap="none" spc="0" normalizeH="0" baseline="0" noProof="0" smtClean="0">
                            <a:ln>
                              <a:noFill/>
                            </a:ln>
                            <a:solidFill>
                              <a:prstClr val="black"/>
                            </a:solidFill>
                            <a:effectLst/>
                            <a:uLnTx/>
                            <a:uFillTx/>
                            <a:latin typeface="Cambria Math" panose="02040503050406030204" pitchFamily="18" charset="0"/>
                            <a:ea typeface="黑体" pitchFamily="49" charset="-122"/>
                            <a:cs typeface="+mn-cs"/>
                          </a:rPr>
                          <m:t>𝟏</m:t>
                        </m:r>
                      </m:sub>
                      <m:sup>
                        <m:r>
                          <a:rPr kumimoji="0" lang="en-US" altLang="zh-CN" sz="1600" b="1" i="1" u="none" strike="noStrike" kern="1200" cap="none" spc="0" normalizeH="0" baseline="0" noProof="0" smtClean="0">
                            <a:ln>
                              <a:noFill/>
                            </a:ln>
                            <a:solidFill>
                              <a:prstClr val="black"/>
                            </a:solidFill>
                            <a:effectLst/>
                            <a:uLnTx/>
                            <a:uFillTx/>
                            <a:latin typeface="Cambria Math" panose="02040503050406030204" pitchFamily="18" charset="0"/>
                            <a:ea typeface="黑体" pitchFamily="49" charset="-122"/>
                            <a:cs typeface="+mn-cs"/>
                          </a:rPr>
                          <m:t>𝒌</m:t>
                        </m:r>
                      </m:sup>
                      <m:e>
                        <m:sSub>
                          <m:sSubPr>
                            <m:ctrlPr>
                              <a:rPr kumimoji="0" lang="en-US" altLang="zh-CN" sz="1600" b="1" i="1" u="none" strike="noStrike" kern="1200" cap="none" spc="0" normalizeH="0" baseline="0" noProof="0" smtClean="0">
                                <a:ln>
                                  <a:noFill/>
                                </a:ln>
                                <a:solidFill>
                                  <a:prstClr val="black"/>
                                </a:solidFill>
                                <a:effectLst/>
                                <a:uLnTx/>
                                <a:uFillTx/>
                                <a:latin typeface="Cambria Math" panose="02040503050406030204" pitchFamily="18" charset="0"/>
                                <a:ea typeface="黑体" pitchFamily="49" charset="-122"/>
                                <a:cs typeface="+mn-cs"/>
                              </a:rPr>
                            </m:ctrlPr>
                          </m:sSubPr>
                          <m:e>
                            <m:r>
                              <a:rPr kumimoji="0" lang="en-US" altLang="zh-CN" sz="1600" b="1" i="1" u="none" strike="noStrike" kern="1200" cap="none" spc="0" normalizeH="0" baseline="0" noProof="0" smtClean="0">
                                <a:ln>
                                  <a:noFill/>
                                </a:ln>
                                <a:solidFill>
                                  <a:prstClr val="black"/>
                                </a:solidFill>
                                <a:effectLst/>
                                <a:uLnTx/>
                                <a:uFillTx/>
                                <a:latin typeface="Cambria Math" panose="02040503050406030204" pitchFamily="18" charset="0"/>
                                <a:ea typeface="黑体" pitchFamily="49" charset="-122"/>
                                <a:cs typeface="+mn-cs"/>
                              </a:rPr>
                              <m:t>𝑮</m:t>
                            </m:r>
                          </m:e>
                          <m:sub>
                            <m:r>
                              <a:rPr kumimoji="0" lang="en-US" altLang="zh-CN" sz="1600" b="1" i="1" u="none" strike="noStrike" kern="1200" cap="none" spc="0" normalizeH="0" baseline="0" noProof="0" smtClean="0">
                                <a:ln>
                                  <a:noFill/>
                                </a:ln>
                                <a:solidFill>
                                  <a:prstClr val="black"/>
                                </a:solidFill>
                                <a:effectLst/>
                                <a:uLnTx/>
                                <a:uFillTx/>
                                <a:latin typeface="Cambria Math" panose="02040503050406030204" pitchFamily="18" charset="0"/>
                                <a:ea typeface="黑体" pitchFamily="49" charset="-122"/>
                                <a:cs typeface="+mn-cs"/>
                              </a:rPr>
                              <m:t>𝒊</m:t>
                            </m:r>
                          </m:sub>
                        </m:sSub>
                      </m:e>
                    </m:nary>
                  </m:oMath>
                </a14:m>
                <a:endParaRPr kumimoji="0" lang="en-US" altLang="zh-CN" sz="1600" b="1"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xmlns="">
          <p:sp>
            <p:nvSpPr>
              <p:cNvPr id="44" name="文本框 43">
                <a:extLst>
                  <a:ext uri="{FF2B5EF4-FFF2-40B4-BE49-F238E27FC236}">
                    <a16:creationId xmlns:a16="http://schemas.microsoft.com/office/drawing/2014/main" id="{8BDBA699-28D2-49BF-BA93-EC307DCCFC66}"/>
                  </a:ext>
                </a:extLst>
              </p:cNvPr>
              <p:cNvSpPr txBox="1">
                <a:spLocks noRot="1" noChangeAspect="1" noMove="1" noResize="1" noEditPoints="1" noAdjustHandles="1" noChangeArrowheads="1" noChangeShapeType="1" noTextEdit="1"/>
              </p:cNvSpPr>
              <p:nvPr/>
            </p:nvSpPr>
            <p:spPr>
              <a:xfrm>
                <a:off x="2399395" y="1602161"/>
                <a:ext cx="7600681" cy="1186672"/>
              </a:xfrm>
              <a:prstGeom prst="rect">
                <a:avLst/>
              </a:prstGeom>
              <a:blipFill>
                <a:blip r:embed="rId12"/>
                <a:stretch>
                  <a:fillRect l="-401" t="-510" b="-43367"/>
                </a:stretch>
              </a:blipFill>
              <a:ln>
                <a:solidFill>
                  <a:schemeClr val="tx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5" name="矩形 44">
                <a:extLst>
                  <a:ext uri="{FF2B5EF4-FFF2-40B4-BE49-F238E27FC236}">
                    <a16:creationId xmlns:a16="http://schemas.microsoft.com/office/drawing/2014/main" id="{B19409EF-32C6-45C8-B6C5-AC23C07D1946}"/>
                  </a:ext>
                </a:extLst>
              </p:cNvPr>
              <p:cNvSpPr/>
              <p:nvPr/>
            </p:nvSpPr>
            <p:spPr>
              <a:xfrm>
                <a:off x="1205420" y="3006390"/>
                <a:ext cx="5866552" cy="227697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假设按照当前策略可样得到以下两条轨迹</a:t>
                </a:r>
                <a:endParaRPr kumimoji="0" lang="en-US" altLang="zh-CN" sz="1600" b="1"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d>
                        <m:dPr>
                          <m:ctrlPr>
                            <a:rPr kumimoji="0" lang="en-US" altLang="zh-CN" sz="1600" b="1" i="1" u="none" strike="noStrike" kern="1200" cap="none" spc="0" normalizeH="0" baseline="0" noProof="0" smtClean="0">
                              <a:ln>
                                <a:noFill/>
                              </a:ln>
                              <a:solidFill>
                                <a:prstClr val="black"/>
                              </a:solidFill>
                              <a:effectLst/>
                              <a:uLnTx/>
                              <a:uFillTx/>
                              <a:latin typeface="Cambria Math" panose="02040503050406030204" pitchFamily="18" charset="0"/>
                              <a:ea typeface="黑体" panose="02010609060101010101" pitchFamily="49" charset="-122"/>
                              <a:cs typeface="+mn-cs"/>
                            </a:rPr>
                          </m:ctrlPr>
                        </m:dPr>
                        <m:e>
                          <m:sSub>
                            <m:sSubPr>
                              <m:ctrlPr>
                                <a:rPr kumimoji="0" lang="en-US" altLang="zh-CN" sz="1600" b="1" i="1" u="none" strike="noStrike" kern="1200" cap="none" spc="0" normalizeH="0" baseline="0" noProof="0" smtClean="0">
                                  <a:ln>
                                    <a:noFill/>
                                  </a:ln>
                                  <a:solidFill>
                                    <a:prstClr val="black"/>
                                  </a:solidFill>
                                  <a:effectLst/>
                                  <a:uLnTx/>
                                  <a:uFillTx/>
                                  <a:latin typeface="Cambria Math" panose="02040503050406030204" pitchFamily="18" charset="0"/>
                                  <a:ea typeface="黑体" panose="02010609060101010101" pitchFamily="49" charset="-122"/>
                                  <a:cs typeface="+mn-cs"/>
                                </a:rPr>
                              </m:ctrlPr>
                            </m:sSubPr>
                            <m:e>
                              <m:r>
                                <a:rPr kumimoji="0" lang="en-US" altLang="zh-CN" sz="1600" b="1" i="1" u="none" strike="noStrike" kern="1200" cap="none" spc="0" normalizeH="0" baseline="0" noProof="0" smtClean="0">
                                  <a:ln>
                                    <a:noFill/>
                                  </a:ln>
                                  <a:solidFill>
                                    <a:prstClr val="black"/>
                                  </a:solidFill>
                                  <a:effectLst/>
                                  <a:uLnTx/>
                                  <a:uFillTx/>
                                  <a:latin typeface="Cambria Math" panose="02040503050406030204" pitchFamily="18" charset="0"/>
                                  <a:ea typeface="黑体" panose="02010609060101010101" pitchFamily="49" charset="-122"/>
                                  <a:cs typeface="+mn-cs"/>
                                </a:rPr>
                                <m:t>𝒔</m:t>
                              </m:r>
                            </m:e>
                            <m:sub>
                              <m:r>
                                <a:rPr kumimoji="0" lang="en-US" altLang="zh-CN" sz="1600" b="1" i="1" u="none" strike="noStrike" kern="1200" cap="none" spc="0" normalizeH="0" baseline="0" noProof="0" smtClean="0">
                                  <a:ln>
                                    <a:noFill/>
                                  </a:ln>
                                  <a:solidFill>
                                    <a:prstClr val="black"/>
                                  </a:solidFill>
                                  <a:effectLst/>
                                  <a:uLnTx/>
                                  <a:uFillTx/>
                                  <a:latin typeface="Cambria Math" panose="02040503050406030204" pitchFamily="18" charset="0"/>
                                  <a:ea typeface="黑体" panose="02010609060101010101" pitchFamily="49" charset="-122"/>
                                  <a:cs typeface="+mn-cs"/>
                                </a:rPr>
                                <m:t>𝟏</m:t>
                              </m:r>
                            </m:sub>
                          </m:sSub>
                          <m:r>
                            <a:rPr kumimoji="0" lang="en-US" altLang="zh-CN" sz="1600" b="1" i="1" u="none" strike="noStrike" kern="1200" cap="none" spc="0" normalizeH="0" baseline="0" noProof="0" smtClean="0">
                              <a:ln>
                                <a:noFill/>
                              </a:ln>
                              <a:solidFill>
                                <a:prstClr val="black"/>
                              </a:solidFill>
                              <a:effectLst/>
                              <a:uLnTx/>
                              <a:uFillTx/>
                              <a:latin typeface="Cambria Math" panose="02040503050406030204" pitchFamily="18" charset="0"/>
                              <a:ea typeface="黑体" panose="02010609060101010101" pitchFamily="49" charset="-122"/>
                              <a:cs typeface="+mn-cs"/>
                            </a:rPr>
                            <m:t>,</m:t>
                          </m:r>
                          <m:sSub>
                            <m:sSubPr>
                              <m:ctrlPr>
                                <a:rPr kumimoji="0" lang="en-US" altLang="zh-CN" sz="1600" b="1" i="1" u="none" strike="noStrike" kern="1200" cap="none" spc="0" normalizeH="0" baseline="0" noProof="0" smtClean="0">
                                  <a:ln>
                                    <a:noFill/>
                                  </a:ln>
                                  <a:solidFill>
                                    <a:prstClr val="black"/>
                                  </a:solidFill>
                                  <a:effectLst/>
                                  <a:uLnTx/>
                                  <a:uFillTx/>
                                  <a:latin typeface="Cambria Math" panose="02040503050406030204" pitchFamily="18" charset="0"/>
                                  <a:ea typeface="黑体" panose="02010609060101010101" pitchFamily="49" charset="-122"/>
                                  <a:cs typeface="+mn-cs"/>
                                </a:rPr>
                              </m:ctrlPr>
                            </m:sSubPr>
                            <m:e>
                              <m:r>
                                <a:rPr kumimoji="0" lang="en-US" altLang="zh-CN" sz="1600" b="1" i="1" u="none" strike="noStrike" kern="1200" cap="none" spc="0" normalizeH="0" baseline="0" noProof="0" smtClean="0">
                                  <a:ln>
                                    <a:noFill/>
                                  </a:ln>
                                  <a:solidFill>
                                    <a:prstClr val="black"/>
                                  </a:solidFill>
                                  <a:effectLst/>
                                  <a:uLnTx/>
                                  <a:uFillTx/>
                                  <a:latin typeface="Cambria Math" panose="02040503050406030204" pitchFamily="18" charset="0"/>
                                  <a:ea typeface="黑体" panose="02010609060101010101" pitchFamily="49" charset="-122"/>
                                  <a:cs typeface="+mn-cs"/>
                                </a:rPr>
                                <m:t>𝒔</m:t>
                              </m:r>
                            </m:e>
                            <m:sub>
                              <m:r>
                                <a:rPr kumimoji="0" lang="en-US" altLang="zh-CN" sz="1600" b="1" i="1" u="none" strike="noStrike" kern="1200" cap="none" spc="0" normalizeH="0" baseline="0" noProof="0" smtClean="0">
                                  <a:ln>
                                    <a:noFill/>
                                  </a:ln>
                                  <a:solidFill>
                                    <a:prstClr val="black"/>
                                  </a:solidFill>
                                  <a:effectLst/>
                                  <a:uLnTx/>
                                  <a:uFillTx/>
                                  <a:latin typeface="Cambria Math" panose="02040503050406030204" pitchFamily="18" charset="0"/>
                                  <a:ea typeface="黑体" panose="02010609060101010101" pitchFamily="49" charset="-122"/>
                                  <a:cs typeface="+mn-cs"/>
                                </a:rPr>
                                <m:t>𝟒</m:t>
                              </m:r>
                            </m:sub>
                          </m:sSub>
                          <m:r>
                            <a:rPr kumimoji="0" lang="en-US" altLang="zh-CN" sz="1600" b="1" i="1" u="none" strike="noStrike" kern="1200" cap="none" spc="0" normalizeH="0" baseline="0" noProof="0" smtClean="0">
                              <a:ln>
                                <a:noFill/>
                              </a:ln>
                              <a:solidFill>
                                <a:prstClr val="black"/>
                              </a:solidFill>
                              <a:effectLst/>
                              <a:uLnTx/>
                              <a:uFillTx/>
                              <a:latin typeface="Cambria Math" panose="02040503050406030204" pitchFamily="18" charset="0"/>
                              <a:ea typeface="黑体" panose="02010609060101010101" pitchFamily="49" charset="-122"/>
                              <a:cs typeface="+mn-cs"/>
                            </a:rPr>
                            <m:t>,</m:t>
                          </m:r>
                          <m:sSub>
                            <m:sSubPr>
                              <m:ctrlPr>
                                <a:rPr kumimoji="0" lang="en-US" altLang="zh-CN" sz="1600" b="1" i="1" u="none" strike="noStrike" kern="1200" cap="none" spc="0" normalizeH="0" baseline="0" noProof="0" smtClean="0">
                                  <a:ln>
                                    <a:noFill/>
                                  </a:ln>
                                  <a:solidFill>
                                    <a:prstClr val="black"/>
                                  </a:solidFill>
                                  <a:effectLst/>
                                  <a:uLnTx/>
                                  <a:uFillTx/>
                                  <a:latin typeface="Cambria Math" panose="02040503050406030204" pitchFamily="18" charset="0"/>
                                  <a:ea typeface="黑体" panose="02010609060101010101" pitchFamily="49" charset="-122"/>
                                  <a:cs typeface="+mn-cs"/>
                                </a:rPr>
                              </m:ctrlPr>
                            </m:sSubPr>
                            <m:e>
                              <m:r>
                                <a:rPr kumimoji="0" lang="en-US" altLang="zh-CN" sz="1600" b="1" i="1" u="none" strike="noStrike" kern="1200" cap="none" spc="0" normalizeH="0" baseline="0" noProof="0" smtClean="0">
                                  <a:ln>
                                    <a:noFill/>
                                  </a:ln>
                                  <a:solidFill>
                                    <a:prstClr val="black"/>
                                  </a:solidFill>
                                  <a:effectLst/>
                                  <a:uLnTx/>
                                  <a:uFillTx/>
                                  <a:latin typeface="Cambria Math" panose="02040503050406030204" pitchFamily="18" charset="0"/>
                                  <a:ea typeface="黑体" panose="02010609060101010101" pitchFamily="49" charset="-122"/>
                                  <a:cs typeface="+mn-cs"/>
                                </a:rPr>
                                <m:t>𝒔</m:t>
                              </m:r>
                            </m:e>
                            <m:sub>
                              <m:r>
                                <a:rPr kumimoji="0" lang="en-US" altLang="zh-CN" sz="1600" b="1" i="1" u="none" strike="noStrike" kern="1200" cap="none" spc="0" normalizeH="0" baseline="0" noProof="0" smtClean="0">
                                  <a:ln>
                                    <a:noFill/>
                                  </a:ln>
                                  <a:solidFill>
                                    <a:prstClr val="black"/>
                                  </a:solidFill>
                                  <a:effectLst/>
                                  <a:uLnTx/>
                                  <a:uFillTx/>
                                  <a:latin typeface="Cambria Math" panose="02040503050406030204" pitchFamily="18" charset="0"/>
                                  <a:ea typeface="黑体" panose="02010609060101010101" pitchFamily="49" charset="-122"/>
                                  <a:cs typeface="+mn-cs"/>
                                </a:rPr>
                                <m:t>𝟕</m:t>
                              </m:r>
                            </m:sub>
                          </m:sSub>
                          <m:r>
                            <a:rPr kumimoji="0" lang="en-US" altLang="zh-CN" sz="1600" b="1" i="1" u="none" strike="noStrike" kern="1200" cap="none" spc="0" normalizeH="0" baseline="0" noProof="0" smtClean="0">
                              <a:ln>
                                <a:noFill/>
                              </a:ln>
                              <a:solidFill>
                                <a:prstClr val="black"/>
                              </a:solidFill>
                              <a:effectLst/>
                              <a:uLnTx/>
                              <a:uFillTx/>
                              <a:latin typeface="Cambria Math" panose="02040503050406030204" pitchFamily="18" charset="0"/>
                              <a:ea typeface="黑体" panose="02010609060101010101" pitchFamily="49" charset="-122"/>
                              <a:cs typeface="+mn-cs"/>
                            </a:rPr>
                            <m:t>,</m:t>
                          </m:r>
                          <m:sSub>
                            <m:sSubPr>
                              <m:ctrlPr>
                                <a:rPr kumimoji="0" lang="en-US" altLang="zh-CN" sz="1600" b="1" i="1" u="none" strike="noStrike" kern="1200" cap="none" spc="0" normalizeH="0" baseline="0" noProof="0" smtClean="0">
                                  <a:ln>
                                    <a:noFill/>
                                  </a:ln>
                                  <a:solidFill>
                                    <a:prstClr val="black"/>
                                  </a:solidFill>
                                  <a:effectLst/>
                                  <a:uLnTx/>
                                  <a:uFillTx/>
                                  <a:latin typeface="Cambria Math" panose="02040503050406030204" pitchFamily="18" charset="0"/>
                                  <a:ea typeface="黑体" panose="02010609060101010101" pitchFamily="49" charset="-122"/>
                                  <a:cs typeface="+mn-cs"/>
                                </a:rPr>
                              </m:ctrlPr>
                            </m:sSubPr>
                            <m:e>
                              <m:r>
                                <a:rPr kumimoji="0" lang="en-US" altLang="zh-CN" sz="1600" b="1" i="1" u="none" strike="noStrike" kern="1200" cap="none" spc="0" normalizeH="0" baseline="0" noProof="0" smtClean="0">
                                  <a:ln>
                                    <a:noFill/>
                                  </a:ln>
                                  <a:solidFill>
                                    <a:prstClr val="black"/>
                                  </a:solidFill>
                                  <a:effectLst/>
                                  <a:uLnTx/>
                                  <a:uFillTx/>
                                  <a:latin typeface="Cambria Math" panose="02040503050406030204" pitchFamily="18" charset="0"/>
                                  <a:ea typeface="黑体" panose="02010609060101010101" pitchFamily="49" charset="-122"/>
                                  <a:cs typeface="+mn-cs"/>
                                </a:rPr>
                                <m:t>𝒔</m:t>
                              </m:r>
                            </m:e>
                            <m:sub>
                              <m:r>
                                <a:rPr kumimoji="0" lang="en-US" altLang="zh-CN" sz="1600" b="1" i="1" u="none" strike="noStrike" kern="1200" cap="none" spc="0" normalizeH="0" baseline="0" noProof="0" smtClean="0">
                                  <a:ln>
                                    <a:noFill/>
                                  </a:ln>
                                  <a:solidFill>
                                    <a:prstClr val="black"/>
                                  </a:solidFill>
                                  <a:effectLst/>
                                  <a:uLnTx/>
                                  <a:uFillTx/>
                                  <a:latin typeface="Cambria Math" panose="02040503050406030204" pitchFamily="18" charset="0"/>
                                  <a:ea typeface="黑体" panose="02010609060101010101" pitchFamily="49" charset="-122"/>
                                  <a:cs typeface="+mn-cs"/>
                                </a:rPr>
                                <m:t>𝟖</m:t>
                              </m:r>
                            </m:sub>
                          </m:sSub>
                          <m:r>
                            <a:rPr kumimoji="0" lang="en-US" altLang="zh-CN" sz="1600" b="1" i="1" u="none" strike="noStrike" kern="1200" cap="none" spc="0" normalizeH="0" baseline="0" noProof="0" smtClean="0">
                              <a:ln>
                                <a:noFill/>
                              </a:ln>
                              <a:solidFill>
                                <a:prstClr val="black"/>
                              </a:solidFill>
                              <a:effectLst/>
                              <a:uLnTx/>
                              <a:uFillTx/>
                              <a:latin typeface="Cambria Math" panose="02040503050406030204" pitchFamily="18" charset="0"/>
                              <a:ea typeface="黑体" panose="02010609060101010101" pitchFamily="49" charset="-122"/>
                              <a:cs typeface="+mn-cs"/>
                            </a:rPr>
                            <m:t>,</m:t>
                          </m:r>
                          <m:sSub>
                            <m:sSubPr>
                              <m:ctrlPr>
                                <a:rPr kumimoji="0" lang="en-US" altLang="zh-CN" sz="1600" b="1" i="1" u="none" strike="noStrike" kern="1200" cap="none" spc="0" normalizeH="0" baseline="0" noProof="0" smtClean="0">
                                  <a:ln>
                                    <a:noFill/>
                                  </a:ln>
                                  <a:solidFill>
                                    <a:prstClr val="black"/>
                                  </a:solidFill>
                                  <a:effectLst/>
                                  <a:uLnTx/>
                                  <a:uFillTx/>
                                  <a:latin typeface="Cambria Math" panose="02040503050406030204" pitchFamily="18" charset="0"/>
                                  <a:ea typeface="黑体" panose="02010609060101010101" pitchFamily="49" charset="-122"/>
                                  <a:cs typeface="+mn-cs"/>
                                </a:rPr>
                              </m:ctrlPr>
                            </m:sSubPr>
                            <m:e>
                              <m:r>
                                <a:rPr kumimoji="0" lang="en-US" altLang="zh-CN" sz="1600" b="1" i="1" u="none" strike="noStrike" kern="1200" cap="none" spc="0" normalizeH="0" baseline="0" noProof="0" smtClean="0">
                                  <a:ln>
                                    <a:noFill/>
                                  </a:ln>
                                  <a:solidFill>
                                    <a:prstClr val="black"/>
                                  </a:solidFill>
                                  <a:effectLst/>
                                  <a:uLnTx/>
                                  <a:uFillTx/>
                                  <a:latin typeface="Cambria Math" panose="02040503050406030204" pitchFamily="18" charset="0"/>
                                  <a:ea typeface="黑体" panose="02010609060101010101" pitchFamily="49" charset="-122"/>
                                  <a:cs typeface="+mn-cs"/>
                                </a:rPr>
                                <m:t>𝒔</m:t>
                              </m:r>
                            </m:e>
                            <m:sub>
                              <m:r>
                                <a:rPr kumimoji="0" lang="en-US" altLang="zh-CN" sz="1600" b="1" i="1" u="none" strike="noStrike" kern="1200" cap="none" spc="0" normalizeH="0" baseline="0" noProof="0" smtClean="0">
                                  <a:ln>
                                    <a:noFill/>
                                  </a:ln>
                                  <a:solidFill>
                                    <a:prstClr val="black"/>
                                  </a:solidFill>
                                  <a:effectLst/>
                                  <a:uLnTx/>
                                  <a:uFillTx/>
                                  <a:latin typeface="Cambria Math" panose="02040503050406030204" pitchFamily="18" charset="0"/>
                                  <a:ea typeface="黑体" panose="02010609060101010101" pitchFamily="49" charset="-122"/>
                                  <a:cs typeface="+mn-cs"/>
                                </a:rPr>
                                <m:t>𝟗</m:t>
                              </m:r>
                            </m:sub>
                          </m:sSub>
                        </m:e>
                      </m:d>
                    </m:oMath>
                    <m:oMath xmlns:m="http://schemas.openxmlformats.org/officeDocument/2006/math">
                      <m:r>
                        <a:rPr kumimoji="0" lang="en-US" altLang="zh-CN" sz="1600" b="1" i="1" u="none" strike="noStrike" kern="1200" cap="none" spc="0" normalizeH="0" baseline="0" noProof="0" smtClean="0">
                          <a:ln>
                            <a:noFill/>
                          </a:ln>
                          <a:solidFill>
                            <a:prstClr val="black"/>
                          </a:solidFill>
                          <a:effectLst/>
                          <a:uLnTx/>
                          <a:uFillTx/>
                          <a:latin typeface="Cambria Math" panose="02040503050406030204" pitchFamily="18" charset="0"/>
                          <a:ea typeface="黑体" panose="02010609060101010101" pitchFamily="49" charset="-122"/>
                          <a:cs typeface="+mn-cs"/>
                        </a:rPr>
                        <m:t>(</m:t>
                      </m:r>
                      <m:sSub>
                        <m:sSubPr>
                          <m:ctrlPr>
                            <a:rPr kumimoji="0" lang="en-US" altLang="zh-CN" sz="1600" b="1" i="1" u="none" strike="noStrike" kern="1200" cap="none" spc="0" normalizeH="0" baseline="0" noProof="0" smtClean="0">
                              <a:ln>
                                <a:noFill/>
                              </a:ln>
                              <a:solidFill>
                                <a:prstClr val="black"/>
                              </a:solidFill>
                              <a:effectLst/>
                              <a:uLnTx/>
                              <a:uFillTx/>
                              <a:latin typeface="Cambria Math" panose="02040503050406030204" pitchFamily="18" charset="0"/>
                              <a:ea typeface="黑体" panose="02010609060101010101" pitchFamily="49" charset="-122"/>
                              <a:cs typeface="+mn-cs"/>
                            </a:rPr>
                          </m:ctrlPr>
                        </m:sSubPr>
                        <m:e>
                          <m:r>
                            <a:rPr kumimoji="0" lang="en-US" altLang="zh-CN" sz="1600" b="1" i="1" u="none" strike="noStrike" kern="1200" cap="none" spc="0" normalizeH="0" baseline="0" noProof="0" smtClean="0">
                              <a:ln>
                                <a:noFill/>
                              </a:ln>
                              <a:solidFill>
                                <a:prstClr val="black"/>
                              </a:solidFill>
                              <a:effectLst/>
                              <a:uLnTx/>
                              <a:uFillTx/>
                              <a:latin typeface="Cambria Math" panose="02040503050406030204" pitchFamily="18" charset="0"/>
                              <a:ea typeface="黑体" panose="02010609060101010101" pitchFamily="49" charset="-122"/>
                              <a:cs typeface="+mn-cs"/>
                            </a:rPr>
                            <m:t>𝒔</m:t>
                          </m:r>
                        </m:e>
                        <m:sub>
                          <m:r>
                            <a:rPr kumimoji="0" lang="en-US" altLang="zh-CN" sz="1600" b="1" i="1" u="none" strike="noStrike" kern="1200" cap="none" spc="0" normalizeH="0" baseline="0" noProof="0" smtClean="0">
                              <a:ln>
                                <a:noFill/>
                              </a:ln>
                              <a:solidFill>
                                <a:prstClr val="black"/>
                              </a:solidFill>
                              <a:effectLst/>
                              <a:uLnTx/>
                              <a:uFillTx/>
                              <a:latin typeface="Cambria Math" panose="02040503050406030204" pitchFamily="18" charset="0"/>
                              <a:ea typeface="黑体" panose="02010609060101010101" pitchFamily="49" charset="-122"/>
                              <a:cs typeface="+mn-cs"/>
                            </a:rPr>
                            <m:t>𝟏</m:t>
                          </m:r>
                        </m:sub>
                      </m:sSub>
                      <m:r>
                        <a:rPr kumimoji="0" lang="en-US" altLang="zh-CN" sz="1600" b="1" i="1" u="none" strike="noStrike" kern="1200" cap="none" spc="0" normalizeH="0" baseline="0" noProof="0" smtClean="0">
                          <a:ln>
                            <a:noFill/>
                          </a:ln>
                          <a:solidFill>
                            <a:prstClr val="black"/>
                          </a:solidFill>
                          <a:effectLst/>
                          <a:uLnTx/>
                          <a:uFillTx/>
                          <a:latin typeface="Cambria Math" panose="02040503050406030204" pitchFamily="18" charset="0"/>
                          <a:ea typeface="黑体" panose="02010609060101010101" pitchFamily="49" charset="-122"/>
                          <a:cs typeface="+mn-cs"/>
                        </a:rPr>
                        <m:t>,</m:t>
                      </m:r>
                      <m:sSub>
                        <m:sSubPr>
                          <m:ctrlPr>
                            <a:rPr kumimoji="0" lang="en-US" altLang="zh-CN" sz="1600" b="1" i="1" u="none" strike="noStrike" kern="1200" cap="none" spc="0" normalizeH="0" baseline="0" noProof="0" smtClean="0">
                              <a:ln>
                                <a:noFill/>
                              </a:ln>
                              <a:solidFill>
                                <a:prstClr val="black"/>
                              </a:solidFill>
                              <a:effectLst/>
                              <a:uLnTx/>
                              <a:uFillTx/>
                              <a:latin typeface="Cambria Math" panose="02040503050406030204" pitchFamily="18" charset="0"/>
                              <a:ea typeface="黑体" panose="02010609060101010101" pitchFamily="49" charset="-122"/>
                              <a:cs typeface="+mn-cs"/>
                            </a:rPr>
                          </m:ctrlPr>
                        </m:sSubPr>
                        <m:e>
                          <m:r>
                            <a:rPr kumimoji="0" lang="en-US" altLang="zh-CN" sz="1600" b="1" i="1" u="none" strike="noStrike" kern="1200" cap="none" spc="0" normalizeH="0" baseline="0" noProof="0" smtClean="0">
                              <a:ln>
                                <a:noFill/>
                              </a:ln>
                              <a:solidFill>
                                <a:prstClr val="black"/>
                              </a:solidFill>
                              <a:effectLst/>
                              <a:uLnTx/>
                              <a:uFillTx/>
                              <a:latin typeface="Cambria Math" panose="02040503050406030204" pitchFamily="18" charset="0"/>
                              <a:ea typeface="黑体" panose="02010609060101010101" pitchFamily="49" charset="-122"/>
                              <a:cs typeface="+mn-cs"/>
                            </a:rPr>
                            <m:t>𝒔</m:t>
                          </m:r>
                        </m:e>
                        <m:sub>
                          <m:r>
                            <a:rPr kumimoji="0" lang="en-US" altLang="zh-CN" sz="1600" b="1" i="1" u="none" strike="noStrike" kern="1200" cap="none" spc="0" normalizeH="0" baseline="0" noProof="0" smtClean="0">
                              <a:ln>
                                <a:noFill/>
                              </a:ln>
                              <a:solidFill>
                                <a:prstClr val="black"/>
                              </a:solidFill>
                              <a:effectLst/>
                              <a:uLnTx/>
                              <a:uFillTx/>
                              <a:latin typeface="Cambria Math" panose="02040503050406030204" pitchFamily="18" charset="0"/>
                              <a:ea typeface="黑体" panose="02010609060101010101" pitchFamily="49" charset="-122"/>
                              <a:cs typeface="+mn-cs"/>
                            </a:rPr>
                            <m:t>𝟐</m:t>
                          </m:r>
                        </m:sub>
                      </m:sSub>
                      <m:r>
                        <a:rPr kumimoji="0" lang="en-US" altLang="zh-CN" sz="1600" b="1" i="1" u="none" strike="noStrike" kern="1200" cap="none" spc="0" normalizeH="0" baseline="0" noProof="0" smtClean="0">
                          <a:ln>
                            <a:noFill/>
                          </a:ln>
                          <a:solidFill>
                            <a:prstClr val="black"/>
                          </a:solidFill>
                          <a:effectLst/>
                          <a:uLnTx/>
                          <a:uFillTx/>
                          <a:latin typeface="Cambria Math" panose="02040503050406030204" pitchFamily="18" charset="0"/>
                          <a:ea typeface="黑体" panose="02010609060101010101" pitchFamily="49" charset="-122"/>
                          <a:cs typeface="+mn-cs"/>
                        </a:rPr>
                        <m:t>,</m:t>
                      </m:r>
                      <m:sSub>
                        <m:sSubPr>
                          <m:ctrlPr>
                            <a:rPr kumimoji="0" lang="en-US" altLang="zh-CN" sz="1600" b="1" i="1" u="none" strike="noStrike" kern="1200" cap="none" spc="0" normalizeH="0" baseline="0" noProof="0" smtClean="0">
                              <a:ln>
                                <a:noFill/>
                              </a:ln>
                              <a:solidFill>
                                <a:prstClr val="black"/>
                              </a:solidFill>
                              <a:effectLst/>
                              <a:uLnTx/>
                              <a:uFillTx/>
                              <a:latin typeface="Cambria Math" panose="02040503050406030204" pitchFamily="18" charset="0"/>
                              <a:ea typeface="黑体" panose="02010609060101010101" pitchFamily="49" charset="-122"/>
                              <a:cs typeface="+mn-cs"/>
                            </a:rPr>
                          </m:ctrlPr>
                        </m:sSubPr>
                        <m:e>
                          <m:r>
                            <a:rPr kumimoji="0" lang="en-US" altLang="zh-CN" sz="1600" b="1" i="1" u="none" strike="noStrike" kern="1200" cap="none" spc="0" normalizeH="0" baseline="0" noProof="0" smtClean="0">
                              <a:ln>
                                <a:noFill/>
                              </a:ln>
                              <a:solidFill>
                                <a:prstClr val="black"/>
                              </a:solidFill>
                              <a:effectLst/>
                              <a:uLnTx/>
                              <a:uFillTx/>
                              <a:latin typeface="Cambria Math" panose="02040503050406030204" pitchFamily="18" charset="0"/>
                              <a:ea typeface="黑体" panose="02010609060101010101" pitchFamily="49" charset="-122"/>
                              <a:cs typeface="+mn-cs"/>
                            </a:rPr>
                            <m:t>𝒔</m:t>
                          </m:r>
                        </m:e>
                        <m:sub>
                          <m:r>
                            <a:rPr kumimoji="0" lang="en-US" altLang="zh-CN" sz="1600" b="1" i="1" u="none" strike="noStrike" kern="1200" cap="none" spc="0" normalizeH="0" baseline="0" noProof="0" smtClean="0">
                              <a:ln>
                                <a:noFill/>
                              </a:ln>
                              <a:solidFill>
                                <a:prstClr val="black"/>
                              </a:solidFill>
                              <a:effectLst/>
                              <a:uLnTx/>
                              <a:uFillTx/>
                              <a:latin typeface="Cambria Math" panose="02040503050406030204" pitchFamily="18" charset="0"/>
                              <a:ea typeface="黑体" panose="02010609060101010101" pitchFamily="49" charset="-122"/>
                              <a:cs typeface="+mn-cs"/>
                            </a:rPr>
                            <m:t>𝟑</m:t>
                          </m:r>
                        </m:sub>
                      </m:sSub>
                      <m:r>
                        <a:rPr kumimoji="0" lang="en-US" altLang="zh-CN" sz="1600" b="1" i="1" u="none" strike="noStrike" kern="1200" cap="none" spc="0" normalizeH="0" baseline="0" noProof="0" smtClean="0">
                          <a:ln>
                            <a:noFill/>
                          </a:ln>
                          <a:solidFill>
                            <a:prstClr val="black"/>
                          </a:solidFill>
                          <a:effectLst/>
                          <a:uLnTx/>
                          <a:uFillTx/>
                          <a:latin typeface="Cambria Math" panose="02040503050406030204" pitchFamily="18" charset="0"/>
                          <a:ea typeface="黑体" panose="02010609060101010101" pitchFamily="49" charset="-122"/>
                          <a:cs typeface="+mn-cs"/>
                        </a:rPr>
                        <m:t>, </m:t>
                      </m:r>
                      <m:sSub>
                        <m:sSubPr>
                          <m:ctrlPr>
                            <a:rPr kumimoji="0" lang="en-US" altLang="zh-CN" sz="1600" b="1" i="1" u="none" strike="noStrike" kern="1200" cap="none" spc="0" normalizeH="0" baseline="0" noProof="0" smtClean="0">
                              <a:ln>
                                <a:noFill/>
                              </a:ln>
                              <a:solidFill>
                                <a:prstClr val="black"/>
                              </a:solidFill>
                              <a:effectLst/>
                              <a:uLnTx/>
                              <a:uFillTx/>
                              <a:latin typeface="Cambria Math" panose="02040503050406030204" pitchFamily="18" charset="0"/>
                              <a:ea typeface="黑体" panose="02010609060101010101" pitchFamily="49" charset="-122"/>
                              <a:cs typeface="+mn-cs"/>
                            </a:rPr>
                          </m:ctrlPr>
                        </m:sSubPr>
                        <m:e>
                          <m:r>
                            <a:rPr kumimoji="0" lang="en-US" altLang="zh-CN" sz="1600" b="1" i="1" u="none" strike="noStrike" kern="1200" cap="none" spc="0" normalizeH="0" baseline="0" noProof="0" smtClean="0">
                              <a:ln>
                                <a:noFill/>
                              </a:ln>
                              <a:solidFill>
                                <a:prstClr val="black"/>
                              </a:solidFill>
                              <a:effectLst/>
                              <a:uLnTx/>
                              <a:uFillTx/>
                              <a:latin typeface="Cambria Math" panose="02040503050406030204" pitchFamily="18" charset="0"/>
                              <a:ea typeface="黑体" panose="02010609060101010101" pitchFamily="49" charset="-122"/>
                              <a:cs typeface="+mn-cs"/>
                            </a:rPr>
                            <m:t>𝒔</m:t>
                          </m:r>
                        </m:e>
                        <m:sub>
                          <m:r>
                            <a:rPr kumimoji="0" lang="en-US" altLang="zh-CN" sz="1600" b="1" i="1" u="none" strike="noStrike" kern="1200" cap="none" spc="0" normalizeH="0" baseline="0" noProof="0" smtClean="0">
                              <a:ln>
                                <a:noFill/>
                              </a:ln>
                              <a:solidFill>
                                <a:prstClr val="black"/>
                              </a:solidFill>
                              <a:effectLst/>
                              <a:uLnTx/>
                              <a:uFillTx/>
                              <a:latin typeface="Cambria Math" panose="02040503050406030204" pitchFamily="18" charset="0"/>
                              <a:ea typeface="黑体" panose="02010609060101010101" pitchFamily="49" charset="-122"/>
                              <a:cs typeface="+mn-cs"/>
                            </a:rPr>
                            <m:t>𝒅</m:t>
                          </m:r>
                        </m:sub>
                      </m:sSub>
                      <m:r>
                        <a:rPr kumimoji="0" lang="en-US" altLang="zh-CN" sz="1600" b="1" i="1" u="none" strike="noStrike" kern="1200" cap="none" spc="0" normalizeH="0" baseline="0" noProof="0" smtClean="0">
                          <a:ln>
                            <a:noFill/>
                          </a:ln>
                          <a:solidFill>
                            <a:prstClr val="black"/>
                          </a:solidFill>
                          <a:effectLst/>
                          <a:uLnTx/>
                          <a:uFillTx/>
                          <a:latin typeface="Cambria Math" panose="02040503050406030204" pitchFamily="18" charset="0"/>
                          <a:ea typeface="黑体" panose="02010609060101010101" pitchFamily="49" charset="-122"/>
                          <a:cs typeface="+mn-cs"/>
                        </a:rPr>
                        <m:t>)</m:t>
                      </m:r>
                    </m:oMath>
                  </m:oMathPara>
                </a14:m>
                <a:endParaRPr kumimoji="0" lang="en-US" altLang="zh-CN" sz="1600" b="1" i="1"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kumimoji="0" lang="en-US" altLang="zh-CN" sz="1600" b="1" i="1" u="none" strike="noStrike" kern="1200" cap="none" spc="0" normalizeH="0" baseline="0" noProof="0" smtClean="0">
                            <a:ln>
                              <a:noFill/>
                            </a:ln>
                            <a:solidFill>
                              <a:prstClr val="black"/>
                            </a:solidFill>
                            <a:effectLst/>
                            <a:uLnTx/>
                            <a:uFillTx/>
                            <a:latin typeface="Cambria Math" panose="02040503050406030204" pitchFamily="18" charset="0"/>
                            <a:ea typeface="黑体" panose="02010609060101010101" pitchFamily="49" charset="-122"/>
                            <a:cs typeface="+mn-cs"/>
                          </a:rPr>
                        </m:ctrlPr>
                      </m:sSubPr>
                      <m:e>
                        <m:r>
                          <a:rPr kumimoji="0" lang="en-US" altLang="zh-CN" sz="1600" b="1" i="1" u="none" strike="noStrike" kern="1200" cap="none" spc="0" normalizeH="0" baseline="0" noProof="0" smtClean="0">
                            <a:ln>
                              <a:noFill/>
                            </a:ln>
                            <a:solidFill>
                              <a:prstClr val="black"/>
                            </a:solidFill>
                            <a:effectLst/>
                            <a:uLnTx/>
                            <a:uFillTx/>
                            <a:latin typeface="Cambria Math" panose="02040503050406030204" pitchFamily="18" charset="0"/>
                            <a:ea typeface="黑体" panose="02010609060101010101" pitchFamily="49" charset="-122"/>
                            <a:cs typeface="+mn-cs"/>
                          </a:rPr>
                          <m:t>𝒔</m:t>
                        </m:r>
                      </m:e>
                      <m:sub>
                        <m:r>
                          <a:rPr kumimoji="0" lang="en-US" altLang="zh-CN" sz="1600" b="1" i="1" u="none" strike="noStrike" kern="1200" cap="none" spc="0" normalizeH="0" baseline="0" noProof="0" smtClean="0">
                            <a:ln>
                              <a:noFill/>
                            </a:ln>
                            <a:solidFill>
                              <a:prstClr val="black"/>
                            </a:solidFill>
                            <a:effectLst/>
                            <a:uLnTx/>
                            <a:uFillTx/>
                            <a:latin typeface="Cambria Math" panose="02040503050406030204" pitchFamily="18" charset="0"/>
                            <a:ea typeface="黑体" panose="02010609060101010101" pitchFamily="49" charset="-122"/>
                            <a:cs typeface="+mn-cs"/>
                          </a:rPr>
                          <m:t>𝟏</m:t>
                        </m:r>
                      </m:sub>
                    </m:sSub>
                  </m:oMath>
                </a14:m>
                <a:r>
                  <a:rPr kumimoji="0" lang="zh-CN" altLang="en-US" sz="1600" b="1"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对应的反馈值分别为</a:t>
                </a:r>
                <a:endParaRPr kumimoji="0" lang="en-US" altLang="zh-CN" sz="1600" b="1"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CN" sz="1600" b="1" i="1" u="none" strike="noStrike" kern="1200" cap="none" spc="0" normalizeH="0" baseline="0" noProof="0" smtClean="0">
                          <a:ln>
                            <a:noFill/>
                          </a:ln>
                          <a:solidFill>
                            <a:prstClr val="black"/>
                          </a:solidFill>
                          <a:effectLst/>
                          <a:uLnTx/>
                          <a:uFillTx/>
                          <a:latin typeface="Cambria Math" panose="02040503050406030204" pitchFamily="18" charset="0"/>
                          <a:ea typeface="黑体" panose="02010609060101010101" pitchFamily="49" charset="-122"/>
                          <a:cs typeface="+mn-cs"/>
                        </a:rPr>
                        <m:t>𝟎</m:t>
                      </m:r>
                      <m:r>
                        <a:rPr kumimoji="0" lang="en-US" altLang="zh-CN" sz="1600" b="1" i="1" u="none" strike="noStrike" kern="1200" cap="none" spc="0" normalizeH="0" baseline="0" noProof="0" smtClean="0">
                          <a:ln>
                            <a:noFill/>
                          </a:ln>
                          <a:solidFill>
                            <a:prstClr val="black"/>
                          </a:solidFill>
                          <a:effectLst/>
                          <a:uLnTx/>
                          <a:uFillTx/>
                          <a:latin typeface="Cambria Math" panose="02040503050406030204" pitchFamily="18" charset="0"/>
                          <a:ea typeface="黑体" panose="02010609060101010101" pitchFamily="49" charset="-122"/>
                          <a:cs typeface="+mn-cs"/>
                        </a:rPr>
                        <m:t>+</m:t>
                      </m:r>
                      <m:r>
                        <a:rPr kumimoji="0" lang="en-US" altLang="zh-CN" sz="1600" b="1" i="1" u="none" strike="noStrike" kern="1200" cap="none" spc="0" normalizeH="0" baseline="0" noProof="0" smtClean="0">
                          <a:ln>
                            <a:noFill/>
                          </a:ln>
                          <a:solidFill>
                            <a:prstClr val="black"/>
                          </a:solidFill>
                          <a:effectLst/>
                          <a:uLnTx/>
                          <a:uFillTx/>
                          <a:latin typeface="Cambria Math" panose="02040503050406030204" pitchFamily="18" charset="0"/>
                          <a:ea typeface="黑体" panose="02010609060101010101" pitchFamily="49" charset="-122"/>
                          <a:cs typeface="+mn-cs"/>
                        </a:rPr>
                        <m:t>𝜸</m:t>
                      </m:r>
                      <m:r>
                        <a:rPr kumimoji="0" lang="en-US" altLang="zh-CN" sz="1600" b="1" i="1" u="none" strike="noStrike" kern="1200" cap="none" spc="0" normalizeH="0" baseline="0" noProof="0" smtClean="0">
                          <a:ln>
                            <a:noFill/>
                          </a:ln>
                          <a:solidFill>
                            <a:prstClr val="black"/>
                          </a:solidFill>
                          <a:effectLst/>
                          <a:uLnTx/>
                          <a:uFillTx/>
                          <a:latin typeface="Cambria Math" panose="02040503050406030204" pitchFamily="18" charset="0"/>
                          <a:ea typeface="黑体" panose="02010609060101010101" pitchFamily="49" charset="-122"/>
                          <a:cs typeface="+mn-cs"/>
                        </a:rPr>
                        <m:t>×</m:t>
                      </m:r>
                      <m:r>
                        <a:rPr kumimoji="0" lang="en-US" altLang="zh-CN" sz="1600" b="1" i="1" u="none" strike="noStrike" kern="1200" cap="none" spc="0" normalizeH="0" baseline="0" noProof="0" smtClean="0">
                          <a:ln>
                            <a:noFill/>
                          </a:ln>
                          <a:solidFill>
                            <a:prstClr val="black"/>
                          </a:solidFill>
                          <a:effectLst/>
                          <a:uLnTx/>
                          <a:uFillTx/>
                          <a:latin typeface="Cambria Math" panose="02040503050406030204" pitchFamily="18" charset="0"/>
                          <a:ea typeface="黑体" panose="02010609060101010101" pitchFamily="49" charset="-122"/>
                          <a:cs typeface="+mn-cs"/>
                        </a:rPr>
                        <m:t>𝟎</m:t>
                      </m:r>
                      <m:r>
                        <a:rPr kumimoji="0" lang="en-US" altLang="zh-CN" sz="1600" b="1" i="1" u="none" strike="noStrike" kern="1200" cap="none" spc="0" normalizeH="0" baseline="0" noProof="0" smtClean="0">
                          <a:ln>
                            <a:noFill/>
                          </a:ln>
                          <a:solidFill>
                            <a:prstClr val="black"/>
                          </a:solidFill>
                          <a:effectLst/>
                          <a:uLnTx/>
                          <a:uFillTx/>
                          <a:latin typeface="Cambria Math" panose="02040503050406030204" pitchFamily="18" charset="0"/>
                          <a:ea typeface="黑体" panose="02010609060101010101" pitchFamily="49" charset="-122"/>
                          <a:cs typeface="+mn-cs"/>
                        </a:rPr>
                        <m:t>+⋯+</m:t>
                      </m:r>
                      <m:sSup>
                        <m:sSupPr>
                          <m:ctrlPr>
                            <a:rPr kumimoji="0" lang="en-US" altLang="zh-CN" sz="1600" b="1" i="1" u="none" strike="noStrike" kern="1200" cap="none" spc="0" normalizeH="0" baseline="0" noProof="0" smtClean="0">
                              <a:ln>
                                <a:noFill/>
                              </a:ln>
                              <a:solidFill>
                                <a:prstClr val="black"/>
                              </a:solidFill>
                              <a:effectLst/>
                              <a:uLnTx/>
                              <a:uFillTx/>
                              <a:latin typeface="Cambria Math" panose="02040503050406030204" pitchFamily="18" charset="0"/>
                              <a:ea typeface="黑体" panose="02010609060101010101" pitchFamily="49" charset="-122"/>
                              <a:cs typeface="+mn-cs"/>
                            </a:rPr>
                          </m:ctrlPr>
                        </m:sSupPr>
                        <m:e>
                          <m:r>
                            <a:rPr kumimoji="0" lang="en-US" altLang="zh-CN" sz="1600" b="1" i="1" u="none" strike="noStrike" kern="1200" cap="none" spc="0" normalizeH="0" baseline="0" noProof="0" smtClean="0">
                              <a:ln>
                                <a:noFill/>
                              </a:ln>
                              <a:solidFill>
                                <a:prstClr val="black"/>
                              </a:solidFill>
                              <a:effectLst/>
                              <a:uLnTx/>
                              <a:uFillTx/>
                              <a:latin typeface="Cambria Math" panose="02040503050406030204" pitchFamily="18" charset="0"/>
                              <a:ea typeface="黑体" panose="02010609060101010101" pitchFamily="49" charset="-122"/>
                              <a:cs typeface="+mn-cs"/>
                            </a:rPr>
                            <m:t>𝜸</m:t>
                          </m:r>
                        </m:e>
                        <m:sup>
                          <m:r>
                            <a:rPr kumimoji="0" lang="en-US" altLang="zh-CN" sz="1600" b="1" i="1" u="none" strike="noStrike" kern="1200" cap="none" spc="0" normalizeH="0" baseline="0" noProof="0" smtClean="0">
                              <a:ln>
                                <a:noFill/>
                              </a:ln>
                              <a:solidFill>
                                <a:prstClr val="black"/>
                              </a:solidFill>
                              <a:effectLst/>
                              <a:uLnTx/>
                              <a:uFillTx/>
                              <a:latin typeface="Cambria Math" panose="02040503050406030204" pitchFamily="18" charset="0"/>
                              <a:ea typeface="黑体" panose="02010609060101010101" pitchFamily="49" charset="-122"/>
                              <a:cs typeface="+mn-cs"/>
                            </a:rPr>
                            <m:t>𝟑</m:t>
                          </m:r>
                        </m:sup>
                      </m:sSup>
                      <m:r>
                        <a:rPr kumimoji="0" lang="en-US" altLang="zh-CN" sz="1600" b="1" i="1" u="none" strike="noStrike" kern="1200" cap="none" spc="0" normalizeH="0" baseline="0" noProof="0" smtClean="0">
                          <a:ln>
                            <a:noFill/>
                          </a:ln>
                          <a:solidFill>
                            <a:prstClr val="black"/>
                          </a:solidFill>
                          <a:effectLst/>
                          <a:uLnTx/>
                          <a:uFillTx/>
                          <a:latin typeface="Cambria Math" panose="02040503050406030204" pitchFamily="18" charset="0"/>
                          <a:ea typeface="黑体" panose="02010609060101010101" pitchFamily="49" charset="-122"/>
                          <a:cs typeface="+mn-cs"/>
                        </a:rPr>
                        <m:t>×</m:t>
                      </m:r>
                      <m:r>
                        <a:rPr kumimoji="0" lang="en-US" altLang="zh-CN" sz="1600" b="1" i="1" u="none" strike="noStrike" kern="1200" cap="none" spc="0" normalizeH="0" baseline="0" noProof="0" smtClean="0">
                          <a:ln>
                            <a:noFill/>
                          </a:ln>
                          <a:solidFill>
                            <a:prstClr val="black"/>
                          </a:solidFill>
                          <a:effectLst/>
                          <a:uLnTx/>
                          <a:uFillTx/>
                          <a:latin typeface="Cambria Math" panose="02040503050406030204" pitchFamily="18" charset="0"/>
                          <a:ea typeface="黑体" panose="02010609060101010101" pitchFamily="49" charset="-122"/>
                          <a:cs typeface="+mn-cs"/>
                        </a:rPr>
                        <m:t>𝟏</m:t>
                      </m:r>
                      <m:r>
                        <a:rPr kumimoji="0" lang="en-US" altLang="zh-CN" sz="1600" b="1" i="1" u="none" strike="noStrike" kern="1200" cap="none" spc="0" normalizeH="0" baseline="0" noProof="0" smtClean="0">
                          <a:ln>
                            <a:noFill/>
                          </a:ln>
                          <a:solidFill>
                            <a:prstClr val="black"/>
                          </a:solidFill>
                          <a:effectLst/>
                          <a:uLnTx/>
                          <a:uFillTx/>
                          <a:latin typeface="Cambria Math" panose="02040503050406030204" pitchFamily="18" charset="0"/>
                          <a:ea typeface="黑体" panose="02010609060101010101" pitchFamily="49" charset="-122"/>
                          <a:cs typeface="+mn-cs"/>
                        </a:rPr>
                        <m:t>=</m:t>
                      </m:r>
                      <m:r>
                        <a:rPr kumimoji="0" lang="en-US" altLang="zh-CN" sz="1600" b="1" i="1" u="none" strike="noStrike" kern="1200" cap="none" spc="0" normalizeH="0" baseline="0" noProof="0" smtClean="0">
                          <a:ln>
                            <a:noFill/>
                          </a:ln>
                          <a:solidFill>
                            <a:prstClr val="black"/>
                          </a:solidFill>
                          <a:effectLst/>
                          <a:uLnTx/>
                          <a:uFillTx/>
                          <a:latin typeface="Cambria Math" panose="02040503050406030204" pitchFamily="18" charset="0"/>
                          <a:ea typeface="黑体" panose="02010609060101010101" pitchFamily="49" charset="-122"/>
                          <a:cs typeface="+mn-cs"/>
                        </a:rPr>
                        <m:t>𝟎</m:t>
                      </m:r>
                      <m:r>
                        <a:rPr kumimoji="0" lang="en-US" altLang="zh-CN" sz="1600" b="1" i="1" u="none" strike="noStrike" kern="1200" cap="none" spc="0" normalizeH="0" baseline="0" noProof="0" smtClean="0">
                          <a:ln>
                            <a:noFill/>
                          </a:ln>
                          <a:solidFill>
                            <a:prstClr val="black"/>
                          </a:solidFill>
                          <a:effectLst/>
                          <a:uLnTx/>
                          <a:uFillTx/>
                          <a:latin typeface="Cambria Math" panose="02040503050406030204" pitchFamily="18" charset="0"/>
                          <a:ea typeface="黑体" panose="02010609060101010101" pitchFamily="49" charset="-122"/>
                          <a:cs typeface="+mn-cs"/>
                        </a:rPr>
                        <m:t>.</m:t>
                      </m:r>
                      <m:r>
                        <a:rPr kumimoji="0" lang="en-US" altLang="zh-CN" sz="1600" b="1" i="1" u="none" strike="noStrike" kern="1200" cap="none" spc="0" normalizeH="0" baseline="0" noProof="0" smtClean="0">
                          <a:ln>
                            <a:noFill/>
                          </a:ln>
                          <a:solidFill>
                            <a:prstClr val="black"/>
                          </a:solidFill>
                          <a:effectLst/>
                          <a:uLnTx/>
                          <a:uFillTx/>
                          <a:latin typeface="Cambria Math" panose="02040503050406030204" pitchFamily="18" charset="0"/>
                          <a:ea typeface="黑体" panose="02010609060101010101" pitchFamily="49" charset="-122"/>
                          <a:cs typeface="+mn-cs"/>
                        </a:rPr>
                        <m:t>𝟗𝟕𝟎</m:t>
                      </m:r>
                    </m:oMath>
                  </m:oMathPara>
                </a14:m>
                <a:endParaRPr kumimoji="0" lang="en-US" altLang="zh-CN" sz="1600" b="1" i="1"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CN" sz="1600" b="1" i="1" u="none" strike="noStrike" kern="1200" cap="none" spc="0" normalizeH="0" baseline="0" noProof="0" smtClean="0">
                          <a:ln>
                            <a:noFill/>
                          </a:ln>
                          <a:solidFill>
                            <a:prstClr val="black"/>
                          </a:solidFill>
                          <a:effectLst/>
                          <a:uLnTx/>
                          <a:uFillTx/>
                          <a:latin typeface="Cambria Math" panose="02040503050406030204" pitchFamily="18" charset="0"/>
                          <a:ea typeface="黑体" panose="02010609060101010101" pitchFamily="49" charset="-122"/>
                          <a:cs typeface="+mn-cs"/>
                        </a:rPr>
                        <m:t>𝟎</m:t>
                      </m:r>
                      <m:r>
                        <a:rPr kumimoji="0" lang="en-US" altLang="zh-CN" sz="1600" b="1" i="1" u="none" strike="noStrike" kern="1200" cap="none" spc="0" normalizeH="0" baseline="0" noProof="0" smtClean="0">
                          <a:ln>
                            <a:noFill/>
                          </a:ln>
                          <a:solidFill>
                            <a:prstClr val="black"/>
                          </a:solidFill>
                          <a:effectLst/>
                          <a:uLnTx/>
                          <a:uFillTx/>
                          <a:latin typeface="Cambria Math" panose="02040503050406030204" pitchFamily="18" charset="0"/>
                          <a:ea typeface="黑体" panose="02010609060101010101" pitchFamily="49" charset="-122"/>
                          <a:cs typeface="+mn-cs"/>
                        </a:rPr>
                        <m:t>+</m:t>
                      </m:r>
                      <m:r>
                        <a:rPr kumimoji="0" lang="en-US" altLang="zh-CN" sz="1600" b="1" i="1" u="none" strike="noStrike" kern="1200" cap="none" spc="0" normalizeH="0" baseline="0" noProof="0" smtClean="0">
                          <a:ln>
                            <a:noFill/>
                          </a:ln>
                          <a:solidFill>
                            <a:prstClr val="black"/>
                          </a:solidFill>
                          <a:effectLst/>
                          <a:uLnTx/>
                          <a:uFillTx/>
                          <a:latin typeface="Cambria Math" panose="02040503050406030204" pitchFamily="18" charset="0"/>
                          <a:ea typeface="黑体" panose="02010609060101010101" pitchFamily="49" charset="-122"/>
                          <a:cs typeface="+mn-cs"/>
                        </a:rPr>
                        <m:t>𝜸</m:t>
                      </m:r>
                      <m:r>
                        <a:rPr kumimoji="0" lang="en-US" altLang="zh-CN" sz="1600" b="1" i="1" u="none" strike="noStrike" kern="1200" cap="none" spc="0" normalizeH="0" baseline="0" noProof="0" smtClean="0">
                          <a:ln>
                            <a:noFill/>
                          </a:ln>
                          <a:solidFill>
                            <a:prstClr val="black"/>
                          </a:solidFill>
                          <a:effectLst/>
                          <a:uLnTx/>
                          <a:uFillTx/>
                          <a:latin typeface="Cambria Math" panose="02040503050406030204" pitchFamily="18" charset="0"/>
                          <a:ea typeface="黑体" panose="02010609060101010101" pitchFamily="49" charset="-122"/>
                          <a:cs typeface="+mn-cs"/>
                        </a:rPr>
                        <m:t>×</m:t>
                      </m:r>
                      <m:r>
                        <a:rPr kumimoji="0" lang="en-US" altLang="zh-CN" sz="1600" b="1" i="1" u="none" strike="noStrike" kern="1200" cap="none" spc="0" normalizeH="0" baseline="0" noProof="0" smtClean="0">
                          <a:ln>
                            <a:noFill/>
                          </a:ln>
                          <a:solidFill>
                            <a:prstClr val="black"/>
                          </a:solidFill>
                          <a:effectLst/>
                          <a:uLnTx/>
                          <a:uFillTx/>
                          <a:latin typeface="Cambria Math" panose="02040503050406030204" pitchFamily="18" charset="0"/>
                          <a:ea typeface="黑体" panose="02010609060101010101" pitchFamily="49" charset="-122"/>
                          <a:cs typeface="+mn-cs"/>
                        </a:rPr>
                        <m:t>𝟎</m:t>
                      </m:r>
                      <m:r>
                        <a:rPr kumimoji="0" lang="en-US" altLang="zh-CN" sz="1600" b="1" i="1" u="none" strike="noStrike" kern="1200" cap="none" spc="0" normalizeH="0" baseline="0" noProof="0" smtClean="0">
                          <a:ln>
                            <a:noFill/>
                          </a:ln>
                          <a:solidFill>
                            <a:prstClr val="black"/>
                          </a:solidFill>
                          <a:effectLst/>
                          <a:uLnTx/>
                          <a:uFillTx/>
                          <a:latin typeface="Cambria Math" panose="02040503050406030204" pitchFamily="18" charset="0"/>
                          <a:ea typeface="黑体" panose="02010609060101010101" pitchFamily="49" charset="-122"/>
                          <a:cs typeface="+mn-cs"/>
                        </a:rPr>
                        <m:t>+</m:t>
                      </m:r>
                      <m:sSup>
                        <m:sSupPr>
                          <m:ctrlPr>
                            <a:rPr kumimoji="0" lang="en-US" altLang="zh-CN" sz="1600" b="1" i="1" u="none" strike="noStrike" kern="1200" cap="none" spc="0" normalizeH="0" baseline="0" noProof="0" smtClean="0">
                              <a:ln>
                                <a:noFill/>
                              </a:ln>
                              <a:solidFill>
                                <a:prstClr val="black"/>
                              </a:solidFill>
                              <a:effectLst/>
                              <a:uLnTx/>
                              <a:uFillTx/>
                              <a:latin typeface="Cambria Math" panose="02040503050406030204" pitchFamily="18" charset="0"/>
                              <a:ea typeface="黑体" panose="02010609060101010101" pitchFamily="49" charset="-122"/>
                              <a:cs typeface="+mn-cs"/>
                            </a:rPr>
                          </m:ctrlPr>
                        </m:sSupPr>
                        <m:e>
                          <m:r>
                            <a:rPr kumimoji="0" lang="en-US" altLang="zh-CN" sz="1600" b="1" i="1" u="none" strike="noStrike" kern="1200" cap="none" spc="0" normalizeH="0" baseline="0" noProof="0" smtClean="0">
                              <a:ln>
                                <a:noFill/>
                              </a:ln>
                              <a:solidFill>
                                <a:prstClr val="black"/>
                              </a:solidFill>
                              <a:effectLst/>
                              <a:uLnTx/>
                              <a:uFillTx/>
                              <a:latin typeface="Cambria Math" panose="02040503050406030204" pitchFamily="18" charset="0"/>
                              <a:ea typeface="黑体" panose="02010609060101010101" pitchFamily="49" charset="-122"/>
                              <a:cs typeface="+mn-cs"/>
                            </a:rPr>
                            <m:t>𝜸</m:t>
                          </m:r>
                        </m:e>
                        <m:sup>
                          <m:r>
                            <a:rPr kumimoji="0" lang="en-US" altLang="zh-CN" sz="1600" b="1" i="1" u="none" strike="noStrike" kern="1200" cap="none" spc="0" normalizeH="0" baseline="0" noProof="0" smtClean="0">
                              <a:ln>
                                <a:noFill/>
                              </a:ln>
                              <a:solidFill>
                                <a:prstClr val="black"/>
                              </a:solidFill>
                              <a:effectLst/>
                              <a:uLnTx/>
                              <a:uFillTx/>
                              <a:latin typeface="Cambria Math" panose="02040503050406030204" pitchFamily="18" charset="0"/>
                              <a:ea typeface="黑体" panose="02010609060101010101" pitchFamily="49" charset="-122"/>
                              <a:cs typeface="+mn-cs"/>
                            </a:rPr>
                            <m:t>𝟐</m:t>
                          </m:r>
                        </m:sup>
                      </m:sSup>
                      <m:r>
                        <a:rPr kumimoji="0" lang="en-US" altLang="zh-CN" sz="1600" b="1" i="1" u="none" strike="noStrike" kern="1200" cap="none" spc="0" normalizeH="0" baseline="0" noProof="0" smtClean="0">
                          <a:ln>
                            <a:noFill/>
                          </a:ln>
                          <a:solidFill>
                            <a:prstClr val="black"/>
                          </a:solidFill>
                          <a:effectLst/>
                          <a:uLnTx/>
                          <a:uFillTx/>
                          <a:latin typeface="Cambria Math" panose="02040503050406030204" pitchFamily="18" charset="0"/>
                          <a:ea typeface="黑体" panose="02010609060101010101" pitchFamily="49" charset="-122"/>
                          <a:cs typeface="+mn-cs"/>
                        </a:rPr>
                        <m:t>×</m:t>
                      </m:r>
                      <m:d>
                        <m:dPr>
                          <m:ctrlPr>
                            <a:rPr kumimoji="0" lang="en-US" altLang="zh-CN" sz="1600" b="1" i="1" u="none" strike="noStrike" kern="1200" cap="none" spc="0" normalizeH="0" baseline="0" noProof="0" smtClean="0">
                              <a:ln>
                                <a:noFill/>
                              </a:ln>
                              <a:solidFill>
                                <a:prstClr val="black"/>
                              </a:solidFill>
                              <a:effectLst/>
                              <a:uLnTx/>
                              <a:uFillTx/>
                              <a:latin typeface="Cambria Math" panose="02040503050406030204" pitchFamily="18" charset="0"/>
                              <a:ea typeface="黑体" panose="02010609060101010101" pitchFamily="49" charset="-122"/>
                              <a:cs typeface="+mn-cs"/>
                            </a:rPr>
                          </m:ctrlPr>
                        </m:dPr>
                        <m:e>
                          <m:r>
                            <a:rPr kumimoji="0" lang="en-US" altLang="zh-CN" sz="1600" b="1" i="1" u="none" strike="noStrike" kern="1200" cap="none" spc="0" normalizeH="0" baseline="0" noProof="0" smtClean="0">
                              <a:ln>
                                <a:noFill/>
                              </a:ln>
                              <a:solidFill>
                                <a:prstClr val="black"/>
                              </a:solidFill>
                              <a:effectLst/>
                              <a:uLnTx/>
                              <a:uFillTx/>
                              <a:latin typeface="Cambria Math" panose="02040503050406030204" pitchFamily="18" charset="0"/>
                              <a:ea typeface="黑体" panose="02010609060101010101" pitchFamily="49" charset="-122"/>
                              <a:cs typeface="+mn-cs"/>
                            </a:rPr>
                            <m:t>−</m:t>
                          </m:r>
                          <m:r>
                            <a:rPr kumimoji="0" lang="en-US" altLang="zh-CN" sz="1600" b="1" i="1" u="none" strike="noStrike" kern="1200" cap="none" spc="0" normalizeH="0" baseline="0" noProof="0" smtClean="0">
                              <a:ln>
                                <a:noFill/>
                              </a:ln>
                              <a:solidFill>
                                <a:prstClr val="black"/>
                              </a:solidFill>
                              <a:effectLst/>
                              <a:uLnTx/>
                              <a:uFillTx/>
                              <a:latin typeface="Cambria Math" panose="02040503050406030204" pitchFamily="18" charset="0"/>
                              <a:ea typeface="黑体" panose="02010609060101010101" pitchFamily="49" charset="-122"/>
                              <a:cs typeface="+mn-cs"/>
                            </a:rPr>
                            <m:t>𝟏</m:t>
                          </m:r>
                        </m:e>
                      </m:d>
                      <m:r>
                        <a:rPr kumimoji="0" lang="en-US" altLang="zh-CN" sz="1600" b="1" i="1" u="none" strike="noStrike" kern="1200" cap="none" spc="0" normalizeH="0" baseline="0" noProof="0" smtClean="0">
                          <a:ln>
                            <a:noFill/>
                          </a:ln>
                          <a:solidFill>
                            <a:prstClr val="black"/>
                          </a:solidFill>
                          <a:effectLst/>
                          <a:uLnTx/>
                          <a:uFillTx/>
                          <a:latin typeface="Cambria Math" panose="02040503050406030204" pitchFamily="18" charset="0"/>
                          <a:ea typeface="黑体" panose="02010609060101010101" pitchFamily="49" charset="-122"/>
                          <a:cs typeface="+mn-cs"/>
                        </a:rPr>
                        <m:t>=−</m:t>
                      </m:r>
                      <m:r>
                        <a:rPr kumimoji="0" lang="en-US" altLang="zh-CN" sz="1600" b="1" i="1" u="none" strike="noStrike" kern="1200" cap="none" spc="0" normalizeH="0" baseline="0" noProof="0" smtClean="0">
                          <a:ln>
                            <a:noFill/>
                          </a:ln>
                          <a:solidFill>
                            <a:prstClr val="black"/>
                          </a:solidFill>
                          <a:effectLst/>
                          <a:uLnTx/>
                          <a:uFillTx/>
                          <a:latin typeface="Cambria Math" panose="02040503050406030204" pitchFamily="18" charset="0"/>
                          <a:ea typeface="黑体" panose="02010609060101010101" pitchFamily="49" charset="-122"/>
                          <a:cs typeface="+mn-cs"/>
                        </a:rPr>
                        <m:t>𝟎</m:t>
                      </m:r>
                      <m:r>
                        <a:rPr kumimoji="0" lang="en-US" altLang="zh-CN" sz="1600" b="1" i="1" u="none" strike="noStrike" kern="1200" cap="none" spc="0" normalizeH="0" baseline="0" noProof="0" smtClean="0">
                          <a:ln>
                            <a:noFill/>
                          </a:ln>
                          <a:solidFill>
                            <a:prstClr val="black"/>
                          </a:solidFill>
                          <a:effectLst/>
                          <a:uLnTx/>
                          <a:uFillTx/>
                          <a:latin typeface="Cambria Math" panose="02040503050406030204" pitchFamily="18" charset="0"/>
                          <a:ea typeface="黑体" panose="02010609060101010101" pitchFamily="49" charset="-122"/>
                          <a:cs typeface="+mn-cs"/>
                        </a:rPr>
                        <m:t>.</m:t>
                      </m:r>
                      <m:r>
                        <a:rPr kumimoji="0" lang="en-US" altLang="zh-CN" sz="1600" b="1" i="1" u="none" strike="noStrike" kern="1200" cap="none" spc="0" normalizeH="0" baseline="0" noProof="0" smtClean="0">
                          <a:ln>
                            <a:noFill/>
                          </a:ln>
                          <a:solidFill>
                            <a:prstClr val="black"/>
                          </a:solidFill>
                          <a:effectLst/>
                          <a:uLnTx/>
                          <a:uFillTx/>
                          <a:latin typeface="Cambria Math" panose="02040503050406030204" pitchFamily="18" charset="0"/>
                          <a:ea typeface="黑体" panose="02010609060101010101" pitchFamily="49" charset="-122"/>
                          <a:cs typeface="+mn-cs"/>
                        </a:rPr>
                        <m:t>𝟗𝟖𝟎</m:t>
                      </m:r>
                    </m:oMath>
                  </m:oMathPara>
                </a14:m>
                <a:endParaRPr kumimoji="0" lang="en-US" altLang="zh-CN" sz="1600" b="1" i="1"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因此估计</a:t>
                </a:r>
                <a:endParaRPr kumimoji="0" lang="en-US" altLang="zh-CN" sz="1600" b="1"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CN" sz="1600" b="1" i="1" u="none" strike="noStrike" kern="1200" cap="none" spc="0" normalizeH="0" baseline="0" noProof="0" smtClean="0">
                          <a:ln>
                            <a:noFill/>
                          </a:ln>
                          <a:solidFill>
                            <a:prstClr val="black"/>
                          </a:solidFill>
                          <a:effectLst/>
                          <a:uLnTx/>
                          <a:uFillTx/>
                          <a:latin typeface="Cambria Math" panose="02040503050406030204" pitchFamily="18" charset="0"/>
                          <a:ea typeface="黑体" panose="02010609060101010101" pitchFamily="49" charset="-122"/>
                          <a:cs typeface="+mn-cs"/>
                        </a:rPr>
                        <m:t>𝑽</m:t>
                      </m:r>
                      <m:d>
                        <m:dPr>
                          <m:ctrlPr>
                            <a:rPr kumimoji="0" lang="en-US" altLang="zh-CN" sz="1600" b="1" i="1" u="none" strike="noStrike" kern="1200" cap="none" spc="0" normalizeH="0" baseline="0" noProof="0" smtClean="0">
                              <a:ln>
                                <a:noFill/>
                              </a:ln>
                              <a:solidFill>
                                <a:prstClr val="black"/>
                              </a:solidFill>
                              <a:effectLst/>
                              <a:uLnTx/>
                              <a:uFillTx/>
                              <a:latin typeface="Cambria Math" panose="02040503050406030204" pitchFamily="18" charset="0"/>
                              <a:ea typeface="黑体" panose="02010609060101010101" pitchFamily="49" charset="-122"/>
                              <a:cs typeface="+mn-cs"/>
                            </a:rPr>
                          </m:ctrlPr>
                        </m:dPr>
                        <m:e>
                          <m:sSub>
                            <m:sSubPr>
                              <m:ctrlPr>
                                <a:rPr kumimoji="0" lang="en-US" altLang="zh-CN" sz="1600" b="1" i="1" u="none" strike="noStrike" kern="1200" cap="none" spc="0" normalizeH="0" baseline="0" noProof="0" smtClean="0">
                                  <a:ln>
                                    <a:noFill/>
                                  </a:ln>
                                  <a:solidFill>
                                    <a:prstClr val="black"/>
                                  </a:solidFill>
                                  <a:effectLst/>
                                  <a:uLnTx/>
                                  <a:uFillTx/>
                                  <a:latin typeface="Cambria Math" panose="02040503050406030204" pitchFamily="18" charset="0"/>
                                  <a:ea typeface="黑体" panose="02010609060101010101" pitchFamily="49" charset="-122"/>
                                  <a:cs typeface="+mn-cs"/>
                                </a:rPr>
                              </m:ctrlPr>
                            </m:sSubPr>
                            <m:e>
                              <m:r>
                                <a:rPr kumimoji="0" lang="en-US" altLang="zh-CN" sz="1600" b="1" i="1" u="none" strike="noStrike" kern="1200" cap="none" spc="0" normalizeH="0" baseline="0" noProof="0" smtClean="0">
                                  <a:ln>
                                    <a:noFill/>
                                  </a:ln>
                                  <a:solidFill>
                                    <a:prstClr val="black"/>
                                  </a:solidFill>
                                  <a:effectLst/>
                                  <a:uLnTx/>
                                  <a:uFillTx/>
                                  <a:latin typeface="Cambria Math" panose="02040503050406030204" pitchFamily="18" charset="0"/>
                                  <a:ea typeface="黑体" panose="02010609060101010101" pitchFamily="49" charset="-122"/>
                                  <a:cs typeface="+mn-cs"/>
                                </a:rPr>
                                <m:t>𝒔</m:t>
                              </m:r>
                            </m:e>
                            <m:sub>
                              <m:r>
                                <a:rPr kumimoji="0" lang="en-US" altLang="zh-CN" sz="1600" b="1" i="1" u="none" strike="noStrike" kern="1200" cap="none" spc="0" normalizeH="0" baseline="0" noProof="0" smtClean="0">
                                  <a:ln>
                                    <a:noFill/>
                                  </a:ln>
                                  <a:solidFill>
                                    <a:prstClr val="black"/>
                                  </a:solidFill>
                                  <a:effectLst/>
                                  <a:uLnTx/>
                                  <a:uFillTx/>
                                  <a:latin typeface="Cambria Math" panose="02040503050406030204" pitchFamily="18" charset="0"/>
                                  <a:ea typeface="黑体" panose="02010609060101010101" pitchFamily="49" charset="-122"/>
                                  <a:cs typeface="+mn-cs"/>
                                </a:rPr>
                                <m:t>𝟏</m:t>
                              </m:r>
                            </m:sub>
                          </m:sSub>
                        </m:e>
                      </m:d>
                      <m:r>
                        <a:rPr kumimoji="0" lang="en-US" altLang="zh-CN" sz="1600" b="1" i="1" u="none" strike="noStrike" kern="1200" cap="none" spc="0" normalizeH="0" baseline="0" noProof="0" smtClean="0">
                          <a:ln>
                            <a:noFill/>
                          </a:ln>
                          <a:solidFill>
                            <a:prstClr val="black"/>
                          </a:solidFill>
                          <a:effectLst/>
                          <a:uLnTx/>
                          <a:uFillTx/>
                          <a:latin typeface="Cambria Math" panose="02040503050406030204" pitchFamily="18" charset="0"/>
                          <a:ea typeface="黑体" panose="02010609060101010101" pitchFamily="49" charset="-122"/>
                          <a:cs typeface="+mn-cs"/>
                        </a:rPr>
                        <m:t>=</m:t>
                      </m:r>
                      <m:f>
                        <m:fPr>
                          <m:ctrlPr>
                            <a:rPr kumimoji="0" lang="en-US" altLang="zh-CN" sz="1600" b="1" i="1" u="none" strike="noStrike" kern="1200" cap="none" spc="0" normalizeH="0" baseline="0" noProof="0" smtClean="0">
                              <a:ln>
                                <a:noFill/>
                              </a:ln>
                              <a:solidFill>
                                <a:prstClr val="black"/>
                              </a:solidFill>
                              <a:effectLst/>
                              <a:uLnTx/>
                              <a:uFillTx/>
                              <a:latin typeface="Cambria Math" panose="02040503050406030204" pitchFamily="18" charset="0"/>
                              <a:ea typeface="黑体" panose="02010609060101010101" pitchFamily="49" charset="-122"/>
                              <a:cs typeface="+mn-cs"/>
                            </a:rPr>
                          </m:ctrlPr>
                        </m:fPr>
                        <m:num>
                          <m:r>
                            <a:rPr kumimoji="0" lang="en-US" altLang="zh-CN" sz="1600" b="1" i="1" u="none" strike="noStrike" kern="1200" cap="none" spc="0" normalizeH="0" baseline="0" noProof="0" smtClean="0">
                              <a:ln>
                                <a:noFill/>
                              </a:ln>
                              <a:solidFill>
                                <a:prstClr val="black"/>
                              </a:solidFill>
                              <a:effectLst/>
                              <a:uLnTx/>
                              <a:uFillTx/>
                              <a:latin typeface="Cambria Math" panose="02040503050406030204" pitchFamily="18" charset="0"/>
                              <a:ea typeface="黑体" panose="02010609060101010101" pitchFamily="49" charset="-122"/>
                              <a:cs typeface="+mn-cs"/>
                            </a:rPr>
                            <m:t>𝟏</m:t>
                          </m:r>
                        </m:num>
                        <m:den>
                          <m:r>
                            <a:rPr kumimoji="0" lang="en-US" altLang="zh-CN" sz="1600" b="1" i="1" u="none" strike="noStrike" kern="1200" cap="none" spc="0" normalizeH="0" baseline="0" noProof="0" smtClean="0">
                              <a:ln>
                                <a:noFill/>
                              </a:ln>
                              <a:solidFill>
                                <a:prstClr val="black"/>
                              </a:solidFill>
                              <a:effectLst/>
                              <a:uLnTx/>
                              <a:uFillTx/>
                              <a:latin typeface="Cambria Math" panose="02040503050406030204" pitchFamily="18" charset="0"/>
                              <a:ea typeface="黑体" panose="02010609060101010101" pitchFamily="49" charset="-122"/>
                              <a:cs typeface="+mn-cs"/>
                            </a:rPr>
                            <m:t>𝟐</m:t>
                          </m:r>
                        </m:den>
                      </m:f>
                      <m:d>
                        <m:dPr>
                          <m:ctrlPr>
                            <a:rPr kumimoji="0" lang="en-US" altLang="zh-CN" sz="1600" b="1" i="1" u="none" strike="noStrike" kern="1200" cap="none" spc="0" normalizeH="0" baseline="0" noProof="0" smtClean="0">
                              <a:ln>
                                <a:noFill/>
                              </a:ln>
                              <a:solidFill>
                                <a:prstClr val="black"/>
                              </a:solidFill>
                              <a:effectLst/>
                              <a:uLnTx/>
                              <a:uFillTx/>
                              <a:latin typeface="Cambria Math" panose="02040503050406030204" pitchFamily="18" charset="0"/>
                              <a:ea typeface="黑体" panose="02010609060101010101" pitchFamily="49" charset="-122"/>
                              <a:cs typeface="+mn-cs"/>
                            </a:rPr>
                          </m:ctrlPr>
                        </m:dPr>
                        <m:e>
                          <m:r>
                            <a:rPr kumimoji="0" lang="en-US" altLang="zh-CN" sz="1600" b="1" i="1" u="none" strike="noStrike" kern="1200" cap="none" spc="0" normalizeH="0" baseline="0" noProof="0" smtClean="0">
                              <a:ln>
                                <a:noFill/>
                              </a:ln>
                              <a:solidFill>
                                <a:prstClr val="black"/>
                              </a:solidFill>
                              <a:effectLst/>
                              <a:uLnTx/>
                              <a:uFillTx/>
                              <a:latin typeface="Cambria Math" panose="02040503050406030204" pitchFamily="18" charset="0"/>
                              <a:ea typeface="黑体" panose="02010609060101010101" pitchFamily="49" charset="-122"/>
                              <a:cs typeface="+mn-cs"/>
                            </a:rPr>
                            <m:t>𝟎</m:t>
                          </m:r>
                          <m:r>
                            <a:rPr kumimoji="0" lang="en-US" altLang="zh-CN" sz="1600" b="1" i="1" u="none" strike="noStrike" kern="1200" cap="none" spc="0" normalizeH="0" baseline="0" noProof="0" smtClean="0">
                              <a:ln>
                                <a:noFill/>
                              </a:ln>
                              <a:solidFill>
                                <a:prstClr val="black"/>
                              </a:solidFill>
                              <a:effectLst/>
                              <a:uLnTx/>
                              <a:uFillTx/>
                              <a:latin typeface="Cambria Math" panose="02040503050406030204" pitchFamily="18" charset="0"/>
                              <a:ea typeface="黑体" panose="02010609060101010101" pitchFamily="49" charset="-122"/>
                              <a:cs typeface="+mn-cs"/>
                            </a:rPr>
                            <m:t>.</m:t>
                          </m:r>
                          <m:r>
                            <a:rPr kumimoji="0" lang="en-US" altLang="zh-CN" sz="1600" b="1" i="1" u="none" strike="noStrike" kern="1200" cap="none" spc="0" normalizeH="0" baseline="0" noProof="0" smtClean="0">
                              <a:ln>
                                <a:noFill/>
                              </a:ln>
                              <a:solidFill>
                                <a:prstClr val="black"/>
                              </a:solidFill>
                              <a:effectLst/>
                              <a:uLnTx/>
                              <a:uFillTx/>
                              <a:latin typeface="Cambria Math" panose="02040503050406030204" pitchFamily="18" charset="0"/>
                              <a:ea typeface="黑体" panose="02010609060101010101" pitchFamily="49" charset="-122"/>
                              <a:cs typeface="+mn-cs"/>
                            </a:rPr>
                            <m:t>𝟗𝟕𝟎</m:t>
                          </m:r>
                          <m:r>
                            <a:rPr kumimoji="0" lang="en-US" altLang="zh-CN" sz="1600" b="1" i="1" u="none" strike="noStrike" kern="1200" cap="none" spc="0" normalizeH="0" baseline="0" noProof="0" smtClean="0">
                              <a:ln>
                                <a:noFill/>
                              </a:ln>
                              <a:solidFill>
                                <a:prstClr val="black"/>
                              </a:solidFill>
                              <a:effectLst/>
                              <a:uLnTx/>
                              <a:uFillTx/>
                              <a:latin typeface="Cambria Math" panose="02040503050406030204" pitchFamily="18" charset="0"/>
                              <a:ea typeface="黑体" panose="02010609060101010101" pitchFamily="49" charset="-122"/>
                              <a:cs typeface="+mn-cs"/>
                            </a:rPr>
                            <m:t>−</m:t>
                          </m:r>
                          <m:r>
                            <a:rPr kumimoji="0" lang="en-US" altLang="zh-CN" sz="1600" b="1" i="1" u="none" strike="noStrike" kern="1200" cap="none" spc="0" normalizeH="0" baseline="0" noProof="0" smtClean="0">
                              <a:ln>
                                <a:noFill/>
                              </a:ln>
                              <a:solidFill>
                                <a:prstClr val="black"/>
                              </a:solidFill>
                              <a:effectLst/>
                              <a:uLnTx/>
                              <a:uFillTx/>
                              <a:latin typeface="Cambria Math" panose="02040503050406030204" pitchFamily="18" charset="0"/>
                              <a:ea typeface="黑体" panose="02010609060101010101" pitchFamily="49" charset="-122"/>
                              <a:cs typeface="+mn-cs"/>
                            </a:rPr>
                            <m:t>𝟎</m:t>
                          </m:r>
                          <m:r>
                            <a:rPr kumimoji="0" lang="en-US" altLang="zh-CN" sz="1600" b="1" i="1" u="none" strike="noStrike" kern="1200" cap="none" spc="0" normalizeH="0" baseline="0" noProof="0" smtClean="0">
                              <a:ln>
                                <a:noFill/>
                              </a:ln>
                              <a:solidFill>
                                <a:prstClr val="black"/>
                              </a:solidFill>
                              <a:effectLst/>
                              <a:uLnTx/>
                              <a:uFillTx/>
                              <a:latin typeface="Cambria Math" panose="02040503050406030204" pitchFamily="18" charset="0"/>
                              <a:ea typeface="黑体" panose="02010609060101010101" pitchFamily="49" charset="-122"/>
                              <a:cs typeface="+mn-cs"/>
                            </a:rPr>
                            <m:t>.</m:t>
                          </m:r>
                          <m:r>
                            <a:rPr kumimoji="0" lang="en-US" altLang="zh-CN" sz="1600" b="1" i="1" u="none" strike="noStrike" kern="1200" cap="none" spc="0" normalizeH="0" baseline="0" noProof="0" smtClean="0">
                              <a:ln>
                                <a:noFill/>
                              </a:ln>
                              <a:solidFill>
                                <a:prstClr val="black"/>
                              </a:solidFill>
                              <a:effectLst/>
                              <a:uLnTx/>
                              <a:uFillTx/>
                              <a:latin typeface="Cambria Math" panose="02040503050406030204" pitchFamily="18" charset="0"/>
                              <a:ea typeface="黑体" panose="02010609060101010101" pitchFamily="49" charset="-122"/>
                              <a:cs typeface="+mn-cs"/>
                            </a:rPr>
                            <m:t>𝟗𝟖𝟎</m:t>
                          </m:r>
                        </m:e>
                      </m:d>
                      <m:r>
                        <a:rPr kumimoji="0" lang="en-US" altLang="zh-CN" sz="1600" b="1" i="1" u="none" strike="noStrike" kern="1200" cap="none" spc="0" normalizeH="0" baseline="0" noProof="0" smtClean="0">
                          <a:ln>
                            <a:noFill/>
                          </a:ln>
                          <a:solidFill>
                            <a:prstClr val="black"/>
                          </a:solidFill>
                          <a:effectLst/>
                          <a:uLnTx/>
                          <a:uFillTx/>
                          <a:latin typeface="Cambria Math" panose="02040503050406030204" pitchFamily="18" charset="0"/>
                          <a:ea typeface="黑体" panose="02010609060101010101" pitchFamily="49" charset="-122"/>
                          <a:cs typeface="+mn-cs"/>
                        </a:rPr>
                        <m:t>=−</m:t>
                      </m:r>
                      <m:r>
                        <a:rPr kumimoji="0" lang="en-US" altLang="zh-CN" sz="1600" b="1" i="1" u="none" strike="noStrike" kern="1200" cap="none" spc="0" normalizeH="0" baseline="0" noProof="0" smtClean="0">
                          <a:ln>
                            <a:noFill/>
                          </a:ln>
                          <a:solidFill>
                            <a:prstClr val="black"/>
                          </a:solidFill>
                          <a:effectLst/>
                          <a:uLnTx/>
                          <a:uFillTx/>
                          <a:latin typeface="Cambria Math" panose="02040503050406030204" pitchFamily="18" charset="0"/>
                          <a:ea typeface="黑体" panose="02010609060101010101" pitchFamily="49" charset="-122"/>
                          <a:cs typeface="+mn-cs"/>
                        </a:rPr>
                        <m:t>𝟎</m:t>
                      </m:r>
                      <m:r>
                        <a:rPr kumimoji="0" lang="en-US" altLang="zh-CN" sz="1600" b="1" i="1" u="none" strike="noStrike" kern="1200" cap="none" spc="0" normalizeH="0" baseline="0" noProof="0" smtClean="0">
                          <a:ln>
                            <a:noFill/>
                          </a:ln>
                          <a:solidFill>
                            <a:prstClr val="black"/>
                          </a:solidFill>
                          <a:effectLst/>
                          <a:uLnTx/>
                          <a:uFillTx/>
                          <a:latin typeface="Cambria Math" panose="02040503050406030204" pitchFamily="18" charset="0"/>
                          <a:ea typeface="黑体" panose="02010609060101010101" pitchFamily="49" charset="-122"/>
                          <a:cs typeface="+mn-cs"/>
                        </a:rPr>
                        <m:t>.</m:t>
                      </m:r>
                      <m:r>
                        <a:rPr kumimoji="0" lang="en-US" altLang="zh-CN" sz="1600" b="1" i="1" u="none" strike="noStrike" kern="1200" cap="none" spc="0" normalizeH="0" baseline="0" noProof="0" smtClean="0">
                          <a:ln>
                            <a:noFill/>
                          </a:ln>
                          <a:solidFill>
                            <a:prstClr val="black"/>
                          </a:solidFill>
                          <a:effectLst/>
                          <a:uLnTx/>
                          <a:uFillTx/>
                          <a:latin typeface="Cambria Math" panose="02040503050406030204" pitchFamily="18" charset="0"/>
                          <a:ea typeface="黑体" panose="02010609060101010101" pitchFamily="49" charset="-122"/>
                          <a:cs typeface="+mn-cs"/>
                        </a:rPr>
                        <m:t>𝟎𝟎𝟓</m:t>
                      </m:r>
                    </m:oMath>
                  </m:oMathPara>
                </a14:m>
                <a:br>
                  <a:rPr kumimoji="0" lang="en-US" altLang="zh-CN" sz="1600" b="1" i="1"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br>
                <a:endParaRPr kumimoji="0" lang="en-US" altLang="zh-CN" sz="1600" b="1"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xmlns="">
          <p:sp>
            <p:nvSpPr>
              <p:cNvPr id="45" name="矩形 44">
                <a:extLst>
                  <a:ext uri="{FF2B5EF4-FFF2-40B4-BE49-F238E27FC236}">
                    <a16:creationId xmlns:a16="http://schemas.microsoft.com/office/drawing/2014/main" id="{B19409EF-32C6-45C8-B6C5-AC23C07D1946}"/>
                  </a:ext>
                </a:extLst>
              </p:cNvPr>
              <p:cNvSpPr>
                <a:spLocks noRot="1" noChangeAspect="1" noMove="1" noResize="1" noEditPoints="1" noAdjustHandles="1" noChangeArrowheads="1" noChangeShapeType="1" noTextEdit="1"/>
              </p:cNvSpPr>
              <p:nvPr/>
            </p:nvSpPr>
            <p:spPr>
              <a:xfrm>
                <a:off x="1205420" y="3006390"/>
                <a:ext cx="5866552" cy="2276970"/>
              </a:xfrm>
              <a:prstGeom prst="rect">
                <a:avLst/>
              </a:prstGeom>
              <a:blipFill>
                <a:blip r:embed="rId13"/>
                <a:stretch>
                  <a:fillRect l="-624" t="-535"/>
                </a:stretch>
              </a:blipFill>
            </p:spPr>
            <p:txBody>
              <a:bodyPr/>
              <a:lstStyle/>
              <a:p>
                <a:r>
                  <a:rPr lang="zh-CN" altLang="en-US">
                    <a:noFill/>
                  </a:rPr>
                  <a:t> </a:t>
                </a:r>
              </a:p>
            </p:txBody>
          </p:sp>
        </mc:Fallback>
      </mc:AlternateContent>
      <p:cxnSp>
        <p:nvCxnSpPr>
          <p:cNvPr id="46" name="直接箭头连接符 45">
            <a:extLst>
              <a:ext uri="{FF2B5EF4-FFF2-40B4-BE49-F238E27FC236}">
                <a16:creationId xmlns:a16="http://schemas.microsoft.com/office/drawing/2014/main" id="{7A99EBDE-C195-46C5-8526-C8C4288D2180}"/>
              </a:ext>
            </a:extLst>
          </p:cNvPr>
          <p:cNvCxnSpPr>
            <a:cxnSpLocks/>
          </p:cNvCxnSpPr>
          <p:nvPr/>
        </p:nvCxnSpPr>
        <p:spPr>
          <a:xfrm flipV="1">
            <a:off x="8367388" y="3344379"/>
            <a:ext cx="0" cy="13729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接箭头连接符 46">
            <a:extLst>
              <a:ext uri="{FF2B5EF4-FFF2-40B4-BE49-F238E27FC236}">
                <a16:creationId xmlns:a16="http://schemas.microsoft.com/office/drawing/2014/main" id="{59707699-2CE7-4E02-AA47-82379B86E7C5}"/>
              </a:ext>
            </a:extLst>
          </p:cNvPr>
          <p:cNvCxnSpPr>
            <a:cxnSpLocks/>
          </p:cNvCxnSpPr>
          <p:nvPr/>
        </p:nvCxnSpPr>
        <p:spPr>
          <a:xfrm>
            <a:off x="8367388" y="3383424"/>
            <a:ext cx="998646"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接箭头连接符 47">
            <a:extLst>
              <a:ext uri="{FF2B5EF4-FFF2-40B4-BE49-F238E27FC236}">
                <a16:creationId xmlns:a16="http://schemas.microsoft.com/office/drawing/2014/main" id="{5EB18A3E-6BA0-4686-AF9B-8CFF67A5486A}"/>
              </a:ext>
            </a:extLst>
          </p:cNvPr>
          <p:cNvCxnSpPr>
            <a:cxnSpLocks/>
          </p:cNvCxnSpPr>
          <p:nvPr/>
        </p:nvCxnSpPr>
        <p:spPr>
          <a:xfrm>
            <a:off x="8369499" y="4717377"/>
            <a:ext cx="150522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文本框 48">
            <a:extLst>
              <a:ext uri="{FF2B5EF4-FFF2-40B4-BE49-F238E27FC236}">
                <a16:creationId xmlns:a16="http://schemas.microsoft.com/office/drawing/2014/main" id="{72EBED09-CE80-496E-B709-EE107A11EA6A}"/>
              </a:ext>
            </a:extLst>
          </p:cNvPr>
          <p:cNvSpPr txBox="1"/>
          <p:nvPr/>
        </p:nvSpPr>
        <p:spPr>
          <a:xfrm>
            <a:off x="6324923" y="3643046"/>
            <a:ext cx="1562770" cy="1077218"/>
          </a:xfrm>
          <a:prstGeom prst="rect">
            <a:avLst/>
          </a:prstGeom>
          <a:noFill/>
          <a:ln>
            <a:solidFill>
              <a:schemeClr val="accent1"/>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如果是确定的策略，每个起点只会产生一种轨迹</a:t>
            </a:r>
          </a:p>
        </p:txBody>
      </p:sp>
      <mc:AlternateContent xmlns:mc="http://schemas.openxmlformats.org/markup-compatibility/2006" xmlns:a14="http://schemas.microsoft.com/office/drawing/2010/main">
        <mc:Choice Requires="a14">
          <p:sp>
            <p:nvSpPr>
              <p:cNvPr id="50" name="矩形 49">
                <a:extLst>
                  <a:ext uri="{FF2B5EF4-FFF2-40B4-BE49-F238E27FC236}">
                    <a16:creationId xmlns:a16="http://schemas.microsoft.com/office/drawing/2014/main" id="{20A18756-6CDF-4E6A-9A90-0CAA870F4D7A}"/>
                  </a:ext>
                </a:extLst>
              </p:cNvPr>
              <p:cNvSpPr/>
              <p:nvPr/>
            </p:nvSpPr>
            <p:spPr>
              <a:xfrm>
                <a:off x="505375" y="5279162"/>
                <a:ext cx="11006688" cy="1569660"/>
              </a:xfrm>
              <a:prstGeom prst="rect">
                <a:avLst/>
              </a:prstGeom>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zh-CN" altLang="zh-CN" sz="1600" b="1"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根据数理统计的知识，期望可以通过样本均值来估计的，这正是蒙特卡洛方法（</a:t>
                </a:r>
                <a:r>
                  <a:rPr kumimoji="0" lang="en-US" altLang="zh-CN" sz="1600" b="1"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Monte-Carlo method</a:t>
                </a:r>
                <a:r>
                  <a:rPr kumimoji="0" lang="zh-CN" altLang="zh-CN" sz="1600" b="1"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）的核心思想</a:t>
                </a:r>
                <a:r>
                  <a:rPr kumimoji="0" lang="zh-CN" altLang="en-US" sz="1600" b="1"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。即</a:t>
                </a:r>
                <a:r>
                  <a:rPr kumimoji="0" lang="zh-CN" altLang="zh-CN" sz="1600" b="1"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大数定理指出：对于独立同分布（</a:t>
                </a:r>
                <a:r>
                  <a:rPr kumimoji="0" lang="en-US" altLang="zh-CN" sz="1600" b="1"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independent and identically distributed, </a:t>
                </a:r>
                <a:r>
                  <a:rPr kumimoji="0" lang="en-US" altLang="zh-CN" sz="1600" b="1" i="0" u="none" strike="noStrike" kern="1200" cap="none" spc="0" normalizeH="0" baseline="0" noProof="0" dirty="0" err="1">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i.i.d</a:t>
                </a:r>
                <a:r>
                  <a:rPr kumimoji="0" lang="en-US" altLang="zh-CN" sz="1600" b="1"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a:t>
                </a:r>
                <a:r>
                  <a:rPr kumimoji="0" lang="zh-CN" altLang="zh-CN" sz="1600" b="1"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的样本数据，当样本足够大的时候，样本平均值向期望值收敛。按照这样的思路可使用蒙特卡洛方法来进行策略评估：给定状态</a:t>
                </a:r>
                <a14:m>
                  <m:oMath xmlns:m="http://schemas.openxmlformats.org/officeDocument/2006/math">
                    <m:r>
                      <a:rPr kumimoji="0" lang="en-US" altLang="zh-CN" sz="1600" b="1" i="0"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𝑠</m:t>
                    </m:r>
                  </m:oMath>
                </a14:m>
                <a:r>
                  <a:rPr kumimoji="0" lang="zh-CN" altLang="zh-CN" sz="1600" b="1"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，从该状态出发不断采样后续状态，得到不同的采样序列。通过这些采样序列来分别计算状态</a:t>
                </a:r>
                <a14:m>
                  <m:oMath xmlns:m="http://schemas.openxmlformats.org/officeDocument/2006/math">
                    <m:r>
                      <a:rPr kumimoji="0" lang="en-US" altLang="zh-CN" sz="1600" b="1" i="0"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𝑠</m:t>
                    </m:r>
                  </m:oMath>
                </a14:m>
                <a:r>
                  <a:rPr kumimoji="0" lang="zh-CN" altLang="zh-CN" sz="1600" b="1"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的回报值，对这些回报值取均值，作为对状态</a:t>
                </a:r>
                <a14:m>
                  <m:oMath xmlns:m="http://schemas.openxmlformats.org/officeDocument/2006/math">
                    <m:r>
                      <a:rPr kumimoji="0" lang="en-US" altLang="zh-CN" sz="1600" b="1" i="0"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𝑠</m:t>
                    </m:r>
                  </m:oMath>
                </a14:m>
                <a:r>
                  <a:rPr kumimoji="0" lang="zh-CN" altLang="zh-CN" sz="1600" b="1"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价值函数的估计，从而避免对状态转移概率的依赖。</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zh-CN" altLang="en-US" sz="1600" b="1"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xmlns="">
          <p:sp>
            <p:nvSpPr>
              <p:cNvPr id="50" name="矩形 49">
                <a:extLst>
                  <a:ext uri="{FF2B5EF4-FFF2-40B4-BE49-F238E27FC236}">
                    <a16:creationId xmlns:a16="http://schemas.microsoft.com/office/drawing/2014/main" id="{20A18756-6CDF-4E6A-9A90-0CAA870F4D7A}"/>
                  </a:ext>
                </a:extLst>
              </p:cNvPr>
              <p:cNvSpPr>
                <a:spLocks noRot="1" noChangeAspect="1" noMove="1" noResize="1" noEditPoints="1" noAdjustHandles="1" noChangeArrowheads="1" noChangeShapeType="1" noTextEdit="1"/>
              </p:cNvSpPr>
              <p:nvPr/>
            </p:nvSpPr>
            <p:spPr>
              <a:xfrm>
                <a:off x="505375" y="5279162"/>
                <a:ext cx="11006688" cy="1569660"/>
              </a:xfrm>
              <a:prstGeom prst="rect">
                <a:avLst/>
              </a:prstGeom>
              <a:blipFill>
                <a:blip r:embed="rId14"/>
                <a:stretch>
                  <a:fillRect l="-332" t="-1556" r="-2161"/>
                </a:stretch>
              </a:blipFill>
            </p:spPr>
            <p:txBody>
              <a:bodyPr/>
              <a:lstStyle/>
              <a:p>
                <a:r>
                  <a:rPr lang="zh-CN" altLang="en-US">
                    <a:noFill/>
                  </a:rPr>
                  <a:t> </a:t>
                </a:r>
              </a:p>
            </p:txBody>
          </p:sp>
        </mc:Fallback>
      </mc:AlternateContent>
      <p:sp>
        <p:nvSpPr>
          <p:cNvPr id="51" name="矩形 50">
            <a:extLst>
              <a:ext uri="{FF2B5EF4-FFF2-40B4-BE49-F238E27FC236}">
                <a16:creationId xmlns:a16="http://schemas.microsoft.com/office/drawing/2014/main" id="{FCFEEC52-FC4A-4989-A36F-C6A81D1E02D6}"/>
              </a:ext>
            </a:extLst>
          </p:cNvPr>
          <p:cNvSpPr/>
          <p:nvPr/>
        </p:nvSpPr>
        <p:spPr>
          <a:xfrm>
            <a:off x="547149" y="1723382"/>
            <a:ext cx="1819421" cy="787523"/>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基于蒙特卡洛采样的价值函数更新</a:t>
            </a:r>
            <a:endParaRPr kumimoji="0" lang="en-US" altLang="zh-CN" sz="16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2023636701"/>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583380" y="726948"/>
            <a:ext cx="7464387" cy="497934"/>
            <a:chOff x="4099943" y="2819853"/>
            <a:chExt cx="2570275" cy="497934"/>
          </a:xfrm>
        </p:grpSpPr>
        <p:sp>
          <p:nvSpPr>
            <p:cNvPr id="4" name="平行四边形 3"/>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5" name="平行四边形 4"/>
            <p:cNvSpPr/>
            <p:nvPr/>
          </p:nvSpPr>
          <p:spPr bwMode="auto">
            <a:xfrm>
              <a:off x="4122533" y="2819853"/>
              <a:ext cx="2547685"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6" name="矩形 5"/>
            <p:cNvSpPr/>
            <p:nvPr/>
          </p:nvSpPr>
          <p:spPr>
            <a:xfrm>
              <a:off x="4216534" y="2853798"/>
              <a:ext cx="2359684" cy="400110"/>
            </a:xfrm>
            <a:prstGeom prst="rect">
              <a:avLst/>
            </a:prstGeom>
          </p:spPr>
          <p:txBody>
            <a:bodyPr wrap="square">
              <a:spAutoFit/>
            </a:bodyPr>
            <a:lstStyle/>
            <a:p>
              <a:pPr marL="0" marR="0" lvl="0" indent="0" algn="ctr" defTabSz="914400" rtl="0" eaLnBrk="1" fontAlgn="auto" latinLnBrk="0" hangingPunct="1">
                <a:lnSpc>
                  <a:spcPct val="100000"/>
                </a:lnSpc>
                <a:spcBef>
                  <a:spcPct val="50000"/>
                </a:spcBef>
                <a:spcAft>
                  <a:spcPts val="0"/>
                </a:spcAft>
                <a:buClrTx/>
                <a:buSzTx/>
                <a:buFontTx/>
                <a:buNone/>
                <a:tabLst/>
                <a:defRPr/>
              </a:pPr>
              <a:r>
                <a:rPr kumimoji="0" lang="zh-CN" altLang="en-US" sz="2000" b="1" i="0" u="none" strike="noStrike" kern="1200" cap="none" spc="0" normalizeH="0" baseline="0" noProof="0" dirty="0">
                  <a:ln>
                    <a:noFill/>
                  </a:ln>
                  <a:solidFill>
                    <a:prstClr val="black">
                      <a:lumMod val="95000"/>
                      <a:lumOff val="5000"/>
                    </a:prstClr>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策略评估：</a:t>
              </a:r>
              <a:r>
                <a:rPr kumimoji="0" lang="zh-CN" altLang="en-US" sz="2000" b="0" i="0" u="none" strike="noStrike" kern="1200" cap="none" spc="0" normalizeH="0" baseline="0" noProof="0" dirty="0">
                  <a:ln>
                    <a:noFill/>
                  </a:ln>
                  <a:solidFill>
                    <a:srgbClr val="0070C0"/>
                  </a:solidFill>
                  <a:effectLst/>
                  <a:uLnTx/>
                  <a:uFillTx/>
                  <a:latin typeface="Times New Roman" panose="02020603050405020304" pitchFamily="18" charset="0"/>
                  <a:ea typeface="黑体" panose="02010609060101010101" pitchFamily="49" charset="-122"/>
                  <a:cs typeface="Times New Roman" panose="02020603050405020304" pitchFamily="18" charset="0"/>
                </a:rPr>
                <a:t>时序差分</a:t>
              </a:r>
            </a:p>
          </p:txBody>
        </p:sp>
      </p:grpSp>
      <p:sp>
        <p:nvSpPr>
          <p:cNvPr id="23" name="矩形 22">
            <a:extLst>
              <a:ext uri="{FF2B5EF4-FFF2-40B4-BE49-F238E27FC236}">
                <a16:creationId xmlns:a16="http://schemas.microsoft.com/office/drawing/2014/main" id="{6F77A2E9-3941-4386-A0DF-CDEBD25143F3}"/>
              </a:ext>
            </a:extLst>
          </p:cNvPr>
          <p:cNvSpPr/>
          <p:nvPr/>
        </p:nvSpPr>
        <p:spPr>
          <a:xfrm>
            <a:off x="852473" y="129010"/>
            <a:ext cx="2441694"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二、基于价值的强化学习</a:t>
            </a:r>
          </a:p>
        </p:txBody>
      </p:sp>
      <mc:AlternateContent xmlns:mc="http://schemas.openxmlformats.org/markup-compatibility/2006" xmlns:a14="http://schemas.microsoft.com/office/drawing/2010/main">
        <mc:Choice Requires="a14">
          <p:sp>
            <p:nvSpPr>
              <p:cNvPr id="25" name="文本框 24">
                <a:extLst>
                  <a:ext uri="{FF2B5EF4-FFF2-40B4-BE49-F238E27FC236}">
                    <a16:creationId xmlns:a16="http://schemas.microsoft.com/office/drawing/2014/main" id="{7565074E-F259-4DC8-9A4B-49B87ECCE0A6}"/>
                  </a:ext>
                </a:extLst>
              </p:cNvPr>
              <p:cNvSpPr txBox="1"/>
              <p:nvPr/>
            </p:nvSpPr>
            <p:spPr>
              <a:xfrm>
                <a:off x="2073320" y="2054444"/>
                <a:ext cx="6790005" cy="2862322"/>
              </a:xfrm>
              <a:prstGeom prst="rect">
                <a:avLst/>
              </a:prstGeom>
              <a:noFill/>
              <a:ln>
                <a:solidFill>
                  <a:schemeClr val="tx1"/>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初始化</a:t>
                </a:r>
                <a14:m>
                  <m:oMath xmlns:m="http://schemas.openxmlformats.org/officeDocument/2006/math">
                    <m:sSub>
                      <m:sSubPr>
                        <m:ctrlPr>
                          <a:rPr kumimoji="0" lang="en-US" altLang="zh-CN" sz="1800" b="1" i="1"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ctrlPr>
                      </m:sSubPr>
                      <m:e>
                        <m:r>
                          <a:rPr kumimoji="0" lang="en-US" altLang="zh-CN" sz="1800" b="1" i="0"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𝑉</m:t>
                        </m:r>
                      </m:e>
                      <m:sub>
                        <m:r>
                          <a:rPr kumimoji="0" lang="en-US" altLang="zh-CN" sz="1800" b="1" i="0"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𝜋</m:t>
                        </m:r>
                      </m:sub>
                    </m:sSub>
                  </m:oMath>
                </a14:m>
                <a:r>
                  <a:rPr kumimoji="0" lang="zh-CN" altLang="en-US" sz="1800" b="1"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函数</a:t>
                </a:r>
                <a:endParaRPr kumimoji="0" lang="en-US" altLang="zh-CN" sz="1800" b="1"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循环</a:t>
                </a:r>
                <a:endParaRPr kumimoji="0" lang="en-US" altLang="zh-CN" sz="1800" b="1"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        </a:t>
                </a:r>
                <a:r>
                  <a:rPr kumimoji="0" lang="zh-CN" altLang="en-US" sz="1800" b="1"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初始化</a:t>
                </a:r>
                <a:r>
                  <a:rPr kumimoji="0" lang="en-US" altLang="zh-CN" sz="1800" b="1"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s</a:t>
                </a:r>
                <a:r>
                  <a:rPr kumimoji="0" lang="zh-CN" altLang="en-US" sz="1800" b="1"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为初始状态</a:t>
                </a:r>
                <a:endParaRPr kumimoji="0" lang="en-US" altLang="zh-CN" sz="1800" b="1"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        </a:t>
                </a:r>
                <a:r>
                  <a:rPr kumimoji="0" lang="zh-CN" altLang="en-US" sz="1800" b="1"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循环</a:t>
                </a:r>
                <a:endParaRPr kumimoji="0" lang="en-US" altLang="zh-CN" sz="1800" b="1"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                </a:t>
                </a:r>
                <a14:m>
                  <m:oMath xmlns:m="http://schemas.openxmlformats.org/officeDocument/2006/math">
                    <m:r>
                      <a:rPr kumimoji="0" lang="en-US" altLang="zh-CN" sz="1800" b="1" i="0"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𝑎</m:t>
                    </m:r>
                    <m:r>
                      <a:rPr kumimoji="0" lang="en-US" altLang="zh-CN" sz="1800" b="1" i="0"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r>
                      <a:rPr kumimoji="0" lang="en-US" altLang="zh-CN" sz="1800" b="1" i="0"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𝜋</m:t>
                    </m:r>
                    <m:r>
                      <a:rPr kumimoji="0" lang="en-US" altLang="zh-CN" sz="1800" b="1" i="0"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r>
                      <a:rPr kumimoji="0" lang="en-US" altLang="zh-CN" sz="1800" b="1" i="0"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𝑠</m:t>
                    </m:r>
                    <m:r>
                      <a:rPr kumimoji="0" lang="en-US" altLang="zh-CN" sz="1800" b="1" i="0"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oMath>
                </a14:m>
                <a:endParaRPr kumimoji="0" lang="en-US" altLang="zh-CN" sz="1800" b="1"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                </a:t>
                </a:r>
                <a:r>
                  <a:rPr kumimoji="0" lang="zh-CN" altLang="en-US" sz="1800" b="1"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执行动作</a:t>
                </a:r>
                <a14:m>
                  <m:oMath xmlns:m="http://schemas.openxmlformats.org/officeDocument/2006/math">
                    <m:r>
                      <a:rPr kumimoji="0" lang="en-US" altLang="zh-CN" sz="1800" b="1" i="0"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𝑎</m:t>
                    </m:r>
                  </m:oMath>
                </a14:m>
                <a:r>
                  <a:rPr kumimoji="0" lang="zh-CN" altLang="en-US" sz="1800" b="1"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，观察奖励</a:t>
                </a:r>
                <a14:m>
                  <m:oMath xmlns:m="http://schemas.openxmlformats.org/officeDocument/2006/math">
                    <m:r>
                      <a:rPr kumimoji="0" lang="en-US" altLang="zh-CN" sz="1800" b="1" i="0"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𝑅</m:t>
                    </m:r>
                  </m:oMath>
                </a14:m>
                <a:r>
                  <a:rPr kumimoji="0" lang="zh-CN" altLang="en-US" sz="1800" b="1"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和下一个状态</a:t>
                </a:r>
                <a14:m>
                  <m:oMath xmlns:m="http://schemas.openxmlformats.org/officeDocument/2006/math">
                    <m:r>
                      <a:rPr kumimoji="0" lang="en-US" altLang="zh-CN" sz="1800" b="1" i="0"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𝑠</m:t>
                    </m:r>
                    <m:r>
                      <a:rPr kumimoji="0" lang="en-US" altLang="zh-CN" sz="1800" b="1" i="0"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oMath>
                </a14:m>
                <a:endParaRPr kumimoji="0" lang="en-US" altLang="zh-CN" sz="1800" b="1"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                </a:t>
                </a:r>
                <a:r>
                  <a:rPr kumimoji="0" lang="zh-CN" altLang="en-US" sz="1800" b="1"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更新</a:t>
                </a:r>
                <a14:m>
                  <m:oMath xmlns:m="http://schemas.openxmlformats.org/officeDocument/2006/math">
                    <m:sSub>
                      <m:sSubPr>
                        <m:ctrlPr>
                          <a:rPr kumimoji="0" lang="en-US" altLang="zh-CN" sz="1800" b="1" i="1"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ctrlPr>
                      </m:sSubPr>
                      <m:e>
                        <m:r>
                          <a:rPr kumimoji="0" lang="en-US" altLang="zh-CN" sz="1800" b="1" i="0"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𝑉</m:t>
                        </m:r>
                      </m:e>
                      <m:sub>
                        <m:r>
                          <a:rPr kumimoji="0" lang="en-US" altLang="zh-CN" sz="1800" b="1" i="0"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𝜋</m:t>
                        </m:r>
                      </m:sub>
                    </m:sSub>
                    <m:d>
                      <m:dPr>
                        <m:ctrlPr>
                          <a:rPr kumimoji="0" lang="en-US" altLang="zh-CN" sz="1800" b="1" i="1"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ctrlPr>
                      </m:dPr>
                      <m:e>
                        <m:r>
                          <a:rPr kumimoji="0" lang="en-US" altLang="zh-CN" sz="1800" b="1" i="0"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𝑠</m:t>
                        </m:r>
                      </m:e>
                    </m:d>
                    <m:r>
                      <a:rPr kumimoji="0" lang="en-US" altLang="zh-CN" sz="1800" b="1" i="0"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sSub>
                      <m:sSubPr>
                        <m:ctrlPr>
                          <a:rPr kumimoji="0" lang="en-US" altLang="zh-CN" sz="1800" b="1" i="1"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ctrlPr>
                      </m:sSubPr>
                      <m:e>
                        <m:r>
                          <a:rPr kumimoji="0" lang="en-US" altLang="zh-CN" sz="1800" b="1" i="0"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𝑉</m:t>
                        </m:r>
                      </m:e>
                      <m:sub>
                        <m:r>
                          <a:rPr kumimoji="0" lang="en-US" altLang="zh-CN" sz="1800" b="1" i="0"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𝜋</m:t>
                        </m:r>
                      </m:sub>
                    </m:sSub>
                    <m:d>
                      <m:dPr>
                        <m:ctrlPr>
                          <a:rPr kumimoji="0" lang="en-US" altLang="zh-CN" sz="1800" b="1" i="1"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ctrlPr>
                      </m:dPr>
                      <m:e>
                        <m:r>
                          <a:rPr kumimoji="0" lang="en-US" altLang="zh-CN" sz="1800" b="1" i="0"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𝑠</m:t>
                        </m:r>
                      </m:e>
                    </m:d>
                    <m:r>
                      <a:rPr kumimoji="0" lang="en-US" altLang="zh-CN" sz="1800" b="1" i="0"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r>
                      <a:rPr kumimoji="0" lang="en-US" altLang="zh-CN" sz="1800" b="1" i="0"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𝛼</m:t>
                    </m:r>
                    <m:d>
                      <m:dPr>
                        <m:begChr m:val="["/>
                        <m:endChr m:val="]"/>
                        <m:ctrlPr>
                          <a:rPr kumimoji="0" lang="en-US" altLang="zh-CN" sz="1800" b="1" i="1"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ctrlPr>
                      </m:dPr>
                      <m:e>
                        <m:r>
                          <a:rPr kumimoji="0" lang="en-US" altLang="zh-CN" sz="1800" b="1" i="0"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𝑅</m:t>
                        </m:r>
                        <m:d>
                          <m:dPr>
                            <m:ctrlPr>
                              <a:rPr kumimoji="0" lang="en-US" altLang="zh-CN" sz="1800" b="1" i="1"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ctrlPr>
                          </m:dPr>
                          <m:e>
                            <m:r>
                              <a:rPr kumimoji="0" lang="en-US" altLang="zh-CN" sz="1800" b="1" i="0"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𝑠</m:t>
                            </m:r>
                            <m:r>
                              <a:rPr kumimoji="0" lang="en-US" altLang="zh-CN" sz="1800" b="1" i="0"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sSup>
                              <m:sSupPr>
                                <m:ctrlPr>
                                  <a:rPr kumimoji="0" lang="en-US" altLang="zh-CN" sz="1800" b="1" i="1"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ctrlPr>
                              </m:sSupPr>
                              <m:e>
                                <m:r>
                                  <a:rPr kumimoji="0" lang="en-US" altLang="zh-CN" sz="1800" b="1" i="0"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𝑎</m:t>
                                </m:r>
                                <m:r>
                                  <a:rPr kumimoji="0" lang="en-US" altLang="zh-CN" sz="1800" b="1" i="0"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r>
                                  <a:rPr kumimoji="0" lang="en-US" altLang="zh-CN" sz="1800" b="1" i="0"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𝑠</m:t>
                                </m:r>
                              </m:e>
                              <m:sup>
                                <m:r>
                                  <a:rPr kumimoji="0" lang="en-US" altLang="zh-CN" sz="1800" b="1" i="0"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sup>
                            </m:sSup>
                          </m:e>
                        </m:d>
                        <m:r>
                          <a:rPr kumimoji="0" lang="en-US" altLang="zh-CN" sz="1800" b="1" i="0"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r>
                          <a:rPr kumimoji="0" lang="en-US" altLang="zh-CN" sz="1800" b="1" i="0"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𝛾</m:t>
                        </m:r>
                        <m:sSub>
                          <m:sSubPr>
                            <m:ctrlPr>
                              <a:rPr kumimoji="0" lang="en-US" altLang="zh-CN" sz="1800" b="1" i="1"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ctrlPr>
                          </m:sSubPr>
                          <m:e>
                            <m:r>
                              <a:rPr kumimoji="0" lang="en-US" altLang="zh-CN" sz="1800" b="1" i="0"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𝑉</m:t>
                            </m:r>
                          </m:e>
                          <m:sub>
                            <m:r>
                              <a:rPr kumimoji="0" lang="en-US" altLang="zh-CN" sz="1800" b="1" i="0"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𝜋</m:t>
                            </m:r>
                          </m:sub>
                        </m:sSub>
                        <m:d>
                          <m:dPr>
                            <m:ctrlPr>
                              <a:rPr kumimoji="0" lang="en-US" altLang="zh-CN" sz="1800" b="1" i="1"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ctrlPr>
                          </m:dPr>
                          <m:e>
                            <m:sSup>
                              <m:sSupPr>
                                <m:ctrlPr>
                                  <a:rPr kumimoji="0" lang="en-US" altLang="zh-CN" sz="1800" b="1" i="1"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ctrlPr>
                              </m:sSupPr>
                              <m:e>
                                <m:r>
                                  <a:rPr kumimoji="0" lang="en-US" altLang="zh-CN" sz="1800" b="1" i="0"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𝑠</m:t>
                                </m:r>
                              </m:e>
                              <m:sup>
                                <m:r>
                                  <a:rPr kumimoji="0" lang="en-US" altLang="zh-CN" sz="1800" b="1" i="0"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sup>
                            </m:sSup>
                          </m:e>
                        </m:d>
                        <m:r>
                          <a:rPr kumimoji="0" lang="en-US" altLang="zh-CN" sz="1800" b="1" i="0"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sSub>
                          <m:sSubPr>
                            <m:ctrlPr>
                              <a:rPr kumimoji="0" lang="en-US" altLang="zh-CN" sz="1800" b="1" i="1"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ctrlPr>
                          </m:sSubPr>
                          <m:e>
                            <m:r>
                              <a:rPr kumimoji="0" lang="en-US" altLang="zh-CN" sz="1800" b="1" i="0"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𝑉</m:t>
                            </m:r>
                          </m:e>
                          <m:sub>
                            <m:r>
                              <a:rPr kumimoji="0" lang="en-US" altLang="zh-CN" sz="1800" b="1" i="0"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𝜋</m:t>
                            </m:r>
                          </m:sub>
                        </m:sSub>
                        <m:d>
                          <m:dPr>
                            <m:ctrlPr>
                              <a:rPr kumimoji="0" lang="en-US" altLang="zh-CN" sz="1800" b="1" i="1"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ctrlPr>
                          </m:dPr>
                          <m:e>
                            <m:r>
                              <a:rPr kumimoji="0" lang="en-US" altLang="zh-CN" sz="1800" b="1" i="0"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𝑠</m:t>
                            </m:r>
                          </m:e>
                        </m:d>
                      </m:e>
                    </m:d>
                  </m:oMath>
                </a14:m>
                <a:endParaRPr kumimoji="0" lang="en-US" altLang="zh-CN" sz="1800" b="1"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                </a:t>
                </a:r>
                <a14:m>
                  <m:oMath xmlns:m="http://schemas.openxmlformats.org/officeDocument/2006/math">
                    <m:r>
                      <a:rPr kumimoji="0" lang="en-US" altLang="zh-CN" sz="1800" b="1" i="0"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𝑠</m:t>
                    </m:r>
                    <m:r>
                      <a:rPr kumimoji="0" lang="en-US" altLang="zh-CN" sz="1800" b="1" i="0"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r>
                      <a:rPr kumimoji="0" lang="en-US" altLang="zh-CN" sz="1800" b="1" i="0"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𝑠</m:t>
                    </m:r>
                    <m:r>
                      <a:rPr kumimoji="0" lang="en-US" altLang="zh-CN" sz="1800" b="1" i="0"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oMath>
                </a14:m>
                <a:endParaRPr kumimoji="0" lang="en-US" altLang="zh-CN" sz="1800" b="1"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        </a:t>
                </a:r>
                <a:r>
                  <a:rPr kumimoji="0" lang="zh-CN" altLang="en-US" sz="1800" b="1"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直到</a:t>
                </a:r>
                <a14:m>
                  <m:oMath xmlns:m="http://schemas.openxmlformats.org/officeDocument/2006/math">
                    <m:r>
                      <a:rPr kumimoji="0" lang="en-US" altLang="zh-CN" sz="1800" b="1" i="0"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𝑠</m:t>
                    </m:r>
                  </m:oMath>
                </a14:m>
                <a:r>
                  <a:rPr kumimoji="0" lang="zh-CN" altLang="en-US" sz="1800" b="1"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是终止状态</a:t>
                </a:r>
                <a:endParaRPr kumimoji="0" lang="en-US" altLang="zh-CN" sz="1800" b="1"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直到</a:t>
                </a:r>
                <a14:m>
                  <m:oMath xmlns:m="http://schemas.openxmlformats.org/officeDocument/2006/math">
                    <m:sSub>
                      <m:sSubPr>
                        <m:ctrlPr>
                          <a:rPr kumimoji="0" lang="en-US" altLang="zh-CN" sz="1800" b="1" i="1"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ctrlPr>
                      </m:sSubPr>
                      <m:e>
                        <m:r>
                          <a:rPr kumimoji="0" lang="en-US" altLang="zh-CN" sz="1800" b="1" i="0"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𝑉</m:t>
                        </m:r>
                      </m:e>
                      <m:sub>
                        <m:r>
                          <a:rPr kumimoji="0" lang="en-US" altLang="zh-CN" sz="1800" b="1" i="0"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𝜋</m:t>
                        </m:r>
                      </m:sub>
                    </m:sSub>
                    <m:r>
                      <a:rPr kumimoji="0" lang="zh-CN" altLang="en-US" sz="1800" b="1" i="0"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收敛</m:t>
                    </m:r>
                  </m:oMath>
                </a14:m>
                <a:endParaRPr kumimoji="0" lang="en-US" altLang="zh-CN" sz="1800" b="1"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xmlns="">
          <p:sp>
            <p:nvSpPr>
              <p:cNvPr id="25" name="文本框 24">
                <a:extLst>
                  <a:ext uri="{FF2B5EF4-FFF2-40B4-BE49-F238E27FC236}">
                    <a16:creationId xmlns:a16="http://schemas.microsoft.com/office/drawing/2014/main" id="{7565074E-F259-4DC8-9A4B-49B87ECCE0A6}"/>
                  </a:ext>
                </a:extLst>
              </p:cNvPr>
              <p:cNvSpPr txBox="1">
                <a:spLocks noRot="1" noChangeAspect="1" noMove="1" noResize="1" noEditPoints="1" noAdjustHandles="1" noChangeArrowheads="1" noChangeShapeType="1" noTextEdit="1"/>
              </p:cNvSpPr>
              <p:nvPr/>
            </p:nvSpPr>
            <p:spPr>
              <a:xfrm>
                <a:off x="2073320" y="2054444"/>
                <a:ext cx="6790005" cy="2862322"/>
              </a:xfrm>
              <a:prstGeom prst="rect">
                <a:avLst/>
              </a:prstGeom>
              <a:blipFill>
                <a:blip r:embed="rId3"/>
                <a:stretch>
                  <a:fillRect l="-627" t="-636" b="-2331"/>
                </a:stretch>
              </a:blipFill>
              <a:ln>
                <a:solidFill>
                  <a:schemeClr val="tx1"/>
                </a:solidFill>
              </a:ln>
            </p:spPr>
            <p:txBody>
              <a:bodyPr/>
              <a:lstStyle/>
              <a:p>
                <a:r>
                  <a:rPr lang="zh-CN" altLang="en-US">
                    <a:noFill/>
                  </a:rPr>
                  <a:t> </a:t>
                </a:r>
              </a:p>
            </p:txBody>
          </p:sp>
        </mc:Fallback>
      </mc:AlternateContent>
      <p:sp>
        <p:nvSpPr>
          <p:cNvPr id="26" name="矩形 25">
            <a:extLst>
              <a:ext uri="{FF2B5EF4-FFF2-40B4-BE49-F238E27FC236}">
                <a16:creationId xmlns:a16="http://schemas.microsoft.com/office/drawing/2014/main" id="{633EEE38-1E34-4332-A676-297E02CB22A8}"/>
              </a:ext>
            </a:extLst>
          </p:cNvPr>
          <p:cNvSpPr/>
          <p:nvPr/>
        </p:nvSpPr>
        <p:spPr>
          <a:xfrm>
            <a:off x="2007671" y="1410728"/>
            <a:ext cx="7070742" cy="495585"/>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C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基于时序差分（</a:t>
            </a:r>
            <a:r>
              <a:rPr kumimoji="0" lang="en-US" altLang="zh-CN" sz="2000" b="1" i="0" u="none" strike="noStrike" kern="1200" cap="none" spc="0" normalizeH="0" baseline="0" noProof="0" dirty="0">
                <a:ln>
                  <a:noFill/>
                </a:ln>
                <a:solidFill>
                  <a:srgbClr val="C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Temporal Difference</a:t>
            </a:r>
            <a:r>
              <a:rPr kumimoji="0" lang="zh-CN" altLang="en-US" sz="2000" b="1" i="0" u="none" strike="noStrike" kern="1200" cap="none" spc="0" normalizeH="0" baseline="0" noProof="0" dirty="0">
                <a:ln>
                  <a:noFill/>
                </a:ln>
                <a:solidFill>
                  <a:srgbClr val="C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）的价值函数更新</a:t>
            </a:r>
            <a:endParaRPr kumimoji="0" lang="en-US" altLang="zh-CN" sz="2000" b="1" i="0" u="none" strike="noStrike" kern="1200" cap="none" spc="0" normalizeH="0" baseline="0" noProof="0" dirty="0">
              <a:ln>
                <a:noFill/>
              </a:ln>
              <a:solidFill>
                <a:srgbClr val="C0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7" name="矩形 26">
            <a:extLst>
              <a:ext uri="{FF2B5EF4-FFF2-40B4-BE49-F238E27FC236}">
                <a16:creationId xmlns:a16="http://schemas.microsoft.com/office/drawing/2014/main" id="{421952CB-0F6E-4FEE-A210-5C287A5E18A4}"/>
              </a:ext>
            </a:extLst>
          </p:cNvPr>
          <p:cNvSpPr/>
          <p:nvPr/>
        </p:nvSpPr>
        <p:spPr>
          <a:xfrm>
            <a:off x="717452" y="5132546"/>
            <a:ext cx="10907150" cy="1163075"/>
          </a:xfrm>
          <a:prstGeom prst="rect">
            <a:avLst/>
          </a:prstGeom>
        </p:spPr>
        <p:txBody>
          <a:bodyPr wrap="square">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zh-CN" altLang="zh-CN" sz="1600" b="1"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时序差分法可以看作蒙特卡罗方法和动态规划方法的有机结合。时序差分算法与蒙特卡洛方法相似之处在于，时序差分方法从实际经验中获取信息，无需提前获知环境模型的全部信息。时序差分算法与动态规划方法的相似之处在于，时序差分方法能够利用前序已知信息来进行在线实时学习，无需等到整个片段结束（终止状态抵达）再进行价值函数的更新。</a:t>
            </a:r>
          </a:p>
        </p:txBody>
      </p:sp>
    </p:spTree>
    <p:extLst>
      <p:ext uri="{BB962C8B-B14F-4D97-AF65-F5344CB8AC3E}">
        <p14:creationId xmlns:p14="http://schemas.microsoft.com/office/powerpoint/2010/main" val="4237357310"/>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583380" y="726948"/>
            <a:ext cx="7464387" cy="497934"/>
            <a:chOff x="4099943" y="2819853"/>
            <a:chExt cx="2570275" cy="497934"/>
          </a:xfrm>
        </p:grpSpPr>
        <p:sp>
          <p:nvSpPr>
            <p:cNvPr id="4" name="平行四边形 3"/>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5" name="平行四边形 4"/>
            <p:cNvSpPr/>
            <p:nvPr/>
          </p:nvSpPr>
          <p:spPr bwMode="auto">
            <a:xfrm>
              <a:off x="4122533" y="2819853"/>
              <a:ext cx="2547685"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6" name="矩形 5"/>
            <p:cNvSpPr/>
            <p:nvPr/>
          </p:nvSpPr>
          <p:spPr>
            <a:xfrm>
              <a:off x="4216534" y="2853798"/>
              <a:ext cx="2359684" cy="400110"/>
            </a:xfrm>
            <a:prstGeom prst="rect">
              <a:avLst/>
            </a:prstGeom>
          </p:spPr>
          <p:txBody>
            <a:bodyPr wrap="square">
              <a:spAutoFit/>
            </a:bodyPr>
            <a:lstStyle/>
            <a:p>
              <a:pPr marL="0" marR="0" lvl="0" indent="0" algn="ctr" defTabSz="914400" rtl="0" eaLnBrk="1" fontAlgn="auto" latinLnBrk="0" hangingPunct="1">
                <a:lnSpc>
                  <a:spcPct val="100000"/>
                </a:lnSpc>
                <a:spcBef>
                  <a:spcPct val="50000"/>
                </a:spcBef>
                <a:spcAft>
                  <a:spcPts val="0"/>
                </a:spcAft>
                <a:buClrTx/>
                <a:buSzTx/>
                <a:buFontTx/>
                <a:buNone/>
                <a:tabLst/>
                <a:defRPr/>
              </a:pPr>
              <a:r>
                <a:rPr kumimoji="0" lang="zh-CN" altLang="en-US" sz="2000" b="1" i="0" u="none" strike="noStrike" kern="1200" cap="none" spc="0" normalizeH="0" baseline="0" noProof="0" dirty="0">
                  <a:ln>
                    <a:noFill/>
                  </a:ln>
                  <a:solidFill>
                    <a:prstClr val="black">
                      <a:lumMod val="95000"/>
                      <a:lumOff val="5000"/>
                    </a:prstClr>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策略评估：</a:t>
              </a:r>
              <a:r>
                <a:rPr kumimoji="0" lang="zh-CN" altLang="en-US" sz="2000" b="0" i="0" u="none" strike="noStrike" kern="1200" cap="none" spc="0" normalizeH="0" baseline="0" noProof="0" dirty="0">
                  <a:ln>
                    <a:noFill/>
                  </a:ln>
                  <a:solidFill>
                    <a:srgbClr val="0070C0"/>
                  </a:solidFill>
                  <a:effectLst/>
                  <a:uLnTx/>
                  <a:uFillTx/>
                  <a:latin typeface="Times New Roman" panose="02020603050405020304" pitchFamily="18" charset="0"/>
                  <a:ea typeface="黑体" panose="02010609060101010101" pitchFamily="49" charset="-122"/>
                  <a:cs typeface="Times New Roman" panose="02020603050405020304" pitchFamily="18" charset="0"/>
                </a:rPr>
                <a:t>时序差分</a:t>
              </a:r>
            </a:p>
          </p:txBody>
        </p:sp>
      </p:grpSp>
      <p:sp>
        <p:nvSpPr>
          <p:cNvPr id="23" name="矩形 22">
            <a:extLst>
              <a:ext uri="{FF2B5EF4-FFF2-40B4-BE49-F238E27FC236}">
                <a16:creationId xmlns:a16="http://schemas.microsoft.com/office/drawing/2014/main" id="{6F77A2E9-3941-4386-A0DF-CDEBD25143F3}"/>
              </a:ext>
            </a:extLst>
          </p:cNvPr>
          <p:cNvSpPr/>
          <p:nvPr/>
        </p:nvSpPr>
        <p:spPr>
          <a:xfrm>
            <a:off x="852473" y="129010"/>
            <a:ext cx="2441694"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二、基于价值的强化学习</a:t>
            </a:r>
          </a:p>
        </p:txBody>
      </p:sp>
      <p:pic>
        <p:nvPicPr>
          <p:cNvPr id="2" name="图片 1">
            <a:extLst>
              <a:ext uri="{FF2B5EF4-FFF2-40B4-BE49-F238E27FC236}">
                <a16:creationId xmlns:a16="http://schemas.microsoft.com/office/drawing/2014/main" id="{45F90B63-4C71-4AC0-9FF4-7C0ACE2EDC97}"/>
              </a:ext>
            </a:extLst>
          </p:cNvPr>
          <p:cNvPicPr>
            <a:picLocks noChangeAspect="1"/>
          </p:cNvPicPr>
          <p:nvPr/>
        </p:nvPicPr>
        <p:blipFill>
          <a:blip r:embed="rId3"/>
          <a:stretch>
            <a:fillRect/>
          </a:stretch>
        </p:blipFill>
        <p:spPr>
          <a:xfrm>
            <a:off x="461110" y="1792024"/>
            <a:ext cx="4657964" cy="2486153"/>
          </a:xfrm>
          <a:prstGeom prst="rect">
            <a:avLst/>
          </a:prstGeom>
        </p:spPr>
      </p:pic>
      <p:grpSp>
        <p:nvGrpSpPr>
          <p:cNvPr id="11" name="组合 10">
            <a:extLst>
              <a:ext uri="{FF2B5EF4-FFF2-40B4-BE49-F238E27FC236}">
                <a16:creationId xmlns:a16="http://schemas.microsoft.com/office/drawing/2014/main" id="{10113E20-2C87-49B7-B1B7-B1C9B70888B3}"/>
              </a:ext>
            </a:extLst>
          </p:cNvPr>
          <p:cNvGrpSpPr/>
          <p:nvPr/>
        </p:nvGrpSpPr>
        <p:grpSpPr>
          <a:xfrm>
            <a:off x="5010906" y="2485463"/>
            <a:ext cx="7507706" cy="1241388"/>
            <a:chOff x="1825196" y="4357021"/>
            <a:chExt cx="10010274" cy="1241388"/>
          </a:xfrm>
        </p:grpSpPr>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id="{B53110B1-D6D9-4512-A347-F6B9954C2C01}"/>
                    </a:ext>
                  </a:extLst>
                </p:cNvPr>
                <p:cNvSpPr/>
                <p:nvPr/>
              </p:nvSpPr>
              <p:spPr>
                <a:xfrm>
                  <a:off x="1825196" y="4357021"/>
                  <a:ext cx="10010274" cy="465961"/>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更新</a:t>
                  </a:r>
                  <a14:m>
                    <m:oMath xmlns:m="http://schemas.openxmlformats.org/officeDocument/2006/math">
                      <m:sSub>
                        <m:sSubPr>
                          <m:ctrlPr>
                            <a:rPr kumimoji="0" lang="en-US" altLang="zh-CN" sz="1800" b="1" i="1"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ctrlPr>
                        </m:sSubPr>
                        <m:e>
                          <m:r>
                            <a:rPr kumimoji="0" lang="en-US" altLang="zh-CN" sz="1800" b="1" i="0"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𝑉</m:t>
                          </m:r>
                        </m:e>
                        <m:sub>
                          <m:r>
                            <a:rPr kumimoji="0" lang="en-US" altLang="zh-CN" sz="1800" b="1" i="0"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𝜋</m:t>
                          </m:r>
                        </m:sub>
                      </m:sSub>
                      <m:d>
                        <m:dPr>
                          <m:ctrlPr>
                            <a:rPr kumimoji="0" lang="en-US" altLang="zh-CN" sz="1800" b="1" i="1"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ctrlPr>
                        </m:dPr>
                        <m:e>
                          <m:r>
                            <a:rPr kumimoji="0" lang="en-US" altLang="zh-CN" sz="1800" b="1" i="0"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𝑠</m:t>
                          </m:r>
                        </m:e>
                      </m:d>
                    </m:oMath>
                  </a14:m>
                  <a:r>
                    <a:rPr kumimoji="0" lang="zh-CN" altLang="en-US" sz="1800" b="1"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的值：</a:t>
                  </a:r>
                  <a:r>
                    <a:rPr kumimoji="0" lang="en-US" altLang="zh-CN" sz="1800" b="1"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 </a:t>
                  </a:r>
                  <a14:m>
                    <m:oMath xmlns:m="http://schemas.openxmlformats.org/officeDocument/2006/math">
                      <m:sSub>
                        <m:sSubPr>
                          <m:ctrlPr>
                            <a:rPr kumimoji="0" lang="en-US" altLang="zh-CN" sz="1800" b="1" i="1"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ctrlPr>
                        </m:sSubPr>
                        <m:e>
                          <m:r>
                            <a:rPr kumimoji="0" lang="en-US" altLang="zh-CN" sz="1800" b="1" i="0"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𝑉</m:t>
                          </m:r>
                        </m:e>
                        <m:sub>
                          <m:r>
                            <a:rPr kumimoji="0" lang="en-US" altLang="zh-CN" sz="1800" b="1" i="0"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𝜋</m:t>
                          </m:r>
                        </m:sub>
                      </m:sSub>
                      <m:d>
                        <m:dPr>
                          <m:ctrlPr>
                            <a:rPr kumimoji="0" lang="en-US" altLang="zh-CN" sz="1800" b="1" i="1"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ctrlPr>
                        </m:dPr>
                        <m:e>
                          <m:r>
                            <a:rPr kumimoji="0" lang="en-US" altLang="zh-CN" sz="1800" b="1" i="0"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𝑠</m:t>
                          </m:r>
                        </m:e>
                      </m:d>
                      <m:r>
                        <a:rPr kumimoji="0" lang="en-US" altLang="zh-CN" sz="1800" b="1" i="0"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←(1−</m:t>
                      </m:r>
                      <m:r>
                        <a:rPr kumimoji="0" lang="en-US" altLang="zh-CN" sz="1800" b="1" i="0"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𝛼</m:t>
                      </m:r>
                      <m:r>
                        <a:rPr kumimoji="0" lang="en-US" altLang="zh-CN" sz="1800" b="1" i="0"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sSub>
                        <m:sSubPr>
                          <m:ctrlPr>
                            <a:rPr kumimoji="0" lang="en-US" altLang="zh-CN" sz="1800" b="1" i="1"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ctrlPr>
                        </m:sSubPr>
                        <m:e>
                          <m:r>
                            <a:rPr kumimoji="0" lang="en-US" altLang="zh-CN" sz="1800" b="1" i="0"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𝑉</m:t>
                          </m:r>
                        </m:e>
                        <m:sub>
                          <m:r>
                            <a:rPr kumimoji="0" lang="en-US" altLang="zh-CN" sz="1800" b="1" i="0"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𝜋</m:t>
                          </m:r>
                        </m:sub>
                      </m:sSub>
                      <m:d>
                        <m:dPr>
                          <m:ctrlPr>
                            <a:rPr kumimoji="0" lang="en-US" altLang="zh-CN" sz="1800" b="1" i="1"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ctrlPr>
                        </m:dPr>
                        <m:e>
                          <m:r>
                            <a:rPr kumimoji="0" lang="en-US" altLang="zh-CN" sz="1800" b="1" i="0"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𝑠</m:t>
                          </m:r>
                        </m:e>
                      </m:d>
                      <m:r>
                        <a:rPr kumimoji="0" lang="en-US" altLang="zh-CN" sz="1800" b="1" i="0"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r>
                        <a:rPr kumimoji="0" lang="en-US" altLang="zh-CN" sz="1800" b="1" i="0"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𝛼</m:t>
                      </m:r>
                      <m:d>
                        <m:dPr>
                          <m:begChr m:val="["/>
                          <m:endChr m:val="]"/>
                          <m:ctrlPr>
                            <a:rPr kumimoji="0" lang="en-US" altLang="zh-CN" sz="1800" b="1" i="1"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ctrlPr>
                        </m:dPr>
                        <m:e>
                          <m:r>
                            <a:rPr kumimoji="0" lang="en-US" altLang="zh-CN" sz="1800" b="1" i="0"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𝑅</m:t>
                          </m:r>
                          <m:r>
                            <a:rPr kumimoji="0" lang="en-US" altLang="zh-CN" sz="1800" b="1" i="0"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r>
                            <a:rPr kumimoji="0" lang="en-US" altLang="zh-CN" sz="1800" b="1" i="0"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𝑠</m:t>
                          </m:r>
                          <m:r>
                            <a:rPr kumimoji="0" lang="en-US" altLang="zh-CN" sz="1800" b="1" i="0"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r>
                            <a:rPr kumimoji="0" lang="en-US" altLang="zh-CN" sz="1800" b="1" i="0"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𝑎</m:t>
                          </m:r>
                          <m:r>
                            <a:rPr kumimoji="0" lang="en-US" altLang="zh-CN" sz="1800" b="1" i="0"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sSup>
                            <m:sSupPr>
                              <m:ctrlPr>
                                <a:rPr kumimoji="0" lang="en-US" altLang="zh-CN" sz="1800" b="1" i="1"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ctrlPr>
                            </m:sSupPr>
                            <m:e>
                              <m:r>
                                <a:rPr kumimoji="0" lang="en-US" altLang="zh-CN" sz="1800" b="1" i="0"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𝑠</m:t>
                              </m:r>
                            </m:e>
                            <m:sup>
                              <m:r>
                                <a:rPr kumimoji="0" lang="en-US" altLang="zh-CN" sz="1800" b="1" i="0"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sup>
                          </m:sSup>
                          <m:r>
                            <a:rPr kumimoji="0" lang="en-US" altLang="zh-CN" sz="1800" b="1" i="0"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r>
                            <a:rPr kumimoji="0" lang="en-US" altLang="zh-CN" sz="1800" b="1" i="0"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𝛾</m:t>
                          </m:r>
                          <m:sSub>
                            <m:sSubPr>
                              <m:ctrlPr>
                                <a:rPr kumimoji="0" lang="en-US" altLang="zh-CN" sz="1800" b="1" i="1"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ctrlPr>
                            </m:sSubPr>
                            <m:e>
                              <m:r>
                                <a:rPr kumimoji="0" lang="en-US" altLang="zh-CN" sz="1800" b="1" i="0"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𝑉</m:t>
                              </m:r>
                            </m:e>
                            <m:sub>
                              <m:r>
                                <a:rPr kumimoji="0" lang="en-US" altLang="zh-CN" sz="1800" b="1" i="0"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𝜋</m:t>
                              </m:r>
                            </m:sub>
                          </m:sSub>
                          <m:d>
                            <m:dPr>
                              <m:ctrlPr>
                                <a:rPr kumimoji="0" lang="en-US" altLang="zh-CN" sz="1800" b="1" i="1"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ctrlPr>
                            </m:dPr>
                            <m:e>
                              <m:sSup>
                                <m:sSupPr>
                                  <m:ctrlPr>
                                    <a:rPr kumimoji="0" lang="en-US" altLang="zh-CN" sz="1800" b="1" i="1"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ctrlPr>
                                </m:sSupPr>
                                <m:e>
                                  <m:r>
                                    <a:rPr kumimoji="0" lang="en-US" altLang="zh-CN" sz="1800" b="1" i="0"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𝑠</m:t>
                                  </m:r>
                                </m:e>
                                <m:sup>
                                  <m:r>
                                    <a:rPr kumimoji="0" lang="en-US" altLang="zh-CN" sz="1800" b="1" i="0"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sup>
                              </m:sSup>
                            </m:e>
                          </m:d>
                        </m:e>
                      </m:d>
                    </m:oMath>
                  </a14:m>
                  <a:endParaRPr kumimoji="0" lang="en-US" altLang="zh-CN" sz="1800" b="1"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xmlns="">
            <p:sp>
              <p:nvSpPr>
                <p:cNvPr id="12" name="矩形 11">
                  <a:extLst>
                    <a:ext uri="{FF2B5EF4-FFF2-40B4-BE49-F238E27FC236}">
                      <a16:creationId xmlns:a16="http://schemas.microsoft.com/office/drawing/2014/main" id="{B53110B1-D6D9-4512-A347-F6B9954C2C01}"/>
                    </a:ext>
                  </a:extLst>
                </p:cNvPr>
                <p:cNvSpPr>
                  <a:spLocks noRot="1" noChangeAspect="1" noMove="1" noResize="1" noEditPoints="1" noAdjustHandles="1" noChangeArrowheads="1" noChangeShapeType="1" noTextEdit="1"/>
                </p:cNvSpPr>
                <p:nvPr/>
              </p:nvSpPr>
              <p:spPr>
                <a:xfrm>
                  <a:off x="1825196" y="4357021"/>
                  <a:ext cx="10010274" cy="465961"/>
                </a:xfrm>
                <a:prstGeom prst="rect">
                  <a:avLst/>
                </a:prstGeom>
                <a:blipFill>
                  <a:blip r:embed="rId4"/>
                  <a:stretch>
                    <a:fillRect l="-731" b="-22368"/>
                  </a:stretch>
                </a:blipFill>
              </p:spPr>
              <p:txBody>
                <a:bodyPr/>
                <a:lstStyle/>
                <a:p>
                  <a:r>
                    <a:rPr lang="zh-CN" altLang="en-US">
                      <a:noFill/>
                    </a:rPr>
                    <a:t> </a:t>
                  </a:r>
                </a:p>
              </p:txBody>
            </p:sp>
          </mc:Fallback>
        </mc:AlternateContent>
        <p:cxnSp>
          <p:nvCxnSpPr>
            <p:cNvPr id="13" name="直接连接符 12">
              <a:extLst>
                <a:ext uri="{FF2B5EF4-FFF2-40B4-BE49-F238E27FC236}">
                  <a16:creationId xmlns:a16="http://schemas.microsoft.com/office/drawing/2014/main" id="{5C2C3C28-983C-4071-BF8E-E35D956D98BB}"/>
                </a:ext>
              </a:extLst>
            </p:cNvPr>
            <p:cNvCxnSpPr>
              <a:cxnSpLocks/>
            </p:cNvCxnSpPr>
            <p:nvPr/>
          </p:nvCxnSpPr>
          <p:spPr>
            <a:xfrm>
              <a:off x="6343444" y="4928809"/>
              <a:ext cx="880001"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583ED5BC-E6FC-4B98-8AFF-ADD1A2A53985}"/>
                </a:ext>
              </a:extLst>
            </p:cNvPr>
            <p:cNvCxnSpPr>
              <a:cxnSpLocks/>
            </p:cNvCxnSpPr>
            <p:nvPr/>
          </p:nvCxnSpPr>
          <p:spPr>
            <a:xfrm>
              <a:off x="7794730" y="4951455"/>
              <a:ext cx="2536112"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15" name="矩形 14">
              <a:extLst>
                <a:ext uri="{FF2B5EF4-FFF2-40B4-BE49-F238E27FC236}">
                  <a16:creationId xmlns:a16="http://schemas.microsoft.com/office/drawing/2014/main" id="{82F41B4A-8819-41C0-A2E0-8201E75412A7}"/>
                </a:ext>
              </a:extLst>
            </p:cNvPr>
            <p:cNvSpPr/>
            <p:nvPr/>
          </p:nvSpPr>
          <p:spPr>
            <a:xfrm>
              <a:off x="5926366" y="5075189"/>
              <a:ext cx="1625816" cy="52322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rPr>
                <a:t>过去的</a:t>
              </a:r>
              <a:endParaRPr kumimoji="0" lang="en-US" altLang="zh-CN" sz="14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rPr>
                <a:t>价值函数值</a:t>
              </a:r>
            </a:p>
          </p:txBody>
        </p:sp>
        <p:sp>
          <p:nvSpPr>
            <p:cNvPr id="16" name="矩形 15">
              <a:extLst>
                <a:ext uri="{FF2B5EF4-FFF2-40B4-BE49-F238E27FC236}">
                  <a16:creationId xmlns:a16="http://schemas.microsoft.com/office/drawing/2014/main" id="{E5334884-3C68-4A85-BD42-05694F5BC32C}"/>
                </a:ext>
              </a:extLst>
            </p:cNvPr>
            <p:cNvSpPr/>
            <p:nvPr/>
          </p:nvSpPr>
          <p:spPr>
            <a:xfrm>
              <a:off x="7706854" y="5075189"/>
              <a:ext cx="1949205" cy="52322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rPr>
                <a:t>学习得到的</a:t>
              </a:r>
              <a:endParaRPr kumimoji="0" lang="en-US" altLang="zh-CN" sz="14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rPr>
                <a:t>价值函数值</a:t>
              </a:r>
            </a:p>
          </p:txBody>
        </p:sp>
      </p:grpSp>
      <mc:AlternateContent xmlns:mc="http://schemas.openxmlformats.org/markup-compatibility/2006" xmlns:a14="http://schemas.microsoft.com/office/drawing/2010/main">
        <mc:Choice Requires="a14">
          <p:sp>
            <p:nvSpPr>
              <p:cNvPr id="17" name="矩形 16">
                <a:extLst>
                  <a:ext uri="{FF2B5EF4-FFF2-40B4-BE49-F238E27FC236}">
                    <a16:creationId xmlns:a16="http://schemas.microsoft.com/office/drawing/2014/main" id="{38D47807-E923-4ACA-8D13-5174ADE01EB0}"/>
                  </a:ext>
                </a:extLst>
              </p:cNvPr>
              <p:cNvSpPr/>
              <p:nvPr/>
            </p:nvSpPr>
            <p:spPr>
              <a:xfrm>
                <a:off x="215705" y="4436805"/>
                <a:ext cx="11831527" cy="2331664"/>
              </a:xfrm>
              <a:prstGeom prst="rect">
                <a:avLst/>
              </a:prstGeom>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l"/>
                  <a:tabLst/>
                  <a:defRPr/>
                </a:pPr>
                <a:r>
                  <a:rPr kumimoji="0" lang="zh-CN"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动态规划法根据贝尔曼方程迭代更新价值函数，要求算法事先知道状态之间的转移概率，这往往是不现实的。为了解决这个问题，时序差分法借鉴蒙特卡洛法思想，通过采样</a:t>
                </a:r>
                <a14:m>
                  <m:oMath xmlns:m="http://schemas.openxmlformats.org/officeDocument/2006/math">
                    <m:r>
                      <a:rPr kumimoji="0" lang="en-US" altLang="zh-CN" sz="1400" b="0" i="0" u="none" strike="noStrike" kern="1200" cap="none" spc="0" normalizeH="0" baseline="0" noProof="0">
                        <a:ln>
                          <a:noFill/>
                        </a:ln>
                        <a:solidFill>
                          <a:prstClr val="black"/>
                        </a:solidFill>
                        <a:effectLst/>
                        <a:uLnTx/>
                        <a:uFillTx/>
                        <a:latin typeface="Cambria Math" panose="02040503050406030204" pitchFamily="18" charset="0"/>
                        <a:ea typeface="黑体" panose="02010609060101010101" pitchFamily="49" charset="-122"/>
                        <a:cs typeface="Times New Roman" panose="02020603050405020304" pitchFamily="18" charset="0"/>
                      </a:rPr>
                      <m:t>𝑎</m:t>
                    </m:r>
                  </m:oMath>
                </a14:m>
                <a:r>
                  <a:rPr kumimoji="0" lang="zh-CN"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和</a:t>
                </a:r>
                <a14:m>
                  <m:oMath xmlns:m="http://schemas.openxmlformats.org/officeDocument/2006/math">
                    <m:sSup>
                      <m:sSupPr>
                        <m:ctrlPr>
                          <a:rPr kumimoji="0" lang="zh-CN" altLang="zh-CN" sz="1400" b="0" i="1" u="none" strike="noStrike" kern="1200" cap="none" spc="0" normalizeH="0" baseline="0" noProof="0">
                            <a:ln>
                              <a:noFill/>
                            </a:ln>
                            <a:solidFill>
                              <a:prstClr val="black"/>
                            </a:solidFill>
                            <a:effectLst/>
                            <a:uLnTx/>
                            <a:uFillTx/>
                            <a:latin typeface="Cambria Math" panose="02040503050406030204" pitchFamily="18" charset="0"/>
                            <a:ea typeface="黑体" panose="02010609060101010101" pitchFamily="49" charset="-122"/>
                            <a:cs typeface="Times New Roman" panose="02020603050405020304" pitchFamily="18" charset="0"/>
                          </a:rPr>
                        </m:ctrlPr>
                      </m:sSupPr>
                      <m:e>
                        <m:r>
                          <a:rPr kumimoji="0" lang="en-US" altLang="zh-CN" sz="1400" b="0" i="0" u="none" strike="noStrike" kern="1200" cap="none" spc="0" normalizeH="0" baseline="0" noProof="0">
                            <a:ln>
                              <a:noFill/>
                            </a:ln>
                            <a:solidFill>
                              <a:prstClr val="black"/>
                            </a:solidFill>
                            <a:effectLst/>
                            <a:uLnTx/>
                            <a:uFillTx/>
                            <a:latin typeface="Cambria Math" panose="02040503050406030204" pitchFamily="18" charset="0"/>
                            <a:ea typeface="黑体" panose="02010609060101010101" pitchFamily="49" charset="-122"/>
                            <a:cs typeface="Times New Roman" panose="02020603050405020304" pitchFamily="18" charset="0"/>
                          </a:rPr>
                          <m:t>𝑠</m:t>
                        </m:r>
                      </m:e>
                      <m:sup>
                        <m:r>
                          <a:rPr kumimoji="0" lang="en-US" altLang="zh-CN" sz="1400" b="0" i="0" u="none" strike="noStrike" kern="1200" cap="none" spc="0" normalizeH="0" baseline="0" noProof="0">
                            <a:ln>
                              <a:noFill/>
                            </a:ln>
                            <a:solidFill>
                              <a:prstClr val="black"/>
                            </a:solidFill>
                            <a:effectLst/>
                            <a:uLnTx/>
                            <a:uFillTx/>
                            <a:latin typeface="Cambria Math" panose="02040503050406030204" pitchFamily="18" charset="0"/>
                            <a:ea typeface="黑体" panose="02010609060101010101" pitchFamily="49" charset="-122"/>
                            <a:cs typeface="Times New Roman" panose="02020603050405020304" pitchFamily="18" charset="0"/>
                          </a:rPr>
                          <m:t>′</m:t>
                        </m:r>
                      </m:sup>
                    </m:sSup>
                  </m:oMath>
                </a14:m>
                <a:r>
                  <a:rPr kumimoji="0" lang="zh-CN"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来估计</a:t>
                </a:r>
                <a:r>
                  <a:rPr kumimoji="0" lang="zh-CN" altLang="en-US" sz="14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计算</a:t>
                </a:r>
                <a14:m>
                  <m:oMath xmlns:m="http://schemas.openxmlformats.org/officeDocument/2006/math">
                    <m:sSub>
                      <m:sSubPr>
                        <m:ctrlPr>
                          <a:rPr kumimoji="0" lang="zh-CN" altLang="zh-CN" sz="1400" b="0" i="1" u="none" strike="noStrike" kern="1200" cap="none" spc="0" normalizeH="0" baseline="0" noProof="0">
                            <a:ln>
                              <a:noFill/>
                            </a:ln>
                            <a:solidFill>
                              <a:prstClr val="black"/>
                            </a:solidFill>
                            <a:effectLst/>
                            <a:uLnTx/>
                            <a:uFillTx/>
                            <a:latin typeface="Cambria Math" panose="02040503050406030204" pitchFamily="18" charset="0"/>
                            <a:ea typeface="黑体" panose="02010609060101010101" pitchFamily="49" charset="-122"/>
                            <a:cs typeface="Times New Roman" panose="02020603050405020304" pitchFamily="18" charset="0"/>
                          </a:rPr>
                        </m:ctrlPr>
                      </m:sSubPr>
                      <m:e>
                        <m:r>
                          <a:rPr kumimoji="0" lang="en-US" altLang="zh-CN" sz="1400" b="0" i="0" u="none" strike="noStrike" kern="1200" cap="none" spc="0" normalizeH="0" baseline="0" noProof="0">
                            <a:ln>
                              <a:noFill/>
                            </a:ln>
                            <a:solidFill>
                              <a:prstClr val="black"/>
                            </a:solidFill>
                            <a:effectLst/>
                            <a:uLnTx/>
                            <a:uFillTx/>
                            <a:latin typeface="Cambria Math" panose="02040503050406030204" pitchFamily="18" charset="0"/>
                            <a:ea typeface="黑体" panose="02010609060101010101" pitchFamily="49" charset="-122"/>
                            <a:cs typeface="Times New Roman" panose="02020603050405020304" pitchFamily="18" charset="0"/>
                          </a:rPr>
                          <m:t>𝑉</m:t>
                        </m:r>
                      </m:e>
                      <m:sub>
                        <m:r>
                          <a:rPr kumimoji="0" lang="en-US" altLang="zh-CN" sz="1400" b="0" i="0" u="none" strike="noStrike" kern="1200" cap="none" spc="0" normalizeH="0" baseline="0" noProof="0">
                            <a:ln>
                              <a:noFill/>
                            </a:ln>
                            <a:solidFill>
                              <a:prstClr val="black"/>
                            </a:solidFill>
                            <a:effectLst/>
                            <a:uLnTx/>
                            <a:uFillTx/>
                            <a:latin typeface="Cambria Math" panose="02040503050406030204" pitchFamily="18" charset="0"/>
                            <a:ea typeface="黑体" panose="02010609060101010101" pitchFamily="49" charset="-122"/>
                            <a:cs typeface="Times New Roman" panose="02020603050405020304" pitchFamily="18" charset="0"/>
                          </a:rPr>
                          <m:t>𝜋</m:t>
                        </m:r>
                      </m:sub>
                    </m:sSub>
                    <m:r>
                      <a:rPr kumimoji="0" lang="en-US" altLang="zh-CN" sz="1400" b="0" i="0" u="none" strike="noStrike" kern="1200" cap="none" spc="0" normalizeH="0" baseline="0" noProof="0">
                        <a:ln>
                          <a:noFill/>
                        </a:ln>
                        <a:solidFill>
                          <a:prstClr val="black"/>
                        </a:solidFill>
                        <a:effectLst/>
                        <a:uLnTx/>
                        <a:uFillTx/>
                        <a:latin typeface="Cambria Math" panose="02040503050406030204" pitchFamily="18" charset="0"/>
                        <a:ea typeface="黑体" panose="02010609060101010101" pitchFamily="49" charset="-122"/>
                        <a:cs typeface="Times New Roman" panose="02020603050405020304" pitchFamily="18" charset="0"/>
                      </a:rPr>
                      <m:t>(</m:t>
                    </m:r>
                    <m:r>
                      <a:rPr kumimoji="0" lang="en-US" altLang="zh-CN" sz="1400" b="0" i="0" u="none" strike="noStrike" kern="1200" cap="none" spc="0" normalizeH="0" baseline="0" noProof="0">
                        <a:ln>
                          <a:noFill/>
                        </a:ln>
                        <a:solidFill>
                          <a:prstClr val="black"/>
                        </a:solidFill>
                        <a:effectLst/>
                        <a:uLnTx/>
                        <a:uFillTx/>
                        <a:latin typeface="Cambria Math" panose="02040503050406030204" pitchFamily="18" charset="0"/>
                        <a:ea typeface="黑体" panose="02010609060101010101" pitchFamily="49" charset="-122"/>
                        <a:cs typeface="Times New Roman" panose="02020603050405020304" pitchFamily="18" charset="0"/>
                      </a:rPr>
                      <m:t>𝑠</m:t>
                    </m:r>
                    <m:r>
                      <a:rPr kumimoji="0" lang="en-US" altLang="zh-CN" sz="1400" b="0" i="0" u="none" strike="noStrike" kern="1200" cap="none" spc="0" normalizeH="0" baseline="0" noProof="0">
                        <a:ln>
                          <a:noFill/>
                        </a:ln>
                        <a:solidFill>
                          <a:prstClr val="black"/>
                        </a:solidFill>
                        <a:effectLst/>
                        <a:uLnTx/>
                        <a:uFillTx/>
                        <a:latin typeface="Cambria Math" panose="02040503050406030204" pitchFamily="18" charset="0"/>
                        <a:ea typeface="黑体" panose="02010609060101010101" pitchFamily="49" charset="-122"/>
                        <a:cs typeface="Times New Roman" panose="02020603050405020304" pitchFamily="18" charset="0"/>
                      </a:rPr>
                      <m:t>)</m:t>
                    </m:r>
                  </m:oMath>
                </a14:m>
                <a:endParaRPr kumimoji="0" lang="en-US"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l"/>
                  <a:tabLst/>
                  <a:defRPr/>
                </a:pPr>
                <a:r>
                  <a:rPr kumimoji="0" lang="zh-CN"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由于通过采样进行计算，所得结果可能不准确，因此时序差分法并没有将这个估计值照单全收，而是以</a:t>
                </a:r>
                <a14:m>
                  <m:oMath xmlns:m="http://schemas.openxmlformats.org/officeDocument/2006/math">
                    <m:r>
                      <a:rPr kumimoji="0" lang="en-US" altLang="zh-CN" sz="1400" b="0" i="0" u="none" strike="noStrike" kern="1200" cap="none" spc="0" normalizeH="0" baseline="0" noProof="0">
                        <a:ln>
                          <a:noFill/>
                        </a:ln>
                        <a:solidFill>
                          <a:prstClr val="black"/>
                        </a:solidFill>
                        <a:effectLst/>
                        <a:uLnTx/>
                        <a:uFillTx/>
                        <a:latin typeface="Cambria Math" panose="02040503050406030204" pitchFamily="18" charset="0"/>
                        <a:ea typeface="黑体" panose="02010609060101010101" pitchFamily="49" charset="-122"/>
                        <a:cs typeface="Times New Roman" panose="02020603050405020304" pitchFamily="18" charset="0"/>
                      </a:rPr>
                      <m:t>𝛼</m:t>
                    </m:r>
                  </m:oMath>
                </a14:m>
                <a:r>
                  <a:rPr kumimoji="0" lang="zh-CN"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作为权重来接受新的估计值，即把价值函数更新为</a:t>
                </a:r>
                <a14:m>
                  <m:oMath xmlns:m="http://schemas.openxmlformats.org/officeDocument/2006/math">
                    <m:d>
                      <m:dPr>
                        <m:ctrlPr>
                          <a:rPr kumimoji="0" lang="zh-CN" altLang="zh-CN" sz="1400" b="0" i="1" u="none" strike="noStrike" kern="1200" cap="none" spc="0" normalizeH="0" baseline="0" noProof="0">
                            <a:ln>
                              <a:noFill/>
                            </a:ln>
                            <a:solidFill>
                              <a:prstClr val="black"/>
                            </a:solidFill>
                            <a:effectLst/>
                            <a:uLnTx/>
                            <a:uFillTx/>
                            <a:latin typeface="Cambria Math" panose="02040503050406030204" pitchFamily="18" charset="0"/>
                            <a:ea typeface="黑体" panose="02010609060101010101" pitchFamily="49" charset="-122"/>
                            <a:cs typeface="Times New Roman" panose="02020603050405020304" pitchFamily="18" charset="0"/>
                          </a:rPr>
                        </m:ctrlPr>
                      </m:dPr>
                      <m:e>
                        <m:r>
                          <a:rPr kumimoji="0" lang="en-US" altLang="zh-CN" sz="1400" b="0" i="0" u="none" strike="noStrike" kern="1200" cap="none" spc="0" normalizeH="0" baseline="0" noProof="0">
                            <a:ln>
                              <a:noFill/>
                            </a:ln>
                            <a:solidFill>
                              <a:prstClr val="black"/>
                            </a:solidFill>
                            <a:effectLst/>
                            <a:uLnTx/>
                            <a:uFillTx/>
                            <a:latin typeface="Cambria Math" panose="02040503050406030204" pitchFamily="18" charset="0"/>
                            <a:ea typeface="黑体" panose="02010609060101010101" pitchFamily="49" charset="-122"/>
                            <a:cs typeface="Times New Roman" panose="02020603050405020304" pitchFamily="18" charset="0"/>
                          </a:rPr>
                          <m:t>1−</m:t>
                        </m:r>
                        <m:r>
                          <a:rPr kumimoji="0" lang="en-US" altLang="zh-CN" sz="1400" b="0" i="0" u="none" strike="noStrike" kern="1200" cap="none" spc="0" normalizeH="0" baseline="0" noProof="0">
                            <a:ln>
                              <a:noFill/>
                            </a:ln>
                            <a:solidFill>
                              <a:prstClr val="black"/>
                            </a:solidFill>
                            <a:effectLst/>
                            <a:uLnTx/>
                            <a:uFillTx/>
                            <a:latin typeface="Cambria Math" panose="02040503050406030204" pitchFamily="18" charset="0"/>
                            <a:ea typeface="黑体" panose="02010609060101010101" pitchFamily="49" charset="-122"/>
                            <a:cs typeface="Times New Roman" panose="02020603050405020304" pitchFamily="18" charset="0"/>
                          </a:rPr>
                          <m:t>𝛼</m:t>
                        </m:r>
                      </m:e>
                    </m:d>
                    <m:sSub>
                      <m:sSubPr>
                        <m:ctrlPr>
                          <a:rPr kumimoji="0" lang="zh-CN" altLang="zh-CN" sz="1400" b="0" i="1" u="none" strike="noStrike" kern="1200" cap="none" spc="0" normalizeH="0" baseline="0" noProof="0">
                            <a:ln>
                              <a:noFill/>
                            </a:ln>
                            <a:solidFill>
                              <a:prstClr val="black"/>
                            </a:solidFill>
                            <a:effectLst/>
                            <a:uLnTx/>
                            <a:uFillTx/>
                            <a:latin typeface="Cambria Math" panose="02040503050406030204" pitchFamily="18" charset="0"/>
                            <a:ea typeface="黑体" panose="02010609060101010101" pitchFamily="49" charset="-122"/>
                            <a:cs typeface="Times New Roman" panose="02020603050405020304" pitchFamily="18" charset="0"/>
                          </a:rPr>
                        </m:ctrlPr>
                      </m:sSubPr>
                      <m:e>
                        <m:r>
                          <a:rPr kumimoji="0" lang="en-US" altLang="zh-CN" sz="1400" b="0" i="0" u="none" strike="noStrike" kern="1200" cap="none" spc="0" normalizeH="0" baseline="0" noProof="0">
                            <a:ln>
                              <a:noFill/>
                            </a:ln>
                            <a:solidFill>
                              <a:prstClr val="black"/>
                            </a:solidFill>
                            <a:effectLst/>
                            <a:uLnTx/>
                            <a:uFillTx/>
                            <a:latin typeface="Cambria Math" panose="02040503050406030204" pitchFamily="18" charset="0"/>
                            <a:ea typeface="黑体" panose="02010609060101010101" pitchFamily="49" charset="-122"/>
                            <a:cs typeface="Times New Roman" panose="02020603050405020304" pitchFamily="18" charset="0"/>
                          </a:rPr>
                          <m:t>𝑉</m:t>
                        </m:r>
                      </m:e>
                      <m:sub>
                        <m:r>
                          <a:rPr kumimoji="0" lang="en-US" altLang="zh-CN" sz="1400" b="0" i="0" u="none" strike="noStrike" kern="1200" cap="none" spc="0" normalizeH="0" baseline="0" noProof="0">
                            <a:ln>
                              <a:noFill/>
                            </a:ln>
                            <a:solidFill>
                              <a:prstClr val="black"/>
                            </a:solidFill>
                            <a:effectLst/>
                            <a:uLnTx/>
                            <a:uFillTx/>
                            <a:latin typeface="Cambria Math" panose="02040503050406030204" pitchFamily="18" charset="0"/>
                            <a:ea typeface="黑体" panose="02010609060101010101" pitchFamily="49" charset="-122"/>
                            <a:cs typeface="Times New Roman" panose="02020603050405020304" pitchFamily="18" charset="0"/>
                          </a:rPr>
                          <m:t>𝜋</m:t>
                        </m:r>
                      </m:sub>
                    </m:sSub>
                    <m:d>
                      <m:dPr>
                        <m:ctrlPr>
                          <a:rPr kumimoji="0" lang="zh-CN" altLang="zh-CN" sz="1400" b="0" i="1" u="none" strike="noStrike" kern="1200" cap="none" spc="0" normalizeH="0" baseline="0" noProof="0">
                            <a:ln>
                              <a:noFill/>
                            </a:ln>
                            <a:solidFill>
                              <a:prstClr val="black"/>
                            </a:solidFill>
                            <a:effectLst/>
                            <a:uLnTx/>
                            <a:uFillTx/>
                            <a:latin typeface="Cambria Math" panose="02040503050406030204" pitchFamily="18" charset="0"/>
                            <a:ea typeface="黑体" panose="02010609060101010101" pitchFamily="49" charset="-122"/>
                            <a:cs typeface="Times New Roman" panose="02020603050405020304" pitchFamily="18" charset="0"/>
                          </a:rPr>
                        </m:ctrlPr>
                      </m:dPr>
                      <m:e>
                        <m:r>
                          <a:rPr kumimoji="0" lang="en-US" altLang="zh-CN" sz="1400" b="0" i="0" u="none" strike="noStrike" kern="1200" cap="none" spc="0" normalizeH="0" baseline="0" noProof="0">
                            <a:ln>
                              <a:noFill/>
                            </a:ln>
                            <a:solidFill>
                              <a:prstClr val="black"/>
                            </a:solidFill>
                            <a:effectLst/>
                            <a:uLnTx/>
                            <a:uFillTx/>
                            <a:latin typeface="Cambria Math" panose="02040503050406030204" pitchFamily="18" charset="0"/>
                            <a:ea typeface="黑体" panose="02010609060101010101" pitchFamily="49" charset="-122"/>
                            <a:cs typeface="Times New Roman" panose="02020603050405020304" pitchFamily="18" charset="0"/>
                          </a:rPr>
                          <m:t>𝑠</m:t>
                        </m:r>
                      </m:e>
                    </m:d>
                    <m:r>
                      <a:rPr kumimoji="0" lang="en-US" altLang="zh-CN" sz="1400" b="0" i="0" u="none" strike="noStrike" kern="1200" cap="none" spc="0" normalizeH="0" baseline="0" noProof="0">
                        <a:ln>
                          <a:noFill/>
                        </a:ln>
                        <a:solidFill>
                          <a:prstClr val="black"/>
                        </a:solidFill>
                        <a:effectLst/>
                        <a:uLnTx/>
                        <a:uFillTx/>
                        <a:latin typeface="Cambria Math" panose="02040503050406030204" pitchFamily="18" charset="0"/>
                        <a:ea typeface="黑体" panose="02010609060101010101" pitchFamily="49" charset="-122"/>
                        <a:cs typeface="Times New Roman" panose="02020603050405020304" pitchFamily="18" charset="0"/>
                      </a:rPr>
                      <m:t>+</m:t>
                    </m:r>
                    <m:r>
                      <a:rPr kumimoji="0" lang="en-US" altLang="zh-CN" sz="1400" b="0" i="0" u="none" strike="noStrike" kern="1200" cap="none" spc="0" normalizeH="0" baseline="0" noProof="0">
                        <a:ln>
                          <a:noFill/>
                        </a:ln>
                        <a:solidFill>
                          <a:prstClr val="black"/>
                        </a:solidFill>
                        <a:effectLst/>
                        <a:uLnTx/>
                        <a:uFillTx/>
                        <a:latin typeface="Cambria Math" panose="02040503050406030204" pitchFamily="18" charset="0"/>
                        <a:ea typeface="黑体" panose="02010609060101010101" pitchFamily="49" charset="-122"/>
                        <a:cs typeface="Times New Roman" panose="02020603050405020304" pitchFamily="18" charset="0"/>
                      </a:rPr>
                      <m:t>𝛼</m:t>
                    </m:r>
                    <m:r>
                      <a:rPr kumimoji="0" lang="en-US" altLang="zh-CN" sz="1400" b="0" i="0" u="none" strike="noStrike" kern="1200" cap="none" spc="0" normalizeH="0" baseline="0" noProof="0">
                        <a:ln>
                          <a:noFill/>
                        </a:ln>
                        <a:solidFill>
                          <a:prstClr val="black"/>
                        </a:solidFill>
                        <a:effectLst/>
                        <a:uLnTx/>
                        <a:uFillTx/>
                        <a:latin typeface="Cambria Math" panose="02040503050406030204" pitchFamily="18" charset="0"/>
                        <a:ea typeface="黑体" panose="02010609060101010101" pitchFamily="49" charset="-122"/>
                        <a:cs typeface="Times New Roman" panose="02020603050405020304" pitchFamily="18" charset="0"/>
                      </a:rPr>
                      <m:t>[</m:t>
                    </m:r>
                    <m:r>
                      <a:rPr kumimoji="0" lang="en-US" altLang="zh-CN" sz="1400" b="0" i="0" u="none" strike="noStrike" kern="1200" cap="none" spc="0" normalizeH="0" baseline="0" noProof="0">
                        <a:ln>
                          <a:noFill/>
                        </a:ln>
                        <a:solidFill>
                          <a:prstClr val="black"/>
                        </a:solidFill>
                        <a:effectLst/>
                        <a:uLnTx/>
                        <a:uFillTx/>
                        <a:latin typeface="Cambria Math" panose="02040503050406030204" pitchFamily="18" charset="0"/>
                        <a:ea typeface="黑体" panose="02010609060101010101" pitchFamily="49" charset="-122"/>
                        <a:cs typeface="Times New Roman" panose="02020603050405020304" pitchFamily="18" charset="0"/>
                      </a:rPr>
                      <m:t>𝑅</m:t>
                    </m:r>
                    <m:r>
                      <a:rPr kumimoji="0" lang="en-US" altLang="zh-CN" sz="1400" b="0" i="0" u="none" strike="noStrike" kern="1200" cap="none" spc="0" normalizeH="0" baseline="0" noProof="0">
                        <a:ln>
                          <a:noFill/>
                        </a:ln>
                        <a:solidFill>
                          <a:prstClr val="black"/>
                        </a:solidFill>
                        <a:effectLst/>
                        <a:uLnTx/>
                        <a:uFillTx/>
                        <a:latin typeface="Cambria Math" panose="02040503050406030204" pitchFamily="18" charset="0"/>
                        <a:ea typeface="黑体" panose="02010609060101010101" pitchFamily="49" charset="-122"/>
                        <a:cs typeface="Times New Roman" panose="02020603050405020304" pitchFamily="18" charset="0"/>
                      </a:rPr>
                      <m:t>+</m:t>
                    </m:r>
                    <m:r>
                      <a:rPr kumimoji="0" lang="en-US" altLang="zh-CN" sz="1400" b="0" i="0" u="none" strike="noStrike" kern="1200" cap="none" spc="0" normalizeH="0" baseline="0" noProof="0">
                        <a:ln>
                          <a:noFill/>
                        </a:ln>
                        <a:solidFill>
                          <a:prstClr val="black"/>
                        </a:solidFill>
                        <a:effectLst/>
                        <a:uLnTx/>
                        <a:uFillTx/>
                        <a:latin typeface="Cambria Math" panose="02040503050406030204" pitchFamily="18" charset="0"/>
                        <a:ea typeface="黑体" panose="02010609060101010101" pitchFamily="49" charset="-122"/>
                        <a:cs typeface="Times New Roman" panose="02020603050405020304" pitchFamily="18" charset="0"/>
                      </a:rPr>
                      <m:t>𝛾</m:t>
                    </m:r>
                    <m:sSub>
                      <m:sSubPr>
                        <m:ctrlPr>
                          <a:rPr kumimoji="0" lang="zh-CN" altLang="zh-CN" sz="1400" b="0" i="1" u="none" strike="noStrike" kern="1200" cap="none" spc="0" normalizeH="0" baseline="0" noProof="0">
                            <a:ln>
                              <a:noFill/>
                            </a:ln>
                            <a:solidFill>
                              <a:prstClr val="black"/>
                            </a:solidFill>
                            <a:effectLst/>
                            <a:uLnTx/>
                            <a:uFillTx/>
                            <a:latin typeface="Cambria Math" panose="02040503050406030204" pitchFamily="18" charset="0"/>
                            <a:ea typeface="黑体" panose="02010609060101010101" pitchFamily="49" charset="-122"/>
                            <a:cs typeface="Times New Roman" panose="02020603050405020304" pitchFamily="18" charset="0"/>
                          </a:rPr>
                        </m:ctrlPr>
                      </m:sSubPr>
                      <m:e>
                        <m:r>
                          <a:rPr kumimoji="0" lang="en-US" altLang="zh-CN" sz="1400" b="0" i="0" u="none" strike="noStrike" kern="1200" cap="none" spc="0" normalizeH="0" baseline="0" noProof="0">
                            <a:ln>
                              <a:noFill/>
                            </a:ln>
                            <a:solidFill>
                              <a:prstClr val="black"/>
                            </a:solidFill>
                            <a:effectLst/>
                            <a:uLnTx/>
                            <a:uFillTx/>
                            <a:latin typeface="Cambria Math" panose="02040503050406030204" pitchFamily="18" charset="0"/>
                            <a:ea typeface="黑体" panose="02010609060101010101" pitchFamily="49" charset="-122"/>
                            <a:cs typeface="Times New Roman" panose="02020603050405020304" pitchFamily="18" charset="0"/>
                          </a:rPr>
                          <m:t>𝑉</m:t>
                        </m:r>
                      </m:e>
                      <m:sub>
                        <m:r>
                          <a:rPr kumimoji="0" lang="en-US" altLang="zh-CN" sz="1400" b="0" i="0" u="none" strike="noStrike" kern="1200" cap="none" spc="0" normalizeH="0" baseline="0" noProof="0">
                            <a:ln>
                              <a:noFill/>
                            </a:ln>
                            <a:solidFill>
                              <a:prstClr val="black"/>
                            </a:solidFill>
                            <a:effectLst/>
                            <a:uLnTx/>
                            <a:uFillTx/>
                            <a:latin typeface="Cambria Math" panose="02040503050406030204" pitchFamily="18" charset="0"/>
                            <a:ea typeface="黑体" panose="02010609060101010101" pitchFamily="49" charset="-122"/>
                            <a:cs typeface="Times New Roman" panose="02020603050405020304" pitchFamily="18" charset="0"/>
                          </a:rPr>
                          <m:t>𝜋</m:t>
                        </m:r>
                      </m:sub>
                    </m:sSub>
                    <m:d>
                      <m:dPr>
                        <m:ctrlPr>
                          <a:rPr kumimoji="0" lang="zh-CN" altLang="zh-CN" sz="1400" b="0" i="1" u="none" strike="noStrike" kern="1200" cap="none" spc="0" normalizeH="0" baseline="0" noProof="0">
                            <a:ln>
                              <a:noFill/>
                            </a:ln>
                            <a:solidFill>
                              <a:prstClr val="black"/>
                            </a:solidFill>
                            <a:effectLst/>
                            <a:uLnTx/>
                            <a:uFillTx/>
                            <a:latin typeface="Cambria Math" panose="02040503050406030204" pitchFamily="18" charset="0"/>
                            <a:ea typeface="黑体" panose="02010609060101010101" pitchFamily="49" charset="-122"/>
                            <a:cs typeface="Times New Roman" panose="02020603050405020304" pitchFamily="18" charset="0"/>
                          </a:rPr>
                        </m:ctrlPr>
                      </m:dPr>
                      <m:e>
                        <m:sSup>
                          <m:sSupPr>
                            <m:ctrlPr>
                              <a:rPr kumimoji="0" lang="zh-CN" altLang="zh-CN" sz="1400" b="0" i="1" u="none" strike="noStrike" kern="1200" cap="none" spc="0" normalizeH="0" baseline="0" noProof="0">
                                <a:ln>
                                  <a:noFill/>
                                </a:ln>
                                <a:solidFill>
                                  <a:prstClr val="black"/>
                                </a:solidFill>
                                <a:effectLst/>
                                <a:uLnTx/>
                                <a:uFillTx/>
                                <a:latin typeface="Cambria Math" panose="02040503050406030204" pitchFamily="18" charset="0"/>
                                <a:ea typeface="黑体" panose="02010609060101010101" pitchFamily="49" charset="-122"/>
                                <a:cs typeface="Times New Roman" panose="02020603050405020304" pitchFamily="18" charset="0"/>
                              </a:rPr>
                            </m:ctrlPr>
                          </m:sSupPr>
                          <m:e>
                            <m:r>
                              <a:rPr kumimoji="0" lang="en-US" altLang="zh-CN" sz="1400" b="0" i="0" u="none" strike="noStrike" kern="1200" cap="none" spc="0" normalizeH="0" baseline="0" noProof="0">
                                <a:ln>
                                  <a:noFill/>
                                </a:ln>
                                <a:solidFill>
                                  <a:prstClr val="black"/>
                                </a:solidFill>
                                <a:effectLst/>
                                <a:uLnTx/>
                                <a:uFillTx/>
                                <a:latin typeface="Cambria Math" panose="02040503050406030204" pitchFamily="18" charset="0"/>
                                <a:ea typeface="黑体" panose="02010609060101010101" pitchFamily="49" charset="-122"/>
                                <a:cs typeface="Times New Roman" panose="02020603050405020304" pitchFamily="18" charset="0"/>
                              </a:rPr>
                              <m:t>𝑠</m:t>
                            </m:r>
                          </m:e>
                          <m:sup>
                            <m:r>
                              <a:rPr kumimoji="0" lang="en-US" altLang="zh-CN" sz="1400" b="0" i="0" u="none" strike="noStrike" kern="1200" cap="none" spc="0" normalizeH="0" baseline="0" noProof="0">
                                <a:ln>
                                  <a:noFill/>
                                </a:ln>
                                <a:solidFill>
                                  <a:prstClr val="black"/>
                                </a:solidFill>
                                <a:effectLst/>
                                <a:uLnTx/>
                                <a:uFillTx/>
                                <a:latin typeface="Cambria Math" panose="02040503050406030204" pitchFamily="18" charset="0"/>
                                <a:ea typeface="黑体" panose="02010609060101010101" pitchFamily="49" charset="-122"/>
                                <a:cs typeface="Times New Roman" panose="02020603050405020304" pitchFamily="18" charset="0"/>
                              </a:rPr>
                              <m:t>′</m:t>
                            </m:r>
                          </m:sup>
                        </m:sSup>
                      </m:e>
                    </m:d>
                    <m:r>
                      <a:rPr kumimoji="0" lang="en-US" altLang="zh-CN" sz="1400" b="0" i="0" u="none" strike="noStrike" kern="1200" cap="none" spc="0" normalizeH="0" baseline="0" noProof="0">
                        <a:ln>
                          <a:noFill/>
                        </a:ln>
                        <a:solidFill>
                          <a:prstClr val="black"/>
                        </a:solidFill>
                        <a:effectLst/>
                        <a:uLnTx/>
                        <a:uFillTx/>
                        <a:latin typeface="Cambria Math" panose="02040503050406030204" pitchFamily="18" charset="0"/>
                        <a:ea typeface="黑体" panose="02010609060101010101" pitchFamily="49" charset="-122"/>
                        <a:cs typeface="Times New Roman" panose="02020603050405020304" pitchFamily="18" charset="0"/>
                      </a:rPr>
                      <m:t>]</m:t>
                    </m:r>
                  </m:oMath>
                </a14:m>
                <a:r>
                  <a:rPr kumimoji="0" lang="zh-CN"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，对这个式子稍加整理就能得到算法</a:t>
                </a:r>
                <a:r>
                  <a:rPr kumimoji="0" lang="en-US"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6. 3</a:t>
                </a:r>
                <a:r>
                  <a:rPr kumimoji="0" lang="zh-CN"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中第</a:t>
                </a:r>
                <a:r>
                  <a:rPr kumimoji="0" lang="en-US"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7</a:t>
                </a:r>
                <a:r>
                  <a:rPr kumimoji="0" lang="zh-CN"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行形式：</a:t>
                </a:r>
                <a14:m>
                  <m:oMath xmlns:m="http://schemas.openxmlformats.org/officeDocument/2006/math">
                    <m:sSub>
                      <m:sSubPr>
                        <m:ctrlPr>
                          <a:rPr kumimoji="0" lang="zh-CN" altLang="zh-CN" sz="1400" b="0" i="1" u="none" strike="noStrike" kern="1200" cap="none" spc="0" normalizeH="0" baseline="0" noProof="0">
                            <a:ln>
                              <a:noFill/>
                            </a:ln>
                            <a:solidFill>
                              <a:prstClr val="black"/>
                            </a:solidFill>
                            <a:effectLst/>
                            <a:uLnTx/>
                            <a:uFillTx/>
                            <a:latin typeface="Cambria Math" panose="02040503050406030204" pitchFamily="18" charset="0"/>
                            <a:ea typeface="黑体" panose="02010609060101010101" pitchFamily="49" charset="-122"/>
                            <a:cs typeface="Times New Roman" panose="02020603050405020304" pitchFamily="18" charset="0"/>
                          </a:rPr>
                        </m:ctrlPr>
                      </m:sSubPr>
                      <m:e>
                        <m:r>
                          <a:rPr kumimoji="0" lang="en-US" altLang="zh-CN" sz="1400" b="0" i="0" u="none" strike="noStrike" kern="1200" cap="none" spc="0" normalizeH="0" baseline="0" noProof="0">
                            <a:ln>
                              <a:noFill/>
                            </a:ln>
                            <a:solidFill>
                              <a:prstClr val="black"/>
                            </a:solidFill>
                            <a:effectLst/>
                            <a:uLnTx/>
                            <a:uFillTx/>
                            <a:latin typeface="Cambria Math" panose="02040503050406030204" pitchFamily="18" charset="0"/>
                            <a:ea typeface="黑体" panose="02010609060101010101" pitchFamily="49" charset="-122"/>
                            <a:cs typeface="Times New Roman" panose="02020603050405020304" pitchFamily="18" charset="0"/>
                          </a:rPr>
                          <m:t>𝑉</m:t>
                        </m:r>
                      </m:e>
                      <m:sub>
                        <m:r>
                          <a:rPr kumimoji="0" lang="en-US" altLang="zh-CN" sz="1400" b="0" i="0" u="none" strike="noStrike" kern="1200" cap="none" spc="0" normalizeH="0" baseline="0" noProof="0">
                            <a:ln>
                              <a:noFill/>
                            </a:ln>
                            <a:solidFill>
                              <a:prstClr val="black"/>
                            </a:solidFill>
                            <a:effectLst/>
                            <a:uLnTx/>
                            <a:uFillTx/>
                            <a:latin typeface="Cambria Math" panose="02040503050406030204" pitchFamily="18" charset="0"/>
                            <a:ea typeface="黑体" panose="02010609060101010101" pitchFamily="49" charset="-122"/>
                            <a:cs typeface="Times New Roman" panose="02020603050405020304" pitchFamily="18" charset="0"/>
                          </a:rPr>
                          <m:t>𝜋</m:t>
                        </m:r>
                      </m:sub>
                    </m:sSub>
                    <m:d>
                      <m:dPr>
                        <m:ctrlPr>
                          <a:rPr kumimoji="0" lang="zh-CN" altLang="zh-CN" sz="1400" b="0" i="1" u="none" strike="noStrike" kern="1200" cap="none" spc="0" normalizeH="0" baseline="0" noProof="0">
                            <a:ln>
                              <a:noFill/>
                            </a:ln>
                            <a:solidFill>
                              <a:prstClr val="black"/>
                            </a:solidFill>
                            <a:effectLst/>
                            <a:uLnTx/>
                            <a:uFillTx/>
                            <a:latin typeface="Cambria Math" panose="02040503050406030204" pitchFamily="18" charset="0"/>
                            <a:ea typeface="黑体" panose="02010609060101010101" pitchFamily="49" charset="-122"/>
                            <a:cs typeface="Times New Roman" panose="02020603050405020304" pitchFamily="18" charset="0"/>
                          </a:rPr>
                        </m:ctrlPr>
                      </m:dPr>
                      <m:e>
                        <m:r>
                          <a:rPr kumimoji="0" lang="en-US" altLang="zh-CN" sz="1400" b="0" i="0" u="none" strike="noStrike" kern="1200" cap="none" spc="0" normalizeH="0" baseline="0" noProof="0">
                            <a:ln>
                              <a:noFill/>
                            </a:ln>
                            <a:solidFill>
                              <a:prstClr val="black"/>
                            </a:solidFill>
                            <a:effectLst/>
                            <a:uLnTx/>
                            <a:uFillTx/>
                            <a:latin typeface="Cambria Math" panose="02040503050406030204" pitchFamily="18" charset="0"/>
                            <a:ea typeface="黑体" panose="02010609060101010101" pitchFamily="49" charset="-122"/>
                            <a:cs typeface="Times New Roman" panose="02020603050405020304" pitchFamily="18" charset="0"/>
                          </a:rPr>
                          <m:t>𝑠</m:t>
                        </m:r>
                      </m:e>
                    </m:d>
                    <m:r>
                      <a:rPr kumimoji="0" lang="en-US" altLang="zh-CN" sz="1400" b="0" i="0" u="none" strike="noStrike" kern="1200" cap="none" spc="0" normalizeH="0" baseline="0" noProof="0">
                        <a:ln>
                          <a:noFill/>
                        </a:ln>
                        <a:solidFill>
                          <a:prstClr val="black"/>
                        </a:solidFill>
                        <a:effectLst/>
                        <a:uLnTx/>
                        <a:uFillTx/>
                        <a:latin typeface="Cambria Math" panose="02040503050406030204" pitchFamily="18" charset="0"/>
                        <a:ea typeface="黑体" panose="02010609060101010101" pitchFamily="49" charset="-122"/>
                        <a:cs typeface="Times New Roman" panose="02020603050405020304" pitchFamily="18" charset="0"/>
                      </a:rPr>
                      <m:t>←</m:t>
                    </m:r>
                    <m:sSub>
                      <m:sSubPr>
                        <m:ctrlPr>
                          <a:rPr kumimoji="0" lang="zh-CN" altLang="zh-CN" sz="1400" b="0" i="1" u="none" strike="noStrike" kern="1200" cap="none" spc="0" normalizeH="0" baseline="0" noProof="0">
                            <a:ln>
                              <a:noFill/>
                            </a:ln>
                            <a:solidFill>
                              <a:prstClr val="black"/>
                            </a:solidFill>
                            <a:effectLst/>
                            <a:uLnTx/>
                            <a:uFillTx/>
                            <a:latin typeface="Cambria Math" panose="02040503050406030204" pitchFamily="18" charset="0"/>
                            <a:ea typeface="黑体" panose="02010609060101010101" pitchFamily="49" charset="-122"/>
                            <a:cs typeface="Times New Roman" panose="02020603050405020304" pitchFamily="18" charset="0"/>
                          </a:rPr>
                        </m:ctrlPr>
                      </m:sSubPr>
                      <m:e>
                        <m:r>
                          <a:rPr kumimoji="0" lang="en-US" altLang="zh-CN" sz="1400" b="0" i="0" u="none" strike="noStrike" kern="1200" cap="none" spc="0" normalizeH="0" baseline="0" noProof="0">
                            <a:ln>
                              <a:noFill/>
                            </a:ln>
                            <a:solidFill>
                              <a:prstClr val="black"/>
                            </a:solidFill>
                            <a:effectLst/>
                            <a:uLnTx/>
                            <a:uFillTx/>
                            <a:latin typeface="Cambria Math" panose="02040503050406030204" pitchFamily="18" charset="0"/>
                            <a:ea typeface="黑体" panose="02010609060101010101" pitchFamily="49" charset="-122"/>
                            <a:cs typeface="Times New Roman" panose="02020603050405020304" pitchFamily="18" charset="0"/>
                          </a:rPr>
                          <m:t>𝑉</m:t>
                        </m:r>
                      </m:e>
                      <m:sub>
                        <m:r>
                          <a:rPr kumimoji="0" lang="en-US" altLang="zh-CN" sz="1400" b="0" i="0" u="none" strike="noStrike" kern="1200" cap="none" spc="0" normalizeH="0" baseline="0" noProof="0">
                            <a:ln>
                              <a:noFill/>
                            </a:ln>
                            <a:solidFill>
                              <a:prstClr val="black"/>
                            </a:solidFill>
                            <a:effectLst/>
                            <a:uLnTx/>
                            <a:uFillTx/>
                            <a:latin typeface="Cambria Math" panose="02040503050406030204" pitchFamily="18" charset="0"/>
                            <a:ea typeface="黑体" panose="02010609060101010101" pitchFamily="49" charset="-122"/>
                            <a:cs typeface="Times New Roman" panose="02020603050405020304" pitchFamily="18" charset="0"/>
                          </a:rPr>
                          <m:t>𝜋</m:t>
                        </m:r>
                      </m:sub>
                    </m:sSub>
                    <m:d>
                      <m:dPr>
                        <m:ctrlPr>
                          <a:rPr kumimoji="0" lang="zh-CN" altLang="zh-CN" sz="1400" b="0" i="1" u="none" strike="noStrike" kern="1200" cap="none" spc="0" normalizeH="0" baseline="0" noProof="0">
                            <a:ln>
                              <a:noFill/>
                            </a:ln>
                            <a:solidFill>
                              <a:prstClr val="black"/>
                            </a:solidFill>
                            <a:effectLst/>
                            <a:uLnTx/>
                            <a:uFillTx/>
                            <a:latin typeface="Cambria Math" panose="02040503050406030204" pitchFamily="18" charset="0"/>
                            <a:ea typeface="黑体" panose="02010609060101010101" pitchFamily="49" charset="-122"/>
                            <a:cs typeface="Times New Roman" panose="02020603050405020304" pitchFamily="18" charset="0"/>
                          </a:rPr>
                        </m:ctrlPr>
                      </m:dPr>
                      <m:e>
                        <m:r>
                          <a:rPr kumimoji="0" lang="en-US" altLang="zh-CN" sz="1400" b="0" i="0" u="none" strike="noStrike" kern="1200" cap="none" spc="0" normalizeH="0" baseline="0" noProof="0">
                            <a:ln>
                              <a:noFill/>
                            </a:ln>
                            <a:solidFill>
                              <a:prstClr val="black"/>
                            </a:solidFill>
                            <a:effectLst/>
                            <a:uLnTx/>
                            <a:uFillTx/>
                            <a:latin typeface="Cambria Math" panose="02040503050406030204" pitchFamily="18" charset="0"/>
                            <a:ea typeface="黑体" panose="02010609060101010101" pitchFamily="49" charset="-122"/>
                            <a:cs typeface="Times New Roman" panose="02020603050405020304" pitchFamily="18" charset="0"/>
                          </a:rPr>
                          <m:t>𝑠</m:t>
                        </m:r>
                      </m:e>
                    </m:d>
                    <m:r>
                      <a:rPr kumimoji="0" lang="en-US" altLang="zh-CN" sz="1400" b="0" i="0" u="none" strike="noStrike" kern="1200" cap="none" spc="0" normalizeH="0" baseline="0" noProof="0">
                        <a:ln>
                          <a:noFill/>
                        </a:ln>
                        <a:solidFill>
                          <a:prstClr val="black"/>
                        </a:solidFill>
                        <a:effectLst/>
                        <a:uLnTx/>
                        <a:uFillTx/>
                        <a:latin typeface="Cambria Math" panose="02040503050406030204" pitchFamily="18" charset="0"/>
                        <a:ea typeface="黑体" panose="02010609060101010101" pitchFamily="49" charset="-122"/>
                        <a:cs typeface="Times New Roman" panose="02020603050405020304" pitchFamily="18" charset="0"/>
                      </a:rPr>
                      <m:t>+</m:t>
                    </m:r>
                    <m:r>
                      <a:rPr kumimoji="0" lang="en-US" altLang="zh-CN" sz="1400" b="0" i="0" u="none" strike="noStrike" kern="1200" cap="none" spc="0" normalizeH="0" baseline="0" noProof="0">
                        <a:ln>
                          <a:noFill/>
                        </a:ln>
                        <a:solidFill>
                          <a:prstClr val="black"/>
                        </a:solidFill>
                        <a:effectLst/>
                        <a:uLnTx/>
                        <a:uFillTx/>
                        <a:latin typeface="Cambria Math" panose="02040503050406030204" pitchFamily="18" charset="0"/>
                        <a:ea typeface="黑体" panose="02010609060101010101" pitchFamily="49" charset="-122"/>
                        <a:cs typeface="Times New Roman" panose="02020603050405020304" pitchFamily="18" charset="0"/>
                      </a:rPr>
                      <m:t>𝛼</m:t>
                    </m:r>
                    <m:r>
                      <a:rPr kumimoji="0" lang="en-US" altLang="zh-CN" sz="1400" b="0" i="0" u="none" strike="noStrike" kern="1200" cap="none" spc="0" normalizeH="0" baseline="0" noProof="0">
                        <a:ln>
                          <a:noFill/>
                        </a:ln>
                        <a:solidFill>
                          <a:prstClr val="black"/>
                        </a:solidFill>
                        <a:effectLst/>
                        <a:uLnTx/>
                        <a:uFillTx/>
                        <a:latin typeface="Cambria Math" panose="02040503050406030204" pitchFamily="18" charset="0"/>
                        <a:ea typeface="黑体" panose="02010609060101010101" pitchFamily="49" charset="-122"/>
                        <a:cs typeface="Times New Roman" panose="02020603050405020304" pitchFamily="18" charset="0"/>
                      </a:rPr>
                      <m:t>[</m:t>
                    </m:r>
                    <m:r>
                      <a:rPr kumimoji="0" lang="en-US" altLang="zh-CN" sz="1400" b="0" i="0" u="none" strike="noStrike" kern="1200" cap="none" spc="0" normalizeH="0" baseline="0" noProof="0">
                        <a:ln>
                          <a:noFill/>
                        </a:ln>
                        <a:solidFill>
                          <a:prstClr val="black"/>
                        </a:solidFill>
                        <a:effectLst/>
                        <a:uLnTx/>
                        <a:uFillTx/>
                        <a:latin typeface="Cambria Math" panose="02040503050406030204" pitchFamily="18" charset="0"/>
                        <a:ea typeface="黑体" panose="02010609060101010101" pitchFamily="49" charset="-122"/>
                        <a:cs typeface="Times New Roman" panose="02020603050405020304" pitchFamily="18" charset="0"/>
                      </a:rPr>
                      <m:t>𝑅</m:t>
                    </m:r>
                    <m:r>
                      <a:rPr kumimoji="0" lang="en-US" altLang="zh-CN" sz="1400" b="0" i="0" u="none" strike="noStrike" kern="1200" cap="none" spc="0" normalizeH="0" baseline="0" noProof="0">
                        <a:ln>
                          <a:noFill/>
                        </a:ln>
                        <a:solidFill>
                          <a:prstClr val="black"/>
                        </a:solidFill>
                        <a:effectLst/>
                        <a:uLnTx/>
                        <a:uFillTx/>
                        <a:latin typeface="Cambria Math" panose="02040503050406030204" pitchFamily="18" charset="0"/>
                        <a:ea typeface="黑体" panose="02010609060101010101" pitchFamily="49" charset="-122"/>
                        <a:cs typeface="Times New Roman" panose="02020603050405020304" pitchFamily="18" charset="0"/>
                      </a:rPr>
                      <m:t>+</m:t>
                    </m:r>
                    <m:r>
                      <a:rPr kumimoji="0" lang="en-US" altLang="zh-CN" sz="1400" b="0" i="0" u="none" strike="noStrike" kern="1200" cap="none" spc="0" normalizeH="0" baseline="0" noProof="0">
                        <a:ln>
                          <a:noFill/>
                        </a:ln>
                        <a:solidFill>
                          <a:prstClr val="black"/>
                        </a:solidFill>
                        <a:effectLst/>
                        <a:uLnTx/>
                        <a:uFillTx/>
                        <a:latin typeface="Cambria Math" panose="02040503050406030204" pitchFamily="18" charset="0"/>
                        <a:ea typeface="黑体" panose="02010609060101010101" pitchFamily="49" charset="-122"/>
                        <a:cs typeface="Times New Roman" panose="02020603050405020304" pitchFamily="18" charset="0"/>
                      </a:rPr>
                      <m:t>𝛾</m:t>
                    </m:r>
                    <m:sSub>
                      <m:sSubPr>
                        <m:ctrlPr>
                          <a:rPr kumimoji="0" lang="zh-CN" altLang="zh-CN" sz="1400" b="0" i="1" u="none" strike="noStrike" kern="1200" cap="none" spc="0" normalizeH="0" baseline="0" noProof="0">
                            <a:ln>
                              <a:noFill/>
                            </a:ln>
                            <a:solidFill>
                              <a:prstClr val="black"/>
                            </a:solidFill>
                            <a:effectLst/>
                            <a:uLnTx/>
                            <a:uFillTx/>
                            <a:latin typeface="Cambria Math" panose="02040503050406030204" pitchFamily="18" charset="0"/>
                            <a:ea typeface="黑体" panose="02010609060101010101" pitchFamily="49" charset="-122"/>
                            <a:cs typeface="Times New Roman" panose="02020603050405020304" pitchFamily="18" charset="0"/>
                          </a:rPr>
                        </m:ctrlPr>
                      </m:sSubPr>
                      <m:e>
                        <m:r>
                          <a:rPr kumimoji="0" lang="en-US" altLang="zh-CN" sz="1400" b="0" i="0" u="none" strike="noStrike" kern="1200" cap="none" spc="0" normalizeH="0" baseline="0" noProof="0">
                            <a:ln>
                              <a:noFill/>
                            </a:ln>
                            <a:solidFill>
                              <a:prstClr val="black"/>
                            </a:solidFill>
                            <a:effectLst/>
                            <a:uLnTx/>
                            <a:uFillTx/>
                            <a:latin typeface="Cambria Math" panose="02040503050406030204" pitchFamily="18" charset="0"/>
                            <a:ea typeface="黑体" panose="02010609060101010101" pitchFamily="49" charset="-122"/>
                            <a:cs typeface="Times New Roman" panose="02020603050405020304" pitchFamily="18" charset="0"/>
                          </a:rPr>
                          <m:t>𝑉</m:t>
                        </m:r>
                      </m:e>
                      <m:sub>
                        <m:r>
                          <a:rPr kumimoji="0" lang="en-US" altLang="zh-CN" sz="1400" b="0" i="0" u="none" strike="noStrike" kern="1200" cap="none" spc="0" normalizeH="0" baseline="0" noProof="0">
                            <a:ln>
                              <a:noFill/>
                            </a:ln>
                            <a:solidFill>
                              <a:prstClr val="black"/>
                            </a:solidFill>
                            <a:effectLst/>
                            <a:uLnTx/>
                            <a:uFillTx/>
                            <a:latin typeface="Cambria Math" panose="02040503050406030204" pitchFamily="18" charset="0"/>
                            <a:ea typeface="黑体" panose="02010609060101010101" pitchFamily="49" charset="-122"/>
                            <a:cs typeface="Times New Roman" panose="02020603050405020304" pitchFamily="18" charset="0"/>
                          </a:rPr>
                          <m:t>𝜋</m:t>
                        </m:r>
                      </m:sub>
                    </m:sSub>
                    <m:d>
                      <m:dPr>
                        <m:ctrlPr>
                          <a:rPr kumimoji="0" lang="zh-CN" altLang="zh-CN" sz="1400" b="0" i="1" u="none" strike="noStrike" kern="1200" cap="none" spc="0" normalizeH="0" baseline="0" noProof="0">
                            <a:ln>
                              <a:noFill/>
                            </a:ln>
                            <a:solidFill>
                              <a:prstClr val="black"/>
                            </a:solidFill>
                            <a:effectLst/>
                            <a:uLnTx/>
                            <a:uFillTx/>
                            <a:latin typeface="Cambria Math" panose="02040503050406030204" pitchFamily="18" charset="0"/>
                            <a:ea typeface="黑体" panose="02010609060101010101" pitchFamily="49" charset="-122"/>
                            <a:cs typeface="Times New Roman" panose="02020603050405020304" pitchFamily="18" charset="0"/>
                          </a:rPr>
                        </m:ctrlPr>
                      </m:dPr>
                      <m:e>
                        <m:sSup>
                          <m:sSupPr>
                            <m:ctrlPr>
                              <a:rPr kumimoji="0" lang="zh-CN" altLang="zh-CN" sz="1400" b="0" i="1" u="none" strike="noStrike" kern="1200" cap="none" spc="0" normalizeH="0" baseline="0" noProof="0">
                                <a:ln>
                                  <a:noFill/>
                                </a:ln>
                                <a:solidFill>
                                  <a:prstClr val="black"/>
                                </a:solidFill>
                                <a:effectLst/>
                                <a:uLnTx/>
                                <a:uFillTx/>
                                <a:latin typeface="Cambria Math" panose="02040503050406030204" pitchFamily="18" charset="0"/>
                                <a:ea typeface="黑体" panose="02010609060101010101" pitchFamily="49" charset="-122"/>
                                <a:cs typeface="Times New Roman" panose="02020603050405020304" pitchFamily="18" charset="0"/>
                              </a:rPr>
                            </m:ctrlPr>
                          </m:sSupPr>
                          <m:e>
                            <m:r>
                              <a:rPr kumimoji="0" lang="en-US" altLang="zh-CN" sz="1400" b="0" i="0" u="none" strike="noStrike" kern="1200" cap="none" spc="0" normalizeH="0" baseline="0" noProof="0">
                                <a:ln>
                                  <a:noFill/>
                                </a:ln>
                                <a:solidFill>
                                  <a:prstClr val="black"/>
                                </a:solidFill>
                                <a:effectLst/>
                                <a:uLnTx/>
                                <a:uFillTx/>
                                <a:latin typeface="Cambria Math" panose="02040503050406030204" pitchFamily="18" charset="0"/>
                                <a:ea typeface="黑体" panose="02010609060101010101" pitchFamily="49" charset="-122"/>
                                <a:cs typeface="Times New Roman" panose="02020603050405020304" pitchFamily="18" charset="0"/>
                              </a:rPr>
                              <m:t>𝑠</m:t>
                            </m:r>
                          </m:e>
                          <m:sup>
                            <m:r>
                              <a:rPr kumimoji="0" lang="en-US" altLang="zh-CN" sz="1400" b="0" i="0" u="none" strike="noStrike" kern="1200" cap="none" spc="0" normalizeH="0" baseline="0" noProof="0">
                                <a:ln>
                                  <a:noFill/>
                                </a:ln>
                                <a:solidFill>
                                  <a:prstClr val="black"/>
                                </a:solidFill>
                                <a:effectLst/>
                                <a:uLnTx/>
                                <a:uFillTx/>
                                <a:latin typeface="Cambria Math" panose="02040503050406030204" pitchFamily="18" charset="0"/>
                                <a:ea typeface="黑体" panose="02010609060101010101" pitchFamily="49" charset="-122"/>
                                <a:cs typeface="Times New Roman" panose="02020603050405020304" pitchFamily="18" charset="0"/>
                              </a:rPr>
                              <m:t>′</m:t>
                            </m:r>
                          </m:sup>
                        </m:sSup>
                      </m:e>
                    </m:d>
                    <m:r>
                      <a:rPr kumimoji="0" lang="en-US" altLang="zh-CN" sz="1400" b="0" i="0" u="none" strike="noStrike" kern="1200" cap="none" spc="0" normalizeH="0" baseline="0" noProof="0">
                        <a:ln>
                          <a:noFill/>
                        </a:ln>
                        <a:solidFill>
                          <a:prstClr val="black"/>
                        </a:solidFill>
                        <a:effectLst/>
                        <a:uLnTx/>
                        <a:uFillTx/>
                        <a:latin typeface="Cambria Math" panose="02040503050406030204" pitchFamily="18" charset="0"/>
                        <a:ea typeface="黑体" panose="02010609060101010101" pitchFamily="49" charset="-122"/>
                        <a:cs typeface="Times New Roman" panose="02020603050405020304" pitchFamily="18" charset="0"/>
                      </a:rPr>
                      <m:t>−</m:t>
                    </m:r>
                    <m:sSub>
                      <m:sSubPr>
                        <m:ctrlPr>
                          <a:rPr kumimoji="0" lang="zh-CN" altLang="zh-CN" sz="1400" b="0" i="1" u="none" strike="noStrike" kern="1200" cap="none" spc="0" normalizeH="0" baseline="0" noProof="0">
                            <a:ln>
                              <a:noFill/>
                            </a:ln>
                            <a:solidFill>
                              <a:prstClr val="black"/>
                            </a:solidFill>
                            <a:effectLst/>
                            <a:uLnTx/>
                            <a:uFillTx/>
                            <a:latin typeface="Cambria Math" panose="02040503050406030204" pitchFamily="18" charset="0"/>
                            <a:ea typeface="黑体" panose="02010609060101010101" pitchFamily="49" charset="-122"/>
                            <a:cs typeface="Times New Roman" panose="02020603050405020304" pitchFamily="18" charset="0"/>
                          </a:rPr>
                        </m:ctrlPr>
                      </m:sSubPr>
                      <m:e>
                        <m:r>
                          <a:rPr kumimoji="0" lang="en-US" altLang="zh-CN" sz="1400" b="0" i="0" u="none" strike="noStrike" kern="1200" cap="none" spc="0" normalizeH="0" baseline="0" noProof="0">
                            <a:ln>
                              <a:noFill/>
                            </a:ln>
                            <a:solidFill>
                              <a:prstClr val="black"/>
                            </a:solidFill>
                            <a:effectLst/>
                            <a:uLnTx/>
                            <a:uFillTx/>
                            <a:latin typeface="Cambria Math" panose="02040503050406030204" pitchFamily="18" charset="0"/>
                            <a:ea typeface="黑体" panose="02010609060101010101" pitchFamily="49" charset="-122"/>
                            <a:cs typeface="Times New Roman" panose="02020603050405020304" pitchFamily="18" charset="0"/>
                          </a:rPr>
                          <m:t>𝑉</m:t>
                        </m:r>
                      </m:e>
                      <m:sub>
                        <m:r>
                          <a:rPr kumimoji="0" lang="en-US" altLang="zh-CN" sz="1400" b="0" i="0" u="none" strike="noStrike" kern="1200" cap="none" spc="0" normalizeH="0" baseline="0" noProof="0">
                            <a:ln>
                              <a:noFill/>
                            </a:ln>
                            <a:solidFill>
                              <a:prstClr val="black"/>
                            </a:solidFill>
                            <a:effectLst/>
                            <a:uLnTx/>
                            <a:uFillTx/>
                            <a:latin typeface="Cambria Math" panose="02040503050406030204" pitchFamily="18" charset="0"/>
                            <a:ea typeface="黑体" panose="02010609060101010101" pitchFamily="49" charset="-122"/>
                            <a:cs typeface="Times New Roman" panose="02020603050405020304" pitchFamily="18" charset="0"/>
                          </a:rPr>
                          <m:t>𝜋</m:t>
                        </m:r>
                      </m:sub>
                    </m:sSub>
                    <m:r>
                      <a:rPr kumimoji="0" lang="en-US" altLang="zh-CN" sz="1400" b="0" i="0" u="none" strike="noStrike" kern="1200" cap="none" spc="0" normalizeH="0" baseline="0" noProof="0">
                        <a:ln>
                          <a:noFill/>
                        </a:ln>
                        <a:solidFill>
                          <a:prstClr val="black"/>
                        </a:solidFill>
                        <a:effectLst/>
                        <a:uLnTx/>
                        <a:uFillTx/>
                        <a:latin typeface="Cambria Math" panose="02040503050406030204" pitchFamily="18" charset="0"/>
                        <a:ea typeface="黑体" panose="02010609060101010101" pitchFamily="49" charset="-122"/>
                        <a:cs typeface="Times New Roman" panose="02020603050405020304" pitchFamily="18" charset="0"/>
                      </a:rPr>
                      <m:t>(</m:t>
                    </m:r>
                    <m:r>
                      <a:rPr kumimoji="0" lang="en-US" altLang="zh-CN" sz="1400" b="0" i="0" u="none" strike="noStrike" kern="1200" cap="none" spc="0" normalizeH="0" baseline="0" noProof="0">
                        <a:ln>
                          <a:noFill/>
                        </a:ln>
                        <a:solidFill>
                          <a:prstClr val="black"/>
                        </a:solidFill>
                        <a:effectLst/>
                        <a:uLnTx/>
                        <a:uFillTx/>
                        <a:latin typeface="Cambria Math" panose="02040503050406030204" pitchFamily="18" charset="0"/>
                        <a:ea typeface="黑体" panose="02010609060101010101" pitchFamily="49" charset="-122"/>
                        <a:cs typeface="Times New Roman" panose="02020603050405020304" pitchFamily="18" charset="0"/>
                      </a:rPr>
                      <m:t>𝑠</m:t>
                    </m:r>
                    <m:r>
                      <a:rPr kumimoji="0" lang="en-US" altLang="zh-CN" sz="1400" b="0" i="0" u="none" strike="noStrike" kern="1200" cap="none" spc="0" normalizeH="0" baseline="0" noProof="0">
                        <a:ln>
                          <a:noFill/>
                        </a:ln>
                        <a:solidFill>
                          <a:prstClr val="black"/>
                        </a:solidFill>
                        <a:effectLst/>
                        <a:uLnTx/>
                        <a:uFillTx/>
                        <a:latin typeface="Cambria Math" panose="02040503050406030204" pitchFamily="18" charset="0"/>
                        <a:ea typeface="黑体" panose="02010609060101010101" pitchFamily="49" charset="-122"/>
                        <a:cs typeface="Times New Roman" panose="02020603050405020304" pitchFamily="18" charset="0"/>
                      </a:rPr>
                      <m:t>)]</m:t>
                    </m:r>
                  </m:oMath>
                </a14:m>
                <a:r>
                  <a:rPr kumimoji="0" lang="zh-CN"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。这里</a:t>
                </a:r>
                <a14:m>
                  <m:oMath xmlns:m="http://schemas.openxmlformats.org/officeDocument/2006/math">
                    <m:r>
                      <a:rPr kumimoji="0" lang="en-US" altLang="zh-CN" sz="1400" b="0" i="0" u="none" strike="noStrike" kern="1200" cap="none" spc="0" normalizeH="0" baseline="0" noProof="0">
                        <a:ln>
                          <a:noFill/>
                        </a:ln>
                        <a:solidFill>
                          <a:prstClr val="black"/>
                        </a:solidFill>
                        <a:effectLst/>
                        <a:uLnTx/>
                        <a:uFillTx/>
                        <a:latin typeface="Cambria Math" panose="02040503050406030204" pitchFamily="18" charset="0"/>
                        <a:ea typeface="黑体" panose="02010609060101010101" pitchFamily="49" charset="-122"/>
                        <a:cs typeface="Times New Roman" panose="02020603050405020304" pitchFamily="18" charset="0"/>
                      </a:rPr>
                      <m:t>𝑅</m:t>
                    </m:r>
                    <m:r>
                      <a:rPr kumimoji="0" lang="en-US" altLang="zh-CN" sz="1400" b="0" i="0" u="none" strike="noStrike" kern="1200" cap="none" spc="0" normalizeH="0" baseline="0" noProof="0">
                        <a:ln>
                          <a:noFill/>
                        </a:ln>
                        <a:solidFill>
                          <a:prstClr val="black"/>
                        </a:solidFill>
                        <a:effectLst/>
                        <a:uLnTx/>
                        <a:uFillTx/>
                        <a:latin typeface="Cambria Math" panose="02040503050406030204" pitchFamily="18" charset="0"/>
                        <a:ea typeface="黑体" panose="02010609060101010101" pitchFamily="49" charset="-122"/>
                        <a:cs typeface="Times New Roman" panose="02020603050405020304" pitchFamily="18" charset="0"/>
                      </a:rPr>
                      <m:t>+</m:t>
                    </m:r>
                    <m:r>
                      <a:rPr kumimoji="0" lang="en-US" altLang="zh-CN" sz="1400" b="0" i="0" u="none" strike="noStrike" kern="1200" cap="none" spc="0" normalizeH="0" baseline="0" noProof="0">
                        <a:ln>
                          <a:noFill/>
                        </a:ln>
                        <a:solidFill>
                          <a:prstClr val="black"/>
                        </a:solidFill>
                        <a:effectLst/>
                        <a:uLnTx/>
                        <a:uFillTx/>
                        <a:latin typeface="Cambria Math" panose="02040503050406030204" pitchFamily="18" charset="0"/>
                        <a:ea typeface="黑体" panose="02010609060101010101" pitchFamily="49" charset="-122"/>
                        <a:cs typeface="Times New Roman" panose="02020603050405020304" pitchFamily="18" charset="0"/>
                      </a:rPr>
                      <m:t>𝛾</m:t>
                    </m:r>
                    <m:sSub>
                      <m:sSubPr>
                        <m:ctrlPr>
                          <a:rPr kumimoji="0" lang="zh-CN" altLang="zh-CN" sz="1400" b="0" i="1" u="none" strike="noStrike" kern="1200" cap="none" spc="0" normalizeH="0" baseline="0" noProof="0">
                            <a:ln>
                              <a:noFill/>
                            </a:ln>
                            <a:solidFill>
                              <a:prstClr val="black"/>
                            </a:solidFill>
                            <a:effectLst/>
                            <a:uLnTx/>
                            <a:uFillTx/>
                            <a:latin typeface="Cambria Math" panose="02040503050406030204" pitchFamily="18" charset="0"/>
                            <a:ea typeface="黑体" panose="02010609060101010101" pitchFamily="49" charset="-122"/>
                            <a:cs typeface="Times New Roman" panose="02020603050405020304" pitchFamily="18" charset="0"/>
                          </a:rPr>
                        </m:ctrlPr>
                      </m:sSubPr>
                      <m:e>
                        <m:r>
                          <a:rPr kumimoji="0" lang="en-US" altLang="zh-CN" sz="1400" b="0" i="0" u="none" strike="noStrike" kern="1200" cap="none" spc="0" normalizeH="0" baseline="0" noProof="0">
                            <a:ln>
                              <a:noFill/>
                            </a:ln>
                            <a:solidFill>
                              <a:prstClr val="black"/>
                            </a:solidFill>
                            <a:effectLst/>
                            <a:uLnTx/>
                            <a:uFillTx/>
                            <a:latin typeface="Cambria Math" panose="02040503050406030204" pitchFamily="18" charset="0"/>
                            <a:ea typeface="黑体" panose="02010609060101010101" pitchFamily="49" charset="-122"/>
                            <a:cs typeface="Times New Roman" panose="02020603050405020304" pitchFamily="18" charset="0"/>
                          </a:rPr>
                          <m:t>𝑉</m:t>
                        </m:r>
                      </m:e>
                      <m:sub>
                        <m:r>
                          <a:rPr kumimoji="0" lang="en-US" altLang="zh-CN" sz="1400" b="0" i="0" u="none" strike="noStrike" kern="1200" cap="none" spc="0" normalizeH="0" baseline="0" noProof="0">
                            <a:ln>
                              <a:noFill/>
                            </a:ln>
                            <a:solidFill>
                              <a:prstClr val="black"/>
                            </a:solidFill>
                            <a:effectLst/>
                            <a:uLnTx/>
                            <a:uFillTx/>
                            <a:latin typeface="Cambria Math" panose="02040503050406030204" pitchFamily="18" charset="0"/>
                            <a:ea typeface="黑体" panose="02010609060101010101" pitchFamily="49" charset="-122"/>
                            <a:cs typeface="Times New Roman" panose="02020603050405020304" pitchFamily="18" charset="0"/>
                          </a:rPr>
                          <m:t>𝜋</m:t>
                        </m:r>
                      </m:sub>
                    </m:sSub>
                    <m:d>
                      <m:dPr>
                        <m:ctrlPr>
                          <a:rPr kumimoji="0" lang="zh-CN" altLang="zh-CN" sz="1400" b="0" i="1" u="none" strike="noStrike" kern="1200" cap="none" spc="0" normalizeH="0" baseline="0" noProof="0">
                            <a:ln>
                              <a:noFill/>
                            </a:ln>
                            <a:solidFill>
                              <a:prstClr val="black"/>
                            </a:solidFill>
                            <a:effectLst/>
                            <a:uLnTx/>
                            <a:uFillTx/>
                            <a:latin typeface="Cambria Math" panose="02040503050406030204" pitchFamily="18" charset="0"/>
                            <a:ea typeface="黑体" panose="02010609060101010101" pitchFamily="49" charset="-122"/>
                            <a:cs typeface="Times New Roman" panose="02020603050405020304" pitchFamily="18" charset="0"/>
                          </a:rPr>
                        </m:ctrlPr>
                      </m:dPr>
                      <m:e>
                        <m:sSup>
                          <m:sSupPr>
                            <m:ctrlPr>
                              <a:rPr kumimoji="0" lang="zh-CN" altLang="zh-CN" sz="1400" b="0" i="1" u="none" strike="noStrike" kern="1200" cap="none" spc="0" normalizeH="0" baseline="0" noProof="0">
                                <a:ln>
                                  <a:noFill/>
                                </a:ln>
                                <a:solidFill>
                                  <a:prstClr val="black"/>
                                </a:solidFill>
                                <a:effectLst/>
                                <a:uLnTx/>
                                <a:uFillTx/>
                                <a:latin typeface="Cambria Math" panose="02040503050406030204" pitchFamily="18" charset="0"/>
                                <a:ea typeface="黑体" panose="02010609060101010101" pitchFamily="49" charset="-122"/>
                                <a:cs typeface="Times New Roman" panose="02020603050405020304" pitchFamily="18" charset="0"/>
                              </a:rPr>
                            </m:ctrlPr>
                          </m:sSupPr>
                          <m:e>
                            <m:r>
                              <a:rPr kumimoji="0" lang="en-US" altLang="zh-CN" sz="1400" b="0" i="0" u="none" strike="noStrike" kern="1200" cap="none" spc="0" normalizeH="0" baseline="0" noProof="0">
                                <a:ln>
                                  <a:noFill/>
                                </a:ln>
                                <a:solidFill>
                                  <a:prstClr val="black"/>
                                </a:solidFill>
                                <a:effectLst/>
                                <a:uLnTx/>
                                <a:uFillTx/>
                                <a:latin typeface="Cambria Math" panose="02040503050406030204" pitchFamily="18" charset="0"/>
                                <a:ea typeface="黑体" panose="02010609060101010101" pitchFamily="49" charset="-122"/>
                                <a:cs typeface="Times New Roman" panose="02020603050405020304" pitchFamily="18" charset="0"/>
                              </a:rPr>
                              <m:t>𝑠</m:t>
                            </m:r>
                          </m:e>
                          <m:sup>
                            <m:r>
                              <a:rPr kumimoji="0" lang="en-US" altLang="zh-CN" sz="1400" b="0" i="0" u="none" strike="noStrike" kern="1200" cap="none" spc="0" normalizeH="0" baseline="0" noProof="0">
                                <a:ln>
                                  <a:noFill/>
                                </a:ln>
                                <a:solidFill>
                                  <a:prstClr val="black"/>
                                </a:solidFill>
                                <a:effectLst/>
                                <a:uLnTx/>
                                <a:uFillTx/>
                                <a:latin typeface="Cambria Math" panose="02040503050406030204" pitchFamily="18" charset="0"/>
                                <a:ea typeface="黑体" panose="02010609060101010101" pitchFamily="49" charset="-122"/>
                                <a:cs typeface="Times New Roman" panose="02020603050405020304" pitchFamily="18" charset="0"/>
                              </a:rPr>
                              <m:t>′</m:t>
                            </m:r>
                          </m:sup>
                        </m:sSup>
                      </m:e>
                    </m:d>
                  </m:oMath>
                </a14:m>
                <a:r>
                  <a:rPr kumimoji="0" lang="zh-CN"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为时序差分目标，</a:t>
                </a:r>
                <a14:m>
                  <m:oMath xmlns:m="http://schemas.openxmlformats.org/officeDocument/2006/math">
                    <m:r>
                      <a:rPr kumimoji="0" lang="en-US" altLang="zh-CN" sz="1400" b="0" i="0" u="none" strike="noStrike" kern="1200" cap="none" spc="0" normalizeH="0" baseline="0" noProof="0">
                        <a:ln>
                          <a:noFill/>
                        </a:ln>
                        <a:solidFill>
                          <a:prstClr val="black"/>
                        </a:solidFill>
                        <a:effectLst/>
                        <a:uLnTx/>
                        <a:uFillTx/>
                        <a:latin typeface="Cambria Math" panose="02040503050406030204" pitchFamily="18" charset="0"/>
                        <a:ea typeface="黑体" panose="02010609060101010101" pitchFamily="49" charset="-122"/>
                        <a:cs typeface="Times New Roman" panose="02020603050405020304" pitchFamily="18" charset="0"/>
                      </a:rPr>
                      <m:t>𝑅</m:t>
                    </m:r>
                    <m:r>
                      <a:rPr kumimoji="0" lang="en-US" altLang="zh-CN" sz="1400" b="0" i="0" u="none" strike="noStrike" kern="1200" cap="none" spc="0" normalizeH="0" baseline="0" noProof="0">
                        <a:ln>
                          <a:noFill/>
                        </a:ln>
                        <a:solidFill>
                          <a:prstClr val="black"/>
                        </a:solidFill>
                        <a:effectLst/>
                        <a:uLnTx/>
                        <a:uFillTx/>
                        <a:latin typeface="Cambria Math" panose="02040503050406030204" pitchFamily="18" charset="0"/>
                        <a:ea typeface="黑体" panose="02010609060101010101" pitchFamily="49" charset="-122"/>
                        <a:cs typeface="Times New Roman" panose="02020603050405020304" pitchFamily="18" charset="0"/>
                      </a:rPr>
                      <m:t>+</m:t>
                    </m:r>
                    <m:r>
                      <a:rPr kumimoji="0" lang="en-US" altLang="zh-CN" sz="1400" b="0" i="0" u="none" strike="noStrike" kern="1200" cap="none" spc="0" normalizeH="0" baseline="0" noProof="0">
                        <a:ln>
                          <a:noFill/>
                        </a:ln>
                        <a:solidFill>
                          <a:prstClr val="black"/>
                        </a:solidFill>
                        <a:effectLst/>
                        <a:uLnTx/>
                        <a:uFillTx/>
                        <a:latin typeface="Cambria Math" panose="02040503050406030204" pitchFamily="18" charset="0"/>
                        <a:ea typeface="黑体" panose="02010609060101010101" pitchFamily="49" charset="-122"/>
                        <a:cs typeface="Times New Roman" panose="02020603050405020304" pitchFamily="18" charset="0"/>
                      </a:rPr>
                      <m:t>𝛾</m:t>
                    </m:r>
                    <m:sSub>
                      <m:sSubPr>
                        <m:ctrlPr>
                          <a:rPr kumimoji="0" lang="zh-CN" altLang="zh-CN" sz="1400" b="0" i="1" u="none" strike="noStrike" kern="1200" cap="none" spc="0" normalizeH="0" baseline="0" noProof="0">
                            <a:ln>
                              <a:noFill/>
                            </a:ln>
                            <a:solidFill>
                              <a:prstClr val="black"/>
                            </a:solidFill>
                            <a:effectLst/>
                            <a:uLnTx/>
                            <a:uFillTx/>
                            <a:latin typeface="Cambria Math" panose="02040503050406030204" pitchFamily="18" charset="0"/>
                            <a:ea typeface="黑体" panose="02010609060101010101" pitchFamily="49" charset="-122"/>
                            <a:cs typeface="Times New Roman" panose="02020603050405020304" pitchFamily="18" charset="0"/>
                          </a:rPr>
                        </m:ctrlPr>
                      </m:sSubPr>
                      <m:e>
                        <m:r>
                          <a:rPr kumimoji="0" lang="en-US" altLang="zh-CN" sz="1400" b="0" i="0" u="none" strike="noStrike" kern="1200" cap="none" spc="0" normalizeH="0" baseline="0" noProof="0">
                            <a:ln>
                              <a:noFill/>
                            </a:ln>
                            <a:solidFill>
                              <a:prstClr val="black"/>
                            </a:solidFill>
                            <a:effectLst/>
                            <a:uLnTx/>
                            <a:uFillTx/>
                            <a:latin typeface="Cambria Math" panose="02040503050406030204" pitchFamily="18" charset="0"/>
                            <a:ea typeface="黑体" panose="02010609060101010101" pitchFamily="49" charset="-122"/>
                            <a:cs typeface="Times New Roman" panose="02020603050405020304" pitchFamily="18" charset="0"/>
                          </a:rPr>
                          <m:t>𝑉</m:t>
                        </m:r>
                      </m:e>
                      <m:sub>
                        <m:r>
                          <a:rPr kumimoji="0" lang="en-US" altLang="zh-CN" sz="1400" b="0" i="0" u="none" strike="noStrike" kern="1200" cap="none" spc="0" normalizeH="0" baseline="0" noProof="0">
                            <a:ln>
                              <a:noFill/>
                            </a:ln>
                            <a:solidFill>
                              <a:prstClr val="black"/>
                            </a:solidFill>
                            <a:effectLst/>
                            <a:uLnTx/>
                            <a:uFillTx/>
                            <a:latin typeface="Cambria Math" panose="02040503050406030204" pitchFamily="18" charset="0"/>
                            <a:ea typeface="黑体" panose="02010609060101010101" pitchFamily="49" charset="-122"/>
                            <a:cs typeface="Times New Roman" panose="02020603050405020304" pitchFamily="18" charset="0"/>
                          </a:rPr>
                          <m:t>𝜋</m:t>
                        </m:r>
                      </m:sub>
                    </m:sSub>
                    <m:d>
                      <m:dPr>
                        <m:ctrlPr>
                          <a:rPr kumimoji="0" lang="zh-CN" altLang="zh-CN" sz="1400" b="0" i="1" u="none" strike="noStrike" kern="1200" cap="none" spc="0" normalizeH="0" baseline="0" noProof="0">
                            <a:ln>
                              <a:noFill/>
                            </a:ln>
                            <a:solidFill>
                              <a:prstClr val="black"/>
                            </a:solidFill>
                            <a:effectLst/>
                            <a:uLnTx/>
                            <a:uFillTx/>
                            <a:latin typeface="Cambria Math" panose="02040503050406030204" pitchFamily="18" charset="0"/>
                            <a:ea typeface="黑体" panose="02010609060101010101" pitchFamily="49" charset="-122"/>
                            <a:cs typeface="Times New Roman" panose="02020603050405020304" pitchFamily="18" charset="0"/>
                          </a:rPr>
                        </m:ctrlPr>
                      </m:dPr>
                      <m:e>
                        <m:sSup>
                          <m:sSupPr>
                            <m:ctrlPr>
                              <a:rPr kumimoji="0" lang="zh-CN" altLang="zh-CN" sz="1400" b="0" i="1" u="none" strike="noStrike" kern="1200" cap="none" spc="0" normalizeH="0" baseline="0" noProof="0">
                                <a:ln>
                                  <a:noFill/>
                                </a:ln>
                                <a:solidFill>
                                  <a:prstClr val="black"/>
                                </a:solidFill>
                                <a:effectLst/>
                                <a:uLnTx/>
                                <a:uFillTx/>
                                <a:latin typeface="Cambria Math" panose="02040503050406030204" pitchFamily="18" charset="0"/>
                                <a:ea typeface="黑体" panose="02010609060101010101" pitchFamily="49" charset="-122"/>
                                <a:cs typeface="Times New Roman" panose="02020603050405020304" pitchFamily="18" charset="0"/>
                              </a:rPr>
                            </m:ctrlPr>
                          </m:sSupPr>
                          <m:e>
                            <m:r>
                              <a:rPr kumimoji="0" lang="en-US" altLang="zh-CN" sz="1400" b="0" i="0" u="none" strike="noStrike" kern="1200" cap="none" spc="0" normalizeH="0" baseline="0" noProof="0">
                                <a:ln>
                                  <a:noFill/>
                                </a:ln>
                                <a:solidFill>
                                  <a:prstClr val="black"/>
                                </a:solidFill>
                                <a:effectLst/>
                                <a:uLnTx/>
                                <a:uFillTx/>
                                <a:latin typeface="Cambria Math" panose="02040503050406030204" pitchFamily="18" charset="0"/>
                                <a:ea typeface="黑体" panose="02010609060101010101" pitchFamily="49" charset="-122"/>
                                <a:cs typeface="Times New Roman" panose="02020603050405020304" pitchFamily="18" charset="0"/>
                              </a:rPr>
                              <m:t>𝑠</m:t>
                            </m:r>
                          </m:e>
                          <m:sup>
                            <m:r>
                              <a:rPr kumimoji="0" lang="en-US" altLang="zh-CN" sz="1400" b="0" i="0" u="none" strike="noStrike" kern="1200" cap="none" spc="0" normalizeH="0" baseline="0" noProof="0">
                                <a:ln>
                                  <a:noFill/>
                                </a:ln>
                                <a:solidFill>
                                  <a:prstClr val="black"/>
                                </a:solidFill>
                                <a:effectLst/>
                                <a:uLnTx/>
                                <a:uFillTx/>
                                <a:latin typeface="Cambria Math" panose="02040503050406030204" pitchFamily="18" charset="0"/>
                                <a:ea typeface="黑体" panose="02010609060101010101" pitchFamily="49" charset="-122"/>
                                <a:cs typeface="Times New Roman" panose="02020603050405020304" pitchFamily="18" charset="0"/>
                              </a:rPr>
                              <m:t>′</m:t>
                            </m:r>
                          </m:sup>
                        </m:sSup>
                      </m:e>
                    </m:d>
                    <m:r>
                      <a:rPr kumimoji="0" lang="en-US" altLang="zh-CN" sz="1400" b="0" i="0" u="none" strike="noStrike" kern="1200" cap="none" spc="0" normalizeH="0" baseline="0" noProof="0">
                        <a:ln>
                          <a:noFill/>
                        </a:ln>
                        <a:solidFill>
                          <a:prstClr val="black"/>
                        </a:solidFill>
                        <a:effectLst/>
                        <a:uLnTx/>
                        <a:uFillTx/>
                        <a:latin typeface="Cambria Math" panose="02040503050406030204" pitchFamily="18" charset="0"/>
                        <a:ea typeface="黑体" panose="02010609060101010101" pitchFamily="49" charset="-122"/>
                        <a:cs typeface="Times New Roman" panose="02020603050405020304" pitchFamily="18" charset="0"/>
                      </a:rPr>
                      <m:t>−</m:t>
                    </m:r>
                    <m:sSub>
                      <m:sSubPr>
                        <m:ctrlPr>
                          <a:rPr kumimoji="0" lang="zh-CN" altLang="zh-CN" sz="1400" b="0" i="1" u="none" strike="noStrike" kern="1200" cap="none" spc="0" normalizeH="0" baseline="0" noProof="0">
                            <a:ln>
                              <a:noFill/>
                            </a:ln>
                            <a:solidFill>
                              <a:prstClr val="black"/>
                            </a:solidFill>
                            <a:effectLst/>
                            <a:uLnTx/>
                            <a:uFillTx/>
                            <a:latin typeface="Cambria Math" panose="02040503050406030204" pitchFamily="18" charset="0"/>
                            <a:ea typeface="黑体" panose="02010609060101010101" pitchFamily="49" charset="-122"/>
                            <a:cs typeface="Times New Roman" panose="02020603050405020304" pitchFamily="18" charset="0"/>
                          </a:rPr>
                        </m:ctrlPr>
                      </m:sSubPr>
                      <m:e>
                        <m:r>
                          <a:rPr kumimoji="0" lang="en-US" altLang="zh-CN" sz="1400" b="0" i="0" u="none" strike="noStrike" kern="1200" cap="none" spc="0" normalizeH="0" baseline="0" noProof="0">
                            <a:ln>
                              <a:noFill/>
                            </a:ln>
                            <a:solidFill>
                              <a:prstClr val="black"/>
                            </a:solidFill>
                            <a:effectLst/>
                            <a:uLnTx/>
                            <a:uFillTx/>
                            <a:latin typeface="Cambria Math" panose="02040503050406030204" pitchFamily="18" charset="0"/>
                            <a:ea typeface="黑体" panose="02010609060101010101" pitchFamily="49" charset="-122"/>
                            <a:cs typeface="Times New Roman" panose="02020603050405020304" pitchFamily="18" charset="0"/>
                          </a:rPr>
                          <m:t>𝑉</m:t>
                        </m:r>
                      </m:e>
                      <m:sub>
                        <m:r>
                          <a:rPr kumimoji="0" lang="en-US" altLang="zh-CN" sz="1400" b="0" i="0" u="none" strike="noStrike" kern="1200" cap="none" spc="0" normalizeH="0" baseline="0" noProof="0">
                            <a:ln>
                              <a:noFill/>
                            </a:ln>
                            <a:solidFill>
                              <a:prstClr val="black"/>
                            </a:solidFill>
                            <a:effectLst/>
                            <a:uLnTx/>
                            <a:uFillTx/>
                            <a:latin typeface="Cambria Math" panose="02040503050406030204" pitchFamily="18" charset="0"/>
                            <a:ea typeface="黑体" panose="02010609060101010101" pitchFamily="49" charset="-122"/>
                            <a:cs typeface="Times New Roman" panose="02020603050405020304" pitchFamily="18" charset="0"/>
                          </a:rPr>
                          <m:t>𝜋</m:t>
                        </m:r>
                      </m:sub>
                    </m:sSub>
                    <m:r>
                      <a:rPr kumimoji="0" lang="en-US" altLang="zh-CN" sz="1400" b="0" i="0" u="none" strike="noStrike" kern="1200" cap="none" spc="0" normalizeH="0" baseline="0" noProof="0">
                        <a:ln>
                          <a:noFill/>
                        </a:ln>
                        <a:solidFill>
                          <a:prstClr val="black"/>
                        </a:solidFill>
                        <a:effectLst/>
                        <a:uLnTx/>
                        <a:uFillTx/>
                        <a:latin typeface="Cambria Math" panose="02040503050406030204" pitchFamily="18" charset="0"/>
                        <a:ea typeface="黑体" panose="02010609060101010101" pitchFamily="49" charset="-122"/>
                        <a:cs typeface="Times New Roman" panose="02020603050405020304" pitchFamily="18" charset="0"/>
                      </a:rPr>
                      <m:t>(</m:t>
                    </m:r>
                    <m:r>
                      <a:rPr kumimoji="0" lang="en-US" altLang="zh-CN" sz="1400" b="0" i="0" u="none" strike="noStrike" kern="1200" cap="none" spc="0" normalizeH="0" baseline="0" noProof="0">
                        <a:ln>
                          <a:noFill/>
                        </a:ln>
                        <a:solidFill>
                          <a:prstClr val="black"/>
                        </a:solidFill>
                        <a:effectLst/>
                        <a:uLnTx/>
                        <a:uFillTx/>
                        <a:latin typeface="Cambria Math" panose="02040503050406030204" pitchFamily="18" charset="0"/>
                        <a:ea typeface="黑体" panose="02010609060101010101" pitchFamily="49" charset="-122"/>
                        <a:cs typeface="Times New Roman" panose="02020603050405020304" pitchFamily="18" charset="0"/>
                      </a:rPr>
                      <m:t>𝑠</m:t>
                    </m:r>
                    <m:r>
                      <a:rPr kumimoji="0" lang="en-US" altLang="zh-CN" sz="1400" b="0" i="0" u="none" strike="noStrike" kern="1200" cap="none" spc="0" normalizeH="0" baseline="0" noProof="0">
                        <a:ln>
                          <a:noFill/>
                        </a:ln>
                        <a:solidFill>
                          <a:prstClr val="black"/>
                        </a:solidFill>
                        <a:effectLst/>
                        <a:uLnTx/>
                        <a:uFillTx/>
                        <a:latin typeface="Cambria Math" panose="02040503050406030204" pitchFamily="18" charset="0"/>
                        <a:ea typeface="黑体" panose="02010609060101010101" pitchFamily="49" charset="-122"/>
                        <a:cs typeface="Times New Roman" panose="02020603050405020304" pitchFamily="18" charset="0"/>
                      </a:rPr>
                      <m:t>)</m:t>
                    </m:r>
                  </m:oMath>
                </a14:m>
                <a:r>
                  <a:rPr kumimoji="0" lang="zh-CN"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为时序差分偏差。</a:t>
                </a:r>
                <a:endParaRPr kumimoji="0" lang="en-US"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l"/>
                  <a:tabLst/>
                  <a:defRPr/>
                </a:pPr>
                <a:r>
                  <a:rPr kumimoji="0" lang="zh-CN"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时序差分法和蒙特卡洛法都是通过采样若干个片段来进行价值函数更新的，但是时序差分法并非使用一个片段中的终止状态所提供的实际回报值来估计价值函数，而是根据下一个状态的价值函数来估计，这样就克服了采样轨迹的稀疏性可能带来样本方差较大的不足问题，同时也缩短了反馈周期。</a:t>
                </a:r>
                <a:endParaRPr kumimoji="0" lang="zh-CN" altLang="en-US" sz="14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l"/>
                  <a:tabLst/>
                  <a:defRPr/>
                </a:pPr>
                <a:endParaRPr kumimoji="0" lang="zh-CN"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zh-CN" sz="1400" b="1"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mc:Choice>
        <mc:Fallback xmlns="">
          <p:sp>
            <p:nvSpPr>
              <p:cNvPr id="17" name="矩形 16">
                <a:extLst>
                  <a:ext uri="{FF2B5EF4-FFF2-40B4-BE49-F238E27FC236}">
                    <a16:creationId xmlns:a16="http://schemas.microsoft.com/office/drawing/2014/main" id="{38D47807-E923-4ACA-8D13-5174ADE01EB0}"/>
                  </a:ext>
                </a:extLst>
              </p:cNvPr>
              <p:cNvSpPr>
                <a:spLocks noRot="1" noChangeAspect="1" noMove="1" noResize="1" noEditPoints="1" noAdjustHandles="1" noChangeArrowheads="1" noChangeShapeType="1" noTextEdit="1"/>
              </p:cNvSpPr>
              <p:nvPr/>
            </p:nvSpPr>
            <p:spPr>
              <a:xfrm>
                <a:off x="215705" y="4436805"/>
                <a:ext cx="11831527" cy="2331664"/>
              </a:xfrm>
              <a:prstGeom prst="rect">
                <a:avLst/>
              </a:prstGeom>
              <a:blipFill>
                <a:blip r:embed="rId5"/>
                <a:stretch>
                  <a:fillRect l="-52" t="-52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542776612"/>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583380" y="726948"/>
            <a:ext cx="7464387" cy="497934"/>
            <a:chOff x="4099943" y="2819853"/>
            <a:chExt cx="2570275" cy="497934"/>
          </a:xfrm>
        </p:grpSpPr>
        <p:sp>
          <p:nvSpPr>
            <p:cNvPr id="4" name="平行四边形 3"/>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5" name="平行四边形 4"/>
            <p:cNvSpPr/>
            <p:nvPr/>
          </p:nvSpPr>
          <p:spPr bwMode="auto">
            <a:xfrm>
              <a:off x="4122533" y="2819853"/>
              <a:ext cx="2547685"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6" name="矩形 5"/>
            <p:cNvSpPr/>
            <p:nvPr/>
          </p:nvSpPr>
          <p:spPr>
            <a:xfrm>
              <a:off x="4216534" y="2853798"/>
              <a:ext cx="2359684" cy="400110"/>
            </a:xfrm>
            <a:prstGeom prst="rect">
              <a:avLst/>
            </a:prstGeom>
          </p:spPr>
          <p:txBody>
            <a:bodyPr wrap="square">
              <a:spAutoFit/>
            </a:bodyPr>
            <a:lstStyle/>
            <a:p>
              <a:pPr marL="0" marR="0" lvl="0" indent="0" algn="ctr" defTabSz="914400" rtl="0" eaLnBrk="1" fontAlgn="auto" latinLnBrk="0" hangingPunct="1">
                <a:lnSpc>
                  <a:spcPct val="100000"/>
                </a:lnSpc>
                <a:spcBef>
                  <a:spcPct val="50000"/>
                </a:spcBef>
                <a:spcAft>
                  <a:spcPts val="0"/>
                </a:spcAft>
                <a:buClrTx/>
                <a:buSzTx/>
                <a:buFontTx/>
                <a:buNone/>
                <a:tabLst/>
                <a:defRPr/>
              </a:pPr>
              <a:r>
                <a:rPr kumimoji="0" lang="zh-CN" altLang="en-US" sz="2000" b="1" i="0" u="none" strike="noStrike" kern="1200" cap="none" spc="0" normalizeH="0" baseline="0" noProof="0" dirty="0">
                  <a:ln>
                    <a:noFill/>
                  </a:ln>
                  <a:solidFill>
                    <a:prstClr val="black">
                      <a:lumMod val="95000"/>
                      <a:lumOff val="5000"/>
                    </a:prstClr>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策略评估：</a:t>
              </a:r>
              <a:r>
                <a:rPr kumimoji="0" lang="zh-CN" altLang="en-US" sz="2000" b="0" i="0" u="none" strike="noStrike" kern="1200" cap="none" spc="0" normalizeH="0" baseline="0" noProof="0" dirty="0">
                  <a:ln>
                    <a:noFill/>
                  </a:ln>
                  <a:solidFill>
                    <a:srgbClr val="0070C0"/>
                  </a:solidFill>
                  <a:effectLst/>
                  <a:uLnTx/>
                  <a:uFillTx/>
                  <a:latin typeface="Times New Roman" panose="02020603050405020304" pitchFamily="18" charset="0"/>
                  <a:ea typeface="黑体" panose="02010609060101010101" pitchFamily="49" charset="-122"/>
                  <a:cs typeface="Times New Roman" panose="02020603050405020304" pitchFamily="18" charset="0"/>
                </a:rPr>
                <a:t>时序差分</a:t>
              </a:r>
            </a:p>
          </p:txBody>
        </p:sp>
      </p:grpSp>
      <p:sp>
        <p:nvSpPr>
          <p:cNvPr id="23" name="矩形 22">
            <a:extLst>
              <a:ext uri="{FF2B5EF4-FFF2-40B4-BE49-F238E27FC236}">
                <a16:creationId xmlns:a16="http://schemas.microsoft.com/office/drawing/2014/main" id="{6F77A2E9-3941-4386-A0DF-CDEBD25143F3}"/>
              </a:ext>
            </a:extLst>
          </p:cNvPr>
          <p:cNvSpPr/>
          <p:nvPr/>
        </p:nvSpPr>
        <p:spPr>
          <a:xfrm>
            <a:off x="852473" y="129010"/>
            <a:ext cx="2441694"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二、基于价值的强化学习</a:t>
            </a:r>
          </a:p>
        </p:txBody>
      </p:sp>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FBCA47A1-DF11-4DCE-8FC6-54529A63AA14}"/>
                  </a:ext>
                </a:extLst>
              </p:cNvPr>
              <p:cNvSpPr txBox="1"/>
              <p:nvPr/>
            </p:nvSpPr>
            <p:spPr>
              <a:xfrm>
                <a:off x="1111348" y="1553352"/>
                <a:ext cx="6183053" cy="2554545"/>
              </a:xfrm>
              <a:prstGeom prst="rect">
                <a:avLst/>
              </a:prstGeom>
              <a:noFill/>
              <a:ln>
                <a:solidFill>
                  <a:schemeClr val="tx1"/>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初始化</a:t>
                </a:r>
                <a14:m>
                  <m:oMath xmlns:m="http://schemas.openxmlformats.org/officeDocument/2006/math">
                    <m:sSub>
                      <m:sSubPr>
                        <m:ctrlPr>
                          <a:rPr kumimoji="0" lang="en-US" altLang="zh-CN" sz="1600" b="1" i="1"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ctrlPr>
                      </m:sSubPr>
                      <m:e>
                        <m:r>
                          <a:rPr kumimoji="0" lang="en-US" altLang="zh-CN" sz="1600" b="1" i="0"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𝑉</m:t>
                        </m:r>
                      </m:e>
                      <m:sub>
                        <m:r>
                          <a:rPr kumimoji="0" lang="en-US" altLang="zh-CN" sz="1600" b="1" i="0"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𝜋</m:t>
                        </m:r>
                      </m:sub>
                    </m:sSub>
                  </m:oMath>
                </a14:m>
                <a:r>
                  <a:rPr kumimoji="0" lang="zh-CN" altLang="en-US" sz="1600" b="1"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函数</a:t>
                </a:r>
                <a:endParaRPr kumimoji="0" lang="en-US" altLang="zh-CN" sz="1600" b="1"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循环</a:t>
                </a:r>
                <a:endParaRPr kumimoji="0" lang="en-US" altLang="zh-CN" sz="1600" b="1"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        </a:t>
                </a:r>
                <a:r>
                  <a:rPr kumimoji="0" lang="zh-CN" altLang="en-US" sz="1600" b="1"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初始化</a:t>
                </a:r>
                <a:r>
                  <a:rPr kumimoji="0" lang="en-US" altLang="zh-CN" sz="1600" b="1"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s</a:t>
                </a:r>
                <a:r>
                  <a:rPr kumimoji="0" lang="zh-CN" altLang="en-US" sz="1600" b="1"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为初始状态</a:t>
                </a:r>
                <a:endParaRPr kumimoji="0" lang="en-US" altLang="zh-CN" sz="1600" b="1"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        </a:t>
                </a:r>
                <a:r>
                  <a:rPr kumimoji="0" lang="zh-CN" altLang="en-US" sz="1600" b="1"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循环</a:t>
                </a:r>
                <a:endParaRPr kumimoji="0" lang="en-US" altLang="zh-CN" sz="1600" b="1"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                </a:t>
                </a:r>
                <a14:m>
                  <m:oMath xmlns:m="http://schemas.openxmlformats.org/officeDocument/2006/math">
                    <m:r>
                      <a:rPr kumimoji="0" lang="en-US" altLang="zh-CN" sz="1600" b="1" i="0"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𝑎</m:t>
                    </m:r>
                    <m:r>
                      <a:rPr kumimoji="0" lang="en-US" altLang="zh-CN" sz="1600" b="1" i="0"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r>
                      <a:rPr kumimoji="0" lang="en-US" altLang="zh-CN" sz="1600" b="1" i="0"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𝜋</m:t>
                    </m:r>
                    <m:r>
                      <a:rPr kumimoji="0" lang="en-US" altLang="zh-CN" sz="1600" b="1" i="0"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r>
                      <a:rPr kumimoji="0" lang="en-US" altLang="zh-CN" sz="1600" b="1" i="0"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𝑠</m:t>
                    </m:r>
                    <m:r>
                      <a:rPr kumimoji="0" lang="en-US" altLang="zh-CN" sz="1600" b="1" i="0"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oMath>
                </a14:m>
                <a:endParaRPr kumimoji="0" lang="en-US" altLang="zh-CN" sz="1600" b="1"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                </a:t>
                </a:r>
                <a:r>
                  <a:rPr kumimoji="0" lang="zh-CN" altLang="en-US" sz="1600" b="1"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执行动作</a:t>
                </a:r>
                <a14:m>
                  <m:oMath xmlns:m="http://schemas.openxmlformats.org/officeDocument/2006/math">
                    <m:r>
                      <a:rPr kumimoji="0" lang="en-US" altLang="zh-CN" sz="1600" b="1" i="0"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𝑎</m:t>
                    </m:r>
                  </m:oMath>
                </a14:m>
                <a:r>
                  <a:rPr kumimoji="0" lang="zh-CN" altLang="en-US" sz="1600" b="1"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，观察奖励</a:t>
                </a:r>
                <a14:m>
                  <m:oMath xmlns:m="http://schemas.openxmlformats.org/officeDocument/2006/math">
                    <m:r>
                      <a:rPr kumimoji="0" lang="en-US" altLang="zh-CN" sz="1600" b="1" i="0"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𝑅</m:t>
                    </m:r>
                  </m:oMath>
                </a14:m>
                <a:r>
                  <a:rPr kumimoji="0" lang="zh-CN" altLang="en-US" sz="1600" b="1"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和下一个状态</a:t>
                </a:r>
                <a14:m>
                  <m:oMath xmlns:m="http://schemas.openxmlformats.org/officeDocument/2006/math">
                    <m:r>
                      <a:rPr kumimoji="0" lang="en-US" altLang="zh-CN" sz="1600" b="1" i="0"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𝑠</m:t>
                    </m:r>
                    <m:r>
                      <a:rPr kumimoji="0" lang="en-US" altLang="zh-CN" sz="1600" b="1" i="0"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oMath>
                </a14:m>
                <a:endParaRPr kumimoji="0" lang="en-US" altLang="zh-CN" sz="1600" b="1"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                </a:t>
                </a:r>
                <a:r>
                  <a:rPr kumimoji="0" lang="zh-CN" altLang="en-US" sz="1600" b="1"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更新</a:t>
                </a:r>
                <a14:m>
                  <m:oMath xmlns:m="http://schemas.openxmlformats.org/officeDocument/2006/math">
                    <m:sSub>
                      <m:sSubPr>
                        <m:ctrlPr>
                          <a:rPr kumimoji="0" lang="en-US" altLang="zh-CN" sz="1600" b="1" i="1"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ctrlPr>
                      </m:sSubPr>
                      <m:e>
                        <m:r>
                          <a:rPr kumimoji="0" lang="en-US" altLang="zh-CN" sz="1600" b="1" i="0"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𝑉</m:t>
                        </m:r>
                      </m:e>
                      <m:sub>
                        <m:r>
                          <a:rPr kumimoji="0" lang="en-US" altLang="zh-CN" sz="1600" b="1" i="0"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𝜋</m:t>
                        </m:r>
                      </m:sub>
                    </m:sSub>
                    <m:d>
                      <m:dPr>
                        <m:ctrlPr>
                          <a:rPr kumimoji="0" lang="en-US" altLang="zh-CN" sz="1600" b="1" i="1"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ctrlPr>
                      </m:dPr>
                      <m:e>
                        <m:r>
                          <a:rPr kumimoji="0" lang="en-US" altLang="zh-CN" sz="1600" b="1" i="0"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𝑠</m:t>
                        </m:r>
                      </m:e>
                    </m:d>
                    <m:r>
                      <a:rPr kumimoji="0" lang="en-US" altLang="zh-CN" sz="1600" b="1" i="0"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sSub>
                      <m:sSubPr>
                        <m:ctrlPr>
                          <a:rPr kumimoji="0" lang="en-US" altLang="zh-CN" sz="1600" b="1" i="1"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ctrlPr>
                      </m:sSubPr>
                      <m:e>
                        <m:r>
                          <a:rPr kumimoji="0" lang="en-US" altLang="zh-CN" sz="1600" b="1" i="0"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𝑉</m:t>
                        </m:r>
                      </m:e>
                      <m:sub>
                        <m:r>
                          <a:rPr kumimoji="0" lang="en-US" altLang="zh-CN" sz="1600" b="1" i="0"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𝜋</m:t>
                        </m:r>
                      </m:sub>
                    </m:sSub>
                    <m:d>
                      <m:dPr>
                        <m:ctrlPr>
                          <a:rPr kumimoji="0" lang="en-US" altLang="zh-CN" sz="1600" b="1" i="1"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ctrlPr>
                      </m:dPr>
                      <m:e>
                        <m:r>
                          <a:rPr kumimoji="0" lang="en-US" altLang="zh-CN" sz="1600" b="1" i="0"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𝑠</m:t>
                        </m:r>
                      </m:e>
                    </m:d>
                    <m:r>
                      <a:rPr kumimoji="0" lang="en-US" altLang="zh-CN" sz="1600" b="1" i="0"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r>
                      <a:rPr kumimoji="0" lang="en-US" altLang="zh-CN" sz="1600" b="1" i="0"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𝛼</m:t>
                    </m:r>
                    <m:d>
                      <m:dPr>
                        <m:begChr m:val="["/>
                        <m:endChr m:val="]"/>
                        <m:ctrlPr>
                          <a:rPr kumimoji="0" lang="en-US" altLang="zh-CN" sz="1600" b="1" i="1"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ctrlPr>
                      </m:dPr>
                      <m:e>
                        <m:r>
                          <a:rPr kumimoji="0" lang="en-US" altLang="zh-CN" sz="1600" b="1" i="0"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𝑅</m:t>
                        </m:r>
                        <m:d>
                          <m:dPr>
                            <m:ctrlPr>
                              <a:rPr kumimoji="0" lang="en-US" altLang="zh-CN" sz="1600" b="1" i="1"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ctrlPr>
                          </m:dPr>
                          <m:e>
                            <m:r>
                              <a:rPr kumimoji="0" lang="en-US" altLang="zh-CN" sz="1600" b="1" i="0"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𝑠</m:t>
                            </m:r>
                            <m:r>
                              <a:rPr kumimoji="0" lang="en-US" altLang="zh-CN" sz="1600" b="1" i="0"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sSup>
                              <m:sSupPr>
                                <m:ctrlPr>
                                  <a:rPr kumimoji="0" lang="en-US" altLang="zh-CN" sz="1600" b="1" i="1"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ctrlPr>
                              </m:sSupPr>
                              <m:e>
                                <m:r>
                                  <a:rPr kumimoji="0" lang="en-US" altLang="zh-CN" sz="1600" b="1" i="0"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𝑎</m:t>
                                </m:r>
                                <m:r>
                                  <a:rPr kumimoji="0" lang="en-US" altLang="zh-CN" sz="1600" b="1" i="0"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r>
                                  <a:rPr kumimoji="0" lang="en-US" altLang="zh-CN" sz="1600" b="1" i="0"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𝑠</m:t>
                                </m:r>
                              </m:e>
                              <m:sup>
                                <m:r>
                                  <a:rPr kumimoji="0" lang="en-US" altLang="zh-CN" sz="1600" b="1" i="0"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sup>
                            </m:sSup>
                          </m:e>
                        </m:d>
                        <m:r>
                          <a:rPr kumimoji="0" lang="en-US" altLang="zh-CN" sz="1600" b="1" i="0"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r>
                          <a:rPr kumimoji="0" lang="en-US" altLang="zh-CN" sz="1600" b="1" i="0"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𝛾</m:t>
                        </m:r>
                        <m:sSub>
                          <m:sSubPr>
                            <m:ctrlPr>
                              <a:rPr kumimoji="0" lang="en-US" altLang="zh-CN" sz="1600" b="1" i="1"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ctrlPr>
                          </m:sSubPr>
                          <m:e>
                            <m:r>
                              <a:rPr kumimoji="0" lang="en-US" altLang="zh-CN" sz="1600" b="1" i="0"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𝑉</m:t>
                            </m:r>
                          </m:e>
                          <m:sub>
                            <m:r>
                              <a:rPr kumimoji="0" lang="en-US" altLang="zh-CN" sz="1600" b="1" i="0"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𝜋</m:t>
                            </m:r>
                          </m:sub>
                        </m:sSub>
                        <m:d>
                          <m:dPr>
                            <m:ctrlPr>
                              <a:rPr kumimoji="0" lang="en-US" altLang="zh-CN" sz="1600" b="1" i="1"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ctrlPr>
                          </m:dPr>
                          <m:e>
                            <m:sSup>
                              <m:sSupPr>
                                <m:ctrlPr>
                                  <a:rPr kumimoji="0" lang="en-US" altLang="zh-CN" sz="1600" b="1" i="1"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ctrlPr>
                              </m:sSupPr>
                              <m:e>
                                <m:r>
                                  <a:rPr kumimoji="0" lang="en-US" altLang="zh-CN" sz="1600" b="1" i="0"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𝑠</m:t>
                                </m:r>
                              </m:e>
                              <m:sup>
                                <m:r>
                                  <a:rPr kumimoji="0" lang="en-US" altLang="zh-CN" sz="1600" b="1" i="0"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sup>
                            </m:sSup>
                          </m:e>
                        </m:d>
                        <m:r>
                          <a:rPr kumimoji="0" lang="en-US" altLang="zh-CN" sz="1600" b="1" i="0"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sSub>
                          <m:sSubPr>
                            <m:ctrlPr>
                              <a:rPr kumimoji="0" lang="en-US" altLang="zh-CN" sz="1600" b="1" i="1"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ctrlPr>
                          </m:sSubPr>
                          <m:e>
                            <m:r>
                              <a:rPr kumimoji="0" lang="en-US" altLang="zh-CN" sz="1600" b="1" i="0"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𝑉</m:t>
                            </m:r>
                          </m:e>
                          <m:sub>
                            <m:r>
                              <a:rPr kumimoji="0" lang="en-US" altLang="zh-CN" sz="1600" b="1" i="0"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𝜋</m:t>
                            </m:r>
                          </m:sub>
                        </m:sSub>
                        <m:d>
                          <m:dPr>
                            <m:ctrlPr>
                              <a:rPr kumimoji="0" lang="en-US" altLang="zh-CN" sz="1600" b="1" i="1"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ctrlPr>
                          </m:dPr>
                          <m:e>
                            <m:r>
                              <a:rPr kumimoji="0" lang="en-US" altLang="zh-CN" sz="1600" b="1" i="0"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𝑠</m:t>
                            </m:r>
                          </m:e>
                        </m:d>
                      </m:e>
                    </m:d>
                  </m:oMath>
                </a14:m>
                <a:endParaRPr kumimoji="0" lang="en-US" altLang="zh-CN" sz="1600" b="1"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                </a:t>
                </a:r>
                <a14:m>
                  <m:oMath xmlns:m="http://schemas.openxmlformats.org/officeDocument/2006/math">
                    <m:r>
                      <a:rPr kumimoji="0" lang="en-US" altLang="zh-CN" sz="1600" b="1" i="0"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𝑠</m:t>
                    </m:r>
                    <m:r>
                      <a:rPr kumimoji="0" lang="en-US" altLang="zh-CN" sz="1600" b="1" i="0"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r>
                      <a:rPr kumimoji="0" lang="en-US" altLang="zh-CN" sz="1600" b="1" i="0"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𝑠</m:t>
                    </m:r>
                    <m:r>
                      <a:rPr kumimoji="0" lang="en-US" altLang="zh-CN" sz="1600" b="1" i="0"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oMath>
                </a14:m>
                <a:endParaRPr kumimoji="0" lang="en-US" altLang="zh-CN" sz="1600" b="1"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        </a:t>
                </a:r>
                <a:r>
                  <a:rPr kumimoji="0" lang="zh-CN" altLang="en-US" sz="1600" b="1"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直到</a:t>
                </a:r>
                <a14:m>
                  <m:oMath xmlns:m="http://schemas.openxmlformats.org/officeDocument/2006/math">
                    <m:r>
                      <a:rPr kumimoji="0" lang="en-US" altLang="zh-CN" sz="1600" b="1" i="0"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𝑠</m:t>
                    </m:r>
                  </m:oMath>
                </a14:m>
                <a:r>
                  <a:rPr kumimoji="0" lang="zh-CN" altLang="en-US" sz="1600" b="1"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是终止状态</a:t>
                </a:r>
                <a:endParaRPr kumimoji="0" lang="en-US" altLang="zh-CN" sz="1600" b="1"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直到</a:t>
                </a:r>
                <a14:m>
                  <m:oMath xmlns:m="http://schemas.openxmlformats.org/officeDocument/2006/math">
                    <m:sSub>
                      <m:sSubPr>
                        <m:ctrlPr>
                          <a:rPr kumimoji="0" lang="en-US" altLang="zh-CN" sz="1600" b="1" i="1"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ctrlPr>
                      </m:sSubPr>
                      <m:e>
                        <m:r>
                          <a:rPr kumimoji="0" lang="en-US" altLang="zh-CN" sz="1600" b="1" i="0"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𝑉</m:t>
                        </m:r>
                      </m:e>
                      <m:sub>
                        <m:r>
                          <a:rPr kumimoji="0" lang="en-US" altLang="zh-CN" sz="1600" b="1" i="0"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𝜋</m:t>
                        </m:r>
                      </m:sub>
                    </m:sSub>
                    <m:r>
                      <a:rPr kumimoji="0" lang="zh-CN" altLang="en-US" sz="1600" b="1" i="0"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收敛</m:t>
                    </m:r>
                  </m:oMath>
                </a14:m>
                <a:endParaRPr kumimoji="0" lang="en-US" altLang="zh-CN" sz="1600" b="1"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xmlns="">
          <p:sp>
            <p:nvSpPr>
              <p:cNvPr id="18" name="文本框 17">
                <a:extLst>
                  <a:ext uri="{FF2B5EF4-FFF2-40B4-BE49-F238E27FC236}">
                    <a16:creationId xmlns:a16="http://schemas.microsoft.com/office/drawing/2014/main" id="{FBCA47A1-DF11-4DCE-8FC6-54529A63AA14}"/>
                  </a:ext>
                </a:extLst>
              </p:cNvPr>
              <p:cNvSpPr txBox="1">
                <a:spLocks noRot="1" noChangeAspect="1" noMove="1" noResize="1" noEditPoints="1" noAdjustHandles="1" noChangeArrowheads="1" noChangeShapeType="1" noTextEdit="1"/>
              </p:cNvSpPr>
              <p:nvPr/>
            </p:nvSpPr>
            <p:spPr>
              <a:xfrm>
                <a:off x="1111348" y="1553352"/>
                <a:ext cx="6183053" cy="2554545"/>
              </a:xfrm>
              <a:prstGeom prst="rect">
                <a:avLst/>
              </a:prstGeom>
              <a:blipFill>
                <a:blip r:embed="rId3"/>
                <a:stretch>
                  <a:fillRect l="-393" t="-238" b="-2138"/>
                </a:stretch>
              </a:blipFill>
              <a:ln>
                <a:solidFill>
                  <a:schemeClr val="tx1"/>
                </a:solidFill>
              </a:ln>
            </p:spPr>
            <p:txBody>
              <a:bodyPr/>
              <a:lstStyle/>
              <a:p>
                <a:r>
                  <a:rPr lang="zh-CN" altLang="en-US">
                    <a:noFill/>
                  </a:rPr>
                  <a:t> </a:t>
                </a:r>
              </a:p>
            </p:txBody>
          </p:sp>
        </mc:Fallback>
      </mc:AlternateContent>
      <p:sp>
        <p:nvSpPr>
          <p:cNvPr id="19" name="矩形 18">
            <a:extLst>
              <a:ext uri="{FF2B5EF4-FFF2-40B4-BE49-F238E27FC236}">
                <a16:creationId xmlns:a16="http://schemas.microsoft.com/office/drawing/2014/main" id="{FB0BC499-5964-4829-9FD7-1CFF1F9752BA}"/>
              </a:ext>
            </a:extLst>
          </p:cNvPr>
          <p:cNvSpPr/>
          <p:nvPr/>
        </p:nvSpPr>
        <p:spPr>
          <a:xfrm>
            <a:off x="1780904" y="3352307"/>
            <a:ext cx="4922044" cy="58477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br>
              <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br>
            <a:endPar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grpSp>
        <p:nvGrpSpPr>
          <p:cNvPr id="20" name="组合 19">
            <a:extLst>
              <a:ext uri="{FF2B5EF4-FFF2-40B4-BE49-F238E27FC236}">
                <a16:creationId xmlns:a16="http://schemas.microsoft.com/office/drawing/2014/main" id="{29D4E47A-75B1-41C4-A1CB-825588513FD3}"/>
              </a:ext>
            </a:extLst>
          </p:cNvPr>
          <p:cNvGrpSpPr/>
          <p:nvPr/>
        </p:nvGrpSpPr>
        <p:grpSpPr>
          <a:xfrm>
            <a:off x="7907651" y="1543468"/>
            <a:ext cx="2652974" cy="3282682"/>
            <a:chOff x="7049432" y="2956265"/>
            <a:chExt cx="3537299" cy="3537294"/>
          </a:xfrm>
        </p:grpSpPr>
        <p:grpSp>
          <p:nvGrpSpPr>
            <p:cNvPr id="21" name="组合 20">
              <a:extLst>
                <a:ext uri="{FF2B5EF4-FFF2-40B4-BE49-F238E27FC236}">
                  <a16:creationId xmlns:a16="http://schemas.microsoft.com/office/drawing/2014/main" id="{E3E82E9B-BEA2-475E-9AB1-83D18E6C1F25}"/>
                </a:ext>
              </a:extLst>
            </p:cNvPr>
            <p:cNvGrpSpPr/>
            <p:nvPr/>
          </p:nvGrpSpPr>
          <p:grpSpPr>
            <a:xfrm>
              <a:off x="7049432" y="2956265"/>
              <a:ext cx="3537299" cy="3537294"/>
              <a:chOff x="7049432" y="2956265"/>
              <a:chExt cx="3537299" cy="3537294"/>
            </a:xfrm>
          </p:grpSpPr>
          <p:grpSp>
            <p:nvGrpSpPr>
              <p:cNvPr id="24" name="组合 23">
                <a:extLst>
                  <a:ext uri="{FF2B5EF4-FFF2-40B4-BE49-F238E27FC236}">
                    <a16:creationId xmlns:a16="http://schemas.microsoft.com/office/drawing/2014/main" id="{485EA2D3-98AD-4F86-AEA5-609559EB2750}"/>
                  </a:ext>
                </a:extLst>
              </p:cNvPr>
              <p:cNvGrpSpPr/>
              <p:nvPr/>
            </p:nvGrpSpPr>
            <p:grpSpPr>
              <a:xfrm>
                <a:off x="7049432" y="2956265"/>
                <a:ext cx="3537299" cy="3537294"/>
                <a:chOff x="8110122" y="3225145"/>
                <a:chExt cx="2670363" cy="2670359"/>
              </a:xfrm>
            </p:grpSpPr>
            <p:grpSp>
              <p:nvGrpSpPr>
                <p:cNvPr id="26" name="组合 25">
                  <a:extLst>
                    <a:ext uri="{FF2B5EF4-FFF2-40B4-BE49-F238E27FC236}">
                      <a16:creationId xmlns:a16="http://schemas.microsoft.com/office/drawing/2014/main" id="{49F87ACB-4214-495D-82BF-8D1863015B63}"/>
                    </a:ext>
                  </a:extLst>
                </p:cNvPr>
                <p:cNvGrpSpPr/>
                <p:nvPr/>
              </p:nvGrpSpPr>
              <p:grpSpPr>
                <a:xfrm>
                  <a:off x="8110122" y="3225145"/>
                  <a:ext cx="2670363" cy="2670359"/>
                  <a:chOff x="8158160" y="4724393"/>
                  <a:chExt cx="1314449" cy="1314447"/>
                </a:xfrm>
              </p:grpSpPr>
              <mc:AlternateContent xmlns:mc="http://schemas.openxmlformats.org/markup-compatibility/2006" xmlns:a14="http://schemas.microsoft.com/office/drawing/2010/main">
                <mc:Choice Requires="a14">
                  <p:sp>
                    <p:nvSpPr>
                      <p:cNvPr id="29" name="矩形 28">
                        <a:extLst>
                          <a:ext uri="{FF2B5EF4-FFF2-40B4-BE49-F238E27FC236}">
                            <a16:creationId xmlns:a16="http://schemas.microsoft.com/office/drawing/2014/main" id="{8A2EC0C5-41FC-4BA4-B494-D7A2992DD0DB}"/>
                          </a:ext>
                        </a:extLst>
                      </p:cNvPr>
                      <p:cNvSpPr/>
                      <p:nvPr/>
                    </p:nvSpPr>
                    <p:spPr>
                      <a:xfrm>
                        <a:off x="8158161" y="4724396"/>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ea typeface="黑体" pitchFamily="49" charset="-122"/>
                                      <a:cs typeface="+mn-cs"/>
                                    </a:rPr>
                                  </m:ctrlPr>
                                </m:sSubPr>
                                <m:e>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ea typeface="黑体" pitchFamily="49" charset="-122"/>
                                      <a:cs typeface="+mn-cs"/>
                                    </a:rPr>
                                    <m:t>𝑉</m:t>
                                  </m:r>
                                </m:e>
                                <m:sub>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ea typeface="黑体" pitchFamily="49" charset="-122"/>
                                      <a:cs typeface="+mn-cs"/>
                                    </a:rPr>
                                    <m:t>𝜋</m:t>
                                  </m:r>
                                </m:sub>
                              </m:sSub>
                              <m:d>
                                <m:dPr>
                                  <m:ctrlP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ea typeface="黑体" pitchFamily="49" charset="-122"/>
                                      <a:cs typeface="+mn-cs"/>
                                    </a:rPr>
                                  </m:ctrlPr>
                                </m:dPr>
                                <m:e>
                                  <m:sSub>
                                    <m:sSubPr>
                                      <m:ctrlP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ea typeface="黑体" pitchFamily="49" charset="-122"/>
                                          <a:cs typeface="+mn-cs"/>
                                        </a:rPr>
                                      </m:ctrlPr>
                                    </m:sSubPr>
                                    <m:e>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ea typeface="黑体" pitchFamily="49" charset="-122"/>
                                          <a:cs typeface="+mn-cs"/>
                                        </a:rPr>
                                        <m:t>𝑠</m:t>
                                      </m:r>
                                    </m:e>
                                    <m:sub>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ea typeface="黑体" pitchFamily="49" charset="-122"/>
                                          <a:cs typeface="+mn-cs"/>
                                        </a:rPr>
                                        <m:t>4</m:t>
                                      </m:r>
                                    </m:sub>
                                  </m:sSub>
                                </m:e>
                              </m:d>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ea typeface="黑体" pitchFamily="49" charset="-122"/>
                                  <a:cs typeface="+mn-cs"/>
                                </a:rPr>
                                <m:t>=0.3</m:t>
                              </m:r>
                            </m:oMath>
                          </m:oMathPara>
                        </a14:m>
                        <a:endParaRPr kumimoji="0" lang="zh-CN"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黑体" pitchFamily="49" charset="-122"/>
                          <a:cs typeface="Times New Roman" panose="02020603050405020304" pitchFamily="18" charset="0"/>
                        </a:endParaRPr>
                      </a:p>
                    </p:txBody>
                  </p:sp>
                </mc:Choice>
                <mc:Fallback xmlns="">
                  <p:sp>
                    <p:nvSpPr>
                      <p:cNvPr id="29" name="矩形 28">
                        <a:extLst>
                          <a:ext uri="{FF2B5EF4-FFF2-40B4-BE49-F238E27FC236}">
                            <a16:creationId xmlns:a16="http://schemas.microsoft.com/office/drawing/2014/main" id="{8A2EC0C5-41FC-4BA4-B494-D7A2992DD0DB}"/>
                          </a:ext>
                        </a:extLst>
                      </p:cNvPr>
                      <p:cNvSpPr>
                        <a:spLocks noRot="1" noChangeAspect="1" noMove="1" noResize="1" noEditPoints="1" noAdjustHandles="1" noChangeArrowheads="1" noChangeShapeType="1" noTextEdit="1"/>
                      </p:cNvSpPr>
                      <p:nvPr/>
                    </p:nvSpPr>
                    <p:spPr>
                      <a:xfrm>
                        <a:off x="8158161" y="4724396"/>
                        <a:ext cx="657225" cy="657225"/>
                      </a:xfrm>
                      <a:prstGeom prst="rect">
                        <a:avLst/>
                      </a:prstGeom>
                      <a:blipFill>
                        <a:blip r:embed="rId4"/>
                        <a:stretch>
                          <a:fillRect/>
                        </a:stretch>
                      </a:blipFill>
                    </p:spPr>
                    <p:txBody>
                      <a:bodyPr/>
                      <a:lstStyle/>
                      <a:p>
                        <a:r>
                          <a:rPr lang="zh-CN" altLang="en-US">
                            <a:noFill/>
                          </a:rPr>
                          <a:t> </a:t>
                        </a:r>
                      </a:p>
                    </p:txBody>
                  </p:sp>
                </mc:Fallback>
              </mc:AlternateContent>
              <p:sp>
                <p:nvSpPr>
                  <p:cNvPr id="30" name="矩形 29">
                    <a:extLst>
                      <a:ext uri="{FF2B5EF4-FFF2-40B4-BE49-F238E27FC236}">
                        <a16:creationId xmlns:a16="http://schemas.microsoft.com/office/drawing/2014/main" id="{7829F1A0-9AAF-4646-A65E-7D75F9FB9FFB}"/>
                      </a:ext>
                    </a:extLst>
                  </p:cNvPr>
                  <p:cNvSpPr/>
                  <p:nvPr/>
                </p:nvSpPr>
                <p:spPr>
                  <a:xfrm>
                    <a:off x="8815384" y="4724393"/>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黑体" pitchFamily="49" charset="-122"/>
                      <a:cs typeface="Times New Roman" panose="02020603050405020304" pitchFamily="18" charset="0"/>
                    </a:endParaRPr>
                  </a:p>
                </p:txBody>
              </p:sp>
              <p:sp>
                <p:nvSpPr>
                  <p:cNvPr id="31" name="矩形 30">
                    <a:extLst>
                      <a:ext uri="{FF2B5EF4-FFF2-40B4-BE49-F238E27FC236}">
                        <a16:creationId xmlns:a16="http://schemas.microsoft.com/office/drawing/2014/main" id="{9B6EAEA9-FFEE-4DB9-A769-82BDC7828ED8}"/>
                      </a:ext>
                    </a:extLst>
                  </p:cNvPr>
                  <p:cNvSpPr/>
                  <p:nvPr/>
                </p:nvSpPr>
                <p:spPr>
                  <a:xfrm>
                    <a:off x="8158160" y="5376742"/>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黑体" pitchFamily="49"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2" name="矩形 31">
                        <a:extLst>
                          <a:ext uri="{FF2B5EF4-FFF2-40B4-BE49-F238E27FC236}">
                            <a16:creationId xmlns:a16="http://schemas.microsoft.com/office/drawing/2014/main" id="{E676EA55-5179-45B9-8F3A-F70F2E989E75}"/>
                          </a:ext>
                        </a:extLst>
                      </p:cNvPr>
                      <p:cNvSpPr/>
                      <p:nvPr/>
                    </p:nvSpPr>
                    <p:spPr>
                      <a:xfrm>
                        <a:off x="8815338" y="5381615"/>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ea typeface="黑体" pitchFamily="49" charset="-122"/>
                                      <a:cs typeface="+mn-cs"/>
                                    </a:rPr>
                                  </m:ctrlPr>
                                </m:sSubPr>
                                <m:e>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ea typeface="黑体" pitchFamily="49" charset="-122"/>
                                      <a:cs typeface="+mn-cs"/>
                                    </a:rPr>
                                    <m:t>𝑉</m:t>
                                  </m:r>
                                </m:e>
                                <m:sub>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ea typeface="黑体" pitchFamily="49" charset="-122"/>
                                      <a:cs typeface="+mn-cs"/>
                                    </a:rPr>
                                    <m:t>𝜋</m:t>
                                  </m:r>
                                </m:sub>
                              </m:sSub>
                              <m:d>
                                <m:dPr>
                                  <m:ctrlP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ea typeface="黑体" pitchFamily="49" charset="-122"/>
                                      <a:cs typeface="+mn-cs"/>
                                    </a:rPr>
                                  </m:ctrlPr>
                                </m:dPr>
                                <m:e>
                                  <m:sSub>
                                    <m:sSubPr>
                                      <m:ctrlP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ea typeface="黑体" pitchFamily="49" charset="-122"/>
                                          <a:cs typeface="+mn-cs"/>
                                        </a:rPr>
                                      </m:ctrlPr>
                                    </m:sSubPr>
                                    <m:e>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ea typeface="黑体" pitchFamily="49" charset="-122"/>
                                          <a:cs typeface="+mn-cs"/>
                                        </a:rPr>
                                        <m:t>𝑠</m:t>
                                      </m:r>
                                    </m:e>
                                    <m:sub>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ea typeface="黑体" pitchFamily="49" charset="-122"/>
                                          <a:cs typeface="+mn-cs"/>
                                        </a:rPr>
                                        <m:t>2</m:t>
                                      </m:r>
                                    </m:sub>
                                  </m:sSub>
                                </m:e>
                              </m:d>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ea typeface="黑体" pitchFamily="49" charset="-122"/>
                                  <a:cs typeface="+mn-cs"/>
                                </a:rPr>
                                <m:t>=0.4</m:t>
                              </m:r>
                            </m:oMath>
                          </m:oMathPara>
                        </a14:m>
                        <a:endParaRPr kumimoji="0" lang="zh-CN"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黑体" pitchFamily="49" charset="-122"/>
                          <a:cs typeface="Times New Roman" panose="02020603050405020304" pitchFamily="18" charset="0"/>
                        </a:endParaRPr>
                      </a:p>
                    </p:txBody>
                  </p:sp>
                </mc:Choice>
                <mc:Fallback xmlns="">
                  <p:sp>
                    <p:nvSpPr>
                      <p:cNvPr id="32" name="矩形 31">
                        <a:extLst>
                          <a:ext uri="{FF2B5EF4-FFF2-40B4-BE49-F238E27FC236}">
                            <a16:creationId xmlns:a16="http://schemas.microsoft.com/office/drawing/2014/main" id="{E676EA55-5179-45B9-8F3A-F70F2E989E75}"/>
                          </a:ext>
                        </a:extLst>
                      </p:cNvPr>
                      <p:cNvSpPr>
                        <a:spLocks noRot="1" noChangeAspect="1" noMove="1" noResize="1" noEditPoints="1" noAdjustHandles="1" noChangeArrowheads="1" noChangeShapeType="1" noTextEdit="1"/>
                      </p:cNvSpPr>
                      <p:nvPr/>
                    </p:nvSpPr>
                    <p:spPr>
                      <a:xfrm>
                        <a:off x="8815338" y="5381615"/>
                        <a:ext cx="657225" cy="657225"/>
                      </a:xfrm>
                      <a:prstGeom prst="rect">
                        <a:avLst/>
                      </a:prstGeom>
                      <a:blipFill>
                        <a:blip r:embed="rId5"/>
                        <a:stretch>
                          <a:fillRect/>
                        </a:stretch>
                      </a:blipFill>
                    </p:spPr>
                    <p:txBody>
                      <a:bodyPr/>
                      <a:lstStyle/>
                      <a:p>
                        <a:r>
                          <a:rPr lang="zh-CN" altLang="en-US">
                            <a:noFill/>
                          </a:rPr>
                          <a:t> </a:t>
                        </a:r>
                      </a:p>
                    </p:txBody>
                  </p:sp>
                </mc:Fallback>
              </mc:AlternateContent>
            </p:grpSp>
            <p:sp>
              <p:nvSpPr>
                <p:cNvPr id="27" name="箭头: 下 26">
                  <a:extLst>
                    <a:ext uri="{FF2B5EF4-FFF2-40B4-BE49-F238E27FC236}">
                      <a16:creationId xmlns:a16="http://schemas.microsoft.com/office/drawing/2014/main" id="{CB986C5F-BC59-43AE-8D61-4CC120109B07}"/>
                    </a:ext>
                  </a:extLst>
                </p:cNvPr>
                <p:cNvSpPr/>
                <p:nvPr/>
              </p:nvSpPr>
              <p:spPr>
                <a:xfrm rot="10800000">
                  <a:off x="8682313" y="5522965"/>
                  <a:ext cx="190502" cy="300441"/>
                </a:xfrm>
                <a:prstGeom prst="downArrow">
                  <a:avLst/>
                </a:prstGeom>
                <a:solidFill>
                  <a:schemeClr val="accent2"/>
                </a:solidFill>
                <a:ln>
                  <a:no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黑体" pitchFamily="49"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8" name="矩形 27">
                      <a:extLst>
                        <a:ext uri="{FF2B5EF4-FFF2-40B4-BE49-F238E27FC236}">
                          <a16:creationId xmlns:a16="http://schemas.microsoft.com/office/drawing/2014/main" id="{61491CEF-59DD-4CBA-9879-7A09CE72DFDD}"/>
                        </a:ext>
                      </a:extLst>
                    </p:cNvPr>
                    <p:cNvSpPr/>
                    <p:nvPr/>
                  </p:nvSpPr>
                  <p:spPr>
                    <a:xfrm>
                      <a:off x="8116031" y="5090856"/>
                      <a:ext cx="1323272" cy="275403"/>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ea typeface="黑体" pitchFamily="49" charset="-122"/>
                                    <a:cs typeface="+mn-cs"/>
                                  </a:rPr>
                                </m:ctrlPr>
                              </m:sSubPr>
                              <m:e>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ea typeface="黑体" pitchFamily="49" charset="-122"/>
                                    <a:cs typeface="+mn-cs"/>
                                  </a:rPr>
                                  <m:t>𝑉</m:t>
                                </m:r>
                              </m:e>
                              <m:sub>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ea typeface="黑体" pitchFamily="49" charset="-122"/>
                                    <a:cs typeface="+mn-cs"/>
                                  </a:rPr>
                                  <m:t>𝜋</m:t>
                                </m:r>
                              </m:sub>
                            </m:sSub>
                            <m:d>
                              <m:dPr>
                                <m:ctrlP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ea typeface="黑体" pitchFamily="49" charset="-122"/>
                                    <a:cs typeface="+mn-cs"/>
                                  </a:rPr>
                                </m:ctrlPr>
                              </m:dPr>
                              <m:e>
                                <m:sSub>
                                  <m:sSubPr>
                                    <m:ctrlP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ea typeface="黑体" pitchFamily="49" charset="-122"/>
                                        <a:cs typeface="+mn-cs"/>
                                      </a:rPr>
                                    </m:ctrlPr>
                                  </m:sSubPr>
                                  <m:e>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ea typeface="黑体" pitchFamily="49" charset="-122"/>
                                        <a:cs typeface="+mn-cs"/>
                                      </a:rPr>
                                      <m:t>𝑠</m:t>
                                    </m:r>
                                  </m:e>
                                  <m:sub>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ea typeface="黑体" pitchFamily="49" charset="-122"/>
                                        <a:cs typeface="+mn-cs"/>
                                      </a:rPr>
                                      <m:t>1</m:t>
                                    </m:r>
                                  </m:sub>
                                </m:sSub>
                              </m:e>
                            </m:d>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ea typeface="黑体" pitchFamily="49" charset="-122"/>
                                <a:cs typeface="+mn-cs"/>
                              </a:rPr>
                              <m:t>=</m:t>
                            </m:r>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ea typeface="黑体" pitchFamily="49" charset="-122"/>
                                <a:cs typeface="+mn-cs"/>
                              </a:rPr>
                              <m:t>0.1</m:t>
                            </m:r>
                          </m:oMath>
                        </m:oMathPara>
                      </a14:m>
                      <a:endParaRPr kumimoji="0" lang="zh-CN"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黑体" pitchFamily="49" charset="-122"/>
                        <a:cs typeface="Times New Roman" panose="02020603050405020304" pitchFamily="18" charset="0"/>
                      </a:endParaRPr>
                    </a:p>
                  </p:txBody>
                </p:sp>
              </mc:Choice>
              <mc:Fallback xmlns="">
                <p:sp>
                  <p:nvSpPr>
                    <p:cNvPr id="28" name="矩形 27">
                      <a:extLst>
                        <a:ext uri="{FF2B5EF4-FFF2-40B4-BE49-F238E27FC236}">
                          <a16:creationId xmlns:a16="http://schemas.microsoft.com/office/drawing/2014/main" id="{61491CEF-59DD-4CBA-9879-7A09CE72DFDD}"/>
                        </a:ext>
                      </a:extLst>
                    </p:cNvPr>
                    <p:cNvSpPr>
                      <a:spLocks noRot="1" noChangeAspect="1" noMove="1" noResize="1" noEditPoints="1" noAdjustHandles="1" noChangeArrowheads="1" noChangeShapeType="1" noTextEdit="1"/>
                    </p:cNvSpPr>
                    <p:nvPr/>
                  </p:nvSpPr>
                  <p:spPr>
                    <a:xfrm>
                      <a:off x="8116031" y="5090856"/>
                      <a:ext cx="1323272" cy="275403"/>
                    </a:xfrm>
                    <a:prstGeom prst="rect">
                      <a:avLst/>
                    </a:prstGeom>
                    <a:blipFill>
                      <a:blip r:embed="rId6"/>
                      <a:stretch>
                        <a:fillRect/>
                      </a:stretch>
                    </a:blipFill>
                  </p:spPr>
                  <p:txBody>
                    <a:bodyPr/>
                    <a:lstStyle/>
                    <a:p>
                      <a:r>
                        <a:rPr lang="zh-CN" altLang="en-US">
                          <a:noFill/>
                        </a:rPr>
                        <a:t> </a:t>
                      </a:r>
                    </a:p>
                  </p:txBody>
                </p:sp>
              </mc:Fallback>
            </mc:AlternateContent>
          </p:grpSp>
          <p:sp>
            <p:nvSpPr>
              <p:cNvPr id="25" name="箭头: 下 24">
                <a:extLst>
                  <a:ext uri="{FF2B5EF4-FFF2-40B4-BE49-F238E27FC236}">
                    <a16:creationId xmlns:a16="http://schemas.microsoft.com/office/drawing/2014/main" id="{AEF83D9C-7932-4BAD-B2FD-A8E552726693}"/>
                  </a:ext>
                </a:extLst>
              </p:cNvPr>
              <p:cNvSpPr/>
              <p:nvPr/>
            </p:nvSpPr>
            <p:spPr>
              <a:xfrm rot="10800000">
                <a:off x="7807387" y="4178510"/>
                <a:ext cx="252476" cy="431247"/>
              </a:xfrm>
              <a:prstGeom prst="downArrow">
                <a:avLst/>
              </a:prstGeom>
              <a:solidFill>
                <a:schemeClr val="accent2"/>
              </a:solidFill>
              <a:ln>
                <a:no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黑体" pitchFamily="49" charset="-122"/>
                  <a:cs typeface="Times New Roman" panose="02020603050405020304" pitchFamily="18" charset="0"/>
                </a:endParaRPr>
              </a:p>
            </p:txBody>
          </p:sp>
        </p:grpSp>
        <p:sp>
          <p:nvSpPr>
            <p:cNvPr id="22" name="箭头: 下 21">
              <a:extLst>
                <a:ext uri="{FF2B5EF4-FFF2-40B4-BE49-F238E27FC236}">
                  <a16:creationId xmlns:a16="http://schemas.microsoft.com/office/drawing/2014/main" id="{3904A067-C8D5-42D8-95B5-87867979FB7C}"/>
                </a:ext>
              </a:extLst>
            </p:cNvPr>
            <p:cNvSpPr/>
            <p:nvPr/>
          </p:nvSpPr>
          <p:spPr>
            <a:xfrm rot="10800000">
              <a:off x="9565418" y="6000076"/>
              <a:ext cx="263033" cy="397979"/>
            </a:xfrm>
            <a:prstGeom prst="downArrow">
              <a:avLst/>
            </a:prstGeom>
            <a:solidFill>
              <a:schemeClr val="accent2"/>
            </a:solidFill>
            <a:ln>
              <a:no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黑体" pitchFamily="49" charset="-122"/>
                <a:cs typeface="Times New Roman" panose="02020603050405020304" pitchFamily="18" charset="0"/>
              </a:endParaRPr>
            </a:p>
          </p:txBody>
        </p:sp>
      </p:grpSp>
      <mc:AlternateContent xmlns:mc="http://schemas.openxmlformats.org/markup-compatibility/2006" xmlns:a14="http://schemas.microsoft.com/office/drawing/2010/main">
        <mc:Choice Requires="a14">
          <p:sp>
            <p:nvSpPr>
              <p:cNvPr id="33" name="矩形 32">
                <a:extLst>
                  <a:ext uri="{FF2B5EF4-FFF2-40B4-BE49-F238E27FC236}">
                    <a16:creationId xmlns:a16="http://schemas.microsoft.com/office/drawing/2014/main" id="{2B68DC49-142C-4FCC-81C8-C667F91A4BF3}"/>
                  </a:ext>
                </a:extLst>
              </p:cNvPr>
              <p:cNvSpPr/>
              <p:nvPr/>
            </p:nvSpPr>
            <p:spPr>
              <a:xfrm>
                <a:off x="1238696" y="4337192"/>
                <a:ext cx="5411529" cy="156966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假设</a:t>
                </a:r>
                <a14:m>
                  <m:oMath xmlns:m="http://schemas.openxmlformats.org/officeDocument/2006/math">
                    <m:r>
                      <a:rPr kumimoji="0" lang="en-US" altLang="zh-CN" sz="1600" b="1" i="0"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𝛼</m:t>
                    </m:r>
                    <m:r>
                      <a:rPr kumimoji="0" lang="en-US" altLang="zh-CN" sz="1600" b="1" i="0"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=0.5</m:t>
                    </m:r>
                  </m:oMath>
                </a14:m>
                <a:r>
                  <a:rPr kumimoji="0" lang="zh-CN" altLang="en-US" sz="1600" b="1"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，更新</a:t>
                </a:r>
                <a14:m>
                  <m:oMath xmlns:m="http://schemas.openxmlformats.org/officeDocument/2006/math">
                    <m:sSub>
                      <m:sSubPr>
                        <m:ctrlPr>
                          <a:rPr kumimoji="0" lang="en-US" altLang="zh-CN" sz="1600" b="1" i="1"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ctrlPr>
                      </m:sSubPr>
                      <m:e>
                        <m:r>
                          <a:rPr kumimoji="0" lang="en-US" altLang="zh-CN" sz="1600" b="1" i="0"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𝑉</m:t>
                        </m:r>
                      </m:e>
                      <m:sub>
                        <m:r>
                          <a:rPr kumimoji="0" lang="en-US" altLang="zh-CN" sz="1600" b="1" i="0"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𝜋</m:t>
                        </m:r>
                      </m:sub>
                    </m:sSub>
                    <m:r>
                      <a:rPr kumimoji="0" lang="en-US" altLang="zh-CN" sz="1600" b="1" i="0"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sSub>
                      <m:sSubPr>
                        <m:ctrlPr>
                          <a:rPr kumimoji="0" lang="en-US" altLang="zh-CN" sz="1600" b="1" i="1"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ctrlPr>
                      </m:sSubPr>
                      <m:e>
                        <m:r>
                          <a:rPr kumimoji="0" lang="en-US" altLang="zh-CN" sz="1600" b="1" i="0"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𝑠</m:t>
                        </m:r>
                      </m:e>
                      <m:sub>
                        <m:r>
                          <a:rPr kumimoji="0" lang="en-US" altLang="zh-CN" sz="1600" b="1" i="0"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1</m:t>
                        </m:r>
                      </m:sub>
                    </m:sSub>
                    <m:r>
                      <a:rPr kumimoji="0" lang="en-US" altLang="zh-CN" sz="1600" b="1" i="0"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oMath>
                </a14:m>
                <a:r>
                  <a:rPr kumimoji="0" lang="zh-CN" altLang="en-US" sz="1600" b="1"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的值：</a:t>
                </a:r>
                <a:endParaRPr kumimoji="0" lang="en-US" altLang="zh-CN" sz="1600" b="1"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从</a:t>
                </a:r>
                <a14:m>
                  <m:oMath xmlns:m="http://schemas.openxmlformats.org/officeDocument/2006/math">
                    <m:r>
                      <a:rPr kumimoji="0" lang="en-US" altLang="zh-CN" sz="1600" b="1" i="0"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𝜋</m:t>
                    </m:r>
                    <m:r>
                      <a:rPr kumimoji="0" lang="en-US" altLang="zh-CN" sz="1600" b="1" i="0"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sSub>
                      <m:sSubPr>
                        <m:ctrlPr>
                          <a:rPr kumimoji="0" lang="en-US" altLang="zh-CN" sz="1600" b="1" i="1"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ctrlPr>
                      </m:sSubPr>
                      <m:e>
                        <m:r>
                          <a:rPr kumimoji="0" lang="en-US" altLang="zh-CN" sz="1600" b="1" i="0"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𝑠</m:t>
                        </m:r>
                      </m:e>
                      <m:sub>
                        <m:r>
                          <a:rPr kumimoji="0" lang="en-US" altLang="zh-CN" sz="1600" b="1" i="0"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1</m:t>
                        </m:r>
                      </m:sub>
                    </m:sSub>
                    <m:r>
                      <a:rPr kumimoji="0" lang="en-US" altLang="zh-CN" sz="1600" b="1" i="0"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oMath>
                </a14:m>
                <a:r>
                  <a:rPr kumimoji="0" lang="zh-CN" altLang="en-US" sz="1600" b="1"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 中采样得到动作</a:t>
                </a:r>
                <a14:m>
                  <m:oMath xmlns:m="http://schemas.openxmlformats.org/officeDocument/2006/math">
                    <m:r>
                      <a:rPr kumimoji="0" lang="en-US" altLang="zh-CN" sz="1600" b="1" i="0"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𝑎</m:t>
                    </m:r>
                    <m:r>
                      <a:rPr kumimoji="0" lang="en-US" altLang="zh-CN" sz="1600" b="1" i="0"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r>
                      <a:rPr kumimoji="0" lang="zh-CN" altLang="en-US" sz="1600" b="1" i="0"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上</m:t>
                    </m:r>
                  </m:oMath>
                </a14:m>
                <a:endParaRPr kumimoji="0" lang="en-US" altLang="zh-CN" sz="1600" b="1"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从</a:t>
                </a:r>
                <a14:m>
                  <m:oMath xmlns:m="http://schemas.openxmlformats.org/officeDocument/2006/math">
                    <m:r>
                      <a:rPr kumimoji="0" lang="en-US" altLang="zh-CN" sz="1600" b="1" i="0"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𝑃𝑟</m:t>
                    </m:r>
                    <m:r>
                      <a:rPr kumimoji="0" lang="en-US" altLang="zh-CN" sz="1600" b="1" i="0"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sSub>
                      <m:sSubPr>
                        <m:ctrlPr>
                          <a:rPr kumimoji="0" lang="en-US" altLang="zh-CN" sz="1600" b="1" i="1"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ctrlPr>
                      </m:sSubPr>
                      <m:e>
                        <m:r>
                          <a:rPr kumimoji="0" lang="en-US" altLang="zh-CN" sz="1600" b="1" i="0"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𝑠</m:t>
                        </m:r>
                      </m:e>
                      <m:sub>
                        <m:r>
                          <a:rPr kumimoji="0" lang="en-US" altLang="zh-CN" sz="1600" b="1" i="0"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1</m:t>
                        </m:r>
                      </m:sub>
                    </m:sSub>
                    <m:r>
                      <a:rPr kumimoji="0" lang="en-US" altLang="zh-CN" sz="1600" b="1" i="0"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r>
                      <a:rPr kumimoji="0" lang="zh-CN" altLang="en-US" sz="1600" b="1" i="0"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上</m:t>
                    </m:r>
                    <m:r>
                      <a:rPr kumimoji="0" lang="en-US" altLang="zh-CN" sz="1600" b="1" i="0"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oMath>
                </a14:m>
                <a:r>
                  <a:rPr kumimoji="0" lang="zh-CN" altLang="en-US" sz="1600" b="1"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中采样得到</a:t>
                </a:r>
                <a14:m>
                  <m:oMath xmlns:m="http://schemas.openxmlformats.org/officeDocument/2006/math">
                    <m:r>
                      <a:rPr kumimoji="0" lang="zh-CN" altLang="en-US" sz="1600" b="1" i="0" u="none" strike="noStrike" kern="1200" cap="none" spc="0" normalizeH="0" baseline="0" noProof="0" dirty="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下一步状态</m:t>
                    </m:r>
                    <m:sSup>
                      <m:sSupPr>
                        <m:ctrlPr>
                          <a:rPr kumimoji="0" lang="en-US" altLang="zh-CN" sz="1600" b="1" i="1"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ctrlPr>
                      </m:sSupPr>
                      <m:e>
                        <m:r>
                          <a:rPr kumimoji="0" lang="en-US" altLang="zh-CN" sz="1600" b="1" i="0"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𝑠</m:t>
                        </m:r>
                      </m:e>
                      <m:sup>
                        <m:r>
                          <a:rPr kumimoji="0" lang="en-US" altLang="zh-CN" sz="1600" b="1" i="0"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sup>
                    </m:sSup>
                    <m:r>
                      <a:rPr kumimoji="0" lang="en-US" altLang="zh-CN" sz="1600" b="1" i="0"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sSub>
                      <m:sSubPr>
                        <m:ctrlPr>
                          <a:rPr kumimoji="0" lang="en-US" altLang="zh-CN" sz="1600" b="1" i="1"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ctrlPr>
                      </m:sSubPr>
                      <m:e>
                        <m:r>
                          <a:rPr kumimoji="0" lang="en-US" altLang="zh-CN" sz="1600" b="1" i="0"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𝑠</m:t>
                        </m:r>
                      </m:e>
                      <m:sub>
                        <m:r>
                          <a:rPr kumimoji="0" lang="en-US" altLang="zh-CN" sz="1600" b="1" i="0"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4</m:t>
                        </m:r>
                      </m:sub>
                    </m:sSub>
                  </m:oMath>
                </a14:m>
                <a:endParaRPr kumimoji="0" lang="en-US" altLang="zh-CN" sz="1600" b="1"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600" b="1"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CN" sz="1600" b="1" i="1"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ctrlPr>
                        </m:sSubPr>
                        <m:e>
                          <m:r>
                            <a:rPr kumimoji="0" lang="en-US" altLang="zh-CN" sz="1600" b="1" i="0"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𝑉</m:t>
                          </m:r>
                        </m:e>
                        <m:sub>
                          <m:r>
                            <a:rPr kumimoji="0" lang="en-US" altLang="zh-CN" sz="1600" b="1" i="0"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𝜋</m:t>
                          </m:r>
                        </m:sub>
                      </m:sSub>
                      <m:d>
                        <m:dPr>
                          <m:ctrlPr>
                            <a:rPr kumimoji="0" lang="en-US" altLang="zh-CN" sz="1600" b="1" i="1"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ctrlPr>
                        </m:dPr>
                        <m:e>
                          <m:sSub>
                            <m:sSubPr>
                              <m:ctrlPr>
                                <a:rPr kumimoji="0" lang="en-US" altLang="zh-CN" sz="1600" b="1" i="1"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ctrlPr>
                            </m:sSubPr>
                            <m:e>
                              <m:r>
                                <a:rPr kumimoji="0" lang="en-US" altLang="zh-CN" sz="1600" b="1" i="0"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𝑠</m:t>
                              </m:r>
                            </m:e>
                            <m:sub>
                              <m:r>
                                <a:rPr kumimoji="0" lang="en-US" altLang="zh-CN" sz="1600" b="1" i="0"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1</m:t>
                              </m:r>
                            </m:sub>
                          </m:sSub>
                        </m:e>
                      </m:d>
                      <m:r>
                        <a:rPr kumimoji="0" lang="en-US" altLang="zh-CN" sz="1600" b="1" i="0"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sSub>
                        <m:sSubPr>
                          <m:ctrlPr>
                            <a:rPr kumimoji="0" lang="en-US" altLang="zh-CN" sz="1600" b="1" i="1"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ctrlPr>
                        </m:sSubPr>
                        <m:e>
                          <m:r>
                            <a:rPr kumimoji="0" lang="en-US" altLang="zh-CN" sz="1600" b="1" i="0"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𝑉</m:t>
                          </m:r>
                        </m:e>
                        <m:sub>
                          <m:r>
                            <a:rPr kumimoji="0" lang="en-US" altLang="zh-CN" sz="1600" b="1" i="0"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𝜋</m:t>
                          </m:r>
                        </m:sub>
                      </m:sSub>
                      <m:d>
                        <m:dPr>
                          <m:ctrlPr>
                            <a:rPr kumimoji="0" lang="en-US" altLang="zh-CN" sz="1600" b="1" i="1"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ctrlPr>
                        </m:dPr>
                        <m:e>
                          <m:sSub>
                            <m:sSubPr>
                              <m:ctrlPr>
                                <a:rPr kumimoji="0" lang="en-US" altLang="zh-CN" sz="1600" b="1" i="1"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ctrlPr>
                            </m:sSubPr>
                            <m:e>
                              <m:r>
                                <a:rPr kumimoji="0" lang="en-US" altLang="zh-CN" sz="1600" b="1" i="0"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𝑠</m:t>
                              </m:r>
                            </m:e>
                            <m:sub>
                              <m:r>
                                <a:rPr kumimoji="0" lang="en-US" altLang="zh-CN" sz="1600" b="1" i="0"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1</m:t>
                              </m:r>
                            </m:sub>
                          </m:sSub>
                        </m:e>
                      </m:d>
                      <m:r>
                        <a:rPr kumimoji="0" lang="en-US" altLang="zh-CN" sz="1600" b="1" i="0"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r>
                        <a:rPr kumimoji="0" lang="en-US" altLang="zh-CN" sz="1600" b="1" i="0"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𝛼</m:t>
                      </m:r>
                      <m:r>
                        <a:rPr kumimoji="0" lang="en-US" altLang="zh-CN" sz="1600" b="1" i="0"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r>
                        <a:rPr kumimoji="0" lang="en-US" altLang="zh-CN" sz="1600" b="1" i="0"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𝑅</m:t>
                      </m:r>
                      <m:d>
                        <m:dPr>
                          <m:ctrlPr>
                            <a:rPr kumimoji="0" lang="en-US" altLang="zh-CN" sz="1600" b="1" i="1"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ctrlPr>
                        </m:dPr>
                        <m:e>
                          <m:sSub>
                            <m:sSubPr>
                              <m:ctrlPr>
                                <a:rPr kumimoji="0" lang="en-US" altLang="zh-CN" sz="1600" b="1" i="1"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ctrlPr>
                            </m:sSubPr>
                            <m:e>
                              <m:r>
                                <a:rPr kumimoji="0" lang="en-US" altLang="zh-CN" sz="1600" b="1" i="0"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𝑠</m:t>
                              </m:r>
                            </m:e>
                            <m:sub>
                              <m:r>
                                <a:rPr kumimoji="0" lang="en-US" altLang="zh-CN" sz="1600" b="1" i="0"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1</m:t>
                              </m:r>
                            </m:sub>
                          </m:sSub>
                          <m:r>
                            <a:rPr kumimoji="0" lang="en-US" altLang="zh-CN" sz="1600" b="1" i="0"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r>
                            <a:rPr kumimoji="0" lang="zh-CN" altLang="en-US" sz="1600" b="1" i="0"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上</m:t>
                          </m:r>
                          <m:r>
                            <a:rPr kumimoji="0" lang="en-US" altLang="zh-CN" sz="1600" b="1" i="0"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sSub>
                            <m:sSubPr>
                              <m:ctrlPr>
                                <a:rPr kumimoji="0" lang="en-US" altLang="zh-CN" sz="1600" b="1" i="1"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ctrlPr>
                            </m:sSubPr>
                            <m:e>
                              <m:r>
                                <a:rPr kumimoji="0" lang="en-US" altLang="zh-CN" sz="1600" b="1" i="0"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𝑠</m:t>
                              </m:r>
                            </m:e>
                            <m:sub>
                              <m:r>
                                <a:rPr kumimoji="0" lang="en-US" altLang="zh-CN" sz="1600" b="1" i="0"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4</m:t>
                              </m:r>
                            </m:sub>
                          </m:sSub>
                        </m:e>
                      </m:d>
                      <m:r>
                        <a:rPr kumimoji="0" lang="en-US" altLang="zh-CN" sz="1600" b="1" i="0"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r>
                        <a:rPr kumimoji="0" lang="en-US" altLang="zh-CN" sz="1600" b="1" i="0"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𝛾</m:t>
                      </m:r>
                      <m:sSub>
                        <m:sSubPr>
                          <m:ctrlPr>
                            <a:rPr kumimoji="0" lang="en-US" altLang="zh-CN" sz="1600" b="1" i="1"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ctrlPr>
                        </m:sSubPr>
                        <m:e>
                          <m:r>
                            <a:rPr kumimoji="0" lang="en-US" altLang="zh-CN" sz="1600" b="1" i="0"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𝑉</m:t>
                          </m:r>
                        </m:e>
                        <m:sub>
                          <m:r>
                            <a:rPr kumimoji="0" lang="en-US" altLang="zh-CN" sz="1600" b="1" i="0"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𝜋</m:t>
                          </m:r>
                        </m:sub>
                      </m:sSub>
                      <m:d>
                        <m:dPr>
                          <m:ctrlPr>
                            <a:rPr kumimoji="0" lang="en-US" altLang="zh-CN" sz="1600" b="1" i="1"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ctrlPr>
                        </m:dPr>
                        <m:e>
                          <m:sSub>
                            <m:sSubPr>
                              <m:ctrlPr>
                                <a:rPr kumimoji="0" lang="en-US" altLang="zh-CN" sz="1600" b="1" i="1"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ctrlPr>
                            </m:sSubPr>
                            <m:e>
                              <m:r>
                                <a:rPr kumimoji="0" lang="en-US" altLang="zh-CN" sz="1600" b="1" i="0"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𝑠</m:t>
                              </m:r>
                            </m:e>
                            <m:sub>
                              <m:r>
                                <a:rPr kumimoji="0" lang="en-US" altLang="zh-CN" sz="1600" b="1" i="0"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4</m:t>
                              </m:r>
                            </m:sub>
                          </m:sSub>
                        </m:e>
                      </m:d>
                      <m:r>
                        <a:rPr kumimoji="0" lang="en-US" altLang="zh-CN" sz="1600" b="1" i="0"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sSub>
                        <m:sSubPr>
                          <m:ctrlPr>
                            <a:rPr kumimoji="0" lang="en-US" altLang="zh-CN" sz="1600" b="1" i="1"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ctrlPr>
                        </m:sSubPr>
                        <m:e>
                          <m:r>
                            <a:rPr kumimoji="0" lang="en-US" altLang="zh-CN" sz="1600" b="1" i="0"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𝑉</m:t>
                          </m:r>
                        </m:e>
                        <m:sub>
                          <m:r>
                            <a:rPr kumimoji="0" lang="en-US" altLang="zh-CN" sz="1600" b="1" i="0"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𝜋</m:t>
                          </m:r>
                        </m:sub>
                      </m:sSub>
                      <m:d>
                        <m:dPr>
                          <m:ctrlPr>
                            <a:rPr kumimoji="0" lang="en-US" altLang="zh-CN" sz="1600" b="1" i="1"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ctrlPr>
                        </m:dPr>
                        <m:e>
                          <m:sSub>
                            <m:sSubPr>
                              <m:ctrlPr>
                                <a:rPr kumimoji="0" lang="en-US" altLang="zh-CN" sz="1600" b="1" i="1"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ctrlPr>
                            </m:sSubPr>
                            <m:e>
                              <m:r>
                                <a:rPr kumimoji="0" lang="en-US" altLang="zh-CN" sz="1600" b="1" i="0"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𝑠</m:t>
                              </m:r>
                            </m:e>
                            <m:sub>
                              <m:r>
                                <a:rPr kumimoji="0" lang="en-US" altLang="zh-CN" sz="1600" b="1" i="0"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1</m:t>
                              </m:r>
                            </m:sub>
                          </m:sSub>
                        </m:e>
                      </m:d>
                      <m:r>
                        <a:rPr kumimoji="0" lang="en-US" altLang="zh-CN" sz="1600" b="1" i="0"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oMath>
                  </m:oMathPara>
                </a14:m>
                <a:endParaRPr kumimoji="0" lang="en-US" altLang="zh-CN" sz="1600" b="1"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               </a:t>
                </a:r>
                <a14:m>
                  <m:oMath xmlns:m="http://schemas.openxmlformats.org/officeDocument/2006/math">
                    <m:r>
                      <a:rPr kumimoji="0" lang="en-US" altLang="zh-CN" sz="1600" b="1" i="0"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=0.1+0.5×[0+0.99×0.3−0.1]=0.199</m:t>
                    </m:r>
                  </m:oMath>
                </a14:m>
                <a:endParaRPr kumimoji="0" lang="en-US" altLang="zh-CN" sz="1600" b="1"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xmlns="">
          <p:sp>
            <p:nvSpPr>
              <p:cNvPr id="33" name="矩形 32">
                <a:extLst>
                  <a:ext uri="{FF2B5EF4-FFF2-40B4-BE49-F238E27FC236}">
                    <a16:creationId xmlns:a16="http://schemas.microsoft.com/office/drawing/2014/main" id="{2B68DC49-142C-4FCC-81C8-C667F91A4BF3}"/>
                  </a:ext>
                </a:extLst>
              </p:cNvPr>
              <p:cNvSpPr>
                <a:spLocks noRot="1" noChangeAspect="1" noMove="1" noResize="1" noEditPoints="1" noAdjustHandles="1" noChangeArrowheads="1" noChangeShapeType="1" noTextEdit="1"/>
              </p:cNvSpPr>
              <p:nvPr/>
            </p:nvSpPr>
            <p:spPr>
              <a:xfrm>
                <a:off x="1238696" y="4337192"/>
                <a:ext cx="5411529" cy="1569660"/>
              </a:xfrm>
              <a:prstGeom prst="rect">
                <a:avLst/>
              </a:prstGeom>
              <a:blipFill>
                <a:blip r:embed="rId7"/>
                <a:stretch>
                  <a:fillRect l="-563" t="-775" b="-1550"/>
                </a:stretch>
              </a:blipFill>
            </p:spPr>
            <p:txBody>
              <a:bodyPr/>
              <a:lstStyle/>
              <a:p>
                <a:r>
                  <a:rPr lang="zh-CN" altLang="en-US">
                    <a:noFill/>
                  </a:rPr>
                  <a:t> </a:t>
                </a:r>
              </a:p>
            </p:txBody>
          </p:sp>
        </mc:Fallback>
      </mc:AlternateContent>
      <p:cxnSp>
        <p:nvCxnSpPr>
          <p:cNvPr id="34" name="直接箭头连接符 33">
            <a:extLst>
              <a:ext uri="{FF2B5EF4-FFF2-40B4-BE49-F238E27FC236}">
                <a16:creationId xmlns:a16="http://schemas.microsoft.com/office/drawing/2014/main" id="{7D7A6778-65BB-41E4-ABD5-02EBF566ADA8}"/>
              </a:ext>
            </a:extLst>
          </p:cNvPr>
          <p:cNvCxnSpPr>
            <a:cxnSpLocks/>
          </p:cNvCxnSpPr>
          <p:nvPr/>
        </p:nvCxnSpPr>
        <p:spPr>
          <a:xfrm>
            <a:off x="8878006" y="4243141"/>
            <a:ext cx="0" cy="2957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矩形 34">
                <a:extLst>
                  <a:ext uri="{FF2B5EF4-FFF2-40B4-BE49-F238E27FC236}">
                    <a16:creationId xmlns:a16="http://schemas.microsoft.com/office/drawing/2014/main" id="{871E24D1-EF95-4F9E-8FBE-F7DBFAB43E42}"/>
                  </a:ext>
                </a:extLst>
              </p:cNvPr>
              <p:cNvSpPr/>
              <p:nvPr/>
            </p:nvSpPr>
            <p:spPr>
              <a:xfrm>
                <a:off x="8635179" y="4547580"/>
                <a:ext cx="732893"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CN" sz="1600" b="0" i="1" u="none" strike="noStrike" kern="1200" cap="none" spc="0" normalizeH="0" baseline="0" noProof="0" smtClean="0">
                          <a:ln>
                            <a:noFill/>
                          </a:ln>
                          <a:solidFill>
                            <a:srgbClr val="FF0000"/>
                          </a:solidFill>
                          <a:effectLst/>
                          <a:uLnTx/>
                          <a:uFillTx/>
                          <a:latin typeface="Cambria Math" panose="02040503050406030204" pitchFamily="18" charset="0"/>
                          <a:ea typeface="黑体" pitchFamily="49" charset="-122"/>
                          <a:cs typeface="+mn-cs"/>
                        </a:rPr>
                        <m:t>0.199</m:t>
                      </m:r>
                    </m:oMath>
                  </m:oMathPara>
                </a14:m>
                <a:endParaRPr kumimoji="0" lang="zh-CN" altLang="en-US" sz="1600" b="0" i="0" u="none" strike="noStrike" kern="1200" cap="none" spc="0" normalizeH="0" baseline="0" noProof="0" dirty="0">
                  <a:ln>
                    <a:noFill/>
                  </a:ln>
                  <a:solidFill>
                    <a:srgbClr val="FF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mc:Choice>
        <mc:Fallback xmlns="">
          <p:sp>
            <p:nvSpPr>
              <p:cNvPr id="35" name="矩形 34">
                <a:extLst>
                  <a:ext uri="{FF2B5EF4-FFF2-40B4-BE49-F238E27FC236}">
                    <a16:creationId xmlns:a16="http://schemas.microsoft.com/office/drawing/2014/main" id="{871E24D1-EF95-4F9E-8FBE-F7DBFAB43E42}"/>
                  </a:ext>
                </a:extLst>
              </p:cNvPr>
              <p:cNvSpPr>
                <a:spLocks noRot="1" noChangeAspect="1" noMove="1" noResize="1" noEditPoints="1" noAdjustHandles="1" noChangeArrowheads="1" noChangeShapeType="1" noTextEdit="1"/>
              </p:cNvSpPr>
              <p:nvPr/>
            </p:nvSpPr>
            <p:spPr>
              <a:xfrm>
                <a:off x="8635179" y="4547580"/>
                <a:ext cx="732893" cy="338554"/>
              </a:xfrm>
              <a:prstGeom prst="rect">
                <a:avLst/>
              </a:prstGeom>
              <a:blipFill>
                <a:blip r:embed="rId8"/>
                <a:stretch>
                  <a:fillRect/>
                </a:stretch>
              </a:blipFill>
            </p:spPr>
            <p:txBody>
              <a:bodyPr/>
              <a:lstStyle/>
              <a:p>
                <a:r>
                  <a:rPr lang="zh-CN" altLang="en-US">
                    <a:noFill/>
                  </a:rPr>
                  <a:t> </a:t>
                </a:r>
              </a:p>
            </p:txBody>
          </p:sp>
        </mc:Fallback>
      </mc:AlternateContent>
      <p:sp>
        <p:nvSpPr>
          <p:cNvPr id="36" name="矩形 35">
            <a:extLst>
              <a:ext uri="{FF2B5EF4-FFF2-40B4-BE49-F238E27FC236}">
                <a16:creationId xmlns:a16="http://schemas.microsoft.com/office/drawing/2014/main" id="{D59E2067-1F66-4022-A5AB-498DD024C5C6}"/>
              </a:ext>
            </a:extLst>
          </p:cNvPr>
          <p:cNvSpPr/>
          <p:nvPr/>
        </p:nvSpPr>
        <p:spPr>
          <a:xfrm>
            <a:off x="6925994" y="4950013"/>
            <a:ext cx="4890868" cy="58477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zh-CN" sz="1600" b="1"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在对片段进行采样的同时，不断以上述方法更新当前状态的价值函数，不断迭代直到价值函数收敛为止。</a:t>
            </a:r>
          </a:p>
        </p:txBody>
      </p:sp>
    </p:spTree>
    <p:extLst>
      <p:ext uri="{BB962C8B-B14F-4D97-AF65-F5344CB8AC3E}">
        <p14:creationId xmlns:p14="http://schemas.microsoft.com/office/powerpoint/2010/main" val="3480612476"/>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583380" y="726948"/>
            <a:ext cx="7464387" cy="497934"/>
            <a:chOff x="4099943" y="2819853"/>
            <a:chExt cx="2570275" cy="497934"/>
          </a:xfrm>
        </p:grpSpPr>
        <p:sp>
          <p:nvSpPr>
            <p:cNvPr id="4" name="平行四边形 3"/>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5" name="平行四边形 4"/>
            <p:cNvSpPr/>
            <p:nvPr/>
          </p:nvSpPr>
          <p:spPr bwMode="auto">
            <a:xfrm>
              <a:off x="4122533" y="2819853"/>
              <a:ext cx="2547685"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6" name="矩形 5"/>
            <p:cNvSpPr/>
            <p:nvPr/>
          </p:nvSpPr>
          <p:spPr>
            <a:xfrm>
              <a:off x="4216534" y="2853798"/>
              <a:ext cx="2359684" cy="40011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prstClr val="black">
                      <a:lumMod val="95000"/>
                      <a:lumOff val="5000"/>
                    </a:prstClr>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策略评估：</a:t>
              </a:r>
              <a:r>
                <a:rPr kumimoji="0" lang="zh-CN" altLang="en-US" sz="2000" b="0" i="0" u="none" strike="noStrike" kern="1200" cap="none" spc="0" normalizeH="0" baseline="0" noProof="0" dirty="0">
                  <a:ln>
                    <a:noFill/>
                  </a:ln>
                  <a:solidFill>
                    <a:srgbClr val="0070C0"/>
                  </a:solidFill>
                  <a:effectLst/>
                  <a:uLnTx/>
                  <a:uFillTx/>
                  <a:latin typeface="Times New Roman" panose="02020603050405020304" pitchFamily="18" charset="0"/>
                  <a:ea typeface="黑体" panose="02010609060101010101" pitchFamily="49" charset="-122"/>
                  <a:cs typeface="Times New Roman" panose="02020603050405020304" pitchFamily="18" charset="0"/>
                </a:rPr>
                <a:t>基于价值的强化学习算法</a:t>
              </a:r>
            </a:p>
          </p:txBody>
        </p:sp>
      </p:grpSp>
      <p:sp>
        <p:nvSpPr>
          <p:cNvPr id="23" name="矩形 22">
            <a:extLst>
              <a:ext uri="{FF2B5EF4-FFF2-40B4-BE49-F238E27FC236}">
                <a16:creationId xmlns:a16="http://schemas.microsoft.com/office/drawing/2014/main" id="{6F77A2E9-3941-4386-A0DF-CDEBD25143F3}"/>
              </a:ext>
            </a:extLst>
          </p:cNvPr>
          <p:cNvSpPr/>
          <p:nvPr/>
        </p:nvSpPr>
        <p:spPr>
          <a:xfrm>
            <a:off x="852473" y="129010"/>
            <a:ext cx="2441694"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二、基于价值的强化学习</a:t>
            </a:r>
          </a:p>
        </p:txBody>
      </p:sp>
      <p:pic>
        <p:nvPicPr>
          <p:cNvPr id="2" name="图片 1">
            <a:extLst>
              <a:ext uri="{FF2B5EF4-FFF2-40B4-BE49-F238E27FC236}">
                <a16:creationId xmlns:a16="http://schemas.microsoft.com/office/drawing/2014/main" id="{5E40612E-05E3-4FBE-ADB3-A73207570049}"/>
              </a:ext>
            </a:extLst>
          </p:cNvPr>
          <p:cNvPicPr>
            <a:picLocks noChangeAspect="1"/>
          </p:cNvPicPr>
          <p:nvPr/>
        </p:nvPicPr>
        <p:blipFill>
          <a:blip r:embed="rId3"/>
          <a:stretch>
            <a:fillRect/>
          </a:stretch>
        </p:blipFill>
        <p:spPr>
          <a:xfrm>
            <a:off x="678255" y="2522755"/>
            <a:ext cx="4673840" cy="2264950"/>
          </a:xfrm>
          <a:prstGeom prst="rect">
            <a:avLst/>
          </a:prstGeom>
        </p:spPr>
      </p:pic>
      <p:sp>
        <p:nvSpPr>
          <p:cNvPr id="7" name="矩形 6">
            <a:extLst>
              <a:ext uri="{FF2B5EF4-FFF2-40B4-BE49-F238E27FC236}">
                <a16:creationId xmlns:a16="http://schemas.microsoft.com/office/drawing/2014/main" id="{DD6EE8E7-BC57-4253-A310-EE088D3A2392}"/>
              </a:ext>
            </a:extLst>
          </p:cNvPr>
          <p:cNvSpPr/>
          <p:nvPr/>
        </p:nvSpPr>
        <p:spPr>
          <a:xfrm>
            <a:off x="6020972" y="4547867"/>
            <a:ext cx="5097194" cy="126188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800" b="0" i="0" u="none" strike="noStrike" kern="1200" cap="none" spc="0" normalizeH="0" baseline="0" noProof="0" dirty="0">
              <a:ln>
                <a:noFill/>
              </a:ln>
              <a:solidFill>
                <a:srgbClr val="000000"/>
              </a:solidFill>
              <a:effectLst/>
              <a:uLnTx/>
              <a:uFillTx/>
              <a:latin typeface="汉仪玄宋.."/>
              <a:ea typeface="宋体" panose="02010600030101010101" pitchFamily="2" charset="-122"/>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在策略评估动态规划法的基础上，每次迭代只对一个状态进行策略评估和策略优化，就可以得到算法</a:t>
            </a:r>
            <a:r>
              <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6.5</a:t>
            </a:r>
            <a:r>
              <a:rPr kumimoji="0" lang="zh-CN"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，这个算法被称为价值迭代（</a:t>
            </a:r>
            <a:r>
              <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value iteration</a:t>
            </a:r>
            <a:r>
              <a:rPr kumimoji="0" lang="zh-CN"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）算法</a:t>
            </a:r>
          </a:p>
        </p:txBody>
      </p:sp>
      <p:pic>
        <p:nvPicPr>
          <p:cNvPr id="8" name="图片 7">
            <a:extLst>
              <a:ext uri="{FF2B5EF4-FFF2-40B4-BE49-F238E27FC236}">
                <a16:creationId xmlns:a16="http://schemas.microsoft.com/office/drawing/2014/main" id="{DB67C574-8779-486A-914A-0071215E74B6}"/>
              </a:ext>
            </a:extLst>
          </p:cNvPr>
          <p:cNvPicPr>
            <a:picLocks noChangeAspect="1"/>
          </p:cNvPicPr>
          <p:nvPr/>
        </p:nvPicPr>
        <p:blipFill>
          <a:blip r:embed="rId4"/>
          <a:stretch>
            <a:fillRect/>
          </a:stretch>
        </p:blipFill>
        <p:spPr>
          <a:xfrm>
            <a:off x="6096000" y="2555565"/>
            <a:ext cx="4645264" cy="2232140"/>
          </a:xfrm>
          <a:prstGeom prst="rect">
            <a:avLst/>
          </a:prstGeom>
        </p:spPr>
      </p:pic>
    </p:spTree>
    <p:extLst>
      <p:ext uri="{BB962C8B-B14F-4D97-AF65-F5344CB8AC3E}">
        <p14:creationId xmlns:p14="http://schemas.microsoft.com/office/powerpoint/2010/main" val="30876481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a:extLst>
              <a:ext uri="{FF2B5EF4-FFF2-40B4-BE49-F238E27FC236}">
                <a16:creationId xmlns:a16="http://schemas.microsoft.com/office/drawing/2014/main" id="{40D199F0-A918-4EED-AF6C-1FF084A1EF8E}"/>
              </a:ext>
            </a:extLst>
          </p:cNvPr>
          <p:cNvSpPr/>
          <p:nvPr/>
        </p:nvSpPr>
        <p:spPr>
          <a:xfrm>
            <a:off x="852473" y="129010"/>
            <a:ext cx="1826141"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mn-cs"/>
              </a:rPr>
              <a:t>三、知识图谱推理</a:t>
            </a:r>
            <a:endParaRPr kumimoji="0" lang="zh-CN" altLang="en-US" sz="16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p:sp>
        <p:nvSpPr>
          <p:cNvPr id="13" name="矩形 12">
            <a:extLst>
              <a:ext uri="{FF2B5EF4-FFF2-40B4-BE49-F238E27FC236}">
                <a16:creationId xmlns:a16="http://schemas.microsoft.com/office/drawing/2014/main" id="{80D03ACE-4753-4C03-81C2-0B0682E293ED}"/>
              </a:ext>
            </a:extLst>
          </p:cNvPr>
          <p:cNvSpPr/>
          <p:nvPr/>
        </p:nvSpPr>
        <p:spPr>
          <a:xfrm>
            <a:off x="1042555" y="735998"/>
            <a:ext cx="10254104" cy="609273"/>
          </a:xfrm>
          <a:prstGeom prst="rect">
            <a:avLst/>
          </a:prstGeom>
          <a:gradFill>
            <a:gsLst>
              <a:gs pos="37000">
                <a:srgbClr val="019196"/>
              </a:gs>
              <a:gs pos="100000">
                <a:schemeClr val="bg1"/>
              </a:gs>
              <a:gs pos="83000">
                <a:srgbClr val="81C7C9"/>
              </a:gs>
            </a:gsLst>
            <a:lin ang="12000000" scaled="0"/>
          </a:gradFill>
          <a:ln w="22225">
            <a:noFill/>
          </a:ln>
          <a:effectLst>
            <a:outerShdw blurRad="50800" dist="38100" dir="5400000" algn="l" rotWithShape="0">
              <a:schemeClr val="tx1">
                <a:lumMod val="85000"/>
                <a:lumOff val="15000"/>
                <a:alpha val="10000"/>
              </a:schemeClr>
            </a:outerShdw>
          </a:effectLst>
        </p:spPr>
        <p:txBody>
          <a:bodyPr anchor="ctr">
            <a:normAutofit/>
          </a:bodyPr>
          <a:lstStyle/>
          <a:p>
            <a:pPr marL="0" marR="0" lvl="0" indent="0" algn="ctr" defTabSz="914400" rtl="0" eaLnBrk="1" fontAlgn="auto" latinLnBrk="0" hangingPunct="1">
              <a:lnSpc>
                <a:spcPct val="90000"/>
              </a:lnSpc>
              <a:spcBef>
                <a:spcPct val="0"/>
              </a:spcBef>
              <a:spcAft>
                <a:spcPts val="0"/>
              </a:spcAft>
              <a:buClrTx/>
              <a:buSzTx/>
              <a:buFontTx/>
              <a:buNone/>
              <a:tabLst/>
              <a:defRPr/>
            </a:pPr>
            <a:endParaRPr kumimoji="0" lang="zh-CN" altLang="en-US" sz="1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9" name="矩形 18">
            <a:extLst>
              <a:ext uri="{FF2B5EF4-FFF2-40B4-BE49-F238E27FC236}">
                <a16:creationId xmlns:a16="http://schemas.microsoft.com/office/drawing/2014/main" id="{70711213-6A7F-41B7-83A4-ACBA1908F28E}"/>
              </a:ext>
            </a:extLst>
          </p:cNvPr>
          <p:cNvSpPr/>
          <p:nvPr/>
        </p:nvSpPr>
        <p:spPr>
          <a:xfrm>
            <a:off x="2708119" y="813717"/>
            <a:ext cx="8634380" cy="458908"/>
          </a:xfrm>
          <a:prstGeom prst="rect">
            <a:avLst/>
          </a:prstGeom>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FOIL</a:t>
            </a:r>
            <a:r>
              <a:rPr kumimoji="0" lang="zh-CN" altLang="zh-CN" sz="1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0" lang="en-US" altLang="zh-CN" sz="1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First Order Inductive Learner</a:t>
            </a:r>
            <a:r>
              <a:rPr kumimoji="0" lang="zh-CN" altLang="zh-CN" sz="1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）算法</a:t>
            </a:r>
            <a:endParaRPr kumimoji="0" lang="en-US" altLang="zh-CN" sz="1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id="{7748B6EA-AF73-4A46-AE0A-6262BB928BD3}"/>
                  </a:ext>
                </a:extLst>
              </p:cNvPr>
              <p:cNvSpPr/>
              <p:nvPr/>
            </p:nvSpPr>
            <p:spPr>
              <a:xfrm>
                <a:off x="4897978" y="2370172"/>
                <a:ext cx="7185594" cy="37029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CN" sz="1600" b="0" i="1" u="none" strike="noStrike" kern="1200" cap="none" spc="0" normalizeH="0" baseline="0" noProof="0" smtClean="0">
                          <a:ln>
                            <a:noFill/>
                          </a:ln>
                          <a:solidFill>
                            <a:prstClr val="black"/>
                          </a:solidFill>
                          <a:effectLst/>
                          <a:uLnTx/>
                          <a:uFillTx/>
                          <a:latin typeface="Cambria Math"/>
                          <a:cs typeface="+mn-cs"/>
                        </a:rPr>
                        <m:t>(∀</m:t>
                      </m:r>
                      <m:r>
                        <a:rPr kumimoji="0" lang="en-US" altLang="zh-CN" sz="1600" b="0" i="1" u="none" strike="noStrike" kern="1200" cap="none" spc="0" normalizeH="0" baseline="0" noProof="0" smtClean="0">
                          <a:ln>
                            <a:noFill/>
                          </a:ln>
                          <a:solidFill>
                            <a:prstClr val="black"/>
                          </a:solidFill>
                          <a:effectLst/>
                          <a:uLnTx/>
                          <a:uFillTx/>
                          <a:latin typeface="Cambria Math"/>
                          <a:cs typeface="+mn-cs"/>
                        </a:rPr>
                        <m:t>𝑥</m:t>
                      </m:r>
                      <m:r>
                        <a:rPr kumimoji="0" lang="en-US" altLang="zh-CN" sz="1600" b="0" i="1" u="none" strike="noStrike" kern="1200" cap="none" spc="0" normalizeH="0" baseline="0" noProof="0" smtClean="0">
                          <a:ln>
                            <a:noFill/>
                          </a:ln>
                          <a:solidFill>
                            <a:prstClr val="black"/>
                          </a:solidFill>
                          <a:effectLst/>
                          <a:uLnTx/>
                          <a:uFillTx/>
                          <a:latin typeface="Cambria Math"/>
                          <a:cs typeface="+mn-cs"/>
                        </a:rPr>
                        <m:t>)(∀</m:t>
                      </m:r>
                      <m:r>
                        <a:rPr kumimoji="0" lang="en-US" altLang="zh-CN" sz="1600" b="0" i="1" u="none" strike="noStrike" kern="1200" cap="none" spc="0" normalizeH="0" baseline="0" noProof="0" smtClean="0">
                          <a:ln>
                            <a:noFill/>
                          </a:ln>
                          <a:solidFill>
                            <a:prstClr val="black"/>
                          </a:solidFill>
                          <a:effectLst/>
                          <a:uLnTx/>
                          <a:uFillTx/>
                          <a:latin typeface="Cambria Math"/>
                          <a:cs typeface="+mn-cs"/>
                        </a:rPr>
                        <m:t>𝑦</m:t>
                      </m:r>
                      <m:r>
                        <a:rPr kumimoji="0" lang="en-US" altLang="zh-CN" sz="1600" b="0" i="1" u="none" strike="noStrike" kern="1200" cap="none" spc="0" normalizeH="0" baseline="0" noProof="0" smtClean="0">
                          <a:ln>
                            <a:noFill/>
                          </a:ln>
                          <a:solidFill>
                            <a:prstClr val="black"/>
                          </a:solidFill>
                          <a:effectLst/>
                          <a:uLnTx/>
                          <a:uFillTx/>
                          <a:latin typeface="Cambria Math"/>
                          <a:cs typeface="+mn-cs"/>
                        </a:rPr>
                        <m:t>)(∀</m:t>
                      </m:r>
                      <m:r>
                        <a:rPr kumimoji="0" lang="en-US" altLang="zh-CN" sz="1600" b="0" i="1" u="none" strike="noStrike" kern="1200" cap="none" spc="0" normalizeH="0" baseline="0" noProof="0" smtClean="0">
                          <a:ln>
                            <a:noFill/>
                          </a:ln>
                          <a:solidFill>
                            <a:prstClr val="black"/>
                          </a:solidFill>
                          <a:effectLst/>
                          <a:uLnTx/>
                          <a:uFillTx/>
                          <a:latin typeface="Cambria Math"/>
                          <a:cs typeface="+mn-cs"/>
                        </a:rPr>
                        <m:t>𝑧</m:t>
                      </m:r>
                      <m:r>
                        <a:rPr kumimoji="0" lang="en-US" altLang="zh-CN" sz="1600" b="0" i="1" u="none" strike="noStrike" kern="1200" cap="none" spc="0" normalizeH="0" baseline="0" noProof="0" smtClean="0">
                          <a:ln>
                            <a:noFill/>
                          </a:ln>
                          <a:solidFill>
                            <a:prstClr val="black"/>
                          </a:solidFill>
                          <a:effectLst/>
                          <a:uLnTx/>
                          <a:uFillTx/>
                          <a:latin typeface="Cambria Math"/>
                          <a:cs typeface="+mn-cs"/>
                        </a:rPr>
                        <m:t>)</m:t>
                      </m:r>
                      <m:d>
                        <m:dPr>
                          <m:ctrlPr>
                            <a:rPr kumimoji="0" lang="zh-CN"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ctrlPr>
                        </m:dPr>
                        <m:e>
                          <m:r>
                            <a:rPr kumimoji="0" lang="en-US" altLang="zh-CN" sz="1600" b="0" i="1" u="none" strike="noStrike" kern="1200" cap="none" spc="0" normalizeH="0" baseline="0" noProof="0">
                              <a:ln>
                                <a:noFill/>
                              </a:ln>
                              <a:solidFill>
                                <a:prstClr val="black"/>
                              </a:solidFill>
                              <a:effectLst/>
                              <a:uLnTx/>
                              <a:uFillTx/>
                              <a:latin typeface="Cambria Math"/>
                              <a:cs typeface="+mn-cs"/>
                            </a:rPr>
                            <m:t>𝑀𝑜𝑡h𝑒𝑟</m:t>
                          </m:r>
                          <m:d>
                            <m:dPr>
                              <m:ctrlPr>
                                <a:rPr kumimoji="0" lang="zh-CN"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ctrlPr>
                            </m:dPr>
                            <m:e>
                              <m:r>
                                <a:rPr kumimoji="0" lang="en-US" altLang="zh-CN" sz="1600" b="0" i="1" u="none" strike="noStrike" kern="1200" cap="none" spc="0" normalizeH="0" baseline="0" noProof="0" smtClean="0">
                                  <a:ln>
                                    <a:noFill/>
                                  </a:ln>
                                  <a:solidFill>
                                    <a:prstClr val="black"/>
                                  </a:solidFill>
                                  <a:effectLst/>
                                  <a:uLnTx/>
                                  <a:uFillTx/>
                                  <a:latin typeface="Cambria Math"/>
                                  <a:cs typeface="+mn-cs"/>
                                </a:rPr>
                                <m:t>𝑧</m:t>
                              </m:r>
                              <m:r>
                                <a:rPr kumimoji="0" lang="en-US" altLang="zh-CN" sz="1600" b="0" i="1" u="none" strike="noStrike" kern="1200" cap="none" spc="0" normalizeH="0" baseline="0" noProof="0">
                                  <a:ln>
                                    <a:noFill/>
                                  </a:ln>
                                  <a:solidFill>
                                    <a:prstClr val="black"/>
                                  </a:solidFill>
                                  <a:effectLst/>
                                  <a:uLnTx/>
                                  <a:uFillTx/>
                                  <a:latin typeface="Cambria Math"/>
                                  <a:cs typeface="+mn-cs"/>
                                </a:rPr>
                                <m:t>, </m:t>
                              </m:r>
                              <m:r>
                                <a:rPr kumimoji="0" lang="en-US" altLang="zh-CN" sz="1600" b="0" i="1" u="none" strike="noStrike" kern="1200" cap="none" spc="0" normalizeH="0" baseline="0" noProof="0">
                                  <a:ln>
                                    <a:noFill/>
                                  </a:ln>
                                  <a:solidFill>
                                    <a:prstClr val="black"/>
                                  </a:solidFill>
                                  <a:effectLst/>
                                  <a:uLnTx/>
                                  <a:uFillTx/>
                                  <a:latin typeface="Cambria Math"/>
                                  <a:cs typeface="+mn-cs"/>
                                </a:rPr>
                                <m:t>𝑦</m:t>
                              </m:r>
                            </m:e>
                          </m:d>
                          <m:r>
                            <a:rPr kumimoji="0" lang="en-US" altLang="zh-CN" sz="1600" b="0" i="1" u="none" strike="noStrike" kern="1200" cap="none" spc="0" normalizeH="0" baseline="0" noProof="0">
                              <a:ln>
                                <a:noFill/>
                              </a:ln>
                              <a:solidFill>
                                <a:prstClr val="black"/>
                              </a:solidFill>
                              <a:effectLst/>
                              <a:uLnTx/>
                              <a:uFillTx/>
                              <a:latin typeface="Cambria Math"/>
                              <a:cs typeface="+mn-cs"/>
                            </a:rPr>
                            <m:t>∧</m:t>
                          </m:r>
                          <m:r>
                            <a:rPr kumimoji="0" lang="en-US" altLang="zh-CN" sz="1600" b="0" i="0" u="none" strike="noStrike" kern="1200" cap="none" spc="0" normalizeH="0" baseline="0" noProof="0">
                              <a:ln>
                                <a:noFill/>
                              </a:ln>
                              <a:solidFill>
                                <a:prstClr val="black"/>
                              </a:solidFill>
                              <a:effectLst/>
                              <a:uLnTx/>
                              <a:uFillTx/>
                              <a:latin typeface="Cambria Math"/>
                              <a:cs typeface="+mn-cs"/>
                            </a:rPr>
                            <m:t> </m:t>
                          </m:r>
                          <m:r>
                            <a:rPr kumimoji="0" lang="en-US" altLang="zh-CN" sz="1600" b="0" i="1" u="none" strike="noStrike" kern="1200" cap="none" spc="0" normalizeH="0" baseline="0" noProof="0">
                              <a:ln>
                                <a:noFill/>
                              </a:ln>
                              <a:solidFill>
                                <a:prstClr val="black"/>
                              </a:solidFill>
                              <a:effectLst/>
                              <a:uLnTx/>
                              <a:uFillTx/>
                              <a:latin typeface="Cambria Math"/>
                              <a:cs typeface="+mn-cs"/>
                            </a:rPr>
                            <m:t>𝐶𝑜𝑢𝑝𝑙𝑒</m:t>
                          </m:r>
                          <m:d>
                            <m:dPr>
                              <m:ctrlPr>
                                <a:rPr kumimoji="0" lang="zh-CN"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ctrlPr>
                            </m:dPr>
                            <m:e>
                              <m:r>
                                <a:rPr kumimoji="0" lang="en-US" altLang="zh-CN" sz="1600" b="0" i="1" u="none" strike="noStrike" kern="1200" cap="none" spc="0" normalizeH="0" baseline="0" noProof="0">
                                  <a:ln>
                                    <a:noFill/>
                                  </a:ln>
                                  <a:solidFill>
                                    <a:prstClr val="black"/>
                                  </a:solidFill>
                                  <a:effectLst/>
                                  <a:uLnTx/>
                                  <a:uFillTx/>
                                  <a:latin typeface="Cambria Math"/>
                                  <a:cs typeface="+mn-cs"/>
                                </a:rPr>
                                <m:t>𝑥</m:t>
                              </m:r>
                              <m:r>
                                <a:rPr kumimoji="0" lang="en-US" altLang="zh-CN" sz="1600" b="0" i="1" u="none" strike="noStrike" kern="1200" cap="none" spc="0" normalizeH="0" baseline="0" noProof="0">
                                  <a:ln>
                                    <a:noFill/>
                                  </a:ln>
                                  <a:solidFill>
                                    <a:prstClr val="black"/>
                                  </a:solidFill>
                                  <a:effectLst/>
                                  <a:uLnTx/>
                                  <a:uFillTx/>
                                  <a:latin typeface="Cambria Math"/>
                                  <a:cs typeface="+mn-cs"/>
                                </a:rPr>
                                <m:t>,</m:t>
                              </m:r>
                              <m:r>
                                <a:rPr kumimoji="0" lang="en-US" altLang="zh-CN" sz="1600" b="0" i="1" u="none" strike="noStrike" kern="1200" cap="none" spc="0" normalizeH="0" baseline="0" noProof="0">
                                  <a:ln>
                                    <a:noFill/>
                                  </a:ln>
                                  <a:solidFill>
                                    <a:prstClr val="black"/>
                                  </a:solidFill>
                                  <a:effectLst/>
                                  <a:uLnTx/>
                                  <a:uFillTx/>
                                  <a:latin typeface="Cambria Math"/>
                                  <a:cs typeface="+mn-cs"/>
                                </a:rPr>
                                <m:t>𝑧</m:t>
                              </m:r>
                            </m:e>
                          </m:d>
                          <m:r>
                            <a:rPr kumimoji="0" lang="en-US" altLang="zh-CN" sz="1600" b="0" i="1" u="none" strike="noStrike" kern="1200" cap="none" spc="0" normalizeH="0" baseline="0" noProof="0">
                              <a:ln>
                                <a:noFill/>
                              </a:ln>
                              <a:solidFill>
                                <a:prstClr val="black"/>
                              </a:solidFill>
                              <a:effectLst/>
                              <a:uLnTx/>
                              <a:uFillTx/>
                              <a:latin typeface="Cambria Math"/>
                              <a:cs typeface="+mn-cs"/>
                            </a:rPr>
                            <m:t>→</m:t>
                          </m:r>
                          <m:r>
                            <a:rPr kumimoji="0" lang="en-US" altLang="zh-CN" sz="1600" b="0" i="1" u="none" strike="noStrike" kern="1200" cap="none" spc="0" normalizeH="0" baseline="0" noProof="0">
                              <a:ln>
                                <a:noFill/>
                              </a:ln>
                              <a:solidFill>
                                <a:prstClr val="black"/>
                              </a:solidFill>
                              <a:effectLst/>
                              <a:uLnTx/>
                              <a:uFillTx/>
                              <a:latin typeface="Cambria Math"/>
                              <a:cs typeface="+mn-cs"/>
                            </a:rPr>
                            <m:t>𝐹𝑎𝑡h𝑒𝑟</m:t>
                          </m:r>
                          <m:d>
                            <m:dPr>
                              <m:ctrlPr>
                                <a:rPr kumimoji="0" lang="zh-CN"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ctrlPr>
                            </m:dPr>
                            <m:e>
                              <m:r>
                                <a:rPr kumimoji="0" lang="en-US" altLang="zh-CN" sz="1600" b="0" i="1" u="none" strike="noStrike" kern="1200" cap="none" spc="0" normalizeH="0" baseline="0" noProof="0" smtClean="0">
                                  <a:ln>
                                    <a:noFill/>
                                  </a:ln>
                                  <a:solidFill>
                                    <a:prstClr val="black"/>
                                  </a:solidFill>
                                  <a:effectLst/>
                                  <a:uLnTx/>
                                  <a:uFillTx/>
                                  <a:latin typeface="Cambria Math"/>
                                  <a:cs typeface="+mn-cs"/>
                                </a:rPr>
                                <m:t>𝑥</m:t>
                              </m:r>
                              <m:r>
                                <a:rPr kumimoji="0" lang="en-US" altLang="zh-CN" sz="1600" b="0" i="1" u="none" strike="noStrike" kern="1200" cap="none" spc="0" normalizeH="0" baseline="0" noProof="0">
                                  <a:ln>
                                    <a:noFill/>
                                  </a:ln>
                                  <a:solidFill>
                                    <a:prstClr val="black"/>
                                  </a:solidFill>
                                  <a:effectLst/>
                                  <a:uLnTx/>
                                  <a:uFillTx/>
                                  <a:latin typeface="Cambria Math"/>
                                  <a:cs typeface="+mn-cs"/>
                                </a:rPr>
                                <m:t>, </m:t>
                              </m:r>
                              <m:r>
                                <a:rPr kumimoji="0" lang="en-US" altLang="zh-CN" sz="1600" b="0" i="1" u="none" strike="noStrike" kern="1200" cap="none" spc="0" normalizeH="0" baseline="0" noProof="0">
                                  <a:ln>
                                    <a:noFill/>
                                  </a:ln>
                                  <a:solidFill>
                                    <a:prstClr val="black"/>
                                  </a:solidFill>
                                  <a:effectLst/>
                                  <a:uLnTx/>
                                  <a:uFillTx/>
                                  <a:latin typeface="Cambria Math"/>
                                  <a:cs typeface="+mn-cs"/>
                                </a:rPr>
                                <m:t>𝑦</m:t>
                              </m:r>
                            </m:e>
                          </m:d>
                        </m:e>
                      </m:d>
                    </m:oMath>
                  </m:oMathPara>
                </a14:m>
                <a:endParaRPr kumimoji="0" lang="zh-CN" altLang="zh-CN" sz="16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mc:Choice>
        <mc:Fallback xmlns="">
          <p:sp>
            <p:nvSpPr>
              <p:cNvPr id="12" name="矩形 11">
                <a:extLst>
                  <a:ext uri="{FF2B5EF4-FFF2-40B4-BE49-F238E27FC236}">
                    <a16:creationId xmlns:a16="http://schemas.microsoft.com/office/drawing/2014/main" id="{7748B6EA-AF73-4A46-AE0A-6262BB928BD3}"/>
                  </a:ext>
                </a:extLst>
              </p:cNvPr>
              <p:cNvSpPr>
                <a:spLocks noRot="1" noChangeAspect="1" noMove="1" noResize="1" noEditPoints="1" noAdjustHandles="1" noChangeArrowheads="1" noChangeShapeType="1" noTextEdit="1"/>
              </p:cNvSpPr>
              <p:nvPr/>
            </p:nvSpPr>
            <p:spPr>
              <a:xfrm>
                <a:off x="4897978" y="2370172"/>
                <a:ext cx="7185594" cy="370294"/>
              </a:xfrm>
              <a:prstGeom prst="rect">
                <a:avLst/>
              </a:prstGeom>
              <a:blipFill>
                <a:blip r:embed="rId5"/>
                <a:stretch>
                  <a:fillRect b="-6557"/>
                </a:stretch>
              </a:blipFill>
            </p:spPr>
            <p:txBody>
              <a:bodyPr/>
              <a:lstStyle/>
              <a:p>
                <a:r>
                  <a:rPr lang="zh-CN" altLang="en-US">
                    <a:noFill/>
                  </a:rPr>
                  <a:t> </a:t>
                </a:r>
              </a:p>
            </p:txBody>
          </p:sp>
        </mc:Fallback>
      </mc:AlternateContent>
      <p:cxnSp>
        <p:nvCxnSpPr>
          <p:cNvPr id="14" name="直接连接符 13">
            <a:extLst>
              <a:ext uri="{FF2B5EF4-FFF2-40B4-BE49-F238E27FC236}">
                <a16:creationId xmlns:a16="http://schemas.microsoft.com/office/drawing/2014/main" id="{6C23941E-D613-445D-8533-3F56764A0363}"/>
              </a:ext>
            </a:extLst>
          </p:cNvPr>
          <p:cNvCxnSpPr>
            <a:cxnSpLocks/>
          </p:cNvCxnSpPr>
          <p:nvPr/>
        </p:nvCxnSpPr>
        <p:spPr>
          <a:xfrm flipV="1">
            <a:off x="9691732" y="2853010"/>
            <a:ext cx="1577458" cy="9098"/>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15" name="上箭头 4">
            <a:extLst>
              <a:ext uri="{FF2B5EF4-FFF2-40B4-BE49-F238E27FC236}">
                <a16:creationId xmlns:a16="http://schemas.microsoft.com/office/drawing/2014/main" id="{0E1C9E88-FB84-494F-AB16-9DA776D85F77}"/>
              </a:ext>
            </a:extLst>
          </p:cNvPr>
          <p:cNvSpPr/>
          <p:nvPr/>
        </p:nvSpPr>
        <p:spPr>
          <a:xfrm>
            <a:off x="10399395" y="2950442"/>
            <a:ext cx="222177" cy="336644"/>
          </a:xfrm>
          <a:prstGeom prst="upArrow">
            <a:avLst/>
          </a:prstGeom>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dirty="0">
              <a:ln>
                <a:noFill/>
              </a:ln>
              <a:solidFill>
                <a:prstClr val="black"/>
              </a:solidFill>
              <a:effectLst/>
              <a:uLnTx/>
              <a:uFillTx/>
              <a:latin typeface="Calibri"/>
              <a:ea typeface="黑体" pitchFamily="49" charset="-122"/>
              <a:cs typeface="+mn-cs"/>
            </a:endParaRPr>
          </a:p>
        </p:txBody>
      </p:sp>
      <p:cxnSp>
        <p:nvCxnSpPr>
          <p:cNvPr id="16" name="直接连接符 15">
            <a:extLst>
              <a:ext uri="{FF2B5EF4-FFF2-40B4-BE49-F238E27FC236}">
                <a16:creationId xmlns:a16="http://schemas.microsoft.com/office/drawing/2014/main" id="{559F3E05-100C-47F6-AA16-66741722ADD3}"/>
              </a:ext>
            </a:extLst>
          </p:cNvPr>
          <p:cNvCxnSpPr>
            <a:cxnSpLocks/>
          </p:cNvCxnSpPr>
          <p:nvPr/>
        </p:nvCxnSpPr>
        <p:spPr>
          <a:xfrm>
            <a:off x="5886770" y="2824483"/>
            <a:ext cx="3422051"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17" name="上箭头 8">
            <a:extLst>
              <a:ext uri="{FF2B5EF4-FFF2-40B4-BE49-F238E27FC236}">
                <a16:creationId xmlns:a16="http://schemas.microsoft.com/office/drawing/2014/main" id="{9998619A-7DA2-4C5C-95F0-80D553C60150}"/>
              </a:ext>
            </a:extLst>
          </p:cNvPr>
          <p:cNvSpPr/>
          <p:nvPr/>
        </p:nvSpPr>
        <p:spPr>
          <a:xfrm>
            <a:off x="7354099" y="2876670"/>
            <a:ext cx="222177" cy="336644"/>
          </a:xfrm>
          <a:prstGeom prst="upArrow">
            <a:avLst/>
          </a:prstGeom>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dirty="0">
              <a:ln>
                <a:noFill/>
              </a:ln>
              <a:solidFill>
                <a:prstClr val="black"/>
              </a:solidFill>
              <a:effectLst/>
              <a:uLnTx/>
              <a:uFillTx/>
              <a:latin typeface="Calibri"/>
              <a:ea typeface="黑体" pitchFamily="49" charset="-122"/>
              <a:cs typeface="+mn-cs"/>
            </a:endParaRPr>
          </a:p>
        </p:txBody>
      </p:sp>
      <p:sp>
        <p:nvSpPr>
          <p:cNvPr id="18" name="矩形 17">
            <a:extLst>
              <a:ext uri="{FF2B5EF4-FFF2-40B4-BE49-F238E27FC236}">
                <a16:creationId xmlns:a16="http://schemas.microsoft.com/office/drawing/2014/main" id="{26447E86-D794-4A31-BEA8-8CCE10BB9C89}"/>
              </a:ext>
            </a:extLst>
          </p:cNvPr>
          <p:cNvSpPr/>
          <p:nvPr/>
        </p:nvSpPr>
        <p:spPr>
          <a:xfrm>
            <a:off x="9724306" y="3420549"/>
            <a:ext cx="1572353" cy="58477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目标谓词</a:t>
            </a:r>
            <a:endParaRPr kumimoji="0" lang="en-US" altLang="zh-CN" sz="16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a:t>
            </a:r>
            <a:r>
              <a:rPr kumimoji="0" lang="zh-CN" altLang="en-US" sz="16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已知</a:t>
            </a:r>
            <a:r>
              <a:rPr kumimoji="0" lang="en-US" altLang="zh-CN" sz="16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a:t>
            </a:r>
            <a:endParaRPr kumimoji="0" lang="zh-CN" altLang="en-US" sz="16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p:txBody>
      </p:sp>
      <p:sp>
        <p:nvSpPr>
          <p:cNvPr id="20" name="矩形 19">
            <a:extLst>
              <a:ext uri="{FF2B5EF4-FFF2-40B4-BE49-F238E27FC236}">
                <a16:creationId xmlns:a16="http://schemas.microsoft.com/office/drawing/2014/main" id="{32124FBB-36BC-48FD-9256-F8CC8C05EDEE}"/>
              </a:ext>
            </a:extLst>
          </p:cNvPr>
          <p:cNvSpPr/>
          <p:nvPr/>
        </p:nvSpPr>
        <p:spPr>
          <a:xfrm>
            <a:off x="6554376" y="3290781"/>
            <a:ext cx="1848693" cy="58477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前提约束谓词</a:t>
            </a:r>
            <a:endParaRPr kumimoji="0" lang="en-US" altLang="zh-CN" sz="16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a:t>
            </a:r>
            <a:r>
              <a:rPr kumimoji="0" lang="zh-CN" altLang="en-US" sz="16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学习得到</a:t>
            </a:r>
            <a:r>
              <a:rPr kumimoji="0" lang="en-US" altLang="zh-CN" sz="16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a:t>
            </a:r>
            <a:endParaRPr kumimoji="0" lang="zh-CN" altLang="en-US" sz="16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p:txBody>
      </p:sp>
      <p:sp>
        <p:nvSpPr>
          <p:cNvPr id="21" name="矩形 20">
            <a:extLst>
              <a:ext uri="{FF2B5EF4-FFF2-40B4-BE49-F238E27FC236}">
                <a16:creationId xmlns:a16="http://schemas.microsoft.com/office/drawing/2014/main" id="{4F5A7984-2067-48FD-9069-D4879D7773F4}"/>
              </a:ext>
            </a:extLst>
          </p:cNvPr>
          <p:cNvSpPr/>
          <p:nvPr/>
        </p:nvSpPr>
        <p:spPr>
          <a:xfrm>
            <a:off x="9900523" y="2342137"/>
            <a:ext cx="1237464" cy="465744"/>
          </a:xfrm>
          <a:prstGeom prst="rect">
            <a:avLst/>
          </a:prstGeom>
          <a:solidFill>
            <a:srgbClr val="FFFF00">
              <a:alpha val="32000"/>
            </a:srgbClr>
          </a:solidFill>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dirty="0">
              <a:ln>
                <a:noFill/>
              </a:ln>
              <a:solidFill>
                <a:prstClr val="black"/>
              </a:solidFill>
              <a:effectLst/>
              <a:uLnTx/>
              <a:uFillTx/>
              <a:latin typeface="Calibri"/>
              <a:ea typeface="黑体" pitchFamily="49" charset="-122"/>
              <a:cs typeface="+mn-cs"/>
            </a:endParaRPr>
          </a:p>
        </p:txBody>
      </p:sp>
      <p:sp>
        <p:nvSpPr>
          <p:cNvPr id="10" name="矩形 9">
            <a:extLst>
              <a:ext uri="{FF2B5EF4-FFF2-40B4-BE49-F238E27FC236}">
                <a16:creationId xmlns:a16="http://schemas.microsoft.com/office/drawing/2014/main" id="{05D36905-763E-4650-9A0A-94712FC20C26}"/>
              </a:ext>
            </a:extLst>
          </p:cNvPr>
          <p:cNvSpPr/>
          <p:nvPr/>
        </p:nvSpPr>
        <p:spPr>
          <a:xfrm>
            <a:off x="5776600" y="4418194"/>
            <a:ext cx="6192733" cy="1289712"/>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在</a:t>
            </a: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FOIL</a:t>
            </a:r>
            <a:r>
              <a:rPr kumimoji="0" lang="zh-CN"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中，目标谓词是需要推断规则的结论，也称为规则头。在给定推理结论后，</a:t>
            </a: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FOIL</a:t>
            </a:r>
            <a:r>
              <a:rPr kumimoji="0" lang="zh-CN"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算法学习得到使得结论满足的前提条件，即目标谓词作为结论的推理规则。</a:t>
            </a:r>
          </a:p>
        </p:txBody>
      </p:sp>
      <p:pic>
        <p:nvPicPr>
          <p:cNvPr id="2" name="图片 1">
            <a:extLst>
              <a:ext uri="{FF2B5EF4-FFF2-40B4-BE49-F238E27FC236}">
                <a16:creationId xmlns:a16="http://schemas.microsoft.com/office/drawing/2014/main" id="{F19B7FE8-C63F-4A0D-B678-63E651C21A44}"/>
              </a:ext>
            </a:extLst>
          </p:cNvPr>
          <p:cNvPicPr>
            <a:picLocks noChangeAspect="1"/>
          </p:cNvPicPr>
          <p:nvPr/>
        </p:nvPicPr>
        <p:blipFill>
          <a:blip r:embed="rId6"/>
          <a:stretch>
            <a:fillRect/>
          </a:stretch>
        </p:blipFill>
        <p:spPr>
          <a:xfrm>
            <a:off x="1319184" y="4122476"/>
            <a:ext cx="2955104" cy="2044387"/>
          </a:xfrm>
          <a:prstGeom prst="rect">
            <a:avLst/>
          </a:prstGeom>
        </p:spPr>
      </p:pic>
      <p:pic>
        <p:nvPicPr>
          <p:cNvPr id="3" name="图片 2">
            <a:extLst>
              <a:ext uri="{FF2B5EF4-FFF2-40B4-BE49-F238E27FC236}">
                <a16:creationId xmlns:a16="http://schemas.microsoft.com/office/drawing/2014/main" id="{E0A7C9B5-C545-4D49-8E1D-492AACDDB4DA}"/>
              </a:ext>
            </a:extLst>
          </p:cNvPr>
          <p:cNvPicPr>
            <a:picLocks noChangeAspect="1"/>
          </p:cNvPicPr>
          <p:nvPr/>
        </p:nvPicPr>
        <p:blipFill>
          <a:blip r:embed="rId7"/>
          <a:stretch>
            <a:fillRect/>
          </a:stretch>
        </p:blipFill>
        <p:spPr>
          <a:xfrm>
            <a:off x="712442" y="1738197"/>
            <a:ext cx="4702417" cy="2229625"/>
          </a:xfrm>
          <a:prstGeom prst="rect">
            <a:avLst/>
          </a:prstGeom>
        </p:spPr>
      </p:pic>
    </p:spTree>
    <p:extLst>
      <p:ext uri="{BB962C8B-B14F-4D97-AF65-F5344CB8AC3E}">
        <p14:creationId xmlns:p14="http://schemas.microsoft.com/office/powerpoint/2010/main" val="4056890045"/>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583380" y="726948"/>
            <a:ext cx="7464387" cy="497934"/>
            <a:chOff x="4099943" y="2819853"/>
            <a:chExt cx="2570275" cy="497934"/>
          </a:xfrm>
        </p:grpSpPr>
        <p:sp>
          <p:nvSpPr>
            <p:cNvPr id="4" name="平行四边形 3"/>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5" name="平行四边形 4"/>
            <p:cNvSpPr/>
            <p:nvPr/>
          </p:nvSpPr>
          <p:spPr bwMode="auto">
            <a:xfrm>
              <a:off x="4122533" y="2819853"/>
              <a:ext cx="2547685"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6" name="矩形 5"/>
            <p:cNvSpPr/>
            <p:nvPr/>
          </p:nvSpPr>
          <p:spPr>
            <a:xfrm>
              <a:off x="4216534" y="2853798"/>
              <a:ext cx="2359684" cy="40011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prstClr val="black">
                      <a:lumMod val="95000"/>
                      <a:lumOff val="5000"/>
                    </a:prstClr>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策略评估：</a:t>
              </a:r>
              <a:r>
                <a:rPr kumimoji="0" lang="zh-CN" altLang="en-US" sz="2000" b="0" i="0" u="none" strike="noStrike" kern="1200" cap="none" spc="0" normalizeH="0" baseline="0" noProof="0" dirty="0">
                  <a:ln>
                    <a:noFill/>
                  </a:ln>
                  <a:solidFill>
                    <a:srgbClr val="0070C0"/>
                  </a:solidFill>
                  <a:effectLst/>
                  <a:uLnTx/>
                  <a:uFillTx/>
                  <a:latin typeface="Times New Roman" panose="02020603050405020304" pitchFamily="18" charset="0"/>
                  <a:ea typeface="黑体" panose="02010609060101010101" pitchFamily="49" charset="-122"/>
                  <a:cs typeface="Times New Roman" panose="02020603050405020304" pitchFamily="18" charset="0"/>
                </a:rPr>
                <a:t>基于价值的强化学习算法</a:t>
              </a:r>
            </a:p>
          </p:txBody>
        </p:sp>
      </p:grpSp>
      <p:sp>
        <p:nvSpPr>
          <p:cNvPr id="23" name="矩形 22">
            <a:extLst>
              <a:ext uri="{FF2B5EF4-FFF2-40B4-BE49-F238E27FC236}">
                <a16:creationId xmlns:a16="http://schemas.microsoft.com/office/drawing/2014/main" id="{6F77A2E9-3941-4386-A0DF-CDEBD25143F3}"/>
              </a:ext>
            </a:extLst>
          </p:cNvPr>
          <p:cNvSpPr/>
          <p:nvPr/>
        </p:nvSpPr>
        <p:spPr>
          <a:xfrm>
            <a:off x="852473" y="129010"/>
            <a:ext cx="2441694"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二、基于价值的强化学习</a:t>
            </a:r>
          </a:p>
        </p:txBody>
      </p:sp>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DD2A4AD0-F7D1-4DD0-A54A-8739952578C5}"/>
                  </a:ext>
                </a:extLst>
              </p:cNvPr>
              <p:cNvSpPr/>
              <p:nvPr/>
            </p:nvSpPr>
            <p:spPr>
              <a:xfrm>
                <a:off x="4670968" y="2967335"/>
                <a:ext cx="6545837" cy="830997"/>
              </a:xfrm>
              <a:prstGeom prst="rect">
                <a:avLst/>
              </a:prstGeom>
            </p:spPr>
            <p:txBody>
              <a:bodyPr wrap="square">
                <a:spAutoFit/>
              </a:bodyPr>
              <a:lstStyle/>
              <a:p>
                <a:pPr marL="0" marR="0" lvl="0" indent="0" algn="l" defTabSz="914400" rtl="0" eaLnBrk="1" fontAlgn="auto" latinLnBrk="1"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𝜋</m:t>
                      </m:r>
                      <m:d>
                        <m:dPr>
                          <m:ctrlPr>
                            <a:rPr kumimoji="0" lang="zh-CN" altLang="zh-CN" sz="16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𝑠</m:t>
                          </m:r>
                        </m:e>
                      </m:d>
                      <m:r>
                        <m:rPr>
                          <m:aln/>
                        </m:rP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r>
                        <m:rPr>
                          <m:sty m:val="p"/>
                        </m:rPr>
                        <a:rPr kumimoji="0" lang="en-US" altLang="zh-CN" sz="1600" b="0" i="0"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argma</m:t>
                      </m:r>
                      <m:sSub>
                        <m:sSubPr>
                          <m:ctrlPr>
                            <a:rPr kumimoji="0" lang="zh-CN" altLang="zh-CN" sz="16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kumimoji="0" lang="en-US" altLang="zh-CN" sz="1600" b="0" i="0"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x</m:t>
                          </m:r>
                        </m:e>
                        <m:sub>
                          <m:r>
                            <m:rPr>
                              <m:sty m:val="p"/>
                            </m:rPr>
                            <a:rPr kumimoji="0" lang="en-US" altLang="zh-CN" sz="1600" b="0" i="0"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a</m:t>
                          </m:r>
                        </m:sub>
                      </m:sSub>
                      <m:sSub>
                        <m:sSubPr>
                          <m:ctrlPr>
                            <a:rPr kumimoji="0" lang="zh-CN" altLang="zh-CN" sz="16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𝑞</m:t>
                          </m:r>
                        </m:e>
                        <m:sub>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𝜋</m:t>
                          </m:r>
                        </m:sub>
                      </m:sSub>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𝑠</m:t>
                      </m:r>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𝑎</m:t>
                      </m:r>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oMath>
                    <m:oMath xmlns:m="http://schemas.openxmlformats.org/officeDocument/2006/math">
                      <m:sSub>
                        <m:sSubPr>
                          <m:ctrlPr>
                            <a:rPr kumimoji="0" lang="zh-CN" altLang="zh-CN" sz="16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𝑉</m:t>
                          </m:r>
                        </m:e>
                        <m:sub>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𝜋</m:t>
                          </m:r>
                        </m:sub>
                      </m:sSub>
                      <m:d>
                        <m:dPr>
                          <m:ctrlPr>
                            <a:rPr kumimoji="0" lang="zh-CN" altLang="zh-CN" sz="16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𝑠</m:t>
                          </m:r>
                        </m:e>
                      </m:d>
                      <m:r>
                        <m:rPr>
                          <m:aln/>
                        </m:rP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sSub>
                        <m:sSubPr>
                          <m:ctrlPr>
                            <a:rPr kumimoji="0" lang="zh-CN" altLang="zh-CN" sz="16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𝑞</m:t>
                          </m:r>
                        </m:e>
                        <m:sub>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𝜋</m:t>
                          </m:r>
                        </m:sub>
                      </m:sSub>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𝑠</m:t>
                      </m:r>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𝜋</m:t>
                      </m:r>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𝑠</m:t>
                      </m:r>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oMath>
                  </m:oMathPara>
                </a14:m>
                <a:endParaRPr kumimoji="0" lang="zh-CN" altLang="zh-CN" sz="1600" b="0" i="0" u="none" strike="noStrike" kern="1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mc:Choice>
        <mc:Fallback xmlns="">
          <p:sp>
            <p:nvSpPr>
              <p:cNvPr id="7" name="矩形 6">
                <a:extLst>
                  <a:ext uri="{FF2B5EF4-FFF2-40B4-BE49-F238E27FC236}">
                    <a16:creationId xmlns:a16="http://schemas.microsoft.com/office/drawing/2014/main" id="{DD2A4AD0-F7D1-4DD0-A54A-8739952578C5}"/>
                  </a:ext>
                </a:extLst>
              </p:cNvPr>
              <p:cNvSpPr>
                <a:spLocks noRot="1" noChangeAspect="1" noMove="1" noResize="1" noEditPoints="1" noAdjustHandles="1" noChangeArrowheads="1" noChangeShapeType="1" noTextEdit="1"/>
              </p:cNvSpPr>
              <p:nvPr/>
            </p:nvSpPr>
            <p:spPr>
              <a:xfrm>
                <a:off x="4670968" y="2967335"/>
                <a:ext cx="6545837" cy="830997"/>
              </a:xfrm>
              <a:prstGeom prst="rect">
                <a:avLst/>
              </a:prstGeom>
              <a:blipFill>
                <a:blip r:embed="rId3"/>
                <a:stretch>
                  <a:fillRect/>
                </a:stretch>
              </a:blipFill>
            </p:spPr>
            <p:txBody>
              <a:bodyPr/>
              <a:lstStyle/>
              <a:p>
                <a:r>
                  <a:rPr lang="zh-CN" altLang="en-US">
                    <a:noFill/>
                  </a:rPr>
                  <a:t> </a:t>
                </a:r>
              </a:p>
            </p:txBody>
          </p:sp>
        </mc:Fallback>
      </mc:AlternateContent>
      <p:sp>
        <p:nvSpPr>
          <p:cNvPr id="8" name="矩形 7">
            <a:extLst>
              <a:ext uri="{FF2B5EF4-FFF2-40B4-BE49-F238E27FC236}">
                <a16:creationId xmlns:a16="http://schemas.microsoft.com/office/drawing/2014/main" id="{F5AA0C19-0C1B-423F-B0FF-9710442C277B}"/>
              </a:ext>
            </a:extLst>
          </p:cNvPr>
          <p:cNvSpPr/>
          <p:nvPr/>
        </p:nvSpPr>
        <p:spPr>
          <a:xfrm>
            <a:off x="5437430" y="2262456"/>
            <a:ext cx="5012911" cy="358688"/>
          </a:xfrm>
          <a:prstGeom prst="rect">
            <a:avLst/>
          </a:prstGeom>
        </p:spPr>
        <p:txBody>
          <a:bodyPr wrap="none">
            <a:spAutoFit/>
          </a:bodyPr>
          <a:lstStyle/>
          <a:p>
            <a:pPr marL="0" marR="0" lvl="0" indent="266700" algn="just" defTabSz="914400" rtl="0" eaLnBrk="1" fontAlgn="auto" latinLnBrk="0" hangingPunct="1">
              <a:lnSpc>
                <a:spcPts val="2200"/>
              </a:lnSpc>
              <a:spcBef>
                <a:spcPts val="600"/>
              </a:spcBef>
              <a:spcAft>
                <a:spcPts val="0"/>
              </a:spcAft>
              <a:buClrTx/>
              <a:buSzTx/>
              <a:buFontTx/>
              <a:buNone/>
              <a:tabLst/>
              <a:defRPr/>
            </a:pPr>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算法</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6.5</a:t>
            </a:r>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中的第</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4</a:t>
            </a:r>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行可以拆分成如下两步，即：</a:t>
            </a:r>
          </a:p>
        </p:txBody>
      </p:sp>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6C69B2F4-8D0C-4A23-A021-A3D518885BF0}"/>
                  </a:ext>
                </a:extLst>
              </p:cNvPr>
              <p:cNvSpPr/>
              <p:nvPr/>
            </p:nvSpPr>
            <p:spPr>
              <a:xfrm>
                <a:off x="4961206" y="4035232"/>
                <a:ext cx="6836898" cy="922945"/>
              </a:xfrm>
              <a:prstGeom prst="rect">
                <a:avLst/>
              </a:prstGeom>
            </p:spPr>
            <p:txBody>
              <a:bodyPr wrap="square">
                <a:spAutoFit/>
              </a:bodyPr>
              <a:lstStyle/>
              <a:p>
                <a:pPr marL="0" marR="0" lvl="0" indent="266700" algn="just" defTabSz="914400" rtl="0" eaLnBrk="1" fontAlgn="auto" latinLnBrk="0" hangingPunct="1">
                  <a:lnSpc>
                    <a:spcPts val="2200"/>
                  </a:lnSpc>
                  <a:spcBef>
                    <a:spcPts val="0"/>
                  </a:spcBef>
                  <a:spcAft>
                    <a:spcPts val="0"/>
                  </a:spcAft>
                  <a:buClrTx/>
                  <a:buSzTx/>
                  <a:buFontTx/>
                  <a:buNone/>
                  <a:tabLst/>
                  <a:defRPr/>
                </a:pPr>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其中</a:t>
                </a:r>
                <a14:m>
                  <m:oMath xmlns:m="http://schemas.openxmlformats.org/officeDocument/2006/math">
                    <m:sSub>
                      <m:sSubPr>
                        <m:ctrlPr>
                          <a:rPr kumimoji="0" lang="zh-CN" altLang="zh-CN"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𝑞</m:t>
                        </m:r>
                      </m:e>
                      <m:sub>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𝜋</m:t>
                        </m:r>
                      </m:sub>
                    </m:sSub>
                    <m:d>
                      <m:dPr>
                        <m:ctrlPr>
                          <a:rPr kumimoji="0" lang="zh-CN" altLang="zh-CN"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𝑠</m:t>
                        </m:r>
                        <m:r>
                          <a:rPr kumimoji="0" lang="en-US" altLang="zh-CN" sz="18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𝑎</m:t>
                        </m:r>
                      </m:e>
                    </m:d>
                    <m:r>
                      <a:rPr kumimoji="0" lang="en-US" altLang="zh-CN" sz="18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nary>
                      <m:naryPr>
                        <m:chr m:val="∑"/>
                        <m:limLoc m:val="subSup"/>
                        <m:supHide m:val="on"/>
                        <m:ctrlPr>
                          <a:rPr kumimoji="0" lang="zh-CN" altLang="zh-CN"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naryPr>
                      <m:sub>
                        <m:sSup>
                          <m:sSupPr>
                            <m:ctrlPr>
                              <a:rPr kumimoji="0" lang="zh-CN" altLang="zh-CN"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pPr>
                          <m:e>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𝑠</m:t>
                            </m:r>
                          </m:e>
                          <m:sup>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sup>
                        </m:sSup>
                      </m:sub>
                      <m:sup/>
                      <m:e>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𝑃</m:t>
                        </m:r>
                        <m:d>
                          <m:dPr>
                            <m:ctrlPr>
                              <a:rPr kumimoji="0" lang="zh-CN" altLang="zh-CN"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sSup>
                              <m:sSupPr>
                                <m:ctrlPr>
                                  <a:rPr kumimoji="0" lang="zh-CN" altLang="zh-CN"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pPr>
                              <m:e>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𝑠</m:t>
                                </m:r>
                              </m:e>
                              <m:sup>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sup>
                            </m:sSup>
                          </m:e>
                          <m:e>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𝑠</m:t>
                            </m:r>
                            <m:r>
                              <a:rPr kumimoji="0" lang="en-US" altLang="zh-CN" sz="18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𝑎</m:t>
                            </m:r>
                          </m:e>
                        </m:d>
                        <m:r>
                          <a:rPr kumimoji="0" lang="en-US" altLang="zh-CN" sz="18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𝑅</m:t>
                        </m:r>
                        <m:d>
                          <m:dPr>
                            <m:ctrlPr>
                              <a:rPr kumimoji="0" lang="zh-CN" altLang="zh-CN"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𝑠</m:t>
                            </m:r>
                            <m:r>
                              <a:rPr kumimoji="0" lang="en-US" altLang="zh-CN" sz="18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𝑎</m:t>
                            </m:r>
                            <m:r>
                              <a:rPr kumimoji="0" lang="en-US" altLang="zh-CN" sz="18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sSup>
                              <m:sSupPr>
                                <m:ctrlPr>
                                  <a:rPr kumimoji="0" lang="zh-CN" altLang="zh-CN"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pPr>
                              <m:e>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𝑠</m:t>
                                </m:r>
                              </m:e>
                              <m:sup>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sup>
                            </m:sSup>
                          </m:e>
                        </m:d>
                        <m:r>
                          <a:rPr kumimoji="0" lang="en-US" altLang="zh-CN" sz="18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𝛾</m:t>
                        </m:r>
                        <m:sSub>
                          <m:sSubPr>
                            <m:ctrlPr>
                              <a:rPr kumimoji="0" lang="zh-CN" altLang="zh-CN"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𝑉</m:t>
                            </m:r>
                          </m:e>
                          <m:sub>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𝜋</m:t>
                            </m:r>
                          </m:sub>
                        </m:sSub>
                        <m:d>
                          <m:dPr>
                            <m:ctrlPr>
                              <a:rPr kumimoji="0" lang="zh-CN" altLang="zh-CN"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sSup>
                              <m:sSupPr>
                                <m:ctrlPr>
                                  <a:rPr kumimoji="0" lang="zh-CN" altLang="zh-CN"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pPr>
                              <m:e>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𝑠</m:t>
                                </m:r>
                              </m:e>
                              <m:sup>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sup>
                            </m:sSup>
                          </m:e>
                        </m:d>
                        <m:r>
                          <a:rPr kumimoji="0" lang="en-US" altLang="zh-CN" sz="18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e>
                    </m:nary>
                  </m:oMath>
                </a14:m>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。这两步分别对应了策略优化和策略评估两个阶段。也就是说，在算法</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6.5</a:t>
                </a:r>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的内层循环中，就已经交替进行了一次策略优化和一次策略评估。</a:t>
                </a:r>
              </a:p>
            </p:txBody>
          </p:sp>
        </mc:Choice>
        <mc:Fallback xmlns="">
          <p:sp>
            <p:nvSpPr>
              <p:cNvPr id="9" name="矩形 8">
                <a:extLst>
                  <a:ext uri="{FF2B5EF4-FFF2-40B4-BE49-F238E27FC236}">
                    <a16:creationId xmlns:a16="http://schemas.microsoft.com/office/drawing/2014/main" id="{6C69B2F4-8D0C-4A23-A021-A3D518885BF0}"/>
                  </a:ext>
                </a:extLst>
              </p:cNvPr>
              <p:cNvSpPr>
                <a:spLocks noRot="1" noChangeAspect="1" noMove="1" noResize="1" noEditPoints="1" noAdjustHandles="1" noChangeArrowheads="1" noChangeShapeType="1" noTextEdit="1"/>
              </p:cNvSpPr>
              <p:nvPr/>
            </p:nvSpPr>
            <p:spPr>
              <a:xfrm>
                <a:off x="4961206" y="4035232"/>
                <a:ext cx="6836898" cy="922945"/>
              </a:xfrm>
              <a:prstGeom prst="rect">
                <a:avLst/>
              </a:prstGeom>
              <a:blipFill>
                <a:blip r:embed="rId4"/>
                <a:stretch>
                  <a:fillRect l="-803" t="-48344" r="-714" b="-14570"/>
                </a:stretch>
              </a:blipFill>
            </p:spPr>
            <p:txBody>
              <a:bodyPr/>
              <a:lstStyle/>
              <a:p>
                <a:r>
                  <a:rPr lang="zh-CN" altLang="en-US">
                    <a:noFill/>
                  </a:rPr>
                  <a:t> </a:t>
                </a:r>
              </a:p>
            </p:txBody>
          </p:sp>
        </mc:Fallback>
      </mc:AlternateContent>
      <p:grpSp>
        <p:nvGrpSpPr>
          <p:cNvPr id="11" name="组合 10">
            <a:extLst>
              <a:ext uri="{FF2B5EF4-FFF2-40B4-BE49-F238E27FC236}">
                <a16:creationId xmlns:a16="http://schemas.microsoft.com/office/drawing/2014/main" id="{15860DD4-EA6E-4F77-9715-6F7EDE3766F1}"/>
              </a:ext>
            </a:extLst>
          </p:cNvPr>
          <p:cNvGrpSpPr/>
          <p:nvPr/>
        </p:nvGrpSpPr>
        <p:grpSpPr>
          <a:xfrm>
            <a:off x="852473" y="1871214"/>
            <a:ext cx="4155955" cy="2714853"/>
            <a:chOff x="852473" y="1871214"/>
            <a:chExt cx="4155955" cy="2714853"/>
          </a:xfrm>
        </p:grpSpPr>
        <p:pic>
          <p:nvPicPr>
            <p:cNvPr id="50" name="图片 49">
              <a:extLst>
                <a:ext uri="{FF2B5EF4-FFF2-40B4-BE49-F238E27FC236}">
                  <a16:creationId xmlns:a16="http://schemas.microsoft.com/office/drawing/2014/main" id="{670ACCB7-82AE-47E0-B8A4-629F52EC6F42}"/>
                </a:ext>
              </a:extLst>
            </p:cNvPr>
            <p:cNvPicPr>
              <a:picLocks noChangeAspect="1"/>
            </p:cNvPicPr>
            <p:nvPr/>
          </p:nvPicPr>
          <p:blipFill>
            <a:blip r:embed="rId5"/>
            <a:stretch>
              <a:fillRect/>
            </a:stretch>
          </p:blipFill>
          <p:spPr>
            <a:xfrm>
              <a:off x="852473" y="1871214"/>
              <a:ext cx="4155955" cy="2714853"/>
            </a:xfrm>
            <a:prstGeom prst="rect">
              <a:avLst/>
            </a:prstGeom>
          </p:spPr>
        </p:pic>
        <p:pic>
          <p:nvPicPr>
            <p:cNvPr id="10" name="图片 9">
              <a:extLst>
                <a:ext uri="{FF2B5EF4-FFF2-40B4-BE49-F238E27FC236}">
                  <a16:creationId xmlns:a16="http://schemas.microsoft.com/office/drawing/2014/main" id="{2FD07126-02F0-42C1-B476-7DFE5C4D3A9D}"/>
                </a:ext>
              </a:extLst>
            </p:cNvPr>
            <p:cNvPicPr>
              <a:picLocks noChangeAspect="1"/>
            </p:cNvPicPr>
            <p:nvPr/>
          </p:nvPicPr>
          <p:blipFill>
            <a:blip r:embed="rId6"/>
            <a:stretch>
              <a:fillRect/>
            </a:stretch>
          </p:blipFill>
          <p:spPr>
            <a:xfrm>
              <a:off x="1159235" y="4198224"/>
              <a:ext cx="3111660" cy="177809"/>
            </a:xfrm>
            <a:prstGeom prst="rect">
              <a:avLst/>
            </a:prstGeom>
          </p:spPr>
        </p:pic>
      </p:grpSp>
    </p:spTree>
    <p:extLst>
      <p:ext uri="{BB962C8B-B14F-4D97-AF65-F5344CB8AC3E}">
        <p14:creationId xmlns:p14="http://schemas.microsoft.com/office/powerpoint/2010/main" val="1432888052"/>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583380" y="726948"/>
            <a:ext cx="7464387" cy="497934"/>
            <a:chOff x="4099943" y="2819853"/>
            <a:chExt cx="2570275" cy="497934"/>
          </a:xfrm>
        </p:grpSpPr>
        <p:sp>
          <p:nvSpPr>
            <p:cNvPr id="4" name="平行四边形 3"/>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5" name="平行四边形 4"/>
            <p:cNvSpPr/>
            <p:nvPr/>
          </p:nvSpPr>
          <p:spPr bwMode="auto">
            <a:xfrm>
              <a:off x="4122533" y="2819853"/>
              <a:ext cx="2547685"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6" name="矩形 5"/>
            <p:cNvSpPr/>
            <p:nvPr/>
          </p:nvSpPr>
          <p:spPr>
            <a:xfrm>
              <a:off x="4216534" y="2853798"/>
              <a:ext cx="2359684" cy="40011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prstClr val="black">
                      <a:lumMod val="95000"/>
                      <a:lumOff val="5000"/>
                    </a:prstClr>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策略评估：</a:t>
              </a:r>
              <a:r>
                <a:rPr kumimoji="0" lang="zh-CN" altLang="en-US" sz="2000" b="0" i="0" u="none" strike="noStrike" kern="1200" cap="none" spc="0" normalizeH="0" baseline="0" noProof="0" dirty="0">
                  <a:ln>
                    <a:noFill/>
                  </a:ln>
                  <a:solidFill>
                    <a:srgbClr val="0070C0"/>
                  </a:solidFill>
                  <a:effectLst/>
                  <a:uLnTx/>
                  <a:uFillTx/>
                  <a:latin typeface="Times New Roman" panose="02020603050405020304" pitchFamily="18" charset="0"/>
                  <a:ea typeface="黑体" panose="02010609060101010101" pitchFamily="49" charset="-122"/>
                  <a:cs typeface="Times New Roman" panose="02020603050405020304" pitchFamily="18" charset="0"/>
                </a:rPr>
                <a:t>基于价值的强化学习算法</a:t>
              </a:r>
            </a:p>
          </p:txBody>
        </p:sp>
      </p:grpSp>
      <p:sp>
        <p:nvSpPr>
          <p:cNvPr id="23" name="矩形 22">
            <a:extLst>
              <a:ext uri="{FF2B5EF4-FFF2-40B4-BE49-F238E27FC236}">
                <a16:creationId xmlns:a16="http://schemas.microsoft.com/office/drawing/2014/main" id="{6F77A2E9-3941-4386-A0DF-CDEBD25143F3}"/>
              </a:ext>
            </a:extLst>
          </p:cNvPr>
          <p:cNvSpPr/>
          <p:nvPr/>
        </p:nvSpPr>
        <p:spPr>
          <a:xfrm>
            <a:off x="852473" y="129010"/>
            <a:ext cx="2441694"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二、基于价值的强化学习</a:t>
            </a:r>
          </a:p>
        </p:txBody>
      </p:sp>
      <p:sp>
        <p:nvSpPr>
          <p:cNvPr id="2" name="矩形 1">
            <a:extLst>
              <a:ext uri="{FF2B5EF4-FFF2-40B4-BE49-F238E27FC236}">
                <a16:creationId xmlns:a16="http://schemas.microsoft.com/office/drawing/2014/main" id="{64C57909-41D7-44CC-B8D8-56EE5D7B2574}"/>
              </a:ext>
            </a:extLst>
          </p:cNvPr>
          <p:cNvSpPr/>
          <p:nvPr/>
        </p:nvSpPr>
        <p:spPr>
          <a:xfrm>
            <a:off x="811236" y="1454332"/>
            <a:ext cx="9636369" cy="640816"/>
          </a:xfrm>
          <a:prstGeom prst="rect">
            <a:avLst/>
          </a:prstGeom>
        </p:spPr>
        <p:txBody>
          <a:bodyPr wrap="square">
            <a:spAutoFit/>
          </a:bodyPr>
          <a:lstStyle/>
          <a:p>
            <a:pPr marL="0" marR="0" lvl="0" indent="266700" algn="ctr" defTabSz="914400" rtl="0" eaLnBrk="1" fontAlgn="auto" latinLnBrk="0" hangingPunct="1">
              <a:lnSpc>
                <a:spcPts val="2200"/>
              </a:lnSpc>
              <a:spcBef>
                <a:spcPts val="0"/>
              </a:spcBef>
              <a:spcAft>
                <a:spcPts val="0"/>
              </a:spcAft>
              <a:buClrTx/>
              <a:buSzTx/>
              <a:buFontTx/>
              <a:buNone/>
              <a:tabLst/>
              <a:defRPr/>
            </a:pPr>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以机器人寻路问题为例，假设价值函数的初值如图</a:t>
            </a:r>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6.9(a)</a:t>
            </a:r>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所示，则完成算法</a:t>
            </a:r>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6.5</a:t>
            </a:r>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中一次外层循环后，价值函数的值如图</a:t>
            </a:r>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6.9(b)</a:t>
            </a:r>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所示。</a:t>
            </a:r>
          </a:p>
        </p:txBody>
      </p:sp>
      <p:pic>
        <p:nvPicPr>
          <p:cNvPr id="12" name="图片 11">
            <a:extLst>
              <a:ext uri="{FF2B5EF4-FFF2-40B4-BE49-F238E27FC236}">
                <a16:creationId xmlns:a16="http://schemas.microsoft.com/office/drawing/2014/main" id="{38F24339-3F37-4897-A8F2-800038AC7922}"/>
              </a:ext>
            </a:extLst>
          </p:cNvPr>
          <p:cNvPicPr>
            <a:picLocks noChangeAspect="1"/>
          </p:cNvPicPr>
          <p:nvPr/>
        </p:nvPicPr>
        <p:blipFill>
          <a:blip r:embed="rId3"/>
          <a:stretch>
            <a:fillRect/>
          </a:stretch>
        </p:blipFill>
        <p:spPr>
          <a:xfrm>
            <a:off x="6457070" y="2376565"/>
            <a:ext cx="4283644" cy="2910195"/>
          </a:xfrm>
          <a:prstGeom prst="rect">
            <a:avLst/>
          </a:prstGeom>
        </p:spPr>
      </p:pic>
      <mc:AlternateContent xmlns:mc="http://schemas.openxmlformats.org/markup-compatibility/2006" xmlns:a14="http://schemas.microsoft.com/office/drawing/2010/main">
        <mc:Choice Requires="a14">
          <p:sp>
            <p:nvSpPr>
              <p:cNvPr id="13" name="矩形 12">
                <a:extLst>
                  <a:ext uri="{FF2B5EF4-FFF2-40B4-BE49-F238E27FC236}">
                    <a16:creationId xmlns:a16="http://schemas.microsoft.com/office/drawing/2014/main" id="{34BACD0B-D505-400D-A449-3FD94E043F48}"/>
                  </a:ext>
                </a:extLst>
              </p:cNvPr>
              <p:cNvSpPr/>
              <p:nvPr/>
            </p:nvSpPr>
            <p:spPr>
              <a:xfrm>
                <a:off x="186771" y="2211650"/>
                <a:ext cx="4976072" cy="3962623"/>
              </a:xfrm>
              <a:prstGeom prst="rect">
                <a:avLst/>
              </a:prstGeom>
            </p:spPr>
            <p:txBody>
              <a:bodyPr wrap="square">
                <a:spAutoFit/>
              </a:bodyPr>
              <a:lstStyle/>
              <a:p>
                <a:pPr marL="0" marR="0" lvl="0" indent="266700" algn="just" defTabSz="914400" rtl="0" eaLnBrk="1" fontAlgn="auto" latinLnBrk="0" hangingPunct="1">
                  <a:lnSpc>
                    <a:spcPts val="2200"/>
                  </a:lnSpc>
                  <a:spcBef>
                    <a:spcPts val="0"/>
                  </a:spcBef>
                  <a:spcAft>
                    <a:spcPts val="0"/>
                  </a:spcAft>
                  <a:buClrTx/>
                  <a:buSzTx/>
                  <a:buFontTx/>
                  <a:buNone/>
                  <a:tabLst/>
                  <a:defRPr/>
                </a:pPr>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以状态</a:t>
                </a:r>
                <a14:m>
                  <m:oMath xmlns:m="http://schemas.openxmlformats.org/officeDocument/2006/math">
                    <m:sSub>
                      <m:sSubPr>
                        <m:ctrlPr>
                          <a:rPr kumimoji="0" lang="zh-CN" altLang="zh-CN" sz="14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𝑠</m:t>
                        </m:r>
                      </m:e>
                      <m:sub>
                        <m:r>
                          <a:rPr kumimoji="0" lang="en-US" altLang="zh-CN" sz="14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8</m:t>
                        </m:r>
                      </m:sub>
                    </m:sSub>
                  </m:oMath>
                </a14:m>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为例：</a:t>
                </a:r>
              </a:p>
              <a:p>
                <a:pPr marL="0" marR="0" lvl="0" indent="0" algn="just"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zh-CN" altLang="zh-CN" sz="14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4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𝑞</m:t>
                          </m:r>
                        </m:e>
                        <m:sub>
                          <m:r>
                            <a:rPr kumimoji="0" lang="en-US" altLang="zh-CN" sz="14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𝜋</m:t>
                          </m:r>
                        </m:sub>
                      </m:sSub>
                      <m:d>
                        <m:dPr>
                          <m:ctrlPr>
                            <a:rPr kumimoji="0" lang="zh-CN" altLang="zh-CN" sz="14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kumimoji="0" lang="zh-CN" altLang="zh-CN" sz="14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4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𝑠</m:t>
                              </m:r>
                            </m:e>
                            <m:sub>
                              <m:r>
                                <a:rPr kumimoji="0" lang="en-US" altLang="zh-CN" sz="14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8</m:t>
                              </m:r>
                            </m:sub>
                          </m:sSub>
                          <m:r>
                            <a:rPr kumimoji="0" lang="en-US" altLang="zh-CN" sz="14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r>
                            <a:rPr kumimoji="0" lang="zh-CN" altLang="zh-CN" sz="1400" b="0" i="0"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右</m:t>
                          </m:r>
                        </m:e>
                      </m:d>
                      <m:r>
                        <m:rPr>
                          <m:aln/>
                        </m:rPr>
                        <a:rPr kumimoji="0" lang="en-US" altLang="zh-CN" sz="14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nary>
                        <m:naryPr>
                          <m:chr m:val="∑"/>
                          <m:limLoc m:val="subSup"/>
                          <m:supHide m:val="on"/>
                          <m:ctrlPr>
                            <a:rPr kumimoji="0" lang="zh-CN" altLang="zh-CN" sz="14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naryPr>
                        <m:sub>
                          <m:sSup>
                            <m:sSupPr>
                              <m:ctrlPr>
                                <a:rPr kumimoji="0" lang="zh-CN" altLang="zh-CN" sz="14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pPr>
                            <m:e>
                              <m:r>
                                <a:rPr kumimoji="0" lang="en-US" altLang="zh-CN" sz="14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𝑠</m:t>
                              </m:r>
                            </m:e>
                            <m:sup>
                              <m:r>
                                <a:rPr kumimoji="0" lang="en-US" altLang="zh-CN" sz="14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sup>
                          </m:sSup>
                        </m:sub>
                        <m:sup/>
                        <m:e>
                          <m:r>
                            <a:rPr kumimoji="0" lang="en-US" altLang="zh-CN" sz="14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𝑃</m:t>
                          </m:r>
                          <m:d>
                            <m:dPr>
                              <m:ctrlPr>
                                <a:rPr kumimoji="0" lang="zh-CN" altLang="zh-CN" sz="14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sSup>
                                <m:sSupPr>
                                  <m:ctrlPr>
                                    <a:rPr kumimoji="0" lang="zh-CN" altLang="zh-CN" sz="14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pPr>
                                <m:e>
                                  <m:r>
                                    <a:rPr kumimoji="0" lang="en-US" altLang="zh-CN" sz="14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𝑠</m:t>
                                  </m:r>
                                </m:e>
                                <m:sup>
                                  <m:r>
                                    <a:rPr kumimoji="0" lang="en-US" altLang="zh-CN" sz="14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sup>
                              </m:sSup>
                            </m:e>
                            <m:e>
                              <m:sSub>
                                <m:sSubPr>
                                  <m:ctrlPr>
                                    <a:rPr kumimoji="0" lang="zh-CN" altLang="zh-CN" sz="14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4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𝑠</m:t>
                                  </m:r>
                                </m:e>
                                <m:sub>
                                  <m:r>
                                    <a:rPr kumimoji="0" lang="en-US" altLang="zh-CN" sz="14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8</m:t>
                                  </m:r>
                                </m:sub>
                              </m:sSub>
                              <m:r>
                                <a:rPr kumimoji="0" lang="en-US" altLang="zh-CN" sz="14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r>
                                <a:rPr kumimoji="0" lang="zh-CN" altLang="zh-CN" sz="1400" b="0" i="0"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右</m:t>
                              </m:r>
                            </m:e>
                          </m:d>
                          <m:d>
                            <m:dPr>
                              <m:begChr m:val="["/>
                              <m:endChr m:val="]"/>
                              <m:ctrlPr>
                                <a:rPr kumimoji="0" lang="zh-CN" altLang="zh-CN" sz="14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altLang="zh-CN" sz="14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𝑅</m:t>
                              </m:r>
                              <m:d>
                                <m:dPr>
                                  <m:ctrlPr>
                                    <a:rPr kumimoji="0" lang="zh-CN" altLang="zh-CN" sz="14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kumimoji="0" lang="zh-CN" altLang="zh-CN" sz="14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4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𝑠</m:t>
                                      </m:r>
                                    </m:e>
                                    <m:sub>
                                      <m:r>
                                        <a:rPr kumimoji="0" lang="en-US" altLang="zh-CN" sz="14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8</m:t>
                                      </m:r>
                                    </m:sub>
                                  </m:sSub>
                                  <m:r>
                                    <a:rPr kumimoji="0" lang="en-US" altLang="zh-CN" sz="14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r>
                                    <a:rPr kumimoji="0" lang="zh-CN" altLang="zh-CN" sz="1400" b="0" i="0"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右</m:t>
                                  </m:r>
                                  <m:r>
                                    <a:rPr kumimoji="0" lang="en-US" altLang="zh-CN" sz="14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sSup>
                                    <m:sSupPr>
                                      <m:ctrlPr>
                                        <a:rPr kumimoji="0" lang="zh-CN" altLang="zh-CN" sz="14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pPr>
                                    <m:e>
                                      <m:r>
                                        <a:rPr kumimoji="0" lang="en-US" altLang="zh-CN" sz="14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𝑠</m:t>
                                      </m:r>
                                    </m:e>
                                    <m:sup>
                                      <m:r>
                                        <a:rPr kumimoji="0" lang="en-US" altLang="zh-CN" sz="14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sup>
                                  </m:sSup>
                                </m:e>
                              </m:d>
                              <m:r>
                                <a:rPr kumimoji="0" lang="en-US" altLang="zh-CN" sz="14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r>
                                <a:rPr kumimoji="0" lang="en-US" altLang="zh-CN" sz="14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𝛾</m:t>
                              </m:r>
                              <m:sSub>
                                <m:sSubPr>
                                  <m:ctrlPr>
                                    <a:rPr kumimoji="0" lang="zh-CN" altLang="zh-CN" sz="14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4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𝑉</m:t>
                                  </m:r>
                                </m:e>
                                <m:sub>
                                  <m:r>
                                    <a:rPr kumimoji="0" lang="en-US" altLang="zh-CN" sz="14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𝜋</m:t>
                                  </m:r>
                                </m:sub>
                              </m:sSub>
                              <m:d>
                                <m:dPr>
                                  <m:ctrlPr>
                                    <a:rPr kumimoji="0" lang="zh-CN" altLang="zh-CN" sz="14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sSup>
                                    <m:sSupPr>
                                      <m:ctrlPr>
                                        <a:rPr kumimoji="0" lang="zh-CN" altLang="zh-CN" sz="14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pPr>
                                    <m:e>
                                      <m:r>
                                        <a:rPr kumimoji="0" lang="en-US" altLang="zh-CN" sz="14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𝑠</m:t>
                                      </m:r>
                                    </m:e>
                                    <m:sup>
                                      <m:r>
                                        <a:rPr kumimoji="0" lang="en-US" altLang="zh-CN" sz="14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sup>
                                  </m:sSup>
                                </m:e>
                              </m:d>
                            </m:e>
                          </m:d>
                        </m:e>
                      </m:nary>
                    </m:oMath>
                    <m:oMath xmlns:m="http://schemas.openxmlformats.org/officeDocument/2006/math">
                      <m:r>
                        <m:rPr>
                          <m:aln/>
                        </m:rPr>
                        <a:rPr kumimoji="0" lang="en-US" altLang="zh-CN" sz="1400" b="0" i="0"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r>
                        <a:rPr kumimoji="0" lang="en-US" altLang="zh-CN" sz="14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1×</m:t>
                      </m:r>
                      <m:d>
                        <m:dPr>
                          <m:ctrlPr>
                            <a:rPr kumimoji="0" lang="zh-CN" altLang="zh-CN" sz="14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altLang="zh-CN" sz="14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1+0.99×0</m:t>
                          </m:r>
                        </m:e>
                      </m:d>
                      <m:r>
                        <a:rPr kumimoji="0" lang="en-US" altLang="zh-CN" sz="14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+0×⋯=1</m:t>
                      </m:r>
                    </m:oMath>
                  </m:oMathPara>
                </a14:m>
                <a:endParaRPr kumimoji="0" lang="zh-CN" altLang="zh-CN" sz="1400" b="0" i="0" u="none" strike="noStrike" kern="1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just"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zh-CN" altLang="zh-CN" sz="14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4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𝑞</m:t>
                          </m:r>
                        </m:e>
                        <m:sub>
                          <m:r>
                            <a:rPr kumimoji="0" lang="en-US" altLang="zh-CN" sz="14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𝜋</m:t>
                          </m:r>
                        </m:sub>
                      </m:sSub>
                      <m:d>
                        <m:dPr>
                          <m:ctrlPr>
                            <a:rPr kumimoji="0" lang="zh-CN" altLang="zh-CN" sz="14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kumimoji="0" lang="zh-CN" altLang="zh-CN" sz="14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4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𝑠</m:t>
                              </m:r>
                            </m:e>
                            <m:sub>
                              <m:r>
                                <a:rPr kumimoji="0" lang="en-US" altLang="zh-CN" sz="14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8</m:t>
                              </m:r>
                            </m:sub>
                          </m:sSub>
                          <m:r>
                            <a:rPr kumimoji="0" lang="en-US" altLang="zh-CN" sz="14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r>
                            <a:rPr kumimoji="0" lang="zh-CN" altLang="zh-CN" sz="1400" b="0" i="0"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上</m:t>
                          </m:r>
                        </m:e>
                      </m:d>
                      <m:r>
                        <m:rPr>
                          <m:aln/>
                        </m:rPr>
                        <a:rPr kumimoji="0" lang="en-US" altLang="zh-CN" sz="14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nary>
                        <m:naryPr>
                          <m:chr m:val="∑"/>
                          <m:limLoc m:val="subSup"/>
                          <m:supHide m:val="on"/>
                          <m:ctrlPr>
                            <a:rPr kumimoji="0" lang="zh-CN" altLang="zh-CN" sz="14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naryPr>
                        <m:sub>
                          <m:sSup>
                            <m:sSupPr>
                              <m:ctrlPr>
                                <a:rPr kumimoji="0" lang="zh-CN" altLang="zh-CN" sz="14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pPr>
                            <m:e>
                              <m:r>
                                <a:rPr kumimoji="0" lang="en-US" altLang="zh-CN" sz="14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𝑠</m:t>
                              </m:r>
                            </m:e>
                            <m:sup>
                              <m:r>
                                <a:rPr kumimoji="0" lang="en-US" altLang="zh-CN" sz="14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sup>
                          </m:sSup>
                        </m:sub>
                        <m:sup/>
                        <m:e>
                          <m:r>
                            <a:rPr kumimoji="0" lang="en-US" altLang="zh-CN" sz="14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𝑃</m:t>
                          </m:r>
                          <m:d>
                            <m:dPr>
                              <m:ctrlPr>
                                <a:rPr kumimoji="0" lang="zh-CN" altLang="zh-CN" sz="14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sSup>
                                <m:sSupPr>
                                  <m:ctrlPr>
                                    <a:rPr kumimoji="0" lang="zh-CN" altLang="zh-CN" sz="14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pPr>
                                <m:e>
                                  <m:r>
                                    <a:rPr kumimoji="0" lang="en-US" altLang="zh-CN" sz="14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𝑠</m:t>
                                  </m:r>
                                </m:e>
                                <m:sup>
                                  <m:r>
                                    <a:rPr kumimoji="0" lang="en-US" altLang="zh-CN" sz="14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sup>
                              </m:sSup>
                            </m:e>
                            <m:e>
                              <m:sSub>
                                <m:sSubPr>
                                  <m:ctrlPr>
                                    <a:rPr kumimoji="0" lang="zh-CN" altLang="zh-CN" sz="14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4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𝑠</m:t>
                                  </m:r>
                                </m:e>
                                <m:sub>
                                  <m:r>
                                    <a:rPr kumimoji="0" lang="en-US" altLang="zh-CN" sz="14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8</m:t>
                                  </m:r>
                                </m:sub>
                              </m:sSub>
                              <m:r>
                                <a:rPr kumimoji="0" lang="en-US" altLang="zh-CN" sz="14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r>
                                <a:rPr kumimoji="0" lang="zh-CN" altLang="zh-CN" sz="1400" b="0" i="0"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上</m:t>
                              </m:r>
                            </m:e>
                          </m:d>
                          <m:d>
                            <m:dPr>
                              <m:begChr m:val="["/>
                              <m:endChr m:val="]"/>
                              <m:ctrlPr>
                                <a:rPr kumimoji="0" lang="zh-CN" altLang="zh-CN" sz="14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altLang="zh-CN" sz="14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𝑅</m:t>
                              </m:r>
                              <m:d>
                                <m:dPr>
                                  <m:ctrlPr>
                                    <a:rPr kumimoji="0" lang="zh-CN" altLang="zh-CN" sz="14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kumimoji="0" lang="zh-CN" altLang="zh-CN" sz="14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4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𝑠</m:t>
                                      </m:r>
                                    </m:e>
                                    <m:sub>
                                      <m:r>
                                        <a:rPr kumimoji="0" lang="en-US" altLang="zh-CN" sz="14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8</m:t>
                                      </m:r>
                                    </m:sub>
                                  </m:sSub>
                                  <m:r>
                                    <a:rPr kumimoji="0" lang="en-US" altLang="zh-CN" sz="14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r>
                                    <a:rPr kumimoji="0" lang="zh-CN" altLang="zh-CN" sz="1400" b="0" i="0"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上</m:t>
                                  </m:r>
                                  <m:r>
                                    <a:rPr kumimoji="0" lang="en-US" altLang="zh-CN" sz="14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sSup>
                                    <m:sSupPr>
                                      <m:ctrlPr>
                                        <a:rPr kumimoji="0" lang="zh-CN" altLang="zh-CN" sz="14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pPr>
                                    <m:e>
                                      <m:r>
                                        <a:rPr kumimoji="0" lang="en-US" altLang="zh-CN" sz="14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𝑠</m:t>
                                      </m:r>
                                    </m:e>
                                    <m:sup>
                                      <m:r>
                                        <a:rPr kumimoji="0" lang="en-US" altLang="zh-CN" sz="14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sup>
                                  </m:sSup>
                                </m:e>
                              </m:d>
                              <m:r>
                                <a:rPr kumimoji="0" lang="en-US" altLang="zh-CN" sz="14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r>
                                <a:rPr kumimoji="0" lang="en-US" altLang="zh-CN" sz="14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𝛾</m:t>
                              </m:r>
                              <m:sSub>
                                <m:sSubPr>
                                  <m:ctrlPr>
                                    <a:rPr kumimoji="0" lang="zh-CN" altLang="zh-CN" sz="14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4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𝑉</m:t>
                                  </m:r>
                                </m:e>
                                <m:sub>
                                  <m:r>
                                    <a:rPr kumimoji="0" lang="en-US" altLang="zh-CN" sz="14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𝜋</m:t>
                                  </m:r>
                                </m:sub>
                              </m:sSub>
                              <m:d>
                                <m:dPr>
                                  <m:ctrlPr>
                                    <a:rPr kumimoji="0" lang="zh-CN" altLang="zh-CN" sz="14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sSup>
                                    <m:sSupPr>
                                      <m:ctrlPr>
                                        <a:rPr kumimoji="0" lang="zh-CN" altLang="zh-CN" sz="14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pPr>
                                    <m:e>
                                      <m:r>
                                        <a:rPr kumimoji="0" lang="en-US" altLang="zh-CN" sz="14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𝑠</m:t>
                                      </m:r>
                                    </m:e>
                                    <m:sup>
                                      <m:r>
                                        <a:rPr kumimoji="0" lang="en-US" altLang="zh-CN" sz="14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sup>
                                  </m:sSup>
                                </m:e>
                              </m:d>
                            </m:e>
                          </m:d>
                        </m:e>
                      </m:nary>
                    </m:oMath>
                    <m:oMath xmlns:m="http://schemas.openxmlformats.org/officeDocument/2006/math">
                      <m:r>
                        <m:rPr>
                          <m:aln/>
                        </m:rPr>
                        <a:rPr kumimoji="0" lang="en-US" altLang="zh-CN" sz="1400" b="0" i="0"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r>
                        <a:rPr kumimoji="0" lang="en-US" altLang="zh-CN" sz="14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1×</m:t>
                      </m:r>
                      <m:d>
                        <m:dPr>
                          <m:ctrlPr>
                            <a:rPr kumimoji="0" lang="zh-CN" altLang="zh-CN" sz="14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altLang="zh-CN" sz="14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−1+0.99×0</m:t>
                          </m:r>
                        </m:e>
                      </m:d>
                      <m:r>
                        <a:rPr kumimoji="0" lang="en-US" altLang="zh-CN" sz="14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+0×⋯=−1</m:t>
                      </m:r>
                    </m:oMath>
                    <m:oMath xmlns:m="http://schemas.openxmlformats.org/officeDocument/2006/math">
                      <m:r>
                        <a:rPr kumimoji="0" lang="en-US" altLang="zh-CN" sz="14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𝑉</m:t>
                      </m:r>
                      <m:d>
                        <m:dPr>
                          <m:ctrlPr>
                            <a:rPr kumimoji="0" lang="zh-CN" altLang="zh-CN" sz="14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kumimoji="0" lang="zh-CN" altLang="zh-CN" sz="14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4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𝑠</m:t>
                              </m:r>
                            </m:e>
                            <m:sub>
                              <m:r>
                                <a:rPr kumimoji="0" lang="en-US" altLang="zh-CN" sz="14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8</m:t>
                              </m:r>
                            </m:sub>
                          </m:sSub>
                        </m:e>
                      </m:d>
                      <m:r>
                        <m:rPr>
                          <m:aln/>
                        </m:rPr>
                        <a:rPr kumimoji="0" lang="en-US" altLang="zh-CN" sz="14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sSub>
                        <m:sSubPr>
                          <m:ctrlPr>
                            <a:rPr kumimoji="0" lang="zh-CN" altLang="zh-CN" sz="14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kumimoji="0" lang="en-US" altLang="zh-CN" sz="1400" b="0" i="0"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max</m:t>
                          </m:r>
                        </m:e>
                        <m:sub>
                          <m:r>
                            <m:rPr>
                              <m:sty m:val="p"/>
                            </m:rPr>
                            <a:rPr kumimoji="0" lang="en-US" altLang="zh-CN" sz="1400" b="0" i="0"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a</m:t>
                          </m:r>
                        </m:sub>
                      </m:sSub>
                      <m:sSub>
                        <m:sSubPr>
                          <m:ctrlPr>
                            <a:rPr kumimoji="0" lang="zh-CN" altLang="zh-CN" sz="14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4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𝑞</m:t>
                          </m:r>
                        </m:e>
                        <m:sub>
                          <m:r>
                            <a:rPr kumimoji="0" lang="en-US" altLang="zh-CN" sz="14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𝜋</m:t>
                          </m:r>
                        </m:sub>
                      </m:sSub>
                      <m:d>
                        <m:dPr>
                          <m:ctrlPr>
                            <a:rPr kumimoji="0" lang="zh-CN" altLang="zh-CN" sz="14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kumimoji="0" lang="zh-CN" altLang="zh-CN" sz="14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4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𝑠</m:t>
                              </m:r>
                            </m:e>
                            <m:sub>
                              <m:r>
                                <a:rPr kumimoji="0" lang="en-US" altLang="zh-CN" sz="14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8</m:t>
                              </m:r>
                            </m:sub>
                          </m:sSub>
                          <m:r>
                            <a:rPr kumimoji="0" lang="en-US" altLang="zh-CN" sz="14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r>
                            <a:rPr kumimoji="0" lang="en-US" altLang="zh-CN" sz="14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𝑎</m:t>
                          </m:r>
                        </m:e>
                      </m:d>
                      <m:r>
                        <a:rPr kumimoji="0" lang="en-US" altLang="zh-CN" sz="14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func>
                        <m:funcPr>
                          <m:ctrlPr>
                            <a:rPr kumimoji="0" lang="zh-CN" altLang="zh-CN" sz="14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funcPr>
                        <m:fName>
                          <m:r>
                            <m:rPr>
                              <m:sty m:val="p"/>
                            </m:rPr>
                            <a:rPr kumimoji="0" lang="en-US" altLang="zh-CN" sz="1400" b="0" i="0"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max</m:t>
                          </m:r>
                        </m:fName>
                        <m:e>
                          <m:d>
                            <m:dPr>
                              <m:begChr m:val="{"/>
                              <m:endChr m:val="}"/>
                              <m:ctrlPr>
                                <a:rPr kumimoji="0" lang="zh-CN" altLang="zh-CN" sz="14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altLang="zh-CN" sz="14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1,−1</m:t>
                              </m:r>
                            </m:e>
                          </m:d>
                        </m:e>
                      </m:func>
                      <m:r>
                        <a:rPr kumimoji="0" lang="en-US" altLang="zh-CN" sz="14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=1</m:t>
                      </m:r>
                    </m:oMath>
                  </m:oMathPara>
                </a14:m>
                <a:endParaRPr kumimoji="0" lang="zh-CN" altLang="zh-CN" sz="1400" b="0" i="0" u="none" strike="noStrike" kern="1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US" altLang="zh-CN" sz="1400" b="0" i="0" u="none" strike="noStrike" kern="100" cap="none" spc="0" normalizeH="0" baseline="0" noProof="0" dirty="0">
                    <a:ln>
                      <a:noFill/>
                    </a:ln>
                    <a:solidFill>
                      <a:srgbClr val="000000"/>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 </a:t>
                </a:r>
                <a:endParaRPr kumimoji="0" lang="zh-CN" altLang="zh-CN" sz="1400" b="0" i="0" u="none" strike="noStrike" kern="1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266700" algn="just" defTabSz="914400" rtl="0" eaLnBrk="1" fontAlgn="auto" latinLnBrk="0" hangingPunct="1">
                  <a:lnSpc>
                    <a:spcPts val="2200"/>
                  </a:lnSpc>
                  <a:spcBef>
                    <a:spcPts val="0"/>
                  </a:spcBef>
                  <a:spcAft>
                    <a:spcPts val="0"/>
                  </a:spcAft>
                  <a:buClrTx/>
                  <a:buSzTx/>
                  <a:buFontTx/>
                  <a:buNone/>
                  <a:tabLst/>
                  <a:defRPr/>
                </a:pPr>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因此状态</a:t>
                </a:r>
                <a14:m>
                  <m:oMath xmlns:m="http://schemas.openxmlformats.org/officeDocument/2006/math">
                    <m:sSub>
                      <m:sSubPr>
                        <m:ctrlPr>
                          <a:rPr kumimoji="0" lang="zh-CN" altLang="zh-CN" sz="14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𝑠</m:t>
                        </m:r>
                      </m:e>
                      <m:sub>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8</m:t>
                        </m:r>
                      </m:sub>
                    </m:sSub>
                  </m:oMath>
                </a14:m>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的价值函数更新为</a:t>
                </a:r>
                <a:r>
                  <a:rPr kumimoji="0" lang="en-US"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1</a:t>
                </a:r>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，同理可更新其他状态的价值函数。图</a:t>
                </a:r>
                <a:r>
                  <a:rPr kumimoji="0" lang="en-US"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6.9(c)</a:t>
                </a:r>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和图</a:t>
                </a:r>
                <a:r>
                  <a:rPr kumimoji="0" lang="en-US"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6.9(d)</a:t>
                </a:r>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分别为完成了两次和三次外层循环后的价值函数，而图</a:t>
                </a:r>
                <a:r>
                  <a:rPr kumimoji="0" lang="en-US"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6.9(e)</a:t>
                </a:r>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则为完成</a:t>
                </a:r>
                <a:r>
                  <a:rPr kumimoji="0" lang="en-US"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5</a:t>
                </a:r>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次外层循环后的结果，这个结果已经收敛。</a:t>
                </a:r>
              </a:p>
            </p:txBody>
          </p:sp>
        </mc:Choice>
        <mc:Fallback xmlns="">
          <p:sp>
            <p:nvSpPr>
              <p:cNvPr id="13" name="矩形 12">
                <a:extLst>
                  <a:ext uri="{FF2B5EF4-FFF2-40B4-BE49-F238E27FC236}">
                    <a16:creationId xmlns:a16="http://schemas.microsoft.com/office/drawing/2014/main" id="{34BACD0B-D505-400D-A449-3FD94E043F48}"/>
                  </a:ext>
                </a:extLst>
              </p:cNvPr>
              <p:cNvSpPr>
                <a:spLocks noRot="1" noChangeAspect="1" noMove="1" noResize="1" noEditPoints="1" noAdjustHandles="1" noChangeArrowheads="1" noChangeShapeType="1" noTextEdit="1"/>
              </p:cNvSpPr>
              <p:nvPr/>
            </p:nvSpPr>
            <p:spPr>
              <a:xfrm>
                <a:off x="186771" y="2211650"/>
                <a:ext cx="4976072" cy="3962623"/>
              </a:xfrm>
              <a:prstGeom prst="rect">
                <a:avLst/>
              </a:prstGeom>
              <a:blipFill>
                <a:blip r:embed="rId4"/>
                <a:stretch>
                  <a:fillRect l="-368" r="-368" b="-61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矩形 13">
                <a:extLst>
                  <a:ext uri="{FF2B5EF4-FFF2-40B4-BE49-F238E27FC236}">
                    <a16:creationId xmlns:a16="http://schemas.microsoft.com/office/drawing/2014/main" id="{3394960B-D5DE-4581-9AF3-32947A2C402C}"/>
                  </a:ext>
                </a:extLst>
              </p:cNvPr>
              <p:cNvSpPr/>
              <p:nvPr/>
            </p:nvSpPr>
            <p:spPr>
              <a:xfrm>
                <a:off x="5629420" y="5286760"/>
                <a:ext cx="6264812" cy="1015663"/>
              </a:xfrm>
              <a:prstGeom prst="rect">
                <a:avLst/>
              </a:prstGeom>
            </p:spPr>
            <p:txBody>
              <a:bodyPr wrap="square">
                <a:spAutoFit/>
              </a:bodyPr>
              <a:lstStyle/>
              <a:p>
                <a:pPr marL="0" marR="0" lvl="0" indent="266700" algn="just" defTabSz="914400" rtl="0" eaLnBrk="1" fontAlgn="auto" latinLnBrk="0" hangingPunct="1">
                  <a:lnSpc>
                    <a:spcPct val="100000"/>
                  </a:lnSpc>
                  <a:spcBef>
                    <a:spcPts val="0"/>
                  </a:spcBef>
                  <a:spcAft>
                    <a:spcPts val="0"/>
                  </a:spcAft>
                  <a:buClrTx/>
                  <a:buSzTx/>
                  <a:buFontTx/>
                  <a:buNone/>
                  <a:tabLst/>
                  <a:defRPr/>
                </a:pPr>
                <a:r>
                  <a:rPr kumimoji="0" lang="zh-CN" altLang="zh-CN" sz="12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由于</a:t>
                </a:r>
                <a14:m>
                  <m:oMath xmlns:m="http://schemas.openxmlformats.org/officeDocument/2006/math">
                    <m:sSub>
                      <m:sSubPr>
                        <m:ctrlPr>
                          <a:rPr kumimoji="0" lang="zh-CN" altLang="zh-CN" sz="12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2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𝑠</m:t>
                        </m:r>
                      </m:e>
                      <m:sub>
                        <m:r>
                          <a:rPr kumimoji="0" lang="en-US" altLang="zh-CN" sz="12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8</m:t>
                        </m:r>
                      </m:sub>
                    </m:sSub>
                  </m:oMath>
                </a14:m>
                <a:r>
                  <a:rPr kumimoji="0" lang="zh-CN" altLang="zh-CN" sz="12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向右移动一个方格进入终止状态会获得</a:t>
                </a:r>
                <a:r>
                  <a:rPr kumimoji="0" lang="en-US" altLang="zh-CN" sz="12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1</a:t>
                </a:r>
                <a:r>
                  <a:rPr kumimoji="0" lang="zh-CN" altLang="zh-CN" sz="12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这样的回报，在价值迭代过程中，可以看到这会使得产生这一回报的状态由于选择了相应行动而获得相应价值，如状态</a:t>
                </a:r>
                <a14:m>
                  <m:oMath xmlns:m="http://schemas.openxmlformats.org/officeDocument/2006/math">
                    <m:sSub>
                      <m:sSubPr>
                        <m:ctrlPr>
                          <a:rPr kumimoji="0" lang="zh-CN" altLang="zh-CN" sz="12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kumimoji="0" lang="en-US" altLang="zh-CN" sz="12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s</m:t>
                        </m:r>
                      </m:e>
                      <m:sub>
                        <m:r>
                          <a:rPr kumimoji="0" lang="en-US" altLang="zh-CN" sz="12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8</m:t>
                        </m:r>
                      </m:sub>
                    </m:sSub>
                  </m:oMath>
                </a14:m>
                <a:r>
                  <a:rPr kumimoji="0" lang="zh-CN" altLang="zh-CN" sz="12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的价值函数从初始时取值</a:t>
                </a:r>
                <a:r>
                  <a:rPr kumimoji="0" lang="en-US" altLang="zh-CN" sz="12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0</a:t>
                </a:r>
                <a:r>
                  <a:rPr kumimoji="0" lang="zh-CN" altLang="zh-CN" sz="12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更新为</a:t>
                </a:r>
                <a:r>
                  <a:rPr kumimoji="0" lang="en-US" altLang="zh-CN" sz="12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1</a:t>
                </a:r>
                <a:r>
                  <a:rPr kumimoji="0" lang="zh-CN" altLang="zh-CN" sz="12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（见图</a:t>
                </a:r>
                <a:r>
                  <a:rPr kumimoji="0" lang="en-US" altLang="zh-CN" sz="12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 6.9(a)</a:t>
                </a:r>
                <a:r>
                  <a:rPr kumimoji="0" lang="zh-CN" altLang="zh-CN" sz="12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和图</a:t>
                </a:r>
                <a:r>
                  <a:rPr kumimoji="0" lang="en-US" altLang="zh-CN" sz="12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6.9(b)</a:t>
                </a:r>
                <a:r>
                  <a:rPr kumimoji="0" lang="zh-CN" altLang="zh-CN" sz="12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）。图</a:t>
                </a:r>
                <a:r>
                  <a:rPr kumimoji="0" lang="en-US" altLang="zh-CN" sz="12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6.9(f)</a:t>
                </a:r>
                <a:r>
                  <a:rPr kumimoji="0" lang="zh-CN" altLang="zh-CN" sz="12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给出了根据图</a:t>
                </a:r>
                <a:r>
                  <a:rPr kumimoji="0" lang="en-US" altLang="zh-CN" sz="12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6.9(e)</a:t>
                </a:r>
                <a:r>
                  <a:rPr kumimoji="0" lang="zh-CN" altLang="zh-CN" sz="12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计算出的策略（动作</a:t>
                </a:r>
                <a:r>
                  <a:rPr kumimoji="0" lang="en-US" altLang="zh-CN" sz="12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a:t>
                </a:r>
                <a:r>
                  <a:rPr kumimoji="0" lang="zh-CN" altLang="zh-CN" sz="12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价值相同的情况优先取动作</a:t>
                </a:r>
                <a:r>
                  <a:rPr kumimoji="0" lang="en-US" altLang="zh-CN" sz="12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a:t>
                </a:r>
                <a:r>
                  <a:rPr kumimoji="0" lang="zh-CN" altLang="zh-CN" sz="12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上</a:t>
                </a:r>
                <a:r>
                  <a:rPr kumimoji="0" lang="en-US" altLang="zh-CN" sz="12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a:t>
                </a:r>
                <a:r>
                  <a:rPr kumimoji="0" lang="zh-CN" altLang="zh-CN" sz="12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）。可见智能体从</a:t>
                </a:r>
                <a14:m>
                  <m:oMath xmlns:m="http://schemas.openxmlformats.org/officeDocument/2006/math">
                    <m:sSub>
                      <m:sSubPr>
                        <m:ctrlPr>
                          <a:rPr kumimoji="0" lang="zh-CN" altLang="zh-CN" sz="12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2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𝑠</m:t>
                        </m:r>
                      </m:e>
                      <m:sub>
                        <m:r>
                          <a:rPr kumimoji="0" lang="en-US" altLang="zh-CN" sz="12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1</m:t>
                        </m:r>
                      </m:sub>
                    </m:sSub>
                  </m:oMath>
                </a14:m>
                <a:r>
                  <a:rPr kumimoji="0" lang="zh-CN" altLang="zh-CN" sz="12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出发，根据图</a:t>
                </a:r>
                <a:r>
                  <a:rPr kumimoji="0" lang="en-US" altLang="zh-CN" sz="12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6.9(f)</a:t>
                </a:r>
                <a:r>
                  <a:rPr kumimoji="0" lang="zh-CN" altLang="zh-CN" sz="12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中的策略，可以沿着轨迹</a:t>
                </a:r>
                <a14:m>
                  <m:oMath xmlns:m="http://schemas.openxmlformats.org/officeDocument/2006/math">
                    <m:r>
                      <a:rPr kumimoji="0" lang="en-US" altLang="zh-CN" sz="12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sSub>
                      <m:sSubPr>
                        <m:ctrlPr>
                          <a:rPr kumimoji="0" lang="zh-CN" altLang="zh-CN" sz="12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2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𝑠</m:t>
                        </m:r>
                      </m:e>
                      <m:sub>
                        <m:r>
                          <a:rPr kumimoji="0" lang="en-US" altLang="zh-CN" sz="12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1</m:t>
                        </m:r>
                      </m:sub>
                    </m:sSub>
                    <m:r>
                      <a:rPr kumimoji="0" lang="en-US" altLang="zh-CN" sz="12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sSub>
                      <m:sSubPr>
                        <m:ctrlPr>
                          <a:rPr kumimoji="0" lang="zh-CN" altLang="zh-CN" sz="12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2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𝑠</m:t>
                        </m:r>
                      </m:e>
                      <m:sub>
                        <m:r>
                          <a:rPr kumimoji="0" lang="en-US" altLang="zh-CN" sz="12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4</m:t>
                        </m:r>
                      </m:sub>
                    </m:sSub>
                    <m:r>
                      <a:rPr kumimoji="0" lang="en-US" altLang="zh-CN" sz="12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sSub>
                      <m:sSubPr>
                        <m:ctrlPr>
                          <a:rPr kumimoji="0" lang="zh-CN" altLang="zh-CN" sz="12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2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𝑠</m:t>
                        </m:r>
                      </m:e>
                      <m:sub>
                        <m:r>
                          <a:rPr kumimoji="0" lang="en-US" altLang="zh-CN" sz="12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7</m:t>
                        </m:r>
                      </m:sub>
                    </m:sSub>
                    <m:r>
                      <a:rPr kumimoji="0" lang="en-US" altLang="zh-CN" sz="12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sSub>
                      <m:sSubPr>
                        <m:ctrlPr>
                          <a:rPr kumimoji="0" lang="zh-CN" altLang="zh-CN" sz="12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2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𝑠</m:t>
                        </m:r>
                      </m:e>
                      <m:sub>
                        <m:r>
                          <a:rPr kumimoji="0" lang="en-US" altLang="zh-CN" sz="12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8</m:t>
                        </m:r>
                      </m:sub>
                    </m:sSub>
                    <m:r>
                      <a:rPr kumimoji="0" lang="en-US" altLang="zh-CN" sz="12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sSub>
                      <m:sSubPr>
                        <m:ctrlPr>
                          <a:rPr kumimoji="0" lang="zh-CN" altLang="zh-CN" sz="12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2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𝑠</m:t>
                        </m:r>
                      </m:e>
                      <m:sub>
                        <m:r>
                          <a:rPr kumimoji="0" lang="en-US" altLang="zh-CN" sz="12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9</m:t>
                        </m:r>
                      </m:sub>
                    </m:sSub>
                    <m:r>
                      <a:rPr kumimoji="0" lang="en-US" altLang="zh-CN" sz="12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oMath>
                </a14:m>
                <a:r>
                  <a:rPr kumimoji="0" lang="zh-CN" altLang="zh-CN" sz="12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到达目标。</a:t>
                </a:r>
              </a:p>
            </p:txBody>
          </p:sp>
        </mc:Choice>
        <mc:Fallback xmlns="">
          <p:sp>
            <p:nvSpPr>
              <p:cNvPr id="14" name="矩形 13">
                <a:extLst>
                  <a:ext uri="{FF2B5EF4-FFF2-40B4-BE49-F238E27FC236}">
                    <a16:creationId xmlns:a16="http://schemas.microsoft.com/office/drawing/2014/main" id="{3394960B-D5DE-4581-9AF3-32947A2C402C}"/>
                  </a:ext>
                </a:extLst>
              </p:cNvPr>
              <p:cNvSpPr>
                <a:spLocks noRot="1" noChangeAspect="1" noMove="1" noResize="1" noEditPoints="1" noAdjustHandles="1" noChangeArrowheads="1" noChangeShapeType="1" noTextEdit="1"/>
              </p:cNvSpPr>
              <p:nvPr/>
            </p:nvSpPr>
            <p:spPr>
              <a:xfrm>
                <a:off x="5629420" y="5286760"/>
                <a:ext cx="6264812" cy="1015663"/>
              </a:xfrm>
              <a:prstGeom prst="rect">
                <a:avLst/>
              </a:prstGeom>
              <a:blipFill>
                <a:blip r:embed="rId5"/>
                <a:stretch>
                  <a:fillRect r="-2626" b="-359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059287388"/>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583380" y="726948"/>
            <a:ext cx="7464387" cy="497934"/>
            <a:chOff x="4099943" y="2819853"/>
            <a:chExt cx="2570275" cy="497934"/>
          </a:xfrm>
        </p:grpSpPr>
        <p:sp>
          <p:nvSpPr>
            <p:cNvPr id="4" name="平行四边形 3"/>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5" name="平行四边形 4"/>
            <p:cNvSpPr/>
            <p:nvPr/>
          </p:nvSpPr>
          <p:spPr bwMode="auto">
            <a:xfrm>
              <a:off x="4122533" y="2819853"/>
              <a:ext cx="2547685"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6" name="矩形 5"/>
            <p:cNvSpPr/>
            <p:nvPr/>
          </p:nvSpPr>
          <p:spPr>
            <a:xfrm>
              <a:off x="4216534" y="2853798"/>
              <a:ext cx="2359684" cy="40011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prstClr val="black">
                      <a:lumMod val="95000"/>
                      <a:lumOff val="5000"/>
                    </a:prstClr>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策略评估：</a:t>
              </a:r>
              <a:r>
                <a:rPr kumimoji="0" lang="en-US" altLang="zh-CN" sz="2000" b="0" i="0" u="none" strike="noStrike" kern="1200" cap="none" spc="0" normalizeH="0" baseline="0" noProof="0" dirty="0">
                  <a:ln>
                    <a:noFill/>
                  </a:ln>
                  <a:solidFill>
                    <a:srgbClr val="0070C0"/>
                  </a:solidFill>
                  <a:effectLst/>
                  <a:uLnTx/>
                  <a:uFillTx/>
                  <a:latin typeface="Times New Roman" panose="02020603050405020304" pitchFamily="18" charset="0"/>
                  <a:ea typeface="黑体" panose="02010609060101010101" pitchFamily="49" charset="-122"/>
                  <a:cs typeface="Times New Roman" panose="02020603050405020304" pitchFamily="18" charset="0"/>
                </a:rPr>
                <a:t>Q</a:t>
              </a:r>
              <a:r>
                <a:rPr kumimoji="0" lang="zh-CN" altLang="en-US" sz="2000" b="0" i="0" u="none" strike="noStrike" kern="1200" cap="none" spc="0" normalizeH="0" baseline="0" noProof="0" dirty="0">
                  <a:ln>
                    <a:noFill/>
                  </a:ln>
                  <a:solidFill>
                    <a:srgbClr val="0070C0"/>
                  </a:solidFill>
                  <a:effectLst/>
                  <a:uLnTx/>
                  <a:uFillTx/>
                  <a:latin typeface="Times New Roman" panose="02020603050405020304" pitchFamily="18" charset="0"/>
                  <a:ea typeface="黑体" panose="02010609060101010101" pitchFamily="49" charset="-122"/>
                  <a:cs typeface="Times New Roman" panose="02020603050405020304" pitchFamily="18" charset="0"/>
                </a:rPr>
                <a:t>学习算法</a:t>
              </a:r>
            </a:p>
          </p:txBody>
        </p:sp>
      </p:grpSp>
      <p:sp>
        <p:nvSpPr>
          <p:cNvPr id="23" name="矩形 22">
            <a:extLst>
              <a:ext uri="{FF2B5EF4-FFF2-40B4-BE49-F238E27FC236}">
                <a16:creationId xmlns:a16="http://schemas.microsoft.com/office/drawing/2014/main" id="{6F77A2E9-3941-4386-A0DF-CDEBD25143F3}"/>
              </a:ext>
            </a:extLst>
          </p:cNvPr>
          <p:cNvSpPr/>
          <p:nvPr/>
        </p:nvSpPr>
        <p:spPr>
          <a:xfrm>
            <a:off x="852473" y="129010"/>
            <a:ext cx="2441694"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二、基于价值的强化学习</a:t>
            </a:r>
          </a:p>
        </p:txBody>
      </p:sp>
      <mc:AlternateContent xmlns:mc="http://schemas.openxmlformats.org/markup-compatibility/2006" xmlns:a14="http://schemas.microsoft.com/office/drawing/2010/main">
        <mc:Choice Requires="a14">
          <p:sp>
            <p:nvSpPr>
              <p:cNvPr id="29" name="文本框 28">
                <a:extLst>
                  <a:ext uri="{FF2B5EF4-FFF2-40B4-BE49-F238E27FC236}">
                    <a16:creationId xmlns:a16="http://schemas.microsoft.com/office/drawing/2014/main" id="{2C8F93FF-7CAA-40B6-989B-665B09ED4B37}"/>
                  </a:ext>
                </a:extLst>
              </p:cNvPr>
              <p:cNvSpPr txBox="1"/>
              <p:nvPr/>
            </p:nvSpPr>
            <p:spPr>
              <a:xfrm>
                <a:off x="374342" y="2075666"/>
                <a:ext cx="5721658" cy="2570191"/>
              </a:xfrm>
              <a:prstGeom prst="rect">
                <a:avLst/>
              </a:prstGeom>
              <a:noFill/>
              <a:ln>
                <a:solidFill>
                  <a:schemeClr val="tx1"/>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solidFill>
                    <a:effectLst/>
                    <a:uLnTx/>
                    <a:uFillTx/>
                    <a:latin typeface="Times New Roman" panose="02020603050405020304" pitchFamily="18" charset="0"/>
                    <a:ea typeface="黑体" pitchFamily="49" charset="-122"/>
                    <a:cs typeface="Times New Roman" panose="02020603050405020304" pitchFamily="18" charset="0"/>
                  </a:rPr>
                  <a:t>初始化</a:t>
                </a:r>
                <a14:m>
                  <m:oMath xmlns:m="http://schemas.openxmlformats.org/officeDocument/2006/math">
                    <m:sSub>
                      <m:sSubPr>
                        <m:ctrlPr>
                          <a:rPr kumimoji="0" lang="en-US" altLang="zh-CN" sz="1400" b="0" i="1" u="none" strike="noStrike" kern="1200" cap="none" spc="0" normalizeH="0" baseline="0" noProof="0" smtClean="0">
                            <a:ln>
                              <a:noFill/>
                            </a:ln>
                            <a:solidFill>
                              <a:prstClr val="black"/>
                            </a:solidFill>
                            <a:effectLst/>
                            <a:uLnTx/>
                            <a:uFillTx/>
                            <a:latin typeface="Cambria Math" panose="02040503050406030204" pitchFamily="18" charset="0"/>
                            <a:ea typeface="黑体" pitchFamily="49" charset="-122"/>
                            <a:cs typeface="+mn-cs"/>
                          </a:rPr>
                        </m:ctrlPr>
                      </m:sSubPr>
                      <m:e>
                        <m:r>
                          <a:rPr kumimoji="0" lang="en-US" altLang="zh-CN" sz="1400" b="0" i="1" u="none" strike="noStrike" kern="1200" cap="none" spc="0" normalizeH="0" baseline="0" noProof="0">
                            <a:ln>
                              <a:noFill/>
                            </a:ln>
                            <a:solidFill>
                              <a:prstClr val="black"/>
                            </a:solidFill>
                            <a:effectLst/>
                            <a:uLnTx/>
                            <a:uFillTx/>
                            <a:latin typeface="Cambria Math" panose="02040503050406030204" pitchFamily="18" charset="0"/>
                            <a:ea typeface="黑体" pitchFamily="49" charset="-122"/>
                            <a:cs typeface="+mn-cs"/>
                          </a:rPr>
                          <m:t>𝑞</m:t>
                        </m:r>
                      </m:e>
                      <m:sub>
                        <m:r>
                          <a:rPr kumimoji="0" lang="en-US" altLang="zh-CN" sz="1400" b="0" i="1" u="none" strike="noStrike" kern="1200" cap="none" spc="0" normalizeH="0" baseline="0" noProof="0">
                            <a:ln>
                              <a:noFill/>
                            </a:ln>
                            <a:solidFill>
                              <a:prstClr val="black"/>
                            </a:solidFill>
                            <a:effectLst/>
                            <a:uLnTx/>
                            <a:uFillTx/>
                            <a:latin typeface="Cambria Math" panose="02040503050406030204" pitchFamily="18" charset="0"/>
                            <a:ea typeface="黑体" pitchFamily="49" charset="-122"/>
                            <a:cs typeface="+mn-cs"/>
                          </a:rPr>
                          <m:t>𝜋</m:t>
                        </m:r>
                      </m:sub>
                    </m:sSub>
                  </m:oMath>
                </a14:m>
                <a:r>
                  <a:rPr kumimoji="0" lang="zh-CN" altLang="en-US" sz="1400" b="0" i="0" u="none" strike="noStrike" kern="1200" cap="none" spc="0" normalizeH="0" baseline="0" noProof="0" dirty="0">
                    <a:ln>
                      <a:noFill/>
                    </a:ln>
                    <a:solidFill>
                      <a:prstClr val="black"/>
                    </a:solidFill>
                    <a:effectLst/>
                    <a:uLnTx/>
                    <a:uFillTx/>
                    <a:latin typeface="Times New Roman" panose="02020603050405020304" pitchFamily="18" charset="0"/>
                    <a:ea typeface="黑体" pitchFamily="49" charset="-122"/>
                    <a:cs typeface="Times New Roman" panose="02020603050405020304" pitchFamily="18" charset="0"/>
                  </a:rPr>
                  <a:t>函数</a:t>
                </a:r>
                <a:endParaRPr kumimoji="0" lang="en-US"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黑体" pitchFamily="49"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solidFill>
                    <a:effectLst/>
                    <a:uLnTx/>
                    <a:uFillTx/>
                    <a:latin typeface="Times New Roman" panose="02020603050405020304" pitchFamily="18" charset="0"/>
                    <a:ea typeface="黑体" pitchFamily="49" charset="-122"/>
                    <a:cs typeface="Times New Roman" panose="02020603050405020304" pitchFamily="18" charset="0"/>
                  </a:rPr>
                  <a:t>循环</a:t>
                </a:r>
                <a:endParaRPr kumimoji="0" lang="en-US"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黑体" pitchFamily="49"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黑体" pitchFamily="49" charset="-122"/>
                    <a:cs typeface="Times New Roman" panose="02020603050405020304" pitchFamily="18" charset="0"/>
                  </a:rPr>
                  <a:t>        </a:t>
                </a:r>
                <a:r>
                  <a:rPr kumimoji="0" lang="zh-CN" altLang="en-US" sz="1400" b="0" i="0" u="none" strike="noStrike" kern="1200" cap="none" spc="0" normalizeH="0" baseline="0" noProof="0" dirty="0">
                    <a:ln>
                      <a:noFill/>
                    </a:ln>
                    <a:solidFill>
                      <a:prstClr val="black"/>
                    </a:solidFill>
                    <a:effectLst/>
                    <a:uLnTx/>
                    <a:uFillTx/>
                    <a:latin typeface="Times New Roman" panose="02020603050405020304" pitchFamily="18" charset="0"/>
                    <a:ea typeface="黑体" pitchFamily="49" charset="-122"/>
                    <a:cs typeface="Times New Roman" panose="02020603050405020304" pitchFamily="18" charset="0"/>
                  </a:rPr>
                  <a:t>初始化</a:t>
                </a:r>
                <a:r>
                  <a:rPr kumimoji="0" lang="en-US"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黑体" pitchFamily="49" charset="-122"/>
                    <a:cs typeface="Times New Roman" panose="02020603050405020304" pitchFamily="18" charset="0"/>
                  </a:rPr>
                  <a:t>s</a:t>
                </a:r>
                <a:r>
                  <a:rPr kumimoji="0" lang="zh-CN" altLang="en-US" sz="1400" b="0" i="0" u="none" strike="noStrike" kern="1200" cap="none" spc="0" normalizeH="0" baseline="0" noProof="0" dirty="0">
                    <a:ln>
                      <a:noFill/>
                    </a:ln>
                    <a:solidFill>
                      <a:prstClr val="black"/>
                    </a:solidFill>
                    <a:effectLst/>
                    <a:uLnTx/>
                    <a:uFillTx/>
                    <a:latin typeface="Times New Roman" panose="02020603050405020304" pitchFamily="18" charset="0"/>
                    <a:ea typeface="黑体" pitchFamily="49" charset="-122"/>
                    <a:cs typeface="Times New Roman" panose="02020603050405020304" pitchFamily="18" charset="0"/>
                  </a:rPr>
                  <a:t>为初始状态</a:t>
                </a:r>
                <a:endParaRPr kumimoji="0" lang="en-US"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黑体" pitchFamily="49"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黑体" pitchFamily="49" charset="-122"/>
                    <a:cs typeface="Times New Roman" panose="02020603050405020304" pitchFamily="18" charset="0"/>
                  </a:rPr>
                  <a:t>        </a:t>
                </a:r>
                <a:r>
                  <a:rPr kumimoji="0" lang="zh-CN" altLang="en-US" sz="1400" b="0" i="0" u="none" strike="noStrike" kern="1200" cap="none" spc="0" normalizeH="0" baseline="0" noProof="0" dirty="0">
                    <a:ln>
                      <a:noFill/>
                    </a:ln>
                    <a:solidFill>
                      <a:prstClr val="black"/>
                    </a:solidFill>
                    <a:effectLst/>
                    <a:uLnTx/>
                    <a:uFillTx/>
                    <a:latin typeface="Times New Roman" panose="02020603050405020304" pitchFamily="18" charset="0"/>
                    <a:ea typeface="黑体" pitchFamily="49" charset="-122"/>
                    <a:cs typeface="Times New Roman" panose="02020603050405020304" pitchFamily="18" charset="0"/>
                  </a:rPr>
                  <a:t>循环</a:t>
                </a:r>
                <a:endParaRPr kumimoji="0" lang="en-US"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黑体" pitchFamily="49"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黑体" pitchFamily="49" charset="-122"/>
                    <a:cs typeface="Times New Roman" panose="02020603050405020304" pitchFamily="18" charset="0"/>
                  </a:rPr>
                  <a:t>                </a:t>
                </a:r>
                <a14:m>
                  <m:oMath xmlns:m="http://schemas.openxmlformats.org/officeDocument/2006/math">
                    <m:r>
                      <a:rPr kumimoji="0" lang="en-US" altLang="zh-CN" sz="1400" b="0" i="1" u="none" strike="sngStrike" kern="1200" cap="none" spc="0" normalizeH="0" baseline="0" noProof="0" smtClean="0">
                        <a:ln>
                          <a:noFill/>
                        </a:ln>
                        <a:solidFill>
                          <a:prstClr val="black"/>
                        </a:solidFill>
                        <a:effectLst/>
                        <a:uLnTx/>
                        <a:uFillTx/>
                        <a:latin typeface="Cambria Math" panose="02040503050406030204" pitchFamily="18" charset="0"/>
                        <a:ea typeface="黑体" pitchFamily="49" charset="-122"/>
                        <a:cs typeface="+mn-cs"/>
                      </a:rPr>
                      <m:t>𝑎</m:t>
                    </m:r>
                    <m:r>
                      <a:rPr kumimoji="0" lang="en-US" altLang="zh-CN" sz="1400" b="0" i="1" u="none" strike="sngStrike" kern="1200" cap="none" spc="0" normalizeH="0" baseline="0" noProof="0" smtClean="0">
                        <a:ln>
                          <a:noFill/>
                        </a:ln>
                        <a:solidFill>
                          <a:prstClr val="black"/>
                        </a:solidFill>
                        <a:effectLst/>
                        <a:uLnTx/>
                        <a:uFillTx/>
                        <a:latin typeface="Cambria Math" panose="02040503050406030204" pitchFamily="18" charset="0"/>
                        <a:ea typeface="黑体" pitchFamily="49" charset="-122"/>
                        <a:cs typeface="+mn-cs"/>
                      </a:rPr>
                      <m:t>∼</m:t>
                    </m:r>
                    <m:r>
                      <a:rPr kumimoji="0" lang="en-US" altLang="zh-CN" sz="1400" b="0" i="1" u="none" strike="sngStrike" kern="1200" cap="none" spc="0" normalizeH="0" baseline="0" noProof="0" smtClean="0">
                        <a:ln>
                          <a:noFill/>
                        </a:ln>
                        <a:solidFill>
                          <a:prstClr val="black"/>
                        </a:solidFill>
                        <a:effectLst/>
                        <a:uLnTx/>
                        <a:uFillTx/>
                        <a:latin typeface="Cambria Math" panose="02040503050406030204" pitchFamily="18" charset="0"/>
                        <a:ea typeface="黑体" pitchFamily="49" charset="-122"/>
                        <a:cs typeface="+mn-cs"/>
                      </a:rPr>
                      <m:t>𝜋</m:t>
                    </m:r>
                    <m:r>
                      <a:rPr kumimoji="0" lang="en-US" altLang="zh-CN" sz="1400" b="0" i="1" u="none" strike="sngStrike" kern="1200" cap="none" spc="0" normalizeH="0" baseline="0" noProof="0" smtClean="0">
                        <a:ln>
                          <a:noFill/>
                        </a:ln>
                        <a:solidFill>
                          <a:prstClr val="black"/>
                        </a:solidFill>
                        <a:effectLst/>
                        <a:uLnTx/>
                        <a:uFillTx/>
                        <a:latin typeface="Cambria Math" panose="02040503050406030204" pitchFamily="18" charset="0"/>
                        <a:ea typeface="黑体" pitchFamily="49" charset="-122"/>
                        <a:cs typeface="+mn-cs"/>
                      </a:rPr>
                      <m:t>(</m:t>
                    </m:r>
                    <m:r>
                      <a:rPr kumimoji="0" lang="en-US" altLang="zh-CN" sz="1400" b="0" i="1" u="none" strike="sngStrike" kern="1200" cap="none" spc="0" normalizeH="0" baseline="0" noProof="0" smtClean="0">
                        <a:ln>
                          <a:noFill/>
                        </a:ln>
                        <a:solidFill>
                          <a:prstClr val="black"/>
                        </a:solidFill>
                        <a:effectLst/>
                        <a:uLnTx/>
                        <a:uFillTx/>
                        <a:latin typeface="Cambria Math" panose="02040503050406030204" pitchFamily="18" charset="0"/>
                        <a:ea typeface="黑体" pitchFamily="49" charset="-122"/>
                        <a:cs typeface="+mn-cs"/>
                      </a:rPr>
                      <m:t>𝑠</m:t>
                    </m:r>
                    <m:r>
                      <a:rPr kumimoji="0" lang="en-US" altLang="zh-CN" sz="1400" b="0" i="1" u="none" strike="sngStrike" kern="1200" cap="none" spc="0" normalizeH="0" baseline="0" noProof="0" smtClean="0">
                        <a:ln>
                          <a:noFill/>
                        </a:ln>
                        <a:solidFill>
                          <a:prstClr val="black"/>
                        </a:solidFill>
                        <a:effectLst/>
                        <a:uLnTx/>
                        <a:uFillTx/>
                        <a:latin typeface="Cambria Math" panose="02040503050406030204" pitchFamily="18" charset="0"/>
                        <a:ea typeface="黑体" pitchFamily="49" charset="-122"/>
                        <a:cs typeface="+mn-cs"/>
                      </a:rPr>
                      <m:t>,⋅)</m:t>
                    </m:r>
                  </m:oMath>
                </a14:m>
                <a:r>
                  <a:rPr kumimoji="0" lang="en-US"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黑体" pitchFamily="49" charset="-122"/>
                    <a:cs typeface="Times New Roman" panose="02020603050405020304" pitchFamily="18" charset="0"/>
                  </a:rPr>
                  <a:t>         </a:t>
                </a:r>
                <a14:m>
                  <m:oMath xmlns:m="http://schemas.openxmlformats.org/officeDocument/2006/math">
                    <m:r>
                      <a:rPr kumimoji="0" lang="en-US" altLang="zh-CN" sz="1400" b="0" i="1" u="none" strike="noStrike" kern="1200" cap="none" spc="0" normalizeH="0" baseline="0" noProof="0" dirty="0" smtClean="0">
                        <a:ln>
                          <a:noFill/>
                        </a:ln>
                        <a:solidFill>
                          <a:srgbClr val="FF0000"/>
                        </a:solidFill>
                        <a:effectLst/>
                        <a:uLnTx/>
                        <a:uFillTx/>
                        <a:latin typeface="Cambria Math" panose="02040503050406030204" pitchFamily="18" charset="0"/>
                        <a:ea typeface="黑体" pitchFamily="49" charset="-122"/>
                        <a:cs typeface="+mn-cs"/>
                      </a:rPr>
                      <m:t>𝑎</m:t>
                    </m:r>
                    <m:r>
                      <a:rPr kumimoji="0" lang="en-US" altLang="zh-CN" sz="1400" b="0" i="1" u="none" strike="noStrike" kern="1200" cap="none" spc="0" normalizeH="0" baseline="0" noProof="0" dirty="0" smtClean="0">
                        <a:ln>
                          <a:noFill/>
                        </a:ln>
                        <a:solidFill>
                          <a:srgbClr val="FF0000"/>
                        </a:solidFill>
                        <a:effectLst/>
                        <a:uLnTx/>
                        <a:uFillTx/>
                        <a:latin typeface="Cambria Math" panose="02040503050406030204" pitchFamily="18" charset="0"/>
                        <a:ea typeface="黑体" pitchFamily="49" charset="-122"/>
                        <a:cs typeface="+mn-cs"/>
                      </a:rPr>
                      <m:t>=</m:t>
                    </m:r>
                    <m:sSub>
                      <m:sSubPr>
                        <m:ctrlPr>
                          <a:rPr kumimoji="0" lang="en-US" altLang="zh-CN" sz="1400" b="0" i="1" u="none" strike="noStrike" kern="1200" cap="none" spc="0" normalizeH="0" baseline="0" noProof="0" dirty="0" smtClean="0">
                            <a:ln>
                              <a:noFill/>
                            </a:ln>
                            <a:solidFill>
                              <a:srgbClr val="FF0000"/>
                            </a:solidFill>
                            <a:effectLst/>
                            <a:uLnTx/>
                            <a:uFillTx/>
                            <a:latin typeface="Cambria Math" panose="02040503050406030204" pitchFamily="18" charset="0"/>
                            <a:ea typeface="黑体" pitchFamily="49" charset="-122"/>
                            <a:cs typeface="+mn-cs"/>
                          </a:rPr>
                        </m:ctrlPr>
                      </m:sSubPr>
                      <m:e>
                        <m:r>
                          <m:rPr>
                            <m:sty m:val="p"/>
                          </m:rPr>
                          <a:rPr kumimoji="0" lang="en-US" altLang="zh-CN" sz="1400" b="0" i="0" u="none" strike="noStrike" kern="1200" cap="none" spc="0" normalizeH="0" baseline="0" noProof="0" dirty="0" smtClean="0">
                            <a:ln>
                              <a:noFill/>
                            </a:ln>
                            <a:solidFill>
                              <a:srgbClr val="FF0000"/>
                            </a:solidFill>
                            <a:effectLst/>
                            <a:uLnTx/>
                            <a:uFillTx/>
                            <a:latin typeface="Cambria Math" panose="02040503050406030204" pitchFamily="18" charset="0"/>
                            <a:ea typeface="黑体" pitchFamily="49" charset="-122"/>
                            <a:cs typeface="+mn-cs"/>
                          </a:rPr>
                          <m:t>argmax</m:t>
                        </m:r>
                      </m:e>
                      <m:sub>
                        <m:sSup>
                          <m:sSupPr>
                            <m:ctrlPr>
                              <a:rPr kumimoji="0" lang="en-US" altLang="zh-CN" sz="1400" b="0" i="1" u="none" strike="noStrike" kern="1200" cap="none" spc="0" normalizeH="0" baseline="0" noProof="0" dirty="0" smtClean="0">
                                <a:ln>
                                  <a:noFill/>
                                </a:ln>
                                <a:solidFill>
                                  <a:srgbClr val="FF0000"/>
                                </a:solidFill>
                                <a:effectLst/>
                                <a:uLnTx/>
                                <a:uFillTx/>
                                <a:latin typeface="Cambria Math" panose="02040503050406030204" pitchFamily="18" charset="0"/>
                                <a:ea typeface="黑体" pitchFamily="49" charset="-122"/>
                                <a:cs typeface="+mn-cs"/>
                              </a:rPr>
                            </m:ctrlPr>
                          </m:sSupPr>
                          <m:e>
                            <m:r>
                              <a:rPr kumimoji="0" lang="en-US" altLang="zh-CN" sz="1400" b="0" i="1" u="none" strike="noStrike" kern="1200" cap="none" spc="0" normalizeH="0" baseline="0" noProof="0" dirty="0" smtClean="0">
                                <a:ln>
                                  <a:noFill/>
                                </a:ln>
                                <a:solidFill>
                                  <a:srgbClr val="FF0000"/>
                                </a:solidFill>
                                <a:effectLst/>
                                <a:uLnTx/>
                                <a:uFillTx/>
                                <a:latin typeface="Cambria Math" panose="02040503050406030204" pitchFamily="18" charset="0"/>
                                <a:ea typeface="黑体" pitchFamily="49" charset="-122"/>
                                <a:cs typeface="+mn-cs"/>
                              </a:rPr>
                              <m:t>𝑎</m:t>
                            </m:r>
                          </m:e>
                          <m:sup>
                            <m:r>
                              <a:rPr kumimoji="0" lang="en-US" altLang="zh-CN" sz="1400" b="0" i="1" u="none" strike="noStrike" kern="1200" cap="none" spc="0" normalizeH="0" baseline="0" noProof="0" dirty="0" smtClean="0">
                                <a:ln>
                                  <a:noFill/>
                                </a:ln>
                                <a:solidFill>
                                  <a:srgbClr val="FF0000"/>
                                </a:solidFill>
                                <a:effectLst/>
                                <a:uLnTx/>
                                <a:uFillTx/>
                                <a:latin typeface="Cambria Math" panose="02040503050406030204" pitchFamily="18" charset="0"/>
                                <a:ea typeface="黑体" pitchFamily="49" charset="-122"/>
                                <a:cs typeface="+mn-cs"/>
                              </a:rPr>
                              <m:t>′</m:t>
                            </m:r>
                          </m:sup>
                        </m:sSup>
                      </m:sub>
                    </m:sSub>
                    <m:sSub>
                      <m:sSubPr>
                        <m:ctrlPr>
                          <a:rPr kumimoji="0" lang="en-US" altLang="zh-CN" sz="1400" b="0" i="1" u="none" strike="noStrike" kern="1200" cap="none" spc="0" normalizeH="0" baseline="0" noProof="0" dirty="0" smtClean="0">
                            <a:ln>
                              <a:noFill/>
                            </a:ln>
                            <a:solidFill>
                              <a:srgbClr val="FF0000"/>
                            </a:solidFill>
                            <a:effectLst/>
                            <a:uLnTx/>
                            <a:uFillTx/>
                            <a:latin typeface="Cambria Math" panose="02040503050406030204" pitchFamily="18" charset="0"/>
                            <a:ea typeface="黑体" pitchFamily="49" charset="-122"/>
                            <a:cs typeface="+mn-cs"/>
                          </a:rPr>
                        </m:ctrlPr>
                      </m:sSubPr>
                      <m:e>
                        <m:r>
                          <a:rPr kumimoji="0" lang="en-US" altLang="zh-CN" sz="1400" b="0" i="1" u="none" strike="noStrike" kern="1200" cap="none" spc="0" normalizeH="0" baseline="0" noProof="0" dirty="0" smtClean="0">
                            <a:ln>
                              <a:noFill/>
                            </a:ln>
                            <a:solidFill>
                              <a:srgbClr val="FF0000"/>
                            </a:solidFill>
                            <a:effectLst/>
                            <a:uLnTx/>
                            <a:uFillTx/>
                            <a:latin typeface="Cambria Math" panose="02040503050406030204" pitchFamily="18" charset="0"/>
                            <a:ea typeface="黑体" pitchFamily="49" charset="-122"/>
                            <a:cs typeface="+mn-cs"/>
                          </a:rPr>
                          <m:t>𝑞</m:t>
                        </m:r>
                      </m:e>
                      <m:sub>
                        <m:r>
                          <a:rPr kumimoji="0" lang="en-US" altLang="zh-CN" sz="1400" b="0" i="1" u="none" strike="noStrike" kern="1200" cap="none" spc="0" normalizeH="0" baseline="0" noProof="0" dirty="0" smtClean="0">
                            <a:ln>
                              <a:noFill/>
                            </a:ln>
                            <a:solidFill>
                              <a:srgbClr val="FF0000"/>
                            </a:solidFill>
                            <a:effectLst/>
                            <a:uLnTx/>
                            <a:uFillTx/>
                            <a:latin typeface="Cambria Math" panose="02040503050406030204" pitchFamily="18" charset="0"/>
                            <a:ea typeface="黑体" pitchFamily="49" charset="-122"/>
                            <a:cs typeface="+mn-cs"/>
                          </a:rPr>
                          <m:t>𝜋</m:t>
                        </m:r>
                      </m:sub>
                    </m:sSub>
                    <m:r>
                      <a:rPr kumimoji="0" lang="en-US" altLang="zh-CN" sz="1400" b="0" i="1" u="none" strike="noStrike" kern="1200" cap="none" spc="0" normalizeH="0" baseline="0" noProof="0" dirty="0" smtClean="0">
                        <a:ln>
                          <a:noFill/>
                        </a:ln>
                        <a:solidFill>
                          <a:srgbClr val="FF0000"/>
                        </a:solidFill>
                        <a:effectLst/>
                        <a:uLnTx/>
                        <a:uFillTx/>
                        <a:latin typeface="Cambria Math" panose="02040503050406030204" pitchFamily="18" charset="0"/>
                        <a:ea typeface="黑体" pitchFamily="49" charset="-122"/>
                        <a:cs typeface="+mn-cs"/>
                      </a:rPr>
                      <m:t>(</m:t>
                    </m:r>
                    <m:r>
                      <a:rPr kumimoji="0" lang="en-US" altLang="zh-CN" sz="1400" b="0" i="1" u="none" strike="noStrike" kern="1200" cap="none" spc="0" normalizeH="0" baseline="0" noProof="0" dirty="0" smtClean="0">
                        <a:ln>
                          <a:noFill/>
                        </a:ln>
                        <a:solidFill>
                          <a:srgbClr val="FF0000"/>
                        </a:solidFill>
                        <a:effectLst/>
                        <a:uLnTx/>
                        <a:uFillTx/>
                        <a:latin typeface="Cambria Math" panose="02040503050406030204" pitchFamily="18" charset="0"/>
                        <a:ea typeface="黑体" pitchFamily="49" charset="-122"/>
                        <a:cs typeface="+mn-cs"/>
                      </a:rPr>
                      <m:t>𝑠</m:t>
                    </m:r>
                    <m:r>
                      <a:rPr kumimoji="0" lang="en-US" altLang="zh-CN" sz="1400" b="0" i="1" u="none" strike="noStrike" kern="1200" cap="none" spc="0" normalizeH="0" baseline="0" noProof="0" dirty="0" smtClean="0">
                        <a:ln>
                          <a:noFill/>
                        </a:ln>
                        <a:solidFill>
                          <a:srgbClr val="FF0000"/>
                        </a:solidFill>
                        <a:effectLst/>
                        <a:uLnTx/>
                        <a:uFillTx/>
                        <a:latin typeface="Cambria Math" panose="02040503050406030204" pitchFamily="18" charset="0"/>
                        <a:ea typeface="黑体" pitchFamily="49" charset="-122"/>
                        <a:cs typeface="+mn-cs"/>
                      </a:rPr>
                      <m:t>,</m:t>
                    </m:r>
                    <m:r>
                      <a:rPr kumimoji="0" lang="en-US" altLang="zh-CN" sz="1400" b="0" i="1" u="none" strike="noStrike" kern="1200" cap="none" spc="0" normalizeH="0" baseline="0" noProof="0" dirty="0" smtClean="0">
                        <a:ln>
                          <a:noFill/>
                        </a:ln>
                        <a:solidFill>
                          <a:srgbClr val="FF0000"/>
                        </a:solidFill>
                        <a:effectLst/>
                        <a:uLnTx/>
                        <a:uFillTx/>
                        <a:latin typeface="Cambria Math" panose="02040503050406030204" pitchFamily="18" charset="0"/>
                        <a:ea typeface="黑体" pitchFamily="49" charset="-122"/>
                        <a:cs typeface="+mn-cs"/>
                      </a:rPr>
                      <m:t>𝑎</m:t>
                    </m:r>
                    <m:r>
                      <a:rPr kumimoji="0" lang="en-US" altLang="zh-CN" sz="1400" b="0" i="1" u="none" strike="noStrike" kern="1200" cap="none" spc="0" normalizeH="0" baseline="0" noProof="0" dirty="0" smtClean="0">
                        <a:ln>
                          <a:noFill/>
                        </a:ln>
                        <a:solidFill>
                          <a:srgbClr val="FF0000"/>
                        </a:solidFill>
                        <a:effectLst/>
                        <a:uLnTx/>
                        <a:uFillTx/>
                        <a:latin typeface="Cambria Math" panose="02040503050406030204" pitchFamily="18" charset="0"/>
                        <a:ea typeface="黑体" pitchFamily="49" charset="-122"/>
                        <a:cs typeface="+mn-cs"/>
                      </a:rPr>
                      <m:t>′)</m:t>
                    </m:r>
                  </m:oMath>
                </a14:m>
                <a:endParaRPr kumimoji="0" lang="en-US"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黑体" pitchFamily="49"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黑体" pitchFamily="49" charset="-122"/>
                    <a:cs typeface="Times New Roman" panose="02020603050405020304" pitchFamily="18" charset="0"/>
                  </a:rPr>
                  <a:t>                </a:t>
                </a:r>
                <a:r>
                  <a:rPr kumimoji="0" lang="zh-CN" altLang="en-US" sz="1400" b="0" i="0" u="none" strike="noStrike" kern="1200" cap="none" spc="0" normalizeH="0" baseline="0" noProof="0" dirty="0">
                    <a:ln>
                      <a:noFill/>
                    </a:ln>
                    <a:solidFill>
                      <a:prstClr val="black"/>
                    </a:solidFill>
                    <a:effectLst/>
                    <a:uLnTx/>
                    <a:uFillTx/>
                    <a:latin typeface="Times New Roman" panose="02020603050405020304" pitchFamily="18" charset="0"/>
                    <a:ea typeface="黑体" pitchFamily="49" charset="-122"/>
                    <a:cs typeface="Times New Roman" panose="02020603050405020304" pitchFamily="18" charset="0"/>
                  </a:rPr>
                  <a:t>执行动作</a:t>
                </a:r>
                <a14:m>
                  <m:oMath xmlns:m="http://schemas.openxmlformats.org/officeDocument/2006/math">
                    <m:r>
                      <a:rPr kumimoji="0" lang="en-US" altLang="zh-CN" sz="1400" b="0" i="1" u="none" strike="noStrike" kern="1200" cap="none" spc="0" normalizeH="0" baseline="0" noProof="0" smtClean="0">
                        <a:ln>
                          <a:noFill/>
                        </a:ln>
                        <a:solidFill>
                          <a:prstClr val="black"/>
                        </a:solidFill>
                        <a:effectLst/>
                        <a:uLnTx/>
                        <a:uFillTx/>
                        <a:latin typeface="Cambria Math" panose="02040503050406030204" pitchFamily="18" charset="0"/>
                        <a:ea typeface="黑体" pitchFamily="49" charset="-122"/>
                        <a:cs typeface="+mn-cs"/>
                      </a:rPr>
                      <m:t>𝑎</m:t>
                    </m:r>
                  </m:oMath>
                </a14:m>
                <a:r>
                  <a:rPr kumimoji="0" lang="zh-CN" altLang="en-US" sz="1400" b="0" i="0" u="none" strike="noStrike" kern="1200" cap="none" spc="0" normalizeH="0" baseline="0" noProof="0" dirty="0">
                    <a:ln>
                      <a:noFill/>
                    </a:ln>
                    <a:solidFill>
                      <a:prstClr val="black"/>
                    </a:solidFill>
                    <a:effectLst/>
                    <a:uLnTx/>
                    <a:uFillTx/>
                    <a:latin typeface="Times New Roman" panose="02020603050405020304" pitchFamily="18" charset="0"/>
                    <a:ea typeface="黑体" pitchFamily="49" charset="-122"/>
                    <a:cs typeface="Times New Roman" panose="02020603050405020304" pitchFamily="18" charset="0"/>
                  </a:rPr>
                  <a:t>，观察奖励</a:t>
                </a:r>
                <a14:m>
                  <m:oMath xmlns:m="http://schemas.openxmlformats.org/officeDocument/2006/math">
                    <m:r>
                      <a:rPr kumimoji="0" lang="en-US" altLang="zh-CN" sz="1400" b="0" i="1" u="none" strike="noStrike" kern="1200" cap="none" spc="0" normalizeH="0" baseline="0" noProof="0" smtClean="0">
                        <a:ln>
                          <a:noFill/>
                        </a:ln>
                        <a:solidFill>
                          <a:prstClr val="black"/>
                        </a:solidFill>
                        <a:effectLst/>
                        <a:uLnTx/>
                        <a:uFillTx/>
                        <a:latin typeface="Cambria Math" panose="02040503050406030204" pitchFamily="18" charset="0"/>
                        <a:ea typeface="黑体" pitchFamily="49" charset="-122"/>
                        <a:cs typeface="+mn-cs"/>
                      </a:rPr>
                      <m:t>𝑅</m:t>
                    </m:r>
                  </m:oMath>
                </a14:m>
                <a:r>
                  <a:rPr kumimoji="0" lang="zh-CN" altLang="en-US" sz="1400" b="0" i="0" u="none" strike="noStrike" kern="1200" cap="none" spc="0" normalizeH="0" baseline="0" noProof="0" dirty="0">
                    <a:ln>
                      <a:noFill/>
                    </a:ln>
                    <a:solidFill>
                      <a:prstClr val="black"/>
                    </a:solidFill>
                    <a:effectLst/>
                    <a:uLnTx/>
                    <a:uFillTx/>
                    <a:latin typeface="Times New Roman" panose="02020603050405020304" pitchFamily="18" charset="0"/>
                    <a:ea typeface="黑体" pitchFamily="49" charset="-122"/>
                    <a:cs typeface="Times New Roman" panose="02020603050405020304" pitchFamily="18" charset="0"/>
                  </a:rPr>
                  <a:t>和下一个状态</a:t>
                </a:r>
                <a14:m>
                  <m:oMath xmlns:m="http://schemas.openxmlformats.org/officeDocument/2006/math">
                    <m:r>
                      <a:rPr kumimoji="0" lang="en-US" altLang="zh-CN" sz="1400" b="0" i="1" u="none" strike="noStrike" kern="1200" cap="none" spc="0" normalizeH="0" baseline="0" noProof="0" smtClean="0">
                        <a:ln>
                          <a:noFill/>
                        </a:ln>
                        <a:solidFill>
                          <a:prstClr val="black"/>
                        </a:solidFill>
                        <a:effectLst/>
                        <a:uLnTx/>
                        <a:uFillTx/>
                        <a:latin typeface="Cambria Math" panose="02040503050406030204" pitchFamily="18" charset="0"/>
                        <a:ea typeface="黑体" pitchFamily="49" charset="-122"/>
                        <a:cs typeface="+mn-cs"/>
                      </a:rPr>
                      <m:t>𝑠</m:t>
                    </m:r>
                    <m:r>
                      <a:rPr kumimoji="0" lang="en-US" altLang="zh-CN" sz="1400" b="0" i="1" u="none" strike="noStrike" kern="1200" cap="none" spc="0" normalizeH="0" baseline="0" noProof="0" smtClean="0">
                        <a:ln>
                          <a:noFill/>
                        </a:ln>
                        <a:solidFill>
                          <a:prstClr val="black"/>
                        </a:solidFill>
                        <a:effectLst/>
                        <a:uLnTx/>
                        <a:uFillTx/>
                        <a:latin typeface="Cambria Math" panose="02040503050406030204" pitchFamily="18" charset="0"/>
                        <a:ea typeface="黑体" pitchFamily="49" charset="-122"/>
                        <a:cs typeface="+mn-cs"/>
                      </a:rPr>
                      <m:t>′</m:t>
                    </m:r>
                  </m:oMath>
                </a14:m>
                <a:endParaRPr kumimoji="0" lang="en-US"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黑体" pitchFamily="49"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solidFill>
                    <a:effectLst/>
                    <a:uLnTx/>
                    <a:uFillTx/>
                    <a:latin typeface="Times New Roman" panose="02020603050405020304" pitchFamily="18" charset="0"/>
                    <a:ea typeface="黑体" pitchFamily="49" charset="-122"/>
                    <a:cs typeface="Times New Roman" panose="02020603050405020304" pitchFamily="18" charset="0"/>
                  </a:rPr>
                  <a:t>                </a:t>
                </a:r>
                <a:r>
                  <a:rPr kumimoji="0" lang="zh-CN" altLang="en-US" sz="1400" b="0" i="0" u="none" strike="sngStrike" kern="1200" cap="none" spc="0" normalizeH="0" baseline="0" noProof="0" dirty="0">
                    <a:ln>
                      <a:noFill/>
                    </a:ln>
                    <a:solidFill>
                      <a:prstClr val="black"/>
                    </a:solidFill>
                    <a:effectLst/>
                    <a:uLnTx/>
                    <a:uFillTx/>
                    <a:latin typeface="Times New Roman" panose="02020603050405020304" pitchFamily="18" charset="0"/>
                    <a:ea typeface="黑体" pitchFamily="49" charset="-122"/>
                    <a:cs typeface="Times New Roman" panose="02020603050405020304" pitchFamily="18" charset="0"/>
                  </a:rPr>
                  <a:t>更新</a:t>
                </a:r>
                <a14:m>
                  <m:oMath xmlns:m="http://schemas.openxmlformats.org/officeDocument/2006/math">
                    <m:sSub>
                      <m:sSubPr>
                        <m:ctrlPr>
                          <a:rPr kumimoji="0" lang="en-US" altLang="zh-CN" sz="1400" b="0" i="1" u="none" strike="sngStrike" kern="1200" cap="none" spc="0" normalizeH="0" baseline="0" noProof="0">
                            <a:ln>
                              <a:noFill/>
                            </a:ln>
                            <a:solidFill>
                              <a:prstClr val="black"/>
                            </a:solidFill>
                            <a:effectLst/>
                            <a:uLnTx/>
                            <a:uFillTx/>
                            <a:latin typeface="Cambria Math" panose="02040503050406030204" pitchFamily="18" charset="0"/>
                            <a:ea typeface="黑体" pitchFamily="49" charset="-122"/>
                            <a:cs typeface="+mn-cs"/>
                          </a:rPr>
                        </m:ctrlPr>
                      </m:sSubPr>
                      <m:e>
                        <m:r>
                          <a:rPr kumimoji="0" lang="en-US" altLang="zh-CN" sz="1400" b="0" i="1" u="none" strike="sngStrike" kern="1200" cap="none" spc="0" normalizeH="0" baseline="0" noProof="0">
                            <a:ln>
                              <a:noFill/>
                            </a:ln>
                            <a:solidFill>
                              <a:prstClr val="black"/>
                            </a:solidFill>
                            <a:effectLst/>
                            <a:uLnTx/>
                            <a:uFillTx/>
                            <a:latin typeface="Cambria Math" panose="02040503050406030204" pitchFamily="18" charset="0"/>
                            <a:ea typeface="黑体" pitchFamily="49" charset="-122"/>
                            <a:cs typeface="+mn-cs"/>
                          </a:rPr>
                          <m:t>𝑉</m:t>
                        </m:r>
                      </m:e>
                      <m:sub>
                        <m:r>
                          <a:rPr kumimoji="0" lang="en-US" altLang="zh-CN" sz="1400" b="0" i="1" u="none" strike="sngStrike" kern="1200" cap="none" spc="0" normalizeH="0" baseline="0" noProof="0">
                            <a:ln>
                              <a:noFill/>
                            </a:ln>
                            <a:solidFill>
                              <a:prstClr val="black"/>
                            </a:solidFill>
                            <a:effectLst/>
                            <a:uLnTx/>
                            <a:uFillTx/>
                            <a:latin typeface="Cambria Math" panose="02040503050406030204" pitchFamily="18" charset="0"/>
                            <a:ea typeface="黑体" pitchFamily="49" charset="-122"/>
                            <a:cs typeface="+mn-cs"/>
                          </a:rPr>
                          <m:t>𝜋</m:t>
                        </m:r>
                      </m:sub>
                    </m:sSub>
                    <m:d>
                      <m:dPr>
                        <m:ctrlPr>
                          <a:rPr kumimoji="0" lang="en-US" altLang="zh-CN" sz="1400" b="0" i="1" u="none" strike="sngStrike" kern="1200" cap="none" spc="0" normalizeH="0" baseline="0" noProof="0">
                            <a:ln>
                              <a:noFill/>
                            </a:ln>
                            <a:solidFill>
                              <a:prstClr val="black"/>
                            </a:solidFill>
                            <a:effectLst/>
                            <a:uLnTx/>
                            <a:uFillTx/>
                            <a:latin typeface="Cambria Math" panose="02040503050406030204" pitchFamily="18" charset="0"/>
                            <a:ea typeface="黑体" pitchFamily="49" charset="-122"/>
                            <a:cs typeface="+mn-cs"/>
                          </a:rPr>
                        </m:ctrlPr>
                      </m:dPr>
                      <m:e>
                        <m:r>
                          <a:rPr kumimoji="0" lang="en-US" altLang="zh-CN" sz="1400" b="0" i="1" u="none" strike="sngStrike" kern="1200" cap="none" spc="0" normalizeH="0" baseline="0" noProof="0">
                            <a:ln>
                              <a:noFill/>
                            </a:ln>
                            <a:solidFill>
                              <a:prstClr val="black"/>
                            </a:solidFill>
                            <a:effectLst/>
                            <a:uLnTx/>
                            <a:uFillTx/>
                            <a:latin typeface="Cambria Math" panose="02040503050406030204" pitchFamily="18" charset="0"/>
                            <a:ea typeface="黑体" pitchFamily="49" charset="-122"/>
                            <a:cs typeface="+mn-cs"/>
                          </a:rPr>
                          <m:t>𝑠</m:t>
                        </m:r>
                      </m:e>
                    </m:d>
                    <m:r>
                      <a:rPr kumimoji="0" lang="en-US" altLang="zh-CN" sz="1400" b="0" i="1" u="none" strike="sngStrike" kern="1200" cap="none" spc="0" normalizeH="0" baseline="0" noProof="0">
                        <a:ln>
                          <a:noFill/>
                        </a:ln>
                        <a:solidFill>
                          <a:prstClr val="black"/>
                        </a:solidFill>
                        <a:effectLst/>
                        <a:uLnTx/>
                        <a:uFillTx/>
                        <a:latin typeface="Cambria Math" panose="02040503050406030204" pitchFamily="18" charset="0"/>
                        <a:ea typeface="黑体" pitchFamily="49" charset="-122"/>
                        <a:cs typeface="+mn-cs"/>
                      </a:rPr>
                      <m:t>←</m:t>
                    </m:r>
                    <m:sSub>
                      <m:sSubPr>
                        <m:ctrlPr>
                          <a:rPr kumimoji="0" lang="en-US" altLang="zh-CN" sz="1400" b="0" i="1" u="none" strike="sngStrike" kern="1200" cap="none" spc="0" normalizeH="0" baseline="0" noProof="0">
                            <a:ln>
                              <a:noFill/>
                            </a:ln>
                            <a:solidFill>
                              <a:prstClr val="black"/>
                            </a:solidFill>
                            <a:effectLst/>
                            <a:uLnTx/>
                            <a:uFillTx/>
                            <a:latin typeface="Cambria Math" panose="02040503050406030204" pitchFamily="18" charset="0"/>
                            <a:ea typeface="黑体" pitchFamily="49" charset="-122"/>
                            <a:cs typeface="+mn-cs"/>
                          </a:rPr>
                        </m:ctrlPr>
                      </m:sSubPr>
                      <m:e>
                        <m:r>
                          <a:rPr kumimoji="0" lang="en-US" altLang="zh-CN" sz="1400" b="0" i="1" u="none" strike="sngStrike" kern="1200" cap="none" spc="0" normalizeH="0" baseline="0" noProof="0">
                            <a:ln>
                              <a:noFill/>
                            </a:ln>
                            <a:solidFill>
                              <a:prstClr val="black"/>
                            </a:solidFill>
                            <a:effectLst/>
                            <a:uLnTx/>
                            <a:uFillTx/>
                            <a:latin typeface="Cambria Math" panose="02040503050406030204" pitchFamily="18" charset="0"/>
                            <a:ea typeface="黑体" pitchFamily="49" charset="-122"/>
                            <a:cs typeface="+mn-cs"/>
                          </a:rPr>
                          <m:t>𝑉</m:t>
                        </m:r>
                      </m:e>
                      <m:sub>
                        <m:r>
                          <a:rPr kumimoji="0" lang="en-US" altLang="zh-CN" sz="1400" b="0" i="1" u="none" strike="sngStrike" kern="1200" cap="none" spc="0" normalizeH="0" baseline="0" noProof="0">
                            <a:ln>
                              <a:noFill/>
                            </a:ln>
                            <a:solidFill>
                              <a:prstClr val="black"/>
                            </a:solidFill>
                            <a:effectLst/>
                            <a:uLnTx/>
                            <a:uFillTx/>
                            <a:latin typeface="Cambria Math" panose="02040503050406030204" pitchFamily="18" charset="0"/>
                            <a:ea typeface="黑体" pitchFamily="49" charset="-122"/>
                            <a:cs typeface="+mn-cs"/>
                          </a:rPr>
                          <m:t>𝜋</m:t>
                        </m:r>
                      </m:sub>
                    </m:sSub>
                    <m:d>
                      <m:dPr>
                        <m:ctrlPr>
                          <a:rPr kumimoji="0" lang="en-US" altLang="zh-CN" sz="1400" b="0" i="1" u="none" strike="sngStrike" kern="1200" cap="none" spc="0" normalizeH="0" baseline="0" noProof="0">
                            <a:ln>
                              <a:noFill/>
                            </a:ln>
                            <a:solidFill>
                              <a:prstClr val="black"/>
                            </a:solidFill>
                            <a:effectLst/>
                            <a:uLnTx/>
                            <a:uFillTx/>
                            <a:latin typeface="Cambria Math" panose="02040503050406030204" pitchFamily="18" charset="0"/>
                            <a:ea typeface="黑体" pitchFamily="49" charset="-122"/>
                            <a:cs typeface="+mn-cs"/>
                          </a:rPr>
                        </m:ctrlPr>
                      </m:dPr>
                      <m:e>
                        <m:r>
                          <a:rPr kumimoji="0" lang="en-US" altLang="zh-CN" sz="1400" b="0" i="1" u="none" strike="sngStrike" kern="1200" cap="none" spc="0" normalizeH="0" baseline="0" noProof="0">
                            <a:ln>
                              <a:noFill/>
                            </a:ln>
                            <a:solidFill>
                              <a:prstClr val="black"/>
                            </a:solidFill>
                            <a:effectLst/>
                            <a:uLnTx/>
                            <a:uFillTx/>
                            <a:latin typeface="Cambria Math" panose="02040503050406030204" pitchFamily="18" charset="0"/>
                            <a:ea typeface="黑体" pitchFamily="49" charset="-122"/>
                            <a:cs typeface="+mn-cs"/>
                          </a:rPr>
                          <m:t>𝑠</m:t>
                        </m:r>
                      </m:e>
                    </m:d>
                    <m:r>
                      <a:rPr kumimoji="0" lang="en-US" altLang="zh-CN" sz="1400" b="0" i="1" u="none" strike="sngStrike" kern="1200" cap="none" spc="0" normalizeH="0" baseline="0" noProof="0">
                        <a:ln>
                          <a:noFill/>
                        </a:ln>
                        <a:solidFill>
                          <a:prstClr val="black"/>
                        </a:solidFill>
                        <a:effectLst/>
                        <a:uLnTx/>
                        <a:uFillTx/>
                        <a:latin typeface="Cambria Math" panose="02040503050406030204" pitchFamily="18" charset="0"/>
                        <a:ea typeface="黑体" pitchFamily="49" charset="-122"/>
                        <a:cs typeface="+mn-cs"/>
                      </a:rPr>
                      <m:t>+</m:t>
                    </m:r>
                    <m:r>
                      <a:rPr kumimoji="0" lang="en-US" altLang="zh-CN" sz="1400" b="0" i="1" u="none" strike="sngStrike" kern="1200" cap="none" spc="0" normalizeH="0" baseline="0" noProof="0">
                        <a:ln>
                          <a:noFill/>
                        </a:ln>
                        <a:solidFill>
                          <a:prstClr val="black"/>
                        </a:solidFill>
                        <a:effectLst/>
                        <a:uLnTx/>
                        <a:uFillTx/>
                        <a:latin typeface="Cambria Math" panose="02040503050406030204" pitchFamily="18" charset="0"/>
                        <a:ea typeface="黑体" pitchFamily="49" charset="-122"/>
                        <a:cs typeface="+mn-cs"/>
                      </a:rPr>
                      <m:t>𝛼</m:t>
                    </m:r>
                    <m:d>
                      <m:dPr>
                        <m:begChr m:val="["/>
                        <m:endChr m:val="]"/>
                        <m:ctrlPr>
                          <a:rPr kumimoji="0" lang="en-US" altLang="zh-CN" sz="1400" b="0" i="1" u="none" strike="sngStrike" kern="1200" cap="none" spc="0" normalizeH="0" baseline="0" noProof="0">
                            <a:ln>
                              <a:noFill/>
                            </a:ln>
                            <a:solidFill>
                              <a:prstClr val="black"/>
                            </a:solidFill>
                            <a:effectLst/>
                            <a:uLnTx/>
                            <a:uFillTx/>
                            <a:latin typeface="Cambria Math" panose="02040503050406030204" pitchFamily="18" charset="0"/>
                            <a:ea typeface="黑体" pitchFamily="49" charset="-122"/>
                            <a:cs typeface="+mn-cs"/>
                          </a:rPr>
                        </m:ctrlPr>
                      </m:dPr>
                      <m:e>
                        <m:r>
                          <a:rPr kumimoji="0" lang="en-US" altLang="zh-CN" sz="1400" b="0" i="1" u="none" strike="sngStrike" kern="1200" cap="none" spc="0" normalizeH="0" baseline="0" noProof="0">
                            <a:ln>
                              <a:noFill/>
                            </a:ln>
                            <a:solidFill>
                              <a:prstClr val="black"/>
                            </a:solidFill>
                            <a:effectLst/>
                            <a:uLnTx/>
                            <a:uFillTx/>
                            <a:latin typeface="Cambria Math" panose="02040503050406030204" pitchFamily="18" charset="0"/>
                            <a:ea typeface="黑体" pitchFamily="49" charset="-122"/>
                            <a:cs typeface="+mn-cs"/>
                          </a:rPr>
                          <m:t>𝑅</m:t>
                        </m:r>
                        <m:r>
                          <a:rPr kumimoji="0" lang="en-US" altLang="zh-CN" sz="1400" b="0" i="1" u="none" strike="sngStrike" kern="1200" cap="none" spc="0" normalizeH="0" baseline="0" noProof="0">
                            <a:ln>
                              <a:noFill/>
                            </a:ln>
                            <a:solidFill>
                              <a:prstClr val="black"/>
                            </a:solidFill>
                            <a:effectLst/>
                            <a:uLnTx/>
                            <a:uFillTx/>
                            <a:latin typeface="Cambria Math" panose="02040503050406030204" pitchFamily="18" charset="0"/>
                            <a:ea typeface="黑体" pitchFamily="49" charset="-122"/>
                            <a:cs typeface="+mn-cs"/>
                          </a:rPr>
                          <m:t>+</m:t>
                        </m:r>
                        <m:r>
                          <a:rPr kumimoji="0" lang="en-US" altLang="zh-CN" sz="1400" b="0" i="1" u="none" strike="sngStrike" kern="1200" cap="none" spc="0" normalizeH="0" baseline="0" noProof="0">
                            <a:ln>
                              <a:noFill/>
                            </a:ln>
                            <a:solidFill>
                              <a:prstClr val="black"/>
                            </a:solidFill>
                            <a:effectLst/>
                            <a:uLnTx/>
                            <a:uFillTx/>
                            <a:latin typeface="Cambria Math" panose="02040503050406030204" pitchFamily="18" charset="0"/>
                            <a:ea typeface="黑体" pitchFamily="49" charset="-122"/>
                            <a:cs typeface="+mn-cs"/>
                          </a:rPr>
                          <m:t>𝛾</m:t>
                        </m:r>
                        <m:sSub>
                          <m:sSubPr>
                            <m:ctrlPr>
                              <a:rPr kumimoji="0" lang="en-US" altLang="zh-CN" sz="1400" b="0" i="1" u="none" strike="sngStrike" kern="1200" cap="none" spc="0" normalizeH="0" baseline="0" noProof="0">
                                <a:ln>
                                  <a:noFill/>
                                </a:ln>
                                <a:solidFill>
                                  <a:prstClr val="black"/>
                                </a:solidFill>
                                <a:effectLst/>
                                <a:uLnTx/>
                                <a:uFillTx/>
                                <a:latin typeface="Cambria Math" panose="02040503050406030204" pitchFamily="18" charset="0"/>
                                <a:ea typeface="黑体" pitchFamily="49" charset="-122"/>
                                <a:cs typeface="+mn-cs"/>
                              </a:rPr>
                            </m:ctrlPr>
                          </m:sSubPr>
                          <m:e>
                            <m:r>
                              <a:rPr kumimoji="0" lang="en-US" altLang="zh-CN" sz="1400" b="0" i="1" u="none" strike="sngStrike" kern="1200" cap="none" spc="0" normalizeH="0" baseline="0" noProof="0">
                                <a:ln>
                                  <a:noFill/>
                                </a:ln>
                                <a:solidFill>
                                  <a:prstClr val="black"/>
                                </a:solidFill>
                                <a:effectLst/>
                                <a:uLnTx/>
                                <a:uFillTx/>
                                <a:latin typeface="Cambria Math" panose="02040503050406030204" pitchFamily="18" charset="0"/>
                                <a:ea typeface="黑体" pitchFamily="49" charset="-122"/>
                                <a:cs typeface="+mn-cs"/>
                              </a:rPr>
                              <m:t>𝑉</m:t>
                            </m:r>
                          </m:e>
                          <m:sub>
                            <m:r>
                              <a:rPr kumimoji="0" lang="en-US" altLang="zh-CN" sz="1400" b="0" i="1" u="none" strike="sngStrike" kern="1200" cap="none" spc="0" normalizeH="0" baseline="0" noProof="0">
                                <a:ln>
                                  <a:noFill/>
                                </a:ln>
                                <a:solidFill>
                                  <a:prstClr val="black"/>
                                </a:solidFill>
                                <a:effectLst/>
                                <a:uLnTx/>
                                <a:uFillTx/>
                                <a:latin typeface="Cambria Math" panose="02040503050406030204" pitchFamily="18" charset="0"/>
                                <a:ea typeface="黑体" pitchFamily="49" charset="-122"/>
                                <a:cs typeface="+mn-cs"/>
                              </a:rPr>
                              <m:t>𝜋</m:t>
                            </m:r>
                          </m:sub>
                        </m:sSub>
                        <m:d>
                          <m:dPr>
                            <m:ctrlPr>
                              <a:rPr kumimoji="0" lang="en-US" altLang="zh-CN" sz="1400" b="0" i="1" u="none" strike="sngStrike" kern="1200" cap="none" spc="0" normalizeH="0" baseline="0" noProof="0">
                                <a:ln>
                                  <a:noFill/>
                                </a:ln>
                                <a:solidFill>
                                  <a:prstClr val="black"/>
                                </a:solidFill>
                                <a:effectLst/>
                                <a:uLnTx/>
                                <a:uFillTx/>
                                <a:latin typeface="Cambria Math" panose="02040503050406030204" pitchFamily="18" charset="0"/>
                                <a:ea typeface="黑体" pitchFamily="49" charset="-122"/>
                                <a:cs typeface="+mn-cs"/>
                              </a:rPr>
                            </m:ctrlPr>
                          </m:dPr>
                          <m:e>
                            <m:sSup>
                              <m:sSupPr>
                                <m:ctrlPr>
                                  <a:rPr kumimoji="0" lang="en-US" altLang="zh-CN" sz="1400" b="0" i="1" u="none" strike="sngStrike" kern="1200" cap="none" spc="0" normalizeH="0" baseline="0" noProof="0">
                                    <a:ln>
                                      <a:noFill/>
                                    </a:ln>
                                    <a:solidFill>
                                      <a:prstClr val="black"/>
                                    </a:solidFill>
                                    <a:effectLst/>
                                    <a:uLnTx/>
                                    <a:uFillTx/>
                                    <a:latin typeface="Cambria Math" panose="02040503050406030204" pitchFamily="18" charset="0"/>
                                    <a:ea typeface="黑体" pitchFamily="49" charset="-122"/>
                                    <a:cs typeface="+mn-cs"/>
                                  </a:rPr>
                                </m:ctrlPr>
                              </m:sSupPr>
                              <m:e>
                                <m:r>
                                  <a:rPr kumimoji="0" lang="en-US" altLang="zh-CN" sz="1400" b="0" i="1" u="none" strike="sngStrike" kern="1200" cap="none" spc="0" normalizeH="0" baseline="0" noProof="0">
                                    <a:ln>
                                      <a:noFill/>
                                    </a:ln>
                                    <a:solidFill>
                                      <a:prstClr val="black"/>
                                    </a:solidFill>
                                    <a:effectLst/>
                                    <a:uLnTx/>
                                    <a:uFillTx/>
                                    <a:latin typeface="Cambria Math" panose="02040503050406030204" pitchFamily="18" charset="0"/>
                                    <a:ea typeface="黑体" pitchFamily="49" charset="-122"/>
                                    <a:cs typeface="+mn-cs"/>
                                  </a:rPr>
                                  <m:t>𝑠</m:t>
                                </m:r>
                              </m:e>
                              <m:sup>
                                <m:r>
                                  <a:rPr kumimoji="0" lang="en-US" altLang="zh-CN" sz="1400" b="0" i="1" u="none" strike="sngStrike" kern="1200" cap="none" spc="0" normalizeH="0" baseline="0" noProof="0">
                                    <a:ln>
                                      <a:noFill/>
                                    </a:ln>
                                    <a:solidFill>
                                      <a:prstClr val="black"/>
                                    </a:solidFill>
                                    <a:effectLst/>
                                    <a:uLnTx/>
                                    <a:uFillTx/>
                                    <a:latin typeface="Cambria Math" panose="02040503050406030204" pitchFamily="18" charset="0"/>
                                    <a:ea typeface="黑体" pitchFamily="49" charset="-122"/>
                                    <a:cs typeface="+mn-cs"/>
                                  </a:rPr>
                                  <m:t>′</m:t>
                                </m:r>
                              </m:sup>
                            </m:sSup>
                          </m:e>
                        </m:d>
                        <m:r>
                          <a:rPr kumimoji="0" lang="en-US" altLang="zh-CN" sz="1400" b="0" i="1" u="none" strike="sngStrike" kern="1200" cap="none" spc="0" normalizeH="0" baseline="0" noProof="0">
                            <a:ln>
                              <a:noFill/>
                            </a:ln>
                            <a:solidFill>
                              <a:prstClr val="black"/>
                            </a:solidFill>
                            <a:effectLst/>
                            <a:uLnTx/>
                            <a:uFillTx/>
                            <a:latin typeface="Cambria Math" panose="02040503050406030204" pitchFamily="18" charset="0"/>
                            <a:ea typeface="黑体" pitchFamily="49" charset="-122"/>
                            <a:cs typeface="+mn-cs"/>
                          </a:rPr>
                          <m:t>−</m:t>
                        </m:r>
                        <m:sSub>
                          <m:sSubPr>
                            <m:ctrlPr>
                              <a:rPr kumimoji="0" lang="en-US" altLang="zh-CN" sz="1400" b="0" i="1" u="none" strike="sngStrike" kern="1200" cap="none" spc="0" normalizeH="0" baseline="0" noProof="0">
                                <a:ln>
                                  <a:noFill/>
                                </a:ln>
                                <a:solidFill>
                                  <a:prstClr val="black"/>
                                </a:solidFill>
                                <a:effectLst/>
                                <a:uLnTx/>
                                <a:uFillTx/>
                                <a:latin typeface="Cambria Math" panose="02040503050406030204" pitchFamily="18" charset="0"/>
                                <a:ea typeface="黑体" pitchFamily="49" charset="-122"/>
                                <a:cs typeface="+mn-cs"/>
                              </a:rPr>
                            </m:ctrlPr>
                          </m:sSubPr>
                          <m:e>
                            <m:r>
                              <a:rPr kumimoji="0" lang="en-US" altLang="zh-CN" sz="1400" b="0" i="1" u="none" strike="sngStrike" kern="1200" cap="none" spc="0" normalizeH="0" baseline="0" noProof="0">
                                <a:ln>
                                  <a:noFill/>
                                </a:ln>
                                <a:solidFill>
                                  <a:prstClr val="black"/>
                                </a:solidFill>
                                <a:effectLst/>
                                <a:uLnTx/>
                                <a:uFillTx/>
                                <a:latin typeface="Cambria Math" panose="02040503050406030204" pitchFamily="18" charset="0"/>
                                <a:ea typeface="黑体" pitchFamily="49" charset="-122"/>
                                <a:cs typeface="+mn-cs"/>
                              </a:rPr>
                              <m:t>𝑉</m:t>
                            </m:r>
                          </m:e>
                          <m:sub>
                            <m:r>
                              <a:rPr kumimoji="0" lang="en-US" altLang="zh-CN" sz="1400" b="0" i="1" u="none" strike="sngStrike" kern="1200" cap="none" spc="0" normalizeH="0" baseline="0" noProof="0">
                                <a:ln>
                                  <a:noFill/>
                                </a:ln>
                                <a:solidFill>
                                  <a:prstClr val="black"/>
                                </a:solidFill>
                                <a:effectLst/>
                                <a:uLnTx/>
                                <a:uFillTx/>
                                <a:latin typeface="Cambria Math" panose="02040503050406030204" pitchFamily="18" charset="0"/>
                                <a:ea typeface="黑体" pitchFamily="49" charset="-122"/>
                                <a:cs typeface="+mn-cs"/>
                              </a:rPr>
                              <m:t>𝜋</m:t>
                            </m:r>
                          </m:sub>
                        </m:sSub>
                        <m:d>
                          <m:dPr>
                            <m:ctrlPr>
                              <a:rPr kumimoji="0" lang="en-US" altLang="zh-CN" sz="1400" b="0" i="1" u="none" strike="sngStrike" kern="1200" cap="none" spc="0" normalizeH="0" baseline="0" noProof="0">
                                <a:ln>
                                  <a:noFill/>
                                </a:ln>
                                <a:solidFill>
                                  <a:prstClr val="black"/>
                                </a:solidFill>
                                <a:effectLst/>
                                <a:uLnTx/>
                                <a:uFillTx/>
                                <a:latin typeface="Cambria Math" panose="02040503050406030204" pitchFamily="18" charset="0"/>
                                <a:ea typeface="黑体" pitchFamily="49" charset="-122"/>
                                <a:cs typeface="+mn-cs"/>
                              </a:rPr>
                            </m:ctrlPr>
                          </m:dPr>
                          <m:e>
                            <m:r>
                              <a:rPr kumimoji="0" lang="en-US" altLang="zh-CN" sz="1400" b="0" i="1" u="none" strike="sngStrike" kern="1200" cap="none" spc="0" normalizeH="0" baseline="0" noProof="0">
                                <a:ln>
                                  <a:noFill/>
                                </a:ln>
                                <a:solidFill>
                                  <a:prstClr val="black"/>
                                </a:solidFill>
                                <a:effectLst/>
                                <a:uLnTx/>
                                <a:uFillTx/>
                                <a:latin typeface="Cambria Math" panose="02040503050406030204" pitchFamily="18" charset="0"/>
                                <a:ea typeface="黑体" pitchFamily="49" charset="-122"/>
                                <a:cs typeface="+mn-cs"/>
                              </a:rPr>
                              <m:t>𝑠</m:t>
                            </m:r>
                          </m:e>
                        </m:d>
                      </m:e>
                    </m:d>
                  </m:oMath>
                </a14:m>
                <a:endParaRPr kumimoji="0" lang="en-US" altLang="zh-CN" sz="1400" b="0" i="0" u="none" strike="sngStrike" kern="1200" cap="none" spc="0" normalizeH="0" baseline="0" noProof="0" dirty="0">
                  <a:ln>
                    <a:noFill/>
                  </a:ln>
                  <a:solidFill>
                    <a:prstClr val="black"/>
                  </a:solidFill>
                  <a:effectLst/>
                  <a:uLnTx/>
                  <a:uFillTx/>
                  <a:latin typeface="Times New Roman" panose="02020603050405020304" pitchFamily="18" charset="0"/>
                  <a:ea typeface="黑体" pitchFamily="49"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黑体" pitchFamily="49" charset="-122"/>
                    <a:cs typeface="Times New Roman" panose="02020603050405020304" pitchFamily="18" charset="0"/>
                  </a:rPr>
                  <a:t>                </a:t>
                </a:r>
                <a:r>
                  <a:rPr kumimoji="0" lang="zh-CN" altLang="en-US" sz="1400" b="0" i="0" u="none" strike="noStrike" kern="1200" cap="none" spc="0" normalizeH="0" baseline="0" noProof="0" dirty="0">
                    <a:ln>
                      <a:noFill/>
                    </a:ln>
                    <a:solidFill>
                      <a:srgbClr val="FF0000"/>
                    </a:solidFill>
                    <a:effectLst/>
                    <a:uLnTx/>
                    <a:uFillTx/>
                    <a:latin typeface="Times New Roman" panose="02020603050405020304" pitchFamily="18" charset="0"/>
                    <a:ea typeface="黑体" pitchFamily="49" charset="-122"/>
                    <a:cs typeface="Times New Roman" panose="02020603050405020304" pitchFamily="18" charset="0"/>
                  </a:rPr>
                  <a:t>更新</a:t>
                </a:r>
                <a14:m>
                  <m:oMath xmlns:m="http://schemas.openxmlformats.org/officeDocument/2006/math">
                    <m:sSub>
                      <m:sSubPr>
                        <m:ctrlPr>
                          <a:rPr kumimoji="0" lang="en-US" altLang="zh-CN" sz="1400" b="0" i="1" u="none" strike="noStrike" kern="1200" cap="none" spc="0" normalizeH="0" baseline="0" noProof="0" smtClean="0">
                            <a:ln>
                              <a:noFill/>
                            </a:ln>
                            <a:solidFill>
                              <a:srgbClr val="FF0000"/>
                            </a:solidFill>
                            <a:effectLst/>
                            <a:uLnTx/>
                            <a:uFillTx/>
                            <a:latin typeface="Cambria Math" panose="02040503050406030204" pitchFamily="18" charset="0"/>
                            <a:ea typeface="黑体" pitchFamily="49" charset="-122"/>
                            <a:cs typeface="+mn-cs"/>
                          </a:rPr>
                        </m:ctrlPr>
                      </m:sSubPr>
                      <m:e>
                        <m:r>
                          <a:rPr kumimoji="0" lang="en-US" altLang="zh-CN" sz="1400" b="0" i="1" u="none" strike="noStrike" kern="1200" cap="none" spc="0" normalizeH="0" baseline="0" noProof="0" smtClean="0">
                            <a:ln>
                              <a:noFill/>
                            </a:ln>
                            <a:solidFill>
                              <a:srgbClr val="FF0000"/>
                            </a:solidFill>
                            <a:effectLst/>
                            <a:uLnTx/>
                            <a:uFillTx/>
                            <a:latin typeface="Cambria Math" panose="02040503050406030204" pitchFamily="18" charset="0"/>
                            <a:ea typeface="黑体" pitchFamily="49" charset="-122"/>
                            <a:cs typeface="+mn-cs"/>
                          </a:rPr>
                          <m:t>𝑞</m:t>
                        </m:r>
                      </m:e>
                      <m:sub>
                        <m:r>
                          <a:rPr kumimoji="0" lang="en-US" altLang="zh-CN" sz="1400" b="0" i="1" u="none" strike="noStrike" kern="1200" cap="none" spc="0" normalizeH="0" baseline="0" noProof="0" smtClean="0">
                            <a:ln>
                              <a:noFill/>
                            </a:ln>
                            <a:solidFill>
                              <a:srgbClr val="FF0000"/>
                            </a:solidFill>
                            <a:effectLst/>
                            <a:uLnTx/>
                            <a:uFillTx/>
                            <a:latin typeface="Cambria Math" panose="02040503050406030204" pitchFamily="18" charset="0"/>
                            <a:ea typeface="黑体" pitchFamily="49" charset="-122"/>
                            <a:cs typeface="+mn-cs"/>
                          </a:rPr>
                          <m:t>𝜋</m:t>
                        </m:r>
                      </m:sub>
                    </m:sSub>
                    <m:d>
                      <m:dPr>
                        <m:ctrlPr>
                          <a:rPr kumimoji="0" lang="en-US" altLang="zh-CN" sz="1400" b="0" i="1" u="none" strike="noStrike" kern="1200" cap="none" spc="0" normalizeH="0" baseline="0" noProof="0" smtClean="0">
                            <a:ln>
                              <a:noFill/>
                            </a:ln>
                            <a:solidFill>
                              <a:srgbClr val="FF0000"/>
                            </a:solidFill>
                            <a:effectLst/>
                            <a:uLnTx/>
                            <a:uFillTx/>
                            <a:latin typeface="Cambria Math" panose="02040503050406030204" pitchFamily="18" charset="0"/>
                            <a:ea typeface="黑体" pitchFamily="49" charset="-122"/>
                            <a:cs typeface="+mn-cs"/>
                          </a:rPr>
                        </m:ctrlPr>
                      </m:dPr>
                      <m:e>
                        <m:r>
                          <a:rPr kumimoji="0" lang="en-US" altLang="zh-CN" sz="1400" b="0" i="1" u="none" strike="noStrike" kern="1200" cap="none" spc="0" normalizeH="0" baseline="0" noProof="0" smtClean="0">
                            <a:ln>
                              <a:noFill/>
                            </a:ln>
                            <a:solidFill>
                              <a:srgbClr val="FF0000"/>
                            </a:solidFill>
                            <a:effectLst/>
                            <a:uLnTx/>
                            <a:uFillTx/>
                            <a:latin typeface="Cambria Math" panose="02040503050406030204" pitchFamily="18" charset="0"/>
                            <a:ea typeface="黑体" pitchFamily="49" charset="-122"/>
                            <a:cs typeface="+mn-cs"/>
                          </a:rPr>
                          <m:t>𝑠</m:t>
                        </m:r>
                        <m:r>
                          <a:rPr kumimoji="0" lang="en-US" altLang="zh-CN" sz="1400" b="0" i="1" u="none" strike="noStrike" kern="1200" cap="none" spc="0" normalizeH="0" baseline="0" noProof="0" smtClean="0">
                            <a:ln>
                              <a:noFill/>
                            </a:ln>
                            <a:solidFill>
                              <a:srgbClr val="FF0000"/>
                            </a:solidFill>
                            <a:effectLst/>
                            <a:uLnTx/>
                            <a:uFillTx/>
                            <a:latin typeface="Cambria Math" panose="02040503050406030204" pitchFamily="18" charset="0"/>
                            <a:ea typeface="黑体" pitchFamily="49" charset="-122"/>
                            <a:cs typeface="+mn-cs"/>
                          </a:rPr>
                          <m:t>,</m:t>
                        </m:r>
                        <m:r>
                          <a:rPr kumimoji="0" lang="en-US" altLang="zh-CN" sz="1400" b="0" i="1" u="none" strike="noStrike" kern="1200" cap="none" spc="0" normalizeH="0" baseline="0" noProof="0" smtClean="0">
                            <a:ln>
                              <a:noFill/>
                            </a:ln>
                            <a:solidFill>
                              <a:srgbClr val="FF0000"/>
                            </a:solidFill>
                            <a:effectLst/>
                            <a:uLnTx/>
                            <a:uFillTx/>
                            <a:latin typeface="Cambria Math" panose="02040503050406030204" pitchFamily="18" charset="0"/>
                            <a:ea typeface="黑体" pitchFamily="49" charset="-122"/>
                            <a:cs typeface="+mn-cs"/>
                          </a:rPr>
                          <m:t>𝑎</m:t>
                        </m:r>
                      </m:e>
                    </m:d>
                    <m:r>
                      <a:rPr kumimoji="0" lang="en-US" altLang="zh-CN" sz="1400" b="0" i="1" u="none" strike="noStrike" kern="1200" cap="none" spc="0" normalizeH="0" baseline="0" noProof="0" smtClean="0">
                        <a:ln>
                          <a:noFill/>
                        </a:ln>
                        <a:solidFill>
                          <a:srgbClr val="FF0000"/>
                        </a:solidFill>
                        <a:effectLst/>
                        <a:uLnTx/>
                        <a:uFillTx/>
                        <a:latin typeface="Cambria Math" panose="02040503050406030204" pitchFamily="18" charset="0"/>
                        <a:ea typeface="黑体" pitchFamily="49" charset="-122"/>
                        <a:cs typeface="+mn-cs"/>
                      </a:rPr>
                      <m:t>←</m:t>
                    </m:r>
                    <m:sSub>
                      <m:sSubPr>
                        <m:ctrlPr>
                          <a:rPr kumimoji="0" lang="en-US" altLang="zh-CN" sz="1400" b="0" i="1" u="none" strike="noStrike" kern="1200" cap="none" spc="0" normalizeH="0" baseline="0" noProof="0" smtClean="0">
                            <a:ln>
                              <a:noFill/>
                            </a:ln>
                            <a:solidFill>
                              <a:srgbClr val="FF0000"/>
                            </a:solidFill>
                            <a:effectLst/>
                            <a:uLnTx/>
                            <a:uFillTx/>
                            <a:latin typeface="Cambria Math" panose="02040503050406030204" pitchFamily="18" charset="0"/>
                            <a:ea typeface="黑体" pitchFamily="49" charset="-122"/>
                            <a:cs typeface="+mn-cs"/>
                          </a:rPr>
                        </m:ctrlPr>
                      </m:sSubPr>
                      <m:e>
                        <m:r>
                          <a:rPr kumimoji="0" lang="en-US" altLang="zh-CN" sz="1400" b="0" i="1" u="none" strike="noStrike" kern="1200" cap="none" spc="0" normalizeH="0" baseline="0" noProof="0" smtClean="0">
                            <a:ln>
                              <a:noFill/>
                            </a:ln>
                            <a:solidFill>
                              <a:srgbClr val="FF0000"/>
                            </a:solidFill>
                            <a:effectLst/>
                            <a:uLnTx/>
                            <a:uFillTx/>
                            <a:latin typeface="Cambria Math" panose="02040503050406030204" pitchFamily="18" charset="0"/>
                            <a:ea typeface="黑体" pitchFamily="49" charset="-122"/>
                            <a:cs typeface="+mn-cs"/>
                          </a:rPr>
                          <m:t>𝑞</m:t>
                        </m:r>
                      </m:e>
                      <m:sub>
                        <m:r>
                          <a:rPr kumimoji="0" lang="en-US" altLang="zh-CN" sz="1400" b="0" i="1" u="none" strike="noStrike" kern="1200" cap="none" spc="0" normalizeH="0" baseline="0" noProof="0" smtClean="0">
                            <a:ln>
                              <a:noFill/>
                            </a:ln>
                            <a:solidFill>
                              <a:srgbClr val="FF0000"/>
                            </a:solidFill>
                            <a:effectLst/>
                            <a:uLnTx/>
                            <a:uFillTx/>
                            <a:latin typeface="Cambria Math" panose="02040503050406030204" pitchFamily="18" charset="0"/>
                            <a:ea typeface="黑体" pitchFamily="49" charset="-122"/>
                            <a:cs typeface="+mn-cs"/>
                          </a:rPr>
                          <m:t>𝜋</m:t>
                        </m:r>
                      </m:sub>
                    </m:sSub>
                    <m:d>
                      <m:dPr>
                        <m:ctrlPr>
                          <a:rPr kumimoji="0" lang="en-US" altLang="zh-CN" sz="1400" b="0" i="1" u="none" strike="noStrike" kern="1200" cap="none" spc="0" normalizeH="0" baseline="0" noProof="0" smtClean="0">
                            <a:ln>
                              <a:noFill/>
                            </a:ln>
                            <a:solidFill>
                              <a:srgbClr val="FF0000"/>
                            </a:solidFill>
                            <a:effectLst/>
                            <a:uLnTx/>
                            <a:uFillTx/>
                            <a:latin typeface="Cambria Math" panose="02040503050406030204" pitchFamily="18" charset="0"/>
                            <a:ea typeface="黑体" pitchFamily="49" charset="-122"/>
                            <a:cs typeface="+mn-cs"/>
                          </a:rPr>
                        </m:ctrlPr>
                      </m:dPr>
                      <m:e>
                        <m:r>
                          <a:rPr kumimoji="0" lang="en-US" altLang="zh-CN" sz="1400" b="0" i="1" u="none" strike="noStrike" kern="1200" cap="none" spc="0" normalizeH="0" baseline="0" noProof="0" smtClean="0">
                            <a:ln>
                              <a:noFill/>
                            </a:ln>
                            <a:solidFill>
                              <a:srgbClr val="FF0000"/>
                            </a:solidFill>
                            <a:effectLst/>
                            <a:uLnTx/>
                            <a:uFillTx/>
                            <a:latin typeface="Cambria Math" panose="02040503050406030204" pitchFamily="18" charset="0"/>
                            <a:ea typeface="黑体" pitchFamily="49" charset="-122"/>
                            <a:cs typeface="+mn-cs"/>
                          </a:rPr>
                          <m:t>𝑠</m:t>
                        </m:r>
                        <m:r>
                          <a:rPr kumimoji="0" lang="en-US" altLang="zh-CN" sz="1400" b="0" i="1" u="none" strike="noStrike" kern="1200" cap="none" spc="0" normalizeH="0" baseline="0" noProof="0" smtClean="0">
                            <a:ln>
                              <a:noFill/>
                            </a:ln>
                            <a:solidFill>
                              <a:srgbClr val="FF0000"/>
                            </a:solidFill>
                            <a:effectLst/>
                            <a:uLnTx/>
                            <a:uFillTx/>
                            <a:latin typeface="Cambria Math" panose="02040503050406030204" pitchFamily="18" charset="0"/>
                            <a:ea typeface="黑体" pitchFamily="49" charset="-122"/>
                            <a:cs typeface="+mn-cs"/>
                          </a:rPr>
                          <m:t>,</m:t>
                        </m:r>
                        <m:r>
                          <a:rPr kumimoji="0" lang="en-US" altLang="zh-CN" sz="1400" b="0" i="1" u="none" strike="noStrike" kern="1200" cap="none" spc="0" normalizeH="0" baseline="0" noProof="0" smtClean="0">
                            <a:ln>
                              <a:noFill/>
                            </a:ln>
                            <a:solidFill>
                              <a:srgbClr val="FF0000"/>
                            </a:solidFill>
                            <a:effectLst/>
                            <a:uLnTx/>
                            <a:uFillTx/>
                            <a:latin typeface="Cambria Math" panose="02040503050406030204" pitchFamily="18" charset="0"/>
                            <a:ea typeface="黑体" pitchFamily="49" charset="-122"/>
                            <a:cs typeface="+mn-cs"/>
                          </a:rPr>
                          <m:t>𝑎</m:t>
                        </m:r>
                      </m:e>
                    </m:d>
                    <m:r>
                      <a:rPr kumimoji="0" lang="en-US" altLang="zh-CN" sz="1400" b="0" i="1" u="none" strike="noStrike" kern="1200" cap="none" spc="0" normalizeH="0" baseline="0" noProof="0" smtClean="0">
                        <a:ln>
                          <a:noFill/>
                        </a:ln>
                        <a:solidFill>
                          <a:srgbClr val="FF0000"/>
                        </a:solidFill>
                        <a:effectLst/>
                        <a:uLnTx/>
                        <a:uFillTx/>
                        <a:latin typeface="Cambria Math" panose="02040503050406030204" pitchFamily="18" charset="0"/>
                        <a:ea typeface="黑体" pitchFamily="49" charset="-122"/>
                        <a:cs typeface="+mn-cs"/>
                      </a:rPr>
                      <m:t>+</m:t>
                    </m:r>
                    <m:r>
                      <a:rPr kumimoji="0" lang="en-US" altLang="zh-CN" sz="1400" b="0" i="1" u="none" strike="noStrike" kern="1200" cap="none" spc="0" normalizeH="0" baseline="0" noProof="0" smtClean="0">
                        <a:ln>
                          <a:noFill/>
                        </a:ln>
                        <a:solidFill>
                          <a:srgbClr val="FF0000"/>
                        </a:solidFill>
                        <a:effectLst/>
                        <a:uLnTx/>
                        <a:uFillTx/>
                        <a:latin typeface="Cambria Math" panose="02040503050406030204" pitchFamily="18" charset="0"/>
                        <a:ea typeface="黑体" pitchFamily="49" charset="-122"/>
                        <a:cs typeface="+mn-cs"/>
                      </a:rPr>
                      <m:t>𝛼</m:t>
                    </m:r>
                    <m:d>
                      <m:dPr>
                        <m:begChr m:val="["/>
                        <m:endChr m:val="]"/>
                        <m:ctrlPr>
                          <a:rPr kumimoji="0" lang="en-US" altLang="zh-CN" sz="1400" b="0" i="1" u="none" strike="noStrike" kern="1200" cap="none" spc="0" normalizeH="0" baseline="0" noProof="0" smtClean="0">
                            <a:ln>
                              <a:noFill/>
                            </a:ln>
                            <a:solidFill>
                              <a:srgbClr val="FF0000"/>
                            </a:solidFill>
                            <a:effectLst/>
                            <a:uLnTx/>
                            <a:uFillTx/>
                            <a:latin typeface="Cambria Math" panose="02040503050406030204" pitchFamily="18" charset="0"/>
                            <a:ea typeface="黑体" pitchFamily="49" charset="-122"/>
                            <a:cs typeface="+mn-cs"/>
                          </a:rPr>
                        </m:ctrlPr>
                      </m:dPr>
                      <m:e>
                        <m:r>
                          <a:rPr kumimoji="0" lang="en-US" altLang="zh-CN" sz="1400" b="0" i="1" u="none" strike="noStrike" kern="1200" cap="none" spc="0" normalizeH="0" baseline="0" noProof="0" smtClean="0">
                            <a:ln>
                              <a:noFill/>
                            </a:ln>
                            <a:solidFill>
                              <a:srgbClr val="FF0000"/>
                            </a:solidFill>
                            <a:effectLst/>
                            <a:uLnTx/>
                            <a:uFillTx/>
                            <a:latin typeface="Cambria Math" panose="02040503050406030204" pitchFamily="18" charset="0"/>
                            <a:ea typeface="黑体" pitchFamily="49" charset="-122"/>
                            <a:cs typeface="+mn-cs"/>
                          </a:rPr>
                          <m:t>𝑅</m:t>
                        </m:r>
                        <m:r>
                          <a:rPr kumimoji="0" lang="en-US" altLang="zh-CN" sz="1400" b="0" i="1" u="none" strike="noStrike" kern="1200" cap="none" spc="0" normalizeH="0" baseline="0" noProof="0" smtClean="0">
                            <a:ln>
                              <a:noFill/>
                            </a:ln>
                            <a:solidFill>
                              <a:srgbClr val="FF0000"/>
                            </a:solidFill>
                            <a:effectLst/>
                            <a:uLnTx/>
                            <a:uFillTx/>
                            <a:latin typeface="Cambria Math" panose="02040503050406030204" pitchFamily="18" charset="0"/>
                            <a:ea typeface="黑体" pitchFamily="49" charset="-122"/>
                            <a:cs typeface="+mn-cs"/>
                          </a:rPr>
                          <m:t>+</m:t>
                        </m:r>
                        <m:r>
                          <a:rPr kumimoji="0" lang="en-US" altLang="zh-CN" sz="1400" b="0" i="1" u="none" strike="noStrike" kern="1200" cap="none" spc="0" normalizeH="0" baseline="0" noProof="0" smtClean="0">
                            <a:ln>
                              <a:noFill/>
                            </a:ln>
                            <a:solidFill>
                              <a:srgbClr val="FF0000"/>
                            </a:solidFill>
                            <a:effectLst/>
                            <a:uLnTx/>
                            <a:uFillTx/>
                            <a:latin typeface="Cambria Math" panose="02040503050406030204" pitchFamily="18" charset="0"/>
                            <a:ea typeface="黑体" pitchFamily="49" charset="-122"/>
                            <a:cs typeface="+mn-cs"/>
                          </a:rPr>
                          <m:t>𝛾</m:t>
                        </m:r>
                        <m:sSub>
                          <m:sSubPr>
                            <m:ctrlPr>
                              <a:rPr kumimoji="0" lang="en-US" altLang="zh-CN" sz="1400" b="0" i="1" u="none" strike="noStrike" kern="1200" cap="none" spc="0" normalizeH="0" baseline="0" noProof="0" smtClean="0">
                                <a:ln>
                                  <a:noFill/>
                                </a:ln>
                                <a:solidFill>
                                  <a:srgbClr val="FF0000"/>
                                </a:solidFill>
                                <a:effectLst/>
                                <a:uLnTx/>
                                <a:uFillTx/>
                                <a:latin typeface="Cambria Math" panose="02040503050406030204" pitchFamily="18" charset="0"/>
                                <a:ea typeface="黑体" pitchFamily="49" charset="-122"/>
                                <a:cs typeface="+mn-cs"/>
                              </a:rPr>
                            </m:ctrlPr>
                          </m:sSubPr>
                          <m:e>
                            <m:r>
                              <a:rPr kumimoji="0" lang="en-US" altLang="zh-CN" sz="1400" b="0" i="1" u="none" strike="noStrike" kern="1200" cap="none" spc="0" normalizeH="0" baseline="0" noProof="0" smtClean="0">
                                <a:ln>
                                  <a:noFill/>
                                </a:ln>
                                <a:solidFill>
                                  <a:srgbClr val="FF0000"/>
                                </a:solidFill>
                                <a:effectLst/>
                                <a:uLnTx/>
                                <a:uFillTx/>
                                <a:latin typeface="Cambria Math" panose="02040503050406030204" pitchFamily="18" charset="0"/>
                                <a:ea typeface="黑体" pitchFamily="49" charset="-122"/>
                                <a:cs typeface="+mn-cs"/>
                              </a:rPr>
                              <m:t> </m:t>
                            </m:r>
                            <m:limLow>
                              <m:limLowPr>
                                <m:ctrlPr>
                                  <a:rPr kumimoji="0" lang="en-US" altLang="zh-CN" sz="1400" b="0" i="1" u="none" strike="noStrike" kern="1200" cap="none" spc="0" normalizeH="0" baseline="0" noProof="0" smtClean="0">
                                    <a:ln>
                                      <a:noFill/>
                                    </a:ln>
                                    <a:solidFill>
                                      <a:srgbClr val="FF0000"/>
                                    </a:solidFill>
                                    <a:effectLst/>
                                    <a:uLnTx/>
                                    <a:uFillTx/>
                                    <a:latin typeface="Cambria Math" panose="02040503050406030204" pitchFamily="18" charset="0"/>
                                    <a:ea typeface="黑体" pitchFamily="49" charset="-122"/>
                                    <a:cs typeface="+mn-cs"/>
                                  </a:rPr>
                                </m:ctrlPr>
                              </m:limLowPr>
                              <m:e>
                                <m:r>
                                  <m:rPr>
                                    <m:sty m:val="p"/>
                                  </m:rPr>
                                  <a:rPr kumimoji="0" lang="en-US" altLang="zh-CN" sz="1400" b="0" i="0" u="none" strike="noStrike" kern="1200" cap="none" spc="0" normalizeH="0" baseline="0" noProof="0" smtClean="0">
                                    <a:ln>
                                      <a:noFill/>
                                    </a:ln>
                                    <a:solidFill>
                                      <a:srgbClr val="FF0000"/>
                                    </a:solidFill>
                                    <a:effectLst/>
                                    <a:uLnTx/>
                                    <a:uFillTx/>
                                    <a:latin typeface="Cambria Math" panose="02040503050406030204" pitchFamily="18" charset="0"/>
                                    <a:ea typeface="黑体" pitchFamily="49" charset="-122"/>
                                    <a:cs typeface="+mn-cs"/>
                                  </a:rPr>
                                  <m:t>max</m:t>
                                </m:r>
                              </m:e>
                              <m:lim>
                                <m:sSup>
                                  <m:sSupPr>
                                    <m:ctrlPr>
                                      <a:rPr kumimoji="0" lang="en-US" altLang="zh-CN" sz="1400" b="0" i="1" u="none" strike="noStrike" kern="1200" cap="none" spc="0" normalizeH="0" baseline="0" noProof="0" smtClean="0">
                                        <a:ln>
                                          <a:noFill/>
                                        </a:ln>
                                        <a:solidFill>
                                          <a:srgbClr val="FF0000"/>
                                        </a:solidFill>
                                        <a:effectLst/>
                                        <a:uLnTx/>
                                        <a:uFillTx/>
                                        <a:latin typeface="Cambria Math" panose="02040503050406030204" pitchFamily="18" charset="0"/>
                                        <a:ea typeface="黑体" pitchFamily="49" charset="-122"/>
                                        <a:cs typeface="+mn-cs"/>
                                      </a:rPr>
                                    </m:ctrlPr>
                                  </m:sSupPr>
                                  <m:e>
                                    <m:r>
                                      <a:rPr kumimoji="0" lang="en-US" altLang="zh-CN" sz="1400" b="0" i="1" u="none" strike="noStrike" kern="1200" cap="none" spc="0" normalizeH="0" baseline="0" noProof="0" smtClean="0">
                                        <a:ln>
                                          <a:noFill/>
                                        </a:ln>
                                        <a:solidFill>
                                          <a:srgbClr val="FF0000"/>
                                        </a:solidFill>
                                        <a:effectLst/>
                                        <a:uLnTx/>
                                        <a:uFillTx/>
                                        <a:latin typeface="Cambria Math" panose="02040503050406030204" pitchFamily="18" charset="0"/>
                                        <a:ea typeface="黑体" pitchFamily="49" charset="-122"/>
                                        <a:cs typeface="+mn-cs"/>
                                      </a:rPr>
                                      <m:t>𝑎</m:t>
                                    </m:r>
                                  </m:e>
                                  <m:sup>
                                    <m:r>
                                      <a:rPr kumimoji="0" lang="en-US" altLang="zh-CN" sz="1400" b="0" i="1" u="none" strike="noStrike" kern="1200" cap="none" spc="0" normalizeH="0" baseline="0" noProof="0" smtClean="0">
                                        <a:ln>
                                          <a:noFill/>
                                        </a:ln>
                                        <a:solidFill>
                                          <a:srgbClr val="FF0000"/>
                                        </a:solidFill>
                                        <a:effectLst/>
                                        <a:uLnTx/>
                                        <a:uFillTx/>
                                        <a:latin typeface="Cambria Math" panose="02040503050406030204" pitchFamily="18" charset="0"/>
                                        <a:ea typeface="黑体" pitchFamily="49" charset="-122"/>
                                        <a:cs typeface="+mn-cs"/>
                                      </a:rPr>
                                      <m:t>′</m:t>
                                    </m:r>
                                  </m:sup>
                                </m:sSup>
                              </m:lim>
                            </m:limLow>
                            <m:r>
                              <a:rPr kumimoji="0" lang="en-US" altLang="zh-CN" sz="1400" b="0" i="1" u="none" strike="noStrike" kern="1200" cap="none" spc="0" normalizeH="0" baseline="0" noProof="0" smtClean="0">
                                <a:ln>
                                  <a:noFill/>
                                </a:ln>
                                <a:solidFill>
                                  <a:srgbClr val="FF0000"/>
                                </a:solidFill>
                                <a:effectLst/>
                                <a:uLnTx/>
                                <a:uFillTx/>
                                <a:latin typeface="Cambria Math" panose="02040503050406030204" pitchFamily="18" charset="0"/>
                                <a:ea typeface="黑体" pitchFamily="49" charset="-122"/>
                                <a:cs typeface="+mn-cs"/>
                              </a:rPr>
                              <m:t> </m:t>
                            </m:r>
                            <m:r>
                              <a:rPr kumimoji="0" lang="en-US" altLang="zh-CN" sz="1400" b="0" i="1" u="none" strike="noStrike" kern="1200" cap="none" spc="0" normalizeH="0" baseline="0" noProof="0" smtClean="0">
                                <a:ln>
                                  <a:noFill/>
                                </a:ln>
                                <a:solidFill>
                                  <a:srgbClr val="FF0000"/>
                                </a:solidFill>
                                <a:effectLst/>
                                <a:uLnTx/>
                                <a:uFillTx/>
                                <a:latin typeface="Cambria Math" panose="02040503050406030204" pitchFamily="18" charset="0"/>
                                <a:ea typeface="黑体" pitchFamily="49" charset="-122"/>
                                <a:cs typeface="+mn-cs"/>
                              </a:rPr>
                              <m:t>𝑞</m:t>
                            </m:r>
                          </m:e>
                          <m:sub>
                            <m:r>
                              <a:rPr kumimoji="0" lang="en-US" altLang="zh-CN" sz="1400" b="0" i="1" u="none" strike="noStrike" kern="1200" cap="none" spc="0" normalizeH="0" baseline="0" noProof="0" smtClean="0">
                                <a:ln>
                                  <a:noFill/>
                                </a:ln>
                                <a:solidFill>
                                  <a:srgbClr val="FF0000"/>
                                </a:solidFill>
                                <a:effectLst/>
                                <a:uLnTx/>
                                <a:uFillTx/>
                                <a:latin typeface="Cambria Math" panose="02040503050406030204" pitchFamily="18" charset="0"/>
                                <a:ea typeface="黑体" pitchFamily="49" charset="-122"/>
                                <a:cs typeface="+mn-cs"/>
                              </a:rPr>
                              <m:t>𝜋</m:t>
                            </m:r>
                          </m:sub>
                        </m:sSub>
                        <m:d>
                          <m:dPr>
                            <m:ctrlPr>
                              <a:rPr kumimoji="0" lang="en-US" altLang="zh-CN" sz="1400" b="0" i="1" u="none" strike="noStrike" kern="1200" cap="none" spc="0" normalizeH="0" baseline="0" noProof="0" smtClean="0">
                                <a:ln>
                                  <a:noFill/>
                                </a:ln>
                                <a:solidFill>
                                  <a:srgbClr val="FF0000"/>
                                </a:solidFill>
                                <a:effectLst/>
                                <a:uLnTx/>
                                <a:uFillTx/>
                                <a:latin typeface="Cambria Math" panose="02040503050406030204" pitchFamily="18" charset="0"/>
                                <a:ea typeface="黑体" pitchFamily="49" charset="-122"/>
                                <a:cs typeface="+mn-cs"/>
                              </a:rPr>
                            </m:ctrlPr>
                          </m:dPr>
                          <m:e>
                            <m:sSup>
                              <m:sSupPr>
                                <m:ctrlPr>
                                  <a:rPr kumimoji="0" lang="en-US" altLang="zh-CN" sz="1400" b="0" i="1" u="none" strike="noStrike" kern="1200" cap="none" spc="0" normalizeH="0" baseline="0" noProof="0" smtClean="0">
                                    <a:ln>
                                      <a:noFill/>
                                    </a:ln>
                                    <a:solidFill>
                                      <a:srgbClr val="FF0000"/>
                                    </a:solidFill>
                                    <a:effectLst/>
                                    <a:uLnTx/>
                                    <a:uFillTx/>
                                    <a:latin typeface="Cambria Math" panose="02040503050406030204" pitchFamily="18" charset="0"/>
                                    <a:ea typeface="黑体" pitchFamily="49" charset="-122"/>
                                    <a:cs typeface="+mn-cs"/>
                                  </a:rPr>
                                </m:ctrlPr>
                              </m:sSupPr>
                              <m:e>
                                <m:r>
                                  <a:rPr kumimoji="0" lang="en-US" altLang="zh-CN" sz="1400" b="0" i="1" u="none" strike="noStrike" kern="1200" cap="none" spc="0" normalizeH="0" baseline="0" noProof="0" smtClean="0">
                                    <a:ln>
                                      <a:noFill/>
                                    </a:ln>
                                    <a:solidFill>
                                      <a:srgbClr val="FF0000"/>
                                    </a:solidFill>
                                    <a:effectLst/>
                                    <a:uLnTx/>
                                    <a:uFillTx/>
                                    <a:latin typeface="Cambria Math" panose="02040503050406030204" pitchFamily="18" charset="0"/>
                                    <a:ea typeface="黑体" pitchFamily="49" charset="-122"/>
                                    <a:cs typeface="+mn-cs"/>
                                  </a:rPr>
                                  <m:t>𝑠</m:t>
                                </m:r>
                              </m:e>
                              <m:sup>
                                <m:r>
                                  <a:rPr kumimoji="0" lang="en-US" altLang="zh-CN" sz="1400" b="0" i="1" u="none" strike="noStrike" kern="1200" cap="none" spc="0" normalizeH="0" baseline="0" noProof="0" smtClean="0">
                                    <a:ln>
                                      <a:noFill/>
                                    </a:ln>
                                    <a:solidFill>
                                      <a:srgbClr val="FF0000"/>
                                    </a:solidFill>
                                    <a:effectLst/>
                                    <a:uLnTx/>
                                    <a:uFillTx/>
                                    <a:latin typeface="Cambria Math" panose="02040503050406030204" pitchFamily="18" charset="0"/>
                                    <a:ea typeface="黑体" pitchFamily="49" charset="-122"/>
                                    <a:cs typeface="+mn-cs"/>
                                  </a:rPr>
                                  <m:t>′</m:t>
                                </m:r>
                              </m:sup>
                            </m:sSup>
                            <m:r>
                              <a:rPr kumimoji="0" lang="en-US" altLang="zh-CN" sz="1400" b="0" i="1" u="none" strike="noStrike" kern="1200" cap="none" spc="0" normalizeH="0" baseline="0" noProof="0" smtClean="0">
                                <a:ln>
                                  <a:noFill/>
                                </a:ln>
                                <a:solidFill>
                                  <a:srgbClr val="FF0000"/>
                                </a:solidFill>
                                <a:effectLst/>
                                <a:uLnTx/>
                                <a:uFillTx/>
                                <a:latin typeface="Cambria Math" panose="02040503050406030204" pitchFamily="18" charset="0"/>
                                <a:ea typeface="黑体" pitchFamily="49" charset="-122"/>
                                <a:cs typeface="+mn-cs"/>
                              </a:rPr>
                              <m:t>,</m:t>
                            </m:r>
                            <m:r>
                              <a:rPr kumimoji="0" lang="en-US" altLang="zh-CN" sz="1400" b="0" i="1" u="none" strike="noStrike" kern="1200" cap="none" spc="0" normalizeH="0" baseline="0" noProof="0" smtClean="0">
                                <a:ln>
                                  <a:noFill/>
                                </a:ln>
                                <a:solidFill>
                                  <a:srgbClr val="FF0000"/>
                                </a:solidFill>
                                <a:effectLst/>
                                <a:uLnTx/>
                                <a:uFillTx/>
                                <a:latin typeface="Cambria Math" panose="02040503050406030204" pitchFamily="18" charset="0"/>
                                <a:ea typeface="黑体" pitchFamily="49" charset="-122"/>
                                <a:cs typeface="+mn-cs"/>
                              </a:rPr>
                              <m:t>𝑎</m:t>
                            </m:r>
                            <m:r>
                              <a:rPr kumimoji="0" lang="en-US" altLang="zh-CN" sz="1400" b="0" i="1" u="none" strike="noStrike" kern="1200" cap="none" spc="0" normalizeH="0" baseline="0" noProof="0" smtClean="0">
                                <a:ln>
                                  <a:noFill/>
                                </a:ln>
                                <a:solidFill>
                                  <a:srgbClr val="FF0000"/>
                                </a:solidFill>
                                <a:effectLst/>
                                <a:uLnTx/>
                                <a:uFillTx/>
                                <a:latin typeface="Cambria Math" panose="02040503050406030204" pitchFamily="18" charset="0"/>
                                <a:ea typeface="黑体" pitchFamily="49" charset="-122"/>
                                <a:cs typeface="+mn-cs"/>
                              </a:rPr>
                              <m:t>′</m:t>
                            </m:r>
                          </m:e>
                        </m:d>
                        <m:r>
                          <a:rPr kumimoji="0" lang="en-US" altLang="zh-CN" sz="1400" b="0" i="1" u="none" strike="noStrike" kern="1200" cap="none" spc="0" normalizeH="0" baseline="0" noProof="0" smtClean="0">
                            <a:ln>
                              <a:noFill/>
                            </a:ln>
                            <a:solidFill>
                              <a:srgbClr val="FF0000"/>
                            </a:solidFill>
                            <a:effectLst/>
                            <a:uLnTx/>
                            <a:uFillTx/>
                            <a:latin typeface="Cambria Math" panose="02040503050406030204" pitchFamily="18" charset="0"/>
                            <a:ea typeface="黑体" pitchFamily="49" charset="-122"/>
                            <a:cs typeface="+mn-cs"/>
                          </a:rPr>
                          <m:t>−</m:t>
                        </m:r>
                        <m:sSub>
                          <m:sSubPr>
                            <m:ctrlPr>
                              <a:rPr kumimoji="0" lang="en-US" altLang="zh-CN" sz="1400" b="0" i="1" u="none" strike="noStrike" kern="1200" cap="none" spc="0" normalizeH="0" baseline="0" noProof="0" smtClean="0">
                                <a:ln>
                                  <a:noFill/>
                                </a:ln>
                                <a:solidFill>
                                  <a:srgbClr val="FF0000"/>
                                </a:solidFill>
                                <a:effectLst/>
                                <a:uLnTx/>
                                <a:uFillTx/>
                                <a:latin typeface="Cambria Math" panose="02040503050406030204" pitchFamily="18" charset="0"/>
                                <a:ea typeface="黑体" pitchFamily="49" charset="-122"/>
                                <a:cs typeface="+mn-cs"/>
                              </a:rPr>
                            </m:ctrlPr>
                          </m:sSubPr>
                          <m:e>
                            <m:r>
                              <a:rPr kumimoji="0" lang="en-US" altLang="zh-CN" sz="1400" b="0" i="1" u="none" strike="noStrike" kern="1200" cap="none" spc="0" normalizeH="0" baseline="0" noProof="0" smtClean="0">
                                <a:ln>
                                  <a:noFill/>
                                </a:ln>
                                <a:solidFill>
                                  <a:srgbClr val="FF0000"/>
                                </a:solidFill>
                                <a:effectLst/>
                                <a:uLnTx/>
                                <a:uFillTx/>
                                <a:latin typeface="Cambria Math" panose="02040503050406030204" pitchFamily="18" charset="0"/>
                                <a:ea typeface="黑体" pitchFamily="49" charset="-122"/>
                                <a:cs typeface="+mn-cs"/>
                              </a:rPr>
                              <m:t>𝑞</m:t>
                            </m:r>
                          </m:e>
                          <m:sub>
                            <m:r>
                              <a:rPr kumimoji="0" lang="en-US" altLang="zh-CN" sz="1400" b="0" i="1" u="none" strike="noStrike" kern="1200" cap="none" spc="0" normalizeH="0" baseline="0" noProof="0" smtClean="0">
                                <a:ln>
                                  <a:noFill/>
                                </a:ln>
                                <a:solidFill>
                                  <a:srgbClr val="FF0000"/>
                                </a:solidFill>
                                <a:effectLst/>
                                <a:uLnTx/>
                                <a:uFillTx/>
                                <a:latin typeface="Cambria Math" panose="02040503050406030204" pitchFamily="18" charset="0"/>
                                <a:ea typeface="黑体" pitchFamily="49" charset="-122"/>
                                <a:cs typeface="+mn-cs"/>
                              </a:rPr>
                              <m:t>𝜋</m:t>
                            </m:r>
                          </m:sub>
                        </m:sSub>
                        <m:d>
                          <m:dPr>
                            <m:ctrlPr>
                              <a:rPr kumimoji="0" lang="en-US" altLang="zh-CN" sz="1400" b="0" i="1" u="none" strike="noStrike" kern="1200" cap="none" spc="0" normalizeH="0" baseline="0" noProof="0" smtClean="0">
                                <a:ln>
                                  <a:noFill/>
                                </a:ln>
                                <a:solidFill>
                                  <a:srgbClr val="FF0000"/>
                                </a:solidFill>
                                <a:effectLst/>
                                <a:uLnTx/>
                                <a:uFillTx/>
                                <a:latin typeface="Cambria Math" panose="02040503050406030204" pitchFamily="18" charset="0"/>
                                <a:ea typeface="黑体" pitchFamily="49" charset="-122"/>
                                <a:cs typeface="+mn-cs"/>
                              </a:rPr>
                            </m:ctrlPr>
                          </m:dPr>
                          <m:e>
                            <m:r>
                              <a:rPr kumimoji="0" lang="en-US" altLang="zh-CN" sz="1400" b="0" i="1" u="none" strike="noStrike" kern="1200" cap="none" spc="0" normalizeH="0" baseline="0" noProof="0" smtClean="0">
                                <a:ln>
                                  <a:noFill/>
                                </a:ln>
                                <a:solidFill>
                                  <a:srgbClr val="FF0000"/>
                                </a:solidFill>
                                <a:effectLst/>
                                <a:uLnTx/>
                                <a:uFillTx/>
                                <a:latin typeface="Cambria Math" panose="02040503050406030204" pitchFamily="18" charset="0"/>
                                <a:ea typeface="黑体" pitchFamily="49" charset="-122"/>
                                <a:cs typeface="+mn-cs"/>
                              </a:rPr>
                              <m:t>𝑠</m:t>
                            </m:r>
                            <m:r>
                              <a:rPr kumimoji="0" lang="en-US" altLang="zh-CN" sz="1400" b="0" i="1" u="none" strike="noStrike" kern="1200" cap="none" spc="0" normalizeH="0" baseline="0" noProof="0" smtClean="0">
                                <a:ln>
                                  <a:noFill/>
                                </a:ln>
                                <a:solidFill>
                                  <a:srgbClr val="FF0000"/>
                                </a:solidFill>
                                <a:effectLst/>
                                <a:uLnTx/>
                                <a:uFillTx/>
                                <a:latin typeface="Cambria Math" panose="02040503050406030204" pitchFamily="18" charset="0"/>
                                <a:ea typeface="黑体" pitchFamily="49" charset="-122"/>
                                <a:cs typeface="+mn-cs"/>
                              </a:rPr>
                              <m:t>,</m:t>
                            </m:r>
                            <m:r>
                              <a:rPr kumimoji="0" lang="en-US" altLang="zh-CN" sz="1400" b="0" i="1" u="none" strike="noStrike" kern="1200" cap="none" spc="0" normalizeH="0" baseline="0" noProof="0" smtClean="0">
                                <a:ln>
                                  <a:noFill/>
                                </a:ln>
                                <a:solidFill>
                                  <a:srgbClr val="FF0000"/>
                                </a:solidFill>
                                <a:effectLst/>
                                <a:uLnTx/>
                                <a:uFillTx/>
                                <a:latin typeface="Cambria Math" panose="02040503050406030204" pitchFamily="18" charset="0"/>
                                <a:ea typeface="黑体" pitchFamily="49" charset="-122"/>
                                <a:cs typeface="+mn-cs"/>
                              </a:rPr>
                              <m:t>𝑎</m:t>
                            </m:r>
                          </m:e>
                        </m:d>
                      </m:e>
                    </m:d>
                  </m:oMath>
                </a14:m>
                <a:endParaRPr kumimoji="0" lang="en-US"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黑体" pitchFamily="49"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黑体" pitchFamily="49" charset="-122"/>
                    <a:cs typeface="Times New Roman" panose="02020603050405020304" pitchFamily="18" charset="0"/>
                  </a:rPr>
                  <a:t>                </a:t>
                </a:r>
                <a14:m>
                  <m:oMath xmlns:m="http://schemas.openxmlformats.org/officeDocument/2006/math">
                    <m:r>
                      <a:rPr kumimoji="0" lang="en-US" altLang="zh-CN" sz="1400" b="0" i="1" u="none" strike="noStrike" kern="1200" cap="none" spc="0" normalizeH="0" baseline="0" noProof="0" smtClean="0">
                        <a:ln>
                          <a:noFill/>
                        </a:ln>
                        <a:solidFill>
                          <a:prstClr val="black"/>
                        </a:solidFill>
                        <a:effectLst/>
                        <a:uLnTx/>
                        <a:uFillTx/>
                        <a:latin typeface="Cambria Math" panose="02040503050406030204" pitchFamily="18" charset="0"/>
                        <a:ea typeface="黑体" pitchFamily="49" charset="-122"/>
                        <a:cs typeface="+mn-cs"/>
                      </a:rPr>
                      <m:t>𝑠</m:t>
                    </m:r>
                    <m:r>
                      <a:rPr kumimoji="0" lang="en-US" altLang="zh-CN" sz="1400" b="0" i="1" u="none" strike="noStrike" kern="1200" cap="none" spc="0" normalizeH="0" baseline="0" noProof="0" smtClean="0">
                        <a:ln>
                          <a:noFill/>
                        </a:ln>
                        <a:solidFill>
                          <a:prstClr val="black"/>
                        </a:solidFill>
                        <a:effectLst/>
                        <a:uLnTx/>
                        <a:uFillTx/>
                        <a:latin typeface="Cambria Math" panose="02040503050406030204" pitchFamily="18" charset="0"/>
                        <a:ea typeface="黑体" pitchFamily="49" charset="-122"/>
                        <a:cs typeface="+mn-cs"/>
                      </a:rPr>
                      <m:t>←</m:t>
                    </m:r>
                    <m:r>
                      <a:rPr kumimoji="0" lang="en-US" altLang="zh-CN" sz="1400" b="0" i="1" u="none" strike="noStrike" kern="1200" cap="none" spc="0" normalizeH="0" baseline="0" noProof="0" smtClean="0">
                        <a:ln>
                          <a:noFill/>
                        </a:ln>
                        <a:solidFill>
                          <a:prstClr val="black"/>
                        </a:solidFill>
                        <a:effectLst/>
                        <a:uLnTx/>
                        <a:uFillTx/>
                        <a:latin typeface="Cambria Math" panose="02040503050406030204" pitchFamily="18" charset="0"/>
                        <a:ea typeface="黑体" pitchFamily="49" charset="-122"/>
                        <a:cs typeface="+mn-cs"/>
                      </a:rPr>
                      <m:t>𝑠</m:t>
                    </m:r>
                    <m:r>
                      <a:rPr kumimoji="0" lang="en-US" altLang="zh-CN" sz="1400" b="0" i="1" u="none" strike="noStrike" kern="1200" cap="none" spc="0" normalizeH="0" baseline="0" noProof="0" smtClean="0">
                        <a:ln>
                          <a:noFill/>
                        </a:ln>
                        <a:solidFill>
                          <a:prstClr val="black"/>
                        </a:solidFill>
                        <a:effectLst/>
                        <a:uLnTx/>
                        <a:uFillTx/>
                        <a:latin typeface="Cambria Math" panose="02040503050406030204" pitchFamily="18" charset="0"/>
                        <a:ea typeface="黑体" pitchFamily="49" charset="-122"/>
                        <a:cs typeface="+mn-cs"/>
                      </a:rPr>
                      <m:t>′</m:t>
                    </m:r>
                  </m:oMath>
                </a14:m>
                <a:endParaRPr kumimoji="0" lang="en-US"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黑体" pitchFamily="49"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黑体" pitchFamily="49" charset="-122"/>
                    <a:cs typeface="Times New Roman" panose="02020603050405020304" pitchFamily="18" charset="0"/>
                  </a:rPr>
                  <a:t>        </a:t>
                </a:r>
                <a:r>
                  <a:rPr kumimoji="0" lang="zh-CN" altLang="en-US" sz="1400" b="0" i="0" u="none" strike="noStrike" kern="1200" cap="none" spc="0" normalizeH="0" baseline="0" noProof="0" dirty="0">
                    <a:ln>
                      <a:noFill/>
                    </a:ln>
                    <a:solidFill>
                      <a:prstClr val="black"/>
                    </a:solidFill>
                    <a:effectLst/>
                    <a:uLnTx/>
                    <a:uFillTx/>
                    <a:latin typeface="Times New Roman" panose="02020603050405020304" pitchFamily="18" charset="0"/>
                    <a:ea typeface="黑体" pitchFamily="49" charset="-122"/>
                    <a:cs typeface="Times New Roman" panose="02020603050405020304" pitchFamily="18" charset="0"/>
                  </a:rPr>
                  <a:t>直到</a:t>
                </a:r>
                <a14:m>
                  <m:oMath xmlns:m="http://schemas.openxmlformats.org/officeDocument/2006/math">
                    <m:r>
                      <a:rPr kumimoji="0" lang="en-US" altLang="zh-CN" sz="1400" b="0" i="1" u="none" strike="noStrike" kern="1200" cap="none" spc="0" normalizeH="0" baseline="0" noProof="0" smtClean="0">
                        <a:ln>
                          <a:noFill/>
                        </a:ln>
                        <a:solidFill>
                          <a:prstClr val="black"/>
                        </a:solidFill>
                        <a:effectLst/>
                        <a:uLnTx/>
                        <a:uFillTx/>
                        <a:latin typeface="Cambria Math" panose="02040503050406030204" pitchFamily="18" charset="0"/>
                        <a:ea typeface="黑体" pitchFamily="49" charset="-122"/>
                        <a:cs typeface="+mn-cs"/>
                      </a:rPr>
                      <m:t>𝑠</m:t>
                    </m:r>
                  </m:oMath>
                </a14:m>
                <a:r>
                  <a:rPr kumimoji="0" lang="zh-CN" altLang="en-US" sz="1400" b="0" i="0" u="none" strike="noStrike" kern="1200" cap="none" spc="0" normalizeH="0" baseline="0" noProof="0" dirty="0">
                    <a:ln>
                      <a:noFill/>
                    </a:ln>
                    <a:solidFill>
                      <a:prstClr val="black"/>
                    </a:solidFill>
                    <a:effectLst/>
                    <a:uLnTx/>
                    <a:uFillTx/>
                    <a:latin typeface="Times New Roman" panose="02020603050405020304" pitchFamily="18" charset="0"/>
                    <a:ea typeface="黑体" pitchFamily="49" charset="-122"/>
                    <a:cs typeface="Times New Roman" panose="02020603050405020304" pitchFamily="18" charset="0"/>
                  </a:rPr>
                  <a:t>是终止状态</a:t>
                </a:r>
                <a:endParaRPr kumimoji="0" lang="en-US"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黑体" pitchFamily="49"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solidFill>
                    <a:effectLst/>
                    <a:uLnTx/>
                    <a:uFillTx/>
                    <a:latin typeface="Times New Roman" panose="02020603050405020304" pitchFamily="18" charset="0"/>
                    <a:ea typeface="黑体" pitchFamily="49" charset="-122"/>
                    <a:cs typeface="Times New Roman" panose="02020603050405020304" pitchFamily="18" charset="0"/>
                  </a:rPr>
                  <a:t>直到</a:t>
                </a:r>
                <a14:m>
                  <m:oMath xmlns:m="http://schemas.openxmlformats.org/officeDocument/2006/math">
                    <m:sSub>
                      <m:sSubPr>
                        <m:ctrlPr>
                          <a:rPr kumimoji="0" lang="en-US" altLang="zh-CN" sz="1400" b="0" i="1" u="none" strike="noStrike" kern="1200" cap="none" spc="0" normalizeH="0" baseline="0" noProof="0" smtClean="0">
                            <a:ln>
                              <a:noFill/>
                            </a:ln>
                            <a:solidFill>
                              <a:prstClr val="black"/>
                            </a:solidFill>
                            <a:effectLst/>
                            <a:uLnTx/>
                            <a:uFillTx/>
                            <a:latin typeface="Cambria Math" panose="02040503050406030204" pitchFamily="18" charset="0"/>
                            <a:ea typeface="黑体" pitchFamily="49" charset="-122"/>
                            <a:cs typeface="+mn-cs"/>
                          </a:rPr>
                        </m:ctrlPr>
                      </m:sSubPr>
                      <m:e>
                        <m:r>
                          <a:rPr kumimoji="0" lang="en-US" altLang="zh-CN" sz="1400" b="0" i="1" u="none" strike="noStrike" kern="1200" cap="none" spc="0" normalizeH="0" baseline="0" noProof="0" smtClean="0">
                            <a:ln>
                              <a:noFill/>
                            </a:ln>
                            <a:solidFill>
                              <a:prstClr val="black"/>
                            </a:solidFill>
                            <a:effectLst/>
                            <a:uLnTx/>
                            <a:uFillTx/>
                            <a:latin typeface="Cambria Math"/>
                            <a:ea typeface="黑体" pitchFamily="49" charset="-122"/>
                            <a:cs typeface="+mn-cs"/>
                          </a:rPr>
                          <m:t>𝑞</m:t>
                        </m:r>
                      </m:e>
                      <m:sub>
                        <m:r>
                          <a:rPr kumimoji="0" lang="en-US" altLang="zh-CN" sz="1400" b="0" i="1" u="none" strike="noStrike" kern="1200" cap="none" spc="0" normalizeH="0" baseline="0" noProof="0" smtClean="0">
                            <a:ln>
                              <a:noFill/>
                            </a:ln>
                            <a:solidFill>
                              <a:prstClr val="black"/>
                            </a:solidFill>
                            <a:effectLst/>
                            <a:uLnTx/>
                            <a:uFillTx/>
                            <a:latin typeface="Cambria Math" panose="02040503050406030204" pitchFamily="18" charset="0"/>
                            <a:ea typeface="黑体" pitchFamily="49" charset="-122"/>
                            <a:cs typeface="+mn-cs"/>
                          </a:rPr>
                          <m:t>𝜋</m:t>
                        </m:r>
                      </m:sub>
                    </m:sSub>
                    <m:r>
                      <a:rPr kumimoji="0" lang="zh-CN" altLang="en-US" sz="1400" b="0" i="1" u="none" strike="noStrike" kern="1200" cap="none" spc="0" normalizeH="0" baseline="0" noProof="0">
                        <a:ln>
                          <a:noFill/>
                        </a:ln>
                        <a:solidFill>
                          <a:prstClr val="black"/>
                        </a:solidFill>
                        <a:effectLst/>
                        <a:uLnTx/>
                        <a:uFillTx/>
                        <a:latin typeface="Cambria Math" panose="02040503050406030204" pitchFamily="18" charset="0"/>
                        <a:ea typeface="黑体" pitchFamily="49" charset="-122"/>
                        <a:cs typeface="+mn-cs"/>
                      </a:rPr>
                      <m:t>收敛</m:t>
                    </m:r>
                  </m:oMath>
                </a14:m>
                <a:endParaRPr kumimoji="0" lang="en-US"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mc:Choice>
        <mc:Fallback xmlns="">
          <p:sp>
            <p:nvSpPr>
              <p:cNvPr id="29" name="文本框 28">
                <a:extLst>
                  <a:ext uri="{FF2B5EF4-FFF2-40B4-BE49-F238E27FC236}">
                    <a16:creationId xmlns:a16="http://schemas.microsoft.com/office/drawing/2014/main" id="{2C8F93FF-7CAA-40B6-989B-665B09ED4B37}"/>
                  </a:ext>
                </a:extLst>
              </p:cNvPr>
              <p:cNvSpPr txBox="1">
                <a:spLocks noRot="1" noChangeAspect="1" noMove="1" noResize="1" noEditPoints="1" noAdjustHandles="1" noChangeArrowheads="1" noChangeShapeType="1" noTextEdit="1"/>
              </p:cNvSpPr>
              <p:nvPr/>
            </p:nvSpPr>
            <p:spPr>
              <a:xfrm>
                <a:off x="374342" y="2075666"/>
                <a:ext cx="5721658" cy="2570191"/>
              </a:xfrm>
              <a:prstGeom prst="rect">
                <a:avLst/>
              </a:prstGeom>
              <a:blipFill>
                <a:blip r:embed="rId3"/>
                <a:stretch>
                  <a:fillRect l="-213" t="-236" b="-943"/>
                </a:stretch>
              </a:blipFill>
              <a:ln>
                <a:solidFill>
                  <a:schemeClr val="tx1"/>
                </a:solidFill>
              </a:ln>
            </p:spPr>
            <p:txBody>
              <a:bodyPr/>
              <a:lstStyle/>
              <a:p>
                <a:r>
                  <a:rPr lang="zh-CN" altLang="en-US">
                    <a:noFill/>
                  </a:rPr>
                  <a:t> </a:t>
                </a:r>
              </a:p>
            </p:txBody>
          </p:sp>
        </mc:Fallback>
      </mc:AlternateContent>
      <p:sp>
        <p:nvSpPr>
          <p:cNvPr id="30" name="矩形 29">
            <a:extLst>
              <a:ext uri="{FF2B5EF4-FFF2-40B4-BE49-F238E27FC236}">
                <a16:creationId xmlns:a16="http://schemas.microsoft.com/office/drawing/2014/main" id="{4C035EA0-1A03-406C-A041-5FEC5AB5CDC7}"/>
              </a:ext>
            </a:extLst>
          </p:cNvPr>
          <p:cNvSpPr/>
          <p:nvPr/>
        </p:nvSpPr>
        <p:spPr>
          <a:xfrm>
            <a:off x="374342" y="3874620"/>
            <a:ext cx="4922044" cy="52322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br>
              <a:rPr kumimoji="0" lang="en-US"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br>
            <a:endParaRPr kumimoji="0" lang="en-US"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33" name="矩形 32">
            <a:extLst>
              <a:ext uri="{FF2B5EF4-FFF2-40B4-BE49-F238E27FC236}">
                <a16:creationId xmlns:a16="http://schemas.microsoft.com/office/drawing/2014/main" id="{FCF19E15-CE6D-44EF-BB56-6F44CE6A06D8}"/>
              </a:ext>
            </a:extLst>
          </p:cNvPr>
          <p:cNvSpPr/>
          <p:nvPr/>
        </p:nvSpPr>
        <p:spPr>
          <a:xfrm>
            <a:off x="2302412" y="2983380"/>
            <a:ext cx="1826719" cy="260334"/>
          </a:xfrm>
          <a:prstGeom prst="rect">
            <a:avLst/>
          </a:prstGeom>
          <a:noFill/>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prstClr val="black"/>
              </a:solidFill>
              <a:effectLst/>
              <a:uLnTx/>
              <a:uFillTx/>
              <a:latin typeface="Times New Roman" panose="02020603050405020304" pitchFamily="18" charset="0"/>
              <a:ea typeface="黑体" pitchFamily="49" charset="-122"/>
              <a:cs typeface="Times New Roman" panose="02020603050405020304" pitchFamily="18" charset="0"/>
            </a:endParaRPr>
          </a:p>
        </p:txBody>
      </p:sp>
      <p:sp>
        <p:nvSpPr>
          <p:cNvPr id="34" name="矩形 33">
            <a:extLst>
              <a:ext uri="{FF2B5EF4-FFF2-40B4-BE49-F238E27FC236}">
                <a16:creationId xmlns:a16="http://schemas.microsoft.com/office/drawing/2014/main" id="{8741B680-1938-4869-B21C-FDBCBC0A0DC8}"/>
              </a:ext>
            </a:extLst>
          </p:cNvPr>
          <p:cNvSpPr/>
          <p:nvPr/>
        </p:nvSpPr>
        <p:spPr>
          <a:xfrm>
            <a:off x="3821950" y="4321667"/>
            <a:ext cx="4248216" cy="414456"/>
          </a:xfrm>
          <a:prstGeom prst="rect">
            <a:avLst/>
          </a:prstGeom>
          <a:noFill/>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prstClr val="black"/>
              </a:solidFill>
              <a:effectLst/>
              <a:uLnTx/>
              <a:uFillTx/>
              <a:latin typeface="Times New Roman" panose="02020603050405020304" pitchFamily="18" charset="0"/>
              <a:ea typeface="黑体" pitchFamily="49" charset="-122"/>
              <a:cs typeface="Times New Roman" panose="02020603050405020304" pitchFamily="18" charset="0"/>
            </a:endParaRPr>
          </a:p>
        </p:txBody>
      </p:sp>
      <p:cxnSp>
        <p:nvCxnSpPr>
          <p:cNvPr id="36" name="直接箭头连接符 35">
            <a:extLst>
              <a:ext uri="{FF2B5EF4-FFF2-40B4-BE49-F238E27FC236}">
                <a16:creationId xmlns:a16="http://schemas.microsoft.com/office/drawing/2014/main" id="{FAC39BC3-7DF4-4598-B13B-961D87299F67}"/>
              </a:ext>
            </a:extLst>
          </p:cNvPr>
          <p:cNvCxnSpPr>
            <a:cxnSpLocks/>
            <a:stCxn id="34" idx="0"/>
          </p:cNvCxnSpPr>
          <p:nvPr/>
        </p:nvCxnSpPr>
        <p:spPr>
          <a:xfrm flipH="1" flipV="1">
            <a:off x="4675163" y="3967955"/>
            <a:ext cx="1270895" cy="3537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矩形 36">
                <a:extLst>
                  <a:ext uri="{FF2B5EF4-FFF2-40B4-BE49-F238E27FC236}">
                    <a16:creationId xmlns:a16="http://schemas.microsoft.com/office/drawing/2014/main" id="{01C595CD-7EDB-403B-879B-E5BD0C946D3D}"/>
                  </a:ext>
                </a:extLst>
              </p:cNvPr>
              <p:cNvSpPr/>
              <p:nvPr/>
            </p:nvSpPr>
            <p:spPr>
              <a:xfrm>
                <a:off x="4189947" y="2752464"/>
                <a:ext cx="3525452" cy="307777"/>
              </a:xfrm>
              <a:prstGeom prst="rect">
                <a:avLst/>
              </a:prstGeom>
              <a:ln w="25400">
                <a:solidFill>
                  <a:schemeClr val="tx1"/>
                </a:solidFill>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solidFill>
                    <a:effectLst/>
                    <a:uLnTx/>
                    <a:uFillTx/>
                    <a:latin typeface="Times New Roman" panose="02020603050405020304" pitchFamily="18" charset="0"/>
                    <a:ea typeface="黑体" pitchFamily="49" charset="-122"/>
                    <a:cs typeface="Times New Roman" panose="02020603050405020304" pitchFamily="18" charset="0"/>
                  </a:rPr>
                  <a:t>先前的策略优化：</a:t>
                </a:r>
                <a14:m>
                  <m:oMath xmlns:m="http://schemas.openxmlformats.org/officeDocument/2006/math">
                    <m:sSup>
                      <m:sSupPr>
                        <m:ctrlPr>
                          <a:rPr kumimoji="0" lang="en-US" altLang="zh-CN" sz="1400" b="0" i="1" u="none" strike="noStrike" kern="1200" cap="none" spc="0" normalizeH="0" baseline="0" noProof="0">
                            <a:ln>
                              <a:noFill/>
                            </a:ln>
                            <a:solidFill>
                              <a:prstClr val="black"/>
                            </a:solidFill>
                            <a:effectLst/>
                            <a:uLnTx/>
                            <a:uFillTx/>
                            <a:latin typeface="Cambria Math" panose="02040503050406030204" pitchFamily="18" charset="0"/>
                            <a:ea typeface="黑体" panose="02010609060101010101" pitchFamily="49" charset="-122"/>
                            <a:cs typeface="+mn-cs"/>
                          </a:rPr>
                        </m:ctrlPr>
                      </m:sSupPr>
                      <m:e>
                        <m:r>
                          <a:rPr kumimoji="0" lang="en-US" altLang="zh-CN" sz="1400" b="0" i="1" u="none" strike="noStrike" kern="1200" cap="none" spc="0" normalizeH="0" baseline="0" noProof="0">
                            <a:ln>
                              <a:noFill/>
                            </a:ln>
                            <a:solidFill>
                              <a:prstClr val="black"/>
                            </a:solidFill>
                            <a:effectLst/>
                            <a:uLnTx/>
                            <a:uFillTx/>
                            <a:latin typeface="Cambria Math" panose="02040503050406030204" pitchFamily="18" charset="0"/>
                            <a:ea typeface="黑体" panose="02010609060101010101" pitchFamily="49" charset="-122"/>
                            <a:cs typeface="+mn-cs"/>
                          </a:rPr>
                          <m:t>𝜋</m:t>
                        </m:r>
                      </m:e>
                      <m:sup>
                        <m:r>
                          <a:rPr kumimoji="0" lang="en-US" altLang="zh-CN" sz="1400" b="0" i="1" u="none" strike="noStrike" kern="1200" cap="none" spc="0" normalizeH="0" baseline="0" noProof="0">
                            <a:ln>
                              <a:noFill/>
                            </a:ln>
                            <a:solidFill>
                              <a:prstClr val="black"/>
                            </a:solidFill>
                            <a:effectLst/>
                            <a:uLnTx/>
                            <a:uFillTx/>
                            <a:latin typeface="Cambria Math" panose="02040503050406030204" pitchFamily="18" charset="0"/>
                            <a:ea typeface="黑体" panose="02010609060101010101" pitchFamily="49" charset="-122"/>
                            <a:cs typeface="+mn-cs"/>
                          </a:rPr>
                          <m:t>′</m:t>
                        </m:r>
                      </m:sup>
                    </m:sSup>
                    <m:d>
                      <m:dPr>
                        <m:ctrlPr>
                          <a:rPr kumimoji="0" lang="en-US" altLang="zh-CN" sz="1400" b="0" i="1" u="none" strike="noStrike" kern="1200" cap="none" spc="0" normalizeH="0" baseline="0" noProof="0">
                            <a:ln>
                              <a:noFill/>
                            </a:ln>
                            <a:solidFill>
                              <a:prstClr val="black"/>
                            </a:solidFill>
                            <a:effectLst/>
                            <a:uLnTx/>
                            <a:uFillTx/>
                            <a:latin typeface="Cambria Math" panose="02040503050406030204" pitchFamily="18" charset="0"/>
                            <a:ea typeface="黑体" panose="02010609060101010101" pitchFamily="49" charset="-122"/>
                            <a:cs typeface="+mn-cs"/>
                          </a:rPr>
                        </m:ctrlPr>
                      </m:dPr>
                      <m:e>
                        <m:r>
                          <a:rPr kumimoji="0" lang="en-US" altLang="zh-CN" sz="1400" b="0" i="1" u="none" strike="noStrike" kern="1200" cap="none" spc="0" normalizeH="0" baseline="0" noProof="0">
                            <a:ln>
                              <a:noFill/>
                            </a:ln>
                            <a:solidFill>
                              <a:prstClr val="black"/>
                            </a:solidFill>
                            <a:effectLst/>
                            <a:uLnTx/>
                            <a:uFillTx/>
                            <a:latin typeface="Cambria Math" panose="02040503050406030204" pitchFamily="18" charset="0"/>
                            <a:ea typeface="黑体" panose="02010609060101010101" pitchFamily="49" charset="-122"/>
                            <a:cs typeface="+mn-cs"/>
                          </a:rPr>
                          <m:t>𝑠</m:t>
                        </m:r>
                      </m:e>
                    </m:d>
                    <m:r>
                      <a:rPr kumimoji="0" lang="en-US" altLang="zh-CN" sz="1400" b="0" i="1" u="none" strike="noStrike" kern="1200" cap="none" spc="0" normalizeH="0" baseline="0" noProof="0">
                        <a:ln>
                          <a:noFill/>
                        </a:ln>
                        <a:solidFill>
                          <a:prstClr val="black"/>
                        </a:solidFill>
                        <a:effectLst/>
                        <a:uLnTx/>
                        <a:uFillTx/>
                        <a:latin typeface="Cambria Math" panose="02040503050406030204" pitchFamily="18" charset="0"/>
                        <a:ea typeface="黑体" panose="02010609060101010101" pitchFamily="49" charset="-122"/>
                        <a:cs typeface="+mn-cs"/>
                      </a:rPr>
                      <m:t>=</m:t>
                    </m:r>
                    <m:sSub>
                      <m:sSubPr>
                        <m:ctrlPr>
                          <a:rPr kumimoji="0" lang="en-US" altLang="zh-CN" sz="1400" b="0" i="1" u="none" strike="noStrike" kern="1200" cap="none" spc="0" normalizeH="0" baseline="0" noProof="0">
                            <a:ln>
                              <a:noFill/>
                            </a:ln>
                            <a:solidFill>
                              <a:prstClr val="black"/>
                            </a:solidFill>
                            <a:effectLst/>
                            <a:uLnTx/>
                            <a:uFillTx/>
                            <a:latin typeface="Cambria Math" panose="02040503050406030204" pitchFamily="18" charset="0"/>
                            <a:ea typeface="黑体" panose="02010609060101010101" pitchFamily="49" charset="-122"/>
                            <a:cs typeface="+mn-cs"/>
                          </a:rPr>
                        </m:ctrlPr>
                      </m:sSubPr>
                      <m:e>
                        <m:r>
                          <m:rPr>
                            <m:sty m:val="p"/>
                          </m:rPr>
                          <a:rPr kumimoji="0" lang="en-US" altLang="zh-CN" sz="1400" b="0" i="0" u="none" strike="noStrike" kern="1200" cap="none" spc="0" normalizeH="0" baseline="0" noProof="0">
                            <a:ln>
                              <a:noFill/>
                            </a:ln>
                            <a:solidFill>
                              <a:prstClr val="black"/>
                            </a:solidFill>
                            <a:effectLst/>
                            <a:uLnTx/>
                            <a:uFillTx/>
                            <a:latin typeface="Cambria Math" panose="02040503050406030204" pitchFamily="18" charset="0"/>
                            <a:ea typeface="黑体" panose="02010609060101010101" pitchFamily="49" charset="-122"/>
                            <a:cs typeface="+mn-cs"/>
                          </a:rPr>
                          <m:t>argmax</m:t>
                        </m:r>
                      </m:e>
                      <m:sub>
                        <m:r>
                          <a:rPr kumimoji="0" lang="en-US" altLang="zh-CN" sz="1400" b="0" i="1" u="none" strike="noStrike" kern="1200" cap="none" spc="0" normalizeH="0" baseline="0" noProof="0">
                            <a:ln>
                              <a:noFill/>
                            </a:ln>
                            <a:solidFill>
                              <a:prstClr val="black"/>
                            </a:solidFill>
                            <a:effectLst/>
                            <a:uLnTx/>
                            <a:uFillTx/>
                            <a:latin typeface="Cambria Math" panose="02040503050406030204" pitchFamily="18" charset="0"/>
                            <a:ea typeface="黑体" panose="02010609060101010101" pitchFamily="49" charset="-122"/>
                            <a:cs typeface="+mn-cs"/>
                          </a:rPr>
                          <m:t>𝑎</m:t>
                        </m:r>
                      </m:sub>
                    </m:sSub>
                    <m:sSub>
                      <m:sSubPr>
                        <m:ctrlPr>
                          <a:rPr kumimoji="0" lang="en-US" altLang="zh-CN" sz="1400" b="0" i="1" u="none" strike="noStrike" kern="1200" cap="none" spc="0" normalizeH="0" baseline="0" noProof="0">
                            <a:ln>
                              <a:noFill/>
                            </a:ln>
                            <a:solidFill>
                              <a:prstClr val="black"/>
                            </a:solidFill>
                            <a:effectLst/>
                            <a:uLnTx/>
                            <a:uFillTx/>
                            <a:latin typeface="Cambria Math" panose="02040503050406030204" pitchFamily="18" charset="0"/>
                            <a:ea typeface="黑体" panose="02010609060101010101" pitchFamily="49" charset="-122"/>
                            <a:cs typeface="+mn-cs"/>
                          </a:rPr>
                        </m:ctrlPr>
                      </m:sSubPr>
                      <m:e>
                        <m:r>
                          <a:rPr kumimoji="0" lang="en-US" altLang="zh-CN" sz="1400" b="0" i="1" u="none" strike="noStrike" kern="1200" cap="none" spc="0" normalizeH="0" baseline="0" noProof="0">
                            <a:ln>
                              <a:noFill/>
                            </a:ln>
                            <a:solidFill>
                              <a:prstClr val="black"/>
                            </a:solidFill>
                            <a:effectLst/>
                            <a:uLnTx/>
                            <a:uFillTx/>
                            <a:latin typeface="Cambria Math" panose="02040503050406030204" pitchFamily="18" charset="0"/>
                            <a:ea typeface="黑体" panose="02010609060101010101" pitchFamily="49" charset="-122"/>
                            <a:cs typeface="+mn-cs"/>
                          </a:rPr>
                          <m:t>𝑞</m:t>
                        </m:r>
                      </m:e>
                      <m:sub>
                        <m:r>
                          <a:rPr kumimoji="0" lang="en-US" altLang="zh-CN" sz="1400" b="0" i="1" u="none" strike="noStrike" kern="1200" cap="none" spc="0" normalizeH="0" baseline="0" noProof="0">
                            <a:ln>
                              <a:noFill/>
                            </a:ln>
                            <a:solidFill>
                              <a:prstClr val="black"/>
                            </a:solidFill>
                            <a:effectLst/>
                            <a:uLnTx/>
                            <a:uFillTx/>
                            <a:latin typeface="Cambria Math" panose="02040503050406030204" pitchFamily="18" charset="0"/>
                            <a:ea typeface="黑体" panose="02010609060101010101" pitchFamily="49" charset="-122"/>
                            <a:cs typeface="+mn-cs"/>
                          </a:rPr>
                          <m:t>𝜋</m:t>
                        </m:r>
                      </m:sub>
                    </m:sSub>
                    <m:r>
                      <a:rPr kumimoji="0" lang="en-US" altLang="zh-CN" sz="1400" b="0" i="1" u="none" strike="noStrike" kern="1200" cap="none" spc="0" normalizeH="0" baseline="0" noProof="0">
                        <a:ln>
                          <a:noFill/>
                        </a:ln>
                        <a:solidFill>
                          <a:prstClr val="black"/>
                        </a:solidFill>
                        <a:effectLst/>
                        <a:uLnTx/>
                        <a:uFillTx/>
                        <a:latin typeface="Cambria Math" panose="02040503050406030204" pitchFamily="18" charset="0"/>
                        <a:ea typeface="黑体" panose="02010609060101010101" pitchFamily="49" charset="-122"/>
                        <a:cs typeface="+mn-cs"/>
                      </a:rPr>
                      <m:t>(</m:t>
                    </m:r>
                    <m:r>
                      <a:rPr kumimoji="0" lang="en-US" altLang="zh-CN" sz="1400" b="0" i="1" u="none" strike="noStrike" kern="1200" cap="none" spc="0" normalizeH="0" baseline="0" noProof="0">
                        <a:ln>
                          <a:noFill/>
                        </a:ln>
                        <a:solidFill>
                          <a:prstClr val="black"/>
                        </a:solidFill>
                        <a:effectLst/>
                        <a:uLnTx/>
                        <a:uFillTx/>
                        <a:latin typeface="Cambria Math" panose="02040503050406030204" pitchFamily="18" charset="0"/>
                        <a:ea typeface="黑体" panose="02010609060101010101" pitchFamily="49" charset="-122"/>
                        <a:cs typeface="+mn-cs"/>
                      </a:rPr>
                      <m:t>𝑠</m:t>
                    </m:r>
                    <m:r>
                      <a:rPr kumimoji="0" lang="en-US" altLang="zh-CN" sz="1400" b="0" i="1" u="none" strike="noStrike" kern="1200" cap="none" spc="0" normalizeH="0" baseline="0" noProof="0">
                        <a:ln>
                          <a:noFill/>
                        </a:ln>
                        <a:solidFill>
                          <a:prstClr val="black"/>
                        </a:solidFill>
                        <a:effectLst/>
                        <a:uLnTx/>
                        <a:uFillTx/>
                        <a:latin typeface="Cambria Math" panose="02040503050406030204" pitchFamily="18" charset="0"/>
                        <a:ea typeface="黑体" panose="02010609060101010101" pitchFamily="49" charset="-122"/>
                        <a:cs typeface="+mn-cs"/>
                      </a:rPr>
                      <m:t>,</m:t>
                    </m:r>
                    <m:r>
                      <a:rPr kumimoji="0" lang="en-US" altLang="zh-CN" sz="1400" b="0" i="1" u="none" strike="noStrike" kern="1200" cap="none" spc="0" normalizeH="0" baseline="0" noProof="0">
                        <a:ln>
                          <a:noFill/>
                        </a:ln>
                        <a:solidFill>
                          <a:prstClr val="black"/>
                        </a:solidFill>
                        <a:effectLst/>
                        <a:uLnTx/>
                        <a:uFillTx/>
                        <a:latin typeface="Cambria Math" panose="02040503050406030204" pitchFamily="18" charset="0"/>
                        <a:ea typeface="黑体" panose="02010609060101010101" pitchFamily="49" charset="-122"/>
                        <a:cs typeface="+mn-cs"/>
                      </a:rPr>
                      <m:t>𝑎</m:t>
                    </m:r>
                    <m:r>
                      <a:rPr kumimoji="0" lang="en-US" altLang="zh-CN" sz="1400" b="0" i="1" u="none" strike="noStrike" kern="1200" cap="none" spc="0" normalizeH="0" baseline="0" noProof="0">
                        <a:ln>
                          <a:noFill/>
                        </a:ln>
                        <a:solidFill>
                          <a:prstClr val="black"/>
                        </a:solidFill>
                        <a:effectLst/>
                        <a:uLnTx/>
                        <a:uFillTx/>
                        <a:latin typeface="Cambria Math" panose="02040503050406030204" pitchFamily="18" charset="0"/>
                        <a:ea typeface="黑体" panose="02010609060101010101" pitchFamily="49" charset="-122"/>
                        <a:cs typeface="+mn-cs"/>
                      </a:rPr>
                      <m:t>)</m:t>
                    </m:r>
                  </m:oMath>
                </a14:m>
                <a:endParaRPr kumimoji="0" lang="zh-CN" altLang="en-US" sz="14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mc:Choice>
        <mc:Fallback xmlns="">
          <p:sp>
            <p:nvSpPr>
              <p:cNvPr id="37" name="矩形 36">
                <a:extLst>
                  <a:ext uri="{FF2B5EF4-FFF2-40B4-BE49-F238E27FC236}">
                    <a16:creationId xmlns:a16="http://schemas.microsoft.com/office/drawing/2014/main" id="{01C595CD-7EDB-403B-879B-E5BD0C946D3D}"/>
                  </a:ext>
                </a:extLst>
              </p:cNvPr>
              <p:cNvSpPr>
                <a:spLocks noRot="1" noChangeAspect="1" noMove="1" noResize="1" noEditPoints="1" noAdjustHandles="1" noChangeArrowheads="1" noChangeShapeType="1" noTextEdit="1"/>
              </p:cNvSpPr>
              <p:nvPr/>
            </p:nvSpPr>
            <p:spPr>
              <a:xfrm>
                <a:off x="4189947" y="2752464"/>
                <a:ext cx="3525452" cy="307777"/>
              </a:xfrm>
              <a:prstGeom prst="rect">
                <a:avLst/>
              </a:prstGeom>
              <a:blipFill>
                <a:blip r:embed="rId4"/>
                <a:stretch>
                  <a:fillRect l="-172" t="-1852" b="-12963"/>
                </a:stretch>
              </a:blipFill>
              <a:ln w="25400">
                <a:solidFill>
                  <a:schemeClr val="tx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8" name="矩形 37">
                <a:extLst>
                  <a:ext uri="{FF2B5EF4-FFF2-40B4-BE49-F238E27FC236}">
                    <a16:creationId xmlns:a16="http://schemas.microsoft.com/office/drawing/2014/main" id="{5629DD3B-D629-4FC1-97C1-84EE52AE0C6D}"/>
                  </a:ext>
                </a:extLst>
              </p:cNvPr>
              <p:cNvSpPr/>
              <p:nvPr/>
            </p:nvSpPr>
            <p:spPr>
              <a:xfrm>
                <a:off x="3235171" y="4313902"/>
                <a:ext cx="5386933" cy="41319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CN" sz="1400" b="0" i="1" u="none" strike="noStrike" kern="1200" cap="none" spc="0" normalizeH="0" baseline="0" noProof="0" smtClean="0">
                              <a:ln>
                                <a:noFill/>
                              </a:ln>
                              <a:solidFill>
                                <a:srgbClr val="FF0000"/>
                              </a:solidFill>
                              <a:effectLst/>
                              <a:uLnTx/>
                              <a:uFillTx/>
                              <a:latin typeface="Cambria Math" panose="02040503050406030204" pitchFamily="18" charset="0"/>
                              <a:ea typeface="黑体" pitchFamily="49" charset="-122"/>
                              <a:cs typeface="+mn-cs"/>
                            </a:rPr>
                          </m:ctrlPr>
                        </m:sSubPr>
                        <m:e>
                          <m:r>
                            <a:rPr kumimoji="0" lang="en-US" altLang="zh-CN" sz="1400" b="0" i="1" u="none" strike="noStrike" kern="1200" cap="none" spc="0" normalizeH="0" baseline="0" noProof="0">
                              <a:ln>
                                <a:noFill/>
                              </a:ln>
                              <a:solidFill>
                                <a:srgbClr val="FF0000"/>
                              </a:solidFill>
                              <a:effectLst/>
                              <a:uLnTx/>
                              <a:uFillTx/>
                              <a:latin typeface="Cambria Math" panose="02040503050406030204" pitchFamily="18" charset="0"/>
                              <a:ea typeface="黑体" pitchFamily="49" charset="-122"/>
                              <a:cs typeface="+mn-cs"/>
                            </a:rPr>
                            <m:t>𝑞</m:t>
                          </m:r>
                        </m:e>
                        <m:sub>
                          <m:r>
                            <a:rPr kumimoji="0" lang="en-US" altLang="zh-CN" sz="1400" b="0" i="1" u="none" strike="noStrike" kern="1200" cap="none" spc="0" normalizeH="0" baseline="0" noProof="0">
                              <a:ln>
                                <a:noFill/>
                              </a:ln>
                              <a:solidFill>
                                <a:srgbClr val="FF0000"/>
                              </a:solidFill>
                              <a:effectLst/>
                              <a:uLnTx/>
                              <a:uFillTx/>
                              <a:latin typeface="Cambria Math" panose="02040503050406030204" pitchFamily="18" charset="0"/>
                              <a:ea typeface="黑体" pitchFamily="49" charset="-122"/>
                              <a:cs typeface="+mn-cs"/>
                            </a:rPr>
                            <m:t>𝜋</m:t>
                          </m:r>
                        </m:sub>
                      </m:sSub>
                      <m:d>
                        <m:dPr>
                          <m:ctrlPr>
                            <a:rPr kumimoji="0" lang="en-US" altLang="zh-CN" sz="1400" b="0" i="1" u="none" strike="noStrike" kern="1200" cap="none" spc="0" normalizeH="0" baseline="0" noProof="0">
                              <a:ln>
                                <a:noFill/>
                              </a:ln>
                              <a:solidFill>
                                <a:srgbClr val="FF0000"/>
                              </a:solidFill>
                              <a:effectLst/>
                              <a:uLnTx/>
                              <a:uFillTx/>
                              <a:latin typeface="Cambria Math" panose="02040503050406030204" pitchFamily="18" charset="0"/>
                              <a:ea typeface="黑体" pitchFamily="49" charset="-122"/>
                              <a:cs typeface="+mn-cs"/>
                            </a:rPr>
                          </m:ctrlPr>
                        </m:dPr>
                        <m:e>
                          <m:r>
                            <a:rPr kumimoji="0" lang="en-US" altLang="zh-CN" sz="1400" b="0" i="1" u="none" strike="noStrike" kern="1200" cap="none" spc="0" normalizeH="0" baseline="0" noProof="0">
                              <a:ln>
                                <a:noFill/>
                              </a:ln>
                              <a:solidFill>
                                <a:srgbClr val="FF0000"/>
                              </a:solidFill>
                              <a:effectLst/>
                              <a:uLnTx/>
                              <a:uFillTx/>
                              <a:latin typeface="Cambria Math" panose="02040503050406030204" pitchFamily="18" charset="0"/>
                              <a:ea typeface="黑体" pitchFamily="49" charset="-122"/>
                              <a:cs typeface="+mn-cs"/>
                            </a:rPr>
                            <m:t>𝑠</m:t>
                          </m:r>
                          <m:r>
                            <a:rPr kumimoji="0" lang="en-US" altLang="zh-CN" sz="1400" b="0" i="1" u="none" strike="noStrike" kern="1200" cap="none" spc="0" normalizeH="0" baseline="0" noProof="0">
                              <a:ln>
                                <a:noFill/>
                              </a:ln>
                              <a:solidFill>
                                <a:srgbClr val="FF0000"/>
                              </a:solidFill>
                              <a:effectLst/>
                              <a:uLnTx/>
                              <a:uFillTx/>
                              <a:latin typeface="Cambria Math" panose="02040503050406030204" pitchFamily="18" charset="0"/>
                              <a:ea typeface="黑体" pitchFamily="49" charset="-122"/>
                              <a:cs typeface="+mn-cs"/>
                            </a:rPr>
                            <m:t>,</m:t>
                          </m:r>
                          <m:r>
                            <a:rPr kumimoji="0" lang="en-US" altLang="zh-CN" sz="1400" b="0" i="1" u="none" strike="noStrike" kern="1200" cap="none" spc="0" normalizeH="0" baseline="0" noProof="0">
                              <a:ln>
                                <a:noFill/>
                              </a:ln>
                              <a:solidFill>
                                <a:srgbClr val="FF0000"/>
                              </a:solidFill>
                              <a:effectLst/>
                              <a:uLnTx/>
                              <a:uFillTx/>
                              <a:latin typeface="Cambria Math" panose="02040503050406030204" pitchFamily="18" charset="0"/>
                              <a:ea typeface="黑体" pitchFamily="49" charset="-122"/>
                              <a:cs typeface="+mn-cs"/>
                            </a:rPr>
                            <m:t>𝑎</m:t>
                          </m:r>
                        </m:e>
                      </m:d>
                      <m:r>
                        <a:rPr kumimoji="0" lang="en-US" altLang="zh-CN" sz="1400" b="0" i="1" u="none" strike="noStrike" kern="1200" cap="none" spc="0" normalizeH="0" baseline="0" noProof="0">
                          <a:ln>
                            <a:noFill/>
                          </a:ln>
                          <a:solidFill>
                            <a:srgbClr val="FF0000"/>
                          </a:solidFill>
                          <a:effectLst/>
                          <a:uLnTx/>
                          <a:uFillTx/>
                          <a:latin typeface="Cambria Math" panose="02040503050406030204" pitchFamily="18" charset="0"/>
                          <a:ea typeface="黑体" pitchFamily="49" charset="-122"/>
                          <a:cs typeface="+mn-cs"/>
                        </a:rPr>
                        <m:t>←</m:t>
                      </m:r>
                      <m:r>
                        <a:rPr kumimoji="0" lang="en-US" altLang="zh-CN" sz="1400" b="0" i="1" u="none" strike="noStrike" kern="1200" cap="none" spc="0" normalizeH="0" baseline="0" noProof="0" smtClean="0">
                          <a:ln>
                            <a:noFill/>
                          </a:ln>
                          <a:solidFill>
                            <a:srgbClr val="FF0000"/>
                          </a:solidFill>
                          <a:effectLst/>
                          <a:uLnTx/>
                          <a:uFillTx/>
                          <a:latin typeface="Cambria Math"/>
                          <a:ea typeface="黑体" pitchFamily="49" charset="-122"/>
                          <a:cs typeface="+mn-cs"/>
                        </a:rPr>
                        <m:t>(1−</m:t>
                      </m:r>
                      <m:r>
                        <a:rPr kumimoji="0" lang="en-US" altLang="zh-CN" sz="1400" b="0" i="1" u="none" strike="noStrike" kern="1200" cap="none" spc="0" normalizeH="0" baseline="0" noProof="0">
                          <a:ln>
                            <a:noFill/>
                          </a:ln>
                          <a:solidFill>
                            <a:srgbClr val="FF0000"/>
                          </a:solidFill>
                          <a:effectLst/>
                          <a:uLnTx/>
                          <a:uFillTx/>
                          <a:latin typeface="Cambria Math" panose="02040503050406030204" pitchFamily="18" charset="0"/>
                          <a:ea typeface="黑体" pitchFamily="49" charset="-122"/>
                          <a:cs typeface="+mn-cs"/>
                        </a:rPr>
                        <m:t>𝛼</m:t>
                      </m:r>
                      <m:r>
                        <a:rPr kumimoji="0" lang="en-US" altLang="zh-CN" sz="1400" b="0" i="1" u="none" strike="noStrike" kern="1200" cap="none" spc="0" normalizeH="0" baseline="0" noProof="0" smtClean="0">
                          <a:ln>
                            <a:noFill/>
                          </a:ln>
                          <a:solidFill>
                            <a:srgbClr val="FF0000"/>
                          </a:solidFill>
                          <a:effectLst/>
                          <a:uLnTx/>
                          <a:uFillTx/>
                          <a:latin typeface="Cambria Math"/>
                          <a:ea typeface="黑体" pitchFamily="49" charset="-122"/>
                          <a:cs typeface="+mn-cs"/>
                        </a:rPr>
                        <m:t>)</m:t>
                      </m:r>
                      <m:sSub>
                        <m:sSubPr>
                          <m:ctrlPr>
                            <a:rPr kumimoji="0" lang="en-US" altLang="zh-CN" sz="1400" b="0" i="1" u="none" strike="noStrike" kern="1200" cap="none" spc="0" normalizeH="0" baseline="0" noProof="0">
                              <a:ln>
                                <a:noFill/>
                              </a:ln>
                              <a:solidFill>
                                <a:srgbClr val="FF0000"/>
                              </a:solidFill>
                              <a:effectLst/>
                              <a:uLnTx/>
                              <a:uFillTx/>
                              <a:latin typeface="Cambria Math" panose="02040503050406030204" pitchFamily="18" charset="0"/>
                              <a:ea typeface="黑体" pitchFamily="49" charset="-122"/>
                              <a:cs typeface="+mn-cs"/>
                            </a:rPr>
                          </m:ctrlPr>
                        </m:sSubPr>
                        <m:e>
                          <m:r>
                            <a:rPr kumimoji="0" lang="en-US" altLang="zh-CN" sz="1400" b="0" i="1" u="none" strike="noStrike" kern="1200" cap="none" spc="0" normalizeH="0" baseline="0" noProof="0">
                              <a:ln>
                                <a:noFill/>
                              </a:ln>
                              <a:solidFill>
                                <a:srgbClr val="FF0000"/>
                              </a:solidFill>
                              <a:effectLst/>
                              <a:uLnTx/>
                              <a:uFillTx/>
                              <a:latin typeface="Cambria Math" panose="02040503050406030204" pitchFamily="18" charset="0"/>
                              <a:ea typeface="黑体" pitchFamily="49" charset="-122"/>
                              <a:cs typeface="+mn-cs"/>
                            </a:rPr>
                            <m:t>𝑞</m:t>
                          </m:r>
                        </m:e>
                        <m:sub>
                          <m:r>
                            <a:rPr kumimoji="0" lang="en-US" altLang="zh-CN" sz="1400" b="0" i="1" u="none" strike="noStrike" kern="1200" cap="none" spc="0" normalizeH="0" baseline="0" noProof="0">
                              <a:ln>
                                <a:noFill/>
                              </a:ln>
                              <a:solidFill>
                                <a:srgbClr val="FF0000"/>
                              </a:solidFill>
                              <a:effectLst/>
                              <a:uLnTx/>
                              <a:uFillTx/>
                              <a:latin typeface="Cambria Math" panose="02040503050406030204" pitchFamily="18" charset="0"/>
                              <a:ea typeface="黑体" pitchFamily="49" charset="-122"/>
                              <a:cs typeface="+mn-cs"/>
                            </a:rPr>
                            <m:t>𝜋</m:t>
                          </m:r>
                        </m:sub>
                      </m:sSub>
                      <m:d>
                        <m:dPr>
                          <m:ctrlPr>
                            <a:rPr kumimoji="0" lang="en-US" altLang="zh-CN" sz="1400" b="0" i="1" u="none" strike="noStrike" kern="1200" cap="none" spc="0" normalizeH="0" baseline="0" noProof="0">
                              <a:ln>
                                <a:noFill/>
                              </a:ln>
                              <a:solidFill>
                                <a:srgbClr val="FF0000"/>
                              </a:solidFill>
                              <a:effectLst/>
                              <a:uLnTx/>
                              <a:uFillTx/>
                              <a:latin typeface="Cambria Math" panose="02040503050406030204" pitchFamily="18" charset="0"/>
                              <a:ea typeface="黑体" pitchFamily="49" charset="-122"/>
                              <a:cs typeface="+mn-cs"/>
                            </a:rPr>
                          </m:ctrlPr>
                        </m:dPr>
                        <m:e>
                          <m:r>
                            <a:rPr kumimoji="0" lang="en-US" altLang="zh-CN" sz="1400" b="0" i="1" u="none" strike="noStrike" kern="1200" cap="none" spc="0" normalizeH="0" baseline="0" noProof="0">
                              <a:ln>
                                <a:noFill/>
                              </a:ln>
                              <a:solidFill>
                                <a:srgbClr val="FF0000"/>
                              </a:solidFill>
                              <a:effectLst/>
                              <a:uLnTx/>
                              <a:uFillTx/>
                              <a:latin typeface="Cambria Math" panose="02040503050406030204" pitchFamily="18" charset="0"/>
                              <a:ea typeface="黑体" pitchFamily="49" charset="-122"/>
                              <a:cs typeface="+mn-cs"/>
                            </a:rPr>
                            <m:t>𝑠</m:t>
                          </m:r>
                          <m:r>
                            <a:rPr kumimoji="0" lang="en-US" altLang="zh-CN" sz="1400" b="0" i="1" u="none" strike="noStrike" kern="1200" cap="none" spc="0" normalizeH="0" baseline="0" noProof="0">
                              <a:ln>
                                <a:noFill/>
                              </a:ln>
                              <a:solidFill>
                                <a:srgbClr val="FF0000"/>
                              </a:solidFill>
                              <a:effectLst/>
                              <a:uLnTx/>
                              <a:uFillTx/>
                              <a:latin typeface="Cambria Math" panose="02040503050406030204" pitchFamily="18" charset="0"/>
                              <a:ea typeface="黑体" pitchFamily="49" charset="-122"/>
                              <a:cs typeface="+mn-cs"/>
                            </a:rPr>
                            <m:t>,</m:t>
                          </m:r>
                          <m:r>
                            <a:rPr kumimoji="0" lang="en-US" altLang="zh-CN" sz="1400" b="0" i="1" u="none" strike="noStrike" kern="1200" cap="none" spc="0" normalizeH="0" baseline="0" noProof="0">
                              <a:ln>
                                <a:noFill/>
                              </a:ln>
                              <a:solidFill>
                                <a:srgbClr val="FF0000"/>
                              </a:solidFill>
                              <a:effectLst/>
                              <a:uLnTx/>
                              <a:uFillTx/>
                              <a:latin typeface="Cambria Math" panose="02040503050406030204" pitchFamily="18" charset="0"/>
                              <a:ea typeface="黑体" pitchFamily="49" charset="-122"/>
                              <a:cs typeface="+mn-cs"/>
                            </a:rPr>
                            <m:t>𝑎</m:t>
                          </m:r>
                        </m:e>
                      </m:d>
                      <m:r>
                        <a:rPr kumimoji="0" lang="en-US" altLang="zh-CN" sz="1400" b="0" i="1" u="none" strike="noStrike" kern="1200" cap="none" spc="0" normalizeH="0" baseline="0" noProof="0">
                          <a:ln>
                            <a:noFill/>
                          </a:ln>
                          <a:solidFill>
                            <a:srgbClr val="FF0000"/>
                          </a:solidFill>
                          <a:effectLst/>
                          <a:uLnTx/>
                          <a:uFillTx/>
                          <a:latin typeface="Cambria Math" panose="02040503050406030204" pitchFamily="18" charset="0"/>
                          <a:ea typeface="黑体" pitchFamily="49" charset="-122"/>
                          <a:cs typeface="+mn-cs"/>
                        </a:rPr>
                        <m:t>+</m:t>
                      </m:r>
                      <m:r>
                        <a:rPr kumimoji="0" lang="en-US" altLang="zh-CN" sz="1400" b="0" i="1" u="none" strike="noStrike" kern="1200" cap="none" spc="0" normalizeH="0" baseline="0" noProof="0">
                          <a:ln>
                            <a:noFill/>
                          </a:ln>
                          <a:solidFill>
                            <a:srgbClr val="FF0000"/>
                          </a:solidFill>
                          <a:effectLst/>
                          <a:uLnTx/>
                          <a:uFillTx/>
                          <a:latin typeface="Cambria Math" panose="02040503050406030204" pitchFamily="18" charset="0"/>
                          <a:ea typeface="黑体" pitchFamily="49" charset="-122"/>
                          <a:cs typeface="+mn-cs"/>
                        </a:rPr>
                        <m:t>𝛼</m:t>
                      </m:r>
                      <m:d>
                        <m:dPr>
                          <m:begChr m:val="["/>
                          <m:endChr m:val="]"/>
                          <m:ctrlPr>
                            <a:rPr kumimoji="0" lang="en-US" altLang="zh-CN" sz="1400" b="0" i="1" u="none" strike="noStrike" kern="1200" cap="none" spc="0" normalizeH="0" baseline="0" noProof="0">
                              <a:ln>
                                <a:noFill/>
                              </a:ln>
                              <a:solidFill>
                                <a:srgbClr val="FF0000"/>
                              </a:solidFill>
                              <a:effectLst/>
                              <a:uLnTx/>
                              <a:uFillTx/>
                              <a:latin typeface="Cambria Math" panose="02040503050406030204" pitchFamily="18" charset="0"/>
                              <a:ea typeface="黑体" pitchFamily="49" charset="-122"/>
                              <a:cs typeface="+mn-cs"/>
                            </a:rPr>
                          </m:ctrlPr>
                        </m:dPr>
                        <m:e>
                          <m:r>
                            <a:rPr kumimoji="0" lang="en-US" altLang="zh-CN" sz="1400" b="0" i="1" u="none" strike="noStrike" kern="1200" cap="none" spc="0" normalizeH="0" baseline="0" noProof="0">
                              <a:ln>
                                <a:noFill/>
                              </a:ln>
                              <a:solidFill>
                                <a:srgbClr val="FF0000"/>
                              </a:solidFill>
                              <a:effectLst/>
                              <a:uLnTx/>
                              <a:uFillTx/>
                              <a:latin typeface="Cambria Math" panose="02040503050406030204" pitchFamily="18" charset="0"/>
                              <a:ea typeface="黑体" pitchFamily="49" charset="-122"/>
                              <a:cs typeface="+mn-cs"/>
                            </a:rPr>
                            <m:t>𝑅</m:t>
                          </m:r>
                          <m:r>
                            <a:rPr kumimoji="0" lang="en-US" altLang="zh-CN" sz="1400" b="0" i="1" u="none" strike="noStrike" kern="1200" cap="none" spc="0" normalizeH="0" baseline="0" noProof="0">
                              <a:ln>
                                <a:noFill/>
                              </a:ln>
                              <a:solidFill>
                                <a:srgbClr val="FF0000"/>
                              </a:solidFill>
                              <a:effectLst/>
                              <a:uLnTx/>
                              <a:uFillTx/>
                              <a:latin typeface="Cambria Math" panose="02040503050406030204" pitchFamily="18" charset="0"/>
                              <a:ea typeface="黑体" pitchFamily="49" charset="-122"/>
                              <a:cs typeface="+mn-cs"/>
                            </a:rPr>
                            <m:t>+</m:t>
                          </m:r>
                          <m:r>
                            <a:rPr kumimoji="0" lang="en-US" altLang="zh-CN" sz="1400" b="0" i="1" u="none" strike="noStrike" kern="1200" cap="none" spc="0" normalizeH="0" baseline="0" noProof="0">
                              <a:ln>
                                <a:noFill/>
                              </a:ln>
                              <a:solidFill>
                                <a:srgbClr val="FF0000"/>
                              </a:solidFill>
                              <a:effectLst/>
                              <a:uLnTx/>
                              <a:uFillTx/>
                              <a:latin typeface="Cambria Math" panose="02040503050406030204" pitchFamily="18" charset="0"/>
                              <a:ea typeface="黑体" pitchFamily="49" charset="-122"/>
                              <a:cs typeface="+mn-cs"/>
                            </a:rPr>
                            <m:t>𝛾</m:t>
                          </m:r>
                          <m:sSub>
                            <m:sSubPr>
                              <m:ctrlPr>
                                <a:rPr kumimoji="0" lang="en-US" altLang="zh-CN" sz="1400" b="0" i="1" u="none" strike="noStrike" kern="1200" cap="none" spc="0" normalizeH="0" baseline="0" noProof="0">
                                  <a:ln>
                                    <a:noFill/>
                                  </a:ln>
                                  <a:solidFill>
                                    <a:srgbClr val="FF0000"/>
                                  </a:solidFill>
                                  <a:effectLst/>
                                  <a:uLnTx/>
                                  <a:uFillTx/>
                                  <a:latin typeface="Cambria Math" panose="02040503050406030204" pitchFamily="18" charset="0"/>
                                  <a:ea typeface="黑体" pitchFamily="49" charset="-122"/>
                                  <a:cs typeface="+mn-cs"/>
                                </a:rPr>
                              </m:ctrlPr>
                            </m:sSubPr>
                            <m:e>
                              <m:r>
                                <a:rPr kumimoji="0" lang="en-US" altLang="zh-CN" sz="1400" b="0" i="1" u="none" strike="noStrike" kern="1200" cap="none" spc="0" normalizeH="0" baseline="0" noProof="0">
                                  <a:ln>
                                    <a:noFill/>
                                  </a:ln>
                                  <a:solidFill>
                                    <a:srgbClr val="FF0000"/>
                                  </a:solidFill>
                                  <a:effectLst/>
                                  <a:uLnTx/>
                                  <a:uFillTx/>
                                  <a:latin typeface="Cambria Math" panose="02040503050406030204" pitchFamily="18" charset="0"/>
                                  <a:ea typeface="黑体" pitchFamily="49" charset="-122"/>
                                  <a:cs typeface="+mn-cs"/>
                                </a:rPr>
                                <m:t> </m:t>
                              </m:r>
                              <m:limLow>
                                <m:limLowPr>
                                  <m:ctrlPr>
                                    <a:rPr kumimoji="0" lang="en-US" altLang="zh-CN" sz="1400" b="0" i="1" u="none" strike="noStrike" kern="1200" cap="none" spc="0" normalizeH="0" baseline="0" noProof="0">
                                      <a:ln>
                                        <a:noFill/>
                                      </a:ln>
                                      <a:solidFill>
                                        <a:srgbClr val="FF0000"/>
                                      </a:solidFill>
                                      <a:effectLst/>
                                      <a:uLnTx/>
                                      <a:uFillTx/>
                                      <a:latin typeface="Cambria Math" panose="02040503050406030204" pitchFamily="18" charset="0"/>
                                      <a:ea typeface="黑体" pitchFamily="49" charset="-122"/>
                                      <a:cs typeface="+mn-cs"/>
                                    </a:rPr>
                                  </m:ctrlPr>
                                </m:limLowPr>
                                <m:e>
                                  <m:r>
                                    <m:rPr>
                                      <m:sty m:val="p"/>
                                    </m:rPr>
                                    <a:rPr kumimoji="0" lang="en-US" altLang="zh-CN" sz="1400" b="0" i="0" u="none" strike="noStrike" kern="1200" cap="none" spc="0" normalizeH="0" baseline="0" noProof="0">
                                      <a:ln>
                                        <a:noFill/>
                                      </a:ln>
                                      <a:solidFill>
                                        <a:srgbClr val="FF0000"/>
                                      </a:solidFill>
                                      <a:effectLst/>
                                      <a:uLnTx/>
                                      <a:uFillTx/>
                                      <a:latin typeface="Cambria Math" panose="02040503050406030204" pitchFamily="18" charset="0"/>
                                      <a:ea typeface="黑体" pitchFamily="49" charset="-122"/>
                                      <a:cs typeface="+mn-cs"/>
                                    </a:rPr>
                                    <m:t>max</m:t>
                                  </m:r>
                                </m:e>
                                <m:lim>
                                  <m:sSup>
                                    <m:sSupPr>
                                      <m:ctrlPr>
                                        <a:rPr kumimoji="0" lang="en-US" altLang="zh-CN" sz="1400" b="0" i="1" u="none" strike="noStrike" kern="1200" cap="none" spc="0" normalizeH="0" baseline="0" noProof="0">
                                          <a:ln>
                                            <a:noFill/>
                                          </a:ln>
                                          <a:solidFill>
                                            <a:srgbClr val="FF0000"/>
                                          </a:solidFill>
                                          <a:effectLst/>
                                          <a:uLnTx/>
                                          <a:uFillTx/>
                                          <a:latin typeface="Cambria Math" panose="02040503050406030204" pitchFamily="18" charset="0"/>
                                          <a:ea typeface="黑体" pitchFamily="49" charset="-122"/>
                                          <a:cs typeface="+mn-cs"/>
                                        </a:rPr>
                                      </m:ctrlPr>
                                    </m:sSupPr>
                                    <m:e>
                                      <m:r>
                                        <a:rPr kumimoji="0" lang="en-US" altLang="zh-CN" sz="1400" b="0" i="1" u="none" strike="noStrike" kern="1200" cap="none" spc="0" normalizeH="0" baseline="0" noProof="0">
                                          <a:ln>
                                            <a:noFill/>
                                          </a:ln>
                                          <a:solidFill>
                                            <a:srgbClr val="FF0000"/>
                                          </a:solidFill>
                                          <a:effectLst/>
                                          <a:uLnTx/>
                                          <a:uFillTx/>
                                          <a:latin typeface="Cambria Math" panose="02040503050406030204" pitchFamily="18" charset="0"/>
                                          <a:ea typeface="黑体" pitchFamily="49" charset="-122"/>
                                          <a:cs typeface="+mn-cs"/>
                                        </a:rPr>
                                        <m:t>𝑎</m:t>
                                      </m:r>
                                    </m:e>
                                    <m:sup>
                                      <m:r>
                                        <a:rPr kumimoji="0" lang="en-US" altLang="zh-CN" sz="1400" b="0" i="1" u="none" strike="noStrike" kern="1200" cap="none" spc="0" normalizeH="0" baseline="0" noProof="0">
                                          <a:ln>
                                            <a:noFill/>
                                          </a:ln>
                                          <a:solidFill>
                                            <a:srgbClr val="FF0000"/>
                                          </a:solidFill>
                                          <a:effectLst/>
                                          <a:uLnTx/>
                                          <a:uFillTx/>
                                          <a:latin typeface="Cambria Math" panose="02040503050406030204" pitchFamily="18" charset="0"/>
                                          <a:ea typeface="黑体" pitchFamily="49" charset="-122"/>
                                          <a:cs typeface="+mn-cs"/>
                                        </a:rPr>
                                        <m:t>′</m:t>
                                      </m:r>
                                    </m:sup>
                                  </m:sSup>
                                </m:lim>
                              </m:limLow>
                              <m:r>
                                <a:rPr kumimoji="0" lang="en-US" altLang="zh-CN" sz="1400" b="0" i="1" u="none" strike="noStrike" kern="1200" cap="none" spc="0" normalizeH="0" baseline="0" noProof="0">
                                  <a:ln>
                                    <a:noFill/>
                                  </a:ln>
                                  <a:solidFill>
                                    <a:srgbClr val="FF0000"/>
                                  </a:solidFill>
                                  <a:effectLst/>
                                  <a:uLnTx/>
                                  <a:uFillTx/>
                                  <a:latin typeface="Cambria Math" panose="02040503050406030204" pitchFamily="18" charset="0"/>
                                  <a:ea typeface="黑体" pitchFamily="49" charset="-122"/>
                                  <a:cs typeface="+mn-cs"/>
                                </a:rPr>
                                <m:t> </m:t>
                              </m:r>
                              <m:r>
                                <a:rPr kumimoji="0" lang="en-US" altLang="zh-CN" sz="1400" b="0" i="1" u="none" strike="noStrike" kern="1200" cap="none" spc="0" normalizeH="0" baseline="0" noProof="0">
                                  <a:ln>
                                    <a:noFill/>
                                  </a:ln>
                                  <a:solidFill>
                                    <a:srgbClr val="FF0000"/>
                                  </a:solidFill>
                                  <a:effectLst/>
                                  <a:uLnTx/>
                                  <a:uFillTx/>
                                  <a:latin typeface="Cambria Math" panose="02040503050406030204" pitchFamily="18" charset="0"/>
                                  <a:ea typeface="黑体" pitchFamily="49" charset="-122"/>
                                  <a:cs typeface="+mn-cs"/>
                                </a:rPr>
                                <m:t>𝑞</m:t>
                              </m:r>
                            </m:e>
                            <m:sub>
                              <m:r>
                                <a:rPr kumimoji="0" lang="en-US" altLang="zh-CN" sz="1400" b="0" i="1" u="none" strike="noStrike" kern="1200" cap="none" spc="0" normalizeH="0" baseline="0" noProof="0">
                                  <a:ln>
                                    <a:noFill/>
                                  </a:ln>
                                  <a:solidFill>
                                    <a:srgbClr val="FF0000"/>
                                  </a:solidFill>
                                  <a:effectLst/>
                                  <a:uLnTx/>
                                  <a:uFillTx/>
                                  <a:latin typeface="Cambria Math" panose="02040503050406030204" pitchFamily="18" charset="0"/>
                                  <a:ea typeface="黑体" pitchFamily="49" charset="-122"/>
                                  <a:cs typeface="+mn-cs"/>
                                </a:rPr>
                                <m:t>𝜋</m:t>
                              </m:r>
                            </m:sub>
                          </m:sSub>
                          <m:d>
                            <m:dPr>
                              <m:ctrlPr>
                                <a:rPr kumimoji="0" lang="en-US" altLang="zh-CN" sz="1400" b="0" i="1" u="none" strike="noStrike" kern="1200" cap="none" spc="0" normalizeH="0" baseline="0" noProof="0">
                                  <a:ln>
                                    <a:noFill/>
                                  </a:ln>
                                  <a:solidFill>
                                    <a:srgbClr val="FF0000"/>
                                  </a:solidFill>
                                  <a:effectLst/>
                                  <a:uLnTx/>
                                  <a:uFillTx/>
                                  <a:latin typeface="Cambria Math" panose="02040503050406030204" pitchFamily="18" charset="0"/>
                                  <a:ea typeface="黑体" pitchFamily="49" charset="-122"/>
                                  <a:cs typeface="+mn-cs"/>
                                </a:rPr>
                              </m:ctrlPr>
                            </m:dPr>
                            <m:e>
                              <m:sSup>
                                <m:sSupPr>
                                  <m:ctrlPr>
                                    <a:rPr kumimoji="0" lang="en-US" altLang="zh-CN" sz="1400" b="0" i="1" u="none" strike="noStrike" kern="1200" cap="none" spc="0" normalizeH="0" baseline="0" noProof="0">
                                      <a:ln>
                                        <a:noFill/>
                                      </a:ln>
                                      <a:solidFill>
                                        <a:srgbClr val="FF0000"/>
                                      </a:solidFill>
                                      <a:effectLst/>
                                      <a:uLnTx/>
                                      <a:uFillTx/>
                                      <a:latin typeface="Cambria Math" panose="02040503050406030204" pitchFamily="18" charset="0"/>
                                      <a:ea typeface="黑体" pitchFamily="49" charset="-122"/>
                                      <a:cs typeface="+mn-cs"/>
                                    </a:rPr>
                                  </m:ctrlPr>
                                </m:sSupPr>
                                <m:e>
                                  <m:r>
                                    <a:rPr kumimoji="0" lang="en-US" altLang="zh-CN" sz="1400" b="0" i="1" u="none" strike="noStrike" kern="1200" cap="none" spc="0" normalizeH="0" baseline="0" noProof="0">
                                      <a:ln>
                                        <a:noFill/>
                                      </a:ln>
                                      <a:solidFill>
                                        <a:srgbClr val="FF0000"/>
                                      </a:solidFill>
                                      <a:effectLst/>
                                      <a:uLnTx/>
                                      <a:uFillTx/>
                                      <a:latin typeface="Cambria Math" panose="02040503050406030204" pitchFamily="18" charset="0"/>
                                      <a:ea typeface="黑体" pitchFamily="49" charset="-122"/>
                                      <a:cs typeface="+mn-cs"/>
                                    </a:rPr>
                                    <m:t>𝑠</m:t>
                                  </m:r>
                                </m:e>
                                <m:sup>
                                  <m:r>
                                    <a:rPr kumimoji="0" lang="en-US" altLang="zh-CN" sz="1400" b="0" i="1" u="none" strike="noStrike" kern="1200" cap="none" spc="0" normalizeH="0" baseline="0" noProof="0">
                                      <a:ln>
                                        <a:noFill/>
                                      </a:ln>
                                      <a:solidFill>
                                        <a:srgbClr val="FF0000"/>
                                      </a:solidFill>
                                      <a:effectLst/>
                                      <a:uLnTx/>
                                      <a:uFillTx/>
                                      <a:latin typeface="Cambria Math" panose="02040503050406030204" pitchFamily="18" charset="0"/>
                                      <a:ea typeface="黑体" pitchFamily="49" charset="-122"/>
                                      <a:cs typeface="+mn-cs"/>
                                    </a:rPr>
                                    <m:t>′</m:t>
                                  </m:r>
                                </m:sup>
                              </m:sSup>
                              <m:r>
                                <a:rPr kumimoji="0" lang="en-US" altLang="zh-CN" sz="1400" b="0" i="1" u="none" strike="noStrike" kern="1200" cap="none" spc="0" normalizeH="0" baseline="0" noProof="0">
                                  <a:ln>
                                    <a:noFill/>
                                  </a:ln>
                                  <a:solidFill>
                                    <a:srgbClr val="FF0000"/>
                                  </a:solidFill>
                                  <a:effectLst/>
                                  <a:uLnTx/>
                                  <a:uFillTx/>
                                  <a:latin typeface="Cambria Math" panose="02040503050406030204" pitchFamily="18" charset="0"/>
                                  <a:ea typeface="黑体" pitchFamily="49" charset="-122"/>
                                  <a:cs typeface="+mn-cs"/>
                                </a:rPr>
                                <m:t>,</m:t>
                              </m:r>
                              <m:r>
                                <a:rPr kumimoji="0" lang="en-US" altLang="zh-CN" sz="1400" b="0" i="1" u="none" strike="noStrike" kern="1200" cap="none" spc="0" normalizeH="0" baseline="0" noProof="0">
                                  <a:ln>
                                    <a:noFill/>
                                  </a:ln>
                                  <a:solidFill>
                                    <a:srgbClr val="FF0000"/>
                                  </a:solidFill>
                                  <a:effectLst/>
                                  <a:uLnTx/>
                                  <a:uFillTx/>
                                  <a:latin typeface="Cambria Math" panose="02040503050406030204" pitchFamily="18" charset="0"/>
                                  <a:ea typeface="黑体" pitchFamily="49" charset="-122"/>
                                  <a:cs typeface="+mn-cs"/>
                                </a:rPr>
                                <m:t>𝑎</m:t>
                              </m:r>
                              <m:r>
                                <a:rPr kumimoji="0" lang="en-US" altLang="zh-CN" sz="1400" b="0" i="1" u="none" strike="noStrike" kern="1200" cap="none" spc="0" normalizeH="0" baseline="0" noProof="0">
                                  <a:ln>
                                    <a:noFill/>
                                  </a:ln>
                                  <a:solidFill>
                                    <a:srgbClr val="FF0000"/>
                                  </a:solidFill>
                                  <a:effectLst/>
                                  <a:uLnTx/>
                                  <a:uFillTx/>
                                  <a:latin typeface="Cambria Math" panose="02040503050406030204" pitchFamily="18" charset="0"/>
                                  <a:ea typeface="黑体" pitchFamily="49" charset="-122"/>
                                  <a:cs typeface="+mn-cs"/>
                                </a:rPr>
                                <m:t>′</m:t>
                              </m:r>
                            </m:e>
                          </m:d>
                        </m:e>
                      </m:d>
                    </m:oMath>
                  </m:oMathPara>
                </a14:m>
                <a:endParaRPr kumimoji="0" lang="zh-CN" altLang="en-US" sz="14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mc:Choice>
        <mc:Fallback xmlns="">
          <p:sp>
            <p:nvSpPr>
              <p:cNvPr id="38" name="矩形 37">
                <a:extLst>
                  <a:ext uri="{FF2B5EF4-FFF2-40B4-BE49-F238E27FC236}">
                    <a16:creationId xmlns:a16="http://schemas.microsoft.com/office/drawing/2014/main" id="{5629DD3B-D629-4FC1-97C1-84EE52AE0C6D}"/>
                  </a:ext>
                </a:extLst>
              </p:cNvPr>
              <p:cNvSpPr>
                <a:spLocks noRot="1" noChangeAspect="1" noMove="1" noResize="1" noEditPoints="1" noAdjustHandles="1" noChangeArrowheads="1" noChangeShapeType="1" noTextEdit="1"/>
              </p:cNvSpPr>
              <p:nvPr/>
            </p:nvSpPr>
            <p:spPr>
              <a:xfrm>
                <a:off x="3235171" y="4313902"/>
                <a:ext cx="5386933" cy="413190"/>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 name="矩形 39">
                <a:extLst>
                  <a:ext uri="{FF2B5EF4-FFF2-40B4-BE49-F238E27FC236}">
                    <a16:creationId xmlns:a16="http://schemas.microsoft.com/office/drawing/2014/main" id="{7C5802E1-E182-4AE6-9E66-86E7B998EF8B}"/>
                  </a:ext>
                </a:extLst>
              </p:cNvPr>
              <p:cNvSpPr/>
              <p:nvPr/>
            </p:nvSpPr>
            <p:spPr>
              <a:xfrm>
                <a:off x="617173" y="5424961"/>
                <a:ext cx="11213756" cy="706091"/>
              </a:xfrm>
              <a:prstGeom prst="rect">
                <a:avLst/>
              </a:prstGeom>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altLang="zh-CN" sz="1400" b="1"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Q</a:t>
                </a:r>
                <a:r>
                  <a:rPr kumimoji="0" lang="zh-CN" altLang="zh-CN" sz="1400" b="1"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学习中直接记录和更新动作</a:t>
                </a:r>
                <a:r>
                  <a:rPr kumimoji="0" lang="en-US" altLang="zh-CN" sz="1400" b="1"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a:t>
                </a:r>
                <a:r>
                  <a:rPr kumimoji="0" lang="zh-CN" altLang="zh-CN" sz="1400" b="1"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价值函数</a:t>
                </a:r>
                <a14:m>
                  <m:oMath xmlns:m="http://schemas.openxmlformats.org/officeDocument/2006/math">
                    <m:sSub>
                      <m:sSubPr>
                        <m:ctrlPr>
                          <a:rPr kumimoji="0" lang="zh-CN" altLang="zh-CN" sz="1400" b="1" i="1"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ctrlPr>
                      </m:sSubPr>
                      <m:e>
                        <m:r>
                          <a:rPr kumimoji="0" lang="en-US" altLang="zh-CN" sz="1400" b="1" i="0"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𝑞</m:t>
                        </m:r>
                      </m:e>
                      <m:sub>
                        <m:r>
                          <a:rPr kumimoji="0" lang="en-US" altLang="zh-CN" sz="1400" b="1" i="0"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𝜋</m:t>
                        </m:r>
                      </m:sub>
                    </m:sSub>
                  </m:oMath>
                </a14:m>
                <a:r>
                  <a:rPr kumimoji="0" lang="zh-CN" altLang="zh-CN" sz="1400" b="1"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而不是价值函数</a:t>
                </a:r>
                <a14:m>
                  <m:oMath xmlns:m="http://schemas.openxmlformats.org/officeDocument/2006/math">
                    <m:sSub>
                      <m:sSubPr>
                        <m:ctrlPr>
                          <a:rPr kumimoji="0" lang="zh-CN" altLang="zh-CN" sz="1400" b="1" i="1"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ctrlPr>
                      </m:sSubPr>
                      <m:e>
                        <m:r>
                          <a:rPr kumimoji="0" lang="en-US" altLang="zh-CN" sz="1400" b="1" i="0"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𝑉</m:t>
                        </m:r>
                      </m:e>
                      <m:sub>
                        <m:r>
                          <a:rPr kumimoji="0" lang="en-US" altLang="zh-CN" sz="1400" b="1" i="0"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𝜋</m:t>
                        </m:r>
                      </m:sub>
                    </m:sSub>
                  </m:oMath>
                </a14:m>
                <a:r>
                  <a:rPr kumimoji="0" lang="zh-CN" altLang="zh-CN" sz="1400" b="1"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，这是因为策略优化要求已知动作</a:t>
                </a:r>
                <a:r>
                  <a:rPr kumimoji="0" lang="en-US" altLang="zh-CN" sz="1400" b="1"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a:t>
                </a:r>
                <a:r>
                  <a:rPr kumimoji="0" lang="zh-CN" altLang="zh-CN" sz="1400" b="1"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价值函数</a:t>
                </a:r>
                <a14:m>
                  <m:oMath xmlns:m="http://schemas.openxmlformats.org/officeDocument/2006/math">
                    <m:sSub>
                      <m:sSubPr>
                        <m:ctrlPr>
                          <a:rPr kumimoji="0" lang="zh-CN" altLang="zh-CN" sz="1400" b="1" i="1"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ctrlPr>
                      </m:sSubPr>
                      <m:e>
                        <m:r>
                          <a:rPr kumimoji="0" lang="en-US" altLang="zh-CN" sz="1400" b="1" i="0"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𝑞</m:t>
                        </m:r>
                      </m:e>
                      <m:sub>
                        <m:r>
                          <a:rPr kumimoji="0" lang="en-US" altLang="zh-CN" sz="1400" b="1" i="0"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𝜋</m:t>
                        </m:r>
                      </m:sub>
                    </m:sSub>
                  </m:oMath>
                </a14:m>
                <a:r>
                  <a:rPr kumimoji="0" lang="zh-CN" altLang="zh-CN" sz="1400" b="1"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，如果算法仍然记录价值函数</a:t>
                </a:r>
                <a14:m>
                  <m:oMath xmlns:m="http://schemas.openxmlformats.org/officeDocument/2006/math">
                    <m:sSub>
                      <m:sSubPr>
                        <m:ctrlPr>
                          <a:rPr kumimoji="0" lang="zh-CN" altLang="zh-CN" sz="1400" b="1" i="1"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ctrlPr>
                      </m:sSubPr>
                      <m:e>
                        <m:r>
                          <a:rPr kumimoji="0" lang="en-US" altLang="zh-CN" sz="1400" b="1" i="0"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𝑉</m:t>
                        </m:r>
                      </m:e>
                      <m:sub>
                        <m:r>
                          <a:rPr kumimoji="0" lang="en-US" altLang="zh-CN" sz="1400" b="1" i="0"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𝜋</m:t>
                        </m:r>
                      </m:sub>
                    </m:sSub>
                  </m:oMath>
                </a14:m>
                <a:r>
                  <a:rPr kumimoji="0" lang="zh-CN" altLang="zh-CN" sz="1400" b="1"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，在不知道状态转移概率的情况下将无法求出</a:t>
                </a:r>
                <a14:m>
                  <m:oMath xmlns:m="http://schemas.openxmlformats.org/officeDocument/2006/math">
                    <m:sSub>
                      <m:sSubPr>
                        <m:ctrlPr>
                          <a:rPr kumimoji="0" lang="zh-CN" altLang="zh-CN" sz="1400" b="1" i="1"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ctrlPr>
                      </m:sSubPr>
                      <m:e>
                        <m:r>
                          <a:rPr kumimoji="0" lang="en-US" altLang="zh-CN" sz="1400" b="1" i="0"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𝑞</m:t>
                        </m:r>
                      </m:e>
                      <m:sub>
                        <m:r>
                          <a:rPr kumimoji="0" lang="en-US" altLang="zh-CN" sz="1400" b="1" i="0"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𝜋</m:t>
                        </m:r>
                      </m:sub>
                    </m:sSub>
                  </m:oMath>
                </a14:m>
                <a:r>
                  <a:rPr kumimoji="0" lang="zh-CN" altLang="zh-CN" sz="1400" b="1"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a:t>
                </a:r>
                <a:r>
                  <a:rPr kumimoji="0" lang="zh-CN" altLang="en-US" sz="1400" b="1"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于是，</a:t>
                </a:r>
                <a:r>
                  <a:rPr kumimoji="0" lang="en-US" altLang="zh-CN" sz="1400" b="1"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Q</a:t>
                </a:r>
                <a:r>
                  <a:rPr kumimoji="0" lang="zh-CN" altLang="en-US" sz="1400" b="1"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学习中，只有动作</a:t>
                </a:r>
                <a:r>
                  <a:rPr kumimoji="0" lang="en-US" altLang="zh-CN" sz="1400" b="1"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a:t>
                </a:r>
                <a:r>
                  <a:rPr kumimoji="0" lang="zh-CN" altLang="en-US" sz="1400" b="1"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价值函数（即</a:t>
                </a:r>
                <a:r>
                  <a:rPr kumimoji="0" lang="en-US" altLang="zh-CN" sz="1400" b="1"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q</a:t>
                </a:r>
                <a:r>
                  <a:rPr kumimoji="0" lang="zh-CN" altLang="en-US" sz="1400" b="1"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函数）参与计算。</a:t>
                </a:r>
                <a:endParaRPr kumimoji="0" lang="zh-CN" altLang="zh-CN" sz="1400" b="1"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xmlns="">
          <p:sp>
            <p:nvSpPr>
              <p:cNvPr id="40" name="矩形 39">
                <a:extLst>
                  <a:ext uri="{FF2B5EF4-FFF2-40B4-BE49-F238E27FC236}">
                    <a16:creationId xmlns:a16="http://schemas.microsoft.com/office/drawing/2014/main" id="{7C5802E1-E182-4AE6-9E66-86E7B998EF8B}"/>
                  </a:ext>
                </a:extLst>
              </p:cNvPr>
              <p:cNvSpPr>
                <a:spLocks noRot="1" noChangeAspect="1" noMove="1" noResize="1" noEditPoints="1" noAdjustHandles="1" noChangeArrowheads="1" noChangeShapeType="1" noTextEdit="1"/>
              </p:cNvSpPr>
              <p:nvPr/>
            </p:nvSpPr>
            <p:spPr>
              <a:xfrm>
                <a:off x="617173" y="5424961"/>
                <a:ext cx="11213756" cy="706091"/>
              </a:xfrm>
              <a:prstGeom prst="rect">
                <a:avLst/>
              </a:prstGeom>
              <a:blipFill>
                <a:blip r:embed="rId6"/>
                <a:stretch>
                  <a:fillRect b="-7759"/>
                </a:stretch>
              </a:blipFill>
            </p:spPr>
            <p:txBody>
              <a:bodyPr/>
              <a:lstStyle/>
              <a:p>
                <a:r>
                  <a:rPr lang="zh-CN" altLang="en-US">
                    <a:noFill/>
                  </a:rPr>
                  <a:t> </a:t>
                </a:r>
              </a:p>
            </p:txBody>
          </p:sp>
        </mc:Fallback>
      </mc:AlternateContent>
      <p:pic>
        <p:nvPicPr>
          <p:cNvPr id="8" name="图片 7">
            <a:extLst>
              <a:ext uri="{FF2B5EF4-FFF2-40B4-BE49-F238E27FC236}">
                <a16:creationId xmlns:a16="http://schemas.microsoft.com/office/drawing/2014/main" id="{419C79AE-DDB6-4970-8896-5BAA42704DC9}"/>
              </a:ext>
            </a:extLst>
          </p:cNvPr>
          <p:cNvPicPr>
            <a:picLocks noChangeAspect="1"/>
          </p:cNvPicPr>
          <p:nvPr/>
        </p:nvPicPr>
        <p:blipFill>
          <a:blip r:embed="rId7"/>
          <a:stretch>
            <a:fillRect/>
          </a:stretch>
        </p:blipFill>
        <p:spPr>
          <a:xfrm>
            <a:off x="8157215" y="2069483"/>
            <a:ext cx="3868873" cy="2717940"/>
          </a:xfrm>
          <a:prstGeom prst="rect">
            <a:avLst/>
          </a:prstGeom>
        </p:spPr>
      </p:pic>
    </p:spTree>
    <p:extLst>
      <p:ext uri="{BB962C8B-B14F-4D97-AF65-F5344CB8AC3E}">
        <p14:creationId xmlns:p14="http://schemas.microsoft.com/office/powerpoint/2010/main" val="1541911389"/>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583380" y="726948"/>
            <a:ext cx="7464387" cy="497934"/>
            <a:chOff x="4099943" y="2819853"/>
            <a:chExt cx="2570275" cy="497934"/>
          </a:xfrm>
        </p:grpSpPr>
        <p:sp>
          <p:nvSpPr>
            <p:cNvPr id="4" name="平行四边形 3"/>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5" name="平行四边形 4"/>
            <p:cNvSpPr/>
            <p:nvPr/>
          </p:nvSpPr>
          <p:spPr bwMode="auto">
            <a:xfrm>
              <a:off x="4122533" y="2819853"/>
              <a:ext cx="2547685"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6" name="矩形 5"/>
            <p:cNvSpPr/>
            <p:nvPr/>
          </p:nvSpPr>
          <p:spPr>
            <a:xfrm>
              <a:off x="4216534" y="2853798"/>
              <a:ext cx="2359684" cy="40011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prstClr val="black">
                      <a:lumMod val="95000"/>
                      <a:lumOff val="5000"/>
                    </a:prstClr>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策略评估：</a:t>
              </a:r>
              <a:r>
                <a:rPr kumimoji="0" lang="en-US" altLang="zh-CN" sz="2000" b="0" i="0" u="none" strike="noStrike" kern="1200" cap="none" spc="0" normalizeH="0" baseline="0" noProof="0" dirty="0">
                  <a:ln>
                    <a:noFill/>
                  </a:ln>
                  <a:solidFill>
                    <a:srgbClr val="0070C0"/>
                  </a:solidFill>
                  <a:effectLst/>
                  <a:uLnTx/>
                  <a:uFillTx/>
                  <a:latin typeface="Times New Roman" panose="02020603050405020304" pitchFamily="18" charset="0"/>
                  <a:ea typeface="黑体" panose="02010609060101010101" pitchFamily="49" charset="-122"/>
                  <a:cs typeface="Times New Roman" panose="02020603050405020304" pitchFamily="18" charset="0"/>
                </a:rPr>
                <a:t>Q</a:t>
              </a:r>
              <a:r>
                <a:rPr kumimoji="0" lang="zh-CN" altLang="en-US" sz="2000" b="0" i="0" u="none" strike="noStrike" kern="1200" cap="none" spc="0" normalizeH="0" baseline="0" noProof="0" dirty="0">
                  <a:ln>
                    <a:noFill/>
                  </a:ln>
                  <a:solidFill>
                    <a:srgbClr val="0070C0"/>
                  </a:solidFill>
                  <a:effectLst/>
                  <a:uLnTx/>
                  <a:uFillTx/>
                  <a:latin typeface="Times New Roman" panose="02020603050405020304" pitchFamily="18" charset="0"/>
                  <a:ea typeface="黑体" panose="02010609060101010101" pitchFamily="49" charset="-122"/>
                  <a:cs typeface="Times New Roman" panose="02020603050405020304" pitchFamily="18" charset="0"/>
                </a:rPr>
                <a:t>学习算法</a:t>
              </a:r>
            </a:p>
          </p:txBody>
        </p:sp>
      </p:grpSp>
      <p:sp>
        <p:nvSpPr>
          <p:cNvPr id="23" name="矩形 22">
            <a:extLst>
              <a:ext uri="{FF2B5EF4-FFF2-40B4-BE49-F238E27FC236}">
                <a16:creationId xmlns:a16="http://schemas.microsoft.com/office/drawing/2014/main" id="{6F77A2E9-3941-4386-A0DF-CDEBD25143F3}"/>
              </a:ext>
            </a:extLst>
          </p:cNvPr>
          <p:cNvSpPr/>
          <p:nvPr/>
        </p:nvSpPr>
        <p:spPr>
          <a:xfrm>
            <a:off x="852473" y="129010"/>
            <a:ext cx="2441694"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二、基于价值的强化学习</a:t>
            </a:r>
          </a:p>
        </p:txBody>
      </p:sp>
      <p:pic>
        <p:nvPicPr>
          <p:cNvPr id="2" name="图片 1">
            <a:extLst>
              <a:ext uri="{FF2B5EF4-FFF2-40B4-BE49-F238E27FC236}">
                <a16:creationId xmlns:a16="http://schemas.microsoft.com/office/drawing/2014/main" id="{9F384184-6A19-4348-BA6E-F09E17659BA3}"/>
              </a:ext>
            </a:extLst>
          </p:cNvPr>
          <p:cNvPicPr>
            <a:picLocks noChangeAspect="1"/>
          </p:cNvPicPr>
          <p:nvPr/>
        </p:nvPicPr>
        <p:blipFill>
          <a:blip r:embed="rId3"/>
          <a:stretch>
            <a:fillRect/>
          </a:stretch>
        </p:blipFill>
        <p:spPr>
          <a:xfrm>
            <a:off x="6166339" y="2342831"/>
            <a:ext cx="4721468" cy="3251367"/>
          </a:xfrm>
          <a:prstGeom prst="rect">
            <a:avLst/>
          </a:prstGeom>
        </p:spPr>
      </p:pic>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8A6F7826-0E49-4A7B-89C9-CF8AE80098F7}"/>
                  </a:ext>
                </a:extLst>
              </p:cNvPr>
              <p:cNvSpPr/>
              <p:nvPr/>
            </p:nvSpPr>
            <p:spPr>
              <a:xfrm>
                <a:off x="65649" y="2094469"/>
                <a:ext cx="5884985" cy="3363741"/>
              </a:xfrm>
              <a:prstGeom prst="rect">
                <a:avLst/>
              </a:prstGeom>
            </p:spPr>
            <p:txBody>
              <a:bodyPr wrap="square">
                <a:spAutoFit/>
              </a:bodyPr>
              <a:lstStyle/>
              <a:p>
                <a:pPr marL="285750" marR="0" lvl="0" indent="-285750" algn="just" defTabSz="914400" rtl="0" eaLnBrk="1" fontAlgn="auto" latinLnBrk="0" hangingPunct="1">
                  <a:lnSpc>
                    <a:spcPct val="150000"/>
                  </a:lnSpc>
                  <a:spcBef>
                    <a:spcPts val="0"/>
                  </a:spcBef>
                  <a:spcAft>
                    <a:spcPts val="0"/>
                  </a:spcAft>
                  <a:buClrTx/>
                  <a:buSzTx/>
                  <a:buFont typeface="Wingdings" panose="05000000000000000000" pitchFamily="2" charset="2"/>
                  <a:buChar char="l"/>
                  <a:tabLst/>
                  <a:defRPr/>
                </a:pPr>
                <a:r>
                  <a:rPr kumimoji="0" lang="zh-CN"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图</a:t>
                </a: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6.10(a)</a:t>
                </a:r>
                <a:r>
                  <a:rPr kumimoji="0" lang="zh-CN"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表示算法的初始状态，其中</a:t>
                </a:r>
                <a14:m>
                  <m:oMath xmlns:m="http://schemas.openxmlformats.org/officeDocument/2006/math">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𝑎</m:t>
                    </m:r>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m:t>
                    </m:r>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𝑏</m:t>
                    </m:r>
                  </m:oMath>
                </a14:m>
                <a:r>
                  <a:rPr kumimoji="0" lang="zh-CN"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表示对应状态的动作</a:t>
                </a: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r>
                  <a:rPr kumimoji="0" lang="zh-CN"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价值函数的取值，斜线上方的</a:t>
                </a:r>
                <a14:m>
                  <m:oMath xmlns:m="http://schemas.openxmlformats.org/officeDocument/2006/math">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𝑎</m:t>
                    </m:r>
                  </m:oMath>
                </a14:m>
                <a:r>
                  <a:rPr kumimoji="0" lang="zh-CN"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表示</a:t>
                </a:r>
                <a14:m>
                  <m:oMath xmlns:m="http://schemas.openxmlformats.org/officeDocument/2006/math">
                    <m:sSub>
                      <m:sSubPr>
                        <m:ctrlPr>
                          <a:rPr kumimoji="0" lang="zh-CN" altLang="zh-CN"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𝑞</m:t>
                        </m:r>
                      </m:e>
                      <m:sub>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𝜋</m:t>
                        </m:r>
                      </m:sub>
                    </m:sSub>
                    <m:d>
                      <m:dPr>
                        <m:ctrlPr>
                          <a:rPr kumimoji="0" lang="zh-CN" altLang="zh-CN"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𝑠</m:t>
                        </m:r>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m:t>
                        </m:r>
                        <m:r>
                          <a:rPr kumimoji="0" lang="zh-CN" altLang="zh-CN" sz="1800" b="0" i="0" u="none" strike="noStrike" kern="1200" cap="none" spc="0" normalizeH="0" baseline="0" noProof="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上</m:t>
                        </m:r>
                      </m:e>
                    </m:d>
                  </m:oMath>
                </a14:m>
                <a:r>
                  <a:rPr kumimoji="0" lang="zh-CN"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，斜线右侧的</a:t>
                </a:r>
                <a14:m>
                  <m:oMath xmlns:m="http://schemas.openxmlformats.org/officeDocument/2006/math">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𝑏</m:t>
                    </m:r>
                  </m:oMath>
                </a14:m>
                <a:r>
                  <a:rPr kumimoji="0" lang="zh-CN"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表示</a:t>
                </a:r>
                <a14:m>
                  <m:oMath xmlns:m="http://schemas.openxmlformats.org/officeDocument/2006/math">
                    <m:sSub>
                      <m:sSubPr>
                        <m:ctrlPr>
                          <a:rPr kumimoji="0" lang="zh-CN" altLang="zh-CN"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𝑞</m:t>
                        </m:r>
                      </m:e>
                      <m:sub>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𝜋</m:t>
                        </m:r>
                      </m:sub>
                    </m:sSub>
                    <m:d>
                      <m:dPr>
                        <m:ctrlPr>
                          <a:rPr kumimoji="0" lang="zh-CN" altLang="zh-CN"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𝑠</m:t>
                        </m:r>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m:t>
                        </m:r>
                        <m:r>
                          <a:rPr kumimoji="0" lang="zh-CN" altLang="zh-CN" sz="1800" b="0" i="0" u="none" strike="noStrike" kern="1200" cap="none" spc="0" normalizeH="0" baseline="0" noProof="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右</m:t>
                        </m:r>
                      </m:e>
                    </m:d>
                  </m:oMath>
                </a14:m>
                <a:r>
                  <a:rPr kumimoji="0" lang="zh-CN"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endPar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285750" marR="0" lvl="0" indent="-285750" algn="just" defTabSz="914400" rtl="0" eaLnBrk="1" fontAlgn="auto" latinLnBrk="0" hangingPunct="1">
                  <a:lnSpc>
                    <a:spcPct val="150000"/>
                  </a:lnSpc>
                  <a:spcBef>
                    <a:spcPts val="0"/>
                  </a:spcBef>
                  <a:spcAft>
                    <a:spcPts val="0"/>
                  </a:spcAft>
                  <a:buClrTx/>
                  <a:buSzTx/>
                  <a:buFont typeface="Wingdings" panose="05000000000000000000" pitchFamily="2" charset="2"/>
                  <a:buChar char="l"/>
                  <a:tabLst/>
                  <a:defRPr/>
                </a:pPr>
                <a:r>
                  <a:rPr kumimoji="0" lang="zh-CN"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图</a:t>
                </a: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6.10(a)</a:t>
                </a:r>
                <a:r>
                  <a:rPr kumimoji="0" lang="zh-CN"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中显示除终止状态外的所有的向上的动作</a:t>
                </a: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r>
                  <a:rPr kumimoji="0" lang="zh-CN"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价值函数值为</a:t>
                </a:r>
                <a14:m>
                  <m:oMath xmlns:m="http://schemas.openxmlformats.org/officeDocument/2006/math">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0.2</m:t>
                    </m:r>
                  </m:oMath>
                </a14:m>
                <a:r>
                  <a:rPr kumimoji="0" lang="zh-CN"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，所有向右的动作</a:t>
                </a: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r>
                  <a:rPr kumimoji="0" lang="zh-CN"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价值函数值为</a:t>
                </a:r>
                <a14:m>
                  <m:oMath xmlns:m="http://schemas.openxmlformats.org/officeDocument/2006/math">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0</m:t>
                    </m:r>
                  </m:oMath>
                </a14:m>
                <a:r>
                  <a:rPr kumimoji="0" lang="zh-CN"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。当然，令这些动作</a:t>
                </a: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r>
                  <a:rPr kumimoji="0" lang="zh-CN"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价值函数的初始值全部为</a:t>
                </a:r>
                <a14:m>
                  <m:oMath xmlns:m="http://schemas.openxmlformats.org/officeDocument/2006/math">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0</m:t>
                    </m:r>
                  </m:oMath>
                </a14:m>
                <a:r>
                  <a:rPr kumimoji="0" lang="zh-CN"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也是可以的，图</a:t>
                </a: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6.10(a)</a:t>
                </a:r>
                <a:r>
                  <a:rPr kumimoji="0" lang="zh-CN"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中所设置的初始值只是为了让这个例子更容易说明策略学习。 </a:t>
                </a:r>
                <a:endPar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mc:Choice>
        <mc:Fallback xmlns="">
          <p:sp>
            <p:nvSpPr>
              <p:cNvPr id="9" name="矩形 8">
                <a:extLst>
                  <a:ext uri="{FF2B5EF4-FFF2-40B4-BE49-F238E27FC236}">
                    <a16:creationId xmlns:a16="http://schemas.microsoft.com/office/drawing/2014/main" id="{8A6F7826-0E49-4A7B-89C9-CF8AE80098F7}"/>
                  </a:ext>
                </a:extLst>
              </p:cNvPr>
              <p:cNvSpPr>
                <a:spLocks noRot="1" noChangeAspect="1" noMove="1" noResize="1" noEditPoints="1" noAdjustHandles="1" noChangeArrowheads="1" noChangeShapeType="1" noTextEdit="1"/>
              </p:cNvSpPr>
              <p:nvPr/>
            </p:nvSpPr>
            <p:spPr>
              <a:xfrm>
                <a:off x="65649" y="2094469"/>
                <a:ext cx="5884985" cy="3363741"/>
              </a:xfrm>
              <a:prstGeom prst="rect">
                <a:avLst/>
              </a:prstGeom>
              <a:blipFill>
                <a:blip r:embed="rId4"/>
                <a:stretch>
                  <a:fillRect l="-725" r="-829" b="-163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012028560"/>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583380" y="726948"/>
            <a:ext cx="7464387" cy="497934"/>
            <a:chOff x="4099943" y="2819853"/>
            <a:chExt cx="2570275" cy="497934"/>
          </a:xfrm>
        </p:grpSpPr>
        <p:sp>
          <p:nvSpPr>
            <p:cNvPr id="4" name="平行四边形 3"/>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5" name="平行四边形 4"/>
            <p:cNvSpPr/>
            <p:nvPr/>
          </p:nvSpPr>
          <p:spPr bwMode="auto">
            <a:xfrm>
              <a:off x="4122533" y="2819853"/>
              <a:ext cx="2547685"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6" name="矩形 5"/>
            <p:cNvSpPr/>
            <p:nvPr/>
          </p:nvSpPr>
          <p:spPr>
            <a:xfrm>
              <a:off x="4216534" y="2853798"/>
              <a:ext cx="2359684" cy="40011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prstClr val="black">
                      <a:lumMod val="95000"/>
                      <a:lumOff val="5000"/>
                    </a:prstClr>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策略评估：</a:t>
              </a:r>
              <a:r>
                <a:rPr kumimoji="0" lang="en-US" altLang="zh-CN" sz="2000" b="0" i="0" u="none" strike="noStrike" kern="1200" cap="none" spc="0" normalizeH="0" baseline="0" noProof="0" dirty="0">
                  <a:ln>
                    <a:noFill/>
                  </a:ln>
                  <a:solidFill>
                    <a:srgbClr val="0070C0"/>
                  </a:solidFill>
                  <a:effectLst/>
                  <a:uLnTx/>
                  <a:uFillTx/>
                  <a:latin typeface="Times New Roman" panose="02020603050405020304" pitchFamily="18" charset="0"/>
                  <a:ea typeface="黑体" panose="02010609060101010101" pitchFamily="49" charset="-122"/>
                  <a:cs typeface="Times New Roman" panose="02020603050405020304" pitchFamily="18" charset="0"/>
                </a:rPr>
                <a:t>Q</a:t>
              </a:r>
              <a:r>
                <a:rPr kumimoji="0" lang="zh-CN" altLang="en-US" sz="2000" b="0" i="0" u="none" strike="noStrike" kern="1200" cap="none" spc="0" normalizeH="0" baseline="0" noProof="0" dirty="0">
                  <a:ln>
                    <a:noFill/>
                  </a:ln>
                  <a:solidFill>
                    <a:srgbClr val="0070C0"/>
                  </a:solidFill>
                  <a:effectLst/>
                  <a:uLnTx/>
                  <a:uFillTx/>
                  <a:latin typeface="Times New Roman" panose="02020603050405020304" pitchFamily="18" charset="0"/>
                  <a:ea typeface="黑体" panose="02010609060101010101" pitchFamily="49" charset="-122"/>
                  <a:cs typeface="Times New Roman" panose="02020603050405020304" pitchFamily="18" charset="0"/>
                </a:rPr>
                <a:t>学习算法</a:t>
              </a:r>
            </a:p>
          </p:txBody>
        </p:sp>
      </p:grpSp>
      <p:sp>
        <p:nvSpPr>
          <p:cNvPr id="23" name="矩形 22">
            <a:extLst>
              <a:ext uri="{FF2B5EF4-FFF2-40B4-BE49-F238E27FC236}">
                <a16:creationId xmlns:a16="http://schemas.microsoft.com/office/drawing/2014/main" id="{6F77A2E9-3941-4386-A0DF-CDEBD25143F3}"/>
              </a:ext>
            </a:extLst>
          </p:cNvPr>
          <p:cNvSpPr/>
          <p:nvPr/>
        </p:nvSpPr>
        <p:spPr>
          <a:xfrm>
            <a:off x="852473" y="129010"/>
            <a:ext cx="2441694"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二、基于价值的强化学习</a:t>
            </a:r>
          </a:p>
        </p:txBody>
      </p:sp>
      <p:pic>
        <p:nvPicPr>
          <p:cNvPr id="2" name="图片 1">
            <a:extLst>
              <a:ext uri="{FF2B5EF4-FFF2-40B4-BE49-F238E27FC236}">
                <a16:creationId xmlns:a16="http://schemas.microsoft.com/office/drawing/2014/main" id="{9F384184-6A19-4348-BA6E-F09E17659BA3}"/>
              </a:ext>
            </a:extLst>
          </p:cNvPr>
          <p:cNvPicPr>
            <a:picLocks noChangeAspect="1"/>
          </p:cNvPicPr>
          <p:nvPr/>
        </p:nvPicPr>
        <p:blipFill>
          <a:blip r:embed="rId3"/>
          <a:stretch>
            <a:fillRect/>
          </a:stretch>
        </p:blipFill>
        <p:spPr>
          <a:xfrm>
            <a:off x="6755130" y="2324888"/>
            <a:ext cx="4721468" cy="3251367"/>
          </a:xfrm>
          <a:prstGeom prst="rect">
            <a:avLst/>
          </a:prstGeom>
        </p:spPr>
      </p:pic>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A0C8C11F-7513-4537-A52A-1949D7DDC294}"/>
                  </a:ext>
                </a:extLst>
              </p:cNvPr>
              <p:cNvSpPr/>
              <p:nvPr/>
            </p:nvSpPr>
            <p:spPr>
              <a:xfrm>
                <a:off x="162072" y="1788620"/>
                <a:ext cx="6593058" cy="4065728"/>
              </a:xfrm>
              <a:prstGeom prst="rect">
                <a:avLst/>
              </a:prstGeom>
            </p:spPr>
            <p:txBody>
              <a:bodyPr wrap="square">
                <a:spAutoFit/>
              </a:bodyPr>
              <a:lstStyle/>
              <a:p>
                <a:pPr marL="0" marR="0" lvl="0" indent="266700" algn="just" defTabSz="914400" rtl="0" eaLnBrk="1" fontAlgn="auto" latinLnBrk="0" hangingPunct="1">
                  <a:lnSpc>
                    <a:spcPct val="150000"/>
                  </a:lnSpc>
                  <a:spcBef>
                    <a:spcPts val="0"/>
                  </a:spcBef>
                  <a:spcAft>
                    <a:spcPts val="0"/>
                  </a:spcAft>
                  <a:buClrTx/>
                  <a:buSzTx/>
                  <a:buFontTx/>
                  <a:buNone/>
                  <a:tabLst/>
                  <a:defRPr/>
                </a:pPr>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图</a:t>
                </a:r>
                <a:r>
                  <a:rPr kumimoji="0" lang="en-US"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6.10(a)</a:t>
                </a:r>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中</a:t>
                </a:r>
                <a:r>
                  <a:rPr kumimoji="0" lang="zh-CN" altLang="en-US"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的红色</a:t>
                </a:r>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方框代表了智能体当前所处的状态位置。从图</a:t>
                </a:r>
                <a:r>
                  <a:rPr kumimoji="0" lang="en-US"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6.10(a)</a:t>
                </a:r>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为出发，在算法第</a:t>
                </a:r>
                <a:r>
                  <a:rPr kumimoji="0" lang="en-US"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5</a:t>
                </a:r>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行，根据当前策略求出智能体应该采取的动作</a:t>
                </a:r>
                <a14:m>
                  <m:oMath xmlns:m="http://schemas.openxmlformats.org/officeDocument/2006/math">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𝑎</m:t>
                    </m:r>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sSub>
                      <m:sSubPr>
                        <m:ctrlPr>
                          <a:rPr kumimoji="0" lang="zh-CN" altLang="zh-CN" sz="14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kumimoji="0" lang="en-US" altLang="zh-CN" sz="14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argmax</m:t>
                        </m:r>
                      </m:e>
                      <m:sub>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𝑎</m:t>
                        </m:r>
                      </m:sub>
                    </m:sSub>
                    <m:sSub>
                      <m:sSubPr>
                        <m:ctrlPr>
                          <a:rPr kumimoji="0" lang="zh-CN" altLang="zh-CN" sz="14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𝑞</m:t>
                        </m:r>
                      </m:e>
                      <m:sub>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𝜋</m:t>
                        </m:r>
                      </m:sub>
                    </m:sSub>
                    <m:d>
                      <m:dPr>
                        <m:ctrlPr>
                          <a:rPr kumimoji="0" lang="zh-CN" altLang="zh-CN" sz="14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kumimoji="0" lang="zh-CN" altLang="zh-CN" sz="14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𝑠</m:t>
                            </m:r>
                          </m:e>
                          <m:sub>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1</m:t>
                            </m:r>
                          </m:sub>
                        </m:sSub>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𝑎</m:t>
                        </m:r>
                      </m:e>
                    </m:d>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r>
                      <a:rPr kumimoji="0" lang="zh-CN" altLang="zh-CN" sz="14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上</m:t>
                    </m:r>
                  </m:oMath>
                </a14:m>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，执行这个动作，得到奖励</a:t>
                </a:r>
                <a14:m>
                  <m:oMath xmlns:m="http://schemas.openxmlformats.org/officeDocument/2006/math">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𝑅</m:t>
                    </m:r>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=0</m:t>
                    </m:r>
                  </m:oMath>
                </a14:m>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和进入下一状态</a:t>
                </a:r>
                <a14:m>
                  <m:oMath xmlns:m="http://schemas.openxmlformats.org/officeDocument/2006/math">
                    <m:sSup>
                      <m:sSupPr>
                        <m:ctrlPr>
                          <a:rPr kumimoji="0" lang="zh-CN" altLang="zh-CN" sz="14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pPr>
                      <m:e>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𝑠</m:t>
                        </m:r>
                      </m:e>
                      <m:sup>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sup>
                    </m:sSup>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sSub>
                      <m:sSubPr>
                        <m:ctrlPr>
                          <a:rPr kumimoji="0" lang="zh-CN" altLang="zh-CN" sz="14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𝑠</m:t>
                        </m:r>
                      </m:e>
                      <m:sub>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4</m:t>
                        </m:r>
                      </m:sub>
                    </m:sSub>
                  </m:oMath>
                </a14:m>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，因此可如下更新对应的动作</a:t>
                </a:r>
                <a:r>
                  <a:rPr kumimoji="0" lang="en-US"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a:t>
                </a:r>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价值函数：</a:t>
                </a:r>
                <a:br>
                  <a:rPr kumimoji="0" lang="en-US"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br>
                <a14:m>
                  <m:oMathPara xmlns:m="http://schemas.openxmlformats.org/officeDocument/2006/math">
                    <m:oMathParaPr>
                      <m:jc m:val="centerGroup"/>
                    </m:oMathParaPr>
                    <m:oMath xmlns:m="http://schemas.openxmlformats.org/officeDocument/2006/math">
                      <m:sSub>
                        <m:sSubPr>
                          <m:ctrlPr>
                            <a:rPr kumimoji="0" lang="zh-CN" altLang="zh-CN" sz="14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𝑞</m:t>
                          </m:r>
                        </m:e>
                        <m:sub>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𝜋</m:t>
                          </m:r>
                        </m:sub>
                      </m:sSub>
                      <m:d>
                        <m:dPr>
                          <m:ctrlPr>
                            <a:rPr kumimoji="0" lang="zh-CN" altLang="zh-CN" sz="14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kumimoji="0" lang="zh-CN" altLang="zh-CN" sz="14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𝑠</m:t>
                              </m:r>
                            </m:e>
                            <m:sub>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1</m:t>
                              </m:r>
                            </m:sub>
                          </m:sSub>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r>
                            <a:rPr kumimoji="0" lang="zh-CN" altLang="zh-CN" sz="14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上</m:t>
                          </m:r>
                        </m:e>
                      </m:d>
                      <m:r>
                        <m:rPr>
                          <m:aln/>
                        </m:rP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sSub>
                        <m:sSubPr>
                          <m:ctrlPr>
                            <a:rPr kumimoji="0" lang="zh-CN" altLang="zh-CN" sz="14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𝑞</m:t>
                          </m:r>
                        </m:e>
                        <m:sub>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𝜋</m:t>
                          </m:r>
                        </m:sub>
                      </m:sSub>
                      <m:d>
                        <m:dPr>
                          <m:ctrlPr>
                            <a:rPr kumimoji="0" lang="zh-CN" altLang="zh-CN" sz="14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kumimoji="0" lang="zh-CN" altLang="zh-CN" sz="14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𝑠</m:t>
                              </m:r>
                            </m:e>
                            <m:sub>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1</m:t>
                              </m:r>
                            </m:sub>
                          </m:sSub>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r>
                            <a:rPr kumimoji="0" lang="zh-CN" altLang="zh-CN" sz="14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上</m:t>
                          </m:r>
                        </m:e>
                      </m:d>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𝛼</m:t>
                      </m:r>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𝑅</m:t>
                      </m:r>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𝛾</m:t>
                      </m:r>
                      <m:func>
                        <m:funcPr>
                          <m:ctrlPr>
                            <a:rPr kumimoji="0" lang="zh-CN" altLang="zh-CN" sz="14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funcPr>
                        <m:fName>
                          <m:limLow>
                            <m:limLowPr>
                              <m:ctrlPr>
                                <a:rPr kumimoji="0" lang="zh-CN" altLang="zh-CN" sz="14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limLowPr>
                            <m:e>
                              <m:r>
                                <m:rPr>
                                  <m:sty m:val="p"/>
                                </m:rPr>
                                <a:rPr kumimoji="0" lang="en-US" altLang="zh-CN" sz="14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max</m:t>
                              </m:r>
                            </m:e>
                            <m:lim>
                              <m:sSup>
                                <m:sSupPr>
                                  <m:ctrlPr>
                                    <a:rPr kumimoji="0" lang="zh-CN" altLang="zh-CN" sz="14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pPr>
                                <m:e>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𝑎</m:t>
                                  </m:r>
                                </m:e>
                                <m:sup>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sup>
                              </m:sSup>
                            </m:lim>
                          </m:limLow>
                        </m:fName>
                        <m:e>
                          <m:sSub>
                            <m:sSubPr>
                              <m:ctrlPr>
                                <a:rPr kumimoji="0" lang="zh-CN" altLang="zh-CN" sz="14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𝑞</m:t>
                              </m:r>
                            </m:e>
                            <m:sub>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𝜋</m:t>
                              </m:r>
                            </m:sub>
                          </m:sSub>
                          <m:d>
                            <m:dPr>
                              <m:ctrlPr>
                                <a:rPr kumimoji="0" lang="zh-CN" altLang="zh-CN" sz="14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sSup>
                                <m:sSupPr>
                                  <m:ctrlPr>
                                    <a:rPr kumimoji="0" lang="zh-CN" altLang="zh-CN" sz="14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pPr>
                                <m:e>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𝑠</m:t>
                                  </m:r>
                                </m:e>
                                <m:sup>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sup>
                              </m:sSup>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sSup>
                                <m:sSupPr>
                                  <m:ctrlPr>
                                    <a:rPr kumimoji="0" lang="zh-CN" altLang="zh-CN" sz="14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pPr>
                                <m:e>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𝑎</m:t>
                                  </m:r>
                                </m:e>
                                <m:sup>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sup>
                              </m:sSup>
                            </m:e>
                          </m:d>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sSub>
                            <m:sSubPr>
                              <m:ctrlPr>
                                <a:rPr kumimoji="0" lang="zh-CN" altLang="zh-CN" sz="14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𝑞</m:t>
                              </m:r>
                            </m:e>
                            <m:sub>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𝜋</m:t>
                              </m:r>
                            </m:sub>
                          </m:sSub>
                          <m:d>
                            <m:dPr>
                              <m:ctrlPr>
                                <a:rPr kumimoji="0" lang="zh-CN" altLang="zh-CN" sz="14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𝑠</m:t>
                              </m:r>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𝑎</m:t>
                              </m:r>
                            </m:e>
                          </m:d>
                        </m:e>
                      </m:func>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oMath>
                    <m:oMath xmlns:m="http://schemas.openxmlformats.org/officeDocument/2006/math">
                      <m:r>
                        <m:rPr>
                          <m:aln/>
                        </m:rP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0.2+0.5×</m:t>
                      </m:r>
                      <m:d>
                        <m:dPr>
                          <m:begChr m:val="["/>
                          <m:endChr m:val="]"/>
                          <m:ctrlPr>
                            <a:rPr kumimoji="0" lang="zh-CN" altLang="zh-CN" sz="14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0+0.99×</m:t>
                          </m:r>
                          <m:func>
                            <m:funcPr>
                              <m:ctrlPr>
                                <a:rPr kumimoji="0" lang="zh-CN" altLang="zh-CN" sz="14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funcPr>
                            <m:fName>
                              <m:r>
                                <m:rPr>
                                  <m:sty m:val="p"/>
                                </m:rPr>
                                <a:rPr kumimoji="0" lang="en-US" altLang="zh-CN" sz="14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max</m:t>
                              </m:r>
                            </m:fName>
                            <m:e>
                              <m:d>
                                <m:dPr>
                                  <m:begChr m:val="{"/>
                                  <m:endChr m:val="}"/>
                                  <m:ctrlPr>
                                    <a:rPr kumimoji="0" lang="zh-CN" altLang="zh-CN" sz="14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0,0.2</m:t>
                                  </m:r>
                                </m:e>
                              </m:d>
                            </m:e>
                          </m:func>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−0.2</m:t>
                          </m:r>
                        </m:e>
                      </m:d>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=0.199</m:t>
                      </m:r>
                    </m:oMath>
                  </m:oMathPara>
                </a14:m>
                <a:endPar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endParaRPr>
              </a:p>
              <a:p>
                <a:pPr marL="0" marR="0" lvl="0" indent="266700" algn="just" defTabSz="914400" rtl="0" eaLnBrk="1" fontAlgn="auto" latinLnBrk="0" hangingPunct="1">
                  <a:lnSpc>
                    <a:spcPct val="150000"/>
                  </a:lnSpc>
                  <a:spcBef>
                    <a:spcPts val="0"/>
                  </a:spcBef>
                  <a:spcAft>
                    <a:spcPts val="0"/>
                  </a:spcAft>
                  <a:buClrTx/>
                  <a:buSzTx/>
                  <a:buFontTx/>
                  <a:buNone/>
                  <a:tabLst/>
                  <a:defRPr/>
                </a:pPr>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同时令当前状态为</a:t>
                </a:r>
                <a14:m>
                  <m:oMath xmlns:m="http://schemas.openxmlformats.org/officeDocument/2006/math">
                    <m:sSub>
                      <m:sSubPr>
                        <m:ctrlPr>
                          <a:rPr kumimoji="0" lang="zh-CN" altLang="zh-CN" sz="14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𝑠</m:t>
                        </m:r>
                      </m:e>
                      <m:sub>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4</m:t>
                        </m:r>
                      </m:sub>
                    </m:sSub>
                  </m:oMath>
                </a14:m>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，由此得到了图</a:t>
                </a:r>
                <a:r>
                  <a:rPr kumimoji="0" lang="en-US"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6.10(b)</a:t>
                </a:r>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。同理算法再执行一次内层循环得到图</a:t>
                </a:r>
                <a:r>
                  <a:rPr kumimoji="0" lang="en-US"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6.10(c)</a:t>
                </a:r>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，接着得到图</a:t>
                </a:r>
                <a:r>
                  <a:rPr kumimoji="0" lang="en-US"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6.10(d)</a:t>
                </a:r>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。这个过程中每一步都通过后续状态的动作</a:t>
                </a:r>
                <a:r>
                  <a:rPr kumimoji="0" lang="en-US"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a:t>
                </a:r>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价值函数更新当前状态的动作</a:t>
                </a:r>
                <a:r>
                  <a:rPr kumimoji="0" lang="en-US"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a:t>
                </a:r>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价值函数，图</a:t>
                </a:r>
                <a:r>
                  <a:rPr kumimoji="0" lang="en-US"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6.10(b)-(c)</a:t>
                </a:r>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都没有对策略产生影响。</a:t>
                </a:r>
              </a:p>
              <a:p>
                <a:pPr marL="0" marR="0" lvl="0" indent="266700" algn="just" defTabSz="914400" rtl="0" eaLnBrk="1" fontAlgn="auto" latinLnBrk="0" hangingPunct="1">
                  <a:lnSpc>
                    <a:spcPct val="150000"/>
                  </a:lnSpc>
                  <a:spcBef>
                    <a:spcPts val="0"/>
                  </a:spcBef>
                  <a:spcAft>
                    <a:spcPts val="0"/>
                  </a:spcAft>
                  <a:buClrTx/>
                  <a:buSzTx/>
                  <a:buFontTx/>
                  <a:buNone/>
                  <a:tabLst/>
                  <a:defRPr/>
                </a:pPr>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当智能体在图</a:t>
                </a:r>
                <a:r>
                  <a:rPr kumimoji="0" lang="en-US"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6.10(d)</a:t>
                </a:r>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中到达了损坏状态</a:t>
                </a:r>
                <a14:m>
                  <m:oMath xmlns:m="http://schemas.openxmlformats.org/officeDocument/2006/math">
                    <m:sSub>
                      <m:sSubPr>
                        <m:ctrlPr>
                          <a:rPr kumimoji="0" lang="zh-CN" altLang="zh-CN" sz="14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𝑠</m:t>
                        </m:r>
                      </m:e>
                      <m:sub>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𝑑</m:t>
                        </m:r>
                      </m:sub>
                    </m:sSub>
                  </m:oMath>
                </a14:m>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，一个负的奖励（即奖励为</a:t>
                </a:r>
                <a:r>
                  <a:rPr kumimoji="0" lang="en-US"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-1</a:t>
                </a:r>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）使</a:t>
                </a:r>
                <a14:m>
                  <m:oMath xmlns:m="http://schemas.openxmlformats.org/officeDocument/2006/math">
                    <m:sSub>
                      <m:sSubPr>
                        <m:ctrlPr>
                          <a:rPr kumimoji="0" lang="zh-CN" altLang="zh-CN" sz="14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𝑞</m:t>
                        </m:r>
                      </m:e>
                      <m:sub>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𝜋</m:t>
                        </m:r>
                      </m:sub>
                    </m:sSub>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sSub>
                      <m:sSubPr>
                        <m:ctrlPr>
                          <a:rPr kumimoji="0" lang="zh-CN" altLang="zh-CN" sz="14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𝑠</m:t>
                        </m:r>
                      </m:e>
                      <m:sub>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7</m:t>
                        </m:r>
                      </m:sub>
                    </m:sSub>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r>
                      <a:rPr kumimoji="0" lang="zh-CN" altLang="zh-CN" sz="14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上</m:t>
                    </m:r>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oMath>
                </a14:m>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变为负值，此时策略</a:t>
                </a:r>
                <a14:m>
                  <m:oMath xmlns:m="http://schemas.openxmlformats.org/officeDocument/2006/math">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𝜋</m:t>
                    </m:r>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sSub>
                      <m:sSubPr>
                        <m:ctrlPr>
                          <a:rPr kumimoji="0" lang="zh-CN" altLang="zh-CN" sz="14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𝑠</m:t>
                        </m:r>
                      </m:e>
                      <m:sub>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7</m:t>
                        </m:r>
                      </m:sub>
                    </m:sSub>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oMath>
                </a14:m>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从</a:t>
                </a:r>
                <a:r>
                  <a:rPr kumimoji="0" lang="en-US"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a:t>
                </a:r>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向上移动一个方格</a:t>
                </a:r>
                <a:r>
                  <a:rPr kumimoji="0" lang="en-US"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a:t>
                </a:r>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变成了</a:t>
                </a:r>
                <a:r>
                  <a:rPr kumimoji="0" lang="en-US"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a:t>
                </a:r>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向右移动一个方格</a:t>
                </a:r>
                <a:r>
                  <a:rPr kumimoji="0" lang="en-US"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a:t>
                </a:r>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，至此智能体完成了一个片段（一次外层循环）的更新。</a:t>
                </a:r>
              </a:p>
            </p:txBody>
          </p:sp>
        </mc:Choice>
        <mc:Fallback xmlns="">
          <p:sp>
            <p:nvSpPr>
              <p:cNvPr id="7" name="矩形 6">
                <a:extLst>
                  <a:ext uri="{FF2B5EF4-FFF2-40B4-BE49-F238E27FC236}">
                    <a16:creationId xmlns:a16="http://schemas.microsoft.com/office/drawing/2014/main" id="{A0C8C11F-7513-4537-A52A-1949D7DDC294}"/>
                  </a:ext>
                </a:extLst>
              </p:cNvPr>
              <p:cNvSpPr>
                <a:spLocks noRot="1" noChangeAspect="1" noMove="1" noResize="1" noEditPoints="1" noAdjustHandles="1" noChangeArrowheads="1" noChangeShapeType="1" noTextEdit="1"/>
              </p:cNvSpPr>
              <p:nvPr/>
            </p:nvSpPr>
            <p:spPr>
              <a:xfrm>
                <a:off x="162072" y="1788620"/>
                <a:ext cx="6593058" cy="4065728"/>
              </a:xfrm>
              <a:prstGeom prst="rect">
                <a:avLst/>
              </a:prstGeom>
              <a:blipFill>
                <a:blip r:embed="rId4"/>
                <a:stretch>
                  <a:fillRect l="-278" r="-2960" b="-75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087259614"/>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583380" y="726948"/>
            <a:ext cx="7464387" cy="497934"/>
            <a:chOff x="4099943" y="2819853"/>
            <a:chExt cx="2570275" cy="497934"/>
          </a:xfrm>
        </p:grpSpPr>
        <p:sp>
          <p:nvSpPr>
            <p:cNvPr id="4" name="平行四边形 3"/>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5" name="平行四边形 4"/>
            <p:cNvSpPr/>
            <p:nvPr/>
          </p:nvSpPr>
          <p:spPr bwMode="auto">
            <a:xfrm>
              <a:off x="4122533" y="2819853"/>
              <a:ext cx="2547685"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6" name="矩形 5"/>
            <p:cNvSpPr/>
            <p:nvPr/>
          </p:nvSpPr>
          <p:spPr>
            <a:xfrm>
              <a:off x="4216534" y="2853798"/>
              <a:ext cx="2359684" cy="40011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prstClr val="black">
                      <a:lumMod val="95000"/>
                      <a:lumOff val="5000"/>
                    </a:prstClr>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策略评估：</a:t>
              </a:r>
              <a:r>
                <a:rPr kumimoji="0" lang="en-US" altLang="zh-CN" sz="2000" b="0" i="0" u="none" strike="noStrike" kern="1200" cap="none" spc="0" normalizeH="0" baseline="0" noProof="0" dirty="0">
                  <a:ln>
                    <a:noFill/>
                  </a:ln>
                  <a:solidFill>
                    <a:srgbClr val="0070C0"/>
                  </a:solidFill>
                  <a:effectLst/>
                  <a:uLnTx/>
                  <a:uFillTx/>
                  <a:latin typeface="Times New Roman" panose="02020603050405020304" pitchFamily="18" charset="0"/>
                  <a:ea typeface="黑体" panose="02010609060101010101" pitchFamily="49" charset="-122"/>
                  <a:cs typeface="Times New Roman" panose="02020603050405020304" pitchFamily="18" charset="0"/>
                </a:rPr>
                <a:t>Q</a:t>
              </a:r>
              <a:r>
                <a:rPr kumimoji="0" lang="zh-CN" altLang="en-US" sz="2000" b="0" i="0" u="none" strike="noStrike" kern="1200" cap="none" spc="0" normalizeH="0" baseline="0" noProof="0" dirty="0">
                  <a:ln>
                    <a:noFill/>
                  </a:ln>
                  <a:solidFill>
                    <a:srgbClr val="0070C0"/>
                  </a:solidFill>
                  <a:effectLst/>
                  <a:uLnTx/>
                  <a:uFillTx/>
                  <a:latin typeface="Times New Roman" panose="02020603050405020304" pitchFamily="18" charset="0"/>
                  <a:ea typeface="黑体" panose="02010609060101010101" pitchFamily="49" charset="-122"/>
                  <a:cs typeface="Times New Roman" panose="02020603050405020304" pitchFamily="18" charset="0"/>
                </a:rPr>
                <a:t>学习算法</a:t>
              </a:r>
            </a:p>
          </p:txBody>
        </p:sp>
      </p:grpSp>
      <p:sp>
        <p:nvSpPr>
          <p:cNvPr id="23" name="矩形 22">
            <a:extLst>
              <a:ext uri="{FF2B5EF4-FFF2-40B4-BE49-F238E27FC236}">
                <a16:creationId xmlns:a16="http://schemas.microsoft.com/office/drawing/2014/main" id="{6F77A2E9-3941-4386-A0DF-CDEBD25143F3}"/>
              </a:ext>
            </a:extLst>
          </p:cNvPr>
          <p:cNvSpPr/>
          <p:nvPr/>
        </p:nvSpPr>
        <p:spPr>
          <a:xfrm>
            <a:off x="852473" y="129010"/>
            <a:ext cx="2441694"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二、基于价值的强化学习</a:t>
            </a:r>
          </a:p>
        </p:txBody>
      </p:sp>
      <p:pic>
        <p:nvPicPr>
          <p:cNvPr id="8" name="图片 7">
            <a:extLst>
              <a:ext uri="{FF2B5EF4-FFF2-40B4-BE49-F238E27FC236}">
                <a16:creationId xmlns:a16="http://schemas.microsoft.com/office/drawing/2014/main" id="{C758B320-A401-484B-89CE-650A64BEE03C}"/>
              </a:ext>
            </a:extLst>
          </p:cNvPr>
          <p:cNvPicPr>
            <a:picLocks noChangeAspect="1"/>
          </p:cNvPicPr>
          <p:nvPr/>
        </p:nvPicPr>
        <p:blipFill>
          <a:blip r:embed="rId3"/>
          <a:stretch>
            <a:fillRect/>
          </a:stretch>
        </p:blipFill>
        <p:spPr>
          <a:xfrm>
            <a:off x="6138151" y="2452915"/>
            <a:ext cx="5477074" cy="3197608"/>
          </a:xfrm>
          <a:prstGeom prst="rect">
            <a:avLst/>
          </a:prstGeom>
        </p:spPr>
      </p:pic>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9DBE72D0-C72B-43D7-8DBF-A52AD58BD881}"/>
                  </a:ext>
                </a:extLst>
              </p:cNvPr>
              <p:cNvSpPr/>
              <p:nvPr/>
            </p:nvSpPr>
            <p:spPr>
              <a:xfrm>
                <a:off x="459545" y="2558790"/>
                <a:ext cx="5444197" cy="2778581"/>
              </a:xfrm>
              <a:prstGeom prst="rect">
                <a:avLst/>
              </a:prstGeom>
            </p:spPr>
            <p:txBody>
              <a:bodyPr wrap="square">
                <a:spAutoFit/>
              </a:bodyPr>
              <a:lstStyle/>
              <a:p>
                <a:pPr marL="0" marR="0" lvl="0" indent="266700" algn="just" defTabSz="914400" rtl="0" eaLnBrk="1" fontAlgn="auto" latinLnBrk="0" hangingPunct="1">
                  <a:lnSpc>
                    <a:spcPct val="200000"/>
                  </a:lnSpc>
                  <a:spcBef>
                    <a:spcPts val="0"/>
                  </a:spcBef>
                  <a:spcAft>
                    <a:spcPts val="0"/>
                  </a:spcAft>
                  <a:buClrTx/>
                  <a:buSzTx/>
                  <a:buFontTx/>
                  <a:buNone/>
                  <a:tabLst/>
                  <a:defRPr/>
                </a:pPr>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图</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6.11</a:t>
                </a:r>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展示了</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Q</a:t>
                </a:r>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学习算法执行三个片段的过程，从第二个片段结束时起，算法已经学习得到了沿着轨迹</a:t>
                </a:r>
                <a14:m>
                  <m:oMath xmlns:m="http://schemas.openxmlformats.org/officeDocument/2006/math">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sSub>
                      <m:sSubPr>
                        <m:ctrlPr>
                          <a:rPr kumimoji="0" lang="zh-CN" altLang="zh-CN"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𝑠</m:t>
                        </m:r>
                      </m:e>
                      <m:sub>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1</m:t>
                        </m:r>
                      </m:sub>
                    </m:sSub>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sSub>
                      <m:sSubPr>
                        <m:ctrlPr>
                          <a:rPr kumimoji="0" lang="zh-CN" altLang="zh-CN"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𝑠</m:t>
                        </m:r>
                      </m:e>
                      <m:sub>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4</m:t>
                        </m:r>
                      </m:sub>
                    </m:sSub>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sSub>
                      <m:sSubPr>
                        <m:ctrlPr>
                          <a:rPr kumimoji="0" lang="zh-CN" altLang="zh-CN"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𝑠</m:t>
                        </m:r>
                      </m:e>
                      <m:sub>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7</m:t>
                        </m:r>
                      </m:sub>
                    </m:sSub>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sSub>
                      <m:sSubPr>
                        <m:ctrlPr>
                          <a:rPr kumimoji="0" lang="zh-CN" altLang="zh-CN"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𝑠</m:t>
                        </m:r>
                      </m:e>
                      <m:sub>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8</m:t>
                        </m:r>
                      </m:sub>
                    </m:sSub>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sSub>
                      <m:sSubPr>
                        <m:ctrlPr>
                          <a:rPr kumimoji="0" lang="zh-CN" altLang="zh-CN"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𝑠</m:t>
                        </m:r>
                      </m:e>
                      <m:sub>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9</m:t>
                        </m:r>
                      </m:sub>
                    </m:sSub>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oMath>
                </a14:m>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到达目标状态</a:t>
                </a:r>
                <a14:m>
                  <m:oMath xmlns:m="http://schemas.openxmlformats.org/officeDocument/2006/math">
                    <m:sSub>
                      <m:sSubPr>
                        <m:ctrlPr>
                          <a:rPr kumimoji="0" lang="zh-CN" altLang="zh-CN"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𝑠</m:t>
                        </m:r>
                      </m:e>
                      <m:sub>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9</m:t>
                        </m:r>
                      </m:sub>
                    </m:sSub>
                  </m:oMath>
                </a14:m>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的策略。实际上，虽然此时动作</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a:t>
                </a:r>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价值函数尚未收敛，但此后策略已经不会再发生变化了。</a:t>
                </a:r>
              </a:p>
            </p:txBody>
          </p:sp>
        </mc:Choice>
        <mc:Fallback xmlns="">
          <p:sp>
            <p:nvSpPr>
              <p:cNvPr id="9" name="矩形 8">
                <a:extLst>
                  <a:ext uri="{FF2B5EF4-FFF2-40B4-BE49-F238E27FC236}">
                    <a16:creationId xmlns:a16="http://schemas.microsoft.com/office/drawing/2014/main" id="{9DBE72D0-C72B-43D7-8DBF-A52AD58BD881}"/>
                  </a:ext>
                </a:extLst>
              </p:cNvPr>
              <p:cNvSpPr>
                <a:spLocks noRot="1" noChangeAspect="1" noMove="1" noResize="1" noEditPoints="1" noAdjustHandles="1" noChangeArrowheads="1" noChangeShapeType="1" noTextEdit="1"/>
              </p:cNvSpPr>
              <p:nvPr/>
            </p:nvSpPr>
            <p:spPr>
              <a:xfrm>
                <a:off x="459545" y="2558790"/>
                <a:ext cx="5444197" cy="2778581"/>
              </a:xfrm>
              <a:prstGeom prst="rect">
                <a:avLst/>
              </a:prstGeom>
              <a:blipFill>
                <a:blip r:embed="rId4"/>
                <a:stretch>
                  <a:fillRect l="-896" r="-1008" b="-263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85595041"/>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583380" y="726948"/>
            <a:ext cx="7464387" cy="497934"/>
            <a:chOff x="4099943" y="2819853"/>
            <a:chExt cx="2570275" cy="497934"/>
          </a:xfrm>
        </p:grpSpPr>
        <p:sp>
          <p:nvSpPr>
            <p:cNvPr id="4" name="平行四边形 3"/>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5" name="平行四边形 4"/>
            <p:cNvSpPr/>
            <p:nvPr/>
          </p:nvSpPr>
          <p:spPr bwMode="auto">
            <a:xfrm>
              <a:off x="4122533" y="2819853"/>
              <a:ext cx="2547685"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6" name="矩形 5"/>
            <p:cNvSpPr/>
            <p:nvPr/>
          </p:nvSpPr>
          <p:spPr>
            <a:xfrm>
              <a:off x="4216534" y="2853798"/>
              <a:ext cx="2359684" cy="40011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prstClr val="black">
                      <a:lumMod val="95000"/>
                      <a:lumOff val="5000"/>
                    </a:prstClr>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策略评估：</a:t>
              </a:r>
              <a:r>
                <a:rPr kumimoji="0" lang="zh-CN" altLang="en-US" sz="2000" b="0" i="0" u="none" strike="noStrike" kern="1200" cap="none" spc="0" normalizeH="0" baseline="0" noProof="0" dirty="0">
                  <a:ln>
                    <a:noFill/>
                  </a:ln>
                  <a:solidFill>
                    <a:srgbClr val="0070C0"/>
                  </a:solidFill>
                  <a:effectLst/>
                  <a:uLnTx/>
                  <a:uFillTx/>
                  <a:latin typeface="Times New Roman" panose="02020603050405020304" pitchFamily="18" charset="0"/>
                  <a:ea typeface="黑体" panose="02010609060101010101" pitchFamily="49" charset="-122"/>
                  <a:cs typeface="Times New Roman" panose="02020603050405020304" pitchFamily="18" charset="0"/>
                </a:rPr>
                <a:t>探索与利用</a:t>
              </a:r>
            </a:p>
          </p:txBody>
        </p:sp>
      </p:grpSp>
      <p:sp>
        <p:nvSpPr>
          <p:cNvPr id="23" name="矩形 22">
            <a:extLst>
              <a:ext uri="{FF2B5EF4-FFF2-40B4-BE49-F238E27FC236}">
                <a16:creationId xmlns:a16="http://schemas.microsoft.com/office/drawing/2014/main" id="{6F77A2E9-3941-4386-A0DF-CDEBD25143F3}"/>
              </a:ext>
            </a:extLst>
          </p:cNvPr>
          <p:cNvSpPr/>
          <p:nvPr/>
        </p:nvSpPr>
        <p:spPr>
          <a:xfrm>
            <a:off x="852473" y="129010"/>
            <a:ext cx="2441694"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二、基于价值的强化学习</a:t>
            </a:r>
          </a:p>
        </p:txBody>
      </p:sp>
      <p:pic>
        <p:nvPicPr>
          <p:cNvPr id="2" name="图片 1">
            <a:extLst>
              <a:ext uri="{FF2B5EF4-FFF2-40B4-BE49-F238E27FC236}">
                <a16:creationId xmlns:a16="http://schemas.microsoft.com/office/drawing/2014/main" id="{A047C763-9101-4F6F-A8E4-6CFFAC33B385}"/>
              </a:ext>
            </a:extLst>
          </p:cNvPr>
          <p:cNvPicPr>
            <a:picLocks noChangeAspect="1"/>
          </p:cNvPicPr>
          <p:nvPr/>
        </p:nvPicPr>
        <p:blipFill>
          <a:blip r:embed="rId3"/>
          <a:stretch>
            <a:fillRect/>
          </a:stretch>
        </p:blipFill>
        <p:spPr>
          <a:xfrm>
            <a:off x="6096000" y="2364217"/>
            <a:ext cx="3781619" cy="2625860"/>
          </a:xfrm>
          <a:prstGeom prst="rect">
            <a:avLst/>
          </a:prstGeom>
        </p:spPr>
      </p:pic>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793DA1FE-1575-4100-B56A-FA09754B4424}"/>
                  </a:ext>
                </a:extLst>
              </p:cNvPr>
              <p:cNvSpPr/>
              <p:nvPr/>
            </p:nvSpPr>
            <p:spPr>
              <a:xfrm>
                <a:off x="335263" y="1970312"/>
                <a:ext cx="5535654" cy="3906326"/>
              </a:xfrm>
              <a:prstGeom prst="rect">
                <a:avLst/>
              </a:prstGeom>
            </p:spPr>
            <p:txBody>
              <a:bodyPr wrap="square">
                <a:spAutoFit/>
              </a:bodyPr>
              <a:lstStyle/>
              <a:p>
                <a:pPr marL="0" marR="0" lvl="0" indent="266700" algn="just" defTabSz="914400" rtl="0" eaLnBrk="1" fontAlgn="auto" latinLnBrk="0" hangingPunct="1">
                  <a:lnSpc>
                    <a:spcPct val="200000"/>
                  </a:lnSpc>
                  <a:spcBef>
                    <a:spcPts val="0"/>
                  </a:spcBef>
                  <a:spcAft>
                    <a:spcPts val="0"/>
                  </a:spcAft>
                  <a:buClrTx/>
                  <a:buSzTx/>
                  <a:buFontTx/>
                  <a:buNone/>
                  <a:tabLst/>
                  <a:defRPr/>
                </a:pPr>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如果将动作</a:t>
                </a:r>
                <a:r>
                  <a:rPr kumimoji="0" lang="en-US"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a:t>
                </a:r>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价值函数初始化为</a:t>
                </a:r>
                <a14:m>
                  <m:oMath xmlns:m="http://schemas.openxmlformats.org/officeDocument/2006/math">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1/−2</m:t>
                    </m:r>
                  </m:oMath>
                </a14:m>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，即除了终止状态，对于每个状态，智能体更倾向于向上移动一个方格而非向右一个方格。在这样初始策略下，</a:t>
                </a:r>
                <a:r>
                  <a:rPr kumimoji="0" lang="en-US"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Q</a:t>
                </a:r>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学习执行过程如图</a:t>
                </a:r>
                <a:r>
                  <a:rPr kumimoji="0" lang="en-US"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6.12</a:t>
                </a:r>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所示，可见即使在</a:t>
                </a:r>
                <a:r>
                  <a:rPr kumimoji="0" lang="en-US"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Q</a:t>
                </a:r>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学习算法收敛以后，所得到的策略仍然不能使得机器人抵达目标状态</a:t>
                </a:r>
                <a14:m>
                  <m:oMath xmlns:m="http://schemas.openxmlformats.org/officeDocument/2006/math">
                    <m:sSub>
                      <m:sSubPr>
                        <m:ctrlPr>
                          <a:rPr kumimoji="0" lang="zh-CN" altLang="zh-CN" sz="14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𝑠</m:t>
                        </m:r>
                      </m:e>
                      <m:sub>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9</m:t>
                        </m:r>
                      </m:sub>
                    </m:sSub>
                  </m:oMath>
                </a14:m>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，而是沿着轨迹</a:t>
                </a:r>
                <a14:m>
                  <m:oMath xmlns:m="http://schemas.openxmlformats.org/officeDocument/2006/math">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sSub>
                      <m:sSubPr>
                        <m:ctrlPr>
                          <a:rPr kumimoji="0" lang="zh-CN" altLang="zh-CN" sz="14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𝑠</m:t>
                        </m:r>
                      </m:e>
                      <m:sub>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1</m:t>
                        </m:r>
                      </m:sub>
                    </m:sSub>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sSub>
                      <m:sSubPr>
                        <m:ctrlPr>
                          <a:rPr kumimoji="0" lang="zh-CN" altLang="zh-CN" sz="14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𝑠</m:t>
                        </m:r>
                      </m:e>
                      <m:sub>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4</m:t>
                        </m:r>
                      </m:sub>
                    </m:sSub>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sSub>
                      <m:sSubPr>
                        <m:ctrlPr>
                          <a:rPr kumimoji="0" lang="zh-CN" altLang="zh-CN" sz="14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𝑠</m:t>
                        </m:r>
                      </m:e>
                      <m:sub>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7</m:t>
                        </m:r>
                      </m:sub>
                    </m:sSub>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sSub>
                      <m:sSubPr>
                        <m:ctrlPr>
                          <a:rPr kumimoji="0" lang="zh-CN" altLang="zh-CN" sz="14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𝑠</m:t>
                        </m:r>
                      </m:e>
                      <m:sub>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𝑑</m:t>
                        </m:r>
                      </m:sub>
                    </m:sSub>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oMath>
                </a14:m>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导致机器人被损坏。</a:t>
                </a:r>
              </a:p>
              <a:p>
                <a:pPr marL="0" marR="0" lvl="0" indent="266700" algn="just" defTabSz="914400" rtl="0" eaLnBrk="1" fontAlgn="auto" latinLnBrk="0" hangingPunct="1">
                  <a:lnSpc>
                    <a:spcPct val="200000"/>
                  </a:lnSpc>
                  <a:spcBef>
                    <a:spcPts val="0"/>
                  </a:spcBef>
                  <a:spcAft>
                    <a:spcPts val="0"/>
                  </a:spcAft>
                  <a:buClrTx/>
                  <a:buSzTx/>
                  <a:buFontTx/>
                  <a:buNone/>
                  <a:tabLst/>
                  <a:defRPr/>
                </a:pPr>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图</a:t>
                </a:r>
                <a:r>
                  <a:rPr kumimoji="0" lang="en-US"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6.12</a:t>
                </a:r>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中问题出现的原因概括来说就是</a:t>
                </a:r>
                <a14:m>
                  <m:oMath xmlns:m="http://schemas.openxmlformats.org/officeDocument/2006/math">
                    <m:sSub>
                      <m:sSubPr>
                        <m:ctrlPr>
                          <a:rPr kumimoji="0" lang="zh-CN" altLang="zh-CN" sz="14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𝑞</m:t>
                        </m:r>
                      </m:e>
                      <m:sub>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𝜋</m:t>
                        </m:r>
                      </m:sub>
                    </m:sSub>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r>
                      <a:rPr kumimoji="0" lang="zh-CN" altLang="zh-CN" sz="14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右</m:t>
                    </m:r>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oMath>
                </a14:m>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的初始值太小，导致机器人被损坏产生的</a:t>
                </a:r>
                <a14:m>
                  <m:oMath xmlns:m="http://schemas.openxmlformats.org/officeDocument/2006/math">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−1</m:t>
                    </m:r>
                  </m:oMath>
                </a14:m>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奖励不足以推动智能体来改变策略。既然外部刺激不足以使机器人尝试新的策略，那么不妨从内部入手为智能体改变固有策略来添加一个探索的动力。</a:t>
                </a:r>
              </a:p>
            </p:txBody>
          </p:sp>
        </mc:Choice>
        <mc:Fallback xmlns="">
          <p:sp>
            <p:nvSpPr>
              <p:cNvPr id="7" name="矩形 6">
                <a:extLst>
                  <a:ext uri="{FF2B5EF4-FFF2-40B4-BE49-F238E27FC236}">
                    <a16:creationId xmlns:a16="http://schemas.microsoft.com/office/drawing/2014/main" id="{793DA1FE-1575-4100-B56A-FA09754B4424}"/>
                  </a:ext>
                </a:extLst>
              </p:cNvPr>
              <p:cNvSpPr>
                <a:spLocks noRot="1" noChangeAspect="1" noMove="1" noResize="1" noEditPoints="1" noAdjustHandles="1" noChangeArrowheads="1" noChangeShapeType="1" noTextEdit="1"/>
              </p:cNvSpPr>
              <p:nvPr/>
            </p:nvSpPr>
            <p:spPr>
              <a:xfrm>
                <a:off x="335263" y="1970312"/>
                <a:ext cx="5535654" cy="3906326"/>
              </a:xfrm>
              <a:prstGeom prst="rect">
                <a:avLst/>
              </a:prstGeom>
              <a:blipFill>
                <a:blip r:embed="rId4"/>
                <a:stretch>
                  <a:fillRect l="-330" r="-330" b="-78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537434053"/>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583380" y="726948"/>
            <a:ext cx="7464387" cy="497934"/>
            <a:chOff x="4099943" y="2819853"/>
            <a:chExt cx="2570275" cy="497934"/>
          </a:xfrm>
        </p:grpSpPr>
        <p:sp>
          <p:nvSpPr>
            <p:cNvPr id="4" name="平行四边形 3"/>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5" name="平行四边形 4"/>
            <p:cNvSpPr/>
            <p:nvPr/>
          </p:nvSpPr>
          <p:spPr bwMode="auto">
            <a:xfrm>
              <a:off x="4122533" y="2819853"/>
              <a:ext cx="2547685"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6" name="矩形 5"/>
            <p:cNvSpPr/>
            <p:nvPr/>
          </p:nvSpPr>
          <p:spPr>
            <a:xfrm>
              <a:off x="4216534" y="2853798"/>
              <a:ext cx="2359684" cy="40011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prstClr val="black">
                      <a:lumMod val="95000"/>
                      <a:lumOff val="5000"/>
                    </a:prstClr>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策略评估：</a:t>
              </a:r>
              <a:r>
                <a:rPr kumimoji="0" lang="zh-CN" altLang="en-US" sz="2000" b="0" i="0" u="none" strike="noStrike" kern="1200" cap="none" spc="0" normalizeH="0" baseline="0" noProof="0" dirty="0">
                  <a:ln>
                    <a:noFill/>
                  </a:ln>
                  <a:solidFill>
                    <a:srgbClr val="0070C0"/>
                  </a:solidFill>
                  <a:effectLst/>
                  <a:uLnTx/>
                  <a:uFillTx/>
                  <a:latin typeface="Times New Roman" panose="02020603050405020304" pitchFamily="18" charset="0"/>
                  <a:ea typeface="黑体" panose="02010609060101010101" pitchFamily="49" charset="-122"/>
                  <a:cs typeface="Times New Roman" panose="02020603050405020304" pitchFamily="18" charset="0"/>
                </a:rPr>
                <a:t>探索与利用</a:t>
              </a:r>
            </a:p>
          </p:txBody>
        </p:sp>
      </p:grpSp>
      <p:sp>
        <p:nvSpPr>
          <p:cNvPr id="23" name="矩形 22">
            <a:extLst>
              <a:ext uri="{FF2B5EF4-FFF2-40B4-BE49-F238E27FC236}">
                <a16:creationId xmlns:a16="http://schemas.microsoft.com/office/drawing/2014/main" id="{6F77A2E9-3941-4386-A0DF-CDEBD25143F3}"/>
              </a:ext>
            </a:extLst>
          </p:cNvPr>
          <p:cNvSpPr/>
          <p:nvPr/>
        </p:nvSpPr>
        <p:spPr>
          <a:xfrm>
            <a:off x="852473" y="129010"/>
            <a:ext cx="2441694"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二、基于价值的强化学习</a:t>
            </a:r>
          </a:p>
        </p:txBody>
      </p:sp>
      <p:sp>
        <p:nvSpPr>
          <p:cNvPr id="9" name="矩形 8">
            <a:extLst>
              <a:ext uri="{FF2B5EF4-FFF2-40B4-BE49-F238E27FC236}">
                <a16:creationId xmlns:a16="http://schemas.microsoft.com/office/drawing/2014/main" id="{6862E26F-D571-49A7-82A3-14A8058C3E5E}"/>
              </a:ext>
            </a:extLst>
          </p:cNvPr>
          <p:cNvSpPr/>
          <p:nvPr/>
        </p:nvSpPr>
        <p:spPr>
          <a:xfrm>
            <a:off x="2168635" y="3246127"/>
            <a:ext cx="4922044" cy="83099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br>
              <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br>
            <a:endPar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7BFB403D-453C-4EDB-B0A7-B033DA383810}"/>
                  </a:ext>
                </a:extLst>
              </p:cNvPr>
              <p:cNvSpPr txBox="1"/>
              <p:nvPr/>
            </p:nvSpPr>
            <p:spPr>
              <a:xfrm>
                <a:off x="4763443" y="1224882"/>
                <a:ext cx="4654472" cy="1061829"/>
              </a:xfrm>
              <a:prstGeom prst="rect">
                <a:avLst/>
              </a:prstGeom>
              <a:solidFill>
                <a:srgbClr val="FFFF00"/>
              </a:solidFill>
            </p:spPr>
            <p:txBody>
              <a:bodyPr wrap="square" rtlCol="0">
                <a:spAutoFit/>
              </a:bodyPr>
              <a:lstStyle>
                <a:defPPr>
                  <a:defRPr lang="zh-CN"/>
                </a:defPPr>
                <a:lvl1pPr>
                  <a:defRPr sz="2400" b="1">
                    <a:ea typeface="黑体" pitchFamily="49" charset="-122"/>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𝜖</m:t>
                    </m:r>
                  </m:oMath>
                </a14:m>
                <a:r>
                  <a:rPr kumimoji="0" lang="zh-CN"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黑体" pitchFamily="49" charset="-122"/>
                    <a:cs typeface="Times New Roman" panose="02020603050405020304" pitchFamily="18" charset="0"/>
                  </a:rPr>
                  <a:t>贪心（</a:t>
                </a:r>
                <a14:m>
                  <m:oMath xmlns:m="http://schemas.openxmlformats.org/officeDocument/2006/math">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𝜖</m:t>
                    </m:r>
                  </m:oMath>
                </a14:m>
                <a:r>
                  <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黑体" pitchFamily="49" charset="-122"/>
                    <a:cs typeface="Times New Roman" panose="02020603050405020304" pitchFamily="18" charset="0"/>
                  </a:rPr>
                  <a:t>-greedy</a:t>
                </a:r>
                <a:r>
                  <a:rPr kumimoji="0" lang="zh-CN"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黑体" pitchFamily="49" charset="-122"/>
                    <a:cs typeface="Times New Roman" panose="02020603050405020304" pitchFamily="18" charset="0"/>
                  </a:rPr>
                  <a:t>）策略</a:t>
                </a:r>
                <a:endPar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黑体" pitchFamily="49"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𝜖</m:t>
                      </m:r>
                      <m:r>
                        <m:rPr>
                          <m:nor/>
                        </m:rPr>
                        <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黑体" pitchFamily="49" charset="-122"/>
                          <a:cs typeface="Times New Roman" panose="02020603050405020304" pitchFamily="18" charset="0"/>
                        </a:rPr>
                        <m:t>−</m:t>
                      </m:r>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𝑔𝑟𝑒𝑒𝑑</m:t>
                      </m:r>
                      <m:sSub>
                        <m:sSubPr>
                          <m:ctrlP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𝑦</m:t>
                          </m:r>
                        </m:e>
                        <m:sub>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𝜋</m:t>
                          </m:r>
                        </m:sub>
                      </m:sSub>
                      <m:d>
                        <m:dPr>
                          <m:ctrlP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ctrlPr>
                        </m:dPr>
                        <m:e>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𝑠</m:t>
                          </m:r>
                        </m:e>
                      </m:d>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m:t>
                      </m:r>
                      <m:d>
                        <m:dPr>
                          <m:begChr m:val="{"/>
                          <m:endChr m:val=""/>
                          <m:ctrlP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ctrlPr>
                        </m:dPr>
                        <m:e>
                          <m:eqArr>
                            <m:eqArrPr>
                              <m:ctrlP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ctrlPr>
                            </m:eqArrPr>
                            <m:e>
                              <m:sSub>
                                <m:sSubPr>
                                  <m:ctrlP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m:rPr>
                                      <m:sty m:val="p"/>
                                    </m:rPr>
                                    <a:rPr kumimoji="0" lang="en-US" altLang="zh-CN" sz="1600" b="0" i="0" u="none" strike="noStrike" kern="1200" cap="none" spc="0" normalizeH="0" baseline="0" noProof="0">
                                      <a:ln>
                                        <a:noFill/>
                                      </a:ln>
                                      <a:solidFill>
                                        <a:prstClr val="black"/>
                                      </a:solidFill>
                                      <a:effectLst/>
                                      <a:uLnTx/>
                                      <a:uFillTx/>
                                      <a:latin typeface="Cambria Math" panose="02040503050406030204" pitchFamily="18" charset="0"/>
                                      <a:cs typeface="+mn-cs"/>
                                    </a:rPr>
                                    <m:t>argmax</m:t>
                                  </m:r>
                                </m:e>
                                <m:sub>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𝑎</m:t>
                                  </m:r>
                                </m:sub>
                              </m:sSub>
                              <m:sSub>
                                <m:sSubPr>
                                  <m:ctrlP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𝑞</m:t>
                                  </m:r>
                                </m:e>
                                <m:sub>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𝜋</m:t>
                                  </m:r>
                                </m:sub>
                              </m:sSub>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𝑠</m:t>
                              </m:r>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𝑎</m:t>
                              </m:r>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m:t>
                              </m:r>
                            </m:e>
                            <m:e>
                              <m:r>
                                <a:rPr kumimoji="0" lang="zh-CN" altLang="en-US" sz="1600" b="0" i="1" u="none" strike="noStrike" kern="1200" cap="none" spc="0" normalizeH="0" baseline="0" noProof="0">
                                  <a:ln>
                                    <a:noFill/>
                                  </a:ln>
                                  <a:solidFill>
                                    <a:prstClr val="black"/>
                                  </a:solidFill>
                                  <a:effectLst/>
                                  <a:uLnTx/>
                                  <a:uFillTx/>
                                  <a:latin typeface="Cambria Math" panose="02040503050406030204" pitchFamily="18" charset="0"/>
                                  <a:cs typeface="+mn-cs"/>
                                </a:rPr>
                                <m:t>随机的</m:t>
                              </m:r>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𝑎</m:t>
                              </m:r>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𝐴</m:t>
                              </m:r>
                            </m:e>
                          </m:eqArr>
                          <m:m>
                            <m:mPr>
                              <m:mcs>
                                <m:mc>
                                  <m:mcPr>
                                    <m:count m:val="1"/>
                                    <m:mcJc m:val="center"/>
                                  </m:mcPr>
                                </m:mc>
                              </m:mcs>
                              <m:ctrlP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ctrlPr>
                            </m:mPr>
                            <m:mr>
                              <m:e>
                                <m:r>
                                  <m:rPr>
                                    <m:brk m:alnAt="7"/>
                                  </m:rP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  </m:t>
                                </m:r>
                                <m:r>
                                  <m:rPr>
                                    <m:brk m:alnAt="7"/>
                                  </m:rPr>
                                  <a:rPr kumimoji="0" lang="zh-CN" altLang="en-US" sz="1600" b="0" i="1" u="none" strike="noStrike" kern="1200" cap="none" spc="0" normalizeH="0" baseline="0" noProof="0">
                                    <a:ln>
                                      <a:noFill/>
                                    </a:ln>
                                    <a:solidFill>
                                      <a:prstClr val="black"/>
                                    </a:solidFill>
                                    <a:effectLst/>
                                    <a:uLnTx/>
                                    <a:uFillTx/>
                                    <a:latin typeface="Cambria Math" panose="02040503050406030204" pitchFamily="18" charset="0"/>
                                    <a:cs typeface="+mn-cs"/>
                                  </a:rPr>
                                  <m:t>以</m:t>
                                </m:r>
                                <m:r>
                                  <m:rPr>
                                    <m:brk m:alnAt="7"/>
                                  </m:rP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1</m:t>
                                </m:r>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𝜖</m:t>
                                </m:r>
                                <m:r>
                                  <a:rPr kumimoji="0" lang="zh-CN" altLang="en-US" sz="1600" b="0" i="1" u="none" strike="noStrike" kern="1200" cap="none" spc="0" normalizeH="0" baseline="0" noProof="0">
                                    <a:ln>
                                      <a:noFill/>
                                    </a:ln>
                                    <a:solidFill>
                                      <a:prstClr val="black"/>
                                    </a:solidFill>
                                    <a:effectLst/>
                                    <a:uLnTx/>
                                    <a:uFillTx/>
                                    <a:latin typeface="Cambria Math" panose="02040503050406030204" pitchFamily="18" charset="0"/>
                                    <a:cs typeface="+mn-cs"/>
                                  </a:rPr>
                                  <m:t>的概率</m:t>
                                </m:r>
                              </m:e>
                            </m:mr>
                            <m:mr>
                              <m:e>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  </m:t>
                                </m:r>
                                <m:r>
                                  <a:rPr kumimoji="0" lang="zh-CN" altLang="en-US" sz="1600" b="0" i="1" u="none" strike="noStrike" kern="1200" cap="none" spc="0" normalizeH="0" baseline="0" noProof="0">
                                    <a:ln>
                                      <a:noFill/>
                                    </a:ln>
                                    <a:solidFill>
                                      <a:prstClr val="black"/>
                                    </a:solidFill>
                                    <a:effectLst/>
                                    <a:uLnTx/>
                                    <a:uFillTx/>
                                    <a:latin typeface="Cambria Math" panose="02040503050406030204" pitchFamily="18" charset="0"/>
                                    <a:cs typeface="+mn-cs"/>
                                  </a:rPr>
                                  <m:t>以</m:t>
                                </m:r>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𝜖</m:t>
                                </m:r>
                                <m:r>
                                  <a:rPr kumimoji="0" lang="zh-CN" altLang="en-US" sz="1600" b="0" i="1" u="none" strike="noStrike" kern="1200" cap="none" spc="0" normalizeH="0" baseline="0" noProof="0">
                                    <a:ln>
                                      <a:noFill/>
                                    </a:ln>
                                    <a:solidFill>
                                      <a:prstClr val="black"/>
                                    </a:solidFill>
                                    <a:effectLst/>
                                    <a:uLnTx/>
                                    <a:uFillTx/>
                                    <a:latin typeface="Cambria Math" panose="02040503050406030204" pitchFamily="18" charset="0"/>
                                    <a:cs typeface="+mn-cs"/>
                                  </a:rPr>
                                  <m:t>的概率</m:t>
                                </m:r>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        </m:t>
                                </m:r>
                              </m:e>
                            </m:mr>
                          </m:m>
                        </m:e>
                      </m:d>
                    </m:oMath>
                  </m:oMathPara>
                </a14:m>
                <a:endPar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黑体" pitchFamily="49" charset="-122"/>
                  <a:cs typeface="Times New Roman" panose="02020603050405020304" pitchFamily="18" charset="0"/>
                </a:endParaRPr>
              </a:p>
            </p:txBody>
          </p:sp>
        </mc:Choice>
        <mc:Fallback xmlns="">
          <p:sp>
            <p:nvSpPr>
              <p:cNvPr id="10" name="文本框 9">
                <a:extLst>
                  <a:ext uri="{FF2B5EF4-FFF2-40B4-BE49-F238E27FC236}">
                    <a16:creationId xmlns:a16="http://schemas.microsoft.com/office/drawing/2014/main" id="{7BFB403D-453C-4EDB-B0A7-B033DA383810}"/>
                  </a:ext>
                </a:extLst>
              </p:cNvPr>
              <p:cNvSpPr txBox="1">
                <a:spLocks noRot="1" noChangeAspect="1" noMove="1" noResize="1" noEditPoints="1" noAdjustHandles="1" noChangeArrowheads="1" noChangeShapeType="1" noTextEdit="1"/>
              </p:cNvSpPr>
              <p:nvPr/>
            </p:nvSpPr>
            <p:spPr>
              <a:xfrm>
                <a:off x="4763443" y="1224882"/>
                <a:ext cx="4654472" cy="1061829"/>
              </a:xfrm>
              <a:prstGeom prst="rect">
                <a:avLst/>
              </a:prstGeom>
              <a:blipFill>
                <a:blip r:embed="rId3"/>
                <a:stretch>
                  <a:fillRect t="-2299" b="-172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文本框 12">
                <a:extLst>
                  <a:ext uri="{FF2B5EF4-FFF2-40B4-BE49-F238E27FC236}">
                    <a16:creationId xmlns:a16="http://schemas.microsoft.com/office/drawing/2014/main" id="{C9709322-CBFE-41F8-8440-DC71B46AFA38}"/>
                  </a:ext>
                </a:extLst>
              </p:cNvPr>
              <p:cNvSpPr txBox="1"/>
              <p:nvPr/>
            </p:nvSpPr>
            <p:spPr>
              <a:xfrm>
                <a:off x="1872908" y="2374519"/>
                <a:ext cx="7196923" cy="3201454"/>
              </a:xfrm>
              <a:prstGeom prst="rect">
                <a:avLst/>
              </a:prstGeom>
              <a:noFill/>
              <a:ln>
                <a:solidFill>
                  <a:schemeClr val="tx1"/>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初始化</a:t>
                </a:r>
                <a14:m>
                  <m:oMath xmlns:m="http://schemas.openxmlformats.org/officeDocument/2006/math">
                    <m:sSub>
                      <m:sSubPr>
                        <m:ctrlPr>
                          <a:rPr kumimoji="0" lang="en-US" altLang="zh-CN" sz="1600" b="1" i="1" u="none" strike="noStrike" kern="1200" cap="none" spc="0" normalizeH="0" baseline="0" noProof="0">
                            <a:ln>
                              <a:noFill/>
                            </a:ln>
                            <a:solidFill>
                              <a:prstClr val="black"/>
                            </a:solidFill>
                            <a:effectLst/>
                            <a:uLnTx/>
                            <a:uFillTx/>
                            <a:latin typeface="Cambria Math" panose="02040503050406030204" pitchFamily="18" charset="0"/>
                            <a:ea typeface="黑体" pitchFamily="49" charset="-122"/>
                            <a:cs typeface="+mn-cs"/>
                          </a:rPr>
                        </m:ctrlPr>
                      </m:sSubPr>
                      <m:e>
                        <m:r>
                          <a:rPr kumimoji="0" lang="en-US" altLang="zh-CN" sz="1600" b="1" i="1" u="none" strike="noStrike" kern="1200" cap="none" spc="0" normalizeH="0" baseline="0" noProof="0">
                            <a:ln>
                              <a:noFill/>
                            </a:ln>
                            <a:solidFill>
                              <a:prstClr val="black"/>
                            </a:solidFill>
                            <a:effectLst/>
                            <a:uLnTx/>
                            <a:uFillTx/>
                            <a:latin typeface="Cambria Math" panose="02040503050406030204" pitchFamily="18" charset="0"/>
                            <a:ea typeface="黑体" pitchFamily="49" charset="-122"/>
                            <a:cs typeface="+mn-cs"/>
                          </a:rPr>
                          <m:t>𝒒</m:t>
                        </m:r>
                      </m:e>
                      <m:sub>
                        <m:r>
                          <a:rPr kumimoji="0" lang="en-US" altLang="zh-CN" sz="1600" b="1" i="1" u="none" strike="noStrike" kern="1200" cap="none" spc="0" normalizeH="0" baseline="0" noProof="0">
                            <a:ln>
                              <a:noFill/>
                            </a:ln>
                            <a:solidFill>
                              <a:prstClr val="black"/>
                            </a:solidFill>
                            <a:effectLst/>
                            <a:uLnTx/>
                            <a:uFillTx/>
                            <a:latin typeface="Cambria Math" panose="02040503050406030204" pitchFamily="18" charset="0"/>
                            <a:ea typeface="黑体" pitchFamily="49" charset="-122"/>
                            <a:cs typeface="+mn-cs"/>
                          </a:rPr>
                          <m:t>𝝅</m:t>
                        </m:r>
                      </m:sub>
                    </m:sSub>
                  </m:oMath>
                </a14:m>
                <a:r>
                  <a:rPr kumimoji="0" lang="zh-CN" altLang="en-US" sz="1600" b="1"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函数</a:t>
                </a:r>
                <a:endParaRPr kumimoji="0" lang="en-US" altLang="zh-CN" sz="1600" b="1"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循环</a:t>
                </a:r>
                <a:endParaRPr kumimoji="0" lang="en-US" altLang="zh-CN" sz="1600" b="1"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        </a:t>
                </a:r>
                <a:r>
                  <a:rPr kumimoji="0" lang="zh-CN" altLang="en-US" sz="1600" b="1"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初始化</a:t>
                </a:r>
                <a:r>
                  <a:rPr kumimoji="0" lang="en-US" altLang="zh-CN" sz="1600" b="1"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        </a:t>
                </a:r>
                <a:r>
                  <a:rPr kumimoji="0" lang="zh-CN" altLang="en-US" sz="1600" b="1"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循环</a:t>
                </a:r>
                <a:endParaRPr kumimoji="0" lang="en-US" altLang="zh-CN" sz="1600" b="1"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srgbClr val="FF0000"/>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srgbClr val="FF0000"/>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               </a:t>
                </a:r>
                <a14:m>
                  <m:oMath xmlns:m="http://schemas.openxmlformats.org/officeDocument/2006/math">
                    <m:r>
                      <a:rPr kumimoji="0" lang="en-US" altLang="zh-CN" sz="1800" b="1" i="1" u="none" strike="noStrike" kern="1200" cap="none" spc="0" normalizeH="0" baseline="0" noProof="0" dirty="0" smtClean="0">
                        <a:ln>
                          <a:noFill/>
                        </a:ln>
                        <a:solidFill>
                          <a:srgbClr val="FF0000"/>
                        </a:solidFill>
                        <a:effectLst/>
                        <a:uLnTx/>
                        <a:uFillTx/>
                        <a:latin typeface="Cambria Math" panose="02040503050406030204" pitchFamily="18" charset="0"/>
                        <a:ea typeface="黑体" pitchFamily="49" charset="-122"/>
                        <a:cs typeface="+mn-cs"/>
                      </a:rPr>
                      <m:t>𝒂</m:t>
                    </m:r>
                    <m:r>
                      <a:rPr kumimoji="0" lang="en-US" altLang="zh-CN" sz="1800" b="1" i="1" u="none" strike="noStrike" kern="1200" cap="none" spc="0" normalizeH="0" baseline="0" noProof="0" dirty="0" smtClean="0">
                        <a:ln>
                          <a:noFill/>
                        </a:ln>
                        <a:solidFill>
                          <a:srgbClr val="FF0000"/>
                        </a:solidFill>
                        <a:effectLst/>
                        <a:uLnTx/>
                        <a:uFillTx/>
                        <a:latin typeface="Cambria Math" panose="02040503050406030204" pitchFamily="18" charset="0"/>
                        <a:ea typeface="黑体" pitchFamily="49" charset="-122"/>
                        <a:cs typeface="+mn-cs"/>
                      </a:rPr>
                      <m:t>=</m:t>
                    </m:r>
                    <m:sSub>
                      <m:sSubPr>
                        <m:ctrlPr>
                          <a:rPr kumimoji="0" lang="en-US" altLang="zh-CN" sz="1800" b="1" i="1" u="none" strike="noStrike" kern="1200" cap="none" spc="0" normalizeH="0" baseline="0" noProof="0" dirty="0" smtClean="0">
                            <a:ln>
                              <a:noFill/>
                            </a:ln>
                            <a:solidFill>
                              <a:srgbClr val="FF0000"/>
                            </a:solidFill>
                            <a:effectLst/>
                            <a:uLnTx/>
                            <a:uFillTx/>
                            <a:latin typeface="Cambria Math" panose="02040503050406030204" pitchFamily="18" charset="0"/>
                            <a:ea typeface="黑体" pitchFamily="49" charset="-122"/>
                            <a:cs typeface="+mn-cs"/>
                          </a:rPr>
                        </m:ctrlPr>
                      </m:sSubPr>
                      <m:e>
                        <m:r>
                          <a:rPr kumimoji="0" lang="en-US" altLang="zh-CN" sz="1800" b="1" i="0" u="none" strike="noStrike" kern="1200" cap="none" spc="0" normalizeH="0" baseline="0" noProof="0" dirty="0" smtClean="0">
                            <a:ln>
                              <a:noFill/>
                            </a:ln>
                            <a:solidFill>
                              <a:srgbClr val="FF0000"/>
                            </a:solidFill>
                            <a:effectLst/>
                            <a:uLnTx/>
                            <a:uFillTx/>
                            <a:latin typeface="Cambria Math" panose="02040503050406030204" pitchFamily="18" charset="0"/>
                            <a:ea typeface="黑体" pitchFamily="49" charset="-122"/>
                            <a:cs typeface="+mn-cs"/>
                          </a:rPr>
                          <m:t>𝐚𝐫𝐠𝐦𝐚𝐱</m:t>
                        </m:r>
                      </m:e>
                      <m:sub>
                        <m:sSup>
                          <m:sSupPr>
                            <m:ctrlPr>
                              <a:rPr kumimoji="0" lang="en-US" altLang="zh-CN" sz="1800" b="1" i="1" u="none" strike="noStrike" kern="1200" cap="none" spc="0" normalizeH="0" baseline="0" noProof="0" dirty="0" smtClean="0">
                                <a:ln>
                                  <a:noFill/>
                                </a:ln>
                                <a:solidFill>
                                  <a:srgbClr val="FF0000"/>
                                </a:solidFill>
                                <a:effectLst/>
                                <a:uLnTx/>
                                <a:uFillTx/>
                                <a:latin typeface="Cambria Math" panose="02040503050406030204" pitchFamily="18" charset="0"/>
                                <a:ea typeface="黑体" pitchFamily="49" charset="-122"/>
                                <a:cs typeface="+mn-cs"/>
                              </a:rPr>
                            </m:ctrlPr>
                          </m:sSupPr>
                          <m:e>
                            <m:r>
                              <a:rPr kumimoji="0" lang="en-US" altLang="zh-CN" sz="1800" b="1" i="1" u="none" strike="noStrike" kern="1200" cap="none" spc="0" normalizeH="0" baseline="0" noProof="0" dirty="0" smtClean="0">
                                <a:ln>
                                  <a:noFill/>
                                </a:ln>
                                <a:solidFill>
                                  <a:srgbClr val="FF0000"/>
                                </a:solidFill>
                                <a:effectLst/>
                                <a:uLnTx/>
                                <a:uFillTx/>
                                <a:latin typeface="Cambria Math" panose="02040503050406030204" pitchFamily="18" charset="0"/>
                                <a:ea typeface="黑体" pitchFamily="49" charset="-122"/>
                                <a:cs typeface="+mn-cs"/>
                              </a:rPr>
                              <m:t>𝒂</m:t>
                            </m:r>
                          </m:e>
                          <m:sup>
                            <m:r>
                              <a:rPr kumimoji="0" lang="en-US" altLang="zh-CN" sz="1800" b="1" i="1" u="none" strike="noStrike" kern="1200" cap="none" spc="0" normalizeH="0" baseline="0" noProof="0" dirty="0" smtClean="0">
                                <a:ln>
                                  <a:noFill/>
                                </a:ln>
                                <a:solidFill>
                                  <a:srgbClr val="FF0000"/>
                                </a:solidFill>
                                <a:effectLst/>
                                <a:uLnTx/>
                                <a:uFillTx/>
                                <a:latin typeface="Cambria Math" panose="02040503050406030204" pitchFamily="18" charset="0"/>
                                <a:ea typeface="黑体" pitchFamily="49" charset="-122"/>
                                <a:cs typeface="+mn-cs"/>
                              </a:rPr>
                              <m:t>′</m:t>
                            </m:r>
                          </m:sup>
                        </m:sSup>
                      </m:sub>
                    </m:sSub>
                    <m:sSub>
                      <m:sSubPr>
                        <m:ctrlPr>
                          <a:rPr kumimoji="0" lang="en-US" altLang="zh-CN" sz="1800" b="1" i="1" u="none" strike="noStrike" kern="1200" cap="none" spc="0" normalizeH="0" baseline="0" noProof="0" dirty="0" smtClean="0">
                            <a:ln>
                              <a:noFill/>
                            </a:ln>
                            <a:solidFill>
                              <a:srgbClr val="FF0000"/>
                            </a:solidFill>
                            <a:effectLst/>
                            <a:uLnTx/>
                            <a:uFillTx/>
                            <a:latin typeface="Cambria Math" panose="02040503050406030204" pitchFamily="18" charset="0"/>
                            <a:ea typeface="黑体" pitchFamily="49" charset="-122"/>
                            <a:cs typeface="+mn-cs"/>
                          </a:rPr>
                        </m:ctrlPr>
                      </m:sSubPr>
                      <m:e>
                        <m:r>
                          <a:rPr kumimoji="0" lang="en-US" altLang="zh-CN" sz="1800" b="1" i="1" u="none" strike="noStrike" kern="1200" cap="none" spc="0" normalizeH="0" baseline="0" noProof="0" dirty="0" smtClean="0">
                            <a:ln>
                              <a:noFill/>
                            </a:ln>
                            <a:solidFill>
                              <a:srgbClr val="FF0000"/>
                            </a:solidFill>
                            <a:effectLst/>
                            <a:uLnTx/>
                            <a:uFillTx/>
                            <a:latin typeface="Cambria Math" panose="02040503050406030204" pitchFamily="18" charset="0"/>
                            <a:ea typeface="黑体" pitchFamily="49" charset="-122"/>
                            <a:cs typeface="+mn-cs"/>
                          </a:rPr>
                          <m:t>𝒒</m:t>
                        </m:r>
                      </m:e>
                      <m:sub>
                        <m:r>
                          <a:rPr kumimoji="0" lang="en-US" altLang="zh-CN" sz="1800" b="1" i="1" u="none" strike="noStrike" kern="1200" cap="none" spc="0" normalizeH="0" baseline="0" noProof="0" dirty="0" smtClean="0">
                            <a:ln>
                              <a:noFill/>
                            </a:ln>
                            <a:solidFill>
                              <a:srgbClr val="FF0000"/>
                            </a:solidFill>
                            <a:effectLst/>
                            <a:uLnTx/>
                            <a:uFillTx/>
                            <a:latin typeface="Cambria Math" panose="02040503050406030204" pitchFamily="18" charset="0"/>
                            <a:ea typeface="黑体" pitchFamily="49" charset="-122"/>
                            <a:cs typeface="+mn-cs"/>
                          </a:rPr>
                          <m:t>𝝅</m:t>
                        </m:r>
                      </m:sub>
                    </m:sSub>
                    <m:r>
                      <a:rPr kumimoji="0" lang="en-US" altLang="zh-CN" sz="1800" b="1" i="1" u="none" strike="noStrike" kern="1200" cap="none" spc="0" normalizeH="0" baseline="0" noProof="0" dirty="0" smtClean="0">
                        <a:ln>
                          <a:noFill/>
                        </a:ln>
                        <a:solidFill>
                          <a:srgbClr val="FF0000"/>
                        </a:solidFill>
                        <a:effectLst/>
                        <a:uLnTx/>
                        <a:uFillTx/>
                        <a:latin typeface="Cambria Math" panose="02040503050406030204" pitchFamily="18" charset="0"/>
                        <a:ea typeface="黑体" pitchFamily="49" charset="-122"/>
                        <a:cs typeface="+mn-cs"/>
                      </a:rPr>
                      <m:t>(</m:t>
                    </m:r>
                    <m:r>
                      <a:rPr kumimoji="0" lang="en-US" altLang="zh-CN" sz="1800" b="1" i="1" u="none" strike="noStrike" kern="1200" cap="none" spc="0" normalizeH="0" baseline="0" noProof="0" dirty="0" smtClean="0">
                        <a:ln>
                          <a:noFill/>
                        </a:ln>
                        <a:solidFill>
                          <a:srgbClr val="FF0000"/>
                        </a:solidFill>
                        <a:effectLst/>
                        <a:uLnTx/>
                        <a:uFillTx/>
                        <a:latin typeface="Cambria Math" panose="02040503050406030204" pitchFamily="18" charset="0"/>
                        <a:ea typeface="黑体" pitchFamily="49" charset="-122"/>
                        <a:cs typeface="+mn-cs"/>
                      </a:rPr>
                      <m:t>𝒔</m:t>
                    </m:r>
                    <m:r>
                      <a:rPr kumimoji="0" lang="en-US" altLang="zh-CN" sz="1800" b="1" i="1" u="none" strike="noStrike" kern="1200" cap="none" spc="0" normalizeH="0" baseline="0" noProof="0" dirty="0" smtClean="0">
                        <a:ln>
                          <a:noFill/>
                        </a:ln>
                        <a:solidFill>
                          <a:srgbClr val="FF0000"/>
                        </a:solidFill>
                        <a:effectLst/>
                        <a:uLnTx/>
                        <a:uFillTx/>
                        <a:latin typeface="Cambria Math" panose="02040503050406030204" pitchFamily="18" charset="0"/>
                        <a:ea typeface="黑体" pitchFamily="49" charset="-122"/>
                        <a:cs typeface="+mn-cs"/>
                      </a:rPr>
                      <m:t>,</m:t>
                    </m:r>
                    <m:r>
                      <a:rPr kumimoji="0" lang="en-US" altLang="zh-CN" sz="1800" b="1" i="1" u="none" strike="noStrike" kern="1200" cap="none" spc="0" normalizeH="0" baseline="0" noProof="0" dirty="0" smtClean="0">
                        <a:ln>
                          <a:noFill/>
                        </a:ln>
                        <a:solidFill>
                          <a:srgbClr val="FF0000"/>
                        </a:solidFill>
                        <a:effectLst/>
                        <a:uLnTx/>
                        <a:uFillTx/>
                        <a:latin typeface="Cambria Math" panose="02040503050406030204" pitchFamily="18" charset="0"/>
                        <a:ea typeface="黑体" pitchFamily="49" charset="-122"/>
                        <a:cs typeface="+mn-cs"/>
                      </a:rPr>
                      <m:t>𝒂</m:t>
                    </m:r>
                    <m:r>
                      <a:rPr kumimoji="0" lang="en-US" altLang="zh-CN" sz="1800" b="1" i="1" u="none" strike="noStrike" kern="1200" cap="none" spc="0" normalizeH="0" baseline="0" noProof="0" dirty="0" smtClean="0">
                        <a:ln>
                          <a:noFill/>
                        </a:ln>
                        <a:solidFill>
                          <a:srgbClr val="FF0000"/>
                        </a:solidFill>
                        <a:effectLst/>
                        <a:uLnTx/>
                        <a:uFillTx/>
                        <a:latin typeface="Cambria Math" panose="02040503050406030204" pitchFamily="18" charset="0"/>
                        <a:ea typeface="黑体" pitchFamily="49" charset="-122"/>
                        <a:cs typeface="+mn-cs"/>
                      </a:rPr>
                      <m:t>′)</m:t>
                    </m:r>
                  </m:oMath>
                </a14:m>
                <a:endParaRPr kumimoji="0" lang="en-US" altLang="zh-CN" sz="1800" b="1"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srgbClr val="FF0000"/>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srgbClr val="FF0000"/>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               </a:t>
                </a:r>
                <a:r>
                  <a:rPr kumimoji="0" lang="zh-CN" altLang="en-US" sz="1600" b="1" i="0" u="none" strike="noStrike" kern="1200" cap="none" spc="0" normalizeH="0" baseline="0" noProof="0" dirty="0">
                    <a:ln>
                      <a:noFill/>
                    </a:ln>
                    <a:solidFill>
                      <a:srgbClr val="FF0000"/>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执行动作</a:t>
                </a:r>
                <a14:m>
                  <m:oMath xmlns:m="http://schemas.openxmlformats.org/officeDocument/2006/math">
                    <m:r>
                      <a:rPr kumimoji="0" lang="en-US" altLang="zh-CN" sz="1600" b="1" i="1" u="none" strike="noStrike" kern="1200" cap="none" spc="0" normalizeH="0" baseline="0" noProof="0" smtClean="0">
                        <a:ln>
                          <a:noFill/>
                        </a:ln>
                        <a:solidFill>
                          <a:srgbClr val="FF0000"/>
                        </a:solidFill>
                        <a:effectLst/>
                        <a:uLnTx/>
                        <a:uFillTx/>
                        <a:latin typeface="Cambria Math" panose="02040503050406030204" pitchFamily="18" charset="0"/>
                        <a:ea typeface="黑体" pitchFamily="49" charset="-122"/>
                        <a:cs typeface="+mn-cs"/>
                      </a:rPr>
                      <m:t>𝒂</m:t>
                    </m:r>
                  </m:oMath>
                </a14:m>
                <a:r>
                  <a:rPr kumimoji="0" lang="zh-CN" altLang="en-US" sz="1600" b="1" i="0" u="none" strike="noStrike" kern="1200" cap="none" spc="0" normalizeH="0" baseline="0" noProof="0" dirty="0">
                    <a:ln>
                      <a:noFill/>
                    </a:ln>
                    <a:solidFill>
                      <a:srgbClr val="FF0000"/>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，观察奖励</a:t>
                </a:r>
                <a14:m>
                  <m:oMath xmlns:m="http://schemas.openxmlformats.org/officeDocument/2006/math">
                    <m:r>
                      <a:rPr kumimoji="0" lang="en-US" altLang="zh-CN" sz="1600" b="1" i="1" u="none" strike="noStrike" kern="1200" cap="none" spc="0" normalizeH="0" baseline="0" noProof="0" smtClean="0">
                        <a:ln>
                          <a:noFill/>
                        </a:ln>
                        <a:solidFill>
                          <a:srgbClr val="FF0000"/>
                        </a:solidFill>
                        <a:effectLst/>
                        <a:uLnTx/>
                        <a:uFillTx/>
                        <a:latin typeface="Cambria Math" panose="02040503050406030204" pitchFamily="18" charset="0"/>
                        <a:ea typeface="黑体" pitchFamily="49" charset="-122"/>
                        <a:cs typeface="+mn-cs"/>
                      </a:rPr>
                      <m:t>𝑹</m:t>
                    </m:r>
                  </m:oMath>
                </a14:m>
                <a:r>
                  <a:rPr kumimoji="0" lang="zh-CN" altLang="en-US" sz="1600" b="1" i="0" u="none" strike="noStrike" kern="1200" cap="none" spc="0" normalizeH="0" baseline="0" noProof="0" dirty="0">
                    <a:ln>
                      <a:noFill/>
                    </a:ln>
                    <a:solidFill>
                      <a:srgbClr val="FF0000"/>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和下一个状态</a:t>
                </a:r>
                <a14:m>
                  <m:oMath xmlns:m="http://schemas.openxmlformats.org/officeDocument/2006/math">
                    <m:r>
                      <a:rPr kumimoji="0" lang="en-US" altLang="zh-CN" sz="1600" b="1" i="1" u="none" strike="noStrike" kern="1200" cap="none" spc="0" normalizeH="0" baseline="0" noProof="0" smtClean="0">
                        <a:ln>
                          <a:noFill/>
                        </a:ln>
                        <a:solidFill>
                          <a:srgbClr val="FF0000"/>
                        </a:solidFill>
                        <a:effectLst/>
                        <a:uLnTx/>
                        <a:uFillTx/>
                        <a:latin typeface="Cambria Math" panose="02040503050406030204" pitchFamily="18" charset="0"/>
                        <a:ea typeface="黑体" pitchFamily="49" charset="-122"/>
                        <a:cs typeface="+mn-cs"/>
                      </a:rPr>
                      <m:t>𝒔</m:t>
                    </m:r>
                    <m:r>
                      <a:rPr kumimoji="0" lang="en-US" altLang="zh-CN" sz="1600" b="1" i="1" u="none" strike="noStrike" kern="1200" cap="none" spc="0" normalizeH="0" baseline="0" noProof="0" smtClean="0">
                        <a:ln>
                          <a:noFill/>
                        </a:ln>
                        <a:solidFill>
                          <a:srgbClr val="FF0000"/>
                        </a:solidFill>
                        <a:effectLst/>
                        <a:uLnTx/>
                        <a:uFillTx/>
                        <a:latin typeface="Cambria Math" panose="02040503050406030204" pitchFamily="18" charset="0"/>
                        <a:ea typeface="黑体" pitchFamily="49" charset="-122"/>
                        <a:cs typeface="+mn-cs"/>
                      </a:rPr>
                      <m:t>′</m:t>
                    </m:r>
                  </m:oMath>
                </a14:m>
                <a:endParaRPr kumimoji="0" lang="en-US" altLang="zh-CN" sz="1600" b="1" i="0" u="none" strike="noStrike" kern="1200" cap="none" spc="0" normalizeH="0" baseline="0" noProof="0" dirty="0">
                  <a:ln>
                    <a:noFill/>
                  </a:ln>
                  <a:solidFill>
                    <a:srgbClr val="FF0000"/>
                  </a:solidFill>
                  <a:effectLst/>
                  <a:uLnTx/>
                  <a:uFillTx/>
                  <a:latin typeface="Times New Roman" panose="02020603050405020304" pitchFamily="18" charset="0"/>
                  <a:ea typeface="华文楷体" panose="0201060004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srgbClr val="FF0000"/>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                更新</a:t>
                </a:r>
                <a14:m>
                  <m:oMath xmlns:m="http://schemas.openxmlformats.org/officeDocument/2006/math">
                    <m:sSub>
                      <m:sSubPr>
                        <m:ctrlPr>
                          <a:rPr kumimoji="0" lang="en-US" altLang="zh-CN" sz="1600" b="1" i="1" u="none" strike="noStrike" kern="1200" cap="none" spc="0" normalizeH="0" baseline="0" noProof="0" smtClean="0">
                            <a:ln>
                              <a:noFill/>
                            </a:ln>
                            <a:solidFill>
                              <a:srgbClr val="FF0000"/>
                            </a:solidFill>
                            <a:effectLst/>
                            <a:uLnTx/>
                            <a:uFillTx/>
                            <a:latin typeface="Cambria Math" panose="02040503050406030204" pitchFamily="18" charset="0"/>
                            <a:ea typeface="黑体" pitchFamily="49" charset="-122"/>
                            <a:cs typeface="+mn-cs"/>
                          </a:rPr>
                        </m:ctrlPr>
                      </m:sSubPr>
                      <m:e>
                        <m:r>
                          <a:rPr kumimoji="0" lang="en-US" altLang="zh-CN" sz="1600" b="1" i="1" u="none" strike="noStrike" kern="1200" cap="none" spc="0" normalizeH="0" baseline="0" noProof="0" smtClean="0">
                            <a:ln>
                              <a:noFill/>
                            </a:ln>
                            <a:solidFill>
                              <a:srgbClr val="FF0000"/>
                            </a:solidFill>
                            <a:effectLst/>
                            <a:uLnTx/>
                            <a:uFillTx/>
                            <a:latin typeface="Cambria Math" panose="02040503050406030204" pitchFamily="18" charset="0"/>
                            <a:ea typeface="黑体" pitchFamily="49" charset="-122"/>
                            <a:cs typeface="+mn-cs"/>
                          </a:rPr>
                          <m:t>𝒒</m:t>
                        </m:r>
                      </m:e>
                      <m:sub>
                        <m:r>
                          <a:rPr kumimoji="0" lang="en-US" altLang="zh-CN" sz="1600" b="1" i="1" u="none" strike="noStrike" kern="1200" cap="none" spc="0" normalizeH="0" baseline="0" noProof="0" smtClean="0">
                            <a:ln>
                              <a:noFill/>
                            </a:ln>
                            <a:solidFill>
                              <a:srgbClr val="FF0000"/>
                            </a:solidFill>
                            <a:effectLst/>
                            <a:uLnTx/>
                            <a:uFillTx/>
                            <a:latin typeface="Cambria Math" panose="02040503050406030204" pitchFamily="18" charset="0"/>
                            <a:ea typeface="黑体" pitchFamily="49" charset="-122"/>
                            <a:cs typeface="+mn-cs"/>
                          </a:rPr>
                          <m:t>𝝅</m:t>
                        </m:r>
                      </m:sub>
                    </m:sSub>
                    <m:d>
                      <m:dPr>
                        <m:ctrlPr>
                          <a:rPr kumimoji="0" lang="en-US" altLang="zh-CN" sz="1600" b="1" i="1" u="none" strike="noStrike" kern="1200" cap="none" spc="0" normalizeH="0" baseline="0" noProof="0" smtClean="0">
                            <a:ln>
                              <a:noFill/>
                            </a:ln>
                            <a:solidFill>
                              <a:srgbClr val="FF0000"/>
                            </a:solidFill>
                            <a:effectLst/>
                            <a:uLnTx/>
                            <a:uFillTx/>
                            <a:latin typeface="Cambria Math" panose="02040503050406030204" pitchFamily="18" charset="0"/>
                            <a:ea typeface="黑体" pitchFamily="49" charset="-122"/>
                            <a:cs typeface="+mn-cs"/>
                          </a:rPr>
                        </m:ctrlPr>
                      </m:dPr>
                      <m:e>
                        <m:r>
                          <a:rPr kumimoji="0" lang="en-US" altLang="zh-CN" sz="1600" b="1" i="1" u="none" strike="noStrike" kern="1200" cap="none" spc="0" normalizeH="0" baseline="0" noProof="0" smtClean="0">
                            <a:ln>
                              <a:noFill/>
                            </a:ln>
                            <a:solidFill>
                              <a:srgbClr val="FF0000"/>
                            </a:solidFill>
                            <a:effectLst/>
                            <a:uLnTx/>
                            <a:uFillTx/>
                            <a:latin typeface="Cambria Math" panose="02040503050406030204" pitchFamily="18" charset="0"/>
                            <a:ea typeface="黑体" pitchFamily="49" charset="-122"/>
                            <a:cs typeface="+mn-cs"/>
                          </a:rPr>
                          <m:t>𝒔</m:t>
                        </m:r>
                        <m:r>
                          <a:rPr kumimoji="0" lang="en-US" altLang="zh-CN" sz="1600" b="1" i="1" u="none" strike="noStrike" kern="1200" cap="none" spc="0" normalizeH="0" baseline="0" noProof="0" smtClean="0">
                            <a:ln>
                              <a:noFill/>
                            </a:ln>
                            <a:solidFill>
                              <a:srgbClr val="FF0000"/>
                            </a:solidFill>
                            <a:effectLst/>
                            <a:uLnTx/>
                            <a:uFillTx/>
                            <a:latin typeface="Cambria Math" panose="02040503050406030204" pitchFamily="18" charset="0"/>
                            <a:ea typeface="黑体" pitchFamily="49" charset="-122"/>
                            <a:cs typeface="+mn-cs"/>
                          </a:rPr>
                          <m:t>,</m:t>
                        </m:r>
                        <m:r>
                          <a:rPr kumimoji="0" lang="en-US" altLang="zh-CN" sz="1600" b="1" i="1" u="none" strike="noStrike" kern="1200" cap="none" spc="0" normalizeH="0" baseline="0" noProof="0" smtClean="0">
                            <a:ln>
                              <a:noFill/>
                            </a:ln>
                            <a:solidFill>
                              <a:srgbClr val="FF0000"/>
                            </a:solidFill>
                            <a:effectLst/>
                            <a:uLnTx/>
                            <a:uFillTx/>
                            <a:latin typeface="Cambria Math" panose="02040503050406030204" pitchFamily="18" charset="0"/>
                            <a:ea typeface="黑体" pitchFamily="49" charset="-122"/>
                            <a:cs typeface="+mn-cs"/>
                          </a:rPr>
                          <m:t>𝒂</m:t>
                        </m:r>
                      </m:e>
                    </m:d>
                    <m:r>
                      <a:rPr kumimoji="0" lang="en-US" altLang="zh-CN" sz="1600" b="1" i="1" u="none" strike="noStrike" kern="1200" cap="none" spc="0" normalizeH="0" baseline="0" noProof="0" smtClean="0">
                        <a:ln>
                          <a:noFill/>
                        </a:ln>
                        <a:solidFill>
                          <a:srgbClr val="FF0000"/>
                        </a:solidFill>
                        <a:effectLst/>
                        <a:uLnTx/>
                        <a:uFillTx/>
                        <a:latin typeface="Cambria Math" panose="02040503050406030204" pitchFamily="18" charset="0"/>
                        <a:ea typeface="黑体" pitchFamily="49" charset="-122"/>
                        <a:cs typeface="+mn-cs"/>
                      </a:rPr>
                      <m:t>←</m:t>
                    </m:r>
                    <m:sSub>
                      <m:sSubPr>
                        <m:ctrlPr>
                          <a:rPr kumimoji="0" lang="en-US" altLang="zh-CN" sz="1600" b="1" i="1" u="none" strike="noStrike" kern="1200" cap="none" spc="0" normalizeH="0" baseline="0" noProof="0" smtClean="0">
                            <a:ln>
                              <a:noFill/>
                            </a:ln>
                            <a:solidFill>
                              <a:srgbClr val="FF0000"/>
                            </a:solidFill>
                            <a:effectLst/>
                            <a:uLnTx/>
                            <a:uFillTx/>
                            <a:latin typeface="Cambria Math" panose="02040503050406030204" pitchFamily="18" charset="0"/>
                            <a:ea typeface="黑体" pitchFamily="49" charset="-122"/>
                            <a:cs typeface="+mn-cs"/>
                          </a:rPr>
                        </m:ctrlPr>
                      </m:sSubPr>
                      <m:e>
                        <m:r>
                          <a:rPr kumimoji="0" lang="en-US" altLang="zh-CN" sz="1600" b="1" i="1" u="none" strike="noStrike" kern="1200" cap="none" spc="0" normalizeH="0" baseline="0" noProof="0" smtClean="0">
                            <a:ln>
                              <a:noFill/>
                            </a:ln>
                            <a:solidFill>
                              <a:srgbClr val="FF0000"/>
                            </a:solidFill>
                            <a:effectLst/>
                            <a:uLnTx/>
                            <a:uFillTx/>
                            <a:latin typeface="Cambria Math" panose="02040503050406030204" pitchFamily="18" charset="0"/>
                            <a:ea typeface="黑体" pitchFamily="49" charset="-122"/>
                            <a:cs typeface="+mn-cs"/>
                          </a:rPr>
                          <m:t>𝒒</m:t>
                        </m:r>
                      </m:e>
                      <m:sub>
                        <m:r>
                          <a:rPr kumimoji="0" lang="en-US" altLang="zh-CN" sz="1600" b="1" i="1" u="none" strike="noStrike" kern="1200" cap="none" spc="0" normalizeH="0" baseline="0" noProof="0" smtClean="0">
                            <a:ln>
                              <a:noFill/>
                            </a:ln>
                            <a:solidFill>
                              <a:srgbClr val="FF0000"/>
                            </a:solidFill>
                            <a:effectLst/>
                            <a:uLnTx/>
                            <a:uFillTx/>
                            <a:latin typeface="Cambria Math" panose="02040503050406030204" pitchFamily="18" charset="0"/>
                            <a:ea typeface="黑体" pitchFamily="49" charset="-122"/>
                            <a:cs typeface="+mn-cs"/>
                          </a:rPr>
                          <m:t>𝝅</m:t>
                        </m:r>
                      </m:sub>
                    </m:sSub>
                    <m:d>
                      <m:dPr>
                        <m:ctrlPr>
                          <a:rPr kumimoji="0" lang="en-US" altLang="zh-CN" sz="1600" b="1" i="1" u="none" strike="noStrike" kern="1200" cap="none" spc="0" normalizeH="0" baseline="0" noProof="0" smtClean="0">
                            <a:ln>
                              <a:noFill/>
                            </a:ln>
                            <a:solidFill>
                              <a:srgbClr val="FF0000"/>
                            </a:solidFill>
                            <a:effectLst/>
                            <a:uLnTx/>
                            <a:uFillTx/>
                            <a:latin typeface="Cambria Math" panose="02040503050406030204" pitchFamily="18" charset="0"/>
                            <a:ea typeface="黑体" pitchFamily="49" charset="-122"/>
                            <a:cs typeface="+mn-cs"/>
                          </a:rPr>
                        </m:ctrlPr>
                      </m:dPr>
                      <m:e>
                        <m:r>
                          <a:rPr kumimoji="0" lang="en-US" altLang="zh-CN" sz="1600" b="1" i="1" u="none" strike="noStrike" kern="1200" cap="none" spc="0" normalizeH="0" baseline="0" noProof="0" smtClean="0">
                            <a:ln>
                              <a:noFill/>
                            </a:ln>
                            <a:solidFill>
                              <a:srgbClr val="FF0000"/>
                            </a:solidFill>
                            <a:effectLst/>
                            <a:uLnTx/>
                            <a:uFillTx/>
                            <a:latin typeface="Cambria Math" panose="02040503050406030204" pitchFamily="18" charset="0"/>
                            <a:ea typeface="黑体" pitchFamily="49" charset="-122"/>
                            <a:cs typeface="+mn-cs"/>
                          </a:rPr>
                          <m:t>𝒔</m:t>
                        </m:r>
                        <m:r>
                          <a:rPr kumimoji="0" lang="en-US" altLang="zh-CN" sz="1600" b="1" i="1" u="none" strike="noStrike" kern="1200" cap="none" spc="0" normalizeH="0" baseline="0" noProof="0" smtClean="0">
                            <a:ln>
                              <a:noFill/>
                            </a:ln>
                            <a:solidFill>
                              <a:srgbClr val="FF0000"/>
                            </a:solidFill>
                            <a:effectLst/>
                            <a:uLnTx/>
                            <a:uFillTx/>
                            <a:latin typeface="Cambria Math" panose="02040503050406030204" pitchFamily="18" charset="0"/>
                            <a:ea typeface="黑体" pitchFamily="49" charset="-122"/>
                            <a:cs typeface="+mn-cs"/>
                          </a:rPr>
                          <m:t>,</m:t>
                        </m:r>
                        <m:r>
                          <a:rPr kumimoji="0" lang="en-US" altLang="zh-CN" sz="1600" b="1" i="1" u="none" strike="noStrike" kern="1200" cap="none" spc="0" normalizeH="0" baseline="0" noProof="0" smtClean="0">
                            <a:ln>
                              <a:noFill/>
                            </a:ln>
                            <a:solidFill>
                              <a:srgbClr val="FF0000"/>
                            </a:solidFill>
                            <a:effectLst/>
                            <a:uLnTx/>
                            <a:uFillTx/>
                            <a:latin typeface="Cambria Math" panose="02040503050406030204" pitchFamily="18" charset="0"/>
                            <a:ea typeface="黑体" pitchFamily="49" charset="-122"/>
                            <a:cs typeface="+mn-cs"/>
                          </a:rPr>
                          <m:t>𝒂</m:t>
                        </m:r>
                      </m:e>
                    </m:d>
                    <m:r>
                      <a:rPr kumimoji="0" lang="en-US" altLang="zh-CN" sz="1600" b="1" i="1" u="none" strike="noStrike" kern="1200" cap="none" spc="0" normalizeH="0" baseline="0" noProof="0" smtClean="0">
                        <a:ln>
                          <a:noFill/>
                        </a:ln>
                        <a:solidFill>
                          <a:srgbClr val="FF0000"/>
                        </a:solidFill>
                        <a:effectLst/>
                        <a:uLnTx/>
                        <a:uFillTx/>
                        <a:latin typeface="Cambria Math" panose="02040503050406030204" pitchFamily="18" charset="0"/>
                        <a:ea typeface="黑体" pitchFamily="49" charset="-122"/>
                        <a:cs typeface="+mn-cs"/>
                      </a:rPr>
                      <m:t>+</m:t>
                    </m:r>
                    <m:r>
                      <a:rPr kumimoji="0" lang="en-US" altLang="zh-CN" sz="1600" b="1" i="1" u="none" strike="noStrike" kern="1200" cap="none" spc="0" normalizeH="0" baseline="0" noProof="0" smtClean="0">
                        <a:ln>
                          <a:noFill/>
                        </a:ln>
                        <a:solidFill>
                          <a:srgbClr val="FF0000"/>
                        </a:solidFill>
                        <a:effectLst/>
                        <a:uLnTx/>
                        <a:uFillTx/>
                        <a:latin typeface="Cambria Math" panose="02040503050406030204" pitchFamily="18" charset="0"/>
                        <a:ea typeface="黑体" pitchFamily="49" charset="-122"/>
                        <a:cs typeface="+mn-cs"/>
                      </a:rPr>
                      <m:t>𝜶</m:t>
                    </m:r>
                    <m:d>
                      <m:dPr>
                        <m:begChr m:val="["/>
                        <m:endChr m:val="]"/>
                        <m:ctrlPr>
                          <a:rPr kumimoji="0" lang="en-US" altLang="zh-CN" sz="1600" b="1" i="1" u="none" strike="noStrike" kern="1200" cap="none" spc="0" normalizeH="0" baseline="0" noProof="0" smtClean="0">
                            <a:ln>
                              <a:noFill/>
                            </a:ln>
                            <a:solidFill>
                              <a:srgbClr val="FF0000"/>
                            </a:solidFill>
                            <a:effectLst/>
                            <a:uLnTx/>
                            <a:uFillTx/>
                            <a:latin typeface="Cambria Math" panose="02040503050406030204" pitchFamily="18" charset="0"/>
                            <a:ea typeface="黑体" pitchFamily="49" charset="-122"/>
                            <a:cs typeface="+mn-cs"/>
                          </a:rPr>
                        </m:ctrlPr>
                      </m:dPr>
                      <m:e>
                        <m:r>
                          <a:rPr kumimoji="0" lang="en-US" altLang="zh-CN" sz="1600" b="1" i="1" u="none" strike="noStrike" kern="1200" cap="none" spc="0" normalizeH="0" baseline="0" noProof="0" smtClean="0">
                            <a:ln>
                              <a:noFill/>
                            </a:ln>
                            <a:solidFill>
                              <a:srgbClr val="FF0000"/>
                            </a:solidFill>
                            <a:effectLst/>
                            <a:uLnTx/>
                            <a:uFillTx/>
                            <a:latin typeface="Cambria Math" panose="02040503050406030204" pitchFamily="18" charset="0"/>
                            <a:ea typeface="黑体" pitchFamily="49" charset="-122"/>
                            <a:cs typeface="+mn-cs"/>
                          </a:rPr>
                          <m:t>𝑹</m:t>
                        </m:r>
                        <m:r>
                          <a:rPr kumimoji="0" lang="en-US" altLang="zh-CN" sz="1600" b="1" i="1" u="none" strike="noStrike" kern="1200" cap="none" spc="0" normalizeH="0" baseline="0" noProof="0" smtClean="0">
                            <a:ln>
                              <a:noFill/>
                            </a:ln>
                            <a:solidFill>
                              <a:srgbClr val="FF0000"/>
                            </a:solidFill>
                            <a:effectLst/>
                            <a:uLnTx/>
                            <a:uFillTx/>
                            <a:latin typeface="Cambria Math" panose="02040503050406030204" pitchFamily="18" charset="0"/>
                            <a:ea typeface="黑体" pitchFamily="49" charset="-122"/>
                            <a:cs typeface="+mn-cs"/>
                          </a:rPr>
                          <m:t>+</m:t>
                        </m:r>
                        <m:r>
                          <a:rPr kumimoji="0" lang="en-US" altLang="zh-CN" sz="1600" b="1" i="1" u="none" strike="noStrike" kern="1200" cap="none" spc="0" normalizeH="0" baseline="0" noProof="0" smtClean="0">
                            <a:ln>
                              <a:noFill/>
                            </a:ln>
                            <a:solidFill>
                              <a:srgbClr val="FF0000"/>
                            </a:solidFill>
                            <a:effectLst/>
                            <a:uLnTx/>
                            <a:uFillTx/>
                            <a:latin typeface="Cambria Math" panose="02040503050406030204" pitchFamily="18" charset="0"/>
                            <a:ea typeface="黑体" pitchFamily="49" charset="-122"/>
                            <a:cs typeface="+mn-cs"/>
                          </a:rPr>
                          <m:t>𝜸</m:t>
                        </m:r>
                        <m:sSub>
                          <m:sSubPr>
                            <m:ctrlPr>
                              <a:rPr kumimoji="0" lang="en-US" altLang="zh-CN" sz="1600" b="1" i="1" u="none" strike="noStrike" kern="1200" cap="none" spc="0" normalizeH="0" baseline="0" noProof="0" smtClean="0">
                                <a:ln>
                                  <a:noFill/>
                                </a:ln>
                                <a:solidFill>
                                  <a:srgbClr val="FF0000"/>
                                </a:solidFill>
                                <a:effectLst/>
                                <a:uLnTx/>
                                <a:uFillTx/>
                                <a:latin typeface="Cambria Math" panose="02040503050406030204" pitchFamily="18" charset="0"/>
                                <a:ea typeface="黑体" pitchFamily="49" charset="-122"/>
                                <a:cs typeface="+mn-cs"/>
                              </a:rPr>
                            </m:ctrlPr>
                          </m:sSubPr>
                          <m:e>
                            <m:r>
                              <a:rPr kumimoji="0" lang="en-US" altLang="zh-CN" sz="1600" b="1" i="1" u="none" strike="noStrike" kern="1200" cap="none" spc="0" normalizeH="0" baseline="0" noProof="0" smtClean="0">
                                <a:ln>
                                  <a:noFill/>
                                </a:ln>
                                <a:solidFill>
                                  <a:srgbClr val="FF0000"/>
                                </a:solidFill>
                                <a:effectLst/>
                                <a:uLnTx/>
                                <a:uFillTx/>
                                <a:latin typeface="Cambria Math" panose="02040503050406030204" pitchFamily="18" charset="0"/>
                                <a:ea typeface="黑体" pitchFamily="49" charset="-122"/>
                                <a:cs typeface="+mn-cs"/>
                              </a:rPr>
                              <m:t> </m:t>
                            </m:r>
                            <m:limLow>
                              <m:limLowPr>
                                <m:ctrlPr>
                                  <a:rPr kumimoji="0" lang="en-US" altLang="zh-CN" sz="1600" b="1" i="1" u="none" strike="noStrike" kern="1200" cap="none" spc="0" normalizeH="0" baseline="0" noProof="0" smtClean="0">
                                    <a:ln>
                                      <a:noFill/>
                                    </a:ln>
                                    <a:solidFill>
                                      <a:srgbClr val="FF0000"/>
                                    </a:solidFill>
                                    <a:effectLst/>
                                    <a:uLnTx/>
                                    <a:uFillTx/>
                                    <a:latin typeface="Cambria Math" panose="02040503050406030204" pitchFamily="18" charset="0"/>
                                    <a:ea typeface="黑体" pitchFamily="49" charset="-122"/>
                                    <a:cs typeface="+mn-cs"/>
                                  </a:rPr>
                                </m:ctrlPr>
                              </m:limLowPr>
                              <m:e>
                                <m:r>
                                  <a:rPr kumimoji="0" lang="en-US" altLang="zh-CN" sz="1600" b="1" i="0" u="none" strike="noStrike" kern="1200" cap="none" spc="0" normalizeH="0" baseline="0" noProof="0" smtClean="0">
                                    <a:ln>
                                      <a:noFill/>
                                    </a:ln>
                                    <a:solidFill>
                                      <a:srgbClr val="FF0000"/>
                                    </a:solidFill>
                                    <a:effectLst/>
                                    <a:uLnTx/>
                                    <a:uFillTx/>
                                    <a:latin typeface="Cambria Math" panose="02040503050406030204" pitchFamily="18" charset="0"/>
                                    <a:ea typeface="黑体" pitchFamily="49" charset="-122"/>
                                    <a:cs typeface="+mn-cs"/>
                                  </a:rPr>
                                  <m:t>𝐦𝐚𝐱</m:t>
                                </m:r>
                              </m:e>
                              <m:lim>
                                <m:sSup>
                                  <m:sSupPr>
                                    <m:ctrlPr>
                                      <a:rPr kumimoji="0" lang="en-US" altLang="zh-CN" sz="1600" b="1" i="1" u="none" strike="noStrike" kern="1200" cap="none" spc="0" normalizeH="0" baseline="0" noProof="0" smtClean="0">
                                        <a:ln>
                                          <a:noFill/>
                                        </a:ln>
                                        <a:solidFill>
                                          <a:srgbClr val="FF0000"/>
                                        </a:solidFill>
                                        <a:effectLst/>
                                        <a:uLnTx/>
                                        <a:uFillTx/>
                                        <a:latin typeface="Cambria Math" panose="02040503050406030204" pitchFamily="18" charset="0"/>
                                        <a:ea typeface="黑体" pitchFamily="49" charset="-122"/>
                                        <a:cs typeface="+mn-cs"/>
                                      </a:rPr>
                                    </m:ctrlPr>
                                  </m:sSupPr>
                                  <m:e>
                                    <m:r>
                                      <a:rPr kumimoji="0" lang="en-US" altLang="zh-CN" sz="1600" b="1" i="1" u="none" strike="noStrike" kern="1200" cap="none" spc="0" normalizeH="0" baseline="0" noProof="0" smtClean="0">
                                        <a:ln>
                                          <a:noFill/>
                                        </a:ln>
                                        <a:solidFill>
                                          <a:srgbClr val="FF0000"/>
                                        </a:solidFill>
                                        <a:effectLst/>
                                        <a:uLnTx/>
                                        <a:uFillTx/>
                                        <a:latin typeface="Cambria Math" panose="02040503050406030204" pitchFamily="18" charset="0"/>
                                        <a:ea typeface="黑体" pitchFamily="49" charset="-122"/>
                                        <a:cs typeface="+mn-cs"/>
                                      </a:rPr>
                                      <m:t>𝒂</m:t>
                                    </m:r>
                                  </m:e>
                                  <m:sup>
                                    <m:r>
                                      <a:rPr kumimoji="0" lang="en-US" altLang="zh-CN" sz="1600" b="1" i="1" u="none" strike="noStrike" kern="1200" cap="none" spc="0" normalizeH="0" baseline="0" noProof="0" smtClean="0">
                                        <a:ln>
                                          <a:noFill/>
                                        </a:ln>
                                        <a:solidFill>
                                          <a:srgbClr val="FF0000"/>
                                        </a:solidFill>
                                        <a:effectLst/>
                                        <a:uLnTx/>
                                        <a:uFillTx/>
                                        <a:latin typeface="Cambria Math" panose="02040503050406030204" pitchFamily="18" charset="0"/>
                                        <a:ea typeface="黑体" pitchFamily="49" charset="-122"/>
                                        <a:cs typeface="+mn-cs"/>
                                      </a:rPr>
                                      <m:t>′</m:t>
                                    </m:r>
                                  </m:sup>
                                </m:sSup>
                              </m:lim>
                            </m:limLow>
                            <m:r>
                              <a:rPr kumimoji="0" lang="en-US" altLang="zh-CN" sz="1600" b="1" i="1" u="none" strike="noStrike" kern="1200" cap="none" spc="0" normalizeH="0" baseline="0" noProof="0" smtClean="0">
                                <a:ln>
                                  <a:noFill/>
                                </a:ln>
                                <a:solidFill>
                                  <a:srgbClr val="FF0000"/>
                                </a:solidFill>
                                <a:effectLst/>
                                <a:uLnTx/>
                                <a:uFillTx/>
                                <a:latin typeface="Cambria Math" panose="02040503050406030204" pitchFamily="18" charset="0"/>
                                <a:ea typeface="黑体" pitchFamily="49" charset="-122"/>
                                <a:cs typeface="+mn-cs"/>
                              </a:rPr>
                              <m:t> </m:t>
                            </m:r>
                            <m:r>
                              <a:rPr kumimoji="0" lang="en-US" altLang="zh-CN" sz="1600" b="1" i="1" u="none" strike="noStrike" kern="1200" cap="none" spc="0" normalizeH="0" baseline="0" noProof="0" smtClean="0">
                                <a:ln>
                                  <a:noFill/>
                                </a:ln>
                                <a:solidFill>
                                  <a:srgbClr val="FF0000"/>
                                </a:solidFill>
                                <a:effectLst/>
                                <a:uLnTx/>
                                <a:uFillTx/>
                                <a:latin typeface="Cambria Math" panose="02040503050406030204" pitchFamily="18" charset="0"/>
                                <a:ea typeface="黑体" pitchFamily="49" charset="-122"/>
                                <a:cs typeface="+mn-cs"/>
                              </a:rPr>
                              <m:t>𝒒</m:t>
                            </m:r>
                          </m:e>
                          <m:sub>
                            <m:r>
                              <a:rPr kumimoji="0" lang="en-US" altLang="zh-CN" sz="1600" b="1" i="1" u="none" strike="noStrike" kern="1200" cap="none" spc="0" normalizeH="0" baseline="0" noProof="0" smtClean="0">
                                <a:ln>
                                  <a:noFill/>
                                </a:ln>
                                <a:solidFill>
                                  <a:srgbClr val="FF0000"/>
                                </a:solidFill>
                                <a:effectLst/>
                                <a:uLnTx/>
                                <a:uFillTx/>
                                <a:latin typeface="Cambria Math" panose="02040503050406030204" pitchFamily="18" charset="0"/>
                                <a:ea typeface="黑体" pitchFamily="49" charset="-122"/>
                                <a:cs typeface="+mn-cs"/>
                              </a:rPr>
                              <m:t>𝝅</m:t>
                            </m:r>
                          </m:sub>
                        </m:sSub>
                        <m:d>
                          <m:dPr>
                            <m:ctrlPr>
                              <a:rPr kumimoji="0" lang="en-US" altLang="zh-CN" sz="1600" b="1" i="1" u="none" strike="noStrike" kern="1200" cap="none" spc="0" normalizeH="0" baseline="0" noProof="0" smtClean="0">
                                <a:ln>
                                  <a:noFill/>
                                </a:ln>
                                <a:solidFill>
                                  <a:srgbClr val="FF0000"/>
                                </a:solidFill>
                                <a:effectLst/>
                                <a:uLnTx/>
                                <a:uFillTx/>
                                <a:latin typeface="Cambria Math" panose="02040503050406030204" pitchFamily="18" charset="0"/>
                                <a:ea typeface="黑体" pitchFamily="49" charset="-122"/>
                                <a:cs typeface="+mn-cs"/>
                              </a:rPr>
                            </m:ctrlPr>
                          </m:dPr>
                          <m:e>
                            <m:sSup>
                              <m:sSupPr>
                                <m:ctrlPr>
                                  <a:rPr kumimoji="0" lang="en-US" altLang="zh-CN" sz="1600" b="1" i="1" u="none" strike="noStrike" kern="1200" cap="none" spc="0" normalizeH="0" baseline="0" noProof="0" smtClean="0">
                                    <a:ln>
                                      <a:noFill/>
                                    </a:ln>
                                    <a:solidFill>
                                      <a:srgbClr val="FF0000"/>
                                    </a:solidFill>
                                    <a:effectLst/>
                                    <a:uLnTx/>
                                    <a:uFillTx/>
                                    <a:latin typeface="Cambria Math" panose="02040503050406030204" pitchFamily="18" charset="0"/>
                                    <a:ea typeface="黑体" pitchFamily="49" charset="-122"/>
                                    <a:cs typeface="+mn-cs"/>
                                  </a:rPr>
                                </m:ctrlPr>
                              </m:sSupPr>
                              <m:e>
                                <m:r>
                                  <a:rPr kumimoji="0" lang="en-US" altLang="zh-CN" sz="1600" b="1" i="1" u="none" strike="noStrike" kern="1200" cap="none" spc="0" normalizeH="0" baseline="0" noProof="0" smtClean="0">
                                    <a:ln>
                                      <a:noFill/>
                                    </a:ln>
                                    <a:solidFill>
                                      <a:srgbClr val="FF0000"/>
                                    </a:solidFill>
                                    <a:effectLst/>
                                    <a:uLnTx/>
                                    <a:uFillTx/>
                                    <a:latin typeface="Cambria Math" panose="02040503050406030204" pitchFamily="18" charset="0"/>
                                    <a:ea typeface="黑体" pitchFamily="49" charset="-122"/>
                                    <a:cs typeface="+mn-cs"/>
                                  </a:rPr>
                                  <m:t>𝒔</m:t>
                                </m:r>
                              </m:e>
                              <m:sup>
                                <m:r>
                                  <a:rPr kumimoji="0" lang="en-US" altLang="zh-CN" sz="1600" b="1" i="1" u="none" strike="noStrike" kern="1200" cap="none" spc="0" normalizeH="0" baseline="0" noProof="0" smtClean="0">
                                    <a:ln>
                                      <a:noFill/>
                                    </a:ln>
                                    <a:solidFill>
                                      <a:srgbClr val="FF0000"/>
                                    </a:solidFill>
                                    <a:effectLst/>
                                    <a:uLnTx/>
                                    <a:uFillTx/>
                                    <a:latin typeface="Cambria Math" panose="02040503050406030204" pitchFamily="18" charset="0"/>
                                    <a:ea typeface="黑体" pitchFamily="49" charset="-122"/>
                                    <a:cs typeface="+mn-cs"/>
                                  </a:rPr>
                                  <m:t>′</m:t>
                                </m:r>
                              </m:sup>
                            </m:sSup>
                            <m:r>
                              <a:rPr kumimoji="0" lang="en-US" altLang="zh-CN" sz="1600" b="1" i="1" u="none" strike="noStrike" kern="1200" cap="none" spc="0" normalizeH="0" baseline="0" noProof="0" smtClean="0">
                                <a:ln>
                                  <a:noFill/>
                                </a:ln>
                                <a:solidFill>
                                  <a:srgbClr val="FF0000"/>
                                </a:solidFill>
                                <a:effectLst/>
                                <a:uLnTx/>
                                <a:uFillTx/>
                                <a:latin typeface="Cambria Math" panose="02040503050406030204" pitchFamily="18" charset="0"/>
                                <a:ea typeface="黑体" pitchFamily="49" charset="-122"/>
                                <a:cs typeface="+mn-cs"/>
                              </a:rPr>
                              <m:t>,</m:t>
                            </m:r>
                            <m:r>
                              <a:rPr kumimoji="0" lang="en-US" altLang="zh-CN" sz="1600" b="1" i="1" u="none" strike="noStrike" kern="1200" cap="none" spc="0" normalizeH="0" baseline="0" noProof="0" smtClean="0">
                                <a:ln>
                                  <a:noFill/>
                                </a:ln>
                                <a:solidFill>
                                  <a:srgbClr val="FF0000"/>
                                </a:solidFill>
                                <a:effectLst/>
                                <a:uLnTx/>
                                <a:uFillTx/>
                                <a:latin typeface="Cambria Math" panose="02040503050406030204" pitchFamily="18" charset="0"/>
                                <a:ea typeface="黑体" pitchFamily="49" charset="-122"/>
                                <a:cs typeface="+mn-cs"/>
                              </a:rPr>
                              <m:t>𝒂</m:t>
                            </m:r>
                            <m:r>
                              <a:rPr kumimoji="0" lang="en-US" altLang="zh-CN" sz="1600" b="1" i="1" u="none" strike="noStrike" kern="1200" cap="none" spc="0" normalizeH="0" baseline="0" noProof="0" smtClean="0">
                                <a:ln>
                                  <a:noFill/>
                                </a:ln>
                                <a:solidFill>
                                  <a:srgbClr val="FF0000"/>
                                </a:solidFill>
                                <a:effectLst/>
                                <a:uLnTx/>
                                <a:uFillTx/>
                                <a:latin typeface="Cambria Math" panose="02040503050406030204" pitchFamily="18" charset="0"/>
                                <a:ea typeface="黑体" pitchFamily="49" charset="-122"/>
                                <a:cs typeface="+mn-cs"/>
                              </a:rPr>
                              <m:t>′</m:t>
                            </m:r>
                          </m:e>
                        </m:d>
                        <m:r>
                          <a:rPr kumimoji="0" lang="en-US" altLang="zh-CN" sz="1600" b="1" i="1" u="none" strike="noStrike" kern="1200" cap="none" spc="0" normalizeH="0" baseline="0" noProof="0" smtClean="0">
                            <a:ln>
                              <a:noFill/>
                            </a:ln>
                            <a:solidFill>
                              <a:srgbClr val="FF0000"/>
                            </a:solidFill>
                            <a:effectLst/>
                            <a:uLnTx/>
                            <a:uFillTx/>
                            <a:latin typeface="Cambria Math" panose="02040503050406030204" pitchFamily="18" charset="0"/>
                            <a:ea typeface="黑体" pitchFamily="49" charset="-122"/>
                            <a:cs typeface="+mn-cs"/>
                          </a:rPr>
                          <m:t>−</m:t>
                        </m:r>
                        <m:sSub>
                          <m:sSubPr>
                            <m:ctrlPr>
                              <a:rPr kumimoji="0" lang="en-US" altLang="zh-CN" sz="1600" b="1" i="1" u="none" strike="noStrike" kern="1200" cap="none" spc="0" normalizeH="0" baseline="0" noProof="0" smtClean="0">
                                <a:ln>
                                  <a:noFill/>
                                </a:ln>
                                <a:solidFill>
                                  <a:srgbClr val="FF0000"/>
                                </a:solidFill>
                                <a:effectLst/>
                                <a:uLnTx/>
                                <a:uFillTx/>
                                <a:latin typeface="Cambria Math" panose="02040503050406030204" pitchFamily="18" charset="0"/>
                                <a:ea typeface="黑体" pitchFamily="49" charset="-122"/>
                                <a:cs typeface="+mn-cs"/>
                              </a:rPr>
                            </m:ctrlPr>
                          </m:sSubPr>
                          <m:e>
                            <m:r>
                              <a:rPr kumimoji="0" lang="en-US" altLang="zh-CN" sz="1600" b="1" i="1" u="none" strike="noStrike" kern="1200" cap="none" spc="0" normalizeH="0" baseline="0" noProof="0" smtClean="0">
                                <a:ln>
                                  <a:noFill/>
                                </a:ln>
                                <a:solidFill>
                                  <a:srgbClr val="FF0000"/>
                                </a:solidFill>
                                <a:effectLst/>
                                <a:uLnTx/>
                                <a:uFillTx/>
                                <a:latin typeface="Cambria Math" panose="02040503050406030204" pitchFamily="18" charset="0"/>
                                <a:ea typeface="黑体" pitchFamily="49" charset="-122"/>
                                <a:cs typeface="+mn-cs"/>
                              </a:rPr>
                              <m:t>𝒒</m:t>
                            </m:r>
                          </m:e>
                          <m:sub>
                            <m:r>
                              <a:rPr kumimoji="0" lang="en-US" altLang="zh-CN" sz="1600" b="1" i="1" u="none" strike="noStrike" kern="1200" cap="none" spc="0" normalizeH="0" baseline="0" noProof="0" smtClean="0">
                                <a:ln>
                                  <a:noFill/>
                                </a:ln>
                                <a:solidFill>
                                  <a:srgbClr val="FF0000"/>
                                </a:solidFill>
                                <a:effectLst/>
                                <a:uLnTx/>
                                <a:uFillTx/>
                                <a:latin typeface="Cambria Math" panose="02040503050406030204" pitchFamily="18" charset="0"/>
                                <a:ea typeface="黑体" pitchFamily="49" charset="-122"/>
                                <a:cs typeface="+mn-cs"/>
                              </a:rPr>
                              <m:t>𝝅</m:t>
                            </m:r>
                          </m:sub>
                        </m:sSub>
                        <m:d>
                          <m:dPr>
                            <m:ctrlPr>
                              <a:rPr kumimoji="0" lang="en-US" altLang="zh-CN" sz="1600" b="1" i="1" u="none" strike="noStrike" kern="1200" cap="none" spc="0" normalizeH="0" baseline="0" noProof="0" smtClean="0">
                                <a:ln>
                                  <a:noFill/>
                                </a:ln>
                                <a:solidFill>
                                  <a:srgbClr val="FF0000"/>
                                </a:solidFill>
                                <a:effectLst/>
                                <a:uLnTx/>
                                <a:uFillTx/>
                                <a:latin typeface="Cambria Math" panose="02040503050406030204" pitchFamily="18" charset="0"/>
                                <a:ea typeface="黑体" pitchFamily="49" charset="-122"/>
                                <a:cs typeface="+mn-cs"/>
                              </a:rPr>
                            </m:ctrlPr>
                          </m:dPr>
                          <m:e>
                            <m:r>
                              <a:rPr kumimoji="0" lang="en-US" altLang="zh-CN" sz="1600" b="1" i="1" u="none" strike="noStrike" kern="1200" cap="none" spc="0" normalizeH="0" baseline="0" noProof="0" smtClean="0">
                                <a:ln>
                                  <a:noFill/>
                                </a:ln>
                                <a:solidFill>
                                  <a:srgbClr val="FF0000"/>
                                </a:solidFill>
                                <a:effectLst/>
                                <a:uLnTx/>
                                <a:uFillTx/>
                                <a:latin typeface="Cambria Math" panose="02040503050406030204" pitchFamily="18" charset="0"/>
                                <a:ea typeface="黑体" pitchFamily="49" charset="-122"/>
                                <a:cs typeface="+mn-cs"/>
                              </a:rPr>
                              <m:t>𝒔</m:t>
                            </m:r>
                            <m:r>
                              <a:rPr kumimoji="0" lang="en-US" altLang="zh-CN" sz="1600" b="1" i="1" u="none" strike="noStrike" kern="1200" cap="none" spc="0" normalizeH="0" baseline="0" noProof="0" smtClean="0">
                                <a:ln>
                                  <a:noFill/>
                                </a:ln>
                                <a:solidFill>
                                  <a:srgbClr val="FF0000"/>
                                </a:solidFill>
                                <a:effectLst/>
                                <a:uLnTx/>
                                <a:uFillTx/>
                                <a:latin typeface="Cambria Math" panose="02040503050406030204" pitchFamily="18" charset="0"/>
                                <a:ea typeface="黑体" pitchFamily="49" charset="-122"/>
                                <a:cs typeface="+mn-cs"/>
                              </a:rPr>
                              <m:t>,</m:t>
                            </m:r>
                            <m:r>
                              <a:rPr kumimoji="0" lang="en-US" altLang="zh-CN" sz="1600" b="1" i="1" u="none" strike="noStrike" kern="1200" cap="none" spc="0" normalizeH="0" baseline="0" noProof="0" smtClean="0">
                                <a:ln>
                                  <a:noFill/>
                                </a:ln>
                                <a:solidFill>
                                  <a:srgbClr val="FF0000"/>
                                </a:solidFill>
                                <a:effectLst/>
                                <a:uLnTx/>
                                <a:uFillTx/>
                                <a:latin typeface="Cambria Math" panose="02040503050406030204" pitchFamily="18" charset="0"/>
                                <a:ea typeface="黑体" pitchFamily="49" charset="-122"/>
                                <a:cs typeface="+mn-cs"/>
                              </a:rPr>
                              <m:t>𝒂</m:t>
                            </m:r>
                          </m:e>
                        </m:d>
                      </m:e>
                    </m:d>
                  </m:oMath>
                </a14:m>
                <a:endParaRPr kumimoji="0" lang="en-US" altLang="zh-CN" sz="1600" b="1" i="0" u="none" strike="noStrike" kern="1200" cap="none" spc="0" normalizeH="0" baseline="0" noProof="0" dirty="0">
                  <a:ln>
                    <a:noFill/>
                  </a:ln>
                  <a:solidFill>
                    <a:srgbClr val="FF0000"/>
                  </a:solidFill>
                  <a:effectLst/>
                  <a:uLnTx/>
                  <a:uFillTx/>
                  <a:latin typeface="Times New Roman" panose="02020603050405020304" pitchFamily="18" charset="0"/>
                  <a:ea typeface="华文楷体" panose="0201060004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srgbClr val="FF0000"/>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                </a:t>
                </a:r>
                <a14:m>
                  <m:oMath xmlns:m="http://schemas.openxmlformats.org/officeDocument/2006/math">
                    <m:r>
                      <a:rPr kumimoji="0" lang="en-US" altLang="zh-CN" sz="1600" b="1" i="1" u="none" strike="noStrike" kern="1200" cap="none" spc="0" normalizeH="0" baseline="0" noProof="0" smtClean="0">
                        <a:ln>
                          <a:noFill/>
                        </a:ln>
                        <a:solidFill>
                          <a:srgbClr val="FF0000"/>
                        </a:solidFill>
                        <a:effectLst/>
                        <a:uLnTx/>
                        <a:uFillTx/>
                        <a:latin typeface="Cambria Math" panose="02040503050406030204" pitchFamily="18" charset="0"/>
                        <a:ea typeface="黑体" pitchFamily="49" charset="-122"/>
                        <a:cs typeface="+mn-cs"/>
                      </a:rPr>
                      <m:t>𝒔</m:t>
                    </m:r>
                    <m:r>
                      <a:rPr kumimoji="0" lang="en-US" altLang="zh-CN" sz="1600" b="1" i="1" u="none" strike="noStrike" kern="1200" cap="none" spc="0" normalizeH="0" baseline="0" noProof="0" smtClean="0">
                        <a:ln>
                          <a:noFill/>
                        </a:ln>
                        <a:solidFill>
                          <a:srgbClr val="FF0000"/>
                        </a:solidFill>
                        <a:effectLst/>
                        <a:uLnTx/>
                        <a:uFillTx/>
                        <a:latin typeface="Cambria Math" panose="02040503050406030204" pitchFamily="18" charset="0"/>
                        <a:ea typeface="黑体" pitchFamily="49" charset="-122"/>
                        <a:cs typeface="+mn-cs"/>
                      </a:rPr>
                      <m:t>←</m:t>
                    </m:r>
                    <m:r>
                      <a:rPr kumimoji="0" lang="en-US" altLang="zh-CN" sz="1600" b="1" i="1" u="none" strike="noStrike" kern="1200" cap="none" spc="0" normalizeH="0" baseline="0" noProof="0" smtClean="0">
                        <a:ln>
                          <a:noFill/>
                        </a:ln>
                        <a:solidFill>
                          <a:srgbClr val="FF0000"/>
                        </a:solidFill>
                        <a:effectLst/>
                        <a:uLnTx/>
                        <a:uFillTx/>
                        <a:latin typeface="Cambria Math" panose="02040503050406030204" pitchFamily="18" charset="0"/>
                        <a:ea typeface="黑体" pitchFamily="49" charset="-122"/>
                        <a:cs typeface="+mn-cs"/>
                      </a:rPr>
                      <m:t>𝒔</m:t>
                    </m:r>
                    <m:r>
                      <a:rPr kumimoji="0" lang="en-US" altLang="zh-CN" sz="1600" b="1" i="1" u="none" strike="noStrike" kern="1200" cap="none" spc="0" normalizeH="0" baseline="0" noProof="0" smtClean="0">
                        <a:ln>
                          <a:noFill/>
                        </a:ln>
                        <a:solidFill>
                          <a:srgbClr val="FF0000"/>
                        </a:solidFill>
                        <a:effectLst/>
                        <a:uLnTx/>
                        <a:uFillTx/>
                        <a:latin typeface="Cambria Math" panose="02040503050406030204" pitchFamily="18" charset="0"/>
                        <a:ea typeface="黑体" pitchFamily="49" charset="-122"/>
                        <a:cs typeface="+mn-cs"/>
                      </a:rPr>
                      <m:t>′</m:t>
                    </m:r>
                  </m:oMath>
                </a14:m>
                <a:endParaRPr kumimoji="0" lang="en-US" altLang="zh-CN" sz="1600" b="1" i="0" u="none" strike="noStrike" kern="1200" cap="none" spc="0" normalizeH="0" baseline="0" noProof="0" dirty="0">
                  <a:ln>
                    <a:noFill/>
                  </a:ln>
                  <a:solidFill>
                    <a:srgbClr val="FF0000"/>
                  </a:solidFill>
                  <a:effectLst/>
                  <a:uLnTx/>
                  <a:uFillTx/>
                  <a:latin typeface="Times New Roman" panose="02020603050405020304" pitchFamily="18" charset="0"/>
                  <a:ea typeface="华文楷体" panose="0201060004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        </a:t>
                </a:r>
                <a:r>
                  <a:rPr kumimoji="0" lang="zh-CN" altLang="en-US" sz="1600" b="1"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直到</a:t>
                </a:r>
                <a14:m>
                  <m:oMath xmlns:m="http://schemas.openxmlformats.org/officeDocument/2006/math">
                    <m:r>
                      <a:rPr kumimoji="0" lang="en-US" altLang="zh-CN" sz="1600" b="1" i="1" u="none" strike="noStrike" kern="1200" cap="none" spc="0" normalizeH="0" baseline="0" noProof="0" smtClean="0">
                        <a:ln>
                          <a:noFill/>
                        </a:ln>
                        <a:solidFill>
                          <a:prstClr val="black"/>
                        </a:solidFill>
                        <a:effectLst/>
                        <a:uLnTx/>
                        <a:uFillTx/>
                        <a:latin typeface="Cambria Math" panose="02040503050406030204" pitchFamily="18" charset="0"/>
                        <a:ea typeface="黑体" pitchFamily="49" charset="-122"/>
                        <a:cs typeface="+mn-cs"/>
                      </a:rPr>
                      <m:t>𝒔</m:t>
                    </m:r>
                  </m:oMath>
                </a14:m>
                <a:r>
                  <a:rPr kumimoji="0" lang="zh-CN" altLang="en-US" sz="1600" b="1"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是终止状态</a:t>
                </a:r>
                <a:endParaRPr kumimoji="0" lang="en-US" altLang="zh-CN" sz="1600" b="1"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直到</a:t>
                </a:r>
                <a14:m>
                  <m:oMath xmlns:m="http://schemas.openxmlformats.org/officeDocument/2006/math">
                    <m:sSub>
                      <m:sSubPr>
                        <m:ctrlPr>
                          <a:rPr kumimoji="0" lang="en-US" altLang="zh-CN" sz="1600" b="1" i="1" u="none" strike="noStrike" kern="1200" cap="none" spc="0" normalizeH="0" baseline="0" noProof="0" smtClean="0">
                            <a:ln>
                              <a:noFill/>
                            </a:ln>
                            <a:solidFill>
                              <a:prstClr val="black"/>
                            </a:solidFill>
                            <a:effectLst/>
                            <a:uLnTx/>
                            <a:uFillTx/>
                            <a:latin typeface="Cambria Math" panose="02040503050406030204" pitchFamily="18" charset="0"/>
                            <a:ea typeface="黑体" pitchFamily="49" charset="-122"/>
                            <a:cs typeface="+mn-cs"/>
                          </a:rPr>
                        </m:ctrlPr>
                      </m:sSubPr>
                      <m:e>
                        <m:r>
                          <a:rPr kumimoji="0" lang="en-US" altLang="zh-CN" sz="1600" b="1" i="1" u="none" strike="noStrike" kern="1200" cap="none" spc="0" normalizeH="0" baseline="0" noProof="0" smtClean="0">
                            <a:ln>
                              <a:noFill/>
                            </a:ln>
                            <a:solidFill>
                              <a:prstClr val="black"/>
                            </a:solidFill>
                            <a:effectLst/>
                            <a:uLnTx/>
                            <a:uFillTx/>
                            <a:latin typeface="Cambria Math"/>
                            <a:ea typeface="黑体" pitchFamily="49" charset="-122"/>
                            <a:cs typeface="+mn-cs"/>
                          </a:rPr>
                          <m:t>𝒒</m:t>
                        </m:r>
                      </m:e>
                      <m:sub>
                        <m:r>
                          <a:rPr kumimoji="0" lang="en-US" altLang="zh-CN" sz="1600" b="1" i="1" u="none" strike="noStrike" kern="1200" cap="none" spc="0" normalizeH="0" baseline="0" noProof="0" smtClean="0">
                            <a:ln>
                              <a:noFill/>
                            </a:ln>
                            <a:solidFill>
                              <a:prstClr val="black"/>
                            </a:solidFill>
                            <a:effectLst/>
                            <a:uLnTx/>
                            <a:uFillTx/>
                            <a:latin typeface="Cambria Math" panose="02040503050406030204" pitchFamily="18" charset="0"/>
                            <a:ea typeface="黑体" pitchFamily="49" charset="-122"/>
                            <a:cs typeface="+mn-cs"/>
                          </a:rPr>
                          <m:t>𝝅</m:t>
                        </m:r>
                      </m:sub>
                    </m:sSub>
                    <m:r>
                      <a:rPr kumimoji="0" lang="zh-CN" altLang="en-US" sz="1600" b="1" i="1" u="none" strike="noStrike" kern="1200" cap="none" spc="0" normalizeH="0" baseline="0" noProof="0">
                        <a:ln>
                          <a:noFill/>
                        </a:ln>
                        <a:solidFill>
                          <a:prstClr val="black"/>
                        </a:solidFill>
                        <a:effectLst/>
                        <a:uLnTx/>
                        <a:uFillTx/>
                        <a:latin typeface="Cambria Math" panose="02040503050406030204" pitchFamily="18" charset="0"/>
                        <a:ea typeface="黑体" pitchFamily="49" charset="-122"/>
                        <a:cs typeface="+mn-cs"/>
                      </a:rPr>
                      <m:t>收敛</m:t>
                    </m:r>
                  </m:oMath>
                </a14:m>
                <a:endParaRPr kumimoji="0" lang="en-US" altLang="zh-CN" sz="1600" b="1"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xmlns="">
          <p:sp>
            <p:nvSpPr>
              <p:cNvPr id="11" name="文本框 12">
                <a:extLst>
                  <a:ext uri="{FF2B5EF4-FFF2-40B4-BE49-F238E27FC236}">
                    <a16:creationId xmlns:a16="http://schemas.microsoft.com/office/drawing/2014/main" id="{C9709322-CBFE-41F8-8440-DC71B46AFA38}"/>
                  </a:ext>
                </a:extLst>
              </p:cNvPr>
              <p:cNvSpPr txBox="1">
                <a:spLocks noRot="1" noChangeAspect="1" noMove="1" noResize="1" noEditPoints="1" noAdjustHandles="1" noChangeArrowheads="1" noChangeShapeType="1" noTextEdit="1"/>
              </p:cNvSpPr>
              <p:nvPr/>
            </p:nvSpPr>
            <p:spPr>
              <a:xfrm>
                <a:off x="1872908" y="2374519"/>
                <a:ext cx="7196923" cy="3201454"/>
              </a:xfrm>
              <a:prstGeom prst="rect">
                <a:avLst/>
              </a:prstGeom>
              <a:blipFill>
                <a:blip r:embed="rId4"/>
                <a:stretch>
                  <a:fillRect l="-338" t="-190" b="-1518"/>
                </a:stretch>
              </a:blipFill>
              <a:ln>
                <a:solidFill>
                  <a:schemeClr val="tx1"/>
                </a:solidFill>
              </a:ln>
            </p:spPr>
            <p:txBody>
              <a:bodyPr/>
              <a:lstStyle/>
              <a:p>
                <a:r>
                  <a:rPr lang="zh-CN" altLang="en-US">
                    <a:noFill/>
                  </a:rPr>
                  <a:t> </a:t>
                </a:r>
              </a:p>
            </p:txBody>
          </p:sp>
        </mc:Fallback>
      </mc:AlternateContent>
      <p:cxnSp>
        <p:nvCxnSpPr>
          <p:cNvPr id="12" name="直接箭头连接符 11">
            <a:extLst>
              <a:ext uri="{FF2B5EF4-FFF2-40B4-BE49-F238E27FC236}">
                <a16:creationId xmlns:a16="http://schemas.microsoft.com/office/drawing/2014/main" id="{A1EBE4E2-E383-49D0-8690-D26D54BE3E66}"/>
              </a:ext>
            </a:extLst>
          </p:cNvPr>
          <p:cNvCxnSpPr/>
          <p:nvPr/>
        </p:nvCxnSpPr>
        <p:spPr>
          <a:xfrm flipH="1">
            <a:off x="3772181" y="1853248"/>
            <a:ext cx="991263" cy="17727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矩形 12">
                <a:extLst>
                  <a:ext uri="{FF2B5EF4-FFF2-40B4-BE49-F238E27FC236}">
                    <a16:creationId xmlns:a16="http://schemas.microsoft.com/office/drawing/2014/main" id="{F9D0DAEE-B790-4E41-BCF5-A26CB6BB79B7}"/>
                  </a:ext>
                </a:extLst>
              </p:cNvPr>
              <p:cNvSpPr/>
              <p:nvPr/>
            </p:nvSpPr>
            <p:spPr>
              <a:xfrm>
                <a:off x="4267812" y="2713149"/>
                <a:ext cx="2833724" cy="64953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用</a:t>
                </a:r>
                <a14:m>
                  <m:oMath xmlns:m="http://schemas.openxmlformats.org/officeDocument/2006/math">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t>𝜖</m:t>
                    </m:r>
                  </m:oMath>
                </a14:m>
                <a:r>
                  <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贪心（</a:t>
                </a:r>
                <a14:m>
                  <m:oMath xmlns:m="http://schemas.openxmlformats.org/officeDocument/2006/math">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t>𝜖</m:t>
                    </m:r>
                  </m:oMath>
                </a14:m>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-greedy</a:t>
                </a:r>
                <a:r>
                  <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）策略</a:t>
                </a:r>
                <a:endPar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代替</a:t>
                </a:r>
                <a14:m>
                  <m:oMath xmlns:m="http://schemas.openxmlformats.org/officeDocument/2006/math">
                    <m:r>
                      <a:rPr kumimoji="0" lang="en-US" altLang="zh-CN" sz="1800" b="0" i="1" u="none" strike="noStrike" kern="1200" cap="none" spc="0" normalizeH="0" baseline="0" noProof="0" dirty="0">
                        <a:ln>
                          <a:noFill/>
                        </a:ln>
                        <a:solidFill>
                          <a:srgbClr val="FF0000"/>
                        </a:solidFill>
                        <a:effectLst/>
                        <a:uLnTx/>
                        <a:uFillTx/>
                        <a:latin typeface="Cambria Math" panose="02040503050406030204" pitchFamily="18" charset="0"/>
                        <a:ea typeface="黑体" pitchFamily="49" charset="-122"/>
                        <a:cs typeface="+mn-cs"/>
                      </a:rPr>
                      <m:t>𝑎</m:t>
                    </m:r>
                    <m:r>
                      <a:rPr kumimoji="0" lang="en-US" altLang="zh-CN" sz="1800" b="0" i="1" u="none" strike="noStrike" kern="1200" cap="none" spc="0" normalizeH="0" baseline="0" noProof="0" dirty="0">
                        <a:ln>
                          <a:noFill/>
                        </a:ln>
                        <a:solidFill>
                          <a:srgbClr val="FF0000"/>
                        </a:solidFill>
                        <a:effectLst/>
                        <a:uLnTx/>
                        <a:uFillTx/>
                        <a:latin typeface="Cambria Math" panose="02040503050406030204" pitchFamily="18" charset="0"/>
                        <a:ea typeface="黑体" pitchFamily="49" charset="-122"/>
                        <a:cs typeface="+mn-cs"/>
                      </a:rPr>
                      <m:t>=</m:t>
                    </m:r>
                    <m:sSub>
                      <m:sSubPr>
                        <m:ctrlPr>
                          <a:rPr kumimoji="0" lang="en-US" altLang="zh-CN" sz="1800" b="0" i="1" u="none" strike="noStrike" kern="1200" cap="none" spc="0" normalizeH="0" baseline="0" noProof="0" dirty="0">
                            <a:ln>
                              <a:noFill/>
                            </a:ln>
                            <a:solidFill>
                              <a:srgbClr val="FF0000"/>
                            </a:solidFill>
                            <a:effectLst/>
                            <a:uLnTx/>
                            <a:uFillTx/>
                            <a:latin typeface="Cambria Math" panose="02040503050406030204" pitchFamily="18" charset="0"/>
                            <a:ea typeface="黑体" pitchFamily="49" charset="-122"/>
                            <a:cs typeface="+mn-cs"/>
                          </a:rPr>
                        </m:ctrlPr>
                      </m:sSubPr>
                      <m:e>
                        <m:r>
                          <m:rPr>
                            <m:sty m:val="p"/>
                          </m:rPr>
                          <a:rPr kumimoji="0" lang="en-US" altLang="zh-CN" sz="1800" b="0" i="0" u="none" strike="noStrike" kern="1200" cap="none" spc="0" normalizeH="0" baseline="0" noProof="0" dirty="0">
                            <a:ln>
                              <a:noFill/>
                            </a:ln>
                            <a:solidFill>
                              <a:srgbClr val="FF0000"/>
                            </a:solidFill>
                            <a:effectLst/>
                            <a:uLnTx/>
                            <a:uFillTx/>
                            <a:latin typeface="Cambria Math" panose="02040503050406030204" pitchFamily="18" charset="0"/>
                            <a:ea typeface="黑体" pitchFamily="49" charset="-122"/>
                            <a:cs typeface="+mn-cs"/>
                          </a:rPr>
                          <m:t>argmax</m:t>
                        </m:r>
                      </m:e>
                      <m:sub>
                        <m:sSup>
                          <m:sSupPr>
                            <m:ctrlPr>
                              <a:rPr kumimoji="0" lang="en-US" altLang="zh-CN" sz="1800" b="0" i="1" u="none" strike="noStrike" kern="1200" cap="none" spc="0" normalizeH="0" baseline="0" noProof="0" dirty="0">
                                <a:ln>
                                  <a:noFill/>
                                </a:ln>
                                <a:solidFill>
                                  <a:srgbClr val="FF0000"/>
                                </a:solidFill>
                                <a:effectLst/>
                                <a:uLnTx/>
                                <a:uFillTx/>
                                <a:latin typeface="Cambria Math" panose="02040503050406030204" pitchFamily="18" charset="0"/>
                                <a:ea typeface="黑体" pitchFamily="49" charset="-122"/>
                                <a:cs typeface="+mn-cs"/>
                              </a:rPr>
                            </m:ctrlPr>
                          </m:sSupPr>
                          <m:e>
                            <m:r>
                              <a:rPr kumimoji="0" lang="en-US" altLang="zh-CN" sz="1800" b="0" i="1" u="none" strike="noStrike" kern="1200" cap="none" spc="0" normalizeH="0" baseline="0" noProof="0" dirty="0">
                                <a:ln>
                                  <a:noFill/>
                                </a:ln>
                                <a:solidFill>
                                  <a:srgbClr val="FF0000"/>
                                </a:solidFill>
                                <a:effectLst/>
                                <a:uLnTx/>
                                <a:uFillTx/>
                                <a:latin typeface="Cambria Math" panose="02040503050406030204" pitchFamily="18" charset="0"/>
                                <a:ea typeface="黑体" pitchFamily="49" charset="-122"/>
                                <a:cs typeface="+mn-cs"/>
                              </a:rPr>
                              <m:t>𝑎</m:t>
                            </m:r>
                          </m:e>
                          <m:sup>
                            <m:r>
                              <a:rPr kumimoji="0" lang="en-US" altLang="zh-CN" sz="1800" b="0" i="1" u="none" strike="noStrike" kern="1200" cap="none" spc="0" normalizeH="0" baseline="0" noProof="0" dirty="0">
                                <a:ln>
                                  <a:noFill/>
                                </a:ln>
                                <a:solidFill>
                                  <a:srgbClr val="FF0000"/>
                                </a:solidFill>
                                <a:effectLst/>
                                <a:uLnTx/>
                                <a:uFillTx/>
                                <a:latin typeface="Cambria Math" panose="02040503050406030204" pitchFamily="18" charset="0"/>
                                <a:ea typeface="黑体" pitchFamily="49" charset="-122"/>
                                <a:cs typeface="+mn-cs"/>
                              </a:rPr>
                              <m:t>′</m:t>
                            </m:r>
                          </m:sup>
                        </m:sSup>
                      </m:sub>
                    </m:sSub>
                    <m:sSub>
                      <m:sSubPr>
                        <m:ctrlPr>
                          <a:rPr kumimoji="0" lang="en-US" altLang="zh-CN" sz="1800" b="0" i="1" u="none" strike="noStrike" kern="1200" cap="none" spc="0" normalizeH="0" baseline="0" noProof="0" dirty="0">
                            <a:ln>
                              <a:noFill/>
                            </a:ln>
                            <a:solidFill>
                              <a:srgbClr val="FF0000"/>
                            </a:solidFill>
                            <a:effectLst/>
                            <a:uLnTx/>
                            <a:uFillTx/>
                            <a:latin typeface="Cambria Math" panose="02040503050406030204" pitchFamily="18" charset="0"/>
                            <a:ea typeface="黑体" pitchFamily="49" charset="-122"/>
                            <a:cs typeface="+mn-cs"/>
                          </a:rPr>
                        </m:ctrlPr>
                      </m:sSubPr>
                      <m:e>
                        <m:r>
                          <a:rPr kumimoji="0" lang="en-US" altLang="zh-CN" sz="1800" b="0" i="1" u="none" strike="noStrike" kern="1200" cap="none" spc="0" normalizeH="0" baseline="0" noProof="0" dirty="0">
                            <a:ln>
                              <a:noFill/>
                            </a:ln>
                            <a:solidFill>
                              <a:srgbClr val="FF0000"/>
                            </a:solidFill>
                            <a:effectLst/>
                            <a:uLnTx/>
                            <a:uFillTx/>
                            <a:latin typeface="Cambria Math" panose="02040503050406030204" pitchFamily="18" charset="0"/>
                            <a:ea typeface="黑体" pitchFamily="49" charset="-122"/>
                            <a:cs typeface="+mn-cs"/>
                          </a:rPr>
                          <m:t>𝑞</m:t>
                        </m:r>
                      </m:e>
                      <m:sub>
                        <m:r>
                          <a:rPr kumimoji="0" lang="en-US" altLang="zh-CN" sz="1800" b="0" i="1" u="none" strike="noStrike" kern="1200" cap="none" spc="0" normalizeH="0" baseline="0" noProof="0" dirty="0">
                            <a:ln>
                              <a:noFill/>
                            </a:ln>
                            <a:solidFill>
                              <a:srgbClr val="FF0000"/>
                            </a:solidFill>
                            <a:effectLst/>
                            <a:uLnTx/>
                            <a:uFillTx/>
                            <a:latin typeface="Cambria Math" panose="02040503050406030204" pitchFamily="18" charset="0"/>
                            <a:ea typeface="黑体" pitchFamily="49" charset="-122"/>
                            <a:cs typeface="+mn-cs"/>
                          </a:rPr>
                          <m:t>𝜋</m:t>
                        </m:r>
                      </m:sub>
                    </m:sSub>
                    <m:r>
                      <a:rPr kumimoji="0" lang="en-US" altLang="zh-CN" sz="1800" b="0" i="1" u="none" strike="noStrike" kern="1200" cap="none" spc="0" normalizeH="0" baseline="0" noProof="0" dirty="0">
                        <a:ln>
                          <a:noFill/>
                        </a:ln>
                        <a:solidFill>
                          <a:srgbClr val="FF0000"/>
                        </a:solidFill>
                        <a:effectLst/>
                        <a:uLnTx/>
                        <a:uFillTx/>
                        <a:latin typeface="Cambria Math" panose="02040503050406030204" pitchFamily="18" charset="0"/>
                        <a:ea typeface="黑体" pitchFamily="49" charset="-122"/>
                        <a:cs typeface="+mn-cs"/>
                      </a:rPr>
                      <m:t>(</m:t>
                    </m:r>
                    <m:r>
                      <a:rPr kumimoji="0" lang="en-US" altLang="zh-CN" sz="1800" b="0" i="1" u="none" strike="noStrike" kern="1200" cap="none" spc="0" normalizeH="0" baseline="0" noProof="0" dirty="0">
                        <a:ln>
                          <a:noFill/>
                        </a:ln>
                        <a:solidFill>
                          <a:srgbClr val="FF0000"/>
                        </a:solidFill>
                        <a:effectLst/>
                        <a:uLnTx/>
                        <a:uFillTx/>
                        <a:latin typeface="Cambria Math" panose="02040503050406030204" pitchFamily="18" charset="0"/>
                        <a:ea typeface="黑体" pitchFamily="49" charset="-122"/>
                        <a:cs typeface="+mn-cs"/>
                      </a:rPr>
                      <m:t>𝑠</m:t>
                    </m:r>
                    <m:r>
                      <a:rPr kumimoji="0" lang="en-US" altLang="zh-CN" sz="1800" b="0" i="1" u="none" strike="noStrike" kern="1200" cap="none" spc="0" normalizeH="0" baseline="0" noProof="0" dirty="0">
                        <a:ln>
                          <a:noFill/>
                        </a:ln>
                        <a:solidFill>
                          <a:srgbClr val="FF0000"/>
                        </a:solidFill>
                        <a:effectLst/>
                        <a:uLnTx/>
                        <a:uFillTx/>
                        <a:latin typeface="Cambria Math" panose="02040503050406030204" pitchFamily="18" charset="0"/>
                        <a:ea typeface="黑体" pitchFamily="49" charset="-122"/>
                        <a:cs typeface="+mn-cs"/>
                      </a:rPr>
                      <m:t>,</m:t>
                    </m:r>
                    <m:r>
                      <a:rPr kumimoji="0" lang="en-US" altLang="zh-CN" sz="1800" b="0" i="1" u="none" strike="noStrike" kern="1200" cap="none" spc="0" normalizeH="0" baseline="0" noProof="0" dirty="0">
                        <a:ln>
                          <a:noFill/>
                        </a:ln>
                        <a:solidFill>
                          <a:srgbClr val="FF0000"/>
                        </a:solidFill>
                        <a:effectLst/>
                        <a:uLnTx/>
                        <a:uFillTx/>
                        <a:latin typeface="Cambria Math" panose="02040503050406030204" pitchFamily="18" charset="0"/>
                        <a:ea typeface="黑体" pitchFamily="49" charset="-122"/>
                        <a:cs typeface="+mn-cs"/>
                      </a:rPr>
                      <m:t>𝑎</m:t>
                    </m:r>
                    <m:r>
                      <a:rPr kumimoji="0" lang="en-US" altLang="zh-CN" sz="1800" b="0" i="1" u="none" strike="noStrike" kern="1200" cap="none" spc="0" normalizeH="0" baseline="0" noProof="0" dirty="0">
                        <a:ln>
                          <a:noFill/>
                        </a:ln>
                        <a:solidFill>
                          <a:srgbClr val="FF0000"/>
                        </a:solidFill>
                        <a:effectLst/>
                        <a:uLnTx/>
                        <a:uFillTx/>
                        <a:latin typeface="Cambria Math" panose="02040503050406030204" pitchFamily="18" charset="0"/>
                        <a:ea typeface="黑体" pitchFamily="49" charset="-122"/>
                        <a:cs typeface="+mn-cs"/>
                      </a:rPr>
                      <m:t>′)</m:t>
                    </m:r>
                  </m:oMath>
                </a14:m>
                <a:endParaRPr kumimoji="0" lang="en-US" altLang="zh-CN" sz="1800" b="0" i="0" u="none" strike="noStrike" kern="1200" cap="none" spc="0" normalizeH="0" baseline="0" noProof="0" dirty="0">
                  <a:ln>
                    <a:noFill/>
                  </a:ln>
                  <a:solidFill>
                    <a:prstClr val="black"/>
                  </a:solidFill>
                  <a:effectLst/>
                  <a:uLnTx/>
                  <a:uFillTx/>
                  <a:latin typeface="Calibri"/>
                  <a:ea typeface="黑体" pitchFamily="49" charset="-122"/>
                  <a:cs typeface="+mn-cs"/>
                </a:endParaRPr>
              </a:p>
            </p:txBody>
          </p:sp>
        </mc:Choice>
        <mc:Fallback xmlns="">
          <p:sp>
            <p:nvSpPr>
              <p:cNvPr id="13" name="矩形 12">
                <a:extLst>
                  <a:ext uri="{FF2B5EF4-FFF2-40B4-BE49-F238E27FC236}">
                    <a16:creationId xmlns:a16="http://schemas.microsoft.com/office/drawing/2014/main" id="{F9D0DAEE-B790-4E41-BCF5-A26CB6BB79B7}"/>
                  </a:ext>
                </a:extLst>
              </p:cNvPr>
              <p:cNvSpPr>
                <a:spLocks noRot="1" noChangeAspect="1" noMove="1" noResize="1" noEditPoints="1" noAdjustHandles="1" noChangeArrowheads="1" noChangeShapeType="1" noTextEdit="1"/>
              </p:cNvSpPr>
              <p:nvPr/>
            </p:nvSpPr>
            <p:spPr>
              <a:xfrm>
                <a:off x="4267812" y="2713149"/>
                <a:ext cx="2833724" cy="649537"/>
              </a:xfrm>
              <a:prstGeom prst="rect">
                <a:avLst/>
              </a:prstGeom>
              <a:blipFill>
                <a:blip r:embed="rId5"/>
                <a:stretch>
                  <a:fillRect l="-1720" t="-6542" b="-10280"/>
                </a:stretch>
              </a:blipFill>
            </p:spPr>
            <p:txBody>
              <a:bodyPr/>
              <a:lstStyle/>
              <a:p>
                <a:r>
                  <a:rPr lang="zh-CN" altLang="en-US">
                    <a:noFill/>
                  </a:rPr>
                  <a:t> </a:t>
                </a:r>
              </a:p>
            </p:txBody>
          </p:sp>
        </mc:Fallback>
      </mc:AlternateContent>
      <p:sp>
        <p:nvSpPr>
          <p:cNvPr id="14" name="矩形 13">
            <a:extLst>
              <a:ext uri="{FF2B5EF4-FFF2-40B4-BE49-F238E27FC236}">
                <a16:creationId xmlns:a16="http://schemas.microsoft.com/office/drawing/2014/main" id="{6E71B95A-4F49-4F0E-A72E-90C5F10DD028}"/>
              </a:ext>
            </a:extLst>
          </p:cNvPr>
          <p:cNvSpPr/>
          <p:nvPr/>
        </p:nvSpPr>
        <p:spPr>
          <a:xfrm>
            <a:off x="2647174" y="3625998"/>
            <a:ext cx="2385130" cy="426019"/>
          </a:xfrm>
          <a:prstGeom prst="rect">
            <a:avLst/>
          </a:prstGeom>
          <a:solidFill>
            <a:schemeClr val="lt1">
              <a:alpha val="42000"/>
            </a:schemeClr>
          </a:solidFill>
          <a:ln>
            <a:solidFill>
              <a:srgbClr val="C00000"/>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Calibri"/>
              <a:ea typeface="黑体" pitchFamily="49" charset="-122"/>
              <a:cs typeface="+mn-cs"/>
            </a:endParaRPr>
          </a:p>
        </p:txBody>
      </p:sp>
      <mc:AlternateContent xmlns:mc="http://schemas.openxmlformats.org/markup-compatibility/2006" xmlns:a14="http://schemas.microsoft.com/office/drawing/2010/main">
        <mc:Choice Requires="a14">
          <p:sp>
            <p:nvSpPr>
              <p:cNvPr id="15" name="文本框 162">
                <a:extLst>
                  <a:ext uri="{FF2B5EF4-FFF2-40B4-BE49-F238E27FC236}">
                    <a16:creationId xmlns:a16="http://schemas.microsoft.com/office/drawing/2014/main" id="{9B4AAD68-3E4B-4612-9052-588F7030C324}"/>
                  </a:ext>
                </a:extLst>
              </p:cNvPr>
              <p:cNvSpPr txBox="1"/>
              <p:nvPr/>
            </p:nvSpPr>
            <p:spPr>
              <a:xfrm>
                <a:off x="929969" y="5663781"/>
                <a:ext cx="10836811" cy="83381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在</a:t>
                </a:r>
                <a:r>
                  <a:rPr kumimoji="0" lang="en-US" altLang="zh-CN" sz="1600" b="1"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Q</a:t>
                </a:r>
                <a:r>
                  <a:rPr kumimoji="0" lang="zh-CN" altLang="en-US" sz="1600" b="1"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学习中引入探索（</a:t>
                </a:r>
                <a:r>
                  <a:rPr kumimoji="0" lang="en-US" altLang="zh-CN" sz="1600" b="1"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exploration</a:t>
                </a:r>
                <a:r>
                  <a:rPr kumimoji="0" lang="zh-CN" altLang="en-US" sz="1600" b="1"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）与利用（</a:t>
                </a:r>
                <a:r>
                  <a:rPr kumimoji="0" lang="en-US" altLang="zh-CN" sz="1600" b="1"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exploitation</a:t>
                </a:r>
                <a:r>
                  <a:rPr kumimoji="0" lang="zh-CN" altLang="en-US" sz="1600" b="1"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）机制。这一机制用用</a:t>
                </a:r>
                <a14:m>
                  <m:oMath xmlns:m="http://schemas.openxmlformats.org/officeDocument/2006/math">
                    <m:r>
                      <a:rPr kumimoji="0" lang="en-US" altLang="zh-CN" sz="1600" b="1" i="0"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𝜖</m:t>
                    </m:r>
                  </m:oMath>
                </a14:m>
                <a:r>
                  <a:rPr kumimoji="0" lang="zh-CN" altLang="en-US" sz="1600" b="1"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贪心（</a:t>
                </a:r>
                <a14:m>
                  <m:oMath xmlns:m="http://schemas.openxmlformats.org/officeDocument/2006/math">
                    <m:r>
                      <a:rPr kumimoji="0" lang="en-US" altLang="zh-CN" sz="1600" b="1" i="0"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𝜖</m:t>
                    </m:r>
                  </m:oMath>
                </a14:m>
                <a:r>
                  <a:rPr kumimoji="0" lang="en-US" altLang="zh-CN" sz="1600" b="1"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-greedy</a:t>
                </a:r>
                <a:r>
                  <a:rPr kumimoji="0" lang="zh-CN" altLang="en-US" sz="1600" b="1"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）策略来代替</a:t>
                </a:r>
                <a14:m>
                  <m:oMath xmlns:m="http://schemas.openxmlformats.org/officeDocument/2006/math">
                    <m:r>
                      <a:rPr kumimoji="0" lang="en-US" altLang="zh-CN" sz="1600" b="1" i="0" u="none" strike="noStrike" kern="1200" cap="none" spc="0" normalizeH="0" baseline="0" noProof="0" dirty="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𝑎</m:t>
                    </m:r>
                    <m:r>
                      <a:rPr kumimoji="0" lang="en-US" altLang="zh-CN" sz="1600" b="1" i="0" u="none" strike="noStrike" kern="1200" cap="none" spc="0" normalizeH="0" baseline="0" noProof="0" dirty="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sSub>
                      <m:sSubPr>
                        <m:ctrlPr>
                          <a:rPr kumimoji="0" lang="en-US" altLang="zh-CN" sz="1600" b="1" i="1" u="none" strike="noStrike" kern="1200" cap="none" spc="0" normalizeH="0" baseline="0" noProof="0" dirty="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ctrlPr>
                      </m:sSubPr>
                      <m:e>
                        <m:r>
                          <m:rPr>
                            <m:sty m:val="p"/>
                          </m:rPr>
                          <a:rPr kumimoji="0" lang="en-US" altLang="zh-CN" sz="1600" b="1" i="0" u="none" strike="noStrike" kern="1200" cap="none" spc="0" normalizeH="0" baseline="0" noProof="0" dirty="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argmax</m:t>
                        </m:r>
                      </m:e>
                      <m:sub>
                        <m:sSup>
                          <m:sSupPr>
                            <m:ctrlPr>
                              <a:rPr kumimoji="0" lang="en-US" altLang="zh-CN" sz="1600" b="1" i="1" u="none" strike="noStrike" kern="1200" cap="none" spc="0" normalizeH="0" baseline="0" noProof="0" dirty="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ctrlPr>
                          </m:sSupPr>
                          <m:e>
                            <m:r>
                              <a:rPr kumimoji="0" lang="en-US" altLang="zh-CN" sz="1600" b="1" i="0" u="none" strike="noStrike" kern="1200" cap="none" spc="0" normalizeH="0" baseline="0" noProof="0" dirty="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𝑎</m:t>
                            </m:r>
                          </m:e>
                          <m:sup>
                            <m:r>
                              <a:rPr kumimoji="0" lang="en-US" altLang="zh-CN" sz="1600" b="1" i="0" u="none" strike="noStrike" kern="1200" cap="none" spc="0" normalizeH="0" baseline="0" noProof="0" dirty="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sup>
                        </m:sSup>
                      </m:sub>
                    </m:sSub>
                    <m:sSub>
                      <m:sSubPr>
                        <m:ctrlPr>
                          <a:rPr kumimoji="0" lang="en-US" altLang="zh-CN" sz="1600" b="1" i="1" u="none" strike="noStrike" kern="1200" cap="none" spc="0" normalizeH="0" baseline="0" noProof="0" dirty="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ctrlPr>
                      </m:sSubPr>
                      <m:e>
                        <m:r>
                          <a:rPr kumimoji="0" lang="en-US" altLang="zh-CN" sz="1600" b="1" i="0" u="none" strike="noStrike" kern="1200" cap="none" spc="0" normalizeH="0" baseline="0" noProof="0" dirty="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𝑞</m:t>
                        </m:r>
                      </m:e>
                      <m:sub>
                        <m:r>
                          <a:rPr kumimoji="0" lang="en-US" altLang="zh-CN" sz="1600" b="1" i="0" u="none" strike="noStrike" kern="1200" cap="none" spc="0" normalizeH="0" baseline="0" noProof="0" dirty="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𝜋</m:t>
                        </m:r>
                      </m:sub>
                    </m:sSub>
                    <m:r>
                      <a:rPr kumimoji="0" lang="en-US" altLang="zh-CN" sz="1600" b="1" i="0" u="none" strike="noStrike" kern="1200" cap="none" spc="0" normalizeH="0" baseline="0" noProof="0" dirty="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r>
                      <a:rPr kumimoji="0" lang="en-US" altLang="zh-CN" sz="1600" b="1" i="0" u="none" strike="noStrike" kern="1200" cap="none" spc="0" normalizeH="0" baseline="0" noProof="0" dirty="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𝑠</m:t>
                    </m:r>
                    <m:r>
                      <a:rPr kumimoji="0" lang="en-US" altLang="zh-CN" sz="1600" b="1" i="0" u="none" strike="noStrike" kern="1200" cap="none" spc="0" normalizeH="0" baseline="0" noProof="0" dirty="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r>
                      <a:rPr kumimoji="0" lang="en-US" altLang="zh-CN" sz="1600" b="1" i="0" u="none" strike="noStrike" kern="1200" cap="none" spc="0" normalizeH="0" baseline="0" noProof="0" dirty="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𝑎</m:t>
                    </m:r>
                    <m:r>
                      <a:rPr kumimoji="0" lang="en-US" altLang="zh-CN" sz="1600" b="1" i="0" u="none" strike="noStrike" kern="1200" cap="none" spc="0" normalizeH="0" baseline="0" noProof="0" dirty="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oMath>
                </a14:m>
                <a:r>
                  <a:rPr kumimoji="0" lang="zh-CN" altLang="en-US" sz="1600" b="1"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。用</a:t>
                </a:r>
                <a14:m>
                  <m:oMath xmlns:m="http://schemas.openxmlformats.org/officeDocument/2006/math">
                    <m:r>
                      <a:rPr kumimoji="0" lang="en-US" altLang="zh-CN" sz="1600" b="1" i="0"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𝜖</m:t>
                    </m:r>
                  </m:oMath>
                </a14:m>
                <a:r>
                  <a:rPr kumimoji="0" lang="zh-CN" altLang="en-US" sz="1600" b="1"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贪心（</a:t>
                </a:r>
                <a14:m>
                  <m:oMath xmlns:m="http://schemas.openxmlformats.org/officeDocument/2006/math">
                    <m:r>
                      <a:rPr kumimoji="0" lang="en-US" altLang="zh-CN" sz="1600" b="1" i="0"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𝜖</m:t>
                    </m:r>
                  </m:oMath>
                </a14:m>
                <a:r>
                  <a:rPr kumimoji="0" lang="en-US" altLang="zh-CN" sz="1600" b="1"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-greedy</a:t>
                </a:r>
                <a:r>
                  <a:rPr kumimoji="0" lang="zh-CN" altLang="en-US" sz="1600" b="1"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）策略定义如下：在状态</a:t>
                </a:r>
                <a14:m>
                  <m:oMath xmlns:m="http://schemas.openxmlformats.org/officeDocument/2006/math">
                    <m:r>
                      <a:rPr kumimoji="0" lang="en-US" altLang="zh-CN" sz="1600" b="1" i="0"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𝑠</m:t>
                    </m:r>
                    <m:r>
                      <a:rPr kumimoji="0" lang="en-US" altLang="zh-CN" sz="1600" b="1" i="0"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r>
                      <m:rPr>
                        <m:brk m:alnAt="7"/>
                      </m:rPr>
                      <a:rPr kumimoji="0" lang="zh-CN" altLang="en-US" sz="1600" b="1" i="0"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以</m:t>
                    </m:r>
                    <m:r>
                      <m:rPr>
                        <m:brk m:alnAt="7"/>
                      </m:rPr>
                      <a:rPr kumimoji="0" lang="en-US" altLang="zh-CN" sz="1600" b="1" i="0"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1</m:t>
                    </m:r>
                    <m:r>
                      <a:rPr kumimoji="0" lang="en-US" altLang="zh-CN" sz="1600" b="1" i="0"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r>
                      <a:rPr kumimoji="0" lang="en-US" altLang="zh-CN" sz="1600" b="1" i="0"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𝜖</m:t>
                    </m:r>
                  </m:oMath>
                </a14:m>
                <a:r>
                  <a:rPr kumimoji="0" lang="zh-CN" altLang="en-US" sz="1600" b="1"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的概率来选择带来最大回报的动作，或者以</a:t>
                </a:r>
                <a14:m>
                  <m:oMath xmlns:m="http://schemas.openxmlformats.org/officeDocument/2006/math">
                    <m:r>
                      <a:rPr kumimoji="0" lang="en-US" altLang="zh-CN" sz="1600" b="1" i="0"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𝜖</m:t>
                    </m:r>
                  </m:oMath>
                </a14:m>
                <a:r>
                  <a:rPr kumimoji="0" lang="zh-CN" altLang="en-US" sz="1600" b="1"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的概率来随机选择一个动作。</a:t>
                </a:r>
                <a:endParaRPr kumimoji="0" lang="en-US" altLang="zh-CN" sz="1600" b="1"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xmlns="">
          <p:sp>
            <p:nvSpPr>
              <p:cNvPr id="15" name="文本框 162">
                <a:extLst>
                  <a:ext uri="{FF2B5EF4-FFF2-40B4-BE49-F238E27FC236}">
                    <a16:creationId xmlns:a16="http://schemas.microsoft.com/office/drawing/2014/main" id="{9B4AAD68-3E4B-4612-9052-588F7030C324}"/>
                  </a:ext>
                </a:extLst>
              </p:cNvPr>
              <p:cNvSpPr txBox="1">
                <a:spLocks noRot="1" noChangeAspect="1" noMove="1" noResize="1" noEditPoints="1" noAdjustHandles="1" noChangeArrowheads="1" noChangeShapeType="1" noTextEdit="1"/>
              </p:cNvSpPr>
              <p:nvPr/>
            </p:nvSpPr>
            <p:spPr>
              <a:xfrm>
                <a:off x="929969" y="5663781"/>
                <a:ext cx="10836811" cy="833818"/>
              </a:xfrm>
              <a:prstGeom prst="rect">
                <a:avLst/>
              </a:prstGeom>
              <a:blipFill>
                <a:blip r:embed="rId6"/>
                <a:stretch>
                  <a:fillRect l="-338" t="-2920" r="-338" b="-9489"/>
                </a:stretch>
              </a:blipFill>
            </p:spPr>
            <p:txBody>
              <a:bodyPr/>
              <a:lstStyle/>
              <a:p>
                <a:r>
                  <a:rPr lang="zh-CN" altLang="en-US">
                    <a:noFill/>
                  </a:rPr>
                  <a:t> </a:t>
                </a:r>
              </a:p>
            </p:txBody>
          </p:sp>
        </mc:Fallback>
      </mc:AlternateContent>
      <p:pic>
        <p:nvPicPr>
          <p:cNvPr id="16" name="图片 15">
            <a:extLst>
              <a:ext uri="{FF2B5EF4-FFF2-40B4-BE49-F238E27FC236}">
                <a16:creationId xmlns:a16="http://schemas.microsoft.com/office/drawing/2014/main" id="{D9F0F910-AB9D-4EE0-99CF-443C03926A98}"/>
              </a:ext>
            </a:extLst>
          </p:cNvPr>
          <p:cNvPicPr>
            <a:picLocks noChangeAspect="1"/>
          </p:cNvPicPr>
          <p:nvPr/>
        </p:nvPicPr>
        <p:blipFill>
          <a:blip r:embed="rId7"/>
          <a:stretch>
            <a:fillRect/>
          </a:stretch>
        </p:blipFill>
        <p:spPr>
          <a:xfrm>
            <a:off x="2049202" y="3551794"/>
            <a:ext cx="515562" cy="525330"/>
          </a:xfrm>
          <a:prstGeom prst="rect">
            <a:avLst/>
          </a:prstGeom>
        </p:spPr>
      </p:pic>
    </p:spTree>
    <p:extLst>
      <p:ext uri="{BB962C8B-B14F-4D97-AF65-F5344CB8AC3E}">
        <p14:creationId xmlns:p14="http://schemas.microsoft.com/office/powerpoint/2010/main" val="1984134128"/>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583380" y="726948"/>
            <a:ext cx="7464387" cy="497934"/>
            <a:chOff x="4099943" y="2819853"/>
            <a:chExt cx="2570275" cy="497934"/>
          </a:xfrm>
        </p:grpSpPr>
        <p:sp>
          <p:nvSpPr>
            <p:cNvPr id="4" name="平行四边形 3"/>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5" name="平行四边形 4"/>
            <p:cNvSpPr/>
            <p:nvPr/>
          </p:nvSpPr>
          <p:spPr bwMode="auto">
            <a:xfrm>
              <a:off x="4122533" y="2819853"/>
              <a:ext cx="2547685"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6" name="矩形 5"/>
            <p:cNvSpPr/>
            <p:nvPr/>
          </p:nvSpPr>
          <p:spPr>
            <a:xfrm>
              <a:off x="4216534" y="2853798"/>
              <a:ext cx="2359684" cy="40011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prstClr val="black">
                      <a:lumMod val="95000"/>
                      <a:lumOff val="5000"/>
                    </a:prstClr>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策略评估：</a:t>
              </a:r>
              <a:r>
                <a:rPr kumimoji="0" lang="zh-CN" altLang="en-US" sz="2000" b="0" i="0" u="none" strike="noStrike" kern="1200" cap="none" spc="0" normalizeH="0" baseline="0" noProof="0" dirty="0">
                  <a:ln>
                    <a:noFill/>
                  </a:ln>
                  <a:solidFill>
                    <a:srgbClr val="0070C0"/>
                  </a:solidFill>
                  <a:effectLst/>
                  <a:uLnTx/>
                  <a:uFillTx/>
                  <a:latin typeface="Times New Roman" panose="02020603050405020304" pitchFamily="18" charset="0"/>
                  <a:ea typeface="黑体" panose="02010609060101010101" pitchFamily="49" charset="-122"/>
                  <a:cs typeface="Times New Roman" panose="02020603050405020304" pitchFamily="18" charset="0"/>
                </a:rPr>
                <a:t>探索与利用</a:t>
              </a:r>
            </a:p>
          </p:txBody>
        </p:sp>
      </p:grpSp>
      <p:sp>
        <p:nvSpPr>
          <p:cNvPr id="23" name="矩形 22">
            <a:extLst>
              <a:ext uri="{FF2B5EF4-FFF2-40B4-BE49-F238E27FC236}">
                <a16:creationId xmlns:a16="http://schemas.microsoft.com/office/drawing/2014/main" id="{6F77A2E9-3941-4386-A0DF-CDEBD25143F3}"/>
              </a:ext>
            </a:extLst>
          </p:cNvPr>
          <p:cNvSpPr/>
          <p:nvPr/>
        </p:nvSpPr>
        <p:spPr>
          <a:xfrm>
            <a:off x="852473" y="129010"/>
            <a:ext cx="2441694"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二、基于价值的强化学习</a:t>
            </a:r>
          </a:p>
        </p:txBody>
      </p:sp>
      <p:pic>
        <p:nvPicPr>
          <p:cNvPr id="2" name="图片 1">
            <a:extLst>
              <a:ext uri="{FF2B5EF4-FFF2-40B4-BE49-F238E27FC236}">
                <a16:creationId xmlns:a16="http://schemas.microsoft.com/office/drawing/2014/main" id="{758DB943-BF2D-4D15-97E5-2ACC2BF94E68}"/>
              </a:ext>
            </a:extLst>
          </p:cNvPr>
          <p:cNvPicPr>
            <a:picLocks noChangeAspect="1"/>
          </p:cNvPicPr>
          <p:nvPr/>
        </p:nvPicPr>
        <p:blipFill>
          <a:blip r:embed="rId3"/>
          <a:stretch>
            <a:fillRect/>
          </a:stretch>
        </p:blipFill>
        <p:spPr>
          <a:xfrm>
            <a:off x="6348375" y="1696440"/>
            <a:ext cx="3870524" cy="2641736"/>
          </a:xfrm>
          <a:prstGeom prst="rect">
            <a:avLst/>
          </a:prstGeom>
        </p:spPr>
      </p:pic>
      <p:grpSp>
        <p:nvGrpSpPr>
          <p:cNvPr id="17" name="组合 16">
            <a:extLst>
              <a:ext uri="{FF2B5EF4-FFF2-40B4-BE49-F238E27FC236}">
                <a16:creationId xmlns:a16="http://schemas.microsoft.com/office/drawing/2014/main" id="{D518797B-B020-465E-BEF8-4E341D4DBD13}"/>
              </a:ext>
            </a:extLst>
          </p:cNvPr>
          <p:cNvGrpSpPr/>
          <p:nvPr/>
        </p:nvGrpSpPr>
        <p:grpSpPr>
          <a:xfrm>
            <a:off x="472027" y="1608380"/>
            <a:ext cx="4534133" cy="4297899"/>
            <a:chOff x="669195" y="1885713"/>
            <a:chExt cx="4534133" cy="4297899"/>
          </a:xfrm>
        </p:grpSpPr>
        <p:pic>
          <p:nvPicPr>
            <p:cNvPr id="7" name="图片 6">
              <a:extLst>
                <a:ext uri="{FF2B5EF4-FFF2-40B4-BE49-F238E27FC236}">
                  <a16:creationId xmlns:a16="http://schemas.microsoft.com/office/drawing/2014/main" id="{D34648E7-E54C-46E4-B29F-6CC212608A07}"/>
                </a:ext>
              </a:extLst>
            </p:cNvPr>
            <p:cNvPicPr>
              <a:picLocks noChangeAspect="1"/>
            </p:cNvPicPr>
            <p:nvPr/>
          </p:nvPicPr>
          <p:blipFill>
            <a:blip r:embed="rId4"/>
            <a:stretch>
              <a:fillRect/>
            </a:stretch>
          </p:blipFill>
          <p:spPr>
            <a:xfrm>
              <a:off x="669195" y="1885713"/>
              <a:ext cx="4505557" cy="676310"/>
            </a:xfrm>
            <a:prstGeom prst="rect">
              <a:avLst/>
            </a:prstGeom>
          </p:spPr>
        </p:pic>
        <p:pic>
          <p:nvPicPr>
            <p:cNvPr id="8" name="图片 7">
              <a:extLst>
                <a:ext uri="{FF2B5EF4-FFF2-40B4-BE49-F238E27FC236}">
                  <a16:creationId xmlns:a16="http://schemas.microsoft.com/office/drawing/2014/main" id="{4127CD74-6D3A-4ADA-BA9D-55EA31279D2A}"/>
                </a:ext>
              </a:extLst>
            </p:cNvPr>
            <p:cNvPicPr>
              <a:picLocks noChangeAspect="1"/>
            </p:cNvPicPr>
            <p:nvPr/>
          </p:nvPicPr>
          <p:blipFill>
            <a:blip r:embed="rId5"/>
            <a:stretch>
              <a:fillRect/>
            </a:stretch>
          </p:blipFill>
          <p:spPr>
            <a:xfrm>
              <a:off x="669195" y="2408343"/>
              <a:ext cx="4534133" cy="3775269"/>
            </a:xfrm>
            <a:prstGeom prst="rect">
              <a:avLst/>
            </a:prstGeom>
          </p:spPr>
        </p:pic>
      </p:grpSp>
      <mc:AlternateContent xmlns:mc="http://schemas.openxmlformats.org/markup-compatibility/2006" xmlns:a14="http://schemas.microsoft.com/office/drawing/2010/main">
        <mc:Choice Requires="a14">
          <p:sp>
            <p:nvSpPr>
              <p:cNvPr id="18" name="矩形 17">
                <a:extLst>
                  <a:ext uri="{FF2B5EF4-FFF2-40B4-BE49-F238E27FC236}">
                    <a16:creationId xmlns:a16="http://schemas.microsoft.com/office/drawing/2014/main" id="{0862374D-3432-49DF-9683-080E5B97EE5F}"/>
                  </a:ext>
                </a:extLst>
              </p:cNvPr>
              <p:cNvSpPr/>
              <p:nvPr/>
            </p:nvSpPr>
            <p:spPr>
              <a:xfrm>
                <a:off x="5200357" y="4367749"/>
                <a:ext cx="6691532" cy="1763303"/>
              </a:xfrm>
              <a:prstGeom prst="rect">
                <a:avLst/>
              </a:prstGeom>
            </p:spPr>
            <p:txBody>
              <a:bodyPr wrap="square">
                <a:spAutoFit/>
              </a:bodyPr>
              <a:lstStyle/>
              <a:p>
                <a:pPr marL="0" marR="0" lvl="0" indent="266700" algn="just" defTabSz="914400" rtl="0" eaLnBrk="1" fontAlgn="auto" latinLnBrk="0" hangingPunct="1">
                  <a:lnSpc>
                    <a:spcPts val="2200"/>
                  </a:lnSpc>
                  <a:spcBef>
                    <a:spcPts val="0"/>
                  </a:spcBef>
                  <a:spcAft>
                    <a:spcPts val="0"/>
                  </a:spcAft>
                  <a:buClrTx/>
                  <a:buSzTx/>
                  <a:buFontTx/>
                  <a:buNone/>
                  <a:tabLst/>
                  <a:defRPr/>
                </a:pPr>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从图</a:t>
                </a:r>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6.13</a:t>
                </a:r>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可知，算法在执行了</a:t>
                </a:r>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100</a:t>
                </a:r>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个片段后，得到了经过轨迹</a:t>
                </a:r>
                <a14:m>
                  <m:oMath xmlns:m="http://schemas.openxmlformats.org/officeDocument/2006/math">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sSub>
                      <m:sSubPr>
                        <m:ctrlPr>
                          <a:rPr kumimoji="0" lang="zh-CN" altLang="zh-CN"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𝑠</m:t>
                        </m:r>
                      </m:e>
                      <m:sub>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1</m:t>
                        </m:r>
                      </m:sub>
                    </m:sSub>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sSub>
                      <m:sSubPr>
                        <m:ctrlPr>
                          <a:rPr kumimoji="0" lang="zh-CN" altLang="zh-CN"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𝑠</m:t>
                        </m:r>
                      </m:e>
                      <m:sub>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4</m:t>
                        </m:r>
                      </m:sub>
                    </m:sSub>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sSub>
                      <m:sSubPr>
                        <m:ctrlPr>
                          <a:rPr kumimoji="0" lang="zh-CN" altLang="zh-CN"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𝑠</m:t>
                        </m:r>
                      </m:e>
                      <m:sub>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5</m:t>
                        </m:r>
                      </m:sub>
                    </m:sSub>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sSub>
                      <m:sSubPr>
                        <m:ctrlPr>
                          <a:rPr kumimoji="0" lang="zh-CN" altLang="zh-CN"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𝑠</m:t>
                        </m:r>
                      </m:e>
                      <m:sub>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8</m:t>
                        </m:r>
                      </m:sub>
                    </m:sSub>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sSub>
                      <m:sSubPr>
                        <m:ctrlPr>
                          <a:rPr kumimoji="0" lang="zh-CN" altLang="zh-CN"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𝑠</m:t>
                        </m:r>
                      </m:e>
                      <m:sub>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9</m:t>
                        </m:r>
                      </m:sub>
                    </m:sSub>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oMath>
                </a14:m>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到达目标状态的策略。由于</a:t>
                </a:r>
                <a14:m>
                  <m:oMath xmlns:m="http://schemas.openxmlformats.org/officeDocument/2006/math">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𝜖</m:t>
                    </m:r>
                  </m:oMath>
                </a14:m>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贪心策略具有概率性，因此图</a:t>
                </a:r>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6.13</a:t>
                </a:r>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中的结果并不是确定的，有可能经过</a:t>
                </a:r>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100</a:t>
                </a:r>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个片段仍不能得到一个合适的策略，且在图</a:t>
                </a:r>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6.13</a:t>
                </a:r>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中也能发现存在还没有被访问过的状态</a:t>
                </a:r>
                <a14:m>
                  <m:oMath xmlns:m="http://schemas.openxmlformats.org/officeDocument/2006/math">
                    <m:sSub>
                      <m:sSubPr>
                        <m:ctrlPr>
                          <a:rPr kumimoji="0" lang="zh-CN" altLang="zh-CN"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𝑠</m:t>
                        </m:r>
                      </m:e>
                      <m:sub>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3</m:t>
                        </m:r>
                      </m:sub>
                    </m:sSub>
                  </m:oMath>
                </a14:m>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。但随着迭代次数的增加，算法探索到最优策略的可能性也会显著增加，通过适当增大参数</a:t>
                </a:r>
                <a14:m>
                  <m:oMath xmlns:m="http://schemas.openxmlformats.org/officeDocument/2006/math">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𝜖</m:t>
                    </m:r>
                  </m:oMath>
                </a14:m>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的值也能够促进算法乐于探索。</a:t>
                </a:r>
              </a:p>
            </p:txBody>
          </p:sp>
        </mc:Choice>
        <mc:Fallback xmlns="">
          <p:sp>
            <p:nvSpPr>
              <p:cNvPr id="18" name="矩形 17">
                <a:extLst>
                  <a:ext uri="{FF2B5EF4-FFF2-40B4-BE49-F238E27FC236}">
                    <a16:creationId xmlns:a16="http://schemas.microsoft.com/office/drawing/2014/main" id="{0862374D-3432-49DF-9683-080E5B97EE5F}"/>
                  </a:ext>
                </a:extLst>
              </p:cNvPr>
              <p:cNvSpPr>
                <a:spLocks noRot="1" noChangeAspect="1" noMove="1" noResize="1" noEditPoints="1" noAdjustHandles="1" noChangeArrowheads="1" noChangeShapeType="1" noTextEdit="1"/>
              </p:cNvSpPr>
              <p:nvPr/>
            </p:nvSpPr>
            <p:spPr>
              <a:xfrm>
                <a:off x="5200357" y="4367749"/>
                <a:ext cx="6691532" cy="1763303"/>
              </a:xfrm>
              <a:prstGeom prst="rect">
                <a:avLst/>
              </a:prstGeom>
              <a:blipFill>
                <a:blip r:embed="rId6"/>
                <a:stretch>
                  <a:fillRect l="-455" t="-345" r="-455" b="-344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047760685"/>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583380" y="726948"/>
            <a:ext cx="7464387" cy="497934"/>
            <a:chOff x="4099943" y="2819853"/>
            <a:chExt cx="2570275" cy="497934"/>
          </a:xfrm>
        </p:grpSpPr>
        <p:sp>
          <p:nvSpPr>
            <p:cNvPr id="4" name="平行四边形 3"/>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5" name="平行四边形 4"/>
            <p:cNvSpPr/>
            <p:nvPr/>
          </p:nvSpPr>
          <p:spPr bwMode="auto">
            <a:xfrm>
              <a:off x="4122533" y="2819853"/>
              <a:ext cx="2547685"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6" name="矩形 5"/>
            <p:cNvSpPr/>
            <p:nvPr/>
          </p:nvSpPr>
          <p:spPr>
            <a:xfrm>
              <a:off x="4216534" y="2853798"/>
              <a:ext cx="2359684" cy="40011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prstClr val="black">
                      <a:lumMod val="95000"/>
                      <a:lumOff val="5000"/>
                    </a:prstClr>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策略评估：</a:t>
              </a:r>
              <a:r>
                <a:rPr kumimoji="0" lang="zh-CN" altLang="en-US" sz="2000" b="0" i="0" u="none" strike="noStrike" kern="1200" cap="none" spc="0" normalizeH="0" baseline="0" noProof="0" dirty="0">
                  <a:ln>
                    <a:noFill/>
                  </a:ln>
                  <a:solidFill>
                    <a:srgbClr val="0070C0"/>
                  </a:solidFill>
                  <a:effectLst/>
                  <a:uLnTx/>
                  <a:uFillTx/>
                  <a:latin typeface="Times New Roman" panose="02020603050405020304" pitchFamily="18" charset="0"/>
                  <a:ea typeface="黑体" panose="02010609060101010101" pitchFamily="49" charset="-122"/>
                  <a:cs typeface="Times New Roman" panose="02020603050405020304" pitchFamily="18" charset="0"/>
                </a:rPr>
                <a:t> 参数化与深度强化学习</a:t>
              </a:r>
            </a:p>
          </p:txBody>
        </p:sp>
      </p:grpSp>
      <p:sp>
        <p:nvSpPr>
          <p:cNvPr id="23" name="矩形 22">
            <a:extLst>
              <a:ext uri="{FF2B5EF4-FFF2-40B4-BE49-F238E27FC236}">
                <a16:creationId xmlns:a16="http://schemas.microsoft.com/office/drawing/2014/main" id="{6F77A2E9-3941-4386-A0DF-CDEBD25143F3}"/>
              </a:ext>
            </a:extLst>
          </p:cNvPr>
          <p:cNvSpPr/>
          <p:nvPr/>
        </p:nvSpPr>
        <p:spPr>
          <a:xfrm>
            <a:off x="852473" y="129010"/>
            <a:ext cx="2441694"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二、基于价值的强化学习</a:t>
            </a:r>
          </a:p>
        </p:txBody>
      </p:sp>
      <p:pic>
        <p:nvPicPr>
          <p:cNvPr id="9" name="图片 8">
            <a:extLst>
              <a:ext uri="{FF2B5EF4-FFF2-40B4-BE49-F238E27FC236}">
                <a16:creationId xmlns:a16="http://schemas.microsoft.com/office/drawing/2014/main" id="{16409073-B04A-4F64-A410-7F2247BE203E}"/>
              </a:ext>
            </a:extLst>
          </p:cNvPr>
          <p:cNvPicPr>
            <a:picLocks noChangeAspect="1"/>
          </p:cNvPicPr>
          <p:nvPr/>
        </p:nvPicPr>
        <p:blipFill>
          <a:blip r:embed="rId3"/>
          <a:stretch>
            <a:fillRect/>
          </a:stretch>
        </p:blipFill>
        <p:spPr>
          <a:xfrm>
            <a:off x="6790074" y="1933144"/>
            <a:ext cx="4673840" cy="3419651"/>
          </a:xfrm>
          <a:prstGeom prst="rect">
            <a:avLst/>
          </a:prstGeom>
        </p:spPr>
      </p:pic>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7CDAD2E5-6C8D-4C6A-B11F-9F3EB217025D}"/>
                  </a:ext>
                </a:extLst>
              </p:cNvPr>
              <p:cNvSpPr/>
              <p:nvPr/>
            </p:nvSpPr>
            <p:spPr>
              <a:xfrm>
                <a:off x="32825" y="1980077"/>
                <a:ext cx="6433624" cy="3372718"/>
              </a:xfrm>
              <a:prstGeom prst="rect">
                <a:avLst/>
              </a:prstGeom>
            </p:spPr>
            <p:txBody>
              <a:bodyPr wrap="square">
                <a:spAutoFit/>
              </a:bodyPr>
              <a:lstStyle/>
              <a:p>
                <a:pPr marL="285750" marR="0" lvl="0" indent="-285750" algn="just" defTabSz="914400" rtl="0" eaLnBrk="1" fontAlgn="auto" latinLnBrk="0" hangingPunct="1">
                  <a:lnSpc>
                    <a:spcPct val="150000"/>
                  </a:lnSpc>
                  <a:spcBef>
                    <a:spcPts val="0"/>
                  </a:spcBef>
                  <a:spcAft>
                    <a:spcPts val="0"/>
                  </a:spcAft>
                  <a:buClrTx/>
                  <a:buSzTx/>
                  <a:buFont typeface="Wingdings" panose="05000000000000000000" pitchFamily="2" charset="2"/>
                  <a:buChar char="l"/>
                  <a:tabLst/>
                  <a:defRPr/>
                </a:pPr>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考虑在算法</a:t>
                </a:r>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6.7</a:t>
                </a:r>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中给出的</a:t>
                </a:r>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Q</a:t>
                </a:r>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学习算法流程。在这个算法中，动作</a:t>
                </a:r>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a:t>
                </a:r>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价值函数需要用一个数组来记录。但是在有些实际问题中，状态数量会非常多甚至是无限的，这样会造成如下两个问题：首先是算法很难用一个数组来存储动作</a:t>
                </a:r>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a:t>
                </a:r>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价值函数的值；其次是有些状态的访问次数可能很少甚至根本没有被访问过，这些状态的价值估计是不可靠的。</a:t>
                </a:r>
              </a:p>
              <a:p>
                <a:pPr marL="285750" marR="0" lvl="0" indent="-285750" algn="just" defTabSz="914400" rtl="0" eaLnBrk="1" fontAlgn="auto" latinLnBrk="0" hangingPunct="1">
                  <a:lnSpc>
                    <a:spcPct val="150000"/>
                  </a:lnSpc>
                  <a:spcBef>
                    <a:spcPts val="0"/>
                  </a:spcBef>
                  <a:spcAft>
                    <a:spcPts val="0"/>
                  </a:spcAft>
                  <a:buClrTx/>
                  <a:buSzTx/>
                  <a:buFont typeface="Wingdings" panose="05000000000000000000" pitchFamily="2" charset="2"/>
                  <a:buChar char="l"/>
                  <a:tabLst/>
                  <a:defRPr/>
                </a:pPr>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为了解决这两个问题，一种解决方案是将动作</a:t>
                </a:r>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a:t>
                </a:r>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价值函数参数化（</a:t>
                </a:r>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parametrized</a:t>
                </a:r>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），即用一个回归模型来拟合</a:t>
                </a:r>
                <a14:m>
                  <m:oMath xmlns:m="http://schemas.openxmlformats.org/officeDocument/2006/math">
                    <m:sSub>
                      <m:sSubPr>
                        <m:ctrlPr>
                          <a:rPr kumimoji="0" lang="zh-CN" altLang="zh-CN"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𝑞</m:t>
                        </m:r>
                      </m:e>
                      <m:sub>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𝜋</m:t>
                        </m:r>
                      </m:sub>
                    </m:sSub>
                  </m:oMath>
                </a14:m>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函数。如果回归模型是一个深度神经网络，那么这样的算法就被称为深度强化学习</a:t>
                </a:r>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(deep reinforcement learning)</a:t>
                </a:r>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算法。</a:t>
                </a:r>
              </a:p>
            </p:txBody>
          </p:sp>
        </mc:Choice>
        <mc:Fallback xmlns="">
          <p:sp>
            <p:nvSpPr>
              <p:cNvPr id="10" name="矩形 9">
                <a:extLst>
                  <a:ext uri="{FF2B5EF4-FFF2-40B4-BE49-F238E27FC236}">
                    <a16:creationId xmlns:a16="http://schemas.microsoft.com/office/drawing/2014/main" id="{7CDAD2E5-6C8D-4C6A-B11F-9F3EB217025D}"/>
                  </a:ext>
                </a:extLst>
              </p:cNvPr>
              <p:cNvSpPr>
                <a:spLocks noRot="1" noChangeAspect="1" noMove="1" noResize="1" noEditPoints="1" noAdjustHandles="1" noChangeArrowheads="1" noChangeShapeType="1" noTextEdit="1"/>
              </p:cNvSpPr>
              <p:nvPr/>
            </p:nvSpPr>
            <p:spPr>
              <a:xfrm>
                <a:off x="32825" y="1980077"/>
                <a:ext cx="6433624" cy="3372718"/>
              </a:xfrm>
              <a:prstGeom prst="rect">
                <a:avLst/>
              </a:prstGeom>
              <a:blipFill>
                <a:blip r:embed="rId4"/>
                <a:stretch>
                  <a:fillRect l="-379" r="-3693" b="-144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6966510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a:extLst>
              <a:ext uri="{FF2B5EF4-FFF2-40B4-BE49-F238E27FC236}">
                <a16:creationId xmlns:a16="http://schemas.microsoft.com/office/drawing/2014/main" id="{40D199F0-A918-4EED-AF6C-1FF084A1EF8E}"/>
              </a:ext>
            </a:extLst>
          </p:cNvPr>
          <p:cNvSpPr/>
          <p:nvPr/>
        </p:nvSpPr>
        <p:spPr>
          <a:xfrm>
            <a:off x="852473" y="129010"/>
            <a:ext cx="1826141"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mn-cs"/>
              </a:rPr>
              <a:t>三、知识图谱推理</a:t>
            </a:r>
            <a:endParaRPr kumimoji="0" lang="zh-CN" altLang="en-US" sz="16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p:sp>
        <p:nvSpPr>
          <p:cNvPr id="13" name="矩形 12">
            <a:extLst>
              <a:ext uri="{FF2B5EF4-FFF2-40B4-BE49-F238E27FC236}">
                <a16:creationId xmlns:a16="http://schemas.microsoft.com/office/drawing/2014/main" id="{80D03ACE-4753-4C03-81C2-0B0682E293ED}"/>
              </a:ext>
            </a:extLst>
          </p:cNvPr>
          <p:cNvSpPr/>
          <p:nvPr/>
        </p:nvSpPr>
        <p:spPr>
          <a:xfrm>
            <a:off x="1042555" y="735998"/>
            <a:ext cx="10254104" cy="609273"/>
          </a:xfrm>
          <a:prstGeom prst="rect">
            <a:avLst/>
          </a:prstGeom>
          <a:gradFill>
            <a:gsLst>
              <a:gs pos="37000">
                <a:srgbClr val="019196"/>
              </a:gs>
              <a:gs pos="100000">
                <a:schemeClr val="bg1"/>
              </a:gs>
              <a:gs pos="83000">
                <a:srgbClr val="81C7C9"/>
              </a:gs>
            </a:gsLst>
            <a:lin ang="12000000" scaled="0"/>
          </a:gradFill>
          <a:ln w="22225">
            <a:noFill/>
          </a:ln>
          <a:effectLst>
            <a:outerShdw blurRad="50800" dist="38100" dir="5400000" algn="l" rotWithShape="0">
              <a:schemeClr val="tx1">
                <a:lumMod val="85000"/>
                <a:lumOff val="15000"/>
                <a:alpha val="10000"/>
              </a:schemeClr>
            </a:outerShdw>
          </a:effectLst>
        </p:spPr>
        <p:txBody>
          <a:bodyPr anchor="ctr">
            <a:normAutofit/>
          </a:bodyPr>
          <a:lstStyle/>
          <a:p>
            <a:pPr marL="0" marR="0" lvl="0" indent="0" algn="ctr" defTabSz="914400" rtl="0" eaLnBrk="1" fontAlgn="auto" latinLnBrk="0" hangingPunct="1">
              <a:lnSpc>
                <a:spcPct val="90000"/>
              </a:lnSpc>
              <a:spcBef>
                <a:spcPct val="0"/>
              </a:spcBef>
              <a:spcAft>
                <a:spcPts val="0"/>
              </a:spcAft>
              <a:buClrTx/>
              <a:buSzTx/>
              <a:buFontTx/>
              <a:buNone/>
              <a:tabLst/>
              <a:defRPr/>
            </a:pPr>
            <a:endParaRPr kumimoji="0" lang="zh-CN" altLang="en-US" sz="1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9" name="矩形 18">
            <a:extLst>
              <a:ext uri="{FF2B5EF4-FFF2-40B4-BE49-F238E27FC236}">
                <a16:creationId xmlns:a16="http://schemas.microsoft.com/office/drawing/2014/main" id="{70711213-6A7F-41B7-83A4-ACBA1908F28E}"/>
              </a:ext>
            </a:extLst>
          </p:cNvPr>
          <p:cNvSpPr/>
          <p:nvPr/>
        </p:nvSpPr>
        <p:spPr>
          <a:xfrm>
            <a:off x="1765543" y="811180"/>
            <a:ext cx="8634380" cy="458908"/>
          </a:xfrm>
          <a:prstGeom prst="rect">
            <a:avLst/>
          </a:prstGeom>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FOIL</a:t>
            </a:r>
            <a:r>
              <a:rPr kumimoji="0" lang="zh-CN" altLang="zh-CN" sz="1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0" lang="en-US" altLang="zh-CN" sz="1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First Order Inductive Learner</a:t>
            </a:r>
            <a:r>
              <a:rPr kumimoji="0" lang="zh-CN" altLang="zh-CN" sz="1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）算法</a:t>
            </a:r>
            <a:r>
              <a:rPr kumimoji="0" lang="zh-CN" altLang="en-US" sz="1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：正例、反例和背景样例</a:t>
            </a:r>
            <a:endParaRPr kumimoji="0" lang="en-US" altLang="zh-CN" sz="1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 name="矩形 1">
                <a:extLst>
                  <a:ext uri="{FF2B5EF4-FFF2-40B4-BE49-F238E27FC236}">
                    <a16:creationId xmlns:a16="http://schemas.microsoft.com/office/drawing/2014/main" id="{D9559E2D-35BF-405A-A018-AD9D499F4555}"/>
                  </a:ext>
                </a:extLst>
              </p:cNvPr>
              <p:cNvSpPr/>
              <p:nvPr/>
            </p:nvSpPr>
            <p:spPr>
              <a:xfrm>
                <a:off x="207335" y="1422990"/>
                <a:ext cx="8644270" cy="4850046"/>
              </a:xfrm>
              <a:prstGeom prst="rect">
                <a:avLst/>
              </a:prstGeom>
            </p:spPr>
            <p:txBody>
              <a:bodyPr wrap="square">
                <a:spAutoFit/>
              </a:bodyPr>
              <a:lstStyle/>
              <a:p>
                <a:pPr marL="0" marR="0" lvl="0" indent="266700" algn="just" defTabSz="914400" rtl="0" eaLnBrk="1" fontAlgn="auto" latinLnBrk="0" hangingPunct="1">
                  <a:lnSpc>
                    <a:spcPct val="150000"/>
                  </a:lnSpc>
                  <a:spcBef>
                    <a:spcPts val="0"/>
                  </a:spcBef>
                  <a:spcAft>
                    <a:spcPts val="0"/>
                  </a:spcAft>
                  <a:buClrTx/>
                  <a:buSzTx/>
                  <a:buFontTx/>
                  <a:buNone/>
                  <a:tabLst/>
                  <a:defRPr/>
                </a:pPr>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为了学习推理规则，需要构造目标谓词</a:t>
                </a:r>
                <a14:m>
                  <m:oMath xmlns:m="http://schemas.openxmlformats.org/officeDocument/2006/math">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𝑃</m:t>
                    </m:r>
                  </m:oMath>
                </a14:m>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的训练样例，</a:t>
                </a:r>
                <a:r>
                  <a:rPr kumimoji="0" lang="zh-CN" altLang="zh-CN" sz="1600" b="1" i="0" u="none" strike="noStrike" kern="1200" cap="none" spc="0" normalizeH="0" baseline="0" noProof="0" dirty="0">
                    <a:ln>
                      <a:noFill/>
                    </a:ln>
                    <a:solidFill>
                      <a:srgbClr val="C00000"/>
                    </a:solidFill>
                    <a:effectLst/>
                    <a:uLnTx/>
                    <a:uFillTx/>
                    <a:latin typeface="Times New Roman" panose="02020603050405020304" pitchFamily="18" charset="0"/>
                    <a:ea typeface="楷体_GB2312"/>
                    <a:cs typeface="Times New Roman" panose="02020603050405020304" pitchFamily="18" charset="0"/>
                  </a:rPr>
                  <a:t>训练样例包含正例集合</a:t>
                </a:r>
                <a14:m>
                  <m:oMath xmlns:m="http://schemas.openxmlformats.org/officeDocument/2006/math">
                    <m:sSup>
                      <m:sSupPr>
                        <m:ctrlPr>
                          <a:rPr kumimoji="0" lang="zh-CN" altLang="zh-CN" sz="1600" b="1" i="1" u="none" strike="noStrike" kern="1200" cap="none" spc="0" normalizeH="0" baseline="0" noProof="0">
                            <a:ln>
                              <a:noFill/>
                            </a:ln>
                            <a:solidFill>
                              <a:srgbClr val="C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pPr>
                      <m:e>
                        <m:r>
                          <a:rPr kumimoji="0" lang="en-US" altLang="zh-CN" sz="1600" b="1" i="1" u="none" strike="noStrike" kern="1200" cap="none" spc="0" normalizeH="0" baseline="0" noProof="0">
                            <a:ln>
                              <a:noFill/>
                            </a:ln>
                            <a:solidFill>
                              <a:srgbClr val="C00000"/>
                            </a:solidFill>
                            <a:effectLst/>
                            <a:uLnTx/>
                            <a:uFillTx/>
                            <a:latin typeface="Cambria Math" panose="02040503050406030204" pitchFamily="18" charset="0"/>
                            <a:ea typeface="楷体_GB2312"/>
                            <a:cs typeface="Times New Roman" panose="02020603050405020304" pitchFamily="18" charset="0"/>
                          </a:rPr>
                          <m:t>𝑬</m:t>
                        </m:r>
                      </m:e>
                      <m:sup>
                        <m:r>
                          <a:rPr kumimoji="0" lang="en-US" altLang="zh-CN" sz="1600" b="1" i="1" u="none" strike="noStrike" kern="1200" cap="none" spc="0" normalizeH="0" baseline="0" noProof="0">
                            <a:ln>
                              <a:noFill/>
                            </a:ln>
                            <a:solidFill>
                              <a:srgbClr val="C00000"/>
                            </a:solidFill>
                            <a:effectLst/>
                            <a:uLnTx/>
                            <a:uFillTx/>
                            <a:latin typeface="Cambria Math" panose="02040503050406030204" pitchFamily="18" charset="0"/>
                            <a:ea typeface="楷体_GB2312"/>
                            <a:cs typeface="Times New Roman" panose="02020603050405020304" pitchFamily="18" charset="0"/>
                          </a:rPr>
                          <m:t>+</m:t>
                        </m:r>
                      </m:sup>
                    </m:sSup>
                  </m:oMath>
                </a14:m>
                <a:r>
                  <a:rPr kumimoji="0" lang="zh-CN" altLang="zh-CN" sz="1600" b="1" i="0" u="none" strike="noStrike" kern="1200" cap="none" spc="0" normalizeH="0" baseline="0" noProof="0" dirty="0">
                    <a:ln>
                      <a:noFill/>
                    </a:ln>
                    <a:solidFill>
                      <a:srgbClr val="C00000"/>
                    </a:solidFill>
                    <a:effectLst/>
                    <a:uLnTx/>
                    <a:uFillTx/>
                    <a:latin typeface="Times New Roman" panose="02020603050405020304" pitchFamily="18" charset="0"/>
                    <a:ea typeface="楷体_GB2312"/>
                    <a:cs typeface="Times New Roman" panose="02020603050405020304" pitchFamily="18" charset="0"/>
                  </a:rPr>
                  <a:t>和反例集合</a:t>
                </a:r>
                <a14:m>
                  <m:oMath xmlns:m="http://schemas.openxmlformats.org/officeDocument/2006/math">
                    <m:sSup>
                      <m:sSupPr>
                        <m:ctrlPr>
                          <a:rPr kumimoji="0" lang="zh-CN" altLang="zh-CN" sz="1600" b="1" i="1" u="none" strike="noStrike" kern="1200" cap="none" spc="0" normalizeH="0" baseline="0" noProof="0">
                            <a:ln>
                              <a:noFill/>
                            </a:ln>
                            <a:solidFill>
                              <a:srgbClr val="C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pPr>
                      <m:e>
                        <m:r>
                          <a:rPr kumimoji="0" lang="en-US" altLang="zh-CN" sz="1600" b="1" i="1" u="none" strike="noStrike" kern="1200" cap="none" spc="0" normalizeH="0" baseline="0" noProof="0">
                            <a:ln>
                              <a:noFill/>
                            </a:ln>
                            <a:solidFill>
                              <a:srgbClr val="C00000"/>
                            </a:solidFill>
                            <a:effectLst/>
                            <a:uLnTx/>
                            <a:uFillTx/>
                            <a:latin typeface="Cambria Math" panose="02040503050406030204" pitchFamily="18" charset="0"/>
                            <a:ea typeface="楷体_GB2312"/>
                            <a:cs typeface="Times New Roman" panose="02020603050405020304" pitchFamily="18" charset="0"/>
                          </a:rPr>
                          <m:t>𝑬</m:t>
                        </m:r>
                      </m:e>
                      <m:sup>
                        <m:r>
                          <a:rPr kumimoji="0" lang="en-US" altLang="zh-CN" sz="1600" b="1" i="1" u="none" strike="noStrike" kern="1200" cap="none" spc="0" normalizeH="0" baseline="0" noProof="0">
                            <a:ln>
                              <a:noFill/>
                            </a:ln>
                            <a:solidFill>
                              <a:srgbClr val="C00000"/>
                            </a:solidFill>
                            <a:effectLst/>
                            <a:uLnTx/>
                            <a:uFillTx/>
                            <a:latin typeface="Cambria Math" panose="02040503050406030204" pitchFamily="18" charset="0"/>
                            <a:ea typeface="楷体_GB2312"/>
                            <a:cs typeface="Times New Roman" panose="02020603050405020304" pitchFamily="18" charset="0"/>
                          </a:rPr>
                          <m:t>−</m:t>
                        </m:r>
                      </m:sup>
                    </m:sSup>
                  </m:oMath>
                </a14:m>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。当目标谓词</a:t>
                </a:r>
                <a14:m>
                  <m:oMath xmlns:m="http://schemas.openxmlformats.org/officeDocument/2006/math">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𝑃</m:t>
                    </m:r>
                  </m:oMath>
                </a14:m>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为</a:t>
                </a:r>
                <a14:m>
                  <m:oMath xmlns:m="http://schemas.openxmlformats.org/officeDocument/2006/math">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𝐹𝑎𝑡h𝑒𝑟</m:t>
                    </m:r>
                  </m:oMath>
                </a14:m>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a:t>
                </a:r>
                <a14:m>
                  <m:oMath xmlns:m="http://schemas.openxmlformats.org/officeDocument/2006/math">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𝑥</m:t>
                    </m:r>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 </m:t>
                    </m:r>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𝑦</m:t>
                    </m:r>
                  </m:oMath>
                </a14:m>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a:t>
                </a:r>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时，从图中知道目标谓词</a:t>
                </a:r>
                <a14:m>
                  <m:oMath xmlns:m="http://schemas.openxmlformats.org/officeDocument/2006/math">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𝑃</m:t>
                    </m:r>
                  </m:oMath>
                </a14:m>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只有一个正例</a:t>
                </a:r>
                <a14:m>
                  <m:oMath xmlns:m="http://schemas.openxmlformats.org/officeDocument/2006/math">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𝐹𝑎𝑡h𝑒𝑟</m:t>
                    </m:r>
                  </m:oMath>
                </a14:m>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(David, Mike)</a:t>
                </a:r>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a:t>
                </a:r>
                <a:endPar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endParaRPr>
              </a:p>
              <a:p>
                <a:pPr marL="0" marR="0" lvl="0" indent="266700" algn="just" defTabSz="914400" rtl="0" eaLnBrk="1" fontAlgn="auto" latinLnBrk="0" hangingPunct="1">
                  <a:lnSpc>
                    <a:spcPct val="150000"/>
                  </a:lnSpc>
                  <a:spcBef>
                    <a:spcPts val="0"/>
                  </a:spcBef>
                  <a:spcAft>
                    <a:spcPts val="0"/>
                  </a:spcAft>
                  <a:buClrTx/>
                  <a:buSzTx/>
                  <a:buFontTx/>
                  <a:buNone/>
                  <a:tabLst/>
                  <a:defRPr/>
                </a:pPr>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反例在知识图谱中一般不会显式给出，但可从知识图谱中构造出来。如从知识图谱中已经知道</a:t>
                </a:r>
                <a14:m>
                  <m:oMath xmlns:m="http://schemas.openxmlformats.org/officeDocument/2006/math">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𝐶𝑜𝑢𝑝𝑙𝑒</m:t>
                    </m:r>
                  </m:oMath>
                </a14:m>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(David, James)</a:t>
                </a:r>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成立，则</a:t>
                </a:r>
                <a14:m>
                  <m:oMath xmlns:m="http://schemas.openxmlformats.org/officeDocument/2006/math">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𝐹𝑎𝑡h𝑒𝑟</m:t>
                    </m:r>
                  </m:oMath>
                </a14:m>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(David, James)</a:t>
                </a:r>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可作为目标谓词</a:t>
                </a:r>
                <a14:m>
                  <m:oMath xmlns:m="http://schemas.openxmlformats.org/officeDocument/2006/math">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𝑃</m:t>
                    </m:r>
                  </m:oMath>
                </a14:m>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的一个反例，记为</a:t>
                </a:r>
                <a14:m>
                  <m:oMath xmlns:m="http://schemas.openxmlformats.org/officeDocument/2006/math">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𝐹𝑎𝑡h𝑒𝑟</m:t>
                    </m:r>
                  </m:oMath>
                </a14:m>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(David, James)</a:t>
                </a:r>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需要注意的是，只有在已知两个实体之间存在的关系且确定这一关系与目标谓词相悖时，才能将这两个实体用于构建目标谓词的反例（从而保证所构造的反例与该两个实体之间已知关系是相悖的），而不能在不知两个实体是否满足目标谓词前提下将它们用于构造目标谓词的反例。例如不能用</a:t>
                </a:r>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David</a:t>
                </a:r>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和</a:t>
                </a:r>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Ann</a:t>
                </a:r>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来构建目标谓词反例，因为从现有知识中不能确定这两个实体之间是否存在</a:t>
                </a:r>
                <a14:m>
                  <m:oMath xmlns:m="http://schemas.openxmlformats.org/officeDocument/2006/math">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𝐹𝑎𝑡h𝑒𝑟</m:t>
                    </m:r>
                  </m:oMath>
                </a14:m>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这一关系，即</a:t>
                </a:r>
                <a14:m>
                  <m:oMath xmlns:m="http://schemas.openxmlformats.org/officeDocument/2006/math">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𝐹𝑎𝑡h𝑒𝑟</m:t>
                    </m:r>
                  </m:oMath>
                </a14:m>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(David, Ann)</a:t>
                </a:r>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有可能是正例，而在本例中两者恰恰存在目标谓词所指定的关系，虽然</a:t>
                </a:r>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David</a:t>
                </a:r>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和</a:t>
                </a:r>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Ann</a:t>
                </a:r>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所具有的</a:t>
                </a:r>
                <a14:m>
                  <m:oMath xmlns:m="http://schemas.openxmlformats.org/officeDocument/2006/math">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𝐹𝑎𝑡h𝑒𝑟</m:t>
                    </m:r>
                  </m:oMath>
                </a14:m>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这一关系在知识图谱中暂时未能显示刻画。</a:t>
                </a:r>
              </a:p>
              <a:p>
                <a:pPr marL="0" marR="0" lvl="0" indent="266700" algn="just" defTabSz="914400" rtl="0" eaLnBrk="1" fontAlgn="auto" latinLnBrk="0" hangingPunct="1">
                  <a:lnSpc>
                    <a:spcPct val="150000"/>
                  </a:lnSpc>
                  <a:spcBef>
                    <a:spcPts val="0"/>
                  </a:spcBef>
                  <a:spcAft>
                    <a:spcPts val="0"/>
                  </a:spcAft>
                  <a:buClrTx/>
                  <a:buSzTx/>
                  <a:buFontTx/>
                  <a:buNone/>
                  <a:tabLst/>
                  <a:defRPr/>
                </a:pPr>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此外在推理中还需要其他</a:t>
                </a:r>
                <a:r>
                  <a:rPr kumimoji="0" lang="zh-CN" altLang="zh-CN" sz="1600" b="1" i="0" u="none" strike="noStrike" kern="1200" cap="none" spc="0" normalizeH="0" baseline="0" noProof="0" dirty="0">
                    <a:ln>
                      <a:noFill/>
                    </a:ln>
                    <a:solidFill>
                      <a:srgbClr val="C00000"/>
                    </a:solidFill>
                    <a:effectLst/>
                    <a:uLnTx/>
                    <a:uFillTx/>
                    <a:latin typeface="Times New Roman" panose="02020603050405020304" pitchFamily="18" charset="0"/>
                    <a:ea typeface="楷体_GB2312"/>
                    <a:cs typeface="Times New Roman" panose="02020603050405020304" pitchFamily="18" charset="0"/>
                  </a:rPr>
                  <a:t>背景知识</a:t>
                </a:r>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，这些背景知识来自知识图谱中目标谓词以外的其他谓词实例化结果，如</a:t>
                </a:r>
                <a14:m>
                  <m:oMath xmlns:m="http://schemas.openxmlformats.org/officeDocument/2006/math">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𝑆𝑖𝑏𝑙𝑖𝑛𝑔</m:t>
                    </m:r>
                  </m:oMath>
                </a14:m>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(Ann, Mike)</a:t>
                </a:r>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和</a:t>
                </a:r>
                <a14:m>
                  <m:oMath xmlns:m="http://schemas.openxmlformats.org/officeDocument/2006/math">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𝐶𝑜𝑢𝑝𝑙</m:t>
                    </m:r>
                    <m:r>
                      <m:rPr>
                        <m:sty m:val="p"/>
                      </m:rPr>
                      <a:rPr kumimoji="0" lang="en-US" altLang="zh-CN" sz="16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e</m:t>
                    </m:r>
                  </m:oMath>
                </a14:m>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(David, James)</a:t>
                </a:r>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等。</a:t>
                </a:r>
              </a:p>
            </p:txBody>
          </p:sp>
        </mc:Choice>
        <mc:Fallback xmlns="">
          <p:sp>
            <p:nvSpPr>
              <p:cNvPr id="2" name="矩形 1">
                <a:extLst>
                  <a:ext uri="{FF2B5EF4-FFF2-40B4-BE49-F238E27FC236}">
                    <a16:creationId xmlns:a16="http://schemas.microsoft.com/office/drawing/2014/main" id="{D9559E2D-35BF-405A-A018-AD9D499F4555}"/>
                  </a:ext>
                </a:extLst>
              </p:cNvPr>
              <p:cNvSpPr>
                <a:spLocks noRot="1" noChangeAspect="1" noMove="1" noResize="1" noEditPoints="1" noAdjustHandles="1" noChangeArrowheads="1" noChangeShapeType="1" noTextEdit="1"/>
              </p:cNvSpPr>
              <p:nvPr/>
            </p:nvSpPr>
            <p:spPr>
              <a:xfrm>
                <a:off x="207335" y="1422990"/>
                <a:ext cx="8644270" cy="4850046"/>
              </a:xfrm>
              <a:prstGeom prst="rect">
                <a:avLst/>
              </a:prstGeom>
              <a:blipFill>
                <a:blip r:embed="rId3"/>
                <a:stretch>
                  <a:fillRect l="-353" r="-2821" b="-628"/>
                </a:stretch>
              </a:blipFill>
            </p:spPr>
            <p:txBody>
              <a:bodyPr/>
              <a:lstStyle/>
              <a:p>
                <a:r>
                  <a:rPr lang="zh-CN" altLang="en-US">
                    <a:noFill/>
                  </a:rPr>
                  <a:t> </a:t>
                </a:r>
              </a:p>
            </p:txBody>
          </p:sp>
        </mc:Fallback>
      </mc:AlternateContent>
      <p:pic>
        <p:nvPicPr>
          <p:cNvPr id="8" name="图片 7">
            <a:extLst>
              <a:ext uri="{FF2B5EF4-FFF2-40B4-BE49-F238E27FC236}">
                <a16:creationId xmlns:a16="http://schemas.microsoft.com/office/drawing/2014/main" id="{B1BDDA1A-D524-4D91-9E11-4AC9834BB006}"/>
              </a:ext>
            </a:extLst>
          </p:cNvPr>
          <p:cNvPicPr>
            <a:picLocks noChangeAspect="1"/>
          </p:cNvPicPr>
          <p:nvPr/>
        </p:nvPicPr>
        <p:blipFill>
          <a:blip r:embed="rId4"/>
          <a:stretch>
            <a:fillRect/>
          </a:stretch>
        </p:blipFill>
        <p:spPr>
          <a:xfrm>
            <a:off x="9029561" y="2511643"/>
            <a:ext cx="2955104" cy="2395283"/>
          </a:xfrm>
          <a:prstGeom prst="rect">
            <a:avLst/>
          </a:prstGeom>
        </p:spPr>
      </p:pic>
    </p:spTree>
    <p:extLst>
      <p:ext uri="{BB962C8B-B14F-4D97-AF65-F5344CB8AC3E}">
        <p14:creationId xmlns:p14="http://schemas.microsoft.com/office/powerpoint/2010/main" val="2807940707"/>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583380" y="726948"/>
            <a:ext cx="7464387" cy="497934"/>
            <a:chOff x="4099943" y="2819853"/>
            <a:chExt cx="2570275" cy="497934"/>
          </a:xfrm>
        </p:grpSpPr>
        <p:sp>
          <p:nvSpPr>
            <p:cNvPr id="4" name="平行四边形 3"/>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5" name="平行四边形 4"/>
            <p:cNvSpPr/>
            <p:nvPr/>
          </p:nvSpPr>
          <p:spPr bwMode="auto">
            <a:xfrm>
              <a:off x="4122533" y="2819853"/>
              <a:ext cx="2547685"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6" name="矩形 5"/>
            <p:cNvSpPr/>
            <p:nvPr/>
          </p:nvSpPr>
          <p:spPr>
            <a:xfrm>
              <a:off x="4216534" y="2853798"/>
              <a:ext cx="2359684" cy="40011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prstClr val="black">
                      <a:lumMod val="95000"/>
                      <a:lumOff val="5000"/>
                    </a:prstClr>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策略评估：</a:t>
              </a:r>
              <a:r>
                <a:rPr kumimoji="0" lang="zh-CN" altLang="en-US" sz="2000" b="0" i="0" u="none" strike="noStrike" kern="1200" cap="none" spc="0" normalizeH="0" baseline="0" noProof="0" dirty="0">
                  <a:ln>
                    <a:noFill/>
                  </a:ln>
                  <a:solidFill>
                    <a:srgbClr val="0070C0"/>
                  </a:solidFill>
                  <a:effectLst/>
                  <a:uLnTx/>
                  <a:uFillTx/>
                  <a:latin typeface="Times New Roman" panose="02020603050405020304" pitchFamily="18" charset="0"/>
                  <a:ea typeface="黑体" panose="02010609060101010101" pitchFamily="49" charset="-122"/>
                  <a:cs typeface="Times New Roman" panose="02020603050405020304" pitchFamily="18" charset="0"/>
                </a:rPr>
                <a:t> 参数化与深度强化学习</a:t>
              </a:r>
            </a:p>
          </p:txBody>
        </p:sp>
      </p:grpSp>
      <p:sp>
        <p:nvSpPr>
          <p:cNvPr id="23" name="矩形 22">
            <a:extLst>
              <a:ext uri="{FF2B5EF4-FFF2-40B4-BE49-F238E27FC236}">
                <a16:creationId xmlns:a16="http://schemas.microsoft.com/office/drawing/2014/main" id="{6F77A2E9-3941-4386-A0DF-CDEBD25143F3}"/>
              </a:ext>
            </a:extLst>
          </p:cNvPr>
          <p:cNvSpPr/>
          <p:nvPr/>
        </p:nvSpPr>
        <p:spPr>
          <a:xfrm>
            <a:off x="852473" y="129010"/>
            <a:ext cx="2441694"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二、基于价值的强化学习</a:t>
            </a:r>
          </a:p>
        </p:txBody>
      </p:sp>
      <p:pic>
        <p:nvPicPr>
          <p:cNvPr id="9" name="图片 8">
            <a:extLst>
              <a:ext uri="{FF2B5EF4-FFF2-40B4-BE49-F238E27FC236}">
                <a16:creationId xmlns:a16="http://schemas.microsoft.com/office/drawing/2014/main" id="{16409073-B04A-4F64-A410-7F2247BE203E}"/>
              </a:ext>
            </a:extLst>
          </p:cNvPr>
          <p:cNvPicPr>
            <a:picLocks noChangeAspect="1"/>
          </p:cNvPicPr>
          <p:nvPr/>
        </p:nvPicPr>
        <p:blipFill>
          <a:blip r:embed="rId3"/>
          <a:stretch>
            <a:fillRect/>
          </a:stretch>
        </p:blipFill>
        <p:spPr>
          <a:xfrm>
            <a:off x="6790074" y="1933144"/>
            <a:ext cx="4673840" cy="3419651"/>
          </a:xfrm>
          <a:prstGeom prst="rect">
            <a:avLst/>
          </a:prstGeom>
        </p:spPr>
      </p:pic>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7CDAD2E5-6C8D-4C6A-B11F-9F3EB217025D}"/>
                  </a:ext>
                </a:extLst>
              </p:cNvPr>
              <p:cNvSpPr/>
              <p:nvPr/>
            </p:nvSpPr>
            <p:spPr>
              <a:xfrm>
                <a:off x="159434" y="2355215"/>
                <a:ext cx="6433624" cy="2750112"/>
              </a:xfrm>
              <a:prstGeom prst="rect">
                <a:avLst/>
              </a:prstGeom>
            </p:spPr>
            <p:txBody>
              <a:bodyPr wrap="square">
                <a:spAutoFit/>
              </a:bodyPr>
              <a:lstStyle/>
              <a:p>
                <a:pPr marL="285750" marR="0" lvl="0" indent="-285750" algn="just" defTabSz="914400" rtl="0" eaLnBrk="1" fontAlgn="auto" latinLnBrk="0" hangingPunct="1">
                  <a:lnSpc>
                    <a:spcPct val="150000"/>
                  </a:lnSpc>
                  <a:spcBef>
                    <a:spcPts val="0"/>
                  </a:spcBef>
                  <a:spcAft>
                    <a:spcPts val="0"/>
                  </a:spcAft>
                  <a:buClrTx/>
                  <a:buSzTx/>
                  <a:buFont typeface="Wingdings" panose="05000000000000000000" pitchFamily="2" charset="2"/>
                  <a:buChar char="l"/>
                  <a:tabLst/>
                  <a:defRPr/>
                </a:pPr>
                <a:r>
                  <a:rPr kumimoji="0" lang="zh-CN"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和非参数化的算法</a:t>
                </a: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6.7</a:t>
                </a:r>
                <a:r>
                  <a:rPr kumimoji="0" lang="zh-CN"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进行对比，不难发现，区别主要在算法</a:t>
                </a: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6.8</a:t>
                </a:r>
                <a:r>
                  <a:rPr kumimoji="0" lang="zh-CN"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中第</a:t>
                </a: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7</a:t>
                </a:r>
                <a:r>
                  <a:rPr kumimoji="0" lang="zh-CN"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行和第</a:t>
                </a: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8</a:t>
                </a:r>
                <a:r>
                  <a:rPr kumimoji="0" lang="zh-CN"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行的动作</a:t>
                </a: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r>
                  <a:rPr kumimoji="0" lang="zh-CN"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价值函数更新。</a:t>
                </a:r>
                <a:endPar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285750" marR="0" lvl="0" indent="-285750" algn="just" defTabSz="914400" rtl="0" eaLnBrk="1" fontAlgn="auto" latinLnBrk="0" hangingPunct="1">
                  <a:lnSpc>
                    <a:spcPct val="150000"/>
                  </a:lnSpc>
                  <a:spcBef>
                    <a:spcPts val="0"/>
                  </a:spcBef>
                  <a:spcAft>
                    <a:spcPts val="0"/>
                  </a:spcAft>
                  <a:buClrTx/>
                  <a:buSzTx/>
                  <a:buFont typeface="Wingdings" panose="05000000000000000000" pitchFamily="2" charset="2"/>
                  <a:buChar char="l"/>
                  <a:tabLst/>
                  <a:defRPr/>
                </a:pPr>
                <a:r>
                  <a:rPr kumimoji="0" lang="zh-CN"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类似</a:t>
                </a: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6.2.3</a:t>
                </a:r>
                <a:r>
                  <a:rPr kumimoji="0" lang="zh-CN"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节对时序差分法的分析，</a:t>
                </a:r>
                <a14:m>
                  <m:oMath xmlns:m="http://schemas.openxmlformats.org/officeDocument/2006/math">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t>𝑅</m:t>
                    </m:r>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t>+</m:t>
                    </m:r>
                    <m:func>
                      <m:funcPr>
                        <m:ctrlPr>
                          <a:rPr kumimoji="0" lang="zh-CN"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ctrlPr>
                      </m:funcPr>
                      <m:fName>
                        <m:limLow>
                          <m:limLowPr>
                            <m:ctrlPr>
                              <a:rPr kumimoji="0" lang="zh-CN"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ctrlPr>
                          </m:limLowPr>
                          <m:e>
                            <m:r>
                              <m:rPr>
                                <m:sty m:val="p"/>
                              </m:rPr>
                              <a:rPr kumimoji="0" lang="en-US" altLang="zh-CN" sz="1800" b="0" i="0" u="none" strike="noStrike" kern="1200" cap="none" spc="0" normalizeH="0" baseline="0" noProof="0">
                                <a:ln>
                                  <a:noFill/>
                                </a:ln>
                                <a:solidFill>
                                  <a:prstClr val="black"/>
                                </a:solidFill>
                                <a:effectLst/>
                                <a:uLnTx/>
                                <a:uFillTx/>
                                <a:latin typeface="Cambria Math" panose="02040503050406030204" pitchFamily="18" charset="0"/>
                                <a:cs typeface="+mn-cs"/>
                              </a:rPr>
                              <m:t>max</m:t>
                            </m:r>
                          </m:e>
                          <m:lim>
                            <m:sSup>
                              <m:sSupPr>
                                <m:ctrlPr>
                                  <a:rPr kumimoji="0" lang="zh-CN"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ctrlPr>
                              </m:sSupPr>
                              <m:e>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t>𝑎</m:t>
                                </m:r>
                              </m:e>
                              <m:sup>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t>′</m:t>
                                </m:r>
                              </m:sup>
                            </m:sSup>
                          </m:lim>
                        </m:limLow>
                      </m:fName>
                      <m:e>
                        <m:sSub>
                          <m:sSubPr>
                            <m:ctrlPr>
                              <a:rPr kumimoji="0" lang="zh-CN"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t>𝑞</m:t>
                            </m:r>
                          </m:e>
                          <m:sub>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t>𝜋</m:t>
                            </m:r>
                          </m:sub>
                        </m:sSub>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t>(</m:t>
                        </m:r>
                        <m:sSup>
                          <m:sSupPr>
                            <m:ctrlPr>
                              <a:rPr kumimoji="0" lang="zh-CN"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ctrlPr>
                          </m:sSupPr>
                          <m:e>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t>𝑠</m:t>
                            </m:r>
                          </m:e>
                          <m:sup>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t>′</m:t>
                            </m:r>
                          </m:sup>
                        </m:sSup>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t>,</m:t>
                        </m:r>
                        <m:sSup>
                          <m:sSupPr>
                            <m:ctrlPr>
                              <a:rPr kumimoji="0" lang="zh-CN"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ctrlPr>
                          </m:sSupPr>
                          <m:e>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t>𝑎</m:t>
                            </m:r>
                          </m:e>
                          <m:sup>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t>′</m:t>
                            </m:r>
                          </m:sup>
                        </m:sSup>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en-US" altLang="zh-CN" sz="1800" b="1" i="1" u="none" strike="noStrike" kern="1200" cap="none" spc="0" normalizeH="0" baseline="0" noProof="0">
                            <a:ln>
                              <a:noFill/>
                            </a:ln>
                            <a:solidFill>
                              <a:prstClr val="black"/>
                            </a:solidFill>
                            <a:effectLst/>
                            <a:uLnTx/>
                            <a:uFillTx/>
                            <a:latin typeface="Cambria Math" panose="02040503050406030204" pitchFamily="18" charset="0"/>
                            <a:cs typeface="+mn-cs"/>
                          </a:rPr>
                          <m:t>𝜽</m:t>
                        </m:r>
                      </m:e>
                    </m:func>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t>)</m:t>
                    </m:r>
                  </m:oMath>
                </a14:m>
                <a:r>
                  <a:rPr kumimoji="0" lang="zh-CN"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是对</a:t>
                </a:r>
                <a14:m>
                  <m:oMath xmlns:m="http://schemas.openxmlformats.org/officeDocument/2006/math">
                    <m:sSub>
                      <m:sSubPr>
                        <m:ctrlPr>
                          <a:rPr kumimoji="0" lang="zh-CN"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t>𝑞</m:t>
                        </m:r>
                      </m:e>
                      <m:sub>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t>𝜋</m:t>
                        </m:r>
                      </m:sub>
                    </m:sSub>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t>𝑠</m:t>
                    </m:r>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t>𝑎</m:t>
                    </m:r>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t>)</m:t>
                    </m:r>
                  </m:oMath>
                </a14:m>
                <a:r>
                  <a:rPr kumimoji="0" lang="zh-CN"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的估计值，因此算法</a:t>
                </a: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6. 8</a:t>
                </a:r>
                <a:r>
                  <a:rPr kumimoji="0" lang="zh-CN"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中第</a:t>
                </a: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7</a:t>
                </a:r>
                <a:r>
                  <a:rPr kumimoji="0" lang="zh-CN"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行计算的是</a:t>
                </a:r>
                <a14:m>
                  <m:oMath xmlns:m="http://schemas.openxmlformats.org/officeDocument/2006/math">
                    <m:sSub>
                      <m:sSubPr>
                        <m:ctrlPr>
                          <a:rPr kumimoji="0" lang="zh-CN"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t>𝑞</m:t>
                        </m:r>
                      </m:e>
                      <m:sub>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t>𝜋</m:t>
                        </m:r>
                      </m:sub>
                    </m:sSub>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t>𝑠</m:t>
                    </m:r>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t>𝑎</m:t>
                    </m:r>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t>)</m:t>
                    </m:r>
                  </m:oMath>
                </a14:m>
                <a:r>
                  <a:rPr kumimoji="0" lang="zh-CN"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的估计值和当前值之间误差的平方，第</a:t>
                </a: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8</a:t>
                </a:r>
                <a:r>
                  <a:rPr kumimoji="0" lang="zh-CN"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行则是将该值作为损失函数，利用梯度下降法来更新参数</a:t>
                </a:r>
                <a14:m>
                  <m:oMath xmlns:m="http://schemas.openxmlformats.org/officeDocument/2006/math">
                    <m:r>
                      <a:rPr kumimoji="0" lang="en-US" altLang="zh-CN" sz="1800" b="1" i="1" u="none" strike="noStrike" kern="1200" cap="none" spc="0" normalizeH="0" baseline="0" noProof="0">
                        <a:ln>
                          <a:noFill/>
                        </a:ln>
                        <a:solidFill>
                          <a:prstClr val="black"/>
                        </a:solidFill>
                        <a:effectLst/>
                        <a:uLnTx/>
                        <a:uFillTx/>
                        <a:latin typeface="Cambria Math" panose="02040503050406030204" pitchFamily="18" charset="0"/>
                        <a:cs typeface="+mn-cs"/>
                      </a:rPr>
                      <m:t>𝜽</m:t>
                    </m:r>
                  </m:oMath>
                </a14:m>
                <a:r>
                  <a:rPr kumimoji="0" lang="zh-CN"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endPar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mc:Choice>
        <mc:Fallback xmlns="">
          <p:sp>
            <p:nvSpPr>
              <p:cNvPr id="10" name="矩形 9">
                <a:extLst>
                  <a:ext uri="{FF2B5EF4-FFF2-40B4-BE49-F238E27FC236}">
                    <a16:creationId xmlns:a16="http://schemas.microsoft.com/office/drawing/2014/main" id="{7CDAD2E5-6C8D-4C6A-B11F-9F3EB217025D}"/>
                  </a:ext>
                </a:extLst>
              </p:cNvPr>
              <p:cNvSpPr>
                <a:spLocks noRot="1" noChangeAspect="1" noMove="1" noResize="1" noEditPoints="1" noAdjustHandles="1" noChangeArrowheads="1" noChangeShapeType="1" noTextEdit="1"/>
              </p:cNvSpPr>
              <p:nvPr/>
            </p:nvSpPr>
            <p:spPr>
              <a:xfrm>
                <a:off x="159434" y="2355215"/>
                <a:ext cx="6433624" cy="2750112"/>
              </a:xfrm>
              <a:prstGeom prst="rect">
                <a:avLst/>
              </a:prstGeom>
              <a:blipFill>
                <a:blip r:embed="rId4"/>
                <a:stretch>
                  <a:fillRect l="-568" r="-758" b="-199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741671325"/>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583380" y="726948"/>
            <a:ext cx="7464387" cy="497934"/>
            <a:chOff x="4099943" y="2819853"/>
            <a:chExt cx="2570275" cy="497934"/>
          </a:xfrm>
        </p:grpSpPr>
        <p:sp>
          <p:nvSpPr>
            <p:cNvPr id="4" name="平行四边形 3"/>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5" name="平行四边形 4"/>
            <p:cNvSpPr/>
            <p:nvPr/>
          </p:nvSpPr>
          <p:spPr bwMode="auto">
            <a:xfrm>
              <a:off x="4122533" y="2819853"/>
              <a:ext cx="2547685"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6" name="矩形 5"/>
            <p:cNvSpPr/>
            <p:nvPr/>
          </p:nvSpPr>
          <p:spPr>
            <a:xfrm>
              <a:off x="4216534" y="2853798"/>
              <a:ext cx="2359684" cy="40011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prstClr val="black">
                      <a:lumMod val="95000"/>
                      <a:lumOff val="5000"/>
                    </a:prstClr>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策略评估：</a:t>
              </a:r>
              <a:r>
                <a:rPr kumimoji="0" lang="zh-CN" altLang="en-US" sz="2000" b="0" i="0" u="none" strike="noStrike" kern="1200" cap="none" spc="0" normalizeH="0" baseline="0" noProof="0" dirty="0">
                  <a:ln>
                    <a:noFill/>
                  </a:ln>
                  <a:solidFill>
                    <a:srgbClr val="0070C0"/>
                  </a:solidFill>
                  <a:effectLst/>
                  <a:uLnTx/>
                  <a:uFillTx/>
                  <a:latin typeface="Times New Roman" panose="02020603050405020304" pitchFamily="18" charset="0"/>
                  <a:ea typeface="黑体" panose="02010609060101010101" pitchFamily="49" charset="-122"/>
                  <a:cs typeface="Times New Roman" panose="02020603050405020304" pitchFamily="18" charset="0"/>
                </a:rPr>
                <a:t> 参数化与深度强化学习</a:t>
              </a:r>
            </a:p>
          </p:txBody>
        </p:sp>
      </p:grpSp>
      <p:sp>
        <p:nvSpPr>
          <p:cNvPr id="23" name="矩形 22">
            <a:extLst>
              <a:ext uri="{FF2B5EF4-FFF2-40B4-BE49-F238E27FC236}">
                <a16:creationId xmlns:a16="http://schemas.microsoft.com/office/drawing/2014/main" id="{6F77A2E9-3941-4386-A0DF-CDEBD25143F3}"/>
              </a:ext>
            </a:extLst>
          </p:cNvPr>
          <p:cNvSpPr/>
          <p:nvPr/>
        </p:nvSpPr>
        <p:spPr>
          <a:xfrm>
            <a:off x="852473" y="129010"/>
            <a:ext cx="2441694"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二、基于价值的强化学习</a:t>
            </a:r>
          </a:p>
        </p:txBody>
      </p:sp>
      <mc:AlternateContent xmlns:mc="http://schemas.openxmlformats.org/markup-compatibility/2006" xmlns:a14="http://schemas.microsoft.com/office/drawing/2010/main">
        <mc:Choice Requires="a14">
          <p:sp>
            <p:nvSpPr>
              <p:cNvPr id="2" name="矩形 1">
                <a:extLst>
                  <a:ext uri="{FF2B5EF4-FFF2-40B4-BE49-F238E27FC236}">
                    <a16:creationId xmlns:a16="http://schemas.microsoft.com/office/drawing/2014/main" id="{E8D448F7-319A-4E55-957D-897AF217BA71}"/>
                  </a:ext>
                </a:extLst>
              </p:cNvPr>
              <p:cNvSpPr/>
              <p:nvPr/>
            </p:nvSpPr>
            <p:spPr>
              <a:xfrm>
                <a:off x="267287" y="1562349"/>
                <a:ext cx="11835618" cy="5145896"/>
              </a:xfrm>
              <a:prstGeom prst="rect">
                <a:avLst/>
              </a:prstGeom>
            </p:spPr>
            <p:txBody>
              <a:bodyPr wrap="square">
                <a:spAutoFit/>
              </a:bodyPr>
              <a:lstStyle/>
              <a:p>
                <a:pPr marL="0" marR="0" lvl="0" indent="266700" algn="just" defTabSz="914400" rtl="0" eaLnBrk="1" fontAlgn="auto" latinLnBrk="0" hangingPunct="1">
                  <a:lnSpc>
                    <a:spcPct val="15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C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采样不足：</a:t>
                </a:r>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由于相邻的样本来自同一条轨迹，因此样本之间相关性太强，使得集中优化相关性强的样本会导致神经网络处理其他样本无法取得较好效果。</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Q</a:t>
                </a:r>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学习的一个特性是倾向于反复采样更新一部分状态，这部分状态来源于</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Q</a:t>
                </a:r>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学习算法采样的轨迹，其并不是均匀分布在整个状态空间中。</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Q</a:t>
                </a:r>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学习这个特性在使用数组记录动作</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价值函数时只会导致对部分状态的价值估计越来越准确。但是在使用回归模型拟合动作</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价值函数时，连续对一组相关性强的状态进行更新虽然会使模型对这些状态的价值估计越来越准确，但也会导致对那些没有被更新状态的价值估计产生更大偏差。</a:t>
                </a:r>
                <a:endPar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0" marR="0" lvl="0" indent="266700" algn="just" defTabSz="914400" rtl="0" eaLnBrk="1" fontAlgn="auto" latinLnBrk="0" hangingPunct="1">
                  <a:lnSpc>
                    <a:spcPct val="15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C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难以收敛：</a:t>
                </a:r>
                <a:r>
                  <a:rPr kumimoji="0" lang="zh-CN"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在算法</a:t>
                </a: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6.8</a:t>
                </a:r>
                <a:r>
                  <a:rPr kumimoji="0" lang="zh-CN"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中第</a:t>
                </a: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7</a:t>
                </a:r>
                <a:r>
                  <a:rPr kumimoji="0" lang="zh-CN"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行计算损失函数时，参数</a:t>
                </a:r>
                <a14:m>
                  <m:oMath xmlns:m="http://schemas.openxmlformats.org/officeDocument/2006/math">
                    <m:r>
                      <a:rPr kumimoji="0" lang="en-US" altLang="zh-CN" sz="1800" b="1" i="1" u="none" strike="noStrike" kern="1200" cap="none" spc="0" normalizeH="0" baseline="0" noProof="0">
                        <a:ln>
                          <a:noFill/>
                        </a:ln>
                        <a:solidFill>
                          <a:prstClr val="black"/>
                        </a:solidFill>
                        <a:effectLst/>
                        <a:uLnTx/>
                        <a:uFillTx/>
                        <a:latin typeface="Cambria Math" panose="02040503050406030204" pitchFamily="18" charset="0"/>
                        <a:cs typeface="+mn-cs"/>
                      </a:rPr>
                      <m:t>𝜽</m:t>
                    </m:r>
                  </m:oMath>
                </a14:m>
                <a:r>
                  <a:rPr kumimoji="0" lang="zh-CN"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被同时用来计算动作</a:t>
                </a: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r>
                  <a:rPr kumimoji="0" lang="zh-CN"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价值函数的目标值（估计值）</a:t>
                </a:r>
                <a14:m>
                  <m:oMath xmlns:m="http://schemas.openxmlformats.org/officeDocument/2006/math">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t>𝑅</m:t>
                    </m:r>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t>+</m:t>
                    </m:r>
                    <m:func>
                      <m:funcPr>
                        <m:ctrlPr>
                          <a:rPr kumimoji="0" lang="zh-CN"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ctrlPr>
                      </m:funcPr>
                      <m:fName>
                        <m:limLow>
                          <m:limLowPr>
                            <m:ctrlPr>
                              <a:rPr kumimoji="0" lang="zh-CN"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ctrlPr>
                          </m:limLowPr>
                          <m:e>
                            <m:r>
                              <m:rPr>
                                <m:sty m:val="p"/>
                              </m:rPr>
                              <a:rPr kumimoji="0" lang="en-US" altLang="zh-CN" sz="1800" b="0" i="0" u="none" strike="noStrike" kern="1200" cap="none" spc="0" normalizeH="0" baseline="0" noProof="0">
                                <a:ln>
                                  <a:noFill/>
                                </a:ln>
                                <a:solidFill>
                                  <a:prstClr val="black"/>
                                </a:solidFill>
                                <a:effectLst/>
                                <a:uLnTx/>
                                <a:uFillTx/>
                                <a:latin typeface="Cambria Math" panose="02040503050406030204" pitchFamily="18" charset="0"/>
                                <a:cs typeface="+mn-cs"/>
                              </a:rPr>
                              <m:t>max</m:t>
                            </m:r>
                          </m:e>
                          <m:lim>
                            <m:sSup>
                              <m:sSupPr>
                                <m:ctrlPr>
                                  <a:rPr kumimoji="0" lang="zh-CN"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ctrlPr>
                              </m:sSupPr>
                              <m:e>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t>𝑎</m:t>
                                </m:r>
                              </m:e>
                              <m:sup>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t>′</m:t>
                                </m:r>
                              </m:sup>
                            </m:sSup>
                          </m:lim>
                        </m:limLow>
                      </m:fName>
                      <m:e>
                        <m:sSub>
                          <m:sSubPr>
                            <m:ctrlPr>
                              <a:rPr kumimoji="0" lang="zh-CN"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t>𝑞</m:t>
                            </m:r>
                          </m:e>
                          <m:sub>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t>𝜋</m:t>
                            </m:r>
                          </m:sub>
                        </m:sSub>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t>(</m:t>
                        </m:r>
                        <m:sSup>
                          <m:sSupPr>
                            <m:ctrlPr>
                              <a:rPr kumimoji="0" lang="zh-CN"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ctrlPr>
                          </m:sSupPr>
                          <m:e>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t>𝑠</m:t>
                            </m:r>
                          </m:e>
                          <m:sup>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t>′</m:t>
                            </m:r>
                          </m:sup>
                        </m:sSup>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t>,</m:t>
                        </m:r>
                        <m:sSup>
                          <m:sSupPr>
                            <m:ctrlPr>
                              <a:rPr kumimoji="0" lang="zh-CN"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ctrlPr>
                          </m:sSupPr>
                          <m:e>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t>𝑎</m:t>
                            </m:r>
                          </m:e>
                          <m:sup>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t>′</m:t>
                            </m:r>
                          </m:sup>
                        </m:sSup>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en-US" altLang="zh-CN" sz="1800" b="1" i="1" u="none" strike="noStrike" kern="1200" cap="none" spc="0" normalizeH="0" baseline="0" noProof="0">
                            <a:ln>
                              <a:noFill/>
                            </a:ln>
                            <a:solidFill>
                              <a:prstClr val="black"/>
                            </a:solidFill>
                            <a:effectLst/>
                            <a:uLnTx/>
                            <a:uFillTx/>
                            <a:latin typeface="Cambria Math" panose="02040503050406030204" pitchFamily="18" charset="0"/>
                            <a:cs typeface="+mn-cs"/>
                          </a:rPr>
                          <m:t>𝜽</m:t>
                        </m:r>
                      </m:e>
                    </m:func>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t>)</m:t>
                    </m:r>
                  </m:oMath>
                </a14:m>
                <a:r>
                  <a:rPr kumimoji="0" lang="zh-CN"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和当前值</a:t>
                </a:r>
                <a14:m>
                  <m:oMath xmlns:m="http://schemas.openxmlformats.org/officeDocument/2006/math">
                    <m:sSub>
                      <m:sSubPr>
                        <m:ctrlPr>
                          <a:rPr kumimoji="0" lang="zh-CN"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t>𝑞</m:t>
                        </m:r>
                      </m:e>
                      <m:sub>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t>𝜋</m:t>
                        </m:r>
                      </m:sub>
                    </m:sSub>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t>𝑠</m:t>
                    </m:r>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t>𝑎</m:t>
                    </m:r>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en-US" altLang="zh-CN" sz="1800" b="1" i="1" u="none" strike="noStrike" kern="1200" cap="none" spc="0" normalizeH="0" baseline="0" noProof="0">
                        <a:ln>
                          <a:noFill/>
                        </a:ln>
                        <a:solidFill>
                          <a:prstClr val="black"/>
                        </a:solidFill>
                        <a:effectLst/>
                        <a:uLnTx/>
                        <a:uFillTx/>
                        <a:latin typeface="Cambria Math" panose="02040503050406030204" pitchFamily="18" charset="0"/>
                        <a:cs typeface="+mn-cs"/>
                      </a:rPr>
                      <m:t>𝜽</m:t>
                    </m:r>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t>)</m:t>
                    </m:r>
                  </m:oMath>
                </a14:m>
                <a:r>
                  <a:rPr kumimoji="0" lang="zh-CN"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，因此对</a:t>
                </a:r>
                <a14:m>
                  <m:oMath xmlns:m="http://schemas.openxmlformats.org/officeDocument/2006/math">
                    <m:r>
                      <a:rPr kumimoji="0" lang="en-US" altLang="zh-CN" sz="1800" b="1" i="1" u="none" strike="noStrike" kern="1200" cap="none" spc="0" normalizeH="0" baseline="0" noProof="0">
                        <a:ln>
                          <a:noFill/>
                        </a:ln>
                        <a:solidFill>
                          <a:prstClr val="black"/>
                        </a:solidFill>
                        <a:effectLst/>
                        <a:uLnTx/>
                        <a:uFillTx/>
                        <a:latin typeface="Cambria Math" panose="02040503050406030204" pitchFamily="18" charset="0"/>
                        <a:cs typeface="+mn-cs"/>
                      </a:rPr>
                      <m:t>𝜽</m:t>
                    </m:r>
                  </m:oMath>
                </a14:m>
                <a:r>
                  <a:rPr kumimoji="0" lang="zh-CN"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的更新会同时影响这两个值。对于当前样本的损失函数计算公式而言，令损失函数值为</a:t>
                </a: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0</a:t>
                </a:r>
                <a:r>
                  <a:rPr kumimoji="0" lang="zh-CN"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的动作</a:t>
                </a: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r>
                  <a:rPr kumimoji="0" lang="zh-CN"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价值函数取值不是唯一的，算法既可以调整当前值</a:t>
                </a:r>
                <a14:m>
                  <m:oMath xmlns:m="http://schemas.openxmlformats.org/officeDocument/2006/math">
                    <m:sSub>
                      <m:sSubPr>
                        <m:ctrlPr>
                          <a:rPr kumimoji="0" lang="zh-CN"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t>𝑞</m:t>
                        </m:r>
                      </m:e>
                      <m:sub>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t>𝜋</m:t>
                        </m:r>
                      </m:sub>
                    </m:sSub>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t>𝑠</m:t>
                    </m:r>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t>𝑎</m:t>
                    </m:r>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en-US" altLang="zh-CN" sz="1800" b="1" i="1" u="none" strike="noStrike" kern="1200" cap="none" spc="0" normalizeH="0" baseline="0" noProof="0">
                        <a:ln>
                          <a:noFill/>
                        </a:ln>
                        <a:solidFill>
                          <a:prstClr val="black"/>
                        </a:solidFill>
                        <a:effectLst/>
                        <a:uLnTx/>
                        <a:uFillTx/>
                        <a:latin typeface="Cambria Math" panose="02040503050406030204" pitchFamily="18" charset="0"/>
                        <a:cs typeface="+mn-cs"/>
                      </a:rPr>
                      <m:t>𝜽</m:t>
                    </m:r>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t>)</m:t>
                    </m:r>
                  </m:oMath>
                </a14:m>
                <a:r>
                  <a:rPr kumimoji="0" lang="zh-CN"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使其等于目标值，也可以调整目标值使其等于当前值。在单步优化目标不明确的情况下，由于样本具有概率性，这样会使得算法的收敛可能变得不稳定。</a:t>
                </a:r>
              </a:p>
              <a:p>
                <a:pPr marL="0" marR="0" lvl="0" indent="266700" algn="just" defTabSz="914400" rtl="0" eaLnBrk="1" fontAlgn="auto" latinLnBrk="0" hangingPunct="1">
                  <a:lnSpc>
                    <a:spcPts val="2200"/>
                  </a:lnSpc>
                  <a:spcBef>
                    <a:spcPts val="0"/>
                  </a:spcBef>
                  <a:spcAft>
                    <a:spcPts val="0"/>
                  </a:spcAft>
                  <a:buClrTx/>
                  <a:buSzTx/>
                  <a:buFontTx/>
                  <a:buNone/>
                  <a:tabLst/>
                  <a:defRPr/>
                </a:pPr>
                <a:endPar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endParaRPr>
              </a:p>
            </p:txBody>
          </p:sp>
        </mc:Choice>
        <mc:Fallback xmlns="">
          <p:sp>
            <p:nvSpPr>
              <p:cNvPr id="2" name="矩形 1">
                <a:extLst>
                  <a:ext uri="{FF2B5EF4-FFF2-40B4-BE49-F238E27FC236}">
                    <a16:creationId xmlns:a16="http://schemas.microsoft.com/office/drawing/2014/main" id="{E8D448F7-319A-4E55-957D-897AF217BA71}"/>
                  </a:ext>
                </a:extLst>
              </p:cNvPr>
              <p:cNvSpPr>
                <a:spLocks noRot="1" noChangeAspect="1" noMove="1" noResize="1" noEditPoints="1" noAdjustHandles="1" noChangeArrowheads="1" noChangeShapeType="1" noTextEdit="1"/>
              </p:cNvSpPr>
              <p:nvPr/>
            </p:nvSpPr>
            <p:spPr>
              <a:xfrm>
                <a:off x="267287" y="1562349"/>
                <a:ext cx="11835618" cy="5145896"/>
              </a:xfrm>
              <a:prstGeom prst="rect">
                <a:avLst/>
              </a:prstGeom>
              <a:blipFill>
                <a:blip r:embed="rId3"/>
                <a:stretch>
                  <a:fillRect l="-464" r="-41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127775148"/>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583380" y="726948"/>
            <a:ext cx="7464387" cy="497934"/>
            <a:chOff x="4099943" y="2819853"/>
            <a:chExt cx="2570275" cy="497934"/>
          </a:xfrm>
        </p:grpSpPr>
        <p:sp>
          <p:nvSpPr>
            <p:cNvPr id="4" name="平行四边形 3"/>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5" name="平行四边形 4"/>
            <p:cNvSpPr/>
            <p:nvPr/>
          </p:nvSpPr>
          <p:spPr bwMode="auto">
            <a:xfrm>
              <a:off x="4122533" y="2819853"/>
              <a:ext cx="2547685"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6" name="矩形 5"/>
            <p:cNvSpPr/>
            <p:nvPr/>
          </p:nvSpPr>
          <p:spPr>
            <a:xfrm>
              <a:off x="4216534" y="2853798"/>
              <a:ext cx="2359684" cy="40011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prstClr val="black">
                      <a:lumMod val="95000"/>
                      <a:lumOff val="5000"/>
                    </a:prstClr>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策略评估：</a:t>
              </a:r>
              <a:r>
                <a:rPr kumimoji="0" lang="zh-CN" altLang="en-US" sz="2000" b="0" i="0" u="none" strike="noStrike" kern="1200" cap="none" spc="0" normalizeH="0" baseline="0" noProof="0" dirty="0">
                  <a:ln>
                    <a:noFill/>
                  </a:ln>
                  <a:solidFill>
                    <a:srgbClr val="0070C0"/>
                  </a:solidFill>
                  <a:effectLst/>
                  <a:uLnTx/>
                  <a:uFillTx/>
                  <a:latin typeface="Times New Roman" panose="02020603050405020304" pitchFamily="18" charset="0"/>
                  <a:ea typeface="黑体" panose="02010609060101010101" pitchFamily="49" charset="-122"/>
                  <a:cs typeface="Times New Roman" panose="02020603050405020304" pitchFamily="18" charset="0"/>
                </a:rPr>
                <a:t> </a:t>
              </a:r>
              <a:r>
                <a:rPr kumimoji="0" lang="zh-CN" altLang="zh-CN" sz="2000" b="0" i="0" u="none" strike="noStrike" kern="1200" cap="none" spc="0" normalizeH="0" baseline="0" noProof="0" dirty="0">
                  <a:ln>
                    <a:noFill/>
                  </a:ln>
                  <a:solidFill>
                    <a:srgbClr val="0070C0"/>
                  </a:solidFill>
                  <a:effectLst/>
                  <a:uLnTx/>
                  <a:uFillTx/>
                  <a:latin typeface="Times New Roman" panose="02020603050405020304" pitchFamily="18" charset="0"/>
                  <a:ea typeface="黑体" panose="02010609060101010101" pitchFamily="49" charset="-122"/>
                  <a:cs typeface="Times New Roman" panose="02020603050405020304" pitchFamily="18" charset="0"/>
                </a:rPr>
                <a:t>深度</a:t>
              </a:r>
              <a:r>
                <a:rPr kumimoji="0" lang="en-US" altLang="zh-CN" sz="2000" b="0" i="0" u="none" strike="noStrike" kern="1200" cap="none" spc="0" normalizeH="0" baseline="0" noProof="0" dirty="0">
                  <a:ln>
                    <a:noFill/>
                  </a:ln>
                  <a:solidFill>
                    <a:srgbClr val="0070C0"/>
                  </a:solidFill>
                  <a:effectLst/>
                  <a:uLnTx/>
                  <a:uFillTx/>
                  <a:latin typeface="Times New Roman" panose="02020603050405020304" pitchFamily="18" charset="0"/>
                  <a:ea typeface="黑体" panose="02010609060101010101" pitchFamily="49" charset="-122"/>
                  <a:cs typeface="Times New Roman" panose="02020603050405020304" pitchFamily="18" charset="0"/>
                </a:rPr>
                <a:t>Q</a:t>
              </a:r>
              <a:r>
                <a:rPr kumimoji="0" lang="zh-CN" altLang="zh-CN" sz="2000" b="0" i="0" u="none" strike="noStrike" kern="1200" cap="none" spc="0" normalizeH="0" baseline="0" noProof="0" dirty="0">
                  <a:ln>
                    <a:noFill/>
                  </a:ln>
                  <a:solidFill>
                    <a:srgbClr val="0070C0"/>
                  </a:solidFill>
                  <a:effectLst/>
                  <a:uLnTx/>
                  <a:uFillTx/>
                  <a:latin typeface="Times New Roman" panose="02020603050405020304" pitchFamily="18" charset="0"/>
                  <a:ea typeface="黑体" panose="02010609060101010101" pitchFamily="49" charset="-122"/>
                  <a:cs typeface="Times New Roman" panose="02020603050405020304" pitchFamily="18" charset="0"/>
                </a:rPr>
                <a:t>网络（</a:t>
              </a:r>
              <a:r>
                <a:rPr kumimoji="0" lang="en-US" altLang="zh-CN" sz="2000" b="0" i="0" u="none" strike="noStrike" kern="1200" cap="none" spc="0" normalizeH="0" baseline="0" noProof="0" dirty="0">
                  <a:ln>
                    <a:noFill/>
                  </a:ln>
                  <a:solidFill>
                    <a:srgbClr val="0070C0"/>
                  </a:solidFill>
                  <a:effectLst/>
                  <a:uLnTx/>
                  <a:uFillTx/>
                  <a:latin typeface="Times New Roman" panose="02020603050405020304" pitchFamily="18" charset="0"/>
                  <a:ea typeface="黑体" panose="02010609060101010101" pitchFamily="49" charset="-122"/>
                  <a:cs typeface="Times New Roman" panose="02020603050405020304" pitchFamily="18" charset="0"/>
                </a:rPr>
                <a:t>Deep Q-Network</a:t>
              </a:r>
              <a:r>
                <a:rPr kumimoji="0" lang="zh-CN" altLang="zh-CN" sz="2000" b="0" i="0" u="none" strike="noStrike" kern="1200" cap="none" spc="0" normalizeH="0" baseline="0" noProof="0" dirty="0">
                  <a:ln>
                    <a:noFill/>
                  </a:ln>
                  <a:solidFill>
                    <a:srgbClr val="0070C0"/>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r>
                <a:rPr kumimoji="0" lang="en-US" altLang="zh-CN" sz="2000" b="0" i="0" u="none" strike="noStrike" kern="1200" cap="none" spc="0" normalizeH="0" baseline="0" noProof="0" dirty="0">
                  <a:ln>
                    <a:noFill/>
                  </a:ln>
                  <a:solidFill>
                    <a:srgbClr val="0070C0"/>
                  </a:solidFill>
                  <a:effectLst/>
                  <a:uLnTx/>
                  <a:uFillTx/>
                  <a:latin typeface="Times New Roman" panose="02020603050405020304" pitchFamily="18" charset="0"/>
                  <a:ea typeface="黑体" panose="02010609060101010101" pitchFamily="49" charset="-122"/>
                  <a:cs typeface="Times New Roman" panose="02020603050405020304" pitchFamily="18" charset="0"/>
                </a:rPr>
                <a:t>DQN</a:t>
              </a:r>
              <a:r>
                <a:rPr kumimoji="0" lang="zh-CN" altLang="zh-CN" sz="2000" b="0" i="0" u="none" strike="noStrike" kern="1200" cap="none" spc="0" normalizeH="0" baseline="0" noProof="0" dirty="0">
                  <a:ln>
                    <a:noFill/>
                  </a:ln>
                  <a:solidFill>
                    <a:srgbClr val="0070C0"/>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endParaRPr kumimoji="0" lang="zh-CN" altLang="en-US" sz="2000" b="0" i="0" u="none" strike="noStrike" kern="1200" cap="none" spc="0" normalizeH="0" baseline="0" noProof="0" dirty="0">
                <a:ln>
                  <a:noFill/>
                </a:ln>
                <a:solidFill>
                  <a:srgbClr val="0070C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grpSp>
      <p:sp>
        <p:nvSpPr>
          <p:cNvPr id="23" name="矩形 22">
            <a:extLst>
              <a:ext uri="{FF2B5EF4-FFF2-40B4-BE49-F238E27FC236}">
                <a16:creationId xmlns:a16="http://schemas.microsoft.com/office/drawing/2014/main" id="{6F77A2E9-3941-4386-A0DF-CDEBD25143F3}"/>
              </a:ext>
            </a:extLst>
          </p:cNvPr>
          <p:cNvSpPr/>
          <p:nvPr/>
        </p:nvSpPr>
        <p:spPr>
          <a:xfrm>
            <a:off x="852473" y="129010"/>
            <a:ext cx="2441694"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二、基于价值的强化学习</a:t>
            </a:r>
          </a:p>
        </p:txBody>
      </p:sp>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6A6019CD-B9C3-4B9D-A0A6-32788B995064}"/>
                  </a:ext>
                </a:extLst>
              </p:cNvPr>
              <p:cNvSpPr/>
              <p:nvPr/>
            </p:nvSpPr>
            <p:spPr>
              <a:xfrm>
                <a:off x="562708" y="1701776"/>
                <a:ext cx="7598974" cy="4269054"/>
              </a:xfrm>
              <a:prstGeom prst="rect">
                <a:avLst/>
              </a:prstGeom>
            </p:spPr>
            <p:txBody>
              <a:bodyPr wrap="square">
                <a:spAutoFit/>
              </a:bodyPr>
              <a:lstStyle/>
              <a:p>
                <a:pPr marL="0" marR="0" lvl="0" indent="266700" algn="just" defTabSz="914400" rtl="0" eaLnBrk="1" fontAlgn="auto" latinLnBrk="0" hangingPunct="1">
                  <a:lnSpc>
                    <a:spcPct val="150000"/>
                  </a:lnSpc>
                  <a:spcBef>
                    <a:spcPts val="0"/>
                  </a:spcBef>
                  <a:spcAft>
                    <a:spcPts val="0"/>
                  </a:spcAft>
                  <a:buClrTx/>
                  <a:buSzTx/>
                  <a:buFontTx/>
                  <a:buNone/>
                  <a:tabLst/>
                  <a:defRPr/>
                </a:pPr>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对于样本相关性太强的问题，</a:t>
                </a:r>
                <a:r>
                  <a:rPr kumimoji="0" lang="en-US"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DQN</a:t>
                </a:r>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采用经验重现（</a:t>
                </a:r>
                <a:r>
                  <a:rPr kumimoji="0" lang="en-US"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experience replay</a:t>
                </a:r>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）的方法来应对（如图</a:t>
                </a:r>
                <a:r>
                  <a:rPr kumimoji="0" lang="en-US"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6.15</a:t>
                </a:r>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）。经验重现将算法探索的片段以</a:t>
                </a:r>
                <a14:m>
                  <m:oMath xmlns:m="http://schemas.openxmlformats.org/officeDocument/2006/math">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𝑠</m:t>
                    </m:r>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𝑎</m:t>
                    </m:r>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𝑅</m:t>
                    </m:r>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sSup>
                      <m:sSupPr>
                        <m:ctrlPr>
                          <a:rPr kumimoji="0" lang="zh-CN" altLang="zh-CN" sz="14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pPr>
                      <m:e>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𝑠</m:t>
                        </m:r>
                      </m:e>
                      <m:sup>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sup>
                    </m:sSup>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oMath>
                </a14:m>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的四元组形式存在一张表中，每当算法探索得到一个新的四元组，便将该四元组加入经验重现表；而在算法对参数</a:t>
                </a:r>
                <a14:m>
                  <m:oMath xmlns:m="http://schemas.openxmlformats.org/officeDocument/2006/math">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𝜃</m:t>
                    </m:r>
                  </m:oMath>
                </a14:m>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进行更新时，则从经验重现表中随机选取一批样本用于计算损失函数。使用经验重现主要有两个好处，一方面是样本之间的相关性显著减弱，因为随机采样得到的样本状态会更均匀地分布在已探索的样本空间中。另一方面是过去的经验可以被重复利用，因此提高了信息利用的效率。</a:t>
                </a:r>
                <a:endParaRPr kumimoji="0" lang="en-US"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endParaRPr>
              </a:p>
              <a:p>
                <a:pPr marL="0" marR="0" lvl="0" indent="266700" algn="just" defTabSz="914400" rtl="0" eaLnBrk="1" fontAlgn="auto" latinLnBrk="0" hangingPunct="1">
                  <a:lnSpc>
                    <a:spcPct val="150000"/>
                  </a:lnSpc>
                  <a:spcBef>
                    <a:spcPts val="0"/>
                  </a:spcBef>
                  <a:spcAft>
                    <a:spcPts val="0"/>
                  </a:spcAft>
                  <a:buClrTx/>
                  <a:buSzTx/>
                  <a:buFontTx/>
                  <a:buNone/>
                  <a:tabLst/>
                  <a:defRPr/>
                </a:pPr>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用另一组参数</a:t>
                </a:r>
                <a14:m>
                  <m:oMath xmlns:m="http://schemas.openxmlformats.org/officeDocument/2006/math">
                    <m:sSup>
                      <m:sSupPr>
                        <m:ctrlPr>
                          <a:rPr kumimoji="0" lang="zh-CN"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ctrlPr>
                      </m:sSupPr>
                      <m:e>
                        <m:r>
                          <a:rPr kumimoji="0" lang="en-US" altLang="zh-CN" sz="14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𝜽</m:t>
                        </m:r>
                      </m:e>
                      <m:sup>
                        <m:r>
                          <a:rPr kumimoji="0" lang="en-US" altLang="zh-CN" sz="14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sup>
                    </m:sSup>
                  </m:oMath>
                </a14:m>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来计算动作</a:t>
                </a:r>
                <a:r>
                  <a:rPr kumimoji="0" lang="en-US"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a:t>
                </a:r>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价值函数的预测值。具体来说，对损失函数进行了如下修改：</a:t>
                </a:r>
              </a:p>
              <a:p>
                <a:pPr marL="0" marR="0" lvl="0" indent="0" algn="l" defTabSz="914400" rtl="0" eaLnBrk="1" fontAlgn="auto" latinLnBrk="0" hangingPunct="1">
                  <a:lnSpc>
                    <a:spcPct val="150000"/>
                  </a:lnSpc>
                  <a:spcBef>
                    <a:spcPts val="0"/>
                  </a:spcBef>
                  <a:spcAft>
                    <a:spcPts val="0"/>
                  </a:spcAft>
                  <a:buClrTx/>
                  <a:buSzTx/>
                  <a:buFontTx/>
                  <a:buNone/>
                  <a:tabLst/>
                  <a:defRPr/>
                </a:pPr>
                <a:br>
                  <a:rPr kumimoji="0" lang="en-US"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br>
                <a14:m>
                  <m:oMathPara xmlns:m="http://schemas.openxmlformats.org/officeDocument/2006/math">
                    <m:oMathParaPr>
                      <m:jc m:val="centerGroup"/>
                    </m:oMathParaPr>
                    <m:oMath xmlns:m="http://schemas.openxmlformats.org/officeDocument/2006/math">
                      <m:r>
                        <a:rPr kumimoji="0" lang="en-US" altLang="zh-CN" sz="14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𝐿</m:t>
                      </m:r>
                      <m:d>
                        <m:dPr>
                          <m:ctrlPr>
                            <a:rPr kumimoji="0" lang="zh-CN"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ctrlPr>
                        </m:dPr>
                        <m:e>
                          <m:r>
                            <a:rPr kumimoji="0" lang="en-US" altLang="zh-CN" sz="14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𝜽</m:t>
                          </m:r>
                        </m:e>
                      </m:d>
                      <m:r>
                        <a:rPr kumimoji="0" lang="en-US" altLang="zh-CN" sz="14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f>
                        <m:fPr>
                          <m:ctrlPr>
                            <a:rPr kumimoji="0" lang="zh-CN"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ctrlPr>
                        </m:fPr>
                        <m:num>
                          <m:r>
                            <a:rPr kumimoji="0" lang="en-US" altLang="zh-CN" sz="14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1</m:t>
                          </m:r>
                        </m:num>
                        <m:den>
                          <m:r>
                            <a:rPr kumimoji="0" lang="en-US" altLang="zh-CN" sz="14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2</m:t>
                          </m:r>
                        </m:den>
                      </m:f>
                      <m:sSup>
                        <m:sSupPr>
                          <m:ctrlPr>
                            <a:rPr kumimoji="0" lang="zh-CN"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ctrlPr>
                        </m:sSupPr>
                        <m:e>
                          <m:d>
                            <m:dPr>
                              <m:begChr m:val="["/>
                              <m:endChr m:val="]"/>
                              <m:ctrlPr>
                                <a:rPr kumimoji="0" lang="zh-CN"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ctrlPr>
                            </m:dPr>
                            <m:e>
                              <m:r>
                                <a:rPr kumimoji="0" lang="en-US" altLang="zh-CN" sz="14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𝑅</m:t>
                              </m:r>
                              <m:r>
                                <a:rPr kumimoji="0" lang="en-US" altLang="zh-CN" sz="14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r>
                                <a:rPr kumimoji="0" lang="en-US" altLang="zh-CN" sz="14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𝛾</m:t>
                              </m:r>
                              <m:func>
                                <m:funcPr>
                                  <m:ctrlPr>
                                    <a:rPr kumimoji="0" lang="zh-CN"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ctrlPr>
                                </m:funcPr>
                                <m:fName>
                                  <m:limLow>
                                    <m:limLowPr>
                                      <m:ctrlPr>
                                        <a:rPr kumimoji="0" lang="zh-CN"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ctrlPr>
                                    </m:limLowPr>
                                    <m:e>
                                      <m:r>
                                        <m:rPr>
                                          <m:sty m:val="p"/>
                                        </m:rPr>
                                        <a:rPr kumimoji="0" lang="en-US" altLang="zh-CN" sz="14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max</m:t>
                                      </m:r>
                                    </m:e>
                                    <m:lim>
                                      <m:sSup>
                                        <m:sSupPr>
                                          <m:ctrlPr>
                                            <a:rPr kumimoji="0" lang="zh-CN"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ctrlPr>
                                        </m:sSupPr>
                                        <m:e>
                                          <m:r>
                                            <a:rPr kumimoji="0" lang="en-US" altLang="zh-CN" sz="14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𝑎</m:t>
                                          </m:r>
                                        </m:e>
                                        <m:sup>
                                          <m:r>
                                            <a:rPr kumimoji="0" lang="en-US" altLang="zh-CN" sz="14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sup>
                                      </m:sSup>
                                    </m:lim>
                                  </m:limLow>
                                </m:fName>
                                <m:e>
                                  <m:sSub>
                                    <m:sSubPr>
                                      <m:ctrlPr>
                                        <a:rPr kumimoji="0" lang="zh-CN"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ctrlPr>
                                    </m:sSubPr>
                                    <m:e>
                                      <m:r>
                                        <a:rPr kumimoji="0" lang="en-US" altLang="zh-CN" sz="14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𝑞</m:t>
                                      </m:r>
                                    </m:e>
                                    <m:sub>
                                      <m:r>
                                        <a:rPr kumimoji="0" lang="en-US" altLang="zh-CN" sz="14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𝜋</m:t>
                                      </m:r>
                                    </m:sub>
                                  </m:sSub>
                                  <m:d>
                                    <m:dPr>
                                      <m:ctrlPr>
                                        <a:rPr kumimoji="0" lang="zh-CN"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ctrlPr>
                                    </m:dPr>
                                    <m:e>
                                      <m:sSup>
                                        <m:sSupPr>
                                          <m:ctrlPr>
                                            <a:rPr kumimoji="0" lang="zh-CN"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ctrlPr>
                                        </m:sSupPr>
                                        <m:e>
                                          <m:r>
                                            <a:rPr kumimoji="0" lang="en-US" altLang="zh-CN" sz="14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𝑠</m:t>
                                          </m:r>
                                        </m:e>
                                        <m:sup>
                                          <m:r>
                                            <a:rPr kumimoji="0" lang="en-US" altLang="zh-CN" sz="14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sup>
                                      </m:sSup>
                                      <m:r>
                                        <a:rPr kumimoji="0" lang="en-US" altLang="zh-CN" sz="14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sSup>
                                        <m:sSupPr>
                                          <m:ctrlPr>
                                            <a:rPr kumimoji="0" lang="zh-CN"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ctrlPr>
                                        </m:sSupPr>
                                        <m:e>
                                          <m:r>
                                            <a:rPr kumimoji="0" lang="en-US" altLang="zh-CN" sz="14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𝑎</m:t>
                                          </m:r>
                                        </m:e>
                                        <m:sup>
                                          <m:r>
                                            <a:rPr kumimoji="0" lang="en-US" altLang="zh-CN" sz="14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sup>
                                      </m:sSup>
                                      <m:r>
                                        <a:rPr kumimoji="0" lang="en-US" altLang="zh-CN" sz="14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sSup>
                                        <m:sSupPr>
                                          <m:ctrlPr>
                                            <a:rPr kumimoji="0" lang="zh-CN"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ctrlPr>
                                        </m:sSupPr>
                                        <m:e>
                                          <m:r>
                                            <a:rPr kumimoji="0" lang="en-US" altLang="zh-CN" sz="14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𝜽</m:t>
                                          </m:r>
                                        </m:e>
                                        <m:sup>
                                          <m:r>
                                            <a:rPr kumimoji="0" lang="en-US" altLang="zh-CN" sz="14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sup>
                                      </m:sSup>
                                    </m:e>
                                  </m:d>
                                </m:e>
                              </m:func>
                              <m:r>
                                <a:rPr kumimoji="0" lang="en-US" altLang="zh-CN" sz="14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sSub>
                                <m:sSubPr>
                                  <m:ctrlPr>
                                    <a:rPr kumimoji="0" lang="zh-CN"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ctrlPr>
                                </m:sSubPr>
                                <m:e>
                                  <m:r>
                                    <a:rPr kumimoji="0" lang="en-US" altLang="zh-CN" sz="14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𝑞</m:t>
                                  </m:r>
                                </m:e>
                                <m:sub>
                                  <m:r>
                                    <a:rPr kumimoji="0" lang="en-US" altLang="zh-CN" sz="14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𝜋</m:t>
                                  </m:r>
                                </m:sub>
                              </m:sSub>
                              <m:d>
                                <m:dPr>
                                  <m:ctrlPr>
                                    <a:rPr kumimoji="0" lang="zh-CN"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ctrlPr>
                                </m:dPr>
                                <m:e>
                                  <m:r>
                                    <a:rPr kumimoji="0" lang="en-US" altLang="zh-CN" sz="14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𝑠</m:t>
                                  </m:r>
                                  <m:r>
                                    <a:rPr kumimoji="0" lang="en-US" altLang="zh-CN" sz="14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r>
                                    <a:rPr kumimoji="0" lang="en-US" altLang="zh-CN" sz="14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𝑎</m:t>
                                  </m:r>
                                  <m:r>
                                    <a:rPr kumimoji="0" lang="en-US" altLang="zh-CN" sz="14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r>
                                    <a:rPr kumimoji="0" lang="en-US" altLang="zh-CN" sz="14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𝜽</m:t>
                                  </m:r>
                                </m:e>
                              </m:d>
                            </m:e>
                          </m:d>
                        </m:e>
                        <m:sup>
                          <m:r>
                            <a:rPr kumimoji="0" lang="en-US" altLang="zh-CN" sz="14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2</m:t>
                          </m:r>
                        </m:sup>
                      </m:sSup>
                    </m:oMath>
                  </m:oMathPara>
                </a14:m>
                <a:endPar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endParaRPr>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en-US"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      </a:t>
                </a:r>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参数</a:t>
                </a:r>
                <a14:m>
                  <m:oMath xmlns:m="http://schemas.openxmlformats.org/officeDocument/2006/math">
                    <m:sSup>
                      <m:sSupPr>
                        <m:ctrlPr>
                          <a:rPr kumimoji="0" lang="zh-CN"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ctrlPr>
                      </m:sSupPr>
                      <m:e>
                        <m:r>
                          <a:rPr kumimoji="0" lang="en-US" altLang="zh-CN" sz="14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𝜽</m:t>
                        </m:r>
                      </m:e>
                      <m:sup>
                        <m:r>
                          <a:rPr kumimoji="0" lang="en-US" altLang="zh-CN" sz="14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sup>
                    </m:sSup>
                  </m:oMath>
                </a14:m>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保持相对稳定，以较低的频率更新</a:t>
                </a:r>
                <a14:m>
                  <m:oMath xmlns:m="http://schemas.openxmlformats.org/officeDocument/2006/math">
                    <m:sSup>
                      <m:sSupPr>
                        <m:ctrlPr>
                          <a:rPr kumimoji="0" lang="zh-CN"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ctrlPr>
                      </m:sSupPr>
                      <m:e>
                        <m:r>
                          <a:rPr kumimoji="0" lang="en-US" altLang="zh-CN" sz="14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𝜽</m:t>
                        </m:r>
                      </m:e>
                      <m:sup>
                        <m:r>
                          <a:rPr kumimoji="0" lang="en-US" altLang="zh-CN" sz="14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sup>
                    </m:sSup>
                    <m:r>
                      <a:rPr kumimoji="0" lang="en-US" altLang="zh-CN" sz="14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r>
                      <a:rPr kumimoji="0" lang="en-US" altLang="zh-CN" sz="14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𝜽</m:t>
                    </m:r>
                  </m:oMath>
                </a14:m>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。因此在算法更新</a:t>
                </a:r>
                <a14:m>
                  <m:oMath xmlns:m="http://schemas.openxmlformats.org/officeDocument/2006/math">
                    <m:r>
                      <a:rPr kumimoji="0" lang="en-US" altLang="zh-CN" sz="14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𝜃</m:t>
                    </m:r>
                  </m:oMath>
                </a14:m>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时，目标值可以看作一个常数，求解目标变成了一个普通的回归问题，这样使得算法更加稳定</a:t>
                </a:r>
              </a:p>
            </p:txBody>
          </p:sp>
        </mc:Choice>
        <mc:Fallback xmlns="">
          <p:sp>
            <p:nvSpPr>
              <p:cNvPr id="7" name="矩形 6">
                <a:extLst>
                  <a:ext uri="{FF2B5EF4-FFF2-40B4-BE49-F238E27FC236}">
                    <a16:creationId xmlns:a16="http://schemas.microsoft.com/office/drawing/2014/main" id="{6A6019CD-B9C3-4B9D-A0A6-32788B995064}"/>
                  </a:ext>
                </a:extLst>
              </p:cNvPr>
              <p:cNvSpPr>
                <a:spLocks noRot="1" noChangeAspect="1" noMove="1" noResize="1" noEditPoints="1" noAdjustHandles="1" noChangeArrowheads="1" noChangeShapeType="1" noTextEdit="1"/>
              </p:cNvSpPr>
              <p:nvPr/>
            </p:nvSpPr>
            <p:spPr>
              <a:xfrm>
                <a:off x="562708" y="1701776"/>
                <a:ext cx="7598974" cy="4269054"/>
              </a:xfrm>
              <a:prstGeom prst="rect">
                <a:avLst/>
              </a:prstGeom>
              <a:blipFill>
                <a:blip r:embed="rId3"/>
                <a:stretch>
                  <a:fillRect l="-241" r="-160" b="-714"/>
                </a:stretch>
              </a:blipFill>
            </p:spPr>
            <p:txBody>
              <a:bodyPr/>
              <a:lstStyle/>
              <a:p>
                <a:r>
                  <a:rPr lang="zh-CN" altLang="en-US">
                    <a:noFill/>
                  </a:rPr>
                  <a:t> </a:t>
                </a:r>
              </a:p>
            </p:txBody>
          </p:sp>
        </mc:Fallback>
      </mc:AlternateContent>
      <p:pic>
        <p:nvPicPr>
          <p:cNvPr id="8" name="图片 7">
            <a:extLst>
              <a:ext uri="{FF2B5EF4-FFF2-40B4-BE49-F238E27FC236}">
                <a16:creationId xmlns:a16="http://schemas.microsoft.com/office/drawing/2014/main" id="{CFD7935F-C8CC-4DBB-BDE5-459491E1C66C}"/>
              </a:ext>
            </a:extLst>
          </p:cNvPr>
          <p:cNvPicPr>
            <a:picLocks noChangeAspect="1"/>
          </p:cNvPicPr>
          <p:nvPr/>
        </p:nvPicPr>
        <p:blipFill>
          <a:blip r:embed="rId4"/>
          <a:stretch>
            <a:fillRect/>
          </a:stretch>
        </p:blipFill>
        <p:spPr>
          <a:xfrm>
            <a:off x="8325805" y="2880605"/>
            <a:ext cx="3443923" cy="2291616"/>
          </a:xfrm>
          <a:prstGeom prst="rect">
            <a:avLst/>
          </a:prstGeom>
        </p:spPr>
      </p:pic>
    </p:spTree>
    <p:extLst>
      <p:ext uri="{BB962C8B-B14F-4D97-AF65-F5344CB8AC3E}">
        <p14:creationId xmlns:p14="http://schemas.microsoft.com/office/powerpoint/2010/main" val="4137444978"/>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583380" y="726948"/>
            <a:ext cx="7464387" cy="497934"/>
            <a:chOff x="4099943" y="2819853"/>
            <a:chExt cx="2570275" cy="497934"/>
          </a:xfrm>
        </p:grpSpPr>
        <p:sp>
          <p:nvSpPr>
            <p:cNvPr id="4" name="平行四边形 3"/>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5" name="平行四边形 4"/>
            <p:cNvSpPr/>
            <p:nvPr/>
          </p:nvSpPr>
          <p:spPr bwMode="auto">
            <a:xfrm>
              <a:off x="4122533" y="2819853"/>
              <a:ext cx="2547685"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6" name="矩形 5"/>
            <p:cNvSpPr/>
            <p:nvPr/>
          </p:nvSpPr>
          <p:spPr>
            <a:xfrm>
              <a:off x="4216534" y="2853798"/>
              <a:ext cx="2359684" cy="40011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prstClr val="black">
                      <a:lumMod val="95000"/>
                      <a:lumOff val="5000"/>
                    </a:prstClr>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策略评估：</a:t>
              </a:r>
              <a:r>
                <a:rPr kumimoji="0" lang="zh-CN" altLang="en-US" sz="2000" b="0" i="0" u="none" strike="noStrike" kern="1200" cap="none" spc="0" normalizeH="0" baseline="0" noProof="0" dirty="0">
                  <a:ln>
                    <a:noFill/>
                  </a:ln>
                  <a:solidFill>
                    <a:srgbClr val="0070C0"/>
                  </a:solidFill>
                  <a:effectLst/>
                  <a:uLnTx/>
                  <a:uFillTx/>
                  <a:latin typeface="Times New Roman" panose="02020603050405020304" pitchFamily="18" charset="0"/>
                  <a:ea typeface="黑体" panose="02010609060101010101" pitchFamily="49" charset="-122"/>
                  <a:cs typeface="Times New Roman" panose="02020603050405020304" pitchFamily="18" charset="0"/>
                </a:rPr>
                <a:t> </a:t>
              </a:r>
              <a:r>
                <a:rPr kumimoji="0" lang="zh-CN" altLang="zh-CN" sz="2000" b="0" i="0" u="none" strike="noStrike" kern="1200" cap="none" spc="0" normalizeH="0" baseline="0" noProof="0" dirty="0">
                  <a:ln>
                    <a:noFill/>
                  </a:ln>
                  <a:solidFill>
                    <a:srgbClr val="0070C0"/>
                  </a:solidFill>
                  <a:effectLst/>
                  <a:uLnTx/>
                  <a:uFillTx/>
                  <a:latin typeface="Times New Roman" panose="02020603050405020304" pitchFamily="18" charset="0"/>
                  <a:ea typeface="黑体" panose="02010609060101010101" pitchFamily="49" charset="-122"/>
                  <a:cs typeface="Times New Roman" panose="02020603050405020304" pitchFamily="18" charset="0"/>
                </a:rPr>
                <a:t>策略梯度法（</a:t>
              </a:r>
              <a:r>
                <a:rPr kumimoji="0" lang="en-US" altLang="zh-CN" sz="2000" b="0" i="0" u="none" strike="noStrike" kern="1200" cap="none" spc="0" normalizeH="0" baseline="0" noProof="0" dirty="0">
                  <a:ln>
                    <a:noFill/>
                  </a:ln>
                  <a:solidFill>
                    <a:srgbClr val="0070C0"/>
                  </a:solidFill>
                  <a:effectLst/>
                  <a:uLnTx/>
                  <a:uFillTx/>
                  <a:latin typeface="Times New Roman" panose="02020603050405020304" pitchFamily="18" charset="0"/>
                  <a:ea typeface="黑体" panose="02010609060101010101" pitchFamily="49" charset="-122"/>
                  <a:cs typeface="Times New Roman" panose="02020603050405020304" pitchFamily="18" charset="0"/>
                </a:rPr>
                <a:t>Policy Gradient Methods</a:t>
              </a:r>
              <a:r>
                <a:rPr kumimoji="0" lang="zh-CN" altLang="zh-CN" sz="2000" b="0" i="0" u="none" strike="noStrike" kern="1200" cap="none" spc="0" normalizeH="0" baseline="0" noProof="0" dirty="0">
                  <a:ln>
                    <a:noFill/>
                  </a:ln>
                  <a:solidFill>
                    <a:srgbClr val="0070C0"/>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endParaRPr kumimoji="0" lang="zh-CN" altLang="en-US" sz="2000" b="0" i="0" u="none" strike="noStrike" kern="1200" cap="none" spc="0" normalizeH="0" baseline="0" noProof="0" dirty="0">
                <a:ln>
                  <a:noFill/>
                </a:ln>
                <a:solidFill>
                  <a:srgbClr val="0070C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grpSp>
      <p:sp>
        <p:nvSpPr>
          <p:cNvPr id="23" name="矩形 22">
            <a:extLst>
              <a:ext uri="{FF2B5EF4-FFF2-40B4-BE49-F238E27FC236}">
                <a16:creationId xmlns:a16="http://schemas.microsoft.com/office/drawing/2014/main" id="{6F77A2E9-3941-4386-A0DF-CDEBD25143F3}"/>
              </a:ext>
            </a:extLst>
          </p:cNvPr>
          <p:cNvSpPr/>
          <p:nvPr/>
        </p:nvSpPr>
        <p:spPr>
          <a:xfrm>
            <a:off x="852473" y="129010"/>
            <a:ext cx="2441694"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三、基于策略的强化学习</a:t>
            </a:r>
          </a:p>
        </p:txBody>
      </p:sp>
      <p:sp>
        <p:nvSpPr>
          <p:cNvPr id="2" name="矩形 1">
            <a:extLst>
              <a:ext uri="{FF2B5EF4-FFF2-40B4-BE49-F238E27FC236}">
                <a16:creationId xmlns:a16="http://schemas.microsoft.com/office/drawing/2014/main" id="{601308BB-7281-4604-A190-F2941B1D1890}"/>
              </a:ext>
            </a:extLst>
          </p:cNvPr>
          <p:cNvSpPr/>
          <p:nvPr/>
        </p:nvSpPr>
        <p:spPr>
          <a:xfrm>
            <a:off x="1064455" y="1514200"/>
            <a:ext cx="9772357"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通过直接参数化策略函数的方法求解强化学习问题，由于算法需要求参数化的策略函数的梯度，因此这些方法称为策略梯度法（</a:t>
            </a: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Policy Gradient Methods</a:t>
            </a:r>
            <a:r>
              <a:rPr kumimoji="0" lang="zh-CN"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endPar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72A06BA1-B018-4F73-9768-DB586218138A}"/>
                  </a:ext>
                </a:extLst>
              </p:cNvPr>
              <p:cNvSpPr/>
              <p:nvPr/>
            </p:nvSpPr>
            <p:spPr>
              <a:xfrm>
                <a:off x="1210427" y="4906360"/>
                <a:ext cx="9250641" cy="1156727"/>
              </a:xfrm>
              <a:prstGeom prst="rect">
                <a:avLst/>
              </a:prstGeom>
            </p:spPr>
            <p:txBody>
              <a:bodyPr wrap="square">
                <a:spAutoFit/>
              </a:bodyPr>
              <a:lstStyle/>
              <a:p>
                <a:pPr marL="0" marR="0" lvl="0" indent="0" algn="r" defTabSz="914400" rtl="0" eaLnBrk="1" fontAlgn="auto" latinLnBrk="0" hangingPunct="1">
                  <a:lnSpc>
                    <a:spcPct val="150000"/>
                  </a:lnSpc>
                  <a:spcBef>
                    <a:spcPts val="0"/>
                  </a:spcBef>
                  <a:spcAft>
                    <a:spcPts val="0"/>
                  </a:spcAft>
                  <a:buClrTx/>
                  <a:buSzTx/>
                  <a:buFontTx/>
                  <a:buNone/>
                  <a:tabLst/>
                  <a:defRPr/>
                </a:pPr>
                <a:r>
                  <a:rPr kumimoji="0" lang="en-US" altLang="zh-CN" sz="1600" b="0" i="0" u="none" strike="noStrike" kern="100" cap="none" spc="0" normalizeH="0" baseline="0" noProof="0" dirty="0">
                    <a:ln>
                      <a:noFill/>
                    </a:ln>
                    <a:solidFill>
                      <a:srgbClr val="000000"/>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 </a:t>
                </a:r>
                <a:endParaRPr kumimoji="0" lang="zh-CN" altLang="zh-CN" sz="1600" b="0" i="0" u="none" strike="noStrike" kern="1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285750" marR="0" lvl="0" indent="-285750" algn="just" defTabSz="914400" rtl="0" eaLnBrk="1" fontAlgn="auto" latinLnBrk="0" hangingPunct="1">
                  <a:lnSpc>
                    <a:spcPct val="150000"/>
                  </a:lnSpc>
                  <a:spcBef>
                    <a:spcPts val="0"/>
                  </a:spcBef>
                  <a:spcAft>
                    <a:spcPts val="0"/>
                  </a:spcAft>
                  <a:buClrTx/>
                  <a:buSzTx/>
                  <a:buFont typeface="Wingdings" panose="05000000000000000000" pitchFamily="2" charset="2"/>
                  <a:buChar char="l"/>
                  <a:tabLst/>
                  <a:defRPr/>
                </a:pPr>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这是一个关于参数</a:t>
                </a:r>
                <a14:m>
                  <m:oMath xmlns:m="http://schemas.openxmlformats.org/officeDocument/2006/math">
                    <m:r>
                      <a:rPr kumimoji="0" lang="en-US" altLang="zh-CN" sz="1600" b="1"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𝜽</m:t>
                    </m:r>
                  </m:oMath>
                </a14:m>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的函数，其值为从初始状态出发的价值函数。如果能求出梯度</a:t>
                </a:r>
                <a14:m>
                  <m:oMath xmlns:m="http://schemas.openxmlformats.org/officeDocument/2006/math">
                    <m:sSub>
                      <m:sSubPr>
                        <m:ctrlPr>
                          <a:rPr kumimoji="0" lang="zh-CN" altLang="zh-CN"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6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e>
                      <m:sub>
                        <m:r>
                          <a:rPr kumimoji="0" lang="en-US" altLang="zh-CN" sz="1600" b="1"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𝜽</m:t>
                        </m:r>
                      </m:sub>
                    </m:sSub>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𝐽</m:t>
                    </m:r>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r>
                      <a:rPr kumimoji="0" lang="en-US" altLang="zh-CN" sz="1600" b="1"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𝜽</m:t>
                    </m:r>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oMath>
                </a14:m>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，就可以用梯度上升（</a:t>
                </a:r>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Gradient Ascent</a:t>
                </a:r>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）法求解这个问题了，即求解价值函数的最大值。</a:t>
                </a:r>
              </a:p>
            </p:txBody>
          </p:sp>
        </mc:Choice>
        <mc:Fallback xmlns="">
          <p:sp>
            <p:nvSpPr>
              <p:cNvPr id="9" name="矩形 8">
                <a:extLst>
                  <a:ext uri="{FF2B5EF4-FFF2-40B4-BE49-F238E27FC236}">
                    <a16:creationId xmlns:a16="http://schemas.microsoft.com/office/drawing/2014/main" id="{72A06BA1-B018-4F73-9768-DB586218138A}"/>
                  </a:ext>
                </a:extLst>
              </p:cNvPr>
              <p:cNvSpPr>
                <a:spLocks noRot="1" noChangeAspect="1" noMove="1" noResize="1" noEditPoints="1" noAdjustHandles="1" noChangeArrowheads="1" noChangeShapeType="1" noTextEdit="1"/>
              </p:cNvSpPr>
              <p:nvPr/>
            </p:nvSpPr>
            <p:spPr>
              <a:xfrm>
                <a:off x="1210427" y="4906360"/>
                <a:ext cx="9250641" cy="1156727"/>
              </a:xfrm>
              <a:prstGeom prst="rect">
                <a:avLst/>
              </a:prstGeom>
              <a:blipFill>
                <a:blip r:embed="rId3"/>
                <a:stretch>
                  <a:fillRect l="-264" r="-330" b="-578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004DCADF-A07B-414D-8C64-3704E0E55B52}"/>
                  </a:ext>
                </a:extLst>
              </p:cNvPr>
              <p:cNvSpPr/>
              <p:nvPr/>
            </p:nvSpPr>
            <p:spPr>
              <a:xfrm>
                <a:off x="1139482" y="2321820"/>
                <a:ext cx="9697330" cy="2270109"/>
              </a:xfrm>
              <a:prstGeom prst="rect">
                <a:avLst/>
              </a:prstGeom>
            </p:spPr>
            <p:txBody>
              <a:bodyPr wrap="square">
                <a:spAutoFit/>
              </a:bodyPr>
              <a:lstStyle/>
              <a:p>
                <a:pPr marL="285750" marR="0" lvl="0" indent="-285750" algn="just" defTabSz="914400" rtl="0" eaLnBrk="1" fontAlgn="auto" latinLnBrk="0" hangingPunct="1">
                  <a:lnSpc>
                    <a:spcPct val="150000"/>
                  </a:lnSpc>
                  <a:spcBef>
                    <a:spcPts val="0"/>
                  </a:spcBef>
                  <a:spcAft>
                    <a:spcPts val="0"/>
                  </a:spcAft>
                  <a:buClrTx/>
                  <a:buSzTx/>
                  <a:buFont typeface="Wingdings" panose="05000000000000000000" pitchFamily="2" charset="2"/>
                  <a:buChar char="l"/>
                  <a:tabLst/>
                  <a:defRPr/>
                </a:pPr>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策略函数的参数化可以表示为</a:t>
                </a:r>
                <a14:m>
                  <m:oMath xmlns:m="http://schemas.openxmlformats.org/officeDocument/2006/math">
                    <m:sSub>
                      <m:sSubPr>
                        <m:ctrlPr>
                          <a:rPr kumimoji="0" lang="zh-CN" altLang="zh-CN"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𝜋</m:t>
                        </m:r>
                      </m:e>
                      <m:sub>
                        <m:r>
                          <a:rPr kumimoji="0" lang="en-US" altLang="zh-CN" sz="1600" b="1"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𝜽</m:t>
                        </m:r>
                      </m:sub>
                    </m:sSub>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𝑠</m:t>
                    </m:r>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𝑎</m:t>
                    </m:r>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oMath>
                </a14:m>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，其中</a:t>
                </a:r>
                <a14:m>
                  <m:oMath xmlns:m="http://schemas.openxmlformats.org/officeDocument/2006/math">
                    <m:r>
                      <a:rPr kumimoji="0" lang="en-US" altLang="zh-CN" sz="1600" b="1"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𝜽</m:t>
                    </m:r>
                  </m:oMath>
                </a14:m>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为一组参数，函数取值表示在状态</a:t>
                </a:r>
                <a14:m>
                  <m:oMath xmlns:m="http://schemas.openxmlformats.org/officeDocument/2006/math">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𝑠</m:t>
                    </m:r>
                  </m:oMath>
                </a14:m>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下选择动作</a:t>
                </a:r>
                <a14:m>
                  <m:oMath xmlns:m="http://schemas.openxmlformats.org/officeDocument/2006/math">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𝑎</m:t>
                    </m:r>
                  </m:oMath>
                </a14:m>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的概率。和</a:t>
                </a:r>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Q</a:t>
                </a:r>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学习的</a:t>
                </a:r>
                <a14:m>
                  <m:oMath xmlns:m="http://schemas.openxmlformats.org/officeDocument/2006/math">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𝜖</m:t>
                    </m:r>
                  </m:oMath>
                </a14:m>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贪心策略相比，这种参数化的一个显著好处是：选择一个动作的概率是随着参数的改变而光滑变化的，实际上这种光滑性对算法收敛有更好的保证。</a:t>
                </a:r>
              </a:p>
              <a:p>
                <a:pPr marL="285750" marR="0" lvl="0" indent="-285750" algn="just" defTabSz="914400" rtl="0" eaLnBrk="1" fontAlgn="auto" latinLnBrk="0" hangingPunct="1">
                  <a:lnSpc>
                    <a:spcPct val="150000"/>
                  </a:lnSpc>
                  <a:spcBef>
                    <a:spcPts val="0"/>
                  </a:spcBef>
                  <a:spcAft>
                    <a:spcPts val="0"/>
                  </a:spcAft>
                  <a:buClrTx/>
                  <a:buSzTx/>
                  <a:buFont typeface="Wingdings" panose="05000000000000000000" pitchFamily="2" charset="2"/>
                  <a:buChar char="l"/>
                  <a:tabLst/>
                  <a:defRPr/>
                </a:pPr>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为了优化策略函数，首先需要有一个对策略函数优劣进行衡量的标准。不妨假设强化学习问题的初始状态为</a:t>
                </a:r>
                <a14:m>
                  <m:oMath xmlns:m="http://schemas.openxmlformats.org/officeDocument/2006/math">
                    <m:sSub>
                      <m:sSubPr>
                        <m:ctrlPr>
                          <a:rPr kumimoji="0" lang="zh-CN" altLang="zh-CN"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𝑠</m:t>
                        </m:r>
                      </m:e>
                      <m:sub>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0</m:t>
                        </m:r>
                      </m:sub>
                    </m:sSub>
                  </m:oMath>
                </a14:m>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，不难定义算法希望达到的最大化目标为</a:t>
                </a:r>
                <a:b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br>
                <a:endParaRPr kumimoji="0" lang="zh-CN" altLang="en-US" sz="16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mc:Choice>
        <mc:Fallback xmlns="">
          <p:sp>
            <p:nvSpPr>
              <p:cNvPr id="10" name="矩形 9">
                <a:extLst>
                  <a:ext uri="{FF2B5EF4-FFF2-40B4-BE49-F238E27FC236}">
                    <a16:creationId xmlns:a16="http://schemas.microsoft.com/office/drawing/2014/main" id="{004DCADF-A07B-414D-8C64-3704E0E55B52}"/>
                  </a:ext>
                </a:extLst>
              </p:cNvPr>
              <p:cNvSpPr>
                <a:spLocks noRot="1" noChangeAspect="1" noMove="1" noResize="1" noEditPoints="1" noAdjustHandles="1" noChangeArrowheads="1" noChangeShapeType="1" noTextEdit="1"/>
              </p:cNvSpPr>
              <p:nvPr/>
            </p:nvSpPr>
            <p:spPr>
              <a:xfrm>
                <a:off x="1139482" y="2321820"/>
                <a:ext cx="9697330" cy="2270109"/>
              </a:xfrm>
              <a:prstGeom prst="rect">
                <a:avLst/>
              </a:prstGeom>
              <a:blipFill>
                <a:blip r:embed="rId4"/>
                <a:stretch>
                  <a:fillRect l="-251" r="-31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id="{951E7AA1-6AA2-4AF5-94E9-87912741DC88}"/>
                  </a:ext>
                </a:extLst>
              </p:cNvPr>
              <p:cNvSpPr/>
              <p:nvPr/>
            </p:nvSpPr>
            <p:spPr>
              <a:xfrm>
                <a:off x="5151165" y="4476570"/>
                <a:ext cx="2070250" cy="545149"/>
              </a:xfrm>
              <a:prstGeom prst="rect">
                <a:avLst/>
              </a:prstGeom>
            </p:spPr>
            <p:txBody>
              <a:bodyPr wrap="square">
                <a:spAutoFit/>
              </a:bodyPr>
              <a:lstStyle/>
              <a:p>
                <a:pPr marL="0" marR="0" lvl="0" indent="266700" algn="just"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𝐽</m:t>
                      </m:r>
                      <m:d>
                        <m:dPr>
                          <m:ctrlPr>
                            <a:rPr kumimoji="0" lang="zh-CN" altLang="zh-CN"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altLang="zh-CN" sz="1800" b="1"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𝜽</m:t>
                          </m:r>
                        </m:e>
                      </m:d>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sSub>
                        <m:sSubPr>
                          <m:ctrlPr>
                            <a:rPr kumimoji="0" lang="zh-CN" altLang="zh-CN"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𝑉</m:t>
                          </m:r>
                        </m:e>
                        <m:sub>
                          <m:sSub>
                            <m:sSubPr>
                              <m:ctrlPr>
                                <a:rPr kumimoji="0" lang="zh-CN" altLang="zh-CN"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𝜋</m:t>
                              </m:r>
                            </m:e>
                            <m:sub>
                              <m:r>
                                <a:rPr kumimoji="0" lang="en-US" altLang="zh-CN" sz="1800" b="1"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𝜽</m:t>
                              </m:r>
                            </m:sub>
                          </m:sSub>
                        </m:sub>
                      </m:sSub>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sSub>
                        <m:sSubPr>
                          <m:ctrlPr>
                            <a:rPr kumimoji="0" lang="zh-CN" altLang="zh-CN"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𝑠</m:t>
                          </m:r>
                        </m:e>
                        <m:sub>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0</m:t>
                          </m:r>
                        </m:sub>
                      </m:sSub>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oMath>
                  </m:oMathPara>
                </a14:m>
                <a:endPar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endParaRPr>
              </a:p>
            </p:txBody>
          </p:sp>
        </mc:Choice>
        <mc:Fallback xmlns="">
          <p:sp>
            <p:nvSpPr>
              <p:cNvPr id="11" name="矩形 10">
                <a:extLst>
                  <a:ext uri="{FF2B5EF4-FFF2-40B4-BE49-F238E27FC236}">
                    <a16:creationId xmlns:a16="http://schemas.microsoft.com/office/drawing/2014/main" id="{951E7AA1-6AA2-4AF5-94E9-87912741DC88}"/>
                  </a:ext>
                </a:extLst>
              </p:cNvPr>
              <p:cNvSpPr>
                <a:spLocks noRot="1" noChangeAspect="1" noMove="1" noResize="1" noEditPoints="1" noAdjustHandles="1" noChangeArrowheads="1" noChangeShapeType="1" noTextEdit="1"/>
              </p:cNvSpPr>
              <p:nvPr/>
            </p:nvSpPr>
            <p:spPr>
              <a:xfrm>
                <a:off x="5151165" y="4476570"/>
                <a:ext cx="2070250" cy="545149"/>
              </a:xfrm>
              <a:prstGeom prst="rect">
                <a:avLst/>
              </a:prstGeom>
              <a:blipFill>
                <a:blip r:embed="rId5"/>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498333144"/>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583380" y="726948"/>
            <a:ext cx="7464387" cy="497934"/>
            <a:chOff x="4099943" y="2819853"/>
            <a:chExt cx="2570275" cy="497934"/>
          </a:xfrm>
        </p:grpSpPr>
        <p:sp>
          <p:nvSpPr>
            <p:cNvPr id="4" name="平行四边形 3"/>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5" name="平行四边形 4"/>
            <p:cNvSpPr/>
            <p:nvPr/>
          </p:nvSpPr>
          <p:spPr bwMode="auto">
            <a:xfrm>
              <a:off x="4122533" y="2819853"/>
              <a:ext cx="2547685"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6" name="矩形 5"/>
            <p:cNvSpPr/>
            <p:nvPr/>
          </p:nvSpPr>
          <p:spPr>
            <a:xfrm>
              <a:off x="4216534" y="2853798"/>
              <a:ext cx="2359684" cy="40011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prstClr val="black">
                      <a:lumMod val="95000"/>
                      <a:lumOff val="5000"/>
                    </a:prstClr>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策略评估：</a:t>
              </a:r>
              <a:r>
                <a:rPr kumimoji="0" lang="zh-CN" altLang="en-US" sz="2000" b="0" i="0" u="none" strike="noStrike" kern="1200" cap="none" spc="0" normalizeH="0" baseline="0" noProof="0" dirty="0">
                  <a:ln>
                    <a:noFill/>
                  </a:ln>
                  <a:solidFill>
                    <a:srgbClr val="0070C0"/>
                  </a:solidFill>
                  <a:effectLst/>
                  <a:uLnTx/>
                  <a:uFillTx/>
                  <a:latin typeface="Times New Roman" panose="02020603050405020304" pitchFamily="18" charset="0"/>
                  <a:ea typeface="黑体" panose="02010609060101010101" pitchFamily="49" charset="-122"/>
                  <a:cs typeface="Times New Roman" panose="02020603050405020304" pitchFamily="18" charset="0"/>
                </a:rPr>
                <a:t> </a:t>
              </a:r>
              <a:r>
                <a:rPr kumimoji="0" lang="zh-CN" altLang="zh-CN" sz="2000" b="0" i="0" u="none" strike="noStrike" kern="1200" cap="none" spc="0" normalizeH="0" baseline="0" noProof="0" dirty="0">
                  <a:ln>
                    <a:noFill/>
                  </a:ln>
                  <a:solidFill>
                    <a:srgbClr val="0070C0"/>
                  </a:solidFill>
                  <a:effectLst/>
                  <a:uLnTx/>
                  <a:uFillTx/>
                  <a:latin typeface="Times New Roman" panose="02020603050405020304" pitchFamily="18" charset="0"/>
                  <a:ea typeface="黑体" panose="02010609060101010101" pitchFamily="49" charset="-122"/>
                  <a:cs typeface="Times New Roman" panose="02020603050405020304" pitchFamily="18" charset="0"/>
                </a:rPr>
                <a:t>策略梯度</a:t>
              </a:r>
              <a:r>
                <a:rPr kumimoji="0" lang="zh-CN" altLang="en-US" sz="2000" b="0" i="0" u="none" strike="noStrike" kern="1200" cap="none" spc="0" normalizeH="0" baseline="0" noProof="0" dirty="0">
                  <a:ln>
                    <a:noFill/>
                  </a:ln>
                  <a:solidFill>
                    <a:srgbClr val="0070C0"/>
                  </a:solidFill>
                  <a:effectLst/>
                  <a:uLnTx/>
                  <a:uFillTx/>
                  <a:latin typeface="Times New Roman" panose="02020603050405020304" pitchFamily="18" charset="0"/>
                  <a:ea typeface="黑体" panose="02010609060101010101" pitchFamily="49" charset="-122"/>
                  <a:cs typeface="Times New Roman" panose="02020603050405020304" pitchFamily="18" charset="0"/>
                </a:rPr>
                <a:t>定理</a:t>
              </a:r>
            </a:p>
          </p:txBody>
        </p:sp>
      </p:grpSp>
      <p:sp>
        <p:nvSpPr>
          <p:cNvPr id="23" name="矩形 22">
            <a:extLst>
              <a:ext uri="{FF2B5EF4-FFF2-40B4-BE49-F238E27FC236}">
                <a16:creationId xmlns:a16="http://schemas.microsoft.com/office/drawing/2014/main" id="{6F77A2E9-3941-4386-A0DF-CDEBD25143F3}"/>
              </a:ext>
            </a:extLst>
          </p:cNvPr>
          <p:cNvSpPr/>
          <p:nvPr/>
        </p:nvSpPr>
        <p:spPr>
          <a:xfrm>
            <a:off x="852473" y="129010"/>
            <a:ext cx="2441694"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三、基于策略的强化学习</a:t>
            </a:r>
          </a:p>
        </p:txBody>
      </p:sp>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367DE07E-53A6-42C6-8C96-31B6D43E615E}"/>
                  </a:ext>
                </a:extLst>
              </p:cNvPr>
              <p:cNvSpPr/>
              <p:nvPr/>
            </p:nvSpPr>
            <p:spPr>
              <a:xfrm>
                <a:off x="932359" y="3448946"/>
                <a:ext cx="10700824" cy="2648161"/>
              </a:xfrm>
              <a:prstGeom prst="rect">
                <a:avLst/>
              </a:prstGeom>
            </p:spPr>
            <p:txBody>
              <a:bodyPr wrap="square">
                <a:spAutoFit/>
              </a:bodyPr>
              <a:lstStyle/>
              <a:p>
                <a:pPr marL="0" marR="0" lvl="0" indent="266700" algn="just" defTabSz="914400" rtl="0" eaLnBrk="1" fontAlgn="auto" latinLnBrk="0" hangingPunct="1">
                  <a:lnSpc>
                    <a:spcPct val="150000"/>
                  </a:lnSpc>
                  <a:spcBef>
                    <a:spcPts val="0"/>
                  </a:spcBef>
                  <a:spcAft>
                    <a:spcPts val="0"/>
                  </a:spcAft>
                  <a:buClrTx/>
                  <a:buSzTx/>
                  <a:buFontTx/>
                  <a:buNone/>
                  <a:tabLst/>
                  <a:defRPr/>
                </a:pPr>
                <a14:m>
                  <m:oMath xmlns:m="http://schemas.openxmlformats.org/officeDocument/2006/math">
                    <m:sSub>
                      <m:sSubPr>
                        <m:ctrlPr>
                          <a:rPr kumimoji="0" lang="zh-CN" altLang="zh-CN"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𝜇</m:t>
                        </m:r>
                      </m:e>
                      <m:sub>
                        <m:sSub>
                          <m:sSubPr>
                            <m:ctrlPr>
                              <a:rPr kumimoji="0" lang="zh-CN" altLang="zh-CN"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𝜋</m:t>
                            </m:r>
                          </m:e>
                          <m:sub>
                            <m:r>
                              <a:rPr kumimoji="0" lang="en-US" altLang="zh-CN" sz="1800" b="1"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𝜽</m:t>
                            </m:r>
                          </m:sub>
                        </m:sSub>
                      </m:sub>
                    </m:sSub>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𝑠</m:t>
                    </m:r>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oMath>
                </a14:m>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称为策略</a:t>
                </a:r>
                <a14:m>
                  <m:oMath xmlns:m="http://schemas.openxmlformats.org/officeDocument/2006/math">
                    <m:sSub>
                      <m:sSubPr>
                        <m:ctrlPr>
                          <a:rPr kumimoji="0" lang="zh-CN" altLang="zh-CN"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𝜋</m:t>
                        </m:r>
                      </m:e>
                      <m:sub>
                        <m:r>
                          <a:rPr kumimoji="0" lang="en-US" altLang="zh-CN" sz="1800" b="1"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𝜽</m:t>
                        </m:r>
                      </m:sub>
                    </m:sSub>
                  </m:oMath>
                </a14:m>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的策略分布（这里假设折扣系数</a:t>
                </a:r>
                <a14:m>
                  <m:oMath xmlns:m="http://schemas.openxmlformats.org/officeDocument/2006/math">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𝛾</m:t>
                    </m:r>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=1</m:t>
                    </m:r>
                  </m:oMath>
                </a14:m>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）。在持续问题中，</a:t>
                </a:r>
                <a14:m>
                  <m:oMath xmlns:m="http://schemas.openxmlformats.org/officeDocument/2006/math">
                    <m:sSub>
                      <m:sSubPr>
                        <m:ctrlPr>
                          <a:rPr kumimoji="0" lang="zh-CN" altLang="zh-CN"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𝜇</m:t>
                        </m:r>
                      </m:e>
                      <m:sub>
                        <m:sSub>
                          <m:sSubPr>
                            <m:ctrlPr>
                              <a:rPr kumimoji="0" lang="zh-CN" altLang="zh-CN"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𝜋</m:t>
                            </m:r>
                          </m:e>
                          <m:sub>
                            <m:r>
                              <a:rPr kumimoji="0" lang="en-US" altLang="zh-CN" sz="1800" b="1"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𝜽</m:t>
                            </m:r>
                          </m:sub>
                        </m:sSub>
                      </m:sub>
                    </m:sSub>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𝑠</m:t>
                    </m:r>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oMath>
                </a14:m>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为算法在策略</a:t>
                </a:r>
                <a14:m>
                  <m:oMath xmlns:m="http://schemas.openxmlformats.org/officeDocument/2006/math">
                    <m:sSub>
                      <m:sSubPr>
                        <m:ctrlPr>
                          <a:rPr kumimoji="0" lang="zh-CN" altLang="zh-CN"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𝜋</m:t>
                        </m:r>
                      </m:e>
                      <m:sub>
                        <m:r>
                          <a:rPr kumimoji="0" lang="en-US" altLang="zh-CN" sz="1800" b="1"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𝜽</m:t>
                        </m:r>
                      </m:sub>
                    </m:sSub>
                  </m:oMath>
                </a14:m>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安排下从</a:t>
                </a:r>
                <a14:m>
                  <m:oMath xmlns:m="http://schemas.openxmlformats.org/officeDocument/2006/math">
                    <m:sSub>
                      <m:sSubPr>
                        <m:ctrlPr>
                          <a:rPr kumimoji="0" lang="zh-CN" altLang="zh-CN"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𝑠</m:t>
                        </m:r>
                      </m:e>
                      <m:sub>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0</m:t>
                        </m:r>
                      </m:sub>
                    </m:sSub>
                  </m:oMath>
                </a14:m>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出发经过无限多步后位于状态</a:t>
                </a:r>
                <a14:m>
                  <m:oMath xmlns:m="http://schemas.openxmlformats.org/officeDocument/2006/math">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𝑠</m:t>
                    </m:r>
                  </m:oMath>
                </a14:m>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的概率；在分段问题中，</a:t>
                </a:r>
                <a14:m>
                  <m:oMath xmlns:m="http://schemas.openxmlformats.org/officeDocument/2006/math">
                    <m:sSub>
                      <m:sSubPr>
                        <m:ctrlPr>
                          <a:rPr kumimoji="0" lang="zh-CN" altLang="zh-CN"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𝜇</m:t>
                        </m:r>
                      </m:e>
                      <m:sub>
                        <m:sSub>
                          <m:sSubPr>
                            <m:ctrlPr>
                              <a:rPr kumimoji="0" lang="zh-CN" altLang="zh-CN"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𝜋</m:t>
                            </m:r>
                          </m:e>
                          <m:sub>
                            <m:r>
                              <a:rPr kumimoji="0" lang="en-US" altLang="zh-CN" sz="1800" b="1"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𝜽</m:t>
                            </m:r>
                          </m:sub>
                        </m:sSub>
                      </m:sub>
                    </m:sSub>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𝑠</m:t>
                    </m:r>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oMath>
                </a14:m>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为归一化后的算法从</a:t>
                </a:r>
                <a14:m>
                  <m:oMath xmlns:m="http://schemas.openxmlformats.org/officeDocument/2006/math">
                    <m:sSub>
                      <m:sSubPr>
                        <m:ctrlPr>
                          <a:rPr kumimoji="0" lang="zh-CN" altLang="zh-CN"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𝑠</m:t>
                        </m:r>
                      </m:e>
                      <m:sub>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0</m:t>
                        </m:r>
                      </m:sub>
                    </m:sSub>
                  </m:oMath>
                </a14:m>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出发访问</a:t>
                </a:r>
                <a14:m>
                  <m:oMath xmlns:m="http://schemas.openxmlformats.org/officeDocument/2006/math">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𝑠</m:t>
                    </m:r>
                  </m:oMath>
                </a14:m>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次数的期望。当</a:t>
                </a:r>
                <a14:m>
                  <m:oMath xmlns:m="http://schemas.openxmlformats.org/officeDocument/2006/math">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𝛾</m:t>
                    </m:r>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∈(0,1)</m:t>
                    </m:r>
                  </m:oMath>
                </a14:m>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时，则需要给每个状态的</a:t>
                </a:r>
                <a14:m>
                  <m:oMath xmlns:m="http://schemas.openxmlformats.org/officeDocument/2006/math">
                    <m:sSub>
                      <m:sSubPr>
                        <m:ctrlPr>
                          <a:rPr kumimoji="0" lang="zh-CN" altLang="zh-CN"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𝜇</m:t>
                        </m:r>
                      </m:e>
                      <m:sub>
                        <m:sSub>
                          <m:sSubPr>
                            <m:ctrlPr>
                              <a:rPr kumimoji="0" lang="zh-CN" altLang="zh-CN"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𝜋</m:t>
                            </m:r>
                          </m:e>
                          <m:sub>
                            <m:r>
                              <a:rPr kumimoji="0" lang="en-US" altLang="zh-CN" sz="1800" b="1"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𝜽</m:t>
                            </m:r>
                          </m:sub>
                        </m:sSub>
                      </m:sub>
                    </m:sSub>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𝑠</m:t>
                    </m:r>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oMath>
                </a14:m>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值加上一个权重。在保证算法通用性的前提下，为了简化说明，下文在进行公式推导时始终假设</a:t>
                </a:r>
                <a14:m>
                  <m:oMath xmlns:m="http://schemas.openxmlformats.org/officeDocument/2006/math">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𝛾</m:t>
                    </m:r>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=1</m:t>
                    </m:r>
                  </m:oMath>
                </a14:m>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，但是在算法流程中会体现折扣系数</a:t>
                </a:r>
                <a14:m>
                  <m:oMath xmlns:m="http://schemas.openxmlformats.org/officeDocument/2006/math">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𝛾</m:t>
                    </m:r>
                  </m:oMath>
                </a14:m>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的影响。</a:t>
                </a:r>
              </a:p>
              <a:p>
                <a:pPr marL="0" marR="0" lvl="0" indent="266700" algn="just" defTabSz="914400" rtl="0" eaLnBrk="1" fontAlgn="auto" latinLnBrk="0" hangingPunct="1">
                  <a:lnSpc>
                    <a:spcPct val="15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上式</a:t>
                </a:r>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称为</a:t>
                </a:r>
                <a:r>
                  <a:rPr kumimoji="0" lang="zh-CN"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策略梯度定理（</a:t>
                </a:r>
                <a:r>
                  <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Policy Gradient Theorem</a:t>
                </a:r>
                <a:r>
                  <a:rPr kumimoji="0" lang="zh-CN"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a:t>
                </a:r>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，它提供了策略梯度法的求解思路：如果能够计算或估计</a:t>
                </a:r>
                <a:r>
                  <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策略函数</a:t>
                </a:r>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的梯度，智能体就能直接对策略函数进行优化。</a:t>
                </a:r>
              </a:p>
            </p:txBody>
          </p:sp>
        </mc:Choice>
        <mc:Fallback xmlns="">
          <p:sp>
            <p:nvSpPr>
              <p:cNvPr id="7" name="矩形 6">
                <a:extLst>
                  <a:ext uri="{FF2B5EF4-FFF2-40B4-BE49-F238E27FC236}">
                    <a16:creationId xmlns:a16="http://schemas.microsoft.com/office/drawing/2014/main" id="{367DE07E-53A6-42C6-8C96-31B6D43E615E}"/>
                  </a:ext>
                </a:extLst>
              </p:cNvPr>
              <p:cNvSpPr>
                <a:spLocks noRot="1" noChangeAspect="1" noMove="1" noResize="1" noEditPoints="1" noAdjustHandles="1" noChangeArrowheads="1" noChangeShapeType="1" noTextEdit="1"/>
              </p:cNvSpPr>
              <p:nvPr/>
            </p:nvSpPr>
            <p:spPr>
              <a:xfrm>
                <a:off x="932359" y="3448946"/>
                <a:ext cx="10700824" cy="2648161"/>
              </a:xfrm>
              <a:prstGeom prst="rect">
                <a:avLst/>
              </a:prstGeom>
              <a:blipFill>
                <a:blip r:embed="rId3"/>
                <a:stretch>
                  <a:fillRect l="-513" r="-456" b="-276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BC3F4C5B-26F4-426D-9871-4CA047913DE0}"/>
                  </a:ext>
                </a:extLst>
              </p:cNvPr>
              <p:cNvSpPr/>
              <p:nvPr/>
            </p:nvSpPr>
            <p:spPr>
              <a:xfrm>
                <a:off x="2846363" y="1194948"/>
                <a:ext cx="6096000" cy="2108911"/>
              </a:xfrm>
              <a:prstGeom prst="rect">
                <a:avLst/>
              </a:prstGeom>
            </p:spPr>
            <p:txBody>
              <a:bodyPr>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zh-CN" altLang="zh-CN" sz="18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800" b="0" i="0" u="none" strike="noStrike" kern="1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e>
                        <m:sub>
                          <m:r>
                            <a:rPr kumimoji="0" lang="en-US" altLang="zh-CN" sz="1800" b="1" i="1" u="none" strike="noStrike" kern="1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𝜽</m:t>
                          </m:r>
                        </m:sub>
                      </m:sSub>
                      <m:r>
                        <a:rPr kumimoji="0" lang="en-US" altLang="zh-CN" sz="1800" b="0" i="1" u="none" strike="noStrike" kern="1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𝐽</m:t>
                      </m:r>
                      <m:d>
                        <m:dPr>
                          <m:ctrlPr>
                            <a:rPr kumimoji="0" lang="zh-CN" altLang="zh-CN" sz="18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altLang="zh-CN" sz="1800" b="1" i="1" u="none" strike="noStrike" kern="1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𝜽</m:t>
                          </m:r>
                        </m:e>
                      </m:d>
                      <m:r>
                        <a:rPr kumimoji="0" lang="en-US" altLang="zh-CN" sz="1800" b="0" i="1" u="none" strike="noStrike" kern="1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sSub>
                        <m:sSubPr>
                          <m:ctrlPr>
                            <a:rPr kumimoji="0" lang="zh-CN" altLang="zh-CN" sz="18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800" b="0" i="0" u="none" strike="noStrike" kern="1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e>
                        <m:sub>
                          <m:r>
                            <a:rPr kumimoji="0" lang="en-US" altLang="zh-CN" sz="1800" b="1" i="1" u="none" strike="noStrike" kern="1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𝜽</m:t>
                          </m:r>
                        </m:sub>
                      </m:sSub>
                      <m:nary>
                        <m:naryPr>
                          <m:chr m:val="∑"/>
                          <m:supHide m:val="on"/>
                          <m:ctrlPr>
                            <a:rPr kumimoji="0" lang="zh-CN" altLang="zh-CN" sz="18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naryPr>
                        <m:sub>
                          <m:r>
                            <a:rPr kumimoji="0" lang="en-US" altLang="zh-CN" sz="1800" b="0" i="1" u="none" strike="noStrike" kern="1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𝑠</m:t>
                          </m:r>
                        </m:sub>
                        <m:sup/>
                        <m:e>
                          <m:sSub>
                            <m:sSubPr>
                              <m:ctrlPr>
                                <a:rPr kumimoji="0" lang="zh-CN" altLang="zh-CN" sz="18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800" b="0" i="1" u="none" strike="noStrike" kern="1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𝜇</m:t>
                              </m:r>
                            </m:e>
                            <m:sub>
                              <m:sSub>
                                <m:sSubPr>
                                  <m:ctrlPr>
                                    <a:rPr kumimoji="0" lang="zh-CN" altLang="zh-CN" sz="18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800" b="0" i="1" u="none" strike="noStrike" kern="1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𝜋</m:t>
                                  </m:r>
                                </m:e>
                                <m:sub>
                                  <m:r>
                                    <a:rPr kumimoji="0" lang="en-US" altLang="zh-CN" sz="1800" b="1" i="1" u="none" strike="noStrike" kern="1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𝜽</m:t>
                                  </m:r>
                                </m:sub>
                              </m:sSub>
                            </m:sub>
                          </m:sSub>
                          <m:d>
                            <m:dPr>
                              <m:ctrlPr>
                                <a:rPr kumimoji="0" lang="zh-CN" altLang="zh-CN" sz="18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altLang="zh-CN" sz="1800" b="0" i="1" u="none" strike="noStrike" kern="1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𝑠</m:t>
                              </m:r>
                            </m:e>
                          </m:d>
                          <m:nary>
                            <m:naryPr>
                              <m:chr m:val="∑"/>
                              <m:supHide m:val="on"/>
                              <m:ctrlPr>
                                <a:rPr kumimoji="0" lang="zh-CN" altLang="zh-CN" sz="18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naryPr>
                            <m:sub>
                              <m:r>
                                <a:rPr kumimoji="0" lang="en-US" altLang="zh-CN" sz="1800" b="0" i="1" u="none" strike="noStrike" kern="1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𝑎</m:t>
                              </m:r>
                            </m:sub>
                            <m:sup/>
                            <m:e>
                              <m:sSub>
                                <m:sSubPr>
                                  <m:ctrlPr>
                                    <a:rPr kumimoji="0" lang="zh-CN" altLang="zh-CN" sz="18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800" b="0" i="1" u="none" strike="noStrike" kern="1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𝑞</m:t>
                                  </m:r>
                                </m:e>
                                <m:sub>
                                  <m:sSub>
                                    <m:sSubPr>
                                      <m:ctrlPr>
                                        <a:rPr kumimoji="0" lang="zh-CN" altLang="zh-CN" sz="18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800" b="0" i="1" u="none" strike="noStrike" kern="1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𝜋</m:t>
                                      </m:r>
                                    </m:e>
                                    <m:sub>
                                      <m:r>
                                        <a:rPr kumimoji="0" lang="en-US" altLang="zh-CN" sz="1800" b="1" i="1" u="none" strike="noStrike" kern="1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𝜽</m:t>
                                      </m:r>
                                    </m:sub>
                                  </m:sSub>
                                </m:sub>
                              </m:sSub>
                              <m:d>
                                <m:dPr>
                                  <m:ctrlPr>
                                    <a:rPr kumimoji="0" lang="zh-CN" altLang="zh-CN" sz="18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altLang="zh-CN" sz="1800" b="0" i="1" u="none" strike="noStrike" kern="1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𝑠</m:t>
                                  </m:r>
                                  <m:r>
                                    <a:rPr kumimoji="0" lang="en-US" altLang="zh-CN" sz="1800" b="0" i="1" u="none" strike="noStrike" kern="1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r>
                                    <a:rPr kumimoji="0" lang="en-US" altLang="zh-CN" sz="1800" b="0" i="1" u="none" strike="noStrike" kern="1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𝑎</m:t>
                                  </m:r>
                                </m:e>
                              </m:d>
                              <m:sSub>
                                <m:sSubPr>
                                  <m:ctrlPr>
                                    <a:rPr kumimoji="0" lang="zh-CN" altLang="zh-CN" sz="18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800" b="0" i="1" u="none" strike="noStrike" kern="1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𝜋</m:t>
                                  </m:r>
                                </m:e>
                                <m:sub>
                                  <m:r>
                                    <a:rPr kumimoji="0" lang="en-US" altLang="zh-CN" sz="1800" b="1" i="1" u="none" strike="noStrike" kern="1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𝜽</m:t>
                                  </m:r>
                                </m:sub>
                              </m:sSub>
                              <m:d>
                                <m:dPr>
                                  <m:ctrlPr>
                                    <a:rPr kumimoji="0" lang="zh-CN" altLang="zh-CN" sz="18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altLang="zh-CN" sz="1800" b="0" i="1" u="none" strike="noStrike" kern="1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𝑠</m:t>
                                  </m:r>
                                  <m:r>
                                    <a:rPr kumimoji="0" lang="en-US" altLang="zh-CN" sz="1800" b="0" i="1" u="none" strike="noStrike" kern="1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r>
                                    <a:rPr kumimoji="0" lang="en-US" altLang="zh-CN" sz="1800" b="0" i="1" u="none" strike="noStrike" kern="1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𝑎</m:t>
                                  </m:r>
                                </m:e>
                              </m:d>
                            </m:e>
                          </m:nary>
                        </m:e>
                      </m:nary>
                    </m:oMath>
                  </m:oMathPara>
                </a14:m>
                <a:endParaRPr kumimoji="0" lang="zh-CN" altLang="zh-CN" sz="1800" b="0" i="0" u="none" strike="noStrike" kern="1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just"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CN" sz="1800" b="0" i="1" u="none" strike="noStrike" kern="1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nary>
                        <m:naryPr>
                          <m:chr m:val="∑"/>
                          <m:supHide m:val="on"/>
                          <m:ctrlPr>
                            <a:rPr kumimoji="0" lang="zh-CN" altLang="zh-CN" sz="18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naryPr>
                        <m:sub>
                          <m:r>
                            <a:rPr kumimoji="0" lang="en-US" altLang="zh-CN" sz="1800" b="0" i="1" u="none" strike="noStrike" kern="1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𝑠</m:t>
                          </m:r>
                        </m:sub>
                        <m:sup/>
                        <m:e>
                          <m:sSub>
                            <m:sSubPr>
                              <m:ctrlPr>
                                <a:rPr kumimoji="0" lang="zh-CN" altLang="zh-CN" sz="18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800" b="0" i="1" u="none" strike="noStrike" kern="1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𝜇</m:t>
                              </m:r>
                            </m:e>
                            <m:sub>
                              <m:sSub>
                                <m:sSubPr>
                                  <m:ctrlPr>
                                    <a:rPr kumimoji="0" lang="zh-CN" altLang="zh-CN" sz="18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800" b="0" i="1" u="none" strike="noStrike" kern="1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𝜋</m:t>
                                  </m:r>
                                </m:e>
                                <m:sub>
                                  <m:r>
                                    <a:rPr kumimoji="0" lang="en-US" altLang="zh-CN" sz="1800" b="1" i="1" u="none" strike="noStrike" kern="1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𝜽</m:t>
                                  </m:r>
                                </m:sub>
                              </m:sSub>
                            </m:sub>
                          </m:sSub>
                          <m:d>
                            <m:dPr>
                              <m:ctrlPr>
                                <a:rPr kumimoji="0" lang="zh-CN" altLang="zh-CN" sz="18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altLang="zh-CN" sz="1800" b="0" i="1" u="none" strike="noStrike" kern="1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𝑠</m:t>
                              </m:r>
                            </m:e>
                          </m:d>
                          <m:nary>
                            <m:naryPr>
                              <m:chr m:val="∑"/>
                              <m:supHide m:val="on"/>
                              <m:ctrlPr>
                                <a:rPr kumimoji="0" lang="zh-CN" altLang="zh-CN" sz="18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naryPr>
                            <m:sub>
                              <m:r>
                                <a:rPr kumimoji="0" lang="en-US" altLang="zh-CN" sz="1800" b="0" i="1" u="none" strike="noStrike" kern="1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𝑎</m:t>
                              </m:r>
                            </m:sub>
                            <m:sup/>
                            <m:e>
                              <m:sSub>
                                <m:sSubPr>
                                  <m:ctrlPr>
                                    <a:rPr kumimoji="0" lang="zh-CN" altLang="zh-CN" sz="18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800" b="0" i="1" u="none" strike="noStrike" kern="1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𝑞</m:t>
                                  </m:r>
                                </m:e>
                                <m:sub>
                                  <m:sSub>
                                    <m:sSubPr>
                                      <m:ctrlPr>
                                        <a:rPr kumimoji="0" lang="zh-CN" altLang="zh-CN" sz="18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800" b="0" i="1" u="none" strike="noStrike" kern="1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𝜋</m:t>
                                      </m:r>
                                    </m:e>
                                    <m:sub>
                                      <m:r>
                                        <a:rPr kumimoji="0" lang="en-US" altLang="zh-CN" sz="1800" b="1" i="1" u="none" strike="noStrike" kern="1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𝜽</m:t>
                                      </m:r>
                                    </m:sub>
                                  </m:sSub>
                                </m:sub>
                              </m:sSub>
                              <m:d>
                                <m:dPr>
                                  <m:ctrlPr>
                                    <a:rPr kumimoji="0" lang="zh-CN" altLang="zh-CN" sz="18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altLang="zh-CN" sz="1800" b="0" i="1" u="none" strike="noStrike" kern="1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𝑠</m:t>
                                  </m:r>
                                  <m:r>
                                    <a:rPr kumimoji="0" lang="en-US" altLang="zh-CN" sz="1800" b="0" i="1" u="none" strike="noStrike" kern="1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r>
                                    <a:rPr kumimoji="0" lang="en-US" altLang="zh-CN" sz="1800" b="0" i="1" u="none" strike="noStrike" kern="1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𝑎</m:t>
                                  </m:r>
                                </m:e>
                              </m:d>
                              <m:sSub>
                                <m:sSubPr>
                                  <m:ctrlPr>
                                    <a:rPr kumimoji="0" lang="zh-CN" altLang="zh-CN" sz="18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800" b="0" i="0" u="none" strike="noStrike" kern="1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e>
                                <m:sub>
                                  <m:r>
                                    <a:rPr kumimoji="0" lang="en-US" altLang="zh-CN" sz="1800" b="1" i="1" u="none" strike="noStrike" kern="1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𝜽</m:t>
                                  </m:r>
                                </m:sub>
                              </m:sSub>
                              <m:sSub>
                                <m:sSubPr>
                                  <m:ctrlPr>
                                    <a:rPr kumimoji="0" lang="zh-CN" altLang="zh-CN" sz="18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800" b="0" i="1" u="none" strike="noStrike" kern="1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𝜋</m:t>
                                  </m:r>
                                </m:e>
                                <m:sub>
                                  <m:r>
                                    <a:rPr kumimoji="0" lang="en-US" altLang="zh-CN" sz="1800" b="1" i="1" u="none" strike="noStrike" kern="1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𝜽</m:t>
                                  </m:r>
                                </m:sub>
                              </m:sSub>
                              <m:r>
                                <a:rPr kumimoji="0" lang="en-US" altLang="zh-CN" sz="1800" b="0" i="1" u="none" strike="noStrike" kern="1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r>
                                <a:rPr kumimoji="0" lang="en-US" altLang="zh-CN" sz="1800" b="0" i="1" u="none" strike="noStrike" kern="1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𝑠</m:t>
                              </m:r>
                              <m:r>
                                <a:rPr kumimoji="0" lang="en-US" altLang="zh-CN" sz="1800" b="0" i="1" u="none" strike="noStrike" kern="1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r>
                                <a:rPr kumimoji="0" lang="en-US" altLang="zh-CN" sz="1800" b="0" i="1" u="none" strike="noStrike" kern="1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𝑎</m:t>
                              </m:r>
                              <m:r>
                                <a:rPr kumimoji="0" lang="en-US" altLang="zh-CN" sz="1800" b="0" i="1" u="none" strike="noStrike" kern="1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e>
                          </m:nary>
                        </m:e>
                      </m:nary>
                    </m:oMath>
                  </m:oMathPara>
                </a14:m>
                <a:endParaRPr kumimoji="0" lang="zh-CN" altLang="en-US"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mc:Choice>
        <mc:Fallback xmlns="">
          <p:sp>
            <p:nvSpPr>
              <p:cNvPr id="8" name="矩形 7">
                <a:extLst>
                  <a:ext uri="{FF2B5EF4-FFF2-40B4-BE49-F238E27FC236}">
                    <a16:creationId xmlns:a16="http://schemas.microsoft.com/office/drawing/2014/main" id="{BC3F4C5B-26F4-426D-9871-4CA047913DE0}"/>
                  </a:ext>
                </a:extLst>
              </p:cNvPr>
              <p:cNvSpPr>
                <a:spLocks noRot="1" noChangeAspect="1" noMove="1" noResize="1" noEditPoints="1" noAdjustHandles="1" noChangeArrowheads="1" noChangeShapeType="1" noTextEdit="1"/>
              </p:cNvSpPr>
              <p:nvPr/>
            </p:nvSpPr>
            <p:spPr>
              <a:xfrm>
                <a:off x="2846363" y="1194948"/>
                <a:ext cx="6096000" cy="2108911"/>
              </a:xfrm>
              <a:prstGeom prst="rect">
                <a:avLst/>
              </a:prstGeom>
              <a:blipFill>
                <a:blip r:embed="rId4"/>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113000678"/>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583380" y="726948"/>
            <a:ext cx="7464387" cy="497934"/>
            <a:chOff x="4099943" y="2819853"/>
            <a:chExt cx="2570275" cy="497934"/>
          </a:xfrm>
        </p:grpSpPr>
        <p:sp>
          <p:nvSpPr>
            <p:cNvPr id="4" name="平行四边形 3"/>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5" name="平行四边形 4"/>
            <p:cNvSpPr/>
            <p:nvPr/>
          </p:nvSpPr>
          <p:spPr bwMode="auto">
            <a:xfrm>
              <a:off x="4122533" y="2819853"/>
              <a:ext cx="2547685"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6" name="矩形 5"/>
            <p:cNvSpPr/>
            <p:nvPr/>
          </p:nvSpPr>
          <p:spPr>
            <a:xfrm>
              <a:off x="4216534" y="2853798"/>
              <a:ext cx="2359684" cy="40011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prstClr val="black">
                      <a:lumMod val="95000"/>
                      <a:lumOff val="5000"/>
                    </a:prstClr>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策略评估：</a:t>
              </a:r>
              <a:r>
                <a:rPr kumimoji="0" lang="zh-CN" altLang="en-US" sz="2000" b="0" i="0" u="none" strike="noStrike" kern="1200" cap="none" spc="0" normalizeH="0" baseline="0" noProof="0" dirty="0">
                  <a:ln>
                    <a:noFill/>
                  </a:ln>
                  <a:solidFill>
                    <a:srgbClr val="0070C0"/>
                  </a:solidFill>
                  <a:effectLst/>
                  <a:uLnTx/>
                  <a:uFillTx/>
                  <a:latin typeface="Times New Roman" panose="02020603050405020304" pitchFamily="18" charset="0"/>
                  <a:ea typeface="黑体" panose="02010609060101010101" pitchFamily="49" charset="-122"/>
                  <a:cs typeface="Times New Roman" panose="02020603050405020304" pitchFamily="18" charset="0"/>
                </a:rPr>
                <a:t> </a:t>
              </a:r>
              <a:r>
                <a:rPr kumimoji="0" lang="zh-CN" altLang="zh-CN" sz="2000" b="0" i="0" u="none" strike="noStrike" kern="1200" cap="none" spc="0" normalizeH="0" baseline="0" noProof="0" dirty="0">
                  <a:ln>
                    <a:noFill/>
                  </a:ln>
                  <a:solidFill>
                    <a:srgbClr val="0070C0"/>
                  </a:solidFill>
                  <a:effectLst/>
                  <a:uLnTx/>
                  <a:uFillTx/>
                  <a:latin typeface="Times New Roman" panose="02020603050405020304" pitchFamily="18" charset="0"/>
                  <a:ea typeface="黑体" panose="02010609060101010101" pitchFamily="49" charset="-122"/>
                  <a:cs typeface="Times New Roman" panose="02020603050405020304" pitchFamily="18" charset="0"/>
                </a:rPr>
                <a:t>基于蒙特卡洛采样的策略梯度法</a:t>
              </a:r>
              <a:endParaRPr kumimoji="0" lang="zh-CN" altLang="en-US" sz="2000" b="0" i="0" u="none" strike="noStrike" kern="1200" cap="none" spc="0" normalizeH="0" baseline="0" noProof="0" dirty="0">
                <a:ln>
                  <a:noFill/>
                </a:ln>
                <a:solidFill>
                  <a:srgbClr val="0070C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grpSp>
      <p:sp>
        <p:nvSpPr>
          <p:cNvPr id="23" name="矩形 22">
            <a:extLst>
              <a:ext uri="{FF2B5EF4-FFF2-40B4-BE49-F238E27FC236}">
                <a16:creationId xmlns:a16="http://schemas.microsoft.com/office/drawing/2014/main" id="{6F77A2E9-3941-4386-A0DF-CDEBD25143F3}"/>
              </a:ext>
            </a:extLst>
          </p:cNvPr>
          <p:cNvSpPr/>
          <p:nvPr/>
        </p:nvSpPr>
        <p:spPr>
          <a:xfrm>
            <a:off x="852473" y="129010"/>
            <a:ext cx="2441694"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三、基于策略的强化学习</a:t>
            </a:r>
          </a:p>
        </p:txBody>
      </p:sp>
      <mc:AlternateContent xmlns:mc="http://schemas.openxmlformats.org/markup-compatibility/2006" xmlns:a14="http://schemas.microsoft.com/office/drawing/2010/main">
        <mc:Choice Requires="a14">
          <p:sp>
            <p:nvSpPr>
              <p:cNvPr id="2" name="矩形 1">
                <a:extLst>
                  <a:ext uri="{FF2B5EF4-FFF2-40B4-BE49-F238E27FC236}">
                    <a16:creationId xmlns:a16="http://schemas.microsoft.com/office/drawing/2014/main" id="{6A900A8E-7EE8-4E4A-9B7C-DC32E130C3E8}"/>
                  </a:ext>
                </a:extLst>
              </p:cNvPr>
              <p:cNvSpPr/>
              <p:nvPr/>
            </p:nvSpPr>
            <p:spPr>
              <a:xfrm>
                <a:off x="370449" y="1613551"/>
                <a:ext cx="4839285" cy="4273093"/>
              </a:xfrm>
              <a:prstGeom prst="rect">
                <a:avLst/>
              </a:prstGeom>
            </p:spPr>
            <p:txBody>
              <a:bodyPr wrap="square">
                <a:spAutoFit/>
              </a:bodyPr>
              <a:lstStyle/>
              <a:p>
                <a:pPr marL="0" marR="0" lvl="0" indent="0" algn="just" defTabSz="914400" rtl="0" eaLnBrk="1" fontAlgn="auto" latinLnBrk="0" hangingPunct="1">
                  <a:lnSpc>
                    <a:spcPct val="2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zh-CN" altLang="zh-CN" sz="14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400" b="0" i="0"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e>
                        <m:sub>
                          <m:r>
                            <a:rPr kumimoji="0" lang="en-US" altLang="zh-CN" sz="1400" b="1"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𝜽</m:t>
                          </m:r>
                        </m:sub>
                      </m:sSub>
                      <m:r>
                        <a:rPr kumimoji="0" lang="en-US" altLang="zh-CN" sz="14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𝐽</m:t>
                      </m:r>
                      <m:d>
                        <m:dPr>
                          <m:ctrlPr>
                            <a:rPr kumimoji="0" lang="zh-CN" altLang="zh-CN" sz="14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altLang="zh-CN" sz="1400" b="1"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𝜽</m:t>
                          </m:r>
                        </m:e>
                      </m:d>
                      <m:r>
                        <m:rPr>
                          <m:aln/>
                        </m:rPr>
                        <a:rPr kumimoji="0" lang="en-US" altLang="zh-CN" sz="14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nary>
                        <m:naryPr>
                          <m:chr m:val="∑"/>
                          <m:supHide m:val="on"/>
                          <m:ctrlPr>
                            <a:rPr kumimoji="0" lang="zh-CN" altLang="zh-CN" sz="14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naryPr>
                        <m:sub>
                          <m:r>
                            <a:rPr kumimoji="0" lang="en-US" altLang="zh-CN" sz="14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𝑠</m:t>
                          </m:r>
                        </m:sub>
                        <m:sup/>
                        <m:e>
                          <m:sSub>
                            <m:sSubPr>
                              <m:ctrlPr>
                                <a:rPr kumimoji="0" lang="zh-CN" altLang="zh-CN" sz="14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4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𝜇</m:t>
                              </m:r>
                            </m:e>
                            <m:sub>
                              <m:sSub>
                                <m:sSubPr>
                                  <m:ctrlPr>
                                    <a:rPr kumimoji="0" lang="zh-CN" altLang="zh-CN" sz="14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4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𝜋</m:t>
                                  </m:r>
                                </m:e>
                                <m:sub>
                                  <m:r>
                                    <a:rPr kumimoji="0" lang="en-US" altLang="zh-CN" sz="1400" b="1"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𝜽</m:t>
                                  </m:r>
                                </m:sub>
                              </m:sSub>
                            </m:sub>
                          </m:sSub>
                          <m:d>
                            <m:dPr>
                              <m:ctrlPr>
                                <a:rPr kumimoji="0" lang="zh-CN" altLang="zh-CN" sz="14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altLang="zh-CN" sz="14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𝑠</m:t>
                              </m:r>
                            </m:e>
                          </m:d>
                          <m:nary>
                            <m:naryPr>
                              <m:chr m:val="∑"/>
                              <m:supHide m:val="on"/>
                              <m:ctrlPr>
                                <a:rPr kumimoji="0" lang="zh-CN" altLang="zh-CN" sz="14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naryPr>
                            <m:sub>
                              <m:r>
                                <a:rPr kumimoji="0" lang="en-US" altLang="zh-CN" sz="14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𝑎</m:t>
                              </m:r>
                            </m:sub>
                            <m:sup/>
                            <m:e>
                              <m:sSub>
                                <m:sSubPr>
                                  <m:ctrlPr>
                                    <a:rPr kumimoji="0" lang="zh-CN" altLang="zh-CN" sz="14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4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𝑞</m:t>
                                  </m:r>
                                </m:e>
                                <m:sub>
                                  <m:sSub>
                                    <m:sSubPr>
                                      <m:ctrlPr>
                                        <a:rPr kumimoji="0" lang="zh-CN" altLang="zh-CN" sz="14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4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𝜋</m:t>
                                      </m:r>
                                    </m:e>
                                    <m:sub>
                                      <m:r>
                                        <a:rPr kumimoji="0" lang="en-US" altLang="zh-CN" sz="1400" b="1"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𝜽</m:t>
                                      </m:r>
                                    </m:sub>
                                  </m:sSub>
                                </m:sub>
                              </m:sSub>
                              <m:d>
                                <m:dPr>
                                  <m:ctrlPr>
                                    <a:rPr kumimoji="0" lang="zh-CN" altLang="zh-CN" sz="14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altLang="zh-CN" sz="14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𝑠</m:t>
                                  </m:r>
                                  <m:r>
                                    <a:rPr kumimoji="0" lang="en-US" altLang="zh-CN" sz="14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r>
                                    <a:rPr kumimoji="0" lang="en-US" altLang="zh-CN" sz="14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𝑎</m:t>
                                  </m:r>
                                </m:e>
                              </m:d>
                              <m:sSub>
                                <m:sSubPr>
                                  <m:ctrlPr>
                                    <a:rPr kumimoji="0" lang="zh-CN" altLang="zh-CN" sz="14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400" b="0" i="0"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e>
                                <m:sub>
                                  <m:r>
                                    <a:rPr kumimoji="0" lang="en-US" altLang="zh-CN" sz="1400" b="1"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𝜽</m:t>
                                  </m:r>
                                </m:sub>
                              </m:sSub>
                              <m:sSub>
                                <m:sSubPr>
                                  <m:ctrlPr>
                                    <a:rPr kumimoji="0" lang="zh-CN" altLang="zh-CN" sz="14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4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𝜋</m:t>
                                  </m:r>
                                </m:e>
                                <m:sub>
                                  <m:r>
                                    <a:rPr kumimoji="0" lang="en-US" altLang="zh-CN" sz="1400" b="1"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𝜽</m:t>
                                  </m:r>
                                </m:sub>
                              </m:sSub>
                              <m:d>
                                <m:dPr>
                                  <m:ctrlPr>
                                    <a:rPr kumimoji="0" lang="zh-CN" altLang="zh-CN" sz="14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altLang="zh-CN" sz="14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𝑠</m:t>
                                  </m:r>
                                  <m:r>
                                    <a:rPr kumimoji="0" lang="en-US" altLang="zh-CN" sz="14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r>
                                    <a:rPr kumimoji="0" lang="en-US" altLang="zh-CN" sz="14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𝑎</m:t>
                                  </m:r>
                                </m:e>
                              </m:d>
                            </m:e>
                          </m:nary>
                        </m:e>
                      </m:nary>
                    </m:oMath>
                    <m:oMath xmlns:m="http://schemas.openxmlformats.org/officeDocument/2006/math">
                      <m:r>
                        <m:rPr>
                          <m:aln/>
                        </m:rPr>
                        <a:rPr kumimoji="0" lang="en-US" altLang="zh-CN" sz="1400" b="0" i="1" u="none" strike="noStrike" kern="100" cap="none" spc="0" normalizeH="0" baseline="0" noProof="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m:t>
                      </m:r>
                      <m:nary>
                        <m:naryPr>
                          <m:chr m:val="∑"/>
                          <m:supHide m:val="on"/>
                          <m:ctrlPr>
                            <a:rPr kumimoji="0" lang="zh-CN" altLang="zh-CN" sz="14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naryPr>
                        <m:sub>
                          <m:r>
                            <a:rPr kumimoji="0" lang="en-US" altLang="zh-CN" sz="14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𝑠</m:t>
                          </m:r>
                        </m:sub>
                        <m:sup/>
                        <m:e>
                          <m:sSub>
                            <m:sSubPr>
                              <m:ctrlPr>
                                <a:rPr kumimoji="0" lang="zh-CN" altLang="zh-CN" sz="14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4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𝜇</m:t>
                              </m:r>
                            </m:e>
                            <m:sub>
                              <m:sSub>
                                <m:sSubPr>
                                  <m:ctrlPr>
                                    <a:rPr kumimoji="0" lang="zh-CN" altLang="zh-CN" sz="14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4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𝜋</m:t>
                                  </m:r>
                                </m:e>
                                <m:sub>
                                  <m:r>
                                    <a:rPr kumimoji="0" lang="en-US" altLang="zh-CN" sz="1400" b="1"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𝜽</m:t>
                                  </m:r>
                                </m:sub>
                              </m:sSub>
                            </m:sub>
                          </m:sSub>
                          <m:d>
                            <m:dPr>
                              <m:ctrlPr>
                                <a:rPr kumimoji="0" lang="zh-CN" altLang="zh-CN" sz="14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altLang="zh-CN" sz="14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𝑠</m:t>
                              </m:r>
                            </m:e>
                          </m:d>
                          <m:nary>
                            <m:naryPr>
                              <m:chr m:val="∑"/>
                              <m:supHide m:val="on"/>
                              <m:ctrlPr>
                                <a:rPr kumimoji="0" lang="zh-CN" altLang="zh-CN" sz="14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naryPr>
                            <m:sub>
                              <m:r>
                                <a:rPr kumimoji="0" lang="en-US" altLang="zh-CN" sz="14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𝑎</m:t>
                              </m:r>
                            </m:sub>
                            <m:sup/>
                            <m:e>
                              <m:sSub>
                                <m:sSubPr>
                                  <m:ctrlPr>
                                    <a:rPr kumimoji="0" lang="zh-CN" altLang="zh-CN" sz="14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4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𝜋</m:t>
                                  </m:r>
                                </m:e>
                                <m:sub>
                                  <m:r>
                                    <a:rPr kumimoji="0" lang="en-US" altLang="zh-CN" sz="1400" b="1"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𝜽</m:t>
                                  </m:r>
                                </m:sub>
                              </m:sSub>
                              <m:d>
                                <m:dPr>
                                  <m:ctrlPr>
                                    <a:rPr kumimoji="0" lang="zh-CN" altLang="zh-CN" sz="14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altLang="zh-CN" sz="14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𝑠</m:t>
                                  </m:r>
                                  <m:r>
                                    <a:rPr kumimoji="0" lang="en-US" altLang="zh-CN" sz="14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r>
                                    <a:rPr kumimoji="0" lang="en-US" altLang="zh-CN" sz="14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𝑎</m:t>
                                  </m:r>
                                </m:e>
                              </m:d>
                              <m:d>
                                <m:dPr>
                                  <m:begChr m:val="["/>
                                  <m:endChr m:val="]"/>
                                  <m:ctrlPr>
                                    <a:rPr kumimoji="0" lang="zh-CN" altLang="zh-CN" sz="14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kumimoji="0" lang="zh-CN" altLang="zh-CN" sz="14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4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𝑞</m:t>
                                      </m:r>
                                    </m:e>
                                    <m:sub>
                                      <m:sSub>
                                        <m:sSubPr>
                                          <m:ctrlPr>
                                            <a:rPr kumimoji="0" lang="zh-CN" altLang="zh-CN" sz="14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4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𝜋</m:t>
                                          </m:r>
                                        </m:e>
                                        <m:sub>
                                          <m:r>
                                            <a:rPr kumimoji="0" lang="en-US" altLang="zh-CN" sz="1400" b="1"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𝜽</m:t>
                                          </m:r>
                                        </m:sub>
                                      </m:sSub>
                                    </m:sub>
                                  </m:sSub>
                                  <m:d>
                                    <m:dPr>
                                      <m:ctrlPr>
                                        <a:rPr kumimoji="0" lang="zh-CN" altLang="zh-CN" sz="14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altLang="zh-CN" sz="14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𝑠</m:t>
                                      </m:r>
                                      <m:r>
                                        <a:rPr kumimoji="0" lang="en-US" altLang="zh-CN" sz="14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r>
                                        <a:rPr kumimoji="0" lang="en-US" altLang="zh-CN" sz="14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𝑎</m:t>
                                      </m:r>
                                    </m:e>
                                  </m:d>
                                  <m:f>
                                    <m:fPr>
                                      <m:ctrlPr>
                                        <a:rPr kumimoji="0" lang="zh-CN" altLang="zh-CN" sz="14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fPr>
                                    <m:num>
                                      <m:sSub>
                                        <m:sSubPr>
                                          <m:ctrlPr>
                                            <a:rPr kumimoji="0" lang="zh-CN" altLang="zh-CN" sz="14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400" b="0" i="0"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e>
                                        <m:sub>
                                          <m:r>
                                            <a:rPr kumimoji="0" lang="en-US" altLang="zh-CN" sz="1400" b="1"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𝜽</m:t>
                                          </m:r>
                                        </m:sub>
                                      </m:sSub>
                                      <m:sSub>
                                        <m:sSubPr>
                                          <m:ctrlPr>
                                            <a:rPr kumimoji="0" lang="zh-CN" altLang="zh-CN" sz="14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4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𝜋</m:t>
                                          </m:r>
                                        </m:e>
                                        <m:sub>
                                          <m:r>
                                            <a:rPr kumimoji="0" lang="en-US" altLang="zh-CN" sz="1400" b="1"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𝜽</m:t>
                                          </m:r>
                                        </m:sub>
                                      </m:sSub>
                                      <m:d>
                                        <m:dPr>
                                          <m:ctrlPr>
                                            <a:rPr kumimoji="0" lang="zh-CN" altLang="zh-CN" sz="14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altLang="zh-CN" sz="14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𝑠</m:t>
                                          </m:r>
                                          <m:r>
                                            <a:rPr kumimoji="0" lang="en-US" altLang="zh-CN" sz="14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r>
                                            <a:rPr kumimoji="0" lang="en-US" altLang="zh-CN" sz="14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𝑎</m:t>
                                          </m:r>
                                        </m:e>
                                      </m:d>
                                    </m:num>
                                    <m:den>
                                      <m:sSub>
                                        <m:sSubPr>
                                          <m:ctrlPr>
                                            <a:rPr kumimoji="0" lang="zh-CN" altLang="zh-CN" sz="14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4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𝜋</m:t>
                                          </m:r>
                                        </m:e>
                                        <m:sub>
                                          <m:r>
                                            <a:rPr kumimoji="0" lang="en-US" altLang="zh-CN" sz="1400" b="1"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𝜽</m:t>
                                          </m:r>
                                        </m:sub>
                                      </m:sSub>
                                      <m:d>
                                        <m:dPr>
                                          <m:ctrlPr>
                                            <a:rPr kumimoji="0" lang="zh-CN" altLang="zh-CN" sz="14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altLang="zh-CN" sz="14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𝑠</m:t>
                                          </m:r>
                                          <m:r>
                                            <a:rPr kumimoji="0" lang="en-US" altLang="zh-CN" sz="14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r>
                                            <a:rPr kumimoji="0" lang="en-US" altLang="zh-CN" sz="14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𝑎</m:t>
                                          </m:r>
                                        </m:e>
                                      </m:d>
                                    </m:den>
                                  </m:f>
                                </m:e>
                              </m:d>
                            </m:e>
                          </m:nary>
                        </m:e>
                      </m:nary>
                    </m:oMath>
                    <m:oMath xmlns:m="http://schemas.openxmlformats.org/officeDocument/2006/math">
                      <m:r>
                        <m:rPr>
                          <m:aln/>
                        </m:rPr>
                        <a:rPr kumimoji="0" lang="en-US" altLang="zh-CN" sz="1400" b="0" i="1" u="none" strike="noStrike" kern="100" cap="none" spc="0" normalizeH="0" baseline="0" noProof="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m:t>
                      </m:r>
                      <m:sSub>
                        <m:sSubPr>
                          <m:ctrlPr>
                            <a:rPr kumimoji="0" lang="zh-CN" altLang="zh-CN" sz="1400" b="1"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400" b="1"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𝔼</m:t>
                          </m:r>
                        </m:e>
                        <m:sub>
                          <m:r>
                            <a:rPr kumimoji="0" lang="en-US" altLang="zh-CN" sz="14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𝑠</m:t>
                          </m:r>
                          <m:r>
                            <a:rPr kumimoji="0" lang="en-US" altLang="zh-CN" sz="14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r>
                            <a:rPr kumimoji="0" lang="en-US" altLang="zh-CN" sz="14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𝑎</m:t>
                          </m:r>
                          <m:r>
                            <a:rPr kumimoji="0" lang="en-US" altLang="zh-CN" sz="14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r>
                            <a:rPr kumimoji="0" lang="en-US" altLang="zh-CN" sz="14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𝜋</m:t>
                          </m:r>
                        </m:sub>
                      </m:sSub>
                      <m:d>
                        <m:dPr>
                          <m:begChr m:val="["/>
                          <m:endChr m:val="]"/>
                          <m:ctrlPr>
                            <a:rPr kumimoji="0" lang="zh-CN" altLang="zh-CN" sz="14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kumimoji="0" lang="zh-CN" altLang="zh-CN" sz="14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4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𝑞</m:t>
                              </m:r>
                            </m:e>
                            <m:sub>
                              <m:sSub>
                                <m:sSubPr>
                                  <m:ctrlPr>
                                    <a:rPr kumimoji="0" lang="zh-CN" altLang="zh-CN" sz="14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4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𝜋</m:t>
                                  </m:r>
                                </m:e>
                                <m:sub>
                                  <m:r>
                                    <a:rPr kumimoji="0" lang="en-US" altLang="zh-CN" sz="1400" b="1"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𝜽</m:t>
                                  </m:r>
                                </m:sub>
                              </m:sSub>
                            </m:sub>
                          </m:sSub>
                          <m:d>
                            <m:dPr>
                              <m:ctrlPr>
                                <a:rPr kumimoji="0" lang="zh-CN" altLang="zh-CN" sz="14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altLang="zh-CN" sz="14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𝑠</m:t>
                              </m:r>
                              <m:r>
                                <a:rPr kumimoji="0" lang="en-US" altLang="zh-CN" sz="14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r>
                                <a:rPr kumimoji="0" lang="en-US" altLang="zh-CN" sz="14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𝑎</m:t>
                              </m:r>
                            </m:e>
                          </m:d>
                          <m:f>
                            <m:fPr>
                              <m:ctrlPr>
                                <a:rPr kumimoji="0" lang="zh-CN" altLang="zh-CN" sz="14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fPr>
                            <m:num>
                              <m:sSub>
                                <m:sSubPr>
                                  <m:ctrlPr>
                                    <a:rPr kumimoji="0" lang="zh-CN" altLang="zh-CN" sz="14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400" b="0" i="0"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e>
                                <m:sub>
                                  <m:r>
                                    <a:rPr kumimoji="0" lang="en-US" altLang="zh-CN" sz="1400" b="1"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𝜽</m:t>
                                  </m:r>
                                </m:sub>
                              </m:sSub>
                              <m:sSub>
                                <m:sSubPr>
                                  <m:ctrlPr>
                                    <a:rPr kumimoji="0" lang="zh-CN" altLang="zh-CN" sz="14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4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𝜋</m:t>
                                  </m:r>
                                </m:e>
                                <m:sub>
                                  <m:r>
                                    <a:rPr kumimoji="0" lang="en-US" altLang="zh-CN" sz="1400" b="1"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𝜽</m:t>
                                  </m:r>
                                </m:sub>
                              </m:sSub>
                              <m:d>
                                <m:dPr>
                                  <m:ctrlPr>
                                    <a:rPr kumimoji="0" lang="zh-CN" altLang="zh-CN" sz="14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altLang="zh-CN" sz="14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𝑠</m:t>
                                  </m:r>
                                  <m:r>
                                    <a:rPr kumimoji="0" lang="en-US" altLang="zh-CN" sz="14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r>
                                    <a:rPr kumimoji="0" lang="en-US" altLang="zh-CN" sz="14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𝑎</m:t>
                                  </m:r>
                                </m:e>
                              </m:d>
                            </m:num>
                            <m:den>
                              <m:sSub>
                                <m:sSubPr>
                                  <m:ctrlPr>
                                    <a:rPr kumimoji="0" lang="zh-CN" altLang="zh-CN" sz="14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4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𝜋</m:t>
                                  </m:r>
                                </m:e>
                                <m:sub>
                                  <m:r>
                                    <a:rPr kumimoji="0" lang="en-US" altLang="zh-CN" sz="1400" b="1"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𝜽</m:t>
                                  </m:r>
                                </m:sub>
                              </m:sSub>
                              <m:d>
                                <m:dPr>
                                  <m:ctrlPr>
                                    <a:rPr kumimoji="0" lang="zh-CN" altLang="zh-CN" sz="14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altLang="zh-CN" sz="14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𝑠</m:t>
                                  </m:r>
                                  <m:r>
                                    <a:rPr kumimoji="0" lang="en-US" altLang="zh-CN" sz="14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r>
                                    <a:rPr kumimoji="0" lang="en-US" altLang="zh-CN" sz="14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𝑎</m:t>
                                  </m:r>
                                </m:e>
                              </m:d>
                            </m:den>
                          </m:f>
                        </m:e>
                      </m:d>
                    </m:oMath>
                  </m:oMathPara>
                </a14:m>
                <a:endParaRPr kumimoji="0" lang="zh-CN" altLang="zh-CN" sz="1400" b="0" i="0" u="none" strike="noStrike" kern="1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266700" algn="just" defTabSz="914400" rtl="0" eaLnBrk="1" fontAlgn="auto" latinLnBrk="0" hangingPunct="1">
                  <a:lnSpc>
                    <a:spcPct val="2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aln/>
                        </m:rPr>
                        <a:rPr kumimoji="0" lang="en-US" altLang="zh-CN" sz="1400" b="0" i="1" u="none" strike="noStrike" kern="100" cap="none" spc="0" normalizeH="0" baseline="0" noProof="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m:t>
                      </m:r>
                      <m:sSub>
                        <m:sSubPr>
                          <m:ctrlPr>
                            <a:rPr kumimoji="0" lang="zh-CN" altLang="zh-CN" sz="1400" b="1"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400" b="1"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𝔼</m:t>
                          </m:r>
                        </m:e>
                        <m:sub>
                          <m:r>
                            <a:rPr kumimoji="0" lang="en-US" altLang="zh-CN" sz="14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𝑠</m:t>
                          </m:r>
                          <m:r>
                            <a:rPr kumimoji="0" lang="en-US" altLang="zh-CN" sz="14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r>
                            <a:rPr kumimoji="0" lang="en-US" altLang="zh-CN" sz="14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𝑎</m:t>
                          </m:r>
                          <m:r>
                            <a:rPr kumimoji="0" lang="en-US" altLang="zh-CN" sz="14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r>
                            <a:rPr kumimoji="0" lang="en-US" altLang="zh-CN" sz="14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𝜋</m:t>
                          </m:r>
                        </m:sub>
                      </m:sSub>
                      <m:d>
                        <m:dPr>
                          <m:begChr m:val="["/>
                          <m:endChr m:val="]"/>
                          <m:ctrlPr>
                            <a:rPr kumimoji="0" lang="zh-CN" altLang="zh-CN" sz="14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kumimoji="0" lang="zh-CN" altLang="zh-CN" sz="14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4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𝑞</m:t>
                              </m:r>
                            </m:e>
                            <m:sub>
                              <m:sSub>
                                <m:sSubPr>
                                  <m:ctrlPr>
                                    <a:rPr kumimoji="0" lang="zh-CN" altLang="zh-CN" sz="14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4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𝜋</m:t>
                                  </m:r>
                                </m:e>
                                <m:sub>
                                  <m:r>
                                    <a:rPr kumimoji="0" lang="en-US" altLang="zh-CN" sz="1400" b="1"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𝜽</m:t>
                                  </m:r>
                                </m:sub>
                              </m:sSub>
                            </m:sub>
                          </m:sSub>
                          <m:d>
                            <m:dPr>
                              <m:ctrlPr>
                                <a:rPr kumimoji="0" lang="zh-CN" altLang="zh-CN" sz="14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altLang="zh-CN" sz="14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𝑠</m:t>
                              </m:r>
                              <m:r>
                                <a:rPr kumimoji="0" lang="en-US" altLang="zh-CN" sz="14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r>
                                <a:rPr kumimoji="0" lang="en-US" altLang="zh-CN" sz="14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𝑎</m:t>
                              </m:r>
                            </m:e>
                          </m:d>
                          <m:sSub>
                            <m:sSubPr>
                              <m:ctrlPr>
                                <a:rPr kumimoji="0" lang="zh-CN" altLang="zh-CN" sz="14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400" b="0" i="0"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e>
                            <m:sub>
                              <m:r>
                                <a:rPr kumimoji="0" lang="en-US" altLang="zh-CN" sz="1400" b="1"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𝜽</m:t>
                              </m:r>
                            </m:sub>
                          </m:sSub>
                          <m:func>
                            <m:funcPr>
                              <m:ctrlPr>
                                <a:rPr kumimoji="0" lang="zh-CN" altLang="zh-CN" sz="14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funcPr>
                            <m:fName>
                              <m:r>
                                <m:rPr>
                                  <m:sty m:val="p"/>
                                </m:rPr>
                                <a:rPr kumimoji="0" lang="en-US" altLang="zh-CN" sz="1400" b="0" i="0"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ln</m:t>
                              </m:r>
                            </m:fName>
                            <m:e>
                              <m:sSub>
                                <m:sSubPr>
                                  <m:ctrlPr>
                                    <a:rPr kumimoji="0" lang="zh-CN" altLang="zh-CN" sz="14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4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𝜋</m:t>
                                  </m:r>
                                </m:e>
                                <m:sub>
                                  <m:r>
                                    <a:rPr kumimoji="0" lang="en-US" altLang="zh-CN" sz="1400" b="1"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𝜽</m:t>
                                  </m:r>
                                </m:sub>
                              </m:sSub>
                              <m:d>
                                <m:dPr>
                                  <m:ctrlPr>
                                    <a:rPr kumimoji="0" lang="zh-CN" altLang="zh-CN" sz="14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altLang="zh-CN" sz="14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𝑠</m:t>
                                  </m:r>
                                  <m:r>
                                    <a:rPr kumimoji="0" lang="en-US" altLang="zh-CN" sz="14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r>
                                    <a:rPr kumimoji="0" lang="en-US" altLang="zh-CN" sz="14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𝑎</m:t>
                                  </m:r>
                                </m:e>
                              </m:d>
                            </m:e>
                          </m:func>
                        </m:e>
                      </m:d>
                    </m:oMath>
                  </m:oMathPara>
                </a14:m>
                <a:endParaRPr kumimoji="0" lang="zh-CN" altLang="zh-CN" sz="1400" b="0" i="0" u="none" strike="noStrike" kern="1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266700" algn="just" defTabSz="914400" rtl="0" eaLnBrk="1" fontAlgn="auto" latinLnBrk="0" hangingPunct="1">
                  <a:lnSpc>
                    <a:spcPct val="200000"/>
                  </a:lnSpc>
                  <a:spcBef>
                    <a:spcPts val="0"/>
                  </a:spcBef>
                  <a:spcAft>
                    <a:spcPts val="0"/>
                  </a:spcAft>
                  <a:buClrTx/>
                  <a:buSzTx/>
                  <a:buFontTx/>
                  <a:buNone/>
                  <a:tabLst/>
                  <a:defRPr/>
                </a:pPr>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上述推导中利用了</a:t>
                </a:r>
                <a14:m>
                  <m:oMath xmlns:m="http://schemas.openxmlformats.org/officeDocument/2006/math">
                    <m:sSub>
                      <m:sSubPr>
                        <m:ctrlPr>
                          <a:rPr kumimoji="0" lang="zh-CN" altLang="zh-CN" sz="14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4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e>
                      <m:sub>
                        <m:r>
                          <a:rPr kumimoji="0" lang="en-US" altLang="zh-CN" sz="1400" b="1"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𝜽</m:t>
                        </m:r>
                      </m:sub>
                    </m:sSub>
                    <m:func>
                      <m:funcPr>
                        <m:ctrlPr>
                          <a:rPr kumimoji="0" lang="zh-CN" altLang="zh-CN" sz="14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funcPr>
                      <m:fName>
                        <m:r>
                          <m:rPr>
                            <m:sty m:val="p"/>
                          </m:rPr>
                          <a:rPr kumimoji="0" lang="en-US" altLang="zh-CN" sz="14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ln</m:t>
                        </m:r>
                      </m:fName>
                      <m:e>
                        <m:sSub>
                          <m:sSubPr>
                            <m:ctrlPr>
                              <a:rPr kumimoji="0" lang="zh-CN" altLang="zh-CN" sz="14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𝜋</m:t>
                            </m:r>
                          </m:e>
                          <m:sub>
                            <m:r>
                              <a:rPr kumimoji="0" lang="en-US" altLang="zh-CN" sz="1400" b="1"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𝜽</m:t>
                            </m:r>
                          </m:sub>
                        </m:sSub>
                        <m:d>
                          <m:dPr>
                            <m:ctrlPr>
                              <a:rPr kumimoji="0" lang="zh-CN" altLang="zh-CN" sz="14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𝑠</m:t>
                            </m:r>
                            <m:r>
                              <a:rPr kumimoji="0" lang="en-US" altLang="zh-CN" sz="14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𝑎</m:t>
                            </m:r>
                          </m:e>
                        </m:d>
                      </m:e>
                    </m:func>
                    <m:r>
                      <a:rPr kumimoji="0" lang="en-US" altLang="zh-CN" sz="14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f>
                      <m:fPr>
                        <m:ctrlPr>
                          <a:rPr kumimoji="0" lang="zh-CN" altLang="zh-CN" sz="14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fPr>
                      <m:num>
                        <m:sSub>
                          <m:sSubPr>
                            <m:ctrlPr>
                              <a:rPr kumimoji="0" lang="zh-CN" altLang="zh-CN" sz="14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kumimoji="0" lang="en-US" altLang="zh-CN" sz="14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Ine</m:t>
                            </m:r>
                            <m:r>
                              <a:rPr kumimoji="0" lang="en-US" altLang="zh-CN" sz="14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r>
                              <a:rPr kumimoji="0" lang="en-US" altLang="zh-CN" sz="14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e>
                          <m:sub>
                            <m:r>
                              <a:rPr kumimoji="0" lang="en-US" altLang="zh-CN" sz="1400" b="1"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𝜽</m:t>
                            </m:r>
                          </m:sub>
                        </m:sSub>
                        <m:sSub>
                          <m:sSubPr>
                            <m:ctrlPr>
                              <a:rPr kumimoji="0" lang="zh-CN" altLang="zh-CN" sz="14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𝜋</m:t>
                            </m:r>
                          </m:e>
                          <m:sub>
                            <m:r>
                              <a:rPr kumimoji="0" lang="en-US" altLang="zh-CN" sz="1400" b="1"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𝜽</m:t>
                            </m:r>
                          </m:sub>
                        </m:sSub>
                        <m:d>
                          <m:dPr>
                            <m:ctrlPr>
                              <a:rPr kumimoji="0" lang="zh-CN" altLang="zh-CN" sz="14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𝑠</m:t>
                            </m:r>
                            <m:r>
                              <a:rPr kumimoji="0" lang="en-US" altLang="zh-CN" sz="14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𝑎</m:t>
                            </m:r>
                          </m:e>
                        </m:d>
                      </m:num>
                      <m:den>
                        <m:sSub>
                          <m:sSubPr>
                            <m:ctrlPr>
                              <a:rPr kumimoji="0" lang="zh-CN" altLang="zh-CN" sz="14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𝜋</m:t>
                            </m:r>
                          </m:e>
                          <m:sub>
                            <m:r>
                              <a:rPr kumimoji="0" lang="en-US" altLang="zh-CN" sz="1400" b="1"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𝜽</m:t>
                            </m:r>
                          </m:sub>
                        </m:sSub>
                        <m:d>
                          <m:dPr>
                            <m:ctrlPr>
                              <a:rPr kumimoji="0" lang="zh-CN" altLang="zh-CN" sz="14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𝑠</m:t>
                            </m:r>
                            <m:r>
                              <a:rPr kumimoji="0" lang="en-US" altLang="zh-CN" sz="14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𝑎</m:t>
                            </m:r>
                          </m:e>
                        </m:d>
                      </m:den>
                    </m:f>
                    <m:r>
                      <a:rPr kumimoji="0" lang="en-US" altLang="zh-CN" sz="14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f>
                      <m:fPr>
                        <m:ctrlPr>
                          <a:rPr kumimoji="0" lang="zh-CN" altLang="zh-CN" sz="14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fPr>
                      <m:num>
                        <m:sSub>
                          <m:sSubPr>
                            <m:ctrlPr>
                              <a:rPr kumimoji="0" lang="zh-CN" altLang="zh-CN" sz="14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4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e>
                          <m:sub>
                            <m:r>
                              <a:rPr kumimoji="0" lang="en-US" altLang="zh-CN" sz="1400" b="1"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𝜽</m:t>
                            </m:r>
                          </m:sub>
                        </m:sSub>
                        <m:sSub>
                          <m:sSubPr>
                            <m:ctrlPr>
                              <a:rPr kumimoji="0" lang="zh-CN" altLang="zh-CN" sz="14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𝜋</m:t>
                            </m:r>
                          </m:e>
                          <m:sub>
                            <m:r>
                              <a:rPr kumimoji="0" lang="en-US" altLang="zh-CN" sz="1400" b="1"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𝜽</m:t>
                            </m:r>
                          </m:sub>
                        </m:sSub>
                        <m:d>
                          <m:dPr>
                            <m:ctrlPr>
                              <a:rPr kumimoji="0" lang="zh-CN" altLang="zh-CN" sz="14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𝑠</m:t>
                            </m:r>
                            <m:r>
                              <a:rPr kumimoji="0" lang="en-US" altLang="zh-CN" sz="14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𝑎</m:t>
                            </m:r>
                          </m:e>
                        </m:d>
                      </m:num>
                      <m:den>
                        <m:sSub>
                          <m:sSubPr>
                            <m:ctrlPr>
                              <a:rPr kumimoji="0" lang="zh-CN" altLang="zh-CN" sz="14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𝜋</m:t>
                            </m:r>
                          </m:e>
                          <m:sub>
                            <m:r>
                              <a:rPr kumimoji="0" lang="en-US" altLang="zh-CN" sz="1400" b="1"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𝜽</m:t>
                            </m:r>
                          </m:sub>
                        </m:sSub>
                        <m:d>
                          <m:dPr>
                            <m:ctrlPr>
                              <a:rPr kumimoji="0" lang="zh-CN" altLang="zh-CN" sz="14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𝑠</m:t>
                            </m:r>
                            <m:r>
                              <a:rPr kumimoji="0" lang="en-US" altLang="zh-CN" sz="14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𝑎</m:t>
                            </m:r>
                          </m:e>
                        </m:d>
                      </m:den>
                    </m:f>
                  </m:oMath>
                </a14:m>
                <a:endPar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endParaRPr>
              </a:p>
            </p:txBody>
          </p:sp>
        </mc:Choice>
        <mc:Fallback xmlns="">
          <p:sp>
            <p:nvSpPr>
              <p:cNvPr id="2" name="矩形 1">
                <a:extLst>
                  <a:ext uri="{FF2B5EF4-FFF2-40B4-BE49-F238E27FC236}">
                    <a16:creationId xmlns:a16="http://schemas.microsoft.com/office/drawing/2014/main" id="{6A900A8E-7EE8-4E4A-9B7C-DC32E130C3E8}"/>
                  </a:ext>
                </a:extLst>
              </p:cNvPr>
              <p:cNvSpPr>
                <a:spLocks noRot="1" noChangeAspect="1" noMove="1" noResize="1" noEditPoints="1" noAdjustHandles="1" noChangeArrowheads="1" noChangeShapeType="1" noTextEdit="1"/>
              </p:cNvSpPr>
              <p:nvPr/>
            </p:nvSpPr>
            <p:spPr>
              <a:xfrm>
                <a:off x="370449" y="1613551"/>
                <a:ext cx="4839285" cy="4273093"/>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C534A4F3-DBB5-43E0-B01F-EBD6712F289A}"/>
                  </a:ext>
                </a:extLst>
              </p:cNvPr>
              <p:cNvSpPr/>
              <p:nvPr/>
            </p:nvSpPr>
            <p:spPr>
              <a:xfrm>
                <a:off x="5744308" y="2497305"/>
                <a:ext cx="6316394" cy="2745688"/>
              </a:xfrm>
              <a:prstGeom prst="rect">
                <a:avLst/>
              </a:prstGeom>
            </p:spPr>
            <p:txBody>
              <a:bodyPr wrap="square">
                <a:spAutoFit/>
              </a:bodyPr>
              <a:lstStyle/>
              <a:p>
                <a:pPr marL="0" marR="0" lvl="0" indent="266700" algn="just" defTabSz="914400" rtl="0" eaLnBrk="1" fontAlgn="auto" latinLnBrk="0" hangingPunct="1">
                  <a:lnSpc>
                    <a:spcPct val="150000"/>
                  </a:lnSpc>
                  <a:spcBef>
                    <a:spcPts val="0"/>
                  </a:spcBef>
                  <a:spcAft>
                    <a:spcPts val="0"/>
                  </a:spcAft>
                  <a:buClrTx/>
                  <a:buSzTx/>
                  <a:buFontTx/>
                  <a:buNone/>
                  <a:tabLst/>
                  <a:defRPr/>
                </a:pPr>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由于</a:t>
                </a:r>
                <a14:m>
                  <m:oMath xmlns:m="http://schemas.openxmlformats.org/officeDocument/2006/math">
                    <m:sSub>
                      <m:sSubPr>
                        <m:ctrlPr>
                          <a:rPr kumimoji="0" lang="zh-CN" altLang="zh-CN"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𝑞</m:t>
                        </m:r>
                      </m:e>
                      <m:sub>
                        <m:sSub>
                          <m:sSubPr>
                            <m:ctrlPr>
                              <a:rPr kumimoji="0" lang="zh-CN" altLang="zh-CN"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𝜋</m:t>
                            </m:r>
                          </m:e>
                          <m:sub>
                            <m:r>
                              <a:rPr kumimoji="0" lang="en-US" altLang="zh-CN" sz="1600" b="1"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𝜽</m:t>
                            </m:r>
                          </m:sub>
                        </m:sSub>
                      </m:sub>
                    </m:sSub>
                    <m:d>
                      <m:dPr>
                        <m:ctrlPr>
                          <a:rPr kumimoji="0" lang="zh-CN" altLang="zh-CN"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𝑠</m:t>
                        </m:r>
                        <m:r>
                          <a:rPr kumimoji="0" lang="en-US" altLang="zh-CN" sz="16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𝑎</m:t>
                        </m:r>
                      </m:e>
                    </m:d>
                    <m:r>
                      <a:rPr kumimoji="0" lang="en-US" altLang="zh-CN" sz="16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sSub>
                      <m:sSubPr>
                        <m:ctrlPr>
                          <a:rPr kumimoji="0" lang="zh-CN" altLang="zh-CN" sz="16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600" b="1"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𝔼</m:t>
                        </m:r>
                      </m:e>
                      <m:sub>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𝜋</m:t>
                        </m:r>
                      </m:sub>
                    </m:sSub>
                    <m:d>
                      <m:dPr>
                        <m:begChr m:val="["/>
                        <m:endChr m:val="]"/>
                        <m:ctrlPr>
                          <a:rPr kumimoji="0" lang="zh-CN" altLang="zh-CN" sz="16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kumimoji="0" lang="zh-CN" altLang="zh-CN"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𝐺</m:t>
                            </m:r>
                          </m:e>
                          <m:sub>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𝑡</m:t>
                            </m:r>
                          </m:sub>
                        </m:sSub>
                      </m:e>
                      <m:e>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𝑠</m:t>
                        </m:r>
                        <m:r>
                          <a:rPr kumimoji="0" lang="en-US" altLang="zh-CN" sz="16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𝑎</m:t>
                        </m:r>
                      </m:e>
                    </m:d>
                  </m:oMath>
                </a14:m>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a:t>
                </a: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因此存在</a:t>
                </a:r>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可变形如下：</a:t>
                </a:r>
              </a:p>
              <a:p>
                <a:pPr marL="0" marR="0" lvl="0" indent="266700" algn="just"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zh-CN" altLang="zh-CN" sz="16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600" b="0" i="0"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e>
                        <m:sub>
                          <m:r>
                            <a:rPr kumimoji="0" lang="en-US" altLang="zh-CN" sz="1600" b="1"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𝜽</m:t>
                          </m:r>
                        </m:sub>
                      </m:sSub>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𝐽</m:t>
                      </m:r>
                      <m:d>
                        <m:dPr>
                          <m:ctrlPr>
                            <a:rPr kumimoji="0" lang="zh-CN" altLang="zh-CN" sz="16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altLang="zh-CN" sz="1600" b="1"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𝜽</m:t>
                          </m:r>
                        </m:e>
                      </m:d>
                      <m:r>
                        <m:rPr>
                          <m:aln/>
                        </m:rP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sSub>
                        <m:sSubPr>
                          <m:ctrlPr>
                            <a:rPr kumimoji="0" lang="zh-CN" altLang="zh-CN" sz="1600" b="1"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600" b="1"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𝔼</m:t>
                          </m:r>
                        </m:e>
                        <m:sub>
                          <m:r>
                            <a:rPr kumimoji="0" lang="en-US" altLang="zh-CN" sz="16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𝑠</m:t>
                          </m:r>
                          <m:r>
                            <a:rPr kumimoji="0" lang="en-US" altLang="zh-CN" sz="16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r>
                            <a:rPr kumimoji="0" lang="en-US" altLang="zh-CN" sz="16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𝑎</m:t>
                          </m:r>
                          <m:r>
                            <a:rPr kumimoji="0" lang="en-US" altLang="zh-CN" sz="16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r>
                            <a:rPr kumimoji="0" lang="en-US" altLang="zh-CN" sz="16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𝜋</m:t>
                          </m:r>
                        </m:sub>
                      </m:sSub>
                      <m:d>
                        <m:dPr>
                          <m:begChr m:val="["/>
                          <m:endChr m:val="]"/>
                          <m:ctrlPr>
                            <a:rPr kumimoji="0" lang="zh-CN" altLang="zh-CN" sz="16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kumimoji="0" lang="zh-CN" altLang="zh-CN" sz="1600" b="1"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600" b="1"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𝔼</m:t>
                              </m:r>
                            </m:e>
                            <m:sub>
                              <m:r>
                                <a:rPr kumimoji="0" lang="en-US" altLang="zh-CN" sz="16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𝒯</m:t>
                              </m:r>
                              <m:d>
                                <m:dPr>
                                  <m:ctrlPr>
                                    <a:rPr kumimoji="0" lang="zh-CN" altLang="zh-CN" sz="16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altLang="zh-CN" sz="16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𝑠</m:t>
                                  </m:r>
                                  <m:r>
                                    <a:rPr kumimoji="0" lang="en-US" altLang="zh-CN" sz="16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r>
                                    <a:rPr kumimoji="0" lang="en-US" altLang="zh-CN" sz="16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𝑎</m:t>
                                  </m:r>
                                </m:e>
                              </m:d>
                              <m:r>
                                <a:rPr kumimoji="0" lang="en-US" altLang="zh-CN" sz="16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r>
                                <a:rPr kumimoji="0" lang="en-US" altLang="zh-CN" sz="16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𝜋</m:t>
                              </m:r>
                            </m:sub>
                          </m:sSub>
                          <m:d>
                            <m:dPr>
                              <m:begChr m:val="["/>
                              <m:endChr m:val="]"/>
                              <m:ctrlPr>
                                <a:rPr kumimoji="0" lang="zh-CN" altLang="zh-CN" sz="1600" b="1"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kumimoji="0" lang="zh-CN" altLang="zh-CN" sz="16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𝐺</m:t>
                                  </m:r>
                                </m:e>
                                <m:sub>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𝑡</m:t>
                                  </m:r>
                                </m:sub>
                              </m:sSub>
                            </m:e>
                            <m:e>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𝑠</m:t>
                              </m:r>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𝑎</m:t>
                              </m:r>
                            </m:e>
                          </m:d>
                          <m:sSub>
                            <m:sSubPr>
                              <m:ctrlPr>
                                <a:rPr kumimoji="0" lang="zh-CN" altLang="zh-CN" sz="16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600" b="0" i="0"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e>
                            <m:sub>
                              <m:r>
                                <a:rPr kumimoji="0" lang="en-US" altLang="zh-CN" sz="1600" b="1"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𝜽</m:t>
                              </m:r>
                            </m:sub>
                          </m:sSub>
                          <m:func>
                            <m:funcPr>
                              <m:ctrlPr>
                                <a:rPr kumimoji="0" lang="zh-CN" altLang="zh-CN" sz="16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funcPr>
                            <m:fName>
                              <m:r>
                                <m:rPr>
                                  <m:sty m:val="p"/>
                                </m:rPr>
                                <a:rPr kumimoji="0" lang="en-US" altLang="zh-CN" sz="1600" b="0" i="0"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ln</m:t>
                              </m:r>
                            </m:fName>
                            <m:e>
                              <m:sSub>
                                <m:sSubPr>
                                  <m:ctrlPr>
                                    <a:rPr kumimoji="0" lang="zh-CN" altLang="zh-CN" sz="16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𝜋</m:t>
                                  </m:r>
                                </m:e>
                                <m:sub>
                                  <m:r>
                                    <a:rPr kumimoji="0" lang="en-US" altLang="zh-CN" sz="1600" b="1"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𝜽</m:t>
                                  </m:r>
                                </m:sub>
                              </m:sSub>
                              <m:d>
                                <m:dPr>
                                  <m:ctrlPr>
                                    <a:rPr kumimoji="0" lang="zh-CN" altLang="zh-CN" sz="16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𝑠</m:t>
                                  </m:r>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𝑎</m:t>
                                  </m:r>
                                </m:e>
                              </m:d>
                            </m:e>
                          </m:func>
                        </m:e>
                      </m:d>
                    </m:oMath>
                    <m:oMath xmlns:m="http://schemas.openxmlformats.org/officeDocument/2006/math">
                      <m:r>
                        <m:rPr>
                          <m:aln/>
                        </m:rP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sSub>
                        <m:sSubPr>
                          <m:ctrlPr>
                            <a:rPr kumimoji="0" lang="zh-CN" altLang="zh-CN" sz="1600" b="1"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600" b="1"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𝔼</m:t>
                          </m:r>
                        </m:e>
                        <m:sub>
                          <m:r>
                            <a:rPr kumimoji="0" lang="en-US" altLang="zh-CN" sz="16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𝑠</m:t>
                          </m:r>
                          <m:r>
                            <a:rPr kumimoji="0" lang="en-US" altLang="zh-CN" sz="16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r>
                            <a:rPr kumimoji="0" lang="en-US" altLang="zh-CN" sz="16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𝑎</m:t>
                          </m:r>
                          <m:r>
                            <a:rPr kumimoji="0" lang="en-US" altLang="zh-CN" sz="16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r>
                            <a:rPr kumimoji="0" lang="en-US" altLang="zh-CN" sz="16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𝒯</m:t>
                          </m:r>
                          <m:d>
                            <m:dPr>
                              <m:ctrlPr>
                                <a:rPr kumimoji="0" lang="zh-CN" altLang="zh-CN" sz="16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altLang="zh-CN" sz="16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𝑠</m:t>
                              </m:r>
                              <m:r>
                                <a:rPr kumimoji="0" lang="en-US" altLang="zh-CN" sz="16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r>
                                <a:rPr kumimoji="0" lang="en-US" altLang="zh-CN" sz="16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𝑎</m:t>
                              </m:r>
                            </m:e>
                          </m:d>
                          <m:r>
                            <a:rPr kumimoji="0" lang="en-US" altLang="zh-CN" sz="16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r>
                            <a:rPr kumimoji="0" lang="en-US" altLang="zh-CN" sz="16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𝜋</m:t>
                          </m:r>
                        </m:sub>
                      </m:sSub>
                      <m:d>
                        <m:dPr>
                          <m:begChr m:val="["/>
                          <m:endChr m:val="]"/>
                          <m:ctrlPr>
                            <a:rPr kumimoji="0" lang="zh-CN" altLang="zh-CN" sz="16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kumimoji="0" lang="zh-CN" altLang="zh-CN" sz="16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6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𝐺</m:t>
                              </m:r>
                            </m:e>
                            <m:sub>
                              <m:r>
                                <a:rPr kumimoji="0" lang="en-US" altLang="zh-CN" sz="16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𝑡</m:t>
                              </m:r>
                            </m:sub>
                          </m:sSub>
                          <m:sSub>
                            <m:sSubPr>
                              <m:ctrlPr>
                                <a:rPr kumimoji="0" lang="zh-CN" altLang="zh-CN" sz="16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600" b="0" i="0"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e>
                            <m:sub>
                              <m:r>
                                <a:rPr kumimoji="0" lang="en-US" altLang="zh-CN" sz="1600" b="1"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𝜽</m:t>
                              </m:r>
                            </m:sub>
                          </m:sSub>
                          <m:func>
                            <m:funcPr>
                              <m:ctrlPr>
                                <a:rPr kumimoji="0" lang="zh-CN" altLang="zh-CN" sz="16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funcPr>
                            <m:fName>
                              <m:r>
                                <m:rPr>
                                  <m:sty m:val="p"/>
                                </m:rPr>
                                <a:rPr kumimoji="0" lang="en-US" altLang="zh-CN" sz="1600" b="0" i="0"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ln</m:t>
                              </m:r>
                            </m:fName>
                            <m:e>
                              <m:sSub>
                                <m:sSubPr>
                                  <m:ctrlPr>
                                    <a:rPr kumimoji="0" lang="zh-CN" altLang="zh-CN" sz="16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𝜋</m:t>
                                  </m:r>
                                </m:e>
                                <m:sub>
                                  <m:r>
                                    <a:rPr kumimoji="0" lang="en-US" altLang="zh-CN" sz="1600" b="1"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𝜽</m:t>
                                  </m:r>
                                </m:sub>
                              </m:sSub>
                              <m:d>
                                <m:dPr>
                                  <m:ctrlPr>
                                    <a:rPr kumimoji="0" lang="zh-CN" altLang="zh-CN" sz="16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𝑠</m:t>
                                  </m:r>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𝑎</m:t>
                                  </m:r>
                                </m:e>
                              </m:d>
                            </m:e>
                          </m:func>
                        </m:e>
                      </m:d>
                    </m:oMath>
                  </m:oMathPara>
                </a14:m>
                <a:endParaRPr kumimoji="0" lang="zh-CN" altLang="zh-CN" sz="1600" b="0" i="0" u="none" strike="noStrike" kern="1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266700" algn="just" defTabSz="914400" rtl="0" eaLnBrk="1" fontAlgn="auto" latinLnBrk="0" hangingPunct="1">
                  <a:lnSpc>
                    <a:spcPct val="150000"/>
                  </a:lnSpc>
                  <a:spcBef>
                    <a:spcPts val="0"/>
                  </a:spcBef>
                  <a:spcAft>
                    <a:spcPts val="0"/>
                  </a:spcAft>
                  <a:buClrTx/>
                  <a:buSzTx/>
                  <a:buFontTx/>
                  <a:buNone/>
                  <a:tabLst/>
                  <a:defRPr/>
                </a:pPr>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其中</a:t>
                </a:r>
                <a14:m>
                  <m:oMath xmlns:m="http://schemas.openxmlformats.org/officeDocument/2006/math">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𝒯</m:t>
                    </m:r>
                    <m:d>
                      <m:dPr>
                        <m:ctrlPr>
                          <a:rPr kumimoji="0" lang="zh-CN" altLang="zh-CN"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𝑠</m:t>
                        </m:r>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𝑎</m:t>
                        </m:r>
                      </m:e>
                    </m:d>
                  </m:oMath>
                </a14:m>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表示从状态</a:t>
                </a:r>
                <a14:m>
                  <m:oMath xmlns:m="http://schemas.openxmlformats.org/officeDocument/2006/math">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𝑠</m:t>
                    </m:r>
                  </m:oMath>
                </a14:m>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开始执行动作</a:t>
                </a:r>
                <a14:m>
                  <m:oMath xmlns:m="http://schemas.openxmlformats.org/officeDocument/2006/math">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𝑎</m:t>
                    </m:r>
                  </m:oMath>
                </a14:m>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得到的一条轨迹（不包括</a:t>
                </a:r>
                <a14:m>
                  <m:oMath xmlns:m="http://schemas.openxmlformats.org/officeDocument/2006/math">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𝑠</m:t>
                    </m:r>
                  </m:oMath>
                </a14:m>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和</a:t>
                </a:r>
                <a14:m>
                  <m:oMath xmlns:m="http://schemas.openxmlformats.org/officeDocument/2006/math">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𝑎</m:t>
                    </m:r>
                  </m:oMath>
                </a14:m>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a:t>
                </a:r>
                <a14:m>
                  <m:oMath xmlns:m="http://schemas.openxmlformats.org/officeDocument/2006/math">
                    <m:sSub>
                      <m:sSubPr>
                        <m:ctrlPr>
                          <a:rPr kumimoji="0" lang="zh-CN" altLang="zh-CN"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𝐺</m:t>
                        </m:r>
                      </m:e>
                      <m:sub>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𝑡</m:t>
                        </m:r>
                      </m:sub>
                    </m:sSub>
                  </m:oMath>
                </a14:m>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为从状态</a:t>
                </a:r>
                <a14:m>
                  <m:oMath xmlns:m="http://schemas.openxmlformats.org/officeDocument/2006/math">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𝑠</m:t>
                    </m:r>
                  </m:oMath>
                </a14:m>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开始沿着轨迹</a:t>
                </a:r>
                <a14:m>
                  <m:oMath xmlns:m="http://schemas.openxmlformats.org/officeDocument/2006/math">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𝒯</m:t>
                    </m:r>
                    <m:d>
                      <m:dPr>
                        <m:ctrlPr>
                          <a:rPr kumimoji="0" lang="zh-CN" altLang="zh-CN"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𝑠</m:t>
                        </m:r>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𝑎</m:t>
                        </m:r>
                      </m:e>
                    </m:d>
                  </m:oMath>
                </a14:m>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运动所得回报。可以使用蒙特卡洛采样法来求解，即算法只需根据策略来采样一个状态</a:t>
                </a:r>
                <a14:m>
                  <m:oMath xmlns:m="http://schemas.openxmlformats.org/officeDocument/2006/math">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𝑠</m:t>
                    </m:r>
                  </m:oMath>
                </a14:m>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、一个动作</a:t>
                </a:r>
                <a14:m>
                  <m:oMath xmlns:m="http://schemas.openxmlformats.org/officeDocument/2006/math">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𝑎</m:t>
                    </m:r>
                  </m:oMath>
                </a14:m>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和将来的轨迹，就能构造公式中求取期望所对应的一个样本。</a:t>
                </a:r>
              </a:p>
            </p:txBody>
          </p:sp>
        </mc:Choice>
        <mc:Fallback xmlns="">
          <p:sp>
            <p:nvSpPr>
              <p:cNvPr id="9" name="矩形 8">
                <a:extLst>
                  <a:ext uri="{FF2B5EF4-FFF2-40B4-BE49-F238E27FC236}">
                    <a16:creationId xmlns:a16="http://schemas.microsoft.com/office/drawing/2014/main" id="{C534A4F3-DBB5-43E0-B01F-EBD6712F289A}"/>
                  </a:ext>
                </a:extLst>
              </p:cNvPr>
              <p:cNvSpPr>
                <a:spLocks noRot="1" noChangeAspect="1" noMove="1" noResize="1" noEditPoints="1" noAdjustHandles="1" noChangeArrowheads="1" noChangeShapeType="1" noTextEdit="1"/>
              </p:cNvSpPr>
              <p:nvPr/>
            </p:nvSpPr>
            <p:spPr>
              <a:xfrm>
                <a:off x="5744308" y="2497305"/>
                <a:ext cx="6316394" cy="2745688"/>
              </a:xfrm>
              <a:prstGeom prst="rect">
                <a:avLst/>
              </a:prstGeom>
              <a:blipFill>
                <a:blip r:embed="rId4"/>
                <a:stretch>
                  <a:fillRect l="-483" r="-579" b="-200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419683134"/>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583380" y="726948"/>
            <a:ext cx="7464387" cy="497934"/>
            <a:chOff x="4099943" y="2819853"/>
            <a:chExt cx="2570275" cy="497934"/>
          </a:xfrm>
        </p:grpSpPr>
        <p:sp>
          <p:nvSpPr>
            <p:cNvPr id="4" name="平行四边形 3"/>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5" name="平行四边形 4"/>
            <p:cNvSpPr/>
            <p:nvPr/>
          </p:nvSpPr>
          <p:spPr bwMode="auto">
            <a:xfrm>
              <a:off x="4122533" y="2819853"/>
              <a:ext cx="2547685"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6" name="矩形 5"/>
            <p:cNvSpPr/>
            <p:nvPr/>
          </p:nvSpPr>
          <p:spPr>
            <a:xfrm>
              <a:off x="4216534" y="2853798"/>
              <a:ext cx="2359684" cy="40011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prstClr val="black">
                      <a:lumMod val="95000"/>
                      <a:lumOff val="5000"/>
                    </a:prstClr>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策略评估：</a:t>
              </a:r>
              <a:r>
                <a:rPr kumimoji="0" lang="zh-CN" altLang="en-US" sz="2000" b="0" i="0" u="none" strike="noStrike" kern="1200" cap="none" spc="0" normalizeH="0" baseline="0" noProof="0" dirty="0">
                  <a:ln>
                    <a:noFill/>
                  </a:ln>
                  <a:solidFill>
                    <a:srgbClr val="0070C0"/>
                  </a:solidFill>
                  <a:effectLst/>
                  <a:uLnTx/>
                  <a:uFillTx/>
                  <a:latin typeface="Times New Roman" panose="02020603050405020304" pitchFamily="18" charset="0"/>
                  <a:ea typeface="黑体" panose="02010609060101010101" pitchFamily="49" charset="-122"/>
                  <a:cs typeface="Times New Roman" panose="02020603050405020304" pitchFamily="18" charset="0"/>
                </a:rPr>
                <a:t> </a:t>
              </a:r>
              <a:r>
                <a:rPr kumimoji="0" lang="zh-CN" altLang="zh-CN" sz="2000" b="0" i="0" u="none" strike="noStrike" kern="1200" cap="none" spc="0" normalizeH="0" baseline="0" noProof="0" dirty="0">
                  <a:ln>
                    <a:noFill/>
                  </a:ln>
                  <a:solidFill>
                    <a:srgbClr val="0070C0"/>
                  </a:solidFill>
                  <a:effectLst/>
                  <a:uLnTx/>
                  <a:uFillTx/>
                  <a:latin typeface="Times New Roman" panose="02020603050405020304" pitchFamily="18" charset="0"/>
                  <a:ea typeface="黑体" panose="02010609060101010101" pitchFamily="49" charset="-122"/>
                  <a:cs typeface="Times New Roman" panose="02020603050405020304" pitchFamily="18" charset="0"/>
                </a:rPr>
                <a:t>基于蒙特卡洛采样的策略梯度法</a:t>
              </a:r>
              <a:endParaRPr kumimoji="0" lang="zh-CN" altLang="en-US" sz="2000" b="0" i="0" u="none" strike="noStrike" kern="1200" cap="none" spc="0" normalizeH="0" baseline="0" noProof="0" dirty="0">
                <a:ln>
                  <a:noFill/>
                </a:ln>
                <a:solidFill>
                  <a:srgbClr val="0070C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grpSp>
      <p:sp>
        <p:nvSpPr>
          <p:cNvPr id="23" name="矩形 22">
            <a:extLst>
              <a:ext uri="{FF2B5EF4-FFF2-40B4-BE49-F238E27FC236}">
                <a16:creationId xmlns:a16="http://schemas.microsoft.com/office/drawing/2014/main" id="{6F77A2E9-3941-4386-A0DF-CDEBD25143F3}"/>
              </a:ext>
            </a:extLst>
          </p:cNvPr>
          <p:cNvSpPr/>
          <p:nvPr/>
        </p:nvSpPr>
        <p:spPr>
          <a:xfrm>
            <a:off x="852473" y="129010"/>
            <a:ext cx="2441694"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三、基于策略的强化学习</a:t>
            </a:r>
          </a:p>
        </p:txBody>
      </p:sp>
      <p:grpSp>
        <p:nvGrpSpPr>
          <p:cNvPr id="10" name="组合 9">
            <a:extLst>
              <a:ext uri="{FF2B5EF4-FFF2-40B4-BE49-F238E27FC236}">
                <a16:creationId xmlns:a16="http://schemas.microsoft.com/office/drawing/2014/main" id="{93D11117-2670-47A7-ADA8-FC258174BBA9}"/>
              </a:ext>
            </a:extLst>
          </p:cNvPr>
          <p:cNvGrpSpPr/>
          <p:nvPr/>
        </p:nvGrpSpPr>
        <p:grpSpPr>
          <a:xfrm>
            <a:off x="6771250" y="2491769"/>
            <a:ext cx="4616687" cy="2518600"/>
            <a:chOff x="6282771" y="2107253"/>
            <a:chExt cx="4616687" cy="2518600"/>
          </a:xfrm>
        </p:grpSpPr>
        <p:pic>
          <p:nvPicPr>
            <p:cNvPr id="7" name="图片 6">
              <a:extLst>
                <a:ext uri="{FF2B5EF4-FFF2-40B4-BE49-F238E27FC236}">
                  <a16:creationId xmlns:a16="http://schemas.microsoft.com/office/drawing/2014/main" id="{B1BE39FB-4F7A-48B1-B044-75A144604865}"/>
                </a:ext>
              </a:extLst>
            </p:cNvPr>
            <p:cNvPicPr>
              <a:picLocks noChangeAspect="1"/>
            </p:cNvPicPr>
            <p:nvPr/>
          </p:nvPicPr>
          <p:blipFill>
            <a:blip r:embed="rId3"/>
            <a:stretch>
              <a:fillRect/>
            </a:stretch>
          </p:blipFill>
          <p:spPr>
            <a:xfrm>
              <a:off x="6282771" y="2107253"/>
              <a:ext cx="4616687" cy="730288"/>
            </a:xfrm>
            <a:prstGeom prst="rect">
              <a:avLst/>
            </a:prstGeom>
          </p:spPr>
        </p:pic>
        <p:pic>
          <p:nvPicPr>
            <p:cNvPr id="8" name="图片 7">
              <a:extLst>
                <a:ext uri="{FF2B5EF4-FFF2-40B4-BE49-F238E27FC236}">
                  <a16:creationId xmlns:a16="http://schemas.microsoft.com/office/drawing/2014/main" id="{809D635D-1B6B-45DD-BC5C-407E5874D34C}"/>
                </a:ext>
              </a:extLst>
            </p:cNvPr>
            <p:cNvPicPr>
              <a:picLocks noChangeAspect="1"/>
            </p:cNvPicPr>
            <p:nvPr/>
          </p:nvPicPr>
          <p:blipFill>
            <a:blip r:embed="rId4"/>
            <a:stretch>
              <a:fillRect/>
            </a:stretch>
          </p:blipFill>
          <p:spPr>
            <a:xfrm>
              <a:off x="6282771" y="2714405"/>
              <a:ext cx="4534133" cy="1911448"/>
            </a:xfrm>
            <a:prstGeom prst="rect">
              <a:avLst/>
            </a:prstGeom>
          </p:spPr>
        </p:pic>
      </p:grpSp>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id="{C00AEC88-D8A2-455E-84E0-885741BFB055}"/>
                  </a:ext>
                </a:extLst>
              </p:cNvPr>
              <p:cNvSpPr/>
              <p:nvPr/>
            </p:nvSpPr>
            <p:spPr>
              <a:xfrm>
                <a:off x="159017" y="1865987"/>
                <a:ext cx="6270300" cy="3742050"/>
              </a:xfrm>
              <a:prstGeom prst="rect">
                <a:avLst/>
              </a:prstGeom>
            </p:spPr>
            <p:txBody>
              <a:bodyPr wrap="square">
                <a:spAutoFit/>
              </a:bodyPr>
              <a:lstStyle/>
              <a:p>
                <a:pPr marL="0" marR="0" lvl="0" indent="266700" algn="just" defTabSz="914400" rtl="0" eaLnBrk="1" fontAlgn="auto" latinLnBrk="0" hangingPunct="1">
                  <a:lnSpc>
                    <a:spcPct val="150000"/>
                  </a:lnSpc>
                  <a:spcBef>
                    <a:spcPts val="60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上述</a:t>
                </a:r>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估计策略梯度的算法称为</a:t>
                </a:r>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REINFORCE</a:t>
                </a:r>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，其流程如算法</a:t>
                </a:r>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6.9</a:t>
                </a:r>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所示。在这个算法中，通过利用采样得到的轨迹片段来估计梯度，并使用梯度上升法来优化策略。注意算法</a:t>
                </a:r>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6.9</a:t>
                </a:r>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中第</a:t>
                </a:r>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6</a:t>
                </a:r>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行的更新公式</a:t>
                </a: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中</a:t>
                </a:r>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多了一个</a:t>
                </a:r>
                <a14:m>
                  <m:oMath xmlns:m="http://schemas.openxmlformats.org/officeDocument/2006/math">
                    <m:sSup>
                      <m:sSupPr>
                        <m:ctrlPr>
                          <a:rPr kumimoji="0" lang="zh-CN" altLang="zh-CN"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pPr>
                      <m:e>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𝛾</m:t>
                        </m:r>
                      </m:e>
                      <m:sup>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𝑡</m:t>
                        </m:r>
                      </m:sup>
                    </m:sSup>
                  </m:oMath>
                </a14:m>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，这个差别正是由前文所说的公式推导时假设</a:t>
                </a:r>
                <a14:m>
                  <m:oMath xmlns:m="http://schemas.openxmlformats.org/officeDocument/2006/math">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𝛾</m:t>
                    </m:r>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=1</m:t>
                    </m:r>
                  </m:oMath>
                </a14:m>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导致的。在实现中，这个</a:t>
                </a:r>
                <a14:m>
                  <m:oMath xmlns:m="http://schemas.openxmlformats.org/officeDocument/2006/math">
                    <m:sSup>
                      <m:sSupPr>
                        <m:ctrlPr>
                          <a:rPr kumimoji="0" lang="zh-CN" altLang="zh-CN"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pPr>
                      <m:e>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𝛾</m:t>
                        </m:r>
                      </m:e>
                      <m:sup>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𝑡</m:t>
                        </m:r>
                      </m:sup>
                    </m:sSup>
                  </m:oMath>
                </a14:m>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常常会被省略。另一个需要注意的地方是算法</a:t>
                </a:r>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6.9</a:t>
                </a:r>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的第</a:t>
                </a:r>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6</a:t>
                </a:r>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行中参数与梯度相加而非减去梯度，这是由于算法的目标是最大化</a:t>
                </a:r>
                <a14:m>
                  <m:oMath xmlns:m="http://schemas.openxmlformats.org/officeDocument/2006/math">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𝐽</m:t>
                    </m:r>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r>
                      <a:rPr kumimoji="0" lang="en-US" altLang="zh-CN" sz="1600" b="1"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𝜽</m:t>
                    </m:r>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oMath>
                </a14:m>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而不是经常所采用的最小化该函数的方法。</a:t>
                </a:r>
              </a:p>
              <a:p>
                <a:pPr marL="0" marR="0" lvl="0" indent="266700" algn="just" defTabSz="914400" rtl="0" eaLnBrk="1" fontAlgn="auto" latinLnBrk="0" hangingPunct="1">
                  <a:lnSpc>
                    <a:spcPct val="150000"/>
                  </a:lnSpc>
                  <a:spcBef>
                    <a:spcPts val="0"/>
                  </a:spcBef>
                  <a:spcAft>
                    <a:spcPts val="0"/>
                  </a:spcAft>
                  <a:buClrTx/>
                  <a:buSzTx/>
                  <a:buFontTx/>
                  <a:buNone/>
                  <a:tabLst/>
                  <a:defRPr/>
                </a:pPr>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算法</a:t>
                </a:r>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6.9</a:t>
                </a:r>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通过执行完一个完整片段所得实际反馈值来估计策略梯度，这一点和策略评估的蒙特卡洛法很相似，两个算法都要求问题是分段的，且只有在一个片段结束后算法才能进行更新操作。</a:t>
                </a:r>
              </a:p>
            </p:txBody>
          </p:sp>
        </mc:Choice>
        <mc:Fallback xmlns="">
          <p:sp>
            <p:nvSpPr>
              <p:cNvPr id="11" name="矩形 10">
                <a:extLst>
                  <a:ext uri="{FF2B5EF4-FFF2-40B4-BE49-F238E27FC236}">
                    <a16:creationId xmlns:a16="http://schemas.microsoft.com/office/drawing/2014/main" id="{C00AEC88-D8A2-455E-84E0-885741BFB055}"/>
                  </a:ext>
                </a:extLst>
              </p:cNvPr>
              <p:cNvSpPr>
                <a:spLocks noRot="1" noChangeAspect="1" noMove="1" noResize="1" noEditPoints="1" noAdjustHandles="1" noChangeArrowheads="1" noChangeShapeType="1" noTextEdit="1"/>
              </p:cNvSpPr>
              <p:nvPr/>
            </p:nvSpPr>
            <p:spPr>
              <a:xfrm>
                <a:off x="159017" y="1865987"/>
                <a:ext cx="6270300" cy="3742050"/>
              </a:xfrm>
              <a:prstGeom prst="rect">
                <a:avLst/>
              </a:prstGeom>
              <a:blipFill>
                <a:blip r:embed="rId5"/>
                <a:stretch>
                  <a:fillRect l="-486" r="-3790" b="-114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098753186"/>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583379" y="743673"/>
            <a:ext cx="8129244" cy="481209"/>
            <a:chOff x="4099943" y="2836578"/>
            <a:chExt cx="2799211" cy="481209"/>
          </a:xfrm>
        </p:grpSpPr>
        <p:sp>
          <p:nvSpPr>
            <p:cNvPr id="4" name="平行四边形 3"/>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5" name="平行四边形 4"/>
            <p:cNvSpPr/>
            <p:nvPr/>
          </p:nvSpPr>
          <p:spPr bwMode="auto">
            <a:xfrm>
              <a:off x="4099943" y="2836578"/>
              <a:ext cx="2547685"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6" name="矩形 5"/>
            <p:cNvSpPr/>
            <p:nvPr/>
          </p:nvSpPr>
          <p:spPr>
            <a:xfrm>
              <a:off x="4839601" y="2870523"/>
              <a:ext cx="2059553" cy="40011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prstClr val="black">
                      <a:lumMod val="95000"/>
                      <a:lumOff val="5000"/>
                    </a:prstClr>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策略评估：</a:t>
              </a:r>
              <a:r>
                <a:rPr kumimoji="0" lang="zh-CN" altLang="en-US" sz="2000" b="0" i="0" u="none" strike="noStrike" kern="1200" cap="none" spc="0" normalizeH="0" baseline="0" noProof="0" dirty="0">
                  <a:ln>
                    <a:noFill/>
                  </a:ln>
                  <a:solidFill>
                    <a:srgbClr val="0070C0"/>
                  </a:solidFill>
                  <a:effectLst/>
                  <a:uLnTx/>
                  <a:uFillTx/>
                  <a:latin typeface="Times New Roman" panose="02020603050405020304" pitchFamily="18" charset="0"/>
                  <a:ea typeface="黑体" panose="02010609060101010101" pitchFamily="49" charset="-122"/>
                  <a:cs typeface="Times New Roman" panose="02020603050405020304" pitchFamily="18" charset="0"/>
                </a:rPr>
                <a:t> </a:t>
              </a:r>
              <a:r>
                <a:rPr kumimoji="0" lang="en-US" altLang="zh-CN" sz="2000" b="0" i="0" u="none" strike="noStrike" kern="1200" cap="none" spc="0" normalizeH="0" baseline="0" noProof="0" dirty="0">
                  <a:ln>
                    <a:noFill/>
                  </a:ln>
                  <a:solidFill>
                    <a:srgbClr val="0070C0"/>
                  </a:solidFill>
                  <a:effectLst/>
                  <a:uLnTx/>
                  <a:uFillTx/>
                  <a:latin typeface="Times New Roman" panose="02020603050405020304" pitchFamily="18" charset="0"/>
                  <a:ea typeface="黑体" panose="02010609060101010101" pitchFamily="49" charset="-122"/>
                  <a:cs typeface="Times New Roman" panose="02020603050405020304" pitchFamily="18" charset="0"/>
                </a:rPr>
                <a:t> Actor-Critic</a:t>
              </a:r>
              <a:r>
                <a:rPr kumimoji="0" lang="zh-CN" altLang="en-US" sz="2000" b="0" i="0" u="none" strike="noStrike" kern="1200" cap="none" spc="0" normalizeH="0" baseline="0" noProof="0" dirty="0">
                  <a:ln>
                    <a:noFill/>
                  </a:ln>
                  <a:solidFill>
                    <a:srgbClr val="0070C0"/>
                  </a:solidFill>
                  <a:effectLst/>
                  <a:uLnTx/>
                  <a:uFillTx/>
                  <a:latin typeface="Times New Roman" panose="02020603050405020304" pitchFamily="18" charset="0"/>
                  <a:ea typeface="黑体" panose="02010609060101010101" pitchFamily="49" charset="-122"/>
                  <a:cs typeface="Times New Roman" panose="02020603050405020304" pitchFamily="18" charset="0"/>
                </a:rPr>
                <a:t>算法</a:t>
              </a:r>
            </a:p>
          </p:txBody>
        </p:sp>
      </p:grpSp>
      <p:sp>
        <p:nvSpPr>
          <p:cNvPr id="23" name="矩形 22">
            <a:extLst>
              <a:ext uri="{FF2B5EF4-FFF2-40B4-BE49-F238E27FC236}">
                <a16:creationId xmlns:a16="http://schemas.microsoft.com/office/drawing/2014/main" id="{6F77A2E9-3941-4386-A0DF-CDEBD25143F3}"/>
              </a:ext>
            </a:extLst>
          </p:cNvPr>
          <p:cNvSpPr/>
          <p:nvPr/>
        </p:nvSpPr>
        <p:spPr>
          <a:xfrm>
            <a:off x="852473" y="129010"/>
            <a:ext cx="2441694"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三、基于策略的强化学习</a:t>
            </a:r>
          </a:p>
        </p:txBody>
      </p:sp>
      <p:grpSp>
        <p:nvGrpSpPr>
          <p:cNvPr id="12" name="组合 11">
            <a:extLst>
              <a:ext uri="{FF2B5EF4-FFF2-40B4-BE49-F238E27FC236}">
                <a16:creationId xmlns:a16="http://schemas.microsoft.com/office/drawing/2014/main" id="{A83BE345-B953-4E3B-B432-30D79336575F}"/>
              </a:ext>
            </a:extLst>
          </p:cNvPr>
          <p:cNvGrpSpPr/>
          <p:nvPr/>
        </p:nvGrpSpPr>
        <p:grpSpPr>
          <a:xfrm>
            <a:off x="6920725" y="2382461"/>
            <a:ext cx="4556204" cy="2891306"/>
            <a:chOff x="6048528" y="2471556"/>
            <a:chExt cx="4556204" cy="2891306"/>
          </a:xfrm>
        </p:grpSpPr>
        <p:pic>
          <p:nvPicPr>
            <p:cNvPr id="2" name="图片 1">
              <a:extLst>
                <a:ext uri="{FF2B5EF4-FFF2-40B4-BE49-F238E27FC236}">
                  <a16:creationId xmlns:a16="http://schemas.microsoft.com/office/drawing/2014/main" id="{F584C212-4855-4B69-969A-71DDCEDE2709}"/>
                </a:ext>
              </a:extLst>
            </p:cNvPr>
            <p:cNvPicPr>
              <a:picLocks noChangeAspect="1"/>
            </p:cNvPicPr>
            <p:nvPr/>
          </p:nvPicPr>
          <p:blipFill>
            <a:blip r:embed="rId3"/>
            <a:stretch>
              <a:fillRect/>
            </a:stretch>
          </p:blipFill>
          <p:spPr>
            <a:xfrm>
              <a:off x="6048528" y="2471556"/>
              <a:ext cx="4530958" cy="1324043"/>
            </a:xfrm>
            <a:prstGeom prst="rect">
              <a:avLst/>
            </a:prstGeom>
          </p:spPr>
        </p:pic>
        <p:pic>
          <p:nvPicPr>
            <p:cNvPr id="9" name="图片 8">
              <a:extLst>
                <a:ext uri="{FF2B5EF4-FFF2-40B4-BE49-F238E27FC236}">
                  <a16:creationId xmlns:a16="http://schemas.microsoft.com/office/drawing/2014/main" id="{4EC14069-FB45-4FDA-85BE-0A3CF03262A5}"/>
                </a:ext>
              </a:extLst>
            </p:cNvPr>
            <p:cNvPicPr>
              <a:picLocks noChangeAspect="1"/>
            </p:cNvPicPr>
            <p:nvPr/>
          </p:nvPicPr>
          <p:blipFill>
            <a:blip r:embed="rId4"/>
            <a:stretch>
              <a:fillRect/>
            </a:stretch>
          </p:blipFill>
          <p:spPr>
            <a:xfrm>
              <a:off x="6096000" y="3699076"/>
              <a:ext cx="4508732" cy="1663786"/>
            </a:xfrm>
            <a:prstGeom prst="rect">
              <a:avLst/>
            </a:prstGeom>
          </p:spPr>
        </p:pic>
      </p:grpSp>
      <mc:AlternateContent xmlns:mc="http://schemas.openxmlformats.org/markup-compatibility/2006" xmlns:a14="http://schemas.microsoft.com/office/drawing/2010/main">
        <mc:Choice Requires="a14">
          <p:sp>
            <p:nvSpPr>
              <p:cNvPr id="13" name="矩形 12">
                <a:extLst>
                  <a:ext uri="{FF2B5EF4-FFF2-40B4-BE49-F238E27FC236}">
                    <a16:creationId xmlns:a16="http://schemas.microsoft.com/office/drawing/2014/main" id="{A978CCF3-978E-407F-9E7C-8B20318F4CA4}"/>
                  </a:ext>
                </a:extLst>
              </p:cNvPr>
              <p:cNvSpPr/>
              <p:nvPr/>
            </p:nvSpPr>
            <p:spPr>
              <a:xfrm>
                <a:off x="0" y="1918522"/>
                <a:ext cx="6691532" cy="4331122"/>
              </a:xfrm>
              <a:prstGeom prst="rect">
                <a:avLst/>
              </a:prstGeom>
            </p:spPr>
            <p:txBody>
              <a:bodyPr wrap="square">
                <a:spAutoFit/>
              </a:bodyPr>
              <a:lstStyle/>
              <a:p>
                <a:pPr marL="285750" marR="0" lvl="0" indent="-285750" algn="just" defTabSz="914400" rtl="0" eaLnBrk="1" fontAlgn="auto" latinLnBrk="0" hangingPunct="1">
                  <a:lnSpc>
                    <a:spcPts val="2200"/>
                  </a:lnSpc>
                  <a:spcBef>
                    <a:spcPts val="0"/>
                  </a:spcBef>
                  <a:spcAft>
                    <a:spcPts val="0"/>
                  </a:spcAft>
                  <a:buClrTx/>
                  <a:buSzTx/>
                  <a:buFont typeface="Wingdings" panose="05000000000000000000" pitchFamily="2" charset="2"/>
                  <a:buChar char="l"/>
                  <a:tabLst/>
                  <a:defRPr/>
                </a:pPr>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是否能够从时序差分的角度设计一个策略梯度求解方法呢？时序差分与蒙特卡洛采样的核心差别在于使用下一时刻状态的价值函数来估计当前状态的价值函数，而不是使用整个片段的反馈值，体现在算法中即使用</a:t>
                </a:r>
                <a14:m>
                  <m:oMath xmlns:m="http://schemas.openxmlformats.org/officeDocument/2006/math">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𝑅</m:t>
                    </m:r>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𝛾</m:t>
                    </m:r>
                    <m:sSub>
                      <m:sSubPr>
                        <m:ctrlPr>
                          <a:rPr kumimoji="0" lang="zh-CN" altLang="zh-CN"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𝑉</m:t>
                        </m:r>
                      </m:e>
                      <m:sub>
                        <m:sSub>
                          <m:sSubPr>
                            <m:ctrlPr>
                              <a:rPr kumimoji="0" lang="zh-CN" altLang="zh-CN"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𝜋</m:t>
                            </m:r>
                          </m:e>
                          <m:sub>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𝜃</m:t>
                            </m:r>
                          </m:sub>
                        </m:sSub>
                      </m:sub>
                    </m:sSub>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sSup>
                      <m:sSupPr>
                        <m:ctrlPr>
                          <a:rPr kumimoji="0" lang="zh-CN" altLang="zh-CN"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pPr>
                      <m:e>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𝑠</m:t>
                        </m:r>
                      </m:e>
                      <m:sup>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sup>
                    </m:sSup>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oMath>
                </a14:m>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来代替算法</a:t>
                </a:r>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6.9</a:t>
                </a:r>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中的变量</a:t>
                </a:r>
                <a14:m>
                  <m:oMath xmlns:m="http://schemas.openxmlformats.org/officeDocument/2006/math">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𝐺</m:t>
                    </m:r>
                  </m:oMath>
                </a14:m>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。算法</a:t>
                </a:r>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6.10</a:t>
                </a:r>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给出了基于时序差分的策略梯度法的流程，其名称为</a:t>
                </a:r>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Actor-Critic</a:t>
                </a:r>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算法。</a:t>
                </a:r>
                <a:endPar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l"/>
                  <a:tabLst/>
                  <a:defRPr/>
                </a:pPr>
                <a:r>
                  <a:rPr kumimoji="0" lang="zh-CN"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在算法</a:t>
                </a:r>
                <a:r>
                  <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6.10</a:t>
                </a:r>
                <a:r>
                  <a:rPr kumimoji="0" lang="zh-CN"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中，第</a:t>
                </a:r>
                <a:r>
                  <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9</a:t>
                </a:r>
                <a:r>
                  <a:rPr kumimoji="0" lang="zh-CN"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行用</a:t>
                </a:r>
                <a14:m>
                  <m:oMath xmlns:m="http://schemas.openxmlformats.org/officeDocument/2006/math">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𝑅</m:t>
                    </m:r>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𝛾</m:t>
                    </m:r>
                    <m:sSub>
                      <m:sSubPr>
                        <m:ctrlPr>
                          <a:rPr kumimoji="0" lang="zh-CN"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𝑉</m:t>
                        </m:r>
                      </m:e>
                      <m:sub>
                        <m:r>
                          <a:rPr kumimoji="0" lang="en-US" altLang="zh-CN" sz="1600" b="1" i="1" u="none" strike="noStrike" kern="1200" cap="none" spc="0" normalizeH="0" baseline="0" noProof="0">
                            <a:ln>
                              <a:noFill/>
                            </a:ln>
                            <a:solidFill>
                              <a:prstClr val="black"/>
                            </a:solidFill>
                            <a:effectLst/>
                            <a:uLnTx/>
                            <a:uFillTx/>
                            <a:latin typeface="Cambria Math" panose="02040503050406030204" pitchFamily="18" charset="0"/>
                            <a:cs typeface="+mn-cs"/>
                          </a:rPr>
                          <m:t>𝒘</m:t>
                        </m:r>
                      </m:sub>
                    </m:sSub>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m:t>
                    </m:r>
                    <m:sSup>
                      <m:sSupPr>
                        <m:ctrlPr>
                          <a:rPr kumimoji="0" lang="zh-CN"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ctrlPr>
                      </m:sSupPr>
                      <m:e>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𝑠</m:t>
                        </m:r>
                      </m:e>
                      <m:sup>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m:t>
                        </m:r>
                      </m:sup>
                    </m:sSup>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m:t>
                    </m:r>
                  </m:oMath>
                </a14:m>
                <a:r>
                  <a:rPr kumimoji="0" lang="zh-CN"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作为</a:t>
                </a:r>
                <a14:m>
                  <m:oMath xmlns:m="http://schemas.openxmlformats.org/officeDocument/2006/math">
                    <m:sSub>
                      <m:sSubPr>
                        <m:ctrlPr>
                          <a:rPr kumimoji="0" lang="zh-CN"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𝑞</m:t>
                        </m:r>
                      </m:e>
                      <m:sub>
                        <m:sSub>
                          <m:sSubPr>
                            <m:ctrlPr>
                              <a:rPr kumimoji="0" lang="zh-CN"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𝜋</m:t>
                            </m:r>
                          </m:e>
                          <m:sub>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𝜃</m:t>
                            </m:r>
                          </m:sub>
                        </m:sSub>
                      </m:sub>
                    </m:sSub>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𝑠</m:t>
                    </m:r>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𝑎</m:t>
                    </m:r>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m:t>
                    </m:r>
                  </m:oMath>
                </a14:m>
                <a:r>
                  <a:rPr kumimoji="0" lang="zh-CN"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的估计值，而非当前片段的实际回报。第</a:t>
                </a:r>
                <a:r>
                  <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8</a:t>
                </a:r>
                <a:r>
                  <a:rPr kumimoji="0" lang="zh-CN"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行中仍然用价值函数估计值和当前值之间误差的平方作为损失函数，但值得注意的一点是，算法假设</a:t>
                </a:r>
                <a14:m>
                  <m:oMath xmlns:m="http://schemas.openxmlformats.org/officeDocument/2006/math">
                    <m:sSub>
                      <m:sSubPr>
                        <m:ctrlPr>
                          <a:rPr kumimoji="0" lang="zh-CN"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CN" sz="1600" b="0" i="0" u="none" strike="noStrike" kern="1200" cap="none" spc="0" normalizeH="0" baseline="0" noProof="0">
                            <a:ln>
                              <a:noFill/>
                            </a:ln>
                            <a:solidFill>
                              <a:prstClr val="black"/>
                            </a:solidFill>
                            <a:effectLst/>
                            <a:uLnTx/>
                            <a:uFillTx/>
                            <a:latin typeface="Cambria Math" panose="02040503050406030204" pitchFamily="18" charset="0"/>
                            <a:cs typeface="+mn-cs"/>
                          </a:rPr>
                          <m:t>𝛻</m:t>
                        </m:r>
                      </m:e>
                      <m:sub>
                        <m:r>
                          <a:rPr kumimoji="0" lang="en-US" altLang="zh-CN" sz="1600" b="1" i="1" u="none" strike="noStrike" kern="1200" cap="none" spc="0" normalizeH="0" baseline="0" noProof="0">
                            <a:ln>
                              <a:noFill/>
                            </a:ln>
                            <a:solidFill>
                              <a:prstClr val="black"/>
                            </a:solidFill>
                            <a:effectLst/>
                            <a:uLnTx/>
                            <a:uFillTx/>
                            <a:latin typeface="Cambria Math" panose="02040503050406030204" pitchFamily="18" charset="0"/>
                            <a:cs typeface="+mn-cs"/>
                          </a:rPr>
                          <m:t>𝒘</m:t>
                        </m:r>
                      </m:sub>
                    </m:sSub>
                    <m:sSub>
                      <m:sSubPr>
                        <m:ctrlPr>
                          <a:rPr kumimoji="0" lang="zh-CN"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𝑉</m:t>
                        </m:r>
                      </m:e>
                      <m:sub>
                        <m:r>
                          <a:rPr kumimoji="0" lang="en-US" altLang="zh-CN" sz="1600" b="1" i="1" u="none" strike="noStrike" kern="1200" cap="none" spc="0" normalizeH="0" baseline="0" noProof="0">
                            <a:ln>
                              <a:noFill/>
                            </a:ln>
                            <a:solidFill>
                              <a:prstClr val="black"/>
                            </a:solidFill>
                            <a:effectLst/>
                            <a:uLnTx/>
                            <a:uFillTx/>
                            <a:latin typeface="Cambria Math" panose="02040503050406030204" pitchFamily="18" charset="0"/>
                            <a:cs typeface="+mn-cs"/>
                          </a:rPr>
                          <m:t>𝒘</m:t>
                        </m:r>
                      </m:sub>
                    </m:sSub>
                    <m:d>
                      <m:dPr>
                        <m:ctrlPr>
                          <a:rPr kumimoji="0" lang="zh-CN"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ctrlPr>
                      </m:dPr>
                      <m:e>
                        <m:sSup>
                          <m:sSupPr>
                            <m:ctrlPr>
                              <a:rPr kumimoji="0" lang="zh-CN"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ctrlPr>
                          </m:sSupPr>
                          <m:e>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𝑠</m:t>
                            </m:r>
                          </m:e>
                          <m:sup>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m:t>
                            </m:r>
                          </m:sup>
                        </m:sSup>
                      </m:e>
                    </m:d>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=0</m:t>
                    </m:r>
                  </m:oMath>
                </a14:m>
                <a:r>
                  <a:rPr kumimoji="0" lang="zh-CN"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，即假设目标值中的</a:t>
                </a:r>
                <a14:m>
                  <m:oMath xmlns:m="http://schemas.openxmlformats.org/officeDocument/2006/math">
                    <m:sSub>
                      <m:sSubPr>
                        <m:ctrlPr>
                          <a:rPr kumimoji="0" lang="zh-CN"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𝑉</m:t>
                        </m:r>
                      </m:e>
                      <m:sub>
                        <m:r>
                          <a:rPr kumimoji="0" lang="en-US" altLang="zh-CN" sz="1600" b="1" i="1" u="none" strike="noStrike" kern="1200" cap="none" spc="0" normalizeH="0" baseline="0" noProof="0">
                            <a:ln>
                              <a:noFill/>
                            </a:ln>
                            <a:solidFill>
                              <a:prstClr val="black"/>
                            </a:solidFill>
                            <a:effectLst/>
                            <a:uLnTx/>
                            <a:uFillTx/>
                            <a:latin typeface="Cambria Math" panose="02040503050406030204" pitchFamily="18" charset="0"/>
                            <a:cs typeface="+mn-cs"/>
                          </a:rPr>
                          <m:t>𝒘</m:t>
                        </m:r>
                      </m:sub>
                    </m:sSub>
                    <m:d>
                      <m:dPr>
                        <m:ctrlPr>
                          <a:rPr kumimoji="0" lang="zh-CN"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ctrlPr>
                      </m:dPr>
                      <m:e>
                        <m:sSup>
                          <m:sSupPr>
                            <m:ctrlPr>
                              <a:rPr kumimoji="0" lang="zh-CN"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ctrlPr>
                          </m:sSupPr>
                          <m:e>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𝑠</m:t>
                            </m:r>
                          </m:e>
                          <m:sup>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m:t>
                            </m:r>
                          </m:sup>
                        </m:sSup>
                      </m:e>
                    </m:d>
                  </m:oMath>
                </a14:m>
                <a:r>
                  <a:rPr kumimoji="0" lang="zh-CN"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是一个常数，这与</a:t>
                </a:r>
                <a:r>
                  <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Q</a:t>
                </a:r>
                <a:r>
                  <a:rPr kumimoji="0" lang="zh-CN"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学习中目标网络的做法不谋而合。</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l"/>
                  <a:tabLst/>
                  <a:defRPr/>
                </a:pPr>
                <a:r>
                  <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Actor-Critic</a:t>
                </a:r>
                <a:r>
                  <a:rPr kumimoji="0" lang="zh-CN"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算法最初的研究出现时，人们对策略梯度法还没有形成体系化认识。研究者们认为参数化的策略函数就像一个执行者（</a:t>
                </a:r>
                <a:r>
                  <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actor</a:t>
                </a:r>
                <a:r>
                  <a:rPr kumimoji="0" lang="zh-CN"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），负责动作的选择，而参数化的价值函数就像一个评论家（</a:t>
                </a:r>
                <a:r>
                  <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critic</a:t>
                </a:r>
                <a:r>
                  <a:rPr kumimoji="0" lang="zh-CN"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），评价执行者选出的动作的好坏，并成为执行者更新策略的依据，</a:t>
                </a:r>
                <a:r>
                  <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Actor-Critic</a:t>
                </a:r>
                <a:r>
                  <a:rPr kumimoji="0" lang="zh-CN"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算法由此得名。</a:t>
                </a:r>
              </a:p>
              <a:p>
                <a:pPr marL="0" marR="0" lvl="0" indent="266700" algn="just" defTabSz="914400" rtl="0" eaLnBrk="1" fontAlgn="auto" latinLnBrk="0" hangingPunct="1">
                  <a:lnSpc>
                    <a:spcPts val="2200"/>
                  </a:lnSpc>
                  <a:spcBef>
                    <a:spcPts val="0"/>
                  </a:spcBef>
                  <a:spcAft>
                    <a:spcPts val="0"/>
                  </a:spcAft>
                  <a:buClrTx/>
                  <a:buSzTx/>
                  <a:buFontTx/>
                  <a:buNone/>
                  <a:tabLst/>
                  <a:defRPr/>
                </a:pPr>
                <a:endPar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endParaRPr>
              </a:p>
            </p:txBody>
          </p:sp>
        </mc:Choice>
        <mc:Fallback xmlns="">
          <p:sp>
            <p:nvSpPr>
              <p:cNvPr id="13" name="矩形 12">
                <a:extLst>
                  <a:ext uri="{FF2B5EF4-FFF2-40B4-BE49-F238E27FC236}">
                    <a16:creationId xmlns:a16="http://schemas.microsoft.com/office/drawing/2014/main" id="{A978CCF3-978E-407F-9E7C-8B20318F4CA4}"/>
                  </a:ext>
                </a:extLst>
              </p:cNvPr>
              <p:cNvSpPr>
                <a:spLocks noRot="1" noChangeAspect="1" noMove="1" noResize="1" noEditPoints="1" noAdjustHandles="1" noChangeArrowheads="1" noChangeShapeType="1" noTextEdit="1"/>
              </p:cNvSpPr>
              <p:nvPr/>
            </p:nvSpPr>
            <p:spPr>
              <a:xfrm>
                <a:off x="0" y="1918522"/>
                <a:ext cx="6691532" cy="4331122"/>
              </a:xfrm>
              <a:prstGeom prst="rect">
                <a:avLst/>
              </a:prstGeom>
              <a:blipFill>
                <a:blip r:embed="rId5"/>
                <a:stretch>
                  <a:fillRect l="-364" t="-423" r="-154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112187550"/>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583379" y="743673"/>
            <a:ext cx="8129244" cy="481209"/>
            <a:chOff x="4099943" y="2836578"/>
            <a:chExt cx="2799211" cy="481209"/>
          </a:xfrm>
        </p:grpSpPr>
        <p:sp>
          <p:nvSpPr>
            <p:cNvPr id="4" name="平行四边形 3"/>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5" name="平行四边形 4"/>
            <p:cNvSpPr/>
            <p:nvPr/>
          </p:nvSpPr>
          <p:spPr bwMode="auto">
            <a:xfrm>
              <a:off x="4099943" y="2836578"/>
              <a:ext cx="2547685"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6" name="矩形 5"/>
            <p:cNvSpPr/>
            <p:nvPr/>
          </p:nvSpPr>
          <p:spPr>
            <a:xfrm>
              <a:off x="4839601" y="2870523"/>
              <a:ext cx="2059553" cy="40011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0070C0"/>
                  </a:solidFill>
                  <a:effectLst/>
                  <a:uLnTx/>
                  <a:uFillTx/>
                  <a:latin typeface="Times New Roman" panose="02020603050405020304" pitchFamily="18" charset="0"/>
                  <a:ea typeface="黑体" panose="02010609060101010101" pitchFamily="49" charset="-122"/>
                  <a:cs typeface="Times New Roman" panose="02020603050405020304" pitchFamily="18" charset="0"/>
                </a:rPr>
                <a:t>深度强化学习在围棋游戏中的应用</a:t>
              </a:r>
            </a:p>
          </p:txBody>
        </p:sp>
      </p:grpSp>
      <p:sp>
        <p:nvSpPr>
          <p:cNvPr id="23" name="矩形 22">
            <a:extLst>
              <a:ext uri="{FF2B5EF4-FFF2-40B4-BE49-F238E27FC236}">
                <a16:creationId xmlns:a16="http://schemas.microsoft.com/office/drawing/2014/main" id="{6F77A2E9-3941-4386-A0DF-CDEBD25143F3}"/>
              </a:ext>
            </a:extLst>
          </p:cNvPr>
          <p:cNvSpPr/>
          <p:nvPr/>
        </p:nvSpPr>
        <p:spPr>
          <a:xfrm>
            <a:off x="852473" y="129010"/>
            <a:ext cx="2250937"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四、深度强化学习应用</a:t>
            </a:r>
          </a:p>
        </p:txBody>
      </p:sp>
      <p:pic>
        <p:nvPicPr>
          <p:cNvPr id="7" name="图片 6">
            <a:extLst>
              <a:ext uri="{FF2B5EF4-FFF2-40B4-BE49-F238E27FC236}">
                <a16:creationId xmlns:a16="http://schemas.microsoft.com/office/drawing/2014/main" id="{9F8B31FF-8C4D-4D60-87B5-7DF42F5D2ABC}"/>
              </a:ext>
            </a:extLst>
          </p:cNvPr>
          <p:cNvPicPr>
            <a:picLocks noChangeAspect="1"/>
          </p:cNvPicPr>
          <p:nvPr/>
        </p:nvPicPr>
        <p:blipFill>
          <a:blip r:embed="rId3"/>
          <a:stretch>
            <a:fillRect/>
          </a:stretch>
        </p:blipFill>
        <p:spPr>
          <a:xfrm>
            <a:off x="623836" y="2486668"/>
            <a:ext cx="4838949" cy="2352618"/>
          </a:xfrm>
          <a:prstGeom prst="rect">
            <a:avLst/>
          </a:prstGeom>
        </p:spPr>
      </p:pic>
      <p:pic>
        <p:nvPicPr>
          <p:cNvPr id="8" name="图片 7">
            <a:extLst>
              <a:ext uri="{FF2B5EF4-FFF2-40B4-BE49-F238E27FC236}">
                <a16:creationId xmlns:a16="http://schemas.microsoft.com/office/drawing/2014/main" id="{FF6415C7-BAC0-476C-8180-80F5D7EB455F}"/>
              </a:ext>
            </a:extLst>
          </p:cNvPr>
          <p:cNvPicPr>
            <a:picLocks noChangeAspect="1"/>
          </p:cNvPicPr>
          <p:nvPr/>
        </p:nvPicPr>
        <p:blipFill>
          <a:blip r:embed="rId4"/>
          <a:stretch>
            <a:fillRect/>
          </a:stretch>
        </p:blipFill>
        <p:spPr>
          <a:xfrm>
            <a:off x="6063346" y="1906685"/>
            <a:ext cx="4788146" cy="3832422"/>
          </a:xfrm>
          <a:prstGeom prst="rect">
            <a:avLst/>
          </a:prstGeom>
        </p:spPr>
      </p:pic>
    </p:spTree>
    <p:extLst>
      <p:ext uri="{BB962C8B-B14F-4D97-AF65-F5344CB8AC3E}">
        <p14:creationId xmlns:p14="http://schemas.microsoft.com/office/powerpoint/2010/main" val="1423855498"/>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583379" y="743673"/>
            <a:ext cx="8129244" cy="481209"/>
            <a:chOff x="4099943" y="2836578"/>
            <a:chExt cx="2799211" cy="481209"/>
          </a:xfrm>
        </p:grpSpPr>
        <p:sp>
          <p:nvSpPr>
            <p:cNvPr id="4" name="平行四边形 3"/>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5" name="平行四边形 4"/>
            <p:cNvSpPr/>
            <p:nvPr/>
          </p:nvSpPr>
          <p:spPr bwMode="auto">
            <a:xfrm>
              <a:off x="4099943" y="2836578"/>
              <a:ext cx="2547685"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6" name="矩形 5"/>
            <p:cNvSpPr/>
            <p:nvPr/>
          </p:nvSpPr>
          <p:spPr>
            <a:xfrm>
              <a:off x="4839601" y="2870523"/>
              <a:ext cx="2059553" cy="40011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0070C0"/>
                  </a:solidFill>
                  <a:effectLst/>
                  <a:uLnTx/>
                  <a:uFillTx/>
                  <a:latin typeface="Times New Roman" panose="02020603050405020304" pitchFamily="18" charset="0"/>
                  <a:ea typeface="黑体" panose="02010609060101010101" pitchFamily="49" charset="-122"/>
                  <a:cs typeface="Times New Roman" panose="02020603050405020304" pitchFamily="18" charset="0"/>
                </a:rPr>
                <a:t>深度强化学习应用中面临挑战</a:t>
              </a:r>
            </a:p>
          </p:txBody>
        </p:sp>
      </p:grpSp>
      <p:sp>
        <p:nvSpPr>
          <p:cNvPr id="23" name="矩形 22">
            <a:extLst>
              <a:ext uri="{FF2B5EF4-FFF2-40B4-BE49-F238E27FC236}">
                <a16:creationId xmlns:a16="http://schemas.microsoft.com/office/drawing/2014/main" id="{6F77A2E9-3941-4386-A0DF-CDEBD25143F3}"/>
              </a:ext>
            </a:extLst>
          </p:cNvPr>
          <p:cNvSpPr/>
          <p:nvPr/>
        </p:nvSpPr>
        <p:spPr>
          <a:xfrm>
            <a:off x="852473" y="129010"/>
            <a:ext cx="2250937"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四、深度强化学习应用</a:t>
            </a:r>
          </a:p>
        </p:txBody>
      </p:sp>
      <p:sp>
        <p:nvSpPr>
          <p:cNvPr id="10" name="矩形: 圆角 6">
            <a:extLst>
              <a:ext uri="{FF2B5EF4-FFF2-40B4-BE49-F238E27FC236}">
                <a16:creationId xmlns:a16="http://schemas.microsoft.com/office/drawing/2014/main" id="{0F8BFB39-FD26-4E03-96AA-4631ACCBF530}"/>
              </a:ext>
            </a:extLst>
          </p:cNvPr>
          <p:cNvSpPr/>
          <p:nvPr/>
        </p:nvSpPr>
        <p:spPr>
          <a:xfrm>
            <a:off x="3918115" y="1927274"/>
            <a:ext cx="4599609" cy="3718560"/>
          </a:xfrm>
          <a:prstGeom prst="roundRect">
            <a:avLst>
              <a:gd name="adj" fmla="val 0"/>
            </a:avLst>
          </a:prstGeom>
          <a:gradFill>
            <a:gsLst>
              <a:gs pos="22000">
                <a:srgbClr val="016773"/>
              </a:gs>
              <a:gs pos="100000">
                <a:srgbClr val="00ABA5"/>
              </a:gs>
            </a:gsLst>
            <a:lin ang="30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endParaRPr>
          </a:p>
        </p:txBody>
      </p:sp>
      <p:sp>
        <p:nvSpPr>
          <p:cNvPr id="11" name="矩形 10">
            <a:extLst>
              <a:ext uri="{FF2B5EF4-FFF2-40B4-BE49-F238E27FC236}">
                <a16:creationId xmlns:a16="http://schemas.microsoft.com/office/drawing/2014/main" id="{F3256411-D6FA-4B14-8093-69AEF2A98F45}"/>
              </a:ext>
            </a:extLst>
          </p:cNvPr>
          <p:cNvSpPr/>
          <p:nvPr/>
        </p:nvSpPr>
        <p:spPr>
          <a:xfrm>
            <a:off x="4497237" y="2018981"/>
            <a:ext cx="3818126" cy="3576428"/>
          </a:xfrm>
          <a:prstGeom prst="rect">
            <a:avLst/>
          </a:prstGeom>
        </p:spPr>
        <p:txBody>
          <a:bodyPr wrap="square">
            <a:spAutoFit/>
          </a:bodyPr>
          <a:lstStyle/>
          <a:p>
            <a:pPr marL="342900" marR="0" lvl="0" indent="-342900" algn="l" defTabSz="914400" rtl="0" eaLnBrk="1" fontAlgn="auto" latinLnBrk="0" hangingPunct="1">
              <a:lnSpc>
                <a:spcPct val="200000"/>
              </a:lnSpc>
              <a:spcBef>
                <a:spcPts val="0"/>
              </a:spcBef>
              <a:spcAft>
                <a:spcPts val="0"/>
              </a:spcAft>
              <a:buClrTx/>
              <a:buSzTx/>
              <a:buFont typeface="Wingdings" panose="05000000000000000000" pitchFamily="2" charset="2"/>
              <a:buChar char="l"/>
              <a:tabLst/>
              <a:defRPr/>
            </a:pPr>
            <a:r>
              <a:rPr kumimoji="0" lang="zh-CN" altLang="en-US" sz="2000" b="1" i="0" u="none" strike="noStrike" kern="1200" cap="none" spc="0" normalizeH="0" baseline="0" noProof="0" dirty="0">
                <a:ln>
                  <a:noFill/>
                </a:ln>
                <a:solidFill>
                  <a:srgbClr val="FFFFCC"/>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奖励的设置</a:t>
            </a:r>
          </a:p>
          <a:p>
            <a:pPr marL="342900" marR="0" lvl="0" indent="-342900" algn="l" defTabSz="914400" rtl="0" eaLnBrk="1" fontAlgn="auto" latinLnBrk="0" hangingPunct="1">
              <a:lnSpc>
                <a:spcPct val="200000"/>
              </a:lnSpc>
              <a:spcBef>
                <a:spcPts val="0"/>
              </a:spcBef>
              <a:spcAft>
                <a:spcPts val="0"/>
              </a:spcAft>
              <a:buClrTx/>
              <a:buSzTx/>
              <a:buFont typeface="Wingdings" panose="05000000000000000000" pitchFamily="2" charset="2"/>
              <a:buChar char="l"/>
              <a:tabLst/>
              <a:defRPr/>
            </a:pPr>
            <a:r>
              <a:rPr kumimoji="0" lang="zh-CN" altLang="en-US" sz="2000" b="1" i="0" u="none" strike="noStrike" kern="1200" cap="none" spc="0" normalizeH="0" baseline="0" noProof="0" dirty="0">
                <a:ln>
                  <a:noFill/>
                </a:ln>
                <a:solidFill>
                  <a:srgbClr val="FFFFCC"/>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样本的采集</a:t>
            </a:r>
          </a:p>
          <a:p>
            <a:pPr marL="342900" marR="0" lvl="0" indent="-342900" algn="l" defTabSz="914400" rtl="0" eaLnBrk="1" fontAlgn="auto" latinLnBrk="0" hangingPunct="1">
              <a:lnSpc>
                <a:spcPct val="200000"/>
              </a:lnSpc>
              <a:spcBef>
                <a:spcPts val="0"/>
              </a:spcBef>
              <a:spcAft>
                <a:spcPts val="0"/>
              </a:spcAft>
              <a:buClrTx/>
              <a:buSzTx/>
              <a:buFont typeface="Wingdings" panose="05000000000000000000" pitchFamily="2" charset="2"/>
              <a:buChar char="l"/>
              <a:tabLst/>
              <a:defRPr/>
            </a:pPr>
            <a:r>
              <a:rPr kumimoji="0" lang="zh-CN" altLang="en-US" sz="2000" b="1" i="0" u="none" strike="noStrike" kern="1200" cap="none" spc="0" normalizeH="0" baseline="0" noProof="0" dirty="0">
                <a:ln>
                  <a:noFill/>
                </a:ln>
                <a:solidFill>
                  <a:srgbClr val="FFFFCC"/>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局部最优解与探索</a:t>
            </a:r>
          </a:p>
          <a:p>
            <a:pPr marL="342900" marR="0" lvl="0" indent="-342900" algn="l" defTabSz="914400" rtl="0" eaLnBrk="1" fontAlgn="auto" latinLnBrk="0" hangingPunct="1">
              <a:lnSpc>
                <a:spcPct val="200000"/>
              </a:lnSpc>
              <a:spcBef>
                <a:spcPts val="0"/>
              </a:spcBef>
              <a:spcAft>
                <a:spcPts val="0"/>
              </a:spcAft>
              <a:buClrTx/>
              <a:buSzTx/>
              <a:buFont typeface="Wingdings" panose="05000000000000000000" pitchFamily="2" charset="2"/>
              <a:buChar char="l"/>
              <a:tabLst/>
              <a:defRPr/>
            </a:pPr>
            <a:r>
              <a:rPr kumimoji="0" lang="zh-CN" altLang="en-US" sz="2000" b="1" i="0" u="none" strike="noStrike" kern="1200" cap="none" spc="0" normalizeH="0" baseline="0" noProof="0" dirty="0">
                <a:ln>
                  <a:noFill/>
                </a:ln>
                <a:solidFill>
                  <a:srgbClr val="FFFFCC"/>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训练时的不稳定性与方差</a:t>
            </a:r>
          </a:p>
          <a:p>
            <a:pPr marL="342900" marR="0" lvl="0" indent="-342900" algn="l" defTabSz="914400" rtl="0" eaLnBrk="1" fontAlgn="auto" latinLnBrk="0" hangingPunct="1">
              <a:lnSpc>
                <a:spcPct val="200000"/>
              </a:lnSpc>
              <a:spcBef>
                <a:spcPts val="0"/>
              </a:spcBef>
              <a:spcAft>
                <a:spcPts val="0"/>
              </a:spcAft>
              <a:buClrTx/>
              <a:buSzTx/>
              <a:buFont typeface="Wingdings" panose="05000000000000000000" pitchFamily="2" charset="2"/>
              <a:buChar char="l"/>
              <a:tabLst/>
              <a:defRPr/>
            </a:pPr>
            <a:r>
              <a:rPr kumimoji="0" lang="zh-CN" altLang="en-US" sz="2000" b="1" i="0" u="none" strike="noStrike" kern="1200" cap="none" spc="0" normalizeH="0" baseline="0" noProof="0" dirty="0">
                <a:ln>
                  <a:noFill/>
                </a:ln>
                <a:solidFill>
                  <a:srgbClr val="FFFFCC"/>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泛化和迁移能力</a:t>
            </a:r>
          </a:p>
          <a:p>
            <a:pPr marL="342900" marR="0" lvl="0" indent="-342900" algn="just" defTabSz="914400" rtl="0" eaLnBrk="1" fontAlgn="auto" latinLnBrk="0" hangingPunct="1">
              <a:lnSpc>
                <a:spcPct val="150000"/>
              </a:lnSpc>
              <a:spcBef>
                <a:spcPts val="0"/>
              </a:spcBef>
              <a:spcAft>
                <a:spcPts val="0"/>
              </a:spcAft>
              <a:buClrTx/>
              <a:buSzTx/>
              <a:buFont typeface="Wingdings" panose="05000000000000000000" pitchFamily="2" charset="2"/>
              <a:buChar char="l"/>
              <a:tabLst/>
              <a:defRPr/>
            </a:pPr>
            <a:endParaRPr kumimoji="0" lang="en-US" altLang="zh-CN" sz="2000" b="1" i="0" u="none" strike="noStrike" kern="1200" cap="none" spc="0" normalizeH="0" baseline="0" noProof="0" dirty="0">
              <a:ln>
                <a:noFill/>
              </a:ln>
              <a:solidFill>
                <a:srgbClr val="FFFFCC"/>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311480837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a:extLst>
              <a:ext uri="{FF2B5EF4-FFF2-40B4-BE49-F238E27FC236}">
                <a16:creationId xmlns:a16="http://schemas.microsoft.com/office/drawing/2014/main" id="{40D199F0-A918-4EED-AF6C-1FF084A1EF8E}"/>
              </a:ext>
            </a:extLst>
          </p:cNvPr>
          <p:cNvSpPr/>
          <p:nvPr/>
        </p:nvSpPr>
        <p:spPr>
          <a:xfrm>
            <a:off x="852473" y="129010"/>
            <a:ext cx="1826141"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mn-cs"/>
              </a:rPr>
              <a:t>三、知识图谱推理</a:t>
            </a:r>
            <a:endParaRPr kumimoji="0" lang="zh-CN" altLang="en-US" sz="16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p:sp>
        <p:nvSpPr>
          <p:cNvPr id="13" name="矩形 12">
            <a:extLst>
              <a:ext uri="{FF2B5EF4-FFF2-40B4-BE49-F238E27FC236}">
                <a16:creationId xmlns:a16="http://schemas.microsoft.com/office/drawing/2014/main" id="{80D03ACE-4753-4C03-81C2-0B0682E293ED}"/>
              </a:ext>
            </a:extLst>
          </p:cNvPr>
          <p:cNvSpPr/>
          <p:nvPr/>
        </p:nvSpPr>
        <p:spPr>
          <a:xfrm>
            <a:off x="1042555" y="735998"/>
            <a:ext cx="10254104" cy="609273"/>
          </a:xfrm>
          <a:prstGeom prst="rect">
            <a:avLst/>
          </a:prstGeom>
          <a:gradFill>
            <a:gsLst>
              <a:gs pos="37000">
                <a:srgbClr val="019196"/>
              </a:gs>
              <a:gs pos="100000">
                <a:schemeClr val="bg1"/>
              </a:gs>
              <a:gs pos="83000">
                <a:srgbClr val="81C7C9"/>
              </a:gs>
            </a:gsLst>
            <a:lin ang="12000000" scaled="0"/>
          </a:gradFill>
          <a:ln w="22225">
            <a:noFill/>
          </a:ln>
          <a:effectLst>
            <a:outerShdw blurRad="50800" dist="38100" dir="5400000" algn="l" rotWithShape="0">
              <a:schemeClr val="tx1">
                <a:lumMod val="85000"/>
                <a:lumOff val="15000"/>
                <a:alpha val="10000"/>
              </a:schemeClr>
            </a:outerShdw>
          </a:effectLst>
        </p:spPr>
        <p:txBody>
          <a:bodyPr anchor="ctr">
            <a:normAutofit/>
          </a:bodyPr>
          <a:lstStyle/>
          <a:p>
            <a:pPr marL="0" marR="0" lvl="0" indent="0" algn="ctr" defTabSz="914400" rtl="0" eaLnBrk="1" fontAlgn="auto" latinLnBrk="0" hangingPunct="1">
              <a:lnSpc>
                <a:spcPct val="90000"/>
              </a:lnSpc>
              <a:spcBef>
                <a:spcPct val="0"/>
              </a:spcBef>
              <a:spcAft>
                <a:spcPts val="0"/>
              </a:spcAft>
              <a:buClrTx/>
              <a:buSzTx/>
              <a:buFontTx/>
              <a:buNone/>
              <a:tabLst/>
              <a:defRPr/>
            </a:pPr>
            <a:endParaRPr kumimoji="0" lang="zh-CN" altLang="en-US" sz="1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9" name="矩形 18">
            <a:extLst>
              <a:ext uri="{FF2B5EF4-FFF2-40B4-BE49-F238E27FC236}">
                <a16:creationId xmlns:a16="http://schemas.microsoft.com/office/drawing/2014/main" id="{70711213-6A7F-41B7-83A4-ACBA1908F28E}"/>
              </a:ext>
            </a:extLst>
          </p:cNvPr>
          <p:cNvSpPr/>
          <p:nvPr/>
        </p:nvSpPr>
        <p:spPr>
          <a:xfrm>
            <a:off x="1765543" y="811180"/>
            <a:ext cx="8634380" cy="458908"/>
          </a:xfrm>
          <a:prstGeom prst="rect">
            <a:avLst/>
          </a:prstGeom>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FOIL</a:t>
            </a:r>
            <a:r>
              <a:rPr kumimoji="0" lang="zh-CN" altLang="zh-CN" sz="1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0" lang="en-US" altLang="zh-CN" sz="1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First Order Inductive Learner</a:t>
            </a:r>
            <a:r>
              <a:rPr kumimoji="0" lang="zh-CN" altLang="zh-CN" sz="1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）算法</a:t>
            </a:r>
            <a:r>
              <a:rPr kumimoji="0" lang="zh-CN" altLang="en-US" sz="1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思路</a:t>
            </a:r>
            <a:endParaRPr kumimoji="0" lang="en-US" altLang="zh-CN" sz="1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矩形 2">
                <a:extLst>
                  <a:ext uri="{FF2B5EF4-FFF2-40B4-BE49-F238E27FC236}">
                    <a16:creationId xmlns:a16="http://schemas.microsoft.com/office/drawing/2014/main" id="{1E8027A4-3E09-4543-9F55-B05AB709185B}"/>
                  </a:ext>
                </a:extLst>
              </p:cNvPr>
              <p:cNvSpPr/>
              <p:nvPr/>
            </p:nvSpPr>
            <p:spPr>
              <a:xfrm>
                <a:off x="582232" y="1437226"/>
                <a:ext cx="11424684" cy="941733"/>
              </a:xfrm>
              <a:prstGeom prst="rect">
                <a:avLst/>
              </a:prstGeom>
            </p:spPr>
            <p:txBody>
              <a:bodyPr wrap="square">
                <a:spAutoFit/>
              </a:bodyPr>
              <a:lstStyle/>
              <a:p>
                <a:pPr marL="0" marR="0" lvl="0" indent="266700" algn="just" defTabSz="914400" rtl="0" eaLnBrk="1" fontAlgn="auto" latinLnBrk="0" hangingPunct="1">
                  <a:lnSpc>
                    <a:spcPts val="2200"/>
                  </a:lnSpc>
                  <a:spcBef>
                    <a:spcPts val="0"/>
                  </a:spcBef>
                  <a:spcAft>
                    <a:spcPts val="0"/>
                  </a:spcAft>
                  <a:buClrTx/>
                  <a:buSzTx/>
                  <a:buFontTx/>
                  <a:buNone/>
                  <a:tabLst/>
                  <a:defRPr/>
                </a:pPr>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从一般到特殊，逐步添加目标谓词的前提约束谓词，直到所构成的推理规则不覆盖任何反例。从一般到特殊指的是对目标谓词或前提约束谓词中的变量赋予具体值，如将</a:t>
                </a:r>
                <a14:m>
                  <m:oMath xmlns:m="http://schemas.openxmlformats.org/officeDocument/2006/math">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𝑥</m:t>
                    </m:r>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𝑦</m:t>
                    </m:r>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𝑧</m:t>
                    </m:r>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d>
                      <m:dPr>
                        <m:ctrlPr>
                          <a:rPr kumimoji="0" lang="zh-CN" altLang="zh-CN"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𝑀𝑜𝑡h𝑒𝑟</m:t>
                        </m:r>
                        <m:d>
                          <m:dPr>
                            <m:ctrlPr>
                              <a:rPr kumimoji="0" lang="zh-CN" altLang="zh-CN"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𝑧</m:t>
                            </m:r>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 </m:t>
                            </m:r>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𝑦</m:t>
                            </m:r>
                          </m:e>
                        </m:d>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r>
                          <a:rPr kumimoji="0" lang="en-US" altLang="zh-CN" sz="18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 </m:t>
                        </m:r>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𝐶𝑜𝑢𝑝𝑙𝑒</m:t>
                        </m:r>
                        <m:d>
                          <m:dPr>
                            <m:ctrlPr>
                              <a:rPr kumimoji="0" lang="zh-CN" altLang="zh-CN"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𝑥</m:t>
                            </m:r>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𝑧</m:t>
                            </m:r>
                          </m:e>
                        </m:d>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𝐹𝑎𝑡h𝑒𝑟</m:t>
                        </m:r>
                        <m:d>
                          <m:dPr>
                            <m:ctrlPr>
                              <a:rPr kumimoji="0" lang="zh-CN" altLang="zh-CN"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𝑥</m:t>
                            </m:r>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 </m:t>
                            </m:r>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𝑦</m:t>
                            </m:r>
                          </m:e>
                        </m:d>
                      </m:e>
                    </m:d>
                  </m:oMath>
                </a14:m>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这一推理规则中目标谓词</a:t>
                </a:r>
                <a14:m>
                  <m:oMath xmlns:m="http://schemas.openxmlformats.org/officeDocument/2006/math">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𝐹𝑎𝑡h𝑒𝑟</m:t>
                    </m:r>
                    <m:d>
                      <m:dPr>
                        <m:ctrlPr>
                          <a:rPr kumimoji="0" lang="zh-CN" altLang="zh-CN"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𝑥</m:t>
                        </m:r>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 </m:t>
                        </m:r>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𝑦</m:t>
                        </m:r>
                      </m:e>
                    </m:d>
                  </m:oMath>
                </a14:m>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所包含的</a:t>
                </a:r>
                <a14:m>
                  <m:oMath xmlns:m="http://schemas.openxmlformats.org/officeDocument/2006/math">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𝑥</m:t>
                    </m:r>
                  </m:oMath>
                </a14:m>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和</a:t>
                </a:r>
                <a14:m>
                  <m:oMath xmlns:m="http://schemas.openxmlformats.org/officeDocument/2006/math">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𝑦</m:t>
                    </m:r>
                  </m:oMath>
                </a14:m>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分别赋值为</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David</a:t>
                </a:r>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和</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Ann</a:t>
                </a:r>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，进而进行推理。</a:t>
                </a:r>
              </a:p>
            </p:txBody>
          </p:sp>
        </mc:Choice>
        <mc:Fallback xmlns="">
          <p:sp>
            <p:nvSpPr>
              <p:cNvPr id="3" name="矩形 2">
                <a:extLst>
                  <a:ext uri="{FF2B5EF4-FFF2-40B4-BE49-F238E27FC236}">
                    <a16:creationId xmlns:a16="http://schemas.microsoft.com/office/drawing/2014/main" id="{1E8027A4-3E09-4543-9F55-B05AB709185B}"/>
                  </a:ext>
                </a:extLst>
              </p:cNvPr>
              <p:cNvSpPr>
                <a:spLocks noRot="1" noChangeAspect="1" noMove="1" noResize="1" noEditPoints="1" noAdjustHandles="1" noChangeArrowheads="1" noChangeShapeType="1" noTextEdit="1"/>
              </p:cNvSpPr>
              <p:nvPr/>
            </p:nvSpPr>
            <p:spPr>
              <a:xfrm>
                <a:off x="582232" y="1437226"/>
                <a:ext cx="11424684" cy="941733"/>
              </a:xfrm>
              <a:prstGeom prst="rect">
                <a:avLst/>
              </a:prstGeom>
              <a:blipFill>
                <a:blip r:embed="rId4"/>
                <a:stretch>
                  <a:fillRect l="-480" t="-40260" r="-427" b="-99351"/>
                </a:stretch>
              </a:blipFill>
            </p:spPr>
            <p:txBody>
              <a:bodyPr/>
              <a:lstStyle/>
              <a:p>
                <a:r>
                  <a:rPr lang="zh-CN" altLang="en-US">
                    <a:noFill/>
                  </a:rPr>
                  <a:t> </a:t>
                </a:r>
              </a:p>
            </p:txBody>
          </p:sp>
        </mc:Fallback>
      </mc:AlternateContent>
      <p:grpSp>
        <p:nvGrpSpPr>
          <p:cNvPr id="7" name="组合 6">
            <a:extLst>
              <a:ext uri="{FF2B5EF4-FFF2-40B4-BE49-F238E27FC236}">
                <a16:creationId xmlns:a16="http://schemas.microsoft.com/office/drawing/2014/main" id="{60DC5F2D-FAF5-4921-BA43-CA06D0F899F2}"/>
              </a:ext>
            </a:extLst>
          </p:cNvPr>
          <p:cNvGrpSpPr/>
          <p:nvPr/>
        </p:nvGrpSpPr>
        <p:grpSpPr>
          <a:xfrm>
            <a:off x="3179072" y="2697811"/>
            <a:ext cx="8827844" cy="1563732"/>
            <a:chOff x="2971800" y="2849016"/>
            <a:chExt cx="8827844" cy="1563732"/>
          </a:xfrm>
        </p:grpSpPr>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8F210880-4EE5-4E27-B7FF-41BF560C804F}"/>
                    </a:ext>
                  </a:extLst>
                </p:cNvPr>
                <p:cNvSpPr/>
                <p:nvPr/>
              </p:nvSpPr>
              <p:spPr>
                <a:xfrm>
                  <a:off x="2971800" y="2849016"/>
                  <a:ext cx="8827844" cy="37029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CN" sz="1600" b="0" i="1" u="none" strike="noStrike" kern="1200" cap="none" spc="0" normalizeH="0" baseline="0" noProof="0">
                            <a:ln>
                              <a:noFill/>
                            </a:ln>
                            <a:solidFill>
                              <a:prstClr val="black"/>
                            </a:solidFill>
                            <a:effectLst/>
                            <a:uLnTx/>
                            <a:uFillTx/>
                            <a:latin typeface="Cambria Math"/>
                            <a:cs typeface="+mn-cs"/>
                          </a:rPr>
                          <m:t>(∀</m:t>
                        </m:r>
                        <m:r>
                          <a:rPr kumimoji="0" lang="en-US" altLang="zh-CN" sz="1600" b="0" i="1" u="none" strike="noStrike" kern="1200" cap="none" spc="0" normalizeH="0" baseline="0" noProof="0">
                            <a:ln>
                              <a:noFill/>
                            </a:ln>
                            <a:solidFill>
                              <a:prstClr val="black"/>
                            </a:solidFill>
                            <a:effectLst/>
                            <a:uLnTx/>
                            <a:uFillTx/>
                            <a:latin typeface="Cambria Math"/>
                            <a:cs typeface="+mn-cs"/>
                          </a:rPr>
                          <m:t>𝑥</m:t>
                        </m:r>
                        <m:r>
                          <a:rPr kumimoji="0" lang="en-US" altLang="zh-CN" sz="1600" b="0" i="1" u="none" strike="noStrike" kern="1200" cap="none" spc="0" normalizeH="0" baseline="0" noProof="0">
                            <a:ln>
                              <a:noFill/>
                            </a:ln>
                            <a:solidFill>
                              <a:prstClr val="black"/>
                            </a:solidFill>
                            <a:effectLst/>
                            <a:uLnTx/>
                            <a:uFillTx/>
                            <a:latin typeface="Cambria Math"/>
                            <a:cs typeface="+mn-cs"/>
                          </a:rPr>
                          <m:t>)(∀</m:t>
                        </m:r>
                        <m:r>
                          <a:rPr kumimoji="0" lang="en-US" altLang="zh-CN" sz="1600" b="0" i="1" u="none" strike="noStrike" kern="1200" cap="none" spc="0" normalizeH="0" baseline="0" noProof="0">
                            <a:ln>
                              <a:noFill/>
                            </a:ln>
                            <a:solidFill>
                              <a:prstClr val="black"/>
                            </a:solidFill>
                            <a:effectLst/>
                            <a:uLnTx/>
                            <a:uFillTx/>
                            <a:latin typeface="Cambria Math"/>
                            <a:cs typeface="+mn-cs"/>
                          </a:rPr>
                          <m:t>𝑦</m:t>
                        </m:r>
                        <m:r>
                          <a:rPr kumimoji="0" lang="en-US" altLang="zh-CN" sz="1600" b="0" i="1" u="none" strike="noStrike" kern="1200" cap="none" spc="0" normalizeH="0" baseline="0" noProof="0">
                            <a:ln>
                              <a:noFill/>
                            </a:ln>
                            <a:solidFill>
                              <a:prstClr val="black"/>
                            </a:solidFill>
                            <a:effectLst/>
                            <a:uLnTx/>
                            <a:uFillTx/>
                            <a:latin typeface="Cambria Math"/>
                            <a:cs typeface="+mn-cs"/>
                          </a:rPr>
                          <m:t>)(∀</m:t>
                        </m:r>
                        <m:r>
                          <a:rPr kumimoji="0" lang="en-US" altLang="zh-CN" sz="1600" b="0" i="1" u="none" strike="noStrike" kern="1200" cap="none" spc="0" normalizeH="0" baseline="0" noProof="0">
                            <a:ln>
                              <a:noFill/>
                            </a:ln>
                            <a:solidFill>
                              <a:prstClr val="black"/>
                            </a:solidFill>
                            <a:effectLst/>
                            <a:uLnTx/>
                            <a:uFillTx/>
                            <a:latin typeface="Cambria Math"/>
                            <a:cs typeface="+mn-cs"/>
                          </a:rPr>
                          <m:t>𝑧</m:t>
                        </m:r>
                        <m:r>
                          <a:rPr kumimoji="0" lang="en-US" altLang="zh-CN" sz="1600" b="0" i="1" u="none" strike="noStrike" kern="1200" cap="none" spc="0" normalizeH="0" baseline="0" noProof="0">
                            <a:ln>
                              <a:noFill/>
                            </a:ln>
                            <a:solidFill>
                              <a:prstClr val="black"/>
                            </a:solidFill>
                            <a:effectLst/>
                            <a:uLnTx/>
                            <a:uFillTx/>
                            <a:latin typeface="Cambria Math"/>
                            <a:cs typeface="+mn-cs"/>
                          </a:rPr>
                          <m:t>)</m:t>
                        </m:r>
                        <m:d>
                          <m:dPr>
                            <m:ctrlPr>
                              <a:rPr kumimoji="0" lang="zh-CN"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ctrlPr>
                          </m:dPr>
                          <m:e>
                            <m:r>
                              <a:rPr kumimoji="0" lang="en-US" altLang="zh-CN" sz="1600" b="0" i="1" u="none" strike="noStrike" kern="1200" cap="none" spc="0" normalizeH="0" baseline="0" noProof="0">
                                <a:ln>
                                  <a:noFill/>
                                </a:ln>
                                <a:solidFill>
                                  <a:prstClr val="black"/>
                                </a:solidFill>
                                <a:effectLst/>
                                <a:uLnTx/>
                                <a:uFillTx/>
                                <a:latin typeface="Cambria Math"/>
                                <a:cs typeface="+mn-cs"/>
                              </a:rPr>
                              <m:t>𝑀𝑜𝑡h𝑒𝑟</m:t>
                            </m:r>
                            <m:d>
                              <m:dPr>
                                <m:ctrlPr>
                                  <a:rPr kumimoji="0" lang="zh-CN"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ctrlPr>
                              </m:dPr>
                              <m:e>
                                <m:r>
                                  <a:rPr kumimoji="0" lang="en-US" altLang="zh-CN" sz="1600" b="0" i="1" u="none" strike="noStrike" kern="1200" cap="none" spc="0" normalizeH="0" baseline="0" noProof="0">
                                    <a:ln>
                                      <a:noFill/>
                                    </a:ln>
                                    <a:solidFill>
                                      <a:prstClr val="black"/>
                                    </a:solidFill>
                                    <a:effectLst/>
                                    <a:uLnTx/>
                                    <a:uFillTx/>
                                    <a:latin typeface="Cambria Math"/>
                                    <a:cs typeface="+mn-cs"/>
                                  </a:rPr>
                                  <m:t>𝑧</m:t>
                                </m:r>
                                <m:r>
                                  <a:rPr kumimoji="0" lang="en-US" altLang="zh-CN" sz="1600" b="0" i="1" u="none" strike="noStrike" kern="1200" cap="none" spc="0" normalizeH="0" baseline="0" noProof="0">
                                    <a:ln>
                                      <a:noFill/>
                                    </a:ln>
                                    <a:solidFill>
                                      <a:prstClr val="black"/>
                                    </a:solidFill>
                                    <a:effectLst/>
                                    <a:uLnTx/>
                                    <a:uFillTx/>
                                    <a:latin typeface="Cambria Math"/>
                                    <a:cs typeface="+mn-cs"/>
                                  </a:rPr>
                                  <m:t>, </m:t>
                                </m:r>
                                <m:r>
                                  <a:rPr kumimoji="0" lang="en-US" altLang="zh-CN" sz="1600" b="0" i="1" u="none" strike="noStrike" kern="1200" cap="none" spc="0" normalizeH="0" baseline="0" noProof="0">
                                    <a:ln>
                                      <a:noFill/>
                                    </a:ln>
                                    <a:solidFill>
                                      <a:prstClr val="black"/>
                                    </a:solidFill>
                                    <a:effectLst/>
                                    <a:uLnTx/>
                                    <a:uFillTx/>
                                    <a:latin typeface="Cambria Math"/>
                                    <a:cs typeface="+mn-cs"/>
                                  </a:rPr>
                                  <m:t>𝑦</m:t>
                                </m:r>
                              </m:e>
                            </m:d>
                            <m:r>
                              <a:rPr kumimoji="0" lang="en-US" altLang="zh-CN" sz="1600" b="0" i="1" u="none" strike="noStrike" kern="1200" cap="none" spc="0" normalizeH="0" baseline="0" noProof="0">
                                <a:ln>
                                  <a:noFill/>
                                </a:ln>
                                <a:solidFill>
                                  <a:prstClr val="black"/>
                                </a:solidFill>
                                <a:effectLst/>
                                <a:uLnTx/>
                                <a:uFillTx/>
                                <a:latin typeface="Cambria Math"/>
                                <a:cs typeface="+mn-cs"/>
                              </a:rPr>
                              <m:t>∧</m:t>
                            </m:r>
                            <m:r>
                              <a:rPr kumimoji="0" lang="en-US" altLang="zh-CN" sz="1600" b="0" i="0" u="none" strike="noStrike" kern="1200" cap="none" spc="0" normalizeH="0" baseline="0" noProof="0">
                                <a:ln>
                                  <a:noFill/>
                                </a:ln>
                                <a:solidFill>
                                  <a:prstClr val="black"/>
                                </a:solidFill>
                                <a:effectLst/>
                                <a:uLnTx/>
                                <a:uFillTx/>
                                <a:latin typeface="Cambria Math"/>
                                <a:cs typeface="+mn-cs"/>
                              </a:rPr>
                              <m:t> </m:t>
                            </m:r>
                            <m:r>
                              <a:rPr kumimoji="0" lang="en-US" altLang="zh-CN" sz="1600" b="0" i="1" u="none" strike="noStrike" kern="1200" cap="none" spc="0" normalizeH="0" baseline="0" noProof="0">
                                <a:ln>
                                  <a:noFill/>
                                </a:ln>
                                <a:solidFill>
                                  <a:prstClr val="black"/>
                                </a:solidFill>
                                <a:effectLst/>
                                <a:uLnTx/>
                                <a:uFillTx/>
                                <a:latin typeface="Cambria Math"/>
                                <a:cs typeface="+mn-cs"/>
                              </a:rPr>
                              <m:t>𝐶𝑜𝑢𝑝𝑙𝑒</m:t>
                            </m:r>
                            <m:d>
                              <m:dPr>
                                <m:ctrlPr>
                                  <a:rPr kumimoji="0" lang="zh-CN"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ctrlPr>
                              </m:dPr>
                              <m:e>
                                <m:r>
                                  <a:rPr kumimoji="0" lang="en-US" altLang="zh-CN" sz="1600" b="0" i="1" u="none" strike="noStrike" kern="1200" cap="none" spc="0" normalizeH="0" baseline="0" noProof="0">
                                    <a:ln>
                                      <a:noFill/>
                                    </a:ln>
                                    <a:solidFill>
                                      <a:prstClr val="black"/>
                                    </a:solidFill>
                                    <a:effectLst/>
                                    <a:uLnTx/>
                                    <a:uFillTx/>
                                    <a:latin typeface="Cambria Math"/>
                                    <a:cs typeface="+mn-cs"/>
                                  </a:rPr>
                                  <m:t>𝑥</m:t>
                                </m:r>
                                <m:r>
                                  <a:rPr kumimoji="0" lang="en-US" altLang="zh-CN" sz="1600" b="0" i="1" u="none" strike="noStrike" kern="1200" cap="none" spc="0" normalizeH="0" baseline="0" noProof="0">
                                    <a:ln>
                                      <a:noFill/>
                                    </a:ln>
                                    <a:solidFill>
                                      <a:prstClr val="black"/>
                                    </a:solidFill>
                                    <a:effectLst/>
                                    <a:uLnTx/>
                                    <a:uFillTx/>
                                    <a:latin typeface="Cambria Math"/>
                                    <a:cs typeface="+mn-cs"/>
                                  </a:rPr>
                                  <m:t>,</m:t>
                                </m:r>
                                <m:r>
                                  <a:rPr kumimoji="0" lang="en-US" altLang="zh-CN" sz="1600" b="0" i="1" u="none" strike="noStrike" kern="1200" cap="none" spc="0" normalizeH="0" baseline="0" noProof="0">
                                    <a:ln>
                                      <a:noFill/>
                                    </a:ln>
                                    <a:solidFill>
                                      <a:prstClr val="black"/>
                                    </a:solidFill>
                                    <a:effectLst/>
                                    <a:uLnTx/>
                                    <a:uFillTx/>
                                    <a:latin typeface="Cambria Math"/>
                                    <a:cs typeface="+mn-cs"/>
                                  </a:rPr>
                                  <m:t>𝑧</m:t>
                                </m:r>
                              </m:e>
                            </m:d>
                            <m:r>
                              <a:rPr kumimoji="0" lang="en-US" altLang="zh-CN" sz="1600" b="0" i="1" u="none" strike="noStrike" kern="1200" cap="none" spc="0" normalizeH="0" baseline="0" noProof="0">
                                <a:ln>
                                  <a:noFill/>
                                </a:ln>
                                <a:solidFill>
                                  <a:prstClr val="black"/>
                                </a:solidFill>
                                <a:effectLst/>
                                <a:uLnTx/>
                                <a:uFillTx/>
                                <a:latin typeface="Cambria Math"/>
                                <a:cs typeface="+mn-cs"/>
                              </a:rPr>
                              <m:t>→</m:t>
                            </m:r>
                            <m:r>
                              <a:rPr kumimoji="0" lang="en-US" altLang="zh-CN" sz="1600" b="0" i="1" u="none" strike="noStrike" kern="1200" cap="none" spc="0" normalizeH="0" baseline="0" noProof="0">
                                <a:ln>
                                  <a:noFill/>
                                </a:ln>
                                <a:solidFill>
                                  <a:prstClr val="black"/>
                                </a:solidFill>
                                <a:effectLst/>
                                <a:uLnTx/>
                                <a:uFillTx/>
                                <a:latin typeface="Cambria Math"/>
                                <a:cs typeface="+mn-cs"/>
                              </a:rPr>
                              <m:t>𝐹𝑎𝑡h𝑒𝑟</m:t>
                            </m:r>
                            <m:d>
                              <m:dPr>
                                <m:ctrlPr>
                                  <a:rPr kumimoji="0" lang="zh-CN"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ctrlPr>
                              </m:dPr>
                              <m:e>
                                <m:r>
                                  <a:rPr kumimoji="0" lang="en-US" altLang="zh-CN" sz="1600" b="0" i="1" u="none" strike="noStrike" kern="1200" cap="none" spc="0" normalizeH="0" baseline="0" noProof="0">
                                    <a:ln>
                                      <a:noFill/>
                                    </a:ln>
                                    <a:solidFill>
                                      <a:prstClr val="black"/>
                                    </a:solidFill>
                                    <a:effectLst/>
                                    <a:uLnTx/>
                                    <a:uFillTx/>
                                    <a:latin typeface="Cambria Math"/>
                                    <a:cs typeface="+mn-cs"/>
                                  </a:rPr>
                                  <m:t>𝑥</m:t>
                                </m:r>
                                <m:r>
                                  <a:rPr kumimoji="0" lang="en-US" altLang="zh-CN" sz="1600" b="0" i="1" u="none" strike="noStrike" kern="1200" cap="none" spc="0" normalizeH="0" baseline="0" noProof="0">
                                    <a:ln>
                                      <a:noFill/>
                                    </a:ln>
                                    <a:solidFill>
                                      <a:prstClr val="black"/>
                                    </a:solidFill>
                                    <a:effectLst/>
                                    <a:uLnTx/>
                                    <a:uFillTx/>
                                    <a:latin typeface="Cambria Math"/>
                                    <a:cs typeface="+mn-cs"/>
                                  </a:rPr>
                                  <m:t>, </m:t>
                                </m:r>
                                <m:r>
                                  <a:rPr kumimoji="0" lang="en-US" altLang="zh-CN" sz="1600" b="0" i="1" u="none" strike="noStrike" kern="1200" cap="none" spc="0" normalizeH="0" baseline="0" noProof="0">
                                    <a:ln>
                                      <a:noFill/>
                                    </a:ln>
                                    <a:solidFill>
                                      <a:prstClr val="black"/>
                                    </a:solidFill>
                                    <a:effectLst/>
                                    <a:uLnTx/>
                                    <a:uFillTx/>
                                    <a:latin typeface="Cambria Math"/>
                                    <a:cs typeface="+mn-cs"/>
                                  </a:rPr>
                                  <m:t>𝑦</m:t>
                                </m:r>
                              </m:e>
                            </m:d>
                          </m:e>
                        </m:d>
                      </m:oMath>
                    </m:oMathPara>
                  </a14:m>
                  <a:endParaRPr kumimoji="0" lang="zh-CN" altLang="zh-CN" sz="16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mc:Choice>
          <mc:Fallback xmlns="">
            <p:sp>
              <p:nvSpPr>
                <p:cNvPr id="8" name="矩形 7">
                  <a:extLst>
                    <a:ext uri="{FF2B5EF4-FFF2-40B4-BE49-F238E27FC236}">
                      <a16:creationId xmlns:a16="http://schemas.microsoft.com/office/drawing/2014/main" id="{8F210880-4EE5-4E27-B7FF-41BF560C804F}"/>
                    </a:ext>
                  </a:extLst>
                </p:cNvPr>
                <p:cNvSpPr>
                  <a:spLocks noRot="1" noChangeAspect="1" noMove="1" noResize="1" noEditPoints="1" noAdjustHandles="1" noChangeArrowheads="1" noChangeShapeType="1" noTextEdit="1"/>
                </p:cNvSpPr>
                <p:nvPr/>
              </p:nvSpPr>
              <p:spPr>
                <a:xfrm>
                  <a:off x="2971800" y="2849016"/>
                  <a:ext cx="8827844" cy="370294"/>
                </a:xfrm>
                <a:prstGeom prst="rect">
                  <a:avLst/>
                </a:prstGeom>
                <a:blipFill>
                  <a:blip r:embed="rId5"/>
                  <a:stretch>
                    <a:fillRect b="-8333"/>
                  </a:stretch>
                </a:blipFill>
              </p:spPr>
              <p:txBody>
                <a:bodyPr/>
                <a:lstStyle/>
                <a:p>
                  <a:r>
                    <a:rPr lang="zh-CN" altLang="en-US">
                      <a:noFill/>
                    </a:rPr>
                    <a:t> </a:t>
                  </a:r>
                </a:p>
              </p:txBody>
            </p:sp>
          </mc:Fallback>
        </mc:AlternateContent>
        <p:cxnSp>
          <p:nvCxnSpPr>
            <p:cNvPr id="9" name="直接连接符 8">
              <a:extLst>
                <a:ext uri="{FF2B5EF4-FFF2-40B4-BE49-F238E27FC236}">
                  <a16:creationId xmlns:a16="http://schemas.microsoft.com/office/drawing/2014/main" id="{F179E719-4A29-42D1-8446-581A6D12DEDB}"/>
                </a:ext>
              </a:extLst>
            </p:cNvPr>
            <p:cNvCxnSpPr>
              <a:cxnSpLocks/>
            </p:cNvCxnSpPr>
            <p:nvPr/>
          </p:nvCxnSpPr>
          <p:spPr>
            <a:xfrm>
              <a:off x="8612610" y="3311029"/>
              <a:ext cx="1408813" cy="14714"/>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10" name="上箭头 4">
              <a:extLst>
                <a:ext uri="{FF2B5EF4-FFF2-40B4-BE49-F238E27FC236}">
                  <a16:creationId xmlns:a16="http://schemas.microsoft.com/office/drawing/2014/main" id="{6137AF53-803F-41EC-AEF1-6757CB395A8F}"/>
                </a:ext>
              </a:extLst>
            </p:cNvPr>
            <p:cNvSpPr/>
            <p:nvPr/>
          </p:nvSpPr>
          <p:spPr>
            <a:xfrm>
              <a:off x="9459335" y="3449643"/>
              <a:ext cx="272955" cy="336644"/>
            </a:xfrm>
            <a:prstGeom prst="upArrow">
              <a:avLst/>
            </a:prstGeom>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dirty="0">
                <a:ln>
                  <a:noFill/>
                </a:ln>
                <a:solidFill>
                  <a:prstClr val="black"/>
                </a:solidFill>
                <a:effectLst/>
                <a:uLnTx/>
                <a:uFillTx/>
                <a:latin typeface="Calibri"/>
                <a:ea typeface="黑体" pitchFamily="49" charset="-122"/>
                <a:cs typeface="+mn-cs"/>
              </a:endParaRPr>
            </a:p>
          </p:txBody>
        </p:sp>
        <p:cxnSp>
          <p:nvCxnSpPr>
            <p:cNvPr id="11" name="直接连接符 10">
              <a:extLst>
                <a:ext uri="{FF2B5EF4-FFF2-40B4-BE49-F238E27FC236}">
                  <a16:creationId xmlns:a16="http://schemas.microsoft.com/office/drawing/2014/main" id="{45CD1567-D3FB-40C4-A99A-0C38B0553285}"/>
                </a:ext>
              </a:extLst>
            </p:cNvPr>
            <p:cNvCxnSpPr>
              <a:cxnSpLocks/>
            </p:cNvCxnSpPr>
            <p:nvPr/>
          </p:nvCxnSpPr>
          <p:spPr>
            <a:xfrm>
              <a:off x="4853763" y="3298001"/>
              <a:ext cx="3554694"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12" name="上箭头 8">
              <a:extLst>
                <a:ext uri="{FF2B5EF4-FFF2-40B4-BE49-F238E27FC236}">
                  <a16:creationId xmlns:a16="http://schemas.microsoft.com/office/drawing/2014/main" id="{8ED8249F-C018-4575-89FB-A35E35985B1C}"/>
                </a:ext>
              </a:extLst>
            </p:cNvPr>
            <p:cNvSpPr/>
            <p:nvPr/>
          </p:nvSpPr>
          <p:spPr>
            <a:xfrm>
              <a:off x="6554519" y="3415515"/>
              <a:ext cx="272955" cy="336644"/>
            </a:xfrm>
            <a:prstGeom prst="upArrow">
              <a:avLst/>
            </a:prstGeom>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dirty="0">
                <a:ln>
                  <a:noFill/>
                </a:ln>
                <a:solidFill>
                  <a:prstClr val="black"/>
                </a:solidFill>
                <a:effectLst/>
                <a:uLnTx/>
                <a:uFillTx/>
                <a:latin typeface="Calibri"/>
                <a:ea typeface="黑体" pitchFamily="49" charset="-122"/>
                <a:cs typeface="+mn-cs"/>
              </a:endParaRPr>
            </a:p>
          </p:txBody>
        </p:sp>
        <p:sp>
          <p:nvSpPr>
            <p:cNvPr id="14" name="矩形 13">
              <a:extLst>
                <a:ext uri="{FF2B5EF4-FFF2-40B4-BE49-F238E27FC236}">
                  <a16:creationId xmlns:a16="http://schemas.microsoft.com/office/drawing/2014/main" id="{2BAAFAAE-B93A-4ED4-A75C-8183F20E1E50}"/>
                </a:ext>
              </a:extLst>
            </p:cNvPr>
            <p:cNvSpPr/>
            <p:nvPr/>
          </p:nvSpPr>
          <p:spPr>
            <a:xfrm>
              <a:off x="8543360" y="3827973"/>
              <a:ext cx="1931711" cy="58477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目标谓词</a:t>
              </a:r>
              <a:endParaRPr kumimoji="0" lang="en-US" altLang="zh-CN" sz="16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a:t>
              </a:r>
              <a:r>
                <a:rPr kumimoji="0" lang="zh-CN" altLang="en-US" sz="16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已知</a:t>
              </a:r>
              <a:r>
                <a:rPr kumimoji="0" lang="en-US" altLang="zh-CN" sz="16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a:t>
              </a:r>
              <a:endParaRPr kumimoji="0" lang="zh-CN" altLang="en-US" sz="16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p:txBody>
        </p:sp>
        <p:sp>
          <p:nvSpPr>
            <p:cNvPr id="15" name="矩形 14">
              <a:extLst>
                <a:ext uri="{FF2B5EF4-FFF2-40B4-BE49-F238E27FC236}">
                  <a16:creationId xmlns:a16="http://schemas.microsoft.com/office/drawing/2014/main" id="{E8F1781C-0F47-468D-B63D-60677D1A55D0}"/>
                </a:ext>
              </a:extLst>
            </p:cNvPr>
            <p:cNvSpPr/>
            <p:nvPr/>
          </p:nvSpPr>
          <p:spPr>
            <a:xfrm>
              <a:off x="5492078" y="3749948"/>
              <a:ext cx="2271207" cy="58477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前提约束谓词</a:t>
              </a:r>
              <a:endParaRPr kumimoji="0" lang="en-US" altLang="zh-CN" sz="16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a:t>
              </a:r>
              <a:r>
                <a:rPr kumimoji="0" lang="zh-CN" altLang="en-US" sz="16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学习得到</a:t>
              </a:r>
              <a:r>
                <a:rPr kumimoji="0" lang="en-US" altLang="zh-CN" sz="16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a:t>
              </a:r>
              <a:endParaRPr kumimoji="0" lang="zh-CN" altLang="en-US" sz="16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p:txBody>
        </p:sp>
      </p:grpSp>
      <p:sp>
        <p:nvSpPr>
          <p:cNvPr id="17" name="流程图: 顺序访问存储器 16">
            <a:extLst>
              <a:ext uri="{FF2B5EF4-FFF2-40B4-BE49-F238E27FC236}">
                <a16:creationId xmlns:a16="http://schemas.microsoft.com/office/drawing/2014/main" id="{D1BFC610-6617-42E8-86BA-7E1CC8EA955E}"/>
              </a:ext>
            </a:extLst>
          </p:cNvPr>
          <p:cNvSpPr/>
          <p:nvPr/>
        </p:nvSpPr>
        <p:spPr>
          <a:xfrm>
            <a:off x="161804" y="4809682"/>
            <a:ext cx="2666457" cy="749844"/>
          </a:xfrm>
          <a:prstGeom prst="flowChartMagneticTape">
            <a:avLst/>
          </a:prstGeom>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solidFill>
                <a:effectLst/>
                <a:uLnTx/>
                <a:uFillTx/>
                <a:latin typeface="Calibri"/>
                <a:ea typeface="黑体" pitchFamily="49" charset="-122"/>
                <a:cs typeface="+mn-cs"/>
              </a:rPr>
              <a:t>哪些谓词可以作为前提约束谓词呢？</a:t>
            </a:r>
          </a:p>
        </p:txBody>
      </p:sp>
      <mc:AlternateContent xmlns:mc="http://schemas.openxmlformats.org/markup-compatibility/2006" xmlns:a14="http://schemas.microsoft.com/office/drawing/2010/main">
        <mc:Choice Requires="a14">
          <p:sp>
            <p:nvSpPr>
              <p:cNvPr id="18" name="矩形 17">
                <a:extLst>
                  <a:ext uri="{FF2B5EF4-FFF2-40B4-BE49-F238E27FC236}">
                    <a16:creationId xmlns:a16="http://schemas.microsoft.com/office/drawing/2014/main" id="{D1AFB39F-4710-431B-B0A6-237EE7AFF61C}"/>
                  </a:ext>
                </a:extLst>
              </p:cNvPr>
              <p:cNvSpPr/>
              <p:nvPr/>
            </p:nvSpPr>
            <p:spPr>
              <a:xfrm>
                <a:off x="2881424" y="4583571"/>
                <a:ext cx="9125492" cy="1384225"/>
              </a:xfrm>
              <a:prstGeom prst="rect">
                <a:avLst/>
              </a:prstGeom>
              <a:ln>
                <a:solidFill>
                  <a:srgbClr val="C00000"/>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FOIL</a:t>
                </a:r>
                <a:r>
                  <a:rPr kumimoji="0" lang="zh-CN"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信息增益值计算方法如下：</a:t>
                </a: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CN" sz="1600" b="0" i="1" u="none" strike="noStrike" kern="1200" cap="none" spc="0" normalizeH="0" baseline="0" noProof="0">
                          <a:ln>
                            <a:noFill/>
                          </a:ln>
                          <a:solidFill>
                            <a:prstClr val="black"/>
                          </a:solidFill>
                          <a:effectLst/>
                          <a:uLnTx/>
                          <a:uFillTx/>
                          <a:latin typeface="Cambria Math"/>
                          <a:cs typeface="+mn-cs"/>
                        </a:rPr>
                        <m:t>𝐹𝑂𝐼𝐿</m:t>
                      </m:r>
                      <m:r>
                        <a:rPr kumimoji="0" lang="en-US" altLang="zh-CN" sz="1600" b="0" i="1" u="none" strike="noStrike" kern="1200" cap="none" spc="0" normalizeH="0" baseline="0" noProof="0">
                          <a:ln>
                            <a:noFill/>
                          </a:ln>
                          <a:solidFill>
                            <a:prstClr val="black"/>
                          </a:solidFill>
                          <a:effectLst/>
                          <a:uLnTx/>
                          <a:uFillTx/>
                          <a:latin typeface="Cambria Math"/>
                          <a:cs typeface="+mn-cs"/>
                        </a:rPr>
                        <m:t>_</m:t>
                      </m:r>
                      <m:r>
                        <a:rPr kumimoji="0" lang="en-US" altLang="zh-CN" sz="1600" b="0" i="1" u="none" strike="noStrike" kern="1200" cap="none" spc="0" normalizeH="0" baseline="0" noProof="0">
                          <a:ln>
                            <a:noFill/>
                          </a:ln>
                          <a:solidFill>
                            <a:prstClr val="black"/>
                          </a:solidFill>
                          <a:effectLst/>
                          <a:uLnTx/>
                          <a:uFillTx/>
                          <a:latin typeface="Cambria Math"/>
                          <a:cs typeface="+mn-cs"/>
                        </a:rPr>
                        <m:t>𝐺𝑎𝑖𝑛</m:t>
                      </m:r>
                      <m:r>
                        <a:rPr kumimoji="0" lang="en-US" altLang="zh-CN" sz="1600" b="0" i="1" u="none" strike="noStrike" kern="1200" cap="none" spc="0" normalizeH="0" baseline="0" noProof="0">
                          <a:ln>
                            <a:noFill/>
                          </a:ln>
                          <a:solidFill>
                            <a:prstClr val="black"/>
                          </a:solidFill>
                          <a:effectLst/>
                          <a:uLnTx/>
                          <a:uFillTx/>
                          <a:latin typeface="Cambria Math"/>
                          <a:cs typeface="+mn-cs"/>
                        </a:rPr>
                        <m:t>=</m:t>
                      </m:r>
                      <m:acc>
                        <m:accPr>
                          <m:chr m:val="̂"/>
                          <m:ctrlPr>
                            <a:rPr kumimoji="0" lang="zh-CN"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ctrlPr>
                        </m:accPr>
                        <m:e>
                          <m:sSub>
                            <m:sSubPr>
                              <m:ctrlPr>
                                <a:rPr kumimoji="0" lang="zh-CN"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CN" sz="1600" b="0" i="1" u="none" strike="noStrike" kern="1200" cap="none" spc="0" normalizeH="0" baseline="0" noProof="0">
                                  <a:ln>
                                    <a:noFill/>
                                  </a:ln>
                                  <a:solidFill>
                                    <a:prstClr val="black"/>
                                  </a:solidFill>
                                  <a:effectLst/>
                                  <a:uLnTx/>
                                  <a:uFillTx/>
                                  <a:latin typeface="Cambria Math"/>
                                  <a:cs typeface="+mn-cs"/>
                                </a:rPr>
                                <m:t>𝑚</m:t>
                              </m:r>
                            </m:e>
                            <m:sub>
                              <m:r>
                                <a:rPr kumimoji="0" lang="en-US" altLang="zh-CN" sz="1600" b="0" i="1" u="none" strike="noStrike" kern="1200" cap="none" spc="0" normalizeH="0" baseline="0" noProof="0">
                                  <a:ln>
                                    <a:noFill/>
                                  </a:ln>
                                  <a:solidFill>
                                    <a:prstClr val="black"/>
                                  </a:solidFill>
                                  <a:effectLst/>
                                  <a:uLnTx/>
                                  <a:uFillTx/>
                                  <a:latin typeface="Cambria Math"/>
                                  <a:cs typeface="+mn-cs"/>
                                </a:rPr>
                                <m:t>+</m:t>
                              </m:r>
                            </m:sub>
                          </m:sSub>
                        </m:e>
                      </m:acc>
                      <m:r>
                        <a:rPr kumimoji="0" lang="en-US" altLang="zh-CN" sz="1600" b="0" i="1" u="none" strike="noStrike" kern="1200" cap="none" spc="0" normalizeH="0" baseline="0" noProof="0">
                          <a:ln>
                            <a:noFill/>
                          </a:ln>
                          <a:solidFill>
                            <a:prstClr val="black"/>
                          </a:solidFill>
                          <a:effectLst/>
                          <a:uLnTx/>
                          <a:uFillTx/>
                          <a:latin typeface="Cambria Math"/>
                          <a:cs typeface="+mn-cs"/>
                        </a:rPr>
                        <m:t>⋅</m:t>
                      </m:r>
                      <m:d>
                        <m:dPr>
                          <m:ctrlPr>
                            <a:rPr kumimoji="0" lang="zh-CN"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ctrlPr>
                        </m:dPr>
                        <m:e>
                          <m:func>
                            <m:funcPr>
                              <m:ctrlPr>
                                <a:rPr kumimoji="0" lang="zh-CN"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ctrlPr>
                            </m:funcPr>
                            <m:fName>
                              <m:sSub>
                                <m:sSubPr>
                                  <m:ctrlPr>
                                    <a:rPr kumimoji="0" lang="zh-CN"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m:rPr>
                                      <m:sty m:val="p"/>
                                    </m:rPr>
                                    <a:rPr kumimoji="0" lang="en-US" altLang="zh-CN" sz="1600" b="0" i="0" u="none" strike="noStrike" kern="1200" cap="none" spc="0" normalizeH="0" baseline="0" noProof="0">
                                      <a:ln>
                                        <a:noFill/>
                                      </a:ln>
                                      <a:solidFill>
                                        <a:prstClr val="black"/>
                                      </a:solidFill>
                                      <a:effectLst/>
                                      <a:uLnTx/>
                                      <a:uFillTx/>
                                      <a:latin typeface="Cambria Math"/>
                                      <a:cs typeface="+mn-cs"/>
                                    </a:rPr>
                                    <m:t>log</m:t>
                                  </m:r>
                                </m:e>
                                <m:sub>
                                  <m:r>
                                    <a:rPr kumimoji="0" lang="en-US" altLang="zh-CN" sz="1600" b="0" i="1" u="none" strike="noStrike" kern="1200" cap="none" spc="0" normalizeH="0" baseline="0" noProof="0">
                                      <a:ln>
                                        <a:noFill/>
                                      </a:ln>
                                      <a:solidFill>
                                        <a:prstClr val="black"/>
                                      </a:solidFill>
                                      <a:effectLst/>
                                      <a:uLnTx/>
                                      <a:uFillTx/>
                                      <a:latin typeface="Cambria Math"/>
                                      <a:cs typeface="+mn-cs"/>
                                    </a:rPr>
                                    <m:t>2</m:t>
                                  </m:r>
                                </m:sub>
                              </m:sSub>
                            </m:fName>
                            <m:e>
                              <m:f>
                                <m:fPr>
                                  <m:ctrlPr>
                                    <a:rPr kumimoji="0" lang="zh-CN"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ctrlPr>
                                </m:fPr>
                                <m:num>
                                  <m:acc>
                                    <m:accPr>
                                      <m:chr m:val="̂"/>
                                      <m:ctrlPr>
                                        <a:rPr kumimoji="0" lang="zh-CN"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ctrlPr>
                                    </m:accPr>
                                    <m:e>
                                      <m:sSub>
                                        <m:sSubPr>
                                          <m:ctrlPr>
                                            <a:rPr kumimoji="0" lang="zh-CN"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CN" sz="1600" b="0" i="1" u="none" strike="noStrike" kern="1200" cap="none" spc="0" normalizeH="0" baseline="0" noProof="0">
                                              <a:ln>
                                                <a:noFill/>
                                              </a:ln>
                                              <a:solidFill>
                                                <a:prstClr val="black"/>
                                              </a:solidFill>
                                              <a:effectLst/>
                                              <a:uLnTx/>
                                              <a:uFillTx/>
                                              <a:latin typeface="Cambria Math"/>
                                              <a:cs typeface="+mn-cs"/>
                                            </a:rPr>
                                            <m:t>𝑚</m:t>
                                          </m:r>
                                        </m:e>
                                        <m:sub>
                                          <m:r>
                                            <a:rPr kumimoji="0" lang="en-US" altLang="zh-CN" sz="1600" b="0" i="1" u="none" strike="noStrike" kern="1200" cap="none" spc="0" normalizeH="0" baseline="0" noProof="0">
                                              <a:ln>
                                                <a:noFill/>
                                              </a:ln>
                                              <a:solidFill>
                                                <a:prstClr val="black"/>
                                              </a:solidFill>
                                              <a:effectLst/>
                                              <a:uLnTx/>
                                              <a:uFillTx/>
                                              <a:latin typeface="Cambria Math"/>
                                              <a:cs typeface="+mn-cs"/>
                                            </a:rPr>
                                            <m:t>+</m:t>
                                          </m:r>
                                        </m:sub>
                                      </m:sSub>
                                    </m:e>
                                  </m:acc>
                                </m:num>
                                <m:den>
                                  <m:acc>
                                    <m:accPr>
                                      <m:chr m:val="̂"/>
                                      <m:ctrlPr>
                                        <a:rPr kumimoji="0" lang="zh-CN"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ctrlPr>
                                    </m:accPr>
                                    <m:e>
                                      <m:sSub>
                                        <m:sSubPr>
                                          <m:ctrlPr>
                                            <a:rPr kumimoji="0" lang="zh-CN"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CN" sz="1600" b="0" i="1" u="none" strike="noStrike" kern="1200" cap="none" spc="0" normalizeH="0" baseline="0" noProof="0">
                                              <a:ln>
                                                <a:noFill/>
                                              </a:ln>
                                              <a:solidFill>
                                                <a:prstClr val="black"/>
                                              </a:solidFill>
                                              <a:effectLst/>
                                              <a:uLnTx/>
                                              <a:uFillTx/>
                                              <a:latin typeface="Cambria Math"/>
                                              <a:cs typeface="+mn-cs"/>
                                            </a:rPr>
                                            <m:t>𝑚</m:t>
                                          </m:r>
                                        </m:e>
                                        <m:sub>
                                          <m:r>
                                            <a:rPr kumimoji="0" lang="en-US" altLang="zh-CN" sz="1600" b="0" i="1" u="none" strike="noStrike" kern="1200" cap="none" spc="0" normalizeH="0" baseline="0" noProof="0">
                                              <a:ln>
                                                <a:noFill/>
                                              </a:ln>
                                              <a:solidFill>
                                                <a:prstClr val="black"/>
                                              </a:solidFill>
                                              <a:effectLst/>
                                              <a:uLnTx/>
                                              <a:uFillTx/>
                                              <a:latin typeface="Cambria Math"/>
                                              <a:cs typeface="+mn-cs"/>
                                            </a:rPr>
                                            <m:t>+</m:t>
                                          </m:r>
                                        </m:sub>
                                      </m:sSub>
                                    </m:e>
                                  </m:acc>
                                  <m:r>
                                    <a:rPr kumimoji="0" lang="en-US" altLang="zh-CN" sz="1600" b="0" i="1" u="none" strike="noStrike" kern="1200" cap="none" spc="0" normalizeH="0" baseline="0" noProof="0">
                                      <a:ln>
                                        <a:noFill/>
                                      </a:ln>
                                      <a:solidFill>
                                        <a:prstClr val="black"/>
                                      </a:solidFill>
                                      <a:effectLst/>
                                      <a:uLnTx/>
                                      <a:uFillTx/>
                                      <a:latin typeface="Cambria Math"/>
                                      <a:cs typeface="+mn-cs"/>
                                    </a:rPr>
                                    <m:t>+</m:t>
                                  </m:r>
                                  <m:acc>
                                    <m:accPr>
                                      <m:chr m:val="̂"/>
                                      <m:ctrlPr>
                                        <a:rPr kumimoji="0" lang="zh-CN"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ctrlPr>
                                    </m:accPr>
                                    <m:e>
                                      <m:sSub>
                                        <m:sSubPr>
                                          <m:ctrlPr>
                                            <a:rPr kumimoji="0" lang="zh-CN"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CN" sz="1600" b="0" i="1" u="none" strike="noStrike" kern="1200" cap="none" spc="0" normalizeH="0" baseline="0" noProof="0">
                                              <a:ln>
                                                <a:noFill/>
                                              </a:ln>
                                              <a:solidFill>
                                                <a:prstClr val="black"/>
                                              </a:solidFill>
                                              <a:effectLst/>
                                              <a:uLnTx/>
                                              <a:uFillTx/>
                                              <a:latin typeface="Cambria Math"/>
                                              <a:cs typeface="+mn-cs"/>
                                            </a:rPr>
                                            <m:t>𝑚</m:t>
                                          </m:r>
                                        </m:e>
                                        <m:sub>
                                          <m:r>
                                            <a:rPr kumimoji="0" lang="en-US" altLang="zh-CN" sz="1600" b="0" i="1" u="none" strike="noStrike" kern="1200" cap="none" spc="0" normalizeH="0" baseline="0" noProof="0">
                                              <a:ln>
                                                <a:noFill/>
                                              </a:ln>
                                              <a:solidFill>
                                                <a:prstClr val="black"/>
                                              </a:solidFill>
                                              <a:effectLst/>
                                              <a:uLnTx/>
                                              <a:uFillTx/>
                                              <a:latin typeface="Cambria Math"/>
                                              <a:cs typeface="+mn-cs"/>
                                            </a:rPr>
                                            <m:t>−</m:t>
                                          </m:r>
                                        </m:sub>
                                      </m:sSub>
                                    </m:e>
                                  </m:acc>
                                </m:den>
                              </m:f>
                            </m:e>
                          </m:func>
                          <m:r>
                            <a:rPr kumimoji="0" lang="en-US" altLang="zh-CN" sz="1600" b="0" i="1" u="none" strike="noStrike" kern="1200" cap="none" spc="0" normalizeH="0" baseline="0" noProof="0">
                              <a:ln>
                                <a:noFill/>
                              </a:ln>
                              <a:solidFill>
                                <a:prstClr val="black"/>
                              </a:solidFill>
                              <a:effectLst/>
                              <a:uLnTx/>
                              <a:uFillTx/>
                              <a:latin typeface="Cambria Math"/>
                              <a:cs typeface="+mn-cs"/>
                            </a:rPr>
                            <m:t>−</m:t>
                          </m:r>
                          <m:func>
                            <m:funcPr>
                              <m:ctrlPr>
                                <a:rPr kumimoji="0" lang="zh-CN"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ctrlPr>
                            </m:funcPr>
                            <m:fName>
                              <m:sSub>
                                <m:sSubPr>
                                  <m:ctrlPr>
                                    <a:rPr kumimoji="0" lang="zh-CN"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m:rPr>
                                      <m:sty m:val="p"/>
                                    </m:rPr>
                                    <a:rPr kumimoji="0" lang="en-US" altLang="zh-CN" sz="1600" b="0" i="0" u="none" strike="noStrike" kern="1200" cap="none" spc="0" normalizeH="0" baseline="0" noProof="0">
                                      <a:ln>
                                        <a:noFill/>
                                      </a:ln>
                                      <a:solidFill>
                                        <a:prstClr val="black"/>
                                      </a:solidFill>
                                      <a:effectLst/>
                                      <a:uLnTx/>
                                      <a:uFillTx/>
                                      <a:latin typeface="Cambria Math"/>
                                      <a:cs typeface="+mn-cs"/>
                                    </a:rPr>
                                    <m:t>log</m:t>
                                  </m:r>
                                </m:e>
                                <m:sub>
                                  <m:r>
                                    <a:rPr kumimoji="0" lang="en-US" altLang="zh-CN" sz="1600" b="0" i="1" u="none" strike="noStrike" kern="1200" cap="none" spc="0" normalizeH="0" baseline="0" noProof="0">
                                      <a:ln>
                                        <a:noFill/>
                                      </a:ln>
                                      <a:solidFill>
                                        <a:prstClr val="black"/>
                                      </a:solidFill>
                                      <a:effectLst/>
                                      <a:uLnTx/>
                                      <a:uFillTx/>
                                      <a:latin typeface="Cambria Math"/>
                                      <a:cs typeface="+mn-cs"/>
                                    </a:rPr>
                                    <m:t>2</m:t>
                                  </m:r>
                                </m:sub>
                              </m:sSub>
                            </m:fName>
                            <m:e>
                              <m:f>
                                <m:fPr>
                                  <m:ctrlPr>
                                    <a:rPr kumimoji="0" lang="zh-CN"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ctrlPr>
                                </m:fPr>
                                <m:num>
                                  <m:sSub>
                                    <m:sSubPr>
                                      <m:ctrlPr>
                                        <a:rPr kumimoji="0" lang="zh-CN"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CN" sz="1600" b="0" i="1" u="none" strike="noStrike" kern="1200" cap="none" spc="0" normalizeH="0" baseline="0" noProof="0">
                                          <a:ln>
                                            <a:noFill/>
                                          </a:ln>
                                          <a:solidFill>
                                            <a:prstClr val="black"/>
                                          </a:solidFill>
                                          <a:effectLst/>
                                          <a:uLnTx/>
                                          <a:uFillTx/>
                                          <a:latin typeface="Cambria Math"/>
                                          <a:cs typeface="+mn-cs"/>
                                        </a:rPr>
                                        <m:t>𝑚</m:t>
                                      </m:r>
                                    </m:e>
                                    <m:sub>
                                      <m:r>
                                        <a:rPr kumimoji="0" lang="en-US" altLang="zh-CN" sz="1600" b="0" i="1" u="none" strike="noStrike" kern="1200" cap="none" spc="0" normalizeH="0" baseline="0" noProof="0">
                                          <a:ln>
                                            <a:noFill/>
                                          </a:ln>
                                          <a:solidFill>
                                            <a:prstClr val="black"/>
                                          </a:solidFill>
                                          <a:effectLst/>
                                          <a:uLnTx/>
                                          <a:uFillTx/>
                                          <a:latin typeface="Cambria Math"/>
                                          <a:cs typeface="+mn-cs"/>
                                        </a:rPr>
                                        <m:t>+</m:t>
                                      </m:r>
                                    </m:sub>
                                  </m:sSub>
                                </m:num>
                                <m:den>
                                  <m:sSub>
                                    <m:sSubPr>
                                      <m:ctrlPr>
                                        <a:rPr kumimoji="0" lang="zh-CN"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CN" sz="1600" b="0" i="1" u="none" strike="noStrike" kern="1200" cap="none" spc="0" normalizeH="0" baseline="0" noProof="0">
                                          <a:ln>
                                            <a:noFill/>
                                          </a:ln>
                                          <a:solidFill>
                                            <a:prstClr val="black"/>
                                          </a:solidFill>
                                          <a:effectLst/>
                                          <a:uLnTx/>
                                          <a:uFillTx/>
                                          <a:latin typeface="Cambria Math"/>
                                          <a:cs typeface="+mn-cs"/>
                                        </a:rPr>
                                        <m:t>𝑚</m:t>
                                      </m:r>
                                    </m:e>
                                    <m:sub>
                                      <m:r>
                                        <a:rPr kumimoji="0" lang="en-US" altLang="zh-CN" sz="1600" b="0" i="1" u="none" strike="noStrike" kern="1200" cap="none" spc="0" normalizeH="0" baseline="0" noProof="0">
                                          <a:ln>
                                            <a:noFill/>
                                          </a:ln>
                                          <a:solidFill>
                                            <a:prstClr val="black"/>
                                          </a:solidFill>
                                          <a:effectLst/>
                                          <a:uLnTx/>
                                          <a:uFillTx/>
                                          <a:latin typeface="Cambria Math"/>
                                          <a:cs typeface="+mn-cs"/>
                                        </a:rPr>
                                        <m:t>+</m:t>
                                      </m:r>
                                    </m:sub>
                                  </m:sSub>
                                  <m:r>
                                    <a:rPr kumimoji="0" lang="en-US" altLang="zh-CN" sz="1600" b="0" i="1" u="none" strike="noStrike" kern="1200" cap="none" spc="0" normalizeH="0" baseline="0" noProof="0">
                                      <a:ln>
                                        <a:noFill/>
                                      </a:ln>
                                      <a:solidFill>
                                        <a:prstClr val="black"/>
                                      </a:solidFill>
                                      <a:effectLst/>
                                      <a:uLnTx/>
                                      <a:uFillTx/>
                                      <a:latin typeface="Cambria Math"/>
                                      <a:cs typeface="+mn-cs"/>
                                    </a:rPr>
                                    <m:t>+</m:t>
                                  </m:r>
                                  <m:sSub>
                                    <m:sSubPr>
                                      <m:ctrlPr>
                                        <a:rPr kumimoji="0" lang="zh-CN"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CN" sz="1600" b="0" i="1" u="none" strike="noStrike" kern="1200" cap="none" spc="0" normalizeH="0" baseline="0" noProof="0">
                                          <a:ln>
                                            <a:noFill/>
                                          </a:ln>
                                          <a:solidFill>
                                            <a:prstClr val="black"/>
                                          </a:solidFill>
                                          <a:effectLst/>
                                          <a:uLnTx/>
                                          <a:uFillTx/>
                                          <a:latin typeface="Cambria Math"/>
                                          <a:cs typeface="+mn-cs"/>
                                        </a:rPr>
                                        <m:t>𝑚</m:t>
                                      </m:r>
                                    </m:e>
                                    <m:sub>
                                      <m:r>
                                        <a:rPr kumimoji="0" lang="en-US" altLang="zh-CN" sz="1600" b="0" i="1" u="none" strike="noStrike" kern="1200" cap="none" spc="0" normalizeH="0" baseline="0" noProof="0">
                                          <a:ln>
                                            <a:noFill/>
                                          </a:ln>
                                          <a:solidFill>
                                            <a:prstClr val="black"/>
                                          </a:solidFill>
                                          <a:effectLst/>
                                          <a:uLnTx/>
                                          <a:uFillTx/>
                                          <a:latin typeface="Cambria Math"/>
                                          <a:cs typeface="+mn-cs"/>
                                        </a:rPr>
                                        <m:t>−</m:t>
                                      </m:r>
                                    </m:sub>
                                  </m:sSub>
                                </m:den>
                              </m:f>
                            </m:e>
                          </m:func>
                        </m:e>
                      </m:d>
                    </m:oMath>
                  </m:oMathPara>
                </a14:m>
                <a:endParaRPr kumimoji="0" lang="zh-CN"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zh-CN"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其中，</a:t>
                </a:r>
                <a14:m>
                  <m:oMath xmlns:m="http://schemas.openxmlformats.org/officeDocument/2006/math">
                    <m:acc>
                      <m:accPr>
                        <m:chr m:val="̂"/>
                        <m:ctrlPr>
                          <a:rPr kumimoji="0" lang="zh-CN"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ctrlPr>
                      </m:accPr>
                      <m:e>
                        <m:sSub>
                          <m:sSubPr>
                            <m:ctrlPr>
                              <a:rPr kumimoji="0" lang="zh-CN"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CN" sz="1600" b="0" i="1" u="none" strike="noStrike" kern="1200" cap="none" spc="0" normalizeH="0" baseline="0" noProof="0">
                                <a:ln>
                                  <a:noFill/>
                                </a:ln>
                                <a:solidFill>
                                  <a:prstClr val="black"/>
                                </a:solidFill>
                                <a:effectLst/>
                                <a:uLnTx/>
                                <a:uFillTx/>
                                <a:latin typeface="Cambria Math"/>
                                <a:cs typeface="+mn-cs"/>
                              </a:rPr>
                              <m:t>𝑚</m:t>
                            </m:r>
                          </m:e>
                          <m:sub>
                            <m:r>
                              <a:rPr kumimoji="0" lang="en-US" altLang="zh-CN" sz="1600" b="0" i="1" u="none" strike="noStrike" kern="1200" cap="none" spc="0" normalizeH="0" baseline="0" noProof="0">
                                <a:ln>
                                  <a:noFill/>
                                </a:ln>
                                <a:solidFill>
                                  <a:prstClr val="black"/>
                                </a:solidFill>
                                <a:effectLst/>
                                <a:uLnTx/>
                                <a:uFillTx/>
                                <a:latin typeface="Cambria Math"/>
                                <a:cs typeface="+mn-cs"/>
                              </a:rPr>
                              <m:t>+</m:t>
                            </m:r>
                          </m:sub>
                        </m:sSub>
                      </m:e>
                    </m:acc>
                  </m:oMath>
                </a14:m>
                <a:r>
                  <a:rPr kumimoji="0" lang="zh-CN"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和</a:t>
                </a:r>
                <a14:m>
                  <m:oMath xmlns:m="http://schemas.openxmlformats.org/officeDocument/2006/math">
                    <m:acc>
                      <m:accPr>
                        <m:chr m:val="̂"/>
                        <m:ctrlPr>
                          <a:rPr kumimoji="0" lang="zh-CN"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ctrlPr>
                      </m:accPr>
                      <m:e>
                        <m:sSub>
                          <m:sSubPr>
                            <m:ctrlPr>
                              <a:rPr kumimoji="0" lang="zh-CN"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CN" sz="1600" b="0" i="1" u="none" strike="noStrike" kern="1200" cap="none" spc="0" normalizeH="0" baseline="0" noProof="0">
                                <a:ln>
                                  <a:noFill/>
                                </a:ln>
                                <a:solidFill>
                                  <a:prstClr val="black"/>
                                </a:solidFill>
                                <a:effectLst/>
                                <a:uLnTx/>
                                <a:uFillTx/>
                                <a:latin typeface="Cambria Math"/>
                                <a:cs typeface="+mn-cs"/>
                              </a:rPr>
                              <m:t>𝑚</m:t>
                            </m:r>
                          </m:e>
                          <m:sub>
                            <m:r>
                              <a:rPr kumimoji="0" lang="zh-CN" altLang="en-US" sz="1600" b="0" i="1" u="none" strike="noStrike" kern="1200" cap="none" spc="0" normalizeH="0" baseline="0" noProof="0">
                                <a:ln>
                                  <a:noFill/>
                                </a:ln>
                                <a:solidFill>
                                  <a:prstClr val="black"/>
                                </a:solidFill>
                                <a:effectLst/>
                                <a:uLnTx/>
                                <a:uFillTx/>
                                <a:latin typeface="Cambria Math"/>
                                <a:cs typeface="+mn-cs"/>
                              </a:rPr>
                              <m:t>−</m:t>
                            </m:r>
                          </m:sub>
                        </m:sSub>
                      </m:e>
                    </m:acc>
                  </m:oMath>
                </a14:m>
                <a:r>
                  <a:rPr kumimoji="0" lang="zh-CN"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是增加前提约束谓词后所得新推理规则覆盖的正例和反例的数量，</a:t>
                </a:r>
                <a14:m>
                  <m:oMath xmlns:m="http://schemas.openxmlformats.org/officeDocument/2006/math">
                    <m:sSub>
                      <m:sSubPr>
                        <m:ctrlPr>
                          <a:rPr kumimoji="0" lang="zh-CN"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CN" sz="1600" b="0" i="1" u="none" strike="noStrike" kern="1200" cap="none" spc="0" normalizeH="0" baseline="0" noProof="0">
                            <a:ln>
                              <a:noFill/>
                            </a:ln>
                            <a:solidFill>
                              <a:prstClr val="black"/>
                            </a:solidFill>
                            <a:effectLst/>
                            <a:uLnTx/>
                            <a:uFillTx/>
                            <a:latin typeface="Cambria Math"/>
                            <a:cs typeface="+mn-cs"/>
                          </a:rPr>
                          <m:t>𝑚</m:t>
                        </m:r>
                      </m:e>
                      <m:sub>
                        <m:r>
                          <a:rPr kumimoji="0" lang="en-US" altLang="zh-CN" sz="1600" b="0" i="1" u="none" strike="noStrike" kern="1200" cap="none" spc="0" normalizeH="0" baseline="0" noProof="0">
                            <a:ln>
                              <a:noFill/>
                            </a:ln>
                            <a:solidFill>
                              <a:prstClr val="black"/>
                            </a:solidFill>
                            <a:effectLst/>
                            <a:uLnTx/>
                            <a:uFillTx/>
                            <a:latin typeface="Cambria Math"/>
                            <a:cs typeface="+mn-cs"/>
                          </a:rPr>
                          <m:t>+</m:t>
                        </m:r>
                      </m:sub>
                    </m:sSub>
                  </m:oMath>
                </a14:m>
                <a:r>
                  <a:rPr kumimoji="0" lang="zh-CN"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和</a:t>
                </a:r>
                <a14:m>
                  <m:oMath xmlns:m="http://schemas.openxmlformats.org/officeDocument/2006/math">
                    <m:sSub>
                      <m:sSubPr>
                        <m:ctrlPr>
                          <a:rPr kumimoji="0" lang="zh-CN"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CN" sz="1600" b="0" i="1" u="none" strike="noStrike" kern="1200" cap="none" spc="0" normalizeH="0" baseline="0" noProof="0">
                            <a:ln>
                              <a:noFill/>
                            </a:ln>
                            <a:solidFill>
                              <a:prstClr val="black"/>
                            </a:solidFill>
                            <a:effectLst/>
                            <a:uLnTx/>
                            <a:uFillTx/>
                            <a:latin typeface="Cambria Math"/>
                            <a:cs typeface="+mn-cs"/>
                          </a:rPr>
                          <m:t>𝑚</m:t>
                        </m:r>
                      </m:e>
                      <m:sub>
                        <m:r>
                          <a:rPr kumimoji="0" lang="en-US" altLang="zh-CN" sz="1600" b="0" i="1" u="none" strike="noStrike" kern="1200" cap="none" spc="0" normalizeH="0" baseline="0" noProof="0">
                            <a:ln>
                              <a:noFill/>
                            </a:ln>
                            <a:solidFill>
                              <a:prstClr val="black"/>
                            </a:solidFill>
                            <a:effectLst/>
                            <a:uLnTx/>
                            <a:uFillTx/>
                            <a:latin typeface="Cambria Math"/>
                            <a:cs typeface="+mn-cs"/>
                          </a:rPr>
                          <m:t>−</m:t>
                        </m:r>
                      </m:sub>
                    </m:sSub>
                  </m:oMath>
                </a14:m>
                <a:r>
                  <a:rPr kumimoji="0" lang="zh-CN"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是原推理规则所覆盖的正例和反例数量。</a:t>
                </a:r>
              </a:p>
            </p:txBody>
          </p:sp>
        </mc:Choice>
        <mc:Fallback xmlns="">
          <p:sp>
            <p:nvSpPr>
              <p:cNvPr id="18" name="矩形 17">
                <a:extLst>
                  <a:ext uri="{FF2B5EF4-FFF2-40B4-BE49-F238E27FC236}">
                    <a16:creationId xmlns:a16="http://schemas.microsoft.com/office/drawing/2014/main" id="{D1AFB39F-4710-431B-B0A6-237EE7AFF61C}"/>
                  </a:ext>
                </a:extLst>
              </p:cNvPr>
              <p:cNvSpPr>
                <a:spLocks noRot="1" noChangeAspect="1" noMove="1" noResize="1" noEditPoints="1" noAdjustHandles="1" noChangeArrowheads="1" noChangeShapeType="1" noTextEdit="1"/>
              </p:cNvSpPr>
              <p:nvPr/>
            </p:nvSpPr>
            <p:spPr>
              <a:xfrm>
                <a:off x="2881424" y="4583571"/>
                <a:ext cx="9125492" cy="1384225"/>
              </a:xfrm>
              <a:prstGeom prst="rect">
                <a:avLst/>
              </a:prstGeom>
              <a:blipFill>
                <a:blip r:embed="rId6"/>
                <a:stretch>
                  <a:fillRect l="-334" t="-1310" r="-267" b="-3493"/>
                </a:stretch>
              </a:blipFill>
              <a:ln>
                <a:solidFill>
                  <a:srgbClr val="C00000"/>
                </a:solidFill>
              </a:ln>
            </p:spPr>
            <p:txBody>
              <a:bodyPr/>
              <a:lstStyle/>
              <a:p>
                <a:r>
                  <a:rPr lang="zh-CN" altLang="en-US">
                    <a:noFill/>
                  </a:rPr>
                  <a:t> </a:t>
                </a:r>
              </a:p>
            </p:txBody>
          </p:sp>
        </mc:Fallback>
      </mc:AlternateContent>
      <p:sp>
        <p:nvSpPr>
          <p:cNvPr id="21" name="矩形: 圆角 20">
            <a:extLst>
              <a:ext uri="{FF2B5EF4-FFF2-40B4-BE49-F238E27FC236}">
                <a16:creationId xmlns:a16="http://schemas.microsoft.com/office/drawing/2014/main" id="{A5063F01-31CD-40B2-8325-45434CB8734D}"/>
              </a:ext>
            </a:extLst>
          </p:cNvPr>
          <p:cNvSpPr/>
          <p:nvPr/>
        </p:nvSpPr>
        <p:spPr>
          <a:xfrm>
            <a:off x="4534786" y="2470914"/>
            <a:ext cx="7219508" cy="1851221"/>
          </a:xfrm>
          <a:prstGeom prst="roundRect">
            <a:avLst/>
          </a:prstGeom>
          <a:solidFill>
            <a:schemeClr val="accent1">
              <a:alpha val="4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4" name="箭头: 右 23">
            <a:extLst>
              <a:ext uri="{FF2B5EF4-FFF2-40B4-BE49-F238E27FC236}">
                <a16:creationId xmlns:a16="http://schemas.microsoft.com/office/drawing/2014/main" id="{9D0B7AF2-6850-49BE-90B8-346D498C0B04}"/>
              </a:ext>
            </a:extLst>
          </p:cNvPr>
          <p:cNvSpPr/>
          <p:nvPr/>
        </p:nvSpPr>
        <p:spPr>
          <a:xfrm>
            <a:off x="3474953" y="3198665"/>
            <a:ext cx="819329" cy="41873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5" name="矩形 24">
            <a:extLst>
              <a:ext uri="{FF2B5EF4-FFF2-40B4-BE49-F238E27FC236}">
                <a16:creationId xmlns:a16="http://schemas.microsoft.com/office/drawing/2014/main" id="{B8E95389-2483-4538-80A5-6DEC8CF65A8B}"/>
              </a:ext>
            </a:extLst>
          </p:cNvPr>
          <p:cNvSpPr/>
          <p:nvPr/>
        </p:nvSpPr>
        <p:spPr>
          <a:xfrm>
            <a:off x="1259959" y="6099382"/>
            <a:ext cx="9396296" cy="33855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添加前提约束谓词后所得推理规则的质量好坏由信息增益值</a:t>
            </a:r>
            <a:r>
              <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 (information gain)</a:t>
            </a:r>
            <a:r>
              <a:rPr kumimoji="0" lang="zh-CN"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这一评估准则来判断</a:t>
            </a:r>
            <a:endParaRPr kumimoji="0" lang="zh-CN"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20" name="图片 19">
            <a:extLst>
              <a:ext uri="{FF2B5EF4-FFF2-40B4-BE49-F238E27FC236}">
                <a16:creationId xmlns:a16="http://schemas.microsoft.com/office/drawing/2014/main" id="{7DE17E40-2D04-4968-8E8F-E50A3A89653D}"/>
              </a:ext>
            </a:extLst>
          </p:cNvPr>
          <p:cNvPicPr>
            <a:picLocks noChangeAspect="1"/>
          </p:cNvPicPr>
          <p:nvPr/>
        </p:nvPicPr>
        <p:blipFill>
          <a:blip r:embed="rId7"/>
          <a:stretch>
            <a:fillRect/>
          </a:stretch>
        </p:blipFill>
        <p:spPr>
          <a:xfrm>
            <a:off x="745184" y="2614535"/>
            <a:ext cx="2354572" cy="1628930"/>
          </a:xfrm>
          <a:prstGeom prst="rect">
            <a:avLst/>
          </a:prstGeom>
        </p:spPr>
      </p:pic>
    </p:spTree>
    <p:extLst>
      <p:ext uri="{BB962C8B-B14F-4D97-AF65-F5344CB8AC3E}">
        <p14:creationId xmlns:p14="http://schemas.microsoft.com/office/powerpoint/2010/main" val="2212984879"/>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321547" y="725888"/>
            <a:ext cx="11595798" cy="5601196"/>
          </a:xfrm>
          <a:prstGeom prst="rect">
            <a:avLst/>
          </a:prstGeom>
          <a:solidFill>
            <a:srgbClr val="EEF7F8"/>
          </a:solidFill>
          <a:ln>
            <a:noFill/>
          </a:ln>
          <a:effectLst>
            <a:outerShdw blurRad="495300" dist="241300" dir="2700000" algn="tl" rotWithShape="0">
              <a:srgbClr val="222222">
                <a:alpha val="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nvGrpSpPr>
          <p:cNvPr id="7" name="组合 6"/>
          <p:cNvGrpSpPr/>
          <p:nvPr/>
        </p:nvGrpSpPr>
        <p:grpSpPr>
          <a:xfrm>
            <a:off x="590994" y="584180"/>
            <a:ext cx="2579459" cy="708913"/>
            <a:chOff x="3509228" y="1296644"/>
            <a:chExt cx="2754111" cy="756910"/>
          </a:xfrm>
          <a:effectLst/>
        </p:grpSpPr>
        <p:sp>
          <p:nvSpPr>
            <p:cNvPr id="8" name="立方体 7"/>
            <p:cNvSpPr/>
            <p:nvPr/>
          </p:nvSpPr>
          <p:spPr>
            <a:xfrm>
              <a:off x="3522589" y="1312169"/>
              <a:ext cx="2740750" cy="738665"/>
            </a:xfrm>
            <a:prstGeom prst="cube">
              <a:avLst>
                <a:gd name="adj" fmla="val 9465"/>
              </a:avLst>
            </a:prstGeom>
            <a:solidFill>
              <a:srgbClr val="0076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nvGrpSpPr>
            <p:cNvPr id="9" name="组合 8"/>
            <p:cNvGrpSpPr/>
            <p:nvPr/>
          </p:nvGrpSpPr>
          <p:grpSpPr>
            <a:xfrm>
              <a:off x="3520104" y="1385123"/>
              <a:ext cx="2658236" cy="668431"/>
              <a:chOff x="766780" y="725067"/>
              <a:chExt cx="3103577" cy="780415"/>
            </a:xfrm>
          </p:grpSpPr>
          <p:grpSp>
            <p:nvGrpSpPr>
              <p:cNvPr id="14" name="组合 13"/>
              <p:cNvGrpSpPr/>
              <p:nvPr/>
            </p:nvGrpSpPr>
            <p:grpSpPr>
              <a:xfrm>
                <a:off x="766780" y="728242"/>
                <a:ext cx="777240" cy="777240"/>
                <a:chOff x="1908810" y="1131040"/>
                <a:chExt cx="777240" cy="777240"/>
              </a:xfrm>
            </p:grpSpPr>
            <p:sp>
              <p:nvSpPr>
                <p:cNvPr id="33" name="矩形 32"/>
                <p:cNvSpPr/>
                <p:nvPr/>
              </p:nvSpPr>
              <p:spPr>
                <a:xfrm>
                  <a:off x="1908810" y="1131040"/>
                  <a:ext cx="777240" cy="777240"/>
                </a:xfrm>
                <a:prstGeom prst="rect">
                  <a:avLst/>
                </a:prstGeom>
                <a:noFill/>
                <a:ln>
                  <a:solidFill>
                    <a:schemeClr val="bg1">
                      <a:lumMod val="8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cxnSp>
              <p:nvCxnSpPr>
                <p:cNvPr id="34" name="直接连接符 33"/>
                <p:cNvCxnSpPr/>
                <p:nvPr/>
              </p:nvCxnSpPr>
              <p:spPr>
                <a:xfrm>
                  <a:off x="1908810" y="1131040"/>
                  <a:ext cx="777240" cy="77724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flipV="1">
                  <a:off x="1908810" y="1131040"/>
                  <a:ext cx="777240" cy="77724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6" name="直接连接符 35"/>
                <p:cNvCxnSpPr>
                  <a:endCxn id="33" idx="3"/>
                </p:cNvCxnSpPr>
                <p:nvPr/>
              </p:nvCxnSpPr>
              <p:spPr>
                <a:xfrm>
                  <a:off x="1922417" y="1519660"/>
                  <a:ext cx="763633" cy="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7" name="直接连接符 36"/>
                <p:cNvCxnSpPr>
                  <a:endCxn id="33" idx="2"/>
                </p:cNvCxnSpPr>
                <p:nvPr/>
              </p:nvCxnSpPr>
              <p:spPr>
                <a:xfrm flipH="1">
                  <a:off x="2297430" y="1131040"/>
                  <a:ext cx="6804" cy="77724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15" name="组合 14"/>
              <p:cNvGrpSpPr/>
              <p:nvPr/>
            </p:nvGrpSpPr>
            <p:grpSpPr>
              <a:xfrm>
                <a:off x="1541549" y="725067"/>
                <a:ext cx="777240" cy="777240"/>
                <a:chOff x="1908810" y="1131040"/>
                <a:chExt cx="777240" cy="777240"/>
              </a:xfrm>
            </p:grpSpPr>
            <p:sp>
              <p:nvSpPr>
                <p:cNvPr id="28" name="矩形 27"/>
                <p:cNvSpPr/>
                <p:nvPr/>
              </p:nvSpPr>
              <p:spPr>
                <a:xfrm>
                  <a:off x="1908810" y="1131040"/>
                  <a:ext cx="777240" cy="777240"/>
                </a:xfrm>
                <a:prstGeom prst="rect">
                  <a:avLst/>
                </a:prstGeom>
                <a:noFill/>
                <a:ln>
                  <a:solidFill>
                    <a:schemeClr val="bg1">
                      <a:lumMod val="8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cxnSp>
              <p:nvCxnSpPr>
                <p:cNvPr id="29" name="直接连接符 28"/>
                <p:cNvCxnSpPr/>
                <p:nvPr/>
              </p:nvCxnSpPr>
              <p:spPr>
                <a:xfrm>
                  <a:off x="1908810" y="1131040"/>
                  <a:ext cx="777240" cy="77724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V="1">
                  <a:off x="1908810" y="1131040"/>
                  <a:ext cx="777240" cy="77724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1" name="直接连接符 30"/>
                <p:cNvCxnSpPr>
                  <a:endCxn id="28" idx="3"/>
                </p:cNvCxnSpPr>
                <p:nvPr/>
              </p:nvCxnSpPr>
              <p:spPr>
                <a:xfrm>
                  <a:off x="1922417" y="1519660"/>
                  <a:ext cx="763633" cy="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2" name="直接连接符 31"/>
                <p:cNvCxnSpPr>
                  <a:endCxn id="28" idx="2"/>
                </p:cNvCxnSpPr>
                <p:nvPr/>
              </p:nvCxnSpPr>
              <p:spPr>
                <a:xfrm flipH="1">
                  <a:off x="2297430" y="1131040"/>
                  <a:ext cx="6804" cy="77724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16" name="组合 15"/>
              <p:cNvGrpSpPr/>
              <p:nvPr/>
            </p:nvGrpSpPr>
            <p:grpSpPr>
              <a:xfrm>
                <a:off x="2316784" y="725067"/>
                <a:ext cx="777240" cy="777240"/>
                <a:chOff x="1908810" y="1131040"/>
                <a:chExt cx="777240" cy="777240"/>
              </a:xfrm>
            </p:grpSpPr>
            <p:sp>
              <p:nvSpPr>
                <p:cNvPr id="23" name="矩形 22"/>
                <p:cNvSpPr/>
                <p:nvPr/>
              </p:nvSpPr>
              <p:spPr>
                <a:xfrm>
                  <a:off x="1908810" y="1131040"/>
                  <a:ext cx="777240" cy="777240"/>
                </a:xfrm>
                <a:prstGeom prst="rect">
                  <a:avLst/>
                </a:prstGeom>
                <a:noFill/>
                <a:ln>
                  <a:solidFill>
                    <a:schemeClr val="bg1">
                      <a:lumMod val="8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cxnSp>
              <p:nvCxnSpPr>
                <p:cNvPr id="24" name="直接连接符 23"/>
                <p:cNvCxnSpPr/>
                <p:nvPr/>
              </p:nvCxnSpPr>
              <p:spPr>
                <a:xfrm>
                  <a:off x="1908810" y="1131040"/>
                  <a:ext cx="777240" cy="77724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V="1">
                  <a:off x="1908810" y="1131040"/>
                  <a:ext cx="777240" cy="77724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6" name="直接连接符 25"/>
                <p:cNvCxnSpPr>
                  <a:endCxn id="23" idx="3"/>
                </p:cNvCxnSpPr>
                <p:nvPr/>
              </p:nvCxnSpPr>
              <p:spPr>
                <a:xfrm>
                  <a:off x="1922417" y="1519660"/>
                  <a:ext cx="763633" cy="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7" name="直接连接符 26"/>
                <p:cNvCxnSpPr>
                  <a:endCxn id="23" idx="2"/>
                </p:cNvCxnSpPr>
                <p:nvPr/>
              </p:nvCxnSpPr>
              <p:spPr>
                <a:xfrm flipH="1">
                  <a:off x="2297430" y="1131040"/>
                  <a:ext cx="6804" cy="77724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17" name="组合 16"/>
              <p:cNvGrpSpPr/>
              <p:nvPr/>
            </p:nvGrpSpPr>
            <p:grpSpPr>
              <a:xfrm>
                <a:off x="3093117" y="725067"/>
                <a:ext cx="777240" cy="777240"/>
                <a:chOff x="1908810" y="1131040"/>
                <a:chExt cx="777240" cy="777240"/>
              </a:xfrm>
            </p:grpSpPr>
            <p:sp>
              <p:nvSpPr>
                <p:cNvPr id="18" name="矩形 17"/>
                <p:cNvSpPr/>
                <p:nvPr/>
              </p:nvSpPr>
              <p:spPr>
                <a:xfrm>
                  <a:off x="1908810" y="1131040"/>
                  <a:ext cx="777240" cy="777240"/>
                </a:xfrm>
                <a:prstGeom prst="rect">
                  <a:avLst/>
                </a:prstGeom>
                <a:noFill/>
                <a:ln>
                  <a:solidFill>
                    <a:schemeClr val="bg1">
                      <a:lumMod val="8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cxnSp>
              <p:nvCxnSpPr>
                <p:cNvPr id="19" name="直接连接符 18"/>
                <p:cNvCxnSpPr/>
                <p:nvPr/>
              </p:nvCxnSpPr>
              <p:spPr>
                <a:xfrm>
                  <a:off x="1908810" y="1131040"/>
                  <a:ext cx="777240" cy="77724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V="1">
                  <a:off x="1908810" y="1131040"/>
                  <a:ext cx="777240" cy="77724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1" name="直接连接符 20"/>
                <p:cNvCxnSpPr>
                  <a:endCxn id="18" idx="3"/>
                </p:cNvCxnSpPr>
                <p:nvPr/>
              </p:nvCxnSpPr>
              <p:spPr>
                <a:xfrm>
                  <a:off x="1922417" y="1519660"/>
                  <a:ext cx="763633" cy="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2" name="直接连接符 21"/>
                <p:cNvCxnSpPr>
                  <a:endCxn id="18" idx="2"/>
                </p:cNvCxnSpPr>
                <p:nvPr/>
              </p:nvCxnSpPr>
              <p:spPr>
                <a:xfrm flipH="1">
                  <a:off x="2297430" y="1131040"/>
                  <a:ext cx="6804" cy="77724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grpSp>
        </p:grpSp>
        <p:sp>
          <p:nvSpPr>
            <p:cNvPr id="10" name="矩形 9"/>
            <p:cNvSpPr/>
            <p:nvPr/>
          </p:nvSpPr>
          <p:spPr>
            <a:xfrm>
              <a:off x="3509228" y="1300957"/>
              <a:ext cx="671979" cy="67710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华文中宋" panose="02010600040101010101" pitchFamily="2" charset="-122"/>
                  <a:ea typeface="华文中宋" panose="02010600040101010101" pitchFamily="2" charset="-122"/>
                  <a:cs typeface="+mn-cs"/>
                </a:rPr>
                <a:t>延</a:t>
              </a:r>
            </a:p>
          </p:txBody>
        </p:sp>
        <p:sp>
          <p:nvSpPr>
            <p:cNvPr id="11" name="矩形 10"/>
            <p:cNvSpPr/>
            <p:nvPr/>
          </p:nvSpPr>
          <p:spPr>
            <a:xfrm>
              <a:off x="4183692" y="1298239"/>
              <a:ext cx="671979" cy="677108"/>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华文中宋" panose="02010600040101010101" pitchFamily="2" charset="-122"/>
                  <a:ea typeface="华文中宋" panose="02010600040101010101" pitchFamily="2" charset="-122"/>
                  <a:cs typeface="+mn-cs"/>
                </a:rPr>
                <a:t>伸</a:t>
              </a:r>
            </a:p>
          </p:txBody>
        </p:sp>
        <p:sp>
          <p:nvSpPr>
            <p:cNvPr id="12" name="矩形 11"/>
            <p:cNvSpPr/>
            <p:nvPr/>
          </p:nvSpPr>
          <p:spPr>
            <a:xfrm>
              <a:off x="4846347" y="1297103"/>
              <a:ext cx="671979" cy="677108"/>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华文中宋" panose="02010600040101010101" pitchFamily="2" charset="-122"/>
                  <a:ea typeface="华文中宋" panose="02010600040101010101" pitchFamily="2" charset="-122"/>
                  <a:cs typeface="+mn-cs"/>
                </a:rPr>
                <a:t>阅</a:t>
              </a:r>
            </a:p>
          </p:txBody>
        </p:sp>
        <p:sp>
          <p:nvSpPr>
            <p:cNvPr id="13" name="矩形 12"/>
            <p:cNvSpPr/>
            <p:nvPr/>
          </p:nvSpPr>
          <p:spPr>
            <a:xfrm>
              <a:off x="5506300" y="1296644"/>
              <a:ext cx="671979" cy="677108"/>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华文中宋" panose="02010600040101010101" pitchFamily="2" charset="-122"/>
                  <a:ea typeface="华文中宋" panose="02010600040101010101" pitchFamily="2" charset="-122"/>
                  <a:cs typeface="+mn-cs"/>
                </a:rPr>
                <a:t>读</a:t>
              </a:r>
            </a:p>
          </p:txBody>
        </p:sp>
      </p:grpSp>
      <p:sp>
        <p:nvSpPr>
          <p:cNvPr id="40" name="矩形 39"/>
          <p:cNvSpPr/>
          <p:nvPr/>
        </p:nvSpPr>
        <p:spPr>
          <a:xfrm>
            <a:off x="512664" y="1477846"/>
            <a:ext cx="11275023" cy="5663089"/>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zh-CN" sz="1400" b="1" i="0" u="none" strike="noStrike" kern="1200" cap="none" spc="0" normalizeH="0" baseline="0" noProof="0" dirty="0">
                <a:ln>
                  <a:noFill/>
                </a:ln>
                <a:solidFill>
                  <a:srgbClr val="C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学科交叉使然</a:t>
            </a:r>
            <a:r>
              <a:rPr kumimoji="0" lang="zh-CN"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：强化学习理论形成来自于控制领域和机器学习领域两种研究相互结合：控制领域中贝尔曼方程（动态规划）以及机器学习领域试错法（</a:t>
            </a:r>
            <a:r>
              <a:rPr kumimoji="0" lang="en-US"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trial-and-error</a:t>
            </a:r>
            <a:r>
              <a:rPr kumimoji="0" lang="zh-CN"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zh-CN" sz="1400" b="1" i="0" u="none" strike="noStrike" kern="1200" cap="none" spc="0" normalizeH="0" baseline="0" noProof="0" dirty="0">
                <a:ln>
                  <a:noFill/>
                </a:ln>
                <a:solidFill>
                  <a:srgbClr val="C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控制领域贡献</a:t>
            </a:r>
            <a:r>
              <a:rPr kumimoji="0" lang="zh-CN"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0" lang="en-US"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1951</a:t>
            </a:r>
            <a:r>
              <a:rPr kumimoji="0" lang="zh-CN"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年美国数学家贝尔曼（</a:t>
            </a:r>
            <a:r>
              <a:rPr kumimoji="0" lang="en-US"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R</a:t>
            </a:r>
            <a:r>
              <a:rPr kumimoji="0" lang="zh-CN"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0" lang="en-US"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Bellman</a:t>
            </a:r>
            <a:r>
              <a:rPr kumimoji="0" lang="zh-CN"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）提出了贝尔曼方程，指出可以把序贯决策问题转换为一系列互相联系的子过程问题加以解决。为此，他提出了解决这类问题的</a:t>
            </a:r>
            <a:r>
              <a:rPr kumimoji="0" lang="en-US"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0" lang="zh-CN"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最优化原理</a:t>
            </a:r>
            <a:r>
              <a:rPr kumimoji="0" lang="en-US"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”(Principle of optimality)</a:t>
            </a:r>
            <a:r>
              <a:rPr kumimoji="0" lang="zh-CN"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：一个过程的最优决策具有这样的性质，即无论其初始状态和初始决策如何，其今后诸策略对以第一个决策所形成的状态作为初始状态的过程而言，必须构成最优策略。</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zh-CN" sz="1400" b="1" i="0" u="none" strike="noStrike" kern="1200" cap="none" spc="0" normalizeH="0" baseline="0" noProof="0" dirty="0">
                <a:ln>
                  <a:noFill/>
                </a:ln>
                <a:solidFill>
                  <a:srgbClr val="C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强化学习升华</a:t>
            </a:r>
            <a:r>
              <a:rPr kumimoji="0" lang="zh-CN"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：在贝尔曼等人杰出工作推动下，强化学习开始奠定了坚实数学理论基础和潜在工程应用前景：奖励惩罚由</a:t>
            </a:r>
            <a:r>
              <a:rPr kumimoji="0" lang="en-US"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0" lang="zh-CN"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价值函数</a:t>
            </a:r>
            <a:r>
              <a:rPr kumimoji="0" lang="en-US"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0" lang="zh-CN"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和</a:t>
            </a:r>
            <a:r>
              <a:rPr kumimoji="0" lang="en-US"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0" lang="zh-CN"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动作</a:t>
            </a:r>
            <a:r>
              <a:rPr kumimoji="0" lang="en-US"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0" lang="zh-CN"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价值函数</a:t>
            </a:r>
            <a:r>
              <a:rPr kumimoji="0" lang="en-US"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0" lang="zh-CN"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联动完成，行为策略优化由</a:t>
            </a:r>
            <a:r>
              <a:rPr kumimoji="0" lang="en-US"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0" lang="zh-CN"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基于马尔可夫决策的动态规划</a:t>
            </a:r>
            <a:r>
              <a:rPr kumimoji="0" lang="en-US"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0" lang="zh-CN"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完成。从此，强化学习从</a:t>
            </a:r>
            <a:r>
              <a:rPr kumimoji="0" lang="en-US"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0" lang="zh-CN"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摸着石头过河</a:t>
            </a:r>
            <a:r>
              <a:rPr kumimoji="0" lang="en-US"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0" lang="zh-CN"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之勇蝶变升华为</a:t>
            </a:r>
            <a:r>
              <a:rPr kumimoji="0" lang="en-US"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0" lang="zh-CN"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先知后行</a:t>
            </a:r>
            <a:r>
              <a:rPr kumimoji="0" lang="en-US"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0" lang="zh-CN"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之雅。</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zh-CN" sz="1400" b="1" i="0" u="none" strike="noStrike" kern="1200" cap="none" spc="0" normalizeH="0" baseline="0" noProof="0" dirty="0">
                <a:ln>
                  <a:noFill/>
                </a:ln>
                <a:solidFill>
                  <a:srgbClr val="C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强化学习内在趋利</a:t>
            </a:r>
            <a:r>
              <a:rPr kumimoji="0" lang="zh-CN"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0" lang="en-US"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20</a:t>
            </a:r>
            <a:r>
              <a:rPr kumimoji="0" lang="zh-CN"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世纪</a:t>
            </a:r>
            <a:r>
              <a:rPr kumimoji="0" lang="en-US"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70</a:t>
            </a:r>
            <a:r>
              <a:rPr kumimoji="0" lang="zh-CN"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年代初，在俄亥俄州空军研究实验室担任高级科学家的</a:t>
            </a:r>
            <a:r>
              <a:rPr kumimoji="0" lang="en-US" altLang="zh-CN" sz="1400" b="0" i="0" u="none" strike="noStrike" kern="1200" cap="none" spc="0" normalizeH="0" baseline="0" noProof="0" dirty="0" err="1">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A.Harry</a:t>
            </a:r>
            <a:r>
              <a:rPr kumimoji="0" lang="en-US"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 </a:t>
            </a:r>
            <a:r>
              <a:rPr kumimoji="0" lang="en-US" altLang="zh-CN" sz="1400" b="0" i="0" u="none" strike="noStrike" kern="1200" cap="none" spc="0" normalizeH="0" baseline="0" noProof="0" dirty="0" err="1">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Klopf</a:t>
            </a:r>
            <a:r>
              <a:rPr kumimoji="0" lang="zh-CN"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认识到强化学习与监督学习存在本质不同，强调强化学习具有内在趋利（</a:t>
            </a:r>
            <a:r>
              <a:rPr kumimoji="0" lang="en-US"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hedonistic</a:t>
            </a:r>
            <a:r>
              <a:rPr kumimoji="0" lang="zh-CN"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）的独特性质。受</a:t>
            </a:r>
            <a:r>
              <a:rPr kumimoji="0" lang="en-US" altLang="zh-CN" sz="1400" b="0" i="0" u="none" strike="noStrike" kern="1200" cap="none" spc="0" normalizeH="0" baseline="0" noProof="0" dirty="0" err="1">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Klopf</a:t>
            </a:r>
            <a:r>
              <a:rPr kumimoji="0" lang="zh-CN"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思想的启发，理查德</a:t>
            </a:r>
            <a:r>
              <a:rPr kumimoji="0" lang="en-US"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0" lang="zh-CN"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桑顿（</a:t>
            </a:r>
            <a:r>
              <a:rPr kumimoji="0" lang="en-US"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Richard S. Sutton</a:t>
            </a:r>
            <a:r>
              <a:rPr kumimoji="0" lang="zh-CN"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）、安德鲁</a:t>
            </a:r>
            <a:r>
              <a:rPr kumimoji="0" lang="en-US"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0" lang="zh-CN"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巴图（</a:t>
            </a:r>
            <a:r>
              <a:rPr kumimoji="0" lang="en-US"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Andrew G. </a:t>
            </a:r>
            <a:r>
              <a:rPr kumimoji="0" lang="en-US" altLang="zh-CN" sz="1400" b="0" i="0" u="none" strike="noStrike" kern="1200" cap="none" spc="0" normalizeH="0" baseline="0" noProof="0" dirty="0" err="1">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Barto</a:t>
            </a:r>
            <a:r>
              <a:rPr kumimoji="0" lang="zh-CN"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）等学者于</a:t>
            </a:r>
            <a:r>
              <a:rPr kumimoji="0" lang="en-US"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20</a:t>
            </a:r>
            <a:r>
              <a:rPr kumimoji="0" lang="zh-CN"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世纪</a:t>
            </a:r>
            <a:r>
              <a:rPr kumimoji="0" lang="en-US"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80</a:t>
            </a:r>
            <a:r>
              <a:rPr kumimoji="0" lang="zh-CN"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年代把最优化原理控制和试错学习优化整合为一个框架，在这个框架中把时序差分概念和方法完整应用于策略函数学习，助力强化学习崛起。</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zh-CN" sz="1400" b="1" i="0" u="none" strike="noStrike" kern="1200" cap="none" spc="0" normalizeH="0" baseline="0" noProof="0" dirty="0">
                <a:ln>
                  <a:noFill/>
                </a:ln>
                <a:solidFill>
                  <a:srgbClr val="C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深度强化学习</a:t>
            </a:r>
            <a:r>
              <a:rPr kumimoji="0" lang="zh-CN"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0" lang="en-US"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1989</a:t>
            </a:r>
            <a:r>
              <a:rPr kumimoji="0" lang="zh-CN"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年英国学者</a:t>
            </a:r>
            <a:r>
              <a:rPr kumimoji="0" lang="en-US"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Chris Watkins</a:t>
            </a:r>
            <a:r>
              <a:rPr kumimoji="0" lang="zh-CN"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等人提出了著名的</a:t>
            </a:r>
            <a:r>
              <a:rPr kumimoji="0" lang="en-US"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Q-learning</a:t>
            </a:r>
            <a:r>
              <a:rPr kumimoji="0" lang="zh-CN"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算法成功把最优控制、时间差分法和试错法结合起来，这是强化学习历史上一个里程碑工作。</a:t>
            </a:r>
            <a:r>
              <a:rPr kumimoji="0" lang="en-US"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2013 </a:t>
            </a:r>
            <a:r>
              <a:rPr kumimoji="0" lang="zh-CN"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年</a:t>
            </a:r>
            <a:r>
              <a:rPr kumimoji="0" lang="en-US"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12 </a:t>
            </a:r>
            <a:r>
              <a:rPr kumimoji="0" lang="zh-CN"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月份，</a:t>
            </a:r>
            <a:r>
              <a:rPr kumimoji="0" lang="en-US"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DeepMind</a:t>
            </a:r>
            <a:r>
              <a:rPr kumimoji="0" lang="zh-CN"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提出了</a:t>
            </a:r>
            <a:r>
              <a:rPr kumimoji="0" lang="en-US"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Deep Q-Network</a:t>
            </a:r>
            <a:r>
              <a:rPr kumimoji="0" lang="zh-CN"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0" lang="en-US"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DQN</a:t>
            </a:r>
            <a:r>
              <a:rPr kumimoji="0" lang="zh-CN"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），用深度神经网络来计算</a:t>
            </a:r>
            <a:r>
              <a:rPr kumimoji="0" lang="en-US"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Q </a:t>
            </a:r>
            <a:r>
              <a:rPr kumimoji="0" lang="zh-CN"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函数，解决了传统</a:t>
            </a:r>
            <a:r>
              <a:rPr kumimoji="0" lang="en-US"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Q-learning</a:t>
            </a:r>
            <a:r>
              <a:rPr kumimoji="0" lang="zh-CN"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中无法克服维度灾难的挑战，掀开了深度强化学习的篇章。</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zh-CN" sz="17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7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7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7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48" name="组合 47"/>
          <p:cNvGrpSpPr/>
          <p:nvPr/>
        </p:nvGrpSpPr>
        <p:grpSpPr>
          <a:xfrm flipH="1">
            <a:off x="11065702" y="671669"/>
            <a:ext cx="851673" cy="853582"/>
            <a:chOff x="5244327" y="2299574"/>
            <a:chExt cx="851673" cy="853582"/>
          </a:xfrm>
        </p:grpSpPr>
        <p:sp>
          <p:nvSpPr>
            <p:cNvPr id="49" name="L 形 48"/>
            <p:cNvSpPr/>
            <p:nvPr/>
          </p:nvSpPr>
          <p:spPr>
            <a:xfrm rot="5400000">
              <a:off x="5376000" y="2299574"/>
              <a:ext cx="720000" cy="720000"/>
            </a:xfrm>
            <a:prstGeom prst="corner">
              <a:avLst>
                <a:gd name="adj1" fmla="val 10407"/>
                <a:gd name="adj2" fmla="val 9669"/>
              </a:avLst>
            </a:prstGeom>
            <a:gradFill>
              <a:gsLst>
                <a:gs pos="0">
                  <a:srgbClr val="017C84"/>
                </a:gs>
                <a:gs pos="50000">
                  <a:srgbClr val="017C84">
                    <a:alpha val="0"/>
                  </a:srgb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50" name="L 形 49"/>
            <p:cNvSpPr/>
            <p:nvPr/>
          </p:nvSpPr>
          <p:spPr>
            <a:xfrm rot="5400000">
              <a:off x="5244327" y="2433156"/>
              <a:ext cx="720000" cy="720000"/>
            </a:xfrm>
            <a:prstGeom prst="corner">
              <a:avLst>
                <a:gd name="adj1" fmla="val 10407"/>
                <a:gd name="adj2" fmla="val 9669"/>
              </a:avLst>
            </a:prstGeom>
            <a:gradFill>
              <a:gsLst>
                <a:gs pos="0">
                  <a:srgbClr val="017C84">
                    <a:alpha val="35000"/>
                  </a:srgbClr>
                </a:gs>
                <a:gs pos="50000">
                  <a:srgbClr val="017C84">
                    <a:alpha val="0"/>
                  </a:srgb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grpSp>
        <p:nvGrpSpPr>
          <p:cNvPr id="52" name="组合 51"/>
          <p:cNvGrpSpPr/>
          <p:nvPr/>
        </p:nvGrpSpPr>
        <p:grpSpPr>
          <a:xfrm flipV="1">
            <a:off x="321517" y="5450957"/>
            <a:ext cx="851673" cy="853582"/>
            <a:chOff x="5244327" y="2299574"/>
            <a:chExt cx="851673" cy="853582"/>
          </a:xfrm>
        </p:grpSpPr>
        <p:sp>
          <p:nvSpPr>
            <p:cNvPr id="53" name="L 形 52"/>
            <p:cNvSpPr/>
            <p:nvPr/>
          </p:nvSpPr>
          <p:spPr>
            <a:xfrm rot="5400000">
              <a:off x="5376000" y="2299574"/>
              <a:ext cx="720000" cy="720000"/>
            </a:xfrm>
            <a:prstGeom prst="corner">
              <a:avLst>
                <a:gd name="adj1" fmla="val 10407"/>
                <a:gd name="adj2" fmla="val 9669"/>
              </a:avLst>
            </a:prstGeom>
            <a:gradFill>
              <a:gsLst>
                <a:gs pos="0">
                  <a:srgbClr val="017C84"/>
                </a:gs>
                <a:gs pos="50000">
                  <a:srgbClr val="017C84">
                    <a:alpha val="0"/>
                  </a:srgb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54" name="L 形 53"/>
            <p:cNvSpPr/>
            <p:nvPr/>
          </p:nvSpPr>
          <p:spPr>
            <a:xfrm rot="5400000">
              <a:off x="5244327" y="2433156"/>
              <a:ext cx="720000" cy="720000"/>
            </a:xfrm>
            <a:prstGeom prst="corner">
              <a:avLst>
                <a:gd name="adj1" fmla="val 10407"/>
                <a:gd name="adj2" fmla="val 9669"/>
              </a:avLst>
            </a:prstGeom>
            <a:gradFill>
              <a:gsLst>
                <a:gs pos="0">
                  <a:srgbClr val="017C84">
                    <a:alpha val="35000"/>
                  </a:srgbClr>
                </a:gs>
                <a:gs pos="50000">
                  <a:srgbClr val="017C84">
                    <a:alpha val="0"/>
                  </a:srgb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grpSp>
        <p:nvGrpSpPr>
          <p:cNvPr id="55" name="组合 54"/>
          <p:cNvGrpSpPr/>
          <p:nvPr/>
        </p:nvGrpSpPr>
        <p:grpSpPr>
          <a:xfrm flipH="1" flipV="1">
            <a:off x="11065672" y="5470438"/>
            <a:ext cx="851673" cy="853582"/>
            <a:chOff x="5244327" y="2299574"/>
            <a:chExt cx="851673" cy="853582"/>
          </a:xfrm>
        </p:grpSpPr>
        <p:sp>
          <p:nvSpPr>
            <p:cNvPr id="56" name="L 形 55"/>
            <p:cNvSpPr/>
            <p:nvPr/>
          </p:nvSpPr>
          <p:spPr>
            <a:xfrm rot="5400000">
              <a:off x="5376000" y="2299574"/>
              <a:ext cx="720000" cy="720000"/>
            </a:xfrm>
            <a:prstGeom prst="corner">
              <a:avLst>
                <a:gd name="adj1" fmla="val 10407"/>
                <a:gd name="adj2" fmla="val 9669"/>
              </a:avLst>
            </a:prstGeom>
            <a:gradFill>
              <a:gsLst>
                <a:gs pos="0">
                  <a:srgbClr val="017C84"/>
                </a:gs>
                <a:gs pos="50000">
                  <a:srgbClr val="017C84">
                    <a:alpha val="0"/>
                  </a:srgb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57" name="L 形 56"/>
            <p:cNvSpPr/>
            <p:nvPr/>
          </p:nvSpPr>
          <p:spPr>
            <a:xfrm rot="5400000">
              <a:off x="5244327" y="2433156"/>
              <a:ext cx="720000" cy="720000"/>
            </a:xfrm>
            <a:prstGeom prst="corner">
              <a:avLst>
                <a:gd name="adj1" fmla="val 10407"/>
                <a:gd name="adj2" fmla="val 9669"/>
              </a:avLst>
            </a:prstGeom>
            <a:gradFill>
              <a:gsLst>
                <a:gs pos="0">
                  <a:srgbClr val="017C84">
                    <a:alpha val="35000"/>
                  </a:srgbClr>
                </a:gs>
                <a:gs pos="50000">
                  <a:srgbClr val="017C84">
                    <a:alpha val="0"/>
                  </a:srgb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sp>
        <p:nvSpPr>
          <p:cNvPr id="2" name="矩形 1">
            <a:extLst>
              <a:ext uri="{FF2B5EF4-FFF2-40B4-BE49-F238E27FC236}">
                <a16:creationId xmlns:a16="http://schemas.microsoft.com/office/drawing/2014/main" id="{469AA995-01A2-4488-8818-4A8D7139E178}"/>
              </a:ext>
            </a:extLst>
          </p:cNvPr>
          <p:cNvSpPr/>
          <p:nvPr/>
        </p:nvSpPr>
        <p:spPr>
          <a:xfrm>
            <a:off x="4016794" y="805251"/>
            <a:ext cx="5416868"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zh-CN" sz="24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最优化之策与试错术之谏的姻缘结合</a:t>
            </a:r>
            <a:r>
              <a:rPr kumimoji="0" lang="zh-CN" altLang="en-US" sz="24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a:t>
            </a:r>
          </a:p>
        </p:txBody>
      </p:sp>
    </p:spTree>
    <p:extLst>
      <p:ext uri="{BB962C8B-B14F-4D97-AF65-F5344CB8AC3E}">
        <p14:creationId xmlns:p14="http://schemas.microsoft.com/office/powerpoint/2010/main" val="3975573472"/>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bg>
      <p:bgPr>
        <a:gradFill>
          <a:gsLst>
            <a:gs pos="1000">
              <a:srgbClr val="0093A2">
                <a:alpha val="63000"/>
              </a:srgbClr>
            </a:gs>
            <a:gs pos="91000">
              <a:srgbClr val="013F45"/>
            </a:gs>
          </a:gsLst>
          <a:lin ang="5400000" scaled="0"/>
        </a:gradFill>
        <a:effectLst/>
      </p:bgPr>
    </p:bg>
    <p:spTree>
      <p:nvGrpSpPr>
        <p:cNvPr id="1" name=""/>
        <p:cNvGrpSpPr/>
        <p:nvPr/>
      </p:nvGrpSpPr>
      <p:grpSpPr>
        <a:xfrm>
          <a:off x="0" y="0"/>
          <a:ext cx="0" cy="0"/>
          <a:chOff x="0" y="0"/>
          <a:chExt cx="0" cy="0"/>
        </a:xfrm>
      </p:grpSpPr>
      <p:pic>
        <p:nvPicPr>
          <p:cNvPr id="17" name="图片 16"/>
          <p:cNvPicPr>
            <a:picLocks noChangeAspect="1"/>
          </p:cNvPicPr>
          <p:nvPr/>
        </p:nvPicPr>
        <p:blipFill rotWithShape="1">
          <a:blip r:embed="rId3" cstate="print">
            <a:extLst>
              <a:ext uri="{28A0092B-C50C-407E-A947-70E740481C1C}">
                <a14:useLocalDpi xmlns:a14="http://schemas.microsoft.com/office/drawing/2010/main" val="0"/>
              </a:ext>
            </a:extLst>
          </a:blip>
          <a:srcRect l="24826" t="20686" b="9518"/>
          <a:stretch>
            <a:fillRect/>
          </a:stretch>
        </p:blipFill>
        <p:spPr>
          <a:xfrm rot="992355" flipH="1">
            <a:off x="3875496" y="-237272"/>
            <a:ext cx="9134310" cy="3976491"/>
          </a:xfrm>
          <a:prstGeom prst="rect">
            <a:avLst/>
          </a:prstGeom>
        </p:spPr>
      </p:pic>
      <p:sp>
        <p:nvSpPr>
          <p:cNvPr id="2" name="iṩḻíḑe"/>
          <p:cNvSpPr/>
          <p:nvPr/>
        </p:nvSpPr>
        <p:spPr>
          <a:xfrm>
            <a:off x="1234134" y="823236"/>
            <a:ext cx="10080000" cy="5034224"/>
          </a:xfrm>
          <a:prstGeom prst="snip2DiagRect">
            <a:avLst>
              <a:gd name="adj1" fmla="val 0"/>
              <a:gd name="adj2" fmla="val 0"/>
            </a:avLst>
          </a:prstGeom>
          <a:gradFill>
            <a:gsLst>
              <a:gs pos="100000">
                <a:srgbClr val="016773"/>
              </a:gs>
              <a:gs pos="52000">
                <a:srgbClr val="007684"/>
              </a:gs>
              <a:gs pos="0">
                <a:srgbClr val="449FA8"/>
              </a:gs>
            </a:gsLst>
            <a:lin ang="2700000" scaled="0"/>
          </a:gradFill>
          <a:ln>
            <a:gradFill flip="none" rotWithShape="1">
              <a:gsLst>
                <a:gs pos="100000">
                  <a:srgbClr val="FCFCFC"/>
                </a:gs>
                <a:gs pos="75000">
                  <a:srgbClr val="FCFCFC">
                    <a:alpha val="0"/>
                  </a:srgbClr>
                </a:gs>
                <a:gs pos="65000">
                  <a:srgbClr val="FCFCFC">
                    <a:alpha val="0"/>
                  </a:srgbClr>
                </a:gs>
                <a:gs pos="30000">
                  <a:srgbClr val="FCFCFC">
                    <a:alpha val="50000"/>
                  </a:srgbClr>
                </a:gs>
                <a:gs pos="10000">
                  <a:srgbClr val="FAFAFA">
                    <a:alpha val="0"/>
                  </a:srgbClr>
                </a:gs>
              </a:gsLst>
              <a:lin ang="2700000" scaled="0"/>
              <a:tileRect/>
            </a:gradFill>
          </a:ln>
          <a:effectLst>
            <a:outerShdw blurRad="50800" dist="508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7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7" name="矩形 6"/>
          <p:cNvSpPr/>
          <p:nvPr/>
        </p:nvSpPr>
        <p:spPr>
          <a:xfrm>
            <a:off x="1312990" y="1361537"/>
            <a:ext cx="9818367" cy="4450064"/>
          </a:xfrm>
          <a:prstGeom prst="rect">
            <a:avLst/>
          </a:prstGeom>
        </p:spPr>
        <p:txBody>
          <a:bodyPr wrap="square">
            <a:spAutoFit/>
          </a:bodyPr>
          <a:lstStyle/>
          <a:p>
            <a:pPr marL="285750" marR="0" lvl="0" indent="-285750" algn="l" defTabSz="914400" rtl="0" eaLnBrk="1" fontAlgn="auto" latinLnBrk="0" hangingPunct="1">
              <a:lnSpc>
                <a:spcPct val="200000"/>
              </a:lnSpc>
              <a:spcBef>
                <a:spcPts val="0"/>
              </a:spcBef>
              <a:spcAft>
                <a:spcPts val="0"/>
              </a:spcAft>
              <a:buClr>
                <a:prstClr val="white"/>
              </a:buClr>
              <a:buSzPct val="80000"/>
              <a:buFont typeface="Wingdings" panose="05000000000000000000" pitchFamily="2" charset="2"/>
              <a:buChar char="u"/>
              <a:tabLst/>
              <a:defRPr/>
            </a:pPr>
            <a:r>
              <a:rPr kumimoji="0" lang="zh-CN" altLang="zh-CN" sz="16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本章介绍了基于价值的强化学习算法和基于策略的强化学习算法，这些算法都可以认为是基于通用策略迭代框架的方法，即算法是</a:t>
            </a:r>
            <a:r>
              <a:rPr kumimoji="0" lang="zh-CN" altLang="zh-CN" sz="1600" b="1" i="0" u="none" strike="noStrike" kern="1200" cap="none" spc="0" normalizeH="0" baseline="0" noProof="0" dirty="0">
                <a:ln>
                  <a:noFill/>
                </a:ln>
                <a:solidFill>
                  <a:srgbClr val="FFFFCC"/>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Times New Roman" panose="02020603050405020304" pitchFamily="18" charset="0"/>
              </a:rPr>
              <a:t>由策略评估和策略优化两个步骤</a:t>
            </a:r>
            <a:r>
              <a:rPr kumimoji="0" lang="zh-CN" altLang="zh-CN" sz="16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组成的。</a:t>
            </a:r>
            <a:endParaRPr kumimoji="0" lang="en-US" altLang="zh-CN" sz="16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a:p>
            <a:pPr marL="285750" marR="0" lvl="0" indent="-285750" algn="l" defTabSz="914400" rtl="0" eaLnBrk="1" fontAlgn="auto" latinLnBrk="0" hangingPunct="1">
              <a:lnSpc>
                <a:spcPct val="200000"/>
              </a:lnSpc>
              <a:spcBef>
                <a:spcPts val="0"/>
              </a:spcBef>
              <a:spcAft>
                <a:spcPts val="0"/>
              </a:spcAft>
              <a:buClr>
                <a:prstClr val="white"/>
              </a:buClr>
              <a:buSzPct val="80000"/>
              <a:buFont typeface="Wingdings" panose="05000000000000000000" pitchFamily="2" charset="2"/>
              <a:buChar char="u"/>
              <a:tabLst/>
              <a:defRPr/>
            </a:pPr>
            <a:r>
              <a:rPr kumimoji="0" lang="zh-CN" altLang="en-US" sz="16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强化学习可以分为两类：</a:t>
            </a:r>
            <a:r>
              <a:rPr kumimoji="0" lang="zh-CN" altLang="zh-CN" sz="16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依靠对环境（即马尔可夫随机过程）的先验知识或建模的算法称为</a:t>
            </a:r>
            <a:r>
              <a:rPr kumimoji="0" lang="zh-CN" altLang="zh-CN" sz="1600" b="1" i="0" u="none" strike="noStrike" kern="1200" cap="none" spc="0" normalizeH="0" baseline="0" noProof="0" dirty="0">
                <a:ln>
                  <a:noFill/>
                </a:ln>
                <a:solidFill>
                  <a:srgbClr val="FFFFCC"/>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Times New Roman" panose="02020603050405020304" pitchFamily="18" charset="0"/>
              </a:rPr>
              <a:t>基于模型（</a:t>
            </a:r>
            <a:r>
              <a:rPr kumimoji="0" lang="en-US" altLang="zh-CN" sz="1600" b="1" i="0" u="none" strike="noStrike" kern="1200" cap="none" spc="0" normalizeH="0" baseline="0" noProof="0" dirty="0">
                <a:ln>
                  <a:noFill/>
                </a:ln>
                <a:solidFill>
                  <a:srgbClr val="FFFFCC"/>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Times New Roman" panose="02020603050405020304" pitchFamily="18" charset="0"/>
              </a:rPr>
              <a:t>Model-based</a:t>
            </a:r>
            <a:r>
              <a:rPr kumimoji="0" lang="zh-CN" altLang="zh-CN" sz="1600" b="1" i="0" u="none" strike="noStrike" kern="1200" cap="none" spc="0" normalizeH="0" baseline="0" noProof="0" dirty="0">
                <a:ln>
                  <a:noFill/>
                </a:ln>
                <a:solidFill>
                  <a:srgbClr val="FFFFCC"/>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Times New Roman" panose="02020603050405020304" pitchFamily="18" charset="0"/>
              </a:rPr>
              <a:t>）</a:t>
            </a:r>
            <a:r>
              <a:rPr kumimoji="0" lang="zh-CN" altLang="zh-CN" sz="16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的方法，反之称为无模型的方法（</a:t>
            </a:r>
            <a:r>
              <a:rPr kumimoji="0" lang="en-US" altLang="zh-CN" sz="16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Model-free</a:t>
            </a:r>
            <a:r>
              <a:rPr kumimoji="0" lang="zh-CN" altLang="zh-CN" sz="16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）；只对价值函数建模并利用策略优化定理求解的方法称为</a:t>
            </a:r>
            <a:r>
              <a:rPr kumimoji="0" lang="zh-CN" altLang="zh-CN" sz="1600" b="1" i="0" u="none" strike="noStrike" kern="1200" cap="none" spc="0" normalizeH="0" baseline="0" noProof="0" dirty="0">
                <a:ln>
                  <a:noFill/>
                </a:ln>
                <a:solidFill>
                  <a:srgbClr val="FFFFCC"/>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Times New Roman" panose="02020603050405020304" pitchFamily="18" charset="0"/>
              </a:rPr>
              <a:t>基于价值（</a:t>
            </a:r>
            <a:r>
              <a:rPr kumimoji="0" lang="en-US" altLang="zh-CN" sz="1600" b="1" i="0" u="none" strike="noStrike" kern="1200" cap="none" spc="0" normalizeH="0" baseline="0" noProof="0" dirty="0">
                <a:ln>
                  <a:noFill/>
                </a:ln>
                <a:solidFill>
                  <a:srgbClr val="FFFFCC"/>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Times New Roman" panose="02020603050405020304" pitchFamily="18" charset="0"/>
              </a:rPr>
              <a:t>Value-based</a:t>
            </a:r>
            <a:r>
              <a:rPr kumimoji="0" lang="zh-CN" altLang="zh-CN" sz="1600" b="1" i="0" u="none" strike="noStrike" kern="1200" cap="none" spc="0" normalizeH="0" baseline="0" noProof="0" dirty="0">
                <a:ln>
                  <a:noFill/>
                </a:ln>
                <a:solidFill>
                  <a:srgbClr val="FFFFCC"/>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Times New Roman" panose="02020603050405020304" pitchFamily="18" charset="0"/>
              </a:rPr>
              <a:t>）</a:t>
            </a:r>
            <a:r>
              <a:rPr kumimoji="0" lang="zh-CN" altLang="zh-CN" sz="16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的方法，对策略函数建模并利用策略梯度定理求解的方法称为基于策略（</a:t>
            </a:r>
            <a:r>
              <a:rPr kumimoji="0" lang="en-US" altLang="zh-CN" sz="16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Policy-based</a:t>
            </a:r>
            <a:r>
              <a:rPr kumimoji="0" lang="zh-CN" altLang="zh-CN" sz="16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）的方法。</a:t>
            </a:r>
            <a:endParaRPr kumimoji="0" lang="en-US" altLang="zh-CN" sz="16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a:p>
            <a:pPr marL="285750" marR="0" lvl="0" indent="-285750" algn="l" defTabSz="914400" rtl="0" eaLnBrk="1" fontAlgn="auto" latinLnBrk="0" hangingPunct="1">
              <a:lnSpc>
                <a:spcPct val="200000"/>
              </a:lnSpc>
              <a:spcBef>
                <a:spcPts val="0"/>
              </a:spcBef>
              <a:spcAft>
                <a:spcPts val="0"/>
              </a:spcAft>
              <a:buClr>
                <a:prstClr val="white"/>
              </a:buClr>
              <a:buSzPct val="80000"/>
              <a:buFont typeface="Wingdings" panose="05000000000000000000" pitchFamily="2" charset="2"/>
              <a:buChar char="u"/>
              <a:tabLst/>
              <a:defRPr/>
            </a:pPr>
            <a:r>
              <a:rPr kumimoji="0" lang="en-US" altLang="zh-CN" sz="16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a:t>
            </a:r>
            <a:r>
              <a:rPr kumimoji="0" lang="zh-CN" altLang="zh-CN" sz="16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欲粟者务时，欲治者因势</a:t>
            </a:r>
            <a:r>
              <a:rPr kumimoji="0" lang="en-US" altLang="zh-CN" sz="16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a:t>
            </a:r>
            <a:r>
              <a:rPr kumimoji="0" lang="zh-CN" altLang="zh-CN" sz="16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强化学习作为一种通用的策略学习框架，向人们展示了其强大的能力和应用前景。虽然强化学习尚不成熟，导致它在很多问题上并不容易应用，但是对强化学习的研究，必将推动人工智能的发展并带来更加广泛的应用。</a:t>
            </a:r>
          </a:p>
        </p:txBody>
      </p:sp>
      <p:sp>
        <p:nvSpPr>
          <p:cNvPr id="9" name="矩形: 圆角 42"/>
          <p:cNvSpPr/>
          <p:nvPr/>
        </p:nvSpPr>
        <p:spPr>
          <a:xfrm>
            <a:off x="5218279" y="785408"/>
            <a:ext cx="1847895" cy="504454"/>
          </a:xfrm>
          <a:prstGeom prst="roundRect">
            <a:avLst>
              <a:gd name="adj" fmla="val 10365"/>
            </a:avLst>
          </a:prstGeom>
          <a:solidFill>
            <a:srgbClr val="9ACBCA"/>
          </a:solidFill>
          <a:ln>
            <a:noFill/>
          </a:ln>
          <a:effectLst>
            <a:outerShdw blurRad="2032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4" name="矩形: 圆角 47"/>
          <p:cNvSpPr/>
          <p:nvPr/>
        </p:nvSpPr>
        <p:spPr>
          <a:xfrm>
            <a:off x="5165205" y="732108"/>
            <a:ext cx="1847895" cy="504454"/>
          </a:xfrm>
          <a:prstGeom prst="roundRect">
            <a:avLst>
              <a:gd name="adj" fmla="val 10365"/>
            </a:avLst>
          </a:prstGeom>
          <a:solidFill>
            <a:srgbClr val="FAFCFC"/>
          </a:solidFill>
          <a:ln>
            <a:noFill/>
          </a:ln>
          <a:effectLst>
            <a:outerShdw blurRad="2032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pic>
        <p:nvPicPr>
          <p:cNvPr id="12" name="图片 11"/>
          <p:cNvPicPr>
            <a:picLocks noChangeAspect="1"/>
          </p:cNvPicPr>
          <p:nvPr/>
        </p:nvPicPr>
        <p:blipFill>
          <a:blip r:embed="rId4"/>
          <a:stretch>
            <a:fillRect/>
          </a:stretch>
        </p:blipFill>
        <p:spPr>
          <a:xfrm>
            <a:off x="5139195" y="627721"/>
            <a:ext cx="2165958" cy="208773"/>
          </a:xfrm>
          <a:prstGeom prst="rect">
            <a:avLst/>
          </a:prstGeom>
        </p:spPr>
      </p:pic>
      <p:pic>
        <p:nvPicPr>
          <p:cNvPr id="13" name="图片 12"/>
          <p:cNvPicPr>
            <a:picLocks noChangeAspect="1"/>
          </p:cNvPicPr>
          <p:nvPr/>
        </p:nvPicPr>
        <p:blipFill>
          <a:blip r:embed="rId4"/>
          <a:stretch>
            <a:fillRect/>
          </a:stretch>
        </p:blipFill>
        <p:spPr>
          <a:xfrm flipH="1">
            <a:off x="4554375" y="1126723"/>
            <a:ext cx="2458725" cy="195194"/>
          </a:xfrm>
          <a:prstGeom prst="rect">
            <a:avLst/>
          </a:prstGeom>
        </p:spPr>
      </p:pic>
      <p:sp>
        <p:nvSpPr>
          <p:cNvPr id="18" name="文本框 17"/>
          <p:cNvSpPr txBox="1"/>
          <p:nvPr/>
        </p:nvSpPr>
        <p:spPr>
          <a:xfrm>
            <a:off x="5379329" y="823236"/>
            <a:ext cx="1397310" cy="337970"/>
          </a:xfrm>
          <a:custGeom>
            <a:avLst/>
            <a:gdLst/>
            <a:ahLst/>
            <a:cxnLst/>
            <a:rect l="l" t="t" r="r" b="b"/>
            <a:pathLst>
              <a:path w="1397310" h="337970">
                <a:moveTo>
                  <a:pt x="1317464" y="206499"/>
                </a:moveTo>
                <a:lnTo>
                  <a:pt x="1263774" y="209252"/>
                </a:lnTo>
                <a:lnTo>
                  <a:pt x="1262397" y="275332"/>
                </a:lnTo>
                <a:lnTo>
                  <a:pt x="1294060" y="273955"/>
                </a:lnTo>
                <a:cubicBezTo>
                  <a:pt x="1298649" y="273955"/>
                  <a:pt x="1304156" y="273497"/>
                  <a:pt x="1310580" y="272579"/>
                </a:cubicBezTo>
                <a:cubicBezTo>
                  <a:pt x="1314251" y="272579"/>
                  <a:pt x="1316546" y="272579"/>
                  <a:pt x="1317464" y="272579"/>
                </a:cubicBezTo>
                <a:close/>
                <a:moveTo>
                  <a:pt x="1326412" y="165199"/>
                </a:moveTo>
                <a:cubicBezTo>
                  <a:pt x="1327789" y="164740"/>
                  <a:pt x="1329395" y="165199"/>
                  <a:pt x="1331230" y="166576"/>
                </a:cubicBezTo>
                <a:cubicBezTo>
                  <a:pt x="1356928" y="181260"/>
                  <a:pt x="1373448" y="191356"/>
                  <a:pt x="1380790" y="196862"/>
                </a:cubicBezTo>
                <a:cubicBezTo>
                  <a:pt x="1385379" y="199616"/>
                  <a:pt x="1387673" y="201910"/>
                  <a:pt x="1387673" y="203746"/>
                </a:cubicBezTo>
                <a:cubicBezTo>
                  <a:pt x="1387673" y="205581"/>
                  <a:pt x="1385379" y="207417"/>
                  <a:pt x="1380790" y="209252"/>
                </a:cubicBezTo>
                <a:cubicBezTo>
                  <a:pt x="1376201" y="212006"/>
                  <a:pt x="1374365" y="215677"/>
                  <a:pt x="1375283" y="220266"/>
                </a:cubicBezTo>
                <a:cubicBezTo>
                  <a:pt x="1374365" y="238621"/>
                  <a:pt x="1373907" y="267990"/>
                  <a:pt x="1373907" y="308372"/>
                </a:cubicBezTo>
                <a:cubicBezTo>
                  <a:pt x="1374824" y="313879"/>
                  <a:pt x="1373448" y="316632"/>
                  <a:pt x="1369777" y="316632"/>
                </a:cubicBezTo>
                <a:cubicBezTo>
                  <a:pt x="1366105" y="320303"/>
                  <a:pt x="1353716" y="325351"/>
                  <a:pt x="1332607" y="331775"/>
                </a:cubicBezTo>
                <a:cubicBezTo>
                  <a:pt x="1330771" y="332693"/>
                  <a:pt x="1329395" y="333152"/>
                  <a:pt x="1328477" y="333152"/>
                </a:cubicBezTo>
                <a:cubicBezTo>
                  <a:pt x="1321135" y="335905"/>
                  <a:pt x="1317464" y="334070"/>
                  <a:pt x="1317464" y="327645"/>
                </a:cubicBezTo>
                <a:lnTo>
                  <a:pt x="1317464" y="295982"/>
                </a:lnTo>
                <a:cubicBezTo>
                  <a:pt x="1316546" y="295982"/>
                  <a:pt x="1314251" y="295982"/>
                  <a:pt x="1310580" y="295982"/>
                </a:cubicBezTo>
                <a:cubicBezTo>
                  <a:pt x="1305991" y="296900"/>
                  <a:pt x="1301861" y="297359"/>
                  <a:pt x="1298190" y="297359"/>
                </a:cubicBezTo>
                <a:lnTo>
                  <a:pt x="1262397" y="298735"/>
                </a:lnTo>
                <a:lnTo>
                  <a:pt x="1262397" y="306995"/>
                </a:lnTo>
                <a:cubicBezTo>
                  <a:pt x="1263315" y="315255"/>
                  <a:pt x="1261020" y="320303"/>
                  <a:pt x="1255514" y="322139"/>
                </a:cubicBezTo>
                <a:cubicBezTo>
                  <a:pt x="1243583" y="327645"/>
                  <a:pt x="1228898" y="332693"/>
                  <a:pt x="1211461" y="337282"/>
                </a:cubicBezTo>
                <a:cubicBezTo>
                  <a:pt x="1206872" y="338200"/>
                  <a:pt x="1204577" y="335905"/>
                  <a:pt x="1204577" y="330399"/>
                </a:cubicBezTo>
                <a:cubicBezTo>
                  <a:pt x="1206413" y="303783"/>
                  <a:pt x="1207331" y="277627"/>
                  <a:pt x="1207331" y="251929"/>
                </a:cubicBezTo>
                <a:cubicBezTo>
                  <a:pt x="1195400" y="259271"/>
                  <a:pt x="1191270" y="261566"/>
                  <a:pt x="1194941" y="258812"/>
                </a:cubicBezTo>
                <a:cubicBezTo>
                  <a:pt x="1144463" y="287263"/>
                  <a:pt x="1111423" y="306078"/>
                  <a:pt x="1095821" y="315255"/>
                </a:cubicBezTo>
                <a:cubicBezTo>
                  <a:pt x="1090315" y="318009"/>
                  <a:pt x="1086185" y="317091"/>
                  <a:pt x="1083431" y="312502"/>
                </a:cubicBezTo>
                <a:cubicBezTo>
                  <a:pt x="1073336" y="295064"/>
                  <a:pt x="1065535" y="279462"/>
                  <a:pt x="1060028" y="265696"/>
                </a:cubicBezTo>
                <a:lnTo>
                  <a:pt x="1207331" y="234032"/>
                </a:lnTo>
                <a:cubicBezTo>
                  <a:pt x="1207331" y="232197"/>
                  <a:pt x="1207790" y="229902"/>
                  <a:pt x="1208707" y="227149"/>
                </a:cubicBezTo>
                <a:cubicBezTo>
                  <a:pt x="1208707" y="224396"/>
                  <a:pt x="1208707" y="222560"/>
                  <a:pt x="1208707" y="221642"/>
                </a:cubicBezTo>
                <a:cubicBezTo>
                  <a:pt x="1208707" y="203287"/>
                  <a:pt x="1208249" y="189061"/>
                  <a:pt x="1207331" y="178966"/>
                </a:cubicBezTo>
                <a:cubicBezTo>
                  <a:pt x="1206413" y="174377"/>
                  <a:pt x="1206872" y="171624"/>
                  <a:pt x="1208707" y="170706"/>
                </a:cubicBezTo>
                <a:cubicBezTo>
                  <a:pt x="1209625" y="169788"/>
                  <a:pt x="1211920" y="170247"/>
                  <a:pt x="1215591" y="172083"/>
                </a:cubicBezTo>
                <a:cubicBezTo>
                  <a:pt x="1218344" y="173000"/>
                  <a:pt x="1222474" y="174377"/>
                  <a:pt x="1227981" y="176213"/>
                </a:cubicBezTo>
                <a:cubicBezTo>
                  <a:pt x="1240829" y="180801"/>
                  <a:pt x="1250466" y="184014"/>
                  <a:pt x="1256891" y="185849"/>
                </a:cubicBezTo>
                <a:lnTo>
                  <a:pt x="1309204" y="184473"/>
                </a:lnTo>
                <a:cubicBezTo>
                  <a:pt x="1309204" y="184473"/>
                  <a:pt x="1309662" y="184473"/>
                  <a:pt x="1310580" y="184473"/>
                </a:cubicBezTo>
                <a:cubicBezTo>
                  <a:pt x="1316087" y="183555"/>
                  <a:pt x="1319299" y="181260"/>
                  <a:pt x="1320217" y="177589"/>
                </a:cubicBezTo>
                <a:cubicBezTo>
                  <a:pt x="1322052" y="174836"/>
                  <a:pt x="1322970" y="172541"/>
                  <a:pt x="1322970" y="170706"/>
                </a:cubicBezTo>
                <a:cubicBezTo>
                  <a:pt x="1322970" y="170706"/>
                  <a:pt x="1322970" y="170247"/>
                  <a:pt x="1322970" y="169329"/>
                </a:cubicBezTo>
                <a:cubicBezTo>
                  <a:pt x="1323888" y="167035"/>
                  <a:pt x="1325035" y="165658"/>
                  <a:pt x="1326412" y="165199"/>
                </a:cubicBezTo>
                <a:close/>
                <a:moveTo>
                  <a:pt x="585080" y="150056"/>
                </a:moveTo>
                <a:lnTo>
                  <a:pt x="468064" y="155563"/>
                </a:lnTo>
                <a:lnTo>
                  <a:pt x="468064" y="172083"/>
                </a:lnTo>
                <a:cubicBezTo>
                  <a:pt x="472653" y="172083"/>
                  <a:pt x="479078" y="171624"/>
                  <a:pt x="487338" y="170706"/>
                </a:cubicBezTo>
                <a:cubicBezTo>
                  <a:pt x="491926" y="170706"/>
                  <a:pt x="495139" y="170706"/>
                  <a:pt x="496974" y="170706"/>
                </a:cubicBezTo>
                <a:lnTo>
                  <a:pt x="536897" y="167953"/>
                </a:lnTo>
                <a:cubicBezTo>
                  <a:pt x="546993" y="167953"/>
                  <a:pt x="555712" y="167035"/>
                  <a:pt x="563054" y="165199"/>
                </a:cubicBezTo>
                <a:cubicBezTo>
                  <a:pt x="568561" y="170706"/>
                  <a:pt x="573149" y="176213"/>
                  <a:pt x="576820" y="181719"/>
                </a:cubicBezTo>
                <a:cubicBezTo>
                  <a:pt x="578656" y="183555"/>
                  <a:pt x="579115" y="184473"/>
                  <a:pt x="578197" y="184473"/>
                </a:cubicBezTo>
                <a:cubicBezTo>
                  <a:pt x="578197" y="185390"/>
                  <a:pt x="576820" y="185849"/>
                  <a:pt x="574067" y="185849"/>
                </a:cubicBezTo>
                <a:cubicBezTo>
                  <a:pt x="572232" y="185849"/>
                  <a:pt x="568561" y="185849"/>
                  <a:pt x="563054" y="185849"/>
                </a:cubicBezTo>
                <a:cubicBezTo>
                  <a:pt x="553876" y="186767"/>
                  <a:pt x="547452" y="187226"/>
                  <a:pt x="543781" y="187226"/>
                </a:cubicBezTo>
                <a:lnTo>
                  <a:pt x="505234" y="189979"/>
                </a:lnTo>
                <a:cubicBezTo>
                  <a:pt x="504316" y="189979"/>
                  <a:pt x="499728" y="190438"/>
                  <a:pt x="491468" y="191356"/>
                </a:cubicBezTo>
                <a:cubicBezTo>
                  <a:pt x="481372" y="192274"/>
                  <a:pt x="475407" y="192733"/>
                  <a:pt x="473571" y="192733"/>
                </a:cubicBezTo>
                <a:lnTo>
                  <a:pt x="468064" y="184473"/>
                </a:lnTo>
                <a:lnTo>
                  <a:pt x="468064" y="207876"/>
                </a:lnTo>
                <a:lnTo>
                  <a:pt x="541027" y="205122"/>
                </a:lnTo>
                <a:cubicBezTo>
                  <a:pt x="546534" y="205122"/>
                  <a:pt x="557547" y="204205"/>
                  <a:pt x="574067" y="202369"/>
                </a:cubicBezTo>
                <a:cubicBezTo>
                  <a:pt x="577738" y="201451"/>
                  <a:pt x="580033" y="200992"/>
                  <a:pt x="580950" y="200992"/>
                </a:cubicBezTo>
                <a:lnTo>
                  <a:pt x="583704" y="205122"/>
                </a:lnTo>
                <a:close/>
                <a:moveTo>
                  <a:pt x="589210" y="114263"/>
                </a:moveTo>
                <a:lnTo>
                  <a:pt x="429518" y="121146"/>
                </a:lnTo>
                <a:cubicBezTo>
                  <a:pt x="425847" y="121146"/>
                  <a:pt x="421258" y="121146"/>
                  <a:pt x="415751" y="121146"/>
                </a:cubicBezTo>
                <a:cubicBezTo>
                  <a:pt x="432271" y="124817"/>
                  <a:pt x="448791" y="129406"/>
                  <a:pt x="465311" y="134913"/>
                </a:cubicBezTo>
                <a:lnTo>
                  <a:pt x="576820" y="129406"/>
                </a:lnTo>
                <a:cubicBezTo>
                  <a:pt x="580492" y="129406"/>
                  <a:pt x="583704" y="127571"/>
                  <a:pt x="586457" y="123899"/>
                </a:cubicBezTo>
                <a:cubicBezTo>
                  <a:pt x="587375" y="122982"/>
                  <a:pt x="587834" y="122064"/>
                  <a:pt x="587834" y="121146"/>
                </a:cubicBezTo>
                <a:cubicBezTo>
                  <a:pt x="588752" y="119311"/>
                  <a:pt x="589210" y="117934"/>
                  <a:pt x="589210" y="117016"/>
                </a:cubicBezTo>
                <a:cubicBezTo>
                  <a:pt x="589210" y="115181"/>
                  <a:pt x="589210" y="114263"/>
                  <a:pt x="589210" y="114263"/>
                </a:cubicBezTo>
                <a:close/>
                <a:moveTo>
                  <a:pt x="952649" y="92236"/>
                </a:moveTo>
                <a:cubicBezTo>
                  <a:pt x="995784" y="131701"/>
                  <a:pt x="1024694" y="163823"/>
                  <a:pt x="1039378" y="188603"/>
                </a:cubicBezTo>
                <a:cubicBezTo>
                  <a:pt x="1046720" y="199616"/>
                  <a:pt x="1044885" y="211547"/>
                  <a:pt x="1033872" y="224396"/>
                </a:cubicBezTo>
                <a:cubicBezTo>
                  <a:pt x="1021023" y="240916"/>
                  <a:pt x="1005880" y="255141"/>
                  <a:pt x="988442" y="267072"/>
                </a:cubicBezTo>
                <a:cubicBezTo>
                  <a:pt x="979264" y="223019"/>
                  <a:pt x="963662" y="167035"/>
                  <a:pt x="941635" y="99120"/>
                </a:cubicBezTo>
                <a:close/>
                <a:moveTo>
                  <a:pt x="777297" y="87762"/>
                </a:moveTo>
                <a:cubicBezTo>
                  <a:pt x="779017" y="87992"/>
                  <a:pt x="781025" y="88565"/>
                  <a:pt x="783320" y="89483"/>
                </a:cubicBezTo>
                <a:cubicBezTo>
                  <a:pt x="798922" y="94990"/>
                  <a:pt x="814983" y="101414"/>
                  <a:pt x="831503" y="108756"/>
                </a:cubicBezTo>
                <a:cubicBezTo>
                  <a:pt x="834256" y="109674"/>
                  <a:pt x="836091" y="110592"/>
                  <a:pt x="837009" y="111510"/>
                </a:cubicBezTo>
                <a:cubicBezTo>
                  <a:pt x="837009" y="112427"/>
                  <a:pt x="836091" y="114263"/>
                  <a:pt x="834256" y="117016"/>
                </a:cubicBezTo>
                <a:cubicBezTo>
                  <a:pt x="832420" y="118852"/>
                  <a:pt x="825996" y="131242"/>
                  <a:pt x="814983" y="154186"/>
                </a:cubicBezTo>
                <a:cubicBezTo>
                  <a:pt x="788367" y="209252"/>
                  <a:pt x="759457" y="246881"/>
                  <a:pt x="728253" y="267072"/>
                </a:cubicBezTo>
                <a:lnTo>
                  <a:pt x="722746" y="260189"/>
                </a:lnTo>
                <a:cubicBezTo>
                  <a:pt x="735595" y="227149"/>
                  <a:pt x="748444" y="186308"/>
                  <a:pt x="761293" y="137666"/>
                </a:cubicBezTo>
                <a:cubicBezTo>
                  <a:pt x="765882" y="117475"/>
                  <a:pt x="768635" y="103250"/>
                  <a:pt x="769553" y="94990"/>
                </a:cubicBezTo>
                <a:cubicBezTo>
                  <a:pt x="769553" y="89483"/>
                  <a:pt x="772134" y="87074"/>
                  <a:pt x="777297" y="87762"/>
                </a:cubicBezTo>
                <a:close/>
                <a:moveTo>
                  <a:pt x="563054" y="61950"/>
                </a:moveTo>
                <a:lnTo>
                  <a:pt x="483208" y="66080"/>
                </a:lnTo>
                <a:cubicBezTo>
                  <a:pt x="491468" y="67915"/>
                  <a:pt x="497892" y="70210"/>
                  <a:pt x="502481" y="72963"/>
                </a:cubicBezTo>
                <a:cubicBezTo>
                  <a:pt x="510741" y="77552"/>
                  <a:pt x="512117" y="82600"/>
                  <a:pt x="506611" y="88106"/>
                </a:cubicBezTo>
                <a:lnTo>
                  <a:pt x="499728" y="94990"/>
                </a:lnTo>
                <a:lnTo>
                  <a:pt x="545157" y="93613"/>
                </a:lnTo>
                <a:cubicBezTo>
                  <a:pt x="548828" y="87189"/>
                  <a:pt x="553417" y="79387"/>
                  <a:pt x="558924" y="70210"/>
                </a:cubicBezTo>
                <a:cubicBezTo>
                  <a:pt x="560759" y="67456"/>
                  <a:pt x="562136" y="64703"/>
                  <a:pt x="563054" y="61950"/>
                </a:cubicBezTo>
                <a:close/>
                <a:moveTo>
                  <a:pt x="1267904" y="8260"/>
                </a:moveTo>
                <a:cubicBezTo>
                  <a:pt x="1290848" y="11931"/>
                  <a:pt x="1306909" y="15602"/>
                  <a:pt x="1316087" y="19273"/>
                </a:cubicBezTo>
                <a:cubicBezTo>
                  <a:pt x="1318840" y="20191"/>
                  <a:pt x="1319758" y="22027"/>
                  <a:pt x="1318840" y="24780"/>
                </a:cubicBezTo>
                <a:cubicBezTo>
                  <a:pt x="1318840" y="35793"/>
                  <a:pt x="1318840" y="47265"/>
                  <a:pt x="1318840" y="59196"/>
                </a:cubicBezTo>
                <a:lnTo>
                  <a:pt x="1318840" y="60573"/>
                </a:lnTo>
                <a:lnTo>
                  <a:pt x="1335360" y="60573"/>
                </a:lnTo>
                <a:cubicBezTo>
                  <a:pt x="1337196" y="60573"/>
                  <a:pt x="1340867" y="60114"/>
                  <a:pt x="1346373" y="59196"/>
                </a:cubicBezTo>
                <a:cubicBezTo>
                  <a:pt x="1361976" y="58279"/>
                  <a:pt x="1372071" y="56902"/>
                  <a:pt x="1376660" y="55066"/>
                </a:cubicBezTo>
                <a:cubicBezTo>
                  <a:pt x="1385838" y="66080"/>
                  <a:pt x="1391803" y="72963"/>
                  <a:pt x="1394557" y="75716"/>
                </a:cubicBezTo>
                <a:cubicBezTo>
                  <a:pt x="1396392" y="77552"/>
                  <a:pt x="1396851" y="78929"/>
                  <a:pt x="1395933" y="79846"/>
                </a:cubicBezTo>
                <a:cubicBezTo>
                  <a:pt x="1395015" y="80764"/>
                  <a:pt x="1393180" y="81223"/>
                  <a:pt x="1390427" y="81223"/>
                </a:cubicBezTo>
                <a:cubicBezTo>
                  <a:pt x="1387673" y="81223"/>
                  <a:pt x="1379872" y="81223"/>
                  <a:pt x="1367023" y="81223"/>
                </a:cubicBezTo>
                <a:cubicBezTo>
                  <a:pt x="1354175" y="82141"/>
                  <a:pt x="1345915" y="82600"/>
                  <a:pt x="1342243" y="82600"/>
                </a:cubicBezTo>
                <a:lnTo>
                  <a:pt x="1317464" y="83976"/>
                </a:lnTo>
                <a:lnTo>
                  <a:pt x="1317464" y="128029"/>
                </a:lnTo>
                <a:lnTo>
                  <a:pt x="1329853" y="128029"/>
                </a:lnTo>
                <a:cubicBezTo>
                  <a:pt x="1346373" y="128029"/>
                  <a:pt x="1361976" y="126653"/>
                  <a:pt x="1376660" y="123899"/>
                </a:cubicBezTo>
                <a:cubicBezTo>
                  <a:pt x="1378495" y="125735"/>
                  <a:pt x="1381708" y="129406"/>
                  <a:pt x="1386297" y="134913"/>
                </a:cubicBezTo>
                <a:cubicBezTo>
                  <a:pt x="1390885" y="140419"/>
                  <a:pt x="1393639" y="143632"/>
                  <a:pt x="1394557" y="144549"/>
                </a:cubicBezTo>
                <a:cubicBezTo>
                  <a:pt x="1396392" y="147303"/>
                  <a:pt x="1397310" y="149138"/>
                  <a:pt x="1397310" y="150056"/>
                </a:cubicBezTo>
                <a:cubicBezTo>
                  <a:pt x="1396392" y="150974"/>
                  <a:pt x="1394557" y="151433"/>
                  <a:pt x="1391803" y="151433"/>
                </a:cubicBezTo>
                <a:cubicBezTo>
                  <a:pt x="1374365" y="151433"/>
                  <a:pt x="1356469" y="151433"/>
                  <a:pt x="1338113" y="151433"/>
                </a:cubicBezTo>
                <a:lnTo>
                  <a:pt x="1254137" y="155563"/>
                </a:lnTo>
                <a:cubicBezTo>
                  <a:pt x="1251384" y="155563"/>
                  <a:pt x="1244959" y="156022"/>
                  <a:pt x="1234864" y="156939"/>
                </a:cubicBezTo>
                <a:cubicBezTo>
                  <a:pt x="1222933" y="157857"/>
                  <a:pt x="1215132" y="158316"/>
                  <a:pt x="1211461" y="158316"/>
                </a:cubicBezTo>
                <a:lnTo>
                  <a:pt x="1194941" y="133536"/>
                </a:lnTo>
                <a:cubicBezTo>
                  <a:pt x="1216967" y="133536"/>
                  <a:pt x="1233946" y="133536"/>
                  <a:pt x="1245877" y="133536"/>
                </a:cubicBezTo>
                <a:lnTo>
                  <a:pt x="1259644" y="132159"/>
                </a:lnTo>
                <a:lnTo>
                  <a:pt x="1259644" y="86730"/>
                </a:lnTo>
                <a:cubicBezTo>
                  <a:pt x="1256891" y="86730"/>
                  <a:pt x="1251384" y="87189"/>
                  <a:pt x="1243124" y="88106"/>
                </a:cubicBezTo>
                <a:cubicBezTo>
                  <a:pt x="1229357" y="89024"/>
                  <a:pt x="1217885" y="89942"/>
                  <a:pt x="1208707" y="90860"/>
                </a:cubicBezTo>
                <a:lnTo>
                  <a:pt x="1190811" y="64703"/>
                </a:lnTo>
                <a:cubicBezTo>
                  <a:pt x="1222015" y="64703"/>
                  <a:pt x="1242206" y="64244"/>
                  <a:pt x="1251384" y="63326"/>
                </a:cubicBezTo>
                <a:lnTo>
                  <a:pt x="1259644" y="63326"/>
                </a:lnTo>
                <a:lnTo>
                  <a:pt x="1259644" y="60573"/>
                </a:lnTo>
                <a:cubicBezTo>
                  <a:pt x="1259644" y="43135"/>
                  <a:pt x="1259644" y="27992"/>
                  <a:pt x="1259644" y="15143"/>
                </a:cubicBezTo>
                <a:cubicBezTo>
                  <a:pt x="1259644" y="8719"/>
                  <a:pt x="1262397" y="6425"/>
                  <a:pt x="1267904" y="8260"/>
                </a:cubicBezTo>
                <a:close/>
                <a:moveTo>
                  <a:pt x="861101" y="6883"/>
                </a:moveTo>
                <a:cubicBezTo>
                  <a:pt x="862936" y="6883"/>
                  <a:pt x="865460" y="7342"/>
                  <a:pt x="868672" y="8260"/>
                </a:cubicBezTo>
                <a:cubicBezTo>
                  <a:pt x="892534" y="14684"/>
                  <a:pt x="907678" y="19732"/>
                  <a:pt x="914102" y="23403"/>
                </a:cubicBezTo>
                <a:cubicBezTo>
                  <a:pt x="917773" y="24321"/>
                  <a:pt x="919609" y="27074"/>
                  <a:pt x="919609" y="31663"/>
                </a:cubicBezTo>
                <a:cubicBezTo>
                  <a:pt x="918691" y="41759"/>
                  <a:pt x="918232" y="55984"/>
                  <a:pt x="918232" y="74340"/>
                </a:cubicBezTo>
                <a:cubicBezTo>
                  <a:pt x="918232" y="157857"/>
                  <a:pt x="917314" y="221642"/>
                  <a:pt x="915479" y="265696"/>
                </a:cubicBezTo>
                <a:cubicBezTo>
                  <a:pt x="915479" y="294147"/>
                  <a:pt x="909054" y="309749"/>
                  <a:pt x="896206" y="312502"/>
                </a:cubicBezTo>
                <a:cubicBezTo>
                  <a:pt x="884275" y="318926"/>
                  <a:pt x="874638" y="324892"/>
                  <a:pt x="867296" y="330399"/>
                </a:cubicBezTo>
                <a:cubicBezTo>
                  <a:pt x="859036" y="335905"/>
                  <a:pt x="853529" y="338200"/>
                  <a:pt x="850776" y="337282"/>
                </a:cubicBezTo>
                <a:cubicBezTo>
                  <a:pt x="847105" y="335446"/>
                  <a:pt x="845728" y="330399"/>
                  <a:pt x="846646" y="322139"/>
                </a:cubicBezTo>
                <a:cubicBezTo>
                  <a:pt x="847564" y="307454"/>
                  <a:pt x="843434" y="298735"/>
                  <a:pt x="834256" y="295982"/>
                </a:cubicBezTo>
                <a:cubicBezTo>
                  <a:pt x="827831" y="292311"/>
                  <a:pt x="813606" y="285887"/>
                  <a:pt x="791579" y="276709"/>
                </a:cubicBezTo>
                <a:cubicBezTo>
                  <a:pt x="786991" y="274873"/>
                  <a:pt x="783320" y="273497"/>
                  <a:pt x="780566" y="272579"/>
                </a:cubicBezTo>
                <a:lnTo>
                  <a:pt x="783320" y="260189"/>
                </a:lnTo>
                <a:lnTo>
                  <a:pt x="850776" y="267072"/>
                </a:lnTo>
                <a:cubicBezTo>
                  <a:pt x="855365" y="262483"/>
                  <a:pt x="858118" y="196404"/>
                  <a:pt x="859036" y="68833"/>
                </a:cubicBezTo>
                <a:cubicBezTo>
                  <a:pt x="859036" y="66080"/>
                  <a:pt x="859036" y="59655"/>
                  <a:pt x="859036" y="49560"/>
                </a:cubicBezTo>
                <a:cubicBezTo>
                  <a:pt x="858118" y="34875"/>
                  <a:pt x="857659" y="24321"/>
                  <a:pt x="857659" y="17897"/>
                </a:cubicBezTo>
                <a:cubicBezTo>
                  <a:pt x="856741" y="11472"/>
                  <a:pt x="856741" y="8260"/>
                  <a:pt x="857659" y="8260"/>
                </a:cubicBezTo>
                <a:cubicBezTo>
                  <a:pt x="858118" y="7342"/>
                  <a:pt x="859265" y="6883"/>
                  <a:pt x="861101" y="6883"/>
                </a:cubicBezTo>
                <a:close/>
                <a:moveTo>
                  <a:pt x="1136433" y="4818"/>
                </a:moveTo>
                <a:cubicBezTo>
                  <a:pt x="1137809" y="4360"/>
                  <a:pt x="1139416" y="4589"/>
                  <a:pt x="1141251" y="5507"/>
                </a:cubicBezTo>
                <a:cubicBezTo>
                  <a:pt x="1144004" y="7342"/>
                  <a:pt x="1150429" y="10554"/>
                  <a:pt x="1160524" y="15143"/>
                </a:cubicBezTo>
                <a:cubicBezTo>
                  <a:pt x="1177044" y="23403"/>
                  <a:pt x="1186222" y="28451"/>
                  <a:pt x="1188057" y="30287"/>
                </a:cubicBezTo>
                <a:cubicBezTo>
                  <a:pt x="1190811" y="32122"/>
                  <a:pt x="1190352" y="34875"/>
                  <a:pt x="1186681" y="38547"/>
                </a:cubicBezTo>
                <a:cubicBezTo>
                  <a:pt x="1183928" y="40382"/>
                  <a:pt x="1177962" y="46807"/>
                  <a:pt x="1168784" y="57820"/>
                </a:cubicBezTo>
                <a:cubicBezTo>
                  <a:pt x="1145840" y="82600"/>
                  <a:pt x="1126108" y="100496"/>
                  <a:pt x="1109588" y="111510"/>
                </a:cubicBezTo>
                <a:lnTo>
                  <a:pt x="1150888" y="108756"/>
                </a:lnTo>
                <a:cubicBezTo>
                  <a:pt x="1150888" y="106921"/>
                  <a:pt x="1151805" y="105085"/>
                  <a:pt x="1153641" y="103250"/>
                </a:cubicBezTo>
                <a:cubicBezTo>
                  <a:pt x="1158230" y="94990"/>
                  <a:pt x="1161901" y="86271"/>
                  <a:pt x="1164654" y="77093"/>
                </a:cubicBezTo>
                <a:cubicBezTo>
                  <a:pt x="1166490" y="73422"/>
                  <a:pt x="1169243" y="72504"/>
                  <a:pt x="1172914" y="74340"/>
                </a:cubicBezTo>
                <a:cubicBezTo>
                  <a:pt x="1184845" y="80764"/>
                  <a:pt x="1199071" y="89024"/>
                  <a:pt x="1215591" y="99120"/>
                </a:cubicBezTo>
                <a:cubicBezTo>
                  <a:pt x="1220180" y="101873"/>
                  <a:pt x="1220180" y="104626"/>
                  <a:pt x="1215591" y="107380"/>
                </a:cubicBezTo>
                <a:cubicBezTo>
                  <a:pt x="1211002" y="111968"/>
                  <a:pt x="1204577" y="118393"/>
                  <a:pt x="1196317" y="126653"/>
                </a:cubicBezTo>
                <a:cubicBezTo>
                  <a:pt x="1167866" y="156939"/>
                  <a:pt x="1145381" y="177589"/>
                  <a:pt x="1128861" y="188603"/>
                </a:cubicBezTo>
                <a:lnTo>
                  <a:pt x="1190811" y="181719"/>
                </a:lnTo>
                <a:lnTo>
                  <a:pt x="1196317" y="195486"/>
                </a:lnTo>
                <a:lnTo>
                  <a:pt x="1121978" y="225772"/>
                </a:lnTo>
                <a:cubicBezTo>
                  <a:pt x="1110965" y="229443"/>
                  <a:pt x="1101328" y="234950"/>
                  <a:pt x="1093068" y="242292"/>
                </a:cubicBezTo>
                <a:lnTo>
                  <a:pt x="1072418" y="194109"/>
                </a:lnTo>
                <a:cubicBezTo>
                  <a:pt x="1088938" y="192274"/>
                  <a:pt x="1100410" y="186767"/>
                  <a:pt x="1106835" y="177589"/>
                </a:cubicBezTo>
                <a:cubicBezTo>
                  <a:pt x="1117848" y="163823"/>
                  <a:pt x="1127026" y="150515"/>
                  <a:pt x="1134368" y="137666"/>
                </a:cubicBezTo>
                <a:lnTo>
                  <a:pt x="1109588" y="145926"/>
                </a:lnTo>
                <a:cubicBezTo>
                  <a:pt x="1096739" y="150515"/>
                  <a:pt x="1087561" y="155104"/>
                  <a:pt x="1082055" y="159693"/>
                </a:cubicBezTo>
                <a:lnTo>
                  <a:pt x="1061405" y="115640"/>
                </a:lnTo>
                <a:cubicBezTo>
                  <a:pt x="1074254" y="112886"/>
                  <a:pt x="1082055" y="108756"/>
                  <a:pt x="1084808" y="103250"/>
                </a:cubicBezTo>
                <a:cubicBezTo>
                  <a:pt x="1094903" y="86730"/>
                  <a:pt x="1107752" y="63785"/>
                  <a:pt x="1123354" y="34417"/>
                </a:cubicBezTo>
                <a:cubicBezTo>
                  <a:pt x="1124272" y="31663"/>
                  <a:pt x="1125649" y="27992"/>
                  <a:pt x="1127484" y="23403"/>
                </a:cubicBezTo>
                <a:cubicBezTo>
                  <a:pt x="1129320" y="19732"/>
                  <a:pt x="1131156" y="14684"/>
                  <a:pt x="1132991" y="8260"/>
                </a:cubicBezTo>
                <a:cubicBezTo>
                  <a:pt x="1133909" y="6424"/>
                  <a:pt x="1135056" y="5277"/>
                  <a:pt x="1136433" y="4818"/>
                </a:cubicBezTo>
                <a:close/>
                <a:moveTo>
                  <a:pt x="143173" y="1377"/>
                </a:moveTo>
                <a:cubicBezTo>
                  <a:pt x="144090" y="459"/>
                  <a:pt x="146385" y="459"/>
                  <a:pt x="150056" y="1377"/>
                </a:cubicBezTo>
                <a:cubicBezTo>
                  <a:pt x="170247" y="6883"/>
                  <a:pt x="187685" y="12849"/>
                  <a:pt x="202369" y="19273"/>
                </a:cubicBezTo>
                <a:cubicBezTo>
                  <a:pt x="205122" y="20191"/>
                  <a:pt x="206040" y="22486"/>
                  <a:pt x="205122" y="26157"/>
                </a:cubicBezTo>
                <a:cubicBezTo>
                  <a:pt x="203287" y="39923"/>
                  <a:pt x="202369" y="56443"/>
                  <a:pt x="202369" y="75716"/>
                </a:cubicBezTo>
                <a:lnTo>
                  <a:pt x="246422" y="74340"/>
                </a:lnTo>
                <a:cubicBezTo>
                  <a:pt x="272120" y="71586"/>
                  <a:pt x="292770" y="69292"/>
                  <a:pt x="308372" y="67456"/>
                </a:cubicBezTo>
                <a:cubicBezTo>
                  <a:pt x="318467" y="75716"/>
                  <a:pt x="325351" y="82600"/>
                  <a:pt x="329022" y="88106"/>
                </a:cubicBezTo>
                <a:cubicBezTo>
                  <a:pt x="331775" y="90860"/>
                  <a:pt x="332693" y="92695"/>
                  <a:pt x="331775" y="93613"/>
                </a:cubicBezTo>
                <a:cubicBezTo>
                  <a:pt x="331775" y="95449"/>
                  <a:pt x="329939" y="96366"/>
                  <a:pt x="326268" y="96366"/>
                </a:cubicBezTo>
                <a:cubicBezTo>
                  <a:pt x="306077" y="96366"/>
                  <a:pt x="284051" y="96366"/>
                  <a:pt x="260189" y="96366"/>
                </a:cubicBezTo>
                <a:lnTo>
                  <a:pt x="213382" y="99120"/>
                </a:lnTo>
                <a:cubicBezTo>
                  <a:pt x="256518" y="158775"/>
                  <a:pt x="301947" y="201910"/>
                  <a:pt x="349672" y="228526"/>
                </a:cubicBezTo>
                <a:lnTo>
                  <a:pt x="348295" y="236786"/>
                </a:lnTo>
                <a:cubicBezTo>
                  <a:pt x="334528" y="246881"/>
                  <a:pt x="319385" y="261566"/>
                  <a:pt x="302865" y="280839"/>
                </a:cubicBezTo>
                <a:cubicBezTo>
                  <a:pt x="299194" y="285428"/>
                  <a:pt x="295523" y="285428"/>
                  <a:pt x="291852" y="280839"/>
                </a:cubicBezTo>
                <a:cubicBezTo>
                  <a:pt x="255141" y="246881"/>
                  <a:pt x="224854" y="188144"/>
                  <a:pt x="200992" y="104626"/>
                </a:cubicBezTo>
                <a:cubicBezTo>
                  <a:pt x="200992" y="149597"/>
                  <a:pt x="200992" y="195027"/>
                  <a:pt x="200992" y="240916"/>
                </a:cubicBezTo>
                <a:cubicBezTo>
                  <a:pt x="204663" y="240916"/>
                  <a:pt x="210170" y="240457"/>
                  <a:pt x="217512" y="239539"/>
                </a:cubicBezTo>
                <a:cubicBezTo>
                  <a:pt x="227608" y="238621"/>
                  <a:pt x="234491" y="237703"/>
                  <a:pt x="238162" y="236786"/>
                </a:cubicBezTo>
                <a:cubicBezTo>
                  <a:pt x="247340" y="245963"/>
                  <a:pt x="253305" y="252388"/>
                  <a:pt x="256059" y="256059"/>
                </a:cubicBezTo>
                <a:cubicBezTo>
                  <a:pt x="257894" y="257894"/>
                  <a:pt x="258812" y="259730"/>
                  <a:pt x="258812" y="261566"/>
                </a:cubicBezTo>
                <a:cubicBezTo>
                  <a:pt x="257894" y="262483"/>
                  <a:pt x="256059" y="262942"/>
                  <a:pt x="253305" y="262942"/>
                </a:cubicBezTo>
                <a:cubicBezTo>
                  <a:pt x="229443" y="262942"/>
                  <a:pt x="212464" y="263401"/>
                  <a:pt x="202369" y="264319"/>
                </a:cubicBezTo>
                <a:lnTo>
                  <a:pt x="200992" y="264319"/>
                </a:lnTo>
                <a:cubicBezTo>
                  <a:pt x="200992" y="279921"/>
                  <a:pt x="200992" y="295064"/>
                  <a:pt x="200992" y="309749"/>
                </a:cubicBezTo>
                <a:cubicBezTo>
                  <a:pt x="201910" y="317091"/>
                  <a:pt x="199616" y="321680"/>
                  <a:pt x="194109" y="323515"/>
                </a:cubicBezTo>
                <a:cubicBezTo>
                  <a:pt x="178507" y="329022"/>
                  <a:pt x="161987" y="333611"/>
                  <a:pt x="144549" y="337282"/>
                </a:cubicBezTo>
                <a:cubicBezTo>
                  <a:pt x="141796" y="338200"/>
                  <a:pt x="139960" y="338200"/>
                  <a:pt x="139043" y="337282"/>
                </a:cubicBezTo>
                <a:cubicBezTo>
                  <a:pt x="138125" y="337282"/>
                  <a:pt x="137666" y="335446"/>
                  <a:pt x="137666" y="331775"/>
                </a:cubicBezTo>
                <a:cubicBezTo>
                  <a:pt x="138584" y="324433"/>
                  <a:pt x="139043" y="313879"/>
                  <a:pt x="139043" y="300112"/>
                </a:cubicBezTo>
                <a:cubicBezTo>
                  <a:pt x="139960" y="285428"/>
                  <a:pt x="140419" y="274414"/>
                  <a:pt x="140419" y="267072"/>
                </a:cubicBezTo>
                <a:lnTo>
                  <a:pt x="128029" y="267072"/>
                </a:lnTo>
                <a:cubicBezTo>
                  <a:pt x="111509" y="268908"/>
                  <a:pt x="99578" y="269826"/>
                  <a:pt x="92236" y="269826"/>
                </a:cubicBezTo>
                <a:lnTo>
                  <a:pt x="74340" y="245046"/>
                </a:lnTo>
                <a:cubicBezTo>
                  <a:pt x="92695" y="245046"/>
                  <a:pt x="108297" y="244587"/>
                  <a:pt x="121146" y="243669"/>
                </a:cubicBezTo>
                <a:lnTo>
                  <a:pt x="140419" y="243669"/>
                </a:lnTo>
                <a:cubicBezTo>
                  <a:pt x="141337" y="217971"/>
                  <a:pt x="141796" y="192733"/>
                  <a:pt x="141796" y="167953"/>
                </a:cubicBezTo>
                <a:cubicBezTo>
                  <a:pt x="106003" y="221183"/>
                  <a:pt x="60114" y="262483"/>
                  <a:pt x="4130" y="291852"/>
                </a:cubicBezTo>
                <a:lnTo>
                  <a:pt x="0" y="284969"/>
                </a:lnTo>
                <a:cubicBezTo>
                  <a:pt x="47724" y="229902"/>
                  <a:pt x="85812" y="169329"/>
                  <a:pt x="114263" y="103250"/>
                </a:cubicBezTo>
                <a:lnTo>
                  <a:pt x="83976" y="104626"/>
                </a:lnTo>
                <a:cubicBezTo>
                  <a:pt x="66538" y="105544"/>
                  <a:pt x="51395" y="106462"/>
                  <a:pt x="38546" y="107380"/>
                </a:cubicBezTo>
                <a:lnTo>
                  <a:pt x="17897" y="81223"/>
                </a:lnTo>
                <a:cubicBezTo>
                  <a:pt x="26156" y="82141"/>
                  <a:pt x="42218" y="82141"/>
                  <a:pt x="66080" y="81223"/>
                </a:cubicBezTo>
                <a:cubicBezTo>
                  <a:pt x="71586" y="81223"/>
                  <a:pt x="75257" y="81223"/>
                  <a:pt x="77093" y="81223"/>
                </a:cubicBezTo>
                <a:lnTo>
                  <a:pt x="143173" y="78470"/>
                </a:lnTo>
                <a:cubicBezTo>
                  <a:pt x="143173" y="55525"/>
                  <a:pt x="142714" y="32581"/>
                  <a:pt x="141796" y="9637"/>
                </a:cubicBezTo>
                <a:cubicBezTo>
                  <a:pt x="141796" y="5048"/>
                  <a:pt x="142255" y="2295"/>
                  <a:pt x="143173" y="1377"/>
                </a:cubicBezTo>
                <a:close/>
                <a:moveTo>
                  <a:pt x="488714" y="0"/>
                </a:moveTo>
                <a:cubicBezTo>
                  <a:pt x="522672" y="1836"/>
                  <a:pt x="545616" y="6425"/>
                  <a:pt x="557547" y="13767"/>
                </a:cubicBezTo>
                <a:cubicBezTo>
                  <a:pt x="565807" y="17438"/>
                  <a:pt x="567184" y="22944"/>
                  <a:pt x="561677" y="30287"/>
                </a:cubicBezTo>
                <a:cubicBezTo>
                  <a:pt x="558924" y="33040"/>
                  <a:pt x="555712" y="35793"/>
                  <a:pt x="552041" y="38547"/>
                </a:cubicBezTo>
                <a:lnTo>
                  <a:pt x="593340" y="37170"/>
                </a:lnTo>
                <a:cubicBezTo>
                  <a:pt x="611696" y="35334"/>
                  <a:pt x="627757" y="33040"/>
                  <a:pt x="641524" y="30287"/>
                </a:cubicBezTo>
                <a:cubicBezTo>
                  <a:pt x="644277" y="32122"/>
                  <a:pt x="648407" y="35793"/>
                  <a:pt x="653913" y="41300"/>
                </a:cubicBezTo>
                <a:cubicBezTo>
                  <a:pt x="658502" y="45889"/>
                  <a:pt x="661715" y="49101"/>
                  <a:pt x="663550" y="50937"/>
                </a:cubicBezTo>
                <a:cubicBezTo>
                  <a:pt x="666303" y="53690"/>
                  <a:pt x="667221" y="55525"/>
                  <a:pt x="666303" y="56443"/>
                </a:cubicBezTo>
                <a:cubicBezTo>
                  <a:pt x="665386" y="57361"/>
                  <a:pt x="662632" y="57820"/>
                  <a:pt x="658043" y="57820"/>
                </a:cubicBezTo>
                <a:cubicBezTo>
                  <a:pt x="654372" y="57820"/>
                  <a:pt x="647030" y="57820"/>
                  <a:pt x="636017" y="57820"/>
                </a:cubicBezTo>
                <a:cubicBezTo>
                  <a:pt x="619497" y="58738"/>
                  <a:pt x="608025" y="59196"/>
                  <a:pt x="601600" y="59196"/>
                </a:cubicBezTo>
                <a:cubicBezTo>
                  <a:pt x="603436" y="61032"/>
                  <a:pt x="606189" y="62868"/>
                  <a:pt x="609860" y="64703"/>
                </a:cubicBezTo>
                <a:cubicBezTo>
                  <a:pt x="612614" y="66539"/>
                  <a:pt x="615367" y="68374"/>
                  <a:pt x="618120" y="70210"/>
                </a:cubicBezTo>
                <a:cubicBezTo>
                  <a:pt x="619956" y="71128"/>
                  <a:pt x="620874" y="72504"/>
                  <a:pt x="620874" y="74340"/>
                </a:cubicBezTo>
                <a:cubicBezTo>
                  <a:pt x="619956" y="75258"/>
                  <a:pt x="618579" y="76175"/>
                  <a:pt x="616744" y="77093"/>
                </a:cubicBezTo>
                <a:cubicBezTo>
                  <a:pt x="614908" y="78011"/>
                  <a:pt x="611696" y="79387"/>
                  <a:pt x="607107" y="81223"/>
                </a:cubicBezTo>
                <a:cubicBezTo>
                  <a:pt x="603436" y="83059"/>
                  <a:pt x="600224" y="84435"/>
                  <a:pt x="597470" y="85353"/>
                </a:cubicBezTo>
                <a:cubicBezTo>
                  <a:pt x="593799" y="88106"/>
                  <a:pt x="589669" y="89942"/>
                  <a:pt x="585080" y="90860"/>
                </a:cubicBezTo>
                <a:lnTo>
                  <a:pt x="619497" y="89483"/>
                </a:lnTo>
                <a:cubicBezTo>
                  <a:pt x="620415" y="89483"/>
                  <a:pt x="622250" y="89483"/>
                  <a:pt x="625004" y="89483"/>
                </a:cubicBezTo>
                <a:cubicBezTo>
                  <a:pt x="647948" y="87647"/>
                  <a:pt x="664009" y="85353"/>
                  <a:pt x="673187" y="82600"/>
                </a:cubicBezTo>
                <a:cubicBezTo>
                  <a:pt x="685118" y="94531"/>
                  <a:pt x="692001" y="101873"/>
                  <a:pt x="693837" y="104626"/>
                </a:cubicBezTo>
                <a:cubicBezTo>
                  <a:pt x="695672" y="107380"/>
                  <a:pt x="696590" y="109215"/>
                  <a:pt x="696590" y="110133"/>
                </a:cubicBezTo>
                <a:cubicBezTo>
                  <a:pt x="695672" y="111051"/>
                  <a:pt x="693378" y="111510"/>
                  <a:pt x="689707" y="111510"/>
                </a:cubicBezTo>
                <a:cubicBezTo>
                  <a:pt x="669516" y="111510"/>
                  <a:pt x="648866" y="111968"/>
                  <a:pt x="627757" y="112886"/>
                </a:cubicBezTo>
                <a:lnTo>
                  <a:pt x="598847" y="114263"/>
                </a:lnTo>
                <a:lnTo>
                  <a:pt x="600224" y="114263"/>
                </a:lnTo>
                <a:cubicBezTo>
                  <a:pt x="608484" y="118852"/>
                  <a:pt x="621791" y="126653"/>
                  <a:pt x="640147" y="137666"/>
                </a:cubicBezTo>
                <a:cubicBezTo>
                  <a:pt x="642900" y="139502"/>
                  <a:pt x="644736" y="140878"/>
                  <a:pt x="645654" y="141796"/>
                </a:cubicBezTo>
                <a:cubicBezTo>
                  <a:pt x="650242" y="144549"/>
                  <a:pt x="652537" y="146844"/>
                  <a:pt x="652537" y="148679"/>
                </a:cubicBezTo>
                <a:cubicBezTo>
                  <a:pt x="652537" y="150515"/>
                  <a:pt x="650701" y="152350"/>
                  <a:pt x="647030" y="154186"/>
                </a:cubicBezTo>
                <a:cubicBezTo>
                  <a:pt x="643359" y="155104"/>
                  <a:pt x="641524" y="157857"/>
                  <a:pt x="641524" y="162446"/>
                </a:cubicBezTo>
                <a:cubicBezTo>
                  <a:pt x="640606" y="170706"/>
                  <a:pt x="640147" y="186308"/>
                  <a:pt x="640147" y="209252"/>
                </a:cubicBezTo>
                <a:cubicBezTo>
                  <a:pt x="640147" y="214759"/>
                  <a:pt x="638311" y="218889"/>
                  <a:pt x="634640" y="221642"/>
                </a:cubicBezTo>
                <a:cubicBezTo>
                  <a:pt x="621791" y="227149"/>
                  <a:pt x="608484" y="231738"/>
                  <a:pt x="594717" y="235409"/>
                </a:cubicBezTo>
                <a:cubicBezTo>
                  <a:pt x="587375" y="238162"/>
                  <a:pt x="583704" y="235868"/>
                  <a:pt x="583704" y="228526"/>
                </a:cubicBezTo>
                <a:lnTo>
                  <a:pt x="583704" y="224396"/>
                </a:lnTo>
                <a:cubicBezTo>
                  <a:pt x="574526" y="224396"/>
                  <a:pt x="563513" y="224855"/>
                  <a:pt x="550664" y="225772"/>
                </a:cubicBezTo>
                <a:cubicBezTo>
                  <a:pt x="550664" y="225772"/>
                  <a:pt x="551582" y="226231"/>
                  <a:pt x="553417" y="227149"/>
                </a:cubicBezTo>
                <a:cubicBezTo>
                  <a:pt x="556171" y="228067"/>
                  <a:pt x="557088" y="229443"/>
                  <a:pt x="556171" y="231279"/>
                </a:cubicBezTo>
                <a:cubicBezTo>
                  <a:pt x="556171" y="236786"/>
                  <a:pt x="556171" y="242292"/>
                  <a:pt x="556171" y="247799"/>
                </a:cubicBezTo>
                <a:lnTo>
                  <a:pt x="607107" y="245046"/>
                </a:lnTo>
                <a:cubicBezTo>
                  <a:pt x="630969" y="245046"/>
                  <a:pt x="655290" y="243210"/>
                  <a:pt x="680070" y="239539"/>
                </a:cubicBezTo>
                <a:cubicBezTo>
                  <a:pt x="683741" y="243210"/>
                  <a:pt x="689707" y="250552"/>
                  <a:pt x="697967" y="261566"/>
                </a:cubicBezTo>
                <a:cubicBezTo>
                  <a:pt x="699802" y="264319"/>
                  <a:pt x="700720" y="266154"/>
                  <a:pt x="700720" y="267072"/>
                </a:cubicBezTo>
                <a:cubicBezTo>
                  <a:pt x="699802" y="267990"/>
                  <a:pt x="697967" y="268449"/>
                  <a:pt x="695213" y="268449"/>
                </a:cubicBezTo>
                <a:cubicBezTo>
                  <a:pt x="658502" y="268449"/>
                  <a:pt x="632346" y="268908"/>
                  <a:pt x="616744" y="269826"/>
                </a:cubicBezTo>
                <a:lnTo>
                  <a:pt x="556171" y="271202"/>
                </a:lnTo>
                <a:lnTo>
                  <a:pt x="556171" y="315255"/>
                </a:lnTo>
                <a:cubicBezTo>
                  <a:pt x="557088" y="320762"/>
                  <a:pt x="554794" y="323974"/>
                  <a:pt x="549287" y="324892"/>
                </a:cubicBezTo>
                <a:cubicBezTo>
                  <a:pt x="533685" y="329481"/>
                  <a:pt x="516706" y="332693"/>
                  <a:pt x="498351" y="334529"/>
                </a:cubicBezTo>
                <a:cubicBezTo>
                  <a:pt x="494680" y="335446"/>
                  <a:pt x="492844" y="333611"/>
                  <a:pt x="492844" y="329022"/>
                </a:cubicBezTo>
                <a:cubicBezTo>
                  <a:pt x="493762" y="322598"/>
                  <a:pt x="494221" y="303783"/>
                  <a:pt x="494221" y="272579"/>
                </a:cubicBezTo>
                <a:lnTo>
                  <a:pt x="426765" y="275332"/>
                </a:lnTo>
                <a:cubicBezTo>
                  <a:pt x="414834" y="275332"/>
                  <a:pt x="397855" y="276250"/>
                  <a:pt x="375828" y="278085"/>
                </a:cubicBezTo>
                <a:lnTo>
                  <a:pt x="359308" y="253306"/>
                </a:lnTo>
                <a:cubicBezTo>
                  <a:pt x="394184" y="253306"/>
                  <a:pt x="415292" y="252847"/>
                  <a:pt x="422635" y="251929"/>
                </a:cubicBezTo>
                <a:lnTo>
                  <a:pt x="494221" y="250552"/>
                </a:lnTo>
                <a:lnTo>
                  <a:pt x="494221" y="227149"/>
                </a:lnTo>
                <a:lnTo>
                  <a:pt x="466688" y="228526"/>
                </a:lnTo>
                <a:cubicBezTo>
                  <a:pt x="466688" y="229443"/>
                  <a:pt x="464852" y="230820"/>
                  <a:pt x="461181" y="232656"/>
                </a:cubicBezTo>
                <a:cubicBezTo>
                  <a:pt x="451086" y="237245"/>
                  <a:pt x="435942" y="241375"/>
                  <a:pt x="415751" y="245046"/>
                </a:cubicBezTo>
                <a:cubicBezTo>
                  <a:pt x="412080" y="246881"/>
                  <a:pt x="410245" y="244587"/>
                  <a:pt x="410245" y="238162"/>
                </a:cubicBezTo>
                <a:cubicBezTo>
                  <a:pt x="411162" y="227149"/>
                  <a:pt x="411621" y="203287"/>
                  <a:pt x="411621" y="166576"/>
                </a:cubicBezTo>
                <a:cubicBezTo>
                  <a:pt x="411621" y="155563"/>
                  <a:pt x="411621" y="143173"/>
                  <a:pt x="411621" y="129406"/>
                </a:cubicBezTo>
                <a:cubicBezTo>
                  <a:pt x="411621" y="124817"/>
                  <a:pt x="412080" y="122523"/>
                  <a:pt x="412998" y="122523"/>
                </a:cubicBezTo>
                <a:cubicBezTo>
                  <a:pt x="402902" y="122523"/>
                  <a:pt x="391430" y="123441"/>
                  <a:pt x="378581" y="125276"/>
                </a:cubicBezTo>
                <a:lnTo>
                  <a:pt x="357932" y="99120"/>
                </a:lnTo>
                <a:cubicBezTo>
                  <a:pt x="382711" y="99120"/>
                  <a:pt x="403820" y="99120"/>
                  <a:pt x="421258" y="99120"/>
                </a:cubicBezTo>
                <a:lnTo>
                  <a:pt x="459804" y="96366"/>
                </a:lnTo>
                <a:cubicBezTo>
                  <a:pt x="457051" y="90860"/>
                  <a:pt x="451086" y="81223"/>
                  <a:pt x="441908" y="67456"/>
                </a:cubicBezTo>
                <a:cubicBezTo>
                  <a:pt x="438237" y="68374"/>
                  <a:pt x="431812" y="68833"/>
                  <a:pt x="422635" y="68833"/>
                </a:cubicBezTo>
                <a:cubicBezTo>
                  <a:pt x="412539" y="69751"/>
                  <a:pt x="405656" y="70210"/>
                  <a:pt x="401985" y="70210"/>
                </a:cubicBezTo>
                <a:lnTo>
                  <a:pt x="382711" y="46807"/>
                </a:lnTo>
                <a:cubicBezTo>
                  <a:pt x="390971" y="46807"/>
                  <a:pt x="402902" y="46348"/>
                  <a:pt x="418505" y="45430"/>
                </a:cubicBezTo>
                <a:cubicBezTo>
                  <a:pt x="429518" y="45430"/>
                  <a:pt x="436860" y="45430"/>
                  <a:pt x="440531" y="45430"/>
                </a:cubicBezTo>
                <a:lnTo>
                  <a:pt x="506611" y="41300"/>
                </a:lnTo>
                <a:cubicBezTo>
                  <a:pt x="502940" y="33958"/>
                  <a:pt x="494680" y="22027"/>
                  <a:pt x="481831" y="5507"/>
                </a:cubicBezTo>
                <a:close/>
              </a:path>
            </a:pathLst>
          </a:custGeom>
          <a:solidFill>
            <a:srgbClr val="007684"/>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800" b="0" i="0" u="none" strike="noStrike" kern="1200" cap="none" spc="0" normalizeH="0" baseline="0" noProof="0" dirty="0">
              <a:ln>
                <a:noFill/>
              </a:ln>
              <a:solidFill>
                <a:srgbClr val="007684"/>
              </a:solidFill>
              <a:effectLst/>
              <a:uLnTx/>
              <a:uFillTx/>
              <a:latin typeface="方正颜宋简体_大" panose="02000000000000000000" pitchFamily="2" charset="-122"/>
              <a:ea typeface="方正颜宋简体_大" panose="02000000000000000000" pitchFamily="2" charset="-122"/>
              <a:cs typeface="方正颜宋简体_大" panose="02000000000000000000" pitchFamily="2" charset="-122"/>
            </a:endParaRPr>
          </a:p>
        </p:txBody>
      </p:sp>
    </p:spTree>
    <p:extLst>
      <p:ext uri="{BB962C8B-B14F-4D97-AF65-F5344CB8AC3E}">
        <p14:creationId xmlns:p14="http://schemas.microsoft.com/office/powerpoint/2010/main" val="3572706967"/>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bg>
      <p:bgPr>
        <a:gradFill>
          <a:gsLst>
            <a:gs pos="0">
              <a:srgbClr val="00ABA5"/>
            </a:gs>
            <a:gs pos="67000">
              <a:srgbClr val="007684"/>
            </a:gs>
          </a:gsLst>
          <a:lin ang="3600000" scaled="0"/>
        </a:gradFill>
        <a:effectLst/>
      </p:bgPr>
    </p:bg>
    <p:spTree>
      <p:nvGrpSpPr>
        <p:cNvPr id="1" name=""/>
        <p:cNvGrpSpPr/>
        <p:nvPr/>
      </p:nvGrpSpPr>
      <p:grpSpPr>
        <a:xfrm>
          <a:off x="0" y="0"/>
          <a:ext cx="0" cy="0"/>
          <a:chOff x="0" y="0"/>
          <a:chExt cx="0" cy="0"/>
        </a:xfrm>
      </p:grpSpPr>
      <p:pic>
        <p:nvPicPr>
          <p:cNvPr id="130" name="图片 129"/>
          <p:cNvPicPr>
            <a:picLocks noChangeAspect="1"/>
          </p:cNvPicPr>
          <p:nvPr/>
        </p:nvPicPr>
        <p:blipFill rotWithShape="1">
          <a:blip r:embed="rId3" cstate="print">
            <a:extLst>
              <a:ext uri="{28A0092B-C50C-407E-A947-70E740481C1C}">
                <a14:useLocalDpi xmlns:a14="http://schemas.microsoft.com/office/drawing/2010/main" val="0"/>
              </a:ext>
            </a:extLst>
          </a:blip>
          <a:srcRect l="20226" t="32053" r="20333"/>
          <a:stretch>
            <a:fillRect/>
          </a:stretch>
        </p:blipFill>
        <p:spPr>
          <a:xfrm>
            <a:off x="-38911" y="-77822"/>
            <a:ext cx="7247108" cy="3570513"/>
          </a:xfrm>
          <a:prstGeom prst="rect">
            <a:avLst/>
          </a:prstGeom>
        </p:spPr>
      </p:pic>
      <p:pic>
        <p:nvPicPr>
          <p:cNvPr id="128" name="图片 127"/>
          <p:cNvPicPr>
            <a:picLocks noChangeAspect="1"/>
          </p:cNvPicPr>
          <p:nvPr/>
        </p:nvPicPr>
        <p:blipFill rotWithShape="1">
          <a:blip r:embed="rId4" cstate="print">
            <a:extLst>
              <a:ext uri="{28A0092B-C50C-407E-A947-70E740481C1C}">
                <a14:useLocalDpi xmlns:a14="http://schemas.microsoft.com/office/drawing/2010/main" val="0"/>
              </a:ext>
            </a:extLst>
          </a:blip>
          <a:srcRect t="54756" r="67172"/>
          <a:stretch>
            <a:fillRect/>
          </a:stretch>
        </p:blipFill>
        <p:spPr>
          <a:xfrm>
            <a:off x="8244776" y="-48638"/>
            <a:ext cx="4002347" cy="2377520"/>
          </a:xfrm>
          <a:prstGeom prst="rect">
            <a:avLst/>
          </a:prstGeom>
        </p:spPr>
      </p:pic>
      <p:pic>
        <p:nvPicPr>
          <p:cNvPr id="92" name="图片 91"/>
          <p:cNvPicPr>
            <a:picLocks noChangeAspect="1"/>
          </p:cNvPicPr>
          <p:nvPr/>
        </p:nvPicPr>
        <p:blipFill rotWithShape="1">
          <a:blip r:embed="rId5" cstate="print">
            <a:extLst>
              <a:ext uri="{28A0092B-C50C-407E-A947-70E740481C1C}">
                <a14:useLocalDpi xmlns:a14="http://schemas.microsoft.com/office/drawing/2010/main" val="0"/>
              </a:ext>
            </a:extLst>
          </a:blip>
          <a:srcRect l="24826" b="55447"/>
          <a:stretch>
            <a:fillRect/>
          </a:stretch>
        </p:blipFill>
        <p:spPr>
          <a:xfrm>
            <a:off x="-24384" y="4587109"/>
            <a:ext cx="9165288" cy="2546903"/>
          </a:xfrm>
          <a:prstGeom prst="rect">
            <a:avLst/>
          </a:prstGeom>
        </p:spPr>
      </p:pic>
      <p:grpSp>
        <p:nvGrpSpPr>
          <p:cNvPr id="18" name="组合 17"/>
          <p:cNvGrpSpPr/>
          <p:nvPr/>
        </p:nvGrpSpPr>
        <p:grpSpPr>
          <a:xfrm>
            <a:off x="10001700" y="2854959"/>
            <a:ext cx="2268815" cy="2101347"/>
            <a:chOff x="6175344" y="342254"/>
            <a:chExt cx="7803037" cy="7227071"/>
          </a:xfrm>
        </p:grpSpPr>
        <p:sp>
          <p:nvSpPr>
            <p:cNvPr id="19" name="六边形 18"/>
            <p:cNvSpPr/>
            <p:nvPr/>
          </p:nvSpPr>
          <p:spPr>
            <a:xfrm rot="5400000">
              <a:off x="5847446" y="670152"/>
              <a:ext cx="7227071" cy="6571275"/>
            </a:xfrm>
            <a:prstGeom prst="hexagon">
              <a:avLst>
                <a:gd name="adj" fmla="val 30493"/>
                <a:gd name="vf" fmla="val 115470"/>
              </a:avLst>
            </a:prstGeom>
            <a:gradFill>
              <a:gsLst>
                <a:gs pos="56000">
                  <a:srgbClr val="016773"/>
                </a:gs>
                <a:gs pos="84000">
                  <a:srgbClr val="007684"/>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0" name="平行四边形 19"/>
            <p:cNvSpPr/>
            <p:nvPr/>
          </p:nvSpPr>
          <p:spPr>
            <a:xfrm rot="19714174">
              <a:off x="8249707" y="3214634"/>
              <a:ext cx="5728674" cy="3087560"/>
            </a:xfrm>
            <a:prstGeom prst="parallelogram">
              <a:avLst>
                <a:gd name="adj" fmla="val 61032"/>
              </a:avLst>
            </a:prstGeom>
            <a:solidFill>
              <a:srgbClr val="00AB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grpSp>
        <p:nvGrpSpPr>
          <p:cNvPr id="17" name="组合 16"/>
          <p:cNvGrpSpPr/>
          <p:nvPr/>
        </p:nvGrpSpPr>
        <p:grpSpPr>
          <a:xfrm>
            <a:off x="9863825" y="4346576"/>
            <a:ext cx="2963878" cy="2745105"/>
            <a:chOff x="6175344" y="342254"/>
            <a:chExt cx="7803037" cy="7227071"/>
          </a:xfrm>
        </p:grpSpPr>
        <p:sp>
          <p:nvSpPr>
            <p:cNvPr id="15" name="六边形 14"/>
            <p:cNvSpPr/>
            <p:nvPr/>
          </p:nvSpPr>
          <p:spPr>
            <a:xfrm rot="5400000">
              <a:off x="5847446" y="670152"/>
              <a:ext cx="7227071" cy="6571275"/>
            </a:xfrm>
            <a:prstGeom prst="hexagon">
              <a:avLst>
                <a:gd name="adj" fmla="val 30493"/>
                <a:gd name="vf" fmla="val 115470"/>
              </a:avLst>
            </a:prstGeom>
            <a:gradFill>
              <a:gsLst>
                <a:gs pos="56000">
                  <a:srgbClr val="016773"/>
                </a:gs>
                <a:gs pos="84000">
                  <a:srgbClr val="007684"/>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6" name="平行四边形 15"/>
            <p:cNvSpPr/>
            <p:nvPr/>
          </p:nvSpPr>
          <p:spPr>
            <a:xfrm rot="19714174">
              <a:off x="8249707" y="3214634"/>
              <a:ext cx="5728674" cy="3087560"/>
            </a:xfrm>
            <a:prstGeom prst="parallelogram">
              <a:avLst>
                <a:gd name="adj" fmla="val 61032"/>
              </a:avLst>
            </a:prstGeom>
            <a:solidFill>
              <a:srgbClr val="00AB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sp>
        <p:nvSpPr>
          <p:cNvPr id="7" name="矩形 6"/>
          <p:cNvSpPr/>
          <p:nvPr/>
        </p:nvSpPr>
        <p:spPr>
          <a:xfrm>
            <a:off x="4335558" y="3439840"/>
            <a:ext cx="3570208" cy="769441"/>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4400" b="1"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华文中宋" panose="02010600040101010101" pitchFamily="2" charset="-122"/>
                <a:ea typeface="华文中宋" panose="02010600040101010101" pitchFamily="2" charset="-122"/>
                <a:cs typeface="+mn-cs"/>
              </a:rPr>
              <a:t>人工智能博弈</a:t>
            </a:r>
            <a:endParaRPr kumimoji="0" lang="zh-CN" altLang="zh-CN" sz="44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华文中宋" panose="02010600040101010101" pitchFamily="2" charset="-122"/>
              <a:ea typeface="华文中宋" panose="02010600040101010101" pitchFamily="2" charset="-122"/>
              <a:cs typeface="+mn-cs"/>
            </a:endParaRPr>
          </a:p>
        </p:txBody>
      </p:sp>
      <p:sp>
        <p:nvSpPr>
          <p:cNvPr id="8" name="矩形 7"/>
          <p:cNvSpPr/>
          <p:nvPr/>
        </p:nvSpPr>
        <p:spPr>
          <a:xfrm>
            <a:off x="5311170" y="2445722"/>
            <a:ext cx="1569661" cy="646331"/>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6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第七章</a:t>
            </a:r>
          </a:p>
        </p:txBody>
      </p:sp>
      <p:cxnSp>
        <p:nvCxnSpPr>
          <p:cNvPr id="9" name="直接连接符 8"/>
          <p:cNvCxnSpPr/>
          <p:nvPr/>
        </p:nvCxnSpPr>
        <p:spPr>
          <a:xfrm>
            <a:off x="3024554" y="3265946"/>
            <a:ext cx="6116350" cy="0"/>
          </a:xfrm>
          <a:prstGeom prst="line">
            <a:avLst/>
          </a:prstGeom>
          <a:ln w="22225">
            <a:solidFill>
              <a:schemeClr val="bg1"/>
            </a:solidFill>
            <a:headEnd type="diamond"/>
            <a:tailEnd type="diamond"/>
          </a:ln>
        </p:spPr>
        <p:style>
          <a:lnRef idx="1">
            <a:schemeClr val="accent1"/>
          </a:lnRef>
          <a:fillRef idx="0">
            <a:schemeClr val="accent1"/>
          </a:fillRef>
          <a:effectRef idx="0">
            <a:schemeClr val="accent1"/>
          </a:effectRef>
          <a:fontRef idx="minor">
            <a:schemeClr val="tx1"/>
          </a:fontRef>
        </p:style>
      </p:cxnSp>
      <p:grpSp>
        <p:nvGrpSpPr>
          <p:cNvPr id="32" name="组合 31"/>
          <p:cNvGrpSpPr/>
          <p:nvPr/>
        </p:nvGrpSpPr>
        <p:grpSpPr>
          <a:xfrm>
            <a:off x="2221671" y="2179434"/>
            <a:ext cx="7748658" cy="2397279"/>
            <a:chOff x="2221671" y="2179434"/>
            <a:chExt cx="7748658" cy="2397279"/>
          </a:xfrm>
        </p:grpSpPr>
        <p:sp>
          <p:nvSpPr>
            <p:cNvPr id="6" name="标题 9801"/>
            <p:cNvSpPr txBox="1"/>
            <p:nvPr/>
          </p:nvSpPr>
          <p:spPr>
            <a:xfrm rot="16200000">
              <a:off x="8719085" y="3325468"/>
              <a:ext cx="2397277" cy="105210"/>
            </a:xfrm>
            <a:prstGeom prst="parallelogram">
              <a:avLst>
                <a:gd name="adj" fmla="val 98875"/>
              </a:avLst>
            </a:prstGeom>
            <a:gradFill flip="none" rotWithShape="1">
              <a:gsLst>
                <a:gs pos="100000">
                  <a:srgbClr val="016773"/>
                </a:gs>
                <a:gs pos="0">
                  <a:srgbClr val="00ABA5"/>
                </a:gs>
              </a:gsLst>
              <a:lin ang="6000000" scaled="0"/>
              <a:tileRect/>
            </a:gradFill>
            <a:ln w="15875" cap="rnd">
              <a:solidFill>
                <a:schemeClr val="bg1">
                  <a:alpha val="57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10" name="标题 9801"/>
            <p:cNvSpPr txBox="1"/>
            <p:nvPr/>
          </p:nvSpPr>
          <p:spPr>
            <a:xfrm flipH="1">
              <a:off x="2221671" y="4468236"/>
              <a:ext cx="7748657" cy="108477"/>
            </a:xfrm>
            <a:prstGeom prst="parallelogram">
              <a:avLst>
                <a:gd name="adj" fmla="val 102209"/>
              </a:avLst>
            </a:prstGeom>
            <a:gradFill>
              <a:gsLst>
                <a:gs pos="55000">
                  <a:srgbClr val="016773"/>
                </a:gs>
                <a:gs pos="0">
                  <a:srgbClr val="00ABA5"/>
                </a:gs>
                <a:gs pos="100000">
                  <a:srgbClr val="00ABA5"/>
                </a:gs>
              </a:gsLst>
              <a:lin ang="6000000" scaled="0"/>
            </a:gradFill>
            <a:ln w="15875" cap="rnd">
              <a:solidFill>
                <a:schemeClr val="bg1">
                  <a:alpha val="57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cxnSp>
          <p:nvCxnSpPr>
            <p:cNvPr id="11" name="直接连接符 10"/>
            <p:cNvCxnSpPr/>
            <p:nvPr/>
          </p:nvCxnSpPr>
          <p:spPr>
            <a:xfrm flipH="1">
              <a:off x="2221671" y="2179434"/>
              <a:ext cx="7642800" cy="0"/>
            </a:xfrm>
            <a:prstGeom prst="line">
              <a:avLst/>
            </a:prstGeom>
            <a:ln w="15875" cap="rnd">
              <a:solidFill>
                <a:schemeClr val="bg1">
                  <a:alpha val="61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rot="5400000" flipH="1">
              <a:off x="1076871" y="3324234"/>
              <a:ext cx="2289600" cy="0"/>
            </a:xfrm>
            <a:prstGeom prst="line">
              <a:avLst/>
            </a:prstGeom>
            <a:ln w="15875" cap="rnd">
              <a:solidFill>
                <a:schemeClr val="bg1">
                  <a:alpha val="61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flipH="1">
              <a:off x="2222317" y="4468236"/>
              <a:ext cx="7642800" cy="0"/>
            </a:xfrm>
            <a:prstGeom prst="line">
              <a:avLst/>
            </a:prstGeom>
            <a:ln w="15875" cap="rnd">
              <a:gradFill>
                <a:gsLst>
                  <a:gs pos="0">
                    <a:schemeClr val="bg1">
                      <a:alpha val="0"/>
                    </a:schemeClr>
                  </a:gs>
                  <a:gs pos="100000">
                    <a:schemeClr val="bg1"/>
                  </a:gs>
                </a:gsLst>
                <a:lin ang="3600000" scaled="0"/>
              </a:gra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rot="5400000" flipH="1">
              <a:off x="8719671" y="3324234"/>
              <a:ext cx="2289600" cy="0"/>
            </a:xfrm>
            <a:prstGeom prst="line">
              <a:avLst/>
            </a:prstGeom>
            <a:ln w="15875" cap="rnd">
              <a:solidFill>
                <a:schemeClr val="bg1">
                  <a:alpha val="61000"/>
                </a:schemeClr>
              </a:solidFill>
            </a:ln>
          </p:spPr>
          <p:style>
            <a:lnRef idx="1">
              <a:schemeClr val="accent1"/>
            </a:lnRef>
            <a:fillRef idx="0">
              <a:schemeClr val="accent1"/>
            </a:fillRef>
            <a:effectRef idx="0">
              <a:schemeClr val="accent1"/>
            </a:effectRef>
            <a:fontRef idx="minor">
              <a:schemeClr val="tx1"/>
            </a:fontRef>
          </p:style>
        </p:cxnSp>
      </p:grpSp>
      <p:grpSp>
        <p:nvGrpSpPr>
          <p:cNvPr id="21" name="组合 20"/>
          <p:cNvGrpSpPr/>
          <p:nvPr/>
        </p:nvGrpSpPr>
        <p:grpSpPr>
          <a:xfrm>
            <a:off x="8933514" y="5200219"/>
            <a:ext cx="1549536" cy="1435160"/>
            <a:chOff x="6175344" y="342254"/>
            <a:chExt cx="7803037" cy="7227071"/>
          </a:xfrm>
        </p:grpSpPr>
        <p:sp>
          <p:nvSpPr>
            <p:cNvPr id="22" name="六边形 21"/>
            <p:cNvSpPr/>
            <p:nvPr/>
          </p:nvSpPr>
          <p:spPr>
            <a:xfrm rot="5400000">
              <a:off x="5847446" y="670152"/>
              <a:ext cx="7227071" cy="6571275"/>
            </a:xfrm>
            <a:prstGeom prst="hexagon">
              <a:avLst>
                <a:gd name="adj" fmla="val 30493"/>
                <a:gd name="vf" fmla="val 115470"/>
              </a:avLst>
            </a:prstGeom>
            <a:gradFill>
              <a:gsLst>
                <a:gs pos="56000">
                  <a:srgbClr val="016773"/>
                </a:gs>
                <a:gs pos="84000">
                  <a:srgbClr val="007684"/>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3" name="平行四边形 22"/>
            <p:cNvSpPr/>
            <p:nvPr/>
          </p:nvSpPr>
          <p:spPr>
            <a:xfrm rot="19714174">
              <a:off x="8249707" y="3214634"/>
              <a:ext cx="5728674" cy="3087560"/>
            </a:xfrm>
            <a:prstGeom prst="parallelogram">
              <a:avLst>
                <a:gd name="adj" fmla="val 61032"/>
              </a:avLst>
            </a:prstGeom>
            <a:solidFill>
              <a:srgbClr val="00AB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grpSp>
        <p:nvGrpSpPr>
          <p:cNvPr id="24" name="组合 23"/>
          <p:cNvGrpSpPr/>
          <p:nvPr/>
        </p:nvGrpSpPr>
        <p:grpSpPr>
          <a:xfrm>
            <a:off x="-875295" y="-875664"/>
            <a:ext cx="2974038" cy="2745105"/>
            <a:chOff x="6175344" y="342254"/>
            <a:chExt cx="7829785" cy="7227071"/>
          </a:xfrm>
        </p:grpSpPr>
        <p:sp>
          <p:nvSpPr>
            <p:cNvPr id="25" name="六边形 24"/>
            <p:cNvSpPr/>
            <p:nvPr/>
          </p:nvSpPr>
          <p:spPr>
            <a:xfrm rot="5400000">
              <a:off x="5847446" y="670152"/>
              <a:ext cx="7227071" cy="6571275"/>
            </a:xfrm>
            <a:prstGeom prst="hexagon">
              <a:avLst>
                <a:gd name="adj" fmla="val 30493"/>
                <a:gd name="vf" fmla="val 115470"/>
              </a:avLst>
            </a:prstGeom>
            <a:gradFill>
              <a:gsLst>
                <a:gs pos="56000">
                  <a:srgbClr val="016773"/>
                </a:gs>
                <a:gs pos="84000">
                  <a:srgbClr val="007684"/>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6" name="平行四边形 25"/>
            <p:cNvSpPr/>
            <p:nvPr/>
          </p:nvSpPr>
          <p:spPr>
            <a:xfrm rot="19714174">
              <a:off x="8276456" y="3241383"/>
              <a:ext cx="5728673" cy="3087560"/>
            </a:xfrm>
            <a:prstGeom prst="parallelogram">
              <a:avLst>
                <a:gd name="adj" fmla="val 61032"/>
              </a:avLst>
            </a:prstGeom>
            <a:gradFill>
              <a:gsLst>
                <a:gs pos="0">
                  <a:srgbClr val="00ABA5"/>
                </a:gs>
                <a:gs pos="65000">
                  <a:srgbClr val="0093A2"/>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grpSp>
        <p:nvGrpSpPr>
          <p:cNvPr id="27" name="组合 26"/>
          <p:cNvGrpSpPr/>
          <p:nvPr/>
        </p:nvGrpSpPr>
        <p:grpSpPr>
          <a:xfrm>
            <a:off x="1259840" y="635784"/>
            <a:ext cx="823697" cy="760292"/>
            <a:chOff x="6175344" y="342254"/>
            <a:chExt cx="7829785" cy="7227071"/>
          </a:xfrm>
        </p:grpSpPr>
        <p:sp>
          <p:nvSpPr>
            <p:cNvPr id="28" name="六边形 27"/>
            <p:cNvSpPr/>
            <p:nvPr/>
          </p:nvSpPr>
          <p:spPr>
            <a:xfrm rot="5400000">
              <a:off x="5847446" y="670152"/>
              <a:ext cx="7227071" cy="6571275"/>
            </a:xfrm>
            <a:prstGeom prst="hexagon">
              <a:avLst>
                <a:gd name="adj" fmla="val 30493"/>
                <a:gd name="vf" fmla="val 115470"/>
              </a:avLst>
            </a:prstGeom>
            <a:gradFill>
              <a:gsLst>
                <a:gs pos="56000">
                  <a:srgbClr val="016773"/>
                </a:gs>
                <a:gs pos="84000">
                  <a:srgbClr val="007684"/>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9" name="平行四边形 28"/>
            <p:cNvSpPr/>
            <p:nvPr/>
          </p:nvSpPr>
          <p:spPr>
            <a:xfrm rot="19714174">
              <a:off x="8276456" y="3241383"/>
              <a:ext cx="5728673" cy="3087560"/>
            </a:xfrm>
            <a:prstGeom prst="parallelogram">
              <a:avLst>
                <a:gd name="adj" fmla="val 61032"/>
              </a:avLst>
            </a:prstGeom>
            <a:gradFill>
              <a:gsLst>
                <a:gs pos="0">
                  <a:srgbClr val="00ABA5"/>
                </a:gs>
                <a:gs pos="65000">
                  <a:srgbClr val="0093A2"/>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spTree>
    <p:extLst>
      <p:ext uri="{BB962C8B-B14F-4D97-AF65-F5344CB8AC3E}">
        <p14:creationId xmlns:p14="http://schemas.microsoft.com/office/powerpoint/2010/main" val="560760828"/>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a:off x="0" y="2500444"/>
            <a:ext cx="12192000" cy="4357556"/>
          </a:xfrm>
          <a:prstGeom prst="rect">
            <a:avLst/>
          </a:prstGeom>
          <a:pattFill prst="dashUpDiag">
            <a:fgClr>
              <a:schemeClr val="bg1">
                <a:lumMod val="95000"/>
              </a:schemeClr>
            </a:fgClr>
            <a:bgClr>
              <a:schemeClr val="bg1"/>
            </a:bgClr>
          </a:pattFill>
          <a:ln>
            <a:noFill/>
          </a:ln>
          <a:effectLst>
            <a:innerShdw blurRad="279400" dist="25400">
              <a:prstClr val="black">
                <a:alpha val="34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nvGrpSpPr>
          <p:cNvPr id="8" name="组合 7"/>
          <p:cNvGrpSpPr/>
          <p:nvPr/>
        </p:nvGrpSpPr>
        <p:grpSpPr>
          <a:xfrm>
            <a:off x="1327129" y="3867301"/>
            <a:ext cx="9709192" cy="2481715"/>
            <a:chOff x="1241404" y="3150817"/>
            <a:chExt cx="9709192" cy="2481715"/>
          </a:xfrm>
        </p:grpSpPr>
        <p:grpSp>
          <p:nvGrpSpPr>
            <p:cNvPr id="9" name="组合 8"/>
            <p:cNvGrpSpPr/>
            <p:nvPr/>
          </p:nvGrpSpPr>
          <p:grpSpPr>
            <a:xfrm>
              <a:off x="1241404" y="3150817"/>
              <a:ext cx="9709192" cy="2481715"/>
              <a:chOff x="1685472" y="920193"/>
              <a:chExt cx="9759953" cy="4937875"/>
            </a:xfrm>
          </p:grpSpPr>
          <p:sp>
            <p:nvSpPr>
              <p:cNvPr id="11" name="矩形: 圆顶角 38"/>
              <p:cNvSpPr/>
              <p:nvPr/>
            </p:nvSpPr>
            <p:spPr>
              <a:xfrm rot="16200000">
                <a:off x="4361101" y="-1226256"/>
                <a:ext cx="4615019" cy="9553629"/>
              </a:xfrm>
              <a:prstGeom prst="round2SameRect">
                <a:avLst>
                  <a:gd name="adj1" fmla="val 0"/>
                  <a:gd name="adj2" fmla="val 0"/>
                </a:avLst>
              </a:prstGeom>
              <a:solidFill>
                <a:schemeClr val="bg1"/>
              </a:solidFill>
              <a:ln>
                <a:noFill/>
              </a:ln>
              <a:effectLst>
                <a:outerShdw blurRad="241300" dist="38100" dir="10800000" algn="r"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2" name="矩形: 圆顶角 39"/>
              <p:cNvSpPr/>
              <p:nvPr/>
            </p:nvSpPr>
            <p:spPr>
              <a:xfrm rot="16200000">
                <a:off x="4265598" y="-1381975"/>
                <a:ext cx="4615019" cy="9553629"/>
              </a:xfrm>
              <a:prstGeom prst="round2SameRect">
                <a:avLst>
                  <a:gd name="adj1" fmla="val 0"/>
                  <a:gd name="adj2" fmla="val 0"/>
                </a:avLst>
              </a:prstGeom>
              <a:solidFill>
                <a:schemeClr val="bg1"/>
              </a:solidFill>
              <a:ln>
                <a:noFill/>
              </a:ln>
              <a:effectLst>
                <a:outerShdw blurRad="241300" dist="38100" dir="10800000" algn="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3" name="矩形: 圆顶角 40"/>
              <p:cNvSpPr/>
              <p:nvPr/>
            </p:nvSpPr>
            <p:spPr>
              <a:xfrm rot="16200000">
                <a:off x="4154777" y="-1549112"/>
                <a:ext cx="4615019" cy="9553629"/>
              </a:xfrm>
              <a:prstGeom prst="round2SameRect">
                <a:avLst>
                  <a:gd name="adj1" fmla="val 0"/>
                  <a:gd name="adj2" fmla="val 0"/>
                </a:avLst>
              </a:prstGeom>
              <a:solidFill>
                <a:schemeClr val="bg1"/>
              </a:solidFill>
              <a:ln>
                <a:noFill/>
              </a:ln>
              <a:effectLst>
                <a:outerShdw blurRad="241300" dist="38100" dir="10800000" algn="r" rotWithShape="0">
                  <a:prstClr val="black">
                    <a:alpha val="1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cxnSp>
          <p:nvCxnSpPr>
            <p:cNvPr id="10" name="直接连接符 9"/>
            <p:cNvCxnSpPr/>
            <p:nvPr/>
          </p:nvCxnSpPr>
          <p:spPr>
            <a:xfrm flipV="1">
              <a:off x="1305272" y="3499098"/>
              <a:ext cx="0" cy="1579796"/>
            </a:xfrm>
            <a:prstGeom prst="line">
              <a:avLst/>
            </a:prstGeom>
            <a:ln w="152400">
              <a:solidFill>
                <a:srgbClr val="007684"/>
              </a:solidFill>
            </a:ln>
            <a:effectLst>
              <a:outerShdw blurRad="635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sp>
        <p:nvSpPr>
          <p:cNvPr id="3" name="矩形 2"/>
          <p:cNvSpPr/>
          <p:nvPr/>
        </p:nvSpPr>
        <p:spPr>
          <a:xfrm>
            <a:off x="1116817" y="1099999"/>
            <a:ext cx="7924801" cy="2032211"/>
          </a:xfrm>
          <a:prstGeom prst="rect">
            <a:avLst/>
          </a:prstGeom>
          <a:gradFill>
            <a:gsLst>
              <a:gs pos="0">
                <a:srgbClr val="0093A2"/>
              </a:gs>
              <a:gs pos="100000">
                <a:srgbClr val="222222">
                  <a:alpha val="0"/>
                </a:srgbClr>
              </a:gs>
              <a:gs pos="96000">
                <a:srgbClr val="222222"/>
              </a:gs>
              <a:gs pos="36000">
                <a:srgbClr val="01717E"/>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4" name="矩形 3"/>
          <p:cNvSpPr/>
          <p:nvPr/>
        </p:nvSpPr>
        <p:spPr>
          <a:xfrm>
            <a:off x="2383999" y="1722531"/>
            <a:ext cx="5034364" cy="418833"/>
          </a:xfrm>
          <a:prstGeom prst="rect">
            <a:avLst/>
          </a:prstGeom>
        </p:spPr>
        <p:txBody>
          <a:bodyPr wrap="square">
            <a:spAutoFit/>
          </a:bodyPr>
          <a:lstStyle/>
          <a:p>
            <a:pPr marL="0" marR="0" lvl="0" indent="575945" algn="just" defTabSz="914400" rtl="0" eaLnBrk="1" fontAlgn="auto" latinLnBrk="0" hangingPunct="1">
              <a:lnSpc>
                <a:spcPct val="130000"/>
              </a:lnSpc>
              <a:spcBef>
                <a:spcPts val="600"/>
              </a:spcBef>
              <a:spcAft>
                <a:spcPts val="0"/>
              </a:spcAft>
              <a:buClrTx/>
              <a:buSzTx/>
              <a:buFontTx/>
              <a:buNone/>
              <a:tabLst/>
              <a:defRPr/>
            </a:pPr>
            <a:r>
              <a:rPr kumimoji="0" lang="zh-CN" altLang="zh-CN" sz="1800" b="1"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两害相权取其轻，两利相权取其重</a:t>
            </a:r>
            <a:endParaRPr kumimoji="0" lang="en-US" altLang="zh-CN" sz="2400" b="1"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6" name="矩形 5"/>
          <p:cNvSpPr/>
          <p:nvPr/>
        </p:nvSpPr>
        <p:spPr>
          <a:xfrm>
            <a:off x="1504507" y="3940814"/>
            <a:ext cx="9360364" cy="181588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竞争博弈中的博弈行为是多个带有相互竞争性质的主体，为了达到各自目标和利益，采取的带有对抗性质的行为，即</a:t>
            </a:r>
            <a:r>
              <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0" lang="zh-CN"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两害相权取其轻，两利相权取其重</a:t>
            </a:r>
            <a:r>
              <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0" lang="zh-CN"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现代博弈论主要研究博弈行为中最优的对抗策略及其稳定局势，协助对弈者在一定规则范围内寻求最合理的行为方式，推动机器学习从</a:t>
            </a:r>
            <a:r>
              <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0" lang="zh-CN"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数据拟合</a:t>
            </a:r>
            <a:r>
              <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0" lang="zh-CN"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过程中以</a:t>
            </a:r>
            <a:r>
              <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0" lang="zh-CN"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求取最优解</a:t>
            </a:r>
            <a:r>
              <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0" lang="zh-CN"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为核心向博弈对抗过程中以</a:t>
            </a:r>
            <a:r>
              <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0" lang="zh-CN"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求取均衡解</a:t>
            </a:r>
            <a:r>
              <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0" lang="zh-CN"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为核心的转变。</a:t>
            </a:r>
          </a:p>
        </p:txBody>
      </p:sp>
      <p:pic>
        <p:nvPicPr>
          <p:cNvPr id="16" name="图片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89530" y="6483551"/>
            <a:ext cx="1612940" cy="239914"/>
          </a:xfrm>
          <a:prstGeom prst="rect">
            <a:avLst/>
          </a:prstGeom>
        </p:spPr>
      </p:pic>
      <p:cxnSp>
        <p:nvCxnSpPr>
          <p:cNvPr id="17" name="直接连接符 16"/>
          <p:cNvCxnSpPr/>
          <p:nvPr/>
        </p:nvCxnSpPr>
        <p:spPr>
          <a:xfrm flipH="1">
            <a:off x="333915" y="6603508"/>
            <a:ext cx="4674965" cy="0"/>
          </a:xfrm>
          <a:prstGeom prst="line">
            <a:avLst/>
          </a:prstGeom>
          <a:ln>
            <a:solidFill>
              <a:srgbClr val="00ABA5"/>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a:off x="7181755" y="6603508"/>
            <a:ext cx="4674965" cy="0"/>
          </a:xfrm>
          <a:prstGeom prst="line">
            <a:avLst/>
          </a:prstGeom>
          <a:ln>
            <a:solidFill>
              <a:srgbClr val="00ABA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08424181"/>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bg>
      <p:bgPr>
        <a:gradFill>
          <a:gsLst>
            <a:gs pos="0">
              <a:srgbClr val="00ABA5"/>
            </a:gs>
            <a:gs pos="67000">
              <a:srgbClr val="007684"/>
            </a:gs>
          </a:gsLst>
          <a:lin ang="3600000" scaled="0"/>
        </a:gradFill>
        <a:effectLst/>
      </p:bgPr>
    </p:bg>
    <p:spTree>
      <p:nvGrpSpPr>
        <p:cNvPr id="1" name=""/>
        <p:cNvGrpSpPr/>
        <p:nvPr/>
      </p:nvGrpSpPr>
      <p:grpSpPr>
        <a:xfrm>
          <a:off x="0" y="0"/>
          <a:ext cx="0" cy="0"/>
          <a:chOff x="0" y="0"/>
          <a:chExt cx="0" cy="0"/>
        </a:xfrm>
      </p:grpSpPr>
      <p:sp>
        <p:nvSpPr>
          <p:cNvPr id="2" name="标题 9801"/>
          <p:cNvSpPr txBox="1"/>
          <p:nvPr/>
        </p:nvSpPr>
        <p:spPr>
          <a:xfrm flipV="1">
            <a:off x="0" y="729000"/>
            <a:ext cx="11615165" cy="5400000"/>
          </a:xfrm>
          <a:prstGeom prst="cube">
            <a:avLst>
              <a:gd name="adj" fmla="val 1804"/>
            </a:avLst>
          </a:prstGeom>
          <a:pattFill prst="ltHorz">
            <a:fgClr>
              <a:schemeClr val="bg1">
                <a:lumMod val="9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5" name="六边形 4"/>
          <p:cNvSpPr/>
          <p:nvPr/>
        </p:nvSpPr>
        <p:spPr>
          <a:xfrm rot="5400000">
            <a:off x="-5678865" y="-723361"/>
            <a:ext cx="9564253" cy="8696378"/>
          </a:xfrm>
          <a:prstGeom prst="hexagon">
            <a:avLst>
              <a:gd name="adj" fmla="val 30493"/>
              <a:gd name="vf" fmla="val 115470"/>
            </a:avLst>
          </a:prstGeom>
          <a:gradFill>
            <a:gsLst>
              <a:gs pos="77000">
                <a:srgbClr val="016773"/>
              </a:gs>
              <a:gs pos="100000">
                <a:srgbClr val="007684"/>
              </a:gs>
            </a:gsLst>
            <a:lin ang="5400000" scaled="0"/>
          </a:gradFill>
          <a:ln>
            <a:noFill/>
          </a:ln>
          <a:effectLst>
            <a:outerShdw blurRad="698500" dist="165100" algn="l" rotWithShape="0">
              <a:srgbClr val="013F45">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6" name="平行四边形 5"/>
          <p:cNvSpPr/>
          <p:nvPr/>
        </p:nvSpPr>
        <p:spPr>
          <a:xfrm rot="19714174">
            <a:off x="-2503449" y="2643987"/>
            <a:ext cx="7581286" cy="4086054"/>
          </a:xfrm>
          <a:prstGeom prst="parallelogram">
            <a:avLst>
              <a:gd name="adj" fmla="val 61032"/>
            </a:avLst>
          </a:prstGeom>
          <a:solidFill>
            <a:srgbClr val="00ABA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1" name="文本框 10"/>
          <p:cNvSpPr txBox="1"/>
          <p:nvPr/>
        </p:nvSpPr>
        <p:spPr>
          <a:xfrm>
            <a:off x="2320891" y="2740372"/>
            <a:ext cx="540023" cy="1384403"/>
          </a:xfrm>
          <a:custGeom>
            <a:avLst/>
            <a:gdLst/>
            <a:ahLst/>
            <a:cxnLst/>
            <a:rect l="l" t="t" r="r" b="b"/>
            <a:pathLst>
              <a:path w="540023" h="1384403">
                <a:moveTo>
                  <a:pt x="195374" y="1232620"/>
                </a:moveTo>
                <a:lnTo>
                  <a:pt x="204155" y="1247987"/>
                </a:lnTo>
                <a:cubicBezTo>
                  <a:pt x="132445" y="1288964"/>
                  <a:pt x="80491" y="1317502"/>
                  <a:pt x="48295" y="1333600"/>
                </a:cubicBezTo>
                <a:cubicBezTo>
                  <a:pt x="42441" y="1337991"/>
                  <a:pt x="37319" y="1336527"/>
                  <a:pt x="32928" y="1329210"/>
                </a:cubicBezTo>
                <a:cubicBezTo>
                  <a:pt x="27074" y="1321892"/>
                  <a:pt x="16830" y="1305062"/>
                  <a:pt x="2195" y="1278720"/>
                </a:cubicBezTo>
                <a:cubicBezTo>
                  <a:pt x="732" y="1277256"/>
                  <a:pt x="0" y="1275793"/>
                  <a:pt x="0" y="1274329"/>
                </a:cubicBezTo>
                <a:close/>
                <a:moveTo>
                  <a:pt x="458800" y="863824"/>
                </a:moveTo>
                <a:cubicBezTo>
                  <a:pt x="460264" y="862361"/>
                  <a:pt x="463190" y="863092"/>
                  <a:pt x="467581" y="866019"/>
                </a:cubicBezTo>
                <a:cubicBezTo>
                  <a:pt x="470508" y="867483"/>
                  <a:pt x="474167" y="870410"/>
                  <a:pt x="478557" y="874800"/>
                </a:cubicBezTo>
                <a:cubicBezTo>
                  <a:pt x="500509" y="892362"/>
                  <a:pt x="515144" y="903338"/>
                  <a:pt x="522461" y="907728"/>
                </a:cubicBezTo>
                <a:cubicBezTo>
                  <a:pt x="528315" y="912119"/>
                  <a:pt x="530510" y="915778"/>
                  <a:pt x="529047" y="918705"/>
                </a:cubicBezTo>
                <a:cubicBezTo>
                  <a:pt x="529047" y="920168"/>
                  <a:pt x="526120" y="922363"/>
                  <a:pt x="520266" y="925290"/>
                </a:cubicBezTo>
                <a:cubicBezTo>
                  <a:pt x="511485" y="928217"/>
                  <a:pt x="507826" y="934071"/>
                  <a:pt x="509290" y="942852"/>
                </a:cubicBezTo>
                <a:cubicBezTo>
                  <a:pt x="509290" y="1112615"/>
                  <a:pt x="508558" y="1223839"/>
                  <a:pt x="507095" y="1276525"/>
                </a:cubicBezTo>
                <a:cubicBezTo>
                  <a:pt x="507095" y="1314575"/>
                  <a:pt x="500509" y="1336527"/>
                  <a:pt x="487338" y="1342381"/>
                </a:cubicBezTo>
                <a:cubicBezTo>
                  <a:pt x="477093" y="1351162"/>
                  <a:pt x="467581" y="1361406"/>
                  <a:pt x="458800" y="1373114"/>
                </a:cubicBezTo>
                <a:cubicBezTo>
                  <a:pt x="450019" y="1381895"/>
                  <a:pt x="442702" y="1385554"/>
                  <a:pt x="436848" y="1384090"/>
                </a:cubicBezTo>
                <a:cubicBezTo>
                  <a:pt x="432457" y="1381163"/>
                  <a:pt x="430994" y="1373846"/>
                  <a:pt x="432457" y="1362138"/>
                </a:cubicBezTo>
                <a:cubicBezTo>
                  <a:pt x="436848" y="1347503"/>
                  <a:pt x="433921" y="1337259"/>
                  <a:pt x="423677" y="1331405"/>
                </a:cubicBezTo>
                <a:cubicBezTo>
                  <a:pt x="413432" y="1321161"/>
                  <a:pt x="392212" y="1307989"/>
                  <a:pt x="360015" y="1291891"/>
                </a:cubicBezTo>
                <a:lnTo>
                  <a:pt x="366601" y="1278720"/>
                </a:lnTo>
                <a:lnTo>
                  <a:pt x="443434" y="1294086"/>
                </a:lnTo>
                <a:cubicBezTo>
                  <a:pt x="447824" y="1276525"/>
                  <a:pt x="450019" y="1152861"/>
                  <a:pt x="450019" y="923095"/>
                </a:cubicBezTo>
                <a:lnTo>
                  <a:pt x="278792" y="929681"/>
                </a:lnTo>
                <a:lnTo>
                  <a:pt x="274402" y="1221644"/>
                </a:lnTo>
                <a:cubicBezTo>
                  <a:pt x="302208" y="1173349"/>
                  <a:pt x="323428" y="1130177"/>
                  <a:pt x="338063" y="1092127"/>
                </a:cubicBezTo>
                <a:cubicBezTo>
                  <a:pt x="323428" y="1061394"/>
                  <a:pt x="305135" y="1027002"/>
                  <a:pt x="283183" y="988951"/>
                </a:cubicBezTo>
                <a:lnTo>
                  <a:pt x="296354" y="980171"/>
                </a:lnTo>
                <a:cubicBezTo>
                  <a:pt x="318306" y="1005050"/>
                  <a:pt x="337332" y="1028465"/>
                  <a:pt x="353430" y="1050417"/>
                </a:cubicBezTo>
                <a:cubicBezTo>
                  <a:pt x="357820" y="1038710"/>
                  <a:pt x="362211" y="1026270"/>
                  <a:pt x="366601" y="1013099"/>
                </a:cubicBezTo>
                <a:cubicBezTo>
                  <a:pt x="373918" y="986756"/>
                  <a:pt x="378309" y="966999"/>
                  <a:pt x="379772" y="953828"/>
                </a:cubicBezTo>
                <a:cubicBezTo>
                  <a:pt x="379772" y="947974"/>
                  <a:pt x="384163" y="947242"/>
                  <a:pt x="392944" y="951633"/>
                </a:cubicBezTo>
                <a:cubicBezTo>
                  <a:pt x="397334" y="956023"/>
                  <a:pt x="406847" y="961877"/>
                  <a:pt x="421481" y="969194"/>
                </a:cubicBezTo>
                <a:cubicBezTo>
                  <a:pt x="427335" y="972121"/>
                  <a:pt x="430994" y="974317"/>
                  <a:pt x="432457" y="975780"/>
                </a:cubicBezTo>
                <a:cubicBezTo>
                  <a:pt x="436848" y="977244"/>
                  <a:pt x="436848" y="983098"/>
                  <a:pt x="432457" y="993342"/>
                </a:cubicBezTo>
                <a:cubicBezTo>
                  <a:pt x="430994" y="997732"/>
                  <a:pt x="428067" y="1004318"/>
                  <a:pt x="423677" y="1013099"/>
                </a:cubicBezTo>
                <a:cubicBezTo>
                  <a:pt x="420750" y="1021880"/>
                  <a:pt x="417823" y="1028465"/>
                  <a:pt x="414896" y="1032856"/>
                </a:cubicBezTo>
                <a:cubicBezTo>
                  <a:pt x="406115" y="1054808"/>
                  <a:pt x="397334" y="1075297"/>
                  <a:pt x="388553" y="1094322"/>
                </a:cubicBezTo>
                <a:cubicBezTo>
                  <a:pt x="413432" y="1127982"/>
                  <a:pt x="430994" y="1153593"/>
                  <a:pt x="441238" y="1171154"/>
                </a:cubicBezTo>
                <a:cubicBezTo>
                  <a:pt x="448556" y="1182862"/>
                  <a:pt x="448556" y="1193838"/>
                  <a:pt x="441238" y="1204082"/>
                </a:cubicBezTo>
                <a:cubicBezTo>
                  <a:pt x="429531" y="1224571"/>
                  <a:pt x="417823" y="1239206"/>
                  <a:pt x="406115" y="1247987"/>
                </a:cubicBezTo>
                <a:cubicBezTo>
                  <a:pt x="391480" y="1211400"/>
                  <a:pt x="376845" y="1175545"/>
                  <a:pt x="362211" y="1140421"/>
                </a:cubicBezTo>
                <a:cubicBezTo>
                  <a:pt x="338795" y="1179935"/>
                  <a:pt x="308794" y="1216522"/>
                  <a:pt x="272207" y="1250182"/>
                </a:cubicBezTo>
                <a:lnTo>
                  <a:pt x="272207" y="1337991"/>
                </a:lnTo>
                <a:cubicBezTo>
                  <a:pt x="272207" y="1346771"/>
                  <a:pt x="269280" y="1351894"/>
                  <a:pt x="263426" y="1353357"/>
                </a:cubicBezTo>
                <a:cubicBezTo>
                  <a:pt x="248791" y="1363602"/>
                  <a:pt x="234156" y="1370919"/>
                  <a:pt x="219522" y="1375309"/>
                </a:cubicBezTo>
                <a:cubicBezTo>
                  <a:pt x="212204" y="1376773"/>
                  <a:pt x="209277" y="1373846"/>
                  <a:pt x="210741" y="1366528"/>
                </a:cubicBezTo>
                <a:cubicBezTo>
                  <a:pt x="213668" y="1307989"/>
                  <a:pt x="216595" y="1202619"/>
                  <a:pt x="219522" y="1050417"/>
                </a:cubicBezTo>
                <a:cubicBezTo>
                  <a:pt x="220985" y="1005050"/>
                  <a:pt x="221717" y="975048"/>
                  <a:pt x="221717" y="960414"/>
                </a:cubicBezTo>
                <a:cubicBezTo>
                  <a:pt x="221717" y="932608"/>
                  <a:pt x="221717" y="906265"/>
                  <a:pt x="221717" y="881386"/>
                </a:cubicBezTo>
                <a:cubicBezTo>
                  <a:pt x="221717" y="876995"/>
                  <a:pt x="222449" y="874800"/>
                  <a:pt x="223912" y="874800"/>
                </a:cubicBezTo>
                <a:cubicBezTo>
                  <a:pt x="223912" y="873337"/>
                  <a:pt x="226107" y="873337"/>
                  <a:pt x="230498" y="874800"/>
                </a:cubicBezTo>
                <a:cubicBezTo>
                  <a:pt x="242206" y="879191"/>
                  <a:pt x="259035" y="887972"/>
                  <a:pt x="280988" y="901143"/>
                </a:cubicBezTo>
                <a:lnTo>
                  <a:pt x="434653" y="894557"/>
                </a:lnTo>
                <a:cubicBezTo>
                  <a:pt x="434653" y="894557"/>
                  <a:pt x="435384" y="894557"/>
                  <a:pt x="436848" y="894557"/>
                </a:cubicBezTo>
                <a:cubicBezTo>
                  <a:pt x="445629" y="893094"/>
                  <a:pt x="450019" y="890167"/>
                  <a:pt x="450019" y="885776"/>
                </a:cubicBezTo>
                <a:cubicBezTo>
                  <a:pt x="452946" y="882849"/>
                  <a:pt x="454410" y="878459"/>
                  <a:pt x="454410" y="872605"/>
                </a:cubicBezTo>
                <a:cubicBezTo>
                  <a:pt x="455873" y="866751"/>
                  <a:pt x="457337" y="863824"/>
                  <a:pt x="458800" y="863824"/>
                </a:cubicBezTo>
                <a:close/>
                <a:moveTo>
                  <a:pt x="111956" y="857239"/>
                </a:moveTo>
                <a:cubicBezTo>
                  <a:pt x="113420" y="855775"/>
                  <a:pt x="115615" y="856507"/>
                  <a:pt x="118542" y="859434"/>
                </a:cubicBezTo>
                <a:cubicBezTo>
                  <a:pt x="120005" y="860897"/>
                  <a:pt x="123664" y="863092"/>
                  <a:pt x="129518" y="866019"/>
                </a:cubicBezTo>
                <a:cubicBezTo>
                  <a:pt x="155860" y="880654"/>
                  <a:pt x="170495" y="889435"/>
                  <a:pt x="173422" y="892362"/>
                </a:cubicBezTo>
                <a:cubicBezTo>
                  <a:pt x="177813" y="895289"/>
                  <a:pt x="177081" y="899679"/>
                  <a:pt x="171227" y="905533"/>
                </a:cubicBezTo>
                <a:cubicBezTo>
                  <a:pt x="166836" y="909924"/>
                  <a:pt x="158787" y="919436"/>
                  <a:pt x="147080" y="934071"/>
                </a:cubicBezTo>
                <a:cubicBezTo>
                  <a:pt x="110493" y="980902"/>
                  <a:pt x="81223" y="1013099"/>
                  <a:pt x="59271" y="1030660"/>
                </a:cubicBezTo>
                <a:lnTo>
                  <a:pt x="131713" y="1021880"/>
                </a:lnTo>
                <a:cubicBezTo>
                  <a:pt x="136103" y="1014562"/>
                  <a:pt x="139762" y="1007977"/>
                  <a:pt x="142689" y="1002123"/>
                </a:cubicBezTo>
                <a:cubicBezTo>
                  <a:pt x="150006" y="988951"/>
                  <a:pt x="155860" y="975048"/>
                  <a:pt x="160251" y="960414"/>
                </a:cubicBezTo>
                <a:cubicBezTo>
                  <a:pt x="161714" y="957487"/>
                  <a:pt x="163178" y="956023"/>
                  <a:pt x="164641" y="956023"/>
                </a:cubicBezTo>
                <a:cubicBezTo>
                  <a:pt x="164641" y="954560"/>
                  <a:pt x="166105" y="955292"/>
                  <a:pt x="169032" y="958218"/>
                </a:cubicBezTo>
                <a:cubicBezTo>
                  <a:pt x="193911" y="974317"/>
                  <a:pt x="209277" y="986024"/>
                  <a:pt x="215131" y="993342"/>
                </a:cubicBezTo>
                <a:cubicBezTo>
                  <a:pt x="217326" y="994074"/>
                  <a:pt x="218424" y="995537"/>
                  <a:pt x="218424" y="997732"/>
                </a:cubicBezTo>
                <a:cubicBezTo>
                  <a:pt x="218424" y="999927"/>
                  <a:pt x="217326" y="1002854"/>
                  <a:pt x="215131" y="1006513"/>
                </a:cubicBezTo>
                <a:cubicBezTo>
                  <a:pt x="212204" y="1009440"/>
                  <a:pt x="207814" y="1014562"/>
                  <a:pt x="201960" y="1021880"/>
                </a:cubicBezTo>
                <a:cubicBezTo>
                  <a:pt x="194643" y="1029197"/>
                  <a:pt x="189520" y="1035051"/>
                  <a:pt x="186593" y="1039441"/>
                </a:cubicBezTo>
                <a:cubicBezTo>
                  <a:pt x="154397" y="1084809"/>
                  <a:pt x="121469" y="1123591"/>
                  <a:pt x="87809" y="1155788"/>
                </a:cubicBezTo>
                <a:lnTo>
                  <a:pt x="190984" y="1140421"/>
                </a:lnTo>
                <a:lnTo>
                  <a:pt x="199765" y="1160178"/>
                </a:lnTo>
                <a:lnTo>
                  <a:pt x="87809" y="1199692"/>
                </a:lnTo>
                <a:cubicBezTo>
                  <a:pt x="67320" y="1208473"/>
                  <a:pt x="54149" y="1215790"/>
                  <a:pt x="48295" y="1221644"/>
                </a:cubicBezTo>
                <a:lnTo>
                  <a:pt x="15367" y="1162373"/>
                </a:lnTo>
                <a:cubicBezTo>
                  <a:pt x="34392" y="1159447"/>
                  <a:pt x="48295" y="1150666"/>
                  <a:pt x="57076" y="1136031"/>
                </a:cubicBezTo>
                <a:cubicBezTo>
                  <a:pt x="76101" y="1109688"/>
                  <a:pt x="94394" y="1083346"/>
                  <a:pt x="111956" y="1057003"/>
                </a:cubicBezTo>
                <a:lnTo>
                  <a:pt x="68052" y="1070174"/>
                </a:lnTo>
                <a:cubicBezTo>
                  <a:pt x="51954" y="1076028"/>
                  <a:pt x="39514" y="1082614"/>
                  <a:pt x="30733" y="1089931"/>
                </a:cubicBezTo>
                <a:lnTo>
                  <a:pt x="0" y="1037246"/>
                </a:lnTo>
                <a:cubicBezTo>
                  <a:pt x="13171" y="1032856"/>
                  <a:pt x="23416" y="1026270"/>
                  <a:pt x="30733" y="1017489"/>
                </a:cubicBezTo>
                <a:cubicBezTo>
                  <a:pt x="61466" y="967731"/>
                  <a:pt x="82687" y="928949"/>
                  <a:pt x="94394" y="901143"/>
                </a:cubicBezTo>
                <a:cubicBezTo>
                  <a:pt x="101712" y="885045"/>
                  <a:pt x="106834" y="871873"/>
                  <a:pt x="109761" y="861629"/>
                </a:cubicBezTo>
                <a:cubicBezTo>
                  <a:pt x="111224" y="858702"/>
                  <a:pt x="111956" y="857239"/>
                  <a:pt x="111956" y="857239"/>
                </a:cubicBezTo>
                <a:close/>
                <a:moveTo>
                  <a:pt x="498314" y="233425"/>
                </a:moveTo>
                <a:cubicBezTo>
                  <a:pt x="501241" y="236352"/>
                  <a:pt x="504900" y="240011"/>
                  <a:pt x="509290" y="244402"/>
                </a:cubicBezTo>
                <a:cubicBezTo>
                  <a:pt x="518071" y="254646"/>
                  <a:pt x="524656" y="261231"/>
                  <a:pt x="529047" y="264158"/>
                </a:cubicBezTo>
                <a:cubicBezTo>
                  <a:pt x="531974" y="267085"/>
                  <a:pt x="532706" y="270012"/>
                  <a:pt x="531242" y="272939"/>
                </a:cubicBezTo>
                <a:cubicBezTo>
                  <a:pt x="529779" y="274403"/>
                  <a:pt x="526852" y="275135"/>
                  <a:pt x="522461" y="275135"/>
                </a:cubicBezTo>
                <a:cubicBezTo>
                  <a:pt x="510753" y="273671"/>
                  <a:pt x="490997" y="273671"/>
                  <a:pt x="463190" y="275135"/>
                </a:cubicBezTo>
                <a:cubicBezTo>
                  <a:pt x="445629" y="275135"/>
                  <a:pt x="431726" y="275135"/>
                  <a:pt x="421481" y="275135"/>
                </a:cubicBezTo>
                <a:lnTo>
                  <a:pt x="381968" y="277330"/>
                </a:lnTo>
                <a:cubicBezTo>
                  <a:pt x="387821" y="278793"/>
                  <a:pt x="390017" y="280988"/>
                  <a:pt x="388553" y="283915"/>
                </a:cubicBezTo>
                <a:lnTo>
                  <a:pt x="388553" y="336601"/>
                </a:lnTo>
                <a:lnTo>
                  <a:pt x="436848" y="334405"/>
                </a:lnTo>
                <a:cubicBezTo>
                  <a:pt x="442702" y="332942"/>
                  <a:pt x="452214" y="331478"/>
                  <a:pt x="465386" y="330015"/>
                </a:cubicBezTo>
                <a:cubicBezTo>
                  <a:pt x="478557" y="328551"/>
                  <a:pt x="487338" y="327820"/>
                  <a:pt x="491728" y="327820"/>
                </a:cubicBezTo>
                <a:cubicBezTo>
                  <a:pt x="500509" y="336601"/>
                  <a:pt x="508558" y="344650"/>
                  <a:pt x="515876" y="351967"/>
                </a:cubicBezTo>
                <a:cubicBezTo>
                  <a:pt x="518803" y="354894"/>
                  <a:pt x="520266" y="357089"/>
                  <a:pt x="520266" y="358553"/>
                </a:cubicBezTo>
                <a:cubicBezTo>
                  <a:pt x="518803" y="360016"/>
                  <a:pt x="515876" y="360748"/>
                  <a:pt x="511485" y="360748"/>
                </a:cubicBezTo>
                <a:cubicBezTo>
                  <a:pt x="492460" y="360748"/>
                  <a:pt x="475630" y="361480"/>
                  <a:pt x="460995" y="362943"/>
                </a:cubicBezTo>
                <a:lnTo>
                  <a:pt x="388553" y="367334"/>
                </a:lnTo>
                <a:lnTo>
                  <a:pt x="388553" y="446361"/>
                </a:lnTo>
                <a:cubicBezTo>
                  <a:pt x="426604" y="452215"/>
                  <a:pt x="477093" y="452947"/>
                  <a:pt x="540023" y="448556"/>
                </a:cubicBezTo>
                <a:lnTo>
                  <a:pt x="537828" y="463923"/>
                </a:lnTo>
                <a:cubicBezTo>
                  <a:pt x="523193" y="472704"/>
                  <a:pt x="507095" y="487339"/>
                  <a:pt x="489533" y="507827"/>
                </a:cubicBezTo>
                <a:cubicBezTo>
                  <a:pt x="485143" y="518072"/>
                  <a:pt x="475630" y="521730"/>
                  <a:pt x="460995" y="518803"/>
                </a:cubicBezTo>
                <a:cubicBezTo>
                  <a:pt x="358552" y="518803"/>
                  <a:pt x="289769" y="483680"/>
                  <a:pt x="254645" y="413433"/>
                </a:cubicBezTo>
                <a:cubicBezTo>
                  <a:pt x="235620" y="463191"/>
                  <a:pt x="200496" y="503437"/>
                  <a:pt x="149275" y="534170"/>
                </a:cubicBezTo>
                <a:lnTo>
                  <a:pt x="140494" y="525389"/>
                </a:lnTo>
                <a:cubicBezTo>
                  <a:pt x="172690" y="477094"/>
                  <a:pt x="193911" y="425141"/>
                  <a:pt x="204155" y="369529"/>
                </a:cubicBezTo>
                <a:cubicBezTo>
                  <a:pt x="208546" y="346113"/>
                  <a:pt x="210741" y="325624"/>
                  <a:pt x="210741" y="308063"/>
                </a:cubicBezTo>
                <a:cubicBezTo>
                  <a:pt x="210741" y="303672"/>
                  <a:pt x="211473" y="301477"/>
                  <a:pt x="212936" y="301477"/>
                </a:cubicBezTo>
                <a:cubicBezTo>
                  <a:pt x="214399" y="300014"/>
                  <a:pt x="217326" y="300014"/>
                  <a:pt x="221717" y="301477"/>
                </a:cubicBezTo>
                <a:cubicBezTo>
                  <a:pt x="239279" y="307331"/>
                  <a:pt x="256840" y="313185"/>
                  <a:pt x="274402" y="319039"/>
                </a:cubicBezTo>
                <a:cubicBezTo>
                  <a:pt x="278792" y="323429"/>
                  <a:pt x="280256" y="327820"/>
                  <a:pt x="278792" y="332210"/>
                </a:cubicBezTo>
                <a:cubicBezTo>
                  <a:pt x="278792" y="335137"/>
                  <a:pt x="276597" y="342454"/>
                  <a:pt x="272207" y="354162"/>
                </a:cubicBezTo>
                <a:cubicBezTo>
                  <a:pt x="267816" y="367334"/>
                  <a:pt x="264889" y="376846"/>
                  <a:pt x="263426" y="382700"/>
                </a:cubicBezTo>
                <a:cubicBezTo>
                  <a:pt x="280988" y="401725"/>
                  <a:pt x="300745" y="416360"/>
                  <a:pt x="322697" y="426604"/>
                </a:cubicBezTo>
                <a:lnTo>
                  <a:pt x="322697" y="279525"/>
                </a:lnTo>
                <a:lnTo>
                  <a:pt x="285378" y="279525"/>
                </a:lnTo>
                <a:cubicBezTo>
                  <a:pt x="266353" y="279525"/>
                  <a:pt x="238547" y="280988"/>
                  <a:pt x="201960" y="283915"/>
                </a:cubicBezTo>
                <a:lnTo>
                  <a:pt x="180008" y="250987"/>
                </a:lnTo>
                <a:cubicBezTo>
                  <a:pt x="194643" y="250987"/>
                  <a:pt x="218790" y="250255"/>
                  <a:pt x="252450" y="248792"/>
                </a:cubicBezTo>
                <a:cubicBezTo>
                  <a:pt x="265621" y="248792"/>
                  <a:pt x="273670" y="248792"/>
                  <a:pt x="276597" y="248792"/>
                </a:cubicBezTo>
                <a:lnTo>
                  <a:pt x="406115" y="244402"/>
                </a:lnTo>
                <a:cubicBezTo>
                  <a:pt x="409042" y="244402"/>
                  <a:pt x="413432" y="244402"/>
                  <a:pt x="419286" y="244402"/>
                </a:cubicBezTo>
                <a:cubicBezTo>
                  <a:pt x="457337" y="241475"/>
                  <a:pt x="483679" y="237816"/>
                  <a:pt x="498314" y="233425"/>
                </a:cubicBezTo>
                <a:close/>
                <a:moveTo>
                  <a:pt x="377577" y="136836"/>
                </a:moveTo>
                <a:lnTo>
                  <a:pt x="289769" y="141226"/>
                </a:lnTo>
                <a:lnTo>
                  <a:pt x="289769" y="178545"/>
                </a:lnTo>
                <a:lnTo>
                  <a:pt x="384163" y="174155"/>
                </a:lnTo>
                <a:cubicBezTo>
                  <a:pt x="395871" y="174155"/>
                  <a:pt x="406115" y="173423"/>
                  <a:pt x="414896" y="171959"/>
                </a:cubicBezTo>
                <a:lnTo>
                  <a:pt x="414896" y="136836"/>
                </a:lnTo>
                <a:cubicBezTo>
                  <a:pt x="406115" y="136836"/>
                  <a:pt x="393675" y="136836"/>
                  <a:pt x="377577" y="136836"/>
                </a:cubicBezTo>
                <a:close/>
                <a:moveTo>
                  <a:pt x="417091" y="68784"/>
                </a:moveTo>
                <a:lnTo>
                  <a:pt x="289769" y="73175"/>
                </a:lnTo>
                <a:lnTo>
                  <a:pt x="289769" y="112689"/>
                </a:lnTo>
                <a:lnTo>
                  <a:pt x="370991" y="108298"/>
                </a:lnTo>
                <a:cubicBezTo>
                  <a:pt x="375382" y="108298"/>
                  <a:pt x="381968" y="107566"/>
                  <a:pt x="390748" y="106103"/>
                </a:cubicBezTo>
                <a:cubicBezTo>
                  <a:pt x="398066" y="106103"/>
                  <a:pt x="403188" y="106103"/>
                  <a:pt x="406115" y="106103"/>
                </a:cubicBezTo>
                <a:cubicBezTo>
                  <a:pt x="409042" y="110493"/>
                  <a:pt x="412701" y="114884"/>
                  <a:pt x="417091" y="119274"/>
                </a:cubicBezTo>
                <a:close/>
                <a:moveTo>
                  <a:pt x="423677" y="11709"/>
                </a:moveTo>
                <a:cubicBezTo>
                  <a:pt x="425140" y="10245"/>
                  <a:pt x="428067" y="10977"/>
                  <a:pt x="432457" y="13904"/>
                </a:cubicBezTo>
                <a:cubicBezTo>
                  <a:pt x="439775" y="19758"/>
                  <a:pt x="451483" y="28539"/>
                  <a:pt x="467581" y="40247"/>
                </a:cubicBezTo>
                <a:cubicBezTo>
                  <a:pt x="480752" y="47564"/>
                  <a:pt x="488801" y="52686"/>
                  <a:pt x="491728" y="55613"/>
                </a:cubicBezTo>
                <a:cubicBezTo>
                  <a:pt x="497582" y="60003"/>
                  <a:pt x="500509" y="63662"/>
                  <a:pt x="500509" y="66589"/>
                </a:cubicBezTo>
                <a:cubicBezTo>
                  <a:pt x="500509" y="69516"/>
                  <a:pt x="497582" y="71711"/>
                  <a:pt x="491728" y="73175"/>
                </a:cubicBezTo>
                <a:cubicBezTo>
                  <a:pt x="482947" y="76102"/>
                  <a:pt x="479289" y="81956"/>
                  <a:pt x="480752" y="90736"/>
                </a:cubicBezTo>
                <a:cubicBezTo>
                  <a:pt x="479289" y="106835"/>
                  <a:pt x="478557" y="141226"/>
                  <a:pt x="478557" y="193912"/>
                </a:cubicBezTo>
                <a:cubicBezTo>
                  <a:pt x="478557" y="198302"/>
                  <a:pt x="477825" y="201229"/>
                  <a:pt x="476362" y="202692"/>
                </a:cubicBezTo>
                <a:cubicBezTo>
                  <a:pt x="467581" y="207083"/>
                  <a:pt x="450019" y="212937"/>
                  <a:pt x="423677" y="220254"/>
                </a:cubicBezTo>
                <a:cubicBezTo>
                  <a:pt x="416359" y="221718"/>
                  <a:pt x="413432" y="219522"/>
                  <a:pt x="414896" y="213668"/>
                </a:cubicBezTo>
                <a:lnTo>
                  <a:pt x="414896" y="202692"/>
                </a:lnTo>
                <a:cubicBezTo>
                  <a:pt x="407578" y="202692"/>
                  <a:pt x="399529" y="202692"/>
                  <a:pt x="390748" y="202692"/>
                </a:cubicBezTo>
                <a:lnTo>
                  <a:pt x="289769" y="207083"/>
                </a:lnTo>
                <a:cubicBezTo>
                  <a:pt x="289769" y="212937"/>
                  <a:pt x="288305" y="216595"/>
                  <a:pt x="285378" y="218059"/>
                </a:cubicBezTo>
                <a:cubicBezTo>
                  <a:pt x="266353" y="225376"/>
                  <a:pt x="248791" y="230498"/>
                  <a:pt x="232693" y="233425"/>
                </a:cubicBezTo>
                <a:cubicBezTo>
                  <a:pt x="229766" y="234889"/>
                  <a:pt x="227571" y="234889"/>
                  <a:pt x="226107" y="233425"/>
                </a:cubicBezTo>
                <a:cubicBezTo>
                  <a:pt x="226107" y="233425"/>
                  <a:pt x="226107" y="231962"/>
                  <a:pt x="226107" y="229035"/>
                </a:cubicBezTo>
                <a:cubicBezTo>
                  <a:pt x="226107" y="218791"/>
                  <a:pt x="226107" y="196839"/>
                  <a:pt x="226107" y="163179"/>
                </a:cubicBezTo>
                <a:cubicBezTo>
                  <a:pt x="227571" y="123665"/>
                  <a:pt x="228302" y="95859"/>
                  <a:pt x="228302" y="79760"/>
                </a:cubicBezTo>
                <a:cubicBezTo>
                  <a:pt x="228302" y="63662"/>
                  <a:pt x="228302" y="47564"/>
                  <a:pt x="228302" y="31466"/>
                </a:cubicBezTo>
                <a:cubicBezTo>
                  <a:pt x="226839" y="27075"/>
                  <a:pt x="226839" y="24148"/>
                  <a:pt x="228302" y="22685"/>
                </a:cubicBezTo>
                <a:cubicBezTo>
                  <a:pt x="229766" y="21221"/>
                  <a:pt x="231961" y="21221"/>
                  <a:pt x="234888" y="22685"/>
                </a:cubicBezTo>
                <a:cubicBezTo>
                  <a:pt x="243669" y="25612"/>
                  <a:pt x="258304" y="31466"/>
                  <a:pt x="278792" y="40247"/>
                </a:cubicBezTo>
                <a:cubicBezTo>
                  <a:pt x="283183" y="41710"/>
                  <a:pt x="286842" y="43173"/>
                  <a:pt x="289769" y="44637"/>
                </a:cubicBezTo>
                <a:lnTo>
                  <a:pt x="406115" y="40247"/>
                </a:lnTo>
                <a:cubicBezTo>
                  <a:pt x="410505" y="40247"/>
                  <a:pt x="414164" y="38051"/>
                  <a:pt x="417091" y="33661"/>
                </a:cubicBezTo>
                <a:cubicBezTo>
                  <a:pt x="420018" y="29270"/>
                  <a:pt x="421481" y="24148"/>
                  <a:pt x="421481" y="18294"/>
                </a:cubicBezTo>
                <a:cubicBezTo>
                  <a:pt x="422945" y="13904"/>
                  <a:pt x="423677" y="11709"/>
                  <a:pt x="423677" y="11709"/>
                </a:cubicBezTo>
                <a:close/>
                <a:moveTo>
                  <a:pt x="83418" y="733"/>
                </a:moveTo>
                <a:cubicBezTo>
                  <a:pt x="84882" y="-731"/>
                  <a:pt x="88540" y="1"/>
                  <a:pt x="94394" y="2928"/>
                </a:cubicBezTo>
                <a:cubicBezTo>
                  <a:pt x="114883" y="8782"/>
                  <a:pt x="132445" y="16099"/>
                  <a:pt x="147080" y="24880"/>
                </a:cubicBezTo>
                <a:cubicBezTo>
                  <a:pt x="151470" y="26343"/>
                  <a:pt x="153665" y="30002"/>
                  <a:pt x="153665" y="35856"/>
                </a:cubicBezTo>
                <a:cubicBezTo>
                  <a:pt x="152202" y="46100"/>
                  <a:pt x="151470" y="65857"/>
                  <a:pt x="151470" y="95127"/>
                </a:cubicBezTo>
                <a:lnTo>
                  <a:pt x="151470" y="123665"/>
                </a:lnTo>
                <a:cubicBezTo>
                  <a:pt x="166105" y="120738"/>
                  <a:pt x="180008" y="118543"/>
                  <a:pt x="193179" y="117079"/>
                </a:cubicBezTo>
                <a:cubicBezTo>
                  <a:pt x="201960" y="127323"/>
                  <a:pt x="210009" y="136104"/>
                  <a:pt x="217326" y="143422"/>
                </a:cubicBezTo>
                <a:cubicBezTo>
                  <a:pt x="218790" y="146349"/>
                  <a:pt x="219522" y="148544"/>
                  <a:pt x="219522" y="150007"/>
                </a:cubicBezTo>
                <a:cubicBezTo>
                  <a:pt x="218058" y="151471"/>
                  <a:pt x="215131" y="152202"/>
                  <a:pt x="210741" y="152202"/>
                </a:cubicBezTo>
                <a:cubicBezTo>
                  <a:pt x="187325" y="152202"/>
                  <a:pt x="168300" y="152934"/>
                  <a:pt x="153665" y="154398"/>
                </a:cubicBezTo>
                <a:lnTo>
                  <a:pt x="151470" y="154398"/>
                </a:lnTo>
                <a:cubicBezTo>
                  <a:pt x="151470" y="179277"/>
                  <a:pt x="151470" y="204888"/>
                  <a:pt x="151470" y="231230"/>
                </a:cubicBezTo>
                <a:lnTo>
                  <a:pt x="206350" y="211473"/>
                </a:lnTo>
                <a:lnTo>
                  <a:pt x="212936" y="222449"/>
                </a:lnTo>
                <a:cubicBezTo>
                  <a:pt x="195374" y="235621"/>
                  <a:pt x="174886" y="250255"/>
                  <a:pt x="151470" y="266354"/>
                </a:cubicBezTo>
                <a:cubicBezTo>
                  <a:pt x="151470" y="279525"/>
                  <a:pt x="151470" y="291965"/>
                  <a:pt x="151470" y="303672"/>
                </a:cubicBezTo>
                <a:cubicBezTo>
                  <a:pt x="150006" y="375383"/>
                  <a:pt x="145616" y="419287"/>
                  <a:pt x="138299" y="435385"/>
                </a:cubicBezTo>
                <a:cubicBezTo>
                  <a:pt x="128054" y="467582"/>
                  <a:pt x="110493" y="496119"/>
                  <a:pt x="85614" y="520999"/>
                </a:cubicBezTo>
                <a:cubicBezTo>
                  <a:pt x="73906" y="531243"/>
                  <a:pt x="65857" y="534902"/>
                  <a:pt x="61466" y="531975"/>
                </a:cubicBezTo>
                <a:cubicBezTo>
                  <a:pt x="57076" y="529048"/>
                  <a:pt x="57076" y="520267"/>
                  <a:pt x="61466" y="505632"/>
                </a:cubicBezTo>
                <a:cubicBezTo>
                  <a:pt x="64393" y="490997"/>
                  <a:pt x="62198" y="480021"/>
                  <a:pt x="54881" y="472704"/>
                </a:cubicBezTo>
                <a:cubicBezTo>
                  <a:pt x="46100" y="460996"/>
                  <a:pt x="29270" y="444898"/>
                  <a:pt x="4391" y="424409"/>
                </a:cubicBezTo>
                <a:lnTo>
                  <a:pt x="13171" y="413433"/>
                </a:lnTo>
                <a:lnTo>
                  <a:pt x="74637" y="435385"/>
                </a:lnTo>
                <a:cubicBezTo>
                  <a:pt x="79028" y="410506"/>
                  <a:pt x="82687" y="370260"/>
                  <a:pt x="85614" y="314648"/>
                </a:cubicBezTo>
                <a:cubicBezTo>
                  <a:pt x="82687" y="316112"/>
                  <a:pt x="78296" y="319039"/>
                  <a:pt x="72442" y="323429"/>
                </a:cubicBezTo>
                <a:cubicBezTo>
                  <a:pt x="63661" y="329283"/>
                  <a:pt x="57076" y="333674"/>
                  <a:pt x="52685" y="336601"/>
                </a:cubicBezTo>
                <a:cubicBezTo>
                  <a:pt x="48295" y="339527"/>
                  <a:pt x="44636" y="339527"/>
                  <a:pt x="41709" y="336601"/>
                </a:cubicBezTo>
                <a:cubicBezTo>
                  <a:pt x="41709" y="338064"/>
                  <a:pt x="40977" y="338064"/>
                  <a:pt x="39514" y="336601"/>
                </a:cubicBezTo>
                <a:cubicBezTo>
                  <a:pt x="38051" y="333674"/>
                  <a:pt x="35124" y="330015"/>
                  <a:pt x="30733" y="325624"/>
                </a:cubicBezTo>
                <a:cubicBezTo>
                  <a:pt x="17562" y="308063"/>
                  <a:pt x="8781" y="293428"/>
                  <a:pt x="4391" y="281720"/>
                </a:cubicBezTo>
                <a:lnTo>
                  <a:pt x="85614" y="253182"/>
                </a:lnTo>
                <a:cubicBezTo>
                  <a:pt x="85614" y="222449"/>
                  <a:pt x="85614" y="190985"/>
                  <a:pt x="85614" y="158788"/>
                </a:cubicBezTo>
                <a:lnTo>
                  <a:pt x="74637" y="158788"/>
                </a:lnTo>
                <a:cubicBezTo>
                  <a:pt x="57076" y="161715"/>
                  <a:pt x="40977" y="163179"/>
                  <a:pt x="26343" y="163179"/>
                </a:cubicBezTo>
                <a:lnTo>
                  <a:pt x="6586" y="132446"/>
                </a:lnTo>
                <a:cubicBezTo>
                  <a:pt x="15367" y="132446"/>
                  <a:pt x="27806" y="131714"/>
                  <a:pt x="43904" y="130250"/>
                </a:cubicBezTo>
                <a:cubicBezTo>
                  <a:pt x="54149" y="130250"/>
                  <a:pt x="61466" y="130250"/>
                  <a:pt x="65857" y="130250"/>
                </a:cubicBezTo>
                <a:lnTo>
                  <a:pt x="85614" y="128055"/>
                </a:lnTo>
                <a:lnTo>
                  <a:pt x="85614" y="95127"/>
                </a:lnTo>
                <a:cubicBezTo>
                  <a:pt x="85614" y="55613"/>
                  <a:pt x="84882" y="27807"/>
                  <a:pt x="83418" y="11709"/>
                </a:cubicBezTo>
                <a:cubicBezTo>
                  <a:pt x="81955" y="5855"/>
                  <a:pt x="81955" y="2196"/>
                  <a:pt x="83418" y="733"/>
                </a:cubicBezTo>
                <a:close/>
              </a:path>
            </a:pathLst>
          </a:custGeom>
          <a:solidFill>
            <a:schemeClr val="bg1"/>
          </a:solidFill>
          <a:ln>
            <a:noFill/>
          </a:ln>
          <a:effectLst>
            <a:outerShdw blurRad="38100" dist="38100" dir="2700000" algn="tl">
              <a:srgbClr val="000000">
                <a:alpha val="43137"/>
              </a:srgbClr>
            </a:outerShdw>
          </a:effectLst>
        </p:spPr>
        <p:txBody>
          <a:bodyPr rot="0" spcFirstLastPara="0" vertOverflow="overflow" horzOverflow="overflow" vert="horz" wrap="square" lIns="91440" tIns="45720" rIns="91440" bIns="45720" numCol="1" spcCol="0" rtlCol="0" fromWordArt="0" anchor="t"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44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方正颜宋简体_中" panose="02000000000000000000" pitchFamily="2" charset="-122"/>
              <a:ea typeface="方正颜宋简体_中" panose="02000000000000000000" pitchFamily="2" charset="-122"/>
              <a:cs typeface="方正颜宋简体_中" panose="02000000000000000000" pitchFamily="2" charset="-122"/>
            </a:endParaRPr>
          </a:p>
        </p:txBody>
      </p:sp>
      <p:sp>
        <p:nvSpPr>
          <p:cNvPr id="9" name="文本框 8"/>
          <p:cNvSpPr txBox="1"/>
          <p:nvPr/>
        </p:nvSpPr>
        <p:spPr>
          <a:xfrm>
            <a:off x="4184747" y="1477578"/>
            <a:ext cx="6533560" cy="3172343"/>
          </a:xfrm>
          <a:prstGeom prst="rect">
            <a:avLst/>
          </a:prstGeom>
          <a:noFill/>
        </p:spPr>
        <p:txBody>
          <a:bodyPr wrap="square" rtlCol="0">
            <a:spAutoFit/>
          </a:bodyPr>
          <a:lstStyle/>
          <a:p>
            <a:pPr marL="0" marR="0" lvl="0" indent="0" algn="l" defTabSz="914400" rtl="0" eaLnBrk="1" fontAlgn="auto" latinLnBrk="0" hangingPunct="1">
              <a:lnSpc>
                <a:spcPct val="200000"/>
              </a:lnSpc>
              <a:spcBef>
                <a:spcPts val="0"/>
              </a:spcBef>
              <a:spcAft>
                <a:spcPts val="0"/>
              </a:spcAft>
              <a:buClrTx/>
              <a:buSzTx/>
              <a:buFontTx/>
              <a:buNone/>
              <a:tabLst/>
              <a:defRPr/>
            </a:pPr>
            <a:r>
              <a:rPr kumimoji="0" lang="zh-CN" altLang="en-US" sz="2600" b="1" i="0" u="none" strike="noStrike" kern="1200" cap="none" spc="0" normalizeH="0" baseline="0" noProof="0" dirty="0">
                <a:ln>
                  <a:noFill/>
                </a:ln>
                <a:solidFill>
                  <a:prstClr val="black">
                    <a:lumMod val="85000"/>
                    <a:lumOff val="15000"/>
                  </a:prstClr>
                </a:solidFill>
                <a:effectLst/>
                <a:uLnTx/>
                <a:uFillTx/>
                <a:latin typeface="华文中宋" panose="02010600040101010101" pitchFamily="2" charset="-122"/>
                <a:ea typeface="华文中宋" panose="02010600040101010101" pitchFamily="2" charset="-122"/>
                <a:cs typeface="微软雅黑" panose="020B0503020204020204" pitchFamily="34" charset="-122"/>
              </a:rPr>
              <a:t>一、博弈论相关概念</a:t>
            </a:r>
          </a:p>
          <a:p>
            <a:pPr marL="0" marR="0" lvl="0" indent="0" algn="l" defTabSz="914400" rtl="0" eaLnBrk="1" fontAlgn="auto" latinLnBrk="0" hangingPunct="1">
              <a:lnSpc>
                <a:spcPct val="200000"/>
              </a:lnSpc>
              <a:spcBef>
                <a:spcPts val="0"/>
              </a:spcBef>
              <a:spcAft>
                <a:spcPts val="0"/>
              </a:spcAft>
              <a:buClrTx/>
              <a:buSzTx/>
              <a:buFontTx/>
              <a:buNone/>
              <a:tabLst/>
              <a:defRPr/>
            </a:pPr>
            <a:r>
              <a:rPr kumimoji="0" lang="zh-CN" altLang="en-US" sz="2600" b="1" i="0" u="none" strike="noStrike" kern="1200" cap="none" spc="0" normalizeH="0" baseline="0" noProof="0" dirty="0">
                <a:ln>
                  <a:noFill/>
                </a:ln>
                <a:solidFill>
                  <a:prstClr val="black">
                    <a:lumMod val="85000"/>
                    <a:lumOff val="15000"/>
                  </a:prstClr>
                </a:solidFill>
                <a:effectLst/>
                <a:uLnTx/>
                <a:uFillTx/>
                <a:latin typeface="华文中宋" panose="02010600040101010101" pitchFamily="2" charset="-122"/>
                <a:ea typeface="华文中宋" panose="02010600040101010101" pitchFamily="2" charset="-122"/>
                <a:cs typeface="微软雅黑" panose="020B0503020204020204" pitchFamily="34" charset="-122"/>
              </a:rPr>
              <a:t>二、博弈策略求解</a:t>
            </a:r>
          </a:p>
          <a:p>
            <a:pPr marL="0" marR="0" lvl="0" indent="0" algn="l" defTabSz="914400" rtl="0" eaLnBrk="1" fontAlgn="auto" latinLnBrk="0" hangingPunct="1">
              <a:lnSpc>
                <a:spcPct val="200000"/>
              </a:lnSpc>
              <a:spcBef>
                <a:spcPts val="0"/>
              </a:spcBef>
              <a:spcAft>
                <a:spcPts val="0"/>
              </a:spcAft>
              <a:buClrTx/>
              <a:buSzTx/>
              <a:buFontTx/>
              <a:buNone/>
              <a:tabLst/>
              <a:defRPr/>
            </a:pPr>
            <a:r>
              <a:rPr kumimoji="0" lang="zh-CN" altLang="en-US" sz="2600" b="1" i="0" u="none" strike="noStrike" kern="1200" cap="none" spc="0" normalizeH="0" baseline="0" noProof="0" dirty="0">
                <a:ln>
                  <a:noFill/>
                </a:ln>
                <a:solidFill>
                  <a:prstClr val="black">
                    <a:lumMod val="85000"/>
                    <a:lumOff val="15000"/>
                  </a:prstClr>
                </a:solidFill>
                <a:effectLst/>
                <a:uLnTx/>
                <a:uFillTx/>
                <a:latin typeface="华文中宋" panose="02010600040101010101" pitchFamily="2" charset="-122"/>
                <a:ea typeface="华文中宋" panose="02010600040101010101" pitchFamily="2" charset="-122"/>
                <a:cs typeface="微软雅黑" panose="020B0503020204020204" pitchFamily="34" charset="-122"/>
              </a:rPr>
              <a:t>三、博弈规则设计</a:t>
            </a:r>
          </a:p>
          <a:p>
            <a:pPr marL="0" marR="0" lvl="0" indent="0" algn="l" defTabSz="914400" rtl="0" eaLnBrk="1" fontAlgn="auto" latinLnBrk="0" hangingPunct="1">
              <a:lnSpc>
                <a:spcPct val="200000"/>
              </a:lnSpc>
              <a:spcBef>
                <a:spcPts val="0"/>
              </a:spcBef>
              <a:spcAft>
                <a:spcPts val="0"/>
              </a:spcAft>
              <a:buClrTx/>
              <a:buSzTx/>
              <a:buFontTx/>
              <a:buNone/>
              <a:tabLst/>
              <a:defRPr/>
            </a:pPr>
            <a:r>
              <a:rPr kumimoji="0" lang="zh-CN" altLang="en-US" sz="2600" b="1" i="0" u="none" strike="noStrike" kern="1200" cap="none" spc="0" normalizeH="0" baseline="0" noProof="0" dirty="0">
                <a:ln>
                  <a:noFill/>
                </a:ln>
                <a:solidFill>
                  <a:prstClr val="black">
                    <a:lumMod val="85000"/>
                    <a:lumOff val="15000"/>
                  </a:prstClr>
                </a:solidFill>
                <a:effectLst/>
                <a:uLnTx/>
                <a:uFillTx/>
                <a:latin typeface="华文中宋" panose="02010600040101010101" pitchFamily="2" charset="-122"/>
                <a:ea typeface="华文中宋" panose="02010600040101010101" pitchFamily="2" charset="-122"/>
                <a:cs typeface="微软雅黑" panose="020B0503020204020204" pitchFamily="34" charset="-122"/>
              </a:rPr>
              <a:t>四、非完全信息博弈</a:t>
            </a:r>
          </a:p>
        </p:txBody>
      </p:sp>
    </p:spTree>
    <p:extLst>
      <p:ext uri="{BB962C8B-B14F-4D97-AF65-F5344CB8AC3E}">
        <p14:creationId xmlns:p14="http://schemas.microsoft.com/office/powerpoint/2010/main" val="2716257679"/>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583380" y="726948"/>
            <a:ext cx="7464387" cy="497934"/>
            <a:chOff x="4099943" y="2819853"/>
            <a:chExt cx="2570275" cy="497934"/>
          </a:xfrm>
        </p:grpSpPr>
        <p:sp>
          <p:nvSpPr>
            <p:cNvPr id="4" name="平行四边形 3"/>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5" name="平行四边形 4"/>
            <p:cNvSpPr/>
            <p:nvPr/>
          </p:nvSpPr>
          <p:spPr bwMode="auto">
            <a:xfrm>
              <a:off x="4122533" y="2819853"/>
              <a:ext cx="2547685"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6" name="矩形 5"/>
            <p:cNvSpPr/>
            <p:nvPr/>
          </p:nvSpPr>
          <p:spPr>
            <a:xfrm>
              <a:off x="4216534" y="2853798"/>
              <a:ext cx="2359684" cy="400110"/>
            </a:xfrm>
            <a:prstGeom prst="rect">
              <a:avLst/>
            </a:prstGeom>
          </p:spPr>
          <p:txBody>
            <a:bodyPr wrap="square">
              <a:spAutoFit/>
            </a:bodyPr>
            <a:lstStyle/>
            <a:p>
              <a:pPr marL="0" marR="0" lvl="0" indent="0" algn="ctr" defTabSz="914400" rtl="0" eaLnBrk="1" fontAlgn="auto" latinLnBrk="0" hangingPunct="1">
                <a:lnSpc>
                  <a:spcPct val="100000"/>
                </a:lnSpc>
                <a:spcBef>
                  <a:spcPct val="50000"/>
                </a:spcBef>
                <a:spcAft>
                  <a:spcPts val="0"/>
                </a:spcAft>
                <a:buClrTx/>
                <a:buSzTx/>
                <a:buFontTx/>
                <a:buNone/>
                <a:tabLst/>
                <a:defRPr/>
              </a:pPr>
              <a:r>
                <a:rPr kumimoji="0" lang="zh-CN" altLang="en-US" sz="2000" b="1" i="0" u="none" strike="noStrike" kern="1200" cap="none" spc="0" normalizeH="0" baseline="0" noProof="0" dirty="0">
                  <a:ln>
                    <a:noFill/>
                  </a:ln>
                  <a:solidFill>
                    <a:prstClr val="black">
                      <a:lumMod val="95000"/>
                      <a:lumOff val="5000"/>
                    </a:prstClr>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中国古代博弈思想</a:t>
              </a:r>
              <a:endParaRPr kumimoji="0" lang="zh-CN" altLang="en-US" sz="2000" b="1" i="0" u="none" strike="noStrike" kern="120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endParaRPr>
            </a:p>
          </p:txBody>
        </p:sp>
      </p:grpSp>
      <p:sp>
        <p:nvSpPr>
          <p:cNvPr id="23" name="矩形 22">
            <a:extLst>
              <a:ext uri="{FF2B5EF4-FFF2-40B4-BE49-F238E27FC236}">
                <a16:creationId xmlns:a16="http://schemas.microsoft.com/office/drawing/2014/main" id="{6F77A2E9-3941-4386-A0DF-CDEBD25143F3}"/>
              </a:ext>
            </a:extLst>
          </p:cNvPr>
          <p:cNvSpPr/>
          <p:nvPr/>
        </p:nvSpPr>
        <p:spPr>
          <a:xfrm>
            <a:off x="852473" y="129010"/>
            <a:ext cx="2031325"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mn-cs"/>
              </a:rPr>
              <a:t>一、博弈论</a:t>
            </a:r>
            <a:r>
              <a:rPr kumimoji="0" lang="zh-CN" altLang="en-US" sz="1600" b="0" i="0" u="none" strike="noStrike" kern="1200" cap="none" spc="0" normalizeH="0" baseline="0" noProof="0">
                <a:ln>
                  <a:noFill/>
                </a:ln>
                <a:solidFill>
                  <a:srgbClr val="000000"/>
                </a:solidFill>
                <a:effectLst/>
                <a:uLnTx/>
                <a:uFillTx/>
                <a:latin typeface="Times New Roman" panose="02020603050405020304" pitchFamily="18" charset="0"/>
                <a:ea typeface="楷体_GB2312"/>
                <a:cs typeface="+mn-cs"/>
              </a:rPr>
              <a:t>相关概念</a:t>
            </a:r>
            <a:endPar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24" name="矩形: 圆角 6">
            <a:extLst>
              <a:ext uri="{FF2B5EF4-FFF2-40B4-BE49-F238E27FC236}">
                <a16:creationId xmlns:a16="http://schemas.microsoft.com/office/drawing/2014/main" id="{15B72201-1606-4C88-8F91-839FBCDACE0A}"/>
              </a:ext>
            </a:extLst>
          </p:cNvPr>
          <p:cNvSpPr/>
          <p:nvPr/>
        </p:nvSpPr>
        <p:spPr>
          <a:xfrm>
            <a:off x="368875" y="2124223"/>
            <a:ext cx="6491470" cy="3539430"/>
          </a:xfrm>
          <a:prstGeom prst="roundRect">
            <a:avLst>
              <a:gd name="adj" fmla="val 0"/>
            </a:avLst>
          </a:prstGeom>
          <a:gradFill>
            <a:gsLst>
              <a:gs pos="22000">
                <a:srgbClr val="016773"/>
              </a:gs>
              <a:gs pos="100000">
                <a:srgbClr val="00ABA5"/>
              </a:gs>
            </a:gsLst>
            <a:lin ang="30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1"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endParaRPr>
          </a:p>
        </p:txBody>
      </p:sp>
      <p:sp>
        <p:nvSpPr>
          <p:cNvPr id="25" name="矩形 24">
            <a:extLst>
              <a:ext uri="{FF2B5EF4-FFF2-40B4-BE49-F238E27FC236}">
                <a16:creationId xmlns:a16="http://schemas.microsoft.com/office/drawing/2014/main" id="{EABA8736-7A3C-423C-AE5A-BDA9E8807C56}"/>
              </a:ext>
            </a:extLst>
          </p:cNvPr>
          <p:cNvSpPr/>
          <p:nvPr/>
        </p:nvSpPr>
        <p:spPr>
          <a:xfrm>
            <a:off x="368875" y="2321191"/>
            <a:ext cx="6242940" cy="3539430"/>
          </a:xfrm>
          <a:prstGeom prst="rect">
            <a:avLst/>
          </a:prstGeom>
        </p:spPr>
        <p:txBody>
          <a:bodyPr wrap="square">
            <a:spAutoFit/>
          </a:bodyPr>
          <a:lstStyle/>
          <a:p>
            <a:pPr marL="285750" marR="0" lvl="0" indent="-285750" algn="just" defTabSz="914400" rtl="0" eaLnBrk="1" fontAlgn="auto" latinLnBrk="0" hangingPunct="1">
              <a:lnSpc>
                <a:spcPct val="100000"/>
              </a:lnSpc>
              <a:spcBef>
                <a:spcPts val="0"/>
              </a:spcBef>
              <a:spcAft>
                <a:spcPts val="0"/>
              </a:spcAft>
              <a:buClrTx/>
              <a:buSzTx/>
              <a:buFont typeface="Wingdings" panose="05000000000000000000" pitchFamily="2" charset="2"/>
              <a:buChar char="l"/>
              <a:tabLst/>
              <a:defRPr/>
            </a:pPr>
            <a:r>
              <a:rPr kumimoji="0" lang="zh-CN" altLang="en-US" sz="1600" b="1" i="0" u="none" strike="noStrike" kern="1200" cap="none" spc="0" normalizeH="0" baseline="0" noProof="0" dirty="0">
                <a:ln>
                  <a:noFill/>
                </a:ln>
                <a:solidFill>
                  <a:srgbClr val="FFFFCC"/>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子曰</a:t>
            </a:r>
            <a:r>
              <a:rPr kumimoji="0" lang="zh-CN" altLang="en-US" sz="1600" b="0" i="0" u="none" strike="noStrike" kern="1200" cap="none" spc="0" normalizeH="0" baseline="0" noProof="0" dirty="0">
                <a:ln>
                  <a:noFill/>
                </a:ln>
                <a:solidFill>
                  <a:prstClr val="white"/>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：饱食终日，无所用心，难矣哉！不有博弈者乎？为之，犹贤乎已。</a:t>
            </a:r>
            <a:r>
              <a:rPr kumimoji="0" lang="en-US" altLang="zh-CN" sz="1600" b="0" i="0" u="none" strike="noStrike" kern="1200" cap="none" spc="0" normalizeH="0" baseline="0" noProof="0" dirty="0">
                <a:ln>
                  <a:noFill/>
                </a:ln>
                <a:solidFill>
                  <a:prstClr val="white"/>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	  ——《</a:t>
            </a:r>
            <a:r>
              <a:rPr kumimoji="0" lang="zh-CN" altLang="en-US" sz="1600" b="0" i="0" u="none" strike="noStrike" kern="1200" cap="none" spc="0" normalizeH="0" baseline="0" noProof="0" dirty="0">
                <a:ln>
                  <a:noFill/>
                </a:ln>
                <a:solidFill>
                  <a:prstClr val="white"/>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论语</a:t>
            </a:r>
            <a:r>
              <a:rPr kumimoji="0" lang="en-US" altLang="zh-CN" sz="1600" b="0" i="0" u="none" strike="noStrike" kern="1200" cap="none" spc="0" normalizeH="0" baseline="0" noProof="0" dirty="0">
                <a:ln>
                  <a:noFill/>
                </a:ln>
                <a:solidFill>
                  <a:prstClr val="white"/>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a:t>
            </a:r>
            <a:r>
              <a:rPr kumimoji="0" lang="zh-CN" altLang="en-US" sz="1600" b="0" i="0" u="none" strike="noStrike" kern="1200" cap="none" spc="0" normalizeH="0" baseline="0" noProof="0" dirty="0">
                <a:ln>
                  <a:noFill/>
                </a:ln>
                <a:solidFill>
                  <a:prstClr val="white"/>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阳货</a:t>
            </a:r>
            <a:r>
              <a:rPr kumimoji="0" lang="en-US" altLang="zh-CN" sz="1600" b="0" i="0" u="none" strike="noStrike" kern="1200" cap="none" spc="0" normalizeH="0" baseline="0" noProof="0" dirty="0">
                <a:ln>
                  <a:noFill/>
                </a:ln>
                <a:solidFill>
                  <a:prstClr val="white"/>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a:t>
            </a:r>
          </a:p>
          <a:p>
            <a:pPr marL="285750" marR="0" lvl="0" indent="-285750" algn="just" defTabSz="914400" rtl="0" eaLnBrk="1" fontAlgn="auto" latinLnBrk="0" hangingPunct="1">
              <a:lnSpc>
                <a:spcPct val="100000"/>
              </a:lnSpc>
              <a:spcBef>
                <a:spcPts val="0"/>
              </a:spcBef>
              <a:spcAft>
                <a:spcPts val="0"/>
              </a:spcAft>
              <a:buClrTx/>
              <a:buSzTx/>
              <a:buFont typeface="Wingdings" panose="05000000000000000000" pitchFamily="2" charset="2"/>
              <a:buChar char="l"/>
              <a:tabLst/>
              <a:defRPr/>
            </a:pPr>
            <a:endParaRPr kumimoji="0" lang="en-US" altLang="zh-CN" sz="16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华文楷体" panose="02010600040101010101" pitchFamily="2" charset="-122"/>
              <a:cs typeface="Times New Roman" panose="02020603050405020304" pitchFamily="18" charset="0"/>
            </a:endParaRPr>
          </a:p>
          <a:p>
            <a:pPr marL="285750" marR="0" lvl="0" indent="-285750" algn="just" defTabSz="914400" rtl="0" eaLnBrk="1" fontAlgn="auto" latinLnBrk="0" hangingPunct="1">
              <a:lnSpc>
                <a:spcPct val="100000"/>
              </a:lnSpc>
              <a:spcBef>
                <a:spcPts val="0"/>
              </a:spcBef>
              <a:spcAft>
                <a:spcPts val="0"/>
              </a:spcAft>
              <a:buClrTx/>
              <a:buSzTx/>
              <a:buFont typeface="Wingdings" panose="05000000000000000000" pitchFamily="2" charset="2"/>
              <a:buChar char="l"/>
              <a:tabLst/>
              <a:defRPr/>
            </a:pPr>
            <a:r>
              <a:rPr kumimoji="0" lang="zh-CN" altLang="en-US" sz="1600" b="1" i="0" u="none" strike="noStrike" kern="1200" cap="none" spc="0" normalizeH="0" baseline="0" noProof="0" dirty="0">
                <a:ln>
                  <a:noFill/>
                </a:ln>
                <a:solidFill>
                  <a:srgbClr val="FFFFCC"/>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朱熹</a:t>
            </a:r>
            <a:r>
              <a:rPr kumimoji="0" lang="zh-CN" altLang="en-US" sz="1600" b="0" i="0" u="none" strike="noStrike" kern="1200" cap="none" spc="0" normalizeH="0" baseline="0" noProof="0" dirty="0">
                <a:ln>
                  <a:noFill/>
                </a:ln>
                <a:solidFill>
                  <a:prstClr val="white"/>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集注曰：“博，局戏；弈，围棋也。”；颜师古注：“博，六博；弈，围碁也。”</a:t>
            </a:r>
            <a:endParaRPr kumimoji="0" lang="en-US" altLang="zh-CN" sz="1600" b="0" i="0" u="none" strike="noStrike" kern="1200" cap="none" spc="0" normalizeH="0" baseline="0" noProof="0" dirty="0">
              <a:ln>
                <a:noFill/>
              </a:ln>
              <a:solidFill>
                <a:prstClr val="white"/>
              </a:solidFill>
              <a:effectLst/>
              <a:uLnTx/>
              <a:uFillTx/>
              <a:latin typeface="Times New Roman" panose="02020603050405020304" pitchFamily="18" charset="0"/>
              <a:ea typeface="华文楷体" panose="02010600040101010101" pitchFamily="2" charset="-122"/>
              <a:cs typeface="Times New Roman" panose="02020603050405020304" pitchFamily="18" charset="0"/>
            </a:endParaRPr>
          </a:p>
          <a:p>
            <a:pPr marL="285750" marR="0" lvl="0" indent="-285750" algn="just" defTabSz="914400" rtl="0" eaLnBrk="1" fontAlgn="auto" latinLnBrk="0" hangingPunct="1">
              <a:lnSpc>
                <a:spcPct val="100000"/>
              </a:lnSpc>
              <a:spcBef>
                <a:spcPts val="0"/>
              </a:spcBef>
              <a:spcAft>
                <a:spcPts val="0"/>
              </a:spcAft>
              <a:buClrTx/>
              <a:buSzTx/>
              <a:buFont typeface="Wingdings" panose="05000000000000000000" pitchFamily="2" charset="2"/>
              <a:buChar char="l"/>
              <a:tabLst/>
              <a:defRPr/>
            </a:pPr>
            <a:endParaRPr kumimoji="0" lang="en-US" altLang="zh-CN" sz="1600" b="0" i="0" u="none" strike="noStrike" kern="1200" cap="none" spc="0" normalizeH="0" baseline="0" noProof="0" dirty="0">
              <a:ln>
                <a:noFill/>
              </a:ln>
              <a:solidFill>
                <a:prstClr val="white"/>
              </a:solidFill>
              <a:effectLst/>
              <a:uLnTx/>
              <a:uFillTx/>
              <a:latin typeface="Times New Roman" panose="02020603050405020304" pitchFamily="18" charset="0"/>
              <a:ea typeface="华文楷体" panose="02010600040101010101" pitchFamily="2" charset="-122"/>
              <a:cs typeface="Times New Roman" panose="02020603050405020304" pitchFamily="18" charset="0"/>
            </a:endParaRPr>
          </a:p>
          <a:p>
            <a:pPr marL="285750" marR="0" lvl="0" indent="-285750" algn="just" defTabSz="914400" rtl="0" eaLnBrk="1" fontAlgn="auto" latinLnBrk="0" hangingPunct="1">
              <a:lnSpc>
                <a:spcPct val="100000"/>
              </a:lnSpc>
              <a:spcBef>
                <a:spcPts val="0"/>
              </a:spcBef>
              <a:spcAft>
                <a:spcPts val="0"/>
              </a:spcAft>
              <a:buClrTx/>
              <a:buSzTx/>
              <a:buFont typeface="Wingdings" panose="05000000000000000000" pitchFamily="2" charset="2"/>
              <a:buChar char="l"/>
              <a:tabLst/>
              <a:defRPr/>
            </a:pPr>
            <a:r>
              <a:rPr kumimoji="0" lang="zh-CN" altLang="en-US" sz="1600" b="0" i="0" u="none" strike="noStrike" kern="1200" cap="none" spc="0" normalizeH="0" baseline="0" noProof="0" dirty="0">
                <a:ln>
                  <a:noFill/>
                </a:ln>
                <a:solidFill>
                  <a:prstClr val="white"/>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古语博弈所指下围棋，围棋之道蕴含古人谋划策略的智慧。</a:t>
            </a:r>
            <a:endParaRPr kumimoji="0" lang="en-US" altLang="zh-CN" sz="1600" b="0" i="0" u="none" strike="noStrike" kern="1200" cap="none" spc="0" normalizeH="0" baseline="0" noProof="0" dirty="0">
              <a:ln>
                <a:noFill/>
              </a:ln>
              <a:solidFill>
                <a:prstClr val="white"/>
              </a:solidFill>
              <a:effectLst/>
              <a:uLnTx/>
              <a:uFillTx/>
              <a:latin typeface="Times New Roman" panose="02020603050405020304" pitchFamily="18" charset="0"/>
              <a:ea typeface="华文楷体" panose="02010600040101010101" pitchFamily="2" charset="-122"/>
              <a:cs typeface="Times New Roman" panose="02020603050405020304" pitchFamily="18" charset="0"/>
            </a:endParaRPr>
          </a:p>
          <a:p>
            <a:pPr marL="285750" marR="0" lvl="0" indent="-285750" algn="just" defTabSz="914400" rtl="0" eaLnBrk="1" fontAlgn="auto" latinLnBrk="0" hangingPunct="1">
              <a:lnSpc>
                <a:spcPct val="100000"/>
              </a:lnSpc>
              <a:spcBef>
                <a:spcPts val="0"/>
              </a:spcBef>
              <a:spcAft>
                <a:spcPts val="0"/>
              </a:spcAft>
              <a:buClrTx/>
              <a:buSzTx/>
              <a:buFont typeface="Wingdings" panose="05000000000000000000" pitchFamily="2" charset="2"/>
              <a:buChar char="l"/>
              <a:tabLst/>
              <a:defRPr/>
            </a:pPr>
            <a:endParaRPr kumimoji="0" lang="en-US" altLang="zh-CN" sz="1600" b="0" i="0" u="none" strike="noStrike" kern="1200" cap="none" spc="0" normalizeH="0" baseline="0" noProof="0" dirty="0">
              <a:ln>
                <a:noFill/>
              </a:ln>
              <a:solidFill>
                <a:prstClr val="white"/>
              </a:solidFill>
              <a:effectLst/>
              <a:uLnTx/>
              <a:uFillTx/>
              <a:latin typeface="Times New Roman" panose="02020603050405020304" pitchFamily="18" charset="0"/>
              <a:ea typeface="华文楷体" panose="02010600040101010101" pitchFamily="2" charset="-122"/>
              <a:cs typeface="Times New Roman" panose="02020603050405020304" pitchFamily="18" charset="0"/>
            </a:endParaRPr>
          </a:p>
          <a:p>
            <a:pPr marL="285750" marR="0" lvl="0" indent="-285750" algn="just" defTabSz="914400" rtl="0" eaLnBrk="1" fontAlgn="auto" latinLnBrk="0" hangingPunct="1">
              <a:lnSpc>
                <a:spcPct val="100000"/>
              </a:lnSpc>
              <a:spcBef>
                <a:spcPts val="0"/>
              </a:spcBef>
              <a:spcAft>
                <a:spcPts val="0"/>
              </a:spcAft>
              <a:buClrTx/>
              <a:buSzTx/>
              <a:buFont typeface="Wingdings" panose="05000000000000000000" pitchFamily="2" charset="2"/>
              <a:buChar char="l"/>
              <a:tabLst/>
              <a:defRPr/>
            </a:pPr>
            <a:r>
              <a:rPr kumimoji="0" lang="zh-CN" altLang="en-US" sz="1600" b="0" i="0" u="none" strike="noStrike" kern="1200" cap="none" spc="0" normalizeH="0" baseline="0" noProof="0" dirty="0">
                <a:ln>
                  <a:noFill/>
                </a:ln>
                <a:solidFill>
                  <a:prstClr val="white"/>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略观围棋，法于用兵，怯者无功，贪者先亡。</a:t>
            </a:r>
            <a:r>
              <a:rPr kumimoji="0" lang="en-US" altLang="zh-CN" sz="1600" b="0" i="0" u="none" strike="noStrike" kern="1200" cap="none" spc="0" normalizeH="0" baseline="0" noProof="0" dirty="0">
                <a:ln>
                  <a:noFill/>
                </a:ln>
                <a:solidFill>
                  <a:prstClr val="white"/>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a:t>
            </a:r>
            <a:r>
              <a:rPr kumimoji="0" lang="zh-CN" altLang="en-US" sz="1600" b="0" i="0" u="none" strike="noStrike" kern="1200" cap="none" spc="0" normalizeH="0" baseline="0" noProof="0" dirty="0">
                <a:ln>
                  <a:noFill/>
                </a:ln>
                <a:solidFill>
                  <a:prstClr val="white"/>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围棋赋</a:t>
            </a:r>
            <a:r>
              <a:rPr kumimoji="0" lang="en-US" altLang="zh-CN" sz="1600" b="0" i="0" u="none" strike="noStrike" kern="1200" cap="none" spc="0" normalizeH="0" baseline="0" noProof="0" dirty="0">
                <a:ln>
                  <a:noFill/>
                </a:ln>
                <a:solidFill>
                  <a:prstClr val="white"/>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a:t>
            </a:r>
          </a:p>
          <a:p>
            <a:pPr marL="285750" marR="0" lvl="0" indent="-285750" algn="just" defTabSz="914400" rtl="0" eaLnBrk="1" fontAlgn="auto" latinLnBrk="0" hangingPunct="1">
              <a:lnSpc>
                <a:spcPct val="100000"/>
              </a:lnSpc>
              <a:spcBef>
                <a:spcPts val="0"/>
              </a:spcBef>
              <a:spcAft>
                <a:spcPts val="0"/>
              </a:spcAft>
              <a:buClrTx/>
              <a:buSzTx/>
              <a:buFont typeface="Wingdings" panose="05000000000000000000" pitchFamily="2" charset="2"/>
              <a:buChar char="l"/>
              <a:tabLst/>
              <a:defRPr/>
            </a:pPr>
            <a:endParaRPr kumimoji="0" lang="en-US" altLang="zh-CN" sz="16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华文楷体" panose="02010600040101010101" pitchFamily="2" charset="-122"/>
              <a:cs typeface="Times New Roman" panose="02020603050405020304" pitchFamily="18" charset="0"/>
            </a:endParaRPr>
          </a:p>
          <a:p>
            <a:pPr marL="285750" marR="0" lvl="0" indent="-285750" algn="just" defTabSz="914400" rtl="0" eaLnBrk="1" fontAlgn="auto" latinLnBrk="0" hangingPunct="1">
              <a:lnSpc>
                <a:spcPct val="100000"/>
              </a:lnSpc>
              <a:spcBef>
                <a:spcPts val="0"/>
              </a:spcBef>
              <a:spcAft>
                <a:spcPts val="0"/>
              </a:spcAft>
              <a:buClrTx/>
              <a:buSzTx/>
              <a:buFont typeface="Wingdings" panose="05000000000000000000" pitchFamily="2" charset="2"/>
              <a:buChar char="l"/>
              <a:tabLst/>
              <a:defRPr/>
            </a:pPr>
            <a:r>
              <a:rPr kumimoji="0" lang="en-US" altLang="zh-CN" sz="1600" b="1" i="0" u="none" strike="noStrike" kern="1200" cap="none" spc="0" normalizeH="0" baseline="0" noProof="0" dirty="0">
                <a:ln>
                  <a:noFill/>
                </a:ln>
                <a:solidFill>
                  <a:srgbClr val="FFFFCC"/>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0" lang="zh-CN" altLang="en-US" sz="1600" b="1" i="0" u="none" strike="noStrike" kern="1200" cap="none" spc="0" normalizeH="0" baseline="0" noProof="0" dirty="0">
                <a:ln>
                  <a:noFill/>
                </a:ln>
                <a:solidFill>
                  <a:srgbClr val="FFFFCC"/>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孙子兵法</a:t>
            </a:r>
            <a:r>
              <a:rPr kumimoji="0" lang="en-US" altLang="zh-CN" sz="1600" b="1" i="0" u="none" strike="noStrike" kern="1200" cap="none" spc="0" normalizeH="0" baseline="0" noProof="0" dirty="0">
                <a:ln>
                  <a:noFill/>
                </a:ln>
                <a:solidFill>
                  <a:srgbClr val="FFFFCC"/>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0" lang="zh-CN" altLang="en-US" sz="1600" b="0" i="0" u="none" strike="noStrike" kern="1200" cap="none" spc="0" normalizeH="0" baseline="0" noProof="0" dirty="0">
                <a:ln>
                  <a:noFill/>
                </a:ln>
                <a:solidFill>
                  <a:prstClr val="white"/>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等讲述兵书战法的古代典籍更是凸显了古人对策略的重视。</a:t>
            </a:r>
            <a:endParaRPr kumimoji="0" lang="en-US" altLang="zh-CN" sz="1600" b="0" i="0" u="none" strike="noStrike" kern="1200" cap="none" spc="0" normalizeH="0" baseline="0" noProof="0" dirty="0">
              <a:ln>
                <a:noFill/>
              </a:ln>
              <a:solidFill>
                <a:prstClr val="white"/>
              </a:solidFill>
              <a:effectLst/>
              <a:uLnTx/>
              <a:uFillTx/>
              <a:latin typeface="Times New Roman" panose="02020603050405020304" pitchFamily="18" charset="0"/>
              <a:ea typeface="华文楷体" panose="02010600040101010101" pitchFamily="2" charset="-122"/>
              <a:cs typeface="Times New Roman" panose="02020603050405020304" pitchFamily="18" charset="0"/>
            </a:endParaRPr>
          </a:p>
          <a:p>
            <a:pPr marL="285750" marR="0" lvl="0" indent="-285750" algn="just" defTabSz="914400" rtl="0" eaLnBrk="1" fontAlgn="auto" latinLnBrk="0" hangingPunct="1">
              <a:lnSpc>
                <a:spcPct val="100000"/>
              </a:lnSpc>
              <a:spcBef>
                <a:spcPts val="0"/>
              </a:spcBef>
              <a:spcAft>
                <a:spcPts val="0"/>
              </a:spcAft>
              <a:buClrTx/>
              <a:buSzTx/>
              <a:buFont typeface="Wingdings" panose="05000000000000000000" pitchFamily="2" charset="2"/>
              <a:buChar char="l"/>
              <a:tabLst/>
              <a:defRPr/>
            </a:pPr>
            <a:endParaRPr kumimoji="0" lang="en-US" altLang="zh-CN" sz="16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6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10" name="图片 9">
            <a:extLst>
              <a:ext uri="{FF2B5EF4-FFF2-40B4-BE49-F238E27FC236}">
                <a16:creationId xmlns:a16="http://schemas.microsoft.com/office/drawing/2014/main" id="{D3A735E4-8CE0-42F0-BAF6-15853712C12D}"/>
              </a:ext>
            </a:extLst>
          </p:cNvPr>
          <p:cNvPicPr>
            <a:picLocks noChangeAspect="1"/>
          </p:cNvPicPr>
          <p:nvPr/>
        </p:nvPicPr>
        <p:blipFill>
          <a:blip r:embed="rId3"/>
          <a:stretch>
            <a:fillRect/>
          </a:stretch>
        </p:blipFill>
        <p:spPr>
          <a:xfrm>
            <a:off x="7492493" y="2166601"/>
            <a:ext cx="3514865" cy="3539431"/>
          </a:xfrm>
          <a:prstGeom prst="rect">
            <a:avLst/>
          </a:prstGeom>
        </p:spPr>
      </p:pic>
    </p:spTree>
    <p:extLst>
      <p:ext uri="{BB962C8B-B14F-4D97-AF65-F5344CB8AC3E}">
        <p14:creationId xmlns:p14="http://schemas.microsoft.com/office/powerpoint/2010/main" val="1561064825"/>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583380" y="726948"/>
            <a:ext cx="7464387" cy="497934"/>
            <a:chOff x="4099943" y="2819853"/>
            <a:chExt cx="2570275" cy="497934"/>
          </a:xfrm>
        </p:grpSpPr>
        <p:sp>
          <p:nvSpPr>
            <p:cNvPr id="4" name="平行四边形 3"/>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5" name="平行四边形 4"/>
            <p:cNvSpPr/>
            <p:nvPr/>
          </p:nvSpPr>
          <p:spPr bwMode="auto">
            <a:xfrm>
              <a:off x="4122533" y="2819853"/>
              <a:ext cx="2547685"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6" name="矩形 5"/>
            <p:cNvSpPr/>
            <p:nvPr/>
          </p:nvSpPr>
          <p:spPr>
            <a:xfrm>
              <a:off x="4216534" y="2853798"/>
              <a:ext cx="2359684" cy="400110"/>
            </a:xfrm>
            <a:prstGeom prst="rect">
              <a:avLst/>
            </a:prstGeom>
          </p:spPr>
          <p:txBody>
            <a:bodyPr wrap="square">
              <a:spAutoFit/>
            </a:bodyPr>
            <a:lstStyle/>
            <a:p>
              <a:pPr marL="0" marR="0" lvl="0" indent="0" algn="ctr" defTabSz="914400" rtl="0" eaLnBrk="1" fontAlgn="auto" latinLnBrk="0" hangingPunct="1">
                <a:lnSpc>
                  <a:spcPct val="100000"/>
                </a:lnSpc>
                <a:spcBef>
                  <a:spcPct val="50000"/>
                </a:spcBef>
                <a:spcAft>
                  <a:spcPts val="0"/>
                </a:spcAft>
                <a:buClrTx/>
                <a:buSzTx/>
                <a:buFontTx/>
                <a:buNone/>
                <a:tabLst/>
                <a:defRPr/>
              </a:pPr>
              <a:r>
                <a:rPr kumimoji="0" lang="zh-CN" altLang="en-US" sz="2000" b="1" i="0" u="none" strike="noStrike" kern="1200" cap="none" spc="0" normalizeH="0" baseline="0" noProof="0" dirty="0">
                  <a:ln>
                    <a:noFill/>
                  </a:ln>
                  <a:solidFill>
                    <a:prstClr val="black">
                      <a:lumMod val="95000"/>
                      <a:lumOff val="5000"/>
                    </a:prstClr>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中国古代博弈例子</a:t>
              </a:r>
              <a:endParaRPr kumimoji="0" lang="zh-CN" altLang="en-US" sz="2000" b="1" i="0" u="none" strike="noStrike" kern="120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endParaRPr>
            </a:p>
          </p:txBody>
        </p:sp>
      </p:grpSp>
      <p:sp>
        <p:nvSpPr>
          <p:cNvPr id="23" name="矩形 22">
            <a:extLst>
              <a:ext uri="{FF2B5EF4-FFF2-40B4-BE49-F238E27FC236}">
                <a16:creationId xmlns:a16="http://schemas.microsoft.com/office/drawing/2014/main" id="{6F77A2E9-3941-4386-A0DF-CDEBD25143F3}"/>
              </a:ext>
            </a:extLst>
          </p:cNvPr>
          <p:cNvSpPr/>
          <p:nvPr/>
        </p:nvSpPr>
        <p:spPr>
          <a:xfrm>
            <a:off x="852473" y="129010"/>
            <a:ext cx="2031325"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mn-cs"/>
              </a:rPr>
              <a:t>一、博弈论</a:t>
            </a:r>
            <a:r>
              <a:rPr kumimoji="0" lang="zh-CN" altLang="en-US" sz="1600" b="0" i="0" u="none" strike="noStrike" kern="1200" cap="none" spc="0" normalizeH="0" baseline="0" noProof="0">
                <a:ln>
                  <a:noFill/>
                </a:ln>
                <a:solidFill>
                  <a:srgbClr val="000000"/>
                </a:solidFill>
                <a:effectLst/>
                <a:uLnTx/>
                <a:uFillTx/>
                <a:latin typeface="Times New Roman" panose="02020603050405020304" pitchFamily="18" charset="0"/>
                <a:ea typeface="楷体_GB2312"/>
                <a:cs typeface="+mn-cs"/>
              </a:rPr>
              <a:t>相关概念</a:t>
            </a:r>
            <a:endPar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11" name="内容占位符 4">
            <a:extLst>
              <a:ext uri="{FF2B5EF4-FFF2-40B4-BE49-F238E27FC236}">
                <a16:creationId xmlns:a16="http://schemas.microsoft.com/office/drawing/2014/main" id="{02546595-3FEA-4AD7-ACB8-EDAE4D16B1E7}"/>
              </a:ext>
            </a:extLst>
          </p:cNvPr>
          <p:cNvSpPr txBox="1">
            <a:spLocks/>
          </p:cNvSpPr>
          <p:nvPr/>
        </p:nvSpPr>
        <p:spPr>
          <a:xfrm>
            <a:off x="319076" y="1380812"/>
            <a:ext cx="11690044" cy="1986985"/>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endParaRPr>
          </a:p>
          <a:p>
            <a:pPr marL="228600" marR="0" lvl="0" indent="-228600" algn="l" defTabSz="914400" rtl="0" eaLnBrk="1" fontAlgn="auto" latinLnBrk="0" hangingPunct="1">
              <a:lnSpc>
                <a:spcPct val="150000"/>
              </a:lnSpc>
              <a:spcBef>
                <a:spcPts val="1000"/>
              </a:spcBef>
              <a:spcAft>
                <a:spcPts val="0"/>
              </a:spcAft>
              <a:buClrTx/>
              <a:buSzTx/>
              <a:buFont typeface="Arial" panose="020B0604020202020204" pitchFamily="34" charset="0"/>
              <a:buChar char="•"/>
              <a:tabLst/>
              <a:defRPr/>
            </a:pPr>
            <a:r>
              <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a:t>
            </a:r>
            <a:r>
              <a:rPr kumimoji="0" lang="zh-CN"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齐将田忌善而客待之。忌数与齐诸公子驰逐重射。孙子见其马足不甚相远，马有上、中、下辈。于是孙子谓田忌曰：“君弟重射，臣能令君胜。”田忌信然之，与王及诸公子逐射千金。及临质，孙子曰：“今以君之下驷与彼上驷，取君上驷与彼中驷，取君中驷与彼下驷。”既驰三辈毕，而田忌一不胜而再胜，卒得王千金。于是忌进孙子于威王。威王问兵法，遂以为师。                                                                                                  </a:t>
            </a:r>
            <a:r>
              <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a:t>
            </a:r>
            <a:r>
              <a:rPr kumimoji="0" lang="zh-CN"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史记</a:t>
            </a:r>
            <a:r>
              <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a:t>
            </a:r>
            <a:r>
              <a:rPr kumimoji="0" lang="zh-CN"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孙子吴起列传</a:t>
            </a:r>
            <a:r>
              <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		</a:t>
            </a:r>
            <a:endPar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endParaRPr>
          </a:p>
        </p:txBody>
      </p:sp>
      <p:pic>
        <p:nvPicPr>
          <p:cNvPr id="2" name="图片 1">
            <a:extLst>
              <a:ext uri="{FF2B5EF4-FFF2-40B4-BE49-F238E27FC236}">
                <a16:creationId xmlns:a16="http://schemas.microsoft.com/office/drawing/2014/main" id="{F3B83255-8B47-4D54-9D99-66DD558EFB5E}"/>
              </a:ext>
            </a:extLst>
          </p:cNvPr>
          <p:cNvPicPr>
            <a:picLocks noChangeAspect="1"/>
          </p:cNvPicPr>
          <p:nvPr/>
        </p:nvPicPr>
        <p:blipFill>
          <a:blip r:embed="rId3"/>
          <a:stretch>
            <a:fillRect/>
          </a:stretch>
        </p:blipFill>
        <p:spPr>
          <a:xfrm>
            <a:off x="3715877" y="3745072"/>
            <a:ext cx="4600811" cy="1374846"/>
          </a:xfrm>
          <a:prstGeom prst="rect">
            <a:avLst/>
          </a:prstGeom>
        </p:spPr>
      </p:pic>
      <p:sp>
        <p:nvSpPr>
          <p:cNvPr id="7" name="矩形 6">
            <a:extLst>
              <a:ext uri="{FF2B5EF4-FFF2-40B4-BE49-F238E27FC236}">
                <a16:creationId xmlns:a16="http://schemas.microsoft.com/office/drawing/2014/main" id="{D5E332B7-1644-451C-8603-3FD18C052B4E}"/>
              </a:ext>
            </a:extLst>
          </p:cNvPr>
          <p:cNvSpPr/>
          <p:nvPr/>
        </p:nvSpPr>
        <p:spPr>
          <a:xfrm>
            <a:off x="3551754" y="4735197"/>
            <a:ext cx="4729428" cy="76944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800" b="0" i="0" u="none" strike="noStrike" kern="1200" cap="none" spc="0" normalizeH="0" baseline="0" noProof="0" dirty="0">
              <a:ln>
                <a:noFill/>
              </a:ln>
              <a:solidFill>
                <a:srgbClr val="000000"/>
              </a:solidFill>
              <a:effectLst/>
              <a:uLnTx/>
              <a:uFillTx/>
              <a:latin typeface="汉仪玄宋褂"/>
              <a:ea typeface="宋体" panose="02010600030101010101" pitchFamily="2" charset="-122"/>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“以己之长，攻彼之短” 的博弈思想</a:t>
            </a:r>
          </a:p>
        </p:txBody>
      </p:sp>
    </p:spTree>
    <p:extLst>
      <p:ext uri="{BB962C8B-B14F-4D97-AF65-F5344CB8AC3E}">
        <p14:creationId xmlns:p14="http://schemas.microsoft.com/office/powerpoint/2010/main" val="1758361435"/>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583380" y="726948"/>
            <a:ext cx="7464387" cy="497934"/>
            <a:chOff x="4099943" y="2819853"/>
            <a:chExt cx="2570275" cy="497934"/>
          </a:xfrm>
        </p:grpSpPr>
        <p:sp>
          <p:nvSpPr>
            <p:cNvPr id="4" name="平行四边形 3"/>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5" name="平行四边形 4"/>
            <p:cNvSpPr/>
            <p:nvPr/>
          </p:nvSpPr>
          <p:spPr bwMode="auto">
            <a:xfrm>
              <a:off x="4122533" y="2819853"/>
              <a:ext cx="2547685"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6" name="矩形 5"/>
            <p:cNvSpPr/>
            <p:nvPr/>
          </p:nvSpPr>
          <p:spPr>
            <a:xfrm>
              <a:off x="4216534" y="2853798"/>
              <a:ext cx="2359684" cy="400110"/>
            </a:xfrm>
            <a:prstGeom prst="rect">
              <a:avLst/>
            </a:prstGeom>
          </p:spPr>
          <p:txBody>
            <a:bodyPr wrap="square">
              <a:spAutoFit/>
            </a:bodyPr>
            <a:lstStyle/>
            <a:p>
              <a:pPr marL="0" marR="0" lvl="0" indent="0" algn="ctr" defTabSz="914400" rtl="0" eaLnBrk="1" fontAlgn="auto" latinLnBrk="0" hangingPunct="1">
                <a:lnSpc>
                  <a:spcPct val="100000"/>
                </a:lnSpc>
                <a:spcBef>
                  <a:spcPct val="50000"/>
                </a:spcBef>
                <a:spcAft>
                  <a:spcPts val="0"/>
                </a:spcAft>
                <a:buClrTx/>
                <a:buSzTx/>
                <a:buFontTx/>
                <a:buNone/>
                <a:tabLst/>
                <a:defRPr/>
              </a:pPr>
              <a:r>
                <a:rPr kumimoji="0" lang="zh-CN" altLang="en-US" sz="2000" b="1" i="0" u="none" strike="noStrike" kern="1200" cap="none" spc="0" normalizeH="0" baseline="0" noProof="0" dirty="0">
                  <a:ln>
                    <a:noFill/>
                  </a:ln>
                  <a:solidFill>
                    <a:prstClr val="black">
                      <a:lumMod val="95000"/>
                      <a:lumOff val="5000"/>
                    </a:prstClr>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现代博弈论的诞生</a:t>
              </a:r>
              <a:endParaRPr kumimoji="0" lang="zh-CN" altLang="en-US" sz="2000" b="1" i="0" u="none" strike="noStrike" kern="120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endParaRPr>
            </a:p>
          </p:txBody>
        </p:sp>
      </p:grpSp>
      <p:sp>
        <p:nvSpPr>
          <p:cNvPr id="23" name="矩形 22">
            <a:extLst>
              <a:ext uri="{FF2B5EF4-FFF2-40B4-BE49-F238E27FC236}">
                <a16:creationId xmlns:a16="http://schemas.microsoft.com/office/drawing/2014/main" id="{6F77A2E9-3941-4386-A0DF-CDEBD25143F3}"/>
              </a:ext>
            </a:extLst>
          </p:cNvPr>
          <p:cNvSpPr/>
          <p:nvPr/>
        </p:nvSpPr>
        <p:spPr>
          <a:xfrm>
            <a:off x="852473" y="129010"/>
            <a:ext cx="2031325"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mn-cs"/>
              </a:rPr>
              <a:t>一、博弈论</a:t>
            </a:r>
            <a:r>
              <a:rPr kumimoji="0" lang="zh-CN" altLang="en-US" sz="1600" b="0" i="0" u="none" strike="noStrike" kern="1200" cap="none" spc="0" normalizeH="0" baseline="0" noProof="0">
                <a:ln>
                  <a:noFill/>
                </a:ln>
                <a:solidFill>
                  <a:srgbClr val="000000"/>
                </a:solidFill>
                <a:effectLst/>
                <a:uLnTx/>
                <a:uFillTx/>
                <a:latin typeface="Times New Roman" panose="02020603050405020304" pitchFamily="18" charset="0"/>
                <a:ea typeface="楷体_GB2312"/>
                <a:cs typeface="+mn-cs"/>
              </a:rPr>
              <a:t>相关概念</a:t>
            </a:r>
            <a:endPar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10" name="内容占位符 4">
            <a:extLst>
              <a:ext uri="{FF2B5EF4-FFF2-40B4-BE49-F238E27FC236}">
                <a16:creationId xmlns:a16="http://schemas.microsoft.com/office/drawing/2014/main" id="{8B2CF903-E574-461D-90E9-5FD402712BB7}"/>
              </a:ext>
            </a:extLst>
          </p:cNvPr>
          <p:cNvSpPr txBox="1">
            <a:spLocks/>
          </p:cNvSpPr>
          <p:nvPr/>
        </p:nvSpPr>
        <p:spPr>
          <a:xfrm>
            <a:off x="6095963" y="1399007"/>
            <a:ext cx="3886200" cy="4351339"/>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Char char="•"/>
              <a:tabLst/>
              <a:defRPr/>
            </a:pPr>
            <a:endParaRPr kumimoji="0" lang="en-US" altLang="zh-CN" sz="16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endParaRPr kumimoji="0" lang="zh-CN" altLang="en-US" sz="16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p:pic>
        <p:nvPicPr>
          <p:cNvPr id="12" name="图片 11">
            <a:extLst>
              <a:ext uri="{FF2B5EF4-FFF2-40B4-BE49-F238E27FC236}">
                <a16:creationId xmlns:a16="http://schemas.microsoft.com/office/drawing/2014/main" id="{0CFDF23A-9D81-4503-B177-ACACD13A5F15}"/>
              </a:ext>
            </a:extLst>
          </p:cNvPr>
          <p:cNvPicPr>
            <a:picLocks noChangeAspect="1"/>
          </p:cNvPicPr>
          <p:nvPr/>
        </p:nvPicPr>
        <p:blipFill>
          <a:blip r:embed="rId3"/>
          <a:stretch>
            <a:fillRect/>
          </a:stretch>
        </p:blipFill>
        <p:spPr>
          <a:xfrm>
            <a:off x="7981943" y="2171114"/>
            <a:ext cx="2315809" cy="2932901"/>
          </a:xfrm>
          <a:prstGeom prst="rect">
            <a:avLst/>
          </a:prstGeom>
        </p:spPr>
      </p:pic>
      <p:sp>
        <p:nvSpPr>
          <p:cNvPr id="13" name="文本框 12">
            <a:extLst>
              <a:ext uri="{FF2B5EF4-FFF2-40B4-BE49-F238E27FC236}">
                <a16:creationId xmlns:a16="http://schemas.microsoft.com/office/drawing/2014/main" id="{BAE62508-1099-47A1-ACCF-85E86BB575D0}"/>
              </a:ext>
            </a:extLst>
          </p:cNvPr>
          <p:cNvSpPr txBox="1"/>
          <p:nvPr/>
        </p:nvSpPr>
        <p:spPr>
          <a:xfrm>
            <a:off x="7278762" y="5266110"/>
            <a:ext cx="3722173" cy="64633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de-DE" altLang="zh-CN" sz="12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John von Neumann(1903-1957), Oskar Morgenstern(1902-1977)</a:t>
            </a:r>
            <a:r>
              <a:rPr kumimoji="0" lang="en-US" altLang="zh-CN" sz="12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r>
              <a:rPr kumimoji="0" lang="en-US" altLang="zh-CN" sz="1200" b="1" i="1"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Theory of Games and Economic Behavior</a:t>
            </a:r>
            <a:r>
              <a:rPr kumimoji="0" lang="en-US" altLang="zh-CN" sz="12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 Princeton University Press, 1944</a:t>
            </a:r>
            <a:endPar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14" name="矩形: 圆角 6">
            <a:extLst>
              <a:ext uri="{FF2B5EF4-FFF2-40B4-BE49-F238E27FC236}">
                <a16:creationId xmlns:a16="http://schemas.microsoft.com/office/drawing/2014/main" id="{F0578761-3906-422A-8891-487347AA0F0B}"/>
              </a:ext>
            </a:extLst>
          </p:cNvPr>
          <p:cNvSpPr/>
          <p:nvPr/>
        </p:nvSpPr>
        <p:spPr>
          <a:xfrm>
            <a:off x="368875" y="2124223"/>
            <a:ext cx="6491470" cy="3539430"/>
          </a:xfrm>
          <a:prstGeom prst="roundRect">
            <a:avLst>
              <a:gd name="adj" fmla="val 0"/>
            </a:avLst>
          </a:prstGeom>
          <a:gradFill>
            <a:gsLst>
              <a:gs pos="22000">
                <a:srgbClr val="016773"/>
              </a:gs>
              <a:gs pos="100000">
                <a:srgbClr val="00ABA5"/>
              </a:gs>
            </a:gsLst>
            <a:lin ang="30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1"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endParaRPr>
          </a:p>
        </p:txBody>
      </p:sp>
      <p:sp>
        <p:nvSpPr>
          <p:cNvPr id="15" name="矩形 14">
            <a:extLst>
              <a:ext uri="{FF2B5EF4-FFF2-40B4-BE49-F238E27FC236}">
                <a16:creationId xmlns:a16="http://schemas.microsoft.com/office/drawing/2014/main" id="{02B28246-D346-4D06-A6B2-D3DBBE810528}"/>
              </a:ext>
            </a:extLst>
          </p:cNvPr>
          <p:cNvSpPr/>
          <p:nvPr/>
        </p:nvSpPr>
        <p:spPr>
          <a:xfrm>
            <a:off x="368875" y="2321191"/>
            <a:ext cx="6242940" cy="3539430"/>
          </a:xfrm>
          <a:prstGeom prst="rect">
            <a:avLst/>
          </a:prstGeom>
        </p:spPr>
        <p:txBody>
          <a:bodyPr wrap="square">
            <a:spAutoFit/>
          </a:bodyPr>
          <a:lstStyle/>
          <a:p>
            <a:pPr marL="285750" marR="0" lvl="0" indent="-285750" algn="just" defTabSz="914400" rtl="0" eaLnBrk="1" fontAlgn="auto" latinLnBrk="0" hangingPunct="1">
              <a:lnSpc>
                <a:spcPct val="100000"/>
              </a:lnSpc>
              <a:spcBef>
                <a:spcPts val="0"/>
              </a:spcBef>
              <a:spcAft>
                <a:spcPts val="0"/>
              </a:spcAft>
              <a:buClrTx/>
              <a:buSzTx/>
              <a:buFont typeface="Wingdings" panose="05000000000000000000" pitchFamily="2" charset="2"/>
              <a:buChar char="l"/>
              <a:tabLst/>
              <a:defRPr/>
            </a:pPr>
            <a:r>
              <a:rPr kumimoji="0" lang="zh-CN" altLang="en-US" sz="1600" b="1" i="0" u="none" strike="noStrike" kern="1200" cap="none" spc="0" normalizeH="0" baseline="0" noProof="0" dirty="0">
                <a:ln>
                  <a:noFill/>
                </a:ln>
                <a:solidFill>
                  <a:srgbClr val="FFFFCC"/>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博弈论（</a:t>
            </a:r>
            <a:r>
              <a:rPr kumimoji="0" lang="en-US" altLang="zh-CN" sz="1600" b="1" i="0" u="none" strike="noStrike" kern="1200" cap="none" spc="0" normalizeH="0" baseline="0" noProof="0" dirty="0">
                <a:ln>
                  <a:noFill/>
                </a:ln>
                <a:solidFill>
                  <a:srgbClr val="FFFFCC"/>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game theory</a:t>
            </a:r>
            <a:r>
              <a:rPr kumimoji="0" lang="zh-CN" altLang="en-US" sz="16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0" lang="zh-CN" altLang="en-US" sz="1600" b="1" i="0" u="none" strike="noStrike" kern="1200" cap="none" spc="0" normalizeH="0" baseline="0" noProof="0" dirty="0">
                <a:ln>
                  <a:noFill/>
                </a:ln>
                <a:solidFill>
                  <a:prstClr val="white"/>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又称对策论。</a:t>
            </a:r>
            <a:endParaRPr kumimoji="0" lang="en-US" altLang="zh-CN" sz="1600" b="1" i="0" u="none" strike="noStrike" kern="1200" cap="none" spc="0" normalizeH="0" baseline="0" noProof="0" dirty="0">
              <a:ln>
                <a:noFill/>
              </a:ln>
              <a:solidFill>
                <a:prstClr val="white"/>
              </a:solidFill>
              <a:effectLst/>
              <a:uLnTx/>
              <a:uFillTx/>
              <a:latin typeface="Times New Roman" panose="02020603050405020304" pitchFamily="18" charset="0"/>
              <a:ea typeface="华文楷体" panose="02010600040101010101" pitchFamily="2" charset="-122"/>
              <a:cs typeface="Times New Roman" panose="02020603050405020304" pitchFamily="18" charset="0"/>
            </a:endParaRPr>
          </a:p>
          <a:p>
            <a:pPr marL="285750" marR="0" lvl="0" indent="-285750" algn="just" defTabSz="914400" rtl="0" eaLnBrk="1" fontAlgn="auto" latinLnBrk="0" hangingPunct="1">
              <a:lnSpc>
                <a:spcPct val="100000"/>
              </a:lnSpc>
              <a:spcBef>
                <a:spcPts val="0"/>
              </a:spcBef>
              <a:spcAft>
                <a:spcPts val="0"/>
              </a:spcAft>
              <a:buClrTx/>
              <a:buSzTx/>
              <a:buFont typeface="Wingdings" panose="05000000000000000000" pitchFamily="2" charset="2"/>
              <a:buChar char="l"/>
              <a:tabLst/>
              <a:defRPr/>
            </a:pPr>
            <a:endParaRPr kumimoji="0" lang="en-US" altLang="zh-CN" sz="1600" b="1" i="0" u="none" strike="noStrike" kern="1200" cap="none" spc="0" normalizeH="0" baseline="0" noProof="0" dirty="0">
              <a:ln>
                <a:noFill/>
              </a:ln>
              <a:solidFill>
                <a:prstClr val="white"/>
              </a:solidFill>
              <a:effectLst/>
              <a:uLnTx/>
              <a:uFillTx/>
              <a:latin typeface="Times New Roman" panose="02020603050405020304" pitchFamily="18" charset="0"/>
              <a:ea typeface="华文楷体" panose="02010600040101010101" pitchFamily="2" charset="-122"/>
              <a:cs typeface="Times New Roman" panose="02020603050405020304" pitchFamily="18" charset="0"/>
            </a:endParaRPr>
          </a:p>
          <a:p>
            <a:pPr marL="285750" marR="0" lvl="0" indent="-285750" algn="just" defTabSz="914400" rtl="0" eaLnBrk="1" fontAlgn="auto" latinLnBrk="0" hangingPunct="1">
              <a:lnSpc>
                <a:spcPct val="100000"/>
              </a:lnSpc>
              <a:spcBef>
                <a:spcPts val="0"/>
              </a:spcBef>
              <a:spcAft>
                <a:spcPts val="0"/>
              </a:spcAft>
              <a:buClrTx/>
              <a:buSzTx/>
              <a:buFont typeface="Wingdings" panose="05000000000000000000" pitchFamily="2" charset="2"/>
              <a:buChar char="l"/>
              <a:tabLst/>
              <a:defRPr/>
            </a:pPr>
            <a:r>
              <a:rPr kumimoji="0" lang="zh-CN" altLang="en-US" sz="1600" b="1" i="0" u="none" strike="noStrike" kern="1200" cap="none" spc="0" normalizeH="0" baseline="0" noProof="0" dirty="0">
                <a:ln>
                  <a:noFill/>
                </a:ln>
                <a:solidFill>
                  <a:prstClr val="white"/>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博弈行为：带有相互竞争性质的主体，为了达到各自目标和利益，采取的带有对抗性质的行为。</a:t>
            </a:r>
            <a:endParaRPr kumimoji="0" lang="en-US" altLang="zh-CN" sz="1600" b="1" i="0" u="none" strike="noStrike" kern="1200" cap="none" spc="0" normalizeH="0" baseline="0" noProof="0" dirty="0">
              <a:ln>
                <a:noFill/>
              </a:ln>
              <a:solidFill>
                <a:prstClr val="white"/>
              </a:solidFill>
              <a:effectLst/>
              <a:uLnTx/>
              <a:uFillTx/>
              <a:latin typeface="Times New Roman" panose="02020603050405020304" pitchFamily="18" charset="0"/>
              <a:ea typeface="华文楷体" panose="02010600040101010101" pitchFamily="2" charset="-122"/>
              <a:cs typeface="Times New Roman" panose="02020603050405020304" pitchFamily="18" charset="0"/>
            </a:endParaRPr>
          </a:p>
          <a:p>
            <a:pPr marL="285750" marR="0" lvl="0" indent="-285750" algn="just" defTabSz="914400" rtl="0" eaLnBrk="1" fontAlgn="auto" latinLnBrk="0" hangingPunct="1">
              <a:lnSpc>
                <a:spcPct val="100000"/>
              </a:lnSpc>
              <a:spcBef>
                <a:spcPts val="0"/>
              </a:spcBef>
              <a:spcAft>
                <a:spcPts val="0"/>
              </a:spcAft>
              <a:buClrTx/>
              <a:buSzTx/>
              <a:buFont typeface="Wingdings" panose="05000000000000000000" pitchFamily="2" charset="2"/>
              <a:buChar char="l"/>
              <a:tabLst/>
              <a:defRPr/>
            </a:pPr>
            <a:endParaRPr kumimoji="0" lang="en-US" altLang="zh-CN" sz="1600" b="1" i="0" u="none" strike="noStrike" kern="1200" cap="none" spc="0" normalizeH="0" baseline="0" noProof="0" dirty="0">
              <a:ln>
                <a:noFill/>
              </a:ln>
              <a:solidFill>
                <a:prstClr val="white"/>
              </a:solidFill>
              <a:effectLst/>
              <a:uLnTx/>
              <a:uFillTx/>
              <a:latin typeface="Times New Roman" panose="02020603050405020304" pitchFamily="18" charset="0"/>
              <a:ea typeface="华文楷体" panose="02010600040101010101" pitchFamily="2" charset="-122"/>
              <a:cs typeface="Times New Roman" panose="02020603050405020304" pitchFamily="18" charset="0"/>
            </a:endParaRPr>
          </a:p>
          <a:p>
            <a:pPr marL="285750" marR="0" lvl="0" indent="-285750" algn="just" defTabSz="914400" rtl="0" eaLnBrk="1" fontAlgn="auto" latinLnBrk="0" hangingPunct="1">
              <a:lnSpc>
                <a:spcPct val="100000"/>
              </a:lnSpc>
              <a:spcBef>
                <a:spcPts val="0"/>
              </a:spcBef>
              <a:spcAft>
                <a:spcPts val="0"/>
              </a:spcAft>
              <a:buClrTx/>
              <a:buSzTx/>
              <a:buFont typeface="Wingdings" panose="05000000000000000000" pitchFamily="2" charset="2"/>
              <a:buChar char="l"/>
              <a:tabLst/>
              <a:defRPr/>
            </a:pPr>
            <a:endParaRPr kumimoji="0" lang="en-US" altLang="zh-CN" sz="1600" b="1" i="0" u="none" strike="noStrike" kern="1200" cap="none" spc="0" normalizeH="0" baseline="0" noProof="0" dirty="0">
              <a:ln>
                <a:noFill/>
              </a:ln>
              <a:solidFill>
                <a:prstClr val="white"/>
              </a:solidFill>
              <a:effectLst/>
              <a:uLnTx/>
              <a:uFillTx/>
              <a:latin typeface="Times New Roman" panose="02020603050405020304" pitchFamily="18" charset="0"/>
              <a:ea typeface="华文楷体" panose="02010600040101010101" pitchFamily="2" charset="-122"/>
              <a:cs typeface="Times New Roman" panose="02020603050405020304" pitchFamily="18" charset="0"/>
            </a:endParaRPr>
          </a:p>
          <a:p>
            <a:pPr marL="285750" marR="0" lvl="0" indent="-285750" algn="just" defTabSz="914400" rtl="0" eaLnBrk="1" fontAlgn="auto" latinLnBrk="0" hangingPunct="1">
              <a:lnSpc>
                <a:spcPct val="100000"/>
              </a:lnSpc>
              <a:spcBef>
                <a:spcPts val="0"/>
              </a:spcBef>
              <a:spcAft>
                <a:spcPts val="0"/>
              </a:spcAft>
              <a:buClrTx/>
              <a:buSzTx/>
              <a:buFont typeface="Wingdings" panose="05000000000000000000" pitchFamily="2" charset="2"/>
              <a:buChar char="l"/>
              <a:tabLst/>
              <a:defRPr/>
            </a:pPr>
            <a:r>
              <a:rPr kumimoji="0" lang="zh-CN" altLang="en-US" sz="1600" b="1" i="0" u="none" strike="noStrike" kern="1200" cap="none" spc="0" normalizeH="0" baseline="0" noProof="0" dirty="0">
                <a:ln>
                  <a:noFill/>
                </a:ln>
                <a:solidFill>
                  <a:prstClr val="white"/>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博弈论主要研究博弈行为中</a:t>
            </a:r>
            <a:r>
              <a:rPr kumimoji="0" lang="zh-CN" altLang="en-US" sz="1600" b="1" i="0" u="none" strike="noStrike" kern="1200" cap="none" spc="0" normalizeH="0" baseline="0" noProof="0" dirty="0">
                <a:ln>
                  <a:noFill/>
                </a:ln>
                <a:solidFill>
                  <a:srgbClr val="FFFFCC"/>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最优的对抗策略及其稳定局势</a:t>
            </a:r>
            <a:r>
              <a:rPr kumimoji="0" lang="zh-CN" altLang="en-US" sz="1600" b="1" i="0" u="none" strike="noStrike" kern="1200" cap="none" spc="0" normalizeH="0" baseline="0" noProof="0" dirty="0">
                <a:ln>
                  <a:noFill/>
                </a:ln>
                <a:solidFill>
                  <a:prstClr val="white"/>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，协助人们在一定规则范围内寻求最合理的行为方式。</a:t>
            </a:r>
            <a:endParaRPr kumimoji="0" lang="en-US" altLang="zh-CN" sz="1600" b="1" i="0" u="none" strike="noStrike" kern="1200" cap="none" spc="0" normalizeH="0" baseline="0" noProof="0" dirty="0">
              <a:ln>
                <a:noFill/>
              </a:ln>
              <a:solidFill>
                <a:prstClr val="white"/>
              </a:solidFill>
              <a:effectLst/>
              <a:uLnTx/>
              <a:uFillTx/>
              <a:latin typeface="Times New Roman" panose="02020603050405020304" pitchFamily="18" charset="0"/>
              <a:ea typeface="华文楷体" panose="02010600040101010101" pitchFamily="2" charset="-122"/>
              <a:cs typeface="Times New Roman" panose="02020603050405020304" pitchFamily="18" charset="0"/>
            </a:endParaRPr>
          </a:p>
          <a:p>
            <a:pPr marL="285750" marR="0" lvl="0" indent="-285750" algn="just" defTabSz="914400" rtl="0" eaLnBrk="1" fontAlgn="auto" latinLnBrk="0" hangingPunct="1">
              <a:lnSpc>
                <a:spcPct val="100000"/>
              </a:lnSpc>
              <a:spcBef>
                <a:spcPts val="0"/>
              </a:spcBef>
              <a:spcAft>
                <a:spcPts val="0"/>
              </a:spcAft>
              <a:buClrTx/>
              <a:buSzTx/>
              <a:buFont typeface="Wingdings" panose="05000000000000000000" pitchFamily="2" charset="2"/>
              <a:buChar char="l"/>
              <a:tabLst/>
              <a:defRPr/>
            </a:pPr>
            <a:endParaRPr kumimoji="0" lang="en-US" altLang="zh-CN" sz="1600" b="1" i="0" u="none" strike="noStrike" kern="1200" cap="none" spc="0" normalizeH="0" baseline="0" noProof="0" dirty="0">
              <a:ln>
                <a:noFill/>
              </a:ln>
              <a:solidFill>
                <a:prstClr val="white"/>
              </a:solidFill>
              <a:effectLst/>
              <a:uLnTx/>
              <a:uFillTx/>
              <a:latin typeface="Times New Roman" panose="02020603050405020304" pitchFamily="18" charset="0"/>
              <a:ea typeface="华文楷体" panose="02010600040101010101" pitchFamily="2" charset="-122"/>
              <a:cs typeface="Times New Roman" panose="02020603050405020304" pitchFamily="18" charset="0"/>
            </a:endParaRPr>
          </a:p>
          <a:p>
            <a:pPr marL="285750" marR="0" lvl="0" indent="-285750" algn="just" defTabSz="914400" rtl="0" eaLnBrk="1" fontAlgn="auto" latinLnBrk="0" hangingPunct="1">
              <a:lnSpc>
                <a:spcPct val="100000"/>
              </a:lnSpc>
              <a:spcBef>
                <a:spcPts val="0"/>
              </a:spcBef>
              <a:spcAft>
                <a:spcPts val="0"/>
              </a:spcAft>
              <a:buClrTx/>
              <a:buSzTx/>
              <a:buFont typeface="Wingdings" panose="05000000000000000000" pitchFamily="2" charset="2"/>
              <a:buChar char="l"/>
              <a:tabLst/>
              <a:defRPr/>
            </a:pPr>
            <a:r>
              <a:rPr kumimoji="0" lang="en-US" altLang="zh-CN" sz="1600" b="1" i="0" u="none" strike="noStrike" kern="1200" cap="none" spc="0" normalizeH="0" baseline="0" noProof="0" dirty="0">
                <a:ln>
                  <a:noFill/>
                </a:ln>
                <a:solidFill>
                  <a:prstClr val="white"/>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1944</a:t>
            </a:r>
            <a:r>
              <a:rPr kumimoji="0" lang="zh-CN" altLang="en-US" sz="1600" b="1" i="0" u="none" strike="noStrike" kern="1200" cap="none" spc="0" normalizeH="0" baseline="0" noProof="0" dirty="0">
                <a:ln>
                  <a:noFill/>
                </a:ln>
                <a:solidFill>
                  <a:prstClr val="white"/>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年冯</a:t>
            </a:r>
            <a:r>
              <a:rPr kumimoji="0" lang="en-US" altLang="zh-CN" sz="1600" b="1" i="0" u="none" strike="noStrike" kern="1200" cap="none" spc="0" normalizeH="0" baseline="0" noProof="0" dirty="0">
                <a:ln>
                  <a:noFill/>
                </a:ln>
                <a:solidFill>
                  <a:prstClr val="white"/>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a:t>
            </a:r>
            <a:r>
              <a:rPr kumimoji="0" lang="zh-CN" altLang="en-US" sz="1600" b="1" i="0" u="none" strike="noStrike" kern="1200" cap="none" spc="0" normalizeH="0" baseline="0" noProof="0" dirty="0">
                <a:ln>
                  <a:noFill/>
                </a:ln>
                <a:solidFill>
                  <a:prstClr val="white"/>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诺伊曼与奥斯卡</a:t>
            </a:r>
            <a:r>
              <a:rPr kumimoji="0" lang="en-US" altLang="zh-CN" sz="1600" b="1" i="0" u="none" strike="noStrike" kern="1200" cap="none" spc="0" normalizeH="0" baseline="0" noProof="0" dirty="0">
                <a:ln>
                  <a:noFill/>
                </a:ln>
                <a:solidFill>
                  <a:prstClr val="white"/>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a:t>
            </a:r>
            <a:r>
              <a:rPr kumimoji="0" lang="zh-CN" altLang="en-US" sz="1600" b="1" i="0" u="none" strike="noStrike" kern="1200" cap="none" spc="0" normalizeH="0" baseline="0" noProof="0" dirty="0">
                <a:ln>
                  <a:noFill/>
                </a:ln>
                <a:solidFill>
                  <a:prstClr val="white"/>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摩根斯特恩合著</a:t>
            </a:r>
            <a:r>
              <a:rPr kumimoji="0" lang="en-US" altLang="zh-CN" sz="1600" b="1" i="0" u="none" strike="noStrike" kern="1200" cap="none" spc="0" normalizeH="0" baseline="0" noProof="0" dirty="0">
                <a:ln>
                  <a:noFill/>
                </a:ln>
                <a:solidFill>
                  <a:srgbClr val="FFFFCC"/>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0" lang="zh-CN" altLang="en-US" sz="1600" b="1" i="0" u="none" strike="noStrike" kern="1200" cap="none" spc="0" normalizeH="0" baseline="0" noProof="0" dirty="0">
                <a:ln>
                  <a:noFill/>
                </a:ln>
                <a:solidFill>
                  <a:srgbClr val="FFFFCC"/>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博弈论与经济行为</a:t>
            </a:r>
            <a:r>
              <a:rPr kumimoji="0" lang="en-US" altLang="zh-CN" sz="1600" b="1" i="0" u="none" strike="noStrike" kern="1200" cap="none" spc="0" normalizeH="0" baseline="0" noProof="0" dirty="0">
                <a:ln>
                  <a:noFill/>
                </a:ln>
                <a:solidFill>
                  <a:srgbClr val="FFFFCC"/>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0" lang="zh-CN" altLang="en-US" sz="1600" b="1" i="0" u="none" strike="noStrike" kern="1200" cap="none" spc="0" normalizeH="0" baseline="0" noProof="0" dirty="0">
                <a:ln>
                  <a:noFill/>
                </a:ln>
                <a:solidFill>
                  <a:prstClr val="white"/>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，以数学形式来阐述博弈论及其应用，标志着现代系统博弈理论的初步形成，冯</a:t>
            </a:r>
            <a:r>
              <a:rPr kumimoji="0" lang="en-US" altLang="zh-CN" sz="1600" b="1" i="0" u="none" strike="noStrike" kern="1200" cap="none" spc="0" normalizeH="0" baseline="0" noProof="0" dirty="0">
                <a:ln>
                  <a:noFill/>
                </a:ln>
                <a:solidFill>
                  <a:prstClr val="white"/>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a:t>
            </a:r>
            <a:r>
              <a:rPr kumimoji="0" lang="zh-CN" altLang="en-US" sz="1600" b="1" i="0" u="none" strike="noStrike" kern="1200" cap="none" spc="0" normalizeH="0" baseline="0" noProof="0" dirty="0">
                <a:ln>
                  <a:noFill/>
                </a:ln>
                <a:solidFill>
                  <a:prstClr val="white"/>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诺伊曼被称为现代博弈论之父。</a:t>
            </a:r>
            <a:endParaRPr kumimoji="0" lang="en-US" altLang="zh-CN" sz="1600" b="1" i="0" u="none" strike="noStrike" kern="1200" cap="none" spc="0" normalizeH="0" baseline="0" noProof="0" dirty="0">
              <a:ln>
                <a:noFill/>
              </a:ln>
              <a:solidFill>
                <a:prstClr val="white"/>
              </a:solidFill>
              <a:effectLst/>
              <a:uLnTx/>
              <a:uFillTx/>
              <a:latin typeface="Times New Roman" panose="02020603050405020304" pitchFamily="18" charset="0"/>
              <a:ea typeface="华文楷体" panose="02010600040101010101" pitchFamily="2" charset="-122"/>
              <a:cs typeface="Times New Roman" panose="02020603050405020304" pitchFamily="18" charset="0"/>
            </a:endParaRPr>
          </a:p>
          <a:p>
            <a:pPr marL="285750" marR="0" lvl="0" indent="-285750" algn="just" defTabSz="914400" rtl="0" eaLnBrk="1" fontAlgn="auto" latinLnBrk="0" hangingPunct="1">
              <a:lnSpc>
                <a:spcPct val="100000"/>
              </a:lnSpc>
              <a:spcBef>
                <a:spcPts val="0"/>
              </a:spcBef>
              <a:spcAft>
                <a:spcPts val="0"/>
              </a:spcAft>
              <a:buClrTx/>
              <a:buSzTx/>
              <a:buFont typeface="Wingdings" panose="05000000000000000000" pitchFamily="2" charset="2"/>
              <a:buChar char="l"/>
              <a:tabLst/>
              <a:defRPr/>
            </a:pPr>
            <a:endParaRPr kumimoji="0" lang="en-US" altLang="zh-CN" sz="16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6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1882176162"/>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583380" y="726948"/>
            <a:ext cx="7464387" cy="497934"/>
            <a:chOff x="4099943" y="2819853"/>
            <a:chExt cx="2570275" cy="497934"/>
          </a:xfrm>
        </p:grpSpPr>
        <p:sp>
          <p:nvSpPr>
            <p:cNvPr id="4" name="平行四边形 3"/>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5" name="平行四边形 4"/>
            <p:cNvSpPr/>
            <p:nvPr/>
          </p:nvSpPr>
          <p:spPr bwMode="auto">
            <a:xfrm>
              <a:off x="4122533" y="2819853"/>
              <a:ext cx="2547685"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6" name="矩形 5"/>
            <p:cNvSpPr/>
            <p:nvPr/>
          </p:nvSpPr>
          <p:spPr>
            <a:xfrm>
              <a:off x="4216534" y="2853798"/>
              <a:ext cx="2359684" cy="400110"/>
            </a:xfrm>
            <a:prstGeom prst="rect">
              <a:avLst/>
            </a:prstGeom>
          </p:spPr>
          <p:txBody>
            <a:bodyPr wrap="square">
              <a:spAutoFit/>
            </a:bodyPr>
            <a:lstStyle/>
            <a:p>
              <a:pPr marL="0" marR="0" lvl="0" indent="0" algn="ctr" defTabSz="914400" rtl="0" eaLnBrk="1" fontAlgn="auto" latinLnBrk="0" hangingPunct="1">
                <a:lnSpc>
                  <a:spcPct val="100000"/>
                </a:lnSpc>
                <a:spcBef>
                  <a:spcPct val="50000"/>
                </a:spcBef>
                <a:spcAft>
                  <a:spcPts val="0"/>
                </a:spcAft>
                <a:buClrTx/>
                <a:buSzTx/>
                <a:buFontTx/>
                <a:buNone/>
                <a:tabLst/>
                <a:defRPr/>
              </a:pPr>
              <a:r>
                <a:rPr kumimoji="0" lang="zh-CN" altLang="en-US" sz="2000" b="1" i="0" u="none" strike="noStrike" kern="1200" cap="none" spc="0" normalizeH="0" baseline="0" noProof="0" dirty="0">
                  <a:ln>
                    <a:noFill/>
                  </a:ln>
                  <a:solidFill>
                    <a:prstClr val="black">
                      <a:lumMod val="95000"/>
                      <a:lumOff val="5000"/>
                    </a:prstClr>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博弈论的相关概念</a:t>
              </a:r>
              <a:endParaRPr kumimoji="0" lang="zh-CN" altLang="en-US" sz="2000" b="1" i="0" u="none" strike="noStrike" kern="120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endParaRPr>
            </a:p>
          </p:txBody>
        </p:sp>
      </p:grpSp>
      <p:sp>
        <p:nvSpPr>
          <p:cNvPr id="23" name="矩形 22">
            <a:extLst>
              <a:ext uri="{FF2B5EF4-FFF2-40B4-BE49-F238E27FC236}">
                <a16:creationId xmlns:a16="http://schemas.microsoft.com/office/drawing/2014/main" id="{6F77A2E9-3941-4386-A0DF-CDEBD25143F3}"/>
              </a:ext>
            </a:extLst>
          </p:cNvPr>
          <p:cNvSpPr/>
          <p:nvPr/>
        </p:nvSpPr>
        <p:spPr>
          <a:xfrm>
            <a:off x="852473" y="129010"/>
            <a:ext cx="2031325"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mn-cs"/>
              </a:rPr>
              <a:t>一、博弈论</a:t>
            </a:r>
            <a:r>
              <a:rPr kumimoji="0" lang="zh-CN" altLang="en-US" sz="1600" b="0" i="0" u="none" strike="noStrike" kern="1200" cap="none" spc="0" normalizeH="0" baseline="0" noProof="0">
                <a:ln>
                  <a:noFill/>
                </a:ln>
                <a:solidFill>
                  <a:srgbClr val="000000"/>
                </a:solidFill>
                <a:effectLst/>
                <a:uLnTx/>
                <a:uFillTx/>
                <a:latin typeface="Times New Roman" panose="02020603050405020304" pitchFamily="18" charset="0"/>
                <a:ea typeface="楷体_GB2312"/>
                <a:cs typeface="+mn-cs"/>
              </a:rPr>
              <a:t>相关概念</a:t>
            </a:r>
            <a:endPar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10" name="内容占位符 4">
            <a:extLst>
              <a:ext uri="{FF2B5EF4-FFF2-40B4-BE49-F238E27FC236}">
                <a16:creationId xmlns:a16="http://schemas.microsoft.com/office/drawing/2014/main" id="{8B2CF903-E574-461D-90E9-5FD402712BB7}"/>
              </a:ext>
            </a:extLst>
          </p:cNvPr>
          <p:cNvSpPr txBox="1">
            <a:spLocks/>
          </p:cNvSpPr>
          <p:nvPr/>
        </p:nvSpPr>
        <p:spPr>
          <a:xfrm>
            <a:off x="6095963" y="1399007"/>
            <a:ext cx="3886200" cy="4351339"/>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Char char="•"/>
              <a:tabLst/>
              <a:defRPr/>
            </a:pPr>
            <a:endParaRPr kumimoji="0" lang="en-US" altLang="zh-CN" sz="16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endParaRPr kumimoji="0" lang="zh-CN" altLang="en-US" sz="16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p:sp>
        <p:nvSpPr>
          <p:cNvPr id="14" name="矩形: 圆角 6">
            <a:extLst>
              <a:ext uri="{FF2B5EF4-FFF2-40B4-BE49-F238E27FC236}">
                <a16:creationId xmlns:a16="http://schemas.microsoft.com/office/drawing/2014/main" id="{F0578761-3906-422A-8891-487347AA0F0B}"/>
              </a:ext>
            </a:extLst>
          </p:cNvPr>
          <p:cNvSpPr/>
          <p:nvPr/>
        </p:nvSpPr>
        <p:spPr>
          <a:xfrm>
            <a:off x="368874" y="1563873"/>
            <a:ext cx="11471434" cy="4099780"/>
          </a:xfrm>
          <a:prstGeom prst="roundRect">
            <a:avLst>
              <a:gd name="adj" fmla="val 0"/>
            </a:avLst>
          </a:prstGeom>
          <a:gradFill>
            <a:gsLst>
              <a:gs pos="22000">
                <a:srgbClr val="016773"/>
              </a:gs>
              <a:gs pos="100000">
                <a:srgbClr val="00ABA5"/>
              </a:gs>
            </a:gsLst>
            <a:lin ang="30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1"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endParaRPr>
          </a:p>
        </p:txBody>
      </p:sp>
      <p:sp>
        <p:nvSpPr>
          <p:cNvPr id="15" name="矩形 14">
            <a:extLst>
              <a:ext uri="{FF2B5EF4-FFF2-40B4-BE49-F238E27FC236}">
                <a16:creationId xmlns:a16="http://schemas.microsoft.com/office/drawing/2014/main" id="{02B28246-D346-4D06-A6B2-D3DBBE810528}"/>
              </a:ext>
            </a:extLst>
          </p:cNvPr>
          <p:cNvSpPr/>
          <p:nvPr/>
        </p:nvSpPr>
        <p:spPr>
          <a:xfrm>
            <a:off x="351692" y="1786105"/>
            <a:ext cx="11405784" cy="4031873"/>
          </a:xfrm>
          <a:prstGeom prst="rect">
            <a:avLst/>
          </a:prstGeom>
        </p:spPr>
        <p:txBody>
          <a:bodyPr wrap="square">
            <a:spAutoFit/>
          </a:bodyPr>
          <a:lstStyle/>
          <a:p>
            <a:pPr marL="285750" marR="0" lvl="0" indent="-285750" algn="just" defTabSz="914400" rtl="0" eaLnBrk="1" fontAlgn="auto" latinLnBrk="0" hangingPunct="1">
              <a:lnSpc>
                <a:spcPct val="100000"/>
              </a:lnSpc>
              <a:spcBef>
                <a:spcPts val="0"/>
              </a:spcBef>
              <a:spcAft>
                <a:spcPts val="0"/>
              </a:spcAft>
              <a:buClrTx/>
              <a:buSzTx/>
              <a:buFont typeface="Wingdings" panose="05000000000000000000" pitchFamily="2" charset="2"/>
              <a:buChar char="l"/>
              <a:tabLst/>
              <a:defRPr/>
            </a:pPr>
            <a:r>
              <a:rPr kumimoji="0" lang="zh-CN" altLang="en-US" sz="1600" b="1" i="0" u="none" strike="noStrike" kern="1200" cap="none" spc="0" normalizeH="0" baseline="0" noProof="0" dirty="0">
                <a:ln>
                  <a:noFill/>
                </a:ln>
                <a:solidFill>
                  <a:srgbClr val="FFFFCC"/>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参与者或玩家（</a:t>
            </a:r>
            <a:r>
              <a:rPr kumimoji="0" lang="en-US" altLang="zh-CN" sz="1600" b="1" i="0" u="none" strike="noStrike" kern="1200" cap="none" spc="0" normalizeH="0" baseline="0" noProof="0" dirty="0">
                <a:ln>
                  <a:noFill/>
                </a:ln>
                <a:solidFill>
                  <a:srgbClr val="FFFFCC"/>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player</a:t>
            </a:r>
            <a:r>
              <a:rPr kumimoji="0" lang="zh-CN" altLang="en-US" sz="1600" b="1" i="0" u="none" strike="noStrike" kern="1200" cap="none" spc="0" normalizeH="0" baseline="0" noProof="0" dirty="0">
                <a:ln>
                  <a:noFill/>
                </a:ln>
                <a:solidFill>
                  <a:srgbClr val="FFFFCC"/>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0" lang="zh-CN" altLang="en-US" sz="1600" b="1" i="0" u="none" strike="noStrike" kern="1200" cap="none" spc="0" normalizeH="0" baseline="0" noProof="0" dirty="0">
                <a:ln>
                  <a:noFill/>
                </a:ln>
                <a:solidFill>
                  <a:prstClr val="white"/>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：参与博弈的决策主体</a:t>
            </a:r>
            <a:endParaRPr kumimoji="0" lang="en-US" altLang="zh-CN" sz="1600" b="1" i="0" u="none" strike="noStrike" kern="1200" cap="none" spc="0" normalizeH="0" baseline="0" noProof="0" dirty="0">
              <a:ln>
                <a:noFill/>
              </a:ln>
              <a:solidFill>
                <a:prstClr val="white"/>
              </a:solidFill>
              <a:effectLst/>
              <a:uLnTx/>
              <a:uFillTx/>
              <a:latin typeface="Times New Roman" panose="02020603050405020304" pitchFamily="18" charset="0"/>
              <a:ea typeface="华文楷体" panose="02010600040101010101" pitchFamily="2" charset="-122"/>
              <a:cs typeface="Times New Roman" panose="02020603050405020304" pitchFamily="18" charset="0"/>
            </a:endParaRPr>
          </a:p>
          <a:p>
            <a:pPr marL="285750" marR="0" lvl="0" indent="-285750" algn="just" defTabSz="914400" rtl="0" eaLnBrk="1" fontAlgn="auto" latinLnBrk="0" hangingPunct="1">
              <a:lnSpc>
                <a:spcPct val="100000"/>
              </a:lnSpc>
              <a:spcBef>
                <a:spcPts val="0"/>
              </a:spcBef>
              <a:spcAft>
                <a:spcPts val="0"/>
              </a:spcAft>
              <a:buClrTx/>
              <a:buSzTx/>
              <a:buFont typeface="Wingdings" panose="05000000000000000000" pitchFamily="2" charset="2"/>
              <a:buChar char="l"/>
              <a:tabLst/>
              <a:defRPr/>
            </a:pPr>
            <a:endParaRPr kumimoji="0" lang="en-US" altLang="zh-CN" sz="1600" b="1" i="0" u="none" strike="noStrike" kern="1200" cap="none" spc="0" normalizeH="0" baseline="0" noProof="0" dirty="0">
              <a:ln>
                <a:noFill/>
              </a:ln>
              <a:solidFill>
                <a:prstClr val="white"/>
              </a:solidFill>
              <a:effectLst/>
              <a:uLnTx/>
              <a:uFillTx/>
              <a:latin typeface="Times New Roman" panose="02020603050405020304" pitchFamily="18" charset="0"/>
              <a:ea typeface="华文楷体" panose="02010600040101010101" pitchFamily="2" charset="-122"/>
              <a:cs typeface="Times New Roman" panose="02020603050405020304" pitchFamily="18" charset="0"/>
            </a:endParaRPr>
          </a:p>
          <a:p>
            <a:pPr marL="285750" marR="0" lvl="0" indent="-285750" algn="just" defTabSz="914400" rtl="0" eaLnBrk="1" fontAlgn="auto" latinLnBrk="0" hangingPunct="1">
              <a:lnSpc>
                <a:spcPct val="100000"/>
              </a:lnSpc>
              <a:spcBef>
                <a:spcPts val="0"/>
              </a:spcBef>
              <a:spcAft>
                <a:spcPts val="0"/>
              </a:spcAft>
              <a:buClrTx/>
              <a:buSzTx/>
              <a:buFont typeface="Wingdings" panose="05000000000000000000" pitchFamily="2" charset="2"/>
              <a:buChar char="l"/>
              <a:tabLst/>
              <a:defRPr/>
            </a:pPr>
            <a:r>
              <a:rPr kumimoji="0" lang="zh-CN" altLang="en-US" sz="1600" b="1" i="0" u="none" strike="noStrike" kern="1200" cap="none" spc="0" normalizeH="0" baseline="0" noProof="0" dirty="0">
                <a:ln>
                  <a:noFill/>
                </a:ln>
                <a:solidFill>
                  <a:srgbClr val="FFFFCC"/>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策略（</a:t>
            </a:r>
            <a:r>
              <a:rPr kumimoji="0" lang="en-US" altLang="zh-CN" sz="1600" b="1" i="0" u="none" strike="noStrike" kern="1200" cap="none" spc="0" normalizeH="0" baseline="0" noProof="0" dirty="0">
                <a:ln>
                  <a:noFill/>
                </a:ln>
                <a:solidFill>
                  <a:srgbClr val="FFFFCC"/>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strategy</a:t>
            </a:r>
            <a:r>
              <a:rPr kumimoji="0" lang="zh-CN" altLang="en-US" sz="1600" b="1" i="0" u="none" strike="noStrike" kern="1200" cap="none" spc="0" normalizeH="0" baseline="0" noProof="0" dirty="0">
                <a:ln>
                  <a:noFill/>
                </a:ln>
                <a:solidFill>
                  <a:srgbClr val="FFFFCC"/>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0" lang="zh-CN" altLang="en-US" sz="1600" b="1" i="0" u="none" strike="noStrike" kern="1200" cap="none" spc="0" normalizeH="0" baseline="0" noProof="0" dirty="0">
                <a:ln>
                  <a:noFill/>
                </a:ln>
                <a:solidFill>
                  <a:prstClr val="white"/>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：参与者可以采取的行动方案，是一整套在采取行动之前就已经准备好的完整方案。</a:t>
            </a:r>
            <a:endParaRPr kumimoji="0" lang="en-US" altLang="zh-CN" sz="1600" b="1" i="0" u="none" strike="noStrike" kern="1200" cap="none" spc="0" normalizeH="0" baseline="0" noProof="0" dirty="0">
              <a:ln>
                <a:noFill/>
              </a:ln>
              <a:solidFill>
                <a:prstClr val="white"/>
              </a:solidFill>
              <a:effectLst/>
              <a:uLnTx/>
              <a:uFillTx/>
              <a:latin typeface="Times New Roman" panose="02020603050405020304" pitchFamily="18" charset="0"/>
              <a:ea typeface="华文楷体" panose="02010600040101010101" pitchFamily="2" charset="-122"/>
              <a:cs typeface="Times New Roman" panose="02020603050405020304" pitchFamily="18" charset="0"/>
            </a:endParaRPr>
          </a:p>
          <a:p>
            <a:pPr marL="285750" marR="0" lvl="0" indent="-285750" algn="just" defTabSz="914400" rtl="0" eaLnBrk="1" fontAlgn="auto" latinLnBrk="0" hangingPunct="1">
              <a:lnSpc>
                <a:spcPct val="100000"/>
              </a:lnSpc>
              <a:spcBef>
                <a:spcPts val="0"/>
              </a:spcBef>
              <a:spcAft>
                <a:spcPts val="0"/>
              </a:spcAft>
              <a:buClrTx/>
              <a:buSzTx/>
              <a:buFont typeface="Wingdings" panose="05000000000000000000" pitchFamily="2" charset="2"/>
              <a:buChar char="l"/>
              <a:tabLst/>
              <a:defRPr/>
            </a:pPr>
            <a:endParaRPr kumimoji="0" lang="en-US" altLang="zh-CN" sz="1600" b="1" i="0" u="none" strike="noStrike" kern="1200" cap="none" spc="0" normalizeH="0" baseline="0" noProof="0" dirty="0">
              <a:ln>
                <a:noFill/>
              </a:ln>
              <a:solidFill>
                <a:prstClr val="white"/>
              </a:solidFill>
              <a:effectLst/>
              <a:uLnTx/>
              <a:uFillTx/>
              <a:latin typeface="Times New Roman" panose="02020603050405020304" pitchFamily="18" charset="0"/>
              <a:ea typeface="华文楷体" panose="02010600040101010101" pitchFamily="2" charset="-122"/>
              <a:cs typeface="Times New Roman" panose="02020603050405020304" pitchFamily="18" charset="0"/>
            </a:endParaRPr>
          </a:p>
          <a:p>
            <a:pPr marL="285750" marR="0" lvl="0" indent="-285750" algn="just" defTabSz="914400" rtl="0" eaLnBrk="1" fontAlgn="auto" latinLnBrk="0" hangingPunct="1">
              <a:lnSpc>
                <a:spcPct val="100000"/>
              </a:lnSpc>
              <a:spcBef>
                <a:spcPts val="0"/>
              </a:spcBef>
              <a:spcAft>
                <a:spcPts val="0"/>
              </a:spcAft>
              <a:buClrTx/>
              <a:buSzTx/>
              <a:buFont typeface="Wingdings" panose="05000000000000000000" pitchFamily="2" charset="2"/>
              <a:buChar char="l"/>
              <a:tabLst/>
              <a:defRPr/>
            </a:pPr>
            <a:r>
              <a:rPr kumimoji="0" lang="zh-CN" altLang="en-US" sz="1600" b="1" i="0" u="none" strike="noStrike" kern="1200" cap="none" spc="0" normalizeH="0" baseline="0" noProof="0" dirty="0">
                <a:ln>
                  <a:noFill/>
                </a:ln>
                <a:solidFill>
                  <a:prstClr val="white"/>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某个参与者可采纳策略的全体组合形成了策略集（</a:t>
            </a:r>
            <a:r>
              <a:rPr kumimoji="0" lang="en-US" altLang="zh-CN" sz="1600" b="1" i="0" u="none" strike="noStrike" kern="1200" cap="none" spc="0" normalizeH="0" baseline="0" noProof="0" dirty="0">
                <a:ln>
                  <a:noFill/>
                </a:ln>
                <a:solidFill>
                  <a:prstClr val="white"/>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strategy set</a:t>
            </a:r>
            <a:r>
              <a:rPr kumimoji="0" lang="zh-CN" altLang="en-US" sz="1600" b="1" i="0" u="none" strike="noStrike" kern="1200" cap="none" spc="0" normalizeH="0" baseline="0" noProof="0" dirty="0">
                <a:ln>
                  <a:noFill/>
                </a:ln>
                <a:solidFill>
                  <a:prstClr val="white"/>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）。所有参与者各自采取行动后形成的状态被称为局势（</a:t>
            </a:r>
            <a:r>
              <a:rPr kumimoji="0" lang="en-US" altLang="zh-CN" sz="1600" b="1" i="0" u="none" strike="noStrike" kern="1200" cap="none" spc="0" normalizeH="0" baseline="0" noProof="0" dirty="0">
                <a:ln>
                  <a:noFill/>
                </a:ln>
                <a:solidFill>
                  <a:prstClr val="white"/>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outcome</a:t>
            </a:r>
            <a:r>
              <a:rPr kumimoji="0" lang="zh-CN" altLang="en-US" sz="1600" b="1" i="0" u="none" strike="noStrike" kern="1200" cap="none" spc="0" normalizeH="0" baseline="0" noProof="0" dirty="0">
                <a:ln>
                  <a:noFill/>
                </a:ln>
                <a:solidFill>
                  <a:prstClr val="white"/>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）。如果参与者可以通过一定概率分布来选择若干个不同的策略，这样的策略称为混合策略（</a:t>
            </a:r>
            <a:r>
              <a:rPr kumimoji="0" lang="en-US" altLang="zh-CN" sz="1600" b="1" i="0" u="none" strike="noStrike" kern="1200" cap="none" spc="0" normalizeH="0" baseline="0" noProof="0" dirty="0">
                <a:ln>
                  <a:noFill/>
                </a:ln>
                <a:solidFill>
                  <a:prstClr val="white"/>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mixed strategy</a:t>
            </a:r>
            <a:r>
              <a:rPr kumimoji="0" lang="zh-CN" altLang="en-US" sz="1600" b="1" i="0" u="none" strike="noStrike" kern="1200" cap="none" spc="0" normalizeH="0" baseline="0" noProof="0" dirty="0">
                <a:ln>
                  <a:noFill/>
                </a:ln>
                <a:solidFill>
                  <a:prstClr val="white"/>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 若参与者每次行动都选择某个确定的策略，这样的策略称为纯策略（</a:t>
            </a:r>
            <a:r>
              <a:rPr kumimoji="0" lang="en-US" altLang="zh-CN" sz="1600" b="1" i="0" u="none" strike="noStrike" kern="1200" cap="none" spc="0" normalizeH="0" baseline="0" noProof="0" dirty="0">
                <a:ln>
                  <a:noFill/>
                </a:ln>
                <a:solidFill>
                  <a:prstClr val="white"/>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pure strategy</a:t>
            </a:r>
            <a:r>
              <a:rPr kumimoji="0" lang="zh-CN" altLang="en-US" sz="1600" b="1" i="0" u="none" strike="noStrike" kern="1200" cap="none" spc="0" normalizeH="0" baseline="0" noProof="0" dirty="0">
                <a:ln>
                  <a:noFill/>
                </a:ln>
                <a:solidFill>
                  <a:prstClr val="white"/>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a:t>
            </a:r>
            <a:endParaRPr kumimoji="0" lang="en-US" altLang="zh-CN" sz="1600" b="1" i="0" u="none" strike="noStrike" kern="1200" cap="none" spc="0" normalizeH="0" baseline="0" noProof="0" dirty="0">
              <a:ln>
                <a:noFill/>
              </a:ln>
              <a:solidFill>
                <a:prstClr val="white"/>
              </a:solidFill>
              <a:effectLst/>
              <a:uLnTx/>
              <a:uFillTx/>
              <a:latin typeface="Times New Roman" panose="02020603050405020304" pitchFamily="18" charset="0"/>
              <a:ea typeface="华文楷体" panose="02010600040101010101" pitchFamily="2" charset="-122"/>
              <a:cs typeface="Times New Roman" panose="02020603050405020304" pitchFamily="18" charset="0"/>
            </a:endParaRPr>
          </a:p>
          <a:p>
            <a:pPr marL="285750" marR="0" lvl="0" indent="-285750" algn="just" defTabSz="914400" rtl="0" eaLnBrk="1" fontAlgn="auto" latinLnBrk="0" hangingPunct="1">
              <a:lnSpc>
                <a:spcPct val="100000"/>
              </a:lnSpc>
              <a:spcBef>
                <a:spcPts val="0"/>
              </a:spcBef>
              <a:spcAft>
                <a:spcPts val="0"/>
              </a:spcAft>
              <a:buClrTx/>
              <a:buSzTx/>
              <a:buFont typeface="Wingdings" panose="05000000000000000000" pitchFamily="2" charset="2"/>
              <a:buChar char="l"/>
              <a:tabLst/>
              <a:defRPr/>
            </a:pPr>
            <a:endParaRPr kumimoji="0" lang="en-US" altLang="zh-CN" sz="1600" b="1" i="0" u="none" strike="noStrike" kern="1200" cap="none" spc="0" normalizeH="0" baseline="0" noProof="0" dirty="0">
              <a:ln>
                <a:noFill/>
              </a:ln>
              <a:solidFill>
                <a:prstClr val="white"/>
              </a:solidFill>
              <a:effectLst/>
              <a:uLnTx/>
              <a:uFillTx/>
              <a:latin typeface="Times New Roman" panose="02020603050405020304" pitchFamily="18" charset="0"/>
              <a:ea typeface="华文楷体" panose="02010600040101010101" pitchFamily="2" charset="-122"/>
              <a:cs typeface="Times New Roman" panose="02020603050405020304" pitchFamily="18" charset="0"/>
            </a:endParaRPr>
          </a:p>
          <a:p>
            <a:pPr marL="285750" marR="0" lvl="0" indent="-285750" algn="just" defTabSz="914400" rtl="0" eaLnBrk="1" fontAlgn="auto" latinLnBrk="0" hangingPunct="1">
              <a:lnSpc>
                <a:spcPct val="100000"/>
              </a:lnSpc>
              <a:spcBef>
                <a:spcPts val="0"/>
              </a:spcBef>
              <a:spcAft>
                <a:spcPts val="0"/>
              </a:spcAft>
              <a:buClrTx/>
              <a:buSzTx/>
              <a:buFont typeface="Wingdings" panose="05000000000000000000" pitchFamily="2" charset="2"/>
              <a:buChar char="l"/>
              <a:tabLst/>
              <a:defRPr/>
            </a:pPr>
            <a:r>
              <a:rPr kumimoji="0" lang="zh-CN" altLang="en-US" sz="1600" b="1" i="0" u="none" strike="noStrike" kern="1200" cap="none" spc="0" normalizeH="0" baseline="0" noProof="0" dirty="0">
                <a:ln>
                  <a:noFill/>
                </a:ln>
                <a:solidFill>
                  <a:srgbClr val="FFFFCC"/>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收益（</a:t>
            </a:r>
            <a:r>
              <a:rPr kumimoji="0" lang="en-US" altLang="zh-CN" sz="1600" b="1" i="0" u="none" strike="noStrike" kern="1200" cap="none" spc="0" normalizeH="0" baseline="0" noProof="0" dirty="0">
                <a:ln>
                  <a:noFill/>
                </a:ln>
                <a:solidFill>
                  <a:srgbClr val="FFFFCC"/>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payoff</a:t>
            </a:r>
            <a:r>
              <a:rPr kumimoji="0" lang="zh-CN" altLang="en-US" sz="1600" b="1" i="0" u="none" strike="noStrike" kern="1200" cap="none" spc="0" normalizeH="0" baseline="0" noProof="0" dirty="0">
                <a:ln>
                  <a:noFill/>
                </a:ln>
                <a:solidFill>
                  <a:srgbClr val="FFFFCC"/>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0" lang="zh-CN" altLang="en-US" sz="1600" b="1" i="0" u="none" strike="noStrike" kern="1200" cap="none" spc="0" normalizeH="0" baseline="0" noProof="0" dirty="0">
                <a:ln>
                  <a:noFill/>
                </a:ln>
                <a:solidFill>
                  <a:prstClr val="white"/>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：各个参与者在不同局势下得到的利益。混合策略意义下的收益应为期望收益（</a:t>
            </a:r>
            <a:r>
              <a:rPr kumimoji="0" lang="en-US" altLang="zh-CN" sz="1600" b="1" i="0" u="none" strike="noStrike" kern="1200" cap="none" spc="0" normalizeH="0" baseline="0" noProof="0" dirty="0">
                <a:ln>
                  <a:noFill/>
                </a:ln>
                <a:solidFill>
                  <a:prstClr val="white"/>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expected payoff</a:t>
            </a:r>
            <a:r>
              <a:rPr kumimoji="0" lang="zh-CN" altLang="en-US" sz="1600" b="1" i="0" u="none" strike="noStrike" kern="1200" cap="none" spc="0" normalizeH="0" baseline="0" noProof="0" dirty="0">
                <a:ln>
                  <a:noFill/>
                </a:ln>
                <a:solidFill>
                  <a:prstClr val="white"/>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a:t>
            </a:r>
            <a:endParaRPr kumimoji="0" lang="en-US" altLang="zh-CN" sz="1600" b="1" i="0" u="none" strike="noStrike" kern="1200" cap="none" spc="0" normalizeH="0" baseline="0" noProof="0" dirty="0">
              <a:ln>
                <a:noFill/>
              </a:ln>
              <a:solidFill>
                <a:prstClr val="white"/>
              </a:solidFill>
              <a:effectLst/>
              <a:uLnTx/>
              <a:uFillTx/>
              <a:latin typeface="Times New Roman" panose="02020603050405020304" pitchFamily="18" charset="0"/>
              <a:ea typeface="华文楷体" panose="02010600040101010101" pitchFamily="2" charset="-122"/>
              <a:cs typeface="Times New Roman" panose="02020603050405020304" pitchFamily="18" charset="0"/>
            </a:endParaRPr>
          </a:p>
          <a:p>
            <a:pPr marL="285750" marR="0" lvl="0" indent="-285750" algn="just" defTabSz="914400" rtl="0" eaLnBrk="1" fontAlgn="auto" latinLnBrk="0" hangingPunct="1">
              <a:lnSpc>
                <a:spcPct val="100000"/>
              </a:lnSpc>
              <a:spcBef>
                <a:spcPts val="0"/>
              </a:spcBef>
              <a:spcAft>
                <a:spcPts val="0"/>
              </a:spcAft>
              <a:buClrTx/>
              <a:buSzTx/>
              <a:buFont typeface="Wingdings" panose="05000000000000000000" pitchFamily="2" charset="2"/>
              <a:buChar char="l"/>
              <a:tabLst/>
              <a:defRPr/>
            </a:pPr>
            <a:endParaRPr kumimoji="0" lang="en-US" altLang="zh-CN" sz="1600" b="1" i="0" u="none" strike="noStrike" kern="1200" cap="none" spc="0" normalizeH="0" baseline="0" noProof="0" dirty="0">
              <a:ln>
                <a:noFill/>
              </a:ln>
              <a:solidFill>
                <a:prstClr val="white"/>
              </a:solidFill>
              <a:effectLst/>
              <a:uLnTx/>
              <a:uFillTx/>
              <a:latin typeface="Times New Roman" panose="02020603050405020304" pitchFamily="18" charset="0"/>
              <a:ea typeface="华文楷体" panose="02010600040101010101" pitchFamily="2" charset="-122"/>
              <a:cs typeface="Times New Roman" panose="02020603050405020304" pitchFamily="18" charset="0"/>
            </a:endParaRPr>
          </a:p>
          <a:p>
            <a:pPr marL="285750" marR="0" lvl="0" indent="-285750" algn="just" defTabSz="914400" rtl="0" eaLnBrk="1" fontAlgn="auto" latinLnBrk="0" hangingPunct="1">
              <a:lnSpc>
                <a:spcPct val="100000"/>
              </a:lnSpc>
              <a:spcBef>
                <a:spcPts val="0"/>
              </a:spcBef>
              <a:spcAft>
                <a:spcPts val="0"/>
              </a:spcAft>
              <a:buClrTx/>
              <a:buSzTx/>
              <a:buFont typeface="Wingdings" panose="05000000000000000000" pitchFamily="2" charset="2"/>
              <a:buChar char="l"/>
              <a:tabLst/>
              <a:defRPr/>
            </a:pPr>
            <a:r>
              <a:rPr kumimoji="0" lang="zh-CN" altLang="en-US" sz="1600" b="1" i="0" u="none" strike="noStrike" kern="1200" cap="none" spc="0" normalizeH="0" baseline="0" noProof="0" dirty="0">
                <a:ln>
                  <a:noFill/>
                </a:ln>
                <a:solidFill>
                  <a:prstClr val="white"/>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规则（</a:t>
            </a:r>
            <a:r>
              <a:rPr kumimoji="0" lang="en-US" altLang="zh-CN" sz="1600" b="1" i="0" u="none" strike="noStrike" kern="1200" cap="none" spc="0" normalizeH="0" baseline="0" noProof="0" dirty="0">
                <a:ln>
                  <a:noFill/>
                </a:ln>
                <a:solidFill>
                  <a:prstClr val="white"/>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rule</a:t>
            </a:r>
            <a:r>
              <a:rPr kumimoji="0" lang="zh-CN" altLang="en-US" sz="1600" b="1" i="0" u="none" strike="noStrike" kern="1200" cap="none" spc="0" normalizeH="0" baseline="0" noProof="0" dirty="0">
                <a:ln>
                  <a:noFill/>
                </a:ln>
                <a:solidFill>
                  <a:prstClr val="white"/>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）：对参与者行动的先后顺序、参与者获得信息多少等内容的规定</a:t>
            </a:r>
            <a:endParaRPr kumimoji="0" lang="en-US" altLang="zh-CN" sz="1600" b="1" i="0" u="none" strike="noStrike" kern="1200" cap="none" spc="0" normalizeH="0" baseline="0" noProof="0" dirty="0">
              <a:ln>
                <a:noFill/>
              </a:ln>
              <a:solidFill>
                <a:prstClr val="white"/>
              </a:solidFill>
              <a:effectLst/>
              <a:uLnTx/>
              <a:uFillTx/>
              <a:latin typeface="Times New Roman" panose="02020603050405020304" pitchFamily="18" charset="0"/>
              <a:ea typeface="华文楷体" panose="02010600040101010101" pitchFamily="2" charset="-122"/>
              <a:cs typeface="Times New Roman" panose="02020603050405020304" pitchFamily="18" charset="0"/>
            </a:endParaRPr>
          </a:p>
          <a:p>
            <a:pPr marL="285750" marR="0" lvl="0" indent="-285750" algn="just" defTabSz="914400" rtl="0" eaLnBrk="1" fontAlgn="auto" latinLnBrk="0" hangingPunct="1">
              <a:lnSpc>
                <a:spcPct val="100000"/>
              </a:lnSpc>
              <a:spcBef>
                <a:spcPts val="0"/>
              </a:spcBef>
              <a:spcAft>
                <a:spcPts val="0"/>
              </a:spcAft>
              <a:buClrTx/>
              <a:buSzTx/>
              <a:buFont typeface="Wingdings" panose="05000000000000000000" pitchFamily="2" charset="2"/>
              <a:buChar char="l"/>
              <a:tabLst/>
              <a:defRPr/>
            </a:pPr>
            <a:endParaRPr kumimoji="0" lang="en-US" altLang="zh-CN" sz="16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endParaRPr>
          </a:p>
          <a:p>
            <a:pPr marL="285750" marR="0" lvl="0" indent="-285750" algn="just" defTabSz="914400" rtl="0" eaLnBrk="1" fontAlgn="auto" latinLnBrk="0" hangingPunct="1">
              <a:lnSpc>
                <a:spcPct val="100000"/>
              </a:lnSpc>
              <a:spcBef>
                <a:spcPts val="0"/>
              </a:spcBef>
              <a:spcAft>
                <a:spcPts val="0"/>
              </a:spcAft>
              <a:buClrTx/>
              <a:buSzTx/>
              <a:buFont typeface="Wingdings" panose="05000000000000000000" pitchFamily="2" charset="2"/>
              <a:buChar char="l"/>
              <a:tabLst/>
              <a:defRPr/>
            </a:pPr>
            <a:r>
              <a:rPr kumimoji="0" lang="zh-CN" altLang="en-US" sz="1600" b="1" i="0" u="none" strike="noStrike" kern="1200" cap="none" spc="0" normalizeH="0" baseline="0" noProof="0" dirty="0">
                <a:ln>
                  <a:noFill/>
                </a:ln>
                <a:solidFill>
                  <a:srgbClr val="FFFFCC"/>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博弈论研究的范式：</a:t>
            </a:r>
            <a:r>
              <a:rPr kumimoji="0" lang="zh-CN" altLang="en-US" sz="1600" b="1" i="0" u="none" strike="noStrike" kern="1200" cap="none" spc="0" normalizeH="0" baseline="0" noProof="0" dirty="0">
                <a:ln>
                  <a:noFill/>
                </a:ln>
                <a:solidFill>
                  <a:prstClr val="white"/>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建模者对参与者（</a:t>
            </a:r>
            <a:r>
              <a:rPr kumimoji="0" lang="en-US" altLang="zh-CN" sz="1600" b="1" i="0" u="none" strike="noStrike" kern="1200" cap="none" spc="0" normalizeH="0" baseline="0" noProof="0" dirty="0">
                <a:ln>
                  <a:noFill/>
                </a:ln>
                <a:solidFill>
                  <a:prstClr val="white"/>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player</a:t>
            </a:r>
            <a:r>
              <a:rPr kumimoji="0" lang="zh-CN" altLang="en-US" sz="1600" b="1" i="0" u="none" strike="noStrike" kern="1200" cap="none" spc="0" normalizeH="0" baseline="0" noProof="0" dirty="0">
                <a:ln>
                  <a:noFill/>
                </a:ln>
                <a:solidFill>
                  <a:prstClr val="white"/>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）规定可采取的策略集</a:t>
            </a:r>
            <a:r>
              <a:rPr kumimoji="0" lang="en-US" altLang="zh-CN" sz="1600" b="1" i="0" u="none" strike="noStrike" kern="1200" cap="none" spc="0" normalizeH="0" baseline="0" noProof="0" dirty="0">
                <a:ln>
                  <a:noFill/>
                </a:ln>
                <a:solidFill>
                  <a:prstClr val="white"/>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(strategy sets)</a:t>
            </a:r>
            <a:r>
              <a:rPr kumimoji="0" lang="zh-CN" altLang="en-US" sz="1600" b="1" i="0" u="none" strike="noStrike" kern="1200" cap="none" spc="0" normalizeH="0" baseline="0" noProof="0" dirty="0">
                <a:ln>
                  <a:noFill/>
                </a:ln>
                <a:solidFill>
                  <a:prstClr val="white"/>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和取得的收益，观察当参与者选择若干策略以最大化其收益时会产生什么结果</a:t>
            </a:r>
            <a:endParaRPr kumimoji="0" lang="en-US" altLang="zh-CN" sz="1600" b="1" i="0" u="none" strike="noStrike" kern="1200" cap="none" spc="0" normalizeH="0" baseline="0" noProof="0" dirty="0">
              <a:ln>
                <a:noFill/>
              </a:ln>
              <a:solidFill>
                <a:prstClr val="white"/>
              </a:solidFill>
              <a:effectLst/>
              <a:uLnTx/>
              <a:uFillTx/>
              <a:latin typeface="Times New Roman" panose="02020603050405020304" pitchFamily="18" charset="0"/>
              <a:ea typeface="华文楷体" panose="02010600040101010101" pitchFamily="2" charset="-122"/>
              <a:cs typeface="Times New Roman" panose="02020603050405020304" pitchFamily="18" charset="0"/>
            </a:endParaRPr>
          </a:p>
          <a:p>
            <a:pPr marL="285750" marR="0" lvl="0" indent="-285750" algn="just" defTabSz="914400" rtl="0" eaLnBrk="1" fontAlgn="auto" latinLnBrk="0" hangingPunct="1">
              <a:lnSpc>
                <a:spcPct val="100000"/>
              </a:lnSpc>
              <a:spcBef>
                <a:spcPts val="0"/>
              </a:spcBef>
              <a:spcAft>
                <a:spcPts val="0"/>
              </a:spcAft>
              <a:buClrTx/>
              <a:buSzTx/>
              <a:buFont typeface="Wingdings" panose="05000000000000000000" pitchFamily="2" charset="2"/>
              <a:buChar char="l"/>
              <a:tabLst/>
              <a:defRPr/>
            </a:pPr>
            <a:endParaRPr kumimoji="0" lang="en-US" altLang="zh-CN" sz="1600" b="1" i="0" u="none" strike="noStrike" kern="1200" cap="none" spc="0" normalizeH="0" baseline="0" noProof="0" dirty="0">
              <a:ln>
                <a:noFill/>
              </a:ln>
              <a:solidFill>
                <a:prstClr val="white"/>
              </a:solidFill>
              <a:effectLst/>
              <a:uLnTx/>
              <a:uFillTx/>
              <a:latin typeface="Times New Roman" panose="02020603050405020304" pitchFamily="18" charset="0"/>
              <a:ea typeface="华文楷体" panose="0201060004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6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 name="矩形 1">
            <a:extLst>
              <a:ext uri="{FF2B5EF4-FFF2-40B4-BE49-F238E27FC236}">
                <a16:creationId xmlns:a16="http://schemas.microsoft.com/office/drawing/2014/main" id="{027AA7CC-9AEC-4685-85F3-1922C5BE6A4F}"/>
              </a:ext>
            </a:extLst>
          </p:cNvPr>
          <p:cNvSpPr/>
          <p:nvPr/>
        </p:nvSpPr>
        <p:spPr>
          <a:xfrm>
            <a:off x="4131747" y="5817978"/>
            <a:ext cx="3647152"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rgbClr val="0070C0"/>
                </a:solidFill>
                <a:effectLst/>
                <a:uLnTx/>
                <a:uFillTx/>
                <a:latin typeface="华文楷体" panose="02010600040101010101" pitchFamily="2" charset="-122"/>
                <a:ea typeface="华文楷体" panose="02010600040101010101" pitchFamily="2" charset="-122"/>
                <a:cs typeface="Times New Roman" panose="02020603050405020304" pitchFamily="18" charset="0"/>
              </a:rPr>
              <a:t>两害相权取其轻，两利相权取其重</a:t>
            </a:r>
          </a:p>
        </p:txBody>
      </p:sp>
    </p:spTree>
    <p:extLst>
      <p:ext uri="{BB962C8B-B14F-4D97-AF65-F5344CB8AC3E}">
        <p14:creationId xmlns:p14="http://schemas.microsoft.com/office/powerpoint/2010/main" val="1392808778"/>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583380" y="726948"/>
            <a:ext cx="7464387" cy="497934"/>
            <a:chOff x="4099943" y="2819853"/>
            <a:chExt cx="2570275" cy="497934"/>
          </a:xfrm>
        </p:grpSpPr>
        <p:sp>
          <p:nvSpPr>
            <p:cNvPr id="4" name="平行四边形 3"/>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5" name="平行四边形 4"/>
            <p:cNvSpPr/>
            <p:nvPr/>
          </p:nvSpPr>
          <p:spPr bwMode="auto">
            <a:xfrm>
              <a:off x="4122533" y="2819853"/>
              <a:ext cx="2547685"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6" name="矩形 5"/>
            <p:cNvSpPr/>
            <p:nvPr/>
          </p:nvSpPr>
          <p:spPr>
            <a:xfrm>
              <a:off x="4216534" y="2853798"/>
              <a:ext cx="2359684" cy="400110"/>
            </a:xfrm>
            <a:prstGeom prst="rect">
              <a:avLst/>
            </a:prstGeom>
          </p:spPr>
          <p:txBody>
            <a:bodyPr wrap="square">
              <a:spAutoFit/>
            </a:bodyPr>
            <a:lstStyle/>
            <a:p>
              <a:pPr marL="0" marR="0" lvl="0" indent="0" algn="ctr" defTabSz="914400" rtl="0" eaLnBrk="1" fontAlgn="auto" latinLnBrk="0" hangingPunct="1">
                <a:lnSpc>
                  <a:spcPct val="100000"/>
                </a:lnSpc>
                <a:spcBef>
                  <a:spcPct val="50000"/>
                </a:spcBef>
                <a:spcAft>
                  <a:spcPts val="0"/>
                </a:spcAft>
                <a:buClrTx/>
                <a:buSzTx/>
                <a:buFontTx/>
                <a:buNone/>
                <a:tabLst/>
                <a:defRPr/>
              </a:pPr>
              <a:r>
                <a:rPr kumimoji="0" lang="zh-CN" altLang="en-US" sz="2000" b="1" i="0" u="none" strike="noStrike" kern="1200" cap="none" spc="0" normalizeH="0" baseline="0" noProof="0" dirty="0">
                  <a:ln>
                    <a:noFill/>
                  </a:ln>
                  <a:solidFill>
                    <a:prstClr val="black">
                      <a:lumMod val="95000"/>
                      <a:lumOff val="5000"/>
                    </a:prstClr>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博弈论：</a:t>
              </a:r>
              <a:r>
                <a:rPr kumimoji="0" lang="zh-CN" altLang="en-US" sz="2000" b="1" i="0" u="none" strike="noStrike" kern="1200" cap="none" spc="0" normalizeH="0" baseline="0" noProof="0" dirty="0">
                  <a:ln>
                    <a:noFill/>
                  </a:ln>
                  <a:solidFill>
                    <a:srgbClr val="0070C0"/>
                  </a:solidFill>
                  <a:effectLst/>
                  <a:uLnTx/>
                  <a:uFillTx/>
                  <a:latin typeface="Times New Roman" panose="02020603050405020304" pitchFamily="18" charset="0"/>
                  <a:ea typeface="黑体" panose="02010609060101010101" pitchFamily="49" charset="-122"/>
                  <a:cs typeface="Times New Roman" panose="02020603050405020304" pitchFamily="18" charset="0"/>
                </a:rPr>
                <a:t>囚徒困境（</a:t>
              </a:r>
              <a:r>
                <a:rPr kumimoji="0" lang="en-US" altLang="zh-CN" sz="2000" b="1" i="0" u="none" strike="noStrike" kern="1200" cap="none" spc="0" normalizeH="0" baseline="0" noProof="0" dirty="0">
                  <a:ln>
                    <a:noFill/>
                  </a:ln>
                  <a:solidFill>
                    <a:srgbClr val="0070C0"/>
                  </a:solidFill>
                  <a:effectLst/>
                  <a:uLnTx/>
                  <a:uFillTx/>
                  <a:latin typeface="Times New Roman" panose="02020603050405020304" pitchFamily="18" charset="0"/>
                  <a:ea typeface="黑体" panose="02010609060101010101" pitchFamily="49" charset="-122"/>
                  <a:cs typeface="Times New Roman" panose="02020603050405020304" pitchFamily="18" charset="0"/>
                </a:rPr>
                <a:t>prisoner’s dilemma</a:t>
              </a:r>
              <a:r>
                <a:rPr kumimoji="0" lang="zh-CN" altLang="en-US" sz="2000" b="1" i="0" u="none" strike="noStrike" kern="1200" cap="none" spc="0" normalizeH="0" baseline="0" noProof="0" dirty="0">
                  <a:ln>
                    <a:noFill/>
                  </a:ln>
                  <a:solidFill>
                    <a:srgbClr val="0070C0"/>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endParaRPr kumimoji="0" lang="zh-CN" altLang="en-US" sz="2000" b="1" i="0" u="none" strike="noStrike" kern="120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endParaRPr>
            </a:p>
          </p:txBody>
        </p:sp>
      </p:grpSp>
      <p:sp>
        <p:nvSpPr>
          <p:cNvPr id="23" name="矩形 22">
            <a:extLst>
              <a:ext uri="{FF2B5EF4-FFF2-40B4-BE49-F238E27FC236}">
                <a16:creationId xmlns:a16="http://schemas.microsoft.com/office/drawing/2014/main" id="{6F77A2E9-3941-4386-A0DF-CDEBD25143F3}"/>
              </a:ext>
            </a:extLst>
          </p:cNvPr>
          <p:cNvSpPr/>
          <p:nvPr/>
        </p:nvSpPr>
        <p:spPr>
          <a:xfrm>
            <a:off x="852473" y="129010"/>
            <a:ext cx="2031325"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mn-cs"/>
              </a:rPr>
              <a:t>一、博弈论</a:t>
            </a:r>
            <a:r>
              <a:rPr kumimoji="0" lang="zh-CN" altLang="en-US" sz="1600" b="0" i="0" u="none" strike="noStrike" kern="1200" cap="none" spc="0" normalizeH="0" baseline="0" noProof="0">
                <a:ln>
                  <a:noFill/>
                </a:ln>
                <a:solidFill>
                  <a:srgbClr val="000000"/>
                </a:solidFill>
                <a:effectLst/>
                <a:uLnTx/>
                <a:uFillTx/>
                <a:latin typeface="Times New Roman" panose="02020603050405020304" pitchFamily="18" charset="0"/>
                <a:ea typeface="楷体_GB2312"/>
                <a:cs typeface="+mn-cs"/>
              </a:rPr>
              <a:t>相关概念</a:t>
            </a:r>
            <a:endPar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10" name="内容占位符 4">
            <a:extLst>
              <a:ext uri="{FF2B5EF4-FFF2-40B4-BE49-F238E27FC236}">
                <a16:creationId xmlns:a16="http://schemas.microsoft.com/office/drawing/2014/main" id="{8B2CF903-E574-461D-90E9-5FD402712BB7}"/>
              </a:ext>
            </a:extLst>
          </p:cNvPr>
          <p:cNvSpPr txBox="1">
            <a:spLocks/>
          </p:cNvSpPr>
          <p:nvPr/>
        </p:nvSpPr>
        <p:spPr>
          <a:xfrm>
            <a:off x="7061944" y="1432952"/>
            <a:ext cx="3886200" cy="4351339"/>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Char char="•"/>
              <a:tabLst/>
              <a:defRPr/>
            </a:pPr>
            <a:endParaRPr kumimoji="0" lang="en-US" altLang="zh-CN" sz="16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endParaRPr kumimoji="0" lang="zh-CN" altLang="en-US" sz="16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p:sp>
        <p:nvSpPr>
          <p:cNvPr id="11" name="内容占位符 4">
            <a:extLst>
              <a:ext uri="{FF2B5EF4-FFF2-40B4-BE49-F238E27FC236}">
                <a16:creationId xmlns:a16="http://schemas.microsoft.com/office/drawing/2014/main" id="{F7883C04-FF78-464E-BE91-496921A30BC4}"/>
              </a:ext>
            </a:extLst>
          </p:cNvPr>
          <p:cNvSpPr txBox="1">
            <a:spLocks/>
          </p:cNvSpPr>
          <p:nvPr/>
        </p:nvSpPr>
        <p:spPr>
          <a:xfrm>
            <a:off x="6348375" y="1709672"/>
            <a:ext cx="5019203" cy="4351339"/>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171450" marR="0" lvl="0" indent="-171450" algn="l" defTabSz="685800" rtl="0" eaLnBrk="1" fontAlgn="auto" latinLnBrk="0" hangingPunct="1">
              <a:lnSpc>
                <a:spcPct val="100000"/>
              </a:lnSpc>
              <a:spcBef>
                <a:spcPts val="750"/>
              </a:spcBef>
              <a:spcAft>
                <a:spcPts val="0"/>
              </a:spcAft>
              <a:buClrTx/>
              <a:buSzTx/>
              <a:buFont typeface="Arial" panose="020B0604020202020204" pitchFamily="34" charset="0"/>
              <a:buChar char="•"/>
              <a:tabLst/>
              <a:defRPr/>
            </a:pPr>
            <a:endPar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endParaRPr>
          </a:p>
          <a:p>
            <a:pPr marL="171450" marR="0" lvl="0" indent="-171450" algn="l" defTabSz="685800" rtl="0" eaLnBrk="1" fontAlgn="auto" latinLnBrk="0" hangingPunct="1">
              <a:lnSpc>
                <a:spcPct val="100000"/>
              </a:lnSpc>
              <a:spcBef>
                <a:spcPts val="750"/>
              </a:spcBef>
              <a:spcAft>
                <a:spcPts val="0"/>
              </a:spcAft>
              <a:buClrTx/>
              <a:buSzTx/>
              <a:buFont typeface="Arial" panose="020B0604020202020204" pitchFamily="34" charset="0"/>
              <a:buChar char="•"/>
              <a:tabLst/>
              <a:defRPr/>
            </a:pPr>
            <a:r>
              <a:rPr kumimoji="0" lang="zh-CN" altLang="en-US" sz="1600" b="1"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参与者</a:t>
            </a:r>
            <a:r>
              <a:rPr kumimoji="0" lang="zh-CN"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：甲、乙</a:t>
            </a:r>
            <a:endPar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endParaRPr>
          </a:p>
          <a:p>
            <a:pPr marL="171450" marR="0" lvl="0" indent="-171450" algn="l" defTabSz="685800" rtl="0" eaLnBrk="1" fontAlgn="auto" latinLnBrk="0" hangingPunct="1">
              <a:lnSpc>
                <a:spcPct val="100000"/>
              </a:lnSpc>
              <a:spcBef>
                <a:spcPts val="750"/>
              </a:spcBef>
              <a:spcAft>
                <a:spcPts val="0"/>
              </a:spcAft>
              <a:buClrTx/>
              <a:buSzTx/>
              <a:buFont typeface="Arial" panose="020B0604020202020204" pitchFamily="34" charset="0"/>
              <a:buChar char="•"/>
              <a:tabLst/>
              <a:defRPr/>
            </a:pPr>
            <a:r>
              <a:rPr kumimoji="0" lang="zh-CN" altLang="en-US" sz="1600" b="1"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规则</a:t>
            </a:r>
            <a:r>
              <a:rPr kumimoji="0" lang="zh-CN"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：甲、乙两人分别决策，无法得知对方的选择</a:t>
            </a:r>
            <a:endPar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endParaRPr>
          </a:p>
          <a:p>
            <a:pPr marL="171450" marR="0" lvl="0" indent="-171450" algn="l" defTabSz="685800" rtl="0" eaLnBrk="1" fontAlgn="auto" latinLnBrk="0" hangingPunct="1">
              <a:lnSpc>
                <a:spcPct val="100000"/>
              </a:lnSpc>
              <a:spcBef>
                <a:spcPts val="750"/>
              </a:spcBef>
              <a:spcAft>
                <a:spcPts val="0"/>
              </a:spcAft>
              <a:buClrTx/>
              <a:buSzTx/>
              <a:buFont typeface="Arial" panose="020B0604020202020204" pitchFamily="34" charset="0"/>
              <a:buChar char="•"/>
              <a:tabLst/>
              <a:defRPr/>
            </a:pPr>
            <a:r>
              <a:rPr kumimoji="0" lang="zh-CN" altLang="en-US" sz="1600" b="1"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策略集</a:t>
            </a:r>
            <a:r>
              <a:rPr kumimoji="0" lang="zh-CN"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：认罪、沉默（纯策略）</a:t>
            </a:r>
            <a:endPar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endParaRPr>
          </a:p>
          <a:p>
            <a:pPr marL="171450" marR="0" lvl="0" indent="-171450" algn="l" defTabSz="685800" rtl="0" eaLnBrk="1" fontAlgn="auto" latinLnBrk="0" hangingPunct="1">
              <a:lnSpc>
                <a:spcPct val="100000"/>
              </a:lnSpc>
              <a:spcBef>
                <a:spcPts val="750"/>
              </a:spcBef>
              <a:spcAft>
                <a:spcPts val="0"/>
              </a:spcAft>
              <a:buClrTx/>
              <a:buSzTx/>
              <a:buFont typeface="Arial" panose="020B0604020202020204" pitchFamily="34" charset="0"/>
              <a:buChar char="•"/>
              <a:tabLst/>
              <a:defRPr/>
            </a:pPr>
            <a:endPar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endParaRPr>
          </a:p>
          <a:p>
            <a:pPr marL="171450" marR="0" lvl="0" indent="-171450" algn="l" defTabSz="685800" rtl="0" eaLnBrk="1" fontAlgn="auto" latinLnBrk="0" hangingPunct="1">
              <a:lnSpc>
                <a:spcPct val="100000"/>
              </a:lnSpc>
              <a:spcBef>
                <a:spcPts val="750"/>
              </a:spcBef>
              <a:spcAft>
                <a:spcPts val="0"/>
              </a:spcAft>
              <a:buClrTx/>
              <a:buSzTx/>
              <a:buFont typeface="Arial" panose="020B0604020202020204" pitchFamily="34" charset="0"/>
              <a:buChar char="•"/>
              <a:tabLst/>
              <a:defRPr/>
            </a:pPr>
            <a:r>
              <a:rPr kumimoji="0" lang="zh-CN" altLang="en-US" sz="1600" b="1"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局势及对应收益（年）</a:t>
            </a:r>
            <a:endParaRPr kumimoji="0" lang="en-US" altLang="zh-CN" sz="1600" b="1"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endParaRPr>
          </a:p>
          <a:p>
            <a:pPr marL="514350" marR="0" lvl="1" indent="-171450" algn="l" defTabSz="685800" rtl="0" eaLnBrk="1" fontAlgn="auto" latinLnBrk="0" hangingPunct="1">
              <a:lnSpc>
                <a:spcPct val="100000"/>
              </a:lnSpc>
              <a:spcBef>
                <a:spcPts val="375"/>
              </a:spcBef>
              <a:spcAft>
                <a:spcPts val="0"/>
              </a:spcAft>
              <a:buClrTx/>
              <a:buSzTx/>
              <a:buFont typeface="Arial" panose="020B0604020202020204" pitchFamily="34" charset="0"/>
              <a:buChar char="•"/>
              <a:tabLst/>
              <a:defRPr/>
            </a:pPr>
            <a:r>
              <a:rPr kumimoji="0" lang="zh-CN"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甲认罪：</a:t>
            </a:r>
            <a:r>
              <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0	</a:t>
            </a:r>
            <a:r>
              <a:rPr kumimoji="0" lang="zh-CN"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乙沉默：</a:t>
            </a:r>
            <a:r>
              <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-10</a:t>
            </a:r>
          </a:p>
          <a:p>
            <a:pPr marL="514350" marR="0" lvl="1" indent="-171450" algn="l" defTabSz="685800" rtl="0" eaLnBrk="1" fontAlgn="auto" latinLnBrk="0" hangingPunct="1">
              <a:lnSpc>
                <a:spcPct val="100000"/>
              </a:lnSpc>
              <a:spcBef>
                <a:spcPts val="375"/>
              </a:spcBef>
              <a:spcAft>
                <a:spcPts val="0"/>
              </a:spcAft>
              <a:buClrTx/>
              <a:buSzTx/>
              <a:buFont typeface="Arial" panose="020B0604020202020204" pitchFamily="34" charset="0"/>
              <a:buChar char="•"/>
              <a:tabLst/>
              <a:defRPr/>
            </a:pPr>
            <a:r>
              <a:rPr kumimoji="0" lang="zh-CN"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甲认罪：</a:t>
            </a:r>
            <a:r>
              <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-5	</a:t>
            </a:r>
            <a:r>
              <a:rPr kumimoji="0" lang="zh-CN"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乙认罪：</a:t>
            </a:r>
            <a:r>
              <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-5  </a:t>
            </a:r>
            <a:r>
              <a:rPr kumimoji="0" lang="zh-CN"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（均衡解）</a:t>
            </a:r>
            <a:endPar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endParaRPr>
          </a:p>
          <a:p>
            <a:pPr marL="514350" marR="0" lvl="1" indent="-171450" algn="l" defTabSz="685800" rtl="0" eaLnBrk="1" fontAlgn="auto" latinLnBrk="0" hangingPunct="1">
              <a:lnSpc>
                <a:spcPct val="100000"/>
              </a:lnSpc>
              <a:spcBef>
                <a:spcPts val="375"/>
              </a:spcBef>
              <a:spcAft>
                <a:spcPts val="0"/>
              </a:spcAft>
              <a:buClrTx/>
              <a:buSzTx/>
              <a:buFont typeface="Arial" panose="020B0604020202020204" pitchFamily="34" charset="0"/>
              <a:buChar char="•"/>
              <a:tabLst/>
              <a:defRPr/>
            </a:pPr>
            <a:r>
              <a:rPr kumimoji="0" lang="zh-CN"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甲沉默：</a:t>
            </a:r>
            <a:r>
              <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-10	</a:t>
            </a:r>
            <a:r>
              <a:rPr kumimoji="0" lang="zh-CN"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乙认罪：</a:t>
            </a:r>
            <a:r>
              <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0</a:t>
            </a:r>
          </a:p>
          <a:p>
            <a:pPr marL="514350" marR="0" lvl="1" indent="-171450" algn="l" defTabSz="685800" rtl="0" eaLnBrk="1" fontAlgn="auto" latinLnBrk="0" hangingPunct="1">
              <a:lnSpc>
                <a:spcPct val="100000"/>
              </a:lnSpc>
              <a:spcBef>
                <a:spcPts val="375"/>
              </a:spcBef>
              <a:spcAft>
                <a:spcPts val="0"/>
              </a:spcAft>
              <a:buClrTx/>
              <a:buSzTx/>
              <a:buFont typeface="Arial" panose="020B0604020202020204" pitchFamily="34" charset="0"/>
              <a:buChar char="•"/>
              <a:tabLst/>
              <a:defRPr/>
            </a:pPr>
            <a:r>
              <a:rPr kumimoji="0" lang="zh-CN"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甲沉默：</a:t>
            </a:r>
            <a:r>
              <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-0.5	</a:t>
            </a:r>
            <a:r>
              <a:rPr kumimoji="0" lang="zh-CN"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乙沉默：</a:t>
            </a:r>
            <a:r>
              <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-0.5 </a:t>
            </a:r>
            <a:r>
              <a:rPr kumimoji="0" lang="zh-CN" altLang="en-US" sz="1600" b="0" i="0" u="none" strike="noStrike" kern="1200" cap="none" spc="0" normalizeH="0" baseline="0" noProof="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（最优解</a:t>
            </a:r>
            <a:r>
              <a:rPr kumimoji="0" lang="zh-CN"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a:t>
            </a:r>
            <a:endPar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endParaRPr>
          </a:p>
          <a:p>
            <a:pPr marL="171450" marR="0" lvl="0" indent="-171450" algn="l" defTabSz="685800" rtl="0" eaLnBrk="1" fontAlgn="auto" latinLnBrk="0" hangingPunct="1">
              <a:lnSpc>
                <a:spcPct val="100000"/>
              </a:lnSpc>
              <a:spcBef>
                <a:spcPts val="750"/>
              </a:spcBef>
              <a:spcAft>
                <a:spcPts val="0"/>
              </a:spcAft>
              <a:buClrTx/>
              <a:buSzTx/>
              <a:buFont typeface="Arial" panose="020B0604020202020204" pitchFamily="34" charset="0"/>
              <a:buChar char="•"/>
              <a:tabLst/>
              <a:defRPr/>
            </a:pPr>
            <a:endPar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endParaRPr>
          </a:p>
          <a:p>
            <a:pPr marL="171450" marR="0" lvl="0" indent="-171450" algn="l" defTabSz="685800" rtl="0" eaLnBrk="1" fontAlgn="auto" latinLnBrk="0" hangingPunct="1">
              <a:lnSpc>
                <a:spcPct val="100000"/>
              </a:lnSpc>
              <a:spcBef>
                <a:spcPts val="750"/>
              </a:spcBef>
              <a:spcAft>
                <a:spcPts val="0"/>
              </a:spcAft>
              <a:buClrTx/>
              <a:buSzTx/>
              <a:buFont typeface="Arial" panose="020B0604020202020204" pitchFamily="34" charset="0"/>
              <a:buChar char="•"/>
              <a:tabLst/>
              <a:defRPr/>
            </a:pPr>
            <a:r>
              <a:rPr kumimoji="0" lang="zh-CN"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在囚徒困境中，</a:t>
            </a:r>
            <a:r>
              <a:rPr kumimoji="0" lang="zh-CN" altLang="en-US" sz="1600" b="0" i="0" u="none" strike="noStrike" kern="1200" cap="none" spc="0" normalizeH="0" baseline="0" noProof="0" dirty="0">
                <a:ln>
                  <a:noFill/>
                </a:ln>
                <a:solidFill>
                  <a:srgbClr val="5B9BD5"/>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最优解</a:t>
            </a:r>
            <a:r>
              <a:rPr kumimoji="0" lang="zh-CN"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为两人同时沉默，但是两人实际倾向于选择同时认罪（</a:t>
            </a:r>
            <a:r>
              <a:rPr kumimoji="0" lang="zh-CN" altLang="en-US" sz="1600" b="0" i="0" u="none" strike="noStrike" kern="1200" cap="none" spc="0" normalizeH="0" baseline="0" noProof="0" dirty="0">
                <a:ln>
                  <a:noFill/>
                </a:ln>
                <a:solidFill>
                  <a:srgbClr val="5B9BD5"/>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均衡解</a:t>
            </a:r>
            <a:r>
              <a:rPr kumimoji="0" lang="zh-CN"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a:t>
            </a:r>
            <a:endPar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endParaRPr>
          </a:p>
          <a:p>
            <a:pPr marL="0" marR="0" lvl="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a:pPr>
            <a:endParaRPr kumimoji="0" lang="zh-CN"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12" name="内容占位符 4">
            <a:extLst>
              <a:ext uri="{FF2B5EF4-FFF2-40B4-BE49-F238E27FC236}">
                <a16:creationId xmlns:a16="http://schemas.microsoft.com/office/drawing/2014/main" id="{088A6895-E7CF-42AD-B225-A3AB2B1837E6}"/>
              </a:ext>
            </a:extLst>
          </p:cNvPr>
          <p:cNvSpPr txBox="1">
            <a:spLocks/>
          </p:cNvSpPr>
          <p:nvPr/>
        </p:nvSpPr>
        <p:spPr>
          <a:xfrm>
            <a:off x="1061803" y="1514200"/>
            <a:ext cx="4455803" cy="5532677"/>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171450" marR="0" lvl="0" indent="-171450" algn="just" defTabSz="685800" rtl="0" eaLnBrk="1" fontAlgn="auto" latinLnBrk="0" hangingPunct="1">
              <a:lnSpc>
                <a:spcPct val="100000"/>
              </a:lnSpc>
              <a:spcBef>
                <a:spcPts val="750"/>
              </a:spcBef>
              <a:spcAft>
                <a:spcPts val="0"/>
              </a:spcAft>
              <a:buClrTx/>
              <a:buSzTx/>
              <a:buFont typeface="Arial" panose="020B0604020202020204" pitchFamily="34" charset="0"/>
              <a:buChar char="•"/>
              <a:tabLst/>
              <a:defRPr/>
            </a:pPr>
            <a:r>
              <a:rPr kumimoji="0" lang="en-US" altLang="zh-CN" sz="1600" b="1"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1950</a:t>
            </a:r>
            <a:r>
              <a:rPr kumimoji="0" lang="zh-CN" altLang="en-US" sz="1600" b="1"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年，兰德公司的梅里尔</a:t>
            </a:r>
            <a:r>
              <a:rPr kumimoji="0" lang="en-US" altLang="zh-CN" sz="1600" b="1"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a:t>
            </a:r>
            <a:r>
              <a:rPr kumimoji="0" lang="zh-CN" altLang="en-US" sz="1600" b="1"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弗勒德和梅尔文</a:t>
            </a:r>
            <a:r>
              <a:rPr kumimoji="0" lang="en-US" altLang="zh-CN" sz="1600" b="1"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a:t>
            </a:r>
            <a:r>
              <a:rPr kumimoji="0" lang="zh-CN" altLang="en-US" sz="1600" b="1"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德雷希尔拟定了相关困境理论，后来美国普林斯顿大学数学家阿尔伯特</a:t>
            </a:r>
            <a:r>
              <a:rPr kumimoji="0" lang="en-US" altLang="zh-CN" sz="1600" b="1"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a:t>
            </a:r>
            <a:r>
              <a:rPr kumimoji="0" lang="zh-CN" altLang="en-US" sz="1600" b="1"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塔克以“囚徒方式”阐述：</a:t>
            </a:r>
            <a:r>
              <a:rPr kumimoji="0" lang="en-US" altLang="zh-CN" sz="1600" b="1"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 </a:t>
            </a:r>
          </a:p>
          <a:p>
            <a:pPr marL="514350" marR="0" lvl="1" indent="-171450" algn="l" defTabSz="685800" rtl="0" eaLnBrk="1" fontAlgn="auto" latinLnBrk="0" hangingPunct="1">
              <a:lnSpc>
                <a:spcPct val="100000"/>
              </a:lnSpc>
              <a:spcBef>
                <a:spcPts val="375"/>
              </a:spcBef>
              <a:spcAft>
                <a:spcPts val="0"/>
              </a:spcAft>
              <a:buClrTx/>
              <a:buSzTx/>
              <a:buFont typeface="Arial" panose="020B0604020202020204" pitchFamily="34" charset="0"/>
              <a:buChar char="•"/>
              <a:tabLst/>
              <a:defRPr/>
            </a:pPr>
            <a:r>
              <a:rPr kumimoji="0" lang="zh-CN" altLang="en-US" sz="1300" b="1"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警方逮捕了共同犯罪的甲、乙两人，由于警方没有掌握充分的证据，所以将两人分开审讯：</a:t>
            </a:r>
            <a:endParaRPr kumimoji="0" lang="en-US" altLang="zh-CN" sz="1300" b="1"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endParaRPr>
          </a:p>
          <a:p>
            <a:pPr marL="514350" marR="0" lvl="1" indent="-171450" algn="l" defTabSz="685800" rtl="0" eaLnBrk="1" fontAlgn="auto" latinLnBrk="0" hangingPunct="1">
              <a:lnSpc>
                <a:spcPct val="100000"/>
              </a:lnSpc>
              <a:spcBef>
                <a:spcPts val="375"/>
              </a:spcBef>
              <a:spcAft>
                <a:spcPts val="0"/>
              </a:spcAft>
              <a:buClrTx/>
              <a:buSzTx/>
              <a:buFont typeface="Arial" panose="020B0604020202020204" pitchFamily="34" charset="0"/>
              <a:buChar char="•"/>
              <a:tabLst/>
              <a:defRPr/>
            </a:pPr>
            <a:r>
              <a:rPr kumimoji="0" lang="zh-CN" altLang="en-US" sz="1300" b="1"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若一人认罪并指证对方，而另一方保持沉默，则此人会被当即释放，沉默者会被判监禁</a:t>
            </a:r>
            <a:r>
              <a:rPr kumimoji="0" lang="en-US" altLang="zh-CN" sz="1300" b="1"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10</a:t>
            </a:r>
            <a:r>
              <a:rPr kumimoji="0" lang="zh-CN" altLang="en-US" sz="1300" b="1"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年</a:t>
            </a:r>
            <a:endParaRPr kumimoji="0" lang="en-US" altLang="zh-CN" sz="1300" b="1"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endParaRPr>
          </a:p>
          <a:p>
            <a:pPr marL="514350" marR="0" lvl="1" indent="-171450" algn="l" defTabSz="685800" rtl="0" eaLnBrk="1" fontAlgn="auto" latinLnBrk="0" hangingPunct="1">
              <a:lnSpc>
                <a:spcPct val="100000"/>
              </a:lnSpc>
              <a:spcBef>
                <a:spcPts val="375"/>
              </a:spcBef>
              <a:spcAft>
                <a:spcPts val="0"/>
              </a:spcAft>
              <a:buClrTx/>
              <a:buSzTx/>
              <a:buFont typeface="Arial" panose="020B0604020202020204" pitchFamily="34" charset="0"/>
              <a:buChar char="•"/>
              <a:tabLst/>
              <a:defRPr/>
            </a:pPr>
            <a:r>
              <a:rPr kumimoji="0" lang="zh-CN" altLang="en-US" sz="1300" b="1"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若两人都保持沉默，则根据已有的犯罪事实（无充分证据）两人各判半年</a:t>
            </a:r>
            <a:endParaRPr kumimoji="0" lang="en-US" altLang="zh-CN" sz="1300" b="1"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endParaRPr>
          </a:p>
          <a:p>
            <a:pPr marL="514350" marR="0" lvl="1" indent="-171450" algn="l" defTabSz="685800" rtl="0" eaLnBrk="1" fontAlgn="auto" latinLnBrk="0" hangingPunct="1">
              <a:lnSpc>
                <a:spcPct val="100000"/>
              </a:lnSpc>
              <a:spcBef>
                <a:spcPts val="375"/>
              </a:spcBef>
              <a:spcAft>
                <a:spcPts val="0"/>
              </a:spcAft>
              <a:buClrTx/>
              <a:buSzTx/>
              <a:buFont typeface="Arial" panose="020B0604020202020204" pitchFamily="34" charset="0"/>
              <a:buChar char="•"/>
              <a:tabLst/>
              <a:defRPr/>
            </a:pPr>
            <a:r>
              <a:rPr kumimoji="0" lang="zh-CN" altLang="en-US" sz="1300" b="1"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若两人都认罪并相互指证，则两人各判</a:t>
            </a:r>
            <a:r>
              <a:rPr kumimoji="0" lang="en-US" altLang="zh-CN" sz="1300" b="1"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5</a:t>
            </a:r>
            <a:r>
              <a:rPr kumimoji="0" lang="zh-CN" altLang="en-US" sz="1300" b="1"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年</a:t>
            </a:r>
            <a:endParaRPr kumimoji="0" lang="en-US" altLang="zh-CN" sz="1300" b="1"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endParaRPr>
          </a:p>
          <a:p>
            <a:pPr marL="171450" marR="0" lvl="0" indent="-171450" algn="l" defTabSz="685800" rtl="0" eaLnBrk="1" fontAlgn="auto" latinLnBrk="0" hangingPunct="1">
              <a:lnSpc>
                <a:spcPct val="100000"/>
              </a:lnSpc>
              <a:spcBef>
                <a:spcPts val="750"/>
              </a:spcBef>
              <a:spcAft>
                <a:spcPts val="0"/>
              </a:spcAft>
              <a:buClrTx/>
              <a:buSzTx/>
              <a:buFont typeface="Arial" panose="020B0604020202020204" pitchFamily="34" charset="0"/>
              <a:buChar char="•"/>
              <a:tabLst/>
              <a:defRPr/>
            </a:pPr>
            <a:endParaRPr kumimoji="0" lang="en-US" altLang="zh-CN" sz="1600" b="1"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endParaRPr>
          </a:p>
          <a:p>
            <a:pPr marL="514350" marR="0" lvl="1" indent="-171450" algn="l" defTabSz="685800" rtl="0" eaLnBrk="1" fontAlgn="auto" latinLnBrk="0" hangingPunct="1">
              <a:lnSpc>
                <a:spcPct val="100000"/>
              </a:lnSpc>
              <a:spcBef>
                <a:spcPts val="375"/>
              </a:spcBef>
              <a:spcAft>
                <a:spcPts val="0"/>
              </a:spcAft>
              <a:buClrTx/>
              <a:buSzTx/>
              <a:buFont typeface="Arial" panose="020B0604020202020204" pitchFamily="34" charset="0"/>
              <a:buChar char="•"/>
              <a:tabLst/>
              <a:defRPr/>
            </a:pPr>
            <a:endParaRPr kumimoji="0" lang="en-US" altLang="zh-CN" sz="1300" b="1"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endParaRPr>
          </a:p>
        </p:txBody>
      </p:sp>
      <p:graphicFrame>
        <p:nvGraphicFramePr>
          <p:cNvPr id="13" name="表格 12">
            <a:extLst>
              <a:ext uri="{FF2B5EF4-FFF2-40B4-BE49-F238E27FC236}">
                <a16:creationId xmlns:a16="http://schemas.microsoft.com/office/drawing/2014/main" id="{9E1DD257-71E2-4D37-B121-1C12F3FFA46C}"/>
              </a:ext>
            </a:extLst>
          </p:cNvPr>
          <p:cNvGraphicFramePr>
            <a:graphicFrameLocks noGrp="1"/>
          </p:cNvGraphicFramePr>
          <p:nvPr>
            <p:extLst/>
          </p:nvPr>
        </p:nvGraphicFramePr>
        <p:xfrm>
          <a:off x="1226557" y="4280538"/>
          <a:ext cx="4650796" cy="1953280"/>
        </p:xfrm>
        <a:graphic>
          <a:graphicData uri="http://schemas.openxmlformats.org/drawingml/2006/table">
            <a:tbl>
              <a:tblPr firstRow="1" bandRow="1">
                <a:tableStyleId>{5940675A-B579-460E-94D1-54222C63F5DA}</a:tableStyleId>
              </a:tblPr>
              <a:tblGrid>
                <a:gridCol w="1481069">
                  <a:extLst>
                    <a:ext uri="{9D8B030D-6E8A-4147-A177-3AD203B41FA5}">
                      <a16:colId xmlns:a16="http://schemas.microsoft.com/office/drawing/2014/main" val="1101629448"/>
                    </a:ext>
                  </a:extLst>
                </a:gridCol>
                <a:gridCol w="1596980">
                  <a:extLst>
                    <a:ext uri="{9D8B030D-6E8A-4147-A177-3AD203B41FA5}">
                      <a16:colId xmlns:a16="http://schemas.microsoft.com/office/drawing/2014/main" val="3005556984"/>
                    </a:ext>
                  </a:extLst>
                </a:gridCol>
                <a:gridCol w="1572747">
                  <a:extLst>
                    <a:ext uri="{9D8B030D-6E8A-4147-A177-3AD203B41FA5}">
                      <a16:colId xmlns:a16="http://schemas.microsoft.com/office/drawing/2014/main" val="513799757"/>
                    </a:ext>
                  </a:extLst>
                </a:gridCol>
              </a:tblGrid>
              <a:tr h="652800">
                <a:tc>
                  <a:txBody>
                    <a:bodyPr/>
                    <a:lstStyle/>
                    <a:p>
                      <a:pPr algn="ctr"/>
                      <a:endParaRPr lang="zh-CN" altLang="en-US" sz="1700" b="1" dirty="0">
                        <a:latin typeface="华文楷体" panose="02010600040101010101" pitchFamily="2" charset="-122"/>
                        <a:ea typeface="华文楷体" panose="02010600040101010101" pitchFamily="2" charset="-122"/>
                        <a:cs typeface="Times New Roman" panose="02020603050405020304" pitchFamily="18" charset="0"/>
                      </a:endParaRPr>
                    </a:p>
                  </a:txBody>
                  <a:tcPr marT="60960" marB="60960" anchor="ctr"/>
                </a:tc>
                <a:tc>
                  <a:txBody>
                    <a:bodyPr/>
                    <a:lstStyle/>
                    <a:p>
                      <a:pPr algn="ctr"/>
                      <a:r>
                        <a:rPr lang="zh-CN" altLang="en-US" sz="1700" b="1" dirty="0">
                          <a:latin typeface="华文楷体" panose="02010600040101010101" pitchFamily="2" charset="-122"/>
                          <a:ea typeface="华文楷体" panose="02010600040101010101" pitchFamily="2" charset="-122"/>
                          <a:cs typeface="Times New Roman" panose="02020603050405020304" pitchFamily="18" charset="0"/>
                        </a:rPr>
                        <a:t>乙沉默（合作）</a:t>
                      </a:r>
                    </a:p>
                  </a:txBody>
                  <a:tcPr marT="60960" marB="60960" anchor="ctr"/>
                </a:tc>
                <a:tc>
                  <a:txBody>
                    <a:bodyPr/>
                    <a:lstStyle/>
                    <a:p>
                      <a:pPr algn="ctr"/>
                      <a:r>
                        <a:rPr lang="zh-CN" altLang="en-US" sz="1700" b="1" dirty="0">
                          <a:latin typeface="华文楷体" panose="02010600040101010101" pitchFamily="2" charset="-122"/>
                          <a:ea typeface="华文楷体" panose="02010600040101010101" pitchFamily="2" charset="-122"/>
                          <a:cs typeface="Times New Roman" panose="02020603050405020304" pitchFamily="18" charset="0"/>
                        </a:rPr>
                        <a:t>乙认罪（背叛）</a:t>
                      </a:r>
                    </a:p>
                  </a:txBody>
                  <a:tcPr marT="60960" marB="60960" anchor="ctr"/>
                </a:tc>
                <a:extLst>
                  <a:ext uri="{0D108BD9-81ED-4DB2-BD59-A6C34878D82A}">
                    <a16:rowId xmlns:a16="http://schemas.microsoft.com/office/drawing/2014/main" val="3358440443"/>
                  </a:ext>
                </a:extLst>
              </a:tr>
              <a:tr h="650240">
                <a:tc>
                  <a:txBody>
                    <a:bodyPr/>
                    <a:lstStyle/>
                    <a:p>
                      <a:pPr algn="ctr"/>
                      <a:r>
                        <a:rPr lang="zh-CN" altLang="en-US" sz="1700" b="1" dirty="0">
                          <a:latin typeface="华文楷体" panose="02010600040101010101" pitchFamily="2" charset="-122"/>
                          <a:ea typeface="华文楷体" panose="02010600040101010101" pitchFamily="2" charset="-122"/>
                          <a:cs typeface="Times New Roman" panose="02020603050405020304" pitchFamily="18" charset="0"/>
                        </a:rPr>
                        <a:t>甲沉默（合作）</a:t>
                      </a:r>
                    </a:p>
                  </a:txBody>
                  <a:tcPr marT="60960" marB="60960" anchor="ctr"/>
                </a:tc>
                <a:tc>
                  <a:txBody>
                    <a:bodyPr/>
                    <a:lstStyle/>
                    <a:p>
                      <a:pPr algn="ctr"/>
                      <a:r>
                        <a:rPr lang="zh-CN" altLang="en-US" sz="1700" b="1" dirty="0">
                          <a:latin typeface="华文楷体" panose="02010600040101010101" pitchFamily="2" charset="-122"/>
                          <a:ea typeface="华文楷体" panose="02010600040101010101" pitchFamily="2" charset="-122"/>
                          <a:cs typeface="Times New Roman" panose="02020603050405020304" pitchFamily="18" charset="0"/>
                        </a:rPr>
                        <a:t>二人各</a:t>
                      </a:r>
                      <a:endParaRPr lang="en-US" altLang="zh-CN" sz="1700" b="1" dirty="0">
                        <a:latin typeface="华文楷体" panose="02010600040101010101" pitchFamily="2" charset="-122"/>
                        <a:ea typeface="华文楷体" panose="02010600040101010101" pitchFamily="2" charset="-122"/>
                        <a:cs typeface="Times New Roman" panose="02020603050405020304" pitchFamily="18" charset="0"/>
                      </a:endParaRPr>
                    </a:p>
                    <a:p>
                      <a:pPr algn="ctr"/>
                      <a:r>
                        <a:rPr lang="zh-CN" altLang="en-US" sz="1700" b="1" dirty="0">
                          <a:latin typeface="华文楷体" panose="02010600040101010101" pitchFamily="2" charset="-122"/>
                          <a:ea typeface="华文楷体" panose="02010600040101010101" pitchFamily="2" charset="-122"/>
                          <a:cs typeface="Times New Roman" panose="02020603050405020304" pitchFamily="18" charset="0"/>
                        </a:rPr>
                        <a:t>服刑半年</a:t>
                      </a:r>
                    </a:p>
                  </a:txBody>
                  <a:tcPr marT="60960" marB="60960" anchor="ctr"/>
                </a:tc>
                <a:tc>
                  <a:txBody>
                    <a:bodyPr/>
                    <a:lstStyle/>
                    <a:p>
                      <a:pPr algn="ctr"/>
                      <a:r>
                        <a:rPr lang="zh-CN" altLang="en-US" sz="1700" b="1" dirty="0">
                          <a:latin typeface="华文楷体" panose="02010600040101010101" pitchFamily="2" charset="-122"/>
                          <a:ea typeface="华文楷体" panose="02010600040101010101" pitchFamily="2" charset="-122"/>
                          <a:cs typeface="Times New Roman" panose="02020603050405020304" pitchFamily="18" charset="0"/>
                        </a:rPr>
                        <a:t>乙被释放，</a:t>
                      </a:r>
                      <a:endParaRPr lang="en-US" altLang="zh-CN" sz="1700" b="1" dirty="0">
                        <a:latin typeface="华文楷体" panose="02010600040101010101" pitchFamily="2" charset="-122"/>
                        <a:ea typeface="华文楷体" panose="02010600040101010101" pitchFamily="2" charset="-122"/>
                        <a:cs typeface="Times New Roman" panose="02020603050405020304" pitchFamily="18" charset="0"/>
                      </a:endParaRPr>
                    </a:p>
                    <a:p>
                      <a:pPr algn="ctr"/>
                      <a:r>
                        <a:rPr lang="zh-CN" altLang="en-US" sz="1700" b="1" dirty="0">
                          <a:latin typeface="华文楷体" panose="02010600040101010101" pitchFamily="2" charset="-122"/>
                          <a:ea typeface="华文楷体" panose="02010600040101010101" pitchFamily="2" charset="-122"/>
                          <a:cs typeface="Times New Roman" panose="02020603050405020304" pitchFamily="18" charset="0"/>
                        </a:rPr>
                        <a:t>甲服刑</a:t>
                      </a:r>
                      <a:r>
                        <a:rPr lang="en-US" altLang="zh-CN" sz="1700" b="1" dirty="0">
                          <a:latin typeface="华文楷体" panose="02010600040101010101" pitchFamily="2" charset="-122"/>
                          <a:ea typeface="华文楷体" panose="02010600040101010101" pitchFamily="2" charset="-122"/>
                          <a:cs typeface="Times New Roman" panose="02020603050405020304" pitchFamily="18" charset="0"/>
                        </a:rPr>
                        <a:t>10</a:t>
                      </a:r>
                      <a:r>
                        <a:rPr lang="zh-CN" altLang="en-US" sz="1700" b="1" dirty="0">
                          <a:latin typeface="华文楷体" panose="02010600040101010101" pitchFamily="2" charset="-122"/>
                          <a:ea typeface="华文楷体" panose="02010600040101010101" pitchFamily="2" charset="-122"/>
                          <a:cs typeface="Times New Roman" panose="02020603050405020304" pitchFamily="18" charset="0"/>
                        </a:rPr>
                        <a:t>年</a:t>
                      </a:r>
                    </a:p>
                  </a:txBody>
                  <a:tcPr marT="60960" marB="60960" anchor="ctr"/>
                </a:tc>
                <a:extLst>
                  <a:ext uri="{0D108BD9-81ED-4DB2-BD59-A6C34878D82A}">
                    <a16:rowId xmlns:a16="http://schemas.microsoft.com/office/drawing/2014/main" val="196029410"/>
                  </a:ext>
                </a:extLst>
              </a:tr>
              <a:tr h="650240">
                <a:tc>
                  <a:txBody>
                    <a:bodyPr/>
                    <a:lstStyle/>
                    <a:p>
                      <a:pPr algn="ctr"/>
                      <a:r>
                        <a:rPr lang="zh-CN" altLang="en-US" sz="1700" b="1" dirty="0">
                          <a:latin typeface="华文楷体" panose="02010600040101010101" pitchFamily="2" charset="-122"/>
                          <a:ea typeface="华文楷体" panose="02010600040101010101" pitchFamily="2" charset="-122"/>
                          <a:cs typeface="Times New Roman" panose="02020603050405020304" pitchFamily="18" charset="0"/>
                        </a:rPr>
                        <a:t>甲认罪（背叛）</a:t>
                      </a:r>
                    </a:p>
                  </a:txBody>
                  <a:tcPr marT="60960" marB="60960" anchor="ctr"/>
                </a:tc>
                <a:tc>
                  <a:txBody>
                    <a:bodyPr/>
                    <a:lstStyle/>
                    <a:p>
                      <a:pPr algn="ctr"/>
                      <a:r>
                        <a:rPr lang="zh-CN" altLang="en-US" sz="1700" b="1" dirty="0">
                          <a:latin typeface="华文楷体" panose="02010600040101010101" pitchFamily="2" charset="-122"/>
                          <a:ea typeface="华文楷体" panose="02010600040101010101" pitchFamily="2" charset="-122"/>
                          <a:cs typeface="Times New Roman" panose="02020603050405020304" pitchFamily="18" charset="0"/>
                        </a:rPr>
                        <a:t>甲被释放，</a:t>
                      </a:r>
                      <a:endParaRPr lang="en-US" altLang="zh-CN" sz="1700" b="1" dirty="0">
                        <a:latin typeface="华文楷体" panose="02010600040101010101" pitchFamily="2" charset="-122"/>
                        <a:ea typeface="华文楷体" panose="02010600040101010101" pitchFamily="2" charset="-122"/>
                        <a:cs typeface="Times New Roman" panose="02020603050405020304" pitchFamily="18" charset="0"/>
                      </a:endParaRPr>
                    </a:p>
                    <a:p>
                      <a:pPr algn="ctr"/>
                      <a:r>
                        <a:rPr lang="zh-CN" altLang="en-US" sz="1700" b="1" dirty="0">
                          <a:latin typeface="华文楷体" panose="02010600040101010101" pitchFamily="2" charset="-122"/>
                          <a:ea typeface="华文楷体" panose="02010600040101010101" pitchFamily="2" charset="-122"/>
                          <a:cs typeface="Times New Roman" panose="02020603050405020304" pitchFamily="18" charset="0"/>
                        </a:rPr>
                        <a:t>乙服刑</a:t>
                      </a:r>
                      <a:r>
                        <a:rPr lang="en-US" altLang="zh-CN" sz="1700" b="1" dirty="0">
                          <a:latin typeface="华文楷体" panose="02010600040101010101" pitchFamily="2" charset="-122"/>
                          <a:ea typeface="华文楷体" panose="02010600040101010101" pitchFamily="2" charset="-122"/>
                          <a:cs typeface="Times New Roman" panose="02020603050405020304" pitchFamily="18" charset="0"/>
                        </a:rPr>
                        <a:t>10</a:t>
                      </a:r>
                      <a:r>
                        <a:rPr lang="zh-CN" altLang="en-US" sz="1700" b="1" dirty="0">
                          <a:latin typeface="华文楷体" panose="02010600040101010101" pitchFamily="2" charset="-122"/>
                          <a:ea typeface="华文楷体" panose="02010600040101010101" pitchFamily="2" charset="-122"/>
                          <a:cs typeface="Times New Roman" panose="02020603050405020304" pitchFamily="18" charset="0"/>
                        </a:rPr>
                        <a:t>年</a:t>
                      </a:r>
                    </a:p>
                  </a:txBody>
                  <a:tcPr marT="60960" marB="60960" anchor="ctr"/>
                </a:tc>
                <a:tc>
                  <a:txBody>
                    <a:bodyPr/>
                    <a:lstStyle/>
                    <a:p>
                      <a:pPr algn="ctr"/>
                      <a:r>
                        <a:rPr lang="zh-CN" altLang="en-US" sz="1700" b="1" dirty="0">
                          <a:latin typeface="华文楷体" panose="02010600040101010101" pitchFamily="2" charset="-122"/>
                          <a:ea typeface="华文楷体" panose="02010600040101010101" pitchFamily="2" charset="-122"/>
                          <a:cs typeface="Times New Roman" panose="02020603050405020304" pitchFamily="18" charset="0"/>
                        </a:rPr>
                        <a:t>二人各</a:t>
                      </a:r>
                      <a:endParaRPr lang="en-US" altLang="zh-CN" sz="1700" b="1" dirty="0">
                        <a:latin typeface="华文楷体" panose="02010600040101010101" pitchFamily="2" charset="-122"/>
                        <a:ea typeface="华文楷体" panose="02010600040101010101" pitchFamily="2" charset="-122"/>
                        <a:cs typeface="Times New Roman" panose="02020603050405020304" pitchFamily="18" charset="0"/>
                      </a:endParaRPr>
                    </a:p>
                    <a:p>
                      <a:pPr algn="ctr"/>
                      <a:r>
                        <a:rPr lang="zh-CN" altLang="en-US" sz="1700" b="1" dirty="0">
                          <a:latin typeface="华文楷体" panose="02010600040101010101" pitchFamily="2" charset="-122"/>
                          <a:ea typeface="华文楷体" panose="02010600040101010101" pitchFamily="2" charset="-122"/>
                          <a:cs typeface="Times New Roman" panose="02020603050405020304" pitchFamily="18" charset="0"/>
                        </a:rPr>
                        <a:t>服刑</a:t>
                      </a:r>
                      <a:r>
                        <a:rPr lang="en-US" altLang="zh-CN" sz="1700" b="1" dirty="0">
                          <a:latin typeface="华文楷体" panose="02010600040101010101" pitchFamily="2" charset="-122"/>
                          <a:ea typeface="华文楷体" panose="02010600040101010101" pitchFamily="2" charset="-122"/>
                          <a:cs typeface="Times New Roman" panose="02020603050405020304" pitchFamily="18" charset="0"/>
                        </a:rPr>
                        <a:t>5</a:t>
                      </a:r>
                      <a:r>
                        <a:rPr lang="zh-CN" altLang="en-US" sz="1700" b="1" dirty="0">
                          <a:latin typeface="华文楷体" panose="02010600040101010101" pitchFamily="2" charset="-122"/>
                          <a:ea typeface="华文楷体" panose="02010600040101010101" pitchFamily="2" charset="-122"/>
                          <a:cs typeface="Times New Roman" panose="02020603050405020304" pitchFamily="18" charset="0"/>
                        </a:rPr>
                        <a:t>年</a:t>
                      </a:r>
                    </a:p>
                  </a:txBody>
                  <a:tcPr marT="60960" marB="60960" anchor="ctr"/>
                </a:tc>
                <a:extLst>
                  <a:ext uri="{0D108BD9-81ED-4DB2-BD59-A6C34878D82A}">
                    <a16:rowId xmlns:a16="http://schemas.microsoft.com/office/drawing/2014/main" val="2921546216"/>
                  </a:ext>
                </a:extLst>
              </a:tr>
            </a:tbl>
          </a:graphicData>
        </a:graphic>
      </p:graphicFrame>
    </p:spTree>
    <p:extLst>
      <p:ext uri="{BB962C8B-B14F-4D97-AF65-F5344CB8AC3E}">
        <p14:creationId xmlns:p14="http://schemas.microsoft.com/office/powerpoint/2010/main" val="32810486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69E6543B-E0CE-FC4E-8A11-028BF1CA7152}"/>
              </a:ext>
            </a:extLst>
          </p:cNvPr>
          <p:cNvSpPr/>
          <p:nvPr/>
        </p:nvSpPr>
        <p:spPr>
          <a:xfrm>
            <a:off x="829733" y="243512"/>
            <a:ext cx="10710334" cy="6370975"/>
          </a:xfrm>
          <a:prstGeom prst="rect">
            <a:avLst/>
          </a:prstGeom>
        </p:spPr>
        <p:txBody>
          <a:bodyPr wrap="square">
            <a:spAutoFit/>
          </a:bodyPr>
          <a:lstStyle/>
          <a:p>
            <a:pPr marL="342900" indent="-342900" algn="just">
              <a:buFont typeface=".苹方-简 常规体"/>
              <a:buChar char="・"/>
              <a:tabLst>
                <a:tab pos="457200" algn="l"/>
              </a:tabLst>
            </a:pPr>
            <a:r>
              <a:rPr lang="zh-CN" altLang="en-US" sz="2400" kern="100" dirty="0">
                <a:latin typeface="Times New Roman" panose="02020603050405020304" pitchFamily="18" charset="0"/>
                <a:ea typeface="华文楷体" panose="02010600040101010101" pitchFamily="2" charset="-122"/>
                <a:cs typeface="Times New Roman" panose="02020603050405020304" pitchFamily="18" charset="0"/>
              </a:rPr>
              <a:t>考试时间：</a:t>
            </a:r>
            <a:r>
              <a:rPr lang="en-US" altLang="zh-CN" sz="2400" kern="100" dirty="0">
                <a:latin typeface="Times New Roman" panose="02020603050405020304" pitchFamily="18" charset="0"/>
                <a:ea typeface="华文楷体" panose="02010600040101010101" pitchFamily="2" charset="-122"/>
                <a:cs typeface="Times New Roman" panose="02020603050405020304" pitchFamily="18" charset="0"/>
              </a:rPr>
              <a:t>2024</a:t>
            </a:r>
            <a:r>
              <a:rPr lang="zh-CN" altLang="en-US" sz="2400" kern="100" dirty="0">
                <a:latin typeface="Times New Roman" panose="02020603050405020304" pitchFamily="18" charset="0"/>
                <a:ea typeface="华文楷体" panose="02010600040101010101" pitchFamily="2" charset="-122"/>
                <a:cs typeface="Times New Roman" panose="02020603050405020304" pitchFamily="18" charset="0"/>
              </a:rPr>
              <a:t>年</a:t>
            </a:r>
            <a:r>
              <a:rPr lang="en-US" altLang="zh-CN" sz="2400" kern="100" dirty="0">
                <a:latin typeface="Times New Roman" panose="02020603050405020304" pitchFamily="18" charset="0"/>
                <a:ea typeface="华文楷体" panose="02010600040101010101" pitchFamily="2" charset="-122"/>
                <a:cs typeface="Times New Roman" panose="02020603050405020304" pitchFamily="18" charset="0"/>
              </a:rPr>
              <a:t>6</a:t>
            </a:r>
            <a:r>
              <a:rPr lang="zh-CN" altLang="en-US" sz="2400" kern="100" dirty="0">
                <a:latin typeface="Times New Roman" panose="02020603050405020304" pitchFamily="18" charset="0"/>
                <a:ea typeface="华文楷体" panose="02010600040101010101" pitchFamily="2" charset="-122"/>
                <a:cs typeface="Times New Roman" panose="02020603050405020304" pitchFamily="18" charset="0"/>
              </a:rPr>
              <a:t>月</a:t>
            </a:r>
            <a:r>
              <a:rPr lang="en-US" altLang="zh-CN" sz="2400" kern="100" dirty="0">
                <a:latin typeface="Times New Roman" panose="02020603050405020304" pitchFamily="18" charset="0"/>
                <a:ea typeface="华文楷体" panose="02010600040101010101" pitchFamily="2" charset="-122"/>
                <a:cs typeface="Times New Roman" panose="02020603050405020304" pitchFamily="18" charset="0"/>
              </a:rPr>
              <a:t>23</a:t>
            </a:r>
            <a:r>
              <a:rPr lang="zh-CN" altLang="en-US" sz="2400" kern="100" dirty="0">
                <a:latin typeface="Times New Roman" panose="02020603050405020304" pitchFamily="18" charset="0"/>
                <a:ea typeface="华文楷体" panose="02010600040101010101" pitchFamily="2" charset="-122"/>
                <a:cs typeface="Times New Roman" panose="02020603050405020304" pitchFamily="18" charset="0"/>
              </a:rPr>
              <a:t>日（周日）上午 </a:t>
            </a:r>
            <a:r>
              <a:rPr lang="en-US" altLang="zh-CN" sz="2400" kern="100" dirty="0">
                <a:latin typeface="Times New Roman" panose="02020603050405020304" pitchFamily="18" charset="0"/>
                <a:ea typeface="华文楷体" panose="02010600040101010101" pitchFamily="2" charset="-122"/>
                <a:cs typeface="Times New Roman" panose="02020603050405020304" pitchFamily="18" charset="0"/>
              </a:rPr>
              <a:t>10:30-12:30</a:t>
            </a:r>
          </a:p>
          <a:p>
            <a:pPr marL="342900" indent="-342900" algn="just">
              <a:buFont typeface=".苹方-简 常规体"/>
              <a:buChar char="・"/>
              <a:tabLst>
                <a:tab pos="457200" algn="l"/>
              </a:tabLst>
            </a:pPr>
            <a:r>
              <a:rPr lang="zh-CN" altLang="en-US" sz="2400" kern="100" dirty="0">
                <a:latin typeface="Times New Roman" panose="02020603050405020304" pitchFamily="18" charset="0"/>
                <a:ea typeface="华文楷体" panose="02010600040101010101" pitchFamily="2" charset="-122"/>
                <a:cs typeface="Times New Roman" panose="02020603050405020304" pitchFamily="18" charset="0"/>
              </a:rPr>
              <a:t>考试地点：</a:t>
            </a:r>
            <a:r>
              <a:rPr lang="zh-CN" altLang="en-US" sz="2400" kern="100" dirty="0">
                <a:solidFill>
                  <a:srgbClr val="C00000"/>
                </a:solidFill>
                <a:latin typeface="Times New Roman" panose="02020603050405020304" pitchFamily="18" charset="0"/>
                <a:ea typeface="华文楷体" panose="02010600040101010101" pitchFamily="2" charset="-122"/>
                <a:cs typeface="Times New Roman" panose="02020603050405020304" pitchFamily="18" charset="0"/>
              </a:rPr>
              <a:t>玉泉校区</a:t>
            </a:r>
            <a:r>
              <a:rPr lang="zh-CN" altLang="en-US" sz="2400" kern="100" dirty="0">
                <a:latin typeface="Times New Roman" panose="02020603050405020304" pitchFamily="18" charset="0"/>
                <a:ea typeface="华文楷体" panose="02010600040101010101" pitchFamily="2" charset="-122"/>
                <a:cs typeface="Times New Roman" panose="02020603050405020304" pitchFamily="18" charset="0"/>
              </a:rPr>
              <a:t>教</a:t>
            </a:r>
            <a:r>
              <a:rPr lang="en-US" altLang="zh-CN" sz="2400" kern="100" dirty="0">
                <a:latin typeface="Times New Roman" panose="02020603050405020304" pitchFamily="18" charset="0"/>
                <a:ea typeface="华文楷体" panose="02010600040101010101" pitchFamily="2" charset="-122"/>
                <a:cs typeface="Times New Roman" panose="02020603050405020304" pitchFamily="18" charset="0"/>
              </a:rPr>
              <a:t>7-302</a:t>
            </a:r>
            <a:r>
              <a:rPr lang="zh-CN" altLang="en-US" sz="2400" kern="100" dirty="0">
                <a:latin typeface="Times New Roman" panose="02020603050405020304" pitchFamily="18" charset="0"/>
                <a:ea typeface="华文楷体" panose="02010600040101010101" pitchFamily="2" charset="-122"/>
                <a:cs typeface="Times New Roman" panose="02020603050405020304" pitchFamily="18" charset="0"/>
              </a:rPr>
              <a:t>教室</a:t>
            </a:r>
            <a:endParaRPr lang="en-US" altLang="zh-CN" sz="2400" kern="100" dirty="0">
              <a:latin typeface="Times New Roman" panose="02020603050405020304" pitchFamily="18" charset="0"/>
              <a:ea typeface="华文楷体" panose="02010600040101010101" pitchFamily="2" charset="-122"/>
              <a:cs typeface="Times New Roman" panose="02020603050405020304" pitchFamily="18" charset="0"/>
            </a:endParaRPr>
          </a:p>
          <a:p>
            <a:pPr marL="342900" indent="-342900" algn="just">
              <a:buFont typeface=".苹方-简 常规体"/>
              <a:buChar char="・"/>
              <a:tabLst>
                <a:tab pos="457200" algn="l"/>
              </a:tabLst>
            </a:pPr>
            <a:endParaRPr lang="en-US" altLang="zh-CN" sz="2400" kern="100" dirty="0">
              <a:latin typeface="Times New Roman" panose="02020603050405020304" pitchFamily="18" charset="0"/>
              <a:ea typeface="华文楷体" panose="02010600040101010101" pitchFamily="2" charset="-122"/>
              <a:cs typeface="Times New Roman" panose="02020603050405020304" pitchFamily="18" charset="0"/>
            </a:endParaRPr>
          </a:p>
          <a:p>
            <a:pPr marL="342900" indent="-342900" algn="just">
              <a:buFont typeface=".苹方-简 常规体"/>
              <a:buChar char="・"/>
              <a:tabLst>
                <a:tab pos="457200" algn="l"/>
              </a:tabLst>
            </a:pPr>
            <a:r>
              <a:rPr lang="zh-CN" altLang="zh-CN" sz="2400" kern="100" dirty="0">
                <a:latin typeface="Times New Roman" panose="02020603050405020304" pitchFamily="18" charset="0"/>
                <a:ea typeface="华文楷体" panose="02010600040101010101" pitchFamily="2" charset="-122"/>
                <a:cs typeface="Times New Roman" panose="02020603050405020304" pitchFamily="18" charset="0"/>
              </a:rPr>
              <a:t>考试分数构成：</a:t>
            </a:r>
            <a:endParaRPr lang="en-US" altLang="zh-CN" sz="2400" kern="100" dirty="0">
              <a:latin typeface="Times New Roman" panose="02020603050405020304" pitchFamily="18" charset="0"/>
              <a:ea typeface="华文楷体" panose="02010600040101010101" pitchFamily="2" charset="-122"/>
              <a:cs typeface="Times New Roman" panose="02020603050405020304" pitchFamily="18" charset="0"/>
            </a:endParaRPr>
          </a:p>
          <a:p>
            <a:pPr marL="800100" lvl="1" indent="-342900" algn="just">
              <a:buFont typeface=".苹方-简 常规体"/>
              <a:buChar char="・"/>
              <a:tabLst>
                <a:tab pos="457200" algn="l"/>
              </a:tabLst>
            </a:pPr>
            <a:r>
              <a:rPr lang="zh-CN" altLang="zh-CN" sz="2400" kern="100" dirty="0">
                <a:latin typeface="Times New Roman" panose="02020603050405020304" pitchFamily="18" charset="0"/>
                <a:ea typeface="华文楷体" panose="02010600040101010101" pitchFamily="2" charset="-122"/>
                <a:cs typeface="Times New Roman" panose="02020603050405020304" pitchFamily="18" charset="0"/>
              </a:rPr>
              <a:t>平时作业</a:t>
            </a:r>
            <a:r>
              <a:rPr lang="zh-CN" altLang="en-US" sz="2400" kern="1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400" kern="100" dirty="0">
                <a:latin typeface="Times New Roman" panose="02020603050405020304" pitchFamily="18" charset="0"/>
                <a:ea typeface="华文楷体" panose="02010600040101010101" pitchFamily="2" charset="-122"/>
                <a:cs typeface="Times New Roman" panose="02020603050405020304" pitchFamily="18" charset="0"/>
              </a:rPr>
              <a:t>35</a:t>
            </a:r>
            <a:r>
              <a:rPr lang="zh-CN" altLang="zh-CN" sz="2400" kern="100" dirty="0">
                <a:latin typeface="Times New Roman" panose="02020603050405020304" pitchFamily="18" charset="0"/>
                <a:ea typeface="华文楷体" panose="02010600040101010101" pitchFamily="2" charset="-122"/>
                <a:cs typeface="Times New Roman" panose="02020603050405020304" pitchFamily="18" charset="0"/>
              </a:rPr>
              <a:t>分</a:t>
            </a:r>
            <a:endParaRPr lang="en-US" altLang="zh-CN" sz="2400" kern="100" dirty="0">
              <a:latin typeface="Times New Roman" panose="02020603050405020304" pitchFamily="18" charset="0"/>
              <a:ea typeface="华文楷体" panose="02010600040101010101" pitchFamily="2" charset="-122"/>
              <a:cs typeface="Times New Roman" panose="02020603050405020304" pitchFamily="18" charset="0"/>
            </a:endParaRPr>
          </a:p>
          <a:p>
            <a:pPr marL="800100" lvl="1" indent="-342900" algn="just">
              <a:buFont typeface=".苹方-简 常规体"/>
              <a:buChar char="・"/>
              <a:tabLst>
                <a:tab pos="457200" algn="l"/>
              </a:tabLst>
            </a:pPr>
            <a:r>
              <a:rPr lang="zh-CN" altLang="zh-CN" sz="2400" kern="100" dirty="0">
                <a:latin typeface="Times New Roman" panose="02020603050405020304" pitchFamily="18" charset="0"/>
                <a:ea typeface="华文楷体" panose="02010600040101010101" pitchFamily="2" charset="-122"/>
                <a:cs typeface="Times New Roman" panose="02020603050405020304" pitchFamily="18" charset="0"/>
              </a:rPr>
              <a:t>课堂考勤</a:t>
            </a:r>
            <a:r>
              <a:rPr lang="zh-CN" altLang="en-US" sz="2400" kern="1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400" kern="100" dirty="0">
                <a:latin typeface="Times New Roman" panose="02020603050405020304" pitchFamily="18" charset="0"/>
                <a:ea typeface="华文楷体" panose="02010600040101010101" pitchFamily="2" charset="-122"/>
                <a:cs typeface="Times New Roman" panose="02020603050405020304" pitchFamily="18" charset="0"/>
              </a:rPr>
              <a:t>5</a:t>
            </a:r>
            <a:r>
              <a:rPr lang="zh-CN" altLang="zh-CN" sz="2400" kern="100" dirty="0">
                <a:latin typeface="Times New Roman" panose="02020603050405020304" pitchFamily="18" charset="0"/>
                <a:ea typeface="华文楷体" panose="02010600040101010101" pitchFamily="2" charset="-122"/>
                <a:cs typeface="Times New Roman" panose="02020603050405020304" pitchFamily="18" charset="0"/>
              </a:rPr>
              <a:t>分</a:t>
            </a:r>
            <a:endParaRPr lang="en-US" altLang="zh-CN" sz="2400" kern="100" dirty="0">
              <a:latin typeface="Times New Roman" panose="02020603050405020304" pitchFamily="18" charset="0"/>
              <a:ea typeface="华文楷体" panose="02010600040101010101" pitchFamily="2" charset="-122"/>
              <a:cs typeface="Times New Roman" panose="02020603050405020304" pitchFamily="18" charset="0"/>
            </a:endParaRPr>
          </a:p>
          <a:p>
            <a:pPr marL="800100" lvl="1" indent="-342900" algn="just">
              <a:buFont typeface=".苹方-简 常规体"/>
              <a:buChar char="・"/>
              <a:tabLst>
                <a:tab pos="457200" algn="l"/>
              </a:tabLst>
            </a:pPr>
            <a:r>
              <a:rPr lang="zh-CN" altLang="zh-CN" sz="2400" kern="100" dirty="0">
                <a:latin typeface="Times New Roman" panose="02020603050405020304" pitchFamily="18" charset="0"/>
                <a:ea typeface="华文楷体" panose="02010600040101010101" pitchFamily="2" charset="-122"/>
                <a:cs typeface="Times New Roman" panose="02020603050405020304" pitchFamily="18" charset="0"/>
              </a:rPr>
              <a:t>期末闭卷线下考试</a:t>
            </a:r>
            <a:r>
              <a:rPr lang="zh-CN" altLang="en-US" sz="2400" kern="1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400" kern="100" dirty="0">
                <a:latin typeface="Times New Roman" panose="02020603050405020304" pitchFamily="18" charset="0"/>
                <a:ea typeface="华文楷体" panose="02010600040101010101" pitchFamily="2" charset="-122"/>
                <a:cs typeface="Times New Roman" panose="02020603050405020304" pitchFamily="18" charset="0"/>
              </a:rPr>
              <a:t>60</a:t>
            </a:r>
            <a:r>
              <a:rPr lang="zh-CN" altLang="zh-CN" sz="2400" kern="100" dirty="0">
                <a:latin typeface="Times New Roman" panose="02020603050405020304" pitchFamily="18" charset="0"/>
                <a:ea typeface="华文楷体" panose="02010600040101010101" pitchFamily="2" charset="-122"/>
                <a:cs typeface="Times New Roman" panose="02020603050405020304" pitchFamily="18" charset="0"/>
              </a:rPr>
              <a:t>分</a:t>
            </a:r>
            <a:endParaRPr lang="en-US" altLang="zh-CN" sz="2400" kern="100" dirty="0">
              <a:latin typeface="Times New Roman" panose="02020603050405020304" pitchFamily="18" charset="0"/>
              <a:ea typeface="华文楷体" panose="02010600040101010101" pitchFamily="2" charset="-122"/>
              <a:cs typeface="Times New Roman" panose="02020603050405020304" pitchFamily="18" charset="0"/>
            </a:endParaRPr>
          </a:p>
          <a:p>
            <a:pPr marL="342900" indent="-342900" algn="just">
              <a:buFont typeface=".苹方-简 常规体"/>
              <a:buChar char="・"/>
              <a:tabLst>
                <a:tab pos="457200" algn="l"/>
              </a:tabLst>
            </a:pPr>
            <a:endParaRPr lang="en-US" altLang="zh-CN" sz="2400" kern="100" dirty="0">
              <a:latin typeface="Times New Roman" panose="02020603050405020304" pitchFamily="18" charset="0"/>
              <a:ea typeface="华文楷体" panose="02010600040101010101" pitchFamily="2" charset="-122"/>
              <a:cs typeface="Times New Roman" panose="02020603050405020304" pitchFamily="18" charset="0"/>
            </a:endParaRPr>
          </a:p>
          <a:p>
            <a:pPr marL="342900" indent="-342900" algn="just">
              <a:buFont typeface=".苹方-简 常规体"/>
              <a:buChar char="・"/>
              <a:tabLst>
                <a:tab pos="457200" algn="l"/>
              </a:tabLst>
            </a:pPr>
            <a:r>
              <a:rPr lang="zh-CN" altLang="en-US" sz="2400" kern="100" dirty="0">
                <a:solidFill>
                  <a:srgbClr val="C00000"/>
                </a:solidFill>
                <a:latin typeface="Times New Roman" panose="02020603050405020304" pitchFamily="18" charset="0"/>
                <a:ea typeface="华文楷体" panose="02010600040101010101" pitchFamily="2" charset="-122"/>
                <a:cs typeface="Times New Roman" panose="02020603050405020304" pitchFamily="18" charset="0"/>
              </a:rPr>
              <a:t>往年</a:t>
            </a:r>
            <a:r>
              <a:rPr lang="zh-CN" altLang="zh-CN" sz="2400" kern="100" dirty="0">
                <a:latin typeface="Times New Roman" panose="02020603050405020304" pitchFamily="18" charset="0"/>
                <a:ea typeface="华文楷体" panose="02010600040101010101" pitchFamily="2" charset="-122"/>
                <a:cs typeface="Times New Roman" panose="02020603050405020304" pitchFamily="18" charset="0"/>
              </a:rPr>
              <a:t>考试题型</a:t>
            </a:r>
            <a:r>
              <a:rPr lang="zh-CN" altLang="en-US" sz="2400" kern="1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en-US" sz="2400" kern="100" dirty="0">
                <a:solidFill>
                  <a:srgbClr val="C00000"/>
                </a:solidFill>
                <a:latin typeface="Times New Roman" panose="02020603050405020304" pitchFamily="18" charset="0"/>
                <a:ea typeface="华文楷体" panose="02010600040101010101" pitchFamily="2" charset="-122"/>
                <a:cs typeface="Times New Roman" panose="02020603050405020304" pitchFamily="18" charset="0"/>
              </a:rPr>
              <a:t>仅供参考</a:t>
            </a:r>
            <a:r>
              <a:rPr lang="zh-CN" altLang="en-US" sz="2400" kern="100" dirty="0">
                <a:latin typeface="Times New Roman" panose="02020603050405020304" pitchFamily="18" charset="0"/>
                <a:ea typeface="华文楷体" panose="02010600040101010101" pitchFamily="2" charset="-122"/>
                <a:cs typeface="Times New Roman" panose="02020603050405020304" pitchFamily="18" charset="0"/>
              </a:rPr>
              <a:t>，卷面总分</a:t>
            </a:r>
            <a:r>
              <a:rPr lang="en-US" altLang="zh-CN" sz="2400" kern="100" dirty="0">
                <a:latin typeface="Times New Roman" panose="02020603050405020304" pitchFamily="18" charset="0"/>
                <a:ea typeface="华文楷体" panose="02010600040101010101" pitchFamily="2" charset="-122"/>
                <a:cs typeface="Times New Roman" panose="02020603050405020304" pitchFamily="18" charset="0"/>
              </a:rPr>
              <a:t>100</a:t>
            </a:r>
            <a:r>
              <a:rPr lang="zh-CN" altLang="en-US" sz="2400" kern="100" dirty="0">
                <a:latin typeface="Times New Roman" panose="02020603050405020304" pitchFamily="18" charset="0"/>
                <a:ea typeface="华文楷体" panose="02010600040101010101" pitchFamily="2" charset="-122"/>
                <a:cs typeface="Times New Roman" panose="02020603050405020304" pitchFamily="18" charset="0"/>
              </a:rPr>
              <a:t>分）</a:t>
            </a:r>
            <a:r>
              <a:rPr lang="zh-CN" altLang="zh-CN" sz="2400" kern="100" dirty="0">
                <a:latin typeface="Times New Roman" panose="02020603050405020304" pitchFamily="18" charset="0"/>
                <a:ea typeface="华文楷体" panose="02010600040101010101" pitchFamily="2" charset="-122"/>
                <a:cs typeface="Times New Roman" panose="02020603050405020304" pitchFamily="18" charset="0"/>
              </a:rPr>
              <a:t>：</a:t>
            </a:r>
            <a:endParaRPr lang="en-US" altLang="zh-CN" sz="2400" kern="100" dirty="0">
              <a:latin typeface="Times New Roman" panose="02020603050405020304" pitchFamily="18" charset="0"/>
              <a:ea typeface="华文楷体" panose="02010600040101010101" pitchFamily="2" charset="-122"/>
              <a:cs typeface="Times New Roman" panose="02020603050405020304" pitchFamily="18" charset="0"/>
            </a:endParaRPr>
          </a:p>
          <a:p>
            <a:pPr marL="800100" lvl="1" indent="-342900" algn="just">
              <a:buFont typeface=".苹方-简 常规体"/>
              <a:buChar char="・"/>
              <a:tabLst>
                <a:tab pos="457200" algn="l"/>
              </a:tabLst>
            </a:pPr>
            <a:r>
              <a:rPr lang="zh-CN" altLang="zh-CN" sz="2400" kern="100" dirty="0">
                <a:latin typeface="Times New Roman" panose="02020603050405020304" pitchFamily="18" charset="0"/>
                <a:ea typeface="华文楷体" panose="02010600040101010101" pitchFamily="2" charset="-122"/>
                <a:cs typeface="Times New Roman" panose="02020603050405020304" pitchFamily="18" charset="0"/>
              </a:rPr>
              <a:t>填空题</a:t>
            </a:r>
            <a:r>
              <a:rPr lang="zh-CN" altLang="en-US" sz="2400" kern="1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400" kern="100" dirty="0">
                <a:latin typeface="Times New Roman" panose="02020603050405020304" pitchFamily="18" charset="0"/>
                <a:ea typeface="华文楷体" panose="02010600040101010101" pitchFamily="2" charset="-122"/>
                <a:cs typeface="Times New Roman" panose="02020603050405020304" pitchFamily="18" charset="0"/>
              </a:rPr>
              <a:t>30</a:t>
            </a:r>
            <a:r>
              <a:rPr lang="zh-CN" altLang="en-US" sz="2400" kern="100" dirty="0">
                <a:latin typeface="Times New Roman" panose="02020603050405020304" pitchFamily="18" charset="0"/>
                <a:ea typeface="华文楷体" panose="02010600040101010101" pitchFamily="2" charset="-122"/>
                <a:cs typeface="Times New Roman" panose="02020603050405020304" pitchFamily="18" charset="0"/>
              </a:rPr>
              <a:t>分，</a:t>
            </a:r>
            <a:r>
              <a:rPr lang="en-US" altLang="zh-CN" sz="2400" kern="100" dirty="0">
                <a:latin typeface="Times New Roman" panose="02020603050405020304" pitchFamily="18" charset="0"/>
                <a:ea typeface="华文楷体" panose="02010600040101010101" pitchFamily="2" charset="-122"/>
                <a:cs typeface="Times New Roman" panose="02020603050405020304" pitchFamily="18" charset="0"/>
              </a:rPr>
              <a:t>1</a:t>
            </a:r>
            <a:r>
              <a:rPr lang="zh-CN" altLang="en-US" sz="2400" kern="100" dirty="0">
                <a:latin typeface="Times New Roman" panose="02020603050405020304" pitchFamily="18" charset="0"/>
                <a:ea typeface="华文楷体" panose="02010600040101010101" pitchFamily="2" charset="-122"/>
                <a:cs typeface="Times New Roman" panose="02020603050405020304" pitchFamily="18" charset="0"/>
              </a:rPr>
              <a:t>分</a:t>
            </a:r>
            <a:r>
              <a:rPr lang="en-US" altLang="zh-CN" sz="2400" kern="1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en-US" sz="2400" kern="100" dirty="0">
                <a:latin typeface="Times New Roman" panose="02020603050405020304" pitchFamily="18" charset="0"/>
                <a:ea typeface="华文楷体" panose="02010600040101010101" pitchFamily="2" charset="-122"/>
                <a:cs typeface="Times New Roman" panose="02020603050405020304" pitchFamily="18" charset="0"/>
              </a:rPr>
              <a:t>每个空</a:t>
            </a:r>
            <a:endParaRPr lang="en-US" altLang="zh-CN" sz="2400" kern="100" dirty="0">
              <a:latin typeface="Times New Roman" panose="02020603050405020304" pitchFamily="18" charset="0"/>
              <a:ea typeface="华文楷体" panose="02010600040101010101" pitchFamily="2" charset="-122"/>
              <a:cs typeface="Times New Roman" panose="02020603050405020304" pitchFamily="18" charset="0"/>
            </a:endParaRPr>
          </a:p>
          <a:p>
            <a:pPr marL="800100" lvl="1" indent="-342900" algn="just">
              <a:buFont typeface=".苹方-简 常规体"/>
              <a:buChar char="・"/>
              <a:tabLst>
                <a:tab pos="457200" algn="l"/>
              </a:tabLst>
            </a:pPr>
            <a:r>
              <a:rPr lang="zh-CN" altLang="zh-CN" sz="2400" kern="100" dirty="0">
                <a:latin typeface="Times New Roman" panose="02020603050405020304" pitchFamily="18" charset="0"/>
                <a:ea typeface="华文楷体" panose="02010600040101010101" pitchFamily="2" charset="-122"/>
                <a:cs typeface="Times New Roman" panose="02020603050405020304" pitchFamily="18" charset="0"/>
              </a:rPr>
              <a:t>单选题</a:t>
            </a:r>
            <a:r>
              <a:rPr lang="en-US" altLang="zh-CN" sz="2400" kern="1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2400" kern="100" dirty="0">
                <a:latin typeface="Times New Roman" panose="02020603050405020304" pitchFamily="18" charset="0"/>
                <a:ea typeface="华文楷体" panose="02010600040101010101" pitchFamily="2" charset="-122"/>
                <a:cs typeface="Times New Roman" panose="02020603050405020304" pitchFamily="18" charset="0"/>
              </a:rPr>
              <a:t>多选题</a:t>
            </a:r>
            <a:r>
              <a:rPr lang="zh-CN" altLang="en-US" sz="2400" kern="1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400" kern="100" dirty="0">
                <a:latin typeface="Times New Roman" panose="02020603050405020304" pitchFamily="18" charset="0"/>
                <a:ea typeface="华文楷体" panose="02010600040101010101" pitchFamily="2" charset="-122"/>
                <a:cs typeface="Times New Roman" panose="02020603050405020304" pitchFamily="18" charset="0"/>
              </a:rPr>
              <a:t>32</a:t>
            </a:r>
            <a:r>
              <a:rPr lang="zh-CN" altLang="en-US" sz="2400" kern="100" dirty="0">
                <a:latin typeface="Times New Roman" panose="02020603050405020304" pitchFamily="18" charset="0"/>
                <a:ea typeface="华文楷体" panose="02010600040101010101" pitchFamily="2" charset="-122"/>
                <a:cs typeface="Times New Roman" panose="02020603050405020304" pitchFamily="18" charset="0"/>
              </a:rPr>
              <a:t>分，</a:t>
            </a:r>
            <a:r>
              <a:rPr lang="en-US" altLang="zh-CN" sz="2400" kern="100" dirty="0">
                <a:latin typeface="Times New Roman" panose="02020603050405020304" pitchFamily="18" charset="0"/>
                <a:ea typeface="华文楷体" panose="02010600040101010101" pitchFamily="2" charset="-122"/>
                <a:cs typeface="Times New Roman" panose="02020603050405020304" pitchFamily="18" charset="0"/>
              </a:rPr>
              <a:t>2</a:t>
            </a:r>
            <a:r>
              <a:rPr lang="zh-CN" altLang="en-US" sz="2400" kern="100" dirty="0">
                <a:latin typeface="Times New Roman" panose="02020603050405020304" pitchFamily="18" charset="0"/>
                <a:ea typeface="华文楷体" panose="02010600040101010101" pitchFamily="2" charset="-122"/>
                <a:cs typeface="Times New Roman" panose="02020603050405020304" pitchFamily="18" charset="0"/>
              </a:rPr>
              <a:t>分</a:t>
            </a:r>
            <a:r>
              <a:rPr lang="en-US" altLang="zh-CN" sz="2400" kern="1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en-US" sz="2400" kern="100" dirty="0">
                <a:latin typeface="Times New Roman" panose="02020603050405020304" pitchFamily="18" charset="0"/>
                <a:ea typeface="华文楷体" panose="02010600040101010101" pitchFamily="2" charset="-122"/>
                <a:cs typeface="Times New Roman" panose="02020603050405020304" pitchFamily="18" charset="0"/>
              </a:rPr>
              <a:t>每道题</a:t>
            </a:r>
            <a:endParaRPr lang="en-US" altLang="zh-CN" sz="2400" kern="100" dirty="0">
              <a:latin typeface="Times New Roman" panose="02020603050405020304" pitchFamily="18" charset="0"/>
              <a:ea typeface="华文楷体" panose="02010600040101010101" pitchFamily="2" charset="-122"/>
              <a:cs typeface="Times New Roman" panose="02020603050405020304" pitchFamily="18" charset="0"/>
            </a:endParaRPr>
          </a:p>
          <a:p>
            <a:pPr marL="800100" lvl="1" indent="-342900" algn="just">
              <a:buFont typeface=".苹方-简 常规体"/>
              <a:buChar char="・"/>
              <a:tabLst>
                <a:tab pos="457200" algn="l"/>
              </a:tabLst>
            </a:pPr>
            <a:r>
              <a:rPr lang="zh-CN" altLang="zh-CN" sz="2400" kern="100" dirty="0">
                <a:latin typeface="Times New Roman" panose="02020603050405020304" pitchFamily="18" charset="0"/>
                <a:ea typeface="华文楷体" panose="02010600040101010101" pitchFamily="2" charset="-122"/>
                <a:cs typeface="Times New Roman" panose="02020603050405020304" pitchFamily="18" charset="0"/>
              </a:rPr>
              <a:t>简答题</a:t>
            </a:r>
            <a:r>
              <a:rPr lang="zh-CN" altLang="en-US" sz="2400" kern="1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400" kern="100" dirty="0">
                <a:latin typeface="Times New Roman" panose="02020603050405020304" pitchFamily="18" charset="0"/>
                <a:ea typeface="华文楷体" panose="02010600040101010101" pitchFamily="2" charset="-122"/>
                <a:cs typeface="Times New Roman" panose="02020603050405020304" pitchFamily="18" charset="0"/>
              </a:rPr>
              <a:t>12</a:t>
            </a:r>
            <a:r>
              <a:rPr lang="zh-CN" altLang="en-US" sz="2400" kern="100" dirty="0">
                <a:latin typeface="Times New Roman" panose="02020603050405020304" pitchFamily="18" charset="0"/>
                <a:ea typeface="华文楷体" panose="02010600040101010101" pitchFamily="2" charset="-122"/>
                <a:cs typeface="Times New Roman" panose="02020603050405020304" pitchFamily="18" charset="0"/>
              </a:rPr>
              <a:t>分，共</a:t>
            </a:r>
            <a:r>
              <a:rPr lang="en-US" altLang="zh-CN" sz="2400" kern="100" dirty="0">
                <a:latin typeface="Times New Roman" panose="02020603050405020304" pitchFamily="18" charset="0"/>
                <a:ea typeface="华文楷体" panose="02010600040101010101" pitchFamily="2" charset="-122"/>
                <a:cs typeface="Times New Roman" panose="02020603050405020304" pitchFamily="18" charset="0"/>
              </a:rPr>
              <a:t>2</a:t>
            </a:r>
            <a:r>
              <a:rPr lang="zh-CN" altLang="en-US" sz="2400" kern="100" dirty="0">
                <a:latin typeface="Times New Roman" panose="02020603050405020304" pitchFamily="18" charset="0"/>
                <a:ea typeface="华文楷体" panose="02010600040101010101" pitchFamily="2" charset="-122"/>
                <a:cs typeface="Times New Roman" panose="02020603050405020304" pitchFamily="18" charset="0"/>
              </a:rPr>
              <a:t>道题</a:t>
            </a:r>
            <a:endParaRPr lang="en-US" altLang="zh-CN" sz="2400" kern="100" dirty="0">
              <a:latin typeface="Times New Roman" panose="02020603050405020304" pitchFamily="18" charset="0"/>
              <a:ea typeface="华文楷体" panose="02010600040101010101" pitchFamily="2" charset="-122"/>
              <a:cs typeface="Times New Roman" panose="02020603050405020304" pitchFamily="18" charset="0"/>
            </a:endParaRPr>
          </a:p>
          <a:p>
            <a:pPr marL="800100" lvl="1" indent="-342900" algn="just">
              <a:buFont typeface=".苹方-简 常规体"/>
              <a:buChar char="・"/>
              <a:tabLst>
                <a:tab pos="457200" algn="l"/>
              </a:tabLst>
            </a:pPr>
            <a:r>
              <a:rPr lang="zh-CN" altLang="zh-CN" sz="2400" kern="100" dirty="0">
                <a:latin typeface="Times New Roman" panose="02020603050405020304" pitchFamily="18" charset="0"/>
                <a:ea typeface="华文楷体" panose="02010600040101010101" pitchFamily="2" charset="-122"/>
                <a:cs typeface="Times New Roman" panose="02020603050405020304" pitchFamily="18" charset="0"/>
              </a:rPr>
              <a:t>计算题</a:t>
            </a:r>
            <a:r>
              <a:rPr lang="zh-CN" altLang="en-US" sz="2400" kern="1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400" kern="100" dirty="0">
                <a:latin typeface="Times New Roman" panose="02020603050405020304" pitchFamily="18" charset="0"/>
                <a:ea typeface="华文楷体" panose="02010600040101010101" pitchFamily="2" charset="-122"/>
                <a:cs typeface="Times New Roman" panose="02020603050405020304" pitchFamily="18" charset="0"/>
              </a:rPr>
              <a:t>10</a:t>
            </a:r>
            <a:r>
              <a:rPr lang="zh-CN" altLang="en-US" sz="2400" kern="100" dirty="0">
                <a:latin typeface="Times New Roman" panose="02020603050405020304" pitchFamily="18" charset="0"/>
                <a:ea typeface="华文楷体" panose="02010600040101010101" pitchFamily="2" charset="-122"/>
                <a:cs typeface="Times New Roman" panose="02020603050405020304" pitchFamily="18" charset="0"/>
              </a:rPr>
              <a:t>分，共</a:t>
            </a:r>
            <a:r>
              <a:rPr lang="en-US" altLang="zh-CN" sz="2400" kern="100" dirty="0">
                <a:latin typeface="Times New Roman" panose="02020603050405020304" pitchFamily="18" charset="0"/>
                <a:ea typeface="华文楷体" panose="02010600040101010101" pitchFamily="2" charset="-122"/>
                <a:cs typeface="Times New Roman" panose="02020603050405020304" pitchFamily="18" charset="0"/>
              </a:rPr>
              <a:t>2</a:t>
            </a:r>
            <a:r>
              <a:rPr lang="zh-CN" altLang="en-US" sz="2400" kern="100" dirty="0">
                <a:latin typeface="Times New Roman" panose="02020603050405020304" pitchFamily="18" charset="0"/>
                <a:ea typeface="华文楷体" panose="02010600040101010101" pitchFamily="2" charset="-122"/>
                <a:cs typeface="Times New Roman" panose="02020603050405020304" pitchFamily="18" charset="0"/>
              </a:rPr>
              <a:t>道题</a:t>
            </a:r>
            <a:endParaRPr lang="en-US" altLang="zh-CN" sz="2400" kern="100" dirty="0">
              <a:latin typeface="Times New Roman" panose="02020603050405020304" pitchFamily="18" charset="0"/>
              <a:ea typeface="华文楷体" panose="02010600040101010101" pitchFamily="2" charset="-122"/>
              <a:cs typeface="Times New Roman" panose="02020603050405020304" pitchFamily="18" charset="0"/>
            </a:endParaRPr>
          </a:p>
          <a:p>
            <a:pPr marL="800100" lvl="1" indent="-342900" algn="just">
              <a:buFont typeface=".苹方-简 常规体"/>
              <a:buChar char="・"/>
              <a:tabLst>
                <a:tab pos="457200" algn="l"/>
              </a:tabLst>
            </a:pPr>
            <a:r>
              <a:rPr lang="zh-CN" altLang="zh-CN" sz="2400" kern="100" dirty="0">
                <a:latin typeface="Times New Roman" panose="02020603050405020304" pitchFamily="18" charset="0"/>
                <a:ea typeface="华文楷体" panose="02010600040101010101" pitchFamily="2" charset="-122"/>
                <a:cs typeface="Times New Roman" panose="02020603050405020304" pitchFamily="18" charset="0"/>
              </a:rPr>
              <a:t>分析题</a:t>
            </a:r>
            <a:r>
              <a:rPr lang="zh-CN" altLang="en-US" sz="2400" kern="1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400" kern="100" dirty="0">
                <a:latin typeface="Times New Roman" panose="02020603050405020304" pitchFamily="18" charset="0"/>
                <a:ea typeface="华文楷体" panose="02010600040101010101" pitchFamily="2" charset="-122"/>
                <a:cs typeface="Times New Roman" panose="02020603050405020304" pitchFamily="18" charset="0"/>
              </a:rPr>
              <a:t>16</a:t>
            </a:r>
            <a:r>
              <a:rPr lang="zh-CN" altLang="en-US" sz="2400" kern="100" dirty="0">
                <a:latin typeface="Times New Roman" panose="02020603050405020304" pitchFamily="18" charset="0"/>
                <a:ea typeface="华文楷体" panose="02010600040101010101" pitchFamily="2" charset="-122"/>
                <a:cs typeface="Times New Roman" panose="02020603050405020304" pitchFamily="18" charset="0"/>
              </a:rPr>
              <a:t>分，共</a:t>
            </a:r>
            <a:r>
              <a:rPr lang="en-US" altLang="zh-CN" sz="2400" kern="100" dirty="0">
                <a:latin typeface="Times New Roman" panose="02020603050405020304" pitchFamily="18" charset="0"/>
                <a:ea typeface="华文楷体" panose="02010600040101010101" pitchFamily="2" charset="-122"/>
                <a:cs typeface="Times New Roman" panose="02020603050405020304" pitchFamily="18" charset="0"/>
              </a:rPr>
              <a:t>3</a:t>
            </a:r>
            <a:r>
              <a:rPr lang="zh-CN" altLang="en-US" sz="2400" kern="100" dirty="0">
                <a:latin typeface="Times New Roman" panose="02020603050405020304" pitchFamily="18" charset="0"/>
                <a:ea typeface="华文楷体" panose="02010600040101010101" pitchFamily="2" charset="-122"/>
                <a:cs typeface="Times New Roman" panose="02020603050405020304" pitchFamily="18" charset="0"/>
              </a:rPr>
              <a:t>道题</a:t>
            </a:r>
            <a:endParaRPr lang="en-US" altLang="zh-CN" sz="2400" kern="100" dirty="0">
              <a:latin typeface="Times New Roman" panose="02020603050405020304" pitchFamily="18" charset="0"/>
              <a:ea typeface="华文楷体" panose="02010600040101010101" pitchFamily="2" charset="-122"/>
              <a:cs typeface="Times New Roman" panose="02020603050405020304" pitchFamily="18" charset="0"/>
            </a:endParaRPr>
          </a:p>
          <a:p>
            <a:pPr marL="342900" indent="-342900" algn="just">
              <a:buFont typeface=".苹方-简 常规体"/>
              <a:buChar char="・"/>
              <a:tabLst>
                <a:tab pos="457200" algn="l"/>
              </a:tabLst>
            </a:pPr>
            <a:endParaRPr lang="en-US" altLang="zh-CN" sz="2400" kern="100" dirty="0">
              <a:latin typeface="Times New Roman" panose="02020603050405020304" pitchFamily="18" charset="0"/>
              <a:ea typeface="华文楷体" panose="02010600040101010101" pitchFamily="2" charset="-122"/>
              <a:cs typeface="Times New Roman" panose="02020603050405020304" pitchFamily="18" charset="0"/>
            </a:endParaRPr>
          </a:p>
          <a:p>
            <a:pPr marL="342900" indent="-342900" algn="just">
              <a:buFont typeface=".苹方-简 常规体"/>
              <a:buChar char="・"/>
              <a:tabLst>
                <a:tab pos="457200" algn="l"/>
              </a:tabLst>
            </a:pPr>
            <a:r>
              <a:rPr lang="zh-CN" altLang="en-US" sz="2400" kern="100" dirty="0">
                <a:solidFill>
                  <a:srgbClr val="C00000"/>
                </a:solidFill>
                <a:latin typeface="Times New Roman" panose="02020603050405020304" pitchFamily="18" charset="0"/>
                <a:ea typeface="华文楷体" panose="02010600040101010101" pitchFamily="2" charset="-122"/>
                <a:cs typeface="Times New Roman" panose="02020603050405020304" pitchFamily="18" charset="0"/>
              </a:rPr>
              <a:t>中文出卷，中文答题，闭卷考试！</a:t>
            </a:r>
            <a:r>
              <a:rPr lang="zh-CN" altLang="zh-CN" sz="2400" kern="100" dirty="0">
                <a:latin typeface="Times New Roman" panose="02020603050405020304" pitchFamily="18" charset="0"/>
                <a:ea typeface="华文楷体" panose="02010600040101010101" pitchFamily="2" charset="-122"/>
                <a:cs typeface="Times New Roman" panose="02020603050405020304" pitchFamily="18" charset="0"/>
              </a:rPr>
              <a:t>不用准备和使用计算器（因为题型中没有需要使用计算器的题目）、不需准备草稿纸（考卷中提供草稿纸）。</a:t>
            </a:r>
            <a:endParaRPr lang="zh-CN" altLang="zh-CN" sz="2400" kern="100" dirty="0">
              <a:latin typeface="DengXian" panose="02010600030101010101" pitchFamily="2" charset="-122"/>
              <a:ea typeface="DengXia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22410665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a:extLst>
              <a:ext uri="{FF2B5EF4-FFF2-40B4-BE49-F238E27FC236}">
                <a16:creationId xmlns:a16="http://schemas.microsoft.com/office/drawing/2014/main" id="{40D199F0-A918-4EED-AF6C-1FF084A1EF8E}"/>
              </a:ext>
            </a:extLst>
          </p:cNvPr>
          <p:cNvSpPr/>
          <p:nvPr/>
        </p:nvSpPr>
        <p:spPr>
          <a:xfrm>
            <a:off x="852473" y="129010"/>
            <a:ext cx="1826141"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mn-cs"/>
              </a:rPr>
              <a:t>三、知识图谱推理</a:t>
            </a:r>
            <a:endParaRPr kumimoji="0" lang="zh-CN" altLang="en-US" sz="16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p:sp>
        <p:nvSpPr>
          <p:cNvPr id="13" name="矩形 12">
            <a:extLst>
              <a:ext uri="{FF2B5EF4-FFF2-40B4-BE49-F238E27FC236}">
                <a16:creationId xmlns:a16="http://schemas.microsoft.com/office/drawing/2014/main" id="{80D03ACE-4753-4C03-81C2-0B0682E293ED}"/>
              </a:ext>
            </a:extLst>
          </p:cNvPr>
          <p:cNvSpPr/>
          <p:nvPr/>
        </p:nvSpPr>
        <p:spPr>
          <a:xfrm>
            <a:off x="1042555" y="735998"/>
            <a:ext cx="10254104" cy="609273"/>
          </a:xfrm>
          <a:prstGeom prst="rect">
            <a:avLst/>
          </a:prstGeom>
          <a:gradFill>
            <a:gsLst>
              <a:gs pos="37000">
                <a:srgbClr val="019196"/>
              </a:gs>
              <a:gs pos="100000">
                <a:schemeClr val="bg1"/>
              </a:gs>
              <a:gs pos="83000">
                <a:srgbClr val="81C7C9"/>
              </a:gs>
            </a:gsLst>
            <a:lin ang="12000000" scaled="0"/>
          </a:gradFill>
          <a:ln w="22225">
            <a:noFill/>
          </a:ln>
          <a:effectLst>
            <a:outerShdw blurRad="50800" dist="38100" dir="5400000" algn="l" rotWithShape="0">
              <a:schemeClr val="tx1">
                <a:lumMod val="85000"/>
                <a:lumOff val="15000"/>
                <a:alpha val="10000"/>
              </a:schemeClr>
            </a:outerShdw>
          </a:effectLst>
        </p:spPr>
        <p:txBody>
          <a:bodyPr anchor="ctr">
            <a:normAutofit/>
          </a:bodyPr>
          <a:lstStyle/>
          <a:p>
            <a:pPr marL="0" marR="0" lvl="0" indent="0" algn="ctr" defTabSz="914400" rtl="0" eaLnBrk="1" fontAlgn="auto" latinLnBrk="0" hangingPunct="1">
              <a:lnSpc>
                <a:spcPct val="90000"/>
              </a:lnSpc>
              <a:spcBef>
                <a:spcPct val="0"/>
              </a:spcBef>
              <a:spcAft>
                <a:spcPts val="0"/>
              </a:spcAft>
              <a:buClrTx/>
              <a:buSzTx/>
              <a:buFontTx/>
              <a:buNone/>
              <a:tabLst/>
              <a:defRPr/>
            </a:pPr>
            <a:endParaRPr kumimoji="0" lang="zh-CN" altLang="en-US" sz="1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9" name="矩形 18">
            <a:extLst>
              <a:ext uri="{FF2B5EF4-FFF2-40B4-BE49-F238E27FC236}">
                <a16:creationId xmlns:a16="http://schemas.microsoft.com/office/drawing/2014/main" id="{70711213-6A7F-41B7-83A4-ACBA1908F28E}"/>
              </a:ext>
            </a:extLst>
          </p:cNvPr>
          <p:cNvSpPr/>
          <p:nvPr/>
        </p:nvSpPr>
        <p:spPr>
          <a:xfrm>
            <a:off x="1765543" y="811180"/>
            <a:ext cx="8634380" cy="458908"/>
          </a:xfrm>
          <a:prstGeom prst="rect">
            <a:avLst/>
          </a:prstGeom>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FOIL</a:t>
            </a:r>
            <a:r>
              <a:rPr kumimoji="0" lang="zh-CN" altLang="zh-CN" sz="1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0" lang="en-US" altLang="zh-CN" sz="1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First Order Inductive Learner</a:t>
            </a:r>
            <a:r>
              <a:rPr kumimoji="0" lang="zh-CN" altLang="zh-CN" sz="1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）算法</a:t>
            </a:r>
            <a:r>
              <a:rPr kumimoji="0" lang="zh-CN" altLang="en-US" sz="1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思路：训练样例</a:t>
            </a:r>
            <a:endParaRPr kumimoji="0" lang="en-US" altLang="zh-CN" sz="1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矩形 2">
                <a:extLst>
                  <a:ext uri="{FF2B5EF4-FFF2-40B4-BE49-F238E27FC236}">
                    <a16:creationId xmlns:a16="http://schemas.microsoft.com/office/drawing/2014/main" id="{1E8027A4-3E09-4543-9F55-B05AB709185B}"/>
                  </a:ext>
                </a:extLst>
              </p:cNvPr>
              <p:cNvSpPr/>
              <p:nvPr/>
            </p:nvSpPr>
            <p:spPr>
              <a:xfrm>
                <a:off x="582232" y="1437226"/>
                <a:ext cx="11424684" cy="1204369"/>
              </a:xfrm>
              <a:prstGeom prst="rect">
                <a:avLst/>
              </a:prstGeom>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拟</a:t>
                </a:r>
                <a:r>
                  <a:rPr kumimoji="0" lang="zh-CN"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从图</a:t>
                </a:r>
                <a:r>
                  <a:rPr kumimoji="0" lang="zh-CN"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中</a:t>
                </a:r>
                <a:r>
                  <a:rPr kumimoji="0" lang="zh-CN"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给出的知识图谱通过</a:t>
                </a:r>
                <a:r>
                  <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FOIL</a:t>
                </a:r>
                <a:r>
                  <a:rPr kumimoji="0" lang="zh-CN"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算法学习得到如下规则：</a:t>
                </a:r>
                <a:endPar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a:p>
                <a:pPr marL="0" marR="0" lvl="0" indent="0" algn="ctr"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CN" sz="1600" b="0" i="0" u="none" strike="noStrike" kern="1200" cap="none" spc="0" normalizeH="0" baseline="0" noProof="0">
                          <a:ln>
                            <a:noFill/>
                          </a:ln>
                          <a:solidFill>
                            <a:prstClr val="black"/>
                          </a:solidFill>
                          <a:effectLst/>
                          <a:uLnTx/>
                          <a:uFillTx/>
                          <a:latin typeface="Cambria Math" panose="02040503050406030204" pitchFamily="18" charset="0"/>
                          <a:cs typeface="+mn-cs"/>
                        </a:rPr>
                        <m:t>                  </m:t>
                      </m:r>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𝑥</m:t>
                      </m:r>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𝑦</m:t>
                      </m:r>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𝑧</m:t>
                      </m:r>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m:t>
                      </m:r>
                      <m:d>
                        <m:dPr>
                          <m:ctrlPr>
                            <a:rPr kumimoji="0" lang="zh-CN"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ctrlPr>
                        </m:dPr>
                        <m:e>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𝑀𝑜𝑡h𝑒𝑟</m:t>
                          </m:r>
                          <m:d>
                            <m:dPr>
                              <m:ctrlPr>
                                <a:rPr kumimoji="0" lang="zh-CN"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ctrlPr>
                            </m:dPr>
                            <m:e>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𝑧</m:t>
                              </m:r>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 </m:t>
                              </m:r>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𝑦</m:t>
                              </m:r>
                            </m:e>
                          </m:d>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en-US" altLang="zh-CN" sz="1600" b="0" i="0" u="none" strike="noStrike" kern="1200" cap="none" spc="0" normalizeH="0" baseline="0" noProof="0">
                              <a:ln>
                                <a:noFill/>
                              </a:ln>
                              <a:solidFill>
                                <a:prstClr val="black"/>
                              </a:solidFill>
                              <a:effectLst/>
                              <a:uLnTx/>
                              <a:uFillTx/>
                              <a:latin typeface="Cambria Math" panose="02040503050406030204" pitchFamily="18" charset="0"/>
                              <a:cs typeface="+mn-cs"/>
                            </a:rPr>
                            <m:t> </m:t>
                          </m:r>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𝐶𝑜𝑢𝑝𝑙𝑒</m:t>
                          </m:r>
                          <m:d>
                            <m:dPr>
                              <m:ctrlPr>
                                <a:rPr kumimoji="0" lang="zh-CN"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ctrlPr>
                            </m:dPr>
                            <m:e>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𝑥</m:t>
                              </m:r>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𝑧</m:t>
                              </m:r>
                            </m:e>
                          </m:d>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𝐹𝑎𝑡h𝑒𝑟</m:t>
                          </m:r>
                          <m:d>
                            <m:dPr>
                              <m:ctrlPr>
                                <a:rPr kumimoji="0" lang="zh-CN"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ctrlPr>
                            </m:dPr>
                            <m:e>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𝑥</m:t>
                              </m:r>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 </m:t>
                              </m:r>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𝑦</m:t>
                              </m:r>
                            </m:e>
                          </m:d>
                        </m:e>
                      </m:d>
                    </m:oMath>
                  </m:oMathPara>
                </a14:m>
                <a:endParaRPr kumimoji="0" lang="zh-CN"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zh-CN"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在给定目标谓词</a:t>
                </a:r>
                <a14:m>
                  <m:oMath xmlns:m="http://schemas.openxmlformats.org/officeDocument/2006/math">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𝐹𝑎𝑡h𝑒𝑟</m:t>
                    </m:r>
                    <m:r>
                      <a:rPr kumimoji="0" lang="en-US" altLang="zh-CN" sz="1600" b="0" i="0"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𝑥</m:t>
                    </m:r>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 </m:t>
                    </m:r>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𝑦</m:t>
                    </m:r>
                    <m:r>
                      <a:rPr kumimoji="0" lang="en-US" altLang="zh-CN" sz="1600" b="0" i="0" u="none" strike="noStrike" kern="1200" cap="none" spc="0" normalizeH="0" baseline="0" noProof="0">
                        <a:ln>
                          <a:noFill/>
                        </a:ln>
                        <a:solidFill>
                          <a:prstClr val="black"/>
                        </a:solidFill>
                        <a:effectLst/>
                        <a:uLnTx/>
                        <a:uFillTx/>
                        <a:latin typeface="Cambria Math" panose="02040503050406030204" pitchFamily="18" charset="0"/>
                        <a:cs typeface="+mn-cs"/>
                      </a:rPr>
                      <m:t>)</m:t>
                    </m:r>
                  </m:oMath>
                </a14:m>
                <a:r>
                  <a:rPr kumimoji="0" lang="zh-CN"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之后，可如下构造背景知识样例和训练样例。</a:t>
                </a:r>
              </a:p>
            </p:txBody>
          </p:sp>
        </mc:Choice>
        <mc:Fallback xmlns="">
          <p:sp>
            <p:nvSpPr>
              <p:cNvPr id="3" name="矩形 2">
                <a:extLst>
                  <a:ext uri="{FF2B5EF4-FFF2-40B4-BE49-F238E27FC236}">
                    <a16:creationId xmlns:a16="http://schemas.microsoft.com/office/drawing/2014/main" id="{1E8027A4-3E09-4543-9F55-B05AB709185B}"/>
                  </a:ext>
                </a:extLst>
              </p:cNvPr>
              <p:cNvSpPr>
                <a:spLocks noRot="1" noChangeAspect="1" noMove="1" noResize="1" noEditPoints="1" noAdjustHandles="1" noChangeArrowheads="1" noChangeShapeType="1" noTextEdit="1"/>
              </p:cNvSpPr>
              <p:nvPr/>
            </p:nvSpPr>
            <p:spPr>
              <a:xfrm>
                <a:off x="582232" y="1437226"/>
                <a:ext cx="11424684" cy="1204369"/>
              </a:xfrm>
              <a:prstGeom prst="rect">
                <a:avLst/>
              </a:prstGeom>
              <a:blipFill>
                <a:blip r:embed="rId3"/>
                <a:stretch>
                  <a:fillRect b="-609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B6203566-21C4-457D-AD07-8DE7FD918293}"/>
                  </a:ext>
                </a:extLst>
              </p:cNvPr>
              <p:cNvSpPr/>
              <p:nvPr/>
            </p:nvSpPr>
            <p:spPr>
              <a:xfrm>
                <a:off x="5842366" y="2928814"/>
                <a:ext cx="3594254" cy="369332"/>
              </a:xfrm>
              <a:prstGeom prst="rect">
                <a:avLst/>
              </a:prstGeom>
            </p:spPr>
            <p:txBody>
              <a:bodyPr wrap="none">
                <a:spAutoFit/>
              </a:bodyPr>
              <a:lstStyle/>
              <a:p>
                <a:pPr marL="0" marR="0" lvl="0" indent="0" algn="ctr" defTabSz="914400" rtl="0" eaLnBrk="1" fontAlgn="auto" latinLnBrk="0" hangingPunct="1">
                  <a:lnSpc>
                    <a:spcPct val="100000"/>
                  </a:lnSpc>
                  <a:spcBef>
                    <a:spcPts val="1000"/>
                  </a:spcBef>
                  <a:spcAft>
                    <a:spcPts val="300"/>
                  </a:spcAft>
                  <a:buClrTx/>
                  <a:buSzTx/>
                  <a:buFontTx/>
                  <a:buNone/>
                  <a:tabLst/>
                  <a:defRPr/>
                </a:pPr>
                <a:r>
                  <a:rPr kumimoji="0" lang="zh-CN" altLang="zh-CN" sz="1800" b="1" i="0" u="none" strike="noStrike" kern="0" cap="none" spc="0" normalizeH="0" baseline="0" noProof="0" dirty="0">
                    <a:ln>
                      <a:noFill/>
                    </a:ln>
                    <a:solidFill>
                      <a:prstClr val="black"/>
                    </a:solidFill>
                    <a:effectLst/>
                    <a:uLnTx/>
                    <a:uFillTx/>
                    <a:latin typeface="Times New Roman" panose="02020603050405020304" pitchFamily="18" charset="0"/>
                    <a:ea typeface="楷体_GB2312"/>
                    <a:cs typeface="Times New Roman" panose="02020603050405020304" pitchFamily="18" charset="0"/>
                  </a:rPr>
                  <a:t>目标谓词</a:t>
                </a:r>
                <a14:m>
                  <m:oMath xmlns:m="http://schemas.openxmlformats.org/officeDocument/2006/math">
                    <m:r>
                      <a:rPr kumimoji="0" lang="en-US" altLang="zh-CN" sz="1800" b="1" i="1" u="none" strike="noStrike" kern="0" cap="none" spc="0" normalizeH="0" baseline="0" noProof="0">
                        <a:ln>
                          <a:noFill/>
                        </a:ln>
                        <a:solidFill>
                          <a:prstClr val="black"/>
                        </a:solidFill>
                        <a:effectLst/>
                        <a:uLnTx/>
                        <a:uFillTx/>
                        <a:latin typeface="Cambria Math" panose="02040503050406030204" pitchFamily="18" charset="0"/>
                        <a:ea typeface="楷体_GB2312"/>
                        <a:cs typeface="Times New Roman" panose="02020603050405020304" pitchFamily="18" charset="0"/>
                      </a:rPr>
                      <m:t>𝑭𝒂𝒕𝒉𝒆𝒓</m:t>
                    </m:r>
                    <m:r>
                      <a:rPr kumimoji="0" lang="en-US" altLang="zh-CN" sz="1800" b="1" i="0" u="none" strike="noStrike" kern="0" cap="none" spc="0" normalizeH="0" baseline="0" noProof="0">
                        <a:ln>
                          <a:noFill/>
                        </a:ln>
                        <a:solidFill>
                          <a:prstClr val="black"/>
                        </a:solidFill>
                        <a:effectLst/>
                        <a:uLnTx/>
                        <a:uFillTx/>
                        <a:latin typeface="Cambria Math" panose="02040503050406030204" pitchFamily="18" charset="0"/>
                        <a:ea typeface="楷体_GB2312"/>
                        <a:cs typeface="Times New Roman" panose="02020603050405020304" pitchFamily="18" charset="0"/>
                      </a:rPr>
                      <m:t>(</m:t>
                    </m:r>
                    <m:r>
                      <a:rPr kumimoji="0" lang="en-US" altLang="zh-CN" sz="1800" b="1" i="1" u="none" strike="noStrike" kern="0" cap="none" spc="0" normalizeH="0" baseline="0" noProof="0">
                        <a:ln>
                          <a:noFill/>
                        </a:ln>
                        <a:solidFill>
                          <a:prstClr val="black"/>
                        </a:solidFill>
                        <a:effectLst/>
                        <a:uLnTx/>
                        <a:uFillTx/>
                        <a:latin typeface="Cambria Math" panose="02040503050406030204" pitchFamily="18" charset="0"/>
                        <a:ea typeface="楷体_GB2312"/>
                        <a:cs typeface="Times New Roman" panose="02020603050405020304" pitchFamily="18" charset="0"/>
                      </a:rPr>
                      <m:t>𝒙</m:t>
                    </m:r>
                    <m:r>
                      <a:rPr kumimoji="0" lang="en-US" altLang="zh-CN" sz="1800" b="1" i="1" u="none" strike="noStrike" kern="0" cap="none" spc="0" normalizeH="0" baseline="0" noProof="0">
                        <a:ln>
                          <a:noFill/>
                        </a:ln>
                        <a:solidFill>
                          <a:prstClr val="black"/>
                        </a:solidFill>
                        <a:effectLst/>
                        <a:uLnTx/>
                        <a:uFillTx/>
                        <a:latin typeface="Cambria Math" panose="02040503050406030204" pitchFamily="18" charset="0"/>
                        <a:ea typeface="楷体_GB2312"/>
                        <a:cs typeface="Times New Roman" panose="02020603050405020304" pitchFamily="18" charset="0"/>
                      </a:rPr>
                      <m:t>, </m:t>
                    </m:r>
                    <m:r>
                      <a:rPr kumimoji="0" lang="en-US" altLang="zh-CN" sz="1800" b="1" i="1" u="none" strike="noStrike" kern="0" cap="none" spc="0" normalizeH="0" baseline="0" noProof="0">
                        <a:ln>
                          <a:noFill/>
                        </a:ln>
                        <a:solidFill>
                          <a:prstClr val="black"/>
                        </a:solidFill>
                        <a:effectLst/>
                        <a:uLnTx/>
                        <a:uFillTx/>
                        <a:latin typeface="Cambria Math" panose="02040503050406030204" pitchFamily="18" charset="0"/>
                        <a:ea typeface="楷体_GB2312"/>
                        <a:cs typeface="Times New Roman" panose="02020603050405020304" pitchFamily="18" charset="0"/>
                      </a:rPr>
                      <m:t>𝒚</m:t>
                    </m:r>
                    <m:r>
                      <a:rPr kumimoji="0" lang="en-US" altLang="zh-CN" sz="1800" b="1" i="1" u="none" strike="noStrike" kern="0" cap="none" spc="0" normalizeH="0" baseline="0" noProof="0">
                        <a:ln>
                          <a:noFill/>
                        </a:ln>
                        <a:solidFill>
                          <a:prstClr val="black"/>
                        </a:solidFill>
                        <a:effectLst/>
                        <a:uLnTx/>
                        <a:uFillTx/>
                        <a:latin typeface="Cambria Math" panose="02040503050406030204" pitchFamily="18" charset="0"/>
                        <a:ea typeface="楷体_GB2312"/>
                        <a:cs typeface="Times New Roman" panose="02020603050405020304" pitchFamily="18" charset="0"/>
                      </a:rPr>
                      <m:t>)</m:t>
                    </m:r>
                  </m:oMath>
                </a14:m>
                <a:r>
                  <a:rPr kumimoji="0" lang="zh-CN" altLang="zh-CN" sz="1800" b="1" i="0" u="none" strike="noStrike" kern="0" cap="none" spc="0" normalizeH="0" baseline="0" noProof="0" dirty="0">
                    <a:ln>
                      <a:noFill/>
                    </a:ln>
                    <a:solidFill>
                      <a:prstClr val="black"/>
                    </a:solidFill>
                    <a:effectLst/>
                    <a:uLnTx/>
                    <a:uFillTx/>
                    <a:latin typeface="Times New Roman" panose="02020603050405020304" pitchFamily="18" charset="0"/>
                    <a:ea typeface="楷体_GB2312"/>
                    <a:cs typeface="Times New Roman" panose="02020603050405020304" pitchFamily="18" charset="0"/>
                  </a:rPr>
                  <a:t>对应的样例</a:t>
                </a:r>
                <a:endParaRPr kumimoji="0" lang="zh-CN" altLang="zh-CN" sz="1800" b="0" i="0" u="none" strike="noStrike" kern="1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mc:Choice>
        <mc:Fallback xmlns="">
          <p:sp>
            <p:nvSpPr>
              <p:cNvPr id="4" name="矩形 3">
                <a:extLst>
                  <a:ext uri="{FF2B5EF4-FFF2-40B4-BE49-F238E27FC236}">
                    <a16:creationId xmlns:a16="http://schemas.microsoft.com/office/drawing/2014/main" id="{B6203566-21C4-457D-AD07-8DE7FD918293}"/>
                  </a:ext>
                </a:extLst>
              </p:cNvPr>
              <p:cNvSpPr>
                <a:spLocks noRot="1" noChangeAspect="1" noMove="1" noResize="1" noEditPoints="1" noAdjustHandles="1" noChangeArrowheads="1" noChangeShapeType="1" noTextEdit="1"/>
              </p:cNvSpPr>
              <p:nvPr/>
            </p:nvSpPr>
            <p:spPr>
              <a:xfrm>
                <a:off x="5842366" y="2928814"/>
                <a:ext cx="3594254" cy="369332"/>
              </a:xfrm>
              <a:prstGeom prst="rect">
                <a:avLst/>
              </a:prstGeom>
              <a:blipFill>
                <a:blip r:embed="rId4"/>
                <a:stretch>
                  <a:fillRect l="-1186" t="-9836" r="-1017" b="-22951"/>
                </a:stretch>
              </a:blipFill>
            </p:spPr>
            <p:txBody>
              <a:bodyPr/>
              <a:lstStyle/>
              <a:p>
                <a:r>
                  <a:rPr lang="zh-CN" altLang="en-US">
                    <a:noFill/>
                  </a:rPr>
                  <a:t> </a:t>
                </a:r>
              </a:p>
            </p:txBody>
          </p:sp>
        </mc:Fallback>
      </mc:AlternateContent>
      <p:pic>
        <p:nvPicPr>
          <p:cNvPr id="10" name="图片 9">
            <a:extLst>
              <a:ext uri="{FF2B5EF4-FFF2-40B4-BE49-F238E27FC236}">
                <a16:creationId xmlns:a16="http://schemas.microsoft.com/office/drawing/2014/main" id="{D2B003B9-9886-45D8-86B0-96890AD96320}"/>
              </a:ext>
            </a:extLst>
          </p:cNvPr>
          <p:cNvPicPr>
            <a:picLocks noChangeAspect="1"/>
          </p:cNvPicPr>
          <p:nvPr/>
        </p:nvPicPr>
        <p:blipFill>
          <a:blip r:embed="rId5"/>
          <a:stretch>
            <a:fillRect/>
          </a:stretch>
        </p:blipFill>
        <p:spPr>
          <a:xfrm>
            <a:off x="582232" y="3298146"/>
            <a:ext cx="2955104" cy="2044387"/>
          </a:xfrm>
          <a:prstGeom prst="rect">
            <a:avLst/>
          </a:prstGeom>
        </p:spPr>
      </p:pic>
      <p:pic>
        <p:nvPicPr>
          <p:cNvPr id="6" name="图片 5">
            <a:extLst>
              <a:ext uri="{FF2B5EF4-FFF2-40B4-BE49-F238E27FC236}">
                <a16:creationId xmlns:a16="http://schemas.microsoft.com/office/drawing/2014/main" id="{C4C0E31B-FBC7-4108-ABB4-3E9293551983}"/>
              </a:ext>
            </a:extLst>
          </p:cNvPr>
          <p:cNvPicPr>
            <a:picLocks noChangeAspect="1"/>
          </p:cNvPicPr>
          <p:nvPr/>
        </p:nvPicPr>
        <p:blipFill>
          <a:blip r:embed="rId6"/>
          <a:stretch>
            <a:fillRect/>
          </a:stretch>
        </p:blipFill>
        <p:spPr>
          <a:xfrm>
            <a:off x="4965249" y="3429000"/>
            <a:ext cx="5693891" cy="2200622"/>
          </a:xfrm>
          <a:prstGeom prst="rect">
            <a:avLst/>
          </a:prstGeom>
        </p:spPr>
      </p:pic>
    </p:spTree>
    <p:extLst>
      <p:ext uri="{BB962C8B-B14F-4D97-AF65-F5344CB8AC3E}">
        <p14:creationId xmlns:p14="http://schemas.microsoft.com/office/powerpoint/2010/main" val="729265898"/>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583380" y="726948"/>
            <a:ext cx="7464387" cy="497934"/>
            <a:chOff x="4099943" y="2819853"/>
            <a:chExt cx="2570275" cy="497934"/>
          </a:xfrm>
        </p:grpSpPr>
        <p:sp>
          <p:nvSpPr>
            <p:cNvPr id="4" name="平行四边形 3"/>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5" name="平行四边形 4"/>
            <p:cNvSpPr/>
            <p:nvPr/>
          </p:nvSpPr>
          <p:spPr bwMode="auto">
            <a:xfrm>
              <a:off x="4122533" y="2819853"/>
              <a:ext cx="2547685"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6" name="矩形 5"/>
            <p:cNvSpPr/>
            <p:nvPr/>
          </p:nvSpPr>
          <p:spPr>
            <a:xfrm>
              <a:off x="4216534" y="2853798"/>
              <a:ext cx="2359684" cy="400110"/>
            </a:xfrm>
            <a:prstGeom prst="rect">
              <a:avLst/>
            </a:prstGeom>
          </p:spPr>
          <p:txBody>
            <a:bodyPr wrap="square">
              <a:spAutoFit/>
            </a:bodyPr>
            <a:lstStyle/>
            <a:p>
              <a:pPr marL="0" marR="0" lvl="0" indent="0" algn="ctr" defTabSz="914400" rtl="0" eaLnBrk="1" fontAlgn="auto" latinLnBrk="0" hangingPunct="1">
                <a:lnSpc>
                  <a:spcPct val="100000"/>
                </a:lnSpc>
                <a:spcBef>
                  <a:spcPct val="50000"/>
                </a:spcBef>
                <a:spcAft>
                  <a:spcPts val="0"/>
                </a:spcAft>
                <a:buClrTx/>
                <a:buSzTx/>
                <a:buFontTx/>
                <a:buNone/>
                <a:tabLst/>
                <a:defRPr/>
              </a:pPr>
              <a:r>
                <a:rPr kumimoji="0" lang="zh-CN" altLang="en-US" sz="2000" b="1" i="0" u="none" strike="noStrike" kern="1200" cap="none" spc="0" normalizeH="0" baseline="0" noProof="0" dirty="0">
                  <a:ln>
                    <a:noFill/>
                  </a:ln>
                  <a:solidFill>
                    <a:prstClr val="black">
                      <a:lumMod val="95000"/>
                      <a:lumOff val="5000"/>
                    </a:prstClr>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博弈的分类</a:t>
              </a:r>
              <a:endParaRPr kumimoji="0" lang="zh-CN" altLang="en-US" sz="2000" b="1" i="0" u="none" strike="noStrike" kern="120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endParaRPr>
            </a:p>
          </p:txBody>
        </p:sp>
      </p:grpSp>
      <p:sp>
        <p:nvSpPr>
          <p:cNvPr id="23" name="矩形 22">
            <a:extLst>
              <a:ext uri="{FF2B5EF4-FFF2-40B4-BE49-F238E27FC236}">
                <a16:creationId xmlns:a16="http://schemas.microsoft.com/office/drawing/2014/main" id="{6F77A2E9-3941-4386-A0DF-CDEBD25143F3}"/>
              </a:ext>
            </a:extLst>
          </p:cNvPr>
          <p:cNvSpPr/>
          <p:nvPr/>
        </p:nvSpPr>
        <p:spPr>
          <a:xfrm>
            <a:off x="852473" y="129010"/>
            <a:ext cx="2031325"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mn-cs"/>
              </a:rPr>
              <a:t>一、博弈论</a:t>
            </a:r>
            <a:r>
              <a:rPr kumimoji="0" lang="zh-CN" altLang="en-US" sz="1600" b="0" i="0" u="none" strike="noStrike" kern="1200" cap="none" spc="0" normalizeH="0" baseline="0" noProof="0">
                <a:ln>
                  <a:noFill/>
                </a:ln>
                <a:solidFill>
                  <a:srgbClr val="000000"/>
                </a:solidFill>
                <a:effectLst/>
                <a:uLnTx/>
                <a:uFillTx/>
                <a:latin typeface="Times New Roman" panose="02020603050405020304" pitchFamily="18" charset="0"/>
                <a:ea typeface="楷体_GB2312"/>
                <a:cs typeface="+mn-cs"/>
              </a:rPr>
              <a:t>相关概念</a:t>
            </a:r>
            <a:endPar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10" name="内容占位符 4">
            <a:extLst>
              <a:ext uri="{FF2B5EF4-FFF2-40B4-BE49-F238E27FC236}">
                <a16:creationId xmlns:a16="http://schemas.microsoft.com/office/drawing/2014/main" id="{8B2CF903-E574-461D-90E9-5FD402712BB7}"/>
              </a:ext>
            </a:extLst>
          </p:cNvPr>
          <p:cNvSpPr txBox="1">
            <a:spLocks/>
          </p:cNvSpPr>
          <p:nvPr/>
        </p:nvSpPr>
        <p:spPr>
          <a:xfrm>
            <a:off x="6095963" y="1399007"/>
            <a:ext cx="3886200" cy="4351339"/>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Char char="•"/>
              <a:tabLst/>
              <a:defRPr/>
            </a:pPr>
            <a:endParaRPr kumimoji="0" lang="en-US" altLang="zh-CN" sz="16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endParaRPr kumimoji="0" lang="zh-CN" altLang="en-US" sz="16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p:sp>
        <p:nvSpPr>
          <p:cNvPr id="14" name="矩形: 圆角 6">
            <a:extLst>
              <a:ext uri="{FF2B5EF4-FFF2-40B4-BE49-F238E27FC236}">
                <a16:creationId xmlns:a16="http://schemas.microsoft.com/office/drawing/2014/main" id="{F0578761-3906-422A-8891-487347AA0F0B}"/>
              </a:ext>
            </a:extLst>
          </p:cNvPr>
          <p:cNvSpPr/>
          <p:nvPr/>
        </p:nvSpPr>
        <p:spPr>
          <a:xfrm>
            <a:off x="286042" y="1540498"/>
            <a:ext cx="11471434" cy="4533234"/>
          </a:xfrm>
          <a:prstGeom prst="roundRect">
            <a:avLst>
              <a:gd name="adj" fmla="val 0"/>
            </a:avLst>
          </a:prstGeom>
          <a:gradFill>
            <a:gsLst>
              <a:gs pos="22000">
                <a:srgbClr val="016773"/>
              </a:gs>
              <a:gs pos="100000">
                <a:srgbClr val="00ABA5"/>
              </a:gs>
            </a:gsLst>
            <a:lin ang="30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1"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endParaRPr>
          </a:p>
        </p:txBody>
      </p:sp>
      <p:sp>
        <p:nvSpPr>
          <p:cNvPr id="15" name="矩形 14">
            <a:extLst>
              <a:ext uri="{FF2B5EF4-FFF2-40B4-BE49-F238E27FC236}">
                <a16:creationId xmlns:a16="http://schemas.microsoft.com/office/drawing/2014/main" id="{02B28246-D346-4D06-A6B2-D3DBBE810528}"/>
              </a:ext>
            </a:extLst>
          </p:cNvPr>
          <p:cNvSpPr/>
          <p:nvPr/>
        </p:nvSpPr>
        <p:spPr>
          <a:xfrm>
            <a:off x="351692" y="1786105"/>
            <a:ext cx="11405784" cy="4524315"/>
          </a:xfrm>
          <a:prstGeom prst="rect">
            <a:avLst/>
          </a:prstGeom>
        </p:spPr>
        <p:txBody>
          <a:bodyPr wrap="square">
            <a:spAutoFit/>
          </a:bodyPr>
          <a:lstStyle/>
          <a:p>
            <a:pPr marL="285750" marR="0" lvl="0" indent="-285750" algn="just" defTabSz="914400" rtl="0" eaLnBrk="1" fontAlgn="auto" latinLnBrk="0" hangingPunct="1">
              <a:lnSpc>
                <a:spcPct val="100000"/>
              </a:lnSpc>
              <a:spcBef>
                <a:spcPts val="0"/>
              </a:spcBef>
              <a:spcAft>
                <a:spcPts val="0"/>
              </a:spcAft>
              <a:buClrTx/>
              <a:buSzTx/>
              <a:buFont typeface="Wingdings" panose="05000000000000000000" pitchFamily="2" charset="2"/>
              <a:buChar char="l"/>
              <a:tabLst/>
              <a:defRPr/>
            </a:pPr>
            <a:r>
              <a:rPr kumimoji="0" lang="zh-CN" altLang="en-US" sz="1600" b="1" i="0" u="none" strike="noStrike" kern="1200" cap="none" spc="0" normalizeH="0" baseline="0" noProof="0" dirty="0">
                <a:ln>
                  <a:noFill/>
                </a:ln>
                <a:solidFill>
                  <a:srgbClr val="FFFFCC"/>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参与者或玩家（</a:t>
            </a:r>
            <a:r>
              <a:rPr kumimoji="0" lang="en-US" altLang="zh-CN" sz="1600" b="1" i="0" u="none" strike="noStrike" kern="1200" cap="none" spc="0" normalizeH="0" baseline="0" noProof="0" dirty="0">
                <a:ln>
                  <a:noFill/>
                </a:ln>
                <a:solidFill>
                  <a:srgbClr val="FFFFCC"/>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player</a:t>
            </a:r>
            <a:r>
              <a:rPr kumimoji="0" lang="zh-CN" altLang="en-US" sz="1600" b="1" i="0" u="none" strike="noStrike" kern="1200" cap="none" spc="0" normalizeH="0" baseline="0" noProof="0" dirty="0">
                <a:ln>
                  <a:noFill/>
                </a:ln>
                <a:solidFill>
                  <a:srgbClr val="FFFFCC"/>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）合作博弈与非合作博弈</a:t>
            </a:r>
            <a:endParaRPr kumimoji="0" lang="en-US" altLang="zh-CN" sz="1600" b="1" i="0" u="none" strike="noStrike" kern="1200" cap="none" spc="0" normalizeH="0" baseline="0" noProof="0" dirty="0">
              <a:ln>
                <a:noFill/>
              </a:ln>
              <a:solidFill>
                <a:srgbClr val="FFFFCC"/>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endParaRPr>
          </a:p>
          <a:p>
            <a:pPr marL="457200" marR="0" lvl="1" indent="0" algn="just" defTabSz="914400" rtl="0" eaLnBrk="1" fontAlgn="auto" latinLnBrk="0" hangingPunct="1">
              <a:lnSpc>
                <a:spcPct val="15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prstClr val="white"/>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合作博弈（</a:t>
            </a:r>
            <a:r>
              <a:rPr kumimoji="0" lang="en-US" altLang="zh-CN" sz="1600" b="1" i="0" u="none" strike="noStrike" kern="1200" cap="none" spc="0" normalizeH="0" baseline="0" noProof="0" dirty="0">
                <a:ln>
                  <a:noFill/>
                </a:ln>
                <a:solidFill>
                  <a:prstClr val="white"/>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cooperative game</a:t>
            </a:r>
            <a:r>
              <a:rPr kumimoji="0" lang="zh-CN" altLang="en-US" sz="1600" b="1" i="0" u="none" strike="noStrike" kern="1200" cap="none" spc="0" normalizeH="0" baseline="0" noProof="0" dirty="0">
                <a:ln>
                  <a:noFill/>
                </a:ln>
                <a:solidFill>
                  <a:prstClr val="white"/>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）：部分参与者可以组成联盟以获得更大的收益</a:t>
            </a:r>
            <a:endParaRPr kumimoji="0" lang="en-US" altLang="zh-CN" sz="1600" b="1" i="0" u="none" strike="noStrike" kern="1200" cap="none" spc="0" normalizeH="0" baseline="0" noProof="0" dirty="0">
              <a:ln>
                <a:noFill/>
              </a:ln>
              <a:solidFill>
                <a:prstClr val="white"/>
              </a:solidFill>
              <a:effectLst/>
              <a:uLnTx/>
              <a:uFillTx/>
              <a:latin typeface="Times New Roman" panose="02020603050405020304" pitchFamily="18" charset="0"/>
              <a:ea typeface="华文楷体" panose="02010600040101010101" pitchFamily="2" charset="-122"/>
              <a:cs typeface="Times New Roman" panose="02020603050405020304" pitchFamily="18" charset="0"/>
            </a:endParaRPr>
          </a:p>
          <a:p>
            <a:pPr marL="457200" marR="0" lvl="1" indent="0" algn="just" defTabSz="914400" rtl="0" eaLnBrk="1" fontAlgn="auto" latinLnBrk="0" hangingPunct="1">
              <a:lnSpc>
                <a:spcPct val="15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prstClr val="white"/>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非合作博弈（</a:t>
            </a:r>
            <a:r>
              <a:rPr kumimoji="0" lang="en-US" altLang="zh-CN" sz="1600" b="1" i="0" u="none" strike="noStrike" kern="1200" cap="none" spc="0" normalizeH="0" baseline="0" noProof="0" dirty="0">
                <a:ln>
                  <a:noFill/>
                </a:ln>
                <a:solidFill>
                  <a:prstClr val="white"/>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non-cooperative game</a:t>
            </a:r>
            <a:r>
              <a:rPr kumimoji="0" lang="zh-CN" altLang="en-US" sz="1600" b="1" i="0" u="none" strike="noStrike" kern="1200" cap="none" spc="0" normalizeH="0" baseline="0" noProof="0" dirty="0">
                <a:ln>
                  <a:noFill/>
                </a:ln>
                <a:solidFill>
                  <a:prstClr val="white"/>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）：参与者在决策中都彼此独立，不事先达成合作意向</a:t>
            </a:r>
            <a:endParaRPr kumimoji="0" lang="en-US" altLang="zh-CN" sz="1600" b="1" i="0" u="none" strike="noStrike" kern="1200" cap="none" spc="0" normalizeH="0" baseline="0" noProof="0" dirty="0">
              <a:ln>
                <a:noFill/>
              </a:ln>
              <a:solidFill>
                <a:prstClr val="white"/>
              </a:solidFill>
              <a:effectLst/>
              <a:uLnTx/>
              <a:uFillTx/>
              <a:latin typeface="Times New Roman" panose="02020603050405020304" pitchFamily="18" charset="0"/>
              <a:ea typeface="华文楷体" panose="02010600040101010101" pitchFamily="2" charset="-122"/>
              <a:cs typeface="Times New Roman" panose="02020603050405020304" pitchFamily="18" charset="0"/>
            </a:endParaRPr>
          </a:p>
          <a:p>
            <a:pPr marL="457200" marR="0" lvl="1" indent="0" algn="just" defTabSz="914400" rtl="0" eaLnBrk="1" fontAlgn="auto" latinLnBrk="0" hangingPunct="1">
              <a:lnSpc>
                <a:spcPct val="150000"/>
              </a:lnSpc>
              <a:spcBef>
                <a:spcPts val="0"/>
              </a:spcBef>
              <a:spcAft>
                <a:spcPts val="0"/>
              </a:spcAft>
              <a:buClrTx/>
              <a:buSzTx/>
              <a:buFontTx/>
              <a:buNone/>
              <a:tabLst/>
              <a:defRPr/>
            </a:pPr>
            <a:endParaRPr kumimoji="0" lang="en-US" altLang="zh-CN" sz="1600" b="1" i="0" u="none" strike="noStrike" kern="1200" cap="none" spc="0" normalizeH="0" baseline="0" noProof="0" dirty="0">
              <a:ln>
                <a:noFill/>
              </a:ln>
              <a:solidFill>
                <a:prstClr val="white"/>
              </a:solidFill>
              <a:effectLst/>
              <a:uLnTx/>
              <a:uFillTx/>
              <a:latin typeface="Times New Roman" panose="02020603050405020304" pitchFamily="18" charset="0"/>
              <a:ea typeface="华文楷体" panose="02010600040101010101" pitchFamily="2" charset="-122"/>
              <a:cs typeface="Times New Roman" panose="02020603050405020304" pitchFamily="18" charset="0"/>
            </a:endParaRPr>
          </a:p>
          <a:p>
            <a:pPr marL="285750" marR="0" lvl="0" indent="-285750" algn="just" defTabSz="914400" rtl="0" eaLnBrk="1" fontAlgn="auto" latinLnBrk="0" hangingPunct="1">
              <a:lnSpc>
                <a:spcPct val="150000"/>
              </a:lnSpc>
              <a:spcBef>
                <a:spcPts val="0"/>
              </a:spcBef>
              <a:spcAft>
                <a:spcPts val="0"/>
              </a:spcAft>
              <a:buClrTx/>
              <a:buSzTx/>
              <a:buFont typeface="Wingdings" panose="05000000000000000000" pitchFamily="2" charset="2"/>
              <a:buChar char="l"/>
              <a:tabLst/>
              <a:defRPr/>
            </a:pPr>
            <a:r>
              <a:rPr kumimoji="0" lang="zh-CN" altLang="en-US" sz="1600" b="1" i="0" u="none" strike="noStrike" kern="1200" cap="none" spc="0" normalizeH="0" baseline="0" noProof="0" dirty="0">
                <a:ln>
                  <a:noFill/>
                </a:ln>
                <a:solidFill>
                  <a:srgbClr val="FFFFCC"/>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静态博弈与动态博弈</a:t>
            </a:r>
            <a:endParaRPr kumimoji="0" lang="en-US" altLang="zh-CN" sz="1600" b="1" i="0" u="none" strike="noStrike" kern="1200" cap="none" spc="0" normalizeH="0" baseline="0" noProof="0" dirty="0">
              <a:ln>
                <a:noFill/>
              </a:ln>
              <a:solidFill>
                <a:srgbClr val="FFFFCC"/>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endParaRPr>
          </a:p>
          <a:p>
            <a:pPr marL="457200" marR="0" lvl="1" indent="0" algn="just" defTabSz="914400" rtl="0" eaLnBrk="1" fontAlgn="auto" latinLnBrk="0" hangingPunct="1">
              <a:lnSpc>
                <a:spcPct val="15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prstClr val="white"/>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静态博弈（</a:t>
            </a:r>
            <a:r>
              <a:rPr kumimoji="0" lang="en-US" altLang="zh-CN" sz="1600" b="1" i="0" u="none" strike="noStrike" kern="1200" cap="none" spc="0" normalizeH="0" baseline="0" noProof="0" dirty="0">
                <a:ln>
                  <a:noFill/>
                </a:ln>
                <a:solidFill>
                  <a:prstClr val="white"/>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static game</a:t>
            </a:r>
            <a:r>
              <a:rPr kumimoji="0" lang="zh-CN" altLang="en-US" sz="1600" b="1" i="0" u="none" strike="noStrike" kern="1200" cap="none" spc="0" normalizeH="0" baseline="0" noProof="0" dirty="0">
                <a:ln>
                  <a:noFill/>
                </a:ln>
                <a:solidFill>
                  <a:prstClr val="white"/>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）：所有参与者同时决策，或参与者互相不知道对方的决策</a:t>
            </a:r>
            <a:endParaRPr kumimoji="0" lang="en-US" altLang="zh-CN" sz="1600" b="1" i="0" u="none" strike="noStrike" kern="1200" cap="none" spc="0" normalizeH="0" baseline="0" noProof="0" dirty="0">
              <a:ln>
                <a:noFill/>
              </a:ln>
              <a:solidFill>
                <a:prstClr val="white"/>
              </a:solidFill>
              <a:effectLst/>
              <a:uLnTx/>
              <a:uFillTx/>
              <a:latin typeface="Times New Roman" panose="02020603050405020304" pitchFamily="18" charset="0"/>
              <a:ea typeface="华文楷体" panose="02010600040101010101" pitchFamily="2" charset="-122"/>
              <a:cs typeface="Times New Roman" panose="02020603050405020304" pitchFamily="18" charset="0"/>
            </a:endParaRPr>
          </a:p>
          <a:p>
            <a:pPr marL="457200" marR="0" lvl="1" indent="0" algn="just" defTabSz="914400" rtl="0" eaLnBrk="1" fontAlgn="auto" latinLnBrk="0" hangingPunct="1">
              <a:lnSpc>
                <a:spcPct val="15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prstClr val="white"/>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动态博弈（</a:t>
            </a:r>
            <a:r>
              <a:rPr kumimoji="0" lang="en-US" altLang="zh-CN" sz="1600" b="1" i="0" u="none" strike="noStrike" kern="1200" cap="none" spc="0" normalizeH="0" baseline="0" noProof="0" dirty="0">
                <a:ln>
                  <a:noFill/>
                </a:ln>
                <a:solidFill>
                  <a:prstClr val="white"/>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dynamic game</a:t>
            </a:r>
            <a:r>
              <a:rPr kumimoji="0" lang="zh-CN" altLang="en-US" sz="1600" b="1" i="0" u="none" strike="noStrike" kern="1200" cap="none" spc="0" normalizeH="0" baseline="0" noProof="0" dirty="0">
                <a:ln>
                  <a:noFill/>
                </a:ln>
                <a:solidFill>
                  <a:prstClr val="white"/>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）：参与者所采取行为的先后顺序由规则决定，且后行动者知道先行动者所采取的行为</a:t>
            </a:r>
            <a:endParaRPr kumimoji="0" lang="en-US" altLang="zh-CN" sz="1600" b="1" i="0" u="none" strike="noStrike" kern="1200" cap="none" spc="0" normalizeH="0" baseline="0" noProof="0" dirty="0">
              <a:ln>
                <a:noFill/>
              </a:ln>
              <a:solidFill>
                <a:prstClr val="white"/>
              </a:solidFill>
              <a:effectLst/>
              <a:uLnTx/>
              <a:uFillTx/>
              <a:latin typeface="Times New Roman" panose="02020603050405020304" pitchFamily="18" charset="0"/>
              <a:ea typeface="华文楷体" panose="02010600040101010101" pitchFamily="2" charset="-122"/>
              <a:cs typeface="Times New Roman" panose="02020603050405020304" pitchFamily="18" charset="0"/>
            </a:endParaRPr>
          </a:p>
          <a:p>
            <a:pPr marL="285750" marR="0" lvl="0" indent="-285750" algn="just" defTabSz="914400" rtl="0" eaLnBrk="1" fontAlgn="auto" latinLnBrk="0" hangingPunct="1">
              <a:lnSpc>
                <a:spcPct val="150000"/>
              </a:lnSpc>
              <a:spcBef>
                <a:spcPts val="0"/>
              </a:spcBef>
              <a:spcAft>
                <a:spcPts val="0"/>
              </a:spcAft>
              <a:buClrTx/>
              <a:buSzTx/>
              <a:buFont typeface="Wingdings" panose="05000000000000000000" pitchFamily="2" charset="2"/>
              <a:buChar char="l"/>
              <a:tabLst/>
              <a:defRPr/>
            </a:pPr>
            <a:endParaRPr kumimoji="0" lang="en-US" altLang="zh-CN" sz="1600" b="1" i="0" u="none" strike="noStrike" kern="1200" cap="none" spc="0" normalizeH="0" baseline="0" noProof="0" dirty="0">
              <a:ln>
                <a:noFill/>
              </a:ln>
              <a:solidFill>
                <a:srgbClr val="FFFFCC"/>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endParaRPr>
          </a:p>
          <a:p>
            <a:pPr marL="285750" marR="0" lvl="0" indent="-285750" algn="just" defTabSz="914400" rtl="0" eaLnBrk="1" fontAlgn="auto" latinLnBrk="0" hangingPunct="1">
              <a:lnSpc>
                <a:spcPct val="150000"/>
              </a:lnSpc>
              <a:spcBef>
                <a:spcPts val="0"/>
              </a:spcBef>
              <a:spcAft>
                <a:spcPts val="0"/>
              </a:spcAft>
              <a:buClrTx/>
              <a:buSzTx/>
              <a:buFont typeface="Wingdings" panose="05000000000000000000" pitchFamily="2" charset="2"/>
              <a:buChar char="l"/>
              <a:tabLst/>
              <a:defRPr/>
            </a:pPr>
            <a:r>
              <a:rPr kumimoji="0" lang="zh-CN" altLang="en-US" sz="1600" b="1" i="0" u="none" strike="noStrike" kern="1200" cap="none" spc="0" normalizeH="0" baseline="0" noProof="0" dirty="0">
                <a:ln>
                  <a:noFill/>
                </a:ln>
                <a:solidFill>
                  <a:srgbClr val="FFFFCC"/>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完全信息博弈与不完全信息博弈</a:t>
            </a:r>
            <a:endParaRPr kumimoji="0" lang="en-US" altLang="zh-CN" sz="1600" b="1" i="0" u="none" strike="noStrike" kern="1200" cap="none" spc="0" normalizeH="0" baseline="0" noProof="0" dirty="0">
              <a:ln>
                <a:noFill/>
              </a:ln>
              <a:solidFill>
                <a:srgbClr val="FFFFCC"/>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endParaRPr>
          </a:p>
          <a:p>
            <a:pPr marL="457200" marR="0" lvl="1" indent="0" algn="just" defTabSz="914400" rtl="0" eaLnBrk="1" fontAlgn="auto" latinLnBrk="0" hangingPunct="1">
              <a:lnSpc>
                <a:spcPct val="15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prstClr val="white"/>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完全信息（</a:t>
            </a:r>
            <a:r>
              <a:rPr kumimoji="0" lang="en-US" altLang="zh-CN" sz="1600" b="1" i="0" u="none" strike="noStrike" kern="1200" cap="none" spc="0" normalizeH="0" baseline="0" noProof="0" dirty="0">
                <a:ln>
                  <a:noFill/>
                </a:ln>
                <a:solidFill>
                  <a:prstClr val="white"/>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complete information</a:t>
            </a:r>
            <a:r>
              <a:rPr kumimoji="0" lang="zh-CN" altLang="en-US" sz="1600" b="1" i="0" u="none" strike="noStrike" kern="1200" cap="none" spc="0" normalizeH="0" baseline="0" noProof="0" dirty="0">
                <a:ln>
                  <a:noFill/>
                </a:ln>
                <a:solidFill>
                  <a:prstClr val="white"/>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）：所有参与者均了解其他参与者的策略集、收益等信息</a:t>
            </a:r>
            <a:endParaRPr kumimoji="0" lang="en-US" altLang="zh-CN" sz="1600" b="1" i="0" u="none" strike="noStrike" kern="1200" cap="none" spc="0" normalizeH="0" baseline="0" noProof="0" dirty="0">
              <a:ln>
                <a:noFill/>
              </a:ln>
              <a:solidFill>
                <a:prstClr val="white"/>
              </a:solidFill>
              <a:effectLst/>
              <a:uLnTx/>
              <a:uFillTx/>
              <a:latin typeface="Times New Roman" panose="02020603050405020304" pitchFamily="18" charset="0"/>
              <a:ea typeface="华文楷体" panose="02010600040101010101" pitchFamily="2" charset="-122"/>
              <a:cs typeface="Times New Roman" panose="02020603050405020304" pitchFamily="18" charset="0"/>
            </a:endParaRPr>
          </a:p>
          <a:p>
            <a:pPr marL="457200" marR="0" lvl="1" indent="0" algn="just" defTabSz="914400" rtl="0" eaLnBrk="1" fontAlgn="auto" latinLnBrk="0" hangingPunct="1">
              <a:lnSpc>
                <a:spcPct val="15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prstClr val="white"/>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不完全信息（</a:t>
            </a:r>
            <a:r>
              <a:rPr kumimoji="0" lang="en-US" altLang="zh-CN" sz="1600" b="1" i="0" u="none" strike="noStrike" kern="1200" cap="none" spc="0" normalizeH="0" baseline="0" noProof="0" dirty="0">
                <a:ln>
                  <a:noFill/>
                </a:ln>
                <a:solidFill>
                  <a:prstClr val="white"/>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incomplete information</a:t>
            </a:r>
            <a:r>
              <a:rPr kumimoji="0" lang="zh-CN" altLang="en-US" sz="1600" b="1" i="0" u="none" strike="noStrike" kern="1200" cap="none" spc="0" normalizeH="0" baseline="0" noProof="0" dirty="0">
                <a:ln>
                  <a:noFill/>
                </a:ln>
                <a:solidFill>
                  <a:prstClr val="white"/>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）：并非所有参与者均掌握了所有信息</a:t>
            </a:r>
            <a:endParaRPr kumimoji="0" lang="en-US" altLang="zh-CN" sz="1600" b="1" i="0" u="none" strike="noStrike" kern="1200" cap="none" spc="0" normalizeH="0" baseline="0" noProof="0" dirty="0">
              <a:ln>
                <a:noFill/>
              </a:ln>
              <a:solidFill>
                <a:prstClr val="white"/>
              </a:solidFill>
              <a:effectLst/>
              <a:uLnTx/>
              <a:uFillTx/>
              <a:latin typeface="Times New Roman" panose="02020603050405020304" pitchFamily="18" charset="0"/>
              <a:ea typeface="华文楷体" panose="02010600040101010101" pitchFamily="2" charset="-122"/>
              <a:cs typeface="Times New Roman" panose="02020603050405020304" pitchFamily="18" charset="0"/>
            </a:endParaRPr>
          </a:p>
          <a:p>
            <a:pPr marL="285750" marR="0" lvl="0" indent="-285750" algn="just" defTabSz="914400" rtl="0" eaLnBrk="1" fontAlgn="auto" latinLnBrk="0" hangingPunct="1">
              <a:lnSpc>
                <a:spcPct val="100000"/>
              </a:lnSpc>
              <a:spcBef>
                <a:spcPts val="0"/>
              </a:spcBef>
              <a:spcAft>
                <a:spcPts val="0"/>
              </a:spcAft>
              <a:buClrTx/>
              <a:buSzTx/>
              <a:buFont typeface="Wingdings" panose="05000000000000000000" pitchFamily="2" charset="2"/>
              <a:buChar char="l"/>
              <a:tabLst/>
              <a:defRPr/>
            </a:pPr>
            <a:endParaRPr kumimoji="0" lang="en-US" altLang="zh-CN" sz="1600" b="1" i="0" u="none" strike="noStrike" kern="1200" cap="none" spc="0" normalizeH="0" baseline="0" noProof="0" dirty="0">
              <a:ln>
                <a:noFill/>
              </a:ln>
              <a:solidFill>
                <a:prstClr val="white"/>
              </a:solidFill>
              <a:effectLst/>
              <a:uLnTx/>
              <a:uFillTx/>
              <a:latin typeface="Times New Roman" panose="02020603050405020304" pitchFamily="18" charset="0"/>
              <a:ea typeface="华文楷体" panose="0201060004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6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2342540659"/>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583380" y="726948"/>
            <a:ext cx="7464387" cy="497934"/>
            <a:chOff x="4099943" y="2819853"/>
            <a:chExt cx="2570275" cy="497934"/>
          </a:xfrm>
        </p:grpSpPr>
        <p:sp>
          <p:nvSpPr>
            <p:cNvPr id="4" name="平行四边形 3"/>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5" name="平行四边形 4"/>
            <p:cNvSpPr/>
            <p:nvPr/>
          </p:nvSpPr>
          <p:spPr bwMode="auto">
            <a:xfrm>
              <a:off x="4122533" y="2819853"/>
              <a:ext cx="2547685"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6" name="矩形 5"/>
            <p:cNvSpPr/>
            <p:nvPr/>
          </p:nvSpPr>
          <p:spPr>
            <a:xfrm>
              <a:off x="4216534" y="2853798"/>
              <a:ext cx="2359684" cy="400110"/>
            </a:xfrm>
            <a:prstGeom prst="rect">
              <a:avLst/>
            </a:prstGeom>
          </p:spPr>
          <p:txBody>
            <a:bodyPr wrap="square">
              <a:spAutoFit/>
            </a:bodyPr>
            <a:lstStyle/>
            <a:p>
              <a:pPr marL="0" marR="0" lvl="0" indent="0" algn="ctr" defTabSz="914400" rtl="0" eaLnBrk="1" fontAlgn="auto" latinLnBrk="0" hangingPunct="1">
                <a:lnSpc>
                  <a:spcPct val="100000"/>
                </a:lnSpc>
                <a:spcBef>
                  <a:spcPct val="50000"/>
                </a:spcBef>
                <a:spcAft>
                  <a:spcPts val="0"/>
                </a:spcAft>
                <a:buClrTx/>
                <a:buSzTx/>
                <a:buFontTx/>
                <a:buNone/>
                <a:tabLst/>
                <a:defRPr/>
              </a:pPr>
              <a:r>
                <a:rPr kumimoji="0" lang="zh-CN" altLang="en-US" sz="2000" b="1" i="0" u="none" strike="noStrike" kern="1200" cap="none" spc="0" normalizeH="0" baseline="0" noProof="0" dirty="0">
                  <a:ln>
                    <a:noFill/>
                  </a:ln>
                  <a:solidFill>
                    <a:prstClr val="black">
                      <a:lumMod val="95000"/>
                      <a:lumOff val="5000"/>
                    </a:prstClr>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博弈论：</a:t>
              </a:r>
              <a:r>
                <a:rPr kumimoji="0" lang="zh-CN" altLang="en-US" sz="2000" b="1" i="0" u="none" strike="noStrike" kern="1200" cap="none" spc="0" normalizeH="0" baseline="0" noProof="0" dirty="0">
                  <a:ln>
                    <a:noFill/>
                  </a:ln>
                  <a:solidFill>
                    <a:srgbClr val="0070C0"/>
                  </a:solidFill>
                  <a:effectLst/>
                  <a:uLnTx/>
                  <a:uFillTx/>
                  <a:latin typeface="Times New Roman" panose="02020603050405020304" pitchFamily="18" charset="0"/>
                  <a:ea typeface="黑体" panose="02010609060101010101" pitchFamily="49" charset="-122"/>
                  <a:cs typeface="Times New Roman" panose="02020603050405020304" pitchFamily="18" charset="0"/>
                </a:rPr>
                <a:t>纳什均衡</a:t>
              </a:r>
              <a:endParaRPr kumimoji="0" lang="zh-CN" altLang="en-US" sz="2000" b="1" i="0" u="none" strike="noStrike" kern="120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endParaRPr>
            </a:p>
          </p:txBody>
        </p:sp>
      </p:grpSp>
      <p:sp>
        <p:nvSpPr>
          <p:cNvPr id="23" name="矩形 22">
            <a:extLst>
              <a:ext uri="{FF2B5EF4-FFF2-40B4-BE49-F238E27FC236}">
                <a16:creationId xmlns:a16="http://schemas.microsoft.com/office/drawing/2014/main" id="{6F77A2E9-3941-4386-A0DF-CDEBD25143F3}"/>
              </a:ext>
            </a:extLst>
          </p:cNvPr>
          <p:cNvSpPr/>
          <p:nvPr/>
        </p:nvSpPr>
        <p:spPr>
          <a:xfrm>
            <a:off x="852473" y="129010"/>
            <a:ext cx="2031325"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mn-cs"/>
              </a:rPr>
              <a:t>一、博弈论</a:t>
            </a:r>
            <a:r>
              <a:rPr kumimoji="0" lang="zh-CN" altLang="en-US" sz="1600" b="0" i="0" u="none" strike="noStrike" kern="1200" cap="none" spc="0" normalizeH="0" baseline="0" noProof="0">
                <a:ln>
                  <a:noFill/>
                </a:ln>
                <a:solidFill>
                  <a:srgbClr val="000000"/>
                </a:solidFill>
                <a:effectLst/>
                <a:uLnTx/>
                <a:uFillTx/>
                <a:latin typeface="Times New Roman" panose="02020603050405020304" pitchFamily="18" charset="0"/>
                <a:ea typeface="楷体_GB2312"/>
                <a:cs typeface="+mn-cs"/>
              </a:rPr>
              <a:t>相关概念</a:t>
            </a:r>
            <a:endPar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10" name="内容占位符 4">
            <a:extLst>
              <a:ext uri="{FF2B5EF4-FFF2-40B4-BE49-F238E27FC236}">
                <a16:creationId xmlns:a16="http://schemas.microsoft.com/office/drawing/2014/main" id="{8B2CF903-E574-461D-90E9-5FD402712BB7}"/>
              </a:ext>
            </a:extLst>
          </p:cNvPr>
          <p:cNvSpPr txBox="1">
            <a:spLocks/>
          </p:cNvSpPr>
          <p:nvPr/>
        </p:nvSpPr>
        <p:spPr>
          <a:xfrm>
            <a:off x="7061944" y="1432952"/>
            <a:ext cx="3886200" cy="4351339"/>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Char char="•"/>
              <a:tabLst/>
              <a:defRPr/>
            </a:pPr>
            <a:endParaRPr kumimoji="0" lang="en-US" altLang="zh-CN" sz="16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endParaRPr kumimoji="0" lang="zh-CN" altLang="en-US" sz="16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p:sp>
        <p:nvSpPr>
          <p:cNvPr id="14" name="内容占位符 4">
            <a:extLst>
              <a:ext uri="{FF2B5EF4-FFF2-40B4-BE49-F238E27FC236}">
                <a16:creationId xmlns:a16="http://schemas.microsoft.com/office/drawing/2014/main" id="{911E0F9A-5BD7-4E7E-8184-21FBD30C74C2}"/>
              </a:ext>
            </a:extLst>
          </p:cNvPr>
          <p:cNvSpPr txBox="1">
            <a:spLocks/>
          </p:cNvSpPr>
          <p:nvPr/>
        </p:nvSpPr>
        <p:spPr>
          <a:xfrm>
            <a:off x="5855382" y="1538844"/>
            <a:ext cx="3886200" cy="4351339"/>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Char char="•"/>
              <a:tabLst/>
              <a:defRPr/>
            </a:pPr>
            <a:endParaRPr kumimoji="0" lang="en-US" altLang="zh-CN" sz="16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endParaRPr kumimoji="0" lang="zh-CN" altLang="en-US" sz="16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p:sp>
        <p:nvSpPr>
          <p:cNvPr id="15" name="内容占位符 4">
            <a:extLst>
              <a:ext uri="{FF2B5EF4-FFF2-40B4-BE49-F238E27FC236}">
                <a16:creationId xmlns:a16="http://schemas.microsoft.com/office/drawing/2014/main" id="{A98DD977-7ED3-40C5-99AF-B5771BCFB95E}"/>
              </a:ext>
            </a:extLst>
          </p:cNvPr>
          <p:cNvSpPr txBox="1">
            <a:spLocks/>
          </p:cNvSpPr>
          <p:nvPr/>
        </p:nvSpPr>
        <p:spPr>
          <a:xfrm>
            <a:off x="840731" y="1454332"/>
            <a:ext cx="4643162" cy="4351339"/>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171450" marR="0" lvl="0" indent="-171450" algn="just" defTabSz="685800" rtl="0" eaLnBrk="1" fontAlgn="auto" latinLnBrk="0" hangingPunct="1">
              <a:lnSpc>
                <a:spcPts val="2600"/>
              </a:lnSpc>
              <a:spcBef>
                <a:spcPts val="750"/>
              </a:spcBef>
              <a:spcAft>
                <a:spcPts val="0"/>
              </a:spcAft>
              <a:buClrTx/>
              <a:buSzTx/>
              <a:buFont typeface="Arial" panose="020B0604020202020204" pitchFamily="34" charset="0"/>
              <a:buChar char="•"/>
              <a:tabLst/>
              <a:defRPr/>
            </a:pPr>
            <a:r>
              <a:rPr kumimoji="0" lang="zh-CN" altLang="en-US" sz="1400" b="1"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博弈的稳定局势即为</a:t>
            </a:r>
            <a:r>
              <a:rPr kumimoji="0" lang="zh-CN" altLang="en-US" sz="1400" b="1" i="0" u="none" strike="noStrike" kern="1200" cap="none" spc="0" normalizeH="0" baseline="0" noProof="0" dirty="0">
                <a:ln>
                  <a:noFill/>
                </a:ln>
                <a:solidFill>
                  <a:srgbClr val="0070C0"/>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纳什均衡</a:t>
            </a:r>
            <a:r>
              <a:rPr kumimoji="0" lang="zh-CN" altLang="en-US" sz="1400" b="1"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a:t>
            </a:r>
            <a:r>
              <a:rPr kumimoji="0" lang="en-US" altLang="zh-CN" sz="1400" b="1"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Nash equilibrium</a:t>
            </a:r>
            <a:r>
              <a:rPr kumimoji="0" lang="zh-CN" altLang="en-US" sz="1400" b="1"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指的是参与者所作出的这样一种策略组合，在该策略组合上，任何参与者单独改变策略都不会得到好处。换句话说，如果在一个策略组合上，当所有其他人都不改变策略时，没有人会改变自己的策略，则该策略组合就是一个纳什均衡。</a:t>
            </a:r>
            <a:r>
              <a:rPr kumimoji="0" lang="en-US" altLang="zh-CN" sz="1400" b="1"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 </a:t>
            </a:r>
          </a:p>
          <a:p>
            <a:pPr marL="171450" marR="0" lvl="0" indent="-171450" algn="just" defTabSz="685800" rtl="0" eaLnBrk="1" fontAlgn="auto" latinLnBrk="0" hangingPunct="1">
              <a:lnSpc>
                <a:spcPts val="2600"/>
              </a:lnSpc>
              <a:spcBef>
                <a:spcPts val="750"/>
              </a:spcBef>
              <a:spcAft>
                <a:spcPts val="0"/>
              </a:spcAft>
              <a:buClrTx/>
              <a:buSzTx/>
              <a:buFont typeface="Arial" panose="020B0604020202020204" pitchFamily="34" charset="0"/>
              <a:buChar char="•"/>
              <a:tabLst/>
              <a:defRPr/>
            </a:pPr>
            <a:r>
              <a:rPr kumimoji="0" lang="en-US" altLang="zh-CN" sz="1400" b="1" i="0" u="none" strike="noStrike" kern="1200" cap="none" spc="0" normalizeH="0" baseline="0" noProof="0" dirty="0">
                <a:ln>
                  <a:noFill/>
                </a:ln>
                <a:solidFill>
                  <a:srgbClr val="0070C0"/>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Nash</a:t>
            </a:r>
            <a:r>
              <a:rPr kumimoji="0" lang="zh-CN" altLang="en-US" sz="1400" b="1" i="0" u="none" strike="noStrike" kern="1200" cap="none" spc="0" normalizeH="0" baseline="0" noProof="0" dirty="0">
                <a:ln>
                  <a:noFill/>
                </a:ln>
                <a:solidFill>
                  <a:srgbClr val="0070C0"/>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定理</a:t>
            </a:r>
            <a:r>
              <a:rPr kumimoji="0" lang="zh-CN" altLang="en-US" sz="1400" b="1"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：若参与者有限，每位参与者的策略集有限，收益函数为实值函数，则博弈必</a:t>
            </a:r>
            <a:r>
              <a:rPr kumimoji="0" lang="zh-CN" altLang="en-US" sz="1400" b="1" i="0" u="none" strike="noStrike" kern="1200" cap="none" spc="0" normalizeH="0" baseline="0" noProof="0" dirty="0">
                <a:ln>
                  <a:noFill/>
                </a:ln>
                <a:solidFill>
                  <a:srgbClr val="0070C0"/>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存在</a:t>
            </a:r>
            <a:r>
              <a:rPr kumimoji="0" lang="zh-CN" altLang="en-US" sz="1400" b="1"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混合策略意义下的纳什均衡。</a:t>
            </a:r>
            <a:endParaRPr kumimoji="0" lang="en-US" altLang="zh-CN" sz="1400" b="1"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endParaRPr>
          </a:p>
          <a:p>
            <a:pPr marL="171450" marR="0" lvl="0" indent="-171450" algn="just" defTabSz="685800" rtl="0" eaLnBrk="1" fontAlgn="auto" latinLnBrk="0" hangingPunct="1">
              <a:lnSpc>
                <a:spcPts val="2600"/>
              </a:lnSpc>
              <a:spcBef>
                <a:spcPts val="750"/>
              </a:spcBef>
              <a:spcAft>
                <a:spcPts val="0"/>
              </a:spcAft>
              <a:buClrTx/>
              <a:buSzTx/>
              <a:buFont typeface="Arial" panose="020B0604020202020204" pitchFamily="34" charset="0"/>
              <a:buChar char="•"/>
              <a:tabLst/>
              <a:defRPr/>
            </a:pPr>
            <a:r>
              <a:rPr kumimoji="0" lang="zh-CN" altLang="en-US" sz="1400" b="1"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囚徒困境中两人同时认罪就是这一问题的纳什均衡。</a:t>
            </a:r>
            <a:endParaRPr kumimoji="0" lang="en-US" altLang="zh-CN" sz="1400" b="1"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endParaRPr>
          </a:p>
          <a:p>
            <a:pPr marL="171450" marR="0" lvl="0" indent="-171450" algn="just" defTabSz="685800" rtl="0" eaLnBrk="1" fontAlgn="auto" latinLnBrk="0" hangingPunct="1">
              <a:lnSpc>
                <a:spcPts val="2600"/>
              </a:lnSpc>
              <a:spcBef>
                <a:spcPts val="750"/>
              </a:spcBef>
              <a:spcAft>
                <a:spcPts val="0"/>
              </a:spcAft>
              <a:buClrTx/>
              <a:buSzTx/>
              <a:buFont typeface="Arial" panose="020B0604020202020204" pitchFamily="34" charset="0"/>
              <a:buChar char="•"/>
              <a:tabLst/>
              <a:defRPr/>
            </a:pPr>
            <a:r>
              <a:rPr kumimoji="0" lang="zh-CN" altLang="zh-CN" sz="1200" b="1"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理查德</a:t>
            </a:r>
            <a:r>
              <a:rPr kumimoji="0" lang="en-US" altLang="zh-CN" sz="1200" b="1"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a:t>
            </a:r>
            <a:r>
              <a:rPr kumimoji="0" lang="zh-CN" altLang="zh-CN" sz="1200" b="1"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达芬</a:t>
            </a:r>
            <a:r>
              <a:rPr kumimoji="0" lang="en-US" altLang="zh-CN" sz="1200" b="1"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(Richard </a:t>
            </a:r>
            <a:r>
              <a:rPr kumimoji="0" lang="en-US" altLang="zh-CN" sz="1200" b="1" i="0" u="none" strike="noStrike" kern="1200" cap="none" spc="0" normalizeH="0" baseline="0" noProof="0" dirty="0" err="1">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Duffin</a:t>
            </a:r>
            <a:r>
              <a:rPr kumimoji="0" lang="en-US" altLang="zh-CN" sz="1200" b="1"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a:t>
            </a:r>
            <a:r>
              <a:rPr kumimoji="0" lang="zh-CN" altLang="zh-CN" sz="1200" b="1"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教授给纳什写了史上短短数行推荐信，内容如下：纳什先生今年</a:t>
            </a:r>
            <a:r>
              <a:rPr kumimoji="0" lang="en-US" altLang="zh-CN" sz="1200" b="1"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19</a:t>
            </a:r>
            <a:r>
              <a:rPr kumimoji="0" lang="zh-CN" altLang="zh-CN" sz="1200" b="1"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岁，</a:t>
            </a:r>
            <a:r>
              <a:rPr kumimoji="0" lang="en-US" altLang="zh-CN" sz="1200" b="1"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6</a:t>
            </a:r>
            <a:r>
              <a:rPr kumimoji="0" lang="zh-CN" altLang="zh-CN" sz="1200" b="1"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月即将从卡耐基技术学院毕业。他是个数学天才（</a:t>
            </a:r>
            <a:r>
              <a:rPr kumimoji="0" lang="en-US" altLang="zh-CN" sz="1200" b="1"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he is a mathematical genius </a:t>
            </a:r>
            <a:r>
              <a:rPr kumimoji="0" lang="zh-CN" altLang="zh-CN" sz="1200" b="1"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a:t>
            </a:r>
          </a:p>
          <a:p>
            <a:pPr marL="171450" marR="0" lvl="0" indent="-171450" algn="just" defTabSz="685800" rtl="0" eaLnBrk="1" fontAlgn="auto" latinLnBrk="0" hangingPunct="1">
              <a:lnSpc>
                <a:spcPts val="2600"/>
              </a:lnSpc>
              <a:spcBef>
                <a:spcPts val="750"/>
              </a:spcBef>
              <a:spcAft>
                <a:spcPts val="0"/>
              </a:spcAft>
              <a:buClrTx/>
              <a:buSzTx/>
              <a:buFont typeface="Arial" panose="020B0604020202020204" pitchFamily="34" charset="0"/>
              <a:buChar char="•"/>
              <a:tabLst/>
              <a:defRPr/>
            </a:pPr>
            <a:endParaRPr kumimoji="0" lang="en-US" altLang="zh-CN" sz="1600" b="1"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endParaRPr>
          </a:p>
        </p:txBody>
      </p:sp>
      <p:pic>
        <p:nvPicPr>
          <p:cNvPr id="16" name="图片 15">
            <a:extLst>
              <a:ext uri="{FF2B5EF4-FFF2-40B4-BE49-F238E27FC236}">
                <a16:creationId xmlns:a16="http://schemas.microsoft.com/office/drawing/2014/main" id="{D6A20A7E-326B-42AE-8D70-9EAAEB0AB1D9}"/>
              </a:ext>
            </a:extLst>
          </p:cNvPr>
          <p:cNvPicPr>
            <a:picLocks noChangeAspect="1"/>
          </p:cNvPicPr>
          <p:nvPr/>
        </p:nvPicPr>
        <p:blipFill rotWithShape="1">
          <a:blip r:embed="rId3"/>
          <a:srcRect t="450"/>
          <a:stretch/>
        </p:blipFill>
        <p:spPr>
          <a:xfrm>
            <a:off x="5527855" y="3132358"/>
            <a:ext cx="2308004" cy="2328867"/>
          </a:xfrm>
          <a:prstGeom prst="rect">
            <a:avLst/>
          </a:prstGeom>
        </p:spPr>
      </p:pic>
      <p:sp>
        <p:nvSpPr>
          <p:cNvPr id="17" name="文本框 16">
            <a:extLst>
              <a:ext uri="{FF2B5EF4-FFF2-40B4-BE49-F238E27FC236}">
                <a16:creationId xmlns:a16="http://schemas.microsoft.com/office/drawing/2014/main" id="{177DE0A8-E76B-4E56-98A3-99AEB919D98E}"/>
              </a:ext>
            </a:extLst>
          </p:cNvPr>
          <p:cNvSpPr txBox="1"/>
          <p:nvPr/>
        </p:nvSpPr>
        <p:spPr>
          <a:xfrm>
            <a:off x="6753001" y="5961595"/>
            <a:ext cx="3346101"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Nash, J, Non-Cooperative Games. </a:t>
            </a:r>
            <a:r>
              <a:rPr kumimoji="0" lang="en-US" altLang="zh-CN" sz="1400" b="0" i="1"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The Annals of Mathematics</a:t>
            </a:r>
            <a:r>
              <a:rPr kumimoji="0" lang="en-US"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 54, 2 (1951), 286. </a:t>
            </a:r>
            <a:endParaRPr kumimoji="0" lang="zh-CN" altLang="en-US" sz="14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18" name="圆角矩形 10">
            <a:extLst>
              <a:ext uri="{FF2B5EF4-FFF2-40B4-BE49-F238E27FC236}">
                <a16:creationId xmlns:a16="http://schemas.microsoft.com/office/drawing/2014/main" id="{25E73613-E0C2-4A42-891E-12B1DF1B9975}"/>
              </a:ext>
            </a:extLst>
          </p:cNvPr>
          <p:cNvSpPr/>
          <p:nvPr/>
        </p:nvSpPr>
        <p:spPr bwMode="auto">
          <a:xfrm>
            <a:off x="6054270" y="1839288"/>
            <a:ext cx="3563177" cy="536734"/>
          </a:xfrm>
          <a:prstGeom prst="roundRect">
            <a:avLst/>
          </a:prstGeom>
          <a:solidFill>
            <a:srgbClr val="FFC000"/>
          </a:solidFill>
          <a:ln>
            <a:headEnd type="none" w="med" len="med"/>
            <a:tailEnd type="none" w="med" len="med"/>
          </a:ln>
          <a:effectLst>
            <a:outerShdw blurRad="40000" dist="20000" dir="5400000" rotWithShape="0">
              <a:srgbClr val="000000">
                <a:alpha val="38000"/>
              </a:srgbClr>
            </a:outerShdw>
          </a:effectLst>
          <a:scene3d>
            <a:camera prst="orthographicFront"/>
            <a:lightRig rig="threePt" dir="t"/>
          </a:scene3d>
          <a:sp3d>
            <a:bevelT w="190500" h="63500"/>
          </a:sp3d>
        </p:spPr>
        <p:style>
          <a:lnRef idx="1">
            <a:schemeClr val="accent2"/>
          </a:lnRef>
          <a:fillRef idx="2">
            <a:schemeClr val="accent2"/>
          </a:fillRef>
          <a:effectRef idx="1">
            <a:schemeClr val="accent2"/>
          </a:effectRef>
          <a:fontRef idx="minor">
            <a:schemeClr val="dk1"/>
          </a:fontRef>
        </p:style>
        <p:txBody>
          <a:bodyPr wrap="none" tIns="0" bIns="0" anchor="ctr"/>
          <a:lstStyle/>
          <a:p>
            <a:pPr marL="0" marR="0" lvl="0" indent="0" algn="ctr" defTabSz="914400" rtl="0" eaLnBrk="1" fontAlgn="auto" latinLnBrk="0" hangingPunct="1">
              <a:lnSpc>
                <a:spcPct val="100000"/>
              </a:lnSpc>
              <a:spcBef>
                <a:spcPts val="0"/>
              </a:spcBef>
              <a:spcAft>
                <a:spcPts val="0"/>
              </a:spcAft>
              <a:buClrTx/>
              <a:buSzTx/>
              <a:buFont typeface="Arial" charset="0"/>
              <a:buNone/>
              <a:tabLst/>
              <a:defRPr/>
            </a:pPr>
            <a:r>
              <a:rPr kumimoji="0" lang="zh-CN" altLang="en-US" sz="1800" b="1" i="0" u="none" strike="noStrike" kern="1200" cap="none" spc="0" normalizeH="0" baseline="0" noProof="0" dirty="0">
                <a:ln>
                  <a:noFill/>
                </a:ln>
                <a:gradFill flip="none" rotWithShape="1">
                  <a:gsLst>
                    <a:gs pos="0">
                      <a:prstClr val="black">
                        <a:shade val="30000"/>
                        <a:satMod val="115000"/>
                      </a:prstClr>
                    </a:gs>
                    <a:gs pos="50000">
                      <a:prstClr val="black">
                        <a:shade val="67500"/>
                        <a:satMod val="115000"/>
                      </a:prstClr>
                    </a:gs>
                    <a:gs pos="100000">
                      <a:prstClr val="black">
                        <a:shade val="100000"/>
                        <a:satMod val="115000"/>
                      </a:prstClr>
                    </a:gs>
                  </a:gsLst>
                  <a:lin ang="16200000" scaled="1"/>
                  <a:tileRect/>
                </a:gradFill>
                <a:effectLst/>
                <a:uLnTx/>
                <a:uFillTx/>
                <a:latin typeface="华文楷体" panose="02010600040101010101" pitchFamily="2" charset="-122"/>
                <a:ea typeface="华文楷体" panose="02010600040101010101" pitchFamily="2" charset="-122"/>
                <a:cs typeface="Times New Roman" pitchFamily="18" charset="0"/>
              </a:rPr>
              <a:t>纳什均衡的本质：不后悔</a:t>
            </a:r>
            <a:endParaRPr kumimoji="0" lang="en-US" altLang="zh-CN" sz="1800" b="1" i="0" u="none" strike="noStrike" kern="1200" cap="none" spc="0" normalizeH="0" baseline="0" noProof="0" dirty="0">
              <a:ln>
                <a:noFill/>
              </a:ln>
              <a:gradFill flip="none" rotWithShape="1">
                <a:gsLst>
                  <a:gs pos="0">
                    <a:prstClr val="black">
                      <a:shade val="30000"/>
                      <a:satMod val="115000"/>
                    </a:prstClr>
                  </a:gs>
                  <a:gs pos="50000">
                    <a:prstClr val="black">
                      <a:shade val="67500"/>
                      <a:satMod val="115000"/>
                    </a:prstClr>
                  </a:gs>
                  <a:gs pos="100000">
                    <a:prstClr val="black">
                      <a:shade val="100000"/>
                      <a:satMod val="115000"/>
                    </a:prstClr>
                  </a:gs>
                </a:gsLst>
                <a:lin ang="16200000" scaled="1"/>
                <a:tileRect/>
              </a:gradFill>
              <a:effectLst/>
              <a:uLnTx/>
              <a:uFillTx/>
              <a:latin typeface="华文楷体" panose="02010600040101010101" pitchFamily="2" charset="-122"/>
              <a:ea typeface="华文楷体" panose="02010600040101010101" pitchFamily="2" charset="-122"/>
              <a:cs typeface="Times New Roman" pitchFamily="18" charset="0"/>
            </a:endParaRPr>
          </a:p>
        </p:txBody>
      </p:sp>
      <p:pic>
        <p:nvPicPr>
          <p:cNvPr id="19" name="图片 18">
            <a:extLst>
              <a:ext uri="{FF2B5EF4-FFF2-40B4-BE49-F238E27FC236}">
                <a16:creationId xmlns:a16="http://schemas.microsoft.com/office/drawing/2014/main" id="{B728F0C7-5202-4D52-9920-6760E1082401}"/>
              </a:ext>
            </a:extLst>
          </p:cNvPr>
          <p:cNvPicPr>
            <a:picLocks noChangeAspect="1"/>
          </p:cNvPicPr>
          <p:nvPr/>
        </p:nvPicPr>
        <p:blipFill>
          <a:blip r:embed="rId4"/>
          <a:stretch>
            <a:fillRect/>
          </a:stretch>
        </p:blipFill>
        <p:spPr>
          <a:xfrm>
            <a:off x="7923783" y="3132358"/>
            <a:ext cx="2177546" cy="2183314"/>
          </a:xfrm>
          <a:prstGeom prst="rect">
            <a:avLst/>
          </a:prstGeom>
        </p:spPr>
      </p:pic>
    </p:spTree>
    <p:extLst>
      <p:ext uri="{BB962C8B-B14F-4D97-AF65-F5344CB8AC3E}">
        <p14:creationId xmlns:p14="http://schemas.microsoft.com/office/powerpoint/2010/main" val="3998437697"/>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583380" y="726948"/>
            <a:ext cx="7464387" cy="497934"/>
            <a:chOff x="4099943" y="2819853"/>
            <a:chExt cx="2570275" cy="497934"/>
          </a:xfrm>
        </p:grpSpPr>
        <p:sp>
          <p:nvSpPr>
            <p:cNvPr id="4" name="平行四边形 3"/>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5" name="平行四边形 4"/>
            <p:cNvSpPr/>
            <p:nvPr/>
          </p:nvSpPr>
          <p:spPr bwMode="auto">
            <a:xfrm>
              <a:off x="4122533" y="2819853"/>
              <a:ext cx="2547685"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6" name="矩形 5"/>
            <p:cNvSpPr/>
            <p:nvPr/>
          </p:nvSpPr>
          <p:spPr>
            <a:xfrm>
              <a:off x="4216534" y="2853798"/>
              <a:ext cx="2359684" cy="400110"/>
            </a:xfrm>
            <a:prstGeom prst="rect">
              <a:avLst/>
            </a:prstGeom>
          </p:spPr>
          <p:txBody>
            <a:bodyPr wrap="square">
              <a:spAutoFit/>
            </a:bodyPr>
            <a:lstStyle/>
            <a:p>
              <a:pPr marL="0" marR="0" lvl="0" indent="0" algn="ctr" defTabSz="914400" rtl="0" eaLnBrk="1" fontAlgn="auto" latinLnBrk="0" hangingPunct="1">
                <a:lnSpc>
                  <a:spcPct val="100000"/>
                </a:lnSpc>
                <a:spcBef>
                  <a:spcPct val="50000"/>
                </a:spcBef>
                <a:spcAft>
                  <a:spcPts val="0"/>
                </a:spcAft>
                <a:buClrTx/>
                <a:buSzTx/>
                <a:buFontTx/>
                <a:buNone/>
                <a:tabLst/>
                <a:defRPr/>
              </a:pPr>
              <a:r>
                <a:rPr kumimoji="0" lang="zh-CN" altLang="en-US" sz="2000" b="1" i="0" u="none" strike="noStrike" kern="1200" cap="none" spc="0" normalizeH="0" baseline="0" noProof="0" dirty="0">
                  <a:ln>
                    <a:noFill/>
                  </a:ln>
                  <a:solidFill>
                    <a:prstClr val="black">
                      <a:lumMod val="95000"/>
                      <a:lumOff val="5000"/>
                    </a:prstClr>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博弈论：</a:t>
              </a:r>
              <a:r>
                <a:rPr kumimoji="0" lang="zh-CN" altLang="en-US" sz="2000" b="1" i="0" u="none" strike="noStrike" kern="1200" cap="none" spc="0" normalizeH="0" baseline="0" noProof="0" dirty="0">
                  <a:ln>
                    <a:noFill/>
                  </a:ln>
                  <a:solidFill>
                    <a:srgbClr val="0070C0"/>
                  </a:solidFill>
                  <a:effectLst/>
                  <a:uLnTx/>
                  <a:uFillTx/>
                  <a:latin typeface="Times New Roman" panose="02020603050405020304" pitchFamily="18" charset="0"/>
                  <a:ea typeface="黑体" panose="02010609060101010101" pitchFamily="49" charset="-122"/>
                  <a:cs typeface="Times New Roman" panose="02020603050405020304" pitchFamily="18" charset="0"/>
                </a:rPr>
                <a:t>混合策略下纳什均衡的例子</a:t>
              </a:r>
              <a:endParaRPr kumimoji="0" lang="zh-CN" altLang="en-US" sz="2000" b="1" i="0" u="none" strike="noStrike" kern="120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endParaRPr>
            </a:p>
          </p:txBody>
        </p:sp>
      </p:grpSp>
      <p:sp>
        <p:nvSpPr>
          <p:cNvPr id="23" name="矩形 22">
            <a:extLst>
              <a:ext uri="{FF2B5EF4-FFF2-40B4-BE49-F238E27FC236}">
                <a16:creationId xmlns:a16="http://schemas.microsoft.com/office/drawing/2014/main" id="{6F77A2E9-3941-4386-A0DF-CDEBD25143F3}"/>
              </a:ext>
            </a:extLst>
          </p:cNvPr>
          <p:cNvSpPr/>
          <p:nvPr/>
        </p:nvSpPr>
        <p:spPr>
          <a:xfrm>
            <a:off x="852473" y="129010"/>
            <a:ext cx="2031325"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mn-cs"/>
              </a:rPr>
              <a:t>一、博弈论</a:t>
            </a:r>
            <a:r>
              <a:rPr kumimoji="0" lang="zh-CN" altLang="en-US" sz="1600" b="0" i="0" u="none" strike="noStrike" kern="1200" cap="none" spc="0" normalizeH="0" baseline="0" noProof="0">
                <a:ln>
                  <a:noFill/>
                </a:ln>
                <a:solidFill>
                  <a:srgbClr val="000000"/>
                </a:solidFill>
                <a:effectLst/>
                <a:uLnTx/>
                <a:uFillTx/>
                <a:latin typeface="Times New Roman" panose="02020603050405020304" pitchFamily="18" charset="0"/>
                <a:ea typeface="楷体_GB2312"/>
                <a:cs typeface="+mn-cs"/>
              </a:rPr>
              <a:t>相关概念</a:t>
            </a:r>
            <a:endPar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10" name="内容占位符 4">
            <a:extLst>
              <a:ext uri="{FF2B5EF4-FFF2-40B4-BE49-F238E27FC236}">
                <a16:creationId xmlns:a16="http://schemas.microsoft.com/office/drawing/2014/main" id="{8B2CF903-E574-461D-90E9-5FD402712BB7}"/>
              </a:ext>
            </a:extLst>
          </p:cNvPr>
          <p:cNvSpPr txBox="1">
            <a:spLocks/>
          </p:cNvSpPr>
          <p:nvPr/>
        </p:nvSpPr>
        <p:spPr>
          <a:xfrm>
            <a:off x="7061944" y="1432952"/>
            <a:ext cx="3886200" cy="4351339"/>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Char char="•"/>
              <a:tabLst/>
              <a:defRPr/>
            </a:pPr>
            <a:endParaRPr kumimoji="0" lang="en-US" altLang="zh-CN" sz="16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endParaRPr kumimoji="0" lang="zh-CN" altLang="en-US" sz="16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p:sp>
        <p:nvSpPr>
          <p:cNvPr id="14" name="内容占位符 4">
            <a:extLst>
              <a:ext uri="{FF2B5EF4-FFF2-40B4-BE49-F238E27FC236}">
                <a16:creationId xmlns:a16="http://schemas.microsoft.com/office/drawing/2014/main" id="{911E0F9A-5BD7-4E7E-8184-21FBD30C74C2}"/>
              </a:ext>
            </a:extLst>
          </p:cNvPr>
          <p:cNvSpPr txBox="1">
            <a:spLocks/>
          </p:cNvSpPr>
          <p:nvPr/>
        </p:nvSpPr>
        <p:spPr>
          <a:xfrm>
            <a:off x="5855382" y="1538844"/>
            <a:ext cx="3886200" cy="4351339"/>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Char char="•"/>
              <a:tabLst/>
              <a:defRPr/>
            </a:pPr>
            <a:endParaRPr kumimoji="0" lang="en-US" altLang="zh-CN" sz="16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endParaRPr kumimoji="0" lang="zh-CN" altLang="en-US" sz="16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p:sp>
        <p:nvSpPr>
          <p:cNvPr id="20" name="内容占位符 4">
            <a:extLst>
              <a:ext uri="{FF2B5EF4-FFF2-40B4-BE49-F238E27FC236}">
                <a16:creationId xmlns:a16="http://schemas.microsoft.com/office/drawing/2014/main" id="{342FDB74-99E7-4920-B4E0-671BF89DA1F2}"/>
              </a:ext>
            </a:extLst>
          </p:cNvPr>
          <p:cNvSpPr txBox="1">
            <a:spLocks/>
          </p:cNvSpPr>
          <p:nvPr/>
        </p:nvSpPr>
        <p:spPr>
          <a:xfrm>
            <a:off x="6566165" y="1538844"/>
            <a:ext cx="5611417" cy="4877149"/>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171450" marR="0" lvl="0" indent="-171450" algn="l" defTabSz="685800" rtl="0" eaLnBrk="1" fontAlgn="auto" latinLnBrk="0" hangingPunct="1">
              <a:lnSpc>
                <a:spcPct val="150000"/>
              </a:lnSpc>
              <a:spcBef>
                <a:spcPts val="750"/>
              </a:spcBef>
              <a:spcAft>
                <a:spcPts val="0"/>
              </a:spcAft>
              <a:buClrTx/>
              <a:buSzTx/>
              <a:buFont typeface="Arial" panose="020B0604020202020204" pitchFamily="34" charset="0"/>
              <a:buChar char="•"/>
              <a:tabLst/>
              <a:defRPr/>
            </a:pPr>
            <a:r>
              <a:rPr kumimoji="0" lang="zh-CN" altLang="en-US" sz="1800" b="1" i="0" u="none" strike="noStrike" kern="1200" cap="none" spc="0" normalizeH="0" baseline="0" noProof="0" dirty="0">
                <a:ln>
                  <a:noFill/>
                </a:ln>
                <a:solidFill>
                  <a:srgbClr val="C00000"/>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参与者：</a:t>
            </a:r>
            <a:endParaRPr kumimoji="0" lang="en-US" altLang="zh-CN" sz="1800" b="1" i="0" u="none" strike="noStrike" kern="1200" cap="none" spc="0" normalizeH="0" baseline="0" noProof="0" dirty="0">
              <a:ln>
                <a:noFill/>
              </a:ln>
              <a:solidFill>
                <a:srgbClr val="C00000"/>
              </a:solidFill>
              <a:effectLst/>
              <a:uLnTx/>
              <a:uFillTx/>
              <a:latin typeface="Times New Roman" panose="02020603050405020304" pitchFamily="18" charset="0"/>
              <a:ea typeface="华文楷体" panose="02010600040101010101" pitchFamily="2" charset="-122"/>
              <a:cs typeface="Times New Roman" panose="02020603050405020304" pitchFamily="18" charset="0"/>
            </a:endParaRPr>
          </a:p>
          <a:p>
            <a:pPr marL="514350" marR="0" lvl="1" indent="-171450" algn="l" defTabSz="685800" rtl="0" eaLnBrk="1" fontAlgn="auto" latinLnBrk="0" hangingPunct="1">
              <a:lnSpc>
                <a:spcPct val="150000"/>
              </a:lnSpc>
              <a:spcBef>
                <a:spcPts val="375"/>
              </a:spcBef>
              <a:spcAft>
                <a:spcPts val="0"/>
              </a:spcAft>
              <a:buClrTx/>
              <a:buSzTx/>
              <a:buFont typeface="Arial" panose="020B0604020202020204" pitchFamily="34" charset="0"/>
              <a:buChar char="•"/>
              <a:tabLst/>
              <a:defRPr/>
            </a:pPr>
            <a:r>
              <a:rPr kumimoji="0" lang="zh-CN" altLang="en-US" sz="1600" b="1"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雇员、雇主</a:t>
            </a:r>
            <a:endParaRPr kumimoji="0" lang="en-US" altLang="zh-CN" sz="1600" b="1"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endParaRPr>
          </a:p>
          <a:p>
            <a:pPr marL="171450" marR="0" lvl="0" indent="-171450" algn="l" defTabSz="685800" rtl="0" eaLnBrk="1" fontAlgn="auto" latinLnBrk="0" hangingPunct="1">
              <a:lnSpc>
                <a:spcPct val="150000"/>
              </a:lnSpc>
              <a:spcBef>
                <a:spcPts val="750"/>
              </a:spcBef>
              <a:spcAft>
                <a:spcPts val="0"/>
              </a:spcAft>
              <a:buClrTx/>
              <a:buSzTx/>
              <a:buFont typeface="Arial" panose="020B0604020202020204" pitchFamily="34" charset="0"/>
              <a:buChar char="•"/>
              <a:tabLst/>
              <a:defRPr/>
            </a:pPr>
            <a:r>
              <a:rPr kumimoji="0" lang="zh-CN" altLang="en-US" sz="1800" b="1" i="0" u="none" strike="noStrike" kern="1200" cap="none" spc="0" normalizeH="0" baseline="0" noProof="0" dirty="0">
                <a:ln>
                  <a:noFill/>
                </a:ln>
                <a:solidFill>
                  <a:srgbClr val="C00000"/>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规则：</a:t>
            </a:r>
            <a:endParaRPr kumimoji="0" lang="en-US" altLang="zh-CN" sz="1800" b="1" i="0" u="none" strike="noStrike" kern="1200" cap="none" spc="0" normalizeH="0" baseline="0" noProof="0" dirty="0">
              <a:ln>
                <a:noFill/>
              </a:ln>
              <a:solidFill>
                <a:srgbClr val="C00000"/>
              </a:solidFill>
              <a:effectLst/>
              <a:uLnTx/>
              <a:uFillTx/>
              <a:latin typeface="Times New Roman" panose="02020603050405020304" pitchFamily="18" charset="0"/>
              <a:ea typeface="华文楷体" panose="02010600040101010101" pitchFamily="2" charset="-122"/>
              <a:cs typeface="Times New Roman" panose="02020603050405020304" pitchFamily="18" charset="0"/>
            </a:endParaRPr>
          </a:p>
          <a:p>
            <a:pPr marL="514350" marR="0" lvl="1" indent="-171450" algn="l" defTabSz="685800" rtl="0" eaLnBrk="1" fontAlgn="auto" latinLnBrk="0" hangingPunct="1">
              <a:lnSpc>
                <a:spcPct val="150000"/>
              </a:lnSpc>
              <a:spcBef>
                <a:spcPts val="375"/>
              </a:spcBef>
              <a:spcAft>
                <a:spcPts val="0"/>
              </a:spcAft>
              <a:buClrTx/>
              <a:buSzTx/>
              <a:buFont typeface="Arial" panose="020B0604020202020204" pitchFamily="34" charset="0"/>
              <a:buChar char="•"/>
              <a:tabLst/>
              <a:defRPr/>
            </a:pPr>
            <a:r>
              <a:rPr kumimoji="0" lang="zh-CN" altLang="en-US" sz="1600" b="1"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雇员与雇主两人分别决策，事先无法得知对方的选择</a:t>
            </a:r>
            <a:endParaRPr kumimoji="0" lang="en-US" altLang="zh-CN" sz="1600" b="1"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endParaRPr>
          </a:p>
          <a:p>
            <a:pPr marL="171450" marR="0" lvl="0" indent="-171450" algn="l" defTabSz="685800" rtl="0" eaLnBrk="1" fontAlgn="auto" latinLnBrk="0" hangingPunct="1">
              <a:lnSpc>
                <a:spcPct val="150000"/>
              </a:lnSpc>
              <a:spcBef>
                <a:spcPts val="750"/>
              </a:spcBef>
              <a:spcAft>
                <a:spcPts val="0"/>
              </a:spcAft>
              <a:buClrTx/>
              <a:buSzTx/>
              <a:buFont typeface="Arial" panose="020B0604020202020204" pitchFamily="34" charset="0"/>
              <a:buChar char="•"/>
              <a:tabLst/>
              <a:defRPr/>
            </a:pPr>
            <a:r>
              <a:rPr kumimoji="0" lang="zh-CN" altLang="en-US" sz="1800" b="1" i="0" u="none" strike="noStrike" kern="1200" cap="none" spc="0" normalizeH="0" baseline="0" noProof="0" dirty="0">
                <a:ln>
                  <a:noFill/>
                </a:ln>
                <a:solidFill>
                  <a:srgbClr val="C00000"/>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混合策略集：</a:t>
            </a:r>
            <a:endParaRPr kumimoji="0" lang="en-US" altLang="zh-CN" sz="1800" b="1" i="0" u="none" strike="noStrike" kern="1200" cap="none" spc="0" normalizeH="0" baseline="0" noProof="0" dirty="0">
              <a:ln>
                <a:noFill/>
              </a:ln>
              <a:solidFill>
                <a:srgbClr val="C00000"/>
              </a:solidFill>
              <a:effectLst/>
              <a:uLnTx/>
              <a:uFillTx/>
              <a:latin typeface="Times New Roman" panose="02020603050405020304" pitchFamily="18" charset="0"/>
              <a:ea typeface="华文楷体" panose="02010600040101010101" pitchFamily="2" charset="-122"/>
              <a:cs typeface="Times New Roman" panose="02020603050405020304" pitchFamily="18" charset="0"/>
            </a:endParaRPr>
          </a:p>
          <a:p>
            <a:pPr marL="514350" marR="0" lvl="1" indent="-171450" algn="l" defTabSz="685800" rtl="0" eaLnBrk="1" fontAlgn="auto" latinLnBrk="0" hangingPunct="1">
              <a:lnSpc>
                <a:spcPct val="150000"/>
              </a:lnSpc>
              <a:spcBef>
                <a:spcPts val="375"/>
              </a:spcBef>
              <a:spcAft>
                <a:spcPts val="0"/>
              </a:spcAft>
              <a:buClrTx/>
              <a:buSzTx/>
              <a:buFont typeface="Arial" panose="020B0604020202020204" pitchFamily="34" charset="0"/>
              <a:buChar char="•"/>
              <a:tabLst/>
              <a:defRPr/>
            </a:pPr>
            <a:r>
              <a:rPr kumimoji="0" lang="zh-CN" altLang="en-US" sz="1600" b="1"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雇员：偷懒、不偷懒</a:t>
            </a:r>
            <a:endParaRPr kumimoji="0" lang="en-US" altLang="zh-CN" sz="1600" b="1"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endParaRPr>
          </a:p>
          <a:p>
            <a:pPr marL="514350" marR="0" lvl="1" indent="-171450" algn="l" defTabSz="685800" rtl="0" eaLnBrk="1" fontAlgn="auto" latinLnBrk="0" hangingPunct="1">
              <a:lnSpc>
                <a:spcPct val="150000"/>
              </a:lnSpc>
              <a:spcBef>
                <a:spcPts val="375"/>
              </a:spcBef>
              <a:spcAft>
                <a:spcPts val="0"/>
              </a:spcAft>
              <a:buClrTx/>
              <a:buSzTx/>
              <a:buFont typeface="Arial" panose="020B0604020202020204" pitchFamily="34" charset="0"/>
              <a:buChar char="•"/>
              <a:tabLst/>
              <a:defRPr/>
            </a:pPr>
            <a:r>
              <a:rPr kumimoji="0" lang="zh-CN" altLang="en-US" sz="1600" b="1"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雇主：检查、不检查</a:t>
            </a:r>
            <a:endParaRPr kumimoji="0" lang="en-US" altLang="zh-CN" sz="1600" b="1"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endParaRPr>
          </a:p>
          <a:p>
            <a:pPr marL="171450" marR="0" lvl="0" indent="-171450" algn="l" defTabSz="685800" rtl="0" eaLnBrk="1" fontAlgn="auto" latinLnBrk="0" hangingPunct="1">
              <a:lnSpc>
                <a:spcPct val="150000"/>
              </a:lnSpc>
              <a:spcBef>
                <a:spcPts val="750"/>
              </a:spcBef>
              <a:spcAft>
                <a:spcPts val="0"/>
              </a:spcAft>
              <a:buClrTx/>
              <a:buSzTx/>
              <a:buFont typeface="Arial" panose="020B0604020202020204" pitchFamily="34" charset="0"/>
              <a:buChar char="•"/>
              <a:tabLst/>
              <a:defRPr/>
            </a:pPr>
            <a:r>
              <a:rPr kumimoji="0" lang="zh-CN" altLang="en-US" sz="1800" b="1" i="0" u="none" strike="noStrike" kern="1200" cap="none" spc="0" normalizeH="0" baseline="0" noProof="0" dirty="0">
                <a:ln>
                  <a:noFill/>
                </a:ln>
                <a:solidFill>
                  <a:srgbClr val="C00000"/>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局势及对应收益</a:t>
            </a:r>
            <a:endParaRPr kumimoji="0" lang="en-US" altLang="zh-CN" sz="1800" b="1" i="0" u="none" strike="noStrike" kern="1200" cap="none" spc="0" normalizeH="0" baseline="0" noProof="0" dirty="0">
              <a:ln>
                <a:noFill/>
              </a:ln>
              <a:solidFill>
                <a:srgbClr val="C00000"/>
              </a:solidFill>
              <a:effectLst/>
              <a:uLnTx/>
              <a:uFillTx/>
              <a:latin typeface="Times New Roman" panose="02020603050405020304" pitchFamily="18" charset="0"/>
              <a:ea typeface="华文楷体" panose="02010600040101010101" pitchFamily="2" charset="-122"/>
              <a:cs typeface="Times New Roman" panose="02020603050405020304" pitchFamily="18" charset="0"/>
            </a:endParaRPr>
          </a:p>
          <a:p>
            <a:pPr marL="514350" marR="0" lvl="1" indent="-171450" algn="l" defTabSz="685800" rtl="0" eaLnBrk="1" fontAlgn="auto" latinLnBrk="0" hangingPunct="1">
              <a:lnSpc>
                <a:spcPct val="150000"/>
              </a:lnSpc>
              <a:spcBef>
                <a:spcPts val="375"/>
              </a:spcBef>
              <a:spcAft>
                <a:spcPts val="0"/>
              </a:spcAft>
              <a:buClrTx/>
              <a:buSzTx/>
              <a:buFont typeface="Arial" panose="020B0604020202020204" pitchFamily="34" charset="0"/>
              <a:buChar char="•"/>
              <a:tabLst/>
              <a:defRPr/>
            </a:pPr>
            <a:r>
              <a:rPr kumimoji="0" lang="zh-CN" altLang="en-US" sz="1600" b="1"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雇主采取检查策略时雇员工作与偷懒对应的结果</a:t>
            </a:r>
            <a:endParaRPr kumimoji="0" lang="en-US" altLang="zh-CN" sz="1600" b="1"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endParaRPr>
          </a:p>
          <a:p>
            <a:pPr marL="514350" marR="0" lvl="1" indent="-171450" algn="l" defTabSz="685800" rtl="0" eaLnBrk="1" fontAlgn="auto" latinLnBrk="0" hangingPunct="1">
              <a:lnSpc>
                <a:spcPct val="150000"/>
              </a:lnSpc>
              <a:spcBef>
                <a:spcPts val="375"/>
              </a:spcBef>
              <a:spcAft>
                <a:spcPts val="0"/>
              </a:spcAft>
              <a:buClrTx/>
              <a:buSzTx/>
              <a:buFont typeface="Arial" panose="020B0604020202020204" pitchFamily="34" charset="0"/>
              <a:buChar char="•"/>
              <a:tabLst/>
              <a:defRPr/>
            </a:pPr>
            <a:r>
              <a:rPr kumimoji="0" lang="zh-CN" altLang="en-US" sz="1600" b="1"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雇主采取不检查策略时雇员工作与偷懒对应的结果</a:t>
            </a:r>
            <a:endParaRPr kumimoji="0" lang="en-US" altLang="zh-CN" sz="1600" b="1"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22" name="椭圆 21">
            <a:extLst>
              <a:ext uri="{FF2B5EF4-FFF2-40B4-BE49-F238E27FC236}">
                <a16:creationId xmlns:a16="http://schemas.microsoft.com/office/drawing/2014/main" id="{AE90D561-4FBF-44D3-BF17-9BC47BB72E56}"/>
              </a:ext>
            </a:extLst>
          </p:cNvPr>
          <p:cNvSpPr/>
          <p:nvPr/>
        </p:nvSpPr>
        <p:spPr>
          <a:xfrm>
            <a:off x="2170096" y="5284905"/>
            <a:ext cx="133685" cy="31543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7" name="矩形 6">
            <a:extLst>
              <a:ext uri="{FF2B5EF4-FFF2-40B4-BE49-F238E27FC236}">
                <a16:creationId xmlns:a16="http://schemas.microsoft.com/office/drawing/2014/main" id="{FB6C125A-2CDB-4AB5-9AC6-BDBDF97E6B91}"/>
              </a:ext>
            </a:extLst>
          </p:cNvPr>
          <p:cNvSpPr/>
          <p:nvPr/>
        </p:nvSpPr>
        <p:spPr>
          <a:xfrm>
            <a:off x="267204" y="5011945"/>
            <a:ext cx="6096000" cy="923330"/>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rgbClr val="ED7D31"/>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求解问题：</a:t>
            </a:r>
            <a:r>
              <a:rPr kumimoji="0" lang="zh-CN" altLang="zh-CN" sz="1800" b="1"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寻找雇主</a:t>
            </a:r>
            <a:r>
              <a:rPr kumimoji="0" lang="en-US" altLang="zh-CN" sz="1800" b="1"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a:t>
            </a:r>
            <a:r>
              <a:rPr kumimoji="0" lang="zh-CN" altLang="zh-CN" sz="1800" b="1"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雇员两人博弈中所存在的稳定局势</a:t>
            </a:r>
            <a:r>
              <a:rPr kumimoji="0" lang="zh-CN" altLang="en-US" sz="1800" b="1"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，即</a:t>
            </a:r>
            <a:r>
              <a:rPr kumimoji="0" lang="zh-CN" altLang="zh-CN" sz="1800" b="1"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无论雇主以何种概率进行检查，雇员偷懒或不偷懒的收益都一样</a:t>
            </a:r>
            <a:endParaRPr kumimoji="0" lang="zh-CN" altLang="en-US"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p:grpSp>
        <p:nvGrpSpPr>
          <p:cNvPr id="11" name="组合 10">
            <a:extLst>
              <a:ext uri="{FF2B5EF4-FFF2-40B4-BE49-F238E27FC236}">
                <a16:creationId xmlns:a16="http://schemas.microsoft.com/office/drawing/2014/main" id="{5489A481-4BCE-4DBD-8B8C-4CAE2154F74E}"/>
              </a:ext>
            </a:extLst>
          </p:cNvPr>
          <p:cNvGrpSpPr/>
          <p:nvPr/>
        </p:nvGrpSpPr>
        <p:grpSpPr>
          <a:xfrm>
            <a:off x="365761" y="1514201"/>
            <a:ext cx="5671496" cy="2756212"/>
            <a:chOff x="365761" y="1514201"/>
            <a:chExt cx="5671496" cy="2756212"/>
          </a:xfrm>
        </p:grpSpPr>
        <mc:AlternateContent xmlns:mc="http://schemas.openxmlformats.org/markup-compatibility/2006" xmlns:a14="http://schemas.microsoft.com/office/drawing/2010/main">
          <mc:Choice Requires="a14">
            <p:sp>
              <p:nvSpPr>
                <p:cNvPr id="21" name="内容占位符 4">
                  <a:extLst>
                    <a:ext uri="{FF2B5EF4-FFF2-40B4-BE49-F238E27FC236}">
                      <a16:creationId xmlns:a16="http://schemas.microsoft.com/office/drawing/2014/main" id="{6453EC6E-312A-4333-9110-D1C5E14964B1}"/>
                    </a:ext>
                  </a:extLst>
                </p:cNvPr>
                <p:cNvSpPr txBox="1">
                  <a:spLocks/>
                </p:cNvSpPr>
                <p:nvPr/>
              </p:nvSpPr>
              <p:spPr>
                <a:xfrm>
                  <a:off x="365761" y="1514201"/>
                  <a:ext cx="5671496" cy="1914799"/>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171450" marR="0" lvl="0" indent="-171450" algn="just" defTabSz="685800" rtl="0" eaLnBrk="1" fontAlgn="auto" latinLnBrk="0" hangingPunct="1">
                    <a:lnSpc>
                      <a:spcPct val="150000"/>
                    </a:lnSpc>
                    <a:spcBef>
                      <a:spcPts val="750"/>
                    </a:spcBef>
                    <a:spcAft>
                      <a:spcPts val="0"/>
                    </a:spcAft>
                    <a:buClrTx/>
                    <a:buSzTx/>
                    <a:buFont typeface="Arial" panose="020B0604020202020204" pitchFamily="34" charset="0"/>
                    <a:buChar char="•"/>
                    <a:tabLst/>
                    <a:defRPr/>
                  </a:pPr>
                  <a:r>
                    <a:rPr kumimoji="0" lang="zh-CN" altLang="en-US" sz="1600" b="1"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例子：公司的雇主是否检查工作与雇员是否偷懒</a:t>
                  </a:r>
                  <a:endParaRPr kumimoji="0" lang="en-US" altLang="zh-CN" sz="1600" b="1"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endParaRPr>
                </a:p>
                <a:p>
                  <a:pPr marL="171450" marR="0" lvl="0" indent="-171450" algn="just" defTabSz="685800" rtl="0" eaLnBrk="1" fontAlgn="auto" latinLnBrk="0" hangingPunct="1">
                    <a:lnSpc>
                      <a:spcPct val="150000"/>
                    </a:lnSpc>
                    <a:spcBef>
                      <a:spcPts val="750"/>
                    </a:spcBef>
                    <a:spcAft>
                      <a:spcPts val="0"/>
                    </a:spcAft>
                    <a:buClrTx/>
                    <a:buSzTx/>
                    <a:buFont typeface="Arial" panose="020B0604020202020204" pitchFamily="34" charset="0"/>
                    <a:buChar char="•"/>
                    <a:tabLst/>
                    <a:defRPr/>
                  </a:pPr>
                  <a14:m>
                    <m:oMath xmlns:m="http://schemas.openxmlformats.org/officeDocument/2006/math">
                      <m:r>
                        <a:rPr kumimoji="0" lang="en-US" altLang="zh-CN" sz="1600" b="1" i="1" u="none" strike="noStrike" kern="1200" cap="none" spc="0" normalizeH="0" baseline="0" noProof="0" dirty="0" smtClean="0">
                          <a:ln>
                            <a:noFill/>
                          </a:ln>
                          <a:solidFill>
                            <a:prstClr val="black"/>
                          </a:solidFill>
                          <a:effectLst/>
                          <a:uLnTx/>
                          <a:uFillTx/>
                          <a:latin typeface="Cambria Math" panose="02040503050406030204" pitchFamily="18" charset="0"/>
                          <a:cs typeface="+mn-cs"/>
                        </a:rPr>
                        <m:t>𝑽</m:t>
                      </m:r>
                    </m:oMath>
                  </a14:m>
                  <a:r>
                    <a:rPr kumimoji="0" lang="zh-CN" altLang="en-US" sz="1600" b="1"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是雇员的贡献，</a:t>
                  </a:r>
                  <a14:m>
                    <m:oMath xmlns:m="http://schemas.openxmlformats.org/officeDocument/2006/math">
                      <m:r>
                        <a:rPr kumimoji="0" lang="en-US" altLang="zh-CN" sz="1600" b="1" i="1" u="none" strike="noStrike" kern="1200" cap="none" spc="0" normalizeH="0" baseline="0" noProof="0" dirty="0" smtClean="0">
                          <a:ln>
                            <a:noFill/>
                          </a:ln>
                          <a:solidFill>
                            <a:prstClr val="black"/>
                          </a:solidFill>
                          <a:effectLst/>
                          <a:uLnTx/>
                          <a:uFillTx/>
                          <a:latin typeface="Cambria Math" panose="02040503050406030204" pitchFamily="18" charset="0"/>
                          <a:cs typeface="+mn-cs"/>
                        </a:rPr>
                        <m:t>𝑾</m:t>
                      </m:r>
                    </m:oMath>
                  </a14:m>
                  <a:r>
                    <a:rPr kumimoji="0" lang="zh-CN" altLang="en-US" sz="1600" b="1"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是雇员的工资，</a:t>
                  </a:r>
                  <a14:m>
                    <m:oMath xmlns:m="http://schemas.openxmlformats.org/officeDocument/2006/math">
                      <m:r>
                        <a:rPr kumimoji="0" lang="en-US" altLang="zh-CN" sz="1600" b="1" i="1" u="none" strike="noStrike" kern="1200" cap="none" spc="0" normalizeH="0" baseline="0" noProof="0" dirty="0" smtClean="0">
                          <a:ln>
                            <a:noFill/>
                          </a:ln>
                          <a:solidFill>
                            <a:prstClr val="black"/>
                          </a:solidFill>
                          <a:effectLst/>
                          <a:uLnTx/>
                          <a:uFillTx/>
                          <a:latin typeface="Cambria Math" panose="02040503050406030204" pitchFamily="18" charset="0"/>
                          <a:cs typeface="+mn-cs"/>
                        </a:rPr>
                        <m:t>𝑯</m:t>
                      </m:r>
                    </m:oMath>
                  </a14:m>
                  <a:r>
                    <a:rPr kumimoji="0" lang="zh-CN" altLang="en-US" sz="1600" b="1"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是雇员的付出，</a:t>
                  </a:r>
                  <a14:m>
                    <m:oMath xmlns:m="http://schemas.openxmlformats.org/officeDocument/2006/math">
                      <m:r>
                        <a:rPr kumimoji="0" lang="en-US" altLang="zh-CN" sz="1600" b="1" i="1" u="none" strike="noStrike" kern="1200" cap="none" spc="0" normalizeH="0" baseline="0" noProof="0" dirty="0" smtClean="0">
                          <a:ln>
                            <a:noFill/>
                          </a:ln>
                          <a:solidFill>
                            <a:prstClr val="black"/>
                          </a:solidFill>
                          <a:effectLst/>
                          <a:uLnTx/>
                          <a:uFillTx/>
                          <a:latin typeface="Cambria Math" panose="02040503050406030204" pitchFamily="18" charset="0"/>
                          <a:cs typeface="+mn-cs"/>
                        </a:rPr>
                        <m:t>𝑪</m:t>
                      </m:r>
                    </m:oMath>
                  </a14:m>
                  <a:r>
                    <a:rPr kumimoji="0" lang="zh-CN" altLang="en-US" sz="1600" b="1"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是检查的成本，</a:t>
                  </a:r>
                  <a14:m>
                    <m:oMath xmlns:m="http://schemas.openxmlformats.org/officeDocument/2006/math">
                      <m:r>
                        <a:rPr kumimoji="0" lang="en-US" altLang="zh-CN" sz="1600" b="1" i="1" u="none" strike="noStrike" kern="1200" cap="none" spc="0" normalizeH="0" baseline="0" noProof="0" dirty="0" smtClean="0">
                          <a:ln>
                            <a:noFill/>
                          </a:ln>
                          <a:solidFill>
                            <a:prstClr val="black"/>
                          </a:solidFill>
                          <a:effectLst/>
                          <a:uLnTx/>
                          <a:uFillTx/>
                          <a:latin typeface="Cambria Math" panose="02040503050406030204" pitchFamily="18" charset="0"/>
                          <a:cs typeface="+mn-cs"/>
                        </a:rPr>
                        <m:t>𝑭</m:t>
                      </m:r>
                    </m:oMath>
                  </a14:m>
                  <a:r>
                    <a:rPr kumimoji="0" lang="zh-CN" altLang="en-US" sz="1600" b="1"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是雇主发现雇员偷懒对雇员的惩罚（没收抵押金）。</a:t>
                  </a:r>
                  <a:endParaRPr kumimoji="0" lang="en-US" altLang="zh-CN" sz="1600" b="1"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endParaRPr>
                </a:p>
                <a:p>
                  <a:pPr marL="171450" marR="0" lvl="0" indent="-171450" algn="just" defTabSz="685800" rtl="0" eaLnBrk="1" fontAlgn="auto" latinLnBrk="0" hangingPunct="1">
                    <a:lnSpc>
                      <a:spcPct val="150000"/>
                    </a:lnSpc>
                    <a:spcBef>
                      <a:spcPts val="750"/>
                    </a:spcBef>
                    <a:spcAft>
                      <a:spcPts val="0"/>
                    </a:spcAft>
                    <a:buClrTx/>
                    <a:buSzTx/>
                    <a:buFont typeface="Arial" panose="020B0604020202020204" pitchFamily="34" charset="0"/>
                    <a:buChar char="•"/>
                    <a:tabLst/>
                    <a:defRPr/>
                  </a:pPr>
                  <a:r>
                    <a:rPr kumimoji="0" lang="zh-CN" altLang="en-US" sz="1600" b="1"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假定</a:t>
                  </a:r>
                  <a14:m>
                    <m:oMath xmlns:m="http://schemas.openxmlformats.org/officeDocument/2006/math">
                      <m:r>
                        <a:rPr kumimoji="0" lang="en-US" altLang="zh-CN" sz="1600" b="1" i="1" u="none" strike="noStrike" kern="1200" cap="none" spc="0" normalizeH="0" baseline="0" noProof="0" dirty="0" smtClean="0">
                          <a:ln>
                            <a:noFill/>
                          </a:ln>
                          <a:solidFill>
                            <a:prstClr val="black"/>
                          </a:solidFill>
                          <a:effectLst/>
                          <a:uLnTx/>
                          <a:uFillTx/>
                          <a:latin typeface="Cambria Math" panose="02040503050406030204" pitchFamily="18" charset="0"/>
                          <a:cs typeface="+mn-cs"/>
                        </a:rPr>
                        <m:t>𝑯</m:t>
                      </m:r>
                      <m:r>
                        <a:rPr kumimoji="0" lang="en-US" altLang="zh-CN" sz="1600" b="1" i="1" u="none" strike="noStrike" kern="1200" cap="none" spc="0" normalizeH="0" baseline="0" noProof="0" dirty="0" smtClean="0">
                          <a:ln>
                            <a:noFill/>
                          </a:ln>
                          <a:solidFill>
                            <a:prstClr val="black"/>
                          </a:solidFill>
                          <a:effectLst/>
                          <a:uLnTx/>
                          <a:uFillTx/>
                          <a:latin typeface="Cambria Math" panose="02040503050406030204" pitchFamily="18" charset="0"/>
                          <a:cs typeface="+mn-cs"/>
                        </a:rPr>
                        <m:t>   &lt;  </m:t>
                      </m:r>
                      <m:r>
                        <a:rPr kumimoji="0" lang="en-US" altLang="zh-CN" sz="1600" b="1" i="1" u="none" strike="noStrike" kern="1200" cap="none" spc="0" normalizeH="0" baseline="0" noProof="0" dirty="0" smtClean="0">
                          <a:ln>
                            <a:noFill/>
                          </a:ln>
                          <a:solidFill>
                            <a:prstClr val="black"/>
                          </a:solidFill>
                          <a:effectLst/>
                          <a:uLnTx/>
                          <a:uFillTx/>
                          <a:latin typeface="Cambria Math" panose="02040503050406030204" pitchFamily="18" charset="0"/>
                          <a:cs typeface="+mn-cs"/>
                        </a:rPr>
                        <m:t>𝑾</m:t>
                      </m:r>
                      <m:r>
                        <a:rPr kumimoji="0" lang="en-US" altLang="zh-CN" sz="1600" b="1" i="1" u="none" strike="noStrike" kern="1200" cap="none" spc="0" normalizeH="0" baseline="0" noProof="0" dirty="0" smtClean="0">
                          <a:ln>
                            <a:noFill/>
                          </a:ln>
                          <a:solidFill>
                            <a:prstClr val="black"/>
                          </a:solidFill>
                          <a:effectLst/>
                          <a:uLnTx/>
                          <a:uFillTx/>
                          <a:latin typeface="Cambria Math" panose="02040503050406030204" pitchFamily="18" charset="0"/>
                          <a:cs typeface="+mn-cs"/>
                        </a:rPr>
                        <m:t>  &lt;  </m:t>
                      </m:r>
                      <m:r>
                        <a:rPr kumimoji="0" lang="en-US" altLang="zh-CN" sz="1600" b="1" i="1" u="none" strike="noStrike" kern="1200" cap="none" spc="0" normalizeH="0" baseline="0" noProof="0" dirty="0" smtClean="0">
                          <a:ln>
                            <a:noFill/>
                          </a:ln>
                          <a:solidFill>
                            <a:prstClr val="black"/>
                          </a:solidFill>
                          <a:effectLst/>
                          <a:uLnTx/>
                          <a:uFillTx/>
                          <a:latin typeface="Cambria Math" panose="02040503050406030204" pitchFamily="18" charset="0"/>
                          <a:cs typeface="+mn-cs"/>
                        </a:rPr>
                        <m:t>𝑽</m:t>
                      </m:r>
                      <m:r>
                        <a:rPr kumimoji="0" lang="zh-CN" altLang="en-US" sz="1600" b="1" i="1" u="none" strike="noStrike" kern="1200" cap="none" spc="0" normalizeH="0" baseline="0" noProof="0" dirty="0" smtClean="0">
                          <a:ln>
                            <a:noFill/>
                          </a:ln>
                          <a:solidFill>
                            <a:prstClr val="black"/>
                          </a:solidFill>
                          <a:effectLst/>
                          <a:uLnTx/>
                          <a:uFillTx/>
                          <a:latin typeface="Cambria Math" panose="02040503050406030204" pitchFamily="18" charset="0"/>
                          <a:cs typeface="+mn-cs"/>
                        </a:rPr>
                        <m:t>，</m:t>
                      </m:r>
                      <m:r>
                        <a:rPr kumimoji="0" lang="en-US" altLang="zh-CN" sz="1600" b="1" i="1" u="none" strike="noStrike" kern="1200" cap="none" spc="0" normalizeH="0" baseline="0" noProof="0" dirty="0" smtClean="0">
                          <a:ln>
                            <a:noFill/>
                          </a:ln>
                          <a:solidFill>
                            <a:prstClr val="black"/>
                          </a:solidFill>
                          <a:effectLst/>
                          <a:uLnTx/>
                          <a:uFillTx/>
                          <a:latin typeface="Cambria Math" panose="02040503050406030204" pitchFamily="18" charset="0"/>
                          <a:cs typeface="+mn-cs"/>
                        </a:rPr>
                        <m:t>        </m:t>
                      </m:r>
                      <m:r>
                        <a:rPr kumimoji="0" lang="en-US" altLang="zh-CN" sz="1600" b="1" i="1" u="none" strike="noStrike" kern="1200" cap="none" spc="0" normalizeH="0" baseline="0" noProof="0" dirty="0" smtClean="0">
                          <a:ln>
                            <a:noFill/>
                          </a:ln>
                          <a:solidFill>
                            <a:prstClr val="black"/>
                          </a:solidFill>
                          <a:effectLst/>
                          <a:uLnTx/>
                          <a:uFillTx/>
                          <a:latin typeface="Cambria Math" panose="02040503050406030204" pitchFamily="18" charset="0"/>
                          <a:cs typeface="+mn-cs"/>
                        </a:rPr>
                        <m:t>𝑾</m:t>
                      </m:r>
                      <m:r>
                        <a:rPr kumimoji="0" lang="en-US" altLang="zh-CN" sz="1600" b="1" i="1" u="none" strike="noStrike" kern="1200" cap="none" spc="0" normalizeH="0" baseline="0" noProof="0" dirty="0" smtClean="0">
                          <a:ln>
                            <a:noFill/>
                          </a:ln>
                          <a:solidFill>
                            <a:prstClr val="black"/>
                          </a:solidFill>
                          <a:effectLst/>
                          <a:uLnTx/>
                          <a:uFillTx/>
                          <a:latin typeface="Cambria Math" panose="02040503050406030204" pitchFamily="18" charset="0"/>
                          <a:cs typeface="+mn-cs"/>
                        </a:rPr>
                        <m:t> &gt;  </m:t>
                      </m:r>
                      <m:r>
                        <a:rPr kumimoji="0" lang="en-US" altLang="zh-CN" sz="1600" b="1" i="1" u="none" strike="noStrike" kern="1200" cap="none" spc="0" normalizeH="0" baseline="0" noProof="0" dirty="0" smtClean="0">
                          <a:ln>
                            <a:noFill/>
                          </a:ln>
                          <a:solidFill>
                            <a:prstClr val="black"/>
                          </a:solidFill>
                          <a:effectLst/>
                          <a:uLnTx/>
                          <a:uFillTx/>
                          <a:latin typeface="Cambria Math" panose="02040503050406030204" pitchFamily="18" charset="0"/>
                          <a:cs typeface="+mn-cs"/>
                        </a:rPr>
                        <m:t>𝑪</m:t>
                      </m:r>
                    </m:oMath>
                  </a14:m>
                  <a:endParaRPr kumimoji="0" lang="en-US" altLang="zh-CN" sz="1600" b="1"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endParaRPr>
                </a:p>
                <a:p>
                  <a:pPr marL="171450" marR="0" lvl="0" indent="-171450" algn="just" defTabSz="685800" rtl="0" eaLnBrk="1" fontAlgn="auto" latinLnBrk="0" hangingPunct="1">
                    <a:lnSpc>
                      <a:spcPct val="100000"/>
                    </a:lnSpc>
                    <a:spcBef>
                      <a:spcPts val="750"/>
                    </a:spcBef>
                    <a:spcAft>
                      <a:spcPts val="0"/>
                    </a:spcAft>
                    <a:buClrTx/>
                    <a:buSzTx/>
                    <a:buFont typeface="Arial" panose="020B0604020202020204" pitchFamily="34" charset="0"/>
                    <a:buChar char="•"/>
                    <a:tabLst/>
                    <a:defRPr/>
                  </a:pPr>
                  <a:endParaRPr kumimoji="0" lang="en-US" altLang="zh-CN" sz="1600" b="1"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endParaRPr>
                </a:p>
                <a:p>
                  <a:pPr marL="514350" marR="0" lvl="1" indent="-171450" algn="just" defTabSz="685800" rtl="0" eaLnBrk="1" fontAlgn="auto" latinLnBrk="0" hangingPunct="1">
                    <a:lnSpc>
                      <a:spcPct val="100000"/>
                    </a:lnSpc>
                    <a:spcBef>
                      <a:spcPts val="375"/>
                    </a:spcBef>
                    <a:spcAft>
                      <a:spcPts val="0"/>
                    </a:spcAft>
                    <a:buClrTx/>
                    <a:buSzTx/>
                    <a:buFont typeface="Arial" panose="020B0604020202020204" pitchFamily="34" charset="0"/>
                    <a:buChar char="•"/>
                    <a:tabLst/>
                    <a:defRPr/>
                  </a:pPr>
                  <a:endParaRPr kumimoji="0" lang="en-US" altLang="zh-CN" sz="1300" b="1"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xmlns="">
            <p:sp>
              <p:nvSpPr>
                <p:cNvPr id="21" name="内容占位符 4">
                  <a:extLst>
                    <a:ext uri="{FF2B5EF4-FFF2-40B4-BE49-F238E27FC236}">
                      <a16:creationId xmlns:a16="http://schemas.microsoft.com/office/drawing/2014/main" id="{6453EC6E-312A-4333-9110-D1C5E14964B1}"/>
                    </a:ext>
                  </a:extLst>
                </p:cNvPr>
                <p:cNvSpPr txBox="1">
                  <a:spLocks noRot="1" noChangeAspect="1" noMove="1" noResize="1" noEditPoints="1" noAdjustHandles="1" noChangeArrowheads="1" noChangeShapeType="1" noTextEdit="1"/>
                </p:cNvSpPr>
                <p:nvPr/>
              </p:nvSpPr>
              <p:spPr>
                <a:xfrm>
                  <a:off x="365761" y="1514201"/>
                  <a:ext cx="5671496" cy="1914799"/>
                </a:xfrm>
                <a:prstGeom prst="rect">
                  <a:avLst/>
                </a:prstGeom>
                <a:blipFill>
                  <a:blip r:embed="rId3"/>
                  <a:stretch>
                    <a:fillRect l="-430" r="-538" b="-13016"/>
                  </a:stretch>
                </a:blipFill>
              </p:spPr>
              <p:txBody>
                <a:bodyPr/>
                <a:lstStyle/>
                <a:p>
                  <a:r>
                    <a:rPr lang="zh-CN" altLang="en-US">
                      <a:noFill/>
                    </a:rPr>
                    <a:t> </a:t>
                  </a:r>
                </a:p>
              </p:txBody>
            </p:sp>
          </mc:Fallback>
        </mc:AlternateContent>
        <p:cxnSp>
          <p:nvCxnSpPr>
            <p:cNvPr id="8" name="直接连接符 7">
              <a:extLst>
                <a:ext uri="{FF2B5EF4-FFF2-40B4-BE49-F238E27FC236}">
                  <a16:creationId xmlns:a16="http://schemas.microsoft.com/office/drawing/2014/main" id="{E6B60516-7588-48D1-BD83-79162D5AF422}"/>
                </a:ext>
              </a:extLst>
            </p:cNvPr>
            <p:cNvCxnSpPr/>
            <p:nvPr/>
          </p:nvCxnSpPr>
          <p:spPr>
            <a:xfrm>
              <a:off x="919089" y="3751384"/>
              <a:ext cx="450166"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矩形 8">
              <a:extLst>
                <a:ext uri="{FF2B5EF4-FFF2-40B4-BE49-F238E27FC236}">
                  <a16:creationId xmlns:a16="http://schemas.microsoft.com/office/drawing/2014/main" id="{0C9A1417-0E9C-48E3-96BA-25EDD1BED49F}"/>
                </a:ext>
              </a:extLst>
            </p:cNvPr>
            <p:cNvSpPr/>
            <p:nvPr/>
          </p:nvSpPr>
          <p:spPr>
            <a:xfrm>
              <a:off x="857162" y="3796477"/>
              <a:ext cx="492443"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1"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雇员</a:t>
              </a:r>
              <a:endParaRPr kumimoji="0" lang="en-US" altLang="zh-CN" sz="1200" b="1"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1"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付出</a:t>
              </a:r>
              <a:endParaRPr kumimoji="0" lang="zh-CN" altLang="en-US" sz="12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p:cxnSp>
          <p:nvCxnSpPr>
            <p:cNvPr id="16" name="直接连接符 15">
              <a:extLst>
                <a:ext uri="{FF2B5EF4-FFF2-40B4-BE49-F238E27FC236}">
                  <a16:creationId xmlns:a16="http://schemas.microsoft.com/office/drawing/2014/main" id="{D0AB11CF-2B71-4784-B874-8EF72A4E4AC5}"/>
                </a:ext>
              </a:extLst>
            </p:cNvPr>
            <p:cNvCxnSpPr/>
            <p:nvPr/>
          </p:nvCxnSpPr>
          <p:spPr>
            <a:xfrm>
              <a:off x="1580315" y="3763655"/>
              <a:ext cx="450166" cy="0"/>
            </a:xfrm>
            <a:prstGeom prst="line">
              <a:avLst/>
            </a:prstGeom>
          </p:spPr>
          <p:style>
            <a:lnRef idx="1">
              <a:schemeClr val="accent1"/>
            </a:lnRef>
            <a:fillRef idx="0">
              <a:schemeClr val="accent1"/>
            </a:fillRef>
            <a:effectRef idx="0">
              <a:schemeClr val="accent1"/>
            </a:effectRef>
            <a:fontRef idx="minor">
              <a:schemeClr val="tx1"/>
            </a:fontRef>
          </p:style>
        </p:cxnSp>
        <p:sp>
          <p:nvSpPr>
            <p:cNvPr id="17" name="矩形 16">
              <a:extLst>
                <a:ext uri="{FF2B5EF4-FFF2-40B4-BE49-F238E27FC236}">
                  <a16:creationId xmlns:a16="http://schemas.microsoft.com/office/drawing/2014/main" id="{33101A3D-88C4-4F21-B6EF-363ABD434247}"/>
                </a:ext>
              </a:extLst>
            </p:cNvPr>
            <p:cNvSpPr/>
            <p:nvPr/>
          </p:nvSpPr>
          <p:spPr>
            <a:xfrm>
              <a:off x="1460442" y="3808748"/>
              <a:ext cx="492443"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1"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雇员</a:t>
              </a:r>
              <a:endParaRPr kumimoji="0" lang="en-US" altLang="zh-CN" sz="1200" b="1"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1"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工资</a:t>
              </a:r>
              <a:endParaRPr kumimoji="0" lang="zh-CN" altLang="en-US" sz="12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p:cxnSp>
          <p:nvCxnSpPr>
            <p:cNvPr id="18" name="直接连接符 17">
              <a:extLst>
                <a:ext uri="{FF2B5EF4-FFF2-40B4-BE49-F238E27FC236}">
                  <a16:creationId xmlns:a16="http://schemas.microsoft.com/office/drawing/2014/main" id="{2BB0C49D-4833-4EF9-98AC-FEB188893EB9}"/>
                </a:ext>
              </a:extLst>
            </p:cNvPr>
            <p:cNvCxnSpPr/>
            <p:nvPr/>
          </p:nvCxnSpPr>
          <p:spPr>
            <a:xfrm>
              <a:off x="2233442" y="3763655"/>
              <a:ext cx="450166" cy="0"/>
            </a:xfrm>
            <a:prstGeom prst="line">
              <a:avLst/>
            </a:prstGeom>
          </p:spPr>
          <p:style>
            <a:lnRef idx="1">
              <a:schemeClr val="accent1"/>
            </a:lnRef>
            <a:fillRef idx="0">
              <a:schemeClr val="accent1"/>
            </a:fillRef>
            <a:effectRef idx="0">
              <a:schemeClr val="accent1"/>
            </a:effectRef>
            <a:fontRef idx="minor">
              <a:schemeClr val="tx1"/>
            </a:fontRef>
          </p:style>
        </p:cxnSp>
        <p:sp>
          <p:nvSpPr>
            <p:cNvPr id="19" name="矩形 18">
              <a:extLst>
                <a:ext uri="{FF2B5EF4-FFF2-40B4-BE49-F238E27FC236}">
                  <a16:creationId xmlns:a16="http://schemas.microsoft.com/office/drawing/2014/main" id="{4C23F05B-8211-4C7B-A5AD-D96BD016F86B}"/>
                </a:ext>
              </a:extLst>
            </p:cNvPr>
            <p:cNvSpPr/>
            <p:nvPr/>
          </p:nvSpPr>
          <p:spPr>
            <a:xfrm>
              <a:off x="2171515" y="3808748"/>
              <a:ext cx="492443"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1"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雇员</a:t>
              </a:r>
              <a:endParaRPr kumimoji="0" lang="en-US" altLang="zh-CN" sz="1200" b="1"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1"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贡献</a:t>
              </a:r>
              <a:endParaRPr kumimoji="0" lang="zh-CN" altLang="en-US" sz="12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p:cxnSp>
          <p:nvCxnSpPr>
            <p:cNvPr id="24" name="直接连接符 23">
              <a:extLst>
                <a:ext uri="{FF2B5EF4-FFF2-40B4-BE49-F238E27FC236}">
                  <a16:creationId xmlns:a16="http://schemas.microsoft.com/office/drawing/2014/main" id="{048484EC-D5BB-4676-A1B8-FAE04A749686}"/>
                </a:ext>
              </a:extLst>
            </p:cNvPr>
            <p:cNvCxnSpPr/>
            <p:nvPr/>
          </p:nvCxnSpPr>
          <p:spPr>
            <a:xfrm>
              <a:off x="2944515" y="3763655"/>
              <a:ext cx="450166" cy="0"/>
            </a:xfrm>
            <a:prstGeom prst="line">
              <a:avLst/>
            </a:prstGeom>
          </p:spPr>
          <p:style>
            <a:lnRef idx="1">
              <a:schemeClr val="accent1"/>
            </a:lnRef>
            <a:fillRef idx="0">
              <a:schemeClr val="accent1"/>
            </a:fillRef>
            <a:effectRef idx="0">
              <a:schemeClr val="accent1"/>
            </a:effectRef>
            <a:fontRef idx="minor">
              <a:schemeClr val="tx1"/>
            </a:fontRef>
          </p:style>
        </p:cxnSp>
        <p:sp>
          <p:nvSpPr>
            <p:cNvPr id="25" name="矩形 24">
              <a:extLst>
                <a:ext uri="{FF2B5EF4-FFF2-40B4-BE49-F238E27FC236}">
                  <a16:creationId xmlns:a16="http://schemas.microsoft.com/office/drawing/2014/main" id="{8CEC0D20-1AB6-4769-A898-2CA500935B9A}"/>
                </a:ext>
              </a:extLst>
            </p:cNvPr>
            <p:cNvSpPr/>
            <p:nvPr/>
          </p:nvSpPr>
          <p:spPr>
            <a:xfrm>
              <a:off x="2882588" y="3808748"/>
              <a:ext cx="492443"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1"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雇员</a:t>
              </a:r>
              <a:endParaRPr kumimoji="0" lang="en-US" altLang="zh-CN" sz="1200" b="1"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1"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工资</a:t>
              </a:r>
              <a:endParaRPr kumimoji="0" lang="zh-CN" altLang="en-US" sz="12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p:cxnSp>
          <p:nvCxnSpPr>
            <p:cNvPr id="26" name="直接连接符 25">
              <a:extLst>
                <a:ext uri="{FF2B5EF4-FFF2-40B4-BE49-F238E27FC236}">
                  <a16:creationId xmlns:a16="http://schemas.microsoft.com/office/drawing/2014/main" id="{66ED7B8C-A914-4ACB-A91A-77D0BB713F42}"/>
                </a:ext>
              </a:extLst>
            </p:cNvPr>
            <p:cNvCxnSpPr/>
            <p:nvPr/>
          </p:nvCxnSpPr>
          <p:spPr>
            <a:xfrm>
              <a:off x="3512415" y="3763655"/>
              <a:ext cx="450166" cy="0"/>
            </a:xfrm>
            <a:prstGeom prst="line">
              <a:avLst/>
            </a:prstGeom>
          </p:spPr>
          <p:style>
            <a:lnRef idx="1">
              <a:schemeClr val="accent1"/>
            </a:lnRef>
            <a:fillRef idx="0">
              <a:schemeClr val="accent1"/>
            </a:fillRef>
            <a:effectRef idx="0">
              <a:schemeClr val="accent1"/>
            </a:effectRef>
            <a:fontRef idx="minor">
              <a:schemeClr val="tx1"/>
            </a:fontRef>
          </p:style>
        </p:cxnSp>
        <p:sp>
          <p:nvSpPr>
            <p:cNvPr id="27" name="矩形 26">
              <a:extLst>
                <a:ext uri="{FF2B5EF4-FFF2-40B4-BE49-F238E27FC236}">
                  <a16:creationId xmlns:a16="http://schemas.microsoft.com/office/drawing/2014/main" id="{38EBEB96-913B-41F7-8436-67D2E5408140}"/>
                </a:ext>
              </a:extLst>
            </p:cNvPr>
            <p:cNvSpPr/>
            <p:nvPr/>
          </p:nvSpPr>
          <p:spPr>
            <a:xfrm>
              <a:off x="3450488" y="3808748"/>
              <a:ext cx="492443"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1"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检查</a:t>
              </a:r>
              <a:endParaRPr kumimoji="0" lang="en-US" altLang="zh-CN" sz="1200" b="1"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1"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成本</a:t>
              </a:r>
              <a:endParaRPr kumimoji="0" lang="zh-CN" altLang="en-US" sz="12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p:grpSp>
    </p:spTree>
    <p:extLst>
      <p:ext uri="{BB962C8B-B14F-4D97-AF65-F5344CB8AC3E}">
        <p14:creationId xmlns:p14="http://schemas.microsoft.com/office/powerpoint/2010/main" val="2508196198"/>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583380" y="726948"/>
            <a:ext cx="7464387" cy="497934"/>
            <a:chOff x="4099943" y="2819853"/>
            <a:chExt cx="2570275" cy="497934"/>
          </a:xfrm>
        </p:grpSpPr>
        <p:sp>
          <p:nvSpPr>
            <p:cNvPr id="4" name="平行四边形 3"/>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5" name="平行四边形 4"/>
            <p:cNvSpPr/>
            <p:nvPr/>
          </p:nvSpPr>
          <p:spPr bwMode="auto">
            <a:xfrm>
              <a:off x="4122533" y="2819853"/>
              <a:ext cx="2547685"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6" name="矩形 5"/>
            <p:cNvSpPr/>
            <p:nvPr/>
          </p:nvSpPr>
          <p:spPr>
            <a:xfrm>
              <a:off x="4216534" y="2853798"/>
              <a:ext cx="2359684" cy="400110"/>
            </a:xfrm>
            <a:prstGeom prst="rect">
              <a:avLst/>
            </a:prstGeom>
          </p:spPr>
          <p:txBody>
            <a:bodyPr wrap="square">
              <a:spAutoFit/>
            </a:bodyPr>
            <a:lstStyle/>
            <a:p>
              <a:pPr marL="0" marR="0" lvl="0" indent="0" algn="ctr" defTabSz="914400" rtl="0" eaLnBrk="1" fontAlgn="auto" latinLnBrk="0" hangingPunct="1">
                <a:lnSpc>
                  <a:spcPct val="100000"/>
                </a:lnSpc>
                <a:spcBef>
                  <a:spcPct val="50000"/>
                </a:spcBef>
                <a:spcAft>
                  <a:spcPts val="0"/>
                </a:spcAft>
                <a:buClrTx/>
                <a:buSzTx/>
                <a:buFontTx/>
                <a:buNone/>
                <a:tabLst/>
                <a:defRPr/>
              </a:pPr>
              <a:r>
                <a:rPr kumimoji="0" lang="zh-CN" altLang="en-US" sz="2000" b="1" i="0" u="none" strike="noStrike" kern="1200" cap="none" spc="0" normalizeH="0" baseline="0" noProof="0" dirty="0">
                  <a:ln>
                    <a:noFill/>
                  </a:ln>
                  <a:solidFill>
                    <a:prstClr val="black">
                      <a:lumMod val="95000"/>
                      <a:lumOff val="5000"/>
                    </a:prstClr>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博弈论：</a:t>
              </a:r>
              <a:r>
                <a:rPr kumimoji="0" lang="zh-CN" altLang="en-US" sz="2000" b="1" i="0" u="none" strike="noStrike" kern="1200" cap="none" spc="0" normalizeH="0" baseline="0" noProof="0" dirty="0">
                  <a:ln>
                    <a:noFill/>
                  </a:ln>
                  <a:solidFill>
                    <a:srgbClr val="0070C0"/>
                  </a:solidFill>
                  <a:effectLst/>
                  <a:uLnTx/>
                  <a:uFillTx/>
                  <a:latin typeface="Times New Roman" panose="02020603050405020304" pitchFamily="18" charset="0"/>
                  <a:ea typeface="黑体" panose="02010609060101010101" pitchFamily="49" charset="-122"/>
                  <a:cs typeface="Times New Roman" panose="02020603050405020304" pitchFamily="18" charset="0"/>
                </a:rPr>
                <a:t>混合策略下纳什均衡的例子</a:t>
              </a:r>
              <a:endParaRPr kumimoji="0" lang="zh-CN" altLang="en-US" sz="2000" b="1" i="0" u="none" strike="noStrike" kern="120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endParaRPr>
            </a:p>
          </p:txBody>
        </p:sp>
      </p:grpSp>
      <p:sp>
        <p:nvSpPr>
          <p:cNvPr id="23" name="矩形 22">
            <a:extLst>
              <a:ext uri="{FF2B5EF4-FFF2-40B4-BE49-F238E27FC236}">
                <a16:creationId xmlns:a16="http://schemas.microsoft.com/office/drawing/2014/main" id="{6F77A2E9-3941-4386-A0DF-CDEBD25143F3}"/>
              </a:ext>
            </a:extLst>
          </p:cNvPr>
          <p:cNvSpPr/>
          <p:nvPr/>
        </p:nvSpPr>
        <p:spPr>
          <a:xfrm>
            <a:off x="852473" y="129010"/>
            <a:ext cx="2031325"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mn-cs"/>
              </a:rPr>
              <a:t>一、博弈论</a:t>
            </a:r>
            <a:r>
              <a:rPr kumimoji="0" lang="zh-CN" altLang="en-US" sz="1600" b="0" i="0" u="none" strike="noStrike" kern="1200" cap="none" spc="0" normalizeH="0" baseline="0" noProof="0">
                <a:ln>
                  <a:noFill/>
                </a:ln>
                <a:solidFill>
                  <a:srgbClr val="000000"/>
                </a:solidFill>
                <a:effectLst/>
                <a:uLnTx/>
                <a:uFillTx/>
                <a:latin typeface="Times New Roman" panose="02020603050405020304" pitchFamily="18" charset="0"/>
                <a:ea typeface="楷体_GB2312"/>
                <a:cs typeface="+mn-cs"/>
              </a:rPr>
              <a:t>相关概念</a:t>
            </a:r>
            <a:endPar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pic>
        <p:nvPicPr>
          <p:cNvPr id="7" name="图片 6">
            <a:extLst>
              <a:ext uri="{FF2B5EF4-FFF2-40B4-BE49-F238E27FC236}">
                <a16:creationId xmlns:a16="http://schemas.microsoft.com/office/drawing/2014/main" id="{55BEE8DE-2209-4286-BDC9-EB2A4A9FD2DC}"/>
              </a:ext>
            </a:extLst>
          </p:cNvPr>
          <p:cNvPicPr>
            <a:picLocks noChangeAspect="1"/>
          </p:cNvPicPr>
          <p:nvPr/>
        </p:nvPicPr>
        <p:blipFill>
          <a:blip r:embed="rId3"/>
          <a:stretch>
            <a:fillRect/>
          </a:stretch>
        </p:blipFill>
        <p:spPr>
          <a:xfrm>
            <a:off x="1185339" y="3990029"/>
            <a:ext cx="4184865" cy="1635208"/>
          </a:xfrm>
          <a:prstGeom prst="rect">
            <a:avLst/>
          </a:prstGeom>
        </p:spPr>
      </p:pic>
      <p:pic>
        <p:nvPicPr>
          <p:cNvPr id="8" name="图片 7">
            <a:extLst>
              <a:ext uri="{FF2B5EF4-FFF2-40B4-BE49-F238E27FC236}">
                <a16:creationId xmlns:a16="http://schemas.microsoft.com/office/drawing/2014/main" id="{6A83A364-2EA8-48E2-AF35-D285E19931BE}"/>
              </a:ext>
            </a:extLst>
          </p:cNvPr>
          <p:cNvPicPr>
            <a:picLocks noChangeAspect="1"/>
          </p:cNvPicPr>
          <p:nvPr/>
        </p:nvPicPr>
        <p:blipFill>
          <a:blip r:embed="rId4"/>
          <a:stretch>
            <a:fillRect/>
          </a:stretch>
        </p:blipFill>
        <p:spPr>
          <a:xfrm>
            <a:off x="6576322" y="3895324"/>
            <a:ext cx="4594461" cy="1824617"/>
          </a:xfrm>
          <a:prstGeom prst="rect">
            <a:avLst/>
          </a:prstGeom>
        </p:spPr>
      </p:pic>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130BF820-39C4-4CD9-AA69-3EFC13A95BE9}"/>
                  </a:ext>
                </a:extLst>
              </p:cNvPr>
              <p:cNvSpPr/>
              <p:nvPr/>
            </p:nvSpPr>
            <p:spPr>
              <a:xfrm>
                <a:off x="1340084" y="1307489"/>
                <a:ext cx="10622144" cy="2523768"/>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800" b="0" i="0" u="none" strike="noStrike" kern="1200" cap="none" spc="0" normalizeH="0" baseline="0" noProof="0" dirty="0">
                  <a:ln>
                    <a:noFill/>
                  </a:ln>
                  <a:solidFill>
                    <a:srgbClr val="000000"/>
                  </a:solidFill>
                  <a:effectLst/>
                  <a:uLnTx/>
                  <a:uFillTx/>
                  <a:latin typeface="汉仪玄宋褂"/>
                  <a:ea typeface="宋体" panose="02010600030101010101" pitchFamily="2" charset="-122"/>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记雇主检查工作的概率为</a:t>
                </a:r>
                <a:r>
                  <a:rPr kumimoji="0" lang="en-US" altLang="zh-CN" sz="1600" b="1"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α</a:t>
                </a:r>
                <a:r>
                  <a:rPr kumimoji="0" lang="zh-CN" altLang="en-US" sz="1600" b="1"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，雇员偷懒的概率为</a:t>
                </a:r>
                <a:r>
                  <a:rPr kumimoji="0" lang="en-US" altLang="zh-CN" sz="1600" b="1"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β</a:t>
                </a:r>
                <a:r>
                  <a:rPr kumimoji="0" lang="zh-CN" altLang="en-US" sz="1600" b="1"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，雇主和雇员对应的收益情况如表</a:t>
                </a:r>
                <a:r>
                  <a:rPr kumimoji="0" lang="en-US" altLang="zh-CN" sz="1600" b="1"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7.5</a:t>
                </a:r>
                <a:r>
                  <a:rPr kumimoji="0" lang="zh-CN" altLang="en-US" sz="1600" b="1"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所示。</a:t>
                </a:r>
                <a:endParaRPr kumimoji="0" lang="en-US" altLang="zh-CN" sz="1600" b="1"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zh-CN" sz="1600" b="1"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现在寻找雇主</a:t>
                </a:r>
                <a:r>
                  <a:rPr kumimoji="0" lang="en-US" altLang="zh-CN" sz="1600" b="1"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a:t>
                </a:r>
                <a:r>
                  <a:rPr kumimoji="0" lang="zh-CN" altLang="zh-CN" sz="1600" b="1"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雇员两人博弈中所存在的稳定局势：无论雇主以何种概率进行检查，雇员偷懒或不偷懒的收益都一样，即</a:t>
                </a:r>
                <a14:m>
                  <m:oMath xmlns:m="http://schemas.openxmlformats.org/officeDocument/2006/math">
                    <m:sSub>
                      <m:sSubPr>
                        <m:ctrlPr>
                          <a:rPr kumimoji="0" lang="zh-CN" altLang="zh-CN" sz="1600" b="1" i="1"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ctrlPr>
                      </m:sSubPr>
                      <m:e>
                        <m:r>
                          <a:rPr kumimoji="0" lang="en-US" altLang="zh-CN" sz="1600" b="1" i="0"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𝑇</m:t>
                        </m:r>
                      </m:e>
                      <m:sub>
                        <m:r>
                          <a:rPr kumimoji="0" lang="en-US" altLang="zh-CN" sz="1600" b="1" i="0"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3</m:t>
                        </m:r>
                      </m:sub>
                    </m:sSub>
                    <m:r>
                      <a:rPr kumimoji="0" lang="en-US" altLang="zh-CN" sz="1600" b="1" i="0"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sSub>
                      <m:sSubPr>
                        <m:ctrlPr>
                          <a:rPr kumimoji="0" lang="zh-CN" altLang="zh-CN" sz="1600" b="1" i="1"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ctrlPr>
                      </m:sSubPr>
                      <m:e>
                        <m:r>
                          <a:rPr kumimoji="0" lang="en-US" altLang="zh-CN" sz="1600" b="1" i="0"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𝑇</m:t>
                        </m:r>
                      </m:e>
                      <m:sub>
                        <m:r>
                          <a:rPr kumimoji="0" lang="en-US" altLang="zh-CN" sz="1600" b="1" i="0"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4</m:t>
                        </m:r>
                      </m:sub>
                    </m:sSub>
                  </m:oMath>
                </a14:m>
                <a:r>
                  <a:rPr kumimoji="0" lang="zh-CN" altLang="zh-CN" sz="1600" b="1"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a:t>
                </a:r>
                <a:endParaRPr kumimoji="0" lang="en-US" altLang="zh-CN" sz="1600" b="1"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600" b="1"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zh-CN" sz="1600" b="1"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在稳定局势中，无论雇员如何改变自己的策略，都不会使得自己的收益增加。同理，无论雇员以何种概率偷懒，雇主检查或不检查的收益都一样，即</a:t>
                </a:r>
                <a14:m>
                  <m:oMath xmlns:m="http://schemas.openxmlformats.org/officeDocument/2006/math">
                    <m:sSub>
                      <m:sSubPr>
                        <m:ctrlPr>
                          <a:rPr kumimoji="0" lang="zh-CN" altLang="zh-CN" sz="1600" b="1" i="1"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ctrlPr>
                      </m:sSubPr>
                      <m:e>
                        <m:r>
                          <a:rPr kumimoji="0" lang="en-US" altLang="zh-CN" sz="1600" b="1" i="0"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𝑇</m:t>
                        </m:r>
                      </m:e>
                      <m:sub>
                        <m:r>
                          <a:rPr kumimoji="0" lang="en-US" altLang="zh-CN" sz="1600" b="1" i="0"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1</m:t>
                        </m:r>
                      </m:sub>
                    </m:sSub>
                    <m:r>
                      <a:rPr kumimoji="0" lang="en-US" altLang="zh-CN" sz="1600" b="1" i="0"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sSub>
                      <m:sSubPr>
                        <m:ctrlPr>
                          <a:rPr kumimoji="0" lang="zh-CN" altLang="zh-CN" sz="1600" b="1" i="1"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ctrlPr>
                      </m:sSubPr>
                      <m:e>
                        <m:r>
                          <a:rPr kumimoji="0" lang="en-US" altLang="zh-CN" sz="1600" b="1" i="0"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𝑇</m:t>
                        </m:r>
                      </m:e>
                      <m:sub>
                        <m:r>
                          <a:rPr kumimoji="0" lang="en-US" altLang="zh-CN" sz="1600" b="1" i="0"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2</m:t>
                        </m:r>
                      </m:sub>
                    </m:sSub>
                  </m:oMath>
                </a14:m>
                <a:r>
                  <a:rPr kumimoji="0" lang="zh-CN" altLang="zh-CN" sz="1600" b="1"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，此时无论雇主如何改变自己的策略也不会使其收益增加。也就是说，在稳定局势下，如果其他参与者不改变行动，则任何一个参与者单独改变自己的行动，都不会使自己的收益增加。</a:t>
                </a:r>
              </a:p>
            </p:txBody>
          </p:sp>
        </mc:Choice>
        <mc:Fallback xmlns="">
          <p:sp>
            <p:nvSpPr>
              <p:cNvPr id="9" name="矩形 8">
                <a:extLst>
                  <a:ext uri="{FF2B5EF4-FFF2-40B4-BE49-F238E27FC236}">
                    <a16:creationId xmlns:a16="http://schemas.microsoft.com/office/drawing/2014/main" id="{130BF820-39C4-4CD9-AA69-3EFC13A95BE9}"/>
                  </a:ext>
                </a:extLst>
              </p:cNvPr>
              <p:cNvSpPr>
                <a:spLocks noRot="1" noChangeAspect="1" noMove="1" noResize="1" noEditPoints="1" noAdjustHandles="1" noChangeArrowheads="1" noChangeShapeType="1" noTextEdit="1"/>
              </p:cNvSpPr>
              <p:nvPr/>
            </p:nvSpPr>
            <p:spPr>
              <a:xfrm>
                <a:off x="1340084" y="1307489"/>
                <a:ext cx="10622144" cy="2523768"/>
              </a:xfrm>
              <a:prstGeom prst="rect">
                <a:avLst/>
              </a:prstGeom>
              <a:blipFill>
                <a:blip r:embed="rId5"/>
                <a:stretch>
                  <a:fillRect l="-344" r="-287" b="-241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 name="矩形 1">
                <a:extLst>
                  <a:ext uri="{FF2B5EF4-FFF2-40B4-BE49-F238E27FC236}">
                    <a16:creationId xmlns:a16="http://schemas.microsoft.com/office/drawing/2014/main" id="{4BA8EB01-167A-47BC-8F90-16E239F6BBC6}"/>
                  </a:ext>
                </a:extLst>
              </p:cNvPr>
              <p:cNvSpPr/>
              <p:nvPr/>
            </p:nvSpPr>
            <p:spPr>
              <a:xfrm>
                <a:off x="1185339" y="5878713"/>
                <a:ext cx="10383166" cy="382925"/>
              </a:xfrm>
              <a:prstGeom prst="rect">
                <a:avLst/>
              </a:prstGeom>
            </p:spPr>
            <p:txBody>
              <a:bodyPr wrap="square">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注：</a:t>
                </a:r>
                <a14:m>
                  <m:oMath xmlns:m="http://schemas.openxmlformats.org/officeDocument/2006/math">
                    <m:r>
                      <a:rPr kumimoji="0" lang="en-US" altLang="zh-CN" sz="1400" b="1" i="1" u="none" strike="noStrike" kern="1200" cap="none" spc="0" normalizeH="0" baseline="0" noProof="0" dirty="0">
                        <a:ln>
                          <a:noFill/>
                        </a:ln>
                        <a:solidFill>
                          <a:prstClr val="black"/>
                        </a:solidFill>
                        <a:effectLst/>
                        <a:uLnTx/>
                        <a:uFillTx/>
                        <a:latin typeface="Cambria Math" panose="02040503050406030204" pitchFamily="18" charset="0"/>
                        <a:cs typeface="+mn-cs"/>
                      </a:rPr>
                      <m:t>𝑽</m:t>
                    </m:r>
                  </m:oMath>
                </a14:m>
                <a:r>
                  <a:rPr kumimoji="0" lang="zh-CN" altLang="en-US" sz="1400" b="1"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是雇员的贡献，</a:t>
                </a:r>
                <a14:m>
                  <m:oMath xmlns:m="http://schemas.openxmlformats.org/officeDocument/2006/math">
                    <m:r>
                      <a:rPr kumimoji="0" lang="en-US" altLang="zh-CN" sz="1400" b="1" i="1" u="none" strike="noStrike" kern="1200" cap="none" spc="0" normalizeH="0" baseline="0" noProof="0" dirty="0">
                        <a:ln>
                          <a:noFill/>
                        </a:ln>
                        <a:solidFill>
                          <a:prstClr val="black"/>
                        </a:solidFill>
                        <a:effectLst/>
                        <a:uLnTx/>
                        <a:uFillTx/>
                        <a:latin typeface="Cambria Math" panose="02040503050406030204" pitchFamily="18" charset="0"/>
                        <a:cs typeface="+mn-cs"/>
                      </a:rPr>
                      <m:t>𝑾</m:t>
                    </m:r>
                  </m:oMath>
                </a14:m>
                <a:r>
                  <a:rPr kumimoji="0" lang="zh-CN" altLang="en-US" sz="1400" b="1"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是雇员的工资，</a:t>
                </a:r>
                <a14:m>
                  <m:oMath xmlns:m="http://schemas.openxmlformats.org/officeDocument/2006/math">
                    <m:r>
                      <a:rPr kumimoji="0" lang="en-US" altLang="zh-CN" sz="1400" b="1" i="1" u="none" strike="noStrike" kern="1200" cap="none" spc="0" normalizeH="0" baseline="0" noProof="0" dirty="0">
                        <a:ln>
                          <a:noFill/>
                        </a:ln>
                        <a:solidFill>
                          <a:prstClr val="black"/>
                        </a:solidFill>
                        <a:effectLst/>
                        <a:uLnTx/>
                        <a:uFillTx/>
                        <a:latin typeface="Cambria Math" panose="02040503050406030204" pitchFamily="18" charset="0"/>
                        <a:cs typeface="+mn-cs"/>
                      </a:rPr>
                      <m:t>𝑯</m:t>
                    </m:r>
                  </m:oMath>
                </a14:m>
                <a:r>
                  <a:rPr kumimoji="0" lang="zh-CN" altLang="en-US" sz="1400" b="1"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是雇员的付出，</a:t>
                </a:r>
                <a14:m>
                  <m:oMath xmlns:m="http://schemas.openxmlformats.org/officeDocument/2006/math">
                    <m:r>
                      <a:rPr kumimoji="0" lang="en-US" altLang="zh-CN" sz="1400" b="1" i="1" u="none" strike="noStrike" kern="1200" cap="none" spc="0" normalizeH="0" baseline="0" noProof="0" dirty="0">
                        <a:ln>
                          <a:noFill/>
                        </a:ln>
                        <a:solidFill>
                          <a:prstClr val="black"/>
                        </a:solidFill>
                        <a:effectLst/>
                        <a:uLnTx/>
                        <a:uFillTx/>
                        <a:latin typeface="Cambria Math" panose="02040503050406030204" pitchFamily="18" charset="0"/>
                        <a:cs typeface="+mn-cs"/>
                      </a:rPr>
                      <m:t>𝑪</m:t>
                    </m:r>
                  </m:oMath>
                </a14:m>
                <a:r>
                  <a:rPr kumimoji="0" lang="zh-CN" altLang="en-US" sz="1400" b="1"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是检查的成本，</a:t>
                </a:r>
                <a14:m>
                  <m:oMath xmlns:m="http://schemas.openxmlformats.org/officeDocument/2006/math">
                    <m:r>
                      <a:rPr kumimoji="0" lang="en-US" altLang="zh-CN" sz="1400" b="1" i="1" u="none" strike="noStrike" kern="1200" cap="none" spc="0" normalizeH="0" baseline="0" noProof="0" dirty="0">
                        <a:ln>
                          <a:noFill/>
                        </a:ln>
                        <a:solidFill>
                          <a:prstClr val="black"/>
                        </a:solidFill>
                        <a:effectLst/>
                        <a:uLnTx/>
                        <a:uFillTx/>
                        <a:latin typeface="Cambria Math" panose="02040503050406030204" pitchFamily="18" charset="0"/>
                        <a:cs typeface="+mn-cs"/>
                      </a:rPr>
                      <m:t>𝑭</m:t>
                    </m:r>
                  </m:oMath>
                </a14:m>
                <a:r>
                  <a:rPr kumimoji="0" lang="zh-CN" altLang="en-US" sz="1400" b="1"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是雇主发现雇员偷懒对雇员的惩罚（没收抵押金）。</a:t>
                </a:r>
                <a:endParaRPr kumimoji="0" lang="en-US" altLang="zh-CN" sz="1400" b="1"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xmlns="">
          <p:sp>
            <p:nvSpPr>
              <p:cNvPr id="2" name="矩形 1">
                <a:extLst>
                  <a:ext uri="{FF2B5EF4-FFF2-40B4-BE49-F238E27FC236}">
                    <a16:creationId xmlns:a16="http://schemas.microsoft.com/office/drawing/2014/main" id="{4BA8EB01-167A-47BC-8F90-16E239F6BBC6}"/>
                  </a:ext>
                </a:extLst>
              </p:cNvPr>
              <p:cNvSpPr>
                <a:spLocks noRot="1" noChangeAspect="1" noMove="1" noResize="1" noEditPoints="1" noAdjustHandles="1" noChangeArrowheads="1" noChangeShapeType="1" noTextEdit="1"/>
              </p:cNvSpPr>
              <p:nvPr/>
            </p:nvSpPr>
            <p:spPr>
              <a:xfrm>
                <a:off x="1185339" y="5878713"/>
                <a:ext cx="10383166" cy="382925"/>
              </a:xfrm>
              <a:prstGeom prst="rect">
                <a:avLst/>
              </a:prstGeom>
              <a:blipFill>
                <a:blip r:embed="rId6"/>
                <a:stretch>
                  <a:fillRect l="-176" b="-1587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153902298"/>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583380" y="726948"/>
            <a:ext cx="7464387" cy="497934"/>
            <a:chOff x="4099943" y="2819853"/>
            <a:chExt cx="2570275" cy="497934"/>
          </a:xfrm>
        </p:grpSpPr>
        <p:sp>
          <p:nvSpPr>
            <p:cNvPr id="4" name="平行四边形 3"/>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5" name="平行四边形 4"/>
            <p:cNvSpPr/>
            <p:nvPr/>
          </p:nvSpPr>
          <p:spPr bwMode="auto">
            <a:xfrm>
              <a:off x="4122533" y="2819853"/>
              <a:ext cx="2547685"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6" name="矩形 5"/>
            <p:cNvSpPr/>
            <p:nvPr/>
          </p:nvSpPr>
          <p:spPr>
            <a:xfrm>
              <a:off x="4216534" y="2853798"/>
              <a:ext cx="2359684" cy="400110"/>
            </a:xfrm>
            <a:prstGeom prst="rect">
              <a:avLst/>
            </a:prstGeom>
          </p:spPr>
          <p:txBody>
            <a:bodyPr wrap="square">
              <a:spAutoFit/>
            </a:bodyPr>
            <a:lstStyle/>
            <a:p>
              <a:pPr marL="0" marR="0" lvl="0" indent="0" algn="ctr" defTabSz="914400" rtl="0" eaLnBrk="1" fontAlgn="auto" latinLnBrk="0" hangingPunct="1">
                <a:lnSpc>
                  <a:spcPct val="100000"/>
                </a:lnSpc>
                <a:spcBef>
                  <a:spcPct val="50000"/>
                </a:spcBef>
                <a:spcAft>
                  <a:spcPts val="0"/>
                </a:spcAft>
                <a:buClrTx/>
                <a:buSzTx/>
                <a:buFontTx/>
                <a:buNone/>
                <a:tabLst/>
                <a:defRPr/>
              </a:pPr>
              <a:r>
                <a:rPr kumimoji="0" lang="zh-CN" altLang="en-US" sz="2000" b="1" i="0" u="none" strike="noStrike" kern="1200" cap="none" spc="0" normalizeH="0" baseline="0" noProof="0" dirty="0">
                  <a:ln>
                    <a:noFill/>
                  </a:ln>
                  <a:solidFill>
                    <a:prstClr val="black">
                      <a:lumMod val="95000"/>
                      <a:lumOff val="5000"/>
                    </a:prstClr>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博弈论：</a:t>
              </a:r>
              <a:r>
                <a:rPr kumimoji="0" lang="zh-CN" altLang="en-US" sz="2000" b="1" i="0" u="none" strike="noStrike" kern="1200" cap="none" spc="0" normalizeH="0" baseline="0" noProof="0" dirty="0">
                  <a:ln>
                    <a:noFill/>
                  </a:ln>
                  <a:solidFill>
                    <a:srgbClr val="0070C0"/>
                  </a:solidFill>
                  <a:effectLst/>
                  <a:uLnTx/>
                  <a:uFillTx/>
                  <a:latin typeface="Times New Roman" panose="02020603050405020304" pitchFamily="18" charset="0"/>
                  <a:ea typeface="黑体" panose="02010609060101010101" pitchFamily="49" charset="-122"/>
                  <a:cs typeface="Times New Roman" panose="02020603050405020304" pitchFamily="18" charset="0"/>
                </a:rPr>
                <a:t>混合策略下纳什均衡的例子</a:t>
              </a:r>
              <a:endParaRPr kumimoji="0" lang="zh-CN" altLang="en-US" sz="2000" b="1" i="0" u="none" strike="noStrike" kern="120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endParaRPr>
            </a:p>
          </p:txBody>
        </p:sp>
      </p:grpSp>
      <p:sp>
        <p:nvSpPr>
          <p:cNvPr id="23" name="矩形 22">
            <a:extLst>
              <a:ext uri="{FF2B5EF4-FFF2-40B4-BE49-F238E27FC236}">
                <a16:creationId xmlns:a16="http://schemas.microsoft.com/office/drawing/2014/main" id="{6F77A2E9-3941-4386-A0DF-CDEBD25143F3}"/>
              </a:ext>
            </a:extLst>
          </p:cNvPr>
          <p:cNvSpPr/>
          <p:nvPr/>
        </p:nvSpPr>
        <p:spPr>
          <a:xfrm>
            <a:off x="852473" y="129010"/>
            <a:ext cx="2031325"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mn-cs"/>
              </a:rPr>
              <a:t>一、博弈论</a:t>
            </a:r>
            <a:r>
              <a:rPr kumimoji="0" lang="zh-CN" altLang="en-US" sz="1600" b="0" i="0" u="none" strike="noStrike" kern="1200" cap="none" spc="0" normalizeH="0" baseline="0" noProof="0">
                <a:ln>
                  <a:noFill/>
                </a:ln>
                <a:solidFill>
                  <a:srgbClr val="000000"/>
                </a:solidFill>
                <a:effectLst/>
                <a:uLnTx/>
                <a:uFillTx/>
                <a:latin typeface="Times New Roman" panose="02020603050405020304" pitchFamily="18" charset="0"/>
                <a:ea typeface="楷体_GB2312"/>
                <a:cs typeface="+mn-cs"/>
              </a:rPr>
              <a:t>相关概念</a:t>
            </a:r>
            <a:endPar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pic>
        <p:nvPicPr>
          <p:cNvPr id="7" name="图片 6">
            <a:extLst>
              <a:ext uri="{FF2B5EF4-FFF2-40B4-BE49-F238E27FC236}">
                <a16:creationId xmlns:a16="http://schemas.microsoft.com/office/drawing/2014/main" id="{55BEE8DE-2209-4286-BDC9-EB2A4A9FD2DC}"/>
              </a:ext>
            </a:extLst>
          </p:cNvPr>
          <p:cNvPicPr>
            <a:picLocks noChangeAspect="1"/>
          </p:cNvPicPr>
          <p:nvPr/>
        </p:nvPicPr>
        <p:blipFill>
          <a:blip r:embed="rId3"/>
          <a:stretch>
            <a:fillRect/>
          </a:stretch>
        </p:blipFill>
        <p:spPr>
          <a:xfrm>
            <a:off x="6920269" y="2138923"/>
            <a:ext cx="4184865" cy="1114482"/>
          </a:xfrm>
          <a:prstGeom prst="rect">
            <a:avLst/>
          </a:prstGeom>
        </p:spPr>
      </p:pic>
      <p:pic>
        <p:nvPicPr>
          <p:cNvPr id="8" name="图片 7">
            <a:extLst>
              <a:ext uri="{FF2B5EF4-FFF2-40B4-BE49-F238E27FC236}">
                <a16:creationId xmlns:a16="http://schemas.microsoft.com/office/drawing/2014/main" id="{6A83A364-2EA8-48E2-AF35-D285E19931BE}"/>
              </a:ext>
            </a:extLst>
          </p:cNvPr>
          <p:cNvPicPr>
            <a:picLocks noChangeAspect="1"/>
          </p:cNvPicPr>
          <p:nvPr/>
        </p:nvPicPr>
        <p:blipFill>
          <a:blip r:embed="rId4"/>
          <a:stretch>
            <a:fillRect/>
          </a:stretch>
        </p:blipFill>
        <p:spPr>
          <a:xfrm>
            <a:off x="6920269" y="3983068"/>
            <a:ext cx="4594461" cy="1635209"/>
          </a:xfrm>
          <a:prstGeom prst="rect">
            <a:avLst/>
          </a:prstGeom>
        </p:spPr>
      </p:pic>
      <mc:AlternateContent xmlns:mc="http://schemas.openxmlformats.org/markup-compatibility/2006" xmlns:a14="http://schemas.microsoft.com/office/drawing/2010/main">
        <mc:Choice Requires="a14">
          <p:sp>
            <p:nvSpPr>
              <p:cNvPr id="2" name="矩形 1">
                <a:extLst>
                  <a:ext uri="{FF2B5EF4-FFF2-40B4-BE49-F238E27FC236}">
                    <a16:creationId xmlns:a16="http://schemas.microsoft.com/office/drawing/2014/main" id="{E1A3337E-D3AC-4C6F-899A-9EF216D30239}"/>
                  </a:ext>
                </a:extLst>
              </p:cNvPr>
              <p:cNvSpPr/>
              <p:nvPr/>
            </p:nvSpPr>
            <p:spPr>
              <a:xfrm>
                <a:off x="384517" y="1834123"/>
                <a:ext cx="6142892" cy="4491807"/>
              </a:xfrm>
              <a:prstGeom prst="rect">
                <a:avLst/>
              </a:prstGeom>
            </p:spPr>
            <p:txBody>
              <a:bodyPr wrap="square">
                <a:spAutoFit/>
              </a:bodyPr>
              <a:lstStyle/>
              <a:p>
                <a:pPr marL="0" marR="0" lvl="0" indent="266700" algn="just" defTabSz="914400" rtl="0" eaLnBrk="1" fontAlgn="auto" latinLnBrk="0" hangingPunct="1">
                  <a:lnSpc>
                    <a:spcPts val="2200"/>
                  </a:lnSpc>
                  <a:spcBef>
                    <a:spcPts val="0"/>
                  </a:spcBef>
                  <a:spcAft>
                    <a:spcPts val="0"/>
                  </a:spcAft>
                  <a:buClrTx/>
                  <a:buSzTx/>
                  <a:buFontTx/>
                  <a:buNone/>
                  <a:tabLst/>
                  <a:defRPr/>
                </a:pPr>
                <a:r>
                  <a:rPr kumimoji="0" lang="zh-CN" altLang="zh-CN" sz="1600" b="1"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在纳什均衡下，由于</a:t>
                </a:r>
                <a14:m>
                  <m:oMath xmlns:m="http://schemas.openxmlformats.org/officeDocument/2006/math">
                    <m:sSub>
                      <m:sSubPr>
                        <m:ctrlPr>
                          <a:rPr kumimoji="0" lang="zh-CN" altLang="zh-CN" sz="1600" b="1" i="1"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ctrlPr>
                      </m:sSubPr>
                      <m:e>
                        <m:r>
                          <a:rPr kumimoji="0" lang="en-US" altLang="zh-CN" sz="1600" b="1" i="0"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𝑇</m:t>
                        </m:r>
                      </m:e>
                      <m:sub>
                        <m:r>
                          <a:rPr kumimoji="0" lang="en-US" altLang="zh-CN" sz="1600" b="1" i="0"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3</m:t>
                        </m:r>
                      </m:sub>
                    </m:sSub>
                    <m:r>
                      <a:rPr kumimoji="0" lang="en-US" altLang="zh-CN" sz="1600" b="1" i="0"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sSub>
                      <m:sSubPr>
                        <m:ctrlPr>
                          <a:rPr kumimoji="0" lang="zh-CN" altLang="zh-CN" sz="1600" b="1" i="1"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ctrlPr>
                      </m:sSubPr>
                      <m:e>
                        <m:r>
                          <a:rPr kumimoji="0" lang="en-US" altLang="zh-CN" sz="1600" b="1" i="0"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𝑇</m:t>
                        </m:r>
                      </m:e>
                      <m:sub>
                        <m:r>
                          <a:rPr kumimoji="0" lang="en-US" altLang="zh-CN" sz="1600" b="1" i="0"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4</m:t>
                        </m:r>
                      </m:sub>
                    </m:sSub>
                  </m:oMath>
                </a14:m>
                <a:r>
                  <a:rPr kumimoji="0" lang="zh-CN" altLang="zh-CN" sz="1600" b="1"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，可知雇主检查工作的概率为：</a:t>
                </a:r>
              </a:p>
              <a:p>
                <a:pPr marL="0" marR="0" lvl="0" indent="0" algn="just"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CN" sz="1600" b="1" i="0"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𝛼</m:t>
                      </m:r>
                      <m:r>
                        <a:rPr kumimoji="0" lang="en-US" altLang="zh-CN" sz="1600" b="1" i="0"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f>
                        <m:fPr>
                          <m:ctrlPr>
                            <a:rPr kumimoji="0" lang="zh-CN" altLang="zh-CN" sz="1600" b="1" i="1"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ctrlPr>
                        </m:fPr>
                        <m:num>
                          <m:r>
                            <a:rPr kumimoji="0" lang="en-US" altLang="zh-CN" sz="1600" b="1" i="0"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𝐻</m:t>
                          </m:r>
                        </m:num>
                        <m:den>
                          <m:r>
                            <a:rPr kumimoji="0" lang="en-US" altLang="zh-CN" sz="1600" b="1" i="0"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𝑊</m:t>
                          </m:r>
                          <m:r>
                            <a:rPr kumimoji="0" lang="en-US" altLang="zh-CN" sz="1600" b="1" i="0"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r>
                            <a:rPr kumimoji="0" lang="en-US" altLang="zh-CN" sz="1600" b="1" i="0"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𝐹</m:t>
                          </m:r>
                        </m:den>
                      </m:f>
                    </m:oMath>
                  </m:oMathPara>
                </a14:m>
                <a:endParaRPr kumimoji="0" lang="zh-CN" altLang="zh-CN" sz="1600" b="1"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endParaRPr>
              </a:p>
              <a:p>
                <a:pPr marL="0" marR="0" lvl="0" indent="266700" algn="just" defTabSz="914400" rtl="0" eaLnBrk="1" fontAlgn="auto" latinLnBrk="0" hangingPunct="1">
                  <a:lnSpc>
                    <a:spcPts val="2200"/>
                  </a:lnSpc>
                  <a:spcBef>
                    <a:spcPts val="0"/>
                  </a:spcBef>
                  <a:spcAft>
                    <a:spcPts val="0"/>
                  </a:spcAft>
                  <a:buClrTx/>
                  <a:buSzTx/>
                  <a:buFontTx/>
                  <a:buNone/>
                  <a:tabLst/>
                  <a:defRPr/>
                </a:pPr>
                <a:r>
                  <a:rPr kumimoji="0" lang="zh-CN" altLang="zh-CN" sz="1600" b="1"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同理，由于</a:t>
                </a:r>
                <a14:m>
                  <m:oMath xmlns:m="http://schemas.openxmlformats.org/officeDocument/2006/math">
                    <m:sSub>
                      <m:sSubPr>
                        <m:ctrlPr>
                          <a:rPr kumimoji="0" lang="zh-CN" altLang="zh-CN" sz="1600" b="1" i="1"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ctrlPr>
                      </m:sSubPr>
                      <m:e>
                        <m:r>
                          <a:rPr kumimoji="0" lang="en-US" altLang="zh-CN" sz="1600" b="1" i="0"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𝑇</m:t>
                        </m:r>
                      </m:e>
                      <m:sub>
                        <m:r>
                          <a:rPr kumimoji="0" lang="en-US" altLang="zh-CN" sz="1600" b="1" i="0"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1</m:t>
                        </m:r>
                      </m:sub>
                    </m:sSub>
                    <m:r>
                      <a:rPr kumimoji="0" lang="en-US" altLang="zh-CN" sz="1600" b="1" i="0"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sSub>
                      <m:sSubPr>
                        <m:ctrlPr>
                          <a:rPr kumimoji="0" lang="zh-CN" altLang="zh-CN" sz="1600" b="1" i="1"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ctrlPr>
                      </m:sSubPr>
                      <m:e>
                        <m:r>
                          <a:rPr kumimoji="0" lang="en-US" altLang="zh-CN" sz="1600" b="1" i="0"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𝑇</m:t>
                        </m:r>
                      </m:e>
                      <m:sub>
                        <m:r>
                          <a:rPr kumimoji="0" lang="en-US" altLang="zh-CN" sz="1600" b="1" i="0"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2</m:t>
                        </m:r>
                      </m:sub>
                    </m:sSub>
                  </m:oMath>
                </a14:m>
                <a:r>
                  <a:rPr kumimoji="0" lang="zh-CN" altLang="zh-CN" sz="1600" b="1"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，可知雇员偷懒的概率为：</a:t>
                </a:r>
                <a:endParaRPr kumimoji="0" lang="en-US" altLang="zh-CN" sz="1600" b="1"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endParaRPr>
              </a:p>
              <a:p>
                <a:pPr marL="0" marR="0" lvl="0" indent="266700" algn="just" defTabSz="914400" rtl="0" eaLnBrk="1" fontAlgn="auto" latinLnBrk="0" hangingPunct="1">
                  <a:lnSpc>
                    <a:spcPts val="2200"/>
                  </a:lnSpc>
                  <a:spcBef>
                    <a:spcPts val="0"/>
                  </a:spcBef>
                  <a:spcAft>
                    <a:spcPts val="0"/>
                  </a:spcAft>
                  <a:buClrTx/>
                  <a:buSzTx/>
                  <a:buFontTx/>
                  <a:buNone/>
                  <a:tabLst/>
                  <a:defRPr/>
                </a:pPr>
                <a:endParaRPr kumimoji="0" lang="zh-CN" altLang="zh-CN" sz="1600" b="1"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endParaRPr>
              </a:p>
              <a:p>
                <a:pPr marL="0" marR="0" lvl="0" indent="266700" algn="just" defTabSz="914400" rtl="0" eaLnBrk="1" fontAlgn="auto" latinLnBrk="0" hangingPunct="1">
                  <a:lnSpc>
                    <a:spcPts val="22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CN" sz="1600" b="1" i="0"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𝛽</m:t>
                      </m:r>
                      <m:r>
                        <a:rPr kumimoji="0" lang="en-US" altLang="zh-CN" sz="1600" b="1" i="0"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f>
                        <m:fPr>
                          <m:ctrlPr>
                            <a:rPr kumimoji="0" lang="zh-CN" altLang="zh-CN" sz="1600" b="1" i="1"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ctrlPr>
                        </m:fPr>
                        <m:num>
                          <m:r>
                            <a:rPr kumimoji="0" lang="en-US" altLang="zh-CN" sz="1600" b="1" i="0"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𝐶</m:t>
                          </m:r>
                        </m:num>
                        <m:den>
                          <m:r>
                            <a:rPr kumimoji="0" lang="en-US" altLang="zh-CN" sz="1600" b="1" i="0"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𝑊</m:t>
                          </m:r>
                          <m:r>
                            <a:rPr kumimoji="0" lang="en-US" altLang="zh-CN" sz="1600" b="1" i="0"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r>
                            <a:rPr kumimoji="0" lang="en-US" altLang="zh-CN" sz="1600" b="1" i="0"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𝐹</m:t>
                          </m:r>
                        </m:den>
                      </m:f>
                    </m:oMath>
                  </m:oMathPara>
                </a14:m>
                <a:endParaRPr kumimoji="0" lang="zh-CN" altLang="zh-CN" sz="1600" b="1"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endParaRPr>
              </a:p>
              <a:p>
                <a:pPr marL="0" marR="0" lvl="0" indent="266700" algn="just" defTabSz="914400" rtl="0" eaLnBrk="1" fontAlgn="auto" latinLnBrk="0" hangingPunct="1">
                  <a:lnSpc>
                    <a:spcPts val="2200"/>
                  </a:lnSpc>
                  <a:spcBef>
                    <a:spcPts val="0"/>
                  </a:spcBef>
                  <a:spcAft>
                    <a:spcPts val="0"/>
                  </a:spcAft>
                  <a:buClrTx/>
                  <a:buSzTx/>
                  <a:buFontTx/>
                  <a:buNone/>
                  <a:tabLst/>
                  <a:defRPr/>
                </a:pPr>
                <a:endParaRPr kumimoji="0" lang="en-US" altLang="zh-CN" sz="1600" b="1"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endParaRPr>
              </a:p>
              <a:p>
                <a:pPr marL="0" marR="0" lvl="0" indent="266700" algn="just" defTabSz="914400" rtl="0" eaLnBrk="1" fontAlgn="auto" latinLnBrk="0" hangingPunct="1">
                  <a:lnSpc>
                    <a:spcPts val="2200"/>
                  </a:lnSpc>
                  <a:spcBef>
                    <a:spcPts val="0"/>
                  </a:spcBef>
                  <a:spcAft>
                    <a:spcPts val="0"/>
                  </a:spcAft>
                  <a:buClrTx/>
                  <a:buSzTx/>
                  <a:buFontTx/>
                  <a:buNone/>
                  <a:tabLst/>
                  <a:defRPr/>
                </a:pPr>
                <a:r>
                  <a:rPr kumimoji="0" lang="zh-CN" altLang="zh-CN" sz="1600" b="1"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求解得到纳什均衡结果具有一定的指导性意义。将雇员偷懒的概率</a:t>
                </a:r>
                <a14:m>
                  <m:oMath xmlns:m="http://schemas.openxmlformats.org/officeDocument/2006/math">
                    <m:r>
                      <a:rPr kumimoji="0" lang="en-US" altLang="zh-CN" sz="1600" b="1" i="0"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𝛽</m:t>
                    </m:r>
                    <m:r>
                      <a:rPr kumimoji="0" lang="en-US" altLang="zh-CN" sz="1600" b="1" i="0"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f>
                      <m:fPr>
                        <m:ctrlPr>
                          <a:rPr kumimoji="0" lang="zh-CN" altLang="zh-CN" sz="1600" b="1" i="1"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ctrlPr>
                      </m:fPr>
                      <m:num>
                        <m:r>
                          <a:rPr kumimoji="0" lang="en-US" altLang="zh-CN" sz="1600" b="1" i="0"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𝐶</m:t>
                        </m:r>
                      </m:num>
                      <m:den>
                        <m:r>
                          <a:rPr kumimoji="0" lang="en-US" altLang="zh-CN" sz="1600" b="1" i="0"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𝑊</m:t>
                        </m:r>
                        <m:r>
                          <a:rPr kumimoji="0" lang="en-US" altLang="zh-CN" sz="1600" b="1" i="0"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r>
                          <a:rPr kumimoji="0" lang="en-US" altLang="zh-CN" sz="1600" b="1" i="0"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𝐹</m:t>
                        </m:r>
                      </m:den>
                    </m:f>
                  </m:oMath>
                </a14:m>
                <a:r>
                  <a:rPr kumimoji="0" lang="zh-CN" altLang="zh-CN" sz="1600" b="1"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代入雇主的期望收益，可得在均衡局势下，雇主的预期收益如下：</a:t>
                </a:r>
              </a:p>
              <a:p>
                <a:pPr marL="0" marR="0" lvl="0" indent="266700" algn="just" defTabSz="914400" rtl="0" eaLnBrk="1" fontAlgn="auto" latinLnBrk="0" hangingPunct="1">
                  <a:lnSpc>
                    <a:spcPts val="22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zh-CN" altLang="zh-CN" sz="1600" b="1" i="1"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ctrlPr>
                        </m:sSubPr>
                        <m:e>
                          <m:r>
                            <a:rPr kumimoji="0" lang="en-US" altLang="zh-CN" sz="1600" b="1" i="0"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𝑇</m:t>
                          </m:r>
                        </m:e>
                        <m:sub>
                          <m:r>
                            <a:rPr kumimoji="0" lang="en-US" altLang="zh-CN" sz="1600" b="1" i="0"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1</m:t>
                          </m:r>
                        </m:sub>
                      </m:sSub>
                      <m:r>
                        <a:rPr kumimoji="0" lang="en-US" altLang="zh-CN" sz="1600" b="1" i="0"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sSub>
                        <m:sSubPr>
                          <m:ctrlPr>
                            <a:rPr kumimoji="0" lang="zh-CN" altLang="zh-CN" sz="1600" b="1" i="1"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ctrlPr>
                        </m:sSubPr>
                        <m:e>
                          <m:r>
                            <a:rPr kumimoji="0" lang="en-US" altLang="zh-CN" sz="1600" b="1" i="0"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𝑇</m:t>
                          </m:r>
                        </m:e>
                        <m:sub>
                          <m:r>
                            <a:rPr kumimoji="0" lang="en-US" altLang="zh-CN" sz="1600" b="1" i="0"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2</m:t>
                          </m:r>
                        </m:sub>
                      </m:sSub>
                      <m:r>
                        <a:rPr kumimoji="0" lang="en-US" altLang="zh-CN" sz="1600" b="1" i="0"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r>
                        <a:rPr kumimoji="0" lang="en-US" altLang="zh-CN" sz="1600" b="1" i="0"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𝑉</m:t>
                      </m:r>
                      <m:r>
                        <a:rPr kumimoji="0" lang="en-US" altLang="zh-CN" sz="1600" b="1" i="0"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r>
                        <a:rPr kumimoji="0" lang="en-US" altLang="zh-CN" sz="1600" b="1" i="0"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𝑊</m:t>
                      </m:r>
                      <m:r>
                        <a:rPr kumimoji="0" lang="en-US" altLang="zh-CN" sz="1600" b="1" i="0"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f>
                        <m:fPr>
                          <m:ctrlPr>
                            <a:rPr kumimoji="0" lang="zh-CN" altLang="zh-CN" sz="1600" b="1" i="1"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ctrlPr>
                        </m:fPr>
                        <m:num>
                          <m:r>
                            <a:rPr kumimoji="0" lang="en-US" altLang="zh-CN" sz="1600" b="1" i="0"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𝐶𝑉</m:t>
                          </m:r>
                        </m:num>
                        <m:den>
                          <m:r>
                            <a:rPr kumimoji="0" lang="en-US" altLang="zh-CN" sz="1600" b="1" i="0"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𝑊</m:t>
                          </m:r>
                          <m:r>
                            <a:rPr kumimoji="0" lang="en-US" altLang="zh-CN" sz="1600" b="1" i="0"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r>
                            <a:rPr kumimoji="0" lang="en-US" altLang="zh-CN" sz="1600" b="1" i="0"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𝐹</m:t>
                          </m:r>
                        </m:den>
                      </m:f>
                    </m:oMath>
                  </m:oMathPara>
                </a14:m>
                <a:endParaRPr kumimoji="0" lang="zh-CN" altLang="zh-CN" sz="1600" b="1"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endParaRPr>
              </a:p>
              <a:p>
                <a:pPr marL="0" marR="0" lvl="0" indent="266700" algn="just" defTabSz="914400" rtl="0" eaLnBrk="1" fontAlgn="auto" latinLnBrk="0" hangingPunct="1">
                  <a:lnSpc>
                    <a:spcPts val="2200"/>
                  </a:lnSpc>
                  <a:spcBef>
                    <a:spcPts val="0"/>
                  </a:spcBef>
                  <a:spcAft>
                    <a:spcPts val="0"/>
                  </a:spcAft>
                  <a:buClrTx/>
                  <a:buSzTx/>
                  <a:buFontTx/>
                  <a:buNone/>
                  <a:tabLst/>
                  <a:defRPr/>
                </a:pPr>
                <a:endParaRPr kumimoji="0" lang="en-US" altLang="zh-CN" sz="1600" b="1"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endParaRPr>
              </a:p>
              <a:p>
                <a:pPr marL="0" marR="0" lvl="0" indent="266700" algn="just" defTabSz="914400" rtl="0" eaLnBrk="1" fontAlgn="auto" latinLnBrk="0" hangingPunct="1">
                  <a:lnSpc>
                    <a:spcPts val="2200"/>
                  </a:lnSpc>
                  <a:spcBef>
                    <a:spcPts val="0"/>
                  </a:spcBef>
                  <a:spcAft>
                    <a:spcPts val="0"/>
                  </a:spcAft>
                  <a:buClrTx/>
                  <a:buSzTx/>
                  <a:buFontTx/>
                  <a:buNone/>
                  <a:tabLst/>
                  <a:defRPr/>
                </a:pPr>
                <a:r>
                  <a:rPr kumimoji="0" lang="zh-CN" altLang="zh-CN" sz="1600" b="1"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对上式中</a:t>
                </a:r>
                <a14:m>
                  <m:oMath xmlns:m="http://schemas.openxmlformats.org/officeDocument/2006/math">
                    <m:r>
                      <a:rPr kumimoji="0" lang="en-US" altLang="zh-CN" sz="1600" b="1" i="0"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𝑊</m:t>
                    </m:r>
                  </m:oMath>
                </a14:m>
                <a:r>
                  <a:rPr kumimoji="0" lang="zh-CN" altLang="zh-CN" sz="1600" b="1"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求导，可知当</a:t>
                </a:r>
                <a14:m>
                  <m:oMath xmlns:m="http://schemas.openxmlformats.org/officeDocument/2006/math">
                    <m:r>
                      <a:rPr kumimoji="0" lang="en-US" altLang="zh-CN" sz="1600" b="1" i="0"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𝑊</m:t>
                    </m:r>
                    <m:r>
                      <a:rPr kumimoji="0" lang="en-US" altLang="zh-CN" sz="1600" b="1" i="0"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rad>
                      <m:radPr>
                        <m:degHide m:val="on"/>
                        <m:ctrlPr>
                          <a:rPr kumimoji="0" lang="zh-CN" altLang="zh-CN" sz="1600" b="1" i="1"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ctrlPr>
                      </m:radPr>
                      <m:deg/>
                      <m:e>
                        <m:r>
                          <a:rPr kumimoji="0" lang="en-US" altLang="zh-CN" sz="1600" b="1" i="0"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𝐶𝑉</m:t>
                        </m:r>
                      </m:e>
                    </m:rad>
                    <m:r>
                      <a:rPr kumimoji="0" lang="en-US" altLang="zh-CN" sz="1600" b="1" i="0"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r>
                      <a:rPr kumimoji="0" lang="en-US" altLang="zh-CN" sz="1600" b="1" i="0"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𝐹</m:t>
                    </m:r>
                  </m:oMath>
                </a14:m>
                <a:r>
                  <a:rPr kumimoji="0" lang="zh-CN" altLang="zh-CN" sz="1600" b="1"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时，雇主的收益最大，其值为</a:t>
                </a:r>
                <a14:m>
                  <m:oMath xmlns:m="http://schemas.openxmlformats.org/officeDocument/2006/math">
                    <m:sSub>
                      <m:sSubPr>
                        <m:ctrlPr>
                          <a:rPr kumimoji="0" lang="zh-CN" altLang="zh-CN" sz="1600" b="1" i="1"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ctrlPr>
                      </m:sSubPr>
                      <m:e>
                        <m:r>
                          <a:rPr kumimoji="0" lang="en-US" altLang="zh-CN" sz="1600" b="1" i="0"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𝑇</m:t>
                        </m:r>
                      </m:e>
                      <m:sub>
                        <m:r>
                          <a:rPr kumimoji="0" lang="en-US" altLang="zh-CN" sz="1600" b="1" i="0"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𝑚𝑎𝑥</m:t>
                        </m:r>
                      </m:sub>
                    </m:sSub>
                    <m:r>
                      <a:rPr kumimoji="0" lang="en-US" altLang="zh-CN" sz="1600" b="1" i="0"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r>
                      <a:rPr kumimoji="0" lang="en-US" altLang="zh-CN" sz="1600" b="1" i="0"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𝑉</m:t>
                    </m:r>
                    <m:r>
                      <a:rPr kumimoji="0" lang="en-US" altLang="zh-CN" sz="1600" b="1" i="0"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−2</m:t>
                    </m:r>
                    <m:rad>
                      <m:radPr>
                        <m:degHide m:val="on"/>
                        <m:ctrlPr>
                          <a:rPr kumimoji="0" lang="zh-CN" altLang="zh-CN" sz="1600" b="1" i="1"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ctrlPr>
                      </m:radPr>
                      <m:deg/>
                      <m:e>
                        <m:r>
                          <a:rPr kumimoji="0" lang="en-US" altLang="zh-CN" sz="1600" b="1" i="0"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𝐶𝑉</m:t>
                        </m:r>
                      </m:e>
                    </m:rad>
                    <m:r>
                      <a:rPr kumimoji="0" lang="en-US" altLang="zh-CN" sz="1600" b="1" i="0"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r>
                      <a:rPr kumimoji="0" lang="en-US" altLang="zh-CN" sz="1600" b="1" i="0"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𝐹</m:t>
                    </m:r>
                  </m:oMath>
                </a14:m>
                <a:r>
                  <a:rPr kumimoji="0" lang="zh-CN" altLang="zh-CN" sz="1600" b="1"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。根据这一结论，雇主给雇员支付工资为</a:t>
                </a:r>
                <a14:m>
                  <m:oMath xmlns:m="http://schemas.openxmlformats.org/officeDocument/2006/math">
                    <m:rad>
                      <m:radPr>
                        <m:degHide m:val="on"/>
                        <m:ctrlPr>
                          <a:rPr kumimoji="0" lang="zh-CN" altLang="zh-CN" sz="1600" b="1" i="1"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ctrlPr>
                      </m:radPr>
                      <m:deg/>
                      <m:e>
                        <m:r>
                          <a:rPr kumimoji="0" lang="en-US" altLang="zh-CN" sz="1600" b="1" i="0"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𝐶𝑉</m:t>
                        </m:r>
                      </m:e>
                    </m:rad>
                    <m:r>
                      <a:rPr kumimoji="0" lang="en-US" altLang="zh-CN" sz="1600" b="1" i="0"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r>
                      <a:rPr kumimoji="0" lang="en-US" altLang="zh-CN" sz="1600" b="1" i="0"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𝐹</m:t>
                    </m:r>
                  </m:oMath>
                </a14:m>
                <a:r>
                  <a:rPr kumimoji="0" lang="zh-CN" altLang="zh-CN" sz="1600" b="1"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时，可使得自身的收益最大，这里可以看出博弈论对帮助人们科学决策具有重要作用。</a:t>
                </a:r>
              </a:p>
            </p:txBody>
          </p:sp>
        </mc:Choice>
        <mc:Fallback xmlns="">
          <p:sp>
            <p:nvSpPr>
              <p:cNvPr id="2" name="矩形 1">
                <a:extLst>
                  <a:ext uri="{FF2B5EF4-FFF2-40B4-BE49-F238E27FC236}">
                    <a16:creationId xmlns:a16="http://schemas.microsoft.com/office/drawing/2014/main" id="{E1A3337E-D3AC-4C6F-899A-9EF216D30239}"/>
                  </a:ext>
                </a:extLst>
              </p:cNvPr>
              <p:cNvSpPr>
                <a:spLocks noRot="1" noChangeAspect="1" noMove="1" noResize="1" noEditPoints="1" noAdjustHandles="1" noChangeArrowheads="1" noChangeShapeType="1" noTextEdit="1"/>
              </p:cNvSpPr>
              <p:nvPr/>
            </p:nvSpPr>
            <p:spPr>
              <a:xfrm>
                <a:off x="384517" y="1834123"/>
                <a:ext cx="6142892" cy="4491807"/>
              </a:xfrm>
              <a:prstGeom prst="rect">
                <a:avLst/>
              </a:prstGeom>
              <a:blipFill>
                <a:blip r:embed="rId5"/>
                <a:stretch>
                  <a:fillRect l="-496" r="-595" b="-95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910458299"/>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583380" y="726948"/>
            <a:ext cx="7464387" cy="497934"/>
            <a:chOff x="4099943" y="2819853"/>
            <a:chExt cx="2570275" cy="497934"/>
          </a:xfrm>
        </p:grpSpPr>
        <p:sp>
          <p:nvSpPr>
            <p:cNvPr id="4" name="平行四边形 3"/>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5" name="平行四边形 4"/>
            <p:cNvSpPr/>
            <p:nvPr/>
          </p:nvSpPr>
          <p:spPr bwMode="auto">
            <a:xfrm>
              <a:off x="4122533" y="2819853"/>
              <a:ext cx="2547685"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6" name="矩形 5"/>
            <p:cNvSpPr/>
            <p:nvPr/>
          </p:nvSpPr>
          <p:spPr>
            <a:xfrm>
              <a:off x="4216534" y="2853798"/>
              <a:ext cx="2359684" cy="400110"/>
            </a:xfrm>
            <a:prstGeom prst="rect">
              <a:avLst/>
            </a:prstGeom>
          </p:spPr>
          <p:txBody>
            <a:bodyPr wrap="square">
              <a:spAutoFit/>
            </a:bodyPr>
            <a:lstStyle/>
            <a:p>
              <a:pPr marL="0" marR="0" lvl="0" indent="0" algn="ctr" defTabSz="914400" rtl="0" eaLnBrk="1" fontAlgn="auto" latinLnBrk="0" hangingPunct="1">
                <a:lnSpc>
                  <a:spcPct val="100000"/>
                </a:lnSpc>
                <a:spcBef>
                  <a:spcPct val="50000"/>
                </a:spcBef>
                <a:spcAft>
                  <a:spcPts val="0"/>
                </a:spcAft>
                <a:buClrTx/>
                <a:buSzTx/>
                <a:buFontTx/>
                <a:buNone/>
                <a:tabLst/>
                <a:defRPr/>
              </a:pPr>
              <a:r>
                <a:rPr kumimoji="0" lang="zh-CN" altLang="en-US" sz="2000" b="1" i="0" u="none" strike="noStrike" kern="1200" cap="none" spc="0" normalizeH="0" baseline="0" noProof="0" dirty="0">
                  <a:ln>
                    <a:noFill/>
                  </a:ln>
                  <a:solidFill>
                    <a:prstClr val="black">
                      <a:lumMod val="95000"/>
                      <a:lumOff val="5000"/>
                    </a:prstClr>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博弈论：</a:t>
              </a:r>
              <a:r>
                <a:rPr kumimoji="0" lang="zh-CN" altLang="zh-CN" sz="2000" b="1" i="0" u="none" strike="noStrike" kern="1200" cap="none" spc="0" normalizeH="0" baseline="0" noProof="0" dirty="0">
                  <a:ln>
                    <a:noFill/>
                  </a:ln>
                  <a:solidFill>
                    <a:srgbClr val="0070C0"/>
                  </a:solidFill>
                  <a:effectLst/>
                  <a:uLnTx/>
                  <a:uFillTx/>
                  <a:latin typeface="Times New Roman" panose="02020603050405020304" pitchFamily="18" charset="0"/>
                  <a:ea typeface="黑体" panose="02010609060101010101" pitchFamily="49" charset="-122"/>
                  <a:cs typeface="Times New Roman" panose="02020603050405020304" pitchFamily="18" charset="0"/>
                </a:rPr>
                <a:t>策梅洛定理</a:t>
              </a:r>
              <a:endParaRPr kumimoji="0" lang="zh-CN" altLang="en-US" sz="2000" b="1" i="0" u="none" strike="noStrike" kern="120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endParaRPr>
            </a:p>
          </p:txBody>
        </p:sp>
      </p:grpSp>
      <p:sp>
        <p:nvSpPr>
          <p:cNvPr id="23" name="矩形 22">
            <a:extLst>
              <a:ext uri="{FF2B5EF4-FFF2-40B4-BE49-F238E27FC236}">
                <a16:creationId xmlns:a16="http://schemas.microsoft.com/office/drawing/2014/main" id="{6F77A2E9-3941-4386-A0DF-CDEBD25143F3}"/>
              </a:ext>
            </a:extLst>
          </p:cNvPr>
          <p:cNvSpPr/>
          <p:nvPr/>
        </p:nvSpPr>
        <p:spPr>
          <a:xfrm>
            <a:off x="852473" y="129010"/>
            <a:ext cx="2031325"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mn-cs"/>
              </a:rPr>
              <a:t>一、博弈论</a:t>
            </a:r>
            <a:r>
              <a:rPr kumimoji="0" lang="zh-CN" altLang="en-US" sz="1600" b="0" i="0" u="none" strike="noStrike" kern="1200" cap="none" spc="0" normalizeH="0" baseline="0" noProof="0">
                <a:ln>
                  <a:noFill/>
                </a:ln>
                <a:solidFill>
                  <a:srgbClr val="000000"/>
                </a:solidFill>
                <a:effectLst/>
                <a:uLnTx/>
                <a:uFillTx/>
                <a:latin typeface="Times New Roman" panose="02020603050405020304" pitchFamily="18" charset="0"/>
                <a:ea typeface="楷体_GB2312"/>
                <a:cs typeface="+mn-cs"/>
              </a:rPr>
              <a:t>相关概念</a:t>
            </a:r>
            <a:endPar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10" name="矩形 9">
            <a:extLst>
              <a:ext uri="{FF2B5EF4-FFF2-40B4-BE49-F238E27FC236}">
                <a16:creationId xmlns:a16="http://schemas.microsoft.com/office/drawing/2014/main" id="{D3FBA2B5-8863-4DDD-B0D6-C40616B68F75}"/>
              </a:ext>
            </a:extLst>
          </p:cNvPr>
          <p:cNvSpPr/>
          <p:nvPr/>
        </p:nvSpPr>
        <p:spPr>
          <a:xfrm>
            <a:off x="1998527" y="1335981"/>
            <a:ext cx="7507705"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zh-CN" sz="1800" b="1"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策梅洛定理</a:t>
            </a:r>
            <a:r>
              <a:rPr kumimoji="0" lang="zh-CN"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a:t>
            </a:r>
            <a:r>
              <a:rPr kumimoji="0" lang="en-US" altLang="zh-CN" sz="1800" b="0" i="0" u="none" strike="noStrike" kern="1200" cap="none" spc="0" normalizeH="0" baseline="0" noProof="0" dirty="0" err="1">
                <a:ln>
                  <a:noFill/>
                </a:ln>
                <a:solidFill>
                  <a:prstClr val="black"/>
                </a:solidFill>
                <a:effectLst/>
                <a:uLnTx/>
                <a:uFillTx/>
                <a:latin typeface="Times New Roman" panose="02020603050405020304" pitchFamily="18" charset="0"/>
                <a:ea typeface="华文楷体" panose="02010600040101010101" pitchFamily="2" charset="-122"/>
                <a:cs typeface="+mn-cs"/>
              </a:rPr>
              <a:t>Zermelo's</a:t>
            </a: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mn-cs"/>
              </a:rPr>
              <a:t> theorem</a:t>
            </a:r>
            <a:r>
              <a:rPr kumimoji="0" lang="zh-CN"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a:t>
            </a:r>
            <a:r>
              <a:rPr kumimoji="0" lang="zh-CN" altLang="zh-CN" sz="1800" b="1"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对于任意一个有限步的双人完全信息零和动态博弈，一定存在先手必胜策略或后手必胜策略或双方保平策略</a:t>
            </a:r>
            <a:endParaRPr kumimoji="0" lang="zh-CN" altLang="en-US"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id="{2D8F8141-FBF8-4BF8-A874-8268F0FEC085}"/>
                  </a:ext>
                </a:extLst>
              </p:cNvPr>
              <p:cNvSpPr/>
              <p:nvPr/>
            </p:nvSpPr>
            <p:spPr>
              <a:xfrm>
                <a:off x="759654" y="2153801"/>
                <a:ext cx="10625797" cy="3970318"/>
              </a:xfrm>
              <a:prstGeom prst="rect">
                <a:avLst/>
              </a:prstGeom>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zh-CN" altLang="zh-CN" sz="1800" b="0" i="0" u="none" strike="noStrike" kern="1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假设双人博弈过程结果只有胜、负、和三种结果，博弈过程最长持续</a:t>
                </a:r>
                <a14:m>
                  <m:oMath xmlns:m="http://schemas.openxmlformats.org/officeDocument/2006/math">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𝑁</m:t>
                    </m:r>
                  </m:oMath>
                </a14:m>
                <a:r>
                  <a:rPr kumimoji="0" lang="zh-CN" altLang="zh-CN" sz="1800" b="0" i="0" u="none" strike="noStrike" kern="1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步，下面通过数学归纳法来如下证明策梅洛定理：</a:t>
                </a:r>
                <a:endParaRPr kumimoji="0" lang="zh-CN" altLang="zh-CN" sz="1400" b="0" i="0" u="none" strike="noStrike" kern="1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endParaRPr>
              </a:p>
              <a:p>
                <a:pPr marL="342900" marR="0" lvl="0" indent="-342900" algn="just" defTabSz="914400" rtl="0" eaLnBrk="1" fontAlgn="auto" latinLnBrk="0" hangingPunct="1">
                  <a:lnSpc>
                    <a:spcPct val="100000"/>
                  </a:lnSpc>
                  <a:spcBef>
                    <a:spcPts val="0"/>
                  </a:spcBef>
                  <a:spcAft>
                    <a:spcPts val="0"/>
                  </a:spcAft>
                  <a:buClrTx/>
                  <a:buSzTx/>
                  <a:buFont typeface="+mj-lt"/>
                  <a:buAutoNum type="arabicParenR"/>
                  <a:tabLst/>
                  <a:defRPr/>
                </a:pPr>
                <a:r>
                  <a:rPr kumimoji="0" lang="zh-CN" altLang="zh-CN" sz="1800" b="0" i="0" u="none" strike="noStrike" kern="1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当</a:t>
                </a:r>
                <a14:m>
                  <m:oMath xmlns:m="http://schemas.openxmlformats.org/officeDocument/2006/math">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𝑁</m:t>
                    </m:r>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=1</m:t>
                    </m:r>
                  </m:oMath>
                </a14:m>
                <a:r>
                  <a:rPr kumimoji="0" lang="zh-CN" altLang="zh-CN" sz="1800" b="0" i="0" u="none" strike="noStrike" kern="1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时，先手玩家必选择自己收益最大的策略，若存在获胜的行动，则存在先手必胜策略。若不存在使先手玩家获胜的行动，则先手玩家会选择平局的行动，于是存在双方保平策略。若仅存在后手玩家获胜的行动，则存在后手必胜策略。</a:t>
                </a:r>
                <a:endParaRPr kumimoji="0" lang="zh-CN" altLang="zh-CN" sz="1400" b="0" i="0" u="none" strike="noStrike" kern="1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endParaRPr>
              </a:p>
              <a:p>
                <a:pPr marL="342900" marR="0" lvl="0" indent="-342900" algn="just" defTabSz="914400" rtl="0" eaLnBrk="1" fontAlgn="auto" latinLnBrk="0" hangingPunct="1">
                  <a:lnSpc>
                    <a:spcPct val="100000"/>
                  </a:lnSpc>
                  <a:spcBef>
                    <a:spcPts val="0"/>
                  </a:spcBef>
                  <a:spcAft>
                    <a:spcPts val="0"/>
                  </a:spcAft>
                  <a:buClrTx/>
                  <a:buSzTx/>
                  <a:buFont typeface="+mj-lt"/>
                  <a:buAutoNum type="arabicParenR"/>
                  <a:tabLst/>
                  <a:defRPr/>
                </a:pPr>
                <a:r>
                  <a:rPr kumimoji="0" lang="zh-CN" altLang="zh-CN" sz="1800" b="0" i="0" u="none" strike="noStrike" kern="1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假设当</a:t>
                </a:r>
                <a14:m>
                  <m:oMath xmlns:m="http://schemas.openxmlformats.org/officeDocument/2006/math">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𝑁</m:t>
                    </m:r>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=1,2…,</m:t>
                    </m:r>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𝑘</m:t>
                    </m:r>
                  </m:oMath>
                </a14:m>
                <a:r>
                  <a:rPr kumimoji="0" lang="zh-CN" altLang="zh-CN" sz="1800" b="0" i="0" u="none" strike="noStrike" kern="1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时，均存在先手必胜策略、后手必胜策略或双方保平策略。</a:t>
                </a:r>
                <a:endParaRPr kumimoji="0" lang="zh-CN" altLang="zh-CN" sz="1400" b="0" i="0" u="none" strike="noStrike" kern="1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endParaRPr>
              </a:p>
              <a:p>
                <a:pPr marL="342900" marR="0" lvl="0" indent="-342900" algn="just" defTabSz="914400" rtl="0" eaLnBrk="1" fontAlgn="auto" latinLnBrk="0" hangingPunct="1">
                  <a:lnSpc>
                    <a:spcPct val="100000"/>
                  </a:lnSpc>
                  <a:spcBef>
                    <a:spcPts val="0"/>
                  </a:spcBef>
                  <a:spcAft>
                    <a:spcPts val="0"/>
                  </a:spcAft>
                  <a:buClrTx/>
                  <a:buSzTx/>
                  <a:buFont typeface="+mj-lt"/>
                  <a:buAutoNum type="arabicParenR"/>
                  <a:tabLst/>
                  <a:defRPr/>
                </a:pPr>
                <a:r>
                  <a:rPr kumimoji="0" lang="zh-CN" altLang="zh-CN" sz="1800" b="0" i="0" u="none" strike="noStrike" kern="1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当</a:t>
                </a:r>
                <a14:m>
                  <m:oMath xmlns:m="http://schemas.openxmlformats.org/officeDocument/2006/math">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𝑁</m:t>
                    </m:r>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𝑘</m:t>
                    </m:r>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+1</m:t>
                    </m:r>
                  </m:oMath>
                </a14:m>
                <a:r>
                  <a:rPr kumimoji="0" lang="zh-CN" altLang="zh-CN" sz="1800" b="0" i="0" u="none" strike="noStrike" kern="1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时，将先手玩家行动一次后的局势视为开启了一个新的博弈。在这开启的新博弈中，先手玩家为原博弈的后手玩家，新博弈中的后手玩家为原博弈的先手，应用</a:t>
                </a:r>
                <a:r>
                  <a:rPr kumimoji="0" lang="en-US" altLang="zh-CN" sz="1800" b="0" i="0" u="none" strike="noStrike" kern="1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2)</a:t>
                </a:r>
                <a:r>
                  <a:rPr kumimoji="0" lang="zh-CN" altLang="zh-CN" sz="1800" b="0" i="0" u="none" strike="noStrike" kern="1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中的假设，新开启的博弈必存在先手必胜策略或后手必胜策略或双方保平策略，则原博弈亦必存在后手必胜策略或先手必胜策略或双方保平策略。</a:t>
                </a:r>
                <a:endParaRPr kumimoji="0" lang="zh-CN" altLang="zh-CN" sz="1400" b="0" i="0" u="none" strike="noStrike" kern="1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endParaRPr>
              </a:p>
              <a:p>
                <a:pPr marL="342900" marR="0" lvl="0" indent="-342900" algn="just" defTabSz="914400" rtl="0" eaLnBrk="1" fontAlgn="auto" latinLnBrk="0" hangingPunct="1">
                  <a:lnSpc>
                    <a:spcPct val="100000"/>
                  </a:lnSpc>
                  <a:spcBef>
                    <a:spcPts val="0"/>
                  </a:spcBef>
                  <a:spcAft>
                    <a:spcPts val="0"/>
                  </a:spcAft>
                  <a:buClrTx/>
                  <a:buSzTx/>
                  <a:buFont typeface="+mj-lt"/>
                  <a:buAutoNum type="arabicParenR"/>
                  <a:tabLst/>
                  <a:defRPr/>
                </a:pPr>
                <a:r>
                  <a:rPr kumimoji="0" lang="zh-CN" altLang="zh-CN" sz="1800" b="0" i="0" u="none" strike="noStrike" kern="1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综上所述，对于任意一个有限步的双人完全信息零和动态博弈，一定存在先手必胜策略或后手必胜策略或双方保平策略。</a:t>
                </a:r>
                <a:endParaRPr kumimoji="0" lang="zh-CN" altLang="zh-CN" sz="1400" b="0" i="0" u="none" strike="noStrike" kern="1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endParaRPr>
              </a:p>
              <a:p>
                <a:pPr marL="0" marR="0" lvl="0" indent="266700" algn="just" defTabSz="914400" rtl="0" eaLnBrk="1" fontAlgn="auto" latinLnBrk="0" hangingPunct="1">
                  <a:lnSpc>
                    <a:spcPct val="100000"/>
                  </a:lnSpc>
                  <a:spcBef>
                    <a:spcPts val="0"/>
                  </a:spcBef>
                  <a:spcAft>
                    <a:spcPts val="0"/>
                  </a:spcAft>
                  <a:buClrTx/>
                  <a:buSzTx/>
                  <a:buFontTx/>
                  <a:buNone/>
                  <a:tabLst/>
                  <a:defRPr/>
                </a:pPr>
                <a:r>
                  <a:rPr kumimoji="0" lang="zh-CN" altLang="zh-CN" sz="1800" b="0" i="0" u="none" strike="noStrike" kern="1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提醒注意的是，策梅洛定理仅对两人博弈有效，如果博弈竞技者超过了</a:t>
                </a:r>
                <a:r>
                  <a:rPr kumimoji="0" lang="en-US" altLang="zh-CN" sz="1800" b="0" i="0" u="none" strike="noStrike" kern="1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2</a:t>
                </a:r>
                <a:r>
                  <a:rPr kumimoji="0" lang="zh-CN" altLang="zh-CN" sz="1800" b="0" i="0" u="none" strike="noStrike" kern="1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人，如对于三人博弈，策梅洛定理无法保证三方中一定有一方获胜、其他两方必败或者三方和局的策略。</a:t>
                </a:r>
                <a:endParaRPr kumimoji="0" lang="zh-CN" altLang="zh-CN" sz="1400" b="0" i="0" u="none" strike="noStrike" kern="1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xmlns="">
          <p:sp>
            <p:nvSpPr>
              <p:cNvPr id="11" name="矩形 10">
                <a:extLst>
                  <a:ext uri="{FF2B5EF4-FFF2-40B4-BE49-F238E27FC236}">
                    <a16:creationId xmlns:a16="http://schemas.microsoft.com/office/drawing/2014/main" id="{2D8F8141-FBF8-4BF8-A874-8268F0FEC085}"/>
                  </a:ext>
                </a:extLst>
              </p:cNvPr>
              <p:cNvSpPr>
                <a:spLocks noRot="1" noChangeAspect="1" noMove="1" noResize="1" noEditPoints="1" noAdjustHandles="1" noChangeArrowheads="1" noChangeShapeType="1" noTextEdit="1"/>
              </p:cNvSpPr>
              <p:nvPr/>
            </p:nvSpPr>
            <p:spPr>
              <a:xfrm>
                <a:off x="759654" y="2153801"/>
                <a:ext cx="10625797" cy="3970318"/>
              </a:xfrm>
              <a:prstGeom prst="rect">
                <a:avLst/>
              </a:prstGeom>
              <a:blipFill>
                <a:blip r:embed="rId3"/>
                <a:stretch>
                  <a:fillRect l="-516" t="-613" r="-459" b="-153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996487751"/>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583380" y="726948"/>
            <a:ext cx="7464387" cy="497934"/>
            <a:chOff x="4099943" y="2819853"/>
            <a:chExt cx="2570275" cy="497934"/>
          </a:xfrm>
        </p:grpSpPr>
        <p:sp>
          <p:nvSpPr>
            <p:cNvPr id="4" name="平行四边形 3"/>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5" name="平行四边形 4"/>
            <p:cNvSpPr/>
            <p:nvPr/>
          </p:nvSpPr>
          <p:spPr bwMode="auto">
            <a:xfrm>
              <a:off x="4122533" y="2819853"/>
              <a:ext cx="2547685"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6" name="矩形 5"/>
            <p:cNvSpPr/>
            <p:nvPr/>
          </p:nvSpPr>
          <p:spPr>
            <a:xfrm>
              <a:off x="4216534" y="2853798"/>
              <a:ext cx="2359684" cy="400110"/>
            </a:xfrm>
            <a:prstGeom prst="rect">
              <a:avLst/>
            </a:prstGeom>
          </p:spPr>
          <p:txBody>
            <a:bodyPr wrap="square">
              <a:spAutoFit/>
            </a:bodyPr>
            <a:lstStyle/>
            <a:p>
              <a:pPr marL="0" marR="0" lvl="0" indent="0" algn="ctr" defTabSz="914400" rtl="0" eaLnBrk="1" fontAlgn="auto" latinLnBrk="0" hangingPunct="1">
                <a:lnSpc>
                  <a:spcPct val="100000"/>
                </a:lnSpc>
                <a:spcBef>
                  <a:spcPct val="50000"/>
                </a:spcBef>
                <a:spcAft>
                  <a:spcPts val="0"/>
                </a:spcAft>
                <a:buClrTx/>
                <a:buSzTx/>
                <a:buFontTx/>
                <a:buNone/>
                <a:tabLst/>
                <a:defRPr/>
              </a:pPr>
              <a:r>
                <a:rPr kumimoji="0" lang="zh-CN" altLang="en-US" sz="2000" b="1"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虚拟遗憾最小化算法（</a:t>
              </a:r>
              <a:r>
                <a:rPr kumimoji="0" lang="en-US" altLang="zh-CN" sz="2000" b="1"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Regret Minimization</a:t>
              </a:r>
              <a:r>
                <a:rPr kumimoji="0" lang="zh-CN" altLang="en-US" sz="2000" b="1"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 </a:t>
              </a:r>
              <a:endParaRPr kumimoji="0" lang="zh-CN" altLang="en-US" sz="2000" b="1" i="0" u="none" strike="noStrike" kern="120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endParaRPr>
            </a:p>
          </p:txBody>
        </p:sp>
      </p:grpSp>
      <p:sp>
        <p:nvSpPr>
          <p:cNvPr id="23" name="矩形 22">
            <a:extLst>
              <a:ext uri="{FF2B5EF4-FFF2-40B4-BE49-F238E27FC236}">
                <a16:creationId xmlns:a16="http://schemas.microsoft.com/office/drawing/2014/main" id="{6F77A2E9-3941-4386-A0DF-CDEBD25143F3}"/>
              </a:ext>
            </a:extLst>
          </p:cNvPr>
          <p:cNvSpPr/>
          <p:nvPr/>
        </p:nvSpPr>
        <p:spPr>
          <a:xfrm>
            <a:off x="852473" y="129010"/>
            <a:ext cx="1826141"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mn-cs"/>
              </a:rPr>
              <a:t>二、博弈策略求解</a:t>
            </a:r>
            <a:endPar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mc:AlternateContent xmlns:mc="http://schemas.openxmlformats.org/markup-compatibility/2006" xmlns:a14="http://schemas.microsoft.com/office/drawing/2010/main">
        <mc:Choice Requires="a14">
          <p:sp>
            <p:nvSpPr>
              <p:cNvPr id="2" name="矩形 1">
                <a:extLst>
                  <a:ext uri="{FF2B5EF4-FFF2-40B4-BE49-F238E27FC236}">
                    <a16:creationId xmlns:a16="http://schemas.microsoft.com/office/drawing/2014/main" id="{CBD7E65C-ADC3-4007-A0E6-FB2CEE1E1164}"/>
                  </a:ext>
                </a:extLst>
              </p:cNvPr>
              <p:cNvSpPr/>
              <p:nvPr/>
            </p:nvSpPr>
            <p:spPr>
              <a:xfrm>
                <a:off x="572086" y="1454332"/>
                <a:ext cx="10616418" cy="5592172"/>
              </a:xfrm>
              <a:prstGeom prst="rect">
                <a:avLst/>
              </a:prstGeom>
            </p:spPr>
            <p:txBody>
              <a:bodyPr wrap="square">
                <a:spAutoFit/>
              </a:bodyPr>
              <a:lstStyle/>
              <a:p>
                <a:pPr marL="0" marR="0" lvl="0" indent="0" algn="just" defTabSz="914400" rtl="0" eaLnBrk="1" fontAlgn="auto" latinLnBrk="0" hangingPunct="1">
                  <a:lnSpc>
                    <a:spcPct val="25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srgbClr val="C00000"/>
                    </a:solidFill>
                    <a:effectLst/>
                    <a:uLnTx/>
                    <a:uFillTx/>
                    <a:latin typeface="黑体" panose="02010609060101010101" pitchFamily="49" charset="-122"/>
                    <a:ea typeface="黑体" panose="02010609060101010101" pitchFamily="49" charset="-122"/>
                    <a:cs typeface="+mn-cs"/>
                  </a:rPr>
                  <a:t>定义</a:t>
                </a:r>
                <a:r>
                  <a:rPr kumimoji="0" lang="zh-CN" altLang="en-US" sz="16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a:t>
                </a:r>
                <a:r>
                  <a:rPr kumimoji="0" lang="zh-CN" altLang="zh-CN" sz="16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对于一个有</a:t>
                </a:r>
                <a14:m>
                  <m:oMath xmlns:m="http://schemas.openxmlformats.org/officeDocument/2006/math">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𝑁</m:t>
                    </m:r>
                  </m:oMath>
                </a14:m>
                <a:r>
                  <a:rPr kumimoji="0" lang="zh-CN" altLang="zh-CN" sz="16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个玩家参加的博弈，玩家</a:t>
                </a:r>
                <a14:m>
                  <m:oMath xmlns:m="http://schemas.openxmlformats.org/officeDocument/2006/math">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𝑖</m:t>
                    </m:r>
                  </m:oMath>
                </a14:m>
                <a:r>
                  <a:rPr kumimoji="0" lang="zh-CN" altLang="zh-CN" sz="16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在博弈中采取的策略记为</a:t>
                </a:r>
                <a14:m>
                  <m:oMath xmlns:m="http://schemas.openxmlformats.org/officeDocument/2006/math">
                    <m:sSub>
                      <m:sSubPr>
                        <m:ctrlPr>
                          <a:rPr kumimoji="0" lang="zh-CN"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𝜎</m:t>
                        </m:r>
                      </m:e>
                      <m:sub>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𝑖</m:t>
                        </m:r>
                      </m:sub>
                    </m:sSub>
                  </m:oMath>
                </a14:m>
                <a:r>
                  <a:rPr kumimoji="0" lang="zh-CN" altLang="zh-CN" sz="16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。对于所有玩家来说，他们的所有策略构成了一个策略组合，记作</a:t>
                </a:r>
                <a14:m>
                  <m:oMath xmlns:m="http://schemas.openxmlformats.org/officeDocument/2006/math">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𝜎</m:t>
                    </m:r>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m:t>
                    </m:r>
                    <m:sSub>
                      <m:sSubPr>
                        <m:ctrlPr>
                          <a:rPr kumimoji="0" lang="zh-CN"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𝜎</m:t>
                        </m:r>
                      </m:e>
                      <m:sub>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1</m:t>
                        </m:r>
                      </m:sub>
                    </m:sSub>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m:t>
                    </m:r>
                    <m:sSub>
                      <m:sSubPr>
                        <m:ctrlPr>
                          <a:rPr kumimoji="0" lang="zh-CN"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𝜎</m:t>
                        </m:r>
                      </m:e>
                      <m:sub>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2</m:t>
                        </m:r>
                      </m:sub>
                    </m:sSub>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m:t>
                    </m:r>
                    <m:sSub>
                      <m:sSubPr>
                        <m:ctrlPr>
                          <a:rPr kumimoji="0" lang="zh-CN"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𝜎</m:t>
                        </m:r>
                      </m:e>
                      <m:sub>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𝑁</m:t>
                        </m:r>
                      </m:sub>
                    </m:sSub>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m:t>
                    </m:r>
                  </m:oMath>
                </a14:m>
                <a:r>
                  <a:rPr kumimoji="0" lang="zh-CN" altLang="zh-CN" sz="16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。策略组中，除玩家</a:t>
                </a:r>
                <a14:m>
                  <m:oMath xmlns:m="http://schemas.openxmlformats.org/officeDocument/2006/math">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𝑖</m:t>
                    </m:r>
                  </m:oMath>
                </a14:m>
                <a:r>
                  <a:rPr kumimoji="0" lang="zh-CN" altLang="zh-CN" sz="16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外，其他玩家的策略组合记作</a:t>
                </a:r>
                <a14:m>
                  <m:oMath xmlns:m="http://schemas.openxmlformats.org/officeDocument/2006/math">
                    <m:sSub>
                      <m:sSubPr>
                        <m:ctrlPr>
                          <a:rPr kumimoji="0" lang="zh-CN"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𝜎</m:t>
                        </m:r>
                      </m:e>
                      <m:sub>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𝑖</m:t>
                        </m:r>
                      </m:sub>
                    </m:sSub>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m:t>
                    </m:r>
                    <m:sSub>
                      <m:sSubPr>
                        <m:ctrlPr>
                          <a:rPr kumimoji="0" lang="zh-CN"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𝜎</m:t>
                        </m:r>
                      </m:e>
                      <m:sub>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1</m:t>
                        </m:r>
                      </m:sub>
                    </m:sSub>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m:t>
                    </m:r>
                    <m:sSub>
                      <m:sSubPr>
                        <m:ctrlPr>
                          <a:rPr kumimoji="0" lang="zh-CN"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𝜎</m:t>
                        </m:r>
                      </m:e>
                      <m:sub>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2</m:t>
                        </m:r>
                      </m:sub>
                    </m:sSub>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m:t>
                    </m:r>
                    <m:sSub>
                      <m:sSubPr>
                        <m:ctrlPr>
                          <a:rPr kumimoji="0" lang="zh-CN"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sSub>
                          <m:sSubPr>
                            <m:ctrlPr>
                              <a:rPr kumimoji="0" lang="zh-CN"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𝜎</m:t>
                            </m:r>
                          </m:e>
                          <m:sub>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𝑖</m:t>
                            </m:r>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−1</m:t>
                            </m:r>
                          </m:sub>
                        </m:sSub>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m:t>
                        </m:r>
                        <m:sSub>
                          <m:sSubPr>
                            <m:ctrlPr>
                              <a:rPr kumimoji="0" lang="zh-CN"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𝜎</m:t>
                            </m:r>
                          </m:e>
                          <m:sub>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𝑖</m:t>
                            </m:r>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+1</m:t>
                            </m:r>
                          </m:sub>
                        </m:sSub>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𝜎</m:t>
                        </m:r>
                      </m:e>
                      <m:sub>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𝑁</m:t>
                        </m:r>
                      </m:sub>
                    </m:sSub>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m:t>
                    </m:r>
                  </m:oMath>
                </a14:m>
                <a:r>
                  <a:rPr kumimoji="0" lang="zh-CN" altLang="zh-CN" sz="16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a:t>
                </a:r>
                <a:endParaRPr kumimoji="0" lang="en-US" altLang="zh-CN" sz="16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a:p>
                <a:pPr marL="0" marR="0" lvl="0" indent="0" algn="just" defTabSz="914400" rtl="0" eaLnBrk="1" fontAlgn="auto" latinLnBrk="0" hangingPunct="1">
                  <a:lnSpc>
                    <a:spcPct val="250000"/>
                  </a:lnSpc>
                  <a:spcBef>
                    <a:spcPts val="0"/>
                  </a:spcBef>
                  <a:spcAft>
                    <a:spcPts val="0"/>
                  </a:spcAft>
                  <a:buClrTx/>
                  <a:buSzTx/>
                  <a:buFontTx/>
                  <a:buNone/>
                  <a:tabLst/>
                  <a:defRPr/>
                </a:pPr>
                <a:endParaRPr kumimoji="0" lang="en-US" altLang="zh-CN" sz="16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a:p>
                <a:pPr marL="0" marR="0" lvl="0" indent="0" algn="l" defTabSz="914400" rtl="0" eaLnBrk="1" fontAlgn="auto" latinLnBrk="0" hangingPunct="1">
                  <a:lnSpc>
                    <a:spcPct val="20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srgbClr val="0070C0"/>
                    </a:solidFill>
                    <a:effectLst/>
                    <a:uLnTx/>
                    <a:uFillTx/>
                    <a:latin typeface="Times New Roman" panose="02020603050405020304" pitchFamily="18" charset="0"/>
                    <a:ea typeface="黑体" panose="02010609060101010101" pitchFamily="49" charset="-122"/>
                    <a:cs typeface="Times New Roman" panose="02020603050405020304" pitchFamily="18" charset="0"/>
                  </a:rPr>
                  <a:t>最优反应策略：</a:t>
                </a:r>
                <a:r>
                  <a:rPr kumimoji="0" lang="zh-CN" altLang="zh-CN" sz="16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给定策略组合</a:t>
                </a:r>
                <a14:m>
                  <m:oMath xmlns:m="http://schemas.openxmlformats.org/officeDocument/2006/math">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𝜎</m:t>
                    </m:r>
                  </m:oMath>
                </a14:m>
                <a:r>
                  <a:rPr kumimoji="0" lang="zh-CN" altLang="zh-CN" sz="16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，玩家</a:t>
                </a:r>
                <a14:m>
                  <m:oMath xmlns:m="http://schemas.openxmlformats.org/officeDocument/2006/math">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𝑖</m:t>
                    </m:r>
                  </m:oMath>
                </a14:m>
                <a:r>
                  <a:rPr kumimoji="0" lang="zh-CN" altLang="zh-CN" sz="16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在终结局势下的收益记作</a:t>
                </a:r>
                <a14:m>
                  <m:oMath xmlns:m="http://schemas.openxmlformats.org/officeDocument/2006/math">
                    <m:sSub>
                      <m:sSubPr>
                        <m:ctrlPr>
                          <a:rPr kumimoji="0" lang="zh-CN"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𝑢</m:t>
                        </m:r>
                      </m:e>
                      <m:sub>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𝑖</m:t>
                        </m:r>
                      </m:sub>
                    </m:sSub>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𝜎</m:t>
                    </m:r>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m:t>
                    </m:r>
                  </m:oMath>
                </a14:m>
                <a:r>
                  <a:rPr kumimoji="0" lang="zh-CN" altLang="zh-CN" sz="16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。在给定其他玩家的策略组合</a:t>
                </a:r>
                <a14:m>
                  <m:oMath xmlns:m="http://schemas.openxmlformats.org/officeDocument/2006/math">
                    <m:sSub>
                      <m:sSubPr>
                        <m:ctrlPr>
                          <a:rPr kumimoji="0" lang="zh-CN"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𝜎</m:t>
                        </m:r>
                      </m:e>
                      <m:sub>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𝑖</m:t>
                        </m:r>
                      </m:sub>
                    </m:sSub>
                  </m:oMath>
                </a14:m>
                <a:r>
                  <a:rPr kumimoji="0" lang="zh-CN" altLang="zh-CN" sz="16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的情况下，对玩家</a:t>
                </a:r>
                <a14:m>
                  <m:oMath xmlns:m="http://schemas.openxmlformats.org/officeDocument/2006/math">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𝑖</m:t>
                    </m:r>
                  </m:oMath>
                </a14:m>
                <a:r>
                  <a:rPr kumimoji="0" lang="zh-CN" altLang="zh-CN" sz="16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而言的</a:t>
                </a:r>
                <a:r>
                  <a:rPr kumimoji="0" lang="zh-CN" altLang="zh-CN" sz="2400" b="1" i="0" u="none" strike="noStrike" kern="1200" cap="none" spc="0" normalizeH="0" baseline="0" noProof="0" dirty="0">
                    <a:ln>
                      <a:noFill/>
                    </a:ln>
                    <a:solidFill>
                      <a:srgbClr val="C00000"/>
                    </a:solidFill>
                    <a:effectLst/>
                    <a:uLnTx/>
                    <a:uFillTx/>
                    <a:latin typeface="黑体" panose="02010609060101010101" pitchFamily="49" charset="-122"/>
                    <a:ea typeface="黑体" panose="02010609060101010101" pitchFamily="49" charset="-122"/>
                    <a:cs typeface="Times New Roman" panose="02020603050405020304" pitchFamily="18" charset="0"/>
                  </a:rPr>
                  <a:t>最优反应策略</a:t>
                </a:r>
                <a14:m>
                  <m:oMath xmlns:m="http://schemas.openxmlformats.org/officeDocument/2006/math">
                    <m:sSubSup>
                      <m:sSubSupPr>
                        <m:ctrlPr>
                          <a:rPr kumimoji="0" lang="zh-CN"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ctrlPr>
                      </m:sSubSupPr>
                      <m:e>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𝜎</m:t>
                        </m:r>
                      </m:e>
                      <m:sub>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𝑖</m:t>
                        </m:r>
                      </m:sub>
                      <m:sup>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m:t>
                        </m:r>
                      </m:sup>
                    </m:sSubSup>
                  </m:oMath>
                </a14:m>
                <a:r>
                  <a:rPr kumimoji="0" lang="zh-CN" altLang="zh-CN" sz="16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满足如下条件：</a:t>
                </a:r>
                <a14:m>
                  <m:oMath xmlns:m="http://schemas.openxmlformats.org/officeDocument/2006/math">
                    <m:sSub>
                      <m:sSubPr>
                        <m:ctrlPr>
                          <a:rPr kumimoji="0" lang="zh-CN"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𝑢</m:t>
                        </m:r>
                      </m:e>
                      <m:sub>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𝑖</m:t>
                        </m:r>
                      </m:sub>
                    </m:sSub>
                    <m:d>
                      <m:dPr>
                        <m:ctrlPr>
                          <a:rPr kumimoji="0" lang="zh-CN"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ctrlPr>
                      </m:dPr>
                      <m:e>
                        <m:sSubSup>
                          <m:sSubSupPr>
                            <m:ctrlPr>
                              <a:rPr kumimoji="0" lang="zh-CN"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ctrlPr>
                          </m:sSubSupPr>
                          <m:e>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𝜎</m:t>
                            </m:r>
                          </m:e>
                          <m:sub>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𝑖</m:t>
                            </m:r>
                          </m:sub>
                          <m:sup>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m:t>
                            </m:r>
                          </m:sup>
                        </m:sSubSup>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m:t>
                        </m:r>
                        <m:sSub>
                          <m:sSubPr>
                            <m:ctrlPr>
                              <a:rPr kumimoji="0" lang="zh-CN"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𝜎</m:t>
                            </m:r>
                          </m:e>
                          <m:sub>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𝑖</m:t>
                            </m:r>
                          </m:sub>
                        </m:sSub>
                      </m:e>
                    </m:d>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m:t>
                    </m:r>
                    <m:func>
                      <m:funcPr>
                        <m:ctrlPr>
                          <a:rPr kumimoji="0" lang="zh-CN"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ctrlPr>
                      </m:funcPr>
                      <m:fName>
                        <m:limLow>
                          <m:limLowPr>
                            <m:ctrlPr>
                              <a:rPr kumimoji="0" lang="zh-CN"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ctrlPr>
                          </m:limLowPr>
                          <m:e>
                            <m:r>
                              <m:rPr>
                                <m:sty m:val="p"/>
                              </m:rPr>
                              <a:rPr kumimoji="0" lang="en-US" altLang="zh-CN" sz="1600" b="0" i="0" u="none" strike="noStrike" kern="1200" cap="none" spc="0" normalizeH="0" baseline="0" noProof="0">
                                <a:ln>
                                  <a:noFill/>
                                </a:ln>
                                <a:solidFill>
                                  <a:prstClr val="black"/>
                                </a:solidFill>
                                <a:effectLst/>
                                <a:uLnTx/>
                                <a:uFillTx/>
                                <a:latin typeface="Cambria Math" panose="02040503050406030204" pitchFamily="18" charset="0"/>
                                <a:cs typeface="+mn-cs"/>
                              </a:rPr>
                              <m:t>max</m:t>
                            </m:r>
                          </m:e>
                          <m:lim>
                            <m:sSubSup>
                              <m:sSubSupPr>
                                <m:ctrlPr>
                                  <a:rPr kumimoji="0" lang="zh-CN"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ctrlPr>
                              </m:sSubSupPr>
                              <m:e>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𝜎</m:t>
                                </m:r>
                              </m:e>
                              <m:sub>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𝑖</m:t>
                                </m:r>
                              </m:sub>
                              <m:sup>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m:t>
                                </m:r>
                              </m:sup>
                            </m:sSubSup>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m:t>
                            </m:r>
                            <m:sSub>
                              <m:sSubPr>
                                <m:ctrlPr>
                                  <a:rPr kumimoji="0" lang="zh-CN"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m:rPr>
                                    <m:sty m:val="p"/>
                                  </m:rPr>
                                  <a:rPr kumimoji="0" lang="en-US" altLang="zh-CN" sz="1600" b="0" i="0" u="none" strike="noStrike" kern="1200" cap="none" spc="0" normalizeH="0" baseline="0" noProof="0">
                                    <a:ln>
                                      <a:noFill/>
                                    </a:ln>
                                    <a:solidFill>
                                      <a:prstClr val="black"/>
                                    </a:solidFill>
                                    <a:effectLst/>
                                    <a:uLnTx/>
                                    <a:uFillTx/>
                                    <a:latin typeface="Cambria Math" panose="02040503050406030204" pitchFamily="18" charset="0"/>
                                    <a:cs typeface="+mn-cs"/>
                                  </a:rPr>
                                  <m:t>Σ</m:t>
                                </m:r>
                              </m:e>
                              <m:sub>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𝑖</m:t>
                                </m:r>
                              </m:sub>
                            </m:sSub>
                          </m:lim>
                        </m:limLow>
                      </m:fName>
                      <m:e>
                        <m:sSub>
                          <m:sSubPr>
                            <m:ctrlPr>
                              <a:rPr kumimoji="0" lang="zh-CN"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𝑢</m:t>
                            </m:r>
                          </m:e>
                          <m:sub>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𝑖</m:t>
                            </m:r>
                          </m:sub>
                        </m:sSub>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m:t>
                        </m:r>
                        <m:sSubSup>
                          <m:sSubSupPr>
                            <m:ctrlPr>
                              <a:rPr kumimoji="0" lang="zh-CN"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ctrlPr>
                          </m:sSubSupPr>
                          <m:e>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𝜎</m:t>
                            </m:r>
                          </m:e>
                          <m:sub>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𝑖</m:t>
                            </m:r>
                          </m:sub>
                          <m:sup>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m:t>
                            </m:r>
                          </m:sup>
                        </m:sSubSup>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m:t>
                        </m:r>
                        <m:sSub>
                          <m:sSubPr>
                            <m:ctrlPr>
                              <a:rPr kumimoji="0" lang="zh-CN"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𝜎</m:t>
                            </m:r>
                          </m:e>
                          <m:sub>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𝑖</m:t>
                            </m:r>
                          </m:sub>
                        </m:sSub>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m:t>
                        </m:r>
                      </m:e>
                    </m:func>
                  </m:oMath>
                </a14:m>
                <a:r>
                  <a:rPr kumimoji="0" lang="zh-CN" altLang="en-US" sz="16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。这里</a:t>
                </a:r>
                <a14:m>
                  <m:oMath xmlns:m="http://schemas.openxmlformats.org/officeDocument/2006/math">
                    <m:sSub>
                      <m:sSubPr>
                        <m:ctrlPr>
                          <a:rPr kumimoji="0" lang="zh-CN"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m:rPr>
                            <m:sty m:val="p"/>
                          </m:rPr>
                          <a:rPr kumimoji="0" lang="en-US" altLang="zh-CN" sz="1600" b="0" i="0" u="none" strike="noStrike" kern="1200" cap="none" spc="0" normalizeH="0" baseline="0" noProof="0">
                            <a:ln>
                              <a:noFill/>
                            </a:ln>
                            <a:solidFill>
                              <a:prstClr val="black"/>
                            </a:solidFill>
                            <a:effectLst/>
                            <a:uLnTx/>
                            <a:uFillTx/>
                            <a:latin typeface="Cambria Math" panose="02040503050406030204" pitchFamily="18" charset="0"/>
                            <a:cs typeface="+mn-cs"/>
                          </a:rPr>
                          <m:t>Σ</m:t>
                        </m:r>
                      </m:e>
                      <m:sub>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𝑖</m:t>
                        </m:r>
                      </m:sub>
                    </m:sSub>
                  </m:oMath>
                </a14:m>
                <a:r>
                  <a:rPr kumimoji="0" lang="zh-CN" altLang="zh-CN" sz="16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是玩家</a:t>
                </a:r>
                <a14:m>
                  <m:oMath xmlns:m="http://schemas.openxmlformats.org/officeDocument/2006/math">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𝑖</m:t>
                    </m:r>
                  </m:oMath>
                </a14:m>
                <a:r>
                  <a:rPr kumimoji="0" lang="zh-CN" altLang="zh-CN" sz="16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可以选择的所有策略，如上条件表示当玩家</a:t>
                </a:r>
                <a14:m>
                  <m:oMath xmlns:m="http://schemas.openxmlformats.org/officeDocument/2006/math">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𝑖</m:t>
                    </m:r>
                  </m:oMath>
                </a14:m>
                <a:r>
                  <a:rPr kumimoji="0" lang="zh-CN" altLang="zh-CN" sz="16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采用最优反应策略时，玩家</a:t>
                </a:r>
                <a14:m>
                  <m:oMath xmlns:m="http://schemas.openxmlformats.org/officeDocument/2006/math">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𝑖</m:t>
                    </m:r>
                  </m:oMath>
                </a14:m>
                <a:r>
                  <a:rPr kumimoji="0" lang="zh-CN" altLang="zh-CN" sz="16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能够获得最大收益。</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600" b="1"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endParaRPr>
              </a:p>
              <a:p>
                <a:pPr marL="0" marR="0" lvl="0" indent="0" algn="just" defTabSz="914400" rtl="0" eaLnBrk="1" fontAlgn="auto" latinLnBrk="0" hangingPunct="1">
                  <a:lnSpc>
                    <a:spcPct val="250000"/>
                  </a:lnSpc>
                  <a:spcBef>
                    <a:spcPts val="0"/>
                  </a:spcBef>
                  <a:spcAft>
                    <a:spcPts val="0"/>
                  </a:spcAft>
                  <a:buClrTx/>
                  <a:buSzTx/>
                  <a:buFontTx/>
                  <a:buNone/>
                  <a:tabLst/>
                  <a:defRPr/>
                </a:pPr>
                <a:endParaRPr kumimoji="0" lang="zh-CN" altLang="zh-CN" sz="16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a:p>
                <a:pPr marL="0" marR="0" lvl="0" indent="0" algn="just" defTabSz="914400" rtl="0" eaLnBrk="1" fontAlgn="auto" latinLnBrk="0" hangingPunct="1">
                  <a:lnSpc>
                    <a:spcPct val="150000"/>
                  </a:lnSpc>
                  <a:spcBef>
                    <a:spcPts val="0"/>
                  </a:spcBef>
                  <a:spcAft>
                    <a:spcPts val="0"/>
                  </a:spcAft>
                  <a:buClrTx/>
                  <a:buSzTx/>
                  <a:buFontTx/>
                  <a:buNone/>
                  <a:tabLst/>
                  <a:defRPr/>
                </a:pPr>
                <a:endParaRPr kumimoji="0" lang="en-US" altLang="zh-CN" sz="1800" b="1"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xmlns="">
          <p:sp>
            <p:nvSpPr>
              <p:cNvPr id="2" name="矩形 1">
                <a:extLst>
                  <a:ext uri="{FF2B5EF4-FFF2-40B4-BE49-F238E27FC236}">
                    <a16:creationId xmlns:a16="http://schemas.microsoft.com/office/drawing/2014/main" id="{CBD7E65C-ADC3-4007-A0E6-FB2CEE1E1164}"/>
                  </a:ext>
                </a:extLst>
              </p:cNvPr>
              <p:cNvSpPr>
                <a:spLocks noRot="1" noChangeAspect="1" noMove="1" noResize="1" noEditPoints="1" noAdjustHandles="1" noChangeArrowheads="1" noChangeShapeType="1" noTextEdit="1"/>
              </p:cNvSpPr>
              <p:nvPr/>
            </p:nvSpPr>
            <p:spPr>
              <a:xfrm>
                <a:off x="572086" y="1454332"/>
                <a:ext cx="10616418" cy="5592172"/>
              </a:xfrm>
              <a:prstGeom prst="rect">
                <a:avLst/>
              </a:prstGeom>
              <a:blipFill>
                <a:blip r:embed="rId3"/>
                <a:stretch>
                  <a:fillRect l="-345" r="-218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512760359"/>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583380" y="726948"/>
            <a:ext cx="7464387" cy="497934"/>
            <a:chOff x="4099943" y="2819853"/>
            <a:chExt cx="2570275" cy="497934"/>
          </a:xfrm>
        </p:grpSpPr>
        <p:sp>
          <p:nvSpPr>
            <p:cNvPr id="4" name="平行四边形 3"/>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5" name="平行四边形 4"/>
            <p:cNvSpPr/>
            <p:nvPr/>
          </p:nvSpPr>
          <p:spPr bwMode="auto">
            <a:xfrm>
              <a:off x="4122533" y="2819853"/>
              <a:ext cx="2547685"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6" name="矩形 5"/>
            <p:cNvSpPr/>
            <p:nvPr/>
          </p:nvSpPr>
          <p:spPr>
            <a:xfrm>
              <a:off x="4216534" y="2853798"/>
              <a:ext cx="2359684" cy="400110"/>
            </a:xfrm>
            <a:prstGeom prst="rect">
              <a:avLst/>
            </a:prstGeom>
          </p:spPr>
          <p:txBody>
            <a:bodyPr wrap="square">
              <a:spAutoFit/>
            </a:bodyPr>
            <a:lstStyle/>
            <a:p>
              <a:pPr marL="0" marR="0" lvl="0" indent="0" algn="ctr" defTabSz="914400" rtl="0" eaLnBrk="1" fontAlgn="auto" latinLnBrk="0" hangingPunct="1">
                <a:lnSpc>
                  <a:spcPct val="100000"/>
                </a:lnSpc>
                <a:spcBef>
                  <a:spcPct val="50000"/>
                </a:spcBef>
                <a:spcAft>
                  <a:spcPts val="0"/>
                </a:spcAft>
                <a:buClrTx/>
                <a:buSzTx/>
                <a:buFontTx/>
                <a:buNone/>
                <a:tabLst/>
                <a:defRPr/>
              </a:pPr>
              <a:r>
                <a:rPr kumimoji="0" lang="zh-CN" altLang="en-US" sz="2000" b="1"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虚拟遗憾最小化算法：纳什均衡</a:t>
              </a:r>
              <a:endParaRPr kumimoji="0" lang="zh-CN" altLang="en-US" sz="2000" b="1" i="0" u="none" strike="noStrike" kern="120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endParaRPr>
            </a:p>
          </p:txBody>
        </p:sp>
      </p:grpSp>
      <p:sp>
        <p:nvSpPr>
          <p:cNvPr id="23" name="矩形 22">
            <a:extLst>
              <a:ext uri="{FF2B5EF4-FFF2-40B4-BE49-F238E27FC236}">
                <a16:creationId xmlns:a16="http://schemas.microsoft.com/office/drawing/2014/main" id="{6F77A2E9-3941-4386-A0DF-CDEBD25143F3}"/>
              </a:ext>
            </a:extLst>
          </p:cNvPr>
          <p:cNvSpPr/>
          <p:nvPr/>
        </p:nvSpPr>
        <p:spPr>
          <a:xfrm>
            <a:off x="852473" y="129010"/>
            <a:ext cx="1826141"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mn-cs"/>
              </a:rPr>
              <a:t>二、博弈策略求解</a:t>
            </a:r>
            <a:endPar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mc:AlternateContent xmlns:mc="http://schemas.openxmlformats.org/markup-compatibility/2006" xmlns:a14="http://schemas.microsoft.com/office/drawing/2010/main">
        <mc:Choice Requires="a14">
          <p:sp>
            <p:nvSpPr>
              <p:cNvPr id="8" name="内容占位符 4">
                <a:extLst>
                  <a:ext uri="{FF2B5EF4-FFF2-40B4-BE49-F238E27FC236}">
                    <a16:creationId xmlns:a16="http://schemas.microsoft.com/office/drawing/2014/main" id="{F59FFA24-62EA-4A88-BF88-CD2A9DAD2693}"/>
                  </a:ext>
                </a:extLst>
              </p:cNvPr>
              <p:cNvSpPr txBox="1">
                <a:spLocks/>
              </p:cNvSpPr>
              <p:nvPr/>
            </p:nvSpPr>
            <p:spPr>
              <a:xfrm>
                <a:off x="909711" y="1372834"/>
                <a:ext cx="10700824" cy="4351339"/>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171450" marR="0" lvl="0" indent="-171450" algn="l" defTabSz="685800" rtl="0" eaLnBrk="1" fontAlgn="auto" latinLnBrk="0" hangingPunct="1">
                  <a:lnSpc>
                    <a:spcPct val="150000"/>
                  </a:lnSpc>
                  <a:spcBef>
                    <a:spcPts val="750"/>
                  </a:spcBef>
                  <a:spcAft>
                    <a:spcPts val="0"/>
                  </a:spcAft>
                  <a:buClrTx/>
                  <a:buSzTx/>
                  <a:buFont typeface="Arial" panose="020B0604020202020204" pitchFamily="34" charset="0"/>
                  <a:buChar char="•"/>
                  <a:tabLst/>
                  <a:defRPr/>
                </a:pPr>
                <a:r>
                  <a:rPr kumimoji="0" lang="zh-CN" altLang="zh-CN" sz="20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在策略组合</a:t>
                </a:r>
                <a14:m>
                  <m:oMath xmlns:m="http://schemas.openxmlformats.org/officeDocument/2006/math">
                    <m:sSup>
                      <m:sSupPr>
                        <m:ctrlPr>
                          <a:rPr kumimoji="0" lang="zh-CN" altLang="zh-CN" sz="2000" b="0" i="1" u="none" strike="noStrike" kern="1200" cap="none" spc="0" normalizeH="0" baseline="0" noProof="0">
                            <a:ln>
                              <a:noFill/>
                            </a:ln>
                            <a:solidFill>
                              <a:prstClr val="black"/>
                            </a:solidFill>
                            <a:effectLst/>
                            <a:uLnTx/>
                            <a:uFillTx/>
                            <a:latin typeface="Cambria Math" panose="02040503050406030204" pitchFamily="18" charset="0"/>
                            <a:cs typeface="+mn-cs"/>
                          </a:rPr>
                        </m:ctrlPr>
                      </m:sSupPr>
                      <m:e>
                        <m:r>
                          <a:rPr kumimoji="0" lang="en-US" altLang="zh-CN" sz="2000" b="0" i="1" u="none" strike="noStrike" kern="1200" cap="none" spc="0" normalizeH="0" baseline="0" noProof="0">
                            <a:ln>
                              <a:noFill/>
                            </a:ln>
                            <a:solidFill>
                              <a:prstClr val="black"/>
                            </a:solidFill>
                            <a:effectLst/>
                            <a:uLnTx/>
                            <a:uFillTx/>
                            <a:latin typeface="Cambria Math" panose="02040503050406030204" pitchFamily="18" charset="0"/>
                            <a:cs typeface="+mn-cs"/>
                          </a:rPr>
                          <m:t>𝜎</m:t>
                        </m:r>
                      </m:e>
                      <m:sup>
                        <m:r>
                          <a:rPr kumimoji="0" lang="en-US" altLang="zh-CN" sz="2000" b="0" i="1" u="none" strike="noStrike" kern="1200" cap="none" spc="0" normalizeH="0" baseline="0" noProof="0">
                            <a:ln>
                              <a:noFill/>
                            </a:ln>
                            <a:solidFill>
                              <a:prstClr val="black"/>
                            </a:solidFill>
                            <a:effectLst/>
                            <a:uLnTx/>
                            <a:uFillTx/>
                            <a:latin typeface="Cambria Math" panose="02040503050406030204" pitchFamily="18" charset="0"/>
                            <a:cs typeface="+mn-cs"/>
                          </a:rPr>
                          <m:t>∗</m:t>
                        </m:r>
                      </m:sup>
                    </m:sSup>
                  </m:oMath>
                </a14:m>
                <a:r>
                  <a:rPr kumimoji="0" lang="zh-CN" altLang="zh-CN" sz="20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中，如果每个玩家的策略相对于其他玩家的策略而言都是最佳反应策略，那么策略组合</a:t>
                </a:r>
                <a14:m>
                  <m:oMath xmlns:m="http://schemas.openxmlformats.org/officeDocument/2006/math">
                    <m:sSup>
                      <m:sSupPr>
                        <m:ctrlPr>
                          <a:rPr kumimoji="0" lang="zh-CN" altLang="zh-CN" sz="2000" b="0" i="1" u="none" strike="noStrike" kern="1200" cap="none" spc="0" normalizeH="0" baseline="0" noProof="0">
                            <a:ln>
                              <a:noFill/>
                            </a:ln>
                            <a:solidFill>
                              <a:prstClr val="black"/>
                            </a:solidFill>
                            <a:effectLst/>
                            <a:uLnTx/>
                            <a:uFillTx/>
                            <a:latin typeface="Cambria Math" panose="02040503050406030204" pitchFamily="18" charset="0"/>
                            <a:cs typeface="+mn-cs"/>
                          </a:rPr>
                        </m:ctrlPr>
                      </m:sSupPr>
                      <m:e>
                        <m:r>
                          <a:rPr kumimoji="0" lang="en-US" altLang="zh-CN" sz="2000" b="0" i="1" u="none" strike="noStrike" kern="1200" cap="none" spc="0" normalizeH="0" baseline="0" noProof="0">
                            <a:ln>
                              <a:noFill/>
                            </a:ln>
                            <a:solidFill>
                              <a:prstClr val="black"/>
                            </a:solidFill>
                            <a:effectLst/>
                            <a:uLnTx/>
                            <a:uFillTx/>
                            <a:latin typeface="Cambria Math" panose="02040503050406030204" pitchFamily="18" charset="0"/>
                            <a:cs typeface="+mn-cs"/>
                          </a:rPr>
                          <m:t>𝜎</m:t>
                        </m:r>
                      </m:e>
                      <m:sup>
                        <m:r>
                          <a:rPr kumimoji="0" lang="en-US" altLang="zh-CN" sz="2000" b="0" i="1" u="none" strike="noStrike" kern="1200" cap="none" spc="0" normalizeH="0" baseline="0" noProof="0">
                            <a:ln>
                              <a:noFill/>
                            </a:ln>
                            <a:solidFill>
                              <a:prstClr val="black"/>
                            </a:solidFill>
                            <a:effectLst/>
                            <a:uLnTx/>
                            <a:uFillTx/>
                            <a:latin typeface="Cambria Math" panose="02040503050406030204" pitchFamily="18" charset="0"/>
                            <a:cs typeface="+mn-cs"/>
                          </a:rPr>
                          <m:t>∗</m:t>
                        </m:r>
                      </m:sup>
                    </m:sSup>
                  </m:oMath>
                </a14:m>
                <a:r>
                  <a:rPr kumimoji="0" lang="zh-CN" altLang="zh-CN" sz="20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就是一个</a:t>
                </a:r>
                <a:r>
                  <a:rPr kumimoji="0" lang="zh-CN" altLang="zh-CN" sz="2000" b="1" i="0" u="none" strike="noStrike" kern="1200" cap="none" spc="0" normalizeH="0" baseline="0" noProof="0" dirty="0">
                    <a:ln>
                      <a:noFill/>
                    </a:ln>
                    <a:solidFill>
                      <a:srgbClr val="C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纳什均衡（</a:t>
                </a:r>
                <a:r>
                  <a:rPr kumimoji="0" lang="en-US" altLang="zh-CN" sz="2000" b="1" i="0" u="none" strike="noStrike" kern="1200" cap="none" spc="0" normalizeH="0" baseline="0" noProof="0" dirty="0">
                    <a:ln>
                      <a:noFill/>
                    </a:ln>
                    <a:solidFill>
                      <a:srgbClr val="C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Nash equilibrium</a:t>
                </a:r>
                <a:r>
                  <a:rPr kumimoji="0" lang="zh-CN" altLang="zh-CN" sz="2000" b="1" i="0" u="none" strike="noStrike" kern="1200" cap="none" spc="0" normalizeH="0" baseline="0" noProof="0" dirty="0">
                    <a:ln>
                      <a:noFill/>
                    </a:ln>
                    <a:solidFill>
                      <a:srgbClr val="C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）策略</a:t>
                </a:r>
                <a:r>
                  <a:rPr kumimoji="0" lang="zh-CN" altLang="zh-CN" sz="20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r>
                  <a:rPr kumimoji="0" lang="zh-CN" altLang="en-US" sz="2000" b="1" i="0" u="none" strike="noStrike" kern="1200" cap="none" spc="0" normalizeH="0" baseline="0" noProof="0" dirty="0">
                    <a:ln>
                      <a:noFill/>
                    </a:ln>
                    <a:solidFill>
                      <a:srgbClr val="44546A"/>
                    </a:solidFill>
                    <a:effectLst/>
                    <a:uLnTx/>
                    <a:uFillTx/>
                    <a:latin typeface="Times New Roman" panose="02020603050405020304" pitchFamily="18" charset="0"/>
                    <a:ea typeface="黑体" panose="02010609060101010101" pitchFamily="49" charset="-122"/>
                    <a:cs typeface="Times New Roman" panose="02020603050405020304" pitchFamily="18" charset="0"/>
                  </a:rPr>
                  <a:t>在有限对手、有限策略情况下，纳什均衡一定存在。</a:t>
                </a:r>
                <a:endParaRPr kumimoji="0" lang="en-US" altLang="zh-CN" sz="2000" b="1" i="0" u="none" strike="noStrike" kern="1200" cap="none" spc="0" normalizeH="0" baseline="0" noProof="0" dirty="0">
                  <a:ln>
                    <a:noFill/>
                  </a:ln>
                  <a:solidFill>
                    <a:srgbClr val="44546A"/>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0" marR="0" lvl="0" indent="0" algn="ctr" defTabSz="685800" rtl="0" eaLnBrk="1" fontAlgn="auto" latinLnBrk="0" hangingPunct="1">
                  <a:lnSpc>
                    <a:spcPct val="150000"/>
                  </a:lnSpc>
                  <a:spcBef>
                    <a:spcPts val="750"/>
                  </a:spcBef>
                  <a:spcAft>
                    <a:spcPts val="0"/>
                  </a:spcAft>
                  <a:buClrTx/>
                  <a:buSzTx/>
                  <a:buFont typeface="Arial" panose="020B0604020202020204" pitchFamily="34" charset="0"/>
                  <a:buNone/>
                  <a:tabLst/>
                  <a:defRPr/>
                </a:pPr>
                <a:endParaRPr kumimoji="0" lang="en-US" altLang="zh-CN" sz="20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0" marR="0" lvl="0" indent="0" algn="ctr" defTabSz="685800" rtl="0" eaLnBrk="1" fontAlgn="auto" latinLnBrk="0" hangingPunct="1">
                  <a:lnSpc>
                    <a:spcPct val="150000"/>
                  </a:lnSpc>
                  <a:spcBef>
                    <a:spcPts val="750"/>
                  </a:spcBef>
                  <a:spcAft>
                    <a:spcPts val="0"/>
                  </a:spcAft>
                  <a:buClrTx/>
                  <a:buSzTx/>
                  <a:buFont typeface="Arial" panose="020B0604020202020204" pitchFamily="34" charset="0"/>
                  <a:buNone/>
                  <a:tabLst/>
                  <a:defRPr/>
                </a:pPr>
                <a:r>
                  <a:rPr kumimoji="0" lang="zh-CN" altLang="zh-CN" sz="20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策略组</a:t>
                </a:r>
                <a14:m>
                  <m:oMath xmlns:m="http://schemas.openxmlformats.org/officeDocument/2006/math">
                    <m:sSup>
                      <m:sSupPr>
                        <m:ctrlPr>
                          <a:rPr kumimoji="0" lang="zh-CN" altLang="zh-CN" sz="2000" b="0" i="1" u="none" strike="noStrike" kern="1200" cap="none" spc="0" normalizeH="0" baseline="0" noProof="0">
                            <a:ln>
                              <a:noFill/>
                            </a:ln>
                            <a:solidFill>
                              <a:prstClr val="black"/>
                            </a:solidFill>
                            <a:effectLst/>
                            <a:uLnTx/>
                            <a:uFillTx/>
                            <a:latin typeface="Cambria Math" panose="02040503050406030204" pitchFamily="18" charset="0"/>
                            <a:cs typeface="+mn-cs"/>
                          </a:rPr>
                        </m:ctrlPr>
                      </m:sSupPr>
                      <m:e>
                        <m:r>
                          <a:rPr kumimoji="0" lang="en-US" altLang="zh-CN" sz="2000" b="0" i="1" u="none" strike="noStrike" kern="1200" cap="none" spc="0" normalizeH="0" baseline="0" noProof="0">
                            <a:ln>
                              <a:noFill/>
                            </a:ln>
                            <a:solidFill>
                              <a:prstClr val="black"/>
                            </a:solidFill>
                            <a:effectLst/>
                            <a:uLnTx/>
                            <a:uFillTx/>
                            <a:latin typeface="Cambria Math" panose="02040503050406030204" pitchFamily="18" charset="0"/>
                            <a:cs typeface="+mn-cs"/>
                          </a:rPr>
                          <m:t>𝜎</m:t>
                        </m:r>
                      </m:e>
                      <m:sup>
                        <m:r>
                          <a:rPr kumimoji="0" lang="en-US" altLang="zh-CN" sz="2000" b="0" i="1" u="none" strike="noStrike" kern="1200" cap="none" spc="0" normalizeH="0" baseline="0" noProof="0">
                            <a:ln>
                              <a:noFill/>
                            </a:ln>
                            <a:solidFill>
                              <a:prstClr val="black"/>
                            </a:solidFill>
                            <a:effectLst/>
                            <a:uLnTx/>
                            <a:uFillTx/>
                            <a:latin typeface="Cambria Math" panose="02040503050406030204" pitchFamily="18" charset="0"/>
                            <a:cs typeface="+mn-cs"/>
                          </a:rPr>
                          <m:t>∗</m:t>
                        </m:r>
                      </m:sup>
                    </m:sSup>
                    <m:r>
                      <a:rPr kumimoji="0" lang="en-US" altLang="zh-CN" sz="2000" b="0" i="1" u="none" strike="noStrike" kern="1200" cap="none" spc="0" normalizeH="0" baseline="0" noProof="0">
                        <a:ln>
                          <a:noFill/>
                        </a:ln>
                        <a:solidFill>
                          <a:prstClr val="black"/>
                        </a:solidFill>
                        <a:effectLst/>
                        <a:uLnTx/>
                        <a:uFillTx/>
                        <a:latin typeface="Cambria Math" panose="02040503050406030204" pitchFamily="18" charset="0"/>
                        <a:cs typeface="+mn-cs"/>
                      </a:rPr>
                      <m:t>=</m:t>
                    </m:r>
                    <m:d>
                      <m:dPr>
                        <m:begChr m:val="{"/>
                        <m:endChr m:val="}"/>
                        <m:ctrlPr>
                          <a:rPr kumimoji="0" lang="zh-CN" altLang="zh-CN" sz="2000" b="0" i="1" u="none" strike="noStrike" kern="1200" cap="none" spc="0" normalizeH="0" baseline="0" noProof="0">
                            <a:ln>
                              <a:noFill/>
                            </a:ln>
                            <a:solidFill>
                              <a:prstClr val="black"/>
                            </a:solidFill>
                            <a:effectLst/>
                            <a:uLnTx/>
                            <a:uFillTx/>
                            <a:latin typeface="Cambria Math" panose="02040503050406030204" pitchFamily="18" charset="0"/>
                            <a:cs typeface="+mn-cs"/>
                          </a:rPr>
                        </m:ctrlPr>
                      </m:dPr>
                      <m:e>
                        <m:sSubSup>
                          <m:sSubSupPr>
                            <m:ctrlPr>
                              <a:rPr kumimoji="0" lang="zh-CN" altLang="zh-CN" sz="2000" b="0" i="1" u="none" strike="noStrike" kern="1200" cap="none" spc="0" normalizeH="0" baseline="0" noProof="0">
                                <a:ln>
                                  <a:noFill/>
                                </a:ln>
                                <a:solidFill>
                                  <a:prstClr val="black"/>
                                </a:solidFill>
                                <a:effectLst/>
                                <a:uLnTx/>
                                <a:uFillTx/>
                                <a:latin typeface="Cambria Math" panose="02040503050406030204" pitchFamily="18" charset="0"/>
                                <a:cs typeface="+mn-cs"/>
                              </a:rPr>
                            </m:ctrlPr>
                          </m:sSubSupPr>
                          <m:e>
                            <m:r>
                              <a:rPr kumimoji="0" lang="en-US" altLang="zh-CN" sz="2000" b="0" i="1" u="none" strike="noStrike" kern="1200" cap="none" spc="0" normalizeH="0" baseline="0" noProof="0">
                                <a:ln>
                                  <a:noFill/>
                                </a:ln>
                                <a:solidFill>
                                  <a:prstClr val="black"/>
                                </a:solidFill>
                                <a:effectLst/>
                                <a:uLnTx/>
                                <a:uFillTx/>
                                <a:latin typeface="Cambria Math" panose="02040503050406030204" pitchFamily="18" charset="0"/>
                                <a:cs typeface="+mn-cs"/>
                              </a:rPr>
                              <m:t>𝜎</m:t>
                            </m:r>
                          </m:e>
                          <m:sub>
                            <m:r>
                              <a:rPr kumimoji="0" lang="en-US" altLang="zh-CN" sz="2000" b="0" i="1" u="none" strike="noStrike" kern="1200" cap="none" spc="0" normalizeH="0" baseline="0" noProof="0">
                                <a:ln>
                                  <a:noFill/>
                                </a:ln>
                                <a:solidFill>
                                  <a:prstClr val="black"/>
                                </a:solidFill>
                                <a:effectLst/>
                                <a:uLnTx/>
                                <a:uFillTx/>
                                <a:latin typeface="Cambria Math" panose="02040503050406030204" pitchFamily="18" charset="0"/>
                                <a:cs typeface="+mn-cs"/>
                              </a:rPr>
                              <m:t>1</m:t>
                            </m:r>
                          </m:sub>
                          <m:sup>
                            <m:r>
                              <a:rPr kumimoji="0" lang="en-US" altLang="zh-CN" sz="2000" b="0" i="1" u="none" strike="noStrike" kern="1200" cap="none" spc="0" normalizeH="0" baseline="0" noProof="0">
                                <a:ln>
                                  <a:noFill/>
                                </a:ln>
                                <a:solidFill>
                                  <a:prstClr val="black"/>
                                </a:solidFill>
                                <a:effectLst/>
                                <a:uLnTx/>
                                <a:uFillTx/>
                                <a:latin typeface="Cambria Math" panose="02040503050406030204" pitchFamily="18" charset="0"/>
                                <a:cs typeface="+mn-cs"/>
                              </a:rPr>
                              <m:t>∗</m:t>
                            </m:r>
                          </m:sup>
                        </m:sSubSup>
                        <m:r>
                          <a:rPr kumimoji="0" lang="en-US" altLang="zh-CN" sz="2000" b="0" i="1" u="none" strike="noStrike" kern="1200" cap="none" spc="0" normalizeH="0" baseline="0" noProof="0">
                            <a:ln>
                              <a:noFill/>
                            </a:ln>
                            <a:solidFill>
                              <a:prstClr val="black"/>
                            </a:solidFill>
                            <a:effectLst/>
                            <a:uLnTx/>
                            <a:uFillTx/>
                            <a:latin typeface="Cambria Math" panose="02040503050406030204" pitchFamily="18" charset="0"/>
                            <a:cs typeface="+mn-cs"/>
                          </a:rPr>
                          <m:t>,</m:t>
                        </m:r>
                        <m:sSubSup>
                          <m:sSubSupPr>
                            <m:ctrlPr>
                              <a:rPr kumimoji="0" lang="zh-CN" altLang="zh-CN" sz="2000" b="0" i="1" u="none" strike="noStrike" kern="1200" cap="none" spc="0" normalizeH="0" baseline="0" noProof="0">
                                <a:ln>
                                  <a:noFill/>
                                </a:ln>
                                <a:solidFill>
                                  <a:prstClr val="black"/>
                                </a:solidFill>
                                <a:effectLst/>
                                <a:uLnTx/>
                                <a:uFillTx/>
                                <a:latin typeface="Cambria Math" panose="02040503050406030204" pitchFamily="18" charset="0"/>
                                <a:cs typeface="+mn-cs"/>
                              </a:rPr>
                            </m:ctrlPr>
                          </m:sSubSupPr>
                          <m:e>
                            <m:r>
                              <a:rPr kumimoji="0" lang="en-US" altLang="zh-CN" sz="2000" b="0" i="1" u="none" strike="noStrike" kern="1200" cap="none" spc="0" normalizeH="0" baseline="0" noProof="0">
                                <a:ln>
                                  <a:noFill/>
                                </a:ln>
                                <a:solidFill>
                                  <a:prstClr val="black"/>
                                </a:solidFill>
                                <a:effectLst/>
                                <a:uLnTx/>
                                <a:uFillTx/>
                                <a:latin typeface="Cambria Math" panose="02040503050406030204" pitchFamily="18" charset="0"/>
                                <a:cs typeface="+mn-cs"/>
                              </a:rPr>
                              <m:t>𝜎</m:t>
                            </m:r>
                          </m:e>
                          <m:sub>
                            <m:r>
                              <a:rPr kumimoji="0" lang="en-US" altLang="zh-CN" sz="2000" b="0" i="1" u="none" strike="noStrike" kern="1200" cap="none" spc="0" normalizeH="0" baseline="0" noProof="0">
                                <a:ln>
                                  <a:noFill/>
                                </a:ln>
                                <a:solidFill>
                                  <a:prstClr val="black"/>
                                </a:solidFill>
                                <a:effectLst/>
                                <a:uLnTx/>
                                <a:uFillTx/>
                                <a:latin typeface="Cambria Math" panose="02040503050406030204" pitchFamily="18" charset="0"/>
                                <a:cs typeface="+mn-cs"/>
                              </a:rPr>
                              <m:t>2</m:t>
                            </m:r>
                          </m:sub>
                          <m:sup>
                            <m:r>
                              <a:rPr kumimoji="0" lang="en-US" altLang="zh-CN" sz="2000" b="0" i="1" u="none" strike="noStrike" kern="1200" cap="none" spc="0" normalizeH="0" baseline="0" noProof="0">
                                <a:ln>
                                  <a:noFill/>
                                </a:ln>
                                <a:solidFill>
                                  <a:prstClr val="black"/>
                                </a:solidFill>
                                <a:effectLst/>
                                <a:uLnTx/>
                                <a:uFillTx/>
                                <a:latin typeface="Cambria Math" panose="02040503050406030204" pitchFamily="18" charset="0"/>
                                <a:cs typeface="+mn-cs"/>
                              </a:rPr>
                              <m:t>∗</m:t>
                            </m:r>
                          </m:sup>
                        </m:sSubSup>
                        <m:r>
                          <a:rPr kumimoji="0" lang="en-US" altLang="zh-CN" sz="2000" b="0" i="1" u="none" strike="noStrike" kern="1200" cap="none" spc="0" normalizeH="0" baseline="0" noProof="0">
                            <a:ln>
                              <a:noFill/>
                            </a:ln>
                            <a:solidFill>
                              <a:prstClr val="black"/>
                            </a:solidFill>
                            <a:effectLst/>
                            <a:uLnTx/>
                            <a:uFillTx/>
                            <a:latin typeface="Cambria Math" panose="02040503050406030204" pitchFamily="18" charset="0"/>
                            <a:cs typeface="+mn-cs"/>
                          </a:rPr>
                          <m:t>,…,</m:t>
                        </m:r>
                        <m:sSubSup>
                          <m:sSubSupPr>
                            <m:ctrlPr>
                              <a:rPr kumimoji="0" lang="zh-CN" altLang="zh-CN" sz="2000" b="0" i="1" u="none" strike="noStrike" kern="1200" cap="none" spc="0" normalizeH="0" baseline="0" noProof="0">
                                <a:ln>
                                  <a:noFill/>
                                </a:ln>
                                <a:solidFill>
                                  <a:prstClr val="black"/>
                                </a:solidFill>
                                <a:effectLst/>
                                <a:uLnTx/>
                                <a:uFillTx/>
                                <a:latin typeface="Cambria Math" panose="02040503050406030204" pitchFamily="18" charset="0"/>
                                <a:cs typeface="+mn-cs"/>
                              </a:rPr>
                            </m:ctrlPr>
                          </m:sSubSupPr>
                          <m:e>
                            <m:r>
                              <a:rPr kumimoji="0" lang="en-US" altLang="zh-CN" sz="2000" b="0" i="1" u="none" strike="noStrike" kern="1200" cap="none" spc="0" normalizeH="0" baseline="0" noProof="0">
                                <a:ln>
                                  <a:noFill/>
                                </a:ln>
                                <a:solidFill>
                                  <a:prstClr val="black"/>
                                </a:solidFill>
                                <a:effectLst/>
                                <a:uLnTx/>
                                <a:uFillTx/>
                                <a:latin typeface="Cambria Math" panose="02040503050406030204" pitchFamily="18" charset="0"/>
                                <a:cs typeface="+mn-cs"/>
                              </a:rPr>
                              <m:t>𝜎</m:t>
                            </m:r>
                          </m:e>
                          <m:sub>
                            <m:r>
                              <a:rPr kumimoji="0" lang="en-US" altLang="zh-CN" sz="2000" b="0" i="1" u="none" strike="noStrike" kern="1200" cap="none" spc="0" normalizeH="0" baseline="0" noProof="0">
                                <a:ln>
                                  <a:noFill/>
                                </a:ln>
                                <a:solidFill>
                                  <a:prstClr val="black"/>
                                </a:solidFill>
                                <a:effectLst/>
                                <a:uLnTx/>
                                <a:uFillTx/>
                                <a:latin typeface="Cambria Math" panose="02040503050406030204" pitchFamily="18" charset="0"/>
                                <a:cs typeface="+mn-cs"/>
                              </a:rPr>
                              <m:t>𝑁</m:t>
                            </m:r>
                          </m:sub>
                          <m:sup>
                            <m:r>
                              <a:rPr kumimoji="0" lang="en-US" altLang="zh-CN" sz="2000" b="0" i="1" u="none" strike="noStrike" kern="1200" cap="none" spc="0" normalizeH="0" baseline="0" noProof="0">
                                <a:ln>
                                  <a:noFill/>
                                </a:ln>
                                <a:solidFill>
                                  <a:prstClr val="black"/>
                                </a:solidFill>
                                <a:effectLst/>
                                <a:uLnTx/>
                                <a:uFillTx/>
                                <a:latin typeface="Cambria Math" panose="02040503050406030204" pitchFamily="18" charset="0"/>
                                <a:cs typeface="+mn-cs"/>
                              </a:rPr>
                              <m:t>∗</m:t>
                            </m:r>
                          </m:sup>
                        </m:sSubSup>
                      </m:e>
                    </m:d>
                  </m:oMath>
                </a14:m>
                <a:r>
                  <a:rPr kumimoji="0" lang="zh-CN" altLang="zh-CN" sz="20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对任意玩家</a:t>
                </a:r>
                <a14:m>
                  <m:oMath xmlns:m="http://schemas.openxmlformats.org/officeDocument/2006/math">
                    <m:r>
                      <a:rPr kumimoji="0" lang="en-US" altLang="zh-CN" sz="2000" b="0" i="1" u="none" strike="noStrike" kern="1200" cap="none" spc="0" normalizeH="0" baseline="0" noProof="0">
                        <a:ln>
                          <a:noFill/>
                        </a:ln>
                        <a:solidFill>
                          <a:prstClr val="black"/>
                        </a:solidFill>
                        <a:effectLst/>
                        <a:uLnTx/>
                        <a:uFillTx/>
                        <a:latin typeface="Cambria Math" panose="02040503050406030204" pitchFamily="18" charset="0"/>
                        <a:cs typeface="+mn-cs"/>
                      </a:rPr>
                      <m:t>𝑖</m:t>
                    </m:r>
                    <m:r>
                      <a:rPr kumimoji="0" lang="en-US" altLang="zh-CN" sz="2000" b="0" i="1" u="none" strike="noStrike" kern="1200" cap="none" spc="0" normalizeH="0" baseline="0" noProof="0">
                        <a:ln>
                          <a:noFill/>
                        </a:ln>
                        <a:solidFill>
                          <a:prstClr val="black"/>
                        </a:solidFill>
                        <a:effectLst/>
                        <a:uLnTx/>
                        <a:uFillTx/>
                        <a:latin typeface="Cambria Math" panose="02040503050406030204" pitchFamily="18" charset="0"/>
                        <a:cs typeface="+mn-cs"/>
                      </a:rPr>
                      <m:t>=1,..,</m:t>
                    </m:r>
                    <m:r>
                      <a:rPr kumimoji="0" lang="en-US" altLang="zh-CN" sz="2000" b="0" i="1" u="none" strike="noStrike" kern="1200" cap="none" spc="0" normalizeH="0" baseline="0" noProof="0">
                        <a:ln>
                          <a:noFill/>
                        </a:ln>
                        <a:solidFill>
                          <a:prstClr val="black"/>
                        </a:solidFill>
                        <a:effectLst/>
                        <a:uLnTx/>
                        <a:uFillTx/>
                        <a:latin typeface="Cambria Math" panose="02040503050406030204" pitchFamily="18" charset="0"/>
                        <a:cs typeface="+mn-cs"/>
                      </a:rPr>
                      <m:t>𝑁</m:t>
                    </m:r>
                  </m:oMath>
                </a14:m>
                <a:r>
                  <a:rPr kumimoji="0" lang="zh-CN" altLang="zh-CN" sz="20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，满足如下条件：</a:t>
                </a:r>
                <a:endParaRPr kumimoji="0" lang="en-US" altLang="zh-CN" sz="2000" b="0" i="1"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0" marR="0" lvl="0" indent="0" algn="l" defTabSz="685800" rtl="0" eaLnBrk="1" fontAlgn="auto" latinLnBrk="0" hangingPunct="1">
                  <a:lnSpc>
                    <a:spcPct val="150000"/>
                  </a:lnSpc>
                  <a:spcBef>
                    <a:spcPts val="750"/>
                  </a:spcBef>
                  <a:spcAft>
                    <a:spcPts val="0"/>
                  </a:spcAft>
                  <a:buClrTx/>
                  <a:buSzTx/>
                  <a:buFont typeface="Arial" panose="020B0604020202020204" pitchFamily="34" charset="0"/>
                  <a:buNone/>
                  <a:tabLst/>
                  <a:defRPr/>
                </a:pPr>
                <a14:m>
                  <m:oMathPara xmlns:m="http://schemas.openxmlformats.org/officeDocument/2006/math">
                    <m:oMathParaPr>
                      <m:jc m:val="centerGroup"/>
                    </m:oMathParaPr>
                    <m:oMath xmlns:m="http://schemas.openxmlformats.org/officeDocument/2006/math">
                      <m:sSub>
                        <m:sSubPr>
                          <m:ctrlPr>
                            <a:rPr kumimoji="0" lang="zh-CN" altLang="zh-CN" sz="20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CN" sz="2000" b="0" i="1" u="none" strike="noStrike" kern="1200" cap="none" spc="0" normalizeH="0" baseline="0" noProof="0">
                              <a:ln>
                                <a:noFill/>
                              </a:ln>
                              <a:solidFill>
                                <a:prstClr val="black"/>
                              </a:solidFill>
                              <a:effectLst/>
                              <a:uLnTx/>
                              <a:uFillTx/>
                              <a:latin typeface="Cambria Math" panose="02040503050406030204" pitchFamily="18" charset="0"/>
                              <a:cs typeface="+mn-cs"/>
                            </a:rPr>
                            <m:t>𝑢</m:t>
                          </m:r>
                        </m:e>
                        <m:sub>
                          <m:r>
                            <a:rPr kumimoji="0" lang="en-US" altLang="zh-CN" sz="2000" b="0" i="1" u="none" strike="noStrike" kern="1200" cap="none" spc="0" normalizeH="0" baseline="0" noProof="0">
                              <a:ln>
                                <a:noFill/>
                              </a:ln>
                              <a:solidFill>
                                <a:prstClr val="black"/>
                              </a:solidFill>
                              <a:effectLst/>
                              <a:uLnTx/>
                              <a:uFillTx/>
                              <a:latin typeface="Cambria Math" panose="02040503050406030204" pitchFamily="18" charset="0"/>
                              <a:cs typeface="+mn-cs"/>
                            </a:rPr>
                            <m:t>𝑖</m:t>
                          </m:r>
                        </m:sub>
                      </m:sSub>
                      <m:d>
                        <m:dPr>
                          <m:ctrlPr>
                            <a:rPr kumimoji="0" lang="zh-CN" altLang="zh-CN" sz="2000" b="0" i="1" u="none" strike="noStrike" kern="1200" cap="none" spc="0" normalizeH="0" baseline="0" noProof="0">
                              <a:ln>
                                <a:noFill/>
                              </a:ln>
                              <a:solidFill>
                                <a:prstClr val="black"/>
                              </a:solidFill>
                              <a:effectLst/>
                              <a:uLnTx/>
                              <a:uFillTx/>
                              <a:latin typeface="Cambria Math" panose="02040503050406030204" pitchFamily="18" charset="0"/>
                              <a:cs typeface="+mn-cs"/>
                            </a:rPr>
                          </m:ctrlPr>
                        </m:dPr>
                        <m:e>
                          <m:sSup>
                            <m:sSupPr>
                              <m:ctrlPr>
                                <a:rPr kumimoji="0" lang="zh-CN" altLang="zh-CN" sz="2000" b="0" i="1" u="none" strike="noStrike" kern="1200" cap="none" spc="0" normalizeH="0" baseline="0" noProof="0">
                                  <a:ln>
                                    <a:noFill/>
                                  </a:ln>
                                  <a:solidFill>
                                    <a:prstClr val="black"/>
                                  </a:solidFill>
                                  <a:effectLst/>
                                  <a:uLnTx/>
                                  <a:uFillTx/>
                                  <a:latin typeface="Cambria Math" panose="02040503050406030204" pitchFamily="18" charset="0"/>
                                  <a:cs typeface="+mn-cs"/>
                                </a:rPr>
                              </m:ctrlPr>
                            </m:sSupPr>
                            <m:e>
                              <m:r>
                                <a:rPr kumimoji="0" lang="en-US" altLang="zh-CN" sz="2000" b="0" i="1" u="none" strike="noStrike" kern="1200" cap="none" spc="0" normalizeH="0" baseline="0" noProof="0">
                                  <a:ln>
                                    <a:noFill/>
                                  </a:ln>
                                  <a:solidFill>
                                    <a:prstClr val="black"/>
                                  </a:solidFill>
                                  <a:effectLst/>
                                  <a:uLnTx/>
                                  <a:uFillTx/>
                                  <a:latin typeface="Cambria Math" panose="02040503050406030204" pitchFamily="18" charset="0"/>
                                  <a:cs typeface="+mn-cs"/>
                                </a:rPr>
                                <m:t>𝜎</m:t>
                              </m:r>
                            </m:e>
                            <m:sup>
                              <m:r>
                                <a:rPr kumimoji="0" lang="en-US" altLang="zh-CN" sz="2000" b="0" i="1" u="none" strike="noStrike" kern="1200" cap="none" spc="0" normalizeH="0" baseline="0" noProof="0">
                                  <a:ln>
                                    <a:noFill/>
                                  </a:ln>
                                  <a:solidFill>
                                    <a:prstClr val="black"/>
                                  </a:solidFill>
                                  <a:effectLst/>
                                  <a:uLnTx/>
                                  <a:uFillTx/>
                                  <a:latin typeface="Cambria Math" panose="02040503050406030204" pitchFamily="18" charset="0"/>
                                  <a:cs typeface="+mn-cs"/>
                                </a:rPr>
                                <m:t>∗</m:t>
                              </m:r>
                            </m:sup>
                          </m:sSup>
                        </m:e>
                      </m:d>
                      <m:r>
                        <a:rPr kumimoji="0" lang="en-US" altLang="zh-CN" sz="2000" b="0" i="1" u="none" strike="noStrike" kern="1200" cap="none" spc="0" normalizeH="0" baseline="0" noProof="0">
                          <a:ln>
                            <a:noFill/>
                          </a:ln>
                          <a:solidFill>
                            <a:prstClr val="black"/>
                          </a:solidFill>
                          <a:effectLst/>
                          <a:uLnTx/>
                          <a:uFillTx/>
                          <a:latin typeface="Cambria Math" panose="02040503050406030204" pitchFamily="18" charset="0"/>
                          <a:cs typeface="+mn-cs"/>
                        </a:rPr>
                        <m:t>≥</m:t>
                      </m:r>
                      <m:func>
                        <m:funcPr>
                          <m:ctrlPr>
                            <a:rPr kumimoji="0" lang="zh-CN" altLang="zh-CN" sz="2000" b="0" i="1" u="none" strike="noStrike" kern="1200" cap="none" spc="0" normalizeH="0" baseline="0" noProof="0">
                              <a:ln>
                                <a:noFill/>
                              </a:ln>
                              <a:solidFill>
                                <a:prstClr val="black"/>
                              </a:solidFill>
                              <a:effectLst/>
                              <a:uLnTx/>
                              <a:uFillTx/>
                              <a:latin typeface="Cambria Math" panose="02040503050406030204" pitchFamily="18" charset="0"/>
                              <a:cs typeface="+mn-cs"/>
                            </a:rPr>
                          </m:ctrlPr>
                        </m:funcPr>
                        <m:fName>
                          <m:limLow>
                            <m:limLowPr>
                              <m:ctrlPr>
                                <a:rPr kumimoji="0" lang="zh-CN" altLang="zh-CN" sz="2000" b="0" i="1" u="none" strike="noStrike" kern="1200" cap="none" spc="0" normalizeH="0" baseline="0" noProof="0">
                                  <a:ln>
                                    <a:noFill/>
                                  </a:ln>
                                  <a:solidFill>
                                    <a:prstClr val="black"/>
                                  </a:solidFill>
                                  <a:effectLst/>
                                  <a:uLnTx/>
                                  <a:uFillTx/>
                                  <a:latin typeface="Cambria Math" panose="02040503050406030204" pitchFamily="18" charset="0"/>
                                  <a:cs typeface="+mn-cs"/>
                                </a:rPr>
                              </m:ctrlPr>
                            </m:limLowPr>
                            <m:e>
                              <m:r>
                                <m:rPr>
                                  <m:sty m:val="p"/>
                                </m:rPr>
                                <a:rPr kumimoji="0" lang="en-US" altLang="zh-CN" sz="2000" b="0" i="0" u="none" strike="noStrike" kern="1200" cap="none" spc="0" normalizeH="0" baseline="0" noProof="0">
                                  <a:ln>
                                    <a:noFill/>
                                  </a:ln>
                                  <a:solidFill>
                                    <a:prstClr val="black"/>
                                  </a:solidFill>
                                  <a:effectLst/>
                                  <a:uLnTx/>
                                  <a:uFillTx/>
                                  <a:latin typeface="Cambria Math" panose="02040503050406030204" pitchFamily="18" charset="0"/>
                                  <a:cs typeface="+mn-cs"/>
                                </a:rPr>
                                <m:t>max</m:t>
                              </m:r>
                            </m:e>
                            <m:lim>
                              <m:sSubSup>
                                <m:sSubSupPr>
                                  <m:ctrlPr>
                                    <a:rPr kumimoji="0" lang="zh-CN" altLang="zh-CN" sz="2000" b="0" i="1" u="none" strike="noStrike" kern="1200" cap="none" spc="0" normalizeH="0" baseline="0" noProof="0">
                                      <a:ln>
                                        <a:noFill/>
                                      </a:ln>
                                      <a:solidFill>
                                        <a:prstClr val="black"/>
                                      </a:solidFill>
                                      <a:effectLst/>
                                      <a:uLnTx/>
                                      <a:uFillTx/>
                                      <a:latin typeface="Cambria Math" panose="02040503050406030204" pitchFamily="18" charset="0"/>
                                      <a:cs typeface="+mn-cs"/>
                                    </a:rPr>
                                  </m:ctrlPr>
                                </m:sSubSupPr>
                                <m:e>
                                  <m:r>
                                    <a:rPr kumimoji="0" lang="en-US" altLang="zh-CN" sz="2000" b="0" i="1" u="none" strike="noStrike" kern="1200" cap="none" spc="0" normalizeH="0" baseline="0" noProof="0">
                                      <a:ln>
                                        <a:noFill/>
                                      </a:ln>
                                      <a:solidFill>
                                        <a:prstClr val="black"/>
                                      </a:solidFill>
                                      <a:effectLst/>
                                      <a:uLnTx/>
                                      <a:uFillTx/>
                                      <a:latin typeface="Cambria Math" panose="02040503050406030204" pitchFamily="18" charset="0"/>
                                      <a:cs typeface="+mn-cs"/>
                                    </a:rPr>
                                    <m:t>𝜎</m:t>
                                  </m:r>
                                </m:e>
                                <m:sub>
                                  <m:r>
                                    <a:rPr kumimoji="0" lang="en-US" altLang="zh-CN" sz="2000" b="0" i="1" u="none" strike="noStrike" kern="1200" cap="none" spc="0" normalizeH="0" baseline="0" noProof="0">
                                      <a:ln>
                                        <a:noFill/>
                                      </a:ln>
                                      <a:solidFill>
                                        <a:prstClr val="black"/>
                                      </a:solidFill>
                                      <a:effectLst/>
                                      <a:uLnTx/>
                                      <a:uFillTx/>
                                      <a:latin typeface="Cambria Math" panose="02040503050406030204" pitchFamily="18" charset="0"/>
                                      <a:cs typeface="+mn-cs"/>
                                    </a:rPr>
                                    <m:t>𝑖</m:t>
                                  </m:r>
                                </m:sub>
                                <m:sup>
                                  <m:r>
                                    <a:rPr kumimoji="0" lang="en-US" altLang="zh-CN" sz="2000" b="0" i="1" u="none" strike="noStrike" kern="1200" cap="none" spc="0" normalizeH="0" baseline="0" noProof="0">
                                      <a:ln>
                                        <a:noFill/>
                                      </a:ln>
                                      <a:solidFill>
                                        <a:prstClr val="black"/>
                                      </a:solidFill>
                                      <a:effectLst/>
                                      <a:uLnTx/>
                                      <a:uFillTx/>
                                      <a:latin typeface="Cambria Math" panose="02040503050406030204" pitchFamily="18" charset="0"/>
                                      <a:cs typeface="+mn-cs"/>
                                    </a:rPr>
                                    <m:t>′</m:t>
                                  </m:r>
                                </m:sup>
                              </m:sSubSup>
                              <m:r>
                                <a:rPr kumimoji="0" lang="en-US" altLang="zh-CN" sz="2000" b="0" i="1" u="none" strike="noStrike" kern="1200" cap="none" spc="0" normalizeH="0" baseline="0" noProof="0">
                                  <a:ln>
                                    <a:noFill/>
                                  </a:ln>
                                  <a:solidFill>
                                    <a:prstClr val="black"/>
                                  </a:solidFill>
                                  <a:effectLst/>
                                  <a:uLnTx/>
                                  <a:uFillTx/>
                                  <a:latin typeface="Cambria Math" panose="02040503050406030204" pitchFamily="18" charset="0"/>
                                  <a:cs typeface="+mn-cs"/>
                                </a:rPr>
                                <m:t>∈</m:t>
                              </m:r>
                              <m:sSub>
                                <m:sSubPr>
                                  <m:ctrlPr>
                                    <a:rPr kumimoji="0" lang="zh-CN" altLang="zh-CN" sz="20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m:rPr>
                                      <m:sty m:val="p"/>
                                    </m:rPr>
                                    <a:rPr kumimoji="0" lang="en-US" altLang="zh-CN" sz="2000" b="0" i="0" u="none" strike="noStrike" kern="1200" cap="none" spc="0" normalizeH="0" baseline="0" noProof="0">
                                      <a:ln>
                                        <a:noFill/>
                                      </a:ln>
                                      <a:solidFill>
                                        <a:prstClr val="black"/>
                                      </a:solidFill>
                                      <a:effectLst/>
                                      <a:uLnTx/>
                                      <a:uFillTx/>
                                      <a:latin typeface="Cambria Math" panose="02040503050406030204" pitchFamily="18" charset="0"/>
                                      <a:cs typeface="+mn-cs"/>
                                    </a:rPr>
                                    <m:t>Σ</m:t>
                                  </m:r>
                                </m:e>
                                <m:sub>
                                  <m:r>
                                    <a:rPr kumimoji="0" lang="en-US" altLang="zh-CN" sz="2000" b="0" i="1" u="none" strike="noStrike" kern="1200" cap="none" spc="0" normalizeH="0" baseline="0" noProof="0">
                                      <a:ln>
                                        <a:noFill/>
                                      </a:ln>
                                      <a:solidFill>
                                        <a:prstClr val="black"/>
                                      </a:solidFill>
                                      <a:effectLst/>
                                      <a:uLnTx/>
                                      <a:uFillTx/>
                                      <a:latin typeface="Cambria Math" panose="02040503050406030204" pitchFamily="18" charset="0"/>
                                      <a:cs typeface="+mn-cs"/>
                                    </a:rPr>
                                    <m:t>𝑖</m:t>
                                  </m:r>
                                </m:sub>
                              </m:sSub>
                            </m:lim>
                          </m:limLow>
                        </m:fName>
                        <m:e>
                          <m:sSub>
                            <m:sSubPr>
                              <m:ctrlPr>
                                <a:rPr kumimoji="0" lang="zh-CN" altLang="zh-CN" sz="20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CN" sz="2000" b="0" i="1" u="none" strike="noStrike" kern="1200" cap="none" spc="0" normalizeH="0" baseline="0" noProof="0">
                                  <a:ln>
                                    <a:noFill/>
                                  </a:ln>
                                  <a:solidFill>
                                    <a:prstClr val="black"/>
                                  </a:solidFill>
                                  <a:effectLst/>
                                  <a:uLnTx/>
                                  <a:uFillTx/>
                                  <a:latin typeface="Cambria Math" panose="02040503050406030204" pitchFamily="18" charset="0"/>
                                  <a:cs typeface="+mn-cs"/>
                                </a:rPr>
                                <m:t>𝜇</m:t>
                              </m:r>
                            </m:e>
                            <m:sub>
                              <m:r>
                                <a:rPr kumimoji="0" lang="en-US" altLang="zh-CN" sz="2000" b="0" i="1" u="none" strike="noStrike" kern="1200" cap="none" spc="0" normalizeH="0" baseline="0" noProof="0">
                                  <a:ln>
                                    <a:noFill/>
                                  </a:ln>
                                  <a:solidFill>
                                    <a:prstClr val="black"/>
                                  </a:solidFill>
                                  <a:effectLst/>
                                  <a:uLnTx/>
                                  <a:uFillTx/>
                                  <a:latin typeface="Cambria Math" panose="02040503050406030204" pitchFamily="18" charset="0"/>
                                  <a:cs typeface="+mn-cs"/>
                                </a:rPr>
                                <m:t>𝑖</m:t>
                              </m:r>
                            </m:sub>
                          </m:sSub>
                          <m:r>
                            <a:rPr kumimoji="0" lang="en-US" altLang="zh-CN" sz="2000" b="0" i="1" u="none" strike="noStrike" kern="1200" cap="none" spc="0" normalizeH="0" baseline="0" noProof="0">
                              <a:ln>
                                <a:noFill/>
                              </a:ln>
                              <a:solidFill>
                                <a:prstClr val="black"/>
                              </a:solidFill>
                              <a:effectLst/>
                              <a:uLnTx/>
                              <a:uFillTx/>
                              <a:latin typeface="Cambria Math" panose="02040503050406030204" pitchFamily="18" charset="0"/>
                              <a:cs typeface="+mn-cs"/>
                            </a:rPr>
                            <m:t>(</m:t>
                          </m:r>
                          <m:sSubSup>
                            <m:sSubSupPr>
                              <m:ctrlPr>
                                <a:rPr kumimoji="0" lang="zh-CN" altLang="zh-CN" sz="2000" b="0" i="1" u="none" strike="noStrike" kern="1200" cap="none" spc="0" normalizeH="0" baseline="0" noProof="0">
                                  <a:ln>
                                    <a:noFill/>
                                  </a:ln>
                                  <a:solidFill>
                                    <a:prstClr val="black"/>
                                  </a:solidFill>
                                  <a:effectLst/>
                                  <a:uLnTx/>
                                  <a:uFillTx/>
                                  <a:latin typeface="Cambria Math" panose="02040503050406030204" pitchFamily="18" charset="0"/>
                                  <a:cs typeface="+mn-cs"/>
                                </a:rPr>
                              </m:ctrlPr>
                            </m:sSubSupPr>
                            <m:e>
                              <m:r>
                                <a:rPr kumimoji="0" lang="en-US" altLang="zh-CN" sz="2000" b="0" i="1" u="none" strike="noStrike" kern="1200" cap="none" spc="0" normalizeH="0" baseline="0" noProof="0">
                                  <a:ln>
                                    <a:noFill/>
                                  </a:ln>
                                  <a:solidFill>
                                    <a:prstClr val="black"/>
                                  </a:solidFill>
                                  <a:effectLst/>
                                  <a:uLnTx/>
                                  <a:uFillTx/>
                                  <a:latin typeface="Cambria Math" panose="02040503050406030204" pitchFamily="18" charset="0"/>
                                  <a:cs typeface="+mn-cs"/>
                                </a:rPr>
                                <m:t>𝜎</m:t>
                              </m:r>
                            </m:e>
                            <m:sub>
                              <m:r>
                                <a:rPr kumimoji="0" lang="en-US" altLang="zh-CN" sz="2000" b="0" i="1" u="none" strike="noStrike" kern="1200" cap="none" spc="0" normalizeH="0" baseline="0" noProof="0">
                                  <a:ln>
                                    <a:noFill/>
                                  </a:ln>
                                  <a:solidFill>
                                    <a:prstClr val="black"/>
                                  </a:solidFill>
                                  <a:effectLst/>
                                  <a:uLnTx/>
                                  <a:uFillTx/>
                                  <a:latin typeface="Cambria Math" panose="02040503050406030204" pitchFamily="18" charset="0"/>
                                  <a:cs typeface="+mn-cs"/>
                                </a:rPr>
                                <m:t>1</m:t>
                              </m:r>
                            </m:sub>
                            <m:sup>
                              <m:r>
                                <a:rPr kumimoji="0" lang="en-US" altLang="zh-CN" sz="2000" b="0" i="1" u="none" strike="noStrike" kern="1200" cap="none" spc="0" normalizeH="0" baseline="0" noProof="0">
                                  <a:ln>
                                    <a:noFill/>
                                  </a:ln>
                                  <a:solidFill>
                                    <a:prstClr val="black"/>
                                  </a:solidFill>
                                  <a:effectLst/>
                                  <a:uLnTx/>
                                  <a:uFillTx/>
                                  <a:latin typeface="Cambria Math" panose="02040503050406030204" pitchFamily="18" charset="0"/>
                                  <a:cs typeface="+mn-cs"/>
                                </a:rPr>
                                <m:t>∗</m:t>
                              </m:r>
                            </m:sup>
                          </m:sSubSup>
                          <m:r>
                            <a:rPr kumimoji="0" lang="en-US" altLang="zh-CN" sz="2000" b="0" i="1" u="none" strike="noStrike" kern="1200" cap="none" spc="0" normalizeH="0" baseline="0" noProof="0">
                              <a:ln>
                                <a:noFill/>
                              </a:ln>
                              <a:solidFill>
                                <a:prstClr val="black"/>
                              </a:solidFill>
                              <a:effectLst/>
                              <a:uLnTx/>
                              <a:uFillTx/>
                              <a:latin typeface="Cambria Math" panose="02040503050406030204" pitchFamily="18" charset="0"/>
                              <a:cs typeface="+mn-cs"/>
                            </a:rPr>
                            <m:t>,</m:t>
                          </m:r>
                          <m:sSubSup>
                            <m:sSubSupPr>
                              <m:ctrlPr>
                                <a:rPr kumimoji="0" lang="zh-CN" altLang="zh-CN" sz="2000" b="0" i="1" u="none" strike="noStrike" kern="1200" cap="none" spc="0" normalizeH="0" baseline="0" noProof="0">
                                  <a:ln>
                                    <a:noFill/>
                                  </a:ln>
                                  <a:solidFill>
                                    <a:prstClr val="black"/>
                                  </a:solidFill>
                                  <a:effectLst/>
                                  <a:uLnTx/>
                                  <a:uFillTx/>
                                  <a:latin typeface="Cambria Math" panose="02040503050406030204" pitchFamily="18" charset="0"/>
                                  <a:cs typeface="+mn-cs"/>
                                </a:rPr>
                              </m:ctrlPr>
                            </m:sSubSupPr>
                            <m:e>
                              <m:r>
                                <a:rPr kumimoji="0" lang="en-US" altLang="zh-CN" sz="2000" b="0" i="1" u="none" strike="noStrike" kern="1200" cap="none" spc="0" normalizeH="0" baseline="0" noProof="0">
                                  <a:ln>
                                    <a:noFill/>
                                  </a:ln>
                                  <a:solidFill>
                                    <a:prstClr val="black"/>
                                  </a:solidFill>
                                  <a:effectLst/>
                                  <a:uLnTx/>
                                  <a:uFillTx/>
                                  <a:latin typeface="Cambria Math" panose="02040503050406030204" pitchFamily="18" charset="0"/>
                                  <a:cs typeface="+mn-cs"/>
                                </a:rPr>
                                <m:t>𝜎</m:t>
                              </m:r>
                            </m:e>
                            <m:sub>
                              <m:r>
                                <a:rPr kumimoji="0" lang="en-US" altLang="zh-CN" sz="2000" b="0" i="1" u="none" strike="noStrike" kern="1200" cap="none" spc="0" normalizeH="0" baseline="0" noProof="0">
                                  <a:ln>
                                    <a:noFill/>
                                  </a:ln>
                                  <a:solidFill>
                                    <a:prstClr val="black"/>
                                  </a:solidFill>
                                  <a:effectLst/>
                                  <a:uLnTx/>
                                  <a:uFillTx/>
                                  <a:latin typeface="Cambria Math" panose="02040503050406030204" pitchFamily="18" charset="0"/>
                                  <a:cs typeface="+mn-cs"/>
                                </a:rPr>
                                <m:t>2</m:t>
                              </m:r>
                            </m:sub>
                            <m:sup>
                              <m:r>
                                <a:rPr kumimoji="0" lang="en-US" altLang="zh-CN" sz="2000" b="0" i="1" u="none" strike="noStrike" kern="1200" cap="none" spc="0" normalizeH="0" baseline="0" noProof="0">
                                  <a:ln>
                                    <a:noFill/>
                                  </a:ln>
                                  <a:solidFill>
                                    <a:prstClr val="black"/>
                                  </a:solidFill>
                                  <a:effectLst/>
                                  <a:uLnTx/>
                                  <a:uFillTx/>
                                  <a:latin typeface="Cambria Math" panose="02040503050406030204" pitchFamily="18" charset="0"/>
                                  <a:cs typeface="+mn-cs"/>
                                </a:rPr>
                                <m:t>∗</m:t>
                              </m:r>
                            </m:sup>
                          </m:sSubSup>
                          <m:r>
                            <a:rPr kumimoji="0" lang="en-US" altLang="zh-CN" sz="2000" b="0" i="1" u="none" strike="noStrike" kern="1200" cap="none" spc="0" normalizeH="0" baseline="0" noProof="0">
                              <a:ln>
                                <a:noFill/>
                              </a:ln>
                              <a:solidFill>
                                <a:prstClr val="black"/>
                              </a:solidFill>
                              <a:effectLst/>
                              <a:uLnTx/>
                              <a:uFillTx/>
                              <a:latin typeface="Cambria Math" panose="02040503050406030204" pitchFamily="18" charset="0"/>
                              <a:cs typeface="+mn-cs"/>
                            </a:rPr>
                            <m:t>,…,</m:t>
                          </m:r>
                          <m:sSubSup>
                            <m:sSubSupPr>
                              <m:ctrlPr>
                                <a:rPr kumimoji="0" lang="zh-CN" altLang="zh-CN" sz="2000" b="0" i="1" u="none" strike="noStrike" kern="1200" cap="none" spc="0" normalizeH="0" baseline="0" noProof="0">
                                  <a:ln>
                                    <a:noFill/>
                                  </a:ln>
                                  <a:solidFill>
                                    <a:prstClr val="black"/>
                                  </a:solidFill>
                                  <a:effectLst/>
                                  <a:uLnTx/>
                                  <a:uFillTx/>
                                  <a:latin typeface="Cambria Math" panose="02040503050406030204" pitchFamily="18" charset="0"/>
                                  <a:cs typeface="+mn-cs"/>
                                </a:rPr>
                              </m:ctrlPr>
                            </m:sSubSupPr>
                            <m:e>
                              <m:r>
                                <a:rPr kumimoji="0" lang="en-US" altLang="zh-CN" sz="2000" b="0" i="1" u="none" strike="noStrike" kern="1200" cap="none" spc="0" normalizeH="0" baseline="0" noProof="0">
                                  <a:ln>
                                    <a:noFill/>
                                  </a:ln>
                                  <a:solidFill>
                                    <a:prstClr val="black"/>
                                  </a:solidFill>
                                  <a:effectLst/>
                                  <a:uLnTx/>
                                  <a:uFillTx/>
                                  <a:latin typeface="Cambria Math" panose="02040503050406030204" pitchFamily="18" charset="0"/>
                                  <a:cs typeface="+mn-cs"/>
                                </a:rPr>
                                <m:t>𝜎</m:t>
                              </m:r>
                            </m:e>
                            <m:sub>
                              <m:r>
                                <a:rPr kumimoji="0" lang="en-US" altLang="zh-CN" sz="2000" b="0" i="1" u="none" strike="noStrike" kern="1200" cap="none" spc="0" normalizeH="0" baseline="0" noProof="0">
                                  <a:ln>
                                    <a:noFill/>
                                  </a:ln>
                                  <a:solidFill>
                                    <a:prstClr val="black"/>
                                  </a:solidFill>
                                  <a:effectLst/>
                                  <a:uLnTx/>
                                  <a:uFillTx/>
                                  <a:latin typeface="Cambria Math" panose="02040503050406030204" pitchFamily="18" charset="0"/>
                                  <a:cs typeface="+mn-cs"/>
                                </a:rPr>
                                <m:t>𝑖</m:t>
                              </m:r>
                            </m:sub>
                            <m:sup>
                              <m:r>
                                <a:rPr kumimoji="0" lang="en-US" altLang="zh-CN" sz="2000" b="0" i="1" u="none" strike="noStrike" kern="1200" cap="none" spc="0" normalizeH="0" baseline="0" noProof="0">
                                  <a:ln>
                                    <a:noFill/>
                                  </a:ln>
                                  <a:solidFill>
                                    <a:prstClr val="black"/>
                                  </a:solidFill>
                                  <a:effectLst/>
                                  <a:uLnTx/>
                                  <a:uFillTx/>
                                  <a:latin typeface="Cambria Math" panose="02040503050406030204" pitchFamily="18" charset="0"/>
                                  <a:cs typeface="+mn-cs"/>
                                </a:rPr>
                                <m:t>′</m:t>
                              </m:r>
                            </m:sup>
                          </m:sSubSup>
                          <m:r>
                            <a:rPr kumimoji="0" lang="en-US" altLang="zh-CN" sz="2000" b="0" i="1" u="none" strike="noStrike" kern="1200" cap="none" spc="0" normalizeH="0" baseline="0" noProof="0">
                              <a:ln>
                                <a:noFill/>
                              </a:ln>
                              <a:solidFill>
                                <a:prstClr val="black"/>
                              </a:solidFill>
                              <a:effectLst/>
                              <a:uLnTx/>
                              <a:uFillTx/>
                              <a:latin typeface="Cambria Math" panose="02040503050406030204" pitchFamily="18" charset="0"/>
                              <a:cs typeface="+mn-cs"/>
                            </a:rPr>
                            <m:t>,…,</m:t>
                          </m:r>
                          <m:sSubSup>
                            <m:sSubSupPr>
                              <m:ctrlPr>
                                <a:rPr kumimoji="0" lang="zh-CN" altLang="zh-CN" sz="2000" b="0" i="1" u="none" strike="noStrike" kern="1200" cap="none" spc="0" normalizeH="0" baseline="0" noProof="0">
                                  <a:ln>
                                    <a:noFill/>
                                  </a:ln>
                                  <a:solidFill>
                                    <a:prstClr val="black"/>
                                  </a:solidFill>
                                  <a:effectLst/>
                                  <a:uLnTx/>
                                  <a:uFillTx/>
                                  <a:latin typeface="Cambria Math" panose="02040503050406030204" pitchFamily="18" charset="0"/>
                                  <a:cs typeface="+mn-cs"/>
                                </a:rPr>
                              </m:ctrlPr>
                            </m:sSubSupPr>
                            <m:e>
                              <m:r>
                                <a:rPr kumimoji="0" lang="en-US" altLang="zh-CN" sz="2000" b="0" i="1" u="none" strike="noStrike" kern="1200" cap="none" spc="0" normalizeH="0" baseline="0" noProof="0">
                                  <a:ln>
                                    <a:noFill/>
                                  </a:ln>
                                  <a:solidFill>
                                    <a:prstClr val="black"/>
                                  </a:solidFill>
                                  <a:effectLst/>
                                  <a:uLnTx/>
                                  <a:uFillTx/>
                                  <a:latin typeface="Cambria Math" panose="02040503050406030204" pitchFamily="18" charset="0"/>
                                  <a:cs typeface="+mn-cs"/>
                                </a:rPr>
                                <m:t>𝜎</m:t>
                              </m:r>
                            </m:e>
                            <m:sub>
                              <m:r>
                                <a:rPr kumimoji="0" lang="en-US" altLang="zh-CN" sz="2000" b="0" i="1" u="none" strike="noStrike" kern="1200" cap="none" spc="0" normalizeH="0" baseline="0" noProof="0">
                                  <a:ln>
                                    <a:noFill/>
                                  </a:ln>
                                  <a:solidFill>
                                    <a:prstClr val="black"/>
                                  </a:solidFill>
                                  <a:effectLst/>
                                  <a:uLnTx/>
                                  <a:uFillTx/>
                                  <a:latin typeface="Cambria Math" panose="02040503050406030204" pitchFamily="18" charset="0"/>
                                  <a:cs typeface="+mn-cs"/>
                                </a:rPr>
                                <m:t>𝑁</m:t>
                              </m:r>
                            </m:sub>
                            <m:sup>
                              <m:r>
                                <a:rPr kumimoji="0" lang="en-US" altLang="zh-CN" sz="2000" b="0" i="1" u="none" strike="noStrike" kern="1200" cap="none" spc="0" normalizeH="0" baseline="0" noProof="0">
                                  <a:ln>
                                    <a:noFill/>
                                  </a:ln>
                                  <a:solidFill>
                                    <a:prstClr val="black"/>
                                  </a:solidFill>
                                  <a:effectLst/>
                                  <a:uLnTx/>
                                  <a:uFillTx/>
                                  <a:latin typeface="Cambria Math" panose="02040503050406030204" pitchFamily="18" charset="0"/>
                                  <a:cs typeface="+mn-cs"/>
                                </a:rPr>
                                <m:t>∗</m:t>
                              </m:r>
                            </m:sup>
                          </m:sSubSup>
                          <m:r>
                            <a:rPr kumimoji="0" lang="en-US" altLang="zh-CN" sz="2000" b="0" i="1" u="none" strike="noStrike" kern="1200" cap="none" spc="0" normalizeH="0" baseline="0" noProof="0">
                              <a:ln>
                                <a:noFill/>
                              </a:ln>
                              <a:solidFill>
                                <a:prstClr val="black"/>
                              </a:solidFill>
                              <a:effectLst/>
                              <a:uLnTx/>
                              <a:uFillTx/>
                              <a:latin typeface="Cambria Math" panose="02040503050406030204" pitchFamily="18" charset="0"/>
                              <a:cs typeface="+mn-cs"/>
                            </a:rPr>
                            <m:t>)</m:t>
                          </m:r>
                        </m:e>
                      </m:func>
                    </m:oMath>
                  </m:oMathPara>
                </a14:m>
                <a:endParaRPr kumimoji="0" lang="zh-CN" altLang="zh-CN" sz="20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171450" marR="0" lvl="0" indent="-171450" algn="l" defTabSz="685800" rtl="0" eaLnBrk="1" fontAlgn="auto" latinLnBrk="0" hangingPunct="1">
                  <a:lnSpc>
                    <a:spcPct val="150000"/>
                  </a:lnSpc>
                  <a:spcBef>
                    <a:spcPts val="750"/>
                  </a:spcBef>
                  <a:spcAft>
                    <a:spcPts val="0"/>
                  </a:spcAft>
                  <a:buClrTx/>
                  <a:buSzTx/>
                  <a:buFont typeface="Arial" panose="020B0604020202020204" pitchFamily="34" charset="0"/>
                  <a:buChar char="•"/>
                  <a:tabLst/>
                  <a:defRPr/>
                </a:pPr>
                <a:r>
                  <a:rPr kumimoji="0" lang="zh-CN" altLang="zh-CN" sz="20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在博弈策略求解的过程中，希望求解得到每个玩家最优反应策略，若所有玩家都是理性的，则算法求解最优反应策略就是一个纳什均衡。考虑到计算资源有限这一前提，难以通过遍历博弈中所有策略组合来找到一个最优反应策略，因此需要找到一种能快速发现近似纳什均衡的方法。</a:t>
                </a:r>
              </a:p>
              <a:p>
                <a:pPr marL="171450" marR="0" lvl="0" indent="-171450" algn="l" defTabSz="685800" rtl="0" eaLnBrk="1" fontAlgn="auto" latinLnBrk="0" hangingPunct="1">
                  <a:lnSpc>
                    <a:spcPct val="100000"/>
                  </a:lnSpc>
                  <a:spcBef>
                    <a:spcPts val="750"/>
                  </a:spcBef>
                  <a:spcAft>
                    <a:spcPts val="0"/>
                  </a:spcAft>
                  <a:buClrTx/>
                  <a:buSzTx/>
                  <a:buFont typeface="Arial" panose="020B0604020202020204" pitchFamily="34" charset="0"/>
                  <a:buChar char="•"/>
                  <a:tabLst/>
                  <a:defRPr/>
                </a:pPr>
                <a:endParaRPr kumimoji="0" lang="en-US" altLang="zh-CN" sz="1800" b="1"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0" marR="0" lvl="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a:pPr>
                <a:endParaRPr kumimoji="0" lang="en-US" altLang="zh-CN" sz="1600" b="1"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mc:Choice>
        <mc:Fallback xmlns="">
          <p:sp>
            <p:nvSpPr>
              <p:cNvPr id="8" name="内容占位符 4">
                <a:extLst>
                  <a:ext uri="{FF2B5EF4-FFF2-40B4-BE49-F238E27FC236}">
                    <a16:creationId xmlns:a16="http://schemas.microsoft.com/office/drawing/2014/main" id="{F59FFA24-62EA-4A88-BF88-CD2A9DAD2693}"/>
                  </a:ext>
                </a:extLst>
              </p:cNvPr>
              <p:cNvSpPr txBox="1">
                <a:spLocks noRot="1" noChangeAspect="1" noMove="1" noResize="1" noEditPoints="1" noAdjustHandles="1" noChangeArrowheads="1" noChangeShapeType="1" noTextEdit="1"/>
              </p:cNvSpPr>
              <p:nvPr/>
            </p:nvSpPr>
            <p:spPr>
              <a:xfrm>
                <a:off x="909711" y="1372834"/>
                <a:ext cx="10700824" cy="4351339"/>
              </a:xfrm>
              <a:prstGeom prst="rect">
                <a:avLst/>
              </a:prstGeom>
              <a:blipFill>
                <a:blip r:embed="rId3"/>
                <a:stretch>
                  <a:fillRect l="-513" r="-513" b="-21429"/>
                </a:stretch>
              </a:blipFill>
            </p:spPr>
            <p:txBody>
              <a:bodyPr/>
              <a:lstStyle/>
              <a:p>
                <a:r>
                  <a:rPr lang="zh-CN" altLang="en-US">
                    <a:noFill/>
                  </a:rPr>
                  <a:t> </a:t>
                </a:r>
              </a:p>
            </p:txBody>
          </p:sp>
        </mc:Fallback>
      </mc:AlternateContent>
      <p:sp>
        <p:nvSpPr>
          <p:cNvPr id="9" name="矩形: 圆角 8">
            <a:extLst>
              <a:ext uri="{FF2B5EF4-FFF2-40B4-BE49-F238E27FC236}">
                <a16:creationId xmlns:a16="http://schemas.microsoft.com/office/drawing/2014/main" id="{973B9593-7D86-4BDA-8416-77FE26E63B1A}"/>
              </a:ext>
            </a:extLst>
          </p:cNvPr>
          <p:cNvSpPr/>
          <p:nvPr/>
        </p:nvSpPr>
        <p:spPr>
          <a:xfrm>
            <a:off x="2005174" y="3152117"/>
            <a:ext cx="8322327" cy="1481621"/>
          </a:xfrm>
          <a:prstGeom prst="roundRect">
            <a:avLst/>
          </a:prstGeom>
          <a:solidFill>
            <a:schemeClr val="accent6">
              <a:lumMod val="60000"/>
              <a:lumOff val="40000"/>
              <a:alpha val="4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黑体" panose="02010609060101010101" pitchFamily="49" charset="-122"/>
              <a:ea typeface="黑体" panose="02010609060101010101" pitchFamily="49" charset="-122"/>
              <a:cs typeface="+mn-cs"/>
            </a:endParaRPr>
          </a:p>
        </p:txBody>
      </p:sp>
    </p:spTree>
    <p:extLst>
      <p:ext uri="{BB962C8B-B14F-4D97-AF65-F5344CB8AC3E}">
        <p14:creationId xmlns:p14="http://schemas.microsoft.com/office/powerpoint/2010/main" val="387327606"/>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583380" y="726948"/>
            <a:ext cx="7464387" cy="497934"/>
            <a:chOff x="4099943" y="2819853"/>
            <a:chExt cx="2570275" cy="497934"/>
          </a:xfrm>
        </p:grpSpPr>
        <p:sp>
          <p:nvSpPr>
            <p:cNvPr id="4" name="平行四边形 3"/>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5" name="平行四边形 4"/>
            <p:cNvSpPr/>
            <p:nvPr/>
          </p:nvSpPr>
          <p:spPr bwMode="auto">
            <a:xfrm>
              <a:off x="4122533" y="2819853"/>
              <a:ext cx="2547685"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6" name="矩形 5"/>
            <p:cNvSpPr/>
            <p:nvPr/>
          </p:nvSpPr>
          <p:spPr>
            <a:xfrm>
              <a:off x="4216534" y="2853798"/>
              <a:ext cx="2359684" cy="400110"/>
            </a:xfrm>
            <a:prstGeom prst="rect">
              <a:avLst/>
            </a:prstGeom>
          </p:spPr>
          <p:txBody>
            <a:bodyPr wrap="square">
              <a:spAutoFit/>
            </a:bodyPr>
            <a:lstStyle/>
            <a:p>
              <a:pPr marL="0" marR="0" lvl="0" indent="0" algn="ctr" defTabSz="914400" rtl="0" eaLnBrk="1" fontAlgn="auto" latinLnBrk="0" hangingPunct="1">
                <a:lnSpc>
                  <a:spcPct val="100000"/>
                </a:lnSpc>
                <a:spcBef>
                  <a:spcPct val="50000"/>
                </a:spcBef>
                <a:spcAft>
                  <a:spcPts val="0"/>
                </a:spcAft>
                <a:buClrTx/>
                <a:buSzTx/>
                <a:buFontTx/>
                <a:buNone/>
                <a:tabLst/>
                <a:defRPr/>
              </a:pPr>
              <a:r>
                <a:rPr kumimoji="0" lang="zh-CN" altLang="en-US" sz="2000" b="1"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虚拟遗憾最小化算法</a:t>
              </a:r>
              <a:endParaRPr kumimoji="0" lang="zh-CN" altLang="en-US" sz="2000" b="1" i="0" u="none" strike="noStrike" kern="120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endParaRPr>
            </a:p>
          </p:txBody>
        </p:sp>
      </p:grpSp>
      <p:sp>
        <p:nvSpPr>
          <p:cNvPr id="23" name="矩形 22">
            <a:extLst>
              <a:ext uri="{FF2B5EF4-FFF2-40B4-BE49-F238E27FC236}">
                <a16:creationId xmlns:a16="http://schemas.microsoft.com/office/drawing/2014/main" id="{6F77A2E9-3941-4386-A0DF-CDEBD25143F3}"/>
              </a:ext>
            </a:extLst>
          </p:cNvPr>
          <p:cNvSpPr/>
          <p:nvPr/>
        </p:nvSpPr>
        <p:spPr>
          <a:xfrm>
            <a:off x="852473" y="129010"/>
            <a:ext cx="1826141"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mn-cs"/>
              </a:rPr>
              <a:t>二、博弈策略求解</a:t>
            </a:r>
            <a:endPar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10" name="矩形 9">
            <a:extLst>
              <a:ext uri="{FF2B5EF4-FFF2-40B4-BE49-F238E27FC236}">
                <a16:creationId xmlns:a16="http://schemas.microsoft.com/office/drawing/2014/main" id="{C0525534-B8C3-498D-8996-62F7AADCD6D9}"/>
              </a:ext>
            </a:extLst>
          </p:cNvPr>
          <p:cNvSpPr/>
          <p:nvPr/>
        </p:nvSpPr>
        <p:spPr>
          <a:xfrm>
            <a:off x="1712466" y="1706305"/>
            <a:ext cx="8623025" cy="465961"/>
          </a:xfrm>
          <a:prstGeom prst="rect">
            <a:avLst/>
          </a:prstGeom>
        </p:spPr>
        <p:txBody>
          <a:bodyPr wrap="square">
            <a:spAutoFit/>
          </a:bodyPr>
          <a:lstStyle/>
          <a:p>
            <a:pPr marL="0" marR="0" lvl="0" indent="266700" algn="just" defTabSz="914400" rtl="0" eaLnBrk="1" fontAlgn="auto" latinLnBrk="0" hangingPunct="1">
              <a:lnSpc>
                <a:spcPct val="150000"/>
              </a:lnSpc>
              <a:spcBef>
                <a:spcPts val="0"/>
              </a:spcBef>
              <a:spcAft>
                <a:spcPts val="0"/>
              </a:spcAft>
              <a:buClrTx/>
              <a:buSzTx/>
              <a:buFontTx/>
              <a:buNone/>
              <a:tabLst/>
              <a:defRPr/>
            </a:pPr>
            <a:r>
              <a:rPr kumimoji="0" lang="zh-CN" altLang="zh-CN" sz="1800" b="0" i="0" u="none" strike="noStrike" kern="1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遗憾最小化算法是一种根据以往博弈过程中所得遗憾程度来选择未来行为的方法。</a:t>
            </a:r>
            <a:endParaRPr kumimoji="0" lang="zh-CN" altLang="zh-CN" sz="1400" b="0" i="0" u="none" strike="noStrike" kern="1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id="{30CEF8F0-7E4A-460C-A5D2-43C02B029E1B}"/>
                  </a:ext>
                </a:extLst>
              </p:cNvPr>
              <p:cNvSpPr/>
              <p:nvPr/>
            </p:nvSpPr>
            <p:spPr>
              <a:xfrm>
                <a:off x="1885848" y="2430294"/>
                <a:ext cx="8420304" cy="3315908"/>
              </a:xfrm>
              <a:prstGeom prst="rect">
                <a:avLst/>
              </a:prstGeom>
            </p:spPr>
            <p:txBody>
              <a:bodyPr wrap="square">
                <a:spAutoFit/>
              </a:bodyPr>
              <a:lstStyle/>
              <a:p>
                <a:pPr marL="0" marR="0" lvl="0" indent="266700" algn="just" defTabSz="914400" rtl="0" eaLnBrk="1" fontAlgn="auto" latinLnBrk="0" hangingPunct="1">
                  <a:lnSpc>
                    <a:spcPct val="150000"/>
                  </a:lnSpc>
                  <a:spcBef>
                    <a:spcPts val="0"/>
                  </a:spcBef>
                  <a:spcAft>
                    <a:spcPts val="0"/>
                  </a:spcAft>
                  <a:buClrTx/>
                  <a:buSzTx/>
                  <a:buFontTx/>
                  <a:buNone/>
                  <a:tabLst/>
                  <a:defRPr/>
                </a:pPr>
                <a:r>
                  <a:rPr kumimoji="0" lang="zh-CN" altLang="zh-CN" sz="1800" b="0" i="0" u="none" strike="noStrike" kern="1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玩家</a:t>
                </a:r>
                <a14:m>
                  <m:oMath xmlns:m="http://schemas.openxmlformats.org/officeDocument/2006/math">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𝑖</m:t>
                    </m:r>
                  </m:oMath>
                </a14:m>
                <a:r>
                  <a:rPr kumimoji="0" lang="zh-CN" altLang="zh-CN" sz="1800" b="0" i="0" u="none" strike="noStrike" kern="1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在过去</a:t>
                </a:r>
                <a14:m>
                  <m:oMath xmlns:m="http://schemas.openxmlformats.org/officeDocument/2006/math">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𝑇</m:t>
                    </m:r>
                  </m:oMath>
                </a14:m>
                <a:r>
                  <a:rPr kumimoji="0" lang="zh-CN" altLang="zh-CN" sz="1800" b="0" i="0" u="none" strike="noStrike" kern="1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轮中采取策略</a:t>
                </a:r>
                <a14:m>
                  <m:oMath xmlns:m="http://schemas.openxmlformats.org/officeDocument/2006/math">
                    <m:sSub>
                      <m:sSubPr>
                        <m:ctrlPr>
                          <a:rPr kumimoji="0" lang="zh-CN" altLang="zh-CN" sz="18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𝜎</m:t>
                        </m:r>
                      </m:e>
                      <m:sub>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𝑖</m:t>
                        </m:r>
                      </m:sub>
                    </m:sSub>
                  </m:oMath>
                </a14:m>
                <a:r>
                  <a:rPr kumimoji="0" lang="zh-CN" altLang="zh-CN" sz="1800" b="0" i="0" u="none" strike="noStrike" kern="1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的累加遗憾值定义如下：</a:t>
                </a:r>
                <a:endParaRPr kumimoji="0" lang="zh-CN" altLang="zh-CN" sz="1400" b="0" i="0" u="none" strike="noStrike" kern="1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endParaRPr>
              </a:p>
              <a:p>
                <a:pPr marL="0" marR="0" lvl="0" indent="266700" algn="ctr"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zh-CN" altLang="zh-CN" sz="18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SupPr>
                        <m:e>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𝑅𝑒𝑔𝑟𝑒𝑡</m:t>
                          </m:r>
                        </m:e>
                        <m:sub>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𝑖</m:t>
                          </m:r>
                        </m:sub>
                        <m:sup>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𝑇</m:t>
                          </m:r>
                        </m:sup>
                      </m:sSubSup>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sSub>
                        <m:sSubPr>
                          <m:ctrlPr>
                            <a:rPr kumimoji="0" lang="zh-CN" altLang="zh-CN" sz="18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𝜎</m:t>
                          </m:r>
                        </m:e>
                        <m:sub>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𝑖</m:t>
                          </m:r>
                        </m:sub>
                      </m:sSub>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nary>
                        <m:naryPr>
                          <m:chr m:val="∑"/>
                          <m:ctrlPr>
                            <a:rPr kumimoji="0" lang="zh-CN" altLang="zh-CN" sz="18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naryPr>
                        <m:sub>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𝑡</m:t>
                          </m:r>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=1</m:t>
                          </m:r>
                        </m:sub>
                        <m:sup>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𝑇</m:t>
                          </m:r>
                        </m:sup>
                        <m:e>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sSub>
                            <m:sSubPr>
                              <m:ctrlPr>
                                <a:rPr kumimoji="0" lang="zh-CN" altLang="zh-CN" sz="18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𝑢</m:t>
                              </m:r>
                            </m:e>
                            <m:sub>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𝑖</m:t>
                              </m:r>
                            </m:sub>
                          </m:sSub>
                          <m:d>
                            <m:dPr>
                              <m:ctrlPr>
                                <a:rPr kumimoji="0" lang="zh-CN" altLang="zh-CN" sz="18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kumimoji="0" lang="zh-CN" altLang="zh-CN" sz="18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𝜎</m:t>
                                  </m:r>
                                </m:e>
                                <m:sub>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𝑖</m:t>
                                  </m:r>
                                </m:sub>
                              </m:sSub>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sSubSup>
                                <m:sSubSupPr>
                                  <m:ctrlPr>
                                    <a:rPr kumimoji="0" lang="zh-CN" altLang="zh-CN" sz="18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SupPr>
                                <m:e>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𝜎</m:t>
                                  </m:r>
                                </m:e>
                                <m:sub>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𝑖</m:t>
                                  </m:r>
                                </m:sub>
                                <m:sup>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𝑡</m:t>
                                  </m:r>
                                </m:sup>
                              </m:sSubSup>
                            </m:e>
                          </m:d>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sSub>
                            <m:sSubPr>
                              <m:ctrlPr>
                                <a:rPr kumimoji="0" lang="zh-CN" altLang="zh-CN" sz="18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𝑢</m:t>
                              </m:r>
                            </m:e>
                            <m:sub>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𝑖</m:t>
                              </m:r>
                            </m:sub>
                          </m:sSub>
                          <m:d>
                            <m:dPr>
                              <m:ctrlPr>
                                <a:rPr kumimoji="0" lang="zh-CN" altLang="zh-CN" sz="18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sSup>
                                <m:sSupPr>
                                  <m:ctrlPr>
                                    <a:rPr kumimoji="0" lang="zh-CN" altLang="zh-CN" sz="18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pPr>
                                <m:e>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𝜎</m:t>
                                  </m:r>
                                </m:e>
                                <m:sup>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𝑡</m:t>
                                  </m:r>
                                </m:sup>
                              </m:sSup>
                            </m:e>
                          </m:d>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e>
                      </m:nary>
                    </m:oMath>
                  </m:oMathPara>
                </a14:m>
                <a:endParaRPr kumimoji="0" lang="zh-CN" altLang="zh-CN" sz="1400" b="0" i="0" u="none" strike="noStrike" kern="1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endParaRPr>
              </a:p>
              <a:p>
                <a:pPr marL="0" marR="0" lvl="0" indent="266700" algn="r" defTabSz="914400" rtl="0" eaLnBrk="1" fontAlgn="auto" latinLnBrk="0" hangingPunct="1">
                  <a:lnSpc>
                    <a:spcPct val="150000"/>
                  </a:lnSpc>
                  <a:spcBef>
                    <a:spcPts val="0"/>
                  </a:spcBef>
                  <a:spcAft>
                    <a:spcPts val="0"/>
                  </a:spcAft>
                  <a:buClrTx/>
                  <a:buSzTx/>
                  <a:buFontTx/>
                  <a:buNone/>
                  <a:tabLst/>
                  <a:defRPr/>
                </a:pPr>
                <a:r>
                  <a:rPr kumimoji="0" lang="en-US" altLang="zh-CN" sz="1800" b="0" i="0" u="none" strike="noStrike" kern="1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 </a:t>
                </a:r>
                <a:endParaRPr kumimoji="0" lang="zh-CN" altLang="zh-CN" sz="1400" b="0" i="0" u="none" strike="noStrike" kern="1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endParaRPr>
              </a:p>
              <a:p>
                <a:pPr marL="0" marR="0" lvl="0" indent="266700" algn="just" defTabSz="914400" rtl="0" eaLnBrk="1" fontAlgn="auto" latinLnBrk="0" hangingPunct="1">
                  <a:lnSpc>
                    <a:spcPct val="150000"/>
                  </a:lnSpc>
                  <a:spcBef>
                    <a:spcPts val="0"/>
                  </a:spcBef>
                  <a:spcAft>
                    <a:spcPts val="0"/>
                  </a:spcAft>
                  <a:buClrTx/>
                  <a:buSzTx/>
                  <a:buFontTx/>
                  <a:buNone/>
                  <a:tabLst/>
                  <a:defRPr/>
                </a:pPr>
                <a:r>
                  <a:rPr kumimoji="0" lang="zh-CN" altLang="zh-CN" sz="1800" b="0" i="0" u="none" strike="noStrike" kern="1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其中</a:t>
                </a:r>
                <a14:m>
                  <m:oMath xmlns:m="http://schemas.openxmlformats.org/officeDocument/2006/math">
                    <m:sSup>
                      <m:sSupPr>
                        <m:ctrlPr>
                          <a:rPr kumimoji="0" lang="zh-CN" altLang="zh-CN" sz="18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pPr>
                      <m:e>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𝜎</m:t>
                        </m:r>
                      </m:e>
                      <m:sup>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𝑡</m:t>
                        </m:r>
                      </m:sup>
                    </m:sSup>
                  </m:oMath>
                </a14:m>
                <a:r>
                  <a:rPr kumimoji="0" lang="zh-CN" altLang="zh-CN" sz="1800" b="0" i="0" u="none" strike="noStrike" kern="1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和</a:t>
                </a:r>
                <a14:m>
                  <m:oMath xmlns:m="http://schemas.openxmlformats.org/officeDocument/2006/math">
                    <m:sSubSup>
                      <m:sSubSupPr>
                        <m:ctrlPr>
                          <a:rPr kumimoji="0" lang="zh-CN" altLang="zh-CN" sz="18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SupPr>
                      <m:e>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𝜎</m:t>
                        </m:r>
                      </m:e>
                      <m:sub>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𝑖</m:t>
                        </m:r>
                      </m:sub>
                      <m:sup>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𝑡</m:t>
                        </m:r>
                      </m:sup>
                    </m:sSubSup>
                  </m:oMath>
                </a14:m>
                <a:r>
                  <a:rPr kumimoji="0" lang="zh-CN" altLang="zh-CN" sz="1800" b="0" i="0" u="none" strike="noStrike" kern="1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分别表示第</a:t>
                </a:r>
                <a14:m>
                  <m:oMath xmlns:m="http://schemas.openxmlformats.org/officeDocument/2006/math">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𝑡</m:t>
                    </m:r>
                  </m:oMath>
                </a14:m>
                <a:r>
                  <a:rPr kumimoji="0" lang="zh-CN" altLang="zh-CN" sz="1800" b="0" i="0" u="none" strike="noStrike" kern="1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轮中所有玩家的策略组合和除了玩家</a:t>
                </a:r>
                <a14:m>
                  <m:oMath xmlns:m="http://schemas.openxmlformats.org/officeDocument/2006/math">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𝑖</m:t>
                    </m:r>
                  </m:oMath>
                </a14:m>
                <a:r>
                  <a:rPr kumimoji="0" lang="zh-CN" altLang="zh-CN" sz="1800" b="0" i="0" u="none" strike="noStrike" kern="1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以外的策略组合。简单地说，累加遗憾值代表着在过去</a:t>
                </a:r>
                <a14:m>
                  <m:oMath xmlns:m="http://schemas.openxmlformats.org/officeDocument/2006/math">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𝑇</m:t>
                    </m:r>
                  </m:oMath>
                </a14:m>
                <a:r>
                  <a:rPr kumimoji="0" lang="zh-CN" altLang="zh-CN" sz="1800" b="0" i="0" u="none" strike="noStrike" kern="1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轮中，玩家</a:t>
                </a:r>
                <a14:m>
                  <m:oMath xmlns:m="http://schemas.openxmlformats.org/officeDocument/2006/math">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𝑖</m:t>
                    </m:r>
                  </m:oMath>
                </a14:m>
                <a:r>
                  <a:rPr kumimoji="0" lang="zh-CN" altLang="zh-CN" sz="1800" b="0" i="0" u="none" strike="noStrike" kern="1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在每一轮中选择策略</a:t>
                </a:r>
                <a14:m>
                  <m:oMath xmlns:m="http://schemas.openxmlformats.org/officeDocument/2006/math">
                    <m:sSub>
                      <m:sSubPr>
                        <m:ctrlPr>
                          <a:rPr kumimoji="0" lang="zh-CN" altLang="zh-CN" sz="18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𝜎</m:t>
                        </m:r>
                      </m:e>
                      <m:sub>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𝑖</m:t>
                        </m:r>
                      </m:sub>
                    </m:sSub>
                  </m:oMath>
                </a14:m>
                <a:r>
                  <a:rPr kumimoji="0" lang="zh-CN" altLang="zh-CN" sz="1800" b="0" i="0" u="none" strike="noStrike" kern="1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所得收益与采取其他策略所得收益之差的累加。</a:t>
                </a:r>
                <a:endParaRPr kumimoji="0" lang="zh-CN" altLang="zh-CN" sz="1400" b="0" i="0" u="none" strike="noStrike" kern="1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xmlns="">
          <p:sp>
            <p:nvSpPr>
              <p:cNvPr id="11" name="矩形 10">
                <a:extLst>
                  <a:ext uri="{FF2B5EF4-FFF2-40B4-BE49-F238E27FC236}">
                    <a16:creationId xmlns:a16="http://schemas.microsoft.com/office/drawing/2014/main" id="{30CEF8F0-7E4A-460C-A5D2-43C02B029E1B}"/>
                  </a:ext>
                </a:extLst>
              </p:cNvPr>
              <p:cNvSpPr>
                <a:spLocks noRot="1" noChangeAspect="1" noMove="1" noResize="1" noEditPoints="1" noAdjustHandles="1" noChangeArrowheads="1" noChangeShapeType="1" noTextEdit="1"/>
              </p:cNvSpPr>
              <p:nvPr/>
            </p:nvSpPr>
            <p:spPr>
              <a:xfrm>
                <a:off x="1885848" y="2430294"/>
                <a:ext cx="8420304" cy="3315908"/>
              </a:xfrm>
              <a:prstGeom prst="rect">
                <a:avLst/>
              </a:prstGeom>
              <a:blipFill>
                <a:blip r:embed="rId3"/>
                <a:stretch>
                  <a:fillRect l="-579" r="-3256" b="-220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14749132"/>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583380" y="726948"/>
            <a:ext cx="7464387" cy="497934"/>
            <a:chOff x="4099943" y="2819853"/>
            <a:chExt cx="2570275" cy="497934"/>
          </a:xfrm>
        </p:grpSpPr>
        <p:sp>
          <p:nvSpPr>
            <p:cNvPr id="4" name="平行四边形 3"/>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5" name="平行四边形 4"/>
            <p:cNvSpPr/>
            <p:nvPr/>
          </p:nvSpPr>
          <p:spPr bwMode="auto">
            <a:xfrm>
              <a:off x="4122533" y="2819853"/>
              <a:ext cx="2547685"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6" name="矩形 5"/>
            <p:cNvSpPr/>
            <p:nvPr/>
          </p:nvSpPr>
          <p:spPr>
            <a:xfrm>
              <a:off x="4216534" y="2853798"/>
              <a:ext cx="2359684" cy="400110"/>
            </a:xfrm>
            <a:prstGeom prst="rect">
              <a:avLst/>
            </a:prstGeom>
          </p:spPr>
          <p:txBody>
            <a:bodyPr wrap="square">
              <a:spAutoFit/>
            </a:bodyPr>
            <a:lstStyle/>
            <a:p>
              <a:pPr marL="0" marR="0" lvl="0" indent="0" algn="ctr" defTabSz="914400" rtl="0" eaLnBrk="1" fontAlgn="auto" latinLnBrk="0" hangingPunct="1">
                <a:lnSpc>
                  <a:spcPct val="100000"/>
                </a:lnSpc>
                <a:spcBef>
                  <a:spcPct val="50000"/>
                </a:spcBef>
                <a:spcAft>
                  <a:spcPts val="0"/>
                </a:spcAft>
                <a:buClrTx/>
                <a:buSzTx/>
                <a:buFontTx/>
                <a:buNone/>
                <a:tabLst/>
                <a:defRPr/>
              </a:pPr>
              <a:r>
                <a:rPr kumimoji="0" lang="zh-CN" altLang="en-US" sz="2000" b="1"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虚拟遗憾最小化算法</a:t>
              </a:r>
              <a:endParaRPr kumimoji="0" lang="zh-CN" altLang="en-US" sz="2000" b="1" i="0" u="none" strike="noStrike" kern="120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endParaRPr>
            </a:p>
          </p:txBody>
        </p:sp>
      </p:grpSp>
      <p:sp>
        <p:nvSpPr>
          <p:cNvPr id="23" name="矩形 22">
            <a:extLst>
              <a:ext uri="{FF2B5EF4-FFF2-40B4-BE49-F238E27FC236}">
                <a16:creationId xmlns:a16="http://schemas.microsoft.com/office/drawing/2014/main" id="{6F77A2E9-3941-4386-A0DF-CDEBD25143F3}"/>
              </a:ext>
            </a:extLst>
          </p:cNvPr>
          <p:cNvSpPr/>
          <p:nvPr/>
        </p:nvSpPr>
        <p:spPr>
          <a:xfrm>
            <a:off x="852473" y="129010"/>
            <a:ext cx="1826141"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mn-cs"/>
              </a:rPr>
              <a:t>二、博弈策略求解</a:t>
            </a:r>
            <a:endPar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453D00CC-4AAE-45AD-A7FC-6AB72E0C730C}"/>
                  </a:ext>
                </a:extLst>
              </p:cNvPr>
              <p:cNvSpPr/>
              <p:nvPr/>
            </p:nvSpPr>
            <p:spPr>
              <a:xfrm>
                <a:off x="2173090" y="1893566"/>
                <a:ext cx="7809073" cy="3223703"/>
              </a:xfrm>
              <a:prstGeom prst="rect">
                <a:avLst/>
              </a:prstGeom>
            </p:spPr>
            <p:txBody>
              <a:bodyPr wrap="square">
                <a:spAutoFit/>
              </a:bodyPr>
              <a:lstStyle/>
              <a:p>
                <a:pPr marL="0" marR="0" lvl="0" indent="266700" algn="just" defTabSz="914400" rtl="0" eaLnBrk="1" fontAlgn="auto" latinLnBrk="0" hangingPunct="1">
                  <a:lnSpc>
                    <a:spcPct val="200000"/>
                  </a:lnSpc>
                  <a:spcBef>
                    <a:spcPts val="0"/>
                  </a:spcBef>
                  <a:spcAft>
                    <a:spcPts val="0"/>
                  </a:spcAft>
                  <a:buClrTx/>
                  <a:buSzTx/>
                  <a:buFontTx/>
                  <a:buNone/>
                  <a:tabLst/>
                  <a:defRPr/>
                </a:pPr>
                <a:r>
                  <a:rPr kumimoji="0" lang="zh-CN" altLang="zh-CN" sz="1800" b="0" i="0" u="none" strike="noStrike" kern="1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在得到玩家</a:t>
                </a:r>
                <a14:m>
                  <m:oMath xmlns:m="http://schemas.openxmlformats.org/officeDocument/2006/math">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𝑖</m:t>
                    </m:r>
                  </m:oMath>
                </a14:m>
                <a:r>
                  <a:rPr kumimoji="0" lang="zh-CN" altLang="zh-CN" sz="1800" b="0" i="0" u="none" strike="noStrike" kern="1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的所有可选策略的遗憾值后，可以根据遗憾值的大小来选择后续第</a:t>
                </a:r>
                <a14:m>
                  <m:oMath xmlns:m="http://schemas.openxmlformats.org/officeDocument/2006/math">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𝑇</m:t>
                    </m:r>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+1</m:t>
                    </m:r>
                  </m:oMath>
                </a14:m>
                <a:r>
                  <a:rPr kumimoji="0" lang="zh-CN" altLang="zh-CN" sz="1800" b="0" i="0" u="none" strike="noStrike" kern="1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轮博弈的策略，这种选择方式被称为</a:t>
                </a:r>
                <a:r>
                  <a:rPr kumimoji="0" lang="zh-CN" altLang="zh-CN" sz="1800" b="1" i="0" u="none" strike="noStrike" kern="1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遗憾匹配</a:t>
                </a:r>
                <a:r>
                  <a:rPr kumimoji="0" lang="en-US" altLang="zh-CN" sz="1800" b="0" i="0" u="none" strike="noStrike" kern="100" cap="none" spc="0" normalizeH="0" baseline="0" noProof="0" dirty="0">
                    <a:ln>
                      <a:noFill/>
                    </a:ln>
                    <a:solidFill>
                      <a:srgbClr val="000000"/>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[Greenwald 2006]</a:t>
                </a:r>
                <a:r>
                  <a:rPr kumimoji="0" lang="zh-CN" altLang="zh-CN" sz="1800" b="0" i="0" u="none" strike="noStrike" kern="1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。当然，通常遗憾值为负数的策略被认为不能提升下一时刻收益，所以如下定义有效遗憾值：</a:t>
                </a:r>
                <a:endParaRPr kumimoji="0" lang="en-US" altLang="zh-CN" sz="1800" b="0" i="0" u="none" strike="noStrike" kern="1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endParaRPr>
              </a:p>
              <a:p>
                <a:pPr marL="0" marR="0" lvl="0" indent="266700" algn="just" defTabSz="914400" rtl="0" eaLnBrk="1" fontAlgn="auto" latinLnBrk="0" hangingPunct="1">
                  <a:lnSpc>
                    <a:spcPct val="200000"/>
                  </a:lnSpc>
                  <a:spcBef>
                    <a:spcPts val="0"/>
                  </a:spcBef>
                  <a:spcAft>
                    <a:spcPts val="0"/>
                  </a:spcAft>
                  <a:buClrTx/>
                  <a:buSzTx/>
                  <a:buFontTx/>
                  <a:buNone/>
                  <a:tabLst/>
                  <a:defRPr/>
                </a:pPr>
                <a:endParaRPr kumimoji="0" lang="zh-CN" altLang="zh-CN" sz="1400" b="0" i="0" u="none" strike="noStrike" kern="1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endParaRPr>
              </a:p>
              <a:p>
                <a:pPr marL="0" marR="0" lvl="0" indent="266700" algn="just"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zh-CN" altLang="zh-CN" sz="18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SupPr>
                        <m:e>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𝑅𝑒𝑔𝑟𝑒𝑡</m:t>
                          </m:r>
                        </m:e>
                        <m:sub>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𝑖</m:t>
                          </m:r>
                        </m:sub>
                        <m:sup>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𝑇</m:t>
                          </m:r>
                          <m:r>
                            <a:rPr kumimoji="0" lang="en-US" altLang="zh-CN" sz="1800" b="0" i="0"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sup>
                      </m:sSubSup>
                      <m:r>
                        <a:rPr kumimoji="0" lang="en-US" altLang="zh-CN" sz="1800" b="0" i="0"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sSub>
                        <m:sSubPr>
                          <m:ctrlPr>
                            <a:rPr kumimoji="0" lang="zh-CN" altLang="zh-CN" sz="18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𝜎</m:t>
                          </m:r>
                        </m:e>
                        <m:sub>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𝑖</m:t>
                          </m:r>
                        </m:sub>
                      </m:sSub>
                      <m:r>
                        <a:rPr kumimoji="0" lang="en-US" altLang="zh-CN" sz="1800" b="0" i="0"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r>
                        <m:rPr>
                          <m:sty m:val="p"/>
                        </m:rPr>
                        <a:rPr kumimoji="0" lang="en-US" altLang="zh-CN" sz="1800" b="0" i="0"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max</m:t>
                      </m:r>
                      <m:d>
                        <m:dPr>
                          <m:ctrlPr>
                            <a:rPr kumimoji="0" lang="zh-CN" altLang="zh-CN" sz="18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sSubSup>
                            <m:sSubSupPr>
                              <m:ctrlPr>
                                <a:rPr kumimoji="0" lang="zh-CN" altLang="zh-CN" sz="18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SupPr>
                            <m:e>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𝑅𝑒𝑔𝑟𝑒𝑡</m:t>
                              </m:r>
                            </m:e>
                            <m:sub>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𝑖</m:t>
                              </m:r>
                            </m:sub>
                            <m:sup>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𝑇</m:t>
                              </m:r>
                            </m:sup>
                          </m:sSubSup>
                          <m:r>
                            <a:rPr kumimoji="0" lang="en-US" altLang="zh-CN" sz="1800" b="0" i="0"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sSub>
                            <m:sSubPr>
                              <m:ctrlPr>
                                <a:rPr kumimoji="0" lang="zh-CN" altLang="zh-CN" sz="18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𝜎</m:t>
                              </m:r>
                            </m:e>
                            <m:sub>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𝑖</m:t>
                              </m:r>
                            </m:sub>
                          </m:sSub>
                          <m:r>
                            <a:rPr kumimoji="0" lang="en-US" altLang="zh-CN" sz="1800" b="0" i="0"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),0</m:t>
                          </m:r>
                        </m:e>
                      </m:d>
                    </m:oMath>
                  </m:oMathPara>
                </a14:m>
                <a:endParaRPr kumimoji="0" lang="zh-CN" altLang="zh-CN" sz="1400" b="0" i="0" u="none" strike="noStrike" kern="1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xmlns="">
          <p:sp>
            <p:nvSpPr>
              <p:cNvPr id="9" name="矩形 8">
                <a:extLst>
                  <a:ext uri="{FF2B5EF4-FFF2-40B4-BE49-F238E27FC236}">
                    <a16:creationId xmlns:a16="http://schemas.microsoft.com/office/drawing/2014/main" id="{453D00CC-4AAE-45AD-A7FC-6AB72E0C730C}"/>
                  </a:ext>
                </a:extLst>
              </p:cNvPr>
              <p:cNvSpPr>
                <a:spLocks noRot="1" noChangeAspect="1" noMove="1" noResize="1" noEditPoints="1" noAdjustHandles="1" noChangeArrowheads="1" noChangeShapeType="1" noTextEdit="1"/>
              </p:cNvSpPr>
              <p:nvPr/>
            </p:nvSpPr>
            <p:spPr>
              <a:xfrm>
                <a:off x="2173090" y="1893566"/>
                <a:ext cx="7809073" cy="3223703"/>
              </a:xfrm>
              <a:prstGeom prst="rect">
                <a:avLst/>
              </a:prstGeom>
              <a:blipFill>
                <a:blip r:embed="rId3"/>
                <a:stretch>
                  <a:fillRect l="-625" r="-359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31367645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a:extLst>
              <a:ext uri="{FF2B5EF4-FFF2-40B4-BE49-F238E27FC236}">
                <a16:creationId xmlns:a16="http://schemas.microsoft.com/office/drawing/2014/main" id="{40D199F0-A918-4EED-AF6C-1FF084A1EF8E}"/>
              </a:ext>
            </a:extLst>
          </p:cNvPr>
          <p:cNvSpPr/>
          <p:nvPr/>
        </p:nvSpPr>
        <p:spPr>
          <a:xfrm>
            <a:off x="852473" y="129010"/>
            <a:ext cx="1826141"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mn-cs"/>
              </a:rPr>
              <a:t>三、知识图谱推理</a:t>
            </a:r>
            <a:endParaRPr kumimoji="0" lang="zh-CN" altLang="en-US" sz="16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p:sp>
        <p:nvSpPr>
          <p:cNvPr id="13" name="矩形 12">
            <a:extLst>
              <a:ext uri="{FF2B5EF4-FFF2-40B4-BE49-F238E27FC236}">
                <a16:creationId xmlns:a16="http://schemas.microsoft.com/office/drawing/2014/main" id="{80D03ACE-4753-4C03-81C2-0B0682E293ED}"/>
              </a:ext>
            </a:extLst>
          </p:cNvPr>
          <p:cNvSpPr/>
          <p:nvPr/>
        </p:nvSpPr>
        <p:spPr>
          <a:xfrm>
            <a:off x="1042555" y="735998"/>
            <a:ext cx="10254104" cy="609273"/>
          </a:xfrm>
          <a:prstGeom prst="rect">
            <a:avLst/>
          </a:prstGeom>
          <a:gradFill>
            <a:gsLst>
              <a:gs pos="37000">
                <a:srgbClr val="019196"/>
              </a:gs>
              <a:gs pos="100000">
                <a:schemeClr val="bg1"/>
              </a:gs>
              <a:gs pos="83000">
                <a:srgbClr val="81C7C9"/>
              </a:gs>
            </a:gsLst>
            <a:lin ang="12000000" scaled="0"/>
          </a:gradFill>
          <a:ln w="22225">
            <a:noFill/>
          </a:ln>
          <a:effectLst>
            <a:outerShdw blurRad="50800" dist="38100" dir="5400000" algn="l" rotWithShape="0">
              <a:schemeClr val="tx1">
                <a:lumMod val="85000"/>
                <a:lumOff val="15000"/>
                <a:alpha val="10000"/>
              </a:schemeClr>
            </a:outerShdw>
          </a:effectLst>
        </p:spPr>
        <p:txBody>
          <a:bodyPr anchor="ctr">
            <a:normAutofit/>
          </a:bodyPr>
          <a:lstStyle/>
          <a:p>
            <a:pPr marL="0" marR="0" lvl="0" indent="0" algn="ctr" defTabSz="914400" rtl="0" eaLnBrk="1" fontAlgn="auto" latinLnBrk="0" hangingPunct="1">
              <a:lnSpc>
                <a:spcPct val="90000"/>
              </a:lnSpc>
              <a:spcBef>
                <a:spcPct val="0"/>
              </a:spcBef>
              <a:spcAft>
                <a:spcPts val="0"/>
              </a:spcAft>
              <a:buClrTx/>
              <a:buSzTx/>
              <a:buFontTx/>
              <a:buNone/>
              <a:tabLst/>
              <a:defRPr/>
            </a:pPr>
            <a:endParaRPr kumimoji="0" lang="zh-CN" altLang="en-US" sz="1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9" name="矩形 18">
            <a:extLst>
              <a:ext uri="{FF2B5EF4-FFF2-40B4-BE49-F238E27FC236}">
                <a16:creationId xmlns:a16="http://schemas.microsoft.com/office/drawing/2014/main" id="{70711213-6A7F-41B7-83A4-ACBA1908F28E}"/>
              </a:ext>
            </a:extLst>
          </p:cNvPr>
          <p:cNvSpPr/>
          <p:nvPr/>
        </p:nvSpPr>
        <p:spPr>
          <a:xfrm>
            <a:off x="1765543" y="811180"/>
            <a:ext cx="8634380" cy="458908"/>
          </a:xfrm>
          <a:prstGeom prst="rect">
            <a:avLst/>
          </a:prstGeom>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FOIL</a:t>
            </a:r>
            <a:r>
              <a:rPr kumimoji="0" lang="zh-CN" altLang="zh-CN" sz="1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0" lang="en-US" altLang="zh-CN" sz="1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First Order Inductive Learner</a:t>
            </a:r>
            <a:r>
              <a:rPr kumimoji="0" lang="zh-CN" altLang="zh-CN" sz="1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）算法</a:t>
            </a:r>
            <a:r>
              <a:rPr kumimoji="0" lang="zh-CN" altLang="en-US" sz="1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思路：逐一添加前提约束谓词</a:t>
            </a:r>
            <a:endParaRPr kumimoji="0" lang="en-US" altLang="zh-CN" sz="1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42EF3E36-13C4-4A6C-A33C-1BC53FACE0D2}"/>
                  </a:ext>
                </a:extLst>
              </p:cNvPr>
              <p:cNvSpPr/>
              <p:nvPr/>
            </p:nvSpPr>
            <p:spPr>
              <a:xfrm>
                <a:off x="5201650" y="1613705"/>
                <a:ext cx="6686107" cy="4578433"/>
              </a:xfrm>
              <a:prstGeom prst="rect">
                <a:avLst/>
              </a:prstGeom>
            </p:spPr>
            <p:txBody>
              <a:bodyPr wrap="square">
                <a:spAutoFit/>
              </a:bodyPr>
              <a:lstStyle/>
              <a:p>
                <a:pPr marL="285750" marR="0" lvl="0" indent="-285750" algn="just" defTabSz="914400" rtl="0" eaLnBrk="1" fontAlgn="auto" latinLnBrk="0" hangingPunct="1">
                  <a:lnSpc>
                    <a:spcPts val="2200"/>
                  </a:lnSpc>
                  <a:spcBef>
                    <a:spcPts val="600"/>
                  </a:spcBef>
                  <a:spcAft>
                    <a:spcPts val="0"/>
                  </a:spcAft>
                  <a:buClrTx/>
                  <a:buSzTx/>
                  <a:buFont typeface="Wingdings" panose="05000000000000000000" pitchFamily="2" charset="2"/>
                  <a:buChar char="l"/>
                  <a:tabLst/>
                  <a:defRPr/>
                </a:pPr>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给定目标谓词</a:t>
                </a:r>
                <a14:m>
                  <m:oMath xmlns:m="http://schemas.openxmlformats.org/officeDocument/2006/math">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𝐹𝑎𝑡h𝑒𝑟</m:t>
                    </m:r>
                    <m:r>
                      <a:rPr kumimoji="0" lang="en-US" altLang="zh-CN" sz="14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𝑥</m:t>
                    </m:r>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 </m:t>
                    </m:r>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𝑦</m:t>
                    </m:r>
                    <m:r>
                      <a:rPr kumimoji="0" lang="en-US" altLang="zh-CN" sz="14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oMath>
                </a14:m>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，此时推理规则只有目标谓词，因此推理规则所覆盖正例和反例样本数分别是训练样本中正例和反例的数目，即</a:t>
                </a:r>
                <a:r>
                  <a:rPr kumimoji="0" lang="en-US"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1</a:t>
                </a:r>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和</a:t>
                </a:r>
                <a:r>
                  <a:rPr kumimoji="0" lang="en-US"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4</a:t>
                </a:r>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，因此</a:t>
                </a:r>
                <a14:m>
                  <m:oMath xmlns:m="http://schemas.openxmlformats.org/officeDocument/2006/math">
                    <m:sSub>
                      <m:sSubPr>
                        <m:ctrlPr>
                          <a:rPr kumimoji="0" lang="zh-CN" altLang="zh-CN" sz="14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𝑚</m:t>
                        </m:r>
                      </m:e>
                      <m:sub>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sub>
                    </m:sSub>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=1</m:t>
                    </m:r>
                  </m:oMath>
                </a14:m>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和</a:t>
                </a:r>
                <a14:m>
                  <m:oMath xmlns:m="http://schemas.openxmlformats.org/officeDocument/2006/math">
                    <m:sSub>
                      <m:sSubPr>
                        <m:ctrlPr>
                          <a:rPr kumimoji="0" lang="zh-CN" altLang="zh-CN" sz="14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𝑚</m:t>
                        </m:r>
                      </m:e>
                      <m:sub>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sub>
                    </m:sSub>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=4</m:t>
                    </m:r>
                  </m:oMath>
                </a14:m>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p>
              <a:p>
                <a:pPr marL="285750" marR="0" lvl="0" indent="-285750" algn="just" defTabSz="914400" rtl="0" eaLnBrk="1" fontAlgn="auto" latinLnBrk="0" hangingPunct="1">
                  <a:lnSpc>
                    <a:spcPts val="2200"/>
                  </a:lnSpc>
                  <a:spcBef>
                    <a:spcPts val="0"/>
                  </a:spcBef>
                  <a:spcAft>
                    <a:spcPts val="0"/>
                  </a:spcAft>
                  <a:buClrTx/>
                  <a:buSzTx/>
                  <a:buFont typeface="Wingdings" panose="05000000000000000000" pitchFamily="2" charset="2"/>
                  <a:buChar char="l"/>
                  <a:tabLst/>
                  <a:defRPr/>
                </a:pPr>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如果将</a:t>
                </a:r>
                <a14:m>
                  <m:oMath xmlns:m="http://schemas.openxmlformats.org/officeDocument/2006/math">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𝑀𝑜𝑡h𝑒𝑟</m:t>
                    </m:r>
                    <m:r>
                      <a:rPr kumimoji="0" lang="en-US" altLang="zh-CN" sz="14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𝑥</m:t>
                    </m:r>
                    <m:r>
                      <a:rPr kumimoji="0" lang="en-US" altLang="zh-CN" sz="14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 </m:t>
                    </m:r>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𝑦</m:t>
                    </m:r>
                    <m:r>
                      <a:rPr kumimoji="0" lang="en-US" altLang="zh-CN" sz="14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oMath>
                </a14:m>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作为前提约束谓词，加入推理规则，可得到</a:t>
                </a:r>
                <a14:m>
                  <m:oMath xmlns:m="http://schemas.openxmlformats.org/officeDocument/2006/math">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𝑀𝑜𝑡h𝑒𝑟</m:t>
                    </m:r>
                    <m:d>
                      <m:dPr>
                        <m:ctrlPr>
                          <a:rPr kumimoji="0" lang="zh-CN" altLang="zh-CN" sz="14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𝑥</m:t>
                        </m:r>
                        <m:r>
                          <a:rPr kumimoji="0" lang="en-US" altLang="zh-CN" sz="14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 </m:t>
                        </m:r>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𝑦</m:t>
                        </m:r>
                      </m:e>
                    </m:d>
                    <m:r>
                      <a:rPr kumimoji="0" lang="en-US" altLang="zh-CN" sz="14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𝐹𝑎𝑡h𝑒𝑟</m:t>
                    </m:r>
                    <m:d>
                      <m:dPr>
                        <m:ctrlPr>
                          <a:rPr kumimoji="0" lang="zh-CN" altLang="zh-CN" sz="14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𝑥</m:t>
                        </m:r>
                        <m:r>
                          <a:rPr kumimoji="0" lang="en-US" altLang="zh-CN" sz="14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 </m:t>
                        </m:r>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𝑦</m:t>
                        </m:r>
                      </m:e>
                    </m:d>
                  </m:oMath>
                </a14:m>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。在表</a:t>
                </a:r>
                <a:r>
                  <a:rPr kumimoji="0" lang="zh-CN" altLang="en-US" sz="14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中</a:t>
                </a:r>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所提供背景知识样例集合中，</a:t>
                </a:r>
                <a14:m>
                  <m:oMath xmlns:m="http://schemas.openxmlformats.org/officeDocument/2006/math">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𝑀𝑜𝑡h𝑒𝑟</m:t>
                    </m:r>
                    <m:r>
                      <a:rPr kumimoji="0" lang="en-US" altLang="zh-CN" sz="14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𝑥</m:t>
                    </m:r>
                    <m:r>
                      <a:rPr kumimoji="0" lang="en-US" altLang="zh-CN" sz="14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 </m:t>
                    </m:r>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𝑦</m:t>
                    </m:r>
                    <m:r>
                      <a:rPr kumimoji="0" lang="en-US" altLang="zh-CN" sz="14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oMath>
                </a14:m>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有两个实例，即</a:t>
                </a:r>
                <a14:m>
                  <m:oMath xmlns:m="http://schemas.openxmlformats.org/officeDocument/2006/math">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𝑀𝑜𝑡h𝑒𝑟</m:t>
                    </m:r>
                  </m:oMath>
                </a14:m>
                <a:r>
                  <a:rPr kumimoji="0" lang="en-US"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(James, Ann)</a:t>
                </a:r>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和</a:t>
                </a:r>
                <a14:m>
                  <m:oMath xmlns:m="http://schemas.openxmlformats.org/officeDocument/2006/math">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𝑀𝑜𝑡h𝑒𝑟</m:t>
                    </m:r>
                  </m:oMath>
                </a14:m>
                <a:r>
                  <a:rPr kumimoji="0" lang="en-US"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(James, Mike)</a:t>
                </a:r>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。对于</a:t>
                </a:r>
                <a14:m>
                  <m:oMath xmlns:m="http://schemas.openxmlformats.org/officeDocument/2006/math">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𝑀𝑜𝑡h𝑒𝑟</m:t>
                    </m:r>
                  </m:oMath>
                </a14:m>
                <a:r>
                  <a:rPr kumimoji="0" lang="en-US"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(James, Ann)</a:t>
                </a:r>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这一实例， </a:t>
                </a:r>
                <a14:m>
                  <m:oMath xmlns:m="http://schemas.openxmlformats.org/officeDocument/2006/math">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𝑥</m:t>
                    </m:r>
                    <m:r>
                      <a:rPr kumimoji="0" lang="en-US" altLang="zh-CN" sz="14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oMath>
                </a14:m>
                <a:r>
                  <a:rPr kumimoji="0" lang="en-US"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James</a:t>
                </a:r>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和</a:t>
                </a:r>
                <a14:m>
                  <m:oMath xmlns:m="http://schemas.openxmlformats.org/officeDocument/2006/math">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𝑦</m:t>
                    </m:r>
                    <m:r>
                      <a:rPr kumimoji="0" lang="en-US" altLang="zh-CN" sz="14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oMath>
                </a14:m>
                <a:r>
                  <a:rPr kumimoji="0" lang="en-US"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Ann</a:t>
                </a:r>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，将</a:t>
                </a:r>
                <a14:m>
                  <m:oMath xmlns:m="http://schemas.openxmlformats.org/officeDocument/2006/math">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𝑥</m:t>
                    </m:r>
                  </m:oMath>
                </a14:m>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和</a:t>
                </a:r>
                <a14:m>
                  <m:oMath xmlns:m="http://schemas.openxmlformats.org/officeDocument/2006/math">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𝑦</m:t>
                    </m:r>
                  </m:oMath>
                </a14:m>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代入</a:t>
                </a:r>
                <a14:m>
                  <m:oMath xmlns:m="http://schemas.openxmlformats.org/officeDocument/2006/math">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𝐹𝑎𝑡h𝑒𝑟</m:t>
                    </m:r>
                    <m:d>
                      <m:dPr>
                        <m:ctrlPr>
                          <a:rPr kumimoji="0" lang="zh-CN" altLang="zh-CN" sz="14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𝑥</m:t>
                        </m:r>
                        <m:r>
                          <a:rPr kumimoji="0" lang="en-US" altLang="zh-CN" sz="14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 </m:t>
                        </m:r>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𝑦</m:t>
                        </m:r>
                      </m:e>
                    </m:d>
                  </m:oMath>
                </a14:m>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得到</a:t>
                </a:r>
                <a14:m>
                  <m:oMath xmlns:m="http://schemas.openxmlformats.org/officeDocument/2006/math">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𝐹𝑎𝑡h𝑒𝑟</m:t>
                    </m:r>
                  </m:oMath>
                </a14:m>
                <a:r>
                  <a:rPr kumimoji="0" lang="en-US"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(James, Ann)</a:t>
                </a:r>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，从表</a:t>
                </a:r>
                <a:r>
                  <a:rPr kumimoji="0" lang="en-US"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2.4.2</a:t>
                </a:r>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所提供的训练样本集合知道</a:t>
                </a:r>
                <a14:m>
                  <m:oMath xmlns:m="http://schemas.openxmlformats.org/officeDocument/2006/math">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𝐹𝑎𝑡h𝑒𝑟</m:t>
                    </m:r>
                  </m:oMath>
                </a14:m>
                <a:r>
                  <a:rPr kumimoji="0" lang="en-US"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(James, Ann)</a:t>
                </a:r>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是一个反例；对于</a:t>
                </a:r>
                <a14:m>
                  <m:oMath xmlns:m="http://schemas.openxmlformats.org/officeDocument/2006/math">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𝑀𝑜𝑡h𝑒𝑟</m:t>
                    </m:r>
                  </m:oMath>
                </a14:m>
                <a:r>
                  <a:rPr kumimoji="0" lang="en-US"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(James, Mike)</a:t>
                </a:r>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这一实例，</a:t>
                </a:r>
                <a14:m>
                  <m:oMath xmlns:m="http://schemas.openxmlformats.org/officeDocument/2006/math">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𝑥</m:t>
                    </m:r>
                    <m:r>
                      <a:rPr kumimoji="0" lang="en-US" altLang="zh-CN" sz="14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oMath>
                </a14:m>
                <a:r>
                  <a:rPr kumimoji="0" lang="en-US"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James</a:t>
                </a:r>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14:m>
                  <m:oMath xmlns:m="http://schemas.openxmlformats.org/officeDocument/2006/math">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𝑦</m:t>
                    </m:r>
                    <m:r>
                      <a:rPr kumimoji="0" lang="en-US" altLang="zh-CN" sz="14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oMath>
                </a14:m>
                <a:r>
                  <a:rPr kumimoji="0" lang="en-US"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Mike</a:t>
                </a:r>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，将</a:t>
                </a:r>
                <a14:m>
                  <m:oMath xmlns:m="http://schemas.openxmlformats.org/officeDocument/2006/math">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𝑥</m:t>
                    </m:r>
                  </m:oMath>
                </a14:m>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和</a:t>
                </a:r>
                <a14:m>
                  <m:oMath xmlns:m="http://schemas.openxmlformats.org/officeDocument/2006/math">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𝑦</m:t>
                    </m:r>
                  </m:oMath>
                </a14:m>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代入</a:t>
                </a:r>
                <a14:m>
                  <m:oMath xmlns:m="http://schemas.openxmlformats.org/officeDocument/2006/math">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𝐹𝑎𝑡h𝑒𝑟</m:t>
                    </m:r>
                    <m:d>
                      <m:dPr>
                        <m:ctrlPr>
                          <a:rPr kumimoji="0" lang="zh-CN" altLang="zh-CN" sz="14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𝑥</m:t>
                        </m:r>
                        <m:r>
                          <a:rPr kumimoji="0" lang="en-US" altLang="zh-CN" sz="14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 </m:t>
                        </m:r>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𝑦</m:t>
                        </m:r>
                      </m:e>
                    </m:d>
                  </m:oMath>
                </a14:m>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得到</a:t>
                </a:r>
                <a14:m>
                  <m:oMath xmlns:m="http://schemas.openxmlformats.org/officeDocument/2006/math">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𝐹𝑎𝑡h𝑒𝑟</m:t>
                    </m:r>
                  </m:oMath>
                </a14:m>
                <a:r>
                  <a:rPr kumimoji="0" lang="en-US"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(James, Mike)</a:t>
                </a:r>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，从</a:t>
                </a:r>
                <a:r>
                  <a:rPr kumimoji="0" lang="zh-CN" altLang="zh-CN" sz="1400" b="0" i="0" u="none" strike="noStrike" kern="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表</a:t>
                </a:r>
                <a:r>
                  <a:rPr kumimoji="0" lang="zh-CN" altLang="en-US" sz="1400" b="0" i="0" u="none" strike="noStrike" kern="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中</a:t>
                </a:r>
                <a:r>
                  <a:rPr kumimoji="0" lang="zh-CN" altLang="zh-CN" sz="1400" b="0" i="0" u="none" strike="noStrike" kern="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所提供的训练样本集合可知</a:t>
                </a:r>
                <a14:m>
                  <m:oMath xmlns:m="http://schemas.openxmlformats.org/officeDocument/2006/math">
                    <m:r>
                      <a:rPr kumimoji="0" lang="en-US" altLang="zh-CN" sz="1400" b="0" i="1" u="none" strike="noStrike" kern="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𝐹𝑎𝑡h𝑒𝑟</m:t>
                    </m:r>
                  </m:oMath>
                </a14:m>
                <a:r>
                  <a:rPr kumimoji="0" lang="en-US" altLang="zh-CN" sz="1400" b="0" i="0" u="none" strike="noStrike" kern="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(James, Mike)</a:t>
                </a:r>
                <a:r>
                  <a:rPr kumimoji="0" lang="zh-CN" altLang="zh-CN" sz="1400" b="0" i="0" u="none" strike="noStrike" kern="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是一个反例。因此推理规则</a:t>
                </a:r>
                <a14:m>
                  <m:oMath xmlns:m="http://schemas.openxmlformats.org/officeDocument/2006/math">
                    <m:r>
                      <a:rPr kumimoji="0" lang="en-US" altLang="zh-CN" sz="1400" b="0" i="1" u="none" strike="noStrike" kern="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𝑀𝑜𝑡h𝑒𝑟</m:t>
                    </m:r>
                    <m:d>
                      <m:dPr>
                        <m:ctrlPr>
                          <a:rPr kumimoji="0" lang="zh-CN" altLang="zh-CN" sz="14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altLang="zh-CN" sz="1400" b="0" i="1" u="none" strike="noStrike" kern="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𝑥</m:t>
                        </m:r>
                        <m:r>
                          <a:rPr kumimoji="0" lang="en-US" altLang="zh-CN" sz="1400" b="0" i="1" u="none" strike="noStrike" kern="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 </m:t>
                        </m:r>
                        <m:r>
                          <a:rPr kumimoji="0" lang="en-US" altLang="zh-CN" sz="1400" b="0" i="1" u="none" strike="noStrike" kern="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𝑦</m:t>
                        </m:r>
                      </m:e>
                    </m:d>
                    <m:r>
                      <a:rPr kumimoji="0" lang="en-US" altLang="zh-CN" sz="1400" b="0" i="1" u="none" strike="noStrike" kern="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r>
                      <a:rPr kumimoji="0" lang="en-US" altLang="zh-CN" sz="1400" b="0" i="1" u="none" strike="noStrike" kern="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𝐹𝑎𝑡h𝑒𝑟</m:t>
                    </m:r>
                    <m:d>
                      <m:dPr>
                        <m:ctrlPr>
                          <a:rPr kumimoji="0" lang="zh-CN" altLang="zh-CN" sz="14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altLang="zh-CN" sz="1400" b="0" i="1" u="none" strike="noStrike" kern="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𝑥</m:t>
                        </m:r>
                        <m:r>
                          <a:rPr kumimoji="0" lang="en-US" altLang="zh-CN" sz="1400" b="0" i="1" u="none" strike="noStrike" kern="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 </m:t>
                        </m:r>
                        <m:r>
                          <a:rPr kumimoji="0" lang="en-US" altLang="zh-CN" sz="1400" b="0" i="1" u="none" strike="noStrike" kern="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𝑦</m:t>
                        </m:r>
                      </m:e>
                    </m:d>
                  </m:oMath>
                </a14:m>
                <a:r>
                  <a:rPr kumimoji="0" lang="zh-CN" altLang="zh-CN" sz="1400" b="0" i="0" u="none" strike="noStrike" kern="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所覆盖的正例和反例数量分别为</a:t>
                </a:r>
                <a:r>
                  <a:rPr kumimoji="0" lang="en-US" altLang="zh-CN" sz="1400" b="0" i="0" u="none" strike="noStrike" kern="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0</a:t>
                </a:r>
                <a:r>
                  <a:rPr kumimoji="0" lang="zh-CN" altLang="zh-CN" sz="1400" b="0" i="0" u="none" strike="noStrike" kern="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和</a:t>
                </a:r>
                <a:r>
                  <a:rPr kumimoji="0" lang="en-US" altLang="zh-CN" sz="1400" b="0" i="0" u="none" strike="noStrike" kern="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2</a:t>
                </a:r>
                <a:r>
                  <a:rPr kumimoji="0" lang="zh-CN" altLang="zh-CN" sz="1400" b="0" i="0" u="none" strike="noStrike" kern="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，即</a:t>
                </a:r>
                <a14:m>
                  <m:oMath xmlns:m="http://schemas.openxmlformats.org/officeDocument/2006/math">
                    <m:acc>
                      <m:accPr>
                        <m:chr m:val="̂"/>
                        <m:ctrlPr>
                          <a:rPr kumimoji="0" lang="zh-CN" altLang="zh-CN" sz="14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accPr>
                      <m:e>
                        <m:sSub>
                          <m:sSubPr>
                            <m:ctrlPr>
                              <a:rPr kumimoji="0" lang="zh-CN" altLang="zh-CN" sz="14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400" b="0" i="1" u="none" strike="noStrike" kern="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𝑚</m:t>
                            </m:r>
                          </m:e>
                          <m:sub>
                            <m:r>
                              <a:rPr kumimoji="0" lang="en-US" altLang="zh-CN" sz="1400" b="0" i="1" u="none" strike="noStrike" kern="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sub>
                        </m:sSub>
                      </m:e>
                    </m:acc>
                    <m:r>
                      <a:rPr kumimoji="0" lang="en-US" altLang="zh-CN" sz="1400" b="0" i="1" u="none" strike="noStrike" kern="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=0</m:t>
                    </m:r>
                  </m:oMath>
                </a14:m>
                <a:r>
                  <a:rPr kumimoji="0" lang="zh-CN" altLang="zh-CN" sz="1400" b="0" i="0" u="none" strike="noStrike" kern="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14:m>
                  <m:oMath xmlns:m="http://schemas.openxmlformats.org/officeDocument/2006/math">
                    <m:acc>
                      <m:accPr>
                        <m:chr m:val="̂"/>
                        <m:ctrlPr>
                          <a:rPr kumimoji="0" lang="zh-CN" altLang="zh-CN" sz="14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accPr>
                      <m:e>
                        <m:sSub>
                          <m:sSubPr>
                            <m:ctrlPr>
                              <a:rPr kumimoji="0" lang="zh-CN" altLang="zh-CN" sz="14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400" b="0" i="1" u="none" strike="noStrike" kern="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𝑚</m:t>
                            </m:r>
                          </m:e>
                          <m:sub>
                            <m:r>
                              <a:rPr kumimoji="0" lang="en-US" altLang="zh-CN" sz="1400" b="0" i="1" u="none" strike="noStrike" kern="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sub>
                        </m:sSub>
                      </m:e>
                    </m:acc>
                    <m:r>
                      <a:rPr kumimoji="0" lang="en-US" altLang="zh-CN" sz="1400" b="0" i="1" u="none" strike="noStrike" kern="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=2</m:t>
                    </m:r>
                  </m:oMath>
                </a14:m>
                <a:r>
                  <a:rPr kumimoji="0" lang="zh-CN" altLang="zh-CN" sz="1400" b="0" i="0" u="none" strike="noStrike" kern="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。由于</a:t>
                </a:r>
                <a14:m>
                  <m:oMath xmlns:m="http://schemas.openxmlformats.org/officeDocument/2006/math">
                    <m:acc>
                      <m:accPr>
                        <m:chr m:val="̂"/>
                        <m:ctrlPr>
                          <a:rPr kumimoji="0" lang="zh-CN" altLang="zh-CN" sz="14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accPr>
                      <m:e>
                        <m:sSub>
                          <m:sSubPr>
                            <m:ctrlPr>
                              <a:rPr kumimoji="0" lang="zh-CN" altLang="zh-CN" sz="14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400" b="0" i="1" u="none" strike="noStrike" kern="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𝑚</m:t>
                            </m:r>
                          </m:e>
                          <m:sub>
                            <m:r>
                              <a:rPr kumimoji="0" lang="en-US" altLang="zh-CN" sz="1400" b="0" i="1" u="none" strike="noStrike" kern="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sub>
                        </m:sSub>
                      </m:e>
                    </m:acc>
                    <m:r>
                      <a:rPr kumimoji="0" lang="en-US" altLang="zh-CN" sz="1400" b="0" i="1" u="none" strike="noStrike" kern="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=0</m:t>
                    </m:r>
                  </m:oMath>
                </a14:m>
                <a:r>
                  <a:rPr kumimoji="0" lang="zh-CN" altLang="zh-CN" sz="1400" b="0" i="0" u="none" strike="noStrike" kern="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，代入</a:t>
                </a:r>
                <a14:m>
                  <m:oMath xmlns:m="http://schemas.openxmlformats.org/officeDocument/2006/math">
                    <m:r>
                      <a:rPr kumimoji="0" lang="en-US" altLang="zh-CN" sz="1400" b="0" i="1" u="none" strike="noStrike" kern="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𝐹𝑂𝐼𝐿</m:t>
                    </m:r>
                    <m:r>
                      <a:rPr kumimoji="0" lang="en-US" altLang="zh-CN" sz="1400" b="0" i="1" u="none" strike="noStrike" kern="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_</m:t>
                    </m:r>
                    <m:r>
                      <a:rPr kumimoji="0" lang="en-US" altLang="zh-CN" sz="1400" b="0" i="1" u="none" strike="noStrike" kern="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𝐺𝑎𝑖𝑛</m:t>
                    </m:r>
                  </m:oMath>
                </a14:m>
                <a:r>
                  <a:rPr kumimoji="0" lang="zh-CN" altLang="zh-CN" sz="1400" b="0" i="0" u="none" strike="noStrike" kern="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公式时会出现负无穷的情况，此时</a:t>
                </a:r>
                <a14:m>
                  <m:oMath xmlns:m="http://schemas.openxmlformats.org/officeDocument/2006/math">
                    <m:r>
                      <a:rPr kumimoji="0" lang="en-US" altLang="zh-CN" sz="1400" b="0" i="1" u="none" strike="noStrike" kern="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𝐹𝑂𝐼𝐿</m:t>
                    </m:r>
                    <m:r>
                      <a:rPr kumimoji="0" lang="en-US" altLang="zh-CN" sz="1400" b="0" i="1" u="none" strike="noStrike" kern="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_</m:t>
                    </m:r>
                    <m:r>
                      <a:rPr kumimoji="0" lang="en-US" altLang="zh-CN" sz="1400" b="0" i="1" u="none" strike="noStrike" kern="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𝐺𝑎𝑖𝑛</m:t>
                    </m:r>
                  </m:oMath>
                </a14:m>
                <a:r>
                  <a:rPr kumimoji="0" lang="zh-CN" altLang="zh-CN" sz="1400" b="0" i="0" u="none" strike="noStrike" kern="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记为</a:t>
                </a:r>
                <a:r>
                  <a:rPr kumimoji="0" lang="en-US" altLang="zh-CN" sz="1400" b="0" i="0" u="none" strike="noStrike" kern="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NA</a:t>
                </a:r>
                <a:r>
                  <a:rPr kumimoji="0" lang="zh-CN" altLang="zh-CN" sz="1400" b="0" i="0" u="none" strike="noStrike" kern="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0" lang="en-US" altLang="zh-CN" sz="1400" b="0" i="0" u="none" strike="noStrike" kern="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Not Available</a:t>
                </a:r>
                <a:r>
                  <a:rPr kumimoji="0" lang="zh-CN" altLang="zh-CN" sz="1400" b="0" i="0" u="none" strike="noStrike" kern="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endPar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a:p>
                <a:pPr marL="285750" marR="0" lvl="0" indent="-285750" algn="just" defTabSz="914400" rtl="0" eaLnBrk="1" fontAlgn="auto" latinLnBrk="0" hangingPunct="1">
                  <a:lnSpc>
                    <a:spcPts val="2200"/>
                  </a:lnSpc>
                  <a:spcBef>
                    <a:spcPts val="0"/>
                  </a:spcBef>
                  <a:spcAft>
                    <a:spcPts val="0"/>
                  </a:spcAft>
                  <a:buClrTx/>
                  <a:buSzTx/>
                  <a:buFont typeface="Wingdings" panose="05000000000000000000" pitchFamily="2" charset="2"/>
                  <a:buChar char="l"/>
                  <a:tabLst/>
                  <a:defRPr/>
                </a:pPr>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类似地，可将背景知识样例中出现的所有谓词（</a:t>
                </a:r>
                <a14:m>
                  <m:oMath xmlns:m="http://schemas.openxmlformats.org/officeDocument/2006/math">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𝑀𝑜𝑡h𝑒𝑟</m:t>
                    </m:r>
                    <m:d>
                      <m:dPr>
                        <m:ctrlPr>
                          <a:rPr kumimoji="0" lang="zh-CN" altLang="zh-CN" sz="14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altLang="zh-CN" sz="14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 ∙</m:t>
                        </m:r>
                      </m:e>
                    </m:d>
                  </m:oMath>
                </a14:m>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14:m>
                  <m:oMath xmlns:m="http://schemas.openxmlformats.org/officeDocument/2006/math">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𝑆𝑖𝑏𝑙𝑖𝑛𝑔</m:t>
                    </m:r>
                    <m:d>
                      <m:dPr>
                        <m:ctrlPr>
                          <a:rPr kumimoji="0" lang="zh-CN" altLang="zh-CN" sz="14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altLang="zh-CN" sz="14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e>
                    </m:d>
                  </m:oMath>
                </a14:m>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和</a:t>
                </a:r>
                <a14:m>
                  <m:oMath xmlns:m="http://schemas.openxmlformats.org/officeDocument/2006/math">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𝐶𝑜𝑢𝑝𝑙</m:t>
                    </m:r>
                    <m:r>
                      <m:rPr>
                        <m:sty m:val="p"/>
                      </m:rPr>
                      <a:rPr kumimoji="0" lang="en-US" altLang="zh-CN" sz="14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e</m:t>
                    </m:r>
                    <m:r>
                      <a:rPr kumimoji="0" lang="en-US" altLang="zh-CN" sz="14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 ∙)</m:t>
                    </m:r>
                  </m:oMath>
                </a14:m>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）依次作为前提约束加入推理规则，如上计算得到推理规则的</a:t>
                </a:r>
                <a14:m>
                  <m:oMath xmlns:m="http://schemas.openxmlformats.org/officeDocument/2006/math">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𝐹𝑂𝐼𝐿</m:t>
                    </m:r>
                    <m:r>
                      <a:rPr kumimoji="0" lang="en-US" altLang="zh-CN" sz="14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_</m:t>
                    </m:r>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𝐺𝑎𝑖𝑛</m:t>
                    </m:r>
                  </m:oMath>
                </a14:m>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取值。</a:t>
                </a:r>
              </a:p>
            </p:txBody>
          </p:sp>
        </mc:Choice>
        <mc:Fallback xmlns="">
          <p:sp>
            <p:nvSpPr>
              <p:cNvPr id="9" name="矩形 8">
                <a:extLst>
                  <a:ext uri="{FF2B5EF4-FFF2-40B4-BE49-F238E27FC236}">
                    <a16:creationId xmlns:a16="http://schemas.microsoft.com/office/drawing/2014/main" id="{42EF3E36-13C4-4A6C-A33C-1BC53FACE0D2}"/>
                  </a:ext>
                </a:extLst>
              </p:cNvPr>
              <p:cNvSpPr>
                <a:spLocks noRot="1" noChangeAspect="1" noMove="1" noResize="1" noEditPoints="1" noAdjustHandles="1" noChangeArrowheads="1" noChangeShapeType="1" noTextEdit="1"/>
              </p:cNvSpPr>
              <p:nvPr/>
            </p:nvSpPr>
            <p:spPr>
              <a:xfrm>
                <a:off x="5201650" y="1613705"/>
                <a:ext cx="6686107" cy="4578433"/>
              </a:xfrm>
              <a:prstGeom prst="rect">
                <a:avLst/>
              </a:prstGeom>
              <a:blipFill>
                <a:blip r:embed="rId4"/>
                <a:stretch>
                  <a:fillRect l="-91" r="-273" b="-399"/>
                </a:stretch>
              </a:blipFill>
            </p:spPr>
            <p:txBody>
              <a:bodyPr/>
              <a:lstStyle/>
              <a:p>
                <a:r>
                  <a:rPr lang="zh-CN" altLang="en-US">
                    <a:noFill/>
                  </a:rPr>
                  <a:t> </a:t>
                </a:r>
              </a:p>
            </p:txBody>
          </p:sp>
        </mc:Fallback>
      </mc:AlternateContent>
      <p:pic>
        <p:nvPicPr>
          <p:cNvPr id="2" name="图片 1">
            <a:extLst>
              <a:ext uri="{FF2B5EF4-FFF2-40B4-BE49-F238E27FC236}">
                <a16:creationId xmlns:a16="http://schemas.microsoft.com/office/drawing/2014/main" id="{479FD264-2E84-4D8D-8875-4318742495EB}"/>
              </a:ext>
            </a:extLst>
          </p:cNvPr>
          <p:cNvPicPr>
            <a:picLocks noChangeAspect="1"/>
          </p:cNvPicPr>
          <p:nvPr/>
        </p:nvPicPr>
        <p:blipFill>
          <a:blip r:embed="rId5"/>
          <a:stretch>
            <a:fillRect/>
          </a:stretch>
        </p:blipFill>
        <p:spPr>
          <a:xfrm>
            <a:off x="248026" y="1477501"/>
            <a:ext cx="4861175" cy="5070736"/>
          </a:xfrm>
          <a:prstGeom prst="rect">
            <a:avLst/>
          </a:prstGeom>
        </p:spPr>
      </p:pic>
    </p:spTree>
    <p:extLst>
      <p:ext uri="{BB962C8B-B14F-4D97-AF65-F5344CB8AC3E}">
        <p14:creationId xmlns:p14="http://schemas.microsoft.com/office/powerpoint/2010/main" val="2021894261"/>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583380" y="726948"/>
            <a:ext cx="7464387" cy="497934"/>
            <a:chOff x="4099943" y="2819853"/>
            <a:chExt cx="2570275" cy="497934"/>
          </a:xfrm>
        </p:grpSpPr>
        <p:sp>
          <p:nvSpPr>
            <p:cNvPr id="4" name="平行四边形 3"/>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5" name="平行四边形 4"/>
            <p:cNvSpPr/>
            <p:nvPr/>
          </p:nvSpPr>
          <p:spPr bwMode="auto">
            <a:xfrm>
              <a:off x="4122533" y="2819853"/>
              <a:ext cx="2547685"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6" name="矩形 5"/>
            <p:cNvSpPr/>
            <p:nvPr/>
          </p:nvSpPr>
          <p:spPr>
            <a:xfrm>
              <a:off x="4216534" y="2853798"/>
              <a:ext cx="2359684" cy="400110"/>
            </a:xfrm>
            <a:prstGeom prst="rect">
              <a:avLst/>
            </a:prstGeom>
          </p:spPr>
          <p:txBody>
            <a:bodyPr wrap="square">
              <a:spAutoFit/>
            </a:bodyPr>
            <a:lstStyle/>
            <a:p>
              <a:pPr marL="0" marR="0" lvl="0" indent="0" algn="ctr" defTabSz="914400" rtl="0" eaLnBrk="1" fontAlgn="auto" latinLnBrk="0" hangingPunct="1">
                <a:lnSpc>
                  <a:spcPct val="100000"/>
                </a:lnSpc>
                <a:spcBef>
                  <a:spcPct val="50000"/>
                </a:spcBef>
                <a:spcAft>
                  <a:spcPts val="0"/>
                </a:spcAft>
                <a:buClrTx/>
                <a:buSzTx/>
                <a:buFontTx/>
                <a:buNone/>
                <a:tabLst/>
                <a:defRPr/>
              </a:pPr>
              <a:r>
                <a:rPr kumimoji="0" lang="zh-CN" altLang="en-US" sz="2000" b="1"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虚拟遗憾最小化算法：</a:t>
              </a:r>
              <a:r>
                <a:rPr kumimoji="0" lang="zh-CN" altLang="zh-CN" sz="2000" b="0" i="0" u="none" strike="noStrike" kern="1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有效遗憾值</a:t>
              </a:r>
              <a:endParaRPr kumimoji="0" lang="zh-CN" altLang="en-US" sz="2000" b="1" i="0" u="none" strike="noStrike" kern="120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endParaRPr>
            </a:p>
          </p:txBody>
        </p:sp>
      </p:grpSp>
      <p:sp>
        <p:nvSpPr>
          <p:cNvPr id="23" name="矩形 22">
            <a:extLst>
              <a:ext uri="{FF2B5EF4-FFF2-40B4-BE49-F238E27FC236}">
                <a16:creationId xmlns:a16="http://schemas.microsoft.com/office/drawing/2014/main" id="{6F77A2E9-3941-4386-A0DF-CDEBD25143F3}"/>
              </a:ext>
            </a:extLst>
          </p:cNvPr>
          <p:cNvSpPr/>
          <p:nvPr/>
        </p:nvSpPr>
        <p:spPr>
          <a:xfrm>
            <a:off x="852473" y="129010"/>
            <a:ext cx="1826141"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mn-cs"/>
              </a:rPr>
              <a:t>二、博弈策略求解</a:t>
            </a:r>
            <a:endPar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B458F6D7-6F5D-48EF-840B-90DBE27DBE40}"/>
                  </a:ext>
                </a:extLst>
              </p:cNvPr>
              <p:cNvSpPr txBox="1"/>
              <p:nvPr/>
            </p:nvSpPr>
            <p:spPr>
              <a:xfrm>
                <a:off x="1222519" y="1551156"/>
                <a:ext cx="8866915" cy="485710"/>
              </a:xfrm>
              <a:prstGeom prst="rect">
                <a:avLst/>
              </a:prstGeom>
              <a:noFill/>
            </p:spPr>
            <p:txBody>
              <a:bodyPr wrap="square">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zh-CN" altLang="zh-CN" sz="1800" b="0" i="0" u="none" strike="noStrike" kern="1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利用有效遗憾值的遗憾匹配可得到玩家</a:t>
                </a:r>
                <a14:m>
                  <m:oMath xmlns:m="http://schemas.openxmlformats.org/officeDocument/2006/math">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𝑖</m:t>
                    </m:r>
                  </m:oMath>
                </a14:m>
                <a:r>
                  <a:rPr kumimoji="0" lang="zh-CN" altLang="zh-CN" sz="1800" b="0" i="0" u="none" strike="noStrike" kern="1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在</a:t>
                </a:r>
                <a14:m>
                  <m:oMath xmlns:m="http://schemas.openxmlformats.org/officeDocument/2006/math">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𝑇</m:t>
                    </m:r>
                  </m:oMath>
                </a14:m>
                <a:r>
                  <a:rPr kumimoji="0" lang="zh-CN" altLang="zh-CN" sz="1800" b="0" i="0" u="none" strike="noStrike" kern="1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轮后第</a:t>
                </a:r>
                <a14:m>
                  <m:oMath xmlns:m="http://schemas.openxmlformats.org/officeDocument/2006/math">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𝑇</m:t>
                    </m:r>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+1</m:t>
                    </m:r>
                  </m:oMath>
                </a14:m>
                <a:r>
                  <a:rPr kumimoji="0" lang="zh-CN" altLang="zh-CN" sz="1800" b="0" i="0" u="none" strike="noStrike" kern="1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轮选择策略</a:t>
                </a:r>
                <a14:m>
                  <m:oMath xmlns:m="http://schemas.openxmlformats.org/officeDocument/2006/math">
                    <m:sSub>
                      <m:sSubPr>
                        <m:ctrlPr>
                          <a:rPr kumimoji="0" lang="zh-CN" altLang="zh-CN" sz="18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𝜎</m:t>
                        </m:r>
                      </m:e>
                      <m:sub>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𝑖</m:t>
                        </m:r>
                      </m:sub>
                    </m:sSub>
                  </m:oMath>
                </a14:m>
                <a:r>
                  <a:rPr kumimoji="0" lang="zh-CN" altLang="zh-CN" sz="1800" b="0" i="0" u="none" strike="noStrike" kern="1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的概率</a:t>
                </a:r>
                <a14:m>
                  <m:oMath xmlns:m="http://schemas.openxmlformats.org/officeDocument/2006/math">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𝑃</m:t>
                    </m:r>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sSubSup>
                      <m:sSubSupPr>
                        <m:ctrlPr>
                          <a:rPr kumimoji="0" lang="zh-CN" altLang="zh-CN" sz="18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SupPr>
                      <m:e>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𝜎</m:t>
                        </m:r>
                      </m:e>
                      <m:sub>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𝑖</m:t>
                        </m:r>
                      </m:sub>
                      <m:sup>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𝑇</m:t>
                        </m:r>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+1</m:t>
                        </m:r>
                      </m:sup>
                    </m:sSubSup>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oMath>
                </a14:m>
                <a:r>
                  <a:rPr kumimoji="0" lang="zh-CN" altLang="zh-CN" sz="1800" b="0" i="0" u="none" strike="noStrike" kern="1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为：</a:t>
                </a:r>
                <a:endParaRPr kumimoji="0" lang="zh-CN" altLang="zh-CN" sz="1400" b="0" i="0" u="none" strike="noStrike" kern="1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xmlns="">
          <p:sp>
            <p:nvSpPr>
              <p:cNvPr id="8" name="文本框 7">
                <a:extLst>
                  <a:ext uri="{FF2B5EF4-FFF2-40B4-BE49-F238E27FC236}">
                    <a16:creationId xmlns:a16="http://schemas.microsoft.com/office/drawing/2014/main" id="{B458F6D7-6F5D-48EF-840B-90DBE27DBE40}"/>
                  </a:ext>
                </a:extLst>
              </p:cNvPr>
              <p:cNvSpPr txBox="1">
                <a:spLocks noRot="1" noChangeAspect="1" noMove="1" noResize="1" noEditPoints="1" noAdjustHandles="1" noChangeArrowheads="1" noChangeShapeType="1" noTextEdit="1"/>
              </p:cNvSpPr>
              <p:nvPr/>
            </p:nvSpPr>
            <p:spPr>
              <a:xfrm>
                <a:off x="1222519" y="1551156"/>
                <a:ext cx="8866915" cy="485710"/>
              </a:xfrm>
              <a:prstGeom prst="rect">
                <a:avLst/>
              </a:prstGeom>
              <a:blipFill>
                <a:blip r:embed="rId3"/>
                <a:stretch>
                  <a:fillRect l="-619" r="-3164" b="-2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CDA45820-FA42-4E86-9D9E-0A13C39FD1BC}"/>
                  </a:ext>
                </a:extLst>
              </p:cNvPr>
              <p:cNvSpPr txBox="1"/>
              <p:nvPr/>
            </p:nvSpPr>
            <p:spPr>
              <a:xfrm>
                <a:off x="1021335" y="2290775"/>
                <a:ext cx="8255358" cy="166301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CN" sz="1800" b="0" i="1" u="none" strike="noStrike" kern="100" cap="none" spc="0" normalizeH="0" baseline="0" noProof="0" smtClean="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𝑃</m:t>
                      </m:r>
                      <m:r>
                        <a:rPr kumimoji="0" lang="en-US" altLang="zh-CN" sz="1800" b="0" i="1" u="none" strike="noStrike" kern="100" cap="none" spc="0" normalizeH="0" baseline="0" noProof="0" smtClean="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sSubSup>
                        <m:sSubSupPr>
                          <m:ctrlPr>
                            <a:rPr kumimoji="0" lang="zh-CN" altLang="zh-CN" sz="18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SupPr>
                        <m:e>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𝜎</m:t>
                          </m:r>
                        </m:e>
                        <m:sub>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𝑖</m:t>
                          </m:r>
                        </m:sub>
                        <m:sup>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𝑇</m:t>
                          </m:r>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+1</m:t>
                          </m:r>
                        </m:sup>
                      </m:sSubSup>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r>
                        <a:rPr kumimoji="0" lang="en-US" altLang="zh-CN" sz="1800" b="0" i="0"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d>
                        <m:dPr>
                          <m:begChr m:val="{"/>
                          <m:endChr m:val=""/>
                          <m:ctrlPr>
                            <a:rPr kumimoji="0" lang="zh-CN" altLang="zh-CN" sz="18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m>
                            <m:mPr>
                              <m:mcs>
                                <m:mc>
                                  <m:mcPr>
                                    <m:count m:val="2"/>
                                    <m:mcJc m:val="center"/>
                                  </m:mcPr>
                                </m:mc>
                              </m:mcs>
                              <m:ctrlPr>
                                <a:rPr kumimoji="0" lang="zh-CN" altLang="zh-CN" sz="18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mPr>
                            <m:mr>
                              <m:e>
                                <m:f>
                                  <m:fPr>
                                    <m:ctrlPr>
                                      <a:rPr kumimoji="0" lang="zh-CN" altLang="zh-CN" sz="18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fPr>
                                  <m:num>
                                    <m:sSubSup>
                                      <m:sSubSupPr>
                                        <m:ctrlPr>
                                          <a:rPr kumimoji="0" lang="zh-CN" altLang="zh-CN" sz="18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SupPr>
                                      <m:e>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𝑅𝑒𝑔𝑟𝑒𝑡</m:t>
                                        </m:r>
                                      </m:e>
                                      <m:sub>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𝑖</m:t>
                                        </m:r>
                                      </m:sub>
                                      <m:sup>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𝑇</m:t>
                                        </m:r>
                                        <m:r>
                                          <a:rPr kumimoji="0" lang="en-US" altLang="zh-CN" sz="1800" b="0" i="0"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sup>
                                    </m:sSubSup>
                                    <m:r>
                                      <a:rPr kumimoji="0" lang="en-US" altLang="zh-CN" sz="1800" b="0" i="0"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sSub>
                                      <m:sSubPr>
                                        <m:ctrlPr>
                                          <a:rPr kumimoji="0" lang="zh-CN" altLang="zh-CN" sz="18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𝜎</m:t>
                                        </m:r>
                                      </m:e>
                                      <m:sub>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𝑖</m:t>
                                        </m:r>
                                      </m:sub>
                                    </m:sSub>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num>
                                  <m:den>
                                    <m:nary>
                                      <m:naryPr>
                                        <m:chr m:val="∑"/>
                                        <m:limLoc m:val="undOvr"/>
                                        <m:grow m:val="on"/>
                                        <m:supHide m:val="on"/>
                                        <m:ctrlPr>
                                          <a:rPr kumimoji="0" lang="zh-CN" altLang="zh-CN" sz="18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naryPr>
                                      <m:sub>
                                        <m:sSubSup>
                                          <m:sSubSupPr>
                                            <m:ctrlPr>
                                              <a:rPr kumimoji="0" lang="zh-CN" altLang="zh-CN" sz="18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SupPr>
                                          <m:e>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𝜎</m:t>
                                            </m:r>
                                          </m:e>
                                          <m:sub>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𝑖</m:t>
                                            </m:r>
                                          </m:sub>
                                          <m:sup>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sup>
                                        </m:sSubSup>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sSub>
                                          <m:sSubPr>
                                            <m:ctrlPr>
                                              <a:rPr kumimoji="0" lang="zh-CN" altLang="zh-CN" sz="18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kumimoji="0" lang="en-US" altLang="zh-CN" sz="1800" b="0" i="0"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Σ</m:t>
                                            </m:r>
                                          </m:e>
                                          <m:sub>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𝑖</m:t>
                                            </m:r>
                                          </m:sub>
                                        </m:sSub>
                                      </m:sub>
                                      <m:sup/>
                                      <m:e>
                                        <m:sSubSup>
                                          <m:sSubSupPr>
                                            <m:ctrlPr>
                                              <a:rPr kumimoji="0" lang="zh-CN" altLang="zh-CN" sz="18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SupPr>
                                          <m:e>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𝑅𝑒𝑔𝑟𝑒𝑡</m:t>
                                            </m:r>
                                          </m:e>
                                          <m:sub>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𝑖</m:t>
                                            </m:r>
                                          </m:sub>
                                          <m:sup>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𝑇</m:t>
                                            </m:r>
                                            <m:r>
                                              <a:rPr kumimoji="0" lang="en-US" altLang="zh-CN" sz="1800" b="0" i="0"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sup>
                                        </m:sSubSup>
                                        <m:r>
                                          <a:rPr kumimoji="0" lang="en-US" altLang="zh-CN" sz="1800" b="0" i="0"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sSubSup>
                                          <m:sSubSupPr>
                                            <m:ctrlPr>
                                              <a:rPr kumimoji="0" lang="zh-CN" altLang="zh-CN" sz="18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SupPr>
                                          <m:e>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𝜎</m:t>
                                            </m:r>
                                          </m:e>
                                          <m:sub>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𝑖</m:t>
                                            </m:r>
                                          </m:sub>
                                          <m:sup>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sup>
                                        </m:sSubSup>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e>
                                    </m:nary>
                                  </m:den>
                                </m:f>
                              </m:e>
                              <m:e>
                                <m:r>
                                  <m:rPr>
                                    <m:nor/>
                                  </m:rPr>
                                  <a:rPr kumimoji="0" lang="en-US" altLang="zh-CN" sz="1800" b="0" i="1" u="none" strike="noStrike" kern="100" cap="none" spc="0" normalizeH="0" baseline="0" noProof="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m:t> </m:t>
                                </m:r>
                                <m:r>
                                  <m:rPr>
                                    <m:nor/>
                                  </m:rPr>
                                  <a:rPr kumimoji="0" lang="en-US" altLang="zh-CN" sz="1800" b="0" i="1" u="none" strike="noStrike" kern="100" cap="none" spc="0" normalizeH="0" baseline="0" noProof="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m:t>if</m:t>
                                </m:r>
                                <m:nary>
                                  <m:naryPr>
                                    <m:chr m:val="∑"/>
                                    <m:limLoc m:val="undOvr"/>
                                    <m:grow m:val="on"/>
                                    <m:supHide m:val="on"/>
                                    <m:ctrlPr>
                                      <a:rPr kumimoji="0" lang="zh-CN" altLang="zh-CN" sz="18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naryPr>
                                  <m:sub>
                                    <m:sSubSup>
                                      <m:sSubSupPr>
                                        <m:ctrlPr>
                                          <a:rPr kumimoji="0" lang="zh-CN" altLang="zh-CN" sz="18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SupPr>
                                      <m:e>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𝜎</m:t>
                                        </m:r>
                                      </m:e>
                                      <m:sub>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𝑖</m:t>
                                        </m:r>
                                      </m:sub>
                                      <m:sup>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sup>
                                    </m:sSubSup>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sSub>
                                      <m:sSubPr>
                                        <m:ctrlPr>
                                          <a:rPr kumimoji="0" lang="zh-CN" altLang="zh-CN" sz="18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kumimoji="0" lang="en-US" altLang="zh-CN" sz="1800" b="0" i="0"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Σ</m:t>
                                        </m:r>
                                      </m:e>
                                      <m:sub>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𝑖</m:t>
                                        </m:r>
                                      </m:sub>
                                    </m:sSub>
                                  </m:sub>
                                  <m:sup/>
                                  <m:e>
                                    <m:sSubSup>
                                      <m:sSubSupPr>
                                        <m:ctrlPr>
                                          <a:rPr kumimoji="0" lang="zh-CN" altLang="zh-CN" sz="18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SupPr>
                                      <m:e>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𝑅𝑒𝑔𝑟𝑒𝑡</m:t>
                                        </m:r>
                                      </m:e>
                                      <m:sub>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𝑖</m:t>
                                        </m:r>
                                      </m:sub>
                                      <m:sup>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𝑇</m:t>
                                        </m:r>
                                        <m:r>
                                          <a:rPr kumimoji="0" lang="en-US" altLang="zh-CN" sz="1800" b="0" i="0"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sup>
                                    </m:sSubSup>
                                    <m:r>
                                      <a:rPr kumimoji="0" lang="en-US" altLang="zh-CN" sz="1800" b="0" i="0"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sSubSup>
                                      <m:sSubSupPr>
                                        <m:ctrlPr>
                                          <a:rPr kumimoji="0" lang="zh-CN" altLang="zh-CN" sz="18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SupPr>
                                      <m:e>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𝜎</m:t>
                                        </m:r>
                                      </m:e>
                                      <m:sub>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𝑖</m:t>
                                        </m:r>
                                      </m:sub>
                                      <m:sup>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sup>
                                    </m:sSubSup>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e>
                                </m:nary>
                                <m:r>
                                  <a:rPr kumimoji="0" lang="en-US" altLang="zh-CN" sz="1800" b="0" i="0"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&gt;0</m:t>
                                </m:r>
                              </m:e>
                            </m:mr>
                            <m:mr>
                              <m:e>
                                <m:f>
                                  <m:fPr>
                                    <m:ctrlPr>
                                      <a:rPr kumimoji="0" lang="zh-CN" altLang="zh-CN" sz="18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fPr>
                                  <m:num>
                                    <m:r>
                                      <a:rPr kumimoji="0" lang="en-US" altLang="zh-CN" sz="1800" b="0" i="0"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1</m:t>
                                    </m:r>
                                  </m:num>
                                  <m:den>
                                    <m:r>
                                      <a:rPr kumimoji="0" lang="en-US" altLang="zh-CN" sz="1800" b="0" i="0"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sSub>
                                      <m:sSubPr>
                                        <m:ctrlPr>
                                          <a:rPr kumimoji="0" lang="zh-CN" altLang="zh-CN" sz="18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kumimoji="0" lang="en-US" altLang="zh-CN" sz="1800" b="0" i="0"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Σ</m:t>
                                        </m:r>
                                      </m:e>
                                      <m:sub>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𝑖</m:t>
                                        </m:r>
                                      </m:sub>
                                    </m:sSub>
                                    <m:r>
                                      <a:rPr kumimoji="0" lang="en-US" altLang="zh-CN" sz="1800" b="0" i="0"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den>
                                </m:f>
                              </m:e>
                              <m:e>
                                <m:r>
                                  <m:rPr>
                                    <m:nor/>
                                  </m:rPr>
                                  <a:rPr kumimoji="0" lang="en-US" altLang="zh-CN" sz="1800" b="0" i="1" u="none" strike="noStrike" kern="100" cap="none" spc="0" normalizeH="0" baseline="0" noProof="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m:t> </m:t>
                                </m:r>
                                <m:r>
                                  <m:rPr>
                                    <m:nor/>
                                  </m:rPr>
                                  <a:rPr kumimoji="0" lang="en-US" altLang="zh-CN" sz="1800" b="0" i="0" u="none" strike="noStrike" kern="100" cap="none" spc="0" normalizeH="0" baseline="0" noProof="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m:t>otherwise</m:t>
                                </m:r>
                                <m:r>
                                  <m:rPr>
                                    <m:nor/>
                                  </m:rPr>
                                  <a:rPr kumimoji="0" lang="en-US" altLang="zh-CN" sz="1800" b="0" i="1" u="none" strike="noStrike" kern="100" cap="none" spc="0" normalizeH="0" baseline="0" noProof="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m:t> </m:t>
                                </m:r>
                              </m:e>
                            </m:mr>
                          </m:m>
                        </m:e>
                      </m:d>
                    </m:oMath>
                  </m:oMathPara>
                </a14:m>
                <a:endParaRPr kumimoji="0" lang="zh-CN" altLang="en-US"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mc:Choice>
        <mc:Fallback xmlns="">
          <p:sp>
            <p:nvSpPr>
              <p:cNvPr id="10" name="文本框 9">
                <a:extLst>
                  <a:ext uri="{FF2B5EF4-FFF2-40B4-BE49-F238E27FC236}">
                    <a16:creationId xmlns:a16="http://schemas.microsoft.com/office/drawing/2014/main" id="{CDA45820-FA42-4E86-9D9E-0A13C39FD1BC}"/>
                  </a:ext>
                </a:extLst>
              </p:cNvPr>
              <p:cNvSpPr txBox="1">
                <a:spLocks noRot="1" noChangeAspect="1" noMove="1" noResize="1" noEditPoints="1" noAdjustHandles="1" noChangeArrowheads="1" noChangeShapeType="1" noTextEdit="1"/>
              </p:cNvSpPr>
              <p:nvPr/>
            </p:nvSpPr>
            <p:spPr>
              <a:xfrm>
                <a:off x="1021335" y="2290775"/>
                <a:ext cx="8255358" cy="1663019"/>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id="{995E49C3-187A-4BD8-8A56-7136F9A69442}"/>
                  </a:ext>
                </a:extLst>
              </p:cNvPr>
              <p:cNvSpPr/>
              <p:nvPr/>
            </p:nvSpPr>
            <p:spPr>
              <a:xfrm>
                <a:off x="1222519" y="4461612"/>
                <a:ext cx="8825248" cy="1770869"/>
              </a:xfrm>
              <a:prstGeom prst="rect">
                <a:avLst/>
              </a:prstGeom>
            </p:spPr>
            <p:txBody>
              <a:bodyPr wrap="square">
                <a:spAutoFit/>
              </a:bodyPr>
              <a:lstStyle/>
              <a:p>
                <a:pPr marL="0" marR="0" lvl="0" indent="266700" algn="just"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0" lang="en-US" altLang="zh-CN" sz="1800" b="0" i="0"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sSub>
                      <m:sSubPr>
                        <m:ctrlPr>
                          <a:rPr kumimoji="0" lang="zh-CN" altLang="zh-CN" sz="18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kumimoji="0" lang="en-US" altLang="zh-CN" sz="1800" b="0" i="0"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Σ</m:t>
                        </m:r>
                      </m:e>
                      <m:sub>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𝑖</m:t>
                        </m:r>
                      </m:sub>
                    </m:sSub>
                    <m:r>
                      <a:rPr kumimoji="0" lang="en-US" altLang="zh-CN" sz="1800" b="0" i="0"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oMath>
                </a14:m>
                <a:r>
                  <a:rPr kumimoji="0" lang="zh-CN" altLang="zh-CN" sz="1800" b="0" i="0" u="none" strike="noStrike" kern="1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表示玩家</a:t>
                </a:r>
                <a14:m>
                  <m:oMath xmlns:m="http://schemas.openxmlformats.org/officeDocument/2006/math">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𝑖</m:t>
                    </m:r>
                  </m:oMath>
                </a14:m>
                <a:r>
                  <a:rPr kumimoji="0" lang="zh-CN" altLang="zh-CN" sz="1800" b="0" i="0" u="none" strike="noStrike" kern="1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所有策略的总数。显然，如果在过往</a:t>
                </a:r>
                <a14:m>
                  <m:oMath xmlns:m="http://schemas.openxmlformats.org/officeDocument/2006/math">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𝑇</m:t>
                    </m:r>
                  </m:oMath>
                </a14:m>
                <a:r>
                  <a:rPr kumimoji="0" lang="zh-CN" altLang="zh-CN" sz="1800" b="0" i="0" u="none" strike="noStrike" kern="1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轮中策略</a:t>
                </a:r>
                <a14:m>
                  <m:oMath xmlns:m="http://schemas.openxmlformats.org/officeDocument/2006/math">
                    <m:sSub>
                      <m:sSubPr>
                        <m:ctrlPr>
                          <a:rPr kumimoji="0" lang="zh-CN" altLang="zh-CN" sz="18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𝜎</m:t>
                        </m:r>
                      </m:e>
                      <m:sub>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𝑖</m:t>
                        </m:r>
                      </m:sub>
                    </m:sSub>
                  </m:oMath>
                </a14:m>
                <a:r>
                  <a:rPr kumimoji="0" lang="zh-CN" altLang="zh-CN" sz="1800" b="0" i="0" u="none" strike="noStrike" kern="1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所带来的遗憾值大、其他策略</a:t>
                </a:r>
                <a14:m>
                  <m:oMath xmlns:m="http://schemas.openxmlformats.org/officeDocument/2006/math">
                    <m:sSubSup>
                      <m:sSubSupPr>
                        <m:ctrlPr>
                          <a:rPr kumimoji="0" lang="zh-CN" altLang="zh-CN" sz="18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SupPr>
                      <m:e>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𝜎</m:t>
                        </m:r>
                      </m:e>
                      <m:sub>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𝑖</m:t>
                        </m:r>
                      </m:sub>
                      <m:sup>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sup>
                    </m:sSubSup>
                  </m:oMath>
                </a14:m>
                <a:r>
                  <a:rPr kumimoji="0" lang="zh-CN" altLang="zh-CN" sz="1800" b="0" i="0" u="none" strike="noStrike" kern="1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所带来的遗憾值小，则在第</a:t>
                </a:r>
                <a14:m>
                  <m:oMath xmlns:m="http://schemas.openxmlformats.org/officeDocument/2006/math">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𝑇</m:t>
                    </m:r>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+1</m:t>
                    </m:r>
                  </m:oMath>
                </a14:m>
                <a:r>
                  <a:rPr kumimoji="0" lang="zh-CN" altLang="zh-CN" sz="1800" b="0" i="0" u="none" strike="noStrike" kern="1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轮选择策略</a:t>
                </a:r>
                <a14:m>
                  <m:oMath xmlns:m="http://schemas.openxmlformats.org/officeDocument/2006/math">
                    <m:sSub>
                      <m:sSubPr>
                        <m:ctrlPr>
                          <a:rPr kumimoji="0" lang="zh-CN" altLang="zh-CN" sz="18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𝜎</m:t>
                        </m:r>
                      </m:e>
                      <m:sub>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𝑖</m:t>
                        </m:r>
                      </m:sub>
                    </m:sSub>
                  </m:oMath>
                </a14:m>
                <a:r>
                  <a:rPr kumimoji="0" lang="zh-CN" altLang="zh-CN" sz="1800" b="0" i="0" u="none" strike="noStrike" kern="1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的概率值</a:t>
                </a:r>
                <a14:m>
                  <m:oMath xmlns:m="http://schemas.openxmlformats.org/officeDocument/2006/math">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𝑃</m:t>
                    </m:r>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sSubSup>
                      <m:sSubSupPr>
                        <m:ctrlPr>
                          <a:rPr kumimoji="0" lang="zh-CN" altLang="zh-CN" sz="18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SupPr>
                      <m:e>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𝜎</m:t>
                        </m:r>
                      </m:e>
                      <m:sub>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𝑖</m:t>
                        </m:r>
                      </m:sub>
                      <m:sup>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𝑇</m:t>
                        </m:r>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+1</m:t>
                        </m:r>
                      </m:sup>
                    </m:sSubSup>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oMath>
                </a14:m>
                <a:r>
                  <a:rPr kumimoji="0" lang="zh-CN" altLang="zh-CN" sz="1800" b="0" i="0" u="none" strike="noStrike" kern="1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就大。也就是说，带来越大遗憾值的策略具有更高的价值，因此其在后续被选择的概率就应该越大。如果没有一个能够提升前</a:t>
                </a:r>
                <a14:m>
                  <m:oMath xmlns:m="http://schemas.openxmlformats.org/officeDocument/2006/math">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𝑇</m:t>
                    </m:r>
                  </m:oMath>
                </a14:m>
                <a:r>
                  <a:rPr kumimoji="0" lang="zh-CN" altLang="zh-CN" sz="1800" b="0" i="0" u="none" strike="noStrike" kern="1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轮收益的策略，则在后续轮次中随机选择一种策略。依照一定的概率选择行动是为了防止对手发现自己所采取的策略（如采取遗憾值最大的策略）。</a:t>
                </a:r>
                <a:endParaRPr kumimoji="0" lang="zh-CN" altLang="zh-CN" sz="1400" b="0" i="0" u="none" strike="noStrike" kern="1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xmlns="">
          <p:sp>
            <p:nvSpPr>
              <p:cNvPr id="11" name="矩形 10">
                <a:extLst>
                  <a:ext uri="{FF2B5EF4-FFF2-40B4-BE49-F238E27FC236}">
                    <a16:creationId xmlns:a16="http://schemas.microsoft.com/office/drawing/2014/main" id="{995E49C3-187A-4BD8-8A56-7136F9A69442}"/>
                  </a:ext>
                </a:extLst>
              </p:cNvPr>
              <p:cNvSpPr>
                <a:spLocks noRot="1" noChangeAspect="1" noMove="1" noResize="1" noEditPoints="1" noAdjustHandles="1" noChangeArrowheads="1" noChangeShapeType="1" noTextEdit="1"/>
              </p:cNvSpPr>
              <p:nvPr/>
            </p:nvSpPr>
            <p:spPr>
              <a:xfrm>
                <a:off x="1222519" y="4461612"/>
                <a:ext cx="8825248" cy="1770869"/>
              </a:xfrm>
              <a:prstGeom prst="rect">
                <a:avLst/>
              </a:prstGeom>
              <a:blipFill>
                <a:blip r:embed="rId5"/>
                <a:stretch>
                  <a:fillRect l="-622" t="-1724" r="-622" b="-517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082021504"/>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583380" y="726948"/>
            <a:ext cx="7464387" cy="497934"/>
            <a:chOff x="4099943" y="2819853"/>
            <a:chExt cx="2570275" cy="497934"/>
          </a:xfrm>
        </p:grpSpPr>
        <p:sp>
          <p:nvSpPr>
            <p:cNvPr id="4" name="平行四边形 3"/>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5" name="平行四边形 4"/>
            <p:cNvSpPr/>
            <p:nvPr/>
          </p:nvSpPr>
          <p:spPr bwMode="auto">
            <a:xfrm>
              <a:off x="4122533" y="2819853"/>
              <a:ext cx="2547685"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6" name="矩形 5"/>
            <p:cNvSpPr/>
            <p:nvPr/>
          </p:nvSpPr>
          <p:spPr>
            <a:xfrm>
              <a:off x="4216534" y="2853798"/>
              <a:ext cx="2359684" cy="400110"/>
            </a:xfrm>
            <a:prstGeom prst="rect">
              <a:avLst/>
            </a:prstGeom>
          </p:spPr>
          <p:txBody>
            <a:bodyPr wrap="square">
              <a:spAutoFit/>
            </a:bodyPr>
            <a:lstStyle/>
            <a:p>
              <a:pPr marL="0" marR="0" lvl="0" indent="0" algn="ctr" defTabSz="914400" rtl="0" eaLnBrk="1" fontAlgn="auto" latinLnBrk="0" hangingPunct="1">
                <a:lnSpc>
                  <a:spcPct val="100000"/>
                </a:lnSpc>
                <a:spcBef>
                  <a:spcPct val="50000"/>
                </a:spcBef>
                <a:spcAft>
                  <a:spcPts val="0"/>
                </a:spcAft>
                <a:buClrTx/>
                <a:buSzTx/>
                <a:buFontTx/>
                <a:buNone/>
                <a:tabLst/>
                <a:defRPr/>
              </a:pPr>
              <a:r>
                <a:rPr kumimoji="0" lang="zh-CN" altLang="en-US" sz="2000" b="1"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遗憾最小化算法：</a:t>
              </a:r>
              <a:r>
                <a:rPr kumimoji="0" lang="zh-CN" altLang="en-US" sz="2000" b="0" i="0" u="none" strike="noStrike" kern="1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石头</a:t>
              </a:r>
              <a:r>
                <a:rPr kumimoji="0" lang="en-US" altLang="zh-CN" sz="2000" b="0" i="0" u="none" strike="noStrike" kern="1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a:t>
              </a:r>
              <a:r>
                <a:rPr kumimoji="0" lang="zh-CN" altLang="en-US" sz="2000" b="0" i="0" u="none" strike="noStrike" kern="1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剪刀</a:t>
              </a:r>
              <a:r>
                <a:rPr kumimoji="0" lang="en-US" altLang="zh-CN" sz="2000" b="0" i="0" u="none" strike="noStrike" kern="1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a:t>
              </a:r>
              <a:r>
                <a:rPr kumimoji="0" lang="zh-CN" altLang="en-US" sz="2000" b="0" i="0" u="none" strike="noStrike" kern="1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布例子</a:t>
              </a:r>
              <a:endParaRPr kumimoji="0" lang="zh-CN" altLang="en-US" sz="2000" b="1" i="0" u="none" strike="noStrike" kern="120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endParaRPr>
            </a:p>
          </p:txBody>
        </p:sp>
      </p:grpSp>
      <p:sp>
        <p:nvSpPr>
          <p:cNvPr id="23" name="矩形 22">
            <a:extLst>
              <a:ext uri="{FF2B5EF4-FFF2-40B4-BE49-F238E27FC236}">
                <a16:creationId xmlns:a16="http://schemas.microsoft.com/office/drawing/2014/main" id="{6F77A2E9-3941-4386-A0DF-CDEBD25143F3}"/>
              </a:ext>
            </a:extLst>
          </p:cNvPr>
          <p:cNvSpPr/>
          <p:nvPr/>
        </p:nvSpPr>
        <p:spPr>
          <a:xfrm>
            <a:off x="852473" y="129010"/>
            <a:ext cx="1826141"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mn-cs"/>
              </a:rPr>
              <a:t>二、博弈策略求解</a:t>
            </a:r>
            <a:endPar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mc:AlternateContent xmlns:mc="http://schemas.openxmlformats.org/markup-compatibility/2006" xmlns:a14="http://schemas.microsoft.com/office/drawing/2010/main">
        <mc:Choice Requires="a14">
          <p:sp>
            <p:nvSpPr>
              <p:cNvPr id="12" name="内容占位符 4">
                <a:extLst>
                  <a:ext uri="{FF2B5EF4-FFF2-40B4-BE49-F238E27FC236}">
                    <a16:creationId xmlns:a16="http://schemas.microsoft.com/office/drawing/2014/main" id="{04A87C5B-CD01-442F-9465-20CA30884776}"/>
                  </a:ext>
                </a:extLst>
              </p:cNvPr>
              <p:cNvSpPr txBox="1">
                <a:spLocks/>
              </p:cNvSpPr>
              <p:nvPr/>
            </p:nvSpPr>
            <p:spPr>
              <a:xfrm>
                <a:off x="211016" y="1668379"/>
                <a:ext cx="6944750" cy="4351339"/>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171450" marR="0" lvl="0" indent="-171450" algn="l" defTabSz="685800" rtl="0" eaLnBrk="1" fontAlgn="auto" latinLnBrk="0" hangingPunct="1">
                  <a:lnSpc>
                    <a:spcPct val="150000"/>
                  </a:lnSpc>
                  <a:spcBef>
                    <a:spcPts val="750"/>
                  </a:spcBef>
                  <a:spcAft>
                    <a:spcPts val="0"/>
                  </a:spcAft>
                  <a:buClrTx/>
                  <a:buSzTx/>
                  <a:buFont typeface="Arial" panose="020B0604020202020204" pitchFamily="34" charset="0"/>
                  <a:buChar char="•"/>
                  <a:tabLst/>
                  <a:defRPr/>
                </a:pPr>
                <a:r>
                  <a:rPr kumimoji="0" lang="zh-CN"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假设两个玩家</a:t>
                </a:r>
                <a:r>
                  <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A</a:t>
                </a:r>
                <a:r>
                  <a:rPr kumimoji="0" lang="zh-CN"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和</a:t>
                </a:r>
                <a:r>
                  <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B</a:t>
                </a:r>
                <a:r>
                  <a:rPr kumimoji="0" lang="zh-CN"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进行石头</a:t>
                </a:r>
                <a:r>
                  <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a:t>
                </a:r>
                <a:r>
                  <a:rPr kumimoji="0" lang="zh-CN"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剪刀</a:t>
                </a:r>
                <a:r>
                  <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a:t>
                </a:r>
                <a:r>
                  <a:rPr kumimoji="0" lang="zh-CN"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布（</a:t>
                </a:r>
                <a:r>
                  <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Rock-Paper-Scissors</a:t>
                </a:r>
                <a:r>
                  <a:rPr kumimoji="0" lang="zh-CN"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a:t>
                </a:r>
                <a:r>
                  <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RPS</a:t>
                </a:r>
                <a:r>
                  <a:rPr kumimoji="0" lang="zh-CN"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）的游戏，获胜玩家收益为</a:t>
                </a:r>
                <a:r>
                  <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1</a:t>
                </a:r>
                <a:r>
                  <a:rPr kumimoji="0" lang="zh-CN"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分，失败玩家收益为</a:t>
                </a:r>
                <a:r>
                  <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-1</a:t>
                </a:r>
                <a:r>
                  <a:rPr kumimoji="0" lang="zh-CN"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分，平局则两个玩家收益均为零分</a:t>
                </a:r>
                <a:endPar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endParaRPr>
              </a:p>
              <a:p>
                <a:pPr marL="171450" marR="0" lvl="0" indent="-171450" algn="l" defTabSz="685800" rtl="0" eaLnBrk="1" fontAlgn="auto" latinLnBrk="0" hangingPunct="1">
                  <a:lnSpc>
                    <a:spcPct val="150000"/>
                  </a:lnSpc>
                  <a:spcBef>
                    <a:spcPts val="750"/>
                  </a:spcBef>
                  <a:spcAft>
                    <a:spcPts val="0"/>
                  </a:spcAft>
                  <a:buClrTx/>
                  <a:buSzTx/>
                  <a:buFont typeface="Arial" panose="020B0604020202020204" pitchFamily="34" charset="0"/>
                  <a:buChar char="•"/>
                  <a:tabLst/>
                  <a:defRPr/>
                </a:pPr>
                <a:r>
                  <a:rPr kumimoji="0" lang="zh-CN"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第一局时，若玩家</a:t>
                </a:r>
                <a:r>
                  <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A</a:t>
                </a:r>
                <a:r>
                  <a:rPr kumimoji="0" lang="zh-CN"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出石头（</a:t>
                </a:r>
                <a:r>
                  <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R</a:t>
                </a:r>
                <a:r>
                  <a:rPr kumimoji="0" lang="zh-CN"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），玩家</a:t>
                </a:r>
                <a:r>
                  <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B</a:t>
                </a:r>
                <a:r>
                  <a:rPr kumimoji="0" lang="zh-CN"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出布（</a:t>
                </a:r>
                <a:r>
                  <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P</a:t>
                </a:r>
                <a:r>
                  <a:rPr kumimoji="0" lang="zh-CN"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），则此时玩家</a:t>
                </a:r>
                <a:r>
                  <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A</a:t>
                </a:r>
                <a:r>
                  <a:rPr kumimoji="0" lang="zh-CN"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的收益</a:t>
                </a:r>
                <a14:m>
                  <m:oMath xmlns:m="http://schemas.openxmlformats.org/officeDocument/2006/math">
                    <m:sSub>
                      <m:sSubPr>
                        <m:ctrlP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0" lang="zh-CN" altLang="en-US" sz="16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𝜇</m:t>
                        </m:r>
                      </m:e>
                      <m:sub>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𝐴</m:t>
                        </m:r>
                      </m:sub>
                    </m:sSub>
                    <m:d>
                      <m:dPr>
                        <m:ctrlP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dPr>
                      <m:e>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𝑅</m:t>
                        </m:r>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𝑃</m:t>
                        </m:r>
                      </m:e>
                    </m:d>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cs typeface="+mn-cs"/>
                      </a:rPr>
                      <m:t>=−1</m:t>
                    </m:r>
                  </m:oMath>
                </a14:m>
                <a:r>
                  <a:rPr kumimoji="0" lang="zh-CN"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，玩家</a:t>
                </a:r>
                <a:r>
                  <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B</a:t>
                </a:r>
                <a:r>
                  <a:rPr kumimoji="0" lang="zh-CN"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的收益为</a:t>
                </a:r>
                <a14:m>
                  <m:oMath xmlns:m="http://schemas.openxmlformats.org/officeDocument/2006/math">
                    <m:sSub>
                      <m:sSubPr>
                        <m:ctrlP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0" lang="zh-CN" altLang="en-US" sz="16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𝜇</m:t>
                        </m:r>
                      </m:e>
                      <m:sub>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𝐵</m:t>
                        </m:r>
                      </m:sub>
                    </m:sSub>
                    <m:d>
                      <m:dPr>
                        <m:ctrlP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dPr>
                      <m:e>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𝑃</m:t>
                        </m:r>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𝑅</m:t>
                        </m:r>
                      </m:e>
                    </m:d>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cs typeface="+mn-cs"/>
                      </a:rPr>
                      <m:t>=1</m:t>
                    </m:r>
                  </m:oMath>
                </a14:m>
                <a:endPar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endParaRPr>
              </a:p>
              <a:p>
                <a:pPr marL="171450" marR="0" lvl="0" indent="-171450" algn="l" defTabSz="685800" rtl="0" eaLnBrk="1" fontAlgn="auto" latinLnBrk="0" hangingPunct="1">
                  <a:lnSpc>
                    <a:spcPct val="150000"/>
                  </a:lnSpc>
                  <a:spcBef>
                    <a:spcPts val="750"/>
                  </a:spcBef>
                  <a:spcAft>
                    <a:spcPts val="0"/>
                  </a:spcAft>
                  <a:buClrTx/>
                  <a:buSzTx/>
                  <a:buFont typeface="Arial" panose="020B0604020202020204" pitchFamily="34" charset="0"/>
                  <a:buChar char="•"/>
                  <a:tabLst/>
                  <a:defRPr/>
                </a:pPr>
                <a:r>
                  <a:rPr kumimoji="0" lang="zh-CN"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对于玩家</a:t>
                </a:r>
                <a:r>
                  <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A</a:t>
                </a:r>
                <a:r>
                  <a:rPr kumimoji="0" lang="zh-CN"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来说，在玩家</a:t>
                </a:r>
                <a:r>
                  <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B</a:t>
                </a:r>
                <a:r>
                  <a:rPr kumimoji="0" lang="zh-CN"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出布（</a:t>
                </a:r>
                <a:r>
                  <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P</a:t>
                </a:r>
                <a:r>
                  <a:rPr kumimoji="0" lang="zh-CN"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）这个策略情况下，如果玩家</a:t>
                </a:r>
                <a:r>
                  <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A</a:t>
                </a:r>
                <a:r>
                  <a:rPr kumimoji="0" lang="zh-CN"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选择出布（</a:t>
                </a:r>
                <a:r>
                  <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P</a:t>
                </a:r>
                <a:r>
                  <a:rPr kumimoji="0" lang="zh-CN"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）或者剪刀（</a:t>
                </a:r>
                <a:r>
                  <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S</a:t>
                </a:r>
                <a:r>
                  <a:rPr kumimoji="0" lang="zh-CN"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），则玩家</a:t>
                </a:r>
                <a:r>
                  <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A</a:t>
                </a:r>
                <a:r>
                  <a:rPr kumimoji="0" lang="zh-CN"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对应的收益值</a:t>
                </a:r>
                <a14:m>
                  <m:oMath xmlns:m="http://schemas.openxmlformats.org/officeDocument/2006/math">
                    <m:sSub>
                      <m:sSubPr>
                        <m:ctrlP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0" lang="zh-CN" altLang="en-US" sz="16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𝜇</m:t>
                        </m:r>
                      </m:e>
                      <m:sub>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𝐴</m:t>
                        </m:r>
                      </m:sub>
                    </m:sSub>
                    <m:d>
                      <m:dPr>
                        <m:ctrlP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dPr>
                      <m:e>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𝑃</m:t>
                        </m:r>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𝑃</m:t>
                        </m:r>
                      </m:e>
                    </m:d>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cs typeface="+mn-cs"/>
                      </a:rPr>
                      <m:t>=0</m:t>
                    </m:r>
                  </m:oMath>
                </a14:m>
                <a:r>
                  <a:rPr kumimoji="0" lang="zh-CN"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或者</a:t>
                </a:r>
                <a14:m>
                  <m:oMath xmlns:m="http://schemas.openxmlformats.org/officeDocument/2006/math">
                    <m:sSub>
                      <m:sSubPr>
                        <m:ctrlP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zh-CN" altLang="en-US" sz="16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𝜇</m:t>
                        </m:r>
                      </m:e>
                      <m:sub>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𝐴</m:t>
                        </m:r>
                      </m:sub>
                    </m:sSub>
                    <m:d>
                      <m:dPr>
                        <m:ctrlP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ctrlPr>
                      </m:dPr>
                      <m:e>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𝑆</m:t>
                        </m:r>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𝑃</m:t>
                        </m:r>
                      </m:e>
                    </m:d>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cs typeface="+mn-cs"/>
                      </a:rPr>
                      <m:t>=1</m:t>
                    </m:r>
                  </m:oMath>
                </a14:m>
                <a:endPar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endParaRPr>
              </a:p>
              <a:p>
                <a:pPr marL="171450" marR="0" lvl="0" indent="-171450" algn="l" defTabSz="685800" rtl="0" eaLnBrk="1" fontAlgn="auto" latinLnBrk="0" hangingPunct="1">
                  <a:lnSpc>
                    <a:spcPct val="150000"/>
                  </a:lnSpc>
                  <a:spcBef>
                    <a:spcPts val="750"/>
                  </a:spcBef>
                  <a:spcAft>
                    <a:spcPts val="0"/>
                  </a:spcAft>
                  <a:buClrTx/>
                  <a:buSzTx/>
                  <a:buFont typeface="Arial" panose="020B0604020202020204" pitchFamily="34" charset="0"/>
                  <a:buChar char="•"/>
                  <a:tabLst/>
                  <a:defRPr/>
                </a:pPr>
                <a:r>
                  <a:rPr kumimoji="0" lang="zh-CN"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所以第一局之后，玩家</a:t>
                </a:r>
                <a:r>
                  <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A</a:t>
                </a:r>
                <a:r>
                  <a:rPr kumimoji="0" lang="zh-CN"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没有出布的遗憾值为</a:t>
                </a:r>
                <a14:m>
                  <m:oMath xmlns:m="http://schemas.openxmlformats.org/officeDocument/2006/math">
                    <m:sSub>
                      <m:sSubPr>
                        <m:ctrlP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0" lang="zh-CN" altLang="en-US" sz="16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𝜇</m:t>
                        </m:r>
                      </m:e>
                      <m:sub>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𝐴</m:t>
                        </m:r>
                      </m:sub>
                    </m:sSub>
                    <m:d>
                      <m:dPr>
                        <m:ctrlP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dPr>
                      <m:e>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𝑃</m:t>
                        </m:r>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𝑃</m:t>
                        </m:r>
                      </m:e>
                    </m:d>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sSub>
                      <m:sSubPr>
                        <m:ctrlP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0" lang="zh-CN" altLang="en-US" sz="16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𝜇</m:t>
                        </m:r>
                      </m:e>
                      <m:sub>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𝐴</m:t>
                        </m:r>
                      </m:sub>
                    </m:sSub>
                    <m:d>
                      <m:dPr>
                        <m:ctrlP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dPr>
                      <m:e>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𝑅</m:t>
                        </m:r>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𝑃</m:t>
                        </m:r>
                      </m:e>
                    </m:d>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cs typeface="+mn-cs"/>
                      </a:rPr>
                      <m:t>=0−</m:t>
                    </m:r>
                    <m:d>
                      <m:dPr>
                        <m:ctrlP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dPr>
                      <m:e>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cs typeface="+mn-cs"/>
                          </a:rPr>
                          <m:t>−1</m:t>
                        </m:r>
                      </m:e>
                    </m:d>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cs typeface="+mn-cs"/>
                      </a:rPr>
                      <m:t>=1</m:t>
                    </m:r>
                    <m:r>
                      <a:rPr kumimoji="0" lang="zh-CN" altLang="en-US" sz="16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oMath>
                </a14:m>
                <a:r>
                  <a:rPr kumimoji="0" lang="zh-CN"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没有出剪刀的遗憾值为</a:t>
                </a:r>
                <a14:m>
                  <m:oMath xmlns:m="http://schemas.openxmlformats.org/officeDocument/2006/math">
                    <m:sSub>
                      <m:sSubPr>
                        <m:ctrlP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zh-CN" altLang="en-US" sz="16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𝜇</m:t>
                        </m:r>
                      </m:e>
                      <m:sub>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𝐴</m:t>
                        </m:r>
                      </m:sub>
                    </m:sSub>
                    <m:d>
                      <m:dPr>
                        <m:ctrlP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ctrlPr>
                      </m:dPr>
                      <m:e>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𝑆</m:t>
                        </m:r>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𝑃</m:t>
                        </m:r>
                      </m:e>
                    </m:d>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sSub>
                      <m:sSubPr>
                        <m:ctrlP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zh-CN" altLang="en-US" sz="16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𝜇</m:t>
                        </m:r>
                      </m:e>
                      <m:sub>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𝐴</m:t>
                        </m:r>
                      </m:sub>
                    </m:sSub>
                    <m:d>
                      <m:dPr>
                        <m:ctrlP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ctrlPr>
                      </m:dPr>
                      <m:e>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𝑅</m:t>
                        </m:r>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𝑃</m:t>
                        </m:r>
                      </m:e>
                    </m:d>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cs typeface="+mn-cs"/>
                      </a:rPr>
                      <m:t>=1−</m:t>
                    </m:r>
                    <m:d>
                      <m:dPr>
                        <m:ctrlP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ctrlPr>
                      </m:dPr>
                      <m:e>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cs typeface="+mn-cs"/>
                          </a:rPr>
                          <m:t>−1</m:t>
                        </m:r>
                      </m:e>
                    </m:d>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cs typeface="+mn-cs"/>
                      </a:rPr>
                      <m:t>=2</m:t>
                    </m:r>
                  </m:oMath>
                </a14:m>
                <a:endPar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endParaRPr>
              </a:p>
              <a:p>
                <a:pPr marL="171450" marR="0" lvl="0" indent="-171450" algn="l" defTabSz="685800" rtl="0" eaLnBrk="1" fontAlgn="auto" latinLnBrk="0" hangingPunct="1">
                  <a:lnSpc>
                    <a:spcPct val="150000"/>
                  </a:lnSpc>
                  <a:spcBef>
                    <a:spcPts val="750"/>
                  </a:spcBef>
                  <a:spcAft>
                    <a:spcPts val="0"/>
                  </a:spcAft>
                  <a:buClrTx/>
                  <a:buSzTx/>
                  <a:buFont typeface="Arial" panose="020B0604020202020204" pitchFamily="34" charset="0"/>
                  <a:buChar char="•"/>
                  <a:tabLst/>
                  <a:defRPr/>
                </a:pPr>
                <a:r>
                  <a:rPr kumimoji="0" lang="zh-CN"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所以在第二局中，玩家</a:t>
                </a:r>
                <a:r>
                  <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A</a:t>
                </a:r>
                <a:r>
                  <a:rPr kumimoji="0" lang="zh-CN"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选择石头、剪刀和布这三个策略的概率分别为</a:t>
                </a:r>
                <a14:m>
                  <m:oMath xmlns:m="http://schemas.openxmlformats.org/officeDocument/2006/math">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cs typeface="+mn-cs"/>
                      </a:rPr>
                      <m:t>0</m:t>
                    </m:r>
                    <m:r>
                      <a:rPr kumimoji="0" lang="zh-CN" altLang="en-US" sz="16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cs typeface="+mn-cs"/>
                      </a:rPr>
                      <m:t>2/3</m:t>
                    </m:r>
                    <m:r>
                      <a:rPr kumimoji="0" lang="zh-CN" altLang="en-US" sz="16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cs typeface="+mn-cs"/>
                      </a:rPr>
                      <m:t>1/3</m:t>
                    </m:r>
                  </m:oMath>
                </a14:m>
                <a:r>
                  <a:rPr kumimoji="0" lang="zh-CN"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a:t>
                </a:r>
                <a:r>
                  <a:rPr kumimoji="0" lang="zh-CN" altLang="en-US" sz="1600" b="0" i="0" u="none" strike="noStrike" kern="1200" cap="none" spc="0" normalizeH="0" baseline="0" noProof="0" dirty="0">
                    <a:ln>
                      <a:noFill/>
                    </a:ln>
                    <a:solidFill>
                      <a:srgbClr val="C00000"/>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因此，玩家</a:t>
                </a:r>
                <a:r>
                  <a:rPr kumimoji="0" lang="en-US" altLang="zh-CN" sz="1600" b="0" i="0" u="none" strike="noStrike" kern="1200" cap="none" spc="0" normalizeH="0" baseline="0" noProof="0" dirty="0">
                    <a:ln>
                      <a:noFill/>
                    </a:ln>
                    <a:solidFill>
                      <a:srgbClr val="C00000"/>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A</a:t>
                </a:r>
                <a:r>
                  <a:rPr kumimoji="0" lang="zh-CN" altLang="en-US" sz="1600" b="0" i="0" u="none" strike="noStrike" kern="1200" cap="none" spc="0" normalizeH="0" baseline="0" noProof="0" dirty="0">
                    <a:ln>
                      <a:noFill/>
                    </a:ln>
                    <a:solidFill>
                      <a:srgbClr val="C00000"/>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趋向于在第二局中选择出剪刀这个策略</a:t>
                </a:r>
                <a:endParaRPr kumimoji="0" lang="en-US" altLang="zh-CN" sz="1600" b="0" i="0" u="none" strike="noStrike" kern="1200" cap="none" spc="0" normalizeH="0" baseline="0" noProof="0" dirty="0">
                  <a:ln>
                    <a:noFill/>
                  </a:ln>
                  <a:solidFill>
                    <a:srgbClr val="C00000"/>
                  </a:solidFill>
                  <a:effectLst/>
                  <a:uLnTx/>
                  <a:uFillTx/>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xmlns="">
          <p:sp>
            <p:nvSpPr>
              <p:cNvPr id="12" name="内容占位符 4">
                <a:extLst>
                  <a:ext uri="{FF2B5EF4-FFF2-40B4-BE49-F238E27FC236}">
                    <a16:creationId xmlns:a16="http://schemas.microsoft.com/office/drawing/2014/main" id="{04A87C5B-CD01-442F-9465-20CA30884776}"/>
                  </a:ext>
                </a:extLst>
              </p:cNvPr>
              <p:cNvSpPr txBox="1">
                <a:spLocks noRot="1" noChangeAspect="1" noMove="1" noResize="1" noEditPoints="1" noAdjustHandles="1" noChangeArrowheads="1" noChangeShapeType="1" noTextEdit="1"/>
              </p:cNvSpPr>
              <p:nvPr/>
            </p:nvSpPr>
            <p:spPr>
              <a:xfrm>
                <a:off x="211016" y="1668379"/>
                <a:ext cx="6944750" cy="4351339"/>
              </a:xfrm>
              <a:prstGeom prst="rect">
                <a:avLst/>
              </a:prstGeom>
              <a:blipFill>
                <a:blip r:embed="rId3"/>
                <a:stretch>
                  <a:fillRect l="-351" r="-2546" b="-5189"/>
                </a:stretch>
              </a:blipFill>
            </p:spPr>
            <p:txBody>
              <a:bodyPr/>
              <a:lstStyle/>
              <a:p>
                <a:r>
                  <a:rPr lang="zh-CN" altLang="en-US">
                    <a:noFill/>
                  </a:rPr>
                  <a:t> </a:t>
                </a:r>
              </a:p>
            </p:txBody>
          </p:sp>
        </mc:Fallback>
      </mc:AlternateContent>
      <p:pic>
        <p:nvPicPr>
          <p:cNvPr id="2" name="图片 1">
            <a:extLst>
              <a:ext uri="{FF2B5EF4-FFF2-40B4-BE49-F238E27FC236}">
                <a16:creationId xmlns:a16="http://schemas.microsoft.com/office/drawing/2014/main" id="{AF64F22D-A038-400F-91B9-8DCB591F001D}"/>
              </a:ext>
            </a:extLst>
          </p:cNvPr>
          <p:cNvPicPr>
            <a:picLocks noChangeAspect="1"/>
          </p:cNvPicPr>
          <p:nvPr/>
        </p:nvPicPr>
        <p:blipFill>
          <a:blip r:embed="rId4"/>
          <a:stretch>
            <a:fillRect/>
          </a:stretch>
        </p:blipFill>
        <p:spPr>
          <a:xfrm>
            <a:off x="7258717" y="3429000"/>
            <a:ext cx="4483330" cy="1813560"/>
          </a:xfrm>
          <a:prstGeom prst="rect">
            <a:avLst/>
          </a:prstGeom>
        </p:spPr>
      </p:pic>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24EB1DBA-F0EA-4604-921B-C501EFCAEADE}"/>
                  </a:ext>
                </a:extLst>
              </p:cNvPr>
              <p:cNvSpPr/>
              <p:nvPr/>
            </p:nvSpPr>
            <p:spPr>
              <a:xfrm>
                <a:off x="7464957" y="2995789"/>
                <a:ext cx="4464748" cy="338554"/>
              </a:xfrm>
              <a:prstGeom prst="rect">
                <a:avLst/>
              </a:prstGeom>
            </p:spPr>
            <p:txBody>
              <a:bodyPr wrap="none">
                <a:spAutoFit/>
              </a:bodyP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00" cap="none" spc="0" normalizeH="0" baseline="0" noProof="0" dirty="0">
                    <a:ln>
                      <a:noFill/>
                    </a:ln>
                    <a:solidFill>
                      <a:prstClr val="black"/>
                    </a:solidFill>
                    <a:effectLst/>
                    <a:uLnTx/>
                    <a:uFillTx/>
                    <a:latin typeface="Times New Roman" panose="02020603050405020304" pitchFamily="18" charset="0"/>
                    <a:ea typeface="楷体_GB2312"/>
                    <a:cs typeface="Times New Roman" panose="02020603050405020304" pitchFamily="18" charset="0"/>
                  </a:rPr>
                  <a:t>表</a:t>
                </a:r>
                <a:r>
                  <a:rPr kumimoji="0" lang="en-US" altLang="zh-CN" sz="1600" b="0" i="0" u="none" strike="noStrike" kern="100" cap="none" spc="0" normalizeH="0" baseline="0" noProof="0" dirty="0">
                    <a:ln>
                      <a:noFill/>
                    </a:ln>
                    <a:solidFill>
                      <a:prstClr val="black"/>
                    </a:solidFill>
                    <a:effectLst/>
                    <a:uLnTx/>
                    <a:uFillTx/>
                    <a:latin typeface="Times New Roman" panose="02020603050405020304" pitchFamily="18" charset="0"/>
                    <a:ea typeface="楷体_GB2312"/>
                    <a:cs typeface="Times New Roman" panose="02020603050405020304" pitchFamily="18" charset="0"/>
                  </a:rPr>
                  <a:t>7.6 </a:t>
                </a:r>
                <a:r>
                  <a:rPr kumimoji="0" lang="zh-CN" altLang="zh-CN" sz="1600" b="0" i="0" u="none" strike="noStrike" kern="100" cap="none" spc="0" normalizeH="0" baseline="0" noProof="0" dirty="0">
                    <a:ln>
                      <a:noFill/>
                    </a:ln>
                    <a:solidFill>
                      <a:prstClr val="black"/>
                    </a:solidFill>
                    <a:effectLst/>
                    <a:uLnTx/>
                    <a:uFillTx/>
                    <a:latin typeface="Times New Roman" panose="02020603050405020304" pitchFamily="18" charset="0"/>
                    <a:ea typeface="楷体_GB2312"/>
                    <a:cs typeface="Times New Roman" panose="02020603050405020304" pitchFamily="18" charset="0"/>
                  </a:rPr>
                  <a:t>石头</a:t>
                </a:r>
                <a:r>
                  <a:rPr kumimoji="0" lang="en-US" altLang="zh-CN" sz="1600" b="0" i="0" u="none" strike="noStrike" kern="100" cap="none" spc="0" normalizeH="0" baseline="0" noProof="0" dirty="0">
                    <a:ln>
                      <a:noFill/>
                    </a:ln>
                    <a:solidFill>
                      <a:prstClr val="black"/>
                    </a:solidFill>
                    <a:effectLst/>
                    <a:uLnTx/>
                    <a:uFillTx/>
                    <a:latin typeface="Times New Roman" panose="02020603050405020304" pitchFamily="18" charset="0"/>
                    <a:ea typeface="楷体_GB2312"/>
                    <a:cs typeface="Times New Roman" panose="02020603050405020304" pitchFamily="18" charset="0"/>
                  </a:rPr>
                  <a:t>-</a:t>
                </a:r>
                <a:r>
                  <a:rPr kumimoji="0" lang="zh-CN" altLang="zh-CN" sz="1600" b="0" i="0" u="none" strike="noStrike" kern="100" cap="none" spc="0" normalizeH="0" baseline="0" noProof="0" dirty="0">
                    <a:ln>
                      <a:noFill/>
                    </a:ln>
                    <a:solidFill>
                      <a:prstClr val="black"/>
                    </a:solidFill>
                    <a:effectLst/>
                    <a:uLnTx/>
                    <a:uFillTx/>
                    <a:latin typeface="Times New Roman" panose="02020603050405020304" pitchFamily="18" charset="0"/>
                    <a:ea typeface="楷体_GB2312"/>
                    <a:cs typeface="Times New Roman" panose="02020603050405020304" pitchFamily="18" charset="0"/>
                  </a:rPr>
                  <a:t>剪刀</a:t>
                </a:r>
                <a:r>
                  <a:rPr kumimoji="0" lang="en-US" altLang="zh-CN" sz="1600" b="0" i="0" u="none" strike="noStrike" kern="100" cap="none" spc="0" normalizeH="0" baseline="0" noProof="0" dirty="0">
                    <a:ln>
                      <a:noFill/>
                    </a:ln>
                    <a:solidFill>
                      <a:prstClr val="black"/>
                    </a:solidFill>
                    <a:effectLst/>
                    <a:uLnTx/>
                    <a:uFillTx/>
                    <a:latin typeface="Times New Roman" panose="02020603050405020304" pitchFamily="18" charset="0"/>
                    <a:ea typeface="楷体_GB2312"/>
                    <a:cs typeface="Times New Roman" panose="02020603050405020304" pitchFamily="18" charset="0"/>
                  </a:rPr>
                  <a:t>-</a:t>
                </a:r>
                <a:r>
                  <a:rPr kumimoji="0" lang="zh-CN" altLang="zh-CN" sz="1600" b="0" i="0" u="none" strike="noStrike" kern="100" cap="none" spc="0" normalizeH="0" baseline="0" noProof="0" dirty="0">
                    <a:ln>
                      <a:noFill/>
                    </a:ln>
                    <a:solidFill>
                      <a:prstClr val="black"/>
                    </a:solidFill>
                    <a:effectLst/>
                    <a:uLnTx/>
                    <a:uFillTx/>
                    <a:latin typeface="Times New Roman" panose="02020603050405020304" pitchFamily="18" charset="0"/>
                    <a:ea typeface="楷体_GB2312"/>
                    <a:cs typeface="Times New Roman" panose="02020603050405020304" pitchFamily="18" charset="0"/>
                  </a:rPr>
                  <a:t>布游戏的局势及收益</a:t>
                </a:r>
                <a14:m>
                  <m:oMath xmlns:m="http://schemas.openxmlformats.org/officeDocument/2006/math">
                    <m:r>
                      <a:rPr kumimoji="0" lang="en-US" altLang="zh-CN" sz="1600" b="0" i="0" u="none" strike="noStrike" kern="100" cap="none" spc="0" normalizeH="0" baseline="0" noProof="0">
                        <a:ln>
                          <a:noFill/>
                        </a:ln>
                        <a:solidFill>
                          <a:prstClr val="black"/>
                        </a:solidFill>
                        <a:effectLst/>
                        <a:uLnTx/>
                        <a:uFillTx/>
                        <a:latin typeface="Cambria Math" panose="02040503050406030204" pitchFamily="18" charset="0"/>
                        <a:ea typeface="楷体_GB2312"/>
                        <a:cs typeface="Times New Roman" panose="02020603050405020304" pitchFamily="18" charset="0"/>
                      </a:rPr>
                      <m:t>(</m:t>
                    </m:r>
                    <m:sSub>
                      <m:sSubPr>
                        <m:ctrlPr>
                          <a:rPr kumimoji="0" lang="zh-CN" altLang="zh-CN" sz="16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600" b="0" i="1" u="none" strike="noStrike" kern="100" cap="none" spc="0" normalizeH="0" baseline="0" noProof="0">
                            <a:ln>
                              <a:noFill/>
                            </a:ln>
                            <a:solidFill>
                              <a:prstClr val="black"/>
                            </a:solidFill>
                            <a:effectLst/>
                            <a:uLnTx/>
                            <a:uFillTx/>
                            <a:latin typeface="Cambria Math" panose="02040503050406030204" pitchFamily="18" charset="0"/>
                            <a:ea typeface="楷体_GB2312"/>
                            <a:cs typeface="Times New Roman" panose="02020603050405020304" pitchFamily="18" charset="0"/>
                          </a:rPr>
                          <m:t>𝑢</m:t>
                        </m:r>
                      </m:e>
                      <m:sub>
                        <m:r>
                          <a:rPr kumimoji="0" lang="en-US" altLang="zh-CN" sz="1600" b="0" i="1" u="none" strike="noStrike" kern="100" cap="none" spc="0" normalizeH="0" baseline="0" noProof="0">
                            <a:ln>
                              <a:noFill/>
                            </a:ln>
                            <a:solidFill>
                              <a:prstClr val="black"/>
                            </a:solidFill>
                            <a:effectLst/>
                            <a:uLnTx/>
                            <a:uFillTx/>
                            <a:latin typeface="Cambria Math" panose="02040503050406030204" pitchFamily="18" charset="0"/>
                            <a:ea typeface="楷体_GB2312"/>
                            <a:cs typeface="Times New Roman" panose="02020603050405020304" pitchFamily="18" charset="0"/>
                          </a:rPr>
                          <m:t>𝐴</m:t>
                        </m:r>
                      </m:sub>
                    </m:sSub>
                    <m:r>
                      <a:rPr kumimoji="0" lang="en-US" altLang="zh-CN" sz="1600" b="0" i="1" u="none" strike="noStrike" kern="100" cap="none" spc="0" normalizeH="0" baseline="0" noProof="0">
                        <a:ln>
                          <a:noFill/>
                        </a:ln>
                        <a:solidFill>
                          <a:prstClr val="black"/>
                        </a:solidFill>
                        <a:effectLst/>
                        <a:uLnTx/>
                        <a:uFillTx/>
                        <a:latin typeface="Cambria Math" panose="02040503050406030204" pitchFamily="18" charset="0"/>
                        <a:ea typeface="楷体_GB2312"/>
                        <a:cs typeface="Times New Roman" panose="02020603050405020304" pitchFamily="18" charset="0"/>
                      </a:rPr>
                      <m:t>,</m:t>
                    </m:r>
                    <m:sSub>
                      <m:sSubPr>
                        <m:ctrlPr>
                          <a:rPr kumimoji="0" lang="zh-CN" altLang="zh-CN" sz="16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600" b="0" i="1" u="none" strike="noStrike" kern="100" cap="none" spc="0" normalizeH="0" baseline="0" noProof="0">
                            <a:ln>
                              <a:noFill/>
                            </a:ln>
                            <a:solidFill>
                              <a:prstClr val="black"/>
                            </a:solidFill>
                            <a:effectLst/>
                            <a:uLnTx/>
                            <a:uFillTx/>
                            <a:latin typeface="Cambria Math" panose="02040503050406030204" pitchFamily="18" charset="0"/>
                            <a:ea typeface="楷体_GB2312"/>
                            <a:cs typeface="Times New Roman" panose="02020603050405020304" pitchFamily="18" charset="0"/>
                          </a:rPr>
                          <m:t>𝑢</m:t>
                        </m:r>
                      </m:e>
                      <m:sub>
                        <m:r>
                          <a:rPr kumimoji="0" lang="en-US" altLang="zh-CN" sz="1600" b="0" i="1" u="none" strike="noStrike" kern="100" cap="none" spc="0" normalizeH="0" baseline="0" noProof="0">
                            <a:ln>
                              <a:noFill/>
                            </a:ln>
                            <a:solidFill>
                              <a:prstClr val="black"/>
                            </a:solidFill>
                            <a:effectLst/>
                            <a:uLnTx/>
                            <a:uFillTx/>
                            <a:latin typeface="Cambria Math" panose="02040503050406030204" pitchFamily="18" charset="0"/>
                            <a:ea typeface="楷体_GB2312"/>
                            <a:cs typeface="Times New Roman" panose="02020603050405020304" pitchFamily="18" charset="0"/>
                          </a:rPr>
                          <m:t>𝐵</m:t>
                        </m:r>
                      </m:sub>
                    </m:sSub>
                    <m:r>
                      <a:rPr kumimoji="0" lang="en-US" altLang="zh-CN" sz="1600" b="0" i="0" u="none" strike="noStrike" kern="100" cap="none" spc="0" normalizeH="0" baseline="0" noProof="0">
                        <a:ln>
                          <a:noFill/>
                        </a:ln>
                        <a:solidFill>
                          <a:prstClr val="black"/>
                        </a:solidFill>
                        <a:effectLst/>
                        <a:uLnTx/>
                        <a:uFillTx/>
                        <a:latin typeface="Cambria Math" panose="02040503050406030204" pitchFamily="18" charset="0"/>
                        <a:ea typeface="楷体_GB2312"/>
                        <a:cs typeface="Times New Roman" panose="02020603050405020304" pitchFamily="18" charset="0"/>
                      </a:rPr>
                      <m:t>)</m:t>
                    </m:r>
                  </m:oMath>
                </a14:m>
                <a:endParaRPr kumimoji="0" lang="zh-CN" altLang="zh-CN" sz="1600" b="0" i="0" u="none" strike="noStrike" kern="1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mc:Choice>
        <mc:Fallback xmlns="">
          <p:sp>
            <p:nvSpPr>
              <p:cNvPr id="7" name="矩形 6">
                <a:extLst>
                  <a:ext uri="{FF2B5EF4-FFF2-40B4-BE49-F238E27FC236}">
                    <a16:creationId xmlns:a16="http://schemas.microsoft.com/office/drawing/2014/main" id="{24EB1DBA-F0EA-4604-921B-C501EFCAEADE}"/>
                  </a:ext>
                </a:extLst>
              </p:cNvPr>
              <p:cNvSpPr>
                <a:spLocks noRot="1" noChangeAspect="1" noMove="1" noResize="1" noEditPoints="1" noAdjustHandles="1" noChangeArrowheads="1" noChangeShapeType="1" noTextEdit="1"/>
              </p:cNvSpPr>
              <p:nvPr/>
            </p:nvSpPr>
            <p:spPr>
              <a:xfrm>
                <a:off x="7464957" y="2995789"/>
                <a:ext cx="4464748" cy="338554"/>
              </a:xfrm>
              <a:prstGeom prst="rect">
                <a:avLst/>
              </a:prstGeom>
              <a:blipFill>
                <a:blip r:embed="rId5"/>
                <a:stretch>
                  <a:fillRect t="-7143" b="-1964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995059627"/>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583380" y="726948"/>
            <a:ext cx="7464387" cy="497934"/>
            <a:chOff x="4099943" y="2819853"/>
            <a:chExt cx="2570275" cy="497934"/>
          </a:xfrm>
        </p:grpSpPr>
        <p:sp>
          <p:nvSpPr>
            <p:cNvPr id="4" name="平行四边形 3"/>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5" name="平行四边形 4"/>
            <p:cNvSpPr/>
            <p:nvPr/>
          </p:nvSpPr>
          <p:spPr bwMode="auto">
            <a:xfrm>
              <a:off x="4122533" y="2819853"/>
              <a:ext cx="2547685"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6" name="矩形 5"/>
            <p:cNvSpPr/>
            <p:nvPr/>
          </p:nvSpPr>
          <p:spPr>
            <a:xfrm>
              <a:off x="4216534" y="2853798"/>
              <a:ext cx="2359684" cy="400110"/>
            </a:xfrm>
            <a:prstGeom prst="rect">
              <a:avLst/>
            </a:prstGeom>
          </p:spPr>
          <p:txBody>
            <a:bodyPr wrap="square">
              <a:spAutoFit/>
            </a:bodyPr>
            <a:lstStyle/>
            <a:p>
              <a:pPr marL="0" marR="0" lvl="0" indent="0" algn="ctr" defTabSz="914400" rtl="0" eaLnBrk="1" fontAlgn="auto" latinLnBrk="0" hangingPunct="1">
                <a:lnSpc>
                  <a:spcPct val="100000"/>
                </a:lnSpc>
                <a:spcBef>
                  <a:spcPct val="50000"/>
                </a:spcBef>
                <a:spcAft>
                  <a:spcPts val="0"/>
                </a:spcAft>
                <a:buClrTx/>
                <a:buSzTx/>
                <a:buFontTx/>
                <a:buNone/>
                <a:tabLst/>
                <a:defRPr/>
              </a:pPr>
              <a:r>
                <a:rPr kumimoji="0" lang="zh-CN" altLang="en-US" sz="2000" b="1"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遗憾最小化算法：</a:t>
              </a:r>
              <a:r>
                <a:rPr kumimoji="0" lang="zh-CN" altLang="en-US" sz="2000" b="0" i="0" u="none" strike="noStrike" kern="1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石头</a:t>
              </a:r>
              <a:r>
                <a:rPr kumimoji="0" lang="en-US" altLang="zh-CN" sz="2000" b="0" i="0" u="none" strike="noStrike" kern="1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a:t>
              </a:r>
              <a:r>
                <a:rPr kumimoji="0" lang="zh-CN" altLang="en-US" sz="2000" b="0" i="0" u="none" strike="noStrike" kern="1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剪刀</a:t>
              </a:r>
              <a:r>
                <a:rPr kumimoji="0" lang="en-US" altLang="zh-CN" sz="2000" b="0" i="0" u="none" strike="noStrike" kern="1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a:t>
              </a:r>
              <a:r>
                <a:rPr kumimoji="0" lang="zh-CN" altLang="en-US" sz="2000" b="0" i="0" u="none" strike="noStrike" kern="1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布例子</a:t>
              </a:r>
              <a:endParaRPr kumimoji="0" lang="zh-CN" altLang="en-US" sz="2000" b="1" i="0" u="none" strike="noStrike" kern="120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endParaRPr>
            </a:p>
          </p:txBody>
        </p:sp>
      </p:grpSp>
      <p:sp>
        <p:nvSpPr>
          <p:cNvPr id="23" name="矩形 22">
            <a:extLst>
              <a:ext uri="{FF2B5EF4-FFF2-40B4-BE49-F238E27FC236}">
                <a16:creationId xmlns:a16="http://schemas.microsoft.com/office/drawing/2014/main" id="{6F77A2E9-3941-4386-A0DF-CDEBD25143F3}"/>
              </a:ext>
            </a:extLst>
          </p:cNvPr>
          <p:cNvSpPr/>
          <p:nvPr/>
        </p:nvSpPr>
        <p:spPr>
          <a:xfrm>
            <a:off x="852473" y="129010"/>
            <a:ext cx="1826141"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mn-cs"/>
              </a:rPr>
              <a:t>二、博弈策略求解</a:t>
            </a:r>
            <a:endPar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mc:AlternateContent xmlns:mc="http://schemas.openxmlformats.org/markup-compatibility/2006" xmlns:a14="http://schemas.microsoft.com/office/drawing/2010/main">
        <mc:Choice Requires="a14">
          <p:sp>
            <p:nvSpPr>
              <p:cNvPr id="15" name="矩形 14">
                <a:extLst>
                  <a:ext uri="{FF2B5EF4-FFF2-40B4-BE49-F238E27FC236}">
                    <a16:creationId xmlns:a16="http://schemas.microsoft.com/office/drawing/2014/main" id="{06C22078-7689-4592-B01D-E10B5F982F56}"/>
                  </a:ext>
                </a:extLst>
              </p:cNvPr>
              <p:cNvSpPr/>
              <p:nvPr/>
            </p:nvSpPr>
            <p:spPr>
              <a:xfrm>
                <a:off x="211015" y="1714333"/>
                <a:ext cx="6897857" cy="5257273"/>
              </a:xfrm>
              <a:prstGeom prst="rect">
                <a:avLst/>
              </a:prstGeom>
            </p:spPr>
            <p:txBody>
              <a:bodyPr wrap="square">
                <a:spAutoFit/>
              </a:bodyPr>
              <a:lstStyle/>
              <a:p>
                <a:pPr marL="0" marR="0" lvl="0" indent="266700" algn="just" defTabSz="914400" rtl="0" eaLnBrk="1" fontAlgn="auto" latinLnBrk="0" hangingPunct="1">
                  <a:lnSpc>
                    <a:spcPct val="100000"/>
                  </a:lnSpc>
                  <a:spcBef>
                    <a:spcPts val="0"/>
                  </a:spcBef>
                  <a:spcAft>
                    <a:spcPts val="0"/>
                  </a:spcAft>
                  <a:buClrTx/>
                  <a:buSzTx/>
                  <a:buFontTx/>
                  <a:buNone/>
                  <a:tabLst/>
                  <a:defRPr/>
                </a:pPr>
                <a:r>
                  <a:rPr kumimoji="0" lang="zh-CN"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同时，从表</a:t>
                </a:r>
                <a:r>
                  <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7.2.1</a:t>
                </a:r>
                <a:r>
                  <a:rPr kumimoji="0" lang="zh-CN"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所给信息可计算得到玩家</a:t>
                </a:r>
                <a:r>
                  <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B</a:t>
                </a:r>
                <a:r>
                  <a:rPr kumimoji="0" lang="zh-CN"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在第一局中没有选择</a:t>
                </a:r>
                <a:r>
                  <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a:t>
                </a:r>
                <a:r>
                  <a:rPr kumimoji="0" lang="zh-CN"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石头</a:t>
                </a:r>
                <a:r>
                  <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a:t>
                </a:r>
                <a:r>
                  <a:rPr kumimoji="0" lang="zh-CN"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这一策略的遗憾值</a:t>
                </a:r>
                <a14:m>
                  <m:oMath xmlns:m="http://schemas.openxmlformats.org/officeDocument/2006/math">
                    <m:sSubSup>
                      <m:sSubSupPr>
                        <m:ctrlPr>
                          <a:rPr kumimoji="0" lang="zh-CN" altLang="zh-CN" sz="1600" b="0" i="1"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ctrlPr>
                      </m:sSubSupPr>
                      <m:e>
                        <m:r>
                          <a:rPr kumimoji="0" lang="en-US" altLang="zh-CN" sz="1600" b="0" i="0"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𝑅𝑒𝑔𝑟𝑒𝑡</m:t>
                        </m:r>
                      </m:e>
                      <m:sub>
                        <m:r>
                          <a:rPr kumimoji="0" lang="en-US" altLang="zh-CN" sz="1600" b="0" i="0"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𝐵</m:t>
                        </m:r>
                      </m:sub>
                      <m:sup>
                        <m:r>
                          <a:rPr kumimoji="0" lang="en-US" altLang="zh-CN" sz="1600" b="0" i="0"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1</m:t>
                        </m:r>
                      </m:sup>
                    </m:sSubSup>
                    <m:d>
                      <m:dPr>
                        <m:ctrlPr>
                          <a:rPr kumimoji="0" lang="zh-CN" altLang="zh-CN" sz="1600" b="0" i="1"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ctrlPr>
                      </m:dPr>
                      <m:e>
                        <m:r>
                          <a:rPr kumimoji="0" lang="en-US" altLang="zh-CN" sz="1600" b="0" i="0"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𝑅</m:t>
                        </m:r>
                      </m:e>
                    </m:d>
                    <m:r>
                      <a:rPr kumimoji="0" lang="en-US" altLang="zh-CN" sz="1600" b="0" i="0"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sSub>
                      <m:sSubPr>
                        <m:ctrlPr>
                          <a:rPr kumimoji="0" lang="zh-CN" altLang="zh-CN" sz="1600" b="0" i="1"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ctrlPr>
                      </m:sSubPr>
                      <m:e>
                        <m:r>
                          <a:rPr kumimoji="0" lang="en-US" altLang="zh-CN" sz="1600" b="0" i="0"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𝑢</m:t>
                        </m:r>
                      </m:e>
                      <m:sub>
                        <m:r>
                          <a:rPr kumimoji="0" lang="en-US" altLang="zh-CN" sz="1600" b="0" i="0"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𝐵</m:t>
                        </m:r>
                      </m:sub>
                    </m:sSub>
                    <m:d>
                      <m:dPr>
                        <m:ctrlPr>
                          <a:rPr kumimoji="0" lang="zh-CN" altLang="zh-CN" sz="1600" b="0" i="1"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ctrlPr>
                      </m:dPr>
                      <m:e>
                        <m:r>
                          <a:rPr kumimoji="0" lang="en-US" altLang="zh-CN" sz="1600" b="0" i="0"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𝑅</m:t>
                        </m:r>
                        <m:r>
                          <a:rPr kumimoji="0" lang="en-US" altLang="zh-CN" sz="1600" b="0" i="0"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r>
                          <a:rPr kumimoji="0" lang="en-US" altLang="zh-CN" sz="1600" b="0" i="0"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𝑅</m:t>
                        </m:r>
                      </m:e>
                    </m:d>
                    <m:r>
                      <a:rPr kumimoji="0" lang="en-US" altLang="zh-CN" sz="1600" b="0" i="0"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sSub>
                      <m:sSubPr>
                        <m:ctrlPr>
                          <a:rPr kumimoji="0" lang="zh-CN" altLang="zh-CN" sz="1600" b="0" i="1"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ctrlPr>
                      </m:sSubPr>
                      <m:e>
                        <m:r>
                          <a:rPr kumimoji="0" lang="en-US" altLang="zh-CN" sz="1600" b="0" i="0"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𝑢</m:t>
                        </m:r>
                      </m:e>
                      <m:sub>
                        <m:r>
                          <a:rPr kumimoji="0" lang="en-US" altLang="zh-CN" sz="1600" b="0" i="0"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𝐵</m:t>
                        </m:r>
                      </m:sub>
                    </m:sSub>
                    <m:d>
                      <m:dPr>
                        <m:ctrlPr>
                          <a:rPr kumimoji="0" lang="zh-CN" altLang="zh-CN" sz="1600" b="0" i="1"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ctrlPr>
                      </m:dPr>
                      <m:e>
                        <m:r>
                          <a:rPr kumimoji="0" lang="en-US" altLang="zh-CN" sz="1600" b="0" i="0"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𝑅</m:t>
                        </m:r>
                        <m:r>
                          <a:rPr kumimoji="0" lang="en-US" altLang="zh-CN" sz="1600" b="0" i="0"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r>
                          <a:rPr kumimoji="0" lang="en-US" altLang="zh-CN" sz="1600" b="0" i="0"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𝑃</m:t>
                        </m:r>
                      </m:e>
                    </m:d>
                    <m:r>
                      <a:rPr kumimoji="0" lang="en-US" altLang="zh-CN" sz="1600" b="0" i="0"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=0−1=−1</m:t>
                    </m:r>
                  </m:oMath>
                </a14:m>
                <a:r>
                  <a:rPr kumimoji="0" lang="zh-CN"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，玩家</a:t>
                </a:r>
                <a:r>
                  <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B</a:t>
                </a:r>
                <a:r>
                  <a:rPr kumimoji="0" lang="zh-CN"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在第一局中没有选择</a:t>
                </a:r>
                <a:r>
                  <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a:t>
                </a:r>
                <a:r>
                  <a:rPr kumimoji="0" lang="zh-CN"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剪刀</a:t>
                </a:r>
                <a:r>
                  <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a:t>
                </a:r>
                <a:r>
                  <a:rPr kumimoji="0" lang="zh-CN"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这一策略的遗憾值</a:t>
                </a:r>
                <a14:m>
                  <m:oMath xmlns:m="http://schemas.openxmlformats.org/officeDocument/2006/math">
                    <m:sSubSup>
                      <m:sSubSupPr>
                        <m:ctrlPr>
                          <a:rPr kumimoji="0" lang="zh-CN" altLang="zh-CN" sz="1600" b="0" i="1"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ctrlPr>
                      </m:sSubSupPr>
                      <m:e>
                        <m:r>
                          <a:rPr kumimoji="0" lang="en-US" altLang="zh-CN" sz="1600" b="0" i="0"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𝑅𝑒𝑔𝑟𝑒𝑡</m:t>
                        </m:r>
                      </m:e>
                      <m:sub>
                        <m:r>
                          <a:rPr kumimoji="0" lang="en-US" altLang="zh-CN" sz="1600" b="0" i="0"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𝐵</m:t>
                        </m:r>
                      </m:sub>
                      <m:sup>
                        <m:r>
                          <a:rPr kumimoji="0" lang="en-US" altLang="zh-CN" sz="1600" b="0" i="0"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1</m:t>
                        </m:r>
                      </m:sup>
                    </m:sSubSup>
                    <m:d>
                      <m:dPr>
                        <m:ctrlPr>
                          <a:rPr kumimoji="0" lang="zh-CN" altLang="zh-CN" sz="1600" b="0" i="1"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ctrlPr>
                      </m:dPr>
                      <m:e>
                        <m:r>
                          <a:rPr kumimoji="0" lang="en-US" altLang="zh-CN" sz="1600" b="0" i="0"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𝑆</m:t>
                        </m:r>
                      </m:e>
                    </m:d>
                    <m:r>
                      <a:rPr kumimoji="0" lang="en-US" altLang="zh-CN" sz="1600" b="0" i="0"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sSub>
                      <m:sSubPr>
                        <m:ctrlPr>
                          <a:rPr kumimoji="0" lang="zh-CN" altLang="zh-CN" sz="1600" b="0" i="1"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ctrlPr>
                      </m:sSubPr>
                      <m:e>
                        <m:r>
                          <a:rPr kumimoji="0" lang="en-US" altLang="zh-CN" sz="1600" b="0" i="0"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𝑢</m:t>
                        </m:r>
                      </m:e>
                      <m:sub>
                        <m:r>
                          <a:rPr kumimoji="0" lang="en-US" altLang="zh-CN" sz="1600" b="0" i="0"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𝐵</m:t>
                        </m:r>
                      </m:sub>
                    </m:sSub>
                    <m:d>
                      <m:dPr>
                        <m:ctrlPr>
                          <a:rPr kumimoji="0" lang="zh-CN" altLang="zh-CN" sz="1600" b="0" i="1"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ctrlPr>
                      </m:dPr>
                      <m:e>
                        <m:r>
                          <a:rPr kumimoji="0" lang="en-US" altLang="zh-CN" sz="1600" b="0" i="0"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𝑅</m:t>
                        </m:r>
                        <m:r>
                          <a:rPr kumimoji="0" lang="en-US" altLang="zh-CN" sz="1600" b="0" i="0"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r>
                          <a:rPr kumimoji="0" lang="en-US" altLang="zh-CN" sz="1600" b="0" i="0"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𝑆</m:t>
                        </m:r>
                      </m:e>
                    </m:d>
                    <m:r>
                      <a:rPr kumimoji="0" lang="en-US" altLang="zh-CN" sz="1600" b="0" i="0"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sSub>
                      <m:sSubPr>
                        <m:ctrlPr>
                          <a:rPr kumimoji="0" lang="zh-CN" altLang="zh-CN" sz="1600" b="0" i="1"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ctrlPr>
                      </m:sSubPr>
                      <m:e>
                        <m:r>
                          <a:rPr kumimoji="0" lang="en-US" altLang="zh-CN" sz="1600" b="0" i="0"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𝑢</m:t>
                        </m:r>
                      </m:e>
                      <m:sub>
                        <m:r>
                          <a:rPr kumimoji="0" lang="en-US" altLang="zh-CN" sz="1600" b="0" i="0"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𝐴</m:t>
                        </m:r>
                      </m:sub>
                    </m:sSub>
                    <m:d>
                      <m:dPr>
                        <m:ctrlPr>
                          <a:rPr kumimoji="0" lang="zh-CN" altLang="zh-CN" sz="1600" b="0" i="1"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ctrlPr>
                      </m:dPr>
                      <m:e>
                        <m:r>
                          <a:rPr kumimoji="0" lang="en-US" altLang="zh-CN" sz="1600" b="0" i="0"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𝑅</m:t>
                        </m:r>
                        <m:r>
                          <a:rPr kumimoji="0" lang="en-US" altLang="zh-CN" sz="1600" b="0" i="0"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r>
                          <a:rPr kumimoji="0" lang="en-US" altLang="zh-CN" sz="1600" b="0" i="0"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𝑃</m:t>
                        </m:r>
                      </m:e>
                    </m:d>
                    <m:r>
                      <a:rPr kumimoji="0" lang="en-US" altLang="zh-CN" sz="1600" b="0" i="0"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=−1−1=−2</m:t>
                    </m:r>
                  </m:oMath>
                </a14:m>
                <a:r>
                  <a:rPr kumimoji="0" lang="zh-CN"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。对玩家</a:t>
                </a:r>
                <a:r>
                  <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B</a:t>
                </a:r>
                <a:r>
                  <a:rPr kumimoji="0" lang="zh-CN"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而言，</a:t>
                </a:r>
                <a14:m>
                  <m:oMath xmlns:m="http://schemas.openxmlformats.org/officeDocument/2006/math">
                    <m:nary>
                      <m:naryPr>
                        <m:chr m:val="∑"/>
                        <m:limLoc m:val="undOvr"/>
                        <m:grow m:val="on"/>
                        <m:supHide m:val="on"/>
                        <m:ctrlPr>
                          <a:rPr kumimoji="0" lang="zh-CN" altLang="zh-CN" sz="1600" b="0" i="1"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ctrlPr>
                      </m:naryPr>
                      <m:sub>
                        <m:sSubSup>
                          <m:sSubSupPr>
                            <m:ctrlPr>
                              <a:rPr kumimoji="0" lang="zh-CN" altLang="zh-CN" sz="1600" b="0" i="1"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ctrlPr>
                          </m:sSubSupPr>
                          <m:e>
                            <m:r>
                              <a:rPr kumimoji="0" lang="en-US" altLang="zh-CN" sz="1600" b="0" i="0"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𝜎</m:t>
                            </m:r>
                          </m:e>
                          <m:sub>
                            <m:r>
                              <a:rPr kumimoji="0" lang="en-US" altLang="zh-CN" sz="1600" b="0" i="0"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𝑖</m:t>
                            </m:r>
                          </m:sub>
                          <m:sup>
                            <m:r>
                              <a:rPr kumimoji="0" lang="en-US" altLang="zh-CN" sz="1600" b="0" i="0"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sup>
                        </m:sSubSup>
                        <m:r>
                          <a:rPr kumimoji="0" lang="en-US" altLang="zh-CN" sz="1600" b="0" i="0"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sSub>
                          <m:sSubPr>
                            <m:ctrlPr>
                              <a:rPr kumimoji="0" lang="zh-CN" altLang="zh-CN" sz="1600" b="0" i="1"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ctrlPr>
                          </m:sSubPr>
                          <m:e>
                            <m:r>
                              <m:rPr>
                                <m:sty m:val="p"/>
                              </m:rPr>
                              <a:rPr kumimoji="0" lang="en-US" altLang="zh-CN" sz="1600" b="0" i="0"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Σ</m:t>
                            </m:r>
                          </m:e>
                          <m:sub>
                            <m:r>
                              <a:rPr kumimoji="0" lang="en-US" altLang="zh-CN" sz="1600" b="0" i="0"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𝑖</m:t>
                            </m:r>
                          </m:sub>
                        </m:sSub>
                      </m:sub>
                      <m:sup/>
                      <m:e>
                        <m:sSubSup>
                          <m:sSubSupPr>
                            <m:ctrlPr>
                              <a:rPr kumimoji="0" lang="zh-CN" altLang="zh-CN" sz="1600" b="0" i="1"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ctrlPr>
                          </m:sSubSupPr>
                          <m:e>
                            <m:r>
                              <a:rPr kumimoji="0" lang="en-US" altLang="zh-CN" sz="1600" b="0" i="0"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𝑅𝑒𝑔𝑟𝑒𝑡</m:t>
                            </m:r>
                          </m:e>
                          <m:sub>
                            <m:r>
                              <a:rPr kumimoji="0" lang="en-US" altLang="zh-CN" sz="1600" b="0" i="0"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𝑖</m:t>
                            </m:r>
                          </m:sub>
                          <m:sup>
                            <m:r>
                              <a:rPr kumimoji="0" lang="en-US" altLang="zh-CN" sz="1600" b="0" i="0"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𝑇</m:t>
                            </m:r>
                            <m:r>
                              <a:rPr kumimoji="0" lang="en-US" altLang="zh-CN" sz="1600" b="0" i="0"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sup>
                        </m:sSubSup>
                        <m:r>
                          <a:rPr kumimoji="0" lang="en-US" altLang="zh-CN" sz="1600" b="0" i="0"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sSubSup>
                          <m:sSubSupPr>
                            <m:ctrlPr>
                              <a:rPr kumimoji="0" lang="zh-CN" altLang="zh-CN" sz="1600" b="0" i="1"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ctrlPr>
                          </m:sSubSupPr>
                          <m:e>
                            <m:r>
                              <a:rPr kumimoji="0" lang="en-US" altLang="zh-CN" sz="1600" b="0" i="0"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𝜎</m:t>
                            </m:r>
                          </m:e>
                          <m:sub>
                            <m:r>
                              <a:rPr kumimoji="0" lang="en-US" altLang="zh-CN" sz="1600" b="0" i="0"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𝑖</m:t>
                            </m:r>
                          </m:sub>
                          <m:sup>
                            <m:r>
                              <a:rPr kumimoji="0" lang="en-US" altLang="zh-CN" sz="1600" b="0" i="0"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sup>
                        </m:sSubSup>
                        <m:r>
                          <a:rPr kumimoji="0" lang="en-US" altLang="zh-CN" sz="1600" b="0" i="0"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e>
                    </m:nary>
                    <m:r>
                      <a:rPr kumimoji="0" lang="en-US" altLang="zh-CN" sz="1600" b="0" i="0"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=−3&lt;0</m:t>
                    </m:r>
                  </m:oMath>
                </a14:m>
                <a:r>
                  <a:rPr kumimoji="0" lang="zh-CN"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，因此下一轮中以</a:t>
                </a:r>
                <a14:m>
                  <m:oMath xmlns:m="http://schemas.openxmlformats.org/officeDocument/2006/math">
                    <m:f>
                      <m:fPr>
                        <m:ctrlPr>
                          <a:rPr kumimoji="0" lang="zh-CN" altLang="zh-CN" sz="1600" b="0" i="1"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ctrlPr>
                      </m:fPr>
                      <m:num>
                        <m:r>
                          <a:rPr kumimoji="0" lang="en-US" altLang="zh-CN" sz="1600" b="0" i="0"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1</m:t>
                        </m:r>
                      </m:num>
                      <m:den>
                        <m:r>
                          <a:rPr kumimoji="0" lang="en-US" altLang="zh-CN" sz="1600" b="0" i="0"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sSub>
                          <m:sSubPr>
                            <m:ctrlPr>
                              <a:rPr kumimoji="0" lang="zh-CN" altLang="zh-CN" sz="1600" b="0" i="1"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ctrlPr>
                          </m:sSubPr>
                          <m:e>
                            <m:r>
                              <m:rPr>
                                <m:sty m:val="p"/>
                              </m:rPr>
                              <a:rPr kumimoji="0" lang="en-US" altLang="zh-CN" sz="1600" b="0" i="0"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Σ</m:t>
                            </m:r>
                          </m:e>
                          <m:sub>
                            <m:r>
                              <a:rPr kumimoji="0" lang="en-US" altLang="zh-CN" sz="1600" b="0" i="0"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𝑖</m:t>
                            </m:r>
                          </m:sub>
                        </m:sSub>
                        <m:r>
                          <a:rPr kumimoji="0" lang="en-US" altLang="zh-CN" sz="1600" b="0" i="0"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den>
                    </m:f>
                    <m:r>
                      <a:rPr kumimoji="0" lang="en-US" altLang="zh-CN" sz="1600" b="0" i="0"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f>
                      <m:fPr>
                        <m:ctrlPr>
                          <a:rPr kumimoji="0" lang="zh-CN" altLang="zh-CN" sz="1600" b="0" i="1"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ctrlPr>
                      </m:fPr>
                      <m:num>
                        <m:r>
                          <a:rPr kumimoji="0" lang="en-US" altLang="zh-CN" sz="1600" b="0" i="0"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1</m:t>
                        </m:r>
                      </m:num>
                      <m:den>
                        <m:r>
                          <a:rPr kumimoji="0" lang="en-US" altLang="zh-CN" sz="1600" b="0" i="0"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3</m:t>
                        </m:r>
                      </m:den>
                    </m:f>
                  </m:oMath>
                </a14:m>
                <a:r>
                  <a:rPr kumimoji="0" lang="zh-CN"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的概率从</a:t>
                </a:r>
                <a:r>
                  <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a:t>
                </a:r>
                <a:r>
                  <a:rPr kumimoji="0" lang="zh-CN"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石头</a:t>
                </a:r>
                <a:r>
                  <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a:t>
                </a:r>
                <a:r>
                  <a:rPr kumimoji="0" lang="zh-CN"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a:t>
                </a:r>
                <a:r>
                  <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a:t>
                </a:r>
                <a:r>
                  <a:rPr kumimoji="0" lang="zh-CN"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剪刀</a:t>
                </a:r>
                <a:r>
                  <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a:t>
                </a:r>
                <a:r>
                  <a:rPr kumimoji="0" lang="zh-CN"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和</a:t>
                </a:r>
                <a:r>
                  <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a:t>
                </a:r>
                <a:r>
                  <a:rPr kumimoji="0" lang="zh-CN"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布</a:t>
                </a:r>
                <a:r>
                  <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a:t>
                </a:r>
                <a:r>
                  <a:rPr kumimoji="0" lang="zh-CN"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中选择一个策略。</a:t>
                </a:r>
              </a:p>
              <a:p>
                <a:pPr marL="0" marR="0" lvl="0" indent="266700" algn="just" defTabSz="914400" rtl="0" eaLnBrk="1" fontAlgn="auto" latinLnBrk="0" hangingPunct="1">
                  <a:lnSpc>
                    <a:spcPct val="100000"/>
                  </a:lnSpc>
                  <a:spcBef>
                    <a:spcPts val="0"/>
                  </a:spcBef>
                  <a:spcAft>
                    <a:spcPts val="0"/>
                  </a:spcAft>
                  <a:buClrTx/>
                  <a:buSzTx/>
                  <a:buFontTx/>
                  <a:buNone/>
                  <a:tabLst/>
                  <a:defRPr/>
                </a:pPr>
                <a:r>
                  <a:rPr kumimoji="0" lang="zh-CN"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假设玩家</a:t>
                </a:r>
                <a:r>
                  <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A</a:t>
                </a:r>
                <a:r>
                  <a:rPr kumimoji="0" lang="zh-CN"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在第二局按照遗憾值最大的策略选择</a:t>
                </a:r>
                <a:r>
                  <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a:t>
                </a:r>
                <a:r>
                  <a:rPr kumimoji="0" lang="zh-CN"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剪刀</a:t>
                </a:r>
                <a:r>
                  <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a:t>
                </a:r>
                <a:r>
                  <a:rPr kumimoji="0" lang="zh-CN"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、玩家</a:t>
                </a:r>
                <a:r>
                  <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B</a:t>
                </a:r>
                <a:r>
                  <a:rPr kumimoji="0" lang="zh-CN"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随机选择</a:t>
                </a:r>
                <a:r>
                  <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a:t>
                </a:r>
                <a:r>
                  <a:rPr kumimoji="0" lang="zh-CN"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石头</a:t>
                </a:r>
                <a:r>
                  <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a:t>
                </a:r>
                <a:r>
                  <a:rPr kumimoji="0" lang="zh-CN"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，根据公式</a:t>
                </a:r>
                <a14:m>
                  <m:oMath xmlns:m="http://schemas.openxmlformats.org/officeDocument/2006/math">
                    <m:sSubSup>
                      <m:sSubSupPr>
                        <m:ctrlPr>
                          <a:rPr kumimoji="0" lang="zh-CN" altLang="zh-CN" sz="1600" b="0" i="1"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ctrlPr>
                      </m:sSubSupPr>
                      <m:e>
                        <m:r>
                          <a:rPr kumimoji="0" lang="en-US" altLang="zh-CN" sz="1600" b="0" i="0"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𝑅𝑒𝑔𝑟𝑒𝑡</m:t>
                        </m:r>
                      </m:e>
                      <m:sub>
                        <m:r>
                          <a:rPr kumimoji="0" lang="en-US" altLang="zh-CN" sz="1600" b="0" i="0"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𝐴</m:t>
                        </m:r>
                      </m:sub>
                      <m:sup>
                        <m:r>
                          <a:rPr kumimoji="0" lang="en-US" altLang="zh-CN" sz="1600" b="0" i="0"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2</m:t>
                        </m:r>
                      </m:sup>
                    </m:sSubSup>
                    <m:r>
                      <a:rPr kumimoji="0" lang="en-US" altLang="zh-CN" sz="1600" b="0" i="0"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sSub>
                      <m:sSubPr>
                        <m:ctrlPr>
                          <a:rPr kumimoji="0" lang="zh-CN" altLang="zh-CN" sz="1600" b="0" i="1"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ctrlPr>
                      </m:sSubPr>
                      <m:e>
                        <m:r>
                          <a:rPr kumimoji="0" lang="en-US" altLang="zh-CN" sz="1600" b="0" i="0"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𝜎</m:t>
                        </m:r>
                      </m:e>
                      <m:sub>
                        <m:r>
                          <a:rPr kumimoji="0" lang="en-US" altLang="zh-CN" sz="1600" b="0" i="0"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𝑖</m:t>
                        </m:r>
                      </m:sub>
                    </m:sSub>
                    <m:r>
                      <a:rPr kumimoji="0" lang="en-US" altLang="zh-CN" sz="1600" b="0" i="0"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nary>
                      <m:naryPr>
                        <m:chr m:val="∑"/>
                        <m:ctrlPr>
                          <a:rPr kumimoji="0" lang="zh-CN" altLang="zh-CN" sz="1600" b="0" i="1"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ctrlPr>
                      </m:naryPr>
                      <m:sub>
                        <m:r>
                          <a:rPr kumimoji="0" lang="en-US" altLang="zh-CN" sz="1600" b="0" i="0"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𝑡</m:t>
                        </m:r>
                        <m:r>
                          <a:rPr kumimoji="0" lang="en-US" altLang="zh-CN" sz="1600" b="0" i="0"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=1</m:t>
                        </m:r>
                      </m:sub>
                      <m:sup>
                        <m:r>
                          <a:rPr kumimoji="0" lang="en-US" altLang="zh-CN" sz="1600" b="0" i="0"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2</m:t>
                        </m:r>
                      </m:sup>
                      <m:e>
                        <m:r>
                          <a:rPr kumimoji="0" lang="en-US" altLang="zh-CN" sz="1600" b="0" i="0"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sSub>
                          <m:sSubPr>
                            <m:ctrlPr>
                              <a:rPr kumimoji="0" lang="zh-CN" altLang="zh-CN" sz="1600" b="0" i="1"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ctrlPr>
                          </m:sSubPr>
                          <m:e>
                            <m:r>
                              <a:rPr kumimoji="0" lang="en-US" altLang="zh-CN" sz="1600" b="0" i="0"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𝑢</m:t>
                            </m:r>
                          </m:e>
                          <m:sub>
                            <m:r>
                              <a:rPr kumimoji="0" lang="en-US" altLang="zh-CN" sz="1600" b="0" i="0"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𝐴</m:t>
                            </m:r>
                          </m:sub>
                        </m:sSub>
                        <m:d>
                          <m:dPr>
                            <m:ctrlPr>
                              <a:rPr kumimoji="0" lang="zh-CN" altLang="zh-CN" sz="1600" b="0" i="1"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ctrlPr>
                          </m:dPr>
                          <m:e>
                            <m:sSub>
                              <m:sSubPr>
                                <m:ctrlPr>
                                  <a:rPr kumimoji="0" lang="zh-CN" altLang="zh-CN" sz="1600" b="0" i="1"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ctrlPr>
                              </m:sSubPr>
                              <m:e>
                                <m:r>
                                  <a:rPr kumimoji="0" lang="en-US" altLang="zh-CN" sz="1600" b="0" i="0"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𝜎</m:t>
                                </m:r>
                              </m:e>
                              <m:sub>
                                <m:r>
                                  <a:rPr kumimoji="0" lang="en-US" altLang="zh-CN" sz="1600" b="0" i="0"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𝑖</m:t>
                                </m:r>
                              </m:sub>
                            </m:sSub>
                            <m:r>
                              <a:rPr kumimoji="0" lang="en-US" altLang="zh-CN" sz="1600" b="0" i="0"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sSubSup>
                              <m:sSubSupPr>
                                <m:ctrlPr>
                                  <a:rPr kumimoji="0" lang="zh-CN" altLang="zh-CN" sz="1600" b="0" i="1"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ctrlPr>
                              </m:sSubSupPr>
                              <m:e>
                                <m:r>
                                  <a:rPr kumimoji="0" lang="en-US" altLang="zh-CN" sz="1600" b="0" i="0"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𝜎</m:t>
                                </m:r>
                              </m:e>
                              <m:sub>
                                <m:r>
                                  <a:rPr kumimoji="0" lang="en-US" altLang="zh-CN" sz="1600" b="0" i="0"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r>
                                  <a:rPr kumimoji="0" lang="en-US" altLang="zh-CN" sz="1600" b="0" i="0"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𝑖</m:t>
                                </m:r>
                              </m:sub>
                              <m:sup>
                                <m:r>
                                  <a:rPr kumimoji="0" lang="en-US" altLang="zh-CN" sz="1600" b="0" i="0"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𝑡</m:t>
                                </m:r>
                              </m:sup>
                            </m:sSubSup>
                          </m:e>
                        </m:d>
                        <m:r>
                          <a:rPr kumimoji="0" lang="en-US" altLang="zh-CN" sz="1600" b="0" i="0"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sSub>
                          <m:sSubPr>
                            <m:ctrlPr>
                              <a:rPr kumimoji="0" lang="zh-CN" altLang="zh-CN" sz="1600" b="0" i="1"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ctrlPr>
                          </m:sSubPr>
                          <m:e>
                            <m:r>
                              <a:rPr kumimoji="0" lang="en-US" altLang="zh-CN" sz="1600" b="0" i="0"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𝑢</m:t>
                            </m:r>
                          </m:e>
                          <m:sub>
                            <m:r>
                              <a:rPr kumimoji="0" lang="en-US" altLang="zh-CN" sz="1600" b="0" i="0"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𝐴</m:t>
                            </m:r>
                          </m:sub>
                        </m:sSub>
                        <m:d>
                          <m:dPr>
                            <m:ctrlPr>
                              <a:rPr kumimoji="0" lang="zh-CN" altLang="zh-CN" sz="1600" b="0" i="1"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ctrlPr>
                          </m:dPr>
                          <m:e>
                            <m:sSup>
                              <m:sSupPr>
                                <m:ctrlPr>
                                  <a:rPr kumimoji="0" lang="zh-CN" altLang="zh-CN" sz="1600" b="0" i="1"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ctrlPr>
                              </m:sSupPr>
                              <m:e>
                                <m:r>
                                  <a:rPr kumimoji="0" lang="en-US" altLang="zh-CN" sz="1600" b="0" i="0"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𝜎</m:t>
                                </m:r>
                              </m:e>
                              <m:sup>
                                <m:r>
                                  <a:rPr kumimoji="0" lang="en-US" altLang="zh-CN" sz="1600" b="0" i="0"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𝑡</m:t>
                                </m:r>
                              </m:sup>
                            </m:sSup>
                          </m:e>
                        </m:d>
                        <m:r>
                          <a:rPr kumimoji="0" lang="en-US" altLang="zh-CN" sz="1600" b="0" i="0"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e>
                    </m:nary>
                  </m:oMath>
                </a14:m>
                <a:r>
                  <a:rPr kumimoji="0" lang="zh-CN"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可计算得到玩家</a:t>
                </a:r>
                <a:r>
                  <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A</a:t>
                </a:r>
                <a:r>
                  <a:rPr kumimoji="0" lang="zh-CN"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的累加遗憾值（如表</a:t>
                </a:r>
                <a:r>
                  <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7.2.2</a:t>
                </a:r>
                <a:r>
                  <a:rPr kumimoji="0" lang="zh-CN"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所示）。</a:t>
                </a:r>
                <a:endPar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endParaRPr>
              </a:p>
              <a:p>
                <a:pPr marL="0" marR="0" lvl="0" indent="266700" algn="just" defTabSz="914400" rtl="0" eaLnBrk="1" fontAlgn="auto" latinLnBrk="0" hangingPunct="1">
                  <a:lnSpc>
                    <a:spcPct val="100000"/>
                  </a:lnSpc>
                  <a:spcBef>
                    <a:spcPts val="0"/>
                  </a:spcBef>
                  <a:spcAft>
                    <a:spcPts val="0"/>
                  </a:spcAft>
                  <a:buClrTx/>
                  <a:buSzTx/>
                  <a:buFontTx/>
                  <a:buNone/>
                  <a:tabLst/>
                  <a:defRPr/>
                </a:pPr>
                <a:r>
                  <a:rPr kumimoji="0" lang="zh-CN"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从上表可知，前二局结束后，在第三局时，玩家</a:t>
                </a:r>
                <a:r>
                  <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A</a:t>
                </a:r>
                <a:r>
                  <a:rPr kumimoji="0" lang="zh-CN"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选择</a:t>
                </a:r>
                <a:r>
                  <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a:t>
                </a:r>
                <a:r>
                  <a:rPr kumimoji="0" lang="zh-CN"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石头</a:t>
                </a:r>
                <a:r>
                  <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a:t>
                </a:r>
                <a:r>
                  <a:rPr kumimoji="0" lang="zh-CN"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a:t>
                </a:r>
                <a:r>
                  <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a:t>
                </a:r>
                <a:r>
                  <a:rPr kumimoji="0" lang="zh-CN"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剪刀</a:t>
                </a:r>
                <a:r>
                  <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a:t>
                </a:r>
                <a:r>
                  <a:rPr kumimoji="0" lang="zh-CN"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和</a:t>
                </a:r>
                <a:r>
                  <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a:t>
                </a:r>
                <a:r>
                  <a:rPr kumimoji="0" lang="zh-CN"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布</a:t>
                </a:r>
                <a:r>
                  <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a:t>
                </a:r>
                <a:r>
                  <a:rPr kumimoji="0" lang="zh-CN"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的概率分别为</a:t>
                </a:r>
                <a14:m>
                  <m:oMath xmlns:m="http://schemas.openxmlformats.org/officeDocument/2006/math">
                    <m:f>
                      <m:fPr>
                        <m:ctrlPr>
                          <a:rPr kumimoji="0" lang="zh-CN" altLang="zh-CN" sz="1600" b="0" i="1"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ctrlPr>
                      </m:fPr>
                      <m:num>
                        <m:r>
                          <a:rPr kumimoji="0" lang="en-US" altLang="zh-CN" sz="1600" b="0" i="0"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1</m:t>
                        </m:r>
                      </m:num>
                      <m:den>
                        <m:r>
                          <a:rPr kumimoji="0" lang="en-US" altLang="zh-CN" sz="1600" b="0" i="0"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6</m:t>
                        </m:r>
                      </m:den>
                    </m:f>
                    <m:r>
                      <a:rPr kumimoji="0" lang="zh-CN" altLang="zh-CN" sz="1600" b="0" i="0"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f>
                      <m:fPr>
                        <m:ctrlPr>
                          <a:rPr kumimoji="0" lang="zh-CN" altLang="zh-CN" sz="1600" b="0" i="1"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ctrlPr>
                      </m:fPr>
                      <m:num>
                        <m:r>
                          <a:rPr kumimoji="0" lang="en-US" altLang="zh-CN" sz="1600" b="0" i="0"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2</m:t>
                        </m:r>
                      </m:num>
                      <m:den>
                        <m:r>
                          <a:rPr kumimoji="0" lang="en-US" altLang="zh-CN" sz="1600" b="0" i="0"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6</m:t>
                        </m:r>
                      </m:den>
                    </m:f>
                    <m:r>
                      <a:rPr kumimoji="0" lang="zh-CN" altLang="zh-CN" sz="1600" b="0" i="0"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f>
                      <m:fPr>
                        <m:ctrlPr>
                          <a:rPr kumimoji="0" lang="zh-CN" altLang="zh-CN" sz="1600" b="0" i="1"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ctrlPr>
                      </m:fPr>
                      <m:num>
                        <m:r>
                          <a:rPr kumimoji="0" lang="en-US" altLang="zh-CN" sz="1600" b="0" i="0"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1</m:t>
                        </m:r>
                      </m:num>
                      <m:den>
                        <m:r>
                          <a:rPr kumimoji="0" lang="en-US" altLang="zh-CN" sz="1600" b="0" i="0"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3</m:t>
                        </m:r>
                      </m:den>
                    </m:f>
                    <m:r>
                      <a:rPr kumimoji="0" lang="zh-CN" altLang="zh-CN" sz="1600" b="0" i="0"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f>
                      <m:fPr>
                        <m:ctrlPr>
                          <a:rPr kumimoji="0" lang="zh-CN" altLang="zh-CN" sz="1600" b="0" i="1"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ctrlPr>
                      </m:fPr>
                      <m:num>
                        <m:r>
                          <a:rPr kumimoji="0" lang="en-US" altLang="zh-CN" sz="1600" b="0" i="0"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3</m:t>
                        </m:r>
                      </m:num>
                      <m:den>
                        <m:r>
                          <a:rPr kumimoji="0" lang="en-US" altLang="zh-CN" sz="1600" b="0" i="0"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6</m:t>
                        </m:r>
                      </m:den>
                    </m:f>
                    <m:r>
                      <a:rPr kumimoji="0" lang="zh-CN" altLang="zh-CN" sz="1600" b="0" i="0"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f>
                      <m:fPr>
                        <m:ctrlPr>
                          <a:rPr kumimoji="0" lang="zh-CN" altLang="zh-CN" sz="1600" b="0" i="1"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ctrlPr>
                      </m:fPr>
                      <m:num>
                        <m:r>
                          <a:rPr kumimoji="0" lang="en-US" altLang="zh-CN" sz="1600" b="0" i="0"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1</m:t>
                        </m:r>
                      </m:num>
                      <m:den>
                        <m:r>
                          <a:rPr kumimoji="0" lang="en-US" altLang="zh-CN" sz="1600" b="0" i="0"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2</m:t>
                        </m:r>
                      </m:den>
                    </m:f>
                    <m:r>
                      <a:rPr kumimoji="0" lang="zh-CN" altLang="zh-CN" sz="1600" b="0" i="0"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oMath>
                </a14:m>
                <a:r>
                  <a:rPr kumimoji="0" lang="zh-CN"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。需要注意的是，玩家</a:t>
                </a:r>
                <a:r>
                  <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A</a:t>
                </a:r>
                <a:r>
                  <a:rPr kumimoji="0" lang="zh-CN"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既可以按照遗憾值最小在第三轮来选择</a:t>
                </a:r>
                <a:r>
                  <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a:t>
                </a:r>
                <a:r>
                  <a:rPr kumimoji="0" lang="zh-CN"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布</a:t>
                </a:r>
                <a:r>
                  <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a:t>
                </a:r>
                <a:r>
                  <a:rPr kumimoji="0" lang="zh-CN"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这一策略，又可以随机选择</a:t>
                </a:r>
                <a:r>
                  <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a:t>
                </a:r>
                <a:r>
                  <a:rPr kumimoji="0" lang="zh-CN"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石头</a:t>
                </a:r>
                <a:r>
                  <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a:t>
                </a:r>
                <a:r>
                  <a:rPr kumimoji="0" lang="zh-CN"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或</a:t>
                </a:r>
                <a:r>
                  <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a:t>
                </a:r>
                <a:r>
                  <a:rPr kumimoji="0" lang="zh-CN"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剪刀</a:t>
                </a:r>
                <a:r>
                  <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a:t>
                </a:r>
                <a:r>
                  <a:rPr kumimoji="0" lang="zh-CN"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以防止自己的策略被对手察觉。</a:t>
                </a:r>
                <a:endPar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遗憾最小化算法在实际使用中需要反复模拟博弈多次，才能拟合到近似的最优反应策略。当然，并不是所有的博弈都像石头</a:t>
                </a:r>
                <a:r>
                  <a:rPr kumimoji="0"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a:t>
                </a:r>
                <a:r>
                  <a:rPr kumimoji="0" lang="zh-CN"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剪刀</a:t>
                </a:r>
                <a:r>
                  <a:rPr kumimoji="0"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a:t>
                </a:r>
                <a:r>
                  <a:rPr kumimoji="0" lang="zh-CN"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布游戏这样一次决策就可以得出胜负，对于围棋和扑克等需要多轮决策（即序贯决策）才能判断胜负的博弈问题，那么应该怎么办呢？为了解决这个问题，需要计算状态转移序列中每个状态的</a:t>
                </a:r>
                <a:r>
                  <a:rPr kumimoji="0"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a:t>
                </a:r>
                <a:r>
                  <a:rPr kumimoji="0" lang="zh-CN"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虚拟遗憾值</a:t>
                </a:r>
                <a:r>
                  <a:rPr kumimoji="0"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a:t>
                </a:r>
                <a:r>
                  <a:rPr kumimoji="0" lang="zh-CN"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，这就是虚拟遗憾值最小化算法</a:t>
                </a:r>
                <a:r>
                  <a:rPr kumimoji="0"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(counterfactual regret minimization)</a:t>
                </a:r>
                <a:r>
                  <a:rPr kumimoji="0" lang="zh-CN"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a:t>
                </a:r>
              </a:p>
              <a:p>
                <a:pPr marL="0" marR="0" lvl="0" indent="266700" algn="just" defTabSz="914400" rtl="0" eaLnBrk="1" fontAlgn="auto" latinLnBrk="0" hangingPunct="1">
                  <a:lnSpc>
                    <a:spcPct val="150000"/>
                  </a:lnSpc>
                  <a:spcBef>
                    <a:spcPts val="0"/>
                  </a:spcBef>
                  <a:spcAft>
                    <a:spcPts val="0"/>
                  </a:spcAft>
                  <a:buClrTx/>
                  <a:buSzTx/>
                  <a:buFontTx/>
                  <a:buNone/>
                  <a:tabLst/>
                  <a:defRPr/>
                </a:pPr>
                <a:endParaRPr kumimoji="0" lang="zh-CN" altLang="zh-CN" sz="1200" b="0" i="0" u="none" strike="noStrike" kern="100" cap="none" spc="0" normalizeH="0" baseline="0" noProof="0" dirty="0">
                  <a:ln>
                    <a:noFill/>
                  </a:ln>
                  <a:solidFill>
                    <a:prstClr val="black"/>
                  </a:solidFill>
                  <a:effectLst/>
                  <a:uLnTx/>
                  <a:uFillTx/>
                  <a:latin typeface="Times New Roman" panose="02020603050405020304" pitchFamily="18" charset="0"/>
                  <a:ea typeface="楷体_GB2312"/>
                  <a:cs typeface="Times New Roman" panose="02020603050405020304" pitchFamily="18" charset="0"/>
                </a:endParaRPr>
              </a:p>
              <a:p>
                <a:pPr marL="0" marR="0" lvl="0" indent="266700" algn="just" defTabSz="914400" rtl="0" eaLnBrk="1" fontAlgn="auto" latinLnBrk="0" hangingPunct="1">
                  <a:lnSpc>
                    <a:spcPts val="3500"/>
                  </a:lnSpc>
                  <a:spcBef>
                    <a:spcPts val="0"/>
                  </a:spcBef>
                  <a:spcAft>
                    <a:spcPts val="0"/>
                  </a:spcAft>
                  <a:buClrTx/>
                  <a:buSzTx/>
                  <a:buFontTx/>
                  <a:buNone/>
                  <a:tabLst/>
                  <a:defRPr/>
                </a:pPr>
                <a:endParaRPr kumimoji="0" lang="zh-CN" altLang="zh-CN" sz="1400" b="0" i="0" u="none" strike="noStrike" kern="1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mc:Choice>
        <mc:Fallback xmlns="">
          <p:sp>
            <p:nvSpPr>
              <p:cNvPr id="15" name="矩形 14">
                <a:extLst>
                  <a:ext uri="{FF2B5EF4-FFF2-40B4-BE49-F238E27FC236}">
                    <a16:creationId xmlns:a16="http://schemas.microsoft.com/office/drawing/2014/main" id="{06C22078-7689-4592-B01D-E10B5F982F56}"/>
                  </a:ext>
                </a:extLst>
              </p:cNvPr>
              <p:cNvSpPr>
                <a:spLocks noRot="1" noChangeAspect="1" noMove="1" noResize="1" noEditPoints="1" noAdjustHandles="1" noChangeArrowheads="1" noChangeShapeType="1" noTextEdit="1"/>
              </p:cNvSpPr>
              <p:nvPr/>
            </p:nvSpPr>
            <p:spPr>
              <a:xfrm>
                <a:off x="211015" y="1714333"/>
                <a:ext cx="6897857" cy="5257273"/>
              </a:xfrm>
              <a:prstGeom prst="rect">
                <a:avLst/>
              </a:prstGeom>
              <a:blipFill>
                <a:blip r:embed="rId3"/>
                <a:stretch>
                  <a:fillRect l="-531" t="-2202" r="-1061"/>
                </a:stretch>
              </a:blipFill>
            </p:spPr>
            <p:txBody>
              <a:bodyPr/>
              <a:lstStyle/>
              <a:p>
                <a:r>
                  <a:rPr lang="zh-CN" altLang="en-US">
                    <a:noFill/>
                  </a:rPr>
                  <a:t> </a:t>
                </a:r>
              </a:p>
            </p:txBody>
          </p:sp>
        </mc:Fallback>
      </mc:AlternateContent>
      <p:pic>
        <p:nvPicPr>
          <p:cNvPr id="16" name="图片 15">
            <a:extLst>
              <a:ext uri="{FF2B5EF4-FFF2-40B4-BE49-F238E27FC236}">
                <a16:creationId xmlns:a16="http://schemas.microsoft.com/office/drawing/2014/main" id="{DD206820-EC58-4832-83A1-76E14676E056}"/>
              </a:ext>
            </a:extLst>
          </p:cNvPr>
          <p:cNvPicPr>
            <a:picLocks noChangeAspect="1"/>
          </p:cNvPicPr>
          <p:nvPr/>
        </p:nvPicPr>
        <p:blipFill>
          <a:blip r:embed="rId4"/>
          <a:stretch>
            <a:fillRect/>
          </a:stretch>
        </p:blipFill>
        <p:spPr>
          <a:xfrm>
            <a:off x="7394917" y="2924422"/>
            <a:ext cx="4277086" cy="2078987"/>
          </a:xfrm>
          <a:prstGeom prst="rect">
            <a:avLst/>
          </a:prstGeom>
        </p:spPr>
      </p:pic>
    </p:spTree>
    <p:extLst>
      <p:ext uri="{BB962C8B-B14F-4D97-AF65-F5344CB8AC3E}">
        <p14:creationId xmlns:p14="http://schemas.microsoft.com/office/powerpoint/2010/main" val="4069306095"/>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583380" y="726948"/>
            <a:ext cx="7464387" cy="497934"/>
            <a:chOff x="4099943" y="2819853"/>
            <a:chExt cx="2570275" cy="497934"/>
          </a:xfrm>
        </p:grpSpPr>
        <p:sp>
          <p:nvSpPr>
            <p:cNvPr id="4" name="平行四边形 3"/>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5" name="平行四边形 4"/>
            <p:cNvSpPr/>
            <p:nvPr/>
          </p:nvSpPr>
          <p:spPr bwMode="auto">
            <a:xfrm>
              <a:off x="4122533" y="2819853"/>
              <a:ext cx="2547685"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6" name="矩形 5"/>
            <p:cNvSpPr/>
            <p:nvPr/>
          </p:nvSpPr>
          <p:spPr>
            <a:xfrm>
              <a:off x="4216534" y="2853798"/>
              <a:ext cx="2359684" cy="400110"/>
            </a:xfrm>
            <a:prstGeom prst="rect">
              <a:avLst/>
            </a:prstGeom>
          </p:spPr>
          <p:txBody>
            <a:bodyPr wrap="square">
              <a:spAutoFit/>
            </a:bodyPr>
            <a:lstStyle/>
            <a:p>
              <a:pPr marL="0" marR="0" lvl="0" indent="0" algn="ctr" defTabSz="914400" rtl="0" eaLnBrk="1" fontAlgn="auto" latinLnBrk="0" hangingPunct="1">
                <a:lnSpc>
                  <a:spcPct val="100000"/>
                </a:lnSpc>
                <a:spcBef>
                  <a:spcPct val="50000"/>
                </a:spcBef>
                <a:spcAft>
                  <a:spcPts val="0"/>
                </a:spcAft>
                <a:buClrTx/>
                <a:buSzTx/>
                <a:buFontTx/>
                <a:buNone/>
                <a:tabLst/>
                <a:defRPr/>
              </a:pPr>
              <a:r>
                <a:rPr kumimoji="0" lang="zh-CN" altLang="en-US" sz="2000" b="1"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虚拟遗憾最小化算法</a:t>
              </a:r>
              <a:r>
                <a:rPr kumimoji="0" lang="en-US" altLang="zh-CN" sz="2000" b="1"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 </a:t>
              </a:r>
              <a:endParaRPr kumimoji="0" lang="zh-CN" altLang="en-US" sz="2000" b="1" i="0" u="none" strike="noStrike" kern="120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endParaRPr>
            </a:p>
          </p:txBody>
        </p:sp>
      </p:grpSp>
      <p:sp>
        <p:nvSpPr>
          <p:cNvPr id="23" name="矩形 22">
            <a:extLst>
              <a:ext uri="{FF2B5EF4-FFF2-40B4-BE49-F238E27FC236}">
                <a16:creationId xmlns:a16="http://schemas.microsoft.com/office/drawing/2014/main" id="{6F77A2E9-3941-4386-A0DF-CDEBD25143F3}"/>
              </a:ext>
            </a:extLst>
          </p:cNvPr>
          <p:cNvSpPr/>
          <p:nvPr/>
        </p:nvSpPr>
        <p:spPr>
          <a:xfrm>
            <a:off x="852473" y="129010"/>
            <a:ext cx="1826141"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mn-cs"/>
              </a:rPr>
              <a:t>二、博弈策略求解</a:t>
            </a:r>
            <a:endPar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mc:AlternateContent xmlns:mc="http://schemas.openxmlformats.org/markup-compatibility/2006" xmlns:a14="http://schemas.microsoft.com/office/drawing/2010/main">
        <mc:Choice Requires="a14">
          <p:sp>
            <p:nvSpPr>
              <p:cNvPr id="2" name="矩形 1">
                <a:extLst>
                  <a:ext uri="{FF2B5EF4-FFF2-40B4-BE49-F238E27FC236}">
                    <a16:creationId xmlns:a16="http://schemas.microsoft.com/office/drawing/2014/main" id="{AF2868FF-6557-4787-A2D6-715B19AA7888}"/>
                  </a:ext>
                </a:extLst>
              </p:cNvPr>
              <p:cNvSpPr/>
              <p:nvPr/>
            </p:nvSpPr>
            <p:spPr>
              <a:xfrm>
                <a:off x="656492" y="1926918"/>
                <a:ext cx="10452295" cy="3374450"/>
              </a:xfrm>
              <a:prstGeom prst="rect">
                <a:avLst/>
              </a:prstGeom>
            </p:spPr>
            <p:txBody>
              <a:bodyPr wrap="square">
                <a:spAutoFit/>
              </a:bodyPr>
              <a:lstStyle/>
              <a:p>
                <a:pPr marL="0" marR="0" lvl="0" indent="266700" algn="just" defTabSz="914400" rtl="0" eaLnBrk="1" fontAlgn="auto" latinLnBrk="0" hangingPunct="1">
                  <a:lnSpc>
                    <a:spcPct val="150000"/>
                  </a:lnSpc>
                  <a:spcBef>
                    <a:spcPts val="0"/>
                  </a:spcBef>
                  <a:spcAft>
                    <a:spcPts val="0"/>
                  </a:spcAft>
                  <a:buClrTx/>
                  <a:buSzTx/>
                  <a:buFontTx/>
                  <a:buNone/>
                  <a:tabLst/>
                  <a:defRPr/>
                </a:pPr>
                <a:r>
                  <a:rPr kumimoji="0" lang="zh-CN" altLang="zh-CN" sz="1800" b="0" i="0" u="none" strike="noStrike" kern="1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对于任何序贯决策的博弈对抗，可将博弈过程表示成一棵博弈树，博弈树中的每一个中间节点都是一个信息集</a:t>
                </a:r>
                <a14:m>
                  <m:oMath xmlns:m="http://schemas.openxmlformats.org/officeDocument/2006/math">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𝐼</m:t>
                    </m:r>
                  </m:oMath>
                </a14:m>
                <a:r>
                  <a:rPr kumimoji="0" lang="zh-CN" altLang="zh-CN" sz="1800" b="0" i="0" u="none" strike="noStrike" kern="1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信息集中包含了博弈中当前的状态。给定博弈树的每一个节点，玩家都可以从一系列的动作中选择一个，然后状态发生转换，如此周而复始，直到终局（博弈树的叶子节点）。玩家在当前状态下可采取的策略就是当前状态下所有可能动作的一个概率分布。</a:t>
                </a:r>
                <a:endParaRPr kumimoji="0" lang="zh-CN" altLang="zh-CN" sz="1400" b="0" i="0" u="none" strike="noStrike" kern="1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endParaRPr>
              </a:p>
              <a:p>
                <a:pPr marL="0" marR="0" lvl="0" indent="266700" algn="just" defTabSz="914400" rtl="0" eaLnBrk="1" fontAlgn="auto" latinLnBrk="0" hangingPunct="1">
                  <a:lnSpc>
                    <a:spcPct val="150000"/>
                  </a:lnSpc>
                  <a:spcBef>
                    <a:spcPts val="0"/>
                  </a:spcBef>
                  <a:spcAft>
                    <a:spcPts val="0"/>
                  </a:spcAft>
                  <a:buClrTx/>
                  <a:buSzTx/>
                  <a:buFontTx/>
                  <a:buNone/>
                  <a:tabLst/>
                  <a:defRPr/>
                </a:pPr>
                <a:r>
                  <a:rPr kumimoji="0" lang="zh-CN" altLang="zh-CN" sz="1800" b="0" i="0" u="none" strike="noStrike" kern="1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具体而言，在信息集</a:t>
                </a:r>
                <a14:m>
                  <m:oMath xmlns:m="http://schemas.openxmlformats.org/officeDocument/2006/math">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𝐼</m:t>
                    </m:r>
                  </m:oMath>
                </a14:m>
                <a:r>
                  <a:rPr kumimoji="0" lang="zh-CN" altLang="zh-CN" sz="1800" b="0" i="0" u="none" strike="noStrike" kern="1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下，玩家可以采取的行动集合记作</a:t>
                </a:r>
                <a14:m>
                  <m:oMath xmlns:m="http://schemas.openxmlformats.org/officeDocument/2006/math">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𝐴</m:t>
                    </m:r>
                    <m:d>
                      <m:dPr>
                        <m:ctrlPr>
                          <a:rPr kumimoji="0" lang="zh-CN" altLang="zh-CN" sz="18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𝐼</m:t>
                        </m:r>
                      </m:e>
                    </m:d>
                  </m:oMath>
                </a14:m>
                <a:r>
                  <a:rPr kumimoji="0" lang="zh-CN" altLang="zh-CN" sz="1800" b="0" i="0" u="none" strike="noStrike" kern="1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。玩家</a:t>
                </a:r>
                <a14:m>
                  <m:oMath xmlns:m="http://schemas.openxmlformats.org/officeDocument/2006/math">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𝑖</m:t>
                    </m:r>
                  </m:oMath>
                </a14:m>
                <a:r>
                  <a:rPr kumimoji="0" lang="zh-CN" altLang="zh-CN" sz="1800" b="0" i="0" u="none" strike="noStrike" kern="1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所采取的行动</a:t>
                </a:r>
                <a14:m>
                  <m:oMath xmlns:m="http://schemas.openxmlformats.org/officeDocument/2006/math">
                    <m:sSub>
                      <m:sSubPr>
                        <m:ctrlPr>
                          <a:rPr kumimoji="0" lang="zh-CN" altLang="zh-CN" sz="18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𝑎</m:t>
                        </m:r>
                      </m:e>
                      <m:sub>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𝑖</m:t>
                        </m:r>
                      </m:sub>
                    </m:sSub>
                    <m:r>
                      <a:rPr kumimoji="0" lang="en-US" altLang="zh-CN" sz="1800" b="0" i="0"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𝐴</m:t>
                    </m:r>
                    <m:r>
                      <a:rPr kumimoji="0" lang="en-US" altLang="zh-CN" sz="1800" b="0" i="0"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𝐼</m:t>
                    </m:r>
                    <m:r>
                      <a:rPr kumimoji="0" lang="en-US" altLang="zh-CN" sz="1800" b="0" i="0"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oMath>
                </a14:m>
                <a:r>
                  <a:rPr kumimoji="0" lang="zh-CN" altLang="zh-CN" sz="1800" b="0" i="0" u="none" strike="noStrike" kern="1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可认为是其采取的策略</a:t>
                </a:r>
                <a14:m>
                  <m:oMath xmlns:m="http://schemas.openxmlformats.org/officeDocument/2006/math">
                    <m:sSub>
                      <m:sSubPr>
                        <m:ctrlPr>
                          <a:rPr kumimoji="0" lang="zh-CN" altLang="zh-CN" sz="18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𝜎</m:t>
                        </m:r>
                      </m:e>
                      <m:sub>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𝑖</m:t>
                        </m:r>
                      </m:sub>
                    </m:sSub>
                  </m:oMath>
                </a14:m>
                <a:r>
                  <a:rPr kumimoji="0" lang="zh-CN" altLang="zh-CN" sz="1800" b="0" i="0" u="none" strike="noStrike" kern="1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的一部分。在信息集</a:t>
                </a:r>
                <a14:m>
                  <m:oMath xmlns:m="http://schemas.openxmlformats.org/officeDocument/2006/math">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𝐼</m:t>
                    </m:r>
                  </m:oMath>
                </a14:m>
                <a:r>
                  <a:rPr kumimoji="0" lang="zh-CN" altLang="zh-CN" sz="1800" b="0" i="0" u="none" strike="noStrike" kern="1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下采取行动</a:t>
                </a:r>
                <a14:m>
                  <m:oMath xmlns:m="http://schemas.openxmlformats.org/officeDocument/2006/math">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𝑎</m:t>
                    </m:r>
                  </m:oMath>
                </a14:m>
                <a:r>
                  <a:rPr kumimoji="0" lang="zh-CN" altLang="zh-CN" sz="1800" b="0" i="0" u="none" strike="noStrike" kern="1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所代表的策略记为</a:t>
                </a:r>
                <a14:m>
                  <m:oMath xmlns:m="http://schemas.openxmlformats.org/officeDocument/2006/math">
                    <m:sSub>
                      <m:sSubPr>
                        <m:ctrlPr>
                          <a:rPr kumimoji="0" lang="zh-CN" altLang="zh-CN" sz="18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𝜎</m:t>
                        </m:r>
                      </m:e>
                      <m:sub>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𝐼</m:t>
                        </m:r>
                        <m:r>
                          <a:rPr kumimoji="0" lang="en-US" altLang="zh-CN" sz="1800" b="0" i="0"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𝑎</m:t>
                        </m:r>
                      </m:sub>
                    </m:sSub>
                  </m:oMath>
                </a14:m>
                <a:r>
                  <a:rPr kumimoji="0" lang="zh-CN" altLang="zh-CN" sz="1800" b="0" i="0" u="none" strike="noStrike" kern="1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。这样，要计算虚拟遗憾值的对象就是博弈树中每个中间节点在信息集下所采取的行动，并根据遗憾值匹配得到该节点在信息集下应该采取的策略</a:t>
                </a:r>
                <a14:m>
                  <m:oMath xmlns:m="http://schemas.openxmlformats.org/officeDocument/2006/math">
                    <m:sSub>
                      <m:sSubPr>
                        <m:ctrlPr>
                          <a:rPr kumimoji="0" lang="zh-CN" altLang="zh-CN" sz="18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𝜎</m:t>
                        </m:r>
                      </m:e>
                      <m:sub>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𝐼</m:t>
                        </m:r>
                        <m:r>
                          <a:rPr kumimoji="0" lang="en-US" altLang="zh-CN" sz="1800" b="0" i="0"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𝑎</m:t>
                        </m:r>
                      </m:sub>
                    </m:sSub>
                  </m:oMath>
                </a14:m>
                <a:r>
                  <a:rPr kumimoji="0" lang="zh-CN" altLang="zh-CN" sz="1800" b="0" i="0" u="none" strike="noStrike" kern="1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a:t>
                </a:r>
                <a:endParaRPr kumimoji="0" lang="zh-CN" altLang="zh-CN" sz="1400" b="0" i="0" u="none" strike="noStrike" kern="1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xmlns="">
          <p:sp>
            <p:nvSpPr>
              <p:cNvPr id="2" name="矩形 1">
                <a:extLst>
                  <a:ext uri="{FF2B5EF4-FFF2-40B4-BE49-F238E27FC236}">
                    <a16:creationId xmlns:a16="http://schemas.microsoft.com/office/drawing/2014/main" id="{AF2868FF-6557-4787-A2D6-715B19AA7888}"/>
                  </a:ext>
                </a:extLst>
              </p:cNvPr>
              <p:cNvSpPr>
                <a:spLocks noRot="1" noChangeAspect="1" noMove="1" noResize="1" noEditPoints="1" noAdjustHandles="1" noChangeArrowheads="1" noChangeShapeType="1" noTextEdit="1"/>
              </p:cNvSpPr>
              <p:nvPr/>
            </p:nvSpPr>
            <p:spPr>
              <a:xfrm>
                <a:off x="656492" y="1926918"/>
                <a:ext cx="10452295" cy="3374450"/>
              </a:xfrm>
              <a:prstGeom prst="rect">
                <a:avLst/>
              </a:prstGeom>
              <a:blipFill>
                <a:blip r:embed="rId3"/>
                <a:stretch>
                  <a:fillRect l="-525" r="-467" b="-198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062000410"/>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583380" y="726948"/>
            <a:ext cx="7464387" cy="497934"/>
            <a:chOff x="4099943" y="2819853"/>
            <a:chExt cx="2570275" cy="497934"/>
          </a:xfrm>
        </p:grpSpPr>
        <p:sp>
          <p:nvSpPr>
            <p:cNvPr id="4" name="平行四边形 3"/>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5" name="平行四边形 4"/>
            <p:cNvSpPr/>
            <p:nvPr/>
          </p:nvSpPr>
          <p:spPr bwMode="auto">
            <a:xfrm>
              <a:off x="4122533" y="2819853"/>
              <a:ext cx="2547685"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6" name="矩形 5"/>
            <p:cNvSpPr/>
            <p:nvPr/>
          </p:nvSpPr>
          <p:spPr>
            <a:xfrm>
              <a:off x="4216534" y="2853798"/>
              <a:ext cx="2359684" cy="400110"/>
            </a:xfrm>
            <a:prstGeom prst="rect">
              <a:avLst/>
            </a:prstGeom>
          </p:spPr>
          <p:txBody>
            <a:bodyPr wrap="square">
              <a:spAutoFit/>
            </a:bodyPr>
            <a:lstStyle/>
            <a:p>
              <a:pPr marL="0" marR="0" lvl="0" indent="0" algn="ctr" defTabSz="914400" rtl="0" eaLnBrk="1" fontAlgn="auto" latinLnBrk="0" hangingPunct="1">
                <a:lnSpc>
                  <a:spcPct val="100000"/>
                </a:lnSpc>
                <a:spcBef>
                  <a:spcPct val="50000"/>
                </a:spcBef>
                <a:spcAft>
                  <a:spcPts val="0"/>
                </a:spcAft>
                <a:buClrTx/>
                <a:buSzTx/>
                <a:buFontTx/>
                <a:buNone/>
                <a:tabLst/>
                <a:defRPr/>
              </a:pPr>
              <a:r>
                <a:rPr kumimoji="0" lang="zh-CN" altLang="en-US" sz="2000" b="1"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虚拟遗憾最小化算法</a:t>
              </a:r>
              <a:r>
                <a:rPr kumimoji="0" lang="en-US" altLang="zh-CN" sz="2000" b="1"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 </a:t>
              </a:r>
              <a:endParaRPr kumimoji="0" lang="zh-CN" altLang="en-US" sz="2000" b="1" i="0" u="none" strike="noStrike" kern="120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endParaRPr>
            </a:p>
          </p:txBody>
        </p:sp>
      </p:grpSp>
      <p:sp>
        <p:nvSpPr>
          <p:cNvPr id="23" name="矩形 22">
            <a:extLst>
              <a:ext uri="{FF2B5EF4-FFF2-40B4-BE49-F238E27FC236}">
                <a16:creationId xmlns:a16="http://schemas.microsoft.com/office/drawing/2014/main" id="{6F77A2E9-3941-4386-A0DF-CDEBD25143F3}"/>
              </a:ext>
            </a:extLst>
          </p:cNvPr>
          <p:cNvSpPr/>
          <p:nvPr/>
        </p:nvSpPr>
        <p:spPr>
          <a:xfrm>
            <a:off x="852473" y="129010"/>
            <a:ext cx="1826141"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mn-cs"/>
              </a:rPr>
              <a:t>二、博弈策略求解</a:t>
            </a:r>
            <a:endPar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F2D5FF2E-CBAF-41DF-A29D-B5754ECC7745}"/>
                  </a:ext>
                </a:extLst>
              </p:cNvPr>
              <p:cNvSpPr txBox="1"/>
              <p:nvPr/>
            </p:nvSpPr>
            <p:spPr>
              <a:xfrm>
                <a:off x="575353" y="1659105"/>
                <a:ext cx="10577245" cy="3970318"/>
              </a:xfrm>
              <a:prstGeom prst="rect">
                <a:avLst/>
              </a:prstGeom>
              <a:noFill/>
            </p:spPr>
            <p:txBody>
              <a:bodyPr wrap="square">
                <a:spAutoFit/>
              </a:bodyPr>
              <a:lstStyle/>
              <a:p>
                <a:pPr marL="285750" marR="0" lvl="0" indent="-285750" algn="just" defTabSz="914400" rtl="0" eaLnBrk="1" fontAlgn="auto" latinLnBrk="0" hangingPunct="1">
                  <a:lnSpc>
                    <a:spcPct val="200000"/>
                  </a:lnSpc>
                  <a:spcBef>
                    <a:spcPts val="0"/>
                  </a:spcBef>
                  <a:spcAft>
                    <a:spcPts val="0"/>
                  </a:spcAft>
                  <a:buClrTx/>
                  <a:buSzTx/>
                  <a:buFont typeface="Arial" panose="020B0604020202020204" pitchFamily="34" charset="0"/>
                  <a:buChar char="•"/>
                  <a:tabLst/>
                  <a:defRPr/>
                </a:pPr>
                <a:r>
                  <a:rPr kumimoji="0" lang="zh-CN" altLang="zh-CN" sz="1800" b="0" i="0" u="none" strike="noStrike" kern="1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在一次博弈中，所有玩家交替采取的行动序列记为</a:t>
                </a:r>
                <a14:m>
                  <m:oMath xmlns:m="http://schemas.openxmlformats.org/officeDocument/2006/math">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h</m:t>
                    </m:r>
                  </m:oMath>
                </a14:m>
                <a:r>
                  <a:rPr kumimoji="0" lang="zh-CN" altLang="zh-CN" sz="1800" b="0" i="0" u="none" strike="noStrike" kern="1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（从根节点到当前节点的路径），对于所有玩家的策略组合</a:t>
                </a:r>
                <a14:m>
                  <m:oMath xmlns:m="http://schemas.openxmlformats.org/officeDocument/2006/math">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𝜎</m:t>
                    </m:r>
                  </m:oMath>
                </a14:m>
                <a:r>
                  <a:rPr kumimoji="0" lang="zh-CN" altLang="zh-CN" sz="1800" b="0" i="0" u="none" strike="noStrike" kern="1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，行动序列</a:t>
                </a:r>
                <a14:m>
                  <m:oMath xmlns:m="http://schemas.openxmlformats.org/officeDocument/2006/math">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h</m:t>
                    </m:r>
                  </m:oMath>
                </a14:m>
                <a:r>
                  <a:rPr kumimoji="0" lang="zh-CN" altLang="zh-CN" sz="1800" b="0" i="0" u="none" strike="noStrike" kern="1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出现的概率记为</a:t>
                </a:r>
                <a14:m>
                  <m:oMath xmlns:m="http://schemas.openxmlformats.org/officeDocument/2006/math">
                    <m:sSup>
                      <m:sSupPr>
                        <m:ctrlPr>
                          <a:rPr kumimoji="0" lang="zh-CN" altLang="zh-CN" sz="18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pPr>
                      <m:e>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𝜋</m:t>
                        </m:r>
                      </m:e>
                      <m:sup>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𝜎</m:t>
                        </m:r>
                      </m:sup>
                    </m:sSup>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h</m:t>
                    </m:r>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oMath>
                </a14:m>
                <a:r>
                  <a:rPr kumimoji="0" lang="zh-CN" altLang="zh-CN" sz="1800" b="0" i="0" u="none" strike="noStrike" kern="1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，不同的行动序列可以从根节点到达当前节点的信息集</a:t>
                </a:r>
                <a14:m>
                  <m:oMath xmlns:m="http://schemas.openxmlformats.org/officeDocument/2006/math">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𝐼</m:t>
                    </m:r>
                  </m:oMath>
                </a14:m>
                <a:r>
                  <a:rPr kumimoji="0" lang="zh-CN" altLang="zh-CN" sz="1800" b="0" i="0" u="none" strike="noStrike" kern="1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（即不同决策路径可到达博弈树中同一个中间节点）。在策略组合</a:t>
                </a:r>
                <a14:m>
                  <m:oMath xmlns:m="http://schemas.openxmlformats.org/officeDocument/2006/math">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𝜎</m:t>
                    </m:r>
                  </m:oMath>
                </a14:m>
                <a:r>
                  <a:rPr kumimoji="0" lang="zh-CN" altLang="zh-CN" sz="1800" b="0" i="0" u="none" strike="noStrike" kern="1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下，所有能够到达该信息集的行动序列的概率累加就是该信息集的出现概率，即</a:t>
                </a:r>
                <a14:m>
                  <m:oMath xmlns:m="http://schemas.openxmlformats.org/officeDocument/2006/math">
                    <m:sSup>
                      <m:sSupPr>
                        <m:ctrlPr>
                          <a:rPr kumimoji="0" lang="zh-CN" altLang="zh-CN" sz="18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pPr>
                      <m:e>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𝜋</m:t>
                        </m:r>
                      </m:e>
                      <m:sup>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𝜎</m:t>
                        </m:r>
                      </m:sup>
                    </m:sSup>
                    <m:r>
                      <a:rPr kumimoji="0" lang="en-US" altLang="zh-CN" sz="1800" b="0" i="0"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𝐼</m:t>
                    </m:r>
                    <m:r>
                      <a:rPr kumimoji="0" lang="en-US" altLang="zh-CN" sz="1800" b="0" i="0"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nary>
                      <m:naryPr>
                        <m:chr m:val="∑"/>
                        <m:limLoc m:val="subSup"/>
                        <m:supHide m:val="on"/>
                        <m:ctrlPr>
                          <a:rPr kumimoji="0" lang="zh-CN" altLang="zh-CN" sz="18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naryPr>
                      <m:sub>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h</m:t>
                        </m:r>
                        <m:r>
                          <a:rPr kumimoji="0" lang="en-US" altLang="zh-CN" sz="1800" b="0" i="0"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𝐼</m:t>
                        </m:r>
                      </m:sub>
                      <m:sup/>
                      <m:e>
                        <m:sSup>
                          <m:sSupPr>
                            <m:ctrlPr>
                              <a:rPr kumimoji="0" lang="zh-CN" altLang="zh-CN" sz="18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pPr>
                          <m:e>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𝜋</m:t>
                            </m:r>
                          </m:e>
                          <m:sup>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𝜎</m:t>
                            </m:r>
                          </m:sup>
                        </m:sSup>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h</m:t>
                        </m:r>
                        <m:r>
                          <a:rPr kumimoji="0" lang="en-US" altLang="zh-CN" sz="1800" b="0" i="0"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e>
                    </m:nary>
                  </m:oMath>
                </a14:m>
                <a:r>
                  <a:rPr kumimoji="0" lang="zh-CN" altLang="zh-CN" sz="1800" b="0" i="0" u="none" strike="noStrike" kern="1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a:t>
                </a:r>
                <a:r>
                  <a:rPr kumimoji="0" lang="en-US" altLang="zh-CN" sz="1800" b="0" i="0" u="none" strike="noStrike" kern="1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	</a:t>
                </a:r>
                <a:endParaRPr kumimoji="0" lang="zh-CN" altLang="zh-CN" sz="1400" b="0" i="0" u="none" strike="noStrike" kern="1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endParaRPr>
              </a:p>
              <a:p>
                <a:pPr marL="285750" marR="0" lvl="0" indent="-285750" algn="just" defTabSz="914400" rtl="0" eaLnBrk="1" fontAlgn="auto" latinLnBrk="0" hangingPunct="1">
                  <a:lnSpc>
                    <a:spcPct val="200000"/>
                  </a:lnSpc>
                  <a:spcBef>
                    <a:spcPts val="0"/>
                  </a:spcBef>
                  <a:spcAft>
                    <a:spcPts val="0"/>
                  </a:spcAft>
                  <a:buClrTx/>
                  <a:buSzTx/>
                  <a:buFont typeface="Arial" panose="020B0604020202020204" pitchFamily="34" charset="0"/>
                  <a:buChar char="•"/>
                  <a:tabLst/>
                  <a:defRPr/>
                </a:pPr>
                <a:r>
                  <a:rPr kumimoji="0" lang="zh-CN" altLang="zh-CN" sz="1800" b="0" i="0" u="none" strike="noStrike" kern="1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博弈的终结局势集合也就是博弈树中叶子节点的集合，记为</a:t>
                </a:r>
                <a14:m>
                  <m:oMath xmlns:m="http://schemas.openxmlformats.org/officeDocument/2006/math">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𝑍</m:t>
                    </m:r>
                  </m:oMath>
                </a14:m>
                <a:r>
                  <a:rPr kumimoji="0" lang="zh-CN" altLang="zh-CN" sz="1800" b="0" i="0" u="none" strike="noStrike" kern="1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。对于任意一个终结局势</a:t>
                </a:r>
                <a14:m>
                  <m:oMath xmlns:m="http://schemas.openxmlformats.org/officeDocument/2006/math">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𝑧</m:t>
                    </m:r>
                    <m:r>
                      <a:rPr kumimoji="0" lang="en-US" altLang="zh-CN" sz="1800" b="0" i="0"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𝑍</m:t>
                    </m:r>
                  </m:oMath>
                </a14:m>
                <a:r>
                  <a:rPr kumimoji="0" lang="zh-CN" altLang="zh-CN" sz="1800" b="0" i="0" u="none" strike="noStrike" kern="1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，玩家</a:t>
                </a:r>
                <a14:m>
                  <m:oMath xmlns:m="http://schemas.openxmlformats.org/officeDocument/2006/math">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𝑖</m:t>
                    </m:r>
                  </m:oMath>
                </a14:m>
                <a:r>
                  <a:rPr kumimoji="0" lang="zh-CN" altLang="zh-CN" sz="1800" b="0" i="0" u="none" strike="noStrike" kern="1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在此终点局势下的收益记作</a:t>
                </a:r>
                <a14:m>
                  <m:oMath xmlns:m="http://schemas.openxmlformats.org/officeDocument/2006/math">
                    <m:sSub>
                      <m:sSubPr>
                        <m:ctrlPr>
                          <a:rPr kumimoji="0" lang="zh-CN" altLang="zh-CN" sz="18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𝑢</m:t>
                        </m:r>
                      </m:e>
                      <m:sub>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𝑖</m:t>
                        </m:r>
                      </m:sub>
                    </m:sSub>
                    <m:r>
                      <a:rPr kumimoji="0" lang="en-US" altLang="zh-CN" sz="1800" b="0" i="0"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𝑧</m:t>
                    </m:r>
                    <m:r>
                      <a:rPr kumimoji="0" lang="en-US" altLang="zh-CN" sz="1800" b="0" i="0"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oMath>
                </a14:m>
                <a:r>
                  <a:rPr kumimoji="0" lang="zh-CN" altLang="zh-CN" sz="1800" b="0" i="0" u="none" strike="noStrike" kern="1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。给定行动序列</a:t>
                </a:r>
                <a14:m>
                  <m:oMath xmlns:m="http://schemas.openxmlformats.org/officeDocument/2006/math">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h</m:t>
                    </m:r>
                  </m:oMath>
                </a14:m>
                <a:r>
                  <a:rPr kumimoji="0" lang="zh-CN" altLang="zh-CN" sz="1800" b="0" i="0" u="none" strike="noStrike" kern="1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，依照策略组合</a:t>
                </a:r>
                <a14:m>
                  <m:oMath xmlns:m="http://schemas.openxmlformats.org/officeDocument/2006/math">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𝜎</m:t>
                    </m:r>
                  </m:oMath>
                </a14:m>
                <a:r>
                  <a:rPr kumimoji="0" lang="zh-CN" altLang="zh-CN" sz="1800" b="0" i="0" u="none" strike="noStrike" kern="1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最终到达终结局势</a:t>
                </a:r>
                <a14:m>
                  <m:oMath xmlns:m="http://schemas.openxmlformats.org/officeDocument/2006/math">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𝑧</m:t>
                    </m:r>
                  </m:oMath>
                </a14:m>
                <a:r>
                  <a:rPr kumimoji="0" lang="zh-CN" altLang="zh-CN" sz="1800" b="0" i="0" u="none" strike="noStrike" kern="1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的概率记作</a:t>
                </a:r>
                <a14:m>
                  <m:oMath xmlns:m="http://schemas.openxmlformats.org/officeDocument/2006/math">
                    <m:sSup>
                      <m:sSupPr>
                        <m:ctrlPr>
                          <a:rPr kumimoji="0" lang="zh-CN" altLang="zh-CN" sz="18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pPr>
                      <m:e>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𝜋</m:t>
                        </m:r>
                      </m:e>
                      <m:sup>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𝜎</m:t>
                        </m:r>
                      </m:sup>
                    </m:sSup>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h</m:t>
                    </m:r>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𝑧</m:t>
                    </m:r>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oMath>
                </a14:m>
                <a:r>
                  <a:rPr kumimoji="0" lang="zh-CN" altLang="zh-CN" sz="1800" b="0" i="0" u="none" strike="noStrike" kern="1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a:t>
                </a:r>
                <a:endParaRPr kumimoji="0" lang="zh-CN" altLang="zh-CN" sz="1400" b="0" i="0" u="none" strike="noStrike" kern="1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xmlns="">
          <p:sp>
            <p:nvSpPr>
              <p:cNvPr id="8" name="文本框 7">
                <a:extLst>
                  <a:ext uri="{FF2B5EF4-FFF2-40B4-BE49-F238E27FC236}">
                    <a16:creationId xmlns:a16="http://schemas.microsoft.com/office/drawing/2014/main" id="{F2D5FF2E-CBAF-41DF-A29D-B5754ECC7745}"/>
                  </a:ext>
                </a:extLst>
              </p:cNvPr>
              <p:cNvSpPr txBox="1">
                <a:spLocks noRot="1" noChangeAspect="1" noMove="1" noResize="1" noEditPoints="1" noAdjustHandles="1" noChangeArrowheads="1" noChangeShapeType="1" noTextEdit="1"/>
              </p:cNvSpPr>
              <p:nvPr/>
            </p:nvSpPr>
            <p:spPr>
              <a:xfrm>
                <a:off x="575353" y="1659105"/>
                <a:ext cx="10577245" cy="3970318"/>
              </a:xfrm>
              <a:prstGeom prst="rect">
                <a:avLst/>
              </a:prstGeom>
              <a:blipFill>
                <a:blip r:embed="rId3"/>
                <a:stretch>
                  <a:fillRect l="-346" r="-51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684616654"/>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583380" y="726948"/>
            <a:ext cx="7464387" cy="497934"/>
            <a:chOff x="4099943" y="2819853"/>
            <a:chExt cx="2570275" cy="497934"/>
          </a:xfrm>
        </p:grpSpPr>
        <p:sp>
          <p:nvSpPr>
            <p:cNvPr id="4" name="平行四边形 3"/>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5" name="平行四边形 4"/>
            <p:cNvSpPr/>
            <p:nvPr/>
          </p:nvSpPr>
          <p:spPr bwMode="auto">
            <a:xfrm>
              <a:off x="4122533" y="2819853"/>
              <a:ext cx="2547685"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6" name="矩形 5"/>
            <p:cNvSpPr/>
            <p:nvPr/>
          </p:nvSpPr>
          <p:spPr>
            <a:xfrm>
              <a:off x="4216534" y="2853798"/>
              <a:ext cx="2359684" cy="400110"/>
            </a:xfrm>
            <a:prstGeom prst="rect">
              <a:avLst/>
            </a:prstGeom>
          </p:spPr>
          <p:txBody>
            <a:bodyPr wrap="square">
              <a:spAutoFit/>
            </a:bodyPr>
            <a:lstStyle/>
            <a:p>
              <a:pPr marL="0" marR="0" lvl="0" indent="0" algn="ctr" defTabSz="914400" rtl="0" eaLnBrk="1" fontAlgn="auto" latinLnBrk="0" hangingPunct="1">
                <a:lnSpc>
                  <a:spcPct val="100000"/>
                </a:lnSpc>
                <a:spcBef>
                  <a:spcPct val="50000"/>
                </a:spcBef>
                <a:spcAft>
                  <a:spcPts val="0"/>
                </a:spcAft>
                <a:buClrTx/>
                <a:buSzTx/>
                <a:buFontTx/>
                <a:buNone/>
                <a:tabLst/>
                <a:defRPr/>
              </a:pPr>
              <a:r>
                <a:rPr kumimoji="0" lang="zh-CN" altLang="en-US" sz="2000" b="1"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虚拟遗憾最小化算法：虚拟价值</a:t>
              </a:r>
              <a:r>
                <a:rPr kumimoji="0" lang="en-US" altLang="zh-CN" sz="2000" b="1"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 </a:t>
              </a:r>
              <a:endParaRPr kumimoji="0" lang="zh-CN" altLang="en-US" sz="2000" b="1" i="0" u="none" strike="noStrike" kern="120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endParaRPr>
            </a:p>
          </p:txBody>
        </p:sp>
      </p:grpSp>
      <p:sp>
        <p:nvSpPr>
          <p:cNvPr id="23" name="矩形 22">
            <a:extLst>
              <a:ext uri="{FF2B5EF4-FFF2-40B4-BE49-F238E27FC236}">
                <a16:creationId xmlns:a16="http://schemas.microsoft.com/office/drawing/2014/main" id="{6F77A2E9-3941-4386-A0DF-CDEBD25143F3}"/>
              </a:ext>
            </a:extLst>
          </p:cNvPr>
          <p:cNvSpPr/>
          <p:nvPr/>
        </p:nvSpPr>
        <p:spPr>
          <a:xfrm>
            <a:off x="852473" y="129010"/>
            <a:ext cx="1826141"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mn-cs"/>
              </a:rPr>
              <a:t>二、博弈策略求解</a:t>
            </a:r>
            <a:endPar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64CAC850-D3CF-4144-BA3B-76C139273DC3}"/>
                  </a:ext>
                </a:extLst>
              </p:cNvPr>
              <p:cNvSpPr txBox="1"/>
              <p:nvPr/>
            </p:nvSpPr>
            <p:spPr>
              <a:xfrm>
                <a:off x="911257" y="2145202"/>
                <a:ext cx="10743028" cy="1223925"/>
              </a:xfrm>
              <a:prstGeom prst="rect">
                <a:avLst/>
              </a:prstGeom>
              <a:noFill/>
            </p:spPr>
            <p:txBody>
              <a:bodyPr wrap="square">
                <a:spAutoFit/>
              </a:bodyPr>
              <a:lstStyle/>
              <a:p>
                <a:pPr marL="0" marR="0" lvl="0" indent="266700" algn="just"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zh-CN" altLang="zh-CN" sz="18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𝑣</m:t>
                          </m:r>
                        </m:e>
                        <m:sub>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𝑖</m:t>
                          </m:r>
                        </m:sub>
                      </m:sSub>
                      <m:r>
                        <a:rPr kumimoji="0" lang="en-US" altLang="zh-CN" sz="1800" b="0" i="0"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𝜎</m:t>
                      </m:r>
                      <m:r>
                        <a:rPr kumimoji="0" lang="en-US" altLang="zh-CN" sz="1800" b="0" i="0"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h</m:t>
                      </m:r>
                      <m:r>
                        <a:rPr kumimoji="0" lang="zh-CN" altLang="en-US"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r>
                        <a:rPr kumimoji="0" lang="en-US" altLang="zh-CN" sz="1800" b="0" i="0"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nary>
                        <m:naryPr>
                          <m:chr m:val="∑"/>
                          <m:limLoc m:val="undOvr"/>
                          <m:supHide m:val="on"/>
                          <m:ctrlPr>
                            <a:rPr kumimoji="0" lang="zh-CN" altLang="zh-CN" sz="18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naryPr>
                        <m:sub>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𝑧</m:t>
                          </m:r>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𝑍</m:t>
                          </m:r>
                        </m:sub>
                        <m:sup/>
                        <m:e>
                          <m:limLow>
                            <m:limLowPr>
                              <m:ctrlPr>
                                <a:rPr kumimoji="0" lang="zh-CN" altLang="zh-CN" sz="18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limLowPr>
                            <m:e>
                              <m:groupChr>
                                <m:groupChrPr>
                                  <m:chr m:val="⏟"/>
                                  <m:ctrlPr>
                                    <a:rPr kumimoji="0" lang="zh-CN" altLang="zh-CN" sz="18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groupChrPr>
                                <m:e>
                                  <m:sSubSup>
                                    <m:sSubSupPr>
                                      <m:ctrlPr>
                                        <a:rPr kumimoji="0" lang="zh-CN" altLang="zh-CN" sz="18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SupPr>
                                    <m:e>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𝜋</m:t>
                                      </m:r>
                                    </m:e>
                                    <m:sub>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𝑖</m:t>
                                      </m:r>
                                    </m:sub>
                                    <m:sup>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𝜎</m:t>
                                      </m:r>
                                    </m:sup>
                                  </m:sSubSup>
                                  <m:r>
                                    <a:rPr kumimoji="0" lang="en-US" altLang="zh-CN" sz="1800" b="0" i="0"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h</m:t>
                                  </m:r>
                                  <m:r>
                                    <a:rPr kumimoji="0" lang="en-US" altLang="zh-CN" sz="1800" b="0" i="0"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e>
                              </m:groupChr>
                            </m:e>
                            <m:lim>
                              <m:r>
                                <a:rPr kumimoji="0" lang="zh-CN" altLang="zh-CN" sz="1800" b="0" i="0"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不考虑玩家</m:t>
                              </m:r>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𝑖</m:t>
                              </m:r>
                              <m:r>
                                <a:rPr kumimoji="0" lang="zh-CN" altLang="zh-CN" sz="1800" b="0" i="0"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的策略到达当前节点概率</m:t>
                              </m:r>
                            </m:lim>
                          </m:limLow>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e>
                      </m:nary>
                      <m:limLow>
                        <m:limLowPr>
                          <m:ctrlPr>
                            <a:rPr kumimoji="0" lang="zh-CN" altLang="zh-CN" sz="18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limLowPr>
                        <m:e>
                          <m:groupChr>
                            <m:groupChrPr>
                              <m:chr m:val="⏟"/>
                              <m:ctrlPr>
                                <a:rPr kumimoji="0" lang="zh-CN" altLang="zh-CN" sz="18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groupChrPr>
                            <m:e>
                              <m:sSup>
                                <m:sSupPr>
                                  <m:ctrlPr>
                                    <a:rPr kumimoji="0" lang="zh-CN" altLang="zh-CN" sz="18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pPr>
                                <m:e>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𝜋</m:t>
                                  </m:r>
                                </m:e>
                                <m:sup>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𝜎</m:t>
                                  </m:r>
                                </m:sup>
                              </m:sSup>
                              <m:r>
                                <a:rPr kumimoji="0" lang="en-US" altLang="zh-CN" sz="1800" b="0" i="0"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h</m:t>
                              </m:r>
                              <m:r>
                                <a:rPr kumimoji="0" lang="en-US" altLang="zh-CN" sz="1800" b="0" i="0"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𝑧</m:t>
                              </m:r>
                              <m:r>
                                <a:rPr kumimoji="0" lang="en-US" altLang="zh-CN" sz="1800" b="0" i="0"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e>
                          </m:groupChr>
                        </m:e>
                        <m:lim>
                          <m:r>
                            <a:rPr kumimoji="0" lang="zh-CN" altLang="zh-CN" sz="1800" b="0" i="0"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从当前节点到叶子结点概率</m:t>
                          </m:r>
                        </m:lim>
                      </m:limLow>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limLow>
                        <m:limLowPr>
                          <m:ctrlPr>
                            <a:rPr kumimoji="0" lang="zh-CN" altLang="zh-CN" sz="18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limLowPr>
                        <m:e>
                          <m:groupChr>
                            <m:groupChrPr>
                              <m:chr m:val="⏟"/>
                              <m:ctrlPr>
                                <a:rPr kumimoji="0" lang="zh-CN" altLang="zh-CN" sz="18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groupChrPr>
                            <m:e>
                              <m:sSub>
                                <m:sSubPr>
                                  <m:ctrlPr>
                                    <a:rPr kumimoji="0" lang="zh-CN" altLang="zh-CN" sz="18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𝑢</m:t>
                                  </m:r>
                                </m:e>
                                <m:sub>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𝑖</m:t>
                                  </m:r>
                                </m:sub>
                              </m:sSub>
                              <m:r>
                                <a:rPr kumimoji="0" lang="en-US" altLang="zh-CN" sz="1800" b="0" i="0"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𝑧</m:t>
                              </m:r>
                              <m:r>
                                <a:rPr kumimoji="0" lang="en-US" altLang="zh-CN" sz="1800" b="0" i="0"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e>
                          </m:groupChr>
                        </m:e>
                        <m:lim>
                          <m:r>
                            <a:rPr kumimoji="0" lang="zh-CN" altLang="zh-CN" sz="1800" b="0" i="0"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叶子结点</m:t>
                          </m:r>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𝑧</m:t>
                          </m:r>
                          <m:r>
                            <a:rPr kumimoji="0" lang="zh-CN" altLang="zh-CN" sz="1800" b="0" i="0"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收益</m:t>
                          </m:r>
                        </m:lim>
                      </m:limLow>
                    </m:oMath>
                  </m:oMathPara>
                </a14:m>
                <a:endParaRPr kumimoji="0" lang="zh-CN" altLang="zh-CN" sz="1400" b="0" i="0" u="none" strike="noStrike" kern="1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xmlns="">
          <p:sp>
            <p:nvSpPr>
              <p:cNvPr id="9" name="文本框 8">
                <a:extLst>
                  <a:ext uri="{FF2B5EF4-FFF2-40B4-BE49-F238E27FC236}">
                    <a16:creationId xmlns:a16="http://schemas.microsoft.com/office/drawing/2014/main" id="{64CAC850-D3CF-4144-BA3B-76C139273DC3}"/>
                  </a:ext>
                </a:extLst>
              </p:cNvPr>
              <p:cNvSpPr txBox="1">
                <a:spLocks noRot="1" noChangeAspect="1" noMove="1" noResize="1" noEditPoints="1" noAdjustHandles="1" noChangeArrowheads="1" noChangeShapeType="1" noTextEdit="1"/>
              </p:cNvSpPr>
              <p:nvPr/>
            </p:nvSpPr>
            <p:spPr>
              <a:xfrm>
                <a:off x="911257" y="2145202"/>
                <a:ext cx="10743028" cy="1223925"/>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92D2425C-2E2D-41AF-A719-965DDED7E74A}"/>
                  </a:ext>
                </a:extLst>
              </p:cNvPr>
              <p:cNvSpPr txBox="1"/>
              <p:nvPr/>
            </p:nvSpPr>
            <p:spPr>
              <a:xfrm>
                <a:off x="1498460" y="1520001"/>
                <a:ext cx="9894789" cy="465961"/>
              </a:xfrm>
              <a:prstGeom prst="rect">
                <a:avLst/>
              </a:prstGeom>
              <a:noFill/>
            </p:spPr>
            <p:txBody>
              <a:bodyPr wrap="square">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zh-CN" altLang="zh-CN" sz="1800" b="0" i="0" u="none" strike="noStrike" kern="1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在策略组合</a:t>
                </a:r>
                <a14:m>
                  <m:oMath xmlns:m="http://schemas.openxmlformats.org/officeDocument/2006/math">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𝜎</m:t>
                    </m:r>
                  </m:oMath>
                </a14:m>
                <a:r>
                  <a:rPr kumimoji="0" lang="zh-CN" altLang="zh-CN" sz="1800" b="0" i="0" u="none" strike="noStrike" kern="1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下，对玩家</a:t>
                </a:r>
                <a14:m>
                  <m:oMath xmlns:m="http://schemas.openxmlformats.org/officeDocument/2006/math">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𝑖</m:t>
                    </m:r>
                  </m:oMath>
                </a14:m>
                <a:r>
                  <a:rPr kumimoji="0" lang="zh-CN" altLang="zh-CN" sz="1800" b="0" i="0" u="none" strike="noStrike" kern="1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而言，如下计算从根节点到当前节点的行动序列路径</a:t>
                </a:r>
                <a14:m>
                  <m:oMath xmlns:m="http://schemas.openxmlformats.org/officeDocument/2006/math">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h</m:t>
                    </m:r>
                  </m:oMath>
                </a14:m>
                <a:r>
                  <a:rPr kumimoji="0" lang="zh-CN" altLang="zh-CN" sz="1800" b="0" i="0" u="none" strike="noStrike" kern="1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的虚拟价值： </a:t>
                </a:r>
                <a:endParaRPr kumimoji="0" lang="zh-CN" altLang="zh-CN" sz="1400" b="0" i="0" u="none" strike="noStrike" kern="1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xmlns="">
          <p:sp>
            <p:nvSpPr>
              <p:cNvPr id="10" name="文本框 9">
                <a:extLst>
                  <a:ext uri="{FF2B5EF4-FFF2-40B4-BE49-F238E27FC236}">
                    <a16:creationId xmlns:a16="http://schemas.microsoft.com/office/drawing/2014/main" id="{92D2425C-2E2D-41AF-A719-965DDED7E74A}"/>
                  </a:ext>
                </a:extLst>
              </p:cNvPr>
              <p:cNvSpPr txBox="1">
                <a:spLocks noRot="1" noChangeAspect="1" noMove="1" noResize="1" noEditPoints="1" noAdjustHandles="1" noChangeArrowheads="1" noChangeShapeType="1" noTextEdit="1"/>
              </p:cNvSpPr>
              <p:nvPr/>
            </p:nvSpPr>
            <p:spPr>
              <a:xfrm>
                <a:off x="1498460" y="1520001"/>
                <a:ext cx="9894789" cy="465961"/>
              </a:xfrm>
              <a:prstGeom prst="rect">
                <a:avLst/>
              </a:prstGeom>
              <a:blipFill>
                <a:blip r:embed="rId4"/>
                <a:stretch>
                  <a:fillRect l="-555" b="-2077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id="{1ECF72C1-08CA-418C-84A9-60EA55667811}"/>
                  </a:ext>
                </a:extLst>
              </p:cNvPr>
              <p:cNvSpPr/>
              <p:nvPr/>
            </p:nvSpPr>
            <p:spPr>
              <a:xfrm>
                <a:off x="1351188" y="4194086"/>
                <a:ext cx="10578215" cy="1533690"/>
              </a:xfrm>
              <a:prstGeom prst="rect">
                <a:avLst/>
              </a:prstGeom>
            </p:spPr>
            <p:txBody>
              <a:bodyPr wrap="square">
                <a:spAutoFit/>
              </a:bodyPr>
              <a:lstStyle/>
              <a:p>
                <a:pPr marL="0" marR="0" lvl="0" indent="266700" algn="just" defTabSz="914400" rtl="0" eaLnBrk="1" fontAlgn="auto" latinLnBrk="0" hangingPunct="1">
                  <a:lnSpc>
                    <a:spcPct val="150000"/>
                  </a:lnSpc>
                  <a:spcBef>
                    <a:spcPts val="0"/>
                  </a:spcBef>
                  <a:spcAft>
                    <a:spcPts val="0"/>
                  </a:spcAft>
                  <a:buClrTx/>
                  <a:buSzTx/>
                  <a:buFontTx/>
                  <a:buNone/>
                  <a:tabLst/>
                  <a:defRPr/>
                </a:pPr>
                <a:r>
                  <a:rPr kumimoji="0" lang="zh-CN" altLang="zh-CN" sz="1600" b="0" i="0" u="none" strike="noStrike" kern="1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在上式中，</a:t>
                </a:r>
                <a14:m>
                  <m:oMath xmlns:m="http://schemas.openxmlformats.org/officeDocument/2006/math">
                    <m:sSubSup>
                      <m:sSubSupPr>
                        <m:ctrlPr>
                          <a:rPr kumimoji="0" lang="zh-CN" altLang="zh-CN" sz="16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SupPr>
                      <m:e>
                        <m:r>
                          <a:rPr kumimoji="0" lang="en-US" altLang="zh-CN" sz="16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𝜋</m:t>
                        </m:r>
                      </m:e>
                      <m:sub>
                        <m:r>
                          <a:rPr kumimoji="0" lang="en-US" altLang="zh-CN" sz="16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r>
                          <a:rPr kumimoji="0" lang="en-US" altLang="zh-CN" sz="16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𝑖</m:t>
                        </m:r>
                      </m:sub>
                      <m:sup>
                        <m:r>
                          <a:rPr kumimoji="0" lang="en-US" altLang="zh-CN" sz="16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𝜎</m:t>
                        </m:r>
                      </m:sup>
                    </m:sSubSup>
                    <m:r>
                      <a:rPr kumimoji="0" lang="en-US" altLang="zh-CN" sz="1600" b="0" i="0"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r>
                      <a:rPr kumimoji="0" lang="en-US" altLang="zh-CN" sz="16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h</m:t>
                    </m:r>
                    <m:r>
                      <a:rPr kumimoji="0" lang="en-US" altLang="zh-CN" sz="1600" b="0" i="0"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oMath>
                </a14:m>
                <a:r>
                  <a:rPr kumimoji="0" lang="zh-CN" altLang="zh-CN" sz="1600" b="0" i="0" u="none" strike="noStrike" kern="1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表示从根节点出发，不考虑玩家</a:t>
                </a:r>
                <a14:m>
                  <m:oMath xmlns:m="http://schemas.openxmlformats.org/officeDocument/2006/math">
                    <m:r>
                      <a:rPr kumimoji="0" lang="en-US" altLang="zh-CN" sz="16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𝑖</m:t>
                    </m:r>
                  </m:oMath>
                </a14:m>
                <a:r>
                  <a:rPr kumimoji="0" lang="zh-CN" altLang="zh-CN" sz="1600" b="0" i="0" u="none" strike="noStrike" kern="1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的策略，仅考虑其他玩家策略而经过路径</a:t>
                </a:r>
                <a14:m>
                  <m:oMath xmlns:m="http://schemas.openxmlformats.org/officeDocument/2006/math">
                    <m:r>
                      <a:rPr kumimoji="0" lang="en-US" altLang="zh-CN" sz="16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h</m:t>
                    </m:r>
                  </m:oMath>
                </a14:m>
                <a:r>
                  <a:rPr kumimoji="0" lang="zh-CN" altLang="zh-CN" sz="1600" b="0" i="0" u="none" strike="noStrike" kern="1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到达当前节点的概率。也就是说，即使玩家</a:t>
                </a:r>
                <a14:m>
                  <m:oMath xmlns:m="http://schemas.openxmlformats.org/officeDocument/2006/math">
                    <m:r>
                      <a:rPr kumimoji="0" lang="en-US" altLang="zh-CN" sz="16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𝑖</m:t>
                    </m:r>
                  </m:oMath>
                </a14:m>
                <a:r>
                  <a:rPr kumimoji="0" lang="zh-CN" altLang="zh-CN" sz="1600" b="0" i="0" u="none" strike="noStrike" kern="1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有其他策略，总是要求玩家</a:t>
                </a:r>
                <a14:m>
                  <m:oMath xmlns:m="http://schemas.openxmlformats.org/officeDocument/2006/math">
                    <m:r>
                      <a:rPr kumimoji="0" lang="en-US" altLang="zh-CN" sz="16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𝑖</m:t>
                    </m:r>
                  </m:oMath>
                </a14:m>
                <a:r>
                  <a:rPr kumimoji="0" lang="zh-CN" altLang="zh-CN" sz="1600" b="0" i="0" u="none" strike="noStrike" kern="1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在每次选择时都选择路径</a:t>
                </a:r>
                <a14:m>
                  <m:oMath xmlns:m="http://schemas.openxmlformats.org/officeDocument/2006/math">
                    <m:r>
                      <a:rPr kumimoji="0" lang="en-US" altLang="zh-CN" sz="16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h</m:t>
                    </m:r>
                  </m:oMath>
                </a14:m>
                <a:r>
                  <a:rPr kumimoji="0" lang="zh-CN" altLang="zh-CN" sz="1600" b="0" i="0" u="none" strike="noStrike" kern="1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中对应的动作，以保证从根节点出发能够到达当前节点。可见，行动序列路径</a:t>
                </a:r>
                <a14:m>
                  <m:oMath xmlns:m="http://schemas.openxmlformats.org/officeDocument/2006/math">
                    <m:r>
                      <a:rPr kumimoji="0" lang="en-US" altLang="zh-CN" sz="16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h</m:t>
                    </m:r>
                  </m:oMath>
                </a14:m>
                <a:r>
                  <a:rPr kumimoji="0" lang="zh-CN" altLang="zh-CN" sz="1600" b="0" i="0" u="none" strike="noStrike" kern="1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的虚拟价值等于如下三项结果的乘积：不考虑玩家</a:t>
                </a:r>
                <a14:m>
                  <m:oMath xmlns:m="http://schemas.openxmlformats.org/officeDocument/2006/math">
                    <m:r>
                      <a:rPr kumimoji="0" lang="en-US" altLang="zh-CN" sz="16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𝑖</m:t>
                    </m:r>
                  </m:oMath>
                </a14:m>
                <a:r>
                  <a:rPr kumimoji="0" lang="zh-CN" altLang="zh-CN" sz="1600" b="0" i="0" u="none" strike="noStrike" kern="1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的策略（仅考虑其他玩家策略）经过路径</a:t>
                </a:r>
                <a14:m>
                  <m:oMath xmlns:m="http://schemas.openxmlformats.org/officeDocument/2006/math">
                    <m:r>
                      <a:rPr kumimoji="0" lang="en-US" altLang="zh-CN" sz="16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h</m:t>
                    </m:r>
                  </m:oMath>
                </a14:m>
                <a:r>
                  <a:rPr kumimoji="0" lang="zh-CN" altLang="zh-CN" sz="1600" b="0" i="0" u="none" strike="noStrike" kern="1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到达当前节点的概率、从当前节点走到叶子结点（博弈结束）的概率、所到达叶子节点的收益。</a:t>
                </a:r>
              </a:p>
            </p:txBody>
          </p:sp>
        </mc:Choice>
        <mc:Fallback xmlns="">
          <p:sp>
            <p:nvSpPr>
              <p:cNvPr id="11" name="矩形 10">
                <a:extLst>
                  <a:ext uri="{FF2B5EF4-FFF2-40B4-BE49-F238E27FC236}">
                    <a16:creationId xmlns:a16="http://schemas.microsoft.com/office/drawing/2014/main" id="{1ECF72C1-08CA-418C-84A9-60EA55667811}"/>
                  </a:ext>
                </a:extLst>
              </p:cNvPr>
              <p:cNvSpPr>
                <a:spLocks noRot="1" noChangeAspect="1" noMove="1" noResize="1" noEditPoints="1" noAdjustHandles="1" noChangeArrowheads="1" noChangeShapeType="1" noTextEdit="1"/>
              </p:cNvSpPr>
              <p:nvPr/>
            </p:nvSpPr>
            <p:spPr>
              <a:xfrm>
                <a:off x="1351188" y="4194086"/>
                <a:ext cx="10578215" cy="1533690"/>
              </a:xfrm>
              <a:prstGeom prst="rect">
                <a:avLst/>
              </a:prstGeom>
              <a:blipFill>
                <a:blip r:embed="rId5"/>
                <a:stretch>
                  <a:fillRect l="-346" r="-2248" b="-436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016102877"/>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583380" y="726948"/>
            <a:ext cx="7464387" cy="497934"/>
            <a:chOff x="4099943" y="2819853"/>
            <a:chExt cx="2570275" cy="497934"/>
          </a:xfrm>
        </p:grpSpPr>
        <p:sp>
          <p:nvSpPr>
            <p:cNvPr id="4" name="平行四边形 3"/>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5" name="平行四边形 4"/>
            <p:cNvSpPr/>
            <p:nvPr/>
          </p:nvSpPr>
          <p:spPr bwMode="auto">
            <a:xfrm>
              <a:off x="4122533" y="2819853"/>
              <a:ext cx="2547685"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6" name="矩形 5"/>
            <p:cNvSpPr/>
            <p:nvPr/>
          </p:nvSpPr>
          <p:spPr>
            <a:xfrm>
              <a:off x="4216534" y="2853798"/>
              <a:ext cx="2359684" cy="400110"/>
            </a:xfrm>
            <a:prstGeom prst="rect">
              <a:avLst/>
            </a:prstGeom>
          </p:spPr>
          <p:txBody>
            <a:bodyPr wrap="square">
              <a:spAutoFit/>
            </a:bodyPr>
            <a:lstStyle/>
            <a:p>
              <a:pPr marL="0" marR="0" lvl="0" indent="0" algn="ctr" defTabSz="914400" rtl="0" eaLnBrk="1" fontAlgn="auto" latinLnBrk="0" hangingPunct="1">
                <a:lnSpc>
                  <a:spcPct val="100000"/>
                </a:lnSpc>
                <a:spcBef>
                  <a:spcPct val="50000"/>
                </a:spcBef>
                <a:spcAft>
                  <a:spcPts val="0"/>
                </a:spcAft>
                <a:buClrTx/>
                <a:buSzTx/>
                <a:buFontTx/>
                <a:buNone/>
                <a:tabLst/>
                <a:defRPr/>
              </a:pPr>
              <a:r>
                <a:rPr kumimoji="0" lang="zh-CN" altLang="en-US" sz="2000" b="1"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虚拟遗憾最小化算法：遗憾值</a:t>
              </a:r>
              <a:endParaRPr kumimoji="0" lang="zh-CN" altLang="en-US" sz="2000" b="1" i="0" u="none" strike="noStrike" kern="120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endParaRPr>
            </a:p>
          </p:txBody>
        </p:sp>
      </p:grpSp>
      <p:sp>
        <p:nvSpPr>
          <p:cNvPr id="23" name="矩形 22">
            <a:extLst>
              <a:ext uri="{FF2B5EF4-FFF2-40B4-BE49-F238E27FC236}">
                <a16:creationId xmlns:a16="http://schemas.microsoft.com/office/drawing/2014/main" id="{6F77A2E9-3941-4386-A0DF-CDEBD25143F3}"/>
              </a:ext>
            </a:extLst>
          </p:cNvPr>
          <p:cNvSpPr/>
          <p:nvPr/>
        </p:nvSpPr>
        <p:spPr>
          <a:xfrm>
            <a:off x="852473" y="129010"/>
            <a:ext cx="1826141"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mn-cs"/>
              </a:rPr>
              <a:t>二、博弈策略求解</a:t>
            </a:r>
            <a:endPar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A8C6E280-1CFB-4CBA-9BEE-446B1262CEAB}"/>
                  </a:ext>
                </a:extLst>
              </p:cNvPr>
              <p:cNvSpPr txBox="1"/>
              <p:nvPr/>
            </p:nvSpPr>
            <p:spPr>
              <a:xfrm>
                <a:off x="661181" y="1454332"/>
                <a:ext cx="11319804" cy="4914422"/>
              </a:xfrm>
              <a:prstGeom prst="rect">
                <a:avLst/>
              </a:prstGeom>
              <a:noFill/>
            </p:spPr>
            <p:txBody>
              <a:bodyPr wrap="square">
                <a:spAutoFit/>
              </a:bodyPr>
              <a:lstStyle/>
              <a:p>
                <a:pPr marL="285750" marR="0" lvl="0" indent="-28575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zh-CN" sz="1600" b="0" i="0" u="none" strike="noStrike" kern="1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在定义了行动序列路径</a:t>
                </a:r>
                <a14:m>
                  <m:oMath xmlns:m="http://schemas.openxmlformats.org/officeDocument/2006/math">
                    <m:r>
                      <a:rPr kumimoji="0" lang="en-US" altLang="zh-CN" sz="16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h</m:t>
                    </m:r>
                  </m:oMath>
                </a14:m>
                <a:r>
                  <a:rPr kumimoji="0" lang="zh-CN" altLang="zh-CN" sz="1600" b="0" i="0" u="none" strike="noStrike" kern="1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的虚拟价值之后，就可如下计算玩家</a:t>
                </a:r>
                <a14:m>
                  <m:oMath xmlns:m="http://schemas.openxmlformats.org/officeDocument/2006/math">
                    <m:r>
                      <a:rPr kumimoji="0" lang="en-US" altLang="zh-CN" sz="16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𝑖</m:t>
                    </m:r>
                  </m:oMath>
                </a14:m>
                <a:r>
                  <a:rPr kumimoji="0" lang="zh-CN" altLang="zh-CN" sz="1600" b="0" i="0" u="none" strike="noStrike" kern="1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在基于路径</a:t>
                </a:r>
                <a14:m>
                  <m:oMath xmlns:m="http://schemas.openxmlformats.org/officeDocument/2006/math">
                    <m:r>
                      <a:rPr kumimoji="0" lang="en-US" altLang="zh-CN" sz="16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h</m:t>
                    </m:r>
                  </m:oMath>
                </a14:m>
                <a:r>
                  <a:rPr kumimoji="0" lang="zh-CN" altLang="zh-CN" sz="1600" b="0" i="0" u="none" strike="noStrike" kern="1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到达当前节点采取行动</a:t>
                </a:r>
                <a14:m>
                  <m:oMath xmlns:m="http://schemas.openxmlformats.org/officeDocument/2006/math">
                    <m:r>
                      <a:rPr kumimoji="0" lang="en-US" altLang="zh-CN" sz="16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𝑎</m:t>
                    </m:r>
                  </m:oMath>
                </a14:m>
                <a:r>
                  <a:rPr kumimoji="0" lang="zh-CN" altLang="zh-CN" sz="1600" b="0" i="0" u="none" strike="noStrike" kern="1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的</a:t>
                </a:r>
                <a:r>
                  <a:rPr kumimoji="0" lang="zh-CN" altLang="zh-CN" sz="1600" b="1" i="0" u="none" strike="noStrike" kern="100" cap="none" spc="0" normalizeH="0" baseline="0" noProof="0" dirty="0">
                    <a:ln>
                      <a:noFill/>
                    </a:ln>
                    <a:solidFill>
                      <a:srgbClr val="44546A"/>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遗憾值</a:t>
                </a:r>
                <a:r>
                  <a:rPr kumimoji="0" lang="zh-CN" altLang="zh-CN" sz="1600" b="0" i="0" u="none" strike="noStrike" kern="1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a:t>
                </a:r>
              </a:p>
              <a:p>
                <a:pPr marL="0" marR="0" lvl="0" indent="266700" algn="ctr"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d>
                        <m:dPr>
                          <m:begChr m:val=""/>
                          <m:ctrlPr>
                            <a:rPr kumimoji="0" lang="zh-CN" altLang="zh-CN" sz="16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kumimoji="0" lang="zh-CN" altLang="zh-CN" sz="16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6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𝑟</m:t>
                              </m:r>
                            </m:e>
                            <m:sub>
                              <m:r>
                                <a:rPr kumimoji="0" lang="en-US" altLang="zh-CN" sz="16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𝑖</m:t>
                              </m:r>
                            </m:sub>
                          </m:sSub>
                          <m:r>
                            <a:rPr kumimoji="0" lang="en-US" altLang="zh-CN" sz="1600" b="0" i="0"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r>
                            <a:rPr kumimoji="0" lang="en-US" altLang="zh-CN" sz="16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h</m:t>
                          </m:r>
                          <m:r>
                            <a:rPr kumimoji="0" lang="en-US" altLang="zh-CN" sz="1600" b="0" i="0"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r>
                            <a:rPr kumimoji="0" lang="en-US" altLang="zh-CN" sz="16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𝑎</m:t>
                          </m:r>
                          <m:r>
                            <a:rPr kumimoji="0" lang="en-US" altLang="zh-CN" sz="1600" b="0" i="0"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sSub>
                            <m:sSubPr>
                              <m:ctrlPr>
                                <a:rPr kumimoji="0" lang="zh-CN" altLang="zh-CN" sz="16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6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𝑣</m:t>
                              </m:r>
                            </m:e>
                            <m:sub>
                              <m:r>
                                <a:rPr kumimoji="0" lang="en-US" altLang="zh-CN" sz="16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𝑖</m:t>
                              </m:r>
                            </m:sub>
                          </m:sSub>
                          <m:d>
                            <m:dPr>
                              <m:ctrlPr>
                                <a:rPr kumimoji="0" lang="zh-CN" altLang="zh-CN" sz="16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kumimoji="0" lang="zh-CN" altLang="zh-CN" sz="16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6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𝜎</m:t>
                                  </m:r>
                                </m:e>
                                <m:sub>
                                  <m:r>
                                    <a:rPr kumimoji="0" lang="en-US" altLang="zh-CN" sz="16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𝐼</m:t>
                                  </m:r>
                                  <m:r>
                                    <a:rPr kumimoji="0" lang="en-US" altLang="zh-CN" sz="1600" b="0" i="0"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r>
                                    <a:rPr kumimoji="0" lang="en-US" altLang="zh-CN" sz="16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𝑎</m:t>
                                  </m:r>
                                </m:sub>
                              </m:sSub>
                              <m:r>
                                <a:rPr kumimoji="0" lang="en-US" altLang="zh-CN" sz="1600" b="0" i="0"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r>
                                <a:rPr kumimoji="0" lang="en-US" altLang="zh-CN" sz="16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h</m:t>
                              </m:r>
                            </m:e>
                          </m:d>
                          <m:r>
                            <a:rPr kumimoji="0" lang="en-US" altLang="zh-CN" sz="16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sSub>
                            <m:sSubPr>
                              <m:ctrlPr>
                                <a:rPr kumimoji="0" lang="zh-CN" altLang="zh-CN" sz="16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6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𝑣</m:t>
                              </m:r>
                            </m:e>
                            <m:sub>
                              <m:r>
                                <a:rPr kumimoji="0" lang="en-US" altLang="zh-CN" sz="16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𝑖</m:t>
                              </m:r>
                            </m:sub>
                          </m:sSub>
                          <m:r>
                            <a:rPr kumimoji="0" lang="en-US" altLang="zh-CN" sz="1600" b="0" i="0"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r>
                            <a:rPr kumimoji="0" lang="en-US" altLang="zh-CN" sz="16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𝜎</m:t>
                          </m:r>
                          <m:r>
                            <a:rPr kumimoji="0" lang="en-US" altLang="zh-CN" sz="1600" b="0" i="0"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r>
                            <a:rPr kumimoji="0" lang="en-US" altLang="zh-CN" sz="16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h</m:t>
                          </m:r>
                        </m:e>
                      </m:d>
                      <m:r>
                        <a:rPr kumimoji="0" lang="en-US" altLang="zh-CN" sz="16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   </m:t>
                      </m:r>
                    </m:oMath>
                  </m:oMathPara>
                </a14:m>
                <a:endParaRPr kumimoji="0" lang="en-US" altLang="zh-CN" sz="1600" b="0" i="0" u="none" strike="noStrike" kern="1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endParaRPr>
              </a:p>
              <a:p>
                <a:pPr marL="0" marR="0" lvl="0" indent="266700" algn="l" defTabSz="914400" rtl="0" eaLnBrk="1" fontAlgn="auto" latinLnBrk="0" hangingPunct="1">
                  <a:lnSpc>
                    <a:spcPct val="150000"/>
                  </a:lnSpc>
                  <a:spcBef>
                    <a:spcPts val="0"/>
                  </a:spcBef>
                  <a:spcAft>
                    <a:spcPts val="0"/>
                  </a:spcAft>
                  <a:buClrTx/>
                  <a:buSzTx/>
                  <a:buFontTx/>
                  <a:buNone/>
                  <a:tabLst/>
                  <a:defRPr/>
                </a:pPr>
                <a:r>
                  <a:rPr kumimoji="0" lang="zh-CN" altLang="zh-CN" sz="1600" b="0" i="0" u="none" strike="noStrike" kern="1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该遗憾值是玩家</a:t>
                </a:r>
                <a14:m>
                  <m:oMath xmlns:m="http://schemas.openxmlformats.org/officeDocument/2006/math">
                    <m:r>
                      <a:rPr kumimoji="0" lang="en-US" altLang="zh-CN" sz="1600" b="0" i="0"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𝑖</m:t>
                    </m:r>
                  </m:oMath>
                </a14:m>
                <a:r>
                  <a:rPr kumimoji="0" lang="zh-CN" altLang="zh-CN" sz="1600" b="0" i="0" u="none" strike="noStrike" kern="1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通过行动序列</a:t>
                </a:r>
                <a14:m>
                  <m:oMath xmlns:m="http://schemas.openxmlformats.org/officeDocument/2006/math">
                    <m:r>
                      <a:rPr kumimoji="0" lang="en-US" altLang="zh-CN" sz="1600" b="0" i="0"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h</m:t>
                    </m:r>
                  </m:oMath>
                </a14:m>
                <a:r>
                  <a:rPr kumimoji="0" lang="zh-CN" altLang="zh-CN" sz="1600" b="0" i="0" u="none" strike="noStrike" kern="1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到达当前节点采取行动</a:t>
                </a:r>
                <a14:m>
                  <m:oMath xmlns:m="http://schemas.openxmlformats.org/officeDocument/2006/math">
                    <m:r>
                      <a:rPr kumimoji="0" lang="en-US" altLang="zh-CN" sz="1600" b="0" i="0"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𝑎</m:t>
                    </m:r>
                  </m:oMath>
                </a14:m>
                <a:r>
                  <a:rPr kumimoji="0" lang="zh-CN" altLang="en-US" sz="1600" b="0" i="0" u="none" strike="noStrike" kern="1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所</a:t>
                </a:r>
                <a:r>
                  <a:rPr kumimoji="0" lang="zh-CN" altLang="zh-CN" sz="1600" b="0" i="0" u="none" strike="noStrike" kern="1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得虚拟价值减去采用策略</a:t>
                </a:r>
                <a14:m>
                  <m:oMath xmlns:m="http://schemas.openxmlformats.org/officeDocument/2006/math">
                    <m:r>
                      <a:rPr kumimoji="0" lang="en-US" altLang="zh-CN" sz="1600" b="0" i="0"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𝜎</m:t>
                    </m:r>
                  </m:oMath>
                </a14:m>
                <a:r>
                  <a:rPr kumimoji="0" lang="zh-CN" altLang="zh-CN" sz="1600" b="0" i="0" u="none" strike="noStrike" kern="1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所得路径</a:t>
                </a:r>
                <a14:m>
                  <m:oMath xmlns:m="http://schemas.openxmlformats.org/officeDocument/2006/math">
                    <m:r>
                      <a:rPr kumimoji="0" lang="en-US" altLang="zh-CN" sz="1600" b="0" i="0"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h</m:t>
                    </m:r>
                  </m:oMath>
                </a14:m>
                <a:r>
                  <a:rPr kumimoji="0" lang="zh-CN" altLang="zh-CN" sz="1600" b="0" i="0" u="none" strike="noStrike" kern="1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的虚拟价值。</a:t>
                </a:r>
              </a:p>
              <a:p>
                <a:pPr marL="285750" marR="0" lvl="0" indent="-28575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endParaRPr kumimoji="0" lang="en-US" altLang="zh-CN" sz="1600" b="0" i="0" u="none" strike="noStrike" kern="1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endParaRPr>
              </a:p>
              <a:p>
                <a:pPr marL="285750" marR="0" lvl="0" indent="-28575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zh-CN" sz="1600" b="0" i="0" u="none" strike="noStrike" kern="1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对能够到达同一个信息集</a:t>
                </a:r>
                <a14:m>
                  <m:oMath xmlns:m="http://schemas.openxmlformats.org/officeDocument/2006/math">
                    <m:r>
                      <a:rPr kumimoji="0" lang="en-US" altLang="zh-CN" sz="16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𝐼</m:t>
                    </m:r>
                  </m:oMath>
                </a14:m>
                <a:r>
                  <a:rPr kumimoji="0" lang="zh-CN" altLang="zh-CN" sz="1600" b="0" i="0" u="none" strike="noStrike" kern="1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（即博弈树中同一个中间节点）的所有行动序列的遗憾值进行累加，即可得到信息集</a:t>
                </a:r>
                <a14:m>
                  <m:oMath xmlns:m="http://schemas.openxmlformats.org/officeDocument/2006/math">
                    <m:r>
                      <a:rPr kumimoji="0" lang="en-US" altLang="zh-CN" sz="16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𝐼</m:t>
                    </m:r>
                  </m:oMath>
                </a14:m>
                <a:r>
                  <a:rPr kumimoji="0" lang="zh-CN" altLang="zh-CN" sz="1600" b="0" i="0" u="none" strike="noStrike" kern="1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的遗憾值：</a:t>
                </a:r>
              </a:p>
              <a:p>
                <a:pPr marL="0" marR="0" lvl="0" indent="266700" algn="just"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zh-CN" altLang="zh-CN" sz="16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6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𝑟</m:t>
                          </m:r>
                        </m:e>
                        <m:sub>
                          <m:r>
                            <a:rPr kumimoji="0" lang="en-US" altLang="zh-CN" sz="16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𝑖</m:t>
                          </m:r>
                        </m:sub>
                      </m:sSub>
                      <m:r>
                        <a:rPr kumimoji="0" lang="en-US" altLang="zh-CN" sz="1600" b="0" i="0"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r>
                        <a:rPr kumimoji="0" lang="en-US" altLang="zh-CN" sz="16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𝐼</m:t>
                      </m:r>
                      <m:r>
                        <a:rPr kumimoji="0" lang="en-US" altLang="zh-CN" sz="1600" b="0" i="0"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r>
                        <a:rPr kumimoji="0" lang="en-US" altLang="zh-CN" sz="16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𝑎</m:t>
                      </m:r>
                      <m:r>
                        <a:rPr kumimoji="0" lang="en-US" altLang="zh-CN" sz="1600" b="0" i="0"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nary>
                        <m:naryPr>
                          <m:chr m:val="∑"/>
                          <m:limLoc m:val="undOvr"/>
                          <m:grow m:val="on"/>
                          <m:supHide m:val="on"/>
                          <m:ctrlPr>
                            <a:rPr kumimoji="0" lang="zh-CN" altLang="zh-CN" sz="16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naryPr>
                        <m:sub>
                          <m:r>
                            <a:rPr kumimoji="0" lang="en-US" altLang="zh-CN" sz="16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h</m:t>
                          </m:r>
                          <m:r>
                            <a:rPr kumimoji="0" lang="en-US" altLang="zh-CN" sz="1600" b="0" i="0"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r>
                            <a:rPr kumimoji="0" lang="en-US" altLang="zh-CN" sz="16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𝐼</m:t>
                          </m:r>
                        </m:sub>
                        <m:sup/>
                        <m:e>
                          <m:sSub>
                            <m:sSubPr>
                              <m:ctrlPr>
                                <a:rPr kumimoji="0" lang="zh-CN" altLang="zh-CN" sz="16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6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𝑟</m:t>
                              </m:r>
                            </m:e>
                            <m:sub>
                              <m:r>
                                <a:rPr kumimoji="0" lang="en-US" altLang="zh-CN" sz="16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𝑖</m:t>
                              </m:r>
                            </m:sub>
                          </m:sSub>
                          <m:r>
                            <a:rPr kumimoji="0" lang="en-US" altLang="zh-CN" sz="1600" b="0" i="0"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r>
                            <a:rPr kumimoji="0" lang="en-US" altLang="zh-CN" sz="16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h</m:t>
                          </m:r>
                          <m:r>
                            <a:rPr kumimoji="0" lang="en-US" altLang="zh-CN" sz="1600" b="0" i="0"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r>
                            <a:rPr kumimoji="0" lang="en-US" altLang="zh-CN" sz="16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𝑎</m:t>
                          </m:r>
                          <m:r>
                            <a:rPr kumimoji="0" lang="en-US" altLang="zh-CN" sz="16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e>
                      </m:nary>
                    </m:oMath>
                  </m:oMathPara>
                </a14:m>
                <a:endParaRPr kumimoji="0" lang="zh-CN" altLang="zh-CN" sz="1600" b="0" i="0" u="none" strike="noStrike" kern="1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endParaRPr>
              </a:p>
              <a:p>
                <a:pPr marL="285750" marR="0" lvl="0" indent="-28575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zh-CN" sz="1600" b="0" i="0" u="none" strike="noStrike" kern="1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类似于遗憾最小化算法，虚拟遗憾最小化的遗憾值是</a:t>
                </a:r>
                <a14:m>
                  <m:oMath xmlns:m="http://schemas.openxmlformats.org/officeDocument/2006/math">
                    <m:r>
                      <a:rPr kumimoji="0" lang="en-US" altLang="zh-CN" sz="16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𝑇</m:t>
                    </m:r>
                  </m:oMath>
                </a14:m>
                <a:r>
                  <a:rPr kumimoji="0" lang="zh-CN" altLang="zh-CN" sz="1600" b="0" i="0" u="none" strike="noStrike" kern="1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轮重复博弈后的累加值：</a:t>
                </a:r>
              </a:p>
              <a:p>
                <a:pPr marL="0" marR="0" lvl="0" indent="266700" algn="just"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zh-CN" altLang="zh-CN" sz="16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SupPr>
                        <m:e>
                          <m:r>
                            <a:rPr kumimoji="0" lang="en-US" altLang="zh-CN" sz="16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𝑅𝑒𝑔𝑟𝑒𝑡</m:t>
                          </m:r>
                        </m:e>
                        <m:sub>
                          <m:r>
                            <a:rPr kumimoji="0" lang="en-US" altLang="zh-CN" sz="16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𝑖</m:t>
                          </m:r>
                        </m:sub>
                        <m:sup>
                          <m:r>
                            <a:rPr kumimoji="0" lang="en-US" altLang="zh-CN" sz="16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𝑇</m:t>
                          </m:r>
                        </m:sup>
                      </m:sSubSup>
                      <m:r>
                        <a:rPr kumimoji="0" lang="en-US" altLang="zh-CN" sz="1600" b="0" i="0"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r>
                        <a:rPr kumimoji="0" lang="en-US" altLang="zh-CN" sz="16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𝐼</m:t>
                      </m:r>
                      <m:r>
                        <a:rPr kumimoji="0" lang="en-US" altLang="zh-CN" sz="1600" b="0" i="0"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r>
                        <a:rPr kumimoji="0" lang="en-US" altLang="zh-CN" sz="16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𝑎</m:t>
                      </m:r>
                      <m:r>
                        <a:rPr kumimoji="0" lang="en-US" altLang="zh-CN" sz="1600" b="0" i="0"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nary>
                        <m:naryPr>
                          <m:chr m:val="∑"/>
                          <m:limLoc m:val="undOvr"/>
                          <m:grow m:val="on"/>
                          <m:ctrlPr>
                            <a:rPr kumimoji="0" lang="zh-CN" altLang="zh-CN" sz="16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naryPr>
                        <m:sub>
                          <m:r>
                            <a:rPr kumimoji="0" lang="en-US" altLang="zh-CN" sz="16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𝑡</m:t>
                          </m:r>
                          <m:r>
                            <a:rPr kumimoji="0" lang="en-US" altLang="zh-CN" sz="1600" b="0" i="0"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=1</m:t>
                          </m:r>
                        </m:sub>
                        <m:sup>
                          <m:r>
                            <a:rPr kumimoji="0" lang="en-US" altLang="zh-CN" sz="16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𝑇</m:t>
                          </m:r>
                        </m:sup>
                        <m:e>
                          <m:sSubSup>
                            <m:sSubSupPr>
                              <m:ctrlPr>
                                <a:rPr kumimoji="0" lang="zh-CN" altLang="zh-CN" sz="16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SupPr>
                            <m:e>
                              <m:r>
                                <a:rPr kumimoji="0" lang="en-US" altLang="zh-CN" sz="16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𝑟</m:t>
                              </m:r>
                            </m:e>
                            <m:sub>
                              <m:r>
                                <a:rPr kumimoji="0" lang="en-US" altLang="zh-CN" sz="16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𝑖</m:t>
                              </m:r>
                            </m:sub>
                            <m:sup>
                              <m:r>
                                <a:rPr kumimoji="0" lang="en-US" altLang="zh-CN" sz="16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𝑡</m:t>
                              </m:r>
                            </m:sup>
                          </m:sSubSup>
                          <m:r>
                            <a:rPr kumimoji="0" lang="en-US" altLang="zh-CN" sz="1600" b="0" i="0"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r>
                            <a:rPr kumimoji="0" lang="en-US" altLang="zh-CN" sz="16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𝐼</m:t>
                          </m:r>
                          <m:r>
                            <a:rPr kumimoji="0" lang="en-US" altLang="zh-CN" sz="1600" b="0" i="0"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r>
                            <a:rPr kumimoji="0" lang="en-US" altLang="zh-CN" sz="16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𝑎</m:t>
                          </m:r>
                          <m:r>
                            <a:rPr kumimoji="0" lang="en-US" altLang="zh-CN" sz="16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e>
                      </m:nary>
                    </m:oMath>
                  </m:oMathPara>
                </a14:m>
                <a:endParaRPr kumimoji="0" lang="zh-CN" altLang="zh-CN" sz="1600" b="0" i="0" u="none" strike="noStrike" kern="1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endParaRPr>
              </a:p>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US" altLang="zh-CN" sz="1600" b="0" i="0" u="none" strike="noStrike" kern="100" cap="none" spc="0" normalizeH="0" baseline="0" noProof="0" dirty="0">
                    <a:ln>
                      <a:noFill/>
                    </a:ln>
                    <a:solidFill>
                      <a:prstClr val="black"/>
                    </a:solidFill>
                    <a:effectLst/>
                    <a:uLnTx/>
                    <a:uFillTx/>
                    <a:latin typeface="Calibri"/>
                    <a:ea typeface="Cambria Math" panose="02040503050406030204" pitchFamily="18" charset="0"/>
                    <a:cs typeface="Times New Roman" panose="02020603050405020304" pitchFamily="18" charset="0"/>
                  </a:rPr>
                  <a:t>    </a:t>
                </a:r>
                <a14:m>
                  <m:oMath xmlns:m="http://schemas.openxmlformats.org/officeDocument/2006/math">
                    <m:sSubSup>
                      <m:sSubSupPr>
                        <m:ctrlPr>
                          <a:rPr kumimoji="0" lang="zh-CN" altLang="zh-CN" sz="16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SupPr>
                      <m:e>
                        <m:r>
                          <a:rPr kumimoji="0" lang="en-US" altLang="zh-CN" sz="16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𝑟</m:t>
                        </m:r>
                      </m:e>
                      <m:sub>
                        <m:r>
                          <a:rPr kumimoji="0" lang="en-US" altLang="zh-CN" sz="16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𝑖</m:t>
                        </m:r>
                      </m:sub>
                      <m:sup>
                        <m:r>
                          <a:rPr kumimoji="0" lang="en-US" altLang="zh-CN" sz="16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𝑡</m:t>
                        </m:r>
                      </m:sup>
                    </m:sSubSup>
                    <m:d>
                      <m:dPr>
                        <m:ctrlPr>
                          <a:rPr kumimoji="0" lang="zh-CN" altLang="zh-CN" sz="16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altLang="zh-CN" sz="16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𝐼</m:t>
                        </m:r>
                        <m:r>
                          <a:rPr kumimoji="0" lang="en-US" altLang="zh-CN" sz="1600" b="0" i="0"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r>
                          <a:rPr kumimoji="0" lang="en-US" altLang="zh-CN" sz="16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𝑎</m:t>
                        </m:r>
                      </m:e>
                    </m:d>
                  </m:oMath>
                </a14:m>
                <a:r>
                  <a:rPr kumimoji="0" lang="zh-CN" altLang="zh-CN" sz="1600" b="0" i="0" u="none" strike="noStrike" kern="1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表示玩家</a:t>
                </a:r>
                <a14:m>
                  <m:oMath xmlns:m="http://schemas.openxmlformats.org/officeDocument/2006/math">
                    <m:r>
                      <a:rPr kumimoji="0" lang="en-US" altLang="zh-CN" sz="16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𝑖</m:t>
                    </m:r>
                  </m:oMath>
                </a14:m>
                <a:r>
                  <a:rPr kumimoji="0" lang="zh-CN" altLang="zh-CN" sz="1600" b="0" i="0" u="none" strike="noStrike" kern="1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在第</a:t>
                </a:r>
                <a14:m>
                  <m:oMath xmlns:m="http://schemas.openxmlformats.org/officeDocument/2006/math">
                    <m:r>
                      <a:rPr kumimoji="0" lang="en-US" altLang="zh-CN" sz="16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𝑡</m:t>
                    </m:r>
                  </m:oMath>
                </a14:m>
                <a:r>
                  <a:rPr kumimoji="0" lang="zh-CN" altLang="zh-CN" sz="1600" b="0" i="0" u="none" strike="noStrike" kern="1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轮中于当前节点选择行动</a:t>
                </a:r>
                <a14:m>
                  <m:oMath xmlns:m="http://schemas.openxmlformats.org/officeDocument/2006/math">
                    <m:r>
                      <a:rPr kumimoji="0" lang="en-US" altLang="zh-CN" sz="16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𝑎</m:t>
                    </m:r>
                  </m:oMath>
                </a14:m>
                <a:r>
                  <a:rPr kumimoji="0" lang="zh-CN" altLang="zh-CN" sz="1600" b="0" i="0" u="none" strike="noStrike" kern="1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的遗憾值</a:t>
                </a:r>
                <a:r>
                  <a:rPr kumimoji="0" lang="zh-CN" altLang="en-US" sz="1600" b="0" i="0" u="none" strike="noStrike" kern="1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a:t>
                </a:r>
                <a:endParaRPr kumimoji="0" lang="en-US" altLang="zh-CN" sz="1600" b="0" i="0" u="none" strike="noStrike" kern="1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endParaRPr>
              </a:p>
              <a:p>
                <a:pPr marL="0" marR="0" lvl="0" indent="266700" algn="just" defTabSz="914400" rtl="0" eaLnBrk="1" fontAlgn="auto" latinLnBrk="0" hangingPunct="1">
                  <a:lnSpc>
                    <a:spcPct val="150000"/>
                  </a:lnSpc>
                  <a:spcBef>
                    <a:spcPts val="0"/>
                  </a:spcBef>
                  <a:spcAft>
                    <a:spcPts val="0"/>
                  </a:spcAft>
                  <a:buClrTx/>
                  <a:buSzTx/>
                  <a:buFontTx/>
                  <a:buNone/>
                  <a:tabLst/>
                  <a:defRPr/>
                </a:pPr>
                <a:endParaRPr kumimoji="0" lang="zh-CN" altLang="zh-CN" sz="1400" b="0" i="0" u="none" strike="noStrike" kern="1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xmlns="">
          <p:sp>
            <p:nvSpPr>
              <p:cNvPr id="12" name="文本框 11">
                <a:extLst>
                  <a:ext uri="{FF2B5EF4-FFF2-40B4-BE49-F238E27FC236}">
                    <a16:creationId xmlns:a16="http://schemas.microsoft.com/office/drawing/2014/main" id="{A8C6E280-1CFB-4CBA-9BEE-446B1262CEAB}"/>
                  </a:ext>
                </a:extLst>
              </p:cNvPr>
              <p:cNvSpPr txBox="1">
                <a:spLocks noRot="1" noChangeAspect="1" noMove="1" noResize="1" noEditPoints="1" noAdjustHandles="1" noChangeArrowheads="1" noChangeShapeType="1" noTextEdit="1"/>
              </p:cNvSpPr>
              <p:nvPr/>
            </p:nvSpPr>
            <p:spPr>
              <a:xfrm>
                <a:off x="661181" y="1454332"/>
                <a:ext cx="11319804" cy="4914422"/>
              </a:xfrm>
              <a:prstGeom prst="rect">
                <a:avLst/>
              </a:prstGeom>
              <a:blipFill>
                <a:blip r:embed="rId3"/>
                <a:stretch>
                  <a:fillRect l="-215" r="-215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49428805"/>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583380" y="726948"/>
            <a:ext cx="7464387" cy="497934"/>
            <a:chOff x="4099943" y="2819853"/>
            <a:chExt cx="2570275" cy="497934"/>
          </a:xfrm>
        </p:grpSpPr>
        <p:sp>
          <p:nvSpPr>
            <p:cNvPr id="4" name="平行四边形 3"/>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5" name="平行四边形 4"/>
            <p:cNvSpPr/>
            <p:nvPr/>
          </p:nvSpPr>
          <p:spPr bwMode="auto">
            <a:xfrm>
              <a:off x="4122533" y="2819853"/>
              <a:ext cx="2547685"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6" name="矩形 5"/>
            <p:cNvSpPr/>
            <p:nvPr/>
          </p:nvSpPr>
          <p:spPr>
            <a:xfrm>
              <a:off x="4216534" y="2853798"/>
              <a:ext cx="2359684" cy="400110"/>
            </a:xfrm>
            <a:prstGeom prst="rect">
              <a:avLst/>
            </a:prstGeom>
          </p:spPr>
          <p:txBody>
            <a:bodyPr wrap="square">
              <a:spAutoFit/>
            </a:bodyPr>
            <a:lstStyle/>
            <a:p>
              <a:pPr marL="0" marR="0" lvl="0" indent="0" algn="ctr" defTabSz="914400" rtl="0" eaLnBrk="1" fontAlgn="auto" latinLnBrk="0" hangingPunct="1">
                <a:lnSpc>
                  <a:spcPct val="100000"/>
                </a:lnSpc>
                <a:spcBef>
                  <a:spcPct val="50000"/>
                </a:spcBef>
                <a:spcAft>
                  <a:spcPts val="0"/>
                </a:spcAft>
                <a:buClrTx/>
                <a:buSzTx/>
                <a:buFontTx/>
                <a:buNone/>
                <a:tabLst/>
                <a:defRPr/>
              </a:pPr>
              <a:r>
                <a:rPr kumimoji="0" lang="zh-CN" altLang="en-US" sz="2000" b="1"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虚拟遗憾最小化算法：虚拟遗憾值</a:t>
              </a:r>
              <a:endParaRPr kumimoji="0" lang="zh-CN" altLang="en-US" sz="2000" b="1" i="0" u="none" strike="noStrike" kern="120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endParaRPr>
            </a:p>
          </p:txBody>
        </p:sp>
      </p:grpSp>
      <p:sp>
        <p:nvSpPr>
          <p:cNvPr id="23" name="矩形 22">
            <a:extLst>
              <a:ext uri="{FF2B5EF4-FFF2-40B4-BE49-F238E27FC236}">
                <a16:creationId xmlns:a16="http://schemas.microsoft.com/office/drawing/2014/main" id="{6F77A2E9-3941-4386-A0DF-CDEBD25143F3}"/>
              </a:ext>
            </a:extLst>
          </p:cNvPr>
          <p:cNvSpPr/>
          <p:nvPr/>
        </p:nvSpPr>
        <p:spPr>
          <a:xfrm>
            <a:off x="852473" y="129010"/>
            <a:ext cx="1826141"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mn-cs"/>
              </a:rPr>
              <a:t>二、博弈策略求解</a:t>
            </a:r>
            <a:endPar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696980C4-0B00-48B8-A75E-DA85293589EA}"/>
                  </a:ext>
                </a:extLst>
              </p:cNvPr>
              <p:cNvSpPr txBox="1"/>
              <p:nvPr/>
            </p:nvSpPr>
            <p:spPr>
              <a:xfrm>
                <a:off x="215704" y="1831931"/>
                <a:ext cx="12046634" cy="3720955"/>
              </a:xfrm>
              <a:prstGeom prst="rect">
                <a:avLst/>
              </a:prstGeom>
              <a:noFill/>
            </p:spPr>
            <p:txBody>
              <a:bodyPr wrap="square">
                <a:spAutoFit/>
              </a:bodyPr>
              <a:lstStyle/>
              <a:p>
                <a:pPr marL="285750" marR="0" lvl="0" indent="-28575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zh-CN" sz="1800" b="0" i="0" u="none" strike="noStrike" kern="1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进一步可以定义有效虚拟遗憾值：</a:t>
                </a:r>
                <a:endParaRPr kumimoji="0" lang="zh-CN" altLang="zh-CN" sz="1400" b="0" i="0" u="none" strike="noStrike" kern="1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endParaRPr>
              </a:p>
              <a:p>
                <a:pPr marL="0" marR="0" lvl="0" indent="266700" algn="just"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zh-CN" altLang="zh-CN" sz="18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SupPr>
                        <m:e>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𝑅𝑒𝑔𝑟𝑒𝑡</m:t>
                          </m:r>
                        </m:e>
                        <m:sub>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𝑖</m:t>
                          </m:r>
                        </m:sub>
                        <m:sup>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𝑇</m:t>
                          </m:r>
                          <m:r>
                            <a:rPr kumimoji="0" lang="en-US" altLang="zh-CN" sz="1800" b="0" i="0"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sup>
                      </m:sSubSup>
                      <m:r>
                        <a:rPr kumimoji="0" lang="en-US" altLang="zh-CN" sz="1800" b="0" i="0"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𝐼</m:t>
                      </m:r>
                      <m:r>
                        <a:rPr kumimoji="0" lang="en-US" altLang="zh-CN" sz="1800" b="0" i="0"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𝑎</m:t>
                      </m:r>
                      <m:r>
                        <a:rPr kumimoji="0" lang="en-US" altLang="zh-CN" sz="1800" b="0" i="0"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r>
                        <m:rPr>
                          <m:sty m:val="p"/>
                        </m:rPr>
                        <a:rPr kumimoji="0" lang="en-US" altLang="zh-CN" sz="1800" b="0" i="0"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max</m:t>
                      </m:r>
                      <m:d>
                        <m:dPr>
                          <m:ctrlPr>
                            <a:rPr kumimoji="0" lang="zh-CN" altLang="zh-CN" sz="18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sSubSup>
                            <m:sSubSupPr>
                              <m:ctrlPr>
                                <a:rPr kumimoji="0" lang="zh-CN" altLang="zh-CN" sz="18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SupPr>
                            <m:e>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𝑅</m:t>
                              </m:r>
                            </m:e>
                            <m:sub>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𝑖</m:t>
                              </m:r>
                            </m:sub>
                            <m:sup>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𝑇</m:t>
                              </m:r>
                            </m:sup>
                          </m:sSubSup>
                          <m:r>
                            <a:rPr kumimoji="0" lang="en-US" altLang="zh-CN" sz="1800" b="0" i="0"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𝐼</m:t>
                          </m:r>
                          <m:r>
                            <a:rPr kumimoji="0" lang="en-US" altLang="zh-CN" sz="1800" b="0" i="0"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𝑎</m:t>
                          </m:r>
                          <m:r>
                            <a:rPr kumimoji="0" lang="en-US" altLang="zh-CN" sz="1800" b="0" i="0"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),0</m:t>
                          </m:r>
                        </m:e>
                      </m:d>
                    </m:oMath>
                  </m:oMathPara>
                </a14:m>
                <a:endParaRPr kumimoji="0" lang="zh-CN" altLang="zh-CN" sz="1400" b="0" i="0" u="none" strike="noStrike" kern="1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endParaRPr>
              </a:p>
              <a:p>
                <a:pPr marL="285750" marR="0" lvl="0" indent="-28575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zh-CN" sz="1800" b="0" i="0" u="none" strike="noStrike" kern="1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根据有效虚拟遗憾值进行遗憾匹配以计算经过</a:t>
                </a:r>
                <a14:m>
                  <m:oMath xmlns:m="http://schemas.openxmlformats.org/officeDocument/2006/math">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𝑇</m:t>
                    </m:r>
                  </m:oMath>
                </a14:m>
                <a:r>
                  <a:rPr kumimoji="0" lang="zh-CN" altLang="zh-CN" sz="1800" b="0" i="0" u="none" strike="noStrike" kern="1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轮博弈后，玩家</a:t>
                </a:r>
                <a14:m>
                  <m:oMath xmlns:m="http://schemas.openxmlformats.org/officeDocument/2006/math">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𝑖</m:t>
                    </m:r>
                  </m:oMath>
                </a14:m>
                <a:r>
                  <a:rPr kumimoji="0" lang="zh-CN" altLang="zh-CN" sz="1800" b="0" i="0" u="none" strike="noStrike" kern="1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在信息集</a:t>
                </a:r>
                <a14:m>
                  <m:oMath xmlns:m="http://schemas.openxmlformats.org/officeDocument/2006/math">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𝐼</m:t>
                    </m:r>
                  </m:oMath>
                </a14:m>
                <a:r>
                  <a:rPr kumimoji="0" lang="zh-CN" altLang="zh-CN" sz="1800" b="0" i="0" u="none" strike="noStrike" kern="1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情况下于后续</a:t>
                </a:r>
                <a14:m>
                  <m:oMath xmlns:m="http://schemas.openxmlformats.org/officeDocument/2006/math">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𝑇</m:t>
                    </m:r>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+1</m:t>
                    </m:r>
                  </m:oMath>
                </a14:m>
                <a:r>
                  <a:rPr kumimoji="0" lang="zh-CN" altLang="zh-CN" sz="1800" b="0" i="0" u="none" strike="noStrike" kern="1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轮选择行动</a:t>
                </a:r>
                <a14:m>
                  <m:oMath xmlns:m="http://schemas.openxmlformats.org/officeDocument/2006/math">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𝑎</m:t>
                    </m:r>
                  </m:oMath>
                </a14:m>
                <a:r>
                  <a:rPr kumimoji="0" lang="zh-CN" altLang="zh-CN" sz="1800" b="0" i="0" u="none" strike="noStrike" kern="1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的概率：</a:t>
                </a:r>
                <a:endParaRPr kumimoji="0" lang="zh-CN" altLang="zh-CN" sz="1400" b="0" i="0" u="none" strike="noStrike" kern="1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endParaRPr>
              </a:p>
              <a:p>
                <a:pPr marL="0" marR="0" lvl="0" indent="266700" algn="just"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zh-CN" altLang="zh-CN" sz="18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SupPr>
                        <m:e>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𝜎</m:t>
                          </m:r>
                        </m:e>
                        <m:sub>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𝑖</m:t>
                          </m:r>
                        </m:sub>
                        <m:sup>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𝑇</m:t>
                          </m:r>
                          <m:r>
                            <a:rPr kumimoji="0" lang="en-US" altLang="zh-CN" sz="1800" b="0" i="0"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+1</m:t>
                          </m:r>
                        </m:sup>
                      </m:sSubSup>
                      <m:r>
                        <a:rPr kumimoji="0" lang="en-US" altLang="zh-CN" sz="1800" b="0" i="0"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𝐼</m:t>
                      </m:r>
                      <m:r>
                        <a:rPr kumimoji="0" lang="en-US" altLang="zh-CN" sz="1800" b="0" i="0"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𝑎</m:t>
                      </m:r>
                      <m:r>
                        <a:rPr kumimoji="0" lang="en-US" altLang="zh-CN" sz="1800" b="0" i="0"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d>
                        <m:dPr>
                          <m:begChr m:val="{"/>
                          <m:endChr m:val=""/>
                          <m:ctrlPr>
                            <a:rPr kumimoji="0" lang="zh-CN" altLang="zh-CN" sz="18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m>
                            <m:mPr>
                              <m:mcs>
                                <m:mc>
                                  <m:mcPr>
                                    <m:count m:val="2"/>
                                    <m:mcJc m:val="center"/>
                                  </m:mcPr>
                                </m:mc>
                              </m:mcs>
                              <m:ctrlPr>
                                <a:rPr kumimoji="0" lang="zh-CN" altLang="zh-CN" sz="18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mPr>
                            <m:mr>
                              <m:e>
                                <m:f>
                                  <m:fPr>
                                    <m:ctrlPr>
                                      <a:rPr kumimoji="0" lang="zh-CN" altLang="zh-CN" sz="18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fPr>
                                  <m:num>
                                    <m:sSubSup>
                                      <m:sSubSupPr>
                                        <m:ctrlPr>
                                          <a:rPr kumimoji="0" lang="zh-CN" altLang="zh-CN" sz="18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SupPr>
                                      <m:e>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𝑅𝑒𝑔𝑟𝑒𝑡</m:t>
                                        </m:r>
                                      </m:e>
                                      <m:sub>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𝑖</m:t>
                                        </m:r>
                                      </m:sub>
                                      <m:sup>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𝑇</m:t>
                                        </m:r>
                                        <m:r>
                                          <a:rPr kumimoji="0" lang="en-US" altLang="zh-CN" sz="1800" b="0" i="0"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sup>
                                    </m:sSubSup>
                                    <m:r>
                                      <a:rPr kumimoji="0" lang="en-US" altLang="zh-CN" sz="1800" b="0" i="0"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𝐼</m:t>
                                    </m:r>
                                    <m:r>
                                      <a:rPr kumimoji="0" lang="en-US" altLang="zh-CN" sz="1800" b="0" i="0"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𝑎</m:t>
                                    </m:r>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num>
                                  <m:den>
                                    <m:nary>
                                      <m:naryPr>
                                        <m:chr m:val="∑"/>
                                        <m:limLoc m:val="undOvr"/>
                                        <m:grow m:val="on"/>
                                        <m:supHide m:val="on"/>
                                        <m:ctrlPr>
                                          <a:rPr kumimoji="0" lang="zh-CN" altLang="zh-CN" sz="18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naryPr>
                                      <m:sub>
                                        <m:d>
                                          <m:dPr>
                                            <m:begChr m:val=""/>
                                            <m:ctrlPr>
                                              <a:rPr kumimoji="0" lang="zh-CN" altLang="zh-CN" sz="18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𝑎</m:t>
                                            </m:r>
                                            <m:r>
                                              <a:rPr kumimoji="0" lang="en-US" altLang="zh-CN" sz="1800" b="0" i="0"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𝐴</m:t>
                                            </m:r>
                                            <m:r>
                                              <a:rPr kumimoji="0" lang="en-US" altLang="zh-CN" sz="1800" b="0" i="0"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𝐼</m:t>
                                            </m:r>
                                          </m:e>
                                        </m:d>
                                      </m:sub>
                                      <m:sup/>
                                      <m:e>
                                        <m:sSubSup>
                                          <m:sSubSupPr>
                                            <m:ctrlPr>
                                              <a:rPr kumimoji="0" lang="zh-CN" altLang="zh-CN" sz="18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SupPr>
                                          <m:e>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𝑅𝑒𝑔𝑟𝑒𝑡</m:t>
                                            </m:r>
                                          </m:e>
                                          <m:sub>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𝑖</m:t>
                                            </m:r>
                                          </m:sub>
                                          <m:sup>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𝑇</m:t>
                                            </m:r>
                                            <m:r>
                                              <a:rPr kumimoji="0" lang="en-US" altLang="zh-CN" sz="1800" b="0" i="0"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sup>
                                        </m:sSubSup>
                                        <m:r>
                                          <a:rPr kumimoji="0" lang="en-US" altLang="zh-CN" sz="1800" b="0" i="0"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𝐼</m:t>
                                        </m:r>
                                        <m:r>
                                          <a:rPr kumimoji="0" lang="en-US" altLang="zh-CN" sz="1800" b="0" i="0"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𝑎</m:t>
                                        </m:r>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e>
                                    </m:nary>
                                  </m:den>
                                </m:f>
                              </m:e>
                              <m:e>
                                <m:r>
                                  <m:rPr>
                                    <m:nor/>
                                  </m:rPr>
                                  <a:rPr kumimoji="0" lang="en-US" altLang="zh-CN" sz="1800" b="0" i="1" u="none" strike="noStrike" kern="100" cap="none" spc="0" normalizeH="0" baseline="0" noProof="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m:t> </m:t>
                                </m:r>
                                <m:r>
                                  <m:rPr>
                                    <m:nor/>
                                  </m:rPr>
                                  <a:rPr kumimoji="0" lang="en-US" altLang="zh-CN" sz="1800" b="0" i="1" u="none" strike="noStrike" kern="100" cap="none" spc="0" normalizeH="0" baseline="0" noProof="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m:t>if</m:t>
                                </m:r>
                                <m:nary>
                                  <m:naryPr>
                                    <m:chr m:val="∑"/>
                                    <m:limLoc m:val="undOvr"/>
                                    <m:grow m:val="on"/>
                                    <m:supHide m:val="on"/>
                                    <m:ctrlPr>
                                      <a:rPr kumimoji="0" lang="zh-CN" altLang="zh-CN" sz="18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naryPr>
                                  <m:sub>
                                    <m:d>
                                      <m:dPr>
                                        <m:begChr m:val=""/>
                                        <m:ctrlPr>
                                          <a:rPr kumimoji="0" lang="zh-CN" altLang="zh-CN" sz="18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𝑎</m:t>
                                        </m:r>
                                        <m:r>
                                          <a:rPr kumimoji="0" lang="en-US" altLang="zh-CN" sz="1800" b="0" i="0"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𝐴</m:t>
                                        </m:r>
                                        <m:r>
                                          <a:rPr kumimoji="0" lang="en-US" altLang="zh-CN" sz="1800" b="0" i="0"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𝐼</m:t>
                                        </m:r>
                                      </m:e>
                                    </m:d>
                                  </m:sub>
                                  <m:sup/>
                                  <m:e>
                                    <m:sSubSup>
                                      <m:sSubSupPr>
                                        <m:ctrlPr>
                                          <a:rPr kumimoji="0" lang="zh-CN" altLang="zh-CN" sz="18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SupPr>
                                      <m:e>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𝑅𝑒𝑔𝑟𝑒𝑡</m:t>
                                        </m:r>
                                      </m:e>
                                      <m:sub>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𝑖</m:t>
                                        </m:r>
                                      </m:sub>
                                      <m:sup>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𝑇</m:t>
                                        </m:r>
                                        <m:r>
                                          <a:rPr kumimoji="0" lang="en-US" altLang="zh-CN" sz="1800" b="0" i="0"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sup>
                                    </m:sSubSup>
                                  </m:e>
                                </m:nary>
                                <m:r>
                                  <a:rPr kumimoji="0" lang="en-US" altLang="zh-CN" sz="1800" b="0" i="0"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𝐼</m:t>
                                </m:r>
                                <m:r>
                                  <a:rPr kumimoji="0" lang="en-US" altLang="zh-CN" sz="1800" b="0" i="0"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𝑎</m:t>
                                </m:r>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r>
                                  <a:rPr kumimoji="0" lang="en-US" altLang="zh-CN" sz="1800" b="0" i="0"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&gt;0</m:t>
                                </m:r>
                              </m:e>
                            </m:mr>
                            <m:mr>
                              <m:e>
                                <m:f>
                                  <m:fPr>
                                    <m:ctrlPr>
                                      <a:rPr kumimoji="0" lang="zh-CN" altLang="zh-CN" sz="18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fPr>
                                  <m:num>
                                    <m:r>
                                      <a:rPr kumimoji="0" lang="en-US" altLang="zh-CN" sz="1800" b="0" i="0"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1</m:t>
                                    </m:r>
                                  </m:num>
                                  <m:den>
                                    <m:r>
                                      <a:rPr kumimoji="0" lang="en-US" altLang="zh-CN" sz="1800" b="0" i="0"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𝐴</m:t>
                                    </m:r>
                                    <m:r>
                                      <a:rPr kumimoji="0" lang="en-US" altLang="zh-CN" sz="1800" b="0" i="0"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𝐼</m:t>
                                    </m:r>
                                    <m:r>
                                      <a:rPr kumimoji="0" lang="en-US" altLang="zh-CN" sz="1800" b="0" i="0"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den>
                                </m:f>
                              </m:e>
                              <m:e>
                                <m:r>
                                  <m:rPr>
                                    <m:nor/>
                                  </m:rPr>
                                  <a:rPr kumimoji="0" lang="en-US" altLang="zh-CN" sz="1800" b="0" i="1" u="none" strike="noStrike" kern="100" cap="none" spc="0" normalizeH="0" baseline="0" noProof="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m:t> </m:t>
                                </m:r>
                                <m:r>
                                  <m:rPr>
                                    <m:nor/>
                                  </m:rPr>
                                  <a:rPr kumimoji="0" lang="en-US" altLang="zh-CN" sz="1800" b="0" i="0" u="none" strike="noStrike" kern="100" cap="none" spc="0" normalizeH="0" baseline="0" noProof="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m:t>otherwise</m:t>
                                </m:r>
                                <m:r>
                                  <m:rPr>
                                    <m:nor/>
                                  </m:rPr>
                                  <a:rPr kumimoji="0" lang="en-US" altLang="zh-CN" sz="1800" b="0" i="1" u="none" strike="noStrike" kern="100" cap="none" spc="0" normalizeH="0" baseline="0" noProof="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m:t> </m:t>
                                </m:r>
                              </m:e>
                            </m:mr>
                          </m:m>
                        </m:e>
                      </m:d>
                    </m:oMath>
                  </m:oMathPara>
                </a14:m>
                <a:endParaRPr kumimoji="0" lang="zh-CN" altLang="en-US"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mc:Choice>
        <mc:Fallback xmlns="">
          <p:sp>
            <p:nvSpPr>
              <p:cNvPr id="8" name="文本框 7">
                <a:extLst>
                  <a:ext uri="{FF2B5EF4-FFF2-40B4-BE49-F238E27FC236}">
                    <a16:creationId xmlns:a16="http://schemas.microsoft.com/office/drawing/2014/main" id="{696980C4-0B00-48B8-A75E-DA85293589EA}"/>
                  </a:ext>
                </a:extLst>
              </p:cNvPr>
              <p:cNvSpPr txBox="1">
                <a:spLocks noRot="1" noChangeAspect="1" noMove="1" noResize="1" noEditPoints="1" noAdjustHandles="1" noChangeArrowheads="1" noChangeShapeType="1" noTextEdit="1"/>
              </p:cNvSpPr>
              <p:nvPr/>
            </p:nvSpPr>
            <p:spPr>
              <a:xfrm>
                <a:off x="215704" y="1831931"/>
                <a:ext cx="12046634" cy="3720955"/>
              </a:xfrm>
              <a:prstGeom prst="rect">
                <a:avLst/>
              </a:prstGeom>
              <a:blipFill>
                <a:blip r:embed="rId3"/>
                <a:stretch>
                  <a:fillRect l="-30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054079318"/>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583380" y="726948"/>
            <a:ext cx="7464387" cy="497934"/>
            <a:chOff x="4099943" y="2819853"/>
            <a:chExt cx="2570275" cy="497934"/>
          </a:xfrm>
        </p:grpSpPr>
        <p:sp>
          <p:nvSpPr>
            <p:cNvPr id="4" name="平行四边形 3"/>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5" name="平行四边形 4"/>
            <p:cNvSpPr/>
            <p:nvPr/>
          </p:nvSpPr>
          <p:spPr bwMode="auto">
            <a:xfrm>
              <a:off x="4122533" y="2819853"/>
              <a:ext cx="2547685"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6" name="矩形 5"/>
            <p:cNvSpPr/>
            <p:nvPr/>
          </p:nvSpPr>
          <p:spPr>
            <a:xfrm>
              <a:off x="4216534" y="2853798"/>
              <a:ext cx="2359684" cy="400110"/>
            </a:xfrm>
            <a:prstGeom prst="rect">
              <a:avLst/>
            </a:prstGeom>
          </p:spPr>
          <p:txBody>
            <a:bodyPr wrap="square">
              <a:spAutoFit/>
            </a:bodyPr>
            <a:lstStyle/>
            <a:p>
              <a:pPr marL="0" marR="0" lvl="0" indent="0" algn="ctr" defTabSz="914400" rtl="0" eaLnBrk="1" fontAlgn="auto" latinLnBrk="0" hangingPunct="1">
                <a:lnSpc>
                  <a:spcPct val="100000"/>
                </a:lnSpc>
                <a:spcBef>
                  <a:spcPct val="50000"/>
                </a:spcBef>
                <a:spcAft>
                  <a:spcPts val="0"/>
                </a:spcAft>
                <a:buClrTx/>
                <a:buSzTx/>
                <a:buFontTx/>
                <a:buNone/>
                <a:tabLst/>
                <a:defRPr/>
              </a:pPr>
              <a:r>
                <a:rPr kumimoji="0" lang="zh-CN" altLang="en-US" sz="2000" b="1"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虚拟遗憾最小化算法：算法</a:t>
              </a:r>
              <a:endParaRPr kumimoji="0" lang="zh-CN" altLang="en-US" sz="2000" b="1" i="0" u="none" strike="noStrike" kern="120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endParaRPr>
            </a:p>
          </p:txBody>
        </p:sp>
      </p:grpSp>
      <p:sp>
        <p:nvSpPr>
          <p:cNvPr id="23" name="矩形 22">
            <a:extLst>
              <a:ext uri="{FF2B5EF4-FFF2-40B4-BE49-F238E27FC236}">
                <a16:creationId xmlns:a16="http://schemas.microsoft.com/office/drawing/2014/main" id="{6F77A2E9-3941-4386-A0DF-CDEBD25143F3}"/>
              </a:ext>
            </a:extLst>
          </p:cNvPr>
          <p:cNvSpPr/>
          <p:nvPr/>
        </p:nvSpPr>
        <p:spPr>
          <a:xfrm>
            <a:off x="852473" y="129010"/>
            <a:ext cx="1826141"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mn-cs"/>
              </a:rPr>
              <a:t>二、博弈策略求解</a:t>
            </a:r>
            <a:endPar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9" name="文本框 8">
            <a:extLst>
              <a:ext uri="{FF2B5EF4-FFF2-40B4-BE49-F238E27FC236}">
                <a16:creationId xmlns:a16="http://schemas.microsoft.com/office/drawing/2014/main" id="{78BA9C1E-B706-4CEC-AE18-BA2F704AF121}"/>
              </a:ext>
            </a:extLst>
          </p:cNvPr>
          <p:cNvSpPr txBox="1"/>
          <p:nvPr/>
        </p:nvSpPr>
        <p:spPr>
          <a:xfrm>
            <a:off x="2136949" y="1454332"/>
            <a:ext cx="7507706" cy="4456285"/>
          </a:xfrm>
          <a:prstGeom prst="rect">
            <a:avLst/>
          </a:prstGeom>
          <a:noFill/>
        </p:spPr>
        <p:txBody>
          <a:bodyPr wrap="square">
            <a:spAutoFit/>
          </a:bodyPr>
          <a:lstStyle/>
          <a:p>
            <a:pPr marL="0" marR="0" lvl="0" indent="0" algn="just" defTabSz="914400" rtl="0" eaLnBrk="1" fontAlgn="auto" latinLnBrk="0" hangingPunct="1">
              <a:lnSpc>
                <a:spcPct val="200000"/>
              </a:lnSpc>
              <a:spcBef>
                <a:spcPts val="0"/>
              </a:spcBef>
              <a:spcAft>
                <a:spcPts val="0"/>
              </a:spcAft>
              <a:buClrTx/>
              <a:buSzTx/>
              <a:buFontTx/>
              <a:buNone/>
              <a:tabLst/>
              <a:defRPr/>
            </a:pPr>
            <a:r>
              <a:rPr kumimoji="0" lang="zh-CN" altLang="zh-CN" sz="1600" b="0" i="0" u="none" strike="noStrike" kern="1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在虚拟最小化算法的求解过程中，同样需要反复模拟多轮博弈来拟合最佳反应策略，算法步骤如下：</a:t>
            </a:r>
          </a:p>
          <a:p>
            <a:pPr marL="742950" marR="0" lvl="1" indent="-285750" algn="l" defTabSz="914400" rtl="0" eaLnBrk="1" fontAlgn="auto" latinLnBrk="0" hangingPunct="1">
              <a:lnSpc>
                <a:spcPct val="200000"/>
              </a:lnSpc>
              <a:spcBef>
                <a:spcPts val="0"/>
              </a:spcBef>
              <a:spcAft>
                <a:spcPts val="0"/>
              </a:spcAft>
              <a:buClrTx/>
              <a:buSzTx/>
              <a:buFont typeface="+mj-lt"/>
              <a:buAutoNum type="arabicParenR"/>
              <a:tabLst>
                <a:tab pos="498475" algn="l"/>
              </a:tabLst>
              <a:defRPr/>
            </a:pPr>
            <a:r>
              <a:rPr kumimoji="0" lang="zh-CN" altLang="zh-CN" sz="1600" b="1" i="0" u="none" strike="noStrike" kern="1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初始化遗憾值和累加策略表为</a:t>
            </a:r>
            <a:r>
              <a:rPr kumimoji="0" lang="en-US" altLang="zh-CN" sz="1600" b="1" i="0" u="none" strike="noStrike" kern="1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0</a:t>
            </a:r>
            <a:endParaRPr kumimoji="0" lang="zh-CN" altLang="zh-CN" sz="1600" b="1" i="0" u="none" strike="noStrike" kern="1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endParaRPr>
          </a:p>
          <a:p>
            <a:pPr marL="742950" marR="0" lvl="1" indent="-285750" algn="l" defTabSz="914400" rtl="0" eaLnBrk="1" fontAlgn="auto" latinLnBrk="0" hangingPunct="1">
              <a:lnSpc>
                <a:spcPct val="200000"/>
              </a:lnSpc>
              <a:spcBef>
                <a:spcPts val="0"/>
              </a:spcBef>
              <a:spcAft>
                <a:spcPts val="0"/>
              </a:spcAft>
              <a:buClrTx/>
              <a:buSzTx/>
              <a:buFont typeface="+mj-lt"/>
              <a:buAutoNum type="arabicParenR"/>
              <a:tabLst>
                <a:tab pos="498475" algn="l"/>
              </a:tabLst>
              <a:defRPr/>
            </a:pPr>
            <a:r>
              <a:rPr kumimoji="0" lang="zh-CN" altLang="zh-CN" sz="1600" b="1" i="0" u="none" strike="noStrike" kern="1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采用随机选择的方法来决定策略</a:t>
            </a:r>
          </a:p>
          <a:p>
            <a:pPr marL="742950" marR="0" lvl="1" indent="-285750" algn="l" defTabSz="914400" rtl="0" eaLnBrk="1" fontAlgn="auto" latinLnBrk="0" hangingPunct="1">
              <a:lnSpc>
                <a:spcPct val="200000"/>
              </a:lnSpc>
              <a:spcBef>
                <a:spcPts val="0"/>
              </a:spcBef>
              <a:spcAft>
                <a:spcPts val="0"/>
              </a:spcAft>
              <a:buClrTx/>
              <a:buSzTx/>
              <a:buFont typeface="+mj-lt"/>
              <a:buAutoNum type="arabicParenR"/>
              <a:tabLst>
                <a:tab pos="498475" algn="l"/>
              </a:tabLst>
              <a:defRPr/>
            </a:pPr>
            <a:r>
              <a:rPr kumimoji="0" lang="zh-CN" altLang="zh-CN" sz="1600" b="1" i="0" u="none" strike="noStrike" kern="1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利用当前策略与对手进行博弈</a:t>
            </a:r>
          </a:p>
          <a:p>
            <a:pPr marL="742950" marR="0" lvl="1" indent="-285750" algn="l" defTabSz="914400" rtl="0" eaLnBrk="1" fontAlgn="auto" latinLnBrk="0" hangingPunct="1">
              <a:lnSpc>
                <a:spcPct val="200000"/>
              </a:lnSpc>
              <a:spcBef>
                <a:spcPts val="0"/>
              </a:spcBef>
              <a:spcAft>
                <a:spcPts val="0"/>
              </a:spcAft>
              <a:buClrTx/>
              <a:buSzTx/>
              <a:buFont typeface="+mj-lt"/>
              <a:buAutoNum type="arabicParenR"/>
              <a:tabLst>
                <a:tab pos="498475" algn="l"/>
              </a:tabLst>
              <a:defRPr/>
            </a:pPr>
            <a:r>
              <a:rPr kumimoji="0" lang="zh-CN" altLang="zh-CN" sz="1600" b="1" i="0" u="none" strike="noStrike" kern="1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计算每个玩家采取每次行为后的遗憾值</a:t>
            </a:r>
          </a:p>
          <a:p>
            <a:pPr marL="742950" marR="0" lvl="1" indent="-285750" algn="l" defTabSz="914400" rtl="0" eaLnBrk="1" fontAlgn="auto" latinLnBrk="0" hangingPunct="1">
              <a:lnSpc>
                <a:spcPct val="200000"/>
              </a:lnSpc>
              <a:spcBef>
                <a:spcPts val="0"/>
              </a:spcBef>
              <a:spcAft>
                <a:spcPts val="0"/>
              </a:spcAft>
              <a:buClrTx/>
              <a:buSzTx/>
              <a:buFont typeface="+mj-lt"/>
              <a:buAutoNum type="arabicParenR"/>
              <a:tabLst>
                <a:tab pos="498475" algn="l"/>
              </a:tabLst>
              <a:defRPr/>
            </a:pPr>
            <a:r>
              <a:rPr kumimoji="0" lang="zh-CN" altLang="zh-CN" sz="1600" b="1" i="0" u="none" strike="noStrike" kern="1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根据博弈结果计算每个行动的累加遗憾值大小来更新策略</a:t>
            </a:r>
          </a:p>
          <a:p>
            <a:pPr marL="742950" marR="0" lvl="1" indent="-285750" algn="l" defTabSz="914400" rtl="0" eaLnBrk="1" fontAlgn="auto" latinLnBrk="0" hangingPunct="1">
              <a:lnSpc>
                <a:spcPct val="200000"/>
              </a:lnSpc>
              <a:spcBef>
                <a:spcPts val="0"/>
              </a:spcBef>
              <a:spcAft>
                <a:spcPts val="0"/>
              </a:spcAft>
              <a:buClrTx/>
              <a:buSzTx/>
              <a:buFont typeface="+mj-lt"/>
              <a:buAutoNum type="arabicParenR"/>
              <a:tabLst>
                <a:tab pos="498475" algn="l"/>
              </a:tabLst>
              <a:defRPr/>
            </a:pPr>
            <a:r>
              <a:rPr kumimoji="0" lang="zh-CN" altLang="zh-CN" sz="1600" b="1" i="0" u="none" strike="noStrike" kern="1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重复</a:t>
            </a:r>
            <a:r>
              <a:rPr kumimoji="0" lang="en-US" altLang="zh-CN" sz="1600" b="1" i="0" u="none" strike="noStrike" kern="1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3)</a:t>
            </a:r>
            <a:r>
              <a:rPr kumimoji="0" lang="zh-CN" altLang="zh-CN" sz="1600" b="1" i="0" u="none" strike="noStrike" kern="1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到</a:t>
            </a:r>
            <a:r>
              <a:rPr kumimoji="0" lang="en-US" altLang="zh-CN" sz="1600" b="1" i="0" u="none" strike="noStrike" kern="1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5)</a:t>
            </a:r>
            <a:r>
              <a:rPr kumimoji="0" lang="zh-CN" altLang="zh-CN" sz="1600" b="1" i="0" u="none" strike="noStrike" kern="1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步若干次，不断的优化策略</a:t>
            </a:r>
          </a:p>
          <a:p>
            <a:pPr marL="742950" marR="0" lvl="1" indent="-285750" algn="l" defTabSz="914400" rtl="0" eaLnBrk="1" fontAlgn="auto" latinLnBrk="0" hangingPunct="1">
              <a:lnSpc>
                <a:spcPct val="200000"/>
              </a:lnSpc>
              <a:spcBef>
                <a:spcPts val="0"/>
              </a:spcBef>
              <a:spcAft>
                <a:spcPts val="0"/>
              </a:spcAft>
              <a:buClrTx/>
              <a:buSzTx/>
              <a:buFont typeface="+mj-lt"/>
              <a:buAutoNum type="arabicParenR"/>
              <a:tabLst>
                <a:tab pos="498475" algn="l"/>
              </a:tabLst>
              <a:defRPr/>
            </a:pPr>
            <a:r>
              <a:rPr kumimoji="0" lang="zh-CN" altLang="zh-CN" sz="1600" b="1" i="0" u="none" strike="noStrike" kern="1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根据重复博弈最终的策略，完成最终的动作选择</a:t>
            </a:r>
          </a:p>
        </p:txBody>
      </p:sp>
    </p:spTree>
    <p:extLst>
      <p:ext uri="{BB962C8B-B14F-4D97-AF65-F5344CB8AC3E}">
        <p14:creationId xmlns:p14="http://schemas.microsoft.com/office/powerpoint/2010/main" val="849740214"/>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583380" y="726948"/>
            <a:ext cx="7464387" cy="497934"/>
            <a:chOff x="4099943" y="2819853"/>
            <a:chExt cx="2570275" cy="497934"/>
          </a:xfrm>
        </p:grpSpPr>
        <p:sp>
          <p:nvSpPr>
            <p:cNvPr id="4" name="平行四边形 3"/>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5" name="平行四边形 4"/>
            <p:cNvSpPr/>
            <p:nvPr/>
          </p:nvSpPr>
          <p:spPr bwMode="auto">
            <a:xfrm>
              <a:off x="4122533" y="2819853"/>
              <a:ext cx="2547685"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6" name="矩形 5"/>
            <p:cNvSpPr/>
            <p:nvPr/>
          </p:nvSpPr>
          <p:spPr>
            <a:xfrm>
              <a:off x="4216534" y="2853798"/>
              <a:ext cx="2359684" cy="400110"/>
            </a:xfrm>
            <a:prstGeom prst="rect">
              <a:avLst/>
            </a:prstGeom>
          </p:spPr>
          <p:txBody>
            <a:bodyPr wrap="square">
              <a:spAutoFit/>
            </a:bodyPr>
            <a:lstStyle/>
            <a:p>
              <a:pPr marL="0" marR="0" lvl="0" indent="0" algn="ctr" defTabSz="914400" rtl="0" eaLnBrk="1" fontAlgn="auto" latinLnBrk="0" hangingPunct="1">
                <a:lnSpc>
                  <a:spcPct val="100000"/>
                </a:lnSpc>
                <a:spcBef>
                  <a:spcPct val="50000"/>
                </a:spcBef>
                <a:spcAft>
                  <a:spcPts val="0"/>
                </a:spcAft>
                <a:buClrTx/>
                <a:buSzTx/>
                <a:buFontTx/>
                <a:buNone/>
                <a:tabLst/>
                <a:defRPr/>
              </a:pPr>
              <a:r>
                <a:rPr kumimoji="0" lang="zh-CN" altLang="en-US" sz="2000" b="1"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虚拟遗憾最小化算法：库恩扑克例子</a:t>
              </a:r>
              <a:endParaRPr kumimoji="0" lang="zh-CN" altLang="en-US" sz="2000" b="1" i="0" u="none" strike="noStrike" kern="120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endParaRPr>
            </a:p>
          </p:txBody>
        </p:sp>
      </p:grpSp>
      <p:sp>
        <p:nvSpPr>
          <p:cNvPr id="23" name="矩形 22">
            <a:extLst>
              <a:ext uri="{FF2B5EF4-FFF2-40B4-BE49-F238E27FC236}">
                <a16:creationId xmlns:a16="http://schemas.microsoft.com/office/drawing/2014/main" id="{6F77A2E9-3941-4386-A0DF-CDEBD25143F3}"/>
              </a:ext>
            </a:extLst>
          </p:cNvPr>
          <p:cNvSpPr/>
          <p:nvPr/>
        </p:nvSpPr>
        <p:spPr>
          <a:xfrm>
            <a:off x="852473" y="129010"/>
            <a:ext cx="1826141"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mn-cs"/>
              </a:rPr>
              <a:t>二、博弈策略求解</a:t>
            </a:r>
            <a:endPar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2" name="矩形 1">
            <a:extLst>
              <a:ext uri="{FF2B5EF4-FFF2-40B4-BE49-F238E27FC236}">
                <a16:creationId xmlns:a16="http://schemas.microsoft.com/office/drawing/2014/main" id="{F3912A72-54A4-4806-ACC2-62B92F566008}"/>
              </a:ext>
            </a:extLst>
          </p:cNvPr>
          <p:cNvSpPr/>
          <p:nvPr/>
        </p:nvSpPr>
        <p:spPr>
          <a:xfrm>
            <a:off x="1359877" y="1663656"/>
            <a:ext cx="9566031" cy="1029256"/>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400" b="0" i="0" u="none" strike="noStrike" kern="1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库恩扑克是一种简单的有限注扑克游戏，由两名玩家进行游戏博弈，游戏中仅提供牌值为</a:t>
            </a:r>
            <a:r>
              <a:rPr kumimoji="0" lang="en-US" altLang="zh-CN" sz="1400" b="0" i="0" u="none" strike="noStrike" kern="1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1</a:t>
            </a:r>
            <a:r>
              <a:rPr kumimoji="0" lang="zh-CN" altLang="en-US" sz="1400" b="0" i="0" u="none" strike="noStrike" kern="1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a:t>
            </a:r>
            <a:r>
              <a:rPr kumimoji="0" lang="en-US" altLang="zh-CN" sz="1400" b="0" i="0" u="none" strike="noStrike" kern="1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2</a:t>
            </a:r>
            <a:r>
              <a:rPr kumimoji="0" lang="zh-CN" altLang="en-US" sz="1400" b="0" i="0" u="none" strike="noStrike" kern="1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和</a:t>
            </a:r>
            <a:r>
              <a:rPr kumimoji="0" lang="en-US" altLang="zh-CN" sz="1400" b="0" i="0" u="none" strike="noStrike" kern="1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3</a:t>
            </a:r>
            <a:r>
              <a:rPr kumimoji="0" lang="zh-CN" altLang="en-US" sz="1400" b="0" i="0" u="none" strike="noStrike" kern="1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的三张纸牌。每轮中每位玩家各持一张纸牌，每位玩家根据各自的判断决定是否追加定额赌注。摊牌阶段比较未弃牌玩家的底牌大小，底牌值最大的玩家即为胜者。双人库恩扑克游戏的规则及游戏中定义的收益如表</a:t>
            </a:r>
            <a:r>
              <a:rPr kumimoji="0" lang="en-US" altLang="zh-CN" sz="1400" b="0" i="0" u="none" strike="noStrike" kern="1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7.8</a:t>
            </a:r>
            <a:r>
              <a:rPr kumimoji="0" lang="zh-CN" altLang="en-US" sz="1400" b="0" i="0" u="none" strike="noStrike" kern="1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所示。</a:t>
            </a:r>
          </a:p>
        </p:txBody>
      </p:sp>
      <p:pic>
        <p:nvPicPr>
          <p:cNvPr id="7" name="图片 6">
            <a:extLst>
              <a:ext uri="{FF2B5EF4-FFF2-40B4-BE49-F238E27FC236}">
                <a16:creationId xmlns:a16="http://schemas.microsoft.com/office/drawing/2014/main" id="{3EAE37BB-E986-45B9-B2DC-0B5063BA4B1C}"/>
              </a:ext>
            </a:extLst>
          </p:cNvPr>
          <p:cNvPicPr>
            <a:picLocks noChangeAspect="1"/>
          </p:cNvPicPr>
          <p:nvPr/>
        </p:nvPicPr>
        <p:blipFill>
          <a:blip r:embed="rId3"/>
          <a:stretch>
            <a:fillRect/>
          </a:stretch>
        </p:blipFill>
        <p:spPr>
          <a:xfrm>
            <a:off x="3560030" y="3184349"/>
            <a:ext cx="4743694" cy="1619333"/>
          </a:xfrm>
          <a:prstGeom prst="rect">
            <a:avLst/>
          </a:prstGeom>
        </p:spPr>
      </p:pic>
      <p:sp>
        <p:nvSpPr>
          <p:cNvPr id="8" name="矩形 7">
            <a:extLst>
              <a:ext uri="{FF2B5EF4-FFF2-40B4-BE49-F238E27FC236}">
                <a16:creationId xmlns:a16="http://schemas.microsoft.com/office/drawing/2014/main" id="{B8BA5FF1-E832-4957-8F99-8191DE26CB0A}"/>
              </a:ext>
            </a:extLst>
          </p:cNvPr>
          <p:cNvSpPr/>
          <p:nvPr/>
        </p:nvSpPr>
        <p:spPr>
          <a:xfrm>
            <a:off x="1542756" y="4690721"/>
            <a:ext cx="10260037" cy="1136978"/>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8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0" marR="0" lvl="0" indent="0" algn="just" defTabSz="914400" rtl="0" eaLnBrk="1" fontAlgn="auto" latinLnBrk="0" hangingPunct="1">
              <a:lnSpc>
                <a:spcPct val="150000"/>
              </a:lnSpc>
              <a:spcBef>
                <a:spcPts val="0"/>
              </a:spcBef>
              <a:spcAft>
                <a:spcPts val="0"/>
              </a:spcAft>
              <a:buClrTx/>
              <a:buSzTx/>
              <a:buFontTx/>
              <a:buNone/>
              <a:tabLst/>
              <a:defRPr/>
            </a:pPr>
            <a:r>
              <a:rPr kumimoji="0" lang="zh-CN" altLang="en-US" sz="1400" b="0" i="0" u="none" strike="noStrike" kern="1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在表</a:t>
            </a:r>
            <a:r>
              <a:rPr kumimoji="0" lang="en-US" altLang="zh-CN" sz="1400" b="0" i="0" u="none" strike="noStrike" kern="1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7.8</a:t>
            </a:r>
            <a:r>
              <a:rPr kumimoji="0" lang="zh-CN" altLang="en-US" sz="1400" b="0" i="0" u="none" strike="noStrike" kern="1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的第</a:t>
            </a:r>
            <a:r>
              <a:rPr kumimoji="0" lang="en-US" altLang="zh-CN" sz="1400" b="0" i="0" u="none" strike="noStrike" kern="1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4</a:t>
            </a:r>
            <a:r>
              <a:rPr kumimoji="0" lang="zh-CN" altLang="en-US" sz="1400" b="0" i="0" u="none" strike="noStrike" kern="1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行中，可见玩家</a:t>
            </a:r>
            <a:r>
              <a:rPr kumimoji="0" lang="en-US" altLang="zh-CN" sz="1400" b="0" i="0" u="none" strike="noStrike" kern="1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A</a:t>
            </a:r>
            <a:r>
              <a:rPr kumimoji="0" lang="zh-CN" altLang="en-US" sz="1400" b="0" i="0" u="none" strike="noStrike" kern="1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过牌后，玩家</a:t>
            </a:r>
            <a:r>
              <a:rPr kumimoji="0" lang="en-US" altLang="zh-CN" sz="1400" b="0" i="0" u="none" strike="noStrike" kern="1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B</a:t>
            </a:r>
            <a:r>
              <a:rPr kumimoji="0" lang="zh-CN" altLang="en-US" sz="1400" b="0" i="0" u="none" strike="noStrike" kern="1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选择加注，然后玩家</a:t>
            </a:r>
            <a:r>
              <a:rPr kumimoji="0" lang="en-US" altLang="zh-CN" sz="1400" b="0" i="0" u="none" strike="noStrike" kern="1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A</a:t>
            </a:r>
            <a:r>
              <a:rPr kumimoji="0" lang="zh-CN" altLang="en-US" sz="1400" b="0" i="0" u="none" strike="noStrike" kern="1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也选择加注，这时根据玩家</a:t>
            </a:r>
            <a:r>
              <a:rPr kumimoji="0" lang="en-US" altLang="zh-CN" sz="1400" b="0" i="0" u="none" strike="noStrike" kern="1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A</a:t>
            </a:r>
            <a:r>
              <a:rPr kumimoji="0" lang="zh-CN" altLang="en-US" sz="1400" b="0" i="0" u="none" strike="noStrike" kern="1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和玩家</a:t>
            </a:r>
            <a:r>
              <a:rPr kumimoji="0" lang="en-US" altLang="zh-CN" sz="1400" b="0" i="0" u="none" strike="noStrike" kern="1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B</a:t>
            </a:r>
            <a:r>
              <a:rPr kumimoji="0" lang="zh-CN" altLang="en-US" sz="1400" b="0" i="0" u="none" strike="noStrike" kern="1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手中纸牌的大小来判断博弈输赢，算法给纸牌牌面值大的玩家的收益为</a:t>
            </a:r>
            <a:r>
              <a:rPr kumimoji="0" lang="en-US" altLang="zh-CN" sz="1400" b="0" i="0" u="none" strike="noStrike" kern="1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2</a:t>
            </a:r>
            <a:r>
              <a:rPr kumimoji="0" lang="zh-CN" altLang="en-US" sz="1400" b="0" i="0" u="none" strike="noStrike" kern="1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。其他博弈路径的输赢规则可见表</a:t>
            </a:r>
            <a:r>
              <a:rPr kumimoji="0" lang="en-US" altLang="zh-CN" sz="1400" b="0" i="0" u="none" strike="noStrike" kern="1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7.8</a:t>
            </a:r>
            <a:r>
              <a:rPr kumimoji="0" lang="zh-CN" altLang="en-US" sz="1400" b="0" i="0" u="none" strike="noStrike" kern="1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中其他行所示结果。</a:t>
            </a:r>
          </a:p>
        </p:txBody>
      </p:sp>
    </p:spTree>
    <p:extLst>
      <p:ext uri="{BB962C8B-B14F-4D97-AF65-F5344CB8AC3E}">
        <p14:creationId xmlns:p14="http://schemas.microsoft.com/office/powerpoint/2010/main" val="10582684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a:extLst>
              <a:ext uri="{FF2B5EF4-FFF2-40B4-BE49-F238E27FC236}">
                <a16:creationId xmlns:a16="http://schemas.microsoft.com/office/drawing/2014/main" id="{40D199F0-A918-4EED-AF6C-1FF084A1EF8E}"/>
              </a:ext>
            </a:extLst>
          </p:cNvPr>
          <p:cNvSpPr/>
          <p:nvPr/>
        </p:nvSpPr>
        <p:spPr>
          <a:xfrm>
            <a:off x="852473" y="129010"/>
            <a:ext cx="1826141"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mn-cs"/>
              </a:rPr>
              <a:t>三、知识图谱推理</a:t>
            </a:r>
            <a:endParaRPr kumimoji="0" lang="zh-CN" altLang="en-US" sz="16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p:sp>
        <p:nvSpPr>
          <p:cNvPr id="13" name="矩形 12">
            <a:extLst>
              <a:ext uri="{FF2B5EF4-FFF2-40B4-BE49-F238E27FC236}">
                <a16:creationId xmlns:a16="http://schemas.microsoft.com/office/drawing/2014/main" id="{80D03ACE-4753-4C03-81C2-0B0682E293ED}"/>
              </a:ext>
            </a:extLst>
          </p:cNvPr>
          <p:cNvSpPr/>
          <p:nvPr/>
        </p:nvSpPr>
        <p:spPr>
          <a:xfrm>
            <a:off x="1042555" y="735998"/>
            <a:ext cx="10254104" cy="609273"/>
          </a:xfrm>
          <a:prstGeom prst="rect">
            <a:avLst/>
          </a:prstGeom>
          <a:gradFill>
            <a:gsLst>
              <a:gs pos="37000">
                <a:srgbClr val="019196"/>
              </a:gs>
              <a:gs pos="100000">
                <a:schemeClr val="bg1"/>
              </a:gs>
              <a:gs pos="83000">
                <a:srgbClr val="81C7C9"/>
              </a:gs>
            </a:gsLst>
            <a:lin ang="12000000" scaled="0"/>
          </a:gradFill>
          <a:ln w="22225">
            <a:noFill/>
          </a:ln>
          <a:effectLst>
            <a:outerShdw blurRad="50800" dist="38100" dir="5400000" algn="l" rotWithShape="0">
              <a:schemeClr val="tx1">
                <a:lumMod val="85000"/>
                <a:lumOff val="15000"/>
                <a:alpha val="10000"/>
              </a:schemeClr>
            </a:outerShdw>
          </a:effectLst>
        </p:spPr>
        <p:txBody>
          <a:bodyPr anchor="ctr">
            <a:normAutofit/>
          </a:bodyPr>
          <a:lstStyle/>
          <a:p>
            <a:pPr marL="0" marR="0" lvl="0" indent="0" algn="ctr" defTabSz="914400" rtl="0" eaLnBrk="1" fontAlgn="auto" latinLnBrk="0" hangingPunct="1">
              <a:lnSpc>
                <a:spcPct val="90000"/>
              </a:lnSpc>
              <a:spcBef>
                <a:spcPct val="0"/>
              </a:spcBef>
              <a:spcAft>
                <a:spcPts val="0"/>
              </a:spcAft>
              <a:buClrTx/>
              <a:buSzTx/>
              <a:buFontTx/>
              <a:buNone/>
              <a:tabLst/>
              <a:defRPr/>
            </a:pPr>
            <a:endParaRPr kumimoji="0" lang="zh-CN" altLang="en-US" sz="1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9" name="矩形 18">
            <a:extLst>
              <a:ext uri="{FF2B5EF4-FFF2-40B4-BE49-F238E27FC236}">
                <a16:creationId xmlns:a16="http://schemas.microsoft.com/office/drawing/2014/main" id="{70711213-6A7F-41B7-83A4-ACBA1908F28E}"/>
              </a:ext>
            </a:extLst>
          </p:cNvPr>
          <p:cNvSpPr/>
          <p:nvPr/>
        </p:nvSpPr>
        <p:spPr>
          <a:xfrm>
            <a:off x="1765543" y="811180"/>
            <a:ext cx="8634380" cy="458908"/>
          </a:xfrm>
          <a:prstGeom prst="rect">
            <a:avLst/>
          </a:prstGeom>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FOIL</a:t>
            </a:r>
            <a:r>
              <a:rPr kumimoji="0" lang="zh-CN" altLang="zh-CN" sz="1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0" lang="en-US" altLang="zh-CN" sz="1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First Order Inductive Learner</a:t>
            </a:r>
            <a:r>
              <a:rPr kumimoji="0" lang="zh-CN" altLang="zh-CN" sz="1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）算法</a:t>
            </a:r>
            <a:r>
              <a:rPr kumimoji="0" lang="zh-CN" altLang="en-US" sz="1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思路：逐一添加前提约束谓词</a:t>
            </a:r>
            <a:endParaRPr kumimoji="0" lang="en-US" altLang="zh-CN" sz="1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42EF3E36-13C4-4A6C-A33C-1BC53FACE0D2}"/>
                  </a:ext>
                </a:extLst>
              </p:cNvPr>
              <p:cNvSpPr/>
              <p:nvPr/>
            </p:nvSpPr>
            <p:spPr>
              <a:xfrm>
                <a:off x="5201650" y="2336070"/>
                <a:ext cx="6765294" cy="4321504"/>
              </a:xfrm>
              <a:prstGeom prst="rect">
                <a:avLst/>
              </a:prstGeom>
            </p:spPr>
            <p:txBody>
              <a:bodyPr wrap="square">
                <a:spAutoFit/>
              </a:bodyPr>
              <a:lstStyle/>
              <a:p>
                <a:pPr marL="285750" marR="0" lvl="0" indent="-285750" algn="just" defTabSz="914400" rtl="0" eaLnBrk="1" fontAlgn="auto" latinLnBrk="0" hangingPunct="1">
                  <a:lnSpc>
                    <a:spcPts val="2200"/>
                  </a:lnSpc>
                  <a:spcBef>
                    <a:spcPts val="600"/>
                  </a:spcBef>
                  <a:spcAft>
                    <a:spcPts val="0"/>
                  </a:spcAft>
                  <a:buClrTx/>
                  <a:buSzTx/>
                  <a:buFont typeface="Wingdings" panose="05000000000000000000" pitchFamily="2" charset="2"/>
                  <a:buChar char="l"/>
                  <a:tabLst/>
                  <a:defRPr/>
                </a:pPr>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如果将</a:t>
                </a:r>
                <a14:m>
                  <m:oMath xmlns:m="http://schemas.openxmlformats.org/officeDocument/2006/math">
                    <m:r>
                      <a:rPr kumimoji="0" lang="en-US" altLang="zh-CN" sz="1400" b="0" i="0"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𝐶𝑜𝑢𝑝𝑙</m:t>
                    </m:r>
                    <m:r>
                      <m:rPr>
                        <m:sty m:val="p"/>
                      </m:rPr>
                      <a:rPr kumimoji="0" lang="en-US" altLang="zh-CN" sz="1400" b="0" i="0"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Times New Roman" panose="02020603050405020304" pitchFamily="18" charset="0"/>
                      </a:rPr>
                      <m:t>e</m:t>
                    </m:r>
                    <m:r>
                      <a:rPr kumimoji="0" lang="en-US" altLang="zh-CN" sz="1400" b="0" i="0"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Times New Roman" panose="02020603050405020304" pitchFamily="18" charset="0"/>
                      </a:rPr>
                      <m:t>(</m:t>
                    </m:r>
                    <m:r>
                      <a:rPr kumimoji="0" lang="en-US" altLang="zh-CN" sz="1400" b="0" i="0"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𝑥</m:t>
                    </m:r>
                    <m:r>
                      <a:rPr kumimoji="0" lang="en-US" altLang="zh-CN" sz="1400" b="0" i="0"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Times New Roman" panose="02020603050405020304" pitchFamily="18" charset="0"/>
                      </a:rPr>
                      <m:t>, </m:t>
                    </m:r>
                    <m:r>
                      <a:rPr kumimoji="0" lang="en-US" altLang="zh-CN" sz="1400" b="0" i="0"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𝑧</m:t>
                    </m:r>
                    <m:r>
                      <a:rPr kumimoji="0" lang="en-US" altLang="zh-CN" sz="1400" b="0" i="0"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Times New Roman" panose="02020603050405020304" pitchFamily="18" charset="0"/>
                      </a:rPr>
                      <m:t>)</m:t>
                    </m:r>
                  </m:oMath>
                </a14:m>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作为前提约束谓词，加入推理规则，可得到</a:t>
                </a:r>
                <a14:m>
                  <m:oMath xmlns:m="http://schemas.openxmlformats.org/officeDocument/2006/math">
                    <m:r>
                      <a:rPr kumimoji="0" lang="en-US" altLang="zh-CN" sz="1400" b="0" i="0"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𝐶𝑜𝑢𝑝𝑙</m:t>
                    </m:r>
                    <m:r>
                      <m:rPr>
                        <m:sty m:val="p"/>
                      </m:rPr>
                      <a:rPr kumimoji="0" lang="en-US" altLang="zh-CN" sz="1400" b="0" i="0"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Times New Roman" panose="02020603050405020304" pitchFamily="18" charset="0"/>
                      </a:rPr>
                      <m:t>e</m:t>
                    </m:r>
                    <m:r>
                      <a:rPr kumimoji="0" lang="en-US" altLang="zh-CN" sz="1400" b="0" i="0"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Times New Roman" panose="02020603050405020304" pitchFamily="18" charset="0"/>
                      </a:rPr>
                      <m:t>(</m:t>
                    </m:r>
                    <m:r>
                      <a:rPr kumimoji="0" lang="en-US" altLang="zh-CN" sz="1400" b="0" i="0"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𝑥</m:t>
                    </m:r>
                    <m:r>
                      <a:rPr kumimoji="0" lang="en-US" altLang="zh-CN" sz="1400" b="0" i="0"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Times New Roman" panose="02020603050405020304" pitchFamily="18" charset="0"/>
                      </a:rPr>
                      <m:t>, </m:t>
                    </m:r>
                    <m:r>
                      <a:rPr kumimoji="0" lang="en-US" altLang="zh-CN" sz="1400" b="0" i="0"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𝑧</m:t>
                    </m:r>
                    <m:r>
                      <a:rPr kumimoji="0" lang="en-US" altLang="zh-CN" sz="1400" b="0" i="0"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Times New Roman" panose="02020603050405020304" pitchFamily="18" charset="0"/>
                      </a:rPr>
                      <m:t>)→</m:t>
                    </m:r>
                    <m:r>
                      <a:rPr kumimoji="0" lang="en-US" altLang="zh-CN" sz="1400" b="0" i="0"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𝐹𝑎𝑡h𝑒𝑟</m:t>
                    </m:r>
                    <m:d>
                      <m:dPr>
                        <m:ctrlPr>
                          <a:rPr kumimoji="0" lang="zh-CN" altLang="zh-CN" sz="1400" b="0" i="1"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Times New Roman" panose="02020603050405020304" pitchFamily="18" charset="0"/>
                          </a:rPr>
                        </m:ctrlPr>
                      </m:dPr>
                      <m:e>
                        <m:r>
                          <a:rPr kumimoji="0" lang="en-US" altLang="zh-CN" sz="1400" b="0" i="0"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𝑥</m:t>
                        </m:r>
                        <m:r>
                          <a:rPr kumimoji="0" lang="en-US" altLang="zh-CN" sz="1400" b="0" i="0"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Times New Roman" panose="02020603050405020304" pitchFamily="18" charset="0"/>
                          </a:rPr>
                          <m:t>, </m:t>
                        </m:r>
                        <m:r>
                          <a:rPr kumimoji="0" lang="en-US" altLang="zh-CN" sz="1400" b="0" i="0"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𝑦</m:t>
                        </m:r>
                      </m:e>
                    </m:d>
                  </m:oMath>
                </a14:m>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推理形式。</a:t>
                </a:r>
                <a:endParaRPr kumimoji="0" lang="en-US"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a:p>
                <a:pPr marL="285750" marR="0" lvl="0" indent="-285750" algn="just" defTabSz="914400" rtl="0" eaLnBrk="1" fontAlgn="auto" latinLnBrk="0" hangingPunct="1">
                  <a:lnSpc>
                    <a:spcPts val="2200"/>
                  </a:lnSpc>
                  <a:spcBef>
                    <a:spcPts val="600"/>
                  </a:spcBef>
                  <a:spcAft>
                    <a:spcPts val="0"/>
                  </a:spcAft>
                  <a:buClrTx/>
                  <a:buSzTx/>
                  <a:buFont typeface="Wingdings" panose="05000000000000000000" pitchFamily="2" charset="2"/>
                  <a:buChar char="l"/>
                  <a:tabLst/>
                  <a:defRPr/>
                </a:pPr>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在背景知识样例中，</a:t>
                </a:r>
                <a14:m>
                  <m:oMath xmlns:m="http://schemas.openxmlformats.org/officeDocument/2006/math">
                    <m:r>
                      <a:rPr kumimoji="0" lang="en-US" altLang="zh-CN" sz="1400" b="0" i="0"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𝐶𝑜𝑢𝑝𝑙</m:t>
                    </m:r>
                    <m:r>
                      <m:rPr>
                        <m:sty m:val="p"/>
                      </m:rPr>
                      <a:rPr kumimoji="0" lang="en-US" altLang="zh-CN" sz="1400" b="0" i="0"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Times New Roman" panose="02020603050405020304" pitchFamily="18" charset="0"/>
                      </a:rPr>
                      <m:t>e</m:t>
                    </m:r>
                    <m:r>
                      <a:rPr kumimoji="0" lang="en-US" altLang="zh-CN" sz="1400" b="0" i="0"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Times New Roman" panose="02020603050405020304" pitchFamily="18" charset="0"/>
                      </a:rPr>
                      <m:t>(</m:t>
                    </m:r>
                    <m:r>
                      <a:rPr kumimoji="0" lang="en-US" altLang="zh-CN" sz="1400" b="0" i="0"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𝑥</m:t>
                    </m:r>
                    <m:r>
                      <a:rPr kumimoji="0" lang="en-US" altLang="zh-CN" sz="1400" b="0" i="0"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Times New Roman" panose="02020603050405020304" pitchFamily="18" charset="0"/>
                      </a:rPr>
                      <m:t>, </m:t>
                    </m:r>
                    <m:r>
                      <a:rPr kumimoji="0" lang="en-US" altLang="zh-CN" sz="1400" b="0" i="0"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𝑧</m:t>
                    </m:r>
                    <m:r>
                      <a:rPr kumimoji="0" lang="en-US" altLang="zh-CN" sz="1400" b="0" i="0"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Times New Roman" panose="02020603050405020304" pitchFamily="18" charset="0"/>
                      </a:rPr>
                      <m:t>)</m:t>
                    </m:r>
                  </m:oMath>
                </a14:m>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只有一个实例</a:t>
                </a:r>
                <a14:m>
                  <m:oMath xmlns:m="http://schemas.openxmlformats.org/officeDocument/2006/math">
                    <m:r>
                      <a:rPr kumimoji="0" lang="en-US" altLang="zh-CN" sz="1400" b="0" i="0"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𝐶𝑜𝑢𝑝𝑙</m:t>
                    </m:r>
                    <m:r>
                      <m:rPr>
                        <m:sty m:val="p"/>
                      </m:rPr>
                      <a:rPr kumimoji="0" lang="en-US" altLang="zh-CN" sz="1400" b="0" i="0"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Times New Roman" panose="02020603050405020304" pitchFamily="18" charset="0"/>
                      </a:rPr>
                      <m:t>e</m:t>
                    </m:r>
                  </m:oMath>
                </a14:m>
                <a:r>
                  <a:rPr kumimoji="0" lang="en-US"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(David, James)</a:t>
                </a:r>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，即</a:t>
                </a:r>
                <a14:m>
                  <m:oMath xmlns:m="http://schemas.openxmlformats.org/officeDocument/2006/math">
                    <m:r>
                      <a:rPr kumimoji="0" lang="en-US" altLang="zh-CN" sz="1400" b="0" i="0"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𝑥</m:t>
                    </m:r>
                  </m:oMath>
                </a14:m>
                <a:r>
                  <a:rPr kumimoji="0" lang="en-US"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=David</a:t>
                </a:r>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和</a:t>
                </a:r>
                <a14:m>
                  <m:oMath xmlns:m="http://schemas.openxmlformats.org/officeDocument/2006/math">
                    <m:r>
                      <a:rPr kumimoji="0" lang="en-US" altLang="zh-CN" sz="1400" b="0" i="0"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𝑧</m:t>
                    </m:r>
                  </m:oMath>
                </a14:m>
                <a:r>
                  <a:rPr kumimoji="0" lang="en-US"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=James</a:t>
                </a:r>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，将其代入</a:t>
                </a:r>
                <a14:m>
                  <m:oMath xmlns:m="http://schemas.openxmlformats.org/officeDocument/2006/math">
                    <m:r>
                      <a:rPr kumimoji="0" lang="en-US" altLang="zh-CN" sz="1400" b="0" i="0"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𝐹𝑎𝑡h𝑒𝑟</m:t>
                    </m:r>
                    <m:d>
                      <m:dPr>
                        <m:ctrlPr>
                          <a:rPr kumimoji="0" lang="zh-CN" altLang="zh-CN" sz="1400" b="0" i="1"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Times New Roman" panose="02020603050405020304" pitchFamily="18" charset="0"/>
                          </a:rPr>
                        </m:ctrlPr>
                      </m:dPr>
                      <m:e>
                        <m:r>
                          <a:rPr kumimoji="0" lang="en-US" altLang="zh-CN" sz="1400" b="0" i="0"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𝑥</m:t>
                        </m:r>
                        <m:r>
                          <a:rPr kumimoji="0" lang="en-US" altLang="zh-CN" sz="1400" b="0" i="0"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Times New Roman" panose="02020603050405020304" pitchFamily="18" charset="0"/>
                          </a:rPr>
                          <m:t>, </m:t>
                        </m:r>
                        <m:r>
                          <a:rPr kumimoji="0" lang="en-US" altLang="zh-CN" sz="1400" b="0" i="0"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𝑦</m:t>
                        </m:r>
                      </m:e>
                    </m:d>
                  </m:oMath>
                </a14:m>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得到</a:t>
                </a:r>
                <a14:m>
                  <m:oMath xmlns:m="http://schemas.openxmlformats.org/officeDocument/2006/math">
                    <m:r>
                      <a:rPr kumimoji="0" lang="en-US" altLang="zh-CN" sz="1400" b="0" i="0"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𝐹𝑎𝑡h𝑒𝑟</m:t>
                    </m:r>
                  </m:oMath>
                </a14:m>
                <a:r>
                  <a:rPr kumimoji="0" lang="en-US"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(David, </a:t>
                </a:r>
                <a14:m>
                  <m:oMath xmlns:m="http://schemas.openxmlformats.org/officeDocument/2006/math">
                    <m:r>
                      <a:rPr kumimoji="0" lang="en-US" altLang="zh-CN" sz="1400" b="0" i="0"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𝑦</m:t>
                    </m:r>
                  </m:oMath>
                </a14:m>
                <a:r>
                  <a:rPr kumimoji="0" lang="en-US"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endParaRPr kumimoji="0" lang="en-US"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a:p>
                <a:pPr marL="285750" marR="0" lvl="0" indent="-285750" algn="just" defTabSz="914400" rtl="0" eaLnBrk="1" fontAlgn="auto" latinLnBrk="0" hangingPunct="1">
                  <a:lnSpc>
                    <a:spcPts val="2200"/>
                  </a:lnSpc>
                  <a:spcBef>
                    <a:spcPts val="600"/>
                  </a:spcBef>
                  <a:spcAft>
                    <a:spcPts val="0"/>
                  </a:spcAft>
                  <a:buClrTx/>
                  <a:buSzTx/>
                  <a:buFont typeface="Wingdings" panose="05000000000000000000" pitchFamily="2" charset="2"/>
                  <a:buChar char="l"/>
                  <a:tabLst/>
                  <a:defRPr/>
                </a:pPr>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在训练样本中存在正例</a:t>
                </a:r>
                <a14:m>
                  <m:oMath xmlns:m="http://schemas.openxmlformats.org/officeDocument/2006/math">
                    <m:r>
                      <a:rPr kumimoji="0" lang="en-US" altLang="zh-CN" sz="1400" b="0" i="0"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𝐹𝑎𝑡h𝑒𝑟</m:t>
                    </m:r>
                  </m:oMath>
                </a14:m>
                <a:r>
                  <a:rPr kumimoji="0" lang="en-US"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(David, Mike)</a:t>
                </a:r>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以及反例</a:t>
                </a:r>
                <a14:m>
                  <m:oMath xmlns:m="http://schemas.openxmlformats.org/officeDocument/2006/math">
                    <m:r>
                      <a:rPr kumimoji="0" lang="en-US" altLang="zh-CN" sz="1400" b="0" i="0"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Times New Roman" panose="02020603050405020304" pitchFamily="18" charset="0"/>
                      </a:rPr>
                      <m:t>¬</m:t>
                    </m:r>
                    <m:r>
                      <a:rPr kumimoji="0" lang="en-US" altLang="zh-CN" sz="1400" b="0" i="0"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𝐹𝑎𝑡h𝑒𝑟</m:t>
                    </m:r>
                  </m:oMath>
                </a14:m>
                <a:r>
                  <a:rPr kumimoji="0" lang="en-US"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(David, James)</a:t>
                </a:r>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，因此</a:t>
                </a:r>
                <a14:m>
                  <m:oMath xmlns:m="http://schemas.openxmlformats.org/officeDocument/2006/math">
                    <m:r>
                      <a:rPr kumimoji="0" lang="en-US" altLang="zh-CN" sz="1400" b="0" i="0"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𝐶𝑜𝑢𝑝𝑙</m:t>
                    </m:r>
                    <m:r>
                      <m:rPr>
                        <m:sty m:val="p"/>
                      </m:rPr>
                      <a:rPr kumimoji="0" lang="en-US" altLang="zh-CN" sz="1400" b="0" i="0"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Times New Roman" panose="02020603050405020304" pitchFamily="18" charset="0"/>
                      </a:rPr>
                      <m:t>e</m:t>
                    </m:r>
                    <m:r>
                      <a:rPr kumimoji="0" lang="en-US" altLang="zh-CN" sz="1400" b="0" i="0"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Times New Roman" panose="02020603050405020304" pitchFamily="18" charset="0"/>
                      </a:rPr>
                      <m:t>(</m:t>
                    </m:r>
                    <m:r>
                      <a:rPr kumimoji="0" lang="en-US" altLang="zh-CN" sz="1400" b="0" i="0"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𝑥</m:t>
                    </m:r>
                    <m:r>
                      <a:rPr kumimoji="0" lang="en-US" altLang="zh-CN" sz="1400" b="0" i="0"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Times New Roman" panose="02020603050405020304" pitchFamily="18" charset="0"/>
                      </a:rPr>
                      <m:t>, </m:t>
                    </m:r>
                    <m:r>
                      <a:rPr kumimoji="0" lang="en-US" altLang="zh-CN" sz="1400" b="0" i="0"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𝑧</m:t>
                    </m:r>
                    <m:r>
                      <a:rPr kumimoji="0" lang="en-US" altLang="zh-CN" sz="1400" b="0" i="0"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Times New Roman" panose="02020603050405020304" pitchFamily="18" charset="0"/>
                      </a:rPr>
                      <m:t>)→</m:t>
                    </m:r>
                    <m:r>
                      <a:rPr kumimoji="0" lang="en-US" altLang="zh-CN" sz="1400" b="0" i="0"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𝐹𝑎𝑡h𝑒𝑟</m:t>
                    </m:r>
                    <m:d>
                      <m:dPr>
                        <m:ctrlPr>
                          <a:rPr kumimoji="0" lang="zh-CN" altLang="zh-CN" sz="1400" b="0" i="1"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Times New Roman" panose="02020603050405020304" pitchFamily="18" charset="0"/>
                          </a:rPr>
                        </m:ctrlPr>
                      </m:dPr>
                      <m:e>
                        <m:r>
                          <a:rPr kumimoji="0" lang="en-US" altLang="zh-CN" sz="1400" b="0" i="0"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𝑥</m:t>
                        </m:r>
                        <m:r>
                          <a:rPr kumimoji="0" lang="en-US" altLang="zh-CN" sz="1400" b="0" i="0"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Times New Roman" panose="02020603050405020304" pitchFamily="18" charset="0"/>
                          </a:rPr>
                          <m:t>, </m:t>
                        </m:r>
                        <m:r>
                          <a:rPr kumimoji="0" lang="en-US" altLang="zh-CN" sz="1400" b="0" i="0"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𝑦</m:t>
                        </m:r>
                      </m:e>
                    </m:d>
                  </m:oMath>
                </a14:m>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所覆盖的正例和反例数目均为</a:t>
                </a:r>
                <a:r>
                  <a:rPr kumimoji="0" lang="en-US"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1</a:t>
                </a:r>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14:m>
                  <m:oMath xmlns:m="http://schemas.openxmlformats.org/officeDocument/2006/math">
                    <m:r>
                      <a:rPr kumimoji="0" lang="en-US" altLang="zh-CN" sz="1400" b="0" i="0"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𝐹𝑂𝐼𝐿</m:t>
                    </m:r>
                    <m:r>
                      <a:rPr kumimoji="0" lang="en-US" altLang="zh-CN" sz="1400" b="0" i="0"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Times New Roman" panose="02020603050405020304" pitchFamily="18" charset="0"/>
                      </a:rPr>
                      <m:t>_</m:t>
                    </m:r>
                    <m:r>
                      <a:rPr kumimoji="0" lang="en-US" altLang="zh-CN" sz="1400" b="0" i="0"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𝐺𝑎𝑖𝑛</m:t>
                    </m:r>
                    <m:r>
                      <a:rPr kumimoji="0" lang="en-US" altLang="zh-CN" sz="1400" b="0" i="0"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Times New Roman" panose="02020603050405020304" pitchFamily="18" charset="0"/>
                      </a:rPr>
                      <m:t>=</m:t>
                    </m:r>
                    <m:acc>
                      <m:accPr>
                        <m:chr m:val="̂"/>
                        <m:ctrlPr>
                          <a:rPr kumimoji="0" lang="zh-CN" altLang="zh-CN" sz="1400" b="0" i="1"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Times New Roman" panose="02020603050405020304" pitchFamily="18" charset="0"/>
                          </a:rPr>
                        </m:ctrlPr>
                      </m:accPr>
                      <m:e>
                        <m:sSub>
                          <m:sSubPr>
                            <m:ctrlPr>
                              <a:rPr kumimoji="0" lang="zh-CN" altLang="zh-CN" sz="1400" b="0" i="1"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Times New Roman" panose="02020603050405020304" pitchFamily="18" charset="0"/>
                              </a:rPr>
                            </m:ctrlPr>
                          </m:sSubPr>
                          <m:e>
                            <m:r>
                              <a:rPr kumimoji="0" lang="en-US" altLang="zh-CN" sz="1400" b="0" i="0"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𝑚</m:t>
                            </m:r>
                          </m:e>
                          <m:sub>
                            <m:r>
                              <a:rPr kumimoji="0" lang="en-US" altLang="zh-CN" sz="1400" b="0" i="0"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Times New Roman" panose="02020603050405020304" pitchFamily="18" charset="0"/>
                              </a:rPr>
                              <m:t>+</m:t>
                            </m:r>
                          </m:sub>
                        </m:sSub>
                      </m:e>
                    </m:acc>
                    <m:r>
                      <a:rPr kumimoji="0" lang="en-US" altLang="zh-CN" sz="1400" b="0" i="0"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Times New Roman" panose="02020603050405020304" pitchFamily="18" charset="0"/>
                      </a:rPr>
                      <m:t>⋅</m:t>
                    </m:r>
                    <m:d>
                      <m:dPr>
                        <m:ctrlPr>
                          <a:rPr kumimoji="0" lang="zh-CN" altLang="zh-CN" sz="1400" b="0" i="1"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Times New Roman" panose="02020603050405020304" pitchFamily="18" charset="0"/>
                          </a:rPr>
                        </m:ctrlPr>
                      </m:dPr>
                      <m:e>
                        <m:func>
                          <m:funcPr>
                            <m:ctrlPr>
                              <a:rPr kumimoji="0" lang="zh-CN" altLang="zh-CN" sz="1400" b="0" i="1"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Times New Roman" panose="02020603050405020304" pitchFamily="18" charset="0"/>
                              </a:rPr>
                            </m:ctrlPr>
                          </m:funcPr>
                          <m:fName>
                            <m:sSub>
                              <m:sSubPr>
                                <m:ctrlPr>
                                  <a:rPr kumimoji="0" lang="zh-CN" altLang="zh-CN" sz="1400" b="0" i="1"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Times New Roman" panose="02020603050405020304" pitchFamily="18" charset="0"/>
                                  </a:rPr>
                                </m:ctrlPr>
                              </m:sSubPr>
                              <m:e>
                                <m:r>
                                  <m:rPr>
                                    <m:sty m:val="p"/>
                                  </m:rPr>
                                  <a:rPr kumimoji="0" lang="en-US" altLang="zh-CN" sz="1400" b="0" i="0"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Times New Roman" panose="02020603050405020304" pitchFamily="18" charset="0"/>
                                  </a:rPr>
                                  <m:t>log</m:t>
                                </m:r>
                              </m:e>
                              <m:sub>
                                <m:r>
                                  <a:rPr kumimoji="0" lang="en-US" altLang="zh-CN" sz="1400" b="0" i="0"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Times New Roman" panose="02020603050405020304" pitchFamily="18" charset="0"/>
                                  </a:rPr>
                                  <m:t>2</m:t>
                                </m:r>
                              </m:sub>
                            </m:sSub>
                          </m:fName>
                          <m:e>
                            <m:f>
                              <m:fPr>
                                <m:ctrlPr>
                                  <a:rPr kumimoji="0" lang="zh-CN" altLang="zh-CN" sz="1400" b="0" i="1"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Times New Roman" panose="02020603050405020304" pitchFamily="18" charset="0"/>
                                  </a:rPr>
                                </m:ctrlPr>
                              </m:fPr>
                              <m:num>
                                <m:acc>
                                  <m:accPr>
                                    <m:chr m:val="̂"/>
                                    <m:ctrlPr>
                                      <a:rPr kumimoji="0" lang="zh-CN" altLang="zh-CN" sz="1400" b="0" i="1"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Times New Roman" panose="02020603050405020304" pitchFamily="18" charset="0"/>
                                      </a:rPr>
                                    </m:ctrlPr>
                                  </m:accPr>
                                  <m:e>
                                    <m:sSub>
                                      <m:sSubPr>
                                        <m:ctrlPr>
                                          <a:rPr kumimoji="0" lang="zh-CN" altLang="zh-CN" sz="1400" b="0" i="1"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Times New Roman" panose="02020603050405020304" pitchFamily="18" charset="0"/>
                                          </a:rPr>
                                        </m:ctrlPr>
                                      </m:sSubPr>
                                      <m:e>
                                        <m:r>
                                          <a:rPr kumimoji="0" lang="en-US" altLang="zh-CN" sz="1400" b="0" i="0"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𝑚</m:t>
                                        </m:r>
                                      </m:e>
                                      <m:sub>
                                        <m:r>
                                          <a:rPr kumimoji="0" lang="en-US" altLang="zh-CN" sz="1400" b="0" i="0"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Times New Roman" panose="02020603050405020304" pitchFamily="18" charset="0"/>
                                          </a:rPr>
                                          <m:t>+</m:t>
                                        </m:r>
                                      </m:sub>
                                    </m:sSub>
                                  </m:e>
                                </m:acc>
                              </m:num>
                              <m:den>
                                <m:acc>
                                  <m:accPr>
                                    <m:chr m:val="̂"/>
                                    <m:ctrlPr>
                                      <a:rPr kumimoji="0" lang="zh-CN" altLang="zh-CN" sz="1400" b="0" i="1"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Times New Roman" panose="02020603050405020304" pitchFamily="18" charset="0"/>
                                      </a:rPr>
                                    </m:ctrlPr>
                                  </m:accPr>
                                  <m:e>
                                    <m:sSub>
                                      <m:sSubPr>
                                        <m:ctrlPr>
                                          <a:rPr kumimoji="0" lang="zh-CN" altLang="zh-CN" sz="1400" b="0" i="1"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Times New Roman" panose="02020603050405020304" pitchFamily="18" charset="0"/>
                                          </a:rPr>
                                        </m:ctrlPr>
                                      </m:sSubPr>
                                      <m:e>
                                        <m:r>
                                          <a:rPr kumimoji="0" lang="en-US" altLang="zh-CN" sz="1400" b="0" i="0"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𝑚</m:t>
                                        </m:r>
                                      </m:e>
                                      <m:sub>
                                        <m:r>
                                          <a:rPr kumimoji="0" lang="en-US" altLang="zh-CN" sz="1400" b="0" i="0"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Times New Roman" panose="02020603050405020304" pitchFamily="18" charset="0"/>
                                          </a:rPr>
                                          <m:t>+</m:t>
                                        </m:r>
                                      </m:sub>
                                    </m:sSub>
                                  </m:e>
                                </m:acc>
                                <m:r>
                                  <a:rPr kumimoji="0" lang="en-US" altLang="zh-CN" sz="1400" b="0" i="0"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Times New Roman" panose="02020603050405020304" pitchFamily="18" charset="0"/>
                                  </a:rPr>
                                  <m:t>+</m:t>
                                </m:r>
                                <m:acc>
                                  <m:accPr>
                                    <m:chr m:val="̂"/>
                                    <m:ctrlPr>
                                      <a:rPr kumimoji="0" lang="zh-CN" altLang="zh-CN" sz="1400" b="0" i="1"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Times New Roman" panose="02020603050405020304" pitchFamily="18" charset="0"/>
                                      </a:rPr>
                                    </m:ctrlPr>
                                  </m:accPr>
                                  <m:e>
                                    <m:sSub>
                                      <m:sSubPr>
                                        <m:ctrlPr>
                                          <a:rPr kumimoji="0" lang="zh-CN" altLang="zh-CN" sz="1400" b="0" i="1"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Times New Roman" panose="02020603050405020304" pitchFamily="18" charset="0"/>
                                          </a:rPr>
                                        </m:ctrlPr>
                                      </m:sSubPr>
                                      <m:e>
                                        <m:r>
                                          <a:rPr kumimoji="0" lang="en-US" altLang="zh-CN" sz="1400" b="0" i="0"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𝑚</m:t>
                                        </m:r>
                                      </m:e>
                                      <m:sub>
                                        <m:r>
                                          <a:rPr kumimoji="0" lang="en-US" altLang="zh-CN" sz="1400" b="0" i="0"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Times New Roman" panose="02020603050405020304" pitchFamily="18" charset="0"/>
                                          </a:rPr>
                                          <m:t>−</m:t>
                                        </m:r>
                                      </m:sub>
                                    </m:sSub>
                                  </m:e>
                                </m:acc>
                              </m:den>
                            </m:f>
                          </m:e>
                        </m:func>
                        <m:r>
                          <a:rPr kumimoji="0" lang="en-US" altLang="zh-CN" sz="1400" b="0" i="0"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Times New Roman" panose="02020603050405020304" pitchFamily="18" charset="0"/>
                          </a:rPr>
                          <m:t>−</m:t>
                        </m:r>
                        <m:func>
                          <m:funcPr>
                            <m:ctrlPr>
                              <a:rPr kumimoji="0" lang="zh-CN" altLang="zh-CN" sz="1400" b="0" i="1"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Times New Roman" panose="02020603050405020304" pitchFamily="18" charset="0"/>
                              </a:rPr>
                            </m:ctrlPr>
                          </m:funcPr>
                          <m:fName>
                            <m:sSub>
                              <m:sSubPr>
                                <m:ctrlPr>
                                  <a:rPr kumimoji="0" lang="zh-CN" altLang="zh-CN" sz="1400" b="0" i="1"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Times New Roman" panose="02020603050405020304" pitchFamily="18" charset="0"/>
                                  </a:rPr>
                                </m:ctrlPr>
                              </m:sSubPr>
                              <m:e>
                                <m:r>
                                  <m:rPr>
                                    <m:sty m:val="p"/>
                                  </m:rPr>
                                  <a:rPr kumimoji="0" lang="en-US" altLang="zh-CN" sz="1400" b="0" i="0"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Times New Roman" panose="02020603050405020304" pitchFamily="18" charset="0"/>
                                  </a:rPr>
                                  <m:t>log</m:t>
                                </m:r>
                              </m:e>
                              <m:sub>
                                <m:r>
                                  <a:rPr kumimoji="0" lang="en-US" altLang="zh-CN" sz="1400" b="0" i="0"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Times New Roman" panose="02020603050405020304" pitchFamily="18" charset="0"/>
                                  </a:rPr>
                                  <m:t>2</m:t>
                                </m:r>
                              </m:sub>
                            </m:sSub>
                          </m:fName>
                          <m:e>
                            <m:f>
                              <m:fPr>
                                <m:ctrlPr>
                                  <a:rPr kumimoji="0" lang="zh-CN" altLang="zh-CN" sz="1400" b="0" i="1"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Times New Roman" panose="02020603050405020304" pitchFamily="18" charset="0"/>
                                  </a:rPr>
                                </m:ctrlPr>
                              </m:fPr>
                              <m:num>
                                <m:sSub>
                                  <m:sSubPr>
                                    <m:ctrlPr>
                                      <a:rPr kumimoji="0" lang="zh-CN" altLang="zh-CN" sz="1400" b="0" i="1"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Times New Roman" panose="02020603050405020304" pitchFamily="18" charset="0"/>
                                      </a:rPr>
                                    </m:ctrlPr>
                                  </m:sSubPr>
                                  <m:e>
                                    <m:r>
                                      <a:rPr kumimoji="0" lang="en-US" altLang="zh-CN" sz="1400" b="0" i="0"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𝑚</m:t>
                                    </m:r>
                                  </m:e>
                                  <m:sub>
                                    <m:r>
                                      <a:rPr kumimoji="0" lang="en-US" altLang="zh-CN" sz="1400" b="0" i="0"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Times New Roman" panose="02020603050405020304" pitchFamily="18" charset="0"/>
                                      </a:rPr>
                                      <m:t>+</m:t>
                                    </m:r>
                                  </m:sub>
                                </m:sSub>
                              </m:num>
                              <m:den>
                                <m:sSub>
                                  <m:sSubPr>
                                    <m:ctrlPr>
                                      <a:rPr kumimoji="0" lang="zh-CN" altLang="zh-CN" sz="1400" b="0" i="1"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Times New Roman" panose="02020603050405020304" pitchFamily="18" charset="0"/>
                                      </a:rPr>
                                    </m:ctrlPr>
                                  </m:sSubPr>
                                  <m:e>
                                    <m:r>
                                      <a:rPr kumimoji="0" lang="en-US" altLang="zh-CN" sz="1400" b="0" i="0"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𝑚</m:t>
                                    </m:r>
                                  </m:e>
                                  <m:sub>
                                    <m:r>
                                      <a:rPr kumimoji="0" lang="en-US" altLang="zh-CN" sz="1400" b="0" i="0"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Times New Roman" panose="02020603050405020304" pitchFamily="18" charset="0"/>
                                      </a:rPr>
                                      <m:t>+</m:t>
                                    </m:r>
                                  </m:sub>
                                </m:sSub>
                                <m:r>
                                  <a:rPr kumimoji="0" lang="en-US" altLang="zh-CN" sz="1400" b="0" i="0"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Times New Roman" panose="02020603050405020304" pitchFamily="18" charset="0"/>
                                  </a:rPr>
                                  <m:t>+</m:t>
                                </m:r>
                                <m:sSub>
                                  <m:sSubPr>
                                    <m:ctrlPr>
                                      <a:rPr kumimoji="0" lang="zh-CN" altLang="zh-CN" sz="1400" b="0" i="1"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Times New Roman" panose="02020603050405020304" pitchFamily="18" charset="0"/>
                                      </a:rPr>
                                    </m:ctrlPr>
                                  </m:sSubPr>
                                  <m:e>
                                    <m:r>
                                      <a:rPr kumimoji="0" lang="en-US" altLang="zh-CN" sz="1400" b="0" i="0"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𝑚</m:t>
                                    </m:r>
                                  </m:e>
                                  <m:sub>
                                    <m:r>
                                      <a:rPr kumimoji="0" lang="en-US" altLang="zh-CN" sz="1400" b="0" i="0"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Times New Roman" panose="02020603050405020304" pitchFamily="18" charset="0"/>
                                      </a:rPr>
                                      <m:t>−</m:t>
                                    </m:r>
                                  </m:sub>
                                </m:sSub>
                              </m:den>
                            </m:f>
                          </m:e>
                        </m:func>
                      </m:e>
                    </m:d>
                    <m:r>
                      <a:rPr kumimoji="0" lang="en-US" altLang="zh-CN" sz="1400" b="0" i="0"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Times New Roman" panose="02020603050405020304" pitchFamily="18" charset="0"/>
                      </a:rPr>
                      <m:t>=1⋅</m:t>
                    </m:r>
                    <m:d>
                      <m:dPr>
                        <m:ctrlPr>
                          <a:rPr kumimoji="0" lang="zh-CN" altLang="zh-CN" sz="1400" b="0" i="1"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Times New Roman" panose="02020603050405020304" pitchFamily="18" charset="0"/>
                          </a:rPr>
                        </m:ctrlPr>
                      </m:dPr>
                      <m:e>
                        <m:func>
                          <m:funcPr>
                            <m:ctrlPr>
                              <a:rPr kumimoji="0" lang="zh-CN" altLang="zh-CN" sz="1400" b="0" i="1"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Times New Roman" panose="02020603050405020304" pitchFamily="18" charset="0"/>
                              </a:rPr>
                            </m:ctrlPr>
                          </m:funcPr>
                          <m:fName>
                            <m:sSub>
                              <m:sSubPr>
                                <m:ctrlPr>
                                  <a:rPr kumimoji="0" lang="zh-CN" altLang="zh-CN" sz="1400" b="0" i="1"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Times New Roman" panose="02020603050405020304" pitchFamily="18" charset="0"/>
                                  </a:rPr>
                                </m:ctrlPr>
                              </m:sSubPr>
                              <m:e>
                                <m:r>
                                  <m:rPr>
                                    <m:sty m:val="p"/>
                                  </m:rPr>
                                  <a:rPr kumimoji="0" lang="en-US" altLang="zh-CN" sz="1400" b="0" i="0"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Times New Roman" panose="02020603050405020304" pitchFamily="18" charset="0"/>
                                  </a:rPr>
                                  <m:t>log</m:t>
                                </m:r>
                              </m:e>
                              <m:sub>
                                <m:r>
                                  <a:rPr kumimoji="0" lang="en-US" altLang="zh-CN" sz="1400" b="0" i="0"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Times New Roman" panose="02020603050405020304" pitchFamily="18" charset="0"/>
                                  </a:rPr>
                                  <m:t>2</m:t>
                                </m:r>
                              </m:sub>
                            </m:sSub>
                          </m:fName>
                          <m:e>
                            <m:f>
                              <m:fPr>
                                <m:ctrlPr>
                                  <a:rPr kumimoji="0" lang="zh-CN" altLang="zh-CN" sz="1400" b="0" i="1"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Times New Roman" panose="02020603050405020304" pitchFamily="18" charset="0"/>
                                  </a:rPr>
                                </m:ctrlPr>
                              </m:fPr>
                              <m:num>
                                <m:r>
                                  <a:rPr kumimoji="0" lang="en-US" altLang="zh-CN" sz="1400" b="0" i="0"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Times New Roman" panose="02020603050405020304" pitchFamily="18" charset="0"/>
                                  </a:rPr>
                                  <m:t>1</m:t>
                                </m:r>
                              </m:num>
                              <m:den>
                                <m:r>
                                  <a:rPr kumimoji="0" lang="en-US" altLang="zh-CN" sz="1400" b="0" i="0"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Times New Roman" panose="02020603050405020304" pitchFamily="18" charset="0"/>
                                  </a:rPr>
                                  <m:t>1+1</m:t>
                                </m:r>
                              </m:den>
                            </m:f>
                          </m:e>
                        </m:func>
                        <m:r>
                          <a:rPr kumimoji="0" lang="en-US" altLang="zh-CN" sz="1400" b="0" i="0"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Times New Roman" panose="02020603050405020304" pitchFamily="18" charset="0"/>
                          </a:rPr>
                          <m:t>−</m:t>
                        </m:r>
                        <m:func>
                          <m:funcPr>
                            <m:ctrlPr>
                              <a:rPr kumimoji="0" lang="zh-CN" altLang="zh-CN" sz="1400" b="0" i="1"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Times New Roman" panose="02020603050405020304" pitchFamily="18" charset="0"/>
                              </a:rPr>
                            </m:ctrlPr>
                          </m:funcPr>
                          <m:fName>
                            <m:sSub>
                              <m:sSubPr>
                                <m:ctrlPr>
                                  <a:rPr kumimoji="0" lang="zh-CN" altLang="zh-CN" sz="1400" b="0" i="1"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Times New Roman" panose="02020603050405020304" pitchFamily="18" charset="0"/>
                                  </a:rPr>
                                </m:ctrlPr>
                              </m:sSubPr>
                              <m:e>
                                <m:r>
                                  <m:rPr>
                                    <m:sty m:val="p"/>
                                  </m:rPr>
                                  <a:rPr kumimoji="0" lang="en-US" altLang="zh-CN" sz="1400" b="0" i="0"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Times New Roman" panose="02020603050405020304" pitchFamily="18" charset="0"/>
                                  </a:rPr>
                                  <m:t>log</m:t>
                                </m:r>
                              </m:e>
                              <m:sub>
                                <m:r>
                                  <a:rPr kumimoji="0" lang="en-US" altLang="zh-CN" sz="1400" b="0" i="0"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Times New Roman" panose="02020603050405020304" pitchFamily="18" charset="0"/>
                                  </a:rPr>
                                  <m:t>2</m:t>
                                </m:r>
                              </m:sub>
                            </m:sSub>
                          </m:fName>
                          <m:e>
                            <m:f>
                              <m:fPr>
                                <m:ctrlPr>
                                  <a:rPr kumimoji="0" lang="zh-CN" altLang="zh-CN" sz="1400" b="0" i="1"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Times New Roman" panose="02020603050405020304" pitchFamily="18" charset="0"/>
                                  </a:rPr>
                                </m:ctrlPr>
                              </m:fPr>
                              <m:num>
                                <m:r>
                                  <a:rPr kumimoji="0" lang="en-US" altLang="zh-CN" sz="1400" b="0" i="0"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Times New Roman" panose="02020603050405020304" pitchFamily="18" charset="0"/>
                                  </a:rPr>
                                  <m:t>1</m:t>
                                </m:r>
                              </m:num>
                              <m:den>
                                <m:r>
                                  <a:rPr kumimoji="0" lang="en-US" altLang="zh-CN" sz="1400" b="0" i="0"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Times New Roman" panose="02020603050405020304" pitchFamily="18" charset="0"/>
                                  </a:rPr>
                                  <m:t>1+4</m:t>
                                </m:r>
                              </m:den>
                            </m:f>
                          </m:e>
                        </m:func>
                      </m:e>
                    </m:d>
                    <m:r>
                      <a:rPr kumimoji="0" lang="en-US" altLang="zh-CN" sz="1400" b="0" i="0"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Times New Roman" panose="02020603050405020304" pitchFamily="18" charset="0"/>
                      </a:rPr>
                      <m:t>=1.32</m:t>
                    </m:r>
                  </m:oMath>
                </a14:m>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endParaRPr kumimoji="0" lang="en-US"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a:p>
                <a:pPr marL="285750" marR="0" lvl="0" indent="-285750" algn="just" defTabSz="914400" rtl="0" eaLnBrk="1" fontAlgn="auto" latinLnBrk="0" hangingPunct="1">
                  <a:lnSpc>
                    <a:spcPts val="2200"/>
                  </a:lnSpc>
                  <a:spcBef>
                    <a:spcPts val="600"/>
                  </a:spcBef>
                  <a:spcAft>
                    <a:spcPts val="0"/>
                  </a:spcAft>
                  <a:buClrTx/>
                  <a:buSzTx/>
                  <a:buFont typeface="Wingdings" panose="05000000000000000000" pitchFamily="2" charset="2"/>
                  <a:buChar char="l"/>
                  <a:tabLst/>
                  <a:defRPr/>
                </a:pPr>
                <a:r>
                  <a:rPr kumimoji="0" lang="zh-CN"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一旦将</a:t>
                </a:r>
                <a14:m>
                  <m:oMath xmlns:m="http://schemas.openxmlformats.org/officeDocument/2006/math">
                    <m:r>
                      <a:rPr kumimoji="0" lang="en-US" altLang="zh-CN" sz="1400" b="0" i="1" u="none" strike="noStrike" kern="1200" cap="none" spc="0" normalizeH="0" baseline="0" noProof="0">
                        <a:ln>
                          <a:noFill/>
                        </a:ln>
                        <a:solidFill>
                          <a:prstClr val="black"/>
                        </a:solidFill>
                        <a:effectLst/>
                        <a:uLnTx/>
                        <a:uFillTx/>
                        <a:latin typeface="Cambria Math" panose="02040503050406030204" pitchFamily="18" charset="0"/>
                        <a:cs typeface="+mn-cs"/>
                      </a:rPr>
                      <m:t>𝐶𝑜𝑢𝑝𝑙</m:t>
                    </m:r>
                    <m:r>
                      <m:rPr>
                        <m:sty m:val="p"/>
                      </m:rPr>
                      <a:rPr kumimoji="0" lang="en-US" altLang="zh-CN" sz="1400" b="0" i="0" u="none" strike="noStrike" kern="1200" cap="none" spc="0" normalizeH="0" baseline="0" noProof="0">
                        <a:ln>
                          <a:noFill/>
                        </a:ln>
                        <a:solidFill>
                          <a:prstClr val="black"/>
                        </a:solidFill>
                        <a:effectLst/>
                        <a:uLnTx/>
                        <a:uFillTx/>
                        <a:latin typeface="Cambria Math" panose="02040503050406030204" pitchFamily="18" charset="0"/>
                        <a:cs typeface="+mn-cs"/>
                      </a:rPr>
                      <m:t>e</m:t>
                    </m:r>
                    <m:r>
                      <a:rPr kumimoji="0" lang="en-US" altLang="zh-CN" sz="1400" b="0" i="0"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en-US" altLang="zh-CN" sz="1400" b="0" i="1" u="none" strike="noStrike" kern="1200" cap="none" spc="0" normalizeH="0" baseline="0" noProof="0">
                        <a:ln>
                          <a:noFill/>
                        </a:ln>
                        <a:solidFill>
                          <a:prstClr val="black"/>
                        </a:solidFill>
                        <a:effectLst/>
                        <a:uLnTx/>
                        <a:uFillTx/>
                        <a:latin typeface="Cambria Math" panose="02040503050406030204" pitchFamily="18" charset="0"/>
                        <a:cs typeface="+mn-cs"/>
                      </a:rPr>
                      <m:t>𝑥</m:t>
                    </m:r>
                    <m:r>
                      <a:rPr kumimoji="0" lang="en-US" altLang="zh-CN" sz="1400" b="0" i="1"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en-US" altLang="zh-CN" sz="1400" b="0" i="0" u="none" strike="noStrike" kern="1200" cap="none" spc="0" normalizeH="0" baseline="0" noProof="0">
                        <a:ln>
                          <a:noFill/>
                        </a:ln>
                        <a:solidFill>
                          <a:prstClr val="black"/>
                        </a:solidFill>
                        <a:effectLst/>
                        <a:uLnTx/>
                        <a:uFillTx/>
                        <a:latin typeface="Cambria Math" panose="02040503050406030204" pitchFamily="18" charset="0"/>
                        <a:cs typeface="+mn-cs"/>
                      </a:rPr>
                      <m:t> </m:t>
                    </m:r>
                    <m:r>
                      <a:rPr kumimoji="0" lang="en-US" altLang="zh-CN" sz="1400" b="0" i="1" u="none" strike="noStrike" kern="1200" cap="none" spc="0" normalizeH="0" baseline="0" noProof="0">
                        <a:ln>
                          <a:noFill/>
                        </a:ln>
                        <a:solidFill>
                          <a:prstClr val="black"/>
                        </a:solidFill>
                        <a:effectLst/>
                        <a:uLnTx/>
                        <a:uFillTx/>
                        <a:latin typeface="Cambria Math" panose="02040503050406030204" pitchFamily="18" charset="0"/>
                        <a:cs typeface="+mn-cs"/>
                      </a:rPr>
                      <m:t>𝑧</m:t>
                    </m:r>
                    <m:r>
                      <a:rPr kumimoji="0" lang="en-US" altLang="zh-CN" sz="1400" b="0" i="0" u="none" strike="noStrike" kern="1200" cap="none" spc="0" normalizeH="0" baseline="0" noProof="0">
                        <a:ln>
                          <a:noFill/>
                        </a:ln>
                        <a:solidFill>
                          <a:prstClr val="black"/>
                        </a:solidFill>
                        <a:effectLst/>
                        <a:uLnTx/>
                        <a:uFillTx/>
                        <a:latin typeface="Cambria Math" panose="02040503050406030204" pitchFamily="18" charset="0"/>
                        <a:cs typeface="+mn-cs"/>
                      </a:rPr>
                      <m:t>)</m:t>
                    </m:r>
                  </m:oMath>
                </a14:m>
                <a:r>
                  <a:rPr kumimoji="0" lang="zh-CN"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作为前提约束谓词加入，所得新推理规则对应的</a:t>
                </a:r>
                <a14:m>
                  <m:oMath xmlns:m="http://schemas.openxmlformats.org/officeDocument/2006/math">
                    <m:r>
                      <a:rPr kumimoji="0" lang="en-US" altLang="zh-CN" sz="1400" b="0" i="1" u="none" strike="noStrike" kern="1200" cap="none" spc="0" normalizeH="0" baseline="0" noProof="0">
                        <a:ln>
                          <a:noFill/>
                        </a:ln>
                        <a:solidFill>
                          <a:prstClr val="black"/>
                        </a:solidFill>
                        <a:effectLst/>
                        <a:uLnTx/>
                        <a:uFillTx/>
                        <a:latin typeface="Cambria Math" panose="02040503050406030204" pitchFamily="18" charset="0"/>
                        <a:cs typeface="+mn-cs"/>
                      </a:rPr>
                      <m:t>𝐹𝑂𝐼𝐿</m:t>
                    </m:r>
                    <m:r>
                      <a:rPr kumimoji="0" lang="en-US" altLang="zh-CN" sz="1400" b="0" i="1" u="none" strike="noStrike" kern="1200" cap="none" spc="0" normalizeH="0" baseline="0" noProof="0">
                        <a:ln>
                          <a:noFill/>
                        </a:ln>
                        <a:solidFill>
                          <a:prstClr val="black"/>
                        </a:solidFill>
                        <a:effectLst/>
                        <a:uLnTx/>
                        <a:uFillTx/>
                        <a:latin typeface="Cambria Math" panose="02040503050406030204" pitchFamily="18" charset="0"/>
                        <a:cs typeface="+mn-cs"/>
                      </a:rPr>
                      <m:t>_</m:t>
                    </m:r>
                    <m:r>
                      <a:rPr kumimoji="0" lang="en-US" altLang="zh-CN" sz="1400" b="0" i="1" u="none" strike="noStrike" kern="1200" cap="none" spc="0" normalizeH="0" baseline="0" noProof="0">
                        <a:ln>
                          <a:noFill/>
                        </a:ln>
                        <a:solidFill>
                          <a:prstClr val="black"/>
                        </a:solidFill>
                        <a:effectLst/>
                        <a:uLnTx/>
                        <a:uFillTx/>
                        <a:latin typeface="Cambria Math" panose="02040503050406030204" pitchFamily="18" charset="0"/>
                        <a:cs typeface="+mn-cs"/>
                      </a:rPr>
                      <m:t>𝐺𝑎𝑖𝑛</m:t>
                    </m:r>
                  </m:oMath>
                </a14:m>
                <a:r>
                  <a:rPr kumimoji="0" lang="zh-CN"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取值最大</a:t>
                </a:r>
                <a:r>
                  <a:rPr kumimoji="0" lang="en-US"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 </a:t>
                </a:r>
                <a:r>
                  <a:rPr kumimoji="0" lang="zh-CN"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因此选择</a:t>
                </a:r>
                <a14:m>
                  <m:oMath xmlns:m="http://schemas.openxmlformats.org/officeDocument/2006/math">
                    <m:r>
                      <a:rPr kumimoji="0" lang="en-US" altLang="zh-CN" sz="1400" b="0" i="1" u="none" strike="noStrike" kern="1200" cap="none" spc="0" normalizeH="0" baseline="0" noProof="0">
                        <a:ln>
                          <a:noFill/>
                        </a:ln>
                        <a:solidFill>
                          <a:prstClr val="black"/>
                        </a:solidFill>
                        <a:effectLst/>
                        <a:uLnTx/>
                        <a:uFillTx/>
                        <a:latin typeface="Cambria Math" panose="02040503050406030204" pitchFamily="18" charset="0"/>
                        <a:cs typeface="+mn-cs"/>
                      </a:rPr>
                      <m:t>𝐶𝑜𝑢𝑝𝑙</m:t>
                    </m:r>
                    <m:r>
                      <m:rPr>
                        <m:sty m:val="p"/>
                      </m:rPr>
                      <a:rPr kumimoji="0" lang="en-US" altLang="zh-CN" sz="1400" b="0" i="0" u="none" strike="noStrike" kern="1200" cap="none" spc="0" normalizeH="0" baseline="0" noProof="0">
                        <a:ln>
                          <a:noFill/>
                        </a:ln>
                        <a:solidFill>
                          <a:prstClr val="black"/>
                        </a:solidFill>
                        <a:effectLst/>
                        <a:uLnTx/>
                        <a:uFillTx/>
                        <a:latin typeface="Cambria Math" panose="02040503050406030204" pitchFamily="18" charset="0"/>
                        <a:cs typeface="+mn-cs"/>
                      </a:rPr>
                      <m:t>e</m:t>
                    </m:r>
                    <m:r>
                      <a:rPr kumimoji="0" lang="en-US" altLang="zh-CN" sz="1400" b="0" i="0"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en-US" altLang="zh-CN" sz="1400" b="0" i="1" u="none" strike="noStrike" kern="1200" cap="none" spc="0" normalizeH="0" baseline="0" noProof="0">
                        <a:ln>
                          <a:noFill/>
                        </a:ln>
                        <a:solidFill>
                          <a:prstClr val="black"/>
                        </a:solidFill>
                        <a:effectLst/>
                        <a:uLnTx/>
                        <a:uFillTx/>
                        <a:latin typeface="Cambria Math" panose="02040503050406030204" pitchFamily="18" charset="0"/>
                        <a:cs typeface="+mn-cs"/>
                      </a:rPr>
                      <m:t>𝑥</m:t>
                    </m:r>
                    <m:r>
                      <a:rPr kumimoji="0" lang="en-US" altLang="zh-CN" sz="1400" b="0" i="1"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en-US" altLang="zh-CN" sz="1400" b="0" i="0" u="none" strike="noStrike" kern="1200" cap="none" spc="0" normalizeH="0" baseline="0" noProof="0">
                        <a:ln>
                          <a:noFill/>
                        </a:ln>
                        <a:solidFill>
                          <a:prstClr val="black"/>
                        </a:solidFill>
                        <a:effectLst/>
                        <a:uLnTx/>
                        <a:uFillTx/>
                        <a:latin typeface="Cambria Math" panose="02040503050406030204" pitchFamily="18" charset="0"/>
                        <a:cs typeface="+mn-cs"/>
                      </a:rPr>
                      <m:t> </m:t>
                    </m:r>
                    <m:r>
                      <a:rPr kumimoji="0" lang="en-US" altLang="zh-CN" sz="1400" b="0" i="1" u="none" strike="noStrike" kern="1200" cap="none" spc="0" normalizeH="0" baseline="0" noProof="0">
                        <a:ln>
                          <a:noFill/>
                        </a:ln>
                        <a:solidFill>
                          <a:prstClr val="black"/>
                        </a:solidFill>
                        <a:effectLst/>
                        <a:uLnTx/>
                        <a:uFillTx/>
                        <a:latin typeface="Cambria Math" panose="02040503050406030204" pitchFamily="18" charset="0"/>
                        <a:cs typeface="+mn-cs"/>
                      </a:rPr>
                      <m:t>𝑧</m:t>
                    </m:r>
                    <m:r>
                      <a:rPr kumimoji="0" lang="en-US" altLang="zh-CN" sz="1400" b="0" i="0" u="none" strike="noStrike" kern="1200" cap="none" spc="0" normalizeH="0" baseline="0" noProof="0">
                        <a:ln>
                          <a:noFill/>
                        </a:ln>
                        <a:solidFill>
                          <a:prstClr val="black"/>
                        </a:solidFill>
                        <a:effectLst/>
                        <a:uLnTx/>
                        <a:uFillTx/>
                        <a:latin typeface="Cambria Math" panose="02040503050406030204" pitchFamily="18" charset="0"/>
                        <a:cs typeface="+mn-cs"/>
                      </a:rPr>
                      <m:t>)</m:t>
                    </m:r>
                  </m:oMath>
                </a14:m>
                <a:r>
                  <a:rPr kumimoji="0" lang="zh-CN"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加入推理规则</a:t>
                </a:r>
                <a:r>
                  <a:rPr kumimoji="0" lang="en-US"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 </a:t>
                </a:r>
                <a:r>
                  <a:rPr kumimoji="0" lang="zh-CN"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得到</a:t>
                </a:r>
                <a14:m>
                  <m:oMath xmlns:m="http://schemas.openxmlformats.org/officeDocument/2006/math">
                    <m:r>
                      <a:rPr kumimoji="0" lang="en-US" altLang="zh-CN" sz="1400" b="0" i="1" u="none" strike="noStrike" kern="1200" cap="none" spc="0" normalizeH="0" baseline="0" noProof="0">
                        <a:ln>
                          <a:noFill/>
                        </a:ln>
                        <a:solidFill>
                          <a:prstClr val="black"/>
                        </a:solidFill>
                        <a:effectLst/>
                        <a:uLnTx/>
                        <a:uFillTx/>
                        <a:latin typeface="Cambria Math" panose="02040503050406030204" pitchFamily="18" charset="0"/>
                        <a:cs typeface="+mn-cs"/>
                      </a:rPr>
                      <m:t>𝐶𝑜𝑢𝑝𝑙𝑒</m:t>
                    </m:r>
                    <m:d>
                      <m:dPr>
                        <m:ctrlPr>
                          <a:rPr kumimoji="0" lang="zh-CN" altLang="zh-CN" sz="1400" b="0" i="1" u="none" strike="noStrike" kern="1200" cap="none" spc="0" normalizeH="0" baseline="0" noProof="0">
                            <a:ln>
                              <a:noFill/>
                            </a:ln>
                            <a:solidFill>
                              <a:prstClr val="black"/>
                            </a:solidFill>
                            <a:effectLst/>
                            <a:uLnTx/>
                            <a:uFillTx/>
                            <a:latin typeface="Cambria Math" panose="02040503050406030204" pitchFamily="18" charset="0"/>
                            <a:cs typeface="+mn-cs"/>
                          </a:rPr>
                        </m:ctrlPr>
                      </m:dPr>
                      <m:e>
                        <m:r>
                          <a:rPr kumimoji="0" lang="en-US" altLang="zh-CN" sz="1400" b="0" i="1" u="none" strike="noStrike" kern="1200" cap="none" spc="0" normalizeH="0" baseline="0" noProof="0">
                            <a:ln>
                              <a:noFill/>
                            </a:ln>
                            <a:solidFill>
                              <a:prstClr val="black"/>
                            </a:solidFill>
                            <a:effectLst/>
                            <a:uLnTx/>
                            <a:uFillTx/>
                            <a:latin typeface="Cambria Math" panose="02040503050406030204" pitchFamily="18" charset="0"/>
                            <a:cs typeface="+mn-cs"/>
                          </a:rPr>
                          <m:t>𝑥</m:t>
                        </m:r>
                        <m:r>
                          <a:rPr kumimoji="0" lang="en-US" altLang="zh-CN" sz="1400" b="0" i="1"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en-US" altLang="zh-CN" sz="1400" b="0" i="1" u="none" strike="noStrike" kern="1200" cap="none" spc="0" normalizeH="0" baseline="0" noProof="0">
                            <a:ln>
                              <a:noFill/>
                            </a:ln>
                            <a:solidFill>
                              <a:prstClr val="black"/>
                            </a:solidFill>
                            <a:effectLst/>
                            <a:uLnTx/>
                            <a:uFillTx/>
                            <a:latin typeface="Cambria Math" panose="02040503050406030204" pitchFamily="18" charset="0"/>
                            <a:cs typeface="+mn-cs"/>
                          </a:rPr>
                          <m:t>𝑧</m:t>
                        </m:r>
                      </m:e>
                    </m:d>
                    <m:r>
                      <a:rPr kumimoji="0" lang="en-US" altLang="zh-CN" sz="1400" b="0" i="1"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en-US" altLang="zh-CN" sz="1400" b="0" i="1" u="none" strike="noStrike" kern="1200" cap="none" spc="0" normalizeH="0" baseline="0" noProof="0">
                        <a:ln>
                          <a:noFill/>
                        </a:ln>
                        <a:solidFill>
                          <a:prstClr val="black"/>
                        </a:solidFill>
                        <a:effectLst/>
                        <a:uLnTx/>
                        <a:uFillTx/>
                        <a:latin typeface="Cambria Math" panose="02040503050406030204" pitchFamily="18" charset="0"/>
                        <a:cs typeface="+mn-cs"/>
                      </a:rPr>
                      <m:t>𝐹𝑎𝑡h𝑒𝑟</m:t>
                    </m:r>
                    <m:d>
                      <m:dPr>
                        <m:ctrlPr>
                          <a:rPr kumimoji="0" lang="zh-CN" altLang="zh-CN" sz="1400" b="0" i="1" u="none" strike="noStrike" kern="1200" cap="none" spc="0" normalizeH="0" baseline="0" noProof="0">
                            <a:ln>
                              <a:noFill/>
                            </a:ln>
                            <a:solidFill>
                              <a:prstClr val="black"/>
                            </a:solidFill>
                            <a:effectLst/>
                            <a:uLnTx/>
                            <a:uFillTx/>
                            <a:latin typeface="Cambria Math" panose="02040503050406030204" pitchFamily="18" charset="0"/>
                            <a:cs typeface="+mn-cs"/>
                          </a:rPr>
                        </m:ctrlPr>
                      </m:dPr>
                      <m:e>
                        <m:r>
                          <a:rPr kumimoji="0" lang="en-US" altLang="zh-CN" sz="1400" b="0" i="1" u="none" strike="noStrike" kern="1200" cap="none" spc="0" normalizeH="0" baseline="0" noProof="0">
                            <a:ln>
                              <a:noFill/>
                            </a:ln>
                            <a:solidFill>
                              <a:prstClr val="black"/>
                            </a:solidFill>
                            <a:effectLst/>
                            <a:uLnTx/>
                            <a:uFillTx/>
                            <a:latin typeface="Cambria Math" panose="02040503050406030204" pitchFamily="18" charset="0"/>
                            <a:cs typeface="+mn-cs"/>
                          </a:rPr>
                          <m:t>𝑥</m:t>
                        </m:r>
                        <m:r>
                          <a:rPr kumimoji="0" lang="en-US" altLang="zh-CN" sz="1400" b="0" i="1" u="none" strike="noStrike" kern="1200" cap="none" spc="0" normalizeH="0" baseline="0" noProof="0">
                            <a:ln>
                              <a:noFill/>
                            </a:ln>
                            <a:solidFill>
                              <a:prstClr val="black"/>
                            </a:solidFill>
                            <a:effectLst/>
                            <a:uLnTx/>
                            <a:uFillTx/>
                            <a:latin typeface="Cambria Math" panose="02040503050406030204" pitchFamily="18" charset="0"/>
                            <a:cs typeface="+mn-cs"/>
                          </a:rPr>
                          <m:t>, </m:t>
                        </m:r>
                        <m:r>
                          <a:rPr kumimoji="0" lang="en-US" altLang="zh-CN" sz="1400" b="0" i="1" u="none" strike="noStrike" kern="1200" cap="none" spc="0" normalizeH="0" baseline="0" noProof="0">
                            <a:ln>
                              <a:noFill/>
                            </a:ln>
                            <a:solidFill>
                              <a:prstClr val="black"/>
                            </a:solidFill>
                            <a:effectLst/>
                            <a:uLnTx/>
                            <a:uFillTx/>
                            <a:latin typeface="Cambria Math" panose="02040503050406030204" pitchFamily="18" charset="0"/>
                            <a:cs typeface="+mn-cs"/>
                          </a:rPr>
                          <m:t>𝑦</m:t>
                        </m:r>
                      </m:e>
                    </m:d>
                  </m:oMath>
                </a14:m>
                <a:r>
                  <a:rPr kumimoji="0" lang="zh-CN"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这一新的推理规则，并将训练样例集合中与该推理规则不符样例去掉。此时，训练样本集合中就只有正例</a:t>
                </a:r>
                <a14:m>
                  <m:oMath xmlns:m="http://schemas.openxmlformats.org/officeDocument/2006/math">
                    <m:r>
                      <a:rPr kumimoji="0" lang="en-US" altLang="zh-CN" sz="1400" b="0" i="1" u="none" strike="noStrike" kern="1200" cap="none" spc="0" normalizeH="0" baseline="0" noProof="0">
                        <a:ln>
                          <a:noFill/>
                        </a:ln>
                        <a:solidFill>
                          <a:prstClr val="black"/>
                        </a:solidFill>
                        <a:effectLst/>
                        <a:uLnTx/>
                        <a:uFillTx/>
                        <a:latin typeface="Cambria Math" panose="02040503050406030204" pitchFamily="18" charset="0"/>
                        <a:cs typeface="+mn-cs"/>
                      </a:rPr>
                      <m:t>𝐹𝑎𝑡h𝑒𝑟</m:t>
                    </m:r>
                  </m:oMath>
                </a14:m>
                <a:r>
                  <a:rPr kumimoji="0" lang="en-US"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(David, Mike)</a:t>
                </a:r>
                <a:r>
                  <a:rPr kumimoji="0" lang="zh-CN"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和反例</a:t>
                </a:r>
                <a14:m>
                  <m:oMath xmlns:m="http://schemas.openxmlformats.org/officeDocument/2006/math">
                    <m:r>
                      <a:rPr kumimoji="0" lang="en-US" altLang="zh-CN" sz="1400" b="0" i="1"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en-US" altLang="zh-CN" sz="1400" b="0" i="1" u="none" strike="noStrike" kern="1200" cap="none" spc="0" normalizeH="0" baseline="0" noProof="0">
                        <a:ln>
                          <a:noFill/>
                        </a:ln>
                        <a:solidFill>
                          <a:prstClr val="black"/>
                        </a:solidFill>
                        <a:effectLst/>
                        <a:uLnTx/>
                        <a:uFillTx/>
                        <a:latin typeface="Cambria Math" panose="02040503050406030204" pitchFamily="18" charset="0"/>
                        <a:cs typeface="+mn-cs"/>
                      </a:rPr>
                      <m:t>𝐹𝑎𝑡h𝑒𝑟</m:t>
                    </m:r>
                  </m:oMath>
                </a14:m>
                <a:r>
                  <a:rPr kumimoji="0" lang="en-US"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(David, James)</a:t>
                </a:r>
                <a:r>
                  <a:rPr kumimoji="0" lang="zh-CN"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两个实例了。注意，这里不符的含义是当</a:t>
                </a:r>
                <a14:m>
                  <m:oMath xmlns:m="http://schemas.openxmlformats.org/officeDocument/2006/math">
                    <m:r>
                      <a:rPr kumimoji="0" lang="en-US" altLang="zh-CN" sz="1400" b="0" i="1" u="none" strike="noStrike" kern="1200" cap="none" spc="0" normalizeH="0" baseline="0" noProof="0">
                        <a:ln>
                          <a:noFill/>
                        </a:ln>
                        <a:solidFill>
                          <a:prstClr val="black"/>
                        </a:solidFill>
                        <a:effectLst/>
                        <a:uLnTx/>
                        <a:uFillTx/>
                        <a:latin typeface="Cambria Math" panose="02040503050406030204" pitchFamily="18" charset="0"/>
                        <a:cs typeface="+mn-cs"/>
                      </a:rPr>
                      <m:t>𝐶𝑜𝑢𝑝𝑙𝑒</m:t>
                    </m:r>
                    <m:d>
                      <m:dPr>
                        <m:ctrlPr>
                          <a:rPr kumimoji="0" lang="zh-CN" altLang="zh-CN" sz="1400" b="0" i="1" u="none" strike="noStrike" kern="1200" cap="none" spc="0" normalizeH="0" baseline="0" noProof="0">
                            <a:ln>
                              <a:noFill/>
                            </a:ln>
                            <a:solidFill>
                              <a:prstClr val="black"/>
                            </a:solidFill>
                            <a:effectLst/>
                            <a:uLnTx/>
                            <a:uFillTx/>
                            <a:latin typeface="Cambria Math" panose="02040503050406030204" pitchFamily="18" charset="0"/>
                            <a:cs typeface="+mn-cs"/>
                          </a:rPr>
                        </m:ctrlPr>
                      </m:dPr>
                      <m:e>
                        <m:r>
                          <a:rPr kumimoji="0" lang="en-US" altLang="zh-CN" sz="1400" b="0" i="1" u="none" strike="noStrike" kern="1200" cap="none" spc="0" normalizeH="0" baseline="0" noProof="0">
                            <a:ln>
                              <a:noFill/>
                            </a:ln>
                            <a:solidFill>
                              <a:prstClr val="black"/>
                            </a:solidFill>
                            <a:effectLst/>
                            <a:uLnTx/>
                            <a:uFillTx/>
                            <a:latin typeface="Cambria Math" panose="02040503050406030204" pitchFamily="18" charset="0"/>
                            <a:cs typeface="+mn-cs"/>
                          </a:rPr>
                          <m:t>𝑥</m:t>
                        </m:r>
                        <m:r>
                          <a:rPr kumimoji="0" lang="en-US" altLang="zh-CN" sz="1400" b="0" i="1"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en-US" altLang="zh-CN" sz="1400" b="0" i="1" u="none" strike="noStrike" kern="1200" cap="none" spc="0" normalizeH="0" baseline="0" noProof="0">
                            <a:ln>
                              <a:noFill/>
                            </a:ln>
                            <a:solidFill>
                              <a:prstClr val="black"/>
                            </a:solidFill>
                            <a:effectLst/>
                            <a:uLnTx/>
                            <a:uFillTx/>
                            <a:latin typeface="Cambria Math" panose="02040503050406030204" pitchFamily="18" charset="0"/>
                            <a:cs typeface="+mn-cs"/>
                          </a:rPr>
                          <m:t>𝑧</m:t>
                        </m:r>
                      </m:e>
                    </m:d>
                  </m:oMath>
                </a14:m>
                <a:r>
                  <a:rPr kumimoji="0" lang="zh-CN"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中</a:t>
                </a:r>
                <a14:m>
                  <m:oMath xmlns:m="http://schemas.openxmlformats.org/officeDocument/2006/math">
                    <m:r>
                      <a:rPr kumimoji="0" lang="en-US" altLang="zh-CN" sz="1400" b="0" i="1" u="none" strike="noStrike" kern="1200" cap="none" spc="0" normalizeH="0" baseline="0" noProof="0">
                        <a:ln>
                          <a:noFill/>
                        </a:ln>
                        <a:solidFill>
                          <a:prstClr val="black"/>
                        </a:solidFill>
                        <a:effectLst/>
                        <a:uLnTx/>
                        <a:uFillTx/>
                        <a:latin typeface="Cambria Math" panose="02040503050406030204" pitchFamily="18" charset="0"/>
                        <a:cs typeface="+mn-cs"/>
                      </a:rPr>
                      <m:t>𝑥</m:t>
                    </m:r>
                  </m:oMath>
                </a14:m>
                <a:r>
                  <a:rPr kumimoji="0" lang="zh-CN"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取值为</a:t>
                </a:r>
                <a:r>
                  <a:rPr kumimoji="0" lang="en-US"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David</a:t>
                </a:r>
                <a:r>
                  <a:rPr kumimoji="0" lang="zh-CN"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时，与</a:t>
                </a:r>
                <a14:m>
                  <m:oMath xmlns:m="http://schemas.openxmlformats.org/officeDocument/2006/math">
                    <m:r>
                      <a:rPr kumimoji="0" lang="en-US" altLang="zh-CN" sz="1400" b="0" i="1" u="none" strike="noStrike" kern="1200" cap="none" spc="0" normalizeH="0" baseline="0" noProof="0">
                        <a:ln>
                          <a:noFill/>
                        </a:ln>
                        <a:solidFill>
                          <a:prstClr val="black"/>
                        </a:solidFill>
                        <a:effectLst/>
                        <a:uLnTx/>
                        <a:uFillTx/>
                        <a:latin typeface="Cambria Math" panose="02040503050406030204" pitchFamily="18" charset="0"/>
                        <a:cs typeface="+mn-cs"/>
                      </a:rPr>
                      <m:t>𝐹𝑎𝑡h𝑒𝑟</m:t>
                    </m:r>
                  </m:oMath>
                </a14:m>
                <a:r>
                  <a:rPr kumimoji="0" lang="en-US"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(David,·)</a:t>
                </a:r>
                <a:r>
                  <a:rPr kumimoji="0" lang="zh-CN"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或</a:t>
                </a:r>
                <a14:m>
                  <m:oMath xmlns:m="http://schemas.openxmlformats.org/officeDocument/2006/math">
                    <m:r>
                      <a:rPr kumimoji="0" lang="en-US" altLang="zh-CN" sz="1400" b="0" i="1"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en-US" altLang="zh-CN" sz="1400" b="0" i="1" u="none" strike="noStrike" kern="1200" cap="none" spc="0" normalizeH="0" baseline="0" noProof="0">
                        <a:ln>
                          <a:noFill/>
                        </a:ln>
                        <a:solidFill>
                          <a:prstClr val="black"/>
                        </a:solidFill>
                        <a:effectLst/>
                        <a:uLnTx/>
                        <a:uFillTx/>
                        <a:latin typeface="Cambria Math" panose="02040503050406030204" pitchFamily="18" charset="0"/>
                        <a:cs typeface="+mn-cs"/>
                      </a:rPr>
                      <m:t>𝐹𝑎𝑡h𝑒𝑟</m:t>
                    </m:r>
                  </m:oMath>
                </a14:m>
                <a:r>
                  <a:rPr kumimoji="0" lang="en-US"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(David,·)</a:t>
                </a:r>
                <a:r>
                  <a:rPr kumimoji="0" lang="zh-CN"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无法匹配的实例。</a:t>
                </a:r>
              </a:p>
              <a:p>
                <a:pPr marL="285750" marR="0" lvl="0" indent="-285750" algn="just" defTabSz="914400" rtl="0" eaLnBrk="1" fontAlgn="auto" latinLnBrk="0" hangingPunct="1">
                  <a:lnSpc>
                    <a:spcPts val="2200"/>
                  </a:lnSpc>
                  <a:spcBef>
                    <a:spcPts val="600"/>
                  </a:spcBef>
                  <a:spcAft>
                    <a:spcPts val="0"/>
                  </a:spcAft>
                  <a:buClrTx/>
                  <a:buSzTx/>
                  <a:buFont typeface="Wingdings" panose="05000000000000000000" pitchFamily="2" charset="2"/>
                  <a:buChar char="l"/>
                  <a:tabLst/>
                  <a:defRPr/>
                </a:pPr>
                <a:endPar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mc:Choice>
        <mc:Fallback xmlns="">
          <p:sp>
            <p:nvSpPr>
              <p:cNvPr id="9" name="矩形 8">
                <a:extLst>
                  <a:ext uri="{FF2B5EF4-FFF2-40B4-BE49-F238E27FC236}">
                    <a16:creationId xmlns:a16="http://schemas.microsoft.com/office/drawing/2014/main" id="{42EF3E36-13C4-4A6C-A33C-1BC53FACE0D2}"/>
                  </a:ext>
                </a:extLst>
              </p:cNvPr>
              <p:cNvSpPr>
                <a:spLocks noRot="1" noChangeAspect="1" noMove="1" noResize="1" noEditPoints="1" noAdjustHandles="1" noChangeArrowheads="1" noChangeShapeType="1" noTextEdit="1"/>
              </p:cNvSpPr>
              <p:nvPr/>
            </p:nvSpPr>
            <p:spPr>
              <a:xfrm>
                <a:off x="5201650" y="2336070"/>
                <a:ext cx="6765294" cy="4321504"/>
              </a:xfrm>
              <a:prstGeom prst="rect">
                <a:avLst/>
              </a:prstGeom>
              <a:blipFill>
                <a:blip r:embed="rId4"/>
                <a:stretch>
                  <a:fillRect l="-90" r="-270"/>
                </a:stretch>
              </a:blipFill>
            </p:spPr>
            <p:txBody>
              <a:bodyPr/>
              <a:lstStyle/>
              <a:p>
                <a:r>
                  <a:rPr lang="zh-CN" altLang="en-US">
                    <a:noFill/>
                  </a:rPr>
                  <a:t> </a:t>
                </a:r>
              </a:p>
            </p:txBody>
          </p:sp>
        </mc:Fallback>
      </mc:AlternateContent>
      <p:sp>
        <p:nvSpPr>
          <p:cNvPr id="16" name="矩形: 圆角 6">
            <a:extLst>
              <a:ext uri="{FF2B5EF4-FFF2-40B4-BE49-F238E27FC236}">
                <a16:creationId xmlns:a16="http://schemas.microsoft.com/office/drawing/2014/main" id="{85587268-E92A-4178-94AD-68F07FB534E9}"/>
              </a:ext>
            </a:extLst>
          </p:cNvPr>
          <p:cNvSpPr/>
          <p:nvPr/>
        </p:nvSpPr>
        <p:spPr>
          <a:xfrm>
            <a:off x="6558516" y="1562986"/>
            <a:ext cx="3423683" cy="763233"/>
          </a:xfrm>
          <a:prstGeom prst="roundRect">
            <a:avLst>
              <a:gd name="adj" fmla="val 0"/>
            </a:avLst>
          </a:prstGeom>
          <a:gradFill>
            <a:gsLst>
              <a:gs pos="22000">
                <a:srgbClr val="016773"/>
              </a:gs>
              <a:gs pos="100000">
                <a:srgbClr val="00ABA5"/>
              </a:gs>
            </a:gsLst>
            <a:lin ang="30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1"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endParaRPr>
          </a:p>
        </p:txBody>
      </p:sp>
      <p:sp>
        <p:nvSpPr>
          <p:cNvPr id="17" name="矩形 16">
            <a:extLst>
              <a:ext uri="{FF2B5EF4-FFF2-40B4-BE49-F238E27FC236}">
                <a16:creationId xmlns:a16="http://schemas.microsoft.com/office/drawing/2014/main" id="{369E37C0-1A3E-4F50-9A0C-6C5FD3073AE5}"/>
              </a:ext>
            </a:extLst>
          </p:cNvPr>
          <p:cNvSpPr/>
          <p:nvPr/>
        </p:nvSpPr>
        <p:spPr>
          <a:xfrm>
            <a:off x="5186957" y="1399732"/>
            <a:ext cx="6109702" cy="602857"/>
          </a:xfrm>
          <a:prstGeom prst="rect">
            <a:avLst/>
          </a:prstGeom>
        </p:spPr>
        <p:txBody>
          <a:bodyPr wrap="square">
            <a:spAutoFit/>
          </a:bodyPr>
          <a:lstStyle/>
          <a:p>
            <a:pPr marL="0" marR="0" lvl="0" indent="0" algn="ctr" defTabSz="914400" rtl="0" eaLnBrk="1" fontAlgn="auto" latinLnBrk="0" hangingPunct="1">
              <a:lnSpc>
                <a:spcPct val="250000"/>
              </a:lnSpc>
              <a:spcBef>
                <a:spcPts val="0"/>
              </a:spcBef>
              <a:spcAft>
                <a:spcPts val="0"/>
              </a:spcAft>
              <a:buClr>
                <a:prstClr val="white"/>
              </a:buClr>
              <a:buSzPct val="80000"/>
              <a:buFontTx/>
              <a:buNone/>
              <a:tabLst/>
              <a:defRPr/>
            </a:pPr>
            <a:r>
              <a:rPr kumimoji="0" lang="zh-CN" altLang="en-US" sz="1600" b="1" i="0" u="none" strike="noStrike" kern="1200" cap="none" spc="0" normalizeH="0" baseline="0" noProof="0" dirty="0">
                <a:ln>
                  <a:noFill/>
                </a:ln>
                <a:solidFill>
                  <a:srgbClr val="FFFFCC"/>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Times New Roman" panose="02020603050405020304" pitchFamily="18" charset="0"/>
              </a:rPr>
              <a:t>新推导规则</a:t>
            </a:r>
            <a:endParaRPr kumimoji="0" lang="en-US" altLang="zh-CN" sz="1600" b="1" i="0" u="none" strike="noStrike" kern="1200" cap="none" spc="0" normalizeH="0" baseline="0" noProof="0" dirty="0">
              <a:ln>
                <a:noFill/>
              </a:ln>
              <a:solidFill>
                <a:srgbClr val="FFFFCC"/>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8" name="矩形 17">
                <a:extLst>
                  <a:ext uri="{FF2B5EF4-FFF2-40B4-BE49-F238E27FC236}">
                    <a16:creationId xmlns:a16="http://schemas.microsoft.com/office/drawing/2014/main" id="{799B7E10-EEB4-4D8E-AFB9-F37A8038F0A3}"/>
                  </a:ext>
                </a:extLst>
              </p:cNvPr>
              <p:cNvSpPr/>
              <p:nvPr/>
            </p:nvSpPr>
            <p:spPr>
              <a:xfrm>
                <a:off x="6692180" y="1918876"/>
                <a:ext cx="3051413"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CN" sz="1800" b="0" i="0" u="none" strike="noStrike" kern="1200" cap="none" spc="0" normalizeH="0" baseline="0" noProof="0" smtClean="0">
                          <a:ln>
                            <a:noFill/>
                          </a:ln>
                          <a:solidFill>
                            <a:prstClr val="white"/>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𝐶𝑜𝑢𝑝𝑙</m:t>
                      </m:r>
                      <m:r>
                        <m:rPr>
                          <m:sty m:val="p"/>
                        </m:rPr>
                        <a:rPr kumimoji="0" lang="en-US" altLang="zh-CN" sz="1800" b="0" i="0" u="none" strike="noStrike" kern="1200" cap="none" spc="0" normalizeH="0" baseline="0" noProof="0" smtClean="0">
                          <a:ln>
                            <a:noFill/>
                          </a:ln>
                          <a:solidFill>
                            <a:prstClr val="white"/>
                          </a:solidFill>
                          <a:effectLst/>
                          <a:uLnTx/>
                          <a:uFillTx/>
                          <a:latin typeface="Cambria Math" panose="02040503050406030204" pitchFamily="18" charset="0"/>
                          <a:ea typeface="微软雅黑" panose="020B0503020204020204" pitchFamily="34" charset="-122"/>
                          <a:cs typeface="Times New Roman" panose="02020603050405020304" pitchFamily="18" charset="0"/>
                        </a:rPr>
                        <m:t>e</m:t>
                      </m:r>
                      <m:r>
                        <a:rPr kumimoji="0" lang="en-US" altLang="zh-CN" sz="1800" b="0" i="0" u="none" strike="noStrike" kern="1200" cap="none" spc="0" normalizeH="0" baseline="0" noProof="0" smtClean="0">
                          <a:ln>
                            <a:noFill/>
                          </a:ln>
                          <a:solidFill>
                            <a:prstClr val="white"/>
                          </a:solidFill>
                          <a:effectLst/>
                          <a:uLnTx/>
                          <a:uFillTx/>
                          <a:latin typeface="Cambria Math" panose="02040503050406030204" pitchFamily="18" charset="0"/>
                          <a:ea typeface="微软雅黑" panose="020B0503020204020204" pitchFamily="34" charset="-122"/>
                          <a:cs typeface="Times New Roman" panose="02020603050405020304" pitchFamily="18" charset="0"/>
                        </a:rPr>
                        <m:t>(</m:t>
                      </m:r>
                      <m:r>
                        <a:rPr kumimoji="0" lang="en-US" altLang="zh-CN" sz="1800" b="0" i="0" u="none" strike="noStrike" kern="1200" cap="none" spc="0" normalizeH="0" baseline="0" noProof="0" smtClean="0">
                          <a:ln>
                            <a:noFill/>
                          </a:ln>
                          <a:solidFill>
                            <a:prstClr val="white"/>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𝑥</m:t>
                      </m:r>
                      <m:r>
                        <a:rPr kumimoji="0" lang="en-US" altLang="zh-CN" sz="1800" b="0" i="0" u="none" strike="noStrike" kern="1200" cap="none" spc="0" normalizeH="0" baseline="0" noProof="0" smtClean="0">
                          <a:ln>
                            <a:noFill/>
                          </a:ln>
                          <a:solidFill>
                            <a:prstClr val="white"/>
                          </a:solidFill>
                          <a:effectLst/>
                          <a:uLnTx/>
                          <a:uFillTx/>
                          <a:latin typeface="Cambria Math" panose="02040503050406030204" pitchFamily="18" charset="0"/>
                          <a:ea typeface="微软雅黑" panose="020B0503020204020204" pitchFamily="34" charset="-122"/>
                          <a:cs typeface="Times New Roman" panose="02020603050405020304" pitchFamily="18" charset="0"/>
                        </a:rPr>
                        <m:t>, </m:t>
                      </m:r>
                      <m:r>
                        <a:rPr kumimoji="0" lang="en-US" altLang="zh-CN" sz="1800" b="0" i="0" u="none" strike="noStrike" kern="1200" cap="none" spc="0" normalizeH="0" baseline="0" noProof="0" smtClean="0">
                          <a:ln>
                            <a:noFill/>
                          </a:ln>
                          <a:solidFill>
                            <a:prstClr val="white"/>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𝑧</m:t>
                      </m:r>
                      <m:r>
                        <a:rPr kumimoji="0" lang="en-US" altLang="zh-CN" sz="1800" b="0" i="0" u="none" strike="noStrike" kern="1200" cap="none" spc="0" normalizeH="0" baseline="0" noProof="0" smtClean="0">
                          <a:ln>
                            <a:noFill/>
                          </a:ln>
                          <a:solidFill>
                            <a:prstClr val="white"/>
                          </a:solidFill>
                          <a:effectLst/>
                          <a:uLnTx/>
                          <a:uFillTx/>
                          <a:latin typeface="Cambria Math" panose="02040503050406030204" pitchFamily="18" charset="0"/>
                          <a:ea typeface="微软雅黑" panose="020B0503020204020204" pitchFamily="34" charset="-122"/>
                          <a:cs typeface="Times New Roman" panose="02020603050405020304" pitchFamily="18" charset="0"/>
                        </a:rPr>
                        <m:t>)→</m:t>
                      </m:r>
                      <m:r>
                        <a:rPr kumimoji="0" lang="en-US" altLang="zh-CN" sz="1800" b="0" i="0" u="none" strike="noStrike" kern="1200" cap="none" spc="0" normalizeH="0" baseline="0" noProof="0" smtClean="0">
                          <a:ln>
                            <a:noFill/>
                          </a:ln>
                          <a:solidFill>
                            <a:prstClr val="white"/>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𝐹𝑎𝑡h𝑒𝑟</m:t>
                      </m:r>
                      <m:d>
                        <m:dPr>
                          <m:ctrlPr>
                            <a:rPr kumimoji="0" lang="zh-CN" altLang="zh-CN" sz="1800" b="0" i="1" u="none" strike="noStrike" kern="1200" cap="none" spc="0" normalizeH="0" baseline="0" noProof="0">
                              <a:ln>
                                <a:noFill/>
                              </a:ln>
                              <a:solidFill>
                                <a:prstClr val="white"/>
                              </a:solidFill>
                              <a:effectLst/>
                              <a:uLnTx/>
                              <a:uFillTx/>
                              <a:latin typeface="Cambria Math" panose="02040503050406030204" pitchFamily="18" charset="0"/>
                              <a:ea typeface="微软雅黑" panose="020B0503020204020204" pitchFamily="34" charset="-122"/>
                              <a:cs typeface="Times New Roman" panose="02020603050405020304" pitchFamily="18" charset="0"/>
                            </a:rPr>
                          </m:ctrlPr>
                        </m:dPr>
                        <m:e>
                          <m:r>
                            <a:rPr kumimoji="0" lang="en-US" altLang="zh-CN" sz="1800" b="0" i="0" u="none" strike="noStrike" kern="1200" cap="none" spc="0" normalizeH="0" baseline="0" noProof="0">
                              <a:ln>
                                <a:noFill/>
                              </a:ln>
                              <a:solidFill>
                                <a:prstClr val="white"/>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𝑥</m:t>
                          </m:r>
                          <m:r>
                            <a:rPr kumimoji="0" lang="en-US" altLang="zh-CN" sz="1800" b="0" i="0" u="none" strike="noStrike" kern="1200" cap="none" spc="0" normalizeH="0" baseline="0" noProof="0">
                              <a:ln>
                                <a:noFill/>
                              </a:ln>
                              <a:solidFill>
                                <a:prstClr val="white"/>
                              </a:solidFill>
                              <a:effectLst/>
                              <a:uLnTx/>
                              <a:uFillTx/>
                              <a:latin typeface="Cambria Math" panose="02040503050406030204" pitchFamily="18" charset="0"/>
                              <a:ea typeface="微软雅黑" panose="020B0503020204020204" pitchFamily="34" charset="-122"/>
                              <a:cs typeface="Times New Roman" panose="02020603050405020304" pitchFamily="18" charset="0"/>
                            </a:rPr>
                            <m:t>, </m:t>
                          </m:r>
                          <m:r>
                            <a:rPr kumimoji="0" lang="en-US" altLang="zh-CN" sz="1800" b="0" i="0" u="none" strike="noStrike" kern="1200" cap="none" spc="0" normalizeH="0" baseline="0" noProof="0">
                              <a:ln>
                                <a:noFill/>
                              </a:ln>
                              <a:solidFill>
                                <a:prstClr val="white"/>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𝑦</m:t>
                          </m:r>
                        </m:e>
                      </m:d>
                    </m:oMath>
                  </m:oMathPara>
                </a14:m>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mc:Choice>
        <mc:Fallback xmlns="">
          <p:sp>
            <p:nvSpPr>
              <p:cNvPr id="18" name="矩形 17">
                <a:extLst>
                  <a:ext uri="{FF2B5EF4-FFF2-40B4-BE49-F238E27FC236}">
                    <a16:creationId xmlns:a16="http://schemas.microsoft.com/office/drawing/2014/main" id="{799B7E10-EEB4-4D8E-AFB9-F37A8038F0A3}"/>
                  </a:ext>
                </a:extLst>
              </p:cNvPr>
              <p:cNvSpPr>
                <a:spLocks noRot="1" noChangeAspect="1" noMove="1" noResize="1" noEditPoints="1" noAdjustHandles="1" noChangeArrowheads="1" noChangeShapeType="1" noTextEdit="1"/>
              </p:cNvSpPr>
              <p:nvPr/>
            </p:nvSpPr>
            <p:spPr>
              <a:xfrm>
                <a:off x="6692180" y="1918876"/>
                <a:ext cx="3051413" cy="369332"/>
              </a:xfrm>
              <a:prstGeom prst="rect">
                <a:avLst/>
              </a:prstGeom>
              <a:blipFill>
                <a:blip r:embed="rId5"/>
                <a:stretch>
                  <a:fillRect b="-13333"/>
                </a:stretch>
              </a:blipFill>
            </p:spPr>
            <p:txBody>
              <a:bodyPr/>
              <a:lstStyle/>
              <a:p>
                <a:r>
                  <a:rPr lang="zh-CN" altLang="en-US">
                    <a:noFill/>
                  </a:rPr>
                  <a:t> </a:t>
                </a:r>
              </a:p>
            </p:txBody>
          </p:sp>
        </mc:Fallback>
      </mc:AlternateContent>
      <p:pic>
        <p:nvPicPr>
          <p:cNvPr id="2" name="图片 1">
            <a:extLst>
              <a:ext uri="{FF2B5EF4-FFF2-40B4-BE49-F238E27FC236}">
                <a16:creationId xmlns:a16="http://schemas.microsoft.com/office/drawing/2014/main" id="{1F68390E-2929-4D9D-923E-956088AEFADA}"/>
              </a:ext>
            </a:extLst>
          </p:cNvPr>
          <p:cNvPicPr>
            <a:picLocks noChangeAspect="1"/>
          </p:cNvPicPr>
          <p:nvPr/>
        </p:nvPicPr>
        <p:blipFill>
          <a:blip r:embed="rId6"/>
          <a:stretch>
            <a:fillRect/>
          </a:stretch>
        </p:blipFill>
        <p:spPr>
          <a:xfrm>
            <a:off x="521131" y="1613705"/>
            <a:ext cx="4441913" cy="4633400"/>
          </a:xfrm>
          <a:prstGeom prst="rect">
            <a:avLst/>
          </a:prstGeom>
        </p:spPr>
      </p:pic>
    </p:spTree>
    <p:extLst>
      <p:ext uri="{BB962C8B-B14F-4D97-AF65-F5344CB8AC3E}">
        <p14:creationId xmlns:p14="http://schemas.microsoft.com/office/powerpoint/2010/main" val="3314047658"/>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583380" y="726948"/>
            <a:ext cx="7464387" cy="497934"/>
            <a:chOff x="4099943" y="2819853"/>
            <a:chExt cx="2570275" cy="497934"/>
          </a:xfrm>
        </p:grpSpPr>
        <p:sp>
          <p:nvSpPr>
            <p:cNvPr id="4" name="平行四边形 3"/>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5" name="平行四边形 4"/>
            <p:cNvSpPr/>
            <p:nvPr/>
          </p:nvSpPr>
          <p:spPr bwMode="auto">
            <a:xfrm>
              <a:off x="4122533" y="2819853"/>
              <a:ext cx="2547685"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6" name="矩形 5"/>
            <p:cNvSpPr/>
            <p:nvPr/>
          </p:nvSpPr>
          <p:spPr>
            <a:xfrm>
              <a:off x="4216534" y="2853798"/>
              <a:ext cx="2359684" cy="400110"/>
            </a:xfrm>
            <a:prstGeom prst="rect">
              <a:avLst/>
            </a:prstGeom>
          </p:spPr>
          <p:txBody>
            <a:bodyPr wrap="square">
              <a:spAutoFit/>
            </a:bodyPr>
            <a:lstStyle/>
            <a:p>
              <a:pPr marL="0" marR="0" lvl="0" indent="0" algn="ctr" defTabSz="914400" rtl="0" eaLnBrk="1" fontAlgn="auto" latinLnBrk="0" hangingPunct="1">
                <a:lnSpc>
                  <a:spcPct val="100000"/>
                </a:lnSpc>
                <a:spcBef>
                  <a:spcPct val="50000"/>
                </a:spcBef>
                <a:spcAft>
                  <a:spcPts val="0"/>
                </a:spcAft>
                <a:buClrTx/>
                <a:buSzTx/>
                <a:buFontTx/>
                <a:buNone/>
                <a:tabLst/>
                <a:defRPr/>
              </a:pPr>
              <a:r>
                <a:rPr kumimoji="0" lang="zh-CN" altLang="en-US" sz="2000" b="1"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虚拟遗憾最小化算法：库恩扑克例子</a:t>
              </a:r>
              <a:endParaRPr kumimoji="0" lang="zh-CN" altLang="en-US" sz="2000" b="1" i="0" u="none" strike="noStrike" kern="120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endParaRPr>
            </a:p>
          </p:txBody>
        </p:sp>
      </p:grpSp>
      <p:sp>
        <p:nvSpPr>
          <p:cNvPr id="23" name="矩形 22">
            <a:extLst>
              <a:ext uri="{FF2B5EF4-FFF2-40B4-BE49-F238E27FC236}">
                <a16:creationId xmlns:a16="http://schemas.microsoft.com/office/drawing/2014/main" id="{6F77A2E9-3941-4386-A0DF-CDEBD25143F3}"/>
              </a:ext>
            </a:extLst>
          </p:cNvPr>
          <p:cNvSpPr/>
          <p:nvPr/>
        </p:nvSpPr>
        <p:spPr>
          <a:xfrm>
            <a:off x="852473" y="129010"/>
            <a:ext cx="1826141"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mn-cs"/>
              </a:rPr>
              <a:t>二、博弈策略求解</a:t>
            </a:r>
            <a:endPar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pic>
        <p:nvPicPr>
          <p:cNvPr id="9" name="图片 8">
            <a:extLst>
              <a:ext uri="{FF2B5EF4-FFF2-40B4-BE49-F238E27FC236}">
                <a16:creationId xmlns:a16="http://schemas.microsoft.com/office/drawing/2014/main" id="{2B3CA8B7-6E7B-4B6F-86EF-1B545FFE893B}"/>
              </a:ext>
            </a:extLst>
          </p:cNvPr>
          <p:cNvPicPr>
            <a:picLocks noChangeAspect="1"/>
          </p:cNvPicPr>
          <p:nvPr/>
        </p:nvPicPr>
        <p:blipFill>
          <a:blip r:embed="rId3"/>
          <a:stretch>
            <a:fillRect/>
          </a:stretch>
        </p:blipFill>
        <p:spPr>
          <a:xfrm>
            <a:off x="6457073" y="2192155"/>
            <a:ext cx="4556359" cy="3298995"/>
          </a:xfrm>
          <a:prstGeom prst="rect">
            <a:avLst/>
          </a:prstGeom>
        </p:spPr>
      </p:pic>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C8FCB1EF-3DA7-41C3-A655-BEEB227DA1D5}"/>
                  </a:ext>
                </a:extLst>
              </p:cNvPr>
              <p:cNvSpPr/>
              <p:nvPr/>
            </p:nvSpPr>
            <p:spPr>
              <a:xfrm>
                <a:off x="351691" y="2990587"/>
                <a:ext cx="5383238" cy="1756378"/>
              </a:xfrm>
              <a:prstGeom prst="rect">
                <a:avLst/>
              </a:prstGeom>
            </p:spPr>
            <p:txBody>
              <a:bodyPr wrap="square">
                <a:spAutoFit/>
              </a:bodyPr>
              <a:lstStyle/>
              <a:p>
                <a:pPr marL="0" marR="0" lvl="0" indent="266700" algn="just" defTabSz="914400" rtl="0" eaLnBrk="1" fontAlgn="auto" latinLnBrk="0" hangingPunct="1">
                  <a:lnSpc>
                    <a:spcPct val="200000"/>
                  </a:lnSpc>
                  <a:spcBef>
                    <a:spcPts val="0"/>
                  </a:spcBef>
                  <a:spcAft>
                    <a:spcPts val="0"/>
                  </a:spcAft>
                  <a:buClrTx/>
                  <a:buSzTx/>
                  <a:buFontTx/>
                  <a:buNone/>
                  <a:tabLst/>
                  <a:defRPr/>
                </a:pPr>
                <a:r>
                  <a:rPr kumimoji="0" lang="zh-CN" altLang="zh-CN" sz="1400" b="0" i="0" u="none" strike="noStrike" kern="1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在初始根结点下，三条边分别代表玩家</a:t>
                </a:r>
                <a:r>
                  <a:rPr kumimoji="0" lang="en-US" altLang="zh-CN" sz="1400" b="0" i="0" u="none" strike="noStrike" kern="1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A</a:t>
                </a:r>
                <a:r>
                  <a:rPr kumimoji="0" lang="zh-CN" altLang="zh-CN" sz="1400" b="0" i="0" u="none" strike="noStrike" kern="1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拿到三张不同手牌的情况。库恩扑克的信息集（即博弈树的中间结点）有</a:t>
                </a:r>
                <a:r>
                  <a:rPr kumimoji="0" lang="en-US" altLang="zh-CN" sz="1400" b="0" i="0" u="none" strike="noStrike" kern="1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12</a:t>
                </a:r>
                <a:r>
                  <a:rPr kumimoji="0" lang="zh-CN" altLang="zh-CN" sz="1400" b="0" i="0" u="none" strike="noStrike" kern="1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个：</a:t>
                </a:r>
                <a14:m>
                  <m:oMath xmlns:m="http://schemas.openxmlformats.org/officeDocument/2006/math">
                    <m:d>
                      <m:dPr>
                        <m:begChr m:val="{"/>
                        <m:endChr m:val="}"/>
                        <m:ctrlPr>
                          <a:rPr kumimoji="0" lang="zh-CN" altLang="zh-CN" sz="14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ctrlPr>
                      </m:dPr>
                      <m:e>
                        <m:r>
                          <a:rPr kumimoji="0" lang="en-US" altLang="zh-CN" sz="1400" b="0" i="0"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1,1</m:t>
                        </m:r>
                        <m:r>
                          <a:rPr kumimoji="0" lang="en-US" altLang="zh-CN" sz="1400" b="0" i="0"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𝑃</m:t>
                        </m:r>
                        <m:r>
                          <a:rPr kumimoji="0" lang="en-US" altLang="zh-CN" sz="1400" b="0" i="0"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,1</m:t>
                        </m:r>
                        <m:r>
                          <a:rPr kumimoji="0" lang="en-US" altLang="zh-CN" sz="1400" b="0" i="0"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𝐵</m:t>
                        </m:r>
                        <m:r>
                          <a:rPr kumimoji="0" lang="en-US" altLang="zh-CN" sz="1400" b="0" i="0"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,1</m:t>
                        </m:r>
                        <m:r>
                          <a:rPr kumimoji="0" lang="en-US" altLang="zh-CN" sz="1400" b="0" i="0"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𝐵𝑃</m:t>
                        </m:r>
                        <m:r>
                          <a:rPr kumimoji="0" lang="en-US" altLang="zh-CN" sz="1400" b="0" i="0"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,2,2</m:t>
                        </m:r>
                        <m:r>
                          <a:rPr kumimoji="0" lang="en-US" altLang="zh-CN" sz="1400" b="0" i="0"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𝑃</m:t>
                        </m:r>
                        <m:r>
                          <a:rPr kumimoji="0" lang="en-US" altLang="zh-CN" sz="1400" b="0" i="0"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,2</m:t>
                        </m:r>
                        <m:r>
                          <a:rPr kumimoji="0" lang="en-US" altLang="zh-CN" sz="1400" b="0" i="0"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𝐵</m:t>
                        </m:r>
                        <m:r>
                          <a:rPr kumimoji="0" lang="en-US" altLang="zh-CN" sz="1400" b="0" i="0"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,2</m:t>
                        </m:r>
                        <m:r>
                          <a:rPr kumimoji="0" lang="en-US" altLang="zh-CN" sz="1400" b="0" i="0"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𝑃𝐵</m:t>
                        </m:r>
                        <m:r>
                          <a:rPr kumimoji="0" lang="en-US" altLang="zh-CN" sz="1400" b="0" i="0"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,3,3</m:t>
                        </m:r>
                        <m:r>
                          <a:rPr kumimoji="0" lang="en-US" altLang="zh-CN" sz="1400" b="0" i="0"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𝑃</m:t>
                        </m:r>
                        <m:r>
                          <a:rPr kumimoji="0" lang="en-US" altLang="zh-CN" sz="1400" b="0" i="0"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,3</m:t>
                        </m:r>
                        <m:r>
                          <a:rPr kumimoji="0" lang="en-US" altLang="zh-CN" sz="1400" b="0" i="0"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𝐵</m:t>
                        </m:r>
                        <m:r>
                          <a:rPr kumimoji="0" lang="en-US" altLang="zh-CN" sz="1400" b="0" i="0"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,3</m:t>
                        </m:r>
                        <m:r>
                          <a:rPr kumimoji="0" lang="en-US" altLang="zh-CN" sz="1400" b="0" i="0"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𝑃𝐵</m:t>
                        </m:r>
                      </m:e>
                    </m:d>
                  </m:oMath>
                </a14:m>
                <a:r>
                  <a:rPr kumimoji="0" lang="zh-CN" altLang="zh-CN" sz="1400" b="0" i="0" u="none" strike="noStrike" kern="1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。在信息集中，</a:t>
                </a:r>
                <a14:m>
                  <m:oMath xmlns:m="http://schemas.openxmlformats.org/officeDocument/2006/math">
                    <m:r>
                      <a:rPr kumimoji="0" lang="zh-CN" altLang="zh-CN" sz="1400" b="0" i="0"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 </m:t>
                    </m:r>
                    <m:r>
                      <a:rPr kumimoji="0" lang="en-US" altLang="zh-CN" sz="1400" b="0" i="0"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𝑃</m:t>
                    </m:r>
                  </m:oMath>
                </a14:m>
                <a:r>
                  <a:rPr kumimoji="0" lang="zh-CN" altLang="zh-CN" sz="1400" b="0" i="0" u="none" strike="noStrike" kern="1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表示过牌、</a:t>
                </a:r>
                <a14:m>
                  <m:oMath xmlns:m="http://schemas.openxmlformats.org/officeDocument/2006/math">
                    <m:r>
                      <a:rPr kumimoji="0" lang="en-US" altLang="zh-CN" sz="1400" b="0" i="0"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𝐵</m:t>
                    </m:r>
                  </m:oMath>
                </a14:m>
                <a:r>
                  <a:rPr kumimoji="0" lang="zh-CN" altLang="zh-CN" sz="1400" b="0" i="0" u="none" strike="noStrike" kern="1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表示下注。</a:t>
                </a:r>
              </a:p>
            </p:txBody>
          </p:sp>
        </mc:Choice>
        <mc:Fallback xmlns="">
          <p:sp>
            <p:nvSpPr>
              <p:cNvPr id="10" name="矩形 9">
                <a:extLst>
                  <a:ext uri="{FF2B5EF4-FFF2-40B4-BE49-F238E27FC236}">
                    <a16:creationId xmlns:a16="http://schemas.microsoft.com/office/drawing/2014/main" id="{C8FCB1EF-3DA7-41C3-A655-BEEB227DA1D5}"/>
                  </a:ext>
                </a:extLst>
              </p:cNvPr>
              <p:cNvSpPr>
                <a:spLocks noRot="1" noChangeAspect="1" noMove="1" noResize="1" noEditPoints="1" noAdjustHandles="1" noChangeArrowheads="1" noChangeShapeType="1" noTextEdit="1"/>
              </p:cNvSpPr>
              <p:nvPr/>
            </p:nvSpPr>
            <p:spPr>
              <a:xfrm>
                <a:off x="351691" y="2990587"/>
                <a:ext cx="5383238" cy="1756378"/>
              </a:xfrm>
              <a:prstGeom prst="rect">
                <a:avLst/>
              </a:prstGeom>
              <a:blipFill>
                <a:blip r:embed="rId4"/>
                <a:stretch>
                  <a:fillRect l="-340" r="-340" b="-277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676491975"/>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583380" y="726948"/>
            <a:ext cx="7464387" cy="497934"/>
            <a:chOff x="4099943" y="2819853"/>
            <a:chExt cx="2570275" cy="497934"/>
          </a:xfrm>
        </p:grpSpPr>
        <p:sp>
          <p:nvSpPr>
            <p:cNvPr id="4" name="平行四边形 3"/>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5" name="平行四边形 4"/>
            <p:cNvSpPr/>
            <p:nvPr/>
          </p:nvSpPr>
          <p:spPr bwMode="auto">
            <a:xfrm>
              <a:off x="4122533" y="2819853"/>
              <a:ext cx="2547685"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6" name="矩形 5"/>
            <p:cNvSpPr/>
            <p:nvPr/>
          </p:nvSpPr>
          <p:spPr>
            <a:xfrm>
              <a:off x="4216534" y="2853798"/>
              <a:ext cx="2359684" cy="400110"/>
            </a:xfrm>
            <a:prstGeom prst="rect">
              <a:avLst/>
            </a:prstGeom>
          </p:spPr>
          <p:txBody>
            <a:bodyPr wrap="square">
              <a:spAutoFit/>
            </a:bodyPr>
            <a:lstStyle/>
            <a:p>
              <a:pPr marL="0" marR="0" lvl="0" indent="0" algn="ctr" defTabSz="914400" rtl="0" eaLnBrk="1" fontAlgn="auto" latinLnBrk="0" hangingPunct="1">
                <a:lnSpc>
                  <a:spcPct val="100000"/>
                </a:lnSpc>
                <a:spcBef>
                  <a:spcPct val="50000"/>
                </a:spcBef>
                <a:spcAft>
                  <a:spcPts val="0"/>
                </a:spcAft>
                <a:buClrTx/>
                <a:buSzTx/>
                <a:buFontTx/>
                <a:buNone/>
                <a:tabLst/>
                <a:defRPr/>
              </a:pPr>
              <a:r>
                <a:rPr kumimoji="0" lang="zh-CN" altLang="en-US" sz="2000" b="1"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虚拟遗憾最小化算法：库恩扑克例子</a:t>
              </a:r>
              <a:endParaRPr kumimoji="0" lang="zh-CN" altLang="en-US" sz="2000" b="1" i="0" u="none" strike="noStrike" kern="120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endParaRPr>
            </a:p>
          </p:txBody>
        </p:sp>
      </p:grpSp>
      <p:sp>
        <p:nvSpPr>
          <p:cNvPr id="23" name="矩形 22">
            <a:extLst>
              <a:ext uri="{FF2B5EF4-FFF2-40B4-BE49-F238E27FC236}">
                <a16:creationId xmlns:a16="http://schemas.microsoft.com/office/drawing/2014/main" id="{6F77A2E9-3941-4386-A0DF-CDEBD25143F3}"/>
              </a:ext>
            </a:extLst>
          </p:cNvPr>
          <p:cNvSpPr/>
          <p:nvPr/>
        </p:nvSpPr>
        <p:spPr>
          <a:xfrm>
            <a:off x="852473" y="129010"/>
            <a:ext cx="1826141"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mn-cs"/>
              </a:rPr>
              <a:t>二、博弈策略求解</a:t>
            </a:r>
            <a:endPar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pic>
        <p:nvPicPr>
          <p:cNvPr id="9" name="图片 8">
            <a:extLst>
              <a:ext uri="{FF2B5EF4-FFF2-40B4-BE49-F238E27FC236}">
                <a16:creationId xmlns:a16="http://schemas.microsoft.com/office/drawing/2014/main" id="{2B3CA8B7-6E7B-4B6F-86EF-1B545FFE893B}"/>
              </a:ext>
            </a:extLst>
          </p:cNvPr>
          <p:cNvPicPr>
            <a:picLocks noChangeAspect="1"/>
          </p:cNvPicPr>
          <p:nvPr/>
        </p:nvPicPr>
        <p:blipFill>
          <a:blip r:embed="rId3"/>
          <a:stretch>
            <a:fillRect/>
          </a:stretch>
        </p:blipFill>
        <p:spPr>
          <a:xfrm>
            <a:off x="7151079" y="2253115"/>
            <a:ext cx="4556359" cy="3298995"/>
          </a:xfrm>
          <a:prstGeom prst="rect">
            <a:avLst/>
          </a:prstGeom>
        </p:spPr>
      </p:pic>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17A48383-6A89-4650-84DE-18CC72DDE92A}"/>
                  </a:ext>
                </a:extLst>
              </p:cNvPr>
              <p:cNvSpPr txBox="1"/>
              <p:nvPr/>
            </p:nvSpPr>
            <p:spPr>
              <a:xfrm>
                <a:off x="56303" y="1379584"/>
                <a:ext cx="6299618" cy="1495987"/>
              </a:xfrm>
              <a:prstGeom prst="rect">
                <a:avLst/>
              </a:prstGeom>
              <a:noFill/>
            </p:spPr>
            <p:txBody>
              <a:bodyPr wrap="square">
                <a:spAutoFit/>
              </a:bodyPr>
              <a:lstStyle/>
              <a:p>
                <a:pPr marL="285750" marR="0" lvl="0" indent="-28575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zh-CN" sz="1400" b="0" i="0" u="none" strike="noStrike" kern="1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这里以信息集</a:t>
                </a:r>
                <a14:m>
                  <m:oMath xmlns:m="http://schemas.openxmlformats.org/officeDocument/2006/math">
                    <m:r>
                      <a:rPr kumimoji="0" lang="en-US" altLang="zh-CN" sz="14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{1</m:t>
                    </m:r>
                    <m:r>
                      <a:rPr kumimoji="0" lang="en-US" altLang="zh-CN" sz="14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𝑃𝐵</m:t>
                    </m:r>
                    <m:r>
                      <a:rPr kumimoji="0" lang="en-US" altLang="zh-CN" sz="14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oMath>
                </a14:m>
                <a:r>
                  <a:rPr kumimoji="0" lang="zh-CN" altLang="zh-CN" sz="1400" b="0" i="0" u="none" strike="noStrike" kern="1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为例，来计算玩家</a:t>
                </a:r>
                <a:r>
                  <a:rPr kumimoji="0" lang="en-US" altLang="zh-CN" sz="1400" b="0" i="0" u="none" strike="noStrike" kern="1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A</a:t>
                </a:r>
                <a:r>
                  <a:rPr kumimoji="0" lang="zh-CN" altLang="zh-CN" sz="1400" b="0" i="0" u="none" strike="noStrike" kern="1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通过路径</a:t>
                </a:r>
                <a14:m>
                  <m:oMath xmlns:m="http://schemas.openxmlformats.org/officeDocument/2006/math">
                    <m:r>
                      <a:rPr kumimoji="0" lang="en-US" altLang="zh-CN" sz="14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1</m:t>
                    </m:r>
                    <m:groupChr>
                      <m:groupChrPr>
                        <m:chr m:val="→"/>
                        <m:vertJc m:val="bot"/>
                        <m:ctrlPr>
                          <a:rPr kumimoji="0" lang="zh-CN" altLang="zh-CN" sz="14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groupChrPr>
                      <m:e>
                        <m:r>
                          <a:rPr kumimoji="0" lang="en-US" altLang="zh-CN" sz="14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𝑃</m:t>
                        </m:r>
                      </m:e>
                    </m:groupChr>
                    <m:r>
                      <a:rPr kumimoji="0" lang="en-US" altLang="zh-CN" sz="14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1</m:t>
                    </m:r>
                    <m:r>
                      <a:rPr kumimoji="0" lang="en-US" altLang="zh-CN" sz="14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𝑃</m:t>
                    </m:r>
                    <m:groupChr>
                      <m:groupChrPr>
                        <m:chr m:val="→"/>
                        <m:vertJc m:val="bot"/>
                        <m:ctrlPr>
                          <a:rPr kumimoji="0" lang="zh-CN" altLang="zh-CN" sz="14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groupChrPr>
                      <m:e>
                        <m:r>
                          <a:rPr kumimoji="0" lang="en-US" altLang="zh-CN" sz="14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𝐵</m:t>
                        </m:r>
                      </m:e>
                    </m:groupChr>
                    <m:r>
                      <a:rPr kumimoji="0" lang="en-US" altLang="zh-CN" sz="14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1</m:t>
                    </m:r>
                    <m:r>
                      <a:rPr kumimoji="0" lang="en-US" altLang="zh-CN" sz="14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𝑃𝐵</m:t>
                    </m:r>
                  </m:oMath>
                </a14:m>
                <a:r>
                  <a:rPr kumimoji="0" lang="zh-CN" altLang="zh-CN" sz="1400" b="0" i="0" u="none" strike="noStrike" kern="1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到达当前节点</a:t>
                </a:r>
                <a14:m>
                  <m:oMath xmlns:m="http://schemas.openxmlformats.org/officeDocument/2006/math">
                    <m:r>
                      <a:rPr kumimoji="0" lang="en-US" altLang="zh-CN" sz="14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{1</m:t>
                    </m:r>
                    <m:r>
                      <a:rPr kumimoji="0" lang="en-US" altLang="zh-CN" sz="14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𝑃𝐵</m:t>
                    </m:r>
                    <m:r>
                      <a:rPr kumimoji="0" lang="en-US" altLang="zh-CN" sz="14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oMath>
                </a14:m>
                <a:r>
                  <a:rPr kumimoji="0" lang="zh-CN" altLang="zh-CN" sz="1400" b="0" i="0" u="none" strike="noStrike" kern="1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后选择</a:t>
                </a:r>
                <a:r>
                  <a:rPr kumimoji="0" lang="en-US" altLang="zh-CN" sz="1400" b="0" i="0" u="none" strike="noStrike" kern="1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a:t>
                </a:r>
                <a:r>
                  <a:rPr kumimoji="0" lang="zh-CN" altLang="zh-CN" sz="1400" b="1" i="0" u="none" strike="noStrike" kern="100" cap="none" spc="0" normalizeH="0" baseline="0" noProof="0" dirty="0">
                    <a:ln>
                      <a:noFill/>
                    </a:ln>
                    <a:solidFill>
                      <a:srgbClr val="C00000"/>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过牌</a:t>
                </a:r>
                <a:r>
                  <a:rPr kumimoji="0" lang="en-US" altLang="zh-CN" sz="1400" b="0" i="0" u="none" strike="noStrike" kern="1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a:t>
                </a:r>
                <a:r>
                  <a:rPr kumimoji="0" lang="zh-CN" altLang="zh-CN" sz="1400" b="0" i="0" u="none" strike="noStrike" kern="1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行动的遗憾值。</a:t>
                </a:r>
              </a:p>
              <a:p>
                <a:pPr marL="285750" marR="0" lvl="0" indent="-28575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zh-CN" sz="1400" b="0" i="0" u="none" strike="noStrike" kern="1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在当前策略下，行动序列路径</a:t>
                </a:r>
                <a14:m>
                  <m:oMath xmlns:m="http://schemas.openxmlformats.org/officeDocument/2006/math">
                    <m:r>
                      <a:rPr kumimoji="0" lang="en-US" altLang="zh-CN" sz="14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h</m:t>
                    </m:r>
                    <m:r>
                      <a:rPr kumimoji="0" lang="en-US" altLang="zh-CN" sz="14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r>
                      <a:rPr kumimoji="0" lang="en-US" altLang="zh-CN" sz="14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𝑃</m:t>
                    </m:r>
                    <m:r>
                      <a:rPr kumimoji="0" lang="en-US" altLang="zh-CN" sz="14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r>
                      <a:rPr kumimoji="0" lang="en-US" altLang="zh-CN" sz="14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𝐵</m:t>
                    </m:r>
                    <m:r>
                      <a:rPr kumimoji="0" lang="en-US" altLang="zh-CN" sz="14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oMath>
                </a14:m>
                <a:r>
                  <a:rPr kumimoji="0" lang="zh-CN" altLang="zh-CN" sz="1400" b="0" i="0" u="none" strike="noStrike" kern="1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产生的概率：</a:t>
                </a:r>
              </a:p>
              <a:p>
                <a:pPr marL="0" marR="0" lvl="0" indent="0" algn="just"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zh-CN" altLang="zh-CN" sz="14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SupPr>
                        <m:e>
                          <m:sSubSup>
                            <m:sSubSupPr>
                              <m:ctrlPr>
                                <a:rPr kumimoji="0" lang="zh-CN" altLang="zh-CN" sz="14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SupPr>
                            <m:e>
                              <m:r>
                                <a:rPr kumimoji="0" lang="en-US" altLang="zh-CN" sz="14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𝜋</m:t>
                              </m:r>
                            </m:e>
                            <m:sub>
                              <m:r>
                                <a:rPr kumimoji="0" lang="en-US" altLang="zh-CN" sz="14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r>
                                <a:rPr kumimoji="0" lang="en-US" altLang="zh-CN" sz="14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𝐴</m:t>
                              </m:r>
                            </m:sub>
                            <m:sup>
                              <m:r>
                                <a:rPr kumimoji="0" lang="en-US" altLang="zh-CN" sz="14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𝜎</m:t>
                              </m:r>
                            </m:sup>
                          </m:sSubSup>
                          <m:d>
                            <m:dPr>
                              <m:ctrlPr>
                                <a:rPr kumimoji="0" lang="zh-CN" altLang="zh-CN" sz="14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altLang="zh-CN" sz="14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h</m:t>
                              </m:r>
                            </m:e>
                          </m:d>
                          <m:r>
                            <a:rPr kumimoji="0" lang="en-US" altLang="zh-CN" sz="14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r>
                            <a:rPr kumimoji="0" lang="en-US" altLang="zh-CN" sz="14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𝜋</m:t>
                          </m:r>
                        </m:e>
                        <m:sub>
                          <m:r>
                            <a:rPr kumimoji="0" lang="en-US" altLang="zh-CN" sz="14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𝐵</m:t>
                          </m:r>
                        </m:sub>
                        <m:sup>
                          <m:r>
                            <a:rPr kumimoji="0" lang="en-US" altLang="zh-CN" sz="14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𝜎</m:t>
                          </m:r>
                        </m:sup>
                      </m:sSubSup>
                      <m:d>
                        <m:dPr>
                          <m:ctrlPr>
                            <a:rPr kumimoji="0" lang="zh-CN" altLang="zh-CN" sz="14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altLang="zh-CN" sz="14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h</m:t>
                          </m:r>
                        </m:e>
                      </m:d>
                      <m:r>
                        <a:rPr kumimoji="0" lang="en-US" altLang="zh-CN" sz="14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=1×0.5=0.5</m:t>
                      </m:r>
                    </m:oMath>
                  </m:oMathPara>
                </a14:m>
                <a:endParaRPr kumimoji="0" lang="zh-CN" altLang="zh-CN" sz="1400" b="0" i="0" u="none" strike="noStrike" kern="1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xmlns="">
          <p:sp>
            <p:nvSpPr>
              <p:cNvPr id="11" name="文本框 10">
                <a:extLst>
                  <a:ext uri="{FF2B5EF4-FFF2-40B4-BE49-F238E27FC236}">
                    <a16:creationId xmlns:a16="http://schemas.microsoft.com/office/drawing/2014/main" id="{17A48383-6A89-4650-84DE-18CC72DDE92A}"/>
                  </a:ext>
                </a:extLst>
              </p:cNvPr>
              <p:cNvSpPr txBox="1">
                <a:spLocks noRot="1" noChangeAspect="1" noMove="1" noResize="1" noEditPoints="1" noAdjustHandles="1" noChangeArrowheads="1" noChangeShapeType="1" noTextEdit="1"/>
              </p:cNvSpPr>
              <p:nvPr/>
            </p:nvSpPr>
            <p:spPr>
              <a:xfrm>
                <a:off x="56303" y="1379584"/>
                <a:ext cx="6299618" cy="1495987"/>
              </a:xfrm>
              <a:prstGeom prst="rect">
                <a:avLst/>
              </a:prstGeom>
              <a:blipFill>
                <a:blip r:embed="rId4"/>
                <a:stretch>
                  <a:fillRect l="-97" r="-19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4A5B6480-FFAE-4B31-AA89-B7F137A9D328}"/>
                  </a:ext>
                </a:extLst>
              </p:cNvPr>
              <p:cNvSpPr txBox="1"/>
              <p:nvPr/>
            </p:nvSpPr>
            <p:spPr>
              <a:xfrm>
                <a:off x="126641" y="2929836"/>
                <a:ext cx="6485173" cy="3323987"/>
              </a:xfrm>
              <a:prstGeom prst="rect">
                <a:avLst/>
              </a:prstGeom>
              <a:noFill/>
            </p:spPr>
            <p:txBody>
              <a:bodyPr wrap="square">
                <a:spAutoFit/>
              </a:bodyPr>
              <a:lstStyle/>
              <a:p>
                <a:pPr marL="285750" marR="0" lvl="0" indent="-28575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zh-CN" sz="1400" b="0" i="0" u="none" strike="noStrike" kern="1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按照先前的定义，</a:t>
                </a:r>
                <a14:m>
                  <m:oMath xmlns:m="http://schemas.openxmlformats.org/officeDocument/2006/math">
                    <m:sSubSup>
                      <m:sSubSupPr>
                        <m:ctrlPr>
                          <a:rPr kumimoji="0" lang="zh-CN" altLang="zh-CN" sz="14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SupPr>
                      <m:e>
                        <m:r>
                          <a:rPr kumimoji="0" lang="en-US" altLang="zh-CN" sz="14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𝜋</m:t>
                        </m:r>
                      </m:e>
                      <m:sub>
                        <m:r>
                          <a:rPr kumimoji="0" lang="en-US" altLang="zh-CN" sz="14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r>
                          <a:rPr kumimoji="0" lang="en-US" altLang="zh-CN" sz="14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𝐴</m:t>
                        </m:r>
                      </m:sub>
                      <m:sup>
                        <m:r>
                          <a:rPr kumimoji="0" lang="en-US" altLang="zh-CN" sz="14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𝜎</m:t>
                        </m:r>
                      </m:sup>
                    </m:sSubSup>
                    <m:d>
                      <m:dPr>
                        <m:ctrlPr>
                          <a:rPr kumimoji="0" lang="zh-CN" altLang="zh-CN" sz="14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altLang="zh-CN" sz="14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h</m:t>
                        </m:r>
                      </m:e>
                    </m:d>
                  </m:oMath>
                </a14:m>
                <a:r>
                  <a:rPr kumimoji="0" lang="zh-CN" altLang="zh-CN" sz="1400" b="0" i="0" u="none" strike="noStrike" kern="1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表示不考虑玩家</a:t>
                </a:r>
                <a:r>
                  <a:rPr kumimoji="0" lang="en-US" altLang="zh-CN" sz="1400" b="0" i="0" u="none" strike="noStrike" kern="1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A</a:t>
                </a:r>
                <a:r>
                  <a:rPr kumimoji="0" lang="zh-CN" altLang="zh-CN" sz="1400" b="0" i="0" u="none" strike="noStrike" kern="1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的策略能够通过路径</a:t>
                </a:r>
                <a14:m>
                  <m:oMath xmlns:m="http://schemas.openxmlformats.org/officeDocument/2006/math">
                    <m:r>
                      <a:rPr kumimoji="0" lang="en-US" altLang="zh-CN" sz="14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h</m:t>
                    </m:r>
                  </m:oMath>
                </a14:m>
                <a:r>
                  <a:rPr kumimoji="0" lang="zh-CN" altLang="zh-CN" sz="1400" b="0" i="0" u="none" strike="noStrike" kern="1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到达当前节点</a:t>
                </a:r>
                <a14:m>
                  <m:oMath xmlns:m="http://schemas.openxmlformats.org/officeDocument/2006/math">
                    <m:r>
                      <a:rPr kumimoji="0" lang="en-US" altLang="zh-CN" sz="14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{1</m:t>
                    </m:r>
                    <m:r>
                      <a:rPr kumimoji="0" lang="en-US" altLang="zh-CN" sz="14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𝑃𝐵</m:t>
                    </m:r>
                    <m:r>
                      <a:rPr kumimoji="0" lang="en-US" altLang="zh-CN" sz="14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oMath>
                </a14:m>
                <a:r>
                  <a:rPr kumimoji="0" lang="zh-CN" altLang="zh-CN" sz="1400" b="0" i="0" u="none" strike="noStrike" kern="1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的概率，那么玩家</a:t>
                </a:r>
                <a:r>
                  <a:rPr kumimoji="0" lang="en-US" altLang="zh-CN" sz="1400" b="0" i="0" u="none" strike="noStrike" kern="1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A</a:t>
                </a:r>
                <a:r>
                  <a:rPr kumimoji="0" lang="zh-CN" altLang="zh-CN" sz="1400" b="0" i="0" u="none" strike="noStrike" kern="1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选择过牌的概率为</a:t>
                </a:r>
                <a:r>
                  <a:rPr kumimoji="0" lang="en-US" altLang="zh-CN" sz="1400" b="0" i="0" u="none" strike="noStrike" kern="1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1</a:t>
                </a:r>
                <a:r>
                  <a:rPr kumimoji="0" lang="zh-CN" altLang="zh-CN" sz="1400" b="0" i="0" u="none" strike="noStrike" kern="1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（而不管其实际以</a:t>
                </a:r>
                <a:r>
                  <a:rPr kumimoji="0" lang="en-US" altLang="zh-CN" sz="1400" b="0" i="0" u="none" strike="noStrike" kern="1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50%</a:t>
                </a:r>
                <a:r>
                  <a:rPr kumimoji="0" lang="zh-CN" altLang="zh-CN" sz="1400" b="0" i="0" u="none" strike="noStrike" kern="1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的概率选择过牌的行动）、玩家</a:t>
                </a:r>
                <a:r>
                  <a:rPr kumimoji="0" lang="en-US" altLang="zh-CN" sz="1400" b="0" i="0" u="none" strike="noStrike" kern="1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B</a:t>
                </a:r>
                <a:r>
                  <a:rPr kumimoji="0" lang="zh-CN" altLang="zh-CN" sz="1400" b="0" i="0" u="none" strike="noStrike" kern="1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在玩家</a:t>
                </a:r>
                <a:r>
                  <a:rPr kumimoji="0" lang="en-US" altLang="zh-CN" sz="1400" b="0" i="0" u="none" strike="noStrike" kern="1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A</a:t>
                </a:r>
                <a:r>
                  <a:rPr kumimoji="0" lang="zh-CN" altLang="zh-CN" sz="1400" b="0" i="0" u="none" strike="noStrike" kern="1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做出选择后以</a:t>
                </a:r>
                <a:r>
                  <a:rPr kumimoji="0" lang="en-US" altLang="zh-CN" sz="1400" b="0" i="0" u="none" strike="noStrike" kern="1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50%</a:t>
                </a:r>
                <a:r>
                  <a:rPr kumimoji="0" lang="zh-CN" altLang="zh-CN" sz="1400" b="0" i="0" u="none" strike="noStrike" kern="1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概率选择加注行动。</a:t>
                </a:r>
              </a:p>
              <a:p>
                <a:pPr marL="285750" marR="0" lvl="0" indent="-28575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zh-CN" sz="1400" b="0" i="0" u="none" strike="noStrike" kern="1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由于在</a:t>
                </a:r>
                <a14:m>
                  <m:oMath xmlns:m="http://schemas.openxmlformats.org/officeDocument/2006/math">
                    <m:r>
                      <a:rPr kumimoji="0" lang="en-US" altLang="zh-CN" sz="14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{1</m:t>
                    </m:r>
                    <m:r>
                      <a:rPr kumimoji="0" lang="en-US" altLang="zh-CN" sz="14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𝑃𝐵</m:t>
                    </m:r>
                    <m:r>
                      <a:rPr kumimoji="0" lang="en-US" altLang="zh-CN" sz="14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oMath>
                </a14:m>
                <a:r>
                  <a:rPr kumimoji="0" lang="zh-CN" altLang="zh-CN" sz="1400" b="0" i="0" u="none" strike="noStrike" kern="1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节点选择加注和过牌的概率均为</a:t>
                </a:r>
                <a:r>
                  <a:rPr kumimoji="0" lang="en-US" altLang="zh-CN" sz="1400" b="0" i="0" u="none" strike="noStrike" kern="1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50%</a:t>
                </a:r>
                <a:r>
                  <a:rPr kumimoji="0" lang="zh-CN" altLang="zh-CN" sz="1400" b="0" i="0" u="none" strike="noStrike" kern="1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，所以当前策略下从当前节点到达终结状态</a:t>
                </a:r>
                <a14:m>
                  <m:oMath xmlns:m="http://schemas.openxmlformats.org/officeDocument/2006/math">
                    <m:sSub>
                      <m:sSubPr>
                        <m:ctrlPr>
                          <a:rPr kumimoji="0" lang="zh-CN" altLang="zh-CN" sz="14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kumimoji="0" lang="en-US" altLang="zh-CN" sz="1400" b="0" i="0"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z</m:t>
                        </m:r>
                      </m:e>
                      <m:sub>
                        <m:r>
                          <a:rPr kumimoji="0" lang="en-US" altLang="zh-CN" sz="1400" b="0" i="0"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1</m:t>
                        </m:r>
                      </m:sub>
                    </m:sSub>
                  </m:oMath>
                </a14:m>
                <a:r>
                  <a:rPr kumimoji="0" lang="zh-CN" altLang="zh-CN" sz="1400" b="0" i="0" u="none" strike="noStrike" kern="1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和</a:t>
                </a:r>
                <a14:m>
                  <m:oMath xmlns:m="http://schemas.openxmlformats.org/officeDocument/2006/math">
                    <m:sSub>
                      <m:sSubPr>
                        <m:ctrlPr>
                          <a:rPr kumimoji="0" lang="zh-CN" altLang="zh-CN" sz="14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kumimoji="0" lang="en-US" altLang="zh-CN" sz="1400" b="0" i="0"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z</m:t>
                        </m:r>
                      </m:e>
                      <m:sub>
                        <m:r>
                          <a:rPr kumimoji="0" lang="en-US" altLang="zh-CN" sz="1400" b="0" i="0"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2</m:t>
                        </m:r>
                      </m:sub>
                    </m:sSub>
                    <m:r>
                      <a:rPr kumimoji="0" lang="zh-CN" altLang="zh-CN" sz="14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的</m:t>
                    </m:r>
                  </m:oMath>
                </a14:m>
                <a:r>
                  <a:rPr kumimoji="0" lang="zh-CN" altLang="zh-CN" sz="1400" b="0" i="0" u="none" strike="noStrike" kern="1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概率分别为：</a:t>
                </a:r>
              </a:p>
              <a:p>
                <a:pPr marL="0" marR="0" lvl="0" indent="0" algn="ctr"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kumimoji="0" lang="zh-CN" altLang="zh-CN" sz="14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pPr>
                        <m:e>
                          <m:r>
                            <a:rPr kumimoji="0" lang="en-US" altLang="zh-CN" sz="14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𝜋</m:t>
                          </m:r>
                        </m:e>
                        <m:sup>
                          <m:r>
                            <a:rPr kumimoji="0" lang="en-US" altLang="zh-CN" sz="14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𝜎</m:t>
                          </m:r>
                        </m:sup>
                      </m:sSup>
                      <m:d>
                        <m:dPr>
                          <m:ctrlPr>
                            <a:rPr kumimoji="0" lang="zh-CN" altLang="zh-CN" sz="14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altLang="zh-CN" sz="14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h</m:t>
                          </m:r>
                          <m:r>
                            <a:rPr kumimoji="0" lang="en-US" altLang="zh-CN" sz="14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sSub>
                            <m:sSubPr>
                              <m:ctrlPr>
                                <a:rPr kumimoji="0" lang="zh-CN" altLang="zh-CN" sz="14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4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𝑧</m:t>
                              </m:r>
                            </m:e>
                            <m:sub>
                              <m:r>
                                <a:rPr kumimoji="0" lang="en-US" altLang="zh-CN" sz="14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1</m:t>
                              </m:r>
                            </m:sub>
                          </m:sSub>
                        </m:e>
                      </m:d>
                      <m:r>
                        <a:rPr kumimoji="0" lang="en-US" altLang="zh-CN" sz="14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=0.5,</m:t>
                      </m:r>
                      <m:sSup>
                        <m:sSupPr>
                          <m:ctrlPr>
                            <a:rPr kumimoji="0" lang="zh-CN" altLang="zh-CN" sz="14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pPr>
                        <m:e>
                          <m:r>
                            <a:rPr kumimoji="0" lang="en-US" altLang="zh-CN" sz="14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𝜋</m:t>
                          </m:r>
                        </m:e>
                        <m:sup>
                          <m:r>
                            <a:rPr kumimoji="0" lang="en-US" altLang="zh-CN" sz="14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𝜎</m:t>
                          </m:r>
                        </m:sup>
                      </m:sSup>
                      <m:d>
                        <m:dPr>
                          <m:ctrlPr>
                            <a:rPr kumimoji="0" lang="zh-CN" altLang="zh-CN" sz="14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altLang="zh-CN" sz="14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h</m:t>
                          </m:r>
                          <m:r>
                            <a:rPr kumimoji="0" lang="en-US" altLang="zh-CN" sz="14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sSub>
                            <m:sSubPr>
                              <m:ctrlPr>
                                <a:rPr kumimoji="0" lang="zh-CN" altLang="zh-CN" sz="14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4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𝑧</m:t>
                              </m:r>
                            </m:e>
                            <m:sub>
                              <m:r>
                                <a:rPr kumimoji="0" lang="en-US" altLang="zh-CN" sz="14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2</m:t>
                              </m:r>
                            </m:sub>
                          </m:sSub>
                        </m:e>
                      </m:d>
                      <m:r>
                        <a:rPr kumimoji="0" lang="en-US" altLang="zh-CN" sz="14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=0.5</m:t>
                      </m:r>
                    </m:oMath>
                  </m:oMathPara>
                </a14:m>
                <a:endParaRPr kumimoji="0" lang="zh-CN" altLang="zh-CN" sz="1400" b="0" i="0" u="none" strike="noStrike" kern="1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endParaRPr>
              </a:p>
              <a:p>
                <a:pPr marL="285750" marR="0" lvl="0" indent="-28575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zh-CN" sz="1400" b="0" i="0" u="none" strike="noStrike" kern="1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由于已知</a:t>
                </a:r>
                <a14:m>
                  <m:oMath xmlns:m="http://schemas.openxmlformats.org/officeDocument/2006/math">
                    <m:sSub>
                      <m:sSubPr>
                        <m:ctrlPr>
                          <a:rPr kumimoji="0" lang="zh-CN" altLang="zh-CN" sz="14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4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𝑢</m:t>
                        </m:r>
                      </m:e>
                      <m:sub>
                        <m:r>
                          <a:rPr kumimoji="0" lang="en-US" altLang="zh-CN" sz="14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𝐴</m:t>
                        </m:r>
                      </m:sub>
                    </m:sSub>
                    <m:d>
                      <m:dPr>
                        <m:ctrlPr>
                          <a:rPr kumimoji="0" lang="zh-CN" altLang="zh-CN" sz="14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kumimoji="0" lang="zh-CN" altLang="zh-CN" sz="14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4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𝑧</m:t>
                            </m:r>
                          </m:e>
                          <m:sub>
                            <m:r>
                              <a:rPr kumimoji="0" lang="en-US" altLang="zh-CN" sz="14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1</m:t>
                            </m:r>
                          </m:sub>
                        </m:sSub>
                      </m:e>
                    </m:d>
                    <m:r>
                      <a:rPr kumimoji="0" lang="en-US" altLang="zh-CN" sz="14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=−1</m:t>
                    </m:r>
                  </m:oMath>
                </a14:m>
                <a:r>
                  <a:rPr kumimoji="0" lang="zh-CN" altLang="zh-CN" sz="1400" b="0" i="0" u="none" strike="noStrike" kern="1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和</a:t>
                </a:r>
                <a14:m>
                  <m:oMath xmlns:m="http://schemas.openxmlformats.org/officeDocument/2006/math">
                    <m:sSub>
                      <m:sSubPr>
                        <m:ctrlPr>
                          <a:rPr kumimoji="0" lang="zh-CN" altLang="zh-CN" sz="14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4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𝑢</m:t>
                        </m:r>
                      </m:e>
                      <m:sub>
                        <m:r>
                          <a:rPr kumimoji="0" lang="en-US" altLang="zh-CN" sz="14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𝐴</m:t>
                        </m:r>
                      </m:sub>
                    </m:sSub>
                    <m:d>
                      <m:dPr>
                        <m:ctrlPr>
                          <a:rPr kumimoji="0" lang="zh-CN" altLang="zh-CN" sz="14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kumimoji="0" lang="zh-CN" altLang="zh-CN" sz="14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4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𝑧</m:t>
                            </m:r>
                          </m:e>
                          <m:sub>
                            <m:r>
                              <a:rPr kumimoji="0" lang="en-US" altLang="zh-CN" sz="14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2</m:t>
                            </m:r>
                          </m:sub>
                        </m:sSub>
                      </m:e>
                    </m:d>
                    <m:r>
                      <a:rPr kumimoji="0" lang="en-US" altLang="zh-CN" sz="14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=−2</m:t>
                    </m:r>
                  </m:oMath>
                </a14:m>
                <a:r>
                  <a:rPr kumimoji="0" lang="zh-CN" altLang="zh-CN" sz="1400" b="0" i="0" u="none" strike="noStrike" kern="1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，可知玩家</a:t>
                </a:r>
                <a:r>
                  <a:rPr kumimoji="0" lang="en-US" altLang="zh-CN" sz="1400" b="0" i="0" u="none" strike="noStrike" kern="1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A</a:t>
                </a:r>
                <a:r>
                  <a:rPr kumimoji="0" lang="zh-CN" altLang="zh-CN" sz="1400" b="0" i="0" u="none" strike="noStrike" kern="1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在策略</a:t>
                </a:r>
                <a14:m>
                  <m:oMath xmlns:m="http://schemas.openxmlformats.org/officeDocument/2006/math">
                    <m:r>
                      <a:rPr kumimoji="0" lang="en-US" altLang="zh-CN" sz="14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𝜎</m:t>
                    </m:r>
                  </m:oMath>
                </a14:m>
                <a:r>
                  <a:rPr kumimoji="0" lang="zh-CN" altLang="zh-CN" sz="1400" b="0" i="0" u="none" strike="noStrike" kern="1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作用下从根节点出发、经过路径</a:t>
                </a:r>
                <a14:m>
                  <m:oMath xmlns:m="http://schemas.openxmlformats.org/officeDocument/2006/math">
                    <m:r>
                      <a:rPr kumimoji="0" lang="en-US" altLang="zh-CN" sz="14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h</m:t>
                    </m:r>
                    <m:r>
                      <a:rPr kumimoji="0" lang="en-US" altLang="zh-CN" sz="14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r>
                      <a:rPr kumimoji="0" lang="en-US" altLang="zh-CN" sz="14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𝑃</m:t>
                    </m:r>
                    <m:r>
                      <a:rPr kumimoji="0" lang="en-US" altLang="zh-CN" sz="14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r>
                      <a:rPr kumimoji="0" lang="en-US" altLang="zh-CN" sz="14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𝐵</m:t>
                    </m:r>
                    <m:r>
                      <a:rPr kumimoji="0" lang="en-US" altLang="zh-CN" sz="14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oMath>
                </a14:m>
                <a:r>
                  <a:rPr kumimoji="0" lang="zh-CN" altLang="zh-CN" sz="1400" b="0" i="0" u="none" strike="noStrike" kern="1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到达当前节点后的虚拟价值：</a:t>
                </a:r>
              </a:p>
              <a:p>
                <a:pPr marL="0" marR="0" lvl="0" indent="0" algn="ctr" defTabSz="914400" rtl="0" eaLnBrk="1" fontAlgn="auto" latinLnBrk="0" hangingPunct="1">
                  <a:lnSpc>
                    <a:spcPct val="150000"/>
                  </a:lnSpc>
                  <a:spcBef>
                    <a:spcPts val="0"/>
                  </a:spcBef>
                  <a:spcAft>
                    <a:spcPts val="0"/>
                  </a:spcAft>
                  <a:buClrTx/>
                  <a:buSzTx/>
                  <a:buFontTx/>
                  <a:buNone/>
                  <a:tabLst/>
                  <a:defRPr/>
                </a:pPr>
                <a14:m>
                  <m:oMath xmlns:m="http://schemas.openxmlformats.org/officeDocument/2006/math">
                    <m:sSub>
                      <m:sSubPr>
                        <m:ctrlPr>
                          <a:rPr kumimoji="0" lang="zh-CN" altLang="zh-CN" sz="14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4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𝑣</m:t>
                        </m:r>
                      </m:e>
                      <m:sub>
                        <m:r>
                          <a:rPr kumimoji="0" lang="en-US" altLang="zh-CN" sz="14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𝐴</m:t>
                        </m:r>
                      </m:sub>
                    </m:sSub>
                    <m:d>
                      <m:dPr>
                        <m:ctrlPr>
                          <a:rPr kumimoji="0" lang="zh-CN" altLang="zh-CN" sz="14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altLang="zh-CN" sz="14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𝜎</m:t>
                        </m:r>
                        <m:r>
                          <a:rPr kumimoji="0" lang="en-US" altLang="zh-CN" sz="14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r>
                          <a:rPr kumimoji="0" lang="en-US" altLang="zh-CN" sz="14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h</m:t>
                        </m:r>
                      </m:e>
                    </m:d>
                    <m:r>
                      <a:rPr kumimoji="0" lang="en-US" altLang="zh-CN" sz="14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sSubSup>
                      <m:sSubSupPr>
                        <m:ctrlPr>
                          <a:rPr kumimoji="0" lang="zh-CN" altLang="zh-CN" sz="14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SupPr>
                      <m:e>
                        <m:r>
                          <a:rPr kumimoji="0" lang="en-US" altLang="zh-CN" sz="14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𝜋</m:t>
                        </m:r>
                      </m:e>
                      <m:sub>
                        <m:r>
                          <a:rPr kumimoji="0" lang="en-US" altLang="zh-CN" sz="14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𝐵</m:t>
                        </m:r>
                      </m:sub>
                      <m:sup>
                        <m:r>
                          <a:rPr kumimoji="0" lang="en-US" altLang="zh-CN" sz="14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𝜎</m:t>
                        </m:r>
                      </m:sup>
                    </m:sSubSup>
                    <m:d>
                      <m:dPr>
                        <m:ctrlPr>
                          <a:rPr kumimoji="0" lang="zh-CN" altLang="zh-CN" sz="14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altLang="zh-CN" sz="14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h</m:t>
                        </m:r>
                      </m:e>
                    </m:d>
                    <m:r>
                      <a:rPr kumimoji="0" lang="en-US" altLang="zh-CN" sz="1400" b="0" i="0"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sSup>
                      <m:sSupPr>
                        <m:ctrlPr>
                          <a:rPr kumimoji="0" lang="zh-CN" altLang="zh-CN" sz="14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pPr>
                      <m:e>
                        <m:r>
                          <a:rPr kumimoji="0" lang="en-US" altLang="zh-CN" sz="14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𝜋</m:t>
                        </m:r>
                      </m:e>
                      <m:sup>
                        <m:r>
                          <a:rPr kumimoji="0" lang="en-US" altLang="zh-CN" sz="14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𝜎</m:t>
                        </m:r>
                      </m:sup>
                    </m:sSup>
                    <m:d>
                      <m:dPr>
                        <m:ctrlPr>
                          <a:rPr kumimoji="0" lang="zh-CN" altLang="zh-CN" sz="14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altLang="zh-CN" sz="14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h</m:t>
                        </m:r>
                        <m:r>
                          <a:rPr kumimoji="0" lang="en-US" altLang="zh-CN" sz="14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sSub>
                          <m:sSubPr>
                            <m:ctrlPr>
                              <a:rPr kumimoji="0" lang="zh-CN" altLang="zh-CN" sz="14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4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𝑧</m:t>
                            </m:r>
                          </m:e>
                          <m:sub>
                            <m:r>
                              <a:rPr kumimoji="0" lang="en-US" altLang="zh-CN" sz="14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1</m:t>
                            </m:r>
                          </m:sub>
                        </m:sSub>
                      </m:e>
                    </m:d>
                  </m:oMath>
                </a14:m>
                <a:r>
                  <a:rPr kumimoji="0" lang="en-US" altLang="zh-CN" sz="1400" b="0" i="0" u="none" strike="noStrike" kern="1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 </a:t>
                </a:r>
                <a14:m>
                  <m:oMath xmlns:m="http://schemas.openxmlformats.org/officeDocument/2006/math">
                    <m:r>
                      <a:rPr kumimoji="0" lang="en-US" altLang="zh-CN" sz="1400" b="0" i="0"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sSub>
                      <m:sSubPr>
                        <m:ctrlPr>
                          <a:rPr kumimoji="0" lang="zh-CN" altLang="zh-CN" sz="14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4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𝑢</m:t>
                        </m:r>
                      </m:e>
                      <m:sub>
                        <m:r>
                          <a:rPr kumimoji="0" lang="en-US" altLang="zh-CN" sz="14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𝐴</m:t>
                        </m:r>
                      </m:sub>
                    </m:sSub>
                    <m:d>
                      <m:dPr>
                        <m:ctrlPr>
                          <a:rPr kumimoji="0" lang="zh-CN" altLang="zh-CN" sz="14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kumimoji="0" lang="zh-CN" altLang="zh-CN" sz="14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4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𝑧</m:t>
                            </m:r>
                          </m:e>
                          <m:sub>
                            <m:r>
                              <a:rPr kumimoji="0" lang="en-US" altLang="zh-CN" sz="14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1</m:t>
                            </m:r>
                          </m:sub>
                        </m:sSub>
                      </m:e>
                    </m:d>
                  </m:oMath>
                </a14:m>
                <a:r>
                  <a:rPr kumimoji="0" lang="en-US" altLang="zh-CN" sz="1400" b="0" i="0" u="none" strike="noStrike" kern="1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a:t>
                </a:r>
                <a14:m>
                  <m:oMath xmlns:m="http://schemas.openxmlformats.org/officeDocument/2006/math">
                    <m:sSubSup>
                      <m:sSubSupPr>
                        <m:ctrlPr>
                          <a:rPr kumimoji="0" lang="zh-CN" altLang="zh-CN" sz="14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SupPr>
                      <m:e>
                        <m:r>
                          <a:rPr kumimoji="0" lang="en-US" altLang="zh-CN" sz="14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𝜋</m:t>
                        </m:r>
                      </m:e>
                      <m:sub>
                        <m:r>
                          <a:rPr kumimoji="0" lang="en-US" altLang="zh-CN" sz="14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𝐵</m:t>
                        </m:r>
                      </m:sub>
                      <m:sup>
                        <m:r>
                          <a:rPr kumimoji="0" lang="en-US" altLang="zh-CN" sz="14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𝜎</m:t>
                        </m:r>
                      </m:sup>
                    </m:sSubSup>
                    <m:d>
                      <m:dPr>
                        <m:ctrlPr>
                          <a:rPr kumimoji="0" lang="zh-CN" altLang="zh-CN" sz="14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altLang="zh-CN" sz="14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h</m:t>
                        </m:r>
                      </m:e>
                    </m:d>
                    <m:r>
                      <a:rPr kumimoji="0" lang="en-US" altLang="zh-CN" sz="1400" b="0" i="0"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sSup>
                      <m:sSupPr>
                        <m:ctrlPr>
                          <a:rPr kumimoji="0" lang="zh-CN" altLang="zh-CN" sz="14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pPr>
                      <m:e>
                        <m:r>
                          <a:rPr kumimoji="0" lang="en-US" altLang="zh-CN" sz="14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𝜋</m:t>
                        </m:r>
                      </m:e>
                      <m:sup>
                        <m:r>
                          <a:rPr kumimoji="0" lang="en-US" altLang="zh-CN" sz="14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𝜎</m:t>
                        </m:r>
                      </m:sup>
                    </m:sSup>
                    <m:d>
                      <m:dPr>
                        <m:ctrlPr>
                          <a:rPr kumimoji="0" lang="zh-CN" altLang="zh-CN" sz="14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altLang="zh-CN" sz="14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h</m:t>
                        </m:r>
                        <m:r>
                          <a:rPr kumimoji="0" lang="en-US" altLang="zh-CN" sz="14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sSub>
                          <m:sSubPr>
                            <m:ctrlPr>
                              <a:rPr kumimoji="0" lang="zh-CN" altLang="zh-CN" sz="14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4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𝑧</m:t>
                            </m:r>
                          </m:e>
                          <m:sub>
                            <m:r>
                              <a:rPr kumimoji="0" lang="en-US" altLang="zh-CN" sz="14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2</m:t>
                            </m:r>
                          </m:sub>
                        </m:sSub>
                      </m:e>
                    </m:d>
                  </m:oMath>
                </a14:m>
                <a:r>
                  <a:rPr kumimoji="0" lang="en-US" altLang="zh-CN" sz="1400" b="0" i="0" u="none" strike="noStrike" kern="1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 </a:t>
                </a:r>
                <a14:m>
                  <m:oMath xmlns:m="http://schemas.openxmlformats.org/officeDocument/2006/math">
                    <m:r>
                      <a:rPr kumimoji="0" lang="en-US" altLang="zh-CN" sz="1400" b="0" i="0"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sSub>
                      <m:sSubPr>
                        <m:ctrlPr>
                          <a:rPr kumimoji="0" lang="zh-CN" altLang="zh-CN" sz="14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4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𝑢</m:t>
                        </m:r>
                      </m:e>
                      <m:sub>
                        <m:r>
                          <a:rPr kumimoji="0" lang="en-US" altLang="zh-CN" sz="14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𝐴</m:t>
                        </m:r>
                      </m:sub>
                    </m:sSub>
                    <m:d>
                      <m:dPr>
                        <m:ctrlPr>
                          <a:rPr kumimoji="0" lang="zh-CN" altLang="zh-CN" sz="14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kumimoji="0" lang="zh-CN" altLang="zh-CN" sz="14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4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𝑧</m:t>
                            </m:r>
                          </m:e>
                          <m:sub>
                            <m:r>
                              <a:rPr kumimoji="0" lang="en-US" altLang="zh-CN" sz="14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2</m:t>
                            </m:r>
                          </m:sub>
                        </m:sSub>
                      </m:e>
                    </m:d>
                  </m:oMath>
                </a14:m>
                <a:endParaRPr kumimoji="0" lang="zh-CN" altLang="zh-CN" sz="1400" b="0" i="0" u="none" strike="noStrike" kern="1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endParaRPr>
              </a:p>
              <a:p>
                <a:pPr marL="0" marR="0" lvl="0" indent="0" algn="ctr"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CN" sz="14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=0.5×0.5×</m:t>
                      </m:r>
                      <m:d>
                        <m:dPr>
                          <m:ctrlPr>
                            <a:rPr kumimoji="0" lang="zh-CN" altLang="zh-CN" sz="14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altLang="zh-CN" sz="14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−1</m:t>
                          </m:r>
                        </m:e>
                      </m:d>
                      <m:r>
                        <a:rPr kumimoji="0" lang="en-US" altLang="zh-CN" sz="14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+0.5×0.5×</m:t>
                      </m:r>
                      <m:d>
                        <m:dPr>
                          <m:ctrlPr>
                            <a:rPr kumimoji="0" lang="zh-CN" altLang="zh-CN" sz="14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altLang="zh-CN" sz="14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−2</m:t>
                          </m:r>
                        </m:e>
                      </m:d>
                      <m:r>
                        <a:rPr kumimoji="0" lang="en-US" altLang="zh-CN" sz="14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=−0.75  </m:t>
                      </m:r>
                    </m:oMath>
                  </m:oMathPara>
                </a14:m>
                <a:endParaRPr kumimoji="0" lang="zh-CN" altLang="zh-CN" sz="1400" b="0" i="0" u="none" strike="noStrike" kern="1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xmlns="">
          <p:sp>
            <p:nvSpPr>
              <p:cNvPr id="12" name="文本框 11">
                <a:extLst>
                  <a:ext uri="{FF2B5EF4-FFF2-40B4-BE49-F238E27FC236}">
                    <a16:creationId xmlns:a16="http://schemas.microsoft.com/office/drawing/2014/main" id="{4A5B6480-FFAE-4B31-AA89-B7F137A9D328}"/>
                  </a:ext>
                </a:extLst>
              </p:cNvPr>
              <p:cNvSpPr txBox="1">
                <a:spLocks noRot="1" noChangeAspect="1" noMove="1" noResize="1" noEditPoints="1" noAdjustHandles="1" noChangeArrowheads="1" noChangeShapeType="1" noTextEdit="1"/>
              </p:cNvSpPr>
              <p:nvPr/>
            </p:nvSpPr>
            <p:spPr>
              <a:xfrm>
                <a:off x="126641" y="2929836"/>
                <a:ext cx="6485173" cy="3323987"/>
              </a:xfrm>
              <a:prstGeom prst="rect">
                <a:avLst/>
              </a:prstGeom>
              <a:blipFill>
                <a:blip r:embed="rId5"/>
                <a:stretch>
                  <a:fillRect l="-188" r="-28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871585273"/>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583380" y="726948"/>
            <a:ext cx="7464387" cy="497934"/>
            <a:chOff x="4099943" y="2819853"/>
            <a:chExt cx="2570275" cy="497934"/>
          </a:xfrm>
        </p:grpSpPr>
        <p:sp>
          <p:nvSpPr>
            <p:cNvPr id="4" name="平行四边形 3"/>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5" name="平行四边形 4"/>
            <p:cNvSpPr/>
            <p:nvPr/>
          </p:nvSpPr>
          <p:spPr bwMode="auto">
            <a:xfrm>
              <a:off x="4122533" y="2819853"/>
              <a:ext cx="2547685"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6" name="矩形 5"/>
            <p:cNvSpPr/>
            <p:nvPr/>
          </p:nvSpPr>
          <p:spPr>
            <a:xfrm>
              <a:off x="4216534" y="2853798"/>
              <a:ext cx="2359684" cy="400110"/>
            </a:xfrm>
            <a:prstGeom prst="rect">
              <a:avLst/>
            </a:prstGeom>
          </p:spPr>
          <p:txBody>
            <a:bodyPr wrap="square">
              <a:spAutoFit/>
            </a:bodyPr>
            <a:lstStyle/>
            <a:p>
              <a:pPr marL="0" marR="0" lvl="0" indent="0" algn="ctr" defTabSz="914400" rtl="0" eaLnBrk="1" fontAlgn="auto" latinLnBrk="0" hangingPunct="1">
                <a:lnSpc>
                  <a:spcPct val="100000"/>
                </a:lnSpc>
                <a:spcBef>
                  <a:spcPct val="50000"/>
                </a:spcBef>
                <a:spcAft>
                  <a:spcPts val="0"/>
                </a:spcAft>
                <a:buClrTx/>
                <a:buSzTx/>
                <a:buFontTx/>
                <a:buNone/>
                <a:tabLst/>
                <a:defRPr/>
              </a:pPr>
              <a:r>
                <a:rPr kumimoji="0" lang="zh-CN" altLang="en-US" sz="2000" b="1"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虚拟遗憾最小化算法：库恩扑克例子</a:t>
              </a:r>
              <a:endParaRPr kumimoji="0" lang="zh-CN" altLang="en-US" sz="2000" b="1" i="0" u="none" strike="noStrike" kern="120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endParaRPr>
            </a:p>
          </p:txBody>
        </p:sp>
      </p:grpSp>
      <p:sp>
        <p:nvSpPr>
          <p:cNvPr id="23" name="矩形 22">
            <a:extLst>
              <a:ext uri="{FF2B5EF4-FFF2-40B4-BE49-F238E27FC236}">
                <a16:creationId xmlns:a16="http://schemas.microsoft.com/office/drawing/2014/main" id="{6F77A2E9-3941-4386-A0DF-CDEBD25143F3}"/>
              </a:ext>
            </a:extLst>
          </p:cNvPr>
          <p:cNvSpPr/>
          <p:nvPr/>
        </p:nvSpPr>
        <p:spPr>
          <a:xfrm>
            <a:off x="852473" y="129010"/>
            <a:ext cx="1826141"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mn-cs"/>
              </a:rPr>
              <a:t>二、博弈策略求解</a:t>
            </a:r>
            <a:endPar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pic>
        <p:nvPicPr>
          <p:cNvPr id="9" name="图片 8">
            <a:extLst>
              <a:ext uri="{FF2B5EF4-FFF2-40B4-BE49-F238E27FC236}">
                <a16:creationId xmlns:a16="http://schemas.microsoft.com/office/drawing/2014/main" id="{2B3CA8B7-6E7B-4B6F-86EF-1B545FFE893B}"/>
              </a:ext>
            </a:extLst>
          </p:cNvPr>
          <p:cNvPicPr>
            <a:picLocks noChangeAspect="1"/>
          </p:cNvPicPr>
          <p:nvPr/>
        </p:nvPicPr>
        <p:blipFill>
          <a:blip r:embed="rId3"/>
          <a:stretch>
            <a:fillRect/>
          </a:stretch>
        </p:blipFill>
        <p:spPr>
          <a:xfrm>
            <a:off x="7151079" y="2253115"/>
            <a:ext cx="4556359" cy="3298995"/>
          </a:xfrm>
          <a:prstGeom prst="rect">
            <a:avLst/>
          </a:prstGeom>
        </p:spPr>
      </p:pic>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248B24C0-6BB3-47DF-85D7-16534DD356C8}"/>
                  </a:ext>
                </a:extLst>
              </p:cNvPr>
              <p:cNvSpPr txBox="1"/>
              <p:nvPr/>
            </p:nvSpPr>
            <p:spPr>
              <a:xfrm>
                <a:off x="437318" y="1952265"/>
                <a:ext cx="5911057" cy="3673954"/>
              </a:xfrm>
              <a:prstGeom prst="rect">
                <a:avLst/>
              </a:prstGeom>
              <a:noFill/>
            </p:spPr>
            <p:txBody>
              <a:bodyPr wrap="square">
                <a:spAutoFit/>
              </a:bodyPr>
              <a:lstStyle/>
              <a:p>
                <a:pPr marL="285750" marR="0" lvl="0" indent="-28575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zh-CN" sz="1800" b="0" i="0" u="none" strike="noStrike" kern="1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下面计算玩家</a:t>
                </a:r>
                <a:r>
                  <a:rPr kumimoji="0" lang="en-US" altLang="zh-CN" sz="1800" b="0" i="0" u="none" strike="noStrike" kern="1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A</a:t>
                </a:r>
                <a:r>
                  <a:rPr kumimoji="0" lang="zh-CN" altLang="zh-CN" sz="1800" b="0" i="0" u="none" strike="noStrike" kern="1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在当前节点选择</a:t>
                </a:r>
                <a:r>
                  <a:rPr kumimoji="0" lang="en-US" altLang="zh-CN" sz="1800" b="0" i="0" u="none" strike="noStrike" kern="1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a:t>
                </a:r>
                <a:r>
                  <a:rPr kumimoji="0" lang="zh-CN" altLang="zh-CN" sz="1800" b="1" i="0" u="none" strike="noStrike" kern="100" cap="none" spc="0" normalizeH="0" baseline="0" noProof="0" dirty="0">
                    <a:ln>
                      <a:noFill/>
                    </a:ln>
                    <a:solidFill>
                      <a:srgbClr val="C00000"/>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过牌</a:t>
                </a:r>
                <a:r>
                  <a:rPr kumimoji="0" lang="en-US" altLang="zh-CN" sz="1800" b="0" i="0" u="none" strike="noStrike" kern="1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a:t>
                </a:r>
                <a:r>
                  <a:rPr kumimoji="0" lang="zh-CN" altLang="zh-CN" sz="1800" b="0" i="0" u="none" strike="noStrike" kern="1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行动后的虚拟价值。若玩家</a:t>
                </a:r>
                <a:r>
                  <a:rPr kumimoji="0" lang="en-US" altLang="zh-CN" sz="1800" b="0" i="0" u="none" strike="noStrike" kern="1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A</a:t>
                </a:r>
                <a:r>
                  <a:rPr kumimoji="0" lang="zh-CN" altLang="zh-CN" sz="1800" b="0" i="0" u="none" strike="noStrike" kern="1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在当前节点选择</a:t>
                </a:r>
                <a:r>
                  <a:rPr kumimoji="0" lang="en-US" altLang="zh-CN" sz="1800" b="0" i="0" u="none" strike="noStrike" kern="1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a:t>
                </a:r>
                <a:r>
                  <a:rPr kumimoji="0" lang="zh-CN" altLang="zh-CN" sz="1800" b="0" i="0" u="none" strike="noStrike" kern="1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过牌</a:t>
                </a:r>
                <a:r>
                  <a:rPr kumimoji="0" lang="en-US" altLang="zh-CN" sz="1800" b="0" i="0" u="none" strike="noStrike" kern="1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a:t>
                </a:r>
                <a:r>
                  <a:rPr kumimoji="0" lang="zh-CN" altLang="zh-CN" sz="1800" b="0" i="0" u="none" strike="noStrike" kern="1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行动，即</a:t>
                </a:r>
                <a14:m>
                  <m:oMath xmlns:m="http://schemas.openxmlformats.org/officeDocument/2006/math">
                    <m:sSub>
                      <m:sSubPr>
                        <m:ctrlPr>
                          <a:rPr kumimoji="0" lang="zh-CN" altLang="zh-CN" sz="18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𝜎</m:t>
                        </m:r>
                      </m:e>
                      <m:sub>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{1</m:t>
                        </m:r>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𝑃𝐵</m:t>
                        </m:r>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𝑃</m:t>
                        </m:r>
                      </m:sub>
                    </m:sSub>
                  </m:oMath>
                </a14:m>
                <a:r>
                  <a:rPr kumimoji="0" lang="zh-CN" altLang="zh-CN" sz="1800" b="0" i="0" u="none" strike="noStrike" kern="1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，此时玩家</a:t>
                </a:r>
                <a:r>
                  <a:rPr kumimoji="0" lang="en-US" altLang="zh-CN" sz="1800" b="0" i="0" u="none" strike="noStrike" kern="1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B</a:t>
                </a:r>
                <a:r>
                  <a:rPr kumimoji="0" lang="zh-CN" altLang="zh-CN" sz="1800" b="0" i="0" u="none" strike="noStrike" kern="1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促使行动序列</a:t>
                </a:r>
                <a14:m>
                  <m:oMath xmlns:m="http://schemas.openxmlformats.org/officeDocument/2006/math">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h</m:t>
                    </m:r>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𝑃</m:t>
                    </m:r>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𝐵</m:t>
                    </m:r>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oMath>
                </a14:m>
                <a:r>
                  <a:rPr kumimoji="0" lang="zh-CN" altLang="zh-CN" sz="1800" b="0" i="0" u="none" strike="noStrike" kern="1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发生的概率仍然</a:t>
                </a:r>
                <a14:m>
                  <m:oMath xmlns:m="http://schemas.openxmlformats.org/officeDocument/2006/math">
                    <m:r>
                      <a:rPr kumimoji="0" lang="zh-CN"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为</m:t>
                    </m:r>
                    <m:sSubSup>
                      <m:sSubSupPr>
                        <m:ctrlPr>
                          <a:rPr kumimoji="0" lang="zh-CN" altLang="zh-CN" sz="18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SupPr>
                      <m:e>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𝜋</m:t>
                        </m:r>
                      </m:e>
                      <m:sub>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𝐵</m:t>
                        </m:r>
                      </m:sub>
                      <m:sup>
                        <m:sSub>
                          <m:sSubPr>
                            <m:ctrlPr>
                              <a:rPr kumimoji="0" lang="zh-CN" altLang="zh-CN" sz="18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𝜎</m:t>
                            </m:r>
                          </m:e>
                          <m:sub>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{1</m:t>
                            </m:r>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𝑃𝐵</m:t>
                            </m:r>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𝑃</m:t>
                            </m:r>
                          </m:sub>
                        </m:sSub>
                      </m:sup>
                    </m:sSubSup>
                    <m:d>
                      <m:dPr>
                        <m:ctrlPr>
                          <a:rPr kumimoji="0" lang="zh-CN" altLang="zh-CN" sz="18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h</m:t>
                        </m:r>
                      </m:e>
                    </m:d>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=0.5</m:t>
                    </m:r>
                  </m:oMath>
                </a14:m>
                <a:r>
                  <a:rPr kumimoji="0" lang="zh-CN" altLang="zh-CN" sz="1800" b="0" i="0" u="none" strike="noStrike" kern="1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。由于从当前节点出发抵达的终结状态只有</a:t>
                </a:r>
                <a14:m>
                  <m:oMath xmlns:m="http://schemas.openxmlformats.org/officeDocument/2006/math">
                    <m:sSub>
                      <m:sSubPr>
                        <m:ctrlPr>
                          <a:rPr kumimoji="0" lang="zh-CN" altLang="zh-CN" sz="18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kumimoji="0" lang="en-US" altLang="zh-CN" sz="1800" b="0" i="0"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z</m:t>
                        </m:r>
                      </m:e>
                      <m:sub>
                        <m:r>
                          <a:rPr kumimoji="0" lang="en-US" altLang="zh-CN" sz="1800" b="0" i="0"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1</m:t>
                        </m:r>
                      </m:sub>
                    </m:sSub>
                  </m:oMath>
                </a14:m>
                <a:r>
                  <a:rPr kumimoji="0" lang="zh-CN" altLang="zh-CN" sz="1800" b="0" i="0" u="none" strike="noStrike" kern="1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，所以</a:t>
                </a:r>
                <a14:m>
                  <m:oMath xmlns:m="http://schemas.openxmlformats.org/officeDocument/2006/math">
                    <m:sSup>
                      <m:sSupPr>
                        <m:ctrlPr>
                          <a:rPr kumimoji="0" lang="zh-CN" altLang="zh-CN" sz="18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pPr>
                      <m:e>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𝜋</m:t>
                        </m:r>
                      </m:e>
                      <m:sup>
                        <m:sSub>
                          <m:sSubPr>
                            <m:ctrlPr>
                              <a:rPr kumimoji="0" lang="zh-CN" altLang="zh-CN" sz="18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𝜎</m:t>
                            </m:r>
                          </m:e>
                          <m:sub>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{1</m:t>
                            </m:r>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𝑃𝐵</m:t>
                            </m:r>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𝑃</m:t>
                            </m:r>
                          </m:sub>
                        </m:sSub>
                      </m:sup>
                    </m:sSup>
                    <m:d>
                      <m:dPr>
                        <m:ctrlPr>
                          <a:rPr kumimoji="0" lang="zh-CN" altLang="zh-CN" sz="18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h</m:t>
                        </m:r>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sSub>
                          <m:sSubPr>
                            <m:ctrlPr>
                              <a:rPr kumimoji="0" lang="zh-CN" altLang="zh-CN" sz="18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𝑧</m:t>
                            </m:r>
                          </m:e>
                          <m:sub>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1</m:t>
                            </m:r>
                          </m:sub>
                        </m:sSub>
                      </m:e>
                    </m:d>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=1</m:t>
                    </m:r>
                  </m:oMath>
                </a14:m>
                <a:endParaRPr kumimoji="0" lang="zh-CN" altLang="zh-CN" sz="1400" b="0" i="0" u="none" strike="noStrike" kern="1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endParaRPr>
              </a:p>
              <a:p>
                <a:pPr marL="285750" marR="0" lvl="0" indent="-28575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zh-CN" sz="1800" b="0" i="0" u="none" strike="noStrike" kern="1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则玩家</a:t>
                </a:r>
                <a:r>
                  <a:rPr kumimoji="0" lang="en-US" altLang="zh-CN" sz="1800" b="0" i="0" u="none" strike="noStrike" kern="1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A</a:t>
                </a:r>
                <a:r>
                  <a:rPr kumimoji="0" lang="zh-CN" altLang="zh-CN" sz="1800" b="0" i="0" u="none" strike="noStrike" kern="1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在当前节点选择</a:t>
                </a:r>
                <a:r>
                  <a:rPr kumimoji="0" lang="en-US" altLang="zh-CN" sz="1800" b="0" i="0" u="none" strike="noStrike" kern="1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a:t>
                </a:r>
                <a:r>
                  <a:rPr kumimoji="0" lang="zh-CN" altLang="zh-CN" sz="1800" b="0" i="0" u="none" strike="noStrike" kern="1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过牌</a:t>
                </a:r>
                <a:r>
                  <a:rPr kumimoji="0" lang="en-US" altLang="zh-CN" sz="1800" b="0" i="0" u="none" strike="noStrike" kern="1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a:t>
                </a:r>
                <a:r>
                  <a:rPr kumimoji="0" lang="zh-CN" altLang="zh-CN" sz="1800" b="0" i="0" u="none" strike="noStrike" kern="1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行动后的虚拟价值为：</a:t>
                </a:r>
                <a:endParaRPr kumimoji="0" lang="zh-CN" altLang="zh-CN" sz="1400" b="0" i="0" u="none" strike="noStrike" kern="1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endParaRPr>
              </a:p>
              <a:p>
                <a:pPr marL="0" marR="0" lvl="0" indent="0" algn="ctr"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zh-CN" altLang="zh-CN" sz="18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𝑣</m:t>
                          </m:r>
                        </m:e>
                        <m:sub>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𝐴</m:t>
                          </m:r>
                        </m:sub>
                      </m:sSub>
                      <m:d>
                        <m:dPr>
                          <m:ctrlPr>
                            <a:rPr kumimoji="0" lang="zh-CN" altLang="zh-CN" sz="18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kumimoji="0" lang="zh-CN" altLang="zh-CN" sz="18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𝜎</m:t>
                              </m:r>
                            </m:e>
                            <m:sub>
                              <m:d>
                                <m:dPr>
                                  <m:begChr m:val="{"/>
                                  <m:endChr m:val="}"/>
                                  <m:ctrlPr>
                                    <a:rPr kumimoji="0" lang="zh-CN" altLang="zh-CN" sz="18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1</m:t>
                                  </m:r>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𝑃𝐵</m:t>
                                  </m:r>
                                </m:e>
                              </m:d>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𝑃</m:t>
                              </m:r>
                            </m:sub>
                          </m:sSub>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h</m:t>
                          </m:r>
                        </m:e>
                      </m:d>
                      <m:r>
                        <m:rPr>
                          <m:aln/>
                        </m:rP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sSubSup>
                        <m:sSubSupPr>
                          <m:ctrlPr>
                            <a:rPr kumimoji="0" lang="zh-CN" altLang="zh-CN" sz="18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SupPr>
                        <m:e>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𝜋</m:t>
                          </m:r>
                        </m:e>
                        <m:sub>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𝐵</m:t>
                          </m:r>
                        </m:sub>
                        <m:sup>
                          <m:sSub>
                            <m:sSubPr>
                              <m:ctrlPr>
                                <a:rPr kumimoji="0" lang="zh-CN" altLang="zh-CN" sz="18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𝜎</m:t>
                              </m:r>
                            </m:e>
                            <m:sub>
                              <m:d>
                                <m:dPr>
                                  <m:begChr m:val="{"/>
                                  <m:endChr m:val="}"/>
                                  <m:ctrlPr>
                                    <a:rPr kumimoji="0" lang="zh-CN" altLang="zh-CN" sz="18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1</m:t>
                                  </m:r>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𝑃𝐵</m:t>
                                  </m:r>
                                </m:e>
                              </m:d>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𝑃</m:t>
                              </m:r>
                            </m:sub>
                          </m:sSub>
                        </m:sup>
                      </m:sSubSup>
                      <m:d>
                        <m:dPr>
                          <m:ctrlPr>
                            <a:rPr kumimoji="0" lang="zh-CN" altLang="zh-CN" sz="18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h</m:t>
                          </m:r>
                        </m:e>
                      </m:d>
                      <m:r>
                        <a:rPr kumimoji="0" lang="en-US" altLang="zh-CN" sz="1800" b="0" i="0"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sSup>
                        <m:sSupPr>
                          <m:ctrlPr>
                            <a:rPr kumimoji="0" lang="zh-CN" altLang="zh-CN" sz="18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pPr>
                        <m:e>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𝜋</m:t>
                          </m:r>
                        </m:e>
                        <m:sup>
                          <m:sSub>
                            <m:sSubPr>
                              <m:ctrlPr>
                                <a:rPr kumimoji="0" lang="zh-CN" altLang="zh-CN" sz="18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𝜎</m:t>
                              </m:r>
                            </m:e>
                            <m:sub>
                              <m:d>
                                <m:dPr>
                                  <m:begChr m:val="{"/>
                                  <m:endChr m:val="}"/>
                                  <m:ctrlPr>
                                    <a:rPr kumimoji="0" lang="zh-CN" altLang="zh-CN" sz="18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1</m:t>
                                  </m:r>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𝑃𝐵</m:t>
                                  </m:r>
                                </m:e>
                              </m:d>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𝑃</m:t>
                              </m:r>
                            </m:sub>
                          </m:sSub>
                        </m:sup>
                      </m:sSup>
                      <m:d>
                        <m:dPr>
                          <m:ctrlPr>
                            <a:rPr kumimoji="0" lang="zh-CN" altLang="zh-CN" sz="18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h</m:t>
                          </m:r>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sSub>
                            <m:sSubPr>
                              <m:ctrlPr>
                                <a:rPr kumimoji="0" lang="zh-CN" altLang="zh-CN" sz="18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𝑧</m:t>
                              </m:r>
                            </m:e>
                            <m:sub>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1</m:t>
                              </m:r>
                            </m:sub>
                          </m:sSub>
                        </m:e>
                      </m:d>
                      <m:r>
                        <a:rPr kumimoji="0" lang="en-US" altLang="zh-CN" sz="1800" b="0" i="0"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sSub>
                        <m:sSubPr>
                          <m:ctrlPr>
                            <a:rPr kumimoji="0" lang="zh-CN" altLang="zh-CN" sz="18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𝑢</m:t>
                          </m:r>
                        </m:e>
                        <m:sub>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𝐴</m:t>
                          </m:r>
                        </m:sub>
                      </m:sSub>
                      <m:d>
                        <m:dPr>
                          <m:ctrlPr>
                            <a:rPr kumimoji="0" lang="zh-CN" altLang="zh-CN" sz="18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kumimoji="0" lang="zh-CN" altLang="zh-CN" sz="18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𝑧</m:t>
                              </m:r>
                            </m:e>
                            <m:sub>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1</m:t>
                              </m:r>
                            </m:sub>
                          </m:sSub>
                        </m:e>
                      </m:d>
                    </m:oMath>
                    <m:oMath xmlns:m="http://schemas.openxmlformats.org/officeDocument/2006/math">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r>
                        <a:rPr kumimoji="0" lang="en-US" altLang="zh-CN" sz="1800" b="0" i="0"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0.5</m:t>
                      </m:r>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r>
                        <a:rPr kumimoji="0" lang="en-US" altLang="zh-CN" sz="1800" b="0" i="0"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1</m:t>
                      </m:r>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d>
                        <m:dPr>
                          <m:ctrlPr>
                            <a:rPr kumimoji="0" lang="zh-CN" altLang="zh-CN" sz="18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−1</m:t>
                          </m:r>
                        </m:e>
                      </m:d>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=−0.5</m:t>
                      </m:r>
                    </m:oMath>
                  </m:oMathPara>
                </a14:m>
                <a:endParaRPr kumimoji="0" lang="zh-CN" altLang="zh-CN" sz="1400" b="0" i="0" u="none" strike="noStrike" kern="1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xmlns="">
          <p:sp>
            <p:nvSpPr>
              <p:cNvPr id="10" name="文本框 9">
                <a:extLst>
                  <a:ext uri="{FF2B5EF4-FFF2-40B4-BE49-F238E27FC236}">
                    <a16:creationId xmlns:a16="http://schemas.microsoft.com/office/drawing/2014/main" id="{248B24C0-6BB3-47DF-85D7-16534DD356C8}"/>
                  </a:ext>
                </a:extLst>
              </p:cNvPr>
              <p:cNvSpPr txBox="1">
                <a:spLocks noRot="1" noChangeAspect="1" noMove="1" noResize="1" noEditPoints="1" noAdjustHandles="1" noChangeArrowheads="1" noChangeShapeType="1" noTextEdit="1"/>
              </p:cNvSpPr>
              <p:nvPr/>
            </p:nvSpPr>
            <p:spPr>
              <a:xfrm>
                <a:off x="437318" y="1952265"/>
                <a:ext cx="5911057" cy="3673954"/>
              </a:xfrm>
              <a:prstGeom prst="rect">
                <a:avLst/>
              </a:prstGeom>
              <a:blipFill>
                <a:blip r:embed="rId4"/>
                <a:stretch>
                  <a:fillRect l="-722" r="-485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486569148"/>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583380" y="726948"/>
            <a:ext cx="7464387" cy="497934"/>
            <a:chOff x="4099943" y="2819853"/>
            <a:chExt cx="2570275" cy="497934"/>
          </a:xfrm>
        </p:grpSpPr>
        <p:sp>
          <p:nvSpPr>
            <p:cNvPr id="4" name="平行四边形 3"/>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5" name="平行四边形 4"/>
            <p:cNvSpPr/>
            <p:nvPr/>
          </p:nvSpPr>
          <p:spPr bwMode="auto">
            <a:xfrm>
              <a:off x="4122533" y="2819853"/>
              <a:ext cx="2547685"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6" name="矩形 5"/>
            <p:cNvSpPr/>
            <p:nvPr/>
          </p:nvSpPr>
          <p:spPr>
            <a:xfrm>
              <a:off x="4216534" y="2853798"/>
              <a:ext cx="2359684" cy="400110"/>
            </a:xfrm>
            <a:prstGeom prst="rect">
              <a:avLst/>
            </a:prstGeom>
          </p:spPr>
          <p:txBody>
            <a:bodyPr wrap="square">
              <a:spAutoFit/>
            </a:bodyPr>
            <a:lstStyle/>
            <a:p>
              <a:pPr marL="0" marR="0" lvl="0" indent="0" algn="ctr" defTabSz="914400" rtl="0" eaLnBrk="1" fontAlgn="auto" latinLnBrk="0" hangingPunct="1">
                <a:lnSpc>
                  <a:spcPct val="100000"/>
                </a:lnSpc>
                <a:spcBef>
                  <a:spcPct val="50000"/>
                </a:spcBef>
                <a:spcAft>
                  <a:spcPts val="0"/>
                </a:spcAft>
                <a:buClrTx/>
                <a:buSzTx/>
                <a:buFontTx/>
                <a:buNone/>
                <a:tabLst/>
                <a:defRPr/>
              </a:pPr>
              <a:r>
                <a:rPr kumimoji="0" lang="zh-CN" altLang="en-US" sz="2000" b="1"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虚拟遗憾最小化算法：库恩扑克例子</a:t>
              </a:r>
              <a:endParaRPr kumimoji="0" lang="zh-CN" altLang="en-US" sz="2000" b="1" i="0" u="none" strike="noStrike" kern="120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endParaRPr>
            </a:p>
          </p:txBody>
        </p:sp>
      </p:grpSp>
      <p:sp>
        <p:nvSpPr>
          <p:cNvPr id="23" name="矩形 22">
            <a:extLst>
              <a:ext uri="{FF2B5EF4-FFF2-40B4-BE49-F238E27FC236}">
                <a16:creationId xmlns:a16="http://schemas.microsoft.com/office/drawing/2014/main" id="{6F77A2E9-3941-4386-A0DF-CDEBD25143F3}"/>
              </a:ext>
            </a:extLst>
          </p:cNvPr>
          <p:cNvSpPr/>
          <p:nvPr/>
        </p:nvSpPr>
        <p:spPr>
          <a:xfrm>
            <a:off x="852473" y="129010"/>
            <a:ext cx="1826141"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mn-cs"/>
              </a:rPr>
              <a:t>二、博弈策略求解</a:t>
            </a:r>
            <a:endPar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pic>
        <p:nvPicPr>
          <p:cNvPr id="9" name="图片 8">
            <a:extLst>
              <a:ext uri="{FF2B5EF4-FFF2-40B4-BE49-F238E27FC236}">
                <a16:creationId xmlns:a16="http://schemas.microsoft.com/office/drawing/2014/main" id="{2B3CA8B7-6E7B-4B6F-86EF-1B545FFE893B}"/>
              </a:ext>
            </a:extLst>
          </p:cNvPr>
          <p:cNvPicPr>
            <a:picLocks noChangeAspect="1"/>
          </p:cNvPicPr>
          <p:nvPr/>
        </p:nvPicPr>
        <p:blipFill>
          <a:blip r:embed="rId3"/>
          <a:stretch>
            <a:fillRect/>
          </a:stretch>
        </p:blipFill>
        <p:spPr>
          <a:xfrm>
            <a:off x="7151079" y="2253115"/>
            <a:ext cx="4556359" cy="3298995"/>
          </a:xfrm>
          <a:prstGeom prst="rect">
            <a:avLst/>
          </a:prstGeom>
        </p:spPr>
      </p:pic>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47F9108B-FAEA-48FE-B901-B502C11531F9}"/>
                  </a:ext>
                </a:extLst>
              </p:cNvPr>
              <p:cNvSpPr txBox="1"/>
              <p:nvPr/>
            </p:nvSpPr>
            <p:spPr>
              <a:xfrm>
                <a:off x="140787" y="1454332"/>
                <a:ext cx="6954020" cy="3637214"/>
              </a:xfrm>
              <a:prstGeom prst="rect">
                <a:avLst/>
              </a:prstGeom>
              <a:noFill/>
            </p:spPr>
            <p:txBody>
              <a:bodyPr wrap="square">
                <a:spAutoFit/>
              </a:bodyPr>
              <a:lstStyle/>
              <a:p>
                <a:pPr marL="285750" marR="0" lvl="0" indent="-28575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zh-CN" sz="1400" b="0" i="0" u="none" strike="noStrike" kern="1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最终，在信息集</a:t>
                </a:r>
                <a14:m>
                  <m:oMath xmlns:m="http://schemas.openxmlformats.org/officeDocument/2006/math">
                    <m:r>
                      <a:rPr kumimoji="0" lang="en-US" altLang="zh-CN" sz="14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{1</m:t>
                    </m:r>
                    <m:r>
                      <a:rPr kumimoji="0" lang="en-US" altLang="zh-CN" sz="14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𝑃𝐵</m:t>
                    </m:r>
                    <m:r>
                      <a:rPr kumimoji="0" lang="en-US" altLang="zh-CN" sz="14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oMath>
                </a14:m>
                <a:r>
                  <a:rPr kumimoji="0" lang="zh-CN" altLang="zh-CN" sz="1400" b="0" i="0" u="none" strike="noStrike" kern="1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上采取</a:t>
                </a:r>
                <a:r>
                  <a:rPr kumimoji="0" lang="en-US" altLang="zh-CN" sz="1400" b="0" i="0" u="none" strike="noStrike" kern="1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a:t>
                </a:r>
                <a:r>
                  <a:rPr kumimoji="0" lang="zh-CN" altLang="zh-CN" sz="1400" b="1" i="0" u="none" strike="noStrike" kern="100" cap="none" spc="0" normalizeH="0" baseline="0" noProof="0" dirty="0">
                    <a:ln>
                      <a:noFill/>
                    </a:ln>
                    <a:solidFill>
                      <a:srgbClr val="C00000"/>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过牌</a:t>
                </a:r>
                <a:r>
                  <a:rPr kumimoji="0" lang="en-US" altLang="zh-CN" sz="1400" b="0" i="0" u="none" strike="noStrike" kern="1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a:t>
                </a:r>
                <a:r>
                  <a:rPr kumimoji="0" lang="zh-CN" altLang="zh-CN" sz="1400" b="0" i="0" u="none" strike="noStrike" kern="1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的虚拟遗憾值如下计算：</a:t>
                </a:r>
              </a:p>
              <a:p>
                <a:pPr marL="0" marR="0" lvl="0" indent="0" algn="ctr"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zh-CN" altLang="zh-CN" sz="14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4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𝑟</m:t>
                          </m:r>
                        </m:e>
                        <m:sub>
                          <m:r>
                            <a:rPr kumimoji="0" lang="en-US" altLang="zh-CN" sz="14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𝐴</m:t>
                          </m:r>
                        </m:sub>
                      </m:sSub>
                      <m:d>
                        <m:dPr>
                          <m:ctrlPr>
                            <a:rPr kumimoji="0" lang="zh-CN" altLang="zh-CN" sz="14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d>
                            <m:dPr>
                              <m:begChr m:val="{"/>
                              <m:endChr m:val="}"/>
                              <m:ctrlPr>
                                <a:rPr kumimoji="0" lang="zh-CN" altLang="zh-CN" sz="14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altLang="zh-CN" sz="14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1</m:t>
                              </m:r>
                              <m:r>
                                <a:rPr kumimoji="0" lang="en-US" altLang="zh-CN" sz="14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𝑃𝐵</m:t>
                              </m:r>
                            </m:e>
                          </m:d>
                          <m:r>
                            <a:rPr kumimoji="0" lang="en-US" altLang="zh-CN" sz="14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r>
                            <a:rPr kumimoji="0" lang="en-US" altLang="zh-CN" sz="14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𝑃</m:t>
                          </m:r>
                        </m:e>
                      </m:d>
                      <m:r>
                        <m:rPr>
                          <m:aln/>
                        </m:rPr>
                        <a:rPr kumimoji="0" lang="en-US" altLang="zh-CN" sz="14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sSub>
                        <m:sSubPr>
                          <m:ctrlPr>
                            <a:rPr kumimoji="0" lang="zh-CN" altLang="zh-CN" sz="14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4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𝑟</m:t>
                          </m:r>
                        </m:e>
                        <m:sub>
                          <m:r>
                            <a:rPr kumimoji="0" lang="en-US" altLang="zh-CN" sz="14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𝐴</m:t>
                          </m:r>
                        </m:sub>
                      </m:sSub>
                      <m:d>
                        <m:dPr>
                          <m:ctrlPr>
                            <a:rPr kumimoji="0" lang="zh-CN" altLang="zh-CN" sz="14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altLang="zh-CN" sz="14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h</m:t>
                          </m:r>
                          <m:r>
                            <a:rPr kumimoji="0" lang="en-US" altLang="zh-CN" sz="14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r>
                            <a:rPr kumimoji="0" lang="en-US" altLang="zh-CN" sz="14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𝑃</m:t>
                          </m:r>
                        </m:e>
                      </m:d>
                    </m:oMath>
                    <m:oMath xmlns:m="http://schemas.openxmlformats.org/officeDocument/2006/math">
                      <m:r>
                        <m:rPr>
                          <m:aln/>
                        </m:rPr>
                        <a:rPr kumimoji="0" lang="en-US" altLang="zh-CN" sz="14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sSub>
                        <m:sSubPr>
                          <m:ctrlPr>
                            <a:rPr kumimoji="0" lang="zh-CN" altLang="zh-CN" sz="14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4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𝑣</m:t>
                          </m:r>
                        </m:e>
                        <m:sub>
                          <m:r>
                            <a:rPr kumimoji="0" lang="en-US" altLang="zh-CN" sz="14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𝐴</m:t>
                          </m:r>
                        </m:sub>
                      </m:sSub>
                      <m:d>
                        <m:dPr>
                          <m:ctrlPr>
                            <a:rPr kumimoji="0" lang="zh-CN" altLang="zh-CN" sz="14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kumimoji="0" lang="zh-CN" altLang="zh-CN" sz="14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4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𝜎</m:t>
                              </m:r>
                            </m:e>
                            <m:sub>
                              <m:d>
                                <m:dPr>
                                  <m:begChr m:val="{"/>
                                  <m:endChr m:val="}"/>
                                  <m:ctrlPr>
                                    <a:rPr kumimoji="0" lang="zh-CN" altLang="zh-CN" sz="14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altLang="zh-CN" sz="14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1</m:t>
                                  </m:r>
                                  <m:r>
                                    <a:rPr kumimoji="0" lang="en-US" altLang="zh-CN" sz="14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𝑃𝐵</m:t>
                                  </m:r>
                                </m:e>
                              </m:d>
                              <m:r>
                                <a:rPr kumimoji="0" lang="en-US" altLang="zh-CN" sz="14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r>
                                <a:rPr kumimoji="0" lang="en-US" altLang="zh-CN" sz="14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𝑃</m:t>
                              </m:r>
                            </m:sub>
                          </m:sSub>
                          <m:r>
                            <a:rPr kumimoji="0" lang="en-US" altLang="zh-CN" sz="14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r>
                            <a:rPr kumimoji="0" lang="en-US" altLang="zh-CN" sz="14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h</m:t>
                          </m:r>
                        </m:e>
                      </m:d>
                      <m:sSub>
                        <m:sSubPr>
                          <m:ctrlPr>
                            <a:rPr kumimoji="0" lang="zh-CN" altLang="zh-CN" sz="14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4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r>
                            <a:rPr kumimoji="0" lang="en-US" altLang="zh-CN" sz="14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𝑣</m:t>
                          </m:r>
                        </m:e>
                        <m:sub>
                          <m:r>
                            <a:rPr kumimoji="0" lang="en-US" altLang="zh-CN" sz="14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𝐴</m:t>
                          </m:r>
                        </m:sub>
                      </m:sSub>
                      <m:d>
                        <m:dPr>
                          <m:ctrlPr>
                            <a:rPr kumimoji="0" lang="zh-CN" altLang="zh-CN" sz="14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altLang="zh-CN" sz="14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𝜎</m:t>
                          </m:r>
                          <m:r>
                            <a:rPr kumimoji="0" lang="en-US" altLang="zh-CN" sz="14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r>
                            <a:rPr kumimoji="0" lang="en-US" altLang="zh-CN" sz="14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h</m:t>
                          </m:r>
                        </m:e>
                      </m:d>
                    </m:oMath>
                    <m:oMath xmlns:m="http://schemas.openxmlformats.org/officeDocument/2006/math">
                      <m:r>
                        <m:rPr>
                          <m:aln/>
                        </m:rPr>
                        <a:rPr kumimoji="0" lang="en-US" altLang="zh-CN" sz="14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d>
                        <m:dPr>
                          <m:ctrlPr>
                            <a:rPr kumimoji="0" lang="zh-CN" altLang="zh-CN" sz="14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altLang="zh-CN" sz="14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−0.5</m:t>
                          </m:r>
                        </m:e>
                      </m:d>
                      <m:r>
                        <a:rPr kumimoji="0" lang="en-US" altLang="zh-CN" sz="14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d>
                        <m:dPr>
                          <m:ctrlPr>
                            <a:rPr kumimoji="0" lang="zh-CN" altLang="zh-CN" sz="14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altLang="zh-CN" sz="14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−0.75</m:t>
                          </m:r>
                        </m:e>
                      </m:d>
                      <m:r>
                        <a:rPr kumimoji="0" lang="en-US" altLang="zh-CN" sz="14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=0.25</m:t>
                      </m:r>
                    </m:oMath>
                  </m:oMathPara>
                </a14:m>
                <a:endParaRPr kumimoji="0" lang="zh-CN" altLang="zh-CN" sz="1400" b="0" i="0" u="none" strike="noStrike" kern="1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endParaRPr>
              </a:p>
              <a:p>
                <a:pPr marL="285750" marR="0" lvl="0" indent="-28575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zh-CN" sz="1400" b="0" i="0" u="none" strike="noStrike" kern="1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在第一轮博弈中，累加虚拟遗憾值与行为遗憾值相同：</a:t>
                </a:r>
              </a:p>
              <a:p>
                <a:pPr marL="0" marR="0" lvl="0" indent="0" algn="ctr"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zh-CN" altLang="zh-CN" sz="14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SupPr>
                        <m:e>
                          <m:r>
                            <a:rPr kumimoji="0" lang="en-US" altLang="zh-CN" sz="14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𝑅𝑒𝑔𝑟𝑒𝑡</m:t>
                          </m:r>
                        </m:e>
                        <m:sub>
                          <m:r>
                            <a:rPr kumimoji="0" lang="en-US" altLang="zh-CN" sz="14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𝐴</m:t>
                          </m:r>
                        </m:sub>
                        <m:sup>
                          <m:r>
                            <a:rPr kumimoji="0" lang="en-US" altLang="zh-CN" sz="14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1</m:t>
                          </m:r>
                        </m:sup>
                      </m:sSubSup>
                      <m:r>
                        <a:rPr kumimoji="0" lang="en-US" altLang="zh-CN" sz="1400" b="0" i="0"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r>
                        <a:rPr kumimoji="0" lang="en-US" altLang="zh-CN" sz="14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{1</m:t>
                      </m:r>
                      <m:r>
                        <a:rPr kumimoji="0" lang="en-US" altLang="zh-CN" sz="14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𝑃𝐵</m:t>
                      </m:r>
                      <m:r>
                        <a:rPr kumimoji="0" lang="en-US" altLang="zh-CN" sz="14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r>
                        <a:rPr kumimoji="0" lang="en-US" altLang="zh-CN" sz="1400" b="0" i="0"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r>
                        <a:rPr kumimoji="0" lang="en-US" altLang="zh-CN" sz="14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𝑃</m:t>
                      </m:r>
                      <m:r>
                        <a:rPr kumimoji="0" lang="en-US" altLang="zh-CN" sz="1400" b="0" i="0"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nary>
                        <m:naryPr>
                          <m:chr m:val="∑"/>
                          <m:limLoc m:val="undOvr"/>
                          <m:grow m:val="on"/>
                          <m:ctrlPr>
                            <a:rPr kumimoji="0" lang="zh-CN" altLang="zh-CN" sz="14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naryPr>
                        <m:sub>
                          <m:r>
                            <a:rPr kumimoji="0" lang="en-US" altLang="zh-CN" sz="14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𝑡</m:t>
                          </m:r>
                          <m:r>
                            <a:rPr kumimoji="0" lang="en-US" altLang="zh-CN" sz="1400" b="0" i="0"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=1</m:t>
                          </m:r>
                        </m:sub>
                        <m:sup>
                          <m:r>
                            <a:rPr kumimoji="0" lang="en-US" altLang="zh-CN" sz="14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1</m:t>
                          </m:r>
                        </m:sup>
                        <m:e>
                          <m:sSubSup>
                            <m:sSubSupPr>
                              <m:ctrlPr>
                                <a:rPr kumimoji="0" lang="zh-CN" altLang="zh-CN" sz="14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SupPr>
                            <m:e>
                              <m:r>
                                <a:rPr kumimoji="0" lang="en-US" altLang="zh-CN" sz="14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𝑟</m:t>
                              </m:r>
                            </m:e>
                            <m:sub>
                              <m:r>
                                <a:rPr kumimoji="0" lang="en-US" altLang="zh-CN" sz="14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𝐴</m:t>
                              </m:r>
                            </m:sub>
                            <m:sup>
                              <m:r>
                                <a:rPr kumimoji="0" lang="en-US" altLang="zh-CN" sz="14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𝑡</m:t>
                              </m:r>
                            </m:sup>
                          </m:sSubSup>
                        </m:e>
                      </m:nary>
                      <m:r>
                        <a:rPr kumimoji="0" lang="en-US" altLang="zh-CN" sz="1400" b="0" i="0"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r>
                        <a:rPr kumimoji="0" lang="en-US" altLang="zh-CN" sz="14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{1</m:t>
                      </m:r>
                      <m:r>
                        <a:rPr kumimoji="0" lang="en-US" altLang="zh-CN" sz="14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𝑃𝐵</m:t>
                      </m:r>
                      <m:r>
                        <a:rPr kumimoji="0" lang="en-US" altLang="zh-CN" sz="14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r>
                        <a:rPr kumimoji="0" lang="en-US" altLang="zh-CN" sz="1400" b="0" i="0"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r>
                        <a:rPr kumimoji="0" lang="en-US" altLang="zh-CN" sz="14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𝑃</m:t>
                      </m:r>
                      <m:r>
                        <a:rPr kumimoji="0" lang="en-US" altLang="zh-CN" sz="14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oMath>
                  </m:oMathPara>
                </a14:m>
                <a:endParaRPr kumimoji="0" lang="en-US" altLang="zh-CN" sz="1400" b="0" i="0" u="none" strike="noStrike" kern="1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endParaRPr>
              </a:p>
              <a:p>
                <a:pPr marL="0" marR="0" lvl="0" indent="0" algn="ctr" defTabSz="914400" rtl="0" eaLnBrk="1" fontAlgn="auto" latinLnBrk="0" hangingPunct="1">
                  <a:lnSpc>
                    <a:spcPct val="150000"/>
                  </a:lnSpc>
                  <a:spcBef>
                    <a:spcPts val="0"/>
                  </a:spcBef>
                  <a:spcAft>
                    <a:spcPts val="0"/>
                  </a:spcAft>
                  <a:buClrTx/>
                  <a:buSzTx/>
                  <a:buFontTx/>
                  <a:buNone/>
                  <a:tabLst/>
                  <a:defRPr/>
                </a:pPr>
                <a:endParaRPr kumimoji="0" lang="zh-CN" altLang="zh-CN" sz="1400" b="0" i="0" u="none" strike="noStrike" kern="1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endParaRPr>
              </a:p>
              <a:p>
                <a:pPr marL="285750" marR="0" lvl="0" indent="-28575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zh-CN" sz="1400" b="0" i="0" u="none" strike="noStrike" kern="1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类似的，可以计算信息集</a:t>
                </a:r>
                <a14:m>
                  <m:oMath xmlns:m="http://schemas.openxmlformats.org/officeDocument/2006/math">
                    <m:r>
                      <a:rPr kumimoji="0" lang="en-US" altLang="zh-CN" sz="14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{1</m:t>
                    </m:r>
                    <m:r>
                      <a:rPr kumimoji="0" lang="en-US" altLang="zh-CN" sz="14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𝑃𝐵</m:t>
                    </m:r>
                    <m:r>
                      <a:rPr kumimoji="0" lang="en-US" altLang="zh-CN" sz="14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oMath>
                </a14:m>
                <a:r>
                  <a:rPr kumimoji="0" lang="zh-CN" altLang="zh-CN" sz="1400" b="0" i="0" u="none" strike="noStrike" kern="1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上采取</a:t>
                </a:r>
                <a:r>
                  <a:rPr kumimoji="0" lang="en-US" altLang="zh-CN" sz="1400" b="0" i="0" u="none" strike="noStrike" kern="1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a:t>
                </a:r>
                <a:r>
                  <a:rPr kumimoji="0" lang="zh-CN" altLang="zh-CN" sz="1400" b="1" i="0" u="none" strike="noStrike" kern="100" cap="none" spc="0" normalizeH="0" baseline="0" noProof="0" dirty="0">
                    <a:ln>
                      <a:noFill/>
                    </a:ln>
                    <a:solidFill>
                      <a:srgbClr val="C00000"/>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加注</a:t>
                </a:r>
                <a:r>
                  <a:rPr kumimoji="0" lang="en-US" altLang="zh-CN" sz="1400" b="0" i="0" u="none" strike="noStrike" kern="1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a:t>
                </a:r>
                <a:r>
                  <a:rPr kumimoji="0" lang="zh-CN" altLang="zh-CN" sz="1400" b="0" i="0" u="none" strike="noStrike" kern="1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策略的遗憾值：</a:t>
                </a:r>
              </a:p>
              <a:p>
                <a:pPr marL="0" marR="0" lvl="0" indent="0" algn="just"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zh-CN" altLang="zh-CN" sz="14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SupPr>
                        <m:e>
                          <m:r>
                            <a:rPr kumimoji="0" lang="en-US" altLang="zh-CN" sz="14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𝑅𝑒𝑔𝑟𝑒𝑡</m:t>
                          </m:r>
                        </m:e>
                        <m:sub>
                          <m:r>
                            <a:rPr kumimoji="0" lang="en-US" altLang="zh-CN" sz="14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𝐴</m:t>
                          </m:r>
                        </m:sub>
                        <m:sup>
                          <m:r>
                            <a:rPr kumimoji="0" lang="en-US" altLang="zh-CN" sz="14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1</m:t>
                          </m:r>
                        </m:sup>
                      </m:sSubSup>
                      <m:d>
                        <m:dPr>
                          <m:ctrlPr>
                            <a:rPr kumimoji="0" lang="zh-CN" altLang="zh-CN" sz="14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d>
                            <m:dPr>
                              <m:begChr m:val="{"/>
                              <m:endChr m:val="}"/>
                              <m:ctrlPr>
                                <a:rPr kumimoji="0" lang="zh-CN" altLang="zh-CN" sz="14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altLang="zh-CN" sz="14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1</m:t>
                              </m:r>
                              <m:r>
                                <a:rPr kumimoji="0" lang="en-US" altLang="zh-CN" sz="14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𝑃𝐵</m:t>
                              </m:r>
                            </m:e>
                          </m:d>
                          <m:r>
                            <a:rPr kumimoji="0" lang="en-US" altLang="zh-CN" sz="1400" b="0" i="0"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r>
                            <a:rPr kumimoji="0" lang="en-US" altLang="zh-CN" sz="14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𝐵</m:t>
                          </m:r>
                        </m:e>
                      </m:d>
                      <m:r>
                        <a:rPr kumimoji="0" lang="en-US" altLang="zh-CN" sz="1400" b="0" i="0"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sSub>
                        <m:sSubPr>
                          <m:ctrlPr>
                            <a:rPr kumimoji="0" lang="zh-CN" altLang="zh-CN" sz="14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4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𝑟</m:t>
                          </m:r>
                        </m:e>
                        <m:sub>
                          <m:r>
                            <a:rPr kumimoji="0" lang="en-US" altLang="zh-CN" sz="14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𝐴</m:t>
                          </m:r>
                        </m:sub>
                      </m:sSub>
                      <m:d>
                        <m:dPr>
                          <m:ctrlPr>
                            <a:rPr kumimoji="0" lang="zh-CN" altLang="zh-CN" sz="14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altLang="zh-CN" sz="14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{1</m:t>
                          </m:r>
                          <m:r>
                            <a:rPr kumimoji="0" lang="en-US" altLang="zh-CN" sz="14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𝑃𝐵</m:t>
                          </m:r>
                          <m:r>
                            <a:rPr kumimoji="0" lang="en-US" altLang="zh-CN" sz="14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r>
                            <a:rPr kumimoji="0" lang="en-US" altLang="zh-CN" sz="14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𝐵</m:t>
                          </m:r>
                        </m:e>
                      </m:d>
                      <m:r>
                        <a:rPr kumimoji="0" lang="en-US" altLang="zh-CN" sz="14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sSub>
                        <m:sSubPr>
                          <m:ctrlPr>
                            <a:rPr kumimoji="0" lang="zh-CN" altLang="zh-CN" sz="14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4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𝑟</m:t>
                          </m:r>
                        </m:e>
                        <m:sub>
                          <m:r>
                            <a:rPr kumimoji="0" lang="en-US" altLang="zh-CN" sz="14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𝐴</m:t>
                          </m:r>
                        </m:sub>
                      </m:sSub>
                      <m:d>
                        <m:dPr>
                          <m:ctrlPr>
                            <a:rPr kumimoji="0" lang="zh-CN" altLang="zh-CN" sz="14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altLang="zh-CN" sz="14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h</m:t>
                          </m:r>
                          <m:r>
                            <a:rPr kumimoji="0" lang="en-US" altLang="zh-CN" sz="14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r>
                            <a:rPr kumimoji="0" lang="en-US" altLang="zh-CN" sz="14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𝐵</m:t>
                          </m:r>
                        </m:e>
                      </m:d>
                      <m:r>
                        <a:rPr kumimoji="0" lang="en-US" altLang="zh-CN" sz="14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=−0.25</m:t>
                      </m:r>
                    </m:oMath>
                  </m:oMathPara>
                </a14:m>
                <a:endParaRPr kumimoji="0" lang="zh-CN" altLang="zh-CN" sz="1400" b="0" i="0" u="none" strike="noStrike" kern="1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xmlns="">
          <p:sp>
            <p:nvSpPr>
              <p:cNvPr id="11" name="文本框 10">
                <a:extLst>
                  <a:ext uri="{FF2B5EF4-FFF2-40B4-BE49-F238E27FC236}">
                    <a16:creationId xmlns:a16="http://schemas.microsoft.com/office/drawing/2014/main" id="{47F9108B-FAEA-48FE-B901-B502C11531F9}"/>
                  </a:ext>
                </a:extLst>
              </p:cNvPr>
              <p:cNvSpPr txBox="1">
                <a:spLocks noRot="1" noChangeAspect="1" noMove="1" noResize="1" noEditPoints="1" noAdjustHandles="1" noChangeArrowheads="1" noChangeShapeType="1" noTextEdit="1"/>
              </p:cNvSpPr>
              <p:nvPr/>
            </p:nvSpPr>
            <p:spPr>
              <a:xfrm>
                <a:off x="140787" y="1454332"/>
                <a:ext cx="6954020" cy="3637214"/>
              </a:xfrm>
              <a:prstGeom prst="rect">
                <a:avLst/>
              </a:prstGeom>
              <a:blipFill>
                <a:blip r:embed="rId4"/>
                <a:stretch>
                  <a:fillRect l="-88"/>
                </a:stretch>
              </a:blipFill>
            </p:spPr>
            <p:txBody>
              <a:bodyPr/>
              <a:lstStyle/>
              <a:p>
                <a:r>
                  <a:rPr lang="zh-CN" altLang="en-US">
                    <a:noFill/>
                  </a:rPr>
                  <a:t> </a:t>
                </a:r>
              </a:p>
            </p:txBody>
          </p:sp>
        </mc:Fallback>
      </mc:AlternateContent>
      <p:sp>
        <p:nvSpPr>
          <p:cNvPr id="12" name="矩形 11">
            <a:extLst>
              <a:ext uri="{FF2B5EF4-FFF2-40B4-BE49-F238E27FC236}">
                <a16:creationId xmlns:a16="http://schemas.microsoft.com/office/drawing/2014/main" id="{F4C3D80F-1FE2-4B7F-B084-E35DE8567529}"/>
              </a:ext>
            </a:extLst>
          </p:cNvPr>
          <p:cNvSpPr/>
          <p:nvPr/>
        </p:nvSpPr>
        <p:spPr>
          <a:xfrm>
            <a:off x="240239" y="5360647"/>
            <a:ext cx="6592738" cy="382925"/>
          </a:xfrm>
          <a:prstGeom prst="rect">
            <a:avLst/>
          </a:prstGeom>
        </p:spPr>
        <p:txBody>
          <a:bodyPr wrap="square">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zh-CN" altLang="zh-CN" sz="1400" b="1" i="0" u="none" strike="noStrike" kern="100" cap="none" spc="0" normalizeH="0" baseline="0" noProof="0" dirty="0">
                <a:ln>
                  <a:noFill/>
                </a:ln>
                <a:solidFill>
                  <a:srgbClr val="C00000"/>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于是，根据遗憾值匹配算法计算结果，在下一轮的策略中会选择</a:t>
            </a:r>
            <a:r>
              <a:rPr kumimoji="0" lang="en-US" altLang="zh-CN" sz="1400" b="1" i="0" u="none" strike="noStrike" kern="100" cap="none" spc="0" normalizeH="0" baseline="0" noProof="0" dirty="0">
                <a:ln>
                  <a:noFill/>
                </a:ln>
                <a:solidFill>
                  <a:srgbClr val="C00000"/>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a:t>
            </a:r>
            <a:r>
              <a:rPr kumimoji="0" lang="zh-CN" altLang="zh-CN" sz="1400" b="1" i="0" u="none" strike="noStrike" kern="100" cap="none" spc="0" normalizeH="0" baseline="0" noProof="0" dirty="0">
                <a:ln>
                  <a:noFill/>
                </a:ln>
                <a:solidFill>
                  <a:srgbClr val="C00000"/>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过牌</a:t>
            </a:r>
            <a:r>
              <a:rPr kumimoji="0" lang="en-US" altLang="zh-CN" sz="1400" b="1" i="0" u="none" strike="noStrike" kern="100" cap="none" spc="0" normalizeH="0" baseline="0" noProof="0" dirty="0">
                <a:ln>
                  <a:noFill/>
                </a:ln>
                <a:solidFill>
                  <a:srgbClr val="C00000"/>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a:t>
            </a:r>
            <a:r>
              <a:rPr kumimoji="0" lang="zh-CN" altLang="zh-CN" sz="1400" b="1" i="0" u="none" strike="noStrike" kern="100" cap="none" spc="0" normalizeH="0" baseline="0" noProof="0" dirty="0">
                <a:ln>
                  <a:noFill/>
                </a:ln>
                <a:solidFill>
                  <a:srgbClr val="C00000"/>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策略。</a:t>
            </a:r>
          </a:p>
        </p:txBody>
      </p:sp>
    </p:spTree>
    <p:extLst>
      <p:ext uri="{BB962C8B-B14F-4D97-AF65-F5344CB8AC3E}">
        <p14:creationId xmlns:p14="http://schemas.microsoft.com/office/powerpoint/2010/main" val="3984755866"/>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583380" y="726948"/>
            <a:ext cx="7464387" cy="497934"/>
            <a:chOff x="4099943" y="2819853"/>
            <a:chExt cx="2570275" cy="497934"/>
          </a:xfrm>
        </p:grpSpPr>
        <p:sp>
          <p:nvSpPr>
            <p:cNvPr id="4" name="平行四边形 3"/>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5" name="平行四边形 4"/>
            <p:cNvSpPr/>
            <p:nvPr/>
          </p:nvSpPr>
          <p:spPr bwMode="auto">
            <a:xfrm>
              <a:off x="4122533" y="2819853"/>
              <a:ext cx="2547685"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6" name="矩形 5"/>
            <p:cNvSpPr/>
            <p:nvPr/>
          </p:nvSpPr>
          <p:spPr>
            <a:xfrm>
              <a:off x="4216534" y="2853798"/>
              <a:ext cx="2359684" cy="400110"/>
            </a:xfrm>
            <a:prstGeom prst="rect">
              <a:avLst/>
            </a:prstGeom>
          </p:spPr>
          <p:txBody>
            <a:bodyPr wrap="square">
              <a:spAutoFit/>
            </a:bodyPr>
            <a:lstStyle/>
            <a:p>
              <a:pPr marL="0" marR="0" lvl="0" indent="0" algn="ctr" defTabSz="914400" rtl="0" eaLnBrk="1" fontAlgn="auto" latinLnBrk="0" hangingPunct="1">
                <a:lnSpc>
                  <a:spcPct val="100000"/>
                </a:lnSpc>
                <a:spcBef>
                  <a:spcPct val="50000"/>
                </a:spcBef>
                <a:spcAft>
                  <a:spcPts val="0"/>
                </a:spcAft>
                <a:buClrTx/>
                <a:buSzTx/>
                <a:buFontTx/>
                <a:buNone/>
                <a:tabLst/>
                <a:defRPr/>
              </a:pPr>
              <a:r>
                <a:rPr kumimoji="0" lang="zh-CN" altLang="en-US" sz="2000" b="1"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虚拟遗憾最小化算法：库恩扑克例子</a:t>
              </a:r>
              <a:endParaRPr kumimoji="0" lang="zh-CN" altLang="en-US" sz="2000" b="1" i="0" u="none" strike="noStrike" kern="120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endParaRPr>
            </a:p>
          </p:txBody>
        </p:sp>
      </p:grpSp>
      <p:sp>
        <p:nvSpPr>
          <p:cNvPr id="23" name="矩形 22">
            <a:extLst>
              <a:ext uri="{FF2B5EF4-FFF2-40B4-BE49-F238E27FC236}">
                <a16:creationId xmlns:a16="http://schemas.microsoft.com/office/drawing/2014/main" id="{6F77A2E9-3941-4386-A0DF-CDEBD25143F3}"/>
              </a:ext>
            </a:extLst>
          </p:cNvPr>
          <p:cNvSpPr/>
          <p:nvPr/>
        </p:nvSpPr>
        <p:spPr>
          <a:xfrm>
            <a:off x="852473" y="129010"/>
            <a:ext cx="1826141"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mn-cs"/>
              </a:rPr>
              <a:t>二、博弈策略求解</a:t>
            </a:r>
            <a:endPar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pic>
        <p:nvPicPr>
          <p:cNvPr id="9" name="图片 8">
            <a:extLst>
              <a:ext uri="{FF2B5EF4-FFF2-40B4-BE49-F238E27FC236}">
                <a16:creationId xmlns:a16="http://schemas.microsoft.com/office/drawing/2014/main" id="{2B3CA8B7-6E7B-4B6F-86EF-1B545FFE893B}"/>
              </a:ext>
            </a:extLst>
          </p:cNvPr>
          <p:cNvPicPr>
            <a:picLocks noChangeAspect="1"/>
          </p:cNvPicPr>
          <p:nvPr/>
        </p:nvPicPr>
        <p:blipFill>
          <a:blip r:embed="rId3"/>
          <a:stretch>
            <a:fillRect/>
          </a:stretch>
        </p:blipFill>
        <p:spPr>
          <a:xfrm>
            <a:off x="7151079" y="2253115"/>
            <a:ext cx="4556359" cy="3298995"/>
          </a:xfrm>
          <a:prstGeom prst="rect">
            <a:avLst/>
          </a:prstGeom>
        </p:spPr>
      </p:pic>
      <p:pic>
        <p:nvPicPr>
          <p:cNvPr id="2" name="图片 1">
            <a:extLst>
              <a:ext uri="{FF2B5EF4-FFF2-40B4-BE49-F238E27FC236}">
                <a16:creationId xmlns:a16="http://schemas.microsoft.com/office/drawing/2014/main" id="{AE8722D3-1572-4405-AC43-BDED4202E607}"/>
              </a:ext>
            </a:extLst>
          </p:cNvPr>
          <p:cNvPicPr>
            <a:picLocks noChangeAspect="1"/>
          </p:cNvPicPr>
          <p:nvPr/>
        </p:nvPicPr>
        <p:blipFill>
          <a:blip r:embed="rId4"/>
          <a:stretch>
            <a:fillRect/>
          </a:stretch>
        </p:blipFill>
        <p:spPr>
          <a:xfrm>
            <a:off x="926271" y="2799670"/>
            <a:ext cx="5356500" cy="1746340"/>
          </a:xfrm>
          <a:prstGeom prst="rect">
            <a:avLst/>
          </a:prstGeom>
        </p:spPr>
      </p:pic>
    </p:spTree>
    <p:extLst>
      <p:ext uri="{BB962C8B-B14F-4D97-AF65-F5344CB8AC3E}">
        <p14:creationId xmlns:p14="http://schemas.microsoft.com/office/powerpoint/2010/main" val="1335323322"/>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583380" y="726948"/>
            <a:ext cx="7464387" cy="497934"/>
            <a:chOff x="4099943" y="2819853"/>
            <a:chExt cx="2570275" cy="497934"/>
          </a:xfrm>
        </p:grpSpPr>
        <p:sp>
          <p:nvSpPr>
            <p:cNvPr id="4" name="平行四边形 3"/>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5" name="平行四边形 4"/>
            <p:cNvSpPr/>
            <p:nvPr/>
          </p:nvSpPr>
          <p:spPr bwMode="auto">
            <a:xfrm>
              <a:off x="4122533" y="2819853"/>
              <a:ext cx="2547685"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6" name="矩形 5"/>
            <p:cNvSpPr/>
            <p:nvPr/>
          </p:nvSpPr>
          <p:spPr>
            <a:xfrm>
              <a:off x="4216534" y="2853798"/>
              <a:ext cx="2359684" cy="400110"/>
            </a:xfrm>
            <a:prstGeom prst="rect">
              <a:avLst/>
            </a:prstGeom>
          </p:spPr>
          <p:txBody>
            <a:bodyPr wrap="square">
              <a:spAutoFit/>
            </a:bodyPr>
            <a:lstStyle/>
            <a:p>
              <a:pPr marL="0" marR="0" lvl="0" indent="0" algn="ctr" defTabSz="914400" rtl="0" eaLnBrk="1" fontAlgn="auto" latinLnBrk="0" hangingPunct="1">
                <a:lnSpc>
                  <a:spcPct val="100000"/>
                </a:lnSpc>
                <a:spcBef>
                  <a:spcPct val="50000"/>
                </a:spcBef>
                <a:spcAft>
                  <a:spcPts val="0"/>
                </a:spcAft>
                <a:buClrTx/>
                <a:buSzTx/>
                <a:buFontTx/>
                <a:buNone/>
                <a:tabLst/>
                <a:defRPr/>
              </a:pPr>
              <a:r>
                <a:rPr kumimoji="0" lang="zh-CN" altLang="en-US" sz="2000" b="1"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安全子博弈</a:t>
              </a:r>
              <a:endParaRPr kumimoji="0" lang="zh-CN" altLang="en-US" sz="2000" b="1" i="0" u="none" strike="noStrike" kern="120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endParaRPr>
            </a:p>
          </p:txBody>
        </p:sp>
      </p:grpSp>
      <p:sp>
        <p:nvSpPr>
          <p:cNvPr id="23" name="矩形 22">
            <a:extLst>
              <a:ext uri="{FF2B5EF4-FFF2-40B4-BE49-F238E27FC236}">
                <a16:creationId xmlns:a16="http://schemas.microsoft.com/office/drawing/2014/main" id="{6F77A2E9-3941-4386-A0DF-CDEBD25143F3}"/>
              </a:ext>
            </a:extLst>
          </p:cNvPr>
          <p:cNvSpPr/>
          <p:nvPr/>
        </p:nvSpPr>
        <p:spPr>
          <a:xfrm>
            <a:off x="852473" y="129010"/>
            <a:ext cx="1826141"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mn-cs"/>
              </a:rPr>
              <a:t>二、博弈策略求解</a:t>
            </a:r>
            <a:endPar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10" name="文本框 9">
            <a:extLst>
              <a:ext uri="{FF2B5EF4-FFF2-40B4-BE49-F238E27FC236}">
                <a16:creationId xmlns:a16="http://schemas.microsoft.com/office/drawing/2014/main" id="{E1D0AA81-DAE2-4734-BEBD-804176D4E735}"/>
              </a:ext>
            </a:extLst>
          </p:cNvPr>
          <p:cNvSpPr txBox="1"/>
          <p:nvPr/>
        </p:nvSpPr>
        <p:spPr>
          <a:xfrm>
            <a:off x="1318215" y="1846802"/>
            <a:ext cx="10236050"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zh-CN" sz="1800" b="1"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从当前已经完成的部分博弈出发，将接下来博弈过程视为是一个单独子博弈，然后找到子博弈的最优反应策略，这样可以减小计算量，以便在接近叶节点的情况下得到更加精确的结果</a:t>
            </a:r>
            <a:endParaRPr kumimoji="0" lang="zh-CN" altLang="en-US" sz="1800" b="1"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p:pic>
        <p:nvPicPr>
          <p:cNvPr id="7" name="图片 6">
            <a:extLst>
              <a:ext uri="{FF2B5EF4-FFF2-40B4-BE49-F238E27FC236}">
                <a16:creationId xmlns:a16="http://schemas.microsoft.com/office/drawing/2014/main" id="{DF25AF3C-F4C9-459A-81A7-3F270CB8EDD0}"/>
              </a:ext>
            </a:extLst>
          </p:cNvPr>
          <p:cNvPicPr>
            <a:picLocks noChangeAspect="1"/>
          </p:cNvPicPr>
          <p:nvPr/>
        </p:nvPicPr>
        <p:blipFill>
          <a:blip r:embed="rId3"/>
          <a:stretch>
            <a:fillRect/>
          </a:stretch>
        </p:blipFill>
        <p:spPr>
          <a:xfrm>
            <a:off x="4740205" y="2714013"/>
            <a:ext cx="2711589" cy="2921150"/>
          </a:xfrm>
          <a:prstGeom prst="rect">
            <a:avLst/>
          </a:prstGeom>
        </p:spPr>
      </p:pic>
    </p:spTree>
    <p:extLst>
      <p:ext uri="{BB962C8B-B14F-4D97-AF65-F5344CB8AC3E}">
        <p14:creationId xmlns:p14="http://schemas.microsoft.com/office/powerpoint/2010/main" val="3779080831"/>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583380" y="726948"/>
            <a:ext cx="7464387" cy="497934"/>
            <a:chOff x="4099943" y="2819853"/>
            <a:chExt cx="2570275" cy="497934"/>
          </a:xfrm>
        </p:grpSpPr>
        <p:sp>
          <p:nvSpPr>
            <p:cNvPr id="4" name="平行四边形 3"/>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5" name="平行四边形 4"/>
            <p:cNvSpPr/>
            <p:nvPr/>
          </p:nvSpPr>
          <p:spPr bwMode="auto">
            <a:xfrm>
              <a:off x="4122533" y="2819853"/>
              <a:ext cx="2547685"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6" name="矩形 5"/>
            <p:cNvSpPr/>
            <p:nvPr/>
          </p:nvSpPr>
          <p:spPr>
            <a:xfrm>
              <a:off x="4216534" y="2853798"/>
              <a:ext cx="2359684" cy="400110"/>
            </a:xfrm>
            <a:prstGeom prst="rect">
              <a:avLst/>
            </a:prstGeom>
          </p:spPr>
          <p:txBody>
            <a:bodyPr wrap="square">
              <a:spAutoFit/>
            </a:bodyPr>
            <a:lstStyle/>
            <a:p>
              <a:pPr marL="0" marR="0" lvl="0" indent="0" algn="ctr" defTabSz="914400" rtl="0" eaLnBrk="1" fontAlgn="auto" latinLnBrk="0" hangingPunct="1">
                <a:lnSpc>
                  <a:spcPct val="100000"/>
                </a:lnSpc>
                <a:spcBef>
                  <a:spcPct val="50000"/>
                </a:spcBef>
                <a:spcAft>
                  <a:spcPts val="0"/>
                </a:spcAft>
                <a:buClrTx/>
                <a:buSzTx/>
                <a:buFontTx/>
                <a:buNone/>
                <a:tabLst/>
                <a:defRPr/>
              </a:pPr>
              <a:r>
                <a:rPr kumimoji="0" lang="zh-CN" altLang="en-US" sz="2000" b="1"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安全子博弈</a:t>
              </a:r>
              <a:endParaRPr kumimoji="0" lang="zh-CN" altLang="en-US" sz="2000" b="1" i="0" u="none" strike="noStrike" kern="120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endParaRPr>
            </a:p>
          </p:txBody>
        </p:sp>
      </p:grpSp>
      <p:sp>
        <p:nvSpPr>
          <p:cNvPr id="23" name="矩形 22">
            <a:extLst>
              <a:ext uri="{FF2B5EF4-FFF2-40B4-BE49-F238E27FC236}">
                <a16:creationId xmlns:a16="http://schemas.microsoft.com/office/drawing/2014/main" id="{6F77A2E9-3941-4386-A0DF-CDEBD25143F3}"/>
              </a:ext>
            </a:extLst>
          </p:cNvPr>
          <p:cNvSpPr/>
          <p:nvPr/>
        </p:nvSpPr>
        <p:spPr>
          <a:xfrm>
            <a:off x="852473" y="129010"/>
            <a:ext cx="1826141"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mn-cs"/>
              </a:rPr>
              <a:t>二、博弈策略求解</a:t>
            </a:r>
            <a:endPar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9" name="文本框 8">
            <a:extLst>
              <a:ext uri="{FF2B5EF4-FFF2-40B4-BE49-F238E27FC236}">
                <a16:creationId xmlns:a16="http://schemas.microsoft.com/office/drawing/2014/main" id="{BACC9E4C-E12B-4DD7-8988-CEC37682031B}"/>
              </a:ext>
            </a:extLst>
          </p:cNvPr>
          <p:cNvSpPr txBox="1"/>
          <p:nvPr/>
        </p:nvSpPr>
        <p:spPr>
          <a:xfrm>
            <a:off x="562823" y="2349925"/>
            <a:ext cx="6564808" cy="2640403"/>
          </a:xfrm>
          <a:prstGeom prst="rect">
            <a:avLst/>
          </a:prstGeom>
          <a:noFill/>
        </p:spPr>
        <p:txBody>
          <a:bodyPr wrap="square">
            <a:spAutoFit/>
          </a:bodyPr>
          <a:lstStyle/>
          <a:p>
            <a:pPr marL="285750" marR="0" lvl="0" indent="-285750" algn="just" defTabSz="914400" rtl="0" eaLnBrk="1" fontAlgn="auto" latinLnBrk="0" hangingPunct="1">
              <a:lnSpc>
                <a:spcPct val="150000"/>
              </a:lnSpc>
              <a:spcBef>
                <a:spcPts val="0"/>
              </a:spcBef>
              <a:spcAft>
                <a:spcPts val="0"/>
              </a:spcAft>
              <a:buClrTx/>
              <a:buSzTx/>
              <a:buFont typeface="Wingdings" panose="05000000000000000000" pitchFamily="2" charset="2"/>
              <a:buChar char="l"/>
              <a:tabLst/>
              <a:defRPr/>
            </a:pPr>
            <a:r>
              <a:rPr kumimoji="0" lang="zh-CN"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玩家</a:t>
            </a:r>
            <a:r>
              <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mn-cs"/>
              </a:rPr>
              <a:t>A</a:t>
            </a:r>
            <a:r>
              <a:rPr kumimoji="0" lang="zh-CN"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随机抛一个硬币，然后根据硬币的正反面可以决定将硬币卖掉或者让玩家</a:t>
            </a:r>
            <a:r>
              <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mn-cs"/>
              </a:rPr>
              <a:t>B</a:t>
            </a:r>
            <a:r>
              <a:rPr kumimoji="0" lang="zh-CN"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来猜测硬币的正反面。如果硬币抛掷结果是正面，玩家</a:t>
            </a:r>
            <a:r>
              <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mn-cs"/>
              </a:rPr>
              <a:t>A</a:t>
            </a:r>
            <a:r>
              <a:rPr kumimoji="0" lang="zh-CN"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卖掉这一硬币可以获得</a:t>
            </a:r>
            <a:r>
              <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mn-cs"/>
              </a:rPr>
              <a:t>0.5</a:t>
            </a:r>
            <a:r>
              <a:rPr kumimoji="0" lang="zh-CN"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元收益，如果硬币抛掷结果是负面，则玩家</a:t>
            </a:r>
            <a:r>
              <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mn-cs"/>
              </a:rPr>
              <a:t>A</a:t>
            </a:r>
            <a:r>
              <a:rPr kumimoji="0" lang="zh-CN"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卖掉这一硬币会亏损</a:t>
            </a:r>
            <a:r>
              <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mn-cs"/>
              </a:rPr>
              <a:t>0.5</a:t>
            </a:r>
            <a:r>
              <a:rPr kumimoji="0" lang="zh-CN"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元（收益为</a:t>
            </a:r>
            <a:r>
              <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mn-cs"/>
              </a:rPr>
              <a:t>-0.5</a:t>
            </a:r>
            <a:r>
              <a:rPr kumimoji="0" lang="zh-CN"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a:t>
            </a:r>
            <a:endPar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endParaRPr>
          </a:p>
          <a:p>
            <a:pPr marL="285750" marR="0" lvl="0" indent="-285750" algn="just" defTabSz="914400" rtl="0" eaLnBrk="1" fontAlgn="auto" latinLnBrk="0" hangingPunct="1">
              <a:lnSpc>
                <a:spcPct val="150000"/>
              </a:lnSpc>
              <a:spcBef>
                <a:spcPts val="0"/>
              </a:spcBef>
              <a:spcAft>
                <a:spcPts val="0"/>
              </a:spcAft>
              <a:buClrTx/>
              <a:buSzTx/>
              <a:buFont typeface="Wingdings" panose="05000000000000000000" pitchFamily="2" charset="2"/>
              <a:buChar char="l"/>
              <a:tabLst/>
              <a:defRPr/>
            </a:pPr>
            <a:r>
              <a:rPr kumimoji="0" lang="zh-CN"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如果玩家</a:t>
            </a:r>
            <a:r>
              <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mn-cs"/>
              </a:rPr>
              <a:t>A</a:t>
            </a:r>
            <a:r>
              <a:rPr kumimoji="0" lang="zh-CN"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不采取售卖硬币的行动，而是让玩家</a:t>
            </a:r>
            <a:r>
              <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mn-cs"/>
              </a:rPr>
              <a:t>B</a:t>
            </a:r>
            <a:r>
              <a:rPr kumimoji="0" lang="zh-CN"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猜硬币的正反，则玩家</a:t>
            </a:r>
            <a:r>
              <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mn-cs"/>
              </a:rPr>
              <a:t>B</a:t>
            </a:r>
            <a:r>
              <a:rPr kumimoji="0" lang="zh-CN"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猜错正反前提下玩家</a:t>
            </a:r>
            <a:r>
              <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mn-cs"/>
              </a:rPr>
              <a:t>A</a:t>
            </a:r>
            <a:r>
              <a:rPr kumimoji="0" lang="zh-CN"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可以获得</a:t>
            </a:r>
            <a:r>
              <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mn-cs"/>
              </a:rPr>
              <a:t>1</a:t>
            </a:r>
            <a:r>
              <a:rPr kumimoji="0" lang="zh-CN"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元或者玩家</a:t>
            </a:r>
            <a:r>
              <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mn-cs"/>
              </a:rPr>
              <a:t>B</a:t>
            </a:r>
            <a:r>
              <a:rPr kumimoji="0" lang="zh-CN"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猜对正反前提下玩家</a:t>
            </a:r>
            <a:r>
              <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mn-cs"/>
              </a:rPr>
              <a:t>A</a:t>
            </a:r>
            <a:r>
              <a:rPr kumimoji="0" lang="zh-CN"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会亏损</a:t>
            </a:r>
            <a:r>
              <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mn-cs"/>
              </a:rPr>
              <a:t>1</a:t>
            </a:r>
            <a:r>
              <a:rPr kumimoji="0" lang="zh-CN"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元。</a:t>
            </a:r>
            <a:endParaRPr kumimoji="0" lang="zh-CN" altLang="en-US" sz="16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p:pic>
        <p:nvPicPr>
          <p:cNvPr id="2" name="图片 1">
            <a:extLst>
              <a:ext uri="{FF2B5EF4-FFF2-40B4-BE49-F238E27FC236}">
                <a16:creationId xmlns:a16="http://schemas.microsoft.com/office/drawing/2014/main" id="{FBF51E03-634A-467E-88B6-C6A74E9C3C34}"/>
              </a:ext>
            </a:extLst>
          </p:cNvPr>
          <p:cNvPicPr>
            <a:picLocks noChangeAspect="1"/>
          </p:cNvPicPr>
          <p:nvPr/>
        </p:nvPicPr>
        <p:blipFill>
          <a:blip r:embed="rId3"/>
          <a:stretch>
            <a:fillRect/>
          </a:stretch>
        </p:blipFill>
        <p:spPr>
          <a:xfrm>
            <a:off x="7688177" y="1875693"/>
            <a:ext cx="2862592" cy="3335446"/>
          </a:xfrm>
          <a:prstGeom prst="rect">
            <a:avLst/>
          </a:prstGeom>
        </p:spPr>
      </p:pic>
    </p:spTree>
    <p:extLst>
      <p:ext uri="{BB962C8B-B14F-4D97-AF65-F5344CB8AC3E}">
        <p14:creationId xmlns:p14="http://schemas.microsoft.com/office/powerpoint/2010/main" val="325028751"/>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583380" y="726948"/>
            <a:ext cx="7464387" cy="497934"/>
            <a:chOff x="4099943" y="2819853"/>
            <a:chExt cx="2570275" cy="497934"/>
          </a:xfrm>
        </p:grpSpPr>
        <p:sp>
          <p:nvSpPr>
            <p:cNvPr id="4" name="平行四边形 3"/>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5" name="平行四边形 4"/>
            <p:cNvSpPr/>
            <p:nvPr/>
          </p:nvSpPr>
          <p:spPr bwMode="auto">
            <a:xfrm>
              <a:off x="4122533" y="2819853"/>
              <a:ext cx="2547685"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6" name="矩形 5"/>
            <p:cNvSpPr/>
            <p:nvPr/>
          </p:nvSpPr>
          <p:spPr>
            <a:xfrm>
              <a:off x="4216534" y="2853798"/>
              <a:ext cx="2359684" cy="400110"/>
            </a:xfrm>
            <a:prstGeom prst="rect">
              <a:avLst/>
            </a:prstGeom>
          </p:spPr>
          <p:txBody>
            <a:bodyPr wrap="square">
              <a:spAutoFit/>
            </a:bodyPr>
            <a:lstStyle/>
            <a:p>
              <a:pPr marL="0" marR="0" lvl="0" indent="0" algn="ctr" defTabSz="914400" rtl="0" eaLnBrk="1" fontAlgn="auto" latinLnBrk="0" hangingPunct="1">
                <a:lnSpc>
                  <a:spcPct val="100000"/>
                </a:lnSpc>
                <a:spcBef>
                  <a:spcPct val="50000"/>
                </a:spcBef>
                <a:spcAft>
                  <a:spcPts val="0"/>
                </a:spcAft>
                <a:buClrTx/>
                <a:buSzTx/>
                <a:buFontTx/>
                <a:buNone/>
                <a:tabLst/>
                <a:defRPr/>
              </a:pPr>
              <a:r>
                <a:rPr kumimoji="0" lang="zh-CN" altLang="en-US" sz="2000" b="1"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安全子博弈</a:t>
              </a:r>
              <a:endParaRPr kumimoji="0" lang="zh-CN" altLang="en-US" sz="2000" b="1" i="0" u="none" strike="noStrike" kern="120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endParaRPr>
            </a:p>
          </p:txBody>
        </p:sp>
      </p:grpSp>
      <p:sp>
        <p:nvSpPr>
          <p:cNvPr id="23" name="矩形 22">
            <a:extLst>
              <a:ext uri="{FF2B5EF4-FFF2-40B4-BE49-F238E27FC236}">
                <a16:creationId xmlns:a16="http://schemas.microsoft.com/office/drawing/2014/main" id="{6F77A2E9-3941-4386-A0DF-CDEBD25143F3}"/>
              </a:ext>
            </a:extLst>
          </p:cNvPr>
          <p:cNvSpPr/>
          <p:nvPr/>
        </p:nvSpPr>
        <p:spPr>
          <a:xfrm>
            <a:off x="852473" y="129010"/>
            <a:ext cx="1826141"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mn-cs"/>
              </a:rPr>
              <a:t>二、博弈策略求解</a:t>
            </a:r>
            <a:endPar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grpSp>
        <p:nvGrpSpPr>
          <p:cNvPr id="10" name="组合 9">
            <a:extLst>
              <a:ext uri="{FF2B5EF4-FFF2-40B4-BE49-F238E27FC236}">
                <a16:creationId xmlns:a16="http://schemas.microsoft.com/office/drawing/2014/main" id="{DC4CF88F-3122-474A-A7FD-727D79AC7C3A}"/>
              </a:ext>
            </a:extLst>
          </p:cNvPr>
          <p:cNvGrpSpPr/>
          <p:nvPr/>
        </p:nvGrpSpPr>
        <p:grpSpPr>
          <a:xfrm>
            <a:off x="384653" y="1580941"/>
            <a:ext cx="11297475" cy="5455721"/>
            <a:chOff x="256845" y="990098"/>
            <a:chExt cx="8094372" cy="5455721"/>
          </a:xfrm>
        </p:grpSpPr>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8023FEBE-8997-4BBF-B48E-4F831D2DF7CB}"/>
                    </a:ext>
                  </a:extLst>
                </p:cNvPr>
                <p:cNvSpPr txBox="1"/>
                <p:nvPr/>
              </p:nvSpPr>
              <p:spPr>
                <a:xfrm>
                  <a:off x="422691" y="990098"/>
                  <a:ext cx="5703491" cy="2585323"/>
                </a:xfrm>
                <a:prstGeom prst="rect">
                  <a:avLst/>
                </a:prstGeom>
                <a:noFill/>
              </p:spPr>
              <p:txBody>
                <a:bodyPr wrap="square">
                  <a:spAutoFit/>
                </a:bodyPr>
                <a:lstStyle/>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在硬币投掷结果为正面情况下，玩家</a:t>
                  </a: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A</a:t>
                  </a:r>
                  <a:r>
                    <a:rPr kumimoji="0" lang="zh-CN"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卖掉硬币的收益</a:t>
                  </a:r>
                  <a14:m>
                    <m:oMath xmlns:m="http://schemas.openxmlformats.org/officeDocument/2006/math">
                      <m:sSub>
                        <m:sSubPr>
                          <m:ctrlPr>
                            <a:rPr kumimoji="0" lang="zh-CN" altLang="zh-CN" sz="1800" b="0" i="1"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ctrlPr>
                        </m:sSubPr>
                        <m:e>
                          <m:r>
                            <a:rPr kumimoji="0" lang="en-US" altLang="zh-CN" sz="1800" b="0" i="0"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𝑇</m:t>
                          </m:r>
                        </m:e>
                        <m:sub>
                          <m:r>
                            <a:rPr kumimoji="0" lang="en-US" altLang="zh-CN" sz="1800" b="0" i="0"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1</m:t>
                          </m:r>
                        </m:sub>
                      </m:sSub>
                      <m:r>
                        <a:rPr kumimoji="0" lang="en-US" altLang="zh-CN" sz="1800" b="0" i="0"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=0.5</m:t>
                      </m:r>
                    </m:oMath>
                  </a14:m>
                  <a:r>
                    <a:rPr kumimoji="0" lang="zh-CN"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，在硬币投掷结果为反面情况下，玩家</a:t>
                  </a: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A</a:t>
                  </a:r>
                  <a:r>
                    <a:rPr kumimoji="0" lang="zh-CN"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卖掉硬币的收益</a:t>
                  </a:r>
                  <a14:m>
                    <m:oMath xmlns:m="http://schemas.openxmlformats.org/officeDocument/2006/math">
                      <m:sSub>
                        <m:sSubPr>
                          <m:ctrlPr>
                            <a:rPr kumimoji="0" lang="zh-CN" altLang="zh-CN" sz="1800" b="0" i="1"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ctrlPr>
                        </m:sSubPr>
                        <m:e>
                          <m:r>
                            <a:rPr kumimoji="0" lang="en-US" altLang="zh-CN" sz="1800" b="0" i="0"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𝑇</m:t>
                          </m:r>
                        </m:e>
                        <m:sub>
                          <m:r>
                            <a:rPr kumimoji="0" lang="en-US" altLang="zh-CN" sz="1800" b="0" i="0"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2</m:t>
                          </m:r>
                        </m:sub>
                      </m:sSub>
                      <m:r>
                        <a:rPr kumimoji="0" lang="en-US" altLang="zh-CN" sz="1800" b="0" i="0"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=−0.5</m:t>
                      </m:r>
                    </m:oMath>
                  </a14:m>
                  <a:r>
                    <a:rPr kumimoji="0" lang="zh-CN"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。在硬币投掷结果为正面或反面的概率相等情况下，要使玩家</a:t>
                  </a: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A</a:t>
                  </a:r>
                  <a:r>
                    <a:rPr kumimoji="0" lang="zh-CN"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选择卖硬币和猜硬币的收益一样，则玩家</a:t>
                  </a: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B</a:t>
                  </a:r>
                  <a:r>
                    <a:rPr kumimoji="0" lang="zh-CN"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的策略要使得玩家</a:t>
                  </a: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A</a:t>
                  </a:r>
                  <a:r>
                    <a:rPr kumimoji="0" lang="zh-CN"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在硬币投掷结果为正面情况下，选择猜硬币这一行动使得玩家</a:t>
                  </a: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A</a:t>
                  </a:r>
                  <a:r>
                    <a:rPr kumimoji="0" lang="zh-CN"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获得的期望收益</a:t>
                  </a:r>
                  <a14:m>
                    <m:oMath xmlns:m="http://schemas.openxmlformats.org/officeDocument/2006/math">
                      <m:sSub>
                        <m:sSubPr>
                          <m:ctrlPr>
                            <a:rPr kumimoji="0" lang="zh-CN" altLang="zh-CN" sz="1800" b="0" i="1"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ctrlPr>
                        </m:sSubPr>
                        <m:e>
                          <m:r>
                            <a:rPr kumimoji="0" lang="en-US" altLang="zh-CN" sz="1800" b="0" i="0"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𝑇</m:t>
                          </m:r>
                        </m:e>
                        <m:sub>
                          <m:r>
                            <a:rPr kumimoji="0" lang="en-US" altLang="zh-CN" sz="1800" b="0" i="0"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3</m:t>
                          </m:r>
                        </m:sub>
                      </m:sSub>
                      <m:r>
                        <a:rPr kumimoji="0" lang="en-US" altLang="zh-CN" sz="1800" b="0" i="0"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=0.5</m:t>
                      </m:r>
                    </m:oMath>
                  </a14:m>
                  <a:r>
                    <a:rPr kumimoji="0" lang="zh-CN"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，在硬币投掷结果为反面情况下，选择猜硬币这一行动使得玩家</a:t>
                  </a: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A</a:t>
                  </a:r>
                  <a:r>
                    <a:rPr kumimoji="0" lang="zh-CN"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获得的的期望收益</a:t>
                  </a:r>
                  <a14:m>
                    <m:oMath xmlns:m="http://schemas.openxmlformats.org/officeDocument/2006/math">
                      <m:sSub>
                        <m:sSubPr>
                          <m:ctrlPr>
                            <a:rPr kumimoji="0" lang="zh-CN" altLang="zh-CN" sz="1800" b="0" i="1"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ctrlPr>
                        </m:sSubPr>
                        <m:e>
                          <m:r>
                            <a:rPr kumimoji="0" lang="en-US" altLang="zh-CN" sz="1800" b="0" i="0"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𝑇</m:t>
                          </m:r>
                        </m:e>
                        <m:sub>
                          <m:r>
                            <a:rPr kumimoji="0" lang="en-US" altLang="zh-CN" sz="1800" b="0" i="0"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4</m:t>
                          </m:r>
                        </m:sub>
                      </m:sSub>
                      <m:r>
                        <a:rPr kumimoji="0" lang="en-US" altLang="zh-CN" sz="1800" b="0" i="0"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=−0.5</m:t>
                      </m:r>
                    </m:oMath>
                  </a14:m>
                  <a:r>
                    <a:rPr kumimoji="0" lang="zh-CN"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a:t>
                  </a:r>
                  <a:endPar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zh-CN"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endParaRP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zh-CN" altLang="en-US"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mc:Choice>
          <mc:Fallback xmlns="">
            <p:sp>
              <p:nvSpPr>
                <p:cNvPr id="11" name="文本框 10">
                  <a:extLst>
                    <a:ext uri="{FF2B5EF4-FFF2-40B4-BE49-F238E27FC236}">
                      <a16:creationId xmlns:a16="http://schemas.microsoft.com/office/drawing/2014/main" id="{8023FEBE-8997-4BBF-B48E-4F831D2DF7CB}"/>
                    </a:ext>
                  </a:extLst>
                </p:cNvPr>
                <p:cNvSpPr txBox="1">
                  <a:spLocks noRot="1" noChangeAspect="1" noMove="1" noResize="1" noEditPoints="1" noAdjustHandles="1" noChangeArrowheads="1" noChangeShapeType="1" noTextEdit="1"/>
                </p:cNvSpPr>
                <p:nvPr/>
              </p:nvSpPr>
              <p:spPr>
                <a:xfrm>
                  <a:off x="422691" y="990098"/>
                  <a:ext cx="5703491" cy="2585323"/>
                </a:xfrm>
                <a:prstGeom prst="rect">
                  <a:avLst/>
                </a:prstGeom>
                <a:blipFill>
                  <a:blip r:embed="rId3"/>
                  <a:stretch>
                    <a:fillRect l="-459" t="-1415" r="-68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40059D02-A14D-44CD-9B3E-E1CF79B43F80}"/>
                    </a:ext>
                  </a:extLst>
                </p:cNvPr>
                <p:cNvSpPr txBox="1"/>
                <p:nvPr/>
              </p:nvSpPr>
              <p:spPr>
                <a:xfrm>
                  <a:off x="256845" y="3306498"/>
                  <a:ext cx="8094372" cy="3139321"/>
                </a:xfrm>
                <a:prstGeom prst="rect">
                  <a:avLst/>
                </a:prstGeom>
                <a:noFill/>
              </p:spPr>
              <p:txBody>
                <a:bodyPr wrap="square">
                  <a:spAutoFit/>
                </a:bodyPr>
                <a:lstStyle/>
                <a:p>
                  <a:pPr marL="285750" marR="0" lvl="0" indent="-28575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zh-CN" sz="1800" b="0" i="0" u="none" strike="noStrike" kern="1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假设玩家</a:t>
                  </a:r>
                  <a:r>
                    <a:rPr kumimoji="0" lang="en-US" altLang="zh-CN" sz="1800" b="0" i="0" u="none" strike="noStrike" kern="1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B</a:t>
                  </a:r>
                  <a:r>
                    <a:rPr kumimoji="0" lang="zh-CN" altLang="zh-CN" sz="1800" b="0" i="0" u="none" strike="noStrike" kern="1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猜硬币投掷结果为正面的概率为</a:t>
                  </a:r>
                  <a14:m>
                    <m:oMath xmlns:m="http://schemas.openxmlformats.org/officeDocument/2006/math">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𝑎</m:t>
                      </m:r>
                    </m:oMath>
                  </a14:m>
                  <a:r>
                    <a:rPr kumimoji="0" lang="zh-CN" altLang="zh-CN" sz="1800" b="0" i="0" u="none" strike="noStrike" kern="1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，对应的其猜硬币投掷结果为反面的概率为</a:t>
                  </a:r>
                  <a14:m>
                    <m:oMath xmlns:m="http://schemas.openxmlformats.org/officeDocument/2006/math">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(1−</m:t>
                      </m:r>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𝑎</m:t>
                      </m:r>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oMath>
                  </a14:m>
                  <a:r>
                    <a:rPr kumimoji="0" lang="zh-CN" altLang="zh-CN" sz="1800" b="0" i="0" u="none" strike="noStrike" kern="1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，则有：</a:t>
                  </a:r>
                  <a:endParaRPr kumimoji="0" lang="zh-CN" altLang="zh-CN" sz="1400" b="0" i="0" u="none" strike="noStrike" kern="1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endParaRPr>
                </a:p>
                <a:p>
                  <a:pPr marL="0" marR="0" lvl="0" indent="266700" algn="just"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zh-CN" altLang="zh-CN" sz="18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𝑇</m:t>
                            </m:r>
                          </m:e>
                          <m:sub>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3</m:t>
                            </m:r>
                          </m:sub>
                        </m:sSub>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𝑎</m:t>
                        </m:r>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d>
                          <m:dPr>
                            <m:ctrlPr>
                              <a:rPr kumimoji="0" lang="zh-CN" altLang="zh-CN" sz="18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1−</m:t>
                            </m:r>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𝑎</m:t>
                            </m:r>
                          </m:e>
                        </m:d>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=0.5,</m:t>
                        </m:r>
                        <m:sSub>
                          <m:sSubPr>
                            <m:ctrlPr>
                              <a:rPr kumimoji="0" lang="zh-CN" altLang="zh-CN" sz="18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𝑇</m:t>
                            </m:r>
                          </m:e>
                          <m:sub>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4</m:t>
                            </m:r>
                          </m:sub>
                        </m:sSub>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𝑎</m:t>
                        </m:r>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d>
                          <m:dPr>
                            <m:ctrlPr>
                              <a:rPr kumimoji="0" lang="zh-CN" altLang="zh-CN" sz="18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1−</m:t>
                            </m:r>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𝑎</m:t>
                            </m:r>
                          </m:e>
                        </m:d>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=−0.5</m:t>
                        </m:r>
                      </m:oMath>
                    </m:oMathPara>
                  </a14:m>
                  <a:endParaRPr kumimoji="0" lang="zh-CN" altLang="zh-CN" sz="1400" b="0" i="0" u="none" strike="noStrike" kern="1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endParaRPr>
                </a:p>
                <a:p>
                  <a:pPr marL="285750" marR="0" lvl="0" indent="-28575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zh-CN" sz="1800" b="0" i="0" u="none" strike="noStrike" kern="1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从而可求得玩家</a:t>
                  </a:r>
                  <a:r>
                    <a:rPr kumimoji="0" lang="en-US" altLang="zh-CN" sz="1800" b="0" i="0" u="none" strike="noStrike" kern="1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B</a:t>
                  </a:r>
                  <a:r>
                    <a:rPr kumimoji="0" lang="zh-CN" altLang="zh-CN" sz="1800" b="0" i="0" u="none" strike="noStrike" kern="1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猜测硬币投掷结果为正面的概率为</a:t>
                  </a:r>
                  <a:r>
                    <a:rPr kumimoji="0" lang="en-US" altLang="zh-CN" sz="1800" b="0" i="0" u="none" strike="noStrike" kern="1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0.25</a:t>
                  </a:r>
                  <a:r>
                    <a:rPr kumimoji="0" lang="zh-CN" altLang="zh-CN" sz="1800" b="0" i="0" u="none" strike="noStrike" kern="1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、猜测硬币投掷结果为反面的概率为</a:t>
                  </a:r>
                  <a:r>
                    <a:rPr kumimoji="0" lang="en-US" altLang="zh-CN" sz="1800" b="0" i="0" u="none" strike="noStrike" kern="1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0.75</a:t>
                  </a:r>
                  <a:r>
                    <a:rPr kumimoji="0" lang="zh-CN" altLang="zh-CN" sz="1800" b="0" i="0" u="none" strike="noStrike" kern="1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。在玩家</a:t>
                  </a:r>
                  <a:r>
                    <a:rPr kumimoji="0" lang="en-US" altLang="zh-CN" sz="1800" b="0" i="0" u="none" strike="noStrike" kern="1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B</a:t>
                  </a:r>
                  <a:r>
                    <a:rPr kumimoji="0" lang="zh-CN" altLang="zh-CN" sz="1800" b="0" i="0" u="none" strike="noStrike" kern="1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按照这样的概率来猜测硬币投掷结果为正面或反面的情况下，将使得玩家</a:t>
                  </a:r>
                  <a:r>
                    <a:rPr kumimoji="0" lang="en-US" altLang="zh-CN" sz="1800" b="0" i="0" u="none" strike="noStrike" kern="1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A</a:t>
                  </a:r>
                  <a:r>
                    <a:rPr kumimoji="0" lang="zh-CN" altLang="zh-CN" sz="1800" b="0" i="0" u="none" strike="noStrike" kern="1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的最终期望收益为</a:t>
                  </a:r>
                  <a:r>
                    <a:rPr kumimoji="0" lang="en-US" altLang="zh-CN" sz="1800" b="0" i="0" u="none" strike="noStrike" kern="1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0</a:t>
                  </a:r>
                  <a:r>
                    <a:rPr kumimoji="0" lang="zh-CN" altLang="zh-CN" sz="1800" b="0" i="0" u="none" strike="noStrike" kern="1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a:t>
                  </a:r>
                  <a:endParaRPr kumimoji="0" lang="zh-CN" altLang="zh-CN" sz="1400" b="0" i="0" u="none" strike="noStrike" kern="1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在这场博弈中，即使玩家</a:t>
                  </a: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mn-cs"/>
                    </a:rPr>
                    <a:t>A</a:t>
                  </a:r>
                  <a:r>
                    <a:rPr kumimoji="0" lang="zh-CN"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选择了让玩家</a:t>
                  </a: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mn-cs"/>
                    </a:rPr>
                    <a:t>B</a:t>
                  </a:r>
                  <a:r>
                    <a:rPr kumimoji="0" lang="zh-CN"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来猜测硬币投掷结果的正反，玩家</a:t>
                  </a: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mn-cs"/>
                    </a:rPr>
                    <a:t>B</a:t>
                  </a:r>
                  <a:r>
                    <a:rPr kumimoji="0" lang="zh-CN"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也必须根据玩家</a:t>
                  </a: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mn-cs"/>
                    </a:rPr>
                    <a:t>A</a:t>
                  </a:r>
                  <a:r>
                    <a:rPr kumimoji="0" lang="zh-CN"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选择卖掉硬币的期望收益来计算自己纳什均衡的策略。</a:t>
                  </a:r>
                  <a:endParaRPr kumimoji="0" lang="zh-CN" altLang="en-US"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mc:Choice>
          <mc:Fallback xmlns="">
            <p:sp>
              <p:nvSpPr>
                <p:cNvPr id="12" name="文本框 11">
                  <a:extLst>
                    <a:ext uri="{FF2B5EF4-FFF2-40B4-BE49-F238E27FC236}">
                      <a16:creationId xmlns:a16="http://schemas.microsoft.com/office/drawing/2014/main" id="{40059D02-A14D-44CD-9B3E-E1CF79B43F80}"/>
                    </a:ext>
                  </a:extLst>
                </p:cNvPr>
                <p:cNvSpPr txBox="1">
                  <a:spLocks noRot="1" noChangeAspect="1" noMove="1" noResize="1" noEditPoints="1" noAdjustHandles="1" noChangeArrowheads="1" noChangeShapeType="1" noTextEdit="1"/>
                </p:cNvSpPr>
                <p:nvPr/>
              </p:nvSpPr>
              <p:spPr>
                <a:xfrm>
                  <a:off x="256845" y="3306498"/>
                  <a:ext cx="8094372" cy="3139321"/>
                </a:xfrm>
                <a:prstGeom prst="rect">
                  <a:avLst/>
                </a:prstGeom>
                <a:blipFill>
                  <a:blip r:embed="rId4"/>
                  <a:stretch>
                    <a:fillRect l="-324" r="-486"/>
                  </a:stretch>
                </a:blipFill>
              </p:spPr>
              <p:txBody>
                <a:bodyPr/>
                <a:lstStyle/>
                <a:p>
                  <a:r>
                    <a:rPr lang="zh-CN" altLang="en-US">
                      <a:noFill/>
                    </a:rPr>
                    <a:t> </a:t>
                  </a:r>
                </a:p>
              </p:txBody>
            </p:sp>
          </mc:Fallback>
        </mc:AlternateContent>
      </p:grpSp>
      <p:pic>
        <p:nvPicPr>
          <p:cNvPr id="13" name="图片 12">
            <a:extLst>
              <a:ext uri="{FF2B5EF4-FFF2-40B4-BE49-F238E27FC236}">
                <a16:creationId xmlns:a16="http://schemas.microsoft.com/office/drawing/2014/main" id="{0ECC24AF-70C3-445A-9F2A-4FC8CFF72DA8}"/>
              </a:ext>
            </a:extLst>
          </p:cNvPr>
          <p:cNvPicPr>
            <a:picLocks noChangeAspect="1"/>
          </p:cNvPicPr>
          <p:nvPr/>
        </p:nvPicPr>
        <p:blipFill>
          <a:blip r:embed="rId5"/>
          <a:stretch>
            <a:fillRect/>
          </a:stretch>
        </p:blipFill>
        <p:spPr>
          <a:xfrm>
            <a:off x="9282114" y="1484266"/>
            <a:ext cx="1831343" cy="2133852"/>
          </a:xfrm>
          <a:prstGeom prst="rect">
            <a:avLst/>
          </a:prstGeom>
        </p:spPr>
      </p:pic>
    </p:spTree>
    <p:extLst>
      <p:ext uri="{BB962C8B-B14F-4D97-AF65-F5344CB8AC3E}">
        <p14:creationId xmlns:p14="http://schemas.microsoft.com/office/powerpoint/2010/main" val="134078367"/>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583380" y="726948"/>
            <a:ext cx="7464387" cy="497934"/>
            <a:chOff x="4099943" y="2819853"/>
            <a:chExt cx="2570275" cy="497934"/>
          </a:xfrm>
        </p:grpSpPr>
        <p:sp>
          <p:nvSpPr>
            <p:cNvPr id="4" name="平行四边形 3"/>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5" name="平行四边形 4"/>
            <p:cNvSpPr/>
            <p:nvPr/>
          </p:nvSpPr>
          <p:spPr bwMode="auto">
            <a:xfrm>
              <a:off x="4122533" y="2819853"/>
              <a:ext cx="2547685"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6" name="矩形 5"/>
            <p:cNvSpPr/>
            <p:nvPr/>
          </p:nvSpPr>
          <p:spPr>
            <a:xfrm>
              <a:off x="4216534" y="2853798"/>
              <a:ext cx="2359684" cy="400110"/>
            </a:xfrm>
            <a:prstGeom prst="rect">
              <a:avLst/>
            </a:prstGeom>
          </p:spPr>
          <p:txBody>
            <a:bodyPr wrap="square">
              <a:spAutoFit/>
            </a:bodyPr>
            <a:lstStyle/>
            <a:p>
              <a:pPr marL="0" marR="0" lvl="0" indent="0" algn="ctr" defTabSz="914400" rtl="0" eaLnBrk="1" fontAlgn="auto" latinLnBrk="0" hangingPunct="1">
                <a:lnSpc>
                  <a:spcPct val="100000"/>
                </a:lnSpc>
                <a:spcBef>
                  <a:spcPct val="50000"/>
                </a:spcBef>
                <a:spcAft>
                  <a:spcPts val="0"/>
                </a:spcAft>
                <a:buClrTx/>
                <a:buSzTx/>
                <a:buFontTx/>
                <a:buNone/>
                <a:tabLst/>
                <a:defRPr/>
              </a:pPr>
              <a:r>
                <a:rPr kumimoji="0" lang="zh-CN" altLang="en-US" sz="2000" b="1"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安全子博弈</a:t>
              </a:r>
              <a:endParaRPr kumimoji="0" lang="zh-CN" altLang="en-US" sz="2000" b="1" i="0" u="none" strike="noStrike" kern="120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endParaRPr>
            </a:p>
          </p:txBody>
        </p:sp>
      </p:grpSp>
      <p:sp>
        <p:nvSpPr>
          <p:cNvPr id="23" name="矩形 22">
            <a:extLst>
              <a:ext uri="{FF2B5EF4-FFF2-40B4-BE49-F238E27FC236}">
                <a16:creationId xmlns:a16="http://schemas.microsoft.com/office/drawing/2014/main" id="{6F77A2E9-3941-4386-A0DF-CDEBD25143F3}"/>
              </a:ext>
            </a:extLst>
          </p:cNvPr>
          <p:cNvSpPr/>
          <p:nvPr/>
        </p:nvSpPr>
        <p:spPr>
          <a:xfrm>
            <a:off x="852473" y="129010"/>
            <a:ext cx="1826141"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mn-cs"/>
              </a:rPr>
              <a:t>二、博弈策略求解</a:t>
            </a:r>
            <a:endPar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C17C1490-C1AC-4535-AD9E-BE23544EF20F}"/>
                  </a:ext>
                </a:extLst>
              </p:cNvPr>
              <p:cNvSpPr txBox="1"/>
              <p:nvPr/>
            </p:nvSpPr>
            <p:spPr>
              <a:xfrm>
                <a:off x="852473" y="1454332"/>
                <a:ext cx="10603513" cy="4947316"/>
              </a:xfrm>
              <a:prstGeom prst="rect">
                <a:avLst/>
              </a:prstGeom>
              <a:noFill/>
            </p:spPr>
            <p:txBody>
              <a:bodyPr wrap="square">
                <a:spAutoFit/>
              </a:bodyPr>
              <a:lstStyle/>
              <a:p>
                <a:pPr marL="285750" marR="0" lvl="0" indent="-28575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zh-CN" sz="1800" b="0" i="0" u="none" strike="noStrike" kern="1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假设玩家</a:t>
                </a:r>
                <a:r>
                  <a:rPr kumimoji="0" lang="en-US" altLang="zh-CN" sz="1800" b="0" i="0" u="none" strike="noStrike" kern="1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A</a:t>
                </a:r>
                <a:r>
                  <a:rPr kumimoji="0" lang="zh-CN" altLang="zh-CN" sz="1800" b="0" i="0" u="none" strike="noStrike" kern="1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在硬币投掷结果为正面情况下卖掉硬币的收益</a:t>
                </a:r>
                <a14:m>
                  <m:oMath xmlns:m="http://schemas.openxmlformats.org/officeDocument/2006/math">
                    <m:sSub>
                      <m:sSubPr>
                        <m:ctrlPr>
                          <a:rPr kumimoji="0" lang="zh-CN" altLang="zh-CN" sz="18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𝑇</m:t>
                        </m:r>
                      </m:e>
                      <m:sub>
                        <m:r>
                          <a:rPr kumimoji="0" lang="en-US" altLang="zh-CN" sz="1800" b="0" i="0"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1</m:t>
                        </m:r>
                      </m:sub>
                    </m:sSub>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=−0.5</m:t>
                    </m:r>
                  </m:oMath>
                </a14:m>
                <a:r>
                  <a:rPr kumimoji="0" lang="zh-CN" altLang="zh-CN" sz="1800" b="0" i="0" u="none" strike="noStrike" kern="1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，在硬币投掷结果为反面情况下卖掉硬币的收益</a:t>
                </a:r>
                <a14:m>
                  <m:oMath xmlns:m="http://schemas.openxmlformats.org/officeDocument/2006/math">
                    <m:sSub>
                      <m:sSubPr>
                        <m:ctrlPr>
                          <a:rPr kumimoji="0" lang="zh-CN" altLang="zh-CN" sz="18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𝑇</m:t>
                        </m:r>
                      </m:e>
                      <m:sub>
                        <m:r>
                          <a:rPr kumimoji="0" lang="en-US" altLang="zh-CN" sz="1800" b="0" i="0"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2</m:t>
                        </m:r>
                      </m:sub>
                    </m:sSub>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=0.5</m:t>
                    </m:r>
                  </m:oMath>
                </a14:m>
                <a:r>
                  <a:rPr kumimoji="0" lang="zh-CN" altLang="zh-CN" sz="1800" b="0" i="0" u="none" strike="noStrike" kern="1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，那么类似地可以求出玩家</a:t>
                </a:r>
                <a:r>
                  <a:rPr kumimoji="0" lang="en-US" altLang="zh-CN" sz="1800" b="0" i="0" u="none" strike="noStrike" kern="1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B</a:t>
                </a:r>
                <a:r>
                  <a:rPr kumimoji="0" lang="zh-CN" altLang="zh-CN" sz="1800" b="0" i="0" u="none" strike="noStrike" kern="1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的纳什均衡反应策略应该是以</a:t>
                </a:r>
                <a:r>
                  <a:rPr kumimoji="0" lang="en-US" altLang="zh-CN" sz="1800" b="0" i="0" u="none" strike="noStrike" kern="1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0.25</a:t>
                </a:r>
                <a:r>
                  <a:rPr kumimoji="0" lang="zh-CN" altLang="zh-CN" sz="1800" b="0" i="0" u="none" strike="noStrike" kern="1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概率来猜测硬币投掷结果是反面，以</a:t>
                </a:r>
                <a:r>
                  <a:rPr kumimoji="0" lang="en-US" altLang="zh-CN" sz="1800" b="0" i="0" u="none" strike="noStrike" kern="1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0.75</a:t>
                </a:r>
                <a:r>
                  <a:rPr kumimoji="0" lang="zh-CN" altLang="zh-CN" sz="1800" b="0" i="0" u="none" strike="noStrike" kern="1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概率来猜测硬币投掷结果是正面。如果单独考虑猜硬币的情况，而不考虑卖硬币的情况，在正面和反面出现概率相同的情况下，玩家</a:t>
                </a:r>
                <a:r>
                  <a:rPr kumimoji="0" lang="en-US" altLang="zh-CN" sz="1800" b="0" i="0" u="none" strike="noStrike" kern="1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B</a:t>
                </a:r>
                <a:r>
                  <a:rPr kumimoji="0" lang="zh-CN" altLang="zh-CN" sz="1800" b="0" i="0" u="none" strike="noStrike" kern="1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应该以</a:t>
                </a:r>
                <a:r>
                  <a:rPr kumimoji="0" lang="en-US" altLang="zh-CN" sz="1800" b="0" i="0" u="none" strike="noStrike" kern="1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0.5</a:t>
                </a:r>
                <a:r>
                  <a:rPr kumimoji="0" lang="zh-CN" altLang="zh-CN" sz="1800" b="0" i="0" u="none" strike="noStrike" kern="1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的概率猜测正面，以</a:t>
                </a:r>
                <a:r>
                  <a:rPr kumimoji="0" lang="en-US" altLang="zh-CN" sz="1800" b="0" i="0" u="none" strike="noStrike" kern="1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0.5</a:t>
                </a:r>
                <a:r>
                  <a:rPr kumimoji="0" lang="zh-CN" altLang="zh-CN" sz="1800" b="0" i="0" u="none" strike="noStrike" kern="1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的概率猜测反面。</a:t>
                </a:r>
                <a:endParaRPr kumimoji="0" lang="zh-CN" altLang="zh-CN" sz="1400" b="0" i="0" u="none" strike="noStrike" kern="1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endParaRPr>
              </a:p>
              <a:p>
                <a:pPr marL="285750" marR="0" lvl="0" indent="-28575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zh-CN" sz="1800" b="0" i="0" u="none" strike="noStrike" kern="1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对于一个非完全信息的博弈，通常可以找到一些从全局出发的近似解法，例如使用上一节中的虚拟遗憾值最小化算法，所谓</a:t>
                </a:r>
                <a:r>
                  <a:rPr kumimoji="0" lang="zh-CN" altLang="zh-CN" sz="1800" b="1" i="0" u="none" strike="noStrike" kern="1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安全子博弈</a:t>
                </a:r>
                <a:r>
                  <a:rPr kumimoji="0" lang="zh-CN" altLang="zh-CN" sz="1800" b="0" i="0" u="none" strike="noStrike" kern="1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是指在子博弈的求解过程中，得到的结果一定不差于全局的近似解法。</a:t>
                </a:r>
                <a:endParaRPr kumimoji="0" lang="en-US" altLang="zh-CN" sz="1800" b="0" i="0" u="none" strike="noStrike" kern="1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endParaRPr>
              </a:p>
              <a:p>
                <a:pPr marL="285750" marR="0" lvl="0" indent="-28575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zh-CN" sz="1800" b="0" i="0" u="none" strike="noStrike" kern="1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在上面抛硬币的例子当中，在猜硬币的过程中，如果玩家</a:t>
                </a:r>
                <a:r>
                  <a:rPr kumimoji="0" lang="en-US" altLang="zh-CN" sz="1800" b="0" i="0" u="none" strike="noStrike" kern="1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B</a:t>
                </a:r>
                <a:r>
                  <a:rPr kumimoji="0" lang="zh-CN" altLang="zh-CN" sz="1800" b="0" i="0" u="none" strike="noStrike" kern="1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的行动是通过预测玩家</a:t>
                </a:r>
                <a:r>
                  <a:rPr kumimoji="0" lang="en-US" altLang="zh-CN" sz="1800" b="0" i="0" u="none" strike="noStrike" kern="1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A</a:t>
                </a:r>
                <a:r>
                  <a:rPr kumimoji="0" lang="zh-CN" altLang="zh-CN" sz="1800" b="0" i="0" u="none" strike="noStrike" kern="1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卖掉硬币的收益来决定，猜硬币这个子博弈就是安全的。反之如果玩家</a:t>
                </a:r>
                <a:r>
                  <a:rPr kumimoji="0" lang="en-US" altLang="zh-CN" sz="1800" b="0" i="0" u="none" strike="noStrike" kern="1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B</a:t>
                </a:r>
                <a:r>
                  <a:rPr kumimoji="0" lang="zh-CN" altLang="zh-CN" sz="1800" b="0" i="0" u="none" strike="noStrike" kern="1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的行动仅考虑猜硬币的过程（本例中为不考虑</a:t>
                </a:r>
                <a:r>
                  <a:rPr kumimoji="0" lang="en-US" altLang="zh-CN" sz="1800" b="0" i="0" u="none" strike="noStrike" kern="1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A</a:t>
                </a:r>
                <a:r>
                  <a:rPr kumimoji="0" lang="zh-CN" altLang="zh-CN" sz="1800" b="0" i="0" u="none" strike="noStrike" kern="1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买硬币的收益），则猜硬币这个子博弈就是不安全的。</a:t>
                </a:r>
              </a:p>
              <a:p>
                <a:pPr marL="285750" marR="0" lvl="0" indent="-28575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endParaRPr kumimoji="0" lang="zh-CN" altLang="zh-CN" sz="1400" b="0" i="0" u="none" strike="noStrike" kern="1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xmlns="">
          <p:sp>
            <p:nvSpPr>
              <p:cNvPr id="13" name="文本框 12">
                <a:extLst>
                  <a:ext uri="{FF2B5EF4-FFF2-40B4-BE49-F238E27FC236}">
                    <a16:creationId xmlns:a16="http://schemas.microsoft.com/office/drawing/2014/main" id="{C17C1490-C1AC-4535-AD9E-BE23544EF20F}"/>
                  </a:ext>
                </a:extLst>
              </p:cNvPr>
              <p:cNvSpPr txBox="1">
                <a:spLocks noRot="1" noChangeAspect="1" noMove="1" noResize="1" noEditPoints="1" noAdjustHandles="1" noChangeArrowheads="1" noChangeShapeType="1" noTextEdit="1"/>
              </p:cNvSpPr>
              <p:nvPr/>
            </p:nvSpPr>
            <p:spPr>
              <a:xfrm>
                <a:off x="852473" y="1454332"/>
                <a:ext cx="10603513" cy="4947316"/>
              </a:xfrm>
              <a:prstGeom prst="rect">
                <a:avLst/>
              </a:prstGeom>
              <a:blipFill>
                <a:blip r:embed="rId3"/>
                <a:stretch>
                  <a:fillRect l="-403" r="-46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428028845"/>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583380" y="726948"/>
            <a:ext cx="7464387" cy="497934"/>
            <a:chOff x="4099943" y="2819853"/>
            <a:chExt cx="2570275" cy="497934"/>
          </a:xfrm>
        </p:grpSpPr>
        <p:sp>
          <p:nvSpPr>
            <p:cNvPr id="4" name="平行四边形 3"/>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5" name="平行四边形 4"/>
            <p:cNvSpPr/>
            <p:nvPr/>
          </p:nvSpPr>
          <p:spPr bwMode="auto">
            <a:xfrm>
              <a:off x="4122533" y="2819853"/>
              <a:ext cx="2547685"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6" name="矩形 5"/>
            <p:cNvSpPr/>
            <p:nvPr/>
          </p:nvSpPr>
          <p:spPr>
            <a:xfrm>
              <a:off x="4216534" y="2853798"/>
              <a:ext cx="2359684" cy="400110"/>
            </a:xfrm>
            <a:prstGeom prst="rect">
              <a:avLst/>
            </a:prstGeom>
          </p:spPr>
          <p:txBody>
            <a:bodyPr wrap="square">
              <a:spAutoFit/>
            </a:bodyPr>
            <a:lstStyle/>
            <a:p>
              <a:pPr marL="0" marR="0" lvl="0" indent="0" algn="ctr" defTabSz="914400" rtl="0" eaLnBrk="1" fontAlgn="auto" latinLnBrk="0" hangingPunct="1">
                <a:lnSpc>
                  <a:spcPct val="100000"/>
                </a:lnSpc>
                <a:spcBef>
                  <a:spcPct val="50000"/>
                </a:spcBef>
                <a:spcAft>
                  <a:spcPts val="0"/>
                </a:spcAft>
                <a:buClrTx/>
                <a:buSzTx/>
                <a:buFontTx/>
                <a:buNone/>
                <a:tabLst/>
                <a:defRPr/>
              </a:pPr>
              <a:r>
                <a:rPr kumimoji="0" lang="zh-CN" altLang="en-US" sz="2000" b="1"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博弈规则设计：研究问题</a:t>
              </a:r>
              <a:endParaRPr kumimoji="0" lang="zh-CN" altLang="en-US" sz="2000" b="1" i="0" u="none" strike="noStrike" kern="120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endParaRPr>
            </a:p>
          </p:txBody>
        </p:sp>
      </p:grpSp>
      <p:sp>
        <p:nvSpPr>
          <p:cNvPr id="23" name="矩形 22">
            <a:extLst>
              <a:ext uri="{FF2B5EF4-FFF2-40B4-BE49-F238E27FC236}">
                <a16:creationId xmlns:a16="http://schemas.microsoft.com/office/drawing/2014/main" id="{6F77A2E9-3941-4386-A0DF-CDEBD25143F3}"/>
              </a:ext>
            </a:extLst>
          </p:cNvPr>
          <p:cNvSpPr/>
          <p:nvPr/>
        </p:nvSpPr>
        <p:spPr>
          <a:xfrm>
            <a:off x="852473" y="129010"/>
            <a:ext cx="1895071"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mn-cs"/>
              </a:rPr>
              <a:t>三、博弈规则设计</a:t>
            </a:r>
            <a:endPar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8" name="文本框 7">
            <a:extLst>
              <a:ext uri="{FF2B5EF4-FFF2-40B4-BE49-F238E27FC236}">
                <a16:creationId xmlns:a16="http://schemas.microsoft.com/office/drawing/2014/main" id="{E9C6AD40-3030-4790-917E-4692FEFB4E9E}"/>
              </a:ext>
            </a:extLst>
          </p:cNvPr>
          <p:cNvSpPr txBox="1"/>
          <p:nvPr/>
        </p:nvSpPr>
        <p:spPr>
          <a:xfrm>
            <a:off x="1665700" y="1726804"/>
            <a:ext cx="9133598" cy="3282117"/>
          </a:xfrm>
          <a:prstGeom prst="rect">
            <a:avLst/>
          </a:prstGeom>
          <a:noFill/>
        </p:spPr>
        <p:txBody>
          <a:bodyPr wrap="square">
            <a:spAutoFit/>
          </a:bodyPr>
          <a:lstStyle/>
          <a:p>
            <a:pPr marL="285750" marR="0" lvl="0" indent="-28575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zh-CN" sz="1800" b="0" i="0" u="none" strike="noStrike" kern="1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在现实生活中，如果所有博弈者都追求自己利益最大化，很可能会导致两败俱伤的下场，那么应该如何设计博弈的规则使得博弈的最终局势能尽可能达到整体利益的最大化呢？</a:t>
            </a:r>
            <a:endParaRPr kumimoji="0" lang="en-US" altLang="zh-CN" sz="1800" b="0" i="0" u="none" strike="noStrike" kern="1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endParaRPr>
          </a:p>
          <a:p>
            <a:pPr marL="285750" marR="0" lvl="0" indent="-28575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endParaRPr kumimoji="0" lang="zh-CN" altLang="zh-CN" sz="1400" b="0" i="0" u="none" strike="noStrike" kern="1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endParaRPr>
          </a:p>
          <a:p>
            <a:pPr marL="285750" marR="0" lvl="0" indent="-28575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zh-CN" sz="1800" b="0" i="0" u="none" strike="noStrike" kern="1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例如许多城市为了避免机动车过快增长造成城市拥堵，因此限制了车牌的发放量。这样，车牌的发放方式就是需要决策者经过周密的考虑后决定的。通常而言，车牌的发放既要能满足有紧迫需求的人，又要满足普通家庭的日常需求，所以很多城市都采取了车牌竞价和随机摇号两种方式发放车牌。</a:t>
            </a:r>
            <a:endParaRPr kumimoji="0" lang="zh-CN" altLang="zh-CN" sz="1400" b="0" i="0" u="none" strike="noStrike" kern="1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257646671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a:extLst>
              <a:ext uri="{FF2B5EF4-FFF2-40B4-BE49-F238E27FC236}">
                <a16:creationId xmlns:a16="http://schemas.microsoft.com/office/drawing/2014/main" id="{40D199F0-A918-4EED-AF6C-1FF084A1EF8E}"/>
              </a:ext>
            </a:extLst>
          </p:cNvPr>
          <p:cNvSpPr/>
          <p:nvPr/>
        </p:nvSpPr>
        <p:spPr>
          <a:xfrm>
            <a:off x="852473" y="129010"/>
            <a:ext cx="1826141"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mn-cs"/>
              </a:rPr>
              <a:t>三、知识图谱推理</a:t>
            </a:r>
            <a:endParaRPr kumimoji="0" lang="zh-CN" altLang="en-US" sz="16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p:sp>
        <p:nvSpPr>
          <p:cNvPr id="13" name="矩形 12">
            <a:extLst>
              <a:ext uri="{FF2B5EF4-FFF2-40B4-BE49-F238E27FC236}">
                <a16:creationId xmlns:a16="http://schemas.microsoft.com/office/drawing/2014/main" id="{80D03ACE-4753-4C03-81C2-0B0682E293ED}"/>
              </a:ext>
            </a:extLst>
          </p:cNvPr>
          <p:cNvSpPr/>
          <p:nvPr/>
        </p:nvSpPr>
        <p:spPr>
          <a:xfrm>
            <a:off x="1042555" y="735998"/>
            <a:ext cx="10254104" cy="609273"/>
          </a:xfrm>
          <a:prstGeom prst="rect">
            <a:avLst/>
          </a:prstGeom>
          <a:gradFill>
            <a:gsLst>
              <a:gs pos="37000">
                <a:srgbClr val="019196"/>
              </a:gs>
              <a:gs pos="100000">
                <a:schemeClr val="bg1"/>
              </a:gs>
              <a:gs pos="83000">
                <a:srgbClr val="81C7C9"/>
              </a:gs>
            </a:gsLst>
            <a:lin ang="12000000" scaled="0"/>
          </a:gradFill>
          <a:ln w="22225">
            <a:noFill/>
          </a:ln>
          <a:effectLst>
            <a:outerShdw blurRad="50800" dist="38100" dir="5400000" algn="l" rotWithShape="0">
              <a:schemeClr val="tx1">
                <a:lumMod val="85000"/>
                <a:lumOff val="15000"/>
                <a:alpha val="10000"/>
              </a:schemeClr>
            </a:outerShdw>
          </a:effectLst>
        </p:spPr>
        <p:txBody>
          <a:bodyPr anchor="ctr">
            <a:normAutofit/>
          </a:bodyPr>
          <a:lstStyle/>
          <a:p>
            <a:pPr marL="0" marR="0" lvl="0" indent="0" algn="ctr" defTabSz="914400" rtl="0" eaLnBrk="1" fontAlgn="auto" latinLnBrk="0" hangingPunct="1">
              <a:lnSpc>
                <a:spcPct val="90000"/>
              </a:lnSpc>
              <a:spcBef>
                <a:spcPct val="0"/>
              </a:spcBef>
              <a:spcAft>
                <a:spcPts val="0"/>
              </a:spcAft>
              <a:buClrTx/>
              <a:buSzTx/>
              <a:buFontTx/>
              <a:buNone/>
              <a:tabLst/>
              <a:defRPr/>
            </a:pPr>
            <a:endParaRPr kumimoji="0" lang="zh-CN" altLang="en-US" sz="1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9" name="矩形 18">
            <a:extLst>
              <a:ext uri="{FF2B5EF4-FFF2-40B4-BE49-F238E27FC236}">
                <a16:creationId xmlns:a16="http://schemas.microsoft.com/office/drawing/2014/main" id="{70711213-6A7F-41B7-83A4-ACBA1908F28E}"/>
              </a:ext>
            </a:extLst>
          </p:cNvPr>
          <p:cNvSpPr/>
          <p:nvPr/>
        </p:nvSpPr>
        <p:spPr>
          <a:xfrm>
            <a:off x="1765543" y="811180"/>
            <a:ext cx="8634380" cy="458908"/>
          </a:xfrm>
          <a:prstGeom prst="rect">
            <a:avLst/>
          </a:prstGeom>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FOIL</a:t>
            </a:r>
            <a:r>
              <a:rPr kumimoji="0" lang="zh-CN" altLang="zh-CN" sz="1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0" lang="en-US" altLang="zh-CN" sz="1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First Order Inductive Learner</a:t>
            </a:r>
            <a:r>
              <a:rPr kumimoji="0" lang="zh-CN" altLang="zh-CN" sz="1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）算法</a:t>
            </a:r>
            <a:r>
              <a:rPr kumimoji="0" lang="zh-CN" altLang="en-US" sz="1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思路：逐一添加前提约束谓词</a:t>
            </a:r>
            <a:endParaRPr kumimoji="0" lang="en-US" altLang="zh-CN" sz="1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 name="矩形 6">
            <a:extLst>
              <a:ext uri="{FF2B5EF4-FFF2-40B4-BE49-F238E27FC236}">
                <a16:creationId xmlns:a16="http://schemas.microsoft.com/office/drawing/2014/main" id="{6791DAB5-EF16-4CBD-8F97-B3EADF7AB040}"/>
              </a:ext>
            </a:extLst>
          </p:cNvPr>
          <p:cNvSpPr/>
          <p:nvPr/>
        </p:nvSpPr>
        <p:spPr>
          <a:xfrm>
            <a:off x="522526" y="1505859"/>
            <a:ext cx="4483920"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1" i="0" u="none" strike="noStrike" kern="0" cap="none" spc="0" normalizeH="0" baseline="0" noProof="0" dirty="0">
                <a:ln>
                  <a:noFill/>
                </a:ln>
                <a:solidFill>
                  <a:prstClr val="black"/>
                </a:solidFill>
                <a:effectLst/>
                <a:uLnTx/>
                <a:uFillTx/>
                <a:latin typeface="Times New Roman" panose="02020603050405020304" pitchFamily="18" charset="0"/>
                <a:ea typeface="楷体_GB2312"/>
                <a:cs typeface="Times New Roman" panose="02020603050405020304" pitchFamily="18" charset="0"/>
              </a:rPr>
              <a:t>继续</a:t>
            </a:r>
            <a:r>
              <a:rPr kumimoji="0" lang="zh-CN" altLang="zh-CN" sz="1600" b="1" i="0" u="none" strike="noStrike" kern="0" cap="none" spc="0" normalizeH="0" baseline="0" noProof="0" dirty="0">
                <a:ln>
                  <a:noFill/>
                </a:ln>
                <a:solidFill>
                  <a:prstClr val="black"/>
                </a:solidFill>
                <a:effectLst/>
                <a:uLnTx/>
                <a:uFillTx/>
                <a:latin typeface="Times New Roman" panose="02020603050405020304" pitchFamily="18" charset="0"/>
                <a:ea typeface="楷体_GB2312"/>
                <a:cs typeface="Times New Roman" panose="02020603050405020304" pitchFamily="18" charset="0"/>
              </a:rPr>
              <a:t>添加前提约束谓词所得信息增益值计算过程</a:t>
            </a:r>
            <a:endParaRPr kumimoji="0" lang="zh-CN" altLang="en-US" sz="16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42EF3E36-13C4-4A6C-A33C-1BC53FACE0D2}"/>
                  </a:ext>
                </a:extLst>
              </p:cNvPr>
              <p:cNvSpPr/>
              <p:nvPr/>
            </p:nvSpPr>
            <p:spPr>
              <a:xfrm>
                <a:off x="5090008" y="2682109"/>
                <a:ext cx="6765294" cy="3508204"/>
              </a:xfrm>
              <a:prstGeom prst="rect">
                <a:avLst/>
              </a:prstGeom>
            </p:spPr>
            <p:txBody>
              <a:bodyPr wrap="square">
                <a:spAutoFit/>
              </a:bodyPr>
              <a:lstStyle/>
              <a:p>
                <a:pPr marL="285750" marR="0" lvl="0" indent="-285750" algn="just" defTabSz="914400" rtl="0" eaLnBrk="1" fontAlgn="auto" latinLnBrk="0" hangingPunct="1">
                  <a:lnSpc>
                    <a:spcPct val="150000"/>
                  </a:lnSpc>
                  <a:spcBef>
                    <a:spcPts val="600"/>
                  </a:spcBef>
                  <a:spcAft>
                    <a:spcPts val="0"/>
                  </a:spcAft>
                  <a:buClrTx/>
                  <a:buSzTx/>
                  <a:buFont typeface="Wingdings" panose="05000000000000000000" pitchFamily="2" charset="2"/>
                  <a:buChar char="l"/>
                  <a:tabLst/>
                  <a:defRPr/>
                </a:pPr>
                <a:r>
                  <a:rPr kumimoji="0" lang="zh-CN"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当</a:t>
                </a:r>
                <a14:m>
                  <m:oMath xmlns:m="http://schemas.openxmlformats.org/officeDocument/2006/math">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𝑀𝑜𝑡h𝑒𝑟</m:t>
                    </m:r>
                    <m:r>
                      <a:rPr kumimoji="0" lang="en-US" altLang="zh-CN" sz="1600" b="0" i="0"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𝑧</m:t>
                    </m:r>
                    <m:r>
                      <a:rPr kumimoji="0" lang="en-US" altLang="zh-CN" sz="1600" b="0" i="0" u="none" strike="noStrike" kern="1200" cap="none" spc="0" normalizeH="0" baseline="0" noProof="0">
                        <a:ln>
                          <a:noFill/>
                        </a:ln>
                        <a:solidFill>
                          <a:prstClr val="black"/>
                        </a:solidFill>
                        <a:effectLst/>
                        <a:uLnTx/>
                        <a:uFillTx/>
                        <a:latin typeface="Cambria Math" panose="02040503050406030204" pitchFamily="18" charset="0"/>
                        <a:cs typeface="+mn-cs"/>
                      </a:rPr>
                      <m:t>, </m:t>
                    </m:r>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𝑦</m:t>
                    </m:r>
                    <m:r>
                      <a:rPr kumimoji="0" lang="en-US" altLang="zh-CN" sz="1600" b="0" i="0" u="none" strike="noStrike" kern="1200" cap="none" spc="0" normalizeH="0" baseline="0" noProof="0">
                        <a:ln>
                          <a:noFill/>
                        </a:ln>
                        <a:solidFill>
                          <a:prstClr val="black"/>
                        </a:solidFill>
                        <a:effectLst/>
                        <a:uLnTx/>
                        <a:uFillTx/>
                        <a:latin typeface="Cambria Math" panose="02040503050406030204" pitchFamily="18" charset="0"/>
                        <a:cs typeface="+mn-cs"/>
                      </a:rPr>
                      <m:t>)</m:t>
                    </m:r>
                  </m:oMath>
                </a14:m>
                <a:r>
                  <a:rPr kumimoji="0" lang="zh-CN"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作为前提约束谓词加入到推理规则后</a:t>
                </a:r>
                <a14:m>
                  <m:oMath xmlns:m="http://schemas.openxmlformats.org/officeDocument/2006/math">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𝐹𝑂𝐼𝐿</m:t>
                    </m:r>
                    <m:r>
                      <a:rPr kumimoji="0" lang="en-US" altLang="zh-CN" sz="1600" b="0" i="0" u="none" strike="noStrike" kern="1200" cap="none" spc="0" normalizeH="0" baseline="0" noProof="0">
                        <a:ln>
                          <a:noFill/>
                        </a:ln>
                        <a:solidFill>
                          <a:prstClr val="black"/>
                        </a:solidFill>
                        <a:effectLst/>
                        <a:uLnTx/>
                        <a:uFillTx/>
                        <a:latin typeface="Cambria Math" panose="02040503050406030204" pitchFamily="18" charset="0"/>
                        <a:cs typeface="+mn-cs"/>
                      </a:rPr>
                      <m:t>_</m:t>
                    </m:r>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𝐺𝑎𝑖𝑛</m:t>
                    </m:r>
                  </m:oMath>
                </a14:m>
                <a:r>
                  <a:rPr kumimoji="0" lang="zh-CN"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值最大，因此将</a:t>
                </a:r>
                <a14:m>
                  <m:oMath xmlns:m="http://schemas.openxmlformats.org/officeDocument/2006/math">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𝑀𝑜𝑡h𝑒𝑟</m:t>
                    </m:r>
                    <m:r>
                      <a:rPr kumimoji="0" lang="en-US" altLang="zh-CN" sz="1600" b="0" i="0"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𝑧</m:t>
                    </m:r>
                    <m:r>
                      <a:rPr kumimoji="0" lang="en-US" altLang="zh-CN" sz="1600" b="0" i="0" u="none" strike="noStrike" kern="1200" cap="none" spc="0" normalizeH="0" baseline="0" noProof="0">
                        <a:ln>
                          <a:noFill/>
                        </a:ln>
                        <a:solidFill>
                          <a:prstClr val="black"/>
                        </a:solidFill>
                        <a:effectLst/>
                        <a:uLnTx/>
                        <a:uFillTx/>
                        <a:latin typeface="Cambria Math" panose="02040503050406030204" pitchFamily="18" charset="0"/>
                        <a:cs typeface="+mn-cs"/>
                      </a:rPr>
                      <m:t>, </m:t>
                    </m:r>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𝑦</m:t>
                    </m:r>
                    <m:r>
                      <a:rPr kumimoji="0" lang="en-US" altLang="zh-CN" sz="1600" b="0" i="0" u="none" strike="noStrike" kern="1200" cap="none" spc="0" normalizeH="0" baseline="0" noProof="0">
                        <a:ln>
                          <a:noFill/>
                        </a:ln>
                        <a:solidFill>
                          <a:prstClr val="black"/>
                        </a:solidFill>
                        <a:effectLst/>
                        <a:uLnTx/>
                        <a:uFillTx/>
                        <a:latin typeface="Cambria Math" panose="02040503050406030204" pitchFamily="18" charset="0"/>
                        <a:cs typeface="+mn-cs"/>
                      </a:rPr>
                      <m:t>)</m:t>
                    </m:r>
                  </m:oMath>
                </a14:m>
                <a:r>
                  <a:rPr kumimoji="0" lang="zh-CN"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加入，得到新的推理规则</a:t>
                </a:r>
                <a14:m>
                  <m:oMath xmlns:m="http://schemas.openxmlformats.org/officeDocument/2006/math">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𝑀𝑜𝑡h𝑒𝑟</m:t>
                    </m:r>
                    <m:d>
                      <m:dPr>
                        <m:ctrlPr>
                          <a:rPr kumimoji="0" lang="zh-CN"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ctrlPr>
                      </m:dPr>
                      <m:e>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𝑧</m:t>
                        </m:r>
                        <m:r>
                          <a:rPr kumimoji="0" lang="en-US" altLang="zh-CN" sz="1600" b="0" i="0" u="none" strike="noStrike" kern="1200" cap="none" spc="0" normalizeH="0" baseline="0" noProof="0">
                            <a:ln>
                              <a:noFill/>
                            </a:ln>
                            <a:solidFill>
                              <a:prstClr val="black"/>
                            </a:solidFill>
                            <a:effectLst/>
                            <a:uLnTx/>
                            <a:uFillTx/>
                            <a:latin typeface="Cambria Math" panose="02040503050406030204" pitchFamily="18" charset="0"/>
                            <a:cs typeface="+mn-cs"/>
                          </a:rPr>
                          <m:t>, </m:t>
                        </m:r>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𝑦</m:t>
                        </m:r>
                      </m:e>
                    </m:d>
                    <m:r>
                      <a:rPr kumimoji="0" lang="en-US" altLang="zh-CN" sz="1600" b="0" i="0" u="none" strike="noStrike" kern="1200" cap="none" spc="0" normalizeH="0" baseline="0" noProof="0">
                        <a:ln>
                          <a:noFill/>
                        </a:ln>
                        <a:solidFill>
                          <a:prstClr val="black"/>
                        </a:solidFill>
                        <a:effectLst/>
                        <a:uLnTx/>
                        <a:uFillTx/>
                        <a:latin typeface="Cambria Math" panose="02040503050406030204" pitchFamily="18" charset="0"/>
                        <a:cs typeface="+mn-cs"/>
                      </a:rPr>
                      <m:t>∧ </m:t>
                    </m:r>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𝐶𝑜𝑢𝑝𝑙𝑒</m:t>
                    </m:r>
                    <m:d>
                      <m:dPr>
                        <m:ctrlPr>
                          <a:rPr kumimoji="0" lang="zh-CN"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ctrlPr>
                      </m:dPr>
                      <m:e>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𝑥</m:t>
                        </m:r>
                        <m:r>
                          <a:rPr kumimoji="0" lang="en-US" altLang="zh-CN" sz="1600" b="0" i="0"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𝑧</m:t>
                        </m:r>
                      </m:e>
                    </m:d>
                    <m:r>
                      <a:rPr kumimoji="0" lang="en-US" altLang="zh-CN" sz="1600" b="0" i="0"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𝐹𝑎𝑡h𝑒𝑟</m:t>
                    </m:r>
                    <m:d>
                      <m:dPr>
                        <m:ctrlPr>
                          <a:rPr kumimoji="0" lang="zh-CN"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ctrlPr>
                      </m:dPr>
                      <m:e>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𝑥</m:t>
                        </m:r>
                        <m:r>
                          <a:rPr kumimoji="0" lang="en-US" altLang="zh-CN" sz="1600" b="0" i="0" u="none" strike="noStrike" kern="1200" cap="none" spc="0" normalizeH="0" baseline="0" noProof="0">
                            <a:ln>
                              <a:noFill/>
                            </a:ln>
                            <a:solidFill>
                              <a:prstClr val="black"/>
                            </a:solidFill>
                            <a:effectLst/>
                            <a:uLnTx/>
                            <a:uFillTx/>
                            <a:latin typeface="Cambria Math" panose="02040503050406030204" pitchFamily="18" charset="0"/>
                            <a:cs typeface="+mn-cs"/>
                          </a:rPr>
                          <m:t>, </m:t>
                        </m:r>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𝑦</m:t>
                        </m:r>
                      </m:e>
                    </m:d>
                  </m:oMath>
                </a14:m>
                <a:r>
                  <a:rPr kumimoji="0" lang="zh-CN"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。当</a:t>
                </a:r>
                <a:r>
                  <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x = David</a:t>
                </a:r>
                <a:r>
                  <a:rPr kumimoji="0" lang="zh-CN"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y=Mike</a:t>
                </a:r>
                <a:r>
                  <a:rPr kumimoji="0" lang="zh-CN"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和</a:t>
                </a:r>
                <a14:m>
                  <m:oMath xmlns:m="http://schemas.openxmlformats.org/officeDocument/2006/math">
                    <m:r>
                      <m:rPr>
                        <m:sty m:val="p"/>
                      </m:rPr>
                      <a:rPr kumimoji="0" lang="en-US" altLang="zh-CN" sz="1600" b="0" i="0" u="none" strike="noStrike" kern="1200" cap="none" spc="0" normalizeH="0" baseline="0" noProof="0">
                        <a:ln>
                          <a:noFill/>
                        </a:ln>
                        <a:solidFill>
                          <a:prstClr val="black"/>
                        </a:solidFill>
                        <a:effectLst/>
                        <a:uLnTx/>
                        <a:uFillTx/>
                        <a:latin typeface="Cambria Math" panose="02040503050406030204" pitchFamily="18" charset="0"/>
                        <a:cs typeface="+mn-cs"/>
                      </a:rPr>
                      <m:t>z</m:t>
                    </m:r>
                    <m:r>
                      <a:rPr kumimoji="0" lang="en-US" altLang="zh-CN" sz="1600" b="0" i="0" u="none" strike="noStrike" kern="1200" cap="none" spc="0" normalizeH="0" baseline="0" noProof="0">
                        <a:ln>
                          <a:noFill/>
                        </a:ln>
                        <a:solidFill>
                          <a:prstClr val="black"/>
                        </a:solidFill>
                        <a:effectLst/>
                        <a:uLnTx/>
                        <a:uFillTx/>
                        <a:latin typeface="Cambria Math" panose="02040503050406030204" pitchFamily="18" charset="0"/>
                        <a:cs typeface="+mn-cs"/>
                      </a:rPr>
                      <m:t>=</m:t>
                    </m:r>
                  </m:oMath>
                </a14:m>
                <a:r>
                  <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James</a:t>
                </a:r>
                <a:r>
                  <a:rPr kumimoji="0" lang="zh-CN"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时，该推理规则覆盖表</a:t>
                </a:r>
                <a:r>
                  <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2.4.2</a:t>
                </a:r>
                <a:r>
                  <a:rPr kumimoji="0" lang="zh-CN"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中训练样本集合的正例</a:t>
                </a:r>
                <a14:m>
                  <m:oMath xmlns:m="http://schemas.openxmlformats.org/officeDocument/2006/math">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𝐹𝑎𝑡h𝑒𝑟</m:t>
                    </m:r>
                  </m:oMath>
                </a14:m>
                <a:r>
                  <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(David, Mike)</a:t>
                </a:r>
                <a:r>
                  <a:rPr kumimoji="0" lang="zh-CN"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、且不覆盖任意反例，因此算法学习结束。</a:t>
                </a:r>
                <a:endPar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a:p>
                <a:pPr marL="285750" marR="0" lvl="0" indent="-285750" algn="just" defTabSz="914400" rtl="0" eaLnBrk="1" fontAlgn="auto" latinLnBrk="0" hangingPunct="1">
                  <a:lnSpc>
                    <a:spcPct val="150000"/>
                  </a:lnSpc>
                  <a:spcBef>
                    <a:spcPts val="600"/>
                  </a:spcBef>
                  <a:spcAft>
                    <a:spcPts val="0"/>
                  </a:spcAft>
                  <a:buClrTx/>
                  <a:buSzTx/>
                  <a:buFont typeface="Wingdings" panose="05000000000000000000" pitchFamily="2" charset="2"/>
                  <a:buChar char="l"/>
                  <a:tabLst/>
                  <a:defRPr/>
                </a:pPr>
                <a:r>
                  <a:rPr kumimoji="0" lang="zh-CN"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当学习得到</a:t>
                </a:r>
                <a14:m>
                  <m:oMath xmlns:m="http://schemas.openxmlformats.org/officeDocument/2006/math">
                    <m:r>
                      <a:rPr kumimoji="0" lang="en-US" altLang="zh-CN" sz="1600" b="0" i="0"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𝑥</m:t>
                    </m:r>
                    <m:r>
                      <a:rPr kumimoji="0" lang="en-US" altLang="zh-CN" sz="1600" b="0" i="0"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𝑦</m:t>
                    </m:r>
                    <m:r>
                      <a:rPr kumimoji="0" lang="en-US" altLang="zh-CN" sz="1600" b="0" i="0"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𝑧</m:t>
                    </m:r>
                    <m:r>
                      <a:rPr kumimoji="0" lang="en-US" altLang="zh-CN" sz="1600" b="0" i="0" u="none" strike="noStrike" kern="1200" cap="none" spc="0" normalizeH="0" baseline="0" noProof="0">
                        <a:ln>
                          <a:noFill/>
                        </a:ln>
                        <a:solidFill>
                          <a:prstClr val="black"/>
                        </a:solidFill>
                        <a:effectLst/>
                        <a:uLnTx/>
                        <a:uFillTx/>
                        <a:latin typeface="Cambria Math" panose="02040503050406030204" pitchFamily="18" charset="0"/>
                        <a:cs typeface="+mn-cs"/>
                      </a:rPr>
                      <m:t>)</m:t>
                    </m:r>
                    <m:d>
                      <m:dPr>
                        <m:ctrlPr>
                          <a:rPr kumimoji="0" lang="zh-CN"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ctrlPr>
                      </m:dPr>
                      <m:e>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𝑀𝑜𝑡h𝑒𝑟</m:t>
                        </m:r>
                        <m:d>
                          <m:dPr>
                            <m:ctrlPr>
                              <a:rPr kumimoji="0" lang="zh-CN"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ctrlPr>
                          </m:dPr>
                          <m:e>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𝑧</m:t>
                            </m:r>
                            <m:r>
                              <a:rPr kumimoji="0" lang="en-US" altLang="zh-CN" sz="1600" b="0" i="0" u="none" strike="noStrike" kern="1200" cap="none" spc="0" normalizeH="0" baseline="0" noProof="0">
                                <a:ln>
                                  <a:noFill/>
                                </a:ln>
                                <a:solidFill>
                                  <a:prstClr val="black"/>
                                </a:solidFill>
                                <a:effectLst/>
                                <a:uLnTx/>
                                <a:uFillTx/>
                                <a:latin typeface="Cambria Math" panose="02040503050406030204" pitchFamily="18" charset="0"/>
                                <a:cs typeface="+mn-cs"/>
                              </a:rPr>
                              <m:t>, </m:t>
                            </m:r>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𝑦</m:t>
                            </m:r>
                          </m:e>
                        </m:d>
                        <m:r>
                          <a:rPr kumimoji="0" lang="en-US" altLang="zh-CN" sz="1600" b="0" i="0" u="none" strike="noStrike" kern="1200" cap="none" spc="0" normalizeH="0" baseline="0" noProof="0">
                            <a:ln>
                              <a:noFill/>
                            </a:ln>
                            <a:solidFill>
                              <a:prstClr val="black"/>
                            </a:solidFill>
                            <a:effectLst/>
                            <a:uLnTx/>
                            <a:uFillTx/>
                            <a:latin typeface="Cambria Math" panose="02040503050406030204" pitchFamily="18" charset="0"/>
                            <a:cs typeface="+mn-cs"/>
                          </a:rPr>
                          <m:t>∧ </m:t>
                        </m:r>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𝐶𝑜𝑢𝑝𝑙𝑒</m:t>
                        </m:r>
                        <m:d>
                          <m:dPr>
                            <m:ctrlPr>
                              <a:rPr kumimoji="0" lang="zh-CN"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ctrlPr>
                          </m:dPr>
                          <m:e>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𝑥</m:t>
                            </m:r>
                            <m:r>
                              <a:rPr kumimoji="0" lang="en-US" altLang="zh-CN" sz="1600" b="0" i="0"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𝑧</m:t>
                            </m:r>
                          </m:e>
                        </m:d>
                        <m:r>
                          <a:rPr kumimoji="0" lang="en-US" altLang="zh-CN" sz="1600" b="0" i="0"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𝐹𝑎𝑡h𝑒𝑟</m:t>
                        </m:r>
                        <m:d>
                          <m:dPr>
                            <m:ctrlPr>
                              <a:rPr kumimoji="0" lang="zh-CN"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ctrlPr>
                          </m:dPr>
                          <m:e>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𝑥</m:t>
                            </m:r>
                            <m:r>
                              <a:rPr kumimoji="0" lang="en-US" altLang="zh-CN" sz="1600" b="0" i="0" u="none" strike="noStrike" kern="1200" cap="none" spc="0" normalizeH="0" baseline="0" noProof="0">
                                <a:ln>
                                  <a:noFill/>
                                </a:ln>
                                <a:solidFill>
                                  <a:prstClr val="black"/>
                                </a:solidFill>
                                <a:effectLst/>
                                <a:uLnTx/>
                                <a:uFillTx/>
                                <a:latin typeface="Cambria Math" panose="02040503050406030204" pitchFamily="18" charset="0"/>
                                <a:cs typeface="+mn-cs"/>
                              </a:rPr>
                              <m:t>, </m:t>
                            </m:r>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𝑦</m:t>
                            </m:r>
                          </m:e>
                        </m:d>
                      </m:e>
                    </m:d>
                  </m:oMath>
                </a14:m>
                <a:r>
                  <a:rPr kumimoji="0" lang="zh-CN"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这一推理规则后，从所给出的知识图谱中已知道</a:t>
                </a:r>
                <a14:m>
                  <m:oMath xmlns:m="http://schemas.openxmlformats.org/officeDocument/2006/math">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𝑀𝑜𝑡h𝑒𝑟</m:t>
                    </m:r>
                  </m:oMath>
                </a14:m>
                <a:r>
                  <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(James, Ann)</a:t>
                </a:r>
                <a:r>
                  <a:rPr kumimoji="0" lang="zh-CN"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和</a:t>
                </a:r>
                <a14:m>
                  <m:oMath xmlns:m="http://schemas.openxmlformats.org/officeDocument/2006/math">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𝐶𝑜𝑢𝑝𝑙𝑒</m:t>
                    </m:r>
                  </m:oMath>
                </a14:m>
                <a:r>
                  <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(David, James)</a:t>
                </a:r>
                <a:r>
                  <a:rPr kumimoji="0" lang="zh-CN"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，因此可推理得到新的知识</a:t>
                </a:r>
                <a14:m>
                  <m:oMath xmlns:m="http://schemas.openxmlformats.org/officeDocument/2006/math">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𝐹𝑎𝑡h𝑒𝑟</m:t>
                    </m:r>
                  </m:oMath>
                </a14:m>
                <a:r>
                  <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(David, Ann)</a:t>
                </a:r>
                <a:r>
                  <a:rPr kumimoji="0" lang="zh-CN"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p>
              <a:p>
                <a:pPr marL="285750" marR="0" lvl="0" indent="-285750" algn="just" defTabSz="914400" rtl="0" eaLnBrk="1" fontAlgn="auto" latinLnBrk="0" hangingPunct="1">
                  <a:lnSpc>
                    <a:spcPts val="2200"/>
                  </a:lnSpc>
                  <a:spcBef>
                    <a:spcPts val="600"/>
                  </a:spcBef>
                  <a:spcAft>
                    <a:spcPts val="0"/>
                  </a:spcAft>
                  <a:buClrTx/>
                  <a:buSzTx/>
                  <a:buFont typeface="Wingdings" panose="05000000000000000000" pitchFamily="2" charset="2"/>
                  <a:buChar char="l"/>
                  <a:tabLst/>
                  <a:defRPr/>
                </a:pPr>
                <a:endPar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mc:Choice>
        <mc:Fallback xmlns="">
          <p:sp>
            <p:nvSpPr>
              <p:cNvPr id="9" name="矩形 8">
                <a:extLst>
                  <a:ext uri="{FF2B5EF4-FFF2-40B4-BE49-F238E27FC236}">
                    <a16:creationId xmlns:a16="http://schemas.microsoft.com/office/drawing/2014/main" id="{42EF3E36-13C4-4A6C-A33C-1BC53FACE0D2}"/>
                  </a:ext>
                </a:extLst>
              </p:cNvPr>
              <p:cNvSpPr>
                <a:spLocks noRot="1" noChangeAspect="1" noMove="1" noResize="1" noEditPoints="1" noAdjustHandles="1" noChangeArrowheads="1" noChangeShapeType="1" noTextEdit="1"/>
              </p:cNvSpPr>
              <p:nvPr/>
            </p:nvSpPr>
            <p:spPr>
              <a:xfrm>
                <a:off x="5090008" y="2682109"/>
                <a:ext cx="6765294" cy="3508204"/>
              </a:xfrm>
              <a:prstGeom prst="rect">
                <a:avLst/>
              </a:prstGeom>
              <a:blipFill>
                <a:blip r:embed="rId3"/>
                <a:stretch>
                  <a:fillRect l="-360" r="-3514"/>
                </a:stretch>
              </a:blipFill>
            </p:spPr>
            <p:txBody>
              <a:bodyPr/>
              <a:lstStyle/>
              <a:p>
                <a:r>
                  <a:rPr lang="zh-CN" altLang="en-US">
                    <a:noFill/>
                  </a:rPr>
                  <a:t> </a:t>
                </a:r>
              </a:p>
            </p:txBody>
          </p:sp>
        </mc:Fallback>
      </mc:AlternateContent>
      <p:sp>
        <p:nvSpPr>
          <p:cNvPr id="16" name="矩形: 圆角 6">
            <a:extLst>
              <a:ext uri="{FF2B5EF4-FFF2-40B4-BE49-F238E27FC236}">
                <a16:creationId xmlns:a16="http://schemas.microsoft.com/office/drawing/2014/main" id="{85587268-E92A-4178-94AD-68F07FB534E9}"/>
              </a:ext>
            </a:extLst>
          </p:cNvPr>
          <p:cNvSpPr/>
          <p:nvPr/>
        </p:nvSpPr>
        <p:spPr>
          <a:xfrm>
            <a:off x="5655844" y="1579116"/>
            <a:ext cx="5821326" cy="763233"/>
          </a:xfrm>
          <a:prstGeom prst="roundRect">
            <a:avLst>
              <a:gd name="adj" fmla="val 0"/>
            </a:avLst>
          </a:prstGeom>
          <a:gradFill>
            <a:gsLst>
              <a:gs pos="22000">
                <a:srgbClr val="016773"/>
              </a:gs>
              <a:gs pos="100000">
                <a:srgbClr val="00ABA5"/>
              </a:gs>
            </a:gsLst>
            <a:lin ang="30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1"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endParaRPr>
          </a:p>
        </p:txBody>
      </p:sp>
      <p:sp>
        <p:nvSpPr>
          <p:cNvPr id="17" name="矩形 16">
            <a:extLst>
              <a:ext uri="{FF2B5EF4-FFF2-40B4-BE49-F238E27FC236}">
                <a16:creationId xmlns:a16="http://schemas.microsoft.com/office/drawing/2014/main" id="{369E37C0-1A3E-4F50-9A0C-6C5FD3073AE5}"/>
              </a:ext>
            </a:extLst>
          </p:cNvPr>
          <p:cNvSpPr/>
          <p:nvPr/>
        </p:nvSpPr>
        <p:spPr>
          <a:xfrm>
            <a:off x="5186957" y="1399732"/>
            <a:ext cx="6109702" cy="602857"/>
          </a:xfrm>
          <a:prstGeom prst="rect">
            <a:avLst/>
          </a:prstGeom>
        </p:spPr>
        <p:txBody>
          <a:bodyPr wrap="square">
            <a:spAutoFit/>
          </a:bodyPr>
          <a:lstStyle/>
          <a:p>
            <a:pPr marL="0" marR="0" lvl="0" indent="0" algn="ctr" defTabSz="914400" rtl="0" eaLnBrk="1" fontAlgn="auto" latinLnBrk="0" hangingPunct="1">
              <a:lnSpc>
                <a:spcPct val="250000"/>
              </a:lnSpc>
              <a:spcBef>
                <a:spcPts val="0"/>
              </a:spcBef>
              <a:spcAft>
                <a:spcPts val="0"/>
              </a:spcAft>
              <a:buClr>
                <a:prstClr val="white"/>
              </a:buClr>
              <a:buSzPct val="80000"/>
              <a:buFontTx/>
              <a:buNone/>
              <a:tabLst/>
              <a:defRPr/>
            </a:pPr>
            <a:r>
              <a:rPr kumimoji="0" lang="zh-CN" altLang="en-US" sz="1600" b="1" i="0" u="none" strike="noStrike" kern="1200" cap="none" spc="0" normalizeH="0" baseline="0" noProof="0" dirty="0">
                <a:ln>
                  <a:noFill/>
                </a:ln>
                <a:solidFill>
                  <a:srgbClr val="FFFFCC"/>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Times New Roman" panose="02020603050405020304" pitchFamily="18" charset="0"/>
              </a:rPr>
              <a:t>新推导规则</a:t>
            </a:r>
            <a:endParaRPr kumimoji="0" lang="en-US" altLang="zh-CN" sz="1600" b="1" i="0" u="none" strike="noStrike" kern="1200" cap="none" spc="0" normalizeH="0" baseline="0" noProof="0" dirty="0">
              <a:ln>
                <a:noFill/>
              </a:ln>
              <a:solidFill>
                <a:srgbClr val="FFFFCC"/>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8" name="矩形 17">
                <a:extLst>
                  <a:ext uri="{FF2B5EF4-FFF2-40B4-BE49-F238E27FC236}">
                    <a16:creationId xmlns:a16="http://schemas.microsoft.com/office/drawing/2014/main" id="{799B7E10-EEB4-4D8E-AFB9-F37A8038F0A3}"/>
                  </a:ext>
                </a:extLst>
              </p:cNvPr>
              <p:cNvSpPr/>
              <p:nvPr/>
            </p:nvSpPr>
            <p:spPr>
              <a:xfrm>
                <a:off x="6169607" y="1918876"/>
                <a:ext cx="4643707"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t>𝑀𝑜𝑡h𝑒𝑟</m:t>
                      </m:r>
                      <m:d>
                        <m:dPr>
                          <m:ctrlPr>
                            <a:rPr kumimoji="0" lang="zh-CN" altLang="zh-CN" sz="1800" b="0" i="1" u="none" strike="noStrike" kern="1200" cap="none" spc="0" normalizeH="0" baseline="0" noProof="0">
                              <a:ln>
                                <a:noFill/>
                              </a:ln>
                              <a:solidFill>
                                <a:prstClr val="white"/>
                              </a:solidFill>
                              <a:effectLst/>
                              <a:uLnTx/>
                              <a:uFillTx/>
                              <a:latin typeface="Cambria Math" panose="02040503050406030204" pitchFamily="18" charset="0"/>
                              <a:cs typeface="+mn-cs"/>
                            </a:rPr>
                          </m:ctrlPr>
                        </m:dPr>
                        <m:e>
                          <m:r>
                            <a:rPr kumimoji="0" lang="en-US" altLang="zh-CN" sz="1800" b="0" i="1" u="none" strike="noStrike" kern="1200" cap="none" spc="0" normalizeH="0" baseline="0" noProof="0">
                              <a:ln>
                                <a:noFill/>
                              </a:ln>
                              <a:solidFill>
                                <a:prstClr val="white"/>
                              </a:solidFill>
                              <a:effectLst/>
                              <a:uLnTx/>
                              <a:uFillTx/>
                              <a:latin typeface="Cambria Math" panose="02040503050406030204" pitchFamily="18" charset="0"/>
                              <a:cs typeface="+mn-cs"/>
                            </a:rPr>
                            <m:t>𝑧</m:t>
                          </m:r>
                          <m:r>
                            <a:rPr kumimoji="0" lang="en-US" altLang="zh-CN" sz="1800" b="0" i="0" u="none" strike="noStrike" kern="1200" cap="none" spc="0" normalizeH="0" baseline="0" noProof="0">
                              <a:ln>
                                <a:noFill/>
                              </a:ln>
                              <a:solidFill>
                                <a:prstClr val="white"/>
                              </a:solidFill>
                              <a:effectLst/>
                              <a:uLnTx/>
                              <a:uFillTx/>
                              <a:latin typeface="Cambria Math" panose="02040503050406030204" pitchFamily="18" charset="0"/>
                              <a:cs typeface="+mn-cs"/>
                            </a:rPr>
                            <m:t>, </m:t>
                          </m:r>
                          <m:r>
                            <a:rPr kumimoji="0" lang="en-US" altLang="zh-CN" sz="1800" b="0" i="1" u="none" strike="noStrike" kern="1200" cap="none" spc="0" normalizeH="0" baseline="0" noProof="0">
                              <a:ln>
                                <a:noFill/>
                              </a:ln>
                              <a:solidFill>
                                <a:prstClr val="white"/>
                              </a:solidFill>
                              <a:effectLst/>
                              <a:uLnTx/>
                              <a:uFillTx/>
                              <a:latin typeface="Cambria Math" panose="02040503050406030204" pitchFamily="18" charset="0"/>
                              <a:cs typeface="+mn-cs"/>
                            </a:rPr>
                            <m:t>𝑦</m:t>
                          </m:r>
                        </m:e>
                      </m:d>
                      <m:r>
                        <a:rPr kumimoji="0" lang="en-US" altLang="zh-CN" sz="1800" b="0" i="0" u="none" strike="noStrike" kern="1200" cap="none" spc="0" normalizeH="0" baseline="0" noProof="0">
                          <a:ln>
                            <a:noFill/>
                          </a:ln>
                          <a:solidFill>
                            <a:prstClr val="white"/>
                          </a:solidFill>
                          <a:effectLst/>
                          <a:uLnTx/>
                          <a:uFillTx/>
                          <a:latin typeface="Cambria Math" panose="02040503050406030204" pitchFamily="18" charset="0"/>
                          <a:cs typeface="+mn-cs"/>
                        </a:rPr>
                        <m:t>∧ </m:t>
                      </m:r>
                      <m:r>
                        <a:rPr kumimoji="0" lang="en-US" altLang="zh-CN" sz="1800" b="0" i="1" u="none" strike="noStrike" kern="1200" cap="none" spc="0" normalizeH="0" baseline="0" noProof="0">
                          <a:ln>
                            <a:noFill/>
                          </a:ln>
                          <a:solidFill>
                            <a:prstClr val="white"/>
                          </a:solidFill>
                          <a:effectLst/>
                          <a:uLnTx/>
                          <a:uFillTx/>
                          <a:latin typeface="Cambria Math" panose="02040503050406030204" pitchFamily="18" charset="0"/>
                          <a:cs typeface="+mn-cs"/>
                        </a:rPr>
                        <m:t>𝐶𝑜𝑢𝑝𝑙𝑒</m:t>
                      </m:r>
                      <m:d>
                        <m:dPr>
                          <m:ctrlPr>
                            <a:rPr kumimoji="0" lang="zh-CN" altLang="zh-CN" sz="1800" b="0" i="1" u="none" strike="noStrike" kern="1200" cap="none" spc="0" normalizeH="0" baseline="0" noProof="0">
                              <a:ln>
                                <a:noFill/>
                              </a:ln>
                              <a:solidFill>
                                <a:prstClr val="white"/>
                              </a:solidFill>
                              <a:effectLst/>
                              <a:uLnTx/>
                              <a:uFillTx/>
                              <a:latin typeface="Cambria Math" panose="02040503050406030204" pitchFamily="18" charset="0"/>
                              <a:cs typeface="+mn-cs"/>
                            </a:rPr>
                          </m:ctrlPr>
                        </m:dPr>
                        <m:e>
                          <m:r>
                            <a:rPr kumimoji="0" lang="en-US" altLang="zh-CN" sz="1800" b="0" i="1" u="none" strike="noStrike" kern="1200" cap="none" spc="0" normalizeH="0" baseline="0" noProof="0">
                              <a:ln>
                                <a:noFill/>
                              </a:ln>
                              <a:solidFill>
                                <a:prstClr val="white"/>
                              </a:solidFill>
                              <a:effectLst/>
                              <a:uLnTx/>
                              <a:uFillTx/>
                              <a:latin typeface="Cambria Math" panose="02040503050406030204" pitchFamily="18" charset="0"/>
                              <a:cs typeface="+mn-cs"/>
                            </a:rPr>
                            <m:t>𝑥</m:t>
                          </m:r>
                          <m:r>
                            <a:rPr kumimoji="0" lang="en-US" altLang="zh-CN" sz="1800" b="0" i="0" u="none" strike="noStrike" kern="1200" cap="none" spc="0" normalizeH="0" baseline="0" noProof="0">
                              <a:ln>
                                <a:noFill/>
                              </a:ln>
                              <a:solidFill>
                                <a:prstClr val="white"/>
                              </a:solidFill>
                              <a:effectLst/>
                              <a:uLnTx/>
                              <a:uFillTx/>
                              <a:latin typeface="Cambria Math" panose="02040503050406030204" pitchFamily="18" charset="0"/>
                              <a:cs typeface="+mn-cs"/>
                            </a:rPr>
                            <m:t>,</m:t>
                          </m:r>
                          <m:r>
                            <a:rPr kumimoji="0" lang="en-US" altLang="zh-CN" sz="1800" b="0" i="1" u="none" strike="noStrike" kern="1200" cap="none" spc="0" normalizeH="0" baseline="0" noProof="0">
                              <a:ln>
                                <a:noFill/>
                              </a:ln>
                              <a:solidFill>
                                <a:prstClr val="white"/>
                              </a:solidFill>
                              <a:effectLst/>
                              <a:uLnTx/>
                              <a:uFillTx/>
                              <a:latin typeface="Cambria Math" panose="02040503050406030204" pitchFamily="18" charset="0"/>
                              <a:cs typeface="+mn-cs"/>
                            </a:rPr>
                            <m:t>𝑧</m:t>
                          </m:r>
                        </m:e>
                      </m:d>
                      <m:r>
                        <a:rPr kumimoji="0" lang="en-US" altLang="zh-CN" sz="1800" b="0" i="0" u="none" strike="noStrike" kern="1200" cap="none" spc="0" normalizeH="0" baseline="0" noProof="0">
                          <a:ln>
                            <a:noFill/>
                          </a:ln>
                          <a:solidFill>
                            <a:prstClr val="white"/>
                          </a:solidFill>
                          <a:effectLst/>
                          <a:uLnTx/>
                          <a:uFillTx/>
                          <a:latin typeface="Cambria Math" panose="02040503050406030204" pitchFamily="18" charset="0"/>
                          <a:cs typeface="+mn-cs"/>
                        </a:rPr>
                        <m:t>→</m:t>
                      </m:r>
                      <m:r>
                        <a:rPr kumimoji="0" lang="en-US" altLang="zh-CN" sz="1800" b="0" i="1" u="none" strike="noStrike" kern="1200" cap="none" spc="0" normalizeH="0" baseline="0" noProof="0">
                          <a:ln>
                            <a:noFill/>
                          </a:ln>
                          <a:solidFill>
                            <a:prstClr val="white"/>
                          </a:solidFill>
                          <a:effectLst/>
                          <a:uLnTx/>
                          <a:uFillTx/>
                          <a:latin typeface="Cambria Math" panose="02040503050406030204" pitchFamily="18" charset="0"/>
                          <a:cs typeface="+mn-cs"/>
                        </a:rPr>
                        <m:t>𝐹𝑎𝑡h𝑒𝑟</m:t>
                      </m:r>
                      <m:d>
                        <m:dPr>
                          <m:ctrlPr>
                            <a:rPr kumimoji="0" lang="zh-CN" altLang="zh-CN" sz="1800" b="0" i="1" u="none" strike="noStrike" kern="1200" cap="none" spc="0" normalizeH="0" baseline="0" noProof="0">
                              <a:ln>
                                <a:noFill/>
                              </a:ln>
                              <a:solidFill>
                                <a:prstClr val="white"/>
                              </a:solidFill>
                              <a:effectLst/>
                              <a:uLnTx/>
                              <a:uFillTx/>
                              <a:latin typeface="Cambria Math" panose="02040503050406030204" pitchFamily="18" charset="0"/>
                              <a:cs typeface="+mn-cs"/>
                            </a:rPr>
                          </m:ctrlPr>
                        </m:dPr>
                        <m:e>
                          <m:r>
                            <a:rPr kumimoji="0" lang="en-US" altLang="zh-CN" sz="1800" b="0" i="1" u="none" strike="noStrike" kern="1200" cap="none" spc="0" normalizeH="0" baseline="0" noProof="0">
                              <a:ln>
                                <a:noFill/>
                              </a:ln>
                              <a:solidFill>
                                <a:prstClr val="white"/>
                              </a:solidFill>
                              <a:effectLst/>
                              <a:uLnTx/>
                              <a:uFillTx/>
                              <a:latin typeface="Cambria Math" panose="02040503050406030204" pitchFamily="18" charset="0"/>
                              <a:cs typeface="+mn-cs"/>
                            </a:rPr>
                            <m:t>𝑥</m:t>
                          </m:r>
                          <m:r>
                            <a:rPr kumimoji="0" lang="en-US" altLang="zh-CN" sz="1800" b="0" i="0" u="none" strike="noStrike" kern="1200" cap="none" spc="0" normalizeH="0" baseline="0" noProof="0">
                              <a:ln>
                                <a:noFill/>
                              </a:ln>
                              <a:solidFill>
                                <a:prstClr val="white"/>
                              </a:solidFill>
                              <a:effectLst/>
                              <a:uLnTx/>
                              <a:uFillTx/>
                              <a:latin typeface="Cambria Math" panose="02040503050406030204" pitchFamily="18" charset="0"/>
                              <a:cs typeface="+mn-cs"/>
                            </a:rPr>
                            <m:t>, </m:t>
                          </m:r>
                          <m:r>
                            <a:rPr kumimoji="0" lang="en-US" altLang="zh-CN" sz="1800" b="0" i="1" u="none" strike="noStrike" kern="1200" cap="none" spc="0" normalizeH="0" baseline="0" noProof="0">
                              <a:ln>
                                <a:noFill/>
                              </a:ln>
                              <a:solidFill>
                                <a:prstClr val="white"/>
                              </a:solidFill>
                              <a:effectLst/>
                              <a:uLnTx/>
                              <a:uFillTx/>
                              <a:latin typeface="Cambria Math" panose="02040503050406030204" pitchFamily="18" charset="0"/>
                              <a:cs typeface="+mn-cs"/>
                            </a:rPr>
                            <m:t>𝑦</m:t>
                          </m:r>
                        </m:e>
                      </m:d>
                    </m:oMath>
                  </m:oMathPara>
                </a14:m>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mc:Choice>
        <mc:Fallback xmlns="">
          <p:sp>
            <p:nvSpPr>
              <p:cNvPr id="18" name="矩形 17">
                <a:extLst>
                  <a:ext uri="{FF2B5EF4-FFF2-40B4-BE49-F238E27FC236}">
                    <a16:creationId xmlns:a16="http://schemas.microsoft.com/office/drawing/2014/main" id="{799B7E10-EEB4-4D8E-AFB9-F37A8038F0A3}"/>
                  </a:ext>
                </a:extLst>
              </p:cNvPr>
              <p:cNvSpPr>
                <a:spLocks noRot="1" noChangeAspect="1" noMove="1" noResize="1" noEditPoints="1" noAdjustHandles="1" noChangeArrowheads="1" noChangeShapeType="1" noTextEdit="1"/>
              </p:cNvSpPr>
              <p:nvPr/>
            </p:nvSpPr>
            <p:spPr>
              <a:xfrm>
                <a:off x="6169607" y="1918876"/>
                <a:ext cx="4643707" cy="369332"/>
              </a:xfrm>
              <a:prstGeom prst="rect">
                <a:avLst/>
              </a:prstGeom>
              <a:blipFill>
                <a:blip r:embed="rId4"/>
                <a:stretch>
                  <a:fillRect b="-13333"/>
                </a:stretch>
              </a:blipFill>
            </p:spPr>
            <p:txBody>
              <a:bodyPr/>
              <a:lstStyle/>
              <a:p>
                <a:r>
                  <a:rPr lang="zh-CN" altLang="en-US">
                    <a:noFill/>
                  </a:rPr>
                  <a:t> </a:t>
                </a:r>
              </a:p>
            </p:txBody>
          </p:sp>
        </mc:Fallback>
      </mc:AlternateContent>
      <p:pic>
        <p:nvPicPr>
          <p:cNvPr id="2" name="图片 1">
            <a:extLst>
              <a:ext uri="{FF2B5EF4-FFF2-40B4-BE49-F238E27FC236}">
                <a16:creationId xmlns:a16="http://schemas.microsoft.com/office/drawing/2014/main" id="{0681FFFC-D8B2-4269-9AC1-C60BD0D9C005}"/>
              </a:ext>
            </a:extLst>
          </p:cNvPr>
          <p:cNvPicPr>
            <a:picLocks noChangeAspect="1"/>
          </p:cNvPicPr>
          <p:nvPr/>
        </p:nvPicPr>
        <p:blipFill>
          <a:blip r:embed="rId5"/>
          <a:stretch>
            <a:fillRect/>
          </a:stretch>
        </p:blipFill>
        <p:spPr>
          <a:xfrm>
            <a:off x="539036" y="1844413"/>
            <a:ext cx="4413477" cy="4418164"/>
          </a:xfrm>
          <a:prstGeom prst="rect">
            <a:avLst/>
          </a:prstGeom>
        </p:spPr>
      </p:pic>
    </p:spTree>
    <p:extLst>
      <p:ext uri="{BB962C8B-B14F-4D97-AF65-F5344CB8AC3E}">
        <p14:creationId xmlns:p14="http://schemas.microsoft.com/office/powerpoint/2010/main" val="1159656198"/>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583380" y="726948"/>
            <a:ext cx="7464387" cy="497934"/>
            <a:chOff x="4099943" y="2819853"/>
            <a:chExt cx="2570275" cy="497934"/>
          </a:xfrm>
        </p:grpSpPr>
        <p:sp>
          <p:nvSpPr>
            <p:cNvPr id="4" name="平行四边形 3"/>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5" name="平行四边形 4"/>
            <p:cNvSpPr/>
            <p:nvPr/>
          </p:nvSpPr>
          <p:spPr bwMode="auto">
            <a:xfrm>
              <a:off x="4122533" y="2819853"/>
              <a:ext cx="2547685"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6" name="矩形 5"/>
            <p:cNvSpPr/>
            <p:nvPr/>
          </p:nvSpPr>
          <p:spPr>
            <a:xfrm>
              <a:off x="4216534" y="2853798"/>
              <a:ext cx="2359684" cy="400110"/>
            </a:xfrm>
            <a:prstGeom prst="rect">
              <a:avLst/>
            </a:prstGeom>
          </p:spPr>
          <p:txBody>
            <a:bodyPr wrap="square">
              <a:spAutoFit/>
            </a:bodyPr>
            <a:lstStyle/>
            <a:p>
              <a:pPr marL="0" marR="0" lvl="0" indent="0" algn="ctr" defTabSz="914400" rtl="0" eaLnBrk="1" fontAlgn="auto" latinLnBrk="0" hangingPunct="1">
                <a:lnSpc>
                  <a:spcPct val="100000"/>
                </a:lnSpc>
                <a:spcBef>
                  <a:spcPct val="50000"/>
                </a:spcBef>
                <a:spcAft>
                  <a:spcPts val="0"/>
                </a:spcAft>
                <a:buClrTx/>
                <a:buSzTx/>
                <a:buFontTx/>
                <a:buNone/>
                <a:tabLst/>
                <a:defRPr/>
              </a:pPr>
              <a:r>
                <a:rPr kumimoji="0" lang="zh-CN" altLang="en-US" sz="2000" b="1"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博弈规则设计：双边匹配问题</a:t>
              </a:r>
              <a:endParaRPr kumimoji="0" lang="zh-CN" altLang="en-US" sz="2000" b="1" i="0" u="none" strike="noStrike" kern="120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endParaRPr>
            </a:p>
          </p:txBody>
        </p:sp>
      </p:grpSp>
      <p:sp>
        <p:nvSpPr>
          <p:cNvPr id="23" name="矩形 22">
            <a:extLst>
              <a:ext uri="{FF2B5EF4-FFF2-40B4-BE49-F238E27FC236}">
                <a16:creationId xmlns:a16="http://schemas.microsoft.com/office/drawing/2014/main" id="{6F77A2E9-3941-4386-A0DF-CDEBD25143F3}"/>
              </a:ext>
            </a:extLst>
          </p:cNvPr>
          <p:cNvSpPr/>
          <p:nvPr/>
        </p:nvSpPr>
        <p:spPr>
          <a:xfrm>
            <a:off x="852473" y="129010"/>
            <a:ext cx="1895071"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mn-cs"/>
              </a:rPr>
              <a:t>三、博弈规则设计</a:t>
            </a:r>
            <a:endPar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9" name="文本框 8">
            <a:extLst>
              <a:ext uri="{FF2B5EF4-FFF2-40B4-BE49-F238E27FC236}">
                <a16:creationId xmlns:a16="http://schemas.microsoft.com/office/drawing/2014/main" id="{3EE6064F-4D2C-4198-8FE0-074F944FA8E1}"/>
              </a:ext>
            </a:extLst>
          </p:cNvPr>
          <p:cNvSpPr txBox="1"/>
          <p:nvPr/>
        </p:nvSpPr>
        <p:spPr>
          <a:xfrm>
            <a:off x="665872" y="1484266"/>
            <a:ext cx="10986866" cy="881460"/>
          </a:xfrm>
          <a:prstGeom prst="rect">
            <a:avLst/>
          </a:prstGeom>
          <a:noFill/>
        </p:spPr>
        <p:txBody>
          <a:bodyPr wrap="square">
            <a:spAutoFit/>
          </a:bodyPr>
          <a:lstStyle/>
          <a:p>
            <a:pPr marL="285750" marR="0" lvl="0" indent="-28575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en-US" sz="1800" b="0" i="0" u="none" strike="noStrike" kern="1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在生活中，人们常常会碰到与资源匹配相关的决策问题</a:t>
            </a:r>
            <a:r>
              <a:rPr kumimoji="0" lang="en-US" altLang="zh-CN" sz="1800" b="0" i="0" u="none" strike="noStrike" kern="1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a:t>
            </a:r>
            <a:r>
              <a:rPr kumimoji="0" lang="zh-CN" altLang="en-US" sz="1800" b="0" i="0" u="none" strike="noStrike" kern="1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如求职就业、报考录取等</a:t>
            </a:r>
            <a:r>
              <a:rPr kumimoji="0" lang="en-US" altLang="zh-CN" sz="1800" b="0" i="0" u="none" strike="noStrike" kern="1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a:t>
            </a:r>
            <a:r>
              <a:rPr kumimoji="0" lang="zh-CN" altLang="en-US" sz="1800" b="0" i="0" u="none" strike="noStrike" kern="1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，这些需要双向选择的情况被称为是</a:t>
            </a:r>
            <a:r>
              <a:rPr kumimoji="0" lang="zh-CN" altLang="en-US" sz="1800" b="1" i="0" u="none" strike="noStrike" kern="1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双边匹配问题</a:t>
            </a:r>
            <a:r>
              <a:rPr kumimoji="0" lang="zh-CN" altLang="en-US" sz="1800" b="0" i="0" u="none" strike="noStrike" kern="1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。在双边匹配问题中，需要双方互相满足对方的需求才会达成匹配。</a:t>
            </a:r>
            <a:endParaRPr kumimoji="0" lang="zh-CN" altLang="zh-CN" sz="1400" b="0" i="0" u="none" strike="noStrike" kern="1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AA35866B-B6FD-4062-A265-EB63B6DB0336}"/>
                  </a:ext>
                </a:extLst>
              </p:cNvPr>
              <p:cNvSpPr txBox="1"/>
              <p:nvPr/>
            </p:nvSpPr>
            <p:spPr>
              <a:xfrm>
                <a:off x="1022042" y="3480069"/>
                <a:ext cx="10652665" cy="2453749"/>
              </a:xfrm>
              <a:prstGeom prst="rect">
                <a:avLst/>
              </a:prstGeom>
              <a:noFill/>
            </p:spPr>
            <p:txBody>
              <a:bodyPr wrap="square">
                <a:spAutoFit/>
              </a:bodyPr>
              <a:lstStyle/>
              <a:p>
                <a:pPr marL="0" marR="0" lvl="0" indent="266700" algn="just" defTabSz="914400" rtl="0" eaLnBrk="1" fontAlgn="auto" latinLnBrk="0" hangingPunct="1">
                  <a:lnSpc>
                    <a:spcPct val="150000"/>
                  </a:lnSpc>
                  <a:spcBef>
                    <a:spcPts val="0"/>
                  </a:spcBef>
                  <a:spcAft>
                    <a:spcPts val="0"/>
                  </a:spcAft>
                  <a:buClrTx/>
                  <a:buSzTx/>
                  <a:buFontTx/>
                  <a:buNone/>
                  <a:tabLst/>
                  <a:defRPr/>
                </a:pPr>
                <a:r>
                  <a:rPr kumimoji="0" lang="zh-CN" altLang="en-US" sz="1600" b="1" i="0" u="none" strike="noStrike" kern="1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该</a:t>
                </a:r>
                <a:r>
                  <a:rPr kumimoji="0" lang="zh-CN" altLang="zh-CN" sz="1600" b="1" i="0" u="none" strike="noStrike" kern="1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问题指在给定成员偏好顺序的情况下，为两组成员寻找稳定的匹配。假设有</a:t>
                </a:r>
                <a14:m>
                  <m:oMath xmlns:m="http://schemas.openxmlformats.org/officeDocument/2006/math">
                    <m:r>
                      <a:rPr kumimoji="0" lang="en-US" altLang="zh-CN" sz="1600" b="1"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𝒏</m:t>
                    </m:r>
                  </m:oMath>
                </a14:m>
                <a:r>
                  <a:rPr kumimoji="0" lang="zh-CN" altLang="zh-CN" sz="1600" b="1" i="0" u="none" strike="noStrike" kern="1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个单身男性构成的集合</a:t>
                </a:r>
                <a14:m>
                  <m:oMath xmlns:m="http://schemas.openxmlformats.org/officeDocument/2006/math">
                    <m:r>
                      <a:rPr kumimoji="0" lang="en-US" altLang="zh-CN" sz="1600" b="1"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𝑴</m:t>
                    </m:r>
                    <m:r>
                      <a:rPr kumimoji="0" lang="en-US" altLang="zh-CN" sz="1600" b="1"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sSub>
                      <m:sSubPr>
                        <m:ctrlPr>
                          <a:rPr kumimoji="0" lang="zh-CN" altLang="zh-CN" sz="1600" b="1"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600" b="1"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𝒎</m:t>
                        </m:r>
                      </m:e>
                      <m:sub>
                        <m:r>
                          <a:rPr kumimoji="0" lang="en-US" altLang="zh-CN" sz="1600" b="1"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𝟏</m:t>
                        </m:r>
                      </m:sub>
                    </m:sSub>
                    <m:r>
                      <a:rPr kumimoji="0" lang="en-US" altLang="zh-CN" sz="1600" b="1"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sSub>
                      <m:sSubPr>
                        <m:ctrlPr>
                          <a:rPr kumimoji="0" lang="zh-CN" altLang="zh-CN" sz="1600" b="1"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600" b="1"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𝒎</m:t>
                        </m:r>
                      </m:e>
                      <m:sub>
                        <m:r>
                          <a:rPr kumimoji="0" lang="en-US" altLang="zh-CN" sz="1600" b="1"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𝟐</m:t>
                        </m:r>
                      </m:sub>
                    </m:sSub>
                    <m:r>
                      <a:rPr kumimoji="0" lang="en-US" altLang="zh-CN" sz="1600" b="1"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sSub>
                      <m:sSubPr>
                        <m:ctrlPr>
                          <a:rPr kumimoji="0" lang="zh-CN" altLang="zh-CN" sz="1600" b="1"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600" b="1"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𝒎</m:t>
                        </m:r>
                      </m:e>
                      <m:sub>
                        <m:r>
                          <a:rPr kumimoji="0" lang="en-US" altLang="zh-CN" sz="1600" b="1"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𝒏</m:t>
                        </m:r>
                      </m:sub>
                    </m:sSub>
                    <m:r>
                      <a:rPr kumimoji="0" lang="en-US" altLang="zh-CN" sz="1600" b="1"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oMath>
                </a14:m>
                <a:r>
                  <a:rPr kumimoji="0" lang="zh-CN" altLang="zh-CN" sz="1600" b="1" i="0" u="none" strike="noStrike" kern="1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，以及</a:t>
                </a:r>
                <a14:m>
                  <m:oMath xmlns:m="http://schemas.openxmlformats.org/officeDocument/2006/math">
                    <m:r>
                      <a:rPr kumimoji="0" lang="en-US" altLang="zh-CN" sz="1600" b="1"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𝒏</m:t>
                    </m:r>
                  </m:oMath>
                </a14:m>
                <a:r>
                  <a:rPr kumimoji="0" lang="zh-CN" altLang="zh-CN" sz="1600" b="1" i="0" u="none" strike="noStrike" kern="1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个单身女性构成的集合</a:t>
                </a:r>
                <a14:m>
                  <m:oMath xmlns:m="http://schemas.openxmlformats.org/officeDocument/2006/math">
                    <m:r>
                      <a:rPr kumimoji="0" lang="en-US" altLang="zh-CN" sz="1600" b="1"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𝑭</m:t>
                    </m:r>
                    <m:r>
                      <a:rPr kumimoji="0" lang="en-US" altLang="zh-CN" sz="1600" b="1"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sSub>
                      <m:sSubPr>
                        <m:ctrlPr>
                          <a:rPr kumimoji="0" lang="zh-CN" altLang="zh-CN" sz="1600" b="1"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600" b="1"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𝒇</m:t>
                        </m:r>
                      </m:e>
                      <m:sub>
                        <m:r>
                          <a:rPr kumimoji="0" lang="en-US" altLang="zh-CN" sz="1600" b="1"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𝟏</m:t>
                        </m:r>
                      </m:sub>
                    </m:sSub>
                    <m:r>
                      <a:rPr kumimoji="0" lang="en-US" altLang="zh-CN" sz="1600" b="1"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 </m:t>
                    </m:r>
                    <m:sSub>
                      <m:sSubPr>
                        <m:ctrlPr>
                          <a:rPr kumimoji="0" lang="zh-CN" altLang="zh-CN" sz="1600" b="1"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600" b="1"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𝒇</m:t>
                        </m:r>
                      </m:e>
                      <m:sub>
                        <m:r>
                          <a:rPr kumimoji="0" lang="en-US" altLang="zh-CN" sz="1600" b="1"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𝟐</m:t>
                        </m:r>
                      </m:sub>
                    </m:sSub>
                    <m:r>
                      <a:rPr kumimoji="0" lang="en-US" altLang="zh-CN" sz="1600" b="1"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sSub>
                      <m:sSubPr>
                        <m:ctrlPr>
                          <a:rPr kumimoji="0" lang="zh-CN" altLang="zh-CN" sz="1600" b="1"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600" b="1"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𝒇</m:t>
                        </m:r>
                      </m:e>
                      <m:sub>
                        <m:r>
                          <a:rPr kumimoji="0" lang="en-US" altLang="zh-CN" sz="1600" b="1"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𝒏</m:t>
                        </m:r>
                      </m:sub>
                    </m:sSub>
                    <m:r>
                      <a:rPr kumimoji="0" lang="en-US" altLang="zh-CN" sz="1600" b="1"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oMath>
                </a14:m>
                <a:r>
                  <a:rPr kumimoji="0" lang="zh-CN" altLang="zh-CN" sz="1600" b="1" i="0" u="none" strike="noStrike" kern="1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。对于任意一名单身男性</a:t>
                </a:r>
                <a14:m>
                  <m:oMath xmlns:m="http://schemas.openxmlformats.org/officeDocument/2006/math">
                    <m:sSub>
                      <m:sSubPr>
                        <m:ctrlPr>
                          <a:rPr kumimoji="0" lang="zh-CN" altLang="zh-CN" sz="1600" b="1"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600" b="1"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𝒎</m:t>
                        </m:r>
                      </m:e>
                      <m:sub>
                        <m:r>
                          <a:rPr kumimoji="0" lang="en-US" altLang="zh-CN" sz="1600" b="1"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𝒊</m:t>
                        </m:r>
                      </m:sub>
                    </m:sSub>
                  </m:oMath>
                </a14:m>
                <a:r>
                  <a:rPr kumimoji="0" lang="zh-CN" altLang="zh-CN" sz="1600" b="1" i="0" u="none" strike="noStrike" kern="1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，都有自己爱慕的单身女性的顺序</a:t>
                </a:r>
                <a14:m>
                  <m:oMath xmlns:m="http://schemas.openxmlformats.org/officeDocument/2006/math">
                    <m:sSub>
                      <m:sSubPr>
                        <m:ctrlPr>
                          <a:rPr kumimoji="0" lang="zh-CN" altLang="zh-CN" sz="1600" b="1"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600" b="1"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𝒔</m:t>
                        </m:r>
                      </m:e>
                      <m:sub>
                        <m:sSub>
                          <m:sSubPr>
                            <m:ctrlPr>
                              <a:rPr kumimoji="0" lang="zh-CN" altLang="zh-CN" sz="1600" b="1"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600" b="1"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𝒎</m:t>
                            </m:r>
                          </m:e>
                          <m:sub>
                            <m:r>
                              <a:rPr kumimoji="0" lang="en-US" altLang="zh-CN" sz="1600" b="1"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𝒊</m:t>
                            </m:r>
                          </m:sub>
                        </m:sSub>
                      </m:sub>
                    </m:sSub>
                    <m:r>
                      <a:rPr kumimoji="0" lang="en-US" altLang="zh-CN" sz="1600" b="1"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sSub>
                      <m:sSubPr>
                        <m:ctrlPr>
                          <a:rPr kumimoji="0" lang="zh-CN" altLang="zh-CN" sz="1600" b="1"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600" b="1"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𝒇</m:t>
                        </m:r>
                      </m:e>
                      <m:sub>
                        <m:sSub>
                          <m:sSubPr>
                            <m:ctrlPr>
                              <a:rPr kumimoji="0" lang="zh-CN" altLang="zh-CN" sz="1600" b="1"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600" b="1"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𝒎</m:t>
                            </m:r>
                          </m:e>
                          <m:sub>
                            <m:r>
                              <a:rPr kumimoji="0" lang="en-US" altLang="zh-CN" sz="1600" b="1"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𝒊</m:t>
                            </m:r>
                            <m:r>
                              <a:rPr kumimoji="0" lang="en-US" altLang="zh-CN" sz="1600" b="1"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r>
                              <a:rPr kumimoji="0" lang="en-US" altLang="zh-CN" sz="1600" b="1"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𝟏</m:t>
                            </m:r>
                          </m:sub>
                        </m:sSub>
                      </m:sub>
                    </m:sSub>
                    <m:r>
                      <a:rPr kumimoji="0" lang="en-US" altLang="zh-CN" sz="1600" b="1"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sSub>
                      <m:sSubPr>
                        <m:ctrlPr>
                          <a:rPr kumimoji="0" lang="zh-CN" altLang="zh-CN" sz="1600" b="1"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600" b="1"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𝒇</m:t>
                        </m:r>
                      </m:e>
                      <m:sub>
                        <m:sSub>
                          <m:sSubPr>
                            <m:ctrlPr>
                              <a:rPr kumimoji="0" lang="zh-CN" altLang="zh-CN" sz="1600" b="1"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600" b="1"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𝒎</m:t>
                            </m:r>
                          </m:e>
                          <m:sub>
                            <m:r>
                              <a:rPr kumimoji="0" lang="en-US" altLang="zh-CN" sz="1600" b="1"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𝒊</m:t>
                            </m:r>
                            <m:r>
                              <a:rPr kumimoji="0" lang="en-US" altLang="zh-CN" sz="1600" b="1"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r>
                              <a:rPr kumimoji="0" lang="en-US" altLang="zh-CN" sz="1600" b="1"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𝟐</m:t>
                            </m:r>
                          </m:sub>
                        </m:sSub>
                      </m:sub>
                    </m:sSub>
                    <m:r>
                      <a:rPr kumimoji="0" lang="en-US" altLang="zh-CN" sz="1600" b="1"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 </m:t>
                    </m:r>
                    <m:sSub>
                      <m:sSubPr>
                        <m:ctrlPr>
                          <a:rPr kumimoji="0" lang="zh-CN" altLang="zh-CN" sz="1600" b="1"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600" b="1"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𝒇</m:t>
                        </m:r>
                      </m:e>
                      <m:sub>
                        <m:sSub>
                          <m:sSubPr>
                            <m:ctrlPr>
                              <a:rPr kumimoji="0" lang="zh-CN" altLang="zh-CN" sz="1600" b="1"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600" b="1"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𝒎</m:t>
                            </m:r>
                          </m:e>
                          <m:sub>
                            <m:r>
                              <a:rPr kumimoji="0" lang="en-US" altLang="zh-CN" sz="1600" b="1"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𝒊</m:t>
                            </m:r>
                            <m:r>
                              <a:rPr kumimoji="0" lang="en-US" altLang="zh-CN" sz="1600" b="1"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r>
                              <a:rPr kumimoji="0" lang="en-US" altLang="zh-CN" sz="1600" b="1"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𝒏</m:t>
                            </m:r>
                          </m:sub>
                        </m:sSub>
                      </m:sub>
                    </m:sSub>
                  </m:oMath>
                </a14:m>
                <a:r>
                  <a:rPr kumimoji="0" lang="zh-CN" altLang="zh-CN" sz="1600" b="1" i="0" u="none" strike="noStrike" kern="1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，这里</a:t>
                </a:r>
                <a14:m>
                  <m:oMath xmlns:m="http://schemas.openxmlformats.org/officeDocument/2006/math">
                    <m:sSub>
                      <m:sSubPr>
                        <m:ctrlPr>
                          <a:rPr kumimoji="0" lang="zh-CN" altLang="zh-CN" sz="1600" b="1"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600" b="1"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𝒇</m:t>
                        </m:r>
                      </m:e>
                      <m:sub>
                        <m:sSub>
                          <m:sSubPr>
                            <m:ctrlPr>
                              <a:rPr kumimoji="0" lang="zh-CN" altLang="zh-CN" sz="1600" b="1"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600" b="1"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𝒎</m:t>
                            </m:r>
                          </m:e>
                          <m:sub>
                            <m:r>
                              <a:rPr kumimoji="0" lang="en-US" altLang="zh-CN" sz="1600" b="1"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𝒊</m:t>
                            </m:r>
                            <m:r>
                              <a:rPr kumimoji="0" lang="en-US" altLang="zh-CN" sz="1600" b="1"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r>
                              <a:rPr kumimoji="0" lang="en-US" altLang="zh-CN" sz="1600" b="1"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𝒋</m:t>
                            </m:r>
                          </m:sub>
                        </m:sSub>
                      </m:sub>
                    </m:sSub>
                  </m:oMath>
                </a14:m>
                <a:r>
                  <a:rPr kumimoji="0" lang="zh-CN" altLang="zh-CN" sz="1600" b="1" i="0" u="none" strike="noStrike" kern="1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表示第</a:t>
                </a:r>
                <a14:m>
                  <m:oMath xmlns:m="http://schemas.openxmlformats.org/officeDocument/2006/math">
                    <m:r>
                      <a:rPr kumimoji="0" lang="en-US" altLang="zh-CN" sz="1600" b="1"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𝒊</m:t>
                    </m:r>
                  </m:oMath>
                </a14:m>
                <a:r>
                  <a:rPr kumimoji="0" lang="zh-CN" altLang="zh-CN" sz="1600" b="1" i="0" u="none" strike="noStrike" kern="1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名男性所喜欢单身女性中排在第</a:t>
                </a:r>
                <a14:m>
                  <m:oMath xmlns:m="http://schemas.openxmlformats.org/officeDocument/2006/math">
                    <m:r>
                      <a:rPr kumimoji="0" lang="en-US" altLang="zh-CN" sz="1600" b="1"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𝒋</m:t>
                    </m:r>
                  </m:oMath>
                </a14:m>
                <a:r>
                  <a:rPr kumimoji="0" lang="zh-CN" altLang="zh-CN" sz="1600" b="1" i="0" u="none" strike="noStrike" kern="1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位的单身女性，同理对于任意一名单身女性</a:t>
                </a:r>
                <a14:m>
                  <m:oMath xmlns:m="http://schemas.openxmlformats.org/officeDocument/2006/math">
                    <m:sSub>
                      <m:sSubPr>
                        <m:ctrlPr>
                          <a:rPr kumimoji="0" lang="zh-CN" altLang="zh-CN" sz="1600" b="1"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600" b="1"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𝒇</m:t>
                        </m:r>
                      </m:e>
                      <m:sub>
                        <m:r>
                          <a:rPr kumimoji="0" lang="en-US" altLang="zh-CN" sz="1600" b="1"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𝒊</m:t>
                        </m:r>
                      </m:sub>
                    </m:sSub>
                  </m:oMath>
                </a14:m>
                <a:r>
                  <a:rPr kumimoji="0" lang="zh-CN" altLang="zh-CN" sz="1600" b="1" i="0" u="none" strike="noStrike" kern="1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也有其爱慕的单身男性顺序</a:t>
                </a:r>
                <a14:m>
                  <m:oMath xmlns:m="http://schemas.openxmlformats.org/officeDocument/2006/math">
                    <m:sSub>
                      <m:sSubPr>
                        <m:ctrlPr>
                          <a:rPr kumimoji="0" lang="zh-CN" altLang="zh-CN" sz="1600" b="1"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600" b="1"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𝒔</m:t>
                        </m:r>
                      </m:e>
                      <m:sub>
                        <m:sSub>
                          <m:sSubPr>
                            <m:ctrlPr>
                              <a:rPr kumimoji="0" lang="zh-CN" altLang="zh-CN" sz="1600" b="1"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600" b="1"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𝒇</m:t>
                            </m:r>
                          </m:e>
                          <m:sub>
                            <m:r>
                              <a:rPr kumimoji="0" lang="en-US" altLang="zh-CN" sz="1600" b="1"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𝒊</m:t>
                            </m:r>
                          </m:sub>
                        </m:sSub>
                      </m:sub>
                    </m:sSub>
                    <m:r>
                      <a:rPr kumimoji="0" lang="en-US" altLang="zh-CN" sz="1600" b="1"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sSub>
                      <m:sSubPr>
                        <m:ctrlPr>
                          <a:rPr kumimoji="0" lang="zh-CN" altLang="zh-CN" sz="1600" b="1"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600" b="1"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𝒎</m:t>
                        </m:r>
                      </m:e>
                      <m:sub>
                        <m:sSub>
                          <m:sSubPr>
                            <m:ctrlPr>
                              <a:rPr kumimoji="0" lang="zh-CN" altLang="zh-CN" sz="1600" b="1"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600" b="1"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𝒇</m:t>
                            </m:r>
                          </m:e>
                          <m:sub>
                            <m:r>
                              <a:rPr kumimoji="0" lang="en-US" altLang="zh-CN" sz="1600" b="1"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𝒊</m:t>
                            </m:r>
                            <m:r>
                              <a:rPr kumimoji="0" lang="en-US" altLang="zh-CN" sz="1600" b="1"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r>
                              <a:rPr kumimoji="0" lang="en-US" altLang="zh-CN" sz="1600" b="1"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𝟏</m:t>
                            </m:r>
                          </m:sub>
                        </m:sSub>
                      </m:sub>
                    </m:sSub>
                    <m:r>
                      <a:rPr kumimoji="0" lang="en-US" altLang="zh-CN" sz="1600" b="1"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sSub>
                      <m:sSubPr>
                        <m:ctrlPr>
                          <a:rPr kumimoji="0" lang="zh-CN" altLang="zh-CN" sz="1600" b="1"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600" b="1"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𝒎</m:t>
                        </m:r>
                      </m:e>
                      <m:sub>
                        <m:sSub>
                          <m:sSubPr>
                            <m:ctrlPr>
                              <a:rPr kumimoji="0" lang="zh-CN" altLang="zh-CN" sz="1600" b="1"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600" b="1"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𝒇</m:t>
                            </m:r>
                          </m:e>
                          <m:sub>
                            <m:r>
                              <a:rPr kumimoji="0" lang="en-US" altLang="zh-CN" sz="1600" b="1"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𝒊</m:t>
                            </m:r>
                            <m:r>
                              <a:rPr kumimoji="0" lang="en-US" altLang="zh-CN" sz="1600" b="1"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r>
                              <a:rPr kumimoji="0" lang="en-US" altLang="zh-CN" sz="1600" b="1"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𝟐</m:t>
                            </m:r>
                          </m:sub>
                        </m:sSub>
                      </m:sub>
                    </m:sSub>
                    <m:r>
                      <a:rPr kumimoji="0" lang="en-US" altLang="zh-CN" sz="1600" b="1"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 </m:t>
                    </m:r>
                    <m:sSub>
                      <m:sSubPr>
                        <m:ctrlPr>
                          <a:rPr kumimoji="0" lang="zh-CN" altLang="zh-CN" sz="1600" b="1"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600" b="1"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𝒎</m:t>
                        </m:r>
                      </m:e>
                      <m:sub>
                        <m:sSub>
                          <m:sSubPr>
                            <m:ctrlPr>
                              <a:rPr kumimoji="0" lang="zh-CN" altLang="zh-CN" sz="1600" b="1"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600" b="1"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𝒇</m:t>
                            </m:r>
                          </m:e>
                          <m:sub>
                            <m:r>
                              <a:rPr kumimoji="0" lang="en-US" altLang="zh-CN" sz="1600" b="1"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𝒊</m:t>
                            </m:r>
                            <m:r>
                              <a:rPr kumimoji="0" lang="en-US" altLang="zh-CN" sz="1600" b="1"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r>
                              <a:rPr kumimoji="0" lang="en-US" altLang="zh-CN" sz="1600" b="1"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𝒏</m:t>
                            </m:r>
                          </m:sub>
                        </m:sSub>
                      </m:sub>
                    </m:sSub>
                  </m:oMath>
                </a14:m>
                <a:r>
                  <a:rPr kumimoji="0" lang="zh-CN" altLang="zh-CN" sz="1600" b="1" i="0" u="none" strike="noStrike" kern="1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a:t>
                </a:r>
                <a14:m>
                  <m:oMath xmlns:m="http://schemas.openxmlformats.org/officeDocument/2006/math">
                    <m:sSub>
                      <m:sSubPr>
                        <m:ctrlPr>
                          <a:rPr kumimoji="0" lang="zh-CN" altLang="zh-CN" sz="1600" b="1"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600" b="1"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𝒎</m:t>
                        </m:r>
                      </m:e>
                      <m:sub>
                        <m:sSub>
                          <m:sSubPr>
                            <m:ctrlPr>
                              <a:rPr kumimoji="0" lang="zh-CN" altLang="zh-CN" sz="1600" b="1"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600" b="1"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𝒇</m:t>
                            </m:r>
                          </m:e>
                          <m:sub>
                            <m:r>
                              <a:rPr kumimoji="0" lang="en-US" altLang="zh-CN" sz="1600" b="1"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𝒊</m:t>
                            </m:r>
                            <m:r>
                              <a:rPr kumimoji="0" lang="en-US" altLang="zh-CN" sz="1600" b="1"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r>
                              <a:rPr kumimoji="0" lang="en-US" altLang="zh-CN" sz="1600" b="1"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𝒋</m:t>
                            </m:r>
                          </m:sub>
                        </m:sSub>
                      </m:sub>
                    </m:sSub>
                  </m:oMath>
                </a14:m>
                <a:r>
                  <a:rPr kumimoji="0" lang="zh-CN" altLang="zh-CN" sz="1600" b="1" i="0" u="none" strike="noStrike" kern="1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表示第</a:t>
                </a:r>
                <a14:m>
                  <m:oMath xmlns:m="http://schemas.openxmlformats.org/officeDocument/2006/math">
                    <m:r>
                      <a:rPr kumimoji="0" lang="en-US" altLang="zh-CN" sz="1600" b="1"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𝒊</m:t>
                    </m:r>
                  </m:oMath>
                </a14:m>
                <a:r>
                  <a:rPr kumimoji="0" lang="zh-CN" altLang="zh-CN" sz="1600" b="1" i="0" u="none" strike="noStrike" kern="1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名女性所喜欢单身男性中排在第</a:t>
                </a:r>
                <a14:m>
                  <m:oMath xmlns:m="http://schemas.openxmlformats.org/officeDocument/2006/math">
                    <m:r>
                      <a:rPr kumimoji="0" lang="en-US" altLang="zh-CN" sz="1600" b="1"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𝒋</m:t>
                    </m:r>
                  </m:oMath>
                </a14:m>
                <a:r>
                  <a:rPr kumimoji="0" lang="zh-CN" altLang="zh-CN" sz="1600" b="1" i="0" u="none" strike="noStrike" kern="1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位的单身男性。算法的最终目标是为这</a:t>
                </a:r>
                <a14:m>
                  <m:oMath xmlns:m="http://schemas.openxmlformats.org/officeDocument/2006/math">
                    <m:r>
                      <a:rPr kumimoji="0" lang="en-US" altLang="zh-CN" sz="1600" b="1"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𝟐</m:t>
                    </m:r>
                    <m:r>
                      <a:rPr kumimoji="0" lang="en-US" altLang="zh-CN" sz="1600" b="1"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𝒏</m:t>
                    </m:r>
                  </m:oMath>
                </a14:m>
                <a:r>
                  <a:rPr kumimoji="0" lang="zh-CN" altLang="zh-CN" sz="1600" b="1" i="0" u="none" strike="noStrike" kern="1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个男士和女士匹配得到</a:t>
                </a:r>
                <a14:m>
                  <m:oMath xmlns:m="http://schemas.openxmlformats.org/officeDocument/2006/math">
                    <m:r>
                      <a:rPr kumimoji="0" lang="en-US" altLang="zh-CN" sz="1600" b="1"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𝒏</m:t>
                    </m:r>
                  </m:oMath>
                </a14:m>
                <a:r>
                  <a:rPr kumimoji="0" lang="zh-CN" altLang="zh-CN" sz="1600" b="1" i="0" u="none" strike="noStrike" kern="1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对伴侣，每一对伴侣可以表示为</a:t>
                </a:r>
                <a14:m>
                  <m:oMath xmlns:m="http://schemas.openxmlformats.org/officeDocument/2006/math">
                    <m:r>
                      <a:rPr kumimoji="0" lang="en-US" altLang="zh-CN" sz="1600" b="1"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sSub>
                      <m:sSubPr>
                        <m:ctrlPr>
                          <a:rPr kumimoji="0" lang="zh-CN" altLang="zh-CN" sz="1600" b="1"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600" b="1"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𝒎</m:t>
                        </m:r>
                      </m:e>
                      <m:sub>
                        <m:r>
                          <a:rPr kumimoji="0" lang="en-US" altLang="zh-CN" sz="1600" b="1"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𝒊</m:t>
                        </m:r>
                      </m:sub>
                    </m:sSub>
                    <m:r>
                      <a:rPr kumimoji="0" lang="en-US" altLang="zh-CN" sz="1600" b="1"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 </m:t>
                    </m:r>
                    <m:sSub>
                      <m:sSubPr>
                        <m:ctrlPr>
                          <a:rPr kumimoji="0" lang="zh-CN" altLang="zh-CN" sz="1600" b="1"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600" b="1"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𝒇</m:t>
                        </m:r>
                      </m:e>
                      <m:sub>
                        <m:r>
                          <a:rPr kumimoji="0" lang="en-US" altLang="zh-CN" sz="1600" b="1"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𝒋</m:t>
                        </m:r>
                      </m:sub>
                    </m:sSub>
                    <m:r>
                      <a:rPr kumimoji="0" lang="en-US" altLang="zh-CN" sz="1600" b="1" i="1" u="none" strike="noStrike" kern="1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oMath>
                </a14:m>
                <a:r>
                  <a:rPr kumimoji="0" lang="zh-CN" altLang="zh-CN" sz="1600" b="1" i="0" u="none" strike="noStrike" kern="1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a:t>
                </a:r>
              </a:p>
            </p:txBody>
          </p:sp>
        </mc:Choice>
        <mc:Fallback xmlns="">
          <p:sp>
            <p:nvSpPr>
              <p:cNvPr id="10" name="文本框 9">
                <a:extLst>
                  <a:ext uri="{FF2B5EF4-FFF2-40B4-BE49-F238E27FC236}">
                    <a16:creationId xmlns:a16="http://schemas.microsoft.com/office/drawing/2014/main" id="{AA35866B-B6FD-4062-A265-EB63B6DB0336}"/>
                  </a:ext>
                </a:extLst>
              </p:cNvPr>
              <p:cNvSpPr txBox="1">
                <a:spLocks noRot="1" noChangeAspect="1" noMove="1" noResize="1" noEditPoints="1" noAdjustHandles="1" noChangeArrowheads="1" noChangeShapeType="1" noTextEdit="1"/>
              </p:cNvSpPr>
              <p:nvPr/>
            </p:nvSpPr>
            <p:spPr>
              <a:xfrm>
                <a:off x="1022042" y="3480069"/>
                <a:ext cx="10652665" cy="2453749"/>
              </a:xfrm>
              <a:prstGeom prst="rect">
                <a:avLst/>
              </a:prstGeom>
              <a:blipFill>
                <a:blip r:embed="rId3"/>
                <a:stretch>
                  <a:fillRect l="-343" r="-286" b="-1990"/>
                </a:stretch>
              </a:blipFill>
            </p:spPr>
            <p:txBody>
              <a:bodyPr/>
              <a:lstStyle/>
              <a:p>
                <a:r>
                  <a:rPr lang="zh-CN" altLang="en-US">
                    <a:noFill/>
                  </a:rPr>
                  <a:t> </a:t>
                </a:r>
              </a:p>
            </p:txBody>
          </p:sp>
        </mc:Fallback>
      </mc:AlternateContent>
      <p:sp>
        <p:nvSpPr>
          <p:cNvPr id="11" name="文本框 10">
            <a:extLst>
              <a:ext uri="{FF2B5EF4-FFF2-40B4-BE49-F238E27FC236}">
                <a16:creationId xmlns:a16="http://schemas.microsoft.com/office/drawing/2014/main" id="{2C8B6524-6C87-4E75-A24A-632DCECC92B6}"/>
              </a:ext>
            </a:extLst>
          </p:cNvPr>
          <p:cNvSpPr txBox="1"/>
          <p:nvPr/>
        </p:nvSpPr>
        <p:spPr>
          <a:xfrm>
            <a:off x="1936653" y="2759645"/>
            <a:ext cx="9317501"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zh-CN" sz="2400" b="1" i="0" u="none" strike="noStrike" kern="100" cap="none" spc="0" normalizeH="0" baseline="0" noProof="0" dirty="0">
                <a:ln>
                  <a:noFill/>
                </a:ln>
                <a:solidFill>
                  <a:srgbClr val="44546A"/>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稳定婚姻问题</a:t>
            </a:r>
            <a:r>
              <a:rPr kumimoji="0" lang="zh-CN" altLang="zh-CN" sz="2400" b="0" i="0" u="none" strike="noStrike" kern="100" cap="none" spc="0" normalizeH="0" baseline="0" noProof="0" dirty="0">
                <a:ln>
                  <a:noFill/>
                </a:ln>
                <a:solidFill>
                  <a:srgbClr val="44546A"/>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a:t>
            </a:r>
            <a:r>
              <a:rPr kumimoji="0" lang="en-US" altLang="zh-CN" sz="2400" b="0" i="0" u="none" strike="noStrike" kern="100" cap="none" spc="0" normalizeH="0" baseline="0" noProof="0" dirty="0">
                <a:ln>
                  <a:noFill/>
                </a:ln>
                <a:solidFill>
                  <a:srgbClr val="44546A"/>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stable marriage problem</a:t>
            </a:r>
            <a:r>
              <a:rPr kumimoji="0" lang="zh-CN" altLang="zh-CN" sz="2400" b="0" i="0" u="none" strike="noStrike" kern="100" cap="none" spc="0" normalizeH="0" baseline="0" noProof="0" dirty="0">
                <a:ln>
                  <a:noFill/>
                </a:ln>
                <a:solidFill>
                  <a:srgbClr val="44546A"/>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a:t>
            </a:r>
            <a:r>
              <a:rPr kumimoji="0" lang="zh-CN" altLang="en-US" sz="2400" b="0" i="0" u="none" strike="noStrike" kern="100" cap="none" spc="0" normalizeH="0" baseline="0" noProof="0" dirty="0">
                <a:ln>
                  <a:noFill/>
                </a:ln>
                <a:solidFill>
                  <a:srgbClr val="44546A"/>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：典型的双匹配问题</a:t>
            </a:r>
            <a:endParaRPr kumimoji="0" lang="zh-CN" altLang="en-US" sz="2400" b="0" i="0" u="none" strike="noStrike" kern="1200" cap="none" spc="0" normalizeH="0" baseline="0" noProof="0" dirty="0">
              <a:ln>
                <a:noFill/>
              </a:ln>
              <a:solidFill>
                <a:srgbClr val="44546A"/>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467470383"/>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583380" y="726948"/>
            <a:ext cx="7464387" cy="497934"/>
            <a:chOff x="4099943" y="2819853"/>
            <a:chExt cx="2570275" cy="497934"/>
          </a:xfrm>
        </p:grpSpPr>
        <p:sp>
          <p:nvSpPr>
            <p:cNvPr id="4" name="平行四边形 3"/>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5" name="平行四边形 4"/>
            <p:cNvSpPr/>
            <p:nvPr/>
          </p:nvSpPr>
          <p:spPr bwMode="auto">
            <a:xfrm>
              <a:off x="4122533" y="2819853"/>
              <a:ext cx="2547685"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6" name="矩形 5"/>
            <p:cNvSpPr/>
            <p:nvPr/>
          </p:nvSpPr>
          <p:spPr>
            <a:xfrm>
              <a:off x="4216534" y="2853798"/>
              <a:ext cx="2359684" cy="400110"/>
            </a:xfrm>
            <a:prstGeom prst="rect">
              <a:avLst/>
            </a:prstGeom>
          </p:spPr>
          <p:txBody>
            <a:bodyPr wrap="square">
              <a:spAutoFit/>
            </a:bodyPr>
            <a:lstStyle/>
            <a:p>
              <a:pPr marL="0" marR="0" lvl="0" indent="0" algn="ctr" defTabSz="914400" rtl="0" eaLnBrk="1" fontAlgn="auto" latinLnBrk="0" hangingPunct="1">
                <a:lnSpc>
                  <a:spcPct val="100000"/>
                </a:lnSpc>
                <a:spcBef>
                  <a:spcPct val="50000"/>
                </a:spcBef>
                <a:spcAft>
                  <a:spcPts val="0"/>
                </a:spcAft>
                <a:buClrTx/>
                <a:buSzTx/>
                <a:buFontTx/>
                <a:buNone/>
                <a:tabLst/>
                <a:defRPr/>
              </a:pPr>
              <a:r>
                <a:rPr kumimoji="0" lang="zh-CN" altLang="en-US" sz="2000" b="1"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博弈规则设计：双边匹配问题</a:t>
              </a:r>
              <a:endParaRPr kumimoji="0" lang="zh-CN" altLang="en-US" sz="2000" b="1" i="0" u="none" strike="noStrike" kern="120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endParaRPr>
            </a:p>
          </p:txBody>
        </p:sp>
      </p:grpSp>
      <p:sp>
        <p:nvSpPr>
          <p:cNvPr id="23" name="矩形 22">
            <a:extLst>
              <a:ext uri="{FF2B5EF4-FFF2-40B4-BE49-F238E27FC236}">
                <a16:creationId xmlns:a16="http://schemas.microsoft.com/office/drawing/2014/main" id="{6F77A2E9-3941-4386-A0DF-CDEBD25143F3}"/>
              </a:ext>
            </a:extLst>
          </p:cNvPr>
          <p:cNvSpPr/>
          <p:nvPr/>
        </p:nvSpPr>
        <p:spPr>
          <a:xfrm>
            <a:off x="852473" y="129010"/>
            <a:ext cx="1895071"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mn-cs"/>
              </a:rPr>
              <a:t>三、博弈规则设计</a:t>
            </a:r>
            <a:endPar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EEC902D1-71E6-4924-A630-E024C05EC53F}"/>
                  </a:ext>
                </a:extLst>
              </p:cNvPr>
              <p:cNvSpPr txBox="1"/>
              <p:nvPr/>
            </p:nvSpPr>
            <p:spPr>
              <a:xfrm>
                <a:off x="1392939" y="1822382"/>
                <a:ext cx="10001891"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zh-CN" sz="1800" b="1"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假设有</a:t>
                </a:r>
                <a:r>
                  <a:rPr kumimoji="0" lang="en-US" altLang="zh-CN" sz="1800" b="1"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mn-cs"/>
                  </a:rPr>
                  <a:t>4</a:t>
                </a:r>
                <a:r>
                  <a:rPr kumimoji="0" lang="zh-CN" altLang="zh-CN" sz="1800" b="1"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名单身男性</a:t>
                </a:r>
                <a14:m>
                  <m:oMath xmlns:m="http://schemas.openxmlformats.org/officeDocument/2006/math">
                    <m:r>
                      <a:rPr kumimoji="0" lang="en-US" altLang="zh-CN" sz="1800" b="1" i="0"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r>
                      <a:rPr kumimoji="0" lang="en-US" altLang="zh-CN" sz="1800" b="1" i="1"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𝟏</m:t>
                    </m:r>
                    <m:r>
                      <a:rPr kumimoji="0" lang="en-US" altLang="zh-CN" sz="1800" b="1" i="0"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r>
                      <a:rPr kumimoji="0" lang="en-US" altLang="zh-CN" sz="1800" b="1" i="1"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𝟐</m:t>
                    </m:r>
                    <m:r>
                      <a:rPr kumimoji="0" lang="en-US" altLang="zh-CN" sz="1800" b="1" i="0"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r>
                      <a:rPr kumimoji="0" lang="en-US" altLang="zh-CN" sz="1800" b="1" i="1"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𝟑</m:t>
                    </m:r>
                    <m:r>
                      <a:rPr kumimoji="0" lang="en-US" altLang="zh-CN" sz="1800" b="1" i="0"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r>
                      <a:rPr kumimoji="0" lang="en-US" altLang="zh-CN" sz="1800" b="1" i="1"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𝟒</m:t>
                    </m:r>
                    <m:r>
                      <a:rPr kumimoji="0" lang="en-US" altLang="zh-CN" sz="1800" b="1" i="0"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oMath>
                </a14:m>
                <a:r>
                  <a:rPr kumimoji="0" lang="zh-CN" altLang="zh-CN" sz="1800" b="1"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和</a:t>
                </a:r>
                <a:r>
                  <a:rPr kumimoji="0" lang="en-US" altLang="zh-CN" sz="1800" b="1"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mn-cs"/>
                  </a:rPr>
                  <a:t>4</a:t>
                </a:r>
                <a:r>
                  <a:rPr kumimoji="0" lang="zh-CN" altLang="zh-CN" sz="1800" b="1"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名单身女性</a:t>
                </a:r>
                <a14:m>
                  <m:oMath xmlns:m="http://schemas.openxmlformats.org/officeDocument/2006/math">
                    <m:r>
                      <a:rPr kumimoji="0" lang="en-US" altLang="zh-CN" sz="1800" b="1" i="0"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r>
                      <a:rPr kumimoji="0" lang="en-US" altLang="zh-CN" sz="1800" b="1" i="1"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𝑨</m:t>
                    </m:r>
                    <m:r>
                      <a:rPr kumimoji="0" lang="en-US" altLang="zh-CN" sz="1800" b="1" i="1"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r>
                      <a:rPr kumimoji="0" lang="en-US" altLang="zh-CN" sz="1800" b="1" i="1"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𝑩</m:t>
                    </m:r>
                    <m:r>
                      <a:rPr kumimoji="0" lang="en-US" altLang="zh-CN" sz="1800" b="1" i="1"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r>
                      <a:rPr kumimoji="0" lang="en-US" altLang="zh-CN" sz="1800" b="1" i="1"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𝑪</m:t>
                    </m:r>
                    <m:r>
                      <a:rPr kumimoji="0" lang="en-US" altLang="zh-CN" sz="1800" b="1" i="1"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r>
                      <a:rPr kumimoji="0" lang="en-US" altLang="zh-CN" sz="1800" b="1" i="1"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𝑫</m:t>
                    </m:r>
                    <m:r>
                      <a:rPr kumimoji="0" lang="en-US" altLang="zh-CN" sz="1800" b="1" i="0" u="none" strike="noStrike" kern="1200" cap="none" spc="0" normalizeH="0" baseline="0" noProof="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oMath>
                </a14:m>
                <a:r>
                  <a:rPr kumimoji="0" lang="zh-CN" altLang="zh-CN" sz="1800" b="1"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，他（她）们的</a:t>
                </a:r>
                <a:r>
                  <a:rPr kumimoji="0" lang="zh-CN" altLang="en-US" sz="1800" b="1"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a:t>
                </a:r>
                <a:r>
                  <a:rPr kumimoji="0" lang="zh-CN" altLang="zh-CN" sz="1800" b="1"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爱慕序列如表</a:t>
                </a:r>
                <a:r>
                  <a:rPr kumimoji="0" lang="en-US" altLang="zh-CN" sz="1800" b="1"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mn-cs"/>
                  </a:rPr>
                  <a:t>7.10</a:t>
                </a:r>
                <a:r>
                  <a:rPr kumimoji="0" lang="zh-CN" altLang="zh-CN" sz="1800" b="1"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所示</a:t>
                </a:r>
                <a:endParaRPr kumimoji="0" lang="zh-CN" altLang="en-US" sz="1800" b="1"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mc:Choice>
        <mc:Fallback xmlns="">
          <p:sp>
            <p:nvSpPr>
              <p:cNvPr id="12" name="文本框 11">
                <a:extLst>
                  <a:ext uri="{FF2B5EF4-FFF2-40B4-BE49-F238E27FC236}">
                    <a16:creationId xmlns:a16="http://schemas.microsoft.com/office/drawing/2014/main" id="{EEC902D1-71E6-4924-A630-E024C05EC53F}"/>
                  </a:ext>
                </a:extLst>
              </p:cNvPr>
              <p:cNvSpPr txBox="1">
                <a:spLocks noRot="1" noChangeAspect="1" noMove="1" noResize="1" noEditPoints="1" noAdjustHandles="1" noChangeArrowheads="1" noChangeShapeType="1" noTextEdit="1"/>
              </p:cNvSpPr>
              <p:nvPr/>
            </p:nvSpPr>
            <p:spPr>
              <a:xfrm>
                <a:off x="1392939" y="1822382"/>
                <a:ext cx="10001891" cy="369332"/>
              </a:xfrm>
              <a:prstGeom prst="rect">
                <a:avLst/>
              </a:prstGeom>
              <a:blipFill>
                <a:blip r:embed="rId3"/>
                <a:stretch>
                  <a:fillRect t="-11475" b="-26230"/>
                </a:stretch>
              </a:blipFill>
            </p:spPr>
            <p:txBody>
              <a:bodyPr/>
              <a:lstStyle/>
              <a:p>
                <a:r>
                  <a:rPr lang="zh-CN" altLang="en-US">
                    <a:noFill/>
                  </a:rPr>
                  <a:t> </a:t>
                </a:r>
              </a:p>
            </p:txBody>
          </p:sp>
        </mc:Fallback>
      </mc:AlternateContent>
      <p:pic>
        <p:nvPicPr>
          <p:cNvPr id="7" name="图片 6">
            <a:extLst>
              <a:ext uri="{FF2B5EF4-FFF2-40B4-BE49-F238E27FC236}">
                <a16:creationId xmlns:a16="http://schemas.microsoft.com/office/drawing/2014/main" id="{DFCFEF56-9F3F-44A3-8300-4DF67AFF656A}"/>
              </a:ext>
            </a:extLst>
          </p:cNvPr>
          <p:cNvPicPr>
            <a:picLocks noChangeAspect="1"/>
          </p:cNvPicPr>
          <p:nvPr/>
        </p:nvPicPr>
        <p:blipFill>
          <a:blip r:embed="rId4"/>
          <a:stretch>
            <a:fillRect/>
          </a:stretch>
        </p:blipFill>
        <p:spPr>
          <a:xfrm>
            <a:off x="1034225" y="2892307"/>
            <a:ext cx="4524608" cy="2011366"/>
          </a:xfrm>
          <a:prstGeom prst="rect">
            <a:avLst/>
          </a:prstGeom>
        </p:spPr>
      </p:pic>
      <p:pic>
        <p:nvPicPr>
          <p:cNvPr id="8" name="图片 7">
            <a:extLst>
              <a:ext uri="{FF2B5EF4-FFF2-40B4-BE49-F238E27FC236}">
                <a16:creationId xmlns:a16="http://schemas.microsoft.com/office/drawing/2014/main" id="{E8FEEFEB-E2D7-4565-8532-8B158A282E6F}"/>
              </a:ext>
            </a:extLst>
          </p:cNvPr>
          <p:cNvPicPr>
            <a:picLocks noChangeAspect="1"/>
          </p:cNvPicPr>
          <p:nvPr/>
        </p:nvPicPr>
        <p:blipFill>
          <a:blip r:embed="rId5"/>
          <a:stretch>
            <a:fillRect/>
          </a:stretch>
        </p:blipFill>
        <p:spPr>
          <a:xfrm>
            <a:off x="6213135" y="2995400"/>
            <a:ext cx="4670665" cy="1908273"/>
          </a:xfrm>
          <a:prstGeom prst="rect">
            <a:avLst/>
          </a:prstGeom>
        </p:spPr>
      </p:pic>
    </p:spTree>
    <p:extLst>
      <p:ext uri="{BB962C8B-B14F-4D97-AF65-F5344CB8AC3E}">
        <p14:creationId xmlns:p14="http://schemas.microsoft.com/office/powerpoint/2010/main" val="2942009764"/>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583380" y="726948"/>
            <a:ext cx="7464387" cy="497934"/>
            <a:chOff x="4099943" y="2819853"/>
            <a:chExt cx="2570275" cy="497934"/>
          </a:xfrm>
        </p:grpSpPr>
        <p:sp>
          <p:nvSpPr>
            <p:cNvPr id="4" name="平行四边形 3"/>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5" name="平行四边形 4"/>
            <p:cNvSpPr/>
            <p:nvPr/>
          </p:nvSpPr>
          <p:spPr bwMode="auto">
            <a:xfrm>
              <a:off x="4122533" y="2819853"/>
              <a:ext cx="2547685"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6" name="矩形 5"/>
            <p:cNvSpPr/>
            <p:nvPr/>
          </p:nvSpPr>
          <p:spPr>
            <a:xfrm>
              <a:off x="4216534" y="2853798"/>
              <a:ext cx="2359684" cy="400110"/>
            </a:xfrm>
            <a:prstGeom prst="rect">
              <a:avLst/>
            </a:prstGeom>
          </p:spPr>
          <p:txBody>
            <a:bodyPr wrap="square">
              <a:spAutoFit/>
            </a:bodyPr>
            <a:lstStyle/>
            <a:p>
              <a:pPr marL="0" marR="0" lvl="0" indent="0" algn="ctr" defTabSz="914400" rtl="0" eaLnBrk="1" fontAlgn="auto" latinLnBrk="0" hangingPunct="1">
                <a:lnSpc>
                  <a:spcPct val="100000"/>
                </a:lnSpc>
                <a:spcBef>
                  <a:spcPct val="50000"/>
                </a:spcBef>
                <a:spcAft>
                  <a:spcPts val="0"/>
                </a:spcAft>
                <a:buClrTx/>
                <a:buSzTx/>
                <a:buFontTx/>
                <a:buNone/>
                <a:tabLst/>
                <a:defRPr/>
              </a:pPr>
              <a:r>
                <a:rPr kumimoji="0" lang="zh-CN" altLang="en-US" sz="2000" b="1"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博弈规则设计：双边匹配问题</a:t>
              </a:r>
              <a:endParaRPr kumimoji="0" lang="zh-CN" altLang="en-US" sz="2000" b="1" i="0" u="none" strike="noStrike" kern="120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endParaRPr>
            </a:p>
          </p:txBody>
        </p:sp>
      </p:grpSp>
      <p:sp>
        <p:nvSpPr>
          <p:cNvPr id="23" name="矩形 22">
            <a:extLst>
              <a:ext uri="{FF2B5EF4-FFF2-40B4-BE49-F238E27FC236}">
                <a16:creationId xmlns:a16="http://schemas.microsoft.com/office/drawing/2014/main" id="{6F77A2E9-3941-4386-A0DF-CDEBD25143F3}"/>
              </a:ext>
            </a:extLst>
          </p:cNvPr>
          <p:cNvSpPr/>
          <p:nvPr/>
        </p:nvSpPr>
        <p:spPr>
          <a:xfrm>
            <a:off x="852473" y="129010"/>
            <a:ext cx="1895071"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mn-cs"/>
              </a:rPr>
              <a:t>三、博弈规则设计</a:t>
            </a:r>
            <a:endPar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10" name="文本框 9">
            <a:extLst>
              <a:ext uri="{FF2B5EF4-FFF2-40B4-BE49-F238E27FC236}">
                <a16:creationId xmlns:a16="http://schemas.microsoft.com/office/drawing/2014/main" id="{E01320FE-8FFD-41A9-8375-335DDA7F12C1}"/>
              </a:ext>
            </a:extLst>
          </p:cNvPr>
          <p:cNvSpPr txBox="1"/>
          <p:nvPr/>
        </p:nvSpPr>
        <p:spPr>
          <a:xfrm>
            <a:off x="264327" y="1454332"/>
            <a:ext cx="7158726" cy="5341847"/>
          </a:xfrm>
          <a:prstGeom prst="rect">
            <a:avLst/>
          </a:prstGeom>
          <a:noFill/>
        </p:spPr>
        <p:txBody>
          <a:bodyPr wrap="square">
            <a:spAutoFit/>
          </a:bodyPr>
          <a:lstStyle/>
          <a:p>
            <a:pPr marL="0" marR="0" lvl="0" indent="0" algn="just" defTabSz="914400" rtl="0" eaLnBrk="1" fontAlgn="auto" latinLnBrk="0" hangingPunct="1">
              <a:lnSpc>
                <a:spcPct val="200000"/>
              </a:lnSpc>
              <a:spcBef>
                <a:spcPts val="0"/>
              </a:spcBef>
              <a:spcAft>
                <a:spcPts val="0"/>
              </a:spcAft>
              <a:buClrTx/>
              <a:buSzTx/>
              <a:buFontTx/>
              <a:buNone/>
              <a:tabLst/>
              <a:defRPr/>
            </a:pPr>
            <a:r>
              <a:rPr kumimoji="0" lang="en-US" altLang="zh-CN" sz="1600" b="1" i="0" u="none" strike="noStrike" kern="1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1962</a:t>
            </a:r>
            <a:r>
              <a:rPr kumimoji="0" lang="zh-CN" altLang="zh-CN" sz="1600" b="1" i="0" u="none" strike="noStrike" kern="1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年，美国数学家大卫</a:t>
            </a:r>
            <a:r>
              <a:rPr kumimoji="0" lang="en-US" altLang="zh-CN" sz="1600" b="1" i="0" u="none" strike="noStrike" kern="1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a:t>
            </a:r>
            <a:r>
              <a:rPr kumimoji="0" lang="zh-CN" altLang="zh-CN" sz="1600" b="1" i="0" u="none" strike="noStrike" kern="1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盖尔和博弈论学家沙普利提出了针对双边稳定匹配问题的解决算法（也被称为</a:t>
            </a:r>
            <a:r>
              <a:rPr kumimoji="0" lang="en-US" altLang="zh-CN" sz="1600" b="1" i="0" u="none" strike="noStrike" kern="1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Gale- Shapely</a:t>
            </a:r>
            <a:r>
              <a:rPr kumimoji="0" lang="zh-CN" altLang="zh-CN" sz="1600" b="1" i="0" u="none" strike="noStrike" kern="1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算法或</a:t>
            </a:r>
            <a:r>
              <a:rPr kumimoji="0" lang="en-US" altLang="zh-CN" sz="1600" b="1" i="0" u="none" strike="noStrike" kern="1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G-S</a:t>
            </a:r>
            <a:r>
              <a:rPr kumimoji="0" lang="zh-CN" altLang="zh-CN" sz="1600" b="1" i="0" u="none" strike="noStrike" kern="1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算法），并将其应用于稳定婚姻问题的求解</a:t>
            </a:r>
            <a:r>
              <a:rPr kumimoji="0" lang="en-US" altLang="zh-CN" sz="1600" b="1" i="0" u="none" strike="noStrike" kern="1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[Gale 1962]</a:t>
            </a:r>
            <a:r>
              <a:rPr kumimoji="0" lang="zh-CN" altLang="zh-CN" sz="1600" b="1" i="0" u="none" strike="noStrike" kern="1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，算法过程如下：</a:t>
            </a:r>
            <a:endParaRPr kumimoji="0" lang="en-US" altLang="zh-CN" sz="1600" b="1" i="0" u="none" strike="noStrike" kern="1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endParaRPr>
          </a:p>
          <a:p>
            <a:pPr marL="742950" marR="0" lvl="1" indent="-285750" algn="just" defTabSz="914400" rtl="0" eaLnBrk="1" fontAlgn="auto" latinLnBrk="0" hangingPunct="1">
              <a:lnSpc>
                <a:spcPct val="200000"/>
              </a:lnSpc>
              <a:spcBef>
                <a:spcPts val="0"/>
              </a:spcBef>
              <a:spcAft>
                <a:spcPts val="0"/>
              </a:spcAft>
              <a:buClrTx/>
              <a:buSzTx/>
              <a:buFont typeface="+mj-lt"/>
              <a:buAutoNum type="arabicParenR"/>
              <a:tabLst>
                <a:tab pos="498475" algn="l"/>
              </a:tabLst>
              <a:defRPr/>
            </a:pPr>
            <a:r>
              <a:rPr kumimoji="0" lang="zh-CN" altLang="zh-CN" sz="1600" b="1" i="0" u="none" strike="noStrike" kern="100" cap="none" spc="0" normalizeH="0" baseline="0" noProof="0" dirty="0">
                <a:ln>
                  <a:noFill/>
                </a:ln>
                <a:solidFill>
                  <a:srgbClr val="4F80BD"/>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单身男性向最喜欢的女性表白</a:t>
            </a:r>
          </a:p>
          <a:p>
            <a:pPr marL="742950" marR="0" lvl="1" indent="-285750" algn="just" defTabSz="914400" rtl="0" eaLnBrk="1" fontAlgn="auto" latinLnBrk="0" hangingPunct="1">
              <a:lnSpc>
                <a:spcPct val="200000"/>
              </a:lnSpc>
              <a:spcBef>
                <a:spcPts val="0"/>
              </a:spcBef>
              <a:spcAft>
                <a:spcPts val="0"/>
              </a:spcAft>
              <a:buClrTx/>
              <a:buSzTx/>
              <a:buFont typeface="+mj-lt"/>
              <a:buAutoNum type="arabicParenR"/>
              <a:tabLst>
                <a:tab pos="498475" algn="l"/>
              </a:tabLst>
              <a:defRPr/>
            </a:pPr>
            <a:r>
              <a:rPr kumimoji="0" lang="zh-CN" altLang="zh-CN" sz="1600" b="1" i="0" u="none" strike="noStrike" kern="100" cap="none" spc="0" normalizeH="0" baseline="0" noProof="0" dirty="0">
                <a:ln>
                  <a:noFill/>
                </a:ln>
                <a:solidFill>
                  <a:srgbClr val="44546A"/>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所有收到表白的女性从向其表白男性中选择最喜欢的男性，暂时匹配</a:t>
            </a:r>
          </a:p>
          <a:p>
            <a:pPr marL="742950" marR="0" lvl="1" indent="-285750" algn="just" defTabSz="914400" rtl="0" eaLnBrk="1" fontAlgn="auto" latinLnBrk="0" hangingPunct="1">
              <a:lnSpc>
                <a:spcPct val="200000"/>
              </a:lnSpc>
              <a:spcBef>
                <a:spcPts val="0"/>
              </a:spcBef>
              <a:spcAft>
                <a:spcPts val="0"/>
              </a:spcAft>
              <a:buClrTx/>
              <a:buSzTx/>
              <a:buFont typeface="+mj-lt"/>
              <a:buAutoNum type="arabicParenR"/>
              <a:tabLst>
                <a:tab pos="498475" algn="l"/>
              </a:tabLst>
              <a:defRPr/>
            </a:pPr>
            <a:r>
              <a:rPr kumimoji="0" lang="zh-CN" altLang="zh-CN" sz="1600" b="1" i="0" u="none" strike="noStrike" kern="100" cap="none" spc="0" normalizeH="0" baseline="0" noProof="0" dirty="0">
                <a:ln>
                  <a:noFill/>
                </a:ln>
                <a:solidFill>
                  <a:srgbClr val="4F80BD"/>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未匹配的男性继续向没有拒绝过他的女性表白。收到表白的女性如果没有完成匹配，则从这一批表白者中选择最喜欢男性。即使收到表白的女性已经完成匹配，但是如果她认为有她更喜欢的男性，则可以拒绝之前的匹配者，重新匹配</a:t>
            </a:r>
          </a:p>
          <a:p>
            <a:pPr marL="742950" marR="0" lvl="1" indent="-285750" algn="just" defTabSz="914400" rtl="0" eaLnBrk="1" fontAlgn="auto" latinLnBrk="0" hangingPunct="1">
              <a:lnSpc>
                <a:spcPct val="200000"/>
              </a:lnSpc>
              <a:spcBef>
                <a:spcPts val="0"/>
              </a:spcBef>
              <a:spcAft>
                <a:spcPts val="0"/>
              </a:spcAft>
              <a:buClrTx/>
              <a:buSzTx/>
              <a:buFont typeface="+mj-lt"/>
              <a:buAutoNum type="arabicParenR"/>
              <a:tabLst>
                <a:tab pos="498475" algn="l"/>
              </a:tabLst>
              <a:defRPr/>
            </a:pPr>
            <a:r>
              <a:rPr kumimoji="0" lang="zh-CN" altLang="zh-CN" sz="1600" b="1" i="0" u="none" strike="noStrike" kern="100" cap="none" spc="0" normalizeH="0" baseline="0" noProof="0" dirty="0">
                <a:ln>
                  <a:noFill/>
                </a:ln>
                <a:solidFill>
                  <a:srgbClr val="44546A"/>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如此循环迭代，直到所有人都成功匹配为止</a:t>
            </a:r>
          </a:p>
          <a:p>
            <a:pPr marL="0" marR="0" lvl="0" indent="0" algn="just" defTabSz="914400" rtl="0" eaLnBrk="1" fontAlgn="auto" latinLnBrk="0" hangingPunct="1">
              <a:lnSpc>
                <a:spcPct val="150000"/>
              </a:lnSpc>
              <a:spcBef>
                <a:spcPts val="0"/>
              </a:spcBef>
              <a:spcAft>
                <a:spcPts val="0"/>
              </a:spcAft>
              <a:buClrTx/>
              <a:buSzTx/>
              <a:buFontTx/>
              <a:buNone/>
              <a:tabLst/>
              <a:defRPr/>
            </a:pPr>
            <a:endParaRPr kumimoji="0" lang="zh-CN" altLang="zh-CN" sz="1600" b="0" i="0" u="none" strike="noStrike" kern="1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endParaRPr>
          </a:p>
        </p:txBody>
      </p:sp>
      <p:pic>
        <p:nvPicPr>
          <p:cNvPr id="2" name="图片 1">
            <a:extLst>
              <a:ext uri="{FF2B5EF4-FFF2-40B4-BE49-F238E27FC236}">
                <a16:creationId xmlns:a16="http://schemas.microsoft.com/office/drawing/2014/main" id="{7DFA26A7-604A-41FB-A8F3-5E6F8DDFB022}"/>
              </a:ext>
            </a:extLst>
          </p:cNvPr>
          <p:cNvPicPr>
            <a:picLocks noChangeAspect="1"/>
          </p:cNvPicPr>
          <p:nvPr/>
        </p:nvPicPr>
        <p:blipFill>
          <a:blip r:embed="rId3"/>
          <a:stretch>
            <a:fillRect/>
          </a:stretch>
        </p:blipFill>
        <p:spPr>
          <a:xfrm>
            <a:off x="7627649" y="2823630"/>
            <a:ext cx="4300024" cy="2348592"/>
          </a:xfrm>
          <a:prstGeom prst="rect">
            <a:avLst/>
          </a:prstGeom>
        </p:spPr>
      </p:pic>
    </p:spTree>
    <p:extLst>
      <p:ext uri="{BB962C8B-B14F-4D97-AF65-F5344CB8AC3E}">
        <p14:creationId xmlns:p14="http://schemas.microsoft.com/office/powerpoint/2010/main" val="1645438834"/>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583380" y="726948"/>
            <a:ext cx="7464387" cy="497934"/>
            <a:chOff x="4099943" y="2819853"/>
            <a:chExt cx="2570275" cy="497934"/>
          </a:xfrm>
        </p:grpSpPr>
        <p:sp>
          <p:nvSpPr>
            <p:cNvPr id="4" name="平行四边形 3"/>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5" name="平行四边形 4"/>
            <p:cNvSpPr/>
            <p:nvPr/>
          </p:nvSpPr>
          <p:spPr bwMode="auto">
            <a:xfrm>
              <a:off x="4122533" y="2819853"/>
              <a:ext cx="2547685"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6" name="矩形 5"/>
            <p:cNvSpPr/>
            <p:nvPr/>
          </p:nvSpPr>
          <p:spPr>
            <a:xfrm>
              <a:off x="4216534" y="2853798"/>
              <a:ext cx="2359684" cy="400110"/>
            </a:xfrm>
            <a:prstGeom prst="rect">
              <a:avLst/>
            </a:prstGeom>
          </p:spPr>
          <p:txBody>
            <a:bodyPr wrap="square">
              <a:spAutoFit/>
            </a:bodyPr>
            <a:lstStyle/>
            <a:p>
              <a:pPr marL="0" marR="0" lvl="0" indent="0" algn="ctr" defTabSz="914400" rtl="0" eaLnBrk="1" fontAlgn="auto" latinLnBrk="0" hangingPunct="1">
                <a:lnSpc>
                  <a:spcPct val="100000"/>
                </a:lnSpc>
                <a:spcBef>
                  <a:spcPct val="50000"/>
                </a:spcBef>
                <a:spcAft>
                  <a:spcPts val="0"/>
                </a:spcAft>
                <a:buClrTx/>
                <a:buSzTx/>
                <a:buFontTx/>
                <a:buNone/>
                <a:tabLst/>
                <a:defRPr/>
              </a:pPr>
              <a:r>
                <a:rPr kumimoji="0" lang="zh-CN" altLang="en-US" sz="2000" b="1"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博弈规则设计：双边匹配问题</a:t>
              </a:r>
              <a:endParaRPr kumimoji="0" lang="zh-CN" altLang="en-US" sz="2000" b="1" i="0" u="none" strike="noStrike" kern="120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endParaRPr>
            </a:p>
          </p:txBody>
        </p:sp>
      </p:grpSp>
      <p:sp>
        <p:nvSpPr>
          <p:cNvPr id="23" name="矩形 22">
            <a:extLst>
              <a:ext uri="{FF2B5EF4-FFF2-40B4-BE49-F238E27FC236}">
                <a16:creationId xmlns:a16="http://schemas.microsoft.com/office/drawing/2014/main" id="{6F77A2E9-3941-4386-A0DF-CDEBD25143F3}"/>
              </a:ext>
            </a:extLst>
          </p:cNvPr>
          <p:cNvSpPr/>
          <p:nvPr/>
        </p:nvSpPr>
        <p:spPr>
          <a:xfrm>
            <a:off x="852473" y="129010"/>
            <a:ext cx="1895071"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mn-cs"/>
              </a:rPr>
              <a:t>三、博弈规则设计</a:t>
            </a:r>
            <a:endPar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pic>
        <p:nvPicPr>
          <p:cNvPr id="2" name="图片 1">
            <a:extLst>
              <a:ext uri="{FF2B5EF4-FFF2-40B4-BE49-F238E27FC236}">
                <a16:creationId xmlns:a16="http://schemas.microsoft.com/office/drawing/2014/main" id="{7DFA26A7-604A-41FB-A8F3-5E6F8DDFB022}"/>
              </a:ext>
            </a:extLst>
          </p:cNvPr>
          <p:cNvPicPr>
            <a:picLocks noChangeAspect="1"/>
          </p:cNvPicPr>
          <p:nvPr/>
        </p:nvPicPr>
        <p:blipFill>
          <a:blip r:embed="rId3"/>
          <a:stretch>
            <a:fillRect/>
          </a:stretch>
        </p:blipFill>
        <p:spPr>
          <a:xfrm>
            <a:off x="7374431" y="2739224"/>
            <a:ext cx="4300024" cy="2348592"/>
          </a:xfrm>
          <a:prstGeom prst="rect">
            <a:avLst/>
          </a:prstGeom>
        </p:spPr>
      </p:pic>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C410E69C-EC68-4BF4-9BD4-34B5E68A68DA}"/>
                  </a:ext>
                </a:extLst>
              </p:cNvPr>
              <p:cNvSpPr/>
              <p:nvPr/>
            </p:nvSpPr>
            <p:spPr>
              <a:xfrm>
                <a:off x="356381" y="2388816"/>
                <a:ext cx="6564924" cy="2609882"/>
              </a:xfrm>
              <a:prstGeom prst="rect">
                <a:avLst/>
              </a:prstGeom>
            </p:spPr>
            <p:txBody>
              <a:bodyPr wrap="square">
                <a:spAutoFit/>
              </a:bodyPr>
              <a:lstStyle/>
              <a:p>
                <a:pPr marL="0" marR="0" lvl="0" indent="266700" algn="just" defTabSz="914400" rtl="0" eaLnBrk="1" fontAlgn="auto" latinLnBrk="0" hangingPunct="1">
                  <a:lnSpc>
                    <a:spcPct val="200000"/>
                  </a:lnSpc>
                  <a:spcBef>
                    <a:spcPts val="0"/>
                  </a:spcBef>
                  <a:spcAft>
                    <a:spcPts val="0"/>
                  </a:spcAft>
                  <a:buClrTx/>
                  <a:buSzTx/>
                  <a:buFontTx/>
                  <a:buNone/>
                  <a:tabLst/>
                  <a:defRPr/>
                </a:pPr>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在第一轮中，</a:t>
                </a:r>
                <a:r>
                  <a:rPr kumimoji="0" lang="en-US"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4</a:t>
                </a:r>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名男性分别向自己最喜欢的女性告白，而收到</a:t>
                </a:r>
                <a:r>
                  <a:rPr kumimoji="0" lang="en-US"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3</a:t>
                </a:r>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人告白的女性</a:t>
                </a:r>
                <a14:m>
                  <m:oMath xmlns:m="http://schemas.openxmlformats.org/officeDocument/2006/math">
                    <m:r>
                      <a:rPr kumimoji="0" lang="en-US" altLang="zh-CN" sz="1400" b="0" i="0" u="none" strike="noStrike" kern="1200" cap="none" spc="0" normalizeH="0" baseline="0" noProof="0">
                        <a:ln>
                          <a:noFill/>
                        </a:ln>
                        <a:solidFill>
                          <a:srgbClr val="000000"/>
                        </a:solidFill>
                        <a:effectLst/>
                        <a:uLnTx/>
                        <a:uFillTx/>
                        <a:latin typeface="Cambria Math" panose="02040503050406030204" pitchFamily="18" charset="0"/>
                        <a:ea typeface="楷体" panose="02010609060101010101" pitchFamily="49" charset="-122"/>
                        <a:cs typeface="Times New Roman" panose="02020603050405020304" pitchFamily="18" charset="0"/>
                      </a:rPr>
                      <m:t>𝐴</m:t>
                    </m:r>
                  </m:oMath>
                </a14:m>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选择了自己最喜欢的男性</a:t>
                </a:r>
                <a14:m>
                  <m:oMath xmlns:m="http://schemas.openxmlformats.org/officeDocument/2006/math">
                    <m:r>
                      <a:rPr kumimoji="0" lang="en-US" altLang="zh-CN" sz="1400" b="0" i="0" u="none" strike="noStrike" kern="1200" cap="none" spc="0" normalizeH="0" baseline="0" noProof="0">
                        <a:ln>
                          <a:noFill/>
                        </a:ln>
                        <a:solidFill>
                          <a:srgbClr val="000000"/>
                        </a:solidFill>
                        <a:effectLst/>
                        <a:uLnTx/>
                        <a:uFillTx/>
                        <a:latin typeface="Cambria Math" panose="02040503050406030204" pitchFamily="18" charset="0"/>
                        <a:ea typeface="楷体" panose="02010609060101010101" pitchFamily="49" charset="-122"/>
                        <a:cs typeface="Times New Roman" panose="02020603050405020304" pitchFamily="18" charset="0"/>
                      </a:rPr>
                      <m:t>3</m:t>
                    </m:r>
                  </m:oMath>
                </a14:m>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，另一个收到告白的女性</a:t>
                </a:r>
                <a14:m>
                  <m:oMath xmlns:m="http://schemas.openxmlformats.org/officeDocument/2006/math">
                    <m:r>
                      <a:rPr kumimoji="0" lang="en-US" altLang="zh-CN" sz="1400" b="0" i="0" u="none" strike="noStrike" kern="1200" cap="none" spc="0" normalizeH="0" baseline="0" noProof="0">
                        <a:ln>
                          <a:noFill/>
                        </a:ln>
                        <a:solidFill>
                          <a:srgbClr val="000000"/>
                        </a:solidFill>
                        <a:effectLst/>
                        <a:uLnTx/>
                        <a:uFillTx/>
                        <a:latin typeface="Cambria Math" panose="02040503050406030204" pitchFamily="18" charset="0"/>
                        <a:ea typeface="楷体" panose="02010609060101010101" pitchFamily="49" charset="-122"/>
                        <a:cs typeface="Times New Roman" panose="02020603050405020304" pitchFamily="18" charset="0"/>
                      </a:rPr>
                      <m:t>𝐵</m:t>
                    </m:r>
                  </m:oMath>
                </a14:m>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选择了男性</a:t>
                </a:r>
                <a14:m>
                  <m:oMath xmlns:m="http://schemas.openxmlformats.org/officeDocument/2006/math">
                    <m:r>
                      <a:rPr kumimoji="0" lang="en-US" altLang="zh-CN" sz="1400" b="0" i="0" u="none" strike="noStrike" kern="1200" cap="none" spc="0" normalizeH="0" baseline="0" noProof="0">
                        <a:ln>
                          <a:noFill/>
                        </a:ln>
                        <a:solidFill>
                          <a:srgbClr val="000000"/>
                        </a:solidFill>
                        <a:effectLst/>
                        <a:uLnTx/>
                        <a:uFillTx/>
                        <a:latin typeface="Cambria Math" panose="02040503050406030204" pitchFamily="18" charset="0"/>
                        <a:ea typeface="楷体" panose="02010609060101010101" pitchFamily="49" charset="-122"/>
                        <a:cs typeface="Times New Roman" panose="02020603050405020304" pitchFamily="18" charset="0"/>
                      </a:rPr>
                      <m:t>4</m:t>
                    </m:r>
                  </m:oMath>
                </a14:m>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；在第二轮中，尚未匹配的男性</a:t>
                </a:r>
                <a14:m>
                  <m:oMath xmlns:m="http://schemas.openxmlformats.org/officeDocument/2006/math">
                    <m:r>
                      <a:rPr kumimoji="0" lang="en-US" altLang="zh-CN" sz="1400" b="0" i="0" u="none" strike="noStrike" kern="1200" cap="none" spc="0" normalizeH="0" baseline="0" noProof="0">
                        <a:ln>
                          <a:noFill/>
                        </a:ln>
                        <a:solidFill>
                          <a:srgbClr val="000000"/>
                        </a:solidFill>
                        <a:effectLst/>
                        <a:uLnTx/>
                        <a:uFillTx/>
                        <a:latin typeface="Cambria Math" panose="02040503050406030204" pitchFamily="18" charset="0"/>
                        <a:ea typeface="楷体" panose="02010609060101010101" pitchFamily="49" charset="-122"/>
                        <a:cs typeface="Times New Roman" panose="02020603050405020304" pitchFamily="18" charset="0"/>
                      </a:rPr>
                      <m:t>1</m:t>
                    </m:r>
                  </m:oMath>
                </a14:m>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和男性</a:t>
                </a:r>
                <a14:m>
                  <m:oMath xmlns:m="http://schemas.openxmlformats.org/officeDocument/2006/math">
                    <m:r>
                      <a:rPr kumimoji="0" lang="en-US" altLang="zh-CN" sz="1400" b="0" i="0" u="none" strike="noStrike" kern="1200" cap="none" spc="0" normalizeH="0" baseline="0" noProof="0">
                        <a:ln>
                          <a:noFill/>
                        </a:ln>
                        <a:solidFill>
                          <a:srgbClr val="000000"/>
                        </a:solidFill>
                        <a:effectLst/>
                        <a:uLnTx/>
                        <a:uFillTx/>
                        <a:latin typeface="Cambria Math" panose="02040503050406030204" pitchFamily="18" charset="0"/>
                        <a:ea typeface="楷体" panose="02010609060101010101" pitchFamily="49" charset="-122"/>
                        <a:cs typeface="Times New Roman" panose="02020603050405020304" pitchFamily="18" charset="0"/>
                      </a:rPr>
                      <m:t>2</m:t>
                    </m:r>
                  </m:oMath>
                </a14:m>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继续向自己第二喜欢的对象告白，收到告白的女性</a:t>
                </a:r>
                <a14:m>
                  <m:oMath xmlns:m="http://schemas.openxmlformats.org/officeDocument/2006/math">
                    <m:r>
                      <a:rPr kumimoji="0" lang="en-US" altLang="zh-CN" sz="1400" b="0" i="0" u="none" strike="noStrike" kern="1200" cap="none" spc="0" normalizeH="0" baseline="0" noProof="0">
                        <a:ln>
                          <a:noFill/>
                        </a:ln>
                        <a:solidFill>
                          <a:srgbClr val="000000"/>
                        </a:solidFill>
                        <a:effectLst/>
                        <a:uLnTx/>
                        <a:uFillTx/>
                        <a:latin typeface="Cambria Math" panose="02040503050406030204" pitchFamily="18" charset="0"/>
                        <a:ea typeface="楷体" panose="02010609060101010101" pitchFamily="49" charset="-122"/>
                        <a:cs typeface="Times New Roman" panose="02020603050405020304" pitchFamily="18" charset="0"/>
                      </a:rPr>
                      <m:t>𝐵</m:t>
                    </m:r>
                  </m:oMath>
                </a14:m>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选择了自己更喜欢的男性</a:t>
                </a:r>
                <a:r>
                  <a:rPr kumimoji="0" lang="en-US"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2</a:t>
                </a:r>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而放弃了男性</a:t>
                </a:r>
                <a14:m>
                  <m:oMath xmlns:m="http://schemas.openxmlformats.org/officeDocument/2006/math">
                    <m:r>
                      <a:rPr kumimoji="0" lang="en-US" altLang="zh-CN" sz="1400" b="0" i="0" u="none" strike="noStrike" kern="1200" cap="none" spc="0" normalizeH="0" baseline="0" noProof="0">
                        <a:ln>
                          <a:noFill/>
                        </a:ln>
                        <a:solidFill>
                          <a:srgbClr val="000000"/>
                        </a:solidFill>
                        <a:effectLst/>
                        <a:uLnTx/>
                        <a:uFillTx/>
                        <a:latin typeface="Cambria Math" panose="02040503050406030204" pitchFamily="18" charset="0"/>
                        <a:ea typeface="楷体" panose="02010609060101010101" pitchFamily="49" charset="-122"/>
                        <a:cs typeface="Times New Roman" panose="02020603050405020304" pitchFamily="18" charset="0"/>
                      </a:rPr>
                      <m:t>4</m:t>
                    </m:r>
                  </m:oMath>
                </a14:m>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，同理继续三轮告白和选择，所有人都找到了自己的伴侣，且所有匹配都是稳定的。可以看出，使用</a:t>
                </a:r>
                <a:r>
                  <a:rPr kumimoji="0" lang="en-US"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G-S</a:t>
                </a:r>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算法得到了稳定匹配的结果。</a:t>
                </a:r>
              </a:p>
            </p:txBody>
          </p:sp>
        </mc:Choice>
        <mc:Fallback xmlns="">
          <p:sp>
            <p:nvSpPr>
              <p:cNvPr id="7" name="矩形 6">
                <a:extLst>
                  <a:ext uri="{FF2B5EF4-FFF2-40B4-BE49-F238E27FC236}">
                    <a16:creationId xmlns:a16="http://schemas.microsoft.com/office/drawing/2014/main" id="{C410E69C-EC68-4BF4-9BD4-34B5E68A68DA}"/>
                  </a:ext>
                </a:extLst>
              </p:cNvPr>
              <p:cNvSpPr>
                <a:spLocks noRot="1" noChangeAspect="1" noMove="1" noResize="1" noEditPoints="1" noAdjustHandles="1" noChangeArrowheads="1" noChangeShapeType="1" noTextEdit="1"/>
              </p:cNvSpPr>
              <p:nvPr/>
            </p:nvSpPr>
            <p:spPr>
              <a:xfrm>
                <a:off x="356381" y="2388816"/>
                <a:ext cx="6564924" cy="2609882"/>
              </a:xfrm>
              <a:prstGeom prst="rect">
                <a:avLst/>
              </a:prstGeom>
              <a:blipFill>
                <a:blip r:embed="rId4"/>
                <a:stretch>
                  <a:fillRect l="-279" r="-279" b="-116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504442615"/>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583380" y="726948"/>
            <a:ext cx="7464387" cy="497934"/>
            <a:chOff x="4099943" y="2819853"/>
            <a:chExt cx="2570275" cy="497934"/>
          </a:xfrm>
        </p:grpSpPr>
        <p:sp>
          <p:nvSpPr>
            <p:cNvPr id="4" name="平行四边形 3"/>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5" name="平行四边形 4"/>
            <p:cNvSpPr/>
            <p:nvPr/>
          </p:nvSpPr>
          <p:spPr bwMode="auto">
            <a:xfrm>
              <a:off x="4122533" y="2819853"/>
              <a:ext cx="2547685"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6" name="矩形 5"/>
            <p:cNvSpPr/>
            <p:nvPr/>
          </p:nvSpPr>
          <p:spPr>
            <a:xfrm>
              <a:off x="4216534" y="2853798"/>
              <a:ext cx="2359684" cy="400110"/>
            </a:xfrm>
            <a:prstGeom prst="rect">
              <a:avLst/>
            </a:prstGeom>
          </p:spPr>
          <p:txBody>
            <a:bodyPr wrap="square">
              <a:spAutoFit/>
            </a:bodyPr>
            <a:lstStyle/>
            <a:p>
              <a:pPr marL="0" marR="0" lvl="0" indent="0" algn="ctr" defTabSz="914400" rtl="0" eaLnBrk="1" fontAlgn="auto" latinLnBrk="0" hangingPunct="1">
                <a:lnSpc>
                  <a:spcPct val="100000"/>
                </a:lnSpc>
                <a:spcBef>
                  <a:spcPct val="50000"/>
                </a:spcBef>
                <a:spcAft>
                  <a:spcPts val="0"/>
                </a:spcAft>
                <a:buClrTx/>
                <a:buSzTx/>
                <a:buFontTx/>
                <a:buNone/>
                <a:tabLst/>
                <a:defRPr/>
              </a:pPr>
              <a:r>
                <a:rPr kumimoji="0" lang="zh-CN" altLang="en-US" sz="2000" b="1"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博弈规则设计：单边匹配算法</a:t>
              </a:r>
              <a:endParaRPr kumimoji="0" lang="zh-CN" altLang="en-US" sz="2000" b="1" i="0" u="none" strike="noStrike" kern="120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endParaRPr>
            </a:p>
          </p:txBody>
        </p:sp>
      </p:grpSp>
      <p:sp>
        <p:nvSpPr>
          <p:cNvPr id="23" name="矩形 22">
            <a:extLst>
              <a:ext uri="{FF2B5EF4-FFF2-40B4-BE49-F238E27FC236}">
                <a16:creationId xmlns:a16="http://schemas.microsoft.com/office/drawing/2014/main" id="{6F77A2E9-3941-4386-A0DF-CDEBD25143F3}"/>
              </a:ext>
            </a:extLst>
          </p:cNvPr>
          <p:cNvSpPr/>
          <p:nvPr/>
        </p:nvSpPr>
        <p:spPr>
          <a:xfrm>
            <a:off x="852473" y="129010"/>
            <a:ext cx="1895071"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mn-cs"/>
              </a:rPr>
              <a:t>三、博弈规则设计</a:t>
            </a:r>
            <a:endPar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9" name="文本框 8">
            <a:extLst>
              <a:ext uri="{FF2B5EF4-FFF2-40B4-BE49-F238E27FC236}">
                <a16:creationId xmlns:a16="http://schemas.microsoft.com/office/drawing/2014/main" id="{F85B7340-60D2-4E8C-8A63-6DE3A7A26A79}"/>
              </a:ext>
            </a:extLst>
          </p:cNvPr>
          <p:cNvSpPr txBox="1"/>
          <p:nvPr/>
        </p:nvSpPr>
        <p:spPr>
          <a:xfrm>
            <a:off x="586484" y="1514200"/>
            <a:ext cx="11085012" cy="706091"/>
          </a:xfrm>
          <a:prstGeom prst="rect">
            <a:avLst/>
          </a:prstGeom>
          <a:noFill/>
        </p:spPr>
        <p:txBody>
          <a:bodyPr wrap="square">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zh-CN" altLang="zh-CN" sz="1400" b="0" i="0" u="none" strike="noStrike" kern="1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在匹配问题中，除了需要双向选择的双边匹配问题，还有一种类似于以物易物方式的交换匹配问题，被称为</a:t>
            </a:r>
            <a:r>
              <a:rPr kumimoji="0" lang="zh-CN" altLang="zh-CN" sz="1400" b="1" i="0" u="none" strike="noStrike" kern="100" cap="none" spc="0" normalizeH="0" baseline="0" noProof="0" dirty="0">
                <a:ln>
                  <a:noFill/>
                </a:ln>
                <a:solidFill>
                  <a:srgbClr val="002060"/>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单边匹配问</a:t>
            </a:r>
            <a:r>
              <a:rPr kumimoji="0" lang="zh-CN" altLang="zh-CN" sz="1400" b="1" i="0" u="none" strike="noStrike" kern="1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题</a:t>
            </a:r>
            <a:r>
              <a:rPr kumimoji="0" lang="zh-CN" altLang="zh-CN" sz="1400" b="0" i="0" u="none" strike="noStrike" kern="1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，例如室友的匹配或者是座位的分配。这些问题中分配的对象都是不可分的标的物，他们只能属于一个所有者，且可以属于任何一个所有者。</a:t>
            </a:r>
          </a:p>
        </p:txBody>
      </p:sp>
      <p:pic>
        <p:nvPicPr>
          <p:cNvPr id="8" name="图片 7">
            <a:extLst>
              <a:ext uri="{FF2B5EF4-FFF2-40B4-BE49-F238E27FC236}">
                <a16:creationId xmlns:a16="http://schemas.microsoft.com/office/drawing/2014/main" id="{82AB477A-509F-4C86-9796-D664B70BDEE2}"/>
              </a:ext>
            </a:extLst>
          </p:cNvPr>
          <p:cNvPicPr>
            <a:picLocks noChangeAspect="1"/>
          </p:cNvPicPr>
          <p:nvPr/>
        </p:nvPicPr>
        <p:blipFill>
          <a:blip r:embed="rId3"/>
          <a:stretch>
            <a:fillRect/>
          </a:stretch>
        </p:blipFill>
        <p:spPr>
          <a:xfrm>
            <a:off x="6684975" y="2335993"/>
            <a:ext cx="4540483" cy="1638384"/>
          </a:xfrm>
          <a:prstGeom prst="rect">
            <a:avLst/>
          </a:prstGeom>
        </p:spPr>
      </p:pic>
      <p:pic>
        <p:nvPicPr>
          <p:cNvPr id="10" name="图片 9">
            <a:extLst>
              <a:ext uri="{FF2B5EF4-FFF2-40B4-BE49-F238E27FC236}">
                <a16:creationId xmlns:a16="http://schemas.microsoft.com/office/drawing/2014/main" id="{E33AC563-2901-4F23-BED0-176CC7931A52}"/>
              </a:ext>
            </a:extLst>
          </p:cNvPr>
          <p:cNvPicPr>
            <a:picLocks noChangeAspect="1"/>
          </p:cNvPicPr>
          <p:nvPr/>
        </p:nvPicPr>
        <p:blipFill>
          <a:blip r:embed="rId4"/>
          <a:stretch>
            <a:fillRect/>
          </a:stretch>
        </p:blipFill>
        <p:spPr>
          <a:xfrm>
            <a:off x="9319927" y="3974377"/>
            <a:ext cx="2182993" cy="1859396"/>
          </a:xfrm>
          <a:prstGeom prst="rect">
            <a:avLst/>
          </a:prstGeom>
        </p:spPr>
      </p:pic>
      <p:sp>
        <p:nvSpPr>
          <p:cNvPr id="11" name="矩形 10">
            <a:extLst>
              <a:ext uri="{FF2B5EF4-FFF2-40B4-BE49-F238E27FC236}">
                <a16:creationId xmlns:a16="http://schemas.microsoft.com/office/drawing/2014/main" id="{E26BEB19-49AC-4186-8C73-B541F47A052E}"/>
              </a:ext>
            </a:extLst>
          </p:cNvPr>
          <p:cNvSpPr/>
          <p:nvPr/>
        </p:nvSpPr>
        <p:spPr>
          <a:xfrm>
            <a:off x="370449" y="2509609"/>
            <a:ext cx="5880296" cy="3447290"/>
          </a:xfrm>
          <a:prstGeom prst="rect">
            <a:avLst/>
          </a:prstGeom>
        </p:spPr>
        <p:txBody>
          <a:bodyPr wrap="square">
            <a:spAutoFit/>
          </a:bodyPr>
          <a:lstStyle/>
          <a:p>
            <a:pPr marL="0" marR="0" lvl="0" indent="266700" algn="just" defTabSz="914400" rtl="0" eaLnBrk="1" fontAlgn="auto" latinLnBrk="0" hangingPunct="1">
              <a:lnSpc>
                <a:spcPts val="2200"/>
              </a:lnSpc>
              <a:spcBef>
                <a:spcPts val="0"/>
              </a:spcBef>
              <a:spcAft>
                <a:spcPts val="0"/>
              </a:spcAft>
              <a:buClrTx/>
              <a:buSzTx/>
              <a:buFontTx/>
              <a:buNone/>
              <a:tabLst/>
              <a:defRPr/>
            </a:pPr>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对于这种单边匹配问题，</a:t>
            </a:r>
            <a:r>
              <a:rPr kumimoji="0" lang="en-US"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1974</a:t>
            </a:r>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年，沙普利和斯卡夫提出了针对单边匹配问题的稳定匹配算法</a:t>
            </a:r>
            <a:r>
              <a:rPr kumimoji="0" lang="en-US"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a:t>
            </a:r>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最大交易圈算法（</a:t>
            </a:r>
            <a:r>
              <a:rPr kumimoji="0" lang="en-US"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Top-trading cycle</a:t>
            </a:r>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a:t>
            </a:r>
            <a:r>
              <a:rPr kumimoji="0" lang="en-US"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TTC</a:t>
            </a:r>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a:t>
            </a:r>
            <a:r>
              <a:rPr kumimoji="0" lang="en-US"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a:t>
            </a:r>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，算法过程如下：</a:t>
            </a:r>
          </a:p>
          <a:p>
            <a:pPr marL="342900" marR="0" lvl="0" indent="-342900" algn="l" defTabSz="914400" rtl="0" eaLnBrk="1" fontAlgn="auto" latinLnBrk="0" hangingPunct="1">
              <a:lnSpc>
                <a:spcPts val="2200"/>
              </a:lnSpc>
              <a:spcBef>
                <a:spcPts val="0"/>
              </a:spcBef>
              <a:spcAft>
                <a:spcPts val="0"/>
              </a:spcAft>
              <a:buClrTx/>
              <a:buSzTx/>
              <a:buFont typeface="+mj-lt"/>
              <a:buAutoNum type="arabicParenR"/>
              <a:tabLst/>
              <a:defRPr/>
            </a:pPr>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首先记录每个标的物的初始占有者，或者对物品进行随机分配。</a:t>
            </a:r>
          </a:p>
          <a:p>
            <a:pPr marL="342900" marR="0" lvl="0" indent="-342900" algn="l" defTabSz="914400" rtl="0" eaLnBrk="1" fontAlgn="auto" latinLnBrk="0" hangingPunct="1">
              <a:lnSpc>
                <a:spcPts val="2200"/>
              </a:lnSpc>
              <a:spcBef>
                <a:spcPts val="0"/>
              </a:spcBef>
              <a:spcAft>
                <a:spcPts val="0"/>
              </a:spcAft>
              <a:buClrTx/>
              <a:buSzTx/>
              <a:buFont typeface="+mj-lt"/>
              <a:buAutoNum type="arabicParenR"/>
              <a:tabLst/>
              <a:defRPr/>
            </a:pPr>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每个交易者连接一条指向他最喜欢的标的物的边，并从每一个标的物连接到其占有者或是具有高优先权的交易者。</a:t>
            </a:r>
          </a:p>
          <a:p>
            <a:pPr marL="342900" marR="0" lvl="0" indent="-342900" algn="l" defTabSz="914400" rtl="0" eaLnBrk="1" fontAlgn="auto" latinLnBrk="0" hangingPunct="1">
              <a:lnSpc>
                <a:spcPts val="2200"/>
              </a:lnSpc>
              <a:spcBef>
                <a:spcPts val="0"/>
              </a:spcBef>
              <a:spcAft>
                <a:spcPts val="0"/>
              </a:spcAft>
              <a:buClrTx/>
              <a:buSzTx/>
              <a:buFont typeface="+mj-lt"/>
              <a:buAutoNum type="arabicParenR"/>
              <a:tabLst/>
              <a:defRPr/>
            </a:pPr>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此时形成一张有向图，且必存在环，这种环被称为</a:t>
            </a:r>
            <a:r>
              <a:rPr kumimoji="0" lang="en-US"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a:t>
            </a:r>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交易圈</a:t>
            </a:r>
            <a:r>
              <a:rPr kumimoji="0" lang="en-US"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a:t>
            </a:r>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，对于交易圈中的交易者，将每人指向结点所代表的标的物赋予交易者，同时交易者放弃原先占有的标的物，占有者和匹配成功的标的物离开匹配市场。</a:t>
            </a:r>
          </a:p>
          <a:p>
            <a:pPr marL="342900" marR="0" lvl="0" indent="-342900" algn="l" defTabSz="914400" rtl="0" eaLnBrk="1" fontAlgn="auto" latinLnBrk="0" hangingPunct="1">
              <a:lnSpc>
                <a:spcPts val="2200"/>
              </a:lnSpc>
              <a:spcBef>
                <a:spcPts val="0"/>
              </a:spcBef>
              <a:spcAft>
                <a:spcPts val="0"/>
              </a:spcAft>
              <a:buClrTx/>
              <a:buSzTx/>
              <a:buFont typeface="+mj-lt"/>
              <a:buAutoNum type="arabicParenR"/>
              <a:tabLst/>
              <a:defRPr/>
            </a:pPr>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接着从剩余的交易者和标的物之间重复进行交易圈匹配，直到无法形成交易圈，算法停止。</a:t>
            </a:r>
          </a:p>
        </p:txBody>
      </p:sp>
      <p:sp>
        <p:nvSpPr>
          <p:cNvPr id="2" name="矩形 1"/>
          <p:cNvSpPr/>
          <p:nvPr/>
        </p:nvSpPr>
        <p:spPr>
          <a:xfrm>
            <a:off x="6548943" y="4444231"/>
            <a:ext cx="2687007" cy="83099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假设某寝室有</a:t>
            </a:r>
            <a:r>
              <a:rPr kumimoji="0"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A</a:t>
            </a:r>
            <a:r>
              <a:rPr kumimoji="0" lang="zh-CN"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a:t>
            </a:r>
            <a:r>
              <a:rPr kumimoji="0"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B</a:t>
            </a:r>
            <a:r>
              <a:rPr kumimoji="0" lang="zh-CN"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a:t>
            </a:r>
            <a:r>
              <a:rPr kumimoji="0"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C</a:t>
            </a:r>
            <a:r>
              <a:rPr kumimoji="0" lang="zh-CN"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a:t>
            </a:r>
            <a:r>
              <a:rPr kumimoji="0"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D</a:t>
            </a:r>
            <a:r>
              <a:rPr kumimoji="0" lang="zh-CN"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四位同学和</a:t>
            </a:r>
            <a:r>
              <a:rPr kumimoji="0"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1</a:t>
            </a:r>
            <a:r>
              <a:rPr kumimoji="0" lang="zh-CN"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a:t>
            </a:r>
            <a:r>
              <a:rPr kumimoji="0"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2</a:t>
            </a:r>
            <a:r>
              <a:rPr kumimoji="0" lang="zh-CN"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a:t>
            </a:r>
            <a:r>
              <a:rPr kumimoji="0"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3</a:t>
            </a:r>
            <a:r>
              <a:rPr kumimoji="0" lang="zh-CN"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a:t>
            </a:r>
            <a:r>
              <a:rPr kumimoji="0"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4</a:t>
            </a:r>
            <a:r>
              <a:rPr kumimoji="0" lang="zh-CN"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四个床位，当前给</a:t>
            </a:r>
            <a:r>
              <a:rPr kumimoji="0"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A</a:t>
            </a:r>
            <a:r>
              <a:rPr kumimoji="0" lang="zh-CN"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a:t>
            </a:r>
            <a:r>
              <a:rPr kumimoji="0"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B</a:t>
            </a:r>
            <a:r>
              <a:rPr kumimoji="0" lang="zh-CN"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a:t>
            </a:r>
            <a:r>
              <a:rPr kumimoji="0"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C</a:t>
            </a:r>
            <a:r>
              <a:rPr kumimoji="0" lang="zh-CN"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a:t>
            </a:r>
            <a:r>
              <a:rPr kumimoji="0"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D</a:t>
            </a:r>
            <a:r>
              <a:rPr kumimoji="0" lang="zh-CN"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四位同学随机分配</a:t>
            </a:r>
            <a:r>
              <a:rPr kumimoji="0"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4</a:t>
            </a:r>
            <a:r>
              <a:rPr kumimoji="0" lang="zh-CN"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a:t>
            </a:r>
            <a:r>
              <a:rPr kumimoji="0"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3</a:t>
            </a:r>
            <a:r>
              <a:rPr kumimoji="0" lang="zh-CN"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a:t>
            </a:r>
            <a:r>
              <a:rPr kumimoji="0"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2</a:t>
            </a:r>
            <a:r>
              <a:rPr kumimoji="0" lang="zh-CN"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a:t>
            </a:r>
            <a:r>
              <a:rPr kumimoji="0"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1</a:t>
            </a:r>
            <a:r>
              <a:rPr kumimoji="0" lang="zh-CN"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四个床位</a:t>
            </a:r>
            <a:endPar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434903514"/>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583380" y="726948"/>
            <a:ext cx="7464387" cy="497934"/>
            <a:chOff x="4099943" y="2819853"/>
            <a:chExt cx="2570275" cy="497934"/>
          </a:xfrm>
        </p:grpSpPr>
        <p:sp>
          <p:nvSpPr>
            <p:cNvPr id="4" name="平行四边形 3"/>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5" name="平行四边形 4"/>
            <p:cNvSpPr/>
            <p:nvPr/>
          </p:nvSpPr>
          <p:spPr bwMode="auto">
            <a:xfrm>
              <a:off x="4122533" y="2819853"/>
              <a:ext cx="2547685"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6" name="矩形 5"/>
            <p:cNvSpPr/>
            <p:nvPr/>
          </p:nvSpPr>
          <p:spPr>
            <a:xfrm>
              <a:off x="4216534" y="2853798"/>
              <a:ext cx="2359684" cy="400110"/>
            </a:xfrm>
            <a:prstGeom prst="rect">
              <a:avLst/>
            </a:prstGeom>
          </p:spPr>
          <p:txBody>
            <a:bodyPr wrap="square">
              <a:spAutoFit/>
            </a:bodyPr>
            <a:lstStyle/>
            <a:p>
              <a:pPr marL="0" marR="0" lvl="0" indent="0" algn="ctr" defTabSz="914400" rtl="0" eaLnBrk="1" fontAlgn="auto" latinLnBrk="0" hangingPunct="1">
                <a:lnSpc>
                  <a:spcPct val="100000"/>
                </a:lnSpc>
                <a:spcBef>
                  <a:spcPct val="50000"/>
                </a:spcBef>
                <a:spcAft>
                  <a:spcPts val="0"/>
                </a:spcAft>
                <a:buClrTx/>
                <a:buSzTx/>
                <a:buFontTx/>
                <a:buNone/>
                <a:tabLst/>
                <a:defRPr/>
              </a:pPr>
              <a:r>
                <a:rPr kumimoji="0" lang="zh-CN" altLang="en-US" sz="2000" b="1"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博弈规则设计：单边匹配算法</a:t>
              </a:r>
              <a:endParaRPr kumimoji="0" lang="zh-CN" altLang="en-US" sz="2000" b="1" i="0" u="none" strike="noStrike" kern="120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endParaRPr>
            </a:p>
          </p:txBody>
        </p:sp>
      </p:grpSp>
      <p:sp>
        <p:nvSpPr>
          <p:cNvPr id="23" name="矩形 22">
            <a:extLst>
              <a:ext uri="{FF2B5EF4-FFF2-40B4-BE49-F238E27FC236}">
                <a16:creationId xmlns:a16="http://schemas.microsoft.com/office/drawing/2014/main" id="{6F77A2E9-3941-4386-A0DF-CDEBD25143F3}"/>
              </a:ext>
            </a:extLst>
          </p:cNvPr>
          <p:cNvSpPr/>
          <p:nvPr/>
        </p:nvSpPr>
        <p:spPr>
          <a:xfrm>
            <a:off x="852473" y="129010"/>
            <a:ext cx="1895071"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mn-cs"/>
              </a:rPr>
              <a:t>三、博弈规则设计</a:t>
            </a:r>
            <a:endPar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9" name="文本框 8">
            <a:extLst>
              <a:ext uri="{FF2B5EF4-FFF2-40B4-BE49-F238E27FC236}">
                <a16:creationId xmlns:a16="http://schemas.microsoft.com/office/drawing/2014/main" id="{F85B7340-60D2-4E8C-8A63-6DE3A7A26A79}"/>
              </a:ext>
            </a:extLst>
          </p:cNvPr>
          <p:cNvSpPr txBox="1"/>
          <p:nvPr/>
        </p:nvSpPr>
        <p:spPr>
          <a:xfrm>
            <a:off x="586484" y="1514200"/>
            <a:ext cx="11085012" cy="706091"/>
          </a:xfrm>
          <a:prstGeom prst="rect">
            <a:avLst/>
          </a:prstGeom>
          <a:noFill/>
        </p:spPr>
        <p:txBody>
          <a:bodyPr wrap="square">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zh-CN" altLang="zh-CN" sz="1400" b="0" i="0" u="none" strike="noStrike" kern="1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在匹配问题中，除了需要双向选择的双边匹配问题，还有一种类似于以物易物方式的交换匹配问题，被称为</a:t>
            </a:r>
            <a:r>
              <a:rPr kumimoji="0" lang="zh-CN" altLang="zh-CN" sz="1400" b="1" i="0" u="none" strike="noStrike" kern="100" cap="none" spc="0" normalizeH="0" baseline="0" noProof="0" dirty="0">
                <a:ln>
                  <a:noFill/>
                </a:ln>
                <a:solidFill>
                  <a:srgbClr val="002060"/>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单边匹配问</a:t>
            </a:r>
            <a:r>
              <a:rPr kumimoji="0" lang="zh-CN" altLang="zh-CN" sz="1400" b="1" i="0" u="none" strike="noStrike" kern="1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题</a:t>
            </a:r>
            <a:r>
              <a:rPr kumimoji="0" lang="zh-CN" altLang="zh-CN" sz="1400" b="0" i="0" u="none" strike="noStrike" kern="1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，例如室友的匹配或者是座位的分配。这些问题中分配的对象都是不可分的标的物，他们只能属于一个所有者，且可以属于任何一个所有者。</a:t>
            </a:r>
          </a:p>
        </p:txBody>
      </p:sp>
      <p:pic>
        <p:nvPicPr>
          <p:cNvPr id="8" name="图片 7">
            <a:extLst>
              <a:ext uri="{FF2B5EF4-FFF2-40B4-BE49-F238E27FC236}">
                <a16:creationId xmlns:a16="http://schemas.microsoft.com/office/drawing/2014/main" id="{82AB477A-509F-4C86-9796-D664B70BDEE2}"/>
              </a:ext>
            </a:extLst>
          </p:cNvPr>
          <p:cNvPicPr>
            <a:picLocks noChangeAspect="1"/>
          </p:cNvPicPr>
          <p:nvPr/>
        </p:nvPicPr>
        <p:blipFill>
          <a:blip r:embed="rId3"/>
          <a:stretch>
            <a:fillRect/>
          </a:stretch>
        </p:blipFill>
        <p:spPr>
          <a:xfrm>
            <a:off x="378742" y="2771124"/>
            <a:ext cx="3692637" cy="2282768"/>
          </a:xfrm>
          <a:prstGeom prst="rect">
            <a:avLst/>
          </a:prstGeom>
        </p:spPr>
      </p:pic>
      <p:pic>
        <p:nvPicPr>
          <p:cNvPr id="10" name="图片 9">
            <a:extLst>
              <a:ext uri="{FF2B5EF4-FFF2-40B4-BE49-F238E27FC236}">
                <a16:creationId xmlns:a16="http://schemas.microsoft.com/office/drawing/2014/main" id="{E33AC563-2901-4F23-BED0-176CC7931A52}"/>
              </a:ext>
            </a:extLst>
          </p:cNvPr>
          <p:cNvPicPr>
            <a:picLocks noChangeAspect="1"/>
          </p:cNvPicPr>
          <p:nvPr/>
        </p:nvPicPr>
        <p:blipFill>
          <a:blip r:embed="rId4"/>
          <a:stretch>
            <a:fillRect/>
          </a:stretch>
        </p:blipFill>
        <p:spPr>
          <a:xfrm>
            <a:off x="4599784" y="2684432"/>
            <a:ext cx="2781825" cy="2369460"/>
          </a:xfrm>
          <a:prstGeom prst="rect">
            <a:avLst/>
          </a:prstGeom>
        </p:spPr>
      </p:pic>
      <p:sp>
        <p:nvSpPr>
          <p:cNvPr id="2" name="矩形 1"/>
          <p:cNvSpPr/>
          <p:nvPr/>
        </p:nvSpPr>
        <p:spPr>
          <a:xfrm>
            <a:off x="586484" y="5276362"/>
            <a:ext cx="9505973" cy="83099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假设某寝室有</a:t>
            </a:r>
            <a:r>
              <a:rPr kumimoji="0"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A</a:t>
            </a:r>
            <a:r>
              <a:rPr kumimoji="0" lang="zh-CN"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a:t>
            </a:r>
            <a:r>
              <a:rPr kumimoji="0"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B</a:t>
            </a:r>
            <a:r>
              <a:rPr kumimoji="0" lang="zh-CN"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a:t>
            </a:r>
            <a:r>
              <a:rPr kumimoji="0"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C</a:t>
            </a:r>
            <a:r>
              <a:rPr kumimoji="0" lang="zh-CN"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a:t>
            </a:r>
            <a:r>
              <a:rPr kumimoji="0"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D</a:t>
            </a:r>
            <a:r>
              <a:rPr kumimoji="0" lang="zh-CN"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四位同学和</a:t>
            </a:r>
            <a:r>
              <a:rPr kumimoji="0"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1</a:t>
            </a:r>
            <a:r>
              <a:rPr kumimoji="0" lang="zh-CN"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a:t>
            </a:r>
            <a:r>
              <a:rPr kumimoji="0"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2</a:t>
            </a:r>
            <a:r>
              <a:rPr kumimoji="0" lang="zh-CN"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a:t>
            </a:r>
            <a:r>
              <a:rPr kumimoji="0"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3</a:t>
            </a:r>
            <a:r>
              <a:rPr kumimoji="0" lang="zh-CN"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a:t>
            </a:r>
            <a:r>
              <a:rPr kumimoji="0"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4</a:t>
            </a:r>
            <a:r>
              <a:rPr kumimoji="0" lang="zh-CN"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四个床位，当前给</a:t>
            </a:r>
            <a:r>
              <a:rPr kumimoji="0"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A</a:t>
            </a:r>
            <a:r>
              <a:rPr kumimoji="0" lang="zh-CN"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a:t>
            </a:r>
            <a:r>
              <a:rPr kumimoji="0"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B</a:t>
            </a:r>
            <a:r>
              <a:rPr kumimoji="0" lang="zh-CN"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a:t>
            </a:r>
            <a:r>
              <a:rPr kumimoji="0"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C</a:t>
            </a:r>
            <a:r>
              <a:rPr kumimoji="0" lang="zh-CN"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a:t>
            </a:r>
            <a:r>
              <a:rPr kumimoji="0"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D</a:t>
            </a:r>
            <a:r>
              <a:rPr kumimoji="0" lang="zh-CN"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四位同学随机分配</a:t>
            </a:r>
            <a:r>
              <a:rPr kumimoji="0"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4</a:t>
            </a:r>
            <a:r>
              <a:rPr kumimoji="0" lang="zh-CN"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a:t>
            </a:r>
            <a:r>
              <a:rPr kumimoji="0"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3</a:t>
            </a:r>
            <a:r>
              <a:rPr kumimoji="0" lang="zh-CN"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a:t>
            </a:r>
            <a:r>
              <a:rPr kumimoji="0"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2</a:t>
            </a:r>
            <a:r>
              <a:rPr kumimoji="0" lang="zh-CN"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a:t>
            </a:r>
            <a:r>
              <a:rPr kumimoji="0"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1</a:t>
            </a:r>
            <a:r>
              <a:rPr kumimoji="0" lang="zh-CN"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四个床位</a:t>
            </a:r>
            <a:endParaRPr kumimoji="0"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在图</a:t>
            </a:r>
            <a:r>
              <a:rPr kumimoji="0"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7.5</a:t>
            </a:r>
            <a:r>
              <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可以看出，</a:t>
            </a:r>
            <a:r>
              <a:rPr kumimoji="0"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A</a:t>
            </a:r>
            <a:r>
              <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和</a:t>
            </a:r>
            <a:r>
              <a:rPr kumimoji="0"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D</a:t>
            </a:r>
            <a:r>
              <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之间构成一个交易圈，可达成交易，所以</a:t>
            </a:r>
            <a:r>
              <a:rPr kumimoji="0"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A</a:t>
            </a:r>
            <a:r>
              <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得到床位</a:t>
            </a:r>
            <a:r>
              <a:rPr kumimoji="0"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1</a:t>
            </a:r>
            <a:r>
              <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a:t>
            </a:r>
            <a:r>
              <a:rPr kumimoji="0"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D</a:t>
            </a:r>
            <a:r>
              <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得到床位</a:t>
            </a:r>
            <a:r>
              <a:rPr kumimoji="0"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4</a:t>
            </a:r>
            <a:r>
              <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，之后将 </a:t>
            </a:r>
            <a:r>
              <a:rPr kumimoji="0"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A</a:t>
            </a:r>
            <a:r>
              <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和</a:t>
            </a:r>
            <a:r>
              <a:rPr kumimoji="0"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D</a:t>
            </a:r>
            <a:r>
              <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以及</a:t>
            </a:r>
            <a:r>
              <a:rPr kumimoji="0"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1</a:t>
            </a:r>
            <a:r>
              <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和</a:t>
            </a:r>
            <a:r>
              <a:rPr kumimoji="0"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4</a:t>
            </a:r>
            <a:r>
              <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从匹配图中移除。</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从图</a:t>
            </a:r>
            <a:r>
              <a:rPr kumimoji="0"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7.6</a:t>
            </a:r>
            <a:r>
              <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可以看出，</a:t>
            </a:r>
            <a:r>
              <a:rPr kumimoji="0"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B</a:t>
            </a:r>
            <a:r>
              <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和</a:t>
            </a:r>
            <a:r>
              <a:rPr kumimoji="0"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C</a:t>
            </a:r>
            <a:r>
              <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都希望得到床位</a:t>
            </a:r>
            <a:r>
              <a:rPr kumimoji="0"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2</a:t>
            </a:r>
            <a:r>
              <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，无法再构成交易圈，但是由于</a:t>
            </a:r>
            <a:r>
              <a:rPr kumimoji="0"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C</a:t>
            </a:r>
            <a:r>
              <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是床位的本身拥有者，所以</a:t>
            </a:r>
            <a:r>
              <a:rPr kumimoji="0"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C</a:t>
            </a:r>
            <a:r>
              <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仍然得到床位</a:t>
            </a:r>
            <a:r>
              <a:rPr kumimoji="0"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2</a:t>
            </a:r>
            <a:r>
              <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a:t>
            </a:r>
            <a:r>
              <a:rPr kumimoji="0"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B</a:t>
            </a:r>
            <a:r>
              <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只能选择床位</a:t>
            </a:r>
            <a:r>
              <a:rPr kumimoji="0"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3 </a:t>
            </a:r>
            <a:r>
              <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pic>
        <p:nvPicPr>
          <p:cNvPr id="7" name="图片 6"/>
          <p:cNvPicPr>
            <a:picLocks noChangeAspect="1"/>
          </p:cNvPicPr>
          <p:nvPr/>
        </p:nvPicPr>
        <p:blipFill>
          <a:blip r:embed="rId5"/>
          <a:stretch>
            <a:fillRect/>
          </a:stretch>
        </p:blipFill>
        <p:spPr>
          <a:xfrm>
            <a:off x="7910014" y="2461962"/>
            <a:ext cx="3164138" cy="2814400"/>
          </a:xfrm>
          <a:prstGeom prst="rect">
            <a:avLst/>
          </a:prstGeom>
        </p:spPr>
      </p:pic>
    </p:spTree>
    <p:extLst>
      <p:ext uri="{BB962C8B-B14F-4D97-AF65-F5344CB8AC3E}">
        <p14:creationId xmlns:p14="http://schemas.microsoft.com/office/powerpoint/2010/main" val="2434413553"/>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583380" y="726948"/>
            <a:ext cx="7464387" cy="497934"/>
            <a:chOff x="4099943" y="2819853"/>
            <a:chExt cx="2570275" cy="497934"/>
          </a:xfrm>
        </p:grpSpPr>
        <p:sp>
          <p:nvSpPr>
            <p:cNvPr id="4" name="平行四边形 3"/>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5" name="平行四边形 4"/>
            <p:cNvSpPr/>
            <p:nvPr/>
          </p:nvSpPr>
          <p:spPr bwMode="auto">
            <a:xfrm>
              <a:off x="4122533" y="2819853"/>
              <a:ext cx="2547685"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6" name="矩形 5"/>
            <p:cNvSpPr/>
            <p:nvPr/>
          </p:nvSpPr>
          <p:spPr>
            <a:xfrm>
              <a:off x="4216534" y="2853798"/>
              <a:ext cx="2359684" cy="400110"/>
            </a:xfrm>
            <a:prstGeom prst="rect">
              <a:avLst/>
            </a:prstGeom>
          </p:spPr>
          <p:txBody>
            <a:bodyPr wrap="square">
              <a:spAutoFit/>
            </a:bodyPr>
            <a:lstStyle/>
            <a:p>
              <a:pPr marL="0" marR="0" lvl="0" indent="0" algn="ctr" defTabSz="914400" rtl="0" eaLnBrk="1" fontAlgn="auto" latinLnBrk="0" hangingPunct="1">
                <a:lnSpc>
                  <a:spcPct val="100000"/>
                </a:lnSpc>
                <a:spcBef>
                  <a:spcPct val="50000"/>
                </a:spcBef>
                <a:spcAft>
                  <a:spcPts val="0"/>
                </a:spcAft>
                <a:buClrTx/>
                <a:buSzTx/>
                <a:buFontTx/>
                <a:buNone/>
                <a:tabLst/>
                <a:defRPr/>
              </a:pPr>
              <a:r>
                <a:rPr kumimoji="0" lang="zh-CN" altLang="en-US" sz="2000" b="1"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博弈研究内容</a:t>
              </a:r>
              <a:endParaRPr kumimoji="0" lang="zh-CN" altLang="en-US" sz="2000" b="1" i="0" u="none" strike="noStrike" kern="120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endParaRPr>
            </a:p>
          </p:txBody>
        </p:sp>
      </p:grpSp>
      <p:sp>
        <p:nvSpPr>
          <p:cNvPr id="23" name="矩形 22">
            <a:extLst>
              <a:ext uri="{FF2B5EF4-FFF2-40B4-BE49-F238E27FC236}">
                <a16:creationId xmlns:a16="http://schemas.microsoft.com/office/drawing/2014/main" id="{6F77A2E9-3941-4386-A0DF-CDEBD25143F3}"/>
              </a:ext>
            </a:extLst>
          </p:cNvPr>
          <p:cNvSpPr/>
          <p:nvPr/>
        </p:nvSpPr>
        <p:spPr>
          <a:xfrm>
            <a:off x="852473" y="129010"/>
            <a:ext cx="2031325"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mn-cs"/>
              </a:rPr>
              <a:t>四、非完全信息博弈</a:t>
            </a:r>
            <a:endPar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pic>
        <p:nvPicPr>
          <p:cNvPr id="2" name="图片 1">
            <a:extLst>
              <a:ext uri="{FF2B5EF4-FFF2-40B4-BE49-F238E27FC236}">
                <a16:creationId xmlns:a16="http://schemas.microsoft.com/office/drawing/2014/main" id="{153F092C-DC4C-44FF-917E-787B855E9F50}"/>
              </a:ext>
            </a:extLst>
          </p:cNvPr>
          <p:cNvPicPr>
            <a:picLocks noChangeAspect="1"/>
          </p:cNvPicPr>
          <p:nvPr/>
        </p:nvPicPr>
        <p:blipFill>
          <a:blip r:embed="rId3"/>
          <a:stretch>
            <a:fillRect/>
          </a:stretch>
        </p:blipFill>
        <p:spPr>
          <a:xfrm>
            <a:off x="3715509" y="2156845"/>
            <a:ext cx="4648439" cy="4026107"/>
          </a:xfrm>
          <a:prstGeom prst="rect">
            <a:avLst/>
          </a:prstGeom>
        </p:spPr>
      </p:pic>
    </p:spTree>
    <p:extLst>
      <p:ext uri="{BB962C8B-B14F-4D97-AF65-F5344CB8AC3E}">
        <p14:creationId xmlns:p14="http://schemas.microsoft.com/office/powerpoint/2010/main" val="735740017"/>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583380" y="726948"/>
            <a:ext cx="7464387" cy="497934"/>
            <a:chOff x="4099943" y="2819853"/>
            <a:chExt cx="2570275" cy="497934"/>
          </a:xfrm>
        </p:grpSpPr>
        <p:sp>
          <p:nvSpPr>
            <p:cNvPr id="4" name="平行四边形 3"/>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5" name="平行四边形 4"/>
            <p:cNvSpPr/>
            <p:nvPr/>
          </p:nvSpPr>
          <p:spPr bwMode="auto">
            <a:xfrm>
              <a:off x="4122533" y="2819853"/>
              <a:ext cx="2547685"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6" name="矩形 5"/>
            <p:cNvSpPr/>
            <p:nvPr/>
          </p:nvSpPr>
          <p:spPr>
            <a:xfrm>
              <a:off x="4216534" y="2853798"/>
              <a:ext cx="2359684" cy="400110"/>
            </a:xfrm>
            <a:prstGeom prst="rect">
              <a:avLst/>
            </a:prstGeom>
          </p:spPr>
          <p:txBody>
            <a:bodyPr wrap="square">
              <a:spAutoFit/>
            </a:bodyPr>
            <a:lstStyle/>
            <a:p>
              <a:pPr marL="0" marR="0" lvl="0" indent="0" algn="ctr" defTabSz="914400" rtl="0" eaLnBrk="1" fontAlgn="auto" latinLnBrk="0" hangingPunct="1">
                <a:lnSpc>
                  <a:spcPct val="100000"/>
                </a:lnSpc>
                <a:spcBef>
                  <a:spcPct val="50000"/>
                </a:spcBef>
                <a:spcAft>
                  <a:spcPts val="0"/>
                </a:spcAft>
                <a:buClrTx/>
                <a:buSzTx/>
                <a:buFontTx/>
                <a:buNone/>
                <a:tabLst/>
                <a:defRPr/>
              </a:pPr>
              <a:r>
                <a:rPr kumimoji="0" lang="zh-CN" altLang="en-US" sz="2000" b="1"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博弈研究内容</a:t>
              </a:r>
              <a:endParaRPr kumimoji="0" lang="zh-CN" altLang="en-US" sz="2000" b="1" i="0" u="none" strike="noStrike" kern="120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endParaRPr>
            </a:p>
          </p:txBody>
        </p:sp>
      </p:grpSp>
      <p:sp>
        <p:nvSpPr>
          <p:cNvPr id="23" name="矩形 22">
            <a:extLst>
              <a:ext uri="{FF2B5EF4-FFF2-40B4-BE49-F238E27FC236}">
                <a16:creationId xmlns:a16="http://schemas.microsoft.com/office/drawing/2014/main" id="{6F77A2E9-3941-4386-A0DF-CDEBD25143F3}"/>
              </a:ext>
            </a:extLst>
          </p:cNvPr>
          <p:cNvSpPr/>
          <p:nvPr/>
        </p:nvSpPr>
        <p:spPr>
          <a:xfrm>
            <a:off x="852473" y="129010"/>
            <a:ext cx="2031325"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mn-cs"/>
              </a:rPr>
              <a:t>四、非完全信息博弈</a:t>
            </a:r>
            <a:endPar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7" name="矩形 6">
            <a:extLst>
              <a:ext uri="{FF2B5EF4-FFF2-40B4-BE49-F238E27FC236}">
                <a16:creationId xmlns:a16="http://schemas.microsoft.com/office/drawing/2014/main" id="{24B8F83E-1608-4345-AA82-3A384A0E1F13}"/>
              </a:ext>
            </a:extLst>
          </p:cNvPr>
          <p:cNvSpPr/>
          <p:nvPr/>
        </p:nvSpPr>
        <p:spPr>
          <a:xfrm>
            <a:off x="1022253" y="1592981"/>
            <a:ext cx="10789920" cy="4205447"/>
          </a:xfrm>
          <a:prstGeom prst="rect">
            <a:avLst/>
          </a:prstGeom>
        </p:spPr>
        <p:txBody>
          <a:bodyPr wrap="square">
            <a:spAutoFit/>
          </a:bodyPr>
          <a:lstStyle/>
          <a:p>
            <a:pPr marL="285750" marR="0" lvl="0" indent="-28575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zh-CN" sz="1800" b="0" i="0" u="none" strike="noStrike" kern="1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深度强化学习越来越多的被应用于博弈的策略求解。强化学习的主要思想是通过试错和搜索来优化自身的行动</a:t>
            </a:r>
            <a:r>
              <a:rPr kumimoji="0" lang="en-US" altLang="zh-CN" sz="1800" b="0" i="0" u="none" strike="noStrike" kern="1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[Sutton 2018]</a:t>
            </a:r>
            <a:r>
              <a:rPr kumimoji="0" lang="zh-CN" altLang="zh-CN" sz="1800" b="0" i="0" u="none" strike="noStrike" kern="1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，这一过程可以直接被应用于博弈的决策中。在连续动态的环境中，通过强化学习的训练，可以让参与博弈的</a:t>
            </a:r>
            <a:r>
              <a:rPr kumimoji="0" lang="en-US" altLang="zh-CN" sz="1800" b="0" i="0" u="none" strike="noStrike" kern="1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AI</a:t>
            </a:r>
            <a:r>
              <a:rPr kumimoji="0" lang="zh-CN" altLang="zh-CN" sz="1800" b="0" i="0" u="none" strike="noStrike" kern="1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智能体在不同情况下能够找到可获得最大收益的最佳策略</a:t>
            </a:r>
            <a:r>
              <a:rPr kumimoji="0" lang="en-US" altLang="zh-CN" sz="1800" b="0" i="0" u="none" strike="noStrike" kern="1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a:t>
            </a:r>
            <a:r>
              <a:rPr kumimoji="0" lang="en-US" altLang="zh-CN" sz="1800" b="0" i="0" u="none" strike="noStrike" kern="100" cap="none" spc="0" normalizeH="0" baseline="0" noProof="0" dirty="0" err="1">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Racanière</a:t>
            </a:r>
            <a:r>
              <a:rPr kumimoji="0" lang="en-US" altLang="zh-CN" sz="1800" b="0" i="0" u="none" strike="noStrike" kern="1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 2017]</a:t>
            </a:r>
            <a:r>
              <a:rPr kumimoji="0" lang="zh-CN" altLang="zh-CN" sz="1800" b="0" i="0" u="none" strike="noStrike" kern="1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，在许多游戏</a:t>
            </a:r>
            <a:r>
              <a:rPr kumimoji="0" lang="en-US" altLang="zh-CN" sz="1800" b="0" i="0" u="none" strike="noStrike" kern="1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AI</a:t>
            </a:r>
            <a:r>
              <a:rPr kumimoji="0" lang="zh-CN" altLang="zh-CN" sz="1800" b="0" i="0" u="none" strike="noStrike" kern="1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中，都运用了这种方法来进行对战，并最终战胜人类玩家</a:t>
            </a:r>
            <a:r>
              <a:rPr kumimoji="0" lang="en-US" altLang="zh-CN" sz="1800" b="0" i="0" u="none" strike="noStrike" kern="1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a:t>
            </a:r>
            <a:r>
              <a:rPr kumimoji="0" lang="en-US" altLang="zh-CN" sz="1800" b="0" i="0" u="none" strike="noStrike" kern="100" cap="none" spc="0" normalizeH="0" baseline="0" noProof="0" dirty="0" err="1">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Jaderberg</a:t>
            </a:r>
            <a:r>
              <a:rPr kumimoji="0" lang="en-US" altLang="zh-CN" sz="1800" b="0" i="0" u="none" strike="noStrike" kern="1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 2018] [</a:t>
            </a:r>
            <a:r>
              <a:rPr kumimoji="0" lang="en-US" altLang="zh-CN" sz="1800" b="0" i="0" u="none" strike="noStrike" kern="100" cap="none" spc="0" normalizeH="0" baseline="0" noProof="0" dirty="0" err="1">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Arulkumaran</a:t>
            </a:r>
            <a:r>
              <a:rPr kumimoji="0" lang="en-US" altLang="zh-CN" sz="1800" b="0" i="0" u="none" strike="noStrike" kern="1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 2019]</a:t>
            </a:r>
            <a:r>
              <a:rPr kumimoji="0" lang="zh-CN" altLang="zh-CN" sz="1800" b="0" i="0" u="none" strike="noStrike" kern="1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a:t>
            </a:r>
            <a:endParaRPr kumimoji="0" lang="zh-CN" altLang="zh-CN" sz="1400" b="0" i="0" u="none" strike="noStrike" kern="1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endParaRPr>
          </a:p>
          <a:p>
            <a:pPr marL="285750" marR="0" lvl="0" indent="-28575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zh-CN" sz="1800" b="0" i="0" u="none" strike="noStrike" kern="1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近年来，非完全信息下的德州扑克智能系统</a:t>
            </a:r>
            <a:r>
              <a:rPr kumimoji="0" lang="en-US" altLang="zh-CN" sz="1800" b="0" i="0" u="none" strike="noStrike" kern="100" cap="none" spc="0" normalizeH="0" baseline="0" noProof="0" dirty="0" err="1">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Libratus</a:t>
            </a:r>
            <a:r>
              <a:rPr kumimoji="0" lang="zh-CN" altLang="zh-CN" sz="1800" b="0" i="0" u="none" strike="noStrike" kern="1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在与人类选手对弈比赛中屡战屡捷，德州扑克就是一种典型的非完全信息博弈。在进行游戏前，</a:t>
            </a:r>
            <a:r>
              <a:rPr kumimoji="0" lang="en-US" altLang="zh-CN" sz="1800" b="0" i="0" u="none" strike="noStrike" kern="100" cap="none" spc="0" normalizeH="0" baseline="0" noProof="0" dirty="0" err="1">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Libratus</a:t>
            </a:r>
            <a:r>
              <a:rPr kumimoji="0" lang="zh-CN" altLang="zh-CN" sz="1800" b="0" i="0" u="none" strike="noStrike" kern="1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首先通过虚拟遗憾值最小化算法，反复进行迭代，进行自我博弈，锻炼进行游戏的能力。在实际对局中，</a:t>
            </a:r>
            <a:r>
              <a:rPr kumimoji="0" lang="en-US" altLang="zh-CN" sz="1800" b="0" i="0" u="none" strike="noStrike" kern="100" cap="none" spc="0" normalizeH="0" baseline="0" noProof="0" dirty="0" err="1">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Libratus</a:t>
            </a:r>
            <a:r>
              <a:rPr kumimoji="0" lang="zh-CN" altLang="zh-CN" sz="1800" b="0" i="0" u="none" strike="noStrike" kern="1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在博弈中不断寻找安全子博弈，进一步缩小搜索空间，并找到子博弈的最佳策略。在每局比赛结束后，将游戏最终结果通过强化学习反馈给决策网络以进一步优化参数</a:t>
            </a:r>
            <a:r>
              <a:rPr kumimoji="0" lang="en-US" altLang="zh-CN" sz="1800" b="0" i="0" u="none" strike="noStrike" kern="1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[Brown 2018]</a:t>
            </a:r>
            <a:r>
              <a:rPr kumimoji="0" lang="zh-CN" altLang="zh-CN" sz="1800" b="0" i="0" u="none" strike="noStrike" kern="1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a:t>
            </a:r>
            <a:endParaRPr kumimoji="0" lang="zh-CN" altLang="zh-CN" sz="1400" b="0" i="0" u="none" strike="noStrike" kern="1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2900730295"/>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583380" y="726948"/>
            <a:ext cx="7464387" cy="497934"/>
            <a:chOff x="4099943" y="2819853"/>
            <a:chExt cx="2570275" cy="497934"/>
          </a:xfrm>
        </p:grpSpPr>
        <p:sp>
          <p:nvSpPr>
            <p:cNvPr id="4" name="平行四边形 3"/>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5" name="平行四边形 4"/>
            <p:cNvSpPr/>
            <p:nvPr/>
          </p:nvSpPr>
          <p:spPr bwMode="auto">
            <a:xfrm>
              <a:off x="4122533" y="2819853"/>
              <a:ext cx="2547685"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6" name="矩形 5"/>
            <p:cNvSpPr/>
            <p:nvPr/>
          </p:nvSpPr>
          <p:spPr>
            <a:xfrm>
              <a:off x="4216534" y="2853798"/>
              <a:ext cx="2359684" cy="400110"/>
            </a:xfrm>
            <a:prstGeom prst="rect">
              <a:avLst/>
            </a:prstGeom>
          </p:spPr>
          <p:txBody>
            <a:bodyPr wrap="square">
              <a:spAutoFit/>
            </a:bodyPr>
            <a:lstStyle/>
            <a:p>
              <a:pPr marL="0" marR="0" lvl="0" indent="0" algn="ctr" defTabSz="914400" rtl="0" eaLnBrk="1" fontAlgn="auto" latinLnBrk="0" hangingPunct="1">
                <a:lnSpc>
                  <a:spcPct val="100000"/>
                </a:lnSpc>
                <a:spcBef>
                  <a:spcPct val="50000"/>
                </a:spcBef>
                <a:spcAft>
                  <a:spcPts val="0"/>
                </a:spcAft>
                <a:buClrTx/>
                <a:buSzTx/>
                <a:buFontTx/>
                <a:buNone/>
                <a:tabLst/>
                <a:defRPr/>
              </a:pPr>
              <a:r>
                <a:rPr kumimoji="0" lang="zh-CN" altLang="en-US" sz="2000" b="1"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博弈研究内容</a:t>
              </a:r>
              <a:endParaRPr kumimoji="0" lang="zh-CN" altLang="en-US" sz="2000" b="1" i="0" u="none" strike="noStrike" kern="120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endParaRPr>
            </a:p>
          </p:txBody>
        </p:sp>
      </p:grpSp>
      <p:sp>
        <p:nvSpPr>
          <p:cNvPr id="23" name="矩形 22">
            <a:extLst>
              <a:ext uri="{FF2B5EF4-FFF2-40B4-BE49-F238E27FC236}">
                <a16:creationId xmlns:a16="http://schemas.microsoft.com/office/drawing/2014/main" id="{6F77A2E9-3941-4386-A0DF-CDEBD25143F3}"/>
              </a:ext>
            </a:extLst>
          </p:cNvPr>
          <p:cNvSpPr/>
          <p:nvPr/>
        </p:nvSpPr>
        <p:spPr>
          <a:xfrm>
            <a:off x="852473" y="129010"/>
            <a:ext cx="2031325"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mn-cs"/>
              </a:rPr>
              <a:t>四、非完全信息博弈</a:t>
            </a:r>
            <a:endPar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8" name="文本框 7">
            <a:extLst>
              <a:ext uri="{FF2B5EF4-FFF2-40B4-BE49-F238E27FC236}">
                <a16:creationId xmlns:a16="http://schemas.microsoft.com/office/drawing/2014/main" id="{A9E5D92E-AA55-4F8D-BAE5-8DA781E47572}"/>
              </a:ext>
            </a:extLst>
          </p:cNvPr>
          <p:cNvSpPr txBox="1"/>
          <p:nvPr/>
        </p:nvSpPr>
        <p:spPr>
          <a:xfrm>
            <a:off x="461244" y="1872597"/>
            <a:ext cx="11425955" cy="3374450"/>
          </a:xfrm>
          <a:prstGeom prst="rect">
            <a:avLst/>
          </a:prstGeom>
          <a:noFill/>
        </p:spPr>
        <p:txBody>
          <a:bodyPr wrap="square">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zh-CN" altLang="zh-CN" sz="1800" b="0" i="0" u="none" strike="noStrike" kern="1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最近，</a:t>
            </a:r>
            <a:r>
              <a:rPr kumimoji="0" lang="en-US" altLang="zh-CN" sz="1800" b="0" i="0" u="none" strike="noStrike" kern="100" cap="none" spc="0" normalizeH="0" baseline="0" noProof="0" dirty="0" err="1">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Libratus</a:t>
            </a:r>
            <a:r>
              <a:rPr kumimoji="0" lang="zh-CN" altLang="zh-CN" sz="1800" b="0" i="0" u="none" strike="noStrike" kern="1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被拓展到德州扑克多人博弈系统</a:t>
            </a:r>
            <a:r>
              <a:rPr kumimoji="0" lang="en-US" altLang="zh-CN" sz="1800" b="0" i="0" u="none" strike="noStrike" kern="1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Pluribus</a:t>
            </a:r>
            <a:r>
              <a:rPr kumimoji="0" lang="zh-CN" altLang="zh-CN" sz="1800" b="0" i="0" u="none" strike="noStrike" kern="1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a:t>
            </a:r>
            <a:r>
              <a:rPr kumimoji="0" lang="en-US" altLang="zh-CN" sz="1800" b="0" i="0" u="none" strike="noStrike" kern="1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Pluribus</a:t>
            </a:r>
            <a:r>
              <a:rPr kumimoji="0" lang="zh-CN" altLang="zh-CN" sz="1800" b="0" i="0" u="none" strike="noStrike" kern="1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在六人无限注德州扑克的较为简单场景下击败人类专业选手</a:t>
            </a:r>
            <a:r>
              <a:rPr kumimoji="0" lang="en-US" altLang="zh-CN" sz="1800" b="0" i="0" u="none" strike="noStrike" kern="1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[Brown 2019]</a:t>
            </a:r>
            <a:r>
              <a:rPr kumimoji="0" lang="zh-CN" altLang="zh-CN" sz="1800" b="0" i="0" u="none" strike="noStrike" kern="1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。在训练中，</a:t>
            </a:r>
            <a:r>
              <a:rPr kumimoji="0" lang="en-US" altLang="zh-CN" sz="1800" b="0" i="0" u="none" strike="noStrike" kern="1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Pluribus </a:t>
            </a:r>
            <a:r>
              <a:rPr kumimoji="0" lang="zh-CN" altLang="zh-CN" sz="1800" b="0" i="0" u="none" strike="noStrike" kern="1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采用了蒙特卡洛虚拟遗憾最小化算法（</a:t>
            </a:r>
            <a:r>
              <a:rPr kumimoji="0" lang="en-US" altLang="zh-CN" sz="1800" b="0" i="0" u="none" strike="noStrike" kern="1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Monte Carlo counterfactual regret minimization, MCCFR</a:t>
            </a:r>
            <a:r>
              <a:rPr kumimoji="0" lang="zh-CN" altLang="zh-CN" sz="1800" b="0" i="0" u="none" strike="noStrike" kern="1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a:t>
            </a:r>
            <a:r>
              <a:rPr kumimoji="0" lang="en-US" altLang="zh-CN" sz="1800" b="0" i="0" u="none" strike="noStrike" kern="1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MCCFR</a:t>
            </a:r>
            <a:r>
              <a:rPr kumimoji="0" lang="zh-CN" altLang="zh-CN" sz="1800" b="0" i="0" u="none" strike="noStrike" kern="1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随机考虑一部分行动，来选择应该采取的决定。在每一次迭代中，</a:t>
            </a:r>
            <a:r>
              <a:rPr kumimoji="0" lang="en-US" altLang="zh-CN" sz="1800" b="0" i="0" u="none" strike="noStrike" kern="1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Pluribus</a:t>
            </a:r>
            <a:r>
              <a:rPr kumimoji="0" lang="zh-CN" altLang="zh-CN" sz="1800" b="0" i="0" u="none" strike="noStrike" kern="1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根据在场玩家已经展示出来策略来模拟一盘游戏，然后在模拟游戏中寻找最适合自己的最优策略。每一回合，</a:t>
            </a:r>
            <a:r>
              <a:rPr kumimoji="0" lang="en-US" altLang="zh-CN" sz="1800" b="0" i="0" u="none" strike="noStrike" kern="1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Pluribus</a:t>
            </a:r>
            <a:r>
              <a:rPr kumimoji="0" lang="zh-CN" altLang="zh-CN" sz="1800" b="0" i="0" u="none" strike="noStrike" kern="1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都会加入一个虚拟遗憾值，使它会后悔上次没有用其他更好的策略，以保证</a:t>
            </a:r>
            <a:r>
              <a:rPr kumimoji="0" lang="en-US" altLang="zh-CN" sz="1800" b="0" i="0" u="none" strike="noStrike" kern="1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Pluribus</a:t>
            </a:r>
            <a:r>
              <a:rPr kumimoji="0" lang="zh-CN" altLang="zh-CN" sz="1800" b="0" i="0" u="none" strike="noStrike" kern="1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在下一轮倾向于选择上次后悔没选的策略。</a:t>
            </a:r>
            <a:r>
              <a:rPr kumimoji="0" lang="en-US" altLang="zh-CN" sz="1800" b="0" i="0" u="none" strike="noStrike" kern="1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Pluribus</a:t>
            </a:r>
            <a:r>
              <a:rPr kumimoji="0" lang="zh-CN" altLang="zh-CN" sz="1800" b="0" i="0" u="none" strike="noStrike" kern="1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就这样在“吾日三省吾身”中不断提高自己的水平。在实际对决了，为了应对对手可能会改变策略这一情况，</a:t>
            </a:r>
            <a:r>
              <a:rPr kumimoji="0" lang="en-US" altLang="zh-CN" sz="1800" b="0" i="0" u="none" strike="noStrike" kern="1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Pluribus</a:t>
            </a:r>
            <a:r>
              <a:rPr kumimoji="0" lang="zh-CN" altLang="zh-CN" sz="1800" b="0" i="0" u="none" strike="noStrike" kern="1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采用了有限前瞻搜索（</a:t>
            </a:r>
            <a:r>
              <a:rPr kumimoji="0" lang="en-US" altLang="zh-CN" sz="1800" b="0" i="0" u="none" strike="noStrike" kern="1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Depth-limited search</a:t>
            </a:r>
            <a:r>
              <a:rPr kumimoji="0" lang="zh-CN" altLang="zh-CN" sz="1800" b="0" i="0" u="none" strike="noStrike" kern="1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）方法，不苛求对所有可能结果进行采样，而是在搜索中可“截断搜索”、以自适应来应对对手策略变化，达到更为精细搜索的目的。</a:t>
            </a:r>
          </a:p>
        </p:txBody>
      </p:sp>
    </p:spTree>
    <p:extLst>
      <p:ext uri="{BB962C8B-B14F-4D97-AF65-F5344CB8AC3E}">
        <p14:creationId xmlns:p14="http://schemas.microsoft.com/office/powerpoint/2010/main" val="2325229313"/>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321547" y="725888"/>
            <a:ext cx="11595798" cy="5601196"/>
          </a:xfrm>
          <a:prstGeom prst="rect">
            <a:avLst/>
          </a:prstGeom>
          <a:solidFill>
            <a:srgbClr val="EEF7F8"/>
          </a:solidFill>
          <a:ln>
            <a:noFill/>
          </a:ln>
          <a:effectLst>
            <a:outerShdw blurRad="495300" dist="241300" dir="2700000" algn="tl" rotWithShape="0">
              <a:srgbClr val="222222">
                <a:alpha val="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nvGrpSpPr>
          <p:cNvPr id="7" name="组合 6"/>
          <p:cNvGrpSpPr/>
          <p:nvPr/>
        </p:nvGrpSpPr>
        <p:grpSpPr>
          <a:xfrm>
            <a:off x="590994" y="584180"/>
            <a:ext cx="2579459" cy="708913"/>
            <a:chOff x="3509228" y="1296644"/>
            <a:chExt cx="2754111" cy="756910"/>
          </a:xfrm>
          <a:effectLst/>
        </p:grpSpPr>
        <p:sp>
          <p:nvSpPr>
            <p:cNvPr id="8" name="立方体 7"/>
            <p:cNvSpPr/>
            <p:nvPr/>
          </p:nvSpPr>
          <p:spPr>
            <a:xfrm>
              <a:off x="3522589" y="1312169"/>
              <a:ext cx="2740750" cy="738665"/>
            </a:xfrm>
            <a:prstGeom prst="cube">
              <a:avLst>
                <a:gd name="adj" fmla="val 9465"/>
              </a:avLst>
            </a:prstGeom>
            <a:solidFill>
              <a:srgbClr val="0076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nvGrpSpPr>
            <p:cNvPr id="9" name="组合 8"/>
            <p:cNvGrpSpPr/>
            <p:nvPr/>
          </p:nvGrpSpPr>
          <p:grpSpPr>
            <a:xfrm>
              <a:off x="3520104" y="1385123"/>
              <a:ext cx="2658236" cy="668431"/>
              <a:chOff x="766780" y="725067"/>
              <a:chExt cx="3103577" cy="780415"/>
            </a:xfrm>
          </p:grpSpPr>
          <p:grpSp>
            <p:nvGrpSpPr>
              <p:cNvPr id="14" name="组合 13"/>
              <p:cNvGrpSpPr/>
              <p:nvPr/>
            </p:nvGrpSpPr>
            <p:grpSpPr>
              <a:xfrm>
                <a:off x="766780" y="728242"/>
                <a:ext cx="777240" cy="777240"/>
                <a:chOff x="1908810" y="1131040"/>
                <a:chExt cx="777240" cy="777240"/>
              </a:xfrm>
            </p:grpSpPr>
            <p:sp>
              <p:nvSpPr>
                <p:cNvPr id="33" name="矩形 32"/>
                <p:cNvSpPr/>
                <p:nvPr/>
              </p:nvSpPr>
              <p:spPr>
                <a:xfrm>
                  <a:off x="1908810" y="1131040"/>
                  <a:ext cx="777240" cy="777240"/>
                </a:xfrm>
                <a:prstGeom prst="rect">
                  <a:avLst/>
                </a:prstGeom>
                <a:noFill/>
                <a:ln>
                  <a:solidFill>
                    <a:schemeClr val="bg1">
                      <a:lumMod val="8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cxnSp>
              <p:nvCxnSpPr>
                <p:cNvPr id="34" name="直接连接符 33"/>
                <p:cNvCxnSpPr/>
                <p:nvPr/>
              </p:nvCxnSpPr>
              <p:spPr>
                <a:xfrm>
                  <a:off x="1908810" y="1131040"/>
                  <a:ext cx="777240" cy="77724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flipV="1">
                  <a:off x="1908810" y="1131040"/>
                  <a:ext cx="777240" cy="77724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6" name="直接连接符 35"/>
                <p:cNvCxnSpPr>
                  <a:endCxn id="33" idx="3"/>
                </p:cNvCxnSpPr>
                <p:nvPr/>
              </p:nvCxnSpPr>
              <p:spPr>
                <a:xfrm>
                  <a:off x="1922417" y="1519660"/>
                  <a:ext cx="763633" cy="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7" name="直接连接符 36"/>
                <p:cNvCxnSpPr>
                  <a:endCxn id="33" idx="2"/>
                </p:cNvCxnSpPr>
                <p:nvPr/>
              </p:nvCxnSpPr>
              <p:spPr>
                <a:xfrm flipH="1">
                  <a:off x="2297430" y="1131040"/>
                  <a:ext cx="6804" cy="77724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15" name="组合 14"/>
              <p:cNvGrpSpPr/>
              <p:nvPr/>
            </p:nvGrpSpPr>
            <p:grpSpPr>
              <a:xfrm>
                <a:off x="1541549" y="725067"/>
                <a:ext cx="777240" cy="777240"/>
                <a:chOff x="1908810" y="1131040"/>
                <a:chExt cx="777240" cy="777240"/>
              </a:xfrm>
            </p:grpSpPr>
            <p:sp>
              <p:nvSpPr>
                <p:cNvPr id="28" name="矩形 27"/>
                <p:cNvSpPr/>
                <p:nvPr/>
              </p:nvSpPr>
              <p:spPr>
                <a:xfrm>
                  <a:off x="1908810" y="1131040"/>
                  <a:ext cx="777240" cy="777240"/>
                </a:xfrm>
                <a:prstGeom prst="rect">
                  <a:avLst/>
                </a:prstGeom>
                <a:noFill/>
                <a:ln>
                  <a:solidFill>
                    <a:schemeClr val="bg1">
                      <a:lumMod val="8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cxnSp>
              <p:nvCxnSpPr>
                <p:cNvPr id="29" name="直接连接符 28"/>
                <p:cNvCxnSpPr/>
                <p:nvPr/>
              </p:nvCxnSpPr>
              <p:spPr>
                <a:xfrm>
                  <a:off x="1908810" y="1131040"/>
                  <a:ext cx="777240" cy="77724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V="1">
                  <a:off x="1908810" y="1131040"/>
                  <a:ext cx="777240" cy="77724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1" name="直接连接符 30"/>
                <p:cNvCxnSpPr>
                  <a:endCxn id="28" idx="3"/>
                </p:cNvCxnSpPr>
                <p:nvPr/>
              </p:nvCxnSpPr>
              <p:spPr>
                <a:xfrm>
                  <a:off x="1922417" y="1519660"/>
                  <a:ext cx="763633" cy="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2" name="直接连接符 31"/>
                <p:cNvCxnSpPr>
                  <a:endCxn id="28" idx="2"/>
                </p:cNvCxnSpPr>
                <p:nvPr/>
              </p:nvCxnSpPr>
              <p:spPr>
                <a:xfrm flipH="1">
                  <a:off x="2297430" y="1131040"/>
                  <a:ext cx="6804" cy="77724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16" name="组合 15"/>
              <p:cNvGrpSpPr/>
              <p:nvPr/>
            </p:nvGrpSpPr>
            <p:grpSpPr>
              <a:xfrm>
                <a:off x="2316784" y="725067"/>
                <a:ext cx="777240" cy="777240"/>
                <a:chOff x="1908810" y="1131040"/>
                <a:chExt cx="777240" cy="777240"/>
              </a:xfrm>
            </p:grpSpPr>
            <p:sp>
              <p:nvSpPr>
                <p:cNvPr id="23" name="矩形 22"/>
                <p:cNvSpPr/>
                <p:nvPr/>
              </p:nvSpPr>
              <p:spPr>
                <a:xfrm>
                  <a:off x="1908810" y="1131040"/>
                  <a:ext cx="777240" cy="777240"/>
                </a:xfrm>
                <a:prstGeom prst="rect">
                  <a:avLst/>
                </a:prstGeom>
                <a:noFill/>
                <a:ln>
                  <a:solidFill>
                    <a:schemeClr val="bg1">
                      <a:lumMod val="8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cxnSp>
              <p:nvCxnSpPr>
                <p:cNvPr id="24" name="直接连接符 23"/>
                <p:cNvCxnSpPr/>
                <p:nvPr/>
              </p:nvCxnSpPr>
              <p:spPr>
                <a:xfrm>
                  <a:off x="1908810" y="1131040"/>
                  <a:ext cx="777240" cy="77724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V="1">
                  <a:off x="1908810" y="1131040"/>
                  <a:ext cx="777240" cy="77724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6" name="直接连接符 25"/>
                <p:cNvCxnSpPr>
                  <a:endCxn id="23" idx="3"/>
                </p:cNvCxnSpPr>
                <p:nvPr/>
              </p:nvCxnSpPr>
              <p:spPr>
                <a:xfrm>
                  <a:off x="1922417" y="1519660"/>
                  <a:ext cx="763633" cy="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7" name="直接连接符 26"/>
                <p:cNvCxnSpPr>
                  <a:endCxn id="23" idx="2"/>
                </p:cNvCxnSpPr>
                <p:nvPr/>
              </p:nvCxnSpPr>
              <p:spPr>
                <a:xfrm flipH="1">
                  <a:off x="2297430" y="1131040"/>
                  <a:ext cx="6804" cy="77724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17" name="组合 16"/>
              <p:cNvGrpSpPr/>
              <p:nvPr/>
            </p:nvGrpSpPr>
            <p:grpSpPr>
              <a:xfrm>
                <a:off x="3093117" y="725067"/>
                <a:ext cx="777240" cy="777240"/>
                <a:chOff x="1908810" y="1131040"/>
                <a:chExt cx="777240" cy="777240"/>
              </a:xfrm>
            </p:grpSpPr>
            <p:sp>
              <p:nvSpPr>
                <p:cNvPr id="18" name="矩形 17"/>
                <p:cNvSpPr/>
                <p:nvPr/>
              </p:nvSpPr>
              <p:spPr>
                <a:xfrm>
                  <a:off x="1908810" y="1131040"/>
                  <a:ext cx="777240" cy="777240"/>
                </a:xfrm>
                <a:prstGeom prst="rect">
                  <a:avLst/>
                </a:prstGeom>
                <a:noFill/>
                <a:ln>
                  <a:solidFill>
                    <a:schemeClr val="bg1">
                      <a:lumMod val="8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cxnSp>
              <p:nvCxnSpPr>
                <p:cNvPr id="19" name="直接连接符 18"/>
                <p:cNvCxnSpPr/>
                <p:nvPr/>
              </p:nvCxnSpPr>
              <p:spPr>
                <a:xfrm>
                  <a:off x="1908810" y="1131040"/>
                  <a:ext cx="777240" cy="77724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V="1">
                  <a:off x="1908810" y="1131040"/>
                  <a:ext cx="777240" cy="77724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1" name="直接连接符 20"/>
                <p:cNvCxnSpPr>
                  <a:endCxn id="18" idx="3"/>
                </p:cNvCxnSpPr>
                <p:nvPr/>
              </p:nvCxnSpPr>
              <p:spPr>
                <a:xfrm>
                  <a:off x="1922417" y="1519660"/>
                  <a:ext cx="763633" cy="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2" name="直接连接符 21"/>
                <p:cNvCxnSpPr>
                  <a:endCxn id="18" idx="2"/>
                </p:cNvCxnSpPr>
                <p:nvPr/>
              </p:nvCxnSpPr>
              <p:spPr>
                <a:xfrm flipH="1">
                  <a:off x="2297430" y="1131040"/>
                  <a:ext cx="6804" cy="77724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grpSp>
        </p:grpSp>
        <p:sp>
          <p:nvSpPr>
            <p:cNvPr id="10" name="矩形 9"/>
            <p:cNvSpPr/>
            <p:nvPr/>
          </p:nvSpPr>
          <p:spPr>
            <a:xfrm>
              <a:off x="3509228" y="1300957"/>
              <a:ext cx="671979" cy="67710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华文中宋" panose="02010600040101010101" pitchFamily="2" charset="-122"/>
                  <a:ea typeface="华文中宋" panose="02010600040101010101" pitchFamily="2" charset="-122"/>
                  <a:cs typeface="+mn-cs"/>
                </a:rPr>
                <a:t>延</a:t>
              </a:r>
            </a:p>
          </p:txBody>
        </p:sp>
        <p:sp>
          <p:nvSpPr>
            <p:cNvPr id="11" name="矩形 10"/>
            <p:cNvSpPr/>
            <p:nvPr/>
          </p:nvSpPr>
          <p:spPr>
            <a:xfrm>
              <a:off x="4183692" y="1298239"/>
              <a:ext cx="671979" cy="677108"/>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华文中宋" panose="02010600040101010101" pitchFamily="2" charset="-122"/>
                  <a:ea typeface="华文中宋" panose="02010600040101010101" pitchFamily="2" charset="-122"/>
                  <a:cs typeface="+mn-cs"/>
                </a:rPr>
                <a:t>伸</a:t>
              </a:r>
            </a:p>
          </p:txBody>
        </p:sp>
        <p:sp>
          <p:nvSpPr>
            <p:cNvPr id="12" name="矩形 11"/>
            <p:cNvSpPr/>
            <p:nvPr/>
          </p:nvSpPr>
          <p:spPr>
            <a:xfrm>
              <a:off x="4846347" y="1297103"/>
              <a:ext cx="671979" cy="677108"/>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华文中宋" panose="02010600040101010101" pitchFamily="2" charset="-122"/>
                  <a:ea typeface="华文中宋" panose="02010600040101010101" pitchFamily="2" charset="-122"/>
                  <a:cs typeface="+mn-cs"/>
                </a:rPr>
                <a:t>阅</a:t>
              </a:r>
            </a:p>
          </p:txBody>
        </p:sp>
        <p:sp>
          <p:nvSpPr>
            <p:cNvPr id="13" name="矩形 12"/>
            <p:cNvSpPr/>
            <p:nvPr/>
          </p:nvSpPr>
          <p:spPr>
            <a:xfrm>
              <a:off x="5506300" y="1296644"/>
              <a:ext cx="671979" cy="677108"/>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华文中宋" panose="02010600040101010101" pitchFamily="2" charset="-122"/>
                  <a:ea typeface="华文中宋" panose="02010600040101010101" pitchFamily="2" charset="-122"/>
                  <a:cs typeface="+mn-cs"/>
                </a:rPr>
                <a:t>读</a:t>
              </a:r>
            </a:p>
          </p:txBody>
        </p:sp>
      </p:grpSp>
      <p:sp>
        <p:nvSpPr>
          <p:cNvPr id="40" name="矩形 39"/>
          <p:cNvSpPr/>
          <p:nvPr/>
        </p:nvSpPr>
        <p:spPr>
          <a:xfrm>
            <a:off x="518122" y="1326427"/>
            <a:ext cx="11530866" cy="4785926"/>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zh-CN" sz="1600" b="1" i="0" u="none" strike="noStrike" kern="1200" cap="none" spc="0" normalizeH="0" baseline="0" noProof="0" dirty="0">
                <a:ln>
                  <a:noFill/>
                </a:ln>
                <a:solidFill>
                  <a:srgbClr val="C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投骰子和占卜术</a:t>
            </a:r>
            <a:r>
              <a:rPr kumimoji="0" lang="zh-CN"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：古代先民在预测诸如重大战事和重要出行等超越了人类能力的活动时，往往通过投骰子和占卜术来完成，从而以骰子和占卜结果来规避随机性和命运。占卜术最早诞生在商朝，其中</a:t>
            </a:r>
            <a:r>
              <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0" lang="zh-CN"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占</a:t>
            </a:r>
            <a:r>
              <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0" lang="zh-CN"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意为观察，</a:t>
            </a:r>
            <a:r>
              <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0" lang="zh-CN"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卜</a:t>
            </a:r>
            <a:r>
              <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0" lang="zh-CN"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是以火灼龟壳，即通过观察火烧之后龟壳的裂纹形状来预测吉凶福祸。</a:t>
            </a:r>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zh-CN" sz="1600" b="1" i="0" u="none" strike="noStrike" kern="1200" cap="none" spc="0" normalizeH="0" baseline="0" noProof="0" dirty="0">
                <a:ln>
                  <a:noFill/>
                </a:ln>
                <a:solidFill>
                  <a:srgbClr val="C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最优解向均衡解迈进</a:t>
            </a:r>
            <a:r>
              <a:rPr kumimoji="0" lang="zh-CN"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0" lang="zh-CN"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给定你的策略，我的策略是我最好的策略；给定我的策略，你的策略也是你最好的策略</a:t>
            </a:r>
            <a:r>
              <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0" lang="zh-CN"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，这是博弈中所达成均衡态势的通俗表达。博弈论拥抱人工智能，推动人工智能从感知智能向决策智能转变，这一转变使人工智能从追求最优解向探索均衡解迈进。</a:t>
            </a:r>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zh-CN"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zh-CN" sz="1600" b="1" i="0" u="none" strike="noStrike" kern="1200" cap="none" spc="0" normalizeH="0" baseline="0" noProof="0" dirty="0">
                <a:ln>
                  <a:noFill/>
                </a:ln>
                <a:solidFill>
                  <a:srgbClr val="C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博弈迷雾给算法博弈带来的重重挑战</a:t>
            </a:r>
            <a:r>
              <a:rPr kumimoji="0" lang="zh-CN" altLang="en-US" sz="1600" b="1" i="0" u="none" strike="noStrike" kern="1200" cap="none" spc="0" normalizeH="0" baseline="0" noProof="0" dirty="0">
                <a:ln>
                  <a:noFill/>
                </a:ln>
                <a:solidFill>
                  <a:srgbClr val="C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0" lang="zh-CN"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与骰子占卜和兵棋推演不同，人工智能和博弈论的结合开辟了以数据驱动机器学习方法来规避随机性和命运的手段，以算法博弈（</a:t>
            </a:r>
            <a:r>
              <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Algorithmic game theory</a:t>
            </a:r>
            <a:r>
              <a:rPr kumimoji="0" lang="zh-CN"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来解决复杂现实问题。英国数学家布鲁诺斯基曾回忆过与冯诺依曼的一次交流。冯诺依曼认为围棋不是博弈，虽然因为计算复杂而难以找到答案，但是在理论上围棋一定有个最佳落子。但是，真正的博弈就像我们现实生活，充满虚张声势以及欺骗小伎俩，自以为别人也认为我会如此行事。</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7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48" name="组合 47"/>
          <p:cNvGrpSpPr/>
          <p:nvPr/>
        </p:nvGrpSpPr>
        <p:grpSpPr>
          <a:xfrm flipH="1">
            <a:off x="11065702" y="671669"/>
            <a:ext cx="851673" cy="853582"/>
            <a:chOff x="5244327" y="2299574"/>
            <a:chExt cx="851673" cy="853582"/>
          </a:xfrm>
        </p:grpSpPr>
        <p:sp>
          <p:nvSpPr>
            <p:cNvPr id="49" name="L 形 48"/>
            <p:cNvSpPr/>
            <p:nvPr/>
          </p:nvSpPr>
          <p:spPr>
            <a:xfrm rot="5400000">
              <a:off x="5376000" y="2299574"/>
              <a:ext cx="720000" cy="720000"/>
            </a:xfrm>
            <a:prstGeom prst="corner">
              <a:avLst>
                <a:gd name="adj1" fmla="val 10407"/>
                <a:gd name="adj2" fmla="val 9669"/>
              </a:avLst>
            </a:prstGeom>
            <a:gradFill>
              <a:gsLst>
                <a:gs pos="0">
                  <a:srgbClr val="017C84"/>
                </a:gs>
                <a:gs pos="50000">
                  <a:srgbClr val="017C84">
                    <a:alpha val="0"/>
                  </a:srgb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50" name="L 形 49"/>
            <p:cNvSpPr/>
            <p:nvPr/>
          </p:nvSpPr>
          <p:spPr>
            <a:xfrm rot="5400000">
              <a:off x="5244327" y="2433156"/>
              <a:ext cx="720000" cy="720000"/>
            </a:xfrm>
            <a:prstGeom prst="corner">
              <a:avLst>
                <a:gd name="adj1" fmla="val 10407"/>
                <a:gd name="adj2" fmla="val 9669"/>
              </a:avLst>
            </a:prstGeom>
            <a:gradFill>
              <a:gsLst>
                <a:gs pos="0">
                  <a:srgbClr val="017C84">
                    <a:alpha val="35000"/>
                  </a:srgbClr>
                </a:gs>
                <a:gs pos="50000">
                  <a:srgbClr val="017C84">
                    <a:alpha val="0"/>
                  </a:srgb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grpSp>
        <p:nvGrpSpPr>
          <p:cNvPr id="52" name="组合 51"/>
          <p:cNvGrpSpPr/>
          <p:nvPr/>
        </p:nvGrpSpPr>
        <p:grpSpPr>
          <a:xfrm flipV="1">
            <a:off x="321517" y="5450957"/>
            <a:ext cx="851673" cy="853582"/>
            <a:chOff x="5244327" y="2299574"/>
            <a:chExt cx="851673" cy="853582"/>
          </a:xfrm>
        </p:grpSpPr>
        <p:sp>
          <p:nvSpPr>
            <p:cNvPr id="53" name="L 形 52"/>
            <p:cNvSpPr/>
            <p:nvPr/>
          </p:nvSpPr>
          <p:spPr>
            <a:xfrm rot="5400000">
              <a:off x="5376000" y="2299574"/>
              <a:ext cx="720000" cy="720000"/>
            </a:xfrm>
            <a:prstGeom prst="corner">
              <a:avLst>
                <a:gd name="adj1" fmla="val 10407"/>
                <a:gd name="adj2" fmla="val 9669"/>
              </a:avLst>
            </a:prstGeom>
            <a:gradFill>
              <a:gsLst>
                <a:gs pos="0">
                  <a:srgbClr val="017C84"/>
                </a:gs>
                <a:gs pos="50000">
                  <a:srgbClr val="017C84">
                    <a:alpha val="0"/>
                  </a:srgb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54" name="L 形 53"/>
            <p:cNvSpPr/>
            <p:nvPr/>
          </p:nvSpPr>
          <p:spPr>
            <a:xfrm rot="5400000">
              <a:off x="5244327" y="2433156"/>
              <a:ext cx="720000" cy="720000"/>
            </a:xfrm>
            <a:prstGeom prst="corner">
              <a:avLst>
                <a:gd name="adj1" fmla="val 10407"/>
                <a:gd name="adj2" fmla="val 9669"/>
              </a:avLst>
            </a:prstGeom>
            <a:gradFill>
              <a:gsLst>
                <a:gs pos="0">
                  <a:srgbClr val="017C84">
                    <a:alpha val="35000"/>
                  </a:srgbClr>
                </a:gs>
                <a:gs pos="50000">
                  <a:srgbClr val="017C84">
                    <a:alpha val="0"/>
                  </a:srgb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grpSp>
        <p:nvGrpSpPr>
          <p:cNvPr id="55" name="组合 54"/>
          <p:cNvGrpSpPr/>
          <p:nvPr/>
        </p:nvGrpSpPr>
        <p:grpSpPr>
          <a:xfrm flipH="1" flipV="1">
            <a:off x="11065672" y="5470438"/>
            <a:ext cx="851673" cy="853582"/>
            <a:chOff x="5244327" y="2299574"/>
            <a:chExt cx="851673" cy="853582"/>
          </a:xfrm>
        </p:grpSpPr>
        <p:sp>
          <p:nvSpPr>
            <p:cNvPr id="56" name="L 形 55"/>
            <p:cNvSpPr/>
            <p:nvPr/>
          </p:nvSpPr>
          <p:spPr>
            <a:xfrm rot="5400000">
              <a:off x="5376000" y="2299574"/>
              <a:ext cx="720000" cy="720000"/>
            </a:xfrm>
            <a:prstGeom prst="corner">
              <a:avLst>
                <a:gd name="adj1" fmla="val 10407"/>
                <a:gd name="adj2" fmla="val 9669"/>
              </a:avLst>
            </a:prstGeom>
            <a:gradFill>
              <a:gsLst>
                <a:gs pos="0">
                  <a:srgbClr val="017C84"/>
                </a:gs>
                <a:gs pos="50000">
                  <a:srgbClr val="017C84">
                    <a:alpha val="0"/>
                  </a:srgb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57" name="L 形 56"/>
            <p:cNvSpPr/>
            <p:nvPr/>
          </p:nvSpPr>
          <p:spPr>
            <a:xfrm rot="5400000">
              <a:off x="5244327" y="2433156"/>
              <a:ext cx="720000" cy="720000"/>
            </a:xfrm>
            <a:prstGeom prst="corner">
              <a:avLst>
                <a:gd name="adj1" fmla="val 10407"/>
                <a:gd name="adj2" fmla="val 9669"/>
              </a:avLst>
            </a:prstGeom>
            <a:gradFill>
              <a:gsLst>
                <a:gs pos="0">
                  <a:srgbClr val="017C84">
                    <a:alpha val="35000"/>
                  </a:srgbClr>
                </a:gs>
                <a:gs pos="50000">
                  <a:srgbClr val="017C84">
                    <a:alpha val="0"/>
                  </a:srgb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sp>
        <p:nvSpPr>
          <p:cNvPr id="2" name="矩形 1">
            <a:extLst>
              <a:ext uri="{FF2B5EF4-FFF2-40B4-BE49-F238E27FC236}">
                <a16:creationId xmlns:a16="http://schemas.microsoft.com/office/drawing/2014/main" id="{469AA995-01A2-4488-8818-4A8D7139E178}"/>
              </a:ext>
            </a:extLst>
          </p:cNvPr>
          <p:cNvSpPr/>
          <p:nvPr/>
        </p:nvSpPr>
        <p:spPr>
          <a:xfrm>
            <a:off x="4016794" y="805251"/>
            <a:ext cx="5724644"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zh-CN" sz="24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规避随机性与命运：骰子占卜到算法博弈</a:t>
            </a:r>
            <a:endParaRPr kumimoji="0" lang="zh-CN" altLang="en-US" sz="24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288802823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a:extLst>
              <a:ext uri="{FF2B5EF4-FFF2-40B4-BE49-F238E27FC236}">
                <a16:creationId xmlns:a16="http://schemas.microsoft.com/office/drawing/2014/main" id="{40D199F0-A918-4EED-AF6C-1FF084A1EF8E}"/>
              </a:ext>
            </a:extLst>
          </p:cNvPr>
          <p:cNvSpPr/>
          <p:nvPr/>
        </p:nvSpPr>
        <p:spPr>
          <a:xfrm>
            <a:off x="852473" y="129010"/>
            <a:ext cx="1826141"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mn-cs"/>
              </a:rPr>
              <a:t>三、知识图谱推理</a:t>
            </a:r>
            <a:endParaRPr kumimoji="0" lang="zh-CN" altLang="en-US" sz="16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p:sp>
        <p:nvSpPr>
          <p:cNvPr id="13" name="矩形 12">
            <a:extLst>
              <a:ext uri="{FF2B5EF4-FFF2-40B4-BE49-F238E27FC236}">
                <a16:creationId xmlns:a16="http://schemas.microsoft.com/office/drawing/2014/main" id="{80D03ACE-4753-4C03-81C2-0B0682E293ED}"/>
              </a:ext>
            </a:extLst>
          </p:cNvPr>
          <p:cNvSpPr/>
          <p:nvPr/>
        </p:nvSpPr>
        <p:spPr>
          <a:xfrm>
            <a:off x="1042555" y="735998"/>
            <a:ext cx="10254104" cy="609273"/>
          </a:xfrm>
          <a:prstGeom prst="rect">
            <a:avLst/>
          </a:prstGeom>
          <a:gradFill>
            <a:gsLst>
              <a:gs pos="37000">
                <a:srgbClr val="019196"/>
              </a:gs>
              <a:gs pos="100000">
                <a:schemeClr val="bg1"/>
              </a:gs>
              <a:gs pos="83000">
                <a:srgbClr val="81C7C9"/>
              </a:gs>
            </a:gsLst>
            <a:lin ang="12000000" scaled="0"/>
          </a:gradFill>
          <a:ln w="22225">
            <a:noFill/>
          </a:ln>
          <a:effectLst>
            <a:outerShdw blurRad="50800" dist="38100" dir="5400000" algn="l" rotWithShape="0">
              <a:schemeClr val="tx1">
                <a:lumMod val="85000"/>
                <a:lumOff val="15000"/>
                <a:alpha val="10000"/>
              </a:schemeClr>
            </a:outerShdw>
          </a:effectLst>
        </p:spPr>
        <p:txBody>
          <a:bodyPr anchor="ctr">
            <a:normAutofit/>
          </a:bodyPr>
          <a:lstStyle/>
          <a:p>
            <a:pPr marL="0" marR="0" lvl="0" indent="0" algn="ctr" defTabSz="914400" rtl="0" eaLnBrk="1" fontAlgn="auto" latinLnBrk="0" hangingPunct="1">
              <a:lnSpc>
                <a:spcPct val="90000"/>
              </a:lnSpc>
              <a:spcBef>
                <a:spcPct val="0"/>
              </a:spcBef>
              <a:spcAft>
                <a:spcPts val="0"/>
              </a:spcAft>
              <a:buClrTx/>
              <a:buSzTx/>
              <a:buFontTx/>
              <a:buNone/>
              <a:tabLst/>
              <a:defRPr/>
            </a:pPr>
            <a:endParaRPr kumimoji="0" lang="zh-CN" altLang="en-US" sz="1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9" name="矩形 18">
            <a:extLst>
              <a:ext uri="{FF2B5EF4-FFF2-40B4-BE49-F238E27FC236}">
                <a16:creationId xmlns:a16="http://schemas.microsoft.com/office/drawing/2014/main" id="{70711213-6A7F-41B7-83A4-ACBA1908F28E}"/>
              </a:ext>
            </a:extLst>
          </p:cNvPr>
          <p:cNvSpPr/>
          <p:nvPr/>
        </p:nvSpPr>
        <p:spPr>
          <a:xfrm>
            <a:off x="1765543" y="811180"/>
            <a:ext cx="8634380" cy="458908"/>
          </a:xfrm>
          <a:prstGeom prst="rect">
            <a:avLst/>
          </a:prstGeom>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FOIL</a:t>
            </a:r>
            <a:r>
              <a:rPr kumimoji="0" lang="zh-CN" altLang="zh-CN" sz="1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0" lang="en-US" altLang="zh-CN" sz="1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First Order Inductive Learner</a:t>
            </a:r>
            <a:r>
              <a:rPr kumimoji="0" lang="zh-CN" altLang="zh-CN" sz="1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）算法</a:t>
            </a:r>
            <a:r>
              <a:rPr kumimoji="0" lang="zh-CN" altLang="en-US" sz="1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思路</a:t>
            </a:r>
            <a:endParaRPr kumimoji="0" lang="en-US" altLang="zh-CN" sz="1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 name="矩形 2">
            <a:extLst>
              <a:ext uri="{FF2B5EF4-FFF2-40B4-BE49-F238E27FC236}">
                <a16:creationId xmlns:a16="http://schemas.microsoft.com/office/drawing/2014/main" id="{E23A0B4E-9FD4-44DE-9BAE-9C1BD3B4F057}"/>
              </a:ext>
            </a:extLst>
          </p:cNvPr>
          <p:cNvSpPr/>
          <p:nvPr/>
        </p:nvSpPr>
        <p:spPr>
          <a:xfrm>
            <a:off x="5305647" y="2943056"/>
            <a:ext cx="6677246" cy="2120902"/>
          </a:xfrm>
          <a:prstGeom prst="rect">
            <a:avLst/>
          </a:prstGeom>
        </p:spPr>
        <p:txBody>
          <a:bodyPr wrap="square">
            <a:spAutoFit/>
          </a:bodyPr>
          <a:lstStyle/>
          <a:p>
            <a:pPr marL="0" marR="0" lvl="0" indent="266700" algn="just" defTabSz="914400" rtl="0" eaLnBrk="1" fontAlgn="auto" latinLnBrk="0" hangingPunct="1">
              <a:lnSpc>
                <a:spcPct val="150000"/>
              </a:lnSpc>
              <a:spcBef>
                <a:spcPts val="600"/>
              </a:spcBef>
              <a:spcAft>
                <a:spcPts val="0"/>
              </a:spcAft>
              <a:buClrTx/>
              <a:buSzTx/>
              <a:buFontTx/>
              <a:buNone/>
              <a:tabLst/>
              <a:defRPr/>
            </a:pPr>
            <a:r>
              <a:rPr kumimoji="0" lang="zh-CN" altLang="zh-CN"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从这个学习过程可知，给定目标谓词，</a:t>
            </a:r>
            <a:r>
              <a:rPr kumimoji="0" lang="en-US" altLang="zh-CN"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FOIL</a:t>
            </a:r>
            <a:r>
              <a:rPr kumimoji="0" lang="zh-CN" altLang="zh-CN"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算法从实例（正例、反例、背景知识样例）出发，不断测试所得推理规则是否还包含反例，一旦不包含，则学习结束，由此充分展示了</a:t>
            </a:r>
            <a:r>
              <a:rPr kumimoji="0" lang="en-US" altLang="zh-CN"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a:t>
            </a:r>
            <a:r>
              <a:rPr kumimoji="0" lang="zh-CN" altLang="zh-CN"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归纳学习</a:t>
            </a:r>
            <a:r>
              <a:rPr kumimoji="0" lang="en-US" altLang="zh-CN"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a:t>
            </a:r>
            <a:r>
              <a:rPr kumimoji="0" lang="zh-CN" altLang="zh-CN"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的能力。在学得推理规则后，再给推理规则中的变量赋予具体例子，经过</a:t>
            </a:r>
            <a:r>
              <a:rPr kumimoji="0" lang="en-US" altLang="zh-CN"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a:t>
            </a:r>
            <a:r>
              <a:rPr kumimoji="0" lang="zh-CN" altLang="zh-CN"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演绎</a:t>
            </a:r>
            <a:r>
              <a:rPr kumimoji="0" lang="en-US" altLang="zh-CN"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a:t>
            </a:r>
            <a:r>
              <a:rPr kumimoji="0" lang="zh-CN" altLang="zh-CN"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得到新的知识。</a:t>
            </a:r>
          </a:p>
        </p:txBody>
      </p:sp>
      <p:pic>
        <p:nvPicPr>
          <p:cNvPr id="2" name="图片 1">
            <a:extLst>
              <a:ext uri="{FF2B5EF4-FFF2-40B4-BE49-F238E27FC236}">
                <a16:creationId xmlns:a16="http://schemas.microsoft.com/office/drawing/2014/main" id="{54E188C5-EB0C-484C-91DB-14F5AC997F53}"/>
              </a:ext>
            </a:extLst>
          </p:cNvPr>
          <p:cNvPicPr>
            <a:picLocks noChangeAspect="1"/>
          </p:cNvPicPr>
          <p:nvPr/>
        </p:nvPicPr>
        <p:blipFill>
          <a:blip r:embed="rId3"/>
          <a:stretch>
            <a:fillRect/>
          </a:stretch>
        </p:blipFill>
        <p:spPr>
          <a:xfrm>
            <a:off x="464288" y="2352004"/>
            <a:ext cx="4538330" cy="2900479"/>
          </a:xfrm>
          <a:prstGeom prst="rect">
            <a:avLst/>
          </a:prstGeom>
        </p:spPr>
      </p:pic>
    </p:spTree>
    <p:extLst>
      <p:ext uri="{BB962C8B-B14F-4D97-AF65-F5344CB8AC3E}">
        <p14:creationId xmlns:p14="http://schemas.microsoft.com/office/powerpoint/2010/main" val="357321753"/>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bg>
      <p:bgPr>
        <a:gradFill>
          <a:gsLst>
            <a:gs pos="1000">
              <a:srgbClr val="0093A2">
                <a:alpha val="63000"/>
              </a:srgbClr>
            </a:gs>
            <a:gs pos="91000">
              <a:srgbClr val="013F45"/>
            </a:gs>
          </a:gsLst>
          <a:lin ang="5400000" scaled="0"/>
        </a:gradFill>
        <a:effectLst/>
      </p:bgPr>
    </p:bg>
    <p:spTree>
      <p:nvGrpSpPr>
        <p:cNvPr id="1" name=""/>
        <p:cNvGrpSpPr/>
        <p:nvPr/>
      </p:nvGrpSpPr>
      <p:grpSpPr>
        <a:xfrm>
          <a:off x="0" y="0"/>
          <a:ext cx="0" cy="0"/>
          <a:chOff x="0" y="0"/>
          <a:chExt cx="0" cy="0"/>
        </a:xfrm>
      </p:grpSpPr>
      <p:pic>
        <p:nvPicPr>
          <p:cNvPr id="17" name="图片 16"/>
          <p:cNvPicPr>
            <a:picLocks noChangeAspect="1"/>
          </p:cNvPicPr>
          <p:nvPr/>
        </p:nvPicPr>
        <p:blipFill rotWithShape="1">
          <a:blip r:embed="rId3" cstate="print">
            <a:extLst>
              <a:ext uri="{28A0092B-C50C-407E-A947-70E740481C1C}">
                <a14:useLocalDpi xmlns:a14="http://schemas.microsoft.com/office/drawing/2010/main" val="0"/>
              </a:ext>
            </a:extLst>
          </a:blip>
          <a:srcRect l="24826" t="20686" b="9518"/>
          <a:stretch>
            <a:fillRect/>
          </a:stretch>
        </p:blipFill>
        <p:spPr>
          <a:xfrm rot="992355" flipH="1">
            <a:off x="3875496" y="-237272"/>
            <a:ext cx="9134310" cy="3976491"/>
          </a:xfrm>
          <a:prstGeom prst="rect">
            <a:avLst/>
          </a:prstGeom>
        </p:spPr>
      </p:pic>
      <p:sp>
        <p:nvSpPr>
          <p:cNvPr id="2" name="iṩḻíḑe"/>
          <p:cNvSpPr/>
          <p:nvPr/>
        </p:nvSpPr>
        <p:spPr>
          <a:xfrm>
            <a:off x="1234134" y="823236"/>
            <a:ext cx="10080000" cy="5034224"/>
          </a:xfrm>
          <a:prstGeom prst="snip2DiagRect">
            <a:avLst>
              <a:gd name="adj1" fmla="val 0"/>
              <a:gd name="adj2" fmla="val 0"/>
            </a:avLst>
          </a:prstGeom>
          <a:gradFill>
            <a:gsLst>
              <a:gs pos="100000">
                <a:srgbClr val="016773"/>
              </a:gs>
              <a:gs pos="52000">
                <a:srgbClr val="007684"/>
              </a:gs>
              <a:gs pos="0">
                <a:srgbClr val="449FA8"/>
              </a:gs>
            </a:gsLst>
            <a:lin ang="2700000" scaled="0"/>
          </a:gradFill>
          <a:ln>
            <a:gradFill flip="none" rotWithShape="1">
              <a:gsLst>
                <a:gs pos="100000">
                  <a:srgbClr val="FCFCFC"/>
                </a:gs>
                <a:gs pos="75000">
                  <a:srgbClr val="FCFCFC">
                    <a:alpha val="0"/>
                  </a:srgbClr>
                </a:gs>
                <a:gs pos="65000">
                  <a:srgbClr val="FCFCFC">
                    <a:alpha val="0"/>
                  </a:srgbClr>
                </a:gs>
                <a:gs pos="30000">
                  <a:srgbClr val="FCFCFC">
                    <a:alpha val="50000"/>
                  </a:srgbClr>
                </a:gs>
                <a:gs pos="10000">
                  <a:srgbClr val="FAFAFA">
                    <a:alpha val="0"/>
                  </a:srgbClr>
                </a:gs>
              </a:gsLst>
              <a:lin ang="2700000" scaled="0"/>
              <a:tileRect/>
            </a:gradFill>
          </a:ln>
          <a:effectLst>
            <a:outerShdw blurRad="50800" dist="508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7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7" name="矩形 6"/>
          <p:cNvSpPr/>
          <p:nvPr/>
        </p:nvSpPr>
        <p:spPr>
          <a:xfrm>
            <a:off x="1312990" y="1361537"/>
            <a:ext cx="9818367" cy="3332772"/>
          </a:xfrm>
          <a:prstGeom prst="rect">
            <a:avLst/>
          </a:prstGeom>
        </p:spPr>
        <p:txBody>
          <a:bodyPr wrap="square">
            <a:spAutoFit/>
          </a:bodyPr>
          <a:lstStyle/>
          <a:p>
            <a:pPr marL="285750" marR="0" lvl="0" indent="-285750" algn="l" defTabSz="914400" rtl="0" eaLnBrk="1" fontAlgn="auto" latinLnBrk="0" hangingPunct="1">
              <a:lnSpc>
                <a:spcPct val="200000"/>
              </a:lnSpc>
              <a:spcBef>
                <a:spcPts val="0"/>
              </a:spcBef>
              <a:spcAft>
                <a:spcPts val="0"/>
              </a:spcAft>
              <a:buClr>
                <a:prstClr val="white"/>
              </a:buClr>
              <a:buSzPct val="80000"/>
              <a:buFont typeface="Wingdings" panose="05000000000000000000" pitchFamily="2" charset="2"/>
              <a:buChar char="u"/>
              <a:tabLst/>
              <a:defRPr/>
            </a:pPr>
            <a:r>
              <a:rPr kumimoji="0" lang="zh-CN" altLang="zh-CN"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围棋、扑克和即时战略游戏本质上都是博弈问题。人工智能在这些领域取得进展正是</a:t>
            </a:r>
            <a:r>
              <a:rPr kumimoji="0" lang="zh-CN" altLang="zh-CN" sz="1800" b="1" i="0" u="none" strike="noStrike" kern="1200" cap="none" spc="0" normalizeH="0" baseline="0" noProof="0" dirty="0">
                <a:ln>
                  <a:noFill/>
                </a:ln>
                <a:solidFill>
                  <a:srgbClr val="FFFFCC"/>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Times New Roman" panose="02020603050405020304" pitchFamily="18" charset="0"/>
              </a:rPr>
              <a:t>人工智能与博弈论相结合的结果</a:t>
            </a:r>
            <a:r>
              <a:rPr kumimoji="0" lang="zh-CN" altLang="zh-CN"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a:t>
            </a:r>
            <a:r>
              <a:rPr kumimoji="0" lang="en-US" altLang="zh-CN"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20 </a:t>
            </a:r>
            <a:r>
              <a:rPr kumimoji="0" lang="zh-CN" altLang="zh-CN"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世纪</a:t>
            </a:r>
            <a:r>
              <a:rPr kumimoji="0" lang="en-US" altLang="zh-CN"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90 </a:t>
            </a:r>
            <a:r>
              <a:rPr kumimoji="0" lang="zh-CN" altLang="zh-CN"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年代中后期，博弈论和计算科学融合形成算法博弈论，这个新的研究领域发展迅速。</a:t>
            </a:r>
            <a:endParaRPr kumimoji="0" lang="en-US" altLang="zh-CN"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a:p>
            <a:pPr marL="285750" marR="0" lvl="0" indent="-285750" algn="l" defTabSz="914400" rtl="0" eaLnBrk="1" fontAlgn="auto" latinLnBrk="0" hangingPunct="1">
              <a:lnSpc>
                <a:spcPct val="200000"/>
              </a:lnSpc>
              <a:spcBef>
                <a:spcPts val="0"/>
              </a:spcBef>
              <a:spcAft>
                <a:spcPts val="0"/>
              </a:spcAft>
              <a:buClr>
                <a:prstClr val="white"/>
              </a:buClr>
              <a:buSzPct val="80000"/>
              <a:buFont typeface="Wingdings" panose="05000000000000000000" pitchFamily="2" charset="2"/>
              <a:buChar char="u"/>
              <a:tabLst/>
              <a:defRPr/>
            </a:pPr>
            <a:r>
              <a:rPr kumimoji="0" lang="zh-CN" altLang="zh-CN"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人工智能</a:t>
            </a:r>
            <a:r>
              <a:rPr kumimoji="0" lang="zh-CN" altLang="zh-CN"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正在</a:t>
            </a:r>
            <a:r>
              <a:rPr kumimoji="0" lang="zh-CN" altLang="zh-CN" sz="1800" b="1" i="0" u="none" strike="noStrike" kern="1200" cap="none" spc="0" normalizeH="0" baseline="0" noProof="0" dirty="0">
                <a:ln>
                  <a:noFill/>
                </a:ln>
                <a:solidFill>
                  <a:srgbClr val="FFFFCC"/>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Times New Roman" panose="02020603050405020304" pitchFamily="18" charset="0"/>
              </a:rPr>
              <a:t>从感知智能向决策智能转变，从集中式结构向多智能体分布式结构演进</a:t>
            </a:r>
            <a:r>
              <a:rPr kumimoji="0" lang="zh-CN" altLang="zh-CN"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，这使得人工智能博弈成为重要研究内容，其核心内容包括算法博弈论及计算经济学、算法与机器学习相结合的机器学习理论、博弈论与机器学习相结合的多智能体学习等。</a:t>
            </a:r>
          </a:p>
        </p:txBody>
      </p:sp>
      <p:sp>
        <p:nvSpPr>
          <p:cNvPr id="9" name="矩形: 圆角 42"/>
          <p:cNvSpPr/>
          <p:nvPr/>
        </p:nvSpPr>
        <p:spPr>
          <a:xfrm>
            <a:off x="5218279" y="785408"/>
            <a:ext cx="1847895" cy="504454"/>
          </a:xfrm>
          <a:prstGeom prst="roundRect">
            <a:avLst>
              <a:gd name="adj" fmla="val 10365"/>
            </a:avLst>
          </a:prstGeom>
          <a:solidFill>
            <a:srgbClr val="9ACBCA"/>
          </a:solidFill>
          <a:ln>
            <a:noFill/>
          </a:ln>
          <a:effectLst>
            <a:outerShdw blurRad="2032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4" name="矩形: 圆角 47"/>
          <p:cNvSpPr/>
          <p:nvPr/>
        </p:nvSpPr>
        <p:spPr>
          <a:xfrm>
            <a:off x="5165205" y="732108"/>
            <a:ext cx="1847895" cy="504454"/>
          </a:xfrm>
          <a:prstGeom prst="roundRect">
            <a:avLst>
              <a:gd name="adj" fmla="val 10365"/>
            </a:avLst>
          </a:prstGeom>
          <a:solidFill>
            <a:srgbClr val="FAFCFC"/>
          </a:solidFill>
          <a:ln>
            <a:noFill/>
          </a:ln>
          <a:effectLst>
            <a:outerShdw blurRad="2032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pic>
        <p:nvPicPr>
          <p:cNvPr id="12" name="图片 11"/>
          <p:cNvPicPr>
            <a:picLocks noChangeAspect="1"/>
          </p:cNvPicPr>
          <p:nvPr/>
        </p:nvPicPr>
        <p:blipFill>
          <a:blip r:embed="rId4"/>
          <a:stretch>
            <a:fillRect/>
          </a:stretch>
        </p:blipFill>
        <p:spPr>
          <a:xfrm>
            <a:off x="5139195" y="627721"/>
            <a:ext cx="2165958" cy="208773"/>
          </a:xfrm>
          <a:prstGeom prst="rect">
            <a:avLst/>
          </a:prstGeom>
        </p:spPr>
      </p:pic>
      <p:pic>
        <p:nvPicPr>
          <p:cNvPr id="13" name="图片 12"/>
          <p:cNvPicPr>
            <a:picLocks noChangeAspect="1"/>
          </p:cNvPicPr>
          <p:nvPr/>
        </p:nvPicPr>
        <p:blipFill>
          <a:blip r:embed="rId4"/>
          <a:stretch>
            <a:fillRect/>
          </a:stretch>
        </p:blipFill>
        <p:spPr>
          <a:xfrm flipH="1">
            <a:off x="4554375" y="1126723"/>
            <a:ext cx="2458725" cy="195194"/>
          </a:xfrm>
          <a:prstGeom prst="rect">
            <a:avLst/>
          </a:prstGeom>
        </p:spPr>
      </p:pic>
      <p:sp>
        <p:nvSpPr>
          <p:cNvPr id="18" name="文本框 17"/>
          <p:cNvSpPr txBox="1"/>
          <p:nvPr/>
        </p:nvSpPr>
        <p:spPr>
          <a:xfrm>
            <a:off x="5379329" y="823236"/>
            <a:ext cx="1397310" cy="337970"/>
          </a:xfrm>
          <a:custGeom>
            <a:avLst/>
            <a:gdLst/>
            <a:ahLst/>
            <a:cxnLst/>
            <a:rect l="l" t="t" r="r" b="b"/>
            <a:pathLst>
              <a:path w="1397310" h="337970">
                <a:moveTo>
                  <a:pt x="1317464" y="206499"/>
                </a:moveTo>
                <a:lnTo>
                  <a:pt x="1263774" y="209252"/>
                </a:lnTo>
                <a:lnTo>
                  <a:pt x="1262397" y="275332"/>
                </a:lnTo>
                <a:lnTo>
                  <a:pt x="1294060" y="273955"/>
                </a:lnTo>
                <a:cubicBezTo>
                  <a:pt x="1298649" y="273955"/>
                  <a:pt x="1304156" y="273497"/>
                  <a:pt x="1310580" y="272579"/>
                </a:cubicBezTo>
                <a:cubicBezTo>
                  <a:pt x="1314251" y="272579"/>
                  <a:pt x="1316546" y="272579"/>
                  <a:pt x="1317464" y="272579"/>
                </a:cubicBezTo>
                <a:close/>
                <a:moveTo>
                  <a:pt x="1326412" y="165199"/>
                </a:moveTo>
                <a:cubicBezTo>
                  <a:pt x="1327789" y="164740"/>
                  <a:pt x="1329395" y="165199"/>
                  <a:pt x="1331230" y="166576"/>
                </a:cubicBezTo>
                <a:cubicBezTo>
                  <a:pt x="1356928" y="181260"/>
                  <a:pt x="1373448" y="191356"/>
                  <a:pt x="1380790" y="196862"/>
                </a:cubicBezTo>
                <a:cubicBezTo>
                  <a:pt x="1385379" y="199616"/>
                  <a:pt x="1387673" y="201910"/>
                  <a:pt x="1387673" y="203746"/>
                </a:cubicBezTo>
                <a:cubicBezTo>
                  <a:pt x="1387673" y="205581"/>
                  <a:pt x="1385379" y="207417"/>
                  <a:pt x="1380790" y="209252"/>
                </a:cubicBezTo>
                <a:cubicBezTo>
                  <a:pt x="1376201" y="212006"/>
                  <a:pt x="1374365" y="215677"/>
                  <a:pt x="1375283" y="220266"/>
                </a:cubicBezTo>
                <a:cubicBezTo>
                  <a:pt x="1374365" y="238621"/>
                  <a:pt x="1373907" y="267990"/>
                  <a:pt x="1373907" y="308372"/>
                </a:cubicBezTo>
                <a:cubicBezTo>
                  <a:pt x="1374824" y="313879"/>
                  <a:pt x="1373448" y="316632"/>
                  <a:pt x="1369777" y="316632"/>
                </a:cubicBezTo>
                <a:cubicBezTo>
                  <a:pt x="1366105" y="320303"/>
                  <a:pt x="1353716" y="325351"/>
                  <a:pt x="1332607" y="331775"/>
                </a:cubicBezTo>
                <a:cubicBezTo>
                  <a:pt x="1330771" y="332693"/>
                  <a:pt x="1329395" y="333152"/>
                  <a:pt x="1328477" y="333152"/>
                </a:cubicBezTo>
                <a:cubicBezTo>
                  <a:pt x="1321135" y="335905"/>
                  <a:pt x="1317464" y="334070"/>
                  <a:pt x="1317464" y="327645"/>
                </a:cubicBezTo>
                <a:lnTo>
                  <a:pt x="1317464" y="295982"/>
                </a:lnTo>
                <a:cubicBezTo>
                  <a:pt x="1316546" y="295982"/>
                  <a:pt x="1314251" y="295982"/>
                  <a:pt x="1310580" y="295982"/>
                </a:cubicBezTo>
                <a:cubicBezTo>
                  <a:pt x="1305991" y="296900"/>
                  <a:pt x="1301861" y="297359"/>
                  <a:pt x="1298190" y="297359"/>
                </a:cubicBezTo>
                <a:lnTo>
                  <a:pt x="1262397" y="298735"/>
                </a:lnTo>
                <a:lnTo>
                  <a:pt x="1262397" y="306995"/>
                </a:lnTo>
                <a:cubicBezTo>
                  <a:pt x="1263315" y="315255"/>
                  <a:pt x="1261020" y="320303"/>
                  <a:pt x="1255514" y="322139"/>
                </a:cubicBezTo>
                <a:cubicBezTo>
                  <a:pt x="1243583" y="327645"/>
                  <a:pt x="1228898" y="332693"/>
                  <a:pt x="1211461" y="337282"/>
                </a:cubicBezTo>
                <a:cubicBezTo>
                  <a:pt x="1206872" y="338200"/>
                  <a:pt x="1204577" y="335905"/>
                  <a:pt x="1204577" y="330399"/>
                </a:cubicBezTo>
                <a:cubicBezTo>
                  <a:pt x="1206413" y="303783"/>
                  <a:pt x="1207331" y="277627"/>
                  <a:pt x="1207331" y="251929"/>
                </a:cubicBezTo>
                <a:cubicBezTo>
                  <a:pt x="1195400" y="259271"/>
                  <a:pt x="1191270" y="261566"/>
                  <a:pt x="1194941" y="258812"/>
                </a:cubicBezTo>
                <a:cubicBezTo>
                  <a:pt x="1144463" y="287263"/>
                  <a:pt x="1111423" y="306078"/>
                  <a:pt x="1095821" y="315255"/>
                </a:cubicBezTo>
                <a:cubicBezTo>
                  <a:pt x="1090315" y="318009"/>
                  <a:pt x="1086185" y="317091"/>
                  <a:pt x="1083431" y="312502"/>
                </a:cubicBezTo>
                <a:cubicBezTo>
                  <a:pt x="1073336" y="295064"/>
                  <a:pt x="1065535" y="279462"/>
                  <a:pt x="1060028" y="265696"/>
                </a:cubicBezTo>
                <a:lnTo>
                  <a:pt x="1207331" y="234032"/>
                </a:lnTo>
                <a:cubicBezTo>
                  <a:pt x="1207331" y="232197"/>
                  <a:pt x="1207790" y="229902"/>
                  <a:pt x="1208707" y="227149"/>
                </a:cubicBezTo>
                <a:cubicBezTo>
                  <a:pt x="1208707" y="224396"/>
                  <a:pt x="1208707" y="222560"/>
                  <a:pt x="1208707" y="221642"/>
                </a:cubicBezTo>
                <a:cubicBezTo>
                  <a:pt x="1208707" y="203287"/>
                  <a:pt x="1208249" y="189061"/>
                  <a:pt x="1207331" y="178966"/>
                </a:cubicBezTo>
                <a:cubicBezTo>
                  <a:pt x="1206413" y="174377"/>
                  <a:pt x="1206872" y="171624"/>
                  <a:pt x="1208707" y="170706"/>
                </a:cubicBezTo>
                <a:cubicBezTo>
                  <a:pt x="1209625" y="169788"/>
                  <a:pt x="1211920" y="170247"/>
                  <a:pt x="1215591" y="172083"/>
                </a:cubicBezTo>
                <a:cubicBezTo>
                  <a:pt x="1218344" y="173000"/>
                  <a:pt x="1222474" y="174377"/>
                  <a:pt x="1227981" y="176213"/>
                </a:cubicBezTo>
                <a:cubicBezTo>
                  <a:pt x="1240829" y="180801"/>
                  <a:pt x="1250466" y="184014"/>
                  <a:pt x="1256891" y="185849"/>
                </a:cubicBezTo>
                <a:lnTo>
                  <a:pt x="1309204" y="184473"/>
                </a:lnTo>
                <a:cubicBezTo>
                  <a:pt x="1309204" y="184473"/>
                  <a:pt x="1309662" y="184473"/>
                  <a:pt x="1310580" y="184473"/>
                </a:cubicBezTo>
                <a:cubicBezTo>
                  <a:pt x="1316087" y="183555"/>
                  <a:pt x="1319299" y="181260"/>
                  <a:pt x="1320217" y="177589"/>
                </a:cubicBezTo>
                <a:cubicBezTo>
                  <a:pt x="1322052" y="174836"/>
                  <a:pt x="1322970" y="172541"/>
                  <a:pt x="1322970" y="170706"/>
                </a:cubicBezTo>
                <a:cubicBezTo>
                  <a:pt x="1322970" y="170706"/>
                  <a:pt x="1322970" y="170247"/>
                  <a:pt x="1322970" y="169329"/>
                </a:cubicBezTo>
                <a:cubicBezTo>
                  <a:pt x="1323888" y="167035"/>
                  <a:pt x="1325035" y="165658"/>
                  <a:pt x="1326412" y="165199"/>
                </a:cubicBezTo>
                <a:close/>
                <a:moveTo>
                  <a:pt x="585080" y="150056"/>
                </a:moveTo>
                <a:lnTo>
                  <a:pt x="468064" y="155563"/>
                </a:lnTo>
                <a:lnTo>
                  <a:pt x="468064" y="172083"/>
                </a:lnTo>
                <a:cubicBezTo>
                  <a:pt x="472653" y="172083"/>
                  <a:pt x="479078" y="171624"/>
                  <a:pt x="487338" y="170706"/>
                </a:cubicBezTo>
                <a:cubicBezTo>
                  <a:pt x="491926" y="170706"/>
                  <a:pt x="495139" y="170706"/>
                  <a:pt x="496974" y="170706"/>
                </a:cubicBezTo>
                <a:lnTo>
                  <a:pt x="536897" y="167953"/>
                </a:lnTo>
                <a:cubicBezTo>
                  <a:pt x="546993" y="167953"/>
                  <a:pt x="555712" y="167035"/>
                  <a:pt x="563054" y="165199"/>
                </a:cubicBezTo>
                <a:cubicBezTo>
                  <a:pt x="568561" y="170706"/>
                  <a:pt x="573149" y="176213"/>
                  <a:pt x="576820" y="181719"/>
                </a:cubicBezTo>
                <a:cubicBezTo>
                  <a:pt x="578656" y="183555"/>
                  <a:pt x="579115" y="184473"/>
                  <a:pt x="578197" y="184473"/>
                </a:cubicBezTo>
                <a:cubicBezTo>
                  <a:pt x="578197" y="185390"/>
                  <a:pt x="576820" y="185849"/>
                  <a:pt x="574067" y="185849"/>
                </a:cubicBezTo>
                <a:cubicBezTo>
                  <a:pt x="572232" y="185849"/>
                  <a:pt x="568561" y="185849"/>
                  <a:pt x="563054" y="185849"/>
                </a:cubicBezTo>
                <a:cubicBezTo>
                  <a:pt x="553876" y="186767"/>
                  <a:pt x="547452" y="187226"/>
                  <a:pt x="543781" y="187226"/>
                </a:cubicBezTo>
                <a:lnTo>
                  <a:pt x="505234" y="189979"/>
                </a:lnTo>
                <a:cubicBezTo>
                  <a:pt x="504316" y="189979"/>
                  <a:pt x="499728" y="190438"/>
                  <a:pt x="491468" y="191356"/>
                </a:cubicBezTo>
                <a:cubicBezTo>
                  <a:pt x="481372" y="192274"/>
                  <a:pt x="475407" y="192733"/>
                  <a:pt x="473571" y="192733"/>
                </a:cubicBezTo>
                <a:lnTo>
                  <a:pt x="468064" y="184473"/>
                </a:lnTo>
                <a:lnTo>
                  <a:pt x="468064" y="207876"/>
                </a:lnTo>
                <a:lnTo>
                  <a:pt x="541027" y="205122"/>
                </a:lnTo>
                <a:cubicBezTo>
                  <a:pt x="546534" y="205122"/>
                  <a:pt x="557547" y="204205"/>
                  <a:pt x="574067" y="202369"/>
                </a:cubicBezTo>
                <a:cubicBezTo>
                  <a:pt x="577738" y="201451"/>
                  <a:pt x="580033" y="200992"/>
                  <a:pt x="580950" y="200992"/>
                </a:cubicBezTo>
                <a:lnTo>
                  <a:pt x="583704" y="205122"/>
                </a:lnTo>
                <a:close/>
                <a:moveTo>
                  <a:pt x="589210" y="114263"/>
                </a:moveTo>
                <a:lnTo>
                  <a:pt x="429518" y="121146"/>
                </a:lnTo>
                <a:cubicBezTo>
                  <a:pt x="425847" y="121146"/>
                  <a:pt x="421258" y="121146"/>
                  <a:pt x="415751" y="121146"/>
                </a:cubicBezTo>
                <a:cubicBezTo>
                  <a:pt x="432271" y="124817"/>
                  <a:pt x="448791" y="129406"/>
                  <a:pt x="465311" y="134913"/>
                </a:cubicBezTo>
                <a:lnTo>
                  <a:pt x="576820" y="129406"/>
                </a:lnTo>
                <a:cubicBezTo>
                  <a:pt x="580492" y="129406"/>
                  <a:pt x="583704" y="127571"/>
                  <a:pt x="586457" y="123899"/>
                </a:cubicBezTo>
                <a:cubicBezTo>
                  <a:pt x="587375" y="122982"/>
                  <a:pt x="587834" y="122064"/>
                  <a:pt x="587834" y="121146"/>
                </a:cubicBezTo>
                <a:cubicBezTo>
                  <a:pt x="588752" y="119311"/>
                  <a:pt x="589210" y="117934"/>
                  <a:pt x="589210" y="117016"/>
                </a:cubicBezTo>
                <a:cubicBezTo>
                  <a:pt x="589210" y="115181"/>
                  <a:pt x="589210" y="114263"/>
                  <a:pt x="589210" y="114263"/>
                </a:cubicBezTo>
                <a:close/>
                <a:moveTo>
                  <a:pt x="952649" y="92236"/>
                </a:moveTo>
                <a:cubicBezTo>
                  <a:pt x="995784" y="131701"/>
                  <a:pt x="1024694" y="163823"/>
                  <a:pt x="1039378" y="188603"/>
                </a:cubicBezTo>
                <a:cubicBezTo>
                  <a:pt x="1046720" y="199616"/>
                  <a:pt x="1044885" y="211547"/>
                  <a:pt x="1033872" y="224396"/>
                </a:cubicBezTo>
                <a:cubicBezTo>
                  <a:pt x="1021023" y="240916"/>
                  <a:pt x="1005880" y="255141"/>
                  <a:pt x="988442" y="267072"/>
                </a:cubicBezTo>
                <a:cubicBezTo>
                  <a:pt x="979264" y="223019"/>
                  <a:pt x="963662" y="167035"/>
                  <a:pt x="941635" y="99120"/>
                </a:cubicBezTo>
                <a:close/>
                <a:moveTo>
                  <a:pt x="777297" y="87762"/>
                </a:moveTo>
                <a:cubicBezTo>
                  <a:pt x="779017" y="87992"/>
                  <a:pt x="781025" y="88565"/>
                  <a:pt x="783320" y="89483"/>
                </a:cubicBezTo>
                <a:cubicBezTo>
                  <a:pt x="798922" y="94990"/>
                  <a:pt x="814983" y="101414"/>
                  <a:pt x="831503" y="108756"/>
                </a:cubicBezTo>
                <a:cubicBezTo>
                  <a:pt x="834256" y="109674"/>
                  <a:pt x="836091" y="110592"/>
                  <a:pt x="837009" y="111510"/>
                </a:cubicBezTo>
                <a:cubicBezTo>
                  <a:pt x="837009" y="112427"/>
                  <a:pt x="836091" y="114263"/>
                  <a:pt x="834256" y="117016"/>
                </a:cubicBezTo>
                <a:cubicBezTo>
                  <a:pt x="832420" y="118852"/>
                  <a:pt x="825996" y="131242"/>
                  <a:pt x="814983" y="154186"/>
                </a:cubicBezTo>
                <a:cubicBezTo>
                  <a:pt x="788367" y="209252"/>
                  <a:pt x="759457" y="246881"/>
                  <a:pt x="728253" y="267072"/>
                </a:cubicBezTo>
                <a:lnTo>
                  <a:pt x="722746" y="260189"/>
                </a:lnTo>
                <a:cubicBezTo>
                  <a:pt x="735595" y="227149"/>
                  <a:pt x="748444" y="186308"/>
                  <a:pt x="761293" y="137666"/>
                </a:cubicBezTo>
                <a:cubicBezTo>
                  <a:pt x="765882" y="117475"/>
                  <a:pt x="768635" y="103250"/>
                  <a:pt x="769553" y="94990"/>
                </a:cubicBezTo>
                <a:cubicBezTo>
                  <a:pt x="769553" y="89483"/>
                  <a:pt x="772134" y="87074"/>
                  <a:pt x="777297" y="87762"/>
                </a:cubicBezTo>
                <a:close/>
                <a:moveTo>
                  <a:pt x="563054" y="61950"/>
                </a:moveTo>
                <a:lnTo>
                  <a:pt x="483208" y="66080"/>
                </a:lnTo>
                <a:cubicBezTo>
                  <a:pt x="491468" y="67915"/>
                  <a:pt x="497892" y="70210"/>
                  <a:pt x="502481" y="72963"/>
                </a:cubicBezTo>
                <a:cubicBezTo>
                  <a:pt x="510741" y="77552"/>
                  <a:pt x="512117" y="82600"/>
                  <a:pt x="506611" y="88106"/>
                </a:cubicBezTo>
                <a:lnTo>
                  <a:pt x="499728" y="94990"/>
                </a:lnTo>
                <a:lnTo>
                  <a:pt x="545157" y="93613"/>
                </a:lnTo>
                <a:cubicBezTo>
                  <a:pt x="548828" y="87189"/>
                  <a:pt x="553417" y="79387"/>
                  <a:pt x="558924" y="70210"/>
                </a:cubicBezTo>
                <a:cubicBezTo>
                  <a:pt x="560759" y="67456"/>
                  <a:pt x="562136" y="64703"/>
                  <a:pt x="563054" y="61950"/>
                </a:cubicBezTo>
                <a:close/>
                <a:moveTo>
                  <a:pt x="1267904" y="8260"/>
                </a:moveTo>
                <a:cubicBezTo>
                  <a:pt x="1290848" y="11931"/>
                  <a:pt x="1306909" y="15602"/>
                  <a:pt x="1316087" y="19273"/>
                </a:cubicBezTo>
                <a:cubicBezTo>
                  <a:pt x="1318840" y="20191"/>
                  <a:pt x="1319758" y="22027"/>
                  <a:pt x="1318840" y="24780"/>
                </a:cubicBezTo>
                <a:cubicBezTo>
                  <a:pt x="1318840" y="35793"/>
                  <a:pt x="1318840" y="47265"/>
                  <a:pt x="1318840" y="59196"/>
                </a:cubicBezTo>
                <a:lnTo>
                  <a:pt x="1318840" y="60573"/>
                </a:lnTo>
                <a:lnTo>
                  <a:pt x="1335360" y="60573"/>
                </a:lnTo>
                <a:cubicBezTo>
                  <a:pt x="1337196" y="60573"/>
                  <a:pt x="1340867" y="60114"/>
                  <a:pt x="1346373" y="59196"/>
                </a:cubicBezTo>
                <a:cubicBezTo>
                  <a:pt x="1361976" y="58279"/>
                  <a:pt x="1372071" y="56902"/>
                  <a:pt x="1376660" y="55066"/>
                </a:cubicBezTo>
                <a:cubicBezTo>
                  <a:pt x="1385838" y="66080"/>
                  <a:pt x="1391803" y="72963"/>
                  <a:pt x="1394557" y="75716"/>
                </a:cubicBezTo>
                <a:cubicBezTo>
                  <a:pt x="1396392" y="77552"/>
                  <a:pt x="1396851" y="78929"/>
                  <a:pt x="1395933" y="79846"/>
                </a:cubicBezTo>
                <a:cubicBezTo>
                  <a:pt x="1395015" y="80764"/>
                  <a:pt x="1393180" y="81223"/>
                  <a:pt x="1390427" y="81223"/>
                </a:cubicBezTo>
                <a:cubicBezTo>
                  <a:pt x="1387673" y="81223"/>
                  <a:pt x="1379872" y="81223"/>
                  <a:pt x="1367023" y="81223"/>
                </a:cubicBezTo>
                <a:cubicBezTo>
                  <a:pt x="1354175" y="82141"/>
                  <a:pt x="1345915" y="82600"/>
                  <a:pt x="1342243" y="82600"/>
                </a:cubicBezTo>
                <a:lnTo>
                  <a:pt x="1317464" y="83976"/>
                </a:lnTo>
                <a:lnTo>
                  <a:pt x="1317464" y="128029"/>
                </a:lnTo>
                <a:lnTo>
                  <a:pt x="1329853" y="128029"/>
                </a:lnTo>
                <a:cubicBezTo>
                  <a:pt x="1346373" y="128029"/>
                  <a:pt x="1361976" y="126653"/>
                  <a:pt x="1376660" y="123899"/>
                </a:cubicBezTo>
                <a:cubicBezTo>
                  <a:pt x="1378495" y="125735"/>
                  <a:pt x="1381708" y="129406"/>
                  <a:pt x="1386297" y="134913"/>
                </a:cubicBezTo>
                <a:cubicBezTo>
                  <a:pt x="1390885" y="140419"/>
                  <a:pt x="1393639" y="143632"/>
                  <a:pt x="1394557" y="144549"/>
                </a:cubicBezTo>
                <a:cubicBezTo>
                  <a:pt x="1396392" y="147303"/>
                  <a:pt x="1397310" y="149138"/>
                  <a:pt x="1397310" y="150056"/>
                </a:cubicBezTo>
                <a:cubicBezTo>
                  <a:pt x="1396392" y="150974"/>
                  <a:pt x="1394557" y="151433"/>
                  <a:pt x="1391803" y="151433"/>
                </a:cubicBezTo>
                <a:cubicBezTo>
                  <a:pt x="1374365" y="151433"/>
                  <a:pt x="1356469" y="151433"/>
                  <a:pt x="1338113" y="151433"/>
                </a:cubicBezTo>
                <a:lnTo>
                  <a:pt x="1254137" y="155563"/>
                </a:lnTo>
                <a:cubicBezTo>
                  <a:pt x="1251384" y="155563"/>
                  <a:pt x="1244959" y="156022"/>
                  <a:pt x="1234864" y="156939"/>
                </a:cubicBezTo>
                <a:cubicBezTo>
                  <a:pt x="1222933" y="157857"/>
                  <a:pt x="1215132" y="158316"/>
                  <a:pt x="1211461" y="158316"/>
                </a:cubicBezTo>
                <a:lnTo>
                  <a:pt x="1194941" y="133536"/>
                </a:lnTo>
                <a:cubicBezTo>
                  <a:pt x="1216967" y="133536"/>
                  <a:pt x="1233946" y="133536"/>
                  <a:pt x="1245877" y="133536"/>
                </a:cubicBezTo>
                <a:lnTo>
                  <a:pt x="1259644" y="132159"/>
                </a:lnTo>
                <a:lnTo>
                  <a:pt x="1259644" y="86730"/>
                </a:lnTo>
                <a:cubicBezTo>
                  <a:pt x="1256891" y="86730"/>
                  <a:pt x="1251384" y="87189"/>
                  <a:pt x="1243124" y="88106"/>
                </a:cubicBezTo>
                <a:cubicBezTo>
                  <a:pt x="1229357" y="89024"/>
                  <a:pt x="1217885" y="89942"/>
                  <a:pt x="1208707" y="90860"/>
                </a:cubicBezTo>
                <a:lnTo>
                  <a:pt x="1190811" y="64703"/>
                </a:lnTo>
                <a:cubicBezTo>
                  <a:pt x="1222015" y="64703"/>
                  <a:pt x="1242206" y="64244"/>
                  <a:pt x="1251384" y="63326"/>
                </a:cubicBezTo>
                <a:lnTo>
                  <a:pt x="1259644" y="63326"/>
                </a:lnTo>
                <a:lnTo>
                  <a:pt x="1259644" y="60573"/>
                </a:lnTo>
                <a:cubicBezTo>
                  <a:pt x="1259644" y="43135"/>
                  <a:pt x="1259644" y="27992"/>
                  <a:pt x="1259644" y="15143"/>
                </a:cubicBezTo>
                <a:cubicBezTo>
                  <a:pt x="1259644" y="8719"/>
                  <a:pt x="1262397" y="6425"/>
                  <a:pt x="1267904" y="8260"/>
                </a:cubicBezTo>
                <a:close/>
                <a:moveTo>
                  <a:pt x="861101" y="6883"/>
                </a:moveTo>
                <a:cubicBezTo>
                  <a:pt x="862936" y="6883"/>
                  <a:pt x="865460" y="7342"/>
                  <a:pt x="868672" y="8260"/>
                </a:cubicBezTo>
                <a:cubicBezTo>
                  <a:pt x="892534" y="14684"/>
                  <a:pt x="907678" y="19732"/>
                  <a:pt x="914102" y="23403"/>
                </a:cubicBezTo>
                <a:cubicBezTo>
                  <a:pt x="917773" y="24321"/>
                  <a:pt x="919609" y="27074"/>
                  <a:pt x="919609" y="31663"/>
                </a:cubicBezTo>
                <a:cubicBezTo>
                  <a:pt x="918691" y="41759"/>
                  <a:pt x="918232" y="55984"/>
                  <a:pt x="918232" y="74340"/>
                </a:cubicBezTo>
                <a:cubicBezTo>
                  <a:pt x="918232" y="157857"/>
                  <a:pt x="917314" y="221642"/>
                  <a:pt x="915479" y="265696"/>
                </a:cubicBezTo>
                <a:cubicBezTo>
                  <a:pt x="915479" y="294147"/>
                  <a:pt x="909054" y="309749"/>
                  <a:pt x="896206" y="312502"/>
                </a:cubicBezTo>
                <a:cubicBezTo>
                  <a:pt x="884275" y="318926"/>
                  <a:pt x="874638" y="324892"/>
                  <a:pt x="867296" y="330399"/>
                </a:cubicBezTo>
                <a:cubicBezTo>
                  <a:pt x="859036" y="335905"/>
                  <a:pt x="853529" y="338200"/>
                  <a:pt x="850776" y="337282"/>
                </a:cubicBezTo>
                <a:cubicBezTo>
                  <a:pt x="847105" y="335446"/>
                  <a:pt x="845728" y="330399"/>
                  <a:pt x="846646" y="322139"/>
                </a:cubicBezTo>
                <a:cubicBezTo>
                  <a:pt x="847564" y="307454"/>
                  <a:pt x="843434" y="298735"/>
                  <a:pt x="834256" y="295982"/>
                </a:cubicBezTo>
                <a:cubicBezTo>
                  <a:pt x="827831" y="292311"/>
                  <a:pt x="813606" y="285887"/>
                  <a:pt x="791579" y="276709"/>
                </a:cubicBezTo>
                <a:cubicBezTo>
                  <a:pt x="786991" y="274873"/>
                  <a:pt x="783320" y="273497"/>
                  <a:pt x="780566" y="272579"/>
                </a:cubicBezTo>
                <a:lnTo>
                  <a:pt x="783320" y="260189"/>
                </a:lnTo>
                <a:lnTo>
                  <a:pt x="850776" y="267072"/>
                </a:lnTo>
                <a:cubicBezTo>
                  <a:pt x="855365" y="262483"/>
                  <a:pt x="858118" y="196404"/>
                  <a:pt x="859036" y="68833"/>
                </a:cubicBezTo>
                <a:cubicBezTo>
                  <a:pt x="859036" y="66080"/>
                  <a:pt x="859036" y="59655"/>
                  <a:pt x="859036" y="49560"/>
                </a:cubicBezTo>
                <a:cubicBezTo>
                  <a:pt x="858118" y="34875"/>
                  <a:pt x="857659" y="24321"/>
                  <a:pt x="857659" y="17897"/>
                </a:cubicBezTo>
                <a:cubicBezTo>
                  <a:pt x="856741" y="11472"/>
                  <a:pt x="856741" y="8260"/>
                  <a:pt x="857659" y="8260"/>
                </a:cubicBezTo>
                <a:cubicBezTo>
                  <a:pt x="858118" y="7342"/>
                  <a:pt x="859265" y="6883"/>
                  <a:pt x="861101" y="6883"/>
                </a:cubicBezTo>
                <a:close/>
                <a:moveTo>
                  <a:pt x="1136433" y="4818"/>
                </a:moveTo>
                <a:cubicBezTo>
                  <a:pt x="1137809" y="4360"/>
                  <a:pt x="1139416" y="4589"/>
                  <a:pt x="1141251" y="5507"/>
                </a:cubicBezTo>
                <a:cubicBezTo>
                  <a:pt x="1144004" y="7342"/>
                  <a:pt x="1150429" y="10554"/>
                  <a:pt x="1160524" y="15143"/>
                </a:cubicBezTo>
                <a:cubicBezTo>
                  <a:pt x="1177044" y="23403"/>
                  <a:pt x="1186222" y="28451"/>
                  <a:pt x="1188057" y="30287"/>
                </a:cubicBezTo>
                <a:cubicBezTo>
                  <a:pt x="1190811" y="32122"/>
                  <a:pt x="1190352" y="34875"/>
                  <a:pt x="1186681" y="38547"/>
                </a:cubicBezTo>
                <a:cubicBezTo>
                  <a:pt x="1183928" y="40382"/>
                  <a:pt x="1177962" y="46807"/>
                  <a:pt x="1168784" y="57820"/>
                </a:cubicBezTo>
                <a:cubicBezTo>
                  <a:pt x="1145840" y="82600"/>
                  <a:pt x="1126108" y="100496"/>
                  <a:pt x="1109588" y="111510"/>
                </a:cubicBezTo>
                <a:lnTo>
                  <a:pt x="1150888" y="108756"/>
                </a:lnTo>
                <a:cubicBezTo>
                  <a:pt x="1150888" y="106921"/>
                  <a:pt x="1151805" y="105085"/>
                  <a:pt x="1153641" y="103250"/>
                </a:cubicBezTo>
                <a:cubicBezTo>
                  <a:pt x="1158230" y="94990"/>
                  <a:pt x="1161901" y="86271"/>
                  <a:pt x="1164654" y="77093"/>
                </a:cubicBezTo>
                <a:cubicBezTo>
                  <a:pt x="1166490" y="73422"/>
                  <a:pt x="1169243" y="72504"/>
                  <a:pt x="1172914" y="74340"/>
                </a:cubicBezTo>
                <a:cubicBezTo>
                  <a:pt x="1184845" y="80764"/>
                  <a:pt x="1199071" y="89024"/>
                  <a:pt x="1215591" y="99120"/>
                </a:cubicBezTo>
                <a:cubicBezTo>
                  <a:pt x="1220180" y="101873"/>
                  <a:pt x="1220180" y="104626"/>
                  <a:pt x="1215591" y="107380"/>
                </a:cubicBezTo>
                <a:cubicBezTo>
                  <a:pt x="1211002" y="111968"/>
                  <a:pt x="1204577" y="118393"/>
                  <a:pt x="1196317" y="126653"/>
                </a:cubicBezTo>
                <a:cubicBezTo>
                  <a:pt x="1167866" y="156939"/>
                  <a:pt x="1145381" y="177589"/>
                  <a:pt x="1128861" y="188603"/>
                </a:cubicBezTo>
                <a:lnTo>
                  <a:pt x="1190811" y="181719"/>
                </a:lnTo>
                <a:lnTo>
                  <a:pt x="1196317" y="195486"/>
                </a:lnTo>
                <a:lnTo>
                  <a:pt x="1121978" y="225772"/>
                </a:lnTo>
                <a:cubicBezTo>
                  <a:pt x="1110965" y="229443"/>
                  <a:pt x="1101328" y="234950"/>
                  <a:pt x="1093068" y="242292"/>
                </a:cubicBezTo>
                <a:lnTo>
                  <a:pt x="1072418" y="194109"/>
                </a:lnTo>
                <a:cubicBezTo>
                  <a:pt x="1088938" y="192274"/>
                  <a:pt x="1100410" y="186767"/>
                  <a:pt x="1106835" y="177589"/>
                </a:cubicBezTo>
                <a:cubicBezTo>
                  <a:pt x="1117848" y="163823"/>
                  <a:pt x="1127026" y="150515"/>
                  <a:pt x="1134368" y="137666"/>
                </a:cubicBezTo>
                <a:lnTo>
                  <a:pt x="1109588" y="145926"/>
                </a:lnTo>
                <a:cubicBezTo>
                  <a:pt x="1096739" y="150515"/>
                  <a:pt x="1087561" y="155104"/>
                  <a:pt x="1082055" y="159693"/>
                </a:cubicBezTo>
                <a:lnTo>
                  <a:pt x="1061405" y="115640"/>
                </a:lnTo>
                <a:cubicBezTo>
                  <a:pt x="1074254" y="112886"/>
                  <a:pt x="1082055" y="108756"/>
                  <a:pt x="1084808" y="103250"/>
                </a:cubicBezTo>
                <a:cubicBezTo>
                  <a:pt x="1094903" y="86730"/>
                  <a:pt x="1107752" y="63785"/>
                  <a:pt x="1123354" y="34417"/>
                </a:cubicBezTo>
                <a:cubicBezTo>
                  <a:pt x="1124272" y="31663"/>
                  <a:pt x="1125649" y="27992"/>
                  <a:pt x="1127484" y="23403"/>
                </a:cubicBezTo>
                <a:cubicBezTo>
                  <a:pt x="1129320" y="19732"/>
                  <a:pt x="1131156" y="14684"/>
                  <a:pt x="1132991" y="8260"/>
                </a:cubicBezTo>
                <a:cubicBezTo>
                  <a:pt x="1133909" y="6424"/>
                  <a:pt x="1135056" y="5277"/>
                  <a:pt x="1136433" y="4818"/>
                </a:cubicBezTo>
                <a:close/>
                <a:moveTo>
                  <a:pt x="143173" y="1377"/>
                </a:moveTo>
                <a:cubicBezTo>
                  <a:pt x="144090" y="459"/>
                  <a:pt x="146385" y="459"/>
                  <a:pt x="150056" y="1377"/>
                </a:cubicBezTo>
                <a:cubicBezTo>
                  <a:pt x="170247" y="6883"/>
                  <a:pt x="187685" y="12849"/>
                  <a:pt x="202369" y="19273"/>
                </a:cubicBezTo>
                <a:cubicBezTo>
                  <a:pt x="205122" y="20191"/>
                  <a:pt x="206040" y="22486"/>
                  <a:pt x="205122" y="26157"/>
                </a:cubicBezTo>
                <a:cubicBezTo>
                  <a:pt x="203287" y="39923"/>
                  <a:pt x="202369" y="56443"/>
                  <a:pt x="202369" y="75716"/>
                </a:cubicBezTo>
                <a:lnTo>
                  <a:pt x="246422" y="74340"/>
                </a:lnTo>
                <a:cubicBezTo>
                  <a:pt x="272120" y="71586"/>
                  <a:pt x="292770" y="69292"/>
                  <a:pt x="308372" y="67456"/>
                </a:cubicBezTo>
                <a:cubicBezTo>
                  <a:pt x="318467" y="75716"/>
                  <a:pt x="325351" y="82600"/>
                  <a:pt x="329022" y="88106"/>
                </a:cubicBezTo>
                <a:cubicBezTo>
                  <a:pt x="331775" y="90860"/>
                  <a:pt x="332693" y="92695"/>
                  <a:pt x="331775" y="93613"/>
                </a:cubicBezTo>
                <a:cubicBezTo>
                  <a:pt x="331775" y="95449"/>
                  <a:pt x="329939" y="96366"/>
                  <a:pt x="326268" y="96366"/>
                </a:cubicBezTo>
                <a:cubicBezTo>
                  <a:pt x="306077" y="96366"/>
                  <a:pt x="284051" y="96366"/>
                  <a:pt x="260189" y="96366"/>
                </a:cubicBezTo>
                <a:lnTo>
                  <a:pt x="213382" y="99120"/>
                </a:lnTo>
                <a:cubicBezTo>
                  <a:pt x="256518" y="158775"/>
                  <a:pt x="301947" y="201910"/>
                  <a:pt x="349672" y="228526"/>
                </a:cubicBezTo>
                <a:lnTo>
                  <a:pt x="348295" y="236786"/>
                </a:lnTo>
                <a:cubicBezTo>
                  <a:pt x="334528" y="246881"/>
                  <a:pt x="319385" y="261566"/>
                  <a:pt x="302865" y="280839"/>
                </a:cubicBezTo>
                <a:cubicBezTo>
                  <a:pt x="299194" y="285428"/>
                  <a:pt x="295523" y="285428"/>
                  <a:pt x="291852" y="280839"/>
                </a:cubicBezTo>
                <a:cubicBezTo>
                  <a:pt x="255141" y="246881"/>
                  <a:pt x="224854" y="188144"/>
                  <a:pt x="200992" y="104626"/>
                </a:cubicBezTo>
                <a:cubicBezTo>
                  <a:pt x="200992" y="149597"/>
                  <a:pt x="200992" y="195027"/>
                  <a:pt x="200992" y="240916"/>
                </a:cubicBezTo>
                <a:cubicBezTo>
                  <a:pt x="204663" y="240916"/>
                  <a:pt x="210170" y="240457"/>
                  <a:pt x="217512" y="239539"/>
                </a:cubicBezTo>
                <a:cubicBezTo>
                  <a:pt x="227608" y="238621"/>
                  <a:pt x="234491" y="237703"/>
                  <a:pt x="238162" y="236786"/>
                </a:cubicBezTo>
                <a:cubicBezTo>
                  <a:pt x="247340" y="245963"/>
                  <a:pt x="253305" y="252388"/>
                  <a:pt x="256059" y="256059"/>
                </a:cubicBezTo>
                <a:cubicBezTo>
                  <a:pt x="257894" y="257894"/>
                  <a:pt x="258812" y="259730"/>
                  <a:pt x="258812" y="261566"/>
                </a:cubicBezTo>
                <a:cubicBezTo>
                  <a:pt x="257894" y="262483"/>
                  <a:pt x="256059" y="262942"/>
                  <a:pt x="253305" y="262942"/>
                </a:cubicBezTo>
                <a:cubicBezTo>
                  <a:pt x="229443" y="262942"/>
                  <a:pt x="212464" y="263401"/>
                  <a:pt x="202369" y="264319"/>
                </a:cubicBezTo>
                <a:lnTo>
                  <a:pt x="200992" y="264319"/>
                </a:lnTo>
                <a:cubicBezTo>
                  <a:pt x="200992" y="279921"/>
                  <a:pt x="200992" y="295064"/>
                  <a:pt x="200992" y="309749"/>
                </a:cubicBezTo>
                <a:cubicBezTo>
                  <a:pt x="201910" y="317091"/>
                  <a:pt x="199616" y="321680"/>
                  <a:pt x="194109" y="323515"/>
                </a:cubicBezTo>
                <a:cubicBezTo>
                  <a:pt x="178507" y="329022"/>
                  <a:pt x="161987" y="333611"/>
                  <a:pt x="144549" y="337282"/>
                </a:cubicBezTo>
                <a:cubicBezTo>
                  <a:pt x="141796" y="338200"/>
                  <a:pt x="139960" y="338200"/>
                  <a:pt x="139043" y="337282"/>
                </a:cubicBezTo>
                <a:cubicBezTo>
                  <a:pt x="138125" y="337282"/>
                  <a:pt x="137666" y="335446"/>
                  <a:pt x="137666" y="331775"/>
                </a:cubicBezTo>
                <a:cubicBezTo>
                  <a:pt x="138584" y="324433"/>
                  <a:pt x="139043" y="313879"/>
                  <a:pt x="139043" y="300112"/>
                </a:cubicBezTo>
                <a:cubicBezTo>
                  <a:pt x="139960" y="285428"/>
                  <a:pt x="140419" y="274414"/>
                  <a:pt x="140419" y="267072"/>
                </a:cubicBezTo>
                <a:lnTo>
                  <a:pt x="128029" y="267072"/>
                </a:lnTo>
                <a:cubicBezTo>
                  <a:pt x="111509" y="268908"/>
                  <a:pt x="99578" y="269826"/>
                  <a:pt x="92236" y="269826"/>
                </a:cubicBezTo>
                <a:lnTo>
                  <a:pt x="74340" y="245046"/>
                </a:lnTo>
                <a:cubicBezTo>
                  <a:pt x="92695" y="245046"/>
                  <a:pt x="108297" y="244587"/>
                  <a:pt x="121146" y="243669"/>
                </a:cubicBezTo>
                <a:lnTo>
                  <a:pt x="140419" y="243669"/>
                </a:lnTo>
                <a:cubicBezTo>
                  <a:pt x="141337" y="217971"/>
                  <a:pt x="141796" y="192733"/>
                  <a:pt x="141796" y="167953"/>
                </a:cubicBezTo>
                <a:cubicBezTo>
                  <a:pt x="106003" y="221183"/>
                  <a:pt x="60114" y="262483"/>
                  <a:pt x="4130" y="291852"/>
                </a:cubicBezTo>
                <a:lnTo>
                  <a:pt x="0" y="284969"/>
                </a:lnTo>
                <a:cubicBezTo>
                  <a:pt x="47724" y="229902"/>
                  <a:pt x="85812" y="169329"/>
                  <a:pt x="114263" y="103250"/>
                </a:cubicBezTo>
                <a:lnTo>
                  <a:pt x="83976" y="104626"/>
                </a:lnTo>
                <a:cubicBezTo>
                  <a:pt x="66538" y="105544"/>
                  <a:pt x="51395" y="106462"/>
                  <a:pt x="38546" y="107380"/>
                </a:cubicBezTo>
                <a:lnTo>
                  <a:pt x="17897" y="81223"/>
                </a:lnTo>
                <a:cubicBezTo>
                  <a:pt x="26156" y="82141"/>
                  <a:pt x="42218" y="82141"/>
                  <a:pt x="66080" y="81223"/>
                </a:cubicBezTo>
                <a:cubicBezTo>
                  <a:pt x="71586" y="81223"/>
                  <a:pt x="75257" y="81223"/>
                  <a:pt x="77093" y="81223"/>
                </a:cubicBezTo>
                <a:lnTo>
                  <a:pt x="143173" y="78470"/>
                </a:lnTo>
                <a:cubicBezTo>
                  <a:pt x="143173" y="55525"/>
                  <a:pt x="142714" y="32581"/>
                  <a:pt x="141796" y="9637"/>
                </a:cubicBezTo>
                <a:cubicBezTo>
                  <a:pt x="141796" y="5048"/>
                  <a:pt x="142255" y="2295"/>
                  <a:pt x="143173" y="1377"/>
                </a:cubicBezTo>
                <a:close/>
                <a:moveTo>
                  <a:pt x="488714" y="0"/>
                </a:moveTo>
                <a:cubicBezTo>
                  <a:pt x="522672" y="1836"/>
                  <a:pt x="545616" y="6425"/>
                  <a:pt x="557547" y="13767"/>
                </a:cubicBezTo>
                <a:cubicBezTo>
                  <a:pt x="565807" y="17438"/>
                  <a:pt x="567184" y="22944"/>
                  <a:pt x="561677" y="30287"/>
                </a:cubicBezTo>
                <a:cubicBezTo>
                  <a:pt x="558924" y="33040"/>
                  <a:pt x="555712" y="35793"/>
                  <a:pt x="552041" y="38547"/>
                </a:cubicBezTo>
                <a:lnTo>
                  <a:pt x="593340" y="37170"/>
                </a:lnTo>
                <a:cubicBezTo>
                  <a:pt x="611696" y="35334"/>
                  <a:pt x="627757" y="33040"/>
                  <a:pt x="641524" y="30287"/>
                </a:cubicBezTo>
                <a:cubicBezTo>
                  <a:pt x="644277" y="32122"/>
                  <a:pt x="648407" y="35793"/>
                  <a:pt x="653913" y="41300"/>
                </a:cubicBezTo>
                <a:cubicBezTo>
                  <a:pt x="658502" y="45889"/>
                  <a:pt x="661715" y="49101"/>
                  <a:pt x="663550" y="50937"/>
                </a:cubicBezTo>
                <a:cubicBezTo>
                  <a:pt x="666303" y="53690"/>
                  <a:pt x="667221" y="55525"/>
                  <a:pt x="666303" y="56443"/>
                </a:cubicBezTo>
                <a:cubicBezTo>
                  <a:pt x="665386" y="57361"/>
                  <a:pt x="662632" y="57820"/>
                  <a:pt x="658043" y="57820"/>
                </a:cubicBezTo>
                <a:cubicBezTo>
                  <a:pt x="654372" y="57820"/>
                  <a:pt x="647030" y="57820"/>
                  <a:pt x="636017" y="57820"/>
                </a:cubicBezTo>
                <a:cubicBezTo>
                  <a:pt x="619497" y="58738"/>
                  <a:pt x="608025" y="59196"/>
                  <a:pt x="601600" y="59196"/>
                </a:cubicBezTo>
                <a:cubicBezTo>
                  <a:pt x="603436" y="61032"/>
                  <a:pt x="606189" y="62868"/>
                  <a:pt x="609860" y="64703"/>
                </a:cubicBezTo>
                <a:cubicBezTo>
                  <a:pt x="612614" y="66539"/>
                  <a:pt x="615367" y="68374"/>
                  <a:pt x="618120" y="70210"/>
                </a:cubicBezTo>
                <a:cubicBezTo>
                  <a:pt x="619956" y="71128"/>
                  <a:pt x="620874" y="72504"/>
                  <a:pt x="620874" y="74340"/>
                </a:cubicBezTo>
                <a:cubicBezTo>
                  <a:pt x="619956" y="75258"/>
                  <a:pt x="618579" y="76175"/>
                  <a:pt x="616744" y="77093"/>
                </a:cubicBezTo>
                <a:cubicBezTo>
                  <a:pt x="614908" y="78011"/>
                  <a:pt x="611696" y="79387"/>
                  <a:pt x="607107" y="81223"/>
                </a:cubicBezTo>
                <a:cubicBezTo>
                  <a:pt x="603436" y="83059"/>
                  <a:pt x="600224" y="84435"/>
                  <a:pt x="597470" y="85353"/>
                </a:cubicBezTo>
                <a:cubicBezTo>
                  <a:pt x="593799" y="88106"/>
                  <a:pt x="589669" y="89942"/>
                  <a:pt x="585080" y="90860"/>
                </a:cubicBezTo>
                <a:lnTo>
                  <a:pt x="619497" y="89483"/>
                </a:lnTo>
                <a:cubicBezTo>
                  <a:pt x="620415" y="89483"/>
                  <a:pt x="622250" y="89483"/>
                  <a:pt x="625004" y="89483"/>
                </a:cubicBezTo>
                <a:cubicBezTo>
                  <a:pt x="647948" y="87647"/>
                  <a:pt x="664009" y="85353"/>
                  <a:pt x="673187" y="82600"/>
                </a:cubicBezTo>
                <a:cubicBezTo>
                  <a:pt x="685118" y="94531"/>
                  <a:pt x="692001" y="101873"/>
                  <a:pt x="693837" y="104626"/>
                </a:cubicBezTo>
                <a:cubicBezTo>
                  <a:pt x="695672" y="107380"/>
                  <a:pt x="696590" y="109215"/>
                  <a:pt x="696590" y="110133"/>
                </a:cubicBezTo>
                <a:cubicBezTo>
                  <a:pt x="695672" y="111051"/>
                  <a:pt x="693378" y="111510"/>
                  <a:pt x="689707" y="111510"/>
                </a:cubicBezTo>
                <a:cubicBezTo>
                  <a:pt x="669516" y="111510"/>
                  <a:pt x="648866" y="111968"/>
                  <a:pt x="627757" y="112886"/>
                </a:cubicBezTo>
                <a:lnTo>
                  <a:pt x="598847" y="114263"/>
                </a:lnTo>
                <a:lnTo>
                  <a:pt x="600224" y="114263"/>
                </a:lnTo>
                <a:cubicBezTo>
                  <a:pt x="608484" y="118852"/>
                  <a:pt x="621791" y="126653"/>
                  <a:pt x="640147" y="137666"/>
                </a:cubicBezTo>
                <a:cubicBezTo>
                  <a:pt x="642900" y="139502"/>
                  <a:pt x="644736" y="140878"/>
                  <a:pt x="645654" y="141796"/>
                </a:cubicBezTo>
                <a:cubicBezTo>
                  <a:pt x="650242" y="144549"/>
                  <a:pt x="652537" y="146844"/>
                  <a:pt x="652537" y="148679"/>
                </a:cubicBezTo>
                <a:cubicBezTo>
                  <a:pt x="652537" y="150515"/>
                  <a:pt x="650701" y="152350"/>
                  <a:pt x="647030" y="154186"/>
                </a:cubicBezTo>
                <a:cubicBezTo>
                  <a:pt x="643359" y="155104"/>
                  <a:pt x="641524" y="157857"/>
                  <a:pt x="641524" y="162446"/>
                </a:cubicBezTo>
                <a:cubicBezTo>
                  <a:pt x="640606" y="170706"/>
                  <a:pt x="640147" y="186308"/>
                  <a:pt x="640147" y="209252"/>
                </a:cubicBezTo>
                <a:cubicBezTo>
                  <a:pt x="640147" y="214759"/>
                  <a:pt x="638311" y="218889"/>
                  <a:pt x="634640" y="221642"/>
                </a:cubicBezTo>
                <a:cubicBezTo>
                  <a:pt x="621791" y="227149"/>
                  <a:pt x="608484" y="231738"/>
                  <a:pt x="594717" y="235409"/>
                </a:cubicBezTo>
                <a:cubicBezTo>
                  <a:pt x="587375" y="238162"/>
                  <a:pt x="583704" y="235868"/>
                  <a:pt x="583704" y="228526"/>
                </a:cubicBezTo>
                <a:lnTo>
                  <a:pt x="583704" y="224396"/>
                </a:lnTo>
                <a:cubicBezTo>
                  <a:pt x="574526" y="224396"/>
                  <a:pt x="563513" y="224855"/>
                  <a:pt x="550664" y="225772"/>
                </a:cubicBezTo>
                <a:cubicBezTo>
                  <a:pt x="550664" y="225772"/>
                  <a:pt x="551582" y="226231"/>
                  <a:pt x="553417" y="227149"/>
                </a:cubicBezTo>
                <a:cubicBezTo>
                  <a:pt x="556171" y="228067"/>
                  <a:pt x="557088" y="229443"/>
                  <a:pt x="556171" y="231279"/>
                </a:cubicBezTo>
                <a:cubicBezTo>
                  <a:pt x="556171" y="236786"/>
                  <a:pt x="556171" y="242292"/>
                  <a:pt x="556171" y="247799"/>
                </a:cubicBezTo>
                <a:lnTo>
                  <a:pt x="607107" y="245046"/>
                </a:lnTo>
                <a:cubicBezTo>
                  <a:pt x="630969" y="245046"/>
                  <a:pt x="655290" y="243210"/>
                  <a:pt x="680070" y="239539"/>
                </a:cubicBezTo>
                <a:cubicBezTo>
                  <a:pt x="683741" y="243210"/>
                  <a:pt x="689707" y="250552"/>
                  <a:pt x="697967" y="261566"/>
                </a:cubicBezTo>
                <a:cubicBezTo>
                  <a:pt x="699802" y="264319"/>
                  <a:pt x="700720" y="266154"/>
                  <a:pt x="700720" y="267072"/>
                </a:cubicBezTo>
                <a:cubicBezTo>
                  <a:pt x="699802" y="267990"/>
                  <a:pt x="697967" y="268449"/>
                  <a:pt x="695213" y="268449"/>
                </a:cubicBezTo>
                <a:cubicBezTo>
                  <a:pt x="658502" y="268449"/>
                  <a:pt x="632346" y="268908"/>
                  <a:pt x="616744" y="269826"/>
                </a:cubicBezTo>
                <a:lnTo>
                  <a:pt x="556171" y="271202"/>
                </a:lnTo>
                <a:lnTo>
                  <a:pt x="556171" y="315255"/>
                </a:lnTo>
                <a:cubicBezTo>
                  <a:pt x="557088" y="320762"/>
                  <a:pt x="554794" y="323974"/>
                  <a:pt x="549287" y="324892"/>
                </a:cubicBezTo>
                <a:cubicBezTo>
                  <a:pt x="533685" y="329481"/>
                  <a:pt x="516706" y="332693"/>
                  <a:pt x="498351" y="334529"/>
                </a:cubicBezTo>
                <a:cubicBezTo>
                  <a:pt x="494680" y="335446"/>
                  <a:pt x="492844" y="333611"/>
                  <a:pt x="492844" y="329022"/>
                </a:cubicBezTo>
                <a:cubicBezTo>
                  <a:pt x="493762" y="322598"/>
                  <a:pt x="494221" y="303783"/>
                  <a:pt x="494221" y="272579"/>
                </a:cubicBezTo>
                <a:lnTo>
                  <a:pt x="426765" y="275332"/>
                </a:lnTo>
                <a:cubicBezTo>
                  <a:pt x="414834" y="275332"/>
                  <a:pt x="397855" y="276250"/>
                  <a:pt x="375828" y="278085"/>
                </a:cubicBezTo>
                <a:lnTo>
                  <a:pt x="359308" y="253306"/>
                </a:lnTo>
                <a:cubicBezTo>
                  <a:pt x="394184" y="253306"/>
                  <a:pt x="415292" y="252847"/>
                  <a:pt x="422635" y="251929"/>
                </a:cubicBezTo>
                <a:lnTo>
                  <a:pt x="494221" y="250552"/>
                </a:lnTo>
                <a:lnTo>
                  <a:pt x="494221" y="227149"/>
                </a:lnTo>
                <a:lnTo>
                  <a:pt x="466688" y="228526"/>
                </a:lnTo>
                <a:cubicBezTo>
                  <a:pt x="466688" y="229443"/>
                  <a:pt x="464852" y="230820"/>
                  <a:pt x="461181" y="232656"/>
                </a:cubicBezTo>
                <a:cubicBezTo>
                  <a:pt x="451086" y="237245"/>
                  <a:pt x="435942" y="241375"/>
                  <a:pt x="415751" y="245046"/>
                </a:cubicBezTo>
                <a:cubicBezTo>
                  <a:pt x="412080" y="246881"/>
                  <a:pt x="410245" y="244587"/>
                  <a:pt x="410245" y="238162"/>
                </a:cubicBezTo>
                <a:cubicBezTo>
                  <a:pt x="411162" y="227149"/>
                  <a:pt x="411621" y="203287"/>
                  <a:pt x="411621" y="166576"/>
                </a:cubicBezTo>
                <a:cubicBezTo>
                  <a:pt x="411621" y="155563"/>
                  <a:pt x="411621" y="143173"/>
                  <a:pt x="411621" y="129406"/>
                </a:cubicBezTo>
                <a:cubicBezTo>
                  <a:pt x="411621" y="124817"/>
                  <a:pt x="412080" y="122523"/>
                  <a:pt x="412998" y="122523"/>
                </a:cubicBezTo>
                <a:cubicBezTo>
                  <a:pt x="402902" y="122523"/>
                  <a:pt x="391430" y="123441"/>
                  <a:pt x="378581" y="125276"/>
                </a:cubicBezTo>
                <a:lnTo>
                  <a:pt x="357932" y="99120"/>
                </a:lnTo>
                <a:cubicBezTo>
                  <a:pt x="382711" y="99120"/>
                  <a:pt x="403820" y="99120"/>
                  <a:pt x="421258" y="99120"/>
                </a:cubicBezTo>
                <a:lnTo>
                  <a:pt x="459804" y="96366"/>
                </a:lnTo>
                <a:cubicBezTo>
                  <a:pt x="457051" y="90860"/>
                  <a:pt x="451086" y="81223"/>
                  <a:pt x="441908" y="67456"/>
                </a:cubicBezTo>
                <a:cubicBezTo>
                  <a:pt x="438237" y="68374"/>
                  <a:pt x="431812" y="68833"/>
                  <a:pt x="422635" y="68833"/>
                </a:cubicBezTo>
                <a:cubicBezTo>
                  <a:pt x="412539" y="69751"/>
                  <a:pt x="405656" y="70210"/>
                  <a:pt x="401985" y="70210"/>
                </a:cubicBezTo>
                <a:lnTo>
                  <a:pt x="382711" y="46807"/>
                </a:lnTo>
                <a:cubicBezTo>
                  <a:pt x="390971" y="46807"/>
                  <a:pt x="402902" y="46348"/>
                  <a:pt x="418505" y="45430"/>
                </a:cubicBezTo>
                <a:cubicBezTo>
                  <a:pt x="429518" y="45430"/>
                  <a:pt x="436860" y="45430"/>
                  <a:pt x="440531" y="45430"/>
                </a:cubicBezTo>
                <a:lnTo>
                  <a:pt x="506611" y="41300"/>
                </a:lnTo>
                <a:cubicBezTo>
                  <a:pt x="502940" y="33958"/>
                  <a:pt x="494680" y="22027"/>
                  <a:pt x="481831" y="5507"/>
                </a:cubicBezTo>
                <a:close/>
              </a:path>
            </a:pathLst>
          </a:custGeom>
          <a:solidFill>
            <a:srgbClr val="007684"/>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800" b="0" i="0" u="none" strike="noStrike" kern="1200" cap="none" spc="0" normalizeH="0" baseline="0" noProof="0" dirty="0">
              <a:ln>
                <a:noFill/>
              </a:ln>
              <a:solidFill>
                <a:srgbClr val="007684"/>
              </a:solidFill>
              <a:effectLst/>
              <a:uLnTx/>
              <a:uFillTx/>
              <a:latin typeface="方正颜宋简体_大" panose="02000000000000000000" pitchFamily="2" charset="-122"/>
              <a:ea typeface="方正颜宋简体_大" panose="02000000000000000000" pitchFamily="2" charset="-122"/>
              <a:cs typeface="方正颜宋简体_大" panose="02000000000000000000" pitchFamily="2" charset="-122"/>
            </a:endParaRPr>
          </a:p>
        </p:txBody>
      </p:sp>
    </p:spTree>
    <p:extLst>
      <p:ext uri="{BB962C8B-B14F-4D97-AF65-F5344CB8AC3E}">
        <p14:creationId xmlns:p14="http://schemas.microsoft.com/office/powerpoint/2010/main" val="2769249000"/>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bg>
      <p:bgPr>
        <a:gradFill>
          <a:gsLst>
            <a:gs pos="0">
              <a:srgbClr val="00ABA5"/>
            </a:gs>
            <a:gs pos="67000">
              <a:srgbClr val="007684"/>
            </a:gs>
          </a:gsLst>
          <a:lin ang="3600000" scaled="0"/>
        </a:grad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3" cstate="print">
            <a:extLst>
              <a:ext uri="{28A0092B-C50C-407E-A947-70E740481C1C}">
                <a14:useLocalDpi xmlns:a14="http://schemas.microsoft.com/office/drawing/2010/main" val="0"/>
              </a:ext>
            </a:extLst>
          </a:blip>
          <a:srcRect l="20226" t="32053" r="20333"/>
          <a:stretch>
            <a:fillRect/>
          </a:stretch>
        </p:blipFill>
        <p:spPr>
          <a:xfrm>
            <a:off x="-38911" y="-77822"/>
            <a:ext cx="7247108" cy="3570513"/>
          </a:xfrm>
          <a:prstGeom prst="rect">
            <a:avLst/>
          </a:prstGeom>
        </p:spPr>
      </p:pic>
      <p:pic>
        <p:nvPicPr>
          <p:cNvPr id="3" name="图片 2"/>
          <p:cNvPicPr>
            <a:picLocks noChangeAspect="1"/>
          </p:cNvPicPr>
          <p:nvPr/>
        </p:nvPicPr>
        <p:blipFill rotWithShape="1">
          <a:blip r:embed="rId4" cstate="print">
            <a:extLst>
              <a:ext uri="{28A0092B-C50C-407E-A947-70E740481C1C}">
                <a14:useLocalDpi xmlns:a14="http://schemas.microsoft.com/office/drawing/2010/main" val="0"/>
              </a:ext>
            </a:extLst>
          </a:blip>
          <a:srcRect t="54756" r="67172"/>
          <a:stretch>
            <a:fillRect/>
          </a:stretch>
        </p:blipFill>
        <p:spPr>
          <a:xfrm>
            <a:off x="8244776" y="-48638"/>
            <a:ext cx="4002347" cy="2377520"/>
          </a:xfrm>
          <a:prstGeom prst="rect">
            <a:avLst/>
          </a:prstGeom>
        </p:spPr>
      </p:pic>
      <p:pic>
        <p:nvPicPr>
          <p:cNvPr id="4" name="图片 3"/>
          <p:cNvPicPr>
            <a:picLocks noChangeAspect="1"/>
          </p:cNvPicPr>
          <p:nvPr/>
        </p:nvPicPr>
        <p:blipFill rotWithShape="1">
          <a:blip r:embed="rId5" cstate="print">
            <a:extLst>
              <a:ext uri="{28A0092B-C50C-407E-A947-70E740481C1C}">
                <a14:useLocalDpi xmlns:a14="http://schemas.microsoft.com/office/drawing/2010/main" val="0"/>
              </a:ext>
            </a:extLst>
          </a:blip>
          <a:srcRect l="24826" b="55447"/>
          <a:stretch>
            <a:fillRect/>
          </a:stretch>
        </p:blipFill>
        <p:spPr>
          <a:xfrm>
            <a:off x="-24384" y="4587109"/>
            <a:ext cx="9165288" cy="2546903"/>
          </a:xfrm>
          <a:prstGeom prst="rect">
            <a:avLst/>
          </a:prstGeom>
        </p:spPr>
      </p:pic>
      <p:grpSp>
        <p:nvGrpSpPr>
          <p:cNvPr id="14" name="组合 13"/>
          <p:cNvGrpSpPr/>
          <p:nvPr/>
        </p:nvGrpSpPr>
        <p:grpSpPr>
          <a:xfrm>
            <a:off x="-875295" y="-875664"/>
            <a:ext cx="2974038" cy="2745105"/>
            <a:chOff x="6175344" y="342254"/>
            <a:chExt cx="7829785" cy="7227071"/>
          </a:xfrm>
        </p:grpSpPr>
        <p:sp>
          <p:nvSpPr>
            <p:cNvPr id="15" name="六边形 14"/>
            <p:cNvSpPr/>
            <p:nvPr/>
          </p:nvSpPr>
          <p:spPr>
            <a:xfrm rot="5400000">
              <a:off x="5847446" y="670152"/>
              <a:ext cx="7227071" cy="6571275"/>
            </a:xfrm>
            <a:prstGeom prst="hexagon">
              <a:avLst>
                <a:gd name="adj" fmla="val 30493"/>
                <a:gd name="vf" fmla="val 115470"/>
              </a:avLst>
            </a:prstGeom>
            <a:gradFill>
              <a:gsLst>
                <a:gs pos="56000">
                  <a:srgbClr val="016773"/>
                </a:gs>
                <a:gs pos="84000">
                  <a:srgbClr val="007684"/>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6" name="平行四边形 15"/>
            <p:cNvSpPr/>
            <p:nvPr/>
          </p:nvSpPr>
          <p:spPr>
            <a:xfrm rot="19714174">
              <a:off x="8276456" y="3241383"/>
              <a:ext cx="5728673" cy="3087560"/>
            </a:xfrm>
            <a:prstGeom prst="parallelogram">
              <a:avLst>
                <a:gd name="adj" fmla="val 61032"/>
              </a:avLst>
            </a:prstGeom>
            <a:gradFill>
              <a:gsLst>
                <a:gs pos="0">
                  <a:srgbClr val="00ABA5"/>
                </a:gs>
                <a:gs pos="65000">
                  <a:srgbClr val="0093A2"/>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grpSp>
        <p:nvGrpSpPr>
          <p:cNvPr id="17" name="组合 16"/>
          <p:cNvGrpSpPr/>
          <p:nvPr/>
        </p:nvGrpSpPr>
        <p:grpSpPr>
          <a:xfrm>
            <a:off x="1259840" y="635784"/>
            <a:ext cx="823697" cy="760292"/>
            <a:chOff x="6175344" y="342254"/>
            <a:chExt cx="7829785" cy="7227071"/>
          </a:xfrm>
        </p:grpSpPr>
        <p:sp>
          <p:nvSpPr>
            <p:cNvPr id="18" name="六边形 17"/>
            <p:cNvSpPr/>
            <p:nvPr/>
          </p:nvSpPr>
          <p:spPr>
            <a:xfrm rot="5400000">
              <a:off x="5847446" y="670152"/>
              <a:ext cx="7227071" cy="6571275"/>
            </a:xfrm>
            <a:prstGeom prst="hexagon">
              <a:avLst>
                <a:gd name="adj" fmla="val 30493"/>
                <a:gd name="vf" fmla="val 115470"/>
              </a:avLst>
            </a:prstGeom>
            <a:gradFill>
              <a:gsLst>
                <a:gs pos="56000">
                  <a:srgbClr val="016773"/>
                </a:gs>
                <a:gs pos="84000">
                  <a:srgbClr val="007684"/>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9" name="平行四边形 18"/>
            <p:cNvSpPr/>
            <p:nvPr/>
          </p:nvSpPr>
          <p:spPr>
            <a:xfrm rot="19714174">
              <a:off x="8276456" y="3241383"/>
              <a:ext cx="5728673" cy="3087560"/>
            </a:xfrm>
            <a:prstGeom prst="parallelogram">
              <a:avLst>
                <a:gd name="adj" fmla="val 61032"/>
              </a:avLst>
            </a:prstGeom>
            <a:gradFill>
              <a:gsLst>
                <a:gs pos="0">
                  <a:srgbClr val="00ABA5"/>
                </a:gs>
                <a:gs pos="65000">
                  <a:srgbClr val="0093A2"/>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sp>
        <p:nvSpPr>
          <p:cNvPr id="22" name="矩形: 圆角 7"/>
          <p:cNvSpPr/>
          <p:nvPr/>
        </p:nvSpPr>
        <p:spPr>
          <a:xfrm>
            <a:off x="2421652" y="2038221"/>
            <a:ext cx="7054775" cy="3118500"/>
          </a:xfrm>
          <a:prstGeom prst="roundRect">
            <a:avLst>
              <a:gd name="adj" fmla="val 0"/>
            </a:avLst>
          </a:prstGeom>
          <a:solidFill>
            <a:schemeClr val="tx1">
              <a:lumMod val="95000"/>
              <a:lumOff val="5000"/>
              <a:alpha val="5000"/>
            </a:schemeClr>
          </a:solidFill>
          <a:ln>
            <a:solidFill>
              <a:schemeClr val="bg1"/>
            </a:solidFill>
          </a:ln>
          <a:effectLst>
            <a:outerShdw blurRad="1524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grpSp>
        <p:nvGrpSpPr>
          <p:cNvPr id="37" name="组合 36"/>
          <p:cNvGrpSpPr/>
          <p:nvPr/>
        </p:nvGrpSpPr>
        <p:grpSpPr>
          <a:xfrm>
            <a:off x="7558543" y="954064"/>
            <a:ext cx="5262302" cy="5007863"/>
            <a:chOff x="6175345" y="153244"/>
            <a:chExt cx="7792878" cy="7416082"/>
          </a:xfrm>
        </p:grpSpPr>
        <p:grpSp>
          <p:nvGrpSpPr>
            <p:cNvPr id="32" name="组合 31"/>
            <p:cNvGrpSpPr/>
            <p:nvPr/>
          </p:nvGrpSpPr>
          <p:grpSpPr>
            <a:xfrm>
              <a:off x="6175345" y="342257"/>
              <a:ext cx="7792878" cy="7227069"/>
              <a:chOff x="5983104" y="1708488"/>
              <a:chExt cx="4080721" cy="3784437"/>
            </a:xfrm>
          </p:grpSpPr>
          <p:sp>
            <p:nvSpPr>
              <p:cNvPr id="33" name="六边形 32"/>
              <p:cNvSpPr/>
              <p:nvPr/>
            </p:nvSpPr>
            <p:spPr>
              <a:xfrm rot="5400000">
                <a:off x="5811401" y="1880191"/>
                <a:ext cx="3784437" cy="3441032"/>
              </a:xfrm>
              <a:prstGeom prst="hexagon">
                <a:avLst>
                  <a:gd name="adj" fmla="val 30493"/>
                  <a:gd name="vf" fmla="val 115470"/>
                </a:avLst>
              </a:prstGeom>
              <a:gradFill>
                <a:gsLst>
                  <a:gs pos="77000">
                    <a:srgbClr val="016773"/>
                  </a:gs>
                  <a:gs pos="100000">
                    <a:srgbClr val="007684"/>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4" name="平行四边形 33"/>
              <p:cNvSpPr/>
              <p:nvPr/>
            </p:nvSpPr>
            <p:spPr>
              <a:xfrm rot="19714174">
                <a:off x="7064019" y="3212601"/>
                <a:ext cx="2999806" cy="1616793"/>
              </a:xfrm>
              <a:prstGeom prst="parallelogram">
                <a:avLst>
                  <a:gd name="adj" fmla="val 61032"/>
                </a:avLst>
              </a:prstGeom>
              <a:solidFill>
                <a:srgbClr val="00AB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sp>
          <p:nvSpPr>
            <p:cNvPr id="36" name="文本框 35"/>
            <p:cNvSpPr txBox="1"/>
            <p:nvPr/>
          </p:nvSpPr>
          <p:spPr>
            <a:xfrm rot="1849986">
              <a:off x="8151150" y="153244"/>
              <a:ext cx="4944370" cy="2163608"/>
            </a:xfrm>
            <a:prstGeom prst="rect">
              <a:avLst/>
            </a:prstGeom>
            <a:noFill/>
          </p:spPr>
          <p:txBody>
            <a:bodyPr wrap="square" rtlCol="0">
              <a:noAutofit/>
              <a:scene3d>
                <a:camera prst="isometricTopUp">
                  <a:rot lat="19176265" lon="2388000" rev="19890000"/>
                </a:camera>
                <a:lightRig rig="threePt" dir="t"/>
              </a:scene3d>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1500" b="1" i="0" u="none" strike="noStrike" kern="1200" cap="none" spc="0" normalizeH="0" baseline="0" noProof="0" dirty="0">
                  <a:ln>
                    <a:noFill/>
                  </a:ln>
                  <a:gradFill>
                    <a:gsLst>
                      <a:gs pos="30000">
                        <a:srgbClr val="007684"/>
                      </a:gs>
                      <a:gs pos="83000">
                        <a:srgbClr val="016773"/>
                      </a:gs>
                    </a:gsLst>
                    <a:lin ang="5400000" scaled="0"/>
                  </a:gradFill>
                  <a:effectLst/>
                  <a:uLnTx/>
                  <a:uFillTx/>
                  <a:latin typeface="Bauhaus 93" panose="04030905020B02020C02" pitchFamily="82" charset="0"/>
                  <a:ea typeface="Segoe UI Black" panose="020B0A02040204020203" pitchFamily="34" charset="0"/>
                  <a:cs typeface="+mn-cs"/>
                </a:rPr>
                <a:t>101</a:t>
              </a:r>
              <a:endParaRPr kumimoji="0" lang="zh-CN" altLang="en-US" sz="11500" b="1" i="0" u="none" strike="noStrike" kern="1200" cap="none" spc="0" normalizeH="0" baseline="0" noProof="0" dirty="0">
                <a:ln>
                  <a:noFill/>
                </a:ln>
                <a:gradFill>
                  <a:gsLst>
                    <a:gs pos="30000">
                      <a:srgbClr val="007684"/>
                    </a:gs>
                    <a:gs pos="83000">
                      <a:srgbClr val="016773"/>
                    </a:gs>
                  </a:gsLst>
                  <a:lin ang="5400000" scaled="0"/>
                </a:gradFill>
                <a:effectLst/>
                <a:uLnTx/>
                <a:uFillTx/>
                <a:latin typeface="Bauhaus 93" panose="04030905020B02020C02" pitchFamily="82" charset="0"/>
                <a:ea typeface="宋体" panose="02010600030101010101" pitchFamily="2" charset="-122"/>
                <a:cs typeface="+mn-cs"/>
              </a:endParaRPr>
            </a:p>
          </p:txBody>
        </p:sp>
      </p:grpSp>
      <p:grpSp>
        <p:nvGrpSpPr>
          <p:cNvPr id="23" name="组合 22"/>
          <p:cNvGrpSpPr/>
          <p:nvPr/>
        </p:nvGrpSpPr>
        <p:grpSpPr>
          <a:xfrm>
            <a:off x="3774000" y="4177005"/>
            <a:ext cx="4644000" cy="124808"/>
            <a:chOff x="3774000" y="4177005"/>
            <a:chExt cx="4644000" cy="124808"/>
          </a:xfrm>
        </p:grpSpPr>
        <p:pic>
          <p:nvPicPr>
            <p:cNvPr id="24" name="图片 23"/>
            <p:cNvPicPr>
              <a:picLocks noChangeAspect="1" noChangeArrowheads="1"/>
            </p:cNvPicPr>
            <p:nvPr/>
          </p:nvPicPr>
          <p:blipFill>
            <a:blip r:embed="rId6">
              <a:biLevel thresh="50000"/>
              <a:grayscl/>
              <a:extLst>
                <a:ext uri="{28A0092B-C50C-407E-A947-70E740481C1C}">
                  <a14:useLocalDpi xmlns:a14="http://schemas.microsoft.com/office/drawing/2010/main" val="0"/>
                </a:ext>
              </a:extLst>
            </a:blip>
            <a:srcRect l="88019" t="22713" r="2956" b="25211"/>
            <a:stretch>
              <a:fillRect/>
            </a:stretch>
          </p:blipFill>
          <p:spPr bwMode="auto">
            <a:xfrm rot="5400000">
              <a:off x="6033596" y="1917409"/>
              <a:ext cx="124808" cy="464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pic>
        <p:cxnSp>
          <p:nvCxnSpPr>
            <p:cNvPr id="25" name="直接连接符 24"/>
            <p:cNvCxnSpPr/>
            <p:nvPr/>
          </p:nvCxnSpPr>
          <p:spPr>
            <a:xfrm>
              <a:off x="3936000" y="4177005"/>
              <a:ext cx="4320000" cy="0"/>
            </a:xfrm>
            <a:prstGeom prst="line">
              <a:avLst/>
            </a:prstGeom>
            <a:ln w="12700">
              <a:gradFill>
                <a:gsLst>
                  <a:gs pos="0">
                    <a:schemeClr val="accent1">
                      <a:lumMod val="5000"/>
                      <a:lumOff val="95000"/>
                      <a:alpha val="0"/>
                    </a:schemeClr>
                  </a:gs>
                  <a:gs pos="69000">
                    <a:schemeClr val="bg1"/>
                  </a:gs>
                  <a:gs pos="100000">
                    <a:schemeClr val="bg1">
                      <a:alpha val="0"/>
                    </a:schemeClr>
                  </a:gs>
                  <a:gs pos="40000">
                    <a:schemeClr val="bg1"/>
                  </a:gs>
                </a:gsLst>
                <a:lin ang="0" scaled="0"/>
              </a:gradFill>
            </a:ln>
          </p:spPr>
          <p:style>
            <a:lnRef idx="1">
              <a:schemeClr val="accent1"/>
            </a:lnRef>
            <a:fillRef idx="0">
              <a:schemeClr val="accent1"/>
            </a:fillRef>
            <a:effectRef idx="0">
              <a:schemeClr val="accent1"/>
            </a:effectRef>
            <a:fontRef idx="minor">
              <a:schemeClr val="tx1"/>
            </a:fontRef>
          </p:style>
        </p:cxnSp>
      </p:grpSp>
      <p:grpSp>
        <p:nvGrpSpPr>
          <p:cNvPr id="5" name="组合 4"/>
          <p:cNvGrpSpPr/>
          <p:nvPr/>
        </p:nvGrpSpPr>
        <p:grpSpPr>
          <a:xfrm>
            <a:off x="890173" y="4315438"/>
            <a:ext cx="2268815" cy="2101347"/>
            <a:chOff x="6175344" y="342254"/>
            <a:chExt cx="7803037" cy="7227071"/>
          </a:xfrm>
        </p:grpSpPr>
        <p:sp>
          <p:nvSpPr>
            <p:cNvPr id="6" name="六边形 5"/>
            <p:cNvSpPr/>
            <p:nvPr/>
          </p:nvSpPr>
          <p:spPr>
            <a:xfrm rot="5400000">
              <a:off x="5847446" y="670152"/>
              <a:ext cx="7227071" cy="6571275"/>
            </a:xfrm>
            <a:prstGeom prst="hexagon">
              <a:avLst>
                <a:gd name="adj" fmla="val 30493"/>
                <a:gd name="vf" fmla="val 115470"/>
              </a:avLst>
            </a:prstGeom>
            <a:gradFill>
              <a:gsLst>
                <a:gs pos="56000">
                  <a:srgbClr val="016773"/>
                </a:gs>
                <a:gs pos="84000">
                  <a:srgbClr val="007684"/>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7" name="平行四边形 6"/>
            <p:cNvSpPr/>
            <p:nvPr/>
          </p:nvSpPr>
          <p:spPr>
            <a:xfrm rot="19714174">
              <a:off x="8249707" y="3214634"/>
              <a:ext cx="5728674" cy="3087560"/>
            </a:xfrm>
            <a:prstGeom prst="parallelogram">
              <a:avLst>
                <a:gd name="adj" fmla="val 61032"/>
              </a:avLst>
            </a:prstGeom>
            <a:solidFill>
              <a:srgbClr val="00AB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grpSp>
        <p:nvGrpSpPr>
          <p:cNvPr id="11" name="组合 10"/>
          <p:cNvGrpSpPr/>
          <p:nvPr/>
        </p:nvGrpSpPr>
        <p:grpSpPr>
          <a:xfrm>
            <a:off x="174548" y="5375868"/>
            <a:ext cx="1123874" cy="1040917"/>
            <a:chOff x="6175344" y="342254"/>
            <a:chExt cx="7803037" cy="7227071"/>
          </a:xfrm>
        </p:grpSpPr>
        <p:sp>
          <p:nvSpPr>
            <p:cNvPr id="12" name="六边形 11"/>
            <p:cNvSpPr/>
            <p:nvPr/>
          </p:nvSpPr>
          <p:spPr>
            <a:xfrm rot="5400000">
              <a:off x="5847446" y="670152"/>
              <a:ext cx="7227071" cy="6571275"/>
            </a:xfrm>
            <a:prstGeom prst="hexagon">
              <a:avLst>
                <a:gd name="adj" fmla="val 30493"/>
                <a:gd name="vf" fmla="val 115470"/>
              </a:avLst>
            </a:prstGeom>
            <a:gradFill>
              <a:gsLst>
                <a:gs pos="56000">
                  <a:srgbClr val="016773"/>
                </a:gs>
                <a:gs pos="84000">
                  <a:srgbClr val="007684"/>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3" name="平行四边形 12"/>
            <p:cNvSpPr/>
            <p:nvPr/>
          </p:nvSpPr>
          <p:spPr>
            <a:xfrm rot="19714174">
              <a:off x="8249707" y="3214634"/>
              <a:ext cx="5728674" cy="3087560"/>
            </a:xfrm>
            <a:prstGeom prst="parallelogram">
              <a:avLst>
                <a:gd name="adj" fmla="val 61032"/>
              </a:avLst>
            </a:prstGeom>
            <a:solidFill>
              <a:srgbClr val="00AB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grpSp>
        <p:nvGrpSpPr>
          <p:cNvPr id="44" name="组合 43"/>
          <p:cNvGrpSpPr/>
          <p:nvPr/>
        </p:nvGrpSpPr>
        <p:grpSpPr>
          <a:xfrm>
            <a:off x="10709077" y="4985964"/>
            <a:ext cx="1077639" cy="994687"/>
            <a:chOff x="6175344" y="342254"/>
            <a:chExt cx="7829785" cy="7227071"/>
          </a:xfrm>
        </p:grpSpPr>
        <p:sp>
          <p:nvSpPr>
            <p:cNvPr id="45" name="六边形 44"/>
            <p:cNvSpPr/>
            <p:nvPr/>
          </p:nvSpPr>
          <p:spPr>
            <a:xfrm rot="5400000">
              <a:off x="5847446" y="670152"/>
              <a:ext cx="7227071" cy="6571275"/>
            </a:xfrm>
            <a:prstGeom prst="hexagon">
              <a:avLst>
                <a:gd name="adj" fmla="val 30493"/>
                <a:gd name="vf" fmla="val 115470"/>
              </a:avLst>
            </a:prstGeom>
            <a:gradFill>
              <a:gsLst>
                <a:gs pos="56000">
                  <a:srgbClr val="016773"/>
                </a:gs>
                <a:gs pos="84000">
                  <a:srgbClr val="007684"/>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46" name="平行四边形 45"/>
            <p:cNvSpPr/>
            <p:nvPr/>
          </p:nvSpPr>
          <p:spPr>
            <a:xfrm rot="19714174">
              <a:off x="8276456" y="3241383"/>
              <a:ext cx="5728673" cy="3087560"/>
            </a:xfrm>
            <a:prstGeom prst="parallelogram">
              <a:avLst>
                <a:gd name="adj" fmla="val 61032"/>
              </a:avLst>
            </a:prstGeom>
            <a:gradFill>
              <a:gsLst>
                <a:gs pos="0">
                  <a:srgbClr val="00ABA5"/>
                </a:gs>
                <a:gs pos="65000">
                  <a:srgbClr val="0093A2"/>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sp>
        <p:nvSpPr>
          <p:cNvPr id="35" name="文本框 34"/>
          <p:cNvSpPr txBox="1"/>
          <p:nvPr/>
        </p:nvSpPr>
        <p:spPr>
          <a:xfrm>
            <a:off x="4453603" y="2835325"/>
            <a:ext cx="757461" cy="1054024"/>
          </a:xfrm>
          <a:custGeom>
            <a:avLst/>
            <a:gdLst/>
            <a:ahLst/>
            <a:cxnLst/>
            <a:rect l="l" t="t" r="r" b="b"/>
            <a:pathLst>
              <a:path w="757461" h="1054024">
                <a:moveTo>
                  <a:pt x="339552" y="504974"/>
                </a:moveTo>
                <a:lnTo>
                  <a:pt x="339552" y="583332"/>
                </a:lnTo>
                <a:lnTo>
                  <a:pt x="404850" y="583332"/>
                </a:lnTo>
                <a:lnTo>
                  <a:pt x="404850" y="504974"/>
                </a:lnTo>
                <a:close/>
                <a:moveTo>
                  <a:pt x="513681" y="422263"/>
                </a:moveTo>
                <a:cubicBezTo>
                  <a:pt x="563017" y="471599"/>
                  <a:pt x="587685" y="528191"/>
                  <a:pt x="587685" y="592038"/>
                </a:cubicBezTo>
                <a:cubicBezTo>
                  <a:pt x="587685" y="623962"/>
                  <a:pt x="578979" y="642826"/>
                  <a:pt x="561566" y="648630"/>
                </a:cubicBezTo>
                <a:cubicBezTo>
                  <a:pt x="526740" y="654434"/>
                  <a:pt x="510778" y="638473"/>
                  <a:pt x="513681" y="600745"/>
                </a:cubicBezTo>
                <a:cubicBezTo>
                  <a:pt x="519485" y="545604"/>
                  <a:pt x="516583" y="487561"/>
                  <a:pt x="504974" y="426616"/>
                </a:cubicBezTo>
                <a:close/>
                <a:moveTo>
                  <a:pt x="339552" y="365671"/>
                </a:moveTo>
                <a:lnTo>
                  <a:pt x="339552" y="439675"/>
                </a:lnTo>
                <a:lnTo>
                  <a:pt x="404850" y="439675"/>
                </a:lnTo>
                <a:lnTo>
                  <a:pt x="404850" y="365671"/>
                </a:lnTo>
                <a:close/>
                <a:moveTo>
                  <a:pt x="104478" y="252487"/>
                </a:moveTo>
                <a:lnTo>
                  <a:pt x="222015" y="296019"/>
                </a:lnTo>
                <a:lnTo>
                  <a:pt x="187189" y="339551"/>
                </a:lnTo>
                <a:lnTo>
                  <a:pt x="187189" y="796640"/>
                </a:lnTo>
                <a:cubicBezTo>
                  <a:pt x="204602" y="785031"/>
                  <a:pt x="230721" y="766167"/>
                  <a:pt x="265547" y="740048"/>
                </a:cubicBezTo>
                <a:lnTo>
                  <a:pt x="274253" y="748754"/>
                </a:lnTo>
                <a:cubicBezTo>
                  <a:pt x="227819" y="861938"/>
                  <a:pt x="162521" y="949003"/>
                  <a:pt x="78358" y="1009948"/>
                </a:cubicBezTo>
                <a:cubicBezTo>
                  <a:pt x="63848" y="969318"/>
                  <a:pt x="49337" y="927236"/>
                  <a:pt x="34826" y="883704"/>
                </a:cubicBezTo>
                <a:cubicBezTo>
                  <a:pt x="40630" y="880802"/>
                  <a:pt x="49337" y="876449"/>
                  <a:pt x="60946" y="870645"/>
                </a:cubicBezTo>
                <a:cubicBezTo>
                  <a:pt x="66750" y="864840"/>
                  <a:pt x="71103" y="861938"/>
                  <a:pt x="74005" y="861938"/>
                </a:cubicBezTo>
                <a:lnTo>
                  <a:pt x="74005" y="378730"/>
                </a:lnTo>
                <a:lnTo>
                  <a:pt x="0" y="378730"/>
                </a:lnTo>
                <a:lnTo>
                  <a:pt x="0" y="304726"/>
                </a:lnTo>
                <a:lnTo>
                  <a:pt x="65299" y="304726"/>
                </a:lnTo>
                <a:close/>
                <a:moveTo>
                  <a:pt x="339552" y="226368"/>
                </a:moveTo>
                <a:lnTo>
                  <a:pt x="339552" y="291666"/>
                </a:lnTo>
                <a:lnTo>
                  <a:pt x="404850" y="291666"/>
                </a:lnTo>
                <a:lnTo>
                  <a:pt x="404850" y="226368"/>
                </a:lnTo>
                <a:close/>
                <a:moveTo>
                  <a:pt x="605098" y="4353"/>
                </a:moveTo>
                <a:lnTo>
                  <a:pt x="713929" y="4353"/>
                </a:lnTo>
                <a:lnTo>
                  <a:pt x="713929" y="252487"/>
                </a:lnTo>
                <a:lnTo>
                  <a:pt x="757461" y="252487"/>
                </a:lnTo>
                <a:lnTo>
                  <a:pt x="757461" y="330845"/>
                </a:lnTo>
                <a:lnTo>
                  <a:pt x="713929" y="330845"/>
                </a:lnTo>
                <a:lnTo>
                  <a:pt x="713929" y="983828"/>
                </a:lnTo>
                <a:cubicBezTo>
                  <a:pt x="713929" y="1027361"/>
                  <a:pt x="670397" y="1050578"/>
                  <a:pt x="583332" y="1053480"/>
                </a:cubicBezTo>
                <a:cubicBezTo>
                  <a:pt x="568821" y="1053480"/>
                  <a:pt x="561566" y="1047676"/>
                  <a:pt x="561566" y="1036067"/>
                </a:cubicBezTo>
                <a:cubicBezTo>
                  <a:pt x="561566" y="998339"/>
                  <a:pt x="544153" y="975122"/>
                  <a:pt x="509327" y="966415"/>
                </a:cubicBezTo>
                <a:lnTo>
                  <a:pt x="509327" y="953356"/>
                </a:lnTo>
                <a:cubicBezTo>
                  <a:pt x="578979" y="962062"/>
                  <a:pt x="610903" y="956258"/>
                  <a:pt x="605098" y="935943"/>
                </a:cubicBezTo>
                <a:lnTo>
                  <a:pt x="605098" y="330845"/>
                </a:lnTo>
                <a:lnTo>
                  <a:pt x="509327" y="330845"/>
                </a:lnTo>
                <a:lnTo>
                  <a:pt x="509327" y="252487"/>
                </a:lnTo>
                <a:lnTo>
                  <a:pt x="605098" y="252487"/>
                </a:lnTo>
                <a:close/>
                <a:moveTo>
                  <a:pt x="56592" y="4353"/>
                </a:moveTo>
                <a:cubicBezTo>
                  <a:pt x="134950" y="24668"/>
                  <a:pt x="182836" y="62396"/>
                  <a:pt x="200249" y="117537"/>
                </a:cubicBezTo>
                <a:cubicBezTo>
                  <a:pt x="214759" y="158167"/>
                  <a:pt x="201700" y="187189"/>
                  <a:pt x="161070" y="204601"/>
                </a:cubicBezTo>
                <a:cubicBezTo>
                  <a:pt x="123342" y="216210"/>
                  <a:pt x="100125" y="203150"/>
                  <a:pt x="91418" y="165422"/>
                </a:cubicBezTo>
                <a:cubicBezTo>
                  <a:pt x="85614" y="98673"/>
                  <a:pt x="71103" y="46434"/>
                  <a:pt x="47886" y="8706"/>
                </a:cubicBezTo>
                <a:close/>
                <a:moveTo>
                  <a:pt x="313432" y="0"/>
                </a:moveTo>
                <a:lnTo>
                  <a:pt x="430969" y="0"/>
                </a:lnTo>
                <a:cubicBezTo>
                  <a:pt x="413556" y="72554"/>
                  <a:pt x="383084" y="124792"/>
                  <a:pt x="339552" y="156716"/>
                </a:cubicBezTo>
                <a:lnTo>
                  <a:pt x="400497" y="156716"/>
                </a:lnTo>
                <a:lnTo>
                  <a:pt x="426616" y="117537"/>
                </a:lnTo>
                <a:lnTo>
                  <a:pt x="535447" y="152363"/>
                </a:lnTo>
                <a:lnTo>
                  <a:pt x="496268" y="204601"/>
                </a:lnTo>
                <a:lnTo>
                  <a:pt x="496268" y="975122"/>
                </a:lnTo>
                <a:cubicBezTo>
                  <a:pt x="499170" y="1024458"/>
                  <a:pt x="455638" y="1050578"/>
                  <a:pt x="365671" y="1053480"/>
                </a:cubicBezTo>
                <a:cubicBezTo>
                  <a:pt x="348258" y="1056382"/>
                  <a:pt x="341003" y="1047676"/>
                  <a:pt x="343905" y="1027361"/>
                </a:cubicBezTo>
                <a:cubicBezTo>
                  <a:pt x="343905" y="992535"/>
                  <a:pt x="322139" y="972220"/>
                  <a:pt x="278607" y="966415"/>
                </a:cubicBezTo>
                <a:lnTo>
                  <a:pt x="278607" y="953356"/>
                </a:lnTo>
                <a:cubicBezTo>
                  <a:pt x="371475" y="959160"/>
                  <a:pt x="413556" y="951905"/>
                  <a:pt x="404850" y="931590"/>
                </a:cubicBezTo>
                <a:lnTo>
                  <a:pt x="404850" y="766167"/>
                </a:lnTo>
                <a:cubicBezTo>
                  <a:pt x="341003" y="853232"/>
                  <a:pt x="272802" y="912726"/>
                  <a:pt x="200249" y="944649"/>
                </a:cubicBezTo>
                <a:lnTo>
                  <a:pt x="195895" y="935943"/>
                </a:lnTo>
                <a:cubicBezTo>
                  <a:pt x="245232" y="877900"/>
                  <a:pt x="294568" y="782129"/>
                  <a:pt x="343905" y="648630"/>
                </a:cubicBezTo>
                <a:lnTo>
                  <a:pt x="213308" y="648630"/>
                </a:lnTo>
                <a:lnTo>
                  <a:pt x="213308" y="583332"/>
                </a:lnTo>
                <a:lnTo>
                  <a:pt x="248134" y="583332"/>
                </a:lnTo>
                <a:lnTo>
                  <a:pt x="248134" y="130597"/>
                </a:lnTo>
                <a:lnTo>
                  <a:pt x="300373" y="130597"/>
                </a:lnTo>
                <a:cubicBezTo>
                  <a:pt x="311981" y="84162"/>
                  <a:pt x="316335" y="40630"/>
                  <a:pt x="313432" y="0"/>
                </a:cubicBezTo>
                <a:close/>
              </a:path>
            </a:pathLst>
          </a:custGeom>
          <a:gradFill flip="none" rotWithShape="1">
            <a:gsLst>
              <a:gs pos="100000">
                <a:schemeClr val="bg1">
                  <a:alpha val="0"/>
                </a:schemeClr>
              </a:gs>
              <a:gs pos="54000">
                <a:schemeClr val="bg1"/>
              </a:gs>
            </a:gsLst>
            <a:lin ang="0" scaled="0"/>
            <a:tileRect/>
          </a:gra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8800" b="0" i="0" u="none" strike="noStrike" kern="1200" cap="none" spc="-300" normalizeH="0" baseline="0" noProof="0" dirty="0">
              <a:ln>
                <a:noFill/>
              </a:ln>
              <a:gradFill flip="none" rotWithShape="1">
                <a:gsLst>
                  <a:gs pos="100000">
                    <a:prstClr val="white">
                      <a:alpha val="0"/>
                    </a:prstClr>
                  </a:gs>
                  <a:gs pos="54000">
                    <a:prstClr val="white"/>
                  </a:gs>
                </a:gsLst>
                <a:lin ang="0" scaled="0"/>
                <a:tileRect/>
              </a:gradFill>
              <a:effectLst/>
              <a:uLnTx/>
              <a:uFillTx/>
              <a:latin typeface="方正美黑简体" panose="03000509000000000000" pitchFamily="65" charset="-122"/>
              <a:ea typeface="方正美黑简体" panose="03000509000000000000" pitchFamily="65" charset="-122"/>
              <a:cs typeface="+mn-cs"/>
            </a:endParaRPr>
          </a:p>
        </p:txBody>
      </p:sp>
      <p:sp>
        <p:nvSpPr>
          <p:cNvPr id="38" name="文本框 37"/>
          <p:cNvSpPr txBox="1"/>
          <p:nvPr/>
        </p:nvSpPr>
        <p:spPr>
          <a:xfrm>
            <a:off x="5307690" y="2835325"/>
            <a:ext cx="757461" cy="1054024"/>
          </a:xfrm>
          <a:custGeom>
            <a:avLst/>
            <a:gdLst/>
            <a:ahLst/>
            <a:cxnLst/>
            <a:rect l="l" t="t" r="r" b="b"/>
            <a:pathLst>
              <a:path w="757461" h="1054024">
                <a:moveTo>
                  <a:pt x="339552" y="504974"/>
                </a:moveTo>
                <a:lnTo>
                  <a:pt x="339552" y="583332"/>
                </a:lnTo>
                <a:lnTo>
                  <a:pt x="404850" y="583332"/>
                </a:lnTo>
                <a:lnTo>
                  <a:pt x="404850" y="504974"/>
                </a:lnTo>
                <a:close/>
                <a:moveTo>
                  <a:pt x="513681" y="422263"/>
                </a:moveTo>
                <a:cubicBezTo>
                  <a:pt x="563017" y="471599"/>
                  <a:pt x="587685" y="528191"/>
                  <a:pt x="587685" y="592038"/>
                </a:cubicBezTo>
                <a:cubicBezTo>
                  <a:pt x="587685" y="623962"/>
                  <a:pt x="578979" y="642826"/>
                  <a:pt x="561566" y="648630"/>
                </a:cubicBezTo>
                <a:cubicBezTo>
                  <a:pt x="526740" y="654434"/>
                  <a:pt x="510778" y="638473"/>
                  <a:pt x="513681" y="600745"/>
                </a:cubicBezTo>
                <a:cubicBezTo>
                  <a:pt x="519485" y="545604"/>
                  <a:pt x="516583" y="487561"/>
                  <a:pt x="504974" y="426616"/>
                </a:cubicBezTo>
                <a:close/>
                <a:moveTo>
                  <a:pt x="339552" y="365671"/>
                </a:moveTo>
                <a:lnTo>
                  <a:pt x="339552" y="439675"/>
                </a:lnTo>
                <a:lnTo>
                  <a:pt x="404850" y="439675"/>
                </a:lnTo>
                <a:lnTo>
                  <a:pt x="404850" y="365671"/>
                </a:lnTo>
                <a:close/>
                <a:moveTo>
                  <a:pt x="104478" y="252487"/>
                </a:moveTo>
                <a:lnTo>
                  <a:pt x="222015" y="296019"/>
                </a:lnTo>
                <a:lnTo>
                  <a:pt x="187189" y="339551"/>
                </a:lnTo>
                <a:lnTo>
                  <a:pt x="187189" y="796640"/>
                </a:lnTo>
                <a:cubicBezTo>
                  <a:pt x="204602" y="785031"/>
                  <a:pt x="230721" y="766167"/>
                  <a:pt x="265547" y="740048"/>
                </a:cubicBezTo>
                <a:lnTo>
                  <a:pt x="274253" y="748754"/>
                </a:lnTo>
                <a:cubicBezTo>
                  <a:pt x="227819" y="861938"/>
                  <a:pt x="162521" y="949003"/>
                  <a:pt x="78358" y="1009948"/>
                </a:cubicBezTo>
                <a:cubicBezTo>
                  <a:pt x="63848" y="969318"/>
                  <a:pt x="49337" y="927236"/>
                  <a:pt x="34826" y="883704"/>
                </a:cubicBezTo>
                <a:cubicBezTo>
                  <a:pt x="40630" y="880802"/>
                  <a:pt x="49337" y="876449"/>
                  <a:pt x="60946" y="870645"/>
                </a:cubicBezTo>
                <a:cubicBezTo>
                  <a:pt x="66750" y="864840"/>
                  <a:pt x="71103" y="861938"/>
                  <a:pt x="74005" y="861938"/>
                </a:cubicBezTo>
                <a:lnTo>
                  <a:pt x="74005" y="378730"/>
                </a:lnTo>
                <a:lnTo>
                  <a:pt x="0" y="378730"/>
                </a:lnTo>
                <a:lnTo>
                  <a:pt x="0" y="304726"/>
                </a:lnTo>
                <a:lnTo>
                  <a:pt x="65299" y="304726"/>
                </a:lnTo>
                <a:close/>
                <a:moveTo>
                  <a:pt x="339552" y="226368"/>
                </a:moveTo>
                <a:lnTo>
                  <a:pt x="339552" y="291666"/>
                </a:lnTo>
                <a:lnTo>
                  <a:pt x="404850" y="291666"/>
                </a:lnTo>
                <a:lnTo>
                  <a:pt x="404850" y="226368"/>
                </a:lnTo>
                <a:close/>
                <a:moveTo>
                  <a:pt x="605098" y="4353"/>
                </a:moveTo>
                <a:lnTo>
                  <a:pt x="713929" y="4353"/>
                </a:lnTo>
                <a:lnTo>
                  <a:pt x="713929" y="252487"/>
                </a:lnTo>
                <a:lnTo>
                  <a:pt x="757461" y="252487"/>
                </a:lnTo>
                <a:lnTo>
                  <a:pt x="757461" y="330845"/>
                </a:lnTo>
                <a:lnTo>
                  <a:pt x="713929" y="330845"/>
                </a:lnTo>
                <a:lnTo>
                  <a:pt x="713929" y="983828"/>
                </a:lnTo>
                <a:cubicBezTo>
                  <a:pt x="713929" y="1027361"/>
                  <a:pt x="670397" y="1050578"/>
                  <a:pt x="583332" y="1053480"/>
                </a:cubicBezTo>
                <a:cubicBezTo>
                  <a:pt x="568821" y="1053480"/>
                  <a:pt x="561566" y="1047676"/>
                  <a:pt x="561566" y="1036067"/>
                </a:cubicBezTo>
                <a:cubicBezTo>
                  <a:pt x="561566" y="998339"/>
                  <a:pt x="544153" y="975122"/>
                  <a:pt x="509327" y="966415"/>
                </a:cubicBezTo>
                <a:lnTo>
                  <a:pt x="509327" y="953356"/>
                </a:lnTo>
                <a:cubicBezTo>
                  <a:pt x="578979" y="962062"/>
                  <a:pt x="610903" y="956258"/>
                  <a:pt x="605098" y="935943"/>
                </a:cubicBezTo>
                <a:lnTo>
                  <a:pt x="605098" y="330845"/>
                </a:lnTo>
                <a:lnTo>
                  <a:pt x="509327" y="330845"/>
                </a:lnTo>
                <a:lnTo>
                  <a:pt x="509327" y="252487"/>
                </a:lnTo>
                <a:lnTo>
                  <a:pt x="605098" y="252487"/>
                </a:lnTo>
                <a:close/>
                <a:moveTo>
                  <a:pt x="56592" y="4353"/>
                </a:moveTo>
                <a:cubicBezTo>
                  <a:pt x="134950" y="24668"/>
                  <a:pt x="182836" y="62396"/>
                  <a:pt x="200249" y="117537"/>
                </a:cubicBezTo>
                <a:cubicBezTo>
                  <a:pt x="214759" y="158167"/>
                  <a:pt x="201700" y="187189"/>
                  <a:pt x="161070" y="204601"/>
                </a:cubicBezTo>
                <a:cubicBezTo>
                  <a:pt x="123342" y="216210"/>
                  <a:pt x="100125" y="203150"/>
                  <a:pt x="91418" y="165422"/>
                </a:cubicBezTo>
                <a:cubicBezTo>
                  <a:pt x="85614" y="98673"/>
                  <a:pt x="71103" y="46434"/>
                  <a:pt x="47886" y="8706"/>
                </a:cubicBezTo>
                <a:close/>
                <a:moveTo>
                  <a:pt x="313432" y="0"/>
                </a:moveTo>
                <a:lnTo>
                  <a:pt x="430969" y="0"/>
                </a:lnTo>
                <a:cubicBezTo>
                  <a:pt x="413556" y="72554"/>
                  <a:pt x="383084" y="124792"/>
                  <a:pt x="339552" y="156716"/>
                </a:cubicBezTo>
                <a:lnTo>
                  <a:pt x="400497" y="156716"/>
                </a:lnTo>
                <a:lnTo>
                  <a:pt x="426616" y="117537"/>
                </a:lnTo>
                <a:lnTo>
                  <a:pt x="535447" y="152363"/>
                </a:lnTo>
                <a:lnTo>
                  <a:pt x="496268" y="204601"/>
                </a:lnTo>
                <a:lnTo>
                  <a:pt x="496268" y="975122"/>
                </a:lnTo>
                <a:cubicBezTo>
                  <a:pt x="499170" y="1024458"/>
                  <a:pt x="455638" y="1050578"/>
                  <a:pt x="365671" y="1053480"/>
                </a:cubicBezTo>
                <a:cubicBezTo>
                  <a:pt x="348258" y="1056382"/>
                  <a:pt x="341003" y="1047676"/>
                  <a:pt x="343905" y="1027361"/>
                </a:cubicBezTo>
                <a:cubicBezTo>
                  <a:pt x="343905" y="992535"/>
                  <a:pt x="322139" y="972220"/>
                  <a:pt x="278607" y="966415"/>
                </a:cubicBezTo>
                <a:lnTo>
                  <a:pt x="278607" y="953356"/>
                </a:lnTo>
                <a:cubicBezTo>
                  <a:pt x="371475" y="959160"/>
                  <a:pt x="413556" y="951905"/>
                  <a:pt x="404850" y="931590"/>
                </a:cubicBezTo>
                <a:lnTo>
                  <a:pt x="404850" y="766167"/>
                </a:lnTo>
                <a:cubicBezTo>
                  <a:pt x="341003" y="853232"/>
                  <a:pt x="272802" y="912726"/>
                  <a:pt x="200249" y="944649"/>
                </a:cubicBezTo>
                <a:lnTo>
                  <a:pt x="195895" y="935943"/>
                </a:lnTo>
                <a:cubicBezTo>
                  <a:pt x="245232" y="877900"/>
                  <a:pt x="294568" y="782129"/>
                  <a:pt x="343905" y="648630"/>
                </a:cubicBezTo>
                <a:lnTo>
                  <a:pt x="213308" y="648630"/>
                </a:lnTo>
                <a:lnTo>
                  <a:pt x="213308" y="583332"/>
                </a:lnTo>
                <a:lnTo>
                  <a:pt x="248134" y="583332"/>
                </a:lnTo>
                <a:lnTo>
                  <a:pt x="248134" y="130597"/>
                </a:lnTo>
                <a:lnTo>
                  <a:pt x="300373" y="130597"/>
                </a:lnTo>
                <a:cubicBezTo>
                  <a:pt x="311981" y="84162"/>
                  <a:pt x="316335" y="40630"/>
                  <a:pt x="313432" y="0"/>
                </a:cubicBezTo>
                <a:close/>
              </a:path>
            </a:pathLst>
          </a:custGeom>
          <a:gradFill flip="none" rotWithShape="1">
            <a:gsLst>
              <a:gs pos="100000">
                <a:schemeClr val="bg1">
                  <a:alpha val="0"/>
                </a:schemeClr>
              </a:gs>
              <a:gs pos="54000">
                <a:schemeClr val="bg1"/>
              </a:gs>
            </a:gsLst>
            <a:lin ang="0" scaled="0"/>
            <a:tileRect/>
          </a:gra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8800" b="0" i="0" u="none" strike="noStrike" kern="1200" cap="none" spc="-300" normalizeH="0" baseline="0" noProof="0" dirty="0">
              <a:ln>
                <a:noFill/>
              </a:ln>
              <a:gradFill flip="none" rotWithShape="1">
                <a:gsLst>
                  <a:gs pos="100000">
                    <a:prstClr val="white">
                      <a:alpha val="0"/>
                    </a:prstClr>
                  </a:gs>
                  <a:gs pos="54000">
                    <a:prstClr val="white"/>
                  </a:gs>
                </a:gsLst>
                <a:lin ang="0" scaled="0"/>
                <a:tileRect/>
              </a:gradFill>
              <a:effectLst/>
              <a:uLnTx/>
              <a:uFillTx/>
              <a:latin typeface="方正美黑简体" panose="03000509000000000000" pitchFamily="65" charset="-122"/>
              <a:ea typeface="方正美黑简体" panose="03000509000000000000" pitchFamily="65" charset="-122"/>
              <a:cs typeface="+mn-cs"/>
            </a:endParaRPr>
          </a:p>
        </p:txBody>
      </p:sp>
      <p:sp>
        <p:nvSpPr>
          <p:cNvPr id="40" name="文本框 39"/>
          <p:cNvSpPr txBox="1"/>
          <p:nvPr/>
        </p:nvSpPr>
        <p:spPr>
          <a:xfrm>
            <a:off x="6148718" y="2830973"/>
            <a:ext cx="766167" cy="1054879"/>
          </a:xfrm>
          <a:custGeom>
            <a:avLst/>
            <a:gdLst/>
            <a:ahLst/>
            <a:cxnLst/>
            <a:rect l="l" t="t" r="r" b="b"/>
            <a:pathLst>
              <a:path w="766167" h="1054879">
                <a:moveTo>
                  <a:pt x="478854" y="261193"/>
                </a:moveTo>
                <a:lnTo>
                  <a:pt x="578978" y="261193"/>
                </a:lnTo>
                <a:lnTo>
                  <a:pt x="578978" y="470148"/>
                </a:lnTo>
                <a:cubicBezTo>
                  <a:pt x="578978" y="548506"/>
                  <a:pt x="570272" y="619608"/>
                  <a:pt x="552859" y="683456"/>
                </a:cubicBezTo>
                <a:lnTo>
                  <a:pt x="635570" y="683456"/>
                </a:lnTo>
                <a:lnTo>
                  <a:pt x="635570" y="914177"/>
                </a:lnTo>
                <a:cubicBezTo>
                  <a:pt x="635570" y="922883"/>
                  <a:pt x="638472" y="927236"/>
                  <a:pt x="644277" y="927236"/>
                </a:cubicBezTo>
                <a:cubicBezTo>
                  <a:pt x="650081" y="927236"/>
                  <a:pt x="655885" y="924334"/>
                  <a:pt x="661690" y="918530"/>
                </a:cubicBezTo>
                <a:cubicBezTo>
                  <a:pt x="687809" y="874998"/>
                  <a:pt x="712477" y="824210"/>
                  <a:pt x="735694" y="766167"/>
                </a:cubicBezTo>
                <a:lnTo>
                  <a:pt x="748754" y="770520"/>
                </a:lnTo>
                <a:cubicBezTo>
                  <a:pt x="716830" y="854682"/>
                  <a:pt x="718281" y="908372"/>
                  <a:pt x="753107" y="931589"/>
                </a:cubicBezTo>
                <a:cubicBezTo>
                  <a:pt x="761814" y="937394"/>
                  <a:pt x="764716" y="941747"/>
                  <a:pt x="761814" y="944649"/>
                </a:cubicBezTo>
                <a:cubicBezTo>
                  <a:pt x="735694" y="1020105"/>
                  <a:pt x="690711" y="1056382"/>
                  <a:pt x="626864" y="1053480"/>
                </a:cubicBezTo>
                <a:cubicBezTo>
                  <a:pt x="539799" y="1062186"/>
                  <a:pt x="499169" y="1030262"/>
                  <a:pt x="504973" y="957709"/>
                </a:cubicBezTo>
                <a:lnTo>
                  <a:pt x="504973" y="792286"/>
                </a:lnTo>
                <a:cubicBezTo>
                  <a:pt x="458539" y="885155"/>
                  <a:pt x="358415" y="972220"/>
                  <a:pt x="204601" y="1053480"/>
                </a:cubicBezTo>
                <a:lnTo>
                  <a:pt x="200248" y="1040420"/>
                </a:lnTo>
                <a:cubicBezTo>
                  <a:pt x="385985" y="895313"/>
                  <a:pt x="478854" y="705222"/>
                  <a:pt x="478854" y="470148"/>
                </a:cubicBezTo>
                <a:close/>
                <a:moveTo>
                  <a:pt x="644277" y="0"/>
                </a:moveTo>
                <a:lnTo>
                  <a:pt x="766167" y="47885"/>
                </a:lnTo>
                <a:lnTo>
                  <a:pt x="726988" y="100124"/>
                </a:lnTo>
                <a:lnTo>
                  <a:pt x="726988" y="626864"/>
                </a:lnTo>
                <a:lnTo>
                  <a:pt x="605098" y="626864"/>
                </a:lnTo>
                <a:lnTo>
                  <a:pt x="605098" y="134950"/>
                </a:lnTo>
                <a:lnTo>
                  <a:pt x="452735" y="134950"/>
                </a:lnTo>
                <a:lnTo>
                  <a:pt x="452735" y="622511"/>
                </a:lnTo>
                <a:lnTo>
                  <a:pt x="335198" y="622511"/>
                </a:lnTo>
                <a:lnTo>
                  <a:pt x="330845" y="626864"/>
                </a:lnTo>
                <a:lnTo>
                  <a:pt x="330845" y="69651"/>
                </a:lnTo>
                <a:lnTo>
                  <a:pt x="300372" y="117537"/>
                </a:lnTo>
                <a:cubicBezTo>
                  <a:pt x="300372" y="280057"/>
                  <a:pt x="284410" y="415007"/>
                  <a:pt x="252487" y="522386"/>
                </a:cubicBezTo>
                <a:cubicBezTo>
                  <a:pt x="301823" y="618157"/>
                  <a:pt x="327942" y="703771"/>
                  <a:pt x="330845" y="779227"/>
                </a:cubicBezTo>
                <a:cubicBezTo>
                  <a:pt x="330845" y="837270"/>
                  <a:pt x="314883" y="872095"/>
                  <a:pt x="282959" y="883704"/>
                </a:cubicBezTo>
                <a:cubicBezTo>
                  <a:pt x="242329" y="889508"/>
                  <a:pt x="217661" y="866291"/>
                  <a:pt x="208954" y="814052"/>
                </a:cubicBezTo>
                <a:cubicBezTo>
                  <a:pt x="203150" y="767618"/>
                  <a:pt x="197346" y="726988"/>
                  <a:pt x="191541" y="692162"/>
                </a:cubicBezTo>
                <a:cubicBezTo>
                  <a:pt x="142205" y="790835"/>
                  <a:pt x="81260" y="869193"/>
                  <a:pt x="8706" y="927236"/>
                </a:cubicBezTo>
                <a:lnTo>
                  <a:pt x="0" y="922883"/>
                </a:lnTo>
                <a:cubicBezTo>
                  <a:pt x="63847" y="812601"/>
                  <a:pt x="111732" y="679102"/>
                  <a:pt x="143656" y="522386"/>
                </a:cubicBezTo>
                <a:cubicBezTo>
                  <a:pt x="120439" y="444028"/>
                  <a:pt x="87064" y="351160"/>
                  <a:pt x="43532" y="243780"/>
                </a:cubicBezTo>
                <a:cubicBezTo>
                  <a:pt x="40630" y="235074"/>
                  <a:pt x="37728" y="229269"/>
                  <a:pt x="34826" y="226367"/>
                </a:cubicBezTo>
                <a:lnTo>
                  <a:pt x="43532" y="217661"/>
                </a:lnTo>
                <a:cubicBezTo>
                  <a:pt x="84162" y="261193"/>
                  <a:pt x="126243" y="316334"/>
                  <a:pt x="169775" y="383083"/>
                </a:cubicBezTo>
                <a:cubicBezTo>
                  <a:pt x="181384" y="296019"/>
                  <a:pt x="187188" y="216210"/>
                  <a:pt x="187188" y="143656"/>
                </a:cubicBezTo>
                <a:lnTo>
                  <a:pt x="17413" y="143656"/>
                </a:lnTo>
                <a:lnTo>
                  <a:pt x="17413" y="65298"/>
                </a:lnTo>
                <a:lnTo>
                  <a:pt x="187188" y="65298"/>
                </a:lnTo>
                <a:lnTo>
                  <a:pt x="226367" y="13059"/>
                </a:lnTo>
                <a:lnTo>
                  <a:pt x="330845" y="56592"/>
                </a:lnTo>
                <a:lnTo>
                  <a:pt x="330845" y="8706"/>
                </a:lnTo>
                <a:lnTo>
                  <a:pt x="452735" y="8706"/>
                </a:lnTo>
                <a:lnTo>
                  <a:pt x="452735" y="56592"/>
                </a:lnTo>
                <a:lnTo>
                  <a:pt x="600744" y="56592"/>
                </a:lnTo>
                <a:close/>
              </a:path>
            </a:pathLst>
          </a:custGeom>
          <a:gradFill flip="none" rotWithShape="1">
            <a:gsLst>
              <a:gs pos="100000">
                <a:schemeClr val="bg1">
                  <a:alpha val="0"/>
                </a:schemeClr>
              </a:gs>
              <a:gs pos="54000">
                <a:schemeClr val="bg1"/>
              </a:gs>
            </a:gsLst>
            <a:lin ang="0" scaled="0"/>
            <a:tileRect/>
          </a:gra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8800" b="0" i="0" u="none" strike="noStrike" kern="1200" cap="none" spc="-300" normalizeH="0" baseline="0" noProof="0" dirty="0">
              <a:ln>
                <a:noFill/>
              </a:ln>
              <a:gradFill flip="none" rotWithShape="1">
                <a:gsLst>
                  <a:gs pos="100000">
                    <a:prstClr val="white">
                      <a:alpha val="0"/>
                    </a:prstClr>
                  </a:gs>
                  <a:gs pos="54000">
                    <a:prstClr val="white"/>
                  </a:gs>
                </a:gsLst>
                <a:lin ang="0" scaled="0"/>
                <a:tileRect/>
              </a:gradFill>
              <a:effectLst/>
              <a:uLnTx/>
              <a:uFillTx/>
              <a:latin typeface="方正美黑简体" panose="03000509000000000000" pitchFamily="65" charset="-122"/>
              <a:ea typeface="方正美黑简体" panose="03000509000000000000" pitchFamily="65" charset="-122"/>
              <a:cs typeface="+mn-cs"/>
            </a:endParaRPr>
          </a:p>
        </p:txBody>
      </p:sp>
      <p:sp>
        <p:nvSpPr>
          <p:cNvPr id="42" name="文本框 41"/>
          <p:cNvSpPr txBox="1"/>
          <p:nvPr/>
        </p:nvSpPr>
        <p:spPr>
          <a:xfrm>
            <a:off x="7011511" y="2830973"/>
            <a:ext cx="757461" cy="1057833"/>
          </a:xfrm>
          <a:custGeom>
            <a:avLst/>
            <a:gdLst/>
            <a:ahLst/>
            <a:cxnLst/>
            <a:rect l="l" t="t" r="r" b="b"/>
            <a:pathLst>
              <a:path w="757461" h="1057833">
                <a:moveTo>
                  <a:pt x="252487" y="892410"/>
                </a:moveTo>
                <a:lnTo>
                  <a:pt x="252487" y="940296"/>
                </a:lnTo>
                <a:lnTo>
                  <a:pt x="531093" y="940296"/>
                </a:lnTo>
                <a:lnTo>
                  <a:pt x="531093" y="892410"/>
                </a:lnTo>
                <a:close/>
                <a:moveTo>
                  <a:pt x="252487" y="761814"/>
                </a:moveTo>
                <a:lnTo>
                  <a:pt x="252487" y="818406"/>
                </a:lnTo>
                <a:lnTo>
                  <a:pt x="531093" y="818406"/>
                </a:lnTo>
                <a:lnTo>
                  <a:pt x="531093" y="761814"/>
                </a:lnTo>
                <a:close/>
                <a:moveTo>
                  <a:pt x="252487" y="635570"/>
                </a:moveTo>
                <a:lnTo>
                  <a:pt x="252487" y="692162"/>
                </a:lnTo>
                <a:lnTo>
                  <a:pt x="531093" y="692162"/>
                </a:lnTo>
                <a:lnTo>
                  <a:pt x="531093" y="635570"/>
                </a:lnTo>
                <a:close/>
                <a:moveTo>
                  <a:pt x="565919" y="0"/>
                </a:moveTo>
                <a:lnTo>
                  <a:pt x="687809" y="100124"/>
                </a:lnTo>
                <a:cubicBezTo>
                  <a:pt x="609451" y="123341"/>
                  <a:pt x="525289" y="136401"/>
                  <a:pt x="435322" y="139303"/>
                </a:cubicBezTo>
                <a:cubicBezTo>
                  <a:pt x="435322" y="145107"/>
                  <a:pt x="433871" y="155265"/>
                  <a:pt x="430969" y="169775"/>
                </a:cubicBezTo>
                <a:cubicBezTo>
                  <a:pt x="428067" y="187188"/>
                  <a:pt x="425165" y="198797"/>
                  <a:pt x="422263" y="204601"/>
                </a:cubicBezTo>
                <a:lnTo>
                  <a:pt x="692163" y="204601"/>
                </a:lnTo>
                <a:lnTo>
                  <a:pt x="692163" y="282959"/>
                </a:lnTo>
                <a:lnTo>
                  <a:pt x="400497" y="282959"/>
                </a:lnTo>
                <a:cubicBezTo>
                  <a:pt x="397594" y="291666"/>
                  <a:pt x="391790" y="306176"/>
                  <a:pt x="383084" y="326491"/>
                </a:cubicBezTo>
                <a:cubicBezTo>
                  <a:pt x="374377" y="349709"/>
                  <a:pt x="368573" y="365670"/>
                  <a:pt x="365671" y="374377"/>
                </a:cubicBezTo>
                <a:lnTo>
                  <a:pt x="757461" y="374377"/>
                </a:lnTo>
                <a:lnTo>
                  <a:pt x="757461" y="448382"/>
                </a:lnTo>
                <a:lnTo>
                  <a:pt x="326492" y="448382"/>
                </a:lnTo>
                <a:cubicBezTo>
                  <a:pt x="300372" y="489012"/>
                  <a:pt x="271351" y="526740"/>
                  <a:pt x="239427" y="561565"/>
                </a:cubicBezTo>
                <a:lnTo>
                  <a:pt x="522387" y="561565"/>
                </a:lnTo>
                <a:lnTo>
                  <a:pt x="557213" y="509327"/>
                </a:lnTo>
                <a:lnTo>
                  <a:pt x="692163" y="548506"/>
                </a:lnTo>
                <a:lnTo>
                  <a:pt x="657337" y="600744"/>
                </a:lnTo>
                <a:lnTo>
                  <a:pt x="657337" y="1057833"/>
                </a:lnTo>
                <a:lnTo>
                  <a:pt x="531093" y="1057833"/>
                </a:lnTo>
                <a:lnTo>
                  <a:pt x="531093" y="1009947"/>
                </a:lnTo>
                <a:lnTo>
                  <a:pt x="252487" y="1009947"/>
                </a:lnTo>
                <a:lnTo>
                  <a:pt x="252487" y="1057833"/>
                </a:lnTo>
                <a:lnTo>
                  <a:pt x="126244" y="1057833"/>
                </a:lnTo>
                <a:lnTo>
                  <a:pt x="126244" y="661690"/>
                </a:lnTo>
                <a:cubicBezTo>
                  <a:pt x="120439" y="664592"/>
                  <a:pt x="110282" y="670396"/>
                  <a:pt x="95771" y="679102"/>
                </a:cubicBezTo>
                <a:cubicBezTo>
                  <a:pt x="63847" y="699418"/>
                  <a:pt x="33375" y="716830"/>
                  <a:pt x="4353" y="731341"/>
                </a:cubicBezTo>
                <a:lnTo>
                  <a:pt x="0" y="722635"/>
                </a:lnTo>
                <a:cubicBezTo>
                  <a:pt x="84162" y="635570"/>
                  <a:pt x="149461" y="544153"/>
                  <a:pt x="195895" y="448382"/>
                </a:cubicBezTo>
                <a:lnTo>
                  <a:pt x="8707" y="448382"/>
                </a:lnTo>
                <a:lnTo>
                  <a:pt x="8707" y="374377"/>
                </a:lnTo>
                <a:lnTo>
                  <a:pt x="230721" y="374377"/>
                </a:lnTo>
                <a:cubicBezTo>
                  <a:pt x="242330" y="342453"/>
                  <a:pt x="253938" y="311981"/>
                  <a:pt x="265547" y="282959"/>
                </a:cubicBezTo>
                <a:lnTo>
                  <a:pt x="74005" y="282959"/>
                </a:lnTo>
                <a:lnTo>
                  <a:pt x="74005" y="204601"/>
                </a:lnTo>
                <a:lnTo>
                  <a:pt x="287313" y="204601"/>
                </a:lnTo>
                <a:cubicBezTo>
                  <a:pt x="287313" y="198797"/>
                  <a:pt x="290215" y="184286"/>
                  <a:pt x="296019" y="161069"/>
                </a:cubicBezTo>
                <a:cubicBezTo>
                  <a:pt x="298921" y="152363"/>
                  <a:pt x="300372" y="145107"/>
                  <a:pt x="300372" y="139303"/>
                </a:cubicBezTo>
                <a:cubicBezTo>
                  <a:pt x="236525" y="136401"/>
                  <a:pt x="153814" y="124792"/>
                  <a:pt x="52239" y="104477"/>
                </a:cubicBezTo>
                <a:lnTo>
                  <a:pt x="52239" y="91417"/>
                </a:lnTo>
                <a:cubicBezTo>
                  <a:pt x="240878" y="82711"/>
                  <a:pt x="412105" y="52238"/>
                  <a:pt x="565919" y="0"/>
                </a:cubicBezTo>
                <a:close/>
              </a:path>
            </a:pathLst>
          </a:custGeom>
          <a:gradFill flip="none" rotWithShape="1">
            <a:gsLst>
              <a:gs pos="100000">
                <a:schemeClr val="bg1">
                  <a:alpha val="0"/>
                </a:schemeClr>
              </a:gs>
              <a:gs pos="54000">
                <a:schemeClr val="bg1"/>
              </a:gs>
            </a:gsLst>
            <a:lin ang="0" scaled="0"/>
            <a:tileRect/>
          </a:gra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8800" b="0" i="0" u="none" strike="noStrike" kern="1200" cap="none" spc="-300" normalizeH="0" baseline="0" noProof="0" dirty="0">
              <a:ln>
                <a:noFill/>
              </a:ln>
              <a:gradFill flip="none" rotWithShape="1">
                <a:gsLst>
                  <a:gs pos="100000">
                    <a:prstClr val="white">
                      <a:alpha val="0"/>
                    </a:prstClr>
                  </a:gs>
                  <a:gs pos="54000">
                    <a:prstClr val="white"/>
                  </a:gs>
                </a:gsLst>
                <a:lin ang="0" scaled="0"/>
                <a:tileRect/>
              </a:gradFill>
              <a:effectLst/>
              <a:uLnTx/>
              <a:uFillTx/>
              <a:latin typeface="方正美黑简体" panose="03000509000000000000" pitchFamily="65" charset="-122"/>
              <a:ea typeface="方正美黑简体" panose="03000509000000000000" pitchFamily="65" charset="-122"/>
              <a:cs typeface="+mn-cs"/>
            </a:endParaRPr>
          </a:p>
        </p:txBody>
      </p:sp>
    </p:spTree>
    <p:extLst>
      <p:ext uri="{BB962C8B-B14F-4D97-AF65-F5344CB8AC3E}">
        <p14:creationId xmlns:p14="http://schemas.microsoft.com/office/powerpoint/2010/main" val="147246938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a:extLst>
              <a:ext uri="{FF2B5EF4-FFF2-40B4-BE49-F238E27FC236}">
                <a16:creationId xmlns:a16="http://schemas.microsoft.com/office/drawing/2014/main" id="{40D199F0-A918-4EED-AF6C-1FF084A1EF8E}"/>
              </a:ext>
            </a:extLst>
          </p:cNvPr>
          <p:cNvSpPr/>
          <p:nvPr/>
        </p:nvSpPr>
        <p:spPr>
          <a:xfrm>
            <a:off x="852473" y="129010"/>
            <a:ext cx="1826141"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mn-cs"/>
              </a:rPr>
              <a:t>三、知识图谱推理</a:t>
            </a:r>
            <a:endParaRPr kumimoji="0" lang="zh-CN" altLang="en-US" sz="16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p:sp>
        <p:nvSpPr>
          <p:cNvPr id="13" name="矩形 12">
            <a:extLst>
              <a:ext uri="{FF2B5EF4-FFF2-40B4-BE49-F238E27FC236}">
                <a16:creationId xmlns:a16="http://schemas.microsoft.com/office/drawing/2014/main" id="{80D03ACE-4753-4C03-81C2-0B0682E293ED}"/>
              </a:ext>
            </a:extLst>
          </p:cNvPr>
          <p:cNvSpPr/>
          <p:nvPr/>
        </p:nvSpPr>
        <p:spPr>
          <a:xfrm>
            <a:off x="1042555" y="735998"/>
            <a:ext cx="10254104" cy="609273"/>
          </a:xfrm>
          <a:prstGeom prst="rect">
            <a:avLst/>
          </a:prstGeom>
          <a:gradFill>
            <a:gsLst>
              <a:gs pos="37000">
                <a:srgbClr val="019196"/>
              </a:gs>
              <a:gs pos="100000">
                <a:schemeClr val="bg1"/>
              </a:gs>
              <a:gs pos="83000">
                <a:srgbClr val="81C7C9"/>
              </a:gs>
            </a:gsLst>
            <a:lin ang="12000000" scaled="0"/>
          </a:gradFill>
          <a:ln w="22225">
            <a:noFill/>
          </a:ln>
          <a:effectLst>
            <a:outerShdw blurRad="50800" dist="38100" dir="5400000" algn="l" rotWithShape="0">
              <a:schemeClr val="tx1">
                <a:lumMod val="85000"/>
                <a:lumOff val="15000"/>
                <a:alpha val="10000"/>
              </a:schemeClr>
            </a:outerShdw>
          </a:effectLst>
        </p:spPr>
        <p:txBody>
          <a:bodyPr anchor="ctr">
            <a:normAutofit/>
          </a:bodyPr>
          <a:lstStyle/>
          <a:p>
            <a:pPr marL="0" marR="0" lvl="0" indent="0" algn="ctr" defTabSz="914400" rtl="0" eaLnBrk="1" fontAlgn="auto" latinLnBrk="0" hangingPunct="1">
              <a:lnSpc>
                <a:spcPct val="90000"/>
              </a:lnSpc>
              <a:spcBef>
                <a:spcPct val="0"/>
              </a:spcBef>
              <a:spcAft>
                <a:spcPts val="0"/>
              </a:spcAft>
              <a:buClrTx/>
              <a:buSzTx/>
              <a:buFontTx/>
              <a:buNone/>
              <a:tabLst/>
              <a:defRPr/>
            </a:pPr>
            <a:endParaRPr kumimoji="0" lang="zh-CN" altLang="en-US" sz="1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9" name="矩形 18">
            <a:extLst>
              <a:ext uri="{FF2B5EF4-FFF2-40B4-BE49-F238E27FC236}">
                <a16:creationId xmlns:a16="http://schemas.microsoft.com/office/drawing/2014/main" id="{70711213-6A7F-41B7-83A4-ACBA1908F28E}"/>
              </a:ext>
            </a:extLst>
          </p:cNvPr>
          <p:cNvSpPr/>
          <p:nvPr/>
        </p:nvSpPr>
        <p:spPr>
          <a:xfrm>
            <a:off x="1765543" y="811180"/>
            <a:ext cx="8634380" cy="458908"/>
          </a:xfrm>
          <a:prstGeom prst="rect">
            <a:avLst/>
          </a:prstGeom>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zh-CN" altLang="zh-CN" sz="1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路径排序推理算法</a:t>
            </a:r>
            <a:endParaRPr kumimoji="0" lang="en-US" altLang="zh-CN" sz="1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 name="矩形 1">
            <a:extLst>
              <a:ext uri="{FF2B5EF4-FFF2-40B4-BE49-F238E27FC236}">
                <a16:creationId xmlns:a16="http://schemas.microsoft.com/office/drawing/2014/main" id="{D5A0741B-A3BC-4C16-9108-9CE259B9FC87}"/>
              </a:ext>
            </a:extLst>
          </p:cNvPr>
          <p:cNvSpPr/>
          <p:nvPr/>
        </p:nvSpPr>
        <p:spPr>
          <a:xfrm>
            <a:off x="1699502" y="1613705"/>
            <a:ext cx="8940209" cy="640816"/>
          </a:xfrm>
          <a:prstGeom prst="rect">
            <a:avLst/>
          </a:prstGeom>
        </p:spPr>
        <p:txBody>
          <a:bodyPr wrap="square">
            <a:spAutoFit/>
          </a:bodyPr>
          <a:lstStyle/>
          <a:p>
            <a:pPr marL="0" marR="0" lvl="0" indent="266700" algn="ctr" defTabSz="914400" rtl="0" eaLnBrk="1" fontAlgn="auto" latinLnBrk="0" hangingPunct="1">
              <a:lnSpc>
                <a:spcPts val="2200"/>
              </a:lnSpc>
              <a:spcBef>
                <a:spcPts val="0"/>
              </a:spcBef>
              <a:spcAft>
                <a:spcPts val="0"/>
              </a:spcAft>
              <a:buClrTx/>
              <a:buSzTx/>
              <a:buFontTx/>
              <a:buNone/>
              <a:tabLst/>
              <a:defRPr/>
            </a:pPr>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与</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FOIL</a:t>
            </a:r>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算法不同，路径排序推理算法（</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PRA</a:t>
            </a:r>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的基本思想是将实体之间的关联路径作为特征，来学习目标关系的分类器。路径排序算法的工作流程主要分为三步：</a:t>
            </a:r>
          </a:p>
        </p:txBody>
      </p:sp>
      <p:sp>
        <p:nvSpPr>
          <p:cNvPr id="8" name="矩形: 圆角 6">
            <a:extLst>
              <a:ext uri="{FF2B5EF4-FFF2-40B4-BE49-F238E27FC236}">
                <a16:creationId xmlns:a16="http://schemas.microsoft.com/office/drawing/2014/main" id="{756194C7-1CBB-4AD8-92AB-222C9D61AB55}"/>
              </a:ext>
            </a:extLst>
          </p:cNvPr>
          <p:cNvSpPr/>
          <p:nvPr/>
        </p:nvSpPr>
        <p:spPr>
          <a:xfrm>
            <a:off x="267854" y="2522955"/>
            <a:ext cx="11656291" cy="3031646"/>
          </a:xfrm>
          <a:prstGeom prst="roundRect">
            <a:avLst>
              <a:gd name="adj" fmla="val 0"/>
            </a:avLst>
          </a:prstGeom>
          <a:gradFill>
            <a:gsLst>
              <a:gs pos="22000">
                <a:srgbClr val="016773"/>
              </a:gs>
              <a:gs pos="100000">
                <a:srgbClr val="00ABA5"/>
              </a:gs>
            </a:gsLst>
            <a:lin ang="30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1"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endParaRPr>
          </a:p>
        </p:txBody>
      </p:sp>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24E4D1BB-72D0-475C-AC46-8722A87DAF24}"/>
                  </a:ext>
                </a:extLst>
              </p:cNvPr>
              <p:cNvSpPr/>
              <p:nvPr/>
            </p:nvSpPr>
            <p:spPr>
              <a:xfrm>
                <a:off x="307046" y="2550219"/>
                <a:ext cx="11577908" cy="2703945"/>
              </a:xfrm>
              <a:prstGeom prst="rect">
                <a:avLst/>
              </a:prstGeom>
            </p:spPr>
            <p:txBody>
              <a:bodyPr wrap="square">
                <a:spAutoFit/>
              </a:bodyPr>
              <a:lstStyle/>
              <a:p>
                <a:pPr marL="342900" marR="0" lvl="0" indent="-342900" algn="l" defTabSz="914400" rtl="0" eaLnBrk="1" fontAlgn="auto" latinLnBrk="0" hangingPunct="1">
                  <a:lnSpc>
                    <a:spcPct val="150000"/>
                  </a:lnSpc>
                  <a:spcBef>
                    <a:spcPts val="0"/>
                  </a:spcBef>
                  <a:spcAft>
                    <a:spcPts val="0"/>
                  </a:spcAft>
                  <a:buClr>
                    <a:prstClr val="white"/>
                  </a:buClr>
                  <a:buSzPct val="80000"/>
                  <a:buFont typeface="Wingdings" panose="05000000000000000000" pitchFamily="2" charset="2"/>
                  <a:buChar char="u"/>
                  <a:tabLst/>
                  <a:defRPr/>
                </a:pPr>
                <a:r>
                  <a:rPr kumimoji="0" lang="zh-CN" altLang="zh-CN" sz="1600" b="1" i="0" u="none" strike="noStrike" kern="1200" cap="none" spc="0" normalizeH="0" baseline="0" noProof="0" dirty="0">
                    <a:ln>
                      <a:noFill/>
                    </a:ln>
                    <a:solidFill>
                      <a:srgbClr val="FFFFCC"/>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Times New Roman" panose="02020603050405020304" pitchFamily="18" charset="0"/>
                  </a:rPr>
                  <a:t>特征抽取：</a:t>
                </a:r>
                <a:r>
                  <a:rPr kumimoji="0" lang="zh-CN" altLang="zh-CN" sz="16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生成并选择路径特征集合。生成路径的方式有随机游走（</a:t>
                </a:r>
                <a:r>
                  <a:rPr kumimoji="0" lang="en-US" altLang="zh-CN" sz="16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random walk</a:t>
                </a:r>
                <a:r>
                  <a:rPr kumimoji="0" lang="zh-CN" altLang="zh-CN" sz="16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）、广度优先搜索、深度优先搜索等。</a:t>
                </a:r>
                <a:endParaRPr kumimoji="0" lang="en-US" altLang="zh-CN" sz="16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endParaRPr>
              </a:p>
              <a:p>
                <a:pPr marL="342900" marR="0" lvl="0" indent="-342900" algn="l" defTabSz="914400" rtl="0" eaLnBrk="1" fontAlgn="auto" latinLnBrk="0" hangingPunct="1">
                  <a:lnSpc>
                    <a:spcPct val="150000"/>
                  </a:lnSpc>
                  <a:spcBef>
                    <a:spcPts val="0"/>
                  </a:spcBef>
                  <a:spcAft>
                    <a:spcPts val="0"/>
                  </a:spcAft>
                  <a:buClr>
                    <a:prstClr val="white"/>
                  </a:buClr>
                  <a:buSzPct val="80000"/>
                  <a:buFont typeface="Wingdings" panose="05000000000000000000" pitchFamily="2" charset="2"/>
                  <a:buChar char="u"/>
                  <a:tabLst/>
                  <a:defRPr/>
                </a:pPr>
                <a:endParaRPr kumimoji="0" lang="en-US" altLang="zh-CN" sz="16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endParaRPr>
              </a:p>
              <a:p>
                <a:pPr marL="342900" marR="0" lvl="0" indent="-342900" algn="l" defTabSz="914400" rtl="0" eaLnBrk="1" fontAlgn="auto" latinLnBrk="0" hangingPunct="1">
                  <a:lnSpc>
                    <a:spcPct val="150000"/>
                  </a:lnSpc>
                  <a:spcBef>
                    <a:spcPts val="0"/>
                  </a:spcBef>
                  <a:spcAft>
                    <a:spcPts val="0"/>
                  </a:spcAft>
                  <a:buClr>
                    <a:prstClr val="white"/>
                  </a:buClr>
                  <a:buSzPct val="80000"/>
                  <a:buFont typeface="Wingdings" panose="05000000000000000000" pitchFamily="2" charset="2"/>
                  <a:buChar char="u"/>
                  <a:tabLst/>
                  <a:defRPr/>
                </a:pPr>
                <a:r>
                  <a:rPr kumimoji="0" lang="zh-CN" altLang="zh-CN" sz="1600" b="1" i="0" u="none" strike="noStrike" kern="1200" cap="none" spc="0" normalizeH="0" baseline="0" noProof="0" dirty="0">
                    <a:ln>
                      <a:noFill/>
                    </a:ln>
                    <a:solidFill>
                      <a:srgbClr val="FFFFCC"/>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Times New Roman" panose="02020603050405020304" pitchFamily="18" charset="0"/>
                  </a:rPr>
                  <a:t>特征计算：</a:t>
                </a:r>
                <a:r>
                  <a:rPr kumimoji="0" lang="zh-CN" altLang="zh-CN" sz="16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计算每个训练样例的特征值</a:t>
                </a:r>
                <a14:m>
                  <m:oMath xmlns:m="http://schemas.openxmlformats.org/officeDocument/2006/math">
                    <m:r>
                      <a:rPr kumimoji="0" lang="en-US" altLang="zh-CN" sz="1600" b="1"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Cambria Math" panose="02040503050406030204" pitchFamily="18" charset="0"/>
                        <a:cs typeface="+mn-cs"/>
                      </a:rPr>
                      <m:t>𝑃</m:t>
                    </m:r>
                    <m:r>
                      <a:rPr kumimoji="0" lang="en-US" altLang="zh-CN" sz="1600" b="1"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Cambria Math" panose="02040503050406030204" pitchFamily="18" charset="0"/>
                        <a:cs typeface="+mn-cs"/>
                      </a:rPr>
                      <m:t>(</m:t>
                    </m:r>
                    <m:r>
                      <a:rPr kumimoji="0" lang="en-US" altLang="zh-CN" sz="1600" b="1"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Cambria Math" panose="02040503050406030204" pitchFamily="18" charset="0"/>
                        <a:cs typeface="+mn-cs"/>
                      </a:rPr>
                      <m:t>𝑠</m:t>
                    </m:r>
                    <m:r>
                      <a:rPr kumimoji="0" lang="en-US" altLang="zh-CN" sz="1600" b="1"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Cambria Math" panose="02040503050406030204" pitchFamily="18" charset="0"/>
                        <a:cs typeface="+mn-cs"/>
                      </a:rPr>
                      <m:t>→</m:t>
                    </m:r>
                    <m:r>
                      <a:rPr kumimoji="0" lang="en-US" altLang="zh-CN" sz="1600" b="1"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Cambria Math" panose="02040503050406030204" pitchFamily="18" charset="0"/>
                        <a:cs typeface="+mn-cs"/>
                      </a:rPr>
                      <m:t>𝑡</m:t>
                    </m:r>
                    <m:r>
                      <a:rPr kumimoji="0" lang="en-US" altLang="zh-CN" sz="1600" b="1"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Cambria Math" panose="02040503050406030204" pitchFamily="18" charset="0"/>
                        <a:cs typeface="+mn-cs"/>
                      </a:rPr>
                      <m:t>;</m:t>
                    </m:r>
                    <m:sSub>
                      <m:sSubPr>
                        <m:ctrlPr>
                          <a:rPr kumimoji="0" lang="zh-CN" altLang="zh-CN" sz="1600" b="1" i="1"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Cambria Math" panose="02040503050406030204" pitchFamily="18" charset="0"/>
                            <a:cs typeface="+mn-cs"/>
                          </a:rPr>
                        </m:ctrlPr>
                      </m:sSubPr>
                      <m:e>
                        <m:r>
                          <a:rPr kumimoji="0" lang="en-US" altLang="zh-CN" sz="1600" b="1"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Cambria Math" panose="02040503050406030204" pitchFamily="18" charset="0"/>
                            <a:cs typeface="+mn-cs"/>
                          </a:rPr>
                          <m:t>𝜋</m:t>
                        </m:r>
                      </m:e>
                      <m:sub>
                        <m:r>
                          <a:rPr kumimoji="0" lang="en-US" altLang="zh-CN" sz="1600" b="1"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Cambria Math" panose="02040503050406030204" pitchFamily="18" charset="0"/>
                            <a:cs typeface="+mn-cs"/>
                          </a:rPr>
                          <m:t>𝑗</m:t>
                        </m:r>
                      </m:sub>
                    </m:sSub>
                    <m:r>
                      <a:rPr kumimoji="0" lang="en-US" altLang="zh-CN" sz="1600" b="1"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Cambria Math" panose="02040503050406030204" pitchFamily="18" charset="0"/>
                        <a:cs typeface="+mn-cs"/>
                      </a:rPr>
                      <m:t>)</m:t>
                    </m:r>
                  </m:oMath>
                </a14:m>
                <a:r>
                  <a:rPr kumimoji="0" lang="zh-CN" altLang="zh-CN" sz="16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。该特征值可以表示从实体节点</a:t>
                </a:r>
                <a14:m>
                  <m:oMath xmlns:m="http://schemas.openxmlformats.org/officeDocument/2006/math">
                    <m:r>
                      <a:rPr kumimoji="0" lang="en-US" altLang="zh-CN" sz="1600" b="1"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Cambria Math" panose="02040503050406030204" pitchFamily="18" charset="0"/>
                        <a:cs typeface="+mn-cs"/>
                      </a:rPr>
                      <m:t>𝑠</m:t>
                    </m:r>
                  </m:oMath>
                </a14:m>
                <a:r>
                  <a:rPr kumimoji="0" lang="zh-CN" altLang="zh-CN" sz="16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出发，通过关系路径</a:t>
                </a:r>
                <a14:m>
                  <m:oMath xmlns:m="http://schemas.openxmlformats.org/officeDocument/2006/math">
                    <m:sSub>
                      <m:sSubPr>
                        <m:ctrlPr>
                          <a:rPr kumimoji="0" lang="zh-CN" altLang="zh-CN" sz="1600" b="1" i="1"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Cambria Math" panose="02040503050406030204" pitchFamily="18" charset="0"/>
                            <a:cs typeface="+mn-cs"/>
                          </a:rPr>
                        </m:ctrlPr>
                      </m:sSubPr>
                      <m:e>
                        <m:r>
                          <a:rPr kumimoji="0" lang="en-US" altLang="zh-CN" sz="1600" b="1"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Cambria Math" panose="02040503050406030204" pitchFamily="18" charset="0"/>
                            <a:cs typeface="+mn-cs"/>
                          </a:rPr>
                          <m:t>𝜋</m:t>
                        </m:r>
                      </m:e>
                      <m:sub>
                        <m:r>
                          <a:rPr kumimoji="0" lang="en-US" altLang="zh-CN" sz="1600" b="1"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Cambria Math" panose="02040503050406030204" pitchFamily="18" charset="0"/>
                            <a:cs typeface="+mn-cs"/>
                          </a:rPr>
                          <m:t>𝑗</m:t>
                        </m:r>
                      </m:sub>
                    </m:sSub>
                  </m:oMath>
                </a14:m>
                <a:r>
                  <a:rPr kumimoji="0" lang="zh-CN" altLang="zh-CN" sz="16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到达实体节点</a:t>
                </a:r>
                <a14:m>
                  <m:oMath xmlns:m="http://schemas.openxmlformats.org/officeDocument/2006/math">
                    <m:r>
                      <a:rPr kumimoji="0" lang="en-US" altLang="zh-CN" sz="1600" b="1"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Cambria Math" panose="02040503050406030204" pitchFamily="18" charset="0"/>
                        <a:cs typeface="+mn-cs"/>
                      </a:rPr>
                      <m:t>𝑡</m:t>
                    </m:r>
                  </m:oMath>
                </a14:m>
                <a:r>
                  <a:rPr kumimoji="0" lang="zh-CN" altLang="zh-CN" sz="16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的概率；也可以表示为布尔值，表示实体</a:t>
                </a:r>
                <a14:m>
                  <m:oMath xmlns:m="http://schemas.openxmlformats.org/officeDocument/2006/math">
                    <m:r>
                      <a:rPr kumimoji="0" lang="en-US" altLang="zh-CN" sz="1600" b="1"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Cambria Math" panose="02040503050406030204" pitchFamily="18" charset="0"/>
                        <a:cs typeface="+mn-cs"/>
                      </a:rPr>
                      <m:t>𝑠</m:t>
                    </m:r>
                  </m:oMath>
                </a14:m>
                <a:r>
                  <a:rPr kumimoji="0" lang="zh-CN" altLang="zh-CN" sz="16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到实体</a:t>
                </a:r>
                <a14:m>
                  <m:oMath xmlns:m="http://schemas.openxmlformats.org/officeDocument/2006/math">
                    <m:r>
                      <a:rPr kumimoji="0" lang="en-US" altLang="zh-CN" sz="1600" b="1"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Cambria Math" panose="02040503050406030204" pitchFamily="18" charset="0"/>
                        <a:cs typeface="+mn-cs"/>
                      </a:rPr>
                      <m:t>𝑡</m:t>
                    </m:r>
                  </m:oMath>
                </a14:m>
                <a:r>
                  <a:rPr kumimoji="0" lang="zh-CN" altLang="zh-CN" sz="16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之间是否存在路径</a:t>
                </a:r>
                <a14:m>
                  <m:oMath xmlns:m="http://schemas.openxmlformats.org/officeDocument/2006/math">
                    <m:sSub>
                      <m:sSubPr>
                        <m:ctrlPr>
                          <a:rPr kumimoji="0" lang="zh-CN" altLang="zh-CN" sz="1600" b="1" i="1"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Cambria Math" panose="02040503050406030204" pitchFamily="18" charset="0"/>
                            <a:cs typeface="+mn-cs"/>
                          </a:rPr>
                        </m:ctrlPr>
                      </m:sSubPr>
                      <m:e>
                        <m:r>
                          <a:rPr kumimoji="0" lang="en-US" altLang="zh-CN" sz="1600" b="1"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Cambria Math" panose="02040503050406030204" pitchFamily="18" charset="0"/>
                            <a:cs typeface="+mn-cs"/>
                          </a:rPr>
                          <m:t>𝜋</m:t>
                        </m:r>
                      </m:e>
                      <m:sub>
                        <m:r>
                          <a:rPr kumimoji="0" lang="en-US" altLang="zh-CN" sz="1600" b="1"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Cambria Math" panose="02040503050406030204" pitchFamily="18" charset="0"/>
                            <a:cs typeface="+mn-cs"/>
                          </a:rPr>
                          <m:t>𝑗</m:t>
                        </m:r>
                      </m:sub>
                    </m:sSub>
                  </m:oMath>
                </a14:m>
                <a:r>
                  <a:rPr kumimoji="0" lang="zh-CN" altLang="zh-CN" sz="16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；还可以是实体</a:t>
                </a:r>
                <a14:m>
                  <m:oMath xmlns:m="http://schemas.openxmlformats.org/officeDocument/2006/math">
                    <m:r>
                      <a:rPr kumimoji="0" lang="en-US" altLang="zh-CN" sz="1600" b="1"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Cambria Math" panose="02040503050406030204" pitchFamily="18" charset="0"/>
                        <a:cs typeface="+mn-cs"/>
                      </a:rPr>
                      <m:t>𝑠</m:t>
                    </m:r>
                  </m:oMath>
                </a14:m>
                <a:r>
                  <a:rPr kumimoji="0" lang="zh-CN" altLang="zh-CN" sz="16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和实体</a:t>
                </a:r>
                <a14:m>
                  <m:oMath xmlns:m="http://schemas.openxmlformats.org/officeDocument/2006/math">
                    <m:r>
                      <a:rPr kumimoji="0" lang="en-US" altLang="zh-CN" sz="1600" b="1"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Cambria Math" panose="02040503050406030204" pitchFamily="18" charset="0"/>
                        <a:cs typeface="+mn-cs"/>
                      </a:rPr>
                      <m:t>𝑡</m:t>
                    </m:r>
                  </m:oMath>
                </a14:m>
                <a:r>
                  <a:rPr kumimoji="0" lang="zh-CN" altLang="zh-CN" sz="16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之间路径出现频次、频率等。</a:t>
                </a:r>
                <a:endParaRPr kumimoji="0" lang="en-US" altLang="zh-CN" sz="16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endParaRPr>
              </a:p>
              <a:p>
                <a:pPr marL="342900" marR="0" lvl="0" indent="-342900" algn="l" defTabSz="914400" rtl="0" eaLnBrk="1" fontAlgn="auto" latinLnBrk="0" hangingPunct="1">
                  <a:lnSpc>
                    <a:spcPct val="150000"/>
                  </a:lnSpc>
                  <a:spcBef>
                    <a:spcPts val="0"/>
                  </a:spcBef>
                  <a:spcAft>
                    <a:spcPts val="0"/>
                  </a:spcAft>
                  <a:buClr>
                    <a:prstClr val="white"/>
                  </a:buClr>
                  <a:buSzPct val="80000"/>
                  <a:buFont typeface="Wingdings" panose="05000000000000000000" pitchFamily="2" charset="2"/>
                  <a:buChar char="u"/>
                  <a:tabLst/>
                  <a:defRPr/>
                </a:pPr>
                <a:endParaRPr kumimoji="0" lang="en-US" altLang="zh-CN" sz="1600" b="1" i="0" u="none" strike="noStrike" kern="1200" cap="none" spc="0" normalizeH="0" baseline="0" noProof="0" dirty="0">
                  <a:ln>
                    <a:noFill/>
                  </a:ln>
                  <a:solidFill>
                    <a:srgbClr val="FFFFCC"/>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Times New Roman" panose="02020603050405020304" pitchFamily="18" charset="0"/>
                </a:endParaRPr>
              </a:p>
              <a:p>
                <a:pPr marL="342900" marR="0" lvl="0" indent="-342900" algn="l" defTabSz="914400" rtl="0" eaLnBrk="1" fontAlgn="auto" latinLnBrk="0" hangingPunct="1">
                  <a:lnSpc>
                    <a:spcPct val="150000"/>
                  </a:lnSpc>
                  <a:spcBef>
                    <a:spcPts val="0"/>
                  </a:spcBef>
                  <a:spcAft>
                    <a:spcPts val="0"/>
                  </a:spcAft>
                  <a:buClr>
                    <a:prstClr val="white"/>
                  </a:buClr>
                  <a:buSzPct val="80000"/>
                  <a:buFont typeface="Wingdings" panose="05000000000000000000" pitchFamily="2" charset="2"/>
                  <a:buChar char="u"/>
                  <a:tabLst/>
                  <a:defRPr/>
                </a:pPr>
                <a:r>
                  <a:rPr kumimoji="0" lang="zh-CN" altLang="zh-CN" sz="1600" b="1" i="0" u="none" strike="noStrike" kern="1200" cap="none" spc="0" normalizeH="0" baseline="0" noProof="0" dirty="0">
                    <a:ln>
                      <a:noFill/>
                    </a:ln>
                    <a:solidFill>
                      <a:srgbClr val="FFFFCC"/>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Times New Roman" panose="02020603050405020304" pitchFamily="18" charset="0"/>
                  </a:rPr>
                  <a:t>分类器训练：</a:t>
                </a:r>
                <a:r>
                  <a:rPr kumimoji="0" lang="zh-CN" altLang="zh-CN" sz="16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根据训练样例的特征值，为目标关系训练分类器。当训练好分类器后，即可将该分类器用于推理两个实体之间是否存在目标关系。</a:t>
                </a:r>
              </a:p>
            </p:txBody>
          </p:sp>
        </mc:Choice>
        <mc:Fallback xmlns="">
          <p:sp>
            <p:nvSpPr>
              <p:cNvPr id="9" name="矩形 8">
                <a:extLst>
                  <a:ext uri="{FF2B5EF4-FFF2-40B4-BE49-F238E27FC236}">
                    <a16:creationId xmlns:a16="http://schemas.microsoft.com/office/drawing/2014/main" id="{24E4D1BB-72D0-475C-AC46-8722A87DAF24}"/>
                  </a:ext>
                </a:extLst>
              </p:cNvPr>
              <p:cNvSpPr>
                <a:spLocks noRot="1" noChangeAspect="1" noMove="1" noResize="1" noEditPoints="1" noAdjustHandles="1" noChangeArrowheads="1" noChangeShapeType="1" noTextEdit="1"/>
              </p:cNvSpPr>
              <p:nvPr/>
            </p:nvSpPr>
            <p:spPr>
              <a:xfrm>
                <a:off x="307046" y="2550219"/>
                <a:ext cx="11577908" cy="2703945"/>
              </a:xfrm>
              <a:prstGeom prst="rect">
                <a:avLst/>
              </a:prstGeom>
              <a:blipFill>
                <a:blip r:embed="rId3"/>
                <a:stretch>
                  <a:fillRect l="-53" b="-270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6648861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a:extLst>
              <a:ext uri="{FF2B5EF4-FFF2-40B4-BE49-F238E27FC236}">
                <a16:creationId xmlns:a16="http://schemas.microsoft.com/office/drawing/2014/main" id="{40D199F0-A918-4EED-AF6C-1FF084A1EF8E}"/>
              </a:ext>
            </a:extLst>
          </p:cNvPr>
          <p:cNvSpPr/>
          <p:nvPr/>
        </p:nvSpPr>
        <p:spPr>
          <a:xfrm>
            <a:off x="852473" y="129010"/>
            <a:ext cx="1826141"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mn-cs"/>
              </a:rPr>
              <a:t>三、知识图谱推理</a:t>
            </a:r>
            <a:endParaRPr kumimoji="0" lang="zh-CN" altLang="en-US" sz="16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p:sp>
        <p:nvSpPr>
          <p:cNvPr id="13" name="矩形 12">
            <a:extLst>
              <a:ext uri="{FF2B5EF4-FFF2-40B4-BE49-F238E27FC236}">
                <a16:creationId xmlns:a16="http://schemas.microsoft.com/office/drawing/2014/main" id="{80D03ACE-4753-4C03-81C2-0B0682E293ED}"/>
              </a:ext>
            </a:extLst>
          </p:cNvPr>
          <p:cNvSpPr/>
          <p:nvPr/>
        </p:nvSpPr>
        <p:spPr>
          <a:xfrm>
            <a:off x="1042555" y="735998"/>
            <a:ext cx="10254104" cy="609273"/>
          </a:xfrm>
          <a:prstGeom prst="rect">
            <a:avLst/>
          </a:prstGeom>
          <a:gradFill>
            <a:gsLst>
              <a:gs pos="37000">
                <a:srgbClr val="019196"/>
              </a:gs>
              <a:gs pos="100000">
                <a:schemeClr val="bg1"/>
              </a:gs>
              <a:gs pos="83000">
                <a:srgbClr val="81C7C9"/>
              </a:gs>
            </a:gsLst>
            <a:lin ang="12000000" scaled="0"/>
          </a:gradFill>
          <a:ln w="22225">
            <a:noFill/>
          </a:ln>
          <a:effectLst>
            <a:outerShdw blurRad="50800" dist="38100" dir="5400000" algn="l" rotWithShape="0">
              <a:schemeClr val="tx1">
                <a:lumMod val="85000"/>
                <a:lumOff val="15000"/>
                <a:alpha val="10000"/>
              </a:schemeClr>
            </a:outerShdw>
          </a:effectLst>
        </p:spPr>
        <p:txBody>
          <a:bodyPr anchor="ctr">
            <a:normAutofit/>
          </a:bodyPr>
          <a:lstStyle/>
          <a:p>
            <a:pPr marL="0" marR="0" lvl="0" indent="0" algn="ctr" defTabSz="914400" rtl="0" eaLnBrk="1" fontAlgn="auto" latinLnBrk="0" hangingPunct="1">
              <a:lnSpc>
                <a:spcPct val="90000"/>
              </a:lnSpc>
              <a:spcBef>
                <a:spcPct val="0"/>
              </a:spcBef>
              <a:spcAft>
                <a:spcPts val="0"/>
              </a:spcAft>
              <a:buClrTx/>
              <a:buSzTx/>
              <a:buFontTx/>
              <a:buNone/>
              <a:tabLst/>
              <a:defRPr/>
            </a:pPr>
            <a:endParaRPr kumimoji="0" lang="zh-CN" altLang="en-US" sz="1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9" name="矩形 18">
            <a:extLst>
              <a:ext uri="{FF2B5EF4-FFF2-40B4-BE49-F238E27FC236}">
                <a16:creationId xmlns:a16="http://schemas.microsoft.com/office/drawing/2014/main" id="{70711213-6A7F-41B7-83A4-ACBA1908F28E}"/>
              </a:ext>
            </a:extLst>
          </p:cNvPr>
          <p:cNvSpPr/>
          <p:nvPr/>
        </p:nvSpPr>
        <p:spPr>
          <a:xfrm>
            <a:off x="1765543" y="811180"/>
            <a:ext cx="8634380" cy="458908"/>
          </a:xfrm>
          <a:prstGeom prst="rect">
            <a:avLst/>
          </a:prstGeom>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zh-CN" altLang="zh-CN" sz="1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路径排序推理算法</a:t>
            </a:r>
            <a:endParaRPr kumimoji="0" lang="en-US" altLang="zh-CN" sz="1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7" name="图片 6">
            <a:extLst>
              <a:ext uri="{FF2B5EF4-FFF2-40B4-BE49-F238E27FC236}">
                <a16:creationId xmlns:a16="http://schemas.microsoft.com/office/drawing/2014/main" id="{572D7A2E-D298-44BC-A021-E4E06DF51BB4}"/>
              </a:ext>
            </a:extLst>
          </p:cNvPr>
          <p:cNvPicPr>
            <a:picLocks noChangeAspect="1"/>
          </p:cNvPicPr>
          <p:nvPr/>
        </p:nvPicPr>
        <p:blipFill>
          <a:blip r:embed="rId3"/>
          <a:stretch>
            <a:fillRect/>
          </a:stretch>
        </p:blipFill>
        <p:spPr>
          <a:xfrm>
            <a:off x="6860756" y="2284531"/>
            <a:ext cx="3813651" cy="2638343"/>
          </a:xfrm>
          <a:prstGeom prst="rect">
            <a:avLst/>
          </a:prstGeom>
        </p:spPr>
      </p:pic>
      <p:pic>
        <p:nvPicPr>
          <p:cNvPr id="2" name="图片 1">
            <a:extLst>
              <a:ext uri="{FF2B5EF4-FFF2-40B4-BE49-F238E27FC236}">
                <a16:creationId xmlns:a16="http://schemas.microsoft.com/office/drawing/2014/main" id="{F14B24F1-2FBE-4977-BC77-B5EF5E186C4F}"/>
              </a:ext>
            </a:extLst>
          </p:cNvPr>
          <p:cNvPicPr>
            <a:picLocks noChangeAspect="1"/>
          </p:cNvPicPr>
          <p:nvPr/>
        </p:nvPicPr>
        <p:blipFill>
          <a:blip r:embed="rId4"/>
          <a:stretch>
            <a:fillRect/>
          </a:stretch>
        </p:blipFill>
        <p:spPr>
          <a:xfrm>
            <a:off x="1356383" y="1606920"/>
            <a:ext cx="4556359" cy="4515082"/>
          </a:xfrm>
          <a:prstGeom prst="rect">
            <a:avLst/>
          </a:prstGeom>
        </p:spPr>
      </p:pic>
    </p:spTree>
    <p:extLst>
      <p:ext uri="{BB962C8B-B14F-4D97-AF65-F5344CB8AC3E}">
        <p14:creationId xmlns:p14="http://schemas.microsoft.com/office/powerpoint/2010/main" val="407133958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a:extLst>
              <a:ext uri="{FF2B5EF4-FFF2-40B4-BE49-F238E27FC236}">
                <a16:creationId xmlns:a16="http://schemas.microsoft.com/office/drawing/2014/main" id="{40D199F0-A918-4EED-AF6C-1FF084A1EF8E}"/>
              </a:ext>
            </a:extLst>
          </p:cNvPr>
          <p:cNvSpPr/>
          <p:nvPr/>
        </p:nvSpPr>
        <p:spPr>
          <a:xfrm>
            <a:off x="852473" y="129010"/>
            <a:ext cx="1826141"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mn-cs"/>
              </a:rPr>
              <a:t>四、概率图谱推理</a:t>
            </a:r>
            <a:endParaRPr kumimoji="0" lang="zh-CN" altLang="en-US" sz="16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p:sp>
        <p:nvSpPr>
          <p:cNvPr id="13" name="矩形 12">
            <a:extLst>
              <a:ext uri="{FF2B5EF4-FFF2-40B4-BE49-F238E27FC236}">
                <a16:creationId xmlns:a16="http://schemas.microsoft.com/office/drawing/2014/main" id="{80D03ACE-4753-4C03-81C2-0B0682E293ED}"/>
              </a:ext>
            </a:extLst>
          </p:cNvPr>
          <p:cNvSpPr/>
          <p:nvPr/>
        </p:nvSpPr>
        <p:spPr>
          <a:xfrm>
            <a:off x="1042555" y="735998"/>
            <a:ext cx="10254104" cy="609273"/>
          </a:xfrm>
          <a:prstGeom prst="rect">
            <a:avLst/>
          </a:prstGeom>
          <a:gradFill>
            <a:gsLst>
              <a:gs pos="37000">
                <a:srgbClr val="019196"/>
              </a:gs>
              <a:gs pos="100000">
                <a:schemeClr val="bg1"/>
              </a:gs>
              <a:gs pos="83000">
                <a:srgbClr val="81C7C9"/>
              </a:gs>
            </a:gsLst>
            <a:lin ang="12000000" scaled="0"/>
          </a:gradFill>
          <a:ln w="22225">
            <a:noFill/>
          </a:ln>
          <a:effectLst>
            <a:outerShdw blurRad="50800" dist="38100" dir="5400000" algn="l" rotWithShape="0">
              <a:schemeClr val="tx1">
                <a:lumMod val="85000"/>
                <a:lumOff val="15000"/>
                <a:alpha val="10000"/>
              </a:schemeClr>
            </a:outerShdw>
          </a:effectLst>
        </p:spPr>
        <p:txBody>
          <a:bodyPr anchor="ctr">
            <a:normAutofit/>
          </a:bodyPr>
          <a:lstStyle/>
          <a:p>
            <a:pPr marL="0" marR="0" lvl="0" indent="0" algn="ctr" defTabSz="914400" rtl="0" eaLnBrk="1" fontAlgn="auto" latinLnBrk="0" hangingPunct="1">
              <a:lnSpc>
                <a:spcPct val="90000"/>
              </a:lnSpc>
              <a:spcBef>
                <a:spcPct val="0"/>
              </a:spcBef>
              <a:spcAft>
                <a:spcPts val="0"/>
              </a:spcAft>
              <a:buClrTx/>
              <a:buSzTx/>
              <a:buFontTx/>
              <a:buNone/>
              <a:tabLst/>
              <a:defRPr/>
            </a:pPr>
            <a:endParaRPr kumimoji="0" lang="zh-CN" altLang="en-US" sz="1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endParaRPr>
          </a:p>
        </p:txBody>
      </p:sp>
      <p:grpSp>
        <p:nvGrpSpPr>
          <p:cNvPr id="14" name="组合 13">
            <a:extLst>
              <a:ext uri="{FF2B5EF4-FFF2-40B4-BE49-F238E27FC236}">
                <a16:creationId xmlns:a16="http://schemas.microsoft.com/office/drawing/2014/main" id="{E8DC1F37-C932-4926-BD0E-039ED5407804}"/>
              </a:ext>
            </a:extLst>
          </p:cNvPr>
          <p:cNvGrpSpPr/>
          <p:nvPr/>
        </p:nvGrpSpPr>
        <p:grpSpPr>
          <a:xfrm>
            <a:off x="1166320" y="670081"/>
            <a:ext cx="818922" cy="818922"/>
            <a:chOff x="4082479" y="2760704"/>
            <a:chExt cx="1485324" cy="1485324"/>
          </a:xfrm>
        </p:grpSpPr>
        <p:sp>
          <p:nvSpPr>
            <p:cNvPr id="15" name="立方体 14">
              <a:extLst>
                <a:ext uri="{FF2B5EF4-FFF2-40B4-BE49-F238E27FC236}">
                  <a16:creationId xmlns:a16="http://schemas.microsoft.com/office/drawing/2014/main" id="{7D3B1798-BE27-497F-9710-069B23B48FBC}"/>
                </a:ext>
              </a:extLst>
            </p:cNvPr>
            <p:cNvSpPr/>
            <p:nvPr/>
          </p:nvSpPr>
          <p:spPr>
            <a:xfrm rot="2700000">
              <a:off x="4082479" y="2760704"/>
              <a:ext cx="1485324" cy="1485324"/>
            </a:xfrm>
            <a:prstGeom prst="cube">
              <a:avLst>
                <a:gd name="adj" fmla="val 6189"/>
              </a:avLst>
            </a:prstGeom>
            <a:gradFill>
              <a:gsLst>
                <a:gs pos="0">
                  <a:srgbClr val="016773"/>
                </a:gs>
                <a:gs pos="26000">
                  <a:srgbClr val="007684"/>
                </a:gs>
                <a:gs pos="100000">
                  <a:srgbClr val="81C7C9"/>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grpSp>
          <p:nvGrpSpPr>
            <p:cNvPr id="16" name="组合 15">
              <a:extLst>
                <a:ext uri="{FF2B5EF4-FFF2-40B4-BE49-F238E27FC236}">
                  <a16:creationId xmlns:a16="http://schemas.microsoft.com/office/drawing/2014/main" id="{B5FE04C9-E41B-4E0A-ADD5-CC09DFD44BDF}"/>
                </a:ext>
              </a:extLst>
            </p:cNvPr>
            <p:cNvGrpSpPr/>
            <p:nvPr/>
          </p:nvGrpSpPr>
          <p:grpSpPr>
            <a:xfrm>
              <a:off x="4494284" y="2979307"/>
              <a:ext cx="607190" cy="1121821"/>
              <a:chOff x="9632752" y="7542709"/>
              <a:chExt cx="890113" cy="1644542"/>
            </a:xfrm>
          </p:grpSpPr>
          <p:sp>
            <p:nvSpPr>
              <p:cNvPr id="17" name="任意多边形 30">
                <a:extLst>
                  <a:ext uri="{FF2B5EF4-FFF2-40B4-BE49-F238E27FC236}">
                    <a16:creationId xmlns:a16="http://schemas.microsoft.com/office/drawing/2014/main" id="{E2770195-C572-4F26-8AEF-F1CC06CF7579}"/>
                  </a:ext>
                </a:extLst>
              </p:cNvPr>
              <p:cNvSpPr/>
              <p:nvPr/>
            </p:nvSpPr>
            <p:spPr>
              <a:xfrm>
                <a:off x="9632752" y="7542709"/>
                <a:ext cx="890113" cy="1151185"/>
              </a:xfrm>
              <a:custGeom>
                <a:avLst/>
                <a:gdLst/>
                <a:ahLst/>
                <a:cxnLst/>
                <a:rect l="l" t="t" r="r" b="b"/>
                <a:pathLst>
                  <a:path w="890113" h="1151186">
                    <a:moveTo>
                      <a:pt x="393664" y="0"/>
                    </a:moveTo>
                    <a:cubicBezTo>
                      <a:pt x="550582" y="0"/>
                      <a:pt x="672552" y="35975"/>
                      <a:pt x="759577" y="107924"/>
                    </a:cubicBezTo>
                    <a:cubicBezTo>
                      <a:pt x="846601" y="179873"/>
                      <a:pt x="890113" y="277175"/>
                      <a:pt x="890113" y="399832"/>
                    </a:cubicBezTo>
                    <a:cubicBezTo>
                      <a:pt x="890113" y="478633"/>
                      <a:pt x="872297" y="551267"/>
                      <a:pt x="836665" y="617735"/>
                    </a:cubicBezTo>
                    <a:cubicBezTo>
                      <a:pt x="801033" y="684202"/>
                      <a:pt x="739705" y="752725"/>
                      <a:pt x="652681" y="823303"/>
                    </a:cubicBezTo>
                    <a:cubicBezTo>
                      <a:pt x="579361" y="881548"/>
                      <a:pt x="532594" y="927287"/>
                      <a:pt x="512380" y="960520"/>
                    </a:cubicBezTo>
                    <a:cubicBezTo>
                      <a:pt x="492166" y="993754"/>
                      <a:pt x="482059" y="1033669"/>
                      <a:pt x="482059" y="1080264"/>
                    </a:cubicBezTo>
                    <a:lnTo>
                      <a:pt x="482059" y="1151186"/>
                    </a:lnTo>
                    <a:lnTo>
                      <a:pt x="210708" y="1151186"/>
                    </a:lnTo>
                    <a:lnTo>
                      <a:pt x="210708" y="1054568"/>
                    </a:lnTo>
                    <a:cubicBezTo>
                      <a:pt x="210708" y="981249"/>
                      <a:pt x="224070" y="918722"/>
                      <a:pt x="250794" y="866987"/>
                    </a:cubicBezTo>
                    <a:cubicBezTo>
                      <a:pt x="277518" y="815252"/>
                      <a:pt x="322400" y="763346"/>
                      <a:pt x="385441" y="711268"/>
                    </a:cubicBezTo>
                    <a:cubicBezTo>
                      <a:pt x="458076" y="651653"/>
                      <a:pt x="506384" y="602831"/>
                      <a:pt x="530367" y="564801"/>
                    </a:cubicBezTo>
                    <a:cubicBezTo>
                      <a:pt x="554350" y="526770"/>
                      <a:pt x="566342" y="485828"/>
                      <a:pt x="566342" y="441973"/>
                    </a:cubicBezTo>
                    <a:cubicBezTo>
                      <a:pt x="566342" y="391266"/>
                      <a:pt x="548526" y="350838"/>
                      <a:pt x="512894" y="320688"/>
                    </a:cubicBezTo>
                    <a:cubicBezTo>
                      <a:pt x="477262" y="290537"/>
                      <a:pt x="426213" y="275462"/>
                      <a:pt x="359745" y="275462"/>
                    </a:cubicBezTo>
                    <a:cubicBezTo>
                      <a:pt x="230922" y="275462"/>
                      <a:pt x="111007" y="323428"/>
                      <a:pt x="0" y="419361"/>
                    </a:cubicBezTo>
                    <a:lnTo>
                      <a:pt x="0" y="102785"/>
                    </a:lnTo>
                    <a:cubicBezTo>
                      <a:pt x="122656" y="34262"/>
                      <a:pt x="253877" y="0"/>
                      <a:pt x="393664" y="0"/>
                    </a:cubicBezTo>
                    <a:close/>
                  </a:path>
                </a:pathLst>
              </a:custGeom>
              <a:solidFill>
                <a:schemeClr val="bg1"/>
              </a:solidFill>
              <a:ln>
                <a:noFill/>
              </a:ln>
              <a:effectLst>
                <a:outerShdw blurRad="63500" dist="25400" dir="2700000" sx="103000" sy="103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18" name="任意多边形 28">
                <a:extLst>
                  <a:ext uri="{FF2B5EF4-FFF2-40B4-BE49-F238E27FC236}">
                    <a16:creationId xmlns:a16="http://schemas.microsoft.com/office/drawing/2014/main" id="{706B251A-395B-4457-8104-02C96D99B470}"/>
                  </a:ext>
                </a:extLst>
              </p:cNvPr>
              <p:cNvSpPr/>
              <p:nvPr/>
            </p:nvSpPr>
            <p:spPr>
              <a:xfrm>
                <a:off x="9792059" y="8843951"/>
                <a:ext cx="377218" cy="343300"/>
              </a:xfrm>
              <a:custGeom>
                <a:avLst/>
                <a:gdLst/>
                <a:ahLst/>
                <a:cxnLst/>
                <a:rect l="l" t="t" r="r" b="b"/>
                <a:pathLst>
                  <a:path w="377218" h="343300">
                    <a:moveTo>
                      <a:pt x="188095" y="0"/>
                    </a:moveTo>
                    <a:cubicBezTo>
                      <a:pt x="240173" y="0"/>
                      <a:pt x="284713" y="16788"/>
                      <a:pt x="321715" y="50364"/>
                    </a:cubicBezTo>
                    <a:cubicBezTo>
                      <a:pt x="358717" y="83941"/>
                      <a:pt x="377218" y="124711"/>
                      <a:pt x="377218" y="172677"/>
                    </a:cubicBezTo>
                    <a:cubicBezTo>
                      <a:pt x="377218" y="219273"/>
                      <a:pt x="358717" y="259359"/>
                      <a:pt x="321715" y="292935"/>
                    </a:cubicBezTo>
                    <a:cubicBezTo>
                      <a:pt x="284713" y="326512"/>
                      <a:pt x="240173" y="343300"/>
                      <a:pt x="188095" y="343300"/>
                    </a:cubicBezTo>
                    <a:cubicBezTo>
                      <a:pt x="135332" y="343300"/>
                      <a:pt x="90793" y="326340"/>
                      <a:pt x="54475" y="292421"/>
                    </a:cubicBezTo>
                    <a:cubicBezTo>
                      <a:pt x="18158" y="258503"/>
                      <a:pt x="0" y="218588"/>
                      <a:pt x="0" y="172677"/>
                    </a:cubicBezTo>
                    <a:cubicBezTo>
                      <a:pt x="0" y="125397"/>
                      <a:pt x="18158" y="84797"/>
                      <a:pt x="54475" y="50878"/>
                    </a:cubicBezTo>
                    <a:cubicBezTo>
                      <a:pt x="90793" y="16959"/>
                      <a:pt x="135332" y="0"/>
                      <a:pt x="188095" y="0"/>
                    </a:cubicBezTo>
                    <a:close/>
                  </a:path>
                </a:pathLst>
              </a:custGeom>
              <a:solidFill>
                <a:schemeClr val="bg1"/>
              </a:solidFill>
              <a:ln>
                <a:noFill/>
              </a:ln>
              <a:effectLst>
                <a:outerShdw blurRad="63500" dist="25400" dir="2700000" sx="103000" sy="103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grpSp>
      </p:grpSp>
      <p:sp>
        <p:nvSpPr>
          <p:cNvPr id="19" name="矩形 18">
            <a:extLst>
              <a:ext uri="{FF2B5EF4-FFF2-40B4-BE49-F238E27FC236}">
                <a16:creationId xmlns:a16="http://schemas.microsoft.com/office/drawing/2014/main" id="{70711213-6A7F-41B7-83A4-ACBA1908F28E}"/>
              </a:ext>
            </a:extLst>
          </p:cNvPr>
          <p:cNvSpPr/>
          <p:nvPr/>
        </p:nvSpPr>
        <p:spPr>
          <a:xfrm>
            <a:off x="2708119" y="813717"/>
            <a:ext cx="8634380" cy="458908"/>
          </a:xfrm>
          <a:prstGeom prst="rect">
            <a:avLst/>
          </a:prstGeom>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Times New Roman" panose="02020603050405020304" pitchFamily="18" charset="0"/>
              </a:rPr>
              <a:t>为什么要概率图推理：刻画信息的不确定性</a:t>
            </a:r>
            <a:endParaRPr kumimoji="0" lang="zh-CN" altLang="en-US" sz="1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 name="矩形 6">
            <a:extLst>
              <a:ext uri="{FF2B5EF4-FFF2-40B4-BE49-F238E27FC236}">
                <a16:creationId xmlns:a16="http://schemas.microsoft.com/office/drawing/2014/main" id="{3708B3A9-E5F6-4405-A3E1-2D2BC51E468B}"/>
              </a:ext>
            </a:extLst>
          </p:cNvPr>
          <p:cNvSpPr/>
          <p:nvPr/>
        </p:nvSpPr>
        <p:spPr>
          <a:xfrm>
            <a:off x="426720" y="1916263"/>
            <a:ext cx="5623560" cy="4111382"/>
          </a:xfrm>
          <a:prstGeom prst="rect">
            <a:avLst/>
          </a:prstGeom>
        </p:spPr>
        <p:txBody>
          <a:bodyPr wrap="square">
            <a:spAutoFit/>
          </a:bodyPr>
          <a:lstStyle/>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l"/>
              <a:tabLst/>
              <a:defRPr/>
            </a:pPr>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在工业生产、社会治理和在线经济等领域不断涌现的大数据因刻画各种关系而形成图式结构的数据。在图数据中，如果两个节点之间存在连边，则可视为这两个节点之间具有概率依赖关系而相互影响。在这类图中，可用概率描述两个相连节点之间的关联，而不是假设节点之间的影响一定会百分之百发生。这种图被称为</a:t>
            </a:r>
            <a:r>
              <a:rPr kumimoji="0" lang="zh-CN" altLang="zh-CN" sz="1600" b="1" i="0" u="none" strike="noStrike" kern="1200" cap="none" spc="0" normalizeH="0" baseline="0" noProof="0" dirty="0">
                <a:ln>
                  <a:noFill/>
                </a:ln>
                <a:solidFill>
                  <a:srgbClr val="C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概率图（</a:t>
            </a:r>
            <a:r>
              <a:rPr kumimoji="0" lang="en-US" altLang="zh-CN" sz="1600" b="1" i="0" u="none" strike="noStrike" kern="1200" cap="none" spc="0" normalizeH="0" baseline="0" noProof="0" dirty="0">
                <a:ln>
                  <a:noFill/>
                </a:ln>
                <a:solidFill>
                  <a:srgbClr val="C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probabilistic graph</a:t>
            </a:r>
            <a:r>
              <a:rPr kumimoji="0" lang="zh-CN" altLang="zh-CN" sz="1600" b="1" i="0" u="none" strike="noStrike" kern="1200" cap="none" spc="0" normalizeH="0" baseline="0" noProof="0" dirty="0">
                <a:ln>
                  <a:noFill/>
                </a:ln>
                <a:solidFill>
                  <a:srgbClr val="C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），而基于概率图进行的推理被称为概率推理</a:t>
            </a:r>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。很明显，概率推理反映了推理过程中存在的不确定性特点。</a:t>
            </a:r>
            <a:endPar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l"/>
              <a:tabLst/>
              <a:defRPr/>
            </a:pPr>
            <a:endPar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l"/>
              <a:tabLst/>
              <a:defRPr/>
            </a:pPr>
            <a:r>
              <a:rPr kumimoji="0" lang="zh-CN"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概率图模型一般分为贝叶斯网络（</a:t>
            </a:r>
            <a:r>
              <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Bayesian Network</a:t>
            </a:r>
            <a:r>
              <a:rPr kumimoji="0" lang="zh-CN"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）和马尔可夫网络（</a:t>
            </a:r>
            <a:r>
              <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Markov Network</a:t>
            </a:r>
            <a:r>
              <a:rPr kumimoji="0" lang="zh-CN"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）两大类。</a:t>
            </a:r>
            <a:endParaRPr kumimoji="0" lang="zh-CN"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0" name="矩形: 圆角 6">
            <a:extLst>
              <a:ext uri="{FF2B5EF4-FFF2-40B4-BE49-F238E27FC236}">
                <a16:creationId xmlns:a16="http://schemas.microsoft.com/office/drawing/2014/main" id="{3BEB1EDF-1AF7-4F73-B05B-4AF43CFB27E6}"/>
              </a:ext>
            </a:extLst>
          </p:cNvPr>
          <p:cNvSpPr/>
          <p:nvPr/>
        </p:nvSpPr>
        <p:spPr>
          <a:xfrm>
            <a:off x="6469957" y="1658608"/>
            <a:ext cx="5295323" cy="4597412"/>
          </a:xfrm>
          <a:prstGeom prst="roundRect">
            <a:avLst>
              <a:gd name="adj" fmla="val 0"/>
            </a:avLst>
          </a:prstGeom>
          <a:gradFill>
            <a:gsLst>
              <a:gs pos="22000">
                <a:srgbClr val="016773"/>
              </a:gs>
              <a:gs pos="100000">
                <a:srgbClr val="00ABA5"/>
              </a:gs>
            </a:gsLst>
            <a:lin ang="30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1"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endParaRPr>
          </a:p>
        </p:txBody>
      </p:sp>
      <p:sp>
        <p:nvSpPr>
          <p:cNvPr id="24" name="矩形 23">
            <a:extLst>
              <a:ext uri="{FF2B5EF4-FFF2-40B4-BE49-F238E27FC236}">
                <a16:creationId xmlns:a16="http://schemas.microsoft.com/office/drawing/2014/main" id="{E6EB636A-268A-41C9-8067-F11D6E369D88}"/>
              </a:ext>
            </a:extLst>
          </p:cNvPr>
          <p:cNvSpPr/>
          <p:nvPr/>
        </p:nvSpPr>
        <p:spPr>
          <a:xfrm>
            <a:off x="6431279" y="1916263"/>
            <a:ext cx="5113020" cy="4198201"/>
          </a:xfrm>
          <a:prstGeom prst="rect">
            <a:avLst/>
          </a:prstGeom>
        </p:spPr>
        <p:txBody>
          <a:bodyPr wrap="square">
            <a:spAutoFit/>
          </a:bodyPr>
          <a:lstStyle/>
          <a:p>
            <a:pPr marL="342900" marR="0" lvl="0" indent="-342900" algn="just" defTabSz="914400" rtl="0" eaLnBrk="1" fontAlgn="auto" latinLnBrk="0" hangingPunct="1">
              <a:lnSpc>
                <a:spcPct val="150000"/>
              </a:lnSpc>
              <a:spcBef>
                <a:spcPts val="0"/>
              </a:spcBef>
              <a:spcAft>
                <a:spcPts val="0"/>
              </a:spcAft>
              <a:buClr>
                <a:prstClr val="white"/>
              </a:buClr>
              <a:buSzPct val="80000"/>
              <a:buFont typeface="Wingdings" panose="05000000000000000000" pitchFamily="2" charset="2"/>
              <a:buChar char="u"/>
              <a:tabLst/>
              <a:defRPr/>
            </a:pPr>
            <a:r>
              <a:rPr kumimoji="0" lang="zh-CN" altLang="zh-CN" sz="1600" b="1" i="0" u="none" strike="noStrike" kern="1200" cap="none" spc="0" normalizeH="0" baseline="0" noProof="0" dirty="0">
                <a:ln>
                  <a:noFill/>
                </a:ln>
                <a:solidFill>
                  <a:srgbClr val="FFFFCC"/>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贝叶斯网络</a:t>
            </a:r>
            <a:r>
              <a:rPr kumimoji="0" lang="zh-CN" altLang="en-US" sz="1600" b="1" i="0" u="none" strike="noStrike" kern="1200" cap="none" spc="0" normalizeH="0" baseline="0" noProof="0" dirty="0">
                <a:ln>
                  <a:noFill/>
                </a:ln>
                <a:solidFill>
                  <a:srgbClr val="FFFFCC"/>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0" lang="zh-CN" altLang="zh-CN" sz="1800" b="0" i="0" u="none" strike="noStrike" kern="1200" cap="none" spc="0"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用一个有向无环图（</a:t>
            </a:r>
            <a:r>
              <a:rPr kumimoji="0" lang="en-US" altLang="zh-CN" sz="1800" b="0" i="0" u="none" strike="noStrike" kern="1200" cap="none" spc="0"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directed acyclic graph</a:t>
            </a:r>
            <a:r>
              <a:rPr kumimoji="0" lang="zh-CN" altLang="zh-CN" sz="1800" b="0" i="0" u="none" strike="noStrike" kern="1200" cap="none" spc="0"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）来表示，其用有向边来表示节点和节点之间的单向概率依赖</a:t>
            </a:r>
            <a:r>
              <a:rPr kumimoji="0" lang="zh-CN" altLang="en-US" sz="1800" b="0" i="0" u="none" strike="noStrike" kern="1200" cap="none" spc="0"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endParaRPr kumimoji="0" lang="en-US" altLang="zh-CN" sz="1800" b="0" i="0" u="none" strike="noStrike" kern="1200" cap="none" spc="0"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a:p>
            <a:pPr marL="342900" marR="0" lvl="0" indent="-342900" algn="just" defTabSz="914400" rtl="0" eaLnBrk="1" fontAlgn="auto" latinLnBrk="0" hangingPunct="1">
              <a:lnSpc>
                <a:spcPct val="150000"/>
              </a:lnSpc>
              <a:spcBef>
                <a:spcPts val="0"/>
              </a:spcBef>
              <a:spcAft>
                <a:spcPts val="0"/>
              </a:spcAft>
              <a:buClr>
                <a:prstClr val="white"/>
              </a:buClr>
              <a:buSzPct val="80000"/>
              <a:buFont typeface="Wingdings" panose="05000000000000000000" pitchFamily="2" charset="2"/>
              <a:buChar char="u"/>
              <a:tabLst/>
              <a:defRPr/>
            </a:pPr>
            <a:r>
              <a:rPr kumimoji="0" lang="zh-CN" altLang="zh-CN" sz="1600" b="1" i="0" u="none" strike="noStrike" kern="1200" cap="none" spc="0" normalizeH="0" baseline="0" noProof="0" dirty="0">
                <a:ln>
                  <a:noFill/>
                </a:ln>
                <a:solidFill>
                  <a:srgbClr val="FFFFCC"/>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马尔可夫网络</a:t>
            </a:r>
            <a:r>
              <a:rPr kumimoji="0" lang="zh-CN" altLang="en-US" sz="1600" b="1" i="0" u="none" strike="noStrike" kern="1200" cap="none" spc="0" normalizeH="0" baseline="0" noProof="0" dirty="0">
                <a:ln>
                  <a:noFill/>
                </a:ln>
                <a:solidFill>
                  <a:srgbClr val="FFFFCC"/>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0" lang="zh-CN" altLang="zh-CN" sz="1800" b="0" i="0" u="none" strike="noStrike" kern="1200" cap="none" spc="0"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表示成一个无向图的网络结构，其用无向边来表示节点和节点之间的相互概率依赖。</a:t>
            </a:r>
            <a:endParaRPr kumimoji="0" lang="en-US" altLang="zh-CN" sz="1800" b="0" i="0" u="none" strike="noStrike" kern="1200" cap="none" spc="0"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a:p>
            <a:pPr marL="342900" marR="0" lvl="0" indent="-342900" algn="just" defTabSz="914400" rtl="0" eaLnBrk="1" fontAlgn="auto" latinLnBrk="0" hangingPunct="1">
              <a:lnSpc>
                <a:spcPct val="150000"/>
              </a:lnSpc>
              <a:spcBef>
                <a:spcPts val="0"/>
              </a:spcBef>
              <a:spcAft>
                <a:spcPts val="0"/>
              </a:spcAft>
              <a:buClr>
                <a:prstClr val="white"/>
              </a:buClr>
              <a:buSzPct val="80000"/>
              <a:buFont typeface="Wingdings" panose="05000000000000000000" pitchFamily="2" charset="2"/>
              <a:buChar char="u"/>
              <a:tabLst/>
              <a:defRPr/>
            </a:pPr>
            <a:r>
              <a:rPr kumimoji="0" lang="zh-CN" altLang="zh-CN" sz="1800" b="0" i="0" u="none" strike="noStrike" kern="1200" cap="none" spc="0"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一般认为概率图模型还包括了朴素贝叶斯模型、最大熵模型、隐马尔可夫模型、条件随机场、主题模型等，在机器学习的诸多场景中都有着广泛的应用。</a:t>
            </a:r>
          </a:p>
        </p:txBody>
      </p:sp>
    </p:spTree>
    <p:extLst>
      <p:ext uri="{BB962C8B-B14F-4D97-AF65-F5344CB8AC3E}">
        <p14:creationId xmlns:p14="http://schemas.microsoft.com/office/powerpoint/2010/main" val="345581851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a:extLst>
              <a:ext uri="{FF2B5EF4-FFF2-40B4-BE49-F238E27FC236}">
                <a16:creationId xmlns:a16="http://schemas.microsoft.com/office/drawing/2014/main" id="{40D199F0-A918-4EED-AF6C-1FF084A1EF8E}"/>
              </a:ext>
            </a:extLst>
          </p:cNvPr>
          <p:cNvSpPr/>
          <p:nvPr/>
        </p:nvSpPr>
        <p:spPr>
          <a:xfrm>
            <a:off x="852473" y="129010"/>
            <a:ext cx="1620957"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mn-cs"/>
              </a:rPr>
              <a:t>四、概率图推理</a:t>
            </a:r>
            <a:endParaRPr kumimoji="0" lang="zh-CN" altLang="en-US" sz="16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p:sp>
        <p:nvSpPr>
          <p:cNvPr id="13" name="矩形 12">
            <a:extLst>
              <a:ext uri="{FF2B5EF4-FFF2-40B4-BE49-F238E27FC236}">
                <a16:creationId xmlns:a16="http://schemas.microsoft.com/office/drawing/2014/main" id="{80D03ACE-4753-4C03-81C2-0B0682E293ED}"/>
              </a:ext>
            </a:extLst>
          </p:cNvPr>
          <p:cNvSpPr/>
          <p:nvPr/>
        </p:nvSpPr>
        <p:spPr>
          <a:xfrm>
            <a:off x="1042555" y="735998"/>
            <a:ext cx="10254104" cy="609273"/>
          </a:xfrm>
          <a:prstGeom prst="rect">
            <a:avLst/>
          </a:prstGeom>
          <a:gradFill>
            <a:gsLst>
              <a:gs pos="37000">
                <a:srgbClr val="019196"/>
              </a:gs>
              <a:gs pos="100000">
                <a:schemeClr val="bg1"/>
              </a:gs>
              <a:gs pos="83000">
                <a:srgbClr val="81C7C9"/>
              </a:gs>
            </a:gsLst>
            <a:lin ang="12000000" scaled="0"/>
          </a:gradFill>
          <a:ln w="22225">
            <a:noFill/>
          </a:ln>
          <a:effectLst>
            <a:outerShdw blurRad="50800" dist="38100" dir="5400000" algn="l" rotWithShape="0">
              <a:schemeClr val="tx1">
                <a:lumMod val="85000"/>
                <a:lumOff val="15000"/>
                <a:alpha val="10000"/>
              </a:schemeClr>
            </a:outerShdw>
          </a:effectLst>
        </p:spPr>
        <p:txBody>
          <a:bodyPr anchor="ctr">
            <a:normAutofit/>
          </a:bodyPr>
          <a:lstStyle/>
          <a:p>
            <a:pPr marL="0" marR="0" lvl="0" indent="0" algn="ctr" defTabSz="914400" rtl="0" eaLnBrk="1" fontAlgn="auto" latinLnBrk="0" hangingPunct="1">
              <a:lnSpc>
                <a:spcPct val="90000"/>
              </a:lnSpc>
              <a:spcBef>
                <a:spcPct val="0"/>
              </a:spcBef>
              <a:spcAft>
                <a:spcPts val="0"/>
              </a:spcAft>
              <a:buClrTx/>
              <a:buSzTx/>
              <a:buFontTx/>
              <a:buNone/>
              <a:tabLst/>
              <a:defRPr/>
            </a:pPr>
            <a:endParaRPr kumimoji="0" lang="zh-CN" altLang="en-US" sz="1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9" name="矩形 18">
            <a:extLst>
              <a:ext uri="{FF2B5EF4-FFF2-40B4-BE49-F238E27FC236}">
                <a16:creationId xmlns:a16="http://schemas.microsoft.com/office/drawing/2014/main" id="{70711213-6A7F-41B7-83A4-ACBA1908F28E}"/>
              </a:ext>
            </a:extLst>
          </p:cNvPr>
          <p:cNvSpPr/>
          <p:nvPr/>
        </p:nvSpPr>
        <p:spPr>
          <a:xfrm>
            <a:off x="1765543" y="811180"/>
            <a:ext cx="8634380" cy="458908"/>
          </a:xfrm>
          <a:prstGeom prst="rect">
            <a:avLst/>
          </a:prstGeom>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Times New Roman" panose="02020603050405020304" pitchFamily="18" charset="0"/>
              </a:rPr>
              <a:t>概率图推理：贝叶斯网络</a:t>
            </a:r>
            <a:endParaRPr kumimoji="0" lang="en-US" altLang="zh-CN" sz="1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 name="矩形 3">
            <a:extLst>
              <a:ext uri="{FF2B5EF4-FFF2-40B4-BE49-F238E27FC236}">
                <a16:creationId xmlns:a16="http://schemas.microsoft.com/office/drawing/2014/main" id="{009538EC-7958-4099-AAD3-248CC922E3FA}"/>
              </a:ext>
            </a:extLst>
          </p:cNvPr>
          <p:cNvSpPr/>
          <p:nvPr/>
        </p:nvSpPr>
        <p:spPr>
          <a:xfrm>
            <a:off x="930065" y="1327890"/>
            <a:ext cx="10034417" cy="961097"/>
          </a:xfrm>
          <a:prstGeom prst="rect">
            <a:avLst/>
          </a:prstGeom>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zh-CN" altLang="zh-CN" sz="20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贝叶斯网络满足</a:t>
            </a:r>
            <a:r>
              <a:rPr kumimoji="0" lang="zh-CN" altLang="zh-CN" sz="2000" b="1" i="0" u="none" strike="noStrike" kern="1200" cap="none" spc="0" normalizeH="0" baseline="0" noProof="0" dirty="0">
                <a:ln>
                  <a:noFill/>
                </a:ln>
                <a:solidFill>
                  <a:srgbClr val="C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局部马尔可夫性（</a:t>
            </a:r>
            <a:r>
              <a:rPr kumimoji="0" lang="en-US" altLang="zh-CN" sz="2000" b="1" i="0" u="none" strike="noStrike" kern="1200" cap="none" spc="0" normalizeH="0" baseline="0" noProof="0" dirty="0">
                <a:ln>
                  <a:noFill/>
                </a:ln>
                <a:solidFill>
                  <a:srgbClr val="C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local Markov property</a:t>
            </a:r>
            <a:r>
              <a:rPr kumimoji="0" lang="zh-CN" altLang="zh-CN" sz="2000" b="1" i="0" u="none" strike="noStrike" kern="1200" cap="none" spc="0" normalizeH="0" baseline="0" noProof="0" dirty="0">
                <a:ln>
                  <a:noFill/>
                </a:ln>
                <a:solidFill>
                  <a:srgbClr val="C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0" lang="zh-CN" altLang="zh-CN" sz="20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，即在给定一个节点的父节点的情况下，该父亲节点有条件地独立于它的非后代节点（</a:t>
            </a:r>
            <a:r>
              <a:rPr kumimoji="0" lang="en-US" altLang="zh-CN" sz="20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non-descendant</a:t>
            </a:r>
            <a:r>
              <a:rPr kumimoji="0" lang="zh-CN" altLang="zh-CN" sz="20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endParaRPr kumimoji="0" lang="zh-CN" altLang="en-US" sz="20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2" name="矩形: 圆角 6">
            <a:extLst>
              <a:ext uri="{FF2B5EF4-FFF2-40B4-BE49-F238E27FC236}">
                <a16:creationId xmlns:a16="http://schemas.microsoft.com/office/drawing/2014/main" id="{37988DB1-874C-42D9-A0E3-D5C1FD52E3FD}"/>
              </a:ext>
            </a:extLst>
          </p:cNvPr>
          <p:cNvSpPr/>
          <p:nvPr/>
        </p:nvSpPr>
        <p:spPr>
          <a:xfrm>
            <a:off x="403484" y="3111000"/>
            <a:ext cx="5088703" cy="2359044"/>
          </a:xfrm>
          <a:prstGeom prst="roundRect">
            <a:avLst>
              <a:gd name="adj" fmla="val 0"/>
            </a:avLst>
          </a:prstGeom>
          <a:gradFill>
            <a:gsLst>
              <a:gs pos="22000">
                <a:srgbClr val="016773"/>
              </a:gs>
              <a:gs pos="100000">
                <a:srgbClr val="00ABA5"/>
              </a:gs>
            </a:gsLst>
            <a:lin ang="30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1"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endParaRPr>
          </a:p>
        </p:txBody>
      </p:sp>
      <mc:AlternateContent xmlns:mc="http://schemas.openxmlformats.org/markup-compatibility/2006" xmlns:a14="http://schemas.microsoft.com/office/drawing/2010/main">
        <mc:Choice Requires="a14">
          <p:sp>
            <p:nvSpPr>
              <p:cNvPr id="14" name="矩形 13">
                <a:extLst>
                  <a:ext uri="{FF2B5EF4-FFF2-40B4-BE49-F238E27FC236}">
                    <a16:creationId xmlns:a16="http://schemas.microsoft.com/office/drawing/2014/main" id="{6484B3FF-E783-4ADF-A3B8-3F410546F6B8}"/>
                  </a:ext>
                </a:extLst>
              </p:cNvPr>
              <p:cNvSpPr/>
              <p:nvPr/>
            </p:nvSpPr>
            <p:spPr>
              <a:xfrm>
                <a:off x="346014" y="3363376"/>
                <a:ext cx="4943616" cy="2359044"/>
              </a:xfrm>
              <a:prstGeom prst="rect">
                <a:avLst/>
              </a:prstGeom>
            </p:spPr>
            <p:txBody>
              <a:bodyPr wrap="square">
                <a:spAutoFit/>
              </a:bodyPr>
              <a:lstStyle/>
              <a:p>
                <a:pPr marL="0" marR="0" lvl="0" indent="0" algn="ctr" defTabSz="914400" rtl="0" eaLnBrk="1" fontAlgn="auto" latinLnBrk="0" hangingPunct="1">
                  <a:lnSpc>
                    <a:spcPct val="150000"/>
                  </a:lnSpc>
                  <a:spcBef>
                    <a:spcPts val="0"/>
                  </a:spcBef>
                  <a:spcAft>
                    <a:spcPts val="0"/>
                  </a:spcAft>
                  <a:buClr>
                    <a:prstClr val="white"/>
                  </a:buClr>
                  <a:buSzPct val="80000"/>
                  <a:buFontTx/>
                  <a:buNone/>
                  <a:tabLst/>
                  <a:defRPr/>
                </a:pPr>
                <a:r>
                  <a:rPr kumimoji="0" lang="zh-CN" altLang="zh-CN" sz="1400" b="1" i="0" u="none" strike="noStrike" kern="1200" cap="none" spc="0" normalizeH="0" baseline="0" noProof="0" dirty="0">
                    <a:ln>
                      <a:noFill/>
                    </a:ln>
                    <a:solidFill>
                      <a:srgbClr val="FFFFCC"/>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贝叶斯网络中所有因素的联合分布等于所有节点的</a:t>
                </a:r>
                <a:endParaRPr kumimoji="0" lang="en-US" altLang="zh-CN" sz="1400" b="1" i="0" u="none" strike="noStrike" kern="1200" cap="none" spc="0" normalizeH="0" baseline="0" noProof="0" dirty="0">
                  <a:ln>
                    <a:noFill/>
                  </a:ln>
                  <a:solidFill>
                    <a:srgbClr val="FFFFCC"/>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endParaRPr>
              </a:p>
              <a:p>
                <a:pPr marL="0" marR="0" lvl="0" indent="0" algn="ctr" defTabSz="914400" rtl="0" eaLnBrk="1" fontAlgn="auto" latinLnBrk="0" hangingPunct="1">
                  <a:lnSpc>
                    <a:spcPct val="150000"/>
                  </a:lnSpc>
                  <a:spcBef>
                    <a:spcPts val="0"/>
                  </a:spcBef>
                  <a:spcAft>
                    <a:spcPts val="0"/>
                  </a:spcAft>
                  <a:buClr>
                    <a:prstClr val="white"/>
                  </a:buClr>
                  <a:buSzPct val="80000"/>
                  <a:buFontTx/>
                  <a:buNone/>
                  <a:tabLst/>
                  <a:defRPr/>
                </a:pPr>
                <a:r>
                  <a:rPr kumimoji="0" lang="en-US" altLang="zh-CN" sz="1400" b="1" i="0" u="none" strike="noStrike" kern="1200" cap="none" spc="0" normalizeH="0" baseline="0" noProof="0" dirty="0">
                    <a:ln>
                      <a:noFill/>
                    </a:ln>
                    <a:solidFill>
                      <a:srgbClr val="FFFFCC"/>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P</a:t>
                </a:r>
                <a:r>
                  <a:rPr kumimoji="0" lang="zh-CN" altLang="zh-CN" sz="1400" b="1" i="0" u="none" strike="noStrike" kern="1200" cap="none" spc="0" normalizeH="0" baseline="0" noProof="0" dirty="0">
                    <a:ln>
                      <a:noFill/>
                    </a:ln>
                    <a:solidFill>
                      <a:srgbClr val="FFFFCC"/>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（节点</a:t>
                </a:r>
                <a:r>
                  <a:rPr kumimoji="0" lang="en-US" altLang="zh-CN" sz="1400" b="1" i="0" u="none" strike="noStrike" kern="1200" cap="none" spc="0" normalizeH="0" baseline="0" noProof="0" dirty="0">
                    <a:ln>
                      <a:noFill/>
                    </a:ln>
                    <a:solidFill>
                      <a:srgbClr val="FFFFCC"/>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0" lang="zh-CN" altLang="zh-CN" sz="1400" b="1" i="0" u="none" strike="noStrike" kern="1200" cap="none" spc="0" normalizeH="0" baseline="0" noProof="0" dirty="0">
                    <a:ln>
                      <a:noFill/>
                    </a:ln>
                    <a:solidFill>
                      <a:srgbClr val="FFFFCC"/>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父节点）的乘积</a:t>
                </a:r>
                <a:endParaRPr kumimoji="0" lang="en-US" altLang="zh-CN" sz="1400" b="1" i="0" u="none" strike="noStrike" kern="1200" cap="none" spc="0" normalizeH="0" baseline="0" noProof="0" dirty="0">
                  <a:ln>
                    <a:noFill/>
                  </a:ln>
                  <a:solidFill>
                    <a:srgbClr val="FFFFCC"/>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endParaRPr>
              </a:p>
              <a:p>
                <a:pPr marL="0" marR="0" lvl="0" indent="0" algn="ctr" defTabSz="914400" rtl="0" eaLnBrk="1" fontAlgn="auto" latinLnBrk="0" hangingPunct="1">
                  <a:lnSpc>
                    <a:spcPct val="150000"/>
                  </a:lnSpc>
                  <a:spcBef>
                    <a:spcPts val="0"/>
                  </a:spcBef>
                  <a:spcAft>
                    <a:spcPts val="0"/>
                  </a:spcAft>
                  <a:buClr>
                    <a:prstClr val="white"/>
                  </a:buClr>
                  <a:buSzPct val="80000"/>
                  <a:buFontTx/>
                  <a:buNone/>
                  <a:tabLst/>
                  <a:defRPr/>
                </a:pPr>
                <a:endParaRPr kumimoji="0" lang="en-US" altLang="zh-CN" sz="1400" b="1" i="0" u="none" strike="noStrike" kern="1200" cap="none" spc="0" normalizeH="0" baseline="0" noProof="0" dirty="0">
                  <a:ln>
                    <a:noFill/>
                  </a:ln>
                  <a:solidFill>
                    <a:srgbClr val="FFFFCC"/>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endParaRPr>
              </a:p>
              <a:p>
                <a:pPr marL="0" marR="0" lvl="0" indent="0" algn="ctr" defTabSz="914400" rtl="0" eaLnBrk="1" fontAlgn="auto" latinLnBrk="0" hangingPunct="1">
                  <a:lnSpc>
                    <a:spcPct val="150000"/>
                  </a:lnSpc>
                  <a:spcBef>
                    <a:spcPts val="0"/>
                  </a:spcBef>
                  <a:spcAft>
                    <a:spcPts val="0"/>
                  </a:spcAft>
                  <a:buClr>
                    <a:prstClr val="white"/>
                  </a:buClr>
                  <a:buSzPct val="80000"/>
                  <a:buFontTx/>
                  <a:buNone/>
                  <a:tabLst/>
                  <a:defRPr/>
                </a:pPr>
                <a14:m>
                  <m:oMathPara xmlns:m="http://schemas.openxmlformats.org/officeDocument/2006/math">
                    <m:oMathParaPr>
                      <m:jc m:val="center"/>
                    </m:oMathParaPr>
                    <m:oMath xmlns:m="http://schemas.openxmlformats.org/officeDocument/2006/math">
                      <m:r>
                        <m:rPr>
                          <m:sty m:val="p"/>
                        </m:rPr>
                        <a:rPr kumimoji="0" lang="en-US" altLang="zh-CN" sz="1400" b="0" i="0" u="none" strike="noStrike" kern="0" cap="none" spc="0" normalizeH="0" baseline="0" noProof="0" smtClean="0">
                          <a:ln>
                            <a:noFill/>
                          </a:ln>
                          <a:solidFill>
                            <a:prstClr val="white"/>
                          </a:solidFill>
                          <a:effectLst/>
                          <a:uLnTx/>
                          <a:uFillTx/>
                          <a:latin typeface="Cambria Math" panose="02040503050406030204" pitchFamily="18" charset="0"/>
                          <a:ea typeface="楷体_GB2312"/>
                          <a:cs typeface="Times New Roman" panose="02020603050405020304" pitchFamily="18" charset="0"/>
                        </a:rPr>
                        <m:t>P</m:t>
                      </m:r>
                      <m:d>
                        <m:dPr>
                          <m:ctrlPr>
                            <a:rPr kumimoji="0" lang="zh-CN" altLang="zh-CN" sz="1400" b="0" i="1" u="none" strike="noStrike" kern="0" cap="none" spc="0" normalizeH="0" baseline="0" noProof="0">
                              <a:ln>
                                <a:noFill/>
                              </a:ln>
                              <a:solidFill>
                                <a:prstClr val="white"/>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zh-CN" altLang="zh-CN" sz="1400" b="0" i="0" u="none" strike="noStrike" kern="0" cap="none" spc="0" normalizeH="0" baseline="0" noProof="0">
                              <a:ln>
                                <a:noFill/>
                              </a:ln>
                              <a:solidFill>
                                <a:prstClr val="white"/>
                              </a:solidFill>
                              <a:effectLst/>
                              <a:uLnTx/>
                              <a:uFillTx/>
                              <a:latin typeface="Cambria Math" panose="02040503050406030204" pitchFamily="18" charset="0"/>
                              <a:ea typeface="楷体_GB2312"/>
                              <a:cs typeface="Times New Roman" panose="02020603050405020304" pitchFamily="18" charset="0"/>
                            </a:rPr>
                            <m:t>多云、下雨、洒水车、路湿</m:t>
                          </m:r>
                        </m:e>
                      </m:d>
                      <m:r>
                        <a:rPr kumimoji="0" lang="en-US" altLang="zh-CN" sz="1400" b="0" i="0" u="none" strike="noStrike" kern="0" cap="none" spc="0" normalizeH="0" baseline="0" noProof="0">
                          <a:ln>
                            <a:noFill/>
                          </a:ln>
                          <a:solidFill>
                            <a:prstClr val="white"/>
                          </a:solidFill>
                          <a:effectLst/>
                          <a:uLnTx/>
                          <a:uFillTx/>
                          <a:latin typeface="Cambria Math" panose="02040503050406030204" pitchFamily="18" charset="0"/>
                          <a:ea typeface="楷体_GB2312"/>
                          <a:cs typeface="Times New Roman" panose="02020603050405020304" pitchFamily="18" charset="0"/>
                        </a:rPr>
                        <m:t>=</m:t>
                      </m:r>
                      <m:r>
                        <m:rPr>
                          <m:sty m:val="p"/>
                        </m:rPr>
                        <a:rPr kumimoji="0" lang="en-US" altLang="zh-CN" sz="1400" b="0" i="0" u="none" strike="noStrike" kern="0" cap="none" spc="0" normalizeH="0" baseline="0" noProof="0">
                          <a:ln>
                            <a:noFill/>
                          </a:ln>
                          <a:solidFill>
                            <a:prstClr val="white"/>
                          </a:solidFill>
                          <a:effectLst/>
                          <a:uLnTx/>
                          <a:uFillTx/>
                          <a:latin typeface="Cambria Math" panose="02040503050406030204" pitchFamily="18" charset="0"/>
                          <a:ea typeface="楷体_GB2312"/>
                          <a:cs typeface="Times New Roman" panose="02020603050405020304" pitchFamily="18" charset="0"/>
                        </a:rPr>
                        <m:t>P</m:t>
                      </m:r>
                      <m:r>
                        <a:rPr kumimoji="0" lang="en-US" altLang="zh-CN" sz="1400" b="0" i="0" u="none" strike="noStrike" kern="0" cap="none" spc="0" normalizeH="0" baseline="0" noProof="0">
                          <a:ln>
                            <a:noFill/>
                          </a:ln>
                          <a:solidFill>
                            <a:prstClr val="white"/>
                          </a:solidFill>
                          <a:effectLst/>
                          <a:uLnTx/>
                          <a:uFillTx/>
                          <a:latin typeface="Cambria Math" panose="02040503050406030204" pitchFamily="18" charset="0"/>
                          <a:ea typeface="楷体_GB2312"/>
                          <a:cs typeface="Times New Roman" panose="02020603050405020304" pitchFamily="18" charset="0"/>
                        </a:rPr>
                        <m:t>(</m:t>
                      </m:r>
                      <m:r>
                        <a:rPr kumimoji="0" lang="zh-CN" altLang="zh-CN" sz="1400" b="0" i="0" u="none" strike="noStrike" kern="0" cap="none" spc="0" normalizeH="0" baseline="0" noProof="0">
                          <a:ln>
                            <a:noFill/>
                          </a:ln>
                          <a:solidFill>
                            <a:prstClr val="white"/>
                          </a:solidFill>
                          <a:effectLst/>
                          <a:uLnTx/>
                          <a:uFillTx/>
                          <a:latin typeface="Cambria Math" panose="02040503050406030204" pitchFamily="18" charset="0"/>
                          <a:ea typeface="楷体_GB2312"/>
                          <a:cs typeface="Times New Roman" panose="02020603050405020304" pitchFamily="18" charset="0"/>
                        </a:rPr>
                        <m:t>多云</m:t>
                      </m:r>
                      <m:r>
                        <a:rPr kumimoji="0" lang="en-US" altLang="zh-CN" sz="1400" b="0" i="0" u="none" strike="noStrike" kern="0" cap="none" spc="0" normalizeH="0" baseline="0" noProof="0">
                          <a:ln>
                            <a:noFill/>
                          </a:ln>
                          <a:solidFill>
                            <a:prstClr val="white"/>
                          </a:solidFill>
                          <a:effectLst/>
                          <a:uLnTx/>
                          <a:uFillTx/>
                          <a:latin typeface="Cambria Math" panose="02040503050406030204" pitchFamily="18" charset="0"/>
                          <a:ea typeface="楷体_GB2312"/>
                          <a:cs typeface="Times New Roman" panose="02020603050405020304" pitchFamily="18" charset="0"/>
                        </a:rPr>
                        <m:t>)</m:t>
                      </m:r>
                      <m:r>
                        <m:rPr>
                          <m:sty m:val="p"/>
                        </m:rPr>
                        <a:rPr kumimoji="0" lang="en-US" altLang="zh-CN" sz="1400" b="0" i="0" u="none" strike="noStrike" kern="0" cap="none" spc="0" normalizeH="0" baseline="0" noProof="0">
                          <a:ln>
                            <a:noFill/>
                          </a:ln>
                          <a:solidFill>
                            <a:prstClr val="white"/>
                          </a:solidFill>
                          <a:effectLst/>
                          <a:uLnTx/>
                          <a:uFillTx/>
                          <a:latin typeface="Cambria Math" panose="02040503050406030204" pitchFamily="18" charset="0"/>
                          <a:ea typeface="楷体_GB2312"/>
                          <a:cs typeface="Times New Roman" panose="02020603050405020304" pitchFamily="18" charset="0"/>
                        </a:rPr>
                        <m:t>P</m:t>
                      </m:r>
                      <m:r>
                        <a:rPr kumimoji="0" lang="en-US" altLang="zh-CN" sz="1400" b="0" i="0" u="none" strike="noStrike" kern="0" cap="none" spc="0" normalizeH="0" baseline="0" noProof="0">
                          <a:ln>
                            <a:noFill/>
                          </a:ln>
                          <a:solidFill>
                            <a:prstClr val="white"/>
                          </a:solidFill>
                          <a:effectLst/>
                          <a:uLnTx/>
                          <a:uFillTx/>
                          <a:latin typeface="Cambria Math" panose="02040503050406030204" pitchFamily="18" charset="0"/>
                          <a:ea typeface="楷体_GB2312"/>
                          <a:cs typeface="Times New Roman" panose="02020603050405020304" pitchFamily="18" charset="0"/>
                        </a:rPr>
                        <m:t>(</m:t>
                      </m:r>
                      <m:r>
                        <a:rPr kumimoji="0" lang="zh-CN" altLang="zh-CN" sz="1400" b="0" i="0" u="none" strike="noStrike" kern="0" cap="none" spc="0" normalizeH="0" baseline="0" noProof="0">
                          <a:ln>
                            <a:noFill/>
                          </a:ln>
                          <a:solidFill>
                            <a:prstClr val="white"/>
                          </a:solidFill>
                          <a:effectLst/>
                          <a:uLnTx/>
                          <a:uFillTx/>
                          <a:latin typeface="Cambria Math" panose="02040503050406030204" pitchFamily="18" charset="0"/>
                          <a:ea typeface="楷体_GB2312"/>
                          <a:cs typeface="Times New Roman" panose="02020603050405020304" pitchFamily="18" charset="0"/>
                        </a:rPr>
                        <m:t>洒水车</m:t>
                      </m:r>
                      <m:r>
                        <a:rPr kumimoji="0" lang="en-US" altLang="zh-CN" sz="1400" b="0" i="0" u="none" strike="noStrike" kern="0" cap="none" spc="0" normalizeH="0" baseline="0" noProof="0">
                          <a:ln>
                            <a:noFill/>
                          </a:ln>
                          <a:solidFill>
                            <a:prstClr val="white"/>
                          </a:solidFill>
                          <a:effectLst/>
                          <a:uLnTx/>
                          <a:uFillTx/>
                          <a:latin typeface="Cambria Math" panose="02040503050406030204" pitchFamily="18" charset="0"/>
                          <a:ea typeface="楷体_GB2312"/>
                          <a:cs typeface="Times New Roman" panose="02020603050405020304" pitchFamily="18" charset="0"/>
                        </a:rPr>
                        <m:t>|</m:t>
                      </m:r>
                      <m:r>
                        <a:rPr kumimoji="0" lang="zh-CN" altLang="zh-CN" sz="1400" b="0" i="0" u="none" strike="noStrike" kern="0" cap="none" spc="0" normalizeH="0" baseline="0" noProof="0">
                          <a:ln>
                            <a:noFill/>
                          </a:ln>
                          <a:solidFill>
                            <a:prstClr val="white"/>
                          </a:solidFill>
                          <a:effectLst/>
                          <a:uLnTx/>
                          <a:uFillTx/>
                          <a:latin typeface="Cambria Math" panose="02040503050406030204" pitchFamily="18" charset="0"/>
                          <a:ea typeface="楷体_GB2312"/>
                          <a:cs typeface="Times New Roman" panose="02020603050405020304" pitchFamily="18" charset="0"/>
                        </a:rPr>
                        <m:t>多云</m:t>
                      </m:r>
                      <m:r>
                        <a:rPr kumimoji="0" lang="en-US" altLang="zh-CN" sz="1400" b="0" i="0" u="none" strike="noStrike" kern="0" cap="none" spc="0" normalizeH="0" baseline="0" noProof="0">
                          <a:ln>
                            <a:noFill/>
                          </a:ln>
                          <a:solidFill>
                            <a:prstClr val="white"/>
                          </a:solidFill>
                          <a:effectLst/>
                          <a:uLnTx/>
                          <a:uFillTx/>
                          <a:latin typeface="Cambria Math" panose="02040503050406030204" pitchFamily="18" charset="0"/>
                          <a:ea typeface="楷体_GB2312"/>
                          <a:cs typeface="Times New Roman" panose="02020603050405020304" pitchFamily="18" charset="0"/>
                        </a:rPr>
                        <m:t>)</m:t>
                      </m:r>
                      <m:r>
                        <m:rPr>
                          <m:sty m:val="p"/>
                        </m:rPr>
                        <a:rPr kumimoji="0" lang="en-US" altLang="zh-CN" sz="1400" b="0" i="0" u="none" strike="noStrike" kern="0" cap="none" spc="0" normalizeH="0" baseline="0" noProof="0">
                          <a:ln>
                            <a:noFill/>
                          </a:ln>
                          <a:solidFill>
                            <a:prstClr val="white"/>
                          </a:solidFill>
                          <a:effectLst/>
                          <a:uLnTx/>
                          <a:uFillTx/>
                          <a:latin typeface="Cambria Math" panose="02040503050406030204" pitchFamily="18" charset="0"/>
                          <a:ea typeface="楷体_GB2312"/>
                          <a:cs typeface="Times New Roman" panose="02020603050405020304" pitchFamily="18" charset="0"/>
                        </a:rPr>
                        <m:t>P</m:t>
                      </m:r>
                      <m:r>
                        <a:rPr kumimoji="0" lang="en-US" altLang="zh-CN" sz="1400" b="0" i="0" u="none" strike="noStrike" kern="0" cap="none" spc="0" normalizeH="0" baseline="0" noProof="0">
                          <a:ln>
                            <a:noFill/>
                          </a:ln>
                          <a:solidFill>
                            <a:prstClr val="white"/>
                          </a:solidFill>
                          <a:effectLst/>
                          <a:uLnTx/>
                          <a:uFillTx/>
                          <a:latin typeface="Cambria Math" panose="02040503050406030204" pitchFamily="18" charset="0"/>
                          <a:ea typeface="楷体_GB2312"/>
                          <a:cs typeface="Times New Roman" panose="02020603050405020304" pitchFamily="18" charset="0"/>
                        </a:rPr>
                        <m:t>(</m:t>
                      </m:r>
                      <m:r>
                        <a:rPr kumimoji="0" lang="zh-CN" altLang="zh-CN" sz="1400" b="0" i="0" u="none" strike="noStrike" kern="0" cap="none" spc="0" normalizeH="0" baseline="0" noProof="0">
                          <a:ln>
                            <a:noFill/>
                          </a:ln>
                          <a:solidFill>
                            <a:prstClr val="white"/>
                          </a:solidFill>
                          <a:effectLst/>
                          <a:uLnTx/>
                          <a:uFillTx/>
                          <a:latin typeface="Cambria Math" panose="02040503050406030204" pitchFamily="18" charset="0"/>
                          <a:ea typeface="楷体_GB2312"/>
                          <a:cs typeface="Times New Roman" panose="02020603050405020304" pitchFamily="18" charset="0"/>
                        </a:rPr>
                        <m:t>下雨</m:t>
                      </m:r>
                      <m:r>
                        <a:rPr kumimoji="0" lang="en-US" altLang="zh-CN" sz="1400" b="0" i="0" u="none" strike="noStrike" kern="0" cap="none" spc="0" normalizeH="0" baseline="0" noProof="0">
                          <a:ln>
                            <a:noFill/>
                          </a:ln>
                          <a:solidFill>
                            <a:prstClr val="white"/>
                          </a:solidFill>
                          <a:effectLst/>
                          <a:uLnTx/>
                          <a:uFillTx/>
                          <a:latin typeface="Cambria Math" panose="02040503050406030204" pitchFamily="18" charset="0"/>
                          <a:ea typeface="楷体_GB2312"/>
                          <a:cs typeface="Times New Roman" panose="02020603050405020304" pitchFamily="18" charset="0"/>
                        </a:rPr>
                        <m:t>|</m:t>
                      </m:r>
                      <m:r>
                        <a:rPr kumimoji="0" lang="zh-CN" altLang="zh-CN" sz="1400" b="0" i="0" u="none" strike="noStrike" kern="0" cap="none" spc="0" normalizeH="0" baseline="0" noProof="0">
                          <a:ln>
                            <a:noFill/>
                          </a:ln>
                          <a:solidFill>
                            <a:prstClr val="white"/>
                          </a:solidFill>
                          <a:effectLst/>
                          <a:uLnTx/>
                          <a:uFillTx/>
                          <a:latin typeface="Cambria Math" panose="02040503050406030204" pitchFamily="18" charset="0"/>
                          <a:ea typeface="楷体_GB2312"/>
                          <a:cs typeface="Times New Roman" panose="02020603050405020304" pitchFamily="18" charset="0"/>
                        </a:rPr>
                        <m:t>多云</m:t>
                      </m:r>
                      <m:r>
                        <a:rPr kumimoji="0" lang="en-US" altLang="zh-CN" sz="1400" b="0" i="0" u="none" strike="noStrike" kern="0" cap="none" spc="0" normalizeH="0" baseline="0" noProof="0">
                          <a:ln>
                            <a:noFill/>
                          </a:ln>
                          <a:solidFill>
                            <a:prstClr val="white"/>
                          </a:solidFill>
                          <a:effectLst/>
                          <a:uLnTx/>
                          <a:uFillTx/>
                          <a:latin typeface="Cambria Math" panose="02040503050406030204" pitchFamily="18" charset="0"/>
                          <a:ea typeface="楷体_GB2312"/>
                          <a:cs typeface="Times New Roman" panose="02020603050405020304" pitchFamily="18" charset="0"/>
                        </a:rPr>
                        <m:t>)</m:t>
                      </m:r>
                      <m:r>
                        <m:rPr>
                          <m:sty m:val="p"/>
                        </m:rPr>
                        <a:rPr kumimoji="0" lang="en-US" altLang="zh-CN" sz="1400" b="0" i="0" u="none" strike="noStrike" kern="0" cap="none" spc="0" normalizeH="0" baseline="0" noProof="0">
                          <a:ln>
                            <a:noFill/>
                          </a:ln>
                          <a:solidFill>
                            <a:prstClr val="white"/>
                          </a:solidFill>
                          <a:effectLst/>
                          <a:uLnTx/>
                          <a:uFillTx/>
                          <a:latin typeface="Cambria Math" panose="02040503050406030204" pitchFamily="18" charset="0"/>
                          <a:ea typeface="楷体_GB2312"/>
                          <a:cs typeface="Times New Roman" panose="02020603050405020304" pitchFamily="18" charset="0"/>
                        </a:rPr>
                        <m:t>P</m:t>
                      </m:r>
                      <m:r>
                        <a:rPr kumimoji="0" lang="en-US" altLang="zh-CN" sz="1400" b="0" i="0" u="none" strike="noStrike" kern="0" cap="none" spc="0" normalizeH="0" baseline="0" noProof="0">
                          <a:ln>
                            <a:noFill/>
                          </a:ln>
                          <a:solidFill>
                            <a:prstClr val="white"/>
                          </a:solidFill>
                          <a:effectLst/>
                          <a:uLnTx/>
                          <a:uFillTx/>
                          <a:latin typeface="Cambria Math" panose="02040503050406030204" pitchFamily="18" charset="0"/>
                          <a:ea typeface="楷体_GB2312"/>
                          <a:cs typeface="Times New Roman" panose="02020603050405020304" pitchFamily="18" charset="0"/>
                        </a:rPr>
                        <m:t>(</m:t>
                      </m:r>
                      <m:r>
                        <a:rPr kumimoji="0" lang="zh-CN" altLang="zh-CN" sz="1400" b="0" i="0" u="none" strike="noStrike" kern="0" cap="none" spc="0" normalizeH="0" baseline="0" noProof="0">
                          <a:ln>
                            <a:noFill/>
                          </a:ln>
                          <a:solidFill>
                            <a:prstClr val="white"/>
                          </a:solidFill>
                          <a:effectLst/>
                          <a:uLnTx/>
                          <a:uFillTx/>
                          <a:latin typeface="Cambria Math" panose="02040503050406030204" pitchFamily="18" charset="0"/>
                          <a:ea typeface="楷体_GB2312"/>
                          <a:cs typeface="Times New Roman" panose="02020603050405020304" pitchFamily="18" charset="0"/>
                        </a:rPr>
                        <m:t>路湿</m:t>
                      </m:r>
                      <m:r>
                        <a:rPr kumimoji="0" lang="en-US" altLang="zh-CN" sz="1400" b="0" i="0" u="none" strike="noStrike" kern="0" cap="none" spc="0" normalizeH="0" baseline="0" noProof="0">
                          <a:ln>
                            <a:noFill/>
                          </a:ln>
                          <a:solidFill>
                            <a:prstClr val="white"/>
                          </a:solidFill>
                          <a:effectLst/>
                          <a:uLnTx/>
                          <a:uFillTx/>
                          <a:latin typeface="Cambria Math" panose="02040503050406030204" pitchFamily="18" charset="0"/>
                          <a:ea typeface="楷体_GB2312"/>
                          <a:cs typeface="Times New Roman" panose="02020603050405020304" pitchFamily="18" charset="0"/>
                        </a:rPr>
                        <m:t>|</m:t>
                      </m:r>
                      <m:r>
                        <a:rPr kumimoji="0" lang="zh-CN" altLang="zh-CN" sz="1400" b="0" i="0" u="none" strike="noStrike" kern="0" cap="none" spc="0" normalizeH="0" baseline="0" noProof="0">
                          <a:ln>
                            <a:noFill/>
                          </a:ln>
                          <a:solidFill>
                            <a:prstClr val="white"/>
                          </a:solidFill>
                          <a:effectLst/>
                          <a:uLnTx/>
                          <a:uFillTx/>
                          <a:latin typeface="Cambria Math" panose="02040503050406030204" pitchFamily="18" charset="0"/>
                          <a:ea typeface="楷体_GB2312"/>
                          <a:cs typeface="Times New Roman" panose="02020603050405020304" pitchFamily="18" charset="0"/>
                        </a:rPr>
                        <m:t>洒水车</m:t>
                      </m:r>
                      <m:r>
                        <a:rPr kumimoji="0" lang="en-US" altLang="zh-CN" sz="1400" b="0" i="0" u="none" strike="noStrike" kern="0" cap="none" spc="0" normalizeH="0" baseline="0" noProof="0">
                          <a:ln>
                            <a:noFill/>
                          </a:ln>
                          <a:solidFill>
                            <a:prstClr val="white"/>
                          </a:solidFill>
                          <a:effectLst/>
                          <a:uLnTx/>
                          <a:uFillTx/>
                          <a:latin typeface="Cambria Math" panose="02040503050406030204" pitchFamily="18" charset="0"/>
                          <a:ea typeface="楷体_GB2312"/>
                          <a:cs typeface="Times New Roman" panose="02020603050405020304" pitchFamily="18" charset="0"/>
                        </a:rPr>
                        <m:t>,</m:t>
                      </m:r>
                      <m:r>
                        <a:rPr kumimoji="0" lang="zh-CN" altLang="zh-CN" sz="1400" b="0" i="0" u="none" strike="noStrike" kern="0" cap="none" spc="0" normalizeH="0" baseline="0" noProof="0">
                          <a:ln>
                            <a:noFill/>
                          </a:ln>
                          <a:solidFill>
                            <a:prstClr val="white"/>
                          </a:solidFill>
                          <a:effectLst/>
                          <a:uLnTx/>
                          <a:uFillTx/>
                          <a:latin typeface="Cambria Math" panose="02040503050406030204" pitchFamily="18" charset="0"/>
                          <a:ea typeface="楷体_GB2312"/>
                          <a:cs typeface="Times New Roman" panose="02020603050405020304" pitchFamily="18" charset="0"/>
                        </a:rPr>
                        <m:t>下雨</m:t>
                      </m:r>
                      <m:r>
                        <a:rPr kumimoji="0" lang="en-US" altLang="zh-CN" sz="1400" b="0" i="0" u="none" strike="noStrike" kern="0" cap="none" spc="0" normalizeH="0" baseline="0" noProof="0">
                          <a:ln>
                            <a:noFill/>
                          </a:ln>
                          <a:solidFill>
                            <a:prstClr val="white"/>
                          </a:solidFill>
                          <a:effectLst/>
                          <a:uLnTx/>
                          <a:uFillTx/>
                          <a:latin typeface="Cambria Math" panose="02040503050406030204" pitchFamily="18" charset="0"/>
                          <a:ea typeface="楷体_GB2312"/>
                          <a:cs typeface="Times New Roman" panose="02020603050405020304" pitchFamily="18" charset="0"/>
                        </a:rPr>
                        <m:t>)</m:t>
                      </m:r>
                    </m:oMath>
                  </m:oMathPara>
                </a14:m>
                <a:endParaRPr kumimoji="0" lang="zh-CN" altLang="zh-CN" sz="1400" b="0" i="0" u="none" strike="noStrike" kern="100" cap="none" spc="0"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a:p>
                <a:pPr marL="0" marR="0" lvl="0" indent="0" algn="ctr" defTabSz="914400" rtl="0" eaLnBrk="1" fontAlgn="auto" latinLnBrk="0" hangingPunct="1">
                  <a:lnSpc>
                    <a:spcPct val="150000"/>
                  </a:lnSpc>
                  <a:spcBef>
                    <a:spcPts val="0"/>
                  </a:spcBef>
                  <a:spcAft>
                    <a:spcPts val="0"/>
                  </a:spcAft>
                  <a:buClr>
                    <a:prstClr val="white"/>
                  </a:buClr>
                  <a:buSzPct val="80000"/>
                  <a:buFontTx/>
                  <a:buNone/>
                  <a:tabLst/>
                  <a:defRPr/>
                </a:pPr>
                <a:endParaRPr kumimoji="0" lang="en-US" altLang="zh-CN" sz="1400" b="1" i="0" u="none" strike="noStrike" kern="1200" cap="none" spc="0" normalizeH="0" baseline="0" noProof="0" dirty="0">
                  <a:ln>
                    <a:noFill/>
                  </a:ln>
                  <a:solidFill>
                    <a:srgbClr val="FFFFCC"/>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endParaRPr>
              </a:p>
              <a:p>
                <a:pPr marL="342900" marR="0" lvl="0" indent="-342900" algn="just" defTabSz="914400" rtl="0" eaLnBrk="1" fontAlgn="auto" latinLnBrk="0" hangingPunct="1">
                  <a:lnSpc>
                    <a:spcPct val="150000"/>
                  </a:lnSpc>
                  <a:spcBef>
                    <a:spcPts val="0"/>
                  </a:spcBef>
                  <a:spcAft>
                    <a:spcPts val="0"/>
                  </a:spcAft>
                  <a:buClr>
                    <a:prstClr val="white"/>
                  </a:buClr>
                  <a:buSzPct val="80000"/>
                  <a:buFont typeface="Wingdings" panose="05000000000000000000" pitchFamily="2" charset="2"/>
                  <a:buChar char="u"/>
                  <a:tabLst/>
                  <a:defRPr/>
                </a:pPr>
                <a:endParaRPr kumimoji="0" lang="en-US" altLang="zh-CN" sz="1400" b="0" i="0" u="none" strike="noStrike" kern="1200" cap="none" spc="0"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mc:Choice>
        <mc:Fallback xmlns="">
          <p:sp>
            <p:nvSpPr>
              <p:cNvPr id="14" name="矩形 13">
                <a:extLst>
                  <a:ext uri="{FF2B5EF4-FFF2-40B4-BE49-F238E27FC236}">
                    <a16:creationId xmlns:a16="http://schemas.microsoft.com/office/drawing/2014/main" id="{6484B3FF-E783-4ADF-A3B8-3F410546F6B8}"/>
                  </a:ext>
                </a:extLst>
              </p:cNvPr>
              <p:cNvSpPr>
                <a:spLocks noRot="1" noChangeAspect="1" noMove="1" noResize="1" noEditPoints="1" noAdjustHandles="1" noChangeArrowheads="1" noChangeShapeType="1" noTextEdit="1"/>
              </p:cNvSpPr>
              <p:nvPr/>
            </p:nvSpPr>
            <p:spPr>
              <a:xfrm>
                <a:off x="346014" y="3363376"/>
                <a:ext cx="4943616" cy="2359044"/>
              </a:xfrm>
              <a:prstGeom prst="rect">
                <a:avLst/>
              </a:prstGeom>
              <a:blipFill>
                <a:blip r:embed="rId4"/>
                <a:stretch>
                  <a:fillRect/>
                </a:stretch>
              </a:blipFill>
            </p:spPr>
            <p:txBody>
              <a:bodyPr/>
              <a:lstStyle/>
              <a:p>
                <a:r>
                  <a:rPr lang="zh-CN" altLang="en-US">
                    <a:noFill/>
                  </a:rPr>
                  <a:t> </a:t>
                </a:r>
              </a:p>
            </p:txBody>
          </p:sp>
        </mc:Fallback>
      </mc:AlternateContent>
      <p:pic>
        <p:nvPicPr>
          <p:cNvPr id="2" name="图片 1">
            <a:extLst>
              <a:ext uri="{FF2B5EF4-FFF2-40B4-BE49-F238E27FC236}">
                <a16:creationId xmlns:a16="http://schemas.microsoft.com/office/drawing/2014/main" id="{CE748BF4-9591-4DCD-8B94-E9C677C3CD14}"/>
              </a:ext>
            </a:extLst>
          </p:cNvPr>
          <p:cNvPicPr>
            <a:picLocks noChangeAspect="1"/>
          </p:cNvPicPr>
          <p:nvPr/>
        </p:nvPicPr>
        <p:blipFill>
          <a:blip r:embed="rId5"/>
          <a:stretch>
            <a:fillRect/>
          </a:stretch>
        </p:blipFill>
        <p:spPr>
          <a:xfrm>
            <a:off x="6261494" y="2291091"/>
            <a:ext cx="4138429" cy="3977236"/>
          </a:xfrm>
          <a:prstGeom prst="rect">
            <a:avLst/>
          </a:prstGeom>
        </p:spPr>
      </p:pic>
    </p:spTree>
    <p:extLst>
      <p:ext uri="{BB962C8B-B14F-4D97-AF65-F5344CB8AC3E}">
        <p14:creationId xmlns:p14="http://schemas.microsoft.com/office/powerpoint/2010/main" val="96616040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a:extLst>
              <a:ext uri="{FF2B5EF4-FFF2-40B4-BE49-F238E27FC236}">
                <a16:creationId xmlns:a16="http://schemas.microsoft.com/office/drawing/2014/main" id="{40D199F0-A918-4EED-AF6C-1FF084A1EF8E}"/>
              </a:ext>
            </a:extLst>
          </p:cNvPr>
          <p:cNvSpPr/>
          <p:nvPr/>
        </p:nvSpPr>
        <p:spPr>
          <a:xfrm>
            <a:off x="852473" y="129010"/>
            <a:ext cx="1620957"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mn-cs"/>
              </a:rPr>
              <a:t>四、概率图推理</a:t>
            </a:r>
            <a:endParaRPr kumimoji="0" lang="zh-CN" altLang="en-US" sz="16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p:sp>
        <p:nvSpPr>
          <p:cNvPr id="13" name="矩形 12">
            <a:extLst>
              <a:ext uri="{FF2B5EF4-FFF2-40B4-BE49-F238E27FC236}">
                <a16:creationId xmlns:a16="http://schemas.microsoft.com/office/drawing/2014/main" id="{80D03ACE-4753-4C03-81C2-0B0682E293ED}"/>
              </a:ext>
            </a:extLst>
          </p:cNvPr>
          <p:cNvSpPr/>
          <p:nvPr/>
        </p:nvSpPr>
        <p:spPr>
          <a:xfrm>
            <a:off x="1042555" y="735998"/>
            <a:ext cx="10254104" cy="609273"/>
          </a:xfrm>
          <a:prstGeom prst="rect">
            <a:avLst/>
          </a:prstGeom>
          <a:gradFill>
            <a:gsLst>
              <a:gs pos="37000">
                <a:srgbClr val="019196"/>
              </a:gs>
              <a:gs pos="100000">
                <a:schemeClr val="bg1"/>
              </a:gs>
              <a:gs pos="83000">
                <a:srgbClr val="81C7C9"/>
              </a:gs>
            </a:gsLst>
            <a:lin ang="12000000" scaled="0"/>
          </a:gradFill>
          <a:ln w="22225">
            <a:noFill/>
          </a:ln>
          <a:effectLst>
            <a:outerShdw blurRad="50800" dist="38100" dir="5400000" algn="l" rotWithShape="0">
              <a:schemeClr val="tx1">
                <a:lumMod val="85000"/>
                <a:lumOff val="15000"/>
                <a:alpha val="10000"/>
              </a:schemeClr>
            </a:outerShdw>
          </a:effectLst>
        </p:spPr>
        <p:txBody>
          <a:bodyPr anchor="ctr">
            <a:normAutofit/>
          </a:bodyPr>
          <a:lstStyle/>
          <a:p>
            <a:pPr marL="0" marR="0" lvl="0" indent="0" algn="ctr" defTabSz="914400" rtl="0" eaLnBrk="1" fontAlgn="auto" latinLnBrk="0" hangingPunct="1">
              <a:lnSpc>
                <a:spcPct val="90000"/>
              </a:lnSpc>
              <a:spcBef>
                <a:spcPct val="0"/>
              </a:spcBef>
              <a:spcAft>
                <a:spcPts val="0"/>
              </a:spcAft>
              <a:buClrTx/>
              <a:buSzTx/>
              <a:buFontTx/>
              <a:buNone/>
              <a:tabLst/>
              <a:defRPr/>
            </a:pPr>
            <a:endParaRPr kumimoji="0" lang="zh-CN" altLang="en-US" sz="1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9" name="矩形 18">
                <a:extLst>
                  <a:ext uri="{FF2B5EF4-FFF2-40B4-BE49-F238E27FC236}">
                    <a16:creationId xmlns:a16="http://schemas.microsoft.com/office/drawing/2014/main" id="{70711213-6A7F-41B7-83A4-ACBA1908F28E}"/>
                  </a:ext>
                </a:extLst>
              </p:cNvPr>
              <p:cNvSpPr/>
              <p:nvPr/>
            </p:nvSpPr>
            <p:spPr>
              <a:xfrm>
                <a:off x="1765543" y="811180"/>
                <a:ext cx="8634380" cy="458908"/>
              </a:xfrm>
              <a:prstGeom prst="rect">
                <a:avLst/>
              </a:prstGeom>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Times New Roman" panose="02020603050405020304" pitchFamily="18" charset="0"/>
                  </a:rPr>
                  <a:t>贝叶斯网络：</a:t>
                </a:r>
                <a:r>
                  <a:rPr kumimoji="0" lang="zh-CN" altLang="zh-CN"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计算</a:t>
                </a:r>
                <a14:m>
                  <m:oMath xmlns:m="http://schemas.openxmlformats.org/officeDocument/2006/math">
                    <m:r>
                      <m:rPr>
                        <m:sty m:val="p"/>
                      </m:rPr>
                      <a:rPr kumimoji="0" lang="en-US" altLang="zh-CN" sz="1800" b="0" i="0" u="none" strike="noStrike" kern="1200" cap="none" spc="0" normalizeH="0" baseline="0" noProof="0">
                        <a:ln>
                          <a:noFill/>
                        </a:ln>
                        <a:solidFill>
                          <a:prstClr val="white"/>
                        </a:solidFill>
                        <a:effectLst/>
                        <a:uLnTx/>
                        <a:uFillTx/>
                        <a:latin typeface="Cambria Math" panose="02040503050406030204" pitchFamily="18" charset="0"/>
                        <a:cs typeface="+mn-cs"/>
                      </a:rPr>
                      <m:t>P</m:t>
                    </m:r>
                    <m:r>
                      <a:rPr kumimoji="0" lang="en-US" altLang="zh-CN" sz="1800" b="0" i="1" u="none" strike="noStrike" kern="1200" cap="none" spc="0" normalizeH="0" baseline="0" noProof="0">
                        <a:ln>
                          <a:noFill/>
                        </a:ln>
                        <a:solidFill>
                          <a:prstClr val="white"/>
                        </a:solidFill>
                        <a:effectLst/>
                        <a:uLnTx/>
                        <a:uFillTx/>
                        <a:latin typeface="Cambria Math" panose="02040503050406030204" pitchFamily="18" charset="0"/>
                        <a:cs typeface="+mn-cs"/>
                      </a:rPr>
                      <m:t>(</m:t>
                    </m:r>
                    <m:r>
                      <a:rPr kumimoji="0" lang="zh-CN" altLang="zh-CN" sz="1800" b="0" i="0" u="none" strike="noStrike" kern="1200" cap="none" spc="0" normalizeH="0" baseline="0" noProof="0">
                        <a:ln>
                          <a:noFill/>
                        </a:ln>
                        <a:solidFill>
                          <a:prstClr val="white"/>
                        </a:solidFill>
                        <a:effectLst/>
                        <a:uLnTx/>
                        <a:uFillTx/>
                        <a:latin typeface="Cambria Math" panose="02040503050406030204" pitchFamily="18" charset="0"/>
                        <a:cs typeface="+mn-cs"/>
                      </a:rPr>
                      <m:t>下雨</m:t>
                    </m:r>
                    <m:r>
                      <a:rPr kumimoji="0" lang="en-US" altLang="zh-CN" sz="1800" b="0" i="1" u="none" strike="noStrike" kern="1200" cap="none" spc="0" normalizeH="0" baseline="0" noProof="0">
                        <a:ln>
                          <a:noFill/>
                        </a:ln>
                        <a:solidFill>
                          <a:prstClr val="white"/>
                        </a:solidFill>
                        <a:effectLst/>
                        <a:uLnTx/>
                        <a:uFillTx/>
                        <a:latin typeface="Cambria Math" panose="02040503050406030204" pitchFamily="18" charset="0"/>
                        <a:cs typeface="+mn-cs"/>
                      </a:rPr>
                      <m:t>,</m:t>
                    </m:r>
                    <m:r>
                      <a:rPr kumimoji="0" lang="zh-CN" altLang="zh-CN" sz="1800" b="0" i="0" u="none" strike="noStrike" kern="1200" cap="none" spc="0" normalizeH="0" baseline="0" noProof="0">
                        <a:ln>
                          <a:noFill/>
                        </a:ln>
                        <a:solidFill>
                          <a:prstClr val="white"/>
                        </a:solidFill>
                        <a:effectLst/>
                        <a:uLnTx/>
                        <a:uFillTx/>
                        <a:latin typeface="Cambria Math" panose="02040503050406030204" pitchFamily="18" charset="0"/>
                        <a:cs typeface="+mn-cs"/>
                      </a:rPr>
                      <m:t>洒水车</m:t>
                    </m:r>
                    <m:r>
                      <a:rPr kumimoji="0" lang="en-US" altLang="zh-CN" sz="1800" b="0" i="1" u="none" strike="noStrike" kern="1200" cap="none" spc="0" normalizeH="0" baseline="0" noProof="0">
                        <a:ln>
                          <a:noFill/>
                        </a:ln>
                        <a:solidFill>
                          <a:prstClr val="white"/>
                        </a:solidFill>
                        <a:effectLst/>
                        <a:uLnTx/>
                        <a:uFillTx/>
                        <a:latin typeface="Cambria Math" panose="02040503050406030204" pitchFamily="18" charset="0"/>
                        <a:cs typeface="+mn-cs"/>
                      </a:rPr>
                      <m:t>,</m:t>
                    </m:r>
                    <m:r>
                      <a:rPr kumimoji="0" lang="zh-CN" altLang="zh-CN" sz="1800" b="0" i="0" u="none" strike="noStrike" kern="1200" cap="none" spc="0" normalizeH="0" baseline="0" noProof="0">
                        <a:ln>
                          <a:noFill/>
                        </a:ln>
                        <a:solidFill>
                          <a:prstClr val="white"/>
                        </a:solidFill>
                        <a:effectLst/>
                        <a:uLnTx/>
                        <a:uFillTx/>
                        <a:latin typeface="Cambria Math" panose="02040503050406030204" pitchFamily="18" charset="0"/>
                        <a:cs typeface="+mn-cs"/>
                      </a:rPr>
                      <m:t>路湿</m:t>
                    </m:r>
                    <m:r>
                      <a:rPr kumimoji="0" lang="en-US" altLang="zh-CN" sz="1800" b="0" i="1" u="none" strike="noStrike" kern="1200" cap="none" spc="0" normalizeH="0" baseline="0" noProof="0">
                        <a:ln>
                          <a:noFill/>
                        </a:ln>
                        <a:solidFill>
                          <a:prstClr val="white"/>
                        </a:solidFill>
                        <a:effectLst/>
                        <a:uLnTx/>
                        <a:uFillTx/>
                        <a:latin typeface="Cambria Math" panose="02040503050406030204" pitchFamily="18" charset="0"/>
                        <a:cs typeface="+mn-cs"/>
                      </a:rPr>
                      <m:t>|</m:t>
                    </m:r>
                    <m:r>
                      <a:rPr kumimoji="0" lang="zh-CN" altLang="zh-CN" sz="1800" b="0" i="0" u="none" strike="noStrike" kern="1200" cap="none" spc="0" normalizeH="0" baseline="0" noProof="0">
                        <a:ln>
                          <a:noFill/>
                        </a:ln>
                        <a:solidFill>
                          <a:prstClr val="white"/>
                        </a:solidFill>
                        <a:effectLst/>
                        <a:uLnTx/>
                        <a:uFillTx/>
                        <a:latin typeface="Cambria Math" panose="02040503050406030204" pitchFamily="18" charset="0"/>
                        <a:cs typeface="+mn-cs"/>
                      </a:rPr>
                      <m:t>多云</m:t>
                    </m:r>
                    <m:r>
                      <a:rPr kumimoji="0" lang="en-US" altLang="zh-CN" sz="1800" b="0" i="1" u="none" strike="noStrike" kern="1200" cap="none" spc="0" normalizeH="0" baseline="0" noProof="0">
                        <a:ln>
                          <a:noFill/>
                        </a:ln>
                        <a:solidFill>
                          <a:prstClr val="white"/>
                        </a:solidFill>
                        <a:effectLst/>
                        <a:uLnTx/>
                        <a:uFillTx/>
                        <a:latin typeface="Cambria Math" panose="02040503050406030204" pitchFamily="18" charset="0"/>
                        <a:cs typeface="+mn-cs"/>
                      </a:rPr>
                      <m:t>)</m:t>
                    </m:r>
                  </m:oMath>
                </a14:m>
                <a:r>
                  <a:rPr kumimoji="0" lang="zh-CN" altLang="zh-CN"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的概率</a:t>
                </a:r>
                <a:endParaRPr kumimoji="0" lang="en-US" altLang="zh-CN" sz="1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mc:Choice>
        <mc:Fallback xmlns="">
          <p:sp>
            <p:nvSpPr>
              <p:cNvPr id="19" name="矩形 18">
                <a:extLst>
                  <a:ext uri="{FF2B5EF4-FFF2-40B4-BE49-F238E27FC236}">
                    <a16:creationId xmlns:a16="http://schemas.microsoft.com/office/drawing/2014/main" id="{70711213-6A7F-41B7-83A4-ACBA1908F28E}"/>
                  </a:ext>
                </a:extLst>
              </p:cNvPr>
              <p:cNvSpPr>
                <a:spLocks noRot="1" noChangeAspect="1" noMove="1" noResize="1" noEditPoints="1" noAdjustHandles="1" noChangeArrowheads="1" noChangeShapeType="1" noTextEdit="1"/>
              </p:cNvSpPr>
              <p:nvPr/>
            </p:nvSpPr>
            <p:spPr>
              <a:xfrm>
                <a:off x="1765543" y="811180"/>
                <a:ext cx="8634380" cy="458908"/>
              </a:xfrm>
              <a:prstGeom prst="rect">
                <a:avLst/>
              </a:prstGeom>
              <a:blipFill>
                <a:blip r:embed="rId3"/>
                <a:stretch>
                  <a:fillRect b="-26667"/>
                </a:stretch>
              </a:blipFill>
            </p:spPr>
            <p:txBody>
              <a:bodyPr/>
              <a:lstStyle/>
              <a:p>
                <a:r>
                  <a:rPr lang="zh-CN" altLang="en-US">
                    <a:noFill/>
                  </a:rPr>
                  <a:t> </a:t>
                </a:r>
              </a:p>
            </p:txBody>
          </p:sp>
        </mc:Fallback>
      </mc:AlternateContent>
      <p:grpSp>
        <p:nvGrpSpPr>
          <p:cNvPr id="7" name="组合 6">
            <a:extLst>
              <a:ext uri="{FF2B5EF4-FFF2-40B4-BE49-F238E27FC236}">
                <a16:creationId xmlns:a16="http://schemas.microsoft.com/office/drawing/2014/main" id="{CCDC488A-4CC6-40FA-8BA6-665594BAF470}"/>
              </a:ext>
            </a:extLst>
          </p:cNvPr>
          <p:cNvGrpSpPr/>
          <p:nvPr/>
        </p:nvGrpSpPr>
        <p:grpSpPr>
          <a:xfrm>
            <a:off x="1356082" y="580374"/>
            <a:ext cx="818922" cy="818922"/>
            <a:chOff x="4082479" y="2760704"/>
            <a:chExt cx="1485324" cy="1485324"/>
          </a:xfrm>
        </p:grpSpPr>
        <p:sp>
          <p:nvSpPr>
            <p:cNvPr id="8" name="立方体 7">
              <a:extLst>
                <a:ext uri="{FF2B5EF4-FFF2-40B4-BE49-F238E27FC236}">
                  <a16:creationId xmlns:a16="http://schemas.microsoft.com/office/drawing/2014/main" id="{15EC4BE7-8545-4FB0-94F7-BA10BD32B382}"/>
                </a:ext>
              </a:extLst>
            </p:cNvPr>
            <p:cNvSpPr/>
            <p:nvPr/>
          </p:nvSpPr>
          <p:spPr>
            <a:xfrm rot="2700000">
              <a:off x="4082479" y="2760704"/>
              <a:ext cx="1485324" cy="1485324"/>
            </a:xfrm>
            <a:prstGeom prst="cube">
              <a:avLst>
                <a:gd name="adj" fmla="val 6189"/>
              </a:avLst>
            </a:prstGeom>
            <a:gradFill>
              <a:gsLst>
                <a:gs pos="0">
                  <a:srgbClr val="016773"/>
                </a:gs>
                <a:gs pos="26000">
                  <a:srgbClr val="007684"/>
                </a:gs>
                <a:gs pos="100000">
                  <a:srgbClr val="81C7C9"/>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grpSp>
          <p:nvGrpSpPr>
            <p:cNvPr id="9" name="组合 8">
              <a:extLst>
                <a:ext uri="{FF2B5EF4-FFF2-40B4-BE49-F238E27FC236}">
                  <a16:creationId xmlns:a16="http://schemas.microsoft.com/office/drawing/2014/main" id="{35F3F94F-AF0C-469E-BF14-1639FEB0A7F2}"/>
                </a:ext>
              </a:extLst>
            </p:cNvPr>
            <p:cNvGrpSpPr/>
            <p:nvPr/>
          </p:nvGrpSpPr>
          <p:grpSpPr>
            <a:xfrm>
              <a:off x="4494284" y="2979307"/>
              <a:ext cx="607190" cy="1121821"/>
              <a:chOff x="9632752" y="7542709"/>
              <a:chExt cx="890113" cy="1644542"/>
            </a:xfrm>
          </p:grpSpPr>
          <p:sp>
            <p:nvSpPr>
              <p:cNvPr id="10" name="任意多边形 30">
                <a:extLst>
                  <a:ext uri="{FF2B5EF4-FFF2-40B4-BE49-F238E27FC236}">
                    <a16:creationId xmlns:a16="http://schemas.microsoft.com/office/drawing/2014/main" id="{E7402A3C-DEE6-4145-9CBE-5B818B5CA030}"/>
                  </a:ext>
                </a:extLst>
              </p:cNvPr>
              <p:cNvSpPr/>
              <p:nvPr/>
            </p:nvSpPr>
            <p:spPr>
              <a:xfrm>
                <a:off x="9632752" y="7542709"/>
                <a:ext cx="890113" cy="1151185"/>
              </a:xfrm>
              <a:custGeom>
                <a:avLst/>
                <a:gdLst/>
                <a:ahLst/>
                <a:cxnLst/>
                <a:rect l="l" t="t" r="r" b="b"/>
                <a:pathLst>
                  <a:path w="890113" h="1151186">
                    <a:moveTo>
                      <a:pt x="393664" y="0"/>
                    </a:moveTo>
                    <a:cubicBezTo>
                      <a:pt x="550582" y="0"/>
                      <a:pt x="672552" y="35975"/>
                      <a:pt x="759577" y="107924"/>
                    </a:cubicBezTo>
                    <a:cubicBezTo>
                      <a:pt x="846601" y="179873"/>
                      <a:pt x="890113" y="277175"/>
                      <a:pt x="890113" y="399832"/>
                    </a:cubicBezTo>
                    <a:cubicBezTo>
                      <a:pt x="890113" y="478633"/>
                      <a:pt x="872297" y="551267"/>
                      <a:pt x="836665" y="617735"/>
                    </a:cubicBezTo>
                    <a:cubicBezTo>
                      <a:pt x="801033" y="684202"/>
                      <a:pt x="739705" y="752725"/>
                      <a:pt x="652681" y="823303"/>
                    </a:cubicBezTo>
                    <a:cubicBezTo>
                      <a:pt x="579361" y="881548"/>
                      <a:pt x="532594" y="927287"/>
                      <a:pt x="512380" y="960520"/>
                    </a:cubicBezTo>
                    <a:cubicBezTo>
                      <a:pt x="492166" y="993754"/>
                      <a:pt x="482059" y="1033669"/>
                      <a:pt x="482059" y="1080264"/>
                    </a:cubicBezTo>
                    <a:lnTo>
                      <a:pt x="482059" y="1151186"/>
                    </a:lnTo>
                    <a:lnTo>
                      <a:pt x="210708" y="1151186"/>
                    </a:lnTo>
                    <a:lnTo>
                      <a:pt x="210708" y="1054568"/>
                    </a:lnTo>
                    <a:cubicBezTo>
                      <a:pt x="210708" y="981249"/>
                      <a:pt x="224070" y="918722"/>
                      <a:pt x="250794" y="866987"/>
                    </a:cubicBezTo>
                    <a:cubicBezTo>
                      <a:pt x="277518" y="815252"/>
                      <a:pt x="322400" y="763346"/>
                      <a:pt x="385441" y="711268"/>
                    </a:cubicBezTo>
                    <a:cubicBezTo>
                      <a:pt x="458076" y="651653"/>
                      <a:pt x="506384" y="602831"/>
                      <a:pt x="530367" y="564801"/>
                    </a:cubicBezTo>
                    <a:cubicBezTo>
                      <a:pt x="554350" y="526770"/>
                      <a:pt x="566342" y="485828"/>
                      <a:pt x="566342" y="441973"/>
                    </a:cubicBezTo>
                    <a:cubicBezTo>
                      <a:pt x="566342" y="391266"/>
                      <a:pt x="548526" y="350838"/>
                      <a:pt x="512894" y="320688"/>
                    </a:cubicBezTo>
                    <a:cubicBezTo>
                      <a:pt x="477262" y="290537"/>
                      <a:pt x="426213" y="275462"/>
                      <a:pt x="359745" y="275462"/>
                    </a:cubicBezTo>
                    <a:cubicBezTo>
                      <a:pt x="230922" y="275462"/>
                      <a:pt x="111007" y="323428"/>
                      <a:pt x="0" y="419361"/>
                    </a:cubicBezTo>
                    <a:lnTo>
                      <a:pt x="0" y="102785"/>
                    </a:lnTo>
                    <a:cubicBezTo>
                      <a:pt x="122656" y="34262"/>
                      <a:pt x="253877" y="0"/>
                      <a:pt x="393664" y="0"/>
                    </a:cubicBezTo>
                    <a:close/>
                  </a:path>
                </a:pathLst>
              </a:custGeom>
              <a:solidFill>
                <a:schemeClr val="bg1"/>
              </a:solidFill>
              <a:ln>
                <a:noFill/>
              </a:ln>
              <a:effectLst>
                <a:outerShdw blurRad="63500" dist="25400" dir="2700000" sx="103000" sy="103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11" name="任意多边形 28">
                <a:extLst>
                  <a:ext uri="{FF2B5EF4-FFF2-40B4-BE49-F238E27FC236}">
                    <a16:creationId xmlns:a16="http://schemas.microsoft.com/office/drawing/2014/main" id="{6B516476-14BF-4913-AF74-2E4E41B3A788}"/>
                  </a:ext>
                </a:extLst>
              </p:cNvPr>
              <p:cNvSpPr/>
              <p:nvPr/>
            </p:nvSpPr>
            <p:spPr>
              <a:xfrm>
                <a:off x="9792059" y="8843951"/>
                <a:ext cx="377218" cy="343300"/>
              </a:xfrm>
              <a:custGeom>
                <a:avLst/>
                <a:gdLst/>
                <a:ahLst/>
                <a:cxnLst/>
                <a:rect l="l" t="t" r="r" b="b"/>
                <a:pathLst>
                  <a:path w="377218" h="343300">
                    <a:moveTo>
                      <a:pt x="188095" y="0"/>
                    </a:moveTo>
                    <a:cubicBezTo>
                      <a:pt x="240173" y="0"/>
                      <a:pt x="284713" y="16788"/>
                      <a:pt x="321715" y="50364"/>
                    </a:cubicBezTo>
                    <a:cubicBezTo>
                      <a:pt x="358717" y="83941"/>
                      <a:pt x="377218" y="124711"/>
                      <a:pt x="377218" y="172677"/>
                    </a:cubicBezTo>
                    <a:cubicBezTo>
                      <a:pt x="377218" y="219273"/>
                      <a:pt x="358717" y="259359"/>
                      <a:pt x="321715" y="292935"/>
                    </a:cubicBezTo>
                    <a:cubicBezTo>
                      <a:pt x="284713" y="326512"/>
                      <a:pt x="240173" y="343300"/>
                      <a:pt x="188095" y="343300"/>
                    </a:cubicBezTo>
                    <a:cubicBezTo>
                      <a:pt x="135332" y="343300"/>
                      <a:pt x="90793" y="326340"/>
                      <a:pt x="54475" y="292421"/>
                    </a:cubicBezTo>
                    <a:cubicBezTo>
                      <a:pt x="18158" y="258503"/>
                      <a:pt x="0" y="218588"/>
                      <a:pt x="0" y="172677"/>
                    </a:cubicBezTo>
                    <a:cubicBezTo>
                      <a:pt x="0" y="125397"/>
                      <a:pt x="18158" y="84797"/>
                      <a:pt x="54475" y="50878"/>
                    </a:cubicBezTo>
                    <a:cubicBezTo>
                      <a:pt x="90793" y="16959"/>
                      <a:pt x="135332" y="0"/>
                      <a:pt x="188095" y="0"/>
                    </a:cubicBezTo>
                    <a:close/>
                  </a:path>
                </a:pathLst>
              </a:custGeom>
              <a:solidFill>
                <a:schemeClr val="bg1"/>
              </a:solidFill>
              <a:ln>
                <a:noFill/>
              </a:ln>
              <a:effectLst>
                <a:outerShdw blurRad="63500" dist="25400" dir="2700000" sx="103000" sy="103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grpSp>
      </p:grpSp>
      <p:pic>
        <p:nvPicPr>
          <p:cNvPr id="3" name="图片 2">
            <a:extLst>
              <a:ext uri="{FF2B5EF4-FFF2-40B4-BE49-F238E27FC236}">
                <a16:creationId xmlns:a16="http://schemas.microsoft.com/office/drawing/2014/main" id="{04495C58-4111-44CE-8FE8-BA7F14CC9903}"/>
              </a:ext>
            </a:extLst>
          </p:cNvPr>
          <p:cNvPicPr>
            <a:picLocks noChangeAspect="1"/>
          </p:cNvPicPr>
          <p:nvPr/>
        </p:nvPicPr>
        <p:blipFill>
          <a:blip r:embed="rId4"/>
          <a:stretch>
            <a:fillRect/>
          </a:stretch>
        </p:blipFill>
        <p:spPr>
          <a:xfrm>
            <a:off x="514047" y="2325137"/>
            <a:ext cx="6070912" cy="3262271"/>
          </a:xfrm>
          <a:prstGeom prst="rect">
            <a:avLst/>
          </a:prstGeom>
        </p:spPr>
      </p:pic>
      <p:pic>
        <p:nvPicPr>
          <p:cNvPr id="2" name="图片 1">
            <a:extLst>
              <a:ext uri="{FF2B5EF4-FFF2-40B4-BE49-F238E27FC236}">
                <a16:creationId xmlns:a16="http://schemas.microsoft.com/office/drawing/2014/main" id="{3C4F3D77-F48C-4A49-85FB-AAED49DA52F8}"/>
              </a:ext>
            </a:extLst>
          </p:cNvPr>
          <p:cNvPicPr>
            <a:picLocks noChangeAspect="1"/>
          </p:cNvPicPr>
          <p:nvPr/>
        </p:nvPicPr>
        <p:blipFill>
          <a:blip r:embed="rId5"/>
          <a:stretch>
            <a:fillRect/>
          </a:stretch>
        </p:blipFill>
        <p:spPr>
          <a:xfrm>
            <a:off x="6884522" y="1887593"/>
            <a:ext cx="3749868" cy="3603810"/>
          </a:xfrm>
          <a:prstGeom prst="rect">
            <a:avLst/>
          </a:prstGeom>
        </p:spPr>
      </p:pic>
    </p:spTree>
    <p:extLst>
      <p:ext uri="{BB962C8B-B14F-4D97-AF65-F5344CB8AC3E}">
        <p14:creationId xmlns:p14="http://schemas.microsoft.com/office/powerpoint/2010/main" val="8364725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rgbClr val="00ABA5"/>
            </a:gs>
            <a:gs pos="67000">
              <a:srgbClr val="007684"/>
            </a:gs>
          </a:gsLst>
          <a:lin ang="3600000" scaled="0"/>
        </a:gradFill>
        <a:effectLst/>
      </p:bgPr>
    </p:bg>
    <p:spTree>
      <p:nvGrpSpPr>
        <p:cNvPr id="1" name=""/>
        <p:cNvGrpSpPr/>
        <p:nvPr/>
      </p:nvGrpSpPr>
      <p:grpSpPr>
        <a:xfrm>
          <a:off x="0" y="0"/>
          <a:ext cx="0" cy="0"/>
          <a:chOff x="0" y="0"/>
          <a:chExt cx="0" cy="0"/>
        </a:xfrm>
      </p:grpSpPr>
      <p:pic>
        <p:nvPicPr>
          <p:cNvPr id="130" name="图片 129"/>
          <p:cNvPicPr>
            <a:picLocks noChangeAspect="1"/>
          </p:cNvPicPr>
          <p:nvPr/>
        </p:nvPicPr>
        <p:blipFill rotWithShape="1">
          <a:blip r:embed="rId3" cstate="print">
            <a:extLst>
              <a:ext uri="{28A0092B-C50C-407E-A947-70E740481C1C}">
                <a14:useLocalDpi xmlns:a14="http://schemas.microsoft.com/office/drawing/2010/main" val="0"/>
              </a:ext>
            </a:extLst>
          </a:blip>
          <a:srcRect l="20226" t="32053" r="20333"/>
          <a:stretch>
            <a:fillRect/>
          </a:stretch>
        </p:blipFill>
        <p:spPr>
          <a:xfrm>
            <a:off x="-38911" y="-77822"/>
            <a:ext cx="7247108" cy="3570513"/>
          </a:xfrm>
          <a:prstGeom prst="rect">
            <a:avLst/>
          </a:prstGeom>
        </p:spPr>
      </p:pic>
      <p:pic>
        <p:nvPicPr>
          <p:cNvPr id="128" name="图片 127"/>
          <p:cNvPicPr>
            <a:picLocks noChangeAspect="1"/>
          </p:cNvPicPr>
          <p:nvPr/>
        </p:nvPicPr>
        <p:blipFill rotWithShape="1">
          <a:blip r:embed="rId4" cstate="print">
            <a:extLst>
              <a:ext uri="{28A0092B-C50C-407E-A947-70E740481C1C}">
                <a14:useLocalDpi xmlns:a14="http://schemas.microsoft.com/office/drawing/2010/main" val="0"/>
              </a:ext>
            </a:extLst>
          </a:blip>
          <a:srcRect t="54756" r="67172"/>
          <a:stretch>
            <a:fillRect/>
          </a:stretch>
        </p:blipFill>
        <p:spPr>
          <a:xfrm>
            <a:off x="8244776" y="-48638"/>
            <a:ext cx="4002347" cy="2377520"/>
          </a:xfrm>
          <a:prstGeom prst="rect">
            <a:avLst/>
          </a:prstGeom>
        </p:spPr>
      </p:pic>
      <p:pic>
        <p:nvPicPr>
          <p:cNvPr id="92" name="图片 91"/>
          <p:cNvPicPr>
            <a:picLocks noChangeAspect="1"/>
          </p:cNvPicPr>
          <p:nvPr/>
        </p:nvPicPr>
        <p:blipFill rotWithShape="1">
          <a:blip r:embed="rId5" cstate="print">
            <a:extLst>
              <a:ext uri="{28A0092B-C50C-407E-A947-70E740481C1C}">
                <a14:useLocalDpi xmlns:a14="http://schemas.microsoft.com/office/drawing/2010/main" val="0"/>
              </a:ext>
            </a:extLst>
          </a:blip>
          <a:srcRect l="24826" b="55447"/>
          <a:stretch>
            <a:fillRect/>
          </a:stretch>
        </p:blipFill>
        <p:spPr>
          <a:xfrm>
            <a:off x="-24384" y="4587109"/>
            <a:ext cx="9165288" cy="2546903"/>
          </a:xfrm>
          <a:prstGeom prst="rect">
            <a:avLst/>
          </a:prstGeom>
        </p:spPr>
      </p:pic>
      <p:grpSp>
        <p:nvGrpSpPr>
          <p:cNvPr id="18" name="组合 17"/>
          <p:cNvGrpSpPr/>
          <p:nvPr/>
        </p:nvGrpSpPr>
        <p:grpSpPr>
          <a:xfrm>
            <a:off x="10001700" y="2854959"/>
            <a:ext cx="2268815" cy="2101347"/>
            <a:chOff x="6175344" y="342254"/>
            <a:chExt cx="7803037" cy="7227071"/>
          </a:xfrm>
        </p:grpSpPr>
        <p:sp>
          <p:nvSpPr>
            <p:cNvPr id="19" name="六边形 18"/>
            <p:cNvSpPr/>
            <p:nvPr/>
          </p:nvSpPr>
          <p:spPr>
            <a:xfrm rot="5400000">
              <a:off x="5847446" y="670152"/>
              <a:ext cx="7227071" cy="6571275"/>
            </a:xfrm>
            <a:prstGeom prst="hexagon">
              <a:avLst>
                <a:gd name="adj" fmla="val 30493"/>
                <a:gd name="vf" fmla="val 115470"/>
              </a:avLst>
            </a:prstGeom>
            <a:gradFill>
              <a:gsLst>
                <a:gs pos="56000">
                  <a:srgbClr val="016773"/>
                </a:gs>
                <a:gs pos="84000">
                  <a:srgbClr val="007684"/>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0" name="平行四边形 19"/>
            <p:cNvSpPr/>
            <p:nvPr/>
          </p:nvSpPr>
          <p:spPr>
            <a:xfrm rot="19714174">
              <a:off x="8249707" y="3214634"/>
              <a:ext cx="5728674" cy="3087560"/>
            </a:xfrm>
            <a:prstGeom prst="parallelogram">
              <a:avLst>
                <a:gd name="adj" fmla="val 61032"/>
              </a:avLst>
            </a:prstGeom>
            <a:solidFill>
              <a:srgbClr val="00AB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grpSp>
        <p:nvGrpSpPr>
          <p:cNvPr id="17" name="组合 16"/>
          <p:cNvGrpSpPr/>
          <p:nvPr/>
        </p:nvGrpSpPr>
        <p:grpSpPr>
          <a:xfrm>
            <a:off x="9863825" y="4346576"/>
            <a:ext cx="2963878" cy="2745105"/>
            <a:chOff x="6175344" y="342254"/>
            <a:chExt cx="7803037" cy="7227071"/>
          </a:xfrm>
        </p:grpSpPr>
        <p:sp>
          <p:nvSpPr>
            <p:cNvPr id="15" name="六边形 14"/>
            <p:cNvSpPr/>
            <p:nvPr/>
          </p:nvSpPr>
          <p:spPr>
            <a:xfrm rot="5400000">
              <a:off x="5847446" y="670152"/>
              <a:ext cx="7227071" cy="6571275"/>
            </a:xfrm>
            <a:prstGeom prst="hexagon">
              <a:avLst>
                <a:gd name="adj" fmla="val 30493"/>
                <a:gd name="vf" fmla="val 115470"/>
              </a:avLst>
            </a:prstGeom>
            <a:gradFill>
              <a:gsLst>
                <a:gs pos="56000">
                  <a:srgbClr val="016773"/>
                </a:gs>
                <a:gs pos="84000">
                  <a:srgbClr val="007684"/>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6" name="平行四边形 15"/>
            <p:cNvSpPr/>
            <p:nvPr/>
          </p:nvSpPr>
          <p:spPr>
            <a:xfrm rot="19714174">
              <a:off x="8249707" y="3214634"/>
              <a:ext cx="5728674" cy="3087560"/>
            </a:xfrm>
            <a:prstGeom prst="parallelogram">
              <a:avLst>
                <a:gd name="adj" fmla="val 61032"/>
              </a:avLst>
            </a:prstGeom>
            <a:solidFill>
              <a:srgbClr val="00AB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sp>
        <p:nvSpPr>
          <p:cNvPr id="7" name="矩形 6"/>
          <p:cNvSpPr/>
          <p:nvPr/>
        </p:nvSpPr>
        <p:spPr>
          <a:xfrm>
            <a:off x="4028769" y="3439840"/>
            <a:ext cx="4134465" cy="769441"/>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44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华文中宋" panose="02010600040101010101" pitchFamily="2" charset="-122"/>
                <a:ea typeface="华文中宋" panose="02010600040101010101" pitchFamily="2" charset="-122"/>
                <a:cs typeface="+mn-cs"/>
              </a:rPr>
              <a:t>知识表达</a:t>
            </a:r>
            <a:r>
              <a:rPr kumimoji="0" lang="zh-CN" altLang="en-US" sz="4400" b="1"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华文中宋" panose="02010600040101010101" pitchFamily="2" charset="-122"/>
                <a:ea typeface="华文中宋" panose="02010600040101010101" pitchFamily="2" charset="-122"/>
                <a:cs typeface="+mn-cs"/>
              </a:rPr>
              <a:t>与推理</a:t>
            </a:r>
            <a:endParaRPr kumimoji="0" lang="zh-CN" altLang="en-US" sz="44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华文中宋" panose="02010600040101010101" pitchFamily="2" charset="-122"/>
              <a:ea typeface="华文中宋" panose="02010600040101010101" pitchFamily="2" charset="-122"/>
              <a:cs typeface="+mn-cs"/>
            </a:endParaRPr>
          </a:p>
        </p:txBody>
      </p:sp>
      <p:sp>
        <p:nvSpPr>
          <p:cNvPr id="8" name="矩形 7"/>
          <p:cNvSpPr/>
          <p:nvPr/>
        </p:nvSpPr>
        <p:spPr>
          <a:xfrm>
            <a:off x="5309567" y="2445722"/>
            <a:ext cx="1572867" cy="646331"/>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6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第二章</a:t>
            </a:r>
          </a:p>
        </p:txBody>
      </p:sp>
      <p:cxnSp>
        <p:nvCxnSpPr>
          <p:cNvPr id="9" name="直接连接符 8"/>
          <p:cNvCxnSpPr/>
          <p:nvPr/>
        </p:nvCxnSpPr>
        <p:spPr>
          <a:xfrm>
            <a:off x="3024554" y="3265946"/>
            <a:ext cx="6116350" cy="0"/>
          </a:xfrm>
          <a:prstGeom prst="line">
            <a:avLst/>
          </a:prstGeom>
          <a:ln w="22225">
            <a:solidFill>
              <a:schemeClr val="bg1"/>
            </a:solidFill>
            <a:headEnd type="diamond"/>
            <a:tailEnd type="diamond"/>
          </a:ln>
        </p:spPr>
        <p:style>
          <a:lnRef idx="1">
            <a:schemeClr val="accent1"/>
          </a:lnRef>
          <a:fillRef idx="0">
            <a:schemeClr val="accent1"/>
          </a:fillRef>
          <a:effectRef idx="0">
            <a:schemeClr val="accent1"/>
          </a:effectRef>
          <a:fontRef idx="minor">
            <a:schemeClr val="tx1"/>
          </a:fontRef>
        </p:style>
      </p:cxnSp>
      <p:grpSp>
        <p:nvGrpSpPr>
          <p:cNvPr id="32" name="组合 31"/>
          <p:cNvGrpSpPr/>
          <p:nvPr/>
        </p:nvGrpSpPr>
        <p:grpSpPr>
          <a:xfrm>
            <a:off x="2221671" y="2179434"/>
            <a:ext cx="7748658" cy="2397279"/>
            <a:chOff x="2221671" y="2179434"/>
            <a:chExt cx="7748658" cy="2397279"/>
          </a:xfrm>
        </p:grpSpPr>
        <p:sp>
          <p:nvSpPr>
            <p:cNvPr id="6" name="标题 9801"/>
            <p:cNvSpPr txBox="1"/>
            <p:nvPr/>
          </p:nvSpPr>
          <p:spPr>
            <a:xfrm rot="16200000">
              <a:off x="8719085" y="3325468"/>
              <a:ext cx="2397277" cy="105210"/>
            </a:xfrm>
            <a:prstGeom prst="parallelogram">
              <a:avLst>
                <a:gd name="adj" fmla="val 98875"/>
              </a:avLst>
            </a:prstGeom>
            <a:gradFill flip="none" rotWithShape="1">
              <a:gsLst>
                <a:gs pos="100000">
                  <a:srgbClr val="016773"/>
                </a:gs>
                <a:gs pos="0">
                  <a:srgbClr val="00ABA5"/>
                </a:gs>
              </a:gsLst>
              <a:lin ang="6000000" scaled="0"/>
              <a:tileRect/>
            </a:gradFill>
            <a:ln w="15875" cap="rnd">
              <a:solidFill>
                <a:schemeClr val="bg1">
                  <a:alpha val="57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10" name="标题 9801"/>
            <p:cNvSpPr txBox="1"/>
            <p:nvPr/>
          </p:nvSpPr>
          <p:spPr>
            <a:xfrm flipH="1">
              <a:off x="2221671" y="4468236"/>
              <a:ext cx="7748657" cy="108477"/>
            </a:xfrm>
            <a:prstGeom prst="parallelogram">
              <a:avLst>
                <a:gd name="adj" fmla="val 102209"/>
              </a:avLst>
            </a:prstGeom>
            <a:gradFill>
              <a:gsLst>
                <a:gs pos="55000">
                  <a:srgbClr val="016773"/>
                </a:gs>
                <a:gs pos="0">
                  <a:srgbClr val="00ABA5"/>
                </a:gs>
                <a:gs pos="100000">
                  <a:srgbClr val="00ABA5"/>
                </a:gs>
              </a:gsLst>
              <a:lin ang="6000000" scaled="0"/>
            </a:gradFill>
            <a:ln w="15875" cap="rnd">
              <a:solidFill>
                <a:schemeClr val="bg1">
                  <a:alpha val="57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cxnSp>
          <p:nvCxnSpPr>
            <p:cNvPr id="11" name="直接连接符 10"/>
            <p:cNvCxnSpPr/>
            <p:nvPr/>
          </p:nvCxnSpPr>
          <p:spPr>
            <a:xfrm flipH="1">
              <a:off x="2221671" y="2179434"/>
              <a:ext cx="7642800" cy="0"/>
            </a:xfrm>
            <a:prstGeom prst="line">
              <a:avLst/>
            </a:prstGeom>
            <a:ln w="15875" cap="rnd">
              <a:solidFill>
                <a:schemeClr val="bg1">
                  <a:alpha val="61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rot="5400000" flipH="1">
              <a:off x="1076871" y="3324234"/>
              <a:ext cx="2289600" cy="0"/>
            </a:xfrm>
            <a:prstGeom prst="line">
              <a:avLst/>
            </a:prstGeom>
            <a:ln w="15875" cap="rnd">
              <a:solidFill>
                <a:schemeClr val="bg1">
                  <a:alpha val="61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flipH="1">
              <a:off x="2222317" y="4468236"/>
              <a:ext cx="7642800" cy="0"/>
            </a:xfrm>
            <a:prstGeom prst="line">
              <a:avLst/>
            </a:prstGeom>
            <a:ln w="15875" cap="rnd">
              <a:gradFill>
                <a:gsLst>
                  <a:gs pos="0">
                    <a:schemeClr val="bg1">
                      <a:alpha val="0"/>
                    </a:schemeClr>
                  </a:gs>
                  <a:gs pos="100000">
                    <a:schemeClr val="bg1"/>
                  </a:gs>
                </a:gsLst>
                <a:lin ang="3600000" scaled="0"/>
              </a:gra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rot="5400000" flipH="1">
              <a:off x="8719671" y="3324234"/>
              <a:ext cx="2289600" cy="0"/>
            </a:xfrm>
            <a:prstGeom prst="line">
              <a:avLst/>
            </a:prstGeom>
            <a:ln w="15875" cap="rnd">
              <a:solidFill>
                <a:schemeClr val="bg1">
                  <a:alpha val="61000"/>
                </a:schemeClr>
              </a:solidFill>
            </a:ln>
          </p:spPr>
          <p:style>
            <a:lnRef idx="1">
              <a:schemeClr val="accent1"/>
            </a:lnRef>
            <a:fillRef idx="0">
              <a:schemeClr val="accent1"/>
            </a:fillRef>
            <a:effectRef idx="0">
              <a:schemeClr val="accent1"/>
            </a:effectRef>
            <a:fontRef idx="minor">
              <a:schemeClr val="tx1"/>
            </a:fontRef>
          </p:style>
        </p:cxnSp>
      </p:grpSp>
      <p:grpSp>
        <p:nvGrpSpPr>
          <p:cNvPr id="21" name="组合 20"/>
          <p:cNvGrpSpPr/>
          <p:nvPr/>
        </p:nvGrpSpPr>
        <p:grpSpPr>
          <a:xfrm>
            <a:off x="8933514" y="5200219"/>
            <a:ext cx="1549536" cy="1435160"/>
            <a:chOff x="6175344" y="342254"/>
            <a:chExt cx="7803037" cy="7227071"/>
          </a:xfrm>
        </p:grpSpPr>
        <p:sp>
          <p:nvSpPr>
            <p:cNvPr id="22" name="六边形 21"/>
            <p:cNvSpPr/>
            <p:nvPr/>
          </p:nvSpPr>
          <p:spPr>
            <a:xfrm rot="5400000">
              <a:off x="5847446" y="670152"/>
              <a:ext cx="7227071" cy="6571275"/>
            </a:xfrm>
            <a:prstGeom prst="hexagon">
              <a:avLst>
                <a:gd name="adj" fmla="val 30493"/>
                <a:gd name="vf" fmla="val 115470"/>
              </a:avLst>
            </a:prstGeom>
            <a:gradFill>
              <a:gsLst>
                <a:gs pos="56000">
                  <a:srgbClr val="016773"/>
                </a:gs>
                <a:gs pos="84000">
                  <a:srgbClr val="007684"/>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3" name="平行四边形 22"/>
            <p:cNvSpPr/>
            <p:nvPr/>
          </p:nvSpPr>
          <p:spPr>
            <a:xfrm rot="19714174">
              <a:off x="8249707" y="3214634"/>
              <a:ext cx="5728674" cy="3087560"/>
            </a:xfrm>
            <a:prstGeom prst="parallelogram">
              <a:avLst>
                <a:gd name="adj" fmla="val 61032"/>
              </a:avLst>
            </a:prstGeom>
            <a:solidFill>
              <a:srgbClr val="00AB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grpSp>
        <p:nvGrpSpPr>
          <p:cNvPr id="24" name="组合 23"/>
          <p:cNvGrpSpPr/>
          <p:nvPr/>
        </p:nvGrpSpPr>
        <p:grpSpPr>
          <a:xfrm>
            <a:off x="-875295" y="-875664"/>
            <a:ext cx="2974038" cy="2745105"/>
            <a:chOff x="6175344" y="342254"/>
            <a:chExt cx="7829785" cy="7227071"/>
          </a:xfrm>
        </p:grpSpPr>
        <p:sp>
          <p:nvSpPr>
            <p:cNvPr id="25" name="六边形 24"/>
            <p:cNvSpPr/>
            <p:nvPr/>
          </p:nvSpPr>
          <p:spPr>
            <a:xfrm rot="5400000">
              <a:off x="5847446" y="670152"/>
              <a:ext cx="7227071" cy="6571275"/>
            </a:xfrm>
            <a:prstGeom prst="hexagon">
              <a:avLst>
                <a:gd name="adj" fmla="val 30493"/>
                <a:gd name="vf" fmla="val 115470"/>
              </a:avLst>
            </a:prstGeom>
            <a:gradFill>
              <a:gsLst>
                <a:gs pos="56000">
                  <a:srgbClr val="016773"/>
                </a:gs>
                <a:gs pos="84000">
                  <a:srgbClr val="007684"/>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6" name="平行四边形 25"/>
            <p:cNvSpPr/>
            <p:nvPr/>
          </p:nvSpPr>
          <p:spPr>
            <a:xfrm rot="19714174">
              <a:off x="8276456" y="3241383"/>
              <a:ext cx="5728673" cy="3087560"/>
            </a:xfrm>
            <a:prstGeom prst="parallelogram">
              <a:avLst>
                <a:gd name="adj" fmla="val 61032"/>
              </a:avLst>
            </a:prstGeom>
            <a:gradFill>
              <a:gsLst>
                <a:gs pos="0">
                  <a:srgbClr val="00ABA5"/>
                </a:gs>
                <a:gs pos="65000">
                  <a:srgbClr val="0093A2"/>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grpSp>
        <p:nvGrpSpPr>
          <p:cNvPr id="27" name="组合 26"/>
          <p:cNvGrpSpPr/>
          <p:nvPr/>
        </p:nvGrpSpPr>
        <p:grpSpPr>
          <a:xfrm>
            <a:off x="1259840" y="635784"/>
            <a:ext cx="823697" cy="760292"/>
            <a:chOff x="6175344" y="342254"/>
            <a:chExt cx="7829785" cy="7227071"/>
          </a:xfrm>
        </p:grpSpPr>
        <p:sp>
          <p:nvSpPr>
            <p:cNvPr id="28" name="六边形 27"/>
            <p:cNvSpPr/>
            <p:nvPr/>
          </p:nvSpPr>
          <p:spPr>
            <a:xfrm rot="5400000">
              <a:off x="5847446" y="670152"/>
              <a:ext cx="7227071" cy="6571275"/>
            </a:xfrm>
            <a:prstGeom prst="hexagon">
              <a:avLst>
                <a:gd name="adj" fmla="val 30493"/>
                <a:gd name="vf" fmla="val 115470"/>
              </a:avLst>
            </a:prstGeom>
            <a:gradFill>
              <a:gsLst>
                <a:gs pos="56000">
                  <a:srgbClr val="016773"/>
                </a:gs>
                <a:gs pos="84000">
                  <a:srgbClr val="007684"/>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9" name="平行四边形 28"/>
            <p:cNvSpPr/>
            <p:nvPr/>
          </p:nvSpPr>
          <p:spPr>
            <a:xfrm rot="19714174">
              <a:off x="8276456" y="3241383"/>
              <a:ext cx="5728673" cy="3087560"/>
            </a:xfrm>
            <a:prstGeom prst="parallelogram">
              <a:avLst>
                <a:gd name="adj" fmla="val 61032"/>
              </a:avLst>
            </a:prstGeom>
            <a:gradFill>
              <a:gsLst>
                <a:gs pos="0">
                  <a:srgbClr val="00ABA5"/>
                </a:gs>
                <a:gs pos="65000">
                  <a:srgbClr val="0093A2"/>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spTree>
    <p:extLst>
      <p:ext uri="{BB962C8B-B14F-4D97-AF65-F5344CB8AC3E}">
        <p14:creationId xmlns:p14="http://schemas.microsoft.com/office/powerpoint/2010/main" val="412196196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a:extLst>
              <a:ext uri="{FF2B5EF4-FFF2-40B4-BE49-F238E27FC236}">
                <a16:creationId xmlns:a16="http://schemas.microsoft.com/office/drawing/2014/main" id="{40D199F0-A918-4EED-AF6C-1FF084A1EF8E}"/>
              </a:ext>
            </a:extLst>
          </p:cNvPr>
          <p:cNvSpPr/>
          <p:nvPr/>
        </p:nvSpPr>
        <p:spPr>
          <a:xfrm>
            <a:off x="852473" y="129010"/>
            <a:ext cx="1620957"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mn-cs"/>
              </a:rPr>
              <a:t>四、概率图推理</a:t>
            </a:r>
            <a:endParaRPr kumimoji="0" lang="zh-CN" altLang="en-US" sz="16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p:sp>
        <p:nvSpPr>
          <p:cNvPr id="13" name="矩形 12">
            <a:extLst>
              <a:ext uri="{FF2B5EF4-FFF2-40B4-BE49-F238E27FC236}">
                <a16:creationId xmlns:a16="http://schemas.microsoft.com/office/drawing/2014/main" id="{80D03ACE-4753-4C03-81C2-0B0682E293ED}"/>
              </a:ext>
            </a:extLst>
          </p:cNvPr>
          <p:cNvSpPr/>
          <p:nvPr/>
        </p:nvSpPr>
        <p:spPr>
          <a:xfrm>
            <a:off x="1042555" y="735998"/>
            <a:ext cx="10254104" cy="609273"/>
          </a:xfrm>
          <a:prstGeom prst="rect">
            <a:avLst/>
          </a:prstGeom>
          <a:gradFill>
            <a:gsLst>
              <a:gs pos="37000">
                <a:srgbClr val="019196"/>
              </a:gs>
              <a:gs pos="100000">
                <a:schemeClr val="bg1"/>
              </a:gs>
              <a:gs pos="83000">
                <a:srgbClr val="81C7C9"/>
              </a:gs>
            </a:gsLst>
            <a:lin ang="12000000" scaled="0"/>
          </a:gradFill>
          <a:ln w="22225">
            <a:noFill/>
          </a:ln>
          <a:effectLst>
            <a:outerShdw blurRad="50800" dist="38100" dir="5400000" algn="l" rotWithShape="0">
              <a:schemeClr val="tx1">
                <a:lumMod val="85000"/>
                <a:lumOff val="15000"/>
                <a:alpha val="10000"/>
              </a:schemeClr>
            </a:outerShdw>
          </a:effectLst>
        </p:spPr>
        <p:txBody>
          <a:bodyPr anchor="ctr">
            <a:normAutofit/>
          </a:bodyPr>
          <a:lstStyle/>
          <a:p>
            <a:pPr marL="0" marR="0" lvl="0" indent="0" algn="ctr" defTabSz="914400" rtl="0" eaLnBrk="1" fontAlgn="auto" latinLnBrk="0" hangingPunct="1">
              <a:lnSpc>
                <a:spcPct val="90000"/>
              </a:lnSpc>
              <a:spcBef>
                <a:spcPct val="0"/>
              </a:spcBef>
              <a:spcAft>
                <a:spcPts val="0"/>
              </a:spcAft>
              <a:buClrTx/>
              <a:buSzTx/>
              <a:buFontTx/>
              <a:buNone/>
              <a:tabLst/>
              <a:defRPr/>
            </a:pPr>
            <a:endParaRPr kumimoji="0" lang="zh-CN" altLang="en-US" sz="1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9" name="矩形 18">
            <a:extLst>
              <a:ext uri="{FF2B5EF4-FFF2-40B4-BE49-F238E27FC236}">
                <a16:creationId xmlns:a16="http://schemas.microsoft.com/office/drawing/2014/main" id="{70711213-6A7F-41B7-83A4-ACBA1908F28E}"/>
              </a:ext>
            </a:extLst>
          </p:cNvPr>
          <p:cNvSpPr/>
          <p:nvPr/>
        </p:nvSpPr>
        <p:spPr>
          <a:xfrm>
            <a:off x="1765543" y="811180"/>
            <a:ext cx="8634380" cy="458908"/>
          </a:xfrm>
          <a:prstGeom prst="rect">
            <a:avLst/>
          </a:prstGeom>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Times New Roman" panose="02020603050405020304" pitchFamily="18" charset="0"/>
              </a:rPr>
              <a:t>概率图推理：马尔可夫逻辑网络</a:t>
            </a:r>
            <a:endParaRPr kumimoji="0" lang="en-US" altLang="zh-CN" sz="1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 name="矩形 3">
            <a:extLst>
              <a:ext uri="{FF2B5EF4-FFF2-40B4-BE49-F238E27FC236}">
                <a16:creationId xmlns:a16="http://schemas.microsoft.com/office/drawing/2014/main" id="{009538EC-7958-4099-AAD3-248CC922E3FA}"/>
              </a:ext>
            </a:extLst>
          </p:cNvPr>
          <p:cNvSpPr/>
          <p:nvPr/>
        </p:nvSpPr>
        <p:spPr>
          <a:xfrm>
            <a:off x="930065" y="1327890"/>
            <a:ext cx="10765749" cy="1193917"/>
          </a:xfrm>
          <a:prstGeom prst="rect">
            <a:avLst/>
          </a:prstGeom>
        </p:spPr>
        <p:txBody>
          <a:bodyPr wrap="square">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zh-CN" altLang="zh-CN" sz="1600" b="1" i="0" u="none" strike="noStrike" kern="1200" cap="none" spc="0" normalizeH="0" baseline="0" noProof="0" dirty="0">
                <a:ln>
                  <a:noFill/>
                </a:ln>
                <a:solidFill>
                  <a:srgbClr val="C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从概率统计角度</a:t>
            </a:r>
            <a:r>
              <a:rPr kumimoji="0" lang="zh-CN"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来看，马尔可夫逻辑网络不仅简洁明了描述了马尔可夫网</a:t>
            </a:r>
            <a:r>
              <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(Markov networks</a:t>
            </a:r>
            <a:r>
              <a:rPr kumimoji="0" lang="zh-CN"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，简称</a:t>
            </a:r>
            <a:r>
              <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MNs)</a:t>
            </a:r>
            <a:r>
              <a:rPr kumimoji="0" lang="zh-CN"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中所存在信息之间关联，还因在马尔可夫网络中引入谓词逻辑融入了结构化知识；</a:t>
            </a:r>
            <a:r>
              <a:rPr kumimoji="0" lang="zh-CN" altLang="zh-CN" sz="1600" b="1" i="0" u="none" strike="noStrike" kern="1200" cap="none" spc="0" normalizeH="0" baseline="0" noProof="0" dirty="0">
                <a:ln>
                  <a:noFill/>
                </a:ln>
                <a:solidFill>
                  <a:srgbClr val="C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从一阶谓词逻辑角度</a:t>
            </a:r>
            <a:r>
              <a:rPr kumimoji="0" lang="zh-CN"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来看，马尔可夫逻辑网在一阶谓词逻辑中添加了不确定性而对严格推理进行了松绑，更好反映了客观世界的复杂性</a:t>
            </a:r>
            <a:endParaRPr kumimoji="0" lang="zh-CN"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2" name="矩形: 圆角 6">
            <a:extLst>
              <a:ext uri="{FF2B5EF4-FFF2-40B4-BE49-F238E27FC236}">
                <a16:creationId xmlns:a16="http://schemas.microsoft.com/office/drawing/2014/main" id="{37988DB1-874C-42D9-A0E3-D5C1FD52E3FD}"/>
              </a:ext>
            </a:extLst>
          </p:cNvPr>
          <p:cNvSpPr/>
          <p:nvPr/>
        </p:nvSpPr>
        <p:spPr>
          <a:xfrm>
            <a:off x="163106" y="3171066"/>
            <a:ext cx="5791127" cy="2359044"/>
          </a:xfrm>
          <a:prstGeom prst="roundRect">
            <a:avLst>
              <a:gd name="adj" fmla="val 0"/>
            </a:avLst>
          </a:prstGeom>
          <a:gradFill>
            <a:gsLst>
              <a:gs pos="22000">
                <a:srgbClr val="016773"/>
              </a:gs>
              <a:gs pos="100000">
                <a:srgbClr val="00ABA5"/>
              </a:gs>
            </a:gsLst>
            <a:lin ang="30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1"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endParaRPr>
          </a:p>
        </p:txBody>
      </p:sp>
      <mc:AlternateContent xmlns:mc="http://schemas.openxmlformats.org/markup-compatibility/2006" xmlns:a14="http://schemas.microsoft.com/office/drawing/2010/main">
        <mc:Choice Requires="a14">
          <p:sp>
            <p:nvSpPr>
              <p:cNvPr id="14" name="矩形 13">
                <a:extLst>
                  <a:ext uri="{FF2B5EF4-FFF2-40B4-BE49-F238E27FC236}">
                    <a16:creationId xmlns:a16="http://schemas.microsoft.com/office/drawing/2014/main" id="{6484B3FF-E783-4ADF-A3B8-3F410546F6B8}"/>
                  </a:ext>
                </a:extLst>
              </p:cNvPr>
              <p:cNvSpPr/>
              <p:nvPr/>
            </p:nvSpPr>
            <p:spPr>
              <a:xfrm>
                <a:off x="163106" y="3328467"/>
                <a:ext cx="5836921" cy="2386744"/>
              </a:xfrm>
              <a:prstGeom prst="rect">
                <a:avLst/>
              </a:prstGeom>
            </p:spPr>
            <p:txBody>
              <a:bodyPr wrap="square">
                <a:spAutoFit/>
              </a:bodyPr>
              <a:lstStyle/>
              <a:p>
                <a:pPr marL="0" marR="0" lvl="0" indent="0" algn="ctr" defTabSz="914400" rtl="0" eaLnBrk="1" fontAlgn="auto" latinLnBrk="0" hangingPunct="1">
                  <a:lnSpc>
                    <a:spcPct val="150000"/>
                  </a:lnSpc>
                  <a:spcBef>
                    <a:spcPts val="0"/>
                  </a:spcBef>
                  <a:spcAft>
                    <a:spcPts val="0"/>
                  </a:spcAft>
                  <a:buClr>
                    <a:prstClr val="white"/>
                  </a:buClr>
                  <a:buSzPct val="80000"/>
                  <a:buFontTx/>
                  <a:buNone/>
                  <a:tabLst/>
                  <a:defRPr/>
                </a:pPr>
                <a:r>
                  <a:rPr kumimoji="0" lang="zh-CN" altLang="zh-CN" sz="1400" b="1" i="0" u="none" strike="noStrike" kern="1200" cap="none" spc="0" normalizeH="0" baseline="0" noProof="0" dirty="0">
                    <a:ln>
                      <a:noFill/>
                    </a:ln>
                    <a:solidFill>
                      <a:srgbClr val="FFFFCC"/>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给定一个由若干规则构成的集合，集合中每条推理规则赋予一定权重，则可如下计算某个断言</a:t>
                </a:r>
                <a14:m>
                  <m:oMath xmlns:m="http://schemas.openxmlformats.org/officeDocument/2006/math">
                    <m:r>
                      <a:rPr kumimoji="0" lang="en-US" altLang="zh-CN" sz="1400" b="1" i="0" u="none" strike="noStrike" kern="1200" cap="none" spc="0" normalizeH="0" baseline="0" noProof="0">
                        <a:ln>
                          <a:noFill/>
                        </a:ln>
                        <a:solidFill>
                          <a:srgbClr val="FFFFCC"/>
                        </a:solidFill>
                        <a:effectLst>
                          <a:outerShdw blurRad="38100" dist="38100" dir="2700000" algn="tl">
                            <a:srgbClr val="000000">
                              <a:alpha val="43137"/>
                            </a:srgbClr>
                          </a:outerShdw>
                        </a:effectLst>
                        <a:uLnTx/>
                        <a:uFillTx/>
                        <a:latin typeface="Cambria Math" panose="02040503050406030204" pitchFamily="18" charset="0"/>
                        <a:ea typeface="微软雅黑" panose="020B0503020204020204" pitchFamily="34" charset="-122"/>
                        <a:cs typeface="Times New Roman" panose="02020603050405020304" pitchFamily="18" charset="0"/>
                      </a:rPr>
                      <m:t>𝑥</m:t>
                    </m:r>
                  </m:oMath>
                </a14:m>
                <a:r>
                  <a:rPr kumimoji="0" lang="zh-CN" altLang="zh-CN" sz="1400" b="1" i="0" u="none" strike="noStrike" kern="1200" cap="none" spc="0" normalizeH="0" baseline="0" noProof="0" dirty="0">
                    <a:ln>
                      <a:noFill/>
                    </a:ln>
                    <a:solidFill>
                      <a:srgbClr val="FFFFCC"/>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成立的概率</a:t>
                </a:r>
                <a:endParaRPr kumimoji="0" lang="en-US" altLang="zh-CN" sz="1400" b="1" i="0" u="none" strike="noStrike" kern="1200" cap="none" spc="0" normalizeH="0" baseline="0" noProof="0" dirty="0">
                  <a:ln>
                    <a:noFill/>
                  </a:ln>
                  <a:solidFill>
                    <a:srgbClr val="FFFFCC"/>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endParaRPr>
              </a:p>
              <a:p>
                <a:pPr marL="0" marR="0" lvl="0" indent="0" algn="ctr" defTabSz="914400" rtl="0" eaLnBrk="1" fontAlgn="auto" latinLnBrk="0" hangingPunct="1">
                  <a:lnSpc>
                    <a:spcPct val="150000"/>
                  </a:lnSpc>
                  <a:spcBef>
                    <a:spcPts val="0"/>
                  </a:spcBef>
                  <a:spcAft>
                    <a:spcPts val="0"/>
                  </a:spcAft>
                  <a:buClr>
                    <a:prstClr val="white"/>
                  </a:buClr>
                  <a:buSzPct val="80000"/>
                  <a:buFontTx/>
                  <a:buNone/>
                  <a:tabLst/>
                  <a:defRPr/>
                </a:pPr>
                <a14:m>
                  <m:oMathPara xmlns:m="http://schemas.openxmlformats.org/officeDocument/2006/math">
                    <m:oMathParaPr>
                      <m:jc m:val="centerGroup"/>
                    </m:oMathParaPr>
                    <m:oMath xmlns:m="http://schemas.openxmlformats.org/officeDocument/2006/math">
                      <m:r>
                        <a:rPr kumimoji="0" lang="en-US" altLang="zh-CN" sz="1400" b="1" i="0" u="none" strike="noStrike" kern="1200" cap="none" spc="0" normalizeH="0" baseline="0" noProof="0">
                          <a:ln>
                            <a:noFill/>
                          </a:ln>
                          <a:solidFill>
                            <a:srgbClr val="FFFFCC"/>
                          </a:solidFill>
                          <a:effectLst>
                            <a:outerShdw blurRad="38100" dist="38100" dir="2700000" algn="tl">
                              <a:srgbClr val="000000">
                                <a:alpha val="43137"/>
                              </a:srgbClr>
                            </a:outerShdw>
                          </a:effectLst>
                          <a:uLnTx/>
                          <a:uFillTx/>
                          <a:latin typeface="Cambria Math" panose="02040503050406030204" pitchFamily="18" charset="0"/>
                          <a:ea typeface="微软雅黑" panose="020B0503020204020204" pitchFamily="34" charset="-122"/>
                          <a:cs typeface="Times New Roman" panose="02020603050405020304" pitchFamily="18" charset="0"/>
                        </a:rPr>
                        <m:t>𝑃</m:t>
                      </m:r>
                      <m:r>
                        <a:rPr kumimoji="0" lang="en-US" altLang="zh-CN" sz="1400" b="1" i="0" u="none" strike="noStrike" kern="1200" cap="none" spc="0" normalizeH="0" baseline="0" noProof="0">
                          <a:ln>
                            <a:noFill/>
                          </a:ln>
                          <a:solidFill>
                            <a:srgbClr val="FFFFCC"/>
                          </a:solidFill>
                          <a:effectLst>
                            <a:outerShdw blurRad="38100" dist="38100" dir="2700000" algn="tl">
                              <a:srgbClr val="000000">
                                <a:alpha val="43137"/>
                              </a:srgbClr>
                            </a:outerShdw>
                          </a:effectLst>
                          <a:uLnTx/>
                          <a:uFillTx/>
                          <a:latin typeface="Cambria Math" panose="02040503050406030204" pitchFamily="18" charset="0"/>
                          <a:ea typeface="微软雅黑" panose="020B0503020204020204" pitchFamily="34" charset="-122"/>
                          <a:cs typeface="Times New Roman" panose="02020603050405020304" pitchFamily="18" charset="0"/>
                        </a:rPr>
                        <m:t>(</m:t>
                      </m:r>
                      <m:r>
                        <a:rPr kumimoji="0" lang="en-US" altLang="zh-CN" sz="1400" b="1" i="0" u="none" strike="noStrike" kern="1200" cap="none" spc="0" normalizeH="0" baseline="0" noProof="0">
                          <a:ln>
                            <a:noFill/>
                          </a:ln>
                          <a:solidFill>
                            <a:srgbClr val="FFFFCC"/>
                          </a:solidFill>
                          <a:effectLst>
                            <a:outerShdw blurRad="38100" dist="38100" dir="2700000" algn="tl">
                              <a:srgbClr val="000000">
                                <a:alpha val="43137"/>
                              </a:srgbClr>
                            </a:outerShdw>
                          </a:effectLst>
                          <a:uLnTx/>
                          <a:uFillTx/>
                          <a:latin typeface="Cambria Math" panose="02040503050406030204" pitchFamily="18" charset="0"/>
                          <a:ea typeface="微软雅黑" panose="020B0503020204020204" pitchFamily="34" charset="-122"/>
                          <a:cs typeface="Times New Roman" panose="02020603050405020304" pitchFamily="18" charset="0"/>
                        </a:rPr>
                        <m:t>𝑋</m:t>
                      </m:r>
                      <m:r>
                        <a:rPr kumimoji="0" lang="en-US" altLang="zh-CN" sz="1400" b="1" i="0" u="none" strike="noStrike" kern="1200" cap="none" spc="0" normalizeH="0" baseline="0" noProof="0">
                          <a:ln>
                            <a:noFill/>
                          </a:ln>
                          <a:solidFill>
                            <a:srgbClr val="FFFFCC"/>
                          </a:solidFill>
                          <a:effectLst>
                            <a:outerShdw blurRad="38100" dist="38100" dir="2700000" algn="tl">
                              <a:srgbClr val="000000">
                                <a:alpha val="43137"/>
                              </a:srgbClr>
                            </a:outerShdw>
                          </a:effectLst>
                          <a:uLnTx/>
                          <a:uFillTx/>
                          <a:latin typeface="Cambria Math" panose="02040503050406030204" pitchFamily="18" charset="0"/>
                          <a:ea typeface="微软雅黑" panose="020B0503020204020204" pitchFamily="34" charset="-122"/>
                          <a:cs typeface="Times New Roman" panose="02020603050405020304" pitchFamily="18" charset="0"/>
                        </a:rPr>
                        <m:t>=</m:t>
                      </m:r>
                      <m:r>
                        <a:rPr kumimoji="0" lang="en-US" altLang="zh-CN" sz="1400" b="1" i="0" u="none" strike="noStrike" kern="1200" cap="none" spc="0" normalizeH="0" baseline="0" noProof="0">
                          <a:ln>
                            <a:noFill/>
                          </a:ln>
                          <a:solidFill>
                            <a:srgbClr val="FFFFCC"/>
                          </a:solidFill>
                          <a:effectLst>
                            <a:outerShdw blurRad="38100" dist="38100" dir="2700000" algn="tl">
                              <a:srgbClr val="000000">
                                <a:alpha val="43137"/>
                              </a:srgbClr>
                            </a:outerShdw>
                          </a:effectLst>
                          <a:uLnTx/>
                          <a:uFillTx/>
                          <a:latin typeface="Cambria Math" panose="02040503050406030204" pitchFamily="18" charset="0"/>
                          <a:ea typeface="微软雅黑" panose="020B0503020204020204" pitchFamily="34" charset="-122"/>
                          <a:cs typeface="Times New Roman" panose="02020603050405020304" pitchFamily="18" charset="0"/>
                        </a:rPr>
                        <m:t>𝑥</m:t>
                      </m:r>
                      <m:r>
                        <a:rPr kumimoji="0" lang="en-US" altLang="zh-CN" sz="1400" b="1" i="0" u="none" strike="noStrike" kern="1200" cap="none" spc="0" normalizeH="0" baseline="0" noProof="0">
                          <a:ln>
                            <a:noFill/>
                          </a:ln>
                          <a:solidFill>
                            <a:srgbClr val="FFFFCC"/>
                          </a:solidFill>
                          <a:effectLst>
                            <a:outerShdw blurRad="38100" dist="38100" dir="2700000" algn="tl">
                              <a:srgbClr val="000000">
                                <a:alpha val="43137"/>
                              </a:srgbClr>
                            </a:outerShdw>
                          </a:effectLst>
                          <a:uLnTx/>
                          <a:uFillTx/>
                          <a:latin typeface="Cambria Math" panose="02040503050406030204" pitchFamily="18" charset="0"/>
                          <a:ea typeface="微软雅黑" panose="020B0503020204020204" pitchFamily="34" charset="-122"/>
                          <a:cs typeface="Times New Roman" panose="02020603050405020304" pitchFamily="18" charset="0"/>
                        </a:rPr>
                        <m:t>)=</m:t>
                      </m:r>
                      <m:f>
                        <m:fPr>
                          <m:ctrlPr>
                            <a:rPr kumimoji="0" lang="zh-CN" altLang="zh-CN" sz="1400" b="1" i="1" u="none" strike="noStrike" kern="1200" cap="none" spc="0" normalizeH="0" baseline="0" noProof="0">
                              <a:ln>
                                <a:noFill/>
                              </a:ln>
                              <a:solidFill>
                                <a:srgbClr val="FFFFCC"/>
                              </a:solidFill>
                              <a:effectLst>
                                <a:outerShdw blurRad="38100" dist="38100" dir="2700000" algn="tl">
                                  <a:srgbClr val="000000">
                                    <a:alpha val="43137"/>
                                  </a:srgbClr>
                                </a:outerShdw>
                              </a:effectLst>
                              <a:uLnTx/>
                              <a:uFillTx/>
                              <a:latin typeface="Cambria Math" panose="02040503050406030204" pitchFamily="18" charset="0"/>
                              <a:ea typeface="微软雅黑" panose="020B0503020204020204" pitchFamily="34" charset="-122"/>
                              <a:cs typeface="Times New Roman" panose="02020603050405020304" pitchFamily="18" charset="0"/>
                            </a:rPr>
                          </m:ctrlPr>
                        </m:fPr>
                        <m:num>
                          <m:r>
                            <a:rPr kumimoji="0" lang="en-US" altLang="zh-CN" sz="1400" b="1" i="0" u="none" strike="noStrike" kern="1200" cap="none" spc="0" normalizeH="0" baseline="0" noProof="0">
                              <a:ln>
                                <a:noFill/>
                              </a:ln>
                              <a:solidFill>
                                <a:srgbClr val="FFFFCC"/>
                              </a:solidFill>
                              <a:effectLst>
                                <a:outerShdw blurRad="38100" dist="38100" dir="2700000" algn="tl">
                                  <a:srgbClr val="000000">
                                    <a:alpha val="43137"/>
                                  </a:srgbClr>
                                </a:outerShdw>
                              </a:effectLst>
                              <a:uLnTx/>
                              <a:uFillTx/>
                              <a:latin typeface="Cambria Math" panose="02040503050406030204" pitchFamily="18" charset="0"/>
                              <a:ea typeface="微软雅黑" panose="020B0503020204020204" pitchFamily="34" charset="-122"/>
                              <a:cs typeface="Times New Roman" panose="02020603050405020304" pitchFamily="18" charset="0"/>
                            </a:rPr>
                            <m:t>1</m:t>
                          </m:r>
                        </m:num>
                        <m:den>
                          <m:r>
                            <a:rPr kumimoji="0" lang="en-US" altLang="zh-CN" sz="1400" b="1" i="0" u="none" strike="noStrike" kern="1200" cap="none" spc="0" normalizeH="0" baseline="0" noProof="0">
                              <a:ln>
                                <a:noFill/>
                              </a:ln>
                              <a:solidFill>
                                <a:srgbClr val="FFFFCC"/>
                              </a:solidFill>
                              <a:effectLst>
                                <a:outerShdw blurRad="38100" dist="38100" dir="2700000" algn="tl">
                                  <a:srgbClr val="000000">
                                    <a:alpha val="43137"/>
                                  </a:srgbClr>
                                </a:outerShdw>
                              </a:effectLst>
                              <a:uLnTx/>
                              <a:uFillTx/>
                              <a:latin typeface="Cambria Math" panose="02040503050406030204" pitchFamily="18" charset="0"/>
                              <a:ea typeface="微软雅黑" panose="020B0503020204020204" pitchFamily="34" charset="-122"/>
                              <a:cs typeface="Times New Roman" panose="02020603050405020304" pitchFamily="18" charset="0"/>
                            </a:rPr>
                            <m:t>𝑍</m:t>
                          </m:r>
                        </m:den>
                      </m:f>
                      <m:r>
                        <m:rPr>
                          <m:sty m:val="p"/>
                        </m:rPr>
                        <a:rPr kumimoji="0" lang="en-US" altLang="zh-CN" sz="1400" b="1" i="0" u="none" strike="noStrike" kern="1200" cap="none" spc="0" normalizeH="0" baseline="0" noProof="0">
                          <a:ln>
                            <a:noFill/>
                          </a:ln>
                          <a:solidFill>
                            <a:srgbClr val="FFFFCC"/>
                          </a:solidFill>
                          <a:effectLst>
                            <a:outerShdw blurRad="38100" dist="38100" dir="2700000" algn="tl">
                              <a:srgbClr val="000000">
                                <a:alpha val="43137"/>
                              </a:srgbClr>
                            </a:outerShdw>
                          </a:effectLst>
                          <a:uLnTx/>
                          <a:uFillTx/>
                          <a:latin typeface="Cambria Math" panose="02040503050406030204" pitchFamily="18" charset="0"/>
                          <a:ea typeface="微软雅黑" panose="020B0503020204020204" pitchFamily="34" charset="-122"/>
                          <a:cs typeface="Times New Roman" panose="02020603050405020304" pitchFamily="18" charset="0"/>
                        </a:rPr>
                        <m:t>exp</m:t>
                      </m:r>
                      <m:r>
                        <a:rPr kumimoji="0" lang="en-US" altLang="zh-CN" sz="1400" b="1" i="0" u="none" strike="noStrike" kern="1200" cap="none" spc="0" normalizeH="0" baseline="0" noProof="0">
                          <a:ln>
                            <a:noFill/>
                          </a:ln>
                          <a:solidFill>
                            <a:srgbClr val="FFFFCC"/>
                          </a:solidFill>
                          <a:effectLst>
                            <a:outerShdw blurRad="38100" dist="38100" dir="2700000" algn="tl">
                              <a:srgbClr val="000000">
                                <a:alpha val="43137"/>
                              </a:srgbClr>
                            </a:outerShdw>
                          </a:effectLst>
                          <a:uLnTx/>
                          <a:uFillTx/>
                          <a:latin typeface="Cambria Math" panose="02040503050406030204" pitchFamily="18" charset="0"/>
                          <a:ea typeface="微软雅黑" panose="020B0503020204020204" pitchFamily="34" charset="-122"/>
                          <a:cs typeface="Times New Roman" panose="02020603050405020304" pitchFamily="18" charset="0"/>
                        </a:rPr>
                        <m:t>⁡</m:t>
                      </m:r>
                      <m:d>
                        <m:dPr>
                          <m:ctrlPr>
                            <a:rPr kumimoji="0" lang="zh-CN" altLang="zh-CN" sz="1400" b="1" i="1" u="none" strike="noStrike" kern="1200" cap="none" spc="0" normalizeH="0" baseline="0" noProof="0">
                              <a:ln>
                                <a:noFill/>
                              </a:ln>
                              <a:solidFill>
                                <a:srgbClr val="FFFFCC"/>
                              </a:solidFill>
                              <a:effectLst>
                                <a:outerShdw blurRad="38100" dist="38100" dir="2700000" algn="tl">
                                  <a:srgbClr val="000000">
                                    <a:alpha val="43137"/>
                                  </a:srgbClr>
                                </a:outerShdw>
                              </a:effectLst>
                              <a:uLnTx/>
                              <a:uFillTx/>
                              <a:latin typeface="Cambria Math" panose="02040503050406030204" pitchFamily="18" charset="0"/>
                              <a:ea typeface="微软雅黑" panose="020B0503020204020204" pitchFamily="34" charset="-122"/>
                              <a:cs typeface="Times New Roman" panose="02020603050405020304" pitchFamily="18" charset="0"/>
                            </a:rPr>
                          </m:ctrlPr>
                        </m:dPr>
                        <m:e>
                          <m:nary>
                            <m:naryPr>
                              <m:chr m:val="∑"/>
                              <m:limLoc m:val="undOvr"/>
                              <m:grow m:val="on"/>
                              <m:supHide m:val="on"/>
                              <m:ctrlPr>
                                <a:rPr kumimoji="0" lang="zh-CN" altLang="zh-CN" sz="1400" b="1" i="1" u="none" strike="noStrike" kern="1200" cap="none" spc="0" normalizeH="0" baseline="0" noProof="0">
                                  <a:ln>
                                    <a:noFill/>
                                  </a:ln>
                                  <a:solidFill>
                                    <a:srgbClr val="FFFFCC"/>
                                  </a:solidFill>
                                  <a:effectLst>
                                    <a:outerShdw blurRad="38100" dist="38100" dir="2700000" algn="tl">
                                      <a:srgbClr val="000000">
                                        <a:alpha val="43137"/>
                                      </a:srgbClr>
                                    </a:outerShdw>
                                  </a:effectLst>
                                  <a:uLnTx/>
                                  <a:uFillTx/>
                                  <a:latin typeface="Cambria Math" panose="02040503050406030204" pitchFamily="18" charset="0"/>
                                  <a:ea typeface="微软雅黑" panose="020B0503020204020204" pitchFamily="34" charset="-122"/>
                                  <a:cs typeface="Times New Roman" panose="02020603050405020304" pitchFamily="18" charset="0"/>
                                </a:rPr>
                              </m:ctrlPr>
                            </m:naryPr>
                            <m:sub>
                              <m:r>
                                <a:rPr kumimoji="0" lang="en-US" altLang="zh-CN" sz="1400" b="1" i="0" u="none" strike="noStrike" kern="1200" cap="none" spc="0" normalizeH="0" baseline="0" noProof="0">
                                  <a:ln>
                                    <a:noFill/>
                                  </a:ln>
                                  <a:solidFill>
                                    <a:srgbClr val="FFFFCC"/>
                                  </a:solidFill>
                                  <a:effectLst>
                                    <a:outerShdw blurRad="38100" dist="38100" dir="2700000" algn="tl">
                                      <a:srgbClr val="000000">
                                        <a:alpha val="43137"/>
                                      </a:srgbClr>
                                    </a:outerShdw>
                                  </a:effectLst>
                                  <a:uLnTx/>
                                  <a:uFillTx/>
                                  <a:latin typeface="Cambria Math" panose="02040503050406030204" pitchFamily="18" charset="0"/>
                                  <a:ea typeface="微软雅黑" panose="020B0503020204020204" pitchFamily="34" charset="-122"/>
                                  <a:cs typeface="Times New Roman" panose="02020603050405020304" pitchFamily="18" charset="0"/>
                                </a:rPr>
                                <m:t>𝑖</m:t>
                              </m:r>
                            </m:sub>
                            <m:sup/>
                            <m:e>
                              <m:r>
                                <a:rPr kumimoji="0" lang="en-US" altLang="zh-CN" sz="1400" b="1" i="0" u="none" strike="noStrike" kern="1200" cap="none" spc="0" normalizeH="0" baseline="0" noProof="0">
                                  <a:ln>
                                    <a:noFill/>
                                  </a:ln>
                                  <a:solidFill>
                                    <a:srgbClr val="FFFFCC"/>
                                  </a:solidFill>
                                  <a:effectLst>
                                    <a:outerShdw blurRad="38100" dist="38100" dir="2700000" algn="tl">
                                      <a:srgbClr val="000000">
                                        <a:alpha val="43137"/>
                                      </a:srgbClr>
                                    </a:outerShdw>
                                  </a:effectLst>
                                  <a:uLnTx/>
                                  <a:uFillTx/>
                                  <a:latin typeface="Cambria Math" panose="02040503050406030204" pitchFamily="18" charset="0"/>
                                  <a:ea typeface="微软雅黑" panose="020B0503020204020204" pitchFamily="34" charset="-122"/>
                                  <a:cs typeface="Times New Roman" panose="02020603050405020304" pitchFamily="18" charset="0"/>
                                </a:rPr>
                                <m:t> </m:t>
                              </m:r>
                            </m:e>
                          </m:nary>
                          <m:sSub>
                            <m:sSubPr>
                              <m:ctrlPr>
                                <a:rPr kumimoji="0" lang="zh-CN" altLang="zh-CN" sz="1400" b="1" i="1" u="none" strike="noStrike" kern="1200" cap="none" spc="0" normalizeH="0" baseline="0" noProof="0">
                                  <a:ln>
                                    <a:noFill/>
                                  </a:ln>
                                  <a:solidFill>
                                    <a:srgbClr val="FFFFCC"/>
                                  </a:solidFill>
                                  <a:effectLst>
                                    <a:outerShdw blurRad="38100" dist="38100" dir="2700000" algn="tl">
                                      <a:srgbClr val="000000">
                                        <a:alpha val="43137"/>
                                      </a:srgbClr>
                                    </a:outerShdw>
                                  </a:effectLst>
                                  <a:uLnTx/>
                                  <a:uFillTx/>
                                  <a:latin typeface="Cambria Math" panose="02040503050406030204" pitchFamily="18" charset="0"/>
                                  <a:ea typeface="微软雅黑" panose="020B0503020204020204" pitchFamily="34" charset="-122"/>
                                  <a:cs typeface="Times New Roman" panose="02020603050405020304" pitchFamily="18" charset="0"/>
                                </a:rPr>
                              </m:ctrlPr>
                            </m:sSubPr>
                            <m:e>
                              <m:r>
                                <a:rPr kumimoji="0" lang="en-US" altLang="zh-CN" sz="1400" b="1" i="0" u="none" strike="noStrike" kern="1200" cap="none" spc="0" normalizeH="0" baseline="0" noProof="0">
                                  <a:ln>
                                    <a:noFill/>
                                  </a:ln>
                                  <a:solidFill>
                                    <a:srgbClr val="FFFFCC"/>
                                  </a:solidFill>
                                  <a:effectLst>
                                    <a:outerShdw blurRad="38100" dist="38100" dir="2700000" algn="tl">
                                      <a:srgbClr val="000000">
                                        <a:alpha val="43137"/>
                                      </a:srgbClr>
                                    </a:outerShdw>
                                  </a:effectLst>
                                  <a:uLnTx/>
                                  <a:uFillTx/>
                                  <a:latin typeface="Cambria Math" panose="02040503050406030204" pitchFamily="18" charset="0"/>
                                  <a:ea typeface="微软雅黑" panose="020B0503020204020204" pitchFamily="34" charset="-122"/>
                                  <a:cs typeface="Times New Roman" panose="02020603050405020304" pitchFamily="18" charset="0"/>
                                </a:rPr>
                                <m:t>𝑤</m:t>
                              </m:r>
                            </m:e>
                            <m:sub>
                              <m:r>
                                <a:rPr kumimoji="0" lang="en-US" altLang="zh-CN" sz="1400" b="1" i="0" u="none" strike="noStrike" kern="1200" cap="none" spc="0" normalizeH="0" baseline="0" noProof="0">
                                  <a:ln>
                                    <a:noFill/>
                                  </a:ln>
                                  <a:solidFill>
                                    <a:srgbClr val="FFFFCC"/>
                                  </a:solidFill>
                                  <a:effectLst>
                                    <a:outerShdw blurRad="38100" dist="38100" dir="2700000" algn="tl">
                                      <a:srgbClr val="000000">
                                        <a:alpha val="43137"/>
                                      </a:srgbClr>
                                    </a:outerShdw>
                                  </a:effectLst>
                                  <a:uLnTx/>
                                  <a:uFillTx/>
                                  <a:latin typeface="Cambria Math" panose="02040503050406030204" pitchFamily="18" charset="0"/>
                                  <a:ea typeface="微软雅黑" panose="020B0503020204020204" pitchFamily="34" charset="-122"/>
                                  <a:cs typeface="Times New Roman" panose="02020603050405020304" pitchFamily="18" charset="0"/>
                                </a:rPr>
                                <m:t>𝑖</m:t>
                              </m:r>
                            </m:sub>
                          </m:sSub>
                          <m:sSub>
                            <m:sSubPr>
                              <m:ctrlPr>
                                <a:rPr kumimoji="0" lang="zh-CN" altLang="zh-CN" sz="1400" b="1" i="1" u="none" strike="noStrike" kern="1200" cap="none" spc="0" normalizeH="0" baseline="0" noProof="0">
                                  <a:ln>
                                    <a:noFill/>
                                  </a:ln>
                                  <a:solidFill>
                                    <a:srgbClr val="FFFFCC"/>
                                  </a:solidFill>
                                  <a:effectLst>
                                    <a:outerShdw blurRad="38100" dist="38100" dir="2700000" algn="tl">
                                      <a:srgbClr val="000000">
                                        <a:alpha val="43137"/>
                                      </a:srgbClr>
                                    </a:outerShdw>
                                  </a:effectLst>
                                  <a:uLnTx/>
                                  <a:uFillTx/>
                                  <a:latin typeface="Cambria Math" panose="02040503050406030204" pitchFamily="18" charset="0"/>
                                  <a:ea typeface="微软雅黑" panose="020B0503020204020204" pitchFamily="34" charset="-122"/>
                                  <a:cs typeface="Times New Roman" panose="02020603050405020304" pitchFamily="18" charset="0"/>
                                </a:rPr>
                              </m:ctrlPr>
                            </m:sSubPr>
                            <m:e>
                              <m:r>
                                <a:rPr kumimoji="0" lang="en-US" altLang="zh-CN" sz="1400" b="1" i="0" u="none" strike="noStrike" kern="1200" cap="none" spc="0" normalizeH="0" baseline="0" noProof="0">
                                  <a:ln>
                                    <a:noFill/>
                                  </a:ln>
                                  <a:solidFill>
                                    <a:srgbClr val="FFFFCC"/>
                                  </a:solidFill>
                                  <a:effectLst>
                                    <a:outerShdw blurRad="38100" dist="38100" dir="2700000" algn="tl">
                                      <a:srgbClr val="000000">
                                        <a:alpha val="43137"/>
                                      </a:srgbClr>
                                    </a:outerShdw>
                                  </a:effectLst>
                                  <a:uLnTx/>
                                  <a:uFillTx/>
                                  <a:latin typeface="Cambria Math" panose="02040503050406030204" pitchFamily="18" charset="0"/>
                                  <a:ea typeface="微软雅黑" panose="020B0503020204020204" pitchFamily="34" charset="-122"/>
                                  <a:cs typeface="Times New Roman" panose="02020603050405020304" pitchFamily="18" charset="0"/>
                                </a:rPr>
                                <m:t>𝑛</m:t>
                              </m:r>
                            </m:e>
                            <m:sub>
                              <m:r>
                                <a:rPr kumimoji="0" lang="en-US" altLang="zh-CN" sz="1400" b="1" i="0" u="none" strike="noStrike" kern="1200" cap="none" spc="0" normalizeH="0" baseline="0" noProof="0">
                                  <a:ln>
                                    <a:noFill/>
                                  </a:ln>
                                  <a:solidFill>
                                    <a:srgbClr val="FFFFCC"/>
                                  </a:solidFill>
                                  <a:effectLst>
                                    <a:outerShdw blurRad="38100" dist="38100" dir="2700000" algn="tl">
                                      <a:srgbClr val="000000">
                                        <a:alpha val="43137"/>
                                      </a:srgbClr>
                                    </a:outerShdw>
                                  </a:effectLst>
                                  <a:uLnTx/>
                                  <a:uFillTx/>
                                  <a:latin typeface="Cambria Math" panose="02040503050406030204" pitchFamily="18" charset="0"/>
                                  <a:ea typeface="微软雅黑" panose="020B0503020204020204" pitchFamily="34" charset="-122"/>
                                  <a:cs typeface="Times New Roman" panose="02020603050405020304" pitchFamily="18" charset="0"/>
                                </a:rPr>
                                <m:t>𝑖</m:t>
                              </m:r>
                            </m:sub>
                          </m:sSub>
                          <m:r>
                            <a:rPr kumimoji="0" lang="en-US" altLang="zh-CN" sz="1400" b="1" i="0" u="none" strike="noStrike" kern="1200" cap="none" spc="0" normalizeH="0" baseline="0" noProof="0">
                              <a:ln>
                                <a:noFill/>
                              </a:ln>
                              <a:solidFill>
                                <a:srgbClr val="FFFFCC"/>
                              </a:solidFill>
                              <a:effectLst>
                                <a:outerShdw blurRad="38100" dist="38100" dir="2700000" algn="tl">
                                  <a:srgbClr val="000000">
                                    <a:alpha val="43137"/>
                                  </a:srgbClr>
                                </a:outerShdw>
                              </a:effectLst>
                              <a:uLnTx/>
                              <a:uFillTx/>
                              <a:latin typeface="Cambria Math" panose="02040503050406030204" pitchFamily="18" charset="0"/>
                              <a:ea typeface="微软雅黑" panose="020B0503020204020204" pitchFamily="34" charset="-122"/>
                              <a:cs typeface="Times New Roman" panose="02020603050405020304" pitchFamily="18" charset="0"/>
                            </a:rPr>
                            <m:t>(</m:t>
                          </m:r>
                          <m:r>
                            <a:rPr kumimoji="0" lang="en-US" altLang="zh-CN" sz="1400" b="1" i="0" u="none" strike="noStrike" kern="1200" cap="none" spc="0" normalizeH="0" baseline="0" noProof="0">
                              <a:ln>
                                <a:noFill/>
                              </a:ln>
                              <a:solidFill>
                                <a:srgbClr val="FFFFCC"/>
                              </a:solidFill>
                              <a:effectLst>
                                <a:outerShdw blurRad="38100" dist="38100" dir="2700000" algn="tl">
                                  <a:srgbClr val="000000">
                                    <a:alpha val="43137"/>
                                  </a:srgbClr>
                                </a:outerShdw>
                              </a:effectLst>
                              <a:uLnTx/>
                              <a:uFillTx/>
                              <a:latin typeface="Cambria Math" panose="02040503050406030204" pitchFamily="18" charset="0"/>
                              <a:ea typeface="微软雅黑" panose="020B0503020204020204" pitchFamily="34" charset="-122"/>
                              <a:cs typeface="Times New Roman" panose="02020603050405020304" pitchFamily="18" charset="0"/>
                            </a:rPr>
                            <m:t>𝑥</m:t>
                          </m:r>
                          <m:r>
                            <a:rPr kumimoji="0" lang="en-US" altLang="zh-CN" sz="1400" b="1" i="0" u="none" strike="noStrike" kern="1200" cap="none" spc="0" normalizeH="0" baseline="0" noProof="0">
                              <a:ln>
                                <a:noFill/>
                              </a:ln>
                              <a:solidFill>
                                <a:srgbClr val="FFFFCC"/>
                              </a:solidFill>
                              <a:effectLst>
                                <a:outerShdw blurRad="38100" dist="38100" dir="2700000" algn="tl">
                                  <a:srgbClr val="000000">
                                    <a:alpha val="43137"/>
                                  </a:srgbClr>
                                </a:outerShdw>
                              </a:effectLst>
                              <a:uLnTx/>
                              <a:uFillTx/>
                              <a:latin typeface="Cambria Math" panose="02040503050406030204" pitchFamily="18" charset="0"/>
                              <a:ea typeface="微软雅黑" panose="020B0503020204020204" pitchFamily="34" charset="-122"/>
                              <a:cs typeface="Times New Roman" panose="02020603050405020304" pitchFamily="18" charset="0"/>
                            </a:rPr>
                            <m:t>)</m:t>
                          </m:r>
                        </m:e>
                      </m:d>
                      <m:r>
                        <a:rPr kumimoji="0" lang="en-US" altLang="zh-CN" sz="1400" b="1" i="0" u="none" strike="noStrike" kern="1200" cap="none" spc="0" normalizeH="0" baseline="0" noProof="0">
                          <a:ln>
                            <a:noFill/>
                          </a:ln>
                          <a:solidFill>
                            <a:srgbClr val="FFFFCC"/>
                          </a:solidFill>
                          <a:effectLst>
                            <a:outerShdw blurRad="38100" dist="38100" dir="2700000" algn="tl">
                              <a:srgbClr val="000000">
                                <a:alpha val="43137"/>
                              </a:srgbClr>
                            </a:outerShdw>
                          </a:effectLst>
                          <a:uLnTx/>
                          <a:uFillTx/>
                          <a:latin typeface="Cambria Math" panose="02040503050406030204" pitchFamily="18" charset="0"/>
                          <a:ea typeface="微软雅黑" panose="020B0503020204020204" pitchFamily="34" charset="-122"/>
                          <a:cs typeface="Times New Roman" panose="02020603050405020304" pitchFamily="18" charset="0"/>
                        </a:rPr>
                        <m:t>=</m:t>
                      </m:r>
                      <m:f>
                        <m:fPr>
                          <m:ctrlPr>
                            <a:rPr kumimoji="0" lang="zh-CN" altLang="zh-CN" sz="1400" b="1" i="1" u="none" strike="noStrike" kern="1200" cap="none" spc="0" normalizeH="0" baseline="0" noProof="0">
                              <a:ln>
                                <a:noFill/>
                              </a:ln>
                              <a:solidFill>
                                <a:srgbClr val="FFFFCC"/>
                              </a:solidFill>
                              <a:effectLst>
                                <a:outerShdw blurRad="38100" dist="38100" dir="2700000" algn="tl">
                                  <a:srgbClr val="000000">
                                    <a:alpha val="43137"/>
                                  </a:srgbClr>
                                </a:outerShdw>
                              </a:effectLst>
                              <a:uLnTx/>
                              <a:uFillTx/>
                              <a:latin typeface="Cambria Math" panose="02040503050406030204" pitchFamily="18" charset="0"/>
                              <a:ea typeface="微软雅黑" panose="020B0503020204020204" pitchFamily="34" charset="-122"/>
                              <a:cs typeface="Times New Roman" panose="02020603050405020304" pitchFamily="18" charset="0"/>
                            </a:rPr>
                          </m:ctrlPr>
                        </m:fPr>
                        <m:num>
                          <m:r>
                            <a:rPr kumimoji="0" lang="en-US" altLang="zh-CN" sz="1400" b="1" i="0" u="none" strike="noStrike" kern="1200" cap="none" spc="0" normalizeH="0" baseline="0" noProof="0">
                              <a:ln>
                                <a:noFill/>
                              </a:ln>
                              <a:solidFill>
                                <a:srgbClr val="FFFFCC"/>
                              </a:solidFill>
                              <a:effectLst>
                                <a:outerShdw blurRad="38100" dist="38100" dir="2700000" algn="tl">
                                  <a:srgbClr val="000000">
                                    <a:alpha val="43137"/>
                                  </a:srgbClr>
                                </a:outerShdw>
                              </a:effectLst>
                              <a:uLnTx/>
                              <a:uFillTx/>
                              <a:latin typeface="Cambria Math" panose="02040503050406030204" pitchFamily="18" charset="0"/>
                              <a:ea typeface="微软雅黑" panose="020B0503020204020204" pitchFamily="34" charset="-122"/>
                              <a:cs typeface="Times New Roman" panose="02020603050405020304" pitchFamily="18" charset="0"/>
                            </a:rPr>
                            <m:t>1</m:t>
                          </m:r>
                        </m:num>
                        <m:den>
                          <m:r>
                            <a:rPr kumimoji="0" lang="en-US" altLang="zh-CN" sz="1400" b="1" i="0" u="none" strike="noStrike" kern="1200" cap="none" spc="0" normalizeH="0" baseline="0" noProof="0">
                              <a:ln>
                                <a:noFill/>
                              </a:ln>
                              <a:solidFill>
                                <a:srgbClr val="FFFFCC"/>
                              </a:solidFill>
                              <a:effectLst>
                                <a:outerShdw blurRad="38100" dist="38100" dir="2700000" algn="tl">
                                  <a:srgbClr val="000000">
                                    <a:alpha val="43137"/>
                                  </a:srgbClr>
                                </a:outerShdw>
                              </a:effectLst>
                              <a:uLnTx/>
                              <a:uFillTx/>
                              <a:latin typeface="Cambria Math" panose="02040503050406030204" pitchFamily="18" charset="0"/>
                              <a:ea typeface="微软雅黑" panose="020B0503020204020204" pitchFamily="34" charset="-122"/>
                              <a:cs typeface="Times New Roman" panose="02020603050405020304" pitchFamily="18" charset="0"/>
                            </a:rPr>
                            <m:t>𝑍</m:t>
                          </m:r>
                        </m:den>
                      </m:f>
                      <m:nary>
                        <m:naryPr>
                          <m:chr m:val="∏"/>
                          <m:limLoc m:val="undOvr"/>
                          <m:grow m:val="on"/>
                          <m:supHide m:val="on"/>
                          <m:ctrlPr>
                            <a:rPr kumimoji="0" lang="zh-CN" altLang="zh-CN" sz="1400" b="1" i="1" u="none" strike="noStrike" kern="1200" cap="none" spc="0" normalizeH="0" baseline="0" noProof="0">
                              <a:ln>
                                <a:noFill/>
                              </a:ln>
                              <a:solidFill>
                                <a:srgbClr val="FFFFCC"/>
                              </a:solidFill>
                              <a:effectLst>
                                <a:outerShdw blurRad="38100" dist="38100" dir="2700000" algn="tl">
                                  <a:srgbClr val="000000">
                                    <a:alpha val="43137"/>
                                  </a:srgbClr>
                                </a:outerShdw>
                              </a:effectLst>
                              <a:uLnTx/>
                              <a:uFillTx/>
                              <a:latin typeface="Cambria Math" panose="02040503050406030204" pitchFamily="18" charset="0"/>
                              <a:ea typeface="微软雅黑" panose="020B0503020204020204" pitchFamily="34" charset="-122"/>
                              <a:cs typeface="Times New Roman" panose="02020603050405020304" pitchFamily="18" charset="0"/>
                            </a:rPr>
                          </m:ctrlPr>
                        </m:naryPr>
                        <m:sub>
                          <m:r>
                            <a:rPr kumimoji="0" lang="en-US" altLang="zh-CN" sz="1400" b="1" i="0" u="none" strike="noStrike" kern="1200" cap="none" spc="0" normalizeH="0" baseline="0" noProof="0">
                              <a:ln>
                                <a:noFill/>
                              </a:ln>
                              <a:solidFill>
                                <a:srgbClr val="FFFFCC"/>
                              </a:solidFill>
                              <a:effectLst>
                                <a:outerShdw blurRad="38100" dist="38100" dir="2700000" algn="tl">
                                  <a:srgbClr val="000000">
                                    <a:alpha val="43137"/>
                                  </a:srgbClr>
                                </a:outerShdw>
                              </a:effectLst>
                              <a:uLnTx/>
                              <a:uFillTx/>
                              <a:latin typeface="Cambria Math" panose="02040503050406030204" pitchFamily="18" charset="0"/>
                              <a:ea typeface="微软雅黑" panose="020B0503020204020204" pitchFamily="34" charset="-122"/>
                              <a:cs typeface="Times New Roman" panose="02020603050405020304" pitchFamily="18" charset="0"/>
                            </a:rPr>
                            <m:t>𝑖</m:t>
                          </m:r>
                        </m:sub>
                        <m:sup/>
                        <m:e>
                          <m:r>
                            <a:rPr kumimoji="0" lang="en-US" altLang="zh-CN" sz="1400" b="1" i="0" u="none" strike="noStrike" kern="1200" cap="none" spc="0" normalizeH="0" baseline="0" noProof="0">
                              <a:ln>
                                <a:noFill/>
                              </a:ln>
                              <a:solidFill>
                                <a:srgbClr val="FFFFCC"/>
                              </a:solidFill>
                              <a:effectLst>
                                <a:outerShdw blurRad="38100" dist="38100" dir="2700000" algn="tl">
                                  <a:srgbClr val="000000">
                                    <a:alpha val="43137"/>
                                  </a:srgbClr>
                                </a:outerShdw>
                              </a:effectLst>
                              <a:uLnTx/>
                              <a:uFillTx/>
                              <a:latin typeface="Cambria Math" panose="02040503050406030204" pitchFamily="18" charset="0"/>
                              <a:ea typeface="微软雅黑" panose="020B0503020204020204" pitchFamily="34" charset="-122"/>
                              <a:cs typeface="Times New Roman" panose="02020603050405020304" pitchFamily="18" charset="0"/>
                            </a:rPr>
                            <m:t> </m:t>
                          </m:r>
                        </m:e>
                      </m:nary>
                      <m:sSub>
                        <m:sSubPr>
                          <m:ctrlPr>
                            <a:rPr kumimoji="0" lang="zh-CN" altLang="zh-CN" sz="1400" b="1" i="1" u="none" strike="noStrike" kern="1200" cap="none" spc="0" normalizeH="0" baseline="0" noProof="0">
                              <a:ln>
                                <a:noFill/>
                              </a:ln>
                              <a:solidFill>
                                <a:srgbClr val="FFFFCC"/>
                              </a:solidFill>
                              <a:effectLst>
                                <a:outerShdw blurRad="38100" dist="38100" dir="2700000" algn="tl">
                                  <a:srgbClr val="000000">
                                    <a:alpha val="43137"/>
                                  </a:srgbClr>
                                </a:outerShdw>
                              </a:effectLst>
                              <a:uLnTx/>
                              <a:uFillTx/>
                              <a:latin typeface="Cambria Math" panose="02040503050406030204" pitchFamily="18" charset="0"/>
                              <a:ea typeface="微软雅黑" panose="020B0503020204020204" pitchFamily="34" charset="-122"/>
                              <a:cs typeface="Times New Roman" panose="02020603050405020304" pitchFamily="18" charset="0"/>
                            </a:rPr>
                          </m:ctrlPr>
                        </m:sSubPr>
                        <m:e>
                          <m:r>
                            <a:rPr kumimoji="0" lang="en-US" altLang="zh-CN" sz="1400" b="1" i="0" u="none" strike="noStrike" kern="1200" cap="none" spc="0" normalizeH="0" baseline="0" noProof="0">
                              <a:ln>
                                <a:noFill/>
                              </a:ln>
                              <a:solidFill>
                                <a:srgbClr val="FFFFCC"/>
                              </a:solidFill>
                              <a:effectLst>
                                <a:outerShdw blurRad="38100" dist="38100" dir="2700000" algn="tl">
                                  <a:srgbClr val="000000">
                                    <a:alpha val="43137"/>
                                  </a:srgbClr>
                                </a:outerShdw>
                              </a:effectLst>
                              <a:uLnTx/>
                              <a:uFillTx/>
                              <a:latin typeface="Cambria Math" panose="02040503050406030204" pitchFamily="18" charset="0"/>
                              <a:ea typeface="微软雅黑" panose="020B0503020204020204" pitchFamily="34" charset="-122"/>
                              <a:cs typeface="Times New Roman" panose="02020603050405020304" pitchFamily="18" charset="0"/>
                            </a:rPr>
                            <m:t>𝜙</m:t>
                          </m:r>
                        </m:e>
                        <m:sub>
                          <m:r>
                            <a:rPr kumimoji="0" lang="en-US" altLang="zh-CN" sz="1400" b="1" i="0" u="none" strike="noStrike" kern="1200" cap="none" spc="0" normalizeH="0" baseline="0" noProof="0">
                              <a:ln>
                                <a:noFill/>
                              </a:ln>
                              <a:solidFill>
                                <a:srgbClr val="FFFFCC"/>
                              </a:solidFill>
                              <a:effectLst>
                                <a:outerShdw blurRad="38100" dist="38100" dir="2700000" algn="tl">
                                  <a:srgbClr val="000000">
                                    <a:alpha val="43137"/>
                                  </a:srgbClr>
                                </a:outerShdw>
                              </a:effectLst>
                              <a:uLnTx/>
                              <a:uFillTx/>
                              <a:latin typeface="Cambria Math" panose="02040503050406030204" pitchFamily="18" charset="0"/>
                              <a:ea typeface="微软雅黑" panose="020B0503020204020204" pitchFamily="34" charset="-122"/>
                              <a:cs typeface="Times New Roman" panose="02020603050405020304" pitchFamily="18" charset="0"/>
                            </a:rPr>
                            <m:t>𝑖</m:t>
                          </m:r>
                        </m:sub>
                      </m:sSub>
                      <m:sSup>
                        <m:sSupPr>
                          <m:ctrlPr>
                            <a:rPr kumimoji="0" lang="zh-CN" altLang="zh-CN" sz="1400" b="1" i="1" u="none" strike="noStrike" kern="1200" cap="none" spc="0" normalizeH="0" baseline="0" noProof="0">
                              <a:ln>
                                <a:noFill/>
                              </a:ln>
                              <a:solidFill>
                                <a:srgbClr val="FFFFCC"/>
                              </a:solidFill>
                              <a:effectLst>
                                <a:outerShdw blurRad="38100" dist="38100" dir="2700000" algn="tl">
                                  <a:srgbClr val="000000">
                                    <a:alpha val="43137"/>
                                  </a:srgbClr>
                                </a:outerShdw>
                              </a:effectLst>
                              <a:uLnTx/>
                              <a:uFillTx/>
                              <a:latin typeface="Cambria Math" panose="02040503050406030204" pitchFamily="18" charset="0"/>
                              <a:ea typeface="微软雅黑" panose="020B0503020204020204" pitchFamily="34" charset="-122"/>
                              <a:cs typeface="Times New Roman" panose="02020603050405020304" pitchFamily="18" charset="0"/>
                            </a:rPr>
                          </m:ctrlPr>
                        </m:sSupPr>
                        <m:e>
                          <m:d>
                            <m:dPr>
                              <m:ctrlPr>
                                <a:rPr kumimoji="0" lang="zh-CN" altLang="zh-CN" sz="1400" b="1" i="1" u="none" strike="noStrike" kern="1200" cap="none" spc="0" normalizeH="0" baseline="0" noProof="0">
                                  <a:ln>
                                    <a:noFill/>
                                  </a:ln>
                                  <a:solidFill>
                                    <a:srgbClr val="FFFFCC"/>
                                  </a:solidFill>
                                  <a:effectLst>
                                    <a:outerShdw blurRad="38100" dist="38100" dir="2700000" algn="tl">
                                      <a:srgbClr val="000000">
                                        <a:alpha val="43137"/>
                                      </a:srgbClr>
                                    </a:outerShdw>
                                  </a:effectLst>
                                  <a:uLnTx/>
                                  <a:uFillTx/>
                                  <a:latin typeface="Cambria Math" panose="02040503050406030204" pitchFamily="18" charset="0"/>
                                  <a:ea typeface="微软雅黑" panose="020B0503020204020204" pitchFamily="34" charset="-122"/>
                                  <a:cs typeface="Times New Roman" panose="02020603050405020304" pitchFamily="18" charset="0"/>
                                </a:rPr>
                              </m:ctrlPr>
                            </m:dPr>
                            <m:e>
                              <m:sSub>
                                <m:sSubPr>
                                  <m:ctrlPr>
                                    <a:rPr kumimoji="0" lang="zh-CN" altLang="zh-CN" sz="1400" b="1" i="1" u="none" strike="noStrike" kern="1200" cap="none" spc="0" normalizeH="0" baseline="0" noProof="0">
                                      <a:ln>
                                        <a:noFill/>
                                      </a:ln>
                                      <a:solidFill>
                                        <a:srgbClr val="FFFFCC"/>
                                      </a:solidFill>
                                      <a:effectLst>
                                        <a:outerShdw blurRad="38100" dist="38100" dir="2700000" algn="tl">
                                          <a:srgbClr val="000000">
                                            <a:alpha val="43137"/>
                                          </a:srgbClr>
                                        </a:outerShdw>
                                      </a:effectLst>
                                      <a:uLnTx/>
                                      <a:uFillTx/>
                                      <a:latin typeface="Cambria Math" panose="02040503050406030204" pitchFamily="18" charset="0"/>
                                      <a:ea typeface="微软雅黑" panose="020B0503020204020204" pitchFamily="34" charset="-122"/>
                                      <a:cs typeface="Times New Roman" panose="02020603050405020304" pitchFamily="18" charset="0"/>
                                    </a:rPr>
                                  </m:ctrlPr>
                                </m:sSubPr>
                                <m:e>
                                  <m:r>
                                    <a:rPr kumimoji="0" lang="en-US" altLang="zh-CN" sz="1400" b="1" i="0" u="none" strike="noStrike" kern="1200" cap="none" spc="0" normalizeH="0" baseline="0" noProof="0">
                                      <a:ln>
                                        <a:noFill/>
                                      </a:ln>
                                      <a:solidFill>
                                        <a:srgbClr val="FFFFCC"/>
                                      </a:solidFill>
                                      <a:effectLst>
                                        <a:outerShdw blurRad="38100" dist="38100" dir="2700000" algn="tl">
                                          <a:srgbClr val="000000">
                                            <a:alpha val="43137"/>
                                          </a:srgbClr>
                                        </a:outerShdw>
                                      </a:effectLst>
                                      <a:uLnTx/>
                                      <a:uFillTx/>
                                      <a:latin typeface="Cambria Math" panose="02040503050406030204" pitchFamily="18" charset="0"/>
                                      <a:ea typeface="微软雅黑" panose="020B0503020204020204" pitchFamily="34" charset="-122"/>
                                      <a:cs typeface="Times New Roman" panose="02020603050405020304" pitchFamily="18" charset="0"/>
                                    </a:rPr>
                                    <m:t>𝑥</m:t>
                                  </m:r>
                                </m:e>
                                <m:sub>
                                  <m:r>
                                    <a:rPr kumimoji="0" lang="en-US" altLang="zh-CN" sz="1400" b="1" i="0" u="none" strike="noStrike" kern="1200" cap="none" spc="0" normalizeH="0" baseline="0" noProof="0">
                                      <a:ln>
                                        <a:noFill/>
                                      </a:ln>
                                      <a:solidFill>
                                        <a:srgbClr val="FFFFCC"/>
                                      </a:solidFill>
                                      <a:effectLst>
                                        <a:outerShdw blurRad="38100" dist="38100" dir="2700000" algn="tl">
                                          <a:srgbClr val="000000">
                                            <a:alpha val="43137"/>
                                          </a:srgbClr>
                                        </a:outerShdw>
                                      </a:effectLst>
                                      <a:uLnTx/>
                                      <a:uFillTx/>
                                      <a:latin typeface="Cambria Math" panose="02040503050406030204" pitchFamily="18" charset="0"/>
                                      <a:ea typeface="微软雅黑" panose="020B0503020204020204" pitchFamily="34" charset="-122"/>
                                      <a:cs typeface="Times New Roman" panose="02020603050405020304" pitchFamily="18" charset="0"/>
                                    </a:rPr>
                                    <m:t>{</m:t>
                                  </m:r>
                                  <m:r>
                                    <a:rPr kumimoji="0" lang="en-US" altLang="zh-CN" sz="1400" b="1" i="0" u="none" strike="noStrike" kern="1200" cap="none" spc="0" normalizeH="0" baseline="0" noProof="0">
                                      <a:ln>
                                        <a:noFill/>
                                      </a:ln>
                                      <a:solidFill>
                                        <a:srgbClr val="FFFFCC"/>
                                      </a:solidFill>
                                      <a:effectLst>
                                        <a:outerShdw blurRad="38100" dist="38100" dir="2700000" algn="tl">
                                          <a:srgbClr val="000000">
                                            <a:alpha val="43137"/>
                                          </a:srgbClr>
                                        </a:outerShdw>
                                      </a:effectLst>
                                      <a:uLnTx/>
                                      <a:uFillTx/>
                                      <a:latin typeface="Cambria Math" panose="02040503050406030204" pitchFamily="18" charset="0"/>
                                      <a:ea typeface="微软雅黑" panose="020B0503020204020204" pitchFamily="34" charset="-122"/>
                                      <a:cs typeface="Times New Roman" panose="02020603050405020304" pitchFamily="18" charset="0"/>
                                    </a:rPr>
                                    <m:t>𝑖</m:t>
                                  </m:r>
                                  <m:r>
                                    <a:rPr kumimoji="0" lang="en-US" altLang="zh-CN" sz="1400" b="1" i="0" u="none" strike="noStrike" kern="1200" cap="none" spc="0" normalizeH="0" baseline="0" noProof="0">
                                      <a:ln>
                                        <a:noFill/>
                                      </a:ln>
                                      <a:solidFill>
                                        <a:srgbClr val="FFFFCC"/>
                                      </a:solidFill>
                                      <a:effectLst>
                                        <a:outerShdw blurRad="38100" dist="38100" dir="2700000" algn="tl">
                                          <a:srgbClr val="000000">
                                            <a:alpha val="43137"/>
                                          </a:srgbClr>
                                        </a:outerShdw>
                                      </a:effectLst>
                                      <a:uLnTx/>
                                      <a:uFillTx/>
                                      <a:latin typeface="Cambria Math" panose="02040503050406030204" pitchFamily="18" charset="0"/>
                                      <a:ea typeface="微软雅黑" panose="020B0503020204020204" pitchFamily="34" charset="-122"/>
                                      <a:cs typeface="Times New Roman" panose="02020603050405020304" pitchFamily="18" charset="0"/>
                                    </a:rPr>
                                    <m:t>}</m:t>
                                  </m:r>
                                </m:sub>
                              </m:sSub>
                            </m:e>
                          </m:d>
                        </m:e>
                        <m:sup>
                          <m:sSub>
                            <m:sSubPr>
                              <m:ctrlPr>
                                <a:rPr kumimoji="0" lang="zh-CN" altLang="zh-CN" sz="1400" b="1" i="1" u="none" strike="noStrike" kern="1200" cap="none" spc="0" normalizeH="0" baseline="0" noProof="0">
                                  <a:ln>
                                    <a:noFill/>
                                  </a:ln>
                                  <a:solidFill>
                                    <a:srgbClr val="FFFFCC"/>
                                  </a:solidFill>
                                  <a:effectLst>
                                    <a:outerShdw blurRad="38100" dist="38100" dir="2700000" algn="tl">
                                      <a:srgbClr val="000000">
                                        <a:alpha val="43137"/>
                                      </a:srgbClr>
                                    </a:outerShdw>
                                  </a:effectLst>
                                  <a:uLnTx/>
                                  <a:uFillTx/>
                                  <a:latin typeface="Cambria Math" panose="02040503050406030204" pitchFamily="18" charset="0"/>
                                  <a:ea typeface="微软雅黑" panose="020B0503020204020204" pitchFamily="34" charset="-122"/>
                                  <a:cs typeface="Times New Roman" panose="02020603050405020304" pitchFamily="18" charset="0"/>
                                </a:rPr>
                              </m:ctrlPr>
                            </m:sSubPr>
                            <m:e>
                              <m:r>
                                <a:rPr kumimoji="0" lang="en-US" altLang="zh-CN" sz="1400" b="1" i="0" u="none" strike="noStrike" kern="1200" cap="none" spc="0" normalizeH="0" baseline="0" noProof="0">
                                  <a:ln>
                                    <a:noFill/>
                                  </a:ln>
                                  <a:solidFill>
                                    <a:srgbClr val="FFFFCC"/>
                                  </a:solidFill>
                                  <a:effectLst>
                                    <a:outerShdw blurRad="38100" dist="38100" dir="2700000" algn="tl">
                                      <a:srgbClr val="000000">
                                        <a:alpha val="43137"/>
                                      </a:srgbClr>
                                    </a:outerShdw>
                                  </a:effectLst>
                                  <a:uLnTx/>
                                  <a:uFillTx/>
                                  <a:latin typeface="Cambria Math" panose="02040503050406030204" pitchFamily="18" charset="0"/>
                                  <a:ea typeface="微软雅黑" panose="020B0503020204020204" pitchFamily="34" charset="-122"/>
                                  <a:cs typeface="Times New Roman" panose="02020603050405020304" pitchFamily="18" charset="0"/>
                                </a:rPr>
                                <m:t>𝑛</m:t>
                              </m:r>
                            </m:e>
                            <m:sub>
                              <m:r>
                                <a:rPr kumimoji="0" lang="en-US" altLang="zh-CN" sz="1400" b="1" i="0" u="none" strike="noStrike" kern="1200" cap="none" spc="0" normalizeH="0" baseline="0" noProof="0">
                                  <a:ln>
                                    <a:noFill/>
                                  </a:ln>
                                  <a:solidFill>
                                    <a:srgbClr val="FFFFCC"/>
                                  </a:solidFill>
                                  <a:effectLst>
                                    <a:outerShdw blurRad="38100" dist="38100" dir="2700000" algn="tl">
                                      <a:srgbClr val="000000">
                                        <a:alpha val="43137"/>
                                      </a:srgbClr>
                                    </a:outerShdw>
                                  </a:effectLst>
                                  <a:uLnTx/>
                                  <a:uFillTx/>
                                  <a:latin typeface="Cambria Math" panose="02040503050406030204" pitchFamily="18" charset="0"/>
                                  <a:ea typeface="微软雅黑" panose="020B0503020204020204" pitchFamily="34" charset="-122"/>
                                  <a:cs typeface="Times New Roman" panose="02020603050405020304" pitchFamily="18" charset="0"/>
                                </a:rPr>
                                <m:t>𝑖</m:t>
                              </m:r>
                            </m:sub>
                          </m:sSub>
                          <m:r>
                            <a:rPr kumimoji="0" lang="en-US" altLang="zh-CN" sz="1400" b="1" i="0" u="none" strike="noStrike" kern="1200" cap="none" spc="0" normalizeH="0" baseline="0" noProof="0">
                              <a:ln>
                                <a:noFill/>
                              </a:ln>
                              <a:solidFill>
                                <a:srgbClr val="FFFFCC"/>
                              </a:solidFill>
                              <a:effectLst>
                                <a:outerShdw blurRad="38100" dist="38100" dir="2700000" algn="tl">
                                  <a:srgbClr val="000000">
                                    <a:alpha val="43137"/>
                                  </a:srgbClr>
                                </a:outerShdw>
                              </a:effectLst>
                              <a:uLnTx/>
                              <a:uFillTx/>
                              <a:latin typeface="Cambria Math" panose="02040503050406030204" pitchFamily="18" charset="0"/>
                              <a:ea typeface="微软雅黑" panose="020B0503020204020204" pitchFamily="34" charset="-122"/>
                              <a:cs typeface="Times New Roman" panose="02020603050405020304" pitchFamily="18" charset="0"/>
                            </a:rPr>
                            <m:t>(</m:t>
                          </m:r>
                          <m:r>
                            <a:rPr kumimoji="0" lang="en-US" altLang="zh-CN" sz="1400" b="1" i="0" u="none" strike="noStrike" kern="1200" cap="none" spc="0" normalizeH="0" baseline="0" noProof="0">
                              <a:ln>
                                <a:noFill/>
                              </a:ln>
                              <a:solidFill>
                                <a:srgbClr val="FFFFCC"/>
                              </a:solidFill>
                              <a:effectLst>
                                <a:outerShdw blurRad="38100" dist="38100" dir="2700000" algn="tl">
                                  <a:srgbClr val="000000">
                                    <a:alpha val="43137"/>
                                  </a:srgbClr>
                                </a:outerShdw>
                              </a:effectLst>
                              <a:uLnTx/>
                              <a:uFillTx/>
                              <a:latin typeface="Cambria Math" panose="02040503050406030204" pitchFamily="18" charset="0"/>
                              <a:ea typeface="微软雅黑" panose="020B0503020204020204" pitchFamily="34" charset="-122"/>
                              <a:cs typeface="Times New Roman" panose="02020603050405020304" pitchFamily="18" charset="0"/>
                            </a:rPr>
                            <m:t>𝑥</m:t>
                          </m:r>
                          <m:r>
                            <a:rPr kumimoji="0" lang="en-US" altLang="zh-CN" sz="1400" b="1" i="0" u="none" strike="noStrike" kern="1200" cap="none" spc="0" normalizeH="0" baseline="0" noProof="0">
                              <a:ln>
                                <a:noFill/>
                              </a:ln>
                              <a:solidFill>
                                <a:srgbClr val="FFFFCC"/>
                              </a:solidFill>
                              <a:effectLst>
                                <a:outerShdw blurRad="38100" dist="38100" dir="2700000" algn="tl">
                                  <a:srgbClr val="000000">
                                    <a:alpha val="43137"/>
                                  </a:srgbClr>
                                </a:outerShdw>
                              </a:effectLst>
                              <a:uLnTx/>
                              <a:uFillTx/>
                              <a:latin typeface="Cambria Math" panose="02040503050406030204" pitchFamily="18" charset="0"/>
                              <a:ea typeface="微软雅黑" panose="020B0503020204020204" pitchFamily="34" charset="-122"/>
                              <a:cs typeface="Times New Roman" panose="02020603050405020304" pitchFamily="18" charset="0"/>
                            </a:rPr>
                            <m:t>)</m:t>
                          </m:r>
                        </m:sup>
                      </m:sSup>
                    </m:oMath>
                  </m:oMathPara>
                </a14:m>
                <a:endParaRPr kumimoji="0" lang="zh-CN" altLang="zh-CN" sz="1400" b="1" i="0" u="none" strike="noStrike" kern="1200" cap="none" spc="0" normalizeH="0" baseline="0" noProof="0" dirty="0">
                  <a:ln>
                    <a:noFill/>
                  </a:ln>
                  <a:solidFill>
                    <a:srgbClr val="FFFFCC"/>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endParaRPr>
              </a:p>
              <a:p>
                <a:pPr marL="0" marR="0" lvl="0" indent="0" algn="ctr" defTabSz="914400" rtl="0" eaLnBrk="1" fontAlgn="auto" latinLnBrk="0" hangingPunct="1">
                  <a:lnSpc>
                    <a:spcPct val="150000"/>
                  </a:lnSpc>
                  <a:spcBef>
                    <a:spcPts val="0"/>
                  </a:spcBef>
                  <a:spcAft>
                    <a:spcPts val="0"/>
                  </a:spcAft>
                  <a:buClr>
                    <a:prstClr val="white"/>
                  </a:buClr>
                  <a:buSzPct val="80000"/>
                  <a:buFontTx/>
                  <a:buNone/>
                  <a:tabLst/>
                  <a:defRPr/>
                </a:pPr>
                <a:endParaRPr kumimoji="0" lang="en-US" altLang="zh-CN" sz="1400" b="1" i="0" u="none" strike="noStrike" kern="1200" cap="none" spc="0" normalizeH="0" baseline="0" noProof="0" dirty="0">
                  <a:ln>
                    <a:noFill/>
                  </a:ln>
                  <a:solidFill>
                    <a:srgbClr val="FFFFCC"/>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endParaRPr>
              </a:p>
              <a:p>
                <a:pPr marL="342900" marR="0" lvl="0" indent="-342900" algn="just" defTabSz="914400" rtl="0" eaLnBrk="1" fontAlgn="auto" latinLnBrk="0" hangingPunct="1">
                  <a:lnSpc>
                    <a:spcPct val="150000"/>
                  </a:lnSpc>
                  <a:spcBef>
                    <a:spcPts val="0"/>
                  </a:spcBef>
                  <a:spcAft>
                    <a:spcPts val="0"/>
                  </a:spcAft>
                  <a:buClr>
                    <a:prstClr val="white"/>
                  </a:buClr>
                  <a:buSzPct val="80000"/>
                  <a:buFont typeface="Wingdings" panose="05000000000000000000" pitchFamily="2" charset="2"/>
                  <a:buChar char="u"/>
                  <a:tabLst/>
                  <a:defRPr/>
                </a:pPr>
                <a:endParaRPr kumimoji="0" lang="en-US" altLang="zh-CN" sz="1400" b="0" i="0" u="none" strike="noStrike" kern="1200" cap="none" spc="0"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mc:Choice>
        <mc:Fallback xmlns="">
          <p:sp>
            <p:nvSpPr>
              <p:cNvPr id="14" name="矩形 13">
                <a:extLst>
                  <a:ext uri="{FF2B5EF4-FFF2-40B4-BE49-F238E27FC236}">
                    <a16:creationId xmlns:a16="http://schemas.microsoft.com/office/drawing/2014/main" id="{6484B3FF-E783-4ADF-A3B8-3F410546F6B8}"/>
                  </a:ext>
                </a:extLst>
              </p:cNvPr>
              <p:cNvSpPr>
                <a:spLocks noRot="1" noChangeAspect="1" noMove="1" noResize="1" noEditPoints="1" noAdjustHandles="1" noChangeArrowheads="1" noChangeShapeType="1" noTextEdit="1"/>
              </p:cNvSpPr>
              <p:nvPr/>
            </p:nvSpPr>
            <p:spPr>
              <a:xfrm>
                <a:off x="163106" y="3328467"/>
                <a:ext cx="5836921" cy="2386744"/>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矩形 2">
                <a:extLst>
                  <a:ext uri="{FF2B5EF4-FFF2-40B4-BE49-F238E27FC236}">
                    <a16:creationId xmlns:a16="http://schemas.microsoft.com/office/drawing/2014/main" id="{4D0EEAB9-B551-4906-9F60-D0EBED8452FC}"/>
                  </a:ext>
                </a:extLst>
              </p:cNvPr>
              <p:cNvSpPr/>
              <p:nvPr/>
            </p:nvSpPr>
            <p:spPr>
              <a:xfrm>
                <a:off x="5932894" y="3520587"/>
                <a:ext cx="6096000" cy="1586781"/>
              </a:xfrm>
              <a:prstGeom prst="rect">
                <a:avLst/>
              </a:prstGeom>
            </p:spPr>
            <p:txBody>
              <a:bodyPr>
                <a:spAutoFit/>
              </a:bodyPr>
              <a:lstStyle/>
              <a:p>
                <a:pPr marL="0" marR="0" lvl="0" indent="266700" algn="just" defTabSz="914400" rtl="0" eaLnBrk="1" fontAlgn="auto" latinLnBrk="0" hangingPunct="1">
                  <a:lnSpc>
                    <a:spcPts val="2200"/>
                  </a:lnSpc>
                  <a:spcBef>
                    <a:spcPts val="0"/>
                  </a:spcBef>
                  <a:spcAft>
                    <a:spcPts val="0"/>
                  </a:spcAft>
                  <a:buClrTx/>
                  <a:buSzTx/>
                  <a:buFontTx/>
                  <a:buNone/>
                  <a:tabLst/>
                  <a:defRPr/>
                </a:pPr>
                <a:r>
                  <a:rPr kumimoji="0" lang="zh-CN" altLang="zh-CN" sz="12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其中</a:t>
                </a:r>
                <a14:m>
                  <m:oMath xmlns:m="http://schemas.openxmlformats.org/officeDocument/2006/math">
                    <m:sSub>
                      <m:sSubPr>
                        <m:ctrlPr>
                          <a:rPr kumimoji="0" lang="zh-CN" altLang="zh-CN" sz="12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2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𝑛</m:t>
                        </m:r>
                      </m:e>
                      <m:sub>
                        <m:r>
                          <a:rPr kumimoji="0" lang="en-US" altLang="zh-CN" sz="12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𝑖</m:t>
                        </m:r>
                      </m:sub>
                    </m:sSub>
                    <m:r>
                      <a:rPr kumimoji="0" lang="en-US" altLang="zh-CN" sz="12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r>
                      <a:rPr kumimoji="0" lang="en-US" altLang="zh-CN" sz="12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𝑥</m:t>
                    </m:r>
                    <m:r>
                      <a:rPr kumimoji="0" lang="en-US" altLang="zh-CN" sz="12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oMath>
                </a14:m>
                <a:r>
                  <a:rPr kumimoji="0" lang="zh-CN" altLang="zh-CN" sz="12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是在推导</a:t>
                </a:r>
                <a14:m>
                  <m:oMath xmlns:m="http://schemas.openxmlformats.org/officeDocument/2006/math">
                    <m:r>
                      <a:rPr kumimoji="0" lang="en-US" altLang="zh-CN" sz="12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𝑥</m:t>
                    </m:r>
                  </m:oMath>
                </a14:m>
                <a:r>
                  <a:rPr kumimoji="0" lang="zh-CN" altLang="zh-CN" sz="12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中所涉及第</a:t>
                </a:r>
                <a14:m>
                  <m:oMath xmlns:m="http://schemas.openxmlformats.org/officeDocument/2006/math">
                    <m:r>
                      <a:rPr kumimoji="0" lang="en-US" altLang="zh-CN" sz="12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𝑖</m:t>
                    </m:r>
                  </m:oMath>
                </a14:m>
                <a:r>
                  <a:rPr kumimoji="0" lang="zh-CN" altLang="zh-CN" sz="12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条规则的逻辑取值（为</a:t>
                </a:r>
                <a:r>
                  <a:rPr kumimoji="0" lang="en-US" altLang="zh-CN" sz="12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1</a:t>
                </a:r>
                <a:r>
                  <a:rPr kumimoji="0" lang="zh-CN" altLang="zh-CN" sz="12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或</a:t>
                </a:r>
                <a:r>
                  <a:rPr kumimoji="0" lang="en-US" altLang="zh-CN" sz="12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0</a:t>
                </a:r>
                <a:r>
                  <a:rPr kumimoji="0" lang="zh-CN" altLang="zh-CN" sz="12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a:t>
                </a:r>
                <a14:m>
                  <m:oMath xmlns:m="http://schemas.openxmlformats.org/officeDocument/2006/math">
                    <m:sSub>
                      <m:sSubPr>
                        <m:ctrlPr>
                          <a:rPr kumimoji="0" lang="zh-CN" altLang="zh-CN" sz="12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2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𝑤</m:t>
                        </m:r>
                      </m:e>
                      <m:sub>
                        <m:r>
                          <a:rPr kumimoji="0" lang="en-US" altLang="zh-CN" sz="12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𝑖</m:t>
                        </m:r>
                      </m:sub>
                    </m:sSub>
                  </m:oMath>
                </a14:m>
                <a:r>
                  <a:rPr kumimoji="0" lang="zh-CN" altLang="zh-CN" sz="12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是该规则对应的权重，</a:t>
                </a:r>
                <a14:m>
                  <m:oMath xmlns:m="http://schemas.openxmlformats.org/officeDocument/2006/math">
                    <m:r>
                      <a:rPr kumimoji="0" lang="en-US" altLang="zh-CN" sz="12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𝑍</m:t>
                    </m:r>
                  </m:oMath>
                </a14:m>
                <a:r>
                  <a:rPr kumimoji="0" lang="zh-CN" altLang="zh-CN" sz="12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是一个固定的常量，可由下式计算：</a:t>
                </a:r>
              </a:p>
              <a:p>
                <a:pPr marL="0" marR="0" lvl="0" indent="228600" algn="just" defTabSz="914400" rtl="0" eaLnBrk="1" fontAlgn="auto" latinLnBrk="0" hangingPunct="1">
                  <a:lnSpc>
                    <a:spcPct val="100000"/>
                  </a:lnSpc>
                  <a:spcBef>
                    <a:spcPts val="1000"/>
                  </a:spcBef>
                  <a:spcAft>
                    <a:spcPts val="30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CN" sz="1800" b="0" i="1" u="none" strike="noStrike" kern="0" cap="none" spc="0" normalizeH="0" baseline="0" noProof="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𝑍</m:t>
                      </m:r>
                      <m:r>
                        <a:rPr kumimoji="0" lang="en-US" altLang="zh-CN" sz="1800" b="0" i="0" u="none" strike="noStrike" kern="0" cap="none" spc="0" normalizeH="0" baseline="0" noProof="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m:t>
                      </m:r>
                      <m:nary>
                        <m:naryPr>
                          <m:chr m:val="∑"/>
                          <m:limLoc m:val="undOvr"/>
                          <m:grow m:val="on"/>
                          <m:supHide m:val="on"/>
                          <m:ctrlPr>
                            <a:rPr kumimoji="0" lang="zh-CN" altLang="zh-CN" sz="1800" b="0" i="1" u="none" strike="noStrike" kern="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naryPr>
                        <m:sub>
                          <m:r>
                            <a:rPr kumimoji="0" lang="en-US" altLang="zh-CN" sz="1800" b="0" i="1" u="none" strike="noStrike" kern="0" cap="none" spc="0" normalizeH="0" baseline="0" noProof="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𝑥</m:t>
                          </m:r>
                          <m:r>
                            <a:rPr kumimoji="0" lang="en-US" altLang="zh-CN" sz="1800" b="0" i="0" u="none" strike="noStrike" kern="0" cap="none" spc="0" normalizeH="0" baseline="0" noProof="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m:t>
                          </m:r>
                          <m:r>
                            <a:rPr kumimoji="0" lang="en-US" altLang="zh-CN" sz="1800" b="0" i="1" u="none" strike="noStrike" kern="0" cap="none" spc="0" normalizeH="0" baseline="0" noProof="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𝒳</m:t>
                          </m:r>
                        </m:sub>
                        <m:sup/>
                        <m:e>
                          <m:r>
                            <a:rPr kumimoji="0" lang="en-US" altLang="zh-CN" sz="1800" b="0" i="0" u="none" strike="noStrike" kern="0" cap="none" spc="0" normalizeH="0" baseline="0" noProof="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 </m:t>
                          </m:r>
                        </m:e>
                      </m:nary>
                      <m:r>
                        <m:rPr>
                          <m:sty m:val="p"/>
                        </m:rPr>
                        <a:rPr kumimoji="0" lang="en-US" altLang="zh-CN" sz="1800" b="0" i="0" u="none" strike="noStrike" kern="0" cap="none" spc="0" normalizeH="0" baseline="0" noProof="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exp</m:t>
                      </m:r>
                      <m:r>
                        <a:rPr kumimoji="0" lang="en-US" altLang="zh-CN" sz="1800" b="0" i="0" u="none" strike="noStrike" kern="0" cap="none" spc="0" normalizeH="0" baseline="0" noProof="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m:t>
                      </m:r>
                      <m:d>
                        <m:dPr>
                          <m:ctrlPr>
                            <a:rPr kumimoji="0" lang="zh-CN" altLang="zh-CN" sz="1800" b="0" i="1" u="none" strike="noStrike" kern="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nary>
                            <m:naryPr>
                              <m:chr m:val="∑"/>
                              <m:limLoc m:val="undOvr"/>
                              <m:grow m:val="on"/>
                              <m:supHide m:val="on"/>
                              <m:ctrlPr>
                                <a:rPr kumimoji="0" lang="zh-CN" altLang="zh-CN" sz="1800" b="0" i="1" u="none" strike="noStrike" kern="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naryPr>
                            <m:sub>
                              <m:r>
                                <a:rPr kumimoji="0" lang="en-US" altLang="zh-CN" sz="1800" b="0" i="1" u="none" strike="noStrike" kern="0" cap="none" spc="0" normalizeH="0" baseline="0" noProof="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𝑖</m:t>
                              </m:r>
                            </m:sub>
                            <m:sup/>
                            <m:e>
                              <m:r>
                                <a:rPr kumimoji="0" lang="en-US" altLang="zh-CN" sz="1800" b="0" i="0" u="none" strike="noStrike" kern="0" cap="none" spc="0" normalizeH="0" baseline="0" noProof="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 </m:t>
                              </m:r>
                            </m:e>
                          </m:nary>
                          <m:sSub>
                            <m:sSubPr>
                              <m:ctrlPr>
                                <a:rPr kumimoji="0" lang="zh-CN" altLang="zh-CN" sz="1800" b="0" i="1" u="none" strike="noStrike" kern="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800" b="0" i="1" u="none" strike="noStrike" kern="0" cap="none" spc="0" normalizeH="0" baseline="0" noProof="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𝑤</m:t>
                              </m:r>
                            </m:e>
                            <m:sub>
                              <m:r>
                                <a:rPr kumimoji="0" lang="en-US" altLang="zh-CN" sz="1800" b="0" i="1" u="none" strike="noStrike" kern="0" cap="none" spc="0" normalizeH="0" baseline="0" noProof="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𝑖</m:t>
                              </m:r>
                            </m:sub>
                          </m:sSub>
                          <m:sSub>
                            <m:sSubPr>
                              <m:ctrlPr>
                                <a:rPr kumimoji="0" lang="zh-CN" altLang="zh-CN" sz="1800" b="0" i="1" u="none" strike="noStrike" kern="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800" b="0" i="1" u="none" strike="noStrike" kern="0" cap="none" spc="0" normalizeH="0" baseline="0" noProof="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𝑛</m:t>
                              </m:r>
                            </m:e>
                            <m:sub>
                              <m:r>
                                <a:rPr kumimoji="0" lang="en-US" altLang="zh-CN" sz="1800" b="0" i="1" u="none" strike="noStrike" kern="0" cap="none" spc="0" normalizeH="0" baseline="0" noProof="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𝑖</m:t>
                              </m:r>
                            </m:sub>
                          </m:sSub>
                          <m:r>
                            <a:rPr kumimoji="0" lang="en-US" altLang="zh-CN" sz="1800" b="0" i="0" u="none" strike="noStrike" kern="0" cap="none" spc="0" normalizeH="0" baseline="0" noProof="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m:t>
                          </m:r>
                          <m:r>
                            <a:rPr kumimoji="0" lang="en-US" altLang="zh-CN" sz="1800" b="0" i="1" u="none" strike="noStrike" kern="0" cap="none" spc="0" normalizeH="0" baseline="0" noProof="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𝑥</m:t>
                          </m:r>
                          <m:r>
                            <a:rPr kumimoji="0" lang="en-US" altLang="zh-CN" sz="1800" b="0" i="0" u="none" strike="noStrike" kern="0" cap="none" spc="0" normalizeH="0" baseline="0" noProof="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m:t>
                          </m:r>
                        </m:e>
                      </m:d>
                    </m:oMath>
                  </m:oMathPara>
                </a14:m>
                <a:endParaRPr kumimoji="0" lang="zh-CN" altLang="zh-CN" sz="1800" b="0" i="0" u="none" strike="noStrike" kern="1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mc:Choice>
        <mc:Fallback xmlns="">
          <p:sp>
            <p:nvSpPr>
              <p:cNvPr id="3" name="矩形 2">
                <a:extLst>
                  <a:ext uri="{FF2B5EF4-FFF2-40B4-BE49-F238E27FC236}">
                    <a16:creationId xmlns:a16="http://schemas.microsoft.com/office/drawing/2014/main" id="{4D0EEAB9-B551-4906-9F60-D0EBED8452FC}"/>
                  </a:ext>
                </a:extLst>
              </p:cNvPr>
              <p:cNvSpPr>
                <a:spLocks noRot="1" noChangeAspect="1" noMove="1" noResize="1" noEditPoints="1" noAdjustHandles="1" noChangeArrowheads="1" noChangeShapeType="1" noTextEdit="1"/>
              </p:cNvSpPr>
              <p:nvPr/>
            </p:nvSpPr>
            <p:spPr>
              <a:xfrm>
                <a:off x="5932894" y="3520587"/>
                <a:ext cx="6096000" cy="1586781"/>
              </a:xfrm>
              <a:prstGeom prst="rect">
                <a:avLst/>
              </a:prstGeom>
              <a:blipFill>
                <a:blip r:embed="rId4"/>
                <a:stretch>
                  <a:fillRect r="-10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50179987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a:extLst>
              <a:ext uri="{FF2B5EF4-FFF2-40B4-BE49-F238E27FC236}">
                <a16:creationId xmlns:a16="http://schemas.microsoft.com/office/drawing/2014/main" id="{40D199F0-A918-4EED-AF6C-1FF084A1EF8E}"/>
              </a:ext>
            </a:extLst>
          </p:cNvPr>
          <p:cNvSpPr/>
          <p:nvPr/>
        </p:nvSpPr>
        <p:spPr>
          <a:xfrm>
            <a:off x="852473" y="129010"/>
            <a:ext cx="1620957"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mn-cs"/>
              </a:rPr>
              <a:t>四、概率图推理</a:t>
            </a:r>
            <a:endParaRPr kumimoji="0" lang="zh-CN" altLang="en-US" sz="16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p:sp>
        <p:nvSpPr>
          <p:cNvPr id="13" name="矩形 12">
            <a:extLst>
              <a:ext uri="{FF2B5EF4-FFF2-40B4-BE49-F238E27FC236}">
                <a16:creationId xmlns:a16="http://schemas.microsoft.com/office/drawing/2014/main" id="{80D03ACE-4753-4C03-81C2-0B0682E293ED}"/>
              </a:ext>
            </a:extLst>
          </p:cNvPr>
          <p:cNvSpPr/>
          <p:nvPr/>
        </p:nvSpPr>
        <p:spPr>
          <a:xfrm>
            <a:off x="1042555" y="735998"/>
            <a:ext cx="10254104" cy="609273"/>
          </a:xfrm>
          <a:prstGeom prst="rect">
            <a:avLst/>
          </a:prstGeom>
          <a:gradFill>
            <a:gsLst>
              <a:gs pos="37000">
                <a:srgbClr val="019196"/>
              </a:gs>
              <a:gs pos="100000">
                <a:schemeClr val="bg1"/>
              </a:gs>
              <a:gs pos="83000">
                <a:srgbClr val="81C7C9"/>
              </a:gs>
            </a:gsLst>
            <a:lin ang="12000000" scaled="0"/>
          </a:gradFill>
          <a:ln w="22225">
            <a:noFill/>
          </a:ln>
          <a:effectLst>
            <a:outerShdw blurRad="50800" dist="38100" dir="5400000" algn="l" rotWithShape="0">
              <a:schemeClr val="tx1">
                <a:lumMod val="85000"/>
                <a:lumOff val="15000"/>
                <a:alpha val="10000"/>
              </a:schemeClr>
            </a:outerShdw>
          </a:effectLst>
        </p:spPr>
        <p:txBody>
          <a:bodyPr anchor="ctr">
            <a:normAutofit/>
          </a:bodyPr>
          <a:lstStyle/>
          <a:p>
            <a:pPr marL="0" marR="0" lvl="0" indent="0" algn="ctr" defTabSz="914400" rtl="0" eaLnBrk="1" fontAlgn="auto" latinLnBrk="0" hangingPunct="1">
              <a:lnSpc>
                <a:spcPct val="90000"/>
              </a:lnSpc>
              <a:spcBef>
                <a:spcPct val="0"/>
              </a:spcBef>
              <a:spcAft>
                <a:spcPts val="0"/>
              </a:spcAft>
              <a:buClrTx/>
              <a:buSzTx/>
              <a:buFontTx/>
              <a:buNone/>
              <a:tabLst/>
              <a:defRPr/>
            </a:pPr>
            <a:endParaRPr kumimoji="0" lang="zh-CN" altLang="en-US" sz="1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9" name="矩形 18">
            <a:extLst>
              <a:ext uri="{FF2B5EF4-FFF2-40B4-BE49-F238E27FC236}">
                <a16:creationId xmlns:a16="http://schemas.microsoft.com/office/drawing/2014/main" id="{70711213-6A7F-41B7-83A4-ACBA1908F28E}"/>
              </a:ext>
            </a:extLst>
          </p:cNvPr>
          <p:cNvSpPr/>
          <p:nvPr/>
        </p:nvSpPr>
        <p:spPr>
          <a:xfrm>
            <a:off x="1765543" y="811180"/>
            <a:ext cx="8634380" cy="458908"/>
          </a:xfrm>
          <a:prstGeom prst="rect">
            <a:avLst/>
          </a:prstGeom>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Times New Roman" panose="02020603050405020304" pitchFamily="18" charset="0"/>
              </a:rPr>
              <a:t>概率图推理：马尔可夫逻辑网络</a:t>
            </a:r>
            <a:endParaRPr kumimoji="0" lang="en-US" altLang="zh-CN" sz="1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7" name="组合 6">
            <a:extLst>
              <a:ext uri="{FF2B5EF4-FFF2-40B4-BE49-F238E27FC236}">
                <a16:creationId xmlns:a16="http://schemas.microsoft.com/office/drawing/2014/main" id="{CCDC488A-4CC6-40FA-8BA6-665594BAF470}"/>
              </a:ext>
            </a:extLst>
          </p:cNvPr>
          <p:cNvGrpSpPr/>
          <p:nvPr/>
        </p:nvGrpSpPr>
        <p:grpSpPr>
          <a:xfrm>
            <a:off x="1356082" y="580374"/>
            <a:ext cx="818922" cy="818922"/>
            <a:chOff x="4082479" y="2760704"/>
            <a:chExt cx="1485324" cy="1485324"/>
          </a:xfrm>
        </p:grpSpPr>
        <p:sp>
          <p:nvSpPr>
            <p:cNvPr id="8" name="立方体 7">
              <a:extLst>
                <a:ext uri="{FF2B5EF4-FFF2-40B4-BE49-F238E27FC236}">
                  <a16:creationId xmlns:a16="http://schemas.microsoft.com/office/drawing/2014/main" id="{15EC4BE7-8545-4FB0-94F7-BA10BD32B382}"/>
                </a:ext>
              </a:extLst>
            </p:cNvPr>
            <p:cNvSpPr/>
            <p:nvPr/>
          </p:nvSpPr>
          <p:spPr>
            <a:xfrm rot="2700000">
              <a:off x="4082479" y="2760704"/>
              <a:ext cx="1485324" cy="1485324"/>
            </a:xfrm>
            <a:prstGeom prst="cube">
              <a:avLst>
                <a:gd name="adj" fmla="val 6189"/>
              </a:avLst>
            </a:prstGeom>
            <a:gradFill>
              <a:gsLst>
                <a:gs pos="0">
                  <a:srgbClr val="016773"/>
                </a:gs>
                <a:gs pos="26000">
                  <a:srgbClr val="007684"/>
                </a:gs>
                <a:gs pos="100000">
                  <a:srgbClr val="81C7C9"/>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grpSp>
          <p:nvGrpSpPr>
            <p:cNvPr id="9" name="组合 8">
              <a:extLst>
                <a:ext uri="{FF2B5EF4-FFF2-40B4-BE49-F238E27FC236}">
                  <a16:creationId xmlns:a16="http://schemas.microsoft.com/office/drawing/2014/main" id="{35F3F94F-AF0C-469E-BF14-1639FEB0A7F2}"/>
                </a:ext>
              </a:extLst>
            </p:cNvPr>
            <p:cNvGrpSpPr/>
            <p:nvPr/>
          </p:nvGrpSpPr>
          <p:grpSpPr>
            <a:xfrm>
              <a:off x="4494284" y="2979307"/>
              <a:ext cx="607190" cy="1121821"/>
              <a:chOff x="9632752" y="7542709"/>
              <a:chExt cx="890113" cy="1644542"/>
            </a:xfrm>
          </p:grpSpPr>
          <p:sp>
            <p:nvSpPr>
              <p:cNvPr id="10" name="任意多边形 30">
                <a:extLst>
                  <a:ext uri="{FF2B5EF4-FFF2-40B4-BE49-F238E27FC236}">
                    <a16:creationId xmlns:a16="http://schemas.microsoft.com/office/drawing/2014/main" id="{E7402A3C-DEE6-4145-9CBE-5B818B5CA030}"/>
                  </a:ext>
                </a:extLst>
              </p:cNvPr>
              <p:cNvSpPr/>
              <p:nvPr/>
            </p:nvSpPr>
            <p:spPr>
              <a:xfrm>
                <a:off x="9632752" y="7542709"/>
                <a:ext cx="890113" cy="1151185"/>
              </a:xfrm>
              <a:custGeom>
                <a:avLst/>
                <a:gdLst/>
                <a:ahLst/>
                <a:cxnLst/>
                <a:rect l="l" t="t" r="r" b="b"/>
                <a:pathLst>
                  <a:path w="890113" h="1151186">
                    <a:moveTo>
                      <a:pt x="393664" y="0"/>
                    </a:moveTo>
                    <a:cubicBezTo>
                      <a:pt x="550582" y="0"/>
                      <a:pt x="672552" y="35975"/>
                      <a:pt x="759577" y="107924"/>
                    </a:cubicBezTo>
                    <a:cubicBezTo>
                      <a:pt x="846601" y="179873"/>
                      <a:pt x="890113" y="277175"/>
                      <a:pt x="890113" y="399832"/>
                    </a:cubicBezTo>
                    <a:cubicBezTo>
                      <a:pt x="890113" y="478633"/>
                      <a:pt x="872297" y="551267"/>
                      <a:pt x="836665" y="617735"/>
                    </a:cubicBezTo>
                    <a:cubicBezTo>
                      <a:pt x="801033" y="684202"/>
                      <a:pt x="739705" y="752725"/>
                      <a:pt x="652681" y="823303"/>
                    </a:cubicBezTo>
                    <a:cubicBezTo>
                      <a:pt x="579361" y="881548"/>
                      <a:pt x="532594" y="927287"/>
                      <a:pt x="512380" y="960520"/>
                    </a:cubicBezTo>
                    <a:cubicBezTo>
                      <a:pt x="492166" y="993754"/>
                      <a:pt x="482059" y="1033669"/>
                      <a:pt x="482059" y="1080264"/>
                    </a:cubicBezTo>
                    <a:lnTo>
                      <a:pt x="482059" y="1151186"/>
                    </a:lnTo>
                    <a:lnTo>
                      <a:pt x="210708" y="1151186"/>
                    </a:lnTo>
                    <a:lnTo>
                      <a:pt x="210708" y="1054568"/>
                    </a:lnTo>
                    <a:cubicBezTo>
                      <a:pt x="210708" y="981249"/>
                      <a:pt x="224070" y="918722"/>
                      <a:pt x="250794" y="866987"/>
                    </a:cubicBezTo>
                    <a:cubicBezTo>
                      <a:pt x="277518" y="815252"/>
                      <a:pt x="322400" y="763346"/>
                      <a:pt x="385441" y="711268"/>
                    </a:cubicBezTo>
                    <a:cubicBezTo>
                      <a:pt x="458076" y="651653"/>
                      <a:pt x="506384" y="602831"/>
                      <a:pt x="530367" y="564801"/>
                    </a:cubicBezTo>
                    <a:cubicBezTo>
                      <a:pt x="554350" y="526770"/>
                      <a:pt x="566342" y="485828"/>
                      <a:pt x="566342" y="441973"/>
                    </a:cubicBezTo>
                    <a:cubicBezTo>
                      <a:pt x="566342" y="391266"/>
                      <a:pt x="548526" y="350838"/>
                      <a:pt x="512894" y="320688"/>
                    </a:cubicBezTo>
                    <a:cubicBezTo>
                      <a:pt x="477262" y="290537"/>
                      <a:pt x="426213" y="275462"/>
                      <a:pt x="359745" y="275462"/>
                    </a:cubicBezTo>
                    <a:cubicBezTo>
                      <a:pt x="230922" y="275462"/>
                      <a:pt x="111007" y="323428"/>
                      <a:pt x="0" y="419361"/>
                    </a:cubicBezTo>
                    <a:lnTo>
                      <a:pt x="0" y="102785"/>
                    </a:lnTo>
                    <a:cubicBezTo>
                      <a:pt x="122656" y="34262"/>
                      <a:pt x="253877" y="0"/>
                      <a:pt x="393664" y="0"/>
                    </a:cubicBezTo>
                    <a:close/>
                  </a:path>
                </a:pathLst>
              </a:custGeom>
              <a:solidFill>
                <a:schemeClr val="bg1"/>
              </a:solidFill>
              <a:ln>
                <a:noFill/>
              </a:ln>
              <a:effectLst>
                <a:outerShdw blurRad="63500" dist="25400" dir="2700000" sx="103000" sy="103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11" name="任意多边形 28">
                <a:extLst>
                  <a:ext uri="{FF2B5EF4-FFF2-40B4-BE49-F238E27FC236}">
                    <a16:creationId xmlns:a16="http://schemas.microsoft.com/office/drawing/2014/main" id="{6B516476-14BF-4913-AF74-2E4E41B3A788}"/>
                  </a:ext>
                </a:extLst>
              </p:cNvPr>
              <p:cNvSpPr/>
              <p:nvPr/>
            </p:nvSpPr>
            <p:spPr>
              <a:xfrm>
                <a:off x="9792059" y="8843951"/>
                <a:ext cx="377218" cy="343300"/>
              </a:xfrm>
              <a:custGeom>
                <a:avLst/>
                <a:gdLst/>
                <a:ahLst/>
                <a:cxnLst/>
                <a:rect l="l" t="t" r="r" b="b"/>
                <a:pathLst>
                  <a:path w="377218" h="343300">
                    <a:moveTo>
                      <a:pt x="188095" y="0"/>
                    </a:moveTo>
                    <a:cubicBezTo>
                      <a:pt x="240173" y="0"/>
                      <a:pt x="284713" y="16788"/>
                      <a:pt x="321715" y="50364"/>
                    </a:cubicBezTo>
                    <a:cubicBezTo>
                      <a:pt x="358717" y="83941"/>
                      <a:pt x="377218" y="124711"/>
                      <a:pt x="377218" y="172677"/>
                    </a:cubicBezTo>
                    <a:cubicBezTo>
                      <a:pt x="377218" y="219273"/>
                      <a:pt x="358717" y="259359"/>
                      <a:pt x="321715" y="292935"/>
                    </a:cubicBezTo>
                    <a:cubicBezTo>
                      <a:pt x="284713" y="326512"/>
                      <a:pt x="240173" y="343300"/>
                      <a:pt x="188095" y="343300"/>
                    </a:cubicBezTo>
                    <a:cubicBezTo>
                      <a:pt x="135332" y="343300"/>
                      <a:pt x="90793" y="326340"/>
                      <a:pt x="54475" y="292421"/>
                    </a:cubicBezTo>
                    <a:cubicBezTo>
                      <a:pt x="18158" y="258503"/>
                      <a:pt x="0" y="218588"/>
                      <a:pt x="0" y="172677"/>
                    </a:cubicBezTo>
                    <a:cubicBezTo>
                      <a:pt x="0" y="125397"/>
                      <a:pt x="18158" y="84797"/>
                      <a:pt x="54475" y="50878"/>
                    </a:cubicBezTo>
                    <a:cubicBezTo>
                      <a:pt x="90793" y="16959"/>
                      <a:pt x="135332" y="0"/>
                      <a:pt x="188095" y="0"/>
                    </a:cubicBezTo>
                    <a:close/>
                  </a:path>
                </a:pathLst>
              </a:custGeom>
              <a:solidFill>
                <a:schemeClr val="bg1"/>
              </a:solidFill>
              <a:ln>
                <a:noFill/>
              </a:ln>
              <a:effectLst>
                <a:outerShdw blurRad="63500" dist="25400" dir="2700000" sx="103000" sy="103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grpSp>
      </p:grpSp>
      <mc:AlternateContent xmlns:mc="http://schemas.openxmlformats.org/markup-compatibility/2006" xmlns:a14="http://schemas.microsoft.com/office/drawing/2010/main">
        <mc:Choice Requires="a14">
          <p:graphicFrame>
            <p:nvGraphicFramePr>
              <p:cNvPr id="4" name="表格 3">
                <a:extLst>
                  <a:ext uri="{FF2B5EF4-FFF2-40B4-BE49-F238E27FC236}">
                    <a16:creationId xmlns:a16="http://schemas.microsoft.com/office/drawing/2014/main" id="{6C2A2E5E-1CCF-4ACA-8FF1-4A50AAFF6BB1}"/>
                  </a:ext>
                </a:extLst>
              </p:cNvPr>
              <p:cNvGraphicFramePr>
                <a:graphicFrameLocks noGrp="1"/>
              </p:cNvGraphicFramePr>
              <p:nvPr>
                <p:extLst/>
              </p:nvPr>
            </p:nvGraphicFramePr>
            <p:xfrm>
              <a:off x="261649" y="2028540"/>
              <a:ext cx="6012180" cy="4013200"/>
            </p:xfrm>
            <a:graphic>
              <a:graphicData uri="http://schemas.openxmlformats.org/drawingml/2006/table">
                <a:tbl>
                  <a:tblPr firstRow="1" firstCol="1" bandRow="1">
                    <a:tableStyleId>{5C22544A-7EE6-4342-B048-85BDC9FD1C3A}</a:tableStyleId>
                  </a:tblPr>
                  <a:tblGrid>
                    <a:gridCol w="1977390">
                      <a:extLst>
                        <a:ext uri="{9D8B030D-6E8A-4147-A177-3AD203B41FA5}">
                          <a16:colId xmlns:a16="http://schemas.microsoft.com/office/drawing/2014/main" val="3553108437"/>
                        </a:ext>
                      </a:extLst>
                    </a:gridCol>
                    <a:gridCol w="1838325">
                      <a:extLst>
                        <a:ext uri="{9D8B030D-6E8A-4147-A177-3AD203B41FA5}">
                          <a16:colId xmlns:a16="http://schemas.microsoft.com/office/drawing/2014/main" val="2484593535"/>
                        </a:ext>
                      </a:extLst>
                    </a:gridCol>
                    <a:gridCol w="2196465">
                      <a:extLst>
                        <a:ext uri="{9D8B030D-6E8A-4147-A177-3AD203B41FA5}">
                          <a16:colId xmlns:a16="http://schemas.microsoft.com/office/drawing/2014/main" val="854847562"/>
                        </a:ext>
                      </a:extLst>
                    </a:gridCol>
                  </a:tblGrid>
                  <a:tr h="699135">
                    <a:tc>
                      <a:txBody>
                        <a:bodyPr/>
                        <a:lstStyle/>
                        <a:p>
                          <a:pPr indent="127000" algn="ctr">
                            <a:lnSpc>
                              <a:spcPts val="3500"/>
                            </a:lnSpc>
                            <a:spcBef>
                              <a:spcPts val="600"/>
                            </a:spcBef>
                            <a:spcAft>
                              <a:spcPts val="600"/>
                            </a:spcAft>
                          </a:pPr>
                          <a:r>
                            <a:rPr lang="zh-CN" sz="900" kern="100">
                              <a:effectLst/>
                              <a:latin typeface="Times New Roman" panose="02020603050405020304" pitchFamily="18" charset="0"/>
                              <a:ea typeface="楷体" panose="02010609060101010101" pitchFamily="49" charset="-122"/>
                              <a:cs typeface="Times New Roman" panose="02020603050405020304" pitchFamily="18" charset="0"/>
                            </a:rPr>
                            <a:t>一阶谓词逻辑</a:t>
                          </a:r>
                          <a:endParaRPr lang="zh-CN" sz="1050" kern="10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tc>
                    <a:tc>
                      <a:txBody>
                        <a:bodyPr/>
                        <a:lstStyle/>
                        <a:p>
                          <a:pPr indent="127000" algn="ctr">
                            <a:lnSpc>
                              <a:spcPts val="3500"/>
                            </a:lnSpc>
                            <a:spcBef>
                              <a:spcPts val="600"/>
                            </a:spcBef>
                            <a:spcAft>
                              <a:spcPts val="600"/>
                            </a:spcAft>
                          </a:pPr>
                          <a:r>
                            <a:rPr lang="zh-CN" sz="900" kern="100">
                              <a:effectLst/>
                              <a:latin typeface="Times New Roman" panose="02020603050405020304" pitchFamily="18" charset="0"/>
                              <a:ea typeface="楷体" panose="02010609060101010101" pitchFamily="49" charset="-122"/>
                              <a:cs typeface="Times New Roman" panose="02020603050405020304" pitchFamily="18" charset="0"/>
                            </a:rPr>
                            <a:t>内容描述</a:t>
                          </a:r>
                          <a:endParaRPr lang="zh-CN" sz="1050" kern="10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tc>
                    <a:tc>
                      <a:txBody>
                        <a:bodyPr/>
                        <a:lstStyle/>
                        <a:p>
                          <a:pPr indent="127000" algn="ctr">
                            <a:lnSpc>
                              <a:spcPts val="3500"/>
                            </a:lnSpc>
                            <a:spcBef>
                              <a:spcPts val="600"/>
                            </a:spcBef>
                            <a:spcAft>
                              <a:spcPts val="600"/>
                            </a:spcAft>
                          </a:pPr>
                          <a:r>
                            <a:rPr lang="zh-CN" sz="900" kern="100">
                              <a:effectLst/>
                              <a:latin typeface="Times New Roman" panose="02020603050405020304" pitchFamily="18" charset="0"/>
                              <a:ea typeface="楷体" panose="02010609060101010101" pitchFamily="49" charset="-122"/>
                              <a:cs typeface="Times New Roman" panose="02020603050405020304" pitchFamily="18" charset="0"/>
                            </a:rPr>
                            <a:t>规则的权重取值</a:t>
                          </a:r>
                          <a:endParaRPr lang="zh-CN" sz="1050" kern="10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tc>
                    <a:extLst>
                      <a:ext uri="{0D108BD9-81ED-4DB2-BD59-A6C34878D82A}">
                        <a16:rowId xmlns:a16="http://schemas.microsoft.com/office/drawing/2014/main" val="4174919662"/>
                      </a:ext>
                    </a:extLst>
                  </a:tr>
                  <a:tr h="699135">
                    <a:tc>
                      <a:txBody>
                        <a:bodyPr/>
                        <a:lstStyle/>
                        <a:p>
                          <a:pPr indent="127000" algn="ctr">
                            <a:lnSpc>
                              <a:spcPts val="3500"/>
                            </a:lnSpc>
                            <a:spcBef>
                              <a:spcPts val="600"/>
                            </a:spcBef>
                            <a:spcAft>
                              <a:spcPts val="600"/>
                            </a:spcAft>
                          </a:pPr>
                          <a14:m>
                            <m:oMathPara xmlns:m="http://schemas.openxmlformats.org/officeDocument/2006/math">
                              <m:oMathParaPr>
                                <m:jc m:val="centerGroup"/>
                              </m:oMathParaPr>
                              <m:oMath xmlns:m="http://schemas.openxmlformats.org/officeDocument/2006/math">
                                <m:sSub>
                                  <m:sSubPr>
                                    <m:ctrlPr>
                                      <a:rPr lang="zh-CN" sz="900" i="1" kern="100">
                                        <a:effectLst/>
                                        <a:latin typeface="Cambria Math" panose="02040503050406030204" pitchFamily="18" charset="0"/>
                                      </a:rPr>
                                    </m:ctrlPr>
                                  </m:sSubPr>
                                  <m:e>
                                    <m:r>
                                      <a:rPr lang="en-US" sz="900" kern="100">
                                        <a:effectLst/>
                                        <a:latin typeface="Cambria Math" panose="02040503050406030204" pitchFamily="18" charset="0"/>
                                      </a:rPr>
                                      <m:t>𝑟</m:t>
                                    </m:r>
                                  </m:e>
                                  <m:sub>
                                    <m:r>
                                      <a:rPr lang="en-US" sz="900" kern="100">
                                        <a:effectLst/>
                                        <a:latin typeface="Cambria Math" panose="02040503050406030204" pitchFamily="18" charset="0"/>
                                      </a:rPr>
                                      <m:t>1</m:t>
                                    </m:r>
                                  </m:sub>
                                </m:sSub>
                                <m:r>
                                  <a:rPr lang="en-US" sz="900" kern="100">
                                    <a:effectLst/>
                                    <a:latin typeface="Cambria Math" panose="02040503050406030204" pitchFamily="18" charset="0"/>
                                  </a:rPr>
                                  <m:t>:</m:t>
                                </m:r>
                                <m:r>
                                  <a:rPr lang="en-US" sz="900" kern="100">
                                    <a:effectLst/>
                                    <a:latin typeface="Cambria Math" panose="02040503050406030204" pitchFamily="18" charset="0"/>
                                  </a:rPr>
                                  <m:t>𝑖𝑛𝑑𝑜𝑜𝑟</m:t>
                                </m:r>
                                <m:r>
                                  <a:rPr lang="en-US" sz="900" kern="100">
                                    <a:effectLst/>
                                    <a:latin typeface="Cambria Math" panose="02040503050406030204" pitchFamily="18" charset="0"/>
                                  </a:rPr>
                                  <m:t>∨</m:t>
                                </m:r>
                                <m:r>
                                  <a:rPr lang="en-US" sz="900" kern="100">
                                    <a:effectLst/>
                                    <a:latin typeface="Cambria Math" panose="02040503050406030204" pitchFamily="18" charset="0"/>
                                  </a:rPr>
                                  <m:t>𝑜𝑢𝑡𝑑𝑜𝑜𝑟</m:t>
                                </m:r>
                              </m:oMath>
                            </m:oMathPara>
                          </a14:m>
                          <a:endParaRPr lang="zh-CN" sz="1050" kern="10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tc>
                    <a:tc>
                      <a:txBody>
                        <a:bodyPr/>
                        <a:lstStyle/>
                        <a:p>
                          <a:pPr indent="127000" algn="ctr">
                            <a:lnSpc>
                              <a:spcPts val="3500"/>
                            </a:lnSpc>
                            <a:spcBef>
                              <a:spcPts val="600"/>
                            </a:spcBef>
                            <a:spcAft>
                              <a:spcPts val="600"/>
                            </a:spcAft>
                          </a:pPr>
                          <a:r>
                            <a:rPr lang="zh-CN" sz="900" kern="100">
                              <a:effectLst/>
                              <a:latin typeface="Times New Roman" panose="02020603050405020304" pitchFamily="18" charset="0"/>
                              <a:ea typeface="楷体" panose="02010609060101010101" pitchFamily="49" charset="-122"/>
                              <a:cs typeface="Times New Roman" panose="02020603050405020304" pitchFamily="18" charset="0"/>
                            </a:rPr>
                            <a:t>或者室内举行、或者室外举行</a:t>
                          </a:r>
                          <a:endParaRPr lang="zh-CN" sz="1050" kern="10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tc>
                    <a:tc>
                      <a:txBody>
                        <a:bodyPr/>
                        <a:lstStyle/>
                        <a:p>
                          <a:pPr indent="127000" algn="ctr">
                            <a:lnSpc>
                              <a:spcPts val="3500"/>
                            </a:lnSpc>
                            <a:spcBef>
                              <a:spcPts val="600"/>
                            </a:spcBef>
                            <a:spcAft>
                              <a:spcPts val="600"/>
                            </a:spcAft>
                          </a:pPr>
                          <a:r>
                            <a:rPr lang="en-US" sz="900" kern="100">
                              <a:effectLst/>
                              <a:latin typeface="Times New Roman" panose="02020603050405020304" pitchFamily="18" charset="0"/>
                              <a:ea typeface="楷体" panose="02010609060101010101" pitchFamily="49" charset="-122"/>
                              <a:cs typeface="Times New Roman" panose="02020603050405020304" pitchFamily="18" charset="0"/>
                            </a:rPr>
                            <a:t>1</a:t>
                          </a:r>
                          <a:r>
                            <a:rPr lang="zh-CN" sz="900" kern="100">
                              <a:effectLst/>
                              <a:latin typeface="Times New Roman" panose="02020603050405020304" pitchFamily="18" charset="0"/>
                              <a:ea typeface="楷体" panose="02010609060101010101" pitchFamily="49" charset="-122"/>
                              <a:cs typeface="Times New Roman" panose="02020603050405020304" pitchFamily="18" charset="0"/>
                            </a:rPr>
                            <a:t>（不特别重要）</a:t>
                          </a:r>
                          <a:endParaRPr lang="zh-CN" sz="1050" kern="10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tc>
                    <a:extLst>
                      <a:ext uri="{0D108BD9-81ED-4DB2-BD59-A6C34878D82A}">
                        <a16:rowId xmlns:a16="http://schemas.microsoft.com/office/drawing/2014/main" val="2030913357"/>
                      </a:ext>
                    </a:extLst>
                  </a:tr>
                  <a:tr h="703580">
                    <a:tc>
                      <a:txBody>
                        <a:bodyPr/>
                        <a:lstStyle/>
                        <a:p>
                          <a:pPr indent="127000" algn="ctr">
                            <a:lnSpc>
                              <a:spcPts val="3500"/>
                            </a:lnSpc>
                            <a:spcBef>
                              <a:spcPts val="600"/>
                            </a:spcBef>
                            <a:spcAft>
                              <a:spcPts val="600"/>
                            </a:spcAft>
                          </a:pPr>
                          <a14:m>
                            <m:oMathPara xmlns:m="http://schemas.openxmlformats.org/officeDocument/2006/math">
                              <m:oMathParaPr>
                                <m:jc m:val="centerGroup"/>
                              </m:oMathParaPr>
                              <m:oMath xmlns:m="http://schemas.openxmlformats.org/officeDocument/2006/math">
                                <m:sSub>
                                  <m:sSubPr>
                                    <m:ctrlPr>
                                      <a:rPr lang="zh-CN" sz="900" i="1" kern="100">
                                        <a:effectLst/>
                                        <a:latin typeface="Cambria Math" panose="02040503050406030204" pitchFamily="18" charset="0"/>
                                      </a:rPr>
                                    </m:ctrlPr>
                                  </m:sSubPr>
                                  <m:e>
                                    <m:r>
                                      <a:rPr lang="en-US" sz="900" kern="100">
                                        <a:effectLst/>
                                        <a:latin typeface="Cambria Math" panose="02040503050406030204" pitchFamily="18" charset="0"/>
                                      </a:rPr>
                                      <m:t>𝑟</m:t>
                                    </m:r>
                                  </m:e>
                                  <m:sub>
                                    <m:r>
                                      <a:rPr lang="en-US" sz="900" kern="100">
                                        <a:effectLst/>
                                        <a:latin typeface="Cambria Math" panose="02040503050406030204" pitchFamily="18" charset="0"/>
                                      </a:rPr>
                                      <m:t>2</m:t>
                                    </m:r>
                                  </m:sub>
                                </m:sSub>
                                <m:r>
                                  <a:rPr lang="en-US" sz="900" kern="100">
                                    <a:effectLst/>
                                    <a:latin typeface="Cambria Math" panose="02040503050406030204" pitchFamily="18" charset="0"/>
                                  </a:rPr>
                                  <m:t>:¬(</m:t>
                                </m:r>
                                <m:r>
                                  <a:rPr lang="en-US" sz="900" kern="100">
                                    <a:effectLst/>
                                    <a:latin typeface="Cambria Math" panose="02040503050406030204" pitchFamily="18" charset="0"/>
                                  </a:rPr>
                                  <m:t>𝑖𝑛𝑑𝑜𝑜𝑟</m:t>
                                </m:r>
                                <m:r>
                                  <a:rPr lang="en-US" sz="900" kern="100">
                                    <a:effectLst/>
                                    <a:latin typeface="Cambria Math" panose="02040503050406030204" pitchFamily="18" charset="0"/>
                                  </a:rPr>
                                  <m:t>∧</m:t>
                                </m:r>
                                <m:r>
                                  <a:rPr lang="en-US" sz="900" kern="100">
                                    <a:effectLst/>
                                    <a:latin typeface="Cambria Math" panose="02040503050406030204" pitchFamily="18" charset="0"/>
                                  </a:rPr>
                                  <m:t>𝑜𝑢𝑡𝑑𝑜𝑜𝑟</m:t>
                                </m:r>
                                <m:r>
                                  <a:rPr lang="en-US" sz="900" kern="100">
                                    <a:effectLst/>
                                    <a:latin typeface="Cambria Math" panose="02040503050406030204" pitchFamily="18" charset="0"/>
                                  </a:rPr>
                                  <m:t>)</m:t>
                                </m:r>
                              </m:oMath>
                            </m:oMathPara>
                          </a14:m>
                          <a:endParaRPr lang="zh-CN" sz="1050" kern="10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tc>
                    <a:tc>
                      <a:txBody>
                        <a:bodyPr/>
                        <a:lstStyle/>
                        <a:p>
                          <a:pPr indent="127000" algn="ctr">
                            <a:lnSpc>
                              <a:spcPts val="3500"/>
                            </a:lnSpc>
                            <a:spcBef>
                              <a:spcPts val="600"/>
                            </a:spcBef>
                            <a:spcAft>
                              <a:spcPts val="600"/>
                            </a:spcAft>
                          </a:pPr>
                          <a:r>
                            <a:rPr lang="zh-CN" sz="900" kern="100">
                              <a:effectLst/>
                              <a:latin typeface="Times New Roman" panose="02020603050405020304" pitchFamily="18" charset="0"/>
                              <a:ea typeface="楷体" panose="02010609060101010101" pitchFamily="49" charset="-122"/>
                              <a:cs typeface="Times New Roman" panose="02020603050405020304" pitchFamily="18" charset="0"/>
                            </a:rPr>
                            <a:t>不能既室内举行、又室外举行</a:t>
                          </a:r>
                          <a:endParaRPr lang="zh-CN" sz="1050" kern="10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tc>
                    <a:tc>
                      <a:txBody>
                        <a:bodyPr/>
                        <a:lstStyle/>
                        <a:p>
                          <a:pPr indent="127000" algn="ctr">
                            <a:lnSpc>
                              <a:spcPts val="3500"/>
                            </a:lnSpc>
                            <a:spcBef>
                              <a:spcPts val="600"/>
                            </a:spcBef>
                            <a:spcAft>
                              <a:spcPts val="600"/>
                            </a:spcAft>
                          </a:pPr>
                          <a:r>
                            <a:rPr lang="en-US" sz="900" kern="100">
                              <a:effectLst/>
                              <a:latin typeface="Times New Roman" panose="02020603050405020304" pitchFamily="18" charset="0"/>
                              <a:ea typeface="楷体" panose="02010609060101010101" pitchFamily="49" charset="-122"/>
                              <a:cs typeface="Times New Roman" panose="02020603050405020304" pitchFamily="18" charset="0"/>
                            </a:rPr>
                            <a:t>9</a:t>
                          </a:r>
                          <a:r>
                            <a:rPr lang="zh-CN" sz="900" kern="100">
                              <a:effectLst/>
                              <a:latin typeface="Times New Roman" panose="02020603050405020304" pitchFamily="18" charset="0"/>
                              <a:ea typeface="楷体" panose="02010609060101010101" pitchFamily="49" charset="-122"/>
                              <a:cs typeface="Times New Roman" panose="02020603050405020304" pitchFamily="18" charset="0"/>
                            </a:rPr>
                            <a:t>（特别重要，因为不能同时发生）</a:t>
                          </a:r>
                          <a:endParaRPr lang="zh-CN" sz="1050" kern="10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tc>
                    <a:extLst>
                      <a:ext uri="{0D108BD9-81ED-4DB2-BD59-A6C34878D82A}">
                        <a16:rowId xmlns:a16="http://schemas.microsoft.com/office/drawing/2014/main" val="716403148"/>
                      </a:ext>
                    </a:extLst>
                  </a:tr>
                  <a:tr h="699135">
                    <a:tc>
                      <a:txBody>
                        <a:bodyPr/>
                        <a:lstStyle/>
                        <a:p>
                          <a:pPr indent="127000" algn="ctr">
                            <a:lnSpc>
                              <a:spcPts val="3500"/>
                            </a:lnSpc>
                            <a:spcBef>
                              <a:spcPts val="600"/>
                            </a:spcBef>
                            <a:spcAft>
                              <a:spcPts val="600"/>
                            </a:spcAft>
                          </a:pPr>
                          <a14:m>
                            <m:oMathPara xmlns:m="http://schemas.openxmlformats.org/officeDocument/2006/math">
                              <m:oMathParaPr>
                                <m:jc m:val="centerGroup"/>
                              </m:oMathParaPr>
                              <m:oMath xmlns:m="http://schemas.openxmlformats.org/officeDocument/2006/math">
                                <m:sSub>
                                  <m:sSubPr>
                                    <m:ctrlPr>
                                      <a:rPr lang="zh-CN" sz="900" i="1" kern="100">
                                        <a:effectLst/>
                                        <a:latin typeface="Cambria Math" panose="02040503050406030204" pitchFamily="18" charset="0"/>
                                      </a:rPr>
                                    </m:ctrlPr>
                                  </m:sSubPr>
                                  <m:e>
                                    <m:r>
                                      <a:rPr lang="en-US" sz="900" kern="100">
                                        <a:effectLst/>
                                        <a:latin typeface="Cambria Math" panose="02040503050406030204" pitchFamily="18" charset="0"/>
                                      </a:rPr>
                                      <m:t>𝑟</m:t>
                                    </m:r>
                                  </m:e>
                                  <m:sub>
                                    <m:r>
                                      <a:rPr lang="en-US" sz="900" kern="100">
                                        <a:effectLst/>
                                        <a:latin typeface="Cambria Math" panose="02040503050406030204" pitchFamily="18" charset="0"/>
                                      </a:rPr>
                                      <m:t>3</m:t>
                                    </m:r>
                                  </m:sub>
                                </m:sSub>
                                <m:r>
                                  <a:rPr lang="en-US" sz="900" kern="100">
                                    <a:effectLst/>
                                    <a:latin typeface="Cambria Math" panose="02040503050406030204" pitchFamily="18" charset="0"/>
                                  </a:rPr>
                                  <m:t>:</m:t>
                                </m:r>
                                <m:r>
                                  <a:rPr lang="en-US" sz="900" kern="100">
                                    <a:effectLst/>
                                    <a:latin typeface="Cambria Math" panose="02040503050406030204" pitchFamily="18" charset="0"/>
                                  </a:rPr>
                                  <m:t>𝑟𝑎𝑖𝑛</m:t>
                                </m:r>
                                <m:r>
                                  <a:rPr lang="en-US" sz="900" kern="100">
                                    <a:effectLst/>
                                    <a:latin typeface="Cambria Math" panose="02040503050406030204" pitchFamily="18" charset="0"/>
                                  </a:rPr>
                                  <m:t>→</m:t>
                                </m:r>
                                <m:r>
                                  <a:rPr lang="en-US" sz="900" kern="100">
                                    <a:effectLst/>
                                    <a:latin typeface="Cambria Math" panose="02040503050406030204" pitchFamily="18" charset="0"/>
                                  </a:rPr>
                                  <m:t>𝑖𝑛𝑑𝑜𝑜𝑟</m:t>
                                </m:r>
                              </m:oMath>
                            </m:oMathPara>
                          </a14:m>
                          <a:endParaRPr lang="zh-CN" sz="1050" kern="100">
                            <a:effectLst/>
                            <a:latin typeface="Times New Roman" panose="02020603050405020304" pitchFamily="18" charset="0"/>
                            <a:ea typeface="楷体" panose="02010609060101010101" pitchFamily="49" charset="-122"/>
                            <a:cs typeface="Times New Roman" panose="02020603050405020304" pitchFamily="18" charset="0"/>
                          </a:endParaRPr>
                        </a:p>
                        <a:p>
                          <a:pPr indent="127000" algn="ctr">
                            <a:lnSpc>
                              <a:spcPts val="3500"/>
                            </a:lnSpc>
                            <a:spcBef>
                              <a:spcPts val="600"/>
                            </a:spcBef>
                            <a:spcAft>
                              <a:spcPts val="600"/>
                            </a:spcAft>
                          </a:pPr>
                          <a:r>
                            <a:rPr lang="en-US" sz="900" kern="100">
                              <a:effectLst/>
                              <a:latin typeface="Times New Roman" panose="02020603050405020304" pitchFamily="18" charset="0"/>
                              <a:ea typeface="楷体" panose="02010609060101010101" pitchFamily="49" charset="-122"/>
                              <a:cs typeface="Times New Roman" panose="02020603050405020304" pitchFamily="18" charset="0"/>
                            </a:rPr>
                            <a:t>(</a:t>
                          </a:r>
                          <a:r>
                            <a:rPr lang="zh-CN" sz="900" kern="100">
                              <a:effectLst/>
                              <a:latin typeface="Times New Roman" panose="02020603050405020304" pitchFamily="18" charset="0"/>
                              <a:ea typeface="楷体" panose="02010609060101010101" pitchFamily="49" charset="-122"/>
                              <a:cs typeface="Times New Roman" panose="02020603050405020304" pitchFamily="18" charset="0"/>
                            </a:rPr>
                            <a:t>等同于：</a:t>
                          </a:r>
                          <a14:m>
                            <m:oMath xmlns:m="http://schemas.openxmlformats.org/officeDocument/2006/math">
                              <m:r>
                                <a:rPr lang="en-US" sz="900" kern="100">
                                  <a:effectLst/>
                                  <a:latin typeface="Cambria Math" panose="02040503050406030204" pitchFamily="18" charset="0"/>
                                </a:rPr>
                                <m:t>¬</m:t>
                              </m:r>
                              <m:r>
                                <a:rPr lang="en-US" sz="900" kern="100">
                                  <a:effectLst/>
                                  <a:latin typeface="Cambria Math" panose="02040503050406030204" pitchFamily="18" charset="0"/>
                                </a:rPr>
                                <m:t>𝑟𝑎𝑖𝑛</m:t>
                              </m:r>
                              <m:r>
                                <a:rPr lang="en-US" sz="900" kern="100">
                                  <a:effectLst/>
                                  <a:latin typeface="Cambria Math" panose="02040503050406030204" pitchFamily="18" charset="0"/>
                                </a:rPr>
                                <m:t>∨</m:t>
                              </m:r>
                              <m:r>
                                <a:rPr lang="en-US" sz="900" kern="100">
                                  <a:effectLst/>
                                  <a:latin typeface="Cambria Math" panose="02040503050406030204" pitchFamily="18" charset="0"/>
                                </a:rPr>
                                <m:t>𝑖𝑛𝑑𝑜𝑜𝑟</m:t>
                              </m:r>
                            </m:oMath>
                          </a14:m>
                          <a:r>
                            <a:rPr lang="en-US" sz="900" kern="100">
                              <a:effectLst/>
                              <a:latin typeface="Times New Roman" panose="02020603050405020304" pitchFamily="18" charset="0"/>
                              <a:ea typeface="楷体" panose="02010609060101010101" pitchFamily="49" charset="-122"/>
                              <a:cs typeface="Times New Roman" panose="02020603050405020304" pitchFamily="18" charset="0"/>
                            </a:rPr>
                            <a:t>)</a:t>
                          </a:r>
                          <a:endParaRPr lang="zh-CN" sz="1050" kern="10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tc>
                    <a:tc>
                      <a:txBody>
                        <a:bodyPr/>
                        <a:lstStyle/>
                        <a:p>
                          <a:pPr indent="127000" algn="ctr">
                            <a:lnSpc>
                              <a:spcPts val="3500"/>
                            </a:lnSpc>
                            <a:spcBef>
                              <a:spcPts val="600"/>
                            </a:spcBef>
                            <a:spcAft>
                              <a:spcPts val="600"/>
                            </a:spcAft>
                          </a:pPr>
                          <a:r>
                            <a:rPr lang="zh-CN" sz="900" kern="100">
                              <a:effectLst/>
                              <a:latin typeface="Times New Roman" panose="02020603050405020304" pitchFamily="18" charset="0"/>
                              <a:ea typeface="楷体" panose="02010609060101010101" pitchFamily="49" charset="-122"/>
                              <a:cs typeface="Times New Roman" panose="02020603050405020304" pitchFamily="18" charset="0"/>
                            </a:rPr>
                            <a:t>如果下雨，则室内举行</a:t>
                          </a:r>
                          <a:endParaRPr lang="zh-CN" sz="1050" kern="10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tc>
                    <a:tc>
                      <a:txBody>
                        <a:bodyPr/>
                        <a:lstStyle/>
                        <a:p>
                          <a:pPr indent="127000" algn="ctr">
                            <a:lnSpc>
                              <a:spcPts val="3500"/>
                            </a:lnSpc>
                            <a:spcBef>
                              <a:spcPts val="600"/>
                            </a:spcBef>
                            <a:spcAft>
                              <a:spcPts val="600"/>
                            </a:spcAft>
                          </a:pPr>
                          <a:r>
                            <a:rPr lang="en-US" sz="900" kern="100">
                              <a:effectLst/>
                              <a:latin typeface="Times New Roman" panose="02020603050405020304" pitchFamily="18" charset="0"/>
                              <a:ea typeface="楷体" panose="02010609060101010101" pitchFamily="49" charset="-122"/>
                              <a:cs typeface="Times New Roman" panose="02020603050405020304" pitchFamily="18" charset="0"/>
                            </a:rPr>
                            <a:t>5</a:t>
                          </a:r>
                          <a:r>
                            <a:rPr lang="zh-CN" sz="900" kern="100">
                              <a:effectLst/>
                              <a:latin typeface="Times New Roman" panose="02020603050405020304" pitchFamily="18" charset="0"/>
                              <a:ea typeface="楷体" panose="02010609060101010101" pitchFamily="49" charset="-122"/>
                              <a:cs typeface="Times New Roman" panose="02020603050405020304" pitchFamily="18" charset="0"/>
                            </a:rPr>
                            <a:t>（重要）</a:t>
                          </a:r>
                          <a:endParaRPr lang="zh-CN" sz="1050" kern="10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tc>
                    <a:extLst>
                      <a:ext uri="{0D108BD9-81ED-4DB2-BD59-A6C34878D82A}">
                        <a16:rowId xmlns:a16="http://schemas.microsoft.com/office/drawing/2014/main" val="2860597753"/>
                      </a:ext>
                    </a:extLst>
                  </a:tr>
                  <a:tr h="0">
                    <a:tc>
                      <a:txBody>
                        <a:bodyPr/>
                        <a:lstStyle/>
                        <a:p>
                          <a:pPr indent="127000" algn="ctr">
                            <a:lnSpc>
                              <a:spcPts val="3500"/>
                            </a:lnSpc>
                            <a:spcBef>
                              <a:spcPts val="600"/>
                            </a:spcBef>
                            <a:spcAft>
                              <a:spcPts val="600"/>
                            </a:spcAft>
                          </a:pPr>
                          <a14:m>
                            <m:oMathPara xmlns:m="http://schemas.openxmlformats.org/officeDocument/2006/math">
                              <m:oMathParaPr>
                                <m:jc m:val="centerGroup"/>
                              </m:oMathParaPr>
                              <m:oMath xmlns:m="http://schemas.openxmlformats.org/officeDocument/2006/math">
                                <m:sSub>
                                  <m:sSubPr>
                                    <m:ctrlPr>
                                      <a:rPr lang="zh-CN" sz="900" i="1" kern="100">
                                        <a:effectLst/>
                                        <a:latin typeface="Cambria Math" panose="02040503050406030204" pitchFamily="18" charset="0"/>
                                      </a:rPr>
                                    </m:ctrlPr>
                                  </m:sSubPr>
                                  <m:e>
                                    <m:r>
                                      <a:rPr lang="en-US" sz="900" kern="100">
                                        <a:effectLst/>
                                        <a:latin typeface="Cambria Math" panose="02040503050406030204" pitchFamily="18" charset="0"/>
                                      </a:rPr>
                                      <m:t>𝑟</m:t>
                                    </m:r>
                                  </m:e>
                                  <m:sub>
                                    <m:r>
                                      <a:rPr lang="en-US" sz="900" kern="100">
                                        <a:effectLst/>
                                        <a:latin typeface="Cambria Math" panose="02040503050406030204" pitchFamily="18" charset="0"/>
                                      </a:rPr>
                                      <m:t>4</m:t>
                                    </m:r>
                                  </m:sub>
                                </m:sSub>
                                <m:r>
                                  <a:rPr lang="en-US" sz="900" kern="100">
                                    <a:effectLst/>
                                    <a:latin typeface="Cambria Math" panose="02040503050406030204" pitchFamily="18" charset="0"/>
                                  </a:rPr>
                                  <m:t>:</m:t>
                                </m:r>
                                <m:r>
                                  <a:rPr lang="en-US" sz="900" kern="100">
                                    <a:effectLst/>
                                    <a:latin typeface="Cambria Math" panose="02040503050406030204" pitchFamily="18" charset="0"/>
                                  </a:rPr>
                                  <m:t>𝑙𝑖𝑔h𝑡𝑠h𝑜𝑤</m:t>
                                </m:r>
                                <m:r>
                                  <a:rPr lang="en-US" sz="900" kern="100">
                                    <a:effectLst/>
                                    <a:latin typeface="Cambria Math" panose="02040503050406030204" pitchFamily="18" charset="0"/>
                                  </a:rPr>
                                  <m:t>→</m:t>
                                </m:r>
                                <m:r>
                                  <a:rPr lang="en-US" sz="900" kern="100">
                                    <a:effectLst/>
                                    <a:latin typeface="Cambria Math" panose="02040503050406030204" pitchFamily="18" charset="0"/>
                                  </a:rPr>
                                  <m:t>𝑜𝑢𝑡𝑑𝑜𝑜𝑟</m:t>
                                </m:r>
                              </m:oMath>
                            </m:oMathPara>
                          </a14:m>
                          <a:endParaRPr lang="zh-CN" sz="1050" kern="100">
                            <a:effectLst/>
                            <a:latin typeface="Times New Roman" panose="02020603050405020304" pitchFamily="18" charset="0"/>
                            <a:ea typeface="楷体" panose="02010609060101010101" pitchFamily="49" charset="-122"/>
                            <a:cs typeface="Times New Roman" panose="02020603050405020304" pitchFamily="18" charset="0"/>
                          </a:endParaRPr>
                        </a:p>
                        <a:p>
                          <a:pPr indent="127000" algn="ctr">
                            <a:lnSpc>
                              <a:spcPts val="3500"/>
                            </a:lnSpc>
                            <a:spcBef>
                              <a:spcPts val="600"/>
                            </a:spcBef>
                            <a:spcAft>
                              <a:spcPts val="600"/>
                            </a:spcAft>
                          </a:pPr>
                          <a:r>
                            <a:rPr lang="en-US" sz="900" kern="100">
                              <a:effectLst/>
                              <a:latin typeface="Times New Roman" panose="02020603050405020304" pitchFamily="18" charset="0"/>
                              <a:ea typeface="楷体" panose="02010609060101010101" pitchFamily="49" charset="-122"/>
                              <a:cs typeface="Times New Roman" panose="02020603050405020304" pitchFamily="18" charset="0"/>
                            </a:rPr>
                            <a:t>(</a:t>
                          </a:r>
                          <a:r>
                            <a:rPr lang="zh-CN" sz="900" kern="100">
                              <a:effectLst/>
                              <a:latin typeface="Times New Roman" panose="02020603050405020304" pitchFamily="18" charset="0"/>
                              <a:ea typeface="楷体" panose="02010609060101010101" pitchFamily="49" charset="-122"/>
                              <a:cs typeface="Times New Roman" panose="02020603050405020304" pitchFamily="18" charset="0"/>
                            </a:rPr>
                            <a:t>等同于：</a:t>
                          </a:r>
                          <a14:m>
                            <m:oMath xmlns:m="http://schemas.openxmlformats.org/officeDocument/2006/math">
                              <m:r>
                                <a:rPr lang="en-US" sz="900" kern="100">
                                  <a:effectLst/>
                                  <a:latin typeface="Cambria Math" panose="02040503050406030204" pitchFamily="18" charset="0"/>
                                </a:rPr>
                                <m:t>¬</m:t>
                              </m:r>
                              <m:r>
                                <a:rPr lang="en-US" sz="900" kern="100">
                                  <a:effectLst/>
                                  <a:latin typeface="Cambria Math" panose="02040503050406030204" pitchFamily="18" charset="0"/>
                                </a:rPr>
                                <m:t>𝑙𝑖𝑔h𝑡𝑠h𝑜𝑤</m:t>
                              </m:r>
                              <m:r>
                                <a:rPr lang="en-US" sz="900" kern="100">
                                  <a:effectLst/>
                                  <a:latin typeface="Cambria Math" panose="02040503050406030204" pitchFamily="18" charset="0"/>
                                </a:rPr>
                                <m:t>∨</m:t>
                              </m:r>
                              <m:r>
                                <a:rPr lang="en-US" sz="900" kern="100">
                                  <a:effectLst/>
                                  <a:latin typeface="Cambria Math" panose="02040503050406030204" pitchFamily="18" charset="0"/>
                                </a:rPr>
                                <m:t>𝑜𝑢𝑡𝑑𝑜𝑜𝑟</m:t>
                              </m:r>
                            </m:oMath>
                          </a14:m>
                          <a:r>
                            <a:rPr lang="en-US" sz="900" kern="100">
                              <a:effectLst/>
                              <a:latin typeface="Times New Roman" panose="02020603050405020304" pitchFamily="18" charset="0"/>
                              <a:ea typeface="楷体" panose="02010609060101010101" pitchFamily="49" charset="-122"/>
                              <a:cs typeface="Times New Roman" panose="02020603050405020304" pitchFamily="18" charset="0"/>
                            </a:rPr>
                            <a:t>)</a:t>
                          </a:r>
                          <a:endParaRPr lang="zh-CN" sz="1050" kern="10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tc>
                    <a:tc>
                      <a:txBody>
                        <a:bodyPr/>
                        <a:lstStyle/>
                        <a:p>
                          <a:pPr indent="127000" algn="ctr">
                            <a:lnSpc>
                              <a:spcPts val="3500"/>
                            </a:lnSpc>
                            <a:spcBef>
                              <a:spcPts val="600"/>
                            </a:spcBef>
                            <a:spcAft>
                              <a:spcPts val="600"/>
                            </a:spcAft>
                          </a:pPr>
                          <a:r>
                            <a:rPr lang="zh-CN" sz="900" kern="100">
                              <a:effectLst/>
                              <a:latin typeface="Times New Roman" panose="02020603050405020304" pitchFamily="18" charset="0"/>
                              <a:ea typeface="楷体" panose="02010609060101010101" pitchFamily="49" charset="-122"/>
                              <a:cs typeface="Times New Roman" panose="02020603050405020304" pitchFamily="18" charset="0"/>
                            </a:rPr>
                            <a:t>如果有灯光秀，则室外举行</a:t>
                          </a:r>
                          <a:endParaRPr lang="zh-CN" sz="1050" kern="10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tc>
                    <a:tc>
                      <a:txBody>
                        <a:bodyPr/>
                        <a:lstStyle/>
                        <a:p>
                          <a:pPr indent="127000" algn="ctr">
                            <a:lnSpc>
                              <a:spcPts val="3500"/>
                            </a:lnSpc>
                            <a:spcBef>
                              <a:spcPts val="600"/>
                            </a:spcBef>
                            <a:spcAft>
                              <a:spcPts val="600"/>
                            </a:spcAft>
                          </a:pPr>
                          <a:r>
                            <a:rPr lang="en-US" sz="900" kern="100" dirty="0">
                              <a:effectLst/>
                              <a:latin typeface="Times New Roman" panose="02020603050405020304" pitchFamily="18" charset="0"/>
                              <a:ea typeface="楷体" panose="02010609060101010101" pitchFamily="49" charset="-122"/>
                              <a:cs typeface="Times New Roman" panose="02020603050405020304" pitchFamily="18" charset="0"/>
                            </a:rPr>
                            <a:t>7</a:t>
                          </a:r>
                          <a:r>
                            <a:rPr lang="zh-CN" sz="900" kern="100" dirty="0">
                              <a:effectLst/>
                              <a:latin typeface="Times New Roman" panose="02020603050405020304" pitchFamily="18" charset="0"/>
                              <a:ea typeface="楷体" panose="02010609060101010101" pitchFamily="49" charset="-122"/>
                              <a:cs typeface="Times New Roman" panose="02020603050405020304" pitchFamily="18" charset="0"/>
                            </a:rPr>
                            <a:t>（很重要，因为同学们热切盼望）</a:t>
                          </a:r>
                          <a:endParaRPr lang="zh-CN" sz="1050" kern="100" dirty="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tc>
                    <a:extLst>
                      <a:ext uri="{0D108BD9-81ED-4DB2-BD59-A6C34878D82A}">
                        <a16:rowId xmlns:a16="http://schemas.microsoft.com/office/drawing/2014/main" val="1939786845"/>
                      </a:ext>
                    </a:extLst>
                  </a:tr>
                </a:tbl>
              </a:graphicData>
            </a:graphic>
          </p:graphicFrame>
        </mc:Choice>
        <mc:Fallback xmlns="">
          <p:graphicFrame>
            <p:nvGraphicFramePr>
              <p:cNvPr id="4" name="表格 3">
                <a:extLst>
                  <a:ext uri="{FF2B5EF4-FFF2-40B4-BE49-F238E27FC236}">
                    <a16:creationId xmlns:a16="http://schemas.microsoft.com/office/drawing/2014/main" id="{6C2A2E5E-1CCF-4ACA-8FF1-4A50AAFF6BB1}"/>
                  </a:ext>
                </a:extLst>
              </p:cNvPr>
              <p:cNvGraphicFramePr>
                <a:graphicFrameLocks noGrp="1"/>
              </p:cNvGraphicFramePr>
              <p:nvPr>
                <p:extLst>
                  <p:ext uri="{D42A27DB-BD31-4B8C-83A1-F6EECF244321}">
                    <p14:modId xmlns:p14="http://schemas.microsoft.com/office/powerpoint/2010/main" val="2394423459"/>
                  </p:ext>
                </p:extLst>
              </p:nvPr>
            </p:nvGraphicFramePr>
            <p:xfrm>
              <a:off x="261649" y="2028540"/>
              <a:ext cx="6012180" cy="4013200"/>
            </p:xfrm>
            <a:graphic>
              <a:graphicData uri="http://schemas.openxmlformats.org/drawingml/2006/table">
                <a:tbl>
                  <a:tblPr firstRow="1" firstCol="1" bandRow="1">
                    <a:tableStyleId>{5C22544A-7EE6-4342-B048-85BDC9FD1C3A}</a:tableStyleId>
                  </a:tblPr>
                  <a:tblGrid>
                    <a:gridCol w="1977390">
                      <a:extLst>
                        <a:ext uri="{9D8B030D-6E8A-4147-A177-3AD203B41FA5}">
                          <a16:colId xmlns:a16="http://schemas.microsoft.com/office/drawing/2014/main" val="3553108437"/>
                        </a:ext>
                      </a:extLst>
                    </a:gridCol>
                    <a:gridCol w="1838325">
                      <a:extLst>
                        <a:ext uri="{9D8B030D-6E8A-4147-A177-3AD203B41FA5}">
                          <a16:colId xmlns:a16="http://schemas.microsoft.com/office/drawing/2014/main" val="2484593535"/>
                        </a:ext>
                      </a:extLst>
                    </a:gridCol>
                    <a:gridCol w="2196465">
                      <a:extLst>
                        <a:ext uri="{9D8B030D-6E8A-4147-A177-3AD203B41FA5}">
                          <a16:colId xmlns:a16="http://schemas.microsoft.com/office/drawing/2014/main" val="854847562"/>
                        </a:ext>
                      </a:extLst>
                    </a:gridCol>
                  </a:tblGrid>
                  <a:tr h="699135">
                    <a:tc>
                      <a:txBody>
                        <a:bodyPr/>
                        <a:lstStyle/>
                        <a:p>
                          <a:pPr indent="127000" algn="ctr">
                            <a:lnSpc>
                              <a:spcPts val="3500"/>
                            </a:lnSpc>
                            <a:spcBef>
                              <a:spcPts val="600"/>
                            </a:spcBef>
                            <a:spcAft>
                              <a:spcPts val="600"/>
                            </a:spcAft>
                          </a:pPr>
                          <a:r>
                            <a:rPr lang="zh-CN" sz="900" kern="100">
                              <a:effectLst/>
                              <a:latin typeface="Times New Roman" panose="02020603050405020304" pitchFamily="18" charset="0"/>
                              <a:ea typeface="楷体" panose="02010609060101010101" pitchFamily="49" charset="-122"/>
                              <a:cs typeface="Times New Roman" panose="02020603050405020304" pitchFamily="18" charset="0"/>
                            </a:rPr>
                            <a:t>一阶谓词逻辑</a:t>
                          </a:r>
                          <a:endParaRPr lang="zh-CN" sz="1050" kern="10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tc>
                    <a:tc>
                      <a:txBody>
                        <a:bodyPr/>
                        <a:lstStyle/>
                        <a:p>
                          <a:pPr indent="127000" algn="ctr">
                            <a:lnSpc>
                              <a:spcPts val="3500"/>
                            </a:lnSpc>
                            <a:spcBef>
                              <a:spcPts val="600"/>
                            </a:spcBef>
                            <a:spcAft>
                              <a:spcPts val="600"/>
                            </a:spcAft>
                          </a:pPr>
                          <a:r>
                            <a:rPr lang="zh-CN" sz="900" kern="100">
                              <a:effectLst/>
                              <a:latin typeface="Times New Roman" panose="02020603050405020304" pitchFamily="18" charset="0"/>
                              <a:ea typeface="楷体" panose="02010609060101010101" pitchFamily="49" charset="-122"/>
                              <a:cs typeface="Times New Roman" panose="02020603050405020304" pitchFamily="18" charset="0"/>
                            </a:rPr>
                            <a:t>内容描述</a:t>
                          </a:r>
                          <a:endParaRPr lang="zh-CN" sz="1050" kern="10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tc>
                    <a:tc>
                      <a:txBody>
                        <a:bodyPr/>
                        <a:lstStyle/>
                        <a:p>
                          <a:pPr indent="127000" algn="ctr">
                            <a:lnSpc>
                              <a:spcPts val="3500"/>
                            </a:lnSpc>
                            <a:spcBef>
                              <a:spcPts val="600"/>
                            </a:spcBef>
                            <a:spcAft>
                              <a:spcPts val="600"/>
                            </a:spcAft>
                          </a:pPr>
                          <a:r>
                            <a:rPr lang="zh-CN" sz="900" kern="100">
                              <a:effectLst/>
                              <a:latin typeface="Times New Roman" panose="02020603050405020304" pitchFamily="18" charset="0"/>
                              <a:ea typeface="楷体" panose="02010609060101010101" pitchFamily="49" charset="-122"/>
                              <a:cs typeface="Times New Roman" panose="02020603050405020304" pitchFamily="18" charset="0"/>
                            </a:rPr>
                            <a:t>规则的权重取值</a:t>
                          </a:r>
                          <a:endParaRPr lang="zh-CN" sz="1050" kern="10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tc>
                    <a:extLst>
                      <a:ext uri="{0D108BD9-81ED-4DB2-BD59-A6C34878D82A}">
                        <a16:rowId xmlns:a16="http://schemas.microsoft.com/office/drawing/2014/main" val="4174919662"/>
                      </a:ext>
                    </a:extLst>
                  </a:tr>
                  <a:tr h="699135">
                    <a:tc>
                      <a:txBody>
                        <a:bodyPr/>
                        <a:lstStyle/>
                        <a:p>
                          <a:endParaRPr lang="zh-CN"/>
                        </a:p>
                      </a:txBody>
                      <a:tcPr marL="68580" marR="68580" marT="0" marB="0">
                        <a:blipFill>
                          <a:blip r:embed="rId3"/>
                          <a:stretch>
                            <a:fillRect l="-308" t="-100870" r="-205231" b="-383478"/>
                          </a:stretch>
                        </a:blipFill>
                      </a:tcPr>
                    </a:tc>
                    <a:tc>
                      <a:txBody>
                        <a:bodyPr/>
                        <a:lstStyle/>
                        <a:p>
                          <a:pPr indent="127000" algn="ctr">
                            <a:lnSpc>
                              <a:spcPts val="3500"/>
                            </a:lnSpc>
                            <a:spcBef>
                              <a:spcPts val="600"/>
                            </a:spcBef>
                            <a:spcAft>
                              <a:spcPts val="600"/>
                            </a:spcAft>
                          </a:pPr>
                          <a:r>
                            <a:rPr lang="zh-CN" sz="900" kern="100">
                              <a:effectLst/>
                              <a:latin typeface="Times New Roman" panose="02020603050405020304" pitchFamily="18" charset="0"/>
                              <a:ea typeface="楷体" panose="02010609060101010101" pitchFamily="49" charset="-122"/>
                              <a:cs typeface="Times New Roman" panose="02020603050405020304" pitchFamily="18" charset="0"/>
                            </a:rPr>
                            <a:t>或者室内举行、或者室外举行</a:t>
                          </a:r>
                          <a:endParaRPr lang="zh-CN" sz="1050" kern="10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tc>
                    <a:tc>
                      <a:txBody>
                        <a:bodyPr/>
                        <a:lstStyle/>
                        <a:p>
                          <a:pPr indent="127000" algn="ctr">
                            <a:lnSpc>
                              <a:spcPts val="3500"/>
                            </a:lnSpc>
                            <a:spcBef>
                              <a:spcPts val="600"/>
                            </a:spcBef>
                            <a:spcAft>
                              <a:spcPts val="600"/>
                            </a:spcAft>
                          </a:pPr>
                          <a:r>
                            <a:rPr lang="en-US" sz="900" kern="100">
                              <a:effectLst/>
                              <a:latin typeface="Times New Roman" panose="02020603050405020304" pitchFamily="18" charset="0"/>
                              <a:ea typeface="楷体" panose="02010609060101010101" pitchFamily="49" charset="-122"/>
                              <a:cs typeface="Times New Roman" panose="02020603050405020304" pitchFamily="18" charset="0"/>
                            </a:rPr>
                            <a:t>1</a:t>
                          </a:r>
                          <a:r>
                            <a:rPr lang="zh-CN" sz="900" kern="100">
                              <a:effectLst/>
                              <a:latin typeface="Times New Roman" panose="02020603050405020304" pitchFamily="18" charset="0"/>
                              <a:ea typeface="楷体" panose="02010609060101010101" pitchFamily="49" charset="-122"/>
                              <a:cs typeface="Times New Roman" panose="02020603050405020304" pitchFamily="18" charset="0"/>
                            </a:rPr>
                            <a:t>（不特别重要）</a:t>
                          </a:r>
                          <a:endParaRPr lang="zh-CN" sz="1050" kern="10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tc>
                    <a:extLst>
                      <a:ext uri="{0D108BD9-81ED-4DB2-BD59-A6C34878D82A}">
                        <a16:rowId xmlns:a16="http://schemas.microsoft.com/office/drawing/2014/main" val="2030913357"/>
                      </a:ext>
                    </a:extLst>
                  </a:tr>
                  <a:tr h="703580">
                    <a:tc>
                      <a:txBody>
                        <a:bodyPr/>
                        <a:lstStyle/>
                        <a:p>
                          <a:endParaRPr lang="zh-CN"/>
                        </a:p>
                      </a:txBody>
                      <a:tcPr marL="68580" marR="68580" marT="0" marB="0">
                        <a:blipFill>
                          <a:blip r:embed="rId3"/>
                          <a:stretch>
                            <a:fillRect l="-308" t="-199138" r="-205231" b="-280172"/>
                          </a:stretch>
                        </a:blipFill>
                      </a:tcPr>
                    </a:tc>
                    <a:tc>
                      <a:txBody>
                        <a:bodyPr/>
                        <a:lstStyle/>
                        <a:p>
                          <a:pPr indent="127000" algn="ctr">
                            <a:lnSpc>
                              <a:spcPts val="3500"/>
                            </a:lnSpc>
                            <a:spcBef>
                              <a:spcPts val="600"/>
                            </a:spcBef>
                            <a:spcAft>
                              <a:spcPts val="600"/>
                            </a:spcAft>
                          </a:pPr>
                          <a:r>
                            <a:rPr lang="zh-CN" sz="900" kern="100">
                              <a:effectLst/>
                              <a:latin typeface="Times New Roman" panose="02020603050405020304" pitchFamily="18" charset="0"/>
                              <a:ea typeface="楷体" panose="02010609060101010101" pitchFamily="49" charset="-122"/>
                              <a:cs typeface="Times New Roman" panose="02020603050405020304" pitchFamily="18" charset="0"/>
                            </a:rPr>
                            <a:t>不能既室内举行、又室外举行</a:t>
                          </a:r>
                          <a:endParaRPr lang="zh-CN" sz="1050" kern="10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tc>
                    <a:tc>
                      <a:txBody>
                        <a:bodyPr/>
                        <a:lstStyle/>
                        <a:p>
                          <a:pPr indent="127000" algn="ctr">
                            <a:lnSpc>
                              <a:spcPts val="3500"/>
                            </a:lnSpc>
                            <a:spcBef>
                              <a:spcPts val="600"/>
                            </a:spcBef>
                            <a:spcAft>
                              <a:spcPts val="600"/>
                            </a:spcAft>
                          </a:pPr>
                          <a:r>
                            <a:rPr lang="en-US" sz="900" kern="100">
                              <a:effectLst/>
                              <a:latin typeface="Times New Roman" panose="02020603050405020304" pitchFamily="18" charset="0"/>
                              <a:ea typeface="楷体" panose="02010609060101010101" pitchFamily="49" charset="-122"/>
                              <a:cs typeface="Times New Roman" panose="02020603050405020304" pitchFamily="18" charset="0"/>
                            </a:rPr>
                            <a:t>9</a:t>
                          </a:r>
                          <a:r>
                            <a:rPr lang="zh-CN" sz="900" kern="100">
                              <a:effectLst/>
                              <a:latin typeface="Times New Roman" panose="02020603050405020304" pitchFamily="18" charset="0"/>
                              <a:ea typeface="楷体" panose="02010609060101010101" pitchFamily="49" charset="-122"/>
                              <a:cs typeface="Times New Roman" panose="02020603050405020304" pitchFamily="18" charset="0"/>
                            </a:rPr>
                            <a:t>（特别重要，因为不能同时发生）</a:t>
                          </a:r>
                          <a:endParaRPr lang="zh-CN" sz="1050" kern="10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tc>
                    <a:extLst>
                      <a:ext uri="{0D108BD9-81ED-4DB2-BD59-A6C34878D82A}">
                        <a16:rowId xmlns:a16="http://schemas.microsoft.com/office/drawing/2014/main" val="716403148"/>
                      </a:ext>
                    </a:extLst>
                  </a:tr>
                  <a:tr h="955675">
                    <a:tc>
                      <a:txBody>
                        <a:bodyPr/>
                        <a:lstStyle/>
                        <a:p>
                          <a:endParaRPr lang="zh-CN"/>
                        </a:p>
                      </a:txBody>
                      <a:tcPr marL="68580" marR="68580" marT="0" marB="0">
                        <a:blipFill>
                          <a:blip r:embed="rId3"/>
                          <a:stretch>
                            <a:fillRect l="-308" t="-221019" r="-205231" b="-107006"/>
                          </a:stretch>
                        </a:blipFill>
                      </a:tcPr>
                    </a:tc>
                    <a:tc>
                      <a:txBody>
                        <a:bodyPr/>
                        <a:lstStyle/>
                        <a:p>
                          <a:pPr indent="127000" algn="ctr">
                            <a:lnSpc>
                              <a:spcPts val="3500"/>
                            </a:lnSpc>
                            <a:spcBef>
                              <a:spcPts val="600"/>
                            </a:spcBef>
                            <a:spcAft>
                              <a:spcPts val="600"/>
                            </a:spcAft>
                          </a:pPr>
                          <a:r>
                            <a:rPr lang="zh-CN" sz="900" kern="100">
                              <a:effectLst/>
                              <a:latin typeface="Times New Roman" panose="02020603050405020304" pitchFamily="18" charset="0"/>
                              <a:ea typeface="楷体" panose="02010609060101010101" pitchFamily="49" charset="-122"/>
                              <a:cs typeface="Times New Roman" panose="02020603050405020304" pitchFamily="18" charset="0"/>
                            </a:rPr>
                            <a:t>如果下雨，则室内举行</a:t>
                          </a:r>
                          <a:endParaRPr lang="zh-CN" sz="1050" kern="10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tc>
                    <a:tc>
                      <a:txBody>
                        <a:bodyPr/>
                        <a:lstStyle/>
                        <a:p>
                          <a:pPr indent="127000" algn="ctr">
                            <a:lnSpc>
                              <a:spcPts val="3500"/>
                            </a:lnSpc>
                            <a:spcBef>
                              <a:spcPts val="600"/>
                            </a:spcBef>
                            <a:spcAft>
                              <a:spcPts val="600"/>
                            </a:spcAft>
                          </a:pPr>
                          <a:r>
                            <a:rPr lang="en-US" sz="900" kern="100">
                              <a:effectLst/>
                              <a:latin typeface="Times New Roman" panose="02020603050405020304" pitchFamily="18" charset="0"/>
                              <a:ea typeface="楷体" panose="02010609060101010101" pitchFamily="49" charset="-122"/>
                              <a:cs typeface="Times New Roman" panose="02020603050405020304" pitchFamily="18" charset="0"/>
                            </a:rPr>
                            <a:t>5</a:t>
                          </a:r>
                          <a:r>
                            <a:rPr lang="zh-CN" sz="900" kern="100">
                              <a:effectLst/>
                              <a:latin typeface="Times New Roman" panose="02020603050405020304" pitchFamily="18" charset="0"/>
                              <a:ea typeface="楷体" panose="02010609060101010101" pitchFamily="49" charset="-122"/>
                              <a:cs typeface="Times New Roman" panose="02020603050405020304" pitchFamily="18" charset="0"/>
                            </a:rPr>
                            <a:t>（重要）</a:t>
                          </a:r>
                          <a:endParaRPr lang="zh-CN" sz="1050" kern="10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tc>
                    <a:extLst>
                      <a:ext uri="{0D108BD9-81ED-4DB2-BD59-A6C34878D82A}">
                        <a16:rowId xmlns:a16="http://schemas.microsoft.com/office/drawing/2014/main" val="2860597753"/>
                      </a:ext>
                    </a:extLst>
                  </a:tr>
                  <a:tr h="955675">
                    <a:tc>
                      <a:txBody>
                        <a:bodyPr/>
                        <a:lstStyle/>
                        <a:p>
                          <a:endParaRPr lang="zh-CN"/>
                        </a:p>
                      </a:txBody>
                      <a:tcPr marL="68580" marR="68580" marT="0" marB="0">
                        <a:blipFill>
                          <a:blip r:embed="rId3"/>
                          <a:stretch>
                            <a:fillRect l="-308" t="-321019" r="-205231" b="-7006"/>
                          </a:stretch>
                        </a:blipFill>
                      </a:tcPr>
                    </a:tc>
                    <a:tc>
                      <a:txBody>
                        <a:bodyPr/>
                        <a:lstStyle/>
                        <a:p>
                          <a:pPr indent="127000" algn="ctr">
                            <a:lnSpc>
                              <a:spcPts val="3500"/>
                            </a:lnSpc>
                            <a:spcBef>
                              <a:spcPts val="600"/>
                            </a:spcBef>
                            <a:spcAft>
                              <a:spcPts val="600"/>
                            </a:spcAft>
                          </a:pPr>
                          <a:r>
                            <a:rPr lang="zh-CN" sz="900" kern="100">
                              <a:effectLst/>
                              <a:latin typeface="Times New Roman" panose="02020603050405020304" pitchFamily="18" charset="0"/>
                              <a:ea typeface="楷体" panose="02010609060101010101" pitchFamily="49" charset="-122"/>
                              <a:cs typeface="Times New Roman" panose="02020603050405020304" pitchFamily="18" charset="0"/>
                            </a:rPr>
                            <a:t>如果有灯光秀，则室外举行</a:t>
                          </a:r>
                          <a:endParaRPr lang="zh-CN" sz="1050" kern="10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tc>
                    <a:tc>
                      <a:txBody>
                        <a:bodyPr/>
                        <a:lstStyle/>
                        <a:p>
                          <a:pPr indent="127000" algn="ctr">
                            <a:lnSpc>
                              <a:spcPts val="3500"/>
                            </a:lnSpc>
                            <a:spcBef>
                              <a:spcPts val="600"/>
                            </a:spcBef>
                            <a:spcAft>
                              <a:spcPts val="600"/>
                            </a:spcAft>
                          </a:pPr>
                          <a:r>
                            <a:rPr lang="en-US" sz="900" kern="100" dirty="0">
                              <a:effectLst/>
                              <a:latin typeface="Times New Roman" panose="02020603050405020304" pitchFamily="18" charset="0"/>
                              <a:ea typeface="楷体" panose="02010609060101010101" pitchFamily="49" charset="-122"/>
                              <a:cs typeface="Times New Roman" panose="02020603050405020304" pitchFamily="18" charset="0"/>
                            </a:rPr>
                            <a:t>7</a:t>
                          </a:r>
                          <a:r>
                            <a:rPr lang="zh-CN" sz="900" kern="100" dirty="0">
                              <a:effectLst/>
                              <a:latin typeface="Times New Roman" panose="02020603050405020304" pitchFamily="18" charset="0"/>
                              <a:ea typeface="楷体" panose="02010609060101010101" pitchFamily="49" charset="-122"/>
                              <a:cs typeface="Times New Roman" panose="02020603050405020304" pitchFamily="18" charset="0"/>
                            </a:rPr>
                            <a:t>（很重要，因为同学们热切盼望）</a:t>
                          </a:r>
                          <a:endParaRPr lang="zh-CN" sz="1050" kern="100" dirty="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tc>
                    <a:extLst>
                      <a:ext uri="{0D108BD9-81ED-4DB2-BD59-A6C34878D82A}">
                        <a16:rowId xmlns:a16="http://schemas.microsoft.com/office/drawing/2014/main" val="1939786845"/>
                      </a:ext>
                    </a:extLst>
                  </a:tr>
                </a:tbl>
              </a:graphicData>
            </a:graphic>
          </p:graphicFrame>
        </mc:Fallback>
      </mc:AlternateContent>
      <p:pic>
        <p:nvPicPr>
          <p:cNvPr id="5" name="图片 4">
            <a:extLst>
              <a:ext uri="{FF2B5EF4-FFF2-40B4-BE49-F238E27FC236}">
                <a16:creationId xmlns:a16="http://schemas.microsoft.com/office/drawing/2014/main" id="{9816F222-BD52-43E5-BAF0-1EAEBC39E25C}"/>
              </a:ext>
            </a:extLst>
          </p:cNvPr>
          <p:cNvPicPr>
            <a:picLocks noChangeAspect="1"/>
          </p:cNvPicPr>
          <p:nvPr/>
        </p:nvPicPr>
        <p:blipFill>
          <a:blip r:embed="rId4"/>
          <a:stretch>
            <a:fillRect/>
          </a:stretch>
        </p:blipFill>
        <p:spPr>
          <a:xfrm>
            <a:off x="6935781" y="3017927"/>
            <a:ext cx="4540483" cy="2257541"/>
          </a:xfrm>
          <a:prstGeom prst="rect">
            <a:avLst/>
          </a:prstGeom>
        </p:spPr>
      </p:pic>
    </p:spTree>
    <p:extLst>
      <p:ext uri="{BB962C8B-B14F-4D97-AF65-F5344CB8AC3E}">
        <p14:creationId xmlns:p14="http://schemas.microsoft.com/office/powerpoint/2010/main" val="181772507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a:extLst>
              <a:ext uri="{FF2B5EF4-FFF2-40B4-BE49-F238E27FC236}">
                <a16:creationId xmlns:a16="http://schemas.microsoft.com/office/drawing/2014/main" id="{40D199F0-A918-4EED-AF6C-1FF084A1EF8E}"/>
              </a:ext>
            </a:extLst>
          </p:cNvPr>
          <p:cNvSpPr/>
          <p:nvPr/>
        </p:nvSpPr>
        <p:spPr>
          <a:xfrm>
            <a:off x="852473" y="129010"/>
            <a:ext cx="1620957"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mn-cs"/>
              </a:rPr>
              <a:t>四、概率图推理</a:t>
            </a:r>
            <a:endParaRPr kumimoji="0" lang="zh-CN" altLang="en-US" sz="16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p:sp>
        <p:nvSpPr>
          <p:cNvPr id="13" name="矩形 12">
            <a:extLst>
              <a:ext uri="{FF2B5EF4-FFF2-40B4-BE49-F238E27FC236}">
                <a16:creationId xmlns:a16="http://schemas.microsoft.com/office/drawing/2014/main" id="{80D03ACE-4753-4C03-81C2-0B0682E293ED}"/>
              </a:ext>
            </a:extLst>
          </p:cNvPr>
          <p:cNvSpPr/>
          <p:nvPr/>
        </p:nvSpPr>
        <p:spPr>
          <a:xfrm>
            <a:off x="1042555" y="735998"/>
            <a:ext cx="10254104" cy="609273"/>
          </a:xfrm>
          <a:prstGeom prst="rect">
            <a:avLst/>
          </a:prstGeom>
          <a:gradFill>
            <a:gsLst>
              <a:gs pos="37000">
                <a:srgbClr val="019196"/>
              </a:gs>
              <a:gs pos="100000">
                <a:schemeClr val="bg1"/>
              </a:gs>
              <a:gs pos="83000">
                <a:srgbClr val="81C7C9"/>
              </a:gs>
            </a:gsLst>
            <a:lin ang="12000000" scaled="0"/>
          </a:gradFill>
          <a:ln w="22225">
            <a:noFill/>
          </a:ln>
          <a:effectLst>
            <a:outerShdw blurRad="50800" dist="38100" dir="5400000" algn="l" rotWithShape="0">
              <a:schemeClr val="tx1">
                <a:lumMod val="85000"/>
                <a:lumOff val="15000"/>
                <a:alpha val="10000"/>
              </a:schemeClr>
            </a:outerShdw>
          </a:effectLst>
        </p:spPr>
        <p:txBody>
          <a:bodyPr anchor="ctr">
            <a:normAutofit/>
          </a:bodyPr>
          <a:lstStyle/>
          <a:p>
            <a:pPr marL="0" marR="0" lvl="0" indent="0" algn="ctr" defTabSz="914400" rtl="0" eaLnBrk="1" fontAlgn="auto" latinLnBrk="0" hangingPunct="1">
              <a:lnSpc>
                <a:spcPct val="90000"/>
              </a:lnSpc>
              <a:spcBef>
                <a:spcPct val="0"/>
              </a:spcBef>
              <a:spcAft>
                <a:spcPts val="0"/>
              </a:spcAft>
              <a:buClrTx/>
              <a:buSzTx/>
              <a:buFontTx/>
              <a:buNone/>
              <a:tabLst/>
              <a:defRPr/>
            </a:pPr>
            <a:endParaRPr kumimoji="0" lang="zh-CN" altLang="en-US" sz="1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9" name="矩形 18">
            <a:extLst>
              <a:ext uri="{FF2B5EF4-FFF2-40B4-BE49-F238E27FC236}">
                <a16:creationId xmlns:a16="http://schemas.microsoft.com/office/drawing/2014/main" id="{70711213-6A7F-41B7-83A4-ACBA1908F28E}"/>
              </a:ext>
            </a:extLst>
          </p:cNvPr>
          <p:cNvSpPr/>
          <p:nvPr/>
        </p:nvSpPr>
        <p:spPr>
          <a:xfrm>
            <a:off x="1765543" y="811180"/>
            <a:ext cx="8634380" cy="458908"/>
          </a:xfrm>
          <a:prstGeom prst="rect">
            <a:avLst/>
          </a:prstGeom>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Times New Roman" panose="02020603050405020304" pitchFamily="18" charset="0"/>
              </a:rPr>
              <a:t>概率图推理：马尔可夫逻辑网络</a:t>
            </a:r>
            <a:endParaRPr kumimoji="0" lang="en-US" altLang="zh-CN" sz="1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7" name="组合 6">
            <a:extLst>
              <a:ext uri="{FF2B5EF4-FFF2-40B4-BE49-F238E27FC236}">
                <a16:creationId xmlns:a16="http://schemas.microsoft.com/office/drawing/2014/main" id="{CCDC488A-4CC6-40FA-8BA6-665594BAF470}"/>
              </a:ext>
            </a:extLst>
          </p:cNvPr>
          <p:cNvGrpSpPr/>
          <p:nvPr/>
        </p:nvGrpSpPr>
        <p:grpSpPr>
          <a:xfrm>
            <a:off x="1356082" y="580374"/>
            <a:ext cx="818922" cy="818922"/>
            <a:chOff x="4082479" y="2760704"/>
            <a:chExt cx="1485324" cy="1485324"/>
          </a:xfrm>
        </p:grpSpPr>
        <p:sp>
          <p:nvSpPr>
            <p:cNvPr id="8" name="立方体 7">
              <a:extLst>
                <a:ext uri="{FF2B5EF4-FFF2-40B4-BE49-F238E27FC236}">
                  <a16:creationId xmlns:a16="http://schemas.microsoft.com/office/drawing/2014/main" id="{15EC4BE7-8545-4FB0-94F7-BA10BD32B382}"/>
                </a:ext>
              </a:extLst>
            </p:cNvPr>
            <p:cNvSpPr/>
            <p:nvPr/>
          </p:nvSpPr>
          <p:spPr>
            <a:xfrm rot="2700000">
              <a:off x="4082479" y="2760704"/>
              <a:ext cx="1485324" cy="1485324"/>
            </a:xfrm>
            <a:prstGeom prst="cube">
              <a:avLst>
                <a:gd name="adj" fmla="val 6189"/>
              </a:avLst>
            </a:prstGeom>
            <a:gradFill>
              <a:gsLst>
                <a:gs pos="0">
                  <a:srgbClr val="016773"/>
                </a:gs>
                <a:gs pos="26000">
                  <a:srgbClr val="007684"/>
                </a:gs>
                <a:gs pos="100000">
                  <a:srgbClr val="81C7C9"/>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grpSp>
          <p:nvGrpSpPr>
            <p:cNvPr id="9" name="组合 8">
              <a:extLst>
                <a:ext uri="{FF2B5EF4-FFF2-40B4-BE49-F238E27FC236}">
                  <a16:creationId xmlns:a16="http://schemas.microsoft.com/office/drawing/2014/main" id="{35F3F94F-AF0C-469E-BF14-1639FEB0A7F2}"/>
                </a:ext>
              </a:extLst>
            </p:cNvPr>
            <p:cNvGrpSpPr/>
            <p:nvPr/>
          </p:nvGrpSpPr>
          <p:grpSpPr>
            <a:xfrm>
              <a:off x="4494284" y="2979307"/>
              <a:ext cx="607190" cy="1121821"/>
              <a:chOff x="9632752" y="7542709"/>
              <a:chExt cx="890113" cy="1644542"/>
            </a:xfrm>
          </p:grpSpPr>
          <p:sp>
            <p:nvSpPr>
              <p:cNvPr id="10" name="任意多边形 30">
                <a:extLst>
                  <a:ext uri="{FF2B5EF4-FFF2-40B4-BE49-F238E27FC236}">
                    <a16:creationId xmlns:a16="http://schemas.microsoft.com/office/drawing/2014/main" id="{E7402A3C-DEE6-4145-9CBE-5B818B5CA030}"/>
                  </a:ext>
                </a:extLst>
              </p:cNvPr>
              <p:cNvSpPr/>
              <p:nvPr/>
            </p:nvSpPr>
            <p:spPr>
              <a:xfrm>
                <a:off x="9632752" y="7542709"/>
                <a:ext cx="890113" cy="1151185"/>
              </a:xfrm>
              <a:custGeom>
                <a:avLst/>
                <a:gdLst/>
                <a:ahLst/>
                <a:cxnLst/>
                <a:rect l="l" t="t" r="r" b="b"/>
                <a:pathLst>
                  <a:path w="890113" h="1151186">
                    <a:moveTo>
                      <a:pt x="393664" y="0"/>
                    </a:moveTo>
                    <a:cubicBezTo>
                      <a:pt x="550582" y="0"/>
                      <a:pt x="672552" y="35975"/>
                      <a:pt x="759577" y="107924"/>
                    </a:cubicBezTo>
                    <a:cubicBezTo>
                      <a:pt x="846601" y="179873"/>
                      <a:pt x="890113" y="277175"/>
                      <a:pt x="890113" y="399832"/>
                    </a:cubicBezTo>
                    <a:cubicBezTo>
                      <a:pt x="890113" y="478633"/>
                      <a:pt x="872297" y="551267"/>
                      <a:pt x="836665" y="617735"/>
                    </a:cubicBezTo>
                    <a:cubicBezTo>
                      <a:pt x="801033" y="684202"/>
                      <a:pt x="739705" y="752725"/>
                      <a:pt x="652681" y="823303"/>
                    </a:cubicBezTo>
                    <a:cubicBezTo>
                      <a:pt x="579361" y="881548"/>
                      <a:pt x="532594" y="927287"/>
                      <a:pt x="512380" y="960520"/>
                    </a:cubicBezTo>
                    <a:cubicBezTo>
                      <a:pt x="492166" y="993754"/>
                      <a:pt x="482059" y="1033669"/>
                      <a:pt x="482059" y="1080264"/>
                    </a:cubicBezTo>
                    <a:lnTo>
                      <a:pt x="482059" y="1151186"/>
                    </a:lnTo>
                    <a:lnTo>
                      <a:pt x="210708" y="1151186"/>
                    </a:lnTo>
                    <a:lnTo>
                      <a:pt x="210708" y="1054568"/>
                    </a:lnTo>
                    <a:cubicBezTo>
                      <a:pt x="210708" y="981249"/>
                      <a:pt x="224070" y="918722"/>
                      <a:pt x="250794" y="866987"/>
                    </a:cubicBezTo>
                    <a:cubicBezTo>
                      <a:pt x="277518" y="815252"/>
                      <a:pt x="322400" y="763346"/>
                      <a:pt x="385441" y="711268"/>
                    </a:cubicBezTo>
                    <a:cubicBezTo>
                      <a:pt x="458076" y="651653"/>
                      <a:pt x="506384" y="602831"/>
                      <a:pt x="530367" y="564801"/>
                    </a:cubicBezTo>
                    <a:cubicBezTo>
                      <a:pt x="554350" y="526770"/>
                      <a:pt x="566342" y="485828"/>
                      <a:pt x="566342" y="441973"/>
                    </a:cubicBezTo>
                    <a:cubicBezTo>
                      <a:pt x="566342" y="391266"/>
                      <a:pt x="548526" y="350838"/>
                      <a:pt x="512894" y="320688"/>
                    </a:cubicBezTo>
                    <a:cubicBezTo>
                      <a:pt x="477262" y="290537"/>
                      <a:pt x="426213" y="275462"/>
                      <a:pt x="359745" y="275462"/>
                    </a:cubicBezTo>
                    <a:cubicBezTo>
                      <a:pt x="230922" y="275462"/>
                      <a:pt x="111007" y="323428"/>
                      <a:pt x="0" y="419361"/>
                    </a:cubicBezTo>
                    <a:lnTo>
                      <a:pt x="0" y="102785"/>
                    </a:lnTo>
                    <a:cubicBezTo>
                      <a:pt x="122656" y="34262"/>
                      <a:pt x="253877" y="0"/>
                      <a:pt x="393664" y="0"/>
                    </a:cubicBezTo>
                    <a:close/>
                  </a:path>
                </a:pathLst>
              </a:custGeom>
              <a:solidFill>
                <a:schemeClr val="bg1"/>
              </a:solidFill>
              <a:ln>
                <a:noFill/>
              </a:ln>
              <a:effectLst>
                <a:outerShdw blurRad="63500" dist="25400" dir="2700000" sx="103000" sy="103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11" name="任意多边形 28">
                <a:extLst>
                  <a:ext uri="{FF2B5EF4-FFF2-40B4-BE49-F238E27FC236}">
                    <a16:creationId xmlns:a16="http://schemas.microsoft.com/office/drawing/2014/main" id="{6B516476-14BF-4913-AF74-2E4E41B3A788}"/>
                  </a:ext>
                </a:extLst>
              </p:cNvPr>
              <p:cNvSpPr/>
              <p:nvPr/>
            </p:nvSpPr>
            <p:spPr>
              <a:xfrm>
                <a:off x="9792059" y="8843951"/>
                <a:ext cx="377218" cy="343300"/>
              </a:xfrm>
              <a:custGeom>
                <a:avLst/>
                <a:gdLst/>
                <a:ahLst/>
                <a:cxnLst/>
                <a:rect l="l" t="t" r="r" b="b"/>
                <a:pathLst>
                  <a:path w="377218" h="343300">
                    <a:moveTo>
                      <a:pt x="188095" y="0"/>
                    </a:moveTo>
                    <a:cubicBezTo>
                      <a:pt x="240173" y="0"/>
                      <a:pt x="284713" y="16788"/>
                      <a:pt x="321715" y="50364"/>
                    </a:cubicBezTo>
                    <a:cubicBezTo>
                      <a:pt x="358717" y="83941"/>
                      <a:pt x="377218" y="124711"/>
                      <a:pt x="377218" y="172677"/>
                    </a:cubicBezTo>
                    <a:cubicBezTo>
                      <a:pt x="377218" y="219273"/>
                      <a:pt x="358717" y="259359"/>
                      <a:pt x="321715" y="292935"/>
                    </a:cubicBezTo>
                    <a:cubicBezTo>
                      <a:pt x="284713" y="326512"/>
                      <a:pt x="240173" y="343300"/>
                      <a:pt x="188095" y="343300"/>
                    </a:cubicBezTo>
                    <a:cubicBezTo>
                      <a:pt x="135332" y="343300"/>
                      <a:pt x="90793" y="326340"/>
                      <a:pt x="54475" y="292421"/>
                    </a:cubicBezTo>
                    <a:cubicBezTo>
                      <a:pt x="18158" y="258503"/>
                      <a:pt x="0" y="218588"/>
                      <a:pt x="0" y="172677"/>
                    </a:cubicBezTo>
                    <a:cubicBezTo>
                      <a:pt x="0" y="125397"/>
                      <a:pt x="18158" y="84797"/>
                      <a:pt x="54475" y="50878"/>
                    </a:cubicBezTo>
                    <a:cubicBezTo>
                      <a:pt x="90793" y="16959"/>
                      <a:pt x="135332" y="0"/>
                      <a:pt x="188095" y="0"/>
                    </a:cubicBezTo>
                    <a:close/>
                  </a:path>
                </a:pathLst>
              </a:custGeom>
              <a:solidFill>
                <a:schemeClr val="bg1"/>
              </a:solidFill>
              <a:ln>
                <a:noFill/>
              </a:ln>
              <a:effectLst>
                <a:outerShdw blurRad="63500" dist="25400" dir="2700000" sx="103000" sy="103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grpSp>
      </p:grpSp>
      <mc:AlternateContent xmlns:mc="http://schemas.openxmlformats.org/markup-compatibility/2006" xmlns:a14="http://schemas.microsoft.com/office/drawing/2010/main">
        <mc:Choice Requires="a14">
          <p:graphicFrame>
            <p:nvGraphicFramePr>
              <p:cNvPr id="4" name="表格 3">
                <a:extLst>
                  <a:ext uri="{FF2B5EF4-FFF2-40B4-BE49-F238E27FC236}">
                    <a16:creationId xmlns:a16="http://schemas.microsoft.com/office/drawing/2014/main" id="{6C2A2E5E-1CCF-4ACA-8FF1-4A50AAFF6BB1}"/>
                  </a:ext>
                </a:extLst>
              </p:cNvPr>
              <p:cNvGraphicFramePr>
                <a:graphicFrameLocks noGrp="1"/>
              </p:cNvGraphicFramePr>
              <p:nvPr>
                <p:extLst/>
              </p:nvPr>
            </p:nvGraphicFramePr>
            <p:xfrm>
              <a:off x="304179" y="1837335"/>
              <a:ext cx="5336393" cy="4662932"/>
            </p:xfrm>
            <a:graphic>
              <a:graphicData uri="http://schemas.openxmlformats.org/drawingml/2006/table">
                <a:tbl>
                  <a:tblPr firstRow="1" firstCol="1" bandRow="1">
                    <a:tableStyleId>{5C22544A-7EE6-4342-B048-85BDC9FD1C3A}</a:tableStyleId>
                  </a:tblPr>
                  <a:tblGrid>
                    <a:gridCol w="1755125">
                      <a:extLst>
                        <a:ext uri="{9D8B030D-6E8A-4147-A177-3AD203B41FA5}">
                          <a16:colId xmlns:a16="http://schemas.microsoft.com/office/drawing/2014/main" val="3553108437"/>
                        </a:ext>
                      </a:extLst>
                    </a:gridCol>
                    <a:gridCol w="1631692">
                      <a:extLst>
                        <a:ext uri="{9D8B030D-6E8A-4147-A177-3AD203B41FA5}">
                          <a16:colId xmlns:a16="http://schemas.microsoft.com/office/drawing/2014/main" val="2484593535"/>
                        </a:ext>
                      </a:extLst>
                    </a:gridCol>
                    <a:gridCol w="1949576">
                      <a:extLst>
                        <a:ext uri="{9D8B030D-6E8A-4147-A177-3AD203B41FA5}">
                          <a16:colId xmlns:a16="http://schemas.microsoft.com/office/drawing/2014/main" val="854847562"/>
                        </a:ext>
                      </a:extLst>
                    </a:gridCol>
                  </a:tblGrid>
                  <a:tr h="699135">
                    <a:tc>
                      <a:txBody>
                        <a:bodyPr/>
                        <a:lstStyle/>
                        <a:p>
                          <a:pPr indent="127000" algn="ctr">
                            <a:lnSpc>
                              <a:spcPts val="3500"/>
                            </a:lnSpc>
                            <a:spcBef>
                              <a:spcPts val="600"/>
                            </a:spcBef>
                            <a:spcAft>
                              <a:spcPts val="600"/>
                            </a:spcAft>
                          </a:pPr>
                          <a:r>
                            <a:rPr lang="zh-CN" sz="900" kern="100">
                              <a:effectLst/>
                              <a:latin typeface="Times New Roman" panose="02020603050405020304" pitchFamily="18" charset="0"/>
                              <a:ea typeface="楷体" panose="02010609060101010101" pitchFamily="49" charset="-122"/>
                              <a:cs typeface="Times New Roman" panose="02020603050405020304" pitchFamily="18" charset="0"/>
                            </a:rPr>
                            <a:t>一阶谓词逻辑</a:t>
                          </a:r>
                          <a:endParaRPr lang="zh-CN" sz="1050" kern="10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tc>
                    <a:tc>
                      <a:txBody>
                        <a:bodyPr/>
                        <a:lstStyle/>
                        <a:p>
                          <a:pPr indent="127000" algn="ctr">
                            <a:lnSpc>
                              <a:spcPts val="3500"/>
                            </a:lnSpc>
                            <a:spcBef>
                              <a:spcPts val="600"/>
                            </a:spcBef>
                            <a:spcAft>
                              <a:spcPts val="600"/>
                            </a:spcAft>
                          </a:pPr>
                          <a:r>
                            <a:rPr lang="zh-CN" sz="900" kern="100">
                              <a:effectLst/>
                              <a:latin typeface="Times New Roman" panose="02020603050405020304" pitchFamily="18" charset="0"/>
                              <a:ea typeface="楷体" panose="02010609060101010101" pitchFamily="49" charset="-122"/>
                              <a:cs typeface="Times New Roman" panose="02020603050405020304" pitchFamily="18" charset="0"/>
                            </a:rPr>
                            <a:t>内容描述</a:t>
                          </a:r>
                          <a:endParaRPr lang="zh-CN" sz="1050" kern="10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tc>
                    <a:tc>
                      <a:txBody>
                        <a:bodyPr/>
                        <a:lstStyle/>
                        <a:p>
                          <a:pPr indent="127000" algn="ctr">
                            <a:lnSpc>
                              <a:spcPts val="3500"/>
                            </a:lnSpc>
                            <a:spcBef>
                              <a:spcPts val="600"/>
                            </a:spcBef>
                            <a:spcAft>
                              <a:spcPts val="600"/>
                            </a:spcAft>
                          </a:pPr>
                          <a:r>
                            <a:rPr lang="zh-CN" sz="900" kern="100">
                              <a:effectLst/>
                              <a:latin typeface="Times New Roman" panose="02020603050405020304" pitchFamily="18" charset="0"/>
                              <a:ea typeface="楷体" panose="02010609060101010101" pitchFamily="49" charset="-122"/>
                              <a:cs typeface="Times New Roman" panose="02020603050405020304" pitchFamily="18" charset="0"/>
                            </a:rPr>
                            <a:t>规则的权重取值</a:t>
                          </a:r>
                          <a:endParaRPr lang="zh-CN" sz="1050" kern="10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tc>
                    <a:extLst>
                      <a:ext uri="{0D108BD9-81ED-4DB2-BD59-A6C34878D82A}">
                        <a16:rowId xmlns:a16="http://schemas.microsoft.com/office/drawing/2014/main" val="4174919662"/>
                      </a:ext>
                    </a:extLst>
                  </a:tr>
                  <a:tr h="699135">
                    <a:tc>
                      <a:txBody>
                        <a:bodyPr/>
                        <a:lstStyle/>
                        <a:p>
                          <a:pPr indent="127000" algn="ctr">
                            <a:lnSpc>
                              <a:spcPts val="3500"/>
                            </a:lnSpc>
                            <a:spcBef>
                              <a:spcPts val="600"/>
                            </a:spcBef>
                            <a:spcAft>
                              <a:spcPts val="600"/>
                            </a:spcAft>
                          </a:pPr>
                          <a14:m>
                            <m:oMathPara xmlns:m="http://schemas.openxmlformats.org/officeDocument/2006/math">
                              <m:oMathParaPr>
                                <m:jc m:val="centerGroup"/>
                              </m:oMathParaPr>
                              <m:oMath xmlns:m="http://schemas.openxmlformats.org/officeDocument/2006/math">
                                <m:sSub>
                                  <m:sSubPr>
                                    <m:ctrlPr>
                                      <a:rPr lang="zh-CN" sz="900" i="1" kern="100">
                                        <a:effectLst/>
                                        <a:latin typeface="Cambria Math" panose="02040503050406030204" pitchFamily="18" charset="0"/>
                                      </a:rPr>
                                    </m:ctrlPr>
                                  </m:sSubPr>
                                  <m:e>
                                    <m:r>
                                      <a:rPr lang="en-US" sz="900" kern="100">
                                        <a:effectLst/>
                                        <a:latin typeface="Cambria Math" panose="02040503050406030204" pitchFamily="18" charset="0"/>
                                      </a:rPr>
                                      <m:t>𝑟</m:t>
                                    </m:r>
                                  </m:e>
                                  <m:sub>
                                    <m:r>
                                      <a:rPr lang="en-US" sz="900" kern="100">
                                        <a:effectLst/>
                                        <a:latin typeface="Cambria Math" panose="02040503050406030204" pitchFamily="18" charset="0"/>
                                      </a:rPr>
                                      <m:t>1</m:t>
                                    </m:r>
                                  </m:sub>
                                </m:sSub>
                                <m:r>
                                  <a:rPr lang="en-US" sz="900" kern="100">
                                    <a:effectLst/>
                                    <a:latin typeface="Cambria Math" panose="02040503050406030204" pitchFamily="18" charset="0"/>
                                  </a:rPr>
                                  <m:t>:</m:t>
                                </m:r>
                                <m:r>
                                  <a:rPr lang="en-US" sz="900" kern="100">
                                    <a:effectLst/>
                                    <a:latin typeface="Cambria Math" panose="02040503050406030204" pitchFamily="18" charset="0"/>
                                  </a:rPr>
                                  <m:t>𝑖𝑛𝑑𝑜𝑜𝑟</m:t>
                                </m:r>
                                <m:r>
                                  <a:rPr lang="en-US" sz="900" kern="100">
                                    <a:effectLst/>
                                    <a:latin typeface="Cambria Math" panose="02040503050406030204" pitchFamily="18" charset="0"/>
                                  </a:rPr>
                                  <m:t>∨</m:t>
                                </m:r>
                                <m:r>
                                  <a:rPr lang="en-US" sz="900" kern="100">
                                    <a:effectLst/>
                                    <a:latin typeface="Cambria Math" panose="02040503050406030204" pitchFamily="18" charset="0"/>
                                  </a:rPr>
                                  <m:t>𝑜𝑢𝑡𝑑𝑜𝑜𝑟</m:t>
                                </m:r>
                              </m:oMath>
                            </m:oMathPara>
                          </a14:m>
                          <a:endParaRPr lang="zh-CN" sz="1050" kern="10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tc>
                    <a:tc>
                      <a:txBody>
                        <a:bodyPr/>
                        <a:lstStyle/>
                        <a:p>
                          <a:pPr indent="127000" algn="ctr">
                            <a:lnSpc>
                              <a:spcPts val="3500"/>
                            </a:lnSpc>
                            <a:spcBef>
                              <a:spcPts val="600"/>
                            </a:spcBef>
                            <a:spcAft>
                              <a:spcPts val="600"/>
                            </a:spcAft>
                          </a:pPr>
                          <a:r>
                            <a:rPr lang="zh-CN" sz="900" kern="100">
                              <a:effectLst/>
                              <a:latin typeface="Times New Roman" panose="02020603050405020304" pitchFamily="18" charset="0"/>
                              <a:ea typeface="楷体" panose="02010609060101010101" pitchFamily="49" charset="-122"/>
                              <a:cs typeface="Times New Roman" panose="02020603050405020304" pitchFamily="18" charset="0"/>
                            </a:rPr>
                            <a:t>或者室内举行、或者室外举行</a:t>
                          </a:r>
                          <a:endParaRPr lang="zh-CN" sz="1050" kern="10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tc>
                    <a:tc>
                      <a:txBody>
                        <a:bodyPr/>
                        <a:lstStyle/>
                        <a:p>
                          <a:pPr indent="127000" algn="ctr">
                            <a:lnSpc>
                              <a:spcPts val="3500"/>
                            </a:lnSpc>
                            <a:spcBef>
                              <a:spcPts val="600"/>
                            </a:spcBef>
                            <a:spcAft>
                              <a:spcPts val="600"/>
                            </a:spcAft>
                          </a:pPr>
                          <a:r>
                            <a:rPr lang="en-US" sz="900" kern="100">
                              <a:effectLst/>
                              <a:latin typeface="Times New Roman" panose="02020603050405020304" pitchFamily="18" charset="0"/>
                              <a:ea typeface="楷体" panose="02010609060101010101" pitchFamily="49" charset="-122"/>
                              <a:cs typeface="Times New Roman" panose="02020603050405020304" pitchFamily="18" charset="0"/>
                            </a:rPr>
                            <a:t>1</a:t>
                          </a:r>
                          <a:r>
                            <a:rPr lang="zh-CN" sz="900" kern="100">
                              <a:effectLst/>
                              <a:latin typeface="Times New Roman" panose="02020603050405020304" pitchFamily="18" charset="0"/>
                              <a:ea typeface="楷体" panose="02010609060101010101" pitchFamily="49" charset="-122"/>
                              <a:cs typeface="Times New Roman" panose="02020603050405020304" pitchFamily="18" charset="0"/>
                            </a:rPr>
                            <a:t>（不特别重要）</a:t>
                          </a:r>
                          <a:endParaRPr lang="zh-CN" sz="1050" kern="10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tc>
                    <a:extLst>
                      <a:ext uri="{0D108BD9-81ED-4DB2-BD59-A6C34878D82A}">
                        <a16:rowId xmlns:a16="http://schemas.microsoft.com/office/drawing/2014/main" val="2030913357"/>
                      </a:ext>
                    </a:extLst>
                  </a:tr>
                  <a:tr h="703580">
                    <a:tc>
                      <a:txBody>
                        <a:bodyPr/>
                        <a:lstStyle/>
                        <a:p>
                          <a:pPr indent="127000" algn="ctr">
                            <a:lnSpc>
                              <a:spcPts val="3500"/>
                            </a:lnSpc>
                            <a:spcBef>
                              <a:spcPts val="600"/>
                            </a:spcBef>
                            <a:spcAft>
                              <a:spcPts val="600"/>
                            </a:spcAft>
                          </a:pPr>
                          <a14:m>
                            <m:oMathPara xmlns:m="http://schemas.openxmlformats.org/officeDocument/2006/math">
                              <m:oMathParaPr>
                                <m:jc m:val="centerGroup"/>
                              </m:oMathParaPr>
                              <m:oMath xmlns:m="http://schemas.openxmlformats.org/officeDocument/2006/math">
                                <m:sSub>
                                  <m:sSubPr>
                                    <m:ctrlPr>
                                      <a:rPr lang="zh-CN" sz="900" i="1" kern="100">
                                        <a:effectLst/>
                                        <a:latin typeface="Cambria Math" panose="02040503050406030204" pitchFamily="18" charset="0"/>
                                      </a:rPr>
                                    </m:ctrlPr>
                                  </m:sSubPr>
                                  <m:e>
                                    <m:r>
                                      <a:rPr lang="en-US" sz="900" kern="100">
                                        <a:effectLst/>
                                        <a:latin typeface="Cambria Math" panose="02040503050406030204" pitchFamily="18" charset="0"/>
                                      </a:rPr>
                                      <m:t>𝑟</m:t>
                                    </m:r>
                                  </m:e>
                                  <m:sub>
                                    <m:r>
                                      <a:rPr lang="en-US" sz="900" kern="100">
                                        <a:effectLst/>
                                        <a:latin typeface="Cambria Math" panose="02040503050406030204" pitchFamily="18" charset="0"/>
                                      </a:rPr>
                                      <m:t>2</m:t>
                                    </m:r>
                                  </m:sub>
                                </m:sSub>
                                <m:r>
                                  <a:rPr lang="en-US" sz="900" kern="100">
                                    <a:effectLst/>
                                    <a:latin typeface="Cambria Math" panose="02040503050406030204" pitchFamily="18" charset="0"/>
                                  </a:rPr>
                                  <m:t>:¬(</m:t>
                                </m:r>
                                <m:r>
                                  <a:rPr lang="en-US" sz="900" kern="100">
                                    <a:effectLst/>
                                    <a:latin typeface="Cambria Math" panose="02040503050406030204" pitchFamily="18" charset="0"/>
                                  </a:rPr>
                                  <m:t>𝑖𝑛𝑑𝑜𝑜𝑟</m:t>
                                </m:r>
                                <m:r>
                                  <a:rPr lang="en-US" sz="900" kern="100">
                                    <a:effectLst/>
                                    <a:latin typeface="Cambria Math" panose="02040503050406030204" pitchFamily="18" charset="0"/>
                                  </a:rPr>
                                  <m:t>∧</m:t>
                                </m:r>
                                <m:r>
                                  <a:rPr lang="en-US" sz="900" kern="100">
                                    <a:effectLst/>
                                    <a:latin typeface="Cambria Math" panose="02040503050406030204" pitchFamily="18" charset="0"/>
                                  </a:rPr>
                                  <m:t>𝑜𝑢𝑡𝑑𝑜𝑜𝑟</m:t>
                                </m:r>
                                <m:r>
                                  <a:rPr lang="en-US" sz="900" kern="100">
                                    <a:effectLst/>
                                    <a:latin typeface="Cambria Math" panose="02040503050406030204" pitchFamily="18" charset="0"/>
                                  </a:rPr>
                                  <m:t>)</m:t>
                                </m:r>
                              </m:oMath>
                            </m:oMathPara>
                          </a14:m>
                          <a:endParaRPr lang="zh-CN" sz="1050" kern="10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tc>
                    <a:tc>
                      <a:txBody>
                        <a:bodyPr/>
                        <a:lstStyle/>
                        <a:p>
                          <a:pPr indent="127000" algn="ctr">
                            <a:lnSpc>
                              <a:spcPts val="3500"/>
                            </a:lnSpc>
                            <a:spcBef>
                              <a:spcPts val="600"/>
                            </a:spcBef>
                            <a:spcAft>
                              <a:spcPts val="600"/>
                            </a:spcAft>
                          </a:pPr>
                          <a:r>
                            <a:rPr lang="zh-CN" sz="900" kern="100">
                              <a:effectLst/>
                              <a:latin typeface="Times New Roman" panose="02020603050405020304" pitchFamily="18" charset="0"/>
                              <a:ea typeface="楷体" panose="02010609060101010101" pitchFamily="49" charset="-122"/>
                              <a:cs typeface="Times New Roman" panose="02020603050405020304" pitchFamily="18" charset="0"/>
                            </a:rPr>
                            <a:t>不能既室内举行、又室外举行</a:t>
                          </a:r>
                          <a:endParaRPr lang="zh-CN" sz="1050" kern="10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tc>
                    <a:tc>
                      <a:txBody>
                        <a:bodyPr/>
                        <a:lstStyle/>
                        <a:p>
                          <a:pPr indent="127000" algn="ctr">
                            <a:lnSpc>
                              <a:spcPts val="3500"/>
                            </a:lnSpc>
                            <a:spcBef>
                              <a:spcPts val="600"/>
                            </a:spcBef>
                            <a:spcAft>
                              <a:spcPts val="600"/>
                            </a:spcAft>
                          </a:pPr>
                          <a:r>
                            <a:rPr lang="en-US" sz="900" kern="100" dirty="0">
                              <a:effectLst/>
                              <a:latin typeface="Times New Roman" panose="02020603050405020304" pitchFamily="18" charset="0"/>
                              <a:ea typeface="楷体" panose="02010609060101010101" pitchFamily="49" charset="-122"/>
                              <a:cs typeface="Times New Roman" panose="02020603050405020304" pitchFamily="18" charset="0"/>
                            </a:rPr>
                            <a:t>9</a:t>
                          </a:r>
                          <a:r>
                            <a:rPr lang="zh-CN" sz="900" kern="100" dirty="0">
                              <a:effectLst/>
                              <a:latin typeface="Times New Roman" panose="02020603050405020304" pitchFamily="18" charset="0"/>
                              <a:ea typeface="楷体" panose="02010609060101010101" pitchFamily="49" charset="-122"/>
                              <a:cs typeface="Times New Roman" panose="02020603050405020304" pitchFamily="18" charset="0"/>
                            </a:rPr>
                            <a:t>（特别重要，因为不能同时发生）</a:t>
                          </a:r>
                          <a:endParaRPr lang="zh-CN" sz="1050" kern="100" dirty="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tc>
                    <a:extLst>
                      <a:ext uri="{0D108BD9-81ED-4DB2-BD59-A6C34878D82A}">
                        <a16:rowId xmlns:a16="http://schemas.microsoft.com/office/drawing/2014/main" val="716403148"/>
                      </a:ext>
                    </a:extLst>
                  </a:tr>
                  <a:tr h="699135">
                    <a:tc>
                      <a:txBody>
                        <a:bodyPr/>
                        <a:lstStyle/>
                        <a:p>
                          <a:pPr indent="127000" algn="ctr">
                            <a:lnSpc>
                              <a:spcPts val="3500"/>
                            </a:lnSpc>
                            <a:spcBef>
                              <a:spcPts val="600"/>
                            </a:spcBef>
                            <a:spcAft>
                              <a:spcPts val="600"/>
                            </a:spcAft>
                          </a:pPr>
                          <a14:m>
                            <m:oMathPara xmlns:m="http://schemas.openxmlformats.org/officeDocument/2006/math">
                              <m:oMathParaPr>
                                <m:jc m:val="centerGroup"/>
                              </m:oMathParaPr>
                              <m:oMath xmlns:m="http://schemas.openxmlformats.org/officeDocument/2006/math">
                                <m:sSub>
                                  <m:sSubPr>
                                    <m:ctrlPr>
                                      <a:rPr lang="zh-CN" sz="900" i="1" kern="100">
                                        <a:effectLst/>
                                        <a:latin typeface="Cambria Math" panose="02040503050406030204" pitchFamily="18" charset="0"/>
                                      </a:rPr>
                                    </m:ctrlPr>
                                  </m:sSubPr>
                                  <m:e>
                                    <m:r>
                                      <a:rPr lang="en-US" sz="900" kern="100">
                                        <a:effectLst/>
                                        <a:latin typeface="Cambria Math" panose="02040503050406030204" pitchFamily="18" charset="0"/>
                                      </a:rPr>
                                      <m:t>𝑟</m:t>
                                    </m:r>
                                  </m:e>
                                  <m:sub>
                                    <m:r>
                                      <a:rPr lang="en-US" sz="900" kern="100">
                                        <a:effectLst/>
                                        <a:latin typeface="Cambria Math" panose="02040503050406030204" pitchFamily="18" charset="0"/>
                                      </a:rPr>
                                      <m:t>3</m:t>
                                    </m:r>
                                  </m:sub>
                                </m:sSub>
                                <m:r>
                                  <a:rPr lang="en-US" sz="900" kern="100">
                                    <a:effectLst/>
                                    <a:latin typeface="Cambria Math" panose="02040503050406030204" pitchFamily="18" charset="0"/>
                                  </a:rPr>
                                  <m:t>:</m:t>
                                </m:r>
                                <m:r>
                                  <a:rPr lang="en-US" sz="900" kern="100">
                                    <a:effectLst/>
                                    <a:latin typeface="Cambria Math" panose="02040503050406030204" pitchFamily="18" charset="0"/>
                                  </a:rPr>
                                  <m:t>𝑟𝑎𝑖𝑛</m:t>
                                </m:r>
                                <m:r>
                                  <a:rPr lang="en-US" sz="900" kern="100">
                                    <a:effectLst/>
                                    <a:latin typeface="Cambria Math" panose="02040503050406030204" pitchFamily="18" charset="0"/>
                                  </a:rPr>
                                  <m:t>→</m:t>
                                </m:r>
                                <m:r>
                                  <a:rPr lang="en-US" sz="900" kern="100">
                                    <a:effectLst/>
                                    <a:latin typeface="Cambria Math" panose="02040503050406030204" pitchFamily="18" charset="0"/>
                                  </a:rPr>
                                  <m:t>𝑖𝑛𝑑𝑜𝑜𝑟</m:t>
                                </m:r>
                              </m:oMath>
                            </m:oMathPara>
                          </a14:m>
                          <a:endParaRPr lang="zh-CN" sz="1050" kern="100">
                            <a:effectLst/>
                            <a:latin typeface="Times New Roman" panose="02020603050405020304" pitchFamily="18" charset="0"/>
                            <a:ea typeface="楷体" panose="02010609060101010101" pitchFamily="49" charset="-122"/>
                            <a:cs typeface="Times New Roman" panose="02020603050405020304" pitchFamily="18" charset="0"/>
                          </a:endParaRPr>
                        </a:p>
                        <a:p>
                          <a:pPr indent="127000" algn="ctr">
                            <a:lnSpc>
                              <a:spcPts val="3500"/>
                            </a:lnSpc>
                            <a:spcBef>
                              <a:spcPts val="600"/>
                            </a:spcBef>
                            <a:spcAft>
                              <a:spcPts val="600"/>
                            </a:spcAft>
                          </a:pPr>
                          <a:r>
                            <a:rPr lang="en-US" sz="900" kern="100">
                              <a:effectLst/>
                              <a:latin typeface="Times New Roman" panose="02020603050405020304" pitchFamily="18" charset="0"/>
                              <a:ea typeface="楷体" panose="02010609060101010101" pitchFamily="49" charset="-122"/>
                              <a:cs typeface="Times New Roman" panose="02020603050405020304" pitchFamily="18" charset="0"/>
                            </a:rPr>
                            <a:t>(</a:t>
                          </a:r>
                          <a:r>
                            <a:rPr lang="zh-CN" sz="900" kern="100">
                              <a:effectLst/>
                              <a:latin typeface="Times New Roman" panose="02020603050405020304" pitchFamily="18" charset="0"/>
                              <a:ea typeface="楷体" panose="02010609060101010101" pitchFamily="49" charset="-122"/>
                              <a:cs typeface="Times New Roman" panose="02020603050405020304" pitchFamily="18" charset="0"/>
                            </a:rPr>
                            <a:t>等同于：</a:t>
                          </a:r>
                          <a14:m>
                            <m:oMath xmlns:m="http://schemas.openxmlformats.org/officeDocument/2006/math">
                              <m:r>
                                <a:rPr lang="en-US" sz="900" kern="100">
                                  <a:effectLst/>
                                  <a:latin typeface="Cambria Math" panose="02040503050406030204" pitchFamily="18" charset="0"/>
                                </a:rPr>
                                <m:t>¬</m:t>
                              </m:r>
                              <m:r>
                                <a:rPr lang="en-US" sz="900" kern="100">
                                  <a:effectLst/>
                                  <a:latin typeface="Cambria Math" panose="02040503050406030204" pitchFamily="18" charset="0"/>
                                </a:rPr>
                                <m:t>𝑟𝑎𝑖𝑛</m:t>
                              </m:r>
                              <m:r>
                                <a:rPr lang="en-US" sz="900" kern="100">
                                  <a:effectLst/>
                                  <a:latin typeface="Cambria Math" panose="02040503050406030204" pitchFamily="18" charset="0"/>
                                </a:rPr>
                                <m:t>∨</m:t>
                              </m:r>
                              <m:r>
                                <a:rPr lang="en-US" sz="900" kern="100">
                                  <a:effectLst/>
                                  <a:latin typeface="Cambria Math" panose="02040503050406030204" pitchFamily="18" charset="0"/>
                                </a:rPr>
                                <m:t>𝑖𝑛𝑑𝑜𝑜𝑟</m:t>
                              </m:r>
                            </m:oMath>
                          </a14:m>
                          <a:r>
                            <a:rPr lang="en-US" sz="900" kern="100">
                              <a:effectLst/>
                              <a:latin typeface="Times New Roman" panose="02020603050405020304" pitchFamily="18" charset="0"/>
                              <a:ea typeface="楷体" panose="02010609060101010101" pitchFamily="49" charset="-122"/>
                              <a:cs typeface="Times New Roman" panose="02020603050405020304" pitchFamily="18" charset="0"/>
                            </a:rPr>
                            <a:t>)</a:t>
                          </a:r>
                          <a:endParaRPr lang="zh-CN" sz="1050" kern="10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tc>
                    <a:tc>
                      <a:txBody>
                        <a:bodyPr/>
                        <a:lstStyle/>
                        <a:p>
                          <a:pPr indent="127000" algn="ctr">
                            <a:lnSpc>
                              <a:spcPts val="3500"/>
                            </a:lnSpc>
                            <a:spcBef>
                              <a:spcPts val="600"/>
                            </a:spcBef>
                            <a:spcAft>
                              <a:spcPts val="600"/>
                            </a:spcAft>
                          </a:pPr>
                          <a:r>
                            <a:rPr lang="zh-CN" sz="900" kern="100">
                              <a:effectLst/>
                              <a:latin typeface="Times New Roman" panose="02020603050405020304" pitchFamily="18" charset="0"/>
                              <a:ea typeface="楷体" panose="02010609060101010101" pitchFamily="49" charset="-122"/>
                              <a:cs typeface="Times New Roman" panose="02020603050405020304" pitchFamily="18" charset="0"/>
                            </a:rPr>
                            <a:t>如果下雨，则室内举行</a:t>
                          </a:r>
                          <a:endParaRPr lang="zh-CN" sz="1050" kern="10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tc>
                    <a:tc>
                      <a:txBody>
                        <a:bodyPr/>
                        <a:lstStyle/>
                        <a:p>
                          <a:pPr indent="127000" algn="ctr">
                            <a:lnSpc>
                              <a:spcPts val="3500"/>
                            </a:lnSpc>
                            <a:spcBef>
                              <a:spcPts val="600"/>
                            </a:spcBef>
                            <a:spcAft>
                              <a:spcPts val="600"/>
                            </a:spcAft>
                          </a:pPr>
                          <a:r>
                            <a:rPr lang="en-US" sz="900" kern="100">
                              <a:effectLst/>
                              <a:latin typeface="Times New Roman" panose="02020603050405020304" pitchFamily="18" charset="0"/>
                              <a:ea typeface="楷体" panose="02010609060101010101" pitchFamily="49" charset="-122"/>
                              <a:cs typeface="Times New Roman" panose="02020603050405020304" pitchFamily="18" charset="0"/>
                            </a:rPr>
                            <a:t>5</a:t>
                          </a:r>
                          <a:r>
                            <a:rPr lang="zh-CN" sz="900" kern="100">
                              <a:effectLst/>
                              <a:latin typeface="Times New Roman" panose="02020603050405020304" pitchFamily="18" charset="0"/>
                              <a:ea typeface="楷体" panose="02010609060101010101" pitchFamily="49" charset="-122"/>
                              <a:cs typeface="Times New Roman" panose="02020603050405020304" pitchFamily="18" charset="0"/>
                            </a:rPr>
                            <a:t>（重要）</a:t>
                          </a:r>
                          <a:endParaRPr lang="zh-CN" sz="1050" kern="10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tc>
                    <a:extLst>
                      <a:ext uri="{0D108BD9-81ED-4DB2-BD59-A6C34878D82A}">
                        <a16:rowId xmlns:a16="http://schemas.microsoft.com/office/drawing/2014/main" val="2860597753"/>
                      </a:ext>
                    </a:extLst>
                  </a:tr>
                  <a:tr h="0">
                    <a:tc>
                      <a:txBody>
                        <a:bodyPr/>
                        <a:lstStyle/>
                        <a:p>
                          <a:pPr indent="127000" algn="ctr">
                            <a:lnSpc>
                              <a:spcPts val="3500"/>
                            </a:lnSpc>
                            <a:spcBef>
                              <a:spcPts val="600"/>
                            </a:spcBef>
                            <a:spcAft>
                              <a:spcPts val="600"/>
                            </a:spcAft>
                          </a:pPr>
                          <a14:m>
                            <m:oMathPara xmlns:m="http://schemas.openxmlformats.org/officeDocument/2006/math">
                              <m:oMathParaPr>
                                <m:jc m:val="centerGroup"/>
                              </m:oMathParaPr>
                              <m:oMath xmlns:m="http://schemas.openxmlformats.org/officeDocument/2006/math">
                                <m:sSub>
                                  <m:sSubPr>
                                    <m:ctrlPr>
                                      <a:rPr lang="zh-CN" sz="900" i="1" kern="100">
                                        <a:effectLst/>
                                        <a:latin typeface="Cambria Math" panose="02040503050406030204" pitchFamily="18" charset="0"/>
                                      </a:rPr>
                                    </m:ctrlPr>
                                  </m:sSubPr>
                                  <m:e>
                                    <m:r>
                                      <a:rPr lang="en-US" sz="900" kern="100">
                                        <a:effectLst/>
                                        <a:latin typeface="Cambria Math" panose="02040503050406030204" pitchFamily="18" charset="0"/>
                                      </a:rPr>
                                      <m:t>𝑟</m:t>
                                    </m:r>
                                  </m:e>
                                  <m:sub>
                                    <m:r>
                                      <a:rPr lang="en-US" sz="900" kern="100">
                                        <a:effectLst/>
                                        <a:latin typeface="Cambria Math" panose="02040503050406030204" pitchFamily="18" charset="0"/>
                                      </a:rPr>
                                      <m:t>4</m:t>
                                    </m:r>
                                  </m:sub>
                                </m:sSub>
                                <m:r>
                                  <a:rPr lang="en-US" sz="900" kern="100">
                                    <a:effectLst/>
                                    <a:latin typeface="Cambria Math" panose="02040503050406030204" pitchFamily="18" charset="0"/>
                                  </a:rPr>
                                  <m:t>:</m:t>
                                </m:r>
                                <m:r>
                                  <a:rPr lang="en-US" sz="900" kern="100">
                                    <a:effectLst/>
                                    <a:latin typeface="Cambria Math" panose="02040503050406030204" pitchFamily="18" charset="0"/>
                                  </a:rPr>
                                  <m:t>𝑙𝑖𝑔h𝑡𝑠h𝑜𝑤</m:t>
                                </m:r>
                                <m:r>
                                  <a:rPr lang="en-US" sz="900" kern="100">
                                    <a:effectLst/>
                                    <a:latin typeface="Cambria Math" panose="02040503050406030204" pitchFamily="18" charset="0"/>
                                  </a:rPr>
                                  <m:t>→</m:t>
                                </m:r>
                                <m:r>
                                  <a:rPr lang="en-US" sz="900" kern="100">
                                    <a:effectLst/>
                                    <a:latin typeface="Cambria Math" panose="02040503050406030204" pitchFamily="18" charset="0"/>
                                  </a:rPr>
                                  <m:t>𝑜𝑢𝑡𝑑𝑜𝑜𝑟</m:t>
                                </m:r>
                              </m:oMath>
                            </m:oMathPara>
                          </a14:m>
                          <a:endParaRPr lang="zh-CN" sz="1050" kern="100">
                            <a:effectLst/>
                            <a:latin typeface="Times New Roman" panose="02020603050405020304" pitchFamily="18" charset="0"/>
                            <a:ea typeface="楷体" panose="02010609060101010101" pitchFamily="49" charset="-122"/>
                            <a:cs typeface="Times New Roman" panose="02020603050405020304" pitchFamily="18" charset="0"/>
                          </a:endParaRPr>
                        </a:p>
                        <a:p>
                          <a:pPr indent="127000" algn="ctr">
                            <a:lnSpc>
                              <a:spcPts val="3500"/>
                            </a:lnSpc>
                            <a:spcBef>
                              <a:spcPts val="600"/>
                            </a:spcBef>
                            <a:spcAft>
                              <a:spcPts val="600"/>
                            </a:spcAft>
                          </a:pPr>
                          <a:r>
                            <a:rPr lang="en-US" sz="900" kern="100">
                              <a:effectLst/>
                              <a:latin typeface="Times New Roman" panose="02020603050405020304" pitchFamily="18" charset="0"/>
                              <a:ea typeface="楷体" panose="02010609060101010101" pitchFamily="49" charset="-122"/>
                              <a:cs typeface="Times New Roman" panose="02020603050405020304" pitchFamily="18" charset="0"/>
                            </a:rPr>
                            <a:t>(</a:t>
                          </a:r>
                          <a:r>
                            <a:rPr lang="zh-CN" sz="900" kern="100">
                              <a:effectLst/>
                              <a:latin typeface="Times New Roman" panose="02020603050405020304" pitchFamily="18" charset="0"/>
                              <a:ea typeface="楷体" panose="02010609060101010101" pitchFamily="49" charset="-122"/>
                              <a:cs typeface="Times New Roman" panose="02020603050405020304" pitchFamily="18" charset="0"/>
                            </a:rPr>
                            <a:t>等同于：</a:t>
                          </a:r>
                          <a14:m>
                            <m:oMath xmlns:m="http://schemas.openxmlformats.org/officeDocument/2006/math">
                              <m:r>
                                <a:rPr lang="en-US" sz="900" kern="100">
                                  <a:effectLst/>
                                  <a:latin typeface="Cambria Math" panose="02040503050406030204" pitchFamily="18" charset="0"/>
                                </a:rPr>
                                <m:t>¬</m:t>
                              </m:r>
                              <m:r>
                                <a:rPr lang="en-US" sz="900" kern="100">
                                  <a:effectLst/>
                                  <a:latin typeface="Cambria Math" panose="02040503050406030204" pitchFamily="18" charset="0"/>
                                </a:rPr>
                                <m:t>𝑙𝑖𝑔h𝑡𝑠h𝑜𝑤</m:t>
                              </m:r>
                              <m:r>
                                <a:rPr lang="en-US" sz="900" kern="100">
                                  <a:effectLst/>
                                  <a:latin typeface="Cambria Math" panose="02040503050406030204" pitchFamily="18" charset="0"/>
                                </a:rPr>
                                <m:t>∨</m:t>
                              </m:r>
                              <m:r>
                                <a:rPr lang="en-US" sz="900" kern="100">
                                  <a:effectLst/>
                                  <a:latin typeface="Cambria Math" panose="02040503050406030204" pitchFamily="18" charset="0"/>
                                </a:rPr>
                                <m:t>𝑜𝑢𝑡𝑑𝑜𝑜𝑟</m:t>
                              </m:r>
                            </m:oMath>
                          </a14:m>
                          <a:r>
                            <a:rPr lang="en-US" sz="900" kern="100">
                              <a:effectLst/>
                              <a:latin typeface="Times New Roman" panose="02020603050405020304" pitchFamily="18" charset="0"/>
                              <a:ea typeface="楷体" panose="02010609060101010101" pitchFamily="49" charset="-122"/>
                              <a:cs typeface="Times New Roman" panose="02020603050405020304" pitchFamily="18" charset="0"/>
                            </a:rPr>
                            <a:t>)</a:t>
                          </a:r>
                          <a:endParaRPr lang="zh-CN" sz="1050" kern="10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tc>
                    <a:tc>
                      <a:txBody>
                        <a:bodyPr/>
                        <a:lstStyle/>
                        <a:p>
                          <a:pPr indent="127000" algn="ctr">
                            <a:lnSpc>
                              <a:spcPts val="3500"/>
                            </a:lnSpc>
                            <a:spcBef>
                              <a:spcPts val="600"/>
                            </a:spcBef>
                            <a:spcAft>
                              <a:spcPts val="600"/>
                            </a:spcAft>
                          </a:pPr>
                          <a:r>
                            <a:rPr lang="zh-CN" sz="900" kern="100">
                              <a:effectLst/>
                              <a:latin typeface="Times New Roman" panose="02020603050405020304" pitchFamily="18" charset="0"/>
                              <a:ea typeface="楷体" panose="02010609060101010101" pitchFamily="49" charset="-122"/>
                              <a:cs typeface="Times New Roman" panose="02020603050405020304" pitchFamily="18" charset="0"/>
                            </a:rPr>
                            <a:t>如果有灯光秀，则室外举行</a:t>
                          </a:r>
                          <a:endParaRPr lang="zh-CN" sz="1050" kern="10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tc>
                    <a:tc>
                      <a:txBody>
                        <a:bodyPr/>
                        <a:lstStyle/>
                        <a:p>
                          <a:pPr indent="127000" algn="ctr">
                            <a:lnSpc>
                              <a:spcPts val="3500"/>
                            </a:lnSpc>
                            <a:spcBef>
                              <a:spcPts val="600"/>
                            </a:spcBef>
                            <a:spcAft>
                              <a:spcPts val="600"/>
                            </a:spcAft>
                          </a:pPr>
                          <a:r>
                            <a:rPr lang="en-US" sz="900" kern="100" dirty="0">
                              <a:effectLst/>
                              <a:latin typeface="Times New Roman" panose="02020603050405020304" pitchFamily="18" charset="0"/>
                              <a:ea typeface="楷体" panose="02010609060101010101" pitchFamily="49" charset="-122"/>
                              <a:cs typeface="Times New Roman" panose="02020603050405020304" pitchFamily="18" charset="0"/>
                            </a:rPr>
                            <a:t>7</a:t>
                          </a:r>
                          <a:r>
                            <a:rPr lang="zh-CN" sz="900" kern="100" dirty="0">
                              <a:effectLst/>
                              <a:latin typeface="Times New Roman" panose="02020603050405020304" pitchFamily="18" charset="0"/>
                              <a:ea typeface="楷体" panose="02010609060101010101" pitchFamily="49" charset="-122"/>
                              <a:cs typeface="Times New Roman" panose="02020603050405020304" pitchFamily="18" charset="0"/>
                            </a:rPr>
                            <a:t>（很重要，因为同学们热切盼望）</a:t>
                          </a:r>
                          <a:endParaRPr lang="zh-CN" sz="1050" kern="100" dirty="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tc>
                    <a:extLst>
                      <a:ext uri="{0D108BD9-81ED-4DB2-BD59-A6C34878D82A}">
                        <a16:rowId xmlns:a16="http://schemas.microsoft.com/office/drawing/2014/main" val="1939786845"/>
                      </a:ext>
                    </a:extLst>
                  </a:tr>
                </a:tbl>
              </a:graphicData>
            </a:graphic>
          </p:graphicFrame>
        </mc:Choice>
        <mc:Fallback xmlns="">
          <p:graphicFrame>
            <p:nvGraphicFramePr>
              <p:cNvPr id="4" name="表格 3">
                <a:extLst>
                  <a:ext uri="{FF2B5EF4-FFF2-40B4-BE49-F238E27FC236}">
                    <a16:creationId xmlns:a16="http://schemas.microsoft.com/office/drawing/2014/main" id="{6C2A2E5E-1CCF-4ACA-8FF1-4A50AAFF6BB1}"/>
                  </a:ext>
                </a:extLst>
              </p:cNvPr>
              <p:cNvGraphicFramePr>
                <a:graphicFrameLocks noGrp="1"/>
              </p:cNvGraphicFramePr>
              <p:nvPr>
                <p:extLst>
                  <p:ext uri="{D42A27DB-BD31-4B8C-83A1-F6EECF244321}">
                    <p14:modId xmlns:p14="http://schemas.microsoft.com/office/powerpoint/2010/main" val="3429534124"/>
                  </p:ext>
                </p:extLst>
              </p:nvPr>
            </p:nvGraphicFramePr>
            <p:xfrm>
              <a:off x="304179" y="1837335"/>
              <a:ext cx="5336393" cy="4662932"/>
            </p:xfrm>
            <a:graphic>
              <a:graphicData uri="http://schemas.openxmlformats.org/drawingml/2006/table">
                <a:tbl>
                  <a:tblPr firstRow="1" firstCol="1" bandRow="1">
                    <a:tableStyleId>{5C22544A-7EE6-4342-B048-85BDC9FD1C3A}</a:tableStyleId>
                  </a:tblPr>
                  <a:tblGrid>
                    <a:gridCol w="1755125">
                      <a:extLst>
                        <a:ext uri="{9D8B030D-6E8A-4147-A177-3AD203B41FA5}">
                          <a16:colId xmlns:a16="http://schemas.microsoft.com/office/drawing/2014/main" val="3553108437"/>
                        </a:ext>
                      </a:extLst>
                    </a:gridCol>
                    <a:gridCol w="1631692">
                      <a:extLst>
                        <a:ext uri="{9D8B030D-6E8A-4147-A177-3AD203B41FA5}">
                          <a16:colId xmlns:a16="http://schemas.microsoft.com/office/drawing/2014/main" val="2484593535"/>
                        </a:ext>
                      </a:extLst>
                    </a:gridCol>
                    <a:gridCol w="1949576">
                      <a:extLst>
                        <a:ext uri="{9D8B030D-6E8A-4147-A177-3AD203B41FA5}">
                          <a16:colId xmlns:a16="http://schemas.microsoft.com/office/drawing/2014/main" val="854847562"/>
                        </a:ext>
                      </a:extLst>
                    </a:gridCol>
                  </a:tblGrid>
                  <a:tr h="699135">
                    <a:tc>
                      <a:txBody>
                        <a:bodyPr/>
                        <a:lstStyle/>
                        <a:p>
                          <a:pPr indent="127000" algn="ctr">
                            <a:lnSpc>
                              <a:spcPts val="3500"/>
                            </a:lnSpc>
                            <a:spcBef>
                              <a:spcPts val="600"/>
                            </a:spcBef>
                            <a:spcAft>
                              <a:spcPts val="600"/>
                            </a:spcAft>
                          </a:pPr>
                          <a:r>
                            <a:rPr lang="zh-CN" sz="900" kern="100">
                              <a:effectLst/>
                              <a:latin typeface="Times New Roman" panose="02020603050405020304" pitchFamily="18" charset="0"/>
                              <a:ea typeface="楷体" panose="02010609060101010101" pitchFamily="49" charset="-122"/>
                              <a:cs typeface="Times New Roman" panose="02020603050405020304" pitchFamily="18" charset="0"/>
                            </a:rPr>
                            <a:t>一阶谓词逻辑</a:t>
                          </a:r>
                          <a:endParaRPr lang="zh-CN" sz="1050" kern="10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tc>
                    <a:tc>
                      <a:txBody>
                        <a:bodyPr/>
                        <a:lstStyle/>
                        <a:p>
                          <a:pPr indent="127000" algn="ctr">
                            <a:lnSpc>
                              <a:spcPts val="3500"/>
                            </a:lnSpc>
                            <a:spcBef>
                              <a:spcPts val="600"/>
                            </a:spcBef>
                            <a:spcAft>
                              <a:spcPts val="600"/>
                            </a:spcAft>
                          </a:pPr>
                          <a:r>
                            <a:rPr lang="zh-CN" sz="900" kern="100">
                              <a:effectLst/>
                              <a:latin typeface="Times New Roman" panose="02020603050405020304" pitchFamily="18" charset="0"/>
                              <a:ea typeface="楷体" panose="02010609060101010101" pitchFamily="49" charset="-122"/>
                              <a:cs typeface="Times New Roman" panose="02020603050405020304" pitchFamily="18" charset="0"/>
                            </a:rPr>
                            <a:t>内容描述</a:t>
                          </a:r>
                          <a:endParaRPr lang="zh-CN" sz="1050" kern="10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tc>
                    <a:tc>
                      <a:txBody>
                        <a:bodyPr/>
                        <a:lstStyle/>
                        <a:p>
                          <a:pPr indent="127000" algn="ctr">
                            <a:lnSpc>
                              <a:spcPts val="3500"/>
                            </a:lnSpc>
                            <a:spcBef>
                              <a:spcPts val="600"/>
                            </a:spcBef>
                            <a:spcAft>
                              <a:spcPts val="600"/>
                            </a:spcAft>
                          </a:pPr>
                          <a:r>
                            <a:rPr lang="zh-CN" sz="900" kern="100">
                              <a:effectLst/>
                              <a:latin typeface="Times New Roman" panose="02020603050405020304" pitchFamily="18" charset="0"/>
                              <a:ea typeface="楷体" panose="02010609060101010101" pitchFamily="49" charset="-122"/>
                              <a:cs typeface="Times New Roman" panose="02020603050405020304" pitchFamily="18" charset="0"/>
                            </a:rPr>
                            <a:t>规则的权重取值</a:t>
                          </a:r>
                          <a:endParaRPr lang="zh-CN" sz="1050" kern="10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tc>
                    <a:extLst>
                      <a:ext uri="{0D108BD9-81ED-4DB2-BD59-A6C34878D82A}">
                        <a16:rowId xmlns:a16="http://schemas.microsoft.com/office/drawing/2014/main" val="4174919662"/>
                      </a:ext>
                    </a:extLst>
                  </a:tr>
                  <a:tr h="803275">
                    <a:tc>
                      <a:txBody>
                        <a:bodyPr/>
                        <a:lstStyle/>
                        <a:p>
                          <a:endParaRPr lang="zh-CN"/>
                        </a:p>
                      </a:txBody>
                      <a:tcPr marL="68580" marR="68580" marT="0" marB="0">
                        <a:blipFill>
                          <a:blip r:embed="rId3"/>
                          <a:stretch>
                            <a:fillRect l="-347" t="-87879" r="-205903" b="-401515"/>
                          </a:stretch>
                        </a:blipFill>
                      </a:tcPr>
                    </a:tc>
                    <a:tc>
                      <a:txBody>
                        <a:bodyPr/>
                        <a:lstStyle/>
                        <a:p>
                          <a:pPr indent="127000" algn="ctr">
                            <a:lnSpc>
                              <a:spcPts val="3500"/>
                            </a:lnSpc>
                            <a:spcBef>
                              <a:spcPts val="600"/>
                            </a:spcBef>
                            <a:spcAft>
                              <a:spcPts val="600"/>
                            </a:spcAft>
                          </a:pPr>
                          <a:r>
                            <a:rPr lang="zh-CN" sz="900" kern="100">
                              <a:effectLst/>
                              <a:latin typeface="Times New Roman" panose="02020603050405020304" pitchFamily="18" charset="0"/>
                              <a:ea typeface="楷体" panose="02010609060101010101" pitchFamily="49" charset="-122"/>
                              <a:cs typeface="Times New Roman" panose="02020603050405020304" pitchFamily="18" charset="0"/>
                            </a:rPr>
                            <a:t>或者室内举行、或者室外举行</a:t>
                          </a:r>
                          <a:endParaRPr lang="zh-CN" sz="1050" kern="10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tc>
                    <a:tc>
                      <a:txBody>
                        <a:bodyPr/>
                        <a:lstStyle/>
                        <a:p>
                          <a:pPr indent="127000" algn="ctr">
                            <a:lnSpc>
                              <a:spcPts val="3500"/>
                            </a:lnSpc>
                            <a:spcBef>
                              <a:spcPts val="600"/>
                            </a:spcBef>
                            <a:spcAft>
                              <a:spcPts val="600"/>
                            </a:spcAft>
                          </a:pPr>
                          <a:r>
                            <a:rPr lang="en-US" sz="900" kern="100">
                              <a:effectLst/>
                              <a:latin typeface="Times New Roman" panose="02020603050405020304" pitchFamily="18" charset="0"/>
                              <a:ea typeface="楷体" panose="02010609060101010101" pitchFamily="49" charset="-122"/>
                              <a:cs typeface="Times New Roman" panose="02020603050405020304" pitchFamily="18" charset="0"/>
                            </a:rPr>
                            <a:t>1</a:t>
                          </a:r>
                          <a:r>
                            <a:rPr lang="zh-CN" sz="900" kern="100">
                              <a:effectLst/>
                              <a:latin typeface="Times New Roman" panose="02020603050405020304" pitchFamily="18" charset="0"/>
                              <a:ea typeface="楷体" panose="02010609060101010101" pitchFamily="49" charset="-122"/>
                              <a:cs typeface="Times New Roman" panose="02020603050405020304" pitchFamily="18" charset="0"/>
                            </a:rPr>
                            <a:t>（不特别重要）</a:t>
                          </a:r>
                          <a:endParaRPr lang="zh-CN" sz="1050" kern="10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tc>
                    <a:extLst>
                      <a:ext uri="{0D108BD9-81ED-4DB2-BD59-A6C34878D82A}">
                        <a16:rowId xmlns:a16="http://schemas.microsoft.com/office/drawing/2014/main" val="2030913357"/>
                      </a:ext>
                    </a:extLst>
                  </a:tr>
                  <a:tr h="803275">
                    <a:tc>
                      <a:txBody>
                        <a:bodyPr/>
                        <a:lstStyle/>
                        <a:p>
                          <a:endParaRPr lang="zh-CN"/>
                        </a:p>
                      </a:txBody>
                      <a:tcPr marL="68580" marR="68580" marT="0" marB="0">
                        <a:blipFill>
                          <a:blip r:embed="rId3"/>
                          <a:stretch>
                            <a:fillRect l="-347" t="-187879" r="-205903" b="-301515"/>
                          </a:stretch>
                        </a:blipFill>
                      </a:tcPr>
                    </a:tc>
                    <a:tc>
                      <a:txBody>
                        <a:bodyPr/>
                        <a:lstStyle/>
                        <a:p>
                          <a:pPr indent="127000" algn="ctr">
                            <a:lnSpc>
                              <a:spcPts val="3500"/>
                            </a:lnSpc>
                            <a:spcBef>
                              <a:spcPts val="600"/>
                            </a:spcBef>
                            <a:spcAft>
                              <a:spcPts val="600"/>
                            </a:spcAft>
                          </a:pPr>
                          <a:r>
                            <a:rPr lang="zh-CN" sz="900" kern="100">
                              <a:effectLst/>
                              <a:latin typeface="Times New Roman" panose="02020603050405020304" pitchFamily="18" charset="0"/>
                              <a:ea typeface="楷体" panose="02010609060101010101" pitchFamily="49" charset="-122"/>
                              <a:cs typeface="Times New Roman" panose="02020603050405020304" pitchFamily="18" charset="0"/>
                            </a:rPr>
                            <a:t>不能既室内举行、又室外举行</a:t>
                          </a:r>
                          <a:endParaRPr lang="zh-CN" sz="1050" kern="10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tc>
                    <a:tc>
                      <a:txBody>
                        <a:bodyPr/>
                        <a:lstStyle/>
                        <a:p>
                          <a:pPr indent="127000" algn="ctr">
                            <a:lnSpc>
                              <a:spcPts val="3500"/>
                            </a:lnSpc>
                            <a:spcBef>
                              <a:spcPts val="600"/>
                            </a:spcBef>
                            <a:spcAft>
                              <a:spcPts val="600"/>
                            </a:spcAft>
                          </a:pPr>
                          <a:r>
                            <a:rPr lang="en-US" sz="900" kern="100" dirty="0">
                              <a:effectLst/>
                              <a:latin typeface="Times New Roman" panose="02020603050405020304" pitchFamily="18" charset="0"/>
                              <a:ea typeface="楷体" panose="02010609060101010101" pitchFamily="49" charset="-122"/>
                              <a:cs typeface="Times New Roman" panose="02020603050405020304" pitchFamily="18" charset="0"/>
                            </a:rPr>
                            <a:t>9</a:t>
                          </a:r>
                          <a:r>
                            <a:rPr lang="zh-CN" sz="900" kern="100" dirty="0">
                              <a:effectLst/>
                              <a:latin typeface="Times New Roman" panose="02020603050405020304" pitchFamily="18" charset="0"/>
                              <a:ea typeface="楷体" panose="02010609060101010101" pitchFamily="49" charset="-122"/>
                              <a:cs typeface="Times New Roman" panose="02020603050405020304" pitchFamily="18" charset="0"/>
                            </a:rPr>
                            <a:t>（特别重要，因为不能同时发生）</a:t>
                          </a:r>
                          <a:endParaRPr lang="zh-CN" sz="1050" kern="100" dirty="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tc>
                    <a:extLst>
                      <a:ext uri="{0D108BD9-81ED-4DB2-BD59-A6C34878D82A}">
                        <a16:rowId xmlns:a16="http://schemas.microsoft.com/office/drawing/2014/main" val="716403148"/>
                      </a:ext>
                    </a:extLst>
                  </a:tr>
                  <a:tr h="955675">
                    <a:tc>
                      <a:txBody>
                        <a:bodyPr/>
                        <a:lstStyle/>
                        <a:p>
                          <a:endParaRPr lang="zh-CN"/>
                        </a:p>
                      </a:txBody>
                      <a:tcPr marL="68580" marR="68580" marT="0" marB="0">
                        <a:blipFill>
                          <a:blip r:embed="rId3"/>
                          <a:stretch>
                            <a:fillRect l="-347" t="-242038" r="-205903" b="-153503"/>
                          </a:stretch>
                        </a:blipFill>
                      </a:tcPr>
                    </a:tc>
                    <a:tc>
                      <a:txBody>
                        <a:bodyPr/>
                        <a:lstStyle/>
                        <a:p>
                          <a:pPr indent="127000" algn="ctr">
                            <a:lnSpc>
                              <a:spcPts val="3500"/>
                            </a:lnSpc>
                            <a:spcBef>
                              <a:spcPts val="600"/>
                            </a:spcBef>
                            <a:spcAft>
                              <a:spcPts val="600"/>
                            </a:spcAft>
                          </a:pPr>
                          <a:r>
                            <a:rPr lang="zh-CN" sz="900" kern="100">
                              <a:effectLst/>
                              <a:latin typeface="Times New Roman" panose="02020603050405020304" pitchFamily="18" charset="0"/>
                              <a:ea typeface="楷体" panose="02010609060101010101" pitchFamily="49" charset="-122"/>
                              <a:cs typeface="Times New Roman" panose="02020603050405020304" pitchFamily="18" charset="0"/>
                            </a:rPr>
                            <a:t>如果下雨，则室内举行</a:t>
                          </a:r>
                          <a:endParaRPr lang="zh-CN" sz="1050" kern="10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tc>
                    <a:tc>
                      <a:txBody>
                        <a:bodyPr/>
                        <a:lstStyle/>
                        <a:p>
                          <a:pPr indent="127000" algn="ctr">
                            <a:lnSpc>
                              <a:spcPts val="3500"/>
                            </a:lnSpc>
                            <a:spcBef>
                              <a:spcPts val="600"/>
                            </a:spcBef>
                            <a:spcAft>
                              <a:spcPts val="600"/>
                            </a:spcAft>
                          </a:pPr>
                          <a:r>
                            <a:rPr lang="en-US" sz="900" kern="100">
                              <a:effectLst/>
                              <a:latin typeface="Times New Roman" panose="02020603050405020304" pitchFamily="18" charset="0"/>
                              <a:ea typeface="楷体" panose="02010609060101010101" pitchFamily="49" charset="-122"/>
                              <a:cs typeface="Times New Roman" panose="02020603050405020304" pitchFamily="18" charset="0"/>
                            </a:rPr>
                            <a:t>5</a:t>
                          </a:r>
                          <a:r>
                            <a:rPr lang="zh-CN" sz="900" kern="100">
                              <a:effectLst/>
                              <a:latin typeface="Times New Roman" panose="02020603050405020304" pitchFamily="18" charset="0"/>
                              <a:ea typeface="楷体" panose="02010609060101010101" pitchFamily="49" charset="-122"/>
                              <a:cs typeface="Times New Roman" panose="02020603050405020304" pitchFamily="18" charset="0"/>
                            </a:rPr>
                            <a:t>（重要）</a:t>
                          </a:r>
                          <a:endParaRPr lang="zh-CN" sz="1050" kern="10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tc>
                    <a:extLst>
                      <a:ext uri="{0D108BD9-81ED-4DB2-BD59-A6C34878D82A}">
                        <a16:rowId xmlns:a16="http://schemas.microsoft.com/office/drawing/2014/main" val="2860597753"/>
                      </a:ext>
                    </a:extLst>
                  </a:tr>
                  <a:tr h="1401572">
                    <a:tc>
                      <a:txBody>
                        <a:bodyPr/>
                        <a:lstStyle/>
                        <a:p>
                          <a:endParaRPr lang="zh-CN"/>
                        </a:p>
                      </a:txBody>
                      <a:tcPr marL="68580" marR="68580" marT="0" marB="0">
                        <a:blipFill>
                          <a:blip r:embed="rId3"/>
                          <a:stretch>
                            <a:fillRect l="-347" t="-233478" r="-205903" b="-4783"/>
                          </a:stretch>
                        </a:blipFill>
                      </a:tcPr>
                    </a:tc>
                    <a:tc>
                      <a:txBody>
                        <a:bodyPr/>
                        <a:lstStyle/>
                        <a:p>
                          <a:pPr indent="127000" algn="ctr">
                            <a:lnSpc>
                              <a:spcPts val="3500"/>
                            </a:lnSpc>
                            <a:spcBef>
                              <a:spcPts val="600"/>
                            </a:spcBef>
                            <a:spcAft>
                              <a:spcPts val="600"/>
                            </a:spcAft>
                          </a:pPr>
                          <a:r>
                            <a:rPr lang="zh-CN" sz="900" kern="100">
                              <a:effectLst/>
                              <a:latin typeface="Times New Roman" panose="02020603050405020304" pitchFamily="18" charset="0"/>
                              <a:ea typeface="楷体" panose="02010609060101010101" pitchFamily="49" charset="-122"/>
                              <a:cs typeface="Times New Roman" panose="02020603050405020304" pitchFamily="18" charset="0"/>
                            </a:rPr>
                            <a:t>如果有灯光秀，则室外举行</a:t>
                          </a:r>
                          <a:endParaRPr lang="zh-CN" sz="1050" kern="10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tc>
                    <a:tc>
                      <a:txBody>
                        <a:bodyPr/>
                        <a:lstStyle/>
                        <a:p>
                          <a:pPr indent="127000" algn="ctr">
                            <a:lnSpc>
                              <a:spcPts val="3500"/>
                            </a:lnSpc>
                            <a:spcBef>
                              <a:spcPts val="600"/>
                            </a:spcBef>
                            <a:spcAft>
                              <a:spcPts val="600"/>
                            </a:spcAft>
                          </a:pPr>
                          <a:r>
                            <a:rPr lang="en-US" sz="900" kern="100" dirty="0">
                              <a:effectLst/>
                              <a:latin typeface="Times New Roman" panose="02020603050405020304" pitchFamily="18" charset="0"/>
                              <a:ea typeface="楷体" panose="02010609060101010101" pitchFamily="49" charset="-122"/>
                              <a:cs typeface="Times New Roman" panose="02020603050405020304" pitchFamily="18" charset="0"/>
                            </a:rPr>
                            <a:t>7</a:t>
                          </a:r>
                          <a:r>
                            <a:rPr lang="zh-CN" sz="900" kern="100" dirty="0">
                              <a:effectLst/>
                              <a:latin typeface="Times New Roman" panose="02020603050405020304" pitchFamily="18" charset="0"/>
                              <a:ea typeface="楷体" panose="02010609060101010101" pitchFamily="49" charset="-122"/>
                              <a:cs typeface="Times New Roman" panose="02020603050405020304" pitchFamily="18" charset="0"/>
                            </a:rPr>
                            <a:t>（很重要，因为同学们热切盼望）</a:t>
                          </a:r>
                          <a:endParaRPr lang="zh-CN" sz="1050" kern="100" dirty="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tc>
                    <a:extLst>
                      <a:ext uri="{0D108BD9-81ED-4DB2-BD59-A6C34878D82A}">
                        <a16:rowId xmlns:a16="http://schemas.microsoft.com/office/drawing/2014/main" val="1939786845"/>
                      </a:ext>
                    </a:extLst>
                  </a:tr>
                </a:tbl>
              </a:graphicData>
            </a:graphic>
          </p:graphicFrame>
        </mc:Fallback>
      </mc:AlternateContent>
      <mc:AlternateContent xmlns:mc="http://schemas.openxmlformats.org/markup-compatibility/2006" xmlns:a14="http://schemas.microsoft.com/office/drawing/2010/main">
        <mc:Choice Requires="a14">
          <p:sp>
            <p:nvSpPr>
              <p:cNvPr id="2" name="矩形 1">
                <a:extLst>
                  <a:ext uri="{FF2B5EF4-FFF2-40B4-BE49-F238E27FC236}">
                    <a16:creationId xmlns:a16="http://schemas.microsoft.com/office/drawing/2014/main" id="{C3843E15-CB6B-4959-AED9-84CDD96EA357}"/>
                  </a:ext>
                </a:extLst>
              </p:cNvPr>
              <p:cNvSpPr/>
              <p:nvPr/>
            </p:nvSpPr>
            <p:spPr>
              <a:xfrm>
                <a:off x="5640572" y="1837335"/>
                <a:ext cx="6365358" cy="3990836"/>
              </a:xfrm>
              <a:prstGeom prst="rect">
                <a:avLst/>
              </a:prstGeom>
            </p:spPr>
            <p:txBody>
              <a:bodyPr wrap="square">
                <a:spAutoFit/>
              </a:bodyPr>
              <a:lstStyle/>
              <a:p>
                <a:pPr marL="0" marR="0" lvl="0" indent="304800" algn="just" defTabSz="914400" rtl="0" eaLnBrk="1" fontAlgn="auto" latinLnBrk="0" hangingPunct="1">
                  <a:lnSpc>
                    <a:spcPts val="3500"/>
                  </a:lnSpc>
                  <a:spcBef>
                    <a:spcPts val="600"/>
                  </a:spcBef>
                  <a:spcAft>
                    <a:spcPts val="600"/>
                  </a:spcAft>
                  <a:buClrTx/>
                  <a:buSzTx/>
                  <a:buFontTx/>
                  <a:buNone/>
                  <a:tabLst/>
                  <a:defRPr/>
                </a:pPr>
                <a:r>
                  <a:rPr kumimoji="0" lang="zh-CN" altLang="zh-CN" sz="10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可以计算得到“如果下雨（且无论是否灯光秀），在室外而不是室内举行开学典礼”的概率取值：</a:t>
                </a:r>
              </a:p>
              <a:p>
                <a:pPr marL="0" marR="0" lvl="0" indent="266700" algn="just" defTabSz="914400" rtl="0" eaLnBrk="1" fontAlgn="auto" latinLnBrk="0" hangingPunct="1">
                  <a:lnSpc>
                    <a:spcPts val="3500"/>
                  </a:lnSpc>
                  <a:spcBef>
                    <a:spcPts val="600"/>
                  </a:spcBef>
                  <a:spcAft>
                    <a:spcPts val="60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CN" sz="10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𝑃</m:t>
                      </m:r>
                      <m:d>
                        <m:dPr>
                          <m:ctrlPr>
                            <a:rPr kumimoji="0" lang="zh-CN" altLang="zh-CN" sz="1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altLang="zh-CN" sz="10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𝑜𝑢𝑡𝑑𝑜𝑜𝑟</m:t>
                          </m:r>
                          <m:r>
                            <a:rPr kumimoji="0" lang="en-US" altLang="zh-CN" sz="10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r>
                            <a:rPr kumimoji="0" lang="en-US" altLang="zh-CN" sz="10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𝑖𝑛𝑑𝑜𝑜𝑟</m:t>
                          </m:r>
                        </m:e>
                      </m:d>
                      <m:r>
                        <a:rPr kumimoji="0" lang="en-US" altLang="zh-CN" sz="10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f>
                        <m:fPr>
                          <m:ctrlPr>
                            <a:rPr kumimoji="0" lang="zh-CN" altLang="zh-CN" sz="1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fPr>
                        <m:num>
                          <m:r>
                            <a:rPr kumimoji="0" lang="en-US" altLang="zh-CN" sz="10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1</m:t>
                          </m:r>
                        </m:num>
                        <m:den>
                          <m:r>
                            <a:rPr kumimoji="0" lang="en-US" altLang="zh-CN" sz="10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𝑍</m:t>
                          </m:r>
                        </m:den>
                      </m:f>
                      <m:func>
                        <m:funcPr>
                          <m:ctrlPr>
                            <a:rPr kumimoji="0" lang="zh-CN" altLang="zh-CN" sz="1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funcPr>
                        <m:fName>
                          <m:r>
                            <m:rPr>
                              <m:sty m:val="p"/>
                            </m:rPr>
                            <a:rPr kumimoji="0" lang="en-US" altLang="zh-CN" sz="10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exp</m:t>
                          </m:r>
                        </m:fName>
                        <m:e>
                          <m:d>
                            <m:dPr>
                              <m:ctrlPr>
                                <a:rPr kumimoji="0" lang="zh-CN" altLang="zh-CN" sz="1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altLang="zh-CN" sz="10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1</m:t>
                              </m:r>
                              <m:r>
                                <a:rPr kumimoji="0" lang="en-US" altLang="zh-CN" sz="10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d>
                                <m:dPr>
                                  <m:ctrlPr>
                                    <a:rPr kumimoji="0" lang="zh-CN" altLang="zh-CN" sz="1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altLang="zh-CN" sz="10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𝑖𝑛𝑑𝑜𝑜𝑟</m:t>
                                  </m:r>
                                  <m:r>
                                    <a:rPr kumimoji="0" lang="en-US" altLang="zh-CN" sz="10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r>
                                    <a:rPr kumimoji="0" lang="en-US" altLang="zh-CN" sz="10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𝑜𝑢𝑡𝑑𝑜𝑜𝑟</m:t>
                                  </m:r>
                                </m:e>
                              </m:d>
                              <m:r>
                                <a:rPr kumimoji="0" lang="en-US" altLang="zh-CN" sz="10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+9∗¬</m:t>
                              </m:r>
                              <m:d>
                                <m:dPr>
                                  <m:ctrlPr>
                                    <a:rPr kumimoji="0" lang="zh-CN" altLang="zh-CN" sz="1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altLang="zh-CN" sz="10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𝑖𝑛𝑑𝑜𝑜𝑟</m:t>
                                  </m:r>
                                  <m:r>
                                    <a:rPr kumimoji="0" lang="en-US" altLang="zh-CN" sz="10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r>
                                    <a:rPr kumimoji="0" lang="en-US" altLang="zh-CN" sz="10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𝑜𝑢𝑡𝑑𝑜𝑜𝑟</m:t>
                                  </m:r>
                                </m:e>
                              </m:d>
                              <m:r>
                                <a:rPr kumimoji="0" lang="en-US" altLang="zh-CN" sz="10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+5∗</m:t>
                              </m:r>
                              <m:d>
                                <m:dPr>
                                  <m:ctrlPr>
                                    <a:rPr kumimoji="0" lang="zh-CN" altLang="zh-CN" sz="1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altLang="zh-CN" sz="10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r>
                                    <a:rPr kumimoji="0" lang="en-US" altLang="zh-CN" sz="10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𝑟𝑎𝑖𝑛</m:t>
                                  </m:r>
                                  <m:r>
                                    <a:rPr kumimoji="0" lang="en-US" altLang="zh-CN" sz="10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r>
                                    <a:rPr kumimoji="0" lang="en-US" altLang="zh-CN" sz="10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𝑖𝑛𝑑𝑜𝑜𝑟</m:t>
                                  </m:r>
                                </m:e>
                              </m:d>
                              <m:r>
                                <a:rPr kumimoji="0" lang="en-US" altLang="zh-CN" sz="10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r>
                                <a:rPr kumimoji="0" lang="en-US" altLang="zh-CN" sz="10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7∗</m:t>
                              </m:r>
                              <m:r>
                                <a:rPr kumimoji="0" lang="en-US" altLang="zh-CN" sz="10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r>
                                <a:rPr kumimoji="0" lang="en-US" altLang="zh-CN" sz="10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r>
                                <a:rPr kumimoji="0" lang="en-US" altLang="zh-CN" sz="10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𝑙𝑖𝑔h𝑡𝑠h𝑜𝑤</m:t>
                              </m:r>
                              <m:r>
                                <a:rPr kumimoji="0" lang="en-US" altLang="zh-CN" sz="10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r>
                                <a:rPr kumimoji="0" lang="en-US" altLang="zh-CN" sz="10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𝑜𝑢𝑡𝑑𝑜𝑜𝑟</m:t>
                              </m:r>
                              <m:r>
                                <a:rPr kumimoji="0" lang="en-US" altLang="zh-CN" sz="10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e>
                          </m:d>
                        </m:e>
                      </m:func>
                      <m:r>
                        <a:rPr kumimoji="0" lang="en-US" altLang="zh-CN" sz="10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f>
                        <m:fPr>
                          <m:ctrlPr>
                            <a:rPr kumimoji="0" lang="zh-CN" altLang="zh-CN" sz="1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fPr>
                        <m:num>
                          <m:r>
                            <a:rPr kumimoji="0" lang="en-US" altLang="zh-CN" sz="10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1</m:t>
                          </m:r>
                        </m:num>
                        <m:den>
                          <m:r>
                            <a:rPr kumimoji="0" lang="en-US" altLang="zh-CN" sz="10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𝑍</m:t>
                          </m:r>
                        </m:den>
                      </m:f>
                      <m:func>
                        <m:funcPr>
                          <m:ctrlPr>
                            <a:rPr kumimoji="0" lang="zh-CN" altLang="zh-CN" sz="1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funcPr>
                        <m:fName>
                          <m:r>
                            <m:rPr>
                              <m:sty m:val="p"/>
                            </m:rPr>
                            <a:rPr kumimoji="0" lang="en-US" altLang="zh-CN" sz="10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exp</m:t>
                          </m:r>
                        </m:fName>
                        <m:e>
                          <m:d>
                            <m:dPr>
                              <m:ctrlPr>
                                <a:rPr kumimoji="0" lang="zh-CN" altLang="zh-CN" sz="1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altLang="zh-CN" sz="10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1</m:t>
                              </m:r>
                              <m:r>
                                <a:rPr kumimoji="0" lang="en-US" altLang="zh-CN" sz="10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r>
                                <a:rPr kumimoji="0" lang="en-US" altLang="zh-CN" sz="10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1+9</m:t>
                              </m:r>
                              <m:r>
                                <a:rPr kumimoji="0" lang="en-US" altLang="zh-CN" sz="10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r>
                                <a:rPr kumimoji="0" lang="en-US" altLang="zh-CN" sz="10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1+5</m:t>
                              </m:r>
                              <m:r>
                                <a:rPr kumimoji="0" lang="en-US" altLang="zh-CN" sz="10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r>
                                <a:rPr kumimoji="0" lang="en-US" altLang="zh-CN" sz="10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0+7</m:t>
                              </m:r>
                              <m:r>
                                <a:rPr kumimoji="0" lang="en-US" altLang="zh-CN" sz="10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r>
                                <a:rPr kumimoji="0" lang="en-US" altLang="zh-CN" sz="10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1</m:t>
                              </m:r>
                            </m:e>
                          </m:d>
                          <m:r>
                            <a:rPr kumimoji="0" lang="en-US" altLang="zh-CN" sz="10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f>
                            <m:fPr>
                              <m:ctrlPr>
                                <a:rPr kumimoji="0" lang="zh-CN" altLang="zh-CN" sz="1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fPr>
                            <m:num>
                              <m:r>
                                <a:rPr kumimoji="0" lang="en-US" altLang="zh-CN" sz="10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1</m:t>
                              </m:r>
                            </m:num>
                            <m:den>
                              <m:r>
                                <a:rPr kumimoji="0" lang="en-US" altLang="zh-CN" sz="10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𝑍</m:t>
                              </m:r>
                            </m:den>
                          </m:f>
                          <m:func>
                            <m:funcPr>
                              <m:ctrlPr>
                                <a:rPr kumimoji="0" lang="zh-CN" altLang="zh-CN" sz="1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funcPr>
                            <m:fName>
                              <m:r>
                                <m:rPr>
                                  <m:sty m:val="p"/>
                                </m:rPr>
                                <a:rPr kumimoji="0" lang="en-US" altLang="zh-CN" sz="10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exp</m:t>
                              </m:r>
                            </m:fName>
                            <m:e>
                              <m:d>
                                <m:dPr>
                                  <m:ctrlPr>
                                    <a:rPr kumimoji="0" lang="zh-CN" altLang="zh-CN" sz="1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altLang="zh-CN" sz="10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17</m:t>
                                  </m:r>
                                </m:e>
                              </m:d>
                            </m:e>
                          </m:func>
                        </m:e>
                      </m:func>
                    </m:oMath>
                  </m:oMathPara>
                </a14:m>
                <a:endParaRPr kumimoji="0" lang="zh-CN" altLang="zh-CN" sz="10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endParaRPr>
              </a:p>
              <a:p>
                <a:pPr marL="0" marR="0" lvl="0" indent="304800" algn="just" defTabSz="914400" rtl="0" eaLnBrk="1" fontAlgn="auto" latinLnBrk="0" hangingPunct="1">
                  <a:lnSpc>
                    <a:spcPts val="3500"/>
                  </a:lnSpc>
                  <a:spcBef>
                    <a:spcPts val="600"/>
                  </a:spcBef>
                  <a:spcAft>
                    <a:spcPts val="600"/>
                  </a:spcAft>
                  <a:buClrTx/>
                  <a:buSzTx/>
                  <a:buFontTx/>
                  <a:buNone/>
                  <a:tabLst/>
                  <a:defRPr/>
                </a:pPr>
                <a:r>
                  <a:rPr kumimoji="0" lang="zh-CN" altLang="zh-CN" sz="10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同理可以计算得到“如果灯光秀（且无论是否下雨），在室内而不是室外举行开学典礼”的概率取值：</a:t>
                </a:r>
              </a:p>
              <a:p>
                <a:pPr marL="0" marR="0" lvl="0" indent="266700" algn="just" defTabSz="914400" rtl="0" eaLnBrk="1" fontAlgn="auto" latinLnBrk="0" hangingPunct="1">
                  <a:lnSpc>
                    <a:spcPts val="3500"/>
                  </a:lnSpc>
                  <a:spcBef>
                    <a:spcPts val="600"/>
                  </a:spcBef>
                  <a:spcAft>
                    <a:spcPts val="60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CN" sz="10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𝑃</m:t>
                      </m:r>
                      <m:d>
                        <m:dPr>
                          <m:ctrlPr>
                            <a:rPr kumimoji="0" lang="zh-CN" altLang="zh-CN" sz="1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altLang="zh-CN" sz="10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𝑖𝑛𝑑𝑜𝑜𝑟</m:t>
                          </m:r>
                          <m:r>
                            <a:rPr kumimoji="0" lang="en-US" altLang="zh-CN" sz="10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r>
                            <a:rPr kumimoji="0" lang="en-US" altLang="zh-CN" sz="10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𝑜𝑢𝑡𝑑𝑜𝑜𝑟</m:t>
                          </m:r>
                        </m:e>
                      </m:d>
                      <m:r>
                        <a:rPr kumimoji="0" lang="en-US" altLang="zh-CN" sz="10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f>
                        <m:fPr>
                          <m:ctrlPr>
                            <a:rPr kumimoji="0" lang="zh-CN" altLang="zh-CN" sz="1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fPr>
                        <m:num>
                          <m:r>
                            <a:rPr kumimoji="0" lang="en-US" altLang="zh-CN" sz="10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1</m:t>
                          </m:r>
                        </m:num>
                        <m:den>
                          <m:r>
                            <a:rPr kumimoji="0" lang="en-US" altLang="zh-CN" sz="10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𝑍</m:t>
                          </m:r>
                        </m:den>
                      </m:f>
                      <m:func>
                        <m:funcPr>
                          <m:ctrlPr>
                            <a:rPr kumimoji="0" lang="zh-CN" altLang="zh-CN" sz="1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funcPr>
                        <m:fName>
                          <m:r>
                            <m:rPr>
                              <m:sty m:val="p"/>
                            </m:rPr>
                            <a:rPr kumimoji="0" lang="en-US" altLang="zh-CN" sz="10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exp</m:t>
                          </m:r>
                        </m:fName>
                        <m:e>
                          <m:d>
                            <m:dPr>
                              <m:ctrlPr>
                                <a:rPr kumimoji="0" lang="zh-CN" altLang="zh-CN" sz="1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altLang="zh-CN" sz="10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1</m:t>
                              </m:r>
                              <m:r>
                                <a:rPr kumimoji="0" lang="en-US" altLang="zh-CN" sz="10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d>
                                <m:dPr>
                                  <m:ctrlPr>
                                    <a:rPr kumimoji="0" lang="zh-CN" altLang="zh-CN" sz="1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altLang="zh-CN" sz="10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𝑖𝑛𝑑𝑜𝑜𝑟</m:t>
                                  </m:r>
                                  <m:r>
                                    <a:rPr kumimoji="0" lang="en-US" altLang="zh-CN" sz="10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r>
                                    <a:rPr kumimoji="0" lang="en-US" altLang="zh-CN" sz="10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𝑜𝑢𝑡𝑑𝑜𝑜𝑟</m:t>
                                  </m:r>
                                </m:e>
                              </m:d>
                              <m:r>
                                <a:rPr kumimoji="0" lang="en-US" altLang="zh-CN" sz="10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+9∗¬</m:t>
                              </m:r>
                              <m:d>
                                <m:dPr>
                                  <m:ctrlPr>
                                    <a:rPr kumimoji="0" lang="zh-CN" altLang="zh-CN" sz="1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altLang="zh-CN" sz="10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𝑖𝑛𝑑𝑜𝑜𝑟</m:t>
                                  </m:r>
                                  <m:r>
                                    <a:rPr kumimoji="0" lang="en-US" altLang="zh-CN" sz="10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r>
                                    <a:rPr kumimoji="0" lang="en-US" altLang="zh-CN" sz="10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𝑜𝑢𝑡𝑑𝑜𝑜𝑟</m:t>
                                  </m:r>
                                </m:e>
                              </m:d>
                              <m:r>
                                <a:rPr kumimoji="0" lang="en-US" altLang="zh-CN" sz="10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+5∗</m:t>
                              </m:r>
                              <m:d>
                                <m:dPr>
                                  <m:ctrlPr>
                                    <a:rPr kumimoji="0" lang="zh-CN" altLang="zh-CN" sz="1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altLang="zh-CN" sz="10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r>
                                    <a:rPr kumimoji="0" lang="en-US" altLang="zh-CN" sz="10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𝑟𝑎𝑖𝑛</m:t>
                                  </m:r>
                                  <m:r>
                                    <a:rPr kumimoji="0" lang="en-US" altLang="zh-CN" sz="10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r>
                                    <a:rPr kumimoji="0" lang="en-US" altLang="zh-CN" sz="10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𝑖𝑛𝑑𝑜𝑜𝑟</m:t>
                                  </m:r>
                                </m:e>
                              </m:d>
                              <m:r>
                                <a:rPr kumimoji="0" lang="en-US" altLang="zh-CN" sz="10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+7∗</m:t>
                              </m:r>
                              <m:r>
                                <a:rPr kumimoji="0" lang="en-US" altLang="zh-CN" sz="10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r>
                                <a:rPr kumimoji="0" lang="en-US" altLang="zh-CN" sz="10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r>
                                <a:rPr kumimoji="0" lang="en-US" altLang="zh-CN" sz="10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𝑙𝑖𝑔h𝑡𝑠h𝑜𝑤</m:t>
                              </m:r>
                              <m:r>
                                <a:rPr kumimoji="0" lang="en-US" altLang="zh-CN" sz="10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r>
                                <a:rPr kumimoji="0" lang="en-US" altLang="zh-CN" sz="10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𝑜𝑢𝑡𝑑𝑜𝑜𝑟</m:t>
                              </m:r>
                              <m:r>
                                <a:rPr kumimoji="0" lang="en-US" altLang="zh-CN" sz="10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e>
                          </m:d>
                        </m:e>
                      </m:func>
                      <m:r>
                        <a:rPr kumimoji="0" lang="en-US" altLang="zh-CN" sz="10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f>
                        <m:fPr>
                          <m:ctrlPr>
                            <a:rPr kumimoji="0" lang="zh-CN" altLang="zh-CN" sz="1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fPr>
                        <m:num>
                          <m:r>
                            <a:rPr kumimoji="0" lang="en-US" altLang="zh-CN" sz="10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1</m:t>
                          </m:r>
                        </m:num>
                        <m:den>
                          <m:r>
                            <a:rPr kumimoji="0" lang="en-US" altLang="zh-CN" sz="10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𝑍</m:t>
                          </m:r>
                        </m:den>
                      </m:f>
                      <m:func>
                        <m:funcPr>
                          <m:ctrlPr>
                            <a:rPr kumimoji="0" lang="zh-CN" altLang="zh-CN" sz="1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funcPr>
                        <m:fName>
                          <m:r>
                            <m:rPr>
                              <m:sty m:val="p"/>
                            </m:rPr>
                            <a:rPr kumimoji="0" lang="en-US" altLang="zh-CN" sz="10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exp</m:t>
                          </m:r>
                        </m:fName>
                        <m:e>
                          <m:d>
                            <m:dPr>
                              <m:ctrlPr>
                                <a:rPr kumimoji="0" lang="zh-CN" altLang="zh-CN" sz="1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altLang="zh-CN" sz="10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1</m:t>
                              </m:r>
                              <m:r>
                                <a:rPr kumimoji="0" lang="en-US" altLang="zh-CN" sz="10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r>
                                <a:rPr kumimoji="0" lang="en-US" altLang="zh-CN" sz="10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1+9</m:t>
                              </m:r>
                              <m:r>
                                <a:rPr kumimoji="0" lang="en-US" altLang="zh-CN" sz="10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r>
                                <a:rPr kumimoji="0" lang="en-US" altLang="zh-CN" sz="10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1+5</m:t>
                              </m:r>
                              <m:r>
                                <a:rPr kumimoji="0" lang="en-US" altLang="zh-CN" sz="10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r>
                                <a:rPr kumimoji="0" lang="en-US" altLang="zh-CN" sz="10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1+</m:t>
                              </m:r>
                              <m:r>
                                <a:rPr kumimoji="0" lang="en-US" altLang="zh-CN" sz="10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7∗</m:t>
                              </m:r>
                              <m:r>
                                <a:rPr kumimoji="0" lang="en-US" altLang="zh-CN" sz="10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0</m:t>
                              </m:r>
                            </m:e>
                          </m:d>
                          <m:r>
                            <a:rPr kumimoji="0" lang="en-US" altLang="zh-CN" sz="10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f>
                            <m:fPr>
                              <m:ctrlPr>
                                <a:rPr kumimoji="0" lang="zh-CN" altLang="zh-CN" sz="1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fPr>
                            <m:num>
                              <m:r>
                                <a:rPr kumimoji="0" lang="en-US" altLang="zh-CN" sz="10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1</m:t>
                              </m:r>
                            </m:num>
                            <m:den>
                              <m:r>
                                <a:rPr kumimoji="0" lang="en-US" altLang="zh-CN" sz="10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𝑍</m:t>
                              </m:r>
                            </m:den>
                          </m:f>
                          <m:func>
                            <m:funcPr>
                              <m:ctrlPr>
                                <a:rPr kumimoji="0" lang="zh-CN" altLang="zh-CN" sz="1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funcPr>
                            <m:fName>
                              <m:r>
                                <m:rPr>
                                  <m:sty m:val="p"/>
                                </m:rPr>
                                <a:rPr kumimoji="0" lang="en-US" altLang="zh-CN" sz="10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exp</m:t>
                              </m:r>
                            </m:fName>
                            <m:e>
                              <m:d>
                                <m:dPr>
                                  <m:ctrlPr>
                                    <a:rPr kumimoji="0" lang="zh-CN" altLang="zh-CN" sz="1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altLang="zh-CN" sz="10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15</m:t>
                                  </m:r>
                                </m:e>
                              </m:d>
                            </m:e>
                          </m:func>
                        </m:e>
                      </m:func>
                    </m:oMath>
                  </m:oMathPara>
                </a14:m>
                <a:endParaRPr kumimoji="0" lang="zh-CN" altLang="zh-CN" sz="10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endParaRPr>
              </a:p>
            </p:txBody>
          </p:sp>
        </mc:Choice>
        <mc:Fallback xmlns="">
          <p:sp>
            <p:nvSpPr>
              <p:cNvPr id="2" name="矩形 1">
                <a:extLst>
                  <a:ext uri="{FF2B5EF4-FFF2-40B4-BE49-F238E27FC236}">
                    <a16:creationId xmlns:a16="http://schemas.microsoft.com/office/drawing/2014/main" id="{C3843E15-CB6B-4959-AED9-84CDD96EA357}"/>
                  </a:ext>
                </a:extLst>
              </p:cNvPr>
              <p:cNvSpPr>
                <a:spLocks noRot="1" noChangeAspect="1" noMove="1" noResize="1" noEditPoints="1" noAdjustHandles="1" noChangeArrowheads="1" noChangeShapeType="1" noTextEdit="1"/>
              </p:cNvSpPr>
              <p:nvPr/>
            </p:nvSpPr>
            <p:spPr>
              <a:xfrm>
                <a:off x="5640572" y="1837335"/>
                <a:ext cx="6365358" cy="3990836"/>
              </a:xfrm>
              <a:prstGeom prst="rect">
                <a:avLst/>
              </a:prstGeom>
              <a:blipFill>
                <a:blip r:embed="rId4"/>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14801569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a:extLst>
              <a:ext uri="{FF2B5EF4-FFF2-40B4-BE49-F238E27FC236}">
                <a16:creationId xmlns:a16="http://schemas.microsoft.com/office/drawing/2014/main" id="{40D199F0-A918-4EED-AF6C-1FF084A1EF8E}"/>
              </a:ext>
            </a:extLst>
          </p:cNvPr>
          <p:cNvSpPr/>
          <p:nvPr/>
        </p:nvSpPr>
        <p:spPr>
          <a:xfrm>
            <a:off x="852473" y="129010"/>
            <a:ext cx="1460656"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mn-cs"/>
              </a:rPr>
              <a:t>五、因果推理</a:t>
            </a:r>
            <a:endParaRPr kumimoji="0" lang="zh-CN" altLang="en-US" sz="16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p:sp>
        <p:nvSpPr>
          <p:cNvPr id="119" name="矩形 118">
            <a:extLst>
              <a:ext uri="{FF2B5EF4-FFF2-40B4-BE49-F238E27FC236}">
                <a16:creationId xmlns:a16="http://schemas.microsoft.com/office/drawing/2014/main" id="{B3CD2C69-1816-4FB2-879A-9190CE7F6AE2}"/>
              </a:ext>
            </a:extLst>
          </p:cNvPr>
          <p:cNvSpPr/>
          <p:nvPr/>
        </p:nvSpPr>
        <p:spPr>
          <a:xfrm>
            <a:off x="1035233" y="785906"/>
            <a:ext cx="10254104" cy="609273"/>
          </a:xfrm>
          <a:prstGeom prst="rect">
            <a:avLst/>
          </a:prstGeom>
          <a:gradFill>
            <a:gsLst>
              <a:gs pos="37000">
                <a:srgbClr val="019196"/>
              </a:gs>
              <a:gs pos="100000">
                <a:schemeClr val="bg1"/>
              </a:gs>
              <a:gs pos="83000">
                <a:srgbClr val="81C7C9"/>
              </a:gs>
            </a:gsLst>
            <a:lin ang="12000000" scaled="0"/>
          </a:gradFill>
          <a:ln w="22225">
            <a:noFill/>
          </a:ln>
          <a:effectLst>
            <a:outerShdw blurRad="50800" dist="38100" dir="5400000" algn="l" rotWithShape="0">
              <a:schemeClr val="tx1">
                <a:lumMod val="85000"/>
                <a:lumOff val="15000"/>
                <a:alpha val="10000"/>
              </a:schemeClr>
            </a:outerShdw>
          </a:effectLst>
        </p:spPr>
        <p:txBody>
          <a:bodyPr anchor="ctr">
            <a:normAutofit/>
          </a:bodyPr>
          <a:lstStyle/>
          <a:p>
            <a:pPr marL="0" marR="0" lvl="0" indent="0" algn="ctr" defTabSz="914400" rtl="0" eaLnBrk="1" fontAlgn="auto" latinLnBrk="0" hangingPunct="1">
              <a:lnSpc>
                <a:spcPct val="90000"/>
              </a:lnSpc>
              <a:spcBef>
                <a:spcPct val="0"/>
              </a:spcBef>
              <a:spcAft>
                <a:spcPts val="0"/>
              </a:spcAft>
              <a:buClrTx/>
              <a:buSzTx/>
              <a:buFontTx/>
              <a:buNone/>
              <a:tabLst/>
              <a:defRPr/>
            </a:pPr>
            <a:endParaRPr kumimoji="0" lang="zh-CN" altLang="en-US" sz="1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endParaRPr>
          </a:p>
        </p:txBody>
      </p:sp>
      <p:grpSp>
        <p:nvGrpSpPr>
          <p:cNvPr id="120" name="组合 119">
            <a:extLst>
              <a:ext uri="{FF2B5EF4-FFF2-40B4-BE49-F238E27FC236}">
                <a16:creationId xmlns:a16="http://schemas.microsoft.com/office/drawing/2014/main" id="{6EFE22FF-70C1-471D-BB2A-89DA8C9DD2BE}"/>
              </a:ext>
            </a:extLst>
          </p:cNvPr>
          <p:cNvGrpSpPr/>
          <p:nvPr/>
        </p:nvGrpSpPr>
        <p:grpSpPr>
          <a:xfrm>
            <a:off x="1166320" y="670081"/>
            <a:ext cx="818922" cy="818922"/>
            <a:chOff x="4082479" y="2760704"/>
            <a:chExt cx="1485324" cy="1485324"/>
          </a:xfrm>
        </p:grpSpPr>
        <p:sp>
          <p:nvSpPr>
            <p:cNvPr id="121" name="立方体 120">
              <a:extLst>
                <a:ext uri="{FF2B5EF4-FFF2-40B4-BE49-F238E27FC236}">
                  <a16:creationId xmlns:a16="http://schemas.microsoft.com/office/drawing/2014/main" id="{ED1F9C87-6AB6-4386-BBFB-0A623AD5A849}"/>
                </a:ext>
              </a:extLst>
            </p:cNvPr>
            <p:cNvSpPr/>
            <p:nvPr/>
          </p:nvSpPr>
          <p:spPr>
            <a:xfrm rot="2700000">
              <a:off x="4082479" y="2760704"/>
              <a:ext cx="1485324" cy="1485324"/>
            </a:xfrm>
            <a:prstGeom prst="cube">
              <a:avLst>
                <a:gd name="adj" fmla="val 6189"/>
              </a:avLst>
            </a:prstGeom>
            <a:gradFill>
              <a:gsLst>
                <a:gs pos="0">
                  <a:srgbClr val="016773"/>
                </a:gs>
                <a:gs pos="26000">
                  <a:srgbClr val="007684"/>
                </a:gs>
                <a:gs pos="100000">
                  <a:srgbClr val="81C7C9"/>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grpSp>
          <p:nvGrpSpPr>
            <p:cNvPr id="122" name="组合 121">
              <a:extLst>
                <a:ext uri="{FF2B5EF4-FFF2-40B4-BE49-F238E27FC236}">
                  <a16:creationId xmlns:a16="http://schemas.microsoft.com/office/drawing/2014/main" id="{F1F83E58-701E-44A9-803E-77CEFC0159F4}"/>
                </a:ext>
              </a:extLst>
            </p:cNvPr>
            <p:cNvGrpSpPr/>
            <p:nvPr/>
          </p:nvGrpSpPr>
          <p:grpSpPr>
            <a:xfrm>
              <a:off x="4494284" y="2979307"/>
              <a:ext cx="607190" cy="1121821"/>
              <a:chOff x="9632752" y="7542709"/>
              <a:chExt cx="890113" cy="1644542"/>
            </a:xfrm>
          </p:grpSpPr>
          <p:sp>
            <p:nvSpPr>
              <p:cNvPr id="123" name="任意多边形 30">
                <a:extLst>
                  <a:ext uri="{FF2B5EF4-FFF2-40B4-BE49-F238E27FC236}">
                    <a16:creationId xmlns:a16="http://schemas.microsoft.com/office/drawing/2014/main" id="{72AC7E2C-8741-4737-871A-75CBD6B76FDE}"/>
                  </a:ext>
                </a:extLst>
              </p:cNvPr>
              <p:cNvSpPr/>
              <p:nvPr/>
            </p:nvSpPr>
            <p:spPr>
              <a:xfrm>
                <a:off x="9632752" y="7542709"/>
                <a:ext cx="890113" cy="1151185"/>
              </a:xfrm>
              <a:custGeom>
                <a:avLst/>
                <a:gdLst/>
                <a:ahLst/>
                <a:cxnLst/>
                <a:rect l="l" t="t" r="r" b="b"/>
                <a:pathLst>
                  <a:path w="890113" h="1151186">
                    <a:moveTo>
                      <a:pt x="393664" y="0"/>
                    </a:moveTo>
                    <a:cubicBezTo>
                      <a:pt x="550582" y="0"/>
                      <a:pt x="672552" y="35975"/>
                      <a:pt x="759577" y="107924"/>
                    </a:cubicBezTo>
                    <a:cubicBezTo>
                      <a:pt x="846601" y="179873"/>
                      <a:pt x="890113" y="277175"/>
                      <a:pt x="890113" y="399832"/>
                    </a:cubicBezTo>
                    <a:cubicBezTo>
                      <a:pt x="890113" y="478633"/>
                      <a:pt x="872297" y="551267"/>
                      <a:pt x="836665" y="617735"/>
                    </a:cubicBezTo>
                    <a:cubicBezTo>
                      <a:pt x="801033" y="684202"/>
                      <a:pt x="739705" y="752725"/>
                      <a:pt x="652681" y="823303"/>
                    </a:cubicBezTo>
                    <a:cubicBezTo>
                      <a:pt x="579361" y="881548"/>
                      <a:pt x="532594" y="927287"/>
                      <a:pt x="512380" y="960520"/>
                    </a:cubicBezTo>
                    <a:cubicBezTo>
                      <a:pt x="492166" y="993754"/>
                      <a:pt x="482059" y="1033669"/>
                      <a:pt x="482059" y="1080264"/>
                    </a:cubicBezTo>
                    <a:lnTo>
                      <a:pt x="482059" y="1151186"/>
                    </a:lnTo>
                    <a:lnTo>
                      <a:pt x="210708" y="1151186"/>
                    </a:lnTo>
                    <a:lnTo>
                      <a:pt x="210708" y="1054568"/>
                    </a:lnTo>
                    <a:cubicBezTo>
                      <a:pt x="210708" y="981249"/>
                      <a:pt x="224070" y="918722"/>
                      <a:pt x="250794" y="866987"/>
                    </a:cubicBezTo>
                    <a:cubicBezTo>
                      <a:pt x="277518" y="815252"/>
                      <a:pt x="322400" y="763346"/>
                      <a:pt x="385441" y="711268"/>
                    </a:cubicBezTo>
                    <a:cubicBezTo>
                      <a:pt x="458076" y="651653"/>
                      <a:pt x="506384" y="602831"/>
                      <a:pt x="530367" y="564801"/>
                    </a:cubicBezTo>
                    <a:cubicBezTo>
                      <a:pt x="554350" y="526770"/>
                      <a:pt x="566342" y="485828"/>
                      <a:pt x="566342" y="441973"/>
                    </a:cubicBezTo>
                    <a:cubicBezTo>
                      <a:pt x="566342" y="391266"/>
                      <a:pt x="548526" y="350838"/>
                      <a:pt x="512894" y="320688"/>
                    </a:cubicBezTo>
                    <a:cubicBezTo>
                      <a:pt x="477262" y="290537"/>
                      <a:pt x="426213" y="275462"/>
                      <a:pt x="359745" y="275462"/>
                    </a:cubicBezTo>
                    <a:cubicBezTo>
                      <a:pt x="230922" y="275462"/>
                      <a:pt x="111007" y="323428"/>
                      <a:pt x="0" y="419361"/>
                    </a:cubicBezTo>
                    <a:lnTo>
                      <a:pt x="0" y="102785"/>
                    </a:lnTo>
                    <a:cubicBezTo>
                      <a:pt x="122656" y="34262"/>
                      <a:pt x="253877" y="0"/>
                      <a:pt x="393664" y="0"/>
                    </a:cubicBezTo>
                    <a:close/>
                  </a:path>
                </a:pathLst>
              </a:custGeom>
              <a:solidFill>
                <a:schemeClr val="bg1"/>
              </a:solidFill>
              <a:ln>
                <a:noFill/>
              </a:ln>
              <a:effectLst>
                <a:outerShdw blurRad="63500" dist="25400" dir="2700000" sx="103000" sy="103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124" name="任意多边形 28">
                <a:extLst>
                  <a:ext uri="{FF2B5EF4-FFF2-40B4-BE49-F238E27FC236}">
                    <a16:creationId xmlns:a16="http://schemas.microsoft.com/office/drawing/2014/main" id="{12840DE1-D6B7-4755-A1E0-04C74D029FD7}"/>
                  </a:ext>
                </a:extLst>
              </p:cNvPr>
              <p:cNvSpPr/>
              <p:nvPr/>
            </p:nvSpPr>
            <p:spPr>
              <a:xfrm>
                <a:off x="9792059" y="8843951"/>
                <a:ext cx="377218" cy="343300"/>
              </a:xfrm>
              <a:custGeom>
                <a:avLst/>
                <a:gdLst/>
                <a:ahLst/>
                <a:cxnLst/>
                <a:rect l="l" t="t" r="r" b="b"/>
                <a:pathLst>
                  <a:path w="377218" h="343300">
                    <a:moveTo>
                      <a:pt x="188095" y="0"/>
                    </a:moveTo>
                    <a:cubicBezTo>
                      <a:pt x="240173" y="0"/>
                      <a:pt x="284713" y="16788"/>
                      <a:pt x="321715" y="50364"/>
                    </a:cubicBezTo>
                    <a:cubicBezTo>
                      <a:pt x="358717" y="83941"/>
                      <a:pt x="377218" y="124711"/>
                      <a:pt x="377218" y="172677"/>
                    </a:cubicBezTo>
                    <a:cubicBezTo>
                      <a:pt x="377218" y="219273"/>
                      <a:pt x="358717" y="259359"/>
                      <a:pt x="321715" y="292935"/>
                    </a:cubicBezTo>
                    <a:cubicBezTo>
                      <a:pt x="284713" y="326512"/>
                      <a:pt x="240173" y="343300"/>
                      <a:pt x="188095" y="343300"/>
                    </a:cubicBezTo>
                    <a:cubicBezTo>
                      <a:pt x="135332" y="343300"/>
                      <a:pt x="90793" y="326340"/>
                      <a:pt x="54475" y="292421"/>
                    </a:cubicBezTo>
                    <a:cubicBezTo>
                      <a:pt x="18158" y="258503"/>
                      <a:pt x="0" y="218588"/>
                      <a:pt x="0" y="172677"/>
                    </a:cubicBezTo>
                    <a:cubicBezTo>
                      <a:pt x="0" y="125397"/>
                      <a:pt x="18158" y="84797"/>
                      <a:pt x="54475" y="50878"/>
                    </a:cubicBezTo>
                    <a:cubicBezTo>
                      <a:pt x="90793" y="16959"/>
                      <a:pt x="135332" y="0"/>
                      <a:pt x="188095" y="0"/>
                    </a:cubicBezTo>
                    <a:close/>
                  </a:path>
                </a:pathLst>
              </a:custGeom>
              <a:solidFill>
                <a:schemeClr val="bg1"/>
              </a:solidFill>
              <a:ln>
                <a:noFill/>
              </a:ln>
              <a:effectLst>
                <a:outerShdw blurRad="63500" dist="25400" dir="2700000" sx="103000" sy="103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grpSp>
      </p:grpSp>
      <p:sp>
        <p:nvSpPr>
          <p:cNvPr id="125" name="矩形 124">
            <a:extLst>
              <a:ext uri="{FF2B5EF4-FFF2-40B4-BE49-F238E27FC236}">
                <a16:creationId xmlns:a16="http://schemas.microsoft.com/office/drawing/2014/main" id="{E92C2E0C-53A3-4362-98BF-84BE3F71DBEA}"/>
              </a:ext>
            </a:extLst>
          </p:cNvPr>
          <p:cNvSpPr/>
          <p:nvPr/>
        </p:nvSpPr>
        <p:spPr>
          <a:xfrm>
            <a:off x="1845095" y="821284"/>
            <a:ext cx="8634380" cy="458715"/>
          </a:xfrm>
          <a:prstGeom prst="rect">
            <a:avLst/>
          </a:prstGeom>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Times New Roman" panose="02020603050405020304" pitchFamily="18" charset="0"/>
              </a:rPr>
              <a:t>什么是因果和为什么因果很重要</a:t>
            </a:r>
            <a:endParaRPr kumimoji="0" lang="zh-CN" altLang="en-US" sz="1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126" name="组合 125">
            <a:extLst>
              <a:ext uri="{FF2B5EF4-FFF2-40B4-BE49-F238E27FC236}">
                <a16:creationId xmlns:a16="http://schemas.microsoft.com/office/drawing/2014/main" id="{40DF78CF-1502-40E5-BF45-52EE1A4D69FF}"/>
              </a:ext>
            </a:extLst>
          </p:cNvPr>
          <p:cNvGrpSpPr/>
          <p:nvPr/>
        </p:nvGrpSpPr>
        <p:grpSpPr>
          <a:xfrm>
            <a:off x="5855680" y="1599260"/>
            <a:ext cx="5598374" cy="4804394"/>
            <a:chOff x="1099312" y="1723345"/>
            <a:chExt cx="10062913" cy="3432863"/>
          </a:xfrm>
        </p:grpSpPr>
        <p:sp>
          <p:nvSpPr>
            <p:cNvPr id="127" name="立方体 126">
              <a:extLst>
                <a:ext uri="{FF2B5EF4-FFF2-40B4-BE49-F238E27FC236}">
                  <a16:creationId xmlns:a16="http://schemas.microsoft.com/office/drawing/2014/main" id="{E64DB77D-AE63-40E0-B3F9-DCEE9468ACE5}"/>
                </a:ext>
              </a:extLst>
            </p:cNvPr>
            <p:cNvSpPr/>
            <p:nvPr/>
          </p:nvSpPr>
          <p:spPr>
            <a:xfrm>
              <a:off x="1099312" y="1723345"/>
              <a:ext cx="10062913" cy="3238795"/>
            </a:xfrm>
            <a:prstGeom prst="cube">
              <a:avLst>
                <a:gd name="adj" fmla="val 1445"/>
              </a:avLst>
            </a:prstGeom>
            <a:gradFill>
              <a:gsLst>
                <a:gs pos="0">
                  <a:srgbClr val="016773"/>
                </a:gs>
                <a:gs pos="100000">
                  <a:srgbClr val="00ABA5"/>
                </a:gs>
              </a:gsLst>
              <a:lin ang="4800000" scaled="0"/>
            </a:gradFill>
            <a:ln>
              <a:no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endParaRPr>
            </a:p>
          </p:txBody>
        </p:sp>
        <p:cxnSp>
          <p:nvCxnSpPr>
            <p:cNvPr id="128" name="直接连接符 127">
              <a:extLst>
                <a:ext uri="{FF2B5EF4-FFF2-40B4-BE49-F238E27FC236}">
                  <a16:creationId xmlns:a16="http://schemas.microsoft.com/office/drawing/2014/main" id="{DAFD8358-B48F-4095-8C9C-D77CC529789F}"/>
                </a:ext>
              </a:extLst>
            </p:cNvPr>
            <p:cNvCxnSpPr/>
            <p:nvPr/>
          </p:nvCxnSpPr>
          <p:spPr>
            <a:xfrm rot="5400000" flipH="1">
              <a:off x="9209650" y="3470155"/>
              <a:ext cx="3372106" cy="0"/>
            </a:xfrm>
            <a:prstGeom prst="line">
              <a:avLst/>
            </a:prstGeom>
            <a:ln w="12700">
              <a:gradFill>
                <a:gsLst>
                  <a:gs pos="0">
                    <a:srgbClr val="FFFFFF">
                      <a:alpha val="0"/>
                    </a:srgbClr>
                  </a:gs>
                  <a:gs pos="100000">
                    <a:srgbClr val="0093A2"/>
                  </a:gs>
                </a:gsLst>
                <a:lin ang="0" scaled="0"/>
              </a:gradFill>
            </a:ln>
          </p:spPr>
          <p:style>
            <a:lnRef idx="1">
              <a:schemeClr val="accent1"/>
            </a:lnRef>
            <a:fillRef idx="0">
              <a:schemeClr val="accent1"/>
            </a:fillRef>
            <a:effectRef idx="0">
              <a:schemeClr val="accent1"/>
            </a:effectRef>
            <a:fontRef idx="minor">
              <a:schemeClr val="tx1"/>
            </a:fontRef>
          </p:style>
        </p:cxnSp>
        <p:grpSp>
          <p:nvGrpSpPr>
            <p:cNvPr id="129" name="组合 128">
              <a:extLst>
                <a:ext uri="{FF2B5EF4-FFF2-40B4-BE49-F238E27FC236}">
                  <a16:creationId xmlns:a16="http://schemas.microsoft.com/office/drawing/2014/main" id="{6E1F21D0-B88E-4C62-B561-B7584BF81F25}"/>
                </a:ext>
              </a:extLst>
            </p:cNvPr>
            <p:cNvGrpSpPr/>
            <p:nvPr/>
          </p:nvGrpSpPr>
          <p:grpSpPr>
            <a:xfrm>
              <a:off x="1099312" y="1742007"/>
              <a:ext cx="3220132" cy="3220133"/>
              <a:chOff x="1099312" y="2369187"/>
              <a:chExt cx="3220132" cy="3220133"/>
            </a:xfrm>
          </p:grpSpPr>
          <p:cxnSp>
            <p:nvCxnSpPr>
              <p:cNvPr id="131" name="直接连接符 130">
                <a:extLst>
                  <a:ext uri="{FF2B5EF4-FFF2-40B4-BE49-F238E27FC236}">
                    <a16:creationId xmlns:a16="http://schemas.microsoft.com/office/drawing/2014/main" id="{14BDFB13-88B4-47CC-89AF-5E98180B289A}"/>
                  </a:ext>
                </a:extLst>
              </p:cNvPr>
              <p:cNvCxnSpPr/>
              <p:nvPr/>
            </p:nvCxnSpPr>
            <p:spPr>
              <a:xfrm flipH="1">
                <a:off x="1099312" y="5408718"/>
                <a:ext cx="3220132" cy="0"/>
              </a:xfrm>
              <a:prstGeom prst="line">
                <a:avLst/>
              </a:prstGeom>
              <a:ln w="12700">
                <a:gradFill>
                  <a:gsLst>
                    <a:gs pos="0">
                      <a:srgbClr val="FFFFFF">
                        <a:alpha val="0"/>
                      </a:srgbClr>
                    </a:gs>
                    <a:gs pos="100000">
                      <a:srgbClr val="0093A2"/>
                    </a:gs>
                  </a:gsLst>
                  <a:lin ang="0" scaled="0"/>
                </a:gradFill>
              </a:ln>
            </p:spPr>
            <p:style>
              <a:lnRef idx="1">
                <a:schemeClr val="accent1"/>
              </a:lnRef>
              <a:fillRef idx="0">
                <a:schemeClr val="accent1"/>
              </a:fillRef>
              <a:effectRef idx="0">
                <a:schemeClr val="accent1"/>
              </a:effectRef>
              <a:fontRef idx="minor">
                <a:schemeClr val="tx1"/>
              </a:fontRef>
            </p:style>
          </p:cxnSp>
          <p:cxnSp>
            <p:nvCxnSpPr>
              <p:cNvPr id="132" name="直接连接符 131">
                <a:extLst>
                  <a:ext uri="{FF2B5EF4-FFF2-40B4-BE49-F238E27FC236}">
                    <a16:creationId xmlns:a16="http://schemas.microsoft.com/office/drawing/2014/main" id="{BE56C0A3-D8EF-414D-A9F9-4891F9F49AD5}"/>
                  </a:ext>
                </a:extLst>
              </p:cNvPr>
              <p:cNvCxnSpPr/>
              <p:nvPr/>
            </p:nvCxnSpPr>
            <p:spPr>
              <a:xfrm rot="16200000" flipH="1">
                <a:off x="-313770" y="3979254"/>
                <a:ext cx="3220133" cy="0"/>
              </a:xfrm>
              <a:prstGeom prst="line">
                <a:avLst/>
              </a:prstGeom>
              <a:ln w="12700">
                <a:gradFill>
                  <a:gsLst>
                    <a:gs pos="0">
                      <a:srgbClr val="FFFFFF">
                        <a:alpha val="0"/>
                      </a:srgbClr>
                    </a:gs>
                    <a:gs pos="100000">
                      <a:srgbClr val="0093A2"/>
                    </a:gs>
                  </a:gsLst>
                  <a:lin ang="0" scaled="0"/>
                </a:gradFill>
              </a:ln>
            </p:spPr>
            <p:style>
              <a:lnRef idx="1">
                <a:schemeClr val="accent1"/>
              </a:lnRef>
              <a:fillRef idx="0">
                <a:schemeClr val="accent1"/>
              </a:fillRef>
              <a:effectRef idx="0">
                <a:schemeClr val="accent1"/>
              </a:effectRef>
              <a:fontRef idx="minor">
                <a:schemeClr val="tx1"/>
              </a:fontRef>
            </p:style>
          </p:cxnSp>
        </p:grpSp>
        <p:cxnSp>
          <p:nvCxnSpPr>
            <p:cNvPr id="130" name="直接连接符 129">
              <a:extLst>
                <a:ext uri="{FF2B5EF4-FFF2-40B4-BE49-F238E27FC236}">
                  <a16:creationId xmlns:a16="http://schemas.microsoft.com/office/drawing/2014/main" id="{14764B65-7EE6-48DB-AE74-AF138B55BFDF}"/>
                </a:ext>
              </a:extLst>
            </p:cNvPr>
            <p:cNvCxnSpPr/>
            <p:nvPr/>
          </p:nvCxnSpPr>
          <p:spPr>
            <a:xfrm rot="10800000" flipH="1">
              <a:off x="7731987" y="1979513"/>
              <a:ext cx="3372106" cy="0"/>
            </a:xfrm>
            <a:prstGeom prst="line">
              <a:avLst/>
            </a:prstGeom>
            <a:ln w="12700">
              <a:gradFill>
                <a:gsLst>
                  <a:gs pos="0">
                    <a:srgbClr val="FFFFFF">
                      <a:alpha val="0"/>
                    </a:srgbClr>
                  </a:gs>
                  <a:gs pos="100000">
                    <a:srgbClr val="0093A2"/>
                  </a:gs>
                </a:gsLst>
                <a:lin ang="0" scaled="0"/>
              </a:gradFill>
            </a:ln>
          </p:spPr>
          <p:style>
            <a:lnRef idx="1">
              <a:schemeClr val="accent1"/>
            </a:lnRef>
            <a:fillRef idx="0">
              <a:schemeClr val="accent1"/>
            </a:fillRef>
            <a:effectRef idx="0">
              <a:schemeClr val="accent1"/>
            </a:effectRef>
            <a:fontRef idx="minor">
              <a:schemeClr val="tx1"/>
            </a:fontRef>
          </p:style>
        </p:cxnSp>
      </p:grpSp>
      <p:sp>
        <p:nvSpPr>
          <p:cNvPr id="133" name="矩形 132">
            <a:extLst>
              <a:ext uri="{FF2B5EF4-FFF2-40B4-BE49-F238E27FC236}">
                <a16:creationId xmlns:a16="http://schemas.microsoft.com/office/drawing/2014/main" id="{8849544D-3273-4474-8B1F-846ED771A3E7}"/>
              </a:ext>
            </a:extLst>
          </p:cNvPr>
          <p:cNvSpPr/>
          <p:nvPr/>
        </p:nvSpPr>
        <p:spPr>
          <a:xfrm>
            <a:off x="6004933" y="1977430"/>
            <a:ext cx="5403456" cy="5588068"/>
          </a:xfrm>
          <a:prstGeom prst="rect">
            <a:avLst/>
          </a:prstGeom>
        </p:spPr>
        <p:txBody>
          <a:bodyPr wrap="square">
            <a:spAutoFit/>
          </a:bodyPr>
          <a:lstStyle/>
          <a:p>
            <a:pPr marL="342900" marR="0" lvl="0" indent="-342900" algn="l" defTabSz="914400" rtl="0" eaLnBrk="1" fontAlgn="auto" latinLnBrk="0" hangingPunct="1">
              <a:lnSpc>
                <a:spcPct val="150000"/>
              </a:lnSpc>
              <a:spcBef>
                <a:spcPts val="0"/>
              </a:spcBef>
              <a:spcAft>
                <a:spcPts val="0"/>
              </a:spcAft>
              <a:buClrTx/>
              <a:buSzPct val="80000"/>
              <a:buFont typeface="Wingdings" panose="05000000000000000000" pitchFamily="2" charset="2"/>
              <a:buChar char="u"/>
              <a:tabLst/>
              <a:defRPr/>
            </a:pPr>
            <a:r>
              <a:rPr kumimoji="0" lang="zh-CN" altLang="zh-CN" sz="16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哲学上把现象和现象之间那种</a:t>
            </a:r>
            <a:r>
              <a:rPr kumimoji="0" lang="en-US" altLang="zh-CN" sz="16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0" lang="zh-CN" altLang="zh-CN" sz="16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引起和被引起</a:t>
            </a:r>
            <a:r>
              <a:rPr kumimoji="0" lang="en-US" altLang="zh-CN" sz="16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0" lang="zh-CN" altLang="zh-CN" sz="16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的关系，叫做因果关系，其中引起某种现象产生的现象叫做原因，被某种现象引起的现象叫做结果，如</a:t>
            </a:r>
            <a:r>
              <a:rPr kumimoji="0" lang="en-US" altLang="zh-CN" sz="16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0" lang="zh-CN" altLang="zh-CN" sz="16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力，形之所以奋也</a:t>
            </a:r>
            <a:r>
              <a:rPr kumimoji="0" lang="en-US" altLang="zh-CN" sz="16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0" lang="zh-CN" altLang="zh-CN" sz="16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a:t>
            </a:r>
            <a:endParaRPr kumimoji="0" lang="en-US" altLang="zh-CN" sz="16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endParaRPr>
          </a:p>
          <a:p>
            <a:pPr marL="0" marR="0" lvl="0" indent="0" algn="l" defTabSz="914400" rtl="0" eaLnBrk="1" fontAlgn="auto" latinLnBrk="0" hangingPunct="1">
              <a:lnSpc>
                <a:spcPct val="150000"/>
              </a:lnSpc>
              <a:spcBef>
                <a:spcPts val="0"/>
              </a:spcBef>
              <a:spcAft>
                <a:spcPts val="0"/>
              </a:spcAft>
              <a:buClrTx/>
              <a:buSzPct val="80000"/>
              <a:buFontTx/>
              <a:buNone/>
              <a:tabLst/>
              <a:defRPr/>
            </a:pPr>
            <a:endParaRPr kumimoji="0" lang="en-US" altLang="zh-CN" sz="16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endParaRPr>
          </a:p>
          <a:p>
            <a:pPr marL="0" marR="0" lvl="0" indent="0" algn="l" defTabSz="914400" rtl="0" eaLnBrk="1" fontAlgn="auto" latinLnBrk="0" hangingPunct="1">
              <a:lnSpc>
                <a:spcPct val="150000"/>
              </a:lnSpc>
              <a:spcBef>
                <a:spcPts val="0"/>
              </a:spcBef>
              <a:spcAft>
                <a:spcPts val="0"/>
              </a:spcAft>
              <a:buClrTx/>
              <a:buSzPct val="80000"/>
              <a:buFontTx/>
              <a:buNone/>
              <a:tabLst/>
              <a:defRPr/>
            </a:pPr>
            <a:endParaRPr kumimoji="0" lang="en-US" altLang="zh-CN" sz="16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endParaRPr>
          </a:p>
          <a:p>
            <a:pPr marL="342900" marR="0" lvl="0" indent="-342900" algn="l" defTabSz="914400" rtl="0" eaLnBrk="1" fontAlgn="auto" latinLnBrk="0" hangingPunct="1">
              <a:lnSpc>
                <a:spcPct val="150000"/>
              </a:lnSpc>
              <a:spcBef>
                <a:spcPts val="0"/>
              </a:spcBef>
              <a:spcAft>
                <a:spcPts val="0"/>
              </a:spcAft>
              <a:buClrTx/>
              <a:buSzPct val="80000"/>
              <a:buFont typeface="Wingdings" panose="05000000000000000000" pitchFamily="2" charset="2"/>
              <a:buChar char="u"/>
              <a:tabLst/>
              <a:defRPr/>
            </a:pPr>
            <a:r>
              <a:rPr kumimoji="0" lang="zh-CN" altLang="zh-CN" sz="16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因果推理是一种重要的推理手段，是人类智能的重要组成。回答诸如</a:t>
            </a:r>
            <a:r>
              <a:rPr kumimoji="0" lang="en-US" altLang="zh-CN" sz="16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0" lang="zh-CN" altLang="zh-CN" sz="16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吸烟是否导致癌症</a:t>
            </a:r>
            <a:r>
              <a:rPr kumimoji="0" lang="en-US" altLang="zh-CN" sz="16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0" lang="zh-CN" altLang="zh-CN" sz="16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和</a:t>
            </a:r>
            <a:r>
              <a:rPr kumimoji="0" lang="en-US" altLang="zh-CN" sz="16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0" lang="zh-CN" altLang="zh-CN" sz="16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某个广告发布是否导致了某个商品销量上涨</a:t>
            </a:r>
            <a:r>
              <a:rPr kumimoji="0" lang="en-US" altLang="zh-CN" sz="16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0" lang="zh-CN" altLang="zh-CN" sz="16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等问题时，往往需要因果推理的能力。</a:t>
            </a:r>
            <a:endParaRPr kumimoji="0" lang="en-US" altLang="zh-CN" sz="16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endParaRPr>
          </a:p>
          <a:p>
            <a:pPr marL="342900" marR="0" lvl="0" indent="-342900" algn="l" defTabSz="914400" rtl="0" eaLnBrk="1" fontAlgn="auto" latinLnBrk="0" hangingPunct="1">
              <a:lnSpc>
                <a:spcPct val="150000"/>
              </a:lnSpc>
              <a:spcBef>
                <a:spcPts val="0"/>
              </a:spcBef>
              <a:spcAft>
                <a:spcPts val="0"/>
              </a:spcAft>
              <a:buClrTx/>
              <a:buSzPct val="80000"/>
              <a:buFont typeface="Wingdings" panose="05000000000000000000" pitchFamily="2" charset="2"/>
              <a:buChar char="u"/>
              <a:tabLst/>
              <a:defRPr/>
            </a:pPr>
            <a:r>
              <a:rPr kumimoji="0" lang="zh-CN" altLang="en-US" sz="16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公鸡打鸣与太阳升起：非因非果</a:t>
            </a:r>
            <a:endParaRPr kumimoji="0" lang="zh-CN" altLang="zh-CN" sz="16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endParaRPr>
          </a:p>
          <a:p>
            <a:pPr marL="342900" marR="0" lvl="0" indent="-342900" algn="l" defTabSz="914400" rtl="0" eaLnBrk="1" fontAlgn="auto" latinLnBrk="0" hangingPunct="1">
              <a:lnSpc>
                <a:spcPct val="150000"/>
              </a:lnSpc>
              <a:spcBef>
                <a:spcPts val="0"/>
              </a:spcBef>
              <a:spcAft>
                <a:spcPts val="0"/>
              </a:spcAft>
              <a:buClrTx/>
              <a:buSzPct val="80000"/>
              <a:buFont typeface="Wingdings" panose="05000000000000000000" pitchFamily="2" charset="2"/>
              <a:buChar char="u"/>
              <a:tabLst/>
              <a:defRPr/>
            </a:pPr>
            <a:endParaRPr kumimoji="0" lang="en-US" altLang="zh-CN" sz="16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endParaRPr>
          </a:p>
          <a:p>
            <a:pPr marL="0" marR="0" lvl="0" indent="0" algn="l" defTabSz="914400" rtl="0" eaLnBrk="1" fontAlgn="auto" latinLnBrk="0" hangingPunct="1">
              <a:lnSpc>
                <a:spcPct val="150000"/>
              </a:lnSpc>
              <a:spcBef>
                <a:spcPts val="0"/>
              </a:spcBef>
              <a:spcAft>
                <a:spcPts val="0"/>
              </a:spcAft>
              <a:buClrTx/>
              <a:buSzPct val="80000"/>
              <a:buFontTx/>
              <a:buNone/>
              <a:tabLst/>
              <a:defRPr/>
            </a:pPr>
            <a:endParaRPr kumimoji="0" lang="en-US" altLang="zh-CN" sz="16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endParaRPr>
          </a:p>
          <a:p>
            <a:pPr marL="0" marR="0" lvl="0" indent="0" algn="l" defTabSz="914400" rtl="0" eaLnBrk="1" fontAlgn="auto" latinLnBrk="0" hangingPunct="1">
              <a:lnSpc>
                <a:spcPct val="150000"/>
              </a:lnSpc>
              <a:spcBef>
                <a:spcPts val="0"/>
              </a:spcBef>
              <a:spcAft>
                <a:spcPts val="0"/>
              </a:spcAft>
              <a:buClrTx/>
              <a:buSzPct val="80000"/>
              <a:buFontTx/>
              <a:buNone/>
              <a:tabLst/>
              <a:defRPr/>
            </a:pPr>
            <a:endParaRPr kumimoji="0" lang="en-US" altLang="zh-CN" sz="16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endParaRPr>
          </a:p>
          <a:p>
            <a:pPr marL="0" marR="0" lvl="0" indent="0" algn="l" defTabSz="914400" rtl="0" eaLnBrk="1" fontAlgn="auto" latinLnBrk="0" hangingPunct="1">
              <a:lnSpc>
                <a:spcPct val="150000"/>
              </a:lnSpc>
              <a:spcBef>
                <a:spcPts val="0"/>
              </a:spcBef>
              <a:spcAft>
                <a:spcPts val="0"/>
              </a:spcAft>
              <a:buClrTx/>
              <a:buSzPct val="80000"/>
              <a:buFontTx/>
              <a:buNone/>
              <a:tabLst/>
              <a:defRPr/>
            </a:pPr>
            <a:endParaRPr kumimoji="0" lang="zh-CN" altLang="zh-CN" sz="16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34" name="矩形 133">
            <a:extLst>
              <a:ext uri="{FF2B5EF4-FFF2-40B4-BE49-F238E27FC236}">
                <a16:creationId xmlns:a16="http://schemas.microsoft.com/office/drawing/2014/main" id="{6B1740FE-6F5F-4D3F-A4B0-4B2D412CE126}"/>
              </a:ext>
            </a:extLst>
          </p:cNvPr>
          <p:cNvSpPr/>
          <p:nvPr/>
        </p:nvSpPr>
        <p:spPr>
          <a:xfrm>
            <a:off x="6184231" y="1693452"/>
            <a:ext cx="5340096" cy="40011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FFFFCC"/>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Times New Roman" panose="02020603050405020304" pitchFamily="18" charset="0"/>
              </a:rPr>
              <a:t>哲学意义上的因果</a:t>
            </a:r>
            <a:endParaRPr kumimoji="0" lang="zh-CN" altLang="en-US" sz="2000" b="0" i="0" u="none" strike="noStrike" kern="1200" cap="none" spc="0" normalizeH="0" baseline="0" noProof="0" dirty="0">
              <a:ln>
                <a:noFill/>
              </a:ln>
              <a:solidFill>
                <a:srgbClr val="FFFFCC"/>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endParaRPr>
          </a:p>
        </p:txBody>
      </p:sp>
      <p:sp>
        <p:nvSpPr>
          <p:cNvPr id="6" name="矩形 5">
            <a:extLst>
              <a:ext uri="{FF2B5EF4-FFF2-40B4-BE49-F238E27FC236}">
                <a16:creationId xmlns:a16="http://schemas.microsoft.com/office/drawing/2014/main" id="{191386C4-378C-40A4-AFD5-F5AEF72B8C76}"/>
              </a:ext>
            </a:extLst>
          </p:cNvPr>
          <p:cNvSpPr/>
          <p:nvPr/>
        </p:nvSpPr>
        <p:spPr>
          <a:xfrm>
            <a:off x="6013077" y="3674641"/>
            <a:ext cx="1604927" cy="4001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rgbClr val="FFFFCC"/>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Times New Roman" panose="02020603050405020304" pitchFamily="18" charset="0"/>
              </a:rPr>
              <a:t>  </a:t>
            </a:r>
            <a:r>
              <a:rPr kumimoji="0" lang="zh-CN" altLang="en-US" sz="2000" b="1" i="0" u="none" strike="noStrike" kern="1200" cap="none" spc="0" normalizeH="0" baseline="0" noProof="0" dirty="0">
                <a:ln>
                  <a:noFill/>
                </a:ln>
                <a:solidFill>
                  <a:srgbClr val="FFFFCC"/>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Times New Roman" panose="02020603050405020304" pitchFamily="18" charset="0"/>
              </a:rPr>
              <a:t>因果很重要</a:t>
            </a:r>
          </a:p>
        </p:txBody>
      </p:sp>
      <p:pic>
        <p:nvPicPr>
          <p:cNvPr id="1026" name="Picture 2" descr="The Book of Why">
            <a:extLst>
              <a:ext uri="{FF2B5EF4-FFF2-40B4-BE49-F238E27FC236}">
                <a16:creationId xmlns:a16="http://schemas.microsoft.com/office/drawing/2014/main" id="{3BD82C72-E520-40D0-9CF5-C4BA352AD6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2141" y="2133139"/>
            <a:ext cx="2692496" cy="33083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287264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a:extLst>
              <a:ext uri="{FF2B5EF4-FFF2-40B4-BE49-F238E27FC236}">
                <a16:creationId xmlns:a16="http://schemas.microsoft.com/office/drawing/2014/main" id="{40D199F0-A918-4EED-AF6C-1FF084A1EF8E}"/>
              </a:ext>
            </a:extLst>
          </p:cNvPr>
          <p:cNvSpPr/>
          <p:nvPr/>
        </p:nvSpPr>
        <p:spPr>
          <a:xfrm>
            <a:off x="852473" y="129010"/>
            <a:ext cx="1460656"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mn-cs"/>
              </a:rPr>
              <a:t>五、因果推理</a:t>
            </a:r>
            <a:endParaRPr kumimoji="0" lang="zh-CN" altLang="en-US" sz="16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p:sp>
        <p:nvSpPr>
          <p:cNvPr id="119" name="矩形 118">
            <a:extLst>
              <a:ext uri="{FF2B5EF4-FFF2-40B4-BE49-F238E27FC236}">
                <a16:creationId xmlns:a16="http://schemas.microsoft.com/office/drawing/2014/main" id="{B3CD2C69-1816-4FB2-879A-9190CE7F6AE2}"/>
              </a:ext>
            </a:extLst>
          </p:cNvPr>
          <p:cNvSpPr/>
          <p:nvPr/>
        </p:nvSpPr>
        <p:spPr>
          <a:xfrm>
            <a:off x="1035233" y="785906"/>
            <a:ext cx="10254104" cy="609273"/>
          </a:xfrm>
          <a:prstGeom prst="rect">
            <a:avLst/>
          </a:prstGeom>
          <a:gradFill>
            <a:gsLst>
              <a:gs pos="37000">
                <a:srgbClr val="019196"/>
              </a:gs>
              <a:gs pos="100000">
                <a:schemeClr val="bg1"/>
              </a:gs>
              <a:gs pos="83000">
                <a:srgbClr val="81C7C9"/>
              </a:gs>
            </a:gsLst>
            <a:lin ang="12000000" scaled="0"/>
          </a:gradFill>
          <a:ln w="22225">
            <a:noFill/>
          </a:ln>
          <a:effectLst>
            <a:outerShdw blurRad="50800" dist="38100" dir="5400000" algn="l" rotWithShape="0">
              <a:schemeClr val="tx1">
                <a:lumMod val="85000"/>
                <a:lumOff val="15000"/>
                <a:alpha val="10000"/>
              </a:schemeClr>
            </a:outerShdw>
          </a:effectLst>
        </p:spPr>
        <p:txBody>
          <a:bodyPr anchor="ctr">
            <a:normAutofit/>
          </a:bodyPr>
          <a:lstStyle/>
          <a:p>
            <a:pPr marL="0" marR="0" lvl="0" indent="0" algn="ctr" defTabSz="914400" rtl="0" eaLnBrk="1" fontAlgn="auto" latinLnBrk="0" hangingPunct="1">
              <a:lnSpc>
                <a:spcPct val="90000"/>
              </a:lnSpc>
              <a:spcBef>
                <a:spcPct val="0"/>
              </a:spcBef>
              <a:spcAft>
                <a:spcPts val="0"/>
              </a:spcAft>
              <a:buClrTx/>
              <a:buSzTx/>
              <a:buFontTx/>
              <a:buNone/>
              <a:tabLst/>
              <a:defRPr/>
            </a:pPr>
            <a:endParaRPr kumimoji="0" lang="zh-CN" altLang="en-US" sz="1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endParaRPr>
          </a:p>
        </p:txBody>
      </p:sp>
      <p:sp>
        <p:nvSpPr>
          <p:cNvPr id="125" name="矩形 124">
            <a:extLst>
              <a:ext uri="{FF2B5EF4-FFF2-40B4-BE49-F238E27FC236}">
                <a16:creationId xmlns:a16="http://schemas.microsoft.com/office/drawing/2014/main" id="{E92C2E0C-53A3-4362-98BF-84BE3F71DBEA}"/>
              </a:ext>
            </a:extLst>
          </p:cNvPr>
          <p:cNvSpPr/>
          <p:nvPr/>
        </p:nvSpPr>
        <p:spPr>
          <a:xfrm>
            <a:off x="1845095" y="821284"/>
            <a:ext cx="8634380" cy="458715"/>
          </a:xfrm>
          <a:prstGeom prst="rect">
            <a:avLst/>
          </a:prstGeom>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Times New Roman" panose="02020603050405020304" pitchFamily="18" charset="0"/>
              </a:rPr>
              <a:t>辛普森悖论（</a:t>
            </a: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 </a:t>
            </a:r>
            <a:r>
              <a:rPr kumimoji="0" lang="en-US" altLang="zh-CN" sz="1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Times New Roman" panose="02020603050405020304" pitchFamily="18" charset="0"/>
              </a:rPr>
              <a:t>Simpson’s Paradox </a:t>
            </a:r>
            <a:r>
              <a:rPr kumimoji="0" lang="zh-CN" altLang="en-US" sz="1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Times New Roman" panose="02020603050405020304" pitchFamily="18" charset="0"/>
              </a:rPr>
              <a:t>）：伯克利招生录取之谜</a:t>
            </a:r>
            <a:endParaRPr kumimoji="0" lang="zh-CN" altLang="en-US" sz="1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1" name="矩形 20">
            <a:extLst>
              <a:ext uri="{FF2B5EF4-FFF2-40B4-BE49-F238E27FC236}">
                <a16:creationId xmlns:a16="http://schemas.microsoft.com/office/drawing/2014/main" id="{962E05AA-7B5D-44A2-A527-8B4D8A1B0754}"/>
              </a:ext>
            </a:extLst>
          </p:cNvPr>
          <p:cNvSpPr/>
          <p:nvPr/>
        </p:nvSpPr>
        <p:spPr>
          <a:xfrm>
            <a:off x="1762474" y="1776003"/>
            <a:ext cx="2954655"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1973</a:t>
            </a:r>
            <a:r>
              <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年伯克利本科生录取率</a:t>
            </a:r>
            <a:endPar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2" name="矩形 21">
            <a:extLst>
              <a:ext uri="{FF2B5EF4-FFF2-40B4-BE49-F238E27FC236}">
                <a16:creationId xmlns:a16="http://schemas.microsoft.com/office/drawing/2014/main" id="{2432C247-5D98-4966-B480-F7705995C47C}"/>
              </a:ext>
            </a:extLst>
          </p:cNvPr>
          <p:cNvSpPr/>
          <p:nvPr/>
        </p:nvSpPr>
        <p:spPr>
          <a:xfrm>
            <a:off x="852473" y="6097866"/>
            <a:ext cx="10408132" cy="30777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Peter J. Bickel, Eugene A. Hammel, O’Connell, J. W, Sex bias in graduate admissions: Data from Berkeley, </a:t>
            </a:r>
            <a:r>
              <a:rPr kumimoji="0" lang="en-US" altLang="zh-CN" sz="1400" b="0" i="1"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Science</a:t>
            </a:r>
            <a:r>
              <a:rPr kumimoji="0" lang="en-US"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 187(4175):398-404,1975</a:t>
            </a:r>
            <a:endParaRPr kumimoji="0" lang="zh-CN"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graphicFrame>
        <p:nvGraphicFramePr>
          <p:cNvPr id="23" name="表格 22">
            <a:extLst>
              <a:ext uri="{FF2B5EF4-FFF2-40B4-BE49-F238E27FC236}">
                <a16:creationId xmlns:a16="http://schemas.microsoft.com/office/drawing/2014/main" id="{EF0F33F3-7370-43AE-BB7A-7A09F63E39FA}"/>
              </a:ext>
            </a:extLst>
          </p:cNvPr>
          <p:cNvGraphicFramePr>
            <a:graphicFrameLocks noGrp="1"/>
          </p:cNvGraphicFramePr>
          <p:nvPr>
            <p:extLst/>
          </p:nvPr>
        </p:nvGraphicFramePr>
        <p:xfrm>
          <a:off x="1525942" y="2221714"/>
          <a:ext cx="3427720" cy="1598506"/>
        </p:xfrm>
        <a:graphic>
          <a:graphicData uri="http://schemas.openxmlformats.org/drawingml/2006/table">
            <a:tbl>
              <a:tblPr firstRow="1" bandRow="1">
                <a:tableStyleId>{5C22544A-7EE6-4342-B048-85BDC9FD1C3A}</a:tableStyleId>
              </a:tblPr>
              <a:tblGrid>
                <a:gridCol w="685544">
                  <a:extLst>
                    <a:ext uri="{9D8B030D-6E8A-4147-A177-3AD203B41FA5}">
                      <a16:colId xmlns:a16="http://schemas.microsoft.com/office/drawing/2014/main" val="20000"/>
                    </a:ext>
                  </a:extLst>
                </a:gridCol>
                <a:gridCol w="685544">
                  <a:extLst>
                    <a:ext uri="{9D8B030D-6E8A-4147-A177-3AD203B41FA5}">
                      <a16:colId xmlns:a16="http://schemas.microsoft.com/office/drawing/2014/main" val="20001"/>
                    </a:ext>
                  </a:extLst>
                </a:gridCol>
                <a:gridCol w="685544">
                  <a:extLst>
                    <a:ext uri="{9D8B030D-6E8A-4147-A177-3AD203B41FA5}">
                      <a16:colId xmlns:a16="http://schemas.microsoft.com/office/drawing/2014/main" val="20002"/>
                    </a:ext>
                  </a:extLst>
                </a:gridCol>
                <a:gridCol w="685544">
                  <a:extLst>
                    <a:ext uri="{9D8B030D-6E8A-4147-A177-3AD203B41FA5}">
                      <a16:colId xmlns:a16="http://schemas.microsoft.com/office/drawing/2014/main" val="20003"/>
                    </a:ext>
                  </a:extLst>
                </a:gridCol>
                <a:gridCol w="685544">
                  <a:extLst>
                    <a:ext uri="{9D8B030D-6E8A-4147-A177-3AD203B41FA5}">
                      <a16:colId xmlns:a16="http://schemas.microsoft.com/office/drawing/2014/main" val="20004"/>
                    </a:ext>
                  </a:extLst>
                </a:gridCol>
              </a:tblGrid>
              <a:tr h="494453">
                <a:tc rowSpan="2">
                  <a:txBody>
                    <a:bodyPr/>
                    <a:lstStyle/>
                    <a:p>
                      <a:pPr algn="ctr"/>
                      <a:endParaRPr lang="zh-CN" altLang="en-US" sz="16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algn="ctr"/>
                      <a:r>
                        <a:rPr lang="zh-CN" altLang="en-US" sz="16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男生</a:t>
                      </a: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CN" altLang="en-US"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algn="ctr"/>
                      <a:r>
                        <a:rPr lang="zh-CN" altLang="en-US" sz="16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女生</a:t>
                      </a: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a:endParaRPr lang="zh-CN" altLang="en-US" b="0" dirty="0">
                        <a:solidFill>
                          <a:schemeClr val="tx1"/>
                        </a:solidFill>
                        <a:latin typeface="黑体" panose="02010609060101010101" pitchFamily="49" charset="-122"/>
                        <a:ea typeface="黑体" panose="02010609060101010101" pitchFamily="49"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609600">
                <a:tc vMerge="1">
                  <a:txBody>
                    <a:bodyPr/>
                    <a:lstStyle/>
                    <a:p>
                      <a:pPr algn="ctr"/>
                      <a:endParaRPr lang="zh-CN" altLang="en-US" b="0" dirty="0">
                        <a:solidFill>
                          <a:schemeClr val="tx1"/>
                        </a:solidFill>
                        <a:latin typeface="黑体" panose="02010609060101010101" pitchFamily="49" charset="-122"/>
                        <a:ea typeface="黑体" panose="02010609060101010101" pitchFamily="49"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14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申请数</a:t>
                      </a: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14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录取率</a:t>
                      </a: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14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申请数</a:t>
                      </a: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14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录取率</a:t>
                      </a: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494453">
                <a:tc>
                  <a:txBody>
                    <a:bodyPr/>
                    <a:lstStyle/>
                    <a:p>
                      <a:pPr algn="ctr"/>
                      <a:r>
                        <a:rPr lang="zh-CN" altLang="en-US" sz="16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整体</a:t>
                      </a: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8442</a:t>
                      </a:r>
                      <a:endParaRPr lang="zh-CN" altLang="en-US" sz="16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44%</a:t>
                      </a:r>
                      <a:endParaRPr lang="zh-CN" altLang="en-US" sz="16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4321</a:t>
                      </a:r>
                      <a:endParaRPr lang="zh-CN" altLang="en-US" sz="16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35%</a:t>
                      </a:r>
                      <a:endParaRPr lang="zh-CN" altLang="en-US" sz="16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bl>
          </a:graphicData>
        </a:graphic>
      </p:graphicFrame>
      <p:graphicFrame>
        <p:nvGraphicFramePr>
          <p:cNvPr id="24" name="表格 23">
            <a:extLst>
              <a:ext uri="{FF2B5EF4-FFF2-40B4-BE49-F238E27FC236}">
                <a16:creationId xmlns:a16="http://schemas.microsoft.com/office/drawing/2014/main" id="{3A8E8DCA-A60D-4B33-A246-CF54FECF98B3}"/>
              </a:ext>
            </a:extLst>
          </p:cNvPr>
          <p:cNvGraphicFramePr>
            <a:graphicFrameLocks noGrp="1"/>
          </p:cNvGraphicFramePr>
          <p:nvPr>
            <p:extLst/>
          </p:nvPr>
        </p:nvGraphicFramePr>
        <p:xfrm>
          <a:off x="5553841" y="1608669"/>
          <a:ext cx="3783685" cy="3169920"/>
        </p:xfrm>
        <a:graphic>
          <a:graphicData uri="http://schemas.openxmlformats.org/drawingml/2006/table">
            <a:tbl>
              <a:tblPr firstRow="1" bandRow="1">
                <a:tableStyleId>{5C22544A-7EE6-4342-B048-85BDC9FD1C3A}</a:tableStyleId>
              </a:tblPr>
              <a:tblGrid>
                <a:gridCol w="756737">
                  <a:extLst>
                    <a:ext uri="{9D8B030D-6E8A-4147-A177-3AD203B41FA5}">
                      <a16:colId xmlns:a16="http://schemas.microsoft.com/office/drawing/2014/main" val="20000"/>
                    </a:ext>
                  </a:extLst>
                </a:gridCol>
                <a:gridCol w="756737">
                  <a:extLst>
                    <a:ext uri="{9D8B030D-6E8A-4147-A177-3AD203B41FA5}">
                      <a16:colId xmlns:a16="http://schemas.microsoft.com/office/drawing/2014/main" val="20001"/>
                    </a:ext>
                  </a:extLst>
                </a:gridCol>
                <a:gridCol w="756737">
                  <a:extLst>
                    <a:ext uri="{9D8B030D-6E8A-4147-A177-3AD203B41FA5}">
                      <a16:colId xmlns:a16="http://schemas.microsoft.com/office/drawing/2014/main" val="20002"/>
                    </a:ext>
                  </a:extLst>
                </a:gridCol>
                <a:gridCol w="756737">
                  <a:extLst>
                    <a:ext uri="{9D8B030D-6E8A-4147-A177-3AD203B41FA5}">
                      <a16:colId xmlns:a16="http://schemas.microsoft.com/office/drawing/2014/main" val="20003"/>
                    </a:ext>
                  </a:extLst>
                </a:gridCol>
                <a:gridCol w="756737">
                  <a:extLst>
                    <a:ext uri="{9D8B030D-6E8A-4147-A177-3AD203B41FA5}">
                      <a16:colId xmlns:a16="http://schemas.microsoft.com/office/drawing/2014/main" val="20004"/>
                    </a:ext>
                  </a:extLst>
                </a:gridCol>
              </a:tblGrid>
              <a:tr h="365760">
                <a:tc rowSpan="2">
                  <a:txBody>
                    <a:bodyPr/>
                    <a:lstStyle/>
                    <a:p>
                      <a:pPr algn="ctr"/>
                      <a:endParaRPr lang="en-US" altLang="zh-CN" sz="1600" dirty="0">
                        <a:solidFill>
                          <a:schemeClr val="tx1"/>
                        </a:solidFill>
                        <a:latin typeface="Times New Roman" panose="02020603050405020304" pitchFamily="18" charset="0"/>
                        <a:cs typeface="Times New Roman" panose="02020603050405020304" pitchFamily="18" charset="0"/>
                      </a:endParaRPr>
                    </a:p>
                    <a:p>
                      <a:pPr algn="ctr"/>
                      <a:r>
                        <a:rPr lang="zh-CN" altLang="en-US" sz="1600" dirty="0">
                          <a:solidFill>
                            <a:schemeClr val="tx1"/>
                          </a:solidFill>
                          <a:latin typeface="Times New Roman" panose="02020603050405020304" pitchFamily="18" charset="0"/>
                          <a:cs typeface="Times New Roman" panose="02020603050405020304" pitchFamily="18" charset="0"/>
                        </a:rPr>
                        <a:t>学院</a:t>
                      </a: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gridSpan="2">
                  <a:txBody>
                    <a:bodyPr/>
                    <a:lstStyle/>
                    <a:p>
                      <a:pPr algn="ctr"/>
                      <a:r>
                        <a:rPr lang="zh-CN" altLang="en-US" sz="1600" dirty="0">
                          <a:solidFill>
                            <a:schemeClr val="tx1"/>
                          </a:solidFill>
                          <a:latin typeface="Times New Roman" panose="02020603050405020304" pitchFamily="18" charset="0"/>
                          <a:cs typeface="Times New Roman" panose="02020603050405020304" pitchFamily="18" charset="0"/>
                        </a:rPr>
                        <a:t>男生</a:t>
                      </a: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gridSpan="2">
                  <a:txBody>
                    <a:bodyPr/>
                    <a:lstStyle/>
                    <a:p>
                      <a:pPr algn="ctr"/>
                      <a:r>
                        <a:rPr lang="zh-CN" altLang="en-US" sz="1600" dirty="0">
                          <a:solidFill>
                            <a:schemeClr val="tx1"/>
                          </a:solidFill>
                          <a:latin typeface="Times New Roman" panose="02020603050405020304" pitchFamily="18" charset="0"/>
                          <a:cs typeface="Times New Roman" panose="02020603050405020304" pitchFamily="18" charset="0"/>
                        </a:rPr>
                        <a:t>女生</a:t>
                      </a: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365760">
                <a:tc vMerge="1">
                  <a:txBody>
                    <a:bodyPr/>
                    <a:lstStyle/>
                    <a:p>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zh-CN" altLang="en-US" sz="16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申请数</a:t>
                      </a: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zh-CN" altLang="en-US" sz="16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录取率</a:t>
                      </a: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zh-CN" altLang="en-US" sz="16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申请数</a:t>
                      </a: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zh-CN" altLang="en-US" sz="16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录取率</a:t>
                      </a: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365760">
                <a:tc>
                  <a:txBody>
                    <a:bodyPr/>
                    <a:lstStyle/>
                    <a:p>
                      <a:pPr algn="ctr"/>
                      <a:r>
                        <a:rPr lang="en-US" altLang="zh-CN" sz="1600" dirty="0">
                          <a:solidFill>
                            <a:schemeClr val="tx1"/>
                          </a:solidFill>
                          <a:latin typeface="Times New Roman" panose="02020603050405020304" pitchFamily="18" charset="0"/>
                          <a:cs typeface="Times New Roman" panose="02020603050405020304" pitchFamily="18" charset="0"/>
                        </a:rPr>
                        <a:t>A</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600" dirty="0">
                          <a:solidFill>
                            <a:schemeClr val="tx1"/>
                          </a:solidFill>
                          <a:latin typeface="Times New Roman" panose="02020603050405020304" pitchFamily="18" charset="0"/>
                          <a:cs typeface="Times New Roman" panose="02020603050405020304" pitchFamily="18" charset="0"/>
                        </a:rPr>
                        <a:t>825</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600" dirty="0">
                          <a:solidFill>
                            <a:schemeClr val="tx1"/>
                          </a:solidFill>
                          <a:latin typeface="Times New Roman" panose="02020603050405020304" pitchFamily="18" charset="0"/>
                          <a:cs typeface="Times New Roman" panose="02020603050405020304" pitchFamily="18" charset="0"/>
                        </a:rPr>
                        <a:t>62%</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600" dirty="0">
                          <a:solidFill>
                            <a:schemeClr val="tx1"/>
                          </a:solidFill>
                          <a:latin typeface="Times New Roman" panose="02020603050405020304" pitchFamily="18" charset="0"/>
                          <a:cs typeface="Times New Roman" panose="02020603050405020304" pitchFamily="18" charset="0"/>
                        </a:rPr>
                        <a:t>108</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600" dirty="0">
                          <a:solidFill>
                            <a:schemeClr val="tx1"/>
                          </a:solidFill>
                          <a:latin typeface="Times New Roman" panose="02020603050405020304" pitchFamily="18" charset="0"/>
                          <a:cs typeface="Times New Roman" panose="02020603050405020304" pitchFamily="18" charset="0"/>
                        </a:rPr>
                        <a:t>82%</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365760">
                <a:tc>
                  <a:txBody>
                    <a:bodyPr/>
                    <a:lstStyle/>
                    <a:p>
                      <a:pPr algn="ctr"/>
                      <a:r>
                        <a:rPr lang="en-US" altLang="zh-CN" sz="1600" dirty="0">
                          <a:solidFill>
                            <a:schemeClr val="tx1"/>
                          </a:solidFill>
                          <a:latin typeface="Times New Roman" panose="02020603050405020304" pitchFamily="18" charset="0"/>
                          <a:cs typeface="Times New Roman" panose="02020603050405020304" pitchFamily="18" charset="0"/>
                        </a:rPr>
                        <a:t>B</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600" dirty="0">
                          <a:solidFill>
                            <a:schemeClr val="tx1"/>
                          </a:solidFill>
                          <a:latin typeface="Times New Roman" panose="02020603050405020304" pitchFamily="18" charset="0"/>
                          <a:cs typeface="Times New Roman" panose="02020603050405020304" pitchFamily="18" charset="0"/>
                        </a:rPr>
                        <a:t>560</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600" dirty="0">
                          <a:solidFill>
                            <a:schemeClr val="tx1"/>
                          </a:solidFill>
                          <a:latin typeface="Times New Roman" panose="02020603050405020304" pitchFamily="18" charset="0"/>
                          <a:cs typeface="Times New Roman" panose="02020603050405020304" pitchFamily="18" charset="0"/>
                        </a:rPr>
                        <a:t>63%</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600" dirty="0">
                          <a:solidFill>
                            <a:schemeClr val="tx1"/>
                          </a:solidFill>
                          <a:latin typeface="Times New Roman" panose="02020603050405020304" pitchFamily="18" charset="0"/>
                          <a:cs typeface="Times New Roman" panose="02020603050405020304" pitchFamily="18" charset="0"/>
                        </a:rPr>
                        <a:t>25</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600" dirty="0">
                          <a:solidFill>
                            <a:schemeClr val="tx1"/>
                          </a:solidFill>
                          <a:latin typeface="Times New Roman" panose="02020603050405020304" pitchFamily="18" charset="0"/>
                          <a:cs typeface="Times New Roman" panose="02020603050405020304" pitchFamily="18" charset="0"/>
                        </a:rPr>
                        <a:t>68%</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365760">
                <a:tc>
                  <a:txBody>
                    <a:bodyPr/>
                    <a:lstStyle/>
                    <a:p>
                      <a:pPr algn="ctr"/>
                      <a:r>
                        <a:rPr lang="en-US" altLang="zh-CN" sz="1600" dirty="0">
                          <a:solidFill>
                            <a:schemeClr val="tx1"/>
                          </a:solidFill>
                          <a:latin typeface="Times New Roman" panose="02020603050405020304" pitchFamily="18" charset="0"/>
                          <a:cs typeface="Times New Roman" panose="02020603050405020304" pitchFamily="18" charset="0"/>
                        </a:rPr>
                        <a:t>C</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600" dirty="0">
                          <a:solidFill>
                            <a:schemeClr val="tx1"/>
                          </a:solidFill>
                          <a:latin typeface="Times New Roman" panose="02020603050405020304" pitchFamily="18" charset="0"/>
                          <a:cs typeface="Times New Roman" panose="02020603050405020304" pitchFamily="18" charset="0"/>
                        </a:rPr>
                        <a:t>325</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600" b="1" dirty="0">
                          <a:solidFill>
                            <a:schemeClr val="tx1"/>
                          </a:solidFill>
                          <a:latin typeface="Times New Roman" panose="02020603050405020304" pitchFamily="18" charset="0"/>
                          <a:cs typeface="Times New Roman" panose="02020603050405020304" pitchFamily="18" charset="0"/>
                        </a:rPr>
                        <a:t>37%</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600" dirty="0">
                          <a:solidFill>
                            <a:schemeClr val="tx1"/>
                          </a:solidFill>
                          <a:latin typeface="Times New Roman" panose="02020603050405020304" pitchFamily="18" charset="0"/>
                          <a:cs typeface="Times New Roman" panose="02020603050405020304" pitchFamily="18" charset="0"/>
                        </a:rPr>
                        <a:t>593</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600" dirty="0">
                          <a:solidFill>
                            <a:schemeClr val="tx1"/>
                          </a:solidFill>
                          <a:latin typeface="Times New Roman" panose="02020603050405020304" pitchFamily="18" charset="0"/>
                          <a:cs typeface="Times New Roman" panose="02020603050405020304" pitchFamily="18" charset="0"/>
                        </a:rPr>
                        <a:t>34%</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365760">
                <a:tc>
                  <a:txBody>
                    <a:bodyPr/>
                    <a:lstStyle/>
                    <a:p>
                      <a:pPr algn="ctr"/>
                      <a:r>
                        <a:rPr lang="en-US" altLang="zh-CN" sz="1600" dirty="0">
                          <a:solidFill>
                            <a:schemeClr val="tx1"/>
                          </a:solidFill>
                          <a:latin typeface="Times New Roman" panose="02020603050405020304" pitchFamily="18" charset="0"/>
                          <a:cs typeface="Times New Roman" panose="02020603050405020304" pitchFamily="18" charset="0"/>
                        </a:rPr>
                        <a:t>D</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600" dirty="0">
                          <a:solidFill>
                            <a:schemeClr val="tx1"/>
                          </a:solidFill>
                          <a:latin typeface="Times New Roman" panose="02020603050405020304" pitchFamily="18" charset="0"/>
                          <a:cs typeface="Times New Roman" panose="02020603050405020304" pitchFamily="18" charset="0"/>
                        </a:rPr>
                        <a:t>417</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600" dirty="0">
                          <a:solidFill>
                            <a:schemeClr val="tx1"/>
                          </a:solidFill>
                          <a:latin typeface="Times New Roman" panose="02020603050405020304" pitchFamily="18" charset="0"/>
                          <a:cs typeface="Times New Roman" panose="02020603050405020304" pitchFamily="18" charset="0"/>
                        </a:rPr>
                        <a:t>33%</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600" dirty="0">
                          <a:solidFill>
                            <a:schemeClr val="tx1"/>
                          </a:solidFill>
                          <a:latin typeface="Times New Roman" panose="02020603050405020304" pitchFamily="18" charset="0"/>
                          <a:cs typeface="Times New Roman" panose="02020603050405020304" pitchFamily="18" charset="0"/>
                        </a:rPr>
                        <a:t>375</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600" dirty="0">
                          <a:solidFill>
                            <a:schemeClr val="tx1"/>
                          </a:solidFill>
                          <a:latin typeface="Times New Roman" panose="02020603050405020304" pitchFamily="18" charset="0"/>
                          <a:cs typeface="Times New Roman" panose="02020603050405020304" pitchFamily="18" charset="0"/>
                        </a:rPr>
                        <a:t>35%</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r h="365760">
                <a:tc>
                  <a:txBody>
                    <a:bodyPr/>
                    <a:lstStyle/>
                    <a:p>
                      <a:pPr algn="ctr"/>
                      <a:r>
                        <a:rPr lang="en-US" altLang="zh-CN" sz="1600" dirty="0">
                          <a:solidFill>
                            <a:schemeClr val="tx1"/>
                          </a:solidFill>
                          <a:latin typeface="Times New Roman" panose="02020603050405020304" pitchFamily="18" charset="0"/>
                          <a:cs typeface="Times New Roman" panose="02020603050405020304" pitchFamily="18" charset="0"/>
                        </a:rPr>
                        <a:t>E</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600" dirty="0">
                          <a:solidFill>
                            <a:schemeClr val="tx1"/>
                          </a:solidFill>
                          <a:latin typeface="Times New Roman" panose="02020603050405020304" pitchFamily="18" charset="0"/>
                          <a:cs typeface="Times New Roman" panose="02020603050405020304" pitchFamily="18" charset="0"/>
                        </a:rPr>
                        <a:t>191</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600" b="1" dirty="0">
                          <a:solidFill>
                            <a:schemeClr val="tx1"/>
                          </a:solidFill>
                          <a:latin typeface="Times New Roman" panose="02020603050405020304" pitchFamily="18" charset="0"/>
                          <a:cs typeface="Times New Roman" panose="02020603050405020304" pitchFamily="18" charset="0"/>
                        </a:rPr>
                        <a:t>28%</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600" dirty="0">
                          <a:solidFill>
                            <a:schemeClr val="tx1"/>
                          </a:solidFill>
                          <a:latin typeface="Times New Roman" panose="02020603050405020304" pitchFamily="18" charset="0"/>
                          <a:cs typeface="Times New Roman" panose="02020603050405020304" pitchFamily="18" charset="0"/>
                        </a:rPr>
                        <a:t>393</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600" dirty="0">
                          <a:solidFill>
                            <a:schemeClr val="tx1"/>
                          </a:solidFill>
                          <a:latin typeface="Times New Roman" panose="02020603050405020304" pitchFamily="18" charset="0"/>
                          <a:cs typeface="Times New Roman" panose="02020603050405020304" pitchFamily="18" charset="0"/>
                        </a:rPr>
                        <a:t>24%</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6"/>
                  </a:ext>
                </a:extLst>
              </a:tr>
              <a:tr h="365760">
                <a:tc>
                  <a:txBody>
                    <a:bodyPr/>
                    <a:lstStyle/>
                    <a:p>
                      <a:pPr algn="ctr"/>
                      <a:r>
                        <a:rPr lang="en-US" altLang="zh-CN" sz="1600" dirty="0">
                          <a:solidFill>
                            <a:schemeClr val="tx1"/>
                          </a:solidFill>
                          <a:latin typeface="Times New Roman" panose="02020603050405020304" pitchFamily="18" charset="0"/>
                          <a:cs typeface="Times New Roman" panose="02020603050405020304" pitchFamily="18" charset="0"/>
                        </a:rPr>
                        <a:t>F</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600" dirty="0">
                          <a:solidFill>
                            <a:schemeClr val="tx1"/>
                          </a:solidFill>
                          <a:latin typeface="Times New Roman" panose="02020603050405020304" pitchFamily="18" charset="0"/>
                          <a:cs typeface="Times New Roman" panose="02020603050405020304" pitchFamily="18" charset="0"/>
                        </a:rPr>
                        <a:t>373</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600" dirty="0">
                          <a:solidFill>
                            <a:schemeClr val="tx1"/>
                          </a:solidFill>
                          <a:latin typeface="Times New Roman" panose="02020603050405020304" pitchFamily="18" charset="0"/>
                          <a:cs typeface="Times New Roman" panose="02020603050405020304" pitchFamily="18" charset="0"/>
                        </a:rPr>
                        <a:t>6%</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600" dirty="0">
                          <a:solidFill>
                            <a:schemeClr val="tx1"/>
                          </a:solidFill>
                          <a:latin typeface="Times New Roman" panose="02020603050405020304" pitchFamily="18" charset="0"/>
                          <a:cs typeface="Times New Roman" panose="02020603050405020304" pitchFamily="18" charset="0"/>
                        </a:rPr>
                        <a:t>341</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600" dirty="0">
                          <a:solidFill>
                            <a:schemeClr val="tx1"/>
                          </a:solidFill>
                          <a:latin typeface="Times New Roman" panose="02020603050405020304" pitchFamily="18" charset="0"/>
                          <a:cs typeface="Times New Roman" panose="02020603050405020304" pitchFamily="18" charset="0"/>
                        </a:rPr>
                        <a:t>7%</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7"/>
                  </a:ext>
                </a:extLst>
              </a:tr>
            </a:tbl>
          </a:graphicData>
        </a:graphic>
      </p:graphicFrame>
      <p:sp>
        <p:nvSpPr>
          <p:cNvPr id="25" name="矩形 24">
            <a:extLst>
              <a:ext uri="{FF2B5EF4-FFF2-40B4-BE49-F238E27FC236}">
                <a16:creationId xmlns:a16="http://schemas.microsoft.com/office/drawing/2014/main" id="{B862B8C1-8FD0-4453-BAEB-91DFB8D2CA67}"/>
              </a:ext>
            </a:extLst>
          </p:cNvPr>
          <p:cNvSpPr/>
          <p:nvPr/>
        </p:nvSpPr>
        <p:spPr>
          <a:xfrm>
            <a:off x="1396381" y="3996118"/>
            <a:ext cx="3411259" cy="58477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男生录取率</a:t>
            </a:r>
            <a:r>
              <a:rPr kumimoji="0" lang="en-US"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(44%)</a:t>
            </a:r>
            <a:r>
              <a:rPr kumimoji="0" lang="zh-CN" altLang="en-US" sz="14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远高于女生</a:t>
            </a:r>
            <a:r>
              <a:rPr kumimoji="0" lang="en-US"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(35%)</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6" name="矩形 25">
            <a:extLst>
              <a:ext uri="{FF2B5EF4-FFF2-40B4-BE49-F238E27FC236}">
                <a16:creationId xmlns:a16="http://schemas.microsoft.com/office/drawing/2014/main" id="{7B88948D-AEB0-4F22-9FE1-69229B105DD8}"/>
              </a:ext>
            </a:extLst>
          </p:cNvPr>
          <p:cNvSpPr/>
          <p:nvPr/>
        </p:nvSpPr>
        <p:spPr>
          <a:xfrm>
            <a:off x="4953662" y="4863540"/>
            <a:ext cx="4907601" cy="52322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六个最大的院系中，</a:t>
            </a:r>
            <a:r>
              <a:rPr kumimoji="0" lang="en-US"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4</a:t>
            </a:r>
            <a:r>
              <a:rPr kumimoji="0" lang="zh-CN" altLang="en-US" sz="14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个院系女生录取率大于男生。如果按照这样的分类，女生实际上比男生的录取率还高一点点。</a:t>
            </a:r>
          </a:p>
        </p:txBody>
      </p:sp>
      <p:sp>
        <p:nvSpPr>
          <p:cNvPr id="28" name="矩形 27">
            <a:extLst>
              <a:ext uri="{FF2B5EF4-FFF2-40B4-BE49-F238E27FC236}">
                <a16:creationId xmlns:a16="http://schemas.microsoft.com/office/drawing/2014/main" id="{CFAC86B4-5417-4A20-9513-DCE62F27FEF0}"/>
              </a:ext>
            </a:extLst>
          </p:cNvPr>
          <p:cNvSpPr/>
          <p:nvPr/>
        </p:nvSpPr>
        <p:spPr>
          <a:xfrm>
            <a:off x="1122396" y="5539519"/>
            <a:ext cx="10477725" cy="30777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女生更愿意申请那些竞争压力很大的院系（比如英语系），但是男生却更愿意申请那些相对容易进的院系（比如工程学系）。</a:t>
            </a:r>
          </a:p>
        </p:txBody>
      </p:sp>
    </p:spTree>
    <p:extLst>
      <p:ext uri="{BB962C8B-B14F-4D97-AF65-F5344CB8AC3E}">
        <p14:creationId xmlns:p14="http://schemas.microsoft.com/office/powerpoint/2010/main" val="237312566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a:extLst>
              <a:ext uri="{FF2B5EF4-FFF2-40B4-BE49-F238E27FC236}">
                <a16:creationId xmlns:a16="http://schemas.microsoft.com/office/drawing/2014/main" id="{40D199F0-A918-4EED-AF6C-1FF084A1EF8E}"/>
              </a:ext>
            </a:extLst>
          </p:cNvPr>
          <p:cNvSpPr/>
          <p:nvPr/>
        </p:nvSpPr>
        <p:spPr>
          <a:xfrm>
            <a:off x="852473" y="129010"/>
            <a:ext cx="1460656"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mn-cs"/>
              </a:rPr>
              <a:t>五、因果推理</a:t>
            </a:r>
            <a:endParaRPr kumimoji="0" lang="zh-CN" altLang="en-US" sz="16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p:sp>
        <p:nvSpPr>
          <p:cNvPr id="119" name="矩形 118">
            <a:extLst>
              <a:ext uri="{FF2B5EF4-FFF2-40B4-BE49-F238E27FC236}">
                <a16:creationId xmlns:a16="http://schemas.microsoft.com/office/drawing/2014/main" id="{B3CD2C69-1816-4FB2-879A-9190CE7F6AE2}"/>
              </a:ext>
            </a:extLst>
          </p:cNvPr>
          <p:cNvSpPr/>
          <p:nvPr/>
        </p:nvSpPr>
        <p:spPr>
          <a:xfrm>
            <a:off x="1035233" y="785906"/>
            <a:ext cx="10254104" cy="609273"/>
          </a:xfrm>
          <a:prstGeom prst="rect">
            <a:avLst/>
          </a:prstGeom>
          <a:gradFill>
            <a:gsLst>
              <a:gs pos="37000">
                <a:srgbClr val="019196"/>
              </a:gs>
              <a:gs pos="100000">
                <a:schemeClr val="bg1"/>
              </a:gs>
              <a:gs pos="83000">
                <a:srgbClr val="81C7C9"/>
              </a:gs>
            </a:gsLst>
            <a:lin ang="12000000" scaled="0"/>
          </a:gradFill>
          <a:ln w="22225">
            <a:noFill/>
          </a:ln>
          <a:effectLst>
            <a:outerShdw blurRad="50800" dist="38100" dir="5400000" algn="l" rotWithShape="0">
              <a:schemeClr val="tx1">
                <a:lumMod val="85000"/>
                <a:lumOff val="15000"/>
                <a:alpha val="10000"/>
              </a:schemeClr>
            </a:outerShdw>
          </a:effectLst>
        </p:spPr>
        <p:txBody>
          <a:bodyPr anchor="ctr">
            <a:normAutofit/>
          </a:bodyPr>
          <a:lstStyle/>
          <a:p>
            <a:pPr marL="0" marR="0" lvl="0" indent="0" algn="ctr" defTabSz="914400" rtl="0" eaLnBrk="1" fontAlgn="auto" latinLnBrk="0" hangingPunct="1">
              <a:lnSpc>
                <a:spcPct val="90000"/>
              </a:lnSpc>
              <a:spcBef>
                <a:spcPct val="0"/>
              </a:spcBef>
              <a:spcAft>
                <a:spcPts val="0"/>
              </a:spcAft>
              <a:buClrTx/>
              <a:buSzTx/>
              <a:buFontTx/>
              <a:buNone/>
              <a:tabLst/>
              <a:defRPr/>
            </a:pPr>
            <a:endParaRPr kumimoji="0" lang="zh-CN" altLang="en-US" sz="1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endParaRPr>
          </a:p>
        </p:txBody>
      </p:sp>
      <p:sp>
        <p:nvSpPr>
          <p:cNvPr id="125" name="矩形 124">
            <a:extLst>
              <a:ext uri="{FF2B5EF4-FFF2-40B4-BE49-F238E27FC236}">
                <a16:creationId xmlns:a16="http://schemas.microsoft.com/office/drawing/2014/main" id="{E92C2E0C-53A3-4362-98BF-84BE3F71DBEA}"/>
              </a:ext>
            </a:extLst>
          </p:cNvPr>
          <p:cNvSpPr/>
          <p:nvPr/>
        </p:nvSpPr>
        <p:spPr>
          <a:xfrm>
            <a:off x="1845095" y="821284"/>
            <a:ext cx="8634380" cy="458715"/>
          </a:xfrm>
          <a:prstGeom prst="rect">
            <a:avLst/>
          </a:prstGeom>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Times New Roman" panose="02020603050405020304" pitchFamily="18" charset="0"/>
              </a:rPr>
              <a:t>辛普森悖论（</a:t>
            </a: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 </a:t>
            </a:r>
            <a:r>
              <a:rPr kumimoji="0" lang="en-US" altLang="zh-CN" sz="1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Times New Roman" panose="02020603050405020304" pitchFamily="18" charset="0"/>
              </a:rPr>
              <a:t>Simpson’s Paradox </a:t>
            </a:r>
            <a:r>
              <a:rPr kumimoji="0" lang="zh-CN" altLang="en-US" sz="1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Times New Roman" panose="02020603050405020304" pitchFamily="18" charset="0"/>
              </a:rPr>
              <a:t>） </a:t>
            </a:r>
            <a:endParaRPr kumimoji="0" lang="zh-CN" altLang="en-US" sz="1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18BB59C5-E451-4F76-9EEC-6FFC82AC116F}"/>
                  </a:ext>
                </a:extLst>
              </p:cNvPr>
              <p:cNvSpPr/>
              <p:nvPr/>
            </p:nvSpPr>
            <p:spPr>
              <a:xfrm>
                <a:off x="499729" y="1556030"/>
                <a:ext cx="6044609" cy="4893263"/>
              </a:xfrm>
              <a:prstGeom prst="rect">
                <a:avLst/>
              </a:prstGeom>
            </p:spPr>
            <p:txBody>
              <a:bodyPr wrap="square">
                <a:spAutoFit/>
              </a:bodyPr>
              <a:lstStyle/>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l"/>
                  <a:tabLst/>
                  <a:defRPr/>
                </a:pP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表</a:t>
                </a:r>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2.9</a:t>
                </a: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列出了某组病人在是否尝试新药以后的恢复情况：不用药病人的恢复率高于用药病人的恢复率（</a:t>
                </a:r>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Pearl et al.</a:t>
                </a: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2016</a:t>
                </a: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p>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l"/>
                  <a:tabLst/>
                  <a:defRPr/>
                </a:pP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然而，当对所有病人按照性别分组后，可得到表</a:t>
                </a:r>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2.10</a:t>
                </a: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。当比较按性别分组的两类病人的恢复率时，却发现用药病人的恢复率均高于不用药病人的恢复率，这与表</a:t>
                </a:r>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2.9</a:t>
                </a: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的统计结果恰恰相反。</a:t>
                </a:r>
                <a:endPar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l"/>
                  <a:tabLst/>
                  <a:defRPr/>
                </a:pPr>
                <a:r>
                  <a:rPr kumimoji="0" lang="zh-CN" altLang="zh-CN" sz="16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从数学角度而言，上述悖论可写成初等数学不等式</a:t>
                </a:r>
                <a14:m>
                  <m:oMath xmlns:m="http://schemas.openxmlformats.org/officeDocument/2006/math">
                    <m:f>
                      <m:fPr>
                        <m:ctrlPr>
                          <a:rPr kumimoji="0" lang="zh-CN" altLang="zh-CN" sz="1600" b="0" i="1"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Times New Roman" panose="02020603050405020304" pitchFamily="18" charset="0"/>
                          </a:rPr>
                        </m:ctrlPr>
                      </m:fPr>
                      <m:num>
                        <m:r>
                          <a:rPr kumimoji="0" lang="en-US" altLang="zh-CN" sz="1600" b="0" i="0"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𝑏</m:t>
                        </m:r>
                      </m:num>
                      <m:den>
                        <m:r>
                          <a:rPr kumimoji="0" lang="en-US" altLang="zh-CN" sz="1600" b="0" i="0"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𝑎</m:t>
                        </m:r>
                      </m:den>
                    </m:f>
                    <m:r>
                      <a:rPr kumimoji="0" lang="en-US" altLang="zh-CN" sz="1600" b="0" i="0"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Times New Roman" panose="02020603050405020304" pitchFamily="18" charset="0"/>
                      </a:rPr>
                      <m:t>&lt;</m:t>
                    </m:r>
                    <m:f>
                      <m:fPr>
                        <m:ctrlPr>
                          <a:rPr kumimoji="0" lang="zh-CN" altLang="zh-CN" sz="1600" b="0" i="1"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Times New Roman" panose="02020603050405020304" pitchFamily="18" charset="0"/>
                          </a:rPr>
                        </m:ctrlPr>
                      </m:fPr>
                      <m:num>
                        <m:r>
                          <a:rPr kumimoji="0" lang="en-US" altLang="zh-CN" sz="1600" b="0" i="0"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𝑑</m:t>
                        </m:r>
                      </m:num>
                      <m:den>
                        <m:r>
                          <a:rPr kumimoji="0" lang="en-US" altLang="zh-CN" sz="1600" b="0" i="0"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𝑐</m:t>
                        </m:r>
                      </m:den>
                    </m:f>
                    <m:r>
                      <a:rPr kumimoji="0" lang="en-US" altLang="zh-CN" sz="1600" b="0" i="0"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Times New Roman" panose="02020603050405020304" pitchFamily="18" charset="0"/>
                      </a:rPr>
                      <m:t>,</m:t>
                    </m:r>
                    <m:f>
                      <m:fPr>
                        <m:ctrlPr>
                          <a:rPr kumimoji="0" lang="zh-CN" altLang="zh-CN" sz="1600" b="0" i="1"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Times New Roman" panose="02020603050405020304" pitchFamily="18" charset="0"/>
                          </a:rPr>
                        </m:ctrlPr>
                      </m:fPr>
                      <m:num>
                        <m:sSup>
                          <m:sSupPr>
                            <m:ctrlPr>
                              <a:rPr kumimoji="0" lang="zh-CN" altLang="zh-CN" sz="1600" b="0" i="1"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Times New Roman" panose="02020603050405020304" pitchFamily="18" charset="0"/>
                              </a:rPr>
                            </m:ctrlPr>
                          </m:sSupPr>
                          <m:e>
                            <m:r>
                              <a:rPr kumimoji="0" lang="en-US" altLang="zh-CN" sz="1600" b="0" i="0"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𝑏</m:t>
                            </m:r>
                          </m:e>
                          <m:sup>
                            <m:r>
                              <a:rPr kumimoji="0" lang="en-US" altLang="zh-CN" sz="1600" b="0" i="0"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Times New Roman" panose="02020603050405020304" pitchFamily="18" charset="0"/>
                              </a:rPr>
                              <m:t>′</m:t>
                            </m:r>
                          </m:sup>
                        </m:sSup>
                      </m:num>
                      <m:den>
                        <m:sSup>
                          <m:sSupPr>
                            <m:ctrlPr>
                              <a:rPr kumimoji="0" lang="zh-CN" altLang="zh-CN" sz="1600" b="0" i="1"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Times New Roman" panose="02020603050405020304" pitchFamily="18" charset="0"/>
                              </a:rPr>
                            </m:ctrlPr>
                          </m:sSupPr>
                          <m:e>
                            <m:r>
                              <a:rPr kumimoji="0" lang="en-US" altLang="zh-CN" sz="1600" b="0" i="0"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𝑎</m:t>
                            </m:r>
                          </m:e>
                          <m:sup>
                            <m:r>
                              <a:rPr kumimoji="0" lang="en-US" altLang="zh-CN" sz="1600" b="0" i="0"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Times New Roman" panose="02020603050405020304" pitchFamily="18" charset="0"/>
                              </a:rPr>
                              <m:t>′</m:t>
                            </m:r>
                          </m:sup>
                        </m:sSup>
                      </m:den>
                    </m:f>
                    <m:r>
                      <a:rPr kumimoji="0" lang="en-US" altLang="zh-CN" sz="1600" b="0" i="0"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Times New Roman" panose="02020603050405020304" pitchFamily="18" charset="0"/>
                      </a:rPr>
                      <m:t>&lt;</m:t>
                    </m:r>
                    <m:f>
                      <m:fPr>
                        <m:ctrlPr>
                          <a:rPr kumimoji="0" lang="zh-CN" altLang="zh-CN" sz="1600" b="0" i="1"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Times New Roman" panose="02020603050405020304" pitchFamily="18" charset="0"/>
                          </a:rPr>
                        </m:ctrlPr>
                      </m:fPr>
                      <m:num>
                        <m:sSup>
                          <m:sSupPr>
                            <m:ctrlPr>
                              <a:rPr kumimoji="0" lang="zh-CN" altLang="zh-CN" sz="1600" b="0" i="1"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Times New Roman" panose="02020603050405020304" pitchFamily="18" charset="0"/>
                              </a:rPr>
                            </m:ctrlPr>
                          </m:sSupPr>
                          <m:e>
                            <m:r>
                              <a:rPr kumimoji="0" lang="en-US" altLang="zh-CN" sz="1600" b="0" i="0"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𝑑</m:t>
                            </m:r>
                          </m:e>
                          <m:sup>
                            <m:r>
                              <a:rPr kumimoji="0" lang="en-US" altLang="zh-CN" sz="1600" b="0" i="0"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Times New Roman" panose="02020603050405020304" pitchFamily="18" charset="0"/>
                              </a:rPr>
                              <m:t>′</m:t>
                            </m:r>
                          </m:sup>
                        </m:sSup>
                      </m:num>
                      <m:den>
                        <m:sSup>
                          <m:sSupPr>
                            <m:ctrlPr>
                              <a:rPr kumimoji="0" lang="zh-CN" altLang="zh-CN" sz="1600" b="0" i="1"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Times New Roman" panose="02020603050405020304" pitchFamily="18" charset="0"/>
                              </a:rPr>
                            </m:ctrlPr>
                          </m:sSupPr>
                          <m:e>
                            <m:r>
                              <a:rPr kumimoji="0" lang="en-US" altLang="zh-CN" sz="1600" b="0" i="0"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𝑐</m:t>
                            </m:r>
                          </m:e>
                          <m:sup>
                            <m:r>
                              <a:rPr kumimoji="0" lang="en-US" altLang="zh-CN" sz="1600" b="0" i="0"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Times New Roman" panose="02020603050405020304" pitchFamily="18" charset="0"/>
                              </a:rPr>
                              <m:t>′</m:t>
                            </m:r>
                          </m:sup>
                        </m:sSup>
                      </m:den>
                    </m:f>
                    <m:r>
                      <a:rPr kumimoji="0" lang="en-US" altLang="zh-CN" sz="1600" b="0" i="0"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Times New Roman" panose="02020603050405020304" pitchFamily="18" charset="0"/>
                      </a:rPr>
                      <m:t>,</m:t>
                    </m:r>
                    <m:f>
                      <m:fPr>
                        <m:ctrlPr>
                          <a:rPr kumimoji="0" lang="zh-CN" altLang="zh-CN" sz="1600" b="0" i="1"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Times New Roman" panose="02020603050405020304" pitchFamily="18" charset="0"/>
                          </a:rPr>
                        </m:ctrlPr>
                      </m:fPr>
                      <m:num>
                        <m:r>
                          <a:rPr kumimoji="0" lang="en-US" altLang="zh-CN" sz="1600" b="0" i="0"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𝑏</m:t>
                        </m:r>
                        <m:r>
                          <a:rPr kumimoji="0" lang="en-US" altLang="zh-CN" sz="1600" b="0" i="0"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Times New Roman" panose="02020603050405020304" pitchFamily="18" charset="0"/>
                          </a:rPr>
                          <m:t>+</m:t>
                        </m:r>
                        <m:sSup>
                          <m:sSupPr>
                            <m:ctrlPr>
                              <a:rPr kumimoji="0" lang="zh-CN" altLang="zh-CN" sz="1600" b="0" i="1"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Times New Roman" panose="02020603050405020304" pitchFamily="18" charset="0"/>
                              </a:rPr>
                            </m:ctrlPr>
                          </m:sSupPr>
                          <m:e>
                            <m:r>
                              <a:rPr kumimoji="0" lang="en-US" altLang="zh-CN" sz="1600" b="0" i="0"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𝑏</m:t>
                            </m:r>
                          </m:e>
                          <m:sup>
                            <m:r>
                              <a:rPr kumimoji="0" lang="en-US" altLang="zh-CN" sz="1600" b="0" i="0"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Times New Roman" panose="02020603050405020304" pitchFamily="18" charset="0"/>
                              </a:rPr>
                              <m:t>′</m:t>
                            </m:r>
                          </m:sup>
                        </m:sSup>
                      </m:num>
                      <m:den>
                        <m:sSup>
                          <m:sSupPr>
                            <m:ctrlPr>
                              <a:rPr kumimoji="0" lang="zh-CN" altLang="zh-CN" sz="1600" b="0" i="1"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Times New Roman" panose="02020603050405020304" pitchFamily="18" charset="0"/>
                              </a:rPr>
                            </m:ctrlPr>
                          </m:sSupPr>
                          <m:e>
                            <m:r>
                              <a:rPr kumimoji="0" lang="en-US" altLang="zh-CN" sz="1600" b="0" i="0"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𝑎</m:t>
                            </m:r>
                            <m:r>
                              <a:rPr kumimoji="0" lang="en-US" altLang="zh-CN" sz="1600" b="0" i="0"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Times New Roman" panose="02020603050405020304" pitchFamily="18" charset="0"/>
                              </a:rPr>
                              <m:t>+</m:t>
                            </m:r>
                            <m:r>
                              <a:rPr kumimoji="0" lang="en-US" altLang="zh-CN" sz="1600" b="0" i="0"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𝑎</m:t>
                            </m:r>
                          </m:e>
                          <m:sup>
                            <m:r>
                              <a:rPr kumimoji="0" lang="en-US" altLang="zh-CN" sz="1600" b="0" i="0"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Times New Roman" panose="02020603050405020304" pitchFamily="18" charset="0"/>
                              </a:rPr>
                              <m:t>′</m:t>
                            </m:r>
                          </m:sup>
                        </m:sSup>
                      </m:den>
                    </m:f>
                    <m:r>
                      <a:rPr kumimoji="0" lang="en-US" altLang="zh-CN" sz="1600" b="0" i="0"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Times New Roman" panose="02020603050405020304" pitchFamily="18" charset="0"/>
                      </a:rPr>
                      <m:t>&gt;</m:t>
                    </m:r>
                    <m:f>
                      <m:fPr>
                        <m:ctrlPr>
                          <a:rPr kumimoji="0" lang="zh-CN" altLang="zh-CN" sz="1600" b="0" i="1"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Times New Roman" panose="02020603050405020304" pitchFamily="18" charset="0"/>
                          </a:rPr>
                        </m:ctrlPr>
                      </m:fPr>
                      <m:num>
                        <m:r>
                          <a:rPr kumimoji="0" lang="en-US" altLang="zh-CN" sz="1600" b="0" i="0"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𝑑</m:t>
                        </m:r>
                        <m:r>
                          <a:rPr kumimoji="0" lang="en-US" altLang="zh-CN" sz="1600" b="0" i="0"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Times New Roman" panose="02020603050405020304" pitchFamily="18" charset="0"/>
                          </a:rPr>
                          <m:t>+</m:t>
                        </m:r>
                        <m:sSup>
                          <m:sSupPr>
                            <m:ctrlPr>
                              <a:rPr kumimoji="0" lang="zh-CN" altLang="zh-CN" sz="1600" b="0" i="1"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Times New Roman" panose="02020603050405020304" pitchFamily="18" charset="0"/>
                              </a:rPr>
                            </m:ctrlPr>
                          </m:sSupPr>
                          <m:e>
                            <m:r>
                              <a:rPr kumimoji="0" lang="en-US" altLang="zh-CN" sz="1600" b="0" i="0"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𝑑</m:t>
                            </m:r>
                          </m:e>
                          <m:sup>
                            <m:r>
                              <a:rPr kumimoji="0" lang="en-US" altLang="zh-CN" sz="1600" b="0" i="0"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Times New Roman" panose="02020603050405020304" pitchFamily="18" charset="0"/>
                              </a:rPr>
                              <m:t>′</m:t>
                            </m:r>
                          </m:sup>
                        </m:sSup>
                      </m:num>
                      <m:den>
                        <m:sSup>
                          <m:sSupPr>
                            <m:ctrlPr>
                              <a:rPr kumimoji="0" lang="zh-CN" altLang="zh-CN" sz="1600" b="0" i="1"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Times New Roman" panose="02020603050405020304" pitchFamily="18" charset="0"/>
                              </a:rPr>
                            </m:ctrlPr>
                          </m:sSupPr>
                          <m:e>
                            <m:r>
                              <a:rPr kumimoji="0" lang="en-US" altLang="zh-CN" sz="1600" b="0" i="0"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𝑐</m:t>
                            </m:r>
                            <m:r>
                              <a:rPr kumimoji="0" lang="en-US" altLang="zh-CN" sz="1600" b="0" i="0"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Times New Roman" panose="02020603050405020304" pitchFamily="18" charset="0"/>
                              </a:rPr>
                              <m:t>+</m:t>
                            </m:r>
                            <m:r>
                              <a:rPr kumimoji="0" lang="en-US" altLang="zh-CN" sz="1600" b="0" i="0"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𝑐</m:t>
                            </m:r>
                          </m:e>
                          <m:sup>
                            <m:r>
                              <a:rPr kumimoji="0" lang="en-US" altLang="zh-CN" sz="1600" b="0" i="0"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Times New Roman" panose="02020603050405020304" pitchFamily="18" charset="0"/>
                              </a:rPr>
                              <m:t>′</m:t>
                            </m:r>
                          </m:sup>
                        </m:sSup>
                      </m:den>
                    </m:f>
                  </m:oMath>
                </a14:m>
                <a:r>
                  <a:rPr kumimoji="0" lang="zh-CN" altLang="zh-CN" sz="16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a:t>
                </a:r>
                <a:endParaRPr kumimoji="0" lang="en-US" altLang="zh-CN" sz="16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a:p>
                <a:pPr marL="285750" marR="0" lvl="0" indent="-285750" algn="just" defTabSz="914400" rtl="0" eaLnBrk="1" fontAlgn="auto" latinLnBrk="0" hangingPunct="1">
                  <a:lnSpc>
                    <a:spcPct val="150000"/>
                  </a:lnSpc>
                  <a:spcBef>
                    <a:spcPts val="0"/>
                  </a:spcBef>
                  <a:spcAft>
                    <a:spcPts val="0"/>
                  </a:spcAft>
                  <a:buClrTx/>
                  <a:buSzTx/>
                  <a:buFont typeface="Wingdings" panose="05000000000000000000" pitchFamily="2" charset="2"/>
                  <a:buChar char="l"/>
                  <a:tabLst/>
                  <a:defRPr/>
                </a:pPr>
                <a:r>
                  <a:rPr kumimoji="0" lang="zh-CN" altLang="zh-CN" sz="16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辛普森悖论表明，在某些情况下，忽略潜在的</a:t>
                </a:r>
                <a:r>
                  <a:rPr kumimoji="0" lang="en-US" altLang="zh-CN" sz="16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a:t>
                </a:r>
                <a:r>
                  <a:rPr kumimoji="0" lang="zh-CN" altLang="zh-CN" sz="16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第三个变量</a:t>
                </a:r>
                <a:r>
                  <a:rPr kumimoji="0" lang="en-US" altLang="zh-CN" sz="16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a:t>
                </a:r>
                <a:r>
                  <a:rPr kumimoji="0" lang="zh-CN" altLang="zh-CN" sz="16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（本例中性别就是用药与否和恢复率之外的第三个变量），可能会改变已有的结论，而我们常常会忽略这一因素。</a:t>
                </a:r>
                <a:endParaRPr kumimoji="0" lang="en-US" altLang="zh-CN" sz="16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a:p>
                <a:pPr marL="285750" marR="0" lvl="0" indent="-285750" algn="just" defTabSz="914400" rtl="0" eaLnBrk="1" fontAlgn="auto" latinLnBrk="0" hangingPunct="1">
                  <a:lnSpc>
                    <a:spcPct val="150000"/>
                  </a:lnSpc>
                  <a:spcBef>
                    <a:spcPts val="0"/>
                  </a:spcBef>
                  <a:spcAft>
                    <a:spcPts val="0"/>
                  </a:spcAft>
                  <a:buClrTx/>
                  <a:buSzTx/>
                  <a:buFont typeface="Wingdings" panose="05000000000000000000" pitchFamily="2" charset="2"/>
                  <a:buChar char="l"/>
                  <a:tabLst/>
                  <a:defRPr/>
                </a:pPr>
                <a:r>
                  <a:rPr kumimoji="0" lang="zh-CN" altLang="zh-CN" sz="16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事实上，辛普森悖论的主要原因是因为</a:t>
                </a:r>
                <a:r>
                  <a:rPr kumimoji="0" lang="en-US" altLang="zh-CN" sz="16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a:t>
                </a:r>
                <a:r>
                  <a:rPr kumimoji="0" lang="zh-CN" altLang="zh-CN" sz="16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第三变量</a:t>
                </a:r>
                <a:r>
                  <a:rPr kumimoji="0" lang="en-US" altLang="zh-CN" sz="16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a:t>
                </a:r>
                <a:r>
                  <a:rPr kumimoji="0" lang="zh-CN" altLang="zh-CN" sz="16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导致了用药与否和恢复率之间的虚假关联。</a:t>
                </a:r>
                <a:endParaRPr kumimoji="0" lang="zh-CN" altLang="en-US" sz="16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mc:Choice>
        <mc:Fallback xmlns="">
          <p:sp>
            <p:nvSpPr>
              <p:cNvPr id="6" name="矩形 5">
                <a:extLst>
                  <a:ext uri="{FF2B5EF4-FFF2-40B4-BE49-F238E27FC236}">
                    <a16:creationId xmlns:a16="http://schemas.microsoft.com/office/drawing/2014/main" id="{18BB59C5-E451-4F76-9EEC-6FFC82AC116F}"/>
                  </a:ext>
                </a:extLst>
              </p:cNvPr>
              <p:cNvSpPr>
                <a:spLocks noRot="1" noChangeAspect="1" noMove="1" noResize="1" noEditPoints="1" noAdjustHandles="1" noChangeArrowheads="1" noChangeShapeType="1" noTextEdit="1"/>
              </p:cNvSpPr>
              <p:nvPr/>
            </p:nvSpPr>
            <p:spPr>
              <a:xfrm>
                <a:off x="499729" y="1556030"/>
                <a:ext cx="6044609" cy="4893263"/>
              </a:xfrm>
              <a:prstGeom prst="rect">
                <a:avLst/>
              </a:prstGeom>
              <a:blipFill>
                <a:blip r:embed="rId3"/>
                <a:stretch>
                  <a:fillRect l="-403" r="-403" b="-623"/>
                </a:stretch>
              </a:blipFill>
            </p:spPr>
            <p:txBody>
              <a:bodyPr/>
              <a:lstStyle/>
              <a:p>
                <a:r>
                  <a:rPr lang="zh-CN" altLang="en-US">
                    <a:noFill/>
                  </a:rPr>
                  <a:t> </a:t>
                </a:r>
              </a:p>
            </p:txBody>
          </p:sp>
        </mc:Fallback>
      </mc:AlternateContent>
      <p:pic>
        <p:nvPicPr>
          <p:cNvPr id="7" name="图片 6">
            <a:extLst>
              <a:ext uri="{FF2B5EF4-FFF2-40B4-BE49-F238E27FC236}">
                <a16:creationId xmlns:a16="http://schemas.microsoft.com/office/drawing/2014/main" id="{867BBA23-6558-4B1B-8370-63963D7D263B}"/>
              </a:ext>
            </a:extLst>
          </p:cNvPr>
          <p:cNvPicPr>
            <a:picLocks noChangeAspect="1"/>
          </p:cNvPicPr>
          <p:nvPr/>
        </p:nvPicPr>
        <p:blipFill>
          <a:blip r:embed="rId4"/>
          <a:stretch>
            <a:fillRect/>
          </a:stretch>
        </p:blipFill>
        <p:spPr>
          <a:xfrm>
            <a:off x="6703828" y="2045547"/>
            <a:ext cx="4694274" cy="3690717"/>
          </a:xfrm>
          <a:prstGeom prst="rect">
            <a:avLst/>
          </a:prstGeom>
        </p:spPr>
      </p:pic>
    </p:spTree>
    <p:extLst>
      <p:ext uri="{BB962C8B-B14F-4D97-AF65-F5344CB8AC3E}">
        <p14:creationId xmlns:p14="http://schemas.microsoft.com/office/powerpoint/2010/main" val="379368536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a:extLst>
              <a:ext uri="{FF2B5EF4-FFF2-40B4-BE49-F238E27FC236}">
                <a16:creationId xmlns:a16="http://schemas.microsoft.com/office/drawing/2014/main" id="{40D199F0-A918-4EED-AF6C-1FF084A1EF8E}"/>
              </a:ext>
            </a:extLst>
          </p:cNvPr>
          <p:cNvSpPr/>
          <p:nvPr/>
        </p:nvSpPr>
        <p:spPr>
          <a:xfrm>
            <a:off x="852473" y="129010"/>
            <a:ext cx="1460656"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mn-cs"/>
              </a:rPr>
              <a:t>五、因果推理</a:t>
            </a:r>
            <a:endParaRPr kumimoji="0" lang="zh-CN" altLang="en-US" sz="16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p:sp>
        <p:nvSpPr>
          <p:cNvPr id="119" name="矩形 118">
            <a:extLst>
              <a:ext uri="{FF2B5EF4-FFF2-40B4-BE49-F238E27FC236}">
                <a16:creationId xmlns:a16="http://schemas.microsoft.com/office/drawing/2014/main" id="{B3CD2C69-1816-4FB2-879A-9190CE7F6AE2}"/>
              </a:ext>
            </a:extLst>
          </p:cNvPr>
          <p:cNvSpPr/>
          <p:nvPr/>
        </p:nvSpPr>
        <p:spPr>
          <a:xfrm>
            <a:off x="1035233" y="785906"/>
            <a:ext cx="10254104" cy="609273"/>
          </a:xfrm>
          <a:prstGeom prst="rect">
            <a:avLst/>
          </a:prstGeom>
          <a:gradFill>
            <a:gsLst>
              <a:gs pos="37000">
                <a:srgbClr val="019196"/>
              </a:gs>
              <a:gs pos="100000">
                <a:schemeClr val="bg1"/>
              </a:gs>
              <a:gs pos="83000">
                <a:srgbClr val="81C7C9"/>
              </a:gs>
            </a:gsLst>
            <a:lin ang="12000000" scaled="0"/>
          </a:gradFill>
          <a:ln w="22225">
            <a:noFill/>
          </a:ln>
          <a:effectLst>
            <a:outerShdw blurRad="50800" dist="38100" dir="5400000" algn="l" rotWithShape="0">
              <a:schemeClr val="tx1">
                <a:lumMod val="85000"/>
                <a:lumOff val="15000"/>
                <a:alpha val="10000"/>
              </a:schemeClr>
            </a:outerShdw>
          </a:effectLst>
        </p:spPr>
        <p:txBody>
          <a:bodyPr anchor="ctr">
            <a:normAutofit/>
          </a:bodyPr>
          <a:lstStyle/>
          <a:p>
            <a:pPr marL="0" marR="0" lvl="0" indent="0" algn="ctr" defTabSz="914400" rtl="0" eaLnBrk="1" fontAlgn="auto" latinLnBrk="0" hangingPunct="1">
              <a:lnSpc>
                <a:spcPct val="90000"/>
              </a:lnSpc>
              <a:spcBef>
                <a:spcPct val="0"/>
              </a:spcBef>
              <a:spcAft>
                <a:spcPts val="0"/>
              </a:spcAft>
              <a:buClrTx/>
              <a:buSzTx/>
              <a:buFontTx/>
              <a:buNone/>
              <a:tabLst/>
              <a:defRPr/>
            </a:pPr>
            <a:endParaRPr kumimoji="0" lang="zh-CN" altLang="en-US" sz="1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endParaRPr>
          </a:p>
        </p:txBody>
      </p:sp>
      <p:sp>
        <p:nvSpPr>
          <p:cNvPr id="125" name="矩形 124">
            <a:extLst>
              <a:ext uri="{FF2B5EF4-FFF2-40B4-BE49-F238E27FC236}">
                <a16:creationId xmlns:a16="http://schemas.microsoft.com/office/drawing/2014/main" id="{E92C2E0C-53A3-4362-98BF-84BE3F71DBEA}"/>
              </a:ext>
            </a:extLst>
          </p:cNvPr>
          <p:cNvSpPr/>
          <p:nvPr/>
        </p:nvSpPr>
        <p:spPr>
          <a:xfrm>
            <a:off x="1845095" y="821284"/>
            <a:ext cx="8634380" cy="458715"/>
          </a:xfrm>
          <a:prstGeom prst="rect">
            <a:avLst/>
          </a:prstGeom>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Times New Roman" panose="02020603050405020304" pitchFamily="18" charset="0"/>
              </a:rPr>
              <a:t>克服辛普森悖论（</a:t>
            </a: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 </a:t>
            </a:r>
            <a:r>
              <a:rPr kumimoji="0" lang="en-US" altLang="zh-CN" sz="1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Times New Roman" panose="02020603050405020304" pitchFamily="18" charset="0"/>
              </a:rPr>
              <a:t>Simpson’s Paradox </a:t>
            </a:r>
            <a:r>
              <a:rPr kumimoji="0" lang="zh-CN" altLang="en-US" sz="1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Times New Roman" panose="02020603050405020304" pitchFamily="18" charset="0"/>
              </a:rPr>
              <a:t>）：厘清真</a:t>
            </a:r>
            <a:r>
              <a:rPr kumimoji="0" lang="en-US" altLang="zh-CN" sz="1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Times New Roman" panose="02020603050405020304" pitchFamily="18" charset="0"/>
              </a:rPr>
              <a:t>/</a:t>
            </a:r>
            <a:r>
              <a:rPr kumimoji="0" lang="zh-CN" altLang="en-US" sz="1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Times New Roman" panose="02020603050405020304" pitchFamily="18" charset="0"/>
              </a:rPr>
              <a:t>假关联</a:t>
            </a:r>
            <a:endParaRPr kumimoji="0" lang="zh-CN" altLang="en-US" sz="1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 name="矩形 6">
            <a:extLst>
              <a:ext uri="{FF2B5EF4-FFF2-40B4-BE49-F238E27FC236}">
                <a16:creationId xmlns:a16="http://schemas.microsoft.com/office/drawing/2014/main" id="{BE5F213F-ED72-4033-867E-EEDF9BA11135}"/>
              </a:ext>
            </a:extLst>
          </p:cNvPr>
          <p:cNvSpPr/>
          <p:nvPr/>
        </p:nvSpPr>
        <p:spPr>
          <a:xfrm>
            <a:off x="1956390" y="1770437"/>
            <a:ext cx="10095614"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因果关联（</a:t>
            </a: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Causation</a:t>
            </a:r>
            <a:r>
              <a:rPr kumimoji="0" lang="zh-CN"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）、混淆偏差（</a:t>
            </a: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Confounding Bias</a:t>
            </a:r>
            <a:r>
              <a:rPr kumimoji="0" lang="zh-CN"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）和选择偏差（</a:t>
            </a: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Selection Bias</a:t>
            </a:r>
            <a:r>
              <a:rPr kumimoji="0" lang="zh-CN"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endPar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9" name="矩形 8">
            <a:extLst>
              <a:ext uri="{FF2B5EF4-FFF2-40B4-BE49-F238E27FC236}">
                <a16:creationId xmlns:a16="http://schemas.microsoft.com/office/drawing/2014/main" id="{C0CEC289-F0B7-4DA4-B109-E6930D2F6B50}"/>
              </a:ext>
            </a:extLst>
          </p:cNvPr>
          <p:cNvSpPr/>
          <p:nvPr/>
        </p:nvSpPr>
        <p:spPr>
          <a:xfrm>
            <a:off x="852473" y="4331506"/>
            <a:ext cx="10784861" cy="1705210"/>
          </a:xfrm>
          <a:prstGeom prst="rect">
            <a:avLst/>
          </a:prstGeom>
        </p:spPr>
        <p:txBody>
          <a:bodyPr wrap="square">
            <a:spAutoFit/>
          </a:bodyPr>
          <a:lstStyle/>
          <a:p>
            <a:pPr marL="0" marR="0" lvl="0" indent="266700" algn="just" defTabSz="914400" rtl="0" eaLnBrk="1" fontAlgn="auto" latinLnBrk="0" hangingPunct="1">
              <a:lnSpc>
                <a:spcPct val="150000"/>
              </a:lnSpc>
              <a:spcBef>
                <a:spcPts val="600"/>
              </a:spcBef>
              <a:spcAft>
                <a:spcPts val="0"/>
              </a:spcAft>
              <a:buClrTx/>
              <a:buSzTx/>
              <a:buFontTx/>
              <a:buNone/>
              <a:tabLst/>
              <a:defRPr/>
            </a:pPr>
            <a:r>
              <a:rPr kumimoji="0" lang="zh-CN" altLang="zh-CN" sz="1800" b="1" i="0" u="none" strike="noStrike" kern="1200" cap="none" spc="0" normalizeH="0" baseline="0" noProof="0" dirty="0">
                <a:ln>
                  <a:noFill/>
                </a:ln>
                <a:solidFill>
                  <a:srgbClr val="C00000"/>
                </a:solidFill>
                <a:effectLst/>
                <a:uLnTx/>
                <a:uFillTx/>
                <a:latin typeface="Times New Roman" panose="02020603050405020304" pitchFamily="18" charset="0"/>
                <a:ea typeface="楷体_GB2312"/>
                <a:cs typeface="Times New Roman" panose="02020603050405020304" pitchFamily="18" charset="0"/>
              </a:rPr>
              <a:t>因果关联</a:t>
            </a:r>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：数据中两个变量，如一个变量是另一个变量的原因，则该两变量之间存在因果关联。如图</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(a)</a:t>
            </a:r>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所示，变量</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T</a:t>
            </a:r>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是变量</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Y</a:t>
            </a:r>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的原因，即变量</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T</a:t>
            </a:r>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和</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Y</a:t>
            </a:r>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之间存在因果关联。在日常生活中，我们常说</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a:t>
            </a:r>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下雨会导致地面湿</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a:t>
            </a:r>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，其中下雨就是地面湿的原因，也就是说下雨和地面湿是变量，它们之间其实就是一种因果关系：下雨会导致地面湿。</a:t>
            </a:r>
          </a:p>
        </p:txBody>
      </p:sp>
      <p:pic>
        <p:nvPicPr>
          <p:cNvPr id="2" name="图片 1">
            <a:extLst>
              <a:ext uri="{FF2B5EF4-FFF2-40B4-BE49-F238E27FC236}">
                <a16:creationId xmlns:a16="http://schemas.microsoft.com/office/drawing/2014/main" id="{8B3D004F-DB18-4B1B-82FA-0EC63C94EA67}"/>
              </a:ext>
            </a:extLst>
          </p:cNvPr>
          <p:cNvPicPr>
            <a:picLocks noChangeAspect="1"/>
          </p:cNvPicPr>
          <p:nvPr/>
        </p:nvPicPr>
        <p:blipFill>
          <a:blip r:embed="rId3"/>
          <a:stretch>
            <a:fillRect/>
          </a:stretch>
        </p:blipFill>
        <p:spPr>
          <a:xfrm>
            <a:off x="3922789" y="2526494"/>
            <a:ext cx="4748062" cy="1630836"/>
          </a:xfrm>
          <a:prstGeom prst="rect">
            <a:avLst/>
          </a:prstGeom>
        </p:spPr>
      </p:pic>
    </p:spTree>
    <p:extLst>
      <p:ext uri="{BB962C8B-B14F-4D97-AF65-F5344CB8AC3E}">
        <p14:creationId xmlns:p14="http://schemas.microsoft.com/office/powerpoint/2010/main" val="27821889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a:extLst>
              <a:ext uri="{FF2B5EF4-FFF2-40B4-BE49-F238E27FC236}">
                <a16:creationId xmlns:a16="http://schemas.microsoft.com/office/drawing/2014/main" id="{40D199F0-A918-4EED-AF6C-1FF084A1EF8E}"/>
              </a:ext>
            </a:extLst>
          </p:cNvPr>
          <p:cNvSpPr/>
          <p:nvPr/>
        </p:nvSpPr>
        <p:spPr>
          <a:xfrm>
            <a:off x="852473" y="129010"/>
            <a:ext cx="1460656"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mn-cs"/>
              </a:rPr>
              <a:t>五、因果推理</a:t>
            </a:r>
            <a:endParaRPr kumimoji="0" lang="zh-CN" altLang="en-US" sz="16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p:sp>
        <p:nvSpPr>
          <p:cNvPr id="119" name="矩形 118">
            <a:extLst>
              <a:ext uri="{FF2B5EF4-FFF2-40B4-BE49-F238E27FC236}">
                <a16:creationId xmlns:a16="http://schemas.microsoft.com/office/drawing/2014/main" id="{B3CD2C69-1816-4FB2-879A-9190CE7F6AE2}"/>
              </a:ext>
            </a:extLst>
          </p:cNvPr>
          <p:cNvSpPr/>
          <p:nvPr/>
        </p:nvSpPr>
        <p:spPr>
          <a:xfrm>
            <a:off x="1035233" y="785906"/>
            <a:ext cx="10254104" cy="609273"/>
          </a:xfrm>
          <a:prstGeom prst="rect">
            <a:avLst/>
          </a:prstGeom>
          <a:gradFill>
            <a:gsLst>
              <a:gs pos="37000">
                <a:srgbClr val="019196"/>
              </a:gs>
              <a:gs pos="100000">
                <a:schemeClr val="bg1"/>
              </a:gs>
              <a:gs pos="83000">
                <a:srgbClr val="81C7C9"/>
              </a:gs>
            </a:gsLst>
            <a:lin ang="12000000" scaled="0"/>
          </a:gradFill>
          <a:ln w="22225">
            <a:noFill/>
          </a:ln>
          <a:effectLst>
            <a:outerShdw blurRad="50800" dist="38100" dir="5400000" algn="l" rotWithShape="0">
              <a:schemeClr val="tx1">
                <a:lumMod val="85000"/>
                <a:lumOff val="15000"/>
                <a:alpha val="10000"/>
              </a:schemeClr>
            </a:outerShdw>
          </a:effectLst>
        </p:spPr>
        <p:txBody>
          <a:bodyPr anchor="ctr">
            <a:normAutofit/>
          </a:bodyPr>
          <a:lstStyle/>
          <a:p>
            <a:pPr marL="0" marR="0" lvl="0" indent="0" algn="ctr" defTabSz="914400" rtl="0" eaLnBrk="1" fontAlgn="auto" latinLnBrk="0" hangingPunct="1">
              <a:lnSpc>
                <a:spcPct val="90000"/>
              </a:lnSpc>
              <a:spcBef>
                <a:spcPct val="0"/>
              </a:spcBef>
              <a:spcAft>
                <a:spcPts val="0"/>
              </a:spcAft>
              <a:buClrTx/>
              <a:buSzTx/>
              <a:buFontTx/>
              <a:buNone/>
              <a:tabLst/>
              <a:defRPr/>
            </a:pPr>
            <a:endParaRPr kumimoji="0" lang="zh-CN" altLang="en-US" sz="1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endParaRPr>
          </a:p>
        </p:txBody>
      </p:sp>
      <p:sp>
        <p:nvSpPr>
          <p:cNvPr id="125" name="矩形 124">
            <a:extLst>
              <a:ext uri="{FF2B5EF4-FFF2-40B4-BE49-F238E27FC236}">
                <a16:creationId xmlns:a16="http://schemas.microsoft.com/office/drawing/2014/main" id="{E92C2E0C-53A3-4362-98BF-84BE3F71DBEA}"/>
              </a:ext>
            </a:extLst>
          </p:cNvPr>
          <p:cNvSpPr/>
          <p:nvPr/>
        </p:nvSpPr>
        <p:spPr>
          <a:xfrm>
            <a:off x="1845095" y="821284"/>
            <a:ext cx="8634380" cy="458715"/>
          </a:xfrm>
          <a:prstGeom prst="rect">
            <a:avLst/>
          </a:prstGeom>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Times New Roman" panose="02020603050405020304" pitchFamily="18" charset="0"/>
              </a:rPr>
              <a:t>克服辛普森悖论（</a:t>
            </a: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 </a:t>
            </a:r>
            <a:r>
              <a:rPr kumimoji="0" lang="en-US" altLang="zh-CN" sz="1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Times New Roman" panose="02020603050405020304" pitchFamily="18" charset="0"/>
              </a:rPr>
              <a:t>Simpson’s Paradox </a:t>
            </a:r>
            <a:r>
              <a:rPr kumimoji="0" lang="zh-CN" altLang="en-US" sz="1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Times New Roman" panose="02020603050405020304" pitchFamily="18" charset="0"/>
              </a:rPr>
              <a:t>）：厘清真</a:t>
            </a:r>
            <a:r>
              <a:rPr kumimoji="0" lang="en-US" altLang="zh-CN" sz="1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Times New Roman" panose="02020603050405020304" pitchFamily="18" charset="0"/>
              </a:rPr>
              <a:t>/</a:t>
            </a:r>
            <a:r>
              <a:rPr kumimoji="0" lang="zh-CN" altLang="en-US" sz="1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Times New Roman" panose="02020603050405020304" pitchFamily="18" charset="0"/>
              </a:rPr>
              <a:t>假关联</a:t>
            </a:r>
            <a:endParaRPr kumimoji="0" lang="zh-CN" altLang="en-US" sz="1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 name="矩形 6">
            <a:extLst>
              <a:ext uri="{FF2B5EF4-FFF2-40B4-BE49-F238E27FC236}">
                <a16:creationId xmlns:a16="http://schemas.microsoft.com/office/drawing/2014/main" id="{BE5F213F-ED72-4033-867E-EEDF9BA11135}"/>
              </a:ext>
            </a:extLst>
          </p:cNvPr>
          <p:cNvSpPr/>
          <p:nvPr/>
        </p:nvSpPr>
        <p:spPr>
          <a:xfrm>
            <a:off x="1940442" y="1713521"/>
            <a:ext cx="10095614"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因果关联（</a:t>
            </a: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Causation</a:t>
            </a:r>
            <a:r>
              <a:rPr kumimoji="0" lang="zh-CN"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）、混淆偏差（</a:t>
            </a: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Confounding Bias</a:t>
            </a:r>
            <a:r>
              <a:rPr kumimoji="0" lang="zh-CN"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）和选择偏差（</a:t>
            </a: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Selection Bias</a:t>
            </a:r>
            <a:r>
              <a:rPr kumimoji="0" lang="zh-CN"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endPar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 name="矩形 1">
            <a:extLst>
              <a:ext uri="{FF2B5EF4-FFF2-40B4-BE49-F238E27FC236}">
                <a16:creationId xmlns:a16="http://schemas.microsoft.com/office/drawing/2014/main" id="{36BA749C-8CED-4821-BBB2-86D7DD76EAED}"/>
              </a:ext>
            </a:extLst>
          </p:cNvPr>
          <p:cNvSpPr/>
          <p:nvPr/>
        </p:nvSpPr>
        <p:spPr>
          <a:xfrm>
            <a:off x="744279" y="4007029"/>
            <a:ext cx="11158869" cy="2264723"/>
          </a:xfrm>
          <a:prstGeom prst="rect">
            <a:avLst/>
          </a:prstGeom>
        </p:spPr>
        <p:txBody>
          <a:bodyPr wrap="square">
            <a:spAutoFit/>
          </a:bodyPr>
          <a:lstStyle/>
          <a:p>
            <a:pPr marL="0" marR="0" lvl="0" indent="266700" algn="just" defTabSz="914400" rtl="0" eaLnBrk="1" fontAlgn="auto" latinLnBrk="0" hangingPunct="1">
              <a:lnSpc>
                <a:spcPct val="150000"/>
              </a:lnSpc>
              <a:spcBef>
                <a:spcPts val="0"/>
              </a:spcBef>
              <a:spcAft>
                <a:spcPts val="0"/>
              </a:spcAft>
              <a:buClrTx/>
              <a:buSzTx/>
              <a:buFontTx/>
              <a:buNone/>
              <a:tabLst/>
              <a:defRPr/>
            </a:pPr>
            <a:r>
              <a:rPr kumimoji="0" lang="zh-CN" altLang="zh-CN" sz="1600" b="1" i="0" u="none" strike="noStrike" kern="1200" cap="none" spc="0" normalizeH="0" baseline="0" noProof="0" dirty="0">
                <a:ln>
                  <a:noFill/>
                </a:ln>
                <a:solidFill>
                  <a:srgbClr val="C00000"/>
                </a:solidFill>
                <a:effectLst/>
                <a:uLnTx/>
                <a:uFillTx/>
                <a:latin typeface="Times New Roman" panose="02020603050405020304" pitchFamily="18" charset="0"/>
                <a:ea typeface="楷体_GB2312"/>
                <a:cs typeface="Times New Roman" panose="02020603050405020304" pitchFamily="18" charset="0"/>
              </a:rPr>
              <a:t>混淆关联</a:t>
            </a:r>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：数据中待研究的两个变量之间存在共同的原因变量，如图</a:t>
            </a:r>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2.5(b</a:t>
            </a: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a:t>
            </a:r>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所示，变量</a:t>
            </a:r>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T</a:t>
            </a:r>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和</a:t>
            </a:r>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Y</a:t>
            </a:r>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存在共同的原因变量</a:t>
            </a:r>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X</a:t>
            </a:r>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，即</a:t>
            </a:r>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X</a:t>
            </a:r>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是</a:t>
            </a:r>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T</a:t>
            </a:r>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的原因，同时也是</a:t>
            </a:r>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Y</a:t>
            </a:r>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的原因。如果忽略掉</a:t>
            </a:r>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X</a:t>
            </a:r>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，那么</a:t>
            </a:r>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T</a:t>
            </a:r>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和</a:t>
            </a:r>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Y</a:t>
            </a:r>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在数据中会存在虚假关联。由于该关联是混淆偏差导致的，我们称之为混淆关联。例如，我们用</a:t>
            </a:r>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X</a:t>
            </a:r>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表示下雨，</a:t>
            </a:r>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T</a:t>
            </a:r>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表示地面湿，</a:t>
            </a:r>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Y</a:t>
            </a:r>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表示行人撑伞，那么我们在数据中会发现地面湿和行人撑伞十分相关。但这种相关会随着数据、环境、时间等变化而发生变化，如炎热的夏天，也会有很多行人撑伞，但地面很干燥。</a:t>
            </a: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上述</a:t>
            </a:r>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介绍的辛普森悖论例子其实也是混淆关联，其中性别会影响到患者吃药与否以及其恢复率，如果我们忽略了性别，那么吃药与否和恢复率之间的关系就存在混淆关联。</a:t>
            </a:r>
          </a:p>
        </p:txBody>
      </p:sp>
      <p:pic>
        <p:nvPicPr>
          <p:cNvPr id="3" name="图片 2">
            <a:extLst>
              <a:ext uri="{FF2B5EF4-FFF2-40B4-BE49-F238E27FC236}">
                <a16:creationId xmlns:a16="http://schemas.microsoft.com/office/drawing/2014/main" id="{73E8C53D-F56F-4EEF-A11D-D75029584341}"/>
              </a:ext>
            </a:extLst>
          </p:cNvPr>
          <p:cNvPicPr>
            <a:picLocks noChangeAspect="1"/>
          </p:cNvPicPr>
          <p:nvPr/>
        </p:nvPicPr>
        <p:blipFill>
          <a:blip r:embed="rId3"/>
          <a:stretch>
            <a:fillRect/>
          </a:stretch>
        </p:blipFill>
        <p:spPr>
          <a:xfrm>
            <a:off x="3997217" y="2327354"/>
            <a:ext cx="4197566" cy="1435174"/>
          </a:xfrm>
          <a:prstGeom prst="rect">
            <a:avLst/>
          </a:prstGeom>
        </p:spPr>
      </p:pic>
    </p:spTree>
    <p:extLst>
      <p:ext uri="{BB962C8B-B14F-4D97-AF65-F5344CB8AC3E}">
        <p14:creationId xmlns:p14="http://schemas.microsoft.com/office/powerpoint/2010/main" val="12580143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a:extLst>
              <a:ext uri="{FF2B5EF4-FFF2-40B4-BE49-F238E27FC236}">
                <a16:creationId xmlns:a16="http://schemas.microsoft.com/office/drawing/2014/main" id="{40D199F0-A918-4EED-AF6C-1FF084A1EF8E}"/>
              </a:ext>
            </a:extLst>
          </p:cNvPr>
          <p:cNvSpPr/>
          <p:nvPr/>
        </p:nvSpPr>
        <p:spPr>
          <a:xfrm>
            <a:off x="852473" y="129010"/>
            <a:ext cx="1460656"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mn-cs"/>
              </a:rPr>
              <a:t>五、因果推理</a:t>
            </a:r>
            <a:endParaRPr kumimoji="0" lang="zh-CN" altLang="en-US" sz="16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p:sp>
        <p:nvSpPr>
          <p:cNvPr id="119" name="矩形 118">
            <a:extLst>
              <a:ext uri="{FF2B5EF4-FFF2-40B4-BE49-F238E27FC236}">
                <a16:creationId xmlns:a16="http://schemas.microsoft.com/office/drawing/2014/main" id="{B3CD2C69-1816-4FB2-879A-9190CE7F6AE2}"/>
              </a:ext>
            </a:extLst>
          </p:cNvPr>
          <p:cNvSpPr/>
          <p:nvPr/>
        </p:nvSpPr>
        <p:spPr>
          <a:xfrm>
            <a:off x="1035233" y="785906"/>
            <a:ext cx="10254104" cy="609273"/>
          </a:xfrm>
          <a:prstGeom prst="rect">
            <a:avLst/>
          </a:prstGeom>
          <a:gradFill>
            <a:gsLst>
              <a:gs pos="37000">
                <a:srgbClr val="019196"/>
              </a:gs>
              <a:gs pos="100000">
                <a:schemeClr val="bg1"/>
              </a:gs>
              <a:gs pos="83000">
                <a:srgbClr val="81C7C9"/>
              </a:gs>
            </a:gsLst>
            <a:lin ang="12000000" scaled="0"/>
          </a:gradFill>
          <a:ln w="22225">
            <a:noFill/>
          </a:ln>
          <a:effectLst>
            <a:outerShdw blurRad="50800" dist="38100" dir="5400000" algn="l" rotWithShape="0">
              <a:schemeClr val="tx1">
                <a:lumMod val="85000"/>
                <a:lumOff val="15000"/>
                <a:alpha val="10000"/>
              </a:schemeClr>
            </a:outerShdw>
          </a:effectLst>
        </p:spPr>
        <p:txBody>
          <a:bodyPr anchor="ctr">
            <a:normAutofit/>
          </a:bodyPr>
          <a:lstStyle/>
          <a:p>
            <a:pPr marL="0" marR="0" lvl="0" indent="0" algn="ctr" defTabSz="914400" rtl="0" eaLnBrk="1" fontAlgn="auto" latinLnBrk="0" hangingPunct="1">
              <a:lnSpc>
                <a:spcPct val="90000"/>
              </a:lnSpc>
              <a:spcBef>
                <a:spcPct val="0"/>
              </a:spcBef>
              <a:spcAft>
                <a:spcPts val="0"/>
              </a:spcAft>
              <a:buClrTx/>
              <a:buSzTx/>
              <a:buFontTx/>
              <a:buNone/>
              <a:tabLst/>
              <a:defRPr/>
            </a:pPr>
            <a:endParaRPr kumimoji="0" lang="zh-CN" altLang="en-US" sz="1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endParaRPr>
          </a:p>
        </p:txBody>
      </p:sp>
      <p:sp>
        <p:nvSpPr>
          <p:cNvPr id="125" name="矩形 124">
            <a:extLst>
              <a:ext uri="{FF2B5EF4-FFF2-40B4-BE49-F238E27FC236}">
                <a16:creationId xmlns:a16="http://schemas.microsoft.com/office/drawing/2014/main" id="{E92C2E0C-53A3-4362-98BF-84BE3F71DBEA}"/>
              </a:ext>
            </a:extLst>
          </p:cNvPr>
          <p:cNvSpPr/>
          <p:nvPr/>
        </p:nvSpPr>
        <p:spPr>
          <a:xfrm>
            <a:off x="1845095" y="821284"/>
            <a:ext cx="8634380" cy="458715"/>
          </a:xfrm>
          <a:prstGeom prst="rect">
            <a:avLst/>
          </a:prstGeom>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Times New Roman" panose="02020603050405020304" pitchFamily="18" charset="0"/>
              </a:rPr>
              <a:t>克服辛普森悖论（</a:t>
            </a: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 </a:t>
            </a:r>
            <a:r>
              <a:rPr kumimoji="0" lang="en-US" altLang="zh-CN" sz="1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Times New Roman" panose="02020603050405020304" pitchFamily="18" charset="0"/>
              </a:rPr>
              <a:t>Simpson’s Paradox </a:t>
            </a:r>
            <a:r>
              <a:rPr kumimoji="0" lang="zh-CN" altLang="en-US" sz="1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Times New Roman" panose="02020603050405020304" pitchFamily="18" charset="0"/>
              </a:rPr>
              <a:t>）：厘清真</a:t>
            </a:r>
            <a:r>
              <a:rPr kumimoji="0" lang="en-US" altLang="zh-CN" sz="1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Times New Roman" panose="02020603050405020304" pitchFamily="18" charset="0"/>
              </a:rPr>
              <a:t>/</a:t>
            </a:r>
            <a:r>
              <a:rPr kumimoji="0" lang="zh-CN" altLang="en-US" sz="1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Times New Roman" panose="02020603050405020304" pitchFamily="18" charset="0"/>
              </a:rPr>
              <a:t>假关联</a:t>
            </a:r>
            <a:endParaRPr kumimoji="0" lang="zh-CN" altLang="en-US" sz="1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 name="矩形 6">
            <a:extLst>
              <a:ext uri="{FF2B5EF4-FFF2-40B4-BE49-F238E27FC236}">
                <a16:creationId xmlns:a16="http://schemas.microsoft.com/office/drawing/2014/main" id="{BE5F213F-ED72-4033-867E-EEDF9BA11135}"/>
              </a:ext>
            </a:extLst>
          </p:cNvPr>
          <p:cNvSpPr/>
          <p:nvPr/>
        </p:nvSpPr>
        <p:spPr>
          <a:xfrm>
            <a:off x="1940442" y="1713521"/>
            <a:ext cx="10095614"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因果关联（</a:t>
            </a: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Causation</a:t>
            </a:r>
            <a:r>
              <a:rPr kumimoji="0" lang="zh-CN"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）、混淆偏差（</a:t>
            </a: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Confounding Bias</a:t>
            </a:r>
            <a:r>
              <a:rPr kumimoji="0" lang="zh-CN"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）和选择偏差（</a:t>
            </a: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Selection Bias</a:t>
            </a:r>
            <a:r>
              <a:rPr kumimoji="0" lang="zh-CN"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endPar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 name="矩形 2">
            <a:extLst>
              <a:ext uri="{FF2B5EF4-FFF2-40B4-BE49-F238E27FC236}">
                <a16:creationId xmlns:a16="http://schemas.microsoft.com/office/drawing/2014/main" id="{EE90FAB2-2769-4172-A42D-85019B468A77}"/>
              </a:ext>
            </a:extLst>
          </p:cNvPr>
          <p:cNvSpPr/>
          <p:nvPr/>
        </p:nvSpPr>
        <p:spPr>
          <a:xfrm>
            <a:off x="852473" y="4007029"/>
            <a:ext cx="11036595" cy="2264723"/>
          </a:xfrm>
          <a:prstGeom prst="rect">
            <a:avLst/>
          </a:prstGeom>
        </p:spPr>
        <p:txBody>
          <a:bodyPr wrap="square">
            <a:spAutoFit/>
          </a:bodyPr>
          <a:lstStyle/>
          <a:p>
            <a:pPr marL="0" marR="0" lvl="0" indent="266700" algn="just" defTabSz="914400" rtl="0" eaLnBrk="1" fontAlgn="auto" latinLnBrk="0" hangingPunct="1">
              <a:lnSpc>
                <a:spcPct val="150000"/>
              </a:lnSpc>
              <a:spcBef>
                <a:spcPts val="0"/>
              </a:spcBef>
              <a:spcAft>
                <a:spcPts val="0"/>
              </a:spcAft>
              <a:buClrTx/>
              <a:buSzTx/>
              <a:buFontTx/>
              <a:buNone/>
              <a:tabLst/>
              <a:defRPr/>
            </a:pPr>
            <a:r>
              <a:rPr kumimoji="0" lang="zh-CN" altLang="zh-CN" sz="1600" b="1" i="0" u="none" strike="noStrike" kern="1200" cap="none" spc="0" normalizeH="0" baseline="0" noProof="0" dirty="0">
                <a:ln>
                  <a:noFill/>
                </a:ln>
                <a:solidFill>
                  <a:srgbClr val="C00000"/>
                </a:solidFill>
                <a:effectLst/>
                <a:uLnTx/>
                <a:uFillTx/>
                <a:latin typeface="Times New Roman" panose="02020603050405020304" pitchFamily="18" charset="0"/>
                <a:ea typeface="楷体_GB2312"/>
                <a:cs typeface="Times New Roman" panose="02020603050405020304" pitchFamily="18" charset="0"/>
              </a:rPr>
              <a:t>选择关联：</a:t>
            </a:r>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数据中待研究的两个变量之间存在共同的结果变量，如图</a:t>
            </a:r>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 2.5(c)</a:t>
            </a:r>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所示，变量</a:t>
            </a:r>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T</a:t>
            </a:r>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和</a:t>
            </a:r>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Y</a:t>
            </a:r>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存在共同的结果变量</a:t>
            </a:r>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S</a:t>
            </a:r>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，即</a:t>
            </a:r>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T</a:t>
            </a:r>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是</a:t>
            </a:r>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S</a:t>
            </a:r>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的原因，</a:t>
            </a:r>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Y</a:t>
            </a:r>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也是</a:t>
            </a:r>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S</a:t>
            </a:r>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的原因。如果我们基于特定</a:t>
            </a:r>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S</a:t>
            </a:r>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的取值来选择一部分变量进行研究，那么</a:t>
            </a:r>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T</a:t>
            </a:r>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和</a:t>
            </a:r>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Y</a:t>
            </a:r>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在数据中就会存在虚假关联。由于该关联是选择偏差导致的，我们称之为选择关联。例如，在收集图片数据时，有意或无意选择了许多狗在草地上的图片（即</a:t>
            </a:r>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a:t>
            </a:r>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草地</a:t>
            </a:r>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a:t>
            </a:r>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和</a:t>
            </a:r>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a:t>
            </a:r>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狗的特征</a:t>
            </a:r>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a:t>
            </a:r>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导致收集的图片是狗在草地上）。本来草地和狗之间不相关，但当我们选择了大量狗在草地上的图片时，草地和狗之间就十分相关。这种相关也会随着数据、环境、时间等变化而发生变化，如选择大量狗在沙滩上的图片，草地和狗之间可能是负相关或者不相关了。</a:t>
            </a:r>
          </a:p>
        </p:txBody>
      </p:sp>
      <p:pic>
        <p:nvPicPr>
          <p:cNvPr id="2" name="图片 1">
            <a:extLst>
              <a:ext uri="{FF2B5EF4-FFF2-40B4-BE49-F238E27FC236}">
                <a16:creationId xmlns:a16="http://schemas.microsoft.com/office/drawing/2014/main" id="{E41E3B6B-C973-410F-9E07-3686E0E0A149}"/>
              </a:ext>
            </a:extLst>
          </p:cNvPr>
          <p:cNvPicPr>
            <a:picLocks noChangeAspect="1"/>
          </p:cNvPicPr>
          <p:nvPr/>
        </p:nvPicPr>
        <p:blipFill>
          <a:blip r:embed="rId3"/>
          <a:stretch>
            <a:fillRect/>
          </a:stretch>
        </p:blipFill>
        <p:spPr>
          <a:xfrm>
            <a:off x="3997217" y="2401195"/>
            <a:ext cx="4197566" cy="1435174"/>
          </a:xfrm>
          <a:prstGeom prst="rect">
            <a:avLst/>
          </a:prstGeom>
        </p:spPr>
      </p:pic>
    </p:spTree>
    <p:extLst>
      <p:ext uri="{BB962C8B-B14F-4D97-AF65-F5344CB8AC3E}">
        <p14:creationId xmlns:p14="http://schemas.microsoft.com/office/powerpoint/2010/main" val="108667198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a:extLst>
              <a:ext uri="{FF2B5EF4-FFF2-40B4-BE49-F238E27FC236}">
                <a16:creationId xmlns:a16="http://schemas.microsoft.com/office/drawing/2014/main" id="{40D199F0-A918-4EED-AF6C-1FF084A1EF8E}"/>
              </a:ext>
            </a:extLst>
          </p:cNvPr>
          <p:cNvSpPr/>
          <p:nvPr/>
        </p:nvSpPr>
        <p:spPr>
          <a:xfrm>
            <a:off x="852473" y="129010"/>
            <a:ext cx="1460656"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mn-cs"/>
              </a:rPr>
              <a:t>五、因果推理</a:t>
            </a:r>
            <a:endParaRPr kumimoji="0" lang="zh-CN" altLang="en-US" sz="16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p:sp>
        <p:nvSpPr>
          <p:cNvPr id="119" name="矩形 118">
            <a:extLst>
              <a:ext uri="{FF2B5EF4-FFF2-40B4-BE49-F238E27FC236}">
                <a16:creationId xmlns:a16="http://schemas.microsoft.com/office/drawing/2014/main" id="{B3CD2C69-1816-4FB2-879A-9190CE7F6AE2}"/>
              </a:ext>
            </a:extLst>
          </p:cNvPr>
          <p:cNvSpPr/>
          <p:nvPr/>
        </p:nvSpPr>
        <p:spPr>
          <a:xfrm>
            <a:off x="1035233" y="785906"/>
            <a:ext cx="10254104" cy="609273"/>
          </a:xfrm>
          <a:prstGeom prst="rect">
            <a:avLst/>
          </a:prstGeom>
          <a:gradFill>
            <a:gsLst>
              <a:gs pos="37000">
                <a:srgbClr val="019196"/>
              </a:gs>
              <a:gs pos="100000">
                <a:schemeClr val="bg1"/>
              </a:gs>
              <a:gs pos="83000">
                <a:srgbClr val="81C7C9"/>
              </a:gs>
            </a:gsLst>
            <a:lin ang="12000000" scaled="0"/>
          </a:gradFill>
          <a:ln w="22225">
            <a:noFill/>
          </a:ln>
          <a:effectLst>
            <a:outerShdw blurRad="50800" dist="38100" dir="5400000" algn="l" rotWithShape="0">
              <a:schemeClr val="tx1">
                <a:lumMod val="85000"/>
                <a:lumOff val="15000"/>
                <a:alpha val="10000"/>
              </a:schemeClr>
            </a:outerShdw>
          </a:effectLst>
        </p:spPr>
        <p:txBody>
          <a:bodyPr anchor="ctr">
            <a:normAutofit/>
          </a:bodyPr>
          <a:lstStyle/>
          <a:p>
            <a:pPr marL="0" marR="0" lvl="0" indent="0" algn="ctr" defTabSz="914400" rtl="0" eaLnBrk="1" fontAlgn="auto" latinLnBrk="0" hangingPunct="1">
              <a:lnSpc>
                <a:spcPct val="90000"/>
              </a:lnSpc>
              <a:spcBef>
                <a:spcPct val="0"/>
              </a:spcBef>
              <a:spcAft>
                <a:spcPts val="0"/>
              </a:spcAft>
              <a:buClrTx/>
              <a:buSzTx/>
              <a:buFontTx/>
              <a:buNone/>
              <a:tabLst/>
              <a:defRPr/>
            </a:pPr>
            <a:endParaRPr kumimoji="0" lang="zh-CN" altLang="en-US" sz="1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endParaRPr>
          </a:p>
        </p:txBody>
      </p:sp>
      <p:sp>
        <p:nvSpPr>
          <p:cNvPr id="125" name="矩形 124">
            <a:extLst>
              <a:ext uri="{FF2B5EF4-FFF2-40B4-BE49-F238E27FC236}">
                <a16:creationId xmlns:a16="http://schemas.microsoft.com/office/drawing/2014/main" id="{E92C2E0C-53A3-4362-98BF-84BE3F71DBEA}"/>
              </a:ext>
            </a:extLst>
          </p:cNvPr>
          <p:cNvSpPr/>
          <p:nvPr/>
        </p:nvSpPr>
        <p:spPr>
          <a:xfrm>
            <a:off x="1845095" y="821284"/>
            <a:ext cx="8634380" cy="458715"/>
          </a:xfrm>
          <a:prstGeom prst="rect">
            <a:avLst/>
          </a:prstGeom>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Times New Roman" panose="02020603050405020304" pitchFamily="18" charset="0"/>
              </a:rPr>
              <a:t>因果分析的两种理论框架</a:t>
            </a:r>
            <a:endParaRPr kumimoji="0" lang="zh-CN" altLang="en-US" sz="1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9" name="矩形: 圆角 6">
            <a:extLst>
              <a:ext uri="{FF2B5EF4-FFF2-40B4-BE49-F238E27FC236}">
                <a16:creationId xmlns:a16="http://schemas.microsoft.com/office/drawing/2014/main" id="{100099F6-B4C0-46A9-AE1F-E0EC4C31568D}"/>
              </a:ext>
            </a:extLst>
          </p:cNvPr>
          <p:cNvSpPr/>
          <p:nvPr/>
        </p:nvSpPr>
        <p:spPr>
          <a:xfrm>
            <a:off x="3774560" y="1638110"/>
            <a:ext cx="7928376" cy="4613833"/>
          </a:xfrm>
          <a:prstGeom prst="roundRect">
            <a:avLst>
              <a:gd name="adj" fmla="val 0"/>
            </a:avLst>
          </a:prstGeom>
          <a:gradFill>
            <a:gsLst>
              <a:gs pos="22000">
                <a:srgbClr val="016773"/>
              </a:gs>
              <a:gs pos="100000">
                <a:srgbClr val="00ABA5"/>
              </a:gs>
            </a:gsLst>
            <a:lin ang="30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1"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endParaRPr>
          </a:p>
        </p:txBody>
      </p:sp>
      <p:sp>
        <p:nvSpPr>
          <p:cNvPr id="10" name="矩形 9">
            <a:extLst>
              <a:ext uri="{FF2B5EF4-FFF2-40B4-BE49-F238E27FC236}">
                <a16:creationId xmlns:a16="http://schemas.microsoft.com/office/drawing/2014/main" id="{BA71D2F5-D4F1-483D-83AB-C941683F3B44}"/>
              </a:ext>
            </a:extLst>
          </p:cNvPr>
          <p:cNvSpPr/>
          <p:nvPr/>
        </p:nvSpPr>
        <p:spPr>
          <a:xfrm>
            <a:off x="3713189" y="1821888"/>
            <a:ext cx="7928375" cy="4480842"/>
          </a:xfrm>
          <a:prstGeom prst="rect">
            <a:avLst/>
          </a:prstGeom>
        </p:spPr>
        <p:txBody>
          <a:bodyPr wrap="square">
            <a:spAutoFit/>
          </a:bodyPr>
          <a:lstStyle/>
          <a:p>
            <a:pPr marL="342900" marR="0" lvl="0" indent="-342900" algn="l" defTabSz="914400" rtl="0" eaLnBrk="1" fontAlgn="auto" latinLnBrk="0" hangingPunct="1">
              <a:lnSpc>
                <a:spcPct val="150000"/>
              </a:lnSpc>
              <a:spcBef>
                <a:spcPts val="0"/>
              </a:spcBef>
              <a:spcAft>
                <a:spcPts val="0"/>
              </a:spcAft>
              <a:buClr>
                <a:prstClr val="white"/>
              </a:buClr>
              <a:buSzPct val="80000"/>
              <a:buFont typeface="Wingdings" panose="05000000000000000000" pitchFamily="2" charset="2"/>
              <a:buChar char="u"/>
              <a:tabLst/>
              <a:defRPr/>
            </a:pPr>
            <a:r>
              <a:rPr kumimoji="0" lang="zh-CN" altLang="zh-CN" sz="1600" b="1" i="0" u="none" strike="noStrike" kern="1200" cap="none" spc="0" normalizeH="0" baseline="0" noProof="0" dirty="0">
                <a:ln>
                  <a:noFill/>
                </a:ln>
                <a:solidFill>
                  <a:srgbClr val="FFFFCC"/>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Times New Roman" panose="02020603050405020304" pitchFamily="18" charset="0"/>
              </a:rPr>
              <a:t>潜在结果框架（</a:t>
            </a:r>
            <a:r>
              <a:rPr kumimoji="0" lang="en-US" altLang="zh-CN" sz="1600" b="1" i="0" u="none" strike="noStrike" kern="1200" cap="none" spc="0" normalizeH="0" baseline="0" noProof="0" dirty="0">
                <a:ln>
                  <a:noFill/>
                </a:ln>
                <a:solidFill>
                  <a:srgbClr val="FFFFCC"/>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Times New Roman" panose="02020603050405020304" pitchFamily="18" charset="0"/>
              </a:rPr>
              <a:t>Potential Outcome Framework</a:t>
            </a:r>
            <a:r>
              <a:rPr kumimoji="0" lang="zh-CN" altLang="zh-CN" sz="1600" b="1" i="0" u="none" strike="noStrike" kern="1200" cap="none" spc="0" normalizeH="0" baseline="0" noProof="0" dirty="0">
                <a:ln>
                  <a:noFill/>
                </a:ln>
                <a:solidFill>
                  <a:srgbClr val="FFFFCC"/>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Times New Roman" panose="02020603050405020304" pitchFamily="18" charset="0"/>
              </a:rPr>
              <a:t>）</a:t>
            </a:r>
            <a:r>
              <a:rPr kumimoji="0" lang="zh-CN" altLang="en-US" sz="1600" b="1" i="0" u="none" strike="noStrike" kern="1200" cap="none" spc="0" normalizeH="0" baseline="0" noProof="0" dirty="0">
                <a:ln>
                  <a:noFill/>
                </a:ln>
                <a:solidFill>
                  <a:srgbClr val="FFFFCC"/>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Times New Roman" panose="02020603050405020304" pitchFamily="18" charset="0"/>
              </a:rPr>
              <a:t>：</a:t>
            </a:r>
            <a:r>
              <a:rPr kumimoji="0" lang="zh-CN" altLang="zh-CN" sz="16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也被称为</a:t>
            </a:r>
            <a:r>
              <a:rPr kumimoji="0" lang="en-US" altLang="zh-CN" sz="1600" b="1" i="0" u="none" strike="noStrike" kern="1200" cap="none" spc="0" normalizeH="0" baseline="0" noProof="0" dirty="0" err="1">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Neyman</a:t>
            </a:r>
            <a:r>
              <a:rPr kumimoji="0" lang="en-US" altLang="zh-CN" sz="16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–Rubin</a:t>
            </a:r>
            <a:r>
              <a:rPr kumimoji="0" lang="zh-CN" altLang="zh-CN" sz="16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因果模型。这一模型最早可追溯于</a:t>
            </a:r>
            <a:r>
              <a:rPr kumimoji="0" lang="en-US" altLang="zh-CN" sz="16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Jerzy </a:t>
            </a:r>
            <a:r>
              <a:rPr kumimoji="0" lang="en-US" altLang="zh-CN" sz="1600" b="1" i="0" u="none" strike="noStrike" kern="1200" cap="none" spc="0" normalizeH="0" baseline="0" noProof="0" dirty="0" err="1">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Neyman</a:t>
            </a:r>
            <a:r>
              <a:rPr kumimoji="0" lang="zh-CN" altLang="zh-CN" sz="16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在</a:t>
            </a:r>
            <a:r>
              <a:rPr kumimoji="0" lang="en-US" altLang="zh-CN" sz="16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1923</a:t>
            </a:r>
            <a:r>
              <a:rPr kumimoji="0" lang="zh-CN" altLang="zh-CN" sz="16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年用波兰语所撰写论文中提出的</a:t>
            </a:r>
            <a:r>
              <a:rPr kumimoji="0" lang="en-US" altLang="zh-CN" sz="16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0" lang="zh-CN" altLang="zh-CN" sz="16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潜在结果</a:t>
            </a:r>
            <a:r>
              <a:rPr kumimoji="0" lang="en-US" altLang="zh-CN" sz="16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0" lang="zh-CN" altLang="zh-CN" sz="16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0" lang="en-US" altLang="zh-CN" sz="16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potential outcome</a:t>
            </a:r>
            <a:r>
              <a:rPr kumimoji="0" lang="zh-CN" altLang="zh-CN" sz="16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）的概念。之后，</a:t>
            </a:r>
            <a:r>
              <a:rPr kumimoji="0" lang="en-US" altLang="zh-CN" sz="16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Donald Rubin</a:t>
            </a:r>
            <a:r>
              <a:rPr kumimoji="0" lang="zh-CN" altLang="zh-CN" sz="16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发展了</a:t>
            </a:r>
            <a:r>
              <a:rPr kumimoji="0" lang="en-US" altLang="zh-CN" sz="16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0" lang="zh-CN" altLang="zh-CN" sz="16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潜在结果</a:t>
            </a:r>
            <a:r>
              <a:rPr kumimoji="0" lang="en-US" altLang="zh-CN" sz="16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0" lang="zh-CN" altLang="zh-CN" sz="16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这一概念，并将其和缺失数据的理论联系在一起。</a:t>
            </a:r>
            <a:endParaRPr kumimoji="0" lang="en-US" altLang="zh-CN" sz="16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endParaRPr>
          </a:p>
          <a:p>
            <a:pPr marL="342900" marR="0" lvl="0" indent="-342900" algn="l" defTabSz="914400" rtl="0" eaLnBrk="1" fontAlgn="auto" latinLnBrk="0" hangingPunct="1">
              <a:lnSpc>
                <a:spcPct val="150000"/>
              </a:lnSpc>
              <a:spcBef>
                <a:spcPts val="0"/>
              </a:spcBef>
              <a:spcAft>
                <a:spcPts val="0"/>
              </a:spcAft>
              <a:buClr>
                <a:prstClr val="white"/>
              </a:buClr>
              <a:buSzPct val="80000"/>
              <a:buFont typeface="Wingdings" panose="05000000000000000000" pitchFamily="2" charset="2"/>
              <a:buChar char="u"/>
              <a:tabLst/>
              <a:defRPr/>
            </a:pPr>
            <a:r>
              <a:rPr kumimoji="0" lang="zh-CN" altLang="zh-CN" sz="1600" b="1" i="0" u="none" strike="noStrike" kern="1200" cap="none" spc="0" normalizeH="0" baseline="0" noProof="0" dirty="0">
                <a:ln>
                  <a:noFill/>
                </a:ln>
                <a:solidFill>
                  <a:srgbClr val="FFFFCC"/>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Times New Roman" panose="02020603050405020304" pitchFamily="18" charset="0"/>
              </a:rPr>
              <a:t>结构因果模型（</a:t>
            </a:r>
            <a:r>
              <a:rPr kumimoji="0" lang="en-US" altLang="zh-CN" sz="1600" b="1" i="0" u="none" strike="noStrike" kern="1200" cap="none" spc="0" normalizeH="0" baseline="0" noProof="0" dirty="0">
                <a:ln>
                  <a:noFill/>
                </a:ln>
                <a:solidFill>
                  <a:srgbClr val="FFFFCC"/>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Times New Roman" panose="02020603050405020304" pitchFamily="18" charset="0"/>
              </a:rPr>
              <a:t>Structure Causal Model, SCM</a:t>
            </a:r>
            <a:r>
              <a:rPr kumimoji="0" lang="zh-CN" altLang="zh-CN" sz="1600" b="1" i="0" u="none" strike="noStrike" kern="1200" cap="none" spc="0" normalizeH="0" baseline="0" noProof="0" dirty="0">
                <a:ln>
                  <a:noFill/>
                </a:ln>
                <a:solidFill>
                  <a:srgbClr val="FFFFCC"/>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Times New Roman" panose="02020603050405020304" pitchFamily="18" charset="0"/>
              </a:rPr>
              <a:t>）</a:t>
            </a:r>
            <a:r>
              <a:rPr kumimoji="0" lang="zh-CN" altLang="en-US" sz="16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0" lang="zh-CN" altLang="zh-CN" sz="16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因果图（</a:t>
            </a:r>
            <a:r>
              <a:rPr kumimoji="0" lang="en-US" altLang="zh-CN" sz="16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causal diagram</a:t>
            </a:r>
            <a:r>
              <a:rPr kumimoji="0" lang="zh-CN" altLang="zh-CN" sz="16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）是由</a:t>
            </a:r>
            <a:r>
              <a:rPr kumimoji="0" lang="en-US" altLang="zh-CN" sz="16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Judea Pearl</a:t>
            </a:r>
            <a:r>
              <a:rPr kumimoji="0" lang="zh-CN" altLang="zh-CN" sz="16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于</a:t>
            </a:r>
            <a:r>
              <a:rPr kumimoji="0" lang="en-US" altLang="zh-CN" sz="16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1995</a:t>
            </a:r>
            <a:r>
              <a:rPr kumimoji="0" lang="zh-CN" altLang="zh-CN" sz="16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年提出。一般而言，结构因果图是一种有向无环图</a:t>
            </a:r>
            <a:r>
              <a:rPr kumimoji="0" lang="en-US" altLang="zh-CN" sz="16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(directed acyclic graphs, DAG)</a:t>
            </a:r>
            <a:r>
              <a:rPr kumimoji="0" lang="zh-CN" altLang="zh-CN" sz="16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。有向无环图指的是一个无回路的有向图，即从图中任意一个节点出发经过任意条边，均无法回到该节点。有向无环图刻画了图中所有节点之间的依赖关系。</a:t>
            </a:r>
            <a:r>
              <a:rPr kumimoji="0" lang="en-US" altLang="zh-CN" sz="16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DAG </a:t>
            </a:r>
            <a:r>
              <a:rPr kumimoji="0" lang="zh-CN" altLang="zh-CN" sz="16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可用于描述数据的生成机制。这样描述变量联合分布或者数据生成机制的模型，被称为</a:t>
            </a:r>
            <a:r>
              <a:rPr kumimoji="0" lang="en-US" altLang="zh-CN" sz="16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 “</a:t>
            </a:r>
            <a:r>
              <a:rPr kumimoji="0" lang="zh-CN" altLang="zh-CN" sz="16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贝叶斯网络</a:t>
            </a:r>
            <a:r>
              <a:rPr kumimoji="0" lang="en-US" altLang="zh-CN" sz="16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0" lang="zh-CN" altLang="zh-CN" sz="16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0" lang="en-US" altLang="zh-CN" sz="16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Bayesian network</a:t>
            </a:r>
            <a:r>
              <a:rPr kumimoji="0" lang="zh-CN" altLang="zh-CN" sz="16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0" lang="zh-CN" altLang="zh-CN" sz="1600" b="1" i="0" u="none" strike="noStrike" kern="1200" cap="none" spc="0" normalizeH="0" baseline="0" noProof="0" dirty="0">
                <a:ln>
                  <a:noFill/>
                </a:ln>
                <a:solidFill>
                  <a:srgbClr val="FFFFCC"/>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Times New Roman" panose="02020603050405020304" pitchFamily="18" charset="0"/>
              </a:rPr>
              <a:t>本书介绍因果推理采用因果图这一结构。</a:t>
            </a:r>
            <a:endParaRPr kumimoji="0" lang="en-US" altLang="zh-CN" sz="16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endParaRPr>
          </a:p>
          <a:p>
            <a:pPr marL="342900" marR="0" lvl="0" indent="-342900" algn="l" defTabSz="914400" rtl="0" eaLnBrk="1" fontAlgn="auto" latinLnBrk="0" hangingPunct="1">
              <a:lnSpc>
                <a:spcPct val="150000"/>
              </a:lnSpc>
              <a:spcBef>
                <a:spcPts val="0"/>
              </a:spcBef>
              <a:spcAft>
                <a:spcPts val="0"/>
              </a:spcAft>
              <a:buClr>
                <a:prstClr val="white"/>
              </a:buClr>
              <a:buSzPct val="80000"/>
              <a:buFont typeface="Wingdings" panose="05000000000000000000" pitchFamily="2" charset="2"/>
              <a:buChar char="u"/>
              <a:tabLst/>
              <a:defRPr/>
            </a:pPr>
            <a:endParaRPr kumimoji="0" lang="en-US" altLang="zh-CN" sz="1600" b="1" i="0" u="none" strike="noStrike" kern="1200" cap="none" spc="0" normalizeH="0" baseline="0" noProof="0" dirty="0">
              <a:ln>
                <a:noFill/>
              </a:ln>
              <a:solidFill>
                <a:srgbClr val="FFFFCC"/>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2" name="图片 1">
            <a:extLst>
              <a:ext uri="{FF2B5EF4-FFF2-40B4-BE49-F238E27FC236}">
                <a16:creationId xmlns:a16="http://schemas.microsoft.com/office/drawing/2014/main" id="{95AFCC3E-0C67-42E6-AECD-6336583A1952}"/>
              </a:ext>
            </a:extLst>
          </p:cNvPr>
          <p:cNvPicPr>
            <a:picLocks noChangeAspect="1"/>
          </p:cNvPicPr>
          <p:nvPr/>
        </p:nvPicPr>
        <p:blipFill>
          <a:blip r:embed="rId3"/>
          <a:stretch>
            <a:fillRect/>
          </a:stretch>
        </p:blipFill>
        <p:spPr>
          <a:xfrm>
            <a:off x="1296157" y="1478403"/>
            <a:ext cx="1389813" cy="1668617"/>
          </a:xfrm>
          <a:prstGeom prst="rect">
            <a:avLst/>
          </a:prstGeom>
        </p:spPr>
      </p:pic>
      <p:sp>
        <p:nvSpPr>
          <p:cNvPr id="4" name="矩形 3">
            <a:extLst>
              <a:ext uri="{FF2B5EF4-FFF2-40B4-BE49-F238E27FC236}">
                <a16:creationId xmlns:a16="http://schemas.microsoft.com/office/drawing/2014/main" id="{BC56574F-647C-4E9B-8129-9CDE8D38DAD6}"/>
              </a:ext>
            </a:extLst>
          </p:cNvPr>
          <p:cNvSpPr/>
          <p:nvPr/>
        </p:nvSpPr>
        <p:spPr>
          <a:xfrm>
            <a:off x="1328238" y="3147020"/>
            <a:ext cx="1287532"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Jerzy </a:t>
            </a:r>
            <a:r>
              <a:rPr kumimoji="0" lang="en-US" altLang="zh-CN" sz="1400" b="1" i="0" u="none" strike="noStrike" kern="1200" cap="none" spc="0" normalizeH="0" baseline="0" noProof="0" dirty="0" err="1">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Neyman</a:t>
            </a:r>
            <a:endParaRPr kumimoji="0" lang="zh-CN" altLang="en-US" sz="14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p:pic>
        <p:nvPicPr>
          <p:cNvPr id="4098" name="Picture 2" descr="Donald Rubin">
            <a:extLst>
              <a:ext uri="{FF2B5EF4-FFF2-40B4-BE49-F238E27FC236}">
                <a16:creationId xmlns:a16="http://schemas.microsoft.com/office/drawing/2014/main" id="{FD54FB49-B6CF-45C9-B9E6-16E614FB226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8484" y="4207504"/>
            <a:ext cx="1085518" cy="1326744"/>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a:extLst>
              <a:ext uri="{FF2B5EF4-FFF2-40B4-BE49-F238E27FC236}">
                <a16:creationId xmlns:a16="http://schemas.microsoft.com/office/drawing/2014/main" id="{2DDE8FFD-8852-4FEC-B95F-38706691283B}"/>
              </a:ext>
            </a:extLst>
          </p:cNvPr>
          <p:cNvSpPr/>
          <p:nvPr/>
        </p:nvSpPr>
        <p:spPr>
          <a:xfrm>
            <a:off x="119210" y="5565942"/>
            <a:ext cx="1475084"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Donald B. Rubin</a:t>
            </a:r>
          </a:p>
        </p:txBody>
      </p:sp>
      <p:pic>
        <p:nvPicPr>
          <p:cNvPr id="4100" name="Picture 4" descr="http://bayes.cs.ucla.edu/jp-seas-2018.jpg">
            <a:extLst>
              <a:ext uri="{FF2B5EF4-FFF2-40B4-BE49-F238E27FC236}">
                <a16:creationId xmlns:a16="http://schemas.microsoft.com/office/drawing/2014/main" id="{82455273-2645-47A4-ACAF-7F1972363248}"/>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879024" y="4207504"/>
            <a:ext cx="1287533" cy="1387798"/>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a:extLst>
              <a:ext uri="{FF2B5EF4-FFF2-40B4-BE49-F238E27FC236}">
                <a16:creationId xmlns:a16="http://schemas.microsoft.com/office/drawing/2014/main" id="{2B480124-95A3-4305-A727-5EEBE1B4FE29}"/>
              </a:ext>
            </a:extLst>
          </p:cNvPr>
          <p:cNvSpPr/>
          <p:nvPr/>
        </p:nvSpPr>
        <p:spPr>
          <a:xfrm>
            <a:off x="1879024" y="5565376"/>
            <a:ext cx="1096775"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Judea Pearl</a:t>
            </a:r>
            <a:endParaRPr kumimoji="0" lang="zh-CN" altLang="en-US" sz="14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30321709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a:off x="0" y="2500444"/>
            <a:ext cx="12192000" cy="4357556"/>
          </a:xfrm>
          <a:prstGeom prst="rect">
            <a:avLst/>
          </a:prstGeom>
          <a:pattFill prst="dashUpDiag">
            <a:fgClr>
              <a:schemeClr val="bg1">
                <a:lumMod val="95000"/>
              </a:schemeClr>
            </a:fgClr>
            <a:bgClr>
              <a:schemeClr val="bg1"/>
            </a:bgClr>
          </a:pattFill>
          <a:ln>
            <a:noFill/>
          </a:ln>
          <a:effectLst>
            <a:innerShdw blurRad="279400" dist="25400">
              <a:prstClr val="black">
                <a:alpha val="34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nvGrpSpPr>
          <p:cNvPr id="8" name="组合 7"/>
          <p:cNvGrpSpPr/>
          <p:nvPr/>
        </p:nvGrpSpPr>
        <p:grpSpPr>
          <a:xfrm>
            <a:off x="1241404" y="3750585"/>
            <a:ext cx="9709192" cy="2481715"/>
            <a:chOff x="1241404" y="3150817"/>
            <a:chExt cx="9709192" cy="2481715"/>
          </a:xfrm>
        </p:grpSpPr>
        <p:grpSp>
          <p:nvGrpSpPr>
            <p:cNvPr id="9" name="组合 8"/>
            <p:cNvGrpSpPr/>
            <p:nvPr/>
          </p:nvGrpSpPr>
          <p:grpSpPr>
            <a:xfrm>
              <a:off x="1241404" y="3150817"/>
              <a:ext cx="9709192" cy="2481715"/>
              <a:chOff x="1685472" y="920193"/>
              <a:chExt cx="9759953" cy="4937875"/>
            </a:xfrm>
          </p:grpSpPr>
          <p:sp>
            <p:nvSpPr>
              <p:cNvPr id="11" name="矩形: 圆顶角 38"/>
              <p:cNvSpPr/>
              <p:nvPr/>
            </p:nvSpPr>
            <p:spPr>
              <a:xfrm rot="16200000">
                <a:off x="4361101" y="-1226256"/>
                <a:ext cx="4615019" cy="9553629"/>
              </a:xfrm>
              <a:prstGeom prst="round2SameRect">
                <a:avLst>
                  <a:gd name="adj1" fmla="val 0"/>
                  <a:gd name="adj2" fmla="val 0"/>
                </a:avLst>
              </a:prstGeom>
              <a:solidFill>
                <a:schemeClr val="bg1"/>
              </a:solidFill>
              <a:ln>
                <a:noFill/>
              </a:ln>
              <a:effectLst>
                <a:outerShdw blurRad="241300" dist="38100" dir="10800000" algn="r"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2" name="矩形: 圆顶角 39"/>
              <p:cNvSpPr/>
              <p:nvPr/>
            </p:nvSpPr>
            <p:spPr>
              <a:xfrm rot="16200000">
                <a:off x="4265598" y="-1381975"/>
                <a:ext cx="4615019" cy="9553629"/>
              </a:xfrm>
              <a:prstGeom prst="round2SameRect">
                <a:avLst>
                  <a:gd name="adj1" fmla="val 0"/>
                  <a:gd name="adj2" fmla="val 0"/>
                </a:avLst>
              </a:prstGeom>
              <a:solidFill>
                <a:schemeClr val="bg1"/>
              </a:solidFill>
              <a:ln>
                <a:noFill/>
              </a:ln>
              <a:effectLst>
                <a:outerShdw blurRad="241300" dist="38100" dir="10800000" algn="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3" name="矩形: 圆顶角 40"/>
              <p:cNvSpPr/>
              <p:nvPr/>
            </p:nvSpPr>
            <p:spPr>
              <a:xfrm rot="16200000">
                <a:off x="4154777" y="-1549112"/>
                <a:ext cx="4615019" cy="9553629"/>
              </a:xfrm>
              <a:prstGeom prst="round2SameRect">
                <a:avLst>
                  <a:gd name="adj1" fmla="val 0"/>
                  <a:gd name="adj2" fmla="val 0"/>
                </a:avLst>
              </a:prstGeom>
              <a:solidFill>
                <a:schemeClr val="bg1"/>
              </a:solidFill>
              <a:ln>
                <a:noFill/>
              </a:ln>
              <a:effectLst>
                <a:outerShdw blurRad="241300" dist="38100" dir="10800000" algn="r" rotWithShape="0">
                  <a:prstClr val="black">
                    <a:alpha val="1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cxnSp>
          <p:nvCxnSpPr>
            <p:cNvPr id="10" name="直接连接符 9"/>
            <p:cNvCxnSpPr/>
            <p:nvPr/>
          </p:nvCxnSpPr>
          <p:spPr>
            <a:xfrm flipV="1">
              <a:off x="1305272" y="3499098"/>
              <a:ext cx="0" cy="1579796"/>
            </a:xfrm>
            <a:prstGeom prst="line">
              <a:avLst/>
            </a:prstGeom>
            <a:ln w="152400">
              <a:solidFill>
                <a:srgbClr val="007684"/>
              </a:solidFill>
            </a:ln>
            <a:effectLst>
              <a:outerShdw blurRad="635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sp>
        <p:nvSpPr>
          <p:cNvPr id="3" name="矩形 2"/>
          <p:cNvSpPr/>
          <p:nvPr/>
        </p:nvSpPr>
        <p:spPr>
          <a:xfrm>
            <a:off x="1327129" y="1331721"/>
            <a:ext cx="7924801" cy="2032211"/>
          </a:xfrm>
          <a:prstGeom prst="rect">
            <a:avLst/>
          </a:prstGeom>
          <a:gradFill>
            <a:gsLst>
              <a:gs pos="0">
                <a:srgbClr val="0093A2"/>
              </a:gs>
              <a:gs pos="100000">
                <a:srgbClr val="222222">
                  <a:alpha val="0"/>
                </a:srgbClr>
              </a:gs>
              <a:gs pos="96000">
                <a:srgbClr val="222222"/>
              </a:gs>
              <a:gs pos="36000">
                <a:srgbClr val="01717E"/>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4" name="矩形 3"/>
          <p:cNvSpPr/>
          <p:nvPr/>
        </p:nvSpPr>
        <p:spPr>
          <a:xfrm>
            <a:off x="1446655" y="1444031"/>
            <a:ext cx="7136366" cy="1490921"/>
          </a:xfrm>
          <a:prstGeom prst="rect">
            <a:avLst/>
          </a:prstGeom>
        </p:spPr>
        <p:txBody>
          <a:bodyPr wrap="square">
            <a:spAutoFit/>
          </a:bodyPr>
          <a:lstStyle/>
          <a:p>
            <a:pPr marL="0" marR="0" lvl="0" indent="575945" algn="just" defTabSz="914400" rtl="0" eaLnBrk="1" fontAlgn="auto" latinLnBrk="0" hangingPunct="1">
              <a:lnSpc>
                <a:spcPct val="130000"/>
              </a:lnSpc>
              <a:spcBef>
                <a:spcPts val="600"/>
              </a:spcBef>
              <a:spcAft>
                <a:spcPts val="0"/>
              </a:spcAft>
              <a:buClrTx/>
              <a:buSzTx/>
              <a:buFontTx/>
              <a:buNone/>
              <a:tabLst/>
              <a:defRPr/>
            </a:pPr>
            <a:r>
              <a:rPr kumimoji="0" lang="en-US" altLang="zh-CN" sz="2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华文中宋" panose="02010600040101010101" pitchFamily="2" charset="-122"/>
                <a:ea typeface="华文中宋" panose="02010600040101010101" pitchFamily="2" charset="-122"/>
                <a:cs typeface="+mn-cs"/>
              </a:rPr>
              <a:t>    </a:t>
            </a:r>
            <a:r>
              <a:rPr kumimoji="0" lang="zh-CN" altLang="zh-CN" sz="2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华文中宋" panose="02010600040101010101" pitchFamily="2" charset="-122"/>
                <a:ea typeface="华文中宋" panose="02010600040101010101" pitchFamily="2" charset="-122"/>
                <a:cs typeface="+mn-cs"/>
              </a:rPr>
              <a:t>擢虑不疑，说在有无</a:t>
            </a:r>
            <a:r>
              <a:rPr kumimoji="0" lang="en-US" altLang="zh-CN" sz="2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华文中宋" panose="02010600040101010101" pitchFamily="2" charset="-122"/>
                <a:ea typeface="华文中宋" panose="02010600040101010101" pitchFamily="2" charset="-122"/>
                <a:cs typeface="+mn-cs"/>
              </a:rPr>
              <a:t> </a:t>
            </a:r>
            <a:endParaRPr kumimoji="0" lang="zh-CN" altLang="zh-CN" sz="2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华文中宋" panose="02010600040101010101" pitchFamily="2" charset="-122"/>
              <a:ea typeface="华文中宋" panose="02010600040101010101" pitchFamily="2" charset="-122"/>
              <a:cs typeface="+mn-cs"/>
            </a:endParaRPr>
          </a:p>
          <a:p>
            <a:pPr marL="0" marR="0" lvl="0" indent="575945" algn="r" defTabSz="914400" rtl="0" eaLnBrk="1" fontAlgn="auto" latinLnBrk="0" hangingPunct="1">
              <a:lnSpc>
                <a:spcPct val="130000"/>
              </a:lnSpc>
              <a:spcBef>
                <a:spcPts val="600"/>
              </a:spcBef>
              <a:spcAft>
                <a:spcPts val="0"/>
              </a:spcAft>
              <a:buClrTx/>
              <a:buSzTx/>
              <a:buFontTx/>
              <a:buNone/>
              <a:tabLst/>
              <a:defRPr/>
            </a:pPr>
            <a:endParaRPr kumimoji="0" lang="en-US" altLang="zh-CN" sz="1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Cambria" panose="02040503050406030204" pitchFamily="18" charset="0"/>
              <a:ea typeface="Cambria" panose="02040503050406030204" pitchFamily="18" charset="0"/>
              <a:cs typeface="+mn-cs"/>
            </a:endParaRPr>
          </a:p>
          <a:p>
            <a:pPr marL="0" marR="0" lvl="0" indent="575945" algn="r" defTabSz="914400" rtl="0" eaLnBrk="1" fontAlgn="auto" latinLnBrk="0" hangingPunct="1">
              <a:lnSpc>
                <a:spcPct val="130000"/>
              </a:lnSpc>
              <a:spcBef>
                <a:spcPts val="600"/>
              </a:spcBef>
              <a:spcAft>
                <a:spcPts val="0"/>
              </a:spcAft>
              <a:buClrTx/>
              <a:buSzTx/>
              <a:buFontTx/>
              <a:buNone/>
              <a:tabLst/>
              <a:defRPr/>
            </a:pPr>
            <a:r>
              <a:rPr kumimoji="0" lang="en-US" altLang="zh-CN" sz="1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Cambria" panose="02040503050406030204" pitchFamily="18" charset="0"/>
                <a:ea typeface="Cambria" panose="02040503050406030204" pitchFamily="18" charset="0"/>
                <a:cs typeface="+mn-cs"/>
              </a:rPr>
              <a:t>——</a:t>
            </a:r>
            <a:r>
              <a:rPr kumimoji="0" lang="zh-CN" altLang="zh-CN" sz="1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华文中宋" panose="02010600040101010101" pitchFamily="2" charset="-122"/>
                <a:ea typeface="华文中宋" panose="02010600040101010101" pitchFamily="2" charset="-122"/>
                <a:cs typeface="+mn-cs"/>
              </a:rPr>
              <a:t>墨子 《墨辨·经下》</a:t>
            </a:r>
            <a:r>
              <a:rPr kumimoji="0" lang="en-US" altLang="zh-CN" sz="1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华文中宋" panose="02010600040101010101" pitchFamily="2" charset="-122"/>
                <a:ea typeface="华文中宋" panose="02010600040101010101" pitchFamily="2" charset="-122"/>
                <a:cs typeface="+mn-cs"/>
              </a:rPr>
              <a:t> </a:t>
            </a:r>
            <a:endParaRPr kumimoji="0" lang="zh-CN" altLang="en-US" sz="1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Cambria" panose="02040503050406030204" pitchFamily="18" charset="0"/>
              <a:ea typeface="楷体" panose="02010609060101010101" pitchFamily="49" charset="-122"/>
              <a:cs typeface="+mn-cs"/>
            </a:endParaRPr>
          </a:p>
        </p:txBody>
      </p:sp>
      <p:sp>
        <p:nvSpPr>
          <p:cNvPr id="6" name="矩形 5"/>
          <p:cNvSpPr/>
          <p:nvPr/>
        </p:nvSpPr>
        <p:spPr>
          <a:xfrm>
            <a:off x="1504507" y="3940814"/>
            <a:ext cx="9202479" cy="1884618"/>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zh-CN" sz="20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擢虑不疑，说在有无。这里的</a:t>
            </a:r>
            <a:r>
              <a:rPr kumimoji="0" lang="en-US" altLang="zh-CN" sz="20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0" lang="zh-CN" altLang="zh-CN" sz="20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擢</a:t>
            </a:r>
            <a:r>
              <a:rPr kumimoji="0" lang="en-US" altLang="zh-CN" sz="20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0" lang="zh-CN" altLang="zh-CN" sz="20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即抽引，表示从一个典型个别事例中抽引出一个一般命题（虑），这种归纳推理的方式不用怀疑，因为其理由或根据是</a:t>
            </a:r>
            <a:r>
              <a:rPr kumimoji="0" lang="en-US" altLang="zh-CN" sz="20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0" lang="zh-CN" altLang="zh-CN" sz="20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与典型事例同类的事物联系是存在，还是不存在</a:t>
            </a:r>
            <a:r>
              <a:rPr kumimoji="0" lang="en-US" altLang="zh-CN" sz="20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endParaRPr kumimoji="0" lang="zh-CN" altLang="zh-CN" sz="20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pic>
        <p:nvPicPr>
          <p:cNvPr id="16" name="图片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89530" y="6483551"/>
            <a:ext cx="1612940" cy="239914"/>
          </a:xfrm>
          <a:prstGeom prst="rect">
            <a:avLst/>
          </a:prstGeom>
        </p:spPr>
      </p:pic>
      <p:cxnSp>
        <p:nvCxnSpPr>
          <p:cNvPr id="17" name="直接连接符 16"/>
          <p:cNvCxnSpPr/>
          <p:nvPr/>
        </p:nvCxnSpPr>
        <p:spPr>
          <a:xfrm flipH="1">
            <a:off x="333915" y="6603508"/>
            <a:ext cx="4674965" cy="0"/>
          </a:xfrm>
          <a:prstGeom prst="line">
            <a:avLst/>
          </a:prstGeom>
          <a:ln>
            <a:solidFill>
              <a:srgbClr val="00ABA5"/>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a:off x="7181755" y="6603508"/>
            <a:ext cx="4674965" cy="0"/>
          </a:xfrm>
          <a:prstGeom prst="line">
            <a:avLst/>
          </a:prstGeom>
          <a:ln>
            <a:solidFill>
              <a:srgbClr val="00ABA5"/>
            </a:solidFill>
          </a:ln>
        </p:spPr>
        <p:style>
          <a:lnRef idx="1">
            <a:schemeClr val="accent1"/>
          </a:lnRef>
          <a:fillRef idx="0">
            <a:schemeClr val="accent1"/>
          </a:fillRef>
          <a:effectRef idx="0">
            <a:schemeClr val="accent1"/>
          </a:effectRef>
          <a:fontRef idx="minor">
            <a:schemeClr val="tx1"/>
          </a:fontRef>
        </p:style>
      </p:cxnSp>
      <p:sp>
        <p:nvSpPr>
          <p:cNvPr id="2" name="矩形 1">
            <a:extLst>
              <a:ext uri="{FF2B5EF4-FFF2-40B4-BE49-F238E27FC236}">
                <a16:creationId xmlns:a16="http://schemas.microsoft.com/office/drawing/2014/main" id="{3182BAE1-997A-4F2C-8C6C-4AC23A265F41}"/>
              </a:ext>
            </a:extLst>
          </p:cNvPr>
          <p:cNvSpPr/>
          <p:nvPr/>
        </p:nvSpPr>
        <p:spPr>
          <a:xfrm>
            <a:off x="9692402" y="1585045"/>
            <a:ext cx="353528"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zh-CN" sz="1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华文中宋" panose="02010600040101010101" pitchFamily="2" charset="-122"/>
                <a:ea typeface="华文中宋" panose="02010600040101010101" pitchFamily="2" charset="-122"/>
                <a:cs typeface="+mn-cs"/>
              </a:rPr>
              <a:t>墨子</a:t>
            </a:r>
            <a:endParaRPr kumimoji="0" lang="zh-CN" altLang="en-US"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p:pic>
        <p:nvPicPr>
          <p:cNvPr id="1026" name="Picture 2" descr="https://bkimg.cdn.bcebos.com/pic/3bf33a87e950352a3b8a4fab5043fbf2b3118bae?x-bce-process=image/watermark,image_d2F0ZXIvYmFpa2U4MA==,g_7,xp_5,yp_5/format,f_auto">
            <a:extLst>
              <a:ext uri="{FF2B5EF4-FFF2-40B4-BE49-F238E27FC236}">
                <a16:creationId xmlns:a16="http://schemas.microsoft.com/office/drawing/2014/main" id="{D075BAF5-CC20-4B01-A592-9CEBAFEF5F5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58979" y="1331721"/>
            <a:ext cx="1562986" cy="20322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959195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a:extLst>
              <a:ext uri="{FF2B5EF4-FFF2-40B4-BE49-F238E27FC236}">
                <a16:creationId xmlns:a16="http://schemas.microsoft.com/office/drawing/2014/main" id="{40D199F0-A918-4EED-AF6C-1FF084A1EF8E}"/>
              </a:ext>
            </a:extLst>
          </p:cNvPr>
          <p:cNvSpPr/>
          <p:nvPr/>
        </p:nvSpPr>
        <p:spPr>
          <a:xfrm>
            <a:off x="852473" y="129010"/>
            <a:ext cx="1460656"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mn-cs"/>
              </a:rPr>
              <a:t>五、因果推理</a:t>
            </a:r>
            <a:endParaRPr kumimoji="0" lang="zh-CN" altLang="en-US" sz="16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p:sp>
        <p:nvSpPr>
          <p:cNvPr id="119" name="矩形 118">
            <a:extLst>
              <a:ext uri="{FF2B5EF4-FFF2-40B4-BE49-F238E27FC236}">
                <a16:creationId xmlns:a16="http://schemas.microsoft.com/office/drawing/2014/main" id="{B3CD2C69-1816-4FB2-879A-9190CE7F6AE2}"/>
              </a:ext>
            </a:extLst>
          </p:cNvPr>
          <p:cNvSpPr/>
          <p:nvPr/>
        </p:nvSpPr>
        <p:spPr>
          <a:xfrm>
            <a:off x="1035233" y="785906"/>
            <a:ext cx="10254104" cy="609273"/>
          </a:xfrm>
          <a:prstGeom prst="rect">
            <a:avLst/>
          </a:prstGeom>
          <a:gradFill>
            <a:gsLst>
              <a:gs pos="37000">
                <a:srgbClr val="019196"/>
              </a:gs>
              <a:gs pos="100000">
                <a:schemeClr val="bg1"/>
              </a:gs>
              <a:gs pos="83000">
                <a:srgbClr val="81C7C9"/>
              </a:gs>
            </a:gsLst>
            <a:lin ang="12000000" scaled="0"/>
          </a:gradFill>
          <a:ln w="22225">
            <a:noFill/>
          </a:ln>
          <a:effectLst>
            <a:outerShdw blurRad="50800" dist="38100" dir="5400000" algn="l" rotWithShape="0">
              <a:schemeClr val="tx1">
                <a:lumMod val="85000"/>
                <a:lumOff val="15000"/>
                <a:alpha val="10000"/>
              </a:schemeClr>
            </a:outerShdw>
          </a:effectLst>
        </p:spPr>
        <p:txBody>
          <a:bodyPr anchor="ctr">
            <a:normAutofit/>
          </a:bodyPr>
          <a:lstStyle/>
          <a:p>
            <a:pPr marL="0" marR="0" lvl="0" indent="0" algn="ctr" defTabSz="914400" rtl="0" eaLnBrk="1" fontAlgn="auto" latinLnBrk="0" hangingPunct="1">
              <a:lnSpc>
                <a:spcPct val="90000"/>
              </a:lnSpc>
              <a:spcBef>
                <a:spcPct val="0"/>
              </a:spcBef>
              <a:spcAft>
                <a:spcPts val="0"/>
              </a:spcAft>
              <a:buClrTx/>
              <a:buSzTx/>
              <a:buFontTx/>
              <a:buNone/>
              <a:tabLst/>
              <a:defRPr/>
            </a:pPr>
            <a:endParaRPr kumimoji="0" lang="zh-CN" altLang="en-US" sz="1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endParaRPr>
          </a:p>
        </p:txBody>
      </p:sp>
      <p:sp>
        <p:nvSpPr>
          <p:cNvPr id="125" name="矩形 124">
            <a:extLst>
              <a:ext uri="{FF2B5EF4-FFF2-40B4-BE49-F238E27FC236}">
                <a16:creationId xmlns:a16="http://schemas.microsoft.com/office/drawing/2014/main" id="{E92C2E0C-53A3-4362-98BF-84BE3F71DBEA}"/>
              </a:ext>
            </a:extLst>
          </p:cNvPr>
          <p:cNvSpPr/>
          <p:nvPr/>
        </p:nvSpPr>
        <p:spPr>
          <a:xfrm>
            <a:off x="1845095" y="821284"/>
            <a:ext cx="8634380" cy="458715"/>
          </a:xfrm>
          <a:prstGeom prst="rect">
            <a:avLst/>
          </a:prstGeom>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Times New Roman" panose="02020603050405020304" pitchFamily="18" charset="0"/>
              </a:rPr>
              <a:t>因果图的优势：易于计算变量的联合概率</a:t>
            </a:r>
            <a:endParaRPr kumimoji="0" lang="zh-CN" altLang="en-US" sz="1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矩形 2">
                <a:extLst>
                  <a:ext uri="{FF2B5EF4-FFF2-40B4-BE49-F238E27FC236}">
                    <a16:creationId xmlns:a16="http://schemas.microsoft.com/office/drawing/2014/main" id="{085E3EBC-9DB9-48CE-82C5-A1B3A7283316}"/>
                  </a:ext>
                </a:extLst>
              </p:cNvPr>
              <p:cNvSpPr/>
              <p:nvPr/>
            </p:nvSpPr>
            <p:spPr>
              <a:xfrm>
                <a:off x="654788" y="1548082"/>
                <a:ext cx="10882423" cy="874214"/>
              </a:xfrm>
              <a:prstGeom prst="rect">
                <a:avLst/>
              </a:prstGeom>
            </p:spPr>
            <p:txBody>
              <a:bodyPr wrap="square">
                <a:spAutoFit/>
              </a:bodyPr>
              <a:lstStyle/>
              <a:p>
                <a:pPr marL="0" marR="0" lvl="0" indent="266700" algn="ctr" defTabSz="914400" rtl="0" eaLnBrk="1" fontAlgn="auto" latinLnBrk="0" hangingPunct="1">
                  <a:lnSpc>
                    <a:spcPct val="150000"/>
                  </a:lnSpc>
                  <a:spcBef>
                    <a:spcPts val="0"/>
                  </a:spcBef>
                  <a:spcAft>
                    <a:spcPts val="0"/>
                  </a:spcAft>
                  <a:buClrTx/>
                  <a:buSzTx/>
                  <a:buFontTx/>
                  <a:buNone/>
                  <a:tabLst/>
                  <a:defRPr/>
                </a:pPr>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对于任意的有向无环图模型，模型中</a:t>
                </a:r>
                <a14:m>
                  <m:oMath xmlns:m="http://schemas.openxmlformats.org/officeDocument/2006/math">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𝑑</m:t>
                    </m:r>
                  </m:oMath>
                </a14:m>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个变量的联合概率分布由每个节点与其父节点之间条件概率</a:t>
                </a:r>
                <a14:m>
                  <m:oMath xmlns:m="http://schemas.openxmlformats.org/officeDocument/2006/math">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𝑃</m:t>
                    </m:r>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𝑐h𝑖𝑙𝑑</m:t>
                    </m:r>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𝑝𝑎𝑟𝑒𝑛𝑡𝑠</m:t>
                    </m:r>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oMath>
                </a14:m>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的乘积给出：</a:t>
                </a:r>
              </a:p>
            </p:txBody>
          </p:sp>
        </mc:Choice>
        <mc:Fallback xmlns="">
          <p:sp>
            <p:nvSpPr>
              <p:cNvPr id="3" name="矩形 2">
                <a:extLst>
                  <a:ext uri="{FF2B5EF4-FFF2-40B4-BE49-F238E27FC236}">
                    <a16:creationId xmlns:a16="http://schemas.microsoft.com/office/drawing/2014/main" id="{085E3EBC-9DB9-48CE-82C5-A1B3A7283316}"/>
                  </a:ext>
                </a:extLst>
              </p:cNvPr>
              <p:cNvSpPr>
                <a:spLocks noRot="1" noChangeAspect="1" noMove="1" noResize="1" noEditPoints="1" noAdjustHandles="1" noChangeArrowheads="1" noChangeShapeType="1" noTextEdit="1"/>
              </p:cNvSpPr>
              <p:nvPr/>
            </p:nvSpPr>
            <p:spPr>
              <a:xfrm>
                <a:off x="654788" y="1548082"/>
                <a:ext cx="10882423" cy="874214"/>
              </a:xfrm>
              <a:prstGeom prst="rect">
                <a:avLst/>
              </a:prstGeom>
              <a:blipFill>
                <a:blip r:embed="rId3"/>
                <a:stretch>
                  <a:fillRect b="-1049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DCBCB6F1-DCDF-4A89-9BCD-A98E18B82E14}"/>
                  </a:ext>
                </a:extLst>
              </p:cNvPr>
              <p:cNvSpPr/>
              <p:nvPr/>
            </p:nvSpPr>
            <p:spPr>
              <a:xfrm>
                <a:off x="4292203" y="2974901"/>
                <a:ext cx="4150047" cy="908197"/>
              </a:xfrm>
              <a:prstGeom prst="rect">
                <a:avLst/>
              </a:prstGeom>
              <a:solidFill>
                <a:srgbClr val="017480"/>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zh-CN" altLang="en-US"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t>𝑃</m:t>
                      </m:r>
                      <m:d>
                        <m:dPr>
                          <m:ctrlPr>
                            <a:rPr kumimoji="0" lang="zh-CN" altLang="en-US" sz="1800" b="0" i="1" u="none" strike="noStrike" kern="1200" cap="none" spc="0" normalizeH="0" baseline="0" noProof="0">
                              <a:ln>
                                <a:noFill/>
                              </a:ln>
                              <a:solidFill>
                                <a:prstClr val="white"/>
                              </a:solidFill>
                              <a:effectLst/>
                              <a:uLnTx/>
                              <a:uFillTx/>
                              <a:latin typeface="Cambria Math" panose="02040503050406030204" pitchFamily="18" charset="0"/>
                              <a:cs typeface="+mn-cs"/>
                            </a:rPr>
                          </m:ctrlPr>
                        </m:dPr>
                        <m:e>
                          <m:sSub>
                            <m:sSubPr>
                              <m:ctrlPr>
                                <a:rPr kumimoji="0" lang="zh-CN" altLang="en-US" sz="1800" b="0" i="1" u="none" strike="noStrike" kern="1200" cap="none" spc="0" normalizeH="0" baseline="0" noProof="0">
                                  <a:ln>
                                    <a:noFill/>
                                  </a:ln>
                                  <a:solidFill>
                                    <a:prstClr val="white"/>
                                  </a:solidFill>
                                  <a:effectLst/>
                                  <a:uLnTx/>
                                  <a:uFillTx/>
                                  <a:latin typeface="Cambria Math" panose="02040503050406030204" pitchFamily="18" charset="0"/>
                                  <a:cs typeface="+mn-cs"/>
                                </a:rPr>
                              </m:ctrlPr>
                            </m:sSubPr>
                            <m:e>
                              <m:r>
                                <a:rPr kumimoji="0" lang="zh-CN" altLang="en-US" sz="1800" b="0" i="1" u="none" strike="noStrike" kern="1200" cap="none" spc="0" normalizeH="0" baseline="0" noProof="0">
                                  <a:ln>
                                    <a:noFill/>
                                  </a:ln>
                                  <a:solidFill>
                                    <a:prstClr val="white"/>
                                  </a:solidFill>
                                  <a:effectLst/>
                                  <a:uLnTx/>
                                  <a:uFillTx/>
                                  <a:latin typeface="Cambria Math" panose="02040503050406030204" pitchFamily="18" charset="0"/>
                                  <a:cs typeface="+mn-cs"/>
                                </a:rPr>
                                <m:t>𝑥</m:t>
                              </m:r>
                            </m:e>
                            <m:sub>
                              <m:r>
                                <a:rPr kumimoji="0" lang="zh-CN" altLang="en-US" sz="1800" b="0" i="0" u="none" strike="noStrike" kern="1200" cap="none" spc="0" normalizeH="0" baseline="0" noProof="0">
                                  <a:ln>
                                    <a:noFill/>
                                  </a:ln>
                                  <a:solidFill>
                                    <a:prstClr val="white"/>
                                  </a:solidFill>
                                  <a:effectLst/>
                                  <a:uLnTx/>
                                  <a:uFillTx/>
                                  <a:latin typeface="Cambria Math" panose="02040503050406030204" pitchFamily="18" charset="0"/>
                                  <a:cs typeface="+mn-cs"/>
                                </a:rPr>
                                <m:t>1</m:t>
                              </m:r>
                            </m:sub>
                          </m:sSub>
                          <m:r>
                            <a:rPr kumimoji="0" lang="zh-CN" altLang="en-US" sz="1800" b="0" i="0" u="none" strike="noStrike" kern="1200" cap="none" spc="0" normalizeH="0" baseline="0" noProof="0">
                              <a:ln>
                                <a:noFill/>
                              </a:ln>
                              <a:solidFill>
                                <a:prstClr val="white"/>
                              </a:solidFill>
                              <a:effectLst/>
                              <a:uLnTx/>
                              <a:uFillTx/>
                              <a:latin typeface="Cambria Math" panose="02040503050406030204" pitchFamily="18" charset="0"/>
                              <a:cs typeface="+mn-cs"/>
                            </a:rPr>
                            <m:t>, </m:t>
                          </m:r>
                          <m:sSub>
                            <m:sSubPr>
                              <m:ctrlPr>
                                <a:rPr kumimoji="0" lang="zh-CN" altLang="en-US" sz="1800" b="0" i="1" u="none" strike="noStrike" kern="1200" cap="none" spc="0" normalizeH="0" baseline="0" noProof="0">
                                  <a:ln>
                                    <a:noFill/>
                                  </a:ln>
                                  <a:solidFill>
                                    <a:prstClr val="white"/>
                                  </a:solidFill>
                                  <a:effectLst/>
                                  <a:uLnTx/>
                                  <a:uFillTx/>
                                  <a:latin typeface="Cambria Math" panose="02040503050406030204" pitchFamily="18" charset="0"/>
                                  <a:cs typeface="+mn-cs"/>
                                </a:rPr>
                              </m:ctrlPr>
                            </m:sSubPr>
                            <m:e>
                              <m:r>
                                <a:rPr kumimoji="0" lang="zh-CN" altLang="en-US" sz="1800" b="0" i="1" u="none" strike="noStrike" kern="1200" cap="none" spc="0" normalizeH="0" baseline="0" noProof="0">
                                  <a:ln>
                                    <a:noFill/>
                                  </a:ln>
                                  <a:solidFill>
                                    <a:prstClr val="white"/>
                                  </a:solidFill>
                                  <a:effectLst/>
                                  <a:uLnTx/>
                                  <a:uFillTx/>
                                  <a:latin typeface="Cambria Math" panose="02040503050406030204" pitchFamily="18" charset="0"/>
                                  <a:cs typeface="+mn-cs"/>
                                </a:rPr>
                                <m:t>𝑥</m:t>
                              </m:r>
                            </m:e>
                            <m:sub>
                              <m:r>
                                <a:rPr kumimoji="0" lang="zh-CN" altLang="en-US" sz="1800" b="0" i="0" u="none" strike="noStrike" kern="1200" cap="none" spc="0" normalizeH="0" baseline="0" noProof="0">
                                  <a:ln>
                                    <a:noFill/>
                                  </a:ln>
                                  <a:solidFill>
                                    <a:prstClr val="white"/>
                                  </a:solidFill>
                                  <a:effectLst/>
                                  <a:uLnTx/>
                                  <a:uFillTx/>
                                  <a:latin typeface="Cambria Math" panose="02040503050406030204" pitchFamily="18" charset="0"/>
                                  <a:cs typeface="+mn-cs"/>
                                </a:rPr>
                                <m:t>2</m:t>
                              </m:r>
                            </m:sub>
                          </m:sSub>
                          <m:r>
                            <a:rPr kumimoji="0" lang="zh-CN" altLang="en-US" sz="1800" b="0" i="0" u="none" strike="noStrike" kern="1200" cap="none" spc="0" normalizeH="0" baseline="0" noProof="0">
                              <a:ln>
                                <a:noFill/>
                              </a:ln>
                              <a:solidFill>
                                <a:prstClr val="white"/>
                              </a:solidFill>
                              <a:effectLst/>
                              <a:uLnTx/>
                              <a:uFillTx/>
                              <a:latin typeface="Cambria Math" panose="02040503050406030204" pitchFamily="18" charset="0"/>
                              <a:cs typeface="+mn-cs"/>
                            </a:rPr>
                            <m:t>, ⋯,</m:t>
                          </m:r>
                          <m:sSub>
                            <m:sSubPr>
                              <m:ctrlPr>
                                <a:rPr kumimoji="0" lang="zh-CN" altLang="en-US" sz="1800" b="0" i="1" u="none" strike="noStrike" kern="1200" cap="none" spc="0" normalizeH="0" baseline="0" noProof="0">
                                  <a:ln>
                                    <a:noFill/>
                                  </a:ln>
                                  <a:solidFill>
                                    <a:prstClr val="white"/>
                                  </a:solidFill>
                                  <a:effectLst/>
                                  <a:uLnTx/>
                                  <a:uFillTx/>
                                  <a:latin typeface="Cambria Math" panose="02040503050406030204" pitchFamily="18" charset="0"/>
                                  <a:cs typeface="+mn-cs"/>
                                </a:rPr>
                              </m:ctrlPr>
                            </m:sSubPr>
                            <m:e>
                              <m:r>
                                <a:rPr kumimoji="0" lang="zh-CN" altLang="en-US" sz="1800" b="0" i="1" u="none" strike="noStrike" kern="1200" cap="none" spc="0" normalizeH="0" baseline="0" noProof="0">
                                  <a:ln>
                                    <a:noFill/>
                                  </a:ln>
                                  <a:solidFill>
                                    <a:prstClr val="white"/>
                                  </a:solidFill>
                                  <a:effectLst/>
                                  <a:uLnTx/>
                                  <a:uFillTx/>
                                  <a:latin typeface="Cambria Math" panose="02040503050406030204" pitchFamily="18" charset="0"/>
                                  <a:cs typeface="+mn-cs"/>
                                </a:rPr>
                                <m:t>𝑥</m:t>
                              </m:r>
                            </m:e>
                            <m:sub>
                              <m:r>
                                <a:rPr kumimoji="0" lang="zh-CN" altLang="en-US" sz="1800" b="0" i="1" u="none" strike="noStrike" kern="1200" cap="none" spc="0" normalizeH="0" baseline="0" noProof="0">
                                  <a:ln>
                                    <a:noFill/>
                                  </a:ln>
                                  <a:solidFill>
                                    <a:prstClr val="white"/>
                                  </a:solidFill>
                                  <a:effectLst/>
                                  <a:uLnTx/>
                                  <a:uFillTx/>
                                  <a:latin typeface="Cambria Math" panose="02040503050406030204" pitchFamily="18" charset="0"/>
                                  <a:cs typeface="+mn-cs"/>
                                </a:rPr>
                                <m:t>𝑑</m:t>
                              </m:r>
                            </m:sub>
                          </m:sSub>
                        </m:e>
                      </m:d>
                      <m:r>
                        <a:rPr kumimoji="0" lang="zh-CN" altLang="en-US" sz="1800" b="0" i="0" u="none" strike="noStrike" kern="1200" cap="none" spc="0" normalizeH="0" baseline="0" noProof="0">
                          <a:ln>
                            <a:noFill/>
                          </a:ln>
                          <a:solidFill>
                            <a:prstClr val="white"/>
                          </a:solidFill>
                          <a:effectLst/>
                          <a:uLnTx/>
                          <a:uFillTx/>
                          <a:latin typeface="Cambria Math" panose="02040503050406030204" pitchFamily="18" charset="0"/>
                          <a:cs typeface="+mn-cs"/>
                        </a:rPr>
                        <m:t>=</m:t>
                      </m:r>
                      <m:nary>
                        <m:naryPr>
                          <m:chr m:val="∏"/>
                          <m:limLoc m:val="undOvr"/>
                          <m:ctrlPr>
                            <a:rPr kumimoji="0" lang="zh-CN" altLang="en-US" sz="1800" b="0" i="1" u="none" strike="noStrike" kern="1200" cap="none" spc="0" normalizeH="0" baseline="0" noProof="0">
                              <a:ln>
                                <a:noFill/>
                              </a:ln>
                              <a:solidFill>
                                <a:prstClr val="white"/>
                              </a:solidFill>
                              <a:effectLst/>
                              <a:uLnTx/>
                              <a:uFillTx/>
                              <a:latin typeface="Cambria Math" panose="02040503050406030204" pitchFamily="18" charset="0"/>
                              <a:cs typeface="+mn-cs"/>
                            </a:rPr>
                          </m:ctrlPr>
                        </m:naryPr>
                        <m:sub>
                          <m:r>
                            <a:rPr kumimoji="0" lang="zh-CN" altLang="en-US" sz="1800" b="0" i="1" u="none" strike="noStrike" kern="1200" cap="none" spc="0" normalizeH="0" baseline="0" noProof="0">
                              <a:ln>
                                <a:noFill/>
                              </a:ln>
                              <a:solidFill>
                                <a:prstClr val="white"/>
                              </a:solidFill>
                              <a:effectLst/>
                              <a:uLnTx/>
                              <a:uFillTx/>
                              <a:latin typeface="Cambria Math" panose="02040503050406030204" pitchFamily="18" charset="0"/>
                              <a:cs typeface="+mn-cs"/>
                            </a:rPr>
                            <m:t>𝑗</m:t>
                          </m:r>
                          <m:r>
                            <a:rPr kumimoji="0" lang="zh-CN" altLang="en-US" sz="1800" b="0" i="0" u="none" strike="noStrike" kern="1200" cap="none" spc="0" normalizeH="0" baseline="0" noProof="0">
                              <a:ln>
                                <a:noFill/>
                              </a:ln>
                              <a:solidFill>
                                <a:prstClr val="white"/>
                              </a:solidFill>
                              <a:effectLst/>
                              <a:uLnTx/>
                              <a:uFillTx/>
                              <a:latin typeface="Cambria Math" panose="02040503050406030204" pitchFamily="18" charset="0"/>
                              <a:cs typeface="+mn-cs"/>
                            </a:rPr>
                            <m:t>=1</m:t>
                          </m:r>
                        </m:sub>
                        <m:sup>
                          <m:r>
                            <a:rPr kumimoji="0" lang="zh-CN" altLang="en-US" sz="1800" b="0" i="1" u="none" strike="noStrike" kern="1200" cap="none" spc="0" normalizeH="0" baseline="0" noProof="0">
                              <a:ln>
                                <a:noFill/>
                              </a:ln>
                              <a:solidFill>
                                <a:prstClr val="white"/>
                              </a:solidFill>
                              <a:effectLst/>
                              <a:uLnTx/>
                              <a:uFillTx/>
                              <a:latin typeface="Cambria Math" panose="02040503050406030204" pitchFamily="18" charset="0"/>
                              <a:cs typeface="+mn-cs"/>
                            </a:rPr>
                            <m:t>𝑑</m:t>
                          </m:r>
                        </m:sup>
                        <m:e>
                          <m:d>
                            <m:dPr>
                              <m:begChr m:val=""/>
                              <m:ctrlPr>
                                <a:rPr kumimoji="0" lang="zh-CN" altLang="en-US" sz="1800" b="0" i="1" u="none" strike="noStrike" kern="1200" cap="none" spc="0" normalizeH="0" baseline="0" noProof="0">
                                  <a:ln>
                                    <a:noFill/>
                                  </a:ln>
                                  <a:solidFill>
                                    <a:prstClr val="white"/>
                                  </a:solidFill>
                                  <a:effectLst/>
                                  <a:uLnTx/>
                                  <a:uFillTx/>
                                  <a:latin typeface="Cambria Math" panose="02040503050406030204" pitchFamily="18" charset="0"/>
                                  <a:cs typeface="+mn-cs"/>
                                </a:rPr>
                              </m:ctrlPr>
                            </m:dPr>
                            <m:e>
                              <m:r>
                                <a:rPr kumimoji="0" lang="zh-CN" altLang="en-US" sz="1800" b="0" i="1" u="none" strike="noStrike" kern="1200" cap="none" spc="0" normalizeH="0" baseline="0" noProof="0">
                                  <a:ln>
                                    <a:noFill/>
                                  </a:ln>
                                  <a:solidFill>
                                    <a:prstClr val="white"/>
                                  </a:solidFill>
                                  <a:effectLst/>
                                  <a:uLnTx/>
                                  <a:uFillTx/>
                                  <a:latin typeface="Cambria Math" panose="02040503050406030204" pitchFamily="18" charset="0"/>
                                  <a:cs typeface="+mn-cs"/>
                                </a:rPr>
                                <m:t>𝑃</m:t>
                              </m:r>
                              <m:r>
                                <a:rPr kumimoji="0" lang="zh-CN" altLang="en-US" sz="1800" b="0" i="0" u="none" strike="noStrike" kern="1200" cap="none" spc="0" normalizeH="0" baseline="0" noProof="0">
                                  <a:ln>
                                    <a:noFill/>
                                  </a:ln>
                                  <a:solidFill>
                                    <a:prstClr val="white"/>
                                  </a:solidFill>
                                  <a:effectLst/>
                                  <a:uLnTx/>
                                  <a:uFillTx/>
                                  <a:latin typeface="Cambria Math" panose="02040503050406030204" pitchFamily="18" charset="0"/>
                                  <a:cs typeface="+mn-cs"/>
                                </a:rPr>
                                <m:t>(</m:t>
                              </m:r>
                              <m:sSub>
                                <m:sSubPr>
                                  <m:ctrlPr>
                                    <a:rPr kumimoji="0" lang="zh-CN" altLang="en-US" sz="1800" b="0" i="1" u="none" strike="noStrike" kern="1200" cap="none" spc="0" normalizeH="0" baseline="0" noProof="0">
                                      <a:ln>
                                        <a:noFill/>
                                      </a:ln>
                                      <a:solidFill>
                                        <a:prstClr val="white"/>
                                      </a:solidFill>
                                      <a:effectLst/>
                                      <a:uLnTx/>
                                      <a:uFillTx/>
                                      <a:latin typeface="Cambria Math" panose="02040503050406030204" pitchFamily="18" charset="0"/>
                                      <a:cs typeface="+mn-cs"/>
                                    </a:rPr>
                                  </m:ctrlPr>
                                </m:sSubPr>
                                <m:e>
                                  <m:r>
                                    <a:rPr kumimoji="0" lang="zh-CN" altLang="en-US" sz="1800" b="0" i="1" u="none" strike="noStrike" kern="1200" cap="none" spc="0" normalizeH="0" baseline="0" noProof="0">
                                      <a:ln>
                                        <a:noFill/>
                                      </a:ln>
                                      <a:solidFill>
                                        <a:prstClr val="white"/>
                                      </a:solidFill>
                                      <a:effectLst/>
                                      <a:uLnTx/>
                                      <a:uFillTx/>
                                      <a:latin typeface="Cambria Math" panose="02040503050406030204" pitchFamily="18" charset="0"/>
                                      <a:cs typeface="+mn-cs"/>
                                    </a:rPr>
                                    <m:t>𝑥</m:t>
                                  </m:r>
                                </m:e>
                                <m:sub>
                                  <m:r>
                                    <a:rPr kumimoji="0" lang="zh-CN" altLang="en-US" sz="1800" b="0" i="1" u="none" strike="noStrike" kern="1200" cap="none" spc="0" normalizeH="0" baseline="0" noProof="0">
                                      <a:ln>
                                        <a:noFill/>
                                      </a:ln>
                                      <a:solidFill>
                                        <a:prstClr val="white"/>
                                      </a:solidFill>
                                      <a:effectLst/>
                                      <a:uLnTx/>
                                      <a:uFillTx/>
                                      <a:latin typeface="Cambria Math" panose="02040503050406030204" pitchFamily="18" charset="0"/>
                                      <a:cs typeface="+mn-cs"/>
                                    </a:rPr>
                                    <m:t>𝑗</m:t>
                                  </m:r>
                                </m:sub>
                              </m:sSub>
                              <m:r>
                                <a:rPr kumimoji="0" lang="zh-CN" altLang="en-US" sz="1800" b="0" i="0" u="none" strike="noStrike" kern="1200" cap="none" spc="0" normalizeH="0" baseline="0" noProof="0">
                                  <a:ln>
                                    <a:noFill/>
                                  </a:ln>
                                  <a:solidFill>
                                    <a:prstClr val="white"/>
                                  </a:solidFill>
                                  <a:effectLst/>
                                  <a:uLnTx/>
                                  <a:uFillTx/>
                                  <a:latin typeface="Cambria Math" panose="02040503050406030204" pitchFamily="18" charset="0"/>
                                  <a:cs typeface="+mn-cs"/>
                                </a:rPr>
                                <m:t>|</m:t>
                              </m:r>
                              <m:sSub>
                                <m:sSubPr>
                                  <m:ctrlPr>
                                    <a:rPr kumimoji="0" lang="zh-CN" altLang="en-US" sz="1800" b="0" i="1" u="none" strike="noStrike" kern="1200" cap="none" spc="0" normalizeH="0" baseline="0" noProof="0">
                                      <a:ln>
                                        <a:noFill/>
                                      </a:ln>
                                      <a:solidFill>
                                        <a:prstClr val="white"/>
                                      </a:solidFill>
                                      <a:effectLst/>
                                      <a:uLnTx/>
                                      <a:uFillTx/>
                                      <a:latin typeface="Cambria Math" panose="02040503050406030204" pitchFamily="18" charset="0"/>
                                      <a:cs typeface="+mn-cs"/>
                                    </a:rPr>
                                  </m:ctrlPr>
                                </m:sSubPr>
                                <m:e>
                                  <m:r>
                                    <a:rPr kumimoji="0" lang="zh-CN" altLang="en-US" sz="1800" b="0" i="1" u="none" strike="noStrike" kern="1200" cap="none" spc="0" normalizeH="0" baseline="0" noProof="0">
                                      <a:ln>
                                        <a:noFill/>
                                      </a:ln>
                                      <a:solidFill>
                                        <a:prstClr val="white"/>
                                      </a:solidFill>
                                      <a:effectLst/>
                                      <a:uLnTx/>
                                      <a:uFillTx/>
                                      <a:latin typeface="Cambria Math" panose="02040503050406030204" pitchFamily="18" charset="0"/>
                                      <a:cs typeface="+mn-cs"/>
                                    </a:rPr>
                                    <m:t>𝑥</m:t>
                                  </m:r>
                                </m:e>
                                <m:sub>
                                  <m:d>
                                    <m:dPr>
                                      <m:begChr m:val=""/>
                                      <m:ctrlPr>
                                        <a:rPr kumimoji="0" lang="zh-CN" altLang="en-US" sz="1800" b="0" i="1" u="none" strike="noStrike" kern="1200" cap="none" spc="0" normalizeH="0" baseline="0" noProof="0">
                                          <a:ln>
                                            <a:noFill/>
                                          </a:ln>
                                          <a:solidFill>
                                            <a:prstClr val="white"/>
                                          </a:solidFill>
                                          <a:effectLst/>
                                          <a:uLnTx/>
                                          <a:uFillTx/>
                                          <a:latin typeface="Cambria Math" panose="02040503050406030204" pitchFamily="18" charset="0"/>
                                          <a:cs typeface="+mn-cs"/>
                                        </a:rPr>
                                      </m:ctrlPr>
                                    </m:dPr>
                                    <m:e>
                                      <m:r>
                                        <a:rPr kumimoji="0" lang="zh-CN" altLang="en-US" sz="1800" b="0" i="1" u="none" strike="noStrike" kern="1200" cap="none" spc="0" normalizeH="0" baseline="0" noProof="0">
                                          <a:ln>
                                            <a:noFill/>
                                          </a:ln>
                                          <a:solidFill>
                                            <a:prstClr val="white"/>
                                          </a:solidFill>
                                          <a:effectLst/>
                                          <a:uLnTx/>
                                          <a:uFillTx/>
                                          <a:latin typeface="Cambria Math" panose="02040503050406030204" pitchFamily="18" charset="0"/>
                                          <a:cs typeface="+mn-cs"/>
                                        </a:rPr>
                                        <m:t>𝑝𝑎</m:t>
                                      </m:r>
                                      <m:r>
                                        <a:rPr kumimoji="0" lang="zh-CN" altLang="en-US" sz="1800" b="0" i="0" u="none" strike="noStrike" kern="1200" cap="none" spc="0" normalizeH="0" baseline="0" noProof="0">
                                          <a:ln>
                                            <a:noFill/>
                                          </a:ln>
                                          <a:solidFill>
                                            <a:prstClr val="white"/>
                                          </a:solidFill>
                                          <a:effectLst/>
                                          <a:uLnTx/>
                                          <a:uFillTx/>
                                          <a:latin typeface="Cambria Math" panose="02040503050406030204" pitchFamily="18" charset="0"/>
                                          <a:cs typeface="+mn-cs"/>
                                        </a:rPr>
                                        <m:t>(</m:t>
                                      </m:r>
                                      <m:r>
                                        <a:rPr kumimoji="0" lang="zh-CN" altLang="en-US" sz="1800" b="0" i="1" u="none" strike="noStrike" kern="1200" cap="none" spc="0" normalizeH="0" baseline="0" noProof="0">
                                          <a:ln>
                                            <a:noFill/>
                                          </a:ln>
                                          <a:solidFill>
                                            <a:prstClr val="white"/>
                                          </a:solidFill>
                                          <a:effectLst/>
                                          <a:uLnTx/>
                                          <a:uFillTx/>
                                          <a:latin typeface="Cambria Math" panose="02040503050406030204" pitchFamily="18" charset="0"/>
                                          <a:cs typeface="+mn-cs"/>
                                        </a:rPr>
                                        <m:t>𝑗</m:t>
                                      </m:r>
                                    </m:e>
                                  </m:d>
                                </m:sub>
                              </m:sSub>
                            </m:e>
                          </m:d>
                        </m:e>
                      </m:nary>
                    </m:oMath>
                  </m:oMathPara>
                </a14:m>
                <a:endParaRPr kumimoji="0" lang="zh-CN" altLang="en-US"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mc:Choice>
        <mc:Fallback xmlns="">
          <p:sp>
            <p:nvSpPr>
              <p:cNvPr id="7" name="矩形 6">
                <a:extLst>
                  <a:ext uri="{FF2B5EF4-FFF2-40B4-BE49-F238E27FC236}">
                    <a16:creationId xmlns:a16="http://schemas.microsoft.com/office/drawing/2014/main" id="{DCBCB6F1-DCDF-4A89-9BCD-A98E18B82E14}"/>
                  </a:ext>
                </a:extLst>
              </p:cNvPr>
              <p:cNvSpPr>
                <a:spLocks noRot="1" noChangeAspect="1" noMove="1" noResize="1" noEditPoints="1" noAdjustHandles="1" noChangeArrowheads="1" noChangeShapeType="1" noTextEdit="1"/>
              </p:cNvSpPr>
              <p:nvPr/>
            </p:nvSpPr>
            <p:spPr>
              <a:xfrm>
                <a:off x="4292203" y="2974901"/>
                <a:ext cx="4150047" cy="908197"/>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85309154-21D7-4C60-90AC-7B2D1F0CF995}"/>
                  </a:ext>
                </a:extLst>
              </p:cNvPr>
              <p:cNvSpPr/>
              <p:nvPr/>
            </p:nvSpPr>
            <p:spPr>
              <a:xfrm>
                <a:off x="1035233" y="4242379"/>
                <a:ext cx="10387814" cy="1794337"/>
              </a:xfrm>
              <a:prstGeom prst="rect">
                <a:avLst/>
              </a:prstGeom>
            </p:spPr>
            <p:txBody>
              <a:bodyPr wrap="square">
                <a:spAutoFit/>
              </a:bodyPr>
              <a:lstStyle/>
              <a:p>
                <a:pPr marL="0" marR="0" lvl="0" indent="266700" algn="just" defTabSz="914400" rtl="0" eaLnBrk="1" fontAlgn="auto" latinLnBrk="0" hangingPunct="1">
                  <a:lnSpc>
                    <a:spcPct val="150000"/>
                  </a:lnSpc>
                  <a:spcBef>
                    <a:spcPts val="0"/>
                  </a:spcBef>
                  <a:spcAft>
                    <a:spcPts val="0"/>
                  </a:spcAft>
                  <a:buClrTx/>
                  <a:buSzTx/>
                  <a:buFontTx/>
                  <a:buNone/>
                  <a:tabLst/>
                  <a:defRPr/>
                </a:pPr>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其中，</a:t>
                </a:r>
                <a14:m>
                  <m:oMath xmlns:m="http://schemas.openxmlformats.org/officeDocument/2006/math">
                    <m:sSub>
                      <m:sSubPr>
                        <m:ctrlPr>
                          <a:rPr kumimoji="0" lang="zh-CN" altLang="zh-CN"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𝑥</m:t>
                        </m:r>
                      </m:e>
                      <m:sub>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𝑝𝑎</m:t>
                        </m:r>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𝑗</m:t>
                        </m:r>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sub>
                    </m:sSub>
                  </m:oMath>
                </a14:m>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表示节点</a:t>
                </a:r>
                <a14:m>
                  <m:oMath xmlns:m="http://schemas.openxmlformats.org/officeDocument/2006/math">
                    <m:sSub>
                      <m:sSubPr>
                        <m:ctrlPr>
                          <a:rPr kumimoji="0" lang="zh-CN" altLang="zh-CN"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𝑥</m:t>
                        </m:r>
                      </m:e>
                      <m:sub>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𝑗</m:t>
                        </m:r>
                      </m:sub>
                    </m:sSub>
                  </m:oMath>
                </a14:m>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的父节点集合（所有指向</a:t>
                </a:r>
                <a14:m>
                  <m:oMath xmlns:m="http://schemas.openxmlformats.org/officeDocument/2006/math">
                    <m:sSub>
                      <m:sSubPr>
                        <m:ctrlPr>
                          <a:rPr kumimoji="0" lang="zh-CN" altLang="zh-CN"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𝑥</m:t>
                        </m:r>
                      </m:e>
                      <m:sub>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𝑗</m:t>
                        </m:r>
                      </m:sub>
                    </m:sSub>
                  </m:oMath>
                </a14:m>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的节点，部分节点的父节点集合可以为空），这一式子包含了变量之间某种普遍成立的独立性假设。</a:t>
                </a:r>
              </a:p>
              <a:p>
                <a:pPr marL="0" marR="0" lvl="0" indent="266700" algn="just" defTabSz="914400" rtl="0" eaLnBrk="1" fontAlgn="auto" latinLnBrk="0" hangingPunct="1">
                  <a:lnSpc>
                    <a:spcPct val="150000"/>
                  </a:lnSpc>
                  <a:spcBef>
                    <a:spcPts val="0"/>
                  </a:spcBef>
                  <a:spcAft>
                    <a:spcPts val="0"/>
                  </a:spcAft>
                  <a:buClrTx/>
                  <a:buSzTx/>
                  <a:buFontTx/>
                  <a:buNone/>
                  <a:tabLst/>
                  <a:defRPr/>
                </a:pPr>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例如，对于一个简单的链式图（即有向无环图）</a:t>
                </a:r>
                <a14:m>
                  <m:oMath xmlns:m="http://schemas.openxmlformats.org/officeDocument/2006/math">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𝑋</m:t>
                    </m:r>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𝑌</m:t>
                    </m:r>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𝑍</m:t>
                    </m:r>
                  </m:oMath>
                </a14:m>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，其联合概率分布可直接写成：</a:t>
                </a:r>
              </a:p>
              <a:p>
                <a:pPr marL="0" marR="0" lvl="0" indent="0" algn="just"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𝑃</m:t>
                      </m:r>
                      <m:d>
                        <m:dPr>
                          <m:ctrlPr>
                            <a:rPr kumimoji="0" lang="zh-CN" altLang="zh-CN" sz="18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𝑋</m:t>
                          </m:r>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m:t>
                          </m:r>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𝑥</m:t>
                          </m:r>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 </m:t>
                          </m:r>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𝑌</m:t>
                          </m:r>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m:t>
                          </m:r>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𝑦</m:t>
                          </m:r>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 </m:t>
                          </m:r>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𝑍</m:t>
                          </m:r>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m:t>
                          </m:r>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𝑧</m:t>
                          </m:r>
                        </m:e>
                      </m:d>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m:t>
                      </m:r>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𝑃</m:t>
                      </m:r>
                      <m:d>
                        <m:dPr>
                          <m:ctrlPr>
                            <a:rPr kumimoji="0" lang="zh-CN" altLang="zh-CN" sz="18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𝑋</m:t>
                          </m:r>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m:t>
                          </m:r>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𝑥</m:t>
                          </m:r>
                        </m:e>
                      </m:d>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𝑃</m:t>
                      </m:r>
                      <m:d>
                        <m:dPr>
                          <m:ctrlPr>
                            <a:rPr kumimoji="0" lang="zh-CN" altLang="zh-CN" sz="18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𝑌</m:t>
                          </m:r>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m:t>
                          </m:r>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𝑦</m:t>
                          </m:r>
                        </m:e>
                        <m:e>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𝑋</m:t>
                          </m:r>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m:t>
                          </m:r>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𝑥</m:t>
                          </m:r>
                        </m:e>
                      </m:d>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𝑃</m:t>
                      </m:r>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m:t>
                      </m:r>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𝑍</m:t>
                      </m:r>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m:t>
                      </m:r>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𝑧</m:t>
                      </m:r>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m:t>
                      </m:r>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𝑌</m:t>
                      </m:r>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m:t>
                      </m:r>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𝑦</m:t>
                      </m:r>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m:t>
                      </m:r>
                    </m:oMath>
                  </m:oMathPara>
                </a14:m>
                <a:endParaRPr kumimoji="0" lang="zh-CN" altLang="zh-CN" sz="1800" b="0" i="0" u="none" strike="noStrike" kern="1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mc:Choice>
        <mc:Fallback xmlns="">
          <p:sp>
            <p:nvSpPr>
              <p:cNvPr id="8" name="矩形 7">
                <a:extLst>
                  <a:ext uri="{FF2B5EF4-FFF2-40B4-BE49-F238E27FC236}">
                    <a16:creationId xmlns:a16="http://schemas.microsoft.com/office/drawing/2014/main" id="{85309154-21D7-4C60-90AC-7B2D1F0CF995}"/>
                  </a:ext>
                </a:extLst>
              </p:cNvPr>
              <p:cNvSpPr>
                <a:spLocks noRot="1" noChangeAspect="1" noMove="1" noResize="1" noEditPoints="1" noAdjustHandles="1" noChangeArrowheads="1" noChangeShapeType="1" noTextEdit="1"/>
              </p:cNvSpPr>
              <p:nvPr/>
            </p:nvSpPr>
            <p:spPr>
              <a:xfrm>
                <a:off x="1035233" y="4242379"/>
                <a:ext cx="10387814" cy="1794337"/>
              </a:xfrm>
              <a:prstGeom prst="rect">
                <a:avLst/>
              </a:prstGeom>
              <a:blipFill>
                <a:blip r:embed="rId5"/>
                <a:stretch>
                  <a:fillRect l="-528" r="-46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50907918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a:extLst>
              <a:ext uri="{FF2B5EF4-FFF2-40B4-BE49-F238E27FC236}">
                <a16:creationId xmlns:a16="http://schemas.microsoft.com/office/drawing/2014/main" id="{40D199F0-A918-4EED-AF6C-1FF084A1EF8E}"/>
              </a:ext>
            </a:extLst>
          </p:cNvPr>
          <p:cNvSpPr/>
          <p:nvPr/>
        </p:nvSpPr>
        <p:spPr>
          <a:xfrm>
            <a:off x="852473" y="129010"/>
            <a:ext cx="1460656"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mn-cs"/>
              </a:rPr>
              <a:t>五、因果推理</a:t>
            </a:r>
            <a:endParaRPr kumimoji="0" lang="zh-CN" altLang="en-US" sz="16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p:sp>
        <p:nvSpPr>
          <p:cNvPr id="119" name="矩形 118">
            <a:extLst>
              <a:ext uri="{FF2B5EF4-FFF2-40B4-BE49-F238E27FC236}">
                <a16:creationId xmlns:a16="http://schemas.microsoft.com/office/drawing/2014/main" id="{B3CD2C69-1816-4FB2-879A-9190CE7F6AE2}"/>
              </a:ext>
            </a:extLst>
          </p:cNvPr>
          <p:cNvSpPr/>
          <p:nvPr/>
        </p:nvSpPr>
        <p:spPr>
          <a:xfrm>
            <a:off x="1035233" y="785906"/>
            <a:ext cx="10254104" cy="609273"/>
          </a:xfrm>
          <a:prstGeom prst="rect">
            <a:avLst/>
          </a:prstGeom>
          <a:gradFill>
            <a:gsLst>
              <a:gs pos="37000">
                <a:srgbClr val="019196"/>
              </a:gs>
              <a:gs pos="100000">
                <a:schemeClr val="bg1"/>
              </a:gs>
              <a:gs pos="83000">
                <a:srgbClr val="81C7C9"/>
              </a:gs>
            </a:gsLst>
            <a:lin ang="12000000" scaled="0"/>
          </a:gradFill>
          <a:ln w="22225">
            <a:noFill/>
          </a:ln>
          <a:effectLst>
            <a:outerShdw blurRad="50800" dist="38100" dir="5400000" algn="l" rotWithShape="0">
              <a:schemeClr val="tx1">
                <a:lumMod val="85000"/>
                <a:lumOff val="15000"/>
                <a:alpha val="10000"/>
              </a:schemeClr>
            </a:outerShdw>
          </a:effectLst>
        </p:spPr>
        <p:txBody>
          <a:bodyPr anchor="ctr">
            <a:normAutofit/>
          </a:bodyPr>
          <a:lstStyle/>
          <a:p>
            <a:pPr marL="0" marR="0" lvl="0" indent="0" algn="ctr" defTabSz="914400" rtl="0" eaLnBrk="1" fontAlgn="auto" latinLnBrk="0" hangingPunct="1">
              <a:lnSpc>
                <a:spcPct val="90000"/>
              </a:lnSpc>
              <a:spcBef>
                <a:spcPct val="0"/>
              </a:spcBef>
              <a:spcAft>
                <a:spcPts val="0"/>
              </a:spcAft>
              <a:buClrTx/>
              <a:buSzTx/>
              <a:buFontTx/>
              <a:buNone/>
              <a:tabLst/>
              <a:defRPr/>
            </a:pPr>
            <a:endParaRPr kumimoji="0" lang="zh-CN" altLang="en-US" sz="1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endParaRPr>
          </a:p>
        </p:txBody>
      </p:sp>
      <p:sp>
        <p:nvSpPr>
          <p:cNvPr id="125" name="矩形 124">
            <a:extLst>
              <a:ext uri="{FF2B5EF4-FFF2-40B4-BE49-F238E27FC236}">
                <a16:creationId xmlns:a16="http://schemas.microsoft.com/office/drawing/2014/main" id="{E92C2E0C-53A3-4362-98BF-84BE3F71DBEA}"/>
              </a:ext>
            </a:extLst>
          </p:cNvPr>
          <p:cNvSpPr/>
          <p:nvPr/>
        </p:nvSpPr>
        <p:spPr>
          <a:xfrm>
            <a:off x="1845095" y="821284"/>
            <a:ext cx="8634380" cy="458715"/>
          </a:xfrm>
          <a:prstGeom prst="rect">
            <a:avLst/>
          </a:prstGeom>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Times New Roman" panose="02020603050405020304" pitchFamily="18" charset="0"/>
              </a:rPr>
              <a:t>因果图的优势：易于计算变量的联合概率</a:t>
            </a:r>
            <a:endParaRPr kumimoji="0" lang="zh-CN" altLang="en-US" sz="1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02B19B1B-B3C8-407E-AC15-BF80FB37ECA9}"/>
                  </a:ext>
                </a:extLst>
              </p:cNvPr>
              <p:cNvSpPr/>
              <p:nvPr/>
            </p:nvSpPr>
            <p:spPr>
              <a:xfrm>
                <a:off x="411125" y="3130465"/>
                <a:ext cx="6096000" cy="1102161"/>
              </a:xfrm>
              <a:prstGeom prst="rect">
                <a:avLst/>
              </a:prstGeom>
              <a:solidFill>
                <a:srgbClr val="01717E"/>
              </a:solidFill>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d>
                        <m:dPr>
                          <m:begChr m:val=""/>
                          <m:ctrlPr>
                            <a:rPr kumimoji="0" lang="zh-CN" altLang="en-US" sz="2000" b="0" i="1" u="none" strike="noStrike" kern="1200" cap="none" spc="0" normalizeH="0" baseline="0" noProof="0" smtClean="0">
                              <a:ln>
                                <a:noFill/>
                              </a:ln>
                              <a:solidFill>
                                <a:prstClr val="white"/>
                              </a:solidFill>
                              <a:effectLst/>
                              <a:uLnTx/>
                              <a:uFillTx/>
                              <a:latin typeface="Cambria Math" panose="02040503050406030204" pitchFamily="18" charset="0"/>
                              <a:cs typeface="+mn-cs"/>
                            </a:rPr>
                          </m:ctrlPr>
                        </m:dPr>
                        <m:e>
                          <m:r>
                            <a:rPr kumimoji="0" lang="zh-CN" altLang="en-US" sz="2000" b="0" i="1" u="none" strike="noStrike" kern="1200" cap="none" spc="0" normalizeH="0" baseline="0" noProof="0">
                              <a:ln>
                                <a:noFill/>
                              </a:ln>
                              <a:solidFill>
                                <a:prstClr val="white"/>
                              </a:solidFill>
                              <a:effectLst/>
                              <a:uLnTx/>
                              <a:uFillTx/>
                              <a:latin typeface="Cambria Math" panose="02040503050406030204" pitchFamily="18" charset="0"/>
                              <a:cs typeface="+mn-cs"/>
                            </a:rPr>
                            <m:t>𝑃</m:t>
                          </m:r>
                          <m:d>
                            <m:dPr>
                              <m:ctrlPr>
                                <a:rPr kumimoji="0" lang="zh-CN" altLang="en-US" sz="2000" b="0" i="1" u="none" strike="noStrike" kern="1200" cap="none" spc="0" normalizeH="0" baseline="0" noProof="0">
                                  <a:ln>
                                    <a:noFill/>
                                  </a:ln>
                                  <a:solidFill>
                                    <a:prstClr val="white"/>
                                  </a:solidFill>
                                  <a:effectLst/>
                                  <a:uLnTx/>
                                  <a:uFillTx/>
                                  <a:latin typeface="Cambria Math" panose="02040503050406030204" pitchFamily="18" charset="0"/>
                                  <a:cs typeface="+mn-cs"/>
                                </a:rPr>
                              </m:ctrlPr>
                            </m:dPr>
                            <m:e>
                              <m:sSub>
                                <m:sSubPr>
                                  <m:ctrlPr>
                                    <a:rPr kumimoji="0" lang="zh-CN" altLang="en-US" sz="2000" b="0" i="1" u="none" strike="noStrike" kern="1200" cap="none" spc="0" normalizeH="0" baseline="0" noProof="0">
                                      <a:ln>
                                        <a:noFill/>
                                      </a:ln>
                                      <a:solidFill>
                                        <a:prstClr val="white"/>
                                      </a:solidFill>
                                      <a:effectLst/>
                                      <a:uLnTx/>
                                      <a:uFillTx/>
                                      <a:latin typeface="Cambria Math" panose="02040503050406030204" pitchFamily="18" charset="0"/>
                                      <a:cs typeface="+mn-cs"/>
                                    </a:rPr>
                                  </m:ctrlPr>
                                </m:sSubPr>
                                <m:e>
                                  <m:r>
                                    <a:rPr kumimoji="0" lang="zh-CN" altLang="en-US" sz="2000" b="0" i="1" u="none" strike="noStrike" kern="1200" cap="none" spc="0" normalizeH="0" baseline="0" noProof="0">
                                      <a:ln>
                                        <a:noFill/>
                                      </a:ln>
                                      <a:solidFill>
                                        <a:prstClr val="white"/>
                                      </a:solidFill>
                                      <a:effectLst/>
                                      <a:uLnTx/>
                                      <a:uFillTx/>
                                      <a:latin typeface="Cambria Math" panose="02040503050406030204" pitchFamily="18" charset="0"/>
                                      <a:cs typeface="+mn-cs"/>
                                    </a:rPr>
                                    <m:t>𝑋</m:t>
                                  </m:r>
                                </m:e>
                                <m:sub>
                                  <m:r>
                                    <a:rPr kumimoji="0" lang="zh-CN" altLang="en-US" sz="2000" b="0" i="0" u="none" strike="noStrike" kern="1200" cap="none" spc="0" normalizeH="0" baseline="0" noProof="0">
                                      <a:ln>
                                        <a:noFill/>
                                      </a:ln>
                                      <a:solidFill>
                                        <a:prstClr val="white"/>
                                      </a:solidFill>
                                      <a:effectLst/>
                                      <a:uLnTx/>
                                      <a:uFillTx/>
                                      <a:latin typeface="Cambria Math" panose="02040503050406030204" pitchFamily="18" charset="0"/>
                                      <a:cs typeface="+mn-cs"/>
                                    </a:rPr>
                                    <m:t>1</m:t>
                                  </m:r>
                                </m:sub>
                              </m:sSub>
                              <m:r>
                                <a:rPr kumimoji="0" lang="zh-CN" altLang="en-US" sz="2000" b="0" i="0" u="none" strike="noStrike" kern="1200" cap="none" spc="0" normalizeH="0" baseline="0" noProof="0">
                                  <a:ln>
                                    <a:noFill/>
                                  </a:ln>
                                  <a:solidFill>
                                    <a:prstClr val="white"/>
                                  </a:solidFill>
                                  <a:effectLst/>
                                  <a:uLnTx/>
                                  <a:uFillTx/>
                                  <a:latin typeface="Cambria Math" panose="02040503050406030204" pitchFamily="18" charset="0"/>
                                  <a:cs typeface="+mn-cs"/>
                                </a:rPr>
                                <m:t>,</m:t>
                              </m:r>
                              <m:sSub>
                                <m:sSubPr>
                                  <m:ctrlPr>
                                    <a:rPr kumimoji="0" lang="zh-CN" altLang="en-US" sz="2000" b="0" i="1" u="none" strike="noStrike" kern="1200" cap="none" spc="0" normalizeH="0" baseline="0" noProof="0">
                                      <a:ln>
                                        <a:noFill/>
                                      </a:ln>
                                      <a:solidFill>
                                        <a:prstClr val="white"/>
                                      </a:solidFill>
                                      <a:effectLst/>
                                      <a:uLnTx/>
                                      <a:uFillTx/>
                                      <a:latin typeface="Cambria Math" panose="02040503050406030204" pitchFamily="18" charset="0"/>
                                      <a:cs typeface="+mn-cs"/>
                                    </a:rPr>
                                  </m:ctrlPr>
                                </m:sSubPr>
                                <m:e>
                                  <m:r>
                                    <a:rPr kumimoji="0" lang="zh-CN" altLang="en-US" sz="2000" b="0" i="1" u="none" strike="noStrike" kern="1200" cap="none" spc="0" normalizeH="0" baseline="0" noProof="0">
                                      <a:ln>
                                        <a:noFill/>
                                      </a:ln>
                                      <a:solidFill>
                                        <a:prstClr val="white"/>
                                      </a:solidFill>
                                      <a:effectLst/>
                                      <a:uLnTx/>
                                      <a:uFillTx/>
                                      <a:latin typeface="Cambria Math" panose="02040503050406030204" pitchFamily="18" charset="0"/>
                                      <a:cs typeface="+mn-cs"/>
                                    </a:rPr>
                                    <m:t>𝑋</m:t>
                                  </m:r>
                                </m:e>
                                <m:sub>
                                  <m:r>
                                    <a:rPr kumimoji="0" lang="zh-CN" altLang="en-US" sz="2000" b="0" i="0" u="none" strike="noStrike" kern="1200" cap="none" spc="0" normalizeH="0" baseline="0" noProof="0">
                                      <a:ln>
                                        <a:noFill/>
                                      </a:ln>
                                      <a:solidFill>
                                        <a:prstClr val="white"/>
                                      </a:solidFill>
                                      <a:effectLst/>
                                      <a:uLnTx/>
                                      <a:uFillTx/>
                                      <a:latin typeface="Cambria Math" panose="02040503050406030204" pitchFamily="18" charset="0"/>
                                      <a:cs typeface="+mn-cs"/>
                                    </a:rPr>
                                    <m:t>2</m:t>
                                  </m:r>
                                </m:sub>
                              </m:sSub>
                              <m:r>
                                <a:rPr kumimoji="0" lang="zh-CN" altLang="en-US" sz="2000" b="0" i="0" u="none" strike="noStrike" kern="1200" cap="none" spc="0" normalizeH="0" baseline="0" noProof="0">
                                  <a:ln>
                                    <a:noFill/>
                                  </a:ln>
                                  <a:solidFill>
                                    <a:prstClr val="white"/>
                                  </a:solidFill>
                                  <a:effectLst/>
                                  <a:uLnTx/>
                                  <a:uFillTx/>
                                  <a:latin typeface="Cambria Math" panose="02040503050406030204" pitchFamily="18" charset="0"/>
                                  <a:cs typeface="+mn-cs"/>
                                </a:rPr>
                                <m:t>,</m:t>
                              </m:r>
                              <m:sSub>
                                <m:sSubPr>
                                  <m:ctrlPr>
                                    <a:rPr kumimoji="0" lang="zh-CN" altLang="en-US" sz="2000" b="0" i="1" u="none" strike="noStrike" kern="1200" cap="none" spc="0" normalizeH="0" baseline="0" noProof="0">
                                      <a:ln>
                                        <a:noFill/>
                                      </a:ln>
                                      <a:solidFill>
                                        <a:prstClr val="white"/>
                                      </a:solidFill>
                                      <a:effectLst/>
                                      <a:uLnTx/>
                                      <a:uFillTx/>
                                      <a:latin typeface="Cambria Math" panose="02040503050406030204" pitchFamily="18" charset="0"/>
                                      <a:cs typeface="+mn-cs"/>
                                    </a:rPr>
                                  </m:ctrlPr>
                                </m:sSubPr>
                                <m:e>
                                  <m:r>
                                    <a:rPr kumimoji="0" lang="zh-CN" altLang="en-US" sz="2000" b="0" i="1" u="none" strike="noStrike" kern="1200" cap="none" spc="0" normalizeH="0" baseline="0" noProof="0">
                                      <a:ln>
                                        <a:noFill/>
                                      </a:ln>
                                      <a:solidFill>
                                        <a:prstClr val="white"/>
                                      </a:solidFill>
                                      <a:effectLst/>
                                      <a:uLnTx/>
                                      <a:uFillTx/>
                                      <a:latin typeface="Cambria Math" panose="02040503050406030204" pitchFamily="18" charset="0"/>
                                      <a:cs typeface="+mn-cs"/>
                                    </a:rPr>
                                    <m:t>𝑋</m:t>
                                  </m:r>
                                </m:e>
                                <m:sub>
                                  <m:r>
                                    <a:rPr kumimoji="0" lang="zh-CN" altLang="en-US" sz="2000" b="0" i="0" u="none" strike="noStrike" kern="1200" cap="none" spc="0" normalizeH="0" baseline="0" noProof="0">
                                      <a:ln>
                                        <a:noFill/>
                                      </a:ln>
                                      <a:solidFill>
                                        <a:prstClr val="white"/>
                                      </a:solidFill>
                                      <a:effectLst/>
                                      <a:uLnTx/>
                                      <a:uFillTx/>
                                      <a:latin typeface="Cambria Math" panose="02040503050406030204" pitchFamily="18" charset="0"/>
                                      <a:cs typeface="+mn-cs"/>
                                    </a:rPr>
                                    <m:t>3</m:t>
                                  </m:r>
                                </m:sub>
                              </m:sSub>
                              <m:r>
                                <a:rPr kumimoji="0" lang="zh-CN" altLang="en-US" sz="2000" b="0" i="0" u="none" strike="noStrike" kern="1200" cap="none" spc="0" normalizeH="0" baseline="0" noProof="0">
                                  <a:ln>
                                    <a:noFill/>
                                  </a:ln>
                                  <a:solidFill>
                                    <a:prstClr val="white"/>
                                  </a:solidFill>
                                  <a:effectLst/>
                                  <a:uLnTx/>
                                  <a:uFillTx/>
                                  <a:latin typeface="Cambria Math" panose="02040503050406030204" pitchFamily="18" charset="0"/>
                                  <a:cs typeface="+mn-cs"/>
                                </a:rPr>
                                <m:t>,</m:t>
                              </m:r>
                              <m:sSub>
                                <m:sSubPr>
                                  <m:ctrlPr>
                                    <a:rPr kumimoji="0" lang="zh-CN" altLang="en-US" sz="2000" b="0" i="1" u="none" strike="noStrike" kern="1200" cap="none" spc="0" normalizeH="0" baseline="0" noProof="0">
                                      <a:ln>
                                        <a:noFill/>
                                      </a:ln>
                                      <a:solidFill>
                                        <a:prstClr val="white"/>
                                      </a:solidFill>
                                      <a:effectLst/>
                                      <a:uLnTx/>
                                      <a:uFillTx/>
                                      <a:latin typeface="Cambria Math" panose="02040503050406030204" pitchFamily="18" charset="0"/>
                                      <a:cs typeface="+mn-cs"/>
                                    </a:rPr>
                                  </m:ctrlPr>
                                </m:sSubPr>
                                <m:e>
                                  <m:r>
                                    <a:rPr kumimoji="0" lang="zh-CN" altLang="en-US" sz="2000" b="0" i="1" u="none" strike="noStrike" kern="1200" cap="none" spc="0" normalizeH="0" baseline="0" noProof="0">
                                      <a:ln>
                                        <a:noFill/>
                                      </a:ln>
                                      <a:solidFill>
                                        <a:prstClr val="white"/>
                                      </a:solidFill>
                                      <a:effectLst/>
                                      <a:uLnTx/>
                                      <a:uFillTx/>
                                      <a:latin typeface="Cambria Math" panose="02040503050406030204" pitchFamily="18" charset="0"/>
                                      <a:cs typeface="+mn-cs"/>
                                    </a:rPr>
                                    <m:t>𝑋</m:t>
                                  </m:r>
                                </m:e>
                                <m:sub>
                                  <m:r>
                                    <a:rPr kumimoji="0" lang="zh-CN" altLang="en-US" sz="2000" b="0" i="0" u="none" strike="noStrike" kern="1200" cap="none" spc="0" normalizeH="0" baseline="0" noProof="0">
                                      <a:ln>
                                        <a:noFill/>
                                      </a:ln>
                                      <a:solidFill>
                                        <a:prstClr val="white"/>
                                      </a:solidFill>
                                      <a:effectLst/>
                                      <a:uLnTx/>
                                      <a:uFillTx/>
                                      <a:latin typeface="Cambria Math" panose="02040503050406030204" pitchFamily="18" charset="0"/>
                                      <a:cs typeface="+mn-cs"/>
                                    </a:rPr>
                                    <m:t>4</m:t>
                                  </m:r>
                                </m:sub>
                              </m:sSub>
                              <m:r>
                                <a:rPr kumimoji="0" lang="zh-CN" altLang="en-US" sz="2000" b="0" i="0" u="none" strike="noStrike" kern="1200" cap="none" spc="0" normalizeH="0" baseline="0" noProof="0">
                                  <a:ln>
                                    <a:noFill/>
                                  </a:ln>
                                  <a:solidFill>
                                    <a:prstClr val="white"/>
                                  </a:solidFill>
                                  <a:effectLst/>
                                  <a:uLnTx/>
                                  <a:uFillTx/>
                                  <a:latin typeface="Cambria Math" panose="02040503050406030204" pitchFamily="18" charset="0"/>
                                  <a:cs typeface="+mn-cs"/>
                                </a:rPr>
                                <m:t>,</m:t>
                              </m:r>
                              <m:sSub>
                                <m:sSubPr>
                                  <m:ctrlPr>
                                    <a:rPr kumimoji="0" lang="zh-CN" altLang="en-US" sz="2000" b="0" i="1" u="none" strike="noStrike" kern="1200" cap="none" spc="0" normalizeH="0" baseline="0" noProof="0">
                                      <a:ln>
                                        <a:noFill/>
                                      </a:ln>
                                      <a:solidFill>
                                        <a:prstClr val="white"/>
                                      </a:solidFill>
                                      <a:effectLst/>
                                      <a:uLnTx/>
                                      <a:uFillTx/>
                                      <a:latin typeface="Cambria Math" panose="02040503050406030204" pitchFamily="18" charset="0"/>
                                      <a:cs typeface="+mn-cs"/>
                                    </a:rPr>
                                  </m:ctrlPr>
                                </m:sSubPr>
                                <m:e>
                                  <m:r>
                                    <a:rPr kumimoji="0" lang="zh-CN" altLang="en-US" sz="2000" b="0" i="1" u="none" strike="noStrike" kern="1200" cap="none" spc="0" normalizeH="0" baseline="0" noProof="0">
                                      <a:ln>
                                        <a:noFill/>
                                      </a:ln>
                                      <a:solidFill>
                                        <a:prstClr val="white"/>
                                      </a:solidFill>
                                      <a:effectLst/>
                                      <a:uLnTx/>
                                      <a:uFillTx/>
                                      <a:latin typeface="Cambria Math" panose="02040503050406030204" pitchFamily="18" charset="0"/>
                                      <a:cs typeface="+mn-cs"/>
                                    </a:rPr>
                                    <m:t>𝑋</m:t>
                                  </m:r>
                                </m:e>
                                <m:sub>
                                  <m:r>
                                    <a:rPr kumimoji="0" lang="zh-CN" altLang="en-US" sz="2000" b="0" i="0" u="none" strike="noStrike" kern="1200" cap="none" spc="0" normalizeH="0" baseline="0" noProof="0">
                                      <a:ln>
                                        <a:noFill/>
                                      </a:ln>
                                      <a:solidFill>
                                        <a:prstClr val="white"/>
                                      </a:solidFill>
                                      <a:effectLst/>
                                      <a:uLnTx/>
                                      <a:uFillTx/>
                                      <a:latin typeface="Cambria Math" panose="02040503050406030204" pitchFamily="18" charset="0"/>
                                      <a:cs typeface="+mn-cs"/>
                                    </a:rPr>
                                    <m:t>5</m:t>
                                  </m:r>
                                </m:sub>
                              </m:sSub>
                              <m:r>
                                <a:rPr kumimoji="0" lang="zh-CN" altLang="en-US" sz="2000" b="0" i="0" u="none" strike="noStrike" kern="1200" cap="none" spc="0" normalizeH="0" baseline="0" noProof="0">
                                  <a:ln>
                                    <a:noFill/>
                                  </a:ln>
                                  <a:solidFill>
                                    <a:prstClr val="white"/>
                                  </a:solidFill>
                                  <a:effectLst/>
                                  <a:uLnTx/>
                                  <a:uFillTx/>
                                  <a:latin typeface="Cambria Math" panose="02040503050406030204" pitchFamily="18" charset="0"/>
                                  <a:cs typeface="+mn-cs"/>
                                </a:rPr>
                                <m:t>,</m:t>
                              </m:r>
                              <m:sSub>
                                <m:sSubPr>
                                  <m:ctrlPr>
                                    <a:rPr kumimoji="0" lang="zh-CN" altLang="en-US" sz="2000" b="0" i="1" u="none" strike="noStrike" kern="1200" cap="none" spc="0" normalizeH="0" baseline="0" noProof="0">
                                      <a:ln>
                                        <a:noFill/>
                                      </a:ln>
                                      <a:solidFill>
                                        <a:prstClr val="white"/>
                                      </a:solidFill>
                                      <a:effectLst/>
                                      <a:uLnTx/>
                                      <a:uFillTx/>
                                      <a:latin typeface="Cambria Math" panose="02040503050406030204" pitchFamily="18" charset="0"/>
                                      <a:cs typeface="+mn-cs"/>
                                    </a:rPr>
                                  </m:ctrlPr>
                                </m:sSubPr>
                                <m:e>
                                  <m:r>
                                    <a:rPr kumimoji="0" lang="zh-CN" altLang="en-US" sz="2000" b="0" i="1" u="none" strike="noStrike" kern="1200" cap="none" spc="0" normalizeH="0" baseline="0" noProof="0">
                                      <a:ln>
                                        <a:noFill/>
                                      </a:ln>
                                      <a:solidFill>
                                        <a:prstClr val="white"/>
                                      </a:solidFill>
                                      <a:effectLst/>
                                      <a:uLnTx/>
                                      <a:uFillTx/>
                                      <a:latin typeface="Cambria Math" panose="02040503050406030204" pitchFamily="18" charset="0"/>
                                      <a:cs typeface="+mn-cs"/>
                                    </a:rPr>
                                    <m:t>𝑋</m:t>
                                  </m:r>
                                </m:e>
                                <m:sub>
                                  <m:r>
                                    <a:rPr kumimoji="0" lang="zh-CN" altLang="en-US" sz="2000" b="0" i="0" u="none" strike="noStrike" kern="1200" cap="none" spc="0" normalizeH="0" baseline="0" noProof="0">
                                      <a:ln>
                                        <a:noFill/>
                                      </a:ln>
                                      <a:solidFill>
                                        <a:prstClr val="white"/>
                                      </a:solidFill>
                                      <a:effectLst/>
                                      <a:uLnTx/>
                                      <a:uFillTx/>
                                      <a:latin typeface="Cambria Math" panose="02040503050406030204" pitchFamily="18" charset="0"/>
                                      <a:cs typeface="+mn-cs"/>
                                    </a:rPr>
                                    <m:t>6</m:t>
                                  </m:r>
                                </m:sub>
                              </m:sSub>
                              <m:r>
                                <a:rPr kumimoji="0" lang="zh-CN" altLang="en-US" sz="2000" b="0" i="0" u="none" strike="noStrike" kern="1200" cap="none" spc="0" normalizeH="0" baseline="0" noProof="0">
                                  <a:ln>
                                    <a:noFill/>
                                  </a:ln>
                                  <a:solidFill>
                                    <a:prstClr val="white"/>
                                  </a:solidFill>
                                  <a:effectLst/>
                                  <a:uLnTx/>
                                  <a:uFillTx/>
                                  <a:latin typeface="Cambria Math" panose="02040503050406030204" pitchFamily="18" charset="0"/>
                                  <a:cs typeface="+mn-cs"/>
                                </a:rPr>
                                <m:t>,</m:t>
                              </m:r>
                              <m:sSub>
                                <m:sSubPr>
                                  <m:ctrlPr>
                                    <a:rPr kumimoji="0" lang="zh-CN" altLang="en-US" sz="2000" b="0" i="1" u="none" strike="noStrike" kern="1200" cap="none" spc="0" normalizeH="0" baseline="0" noProof="0">
                                      <a:ln>
                                        <a:noFill/>
                                      </a:ln>
                                      <a:solidFill>
                                        <a:prstClr val="white"/>
                                      </a:solidFill>
                                      <a:effectLst/>
                                      <a:uLnTx/>
                                      <a:uFillTx/>
                                      <a:latin typeface="Cambria Math" panose="02040503050406030204" pitchFamily="18" charset="0"/>
                                      <a:cs typeface="+mn-cs"/>
                                    </a:rPr>
                                  </m:ctrlPr>
                                </m:sSubPr>
                                <m:e>
                                  <m:r>
                                    <a:rPr kumimoji="0" lang="zh-CN" altLang="en-US" sz="2000" b="0" i="1" u="none" strike="noStrike" kern="1200" cap="none" spc="0" normalizeH="0" baseline="0" noProof="0">
                                      <a:ln>
                                        <a:noFill/>
                                      </a:ln>
                                      <a:solidFill>
                                        <a:prstClr val="white"/>
                                      </a:solidFill>
                                      <a:effectLst/>
                                      <a:uLnTx/>
                                      <a:uFillTx/>
                                      <a:latin typeface="Cambria Math" panose="02040503050406030204" pitchFamily="18" charset="0"/>
                                      <a:cs typeface="+mn-cs"/>
                                    </a:rPr>
                                    <m:t>𝑋</m:t>
                                  </m:r>
                                </m:e>
                                <m:sub>
                                  <m:r>
                                    <a:rPr kumimoji="0" lang="zh-CN" altLang="en-US" sz="2000" b="0" i="1" u="none" strike="noStrike" kern="1200" cap="none" spc="0" normalizeH="0" baseline="0" noProof="0">
                                      <a:ln>
                                        <a:noFill/>
                                      </a:ln>
                                      <a:solidFill>
                                        <a:prstClr val="white"/>
                                      </a:solidFill>
                                      <a:effectLst/>
                                      <a:uLnTx/>
                                      <a:uFillTx/>
                                      <a:latin typeface="Cambria Math" panose="02040503050406030204" pitchFamily="18" charset="0"/>
                                      <a:cs typeface="+mn-cs"/>
                                    </a:rPr>
                                    <m:t>𝑖</m:t>
                                  </m:r>
                                </m:sub>
                              </m:sSub>
                              <m:r>
                                <a:rPr kumimoji="0" lang="zh-CN" altLang="en-US" sz="2000" b="0" i="0" u="none" strike="noStrike" kern="1200" cap="none" spc="0" normalizeH="0" baseline="0" noProof="0">
                                  <a:ln>
                                    <a:noFill/>
                                  </a:ln>
                                  <a:solidFill>
                                    <a:prstClr val="white"/>
                                  </a:solidFill>
                                  <a:effectLst/>
                                  <a:uLnTx/>
                                  <a:uFillTx/>
                                  <a:latin typeface="Cambria Math" panose="02040503050406030204" pitchFamily="18" charset="0"/>
                                  <a:cs typeface="+mn-cs"/>
                                </a:rPr>
                                <m:t>,</m:t>
                              </m:r>
                              <m:sSub>
                                <m:sSubPr>
                                  <m:ctrlPr>
                                    <a:rPr kumimoji="0" lang="zh-CN" altLang="en-US" sz="2000" b="0" i="1" u="none" strike="noStrike" kern="1200" cap="none" spc="0" normalizeH="0" baseline="0" noProof="0">
                                      <a:ln>
                                        <a:noFill/>
                                      </a:ln>
                                      <a:solidFill>
                                        <a:prstClr val="white"/>
                                      </a:solidFill>
                                      <a:effectLst/>
                                      <a:uLnTx/>
                                      <a:uFillTx/>
                                      <a:latin typeface="Cambria Math" panose="02040503050406030204" pitchFamily="18" charset="0"/>
                                      <a:cs typeface="+mn-cs"/>
                                    </a:rPr>
                                  </m:ctrlPr>
                                </m:sSubPr>
                                <m:e>
                                  <m:r>
                                    <a:rPr kumimoji="0" lang="zh-CN" altLang="en-US" sz="2000" b="0" i="1" u="none" strike="noStrike" kern="1200" cap="none" spc="0" normalizeH="0" baseline="0" noProof="0">
                                      <a:ln>
                                        <a:noFill/>
                                      </a:ln>
                                      <a:solidFill>
                                        <a:prstClr val="white"/>
                                      </a:solidFill>
                                      <a:effectLst/>
                                      <a:uLnTx/>
                                      <a:uFillTx/>
                                      <a:latin typeface="Cambria Math" panose="02040503050406030204" pitchFamily="18" charset="0"/>
                                      <a:cs typeface="+mn-cs"/>
                                    </a:rPr>
                                    <m:t>𝑋</m:t>
                                  </m:r>
                                </m:e>
                                <m:sub>
                                  <m:r>
                                    <a:rPr kumimoji="0" lang="zh-CN" altLang="en-US" sz="2000" b="0" i="1" u="none" strike="noStrike" kern="1200" cap="none" spc="0" normalizeH="0" baseline="0" noProof="0">
                                      <a:ln>
                                        <a:noFill/>
                                      </a:ln>
                                      <a:solidFill>
                                        <a:prstClr val="white"/>
                                      </a:solidFill>
                                      <a:effectLst/>
                                      <a:uLnTx/>
                                      <a:uFillTx/>
                                      <a:latin typeface="Cambria Math" panose="02040503050406030204" pitchFamily="18" charset="0"/>
                                      <a:cs typeface="+mn-cs"/>
                                    </a:rPr>
                                    <m:t>𝑗</m:t>
                                  </m:r>
                                </m:sub>
                              </m:sSub>
                            </m:e>
                          </m:d>
                          <m:r>
                            <a:rPr kumimoji="0" lang="zh-CN" altLang="en-US" sz="2000" b="0" i="0" u="none" strike="noStrike" kern="1200" cap="none" spc="0" normalizeH="0" baseline="0" noProof="0">
                              <a:ln>
                                <a:noFill/>
                              </a:ln>
                              <a:solidFill>
                                <a:prstClr val="white"/>
                              </a:solidFill>
                              <a:effectLst/>
                              <a:uLnTx/>
                              <a:uFillTx/>
                              <a:latin typeface="Cambria Math" panose="02040503050406030204" pitchFamily="18" charset="0"/>
                              <a:cs typeface="+mn-cs"/>
                            </a:rPr>
                            <m:t>=</m:t>
                          </m:r>
                          <m:r>
                            <a:rPr kumimoji="0" lang="zh-CN" altLang="en-US" sz="2000" b="0" i="1" u="none" strike="noStrike" kern="1200" cap="none" spc="0" normalizeH="0" baseline="0" noProof="0">
                              <a:ln>
                                <a:noFill/>
                              </a:ln>
                              <a:solidFill>
                                <a:prstClr val="white"/>
                              </a:solidFill>
                              <a:effectLst/>
                              <a:uLnTx/>
                              <a:uFillTx/>
                              <a:latin typeface="Cambria Math" panose="02040503050406030204" pitchFamily="18" charset="0"/>
                              <a:cs typeface="+mn-cs"/>
                            </a:rPr>
                            <m:t>𝑃</m:t>
                          </m:r>
                          <m:d>
                            <m:dPr>
                              <m:ctrlPr>
                                <a:rPr kumimoji="0" lang="zh-CN" altLang="en-US" sz="2000" b="0" i="1" u="none" strike="noStrike" kern="1200" cap="none" spc="0" normalizeH="0" baseline="0" noProof="0">
                                  <a:ln>
                                    <a:noFill/>
                                  </a:ln>
                                  <a:solidFill>
                                    <a:prstClr val="white"/>
                                  </a:solidFill>
                                  <a:effectLst/>
                                  <a:uLnTx/>
                                  <a:uFillTx/>
                                  <a:latin typeface="Cambria Math" panose="02040503050406030204" pitchFamily="18" charset="0"/>
                                  <a:cs typeface="+mn-cs"/>
                                </a:rPr>
                              </m:ctrlPr>
                            </m:dPr>
                            <m:e>
                              <m:sSub>
                                <m:sSubPr>
                                  <m:ctrlPr>
                                    <a:rPr kumimoji="0" lang="zh-CN" altLang="en-US" sz="2000" b="0" i="1" u="none" strike="noStrike" kern="1200" cap="none" spc="0" normalizeH="0" baseline="0" noProof="0">
                                      <a:ln>
                                        <a:noFill/>
                                      </a:ln>
                                      <a:solidFill>
                                        <a:prstClr val="white"/>
                                      </a:solidFill>
                                      <a:effectLst/>
                                      <a:uLnTx/>
                                      <a:uFillTx/>
                                      <a:latin typeface="Cambria Math" panose="02040503050406030204" pitchFamily="18" charset="0"/>
                                      <a:cs typeface="+mn-cs"/>
                                    </a:rPr>
                                  </m:ctrlPr>
                                </m:sSubPr>
                                <m:e>
                                  <m:r>
                                    <a:rPr kumimoji="0" lang="zh-CN" altLang="en-US" sz="2000" b="0" i="1" u="none" strike="noStrike" kern="1200" cap="none" spc="0" normalizeH="0" baseline="0" noProof="0">
                                      <a:ln>
                                        <a:noFill/>
                                      </a:ln>
                                      <a:solidFill>
                                        <a:prstClr val="white"/>
                                      </a:solidFill>
                                      <a:effectLst/>
                                      <a:uLnTx/>
                                      <a:uFillTx/>
                                      <a:latin typeface="Cambria Math" panose="02040503050406030204" pitchFamily="18" charset="0"/>
                                      <a:cs typeface="+mn-cs"/>
                                    </a:rPr>
                                    <m:t>𝑋</m:t>
                                  </m:r>
                                </m:e>
                                <m:sub>
                                  <m:r>
                                    <a:rPr kumimoji="0" lang="zh-CN" altLang="en-US" sz="2000" b="0" i="0" u="none" strike="noStrike" kern="1200" cap="none" spc="0" normalizeH="0" baseline="0" noProof="0">
                                      <a:ln>
                                        <a:noFill/>
                                      </a:ln>
                                      <a:solidFill>
                                        <a:prstClr val="white"/>
                                      </a:solidFill>
                                      <a:effectLst/>
                                      <a:uLnTx/>
                                      <a:uFillTx/>
                                      <a:latin typeface="Cambria Math" panose="02040503050406030204" pitchFamily="18" charset="0"/>
                                      <a:cs typeface="+mn-cs"/>
                                    </a:rPr>
                                    <m:t>2</m:t>
                                  </m:r>
                                </m:sub>
                              </m:sSub>
                            </m:e>
                          </m:d>
                          <m:r>
                            <a:rPr kumimoji="0" lang="zh-CN" altLang="en-US" sz="2000" b="0" i="0" u="none" strike="noStrike" kern="1200" cap="none" spc="0" normalizeH="0" baseline="0" noProof="0">
                              <a:ln>
                                <a:noFill/>
                              </a:ln>
                              <a:solidFill>
                                <a:prstClr val="white"/>
                              </a:solidFill>
                              <a:effectLst/>
                              <a:uLnTx/>
                              <a:uFillTx/>
                              <a:latin typeface="Cambria Math" panose="02040503050406030204" pitchFamily="18" charset="0"/>
                              <a:cs typeface="+mn-cs"/>
                            </a:rPr>
                            <m:t>×</m:t>
                          </m:r>
                          <m:r>
                            <a:rPr kumimoji="0" lang="zh-CN" altLang="en-US" sz="2000" b="0" i="1" u="none" strike="noStrike" kern="1200" cap="none" spc="0" normalizeH="0" baseline="0" noProof="0">
                              <a:ln>
                                <a:noFill/>
                              </a:ln>
                              <a:solidFill>
                                <a:prstClr val="white"/>
                              </a:solidFill>
                              <a:effectLst/>
                              <a:uLnTx/>
                              <a:uFillTx/>
                              <a:latin typeface="Cambria Math" panose="02040503050406030204" pitchFamily="18" charset="0"/>
                              <a:cs typeface="+mn-cs"/>
                            </a:rPr>
                            <m:t>𝑃</m:t>
                          </m:r>
                          <m:d>
                            <m:dPr>
                              <m:ctrlPr>
                                <a:rPr kumimoji="0" lang="zh-CN" altLang="en-US" sz="2000" b="0" i="1" u="none" strike="noStrike" kern="1200" cap="none" spc="0" normalizeH="0" baseline="0" noProof="0">
                                  <a:ln>
                                    <a:noFill/>
                                  </a:ln>
                                  <a:solidFill>
                                    <a:prstClr val="white"/>
                                  </a:solidFill>
                                  <a:effectLst/>
                                  <a:uLnTx/>
                                  <a:uFillTx/>
                                  <a:latin typeface="Cambria Math" panose="02040503050406030204" pitchFamily="18" charset="0"/>
                                  <a:cs typeface="+mn-cs"/>
                                </a:rPr>
                              </m:ctrlPr>
                            </m:dPr>
                            <m:e>
                              <m:sSub>
                                <m:sSubPr>
                                  <m:ctrlPr>
                                    <a:rPr kumimoji="0" lang="zh-CN" altLang="en-US" sz="2000" b="0" i="1" u="none" strike="noStrike" kern="1200" cap="none" spc="0" normalizeH="0" baseline="0" noProof="0">
                                      <a:ln>
                                        <a:noFill/>
                                      </a:ln>
                                      <a:solidFill>
                                        <a:prstClr val="white"/>
                                      </a:solidFill>
                                      <a:effectLst/>
                                      <a:uLnTx/>
                                      <a:uFillTx/>
                                      <a:latin typeface="Cambria Math" panose="02040503050406030204" pitchFamily="18" charset="0"/>
                                      <a:cs typeface="+mn-cs"/>
                                    </a:rPr>
                                  </m:ctrlPr>
                                </m:sSubPr>
                                <m:e>
                                  <m:r>
                                    <a:rPr kumimoji="0" lang="zh-CN" altLang="en-US" sz="2000" b="0" i="1" u="none" strike="noStrike" kern="1200" cap="none" spc="0" normalizeH="0" baseline="0" noProof="0">
                                      <a:ln>
                                        <a:noFill/>
                                      </a:ln>
                                      <a:solidFill>
                                        <a:prstClr val="white"/>
                                      </a:solidFill>
                                      <a:effectLst/>
                                      <a:uLnTx/>
                                      <a:uFillTx/>
                                      <a:latin typeface="Cambria Math" panose="02040503050406030204" pitchFamily="18" charset="0"/>
                                      <a:cs typeface="+mn-cs"/>
                                    </a:rPr>
                                    <m:t>𝑋</m:t>
                                  </m:r>
                                </m:e>
                                <m:sub>
                                  <m:r>
                                    <a:rPr kumimoji="0" lang="zh-CN" altLang="en-US" sz="2000" b="0" i="0" u="none" strike="noStrike" kern="1200" cap="none" spc="0" normalizeH="0" baseline="0" noProof="0">
                                      <a:ln>
                                        <a:noFill/>
                                      </a:ln>
                                      <a:solidFill>
                                        <a:prstClr val="white"/>
                                      </a:solidFill>
                                      <a:effectLst/>
                                      <a:uLnTx/>
                                      <a:uFillTx/>
                                      <a:latin typeface="Cambria Math" panose="02040503050406030204" pitchFamily="18" charset="0"/>
                                      <a:cs typeface="+mn-cs"/>
                                    </a:rPr>
                                    <m:t>3</m:t>
                                  </m:r>
                                </m:sub>
                              </m:sSub>
                            </m:e>
                          </m:d>
                          <m:r>
                            <a:rPr kumimoji="0" lang="zh-CN" altLang="en-US" sz="2000" b="0" i="0" u="none" strike="noStrike" kern="1200" cap="none" spc="0" normalizeH="0" baseline="0" noProof="0">
                              <a:ln>
                                <a:noFill/>
                              </a:ln>
                              <a:solidFill>
                                <a:prstClr val="white"/>
                              </a:solidFill>
                              <a:effectLst/>
                              <a:uLnTx/>
                              <a:uFillTx/>
                              <a:latin typeface="Cambria Math" panose="02040503050406030204" pitchFamily="18" charset="0"/>
                              <a:cs typeface="+mn-cs"/>
                            </a:rPr>
                            <m:t>×</m:t>
                          </m:r>
                          <m:r>
                            <a:rPr kumimoji="0" lang="zh-CN" altLang="en-US" sz="2000" b="0" i="1" u="none" strike="noStrike" kern="1200" cap="none" spc="0" normalizeH="0" baseline="0" noProof="0">
                              <a:ln>
                                <a:noFill/>
                              </a:ln>
                              <a:solidFill>
                                <a:prstClr val="white"/>
                              </a:solidFill>
                              <a:effectLst/>
                              <a:uLnTx/>
                              <a:uFillTx/>
                              <a:latin typeface="Cambria Math" panose="02040503050406030204" pitchFamily="18" charset="0"/>
                              <a:cs typeface="+mn-cs"/>
                            </a:rPr>
                            <m:t>𝑃</m:t>
                          </m:r>
                          <m:d>
                            <m:dPr>
                              <m:ctrlPr>
                                <a:rPr kumimoji="0" lang="zh-CN" altLang="en-US" sz="2000" b="0" i="1" u="none" strike="noStrike" kern="1200" cap="none" spc="0" normalizeH="0" baseline="0" noProof="0">
                                  <a:ln>
                                    <a:noFill/>
                                  </a:ln>
                                  <a:solidFill>
                                    <a:prstClr val="white"/>
                                  </a:solidFill>
                                  <a:effectLst/>
                                  <a:uLnTx/>
                                  <a:uFillTx/>
                                  <a:latin typeface="Cambria Math" panose="02040503050406030204" pitchFamily="18" charset="0"/>
                                  <a:cs typeface="+mn-cs"/>
                                </a:rPr>
                              </m:ctrlPr>
                            </m:dPr>
                            <m:e>
                              <m:sSub>
                                <m:sSubPr>
                                  <m:ctrlPr>
                                    <a:rPr kumimoji="0" lang="zh-CN" altLang="en-US" sz="2000" b="0" i="1" u="none" strike="noStrike" kern="1200" cap="none" spc="0" normalizeH="0" baseline="0" noProof="0">
                                      <a:ln>
                                        <a:noFill/>
                                      </a:ln>
                                      <a:solidFill>
                                        <a:prstClr val="white"/>
                                      </a:solidFill>
                                      <a:effectLst/>
                                      <a:uLnTx/>
                                      <a:uFillTx/>
                                      <a:latin typeface="Cambria Math" panose="02040503050406030204" pitchFamily="18" charset="0"/>
                                      <a:cs typeface="+mn-cs"/>
                                    </a:rPr>
                                  </m:ctrlPr>
                                </m:sSubPr>
                                <m:e>
                                  <m:r>
                                    <a:rPr kumimoji="0" lang="zh-CN" altLang="en-US" sz="2000" b="0" i="1" u="none" strike="noStrike" kern="1200" cap="none" spc="0" normalizeH="0" baseline="0" noProof="0">
                                      <a:ln>
                                        <a:noFill/>
                                      </a:ln>
                                      <a:solidFill>
                                        <a:prstClr val="white"/>
                                      </a:solidFill>
                                      <a:effectLst/>
                                      <a:uLnTx/>
                                      <a:uFillTx/>
                                      <a:latin typeface="Cambria Math" panose="02040503050406030204" pitchFamily="18" charset="0"/>
                                      <a:cs typeface="+mn-cs"/>
                                    </a:rPr>
                                    <m:t>𝑋</m:t>
                                  </m:r>
                                </m:e>
                                <m:sub>
                                  <m:r>
                                    <a:rPr kumimoji="0" lang="zh-CN" altLang="en-US" sz="2000" b="0" i="0" u="none" strike="noStrike" kern="1200" cap="none" spc="0" normalizeH="0" baseline="0" noProof="0">
                                      <a:ln>
                                        <a:noFill/>
                                      </a:ln>
                                      <a:solidFill>
                                        <a:prstClr val="white"/>
                                      </a:solidFill>
                                      <a:effectLst/>
                                      <a:uLnTx/>
                                      <a:uFillTx/>
                                      <a:latin typeface="Cambria Math" panose="02040503050406030204" pitchFamily="18" charset="0"/>
                                      <a:cs typeface="+mn-cs"/>
                                    </a:rPr>
                                    <m:t>1</m:t>
                                  </m:r>
                                </m:sub>
                              </m:sSub>
                            </m:e>
                            <m:e>
                              <m:sSub>
                                <m:sSubPr>
                                  <m:ctrlPr>
                                    <a:rPr kumimoji="0" lang="zh-CN" altLang="en-US" sz="2000" b="0" i="1" u="none" strike="noStrike" kern="1200" cap="none" spc="0" normalizeH="0" baseline="0" noProof="0">
                                      <a:ln>
                                        <a:noFill/>
                                      </a:ln>
                                      <a:solidFill>
                                        <a:prstClr val="white"/>
                                      </a:solidFill>
                                      <a:effectLst/>
                                      <a:uLnTx/>
                                      <a:uFillTx/>
                                      <a:latin typeface="Cambria Math" panose="02040503050406030204" pitchFamily="18" charset="0"/>
                                      <a:cs typeface="+mn-cs"/>
                                    </a:rPr>
                                  </m:ctrlPr>
                                </m:sSubPr>
                                <m:e>
                                  <m:r>
                                    <a:rPr kumimoji="0" lang="zh-CN" altLang="en-US" sz="2000" b="0" i="1" u="none" strike="noStrike" kern="1200" cap="none" spc="0" normalizeH="0" baseline="0" noProof="0">
                                      <a:ln>
                                        <a:noFill/>
                                      </a:ln>
                                      <a:solidFill>
                                        <a:prstClr val="white"/>
                                      </a:solidFill>
                                      <a:effectLst/>
                                      <a:uLnTx/>
                                      <a:uFillTx/>
                                      <a:latin typeface="Cambria Math" panose="02040503050406030204" pitchFamily="18" charset="0"/>
                                      <a:cs typeface="+mn-cs"/>
                                    </a:rPr>
                                    <m:t>𝑋</m:t>
                                  </m:r>
                                </m:e>
                                <m:sub>
                                  <m:r>
                                    <a:rPr kumimoji="0" lang="zh-CN" altLang="en-US" sz="2000" b="0" i="0" u="none" strike="noStrike" kern="1200" cap="none" spc="0" normalizeH="0" baseline="0" noProof="0">
                                      <a:ln>
                                        <a:noFill/>
                                      </a:ln>
                                      <a:solidFill>
                                        <a:prstClr val="white"/>
                                      </a:solidFill>
                                      <a:effectLst/>
                                      <a:uLnTx/>
                                      <a:uFillTx/>
                                      <a:latin typeface="Cambria Math" panose="02040503050406030204" pitchFamily="18" charset="0"/>
                                      <a:cs typeface="+mn-cs"/>
                                    </a:rPr>
                                    <m:t>2</m:t>
                                  </m:r>
                                </m:sub>
                              </m:sSub>
                              <m:r>
                                <a:rPr kumimoji="0" lang="zh-CN" altLang="en-US" sz="2000" b="0" i="0" u="none" strike="noStrike" kern="1200" cap="none" spc="0" normalizeH="0" baseline="0" noProof="0">
                                  <a:ln>
                                    <a:noFill/>
                                  </a:ln>
                                  <a:solidFill>
                                    <a:prstClr val="white"/>
                                  </a:solidFill>
                                  <a:effectLst/>
                                  <a:uLnTx/>
                                  <a:uFillTx/>
                                  <a:latin typeface="Cambria Math" panose="02040503050406030204" pitchFamily="18" charset="0"/>
                                  <a:cs typeface="+mn-cs"/>
                                </a:rPr>
                                <m:t>,</m:t>
                              </m:r>
                              <m:sSub>
                                <m:sSubPr>
                                  <m:ctrlPr>
                                    <a:rPr kumimoji="0" lang="zh-CN" altLang="en-US" sz="2000" b="0" i="1" u="none" strike="noStrike" kern="1200" cap="none" spc="0" normalizeH="0" baseline="0" noProof="0">
                                      <a:ln>
                                        <a:noFill/>
                                      </a:ln>
                                      <a:solidFill>
                                        <a:prstClr val="white"/>
                                      </a:solidFill>
                                      <a:effectLst/>
                                      <a:uLnTx/>
                                      <a:uFillTx/>
                                      <a:latin typeface="Cambria Math" panose="02040503050406030204" pitchFamily="18" charset="0"/>
                                      <a:cs typeface="+mn-cs"/>
                                    </a:rPr>
                                  </m:ctrlPr>
                                </m:sSubPr>
                                <m:e>
                                  <m:r>
                                    <a:rPr kumimoji="0" lang="zh-CN" altLang="en-US" sz="2000" b="0" i="1" u="none" strike="noStrike" kern="1200" cap="none" spc="0" normalizeH="0" baseline="0" noProof="0">
                                      <a:ln>
                                        <a:noFill/>
                                      </a:ln>
                                      <a:solidFill>
                                        <a:prstClr val="white"/>
                                      </a:solidFill>
                                      <a:effectLst/>
                                      <a:uLnTx/>
                                      <a:uFillTx/>
                                      <a:latin typeface="Cambria Math" panose="02040503050406030204" pitchFamily="18" charset="0"/>
                                      <a:cs typeface="+mn-cs"/>
                                    </a:rPr>
                                    <m:t>𝑋</m:t>
                                  </m:r>
                                </m:e>
                                <m:sub>
                                  <m:r>
                                    <a:rPr kumimoji="0" lang="zh-CN" altLang="en-US" sz="2000" b="0" i="0" u="none" strike="noStrike" kern="1200" cap="none" spc="0" normalizeH="0" baseline="0" noProof="0">
                                      <a:ln>
                                        <a:noFill/>
                                      </a:ln>
                                      <a:solidFill>
                                        <a:prstClr val="white"/>
                                      </a:solidFill>
                                      <a:effectLst/>
                                      <a:uLnTx/>
                                      <a:uFillTx/>
                                      <a:latin typeface="Cambria Math" panose="02040503050406030204" pitchFamily="18" charset="0"/>
                                      <a:cs typeface="+mn-cs"/>
                                    </a:rPr>
                                    <m:t>3</m:t>
                                  </m:r>
                                </m:sub>
                              </m:sSub>
                              <m:r>
                                <a:rPr kumimoji="0" lang="zh-CN" altLang="en-US" sz="2000" b="0" i="0" u="none" strike="noStrike" kern="1200" cap="none" spc="0" normalizeH="0" baseline="0" noProof="0">
                                  <a:ln>
                                    <a:noFill/>
                                  </a:ln>
                                  <a:solidFill>
                                    <a:prstClr val="white"/>
                                  </a:solidFill>
                                  <a:effectLst/>
                                  <a:uLnTx/>
                                  <a:uFillTx/>
                                  <a:latin typeface="Cambria Math" panose="02040503050406030204" pitchFamily="18" charset="0"/>
                                  <a:cs typeface="+mn-cs"/>
                                </a:rPr>
                                <m:t>,</m:t>
                              </m:r>
                              <m:sSub>
                                <m:sSubPr>
                                  <m:ctrlPr>
                                    <a:rPr kumimoji="0" lang="zh-CN" altLang="en-US" sz="2000" b="0" i="1" u="none" strike="noStrike" kern="1200" cap="none" spc="0" normalizeH="0" baseline="0" noProof="0">
                                      <a:ln>
                                        <a:noFill/>
                                      </a:ln>
                                      <a:solidFill>
                                        <a:prstClr val="white"/>
                                      </a:solidFill>
                                      <a:effectLst/>
                                      <a:uLnTx/>
                                      <a:uFillTx/>
                                      <a:latin typeface="Cambria Math" panose="02040503050406030204" pitchFamily="18" charset="0"/>
                                      <a:cs typeface="+mn-cs"/>
                                    </a:rPr>
                                  </m:ctrlPr>
                                </m:sSubPr>
                                <m:e>
                                  <m:r>
                                    <a:rPr kumimoji="0" lang="zh-CN" altLang="en-US" sz="2000" b="0" i="1" u="none" strike="noStrike" kern="1200" cap="none" spc="0" normalizeH="0" baseline="0" noProof="0">
                                      <a:ln>
                                        <a:noFill/>
                                      </a:ln>
                                      <a:solidFill>
                                        <a:prstClr val="white"/>
                                      </a:solidFill>
                                      <a:effectLst/>
                                      <a:uLnTx/>
                                      <a:uFillTx/>
                                      <a:latin typeface="Cambria Math" panose="02040503050406030204" pitchFamily="18" charset="0"/>
                                      <a:cs typeface="+mn-cs"/>
                                    </a:rPr>
                                    <m:t>𝑋</m:t>
                                  </m:r>
                                </m:e>
                                <m:sub>
                                  <m:r>
                                    <a:rPr kumimoji="0" lang="zh-CN" altLang="en-US" sz="2000" b="0" i="1" u="none" strike="noStrike" kern="1200" cap="none" spc="0" normalizeH="0" baseline="0" noProof="0">
                                      <a:ln>
                                        <a:noFill/>
                                      </a:ln>
                                      <a:solidFill>
                                        <a:prstClr val="white"/>
                                      </a:solidFill>
                                      <a:effectLst/>
                                      <a:uLnTx/>
                                      <a:uFillTx/>
                                      <a:latin typeface="Cambria Math" panose="02040503050406030204" pitchFamily="18" charset="0"/>
                                      <a:cs typeface="+mn-cs"/>
                                    </a:rPr>
                                    <m:t>𝑖</m:t>
                                  </m:r>
                                </m:sub>
                              </m:sSub>
                            </m:e>
                          </m:d>
                          <m:r>
                            <a:rPr kumimoji="0" lang="zh-CN" altLang="en-US" sz="2000" b="0" i="0" u="none" strike="noStrike" kern="1200" cap="none" spc="0" normalizeH="0" baseline="0" noProof="0">
                              <a:ln>
                                <a:noFill/>
                              </a:ln>
                              <a:solidFill>
                                <a:prstClr val="white"/>
                              </a:solidFill>
                              <a:effectLst/>
                              <a:uLnTx/>
                              <a:uFillTx/>
                              <a:latin typeface="Cambria Math" panose="02040503050406030204" pitchFamily="18" charset="0"/>
                              <a:cs typeface="+mn-cs"/>
                            </a:rPr>
                            <m:t>×</m:t>
                          </m:r>
                          <m:r>
                            <a:rPr kumimoji="0" lang="zh-CN" altLang="en-US" sz="2000" b="0" i="1" u="none" strike="noStrike" kern="1200" cap="none" spc="0" normalizeH="0" baseline="0" noProof="0">
                              <a:ln>
                                <a:noFill/>
                              </a:ln>
                              <a:solidFill>
                                <a:prstClr val="white"/>
                              </a:solidFill>
                              <a:effectLst/>
                              <a:uLnTx/>
                              <a:uFillTx/>
                              <a:latin typeface="Cambria Math" panose="02040503050406030204" pitchFamily="18" charset="0"/>
                              <a:cs typeface="+mn-cs"/>
                            </a:rPr>
                            <m:t>𝑃</m:t>
                          </m:r>
                          <m:d>
                            <m:dPr>
                              <m:ctrlPr>
                                <a:rPr kumimoji="0" lang="zh-CN" altLang="en-US" sz="2000" b="0" i="1" u="none" strike="noStrike" kern="1200" cap="none" spc="0" normalizeH="0" baseline="0" noProof="0">
                                  <a:ln>
                                    <a:noFill/>
                                  </a:ln>
                                  <a:solidFill>
                                    <a:prstClr val="white"/>
                                  </a:solidFill>
                                  <a:effectLst/>
                                  <a:uLnTx/>
                                  <a:uFillTx/>
                                  <a:latin typeface="Cambria Math" panose="02040503050406030204" pitchFamily="18" charset="0"/>
                                  <a:cs typeface="+mn-cs"/>
                                </a:rPr>
                              </m:ctrlPr>
                            </m:dPr>
                            <m:e>
                              <m:sSub>
                                <m:sSubPr>
                                  <m:ctrlPr>
                                    <a:rPr kumimoji="0" lang="zh-CN" altLang="en-US" sz="2000" b="0" i="1" u="none" strike="noStrike" kern="1200" cap="none" spc="0" normalizeH="0" baseline="0" noProof="0">
                                      <a:ln>
                                        <a:noFill/>
                                      </a:ln>
                                      <a:solidFill>
                                        <a:prstClr val="white"/>
                                      </a:solidFill>
                                      <a:effectLst/>
                                      <a:uLnTx/>
                                      <a:uFillTx/>
                                      <a:latin typeface="Cambria Math" panose="02040503050406030204" pitchFamily="18" charset="0"/>
                                      <a:cs typeface="+mn-cs"/>
                                    </a:rPr>
                                  </m:ctrlPr>
                                </m:sSubPr>
                                <m:e>
                                  <m:r>
                                    <a:rPr kumimoji="0" lang="zh-CN" altLang="en-US" sz="2000" b="0" i="1" u="none" strike="noStrike" kern="1200" cap="none" spc="0" normalizeH="0" baseline="0" noProof="0">
                                      <a:ln>
                                        <a:noFill/>
                                      </a:ln>
                                      <a:solidFill>
                                        <a:prstClr val="white"/>
                                      </a:solidFill>
                                      <a:effectLst/>
                                      <a:uLnTx/>
                                      <a:uFillTx/>
                                      <a:latin typeface="Cambria Math" panose="02040503050406030204" pitchFamily="18" charset="0"/>
                                      <a:cs typeface="+mn-cs"/>
                                    </a:rPr>
                                    <m:t>𝑋</m:t>
                                  </m:r>
                                </m:e>
                                <m:sub>
                                  <m:r>
                                    <a:rPr kumimoji="0" lang="zh-CN" altLang="en-US" sz="2000" b="0" i="0" u="none" strike="noStrike" kern="1200" cap="none" spc="0" normalizeH="0" baseline="0" noProof="0">
                                      <a:ln>
                                        <a:noFill/>
                                      </a:ln>
                                      <a:solidFill>
                                        <a:prstClr val="white"/>
                                      </a:solidFill>
                                      <a:effectLst/>
                                      <a:uLnTx/>
                                      <a:uFillTx/>
                                      <a:latin typeface="Cambria Math" panose="02040503050406030204" pitchFamily="18" charset="0"/>
                                      <a:cs typeface="+mn-cs"/>
                                    </a:rPr>
                                    <m:t>4</m:t>
                                  </m:r>
                                </m:sub>
                              </m:sSub>
                            </m:e>
                            <m:e>
                              <m:sSub>
                                <m:sSubPr>
                                  <m:ctrlPr>
                                    <a:rPr kumimoji="0" lang="zh-CN" altLang="en-US" sz="2000" b="0" i="1" u="none" strike="noStrike" kern="1200" cap="none" spc="0" normalizeH="0" baseline="0" noProof="0">
                                      <a:ln>
                                        <a:noFill/>
                                      </a:ln>
                                      <a:solidFill>
                                        <a:prstClr val="white"/>
                                      </a:solidFill>
                                      <a:effectLst/>
                                      <a:uLnTx/>
                                      <a:uFillTx/>
                                      <a:latin typeface="Cambria Math" panose="02040503050406030204" pitchFamily="18" charset="0"/>
                                      <a:cs typeface="+mn-cs"/>
                                    </a:rPr>
                                  </m:ctrlPr>
                                </m:sSubPr>
                                <m:e>
                                  <m:r>
                                    <a:rPr kumimoji="0" lang="zh-CN" altLang="en-US" sz="2000" b="0" i="1" u="none" strike="noStrike" kern="1200" cap="none" spc="0" normalizeH="0" baseline="0" noProof="0">
                                      <a:ln>
                                        <a:noFill/>
                                      </a:ln>
                                      <a:solidFill>
                                        <a:prstClr val="white"/>
                                      </a:solidFill>
                                      <a:effectLst/>
                                      <a:uLnTx/>
                                      <a:uFillTx/>
                                      <a:latin typeface="Cambria Math" panose="02040503050406030204" pitchFamily="18" charset="0"/>
                                      <a:cs typeface="+mn-cs"/>
                                    </a:rPr>
                                    <m:t>𝑋</m:t>
                                  </m:r>
                                </m:e>
                                <m:sub>
                                  <m:r>
                                    <a:rPr kumimoji="0" lang="zh-CN" altLang="en-US" sz="2000" b="0" i="0" u="none" strike="noStrike" kern="1200" cap="none" spc="0" normalizeH="0" baseline="0" noProof="0">
                                      <a:ln>
                                        <a:noFill/>
                                      </a:ln>
                                      <a:solidFill>
                                        <a:prstClr val="white"/>
                                      </a:solidFill>
                                      <a:effectLst/>
                                      <a:uLnTx/>
                                      <a:uFillTx/>
                                      <a:latin typeface="Cambria Math" panose="02040503050406030204" pitchFamily="18" charset="0"/>
                                      <a:cs typeface="+mn-cs"/>
                                    </a:rPr>
                                    <m:t>2</m:t>
                                  </m:r>
                                </m:sub>
                              </m:sSub>
                            </m:e>
                          </m:d>
                          <m:r>
                            <a:rPr kumimoji="0" lang="zh-CN" altLang="en-US" sz="2000" b="0" i="0" u="none" strike="noStrike" kern="1200" cap="none" spc="0" normalizeH="0" baseline="0" noProof="0">
                              <a:ln>
                                <a:noFill/>
                              </a:ln>
                              <a:solidFill>
                                <a:prstClr val="white"/>
                              </a:solidFill>
                              <a:effectLst/>
                              <a:uLnTx/>
                              <a:uFillTx/>
                              <a:latin typeface="Cambria Math" panose="02040503050406030204" pitchFamily="18" charset="0"/>
                              <a:cs typeface="+mn-cs"/>
                            </a:rPr>
                            <m:t>×</m:t>
                          </m:r>
                          <m:r>
                            <a:rPr kumimoji="0" lang="zh-CN" altLang="en-US" sz="2000" b="0" i="1" u="none" strike="noStrike" kern="1200" cap="none" spc="0" normalizeH="0" baseline="0" noProof="0">
                              <a:ln>
                                <a:noFill/>
                              </a:ln>
                              <a:solidFill>
                                <a:prstClr val="white"/>
                              </a:solidFill>
                              <a:effectLst/>
                              <a:uLnTx/>
                              <a:uFillTx/>
                              <a:latin typeface="Cambria Math" panose="02040503050406030204" pitchFamily="18" charset="0"/>
                              <a:cs typeface="+mn-cs"/>
                            </a:rPr>
                            <m:t>𝑃</m:t>
                          </m:r>
                          <m:d>
                            <m:dPr>
                              <m:ctrlPr>
                                <a:rPr kumimoji="0" lang="zh-CN" altLang="en-US" sz="2000" b="0" i="1" u="none" strike="noStrike" kern="1200" cap="none" spc="0" normalizeH="0" baseline="0" noProof="0">
                                  <a:ln>
                                    <a:noFill/>
                                  </a:ln>
                                  <a:solidFill>
                                    <a:prstClr val="white"/>
                                  </a:solidFill>
                                  <a:effectLst/>
                                  <a:uLnTx/>
                                  <a:uFillTx/>
                                  <a:latin typeface="Cambria Math" panose="02040503050406030204" pitchFamily="18" charset="0"/>
                                  <a:cs typeface="+mn-cs"/>
                                </a:rPr>
                              </m:ctrlPr>
                            </m:dPr>
                            <m:e>
                              <m:sSub>
                                <m:sSubPr>
                                  <m:ctrlPr>
                                    <a:rPr kumimoji="0" lang="zh-CN" altLang="en-US" sz="2000" b="0" i="1" u="none" strike="noStrike" kern="1200" cap="none" spc="0" normalizeH="0" baseline="0" noProof="0">
                                      <a:ln>
                                        <a:noFill/>
                                      </a:ln>
                                      <a:solidFill>
                                        <a:prstClr val="white"/>
                                      </a:solidFill>
                                      <a:effectLst/>
                                      <a:uLnTx/>
                                      <a:uFillTx/>
                                      <a:latin typeface="Cambria Math" panose="02040503050406030204" pitchFamily="18" charset="0"/>
                                      <a:cs typeface="+mn-cs"/>
                                    </a:rPr>
                                  </m:ctrlPr>
                                </m:sSubPr>
                                <m:e>
                                  <m:r>
                                    <a:rPr kumimoji="0" lang="zh-CN" altLang="en-US" sz="2000" b="0" i="1" u="none" strike="noStrike" kern="1200" cap="none" spc="0" normalizeH="0" baseline="0" noProof="0">
                                      <a:ln>
                                        <a:noFill/>
                                      </a:ln>
                                      <a:solidFill>
                                        <a:prstClr val="white"/>
                                      </a:solidFill>
                                      <a:effectLst/>
                                      <a:uLnTx/>
                                      <a:uFillTx/>
                                      <a:latin typeface="Cambria Math" panose="02040503050406030204" pitchFamily="18" charset="0"/>
                                      <a:cs typeface="+mn-cs"/>
                                    </a:rPr>
                                    <m:t>𝑋</m:t>
                                  </m:r>
                                </m:e>
                                <m:sub>
                                  <m:r>
                                    <a:rPr kumimoji="0" lang="zh-CN" altLang="en-US" sz="2000" b="0" i="0" u="none" strike="noStrike" kern="1200" cap="none" spc="0" normalizeH="0" baseline="0" noProof="0">
                                      <a:ln>
                                        <a:noFill/>
                                      </a:ln>
                                      <a:solidFill>
                                        <a:prstClr val="white"/>
                                      </a:solidFill>
                                      <a:effectLst/>
                                      <a:uLnTx/>
                                      <a:uFillTx/>
                                      <a:latin typeface="Cambria Math" panose="02040503050406030204" pitchFamily="18" charset="0"/>
                                      <a:cs typeface="+mn-cs"/>
                                    </a:rPr>
                                    <m:t>5</m:t>
                                  </m:r>
                                </m:sub>
                              </m:sSub>
                            </m:e>
                            <m:e>
                              <m:sSub>
                                <m:sSubPr>
                                  <m:ctrlPr>
                                    <a:rPr kumimoji="0" lang="zh-CN" altLang="en-US" sz="2000" b="0" i="1" u="none" strike="noStrike" kern="1200" cap="none" spc="0" normalizeH="0" baseline="0" noProof="0">
                                      <a:ln>
                                        <a:noFill/>
                                      </a:ln>
                                      <a:solidFill>
                                        <a:prstClr val="white"/>
                                      </a:solidFill>
                                      <a:effectLst/>
                                      <a:uLnTx/>
                                      <a:uFillTx/>
                                      <a:latin typeface="Cambria Math" panose="02040503050406030204" pitchFamily="18" charset="0"/>
                                      <a:cs typeface="+mn-cs"/>
                                    </a:rPr>
                                  </m:ctrlPr>
                                </m:sSubPr>
                                <m:e>
                                  <m:r>
                                    <a:rPr kumimoji="0" lang="zh-CN" altLang="en-US" sz="2000" b="0" i="1" u="none" strike="noStrike" kern="1200" cap="none" spc="0" normalizeH="0" baseline="0" noProof="0">
                                      <a:ln>
                                        <a:noFill/>
                                      </a:ln>
                                      <a:solidFill>
                                        <a:prstClr val="white"/>
                                      </a:solidFill>
                                      <a:effectLst/>
                                      <a:uLnTx/>
                                      <a:uFillTx/>
                                      <a:latin typeface="Cambria Math" panose="02040503050406030204" pitchFamily="18" charset="0"/>
                                      <a:cs typeface="+mn-cs"/>
                                    </a:rPr>
                                    <m:t>𝑋</m:t>
                                  </m:r>
                                </m:e>
                                <m:sub>
                                  <m:r>
                                    <a:rPr kumimoji="0" lang="zh-CN" altLang="en-US" sz="2000" b="0" i="0" u="none" strike="noStrike" kern="1200" cap="none" spc="0" normalizeH="0" baseline="0" noProof="0">
                                      <a:ln>
                                        <a:noFill/>
                                      </a:ln>
                                      <a:solidFill>
                                        <a:prstClr val="white"/>
                                      </a:solidFill>
                                      <a:effectLst/>
                                      <a:uLnTx/>
                                      <a:uFillTx/>
                                      <a:latin typeface="Cambria Math" panose="02040503050406030204" pitchFamily="18" charset="0"/>
                                      <a:cs typeface="+mn-cs"/>
                                    </a:rPr>
                                    <m:t>3</m:t>
                                  </m:r>
                                </m:sub>
                              </m:sSub>
                            </m:e>
                          </m:d>
                          <m:r>
                            <a:rPr kumimoji="0" lang="zh-CN" altLang="en-US" sz="2000" b="0" i="0" u="none" strike="noStrike" kern="1200" cap="none" spc="0" normalizeH="0" baseline="0" noProof="0">
                              <a:ln>
                                <a:noFill/>
                              </a:ln>
                              <a:solidFill>
                                <a:prstClr val="white"/>
                              </a:solidFill>
                              <a:effectLst/>
                              <a:uLnTx/>
                              <a:uFillTx/>
                              <a:latin typeface="Cambria Math" panose="02040503050406030204" pitchFamily="18" charset="0"/>
                              <a:cs typeface="+mn-cs"/>
                            </a:rPr>
                            <m:t>×</m:t>
                          </m:r>
                          <m:r>
                            <a:rPr kumimoji="0" lang="zh-CN" altLang="en-US" sz="2000" b="0" i="1" u="none" strike="noStrike" kern="1200" cap="none" spc="0" normalizeH="0" baseline="0" noProof="0">
                              <a:ln>
                                <a:noFill/>
                              </a:ln>
                              <a:solidFill>
                                <a:prstClr val="white"/>
                              </a:solidFill>
                              <a:effectLst/>
                              <a:uLnTx/>
                              <a:uFillTx/>
                              <a:latin typeface="Cambria Math" panose="02040503050406030204" pitchFamily="18" charset="0"/>
                              <a:cs typeface="+mn-cs"/>
                            </a:rPr>
                            <m:t>𝑃</m:t>
                          </m:r>
                          <m:d>
                            <m:dPr>
                              <m:ctrlPr>
                                <a:rPr kumimoji="0" lang="zh-CN" altLang="en-US" sz="2000" b="0" i="1" u="none" strike="noStrike" kern="1200" cap="none" spc="0" normalizeH="0" baseline="0" noProof="0">
                                  <a:ln>
                                    <a:noFill/>
                                  </a:ln>
                                  <a:solidFill>
                                    <a:prstClr val="white"/>
                                  </a:solidFill>
                                  <a:effectLst/>
                                  <a:uLnTx/>
                                  <a:uFillTx/>
                                  <a:latin typeface="Cambria Math" panose="02040503050406030204" pitchFamily="18" charset="0"/>
                                  <a:cs typeface="+mn-cs"/>
                                </a:rPr>
                              </m:ctrlPr>
                            </m:dPr>
                            <m:e>
                              <m:sSub>
                                <m:sSubPr>
                                  <m:ctrlPr>
                                    <a:rPr kumimoji="0" lang="zh-CN" altLang="en-US" sz="2000" b="0" i="1" u="none" strike="noStrike" kern="1200" cap="none" spc="0" normalizeH="0" baseline="0" noProof="0">
                                      <a:ln>
                                        <a:noFill/>
                                      </a:ln>
                                      <a:solidFill>
                                        <a:prstClr val="white"/>
                                      </a:solidFill>
                                      <a:effectLst/>
                                      <a:uLnTx/>
                                      <a:uFillTx/>
                                      <a:latin typeface="Cambria Math" panose="02040503050406030204" pitchFamily="18" charset="0"/>
                                      <a:cs typeface="+mn-cs"/>
                                    </a:rPr>
                                  </m:ctrlPr>
                                </m:sSubPr>
                                <m:e>
                                  <m:r>
                                    <a:rPr kumimoji="0" lang="zh-CN" altLang="en-US" sz="2000" b="0" i="1" u="none" strike="noStrike" kern="1200" cap="none" spc="0" normalizeH="0" baseline="0" noProof="0">
                                      <a:ln>
                                        <a:noFill/>
                                      </a:ln>
                                      <a:solidFill>
                                        <a:prstClr val="white"/>
                                      </a:solidFill>
                                      <a:effectLst/>
                                      <a:uLnTx/>
                                      <a:uFillTx/>
                                      <a:latin typeface="Cambria Math" panose="02040503050406030204" pitchFamily="18" charset="0"/>
                                      <a:cs typeface="+mn-cs"/>
                                    </a:rPr>
                                    <m:t>𝑋</m:t>
                                  </m:r>
                                </m:e>
                                <m:sub>
                                  <m:r>
                                    <a:rPr kumimoji="0" lang="zh-CN" altLang="en-US" sz="2000" b="0" i="0" u="none" strike="noStrike" kern="1200" cap="none" spc="0" normalizeH="0" baseline="0" noProof="0">
                                      <a:ln>
                                        <a:noFill/>
                                      </a:ln>
                                      <a:solidFill>
                                        <a:prstClr val="white"/>
                                      </a:solidFill>
                                      <a:effectLst/>
                                      <a:uLnTx/>
                                      <a:uFillTx/>
                                      <a:latin typeface="Cambria Math" panose="02040503050406030204" pitchFamily="18" charset="0"/>
                                      <a:cs typeface="+mn-cs"/>
                                    </a:rPr>
                                    <m:t>6</m:t>
                                  </m:r>
                                </m:sub>
                              </m:sSub>
                            </m:e>
                            <m:e>
                              <m:sSub>
                                <m:sSubPr>
                                  <m:ctrlPr>
                                    <a:rPr kumimoji="0" lang="zh-CN" altLang="en-US" sz="2000" b="0" i="1" u="none" strike="noStrike" kern="1200" cap="none" spc="0" normalizeH="0" baseline="0" noProof="0">
                                      <a:ln>
                                        <a:noFill/>
                                      </a:ln>
                                      <a:solidFill>
                                        <a:prstClr val="white"/>
                                      </a:solidFill>
                                      <a:effectLst/>
                                      <a:uLnTx/>
                                      <a:uFillTx/>
                                      <a:latin typeface="Cambria Math" panose="02040503050406030204" pitchFamily="18" charset="0"/>
                                      <a:cs typeface="+mn-cs"/>
                                    </a:rPr>
                                  </m:ctrlPr>
                                </m:sSubPr>
                                <m:e>
                                  <m:r>
                                    <a:rPr kumimoji="0" lang="zh-CN" altLang="en-US" sz="2000" b="0" i="1" u="none" strike="noStrike" kern="1200" cap="none" spc="0" normalizeH="0" baseline="0" noProof="0">
                                      <a:ln>
                                        <a:noFill/>
                                      </a:ln>
                                      <a:solidFill>
                                        <a:prstClr val="white"/>
                                      </a:solidFill>
                                      <a:effectLst/>
                                      <a:uLnTx/>
                                      <a:uFillTx/>
                                      <a:latin typeface="Cambria Math" panose="02040503050406030204" pitchFamily="18" charset="0"/>
                                      <a:cs typeface="+mn-cs"/>
                                    </a:rPr>
                                    <m:t>𝑋</m:t>
                                  </m:r>
                                </m:e>
                                <m:sub>
                                  <m:r>
                                    <a:rPr kumimoji="0" lang="zh-CN" altLang="en-US" sz="2000" b="0" i="1" u="none" strike="noStrike" kern="1200" cap="none" spc="0" normalizeH="0" baseline="0" noProof="0">
                                      <a:ln>
                                        <a:noFill/>
                                      </a:ln>
                                      <a:solidFill>
                                        <a:prstClr val="white"/>
                                      </a:solidFill>
                                      <a:effectLst/>
                                      <a:uLnTx/>
                                      <a:uFillTx/>
                                      <a:latin typeface="Cambria Math" panose="02040503050406030204" pitchFamily="18" charset="0"/>
                                      <a:cs typeface="+mn-cs"/>
                                    </a:rPr>
                                    <m:t>𝑖</m:t>
                                  </m:r>
                                </m:sub>
                              </m:sSub>
                            </m:e>
                          </m:d>
                          <m:r>
                            <a:rPr kumimoji="0" lang="zh-CN" altLang="en-US" sz="2000" b="0" i="0" u="none" strike="noStrike" kern="1200" cap="none" spc="0" normalizeH="0" baseline="0" noProof="0">
                              <a:ln>
                                <a:noFill/>
                              </a:ln>
                              <a:solidFill>
                                <a:prstClr val="white"/>
                              </a:solidFill>
                              <a:effectLst/>
                              <a:uLnTx/>
                              <a:uFillTx/>
                              <a:latin typeface="Cambria Math" panose="02040503050406030204" pitchFamily="18" charset="0"/>
                              <a:cs typeface="+mn-cs"/>
                            </a:rPr>
                            <m:t>×</m:t>
                          </m:r>
                          <m:r>
                            <a:rPr kumimoji="0" lang="zh-CN" altLang="en-US" sz="2000" b="0" i="1" u="none" strike="noStrike" kern="1200" cap="none" spc="0" normalizeH="0" baseline="0" noProof="0">
                              <a:ln>
                                <a:noFill/>
                              </a:ln>
                              <a:solidFill>
                                <a:prstClr val="white"/>
                              </a:solidFill>
                              <a:effectLst/>
                              <a:uLnTx/>
                              <a:uFillTx/>
                              <a:latin typeface="Cambria Math" panose="02040503050406030204" pitchFamily="18" charset="0"/>
                              <a:cs typeface="+mn-cs"/>
                            </a:rPr>
                            <m:t>𝑃</m:t>
                          </m:r>
                          <m:d>
                            <m:dPr>
                              <m:ctrlPr>
                                <a:rPr kumimoji="0" lang="zh-CN" altLang="en-US" sz="2000" b="0" i="1" u="none" strike="noStrike" kern="1200" cap="none" spc="0" normalizeH="0" baseline="0" noProof="0">
                                  <a:ln>
                                    <a:noFill/>
                                  </a:ln>
                                  <a:solidFill>
                                    <a:prstClr val="white"/>
                                  </a:solidFill>
                                  <a:effectLst/>
                                  <a:uLnTx/>
                                  <a:uFillTx/>
                                  <a:latin typeface="Cambria Math" panose="02040503050406030204" pitchFamily="18" charset="0"/>
                                  <a:cs typeface="+mn-cs"/>
                                </a:rPr>
                              </m:ctrlPr>
                            </m:dPr>
                            <m:e>
                              <m:sSub>
                                <m:sSubPr>
                                  <m:ctrlPr>
                                    <a:rPr kumimoji="0" lang="zh-CN" altLang="en-US" sz="2000" b="0" i="1" u="none" strike="noStrike" kern="1200" cap="none" spc="0" normalizeH="0" baseline="0" noProof="0">
                                      <a:ln>
                                        <a:noFill/>
                                      </a:ln>
                                      <a:solidFill>
                                        <a:prstClr val="white"/>
                                      </a:solidFill>
                                      <a:effectLst/>
                                      <a:uLnTx/>
                                      <a:uFillTx/>
                                      <a:latin typeface="Cambria Math" panose="02040503050406030204" pitchFamily="18" charset="0"/>
                                      <a:cs typeface="+mn-cs"/>
                                    </a:rPr>
                                  </m:ctrlPr>
                                </m:sSubPr>
                                <m:e>
                                  <m:r>
                                    <a:rPr kumimoji="0" lang="zh-CN" altLang="en-US" sz="2000" b="0" i="1" u="none" strike="noStrike" kern="1200" cap="none" spc="0" normalizeH="0" baseline="0" noProof="0">
                                      <a:ln>
                                        <a:noFill/>
                                      </a:ln>
                                      <a:solidFill>
                                        <a:prstClr val="white"/>
                                      </a:solidFill>
                                      <a:effectLst/>
                                      <a:uLnTx/>
                                      <a:uFillTx/>
                                      <a:latin typeface="Cambria Math" panose="02040503050406030204" pitchFamily="18" charset="0"/>
                                      <a:cs typeface="+mn-cs"/>
                                    </a:rPr>
                                    <m:t>𝑋</m:t>
                                  </m:r>
                                </m:e>
                                <m:sub>
                                  <m:r>
                                    <a:rPr kumimoji="0" lang="zh-CN" altLang="en-US" sz="2000" b="0" i="1" u="none" strike="noStrike" kern="1200" cap="none" spc="0" normalizeH="0" baseline="0" noProof="0">
                                      <a:ln>
                                        <a:noFill/>
                                      </a:ln>
                                      <a:solidFill>
                                        <a:prstClr val="white"/>
                                      </a:solidFill>
                                      <a:effectLst/>
                                      <a:uLnTx/>
                                      <a:uFillTx/>
                                      <a:latin typeface="Cambria Math" panose="02040503050406030204" pitchFamily="18" charset="0"/>
                                      <a:cs typeface="+mn-cs"/>
                                    </a:rPr>
                                    <m:t>𝑖</m:t>
                                  </m:r>
                                </m:sub>
                              </m:sSub>
                            </m:e>
                            <m:e>
                              <m:sSub>
                                <m:sSubPr>
                                  <m:ctrlPr>
                                    <a:rPr kumimoji="0" lang="zh-CN" altLang="en-US" sz="2000" b="0" i="1" u="none" strike="noStrike" kern="1200" cap="none" spc="0" normalizeH="0" baseline="0" noProof="0">
                                      <a:ln>
                                        <a:noFill/>
                                      </a:ln>
                                      <a:solidFill>
                                        <a:prstClr val="white"/>
                                      </a:solidFill>
                                      <a:effectLst/>
                                      <a:uLnTx/>
                                      <a:uFillTx/>
                                      <a:latin typeface="Cambria Math" panose="02040503050406030204" pitchFamily="18" charset="0"/>
                                      <a:cs typeface="+mn-cs"/>
                                    </a:rPr>
                                  </m:ctrlPr>
                                </m:sSubPr>
                                <m:e>
                                  <m:r>
                                    <a:rPr kumimoji="0" lang="zh-CN" altLang="en-US" sz="2000" b="0" i="1" u="none" strike="noStrike" kern="1200" cap="none" spc="0" normalizeH="0" baseline="0" noProof="0">
                                      <a:ln>
                                        <a:noFill/>
                                      </a:ln>
                                      <a:solidFill>
                                        <a:prstClr val="white"/>
                                      </a:solidFill>
                                      <a:effectLst/>
                                      <a:uLnTx/>
                                      <a:uFillTx/>
                                      <a:latin typeface="Cambria Math" panose="02040503050406030204" pitchFamily="18" charset="0"/>
                                      <a:cs typeface="+mn-cs"/>
                                    </a:rPr>
                                    <m:t>𝑋</m:t>
                                  </m:r>
                                </m:e>
                                <m:sub>
                                  <m:r>
                                    <a:rPr kumimoji="0" lang="zh-CN" altLang="en-US" sz="2000" b="0" i="0" u="none" strike="noStrike" kern="1200" cap="none" spc="0" normalizeH="0" baseline="0" noProof="0">
                                      <a:ln>
                                        <a:noFill/>
                                      </a:ln>
                                      <a:solidFill>
                                        <a:prstClr val="white"/>
                                      </a:solidFill>
                                      <a:effectLst/>
                                      <a:uLnTx/>
                                      <a:uFillTx/>
                                      <a:latin typeface="Cambria Math" panose="02040503050406030204" pitchFamily="18" charset="0"/>
                                      <a:cs typeface="+mn-cs"/>
                                    </a:rPr>
                                    <m:t>4</m:t>
                                  </m:r>
                                </m:sub>
                              </m:sSub>
                            </m:e>
                          </m:d>
                          <m:r>
                            <a:rPr kumimoji="0" lang="zh-CN" altLang="en-US" sz="2000" b="0" i="0" u="none" strike="noStrike" kern="1200" cap="none" spc="0" normalizeH="0" baseline="0" noProof="0">
                              <a:ln>
                                <a:noFill/>
                              </a:ln>
                              <a:solidFill>
                                <a:prstClr val="white"/>
                              </a:solidFill>
                              <a:effectLst/>
                              <a:uLnTx/>
                              <a:uFillTx/>
                              <a:latin typeface="Cambria Math" panose="02040503050406030204" pitchFamily="18" charset="0"/>
                              <a:cs typeface="+mn-cs"/>
                            </a:rPr>
                            <m:t>×</m:t>
                          </m:r>
                          <m:r>
                            <a:rPr kumimoji="0" lang="zh-CN" altLang="en-US" sz="2000" b="0" i="1" u="none" strike="noStrike" kern="1200" cap="none" spc="0" normalizeH="0" baseline="0" noProof="0">
                              <a:ln>
                                <a:noFill/>
                              </a:ln>
                              <a:solidFill>
                                <a:prstClr val="white"/>
                              </a:solidFill>
                              <a:effectLst/>
                              <a:uLnTx/>
                              <a:uFillTx/>
                              <a:latin typeface="Cambria Math" panose="02040503050406030204" pitchFamily="18" charset="0"/>
                              <a:cs typeface="+mn-cs"/>
                            </a:rPr>
                            <m:t>𝑃</m:t>
                          </m:r>
                          <m:r>
                            <a:rPr kumimoji="0" lang="zh-CN" altLang="en-US" sz="2000" b="0" i="0" u="none" strike="noStrike" kern="1200" cap="none" spc="0" normalizeH="0" baseline="0" noProof="0">
                              <a:ln>
                                <a:noFill/>
                              </a:ln>
                              <a:solidFill>
                                <a:prstClr val="white"/>
                              </a:solidFill>
                              <a:effectLst/>
                              <a:uLnTx/>
                              <a:uFillTx/>
                              <a:latin typeface="Cambria Math" panose="02040503050406030204" pitchFamily="18" charset="0"/>
                              <a:cs typeface="+mn-cs"/>
                            </a:rPr>
                            <m:t>(</m:t>
                          </m:r>
                          <m:sSub>
                            <m:sSubPr>
                              <m:ctrlPr>
                                <a:rPr kumimoji="0" lang="zh-CN" altLang="en-US" sz="2000" b="0" i="1" u="none" strike="noStrike" kern="1200" cap="none" spc="0" normalizeH="0" baseline="0" noProof="0">
                                  <a:ln>
                                    <a:noFill/>
                                  </a:ln>
                                  <a:solidFill>
                                    <a:prstClr val="white"/>
                                  </a:solidFill>
                                  <a:effectLst/>
                                  <a:uLnTx/>
                                  <a:uFillTx/>
                                  <a:latin typeface="Cambria Math" panose="02040503050406030204" pitchFamily="18" charset="0"/>
                                  <a:cs typeface="+mn-cs"/>
                                </a:rPr>
                              </m:ctrlPr>
                            </m:sSubPr>
                            <m:e>
                              <m:r>
                                <a:rPr kumimoji="0" lang="zh-CN" altLang="en-US" sz="2000" b="0" i="1" u="none" strike="noStrike" kern="1200" cap="none" spc="0" normalizeH="0" baseline="0" noProof="0">
                                  <a:ln>
                                    <a:noFill/>
                                  </a:ln>
                                  <a:solidFill>
                                    <a:prstClr val="white"/>
                                  </a:solidFill>
                                  <a:effectLst/>
                                  <a:uLnTx/>
                                  <a:uFillTx/>
                                  <a:latin typeface="Cambria Math" panose="02040503050406030204" pitchFamily="18" charset="0"/>
                                  <a:cs typeface="+mn-cs"/>
                                </a:rPr>
                                <m:t>𝑋</m:t>
                              </m:r>
                            </m:e>
                            <m:sub>
                              <m:r>
                                <a:rPr kumimoji="0" lang="zh-CN" altLang="en-US" sz="2000" b="0" i="1" u="none" strike="noStrike" kern="1200" cap="none" spc="0" normalizeH="0" baseline="0" noProof="0">
                                  <a:ln>
                                    <a:noFill/>
                                  </a:ln>
                                  <a:solidFill>
                                    <a:prstClr val="white"/>
                                  </a:solidFill>
                                  <a:effectLst/>
                                  <a:uLnTx/>
                                  <a:uFillTx/>
                                  <a:latin typeface="Cambria Math" panose="02040503050406030204" pitchFamily="18" charset="0"/>
                                  <a:cs typeface="+mn-cs"/>
                                </a:rPr>
                                <m:t>𝑗</m:t>
                              </m:r>
                            </m:sub>
                          </m:sSub>
                          <m:r>
                            <a:rPr kumimoji="0" lang="zh-CN" altLang="en-US" sz="2000" b="0" i="0" u="none" strike="noStrike" kern="1200" cap="none" spc="0" normalizeH="0" baseline="0" noProof="0">
                              <a:ln>
                                <a:noFill/>
                              </a:ln>
                              <a:solidFill>
                                <a:prstClr val="white"/>
                              </a:solidFill>
                              <a:effectLst/>
                              <a:uLnTx/>
                              <a:uFillTx/>
                              <a:latin typeface="Cambria Math" panose="02040503050406030204" pitchFamily="18" charset="0"/>
                              <a:cs typeface="+mn-cs"/>
                            </a:rPr>
                            <m:t>|</m:t>
                          </m:r>
                          <m:sSub>
                            <m:sSubPr>
                              <m:ctrlPr>
                                <a:rPr kumimoji="0" lang="zh-CN" altLang="en-US" sz="2000" b="0" i="1" u="none" strike="noStrike" kern="1200" cap="none" spc="0" normalizeH="0" baseline="0" noProof="0">
                                  <a:ln>
                                    <a:noFill/>
                                  </a:ln>
                                  <a:solidFill>
                                    <a:prstClr val="white"/>
                                  </a:solidFill>
                                  <a:effectLst/>
                                  <a:uLnTx/>
                                  <a:uFillTx/>
                                  <a:latin typeface="Cambria Math" panose="02040503050406030204" pitchFamily="18" charset="0"/>
                                  <a:cs typeface="+mn-cs"/>
                                </a:rPr>
                              </m:ctrlPr>
                            </m:sSubPr>
                            <m:e>
                              <m:r>
                                <a:rPr kumimoji="0" lang="zh-CN" altLang="en-US" sz="2000" b="0" i="1" u="none" strike="noStrike" kern="1200" cap="none" spc="0" normalizeH="0" baseline="0" noProof="0">
                                  <a:ln>
                                    <a:noFill/>
                                  </a:ln>
                                  <a:solidFill>
                                    <a:prstClr val="white"/>
                                  </a:solidFill>
                                  <a:effectLst/>
                                  <a:uLnTx/>
                                  <a:uFillTx/>
                                  <a:latin typeface="Cambria Math" panose="02040503050406030204" pitchFamily="18" charset="0"/>
                                  <a:cs typeface="+mn-cs"/>
                                </a:rPr>
                                <m:t>𝑋</m:t>
                              </m:r>
                            </m:e>
                            <m:sub>
                              <m:r>
                                <a:rPr kumimoji="0" lang="zh-CN" altLang="en-US" sz="2000" b="0" i="0" u="none" strike="noStrike" kern="1200" cap="none" spc="0" normalizeH="0" baseline="0" noProof="0">
                                  <a:ln>
                                    <a:noFill/>
                                  </a:ln>
                                  <a:solidFill>
                                    <a:prstClr val="white"/>
                                  </a:solidFill>
                                  <a:effectLst/>
                                  <a:uLnTx/>
                                  <a:uFillTx/>
                                  <a:latin typeface="Cambria Math" panose="02040503050406030204" pitchFamily="18" charset="0"/>
                                  <a:cs typeface="+mn-cs"/>
                                </a:rPr>
                                <m:t>1</m:t>
                              </m:r>
                            </m:sub>
                          </m:sSub>
                          <m:r>
                            <a:rPr kumimoji="0" lang="zh-CN" altLang="en-US" sz="2000" b="0" i="0" u="none" strike="noStrike" kern="1200" cap="none" spc="0" normalizeH="0" baseline="0" noProof="0">
                              <a:ln>
                                <a:noFill/>
                              </a:ln>
                              <a:solidFill>
                                <a:prstClr val="white"/>
                              </a:solidFill>
                              <a:effectLst/>
                              <a:uLnTx/>
                              <a:uFillTx/>
                              <a:latin typeface="Cambria Math" panose="02040503050406030204" pitchFamily="18" charset="0"/>
                              <a:cs typeface="+mn-cs"/>
                            </a:rPr>
                            <m:t>, </m:t>
                          </m:r>
                          <m:sSub>
                            <m:sSubPr>
                              <m:ctrlPr>
                                <a:rPr kumimoji="0" lang="zh-CN" altLang="en-US" sz="2000" b="0" i="1" u="none" strike="noStrike" kern="1200" cap="none" spc="0" normalizeH="0" baseline="0" noProof="0">
                                  <a:ln>
                                    <a:noFill/>
                                  </a:ln>
                                  <a:solidFill>
                                    <a:prstClr val="white"/>
                                  </a:solidFill>
                                  <a:effectLst/>
                                  <a:uLnTx/>
                                  <a:uFillTx/>
                                  <a:latin typeface="Cambria Math" panose="02040503050406030204" pitchFamily="18" charset="0"/>
                                  <a:cs typeface="+mn-cs"/>
                                </a:rPr>
                              </m:ctrlPr>
                            </m:sSubPr>
                            <m:e>
                              <m:r>
                                <a:rPr kumimoji="0" lang="zh-CN" altLang="en-US" sz="2000" b="0" i="1" u="none" strike="noStrike" kern="1200" cap="none" spc="0" normalizeH="0" baseline="0" noProof="0">
                                  <a:ln>
                                    <a:noFill/>
                                  </a:ln>
                                  <a:solidFill>
                                    <a:prstClr val="white"/>
                                  </a:solidFill>
                                  <a:effectLst/>
                                  <a:uLnTx/>
                                  <a:uFillTx/>
                                  <a:latin typeface="Cambria Math" panose="02040503050406030204" pitchFamily="18" charset="0"/>
                                  <a:cs typeface="+mn-cs"/>
                                </a:rPr>
                                <m:t>𝑋</m:t>
                              </m:r>
                            </m:e>
                            <m:sub>
                              <m:r>
                                <a:rPr kumimoji="0" lang="zh-CN" altLang="en-US" sz="2000" b="0" i="0" u="none" strike="noStrike" kern="1200" cap="none" spc="0" normalizeH="0" baseline="0" noProof="0">
                                  <a:ln>
                                    <a:noFill/>
                                  </a:ln>
                                  <a:solidFill>
                                    <a:prstClr val="white"/>
                                  </a:solidFill>
                                  <a:effectLst/>
                                  <a:uLnTx/>
                                  <a:uFillTx/>
                                  <a:latin typeface="Cambria Math" panose="02040503050406030204" pitchFamily="18" charset="0"/>
                                  <a:cs typeface="+mn-cs"/>
                                </a:rPr>
                                <m:t>5</m:t>
                              </m:r>
                            </m:sub>
                          </m:sSub>
                          <m:r>
                            <a:rPr kumimoji="0" lang="zh-CN" altLang="en-US" sz="2000" b="0" i="0" u="none" strike="noStrike" kern="1200" cap="none" spc="0" normalizeH="0" baseline="0" noProof="0">
                              <a:ln>
                                <a:noFill/>
                              </a:ln>
                              <a:solidFill>
                                <a:prstClr val="white"/>
                              </a:solidFill>
                              <a:effectLst/>
                              <a:uLnTx/>
                              <a:uFillTx/>
                              <a:latin typeface="Cambria Math" panose="02040503050406030204" pitchFamily="18" charset="0"/>
                              <a:cs typeface="+mn-cs"/>
                            </a:rPr>
                            <m:t>, </m:t>
                          </m:r>
                          <m:sSub>
                            <m:sSubPr>
                              <m:ctrlPr>
                                <a:rPr kumimoji="0" lang="zh-CN" altLang="en-US" sz="2000" b="0" i="1" u="none" strike="noStrike" kern="1200" cap="none" spc="0" normalizeH="0" baseline="0" noProof="0">
                                  <a:ln>
                                    <a:noFill/>
                                  </a:ln>
                                  <a:solidFill>
                                    <a:prstClr val="white"/>
                                  </a:solidFill>
                                  <a:effectLst/>
                                  <a:uLnTx/>
                                  <a:uFillTx/>
                                  <a:latin typeface="Cambria Math" panose="02040503050406030204" pitchFamily="18" charset="0"/>
                                  <a:cs typeface="+mn-cs"/>
                                </a:rPr>
                              </m:ctrlPr>
                            </m:sSubPr>
                            <m:e>
                              <m:r>
                                <a:rPr kumimoji="0" lang="zh-CN" altLang="en-US" sz="2000" b="0" i="1" u="none" strike="noStrike" kern="1200" cap="none" spc="0" normalizeH="0" baseline="0" noProof="0">
                                  <a:ln>
                                    <a:noFill/>
                                  </a:ln>
                                  <a:solidFill>
                                    <a:prstClr val="white"/>
                                  </a:solidFill>
                                  <a:effectLst/>
                                  <a:uLnTx/>
                                  <a:uFillTx/>
                                  <a:latin typeface="Cambria Math" panose="02040503050406030204" pitchFamily="18" charset="0"/>
                                  <a:cs typeface="+mn-cs"/>
                                </a:rPr>
                                <m:t>𝑋</m:t>
                              </m:r>
                            </m:e>
                            <m:sub>
                              <m:r>
                                <a:rPr kumimoji="0" lang="zh-CN" altLang="en-US" sz="2000" b="0" i="0" u="none" strike="noStrike" kern="1200" cap="none" spc="0" normalizeH="0" baseline="0" noProof="0">
                                  <a:ln>
                                    <a:noFill/>
                                  </a:ln>
                                  <a:solidFill>
                                    <a:prstClr val="white"/>
                                  </a:solidFill>
                                  <a:effectLst/>
                                  <a:uLnTx/>
                                  <a:uFillTx/>
                                  <a:latin typeface="Cambria Math" panose="02040503050406030204" pitchFamily="18" charset="0"/>
                                  <a:cs typeface="+mn-cs"/>
                                </a:rPr>
                                <m:t>6</m:t>
                              </m:r>
                            </m:sub>
                          </m:sSub>
                        </m:e>
                      </m:d>
                    </m:oMath>
                  </m:oMathPara>
                </a14:m>
                <a:endParaRPr kumimoji="0" lang="zh-CN" altLang="en-US" sz="20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mc:Choice>
        <mc:Fallback xmlns="">
          <p:sp>
            <p:nvSpPr>
              <p:cNvPr id="4" name="矩形 3">
                <a:extLst>
                  <a:ext uri="{FF2B5EF4-FFF2-40B4-BE49-F238E27FC236}">
                    <a16:creationId xmlns:a16="http://schemas.microsoft.com/office/drawing/2014/main" id="{02B19B1B-B3C8-407E-AC15-BF80FB37ECA9}"/>
                  </a:ext>
                </a:extLst>
              </p:cNvPr>
              <p:cNvSpPr>
                <a:spLocks noRot="1" noChangeAspect="1" noMove="1" noResize="1" noEditPoints="1" noAdjustHandles="1" noChangeArrowheads="1" noChangeShapeType="1" noTextEdit="1"/>
              </p:cNvSpPr>
              <p:nvPr/>
            </p:nvSpPr>
            <p:spPr>
              <a:xfrm>
                <a:off x="411125" y="3130465"/>
                <a:ext cx="6096000" cy="1102161"/>
              </a:xfrm>
              <a:prstGeom prst="rect">
                <a:avLst/>
              </a:prstGeom>
              <a:blipFill>
                <a:blip r:embed="rId5"/>
                <a:stretch>
                  <a:fillRect t="-3333" r="-10900" b="-91667"/>
                </a:stretch>
              </a:blipFill>
            </p:spPr>
            <p:txBody>
              <a:bodyPr/>
              <a:lstStyle/>
              <a:p>
                <a:r>
                  <a:rPr lang="zh-CN" altLang="en-US">
                    <a:noFill/>
                  </a:rPr>
                  <a:t> </a:t>
                </a:r>
              </a:p>
            </p:txBody>
          </p:sp>
        </mc:Fallback>
      </mc:AlternateContent>
      <p:pic>
        <p:nvPicPr>
          <p:cNvPr id="3" name="图片 2">
            <a:extLst>
              <a:ext uri="{FF2B5EF4-FFF2-40B4-BE49-F238E27FC236}">
                <a16:creationId xmlns:a16="http://schemas.microsoft.com/office/drawing/2014/main" id="{B64B96FA-4E6E-4A09-8F5A-9699673B8A95}"/>
              </a:ext>
            </a:extLst>
          </p:cNvPr>
          <p:cNvPicPr>
            <a:picLocks noChangeAspect="1"/>
          </p:cNvPicPr>
          <p:nvPr/>
        </p:nvPicPr>
        <p:blipFill>
          <a:blip r:embed="rId6"/>
          <a:stretch>
            <a:fillRect/>
          </a:stretch>
        </p:blipFill>
        <p:spPr>
          <a:xfrm>
            <a:off x="6831698" y="2262328"/>
            <a:ext cx="4949177" cy="3181542"/>
          </a:xfrm>
          <a:prstGeom prst="rect">
            <a:avLst/>
          </a:prstGeom>
        </p:spPr>
      </p:pic>
    </p:spTree>
    <p:extLst>
      <p:ext uri="{BB962C8B-B14F-4D97-AF65-F5344CB8AC3E}">
        <p14:creationId xmlns:p14="http://schemas.microsoft.com/office/powerpoint/2010/main" val="108457246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a:extLst>
              <a:ext uri="{FF2B5EF4-FFF2-40B4-BE49-F238E27FC236}">
                <a16:creationId xmlns:a16="http://schemas.microsoft.com/office/drawing/2014/main" id="{40D199F0-A918-4EED-AF6C-1FF084A1EF8E}"/>
              </a:ext>
            </a:extLst>
          </p:cNvPr>
          <p:cNvSpPr/>
          <p:nvPr/>
        </p:nvSpPr>
        <p:spPr>
          <a:xfrm>
            <a:off x="852473" y="129010"/>
            <a:ext cx="1460656"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mn-cs"/>
              </a:rPr>
              <a:t>五、因果推理</a:t>
            </a:r>
            <a:endParaRPr kumimoji="0" lang="zh-CN" altLang="en-US" sz="16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p:sp>
        <p:nvSpPr>
          <p:cNvPr id="119" name="矩形 118">
            <a:extLst>
              <a:ext uri="{FF2B5EF4-FFF2-40B4-BE49-F238E27FC236}">
                <a16:creationId xmlns:a16="http://schemas.microsoft.com/office/drawing/2014/main" id="{B3CD2C69-1816-4FB2-879A-9190CE7F6AE2}"/>
              </a:ext>
            </a:extLst>
          </p:cNvPr>
          <p:cNvSpPr/>
          <p:nvPr/>
        </p:nvSpPr>
        <p:spPr>
          <a:xfrm>
            <a:off x="1035233" y="785906"/>
            <a:ext cx="10254104" cy="609273"/>
          </a:xfrm>
          <a:prstGeom prst="rect">
            <a:avLst/>
          </a:prstGeom>
          <a:gradFill>
            <a:gsLst>
              <a:gs pos="37000">
                <a:srgbClr val="019196"/>
              </a:gs>
              <a:gs pos="100000">
                <a:schemeClr val="bg1"/>
              </a:gs>
              <a:gs pos="83000">
                <a:srgbClr val="81C7C9"/>
              </a:gs>
            </a:gsLst>
            <a:lin ang="12000000" scaled="0"/>
          </a:gradFill>
          <a:ln w="22225">
            <a:noFill/>
          </a:ln>
          <a:effectLst>
            <a:outerShdw blurRad="50800" dist="38100" dir="5400000" algn="l" rotWithShape="0">
              <a:schemeClr val="tx1">
                <a:lumMod val="85000"/>
                <a:lumOff val="15000"/>
                <a:alpha val="10000"/>
              </a:schemeClr>
            </a:outerShdw>
          </a:effectLst>
        </p:spPr>
        <p:txBody>
          <a:bodyPr anchor="ctr">
            <a:normAutofit/>
          </a:bodyPr>
          <a:lstStyle/>
          <a:p>
            <a:pPr marL="0" marR="0" lvl="0" indent="0" algn="ctr" defTabSz="914400" rtl="0" eaLnBrk="1" fontAlgn="auto" latinLnBrk="0" hangingPunct="1">
              <a:lnSpc>
                <a:spcPct val="90000"/>
              </a:lnSpc>
              <a:spcBef>
                <a:spcPct val="0"/>
              </a:spcBef>
              <a:spcAft>
                <a:spcPts val="0"/>
              </a:spcAft>
              <a:buClrTx/>
              <a:buSzTx/>
              <a:buFontTx/>
              <a:buNone/>
              <a:tabLst/>
              <a:defRPr/>
            </a:pPr>
            <a:endParaRPr kumimoji="0" lang="zh-CN" altLang="en-US" sz="1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endParaRPr>
          </a:p>
        </p:txBody>
      </p:sp>
      <p:sp>
        <p:nvSpPr>
          <p:cNvPr id="125" name="矩形 124">
            <a:extLst>
              <a:ext uri="{FF2B5EF4-FFF2-40B4-BE49-F238E27FC236}">
                <a16:creationId xmlns:a16="http://schemas.microsoft.com/office/drawing/2014/main" id="{E92C2E0C-53A3-4362-98BF-84BE3F71DBEA}"/>
              </a:ext>
            </a:extLst>
          </p:cNvPr>
          <p:cNvSpPr/>
          <p:nvPr/>
        </p:nvSpPr>
        <p:spPr>
          <a:xfrm>
            <a:off x="1845095" y="821284"/>
            <a:ext cx="8634380" cy="458715"/>
          </a:xfrm>
          <a:prstGeom prst="rect">
            <a:avLst/>
          </a:prstGeom>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Times New Roman" panose="02020603050405020304" pitchFamily="18" charset="0"/>
              </a:rPr>
              <a:t>因果推理：</a:t>
            </a:r>
            <a:r>
              <a:rPr kumimoji="0" lang="zh-CN" altLang="zh-CN" sz="1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因果干预与</a:t>
            </a:r>
            <a:r>
              <a:rPr kumimoji="0" lang="en-US" altLang="zh-CN" sz="1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do</a:t>
            </a:r>
            <a:r>
              <a:rPr kumimoji="0" lang="zh-CN" altLang="zh-CN" sz="1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算子</a:t>
            </a:r>
            <a:endParaRPr kumimoji="0" lang="zh-CN" altLang="en-US" sz="1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 name="矩形: 圆角 6">
            <a:extLst>
              <a:ext uri="{FF2B5EF4-FFF2-40B4-BE49-F238E27FC236}">
                <a16:creationId xmlns:a16="http://schemas.microsoft.com/office/drawing/2014/main" id="{168CAB6B-BBD1-4D7A-B9B8-6C9EA842F8AB}"/>
              </a:ext>
            </a:extLst>
          </p:cNvPr>
          <p:cNvSpPr/>
          <p:nvPr/>
        </p:nvSpPr>
        <p:spPr>
          <a:xfrm>
            <a:off x="590109" y="1713521"/>
            <a:ext cx="7033435" cy="4323195"/>
          </a:xfrm>
          <a:prstGeom prst="roundRect">
            <a:avLst>
              <a:gd name="adj" fmla="val 0"/>
            </a:avLst>
          </a:prstGeom>
          <a:gradFill>
            <a:gsLst>
              <a:gs pos="22000">
                <a:srgbClr val="016773"/>
              </a:gs>
              <a:gs pos="100000">
                <a:srgbClr val="00ABA5"/>
              </a:gs>
            </a:gsLst>
            <a:lin ang="30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1"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endParaRPr>
          </a:p>
        </p:txBody>
      </p:sp>
      <p:sp>
        <p:nvSpPr>
          <p:cNvPr id="10" name="矩形 9">
            <a:extLst>
              <a:ext uri="{FF2B5EF4-FFF2-40B4-BE49-F238E27FC236}">
                <a16:creationId xmlns:a16="http://schemas.microsoft.com/office/drawing/2014/main" id="{C463D9B9-8D11-4DC5-AEBD-87E5F800537D}"/>
              </a:ext>
            </a:extLst>
          </p:cNvPr>
          <p:cNvSpPr/>
          <p:nvPr/>
        </p:nvSpPr>
        <p:spPr>
          <a:xfrm>
            <a:off x="528738" y="1897299"/>
            <a:ext cx="7033435" cy="4480842"/>
          </a:xfrm>
          <a:prstGeom prst="rect">
            <a:avLst/>
          </a:prstGeom>
        </p:spPr>
        <p:txBody>
          <a:bodyPr wrap="square">
            <a:spAutoFit/>
          </a:bodyPr>
          <a:lstStyle/>
          <a:p>
            <a:pPr marL="342900" marR="0" lvl="0" indent="-342900" algn="l" defTabSz="914400" rtl="0" eaLnBrk="1" fontAlgn="auto" latinLnBrk="0" hangingPunct="1">
              <a:lnSpc>
                <a:spcPct val="150000"/>
              </a:lnSpc>
              <a:spcBef>
                <a:spcPts val="0"/>
              </a:spcBef>
              <a:spcAft>
                <a:spcPts val="0"/>
              </a:spcAft>
              <a:buClr>
                <a:prstClr val="white"/>
              </a:buClr>
              <a:buSzPct val="80000"/>
              <a:buFont typeface="Wingdings" panose="05000000000000000000" pitchFamily="2" charset="2"/>
              <a:buChar char="u"/>
              <a:tabLst/>
              <a:defRPr/>
            </a:pPr>
            <a:r>
              <a:rPr kumimoji="0" lang="zh-CN" altLang="zh-CN" sz="1600" b="1" i="0" u="none" strike="noStrike" kern="1200" cap="none" spc="0" normalizeH="0" baseline="0" noProof="0" dirty="0">
                <a:ln>
                  <a:noFill/>
                </a:ln>
                <a:solidFill>
                  <a:srgbClr val="FFFFCC"/>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Times New Roman" panose="02020603050405020304" pitchFamily="18" charset="0"/>
              </a:rPr>
              <a:t>因果推理中</a:t>
            </a:r>
            <a:r>
              <a:rPr kumimoji="0" lang="zh-CN" altLang="en-US" sz="1600" b="1" i="0" u="none" strike="noStrike" kern="1200" cap="none" spc="0" normalizeH="0" baseline="0" noProof="0" dirty="0">
                <a:ln>
                  <a:noFill/>
                </a:ln>
                <a:solidFill>
                  <a:srgbClr val="FFFFCC"/>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Times New Roman" panose="02020603050405020304" pitchFamily="18" charset="0"/>
              </a:rPr>
              <a:t> </a:t>
            </a:r>
            <a:r>
              <a:rPr kumimoji="0" lang="zh-CN" altLang="zh-CN" sz="1600" b="1" i="0" u="none" strike="noStrike" kern="1200" cap="none" spc="0" normalizeH="0" baseline="0" noProof="0" dirty="0">
                <a:ln>
                  <a:noFill/>
                </a:ln>
                <a:solidFill>
                  <a:srgbClr val="FFFFCC"/>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Times New Roman" panose="02020603050405020304" pitchFamily="18" charset="0"/>
              </a:rPr>
              <a:t>干预（</a:t>
            </a:r>
            <a:r>
              <a:rPr kumimoji="0" lang="en-US" altLang="zh-CN" sz="1600" b="1" i="0" u="none" strike="noStrike" kern="1200" cap="none" spc="0" normalizeH="0" baseline="0" noProof="0" dirty="0">
                <a:ln>
                  <a:noFill/>
                </a:ln>
                <a:solidFill>
                  <a:srgbClr val="FFFFCC"/>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Times New Roman" panose="02020603050405020304" pitchFamily="18" charset="0"/>
              </a:rPr>
              <a:t>intervention</a:t>
            </a:r>
            <a:r>
              <a:rPr kumimoji="0" lang="zh-CN" altLang="zh-CN" sz="1600" b="1" i="0" u="none" strike="noStrike" kern="1200" cap="none" spc="0" normalizeH="0" baseline="0" noProof="0" dirty="0">
                <a:ln>
                  <a:noFill/>
                </a:ln>
                <a:solidFill>
                  <a:srgbClr val="FFFFCC"/>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Times New Roman" panose="02020603050405020304" pitchFamily="18" charset="0"/>
              </a:rPr>
              <a:t>）</a:t>
            </a:r>
            <a:r>
              <a:rPr kumimoji="0" lang="zh-CN" altLang="en-US" sz="1600" b="1" i="0" u="none" strike="noStrike" kern="1200" cap="none" spc="0" normalizeH="0" baseline="0" noProof="0" dirty="0">
                <a:ln>
                  <a:noFill/>
                </a:ln>
                <a:solidFill>
                  <a:srgbClr val="FFFFCC"/>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Times New Roman" panose="02020603050405020304" pitchFamily="18" charset="0"/>
              </a:rPr>
              <a:t>：</a:t>
            </a:r>
            <a:r>
              <a:rPr kumimoji="0" lang="zh-CN" altLang="zh-CN" sz="16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改变明确存在关联关系的某变量取值，研究变量取值改变对结果变量的影响，就是因果推理中常用的</a:t>
            </a:r>
            <a:r>
              <a:rPr kumimoji="0" lang="en-US" altLang="zh-CN" sz="16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0" lang="zh-CN" altLang="zh-CN" sz="16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干预（</a:t>
            </a:r>
            <a:r>
              <a:rPr kumimoji="0" lang="en-US" altLang="zh-CN" sz="16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intervention</a:t>
            </a:r>
            <a:r>
              <a:rPr kumimoji="0" lang="zh-CN" altLang="zh-CN" sz="16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0" lang="en-US" altLang="zh-CN" sz="16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0" lang="zh-CN" altLang="zh-CN" sz="16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手段。比如：在已知商品价格和销售量存在关联关系的情况下，将商品价格提高一倍后，研究销售量会发生怎样的变化</a:t>
            </a:r>
            <a:r>
              <a:rPr kumimoji="0" lang="en-US" altLang="zh-CN" sz="16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 </a:t>
            </a:r>
            <a:r>
              <a:rPr kumimoji="0" lang="zh-CN" altLang="zh-CN" sz="16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在已知吸烟频率和患癌症概率存在关联关系的情况下，研究人们放弃吸烟后，患癌症概率会发生怎样的变化</a:t>
            </a:r>
            <a:r>
              <a:rPr kumimoji="0" lang="en-US" altLang="zh-CN" sz="16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a:t>
            </a:r>
          </a:p>
          <a:p>
            <a:pPr marL="342900" marR="0" lvl="0" indent="-342900" algn="just" defTabSz="914400" rtl="0" eaLnBrk="1" fontAlgn="auto" latinLnBrk="0" hangingPunct="1">
              <a:lnSpc>
                <a:spcPct val="150000"/>
              </a:lnSpc>
              <a:spcBef>
                <a:spcPts val="0"/>
              </a:spcBef>
              <a:spcAft>
                <a:spcPts val="0"/>
              </a:spcAft>
              <a:buClr>
                <a:prstClr val="white"/>
              </a:buClr>
              <a:buSzPct val="80000"/>
              <a:buFont typeface="Wingdings" panose="05000000000000000000" pitchFamily="2" charset="2"/>
              <a:buChar char="u"/>
              <a:tabLst/>
              <a:defRPr/>
            </a:pPr>
            <a:r>
              <a:rPr kumimoji="0" lang="en-US" altLang="zh-CN" sz="1600" b="1" i="0" u="none" strike="noStrike" kern="1200" cap="none" spc="0" normalizeH="0" baseline="0" noProof="0" dirty="0">
                <a:ln>
                  <a:noFill/>
                </a:ln>
                <a:solidFill>
                  <a:srgbClr val="FFFFCC"/>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Times New Roman" panose="02020603050405020304" pitchFamily="18" charset="0"/>
              </a:rPr>
              <a:t>“do”</a:t>
            </a:r>
            <a:r>
              <a:rPr kumimoji="0" lang="zh-CN" altLang="zh-CN" sz="1600" b="1" i="0" u="none" strike="noStrike" kern="1200" cap="none" spc="0" normalizeH="0" baseline="0" noProof="0" dirty="0">
                <a:ln>
                  <a:noFill/>
                </a:ln>
                <a:solidFill>
                  <a:srgbClr val="FFFFCC"/>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Times New Roman" panose="02020603050405020304" pitchFamily="18" charset="0"/>
              </a:rPr>
              <a:t>算子</a:t>
            </a:r>
            <a:r>
              <a:rPr kumimoji="0" lang="zh-CN" altLang="en-US" sz="16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0" lang="zh-CN" altLang="zh-CN" sz="16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为了从因果分析角度实现这一任务，图灵奖获得者朱迪亚</a:t>
            </a:r>
            <a:r>
              <a:rPr kumimoji="0" lang="en-US" altLang="zh-CN" sz="16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0" lang="zh-CN" altLang="zh-CN" sz="16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珀尔（</a:t>
            </a:r>
            <a:r>
              <a:rPr kumimoji="0" lang="en-US" altLang="zh-CN" sz="16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Judea Pearl</a:t>
            </a:r>
            <a:r>
              <a:rPr kumimoji="0" lang="zh-CN" altLang="zh-CN" sz="16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）提出了</a:t>
            </a:r>
            <a:r>
              <a:rPr kumimoji="0" lang="en-US" altLang="zh-CN" sz="16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“do”</a:t>
            </a:r>
            <a:r>
              <a:rPr kumimoji="0" lang="zh-CN" altLang="zh-CN" sz="16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算子，计算当系统中一个变量取值发生变化、其他变量保持不变时，系统输出结果是否变化，这样可判断改变取值的变量是否是系统中起决定作用的</a:t>
            </a:r>
            <a:r>
              <a:rPr kumimoji="0" lang="en-US" altLang="zh-CN" sz="16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0" lang="zh-CN" altLang="zh-CN" sz="16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原因要素</a:t>
            </a:r>
            <a:r>
              <a:rPr kumimoji="0" lang="en-US" altLang="zh-CN" sz="16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0" lang="zh-CN" altLang="zh-CN" sz="16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a:t>
            </a:r>
          </a:p>
          <a:p>
            <a:pPr marL="342900" marR="0" lvl="0" indent="-342900" algn="l" defTabSz="914400" rtl="0" eaLnBrk="1" fontAlgn="auto" latinLnBrk="0" hangingPunct="1">
              <a:lnSpc>
                <a:spcPct val="150000"/>
              </a:lnSpc>
              <a:spcBef>
                <a:spcPts val="0"/>
              </a:spcBef>
              <a:spcAft>
                <a:spcPts val="0"/>
              </a:spcAft>
              <a:buClr>
                <a:prstClr val="white"/>
              </a:buClr>
              <a:buSzPct val="80000"/>
              <a:buFont typeface="Wingdings" panose="05000000000000000000" pitchFamily="2" charset="2"/>
              <a:buChar char="u"/>
              <a:tabLst/>
              <a:defRPr/>
            </a:pPr>
            <a:endParaRPr kumimoji="0" lang="en-US" altLang="zh-CN" sz="16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endParaRPr>
          </a:p>
          <a:p>
            <a:pPr marL="342900" marR="0" lvl="0" indent="-342900" algn="l" defTabSz="914400" rtl="0" eaLnBrk="1" fontAlgn="auto" latinLnBrk="0" hangingPunct="1">
              <a:lnSpc>
                <a:spcPct val="150000"/>
              </a:lnSpc>
              <a:spcBef>
                <a:spcPts val="0"/>
              </a:spcBef>
              <a:spcAft>
                <a:spcPts val="0"/>
              </a:spcAft>
              <a:buClr>
                <a:prstClr val="white"/>
              </a:buClr>
              <a:buSzPct val="80000"/>
              <a:buFont typeface="Wingdings" panose="05000000000000000000" pitchFamily="2" charset="2"/>
              <a:buChar char="u"/>
              <a:tabLst/>
              <a:defRPr/>
            </a:pPr>
            <a:endParaRPr kumimoji="0" lang="en-US" altLang="zh-CN" sz="1600" b="1" i="0" u="none" strike="noStrike" kern="1200" cap="none" spc="0" normalizeH="0" baseline="0" noProof="0" dirty="0">
              <a:ln>
                <a:noFill/>
              </a:ln>
              <a:solidFill>
                <a:srgbClr val="FFFFCC"/>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5" name="矩形 4">
            <a:extLst>
              <a:ext uri="{FF2B5EF4-FFF2-40B4-BE49-F238E27FC236}">
                <a16:creationId xmlns:a16="http://schemas.microsoft.com/office/drawing/2014/main" id="{A772979C-9A14-4C7D-AF3A-844D7787575F}"/>
              </a:ext>
            </a:extLst>
          </p:cNvPr>
          <p:cNvSpPr/>
          <p:nvPr/>
        </p:nvSpPr>
        <p:spPr>
          <a:xfrm>
            <a:off x="7884040" y="2449009"/>
            <a:ext cx="4082903" cy="2536207"/>
          </a:xfrm>
          <a:prstGeom prst="rect">
            <a:avLst/>
          </a:prstGeom>
        </p:spPr>
        <p:txBody>
          <a:bodyPr wrap="square">
            <a:spAutoFit/>
          </a:bodyPr>
          <a:lstStyle/>
          <a:p>
            <a:pPr marL="0" marR="0" lvl="0" indent="266700" algn="just" defTabSz="914400" rtl="0" eaLnBrk="1" fontAlgn="auto" latinLnBrk="0" hangingPunct="1">
              <a:lnSpc>
                <a:spcPct val="15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“do”</a:t>
            </a:r>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算子起到了医学上经常采用的</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a:t>
            </a:r>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双盲测试</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a:t>
            </a:r>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作用。在双盲测试中，把患者分为两组，给一组患者服用真正需要检测疗效的药品，给另一组患者服用安慰剂，然后比较两组患者在病症上的恢复效果，从而判定药品的功效。</a:t>
            </a:r>
          </a:p>
        </p:txBody>
      </p:sp>
    </p:spTree>
    <p:extLst>
      <p:ext uri="{BB962C8B-B14F-4D97-AF65-F5344CB8AC3E}">
        <p14:creationId xmlns:p14="http://schemas.microsoft.com/office/powerpoint/2010/main" val="339007295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a:extLst>
              <a:ext uri="{FF2B5EF4-FFF2-40B4-BE49-F238E27FC236}">
                <a16:creationId xmlns:a16="http://schemas.microsoft.com/office/drawing/2014/main" id="{40D199F0-A918-4EED-AF6C-1FF084A1EF8E}"/>
              </a:ext>
            </a:extLst>
          </p:cNvPr>
          <p:cNvSpPr/>
          <p:nvPr/>
        </p:nvSpPr>
        <p:spPr>
          <a:xfrm>
            <a:off x="852473" y="129010"/>
            <a:ext cx="1460656"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mn-cs"/>
              </a:rPr>
              <a:t>五、因果推理</a:t>
            </a:r>
            <a:endParaRPr kumimoji="0" lang="zh-CN" altLang="en-US" sz="16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p:sp>
        <p:nvSpPr>
          <p:cNvPr id="119" name="矩形 118">
            <a:extLst>
              <a:ext uri="{FF2B5EF4-FFF2-40B4-BE49-F238E27FC236}">
                <a16:creationId xmlns:a16="http://schemas.microsoft.com/office/drawing/2014/main" id="{B3CD2C69-1816-4FB2-879A-9190CE7F6AE2}"/>
              </a:ext>
            </a:extLst>
          </p:cNvPr>
          <p:cNvSpPr/>
          <p:nvPr/>
        </p:nvSpPr>
        <p:spPr>
          <a:xfrm>
            <a:off x="1035233" y="785906"/>
            <a:ext cx="10254104" cy="609273"/>
          </a:xfrm>
          <a:prstGeom prst="rect">
            <a:avLst/>
          </a:prstGeom>
          <a:gradFill>
            <a:gsLst>
              <a:gs pos="37000">
                <a:srgbClr val="019196"/>
              </a:gs>
              <a:gs pos="100000">
                <a:schemeClr val="bg1"/>
              </a:gs>
              <a:gs pos="83000">
                <a:srgbClr val="81C7C9"/>
              </a:gs>
            </a:gsLst>
            <a:lin ang="12000000" scaled="0"/>
          </a:gradFill>
          <a:ln w="22225">
            <a:noFill/>
          </a:ln>
          <a:effectLst>
            <a:outerShdw blurRad="50800" dist="38100" dir="5400000" algn="l" rotWithShape="0">
              <a:schemeClr val="tx1">
                <a:lumMod val="85000"/>
                <a:lumOff val="15000"/>
                <a:alpha val="10000"/>
              </a:schemeClr>
            </a:outerShdw>
          </a:effectLst>
        </p:spPr>
        <p:txBody>
          <a:bodyPr anchor="ctr">
            <a:normAutofit/>
          </a:bodyPr>
          <a:lstStyle/>
          <a:p>
            <a:pPr marL="0" marR="0" lvl="0" indent="0" algn="ctr" defTabSz="914400" rtl="0" eaLnBrk="1" fontAlgn="auto" latinLnBrk="0" hangingPunct="1">
              <a:lnSpc>
                <a:spcPct val="90000"/>
              </a:lnSpc>
              <a:spcBef>
                <a:spcPct val="0"/>
              </a:spcBef>
              <a:spcAft>
                <a:spcPts val="0"/>
              </a:spcAft>
              <a:buClrTx/>
              <a:buSzTx/>
              <a:buFontTx/>
              <a:buNone/>
              <a:tabLst/>
              <a:defRPr/>
            </a:pPr>
            <a:endParaRPr kumimoji="0" lang="zh-CN" altLang="en-US" sz="1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endParaRPr>
          </a:p>
        </p:txBody>
      </p:sp>
      <p:sp>
        <p:nvSpPr>
          <p:cNvPr id="125" name="矩形 124">
            <a:extLst>
              <a:ext uri="{FF2B5EF4-FFF2-40B4-BE49-F238E27FC236}">
                <a16:creationId xmlns:a16="http://schemas.microsoft.com/office/drawing/2014/main" id="{E92C2E0C-53A3-4362-98BF-84BE3F71DBEA}"/>
              </a:ext>
            </a:extLst>
          </p:cNvPr>
          <p:cNvSpPr/>
          <p:nvPr/>
        </p:nvSpPr>
        <p:spPr>
          <a:xfrm>
            <a:off x="1845095" y="821284"/>
            <a:ext cx="8634380" cy="458715"/>
          </a:xfrm>
          <a:prstGeom prst="rect">
            <a:avLst/>
          </a:prstGeom>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Times New Roman" panose="02020603050405020304" pitchFamily="18" charset="0"/>
              </a:rPr>
              <a:t>因果推理：</a:t>
            </a:r>
            <a:r>
              <a:rPr kumimoji="0" lang="zh-CN" altLang="zh-CN" sz="1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因果干预与</a:t>
            </a:r>
            <a:r>
              <a:rPr kumimoji="0" lang="en-US" altLang="zh-CN" sz="1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do</a:t>
            </a:r>
            <a:r>
              <a:rPr kumimoji="0" lang="zh-CN" altLang="zh-CN" sz="1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算子</a:t>
            </a:r>
            <a:endParaRPr kumimoji="0" lang="zh-CN" altLang="en-US" sz="1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 name="矩形 1">
                <a:extLst>
                  <a:ext uri="{FF2B5EF4-FFF2-40B4-BE49-F238E27FC236}">
                    <a16:creationId xmlns:a16="http://schemas.microsoft.com/office/drawing/2014/main" id="{AE1861DF-A65E-4172-926C-E6B27BDB3777}"/>
                  </a:ext>
                </a:extLst>
              </p:cNvPr>
              <p:cNvSpPr/>
              <p:nvPr/>
            </p:nvSpPr>
            <p:spPr>
              <a:xfrm>
                <a:off x="1035233" y="1869588"/>
                <a:ext cx="10744201" cy="2778581"/>
              </a:xfrm>
              <a:prstGeom prst="rect">
                <a:avLst/>
              </a:prstGeom>
            </p:spPr>
            <p:txBody>
              <a:bodyPr wrap="square">
                <a:spAutoFit/>
              </a:bodyPr>
              <a:lstStyle/>
              <a:p>
                <a:pPr marL="0" marR="0" lvl="0" indent="266700" algn="just" defTabSz="914400" rtl="0" eaLnBrk="1" fontAlgn="auto" latinLnBrk="0" hangingPunct="1">
                  <a:lnSpc>
                    <a:spcPct val="200000"/>
                  </a:lnSpc>
                  <a:spcBef>
                    <a:spcPts val="0"/>
                  </a:spcBef>
                  <a:spcAft>
                    <a:spcPts val="0"/>
                  </a:spcAft>
                  <a:buClrTx/>
                  <a:buSzTx/>
                  <a:buFontTx/>
                  <a:buNone/>
                  <a:tabLst/>
                  <a:defRPr/>
                </a:pPr>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干预</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(intervention)</a:t>
                </a:r>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过程中固定</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(fix)</a:t>
                </a:r>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系统中其他变量，然后改变某一变量取值，观察其他变量的变化。为了与</a:t>
                </a:r>
                <a14:m>
                  <m:oMath xmlns:m="http://schemas.openxmlformats.org/officeDocument/2006/math">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𝑋</m:t>
                    </m:r>
                  </m:oMath>
                </a14:m>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的自然取值</a:t>
                </a:r>
                <a14:m>
                  <m:oMath xmlns:m="http://schemas.openxmlformats.org/officeDocument/2006/math">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𝑥</m:t>
                    </m:r>
                  </m:oMath>
                </a14:m>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进行区分，在对</a:t>
                </a:r>
                <a14:m>
                  <m:oMath xmlns:m="http://schemas.openxmlformats.org/officeDocument/2006/math">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𝑋</m:t>
                    </m:r>
                  </m:oMath>
                </a14:m>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进行干预时，引入</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a:t>
                </a:r>
                <a14:m>
                  <m:oMath xmlns:m="http://schemas.openxmlformats.org/officeDocument/2006/math">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𝑑𝑜</m:t>
                    </m:r>
                  </m:oMath>
                </a14:m>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算子</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a:t>
                </a:r>
                <a14:m>
                  <m:oMath xmlns:m="http://schemas.openxmlformats.org/officeDocument/2006/math">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𝑑𝑜</m:t>
                    </m:r>
                  </m:oMath>
                </a14:m>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-calculus)</a:t>
                </a:r>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，记作</a:t>
                </a:r>
                <a14:m>
                  <m:oMath xmlns:m="http://schemas.openxmlformats.org/officeDocument/2006/math">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𝑑𝑜</m:t>
                    </m:r>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𝑋</m:t>
                    </m:r>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𝑥</m:t>
                    </m:r>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oMath>
                </a14:m>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。因此，</a:t>
                </a:r>
                <a14:m>
                  <m:oMath xmlns:m="http://schemas.openxmlformats.org/officeDocument/2006/math">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𝑃</m:t>
                    </m:r>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𝑌</m:t>
                    </m:r>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𝑦</m:t>
                    </m:r>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𝑋</m:t>
                    </m:r>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𝑥</m:t>
                    </m:r>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oMath>
                </a14:m>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表示的是当发现</a:t>
                </a:r>
                <a14:m>
                  <m:oMath xmlns:m="http://schemas.openxmlformats.org/officeDocument/2006/math">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𝑋</m:t>
                    </m:r>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𝑥</m:t>
                    </m:r>
                  </m:oMath>
                </a14:m>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时，</a:t>
                </a:r>
                <a14:m>
                  <m:oMath xmlns:m="http://schemas.openxmlformats.org/officeDocument/2006/math">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𝑌</m:t>
                    </m:r>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𝑦</m:t>
                    </m:r>
                  </m:oMath>
                </a14:m>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的概率；而</a:t>
                </a:r>
                <a14:m>
                  <m:oMath xmlns:m="http://schemas.openxmlformats.org/officeDocument/2006/math">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𝑃</m:t>
                    </m:r>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𝑌</m:t>
                    </m:r>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𝑦</m:t>
                    </m:r>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𝑑𝑜</m:t>
                    </m:r>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𝑋</m:t>
                    </m:r>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𝑥</m:t>
                    </m:r>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oMath>
                </a14:m>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表示的是对</a:t>
                </a:r>
                <a14:m>
                  <m:oMath xmlns:m="http://schemas.openxmlformats.org/officeDocument/2006/math">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𝑋</m:t>
                    </m:r>
                  </m:oMath>
                </a14:m>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进行干预，固定其值为</a:t>
                </a:r>
                <a14:m>
                  <m:oMath xmlns:m="http://schemas.openxmlformats.org/officeDocument/2006/math">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𝑥</m:t>
                    </m:r>
                  </m:oMath>
                </a14:m>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时，</a:t>
                </a:r>
                <a14:m>
                  <m:oMath xmlns:m="http://schemas.openxmlformats.org/officeDocument/2006/math">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𝑌</m:t>
                    </m:r>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𝑦</m:t>
                    </m:r>
                  </m:oMath>
                </a14:m>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的概率。用统计学的术语来说，</a:t>
                </a:r>
                <a14:m>
                  <m:oMath xmlns:m="http://schemas.openxmlformats.org/officeDocument/2006/math">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𝑃</m:t>
                    </m:r>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𝑌</m:t>
                    </m:r>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𝑦</m:t>
                    </m:r>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𝑋</m:t>
                    </m:r>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𝑥</m:t>
                    </m:r>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oMath>
                </a14:m>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反映的是在取值为</a:t>
                </a:r>
                <a14:m>
                  <m:oMath xmlns:m="http://schemas.openxmlformats.org/officeDocument/2006/math">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𝑥</m:t>
                    </m:r>
                  </m:oMath>
                </a14:m>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的个体</a:t>
                </a:r>
                <a14:m>
                  <m:oMath xmlns:m="http://schemas.openxmlformats.org/officeDocument/2006/math">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𝑋</m:t>
                    </m:r>
                  </m:oMath>
                </a14:m>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上，</a:t>
                </a:r>
                <a14:m>
                  <m:oMath xmlns:m="http://schemas.openxmlformats.org/officeDocument/2006/math">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𝑌</m:t>
                    </m:r>
                  </m:oMath>
                </a14:m>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的总体分布；而</a:t>
                </a:r>
                <a14:m>
                  <m:oMath xmlns:m="http://schemas.openxmlformats.org/officeDocument/2006/math">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𝑃</m:t>
                    </m:r>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𝑌</m:t>
                    </m:r>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𝑦</m:t>
                    </m:r>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𝑑𝑜</m:t>
                    </m:r>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𝑋</m:t>
                    </m:r>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𝑥</m:t>
                    </m:r>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oMath>
                </a14:m>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反映的是如果将每一个</a:t>
                </a:r>
                <a14:m>
                  <m:oMath xmlns:m="http://schemas.openxmlformats.org/officeDocument/2006/math">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𝑋</m:t>
                    </m:r>
                  </m:oMath>
                </a14:m>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取值都固定为</a:t>
                </a:r>
                <a14:m>
                  <m:oMath xmlns:m="http://schemas.openxmlformats.org/officeDocument/2006/math">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𝑥</m:t>
                    </m:r>
                  </m:oMath>
                </a14:m>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时，</a:t>
                </a:r>
                <a14:m>
                  <m:oMath xmlns:m="http://schemas.openxmlformats.org/officeDocument/2006/math">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𝑌</m:t>
                    </m:r>
                  </m:oMath>
                </a14:m>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的总体分布。</a:t>
                </a:r>
              </a:p>
            </p:txBody>
          </p:sp>
        </mc:Choice>
        <mc:Fallback xmlns="">
          <p:sp>
            <p:nvSpPr>
              <p:cNvPr id="2" name="矩形 1">
                <a:extLst>
                  <a:ext uri="{FF2B5EF4-FFF2-40B4-BE49-F238E27FC236}">
                    <a16:creationId xmlns:a16="http://schemas.microsoft.com/office/drawing/2014/main" id="{AE1861DF-A65E-4172-926C-E6B27BDB3777}"/>
                  </a:ext>
                </a:extLst>
              </p:cNvPr>
              <p:cNvSpPr>
                <a:spLocks noRot="1" noChangeAspect="1" noMove="1" noResize="1" noEditPoints="1" noAdjustHandles="1" noChangeArrowheads="1" noChangeShapeType="1" noTextEdit="1"/>
              </p:cNvSpPr>
              <p:nvPr/>
            </p:nvSpPr>
            <p:spPr>
              <a:xfrm>
                <a:off x="1035233" y="1869588"/>
                <a:ext cx="10744201" cy="2778581"/>
              </a:xfrm>
              <a:prstGeom prst="rect">
                <a:avLst/>
              </a:prstGeom>
              <a:blipFill>
                <a:blip r:embed="rId3"/>
                <a:stretch>
                  <a:fillRect l="-511" r="-454" b="-2857"/>
                </a:stretch>
              </a:blipFill>
            </p:spPr>
            <p:txBody>
              <a:bodyPr/>
              <a:lstStyle/>
              <a:p>
                <a:r>
                  <a:rPr lang="zh-CN" altLang="en-US">
                    <a:noFill/>
                  </a:rPr>
                  <a:t> </a:t>
                </a:r>
              </a:p>
            </p:txBody>
          </p:sp>
        </mc:Fallback>
      </mc:AlternateContent>
      <p:sp>
        <p:nvSpPr>
          <p:cNvPr id="3" name="矩形 2">
            <a:extLst>
              <a:ext uri="{FF2B5EF4-FFF2-40B4-BE49-F238E27FC236}">
                <a16:creationId xmlns:a16="http://schemas.microsoft.com/office/drawing/2014/main" id="{8FA6DB9A-60D8-4616-8E49-5E5F79BD3D3C}"/>
              </a:ext>
            </a:extLst>
          </p:cNvPr>
          <p:cNvSpPr/>
          <p:nvPr/>
        </p:nvSpPr>
        <p:spPr>
          <a:xfrm>
            <a:off x="1376916" y="5122578"/>
            <a:ext cx="10329531"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zh-CN" sz="1800" b="1" i="0" u="none" strike="noStrike" kern="1200" cap="none" spc="0" normalizeH="0" baseline="0" noProof="0" dirty="0">
                <a:ln>
                  <a:noFill/>
                </a:ln>
                <a:solidFill>
                  <a:srgbClr val="C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应该说，寻找事物之间关联关系改变了我们看世界角度，而干预和反事实推理则改变了世界本身</a:t>
            </a:r>
            <a:endParaRPr kumimoji="0" lang="zh-CN" altLang="en-US" sz="1800" b="1" i="0" u="none" strike="noStrike" kern="1200" cap="none" spc="0" normalizeH="0" baseline="0" noProof="0" dirty="0">
              <a:ln>
                <a:noFill/>
              </a:ln>
              <a:solidFill>
                <a:srgbClr val="C00000"/>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401076299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a:extLst>
              <a:ext uri="{FF2B5EF4-FFF2-40B4-BE49-F238E27FC236}">
                <a16:creationId xmlns:a16="http://schemas.microsoft.com/office/drawing/2014/main" id="{40D199F0-A918-4EED-AF6C-1FF084A1EF8E}"/>
              </a:ext>
            </a:extLst>
          </p:cNvPr>
          <p:cNvSpPr/>
          <p:nvPr/>
        </p:nvSpPr>
        <p:spPr>
          <a:xfrm>
            <a:off x="852473" y="129010"/>
            <a:ext cx="1460656"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mn-cs"/>
              </a:rPr>
              <a:t>五、因果推理</a:t>
            </a:r>
            <a:endParaRPr kumimoji="0" lang="zh-CN" altLang="en-US" sz="16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p:sp>
        <p:nvSpPr>
          <p:cNvPr id="119" name="矩形 118">
            <a:extLst>
              <a:ext uri="{FF2B5EF4-FFF2-40B4-BE49-F238E27FC236}">
                <a16:creationId xmlns:a16="http://schemas.microsoft.com/office/drawing/2014/main" id="{B3CD2C69-1816-4FB2-879A-9190CE7F6AE2}"/>
              </a:ext>
            </a:extLst>
          </p:cNvPr>
          <p:cNvSpPr/>
          <p:nvPr/>
        </p:nvSpPr>
        <p:spPr>
          <a:xfrm>
            <a:off x="1035233" y="785906"/>
            <a:ext cx="10254104" cy="609273"/>
          </a:xfrm>
          <a:prstGeom prst="rect">
            <a:avLst/>
          </a:prstGeom>
          <a:gradFill>
            <a:gsLst>
              <a:gs pos="37000">
                <a:srgbClr val="019196"/>
              </a:gs>
              <a:gs pos="100000">
                <a:schemeClr val="bg1"/>
              </a:gs>
              <a:gs pos="83000">
                <a:srgbClr val="81C7C9"/>
              </a:gs>
            </a:gsLst>
            <a:lin ang="12000000" scaled="0"/>
          </a:gradFill>
          <a:ln w="22225">
            <a:noFill/>
          </a:ln>
          <a:effectLst>
            <a:outerShdw blurRad="50800" dist="38100" dir="5400000" algn="l" rotWithShape="0">
              <a:schemeClr val="tx1">
                <a:lumMod val="85000"/>
                <a:lumOff val="15000"/>
                <a:alpha val="10000"/>
              </a:schemeClr>
            </a:outerShdw>
          </a:effectLst>
        </p:spPr>
        <p:txBody>
          <a:bodyPr anchor="ctr">
            <a:normAutofit/>
          </a:bodyPr>
          <a:lstStyle/>
          <a:p>
            <a:pPr marL="0" marR="0" lvl="0" indent="0" algn="ctr" defTabSz="914400" rtl="0" eaLnBrk="1" fontAlgn="auto" latinLnBrk="0" hangingPunct="1">
              <a:lnSpc>
                <a:spcPct val="90000"/>
              </a:lnSpc>
              <a:spcBef>
                <a:spcPct val="0"/>
              </a:spcBef>
              <a:spcAft>
                <a:spcPts val="0"/>
              </a:spcAft>
              <a:buClrTx/>
              <a:buSzTx/>
              <a:buFontTx/>
              <a:buNone/>
              <a:tabLst/>
              <a:defRPr/>
            </a:pPr>
            <a:endParaRPr kumimoji="0" lang="zh-CN" altLang="en-US" sz="1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endParaRPr>
          </a:p>
        </p:txBody>
      </p:sp>
      <p:sp>
        <p:nvSpPr>
          <p:cNvPr id="125" name="矩形 124">
            <a:extLst>
              <a:ext uri="{FF2B5EF4-FFF2-40B4-BE49-F238E27FC236}">
                <a16:creationId xmlns:a16="http://schemas.microsoft.com/office/drawing/2014/main" id="{E92C2E0C-53A3-4362-98BF-84BE3F71DBEA}"/>
              </a:ext>
            </a:extLst>
          </p:cNvPr>
          <p:cNvSpPr/>
          <p:nvPr/>
        </p:nvSpPr>
        <p:spPr>
          <a:xfrm>
            <a:off x="1845095" y="821284"/>
            <a:ext cx="8634380" cy="458715"/>
          </a:xfrm>
          <a:prstGeom prst="rect">
            <a:avLst/>
          </a:prstGeom>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Times New Roman" panose="02020603050405020304" pitchFamily="18" charset="0"/>
              </a:rPr>
              <a:t>因果推理：</a:t>
            </a:r>
            <a:r>
              <a:rPr kumimoji="0" lang="zh-CN" altLang="zh-CN" sz="1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因果</a:t>
            </a:r>
            <a:r>
              <a:rPr kumimoji="0" lang="zh-CN" altLang="en-US" sz="1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效应差</a:t>
            </a:r>
          </a:p>
        </p:txBody>
      </p:sp>
      <p:pic>
        <p:nvPicPr>
          <p:cNvPr id="7" name="图片 6">
            <a:extLst>
              <a:ext uri="{FF2B5EF4-FFF2-40B4-BE49-F238E27FC236}">
                <a16:creationId xmlns:a16="http://schemas.microsoft.com/office/drawing/2014/main" id="{40843BB3-83DD-432A-90FE-67301B148439}"/>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8357790" y="2147640"/>
            <a:ext cx="2407677" cy="2229892"/>
          </a:xfrm>
          <a:prstGeom prst="rect">
            <a:avLst/>
          </a:prstGeom>
          <a:noFill/>
          <a:ln>
            <a:noFill/>
          </a:ln>
        </p:spPr>
      </p:pic>
      <p:sp>
        <p:nvSpPr>
          <p:cNvPr id="4" name="矩形 3">
            <a:extLst>
              <a:ext uri="{FF2B5EF4-FFF2-40B4-BE49-F238E27FC236}">
                <a16:creationId xmlns:a16="http://schemas.microsoft.com/office/drawing/2014/main" id="{5CBBE345-2794-4F0D-929C-1A0B603B1894}"/>
              </a:ext>
            </a:extLst>
          </p:cNvPr>
          <p:cNvSpPr/>
          <p:nvPr/>
        </p:nvSpPr>
        <p:spPr>
          <a:xfrm>
            <a:off x="8430549" y="4554646"/>
            <a:ext cx="226215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zh-CN" sz="1800" b="1" i="0" u="none" strike="noStrike" kern="1200" cap="none" spc="0" normalizeH="0" baseline="0" noProof="0" dirty="0">
                <a:ln>
                  <a:noFill/>
                </a:ln>
                <a:solidFill>
                  <a:prstClr val="black"/>
                </a:solidFill>
                <a:effectLst/>
                <a:uLnTx/>
                <a:uFillTx/>
                <a:latin typeface="Times New Roman" panose="02020603050405020304" pitchFamily="18" charset="0"/>
                <a:ea typeface="楷体_GB2312"/>
                <a:cs typeface="Times New Roman" panose="02020603050405020304" pitchFamily="18" charset="0"/>
              </a:rPr>
              <a:t>辛普森悖论的因果图</a:t>
            </a:r>
            <a:endParaRPr kumimoji="0" lang="zh-CN" altLang="en-US"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9E4C3617-B159-4C57-B2B4-0B0D834FE32A}"/>
                  </a:ext>
                </a:extLst>
              </p:cNvPr>
              <p:cNvSpPr/>
              <p:nvPr/>
            </p:nvSpPr>
            <p:spPr>
              <a:xfrm>
                <a:off x="335768" y="1523437"/>
                <a:ext cx="6055243" cy="2264723"/>
              </a:xfrm>
              <a:prstGeom prst="rect">
                <a:avLst/>
              </a:prstGeom>
            </p:spPr>
            <p:txBody>
              <a:bodyPr wrap="square">
                <a:spAutoFit/>
              </a:bodyPr>
              <a:lstStyle/>
              <a:p>
                <a:pPr marL="0" marR="0" lvl="0" indent="266700" algn="just" defTabSz="914400" rtl="0" eaLnBrk="1" fontAlgn="auto" latinLnBrk="0" hangingPunct="1">
                  <a:lnSpc>
                    <a:spcPct val="150000"/>
                  </a:lnSpc>
                  <a:spcBef>
                    <a:spcPts val="0"/>
                  </a:spcBef>
                  <a:spcAft>
                    <a:spcPts val="0"/>
                  </a:spcAft>
                  <a:buClrTx/>
                  <a:buSzTx/>
                  <a:buFontTx/>
                  <a:buNone/>
                  <a:tabLst/>
                  <a:defRPr/>
                </a:pPr>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以</a:t>
                </a: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前面所言</a:t>
                </a:r>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辛普森悖论为例，其因果图可以用</a:t>
                </a: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右图</a:t>
                </a:r>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表示，其中，</a:t>
                </a:r>
                <a14:m>
                  <m:oMath xmlns:m="http://schemas.openxmlformats.org/officeDocument/2006/math">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𝑋</m:t>
                    </m:r>
                  </m:oMath>
                </a14:m>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表示用药情况</a:t>
                </a:r>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(1</a:t>
                </a:r>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表示用药，</a:t>
                </a:r>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0</a:t>
                </a:r>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表示不用药</a:t>
                </a:r>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14:m>
                  <m:oMath xmlns:m="http://schemas.openxmlformats.org/officeDocument/2006/math">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𝑌</m:t>
                    </m:r>
                  </m:oMath>
                </a14:m>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表示病人的恢复情况</a:t>
                </a:r>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(1</a:t>
                </a:r>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表示恢复，</a:t>
                </a:r>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0</a:t>
                </a:r>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表示未恢复</a:t>
                </a:r>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14:m>
                  <m:oMath xmlns:m="http://schemas.openxmlformats.org/officeDocument/2006/math">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𝑍</m:t>
                    </m:r>
                  </m:oMath>
                </a14:m>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表示性别</a:t>
                </a:r>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(1</a:t>
                </a:r>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表示男性，</a:t>
                </a:r>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0</a:t>
                </a:r>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表示女性</a:t>
                </a:r>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。为了比较病人用药与否的恢复情况，可以对病人的用药情况进行干预，即将病人随机划分成用药病人和不用药病人来进行给药。不妨令</a:t>
                </a:r>
                <a14:m>
                  <m:oMath xmlns:m="http://schemas.openxmlformats.org/officeDocument/2006/math">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𝑑𝑜</m:t>
                    </m:r>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𝑋</m:t>
                    </m:r>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=1)</m:t>
                    </m:r>
                  </m:oMath>
                </a14:m>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和</a:t>
                </a:r>
                <a14:m>
                  <m:oMath xmlns:m="http://schemas.openxmlformats.org/officeDocument/2006/math">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𝑑𝑜</m:t>
                    </m:r>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𝑋</m:t>
                    </m:r>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=0)</m:t>
                    </m:r>
                  </m:oMath>
                </a14:m>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表示给药干预，来</a:t>
                </a: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计算</a:t>
                </a:r>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效应差：</a:t>
                </a:r>
                <a:endPar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mc:Choice>
        <mc:Fallback xmlns="">
          <p:sp>
            <p:nvSpPr>
              <p:cNvPr id="5" name="矩形 4">
                <a:extLst>
                  <a:ext uri="{FF2B5EF4-FFF2-40B4-BE49-F238E27FC236}">
                    <a16:creationId xmlns:a16="http://schemas.microsoft.com/office/drawing/2014/main" id="{9E4C3617-B159-4C57-B2B4-0B0D834FE32A}"/>
                  </a:ext>
                </a:extLst>
              </p:cNvPr>
              <p:cNvSpPr>
                <a:spLocks noRot="1" noChangeAspect="1" noMove="1" noResize="1" noEditPoints="1" noAdjustHandles="1" noChangeArrowheads="1" noChangeShapeType="1" noTextEdit="1"/>
              </p:cNvSpPr>
              <p:nvPr/>
            </p:nvSpPr>
            <p:spPr>
              <a:xfrm>
                <a:off x="335768" y="1523437"/>
                <a:ext cx="6055243" cy="2264723"/>
              </a:xfrm>
              <a:prstGeom prst="rect">
                <a:avLst/>
              </a:prstGeom>
              <a:blipFill>
                <a:blip r:embed="rId4"/>
                <a:stretch>
                  <a:fillRect l="-504" r="-4028" b="-269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ACD647CC-C5F7-4869-ACD3-19264CEF977D}"/>
                  </a:ext>
                </a:extLst>
              </p:cNvPr>
              <p:cNvSpPr/>
              <p:nvPr/>
            </p:nvSpPr>
            <p:spPr>
              <a:xfrm>
                <a:off x="1062988" y="4046815"/>
                <a:ext cx="4938442" cy="507831"/>
              </a:xfrm>
              <a:prstGeom prst="rect">
                <a:avLst/>
              </a:prstGeom>
              <a:solidFill>
                <a:srgbClr val="51ADB7"/>
              </a:solidFill>
            </p:spPr>
            <p:txBody>
              <a:bodyPr wrap="square">
                <a:spAutoFit/>
              </a:bodyPr>
              <a:lstStyle/>
              <a:p>
                <a:pPr marL="0" marR="0" lvl="0" indent="266700" algn="just"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CN" sz="1800" b="0" i="1" u="none" strike="noStrike" kern="100" cap="none" spc="0" normalizeH="0" baseline="0" noProof="0" smtClean="0">
                          <a:ln>
                            <a:noFill/>
                          </a:ln>
                          <a:solidFill>
                            <a:prstClr val="white"/>
                          </a:solidFill>
                          <a:effectLst/>
                          <a:uLnTx/>
                          <a:uFillTx/>
                          <a:latin typeface="Cambria Math" panose="02040503050406030204" pitchFamily="18" charset="0"/>
                          <a:ea typeface="楷体" panose="02010609060101010101" pitchFamily="49" charset="-122"/>
                          <a:cs typeface="Times New Roman" panose="02020603050405020304" pitchFamily="18" charset="0"/>
                        </a:rPr>
                        <m:t>𝑃</m:t>
                      </m:r>
                      <m:d>
                        <m:dPr>
                          <m:ctrlPr>
                            <a:rPr kumimoji="0" lang="zh-CN" altLang="zh-CN" sz="1800" b="0" i="1" u="none" strike="noStrike" kern="100" cap="none" spc="0" normalizeH="0" baseline="0" noProof="0">
                              <a:ln>
                                <a:noFill/>
                              </a:ln>
                              <a:solidFill>
                                <a:prstClr val="white"/>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altLang="zh-CN" sz="1800" b="0" i="1" u="none" strike="noStrike" kern="100" cap="none" spc="0" normalizeH="0" baseline="0" noProof="0">
                              <a:ln>
                                <a:noFill/>
                              </a:ln>
                              <a:solidFill>
                                <a:prstClr val="white"/>
                              </a:solidFill>
                              <a:effectLst/>
                              <a:uLnTx/>
                              <a:uFillTx/>
                              <a:latin typeface="Cambria Math" panose="02040503050406030204" pitchFamily="18" charset="0"/>
                              <a:ea typeface="楷体" panose="02010609060101010101" pitchFamily="49" charset="-122"/>
                              <a:cs typeface="Times New Roman" panose="02020603050405020304" pitchFamily="18" charset="0"/>
                            </a:rPr>
                            <m:t>𝑌</m:t>
                          </m:r>
                          <m:r>
                            <a:rPr kumimoji="0" lang="en-US" altLang="zh-CN" sz="1800" b="0" i="1" u="none" strike="noStrike" kern="100" cap="none" spc="0" normalizeH="0" baseline="0" noProof="0">
                              <a:ln>
                                <a:noFill/>
                              </a:ln>
                              <a:solidFill>
                                <a:prstClr val="white"/>
                              </a:solidFill>
                              <a:effectLst/>
                              <a:uLnTx/>
                              <a:uFillTx/>
                              <a:latin typeface="Cambria Math" panose="02040503050406030204" pitchFamily="18" charset="0"/>
                              <a:ea typeface="楷体" panose="02010609060101010101" pitchFamily="49" charset="-122"/>
                              <a:cs typeface="Times New Roman" panose="02020603050405020304" pitchFamily="18" charset="0"/>
                            </a:rPr>
                            <m:t>=1</m:t>
                          </m:r>
                        </m:e>
                        <m:e>
                          <m:r>
                            <a:rPr kumimoji="0" lang="en-US" altLang="zh-CN" sz="1800" b="0" i="1" u="none" strike="noStrike" kern="100" cap="none" spc="0" normalizeH="0" baseline="0" noProof="0">
                              <a:ln>
                                <a:noFill/>
                              </a:ln>
                              <a:solidFill>
                                <a:prstClr val="white"/>
                              </a:solidFill>
                              <a:effectLst/>
                              <a:uLnTx/>
                              <a:uFillTx/>
                              <a:latin typeface="Cambria Math" panose="02040503050406030204" pitchFamily="18" charset="0"/>
                              <a:ea typeface="楷体" panose="02010609060101010101" pitchFamily="49" charset="-122"/>
                              <a:cs typeface="Times New Roman" panose="02020603050405020304" pitchFamily="18" charset="0"/>
                            </a:rPr>
                            <m:t>𝑑𝑜</m:t>
                          </m:r>
                          <m:d>
                            <m:dPr>
                              <m:ctrlPr>
                                <a:rPr kumimoji="0" lang="zh-CN" altLang="zh-CN" sz="1800" b="0" i="1" u="none" strike="noStrike" kern="100" cap="none" spc="0" normalizeH="0" baseline="0" noProof="0">
                                  <a:ln>
                                    <a:noFill/>
                                  </a:ln>
                                  <a:solidFill>
                                    <a:prstClr val="white"/>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altLang="zh-CN" sz="1800" b="0" i="1" u="none" strike="noStrike" kern="100" cap="none" spc="0" normalizeH="0" baseline="0" noProof="0">
                                  <a:ln>
                                    <a:noFill/>
                                  </a:ln>
                                  <a:solidFill>
                                    <a:prstClr val="white"/>
                                  </a:solidFill>
                                  <a:effectLst/>
                                  <a:uLnTx/>
                                  <a:uFillTx/>
                                  <a:latin typeface="Cambria Math" panose="02040503050406030204" pitchFamily="18" charset="0"/>
                                  <a:ea typeface="楷体" panose="02010609060101010101" pitchFamily="49" charset="-122"/>
                                  <a:cs typeface="Times New Roman" panose="02020603050405020304" pitchFamily="18" charset="0"/>
                                </a:rPr>
                                <m:t>𝑋</m:t>
                              </m:r>
                              <m:r>
                                <a:rPr kumimoji="0" lang="en-US" altLang="zh-CN" sz="1800" b="0" i="1" u="none" strike="noStrike" kern="100" cap="none" spc="0" normalizeH="0" baseline="0" noProof="0">
                                  <a:ln>
                                    <a:noFill/>
                                  </a:ln>
                                  <a:solidFill>
                                    <a:prstClr val="white"/>
                                  </a:solidFill>
                                  <a:effectLst/>
                                  <a:uLnTx/>
                                  <a:uFillTx/>
                                  <a:latin typeface="Cambria Math" panose="02040503050406030204" pitchFamily="18" charset="0"/>
                                  <a:ea typeface="楷体" panose="02010609060101010101" pitchFamily="49" charset="-122"/>
                                  <a:cs typeface="Times New Roman" panose="02020603050405020304" pitchFamily="18" charset="0"/>
                                </a:rPr>
                                <m:t>=1</m:t>
                              </m:r>
                            </m:e>
                          </m:d>
                        </m:e>
                      </m:d>
                      <m:r>
                        <a:rPr kumimoji="0" lang="en-US" altLang="zh-CN" sz="1800" b="0" i="1" u="none" strike="noStrike" kern="100" cap="none" spc="0" normalizeH="0" baseline="0" noProof="0">
                          <a:ln>
                            <a:noFill/>
                          </a:ln>
                          <a:solidFill>
                            <a:prstClr val="white"/>
                          </a:solidFill>
                          <a:effectLst/>
                          <a:uLnTx/>
                          <a:uFillTx/>
                          <a:latin typeface="Cambria Math" panose="02040503050406030204" pitchFamily="18" charset="0"/>
                          <a:ea typeface="楷体" panose="02010609060101010101" pitchFamily="49" charset="-122"/>
                          <a:cs typeface="Times New Roman" panose="02020603050405020304" pitchFamily="18" charset="0"/>
                        </a:rPr>
                        <m:t>−</m:t>
                      </m:r>
                      <m:r>
                        <a:rPr kumimoji="0" lang="en-US" altLang="zh-CN" sz="1800" b="0" i="1" u="none" strike="noStrike" kern="100" cap="none" spc="0" normalizeH="0" baseline="0" noProof="0">
                          <a:ln>
                            <a:noFill/>
                          </a:ln>
                          <a:solidFill>
                            <a:prstClr val="white"/>
                          </a:solidFill>
                          <a:effectLst/>
                          <a:uLnTx/>
                          <a:uFillTx/>
                          <a:latin typeface="Cambria Math" panose="02040503050406030204" pitchFamily="18" charset="0"/>
                          <a:ea typeface="楷体" panose="02010609060101010101" pitchFamily="49" charset="-122"/>
                          <a:cs typeface="Times New Roman" panose="02020603050405020304" pitchFamily="18" charset="0"/>
                        </a:rPr>
                        <m:t>𝑃</m:t>
                      </m:r>
                      <m:d>
                        <m:dPr>
                          <m:ctrlPr>
                            <a:rPr kumimoji="0" lang="zh-CN" altLang="zh-CN" sz="1800" b="0" i="1" u="none" strike="noStrike" kern="100" cap="none" spc="0" normalizeH="0" baseline="0" noProof="0">
                              <a:ln>
                                <a:noFill/>
                              </a:ln>
                              <a:solidFill>
                                <a:prstClr val="white"/>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altLang="zh-CN" sz="1800" b="0" i="1" u="none" strike="noStrike" kern="100" cap="none" spc="0" normalizeH="0" baseline="0" noProof="0">
                              <a:ln>
                                <a:noFill/>
                              </a:ln>
                              <a:solidFill>
                                <a:prstClr val="white"/>
                              </a:solidFill>
                              <a:effectLst/>
                              <a:uLnTx/>
                              <a:uFillTx/>
                              <a:latin typeface="Cambria Math" panose="02040503050406030204" pitchFamily="18" charset="0"/>
                              <a:ea typeface="楷体" panose="02010609060101010101" pitchFamily="49" charset="-122"/>
                              <a:cs typeface="Times New Roman" panose="02020603050405020304" pitchFamily="18" charset="0"/>
                            </a:rPr>
                            <m:t>𝑌</m:t>
                          </m:r>
                          <m:r>
                            <a:rPr kumimoji="0" lang="en-US" altLang="zh-CN" sz="1800" b="0" i="1" u="none" strike="noStrike" kern="100" cap="none" spc="0" normalizeH="0" baseline="0" noProof="0">
                              <a:ln>
                                <a:noFill/>
                              </a:ln>
                              <a:solidFill>
                                <a:prstClr val="white"/>
                              </a:solidFill>
                              <a:effectLst/>
                              <a:uLnTx/>
                              <a:uFillTx/>
                              <a:latin typeface="Cambria Math" panose="02040503050406030204" pitchFamily="18" charset="0"/>
                              <a:ea typeface="楷体" panose="02010609060101010101" pitchFamily="49" charset="-122"/>
                              <a:cs typeface="Times New Roman" panose="02020603050405020304" pitchFamily="18" charset="0"/>
                            </a:rPr>
                            <m:t>=1</m:t>
                          </m:r>
                        </m:e>
                        <m:e>
                          <m:r>
                            <a:rPr kumimoji="0" lang="en-US" altLang="zh-CN" sz="1800" b="0" i="1" u="none" strike="noStrike" kern="100" cap="none" spc="0" normalizeH="0" baseline="0" noProof="0">
                              <a:ln>
                                <a:noFill/>
                              </a:ln>
                              <a:solidFill>
                                <a:prstClr val="white"/>
                              </a:solidFill>
                              <a:effectLst/>
                              <a:uLnTx/>
                              <a:uFillTx/>
                              <a:latin typeface="Cambria Math" panose="02040503050406030204" pitchFamily="18" charset="0"/>
                              <a:ea typeface="楷体" panose="02010609060101010101" pitchFamily="49" charset="-122"/>
                              <a:cs typeface="Times New Roman" panose="02020603050405020304" pitchFamily="18" charset="0"/>
                            </a:rPr>
                            <m:t>𝑑𝑜</m:t>
                          </m:r>
                          <m:d>
                            <m:dPr>
                              <m:ctrlPr>
                                <a:rPr kumimoji="0" lang="zh-CN" altLang="zh-CN" sz="1800" b="0" i="1" u="none" strike="noStrike" kern="100" cap="none" spc="0" normalizeH="0" baseline="0" noProof="0">
                                  <a:ln>
                                    <a:noFill/>
                                  </a:ln>
                                  <a:solidFill>
                                    <a:prstClr val="white"/>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altLang="zh-CN" sz="1800" b="0" i="1" u="none" strike="noStrike" kern="100" cap="none" spc="0" normalizeH="0" baseline="0" noProof="0">
                                  <a:ln>
                                    <a:noFill/>
                                  </a:ln>
                                  <a:solidFill>
                                    <a:prstClr val="white"/>
                                  </a:solidFill>
                                  <a:effectLst/>
                                  <a:uLnTx/>
                                  <a:uFillTx/>
                                  <a:latin typeface="Cambria Math" panose="02040503050406030204" pitchFamily="18" charset="0"/>
                                  <a:ea typeface="楷体" panose="02010609060101010101" pitchFamily="49" charset="-122"/>
                                  <a:cs typeface="Times New Roman" panose="02020603050405020304" pitchFamily="18" charset="0"/>
                                </a:rPr>
                                <m:t>𝑋</m:t>
                              </m:r>
                              <m:r>
                                <a:rPr kumimoji="0" lang="en-US" altLang="zh-CN" sz="1800" b="0" i="1" u="none" strike="noStrike" kern="100" cap="none" spc="0" normalizeH="0" baseline="0" noProof="0">
                                  <a:ln>
                                    <a:noFill/>
                                  </a:ln>
                                  <a:solidFill>
                                    <a:prstClr val="white"/>
                                  </a:solidFill>
                                  <a:effectLst/>
                                  <a:uLnTx/>
                                  <a:uFillTx/>
                                  <a:latin typeface="Cambria Math" panose="02040503050406030204" pitchFamily="18" charset="0"/>
                                  <a:ea typeface="楷体" panose="02010609060101010101" pitchFamily="49" charset="-122"/>
                                  <a:cs typeface="Times New Roman" panose="02020603050405020304" pitchFamily="18" charset="0"/>
                                </a:rPr>
                                <m:t>=0</m:t>
                              </m:r>
                            </m:e>
                          </m:d>
                        </m:e>
                      </m:d>
                    </m:oMath>
                  </m:oMathPara>
                </a14:m>
                <a:endParaRPr kumimoji="0" lang="zh-CN" altLang="zh-CN" sz="1800" b="0" i="0" u="none" strike="noStrike" kern="1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mc:Choice>
        <mc:Fallback xmlns="">
          <p:sp>
            <p:nvSpPr>
              <p:cNvPr id="6" name="矩形 5">
                <a:extLst>
                  <a:ext uri="{FF2B5EF4-FFF2-40B4-BE49-F238E27FC236}">
                    <a16:creationId xmlns:a16="http://schemas.microsoft.com/office/drawing/2014/main" id="{ACD647CC-C5F7-4869-ACD3-19264CEF977D}"/>
                  </a:ext>
                </a:extLst>
              </p:cNvPr>
              <p:cNvSpPr>
                <a:spLocks noRot="1" noChangeAspect="1" noMove="1" noResize="1" noEditPoints="1" noAdjustHandles="1" noChangeArrowheads="1" noChangeShapeType="1" noTextEdit="1"/>
              </p:cNvSpPr>
              <p:nvPr/>
            </p:nvSpPr>
            <p:spPr>
              <a:xfrm>
                <a:off x="1062988" y="4046815"/>
                <a:ext cx="4938442" cy="507831"/>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F5763401-E24C-47BF-AA7B-873B1B9C972C}"/>
                  </a:ext>
                </a:extLst>
              </p:cNvPr>
              <p:cNvSpPr/>
              <p:nvPr/>
            </p:nvSpPr>
            <p:spPr>
              <a:xfrm>
                <a:off x="457200" y="5022480"/>
                <a:ext cx="6277930" cy="787395"/>
              </a:xfrm>
              <a:prstGeom prst="rect">
                <a:avLst/>
              </a:prstGeom>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   </a:t>
                </a:r>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上式被称为</a:t>
                </a:r>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因果效应差</a:t>
                </a:r>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”(causal effect difference)</a:t>
                </a:r>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或</a:t>
                </a:r>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平均因果效应</a:t>
                </a:r>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”(average causal effect, ACE)</a:t>
                </a:r>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14:m>
                  <m:oMath xmlns:m="http://schemas.openxmlformats.org/officeDocument/2006/math">
                    <m:r>
                      <a:rPr kumimoji="0" lang="en-US" altLang="zh-CN" sz="1600" b="0" i="0"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𝑃</m:t>
                    </m:r>
                    <m:d>
                      <m:dPr>
                        <m:ctrlPr>
                          <a:rPr kumimoji="0" lang="zh-CN" altLang="zh-CN" sz="1600" b="0" i="1"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Times New Roman" panose="02020603050405020304" pitchFamily="18" charset="0"/>
                          </a:rPr>
                        </m:ctrlPr>
                      </m:dPr>
                      <m:e>
                        <m:r>
                          <a:rPr kumimoji="0" lang="en-US" altLang="zh-CN" sz="1600" b="0" i="0"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𝑌</m:t>
                        </m:r>
                        <m:r>
                          <a:rPr kumimoji="0" lang="en-US" altLang="zh-CN" sz="1600" b="0" i="0"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Times New Roman" panose="02020603050405020304" pitchFamily="18" charset="0"/>
                          </a:rPr>
                          <m:t>=</m:t>
                        </m:r>
                        <m:r>
                          <a:rPr kumimoji="0" lang="en-US" altLang="zh-CN" sz="1600" b="0" i="0"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𝑦</m:t>
                        </m:r>
                      </m:e>
                      <m:e>
                        <m:r>
                          <a:rPr kumimoji="0" lang="en-US" altLang="zh-CN" sz="1600" b="0" i="0"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𝑑𝑜</m:t>
                        </m:r>
                        <m:d>
                          <m:dPr>
                            <m:ctrlPr>
                              <a:rPr kumimoji="0" lang="zh-CN" altLang="zh-CN" sz="1600" b="0" i="1"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Times New Roman" panose="02020603050405020304" pitchFamily="18" charset="0"/>
                              </a:rPr>
                            </m:ctrlPr>
                          </m:dPr>
                          <m:e>
                            <m:r>
                              <a:rPr kumimoji="0" lang="en-US" altLang="zh-CN" sz="1600" b="0" i="0"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𝑋</m:t>
                            </m:r>
                            <m:r>
                              <a:rPr kumimoji="0" lang="en-US" altLang="zh-CN" sz="1600" b="0" i="0"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Times New Roman" panose="02020603050405020304" pitchFamily="18" charset="0"/>
                              </a:rPr>
                              <m:t>=</m:t>
                            </m:r>
                            <m:r>
                              <a:rPr kumimoji="0" lang="en-US" altLang="zh-CN" sz="1600" b="0" i="0"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𝑥</m:t>
                            </m:r>
                          </m:e>
                        </m:d>
                      </m:e>
                    </m:d>
                  </m:oMath>
                </a14:m>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被称为因果效应。</a:t>
                </a:r>
                <a:endPar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mc:Choice>
        <mc:Fallback xmlns="">
          <p:sp>
            <p:nvSpPr>
              <p:cNvPr id="8" name="矩形 7">
                <a:extLst>
                  <a:ext uri="{FF2B5EF4-FFF2-40B4-BE49-F238E27FC236}">
                    <a16:creationId xmlns:a16="http://schemas.microsoft.com/office/drawing/2014/main" id="{F5763401-E24C-47BF-AA7B-873B1B9C972C}"/>
                  </a:ext>
                </a:extLst>
              </p:cNvPr>
              <p:cNvSpPr>
                <a:spLocks noRot="1" noChangeAspect="1" noMove="1" noResize="1" noEditPoints="1" noAdjustHandles="1" noChangeArrowheads="1" noChangeShapeType="1" noTextEdit="1"/>
              </p:cNvSpPr>
              <p:nvPr/>
            </p:nvSpPr>
            <p:spPr>
              <a:xfrm>
                <a:off x="457200" y="5022480"/>
                <a:ext cx="6277930" cy="787395"/>
              </a:xfrm>
              <a:prstGeom prst="rect">
                <a:avLst/>
              </a:prstGeom>
              <a:blipFill>
                <a:blip r:embed="rId6"/>
                <a:stretch>
                  <a:fillRect l="-2136" r="-2233" b="-9302"/>
                </a:stretch>
              </a:blipFill>
            </p:spPr>
            <p:txBody>
              <a:bodyPr/>
              <a:lstStyle/>
              <a:p>
                <a:r>
                  <a:rPr lang="zh-CN" altLang="en-US">
                    <a:noFill/>
                  </a:rPr>
                  <a:t> </a:t>
                </a:r>
              </a:p>
            </p:txBody>
          </p:sp>
        </mc:Fallback>
      </mc:AlternateContent>
      <p:cxnSp>
        <p:nvCxnSpPr>
          <p:cNvPr id="10" name="直接箭头连接符 9">
            <a:extLst>
              <a:ext uri="{FF2B5EF4-FFF2-40B4-BE49-F238E27FC236}">
                <a16:creationId xmlns:a16="http://schemas.microsoft.com/office/drawing/2014/main" id="{1CDEA887-36DC-4F51-B4CF-847FB6FA7E68}"/>
              </a:ext>
            </a:extLst>
          </p:cNvPr>
          <p:cNvCxnSpPr/>
          <p:nvPr/>
        </p:nvCxnSpPr>
        <p:spPr>
          <a:xfrm>
            <a:off x="8213651" y="4101085"/>
            <a:ext cx="27644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AEF92750-4C36-49BB-BDCB-FDED7726330A}"/>
              </a:ext>
            </a:extLst>
          </p:cNvPr>
          <p:cNvSpPr/>
          <p:nvPr/>
        </p:nvSpPr>
        <p:spPr>
          <a:xfrm>
            <a:off x="7135291" y="3916419"/>
            <a:ext cx="1107996"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用药</a:t>
            </a:r>
            <a:r>
              <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与否</a:t>
            </a:r>
            <a:endParaRPr kumimoji="0" lang="zh-CN" altLang="en-US"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p:cxnSp>
        <p:nvCxnSpPr>
          <p:cNvPr id="15" name="直接箭头连接符 14">
            <a:extLst>
              <a:ext uri="{FF2B5EF4-FFF2-40B4-BE49-F238E27FC236}">
                <a16:creationId xmlns:a16="http://schemas.microsoft.com/office/drawing/2014/main" id="{18F6865C-777F-4C90-855E-365013EEA510}"/>
              </a:ext>
            </a:extLst>
          </p:cNvPr>
          <p:cNvCxnSpPr>
            <a:cxnSpLocks/>
          </p:cNvCxnSpPr>
          <p:nvPr/>
        </p:nvCxnSpPr>
        <p:spPr>
          <a:xfrm flipH="1">
            <a:off x="10566641" y="4101086"/>
            <a:ext cx="38489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矩形 17">
            <a:extLst>
              <a:ext uri="{FF2B5EF4-FFF2-40B4-BE49-F238E27FC236}">
                <a16:creationId xmlns:a16="http://schemas.microsoft.com/office/drawing/2014/main" id="{9C4DCB7D-1912-4DDE-99A9-9FA0CCE33881}"/>
              </a:ext>
            </a:extLst>
          </p:cNvPr>
          <p:cNvSpPr/>
          <p:nvPr/>
        </p:nvSpPr>
        <p:spPr>
          <a:xfrm>
            <a:off x="10879970" y="3916419"/>
            <a:ext cx="1107996"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恢复与否</a:t>
            </a:r>
            <a:endParaRPr kumimoji="0" lang="zh-CN" altLang="en-US"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p:cxnSp>
        <p:nvCxnSpPr>
          <p:cNvPr id="16" name="直接箭头连接符 15">
            <a:extLst>
              <a:ext uri="{FF2B5EF4-FFF2-40B4-BE49-F238E27FC236}">
                <a16:creationId xmlns:a16="http://schemas.microsoft.com/office/drawing/2014/main" id="{36C57597-E488-4384-B1C6-CBB115E6317D}"/>
              </a:ext>
            </a:extLst>
          </p:cNvPr>
          <p:cNvCxnSpPr>
            <a:cxnSpLocks/>
          </p:cNvCxnSpPr>
          <p:nvPr/>
        </p:nvCxnSpPr>
        <p:spPr>
          <a:xfrm flipH="1">
            <a:off x="9861699" y="2488019"/>
            <a:ext cx="617776" cy="8771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矩形 21">
            <a:extLst>
              <a:ext uri="{FF2B5EF4-FFF2-40B4-BE49-F238E27FC236}">
                <a16:creationId xmlns:a16="http://schemas.microsoft.com/office/drawing/2014/main" id="{94B40EB5-4C7A-43E0-B070-1262063FCEEC}"/>
              </a:ext>
            </a:extLst>
          </p:cNvPr>
          <p:cNvSpPr/>
          <p:nvPr/>
        </p:nvSpPr>
        <p:spPr>
          <a:xfrm>
            <a:off x="10479475" y="2194134"/>
            <a:ext cx="1107996"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性别情况</a:t>
            </a:r>
            <a:endParaRPr kumimoji="0" lang="zh-CN" altLang="en-US"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p:sp>
        <p:nvSpPr>
          <p:cNvPr id="19" name="矩形: 圆角 18">
            <a:extLst>
              <a:ext uri="{FF2B5EF4-FFF2-40B4-BE49-F238E27FC236}">
                <a16:creationId xmlns:a16="http://schemas.microsoft.com/office/drawing/2014/main" id="{39F81DAD-0413-4EF6-A790-A3F3A38A34E8}"/>
              </a:ext>
            </a:extLst>
          </p:cNvPr>
          <p:cNvSpPr/>
          <p:nvPr/>
        </p:nvSpPr>
        <p:spPr>
          <a:xfrm>
            <a:off x="7009814" y="1982973"/>
            <a:ext cx="5103628" cy="3211032"/>
          </a:xfrm>
          <a:prstGeom prst="roundRect">
            <a:avLst/>
          </a:prstGeom>
          <a:solidFill>
            <a:srgbClr val="51ADB7">
              <a:alpha val="4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78044568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a:extLst>
              <a:ext uri="{FF2B5EF4-FFF2-40B4-BE49-F238E27FC236}">
                <a16:creationId xmlns:a16="http://schemas.microsoft.com/office/drawing/2014/main" id="{40D199F0-A918-4EED-AF6C-1FF084A1EF8E}"/>
              </a:ext>
            </a:extLst>
          </p:cNvPr>
          <p:cNvSpPr/>
          <p:nvPr/>
        </p:nvSpPr>
        <p:spPr>
          <a:xfrm>
            <a:off x="852473" y="129010"/>
            <a:ext cx="1460656"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mn-cs"/>
              </a:rPr>
              <a:t>五、因果推理</a:t>
            </a:r>
            <a:endParaRPr kumimoji="0" lang="zh-CN" altLang="en-US" sz="16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p:sp>
        <p:nvSpPr>
          <p:cNvPr id="119" name="矩形 118">
            <a:extLst>
              <a:ext uri="{FF2B5EF4-FFF2-40B4-BE49-F238E27FC236}">
                <a16:creationId xmlns:a16="http://schemas.microsoft.com/office/drawing/2014/main" id="{B3CD2C69-1816-4FB2-879A-9190CE7F6AE2}"/>
              </a:ext>
            </a:extLst>
          </p:cNvPr>
          <p:cNvSpPr/>
          <p:nvPr/>
        </p:nvSpPr>
        <p:spPr>
          <a:xfrm>
            <a:off x="1035233" y="785906"/>
            <a:ext cx="10254104" cy="609273"/>
          </a:xfrm>
          <a:prstGeom prst="rect">
            <a:avLst/>
          </a:prstGeom>
          <a:gradFill>
            <a:gsLst>
              <a:gs pos="37000">
                <a:srgbClr val="019196"/>
              </a:gs>
              <a:gs pos="100000">
                <a:schemeClr val="bg1"/>
              </a:gs>
              <a:gs pos="83000">
                <a:srgbClr val="81C7C9"/>
              </a:gs>
            </a:gsLst>
            <a:lin ang="12000000" scaled="0"/>
          </a:gradFill>
          <a:ln w="22225">
            <a:noFill/>
          </a:ln>
          <a:effectLst>
            <a:outerShdw blurRad="50800" dist="38100" dir="5400000" algn="l" rotWithShape="0">
              <a:schemeClr val="tx1">
                <a:lumMod val="85000"/>
                <a:lumOff val="15000"/>
                <a:alpha val="10000"/>
              </a:schemeClr>
            </a:outerShdw>
          </a:effectLst>
        </p:spPr>
        <p:txBody>
          <a:bodyPr anchor="ctr">
            <a:normAutofit/>
          </a:bodyPr>
          <a:lstStyle/>
          <a:p>
            <a:pPr marL="0" marR="0" lvl="0" indent="0" algn="ctr" defTabSz="914400" rtl="0" eaLnBrk="1" fontAlgn="auto" latinLnBrk="0" hangingPunct="1">
              <a:lnSpc>
                <a:spcPct val="90000"/>
              </a:lnSpc>
              <a:spcBef>
                <a:spcPct val="0"/>
              </a:spcBef>
              <a:spcAft>
                <a:spcPts val="0"/>
              </a:spcAft>
              <a:buClrTx/>
              <a:buSzTx/>
              <a:buFontTx/>
              <a:buNone/>
              <a:tabLst/>
              <a:defRPr/>
            </a:pPr>
            <a:endParaRPr kumimoji="0" lang="zh-CN" altLang="en-US" sz="1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endParaRPr>
          </a:p>
        </p:txBody>
      </p:sp>
      <p:sp>
        <p:nvSpPr>
          <p:cNvPr id="125" name="矩形 124">
            <a:extLst>
              <a:ext uri="{FF2B5EF4-FFF2-40B4-BE49-F238E27FC236}">
                <a16:creationId xmlns:a16="http://schemas.microsoft.com/office/drawing/2014/main" id="{E92C2E0C-53A3-4362-98BF-84BE3F71DBEA}"/>
              </a:ext>
            </a:extLst>
          </p:cNvPr>
          <p:cNvSpPr/>
          <p:nvPr/>
        </p:nvSpPr>
        <p:spPr>
          <a:xfrm>
            <a:off x="1845095" y="821284"/>
            <a:ext cx="8634380" cy="458715"/>
          </a:xfrm>
          <a:prstGeom prst="rect">
            <a:avLst/>
          </a:prstGeom>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Times New Roman" panose="02020603050405020304" pitchFamily="18" charset="0"/>
              </a:rPr>
              <a:t>因果推理：</a:t>
            </a:r>
            <a:r>
              <a:rPr kumimoji="0" lang="zh-CN" altLang="zh-CN" sz="1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因果</a:t>
            </a:r>
            <a:r>
              <a:rPr kumimoji="0" lang="zh-CN" altLang="en-US" sz="1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效应差</a:t>
            </a:r>
          </a:p>
        </p:txBody>
      </p:sp>
      <p:sp>
        <p:nvSpPr>
          <p:cNvPr id="4" name="矩形 3">
            <a:extLst>
              <a:ext uri="{FF2B5EF4-FFF2-40B4-BE49-F238E27FC236}">
                <a16:creationId xmlns:a16="http://schemas.microsoft.com/office/drawing/2014/main" id="{5CBBE345-2794-4F0D-929C-1A0B603B1894}"/>
              </a:ext>
            </a:extLst>
          </p:cNvPr>
          <p:cNvSpPr/>
          <p:nvPr/>
        </p:nvSpPr>
        <p:spPr>
          <a:xfrm>
            <a:off x="8430549" y="4554646"/>
            <a:ext cx="226215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zh-CN" sz="1800" b="1" i="0" u="none" strike="noStrike" kern="1200" cap="none" spc="0" normalizeH="0" baseline="0" noProof="0" dirty="0">
                <a:ln>
                  <a:noFill/>
                </a:ln>
                <a:solidFill>
                  <a:prstClr val="black"/>
                </a:solidFill>
                <a:effectLst/>
                <a:uLnTx/>
                <a:uFillTx/>
                <a:latin typeface="Times New Roman" panose="02020603050405020304" pitchFamily="18" charset="0"/>
                <a:ea typeface="楷体_GB2312"/>
                <a:cs typeface="Times New Roman" panose="02020603050405020304" pitchFamily="18" charset="0"/>
              </a:rPr>
              <a:t>辛普森悖论的因果图</a:t>
            </a:r>
            <a:endParaRPr kumimoji="0" lang="zh-CN" altLang="en-US"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p:cxnSp>
        <p:nvCxnSpPr>
          <p:cNvPr id="10" name="直接箭头连接符 9">
            <a:extLst>
              <a:ext uri="{FF2B5EF4-FFF2-40B4-BE49-F238E27FC236}">
                <a16:creationId xmlns:a16="http://schemas.microsoft.com/office/drawing/2014/main" id="{1CDEA887-36DC-4F51-B4CF-847FB6FA7E68}"/>
              </a:ext>
            </a:extLst>
          </p:cNvPr>
          <p:cNvCxnSpPr/>
          <p:nvPr/>
        </p:nvCxnSpPr>
        <p:spPr>
          <a:xfrm>
            <a:off x="8213651" y="4101085"/>
            <a:ext cx="27644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AEF92750-4C36-49BB-BDCB-FDED7726330A}"/>
              </a:ext>
            </a:extLst>
          </p:cNvPr>
          <p:cNvSpPr/>
          <p:nvPr/>
        </p:nvSpPr>
        <p:spPr>
          <a:xfrm>
            <a:off x="7135291" y="3916419"/>
            <a:ext cx="1107996"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用药</a:t>
            </a:r>
            <a:r>
              <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与否</a:t>
            </a:r>
            <a:endParaRPr kumimoji="0" lang="zh-CN" altLang="en-US"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p:cxnSp>
        <p:nvCxnSpPr>
          <p:cNvPr id="15" name="直接箭头连接符 14">
            <a:extLst>
              <a:ext uri="{FF2B5EF4-FFF2-40B4-BE49-F238E27FC236}">
                <a16:creationId xmlns:a16="http://schemas.microsoft.com/office/drawing/2014/main" id="{18F6865C-777F-4C90-855E-365013EEA510}"/>
              </a:ext>
            </a:extLst>
          </p:cNvPr>
          <p:cNvCxnSpPr>
            <a:cxnSpLocks/>
          </p:cNvCxnSpPr>
          <p:nvPr/>
        </p:nvCxnSpPr>
        <p:spPr>
          <a:xfrm flipH="1">
            <a:off x="10566641" y="4101086"/>
            <a:ext cx="38489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矩形 17">
            <a:extLst>
              <a:ext uri="{FF2B5EF4-FFF2-40B4-BE49-F238E27FC236}">
                <a16:creationId xmlns:a16="http://schemas.microsoft.com/office/drawing/2014/main" id="{9C4DCB7D-1912-4DDE-99A9-9FA0CCE33881}"/>
              </a:ext>
            </a:extLst>
          </p:cNvPr>
          <p:cNvSpPr/>
          <p:nvPr/>
        </p:nvSpPr>
        <p:spPr>
          <a:xfrm>
            <a:off x="10879970" y="3916419"/>
            <a:ext cx="1107996"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恢复与否</a:t>
            </a:r>
            <a:endParaRPr kumimoji="0" lang="zh-CN" altLang="en-US"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p:cxnSp>
        <p:nvCxnSpPr>
          <p:cNvPr id="16" name="直接箭头连接符 15">
            <a:extLst>
              <a:ext uri="{FF2B5EF4-FFF2-40B4-BE49-F238E27FC236}">
                <a16:creationId xmlns:a16="http://schemas.microsoft.com/office/drawing/2014/main" id="{36C57597-E488-4384-B1C6-CBB115E6317D}"/>
              </a:ext>
            </a:extLst>
          </p:cNvPr>
          <p:cNvCxnSpPr>
            <a:cxnSpLocks/>
          </p:cNvCxnSpPr>
          <p:nvPr/>
        </p:nvCxnSpPr>
        <p:spPr>
          <a:xfrm flipH="1">
            <a:off x="9861699" y="2488019"/>
            <a:ext cx="617776" cy="8771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矩形 21">
            <a:extLst>
              <a:ext uri="{FF2B5EF4-FFF2-40B4-BE49-F238E27FC236}">
                <a16:creationId xmlns:a16="http://schemas.microsoft.com/office/drawing/2014/main" id="{94B40EB5-4C7A-43E0-B070-1262063FCEEC}"/>
              </a:ext>
            </a:extLst>
          </p:cNvPr>
          <p:cNvSpPr/>
          <p:nvPr/>
        </p:nvSpPr>
        <p:spPr>
          <a:xfrm>
            <a:off x="10479475" y="2194134"/>
            <a:ext cx="1107996"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性别情况</a:t>
            </a:r>
            <a:endParaRPr kumimoji="0" lang="zh-CN" altLang="en-US"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p:sp>
        <p:nvSpPr>
          <p:cNvPr id="19" name="矩形: 圆角 18">
            <a:extLst>
              <a:ext uri="{FF2B5EF4-FFF2-40B4-BE49-F238E27FC236}">
                <a16:creationId xmlns:a16="http://schemas.microsoft.com/office/drawing/2014/main" id="{39F81DAD-0413-4EF6-A790-A3F3A38A34E8}"/>
              </a:ext>
            </a:extLst>
          </p:cNvPr>
          <p:cNvSpPr/>
          <p:nvPr/>
        </p:nvSpPr>
        <p:spPr>
          <a:xfrm>
            <a:off x="6978395" y="1985480"/>
            <a:ext cx="5103628" cy="3211032"/>
          </a:xfrm>
          <a:prstGeom prst="roundRect">
            <a:avLst/>
          </a:prstGeom>
          <a:solidFill>
            <a:srgbClr val="51ADB7">
              <a:alpha val="4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mc:AlternateContent xmlns:mc="http://schemas.openxmlformats.org/markup-compatibility/2006" xmlns:a14="http://schemas.microsoft.com/office/drawing/2010/main">
        <mc:Choice Requires="a14">
          <p:sp>
            <p:nvSpPr>
              <p:cNvPr id="2" name="矩形 1">
                <a:extLst>
                  <a:ext uri="{FF2B5EF4-FFF2-40B4-BE49-F238E27FC236}">
                    <a16:creationId xmlns:a16="http://schemas.microsoft.com/office/drawing/2014/main" id="{00D2DE9E-38A5-4B12-B796-249D0EA1D336}"/>
                  </a:ext>
                </a:extLst>
              </p:cNvPr>
              <p:cNvSpPr/>
              <p:nvPr/>
            </p:nvSpPr>
            <p:spPr>
              <a:xfrm>
                <a:off x="244285" y="1713521"/>
                <a:ext cx="6512706" cy="3957494"/>
              </a:xfrm>
              <a:prstGeom prst="rect">
                <a:avLst/>
              </a:prstGeom>
            </p:spPr>
            <p:txBody>
              <a:bodyPr wrap="square">
                <a:spAutoFit/>
              </a:bodyPr>
              <a:lstStyle/>
              <a:p>
                <a:pPr marL="0" marR="0" lvl="0" indent="266700" algn="just" defTabSz="914400" rtl="0" eaLnBrk="1" fontAlgn="auto" latinLnBrk="0" hangingPunct="1">
                  <a:lnSpc>
                    <a:spcPct val="200000"/>
                  </a:lnSpc>
                  <a:spcBef>
                    <a:spcPts val="0"/>
                  </a:spcBef>
                  <a:spcAft>
                    <a:spcPts val="0"/>
                  </a:spcAft>
                  <a:buClrTx/>
                  <a:buSzTx/>
                  <a:buFontTx/>
                  <a:buNone/>
                  <a:tabLst/>
                  <a:defRPr/>
                </a:pPr>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对用药情况</a:t>
                </a:r>
                <a14:m>
                  <m:oMath xmlns:m="http://schemas.openxmlformats.org/officeDocument/2006/math">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𝑋</m:t>
                    </m:r>
                  </m:oMath>
                </a14:m>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进行干预并固定其值为</a:t>
                </a:r>
                <a14:m>
                  <m:oMath xmlns:m="http://schemas.openxmlformats.org/officeDocument/2006/math">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𝑥</m:t>
                    </m:r>
                  </m:oMath>
                </a14:m>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时，可将所有指向</a:t>
                </a:r>
                <a14:m>
                  <m:oMath xmlns:m="http://schemas.openxmlformats.org/officeDocument/2006/math">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𝑋</m:t>
                    </m:r>
                  </m:oMath>
                </a14:m>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的边均移除，则因果效应</a:t>
                </a:r>
                <a14:m>
                  <m:oMath xmlns:m="http://schemas.openxmlformats.org/officeDocument/2006/math">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𝑃</m:t>
                    </m:r>
                    <m:d>
                      <m:dPr>
                        <m:ctrlPr>
                          <a:rPr kumimoji="0" lang="zh-CN" altLang="zh-CN"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𝑌</m:t>
                        </m:r>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𝑦</m:t>
                        </m:r>
                      </m:e>
                      <m:e>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𝑑𝑜</m:t>
                        </m:r>
                        <m:d>
                          <m:dPr>
                            <m:ctrlPr>
                              <a:rPr kumimoji="0" lang="zh-CN" altLang="zh-CN"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𝑋</m:t>
                            </m:r>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𝑥</m:t>
                            </m:r>
                          </m:e>
                        </m:d>
                      </m:e>
                    </m:d>
                  </m:oMath>
                </a14:m>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等价于</a:t>
                </a: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右图</a:t>
                </a:r>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所示的引入干预的操纵图模型</a:t>
                </a:r>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(manipulated model)</a:t>
                </a:r>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中的条件概率</a:t>
                </a:r>
                <a14:m>
                  <m:oMath xmlns:m="http://schemas.openxmlformats.org/officeDocument/2006/math">
                    <m:sSub>
                      <m:sSubPr>
                        <m:ctrlPr>
                          <a:rPr kumimoji="0" lang="zh-CN" altLang="zh-CN"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𝑃</m:t>
                        </m:r>
                      </m:e>
                      <m:sub>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𝑚</m:t>
                        </m:r>
                      </m:sub>
                    </m:sSub>
                    <m:d>
                      <m:dPr>
                        <m:ctrlPr>
                          <a:rPr kumimoji="0" lang="zh-CN" altLang="zh-CN"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𝑌</m:t>
                        </m:r>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𝑦</m:t>
                        </m:r>
                      </m:e>
                      <m:e>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𝑋</m:t>
                        </m:r>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𝑥</m:t>
                        </m:r>
                      </m:e>
                    </m:d>
                  </m:oMath>
                </a14:m>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a:t>
                </a:r>
                <a:endPar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endParaRPr>
              </a:p>
              <a:p>
                <a:pPr marL="0" marR="0" lvl="0" indent="266700" algn="just" defTabSz="914400" rtl="0" eaLnBrk="1" fontAlgn="auto" latinLnBrk="0" hangingPunct="1">
                  <a:lnSpc>
                    <a:spcPct val="200000"/>
                  </a:lnSpc>
                  <a:spcBef>
                    <a:spcPts val="0"/>
                  </a:spcBef>
                  <a:spcAft>
                    <a:spcPts val="0"/>
                  </a:spcAft>
                  <a:buClrTx/>
                  <a:buSzTx/>
                  <a:buFontTx/>
                  <a:buNone/>
                  <a:tabLst/>
                  <a:defRPr/>
                </a:pPr>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计算因果效应的关键在于计算操纵概率</a:t>
                </a:r>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(manipulated probability)</a:t>
                </a:r>
                <a14:m>
                  <m:oMath xmlns:m="http://schemas.openxmlformats.org/officeDocument/2006/math">
                    <m:r>
                      <a:rPr kumimoji="0" lang="en-US" altLang="zh-CN" sz="16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 </m:t>
                    </m:r>
                    <m:sSub>
                      <m:sSubPr>
                        <m:ctrlPr>
                          <a:rPr kumimoji="0" lang="zh-CN"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ctrlPr>
                      </m:sSubPr>
                      <m:e>
                        <m:r>
                          <a:rPr kumimoji="0" lang="en-US" altLang="zh-CN" sz="16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𝑃</m:t>
                        </m:r>
                      </m:e>
                      <m:sub>
                        <m:r>
                          <a:rPr kumimoji="0" lang="en-US" altLang="zh-CN" sz="16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𝑚</m:t>
                        </m:r>
                      </m:sub>
                    </m:sSub>
                  </m:oMath>
                </a14:m>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a:t>
                </a:r>
                <a14:m>
                  <m:oMath xmlns:m="http://schemas.openxmlformats.org/officeDocument/2006/math">
                    <m:sSub>
                      <m:sSubPr>
                        <m:ctrlPr>
                          <a:rPr kumimoji="0" lang="zh-CN"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ctrlPr>
                      </m:sSubPr>
                      <m:e>
                        <m:r>
                          <a:rPr kumimoji="0" lang="en-US" altLang="zh-CN" sz="16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𝑃</m:t>
                        </m:r>
                      </m:e>
                      <m:sub>
                        <m:r>
                          <a:rPr kumimoji="0" lang="en-US" altLang="zh-CN" sz="16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𝑚</m:t>
                        </m:r>
                      </m:sub>
                    </m:sSub>
                  </m:oMath>
                </a14:m>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与正常</a:t>
                </a:r>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a:t>
                </a:r>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无干预</a:t>
                </a:r>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a:t>
                </a:r>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条件下的概率</a:t>
                </a:r>
                <a14:m>
                  <m:oMath xmlns:m="http://schemas.openxmlformats.org/officeDocument/2006/math">
                    <m:r>
                      <a:rPr kumimoji="0" lang="en-US" altLang="zh-CN" sz="16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𝑃</m:t>
                    </m:r>
                  </m:oMath>
                </a14:m>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有两个相同的重要性质：</a:t>
                </a:r>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(1)</a:t>
                </a:r>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边缘概率</a:t>
                </a:r>
                <a14:m>
                  <m:oMath xmlns:m="http://schemas.openxmlformats.org/officeDocument/2006/math">
                    <m:r>
                      <a:rPr kumimoji="0" lang="en-US" altLang="zh-CN" sz="16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𝑃</m:t>
                    </m:r>
                    <m:r>
                      <a:rPr kumimoji="0" lang="en-US" altLang="zh-CN" sz="16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r>
                      <a:rPr kumimoji="0" lang="en-US" altLang="zh-CN" sz="16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𝑍</m:t>
                    </m:r>
                    <m:r>
                      <a:rPr kumimoji="0" lang="en-US" altLang="zh-CN" sz="16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r>
                      <a:rPr kumimoji="0" lang="en-US" altLang="zh-CN" sz="16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𝑧</m:t>
                    </m:r>
                    <m:r>
                      <a:rPr kumimoji="0" lang="en-US" altLang="zh-CN" sz="16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oMath>
                </a14:m>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不随干预而变化，因为</a:t>
                </a:r>
                <a14:m>
                  <m:oMath xmlns:m="http://schemas.openxmlformats.org/officeDocument/2006/math">
                    <m:r>
                      <a:rPr kumimoji="0" lang="en-US" altLang="zh-CN" sz="16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𝑍</m:t>
                    </m:r>
                  </m:oMath>
                </a14:m>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的取值不会因为去掉从</a:t>
                </a:r>
                <a14:m>
                  <m:oMath xmlns:m="http://schemas.openxmlformats.org/officeDocument/2006/math">
                    <m:r>
                      <a:rPr kumimoji="0" lang="en-US" altLang="zh-CN" sz="16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𝑍</m:t>
                    </m:r>
                  </m:oMath>
                </a14:m>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到</a:t>
                </a:r>
                <a14:m>
                  <m:oMath xmlns:m="http://schemas.openxmlformats.org/officeDocument/2006/math">
                    <m:r>
                      <a:rPr kumimoji="0" lang="en-US" altLang="zh-CN" sz="16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𝑋</m:t>
                    </m:r>
                  </m:oMath>
                </a14:m>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的箭头而变化；</a:t>
                </a:r>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(2)</a:t>
                </a:r>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条件概率</a:t>
                </a:r>
                <a14:m>
                  <m:oMath xmlns:m="http://schemas.openxmlformats.org/officeDocument/2006/math">
                    <m:r>
                      <a:rPr kumimoji="0" lang="en-US" altLang="zh-CN" sz="16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𝑃</m:t>
                    </m:r>
                    <m:d>
                      <m:dPr>
                        <m:ctrlPr>
                          <a:rPr kumimoji="0" lang="zh-CN"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ctrlPr>
                      </m:dPr>
                      <m:e>
                        <m:r>
                          <a:rPr kumimoji="0" lang="en-US" altLang="zh-CN" sz="16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𝑌</m:t>
                        </m:r>
                        <m:r>
                          <a:rPr kumimoji="0" lang="en-US" altLang="zh-CN" sz="16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r>
                          <a:rPr kumimoji="0" lang="en-US" altLang="zh-CN" sz="16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𝑦</m:t>
                        </m:r>
                      </m:e>
                      <m:e>
                        <m:r>
                          <a:rPr kumimoji="0" lang="en-US" altLang="zh-CN" sz="16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𝑋</m:t>
                        </m:r>
                        <m:r>
                          <a:rPr kumimoji="0" lang="en-US" altLang="zh-CN" sz="16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r>
                          <a:rPr kumimoji="0" lang="en-US" altLang="zh-CN" sz="16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𝑥</m:t>
                        </m:r>
                        <m:r>
                          <a:rPr kumimoji="0" lang="en-US" altLang="zh-CN" sz="16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 </m:t>
                        </m:r>
                        <m:r>
                          <a:rPr kumimoji="0" lang="en-US" altLang="zh-CN" sz="16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𝑍</m:t>
                        </m:r>
                        <m:r>
                          <a:rPr kumimoji="0" lang="en-US" altLang="zh-CN" sz="16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r>
                          <a:rPr kumimoji="0" lang="en-US" altLang="zh-CN" sz="16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𝑧</m:t>
                        </m:r>
                      </m:e>
                    </m:d>
                  </m:oMath>
                </a14:m>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不变，因为</a:t>
                </a:r>
                <a14:m>
                  <m:oMath xmlns:m="http://schemas.openxmlformats.org/officeDocument/2006/math">
                    <m:r>
                      <a:rPr kumimoji="0" lang="en-US" altLang="zh-CN" sz="16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𝑌</m:t>
                    </m:r>
                  </m:oMath>
                </a14:m>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关于</a:t>
                </a:r>
                <a14:m>
                  <m:oMath xmlns:m="http://schemas.openxmlformats.org/officeDocument/2006/math">
                    <m:r>
                      <a:rPr kumimoji="0" lang="en-US" altLang="zh-CN" sz="16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𝑋</m:t>
                    </m:r>
                  </m:oMath>
                </a14:m>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和</a:t>
                </a:r>
                <a14:m>
                  <m:oMath xmlns:m="http://schemas.openxmlformats.org/officeDocument/2006/math">
                    <m:r>
                      <a:rPr kumimoji="0" lang="en-US" altLang="zh-CN" sz="16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𝑍</m:t>
                    </m:r>
                  </m:oMath>
                </a14:m>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的函数</a:t>
                </a:r>
                <a14:m>
                  <m:oMath xmlns:m="http://schemas.openxmlformats.org/officeDocument/2006/math">
                    <m:sSub>
                      <m:sSubPr>
                        <m:ctrlPr>
                          <a:rPr kumimoji="0" lang="zh-CN"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ctrlPr>
                      </m:sSubPr>
                      <m:e>
                        <m:r>
                          <a:rPr kumimoji="0" lang="en-US" altLang="zh-CN" sz="16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𝑓</m:t>
                        </m:r>
                      </m:e>
                      <m:sub>
                        <m:r>
                          <a:rPr kumimoji="0" lang="en-US" altLang="zh-CN" sz="16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𝑌</m:t>
                        </m:r>
                      </m:sub>
                    </m:sSub>
                    <m:r>
                      <a:rPr kumimoji="0" lang="en-US" altLang="zh-CN" sz="16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r>
                      <a:rPr kumimoji="0" lang="en-US" altLang="zh-CN" sz="16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𝑋</m:t>
                    </m:r>
                    <m:r>
                      <a:rPr kumimoji="0" lang="en-US" altLang="zh-CN" sz="16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 </m:t>
                    </m:r>
                    <m:r>
                      <a:rPr kumimoji="0" lang="en-US" altLang="zh-CN" sz="16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𝑍</m:t>
                    </m:r>
                    <m:r>
                      <a:rPr kumimoji="0" lang="en-US" altLang="zh-CN" sz="16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 </m:t>
                    </m:r>
                    <m:sSub>
                      <m:sSubPr>
                        <m:ctrlPr>
                          <a:rPr kumimoji="0" lang="zh-CN"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ctrlPr>
                      </m:sSubPr>
                      <m:e>
                        <m:r>
                          <a:rPr kumimoji="0" lang="en-US" altLang="zh-CN" sz="16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𝑈</m:t>
                        </m:r>
                      </m:e>
                      <m:sub>
                        <m:r>
                          <a:rPr kumimoji="0" lang="en-US" altLang="zh-CN" sz="16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2</m:t>
                        </m:r>
                      </m:sub>
                    </m:sSub>
                    <m:r>
                      <a:rPr kumimoji="0" lang="en-US" altLang="zh-CN" sz="16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oMath>
                </a14:m>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并未改变</a:t>
                </a:r>
              </a:p>
            </p:txBody>
          </p:sp>
        </mc:Choice>
        <mc:Fallback xmlns="">
          <p:sp>
            <p:nvSpPr>
              <p:cNvPr id="2" name="矩形 1">
                <a:extLst>
                  <a:ext uri="{FF2B5EF4-FFF2-40B4-BE49-F238E27FC236}">
                    <a16:creationId xmlns:a16="http://schemas.microsoft.com/office/drawing/2014/main" id="{00D2DE9E-38A5-4B12-B796-249D0EA1D336}"/>
                  </a:ext>
                </a:extLst>
              </p:cNvPr>
              <p:cNvSpPr>
                <a:spLocks noRot="1" noChangeAspect="1" noMove="1" noResize="1" noEditPoints="1" noAdjustHandles="1" noChangeArrowheads="1" noChangeShapeType="1" noTextEdit="1"/>
              </p:cNvSpPr>
              <p:nvPr/>
            </p:nvSpPr>
            <p:spPr>
              <a:xfrm>
                <a:off x="244285" y="1713521"/>
                <a:ext cx="6512706" cy="3957494"/>
              </a:xfrm>
              <a:prstGeom prst="rect">
                <a:avLst/>
              </a:prstGeom>
              <a:blipFill>
                <a:blip r:embed="rId3"/>
                <a:stretch>
                  <a:fillRect l="-468" r="-562" b="-1079"/>
                </a:stretch>
              </a:blipFill>
            </p:spPr>
            <p:txBody>
              <a:bodyPr/>
              <a:lstStyle/>
              <a:p>
                <a:r>
                  <a:rPr lang="zh-CN" altLang="en-US">
                    <a:noFill/>
                  </a:rPr>
                  <a:t> </a:t>
                </a:r>
              </a:p>
            </p:txBody>
          </p:sp>
        </mc:Fallback>
      </mc:AlternateContent>
      <p:pic>
        <p:nvPicPr>
          <p:cNvPr id="20" name="图片 19">
            <a:extLst>
              <a:ext uri="{FF2B5EF4-FFF2-40B4-BE49-F238E27FC236}">
                <a16:creationId xmlns:a16="http://schemas.microsoft.com/office/drawing/2014/main" id="{14B94FF2-4FD5-4CEE-841C-C4852C2A474C}"/>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8288887" y="2319825"/>
            <a:ext cx="2482645" cy="2024903"/>
          </a:xfrm>
          <a:prstGeom prst="rect">
            <a:avLst/>
          </a:prstGeom>
          <a:noFill/>
          <a:ln>
            <a:noFill/>
          </a:ln>
        </p:spPr>
      </p:pic>
    </p:spTree>
    <p:extLst>
      <p:ext uri="{BB962C8B-B14F-4D97-AF65-F5344CB8AC3E}">
        <p14:creationId xmlns:p14="http://schemas.microsoft.com/office/powerpoint/2010/main" val="401729143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a:extLst>
              <a:ext uri="{FF2B5EF4-FFF2-40B4-BE49-F238E27FC236}">
                <a16:creationId xmlns:a16="http://schemas.microsoft.com/office/drawing/2014/main" id="{40D199F0-A918-4EED-AF6C-1FF084A1EF8E}"/>
              </a:ext>
            </a:extLst>
          </p:cNvPr>
          <p:cNvSpPr/>
          <p:nvPr/>
        </p:nvSpPr>
        <p:spPr>
          <a:xfrm>
            <a:off x="852473" y="129010"/>
            <a:ext cx="1460656"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mn-cs"/>
              </a:rPr>
              <a:t>五、因果推理</a:t>
            </a:r>
            <a:endParaRPr kumimoji="0" lang="zh-CN" altLang="en-US" sz="16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p:sp>
        <p:nvSpPr>
          <p:cNvPr id="119" name="矩形 118">
            <a:extLst>
              <a:ext uri="{FF2B5EF4-FFF2-40B4-BE49-F238E27FC236}">
                <a16:creationId xmlns:a16="http://schemas.microsoft.com/office/drawing/2014/main" id="{B3CD2C69-1816-4FB2-879A-9190CE7F6AE2}"/>
              </a:ext>
            </a:extLst>
          </p:cNvPr>
          <p:cNvSpPr/>
          <p:nvPr/>
        </p:nvSpPr>
        <p:spPr>
          <a:xfrm>
            <a:off x="1035233" y="534767"/>
            <a:ext cx="10254104" cy="609273"/>
          </a:xfrm>
          <a:prstGeom prst="rect">
            <a:avLst/>
          </a:prstGeom>
          <a:gradFill>
            <a:gsLst>
              <a:gs pos="37000">
                <a:srgbClr val="019196"/>
              </a:gs>
              <a:gs pos="100000">
                <a:schemeClr val="bg1"/>
              </a:gs>
              <a:gs pos="83000">
                <a:srgbClr val="81C7C9"/>
              </a:gs>
            </a:gsLst>
            <a:lin ang="12000000" scaled="0"/>
          </a:gradFill>
          <a:ln w="22225">
            <a:noFill/>
          </a:ln>
          <a:effectLst>
            <a:outerShdw blurRad="50800" dist="38100" dir="5400000" algn="l" rotWithShape="0">
              <a:schemeClr val="tx1">
                <a:lumMod val="85000"/>
                <a:lumOff val="15000"/>
                <a:alpha val="10000"/>
              </a:schemeClr>
            </a:outerShdw>
          </a:effectLst>
        </p:spPr>
        <p:txBody>
          <a:bodyPr anchor="ctr">
            <a:normAutofit/>
          </a:bodyPr>
          <a:lstStyle/>
          <a:p>
            <a:pPr marL="0" marR="0" lvl="0" indent="0" algn="ctr" defTabSz="914400" rtl="0" eaLnBrk="1" fontAlgn="auto" latinLnBrk="0" hangingPunct="1">
              <a:lnSpc>
                <a:spcPct val="90000"/>
              </a:lnSpc>
              <a:spcBef>
                <a:spcPct val="0"/>
              </a:spcBef>
              <a:spcAft>
                <a:spcPts val="0"/>
              </a:spcAft>
              <a:buClrTx/>
              <a:buSzTx/>
              <a:buFontTx/>
              <a:buNone/>
              <a:tabLst/>
              <a:defRPr/>
            </a:pPr>
            <a:endParaRPr kumimoji="0" lang="zh-CN" altLang="en-US" sz="1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endParaRPr>
          </a:p>
        </p:txBody>
      </p:sp>
      <p:sp>
        <p:nvSpPr>
          <p:cNvPr id="125" name="矩形 124">
            <a:extLst>
              <a:ext uri="{FF2B5EF4-FFF2-40B4-BE49-F238E27FC236}">
                <a16:creationId xmlns:a16="http://schemas.microsoft.com/office/drawing/2014/main" id="{E92C2E0C-53A3-4362-98BF-84BE3F71DBEA}"/>
              </a:ext>
            </a:extLst>
          </p:cNvPr>
          <p:cNvSpPr/>
          <p:nvPr/>
        </p:nvSpPr>
        <p:spPr>
          <a:xfrm>
            <a:off x="1845095" y="570145"/>
            <a:ext cx="8634380" cy="458715"/>
          </a:xfrm>
          <a:prstGeom prst="rect">
            <a:avLst/>
          </a:prstGeom>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Times New Roman" panose="02020603050405020304" pitchFamily="18" charset="0"/>
              </a:rPr>
              <a:t>因果推理：</a:t>
            </a:r>
            <a:r>
              <a:rPr kumimoji="0" lang="zh-CN" altLang="zh-CN" sz="1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因果</a:t>
            </a:r>
            <a:r>
              <a:rPr kumimoji="0" lang="zh-CN" altLang="en-US" sz="1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效应差</a:t>
            </a:r>
          </a:p>
        </p:txBody>
      </p:sp>
      <p:sp>
        <p:nvSpPr>
          <p:cNvPr id="4" name="矩形 3">
            <a:extLst>
              <a:ext uri="{FF2B5EF4-FFF2-40B4-BE49-F238E27FC236}">
                <a16:creationId xmlns:a16="http://schemas.microsoft.com/office/drawing/2014/main" id="{5CBBE345-2794-4F0D-929C-1A0B603B1894}"/>
              </a:ext>
            </a:extLst>
          </p:cNvPr>
          <p:cNvSpPr/>
          <p:nvPr/>
        </p:nvSpPr>
        <p:spPr>
          <a:xfrm>
            <a:off x="7914870" y="4232832"/>
            <a:ext cx="226215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zh-CN" sz="1800" b="1" i="0" u="none" strike="noStrike" kern="1200" cap="none" spc="0" normalizeH="0" baseline="0" noProof="0" dirty="0">
                <a:ln>
                  <a:noFill/>
                </a:ln>
                <a:solidFill>
                  <a:prstClr val="black"/>
                </a:solidFill>
                <a:effectLst/>
                <a:uLnTx/>
                <a:uFillTx/>
                <a:latin typeface="Times New Roman" panose="02020603050405020304" pitchFamily="18" charset="0"/>
                <a:ea typeface="楷体_GB2312"/>
                <a:cs typeface="Times New Roman" panose="02020603050405020304" pitchFamily="18" charset="0"/>
              </a:rPr>
              <a:t>辛普森悖论的因果图</a:t>
            </a:r>
            <a:endParaRPr kumimoji="0" lang="zh-CN" altLang="en-US"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p:cxnSp>
        <p:nvCxnSpPr>
          <p:cNvPr id="10" name="直接箭头连接符 9">
            <a:extLst>
              <a:ext uri="{FF2B5EF4-FFF2-40B4-BE49-F238E27FC236}">
                <a16:creationId xmlns:a16="http://schemas.microsoft.com/office/drawing/2014/main" id="{1CDEA887-36DC-4F51-B4CF-847FB6FA7E68}"/>
              </a:ext>
            </a:extLst>
          </p:cNvPr>
          <p:cNvCxnSpPr/>
          <p:nvPr/>
        </p:nvCxnSpPr>
        <p:spPr>
          <a:xfrm>
            <a:off x="7697972" y="3779271"/>
            <a:ext cx="27644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AEF92750-4C36-49BB-BDCB-FDED7726330A}"/>
              </a:ext>
            </a:extLst>
          </p:cNvPr>
          <p:cNvSpPr/>
          <p:nvPr/>
        </p:nvSpPr>
        <p:spPr>
          <a:xfrm>
            <a:off x="6619612" y="3594605"/>
            <a:ext cx="1107996"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用药</a:t>
            </a:r>
            <a:r>
              <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与否</a:t>
            </a:r>
            <a:endParaRPr kumimoji="0" lang="zh-CN" altLang="en-US"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p:cxnSp>
        <p:nvCxnSpPr>
          <p:cNvPr id="15" name="直接箭头连接符 14">
            <a:extLst>
              <a:ext uri="{FF2B5EF4-FFF2-40B4-BE49-F238E27FC236}">
                <a16:creationId xmlns:a16="http://schemas.microsoft.com/office/drawing/2014/main" id="{18F6865C-777F-4C90-855E-365013EEA510}"/>
              </a:ext>
            </a:extLst>
          </p:cNvPr>
          <p:cNvCxnSpPr>
            <a:cxnSpLocks/>
          </p:cNvCxnSpPr>
          <p:nvPr/>
        </p:nvCxnSpPr>
        <p:spPr>
          <a:xfrm flipH="1">
            <a:off x="10050962" y="3779272"/>
            <a:ext cx="38489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矩形 17">
            <a:extLst>
              <a:ext uri="{FF2B5EF4-FFF2-40B4-BE49-F238E27FC236}">
                <a16:creationId xmlns:a16="http://schemas.microsoft.com/office/drawing/2014/main" id="{9C4DCB7D-1912-4DDE-99A9-9FA0CCE33881}"/>
              </a:ext>
            </a:extLst>
          </p:cNvPr>
          <p:cNvSpPr/>
          <p:nvPr/>
        </p:nvSpPr>
        <p:spPr>
          <a:xfrm>
            <a:off x="10364291" y="3594605"/>
            <a:ext cx="1107996"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恢复与否</a:t>
            </a:r>
            <a:endParaRPr kumimoji="0" lang="zh-CN" altLang="en-US"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p:cxnSp>
        <p:nvCxnSpPr>
          <p:cNvPr id="16" name="直接箭头连接符 15">
            <a:extLst>
              <a:ext uri="{FF2B5EF4-FFF2-40B4-BE49-F238E27FC236}">
                <a16:creationId xmlns:a16="http://schemas.microsoft.com/office/drawing/2014/main" id="{36C57597-E488-4384-B1C6-CBB115E6317D}"/>
              </a:ext>
            </a:extLst>
          </p:cNvPr>
          <p:cNvCxnSpPr>
            <a:cxnSpLocks/>
          </p:cNvCxnSpPr>
          <p:nvPr/>
        </p:nvCxnSpPr>
        <p:spPr>
          <a:xfrm flipH="1">
            <a:off x="9346020" y="2166205"/>
            <a:ext cx="617776" cy="8771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矩形 21">
            <a:extLst>
              <a:ext uri="{FF2B5EF4-FFF2-40B4-BE49-F238E27FC236}">
                <a16:creationId xmlns:a16="http://schemas.microsoft.com/office/drawing/2014/main" id="{94B40EB5-4C7A-43E0-B070-1262063FCEEC}"/>
              </a:ext>
            </a:extLst>
          </p:cNvPr>
          <p:cNvSpPr/>
          <p:nvPr/>
        </p:nvSpPr>
        <p:spPr>
          <a:xfrm>
            <a:off x="9963796" y="1872320"/>
            <a:ext cx="1107996"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性别情况</a:t>
            </a:r>
            <a:endParaRPr kumimoji="0" lang="zh-CN" altLang="en-US"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p:sp>
        <p:nvSpPr>
          <p:cNvPr id="19" name="矩形: 圆角 18">
            <a:extLst>
              <a:ext uri="{FF2B5EF4-FFF2-40B4-BE49-F238E27FC236}">
                <a16:creationId xmlns:a16="http://schemas.microsoft.com/office/drawing/2014/main" id="{39F81DAD-0413-4EF6-A790-A3F3A38A34E8}"/>
              </a:ext>
            </a:extLst>
          </p:cNvPr>
          <p:cNvSpPr/>
          <p:nvPr/>
        </p:nvSpPr>
        <p:spPr>
          <a:xfrm>
            <a:off x="6572693" y="1615819"/>
            <a:ext cx="5103628" cy="3211032"/>
          </a:xfrm>
          <a:prstGeom prst="roundRect">
            <a:avLst/>
          </a:prstGeom>
          <a:solidFill>
            <a:srgbClr val="51ADB7">
              <a:alpha val="4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pic>
        <p:nvPicPr>
          <p:cNvPr id="20" name="图片 19">
            <a:extLst>
              <a:ext uri="{FF2B5EF4-FFF2-40B4-BE49-F238E27FC236}">
                <a16:creationId xmlns:a16="http://schemas.microsoft.com/office/drawing/2014/main" id="{14B94FF2-4FD5-4CEE-841C-C4852C2A474C}"/>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7773208" y="1998011"/>
            <a:ext cx="2482645" cy="2024903"/>
          </a:xfrm>
          <a:prstGeom prst="rect">
            <a:avLst/>
          </a:prstGeom>
          <a:noFill/>
          <a:ln>
            <a:noFill/>
          </a:ln>
        </p:spPr>
      </p:pic>
      <mc:AlternateContent xmlns:mc="http://schemas.openxmlformats.org/markup-compatibility/2006" xmlns:a14="http://schemas.microsoft.com/office/drawing/2010/main">
        <mc:Choice Requires="a14">
          <p:sp>
            <p:nvSpPr>
              <p:cNvPr id="3" name="矩形 2">
                <a:extLst>
                  <a:ext uri="{FF2B5EF4-FFF2-40B4-BE49-F238E27FC236}">
                    <a16:creationId xmlns:a16="http://schemas.microsoft.com/office/drawing/2014/main" id="{F2ECE208-5A78-4C89-B5EA-8AF41DF971B1}"/>
                  </a:ext>
                </a:extLst>
              </p:cNvPr>
              <p:cNvSpPr/>
              <p:nvPr/>
            </p:nvSpPr>
            <p:spPr>
              <a:xfrm>
                <a:off x="25020" y="1144040"/>
                <a:ext cx="6439235" cy="5878019"/>
              </a:xfrm>
              <a:prstGeom prst="rect">
                <a:avLst/>
              </a:prstGeom>
            </p:spPr>
            <p:txBody>
              <a:bodyPr wrap="square">
                <a:spAutoFit/>
              </a:bodyPr>
              <a:lstStyle/>
              <a:p>
                <a:pPr marL="0" marR="0" lvl="0" indent="0" algn="just" defTabSz="914400" rtl="0" eaLnBrk="1" fontAlgn="auto" latinLnBrk="0" hangingPunct="1">
                  <a:lnSpc>
                    <a:spcPts val="2200"/>
                  </a:lnSpc>
                  <a:spcBef>
                    <a:spcPts val="0"/>
                  </a:spcBef>
                  <a:spcAft>
                    <a:spcPts val="0"/>
                  </a:spcAft>
                  <a:buClrTx/>
                  <a:buSzTx/>
                  <a:buFontTx/>
                  <a:buNone/>
                  <a:tabLst/>
                  <a:defRPr/>
                </a:pPr>
                <a:r>
                  <a:rPr kumimoji="0" lang="zh-CN" altLang="en-US" sz="1600" b="0" i="0" u="none" strike="noStrike" kern="1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可知</a:t>
                </a:r>
                <a14:m>
                  <m:oMath xmlns:m="http://schemas.openxmlformats.org/officeDocument/2006/math">
                    <m:r>
                      <a:rPr kumimoji="0" lang="zh-CN" altLang="en-US" sz="16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oMath>
                </a14:m>
                <a:endParaRPr kumimoji="0" lang="en-US" altLang="zh-CN" sz="1600" b="0" i="1" u="none" strike="noStrike" kern="1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endParaRPr>
              </a:p>
              <a:p>
                <a:pPr marL="0" marR="0" lvl="0" indent="0" algn="just" defTabSz="914400" rtl="0" eaLnBrk="1" fontAlgn="auto" latinLnBrk="0" hangingPunct="1">
                  <a:lnSpc>
                    <a:spcPts val="22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zh-CN" altLang="zh-CN" sz="16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6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𝑃</m:t>
                          </m:r>
                        </m:e>
                        <m:sub>
                          <m:r>
                            <a:rPr kumimoji="0" lang="en-US" altLang="zh-CN" sz="16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𝑚</m:t>
                          </m:r>
                        </m:sub>
                      </m:sSub>
                      <m:d>
                        <m:dPr>
                          <m:ctrlPr>
                            <a:rPr kumimoji="0" lang="zh-CN" altLang="zh-CN" sz="16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altLang="zh-CN" sz="16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𝑌</m:t>
                          </m:r>
                          <m:r>
                            <a:rPr kumimoji="0" lang="en-US" altLang="zh-CN" sz="16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m:t>
                          </m:r>
                          <m:r>
                            <a:rPr kumimoji="0" lang="en-US" altLang="zh-CN" sz="16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𝑦</m:t>
                          </m:r>
                        </m:e>
                        <m:e>
                          <m:r>
                            <a:rPr kumimoji="0" lang="en-US" altLang="zh-CN" sz="16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𝑋</m:t>
                          </m:r>
                          <m:r>
                            <a:rPr kumimoji="0" lang="en-US" altLang="zh-CN" sz="16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m:t>
                          </m:r>
                          <m:r>
                            <a:rPr kumimoji="0" lang="en-US" altLang="zh-CN" sz="16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𝑥</m:t>
                          </m:r>
                          <m:r>
                            <a:rPr kumimoji="0" lang="en-US" altLang="zh-CN" sz="16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 </m:t>
                          </m:r>
                          <m:r>
                            <a:rPr kumimoji="0" lang="en-US" altLang="zh-CN" sz="16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𝑍</m:t>
                          </m:r>
                          <m:r>
                            <a:rPr kumimoji="0" lang="en-US" altLang="zh-CN" sz="16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m:t>
                          </m:r>
                          <m:r>
                            <a:rPr kumimoji="0" lang="en-US" altLang="zh-CN" sz="16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𝑧</m:t>
                          </m:r>
                        </m:e>
                      </m:d>
                      <m:r>
                        <a:rPr kumimoji="0" lang="en-US" altLang="zh-CN" sz="16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m:t>
                      </m:r>
                      <m:r>
                        <a:rPr kumimoji="0" lang="en-US" altLang="zh-CN" sz="16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𝑃</m:t>
                      </m:r>
                      <m:d>
                        <m:dPr>
                          <m:ctrlPr>
                            <a:rPr kumimoji="0" lang="zh-CN" altLang="zh-CN" sz="16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altLang="zh-CN" sz="16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𝑌</m:t>
                          </m:r>
                          <m:r>
                            <a:rPr kumimoji="0" lang="en-US" altLang="zh-CN" sz="16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m:t>
                          </m:r>
                          <m:r>
                            <a:rPr kumimoji="0" lang="en-US" altLang="zh-CN" sz="16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𝑦</m:t>
                          </m:r>
                        </m:e>
                        <m:e>
                          <m:r>
                            <a:rPr kumimoji="0" lang="en-US" altLang="zh-CN" sz="16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𝑋</m:t>
                          </m:r>
                          <m:r>
                            <a:rPr kumimoji="0" lang="en-US" altLang="zh-CN" sz="16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m:t>
                          </m:r>
                          <m:r>
                            <a:rPr kumimoji="0" lang="en-US" altLang="zh-CN" sz="16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𝑥</m:t>
                          </m:r>
                          <m:r>
                            <a:rPr kumimoji="0" lang="en-US" altLang="zh-CN" sz="16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 </m:t>
                          </m:r>
                          <m:r>
                            <a:rPr kumimoji="0" lang="en-US" altLang="zh-CN" sz="16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𝑍</m:t>
                          </m:r>
                          <m:r>
                            <a:rPr kumimoji="0" lang="en-US" altLang="zh-CN" sz="16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m:t>
                          </m:r>
                          <m:r>
                            <a:rPr kumimoji="0" lang="en-US" altLang="zh-CN" sz="16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𝑧</m:t>
                          </m:r>
                        </m:e>
                      </m:d>
                      <m:r>
                        <a:rPr kumimoji="0" lang="en-US" altLang="zh-CN" sz="16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   </m:t>
                      </m:r>
                      <m:sSub>
                        <m:sSubPr>
                          <m:ctrlPr>
                            <a:rPr kumimoji="0" lang="zh-CN" altLang="zh-CN" sz="16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6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𝑃</m:t>
                          </m:r>
                        </m:e>
                        <m:sub>
                          <m:r>
                            <a:rPr kumimoji="0" lang="en-US" altLang="zh-CN" sz="16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𝑚</m:t>
                          </m:r>
                        </m:sub>
                      </m:sSub>
                      <m:d>
                        <m:dPr>
                          <m:ctrlPr>
                            <a:rPr kumimoji="0" lang="zh-CN" altLang="zh-CN" sz="16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altLang="zh-CN" sz="16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𝑍</m:t>
                          </m:r>
                          <m:r>
                            <a:rPr kumimoji="0" lang="en-US" altLang="zh-CN" sz="16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m:t>
                          </m:r>
                          <m:r>
                            <a:rPr kumimoji="0" lang="en-US" altLang="zh-CN" sz="16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𝑧</m:t>
                          </m:r>
                        </m:e>
                      </m:d>
                      <m:r>
                        <a:rPr kumimoji="0" lang="en-US" altLang="zh-CN" sz="16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m:t>
                      </m:r>
                      <m:r>
                        <a:rPr kumimoji="0" lang="en-US" altLang="zh-CN" sz="16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𝑃</m:t>
                      </m:r>
                      <m:d>
                        <m:dPr>
                          <m:ctrlPr>
                            <a:rPr kumimoji="0" lang="en-US" altLang="zh-CN" sz="16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ctrlPr>
                        </m:dPr>
                        <m:e>
                          <m:r>
                            <a:rPr kumimoji="0" lang="en-US" altLang="zh-CN" sz="16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𝑍</m:t>
                          </m:r>
                          <m:r>
                            <a:rPr kumimoji="0" lang="en-US" altLang="zh-CN" sz="16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m:t>
                          </m:r>
                          <m:r>
                            <a:rPr kumimoji="0" lang="en-US" altLang="zh-CN" sz="16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𝑧</m:t>
                          </m:r>
                        </m:e>
                      </m:d>
                    </m:oMath>
                  </m:oMathPara>
                </a14:m>
                <a:endParaRPr kumimoji="0" lang="en-US" altLang="zh-CN" sz="1600" b="0" i="0" u="none" strike="noStrike" kern="1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a:p>
                <a:pPr marL="0" marR="0" lvl="0" indent="0" algn="just" defTabSz="914400" rtl="0" eaLnBrk="1" fontAlgn="auto" latinLnBrk="0" hangingPunct="1">
                  <a:lnSpc>
                    <a:spcPts val="2200"/>
                  </a:lnSpc>
                  <a:spcBef>
                    <a:spcPts val="0"/>
                  </a:spcBef>
                  <a:spcAft>
                    <a:spcPts val="0"/>
                  </a:spcAft>
                  <a:buClrTx/>
                  <a:buSzTx/>
                  <a:buFontTx/>
                  <a:buNone/>
                  <a:tabLst/>
                  <a:defRPr/>
                </a:pPr>
                <a:endPar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endParaRPr>
              </a:p>
              <a:p>
                <a:pPr marL="0" marR="0" lvl="0" indent="0" algn="just" defTabSz="914400" rtl="0" eaLnBrk="1" fontAlgn="auto" latinLnBrk="0" hangingPunct="1">
                  <a:lnSpc>
                    <a:spcPts val="2200"/>
                  </a:lnSpc>
                  <a:spcBef>
                    <a:spcPts val="0"/>
                  </a:spcBef>
                  <a:spcAft>
                    <a:spcPts val="0"/>
                  </a:spcAft>
                  <a:buClrTx/>
                  <a:buSzTx/>
                  <a:buFontTx/>
                  <a:buNone/>
                  <a:tabLst/>
                  <a:defRPr/>
                </a:pPr>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在操纵图模型中，</a:t>
                </a:r>
                <a14:m>
                  <m:oMath xmlns:m="http://schemas.openxmlformats.org/officeDocument/2006/math">
                    <m:r>
                      <a:rPr kumimoji="0" lang="zh-CN" alt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楷体_GB2312"/>
                        <a:cs typeface="Times New Roman" panose="02020603050405020304" pitchFamily="18" charset="0"/>
                      </a:rPr>
                      <m:t>存在</m:t>
                    </m:r>
                    <m:sSub>
                      <m:sSubPr>
                        <m:ctrlPr>
                          <a:rPr kumimoji="0" lang="zh-CN" altLang="zh-CN"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𝑃</m:t>
                        </m:r>
                      </m:e>
                      <m:sub>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𝑚</m:t>
                        </m:r>
                      </m:sub>
                    </m:sSub>
                    <m:d>
                      <m:dPr>
                        <m:ctrlPr>
                          <a:rPr kumimoji="0" lang="zh-CN" altLang="zh-CN"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𝑍</m:t>
                        </m:r>
                        <m:r>
                          <a:rPr kumimoji="0" lang="en-US" altLang="zh-CN" sz="16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𝑧</m:t>
                        </m:r>
                        <m:r>
                          <a:rPr kumimoji="0" lang="en-US" altLang="zh-CN" sz="16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𝑋</m:t>
                        </m:r>
                        <m:r>
                          <a:rPr kumimoji="0" lang="en-US" altLang="zh-CN" sz="16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𝑥</m:t>
                        </m:r>
                      </m:e>
                    </m:d>
                    <m:r>
                      <a:rPr kumimoji="0" lang="en-US" altLang="zh-CN" sz="16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 </m:t>
                    </m:r>
                    <m:sSub>
                      <m:sSubPr>
                        <m:ctrlPr>
                          <a:rPr kumimoji="0" lang="zh-CN" altLang="zh-CN"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𝑃</m:t>
                        </m:r>
                      </m:e>
                      <m:sub>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𝑚</m:t>
                        </m:r>
                      </m:sub>
                    </m:sSub>
                    <m:d>
                      <m:dPr>
                        <m:ctrlPr>
                          <a:rPr kumimoji="0" lang="zh-CN" altLang="zh-CN"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𝑍</m:t>
                        </m:r>
                        <m:r>
                          <a:rPr kumimoji="0" lang="en-US" altLang="zh-CN" sz="16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𝑧</m:t>
                        </m:r>
                      </m:e>
                    </m:d>
                    <m:r>
                      <a:rPr kumimoji="0" lang="en-US" altLang="zh-CN" sz="16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 </m:t>
                    </m:r>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𝑃</m:t>
                    </m:r>
                    <m:d>
                      <m:dPr>
                        <m:ctrlPr>
                          <a:rPr kumimoji="0" lang="zh-CN" altLang="zh-CN"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𝑍</m:t>
                        </m:r>
                        <m:r>
                          <a:rPr kumimoji="0" lang="en-US" altLang="zh-CN" sz="16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𝑧</m:t>
                        </m:r>
                      </m:e>
                    </m:d>
                  </m:oMath>
                </a14:m>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a:t>
                </a:r>
                <a:endPar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endParaRPr>
              </a:p>
              <a:p>
                <a:pPr marL="0" marR="0" lvl="0" indent="266700" algn="just" defTabSz="914400" rtl="0" eaLnBrk="1" fontAlgn="auto" latinLnBrk="0" hangingPunct="1">
                  <a:lnSpc>
                    <a:spcPts val="2200"/>
                  </a:lnSpc>
                  <a:spcBef>
                    <a:spcPts val="0"/>
                  </a:spcBef>
                  <a:spcAft>
                    <a:spcPts val="0"/>
                  </a:spcAft>
                  <a:buClrTx/>
                  <a:buSzTx/>
                  <a:buFontTx/>
                  <a:buNone/>
                  <a:tabLst/>
                  <a:defRPr/>
                </a:pPr>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将三个等式组合在一起，则因果效应</a:t>
                </a:r>
                <a14:m>
                  <m:oMath xmlns:m="http://schemas.openxmlformats.org/officeDocument/2006/math">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𝑃</m:t>
                    </m:r>
                    <m:d>
                      <m:dPr>
                        <m:ctrlPr>
                          <a:rPr kumimoji="0" lang="zh-CN" altLang="zh-CN"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𝑌</m:t>
                        </m:r>
                        <m:r>
                          <a:rPr kumimoji="0" lang="en-US" altLang="zh-CN" sz="16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𝑦</m:t>
                        </m:r>
                      </m:e>
                      <m:e>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𝑑𝑜</m:t>
                        </m:r>
                        <m:d>
                          <m:dPr>
                            <m:ctrlPr>
                              <a:rPr kumimoji="0" lang="zh-CN" altLang="zh-CN"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𝑋</m:t>
                            </m:r>
                            <m:r>
                              <a:rPr kumimoji="0" lang="en-US" altLang="zh-CN" sz="16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𝑥</m:t>
                            </m:r>
                          </m:e>
                        </m:d>
                      </m:e>
                    </m:d>
                  </m:oMath>
                </a14:m>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a:t>
                </a:r>
              </a:p>
              <a:p>
                <a:pPr marL="0" marR="0" lvl="0" indent="0" algn="just"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CN" sz="16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𝑃</m:t>
                      </m:r>
                      <m:d>
                        <m:dPr>
                          <m:ctrlPr>
                            <a:rPr kumimoji="0" lang="zh-CN" altLang="zh-CN" sz="16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altLang="zh-CN" sz="16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𝑌</m:t>
                          </m:r>
                          <m:r>
                            <a:rPr kumimoji="0" lang="en-US" altLang="zh-CN" sz="16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m:t>
                          </m:r>
                          <m:r>
                            <a:rPr kumimoji="0" lang="en-US" altLang="zh-CN" sz="16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𝑦</m:t>
                          </m:r>
                        </m:e>
                        <m:e>
                          <m:r>
                            <a:rPr kumimoji="0" lang="en-US" altLang="zh-CN" sz="16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𝑑𝑜</m:t>
                          </m:r>
                          <m:d>
                            <m:dPr>
                              <m:ctrlPr>
                                <a:rPr kumimoji="0" lang="zh-CN" altLang="zh-CN" sz="16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altLang="zh-CN" sz="16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𝑋</m:t>
                              </m:r>
                              <m:r>
                                <a:rPr kumimoji="0" lang="en-US" altLang="zh-CN" sz="16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m:t>
                              </m:r>
                              <m:r>
                                <a:rPr kumimoji="0" lang="en-US" altLang="zh-CN" sz="16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𝑥</m:t>
                              </m:r>
                            </m:e>
                          </m:d>
                        </m:e>
                      </m:d>
                      <m:r>
                        <a:rPr kumimoji="0" lang="en-US" altLang="zh-CN" sz="16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m:t>
                      </m:r>
                      <m:sSub>
                        <m:sSubPr>
                          <m:ctrlPr>
                            <a:rPr kumimoji="0" lang="zh-CN" altLang="zh-CN" sz="16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6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𝑃</m:t>
                          </m:r>
                        </m:e>
                        <m:sub>
                          <m:r>
                            <a:rPr kumimoji="0" lang="en-US" altLang="zh-CN" sz="16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𝑚</m:t>
                          </m:r>
                        </m:sub>
                      </m:sSub>
                      <m:d>
                        <m:dPr>
                          <m:ctrlPr>
                            <a:rPr kumimoji="0" lang="zh-CN" altLang="zh-CN" sz="16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altLang="zh-CN" sz="16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𝑌</m:t>
                          </m:r>
                          <m:r>
                            <a:rPr kumimoji="0" lang="en-US" altLang="zh-CN" sz="16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m:t>
                          </m:r>
                          <m:r>
                            <a:rPr kumimoji="0" lang="en-US" altLang="zh-CN" sz="16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𝑦</m:t>
                          </m:r>
                        </m:e>
                        <m:e>
                          <m:r>
                            <a:rPr kumimoji="0" lang="en-US" altLang="zh-CN" sz="16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𝑋</m:t>
                          </m:r>
                          <m:r>
                            <a:rPr kumimoji="0" lang="en-US" altLang="zh-CN" sz="16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m:t>
                          </m:r>
                          <m:r>
                            <a:rPr kumimoji="0" lang="en-US" altLang="zh-CN" sz="16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𝑥</m:t>
                          </m:r>
                        </m:e>
                      </m:d>
                    </m:oMath>
                    <m:oMath xmlns:m="http://schemas.openxmlformats.org/officeDocument/2006/math">
                      <m:r>
                        <a:rPr kumimoji="0" lang="en-US" altLang="zh-CN" sz="16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m:t>
                      </m:r>
                      <m:nary>
                        <m:naryPr>
                          <m:chr m:val="∑"/>
                          <m:limLoc m:val="undOvr"/>
                          <m:supHide m:val="on"/>
                          <m:ctrlPr>
                            <a:rPr kumimoji="0" lang="zh-CN" altLang="zh-CN" sz="16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naryPr>
                        <m:sub>
                          <m:r>
                            <a:rPr kumimoji="0" lang="en-US" altLang="zh-CN" sz="16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𝑧</m:t>
                          </m:r>
                        </m:sub>
                        <m:sup/>
                        <m:e>
                          <m:sSub>
                            <m:sSubPr>
                              <m:ctrlPr>
                                <a:rPr kumimoji="0" lang="zh-CN" altLang="zh-CN" sz="16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6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𝑃</m:t>
                              </m:r>
                            </m:e>
                            <m:sub>
                              <m:r>
                                <a:rPr kumimoji="0" lang="en-US" altLang="zh-CN" sz="16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𝑚</m:t>
                              </m:r>
                            </m:sub>
                          </m:sSub>
                          <m:d>
                            <m:dPr>
                              <m:ctrlPr>
                                <a:rPr kumimoji="0" lang="zh-CN" altLang="zh-CN" sz="16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altLang="zh-CN" sz="16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𝑌</m:t>
                              </m:r>
                              <m:r>
                                <a:rPr kumimoji="0" lang="en-US" altLang="zh-CN" sz="16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m:t>
                              </m:r>
                              <m:r>
                                <a:rPr kumimoji="0" lang="en-US" altLang="zh-CN" sz="16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𝑦</m:t>
                              </m:r>
                            </m:e>
                            <m:e>
                              <m:r>
                                <a:rPr kumimoji="0" lang="en-US" altLang="zh-CN" sz="16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𝑋</m:t>
                              </m:r>
                              <m:r>
                                <a:rPr kumimoji="0" lang="en-US" altLang="zh-CN" sz="16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m:t>
                              </m:r>
                              <m:r>
                                <a:rPr kumimoji="0" lang="en-US" altLang="zh-CN" sz="16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𝑥</m:t>
                              </m:r>
                              <m:r>
                                <a:rPr kumimoji="0" lang="en-US" altLang="zh-CN" sz="16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 </m:t>
                              </m:r>
                              <m:r>
                                <a:rPr kumimoji="0" lang="en-US" altLang="zh-CN" sz="16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𝑍</m:t>
                              </m:r>
                              <m:r>
                                <a:rPr kumimoji="0" lang="en-US" altLang="zh-CN" sz="16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m:t>
                              </m:r>
                              <m:r>
                                <a:rPr kumimoji="0" lang="en-US" altLang="zh-CN" sz="16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𝑧</m:t>
                              </m:r>
                            </m:e>
                          </m:d>
                          <m:sSub>
                            <m:sSubPr>
                              <m:ctrlPr>
                                <a:rPr kumimoji="0" lang="zh-CN" altLang="zh-CN" sz="16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6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𝑃</m:t>
                              </m:r>
                            </m:e>
                            <m:sub>
                              <m:r>
                                <a:rPr kumimoji="0" lang="en-US" altLang="zh-CN" sz="16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𝑚</m:t>
                              </m:r>
                            </m:sub>
                          </m:sSub>
                          <m:d>
                            <m:dPr>
                              <m:ctrlPr>
                                <a:rPr kumimoji="0" lang="zh-CN" altLang="zh-CN" sz="16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altLang="zh-CN" sz="16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𝑍</m:t>
                              </m:r>
                              <m:r>
                                <a:rPr kumimoji="0" lang="en-US" altLang="zh-CN" sz="16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m:t>
                              </m:r>
                              <m:r>
                                <a:rPr kumimoji="0" lang="en-US" altLang="zh-CN" sz="16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𝑧</m:t>
                              </m:r>
                              <m:r>
                                <a:rPr kumimoji="0" lang="en-US" altLang="zh-CN" sz="16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m:t>
                              </m:r>
                              <m:r>
                                <a:rPr kumimoji="0" lang="en-US" altLang="zh-CN" sz="16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𝑋</m:t>
                              </m:r>
                              <m:r>
                                <a:rPr kumimoji="0" lang="en-US" altLang="zh-CN" sz="16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m:t>
                              </m:r>
                              <m:r>
                                <a:rPr kumimoji="0" lang="en-US" altLang="zh-CN" sz="16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𝑥</m:t>
                              </m:r>
                            </m:e>
                          </m:d>
                        </m:e>
                      </m:nary>
                    </m:oMath>
                    <m:oMath xmlns:m="http://schemas.openxmlformats.org/officeDocument/2006/math">
                      <m:r>
                        <a:rPr kumimoji="0" lang="en-US" altLang="zh-CN" sz="16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m:t>
                      </m:r>
                      <m:nary>
                        <m:naryPr>
                          <m:chr m:val="∑"/>
                          <m:limLoc m:val="undOvr"/>
                          <m:supHide m:val="on"/>
                          <m:ctrlPr>
                            <a:rPr kumimoji="0" lang="zh-CN" altLang="zh-CN" sz="16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naryPr>
                        <m:sub>
                          <m:r>
                            <a:rPr kumimoji="0" lang="en-US" altLang="zh-CN" sz="16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𝑧</m:t>
                          </m:r>
                        </m:sub>
                        <m:sup/>
                        <m:e>
                          <m:sSub>
                            <m:sSubPr>
                              <m:ctrlPr>
                                <a:rPr kumimoji="0" lang="zh-CN" altLang="zh-CN" sz="16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6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𝑃</m:t>
                              </m:r>
                            </m:e>
                            <m:sub>
                              <m:r>
                                <a:rPr kumimoji="0" lang="en-US" altLang="zh-CN" sz="16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𝑚</m:t>
                              </m:r>
                            </m:sub>
                          </m:sSub>
                          <m:d>
                            <m:dPr>
                              <m:ctrlPr>
                                <a:rPr kumimoji="0" lang="zh-CN" altLang="zh-CN" sz="16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altLang="zh-CN" sz="16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𝑌</m:t>
                              </m:r>
                              <m:r>
                                <a:rPr kumimoji="0" lang="en-US" altLang="zh-CN" sz="16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m:t>
                              </m:r>
                              <m:r>
                                <a:rPr kumimoji="0" lang="en-US" altLang="zh-CN" sz="16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𝑦</m:t>
                              </m:r>
                            </m:e>
                            <m:e>
                              <m:r>
                                <a:rPr kumimoji="0" lang="en-US" altLang="zh-CN" sz="16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𝑋</m:t>
                              </m:r>
                              <m:r>
                                <a:rPr kumimoji="0" lang="en-US" altLang="zh-CN" sz="16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m:t>
                              </m:r>
                              <m:r>
                                <a:rPr kumimoji="0" lang="en-US" altLang="zh-CN" sz="16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𝑥</m:t>
                              </m:r>
                              <m:r>
                                <a:rPr kumimoji="0" lang="en-US" altLang="zh-CN" sz="16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 </m:t>
                              </m:r>
                              <m:r>
                                <a:rPr kumimoji="0" lang="en-US" altLang="zh-CN" sz="16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𝑍</m:t>
                              </m:r>
                              <m:r>
                                <a:rPr kumimoji="0" lang="en-US" altLang="zh-CN" sz="16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m:t>
                              </m:r>
                              <m:r>
                                <a:rPr kumimoji="0" lang="en-US" altLang="zh-CN" sz="16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𝑧</m:t>
                              </m:r>
                            </m:e>
                          </m:d>
                          <m:sSub>
                            <m:sSubPr>
                              <m:ctrlPr>
                                <a:rPr kumimoji="0" lang="zh-CN" altLang="zh-CN" sz="16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6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𝑃</m:t>
                              </m:r>
                            </m:e>
                            <m:sub>
                              <m:r>
                                <a:rPr kumimoji="0" lang="en-US" altLang="zh-CN" sz="16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𝑚</m:t>
                              </m:r>
                            </m:sub>
                          </m:sSub>
                          <m:d>
                            <m:dPr>
                              <m:ctrlPr>
                                <a:rPr kumimoji="0" lang="zh-CN" altLang="zh-CN" sz="16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altLang="zh-CN" sz="16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𝑍</m:t>
                              </m:r>
                              <m:r>
                                <a:rPr kumimoji="0" lang="en-US" altLang="zh-CN" sz="16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m:t>
                              </m:r>
                              <m:r>
                                <a:rPr kumimoji="0" lang="en-US" altLang="zh-CN" sz="16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𝑧</m:t>
                              </m:r>
                            </m:e>
                          </m:d>
                        </m:e>
                      </m:nary>
                    </m:oMath>
                  </m:oMathPara>
                </a14:m>
                <a:endParaRPr kumimoji="0" lang="zh-CN" altLang="zh-CN" sz="1600" b="0" i="0" u="none" strike="noStrike" kern="1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r" defTabSz="914400" rtl="0" eaLnBrk="1" fontAlgn="auto" latinLnBrk="1" hangingPunct="1">
                  <a:lnSpc>
                    <a:spcPct val="100000"/>
                  </a:lnSpc>
                  <a:spcBef>
                    <a:spcPts val="0"/>
                  </a:spcBef>
                  <a:spcAft>
                    <a:spcPts val="0"/>
                  </a:spcAft>
                  <a:buClrTx/>
                  <a:buSzTx/>
                  <a:buFontTx/>
                  <a:buNone/>
                  <a:tabLst/>
                  <a:defRPr/>
                </a:pPr>
                <a:r>
                  <a:rPr kumimoji="0" lang="en-US" altLang="zh-CN" sz="1600" b="0" i="0" u="none" strike="noStrike" kern="1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 </a:t>
                </a:r>
                <a:endParaRPr kumimoji="0" lang="zh-CN" altLang="zh-CN" sz="1600" b="0" i="0" u="none" strike="noStrike" kern="1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266700" algn="just" defTabSz="914400" rtl="0" eaLnBrk="1" fontAlgn="auto" latinLnBrk="0" hangingPunct="1">
                  <a:lnSpc>
                    <a:spcPts val="2200"/>
                  </a:lnSpc>
                  <a:spcBef>
                    <a:spcPts val="0"/>
                  </a:spcBef>
                  <a:spcAft>
                    <a:spcPts val="0"/>
                  </a:spcAft>
                  <a:buClrTx/>
                  <a:buSzTx/>
                  <a:buFontTx/>
                  <a:buNone/>
                  <a:tabLst/>
                  <a:defRPr/>
                </a:pPr>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上式第一行来源于定义，第二行来源于贝叶斯公式，第三行来源于</a:t>
                </a:r>
                <a14:m>
                  <m:oMath xmlns:m="http://schemas.openxmlformats.org/officeDocument/2006/math">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𝑋</m:t>
                    </m:r>
                  </m:oMath>
                </a14:m>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和</a:t>
                </a:r>
                <a14:m>
                  <m:oMath xmlns:m="http://schemas.openxmlformats.org/officeDocument/2006/math">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𝑍</m:t>
                    </m:r>
                  </m:oMath>
                </a14:m>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在操纵图模型中的独立性。最后，得到如下正常</a:t>
                </a:r>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a:t>
                </a:r>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无干预</a:t>
                </a:r>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a:t>
                </a:r>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条件下的概率表示的因果效应：</a:t>
                </a:r>
              </a:p>
              <a:p>
                <a:pPr marL="0" marR="0" lvl="0" indent="0" algn="just"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CN" sz="16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𝑃</m:t>
                      </m:r>
                      <m:d>
                        <m:dPr>
                          <m:ctrlPr>
                            <a:rPr kumimoji="0" lang="zh-CN" altLang="zh-CN" sz="16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altLang="zh-CN" sz="16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𝑌</m:t>
                          </m:r>
                          <m:r>
                            <a:rPr kumimoji="0" lang="en-US" altLang="zh-CN" sz="16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m:t>
                          </m:r>
                          <m:r>
                            <a:rPr kumimoji="0" lang="en-US" altLang="zh-CN" sz="16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𝑦</m:t>
                          </m:r>
                        </m:e>
                        <m:e>
                          <m:r>
                            <a:rPr kumimoji="0" lang="en-US" altLang="zh-CN" sz="16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𝑑𝑜</m:t>
                          </m:r>
                          <m:d>
                            <m:dPr>
                              <m:ctrlPr>
                                <a:rPr kumimoji="0" lang="zh-CN" altLang="zh-CN" sz="16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altLang="zh-CN" sz="16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𝑋</m:t>
                              </m:r>
                              <m:r>
                                <a:rPr kumimoji="0" lang="en-US" altLang="zh-CN" sz="16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m:t>
                              </m:r>
                              <m:r>
                                <a:rPr kumimoji="0" lang="en-US" altLang="zh-CN" sz="16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𝑥</m:t>
                              </m:r>
                            </m:e>
                          </m:d>
                        </m:e>
                      </m:d>
                      <m:r>
                        <a:rPr kumimoji="0" lang="en-US" altLang="zh-CN" sz="16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m:t>
                      </m:r>
                      <m:nary>
                        <m:naryPr>
                          <m:chr m:val="∑"/>
                          <m:limLoc m:val="undOvr"/>
                          <m:supHide m:val="on"/>
                          <m:ctrlPr>
                            <a:rPr kumimoji="0" lang="zh-CN" altLang="zh-CN" sz="16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naryPr>
                        <m:sub>
                          <m:r>
                            <a:rPr kumimoji="0" lang="en-US" altLang="zh-CN" sz="16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𝑧</m:t>
                          </m:r>
                        </m:sub>
                        <m:sup/>
                        <m:e>
                          <m:r>
                            <a:rPr kumimoji="0" lang="en-US" altLang="zh-CN" sz="16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𝑃</m:t>
                          </m:r>
                          <m:d>
                            <m:dPr>
                              <m:ctrlPr>
                                <a:rPr kumimoji="0" lang="zh-CN" altLang="zh-CN" sz="16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altLang="zh-CN" sz="16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𝑌</m:t>
                              </m:r>
                              <m:r>
                                <a:rPr kumimoji="0" lang="en-US" altLang="zh-CN" sz="16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m:t>
                              </m:r>
                              <m:r>
                                <a:rPr kumimoji="0" lang="en-US" altLang="zh-CN" sz="16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𝑦</m:t>
                              </m:r>
                            </m:e>
                            <m:e>
                              <m:r>
                                <a:rPr kumimoji="0" lang="en-US" altLang="zh-CN" sz="16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𝑋</m:t>
                              </m:r>
                              <m:r>
                                <a:rPr kumimoji="0" lang="en-US" altLang="zh-CN" sz="16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m:t>
                              </m:r>
                              <m:r>
                                <a:rPr kumimoji="0" lang="en-US" altLang="zh-CN" sz="16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𝑥</m:t>
                              </m:r>
                              <m:r>
                                <a:rPr kumimoji="0" lang="en-US" altLang="zh-CN" sz="16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 </m:t>
                              </m:r>
                              <m:r>
                                <a:rPr kumimoji="0" lang="en-US" altLang="zh-CN" sz="16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𝑍</m:t>
                              </m:r>
                              <m:r>
                                <a:rPr kumimoji="0" lang="en-US" altLang="zh-CN" sz="16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m:t>
                              </m:r>
                              <m:r>
                                <a:rPr kumimoji="0" lang="en-US" altLang="zh-CN" sz="16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𝑧</m:t>
                              </m:r>
                            </m:e>
                          </m:d>
                          <m:r>
                            <a:rPr kumimoji="0" lang="en-US" altLang="zh-CN" sz="16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𝑃</m:t>
                          </m:r>
                          <m:d>
                            <m:dPr>
                              <m:ctrlPr>
                                <a:rPr kumimoji="0" lang="zh-CN" altLang="zh-CN" sz="16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altLang="zh-CN" sz="16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𝑍</m:t>
                              </m:r>
                              <m:r>
                                <a:rPr kumimoji="0" lang="en-US" altLang="zh-CN" sz="16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m:t>
                              </m:r>
                              <m:r>
                                <a:rPr kumimoji="0" lang="en-US" altLang="zh-CN" sz="16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𝑧</m:t>
                              </m:r>
                            </m:e>
                          </m:d>
                        </m:e>
                      </m:nary>
                    </m:oMath>
                  </m:oMathPara>
                </a14:m>
                <a:endParaRPr kumimoji="0" lang="zh-CN" altLang="zh-CN" sz="1600" b="0" i="0" u="none" strike="noStrike" kern="1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76200" lvl="0" indent="0" algn="r" defTabSz="914400" rtl="0" eaLnBrk="1" fontAlgn="auto" latinLnBrk="1" hangingPunct="1">
                  <a:lnSpc>
                    <a:spcPct val="100000"/>
                  </a:lnSpc>
                  <a:spcBef>
                    <a:spcPts val="0"/>
                  </a:spcBef>
                  <a:spcAft>
                    <a:spcPts val="0"/>
                  </a:spcAft>
                  <a:buClrTx/>
                  <a:buSzTx/>
                  <a:buFontTx/>
                  <a:buNone/>
                  <a:tabLst/>
                  <a:defRPr/>
                </a:pPr>
                <a:r>
                  <a:rPr kumimoji="0" lang="en-US" altLang="zh-CN" sz="1600" b="0" i="0" u="none" strike="noStrike" kern="1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 </a:t>
                </a:r>
              </a:p>
            </p:txBody>
          </p:sp>
        </mc:Choice>
        <mc:Fallback xmlns="">
          <p:sp>
            <p:nvSpPr>
              <p:cNvPr id="3" name="矩形 2">
                <a:extLst>
                  <a:ext uri="{FF2B5EF4-FFF2-40B4-BE49-F238E27FC236}">
                    <a16:creationId xmlns:a16="http://schemas.microsoft.com/office/drawing/2014/main" id="{F2ECE208-5A78-4C89-B5EA-8AF41DF971B1}"/>
                  </a:ext>
                </a:extLst>
              </p:cNvPr>
              <p:cNvSpPr>
                <a:spLocks noRot="1" noChangeAspect="1" noMove="1" noResize="1" noEditPoints="1" noAdjustHandles="1" noChangeArrowheads="1" noChangeShapeType="1" noTextEdit="1"/>
              </p:cNvSpPr>
              <p:nvPr/>
            </p:nvSpPr>
            <p:spPr>
              <a:xfrm>
                <a:off x="25020" y="1144040"/>
                <a:ext cx="6439235" cy="5878019"/>
              </a:xfrm>
              <a:prstGeom prst="rect">
                <a:avLst/>
              </a:prstGeom>
              <a:blipFill>
                <a:blip r:embed="rId4"/>
                <a:stretch>
                  <a:fillRect l="-473" t="-104" r="-56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D1C145E2-F099-4175-BDE7-19F3FAE50C40}"/>
                  </a:ext>
                </a:extLst>
              </p:cNvPr>
              <p:cNvSpPr/>
              <p:nvPr/>
            </p:nvSpPr>
            <p:spPr>
              <a:xfrm>
                <a:off x="6619612" y="5083352"/>
                <a:ext cx="5262272" cy="1487202"/>
              </a:xfrm>
              <a:prstGeom prst="rect">
                <a:avLst/>
              </a:prstGeom>
            </p:spPr>
            <p:txBody>
              <a:bodyPr wrap="square">
                <a:spAutoFit/>
              </a:bodyPr>
              <a:lstStyle/>
              <a:p>
                <a:pPr marL="0" marR="0" lvl="0" indent="266700" algn="just" defTabSz="914400" rtl="0" eaLnBrk="1" fontAlgn="auto" latinLnBrk="0" hangingPunct="1">
                  <a:lnSpc>
                    <a:spcPts val="2200"/>
                  </a:lnSpc>
                  <a:spcBef>
                    <a:spcPts val="0"/>
                  </a:spcBef>
                  <a:spcAft>
                    <a:spcPts val="0"/>
                  </a:spcAft>
                  <a:buClrTx/>
                  <a:buSzTx/>
                  <a:buFontTx/>
                  <a:buNone/>
                  <a:tabLst/>
                  <a:defRPr/>
                </a:pPr>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上式被称为调整公式</a:t>
                </a:r>
                <a:r>
                  <a:rPr kumimoji="0" lang="en-US"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(adjustment formula)</a:t>
                </a:r>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，对于</a:t>
                </a:r>
                <a14:m>
                  <m:oMath xmlns:m="http://schemas.openxmlformats.org/officeDocument/2006/math">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𝑍</m:t>
                    </m:r>
                  </m:oMath>
                </a14:m>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的每一个取值</a:t>
                </a:r>
                <a14:m>
                  <m:oMath xmlns:m="http://schemas.openxmlformats.org/officeDocument/2006/math">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𝑧</m:t>
                    </m:r>
                  </m:oMath>
                </a14:m>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，这一式子计算</a:t>
                </a:r>
                <a14:m>
                  <m:oMath xmlns:m="http://schemas.openxmlformats.org/officeDocument/2006/math">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𝑋</m:t>
                    </m:r>
                  </m:oMath>
                </a14:m>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和</a:t>
                </a:r>
                <a14:m>
                  <m:oMath xmlns:m="http://schemas.openxmlformats.org/officeDocument/2006/math">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𝑌</m:t>
                    </m:r>
                  </m:oMath>
                </a14:m>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的条件概率并取均值。这个过程称之为</a:t>
                </a:r>
                <a:r>
                  <a:rPr kumimoji="0" lang="en-US"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a:t>
                </a:r>
                <a14:m>
                  <m:oMath xmlns:m="http://schemas.openxmlformats.org/officeDocument/2006/math">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𝑍</m:t>
                    </m:r>
                  </m:oMath>
                </a14:m>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调整</a:t>
                </a:r>
                <a:r>
                  <a:rPr kumimoji="0" lang="en-US"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”(adjusting for Z)</a:t>
                </a:r>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或</a:t>
                </a:r>
                <a:r>
                  <a:rPr kumimoji="0" lang="en-US"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a:t>
                </a:r>
                <a14:m>
                  <m:oMath xmlns:m="http://schemas.openxmlformats.org/officeDocument/2006/math">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𝑍</m:t>
                    </m:r>
                  </m:oMath>
                </a14:m>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控制</a:t>
                </a:r>
                <a:r>
                  <a:rPr kumimoji="0" lang="en-US"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”(controlling for Z)</a:t>
                </a:r>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。上式右端只包含正常</a:t>
                </a:r>
                <a:r>
                  <a:rPr kumimoji="0" lang="en-US"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a:t>
                </a:r>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无干预</a:t>
                </a:r>
                <a:r>
                  <a:rPr kumimoji="0" lang="en-US"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a:t>
                </a:r>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条件下的概率</a:t>
                </a:r>
                <a14:m>
                  <m:oMath xmlns:m="http://schemas.openxmlformats.org/officeDocument/2006/math">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𝑃</m:t>
                    </m:r>
                  </m:oMath>
                </a14:m>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，即可用正常</a:t>
                </a:r>
                <a:r>
                  <a:rPr kumimoji="0" lang="en-US"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a:t>
                </a:r>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无干预</a:t>
                </a:r>
                <a:r>
                  <a:rPr kumimoji="0" lang="en-US"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a:t>
                </a:r>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条件下的条件概率来计算干预后的条件概率。</a:t>
                </a:r>
              </a:p>
            </p:txBody>
          </p:sp>
        </mc:Choice>
        <mc:Fallback xmlns="">
          <p:sp>
            <p:nvSpPr>
              <p:cNvPr id="6" name="矩形 5">
                <a:extLst>
                  <a:ext uri="{FF2B5EF4-FFF2-40B4-BE49-F238E27FC236}">
                    <a16:creationId xmlns:a16="http://schemas.microsoft.com/office/drawing/2014/main" id="{D1C145E2-F099-4175-BDE7-19F3FAE50C40}"/>
                  </a:ext>
                </a:extLst>
              </p:cNvPr>
              <p:cNvSpPr>
                <a:spLocks noRot="1" noChangeAspect="1" noMove="1" noResize="1" noEditPoints="1" noAdjustHandles="1" noChangeArrowheads="1" noChangeShapeType="1" noTextEdit="1"/>
              </p:cNvSpPr>
              <p:nvPr/>
            </p:nvSpPr>
            <p:spPr>
              <a:xfrm>
                <a:off x="6619612" y="5083352"/>
                <a:ext cx="5262272" cy="1487202"/>
              </a:xfrm>
              <a:prstGeom prst="rect">
                <a:avLst/>
              </a:prstGeom>
              <a:blipFill>
                <a:blip r:embed="rId5"/>
                <a:stretch>
                  <a:fillRect l="-348" r="-348" b="-245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50327669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a:extLst>
              <a:ext uri="{FF2B5EF4-FFF2-40B4-BE49-F238E27FC236}">
                <a16:creationId xmlns:a16="http://schemas.microsoft.com/office/drawing/2014/main" id="{40D199F0-A918-4EED-AF6C-1FF084A1EF8E}"/>
              </a:ext>
            </a:extLst>
          </p:cNvPr>
          <p:cNvSpPr/>
          <p:nvPr/>
        </p:nvSpPr>
        <p:spPr>
          <a:xfrm>
            <a:off x="852473" y="129010"/>
            <a:ext cx="1460656"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mn-cs"/>
              </a:rPr>
              <a:t>五、因果推理</a:t>
            </a:r>
            <a:endParaRPr kumimoji="0" lang="zh-CN" altLang="en-US" sz="16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p:sp>
        <p:nvSpPr>
          <p:cNvPr id="119" name="矩形 118">
            <a:extLst>
              <a:ext uri="{FF2B5EF4-FFF2-40B4-BE49-F238E27FC236}">
                <a16:creationId xmlns:a16="http://schemas.microsoft.com/office/drawing/2014/main" id="{B3CD2C69-1816-4FB2-879A-9190CE7F6AE2}"/>
              </a:ext>
            </a:extLst>
          </p:cNvPr>
          <p:cNvSpPr/>
          <p:nvPr/>
        </p:nvSpPr>
        <p:spPr>
          <a:xfrm>
            <a:off x="1035233" y="534767"/>
            <a:ext cx="10254104" cy="609273"/>
          </a:xfrm>
          <a:prstGeom prst="rect">
            <a:avLst/>
          </a:prstGeom>
          <a:gradFill>
            <a:gsLst>
              <a:gs pos="37000">
                <a:srgbClr val="019196"/>
              </a:gs>
              <a:gs pos="100000">
                <a:schemeClr val="bg1"/>
              </a:gs>
              <a:gs pos="83000">
                <a:srgbClr val="81C7C9"/>
              </a:gs>
            </a:gsLst>
            <a:lin ang="12000000" scaled="0"/>
          </a:gradFill>
          <a:ln w="22225">
            <a:noFill/>
          </a:ln>
          <a:effectLst>
            <a:outerShdw blurRad="50800" dist="38100" dir="5400000" algn="l" rotWithShape="0">
              <a:schemeClr val="tx1">
                <a:lumMod val="85000"/>
                <a:lumOff val="15000"/>
                <a:alpha val="10000"/>
              </a:schemeClr>
            </a:outerShdw>
          </a:effectLst>
        </p:spPr>
        <p:txBody>
          <a:bodyPr anchor="ctr">
            <a:normAutofit/>
          </a:bodyPr>
          <a:lstStyle/>
          <a:p>
            <a:pPr marL="0" marR="0" lvl="0" indent="0" algn="ctr" defTabSz="914400" rtl="0" eaLnBrk="1" fontAlgn="auto" latinLnBrk="0" hangingPunct="1">
              <a:lnSpc>
                <a:spcPct val="90000"/>
              </a:lnSpc>
              <a:spcBef>
                <a:spcPct val="0"/>
              </a:spcBef>
              <a:spcAft>
                <a:spcPts val="0"/>
              </a:spcAft>
              <a:buClrTx/>
              <a:buSzTx/>
              <a:buFontTx/>
              <a:buNone/>
              <a:tabLst/>
              <a:defRPr/>
            </a:pPr>
            <a:endParaRPr kumimoji="0" lang="zh-CN" altLang="en-US" sz="1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endParaRPr>
          </a:p>
        </p:txBody>
      </p:sp>
      <p:sp>
        <p:nvSpPr>
          <p:cNvPr id="125" name="矩形 124">
            <a:extLst>
              <a:ext uri="{FF2B5EF4-FFF2-40B4-BE49-F238E27FC236}">
                <a16:creationId xmlns:a16="http://schemas.microsoft.com/office/drawing/2014/main" id="{E92C2E0C-53A3-4362-98BF-84BE3F71DBEA}"/>
              </a:ext>
            </a:extLst>
          </p:cNvPr>
          <p:cNvSpPr/>
          <p:nvPr/>
        </p:nvSpPr>
        <p:spPr>
          <a:xfrm>
            <a:off x="1845095" y="570145"/>
            <a:ext cx="8634380" cy="458715"/>
          </a:xfrm>
          <a:prstGeom prst="rect">
            <a:avLst/>
          </a:prstGeom>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Times New Roman" panose="02020603050405020304" pitchFamily="18" charset="0"/>
              </a:rPr>
              <a:t>因果推理：</a:t>
            </a:r>
            <a:r>
              <a:rPr kumimoji="0" lang="zh-CN" altLang="zh-CN" sz="1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因果</a:t>
            </a:r>
            <a:r>
              <a:rPr kumimoji="0" lang="zh-CN" altLang="en-US" sz="1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效应差</a:t>
            </a:r>
          </a:p>
        </p:txBody>
      </p:sp>
      <p:sp>
        <p:nvSpPr>
          <p:cNvPr id="4" name="矩形 3">
            <a:extLst>
              <a:ext uri="{FF2B5EF4-FFF2-40B4-BE49-F238E27FC236}">
                <a16:creationId xmlns:a16="http://schemas.microsoft.com/office/drawing/2014/main" id="{5CBBE345-2794-4F0D-929C-1A0B603B1894}"/>
              </a:ext>
            </a:extLst>
          </p:cNvPr>
          <p:cNvSpPr/>
          <p:nvPr/>
        </p:nvSpPr>
        <p:spPr>
          <a:xfrm>
            <a:off x="8276230" y="4360423"/>
            <a:ext cx="226215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zh-CN" sz="1800" b="1" i="0" u="none" strike="noStrike" kern="1200" cap="none" spc="0" normalizeH="0" baseline="0" noProof="0" dirty="0">
                <a:ln>
                  <a:noFill/>
                </a:ln>
                <a:solidFill>
                  <a:prstClr val="black"/>
                </a:solidFill>
                <a:effectLst/>
                <a:uLnTx/>
                <a:uFillTx/>
                <a:latin typeface="Times New Roman" panose="02020603050405020304" pitchFamily="18" charset="0"/>
                <a:ea typeface="楷体_GB2312"/>
                <a:cs typeface="Times New Roman" panose="02020603050405020304" pitchFamily="18" charset="0"/>
              </a:rPr>
              <a:t>辛普森悖论的因果图</a:t>
            </a:r>
            <a:endParaRPr kumimoji="0" lang="zh-CN" altLang="en-US"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p:cxnSp>
        <p:nvCxnSpPr>
          <p:cNvPr id="10" name="直接箭头连接符 9">
            <a:extLst>
              <a:ext uri="{FF2B5EF4-FFF2-40B4-BE49-F238E27FC236}">
                <a16:creationId xmlns:a16="http://schemas.microsoft.com/office/drawing/2014/main" id="{1CDEA887-36DC-4F51-B4CF-847FB6FA7E68}"/>
              </a:ext>
            </a:extLst>
          </p:cNvPr>
          <p:cNvCxnSpPr/>
          <p:nvPr/>
        </p:nvCxnSpPr>
        <p:spPr>
          <a:xfrm>
            <a:off x="8059332" y="3906862"/>
            <a:ext cx="27644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AEF92750-4C36-49BB-BDCB-FDED7726330A}"/>
              </a:ext>
            </a:extLst>
          </p:cNvPr>
          <p:cNvSpPr/>
          <p:nvPr/>
        </p:nvSpPr>
        <p:spPr>
          <a:xfrm>
            <a:off x="6980972" y="3722196"/>
            <a:ext cx="1107996"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用药</a:t>
            </a:r>
            <a:r>
              <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与否</a:t>
            </a:r>
            <a:endParaRPr kumimoji="0" lang="zh-CN" altLang="en-US"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p:cxnSp>
        <p:nvCxnSpPr>
          <p:cNvPr id="15" name="直接箭头连接符 14">
            <a:extLst>
              <a:ext uri="{FF2B5EF4-FFF2-40B4-BE49-F238E27FC236}">
                <a16:creationId xmlns:a16="http://schemas.microsoft.com/office/drawing/2014/main" id="{18F6865C-777F-4C90-855E-365013EEA510}"/>
              </a:ext>
            </a:extLst>
          </p:cNvPr>
          <p:cNvCxnSpPr>
            <a:cxnSpLocks/>
          </p:cNvCxnSpPr>
          <p:nvPr/>
        </p:nvCxnSpPr>
        <p:spPr>
          <a:xfrm flipH="1">
            <a:off x="10412322" y="3906863"/>
            <a:ext cx="38489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矩形 17">
            <a:extLst>
              <a:ext uri="{FF2B5EF4-FFF2-40B4-BE49-F238E27FC236}">
                <a16:creationId xmlns:a16="http://schemas.microsoft.com/office/drawing/2014/main" id="{9C4DCB7D-1912-4DDE-99A9-9FA0CCE33881}"/>
              </a:ext>
            </a:extLst>
          </p:cNvPr>
          <p:cNvSpPr/>
          <p:nvPr/>
        </p:nvSpPr>
        <p:spPr>
          <a:xfrm>
            <a:off x="10725651" y="3722196"/>
            <a:ext cx="1107996"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恢复与否</a:t>
            </a:r>
            <a:endParaRPr kumimoji="0" lang="zh-CN" altLang="en-US"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p:cxnSp>
        <p:nvCxnSpPr>
          <p:cNvPr id="16" name="直接箭头连接符 15">
            <a:extLst>
              <a:ext uri="{FF2B5EF4-FFF2-40B4-BE49-F238E27FC236}">
                <a16:creationId xmlns:a16="http://schemas.microsoft.com/office/drawing/2014/main" id="{36C57597-E488-4384-B1C6-CBB115E6317D}"/>
              </a:ext>
            </a:extLst>
          </p:cNvPr>
          <p:cNvCxnSpPr>
            <a:cxnSpLocks/>
          </p:cNvCxnSpPr>
          <p:nvPr/>
        </p:nvCxnSpPr>
        <p:spPr>
          <a:xfrm flipH="1">
            <a:off x="9707380" y="2293796"/>
            <a:ext cx="617776" cy="8771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矩形 21">
            <a:extLst>
              <a:ext uri="{FF2B5EF4-FFF2-40B4-BE49-F238E27FC236}">
                <a16:creationId xmlns:a16="http://schemas.microsoft.com/office/drawing/2014/main" id="{94B40EB5-4C7A-43E0-B070-1262063FCEEC}"/>
              </a:ext>
            </a:extLst>
          </p:cNvPr>
          <p:cNvSpPr/>
          <p:nvPr/>
        </p:nvSpPr>
        <p:spPr>
          <a:xfrm>
            <a:off x="10325156" y="1999911"/>
            <a:ext cx="1107996"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性别情况</a:t>
            </a:r>
            <a:endParaRPr kumimoji="0" lang="zh-CN" altLang="en-US"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p:sp>
        <p:nvSpPr>
          <p:cNvPr id="19" name="矩形: 圆角 18">
            <a:extLst>
              <a:ext uri="{FF2B5EF4-FFF2-40B4-BE49-F238E27FC236}">
                <a16:creationId xmlns:a16="http://schemas.microsoft.com/office/drawing/2014/main" id="{39F81DAD-0413-4EF6-A790-A3F3A38A34E8}"/>
              </a:ext>
            </a:extLst>
          </p:cNvPr>
          <p:cNvSpPr/>
          <p:nvPr/>
        </p:nvSpPr>
        <p:spPr>
          <a:xfrm>
            <a:off x="6980972" y="1951075"/>
            <a:ext cx="5103628" cy="3211032"/>
          </a:xfrm>
          <a:prstGeom prst="roundRect">
            <a:avLst/>
          </a:prstGeom>
          <a:solidFill>
            <a:srgbClr val="51ADB7">
              <a:alpha val="4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pic>
        <p:nvPicPr>
          <p:cNvPr id="20" name="图片 19">
            <a:extLst>
              <a:ext uri="{FF2B5EF4-FFF2-40B4-BE49-F238E27FC236}">
                <a16:creationId xmlns:a16="http://schemas.microsoft.com/office/drawing/2014/main" id="{14B94FF2-4FD5-4CEE-841C-C4852C2A474C}"/>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8134568" y="2125602"/>
            <a:ext cx="2482645" cy="2024903"/>
          </a:xfrm>
          <a:prstGeom prst="rect">
            <a:avLst/>
          </a:prstGeom>
          <a:noFill/>
          <a:ln>
            <a:noFill/>
          </a:ln>
        </p:spPr>
      </p:pic>
      <mc:AlternateContent xmlns:mc="http://schemas.openxmlformats.org/markup-compatibility/2006" xmlns:a14="http://schemas.microsoft.com/office/drawing/2010/main">
        <mc:Choice Requires="a14">
          <p:sp>
            <p:nvSpPr>
              <p:cNvPr id="2" name="矩形 1">
                <a:extLst>
                  <a:ext uri="{FF2B5EF4-FFF2-40B4-BE49-F238E27FC236}">
                    <a16:creationId xmlns:a16="http://schemas.microsoft.com/office/drawing/2014/main" id="{CDD0A316-0054-49B2-B505-B22662D9D206}"/>
                  </a:ext>
                </a:extLst>
              </p:cNvPr>
              <p:cNvSpPr/>
              <p:nvPr/>
            </p:nvSpPr>
            <p:spPr>
              <a:xfrm>
                <a:off x="130200" y="1590796"/>
                <a:ext cx="6827972" cy="3931589"/>
              </a:xfrm>
              <a:prstGeom prst="rect">
                <a:avLst/>
              </a:prstGeom>
            </p:spPr>
            <p:txBody>
              <a:bodyPr wrap="square">
                <a:spAutoFit/>
              </a:bodyPr>
              <a:lstStyle/>
              <a:p>
                <a:pPr marL="0" marR="0" lvl="0" indent="266700" algn="just" defTabSz="914400" rtl="0" eaLnBrk="1" fontAlgn="auto" latinLnBrk="0" hangingPunct="1">
                  <a:lnSpc>
                    <a:spcPts val="2200"/>
                  </a:lnSpc>
                  <a:spcBef>
                    <a:spcPts val="0"/>
                  </a:spcBef>
                  <a:spcAft>
                    <a:spcPts val="0"/>
                  </a:spcAft>
                  <a:buClrTx/>
                  <a:buSzTx/>
                  <a:buFontTx/>
                  <a:buNone/>
                  <a:tabLst/>
                  <a:defRPr/>
                </a:pPr>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下面将调整公式用于本节最开始提到的辛普森悖论，其中</a:t>
                </a:r>
                <a14:m>
                  <m:oMath xmlns:m="http://schemas.openxmlformats.org/officeDocument/2006/math">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𝑋</m:t>
                    </m:r>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=1</m:t>
                    </m:r>
                  </m:oMath>
                </a14:m>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表示用药，</a:t>
                </a:r>
                <a14:m>
                  <m:oMath xmlns:m="http://schemas.openxmlformats.org/officeDocument/2006/math">
                    <m:r>
                      <a:rPr kumimoji="0" lang="zh-CN" altLang="zh-CN" sz="14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t> </m:t>
                    </m:r>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𝑌</m:t>
                    </m:r>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t>=1</m:t>
                    </m:r>
                  </m:oMath>
                </a14:m>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表示病人恢复，</a:t>
                </a:r>
                <a14:m>
                  <m:oMath xmlns:m="http://schemas.openxmlformats.org/officeDocument/2006/math">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𝑍</m:t>
                    </m:r>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=1</m:t>
                    </m:r>
                  </m:oMath>
                </a14:m>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表示男性，</a:t>
                </a:r>
                <a14:m>
                  <m:oMath xmlns:m="http://schemas.openxmlformats.org/officeDocument/2006/math">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𝑍</m:t>
                    </m:r>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r>
                      <a:rPr kumimoji="0" lang="en-US" altLang="zh-CN" sz="14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0</m:t>
                    </m:r>
                  </m:oMath>
                </a14:m>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表示女性，则有：</a:t>
                </a:r>
              </a:p>
              <a:p>
                <a:pPr marL="0" marR="0" lvl="0" indent="266700" algn="just" defTabSz="914400" rtl="0" eaLnBrk="1" fontAlgn="auto" latinLnBrk="0" hangingPunct="1">
                  <a:lnSpc>
                    <a:spcPts val="22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𝑃</m:t>
                      </m:r>
                      <m:d>
                        <m:dPr>
                          <m:ctrlPr>
                            <a:rPr kumimoji="0" lang="zh-CN" altLang="zh-CN" sz="14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𝑌</m:t>
                          </m:r>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=1</m:t>
                          </m:r>
                        </m:e>
                        <m:e>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𝑑𝑜</m:t>
                          </m:r>
                          <m:d>
                            <m:dPr>
                              <m:ctrlPr>
                                <a:rPr kumimoji="0" lang="zh-CN" altLang="zh-CN" sz="14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𝑋</m:t>
                              </m:r>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=1</m:t>
                              </m:r>
                            </m:e>
                          </m:d>
                        </m:e>
                      </m:d>
                    </m:oMath>
                    <m:oMath xmlns:m="http://schemas.openxmlformats.org/officeDocument/2006/math">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 </m:t>
                      </m:r>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𝑃</m:t>
                      </m:r>
                      <m:d>
                        <m:dPr>
                          <m:ctrlPr>
                            <a:rPr kumimoji="0" lang="zh-CN" altLang="zh-CN" sz="14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𝑌</m:t>
                          </m:r>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=1</m:t>
                          </m:r>
                        </m:e>
                        <m:e>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𝑋</m:t>
                          </m:r>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=1, </m:t>
                          </m:r>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𝑍</m:t>
                          </m:r>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=1</m:t>
                          </m:r>
                        </m:e>
                      </m:d>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𝑃</m:t>
                      </m:r>
                      <m:d>
                        <m:dPr>
                          <m:ctrlPr>
                            <a:rPr kumimoji="0" lang="zh-CN" altLang="zh-CN" sz="14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𝑍</m:t>
                          </m:r>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=1</m:t>
                          </m:r>
                        </m:e>
                      </m:d>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 </m:t>
                      </m:r>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𝑃</m:t>
                      </m:r>
                      <m:d>
                        <m:dPr>
                          <m:ctrlPr>
                            <a:rPr kumimoji="0" lang="zh-CN" altLang="zh-CN" sz="14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𝑌</m:t>
                          </m:r>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=1</m:t>
                          </m:r>
                        </m:e>
                        <m:e>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𝑋</m:t>
                          </m:r>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=1, </m:t>
                          </m:r>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𝑍</m:t>
                          </m:r>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=0</m:t>
                          </m:r>
                        </m:e>
                      </m:d>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𝑃</m:t>
                      </m:r>
                      <m:d>
                        <m:dPr>
                          <m:ctrlPr>
                            <a:rPr kumimoji="0" lang="zh-CN" altLang="zh-CN" sz="14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𝑍</m:t>
                          </m:r>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=0</m:t>
                          </m:r>
                        </m:e>
                      </m:d>
                    </m:oMath>
                  </m:oMathPara>
                </a14:m>
                <a:endPar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endParaRPr>
              </a:p>
              <a:p>
                <a:pPr marL="0" marR="0" lvl="0" indent="266700" algn="just" defTabSz="914400" rtl="0" eaLnBrk="1" fontAlgn="auto" latinLnBrk="0" hangingPunct="1">
                  <a:lnSpc>
                    <a:spcPts val="2200"/>
                  </a:lnSpc>
                  <a:spcBef>
                    <a:spcPts val="0"/>
                  </a:spcBef>
                  <a:spcAft>
                    <a:spcPts val="0"/>
                  </a:spcAft>
                  <a:buClrTx/>
                  <a:buSzTx/>
                  <a:buFontTx/>
                  <a:buNone/>
                  <a:tabLst/>
                  <a:defRPr/>
                </a:pPr>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代入表</a:t>
                </a:r>
                <a:r>
                  <a:rPr kumimoji="0" lang="en-US"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2.6.2</a:t>
                </a:r>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的数据，则将病人干预为用药病人的因果效应为：</a:t>
                </a:r>
              </a:p>
              <a:p>
                <a:pPr marL="0" marR="0" lvl="0" indent="0" algn="just"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CN" sz="14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𝑃</m:t>
                      </m:r>
                      <m:d>
                        <m:dPr>
                          <m:ctrlPr>
                            <a:rPr kumimoji="0" lang="zh-CN" altLang="zh-CN" sz="14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altLang="zh-CN" sz="14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𝑌</m:t>
                          </m:r>
                          <m:r>
                            <a:rPr kumimoji="0" lang="en-US" altLang="zh-CN" sz="14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=1</m:t>
                          </m:r>
                        </m:e>
                        <m:e>
                          <m:r>
                            <a:rPr kumimoji="0" lang="en-US" altLang="zh-CN" sz="14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𝑑𝑜</m:t>
                          </m:r>
                          <m:d>
                            <m:dPr>
                              <m:ctrlPr>
                                <a:rPr kumimoji="0" lang="zh-CN" altLang="zh-CN" sz="14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altLang="zh-CN" sz="14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𝑋</m:t>
                              </m:r>
                              <m:r>
                                <a:rPr kumimoji="0" lang="en-US" altLang="zh-CN" sz="14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=1</m:t>
                              </m:r>
                            </m:e>
                          </m:d>
                        </m:e>
                      </m:d>
                    </m:oMath>
                    <m:oMath xmlns:m="http://schemas.openxmlformats.org/officeDocument/2006/math">
                      <m:r>
                        <a:rPr kumimoji="0" lang="en-US" altLang="zh-CN" sz="14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=0.93×</m:t>
                      </m:r>
                      <m:f>
                        <m:fPr>
                          <m:ctrlPr>
                            <a:rPr kumimoji="0" lang="zh-CN" altLang="zh-CN" sz="14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fPr>
                        <m:num>
                          <m:r>
                            <a:rPr kumimoji="0" lang="en-US" altLang="zh-CN" sz="14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(87+270)</m:t>
                          </m:r>
                        </m:num>
                        <m:den>
                          <m:r>
                            <a:rPr kumimoji="0" lang="en-US" altLang="zh-CN" sz="14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(350+350)</m:t>
                          </m:r>
                        </m:den>
                      </m:f>
                      <m:r>
                        <a:rPr kumimoji="0" lang="en-US" altLang="zh-CN" sz="14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+0.73×</m:t>
                      </m:r>
                      <m:f>
                        <m:fPr>
                          <m:ctrlPr>
                            <a:rPr kumimoji="0" lang="zh-CN" altLang="zh-CN" sz="14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fPr>
                        <m:num>
                          <m:r>
                            <a:rPr kumimoji="0" lang="en-US" altLang="zh-CN" sz="14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(263+80)</m:t>
                          </m:r>
                        </m:num>
                        <m:den>
                          <m:r>
                            <a:rPr kumimoji="0" lang="en-US" altLang="zh-CN" sz="14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(350+350)</m:t>
                          </m:r>
                        </m:den>
                      </m:f>
                      <m:r>
                        <a:rPr kumimoji="0" lang="en-US" altLang="zh-CN" sz="14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=0.832</m:t>
                      </m:r>
                    </m:oMath>
                  </m:oMathPara>
                </a14:m>
                <a:endParaRPr kumimoji="0" lang="zh-CN" altLang="zh-CN" sz="1400" b="0" i="0" u="none" strike="noStrike" kern="1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266700" algn="just" defTabSz="914400" rtl="0" eaLnBrk="1" fontAlgn="auto" latinLnBrk="0" hangingPunct="1">
                  <a:lnSpc>
                    <a:spcPts val="2200"/>
                  </a:lnSpc>
                  <a:spcBef>
                    <a:spcPts val="0"/>
                  </a:spcBef>
                  <a:spcAft>
                    <a:spcPts val="0"/>
                  </a:spcAft>
                  <a:buClrTx/>
                  <a:buSzTx/>
                  <a:buFontTx/>
                  <a:buNone/>
                  <a:tabLst/>
                  <a:defRPr/>
                </a:pPr>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类似地，将病人干预为不用药病人的因果效应为：</a:t>
                </a:r>
              </a:p>
              <a:p>
                <a:pPr marL="0" marR="0" lvl="0" indent="0" algn="just"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CN" sz="14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𝑃</m:t>
                      </m:r>
                      <m:d>
                        <m:dPr>
                          <m:ctrlPr>
                            <a:rPr kumimoji="0" lang="zh-CN" altLang="zh-CN" sz="14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altLang="zh-CN" sz="14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𝑌</m:t>
                          </m:r>
                          <m:r>
                            <a:rPr kumimoji="0" lang="en-US" altLang="zh-CN" sz="14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=1</m:t>
                          </m:r>
                        </m:e>
                        <m:e>
                          <m:r>
                            <a:rPr kumimoji="0" lang="en-US" altLang="zh-CN" sz="14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𝑑𝑜</m:t>
                          </m:r>
                          <m:d>
                            <m:dPr>
                              <m:ctrlPr>
                                <a:rPr kumimoji="0" lang="zh-CN" altLang="zh-CN" sz="14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altLang="zh-CN" sz="14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𝑋</m:t>
                              </m:r>
                              <m:r>
                                <a:rPr kumimoji="0" lang="en-US" altLang="zh-CN" sz="14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=0</m:t>
                              </m:r>
                            </m:e>
                          </m:d>
                        </m:e>
                      </m:d>
                    </m:oMath>
                    <m:oMath xmlns:m="http://schemas.openxmlformats.org/officeDocument/2006/math">
                      <m:r>
                        <a:rPr kumimoji="0" lang="en-US" altLang="zh-CN" sz="14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=0.87×</m:t>
                      </m:r>
                      <m:f>
                        <m:fPr>
                          <m:ctrlPr>
                            <a:rPr kumimoji="0" lang="zh-CN" altLang="zh-CN" sz="14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fPr>
                        <m:num>
                          <m:r>
                            <a:rPr kumimoji="0" lang="en-US" altLang="zh-CN" sz="14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(87+270)</m:t>
                          </m:r>
                        </m:num>
                        <m:den>
                          <m:r>
                            <a:rPr kumimoji="0" lang="en-US" altLang="zh-CN" sz="14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(350+350)</m:t>
                          </m:r>
                        </m:den>
                      </m:f>
                      <m:r>
                        <a:rPr kumimoji="0" lang="en-US" altLang="zh-CN" sz="14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+0.69×</m:t>
                      </m:r>
                      <m:f>
                        <m:fPr>
                          <m:ctrlPr>
                            <a:rPr kumimoji="0" lang="zh-CN" altLang="zh-CN" sz="14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fPr>
                        <m:num>
                          <m:r>
                            <a:rPr kumimoji="0" lang="en-US" altLang="zh-CN" sz="14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(263+80)</m:t>
                          </m:r>
                        </m:num>
                        <m:den>
                          <m:r>
                            <a:rPr kumimoji="0" lang="en-US" altLang="zh-CN" sz="14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(350+350)</m:t>
                          </m:r>
                        </m:den>
                      </m:f>
                      <m:r>
                        <a:rPr kumimoji="0" lang="en-US" altLang="zh-CN" sz="14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=0.7818</m:t>
                      </m:r>
                    </m:oMath>
                  </m:oMathPara>
                </a14:m>
                <a:endParaRPr kumimoji="0" lang="zh-CN" altLang="zh-CN" sz="1400" b="0" i="0" u="none" strike="noStrike" kern="1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266700" algn="just" defTabSz="914400" rtl="0" eaLnBrk="1" fontAlgn="auto" latinLnBrk="0" hangingPunct="1">
                  <a:lnSpc>
                    <a:spcPts val="2200"/>
                  </a:lnSpc>
                  <a:spcBef>
                    <a:spcPts val="0"/>
                  </a:spcBef>
                  <a:spcAft>
                    <a:spcPts val="0"/>
                  </a:spcAft>
                  <a:buClrTx/>
                  <a:buSzTx/>
                  <a:buFontTx/>
                  <a:buNone/>
                  <a:tabLst/>
                  <a:defRPr/>
                </a:pPr>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在分别计算完用药病人和不用药病人的干预因果效应后，再计算其因果效应差：</a:t>
                </a:r>
                <a:r>
                  <a:rPr kumimoji="0" lang="en-US"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 </a:t>
                </a:r>
                <a:endPar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endParaRPr>
              </a:p>
              <a:p>
                <a:pPr marL="0" marR="0" lvl="0" indent="266700" algn="just" defTabSz="914400" rtl="0" eaLnBrk="1" fontAlgn="auto" latinLnBrk="0" hangingPunct="1">
                  <a:lnSpc>
                    <a:spcPts val="22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𝐴𝐶𝐸</m:t>
                      </m:r>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𝑃</m:t>
                      </m:r>
                      <m:d>
                        <m:dPr>
                          <m:ctrlPr>
                            <a:rPr kumimoji="0" lang="zh-CN" altLang="zh-CN" sz="14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𝑌</m:t>
                          </m:r>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=1</m:t>
                          </m:r>
                        </m:e>
                        <m:e>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𝑑𝑜</m:t>
                          </m:r>
                          <m:d>
                            <m:dPr>
                              <m:ctrlPr>
                                <a:rPr kumimoji="0" lang="zh-CN" altLang="zh-CN" sz="14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𝑋</m:t>
                              </m:r>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=1</m:t>
                              </m:r>
                            </m:e>
                          </m:d>
                        </m:e>
                      </m:d>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𝑃</m:t>
                      </m:r>
                      <m:d>
                        <m:dPr>
                          <m:ctrlPr>
                            <a:rPr kumimoji="0" lang="zh-CN" altLang="zh-CN" sz="14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𝑌</m:t>
                          </m:r>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=1</m:t>
                          </m:r>
                        </m:e>
                        <m:e>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𝑑𝑜</m:t>
                          </m:r>
                          <m:d>
                            <m:dPr>
                              <m:ctrlPr>
                                <a:rPr kumimoji="0" lang="zh-CN" altLang="zh-CN" sz="14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𝑋</m:t>
                              </m:r>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=0</m:t>
                              </m:r>
                            </m:e>
                          </m:d>
                        </m:e>
                      </m:d>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=0.832−0.7818=0.0502</m:t>
                      </m:r>
                    </m:oMath>
                  </m:oMathPara>
                </a14:m>
                <a:endPar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endParaRPr>
              </a:p>
              <a:p>
                <a:pPr marL="0" marR="0" lvl="0" indent="266700" algn="just" defTabSz="914400" rtl="0" eaLnBrk="1" fontAlgn="auto" latinLnBrk="0" hangingPunct="1">
                  <a:lnSpc>
                    <a:spcPts val="2200"/>
                  </a:lnSpc>
                  <a:spcBef>
                    <a:spcPts val="0"/>
                  </a:spcBef>
                  <a:spcAft>
                    <a:spcPts val="0"/>
                  </a:spcAft>
                  <a:buClrTx/>
                  <a:buSzTx/>
                  <a:buFontTx/>
                  <a:buNone/>
                  <a:tabLst/>
                  <a:defRPr/>
                </a:pPr>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说明用药病人的恢复率高于不用药病人的恢复率，即该新药能帮助治愈病人。</a:t>
                </a:r>
              </a:p>
            </p:txBody>
          </p:sp>
        </mc:Choice>
        <mc:Fallback xmlns="">
          <p:sp>
            <p:nvSpPr>
              <p:cNvPr id="2" name="矩形 1">
                <a:extLst>
                  <a:ext uri="{FF2B5EF4-FFF2-40B4-BE49-F238E27FC236}">
                    <a16:creationId xmlns:a16="http://schemas.microsoft.com/office/drawing/2014/main" id="{CDD0A316-0054-49B2-B505-B22662D9D206}"/>
                  </a:ext>
                </a:extLst>
              </p:cNvPr>
              <p:cNvSpPr>
                <a:spLocks noRot="1" noChangeAspect="1" noMove="1" noResize="1" noEditPoints="1" noAdjustHandles="1" noChangeArrowheads="1" noChangeShapeType="1" noTextEdit="1"/>
              </p:cNvSpPr>
              <p:nvPr/>
            </p:nvSpPr>
            <p:spPr>
              <a:xfrm>
                <a:off x="130200" y="1590796"/>
                <a:ext cx="6827972" cy="3931589"/>
              </a:xfrm>
              <a:prstGeom prst="rect">
                <a:avLst/>
              </a:prstGeom>
              <a:blipFill>
                <a:blip r:embed="rId4"/>
                <a:stretch>
                  <a:fillRect l="-268" b="-62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59565FDF-1D99-4B40-8827-EF177DD561FD}"/>
                  </a:ext>
                </a:extLst>
              </p:cNvPr>
              <p:cNvSpPr/>
              <p:nvPr/>
            </p:nvSpPr>
            <p:spPr>
              <a:xfrm>
                <a:off x="6735739" y="5420396"/>
                <a:ext cx="5348861" cy="738664"/>
              </a:xfrm>
              <a:prstGeom prst="rect">
                <a:avLst/>
              </a:prstGeom>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zh-CN"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在上面的例子中，通过将</a:t>
                </a:r>
                <a14:m>
                  <m:oMath xmlns:m="http://schemas.openxmlformats.org/officeDocument/2006/math">
                    <m:r>
                      <a:rPr kumimoji="0" lang="en-US" altLang="zh-CN" sz="1400" b="0" i="1" u="none" strike="noStrike" kern="1200" cap="none" spc="0" normalizeH="0" baseline="0" noProof="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𝑍</m:t>
                    </m:r>
                  </m:oMath>
                </a14:m>
                <a:r>
                  <a:rPr kumimoji="0" lang="zh-CN"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放入调整公式中，能够利用正常</a:t>
                </a:r>
                <a:r>
                  <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a:t>
                </a:r>
                <a:r>
                  <a:rPr kumimoji="0" lang="zh-CN"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无干预</a:t>
                </a:r>
                <a:r>
                  <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a:t>
                </a:r>
                <a:r>
                  <a:rPr kumimoji="0" lang="zh-CN"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条件下的条件概率计算出干预后的因果效应。那么，哪些变量</a:t>
                </a:r>
                <a:r>
                  <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a:t>
                </a:r>
                <a:r>
                  <a:rPr kumimoji="0" lang="zh-CN"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或变量集合</a:t>
                </a:r>
                <a:r>
                  <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a:t>
                </a:r>
                <a:r>
                  <a:rPr kumimoji="0" lang="zh-CN"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可以放入调整公式中呢？</a:t>
                </a:r>
                <a:endPar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mc:Choice>
        <mc:Fallback xmlns="">
          <p:sp>
            <p:nvSpPr>
              <p:cNvPr id="5" name="矩形 4">
                <a:extLst>
                  <a:ext uri="{FF2B5EF4-FFF2-40B4-BE49-F238E27FC236}">
                    <a16:creationId xmlns:a16="http://schemas.microsoft.com/office/drawing/2014/main" id="{59565FDF-1D99-4B40-8827-EF177DD561FD}"/>
                  </a:ext>
                </a:extLst>
              </p:cNvPr>
              <p:cNvSpPr>
                <a:spLocks noRot="1" noChangeAspect="1" noMove="1" noResize="1" noEditPoints="1" noAdjustHandles="1" noChangeArrowheads="1" noChangeShapeType="1" noTextEdit="1"/>
              </p:cNvSpPr>
              <p:nvPr/>
            </p:nvSpPr>
            <p:spPr>
              <a:xfrm>
                <a:off x="6735739" y="5420396"/>
                <a:ext cx="5348861" cy="738664"/>
              </a:xfrm>
              <a:prstGeom prst="rect">
                <a:avLst/>
              </a:prstGeom>
              <a:blipFill>
                <a:blip r:embed="rId5"/>
                <a:stretch>
                  <a:fillRect l="-342" t="-1653" r="-1596" b="-826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5BF4C072-2ED9-4B2F-B529-1A4352BC02F3}"/>
                  </a:ext>
                </a:extLst>
              </p:cNvPr>
              <p:cNvSpPr/>
              <p:nvPr/>
            </p:nvSpPr>
            <p:spPr>
              <a:xfrm>
                <a:off x="219740" y="5609890"/>
                <a:ext cx="6096000" cy="461665"/>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注意：先前有</a:t>
                </a:r>
                <a:r>
                  <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 </a:t>
                </a:r>
                <a14:m>
                  <m:oMath xmlns:m="http://schemas.openxmlformats.org/officeDocument/2006/math">
                    <m:r>
                      <a:rPr kumimoji="0" lang="en-US" altLang="zh-CN" sz="1200" b="0" i="1" u="none" strike="noStrike" kern="1200" cap="none" spc="0" normalizeH="0" baseline="0" noProof="0">
                        <a:ln>
                          <a:noFill/>
                        </a:ln>
                        <a:solidFill>
                          <a:srgbClr val="C00000"/>
                        </a:solidFill>
                        <a:effectLst/>
                        <a:uLnTx/>
                        <a:uFillTx/>
                        <a:latin typeface="Cambria Math"/>
                        <a:cs typeface="+mn-cs"/>
                      </a:rPr>
                      <m:t>𝑃</m:t>
                    </m:r>
                    <m:d>
                      <m:dPr>
                        <m:ctrlPr>
                          <a:rPr kumimoji="0" lang="zh-CN" altLang="zh-CN" sz="1200" b="0" i="1" u="none" strike="noStrike" kern="1200" cap="none" spc="0" normalizeH="0" baseline="0" noProof="0">
                            <a:ln>
                              <a:noFill/>
                            </a:ln>
                            <a:solidFill>
                              <a:srgbClr val="C00000"/>
                            </a:solidFill>
                            <a:effectLst/>
                            <a:uLnTx/>
                            <a:uFillTx/>
                            <a:latin typeface="Cambria Math" panose="02040503050406030204" pitchFamily="18" charset="0"/>
                            <a:cs typeface="+mn-cs"/>
                          </a:rPr>
                        </m:ctrlPr>
                      </m:dPr>
                      <m:e>
                        <m:r>
                          <a:rPr kumimoji="0" lang="en-US" altLang="zh-CN" sz="1200" b="0" i="1" u="none" strike="noStrike" kern="1200" cap="none" spc="0" normalizeH="0" baseline="0" noProof="0">
                            <a:ln>
                              <a:noFill/>
                            </a:ln>
                            <a:solidFill>
                              <a:srgbClr val="C00000"/>
                            </a:solidFill>
                            <a:effectLst/>
                            <a:uLnTx/>
                            <a:uFillTx/>
                            <a:latin typeface="Cambria Math"/>
                            <a:cs typeface="+mn-cs"/>
                          </a:rPr>
                          <m:t>𝑌</m:t>
                        </m:r>
                        <m:r>
                          <a:rPr kumimoji="0" lang="en-US" altLang="zh-CN" sz="1200" b="0" i="1" u="none" strike="noStrike" kern="1200" cap="none" spc="0" normalizeH="0" baseline="0" noProof="0">
                            <a:ln>
                              <a:noFill/>
                            </a:ln>
                            <a:solidFill>
                              <a:srgbClr val="C00000"/>
                            </a:solidFill>
                            <a:effectLst/>
                            <a:uLnTx/>
                            <a:uFillTx/>
                            <a:latin typeface="Cambria Math"/>
                            <a:cs typeface="+mn-cs"/>
                          </a:rPr>
                          <m:t>=1</m:t>
                        </m:r>
                      </m:e>
                      <m:e>
                        <m:r>
                          <a:rPr kumimoji="0" lang="en-US" altLang="zh-CN" sz="1200" b="0" i="1" u="none" strike="noStrike" kern="1200" cap="none" spc="0" normalizeH="0" baseline="0" noProof="0">
                            <a:ln>
                              <a:noFill/>
                            </a:ln>
                            <a:solidFill>
                              <a:srgbClr val="C00000"/>
                            </a:solidFill>
                            <a:effectLst/>
                            <a:uLnTx/>
                            <a:uFillTx/>
                            <a:latin typeface="Cambria Math"/>
                            <a:cs typeface="+mn-cs"/>
                          </a:rPr>
                          <m:t>𝑋</m:t>
                        </m:r>
                        <m:r>
                          <a:rPr kumimoji="0" lang="en-US" altLang="zh-CN" sz="1200" b="0" i="1" u="none" strike="noStrike" kern="1200" cap="none" spc="0" normalizeH="0" baseline="0" noProof="0">
                            <a:ln>
                              <a:noFill/>
                            </a:ln>
                            <a:solidFill>
                              <a:srgbClr val="C00000"/>
                            </a:solidFill>
                            <a:effectLst/>
                            <a:uLnTx/>
                            <a:uFillTx/>
                            <a:latin typeface="Cambria Math"/>
                            <a:cs typeface="+mn-cs"/>
                          </a:rPr>
                          <m:t>=1</m:t>
                        </m:r>
                      </m:e>
                    </m:d>
                    <m:r>
                      <a:rPr kumimoji="0" lang="en-US" altLang="zh-CN" sz="1200" b="0" i="1" u="none" strike="noStrike" kern="1200" cap="none" spc="0" normalizeH="0" baseline="0" noProof="0">
                        <a:ln>
                          <a:noFill/>
                        </a:ln>
                        <a:solidFill>
                          <a:srgbClr val="C00000"/>
                        </a:solidFill>
                        <a:effectLst/>
                        <a:uLnTx/>
                        <a:uFillTx/>
                        <a:latin typeface="Cambria Math"/>
                        <a:cs typeface="+mn-cs"/>
                      </a:rPr>
                      <m:t>=0.78</m:t>
                    </m:r>
                  </m:oMath>
                </a14:m>
                <a:r>
                  <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 </a:t>
                </a:r>
                <a:r>
                  <a:rPr kumimoji="0" lang="zh-CN" altLang="en-US"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和</a:t>
                </a:r>
                <a:r>
                  <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  </a:t>
                </a:r>
                <a14:m>
                  <m:oMath xmlns:m="http://schemas.openxmlformats.org/officeDocument/2006/math">
                    <m:r>
                      <a:rPr kumimoji="0" lang="en-US" altLang="zh-CN" sz="1200" b="0" i="1" u="none" strike="noStrike" kern="1200" cap="none" spc="0" normalizeH="0" baseline="0" noProof="0">
                        <a:ln>
                          <a:noFill/>
                        </a:ln>
                        <a:solidFill>
                          <a:srgbClr val="C00000"/>
                        </a:solidFill>
                        <a:effectLst/>
                        <a:uLnTx/>
                        <a:uFillTx/>
                        <a:latin typeface="Cambria Math"/>
                        <a:cs typeface="+mn-cs"/>
                      </a:rPr>
                      <m:t>𝑃</m:t>
                    </m:r>
                    <m:d>
                      <m:dPr>
                        <m:ctrlPr>
                          <a:rPr kumimoji="0" lang="zh-CN" altLang="zh-CN" sz="1200" b="0" i="1" u="none" strike="noStrike" kern="1200" cap="none" spc="0" normalizeH="0" baseline="0" noProof="0">
                            <a:ln>
                              <a:noFill/>
                            </a:ln>
                            <a:solidFill>
                              <a:srgbClr val="C00000"/>
                            </a:solidFill>
                            <a:effectLst/>
                            <a:uLnTx/>
                            <a:uFillTx/>
                            <a:latin typeface="Cambria Math" panose="02040503050406030204" pitchFamily="18" charset="0"/>
                            <a:cs typeface="+mn-cs"/>
                          </a:rPr>
                        </m:ctrlPr>
                      </m:dPr>
                      <m:e>
                        <m:r>
                          <a:rPr kumimoji="0" lang="en-US" altLang="zh-CN" sz="1200" b="0" i="1" u="none" strike="noStrike" kern="1200" cap="none" spc="0" normalizeH="0" baseline="0" noProof="0">
                            <a:ln>
                              <a:noFill/>
                            </a:ln>
                            <a:solidFill>
                              <a:srgbClr val="C00000"/>
                            </a:solidFill>
                            <a:effectLst/>
                            <a:uLnTx/>
                            <a:uFillTx/>
                            <a:latin typeface="Cambria Math"/>
                            <a:cs typeface="+mn-cs"/>
                          </a:rPr>
                          <m:t>𝑌</m:t>
                        </m:r>
                        <m:r>
                          <a:rPr kumimoji="0" lang="en-US" altLang="zh-CN" sz="1200" b="0" i="1" u="none" strike="noStrike" kern="1200" cap="none" spc="0" normalizeH="0" baseline="0" noProof="0">
                            <a:ln>
                              <a:noFill/>
                            </a:ln>
                            <a:solidFill>
                              <a:srgbClr val="C00000"/>
                            </a:solidFill>
                            <a:effectLst/>
                            <a:uLnTx/>
                            <a:uFillTx/>
                            <a:latin typeface="Cambria Math"/>
                            <a:cs typeface="+mn-cs"/>
                          </a:rPr>
                          <m:t>=1</m:t>
                        </m:r>
                      </m:e>
                      <m:e>
                        <m:r>
                          <a:rPr kumimoji="0" lang="en-US" altLang="zh-CN" sz="1200" b="0" i="1" u="none" strike="noStrike" kern="1200" cap="none" spc="0" normalizeH="0" baseline="0" noProof="0">
                            <a:ln>
                              <a:noFill/>
                            </a:ln>
                            <a:solidFill>
                              <a:srgbClr val="C00000"/>
                            </a:solidFill>
                            <a:effectLst/>
                            <a:uLnTx/>
                            <a:uFillTx/>
                            <a:latin typeface="Cambria Math"/>
                            <a:cs typeface="+mn-cs"/>
                          </a:rPr>
                          <m:t>𝑋</m:t>
                        </m:r>
                        <m:r>
                          <a:rPr kumimoji="0" lang="en-US" altLang="zh-CN" sz="1200" b="0" i="1" u="none" strike="noStrike" kern="1200" cap="none" spc="0" normalizeH="0" baseline="0" noProof="0">
                            <a:ln>
                              <a:noFill/>
                            </a:ln>
                            <a:solidFill>
                              <a:srgbClr val="C00000"/>
                            </a:solidFill>
                            <a:effectLst/>
                            <a:uLnTx/>
                            <a:uFillTx/>
                            <a:latin typeface="Cambria Math"/>
                            <a:cs typeface="+mn-cs"/>
                          </a:rPr>
                          <m:t>=0</m:t>
                        </m:r>
                      </m:e>
                    </m:d>
                    <m:r>
                      <a:rPr kumimoji="0" lang="en-US" altLang="zh-CN" sz="1200" b="0" i="1" u="none" strike="noStrike" kern="1200" cap="none" spc="0" normalizeH="0" baseline="0" noProof="0">
                        <a:ln>
                          <a:noFill/>
                        </a:ln>
                        <a:solidFill>
                          <a:srgbClr val="C00000"/>
                        </a:solidFill>
                        <a:effectLst/>
                        <a:uLnTx/>
                        <a:uFillTx/>
                        <a:latin typeface="Cambria Math"/>
                        <a:cs typeface="+mn-cs"/>
                      </a:rPr>
                      <m:t>=0.</m:t>
                    </m:r>
                    <m:r>
                      <a:rPr kumimoji="0" lang="en-US" altLang="zh-CN" sz="1200" b="0" i="1" u="none" strike="noStrike" kern="1200" cap="none" spc="0" normalizeH="0" baseline="0" noProof="0" dirty="0">
                        <a:ln>
                          <a:noFill/>
                        </a:ln>
                        <a:solidFill>
                          <a:srgbClr val="C00000"/>
                        </a:solidFill>
                        <a:effectLst/>
                        <a:uLnTx/>
                        <a:uFillTx/>
                        <a:latin typeface="Cambria Math"/>
                        <a:cs typeface="+mn-cs"/>
                      </a:rPr>
                      <m:t>83</m:t>
                    </m:r>
                  </m:oMath>
                </a14:m>
                <a:r>
                  <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 </a:t>
                </a:r>
                <a:r>
                  <a:rPr kumimoji="0" lang="zh-CN" altLang="en-US"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（存在辛普森悖论）。因此可见如果不加干预仅从原始数据归纳所得条件概率无法得到正确结论。</a:t>
                </a:r>
                <a:endPar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mc:Choice>
        <mc:Fallback xmlns="">
          <p:sp>
            <p:nvSpPr>
              <p:cNvPr id="7" name="矩形 6">
                <a:extLst>
                  <a:ext uri="{FF2B5EF4-FFF2-40B4-BE49-F238E27FC236}">
                    <a16:creationId xmlns:a16="http://schemas.microsoft.com/office/drawing/2014/main" id="{5BF4C072-2ED9-4B2F-B529-1A4352BC02F3}"/>
                  </a:ext>
                </a:extLst>
              </p:cNvPr>
              <p:cNvSpPr>
                <a:spLocks noRot="1" noChangeAspect="1" noMove="1" noResize="1" noEditPoints="1" noAdjustHandles="1" noChangeArrowheads="1" noChangeShapeType="1" noTextEdit="1"/>
              </p:cNvSpPr>
              <p:nvPr/>
            </p:nvSpPr>
            <p:spPr>
              <a:xfrm>
                <a:off x="219740" y="5609890"/>
                <a:ext cx="6096000" cy="461665"/>
              </a:xfrm>
              <a:prstGeom prst="rect">
                <a:avLst/>
              </a:prstGeom>
              <a:blipFill>
                <a:blip r:embed="rId6"/>
                <a:stretch>
                  <a:fillRect b="-921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78717501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a:extLst>
              <a:ext uri="{FF2B5EF4-FFF2-40B4-BE49-F238E27FC236}">
                <a16:creationId xmlns:a16="http://schemas.microsoft.com/office/drawing/2014/main" id="{40D199F0-A918-4EED-AF6C-1FF084A1EF8E}"/>
              </a:ext>
            </a:extLst>
          </p:cNvPr>
          <p:cNvSpPr/>
          <p:nvPr/>
        </p:nvSpPr>
        <p:spPr>
          <a:xfrm>
            <a:off x="852473" y="129010"/>
            <a:ext cx="1460656"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mn-cs"/>
              </a:rPr>
              <a:t>五、因果推理</a:t>
            </a:r>
            <a:endParaRPr kumimoji="0" lang="zh-CN" altLang="en-US" sz="16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p:sp>
        <p:nvSpPr>
          <p:cNvPr id="119" name="矩形 118">
            <a:extLst>
              <a:ext uri="{FF2B5EF4-FFF2-40B4-BE49-F238E27FC236}">
                <a16:creationId xmlns:a16="http://schemas.microsoft.com/office/drawing/2014/main" id="{B3CD2C69-1816-4FB2-879A-9190CE7F6AE2}"/>
              </a:ext>
            </a:extLst>
          </p:cNvPr>
          <p:cNvSpPr/>
          <p:nvPr/>
        </p:nvSpPr>
        <p:spPr>
          <a:xfrm>
            <a:off x="1035233" y="534767"/>
            <a:ext cx="10254104" cy="609273"/>
          </a:xfrm>
          <a:prstGeom prst="rect">
            <a:avLst/>
          </a:prstGeom>
          <a:gradFill>
            <a:gsLst>
              <a:gs pos="37000">
                <a:srgbClr val="019196"/>
              </a:gs>
              <a:gs pos="100000">
                <a:schemeClr val="bg1"/>
              </a:gs>
              <a:gs pos="83000">
                <a:srgbClr val="81C7C9"/>
              </a:gs>
            </a:gsLst>
            <a:lin ang="12000000" scaled="0"/>
          </a:gradFill>
          <a:ln w="22225">
            <a:noFill/>
          </a:ln>
          <a:effectLst>
            <a:outerShdw blurRad="50800" dist="38100" dir="5400000" algn="l" rotWithShape="0">
              <a:schemeClr val="tx1">
                <a:lumMod val="85000"/>
                <a:lumOff val="15000"/>
                <a:alpha val="10000"/>
              </a:schemeClr>
            </a:outerShdw>
          </a:effectLst>
        </p:spPr>
        <p:txBody>
          <a:bodyPr anchor="ctr">
            <a:normAutofit/>
          </a:bodyPr>
          <a:lstStyle/>
          <a:p>
            <a:pPr marL="0" marR="0" lvl="0" indent="0" algn="ctr" defTabSz="914400" rtl="0" eaLnBrk="1" fontAlgn="auto" latinLnBrk="0" hangingPunct="1">
              <a:lnSpc>
                <a:spcPct val="90000"/>
              </a:lnSpc>
              <a:spcBef>
                <a:spcPct val="0"/>
              </a:spcBef>
              <a:spcAft>
                <a:spcPts val="0"/>
              </a:spcAft>
              <a:buClrTx/>
              <a:buSzTx/>
              <a:buFontTx/>
              <a:buNone/>
              <a:tabLst/>
              <a:defRPr/>
            </a:pPr>
            <a:endParaRPr kumimoji="0" lang="zh-CN" altLang="en-US" sz="1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endParaRPr>
          </a:p>
        </p:txBody>
      </p:sp>
      <p:sp>
        <p:nvSpPr>
          <p:cNvPr id="125" name="矩形 124">
            <a:extLst>
              <a:ext uri="{FF2B5EF4-FFF2-40B4-BE49-F238E27FC236}">
                <a16:creationId xmlns:a16="http://schemas.microsoft.com/office/drawing/2014/main" id="{E92C2E0C-53A3-4362-98BF-84BE3F71DBEA}"/>
              </a:ext>
            </a:extLst>
          </p:cNvPr>
          <p:cNvSpPr/>
          <p:nvPr/>
        </p:nvSpPr>
        <p:spPr>
          <a:xfrm>
            <a:off x="1845095" y="570145"/>
            <a:ext cx="8634380" cy="458715"/>
          </a:xfrm>
          <a:prstGeom prst="rect">
            <a:avLst/>
          </a:prstGeom>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Times New Roman" panose="02020603050405020304" pitchFamily="18" charset="0"/>
              </a:rPr>
              <a:t>因果推理：</a:t>
            </a:r>
            <a:r>
              <a:rPr kumimoji="0" lang="zh-CN" altLang="zh-CN" sz="1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因果</a:t>
            </a:r>
            <a:r>
              <a:rPr kumimoji="0" lang="zh-CN" altLang="en-US" sz="1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效应差</a:t>
            </a:r>
          </a:p>
        </p:txBody>
      </p:sp>
      <p:sp>
        <p:nvSpPr>
          <p:cNvPr id="4" name="矩形 3">
            <a:extLst>
              <a:ext uri="{FF2B5EF4-FFF2-40B4-BE49-F238E27FC236}">
                <a16:creationId xmlns:a16="http://schemas.microsoft.com/office/drawing/2014/main" id="{5CBBE345-2794-4F0D-929C-1A0B603B1894}"/>
              </a:ext>
            </a:extLst>
          </p:cNvPr>
          <p:cNvSpPr/>
          <p:nvPr/>
        </p:nvSpPr>
        <p:spPr>
          <a:xfrm>
            <a:off x="8276230" y="4360423"/>
            <a:ext cx="226215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zh-CN" sz="1800" b="1" i="0" u="none" strike="noStrike" kern="1200" cap="none" spc="0" normalizeH="0" baseline="0" noProof="0" dirty="0">
                <a:ln>
                  <a:noFill/>
                </a:ln>
                <a:solidFill>
                  <a:prstClr val="black"/>
                </a:solidFill>
                <a:effectLst/>
                <a:uLnTx/>
                <a:uFillTx/>
                <a:latin typeface="Times New Roman" panose="02020603050405020304" pitchFamily="18" charset="0"/>
                <a:ea typeface="楷体_GB2312"/>
                <a:cs typeface="Times New Roman" panose="02020603050405020304" pitchFamily="18" charset="0"/>
              </a:rPr>
              <a:t>辛普森悖论的因果图</a:t>
            </a:r>
            <a:endParaRPr kumimoji="0" lang="zh-CN" altLang="en-US"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p:cxnSp>
        <p:nvCxnSpPr>
          <p:cNvPr id="10" name="直接箭头连接符 9">
            <a:extLst>
              <a:ext uri="{FF2B5EF4-FFF2-40B4-BE49-F238E27FC236}">
                <a16:creationId xmlns:a16="http://schemas.microsoft.com/office/drawing/2014/main" id="{1CDEA887-36DC-4F51-B4CF-847FB6FA7E68}"/>
              </a:ext>
            </a:extLst>
          </p:cNvPr>
          <p:cNvCxnSpPr/>
          <p:nvPr/>
        </p:nvCxnSpPr>
        <p:spPr>
          <a:xfrm>
            <a:off x="8059332" y="3906862"/>
            <a:ext cx="27644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AEF92750-4C36-49BB-BDCB-FDED7726330A}"/>
              </a:ext>
            </a:extLst>
          </p:cNvPr>
          <p:cNvSpPr/>
          <p:nvPr/>
        </p:nvSpPr>
        <p:spPr>
          <a:xfrm>
            <a:off x="6980972" y="3722196"/>
            <a:ext cx="1107996"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用药</a:t>
            </a:r>
            <a:r>
              <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与否</a:t>
            </a:r>
            <a:endParaRPr kumimoji="0" lang="zh-CN" altLang="en-US"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p:cxnSp>
        <p:nvCxnSpPr>
          <p:cNvPr id="15" name="直接箭头连接符 14">
            <a:extLst>
              <a:ext uri="{FF2B5EF4-FFF2-40B4-BE49-F238E27FC236}">
                <a16:creationId xmlns:a16="http://schemas.microsoft.com/office/drawing/2014/main" id="{18F6865C-777F-4C90-855E-365013EEA510}"/>
              </a:ext>
            </a:extLst>
          </p:cNvPr>
          <p:cNvCxnSpPr>
            <a:cxnSpLocks/>
          </p:cNvCxnSpPr>
          <p:nvPr/>
        </p:nvCxnSpPr>
        <p:spPr>
          <a:xfrm flipH="1">
            <a:off x="10412322" y="3906863"/>
            <a:ext cx="38489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矩形 17">
            <a:extLst>
              <a:ext uri="{FF2B5EF4-FFF2-40B4-BE49-F238E27FC236}">
                <a16:creationId xmlns:a16="http://schemas.microsoft.com/office/drawing/2014/main" id="{9C4DCB7D-1912-4DDE-99A9-9FA0CCE33881}"/>
              </a:ext>
            </a:extLst>
          </p:cNvPr>
          <p:cNvSpPr/>
          <p:nvPr/>
        </p:nvSpPr>
        <p:spPr>
          <a:xfrm>
            <a:off x="10725651" y="3722196"/>
            <a:ext cx="1107996"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恢复与否</a:t>
            </a:r>
            <a:endParaRPr kumimoji="0" lang="zh-CN" altLang="en-US"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p:cxnSp>
        <p:nvCxnSpPr>
          <p:cNvPr id="16" name="直接箭头连接符 15">
            <a:extLst>
              <a:ext uri="{FF2B5EF4-FFF2-40B4-BE49-F238E27FC236}">
                <a16:creationId xmlns:a16="http://schemas.microsoft.com/office/drawing/2014/main" id="{36C57597-E488-4384-B1C6-CBB115E6317D}"/>
              </a:ext>
            </a:extLst>
          </p:cNvPr>
          <p:cNvCxnSpPr>
            <a:cxnSpLocks/>
          </p:cNvCxnSpPr>
          <p:nvPr/>
        </p:nvCxnSpPr>
        <p:spPr>
          <a:xfrm flipH="1">
            <a:off x="9707380" y="2293796"/>
            <a:ext cx="617776" cy="8771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矩形 21">
            <a:extLst>
              <a:ext uri="{FF2B5EF4-FFF2-40B4-BE49-F238E27FC236}">
                <a16:creationId xmlns:a16="http://schemas.microsoft.com/office/drawing/2014/main" id="{94B40EB5-4C7A-43E0-B070-1262063FCEEC}"/>
              </a:ext>
            </a:extLst>
          </p:cNvPr>
          <p:cNvSpPr/>
          <p:nvPr/>
        </p:nvSpPr>
        <p:spPr>
          <a:xfrm>
            <a:off x="10325156" y="1999911"/>
            <a:ext cx="1107996"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性别情况</a:t>
            </a:r>
            <a:endParaRPr kumimoji="0" lang="zh-CN" altLang="en-US"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p:sp>
        <p:nvSpPr>
          <p:cNvPr id="19" name="矩形: 圆角 18">
            <a:extLst>
              <a:ext uri="{FF2B5EF4-FFF2-40B4-BE49-F238E27FC236}">
                <a16:creationId xmlns:a16="http://schemas.microsoft.com/office/drawing/2014/main" id="{39F81DAD-0413-4EF6-A790-A3F3A38A34E8}"/>
              </a:ext>
            </a:extLst>
          </p:cNvPr>
          <p:cNvSpPr/>
          <p:nvPr/>
        </p:nvSpPr>
        <p:spPr>
          <a:xfrm>
            <a:off x="6980972" y="1951075"/>
            <a:ext cx="5103628" cy="3211032"/>
          </a:xfrm>
          <a:prstGeom prst="roundRect">
            <a:avLst/>
          </a:prstGeom>
          <a:solidFill>
            <a:srgbClr val="51ADB7">
              <a:alpha val="4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pic>
        <p:nvPicPr>
          <p:cNvPr id="20" name="图片 19">
            <a:extLst>
              <a:ext uri="{FF2B5EF4-FFF2-40B4-BE49-F238E27FC236}">
                <a16:creationId xmlns:a16="http://schemas.microsoft.com/office/drawing/2014/main" id="{14B94FF2-4FD5-4CEE-841C-C4852C2A474C}"/>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8134568" y="2125602"/>
            <a:ext cx="2482645" cy="2024903"/>
          </a:xfrm>
          <a:prstGeom prst="rect">
            <a:avLst/>
          </a:prstGeom>
          <a:noFill/>
          <a:ln>
            <a:noFill/>
          </a:ln>
        </p:spPr>
      </p:pic>
      <mc:AlternateContent xmlns:mc="http://schemas.openxmlformats.org/markup-compatibility/2006" xmlns:a14="http://schemas.microsoft.com/office/drawing/2010/main">
        <mc:Choice Requires="a14">
          <p:sp>
            <p:nvSpPr>
              <p:cNvPr id="3" name="矩形 2">
                <a:extLst>
                  <a:ext uri="{FF2B5EF4-FFF2-40B4-BE49-F238E27FC236}">
                    <a16:creationId xmlns:a16="http://schemas.microsoft.com/office/drawing/2014/main" id="{DBE7D626-EF86-43ED-BE1D-54843A4B9AA9}"/>
                  </a:ext>
                </a:extLst>
              </p:cNvPr>
              <p:cNvSpPr/>
              <p:nvPr/>
            </p:nvSpPr>
            <p:spPr>
              <a:xfrm>
                <a:off x="492356" y="1240821"/>
                <a:ext cx="6096000" cy="5617179"/>
              </a:xfrm>
              <a:prstGeom prst="rect">
                <a:avLst/>
              </a:prstGeom>
            </p:spPr>
            <p:txBody>
              <a:bodyPr>
                <a:spAutoFit/>
              </a:bodyPr>
              <a:lstStyle/>
              <a:p>
                <a:pPr marL="0" marR="0" lvl="0" indent="266700" algn="just" defTabSz="914400" rtl="0" eaLnBrk="1" fontAlgn="auto" latinLnBrk="0" hangingPunct="1">
                  <a:lnSpc>
                    <a:spcPct val="150000"/>
                  </a:lnSpc>
                  <a:spcBef>
                    <a:spcPts val="0"/>
                  </a:spcBef>
                  <a:spcAft>
                    <a:spcPts val="0"/>
                  </a:spcAft>
                  <a:buClrTx/>
                  <a:buSzTx/>
                  <a:buFontTx/>
                  <a:buNone/>
                  <a:tabLst/>
                  <a:defRPr/>
                </a:pPr>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在上面的例子中，通过将</a:t>
                </a:r>
                <a14:m>
                  <m:oMath xmlns:m="http://schemas.openxmlformats.org/officeDocument/2006/math">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𝑍</m:t>
                    </m:r>
                  </m:oMath>
                </a14:m>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放入调整公式中，能够利用正常</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a:t>
                </a:r>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无干预</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a:t>
                </a:r>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条件下的条件概率计算出干预后的因果效应。那么，哪些变量</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a:t>
                </a:r>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或变量集合</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a:t>
                </a:r>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可以放入调整公式中呢？在进行干预时，由于要将</a:t>
                </a:r>
                <a14:m>
                  <m:oMath xmlns:m="http://schemas.openxmlformats.org/officeDocument/2006/math">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𝑋</m:t>
                    </m:r>
                  </m:oMath>
                </a14:m>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固定，并将所有指向</a:t>
                </a:r>
                <a14:m>
                  <m:oMath xmlns:m="http://schemas.openxmlformats.org/officeDocument/2006/math">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𝑋</m:t>
                    </m:r>
                  </m:oMath>
                </a14:m>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的箭头都去掉，即使得</a:t>
                </a:r>
                <a14:m>
                  <m:oMath xmlns:m="http://schemas.openxmlformats.org/officeDocument/2006/math">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𝑋</m:t>
                    </m:r>
                  </m:oMath>
                </a14:m>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的父节点失效，因此，应该将</a:t>
                </a:r>
                <a14:m>
                  <m:oMath xmlns:m="http://schemas.openxmlformats.org/officeDocument/2006/math">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𝑋</m:t>
                    </m:r>
                  </m:oMath>
                </a14:m>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的父节点放入调整公式中。令</a:t>
                </a:r>
                <a14:m>
                  <m:oMath xmlns:m="http://schemas.openxmlformats.org/officeDocument/2006/math">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𝑋</m:t>
                    </m:r>
                  </m:oMath>
                </a14:m>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的父节点集合为</a:t>
                </a:r>
                <a14:m>
                  <m:oMath xmlns:m="http://schemas.openxmlformats.org/officeDocument/2006/math">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𝑃𝐴</m:t>
                    </m:r>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𝑋</m:t>
                    </m:r>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oMath>
                </a14:m>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，则有如下定理：</a:t>
                </a:r>
              </a:p>
              <a:p>
                <a:pPr marL="0" marR="0" lvl="0" indent="267970" algn="just" defTabSz="914400" rtl="0" eaLnBrk="1" fontAlgn="auto" latinLnBrk="0" hangingPunct="1">
                  <a:lnSpc>
                    <a:spcPct val="150000"/>
                  </a:lnSpc>
                  <a:spcBef>
                    <a:spcPts val="0"/>
                  </a:spcBef>
                  <a:spcAft>
                    <a:spcPts val="0"/>
                  </a:spcAft>
                  <a:buClrTx/>
                  <a:buSzTx/>
                  <a:buFontTx/>
                  <a:buNone/>
                  <a:tabLst/>
                  <a:defRPr/>
                </a:pPr>
                <a:r>
                  <a:rPr kumimoji="0" lang="zh-CN"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定理</a:t>
                </a:r>
                <a:r>
                  <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2.5  </a:t>
                </a:r>
                <a:r>
                  <a:rPr kumimoji="0" lang="zh-CN"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因果效应：给定因果图</a:t>
                </a:r>
                <a14:m>
                  <m:oMath xmlns:m="http://schemas.openxmlformats.org/officeDocument/2006/math">
                    <m:r>
                      <a:rPr kumimoji="0" lang="en-US" altLang="zh-CN" sz="1800" b="1"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𝑮</m:t>
                    </m:r>
                  </m:oMath>
                </a14:m>
                <a:r>
                  <a:rPr kumimoji="0" lang="zh-CN"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a:t>
                </a:r>
                <a14:m>
                  <m:oMath xmlns:m="http://schemas.openxmlformats.org/officeDocument/2006/math">
                    <m:r>
                      <a:rPr kumimoji="0" lang="en-US" altLang="zh-CN" sz="1800" b="1"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𝑷𝑨</m:t>
                    </m:r>
                  </m:oMath>
                </a14:m>
                <a:r>
                  <a:rPr kumimoji="0" lang="zh-CN"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表示</a:t>
                </a:r>
                <a14:m>
                  <m:oMath xmlns:m="http://schemas.openxmlformats.org/officeDocument/2006/math">
                    <m:r>
                      <a:rPr kumimoji="0" lang="en-US" altLang="zh-CN" sz="1800" b="1"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𝑿</m:t>
                    </m:r>
                  </m:oMath>
                </a14:m>
                <a:r>
                  <a:rPr kumimoji="0" lang="zh-CN"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的父节点集合，则</a:t>
                </a:r>
                <a14:m>
                  <m:oMath xmlns:m="http://schemas.openxmlformats.org/officeDocument/2006/math">
                    <m:r>
                      <a:rPr kumimoji="0" lang="en-US" altLang="zh-CN" sz="1800" b="1"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𝑿</m:t>
                    </m:r>
                  </m:oMath>
                </a14:m>
                <a:r>
                  <a:rPr kumimoji="0" lang="zh-CN"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对</a:t>
                </a:r>
                <a14:m>
                  <m:oMath xmlns:m="http://schemas.openxmlformats.org/officeDocument/2006/math">
                    <m:r>
                      <a:rPr kumimoji="0" lang="en-US" altLang="zh-CN" sz="1800" b="1"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𝒀</m:t>
                    </m:r>
                  </m:oMath>
                </a14:m>
                <a:r>
                  <a:rPr kumimoji="0" lang="zh-CN"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的因果效应为：</a:t>
                </a:r>
                <a:endPar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endParaRPr>
              </a:p>
              <a:p>
                <a:pPr marL="0" marR="0" lvl="0" indent="0" algn="just"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𝑃</m:t>
                      </m:r>
                      <m:d>
                        <m:dPr>
                          <m:ctrlPr>
                            <a:rPr kumimoji="0" lang="zh-CN" altLang="zh-CN" sz="18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𝑌</m:t>
                          </m:r>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m:t>
                          </m:r>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𝑦</m:t>
                          </m:r>
                        </m:e>
                        <m:e>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𝑑𝑜</m:t>
                          </m:r>
                          <m:d>
                            <m:dPr>
                              <m:ctrlPr>
                                <a:rPr kumimoji="0" lang="zh-CN" altLang="zh-CN" sz="18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𝑋</m:t>
                              </m:r>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m:t>
                              </m:r>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𝑥</m:t>
                              </m:r>
                            </m:e>
                          </m:d>
                        </m:e>
                      </m:d>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m:t>
                      </m:r>
                      <m:nary>
                        <m:naryPr>
                          <m:chr m:val="∑"/>
                          <m:limLoc m:val="undOvr"/>
                          <m:supHide m:val="on"/>
                          <m:ctrlPr>
                            <a:rPr kumimoji="0" lang="zh-CN" altLang="zh-CN" sz="18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naryPr>
                        <m:sub>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𝑧</m:t>
                          </m:r>
                        </m:sub>
                        <m:sup/>
                        <m:e>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𝑃</m:t>
                          </m:r>
                          <m:d>
                            <m:dPr>
                              <m:ctrlPr>
                                <a:rPr kumimoji="0" lang="zh-CN" altLang="zh-CN" sz="18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𝑌</m:t>
                              </m:r>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m:t>
                              </m:r>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𝑦</m:t>
                              </m:r>
                            </m:e>
                            <m:e>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𝑋</m:t>
                              </m:r>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m:t>
                              </m:r>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𝑥</m:t>
                              </m:r>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 </m:t>
                              </m:r>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𝑃𝐴</m:t>
                              </m:r>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m:t>
                              </m:r>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𝑧</m:t>
                              </m:r>
                            </m:e>
                          </m:d>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𝑃</m:t>
                          </m:r>
                          <m:d>
                            <m:dPr>
                              <m:ctrlPr>
                                <a:rPr kumimoji="0" lang="zh-CN" altLang="zh-CN" sz="18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𝑃𝐴</m:t>
                              </m:r>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m:t>
                              </m:r>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楷体" panose="02010609060101010101" pitchFamily="49" charset="-122"/>
                                  <a:cs typeface="Times New Roman" panose="02020603050405020304" pitchFamily="18" charset="0"/>
                                </a:rPr>
                                <m:t>𝑧</m:t>
                              </m:r>
                            </m:e>
                          </m:d>
                        </m:e>
                      </m:nary>
                    </m:oMath>
                  </m:oMathPara>
                </a14:m>
                <a:endParaRPr kumimoji="0" lang="en-US" altLang="zh-CN" sz="1800" b="0" i="0" u="none" strike="noStrike" kern="1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just" defTabSz="914400" rtl="0" eaLnBrk="1" fontAlgn="auto" latinLnBrk="0" hangingPunct="1">
                  <a:lnSpc>
                    <a:spcPct val="150000"/>
                  </a:lnSpc>
                  <a:spcBef>
                    <a:spcPts val="0"/>
                  </a:spcBef>
                  <a:spcAft>
                    <a:spcPts val="0"/>
                  </a:spcAft>
                  <a:buClrTx/>
                  <a:buSzTx/>
                  <a:buFontTx/>
                  <a:buNone/>
                  <a:tabLst/>
                  <a:defRPr/>
                </a:pPr>
                <a:r>
                  <a:rPr kumimoji="0" lang="zh-CN" altLang="zh-CN"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其中，</a:t>
                </a:r>
                <a14:m>
                  <m:oMath xmlns:m="http://schemas.openxmlformats.org/officeDocument/2006/math">
                    <m:r>
                      <a:rPr kumimoji="0" lang="en-US" altLang="zh-CN" sz="1800" b="1" i="1" u="none" strike="noStrike" kern="1200" cap="none" spc="0" normalizeH="0" baseline="0" noProof="0">
                        <a:ln>
                          <a:noFill/>
                        </a:ln>
                        <a:solidFill>
                          <a:prstClr val="black"/>
                        </a:solidFill>
                        <a:effectLst/>
                        <a:uLnTx/>
                        <a:uFillTx/>
                        <a:latin typeface="Cambria Math" panose="02040503050406030204" pitchFamily="18" charset="0"/>
                        <a:cs typeface="+mn-cs"/>
                      </a:rPr>
                      <m:t>𝒛</m:t>
                    </m:r>
                  </m:oMath>
                </a14:m>
                <a:r>
                  <a:rPr kumimoji="0" lang="zh-CN" altLang="zh-CN"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是</a:t>
                </a:r>
                <a14:m>
                  <m:oMath xmlns:m="http://schemas.openxmlformats.org/officeDocument/2006/math">
                    <m:r>
                      <a:rPr kumimoji="0" lang="en-US" altLang="zh-CN" sz="1800" b="1" i="1" u="none" strike="noStrike" kern="1200" cap="none" spc="0" normalizeH="0" baseline="0" noProof="0">
                        <a:ln>
                          <a:noFill/>
                        </a:ln>
                        <a:solidFill>
                          <a:prstClr val="black"/>
                        </a:solidFill>
                        <a:effectLst/>
                        <a:uLnTx/>
                        <a:uFillTx/>
                        <a:latin typeface="Cambria Math" panose="02040503050406030204" pitchFamily="18" charset="0"/>
                        <a:cs typeface="+mn-cs"/>
                      </a:rPr>
                      <m:t>𝑷𝑨</m:t>
                    </m:r>
                  </m:oMath>
                </a14:m>
                <a:r>
                  <a:rPr kumimoji="0" lang="zh-CN" altLang="zh-CN"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的具体取值。</a:t>
                </a:r>
                <a:endParaRPr kumimoji="0" lang="zh-CN" altLang="zh-CN"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just" defTabSz="914400" rtl="0" eaLnBrk="1" fontAlgn="auto" latinLnBrk="0" hangingPunct="1">
                  <a:lnSpc>
                    <a:spcPct val="150000"/>
                  </a:lnSpc>
                  <a:spcBef>
                    <a:spcPts val="0"/>
                  </a:spcBef>
                  <a:spcAft>
                    <a:spcPts val="0"/>
                  </a:spcAft>
                  <a:buClrTx/>
                  <a:buSzTx/>
                  <a:buFontTx/>
                  <a:buNone/>
                  <a:tabLst/>
                  <a:defRPr/>
                </a:pPr>
                <a:endParaRPr kumimoji="0" lang="zh-CN" altLang="zh-CN" sz="1800" b="0" i="0" u="none" strike="noStrike" kern="1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mc:Choice>
        <mc:Fallback xmlns="">
          <p:sp>
            <p:nvSpPr>
              <p:cNvPr id="3" name="矩形 2">
                <a:extLst>
                  <a:ext uri="{FF2B5EF4-FFF2-40B4-BE49-F238E27FC236}">
                    <a16:creationId xmlns:a16="http://schemas.microsoft.com/office/drawing/2014/main" id="{DBE7D626-EF86-43ED-BE1D-54843A4B9AA9}"/>
                  </a:ext>
                </a:extLst>
              </p:cNvPr>
              <p:cNvSpPr>
                <a:spLocks noRot="1" noChangeAspect="1" noMove="1" noResize="1" noEditPoints="1" noAdjustHandles="1" noChangeArrowheads="1" noChangeShapeType="1" noTextEdit="1"/>
              </p:cNvSpPr>
              <p:nvPr/>
            </p:nvSpPr>
            <p:spPr>
              <a:xfrm>
                <a:off x="492356" y="1240821"/>
                <a:ext cx="6096000" cy="5617179"/>
              </a:xfrm>
              <a:prstGeom prst="rect">
                <a:avLst/>
              </a:prstGeom>
              <a:blipFill>
                <a:blip r:embed="rId4"/>
                <a:stretch>
                  <a:fillRect l="-900" r="-80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10334795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a:extLst>
              <a:ext uri="{FF2B5EF4-FFF2-40B4-BE49-F238E27FC236}">
                <a16:creationId xmlns:a16="http://schemas.microsoft.com/office/drawing/2014/main" id="{40D199F0-A918-4EED-AF6C-1FF084A1EF8E}"/>
              </a:ext>
            </a:extLst>
          </p:cNvPr>
          <p:cNvSpPr/>
          <p:nvPr/>
        </p:nvSpPr>
        <p:spPr>
          <a:xfrm>
            <a:off x="852473" y="129010"/>
            <a:ext cx="1460656"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mn-cs"/>
              </a:rPr>
              <a:t>五、因果推理</a:t>
            </a:r>
            <a:endParaRPr kumimoji="0" lang="zh-CN" altLang="en-US" sz="16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p:sp>
        <p:nvSpPr>
          <p:cNvPr id="119" name="矩形 118">
            <a:extLst>
              <a:ext uri="{FF2B5EF4-FFF2-40B4-BE49-F238E27FC236}">
                <a16:creationId xmlns:a16="http://schemas.microsoft.com/office/drawing/2014/main" id="{B3CD2C69-1816-4FB2-879A-9190CE7F6AE2}"/>
              </a:ext>
            </a:extLst>
          </p:cNvPr>
          <p:cNvSpPr/>
          <p:nvPr/>
        </p:nvSpPr>
        <p:spPr>
          <a:xfrm>
            <a:off x="1035233" y="534767"/>
            <a:ext cx="10254104" cy="609273"/>
          </a:xfrm>
          <a:prstGeom prst="rect">
            <a:avLst/>
          </a:prstGeom>
          <a:gradFill>
            <a:gsLst>
              <a:gs pos="37000">
                <a:srgbClr val="019196"/>
              </a:gs>
              <a:gs pos="100000">
                <a:schemeClr val="bg1"/>
              </a:gs>
              <a:gs pos="83000">
                <a:srgbClr val="81C7C9"/>
              </a:gs>
            </a:gsLst>
            <a:lin ang="12000000" scaled="0"/>
          </a:gradFill>
          <a:ln w="22225">
            <a:noFill/>
          </a:ln>
          <a:effectLst>
            <a:outerShdw blurRad="50800" dist="38100" dir="5400000" algn="l" rotWithShape="0">
              <a:schemeClr val="tx1">
                <a:lumMod val="85000"/>
                <a:lumOff val="15000"/>
                <a:alpha val="10000"/>
              </a:schemeClr>
            </a:outerShdw>
          </a:effectLst>
        </p:spPr>
        <p:txBody>
          <a:bodyPr anchor="ctr">
            <a:normAutofit/>
          </a:bodyPr>
          <a:lstStyle/>
          <a:p>
            <a:pPr marL="0" marR="0" lvl="0" indent="0" algn="ctr" defTabSz="914400" rtl="0" eaLnBrk="1" fontAlgn="auto" latinLnBrk="0" hangingPunct="1">
              <a:lnSpc>
                <a:spcPct val="90000"/>
              </a:lnSpc>
              <a:spcBef>
                <a:spcPct val="0"/>
              </a:spcBef>
              <a:spcAft>
                <a:spcPts val="0"/>
              </a:spcAft>
              <a:buClrTx/>
              <a:buSzTx/>
              <a:buFontTx/>
              <a:buNone/>
              <a:tabLst/>
              <a:defRPr/>
            </a:pPr>
            <a:endParaRPr kumimoji="0" lang="zh-CN" altLang="en-US" sz="1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endParaRPr>
          </a:p>
        </p:txBody>
      </p:sp>
      <p:sp>
        <p:nvSpPr>
          <p:cNvPr id="125" name="矩形 124">
            <a:extLst>
              <a:ext uri="{FF2B5EF4-FFF2-40B4-BE49-F238E27FC236}">
                <a16:creationId xmlns:a16="http://schemas.microsoft.com/office/drawing/2014/main" id="{E92C2E0C-53A3-4362-98BF-84BE3F71DBEA}"/>
              </a:ext>
            </a:extLst>
          </p:cNvPr>
          <p:cNvSpPr/>
          <p:nvPr/>
        </p:nvSpPr>
        <p:spPr>
          <a:xfrm>
            <a:off x="1845095" y="570145"/>
            <a:ext cx="8634380" cy="458715"/>
          </a:xfrm>
          <a:prstGeom prst="rect">
            <a:avLst/>
          </a:prstGeom>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Times New Roman" panose="02020603050405020304" pitchFamily="18" charset="0"/>
              </a:rPr>
              <a:t>反事实推理：</a:t>
            </a:r>
            <a:r>
              <a:rPr kumimoji="0" lang="zh-CN" altLang="zh-CN"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东风不与周郎便</a:t>
            </a:r>
            <a:endParaRPr kumimoji="0" lang="zh-CN" altLang="en-US" sz="1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 name="矩形 2">
            <a:extLst>
              <a:ext uri="{FF2B5EF4-FFF2-40B4-BE49-F238E27FC236}">
                <a16:creationId xmlns:a16="http://schemas.microsoft.com/office/drawing/2014/main" id="{F553408F-D834-49DF-BB04-6821AFEE8153}"/>
              </a:ext>
            </a:extLst>
          </p:cNvPr>
          <p:cNvSpPr/>
          <p:nvPr/>
        </p:nvSpPr>
        <p:spPr>
          <a:xfrm>
            <a:off x="166577" y="2277424"/>
            <a:ext cx="6096000" cy="3462102"/>
          </a:xfrm>
          <a:prstGeom prst="rect">
            <a:avLst/>
          </a:prstGeom>
        </p:spPr>
        <p:txBody>
          <a:bodyPr>
            <a:spAutoFit/>
          </a:bodyPr>
          <a:lstStyle/>
          <a:p>
            <a:pPr marL="285750" marR="0" lvl="0" indent="-285750" algn="just" defTabSz="914400" rtl="0" eaLnBrk="1" fontAlgn="auto" latinLnBrk="0" hangingPunct="1">
              <a:lnSpc>
                <a:spcPts val="2200"/>
              </a:lnSpc>
              <a:spcBef>
                <a:spcPts val="0"/>
              </a:spcBef>
              <a:spcAft>
                <a:spcPts val="0"/>
              </a:spcAft>
              <a:buClrTx/>
              <a:buSzTx/>
              <a:buFont typeface="Arial" panose="020B0604020202020204" pitchFamily="34" charset="0"/>
              <a:buChar char="•"/>
              <a:tabLst/>
              <a:defRPr/>
            </a:pPr>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大卫</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刘易斯</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(David Lewis)</a:t>
            </a:r>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等人在哲学领域对反事实条件进行了深入研究，</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Jerzy </a:t>
            </a:r>
            <a:r>
              <a:rPr kumimoji="0" lang="en-US" altLang="zh-CN" sz="1800" b="0" i="0" u="none" strike="noStrike" kern="1200" cap="none" spc="0" normalizeH="0" baseline="0" noProof="0" dirty="0" err="1">
                <a:ln>
                  <a:noFill/>
                </a:ln>
                <a:solidFill>
                  <a:srgbClr val="000000"/>
                </a:solidFill>
                <a:effectLst/>
                <a:uLnTx/>
                <a:uFillTx/>
                <a:latin typeface="Times New Roman" panose="02020603050405020304" pitchFamily="18" charset="0"/>
                <a:ea typeface="楷体_GB2312"/>
                <a:cs typeface="Times New Roman" panose="02020603050405020304" pitchFamily="18" charset="0"/>
              </a:rPr>
              <a:t>Neyman</a:t>
            </a:r>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和</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Donald Rubin</a:t>
            </a:r>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进一步发展了</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a:t>
            </a:r>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反事实</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a:t>
            </a:r>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这一概念，将反事实模型作为推断因果关系的标准。</a:t>
            </a:r>
            <a:endPar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endParaRPr>
          </a:p>
          <a:p>
            <a:pPr marL="285750" marR="0" lvl="0" indent="-285750" algn="just" defTabSz="914400" rtl="0" eaLnBrk="1" fontAlgn="auto" latinLnBrk="0" hangingPunct="1">
              <a:lnSpc>
                <a:spcPts val="2200"/>
              </a:lnSpc>
              <a:spcBef>
                <a:spcPts val="0"/>
              </a:spcBef>
              <a:spcAft>
                <a:spcPts val="0"/>
              </a:spcAft>
              <a:buClrTx/>
              <a:buSzTx/>
              <a:buFont typeface="Arial" panose="020B0604020202020204" pitchFamily="34" charset="0"/>
              <a:buChar char="•"/>
              <a:tabLst/>
              <a:defRPr/>
            </a:pPr>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反事实描述的是：假设存在一个虚拟的平行世界，里面的所有因素与现实世界一模一样，两个相同的个体他和</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a:t>
            </a:r>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他</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a:t>
            </a:r>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，分别在现实世界和平行世界中同时同地做了不同的选择，现在我们知道了现实世界中他的结果，他想知道平行世界中的那个</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a:t>
            </a:r>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他</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a:t>
            </a:r>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的选择所带来的结果。然而，现有的科学手段无法判断平行世界的存在性更无法对其进行观测，无从获取平行世界</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a:t>
            </a:r>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他</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a:t>
            </a:r>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的结果。因此，通过设计反事实来推演另一个</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a:t>
            </a:r>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他</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a:t>
            </a:r>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的选择所带来的结果。</a:t>
            </a:r>
          </a:p>
        </p:txBody>
      </p:sp>
      <p:pic>
        <p:nvPicPr>
          <p:cNvPr id="2" name="图片 1">
            <a:extLst>
              <a:ext uri="{FF2B5EF4-FFF2-40B4-BE49-F238E27FC236}">
                <a16:creationId xmlns:a16="http://schemas.microsoft.com/office/drawing/2014/main" id="{66204D05-3736-4912-90EB-D95C252FA64A}"/>
              </a:ext>
            </a:extLst>
          </p:cNvPr>
          <p:cNvPicPr>
            <a:picLocks noChangeAspect="1"/>
          </p:cNvPicPr>
          <p:nvPr/>
        </p:nvPicPr>
        <p:blipFill>
          <a:blip r:embed="rId3"/>
          <a:stretch>
            <a:fillRect/>
          </a:stretch>
        </p:blipFill>
        <p:spPr>
          <a:xfrm>
            <a:off x="6852479" y="2777714"/>
            <a:ext cx="4301074" cy="2517300"/>
          </a:xfrm>
          <a:prstGeom prst="rect">
            <a:avLst/>
          </a:prstGeom>
        </p:spPr>
      </p:pic>
    </p:spTree>
    <p:extLst>
      <p:ext uri="{BB962C8B-B14F-4D97-AF65-F5344CB8AC3E}">
        <p14:creationId xmlns:p14="http://schemas.microsoft.com/office/powerpoint/2010/main" val="16902919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rgbClr val="00ABA5"/>
            </a:gs>
            <a:gs pos="67000">
              <a:srgbClr val="007684"/>
            </a:gs>
          </a:gsLst>
          <a:lin ang="3600000" scaled="0"/>
        </a:gradFill>
        <a:effectLst/>
      </p:bgPr>
    </p:bg>
    <p:spTree>
      <p:nvGrpSpPr>
        <p:cNvPr id="1" name=""/>
        <p:cNvGrpSpPr/>
        <p:nvPr/>
      </p:nvGrpSpPr>
      <p:grpSpPr>
        <a:xfrm>
          <a:off x="0" y="0"/>
          <a:ext cx="0" cy="0"/>
          <a:chOff x="0" y="0"/>
          <a:chExt cx="0" cy="0"/>
        </a:xfrm>
      </p:grpSpPr>
      <p:sp>
        <p:nvSpPr>
          <p:cNvPr id="2" name="标题 9801"/>
          <p:cNvSpPr txBox="1"/>
          <p:nvPr/>
        </p:nvSpPr>
        <p:spPr>
          <a:xfrm flipV="1">
            <a:off x="0" y="729000"/>
            <a:ext cx="11615165" cy="5400000"/>
          </a:xfrm>
          <a:prstGeom prst="cube">
            <a:avLst>
              <a:gd name="adj" fmla="val 1804"/>
            </a:avLst>
          </a:prstGeom>
          <a:pattFill prst="ltHorz">
            <a:fgClr>
              <a:schemeClr val="bg1">
                <a:lumMod val="9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5" name="六边形 4"/>
          <p:cNvSpPr/>
          <p:nvPr/>
        </p:nvSpPr>
        <p:spPr>
          <a:xfrm rot="5400000">
            <a:off x="-5678865" y="-723361"/>
            <a:ext cx="9564253" cy="8696378"/>
          </a:xfrm>
          <a:prstGeom prst="hexagon">
            <a:avLst>
              <a:gd name="adj" fmla="val 30493"/>
              <a:gd name="vf" fmla="val 115470"/>
            </a:avLst>
          </a:prstGeom>
          <a:gradFill>
            <a:gsLst>
              <a:gs pos="77000">
                <a:srgbClr val="016773"/>
              </a:gs>
              <a:gs pos="100000">
                <a:srgbClr val="007684"/>
              </a:gs>
            </a:gsLst>
            <a:lin ang="5400000" scaled="0"/>
          </a:gradFill>
          <a:ln>
            <a:noFill/>
          </a:ln>
          <a:effectLst>
            <a:outerShdw blurRad="698500" dist="165100" algn="l" rotWithShape="0">
              <a:srgbClr val="013F45">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6" name="平行四边形 5"/>
          <p:cNvSpPr/>
          <p:nvPr/>
        </p:nvSpPr>
        <p:spPr>
          <a:xfrm rot="19714174">
            <a:off x="-2503449" y="2643987"/>
            <a:ext cx="7581286" cy="4086054"/>
          </a:xfrm>
          <a:prstGeom prst="parallelogram">
            <a:avLst>
              <a:gd name="adj" fmla="val 61032"/>
            </a:avLst>
          </a:prstGeom>
          <a:solidFill>
            <a:srgbClr val="00ABA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1" name="文本框 10"/>
          <p:cNvSpPr txBox="1"/>
          <p:nvPr/>
        </p:nvSpPr>
        <p:spPr>
          <a:xfrm>
            <a:off x="2320891" y="2740372"/>
            <a:ext cx="540023" cy="1384403"/>
          </a:xfrm>
          <a:custGeom>
            <a:avLst/>
            <a:gdLst/>
            <a:ahLst/>
            <a:cxnLst/>
            <a:rect l="l" t="t" r="r" b="b"/>
            <a:pathLst>
              <a:path w="540023" h="1384403">
                <a:moveTo>
                  <a:pt x="195374" y="1232620"/>
                </a:moveTo>
                <a:lnTo>
                  <a:pt x="204155" y="1247987"/>
                </a:lnTo>
                <a:cubicBezTo>
                  <a:pt x="132445" y="1288964"/>
                  <a:pt x="80491" y="1317502"/>
                  <a:pt x="48295" y="1333600"/>
                </a:cubicBezTo>
                <a:cubicBezTo>
                  <a:pt x="42441" y="1337991"/>
                  <a:pt x="37319" y="1336527"/>
                  <a:pt x="32928" y="1329210"/>
                </a:cubicBezTo>
                <a:cubicBezTo>
                  <a:pt x="27074" y="1321892"/>
                  <a:pt x="16830" y="1305062"/>
                  <a:pt x="2195" y="1278720"/>
                </a:cubicBezTo>
                <a:cubicBezTo>
                  <a:pt x="732" y="1277256"/>
                  <a:pt x="0" y="1275793"/>
                  <a:pt x="0" y="1274329"/>
                </a:cubicBezTo>
                <a:close/>
                <a:moveTo>
                  <a:pt x="458800" y="863824"/>
                </a:moveTo>
                <a:cubicBezTo>
                  <a:pt x="460264" y="862361"/>
                  <a:pt x="463190" y="863092"/>
                  <a:pt x="467581" y="866019"/>
                </a:cubicBezTo>
                <a:cubicBezTo>
                  <a:pt x="470508" y="867483"/>
                  <a:pt x="474167" y="870410"/>
                  <a:pt x="478557" y="874800"/>
                </a:cubicBezTo>
                <a:cubicBezTo>
                  <a:pt x="500509" y="892362"/>
                  <a:pt x="515144" y="903338"/>
                  <a:pt x="522461" y="907728"/>
                </a:cubicBezTo>
                <a:cubicBezTo>
                  <a:pt x="528315" y="912119"/>
                  <a:pt x="530510" y="915778"/>
                  <a:pt x="529047" y="918705"/>
                </a:cubicBezTo>
                <a:cubicBezTo>
                  <a:pt x="529047" y="920168"/>
                  <a:pt x="526120" y="922363"/>
                  <a:pt x="520266" y="925290"/>
                </a:cubicBezTo>
                <a:cubicBezTo>
                  <a:pt x="511485" y="928217"/>
                  <a:pt x="507826" y="934071"/>
                  <a:pt x="509290" y="942852"/>
                </a:cubicBezTo>
                <a:cubicBezTo>
                  <a:pt x="509290" y="1112615"/>
                  <a:pt x="508558" y="1223839"/>
                  <a:pt x="507095" y="1276525"/>
                </a:cubicBezTo>
                <a:cubicBezTo>
                  <a:pt x="507095" y="1314575"/>
                  <a:pt x="500509" y="1336527"/>
                  <a:pt x="487338" y="1342381"/>
                </a:cubicBezTo>
                <a:cubicBezTo>
                  <a:pt x="477093" y="1351162"/>
                  <a:pt x="467581" y="1361406"/>
                  <a:pt x="458800" y="1373114"/>
                </a:cubicBezTo>
                <a:cubicBezTo>
                  <a:pt x="450019" y="1381895"/>
                  <a:pt x="442702" y="1385554"/>
                  <a:pt x="436848" y="1384090"/>
                </a:cubicBezTo>
                <a:cubicBezTo>
                  <a:pt x="432457" y="1381163"/>
                  <a:pt x="430994" y="1373846"/>
                  <a:pt x="432457" y="1362138"/>
                </a:cubicBezTo>
                <a:cubicBezTo>
                  <a:pt x="436848" y="1347503"/>
                  <a:pt x="433921" y="1337259"/>
                  <a:pt x="423677" y="1331405"/>
                </a:cubicBezTo>
                <a:cubicBezTo>
                  <a:pt x="413432" y="1321161"/>
                  <a:pt x="392212" y="1307989"/>
                  <a:pt x="360015" y="1291891"/>
                </a:cubicBezTo>
                <a:lnTo>
                  <a:pt x="366601" y="1278720"/>
                </a:lnTo>
                <a:lnTo>
                  <a:pt x="443434" y="1294086"/>
                </a:lnTo>
                <a:cubicBezTo>
                  <a:pt x="447824" y="1276525"/>
                  <a:pt x="450019" y="1152861"/>
                  <a:pt x="450019" y="923095"/>
                </a:cubicBezTo>
                <a:lnTo>
                  <a:pt x="278792" y="929681"/>
                </a:lnTo>
                <a:lnTo>
                  <a:pt x="274402" y="1221644"/>
                </a:lnTo>
                <a:cubicBezTo>
                  <a:pt x="302208" y="1173349"/>
                  <a:pt x="323428" y="1130177"/>
                  <a:pt x="338063" y="1092127"/>
                </a:cubicBezTo>
                <a:cubicBezTo>
                  <a:pt x="323428" y="1061394"/>
                  <a:pt x="305135" y="1027002"/>
                  <a:pt x="283183" y="988951"/>
                </a:cubicBezTo>
                <a:lnTo>
                  <a:pt x="296354" y="980171"/>
                </a:lnTo>
                <a:cubicBezTo>
                  <a:pt x="318306" y="1005050"/>
                  <a:pt x="337332" y="1028465"/>
                  <a:pt x="353430" y="1050417"/>
                </a:cubicBezTo>
                <a:cubicBezTo>
                  <a:pt x="357820" y="1038710"/>
                  <a:pt x="362211" y="1026270"/>
                  <a:pt x="366601" y="1013099"/>
                </a:cubicBezTo>
                <a:cubicBezTo>
                  <a:pt x="373918" y="986756"/>
                  <a:pt x="378309" y="966999"/>
                  <a:pt x="379772" y="953828"/>
                </a:cubicBezTo>
                <a:cubicBezTo>
                  <a:pt x="379772" y="947974"/>
                  <a:pt x="384163" y="947242"/>
                  <a:pt x="392944" y="951633"/>
                </a:cubicBezTo>
                <a:cubicBezTo>
                  <a:pt x="397334" y="956023"/>
                  <a:pt x="406847" y="961877"/>
                  <a:pt x="421481" y="969194"/>
                </a:cubicBezTo>
                <a:cubicBezTo>
                  <a:pt x="427335" y="972121"/>
                  <a:pt x="430994" y="974317"/>
                  <a:pt x="432457" y="975780"/>
                </a:cubicBezTo>
                <a:cubicBezTo>
                  <a:pt x="436848" y="977244"/>
                  <a:pt x="436848" y="983098"/>
                  <a:pt x="432457" y="993342"/>
                </a:cubicBezTo>
                <a:cubicBezTo>
                  <a:pt x="430994" y="997732"/>
                  <a:pt x="428067" y="1004318"/>
                  <a:pt x="423677" y="1013099"/>
                </a:cubicBezTo>
                <a:cubicBezTo>
                  <a:pt x="420750" y="1021880"/>
                  <a:pt x="417823" y="1028465"/>
                  <a:pt x="414896" y="1032856"/>
                </a:cubicBezTo>
                <a:cubicBezTo>
                  <a:pt x="406115" y="1054808"/>
                  <a:pt x="397334" y="1075297"/>
                  <a:pt x="388553" y="1094322"/>
                </a:cubicBezTo>
                <a:cubicBezTo>
                  <a:pt x="413432" y="1127982"/>
                  <a:pt x="430994" y="1153593"/>
                  <a:pt x="441238" y="1171154"/>
                </a:cubicBezTo>
                <a:cubicBezTo>
                  <a:pt x="448556" y="1182862"/>
                  <a:pt x="448556" y="1193838"/>
                  <a:pt x="441238" y="1204082"/>
                </a:cubicBezTo>
                <a:cubicBezTo>
                  <a:pt x="429531" y="1224571"/>
                  <a:pt x="417823" y="1239206"/>
                  <a:pt x="406115" y="1247987"/>
                </a:cubicBezTo>
                <a:cubicBezTo>
                  <a:pt x="391480" y="1211400"/>
                  <a:pt x="376845" y="1175545"/>
                  <a:pt x="362211" y="1140421"/>
                </a:cubicBezTo>
                <a:cubicBezTo>
                  <a:pt x="338795" y="1179935"/>
                  <a:pt x="308794" y="1216522"/>
                  <a:pt x="272207" y="1250182"/>
                </a:cubicBezTo>
                <a:lnTo>
                  <a:pt x="272207" y="1337991"/>
                </a:lnTo>
                <a:cubicBezTo>
                  <a:pt x="272207" y="1346771"/>
                  <a:pt x="269280" y="1351894"/>
                  <a:pt x="263426" y="1353357"/>
                </a:cubicBezTo>
                <a:cubicBezTo>
                  <a:pt x="248791" y="1363602"/>
                  <a:pt x="234156" y="1370919"/>
                  <a:pt x="219522" y="1375309"/>
                </a:cubicBezTo>
                <a:cubicBezTo>
                  <a:pt x="212204" y="1376773"/>
                  <a:pt x="209277" y="1373846"/>
                  <a:pt x="210741" y="1366528"/>
                </a:cubicBezTo>
                <a:cubicBezTo>
                  <a:pt x="213668" y="1307989"/>
                  <a:pt x="216595" y="1202619"/>
                  <a:pt x="219522" y="1050417"/>
                </a:cubicBezTo>
                <a:cubicBezTo>
                  <a:pt x="220985" y="1005050"/>
                  <a:pt x="221717" y="975048"/>
                  <a:pt x="221717" y="960414"/>
                </a:cubicBezTo>
                <a:cubicBezTo>
                  <a:pt x="221717" y="932608"/>
                  <a:pt x="221717" y="906265"/>
                  <a:pt x="221717" y="881386"/>
                </a:cubicBezTo>
                <a:cubicBezTo>
                  <a:pt x="221717" y="876995"/>
                  <a:pt x="222449" y="874800"/>
                  <a:pt x="223912" y="874800"/>
                </a:cubicBezTo>
                <a:cubicBezTo>
                  <a:pt x="223912" y="873337"/>
                  <a:pt x="226107" y="873337"/>
                  <a:pt x="230498" y="874800"/>
                </a:cubicBezTo>
                <a:cubicBezTo>
                  <a:pt x="242206" y="879191"/>
                  <a:pt x="259035" y="887972"/>
                  <a:pt x="280988" y="901143"/>
                </a:cubicBezTo>
                <a:lnTo>
                  <a:pt x="434653" y="894557"/>
                </a:lnTo>
                <a:cubicBezTo>
                  <a:pt x="434653" y="894557"/>
                  <a:pt x="435384" y="894557"/>
                  <a:pt x="436848" y="894557"/>
                </a:cubicBezTo>
                <a:cubicBezTo>
                  <a:pt x="445629" y="893094"/>
                  <a:pt x="450019" y="890167"/>
                  <a:pt x="450019" y="885776"/>
                </a:cubicBezTo>
                <a:cubicBezTo>
                  <a:pt x="452946" y="882849"/>
                  <a:pt x="454410" y="878459"/>
                  <a:pt x="454410" y="872605"/>
                </a:cubicBezTo>
                <a:cubicBezTo>
                  <a:pt x="455873" y="866751"/>
                  <a:pt x="457337" y="863824"/>
                  <a:pt x="458800" y="863824"/>
                </a:cubicBezTo>
                <a:close/>
                <a:moveTo>
                  <a:pt x="111956" y="857239"/>
                </a:moveTo>
                <a:cubicBezTo>
                  <a:pt x="113420" y="855775"/>
                  <a:pt x="115615" y="856507"/>
                  <a:pt x="118542" y="859434"/>
                </a:cubicBezTo>
                <a:cubicBezTo>
                  <a:pt x="120005" y="860897"/>
                  <a:pt x="123664" y="863092"/>
                  <a:pt x="129518" y="866019"/>
                </a:cubicBezTo>
                <a:cubicBezTo>
                  <a:pt x="155860" y="880654"/>
                  <a:pt x="170495" y="889435"/>
                  <a:pt x="173422" y="892362"/>
                </a:cubicBezTo>
                <a:cubicBezTo>
                  <a:pt x="177813" y="895289"/>
                  <a:pt x="177081" y="899679"/>
                  <a:pt x="171227" y="905533"/>
                </a:cubicBezTo>
                <a:cubicBezTo>
                  <a:pt x="166836" y="909924"/>
                  <a:pt x="158787" y="919436"/>
                  <a:pt x="147080" y="934071"/>
                </a:cubicBezTo>
                <a:cubicBezTo>
                  <a:pt x="110493" y="980902"/>
                  <a:pt x="81223" y="1013099"/>
                  <a:pt x="59271" y="1030660"/>
                </a:cubicBezTo>
                <a:lnTo>
                  <a:pt x="131713" y="1021880"/>
                </a:lnTo>
                <a:cubicBezTo>
                  <a:pt x="136103" y="1014562"/>
                  <a:pt x="139762" y="1007977"/>
                  <a:pt x="142689" y="1002123"/>
                </a:cubicBezTo>
                <a:cubicBezTo>
                  <a:pt x="150006" y="988951"/>
                  <a:pt x="155860" y="975048"/>
                  <a:pt x="160251" y="960414"/>
                </a:cubicBezTo>
                <a:cubicBezTo>
                  <a:pt x="161714" y="957487"/>
                  <a:pt x="163178" y="956023"/>
                  <a:pt x="164641" y="956023"/>
                </a:cubicBezTo>
                <a:cubicBezTo>
                  <a:pt x="164641" y="954560"/>
                  <a:pt x="166105" y="955292"/>
                  <a:pt x="169032" y="958218"/>
                </a:cubicBezTo>
                <a:cubicBezTo>
                  <a:pt x="193911" y="974317"/>
                  <a:pt x="209277" y="986024"/>
                  <a:pt x="215131" y="993342"/>
                </a:cubicBezTo>
                <a:cubicBezTo>
                  <a:pt x="217326" y="994074"/>
                  <a:pt x="218424" y="995537"/>
                  <a:pt x="218424" y="997732"/>
                </a:cubicBezTo>
                <a:cubicBezTo>
                  <a:pt x="218424" y="999927"/>
                  <a:pt x="217326" y="1002854"/>
                  <a:pt x="215131" y="1006513"/>
                </a:cubicBezTo>
                <a:cubicBezTo>
                  <a:pt x="212204" y="1009440"/>
                  <a:pt x="207814" y="1014562"/>
                  <a:pt x="201960" y="1021880"/>
                </a:cubicBezTo>
                <a:cubicBezTo>
                  <a:pt x="194643" y="1029197"/>
                  <a:pt x="189520" y="1035051"/>
                  <a:pt x="186593" y="1039441"/>
                </a:cubicBezTo>
                <a:cubicBezTo>
                  <a:pt x="154397" y="1084809"/>
                  <a:pt x="121469" y="1123591"/>
                  <a:pt x="87809" y="1155788"/>
                </a:cubicBezTo>
                <a:lnTo>
                  <a:pt x="190984" y="1140421"/>
                </a:lnTo>
                <a:lnTo>
                  <a:pt x="199765" y="1160178"/>
                </a:lnTo>
                <a:lnTo>
                  <a:pt x="87809" y="1199692"/>
                </a:lnTo>
                <a:cubicBezTo>
                  <a:pt x="67320" y="1208473"/>
                  <a:pt x="54149" y="1215790"/>
                  <a:pt x="48295" y="1221644"/>
                </a:cubicBezTo>
                <a:lnTo>
                  <a:pt x="15367" y="1162373"/>
                </a:lnTo>
                <a:cubicBezTo>
                  <a:pt x="34392" y="1159447"/>
                  <a:pt x="48295" y="1150666"/>
                  <a:pt x="57076" y="1136031"/>
                </a:cubicBezTo>
                <a:cubicBezTo>
                  <a:pt x="76101" y="1109688"/>
                  <a:pt x="94394" y="1083346"/>
                  <a:pt x="111956" y="1057003"/>
                </a:cubicBezTo>
                <a:lnTo>
                  <a:pt x="68052" y="1070174"/>
                </a:lnTo>
                <a:cubicBezTo>
                  <a:pt x="51954" y="1076028"/>
                  <a:pt x="39514" y="1082614"/>
                  <a:pt x="30733" y="1089931"/>
                </a:cubicBezTo>
                <a:lnTo>
                  <a:pt x="0" y="1037246"/>
                </a:lnTo>
                <a:cubicBezTo>
                  <a:pt x="13171" y="1032856"/>
                  <a:pt x="23416" y="1026270"/>
                  <a:pt x="30733" y="1017489"/>
                </a:cubicBezTo>
                <a:cubicBezTo>
                  <a:pt x="61466" y="967731"/>
                  <a:pt x="82687" y="928949"/>
                  <a:pt x="94394" y="901143"/>
                </a:cubicBezTo>
                <a:cubicBezTo>
                  <a:pt x="101712" y="885045"/>
                  <a:pt x="106834" y="871873"/>
                  <a:pt x="109761" y="861629"/>
                </a:cubicBezTo>
                <a:cubicBezTo>
                  <a:pt x="111224" y="858702"/>
                  <a:pt x="111956" y="857239"/>
                  <a:pt x="111956" y="857239"/>
                </a:cubicBezTo>
                <a:close/>
                <a:moveTo>
                  <a:pt x="498314" y="233425"/>
                </a:moveTo>
                <a:cubicBezTo>
                  <a:pt x="501241" y="236352"/>
                  <a:pt x="504900" y="240011"/>
                  <a:pt x="509290" y="244402"/>
                </a:cubicBezTo>
                <a:cubicBezTo>
                  <a:pt x="518071" y="254646"/>
                  <a:pt x="524656" y="261231"/>
                  <a:pt x="529047" y="264158"/>
                </a:cubicBezTo>
                <a:cubicBezTo>
                  <a:pt x="531974" y="267085"/>
                  <a:pt x="532706" y="270012"/>
                  <a:pt x="531242" y="272939"/>
                </a:cubicBezTo>
                <a:cubicBezTo>
                  <a:pt x="529779" y="274403"/>
                  <a:pt x="526852" y="275135"/>
                  <a:pt x="522461" y="275135"/>
                </a:cubicBezTo>
                <a:cubicBezTo>
                  <a:pt x="510753" y="273671"/>
                  <a:pt x="490997" y="273671"/>
                  <a:pt x="463190" y="275135"/>
                </a:cubicBezTo>
                <a:cubicBezTo>
                  <a:pt x="445629" y="275135"/>
                  <a:pt x="431726" y="275135"/>
                  <a:pt x="421481" y="275135"/>
                </a:cubicBezTo>
                <a:lnTo>
                  <a:pt x="381968" y="277330"/>
                </a:lnTo>
                <a:cubicBezTo>
                  <a:pt x="387821" y="278793"/>
                  <a:pt x="390017" y="280988"/>
                  <a:pt x="388553" y="283915"/>
                </a:cubicBezTo>
                <a:lnTo>
                  <a:pt x="388553" y="336601"/>
                </a:lnTo>
                <a:lnTo>
                  <a:pt x="436848" y="334405"/>
                </a:lnTo>
                <a:cubicBezTo>
                  <a:pt x="442702" y="332942"/>
                  <a:pt x="452214" y="331478"/>
                  <a:pt x="465386" y="330015"/>
                </a:cubicBezTo>
                <a:cubicBezTo>
                  <a:pt x="478557" y="328551"/>
                  <a:pt x="487338" y="327820"/>
                  <a:pt x="491728" y="327820"/>
                </a:cubicBezTo>
                <a:cubicBezTo>
                  <a:pt x="500509" y="336601"/>
                  <a:pt x="508558" y="344650"/>
                  <a:pt x="515876" y="351967"/>
                </a:cubicBezTo>
                <a:cubicBezTo>
                  <a:pt x="518803" y="354894"/>
                  <a:pt x="520266" y="357089"/>
                  <a:pt x="520266" y="358553"/>
                </a:cubicBezTo>
                <a:cubicBezTo>
                  <a:pt x="518803" y="360016"/>
                  <a:pt x="515876" y="360748"/>
                  <a:pt x="511485" y="360748"/>
                </a:cubicBezTo>
                <a:cubicBezTo>
                  <a:pt x="492460" y="360748"/>
                  <a:pt x="475630" y="361480"/>
                  <a:pt x="460995" y="362943"/>
                </a:cubicBezTo>
                <a:lnTo>
                  <a:pt x="388553" y="367334"/>
                </a:lnTo>
                <a:lnTo>
                  <a:pt x="388553" y="446361"/>
                </a:lnTo>
                <a:cubicBezTo>
                  <a:pt x="426604" y="452215"/>
                  <a:pt x="477093" y="452947"/>
                  <a:pt x="540023" y="448556"/>
                </a:cubicBezTo>
                <a:lnTo>
                  <a:pt x="537828" y="463923"/>
                </a:lnTo>
                <a:cubicBezTo>
                  <a:pt x="523193" y="472704"/>
                  <a:pt x="507095" y="487339"/>
                  <a:pt x="489533" y="507827"/>
                </a:cubicBezTo>
                <a:cubicBezTo>
                  <a:pt x="485143" y="518072"/>
                  <a:pt x="475630" y="521730"/>
                  <a:pt x="460995" y="518803"/>
                </a:cubicBezTo>
                <a:cubicBezTo>
                  <a:pt x="358552" y="518803"/>
                  <a:pt x="289769" y="483680"/>
                  <a:pt x="254645" y="413433"/>
                </a:cubicBezTo>
                <a:cubicBezTo>
                  <a:pt x="235620" y="463191"/>
                  <a:pt x="200496" y="503437"/>
                  <a:pt x="149275" y="534170"/>
                </a:cubicBezTo>
                <a:lnTo>
                  <a:pt x="140494" y="525389"/>
                </a:lnTo>
                <a:cubicBezTo>
                  <a:pt x="172690" y="477094"/>
                  <a:pt x="193911" y="425141"/>
                  <a:pt x="204155" y="369529"/>
                </a:cubicBezTo>
                <a:cubicBezTo>
                  <a:pt x="208546" y="346113"/>
                  <a:pt x="210741" y="325624"/>
                  <a:pt x="210741" y="308063"/>
                </a:cubicBezTo>
                <a:cubicBezTo>
                  <a:pt x="210741" y="303672"/>
                  <a:pt x="211473" y="301477"/>
                  <a:pt x="212936" y="301477"/>
                </a:cubicBezTo>
                <a:cubicBezTo>
                  <a:pt x="214399" y="300014"/>
                  <a:pt x="217326" y="300014"/>
                  <a:pt x="221717" y="301477"/>
                </a:cubicBezTo>
                <a:cubicBezTo>
                  <a:pt x="239279" y="307331"/>
                  <a:pt x="256840" y="313185"/>
                  <a:pt x="274402" y="319039"/>
                </a:cubicBezTo>
                <a:cubicBezTo>
                  <a:pt x="278792" y="323429"/>
                  <a:pt x="280256" y="327820"/>
                  <a:pt x="278792" y="332210"/>
                </a:cubicBezTo>
                <a:cubicBezTo>
                  <a:pt x="278792" y="335137"/>
                  <a:pt x="276597" y="342454"/>
                  <a:pt x="272207" y="354162"/>
                </a:cubicBezTo>
                <a:cubicBezTo>
                  <a:pt x="267816" y="367334"/>
                  <a:pt x="264889" y="376846"/>
                  <a:pt x="263426" y="382700"/>
                </a:cubicBezTo>
                <a:cubicBezTo>
                  <a:pt x="280988" y="401725"/>
                  <a:pt x="300745" y="416360"/>
                  <a:pt x="322697" y="426604"/>
                </a:cubicBezTo>
                <a:lnTo>
                  <a:pt x="322697" y="279525"/>
                </a:lnTo>
                <a:lnTo>
                  <a:pt x="285378" y="279525"/>
                </a:lnTo>
                <a:cubicBezTo>
                  <a:pt x="266353" y="279525"/>
                  <a:pt x="238547" y="280988"/>
                  <a:pt x="201960" y="283915"/>
                </a:cubicBezTo>
                <a:lnTo>
                  <a:pt x="180008" y="250987"/>
                </a:lnTo>
                <a:cubicBezTo>
                  <a:pt x="194643" y="250987"/>
                  <a:pt x="218790" y="250255"/>
                  <a:pt x="252450" y="248792"/>
                </a:cubicBezTo>
                <a:cubicBezTo>
                  <a:pt x="265621" y="248792"/>
                  <a:pt x="273670" y="248792"/>
                  <a:pt x="276597" y="248792"/>
                </a:cubicBezTo>
                <a:lnTo>
                  <a:pt x="406115" y="244402"/>
                </a:lnTo>
                <a:cubicBezTo>
                  <a:pt x="409042" y="244402"/>
                  <a:pt x="413432" y="244402"/>
                  <a:pt x="419286" y="244402"/>
                </a:cubicBezTo>
                <a:cubicBezTo>
                  <a:pt x="457337" y="241475"/>
                  <a:pt x="483679" y="237816"/>
                  <a:pt x="498314" y="233425"/>
                </a:cubicBezTo>
                <a:close/>
                <a:moveTo>
                  <a:pt x="377577" y="136836"/>
                </a:moveTo>
                <a:lnTo>
                  <a:pt x="289769" y="141226"/>
                </a:lnTo>
                <a:lnTo>
                  <a:pt x="289769" y="178545"/>
                </a:lnTo>
                <a:lnTo>
                  <a:pt x="384163" y="174155"/>
                </a:lnTo>
                <a:cubicBezTo>
                  <a:pt x="395871" y="174155"/>
                  <a:pt x="406115" y="173423"/>
                  <a:pt x="414896" y="171959"/>
                </a:cubicBezTo>
                <a:lnTo>
                  <a:pt x="414896" y="136836"/>
                </a:lnTo>
                <a:cubicBezTo>
                  <a:pt x="406115" y="136836"/>
                  <a:pt x="393675" y="136836"/>
                  <a:pt x="377577" y="136836"/>
                </a:cubicBezTo>
                <a:close/>
                <a:moveTo>
                  <a:pt x="417091" y="68784"/>
                </a:moveTo>
                <a:lnTo>
                  <a:pt x="289769" y="73175"/>
                </a:lnTo>
                <a:lnTo>
                  <a:pt x="289769" y="112689"/>
                </a:lnTo>
                <a:lnTo>
                  <a:pt x="370991" y="108298"/>
                </a:lnTo>
                <a:cubicBezTo>
                  <a:pt x="375382" y="108298"/>
                  <a:pt x="381968" y="107566"/>
                  <a:pt x="390748" y="106103"/>
                </a:cubicBezTo>
                <a:cubicBezTo>
                  <a:pt x="398066" y="106103"/>
                  <a:pt x="403188" y="106103"/>
                  <a:pt x="406115" y="106103"/>
                </a:cubicBezTo>
                <a:cubicBezTo>
                  <a:pt x="409042" y="110493"/>
                  <a:pt x="412701" y="114884"/>
                  <a:pt x="417091" y="119274"/>
                </a:cubicBezTo>
                <a:close/>
                <a:moveTo>
                  <a:pt x="423677" y="11709"/>
                </a:moveTo>
                <a:cubicBezTo>
                  <a:pt x="425140" y="10245"/>
                  <a:pt x="428067" y="10977"/>
                  <a:pt x="432457" y="13904"/>
                </a:cubicBezTo>
                <a:cubicBezTo>
                  <a:pt x="439775" y="19758"/>
                  <a:pt x="451483" y="28539"/>
                  <a:pt x="467581" y="40247"/>
                </a:cubicBezTo>
                <a:cubicBezTo>
                  <a:pt x="480752" y="47564"/>
                  <a:pt x="488801" y="52686"/>
                  <a:pt x="491728" y="55613"/>
                </a:cubicBezTo>
                <a:cubicBezTo>
                  <a:pt x="497582" y="60003"/>
                  <a:pt x="500509" y="63662"/>
                  <a:pt x="500509" y="66589"/>
                </a:cubicBezTo>
                <a:cubicBezTo>
                  <a:pt x="500509" y="69516"/>
                  <a:pt x="497582" y="71711"/>
                  <a:pt x="491728" y="73175"/>
                </a:cubicBezTo>
                <a:cubicBezTo>
                  <a:pt x="482947" y="76102"/>
                  <a:pt x="479289" y="81956"/>
                  <a:pt x="480752" y="90736"/>
                </a:cubicBezTo>
                <a:cubicBezTo>
                  <a:pt x="479289" y="106835"/>
                  <a:pt x="478557" y="141226"/>
                  <a:pt x="478557" y="193912"/>
                </a:cubicBezTo>
                <a:cubicBezTo>
                  <a:pt x="478557" y="198302"/>
                  <a:pt x="477825" y="201229"/>
                  <a:pt x="476362" y="202692"/>
                </a:cubicBezTo>
                <a:cubicBezTo>
                  <a:pt x="467581" y="207083"/>
                  <a:pt x="450019" y="212937"/>
                  <a:pt x="423677" y="220254"/>
                </a:cubicBezTo>
                <a:cubicBezTo>
                  <a:pt x="416359" y="221718"/>
                  <a:pt x="413432" y="219522"/>
                  <a:pt x="414896" y="213668"/>
                </a:cubicBezTo>
                <a:lnTo>
                  <a:pt x="414896" y="202692"/>
                </a:lnTo>
                <a:cubicBezTo>
                  <a:pt x="407578" y="202692"/>
                  <a:pt x="399529" y="202692"/>
                  <a:pt x="390748" y="202692"/>
                </a:cubicBezTo>
                <a:lnTo>
                  <a:pt x="289769" y="207083"/>
                </a:lnTo>
                <a:cubicBezTo>
                  <a:pt x="289769" y="212937"/>
                  <a:pt x="288305" y="216595"/>
                  <a:pt x="285378" y="218059"/>
                </a:cubicBezTo>
                <a:cubicBezTo>
                  <a:pt x="266353" y="225376"/>
                  <a:pt x="248791" y="230498"/>
                  <a:pt x="232693" y="233425"/>
                </a:cubicBezTo>
                <a:cubicBezTo>
                  <a:pt x="229766" y="234889"/>
                  <a:pt x="227571" y="234889"/>
                  <a:pt x="226107" y="233425"/>
                </a:cubicBezTo>
                <a:cubicBezTo>
                  <a:pt x="226107" y="233425"/>
                  <a:pt x="226107" y="231962"/>
                  <a:pt x="226107" y="229035"/>
                </a:cubicBezTo>
                <a:cubicBezTo>
                  <a:pt x="226107" y="218791"/>
                  <a:pt x="226107" y="196839"/>
                  <a:pt x="226107" y="163179"/>
                </a:cubicBezTo>
                <a:cubicBezTo>
                  <a:pt x="227571" y="123665"/>
                  <a:pt x="228302" y="95859"/>
                  <a:pt x="228302" y="79760"/>
                </a:cubicBezTo>
                <a:cubicBezTo>
                  <a:pt x="228302" y="63662"/>
                  <a:pt x="228302" y="47564"/>
                  <a:pt x="228302" y="31466"/>
                </a:cubicBezTo>
                <a:cubicBezTo>
                  <a:pt x="226839" y="27075"/>
                  <a:pt x="226839" y="24148"/>
                  <a:pt x="228302" y="22685"/>
                </a:cubicBezTo>
                <a:cubicBezTo>
                  <a:pt x="229766" y="21221"/>
                  <a:pt x="231961" y="21221"/>
                  <a:pt x="234888" y="22685"/>
                </a:cubicBezTo>
                <a:cubicBezTo>
                  <a:pt x="243669" y="25612"/>
                  <a:pt x="258304" y="31466"/>
                  <a:pt x="278792" y="40247"/>
                </a:cubicBezTo>
                <a:cubicBezTo>
                  <a:pt x="283183" y="41710"/>
                  <a:pt x="286842" y="43173"/>
                  <a:pt x="289769" y="44637"/>
                </a:cubicBezTo>
                <a:lnTo>
                  <a:pt x="406115" y="40247"/>
                </a:lnTo>
                <a:cubicBezTo>
                  <a:pt x="410505" y="40247"/>
                  <a:pt x="414164" y="38051"/>
                  <a:pt x="417091" y="33661"/>
                </a:cubicBezTo>
                <a:cubicBezTo>
                  <a:pt x="420018" y="29270"/>
                  <a:pt x="421481" y="24148"/>
                  <a:pt x="421481" y="18294"/>
                </a:cubicBezTo>
                <a:cubicBezTo>
                  <a:pt x="422945" y="13904"/>
                  <a:pt x="423677" y="11709"/>
                  <a:pt x="423677" y="11709"/>
                </a:cubicBezTo>
                <a:close/>
                <a:moveTo>
                  <a:pt x="83418" y="733"/>
                </a:moveTo>
                <a:cubicBezTo>
                  <a:pt x="84882" y="-731"/>
                  <a:pt x="88540" y="1"/>
                  <a:pt x="94394" y="2928"/>
                </a:cubicBezTo>
                <a:cubicBezTo>
                  <a:pt x="114883" y="8782"/>
                  <a:pt x="132445" y="16099"/>
                  <a:pt x="147080" y="24880"/>
                </a:cubicBezTo>
                <a:cubicBezTo>
                  <a:pt x="151470" y="26343"/>
                  <a:pt x="153665" y="30002"/>
                  <a:pt x="153665" y="35856"/>
                </a:cubicBezTo>
                <a:cubicBezTo>
                  <a:pt x="152202" y="46100"/>
                  <a:pt x="151470" y="65857"/>
                  <a:pt x="151470" y="95127"/>
                </a:cubicBezTo>
                <a:lnTo>
                  <a:pt x="151470" y="123665"/>
                </a:lnTo>
                <a:cubicBezTo>
                  <a:pt x="166105" y="120738"/>
                  <a:pt x="180008" y="118543"/>
                  <a:pt x="193179" y="117079"/>
                </a:cubicBezTo>
                <a:cubicBezTo>
                  <a:pt x="201960" y="127323"/>
                  <a:pt x="210009" y="136104"/>
                  <a:pt x="217326" y="143422"/>
                </a:cubicBezTo>
                <a:cubicBezTo>
                  <a:pt x="218790" y="146349"/>
                  <a:pt x="219522" y="148544"/>
                  <a:pt x="219522" y="150007"/>
                </a:cubicBezTo>
                <a:cubicBezTo>
                  <a:pt x="218058" y="151471"/>
                  <a:pt x="215131" y="152202"/>
                  <a:pt x="210741" y="152202"/>
                </a:cubicBezTo>
                <a:cubicBezTo>
                  <a:pt x="187325" y="152202"/>
                  <a:pt x="168300" y="152934"/>
                  <a:pt x="153665" y="154398"/>
                </a:cubicBezTo>
                <a:lnTo>
                  <a:pt x="151470" y="154398"/>
                </a:lnTo>
                <a:cubicBezTo>
                  <a:pt x="151470" y="179277"/>
                  <a:pt x="151470" y="204888"/>
                  <a:pt x="151470" y="231230"/>
                </a:cubicBezTo>
                <a:lnTo>
                  <a:pt x="206350" y="211473"/>
                </a:lnTo>
                <a:lnTo>
                  <a:pt x="212936" y="222449"/>
                </a:lnTo>
                <a:cubicBezTo>
                  <a:pt x="195374" y="235621"/>
                  <a:pt x="174886" y="250255"/>
                  <a:pt x="151470" y="266354"/>
                </a:cubicBezTo>
                <a:cubicBezTo>
                  <a:pt x="151470" y="279525"/>
                  <a:pt x="151470" y="291965"/>
                  <a:pt x="151470" y="303672"/>
                </a:cubicBezTo>
                <a:cubicBezTo>
                  <a:pt x="150006" y="375383"/>
                  <a:pt x="145616" y="419287"/>
                  <a:pt x="138299" y="435385"/>
                </a:cubicBezTo>
                <a:cubicBezTo>
                  <a:pt x="128054" y="467582"/>
                  <a:pt x="110493" y="496119"/>
                  <a:pt x="85614" y="520999"/>
                </a:cubicBezTo>
                <a:cubicBezTo>
                  <a:pt x="73906" y="531243"/>
                  <a:pt x="65857" y="534902"/>
                  <a:pt x="61466" y="531975"/>
                </a:cubicBezTo>
                <a:cubicBezTo>
                  <a:pt x="57076" y="529048"/>
                  <a:pt x="57076" y="520267"/>
                  <a:pt x="61466" y="505632"/>
                </a:cubicBezTo>
                <a:cubicBezTo>
                  <a:pt x="64393" y="490997"/>
                  <a:pt x="62198" y="480021"/>
                  <a:pt x="54881" y="472704"/>
                </a:cubicBezTo>
                <a:cubicBezTo>
                  <a:pt x="46100" y="460996"/>
                  <a:pt x="29270" y="444898"/>
                  <a:pt x="4391" y="424409"/>
                </a:cubicBezTo>
                <a:lnTo>
                  <a:pt x="13171" y="413433"/>
                </a:lnTo>
                <a:lnTo>
                  <a:pt x="74637" y="435385"/>
                </a:lnTo>
                <a:cubicBezTo>
                  <a:pt x="79028" y="410506"/>
                  <a:pt x="82687" y="370260"/>
                  <a:pt x="85614" y="314648"/>
                </a:cubicBezTo>
                <a:cubicBezTo>
                  <a:pt x="82687" y="316112"/>
                  <a:pt x="78296" y="319039"/>
                  <a:pt x="72442" y="323429"/>
                </a:cubicBezTo>
                <a:cubicBezTo>
                  <a:pt x="63661" y="329283"/>
                  <a:pt x="57076" y="333674"/>
                  <a:pt x="52685" y="336601"/>
                </a:cubicBezTo>
                <a:cubicBezTo>
                  <a:pt x="48295" y="339527"/>
                  <a:pt x="44636" y="339527"/>
                  <a:pt x="41709" y="336601"/>
                </a:cubicBezTo>
                <a:cubicBezTo>
                  <a:pt x="41709" y="338064"/>
                  <a:pt x="40977" y="338064"/>
                  <a:pt x="39514" y="336601"/>
                </a:cubicBezTo>
                <a:cubicBezTo>
                  <a:pt x="38051" y="333674"/>
                  <a:pt x="35124" y="330015"/>
                  <a:pt x="30733" y="325624"/>
                </a:cubicBezTo>
                <a:cubicBezTo>
                  <a:pt x="17562" y="308063"/>
                  <a:pt x="8781" y="293428"/>
                  <a:pt x="4391" y="281720"/>
                </a:cubicBezTo>
                <a:lnTo>
                  <a:pt x="85614" y="253182"/>
                </a:lnTo>
                <a:cubicBezTo>
                  <a:pt x="85614" y="222449"/>
                  <a:pt x="85614" y="190985"/>
                  <a:pt x="85614" y="158788"/>
                </a:cubicBezTo>
                <a:lnTo>
                  <a:pt x="74637" y="158788"/>
                </a:lnTo>
                <a:cubicBezTo>
                  <a:pt x="57076" y="161715"/>
                  <a:pt x="40977" y="163179"/>
                  <a:pt x="26343" y="163179"/>
                </a:cubicBezTo>
                <a:lnTo>
                  <a:pt x="6586" y="132446"/>
                </a:lnTo>
                <a:cubicBezTo>
                  <a:pt x="15367" y="132446"/>
                  <a:pt x="27806" y="131714"/>
                  <a:pt x="43904" y="130250"/>
                </a:cubicBezTo>
                <a:cubicBezTo>
                  <a:pt x="54149" y="130250"/>
                  <a:pt x="61466" y="130250"/>
                  <a:pt x="65857" y="130250"/>
                </a:cubicBezTo>
                <a:lnTo>
                  <a:pt x="85614" y="128055"/>
                </a:lnTo>
                <a:lnTo>
                  <a:pt x="85614" y="95127"/>
                </a:lnTo>
                <a:cubicBezTo>
                  <a:pt x="85614" y="55613"/>
                  <a:pt x="84882" y="27807"/>
                  <a:pt x="83418" y="11709"/>
                </a:cubicBezTo>
                <a:cubicBezTo>
                  <a:pt x="81955" y="5855"/>
                  <a:pt x="81955" y="2196"/>
                  <a:pt x="83418" y="733"/>
                </a:cubicBezTo>
                <a:close/>
              </a:path>
            </a:pathLst>
          </a:custGeom>
          <a:solidFill>
            <a:schemeClr val="bg1"/>
          </a:solidFill>
          <a:ln>
            <a:noFill/>
          </a:ln>
          <a:effectLst>
            <a:outerShdw blurRad="38100" dist="38100" dir="2700000" algn="tl">
              <a:srgbClr val="000000">
                <a:alpha val="43137"/>
              </a:srgbClr>
            </a:outerShdw>
          </a:effectLst>
        </p:spPr>
        <p:txBody>
          <a:bodyPr rot="0" spcFirstLastPara="0" vertOverflow="overflow" horzOverflow="overflow" vert="horz" wrap="square" lIns="91440" tIns="45720" rIns="91440" bIns="45720" numCol="1" spcCol="0" rtlCol="0" fromWordArt="0" anchor="t"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44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方正颜宋简体_中" panose="02000000000000000000" pitchFamily="2" charset="-122"/>
              <a:ea typeface="方正颜宋简体_中" panose="02000000000000000000" pitchFamily="2" charset="-122"/>
              <a:cs typeface="方正颜宋简体_中" panose="02000000000000000000" pitchFamily="2" charset="-122"/>
            </a:endParaRPr>
          </a:p>
        </p:txBody>
      </p:sp>
      <p:sp>
        <p:nvSpPr>
          <p:cNvPr id="9" name="文本框 8"/>
          <p:cNvSpPr txBox="1"/>
          <p:nvPr/>
        </p:nvSpPr>
        <p:spPr>
          <a:xfrm>
            <a:off x="4006680" y="1638547"/>
            <a:ext cx="5914834" cy="3972562"/>
          </a:xfrm>
          <a:prstGeom prst="rect">
            <a:avLst/>
          </a:prstGeom>
          <a:noFill/>
        </p:spPr>
        <p:txBody>
          <a:bodyPr wrap="square" rtlCol="0">
            <a:spAutoFit/>
          </a:bodyPr>
          <a:lstStyle/>
          <a:p>
            <a:pPr marL="0" marR="0" lvl="0" indent="0" algn="l" defTabSz="914400" rtl="0" eaLnBrk="1" fontAlgn="auto" latinLnBrk="0" hangingPunct="1">
              <a:lnSpc>
                <a:spcPct val="200000"/>
              </a:lnSpc>
              <a:spcBef>
                <a:spcPts val="0"/>
              </a:spcBef>
              <a:spcAft>
                <a:spcPts val="0"/>
              </a:spcAft>
              <a:buClrTx/>
              <a:buSzTx/>
              <a:buFontTx/>
              <a:buNone/>
              <a:tabLst/>
              <a:defRPr/>
            </a:pPr>
            <a:r>
              <a:rPr kumimoji="0" lang="zh-CN" altLang="en-US" sz="2600" b="1" i="0" u="none" strike="noStrike" kern="1200" cap="none" spc="0" normalizeH="0" baseline="0" noProof="0" dirty="0">
                <a:ln>
                  <a:noFill/>
                </a:ln>
                <a:solidFill>
                  <a:prstClr val="black">
                    <a:lumMod val="85000"/>
                    <a:lumOff val="15000"/>
                  </a:prstClr>
                </a:solidFill>
                <a:effectLst/>
                <a:uLnTx/>
                <a:uFillTx/>
                <a:latin typeface="华文中宋" panose="02010600040101010101" pitchFamily="2" charset="-122"/>
                <a:ea typeface="华文中宋" panose="02010600040101010101" pitchFamily="2" charset="-122"/>
                <a:cs typeface="微软雅黑" panose="020B0503020204020204" pitchFamily="34" charset="-122"/>
              </a:rPr>
              <a:t>一、命题逻辑</a:t>
            </a:r>
            <a:endParaRPr kumimoji="0" lang="en-US" altLang="zh-CN" sz="2600" b="1" i="0" u="none" strike="noStrike" kern="1200" cap="none" spc="0" normalizeH="0" baseline="0" noProof="0" dirty="0">
              <a:ln>
                <a:noFill/>
              </a:ln>
              <a:solidFill>
                <a:prstClr val="black">
                  <a:lumMod val="85000"/>
                  <a:lumOff val="15000"/>
                </a:prstClr>
              </a:solidFill>
              <a:effectLst/>
              <a:uLnTx/>
              <a:uFillTx/>
              <a:latin typeface="华文中宋" panose="02010600040101010101" pitchFamily="2" charset="-122"/>
              <a:ea typeface="华文中宋" panose="02010600040101010101" pitchFamily="2" charset="-122"/>
              <a:cs typeface="微软雅黑" panose="020B0503020204020204" pitchFamily="34" charset="-122"/>
            </a:endParaRPr>
          </a:p>
          <a:p>
            <a:pPr marL="0" marR="0" lvl="0" indent="0" algn="l" defTabSz="914400" rtl="0" eaLnBrk="1" fontAlgn="auto" latinLnBrk="0" hangingPunct="1">
              <a:lnSpc>
                <a:spcPct val="200000"/>
              </a:lnSpc>
              <a:spcBef>
                <a:spcPts val="0"/>
              </a:spcBef>
              <a:spcAft>
                <a:spcPts val="0"/>
              </a:spcAft>
              <a:buClrTx/>
              <a:buSzTx/>
              <a:buFontTx/>
              <a:buNone/>
              <a:tabLst/>
              <a:defRPr/>
            </a:pPr>
            <a:r>
              <a:rPr kumimoji="0" lang="zh-CN" altLang="en-US" sz="2600" b="1" i="0" u="none" strike="noStrike" kern="1200" cap="none" spc="0" normalizeH="0" baseline="0" noProof="0" dirty="0">
                <a:ln>
                  <a:noFill/>
                </a:ln>
                <a:solidFill>
                  <a:prstClr val="black">
                    <a:lumMod val="85000"/>
                    <a:lumOff val="15000"/>
                  </a:prstClr>
                </a:solidFill>
                <a:effectLst/>
                <a:uLnTx/>
                <a:uFillTx/>
                <a:latin typeface="华文中宋" panose="02010600040101010101" pitchFamily="2" charset="-122"/>
                <a:ea typeface="华文中宋" panose="02010600040101010101" pitchFamily="2" charset="-122"/>
                <a:cs typeface="微软雅黑" panose="020B0503020204020204" pitchFamily="34" charset="-122"/>
              </a:rPr>
              <a:t>二、谓词逻辑</a:t>
            </a:r>
            <a:endParaRPr kumimoji="0" lang="en-US" altLang="zh-CN" sz="2600" b="1" i="0" u="none" strike="noStrike" kern="1200" cap="none" spc="0" normalizeH="0" baseline="0" noProof="0" dirty="0">
              <a:ln>
                <a:noFill/>
              </a:ln>
              <a:solidFill>
                <a:prstClr val="black">
                  <a:lumMod val="85000"/>
                  <a:lumOff val="15000"/>
                </a:prstClr>
              </a:solidFill>
              <a:effectLst/>
              <a:uLnTx/>
              <a:uFillTx/>
              <a:latin typeface="华文中宋" panose="02010600040101010101" pitchFamily="2" charset="-122"/>
              <a:ea typeface="华文中宋" panose="02010600040101010101" pitchFamily="2" charset="-122"/>
              <a:cs typeface="微软雅黑" panose="020B0503020204020204" pitchFamily="34" charset="-122"/>
            </a:endParaRPr>
          </a:p>
          <a:p>
            <a:pPr marL="0" marR="0" lvl="0" indent="0" algn="l" defTabSz="914400" rtl="0" eaLnBrk="1" fontAlgn="auto" latinLnBrk="0" hangingPunct="1">
              <a:lnSpc>
                <a:spcPct val="200000"/>
              </a:lnSpc>
              <a:spcBef>
                <a:spcPts val="0"/>
              </a:spcBef>
              <a:spcAft>
                <a:spcPts val="0"/>
              </a:spcAft>
              <a:buClrTx/>
              <a:buSzTx/>
              <a:buFontTx/>
              <a:buNone/>
              <a:tabLst/>
              <a:defRPr/>
            </a:pPr>
            <a:r>
              <a:rPr kumimoji="0" lang="zh-CN" altLang="en-US" sz="2600" b="1" i="0" u="none" strike="noStrike" kern="1200" cap="none" spc="0" normalizeH="0" baseline="0" noProof="0" dirty="0">
                <a:ln>
                  <a:noFill/>
                </a:ln>
                <a:solidFill>
                  <a:prstClr val="black">
                    <a:lumMod val="85000"/>
                    <a:lumOff val="15000"/>
                  </a:prstClr>
                </a:solidFill>
                <a:effectLst/>
                <a:uLnTx/>
                <a:uFillTx/>
                <a:latin typeface="华文中宋" panose="02010600040101010101" pitchFamily="2" charset="-122"/>
                <a:ea typeface="华文中宋" panose="02010600040101010101" pitchFamily="2" charset="-122"/>
                <a:cs typeface="微软雅黑" panose="020B0503020204020204" pitchFamily="34" charset="-122"/>
              </a:rPr>
              <a:t>三、知识图谱推理</a:t>
            </a:r>
            <a:endParaRPr kumimoji="0" lang="en-US" altLang="zh-CN" sz="2600" b="1" i="0" u="none" strike="noStrike" kern="1200" cap="none" spc="0" normalizeH="0" baseline="0" noProof="0" dirty="0">
              <a:ln>
                <a:noFill/>
              </a:ln>
              <a:solidFill>
                <a:prstClr val="black">
                  <a:lumMod val="85000"/>
                  <a:lumOff val="15000"/>
                </a:prstClr>
              </a:solidFill>
              <a:effectLst/>
              <a:uLnTx/>
              <a:uFillTx/>
              <a:latin typeface="华文中宋" panose="02010600040101010101" pitchFamily="2" charset="-122"/>
              <a:ea typeface="华文中宋" panose="02010600040101010101" pitchFamily="2" charset="-122"/>
              <a:cs typeface="微软雅黑" panose="020B0503020204020204" pitchFamily="34" charset="-122"/>
            </a:endParaRPr>
          </a:p>
          <a:p>
            <a:pPr marL="0" marR="0" lvl="0" indent="0" algn="l" defTabSz="914400" rtl="0" eaLnBrk="1" fontAlgn="auto" latinLnBrk="0" hangingPunct="1">
              <a:lnSpc>
                <a:spcPct val="200000"/>
              </a:lnSpc>
              <a:spcBef>
                <a:spcPts val="0"/>
              </a:spcBef>
              <a:spcAft>
                <a:spcPts val="0"/>
              </a:spcAft>
              <a:buClrTx/>
              <a:buSzTx/>
              <a:buFontTx/>
              <a:buNone/>
              <a:tabLst/>
              <a:defRPr/>
            </a:pPr>
            <a:r>
              <a:rPr kumimoji="0" lang="zh-CN" altLang="en-US" sz="2600" b="1" i="0" u="none" strike="noStrike" kern="1200" cap="none" spc="0" normalizeH="0" baseline="0" noProof="0" dirty="0">
                <a:ln>
                  <a:noFill/>
                </a:ln>
                <a:solidFill>
                  <a:prstClr val="black">
                    <a:lumMod val="85000"/>
                    <a:lumOff val="15000"/>
                  </a:prstClr>
                </a:solidFill>
                <a:effectLst/>
                <a:uLnTx/>
                <a:uFillTx/>
                <a:latin typeface="华文中宋" panose="02010600040101010101" pitchFamily="2" charset="-122"/>
                <a:ea typeface="华文中宋" panose="02010600040101010101" pitchFamily="2" charset="-122"/>
                <a:cs typeface="微软雅黑" panose="020B0503020204020204" pitchFamily="34" charset="-122"/>
              </a:rPr>
              <a:t>四、概率图推理</a:t>
            </a:r>
            <a:endParaRPr kumimoji="0" lang="en-US" altLang="zh-CN" sz="2600" b="1" i="0" u="none" strike="noStrike" kern="1200" cap="none" spc="0" normalizeH="0" baseline="0" noProof="0" dirty="0">
              <a:ln>
                <a:noFill/>
              </a:ln>
              <a:solidFill>
                <a:prstClr val="black">
                  <a:lumMod val="85000"/>
                  <a:lumOff val="15000"/>
                </a:prstClr>
              </a:solidFill>
              <a:effectLst/>
              <a:uLnTx/>
              <a:uFillTx/>
              <a:latin typeface="华文中宋" panose="02010600040101010101" pitchFamily="2" charset="-122"/>
              <a:ea typeface="华文中宋" panose="02010600040101010101" pitchFamily="2" charset="-122"/>
              <a:cs typeface="微软雅黑" panose="020B0503020204020204" pitchFamily="34" charset="-122"/>
            </a:endParaRPr>
          </a:p>
          <a:p>
            <a:pPr marL="0" marR="0" lvl="0" indent="0" algn="l" defTabSz="914400" rtl="0" eaLnBrk="1" fontAlgn="auto" latinLnBrk="0" hangingPunct="1">
              <a:lnSpc>
                <a:spcPct val="200000"/>
              </a:lnSpc>
              <a:spcBef>
                <a:spcPts val="0"/>
              </a:spcBef>
              <a:spcAft>
                <a:spcPts val="0"/>
              </a:spcAft>
              <a:buClrTx/>
              <a:buSzTx/>
              <a:buFontTx/>
              <a:buNone/>
              <a:tabLst/>
              <a:defRPr/>
            </a:pPr>
            <a:r>
              <a:rPr kumimoji="0" lang="zh-CN" altLang="en-US" sz="2600" b="1" i="0" u="none" strike="noStrike" kern="1200" cap="none" spc="0" normalizeH="0" baseline="0" noProof="0" dirty="0">
                <a:ln>
                  <a:noFill/>
                </a:ln>
                <a:solidFill>
                  <a:prstClr val="black">
                    <a:lumMod val="85000"/>
                    <a:lumOff val="15000"/>
                  </a:prstClr>
                </a:solidFill>
                <a:effectLst/>
                <a:uLnTx/>
                <a:uFillTx/>
                <a:latin typeface="华文中宋" panose="02010600040101010101" pitchFamily="2" charset="-122"/>
                <a:ea typeface="华文中宋" panose="02010600040101010101" pitchFamily="2" charset="-122"/>
                <a:cs typeface="微软雅黑" panose="020B0503020204020204" pitchFamily="34" charset="-122"/>
              </a:rPr>
              <a:t>五、因果推理</a:t>
            </a:r>
            <a:endParaRPr kumimoji="0" lang="en-US" altLang="zh-CN" sz="2600" b="1" i="0" u="none" strike="noStrike" kern="1200" cap="none" spc="0" normalizeH="0" baseline="0" noProof="0" dirty="0">
              <a:ln>
                <a:noFill/>
              </a:ln>
              <a:solidFill>
                <a:prstClr val="black">
                  <a:lumMod val="85000"/>
                  <a:lumOff val="15000"/>
                </a:prstClr>
              </a:solidFill>
              <a:effectLst/>
              <a:uLnTx/>
              <a:uFillTx/>
              <a:latin typeface="华文中宋" panose="02010600040101010101" pitchFamily="2" charset="-122"/>
              <a:ea typeface="华文中宋" panose="02010600040101010101" pitchFamily="2" charset="-122"/>
              <a:cs typeface="微软雅黑" panose="020B0503020204020204" pitchFamily="34" charset="-122"/>
            </a:endParaRPr>
          </a:p>
        </p:txBody>
      </p:sp>
    </p:spTree>
    <p:extLst>
      <p:ext uri="{BB962C8B-B14F-4D97-AF65-F5344CB8AC3E}">
        <p14:creationId xmlns:p14="http://schemas.microsoft.com/office/powerpoint/2010/main" val="193653409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a:extLst>
              <a:ext uri="{FF2B5EF4-FFF2-40B4-BE49-F238E27FC236}">
                <a16:creationId xmlns:a16="http://schemas.microsoft.com/office/drawing/2014/main" id="{40D199F0-A918-4EED-AF6C-1FF084A1EF8E}"/>
              </a:ext>
            </a:extLst>
          </p:cNvPr>
          <p:cNvSpPr/>
          <p:nvPr/>
        </p:nvSpPr>
        <p:spPr>
          <a:xfrm>
            <a:off x="852473" y="129010"/>
            <a:ext cx="1415772"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mn-cs"/>
              </a:rPr>
              <a:t>三、因果推理</a:t>
            </a:r>
            <a:endParaRPr kumimoji="0" lang="zh-CN" altLang="en-US" sz="16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p:sp>
        <p:nvSpPr>
          <p:cNvPr id="119" name="矩形 118">
            <a:extLst>
              <a:ext uri="{FF2B5EF4-FFF2-40B4-BE49-F238E27FC236}">
                <a16:creationId xmlns:a16="http://schemas.microsoft.com/office/drawing/2014/main" id="{B3CD2C69-1816-4FB2-879A-9190CE7F6AE2}"/>
              </a:ext>
            </a:extLst>
          </p:cNvPr>
          <p:cNvSpPr/>
          <p:nvPr/>
        </p:nvSpPr>
        <p:spPr>
          <a:xfrm>
            <a:off x="1035233" y="534767"/>
            <a:ext cx="10254104" cy="609273"/>
          </a:xfrm>
          <a:prstGeom prst="rect">
            <a:avLst/>
          </a:prstGeom>
          <a:gradFill>
            <a:gsLst>
              <a:gs pos="37000">
                <a:srgbClr val="019196"/>
              </a:gs>
              <a:gs pos="100000">
                <a:schemeClr val="bg1"/>
              </a:gs>
              <a:gs pos="83000">
                <a:srgbClr val="81C7C9"/>
              </a:gs>
            </a:gsLst>
            <a:lin ang="12000000" scaled="0"/>
          </a:gradFill>
          <a:ln w="22225">
            <a:noFill/>
          </a:ln>
          <a:effectLst>
            <a:outerShdw blurRad="50800" dist="38100" dir="5400000" algn="l" rotWithShape="0">
              <a:schemeClr val="tx1">
                <a:lumMod val="85000"/>
                <a:lumOff val="15000"/>
                <a:alpha val="10000"/>
              </a:schemeClr>
            </a:outerShdw>
          </a:effectLst>
        </p:spPr>
        <p:txBody>
          <a:bodyPr anchor="ctr">
            <a:normAutofit/>
          </a:bodyPr>
          <a:lstStyle/>
          <a:p>
            <a:pPr marL="0" marR="0" lvl="0" indent="0" algn="ctr" defTabSz="914400" rtl="0" eaLnBrk="1" fontAlgn="auto" latinLnBrk="0" hangingPunct="1">
              <a:lnSpc>
                <a:spcPct val="90000"/>
              </a:lnSpc>
              <a:spcBef>
                <a:spcPct val="0"/>
              </a:spcBef>
              <a:spcAft>
                <a:spcPts val="0"/>
              </a:spcAft>
              <a:buClrTx/>
              <a:buSzTx/>
              <a:buFontTx/>
              <a:buNone/>
              <a:tabLst/>
              <a:defRPr/>
            </a:pPr>
            <a:endParaRPr kumimoji="0" lang="zh-CN" altLang="en-US" sz="1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endParaRPr>
          </a:p>
        </p:txBody>
      </p:sp>
      <p:sp>
        <p:nvSpPr>
          <p:cNvPr id="125" name="矩形 124">
            <a:extLst>
              <a:ext uri="{FF2B5EF4-FFF2-40B4-BE49-F238E27FC236}">
                <a16:creationId xmlns:a16="http://schemas.microsoft.com/office/drawing/2014/main" id="{E92C2E0C-53A3-4362-98BF-84BE3F71DBEA}"/>
              </a:ext>
            </a:extLst>
          </p:cNvPr>
          <p:cNvSpPr/>
          <p:nvPr/>
        </p:nvSpPr>
        <p:spPr>
          <a:xfrm>
            <a:off x="1845095" y="570145"/>
            <a:ext cx="8634380" cy="458715"/>
          </a:xfrm>
          <a:prstGeom prst="rect">
            <a:avLst/>
          </a:prstGeom>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zh-CN" altLang="zh-CN" sz="1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Times New Roman" panose="02020603050405020304" pitchFamily="18" charset="0"/>
              </a:rPr>
              <a:t>因果模型的层次化示意图</a:t>
            </a:r>
            <a:endParaRPr kumimoji="0" lang="zh-CN" altLang="en-US" sz="1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graphicFrame>
            <p:nvGraphicFramePr>
              <p:cNvPr id="17" name="表格 16">
                <a:extLst>
                  <a:ext uri="{FF2B5EF4-FFF2-40B4-BE49-F238E27FC236}">
                    <a16:creationId xmlns:a16="http://schemas.microsoft.com/office/drawing/2014/main" id="{7D52218A-460C-4D54-AD71-C7F02C9DB3C4}"/>
                  </a:ext>
                </a:extLst>
              </p:cNvPr>
              <p:cNvGraphicFramePr>
                <a:graphicFrameLocks noGrp="1"/>
              </p:cNvGraphicFramePr>
              <p:nvPr>
                <p:extLst/>
              </p:nvPr>
            </p:nvGraphicFramePr>
            <p:xfrm>
              <a:off x="416960" y="1484781"/>
              <a:ext cx="10872377" cy="3888438"/>
            </p:xfrm>
            <a:graphic>
              <a:graphicData uri="http://schemas.openxmlformats.org/drawingml/2006/table">
                <a:tbl>
                  <a:tblPr firstRow="1" bandRow="1">
                    <a:tableStyleId>{5C22544A-7EE6-4342-B048-85BDC9FD1C3A}</a:tableStyleId>
                  </a:tblPr>
                  <a:tblGrid>
                    <a:gridCol w="2022868">
                      <a:extLst>
                        <a:ext uri="{9D8B030D-6E8A-4147-A177-3AD203B41FA5}">
                          <a16:colId xmlns:a16="http://schemas.microsoft.com/office/drawing/2014/main" val="20000"/>
                        </a:ext>
                      </a:extLst>
                    </a:gridCol>
                    <a:gridCol w="2631012">
                      <a:extLst>
                        <a:ext uri="{9D8B030D-6E8A-4147-A177-3AD203B41FA5}">
                          <a16:colId xmlns:a16="http://schemas.microsoft.com/office/drawing/2014/main" val="20001"/>
                        </a:ext>
                      </a:extLst>
                    </a:gridCol>
                    <a:gridCol w="2631012">
                      <a:extLst>
                        <a:ext uri="{9D8B030D-6E8A-4147-A177-3AD203B41FA5}">
                          <a16:colId xmlns:a16="http://schemas.microsoft.com/office/drawing/2014/main" val="20002"/>
                        </a:ext>
                      </a:extLst>
                    </a:gridCol>
                    <a:gridCol w="3587485">
                      <a:extLst>
                        <a:ext uri="{9D8B030D-6E8A-4147-A177-3AD203B41FA5}">
                          <a16:colId xmlns:a16="http://schemas.microsoft.com/office/drawing/2014/main" val="20003"/>
                        </a:ext>
                      </a:extLst>
                    </a:gridCol>
                  </a:tblGrid>
                  <a:tr h="1180418">
                    <a:tc>
                      <a:txBody>
                        <a:bodyPr/>
                        <a:lstStyle/>
                        <a:p>
                          <a:pPr algn="ctr">
                            <a:spcBef>
                              <a:spcPts val="1000"/>
                            </a:spcBef>
                            <a:spcAft>
                              <a:spcPts val="0"/>
                            </a:spcAft>
                          </a:pPr>
                          <a:r>
                            <a:rPr lang="zh-CN" sz="1600" kern="1200" dirty="0">
                              <a:effectLst/>
                              <a:latin typeface="Times New Roman" panose="02020603050405020304" pitchFamily="18" charset="0"/>
                              <a:ea typeface="微软雅黑" panose="020B0503020204020204" pitchFamily="34" charset="-122"/>
                              <a:cs typeface="Times New Roman" panose="02020603050405020304" pitchFamily="18" charset="0"/>
                            </a:rPr>
                            <a:t>可观测</a:t>
                          </a:r>
                          <a:endParaRPr lang="zh-CN" sz="1600" dirty="0">
                            <a:effectLst/>
                            <a:latin typeface="Times New Roman" panose="02020603050405020304" pitchFamily="18" charset="0"/>
                            <a:ea typeface="微软雅黑" panose="020B0503020204020204" pitchFamily="34" charset="-122"/>
                            <a:cs typeface="Times New Roman" panose="02020603050405020304" pitchFamily="18" charset="0"/>
                          </a:endParaRPr>
                        </a:p>
                        <a:p>
                          <a:pPr algn="ctr">
                            <a:spcBef>
                              <a:spcPts val="1000"/>
                            </a:spcBef>
                            <a:spcAft>
                              <a:spcPts val="0"/>
                            </a:spcAft>
                          </a:pPr>
                          <a:r>
                            <a:rPr lang="zh-CN" sz="1600" kern="1200" dirty="0">
                              <a:effectLst/>
                              <a:latin typeface="Times New Roman" panose="02020603050405020304" pitchFamily="18" charset="0"/>
                              <a:ea typeface="微软雅黑" panose="020B0503020204020204" pitchFamily="34" charset="-122"/>
                              <a:cs typeface="Times New Roman" panose="02020603050405020304" pitchFamily="18" charset="0"/>
                            </a:rPr>
                            <a:t>问题</a:t>
                          </a:r>
                          <a:endParaRPr lang="zh-CN" sz="16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T="34290" marB="34290" anchor="ctr"/>
                    </a:tc>
                    <a:tc>
                      <a:txBody>
                        <a:bodyPr/>
                        <a:lstStyle/>
                        <a:p>
                          <a:pPr algn="ctr">
                            <a:spcBef>
                              <a:spcPts val="1000"/>
                            </a:spcBef>
                            <a:spcAft>
                              <a:spcPts val="0"/>
                            </a:spcAft>
                          </a:pPr>
                          <a:r>
                            <a:rPr lang="en-US" sz="1600" kern="1200" dirty="0">
                              <a:effectLst/>
                              <a:latin typeface="Times New Roman" panose="02020603050405020304" pitchFamily="18" charset="0"/>
                              <a:ea typeface="微软雅黑" panose="020B0503020204020204" pitchFamily="34" charset="-122"/>
                              <a:cs typeface="Times New Roman" panose="02020603050405020304" pitchFamily="18" charset="0"/>
                            </a:rPr>
                            <a:t>What if we see A</a:t>
                          </a:r>
                          <a:endParaRPr lang="zh-CN" sz="1600" dirty="0">
                            <a:effectLst/>
                            <a:latin typeface="Times New Roman" panose="02020603050405020304" pitchFamily="18" charset="0"/>
                            <a:ea typeface="微软雅黑" panose="020B0503020204020204" pitchFamily="34" charset="-122"/>
                            <a:cs typeface="Times New Roman" panose="02020603050405020304" pitchFamily="18" charset="0"/>
                          </a:endParaRPr>
                        </a:p>
                        <a:p>
                          <a:pPr algn="ctr">
                            <a:spcBef>
                              <a:spcPts val="1000"/>
                            </a:spcBef>
                            <a:spcAft>
                              <a:spcPts val="0"/>
                            </a:spcAft>
                          </a:pPr>
                          <a:r>
                            <a:rPr lang="en-US" sz="1600" kern="1200" dirty="0">
                              <a:effectLst/>
                              <a:latin typeface="Times New Roman" panose="02020603050405020304" pitchFamily="18" charset="0"/>
                              <a:ea typeface="微软雅黑" panose="020B0503020204020204" pitchFamily="34" charset="-122"/>
                              <a:cs typeface="Times New Roman" panose="02020603050405020304" pitchFamily="18" charset="0"/>
                            </a:rPr>
                            <a:t>(what is?)</a:t>
                          </a:r>
                          <a:endParaRPr lang="zh-CN" sz="16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T="34290" marB="34290" anchor="ct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600" kern="1200">
                                    <a:effectLst/>
                                    <a:latin typeface="Cambria Math"/>
                                  </a:rPr>
                                  <m:t>𝑃</m:t>
                                </m:r>
                                <m:r>
                                  <a:rPr lang="en-US" sz="1600" kern="1200">
                                    <a:effectLst/>
                                    <a:latin typeface="Cambria Math"/>
                                  </a:rPr>
                                  <m:t>(</m:t>
                                </m:r>
                                <m:r>
                                  <a:rPr lang="en-US" sz="1600" kern="1200">
                                    <a:effectLst/>
                                    <a:latin typeface="Cambria Math"/>
                                  </a:rPr>
                                  <m:t>𝑦</m:t>
                                </m:r>
                                <m:r>
                                  <a:rPr lang="en-US" sz="1600" kern="1200">
                                    <a:effectLst/>
                                    <a:latin typeface="Cambria Math"/>
                                  </a:rPr>
                                  <m:t>|</m:t>
                                </m:r>
                                <m:r>
                                  <a:rPr lang="en-US" sz="1600" kern="1200">
                                    <a:effectLst/>
                                    <a:latin typeface="Cambria Math"/>
                                  </a:rPr>
                                  <m:t>𝐴</m:t>
                                </m:r>
                                <m:r>
                                  <a:rPr lang="en-US" sz="1600" kern="1200">
                                    <a:effectLst/>
                                    <a:latin typeface="Cambria Math"/>
                                  </a:rPr>
                                  <m:t>)</m:t>
                                </m:r>
                              </m:oMath>
                            </m:oMathPara>
                          </a14:m>
                          <a:endParaRPr lang="zh-CN" sz="16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T="34290" marB="34290" anchor="ctr"/>
                    </a:tc>
                    <a:tc>
                      <a:txBody>
                        <a:bodyPr/>
                        <a:lstStyle/>
                        <a:p>
                          <a:pPr algn="ctr">
                            <a:spcBef>
                              <a:spcPts val="1000"/>
                            </a:spcBef>
                            <a:spcAft>
                              <a:spcPts val="0"/>
                            </a:spcAft>
                          </a:pPr>
                          <a:r>
                            <a:rPr lang="zh-CN" sz="1600" kern="1200" dirty="0">
                              <a:effectLst/>
                              <a:latin typeface="Times New Roman" panose="02020603050405020304" pitchFamily="18" charset="0"/>
                              <a:ea typeface="微软雅黑" panose="020B0503020204020204" pitchFamily="34" charset="-122"/>
                              <a:cs typeface="Times New Roman" panose="02020603050405020304" pitchFamily="18" charset="0"/>
                            </a:rPr>
                            <a:t>关联</a:t>
                          </a:r>
                          <a:r>
                            <a:rPr lang="en-US" sz="1600" kern="1200" dirty="0">
                              <a:effectLst/>
                              <a:latin typeface="Times New Roman" panose="02020603050405020304" pitchFamily="18" charset="0"/>
                              <a:ea typeface="微软雅黑" panose="020B0503020204020204" pitchFamily="34" charset="-122"/>
                              <a:cs typeface="Times New Roman" panose="02020603050405020304" pitchFamily="18" charset="0"/>
                            </a:rPr>
                            <a:t>(association)</a:t>
                          </a:r>
                          <a:r>
                            <a:rPr lang="zh-CN" sz="1600" kern="1200" dirty="0">
                              <a:effectLst/>
                              <a:latin typeface="Times New Roman" panose="02020603050405020304" pitchFamily="18" charset="0"/>
                              <a:ea typeface="微软雅黑" panose="020B0503020204020204" pitchFamily="34" charset="-122"/>
                              <a:cs typeface="Times New Roman" panose="02020603050405020304" pitchFamily="18" charset="0"/>
                            </a:rPr>
                            <a:t>：直接可从数据中计算得到的统计相关</a:t>
                          </a:r>
                          <a:endParaRPr lang="zh-CN" sz="16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0" marR="0" marT="0" marB="0" anchor="ctr"/>
                    </a:tc>
                    <a:extLst>
                      <a:ext uri="{0D108BD9-81ED-4DB2-BD59-A6C34878D82A}">
                        <a16:rowId xmlns:a16="http://schemas.microsoft.com/office/drawing/2014/main" val="10000"/>
                      </a:ext>
                    </a:extLst>
                  </a:tr>
                  <a:tr h="1393618">
                    <a:tc>
                      <a:txBody>
                        <a:bodyPr/>
                        <a:lstStyle/>
                        <a:p>
                          <a:pPr algn="ctr">
                            <a:spcBef>
                              <a:spcPts val="1000"/>
                            </a:spcBef>
                            <a:spcAft>
                              <a:spcPts val="0"/>
                            </a:spcAft>
                          </a:pPr>
                          <a:r>
                            <a:rPr lang="zh-CN" sz="1600" kern="1200" dirty="0">
                              <a:effectLst/>
                              <a:latin typeface="Times New Roman" panose="02020603050405020304" pitchFamily="18" charset="0"/>
                              <a:ea typeface="微软雅黑" panose="020B0503020204020204" pitchFamily="34" charset="-122"/>
                              <a:cs typeface="Times New Roman" panose="02020603050405020304" pitchFamily="18" charset="0"/>
                            </a:rPr>
                            <a:t>决策行动</a:t>
                          </a:r>
                          <a:endParaRPr lang="zh-CN" sz="1600" dirty="0">
                            <a:effectLst/>
                            <a:latin typeface="Times New Roman" panose="02020603050405020304" pitchFamily="18" charset="0"/>
                            <a:ea typeface="微软雅黑" panose="020B0503020204020204" pitchFamily="34" charset="-122"/>
                            <a:cs typeface="Times New Roman" panose="02020603050405020304" pitchFamily="18" charset="0"/>
                          </a:endParaRPr>
                        </a:p>
                        <a:p>
                          <a:pPr algn="ctr">
                            <a:spcBef>
                              <a:spcPts val="1000"/>
                            </a:spcBef>
                            <a:spcAft>
                              <a:spcPts val="0"/>
                            </a:spcAft>
                          </a:pPr>
                          <a:r>
                            <a:rPr lang="zh-CN" sz="1600" kern="1200" dirty="0">
                              <a:effectLst/>
                              <a:latin typeface="Times New Roman" panose="02020603050405020304" pitchFamily="18" charset="0"/>
                              <a:ea typeface="微软雅黑" panose="020B0503020204020204" pitchFamily="34" charset="-122"/>
                              <a:cs typeface="Times New Roman" panose="02020603050405020304" pitchFamily="18" charset="0"/>
                            </a:rPr>
                            <a:t>问题</a:t>
                          </a:r>
                          <a:endParaRPr lang="zh-CN" sz="16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T="34290" marB="34290" anchor="ctr"/>
                    </a:tc>
                    <a:tc>
                      <a:txBody>
                        <a:bodyPr/>
                        <a:lstStyle/>
                        <a:p>
                          <a:pPr algn="ctr">
                            <a:spcBef>
                              <a:spcPts val="1000"/>
                            </a:spcBef>
                            <a:spcAft>
                              <a:spcPts val="0"/>
                            </a:spcAft>
                          </a:pPr>
                          <a:r>
                            <a:rPr lang="en-US" sz="1600" kern="1200" dirty="0">
                              <a:effectLst/>
                              <a:latin typeface="Times New Roman" panose="02020603050405020304" pitchFamily="18" charset="0"/>
                              <a:ea typeface="微软雅黑" panose="020B0503020204020204" pitchFamily="34" charset="-122"/>
                              <a:cs typeface="Times New Roman" panose="02020603050405020304" pitchFamily="18" charset="0"/>
                            </a:rPr>
                            <a:t>What if we do A</a:t>
                          </a:r>
                        </a:p>
                        <a:p>
                          <a:pPr algn="ctr">
                            <a:spcBef>
                              <a:spcPts val="1000"/>
                            </a:spcBef>
                            <a:spcAft>
                              <a:spcPts val="0"/>
                            </a:spcAft>
                          </a:pPr>
                          <a:r>
                            <a:rPr lang="en-US" sz="1600" kern="1200" dirty="0">
                              <a:effectLst/>
                              <a:latin typeface="Times New Roman" panose="02020603050405020304" pitchFamily="18" charset="0"/>
                              <a:ea typeface="微软雅黑" panose="020B0503020204020204" pitchFamily="34" charset="-122"/>
                              <a:cs typeface="Times New Roman" panose="02020603050405020304" pitchFamily="18" charset="0"/>
                            </a:rPr>
                            <a:t> (what if?)</a:t>
                          </a:r>
                          <a:endParaRPr lang="zh-CN" sz="16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T="34290" marB="34290" anchor="ct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600" kern="1200">
                                    <a:effectLst/>
                                    <a:latin typeface="Cambria Math"/>
                                  </a:rPr>
                                  <m:t>𝑃</m:t>
                                </m:r>
                                <m:r>
                                  <a:rPr lang="en-US" sz="1600" kern="1200">
                                    <a:effectLst/>
                                    <a:latin typeface="Cambria Math"/>
                                  </a:rPr>
                                  <m:t>(</m:t>
                                </m:r>
                                <m:r>
                                  <a:rPr lang="en-US" sz="1600" kern="1200">
                                    <a:effectLst/>
                                    <a:latin typeface="Cambria Math"/>
                                  </a:rPr>
                                  <m:t>𝑦</m:t>
                                </m:r>
                                <m:r>
                                  <a:rPr lang="en-US" sz="1600" kern="1200">
                                    <a:effectLst/>
                                    <a:latin typeface="Cambria Math"/>
                                  </a:rPr>
                                  <m:t>|</m:t>
                                </m:r>
                                <m:r>
                                  <a:rPr lang="en-US" sz="1600" kern="1200">
                                    <a:effectLst/>
                                    <a:latin typeface="Cambria Math"/>
                                  </a:rPr>
                                  <m:t>𝑑𝑜</m:t>
                                </m:r>
                                <m:r>
                                  <a:rPr lang="en-US" sz="1600" kern="1200">
                                    <a:effectLst/>
                                    <a:latin typeface="Cambria Math"/>
                                  </a:rPr>
                                  <m:t>(</m:t>
                                </m:r>
                                <m:r>
                                  <a:rPr lang="en-US" sz="1600" kern="1200">
                                    <a:effectLst/>
                                    <a:latin typeface="Cambria Math"/>
                                  </a:rPr>
                                  <m:t>𝐴</m:t>
                                </m:r>
                                <m:r>
                                  <a:rPr lang="en-US" sz="1600" kern="1200">
                                    <a:effectLst/>
                                    <a:latin typeface="Cambria Math"/>
                                  </a:rPr>
                                  <m:t>))</m:t>
                                </m:r>
                              </m:oMath>
                            </m:oMathPara>
                          </a14:m>
                          <a:endParaRPr lang="zh-CN" sz="1600" dirty="0">
                            <a:effectLst/>
                            <a:latin typeface="Times New Roman" panose="02020603050405020304" pitchFamily="18" charset="0"/>
                            <a:ea typeface="微软雅黑" panose="020B0503020204020204" pitchFamily="34" charset="-122"/>
                            <a:cs typeface="Times New Roman" panose="02020603050405020304" pitchFamily="18" charset="0"/>
                          </a:endParaRPr>
                        </a:p>
                        <a:p>
                          <a:pPr algn="ctr">
                            <a:spcBef>
                              <a:spcPts val="1000"/>
                            </a:spcBef>
                            <a:spcAft>
                              <a:spcPts val="0"/>
                            </a:spcAft>
                          </a:pPr>
                          <a:r>
                            <a:rPr lang="zh-CN" sz="1600" kern="1200" dirty="0">
                              <a:effectLst/>
                              <a:latin typeface="Times New Roman" panose="02020603050405020304" pitchFamily="18" charset="0"/>
                              <a:ea typeface="微软雅黑" panose="020B0503020204020204" pitchFamily="34" charset="-122"/>
                              <a:cs typeface="Times New Roman" panose="02020603050405020304" pitchFamily="18" charset="0"/>
                            </a:rPr>
                            <a:t>（如果采取</a:t>
                          </a:r>
                          <a:r>
                            <a:rPr lang="en-US" sz="1600" kern="1200" dirty="0">
                              <a:effectLst/>
                              <a:latin typeface="Times New Roman" panose="02020603050405020304" pitchFamily="18" charset="0"/>
                              <a:ea typeface="微软雅黑" panose="020B0503020204020204" pitchFamily="34" charset="-122"/>
                              <a:cs typeface="Times New Roman" panose="02020603050405020304" pitchFamily="18" charset="0"/>
                            </a:rPr>
                            <a:t>A</a:t>
                          </a:r>
                          <a:r>
                            <a:rPr lang="zh-CN" sz="1600" kern="1200" dirty="0">
                              <a:effectLst/>
                              <a:latin typeface="Times New Roman" panose="02020603050405020304" pitchFamily="18" charset="0"/>
                              <a:ea typeface="微软雅黑" panose="020B0503020204020204" pitchFamily="34" charset="-122"/>
                              <a:cs typeface="Times New Roman" panose="02020603050405020304" pitchFamily="18" charset="0"/>
                            </a:rPr>
                            <a:t>行为，则</a:t>
                          </a:r>
                          <a14:m>
                            <m:oMath xmlns:m="http://schemas.openxmlformats.org/officeDocument/2006/math">
                              <m:r>
                                <a:rPr lang="en-US" sz="1600" kern="1200">
                                  <a:effectLst/>
                                  <a:latin typeface="Cambria Math"/>
                                </a:rPr>
                                <m:t>𝑦</m:t>
                              </m:r>
                            </m:oMath>
                          </a14:m>
                          <a:r>
                            <a:rPr lang="zh-CN" sz="1600" kern="1200" dirty="0">
                              <a:effectLst/>
                              <a:latin typeface="Times New Roman" panose="02020603050405020304" pitchFamily="18" charset="0"/>
                              <a:ea typeface="微软雅黑" panose="020B0503020204020204" pitchFamily="34" charset="-122"/>
                              <a:cs typeface="Times New Roman" panose="02020603050405020304" pitchFamily="18" charset="0"/>
                            </a:rPr>
                            <a:t>将如何）</a:t>
                          </a:r>
                          <a:endParaRPr lang="zh-CN" sz="16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T="34290" marB="34290" anchor="ctr"/>
                    </a:tc>
                    <a:tc>
                      <a:txBody>
                        <a:bodyPr/>
                        <a:lstStyle/>
                        <a:p>
                          <a:pPr algn="ctr">
                            <a:spcBef>
                              <a:spcPts val="1000"/>
                            </a:spcBef>
                            <a:spcAft>
                              <a:spcPts val="0"/>
                            </a:spcAft>
                          </a:pPr>
                          <a:r>
                            <a:rPr lang="zh-CN" sz="1600" kern="1200">
                              <a:effectLst/>
                              <a:latin typeface="Times New Roman" panose="02020603050405020304" pitchFamily="18" charset="0"/>
                              <a:ea typeface="微软雅黑" panose="020B0503020204020204" pitchFamily="34" charset="-122"/>
                              <a:cs typeface="Times New Roman" panose="02020603050405020304" pitchFamily="18" charset="0"/>
                            </a:rPr>
                            <a:t>干预</a:t>
                          </a:r>
                          <a:r>
                            <a:rPr lang="en-US" sz="1600" kern="1200">
                              <a:effectLst/>
                              <a:latin typeface="Times New Roman" panose="02020603050405020304" pitchFamily="18" charset="0"/>
                              <a:ea typeface="微软雅黑" panose="020B0503020204020204" pitchFamily="34" charset="-122"/>
                              <a:cs typeface="Times New Roman" panose="02020603050405020304" pitchFamily="18" charset="0"/>
                            </a:rPr>
                            <a:t>(intervention):</a:t>
                          </a:r>
                          <a:r>
                            <a:rPr lang="zh-CN" sz="1600" kern="1200">
                              <a:effectLst/>
                              <a:latin typeface="Times New Roman" panose="02020603050405020304" pitchFamily="18" charset="0"/>
                              <a:ea typeface="微软雅黑" panose="020B0503020204020204" pitchFamily="34" charset="-122"/>
                              <a:cs typeface="Times New Roman" panose="02020603050405020304" pitchFamily="18" charset="0"/>
                            </a:rPr>
                            <a:t>无法直接从观测数据就能得到关系，如</a:t>
                          </a:r>
                          <a:r>
                            <a:rPr lang="en-US" sz="1600" kern="1200">
                              <a:effectLst/>
                              <a:latin typeface="Times New Roman" panose="02020603050405020304" pitchFamily="18" charset="0"/>
                              <a:ea typeface="微软雅黑" panose="020B0503020204020204" pitchFamily="34" charset="-122"/>
                              <a:cs typeface="Times New Roman" panose="02020603050405020304" pitchFamily="18" charset="0"/>
                            </a:rPr>
                            <a:t>“</a:t>
                          </a:r>
                          <a:r>
                            <a:rPr lang="zh-CN" sz="1600" kern="1200">
                              <a:effectLst/>
                              <a:latin typeface="Times New Roman" panose="02020603050405020304" pitchFamily="18" charset="0"/>
                              <a:ea typeface="微软雅黑" panose="020B0503020204020204" pitchFamily="34" charset="-122"/>
                              <a:cs typeface="Times New Roman" panose="02020603050405020304" pitchFamily="18" charset="0"/>
                            </a:rPr>
                            <a:t>某个商品涨价会产生什么结果</a:t>
                          </a:r>
                          <a:r>
                            <a:rPr lang="en-US" sz="1600" kern="1200">
                              <a:effectLst/>
                              <a:latin typeface="Times New Roman" panose="02020603050405020304" pitchFamily="18" charset="0"/>
                              <a:ea typeface="微软雅黑" panose="020B0503020204020204" pitchFamily="34" charset="-122"/>
                              <a:cs typeface="Times New Roman" panose="02020603050405020304" pitchFamily="18" charset="0"/>
                            </a:rPr>
                            <a:t>”</a:t>
                          </a:r>
                          <a:endParaRPr lang="zh-CN" sz="16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0" marR="0" marT="0" marB="0" anchor="ctr"/>
                    </a:tc>
                    <a:extLst>
                      <a:ext uri="{0D108BD9-81ED-4DB2-BD59-A6C34878D82A}">
                        <a16:rowId xmlns:a16="http://schemas.microsoft.com/office/drawing/2014/main" val="10001"/>
                      </a:ext>
                    </a:extLst>
                  </a:tr>
                  <a:tr h="1314402">
                    <a:tc>
                      <a:txBody>
                        <a:bodyPr/>
                        <a:lstStyle/>
                        <a:p>
                          <a:pPr algn="ctr">
                            <a:spcBef>
                              <a:spcPts val="1000"/>
                            </a:spcBef>
                            <a:spcAft>
                              <a:spcPts val="0"/>
                            </a:spcAft>
                          </a:pPr>
                          <a:r>
                            <a:rPr lang="zh-CN" sz="1600" kern="1200">
                              <a:effectLst/>
                              <a:latin typeface="Times New Roman" panose="02020603050405020304" pitchFamily="18" charset="0"/>
                              <a:ea typeface="微软雅黑" panose="020B0503020204020204" pitchFamily="34" charset="-122"/>
                              <a:cs typeface="Times New Roman" panose="02020603050405020304" pitchFamily="18" charset="0"/>
                            </a:rPr>
                            <a:t>反事实</a:t>
                          </a:r>
                          <a:endParaRPr lang="zh-CN" sz="1600">
                            <a:effectLst/>
                            <a:latin typeface="Times New Roman" panose="02020603050405020304" pitchFamily="18" charset="0"/>
                            <a:ea typeface="微软雅黑" panose="020B0503020204020204" pitchFamily="34" charset="-122"/>
                            <a:cs typeface="Times New Roman" panose="02020603050405020304" pitchFamily="18" charset="0"/>
                          </a:endParaRPr>
                        </a:p>
                        <a:p>
                          <a:pPr algn="ctr">
                            <a:spcBef>
                              <a:spcPts val="1000"/>
                            </a:spcBef>
                            <a:spcAft>
                              <a:spcPts val="0"/>
                            </a:spcAft>
                          </a:pPr>
                          <a:r>
                            <a:rPr lang="zh-CN" sz="1600" kern="1200">
                              <a:effectLst/>
                              <a:latin typeface="Times New Roman" panose="02020603050405020304" pitchFamily="18" charset="0"/>
                              <a:ea typeface="微软雅黑" panose="020B0503020204020204" pitchFamily="34" charset="-122"/>
                              <a:cs typeface="Times New Roman" panose="02020603050405020304" pitchFamily="18" charset="0"/>
                            </a:rPr>
                            <a:t>问题</a:t>
                          </a:r>
                          <a:endParaRPr lang="zh-CN" sz="16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T="34290" marB="34290" anchor="ctr"/>
                    </a:tc>
                    <a:tc>
                      <a:txBody>
                        <a:bodyPr/>
                        <a:lstStyle/>
                        <a:p>
                          <a:pPr algn="ctr">
                            <a:spcBef>
                              <a:spcPts val="1000"/>
                            </a:spcBef>
                            <a:spcAft>
                              <a:spcPts val="0"/>
                            </a:spcAft>
                          </a:pPr>
                          <a:r>
                            <a:rPr lang="en-US" sz="1600" kern="1200">
                              <a:effectLst/>
                              <a:latin typeface="Times New Roman" panose="02020603050405020304" pitchFamily="18" charset="0"/>
                              <a:ea typeface="微软雅黑" panose="020B0503020204020204" pitchFamily="34" charset="-122"/>
                              <a:cs typeface="Times New Roman" panose="02020603050405020304" pitchFamily="18" charset="0"/>
                            </a:rPr>
                            <a:t>What if we did things differently</a:t>
                          </a:r>
                          <a:endParaRPr lang="zh-CN" sz="1600">
                            <a:effectLst/>
                            <a:latin typeface="Times New Roman" panose="02020603050405020304" pitchFamily="18" charset="0"/>
                            <a:ea typeface="微软雅黑" panose="020B0503020204020204" pitchFamily="34" charset="-122"/>
                            <a:cs typeface="Times New Roman" panose="02020603050405020304" pitchFamily="18" charset="0"/>
                          </a:endParaRPr>
                        </a:p>
                        <a:p>
                          <a:pPr algn="ctr">
                            <a:spcBef>
                              <a:spcPts val="1000"/>
                            </a:spcBef>
                            <a:spcAft>
                              <a:spcPts val="0"/>
                            </a:spcAft>
                          </a:pPr>
                          <a:r>
                            <a:rPr lang="en-US" sz="1600" kern="1200">
                              <a:effectLst/>
                              <a:latin typeface="Times New Roman" panose="02020603050405020304" pitchFamily="18" charset="0"/>
                              <a:ea typeface="微软雅黑" panose="020B0503020204020204" pitchFamily="34" charset="-122"/>
                              <a:cs typeface="Times New Roman" panose="02020603050405020304" pitchFamily="18" charset="0"/>
                            </a:rPr>
                            <a:t>(why)</a:t>
                          </a:r>
                          <a:endParaRPr lang="zh-CN" sz="16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T="34290" marB="34290" anchor="ct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600" kern="1200">
                                    <a:effectLst/>
                                    <a:latin typeface="Cambria Math"/>
                                  </a:rPr>
                                  <m:t>𝑃</m:t>
                                </m:r>
                                <m:r>
                                  <a:rPr lang="en-US" sz="1600" kern="1200">
                                    <a:effectLst/>
                                    <a:latin typeface="Cambria Math"/>
                                  </a:rPr>
                                  <m:t>(</m:t>
                                </m:r>
                                <m:sSup>
                                  <m:sSupPr>
                                    <m:ctrlPr>
                                      <a:rPr lang="zh-CN" sz="1600" i="1" kern="1200">
                                        <a:effectLst/>
                                        <a:latin typeface="Cambria Math" panose="02040503050406030204" pitchFamily="18" charset="0"/>
                                      </a:rPr>
                                    </m:ctrlPr>
                                  </m:sSupPr>
                                  <m:e>
                                    <m:r>
                                      <a:rPr lang="en-US" sz="1600" kern="1200">
                                        <a:effectLst/>
                                        <a:latin typeface="Cambria Math"/>
                                      </a:rPr>
                                      <m:t>𝑦</m:t>
                                    </m:r>
                                  </m:e>
                                  <m:sup>
                                    <m:r>
                                      <a:rPr lang="en-US" sz="1600" kern="1200">
                                        <a:effectLst/>
                                        <a:latin typeface="Cambria Math"/>
                                      </a:rPr>
                                      <m:t>′</m:t>
                                    </m:r>
                                  </m:sup>
                                </m:sSup>
                                <m:r>
                                  <a:rPr lang="en-US" sz="1600" kern="1200">
                                    <a:effectLst/>
                                    <a:latin typeface="Cambria Math"/>
                                  </a:rPr>
                                  <m:t>|</m:t>
                                </m:r>
                                <m:r>
                                  <a:rPr lang="en-US" sz="1600" kern="1200">
                                    <a:effectLst/>
                                    <a:latin typeface="Cambria Math"/>
                                  </a:rPr>
                                  <m:t>𝐴</m:t>
                                </m:r>
                                <m:r>
                                  <a:rPr lang="en-US" sz="1600" kern="1200">
                                    <a:effectLst/>
                                    <a:latin typeface="Cambria Math"/>
                                  </a:rPr>
                                  <m:t>)</m:t>
                                </m:r>
                              </m:oMath>
                            </m:oMathPara>
                          </a14:m>
                          <a:endParaRPr lang="zh-CN" sz="1600" dirty="0">
                            <a:effectLst/>
                            <a:latin typeface="Times New Roman" panose="02020603050405020304" pitchFamily="18" charset="0"/>
                            <a:ea typeface="微软雅黑" panose="020B0503020204020204" pitchFamily="34" charset="-122"/>
                            <a:cs typeface="Times New Roman" panose="02020603050405020304" pitchFamily="18" charset="0"/>
                          </a:endParaRPr>
                        </a:p>
                        <a:p>
                          <a:pPr algn="ctr">
                            <a:spcBef>
                              <a:spcPts val="1000"/>
                            </a:spcBef>
                            <a:spcAft>
                              <a:spcPts val="0"/>
                            </a:spcAft>
                          </a:pPr>
                          <a:r>
                            <a:rPr lang="zh-CN" sz="1600" kern="1200" dirty="0">
                              <a:effectLst/>
                              <a:latin typeface="Times New Roman" panose="02020603050405020304" pitchFamily="18" charset="0"/>
                              <a:ea typeface="微软雅黑" panose="020B0503020204020204" pitchFamily="34" charset="-122"/>
                              <a:cs typeface="Times New Roman" panose="02020603050405020304" pitchFamily="18" charset="0"/>
                            </a:rPr>
                            <a:t>（如果</a:t>
                          </a:r>
                          <a:r>
                            <a:rPr lang="en-US" sz="1600" kern="1200" dirty="0">
                              <a:effectLst/>
                              <a:latin typeface="Times New Roman" panose="02020603050405020304" pitchFamily="18" charset="0"/>
                              <a:ea typeface="微软雅黑" panose="020B0503020204020204" pitchFamily="34" charset="-122"/>
                              <a:cs typeface="Times New Roman" panose="02020603050405020304" pitchFamily="18" charset="0"/>
                            </a:rPr>
                            <a:t>A</a:t>
                          </a:r>
                          <a:r>
                            <a:rPr lang="zh-CN" sz="1600" kern="1200" dirty="0">
                              <a:effectLst/>
                              <a:latin typeface="Times New Roman" panose="02020603050405020304" pitchFamily="18" charset="0"/>
                              <a:ea typeface="微软雅黑" panose="020B0503020204020204" pitchFamily="34" charset="-122"/>
                              <a:cs typeface="Times New Roman" panose="02020603050405020304" pitchFamily="18" charset="0"/>
                            </a:rPr>
                            <a:t>为真，则</a:t>
                          </a:r>
                          <a14:m>
                            <m:oMath xmlns:m="http://schemas.openxmlformats.org/officeDocument/2006/math">
                              <m:sSup>
                                <m:sSupPr>
                                  <m:ctrlPr>
                                    <a:rPr lang="zh-CN" sz="1600" i="1" kern="1200">
                                      <a:effectLst/>
                                      <a:latin typeface="Cambria Math" panose="02040503050406030204" pitchFamily="18" charset="0"/>
                                    </a:rPr>
                                  </m:ctrlPr>
                                </m:sSupPr>
                                <m:e>
                                  <m:r>
                                    <a:rPr lang="en-US" sz="1600" kern="1200">
                                      <a:effectLst/>
                                      <a:latin typeface="Cambria Math"/>
                                    </a:rPr>
                                    <m:t>𝑦</m:t>
                                  </m:r>
                                </m:e>
                                <m:sup>
                                  <m:r>
                                    <a:rPr lang="en-US" sz="1600" kern="1200">
                                      <a:effectLst/>
                                      <a:latin typeface="Cambria Math"/>
                                    </a:rPr>
                                    <m:t>′</m:t>
                                  </m:r>
                                </m:sup>
                              </m:sSup>
                            </m:oMath>
                          </a14:m>
                          <a:r>
                            <a:rPr lang="zh-CN" sz="1600" kern="1200" dirty="0">
                              <a:effectLst/>
                              <a:latin typeface="Times New Roman" panose="02020603050405020304" pitchFamily="18" charset="0"/>
                              <a:ea typeface="微软雅黑" panose="020B0503020204020204" pitchFamily="34" charset="-122"/>
                              <a:cs typeface="Times New Roman" panose="02020603050405020304" pitchFamily="18" charset="0"/>
                            </a:rPr>
                            <a:t>将如何）</a:t>
                          </a:r>
                          <a:endParaRPr lang="zh-CN" sz="16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T="34290" marB="34290" anchor="ctr"/>
                    </a:tc>
                    <a:tc>
                      <a:txBody>
                        <a:bodyPr/>
                        <a:lstStyle/>
                        <a:p>
                          <a:pPr algn="ctr">
                            <a:spcBef>
                              <a:spcPts val="1000"/>
                            </a:spcBef>
                            <a:spcAft>
                              <a:spcPts val="0"/>
                            </a:spcAft>
                          </a:pPr>
                          <a:r>
                            <a:rPr lang="zh-CN" sz="1600" kern="1200" dirty="0">
                              <a:effectLst/>
                              <a:latin typeface="Times New Roman" panose="02020603050405020304" pitchFamily="18" charset="0"/>
                              <a:ea typeface="微软雅黑" panose="020B0503020204020204" pitchFamily="34" charset="-122"/>
                              <a:cs typeface="Times New Roman" panose="02020603050405020304" pitchFamily="18" charset="0"/>
                            </a:rPr>
                            <a:t>反事实</a:t>
                          </a:r>
                          <a:r>
                            <a:rPr lang="en-US" sz="1600" kern="1200" dirty="0">
                              <a:effectLst/>
                              <a:latin typeface="Times New Roman" panose="02020603050405020304" pitchFamily="18" charset="0"/>
                              <a:ea typeface="微软雅黑" panose="020B0503020204020204" pitchFamily="34" charset="-122"/>
                              <a:cs typeface="Times New Roman" panose="02020603050405020304" pitchFamily="18" charset="0"/>
                            </a:rPr>
                            <a:t>(counterfactual)</a:t>
                          </a:r>
                          <a:r>
                            <a:rPr lang="zh-CN" sz="1600" kern="1200" dirty="0">
                              <a:effectLst/>
                              <a:latin typeface="Times New Roman" panose="02020603050405020304" pitchFamily="18" charset="0"/>
                              <a:ea typeface="微软雅黑" panose="020B0503020204020204" pitchFamily="34" charset="-122"/>
                              <a:cs typeface="Times New Roman" panose="02020603050405020304" pitchFamily="18" charset="0"/>
                            </a:rPr>
                            <a:t>：某个事情已经发生了，则在相同环境中，这个事情不发生会带来怎样的新结果</a:t>
                          </a:r>
                          <a:endParaRPr lang="zh-CN" sz="16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0" marR="0" marT="0" marB="0" anchor="ctr"/>
                    </a:tc>
                    <a:extLst>
                      <a:ext uri="{0D108BD9-81ED-4DB2-BD59-A6C34878D82A}">
                        <a16:rowId xmlns:a16="http://schemas.microsoft.com/office/drawing/2014/main" val="10002"/>
                      </a:ext>
                    </a:extLst>
                  </a:tr>
                </a:tbl>
              </a:graphicData>
            </a:graphic>
          </p:graphicFrame>
        </mc:Choice>
        <mc:Fallback xmlns="">
          <p:graphicFrame>
            <p:nvGraphicFramePr>
              <p:cNvPr id="17" name="表格 16">
                <a:extLst>
                  <a:ext uri="{FF2B5EF4-FFF2-40B4-BE49-F238E27FC236}">
                    <a16:creationId xmlns:a16="http://schemas.microsoft.com/office/drawing/2014/main" id="{7D52218A-460C-4D54-AD71-C7F02C9DB3C4}"/>
                  </a:ext>
                </a:extLst>
              </p:cNvPr>
              <p:cNvGraphicFramePr>
                <a:graphicFrameLocks noGrp="1"/>
              </p:cNvGraphicFramePr>
              <p:nvPr>
                <p:extLst>
                  <p:ext uri="{D42A27DB-BD31-4B8C-83A1-F6EECF244321}">
                    <p14:modId xmlns:p14="http://schemas.microsoft.com/office/powerpoint/2010/main" val="4267708729"/>
                  </p:ext>
                </p:extLst>
              </p:nvPr>
            </p:nvGraphicFramePr>
            <p:xfrm>
              <a:off x="416960" y="1484781"/>
              <a:ext cx="10872377" cy="3888438"/>
            </p:xfrm>
            <a:graphic>
              <a:graphicData uri="http://schemas.openxmlformats.org/drawingml/2006/table">
                <a:tbl>
                  <a:tblPr firstRow="1" bandRow="1">
                    <a:tableStyleId>{5C22544A-7EE6-4342-B048-85BDC9FD1C3A}</a:tableStyleId>
                  </a:tblPr>
                  <a:tblGrid>
                    <a:gridCol w="2022868">
                      <a:extLst>
                        <a:ext uri="{9D8B030D-6E8A-4147-A177-3AD203B41FA5}">
                          <a16:colId xmlns:a16="http://schemas.microsoft.com/office/drawing/2014/main" val="20000"/>
                        </a:ext>
                      </a:extLst>
                    </a:gridCol>
                    <a:gridCol w="2631012">
                      <a:extLst>
                        <a:ext uri="{9D8B030D-6E8A-4147-A177-3AD203B41FA5}">
                          <a16:colId xmlns:a16="http://schemas.microsoft.com/office/drawing/2014/main" val="20001"/>
                        </a:ext>
                      </a:extLst>
                    </a:gridCol>
                    <a:gridCol w="2631012">
                      <a:extLst>
                        <a:ext uri="{9D8B030D-6E8A-4147-A177-3AD203B41FA5}">
                          <a16:colId xmlns:a16="http://schemas.microsoft.com/office/drawing/2014/main" val="20002"/>
                        </a:ext>
                      </a:extLst>
                    </a:gridCol>
                    <a:gridCol w="3587485">
                      <a:extLst>
                        <a:ext uri="{9D8B030D-6E8A-4147-A177-3AD203B41FA5}">
                          <a16:colId xmlns:a16="http://schemas.microsoft.com/office/drawing/2014/main" val="20003"/>
                        </a:ext>
                      </a:extLst>
                    </a:gridCol>
                  </a:tblGrid>
                  <a:tr h="1180418">
                    <a:tc>
                      <a:txBody>
                        <a:bodyPr/>
                        <a:lstStyle/>
                        <a:p>
                          <a:pPr algn="ctr">
                            <a:spcBef>
                              <a:spcPts val="1000"/>
                            </a:spcBef>
                            <a:spcAft>
                              <a:spcPts val="0"/>
                            </a:spcAft>
                          </a:pPr>
                          <a:r>
                            <a:rPr lang="zh-CN" sz="1600" kern="1200" dirty="0">
                              <a:effectLst/>
                              <a:latin typeface="Times New Roman" panose="02020603050405020304" pitchFamily="18" charset="0"/>
                              <a:ea typeface="微软雅黑" panose="020B0503020204020204" pitchFamily="34" charset="-122"/>
                              <a:cs typeface="Times New Roman" panose="02020603050405020304" pitchFamily="18" charset="0"/>
                            </a:rPr>
                            <a:t>可观测</a:t>
                          </a:r>
                          <a:endParaRPr lang="zh-CN" sz="1600" dirty="0">
                            <a:effectLst/>
                            <a:latin typeface="Times New Roman" panose="02020603050405020304" pitchFamily="18" charset="0"/>
                            <a:ea typeface="微软雅黑" panose="020B0503020204020204" pitchFamily="34" charset="-122"/>
                            <a:cs typeface="Times New Roman" panose="02020603050405020304" pitchFamily="18" charset="0"/>
                          </a:endParaRPr>
                        </a:p>
                        <a:p>
                          <a:pPr algn="ctr">
                            <a:spcBef>
                              <a:spcPts val="1000"/>
                            </a:spcBef>
                            <a:spcAft>
                              <a:spcPts val="0"/>
                            </a:spcAft>
                          </a:pPr>
                          <a:r>
                            <a:rPr lang="zh-CN" sz="1600" kern="1200" dirty="0">
                              <a:effectLst/>
                              <a:latin typeface="Times New Roman" panose="02020603050405020304" pitchFamily="18" charset="0"/>
                              <a:ea typeface="微软雅黑" panose="020B0503020204020204" pitchFamily="34" charset="-122"/>
                              <a:cs typeface="Times New Roman" panose="02020603050405020304" pitchFamily="18" charset="0"/>
                            </a:rPr>
                            <a:t>问题</a:t>
                          </a:r>
                          <a:endParaRPr lang="zh-CN" sz="16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T="34290" marB="34290" anchor="ctr"/>
                    </a:tc>
                    <a:tc>
                      <a:txBody>
                        <a:bodyPr/>
                        <a:lstStyle/>
                        <a:p>
                          <a:pPr algn="ctr">
                            <a:spcBef>
                              <a:spcPts val="1000"/>
                            </a:spcBef>
                            <a:spcAft>
                              <a:spcPts val="0"/>
                            </a:spcAft>
                          </a:pPr>
                          <a:r>
                            <a:rPr lang="en-US" sz="1600" kern="1200" dirty="0">
                              <a:effectLst/>
                              <a:latin typeface="Times New Roman" panose="02020603050405020304" pitchFamily="18" charset="0"/>
                              <a:ea typeface="微软雅黑" panose="020B0503020204020204" pitchFamily="34" charset="-122"/>
                              <a:cs typeface="Times New Roman" panose="02020603050405020304" pitchFamily="18" charset="0"/>
                            </a:rPr>
                            <a:t>What if we see A</a:t>
                          </a:r>
                          <a:endParaRPr lang="zh-CN" sz="1600" dirty="0">
                            <a:effectLst/>
                            <a:latin typeface="Times New Roman" panose="02020603050405020304" pitchFamily="18" charset="0"/>
                            <a:ea typeface="微软雅黑" panose="020B0503020204020204" pitchFamily="34" charset="-122"/>
                            <a:cs typeface="Times New Roman" panose="02020603050405020304" pitchFamily="18" charset="0"/>
                          </a:endParaRPr>
                        </a:p>
                        <a:p>
                          <a:pPr algn="ctr">
                            <a:spcBef>
                              <a:spcPts val="1000"/>
                            </a:spcBef>
                            <a:spcAft>
                              <a:spcPts val="0"/>
                            </a:spcAft>
                          </a:pPr>
                          <a:r>
                            <a:rPr lang="en-US" sz="1600" kern="1200" dirty="0">
                              <a:effectLst/>
                              <a:latin typeface="Times New Roman" panose="02020603050405020304" pitchFamily="18" charset="0"/>
                              <a:ea typeface="微软雅黑" panose="020B0503020204020204" pitchFamily="34" charset="-122"/>
                              <a:cs typeface="Times New Roman" panose="02020603050405020304" pitchFamily="18" charset="0"/>
                            </a:rPr>
                            <a:t>(what is?)</a:t>
                          </a:r>
                          <a:endParaRPr lang="zh-CN" sz="16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T="34290" marB="34290" anchor="ctr"/>
                    </a:tc>
                    <a:tc>
                      <a:txBody>
                        <a:bodyPr/>
                        <a:lstStyle/>
                        <a:p>
                          <a:endParaRPr lang="zh-CN"/>
                        </a:p>
                      </a:txBody>
                      <a:tcPr marT="34290" marB="34290" anchor="ctr">
                        <a:blipFill>
                          <a:blip r:embed="rId3"/>
                          <a:stretch>
                            <a:fillRect l="-177494" t="-515" r="-137819" b="-230412"/>
                          </a:stretch>
                        </a:blipFill>
                      </a:tcPr>
                    </a:tc>
                    <a:tc>
                      <a:txBody>
                        <a:bodyPr/>
                        <a:lstStyle/>
                        <a:p>
                          <a:pPr algn="ctr">
                            <a:spcBef>
                              <a:spcPts val="1000"/>
                            </a:spcBef>
                            <a:spcAft>
                              <a:spcPts val="0"/>
                            </a:spcAft>
                          </a:pPr>
                          <a:r>
                            <a:rPr lang="zh-CN" sz="1600" kern="1200" dirty="0">
                              <a:effectLst/>
                              <a:latin typeface="Times New Roman" panose="02020603050405020304" pitchFamily="18" charset="0"/>
                              <a:ea typeface="微软雅黑" panose="020B0503020204020204" pitchFamily="34" charset="-122"/>
                              <a:cs typeface="Times New Roman" panose="02020603050405020304" pitchFamily="18" charset="0"/>
                            </a:rPr>
                            <a:t>关联</a:t>
                          </a:r>
                          <a:r>
                            <a:rPr lang="en-US" sz="1600" kern="1200" dirty="0">
                              <a:effectLst/>
                              <a:latin typeface="Times New Roman" panose="02020603050405020304" pitchFamily="18" charset="0"/>
                              <a:ea typeface="微软雅黑" panose="020B0503020204020204" pitchFamily="34" charset="-122"/>
                              <a:cs typeface="Times New Roman" panose="02020603050405020304" pitchFamily="18" charset="0"/>
                            </a:rPr>
                            <a:t>(association)</a:t>
                          </a:r>
                          <a:r>
                            <a:rPr lang="zh-CN" sz="1600" kern="1200" dirty="0">
                              <a:effectLst/>
                              <a:latin typeface="Times New Roman" panose="02020603050405020304" pitchFamily="18" charset="0"/>
                              <a:ea typeface="微软雅黑" panose="020B0503020204020204" pitchFamily="34" charset="-122"/>
                              <a:cs typeface="Times New Roman" panose="02020603050405020304" pitchFamily="18" charset="0"/>
                            </a:rPr>
                            <a:t>：直接可从数据中计算得到的统计相关</a:t>
                          </a:r>
                          <a:endParaRPr lang="zh-CN" sz="16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0" marR="0" marT="0" marB="0" anchor="ctr"/>
                    </a:tc>
                    <a:extLst>
                      <a:ext uri="{0D108BD9-81ED-4DB2-BD59-A6C34878D82A}">
                        <a16:rowId xmlns:a16="http://schemas.microsoft.com/office/drawing/2014/main" val="10000"/>
                      </a:ext>
                    </a:extLst>
                  </a:tr>
                  <a:tr h="1393618">
                    <a:tc>
                      <a:txBody>
                        <a:bodyPr/>
                        <a:lstStyle/>
                        <a:p>
                          <a:pPr algn="ctr">
                            <a:spcBef>
                              <a:spcPts val="1000"/>
                            </a:spcBef>
                            <a:spcAft>
                              <a:spcPts val="0"/>
                            </a:spcAft>
                          </a:pPr>
                          <a:r>
                            <a:rPr lang="zh-CN" sz="1600" kern="1200" dirty="0">
                              <a:effectLst/>
                              <a:latin typeface="Times New Roman" panose="02020603050405020304" pitchFamily="18" charset="0"/>
                              <a:ea typeface="微软雅黑" panose="020B0503020204020204" pitchFamily="34" charset="-122"/>
                              <a:cs typeface="Times New Roman" panose="02020603050405020304" pitchFamily="18" charset="0"/>
                            </a:rPr>
                            <a:t>决策行动</a:t>
                          </a:r>
                          <a:endParaRPr lang="zh-CN" sz="1600" dirty="0">
                            <a:effectLst/>
                            <a:latin typeface="Times New Roman" panose="02020603050405020304" pitchFamily="18" charset="0"/>
                            <a:ea typeface="微软雅黑" panose="020B0503020204020204" pitchFamily="34" charset="-122"/>
                            <a:cs typeface="Times New Roman" panose="02020603050405020304" pitchFamily="18" charset="0"/>
                          </a:endParaRPr>
                        </a:p>
                        <a:p>
                          <a:pPr algn="ctr">
                            <a:spcBef>
                              <a:spcPts val="1000"/>
                            </a:spcBef>
                            <a:spcAft>
                              <a:spcPts val="0"/>
                            </a:spcAft>
                          </a:pPr>
                          <a:r>
                            <a:rPr lang="zh-CN" sz="1600" kern="1200" dirty="0">
                              <a:effectLst/>
                              <a:latin typeface="Times New Roman" panose="02020603050405020304" pitchFamily="18" charset="0"/>
                              <a:ea typeface="微软雅黑" panose="020B0503020204020204" pitchFamily="34" charset="-122"/>
                              <a:cs typeface="Times New Roman" panose="02020603050405020304" pitchFamily="18" charset="0"/>
                            </a:rPr>
                            <a:t>问题</a:t>
                          </a:r>
                          <a:endParaRPr lang="zh-CN" sz="16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T="34290" marB="34290" anchor="ctr"/>
                    </a:tc>
                    <a:tc>
                      <a:txBody>
                        <a:bodyPr/>
                        <a:lstStyle/>
                        <a:p>
                          <a:pPr algn="ctr">
                            <a:spcBef>
                              <a:spcPts val="1000"/>
                            </a:spcBef>
                            <a:spcAft>
                              <a:spcPts val="0"/>
                            </a:spcAft>
                          </a:pPr>
                          <a:r>
                            <a:rPr lang="en-US" sz="1600" kern="1200" dirty="0">
                              <a:effectLst/>
                              <a:latin typeface="Times New Roman" panose="02020603050405020304" pitchFamily="18" charset="0"/>
                              <a:ea typeface="微软雅黑" panose="020B0503020204020204" pitchFamily="34" charset="-122"/>
                              <a:cs typeface="Times New Roman" panose="02020603050405020304" pitchFamily="18" charset="0"/>
                            </a:rPr>
                            <a:t>What if we do A</a:t>
                          </a:r>
                        </a:p>
                        <a:p>
                          <a:pPr algn="ctr">
                            <a:spcBef>
                              <a:spcPts val="1000"/>
                            </a:spcBef>
                            <a:spcAft>
                              <a:spcPts val="0"/>
                            </a:spcAft>
                          </a:pPr>
                          <a:r>
                            <a:rPr lang="en-US" sz="1600" kern="1200" dirty="0">
                              <a:effectLst/>
                              <a:latin typeface="Times New Roman" panose="02020603050405020304" pitchFamily="18" charset="0"/>
                              <a:ea typeface="微软雅黑" panose="020B0503020204020204" pitchFamily="34" charset="-122"/>
                              <a:cs typeface="Times New Roman" panose="02020603050405020304" pitchFamily="18" charset="0"/>
                            </a:rPr>
                            <a:t> (what if?)</a:t>
                          </a:r>
                          <a:endParaRPr lang="zh-CN" sz="16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T="34290" marB="34290" anchor="ctr"/>
                    </a:tc>
                    <a:tc>
                      <a:txBody>
                        <a:bodyPr/>
                        <a:lstStyle/>
                        <a:p>
                          <a:endParaRPr lang="zh-CN"/>
                        </a:p>
                      </a:txBody>
                      <a:tcPr marT="34290" marB="34290" anchor="ctr">
                        <a:blipFill>
                          <a:blip r:embed="rId3"/>
                          <a:stretch>
                            <a:fillRect l="-177494" t="-85153" r="-137819" b="-95197"/>
                          </a:stretch>
                        </a:blipFill>
                      </a:tcPr>
                    </a:tc>
                    <a:tc>
                      <a:txBody>
                        <a:bodyPr/>
                        <a:lstStyle/>
                        <a:p>
                          <a:pPr algn="ctr">
                            <a:spcBef>
                              <a:spcPts val="1000"/>
                            </a:spcBef>
                            <a:spcAft>
                              <a:spcPts val="0"/>
                            </a:spcAft>
                          </a:pPr>
                          <a:r>
                            <a:rPr lang="zh-CN" sz="1600" kern="1200">
                              <a:effectLst/>
                              <a:latin typeface="Times New Roman" panose="02020603050405020304" pitchFamily="18" charset="0"/>
                              <a:ea typeface="微软雅黑" panose="020B0503020204020204" pitchFamily="34" charset="-122"/>
                              <a:cs typeface="Times New Roman" panose="02020603050405020304" pitchFamily="18" charset="0"/>
                            </a:rPr>
                            <a:t>干预</a:t>
                          </a:r>
                          <a:r>
                            <a:rPr lang="en-US" sz="1600" kern="1200">
                              <a:effectLst/>
                              <a:latin typeface="Times New Roman" panose="02020603050405020304" pitchFamily="18" charset="0"/>
                              <a:ea typeface="微软雅黑" panose="020B0503020204020204" pitchFamily="34" charset="-122"/>
                              <a:cs typeface="Times New Roman" panose="02020603050405020304" pitchFamily="18" charset="0"/>
                            </a:rPr>
                            <a:t>(intervention):</a:t>
                          </a:r>
                          <a:r>
                            <a:rPr lang="zh-CN" sz="1600" kern="1200">
                              <a:effectLst/>
                              <a:latin typeface="Times New Roman" panose="02020603050405020304" pitchFamily="18" charset="0"/>
                              <a:ea typeface="微软雅黑" panose="020B0503020204020204" pitchFamily="34" charset="-122"/>
                              <a:cs typeface="Times New Roman" panose="02020603050405020304" pitchFamily="18" charset="0"/>
                            </a:rPr>
                            <a:t>无法直接从观测数据就能得到关系，如</a:t>
                          </a:r>
                          <a:r>
                            <a:rPr lang="en-US" sz="1600" kern="1200">
                              <a:effectLst/>
                              <a:latin typeface="Times New Roman" panose="02020603050405020304" pitchFamily="18" charset="0"/>
                              <a:ea typeface="微软雅黑" panose="020B0503020204020204" pitchFamily="34" charset="-122"/>
                              <a:cs typeface="Times New Roman" panose="02020603050405020304" pitchFamily="18" charset="0"/>
                            </a:rPr>
                            <a:t>“</a:t>
                          </a:r>
                          <a:r>
                            <a:rPr lang="zh-CN" sz="1600" kern="1200">
                              <a:effectLst/>
                              <a:latin typeface="Times New Roman" panose="02020603050405020304" pitchFamily="18" charset="0"/>
                              <a:ea typeface="微软雅黑" panose="020B0503020204020204" pitchFamily="34" charset="-122"/>
                              <a:cs typeface="Times New Roman" panose="02020603050405020304" pitchFamily="18" charset="0"/>
                            </a:rPr>
                            <a:t>某个商品涨价会产生什么结果</a:t>
                          </a:r>
                          <a:r>
                            <a:rPr lang="en-US" sz="1600" kern="1200">
                              <a:effectLst/>
                              <a:latin typeface="Times New Roman" panose="02020603050405020304" pitchFamily="18" charset="0"/>
                              <a:ea typeface="微软雅黑" panose="020B0503020204020204" pitchFamily="34" charset="-122"/>
                              <a:cs typeface="Times New Roman" panose="02020603050405020304" pitchFamily="18" charset="0"/>
                            </a:rPr>
                            <a:t>”</a:t>
                          </a:r>
                          <a:endParaRPr lang="zh-CN" sz="16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0" marR="0" marT="0" marB="0" anchor="ctr"/>
                    </a:tc>
                    <a:extLst>
                      <a:ext uri="{0D108BD9-81ED-4DB2-BD59-A6C34878D82A}">
                        <a16:rowId xmlns:a16="http://schemas.microsoft.com/office/drawing/2014/main" val="10001"/>
                      </a:ext>
                    </a:extLst>
                  </a:tr>
                  <a:tr h="1314402">
                    <a:tc>
                      <a:txBody>
                        <a:bodyPr/>
                        <a:lstStyle/>
                        <a:p>
                          <a:pPr algn="ctr">
                            <a:spcBef>
                              <a:spcPts val="1000"/>
                            </a:spcBef>
                            <a:spcAft>
                              <a:spcPts val="0"/>
                            </a:spcAft>
                          </a:pPr>
                          <a:r>
                            <a:rPr lang="zh-CN" sz="1600" kern="1200">
                              <a:effectLst/>
                              <a:latin typeface="Times New Roman" panose="02020603050405020304" pitchFamily="18" charset="0"/>
                              <a:ea typeface="微软雅黑" panose="020B0503020204020204" pitchFamily="34" charset="-122"/>
                              <a:cs typeface="Times New Roman" panose="02020603050405020304" pitchFamily="18" charset="0"/>
                            </a:rPr>
                            <a:t>反事实</a:t>
                          </a:r>
                          <a:endParaRPr lang="zh-CN" sz="1600">
                            <a:effectLst/>
                            <a:latin typeface="Times New Roman" panose="02020603050405020304" pitchFamily="18" charset="0"/>
                            <a:ea typeface="微软雅黑" panose="020B0503020204020204" pitchFamily="34" charset="-122"/>
                            <a:cs typeface="Times New Roman" panose="02020603050405020304" pitchFamily="18" charset="0"/>
                          </a:endParaRPr>
                        </a:p>
                        <a:p>
                          <a:pPr algn="ctr">
                            <a:spcBef>
                              <a:spcPts val="1000"/>
                            </a:spcBef>
                            <a:spcAft>
                              <a:spcPts val="0"/>
                            </a:spcAft>
                          </a:pPr>
                          <a:r>
                            <a:rPr lang="zh-CN" sz="1600" kern="1200">
                              <a:effectLst/>
                              <a:latin typeface="Times New Roman" panose="02020603050405020304" pitchFamily="18" charset="0"/>
                              <a:ea typeface="微软雅黑" panose="020B0503020204020204" pitchFamily="34" charset="-122"/>
                              <a:cs typeface="Times New Roman" panose="02020603050405020304" pitchFamily="18" charset="0"/>
                            </a:rPr>
                            <a:t>问题</a:t>
                          </a:r>
                          <a:endParaRPr lang="zh-CN" sz="16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T="34290" marB="34290" anchor="ctr"/>
                    </a:tc>
                    <a:tc>
                      <a:txBody>
                        <a:bodyPr/>
                        <a:lstStyle/>
                        <a:p>
                          <a:pPr algn="ctr">
                            <a:spcBef>
                              <a:spcPts val="1000"/>
                            </a:spcBef>
                            <a:spcAft>
                              <a:spcPts val="0"/>
                            </a:spcAft>
                          </a:pPr>
                          <a:r>
                            <a:rPr lang="en-US" sz="1600" kern="1200">
                              <a:effectLst/>
                              <a:latin typeface="Times New Roman" panose="02020603050405020304" pitchFamily="18" charset="0"/>
                              <a:ea typeface="微软雅黑" panose="020B0503020204020204" pitchFamily="34" charset="-122"/>
                              <a:cs typeface="Times New Roman" panose="02020603050405020304" pitchFamily="18" charset="0"/>
                            </a:rPr>
                            <a:t>What if we did things differently</a:t>
                          </a:r>
                          <a:endParaRPr lang="zh-CN" sz="1600">
                            <a:effectLst/>
                            <a:latin typeface="Times New Roman" panose="02020603050405020304" pitchFamily="18" charset="0"/>
                            <a:ea typeface="微软雅黑" panose="020B0503020204020204" pitchFamily="34" charset="-122"/>
                            <a:cs typeface="Times New Roman" panose="02020603050405020304" pitchFamily="18" charset="0"/>
                          </a:endParaRPr>
                        </a:p>
                        <a:p>
                          <a:pPr algn="ctr">
                            <a:spcBef>
                              <a:spcPts val="1000"/>
                            </a:spcBef>
                            <a:spcAft>
                              <a:spcPts val="0"/>
                            </a:spcAft>
                          </a:pPr>
                          <a:r>
                            <a:rPr lang="en-US" sz="1600" kern="1200">
                              <a:effectLst/>
                              <a:latin typeface="Times New Roman" panose="02020603050405020304" pitchFamily="18" charset="0"/>
                              <a:ea typeface="微软雅黑" panose="020B0503020204020204" pitchFamily="34" charset="-122"/>
                              <a:cs typeface="Times New Roman" panose="02020603050405020304" pitchFamily="18" charset="0"/>
                            </a:rPr>
                            <a:t>(why)</a:t>
                          </a:r>
                          <a:endParaRPr lang="zh-CN" sz="16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T="34290" marB="34290" anchor="ctr"/>
                    </a:tc>
                    <a:tc>
                      <a:txBody>
                        <a:bodyPr/>
                        <a:lstStyle/>
                        <a:p>
                          <a:endParaRPr lang="zh-CN"/>
                        </a:p>
                      </a:txBody>
                      <a:tcPr marT="34290" marB="34290" anchor="ctr">
                        <a:blipFill>
                          <a:blip r:embed="rId3"/>
                          <a:stretch>
                            <a:fillRect l="-177494" t="-196296" r="-137819" b="-926"/>
                          </a:stretch>
                        </a:blipFill>
                      </a:tcPr>
                    </a:tc>
                    <a:tc>
                      <a:txBody>
                        <a:bodyPr/>
                        <a:lstStyle/>
                        <a:p>
                          <a:pPr algn="ctr">
                            <a:spcBef>
                              <a:spcPts val="1000"/>
                            </a:spcBef>
                            <a:spcAft>
                              <a:spcPts val="0"/>
                            </a:spcAft>
                          </a:pPr>
                          <a:r>
                            <a:rPr lang="zh-CN" sz="1600" kern="1200" dirty="0">
                              <a:effectLst/>
                              <a:latin typeface="Times New Roman" panose="02020603050405020304" pitchFamily="18" charset="0"/>
                              <a:ea typeface="微软雅黑" panose="020B0503020204020204" pitchFamily="34" charset="-122"/>
                              <a:cs typeface="Times New Roman" panose="02020603050405020304" pitchFamily="18" charset="0"/>
                            </a:rPr>
                            <a:t>反事实</a:t>
                          </a:r>
                          <a:r>
                            <a:rPr lang="en-US" sz="1600" kern="1200" dirty="0">
                              <a:effectLst/>
                              <a:latin typeface="Times New Roman" panose="02020603050405020304" pitchFamily="18" charset="0"/>
                              <a:ea typeface="微软雅黑" panose="020B0503020204020204" pitchFamily="34" charset="-122"/>
                              <a:cs typeface="Times New Roman" panose="02020603050405020304" pitchFamily="18" charset="0"/>
                            </a:rPr>
                            <a:t>(counterfactual)</a:t>
                          </a:r>
                          <a:r>
                            <a:rPr lang="zh-CN" sz="1600" kern="1200" dirty="0">
                              <a:effectLst/>
                              <a:latin typeface="Times New Roman" panose="02020603050405020304" pitchFamily="18" charset="0"/>
                              <a:ea typeface="微软雅黑" panose="020B0503020204020204" pitchFamily="34" charset="-122"/>
                              <a:cs typeface="Times New Roman" panose="02020603050405020304" pitchFamily="18" charset="0"/>
                            </a:rPr>
                            <a:t>：某个事情已经发生了，则在相同环境中，这个事情不发生会带来怎样的新结果</a:t>
                          </a:r>
                          <a:endParaRPr lang="zh-CN" sz="16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0" marR="0" marT="0" marB="0" anchor="ctr"/>
                    </a:tc>
                    <a:extLst>
                      <a:ext uri="{0D108BD9-81ED-4DB2-BD59-A6C34878D82A}">
                        <a16:rowId xmlns:a16="http://schemas.microsoft.com/office/drawing/2014/main" val="10002"/>
                      </a:ext>
                    </a:extLst>
                  </a:tr>
                </a:tbl>
              </a:graphicData>
            </a:graphic>
          </p:graphicFrame>
        </mc:Fallback>
      </mc:AlternateContent>
      <mc:AlternateContent xmlns:mc="http://schemas.openxmlformats.org/markup-compatibility/2006" xmlns:a14="http://schemas.microsoft.com/office/drawing/2010/main">
        <mc:Choice Requires="a14">
          <p:sp>
            <p:nvSpPr>
              <p:cNvPr id="2" name="矩形 1">
                <a:extLst>
                  <a:ext uri="{FF2B5EF4-FFF2-40B4-BE49-F238E27FC236}">
                    <a16:creationId xmlns:a16="http://schemas.microsoft.com/office/drawing/2014/main" id="{999DC7C5-BBDB-4100-B0B7-C0AF4FCB0D52}"/>
                  </a:ext>
                </a:extLst>
              </p:cNvPr>
              <p:cNvSpPr/>
              <p:nvPr/>
            </p:nvSpPr>
            <p:spPr>
              <a:xfrm>
                <a:off x="630697" y="5543340"/>
                <a:ext cx="11063175" cy="634917"/>
              </a:xfrm>
              <a:prstGeom prst="rect">
                <a:avLst/>
              </a:prstGeom>
            </p:spPr>
            <p:txBody>
              <a:bodyPr wrap="square">
                <a:spAutoFit/>
              </a:bodyPr>
              <a:lstStyle/>
              <a:p>
                <a:pPr marL="0" marR="0" lvl="0" indent="266700" algn="ctr" defTabSz="914400" rtl="0" eaLnBrk="1" fontAlgn="auto" latinLnBrk="0" hangingPunct="1">
                  <a:lnSpc>
                    <a:spcPts val="22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Judea Pearl</a:t>
                </a:r>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把因果分析分类为表</a:t>
                </a: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中</a:t>
                </a:r>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所示的层次化，包括从可观测结果中得到的数据关联、对观测结果进行干预介入后的决策问题、对已经发生的结果进行否定的反事实推理。</a:t>
                </a:r>
                <a:r>
                  <a:rPr kumimoji="0" lang="zh-CN"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表中</a:t>
                </a:r>
                <a14:m>
                  <m:oMath xmlns:m="http://schemas.openxmlformats.org/officeDocument/2006/math">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𝐴</m:t>
                    </m:r>
                  </m:oMath>
                </a14:m>
                <a:r>
                  <a:rPr kumimoji="0" lang="zh-CN"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可视为一种观测变量，</a:t>
                </a:r>
                <a14:m>
                  <m:oMath xmlns:m="http://schemas.openxmlformats.org/officeDocument/2006/math">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𝑦</m:t>
                    </m:r>
                  </m:oMath>
                </a14:m>
                <a:r>
                  <a:rPr kumimoji="0" lang="zh-CN"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和</a:t>
                </a:r>
                <a14:m>
                  <m:oMath xmlns:m="http://schemas.openxmlformats.org/officeDocument/2006/math">
                    <m:sSup>
                      <m:sSupPr>
                        <m:ctrlPr>
                          <a:rPr kumimoji="0" lang="zh-CN" altLang="zh-CN" sz="16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pPr>
                      <m:e>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𝑦</m:t>
                        </m:r>
                      </m:e>
                      <m:sup>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m:t>
                        </m:r>
                      </m:sup>
                    </m:sSup>
                  </m:oMath>
                </a14:m>
                <a:r>
                  <a:rPr kumimoji="0" lang="zh-CN"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可视为一种结果</a:t>
                </a:r>
                <a:endParaRPr kumimoji="0" lang="zh-CN"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mc:Choice>
        <mc:Fallback xmlns="">
          <p:sp>
            <p:nvSpPr>
              <p:cNvPr id="2" name="矩形 1">
                <a:extLst>
                  <a:ext uri="{FF2B5EF4-FFF2-40B4-BE49-F238E27FC236}">
                    <a16:creationId xmlns:a16="http://schemas.microsoft.com/office/drawing/2014/main" id="{999DC7C5-BBDB-4100-B0B7-C0AF4FCB0D52}"/>
                  </a:ext>
                </a:extLst>
              </p:cNvPr>
              <p:cNvSpPr>
                <a:spLocks noRot="1" noChangeAspect="1" noMove="1" noResize="1" noEditPoints="1" noAdjustHandles="1" noChangeArrowheads="1" noChangeShapeType="1" noTextEdit="1"/>
              </p:cNvSpPr>
              <p:nvPr/>
            </p:nvSpPr>
            <p:spPr>
              <a:xfrm>
                <a:off x="630697" y="5543340"/>
                <a:ext cx="11063175" cy="634917"/>
              </a:xfrm>
              <a:prstGeom prst="rect">
                <a:avLst/>
              </a:prstGeom>
              <a:blipFill>
                <a:blip r:embed="rId4"/>
                <a:stretch>
                  <a:fillRect t="-962" b="-1153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8522325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321517" y="661204"/>
            <a:ext cx="11595798" cy="5601196"/>
          </a:xfrm>
          <a:prstGeom prst="rect">
            <a:avLst/>
          </a:prstGeom>
          <a:solidFill>
            <a:srgbClr val="EEF7F8"/>
          </a:solidFill>
          <a:ln>
            <a:noFill/>
          </a:ln>
          <a:effectLst>
            <a:outerShdw blurRad="495300" dist="241300" dir="2700000" algn="tl" rotWithShape="0">
              <a:srgbClr val="222222">
                <a:alpha val="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nvGrpSpPr>
          <p:cNvPr id="7" name="组合 6"/>
          <p:cNvGrpSpPr/>
          <p:nvPr/>
        </p:nvGrpSpPr>
        <p:grpSpPr>
          <a:xfrm>
            <a:off x="590994" y="584180"/>
            <a:ext cx="2579459" cy="708913"/>
            <a:chOff x="3509228" y="1296644"/>
            <a:chExt cx="2754111" cy="756910"/>
          </a:xfrm>
          <a:effectLst/>
        </p:grpSpPr>
        <p:sp>
          <p:nvSpPr>
            <p:cNvPr id="8" name="立方体 7"/>
            <p:cNvSpPr/>
            <p:nvPr/>
          </p:nvSpPr>
          <p:spPr>
            <a:xfrm>
              <a:off x="3522589" y="1312169"/>
              <a:ext cx="2740750" cy="738665"/>
            </a:xfrm>
            <a:prstGeom prst="cube">
              <a:avLst>
                <a:gd name="adj" fmla="val 9465"/>
              </a:avLst>
            </a:prstGeom>
            <a:solidFill>
              <a:srgbClr val="0076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nvGrpSpPr>
            <p:cNvPr id="9" name="组合 8"/>
            <p:cNvGrpSpPr/>
            <p:nvPr/>
          </p:nvGrpSpPr>
          <p:grpSpPr>
            <a:xfrm>
              <a:off x="3520104" y="1385123"/>
              <a:ext cx="2658236" cy="668431"/>
              <a:chOff x="766780" y="725067"/>
              <a:chExt cx="3103577" cy="780415"/>
            </a:xfrm>
          </p:grpSpPr>
          <p:grpSp>
            <p:nvGrpSpPr>
              <p:cNvPr id="14" name="组合 13"/>
              <p:cNvGrpSpPr/>
              <p:nvPr/>
            </p:nvGrpSpPr>
            <p:grpSpPr>
              <a:xfrm>
                <a:off x="766780" y="728242"/>
                <a:ext cx="777240" cy="777240"/>
                <a:chOff x="1908810" y="1131040"/>
                <a:chExt cx="777240" cy="777240"/>
              </a:xfrm>
            </p:grpSpPr>
            <p:sp>
              <p:nvSpPr>
                <p:cNvPr id="33" name="矩形 32"/>
                <p:cNvSpPr/>
                <p:nvPr/>
              </p:nvSpPr>
              <p:spPr>
                <a:xfrm>
                  <a:off x="1908810" y="1131040"/>
                  <a:ext cx="777240" cy="777240"/>
                </a:xfrm>
                <a:prstGeom prst="rect">
                  <a:avLst/>
                </a:prstGeom>
                <a:noFill/>
                <a:ln>
                  <a:solidFill>
                    <a:schemeClr val="bg1">
                      <a:lumMod val="8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cxnSp>
              <p:nvCxnSpPr>
                <p:cNvPr id="34" name="直接连接符 33"/>
                <p:cNvCxnSpPr/>
                <p:nvPr/>
              </p:nvCxnSpPr>
              <p:spPr>
                <a:xfrm>
                  <a:off x="1908810" y="1131040"/>
                  <a:ext cx="777240" cy="77724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flipV="1">
                  <a:off x="1908810" y="1131040"/>
                  <a:ext cx="777240" cy="77724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6" name="直接连接符 35"/>
                <p:cNvCxnSpPr>
                  <a:endCxn id="33" idx="3"/>
                </p:cNvCxnSpPr>
                <p:nvPr/>
              </p:nvCxnSpPr>
              <p:spPr>
                <a:xfrm>
                  <a:off x="1922417" y="1519660"/>
                  <a:ext cx="763633" cy="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7" name="直接连接符 36"/>
                <p:cNvCxnSpPr>
                  <a:endCxn id="33" idx="2"/>
                </p:cNvCxnSpPr>
                <p:nvPr/>
              </p:nvCxnSpPr>
              <p:spPr>
                <a:xfrm flipH="1">
                  <a:off x="2297430" y="1131040"/>
                  <a:ext cx="6804" cy="77724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15" name="组合 14"/>
              <p:cNvGrpSpPr/>
              <p:nvPr/>
            </p:nvGrpSpPr>
            <p:grpSpPr>
              <a:xfrm>
                <a:off x="1541549" y="725067"/>
                <a:ext cx="777240" cy="777240"/>
                <a:chOff x="1908810" y="1131040"/>
                <a:chExt cx="777240" cy="777240"/>
              </a:xfrm>
            </p:grpSpPr>
            <p:sp>
              <p:nvSpPr>
                <p:cNvPr id="28" name="矩形 27"/>
                <p:cNvSpPr/>
                <p:nvPr/>
              </p:nvSpPr>
              <p:spPr>
                <a:xfrm>
                  <a:off x="1908810" y="1131040"/>
                  <a:ext cx="777240" cy="777240"/>
                </a:xfrm>
                <a:prstGeom prst="rect">
                  <a:avLst/>
                </a:prstGeom>
                <a:noFill/>
                <a:ln>
                  <a:solidFill>
                    <a:schemeClr val="bg1">
                      <a:lumMod val="8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cxnSp>
              <p:nvCxnSpPr>
                <p:cNvPr id="29" name="直接连接符 28"/>
                <p:cNvCxnSpPr/>
                <p:nvPr/>
              </p:nvCxnSpPr>
              <p:spPr>
                <a:xfrm>
                  <a:off x="1908810" y="1131040"/>
                  <a:ext cx="777240" cy="77724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V="1">
                  <a:off x="1908810" y="1131040"/>
                  <a:ext cx="777240" cy="77724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1" name="直接连接符 30"/>
                <p:cNvCxnSpPr>
                  <a:endCxn id="28" idx="3"/>
                </p:cNvCxnSpPr>
                <p:nvPr/>
              </p:nvCxnSpPr>
              <p:spPr>
                <a:xfrm>
                  <a:off x="1922417" y="1519660"/>
                  <a:ext cx="763633" cy="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2" name="直接连接符 31"/>
                <p:cNvCxnSpPr>
                  <a:endCxn id="28" idx="2"/>
                </p:cNvCxnSpPr>
                <p:nvPr/>
              </p:nvCxnSpPr>
              <p:spPr>
                <a:xfrm flipH="1">
                  <a:off x="2297430" y="1131040"/>
                  <a:ext cx="6804" cy="77724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16" name="组合 15"/>
              <p:cNvGrpSpPr/>
              <p:nvPr/>
            </p:nvGrpSpPr>
            <p:grpSpPr>
              <a:xfrm>
                <a:off x="2316784" y="725067"/>
                <a:ext cx="777240" cy="777240"/>
                <a:chOff x="1908810" y="1131040"/>
                <a:chExt cx="777240" cy="777240"/>
              </a:xfrm>
            </p:grpSpPr>
            <p:sp>
              <p:nvSpPr>
                <p:cNvPr id="23" name="矩形 22"/>
                <p:cNvSpPr/>
                <p:nvPr/>
              </p:nvSpPr>
              <p:spPr>
                <a:xfrm>
                  <a:off x="1908810" y="1131040"/>
                  <a:ext cx="777240" cy="777240"/>
                </a:xfrm>
                <a:prstGeom prst="rect">
                  <a:avLst/>
                </a:prstGeom>
                <a:noFill/>
                <a:ln>
                  <a:solidFill>
                    <a:schemeClr val="bg1">
                      <a:lumMod val="8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cxnSp>
              <p:nvCxnSpPr>
                <p:cNvPr id="24" name="直接连接符 23"/>
                <p:cNvCxnSpPr/>
                <p:nvPr/>
              </p:nvCxnSpPr>
              <p:spPr>
                <a:xfrm>
                  <a:off x="1908810" y="1131040"/>
                  <a:ext cx="777240" cy="77724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V="1">
                  <a:off x="1908810" y="1131040"/>
                  <a:ext cx="777240" cy="77724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6" name="直接连接符 25"/>
                <p:cNvCxnSpPr>
                  <a:endCxn id="23" idx="3"/>
                </p:cNvCxnSpPr>
                <p:nvPr/>
              </p:nvCxnSpPr>
              <p:spPr>
                <a:xfrm>
                  <a:off x="1922417" y="1519660"/>
                  <a:ext cx="763633" cy="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7" name="直接连接符 26"/>
                <p:cNvCxnSpPr>
                  <a:endCxn id="23" idx="2"/>
                </p:cNvCxnSpPr>
                <p:nvPr/>
              </p:nvCxnSpPr>
              <p:spPr>
                <a:xfrm flipH="1">
                  <a:off x="2297430" y="1131040"/>
                  <a:ext cx="6804" cy="77724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17" name="组合 16"/>
              <p:cNvGrpSpPr/>
              <p:nvPr/>
            </p:nvGrpSpPr>
            <p:grpSpPr>
              <a:xfrm>
                <a:off x="3093117" y="725067"/>
                <a:ext cx="777240" cy="777240"/>
                <a:chOff x="1908810" y="1131040"/>
                <a:chExt cx="777240" cy="777240"/>
              </a:xfrm>
            </p:grpSpPr>
            <p:sp>
              <p:nvSpPr>
                <p:cNvPr id="18" name="矩形 17"/>
                <p:cNvSpPr/>
                <p:nvPr/>
              </p:nvSpPr>
              <p:spPr>
                <a:xfrm>
                  <a:off x="1908810" y="1131040"/>
                  <a:ext cx="777240" cy="777240"/>
                </a:xfrm>
                <a:prstGeom prst="rect">
                  <a:avLst/>
                </a:prstGeom>
                <a:noFill/>
                <a:ln>
                  <a:solidFill>
                    <a:schemeClr val="bg1">
                      <a:lumMod val="8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cxnSp>
              <p:nvCxnSpPr>
                <p:cNvPr id="19" name="直接连接符 18"/>
                <p:cNvCxnSpPr/>
                <p:nvPr/>
              </p:nvCxnSpPr>
              <p:spPr>
                <a:xfrm>
                  <a:off x="1908810" y="1131040"/>
                  <a:ext cx="777240" cy="77724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V="1">
                  <a:off x="1908810" y="1131040"/>
                  <a:ext cx="777240" cy="77724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1" name="直接连接符 20"/>
                <p:cNvCxnSpPr>
                  <a:endCxn id="18" idx="3"/>
                </p:cNvCxnSpPr>
                <p:nvPr/>
              </p:nvCxnSpPr>
              <p:spPr>
                <a:xfrm>
                  <a:off x="1922417" y="1519660"/>
                  <a:ext cx="763633" cy="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2" name="直接连接符 21"/>
                <p:cNvCxnSpPr>
                  <a:endCxn id="18" idx="2"/>
                </p:cNvCxnSpPr>
                <p:nvPr/>
              </p:nvCxnSpPr>
              <p:spPr>
                <a:xfrm flipH="1">
                  <a:off x="2297430" y="1131040"/>
                  <a:ext cx="6804" cy="77724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grpSp>
        </p:grpSp>
        <p:sp>
          <p:nvSpPr>
            <p:cNvPr id="10" name="矩形 9"/>
            <p:cNvSpPr/>
            <p:nvPr/>
          </p:nvSpPr>
          <p:spPr>
            <a:xfrm>
              <a:off x="3509228" y="1300957"/>
              <a:ext cx="671979" cy="67710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华文中宋" panose="02010600040101010101" pitchFamily="2" charset="-122"/>
                  <a:ea typeface="华文中宋" panose="02010600040101010101" pitchFamily="2" charset="-122"/>
                  <a:cs typeface="+mn-cs"/>
                </a:rPr>
                <a:t>延</a:t>
              </a:r>
            </a:p>
          </p:txBody>
        </p:sp>
        <p:sp>
          <p:nvSpPr>
            <p:cNvPr id="11" name="矩形 10"/>
            <p:cNvSpPr/>
            <p:nvPr/>
          </p:nvSpPr>
          <p:spPr>
            <a:xfrm>
              <a:off x="4183692" y="1298239"/>
              <a:ext cx="671979" cy="677108"/>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华文中宋" panose="02010600040101010101" pitchFamily="2" charset="-122"/>
                  <a:ea typeface="华文中宋" panose="02010600040101010101" pitchFamily="2" charset="-122"/>
                  <a:cs typeface="+mn-cs"/>
                </a:rPr>
                <a:t>伸</a:t>
              </a:r>
            </a:p>
          </p:txBody>
        </p:sp>
        <p:sp>
          <p:nvSpPr>
            <p:cNvPr id="12" name="矩形 11"/>
            <p:cNvSpPr/>
            <p:nvPr/>
          </p:nvSpPr>
          <p:spPr>
            <a:xfrm>
              <a:off x="4846347" y="1297103"/>
              <a:ext cx="671979" cy="677108"/>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华文中宋" panose="02010600040101010101" pitchFamily="2" charset="-122"/>
                  <a:ea typeface="华文中宋" panose="02010600040101010101" pitchFamily="2" charset="-122"/>
                  <a:cs typeface="+mn-cs"/>
                </a:rPr>
                <a:t>阅</a:t>
              </a:r>
            </a:p>
          </p:txBody>
        </p:sp>
        <p:sp>
          <p:nvSpPr>
            <p:cNvPr id="13" name="矩形 12"/>
            <p:cNvSpPr/>
            <p:nvPr/>
          </p:nvSpPr>
          <p:spPr>
            <a:xfrm>
              <a:off x="5506300" y="1296644"/>
              <a:ext cx="671979" cy="677108"/>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华文中宋" panose="02010600040101010101" pitchFamily="2" charset="-122"/>
                  <a:ea typeface="华文中宋" panose="02010600040101010101" pitchFamily="2" charset="-122"/>
                  <a:cs typeface="+mn-cs"/>
                </a:rPr>
                <a:t>读</a:t>
              </a:r>
            </a:p>
          </p:txBody>
        </p:sp>
      </p:grpSp>
      <p:sp>
        <p:nvSpPr>
          <p:cNvPr id="40" name="矩形 39"/>
          <p:cNvSpPr/>
          <p:nvPr/>
        </p:nvSpPr>
        <p:spPr>
          <a:xfrm>
            <a:off x="717235" y="1379008"/>
            <a:ext cx="11106170" cy="440120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zh-CN" sz="1800" b="1" i="0" u="none" strike="noStrike" kern="1200" cap="none" spc="0" normalizeH="0" baseline="0" noProof="0" dirty="0">
                <a:ln>
                  <a:noFill/>
                </a:ln>
                <a:solidFill>
                  <a:srgbClr val="01717E"/>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爱因斯坦</a:t>
            </a:r>
            <a:r>
              <a:rPr kumimoji="0" lang="zh-CN"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0" lang="zh-CN"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所有科学中最重大的目标就是从最少数量的假设和公理出发，用逻辑演绎推理的方法解释最大量的经验事实</a:t>
            </a:r>
            <a:r>
              <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0" lang="zh-CN"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。逻辑推理是早期人工智能进行问题求解所采用的主要方法。把知识规范化（如逻辑化）后，就可通过推理规则从已知出发，用</a:t>
            </a:r>
            <a:r>
              <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0" lang="zh-CN"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计算</a:t>
            </a:r>
            <a:r>
              <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0" lang="zh-CN"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方式来模拟人类思辨，最后得出对应推理结果。这好比霍布斯（</a:t>
            </a:r>
            <a:r>
              <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Thomas Hobbes</a:t>
            </a:r>
            <a:r>
              <a:rPr kumimoji="0" lang="zh-CN"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）在其著作《利维坦》（</a:t>
            </a:r>
            <a:r>
              <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Leviathan</a:t>
            </a:r>
            <a:r>
              <a:rPr kumimoji="0" lang="zh-CN"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）中所书内容：哲学</a:t>
            </a:r>
            <a:r>
              <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0" lang="zh-CN"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是通过真正的推理而获得的关于事物原因和结果的知识。</a:t>
            </a:r>
            <a:r>
              <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0" lang="zh-CN"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，我所谓的</a:t>
            </a:r>
            <a:r>
              <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0" lang="zh-CN"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推理</a:t>
            </a:r>
            <a:r>
              <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0" lang="zh-CN"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是指计算。</a:t>
            </a:r>
            <a:endPar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01717E"/>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0" lang="zh-CN" altLang="zh-CN" sz="1800" b="1" i="0" u="none" strike="noStrike" kern="1200" cap="none" spc="0" normalizeH="0" baseline="0" noProof="0" dirty="0">
                <a:ln>
                  <a:noFill/>
                </a:ln>
                <a:solidFill>
                  <a:srgbClr val="01717E"/>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推理就是计算（</a:t>
            </a:r>
            <a:r>
              <a:rPr kumimoji="0" lang="en-US" altLang="zh-CN" sz="1800" b="1" i="0" u="none" strike="noStrike" kern="1200" cap="none" spc="0" normalizeH="0" baseline="0" noProof="0" dirty="0">
                <a:ln>
                  <a:noFill/>
                </a:ln>
                <a:solidFill>
                  <a:srgbClr val="01717E"/>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reason is nothing but reckoning</a:t>
            </a:r>
            <a:r>
              <a:rPr kumimoji="0" lang="zh-CN" altLang="zh-CN" sz="1800" b="1" i="0" u="none" strike="noStrike" kern="1200" cap="none" spc="0" normalizeH="0" baseline="0" noProof="0" dirty="0">
                <a:ln>
                  <a:noFill/>
                </a:ln>
                <a:solidFill>
                  <a:srgbClr val="01717E"/>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0" lang="en-US" altLang="zh-CN" sz="1800" b="1" i="0" u="none" strike="noStrike" kern="1200" cap="none" spc="0" normalizeH="0" baseline="0" noProof="0" dirty="0">
                <a:ln>
                  <a:noFill/>
                </a:ln>
                <a:solidFill>
                  <a:srgbClr val="01717E"/>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 </a:t>
            </a:r>
            <a:r>
              <a:rPr kumimoji="0" lang="zh-CN" altLang="en-US" sz="1800" b="1" i="0" u="none" strike="noStrike" kern="1200" cap="none" spc="0" normalizeH="0" baseline="0" noProof="0" dirty="0">
                <a:ln>
                  <a:noFill/>
                </a:ln>
                <a:solidFill>
                  <a:srgbClr val="01717E"/>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0" lang="zh-CN"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推理和计算这两个概念在霍布斯研究中具有逻辑上等价关系，因此计算即推理也是成立的。莱布尼茨深信人类大量的推理可由一系列计算来实现，由于计算结果是唯一的，因此自然就消除了大家对问题所具有不同看法的差异，</a:t>
            </a:r>
            <a:r>
              <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0" lang="zh-CN"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矫正推理（</a:t>
            </a:r>
            <a:r>
              <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rectify reasoning</a:t>
            </a:r>
            <a:r>
              <a:rPr kumimoji="0" lang="zh-CN"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）的唯一方式是使其同数学一样切实有形（</a:t>
            </a:r>
            <a:r>
              <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tangible</a:t>
            </a:r>
            <a:r>
              <a:rPr kumimoji="0" lang="zh-CN"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），这样我们就能一眼就找出推理的错误所在。在人们有争议之时，我们可以简单地说，让我们来计算（</a:t>
            </a:r>
            <a:r>
              <a:rPr kumimoji="0" lang="en-US" altLang="zh-CN" sz="1600" b="0" i="0" u="none" strike="noStrike" kern="1200" cap="none" spc="0" normalizeH="0" baseline="0" noProof="0" dirty="0" err="1">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calculemus</a:t>
            </a:r>
            <a:r>
              <a:rPr kumimoji="0" lang="zh-CN"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）一下，而无须进一步的忙乱（</a:t>
            </a:r>
            <a:r>
              <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ado</a:t>
            </a:r>
            <a:r>
              <a:rPr kumimoji="0" lang="zh-CN"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），就可知孰对孰错</a:t>
            </a:r>
            <a:r>
              <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0" lang="zh-CN"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endPar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zh-CN"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1975</a:t>
            </a:r>
            <a:r>
              <a:rPr kumimoji="0" lang="zh-CN"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年，西蒙（</a:t>
            </a:r>
            <a:r>
              <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Herbert A. Simo</a:t>
            </a:r>
            <a:r>
              <a:rPr kumimoji="0" lang="zh-CN"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）和纽厄尔（</a:t>
            </a:r>
            <a:r>
              <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Allen Newell</a:t>
            </a:r>
            <a:r>
              <a:rPr kumimoji="0" lang="zh-CN"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）在获得图灵奖颁奖仪式上联合发表题为</a:t>
            </a:r>
            <a:r>
              <a:rPr kumimoji="0" lang="zh-CN" altLang="zh-CN" sz="1800" b="1" i="0" u="none" strike="noStrike" kern="1200" cap="none" spc="0" normalizeH="0" baseline="0" noProof="0" dirty="0">
                <a:ln>
                  <a:noFill/>
                </a:ln>
                <a:solidFill>
                  <a:srgbClr val="01717E"/>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《计算机科学是经验探索的科学：符号和搜索（</a:t>
            </a:r>
            <a:r>
              <a:rPr kumimoji="0" lang="en-US" altLang="zh-CN" sz="1800" b="1" i="0" u="none" strike="noStrike" kern="1200" cap="none" spc="0" normalizeH="0" baseline="0" noProof="0" dirty="0">
                <a:ln>
                  <a:noFill/>
                </a:ln>
                <a:solidFill>
                  <a:srgbClr val="01717E"/>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Computer science as empirical inquiry: symbols and search</a:t>
            </a:r>
            <a:r>
              <a:rPr kumimoji="0" lang="zh-CN"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的演讲。这是图灵奖首次同时授予两位学者，西蒙和纽厄尔是师生关系（西蒙是纽厄尔的老师）。在这个演讲中，两位图灵奖获得者认为现实世界中所存在客观对象和演变过程，都是可以用符号来描述和解释，从而使得各种各样</a:t>
            </a:r>
            <a:r>
              <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0" lang="zh-CN"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问题</a:t>
            </a:r>
            <a:r>
              <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0" lang="zh-CN"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都能通过推理和搜索去获得答案。</a:t>
            </a:r>
          </a:p>
        </p:txBody>
      </p:sp>
      <p:grpSp>
        <p:nvGrpSpPr>
          <p:cNvPr id="48" name="组合 47"/>
          <p:cNvGrpSpPr/>
          <p:nvPr/>
        </p:nvGrpSpPr>
        <p:grpSpPr>
          <a:xfrm flipH="1">
            <a:off x="11065702" y="671669"/>
            <a:ext cx="851673" cy="853582"/>
            <a:chOff x="5244327" y="2299574"/>
            <a:chExt cx="851673" cy="853582"/>
          </a:xfrm>
        </p:grpSpPr>
        <p:sp>
          <p:nvSpPr>
            <p:cNvPr id="49" name="L 形 48"/>
            <p:cNvSpPr/>
            <p:nvPr/>
          </p:nvSpPr>
          <p:spPr>
            <a:xfrm rot="5400000">
              <a:off x="5376000" y="2299574"/>
              <a:ext cx="720000" cy="720000"/>
            </a:xfrm>
            <a:prstGeom prst="corner">
              <a:avLst>
                <a:gd name="adj1" fmla="val 10407"/>
                <a:gd name="adj2" fmla="val 9669"/>
              </a:avLst>
            </a:prstGeom>
            <a:gradFill>
              <a:gsLst>
                <a:gs pos="0">
                  <a:srgbClr val="017C84"/>
                </a:gs>
                <a:gs pos="50000">
                  <a:srgbClr val="017C84">
                    <a:alpha val="0"/>
                  </a:srgb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50" name="L 形 49"/>
            <p:cNvSpPr/>
            <p:nvPr/>
          </p:nvSpPr>
          <p:spPr>
            <a:xfrm rot="5400000">
              <a:off x="5244327" y="2433156"/>
              <a:ext cx="720000" cy="720000"/>
            </a:xfrm>
            <a:prstGeom prst="corner">
              <a:avLst>
                <a:gd name="adj1" fmla="val 10407"/>
                <a:gd name="adj2" fmla="val 9669"/>
              </a:avLst>
            </a:prstGeom>
            <a:gradFill>
              <a:gsLst>
                <a:gs pos="0">
                  <a:srgbClr val="017C84">
                    <a:alpha val="35000"/>
                  </a:srgbClr>
                </a:gs>
                <a:gs pos="50000">
                  <a:srgbClr val="017C84">
                    <a:alpha val="0"/>
                  </a:srgb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grpSp>
        <p:nvGrpSpPr>
          <p:cNvPr id="52" name="组合 51"/>
          <p:cNvGrpSpPr/>
          <p:nvPr/>
        </p:nvGrpSpPr>
        <p:grpSpPr>
          <a:xfrm flipV="1">
            <a:off x="321517" y="5450957"/>
            <a:ext cx="851673" cy="853582"/>
            <a:chOff x="5244327" y="2299574"/>
            <a:chExt cx="851673" cy="853582"/>
          </a:xfrm>
        </p:grpSpPr>
        <p:sp>
          <p:nvSpPr>
            <p:cNvPr id="53" name="L 形 52"/>
            <p:cNvSpPr/>
            <p:nvPr/>
          </p:nvSpPr>
          <p:spPr>
            <a:xfrm rot="5400000">
              <a:off x="5376000" y="2299574"/>
              <a:ext cx="720000" cy="720000"/>
            </a:xfrm>
            <a:prstGeom prst="corner">
              <a:avLst>
                <a:gd name="adj1" fmla="val 10407"/>
                <a:gd name="adj2" fmla="val 9669"/>
              </a:avLst>
            </a:prstGeom>
            <a:gradFill>
              <a:gsLst>
                <a:gs pos="0">
                  <a:srgbClr val="017C84"/>
                </a:gs>
                <a:gs pos="50000">
                  <a:srgbClr val="017C84">
                    <a:alpha val="0"/>
                  </a:srgb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54" name="L 形 53"/>
            <p:cNvSpPr/>
            <p:nvPr/>
          </p:nvSpPr>
          <p:spPr>
            <a:xfrm rot="5400000">
              <a:off x="5244327" y="2433156"/>
              <a:ext cx="720000" cy="720000"/>
            </a:xfrm>
            <a:prstGeom prst="corner">
              <a:avLst>
                <a:gd name="adj1" fmla="val 10407"/>
                <a:gd name="adj2" fmla="val 9669"/>
              </a:avLst>
            </a:prstGeom>
            <a:gradFill>
              <a:gsLst>
                <a:gs pos="0">
                  <a:srgbClr val="017C84">
                    <a:alpha val="35000"/>
                  </a:srgbClr>
                </a:gs>
                <a:gs pos="50000">
                  <a:srgbClr val="017C84">
                    <a:alpha val="0"/>
                  </a:srgb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grpSp>
        <p:nvGrpSpPr>
          <p:cNvPr id="55" name="组合 54"/>
          <p:cNvGrpSpPr/>
          <p:nvPr/>
        </p:nvGrpSpPr>
        <p:grpSpPr>
          <a:xfrm flipH="1" flipV="1">
            <a:off x="11065672" y="5470438"/>
            <a:ext cx="851673" cy="853582"/>
            <a:chOff x="5244327" y="2299574"/>
            <a:chExt cx="851673" cy="853582"/>
          </a:xfrm>
        </p:grpSpPr>
        <p:sp>
          <p:nvSpPr>
            <p:cNvPr id="56" name="L 形 55"/>
            <p:cNvSpPr/>
            <p:nvPr/>
          </p:nvSpPr>
          <p:spPr>
            <a:xfrm rot="5400000">
              <a:off x="5376000" y="2299574"/>
              <a:ext cx="720000" cy="720000"/>
            </a:xfrm>
            <a:prstGeom prst="corner">
              <a:avLst>
                <a:gd name="adj1" fmla="val 10407"/>
                <a:gd name="adj2" fmla="val 9669"/>
              </a:avLst>
            </a:prstGeom>
            <a:gradFill>
              <a:gsLst>
                <a:gs pos="0">
                  <a:srgbClr val="017C84"/>
                </a:gs>
                <a:gs pos="50000">
                  <a:srgbClr val="017C84">
                    <a:alpha val="0"/>
                  </a:srgb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57" name="L 形 56"/>
            <p:cNvSpPr/>
            <p:nvPr/>
          </p:nvSpPr>
          <p:spPr>
            <a:xfrm rot="5400000">
              <a:off x="5244327" y="2433156"/>
              <a:ext cx="720000" cy="720000"/>
            </a:xfrm>
            <a:prstGeom prst="corner">
              <a:avLst>
                <a:gd name="adj1" fmla="val 10407"/>
                <a:gd name="adj2" fmla="val 9669"/>
              </a:avLst>
            </a:prstGeom>
            <a:gradFill>
              <a:gsLst>
                <a:gs pos="0">
                  <a:srgbClr val="017C84">
                    <a:alpha val="35000"/>
                  </a:srgbClr>
                </a:gs>
                <a:gs pos="50000">
                  <a:srgbClr val="017C84">
                    <a:alpha val="0"/>
                  </a:srgb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sp>
        <p:nvSpPr>
          <p:cNvPr id="2" name="矩形 1">
            <a:extLst>
              <a:ext uri="{FF2B5EF4-FFF2-40B4-BE49-F238E27FC236}">
                <a16:creationId xmlns:a16="http://schemas.microsoft.com/office/drawing/2014/main" id="{469AA995-01A2-4488-8818-4A8D7139E178}"/>
              </a:ext>
            </a:extLst>
          </p:cNvPr>
          <p:cNvSpPr/>
          <p:nvPr/>
        </p:nvSpPr>
        <p:spPr>
          <a:xfrm>
            <a:off x="5362860" y="813728"/>
            <a:ext cx="1814920"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zh-CN" sz="24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推理即计算</a:t>
            </a:r>
            <a:r>
              <a:rPr kumimoji="0" lang="en-US" altLang="zh-CN" sz="24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 </a:t>
            </a:r>
            <a:endParaRPr kumimoji="0" lang="zh-CN" altLang="en-US" sz="24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134704651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gradFill>
          <a:gsLst>
            <a:gs pos="1000">
              <a:srgbClr val="0093A2">
                <a:alpha val="63000"/>
              </a:srgbClr>
            </a:gs>
            <a:gs pos="91000">
              <a:srgbClr val="013F45"/>
            </a:gs>
          </a:gsLst>
          <a:lin ang="5400000" scaled="0"/>
        </a:gradFill>
        <a:effectLst/>
      </p:bgPr>
    </p:bg>
    <p:spTree>
      <p:nvGrpSpPr>
        <p:cNvPr id="1" name=""/>
        <p:cNvGrpSpPr/>
        <p:nvPr/>
      </p:nvGrpSpPr>
      <p:grpSpPr>
        <a:xfrm>
          <a:off x="0" y="0"/>
          <a:ext cx="0" cy="0"/>
          <a:chOff x="0" y="0"/>
          <a:chExt cx="0" cy="0"/>
        </a:xfrm>
      </p:grpSpPr>
      <p:pic>
        <p:nvPicPr>
          <p:cNvPr id="17" name="图片 16"/>
          <p:cNvPicPr>
            <a:picLocks noChangeAspect="1"/>
          </p:cNvPicPr>
          <p:nvPr/>
        </p:nvPicPr>
        <p:blipFill rotWithShape="1">
          <a:blip r:embed="rId3" cstate="print">
            <a:extLst>
              <a:ext uri="{28A0092B-C50C-407E-A947-70E740481C1C}">
                <a14:useLocalDpi xmlns:a14="http://schemas.microsoft.com/office/drawing/2010/main" val="0"/>
              </a:ext>
            </a:extLst>
          </a:blip>
          <a:srcRect l="24826" t="20686" b="9518"/>
          <a:stretch>
            <a:fillRect/>
          </a:stretch>
        </p:blipFill>
        <p:spPr>
          <a:xfrm rot="992355" flipH="1">
            <a:off x="3875496" y="-237272"/>
            <a:ext cx="9134310" cy="3976491"/>
          </a:xfrm>
          <a:prstGeom prst="rect">
            <a:avLst/>
          </a:prstGeom>
        </p:spPr>
      </p:pic>
      <p:pic>
        <p:nvPicPr>
          <p:cNvPr id="16" name="图片 15"/>
          <p:cNvPicPr>
            <a:picLocks noChangeAspect="1"/>
          </p:cNvPicPr>
          <p:nvPr/>
        </p:nvPicPr>
        <p:blipFill rotWithShape="1">
          <a:blip r:embed="rId3" cstate="print">
            <a:extLst>
              <a:ext uri="{28A0092B-C50C-407E-A947-70E740481C1C}">
                <a14:useLocalDpi xmlns:a14="http://schemas.microsoft.com/office/drawing/2010/main" val="0"/>
              </a:ext>
            </a:extLst>
          </a:blip>
          <a:srcRect l="15562" t="4128"/>
          <a:stretch>
            <a:fillRect/>
          </a:stretch>
        </p:blipFill>
        <p:spPr>
          <a:xfrm>
            <a:off x="-90435" y="1106467"/>
            <a:ext cx="9918849" cy="5280387"/>
          </a:xfrm>
          <a:prstGeom prst="rect">
            <a:avLst/>
          </a:prstGeom>
        </p:spPr>
      </p:pic>
      <p:sp>
        <p:nvSpPr>
          <p:cNvPr id="2" name="iṩḻíḑe"/>
          <p:cNvSpPr/>
          <p:nvPr/>
        </p:nvSpPr>
        <p:spPr>
          <a:xfrm>
            <a:off x="1234134" y="823236"/>
            <a:ext cx="10080000" cy="5034224"/>
          </a:xfrm>
          <a:prstGeom prst="snip2DiagRect">
            <a:avLst>
              <a:gd name="adj1" fmla="val 0"/>
              <a:gd name="adj2" fmla="val 0"/>
            </a:avLst>
          </a:prstGeom>
          <a:gradFill>
            <a:gsLst>
              <a:gs pos="100000">
                <a:srgbClr val="016773"/>
              </a:gs>
              <a:gs pos="52000">
                <a:srgbClr val="007684"/>
              </a:gs>
              <a:gs pos="0">
                <a:srgbClr val="449FA8"/>
              </a:gs>
            </a:gsLst>
            <a:lin ang="2700000" scaled="0"/>
          </a:gradFill>
          <a:ln>
            <a:gradFill flip="none" rotWithShape="1">
              <a:gsLst>
                <a:gs pos="100000">
                  <a:srgbClr val="FCFCFC"/>
                </a:gs>
                <a:gs pos="75000">
                  <a:srgbClr val="FCFCFC">
                    <a:alpha val="0"/>
                  </a:srgbClr>
                </a:gs>
                <a:gs pos="65000">
                  <a:srgbClr val="FCFCFC">
                    <a:alpha val="0"/>
                  </a:srgbClr>
                </a:gs>
                <a:gs pos="30000">
                  <a:srgbClr val="FCFCFC">
                    <a:alpha val="50000"/>
                  </a:srgbClr>
                </a:gs>
                <a:gs pos="10000">
                  <a:srgbClr val="FAFAFA">
                    <a:alpha val="0"/>
                  </a:srgbClr>
                </a:gs>
              </a:gsLst>
              <a:lin ang="2700000" scaled="0"/>
              <a:tileRect/>
            </a:gradFill>
          </a:ln>
          <a:effectLst>
            <a:outerShdw blurRad="50800" dist="508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7" name="矩形 6"/>
          <p:cNvSpPr/>
          <p:nvPr/>
        </p:nvSpPr>
        <p:spPr>
          <a:xfrm>
            <a:off x="1406304" y="1991829"/>
            <a:ext cx="9818367" cy="2461508"/>
          </a:xfrm>
          <a:prstGeom prst="rect">
            <a:avLst/>
          </a:prstGeom>
        </p:spPr>
        <p:txBody>
          <a:bodyPr wrap="square">
            <a:spAutoFit/>
          </a:bodyPr>
          <a:lstStyle/>
          <a:p>
            <a:pPr marL="285750" marR="0" lvl="0" indent="-285750" algn="l" defTabSz="914400" rtl="0" eaLnBrk="1" fontAlgn="auto" latinLnBrk="0" hangingPunct="1">
              <a:lnSpc>
                <a:spcPct val="200000"/>
              </a:lnSpc>
              <a:spcBef>
                <a:spcPts val="0"/>
              </a:spcBef>
              <a:spcAft>
                <a:spcPts val="0"/>
              </a:spcAft>
              <a:buClr>
                <a:prstClr val="white"/>
              </a:buClr>
              <a:buSzPct val="80000"/>
              <a:buFont typeface="Wingdings" panose="05000000000000000000" pitchFamily="2" charset="2"/>
              <a:buChar char="u"/>
              <a:tabLst/>
              <a:defRPr/>
            </a:pPr>
            <a:r>
              <a:rPr kumimoji="0" lang="zh-CN" altLang="zh-CN" sz="20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逻辑与推理具有一定的区别。</a:t>
            </a:r>
            <a:r>
              <a:rPr kumimoji="0" lang="zh-CN" altLang="zh-CN" sz="2000" b="1" i="0" u="none" strike="noStrike" kern="1200" cap="none" spc="0" normalizeH="0" baseline="0" noProof="0" dirty="0">
                <a:ln>
                  <a:noFill/>
                </a:ln>
                <a:solidFill>
                  <a:srgbClr val="FFFFCC"/>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逻辑本身不承载推理的使命，而是研究什么是推理以及提出一些一般性的原则来保证推理结果的正确性</a:t>
            </a:r>
            <a:r>
              <a:rPr kumimoji="0" lang="zh-CN" altLang="zh-CN" sz="20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，如归结法等。</a:t>
            </a:r>
            <a:endParaRPr kumimoji="0" lang="en-US" altLang="zh-CN" sz="20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endParaRPr>
          </a:p>
          <a:p>
            <a:pPr marL="285750" marR="0" lvl="0" indent="-285750" algn="l" defTabSz="914400" rtl="0" eaLnBrk="1" fontAlgn="auto" latinLnBrk="0" hangingPunct="1">
              <a:lnSpc>
                <a:spcPct val="200000"/>
              </a:lnSpc>
              <a:spcBef>
                <a:spcPts val="0"/>
              </a:spcBef>
              <a:spcAft>
                <a:spcPts val="0"/>
              </a:spcAft>
              <a:buClr>
                <a:prstClr val="white"/>
              </a:buClr>
              <a:buSzPct val="80000"/>
              <a:buFont typeface="Wingdings" panose="05000000000000000000" pitchFamily="2" charset="2"/>
              <a:buChar char="u"/>
              <a:tabLst/>
              <a:defRPr/>
            </a:pPr>
            <a:r>
              <a:rPr kumimoji="0" lang="zh-CN" altLang="zh-CN" sz="20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推理的方法有很多种，如演绎推理、归纳推理和因果推理等，在实际任务中，一般是多种推理方法叠加协同，完成特定任务。</a:t>
            </a:r>
          </a:p>
        </p:txBody>
      </p:sp>
      <p:sp>
        <p:nvSpPr>
          <p:cNvPr id="9" name="矩形: 圆角 42"/>
          <p:cNvSpPr/>
          <p:nvPr/>
        </p:nvSpPr>
        <p:spPr>
          <a:xfrm>
            <a:off x="5218279" y="785408"/>
            <a:ext cx="1847895" cy="504454"/>
          </a:xfrm>
          <a:prstGeom prst="roundRect">
            <a:avLst>
              <a:gd name="adj" fmla="val 10365"/>
            </a:avLst>
          </a:prstGeom>
          <a:solidFill>
            <a:srgbClr val="9ACBCA"/>
          </a:solidFill>
          <a:ln>
            <a:noFill/>
          </a:ln>
          <a:effectLst>
            <a:outerShdw blurRad="2032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4" name="矩形: 圆角 47"/>
          <p:cNvSpPr/>
          <p:nvPr/>
        </p:nvSpPr>
        <p:spPr>
          <a:xfrm>
            <a:off x="5165205" y="732108"/>
            <a:ext cx="1847895" cy="504454"/>
          </a:xfrm>
          <a:prstGeom prst="roundRect">
            <a:avLst>
              <a:gd name="adj" fmla="val 10365"/>
            </a:avLst>
          </a:prstGeom>
          <a:solidFill>
            <a:srgbClr val="FAFCFC"/>
          </a:solidFill>
          <a:ln>
            <a:noFill/>
          </a:ln>
          <a:effectLst>
            <a:outerShdw blurRad="2032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pic>
        <p:nvPicPr>
          <p:cNvPr id="12" name="图片 11"/>
          <p:cNvPicPr>
            <a:picLocks noChangeAspect="1"/>
          </p:cNvPicPr>
          <p:nvPr/>
        </p:nvPicPr>
        <p:blipFill>
          <a:blip r:embed="rId4"/>
          <a:stretch>
            <a:fillRect/>
          </a:stretch>
        </p:blipFill>
        <p:spPr>
          <a:xfrm>
            <a:off x="5139195" y="627721"/>
            <a:ext cx="2165958" cy="208773"/>
          </a:xfrm>
          <a:prstGeom prst="rect">
            <a:avLst/>
          </a:prstGeom>
        </p:spPr>
      </p:pic>
      <p:pic>
        <p:nvPicPr>
          <p:cNvPr id="13" name="图片 12"/>
          <p:cNvPicPr>
            <a:picLocks noChangeAspect="1"/>
          </p:cNvPicPr>
          <p:nvPr/>
        </p:nvPicPr>
        <p:blipFill>
          <a:blip r:embed="rId4"/>
          <a:stretch>
            <a:fillRect/>
          </a:stretch>
        </p:blipFill>
        <p:spPr>
          <a:xfrm flipH="1">
            <a:off x="4554375" y="1126723"/>
            <a:ext cx="2458725" cy="195194"/>
          </a:xfrm>
          <a:prstGeom prst="rect">
            <a:avLst/>
          </a:prstGeom>
        </p:spPr>
      </p:pic>
      <p:sp>
        <p:nvSpPr>
          <p:cNvPr id="18" name="文本框 17"/>
          <p:cNvSpPr txBox="1"/>
          <p:nvPr/>
        </p:nvSpPr>
        <p:spPr>
          <a:xfrm>
            <a:off x="5379329" y="823236"/>
            <a:ext cx="1397310" cy="337970"/>
          </a:xfrm>
          <a:custGeom>
            <a:avLst/>
            <a:gdLst/>
            <a:ahLst/>
            <a:cxnLst/>
            <a:rect l="l" t="t" r="r" b="b"/>
            <a:pathLst>
              <a:path w="1397310" h="337970">
                <a:moveTo>
                  <a:pt x="1317464" y="206499"/>
                </a:moveTo>
                <a:lnTo>
                  <a:pt x="1263774" y="209252"/>
                </a:lnTo>
                <a:lnTo>
                  <a:pt x="1262397" y="275332"/>
                </a:lnTo>
                <a:lnTo>
                  <a:pt x="1294060" y="273955"/>
                </a:lnTo>
                <a:cubicBezTo>
                  <a:pt x="1298649" y="273955"/>
                  <a:pt x="1304156" y="273497"/>
                  <a:pt x="1310580" y="272579"/>
                </a:cubicBezTo>
                <a:cubicBezTo>
                  <a:pt x="1314251" y="272579"/>
                  <a:pt x="1316546" y="272579"/>
                  <a:pt x="1317464" y="272579"/>
                </a:cubicBezTo>
                <a:close/>
                <a:moveTo>
                  <a:pt x="1326412" y="165199"/>
                </a:moveTo>
                <a:cubicBezTo>
                  <a:pt x="1327789" y="164740"/>
                  <a:pt x="1329395" y="165199"/>
                  <a:pt x="1331230" y="166576"/>
                </a:cubicBezTo>
                <a:cubicBezTo>
                  <a:pt x="1356928" y="181260"/>
                  <a:pt x="1373448" y="191356"/>
                  <a:pt x="1380790" y="196862"/>
                </a:cubicBezTo>
                <a:cubicBezTo>
                  <a:pt x="1385379" y="199616"/>
                  <a:pt x="1387673" y="201910"/>
                  <a:pt x="1387673" y="203746"/>
                </a:cubicBezTo>
                <a:cubicBezTo>
                  <a:pt x="1387673" y="205581"/>
                  <a:pt x="1385379" y="207417"/>
                  <a:pt x="1380790" y="209252"/>
                </a:cubicBezTo>
                <a:cubicBezTo>
                  <a:pt x="1376201" y="212006"/>
                  <a:pt x="1374365" y="215677"/>
                  <a:pt x="1375283" y="220266"/>
                </a:cubicBezTo>
                <a:cubicBezTo>
                  <a:pt x="1374365" y="238621"/>
                  <a:pt x="1373907" y="267990"/>
                  <a:pt x="1373907" y="308372"/>
                </a:cubicBezTo>
                <a:cubicBezTo>
                  <a:pt x="1374824" y="313879"/>
                  <a:pt x="1373448" y="316632"/>
                  <a:pt x="1369777" y="316632"/>
                </a:cubicBezTo>
                <a:cubicBezTo>
                  <a:pt x="1366105" y="320303"/>
                  <a:pt x="1353716" y="325351"/>
                  <a:pt x="1332607" y="331775"/>
                </a:cubicBezTo>
                <a:cubicBezTo>
                  <a:pt x="1330771" y="332693"/>
                  <a:pt x="1329395" y="333152"/>
                  <a:pt x="1328477" y="333152"/>
                </a:cubicBezTo>
                <a:cubicBezTo>
                  <a:pt x="1321135" y="335905"/>
                  <a:pt x="1317464" y="334070"/>
                  <a:pt x="1317464" y="327645"/>
                </a:cubicBezTo>
                <a:lnTo>
                  <a:pt x="1317464" y="295982"/>
                </a:lnTo>
                <a:cubicBezTo>
                  <a:pt x="1316546" y="295982"/>
                  <a:pt x="1314251" y="295982"/>
                  <a:pt x="1310580" y="295982"/>
                </a:cubicBezTo>
                <a:cubicBezTo>
                  <a:pt x="1305991" y="296900"/>
                  <a:pt x="1301861" y="297359"/>
                  <a:pt x="1298190" y="297359"/>
                </a:cubicBezTo>
                <a:lnTo>
                  <a:pt x="1262397" y="298735"/>
                </a:lnTo>
                <a:lnTo>
                  <a:pt x="1262397" y="306995"/>
                </a:lnTo>
                <a:cubicBezTo>
                  <a:pt x="1263315" y="315255"/>
                  <a:pt x="1261020" y="320303"/>
                  <a:pt x="1255514" y="322139"/>
                </a:cubicBezTo>
                <a:cubicBezTo>
                  <a:pt x="1243583" y="327645"/>
                  <a:pt x="1228898" y="332693"/>
                  <a:pt x="1211461" y="337282"/>
                </a:cubicBezTo>
                <a:cubicBezTo>
                  <a:pt x="1206872" y="338200"/>
                  <a:pt x="1204577" y="335905"/>
                  <a:pt x="1204577" y="330399"/>
                </a:cubicBezTo>
                <a:cubicBezTo>
                  <a:pt x="1206413" y="303783"/>
                  <a:pt x="1207331" y="277627"/>
                  <a:pt x="1207331" y="251929"/>
                </a:cubicBezTo>
                <a:cubicBezTo>
                  <a:pt x="1195400" y="259271"/>
                  <a:pt x="1191270" y="261566"/>
                  <a:pt x="1194941" y="258812"/>
                </a:cubicBezTo>
                <a:cubicBezTo>
                  <a:pt x="1144463" y="287263"/>
                  <a:pt x="1111423" y="306078"/>
                  <a:pt x="1095821" y="315255"/>
                </a:cubicBezTo>
                <a:cubicBezTo>
                  <a:pt x="1090315" y="318009"/>
                  <a:pt x="1086185" y="317091"/>
                  <a:pt x="1083431" y="312502"/>
                </a:cubicBezTo>
                <a:cubicBezTo>
                  <a:pt x="1073336" y="295064"/>
                  <a:pt x="1065535" y="279462"/>
                  <a:pt x="1060028" y="265696"/>
                </a:cubicBezTo>
                <a:lnTo>
                  <a:pt x="1207331" y="234032"/>
                </a:lnTo>
                <a:cubicBezTo>
                  <a:pt x="1207331" y="232197"/>
                  <a:pt x="1207790" y="229902"/>
                  <a:pt x="1208707" y="227149"/>
                </a:cubicBezTo>
                <a:cubicBezTo>
                  <a:pt x="1208707" y="224396"/>
                  <a:pt x="1208707" y="222560"/>
                  <a:pt x="1208707" y="221642"/>
                </a:cubicBezTo>
                <a:cubicBezTo>
                  <a:pt x="1208707" y="203287"/>
                  <a:pt x="1208249" y="189061"/>
                  <a:pt x="1207331" y="178966"/>
                </a:cubicBezTo>
                <a:cubicBezTo>
                  <a:pt x="1206413" y="174377"/>
                  <a:pt x="1206872" y="171624"/>
                  <a:pt x="1208707" y="170706"/>
                </a:cubicBezTo>
                <a:cubicBezTo>
                  <a:pt x="1209625" y="169788"/>
                  <a:pt x="1211920" y="170247"/>
                  <a:pt x="1215591" y="172083"/>
                </a:cubicBezTo>
                <a:cubicBezTo>
                  <a:pt x="1218344" y="173000"/>
                  <a:pt x="1222474" y="174377"/>
                  <a:pt x="1227981" y="176213"/>
                </a:cubicBezTo>
                <a:cubicBezTo>
                  <a:pt x="1240829" y="180801"/>
                  <a:pt x="1250466" y="184014"/>
                  <a:pt x="1256891" y="185849"/>
                </a:cubicBezTo>
                <a:lnTo>
                  <a:pt x="1309204" y="184473"/>
                </a:lnTo>
                <a:cubicBezTo>
                  <a:pt x="1309204" y="184473"/>
                  <a:pt x="1309662" y="184473"/>
                  <a:pt x="1310580" y="184473"/>
                </a:cubicBezTo>
                <a:cubicBezTo>
                  <a:pt x="1316087" y="183555"/>
                  <a:pt x="1319299" y="181260"/>
                  <a:pt x="1320217" y="177589"/>
                </a:cubicBezTo>
                <a:cubicBezTo>
                  <a:pt x="1322052" y="174836"/>
                  <a:pt x="1322970" y="172541"/>
                  <a:pt x="1322970" y="170706"/>
                </a:cubicBezTo>
                <a:cubicBezTo>
                  <a:pt x="1322970" y="170706"/>
                  <a:pt x="1322970" y="170247"/>
                  <a:pt x="1322970" y="169329"/>
                </a:cubicBezTo>
                <a:cubicBezTo>
                  <a:pt x="1323888" y="167035"/>
                  <a:pt x="1325035" y="165658"/>
                  <a:pt x="1326412" y="165199"/>
                </a:cubicBezTo>
                <a:close/>
                <a:moveTo>
                  <a:pt x="585080" y="150056"/>
                </a:moveTo>
                <a:lnTo>
                  <a:pt x="468064" y="155563"/>
                </a:lnTo>
                <a:lnTo>
                  <a:pt x="468064" y="172083"/>
                </a:lnTo>
                <a:cubicBezTo>
                  <a:pt x="472653" y="172083"/>
                  <a:pt x="479078" y="171624"/>
                  <a:pt x="487338" y="170706"/>
                </a:cubicBezTo>
                <a:cubicBezTo>
                  <a:pt x="491926" y="170706"/>
                  <a:pt x="495139" y="170706"/>
                  <a:pt x="496974" y="170706"/>
                </a:cubicBezTo>
                <a:lnTo>
                  <a:pt x="536897" y="167953"/>
                </a:lnTo>
                <a:cubicBezTo>
                  <a:pt x="546993" y="167953"/>
                  <a:pt x="555712" y="167035"/>
                  <a:pt x="563054" y="165199"/>
                </a:cubicBezTo>
                <a:cubicBezTo>
                  <a:pt x="568561" y="170706"/>
                  <a:pt x="573149" y="176213"/>
                  <a:pt x="576820" y="181719"/>
                </a:cubicBezTo>
                <a:cubicBezTo>
                  <a:pt x="578656" y="183555"/>
                  <a:pt x="579115" y="184473"/>
                  <a:pt x="578197" y="184473"/>
                </a:cubicBezTo>
                <a:cubicBezTo>
                  <a:pt x="578197" y="185390"/>
                  <a:pt x="576820" y="185849"/>
                  <a:pt x="574067" y="185849"/>
                </a:cubicBezTo>
                <a:cubicBezTo>
                  <a:pt x="572232" y="185849"/>
                  <a:pt x="568561" y="185849"/>
                  <a:pt x="563054" y="185849"/>
                </a:cubicBezTo>
                <a:cubicBezTo>
                  <a:pt x="553876" y="186767"/>
                  <a:pt x="547452" y="187226"/>
                  <a:pt x="543781" y="187226"/>
                </a:cubicBezTo>
                <a:lnTo>
                  <a:pt x="505234" y="189979"/>
                </a:lnTo>
                <a:cubicBezTo>
                  <a:pt x="504316" y="189979"/>
                  <a:pt x="499728" y="190438"/>
                  <a:pt x="491468" y="191356"/>
                </a:cubicBezTo>
                <a:cubicBezTo>
                  <a:pt x="481372" y="192274"/>
                  <a:pt x="475407" y="192733"/>
                  <a:pt x="473571" y="192733"/>
                </a:cubicBezTo>
                <a:lnTo>
                  <a:pt x="468064" y="184473"/>
                </a:lnTo>
                <a:lnTo>
                  <a:pt x="468064" y="207876"/>
                </a:lnTo>
                <a:lnTo>
                  <a:pt x="541027" y="205122"/>
                </a:lnTo>
                <a:cubicBezTo>
                  <a:pt x="546534" y="205122"/>
                  <a:pt x="557547" y="204205"/>
                  <a:pt x="574067" y="202369"/>
                </a:cubicBezTo>
                <a:cubicBezTo>
                  <a:pt x="577738" y="201451"/>
                  <a:pt x="580033" y="200992"/>
                  <a:pt x="580950" y="200992"/>
                </a:cubicBezTo>
                <a:lnTo>
                  <a:pt x="583704" y="205122"/>
                </a:lnTo>
                <a:close/>
                <a:moveTo>
                  <a:pt x="589210" y="114263"/>
                </a:moveTo>
                <a:lnTo>
                  <a:pt x="429518" y="121146"/>
                </a:lnTo>
                <a:cubicBezTo>
                  <a:pt x="425847" y="121146"/>
                  <a:pt x="421258" y="121146"/>
                  <a:pt x="415751" y="121146"/>
                </a:cubicBezTo>
                <a:cubicBezTo>
                  <a:pt x="432271" y="124817"/>
                  <a:pt x="448791" y="129406"/>
                  <a:pt x="465311" y="134913"/>
                </a:cubicBezTo>
                <a:lnTo>
                  <a:pt x="576820" y="129406"/>
                </a:lnTo>
                <a:cubicBezTo>
                  <a:pt x="580492" y="129406"/>
                  <a:pt x="583704" y="127571"/>
                  <a:pt x="586457" y="123899"/>
                </a:cubicBezTo>
                <a:cubicBezTo>
                  <a:pt x="587375" y="122982"/>
                  <a:pt x="587834" y="122064"/>
                  <a:pt x="587834" y="121146"/>
                </a:cubicBezTo>
                <a:cubicBezTo>
                  <a:pt x="588752" y="119311"/>
                  <a:pt x="589210" y="117934"/>
                  <a:pt x="589210" y="117016"/>
                </a:cubicBezTo>
                <a:cubicBezTo>
                  <a:pt x="589210" y="115181"/>
                  <a:pt x="589210" y="114263"/>
                  <a:pt x="589210" y="114263"/>
                </a:cubicBezTo>
                <a:close/>
                <a:moveTo>
                  <a:pt x="952649" y="92236"/>
                </a:moveTo>
                <a:cubicBezTo>
                  <a:pt x="995784" y="131701"/>
                  <a:pt x="1024694" y="163823"/>
                  <a:pt x="1039378" y="188603"/>
                </a:cubicBezTo>
                <a:cubicBezTo>
                  <a:pt x="1046720" y="199616"/>
                  <a:pt x="1044885" y="211547"/>
                  <a:pt x="1033872" y="224396"/>
                </a:cubicBezTo>
                <a:cubicBezTo>
                  <a:pt x="1021023" y="240916"/>
                  <a:pt x="1005880" y="255141"/>
                  <a:pt x="988442" y="267072"/>
                </a:cubicBezTo>
                <a:cubicBezTo>
                  <a:pt x="979264" y="223019"/>
                  <a:pt x="963662" y="167035"/>
                  <a:pt x="941635" y="99120"/>
                </a:cubicBezTo>
                <a:close/>
                <a:moveTo>
                  <a:pt x="777297" y="87762"/>
                </a:moveTo>
                <a:cubicBezTo>
                  <a:pt x="779017" y="87992"/>
                  <a:pt x="781025" y="88565"/>
                  <a:pt x="783320" y="89483"/>
                </a:cubicBezTo>
                <a:cubicBezTo>
                  <a:pt x="798922" y="94990"/>
                  <a:pt x="814983" y="101414"/>
                  <a:pt x="831503" y="108756"/>
                </a:cubicBezTo>
                <a:cubicBezTo>
                  <a:pt x="834256" y="109674"/>
                  <a:pt x="836091" y="110592"/>
                  <a:pt x="837009" y="111510"/>
                </a:cubicBezTo>
                <a:cubicBezTo>
                  <a:pt x="837009" y="112427"/>
                  <a:pt x="836091" y="114263"/>
                  <a:pt x="834256" y="117016"/>
                </a:cubicBezTo>
                <a:cubicBezTo>
                  <a:pt x="832420" y="118852"/>
                  <a:pt x="825996" y="131242"/>
                  <a:pt x="814983" y="154186"/>
                </a:cubicBezTo>
                <a:cubicBezTo>
                  <a:pt x="788367" y="209252"/>
                  <a:pt x="759457" y="246881"/>
                  <a:pt x="728253" y="267072"/>
                </a:cubicBezTo>
                <a:lnTo>
                  <a:pt x="722746" y="260189"/>
                </a:lnTo>
                <a:cubicBezTo>
                  <a:pt x="735595" y="227149"/>
                  <a:pt x="748444" y="186308"/>
                  <a:pt x="761293" y="137666"/>
                </a:cubicBezTo>
                <a:cubicBezTo>
                  <a:pt x="765882" y="117475"/>
                  <a:pt x="768635" y="103250"/>
                  <a:pt x="769553" y="94990"/>
                </a:cubicBezTo>
                <a:cubicBezTo>
                  <a:pt x="769553" y="89483"/>
                  <a:pt x="772134" y="87074"/>
                  <a:pt x="777297" y="87762"/>
                </a:cubicBezTo>
                <a:close/>
                <a:moveTo>
                  <a:pt x="563054" y="61950"/>
                </a:moveTo>
                <a:lnTo>
                  <a:pt x="483208" y="66080"/>
                </a:lnTo>
                <a:cubicBezTo>
                  <a:pt x="491468" y="67915"/>
                  <a:pt x="497892" y="70210"/>
                  <a:pt x="502481" y="72963"/>
                </a:cubicBezTo>
                <a:cubicBezTo>
                  <a:pt x="510741" y="77552"/>
                  <a:pt x="512117" y="82600"/>
                  <a:pt x="506611" y="88106"/>
                </a:cubicBezTo>
                <a:lnTo>
                  <a:pt x="499728" y="94990"/>
                </a:lnTo>
                <a:lnTo>
                  <a:pt x="545157" y="93613"/>
                </a:lnTo>
                <a:cubicBezTo>
                  <a:pt x="548828" y="87189"/>
                  <a:pt x="553417" y="79387"/>
                  <a:pt x="558924" y="70210"/>
                </a:cubicBezTo>
                <a:cubicBezTo>
                  <a:pt x="560759" y="67456"/>
                  <a:pt x="562136" y="64703"/>
                  <a:pt x="563054" y="61950"/>
                </a:cubicBezTo>
                <a:close/>
                <a:moveTo>
                  <a:pt x="1267904" y="8260"/>
                </a:moveTo>
                <a:cubicBezTo>
                  <a:pt x="1290848" y="11931"/>
                  <a:pt x="1306909" y="15602"/>
                  <a:pt x="1316087" y="19273"/>
                </a:cubicBezTo>
                <a:cubicBezTo>
                  <a:pt x="1318840" y="20191"/>
                  <a:pt x="1319758" y="22027"/>
                  <a:pt x="1318840" y="24780"/>
                </a:cubicBezTo>
                <a:cubicBezTo>
                  <a:pt x="1318840" y="35793"/>
                  <a:pt x="1318840" y="47265"/>
                  <a:pt x="1318840" y="59196"/>
                </a:cubicBezTo>
                <a:lnTo>
                  <a:pt x="1318840" y="60573"/>
                </a:lnTo>
                <a:lnTo>
                  <a:pt x="1335360" y="60573"/>
                </a:lnTo>
                <a:cubicBezTo>
                  <a:pt x="1337196" y="60573"/>
                  <a:pt x="1340867" y="60114"/>
                  <a:pt x="1346373" y="59196"/>
                </a:cubicBezTo>
                <a:cubicBezTo>
                  <a:pt x="1361976" y="58279"/>
                  <a:pt x="1372071" y="56902"/>
                  <a:pt x="1376660" y="55066"/>
                </a:cubicBezTo>
                <a:cubicBezTo>
                  <a:pt x="1385838" y="66080"/>
                  <a:pt x="1391803" y="72963"/>
                  <a:pt x="1394557" y="75716"/>
                </a:cubicBezTo>
                <a:cubicBezTo>
                  <a:pt x="1396392" y="77552"/>
                  <a:pt x="1396851" y="78929"/>
                  <a:pt x="1395933" y="79846"/>
                </a:cubicBezTo>
                <a:cubicBezTo>
                  <a:pt x="1395015" y="80764"/>
                  <a:pt x="1393180" y="81223"/>
                  <a:pt x="1390427" y="81223"/>
                </a:cubicBezTo>
                <a:cubicBezTo>
                  <a:pt x="1387673" y="81223"/>
                  <a:pt x="1379872" y="81223"/>
                  <a:pt x="1367023" y="81223"/>
                </a:cubicBezTo>
                <a:cubicBezTo>
                  <a:pt x="1354175" y="82141"/>
                  <a:pt x="1345915" y="82600"/>
                  <a:pt x="1342243" y="82600"/>
                </a:cubicBezTo>
                <a:lnTo>
                  <a:pt x="1317464" y="83976"/>
                </a:lnTo>
                <a:lnTo>
                  <a:pt x="1317464" y="128029"/>
                </a:lnTo>
                <a:lnTo>
                  <a:pt x="1329853" y="128029"/>
                </a:lnTo>
                <a:cubicBezTo>
                  <a:pt x="1346373" y="128029"/>
                  <a:pt x="1361976" y="126653"/>
                  <a:pt x="1376660" y="123899"/>
                </a:cubicBezTo>
                <a:cubicBezTo>
                  <a:pt x="1378495" y="125735"/>
                  <a:pt x="1381708" y="129406"/>
                  <a:pt x="1386297" y="134913"/>
                </a:cubicBezTo>
                <a:cubicBezTo>
                  <a:pt x="1390885" y="140419"/>
                  <a:pt x="1393639" y="143632"/>
                  <a:pt x="1394557" y="144549"/>
                </a:cubicBezTo>
                <a:cubicBezTo>
                  <a:pt x="1396392" y="147303"/>
                  <a:pt x="1397310" y="149138"/>
                  <a:pt x="1397310" y="150056"/>
                </a:cubicBezTo>
                <a:cubicBezTo>
                  <a:pt x="1396392" y="150974"/>
                  <a:pt x="1394557" y="151433"/>
                  <a:pt x="1391803" y="151433"/>
                </a:cubicBezTo>
                <a:cubicBezTo>
                  <a:pt x="1374365" y="151433"/>
                  <a:pt x="1356469" y="151433"/>
                  <a:pt x="1338113" y="151433"/>
                </a:cubicBezTo>
                <a:lnTo>
                  <a:pt x="1254137" y="155563"/>
                </a:lnTo>
                <a:cubicBezTo>
                  <a:pt x="1251384" y="155563"/>
                  <a:pt x="1244959" y="156022"/>
                  <a:pt x="1234864" y="156939"/>
                </a:cubicBezTo>
                <a:cubicBezTo>
                  <a:pt x="1222933" y="157857"/>
                  <a:pt x="1215132" y="158316"/>
                  <a:pt x="1211461" y="158316"/>
                </a:cubicBezTo>
                <a:lnTo>
                  <a:pt x="1194941" y="133536"/>
                </a:lnTo>
                <a:cubicBezTo>
                  <a:pt x="1216967" y="133536"/>
                  <a:pt x="1233946" y="133536"/>
                  <a:pt x="1245877" y="133536"/>
                </a:cubicBezTo>
                <a:lnTo>
                  <a:pt x="1259644" y="132159"/>
                </a:lnTo>
                <a:lnTo>
                  <a:pt x="1259644" y="86730"/>
                </a:lnTo>
                <a:cubicBezTo>
                  <a:pt x="1256891" y="86730"/>
                  <a:pt x="1251384" y="87189"/>
                  <a:pt x="1243124" y="88106"/>
                </a:cubicBezTo>
                <a:cubicBezTo>
                  <a:pt x="1229357" y="89024"/>
                  <a:pt x="1217885" y="89942"/>
                  <a:pt x="1208707" y="90860"/>
                </a:cubicBezTo>
                <a:lnTo>
                  <a:pt x="1190811" y="64703"/>
                </a:lnTo>
                <a:cubicBezTo>
                  <a:pt x="1222015" y="64703"/>
                  <a:pt x="1242206" y="64244"/>
                  <a:pt x="1251384" y="63326"/>
                </a:cubicBezTo>
                <a:lnTo>
                  <a:pt x="1259644" y="63326"/>
                </a:lnTo>
                <a:lnTo>
                  <a:pt x="1259644" y="60573"/>
                </a:lnTo>
                <a:cubicBezTo>
                  <a:pt x="1259644" y="43135"/>
                  <a:pt x="1259644" y="27992"/>
                  <a:pt x="1259644" y="15143"/>
                </a:cubicBezTo>
                <a:cubicBezTo>
                  <a:pt x="1259644" y="8719"/>
                  <a:pt x="1262397" y="6425"/>
                  <a:pt x="1267904" y="8260"/>
                </a:cubicBezTo>
                <a:close/>
                <a:moveTo>
                  <a:pt x="861101" y="6883"/>
                </a:moveTo>
                <a:cubicBezTo>
                  <a:pt x="862936" y="6883"/>
                  <a:pt x="865460" y="7342"/>
                  <a:pt x="868672" y="8260"/>
                </a:cubicBezTo>
                <a:cubicBezTo>
                  <a:pt x="892534" y="14684"/>
                  <a:pt x="907678" y="19732"/>
                  <a:pt x="914102" y="23403"/>
                </a:cubicBezTo>
                <a:cubicBezTo>
                  <a:pt x="917773" y="24321"/>
                  <a:pt x="919609" y="27074"/>
                  <a:pt x="919609" y="31663"/>
                </a:cubicBezTo>
                <a:cubicBezTo>
                  <a:pt x="918691" y="41759"/>
                  <a:pt x="918232" y="55984"/>
                  <a:pt x="918232" y="74340"/>
                </a:cubicBezTo>
                <a:cubicBezTo>
                  <a:pt x="918232" y="157857"/>
                  <a:pt x="917314" y="221642"/>
                  <a:pt x="915479" y="265696"/>
                </a:cubicBezTo>
                <a:cubicBezTo>
                  <a:pt x="915479" y="294147"/>
                  <a:pt x="909054" y="309749"/>
                  <a:pt x="896206" y="312502"/>
                </a:cubicBezTo>
                <a:cubicBezTo>
                  <a:pt x="884275" y="318926"/>
                  <a:pt x="874638" y="324892"/>
                  <a:pt x="867296" y="330399"/>
                </a:cubicBezTo>
                <a:cubicBezTo>
                  <a:pt x="859036" y="335905"/>
                  <a:pt x="853529" y="338200"/>
                  <a:pt x="850776" y="337282"/>
                </a:cubicBezTo>
                <a:cubicBezTo>
                  <a:pt x="847105" y="335446"/>
                  <a:pt x="845728" y="330399"/>
                  <a:pt x="846646" y="322139"/>
                </a:cubicBezTo>
                <a:cubicBezTo>
                  <a:pt x="847564" y="307454"/>
                  <a:pt x="843434" y="298735"/>
                  <a:pt x="834256" y="295982"/>
                </a:cubicBezTo>
                <a:cubicBezTo>
                  <a:pt x="827831" y="292311"/>
                  <a:pt x="813606" y="285887"/>
                  <a:pt x="791579" y="276709"/>
                </a:cubicBezTo>
                <a:cubicBezTo>
                  <a:pt x="786991" y="274873"/>
                  <a:pt x="783320" y="273497"/>
                  <a:pt x="780566" y="272579"/>
                </a:cubicBezTo>
                <a:lnTo>
                  <a:pt x="783320" y="260189"/>
                </a:lnTo>
                <a:lnTo>
                  <a:pt x="850776" y="267072"/>
                </a:lnTo>
                <a:cubicBezTo>
                  <a:pt x="855365" y="262483"/>
                  <a:pt x="858118" y="196404"/>
                  <a:pt x="859036" y="68833"/>
                </a:cubicBezTo>
                <a:cubicBezTo>
                  <a:pt x="859036" y="66080"/>
                  <a:pt x="859036" y="59655"/>
                  <a:pt x="859036" y="49560"/>
                </a:cubicBezTo>
                <a:cubicBezTo>
                  <a:pt x="858118" y="34875"/>
                  <a:pt x="857659" y="24321"/>
                  <a:pt x="857659" y="17897"/>
                </a:cubicBezTo>
                <a:cubicBezTo>
                  <a:pt x="856741" y="11472"/>
                  <a:pt x="856741" y="8260"/>
                  <a:pt x="857659" y="8260"/>
                </a:cubicBezTo>
                <a:cubicBezTo>
                  <a:pt x="858118" y="7342"/>
                  <a:pt x="859265" y="6883"/>
                  <a:pt x="861101" y="6883"/>
                </a:cubicBezTo>
                <a:close/>
                <a:moveTo>
                  <a:pt x="1136433" y="4818"/>
                </a:moveTo>
                <a:cubicBezTo>
                  <a:pt x="1137809" y="4360"/>
                  <a:pt x="1139416" y="4589"/>
                  <a:pt x="1141251" y="5507"/>
                </a:cubicBezTo>
                <a:cubicBezTo>
                  <a:pt x="1144004" y="7342"/>
                  <a:pt x="1150429" y="10554"/>
                  <a:pt x="1160524" y="15143"/>
                </a:cubicBezTo>
                <a:cubicBezTo>
                  <a:pt x="1177044" y="23403"/>
                  <a:pt x="1186222" y="28451"/>
                  <a:pt x="1188057" y="30287"/>
                </a:cubicBezTo>
                <a:cubicBezTo>
                  <a:pt x="1190811" y="32122"/>
                  <a:pt x="1190352" y="34875"/>
                  <a:pt x="1186681" y="38547"/>
                </a:cubicBezTo>
                <a:cubicBezTo>
                  <a:pt x="1183928" y="40382"/>
                  <a:pt x="1177962" y="46807"/>
                  <a:pt x="1168784" y="57820"/>
                </a:cubicBezTo>
                <a:cubicBezTo>
                  <a:pt x="1145840" y="82600"/>
                  <a:pt x="1126108" y="100496"/>
                  <a:pt x="1109588" y="111510"/>
                </a:cubicBezTo>
                <a:lnTo>
                  <a:pt x="1150888" y="108756"/>
                </a:lnTo>
                <a:cubicBezTo>
                  <a:pt x="1150888" y="106921"/>
                  <a:pt x="1151805" y="105085"/>
                  <a:pt x="1153641" y="103250"/>
                </a:cubicBezTo>
                <a:cubicBezTo>
                  <a:pt x="1158230" y="94990"/>
                  <a:pt x="1161901" y="86271"/>
                  <a:pt x="1164654" y="77093"/>
                </a:cubicBezTo>
                <a:cubicBezTo>
                  <a:pt x="1166490" y="73422"/>
                  <a:pt x="1169243" y="72504"/>
                  <a:pt x="1172914" y="74340"/>
                </a:cubicBezTo>
                <a:cubicBezTo>
                  <a:pt x="1184845" y="80764"/>
                  <a:pt x="1199071" y="89024"/>
                  <a:pt x="1215591" y="99120"/>
                </a:cubicBezTo>
                <a:cubicBezTo>
                  <a:pt x="1220180" y="101873"/>
                  <a:pt x="1220180" y="104626"/>
                  <a:pt x="1215591" y="107380"/>
                </a:cubicBezTo>
                <a:cubicBezTo>
                  <a:pt x="1211002" y="111968"/>
                  <a:pt x="1204577" y="118393"/>
                  <a:pt x="1196317" y="126653"/>
                </a:cubicBezTo>
                <a:cubicBezTo>
                  <a:pt x="1167866" y="156939"/>
                  <a:pt x="1145381" y="177589"/>
                  <a:pt x="1128861" y="188603"/>
                </a:cubicBezTo>
                <a:lnTo>
                  <a:pt x="1190811" y="181719"/>
                </a:lnTo>
                <a:lnTo>
                  <a:pt x="1196317" y="195486"/>
                </a:lnTo>
                <a:lnTo>
                  <a:pt x="1121978" y="225772"/>
                </a:lnTo>
                <a:cubicBezTo>
                  <a:pt x="1110965" y="229443"/>
                  <a:pt x="1101328" y="234950"/>
                  <a:pt x="1093068" y="242292"/>
                </a:cubicBezTo>
                <a:lnTo>
                  <a:pt x="1072418" y="194109"/>
                </a:lnTo>
                <a:cubicBezTo>
                  <a:pt x="1088938" y="192274"/>
                  <a:pt x="1100410" y="186767"/>
                  <a:pt x="1106835" y="177589"/>
                </a:cubicBezTo>
                <a:cubicBezTo>
                  <a:pt x="1117848" y="163823"/>
                  <a:pt x="1127026" y="150515"/>
                  <a:pt x="1134368" y="137666"/>
                </a:cubicBezTo>
                <a:lnTo>
                  <a:pt x="1109588" y="145926"/>
                </a:lnTo>
                <a:cubicBezTo>
                  <a:pt x="1096739" y="150515"/>
                  <a:pt x="1087561" y="155104"/>
                  <a:pt x="1082055" y="159693"/>
                </a:cubicBezTo>
                <a:lnTo>
                  <a:pt x="1061405" y="115640"/>
                </a:lnTo>
                <a:cubicBezTo>
                  <a:pt x="1074254" y="112886"/>
                  <a:pt x="1082055" y="108756"/>
                  <a:pt x="1084808" y="103250"/>
                </a:cubicBezTo>
                <a:cubicBezTo>
                  <a:pt x="1094903" y="86730"/>
                  <a:pt x="1107752" y="63785"/>
                  <a:pt x="1123354" y="34417"/>
                </a:cubicBezTo>
                <a:cubicBezTo>
                  <a:pt x="1124272" y="31663"/>
                  <a:pt x="1125649" y="27992"/>
                  <a:pt x="1127484" y="23403"/>
                </a:cubicBezTo>
                <a:cubicBezTo>
                  <a:pt x="1129320" y="19732"/>
                  <a:pt x="1131156" y="14684"/>
                  <a:pt x="1132991" y="8260"/>
                </a:cubicBezTo>
                <a:cubicBezTo>
                  <a:pt x="1133909" y="6424"/>
                  <a:pt x="1135056" y="5277"/>
                  <a:pt x="1136433" y="4818"/>
                </a:cubicBezTo>
                <a:close/>
                <a:moveTo>
                  <a:pt x="143173" y="1377"/>
                </a:moveTo>
                <a:cubicBezTo>
                  <a:pt x="144090" y="459"/>
                  <a:pt x="146385" y="459"/>
                  <a:pt x="150056" y="1377"/>
                </a:cubicBezTo>
                <a:cubicBezTo>
                  <a:pt x="170247" y="6883"/>
                  <a:pt x="187685" y="12849"/>
                  <a:pt x="202369" y="19273"/>
                </a:cubicBezTo>
                <a:cubicBezTo>
                  <a:pt x="205122" y="20191"/>
                  <a:pt x="206040" y="22486"/>
                  <a:pt x="205122" y="26157"/>
                </a:cubicBezTo>
                <a:cubicBezTo>
                  <a:pt x="203287" y="39923"/>
                  <a:pt x="202369" y="56443"/>
                  <a:pt x="202369" y="75716"/>
                </a:cubicBezTo>
                <a:lnTo>
                  <a:pt x="246422" y="74340"/>
                </a:lnTo>
                <a:cubicBezTo>
                  <a:pt x="272120" y="71586"/>
                  <a:pt x="292770" y="69292"/>
                  <a:pt x="308372" y="67456"/>
                </a:cubicBezTo>
                <a:cubicBezTo>
                  <a:pt x="318467" y="75716"/>
                  <a:pt x="325351" y="82600"/>
                  <a:pt x="329022" y="88106"/>
                </a:cubicBezTo>
                <a:cubicBezTo>
                  <a:pt x="331775" y="90860"/>
                  <a:pt x="332693" y="92695"/>
                  <a:pt x="331775" y="93613"/>
                </a:cubicBezTo>
                <a:cubicBezTo>
                  <a:pt x="331775" y="95449"/>
                  <a:pt x="329939" y="96366"/>
                  <a:pt x="326268" y="96366"/>
                </a:cubicBezTo>
                <a:cubicBezTo>
                  <a:pt x="306077" y="96366"/>
                  <a:pt x="284051" y="96366"/>
                  <a:pt x="260189" y="96366"/>
                </a:cubicBezTo>
                <a:lnTo>
                  <a:pt x="213382" y="99120"/>
                </a:lnTo>
                <a:cubicBezTo>
                  <a:pt x="256518" y="158775"/>
                  <a:pt x="301947" y="201910"/>
                  <a:pt x="349672" y="228526"/>
                </a:cubicBezTo>
                <a:lnTo>
                  <a:pt x="348295" y="236786"/>
                </a:lnTo>
                <a:cubicBezTo>
                  <a:pt x="334528" y="246881"/>
                  <a:pt x="319385" y="261566"/>
                  <a:pt x="302865" y="280839"/>
                </a:cubicBezTo>
                <a:cubicBezTo>
                  <a:pt x="299194" y="285428"/>
                  <a:pt x="295523" y="285428"/>
                  <a:pt x="291852" y="280839"/>
                </a:cubicBezTo>
                <a:cubicBezTo>
                  <a:pt x="255141" y="246881"/>
                  <a:pt x="224854" y="188144"/>
                  <a:pt x="200992" y="104626"/>
                </a:cubicBezTo>
                <a:cubicBezTo>
                  <a:pt x="200992" y="149597"/>
                  <a:pt x="200992" y="195027"/>
                  <a:pt x="200992" y="240916"/>
                </a:cubicBezTo>
                <a:cubicBezTo>
                  <a:pt x="204663" y="240916"/>
                  <a:pt x="210170" y="240457"/>
                  <a:pt x="217512" y="239539"/>
                </a:cubicBezTo>
                <a:cubicBezTo>
                  <a:pt x="227608" y="238621"/>
                  <a:pt x="234491" y="237703"/>
                  <a:pt x="238162" y="236786"/>
                </a:cubicBezTo>
                <a:cubicBezTo>
                  <a:pt x="247340" y="245963"/>
                  <a:pt x="253305" y="252388"/>
                  <a:pt x="256059" y="256059"/>
                </a:cubicBezTo>
                <a:cubicBezTo>
                  <a:pt x="257894" y="257894"/>
                  <a:pt x="258812" y="259730"/>
                  <a:pt x="258812" y="261566"/>
                </a:cubicBezTo>
                <a:cubicBezTo>
                  <a:pt x="257894" y="262483"/>
                  <a:pt x="256059" y="262942"/>
                  <a:pt x="253305" y="262942"/>
                </a:cubicBezTo>
                <a:cubicBezTo>
                  <a:pt x="229443" y="262942"/>
                  <a:pt x="212464" y="263401"/>
                  <a:pt x="202369" y="264319"/>
                </a:cubicBezTo>
                <a:lnTo>
                  <a:pt x="200992" y="264319"/>
                </a:lnTo>
                <a:cubicBezTo>
                  <a:pt x="200992" y="279921"/>
                  <a:pt x="200992" y="295064"/>
                  <a:pt x="200992" y="309749"/>
                </a:cubicBezTo>
                <a:cubicBezTo>
                  <a:pt x="201910" y="317091"/>
                  <a:pt x="199616" y="321680"/>
                  <a:pt x="194109" y="323515"/>
                </a:cubicBezTo>
                <a:cubicBezTo>
                  <a:pt x="178507" y="329022"/>
                  <a:pt x="161987" y="333611"/>
                  <a:pt x="144549" y="337282"/>
                </a:cubicBezTo>
                <a:cubicBezTo>
                  <a:pt x="141796" y="338200"/>
                  <a:pt x="139960" y="338200"/>
                  <a:pt x="139043" y="337282"/>
                </a:cubicBezTo>
                <a:cubicBezTo>
                  <a:pt x="138125" y="337282"/>
                  <a:pt x="137666" y="335446"/>
                  <a:pt x="137666" y="331775"/>
                </a:cubicBezTo>
                <a:cubicBezTo>
                  <a:pt x="138584" y="324433"/>
                  <a:pt x="139043" y="313879"/>
                  <a:pt x="139043" y="300112"/>
                </a:cubicBezTo>
                <a:cubicBezTo>
                  <a:pt x="139960" y="285428"/>
                  <a:pt x="140419" y="274414"/>
                  <a:pt x="140419" y="267072"/>
                </a:cubicBezTo>
                <a:lnTo>
                  <a:pt x="128029" y="267072"/>
                </a:lnTo>
                <a:cubicBezTo>
                  <a:pt x="111509" y="268908"/>
                  <a:pt x="99578" y="269826"/>
                  <a:pt x="92236" y="269826"/>
                </a:cubicBezTo>
                <a:lnTo>
                  <a:pt x="74340" y="245046"/>
                </a:lnTo>
                <a:cubicBezTo>
                  <a:pt x="92695" y="245046"/>
                  <a:pt x="108297" y="244587"/>
                  <a:pt x="121146" y="243669"/>
                </a:cubicBezTo>
                <a:lnTo>
                  <a:pt x="140419" y="243669"/>
                </a:lnTo>
                <a:cubicBezTo>
                  <a:pt x="141337" y="217971"/>
                  <a:pt x="141796" y="192733"/>
                  <a:pt x="141796" y="167953"/>
                </a:cubicBezTo>
                <a:cubicBezTo>
                  <a:pt x="106003" y="221183"/>
                  <a:pt x="60114" y="262483"/>
                  <a:pt x="4130" y="291852"/>
                </a:cubicBezTo>
                <a:lnTo>
                  <a:pt x="0" y="284969"/>
                </a:lnTo>
                <a:cubicBezTo>
                  <a:pt x="47724" y="229902"/>
                  <a:pt x="85812" y="169329"/>
                  <a:pt x="114263" y="103250"/>
                </a:cubicBezTo>
                <a:lnTo>
                  <a:pt x="83976" y="104626"/>
                </a:lnTo>
                <a:cubicBezTo>
                  <a:pt x="66538" y="105544"/>
                  <a:pt x="51395" y="106462"/>
                  <a:pt x="38546" y="107380"/>
                </a:cubicBezTo>
                <a:lnTo>
                  <a:pt x="17897" y="81223"/>
                </a:lnTo>
                <a:cubicBezTo>
                  <a:pt x="26156" y="82141"/>
                  <a:pt x="42218" y="82141"/>
                  <a:pt x="66080" y="81223"/>
                </a:cubicBezTo>
                <a:cubicBezTo>
                  <a:pt x="71586" y="81223"/>
                  <a:pt x="75257" y="81223"/>
                  <a:pt x="77093" y="81223"/>
                </a:cubicBezTo>
                <a:lnTo>
                  <a:pt x="143173" y="78470"/>
                </a:lnTo>
                <a:cubicBezTo>
                  <a:pt x="143173" y="55525"/>
                  <a:pt x="142714" y="32581"/>
                  <a:pt x="141796" y="9637"/>
                </a:cubicBezTo>
                <a:cubicBezTo>
                  <a:pt x="141796" y="5048"/>
                  <a:pt x="142255" y="2295"/>
                  <a:pt x="143173" y="1377"/>
                </a:cubicBezTo>
                <a:close/>
                <a:moveTo>
                  <a:pt x="488714" y="0"/>
                </a:moveTo>
                <a:cubicBezTo>
                  <a:pt x="522672" y="1836"/>
                  <a:pt x="545616" y="6425"/>
                  <a:pt x="557547" y="13767"/>
                </a:cubicBezTo>
                <a:cubicBezTo>
                  <a:pt x="565807" y="17438"/>
                  <a:pt x="567184" y="22944"/>
                  <a:pt x="561677" y="30287"/>
                </a:cubicBezTo>
                <a:cubicBezTo>
                  <a:pt x="558924" y="33040"/>
                  <a:pt x="555712" y="35793"/>
                  <a:pt x="552041" y="38547"/>
                </a:cubicBezTo>
                <a:lnTo>
                  <a:pt x="593340" y="37170"/>
                </a:lnTo>
                <a:cubicBezTo>
                  <a:pt x="611696" y="35334"/>
                  <a:pt x="627757" y="33040"/>
                  <a:pt x="641524" y="30287"/>
                </a:cubicBezTo>
                <a:cubicBezTo>
                  <a:pt x="644277" y="32122"/>
                  <a:pt x="648407" y="35793"/>
                  <a:pt x="653913" y="41300"/>
                </a:cubicBezTo>
                <a:cubicBezTo>
                  <a:pt x="658502" y="45889"/>
                  <a:pt x="661715" y="49101"/>
                  <a:pt x="663550" y="50937"/>
                </a:cubicBezTo>
                <a:cubicBezTo>
                  <a:pt x="666303" y="53690"/>
                  <a:pt x="667221" y="55525"/>
                  <a:pt x="666303" y="56443"/>
                </a:cubicBezTo>
                <a:cubicBezTo>
                  <a:pt x="665386" y="57361"/>
                  <a:pt x="662632" y="57820"/>
                  <a:pt x="658043" y="57820"/>
                </a:cubicBezTo>
                <a:cubicBezTo>
                  <a:pt x="654372" y="57820"/>
                  <a:pt x="647030" y="57820"/>
                  <a:pt x="636017" y="57820"/>
                </a:cubicBezTo>
                <a:cubicBezTo>
                  <a:pt x="619497" y="58738"/>
                  <a:pt x="608025" y="59196"/>
                  <a:pt x="601600" y="59196"/>
                </a:cubicBezTo>
                <a:cubicBezTo>
                  <a:pt x="603436" y="61032"/>
                  <a:pt x="606189" y="62868"/>
                  <a:pt x="609860" y="64703"/>
                </a:cubicBezTo>
                <a:cubicBezTo>
                  <a:pt x="612614" y="66539"/>
                  <a:pt x="615367" y="68374"/>
                  <a:pt x="618120" y="70210"/>
                </a:cubicBezTo>
                <a:cubicBezTo>
                  <a:pt x="619956" y="71128"/>
                  <a:pt x="620874" y="72504"/>
                  <a:pt x="620874" y="74340"/>
                </a:cubicBezTo>
                <a:cubicBezTo>
                  <a:pt x="619956" y="75258"/>
                  <a:pt x="618579" y="76175"/>
                  <a:pt x="616744" y="77093"/>
                </a:cubicBezTo>
                <a:cubicBezTo>
                  <a:pt x="614908" y="78011"/>
                  <a:pt x="611696" y="79387"/>
                  <a:pt x="607107" y="81223"/>
                </a:cubicBezTo>
                <a:cubicBezTo>
                  <a:pt x="603436" y="83059"/>
                  <a:pt x="600224" y="84435"/>
                  <a:pt x="597470" y="85353"/>
                </a:cubicBezTo>
                <a:cubicBezTo>
                  <a:pt x="593799" y="88106"/>
                  <a:pt x="589669" y="89942"/>
                  <a:pt x="585080" y="90860"/>
                </a:cubicBezTo>
                <a:lnTo>
                  <a:pt x="619497" y="89483"/>
                </a:lnTo>
                <a:cubicBezTo>
                  <a:pt x="620415" y="89483"/>
                  <a:pt x="622250" y="89483"/>
                  <a:pt x="625004" y="89483"/>
                </a:cubicBezTo>
                <a:cubicBezTo>
                  <a:pt x="647948" y="87647"/>
                  <a:pt x="664009" y="85353"/>
                  <a:pt x="673187" y="82600"/>
                </a:cubicBezTo>
                <a:cubicBezTo>
                  <a:pt x="685118" y="94531"/>
                  <a:pt x="692001" y="101873"/>
                  <a:pt x="693837" y="104626"/>
                </a:cubicBezTo>
                <a:cubicBezTo>
                  <a:pt x="695672" y="107380"/>
                  <a:pt x="696590" y="109215"/>
                  <a:pt x="696590" y="110133"/>
                </a:cubicBezTo>
                <a:cubicBezTo>
                  <a:pt x="695672" y="111051"/>
                  <a:pt x="693378" y="111510"/>
                  <a:pt x="689707" y="111510"/>
                </a:cubicBezTo>
                <a:cubicBezTo>
                  <a:pt x="669516" y="111510"/>
                  <a:pt x="648866" y="111968"/>
                  <a:pt x="627757" y="112886"/>
                </a:cubicBezTo>
                <a:lnTo>
                  <a:pt x="598847" y="114263"/>
                </a:lnTo>
                <a:lnTo>
                  <a:pt x="600224" y="114263"/>
                </a:lnTo>
                <a:cubicBezTo>
                  <a:pt x="608484" y="118852"/>
                  <a:pt x="621791" y="126653"/>
                  <a:pt x="640147" y="137666"/>
                </a:cubicBezTo>
                <a:cubicBezTo>
                  <a:pt x="642900" y="139502"/>
                  <a:pt x="644736" y="140878"/>
                  <a:pt x="645654" y="141796"/>
                </a:cubicBezTo>
                <a:cubicBezTo>
                  <a:pt x="650242" y="144549"/>
                  <a:pt x="652537" y="146844"/>
                  <a:pt x="652537" y="148679"/>
                </a:cubicBezTo>
                <a:cubicBezTo>
                  <a:pt x="652537" y="150515"/>
                  <a:pt x="650701" y="152350"/>
                  <a:pt x="647030" y="154186"/>
                </a:cubicBezTo>
                <a:cubicBezTo>
                  <a:pt x="643359" y="155104"/>
                  <a:pt x="641524" y="157857"/>
                  <a:pt x="641524" y="162446"/>
                </a:cubicBezTo>
                <a:cubicBezTo>
                  <a:pt x="640606" y="170706"/>
                  <a:pt x="640147" y="186308"/>
                  <a:pt x="640147" y="209252"/>
                </a:cubicBezTo>
                <a:cubicBezTo>
                  <a:pt x="640147" y="214759"/>
                  <a:pt x="638311" y="218889"/>
                  <a:pt x="634640" y="221642"/>
                </a:cubicBezTo>
                <a:cubicBezTo>
                  <a:pt x="621791" y="227149"/>
                  <a:pt x="608484" y="231738"/>
                  <a:pt x="594717" y="235409"/>
                </a:cubicBezTo>
                <a:cubicBezTo>
                  <a:pt x="587375" y="238162"/>
                  <a:pt x="583704" y="235868"/>
                  <a:pt x="583704" y="228526"/>
                </a:cubicBezTo>
                <a:lnTo>
                  <a:pt x="583704" y="224396"/>
                </a:lnTo>
                <a:cubicBezTo>
                  <a:pt x="574526" y="224396"/>
                  <a:pt x="563513" y="224855"/>
                  <a:pt x="550664" y="225772"/>
                </a:cubicBezTo>
                <a:cubicBezTo>
                  <a:pt x="550664" y="225772"/>
                  <a:pt x="551582" y="226231"/>
                  <a:pt x="553417" y="227149"/>
                </a:cubicBezTo>
                <a:cubicBezTo>
                  <a:pt x="556171" y="228067"/>
                  <a:pt x="557088" y="229443"/>
                  <a:pt x="556171" y="231279"/>
                </a:cubicBezTo>
                <a:cubicBezTo>
                  <a:pt x="556171" y="236786"/>
                  <a:pt x="556171" y="242292"/>
                  <a:pt x="556171" y="247799"/>
                </a:cubicBezTo>
                <a:lnTo>
                  <a:pt x="607107" y="245046"/>
                </a:lnTo>
                <a:cubicBezTo>
                  <a:pt x="630969" y="245046"/>
                  <a:pt x="655290" y="243210"/>
                  <a:pt x="680070" y="239539"/>
                </a:cubicBezTo>
                <a:cubicBezTo>
                  <a:pt x="683741" y="243210"/>
                  <a:pt x="689707" y="250552"/>
                  <a:pt x="697967" y="261566"/>
                </a:cubicBezTo>
                <a:cubicBezTo>
                  <a:pt x="699802" y="264319"/>
                  <a:pt x="700720" y="266154"/>
                  <a:pt x="700720" y="267072"/>
                </a:cubicBezTo>
                <a:cubicBezTo>
                  <a:pt x="699802" y="267990"/>
                  <a:pt x="697967" y="268449"/>
                  <a:pt x="695213" y="268449"/>
                </a:cubicBezTo>
                <a:cubicBezTo>
                  <a:pt x="658502" y="268449"/>
                  <a:pt x="632346" y="268908"/>
                  <a:pt x="616744" y="269826"/>
                </a:cubicBezTo>
                <a:lnTo>
                  <a:pt x="556171" y="271202"/>
                </a:lnTo>
                <a:lnTo>
                  <a:pt x="556171" y="315255"/>
                </a:lnTo>
                <a:cubicBezTo>
                  <a:pt x="557088" y="320762"/>
                  <a:pt x="554794" y="323974"/>
                  <a:pt x="549287" y="324892"/>
                </a:cubicBezTo>
                <a:cubicBezTo>
                  <a:pt x="533685" y="329481"/>
                  <a:pt x="516706" y="332693"/>
                  <a:pt x="498351" y="334529"/>
                </a:cubicBezTo>
                <a:cubicBezTo>
                  <a:pt x="494680" y="335446"/>
                  <a:pt x="492844" y="333611"/>
                  <a:pt x="492844" y="329022"/>
                </a:cubicBezTo>
                <a:cubicBezTo>
                  <a:pt x="493762" y="322598"/>
                  <a:pt x="494221" y="303783"/>
                  <a:pt x="494221" y="272579"/>
                </a:cubicBezTo>
                <a:lnTo>
                  <a:pt x="426765" y="275332"/>
                </a:lnTo>
                <a:cubicBezTo>
                  <a:pt x="414834" y="275332"/>
                  <a:pt x="397855" y="276250"/>
                  <a:pt x="375828" y="278085"/>
                </a:cubicBezTo>
                <a:lnTo>
                  <a:pt x="359308" y="253306"/>
                </a:lnTo>
                <a:cubicBezTo>
                  <a:pt x="394184" y="253306"/>
                  <a:pt x="415292" y="252847"/>
                  <a:pt x="422635" y="251929"/>
                </a:cubicBezTo>
                <a:lnTo>
                  <a:pt x="494221" y="250552"/>
                </a:lnTo>
                <a:lnTo>
                  <a:pt x="494221" y="227149"/>
                </a:lnTo>
                <a:lnTo>
                  <a:pt x="466688" y="228526"/>
                </a:lnTo>
                <a:cubicBezTo>
                  <a:pt x="466688" y="229443"/>
                  <a:pt x="464852" y="230820"/>
                  <a:pt x="461181" y="232656"/>
                </a:cubicBezTo>
                <a:cubicBezTo>
                  <a:pt x="451086" y="237245"/>
                  <a:pt x="435942" y="241375"/>
                  <a:pt x="415751" y="245046"/>
                </a:cubicBezTo>
                <a:cubicBezTo>
                  <a:pt x="412080" y="246881"/>
                  <a:pt x="410245" y="244587"/>
                  <a:pt x="410245" y="238162"/>
                </a:cubicBezTo>
                <a:cubicBezTo>
                  <a:pt x="411162" y="227149"/>
                  <a:pt x="411621" y="203287"/>
                  <a:pt x="411621" y="166576"/>
                </a:cubicBezTo>
                <a:cubicBezTo>
                  <a:pt x="411621" y="155563"/>
                  <a:pt x="411621" y="143173"/>
                  <a:pt x="411621" y="129406"/>
                </a:cubicBezTo>
                <a:cubicBezTo>
                  <a:pt x="411621" y="124817"/>
                  <a:pt x="412080" y="122523"/>
                  <a:pt x="412998" y="122523"/>
                </a:cubicBezTo>
                <a:cubicBezTo>
                  <a:pt x="402902" y="122523"/>
                  <a:pt x="391430" y="123441"/>
                  <a:pt x="378581" y="125276"/>
                </a:cubicBezTo>
                <a:lnTo>
                  <a:pt x="357932" y="99120"/>
                </a:lnTo>
                <a:cubicBezTo>
                  <a:pt x="382711" y="99120"/>
                  <a:pt x="403820" y="99120"/>
                  <a:pt x="421258" y="99120"/>
                </a:cubicBezTo>
                <a:lnTo>
                  <a:pt x="459804" y="96366"/>
                </a:lnTo>
                <a:cubicBezTo>
                  <a:pt x="457051" y="90860"/>
                  <a:pt x="451086" y="81223"/>
                  <a:pt x="441908" y="67456"/>
                </a:cubicBezTo>
                <a:cubicBezTo>
                  <a:pt x="438237" y="68374"/>
                  <a:pt x="431812" y="68833"/>
                  <a:pt x="422635" y="68833"/>
                </a:cubicBezTo>
                <a:cubicBezTo>
                  <a:pt x="412539" y="69751"/>
                  <a:pt x="405656" y="70210"/>
                  <a:pt x="401985" y="70210"/>
                </a:cubicBezTo>
                <a:lnTo>
                  <a:pt x="382711" y="46807"/>
                </a:lnTo>
                <a:cubicBezTo>
                  <a:pt x="390971" y="46807"/>
                  <a:pt x="402902" y="46348"/>
                  <a:pt x="418505" y="45430"/>
                </a:cubicBezTo>
                <a:cubicBezTo>
                  <a:pt x="429518" y="45430"/>
                  <a:pt x="436860" y="45430"/>
                  <a:pt x="440531" y="45430"/>
                </a:cubicBezTo>
                <a:lnTo>
                  <a:pt x="506611" y="41300"/>
                </a:lnTo>
                <a:cubicBezTo>
                  <a:pt x="502940" y="33958"/>
                  <a:pt x="494680" y="22027"/>
                  <a:pt x="481831" y="5507"/>
                </a:cubicBezTo>
                <a:close/>
              </a:path>
            </a:pathLst>
          </a:custGeom>
          <a:solidFill>
            <a:srgbClr val="007684"/>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800" b="0" i="0" u="none" strike="noStrike" kern="1200" cap="none" spc="0" normalizeH="0" baseline="0" noProof="0" dirty="0">
              <a:ln>
                <a:noFill/>
              </a:ln>
              <a:solidFill>
                <a:srgbClr val="007684"/>
              </a:solidFill>
              <a:effectLst/>
              <a:uLnTx/>
              <a:uFillTx/>
              <a:latin typeface="方正颜宋简体_大" panose="02000000000000000000" pitchFamily="2" charset="-122"/>
              <a:ea typeface="方正颜宋简体_大" panose="02000000000000000000" pitchFamily="2" charset="-122"/>
              <a:cs typeface="方正颜宋简体_大" panose="02000000000000000000" pitchFamily="2" charset="-122"/>
            </a:endParaRPr>
          </a:p>
        </p:txBody>
      </p:sp>
    </p:spTree>
    <p:extLst>
      <p:ext uri="{BB962C8B-B14F-4D97-AF65-F5344CB8AC3E}">
        <p14:creationId xmlns:p14="http://schemas.microsoft.com/office/powerpoint/2010/main" val="79101618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gradFill>
          <a:gsLst>
            <a:gs pos="0">
              <a:srgbClr val="00ABA5"/>
            </a:gs>
            <a:gs pos="67000">
              <a:srgbClr val="007684"/>
            </a:gs>
          </a:gsLst>
          <a:lin ang="3600000" scaled="0"/>
        </a:gradFill>
        <a:effectLst/>
      </p:bgPr>
    </p:bg>
    <p:spTree>
      <p:nvGrpSpPr>
        <p:cNvPr id="1" name=""/>
        <p:cNvGrpSpPr/>
        <p:nvPr/>
      </p:nvGrpSpPr>
      <p:grpSpPr>
        <a:xfrm>
          <a:off x="0" y="0"/>
          <a:ext cx="0" cy="0"/>
          <a:chOff x="0" y="0"/>
          <a:chExt cx="0" cy="0"/>
        </a:xfrm>
      </p:grpSpPr>
      <p:pic>
        <p:nvPicPr>
          <p:cNvPr id="130" name="图片 129"/>
          <p:cNvPicPr>
            <a:picLocks noChangeAspect="1"/>
          </p:cNvPicPr>
          <p:nvPr/>
        </p:nvPicPr>
        <p:blipFill rotWithShape="1">
          <a:blip r:embed="rId3" cstate="print">
            <a:extLst>
              <a:ext uri="{28A0092B-C50C-407E-A947-70E740481C1C}">
                <a14:useLocalDpi xmlns:a14="http://schemas.microsoft.com/office/drawing/2010/main" val="0"/>
              </a:ext>
            </a:extLst>
          </a:blip>
          <a:srcRect l="20226" t="32053" r="20333"/>
          <a:stretch>
            <a:fillRect/>
          </a:stretch>
        </p:blipFill>
        <p:spPr>
          <a:xfrm>
            <a:off x="-38911" y="-77822"/>
            <a:ext cx="7247108" cy="3570513"/>
          </a:xfrm>
          <a:prstGeom prst="rect">
            <a:avLst/>
          </a:prstGeom>
        </p:spPr>
      </p:pic>
      <p:pic>
        <p:nvPicPr>
          <p:cNvPr id="128" name="图片 127"/>
          <p:cNvPicPr>
            <a:picLocks noChangeAspect="1"/>
          </p:cNvPicPr>
          <p:nvPr/>
        </p:nvPicPr>
        <p:blipFill rotWithShape="1">
          <a:blip r:embed="rId4" cstate="print">
            <a:extLst>
              <a:ext uri="{28A0092B-C50C-407E-A947-70E740481C1C}">
                <a14:useLocalDpi xmlns:a14="http://schemas.microsoft.com/office/drawing/2010/main" val="0"/>
              </a:ext>
            </a:extLst>
          </a:blip>
          <a:srcRect t="54756" r="67172"/>
          <a:stretch>
            <a:fillRect/>
          </a:stretch>
        </p:blipFill>
        <p:spPr>
          <a:xfrm>
            <a:off x="8244776" y="-48638"/>
            <a:ext cx="4002347" cy="2377520"/>
          </a:xfrm>
          <a:prstGeom prst="rect">
            <a:avLst/>
          </a:prstGeom>
        </p:spPr>
      </p:pic>
      <p:pic>
        <p:nvPicPr>
          <p:cNvPr id="92" name="图片 91"/>
          <p:cNvPicPr>
            <a:picLocks noChangeAspect="1"/>
          </p:cNvPicPr>
          <p:nvPr/>
        </p:nvPicPr>
        <p:blipFill rotWithShape="1">
          <a:blip r:embed="rId5" cstate="print">
            <a:extLst>
              <a:ext uri="{28A0092B-C50C-407E-A947-70E740481C1C}">
                <a14:useLocalDpi xmlns:a14="http://schemas.microsoft.com/office/drawing/2010/main" val="0"/>
              </a:ext>
            </a:extLst>
          </a:blip>
          <a:srcRect l="24826" b="55447"/>
          <a:stretch>
            <a:fillRect/>
          </a:stretch>
        </p:blipFill>
        <p:spPr>
          <a:xfrm>
            <a:off x="-24384" y="4587109"/>
            <a:ext cx="9165288" cy="2546903"/>
          </a:xfrm>
          <a:prstGeom prst="rect">
            <a:avLst/>
          </a:prstGeom>
        </p:spPr>
      </p:pic>
      <p:grpSp>
        <p:nvGrpSpPr>
          <p:cNvPr id="18" name="组合 17"/>
          <p:cNvGrpSpPr/>
          <p:nvPr/>
        </p:nvGrpSpPr>
        <p:grpSpPr>
          <a:xfrm>
            <a:off x="10001700" y="2854959"/>
            <a:ext cx="2268815" cy="2101347"/>
            <a:chOff x="6175344" y="342254"/>
            <a:chExt cx="7803037" cy="7227071"/>
          </a:xfrm>
        </p:grpSpPr>
        <p:sp>
          <p:nvSpPr>
            <p:cNvPr id="19" name="六边形 18"/>
            <p:cNvSpPr/>
            <p:nvPr/>
          </p:nvSpPr>
          <p:spPr>
            <a:xfrm rot="5400000">
              <a:off x="5847446" y="670152"/>
              <a:ext cx="7227071" cy="6571275"/>
            </a:xfrm>
            <a:prstGeom prst="hexagon">
              <a:avLst>
                <a:gd name="adj" fmla="val 30493"/>
                <a:gd name="vf" fmla="val 115470"/>
              </a:avLst>
            </a:prstGeom>
            <a:gradFill>
              <a:gsLst>
                <a:gs pos="56000">
                  <a:srgbClr val="016773"/>
                </a:gs>
                <a:gs pos="84000">
                  <a:srgbClr val="007684"/>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0" name="平行四边形 19"/>
            <p:cNvSpPr/>
            <p:nvPr/>
          </p:nvSpPr>
          <p:spPr>
            <a:xfrm rot="19714174">
              <a:off x="8249707" y="3214634"/>
              <a:ext cx="5728674" cy="3087560"/>
            </a:xfrm>
            <a:prstGeom prst="parallelogram">
              <a:avLst>
                <a:gd name="adj" fmla="val 61032"/>
              </a:avLst>
            </a:prstGeom>
            <a:solidFill>
              <a:srgbClr val="00AB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grpSp>
        <p:nvGrpSpPr>
          <p:cNvPr id="17" name="组合 16"/>
          <p:cNvGrpSpPr/>
          <p:nvPr/>
        </p:nvGrpSpPr>
        <p:grpSpPr>
          <a:xfrm>
            <a:off x="9863825" y="4346576"/>
            <a:ext cx="2963878" cy="2745105"/>
            <a:chOff x="6175344" y="342254"/>
            <a:chExt cx="7803037" cy="7227071"/>
          </a:xfrm>
        </p:grpSpPr>
        <p:sp>
          <p:nvSpPr>
            <p:cNvPr id="15" name="六边形 14"/>
            <p:cNvSpPr/>
            <p:nvPr/>
          </p:nvSpPr>
          <p:spPr>
            <a:xfrm rot="5400000">
              <a:off x="5847446" y="670152"/>
              <a:ext cx="7227071" cy="6571275"/>
            </a:xfrm>
            <a:prstGeom prst="hexagon">
              <a:avLst>
                <a:gd name="adj" fmla="val 30493"/>
                <a:gd name="vf" fmla="val 115470"/>
              </a:avLst>
            </a:prstGeom>
            <a:gradFill>
              <a:gsLst>
                <a:gs pos="56000">
                  <a:srgbClr val="016773"/>
                </a:gs>
                <a:gs pos="84000">
                  <a:srgbClr val="007684"/>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6" name="平行四边形 15"/>
            <p:cNvSpPr/>
            <p:nvPr/>
          </p:nvSpPr>
          <p:spPr>
            <a:xfrm rot="19714174">
              <a:off x="8249707" y="3214634"/>
              <a:ext cx="5728674" cy="3087560"/>
            </a:xfrm>
            <a:prstGeom prst="parallelogram">
              <a:avLst>
                <a:gd name="adj" fmla="val 61032"/>
              </a:avLst>
            </a:prstGeom>
            <a:solidFill>
              <a:srgbClr val="00AB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sp>
        <p:nvSpPr>
          <p:cNvPr id="7" name="矩形 6"/>
          <p:cNvSpPr/>
          <p:nvPr/>
        </p:nvSpPr>
        <p:spPr>
          <a:xfrm>
            <a:off x="3489165" y="3439840"/>
            <a:ext cx="5262979" cy="769441"/>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zh-CN" sz="44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华文中宋" panose="02010600040101010101" pitchFamily="2" charset="-122"/>
                <a:ea typeface="华文中宋" panose="02010600040101010101" pitchFamily="2" charset="-122"/>
                <a:cs typeface="+mn-cs"/>
              </a:rPr>
              <a:t>搜索探寻与问题求解</a:t>
            </a:r>
          </a:p>
        </p:txBody>
      </p:sp>
      <p:sp>
        <p:nvSpPr>
          <p:cNvPr id="8" name="矩形 7"/>
          <p:cNvSpPr/>
          <p:nvPr/>
        </p:nvSpPr>
        <p:spPr>
          <a:xfrm>
            <a:off x="5311170" y="2445722"/>
            <a:ext cx="1569660" cy="646331"/>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6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第三章</a:t>
            </a:r>
          </a:p>
        </p:txBody>
      </p:sp>
      <p:cxnSp>
        <p:nvCxnSpPr>
          <p:cNvPr id="9" name="直接连接符 8"/>
          <p:cNvCxnSpPr/>
          <p:nvPr/>
        </p:nvCxnSpPr>
        <p:spPr>
          <a:xfrm>
            <a:off x="3024554" y="3265946"/>
            <a:ext cx="6116350" cy="0"/>
          </a:xfrm>
          <a:prstGeom prst="line">
            <a:avLst/>
          </a:prstGeom>
          <a:ln w="22225">
            <a:solidFill>
              <a:schemeClr val="bg1"/>
            </a:solidFill>
            <a:headEnd type="diamond"/>
            <a:tailEnd type="diamond"/>
          </a:ln>
        </p:spPr>
        <p:style>
          <a:lnRef idx="1">
            <a:schemeClr val="accent1"/>
          </a:lnRef>
          <a:fillRef idx="0">
            <a:schemeClr val="accent1"/>
          </a:fillRef>
          <a:effectRef idx="0">
            <a:schemeClr val="accent1"/>
          </a:effectRef>
          <a:fontRef idx="minor">
            <a:schemeClr val="tx1"/>
          </a:fontRef>
        </p:style>
      </p:cxnSp>
      <p:grpSp>
        <p:nvGrpSpPr>
          <p:cNvPr id="32" name="组合 31"/>
          <p:cNvGrpSpPr/>
          <p:nvPr/>
        </p:nvGrpSpPr>
        <p:grpSpPr>
          <a:xfrm>
            <a:off x="2221671" y="2179434"/>
            <a:ext cx="7748658" cy="2397279"/>
            <a:chOff x="2221671" y="2179434"/>
            <a:chExt cx="7748658" cy="2397279"/>
          </a:xfrm>
        </p:grpSpPr>
        <p:sp>
          <p:nvSpPr>
            <p:cNvPr id="6" name="标题 9801"/>
            <p:cNvSpPr txBox="1"/>
            <p:nvPr/>
          </p:nvSpPr>
          <p:spPr>
            <a:xfrm rot="16200000">
              <a:off x="8719085" y="3325468"/>
              <a:ext cx="2397277" cy="105210"/>
            </a:xfrm>
            <a:prstGeom prst="parallelogram">
              <a:avLst>
                <a:gd name="adj" fmla="val 98875"/>
              </a:avLst>
            </a:prstGeom>
            <a:gradFill flip="none" rotWithShape="1">
              <a:gsLst>
                <a:gs pos="100000">
                  <a:srgbClr val="016773"/>
                </a:gs>
                <a:gs pos="0">
                  <a:srgbClr val="00ABA5"/>
                </a:gs>
              </a:gsLst>
              <a:lin ang="6000000" scaled="0"/>
              <a:tileRect/>
            </a:gradFill>
            <a:ln w="15875" cap="rnd">
              <a:solidFill>
                <a:schemeClr val="bg1">
                  <a:alpha val="57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10" name="标题 9801"/>
            <p:cNvSpPr txBox="1"/>
            <p:nvPr/>
          </p:nvSpPr>
          <p:spPr>
            <a:xfrm flipH="1">
              <a:off x="2221671" y="4468236"/>
              <a:ext cx="7748657" cy="108477"/>
            </a:xfrm>
            <a:prstGeom prst="parallelogram">
              <a:avLst>
                <a:gd name="adj" fmla="val 102209"/>
              </a:avLst>
            </a:prstGeom>
            <a:gradFill>
              <a:gsLst>
                <a:gs pos="55000">
                  <a:srgbClr val="016773"/>
                </a:gs>
                <a:gs pos="0">
                  <a:srgbClr val="00ABA5"/>
                </a:gs>
                <a:gs pos="100000">
                  <a:srgbClr val="00ABA5"/>
                </a:gs>
              </a:gsLst>
              <a:lin ang="6000000" scaled="0"/>
            </a:gradFill>
            <a:ln w="15875" cap="rnd">
              <a:solidFill>
                <a:schemeClr val="bg1">
                  <a:alpha val="57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cxnSp>
          <p:nvCxnSpPr>
            <p:cNvPr id="11" name="直接连接符 10"/>
            <p:cNvCxnSpPr/>
            <p:nvPr/>
          </p:nvCxnSpPr>
          <p:spPr>
            <a:xfrm flipH="1">
              <a:off x="2221671" y="2179434"/>
              <a:ext cx="7642800" cy="0"/>
            </a:xfrm>
            <a:prstGeom prst="line">
              <a:avLst/>
            </a:prstGeom>
            <a:ln w="15875" cap="rnd">
              <a:solidFill>
                <a:schemeClr val="bg1">
                  <a:alpha val="61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rot="5400000" flipH="1">
              <a:off x="1076871" y="3324234"/>
              <a:ext cx="2289600" cy="0"/>
            </a:xfrm>
            <a:prstGeom prst="line">
              <a:avLst/>
            </a:prstGeom>
            <a:ln w="15875" cap="rnd">
              <a:solidFill>
                <a:schemeClr val="bg1">
                  <a:alpha val="61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flipH="1">
              <a:off x="2222317" y="4468236"/>
              <a:ext cx="7642800" cy="0"/>
            </a:xfrm>
            <a:prstGeom prst="line">
              <a:avLst/>
            </a:prstGeom>
            <a:ln w="15875" cap="rnd">
              <a:gradFill>
                <a:gsLst>
                  <a:gs pos="0">
                    <a:schemeClr val="bg1">
                      <a:alpha val="0"/>
                    </a:schemeClr>
                  </a:gs>
                  <a:gs pos="100000">
                    <a:schemeClr val="bg1"/>
                  </a:gs>
                </a:gsLst>
                <a:lin ang="3600000" scaled="0"/>
              </a:gra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rot="5400000" flipH="1">
              <a:off x="8719671" y="3324234"/>
              <a:ext cx="2289600" cy="0"/>
            </a:xfrm>
            <a:prstGeom prst="line">
              <a:avLst/>
            </a:prstGeom>
            <a:ln w="15875" cap="rnd">
              <a:solidFill>
                <a:schemeClr val="bg1">
                  <a:alpha val="61000"/>
                </a:schemeClr>
              </a:solidFill>
            </a:ln>
          </p:spPr>
          <p:style>
            <a:lnRef idx="1">
              <a:schemeClr val="accent1"/>
            </a:lnRef>
            <a:fillRef idx="0">
              <a:schemeClr val="accent1"/>
            </a:fillRef>
            <a:effectRef idx="0">
              <a:schemeClr val="accent1"/>
            </a:effectRef>
            <a:fontRef idx="minor">
              <a:schemeClr val="tx1"/>
            </a:fontRef>
          </p:style>
        </p:cxnSp>
      </p:grpSp>
      <p:grpSp>
        <p:nvGrpSpPr>
          <p:cNvPr id="21" name="组合 20"/>
          <p:cNvGrpSpPr/>
          <p:nvPr/>
        </p:nvGrpSpPr>
        <p:grpSpPr>
          <a:xfrm>
            <a:off x="8933514" y="5200219"/>
            <a:ext cx="1549536" cy="1435160"/>
            <a:chOff x="6175344" y="342254"/>
            <a:chExt cx="7803037" cy="7227071"/>
          </a:xfrm>
        </p:grpSpPr>
        <p:sp>
          <p:nvSpPr>
            <p:cNvPr id="22" name="六边形 21"/>
            <p:cNvSpPr/>
            <p:nvPr/>
          </p:nvSpPr>
          <p:spPr>
            <a:xfrm rot="5400000">
              <a:off x="5847446" y="670152"/>
              <a:ext cx="7227071" cy="6571275"/>
            </a:xfrm>
            <a:prstGeom prst="hexagon">
              <a:avLst>
                <a:gd name="adj" fmla="val 30493"/>
                <a:gd name="vf" fmla="val 115470"/>
              </a:avLst>
            </a:prstGeom>
            <a:gradFill>
              <a:gsLst>
                <a:gs pos="56000">
                  <a:srgbClr val="016773"/>
                </a:gs>
                <a:gs pos="84000">
                  <a:srgbClr val="007684"/>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3" name="平行四边形 22"/>
            <p:cNvSpPr/>
            <p:nvPr/>
          </p:nvSpPr>
          <p:spPr>
            <a:xfrm rot="19714174">
              <a:off x="8249707" y="3214634"/>
              <a:ext cx="5728674" cy="3087560"/>
            </a:xfrm>
            <a:prstGeom prst="parallelogram">
              <a:avLst>
                <a:gd name="adj" fmla="val 61032"/>
              </a:avLst>
            </a:prstGeom>
            <a:solidFill>
              <a:srgbClr val="00AB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grpSp>
        <p:nvGrpSpPr>
          <p:cNvPr id="24" name="组合 23"/>
          <p:cNvGrpSpPr/>
          <p:nvPr/>
        </p:nvGrpSpPr>
        <p:grpSpPr>
          <a:xfrm>
            <a:off x="-875295" y="-875664"/>
            <a:ext cx="2974038" cy="2745105"/>
            <a:chOff x="6175344" y="342254"/>
            <a:chExt cx="7829785" cy="7227071"/>
          </a:xfrm>
        </p:grpSpPr>
        <p:sp>
          <p:nvSpPr>
            <p:cNvPr id="25" name="六边形 24"/>
            <p:cNvSpPr/>
            <p:nvPr/>
          </p:nvSpPr>
          <p:spPr>
            <a:xfrm rot="5400000">
              <a:off x="5847446" y="670152"/>
              <a:ext cx="7227071" cy="6571275"/>
            </a:xfrm>
            <a:prstGeom prst="hexagon">
              <a:avLst>
                <a:gd name="adj" fmla="val 30493"/>
                <a:gd name="vf" fmla="val 115470"/>
              </a:avLst>
            </a:prstGeom>
            <a:gradFill>
              <a:gsLst>
                <a:gs pos="56000">
                  <a:srgbClr val="016773"/>
                </a:gs>
                <a:gs pos="84000">
                  <a:srgbClr val="007684"/>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6" name="平行四边形 25"/>
            <p:cNvSpPr/>
            <p:nvPr/>
          </p:nvSpPr>
          <p:spPr>
            <a:xfrm rot="19714174">
              <a:off x="8276456" y="3241383"/>
              <a:ext cx="5728673" cy="3087560"/>
            </a:xfrm>
            <a:prstGeom prst="parallelogram">
              <a:avLst>
                <a:gd name="adj" fmla="val 61032"/>
              </a:avLst>
            </a:prstGeom>
            <a:gradFill>
              <a:gsLst>
                <a:gs pos="0">
                  <a:srgbClr val="00ABA5"/>
                </a:gs>
                <a:gs pos="65000">
                  <a:srgbClr val="0093A2"/>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grpSp>
        <p:nvGrpSpPr>
          <p:cNvPr id="27" name="组合 26"/>
          <p:cNvGrpSpPr/>
          <p:nvPr/>
        </p:nvGrpSpPr>
        <p:grpSpPr>
          <a:xfrm>
            <a:off x="1259840" y="635784"/>
            <a:ext cx="823697" cy="760292"/>
            <a:chOff x="6175344" y="342254"/>
            <a:chExt cx="7829785" cy="7227071"/>
          </a:xfrm>
        </p:grpSpPr>
        <p:sp>
          <p:nvSpPr>
            <p:cNvPr id="28" name="六边形 27"/>
            <p:cNvSpPr/>
            <p:nvPr/>
          </p:nvSpPr>
          <p:spPr>
            <a:xfrm rot="5400000">
              <a:off x="5847446" y="670152"/>
              <a:ext cx="7227071" cy="6571275"/>
            </a:xfrm>
            <a:prstGeom prst="hexagon">
              <a:avLst>
                <a:gd name="adj" fmla="val 30493"/>
                <a:gd name="vf" fmla="val 115470"/>
              </a:avLst>
            </a:prstGeom>
            <a:gradFill>
              <a:gsLst>
                <a:gs pos="56000">
                  <a:srgbClr val="016773"/>
                </a:gs>
                <a:gs pos="84000">
                  <a:srgbClr val="007684"/>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9" name="平行四边形 28"/>
            <p:cNvSpPr/>
            <p:nvPr/>
          </p:nvSpPr>
          <p:spPr>
            <a:xfrm rot="19714174">
              <a:off x="8276456" y="3241383"/>
              <a:ext cx="5728673" cy="3087560"/>
            </a:xfrm>
            <a:prstGeom prst="parallelogram">
              <a:avLst>
                <a:gd name="adj" fmla="val 61032"/>
              </a:avLst>
            </a:prstGeom>
            <a:gradFill>
              <a:gsLst>
                <a:gs pos="0">
                  <a:srgbClr val="00ABA5"/>
                </a:gs>
                <a:gs pos="65000">
                  <a:srgbClr val="0093A2"/>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spTree>
    <p:extLst>
      <p:ext uri="{BB962C8B-B14F-4D97-AF65-F5344CB8AC3E}">
        <p14:creationId xmlns:p14="http://schemas.microsoft.com/office/powerpoint/2010/main" val="409774947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a:off x="0" y="2500444"/>
            <a:ext cx="12192000" cy="4357556"/>
          </a:xfrm>
          <a:prstGeom prst="rect">
            <a:avLst/>
          </a:prstGeom>
          <a:pattFill prst="dashUpDiag">
            <a:fgClr>
              <a:schemeClr val="bg1">
                <a:lumMod val="95000"/>
              </a:schemeClr>
            </a:fgClr>
            <a:bgClr>
              <a:schemeClr val="bg1"/>
            </a:bgClr>
          </a:pattFill>
          <a:ln>
            <a:noFill/>
          </a:ln>
          <a:effectLst>
            <a:innerShdw blurRad="279400" dist="25400">
              <a:prstClr val="black">
                <a:alpha val="34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nvGrpSpPr>
          <p:cNvPr id="8" name="组合 7"/>
          <p:cNvGrpSpPr/>
          <p:nvPr/>
        </p:nvGrpSpPr>
        <p:grpSpPr>
          <a:xfrm>
            <a:off x="1241404" y="3750585"/>
            <a:ext cx="9709192" cy="2481715"/>
            <a:chOff x="1241404" y="3150817"/>
            <a:chExt cx="9709192" cy="2481715"/>
          </a:xfrm>
        </p:grpSpPr>
        <p:grpSp>
          <p:nvGrpSpPr>
            <p:cNvPr id="9" name="组合 8"/>
            <p:cNvGrpSpPr/>
            <p:nvPr/>
          </p:nvGrpSpPr>
          <p:grpSpPr>
            <a:xfrm>
              <a:off x="1241404" y="3150817"/>
              <a:ext cx="9709192" cy="2481715"/>
              <a:chOff x="1685472" y="920193"/>
              <a:chExt cx="9759953" cy="4937875"/>
            </a:xfrm>
          </p:grpSpPr>
          <p:sp>
            <p:nvSpPr>
              <p:cNvPr id="11" name="矩形: 圆顶角 38"/>
              <p:cNvSpPr/>
              <p:nvPr/>
            </p:nvSpPr>
            <p:spPr>
              <a:xfrm rot="16200000">
                <a:off x="4361101" y="-1226256"/>
                <a:ext cx="4615019" cy="9553629"/>
              </a:xfrm>
              <a:prstGeom prst="round2SameRect">
                <a:avLst>
                  <a:gd name="adj1" fmla="val 0"/>
                  <a:gd name="adj2" fmla="val 0"/>
                </a:avLst>
              </a:prstGeom>
              <a:solidFill>
                <a:schemeClr val="bg1"/>
              </a:solidFill>
              <a:ln>
                <a:noFill/>
              </a:ln>
              <a:effectLst>
                <a:outerShdw blurRad="241300" dist="38100" dir="10800000" algn="r"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2" name="矩形: 圆顶角 39"/>
              <p:cNvSpPr/>
              <p:nvPr/>
            </p:nvSpPr>
            <p:spPr>
              <a:xfrm rot="16200000">
                <a:off x="4265598" y="-1381975"/>
                <a:ext cx="4615019" cy="9553629"/>
              </a:xfrm>
              <a:prstGeom prst="round2SameRect">
                <a:avLst>
                  <a:gd name="adj1" fmla="val 0"/>
                  <a:gd name="adj2" fmla="val 0"/>
                </a:avLst>
              </a:prstGeom>
              <a:solidFill>
                <a:schemeClr val="bg1"/>
              </a:solidFill>
              <a:ln>
                <a:noFill/>
              </a:ln>
              <a:effectLst>
                <a:outerShdw blurRad="241300" dist="38100" dir="10800000" algn="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3" name="矩形: 圆顶角 40"/>
              <p:cNvSpPr/>
              <p:nvPr/>
            </p:nvSpPr>
            <p:spPr>
              <a:xfrm rot="16200000">
                <a:off x="4154777" y="-1549112"/>
                <a:ext cx="4615019" cy="9553629"/>
              </a:xfrm>
              <a:prstGeom prst="round2SameRect">
                <a:avLst>
                  <a:gd name="adj1" fmla="val 0"/>
                  <a:gd name="adj2" fmla="val 0"/>
                </a:avLst>
              </a:prstGeom>
              <a:solidFill>
                <a:schemeClr val="bg1"/>
              </a:solidFill>
              <a:ln>
                <a:noFill/>
              </a:ln>
              <a:effectLst>
                <a:outerShdw blurRad="241300" dist="38100" dir="10800000" algn="r" rotWithShape="0">
                  <a:prstClr val="black">
                    <a:alpha val="1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cxnSp>
          <p:nvCxnSpPr>
            <p:cNvPr id="10" name="直接连接符 9"/>
            <p:cNvCxnSpPr/>
            <p:nvPr/>
          </p:nvCxnSpPr>
          <p:spPr>
            <a:xfrm flipV="1">
              <a:off x="1305272" y="3499098"/>
              <a:ext cx="0" cy="1579796"/>
            </a:xfrm>
            <a:prstGeom prst="line">
              <a:avLst/>
            </a:prstGeom>
            <a:ln w="152400">
              <a:solidFill>
                <a:srgbClr val="007684"/>
              </a:solidFill>
            </a:ln>
            <a:effectLst>
              <a:outerShdw blurRad="635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sp>
        <p:nvSpPr>
          <p:cNvPr id="3" name="矩形 2"/>
          <p:cNvSpPr/>
          <p:nvPr/>
        </p:nvSpPr>
        <p:spPr>
          <a:xfrm>
            <a:off x="1327129" y="1331721"/>
            <a:ext cx="7924801" cy="2032211"/>
          </a:xfrm>
          <a:prstGeom prst="rect">
            <a:avLst/>
          </a:prstGeom>
          <a:gradFill>
            <a:gsLst>
              <a:gs pos="0">
                <a:srgbClr val="0093A2"/>
              </a:gs>
              <a:gs pos="100000">
                <a:srgbClr val="222222">
                  <a:alpha val="0"/>
                </a:srgbClr>
              </a:gs>
              <a:gs pos="96000">
                <a:srgbClr val="222222"/>
              </a:gs>
              <a:gs pos="36000">
                <a:srgbClr val="01717E"/>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4" name="矩形 3"/>
          <p:cNvSpPr/>
          <p:nvPr/>
        </p:nvSpPr>
        <p:spPr>
          <a:xfrm>
            <a:off x="1582141" y="1518829"/>
            <a:ext cx="7136366" cy="1490921"/>
          </a:xfrm>
          <a:prstGeom prst="rect">
            <a:avLst/>
          </a:prstGeom>
        </p:spPr>
        <p:txBody>
          <a:bodyPr wrap="square">
            <a:spAutoFit/>
          </a:bodyPr>
          <a:lstStyle/>
          <a:p>
            <a:pPr marL="0" marR="0" lvl="0" indent="575945" algn="just" defTabSz="914400" rtl="0" eaLnBrk="1" fontAlgn="auto" latinLnBrk="0" hangingPunct="1">
              <a:lnSpc>
                <a:spcPct val="130000"/>
              </a:lnSpc>
              <a:spcBef>
                <a:spcPts val="600"/>
              </a:spcBef>
              <a:spcAft>
                <a:spcPts val="0"/>
              </a:spcAft>
              <a:buClrTx/>
              <a:buSzTx/>
              <a:buFontTx/>
              <a:buNone/>
              <a:tabLst/>
              <a:defRPr/>
            </a:pPr>
            <a:r>
              <a:rPr kumimoji="0" lang="zh-CN" altLang="zh-CN" sz="2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华文中宋" panose="02010600040101010101" pitchFamily="2" charset="-122"/>
                <a:ea typeface="华文中宋" panose="02010600040101010101" pitchFamily="2" charset="-122"/>
                <a:cs typeface="+mn-cs"/>
              </a:rPr>
              <a:t>故记诵者，学问之舟车也</a:t>
            </a:r>
            <a:r>
              <a:rPr kumimoji="0" lang="en-US" altLang="zh-CN" sz="2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华文中宋" panose="02010600040101010101" pitchFamily="2" charset="-122"/>
                <a:ea typeface="华文中宋" panose="02010600040101010101" pitchFamily="2" charset="-122"/>
                <a:cs typeface="+mn-cs"/>
              </a:rPr>
              <a:t> </a:t>
            </a:r>
            <a:endParaRPr kumimoji="0" lang="zh-CN" altLang="zh-CN" sz="2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华文中宋" panose="02010600040101010101" pitchFamily="2" charset="-122"/>
              <a:ea typeface="华文中宋" panose="02010600040101010101" pitchFamily="2" charset="-122"/>
              <a:cs typeface="+mn-cs"/>
            </a:endParaRPr>
          </a:p>
          <a:p>
            <a:pPr marL="0" marR="0" lvl="0" indent="575945" algn="r" defTabSz="914400" rtl="0" eaLnBrk="1" fontAlgn="auto" latinLnBrk="0" hangingPunct="1">
              <a:lnSpc>
                <a:spcPct val="130000"/>
              </a:lnSpc>
              <a:spcBef>
                <a:spcPts val="600"/>
              </a:spcBef>
              <a:spcAft>
                <a:spcPts val="0"/>
              </a:spcAft>
              <a:buClrTx/>
              <a:buSzTx/>
              <a:buFontTx/>
              <a:buNone/>
              <a:tabLst/>
              <a:defRPr/>
            </a:pPr>
            <a:endParaRPr kumimoji="0" lang="en-US" altLang="zh-CN" sz="1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Cambria" panose="02040503050406030204" pitchFamily="18" charset="0"/>
              <a:ea typeface="Cambria" panose="02040503050406030204" pitchFamily="18" charset="0"/>
              <a:cs typeface="+mn-cs"/>
            </a:endParaRPr>
          </a:p>
          <a:p>
            <a:pPr marL="0" marR="0" lvl="0" indent="575945" algn="r" defTabSz="914400" rtl="0" eaLnBrk="1" fontAlgn="auto" latinLnBrk="0" hangingPunct="1">
              <a:lnSpc>
                <a:spcPct val="130000"/>
              </a:lnSpc>
              <a:spcBef>
                <a:spcPts val="600"/>
              </a:spcBef>
              <a:spcAft>
                <a:spcPts val="0"/>
              </a:spcAft>
              <a:buClrTx/>
              <a:buSzTx/>
              <a:buFontTx/>
              <a:buNone/>
              <a:tabLst/>
              <a:defRPr/>
            </a:pPr>
            <a:r>
              <a:rPr kumimoji="0" lang="en-US" altLang="zh-CN" sz="1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Cambria" panose="02040503050406030204" pitchFamily="18" charset="0"/>
                <a:ea typeface="Cambria" panose="02040503050406030204" pitchFamily="18" charset="0"/>
                <a:cs typeface="+mn-cs"/>
              </a:rPr>
              <a:t>——</a:t>
            </a:r>
            <a:r>
              <a:rPr kumimoji="0" lang="zh-CN" altLang="zh-CN" sz="1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华文中宋" panose="02010600040101010101" pitchFamily="2" charset="-122"/>
                <a:ea typeface="华文中宋" panose="02010600040101010101" pitchFamily="2" charset="-122"/>
                <a:cs typeface="+mn-cs"/>
              </a:rPr>
              <a:t>清·章学诚《文史通义》</a:t>
            </a:r>
            <a:r>
              <a:rPr kumimoji="0" lang="en-US" altLang="zh-CN" sz="1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华文中宋" panose="02010600040101010101" pitchFamily="2" charset="-122"/>
                <a:ea typeface="华文中宋" panose="02010600040101010101" pitchFamily="2" charset="-122"/>
                <a:cs typeface="+mn-cs"/>
              </a:rPr>
              <a:t> </a:t>
            </a:r>
            <a:endParaRPr kumimoji="0" lang="zh-CN" altLang="en-US" sz="1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华文中宋" panose="02010600040101010101" pitchFamily="2" charset="-122"/>
              <a:ea typeface="华文中宋" panose="02010600040101010101" pitchFamily="2" charset="-122"/>
              <a:cs typeface="+mn-cs"/>
            </a:endParaRPr>
          </a:p>
        </p:txBody>
      </p:sp>
      <p:sp>
        <p:nvSpPr>
          <p:cNvPr id="6" name="矩形 5"/>
          <p:cNvSpPr/>
          <p:nvPr/>
        </p:nvSpPr>
        <p:spPr>
          <a:xfrm>
            <a:off x="1504507" y="3940814"/>
            <a:ext cx="9202479" cy="2346283"/>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“学问之始，未能记诵；博涉既深，将趋记诵；故记诵者，学问之舟车也”。背诵是学问的基本功，犹如搜索算法从庞大</a:t>
            </a:r>
            <a:r>
              <a:rPr kumimoji="0" lang="zh-CN" altLang="zh-CN" sz="20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解空间中搜索</a:t>
            </a:r>
            <a:r>
              <a:rPr kumimoji="0" lang="zh-CN" altLang="en-US" sz="20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得到</a:t>
            </a:r>
            <a:r>
              <a:rPr kumimoji="0" lang="zh-CN" altLang="zh-CN" sz="20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与问题相对应、满足一定约束条件的最佳答案，寻找一条从初始状态（问题所处状态）到目标状态（答案所处状态）的最佳路径</a:t>
            </a:r>
            <a:r>
              <a:rPr kumimoji="0" lang="zh-CN" altLang="en-US" sz="20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endParaRPr kumimoji="0" lang="zh-CN" altLang="zh-CN" sz="20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pic>
        <p:nvPicPr>
          <p:cNvPr id="16" name="图片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89530" y="6483551"/>
            <a:ext cx="1612940" cy="239914"/>
          </a:xfrm>
          <a:prstGeom prst="rect">
            <a:avLst/>
          </a:prstGeom>
        </p:spPr>
      </p:pic>
      <p:cxnSp>
        <p:nvCxnSpPr>
          <p:cNvPr id="17" name="直接连接符 16"/>
          <p:cNvCxnSpPr/>
          <p:nvPr/>
        </p:nvCxnSpPr>
        <p:spPr>
          <a:xfrm flipH="1">
            <a:off x="333915" y="6603508"/>
            <a:ext cx="4674965" cy="0"/>
          </a:xfrm>
          <a:prstGeom prst="line">
            <a:avLst/>
          </a:prstGeom>
          <a:ln>
            <a:solidFill>
              <a:srgbClr val="00ABA5"/>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a:off x="7181755" y="6603508"/>
            <a:ext cx="4674965" cy="0"/>
          </a:xfrm>
          <a:prstGeom prst="line">
            <a:avLst/>
          </a:prstGeom>
          <a:ln>
            <a:solidFill>
              <a:srgbClr val="00ABA5"/>
            </a:solidFill>
          </a:ln>
        </p:spPr>
        <p:style>
          <a:lnRef idx="1">
            <a:schemeClr val="accent1"/>
          </a:lnRef>
          <a:fillRef idx="0">
            <a:schemeClr val="accent1"/>
          </a:fillRef>
          <a:effectRef idx="0">
            <a:schemeClr val="accent1"/>
          </a:effectRef>
          <a:fontRef idx="minor">
            <a:schemeClr val="tx1"/>
          </a:fontRef>
        </p:style>
      </p:cxnSp>
      <p:pic>
        <p:nvPicPr>
          <p:cNvPr id="8194" name="Picture 2" descr="章学诚">
            <a:extLst>
              <a:ext uri="{FF2B5EF4-FFF2-40B4-BE49-F238E27FC236}">
                <a16:creationId xmlns:a16="http://schemas.microsoft.com/office/drawing/2014/main" id="{8850DF4F-61E5-400D-A41B-ED918EE6002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178356" y="1311566"/>
            <a:ext cx="1528630" cy="20322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016709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gradFill>
          <a:gsLst>
            <a:gs pos="0">
              <a:srgbClr val="00ABA5"/>
            </a:gs>
            <a:gs pos="67000">
              <a:srgbClr val="007684"/>
            </a:gs>
          </a:gsLst>
          <a:lin ang="3600000" scaled="0"/>
        </a:gradFill>
        <a:effectLst/>
      </p:bgPr>
    </p:bg>
    <p:spTree>
      <p:nvGrpSpPr>
        <p:cNvPr id="1" name=""/>
        <p:cNvGrpSpPr/>
        <p:nvPr/>
      </p:nvGrpSpPr>
      <p:grpSpPr>
        <a:xfrm>
          <a:off x="0" y="0"/>
          <a:ext cx="0" cy="0"/>
          <a:chOff x="0" y="0"/>
          <a:chExt cx="0" cy="0"/>
        </a:xfrm>
      </p:grpSpPr>
      <p:sp>
        <p:nvSpPr>
          <p:cNvPr id="2" name="标题 9801"/>
          <p:cNvSpPr txBox="1"/>
          <p:nvPr/>
        </p:nvSpPr>
        <p:spPr>
          <a:xfrm flipV="1">
            <a:off x="0" y="729000"/>
            <a:ext cx="11615165" cy="5400000"/>
          </a:xfrm>
          <a:prstGeom prst="cube">
            <a:avLst>
              <a:gd name="adj" fmla="val 1804"/>
            </a:avLst>
          </a:prstGeom>
          <a:pattFill prst="ltHorz">
            <a:fgClr>
              <a:schemeClr val="bg1">
                <a:lumMod val="9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5" name="六边形 4"/>
          <p:cNvSpPr/>
          <p:nvPr/>
        </p:nvSpPr>
        <p:spPr>
          <a:xfrm rot="5400000">
            <a:off x="-5678865" y="-723361"/>
            <a:ext cx="9564253" cy="8696378"/>
          </a:xfrm>
          <a:prstGeom prst="hexagon">
            <a:avLst>
              <a:gd name="adj" fmla="val 30493"/>
              <a:gd name="vf" fmla="val 115470"/>
            </a:avLst>
          </a:prstGeom>
          <a:gradFill>
            <a:gsLst>
              <a:gs pos="77000">
                <a:srgbClr val="016773"/>
              </a:gs>
              <a:gs pos="100000">
                <a:srgbClr val="007684"/>
              </a:gs>
            </a:gsLst>
            <a:lin ang="5400000" scaled="0"/>
          </a:gradFill>
          <a:ln>
            <a:noFill/>
          </a:ln>
          <a:effectLst>
            <a:outerShdw blurRad="698500" dist="165100" algn="l" rotWithShape="0">
              <a:srgbClr val="013F45">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6" name="平行四边形 5"/>
          <p:cNvSpPr/>
          <p:nvPr/>
        </p:nvSpPr>
        <p:spPr>
          <a:xfrm rot="19714174">
            <a:off x="-2503449" y="2643987"/>
            <a:ext cx="7581286" cy="4086054"/>
          </a:xfrm>
          <a:prstGeom prst="parallelogram">
            <a:avLst>
              <a:gd name="adj" fmla="val 61032"/>
            </a:avLst>
          </a:prstGeom>
          <a:solidFill>
            <a:srgbClr val="00ABA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1" name="文本框 10"/>
          <p:cNvSpPr txBox="1"/>
          <p:nvPr/>
        </p:nvSpPr>
        <p:spPr>
          <a:xfrm>
            <a:off x="2320891" y="2740372"/>
            <a:ext cx="540023" cy="1384403"/>
          </a:xfrm>
          <a:custGeom>
            <a:avLst/>
            <a:gdLst/>
            <a:ahLst/>
            <a:cxnLst/>
            <a:rect l="l" t="t" r="r" b="b"/>
            <a:pathLst>
              <a:path w="540023" h="1384403">
                <a:moveTo>
                  <a:pt x="195374" y="1232620"/>
                </a:moveTo>
                <a:lnTo>
                  <a:pt x="204155" y="1247987"/>
                </a:lnTo>
                <a:cubicBezTo>
                  <a:pt x="132445" y="1288964"/>
                  <a:pt x="80491" y="1317502"/>
                  <a:pt x="48295" y="1333600"/>
                </a:cubicBezTo>
                <a:cubicBezTo>
                  <a:pt x="42441" y="1337991"/>
                  <a:pt x="37319" y="1336527"/>
                  <a:pt x="32928" y="1329210"/>
                </a:cubicBezTo>
                <a:cubicBezTo>
                  <a:pt x="27074" y="1321892"/>
                  <a:pt x="16830" y="1305062"/>
                  <a:pt x="2195" y="1278720"/>
                </a:cubicBezTo>
                <a:cubicBezTo>
                  <a:pt x="732" y="1277256"/>
                  <a:pt x="0" y="1275793"/>
                  <a:pt x="0" y="1274329"/>
                </a:cubicBezTo>
                <a:close/>
                <a:moveTo>
                  <a:pt x="458800" y="863824"/>
                </a:moveTo>
                <a:cubicBezTo>
                  <a:pt x="460264" y="862361"/>
                  <a:pt x="463190" y="863092"/>
                  <a:pt x="467581" y="866019"/>
                </a:cubicBezTo>
                <a:cubicBezTo>
                  <a:pt x="470508" y="867483"/>
                  <a:pt x="474167" y="870410"/>
                  <a:pt x="478557" y="874800"/>
                </a:cubicBezTo>
                <a:cubicBezTo>
                  <a:pt x="500509" y="892362"/>
                  <a:pt x="515144" y="903338"/>
                  <a:pt x="522461" y="907728"/>
                </a:cubicBezTo>
                <a:cubicBezTo>
                  <a:pt x="528315" y="912119"/>
                  <a:pt x="530510" y="915778"/>
                  <a:pt x="529047" y="918705"/>
                </a:cubicBezTo>
                <a:cubicBezTo>
                  <a:pt x="529047" y="920168"/>
                  <a:pt x="526120" y="922363"/>
                  <a:pt x="520266" y="925290"/>
                </a:cubicBezTo>
                <a:cubicBezTo>
                  <a:pt x="511485" y="928217"/>
                  <a:pt x="507826" y="934071"/>
                  <a:pt x="509290" y="942852"/>
                </a:cubicBezTo>
                <a:cubicBezTo>
                  <a:pt x="509290" y="1112615"/>
                  <a:pt x="508558" y="1223839"/>
                  <a:pt x="507095" y="1276525"/>
                </a:cubicBezTo>
                <a:cubicBezTo>
                  <a:pt x="507095" y="1314575"/>
                  <a:pt x="500509" y="1336527"/>
                  <a:pt x="487338" y="1342381"/>
                </a:cubicBezTo>
                <a:cubicBezTo>
                  <a:pt x="477093" y="1351162"/>
                  <a:pt x="467581" y="1361406"/>
                  <a:pt x="458800" y="1373114"/>
                </a:cubicBezTo>
                <a:cubicBezTo>
                  <a:pt x="450019" y="1381895"/>
                  <a:pt x="442702" y="1385554"/>
                  <a:pt x="436848" y="1384090"/>
                </a:cubicBezTo>
                <a:cubicBezTo>
                  <a:pt x="432457" y="1381163"/>
                  <a:pt x="430994" y="1373846"/>
                  <a:pt x="432457" y="1362138"/>
                </a:cubicBezTo>
                <a:cubicBezTo>
                  <a:pt x="436848" y="1347503"/>
                  <a:pt x="433921" y="1337259"/>
                  <a:pt x="423677" y="1331405"/>
                </a:cubicBezTo>
                <a:cubicBezTo>
                  <a:pt x="413432" y="1321161"/>
                  <a:pt x="392212" y="1307989"/>
                  <a:pt x="360015" y="1291891"/>
                </a:cubicBezTo>
                <a:lnTo>
                  <a:pt x="366601" y="1278720"/>
                </a:lnTo>
                <a:lnTo>
                  <a:pt x="443434" y="1294086"/>
                </a:lnTo>
                <a:cubicBezTo>
                  <a:pt x="447824" y="1276525"/>
                  <a:pt x="450019" y="1152861"/>
                  <a:pt x="450019" y="923095"/>
                </a:cubicBezTo>
                <a:lnTo>
                  <a:pt x="278792" y="929681"/>
                </a:lnTo>
                <a:lnTo>
                  <a:pt x="274402" y="1221644"/>
                </a:lnTo>
                <a:cubicBezTo>
                  <a:pt x="302208" y="1173349"/>
                  <a:pt x="323428" y="1130177"/>
                  <a:pt x="338063" y="1092127"/>
                </a:cubicBezTo>
                <a:cubicBezTo>
                  <a:pt x="323428" y="1061394"/>
                  <a:pt x="305135" y="1027002"/>
                  <a:pt x="283183" y="988951"/>
                </a:cubicBezTo>
                <a:lnTo>
                  <a:pt x="296354" y="980171"/>
                </a:lnTo>
                <a:cubicBezTo>
                  <a:pt x="318306" y="1005050"/>
                  <a:pt x="337332" y="1028465"/>
                  <a:pt x="353430" y="1050417"/>
                </a:cubicBezTo>
                <a:cubicBezTo>
                  <a:pt x="357820" y="1038710"/>
                  <a:pt x="362211" y="1026270"/>
                  <a:pt x="366601" y="1013099"/>
                </a:cubicBezTo>
                <a:cubicBezTo>
                  <a:pt x="373918" y="986756"/>
                  <a:pt x="378309" y="966999"/>
                  <a:pt x="379772" y="953828"/>
                </a:cubicBezTo>
                <a:cubicBezTo>
                  <a:pt x="379772" y="947974"/>
                  <a:pt x="384163" y="947242"/>
                  <a:pt x="392944" y="951633"/>
                </a:cubicBezTo>
                <a:cubicBezTo>
                  <a:pt x="397334" y="956023"/>
                  <a:pt x="406847" y="961877"/>
                  <a:pt x="421481" y="969194"/>
                </a:cubicBezTo>
                <a:cubicBezTo>
                  <a:pt x="427335" y="972121"/>
                  <a:pt x="430994" y="974317"/>
                  <a:pt x="432457" y="975780"/>
                </a:cubicBezTo>
                <a:cubicBezTo>
                  <a:pt x="436848" y="977244"/>
                  <a:pt x="436848" y="983098"/>
                  <a:pt x="432457" y="993342"/>
                </a:cubicBezTo>
                <a:cubicBezTo>
                  <a:pt x="430994" y="997732"/>
                  <a:pt x="428067" y="1004318"/>
                  <a:pt x="423677" y="1013099"/>
                </a:cubicBezTo>
                <a:cubicBezTo>
                  <a:pt x="420750" y="1021880"/>
                  <a:pt x="417823" y="1028465"/>
                  <a:pt x="414896" y="1032856"/>
                </a:cubicBezTo>
                <a:cubicBezTo>
                  <a:pt x="406115" y="1054808"/>
                  <a:pt x="397334" y="1075297"/>
                  <a:pt x="388553" y="1094322"/>
                </a:cubicBezTo>
                <a:cubicBezTo>
                  <a:pt x="413432" y="1127982"/>
                  <a:pt x="430994" y="1153593"/>
                  <a:pt x="441238" y="1171154"/>
                </a:cubicBezTo>
                <a:cubicBezTo>
                  <a:pt x="448556" y="1182862"/>
                  <a:pt x="448556" y="1193838"/>
                  <a:pt x="441238" y="1204082"/>
                </a:cubicBezTo>
                <a:cubicBezTo>
                  <a:pt x="429531" y="1224571"/>
                  <a:pt x="417823" y="1239206"/>
                  <a:pt x="406115" y="1247987"/>
                </a:cubicBezTo>
                <a:cubicBezTo>
                  <a:pt x="391480" y="1211400"/>
                  <a:pt x="376845" y="1175545"/>
                  <a:pt x="362211" y="1140421"/>
                </a:cubicBezTo>
                <a:cubicBezTo>
                  <a:pt x="338795" y="1179935"/>
                  <a:pt x="308794" y="1216522"/>
                  <a:pt x="272207" y="1250182"/>
                </a:cubicBezTo>
                <a:lnTo>
                  <a:pt x="272207" y="1337991"/>
                </a:lnTo>
                <a:cubicBezTo>
                  <a:pt x="272207" y="1346771"/>
                  <a:pt x="269280" y="1351894"/>
                  <a:pt x="263426" y="1353357"/>
                </a:cubicBezTo>
                <a:cubicBezTo>
                  <a:pt x="248791" y="1363602"/>
                  <a:pt x="234156" y="1370919"/>
                  <a:pt x="219522" y="1375309"/>
                </a:cubicBezTo>
                <a:cubicBezTo>
                  <a:pt x="212204" y="1376773"/>
                  <a:pt x="209277" y="1373846"/>
                  <a:pt x="210741" y="1366528"/>
                </a:cubicBezTo>
                <a:cubicBezTo>
                  <a:pt x="213668" y="1307989"/>
                  <a:pt x="216595" y="1202619"/>
                  <a:pt x="219522" y="1050417"/>
                </a:cubicBezTo>
                <a:cubicBezTo>
                  <a:pt x="220985" y="1005050"/>
                  <a:pt x="221717" y="975048"/>
                  <a:pt x="221717" y="960414"/>
                </a:cubicBezTo>
                <a:cubicBezTo>
                  <a:pt x="221717" y="932608"/>
                  <a:pt x="221717" y="906265"/>
                  <a:pt x="221717" y="881386"/>
                </a:cubicBezTo>
                <a:cubicBezTo>
                  <a:pt x="221717" y="876995"/>
                  <a:pt x="222449" y="874800"/>
                  <a:pt x="223912" y="874800"/>
                </a:cubicBezTo>
                <a:cubicBezTo>
                  <a:pt x="223912" y="873337"/>
                  <a:pt x="226107" y="873337"/>
                  <a:pt x="230498" y="874800"/>
                </a:cubicBezTo>
                <a:cubicBezTo>
                  <a:pt x="242206" y="879191"/>
                  <a:pt x="259035" y="887972"/>
                  <a:pt x="280988" y="901143"/>
                </a:cubicBezTo>
                <a:lnTo>
                  <a:pt x="434653" y="894557"/>
                </a:lnTo>
                <a:cubicBezTo>
                  <a:pt x="434653" y="894557"/>
                  <a:pt x="435384" y="894557"/>
                  <a:pt x="436848" y="894557"/>
                </a:cubicBezTo>
                <a:cubicBezTo>
                  <a:pt x="445629" y="893094"/>
                  <a:pt x="450019" y="890167"/>
                  <a:pt x="450019" y="885776"/>
                </a:cubicBezTo>
                <a:cubicBezTo>
                  <a:pt x="452946" y="882849"/>
                  <a:pt x="454410" y="878459"/>
                  <a:pt x="454410" y="872605"/>
                </a:cubicBezTo>
                <a:cubicBezTo>
                  <a:pt x="455873" y="866751"/>
                  <a:pt x="457337" y="863824"/>
                  <a:pt x="458800" y="863824"/>
                </a:cubicBezTo>
                <a:close/>
                <a:moveTo>
                  <a:pt x="111956" y="857239"/>
                </a:moveTo>
                <a:cubicBezTo>
                  <a:pt x="113420" y="855775"/>
                  <a:pt x="115615" y="856507"/>
                  <a:pt x="118542" y="859434"/>
                </a:cubicBezTo>
                <a:cubicBezTo>
                  <a:pt x="120005" y="860897"/>
                  <a:pt x="123664" y="863092"/>
                  <a:pt x="129518" y="866019"/>
                </a:cubicBezTo>
                <a:cubicBezTo>
                  <a:pt x="155860" y="880654"/>
                  <a:pt x="170495" y="889435"/>
                  <a:pt x="173422" y="892362"/>
                </a:cubicBezTo>
                <a:cubicBezTo>
                  <a:pt x="177813" y="895289"/>
                  <a:pt x="177081" y="899679"/>
                  <a:pt x="171227" y="905533"/>
                </a:cubicBezTo>
                <a:cubicBezTo>
                  <a:pt x="166836" y="909924"/>
                  <a:pt x="158787" y="919436"/>
                  <a:pt x="147080" y="934071"/>
                </a:cubicBezTo>
                <a:cubicBezTo>
                  <a:pt x="110493" y="980902"/>
                  <a:pt x="81223" y="1013099"/>
                  <a:pt x="59271" y="1030660"/>
                </a:cubicBezTo>
                <a:lnTo>
                  <a:pt x="131713" y="1021880"/>
                </a:lnTo>
                <a:cubicBezTo>
                  <a:pt x="136103" y="1014562"/>
                  <a:pt x="139762" y="1007977"/>
                  <a:pt x="142689" y="1002123"/>
                </a:cubicBezTo>
                <a:cubicBezTo>
                  <a:pt x="150006" y="988951"/>
                  <a:pt x="155860" y="975048"/>
                  <a:pt x="160251" y="960414"/>
                </a:cubicBezTo>
                <a:cubicBezTo>
                  <a:pt x="161714" y="957487"/>
                  <a:pt x="163178" y="956023"/>
                  <a:pt x="164641" y="956023"/>
                </a:cubicBezTo>
                <a:cubicBezTo>
                  <a:pt x="164641" y="954560"/>
                  <a:pt x="166105" y="955292"/>
                  <a:pt x="169032" y="958218"/>
                </a:cubicBezTo>
                <a:cubicBezTo>
                  <a:pt x="193911" y="974317"/>
                  <a:pt x="209277" y="986024"/>
                  <a:pt x="215131" y="993342"/>
                </a:cubicBezTo>
                <a:cubicBezTo>
                  <a:pt x="217326" y="994074"/>
                  <a:pt x="218424" y="995537"/>
                  <a:pt x="218424" y="997732"/>
                </a:cubicBezTo>
                <a:cubicBezTo>
                  <a:pt x="218424" y="999927"/>
                  <a:pt x="217326" y="1002854"/>
                  <a:pt x="215131" y="1006513"/>
                </a:cubicBezTo>
                <a:cubicBezTo>
                  <a:pt x="212204" y="1009440"/>
                  <a:pt x="207814" y="1014562"/>
                  <a:pt x="201960" y="1021880"/>
                </a:cubicBezTo>
                <a:cubicBezTo>
                  <a:pt x="194643" y="1029197"/>
                  <a:pt x="189520" y="1035051"/>
                  <a:pt x="186593" y="1039441"/>
                </a:cubicBezTo>
                <a:cubicBezTo>
                  <a:pt x="154397" y="1084809"/>
                  <a:pt x="121469" y="1123591"/>
                  <a:pt x="87809" y="1155788"/>
                </a:cubicBezTo>
                <a:lnTo>
                  <a:pt x="190984" y="1140421"/>
                </a:lnTo>
                <a:lnTo>
                  <a:pt x="199765" y="1160178"/>
                </a:lnTo>
                <a:lnTo>
                  <a:pt x="87809" y="1199692"/>
                </a:lnTo>
                <a:cubicBezTo>
                  <a:pt x="67320" y="1208473"/>
                  <a:pt x="54149" y="1215790"/>
                  <a:pt x="48295" y="1221644"/>
                </a:cubicBezTo>
                <a:lnTo>
                  <a:pt x="15367" y="1162373"/>
                </a:lnTo>
                <a:cubicBezTo>
                  <a:pt x="34392" y="1159447"/>
                  <a:pt x="48295" y="1150666"/>
                  <a:pt x="57076" y="1136031"/>
                </a:cubicBezTo>
                <a:cubicBezTo>
                  <a:pt x="76101" y="1109688"/>
                  <a:pt x="94394" y="1083346"/>
                  <a:pt x="111956" y="1057003"/>
                </a:cubicBezTo>
                <a:lnTo>
                  <a:pt x="68052" y="1070174"/>
                </a:lnTo>
                <a:cubicBezTo>
                  <a:pt x="51954" y="1076028"/>
                  <a:pt x="39514" y="1082614"/>
                  <a:pt x="30733" y="1089931"/>
                </a:cubicBezTo>
                <a:lnTo>
                  <a:pt x="0" y="1037246"/>
                </a:lnTo>
                <a:cubicBezTo>
                  <a:pt x="13171" y="1032856"/>
                  <a:pt x="23416" y="1026270"/>
                  <a:pt x="30733" y="1017489"/>
                </a:cubicBezTo>
                <a:cubicBezTo>
                  <a:pt x="61466" y="967731"/>
                  <a:pt x="82687" y="928949"/>
                  <a:pt x="94394" y="901143"/>
                </a:cubicBezTo>
                <a:cubicBezTo>
                  <a:pt x="101712" y="885045"/>
                  <a:pt x="106834" y="871873"/>
                  <a:pt x="109761" y="861629"/>
                </a:cubicBezTo>
                <a:cubicBezTo>
                  <a:pt x="111224" y="858702"/>
                  <a:pt x="111956" y="857239"/>
                  <a:pt x="111956" y="857239"/>
                </a:cubicBezTo>
                <a:close/>
                <a:moveTo>
                  <a:pt x="498314" y="233425"/>
                </a:moveTo>
                <a:cubicBezTo>
                  <a:pt x="501241" y="236352"/>
                  <a:pt x="504900" y="240011"/>
                  <a:pt x="509290" y="244402"/>
                </a:cubicBezTo>
                <a:cubicBezTo>
                  <a:pt x="518071" y="254646"/>
                  <a:pt x="524656" y="261231"/>
                  <a:pt x="529047" y="264158"/>
                </a:cubicBezTo>
                <a:cubicBezTo>
                  <a:pt x="531974" y="267085"/>
                  <a:pt x="532706" y="270012"/>
                  <a:pt x="531242" y="272939"/>
                </a:cubicBezTo>
                <a:cubicBezTo>
                  <a:pt x="529779" y="274403"/>
                  <a:pt x="526852" y="275135"/>
                  <a:pt x="522461" y="275135"/>
                </a:cubicBezTo>
                <a:cubicBezTo>
                  <a:pt x="510753" y="273671"/>
                  <a:pt x="490997" y="273671"/>
                  <a:pt x="463190" y="275135"/>
                </a:cubicBezTo>
                <a:cubicBezTo>
                  <a:pt x="445629" y="275135"/>
                  <a:pt x="431726" y="275135"/>
                  <a:pt x="421481" y="275135"/>
                </a:cubicBezTo>
                <a:lnTo>
                  <a:pt x="381968" y="277330"/>
                </a:lnTo>
                <a:cubicBezTo>
                  <a:pt x="387821" y="278793"/>
                  <a:pt x="390017" y="280988"/>
                  <a:pt x="388553" y="283915"/>
                </a:cubicBezTo>
                <a:lnTo>
                  <a:pt x="388553" y="336601"/>
                </a:lnTo>
                <a:lnTo>
                  <a:pt x="436848" y="334405"/>
                </a:lnTo>
                <a:cubicBezTo>
                  <a:pt x="442702" y="332942"/>
                  <a:pt x="452214" y="331478"/>
                  <a:pt x="465386" y="330015"/>
                </a:cubicBezTo>
                <a:cubicBezTo>
                  <a:pt x="478557" y="328551"/>
                  <a:pt x="487338" y="327820"/>
                  <a:pt x="491728" y="327820"/>
                </a:cubicBezTo>
                <a:cubicBezTo>
                  <a:pt x="500509" y="336601"/>
                  <a:pt x="508558" y="344650"/>
                  <a:pt x="515876" y="351967"/>
                </a:cubicBezTo>
                <a:cubicBezTo>
                  <a:pt x="518803" y="354894"/>
                  <a:pt x="520266" y="357089"/>
                  <a:pt x="520266" y="358553"/>
                </a:cubicBezTo>
                <a:cubicBezTo>
                  <a:pt x="518803" y="360016"/>
                  <a:pt x="515876" y="360748"/>
                  <a:pt x="511485" y="360748"/>
                </a:cubicBezTo>
                <a:cubicBezTo>
                  <a:pt x="492460" y="360748"/>
                  <a:pt x="475630" y="361480"/>
                  <a:pt x="460995" y="362943"/>
                </a:cubicBezTo>
                <a:lnTo>
                  <a:pt x="388553" y="367334"/>
                </a:lnTo>
                <a:lnTo>
                  <a:pt x="388553" y="446361"/>
                </a:lnTo>
                <a:cubicBezTo>
                  <a:pt x="426604" y="452215"/>
                  <a:pt x="477093" y="452947"/>
                  <a:pt x="540023" y="448556"/>
                </a:cubicBezTo>
                <a:lnTo>
                  <a:pt x="537828" y="463923"/>
                </a:lnTo>
                <a:cubicBezTo>
                  <a:pt x="523193" y="472704"/>
                  <a:pt x="507095" y="487339"/>
                  <a:pt x="489533" y="507827"/>
                </a:cubicBezTo>
                <a:cubicBezTo>
                  <a:pt x="485143" y="518072"/>
                  <a:pt x="475630" y="521730"/>
                  <a:pt x="460995" y="518803"/>
                </a:cubicBezTo>
                <a:cubicBezTo>
                  <a:pt x="358552" y="518803"/>
                  <a:pt x="289769" y="483680"/>
                  <a:pt x="254645" y="413433"/>
                </a:cubicBezTo>
                <a:cubicBezTo>
                  <a:pt x="235620" y="463191"/>
                  <a:pt x="200496" y="503437"/>
                  <a:pt x="149275" y="534170"/>
                </a:cubicBezTo>
                <a:lnTo>
                  <a:pt x="140494" y="525389"/>
                </a:lnTo>
                <a:cubicBezTo>
                  <a:pt x="172690" y="477094"/>
                  <a:pt x="193911" y="425141"/>
                  <a:pt x="204155" y="369529"/>
                </a:cubicBezTo>
                <a:cubicBezTo>
                  <a:pt x="208546" y="346113"/>
                  <a:pt x="210741" y="325624"/>
                  <a:pt x="210741" y="308063"/>
                </a:cubicBezTo>
                <a:cubicBezTo>
                  <a:pt x="210741" y="303672"/>
                  <a:pt x="211473" y="301477"/>
                  <a:pt x="212936" y="301477"/>
                </a:cubicBezTo>
                <a:cubicBezTo>
                  <a:pt x="214399" y="300014"/>
                  <a:pt x="217326" y="300014"/>
                  <a:pt x="221717" y="301477"/>
                </a:cubicBezTo>
                <a:cubicBezTo>
                  <a:pt x="239279" y="307331"/>
                  <a:pt x="256840" y="313185"/>
                  <a:pt x="274402" y="319039"/>
                </a:cubicBezTo>
                <a:cubicBezTo>
                  <a:pt x="278792" y="323429"/>
                  <a:pt x="280256" y="327820"/>
                  <a:pt x="278792" y="332210"/>
                </a:cubicBezTo>
                <a:cubicBezTo>
                  <a:pt x="278792" y="335137"/>
                  <a:pt x="276597" y="342454"/>
                  <a:pt x="272207" y="354162"/>
                </a:cubicBezTo>
                <a:cubicBezTo>
                  <a:pt x="267816" y="367334"/>
                  <a:pt x="264889" y="376846"/>
                  <a:pt x="263426" y="382700"/>
                </a:cubicBezTo>
                <a:cubicBezTo>
                  <a:pt x="280988" y="401725"/>
                  <a:pt x="300745" y="416360"/>
                  <a:pt x="322697" y="426604"/>
                </a:cubicBezTo>
                <a:lnTo>
                  <a:pt x="322697" y="279525"/>
                </a:lnTo>
                <a:lnTo>
                  <a:pt x="285378" y="279525"/>
                </a:lnTo>
                <a:cubicBezTo>
                  <a:pt x="266353" y="279525"/>
                  <a:pt x="238547" y="280988"/>
                  <a:pt x="201960" y="283915"/>
                </a:cubicBezTo>
                <a:lnTo>
                  <a:pt x="180008" y="250987"/>
                </a:lnTo>
                <a:cubicBezTo>
                  <a:pt x="194643" y="250987"/>
                  <a:pt x="218790" y="250255"/>
                  <a:pt x="252450" y="248792"/>
                </a:cubicBezTo>
                <a:cubicBezTo>
                  <a:pt x="265621" y="248792"/>
                  <a:pt x="273670" y="248792"/>
                  <a:pt x="276597" y="248792"/>
                </a:cubicBezTo>
                <a:lnTo>
                  <a:pt x="406115" y="244402"/>
                </a:lnTo>
                <a:cubicBezTo>
                  <a:pt x="409042" y="244402"/>
                  <a:pt x="413432" y="244402"/>
                  <a:pt x="419286" y="244402"/>
                </a:cubicBezTo>
                <a:cubicBezTo>
                  <a:pt x="457337" y="241475"/>
                  <a:pt x="483679" y="237816"/>
                  <a:pt x="498314" y="233425"/>
                </a:cubicBezTo>
                <a:close/>
                <a:moveTo>
                  <a:pt x="377577" y="136836"/>
                </a:moveTo>
                <a:lnTo>
                  <a:pt x="289769" y="141226"/>
                </a:lnTo>
                <a:lnTo>
                  <a:pt x="289769" y="178545"/>
                </a:lnTo>
                <a:lnTo>
                  <a:pt x="384163" y="174155"/>
                </a:lnTo>
                <a:cubicBezTo>
                  <a:pt x="395871" y="174155"/>
                  <a:pt x="406115" y="173423"/>
                  <a:pt x="414896" y="171959"/>
                </a:cubicBezTo>
                <a:lnTo>
                  <a:pt x="414896" y="136836"/>
                </a:lnTo>
                <a:cubicBezTo>
                  <a:pt x="406115" y="136836"/>
                  <a:pt x="393675" y="136836"/>
                  <a:pt x="377577" y="136836"/>
                </a:cubicBezTo>
                <a:close/>
                <a:moveTo>
                  <a:pt x="417091" y="68784"/>
                </a:moveTo>
                <a:lnTo>
                  <a:pt x="289769" y="73175"/>
                </a:lnTo>
                <a:lnTo>
                  <a:pt x="289769" y="112689"/>
                </a:lnTo>
                <a:lnTo>
                  <a:pt x="370991" y="108298"/>
                </a:lnTo>
                <a:cubicBezTo>
                  <a:pt x="375382" y="108298"/>
                  <a:pt x="381968" y="107566"/>
                  <a:pt x="390748" y="106103"/>
                </a:cubicBezTo>
                <a:cubicBezTo>
                  <a:pt x="398066" y="106103"/>
                  <a:pt x="403188" y="106103"/>
                  <a:pt x="406115" y="106103"/>
                </a:cubicBezTo>
                <a:cubicBezTo>
                  <a:pt x="409042" y="110493"/>
                  <a:pt x="412701" y="114884"/>
                  <a:pt x="417091" y="119274"/>
                </a:cubicBezTo>
                <a:close/>
                <a:moveTo>
                  <a:pt x="423677" y="11709"/>
                </a:moveTo>
                <a:cubicBezTo>
                  <a:pt x="425140" y="10245"/>
                  <a:pt x="428067" y="10977"/>
                  <a:pt x="432457" y="13904"/>
                </a:cubicBezTo>
                <a:cubicBezTo>
                  <a:pt x="439775" y="19758"/>
                  <a:pt x="451483" y="28539"/>
                  <a:pt x="467581" y="40247"/>
                </a:cubicBezTo>
                <a:cubicBezTo>
                  <a:pt x="480752" y="47564"/>
                  <a:pt x="488801" y="52686"/>
                  <a:pt x="491728" y="55613"/>
                </a:cubicBezTo>
                <a:cubicBezTo>
                  <a:pt x="497582" y="60003"/>
                  <a:pt x="500509" y="63662"/>
                  <a:pt x="500509" y="66589"/>
                </a:cubicBezTo>
                <a:cubicBezTo>
                  <a:pt x="500509" y="69516"/>
                  <a:pt x="497582" y="71711"/>
                  <a:pt x="491728" y="73175"/>
                </a:cubicBezTo>
                <a:cubicBezTo>
                  <a:pt x="482947" y="76102"/>
                  <a:pt x="479289" y="81956"/>
                  <a:pt x="480752" y="90736"/>
                </a:cubicBezTo>
                <a:cubicBezTo>
                  <a:pt x="479289" y="106835"/>
                  <a:pt x="478557" y="141226"/>
                  <a:pt x="478557" y="193912"/>
                </a:cubicBezTo>
                <a:cubicBezTo>
                  <a:pt x="478557" y="198302"/>
                  <a:pt x="477825" y="201229"/>
                  <a:pt x="476362" y="202692"/>
                </a:cubicBezTo>
                <a:cubicBezTo>
                  <a:pt x="467581" y="207083"/>
                  <a:pt x="450019" y="212937"/>
                  <a:pt x="423677" y="220254"/>
                </a:cubicBezTo>
                <a:cubicBezTo>
                  <a:pt x="416359" y="221718"/>
                  <a:pt x="413432" y="219522"/>
                  <a:pt x="414896" y="213668"/>
                </a:cubicBezTo>
                <a:lnTo>
                  <a:pt x="414896" y="202692"/>
                </a:lnTo>
                <a:cubicBezTo>
                  <a:pt x="407578" y="202692"/>
                  <a:pt x="399529" y="202692"/>
                  <a:pt x="390748" y="202692"/>
                </a:cubicBezTo>
                <a:lnTo>
                  <a:pt x="289769" y="207083"/>
                </a:lnTo>
                <a:cubicBezTo>
                  <a:pt x="289769" y="212937"/>
                  <a:pt x="288305" y="216595"/>
                  <a:pt x="285378" y="218059"/>
                </a:cubicBezTo>
                <a:cubicBezTo>
                  <a:pt x="266353" y="225376"/>
                  <a:pt x="248791" y="230498"/>
                  <a:pt x="232693" y="233425"/>
                </a:cubicBezTo>
                <a:cubicBezTo>
                  <a:pt x="229766" y="234889"/>
                  <a:pt x="227571" y="234889"/>
                  <a:pt x="226107" y="233425"/>
                </a:cubicBezTo>
                <a:cubicBezTo>
                  <a:pt x="226107" y="233425"/>
                  <a:pt x="226107" y="231962"/>
                  <a:pt x="226107" y="229035"/>
                </a:cubicBezTo>
                <a:cubicBezTo>
                  <a:pt x="226107" y="218791"/>
                  <a:pt x="226107" y="196839"/>
                  <a:pt x="226107" y="163179"/>
                </a:cubicBezTo>
                <a:cubicBezTo>
                  <a:pt x="227571" y="123665"/>
                  <a:pt x="228302" y="95859"/>
                  <a:pt x="228302" y="79760"/>
                </a:cubicBezTo>
                <a:cubicBezTo>
                  <a:pt x="228302" y="63662"/>
                  <a:pt x="228302" y="47564"/>
                  <a:pt x="228302" y="31466"/>
                </a:cubicBezTo>
                <a:cubicBezTo>
                  <a:pt x="226839" y="27075"/>
                  <a:pt x="226839" y="24148"/>
                  <a:pt x="228302" y="22685"/>
                </a:cubicBezTo>
                <a:cubicBezTo>
                  <a:pt x="229766" y="21221"/>
                  <a:pt x="231961" y="21221"/>
                  <a:pt x="234888" y="22685"/>
                </a:cubicBezTo>
                <a:cubicBezTo>
                  <a:pt x="243669" y="25612"/>
                  <a:pt x="258304" y="31466"/>
                  <a:pt x="278792" y="40247"/>
                </a:cubicBezTo>
                <a:cubicBezTo>
                  <a:pt x="283183" y="41710"/>
                  <a:pt x="286842" y="43173"/>
                  <a:pt x="289769" y="44637"/>
                </a:cubicBezTo>
                <a:lnTo>
                  <a:pt x="406115" y="40247"/>
                </a:lnTo>
                <a:cubicBezTo>
                  <a:pt x="410505" y="40247"/>
                  <a:pt x="414164" y="38051"/>
                  <a:pt x="417091" y="33661"/>
                </a:cubicBezTo>
                <a:cubicBezTo>
                  <a:pt x="420018" y="29270"/>
                  <a:pt x="421481" y="24148"/>
                  <a:pt x="421481" y="18294"/>
                </a:cubicBezTo>
                <a:cubicBezTo>
                  <a:pt x="422945" y="13904"/>
                  <a:pt x="423677" y="11709"/>
                  <a:pt x="423677" y="11709"/>
                </a:cubicBezTo>
                <a:close/>
                <a:moveTo>
                  <a:pt x="83418" y="733"/>
                </a:moveTo>
                <a:cubicBezTo>
                  <a:pt x="84882" y="-731"/>
                  <a:pt x="88540" y="1"/>
                  <a:pt x="94394" y="2928"/>
                </a:cubicBezTo>
                <a:cubicBezTo>
                  <a:pt x="114883" y="8782"/>
                  <a:pt x="132445" y="16099"/>
                  <a:pt x="147080" y="24880"/>
                </a:cubicBezTo>
                <a:cubicBezTo>
                  <a:pt x="151470" y="26343"/>
                  <a:pt x="153665" y="30002"/>
                  <a:pt x="153665" y="35856"/>
                </a:cubicBezTo>
                <a:cubicBezTo>
                  <a:pt x="152202" y="46100"/>
                  <a:pt x="151470" y="65857"/>
                  <a:pt x="151470" y="95127"/>
                </a:cubicBezTo>
                <a:lnTo>
                  <a:pt x="151470" y="123665"/>
                </a:lnTo>
                <a:cubicBezTo>
                  <a:pt x="166105" y="120738"/>
                  <a:pt x="180008" y="118543"/>
                  <a:pt x="193179" y="117079"/>
                </a:cubicBezTo>
                <a:cubicBezTo>
                  <a:pt x="201960" y="127323"/>
                  <a:pt x="210009" y="136104"/>
                  <a:pt x="217326" y="143422"/>
                </a:cubicBezTo>
                <a:cubicBezTo>
                  <a:pt x="218790" y="146349"/>
                  <a:pt x="219522" y="148544"/>
                  <a:pt x="219522" y="150007"/>
                </a:cubicBezTo>
                <a:cubicBezTo>
                  <a:pt x="218058" y="151471"/>
                  <a:pt x="215131" y="152202"/>
                  <a:pt x="210741" y="152202"/>
                </a:cubicBezTo>
                <a:cubicBezTo>
                  <a:pt x="187325" y="152202"/>
                  <a:pt x="168300" y="152934"/>
                  <a:pt x="153665" y="154398"/>
                </a:cubicBezTo>
                <a:lnTo>
                  <a:pt x="151470" y="154398"/>
                </a:lnTo>
                <a:cubicBezTo>
                  <a:pt x="151470" y="179277"/>
                  <a:pt x="151470" y="204888"/>
                  <a:pt x="151470" y="231230"/>
                </a:cubicBezTo>
                <a:lnTo>
                  <a:pt x="206350" y="211473"/>
                </a:lnTo>
                <a:lnTo>
                  <a:pt x="212936" y="222449"/>
                </a:lnTo>
                <a:cubicBezTo>
                  <a:pt x="195374" y="235621"/>
                  <a:pt x="174886" y="250255"/>
                  <a:pt x="151470" y="266354"/>
                </a:cubicBezTo>
                <a:cubicBezTo>
                  <a:pt x="151470" y="279525"/>
                  <a:pt x="151470" y="291965"/>
                  <a:pt x="151470" y="303672"/>
                </a:cubicBezTo>
                <a:cubicBezTo>
                  <a:pt x="150006" y="375383"/>
                  <a:pt x="145616" y="419287"/>
                  <a:pt x="138299" y="435385"/>
                </a:cubicBezTo>
                <a:cubicBezTo>
                  <a:pt x="128054" y="467582"/>
                  <a:pt x="110493" y="496119"/>
                  <a:pt x="85614" y="520999"/>
                </a:cubicBezTo>
                <a:cubicBezTo>
                  <a:pt x="73906" y="531243"/>
                  <a:pt x="65857" y="534902"/>
                  <a:pt x="61466" y="531975"/>
                </a:cubicBezTo>
                <a:cubicBezTo>
                  <a:pt x="57076" y="529048"/>
                  <a:pt x="57076" y="520267"/>
                  <a:pt x="61466" y="505632"/>
                </a:cubicBezTo>
                <a:cubicBezTo>
                  <a:pt x="64393" y="490997"/>
                  <a:pt x="62198" y="480021"/>
                  <a:pt x="54881" y="472704"/>
                </a:cubicBezTo>
                <a:cubicBezTo>
                  <a:pt x="46100" y="460996"/>
                  <a:pt x="29270" y="444898"/>
                  <a:pt x="4391" y="424409"/>
                </a:cubicBezTo>
                <a:lnTo>
                  <a:pt x="13171" y="413433"/>
                </a:lnTo>
                <a:lnTo>
                  <a:pt x="74637" y="435385"/>
                </a:lnTo>
                <a:cubicBezTo>
                  <a:pt x="79028" y="410506"/>
                  <a:pt x="82687" y="370260"/>
                  <a:pt x="85614" y="314648"/>
                </a:cubicBezTo>
                <a:cubicBezTo>
                  <a:pt x="82687" y="316112"/>
                  <a:pt x="78296" y="319039"/>
                  <a:pt x="72442" y="323429"/>
                </a:cubicBezTo>
                <a:cubicBezTo>
                  <a:pt x="63661" y="329283"/>
                  <a:pt x="57076" y="333674"/>
                  <a:pt x="52685" y="336601"/>
                </a:cubicBezTo>
                <a:cubicBezTo>
                  <a:pt x="48295" y="339527"/>
                  <a:pt x="44636" y="339527"/>
                  <a:pt x="41709" y="336601"/>
                </a:cubicBezTo>
                <a:cubicBezTo>
                  <a:pt x="41709" y="338064"/>
                  <a:pt x="40977" y="338064"/>
                  <a:pt x="39514" y="336601"/>
                </a:cubicBezTo>
                <a:cubicBezTo>
                  <a:pt x="38051" y="333674"/>
                  <a:pt x="35124" y="330015"/>
                  <a:pt x="30733" y="325624"/>
                </a:cubicBezTo>
                <a:cubicBezTo>
                  <a:pt x="17562" y="308063"/>
                  <a:pt x="8781" y="293428"/>
                  <a:pt x="4391" y="281720"/>
                </a:cubicBezTo>
                <a:lnTo>
                  <a:pt x="85614" y="253182"/>
                </a:lnTo>
                <a:cubicBezTo>
                  <a:pt x="85614" y="222449"/>
                  <a:pt x="85614" y="190985"/>
                  <a:pt x="85614" y="158788"/>
                </a:cubicBezTo>
                <a:lnTo>
                  <a:pt x="74637" y="158788"/>
                </a:lnTo>
                <a:cubicBezTo>
                  <a:pt x="57076" y="161715"/>
                  <a:pt x="40977" y="163179"/>
                  <a:pt x="26343" y="163179"/>
                </a:cubicBezTo>
                <a:lnTo>
                  <a:pt x="6586" y="132446"/>
                </a:lnTo>
                <a:cubicBezTo>
                  <a:pt x="15367" y="132446"/>
                  <a:pt x="27806" y="131714"/>
                  <a:pt x="43904" y="130250"/>
                </a:cubicBezTo>
                <a:cubicBezTo>
                  <a:pt x="54149" y="130250"/>
                  <a:pt x="61466" y="130250"/>
                  <a:pt x="65857" y="130250"/>
                </a:cubicBezTo>
                <a:lnTo>
                  <a:pt x="85614" y="128055"/>
                </a:lnTo>
                <a:lnTo>
                  <a:pt x="85614" y="95127"/>
                </a:lnTo>
                <a:cubicBezTo>
                  <a:pt x="85614" y="55613"/>
                  <a:pt x="84882" y="27807"/>
                  <a:pt x="83418" y="11709"/>
                </a:cubicBezTo>
                <a:cubicBezTo>
                  <a:pt x="81955" y="5855"/>
                  <a:pt x="81955" y="2196"/>
                  <a:pt x="83418" y="733"/>
                </a:cubicBezTo>
                <a:close/>
              </a:path>
            </a:pathLst>
          </a:custGeom>
          <a:solidFill>
            <a:schemeClr val="bg1"/>
          </a:solidFill>
          <a:ln>
            <a:noFill/>
          </a:ln>
          <a:effectLst>
            <a:outerShdw blurRad="38100" dist="38100" dir="2700000" algn="tl">
              <a:srgbClr val="000000">
                <a:alpha val="43137"/>
              </a:srgbClr>
            </a:outerShdw>
          </a:effectLst>
        </p:spPr>
        <p:txBody>
          <a:bodyPr rot="0" spcFirstLastPara="0" vertOverflow="overflow" horzOverflow="overflow" vert="horz" wrap="square" lIns="91440" tIns="45720" rIns="91440" bIns="45720" numCol="1" spcCol="0" rtlCol="0" fromWordArt="0" anchor="t"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44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方正颜宋简体_中" panose="02000000000000000000" pitchFamily="2" charset="-122"/>
              <a:ea typeface="方正颜宋简体_中" panose="02000000000000000000" pitchFamily="2" charset="-122"/>
              <a:cs typeface="方正颜宋简体_中" panose="02000000000000000000" pitchFamily="2" charset="-122"/>
            </a:endParaRPr>
          </a:p>
        </p:txBody>
      </p:sp>
      <p:sp>
        <p:nvSpPr>
          <p:cNvPr id="9" name="文本框 8"/>
          <p:cNvSpPr txBox="1"/>
          <p:nvPr/>
        </p:nvSpPr>
        <p:spPr>
          <a:xfrm>
            <a:off x="4006680" y="1638547"/>
            <a:ext cx="6533560" cy="3172343"/>
          </a:xfrm>
          <a:prstGeom prst="rect">
            <a:avLst/>
          </a:prstGeom>
          <a:noFill/>
        </p:spPr>
        <p:txBody>
          <a:bodyPr wrap="square" rtlCol="0">
            <a:spAutoFit/>
          </a:bodyPr>
          <a:lstStyle/>
          <a:p>
            <a:pPr marL="0" marR="0" lvl="0" indent="0" algn="l" defTabSz="914400" rtl="0" eaLnBrk="1" fontAlgn="auto" latinLnBrk="0" hangingPunct="1">
              <a:lnSpc>
                <a:spcPct val="200000"/>
              </a:lnSpc>
              <a:spcBef>
                <a:spcPts val="0"/>
              </a:spcBef>
              <a:spcAft>
                <a:spcPts val="0"/>
              </a:spcAft>
              <a:buClrTx/>
              <a:buSzTx/>
              <a:buFontTx/>
              <a:buNone/>
              <a:tabLst/>
              <a:defRPr/>
            </a:pPr>
            <a:r>
              <a:rPr kumimoji="0" lang="zh-CN" altLang="en-US" sz="2600" b="1" i="0" u="none" strike="noStrike" kern="1200" cap="none" spc="0" normalizeH="0" baseline="0" noProof="0" dirty="0">
                <a:ln>
                  <a:noFill/>
                </a:ln>
                <a:solidFill>
                  <a:prstClr val="black">
                    <a:lumMod val="85000"/>
                    <a:lumOff val="15000"/>
                  </a:prstClr>
                </a:solidFill>
                <a:effectLst/>
                <a:uLnTx/>
                <a:uFillTx/>
                <a:latin typeface="华文中宋" panose="02010600040101010101" pitchFamily="2" charset="-122"/>
                <a:ea typeface="华文中宋" panose="02010600040101010101" pitchFamily="2" charset="-122"/>
                <a:cs typeface="微软雅黑" panose="020B0503020204020204" pitchFamily="34" charset="-122"/>
              </a:rPr>
              <a:t>一、搜索基本概念</a:t>
            </a:r>
          </a:p>
          <a:p>
            <a:pPr marL="0" marR="0" lvl="0" indent="0" algn="l" defTabSz="914400" rtl="0" eaLnBrk="1" fontAlgn="auto" latinLnBrk="0" hangingPunct="1">
              <a:lnSpc>
                <a:spcPct val="200000"/>
              </a:lnSpc>
              <a:spcBef>
                <a:spcPts val="0"/>
              </a:spcBef>
              <a:spcAft>
                <a:spcPts val="0"/>
              </a:spcAft>
              <a:buClrTx/>
              <a:buSzTx/>
              <a:buFontTx/>
              <a:buNone/>
              <a:tabLst/>
              <a:defRPr/>
            </a:pPr>
            <a:r>
              <a:rPr kumimoji="0" lang="zh-CN" altLang="en-US" sz="2600" b="1" i="0" u="none" strike="noStrike" kern="1200" cap="none" spc="0" normalizeH="0" baseline="0" noProof="0" dirty="0">
                <a:ln>
                  <a:noFill/>
                </a:ln>
                <a:solidFill>
                  <a:prstClr val="black">
                    <a:lumMod val="85000"/>
                    <a:lumOff val="15000"/>
                  </a:prstClr>
                </a:solidFill>
                <a:effectLst/>
                <a:uLnTx/>
                <a:uFillTx/>
                <a:latin typeface="华文中宋" panose="02010600040101010101" pitchFamily="2" charset="-122"/>
                <a:ea typeface="华文中宋" panose="02010600040101010101" pitchFamily="2" charset="-122"/>
                <a:cs typeface="微软雅黑" panose="020B0503020204020204" pitchFamily="34" charset="-122"/>
              </a:rPr>
              <a:t>二、贪婪最佳优先搜索与</a:t>
            </a:r>
            <a:r>
              <a:rPr kumimoji="0" lang="en-US" altLang="zh-CN" sz="2600" b="1" i="0" u="none" strike="noStrike" kern="1200" cap="none" spc="0" normalizeH="0" baseline="0" noProof="0" dirty="0">
                <a:ln>
                  <a:noFill/>
                </a:ln>
                <a:solidFill>
                  <a:prstClr val="black">
                    <a:lumMod val="85000"/>
                    <a:lumOff val="15000"/>
                  </a:prstClr>
                </a:solidFill>
                <a:effectLst/>
                <a:uLnTx/>
                <a:uFillTx/>
                <a:latin typeface="华文中宋" panose="02010600040101010101" pitchFamily="2" charset="-122"/>
                <a:ea typeface="华文中宋" panose="02010600040101010101" pitchFamily="2" charset="-122"/>
                <a:cs typeface="微软雅黑" panose="020B0503020204020204" pitchFamily="34" charset="-122"/>
              </a:rPr>
              <a:t>A*</a:t>
            </a:r>
            <a:r>
              <a:rPr kumimoji="0" lang="zh-CN" altLang="en-US" sz="2600" b="1" i="0" u="none" strike="noStrike" kern="1200" cap="none" spc="0" normalizeH="0" baseline="0" noProof="0" dirty="0">
                <a:ln>
                  <a:noFill/>
                </a:ln>
                <a:solidFill>
                  <a:prstClr val="black">
                    <a:lumMod val="85000"/>
                    <a:lumOff val="15000"/>
                  </a:prstClr>
                </a:solidFill>
                <a:effectLst/>
                <a:uLnTx/>
                <a:uFillTx/>
                <a:latin typeface="华文中宋" panose="02010600040101010101" pitchFamily="2" charset="-122"/>
                <a:ea typeface="华文中宋" panose="02010600040101010101" pitchFamily="2" charset="-122"/>
                <a:cs typeface="微软雅黑" panose="020B0503020204020204" pitchFamily="34" charset="-122"/>
              </a:rPr>
              <a:t>搜索</a:t>
            </a:r>
          </a:p>
          <a:p>
            <a:pPr marL="0" marR="0" lvl="0" indent="0" algn="l" defTabSz="914400" rtl="0" eaLnBrk="1" fontAlgn="auto" latinLnBrk="0" hangingPunct="1">
              <a:lnSpc>
                <a:spcPct val="200000"/>
              </a:lnSpc>
              <a:spcBef>
                <a:spcPts val="0"/>
              </a:spcBef>
              <a:spcAft>
                <a:spcPts val="0"/>
              </a:spcAft>
              <a:buClrTx/>
              <a:buSzTx/>
              <a:buFontTx/>
              <a:buNone/>
              <a:tabLst/>
              <a:defRPr/>
            </a:pPr>
            <a:r>
              <a:rPr kumimoji="0" lang="zh-CN" altLang="en-US" sz="2600" b="1" i="0" u="none" strike="noStrike" kern="1200" cap="none" spc="0" normalizeH="0" baseline="0" noProof="0" dirty="0">
                <a:ln>
                  <a:noFill/>
                </a:ln>
                <a:solidFill>
                  <a:prstClr val="black">
                    <a:lumMod val="85000"/>
                    <a:lumOff val="15000"/>
                  </a:prstClr>
                </a:solidFill>
                <a:effectLst/>
                <a:uLnTx/>
                <a:uFillTx/>
                <a:latin typeface="华文中宋" panose="02010600040101010101" pitchFamily="2" charset="-122"/>
                <a:ea typeface="华文中宋" panose="02010600040101010101" pitchFamily="2" charset="-122"/>
                <a:cs typeface="微软雅黑" panose="020B0503020204020204" pitchFamily="34" charset="-122"/>
              </a:rPr>
              <a:t>三、</a:t>
            </a:r>
            <a:r>
              <a:rPr kumimoji="0" lang="en-US" altLang="zh-CN" sz="2600" b="1" i="0" u="none" strike="noStrike" kern="1200" cap="none" spc="0" normalizeH="0" baseline="0" noProof="0" dirty="0">
                <a:ln>
                  <a:noFill/>
                </a:ln>
                <a:solidFill>
                  <a:prstClr val="black">
                    <a:lumMod val="85000"/>
                    <a:lumOff val="15000"/>
                  </a:prstClr>
                </a:solidFill>
                <a:effectLst/>
                <a:uLnTx/>
                <a:uFillTx/>
                <a:latin typeface="华文中宋" panose="02010600040101010101" pitchFamily="2" charset="-122"/>
                <a:ea typeface="华文中宋" panose="02010600040101010101" pitchFamily="2" charset="-122"/>
                <a:cs typeface="微软雅黑" panose="020B0503020204020204" pitchFamily="34" charset="-122"/>
              </a:rPr>
              <a:t>Minimax</a:t>
            </a:r>
            <a:r>
              <a:rPr kumimoji="0" lang="zh-CN" altLang="en-US" sz="2600" b="1" i="0" u="none" strike="noStrike" kern="1200" cap="none" spc="0" normalizeH="0" baseline="0" noProof="0" dirty="0">
                <a:ln>
                  <a:noFill/>
                </a:ln>
                <a:solidFill>
                  <a:prstClr val="black">
                    <a:lumMod val="85000"/>
                    <a:lumOff val="15000"/>
                  </a:prstClr>
                </a:solidFill>
                <a:effectLst/>
                <a:uLnTx/>
                <a:uFillTx/>
                <a:latin typeface="华文中宋" panose="02010600040101010101" pitchFamily="2" charset="-122"/>
                <a:ea typeface="华文中宋" panose="02010600040101010101" pitchFamily="2" charset="-122"/>
                <a:cs typeface="微软雅黑" panose="020B0503020204020204" pitchFamily="34" charset="-122"/>
              </a:rPr>
              <a:t>搜索与</a:t>
            </a:r>
            <a:r>
              <a:rPr kumimoji="0" lang="en-US" altLang="zh-CN" sz="2600" b="1" i="0" u="none" strike="noStrike" kern="1200" cap="none" spc="0" normalizeH="0" baseline="0" noProof="0" dirty="0">
                <a:ln>
                  <a:noFill/>
                </a:ln>
                <a:solidFill>
                  <a:prstClr val="black">
                    <a:lumMod val="85000"/>
                    <a:lumOff val="15000"/>
                  </a:prstClr>
                </a:solidFill>
                <a:effectLst/>
                <a:uLnTx/>
                <a:uFillTx/>
                <a:latin typeface="华文中宋" panose="02010600040101010101" pitchFamily="2" charset="-122"/>
                <a:ea typeface="华文中宋" panose="02010600040101010101" pitchFamily="2" charset="-122"/>
                <a:cs typeface="+mn-cs"/>
              </a:rPr>
              <a:t>alpha-beta</a:t>
            </a:r>
            <a:r>
              <a:rPr kumimoji="0" lang="zh-CN" altLang="zh-CN" sz="2600" b="1" i="0" u="none" strike="noStrike" kern="1200" cap="none" spc="0" normalizeH="0" baseline="0" noProof="0" dirty="0">
                <a:ln>
                  <a:noFill/>
                </a:ln>
                <a:solidFill>
                  <a:prstClr val="black">
                    <a:lumMod val="85000"/>
                    <a:lumOff val="15000"/>
                  </a:prstClr>
                </a:solidFill>
                <a:effectLst/>
                <a:uLnTx/>
                <a:uFillTx/>
                <a:latin typeface="华文中宋" panose="02010600040101010101" pitchFamily="2" charset="-122"/>
                <a:ea typeface="华文中宋" panose="02010600040101010101" pitchFamily="2" charset="-122"/>
                <a:cs typeface="+mn-cs"/>
              </a:rPr>
              <a:t>剪枝算法</a:t>
            </a:r>
            <a:endParaRPr kumimoji="0" lang="zh-CN" altLang="en-US" sz="2600" b="1" i="0" u="none" strike="noStrike" kern="1200" cap="none" spc="0" normalizeH="0" baseline="0" noProof="0" dirty="0">
              <a:ln>
                <a:noFill/>
              </a:ln>
              <a:solidFill>
                <a:prstClr val="black">
                  <a:lumMod val="85000"/>
                  <a:lumOff val="15000"/>
                </a:prstClr>
              </a:solidFill>
              <a:effectLst/>
              <a:uLnTx/>
              <a:uFillTx/>
              <a:latin typeface="华文中宋" panose="02010600040101010101" pitchFamily="2" charset="-122"/>
              <a:ea typeface="华文中宋" panose="02010600040101010101" pitchFamily="2" charset="-122"/>
              <a:cs typeface="+mn-cs"/>
            </a:endParaRPr>
          </a:p>
          <a:p>
            <a:pPr marL="0" marR="0" lvl="0" indent="0" algn="l" defTabSz="914400" rtl="0" eaLnBrk="1" fontAlgn="auto" latinLnBrk="0" hangingPunct="1">
              <a:lnSpc>
                <a:spcPct val="200000"/>
              </a:lnSpc>
              <a:spcBef>
                <a:spcPts val="0"/>
              </a:spcBef>
              <a:spcAft>
                <a:spcPts val="0"/>
              </a:spcAft>
              <a:buClrTx/>
              <a:buSzTx/>
              <a:buFontTx/>
              <a:buNone/>
              <a:tabLst/>
              <a:defRPr/>
            </a:pPr>
            <a:r>
              <a:rPr kumimoji="0" lang="zh-CN" altLang="en-US" sz="2600" b="1" i="0" u="none" strike="noStrike" kern="1200" cap="none" spc="0" normalizeH="0" baseline="0" noProof="0" dirty="0">
                <a:ln>
                  <a:noFill/>
                </a:ln>
                <a:solidFill>
                  <a:prstClr val="black">
                    <a:lumMod val="85000"/>
                    <a:lumOff val="15000"/>
                  </a:prstClr>
                </a:solidFill>
                <a:effectLst/>
                <a:uLnTx/>
                <a:uFillTx/>
                <a:latin typeface="华文中宋" panose="02010600040101010101" pitchFamily="2" charset="-122"/>
                <a:ea typeface="华文中宋" panose="02010600040101010101" pitchFamily="2" charset="-122"/>
                <a:cs typeface="微软雅黑" panose="020B0503020204020204" pitchFamily="34" charset="-122"/>
              </a:rPr>
              <a:t>四、蒙特卡洛树搜索</a:t>
            </a:r>
          </a:p>
        </p:txBody>
      </p:sp>
    </p:spTree>
    <p:extLst>
      <p:ext uri="{BB962C8B-B14F-4D97-AF65-F5344CB8AC3E}">
        <p14:creationId xmlns:p14="http://schemas.microsoft.com/office/powerpoint/2010/main" val="108669444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583380" y="726948"/>
            <a:ext cx="7464387" cy="497934"/>
            <a:chOff x="4099943" y="2819853"/>
            <a:chExt cx="2570275" cy="497934"/>
          </a:xfrm>
        </p:grpSpPr>
        <p:sp>
          <p:nvSpPr>
            <p:cNvPr id="4" name="平行四边形 3"/>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5" name="平行四边形 4"/>
            <p:cNvSpPr/>
            <p:nvPr/>
          </p:nvSpPr>
          <p:spPr bwMode="auto">
            <a:xfrm>
              <a:off x="4122533" y="2819853"/>
              <a:ext cx="2547685"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6" name="矩形 5"/>
            <p:cNvSpPr/>
            <p:nvPr/>
          </p:nvSpPr>
          <p:spPr>
            <a:xfrm>
              <a:off x="4216534" y="2853798"/>
              <a:ext cx="2359684" cy="400110"/>
            </a:xfrm>
            <a:prstGeom prst="rect">
              <a:avLst/>
            </a:prstGeom>
          </p:spPr>
          <p:txBody>
            <a:bodyPr wrap="square">
              <a:spAutoFit/>
            </a:bodyPr>
            <a:lstStyle/>
            <a:p>
              <a:pPr marL="0" marR="0" lvl="0" indent="0" algn="ctr" defTabSz="914400" rtl="0" eaLnBrk="1" fontAlgn="auto" latinLnBrk="0" hangingPunct="1">
                <a:lnSpc>
                  <a:spcPct val="100000"/>
                </a:lnSpc>
                <a:spcBef>
                  <a:spcPct val="50000"/>
                </a:spcBef>
                <a:spcAft>
                  <a:spcPts val="0"/>
                </a:spcAft>
                <a:buClrTx/>
                <a:buSzTx/>
                <a:buFontTx/>
                <a:buNone/>
                <a:tabLst/>
                <a:defRPr/>
              </a:pPr>
              <a:r>
                <a:rPr kumimoji="0" lang="zh-CN" altLang="en-US" sz="2000" b="1" i="0" u="none" strike="noStrike" kern="1200" cap="none" spc="0" normalizeH="0" baseline="0" noProof="0" dirty="0">
                  <a:ln>
                    <a:noFill/>
                  </a:ln>
                  <a:solidFill>
                    <a:prstClr val="black">
                      <a:lumMod val="95000"/>
                      <a:lumOff val="5000"/>
                    </a:prstClr>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搜索的形式化描述</a:t>
              </a:r>
              <a:endParaRPr kumimoji="0" lang="zh-CN" altLang="en-US" sz="2000" b="1" i="0" u="none" strike="noStrike" kern="120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endParaRPr>
            </a:p>
          </p:txBody>
        </p:sp>
      </p:grpSp>
      <p:sp>
        <p:nvSpPr>
          <p:cNvPr id="23" name="矩形 22">
            <a:extLst>
              <a:ext uri="{FF2B5EF4-FFF2-40B4-BE49-F238E27FC236}">
                <a16:creationId xmlns:a16="http://schemas.microsoft.com/office/drawing/2014/main" id="{6F77A2E9-3941-4386-A0DF-CDEBD25143F3}"/>
              </a:ext>
            </a:extLst>
          </p:cNvPr>
          <p:cNvSpPr/>
          <p:nvPr/>
        </p:nvSpPr>
        <p:spPr>
          <a:xfrm>
            <a:off x="852473" y="129010"/>
            <a:ext cx="1826141"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mn-cs"/>
              </a:rPr>
              <a:t>一、搜索基本概念</a:t>
            </a:r>
            <a:endParaRPr kumimoji="0" lang="zh-CN" altLang="en-US" sz="16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p:sp>
        <p:nvSpPr>
          <p:cNvPr id="24" name="矩形: 圆角 6">
            <a:extLst>
              <a:ext uri="{FF2B5EF4-FFF2-40B4-BE49-F238E27FC236}">
                <a16:creationId xmlns:a16="http://schemas.microsoft.com/office/drawing/2014/main" id="{15B72201-1606-4C88-8F91-839FBCDACE0A}"/>
              </a:ext>
            </a:extLst>
          </p:cNvPr>
          <p:cNvSpPr/>
          <p:nvPr/>
        </p:nvSpPr>
        <p:spPr>
          <a:xfrm>
            <a:off x="418986" y="2209186"/>
            <a:ext cx="6253924" cy="3665099"/>
          </a:xfrm>
          <a:prstGeom prst="roundRect">
            <a:avLst>
              <a:gd name="adj" fmla="val 0"/>
            </a:avLst>
          </a:prstGeom>
          <a:gradFill>
            <a:gsLst>
              <a:gs pos="22000">
                <a:srgbClr val="016773"/>
              </a:gs>
              <a:gs pos="100000">
                <a:srgbClr val="00ABA5"/>
              </a:gs>
            </a:gsLst>
            <a:lin ang="30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1"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endParaRPr>
          </a:p>
        </p:txBody>
      </p:sp>
      <p:sp>
        <p:nvSpPr>
          <p:cNvPr id="25" name="矩形 24">
            <a:extLst>
              <a:ext uri="{FF2B5EF4-FFF2-40B4-BE49-F238E27FC236}">
                <a16:creationId xmlns:a16="http://schemas.microsoft.com/office/drawing/2014/main" id="{EABA8736-7A3C-423C-AE5A-BDA9E8807C56}"/>
              </a:ext>
            </a:extLst>
          </p:cNvPr>
          <p:cNvSpPr/>
          <p:nvPr/>
        </p:nvSpPr>
        <p:spPr>
          <a:xfrm>
            <a:off x="449904" y="2355698"/>
            <a:ext cx="6111364" cy="3464410"/>
          </a:xfrm>
          <a:prstGeom prst="rect">
            <a:avLst/>
          </a:prstGeom>
        </p:spPr>
        <p:txBody>
          <a:bodyPr wrap="square">
            <a:spAutoFit/>
          </a:bodyPr>
          <a:lstStyle/>
          <a:p>
            <a:pPr marL="0" marR="0" lvl="0" indent="0" algn="ctr" defTabSz="914400" rtl="0" eaLnBrk="1" fontAlgn="auto" latinLnBrk="0" hangingPunct="1">
              <a:lnSpc>
                <a:spcPct val="150000"/>
              </a:lnSpc>
              <a:spcBef>
                <a:spcPts val="0"/>
              </a:spcBef>
              <a:spcAft>
                <a:spcPts val="0"/>
              </a:spcAft>
              <a:buClr>
                <a:prstClr val="white"/>
              </a:buClr>
              <a:buSzPct val="80000"/>
              <a:buFontTx/>
              <a:buNone/>
              <a:tabLst/>
              <a:defRPr/>
            </a:pPr>
            <a:r>
              <a:rPr kumimoji="0" lang="zh-CN" altLang="zh-CN" sz="2000" b="1" i="0" u="none" strike="noStrike" kern="1200" cap="none" spc="0" normalizeH="0" baseline="0" noProof="0" dirty="0">
                <a:ln>
                  <a:noFill/>
                </a:ln>
                <a:solidFill>
                  <a:srgbClr val="FFFFCC"/>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状态（</a:t>
            </a:r>
            <a:r>
              <a:rPr kumimoji="0" lang="en-US" altLang="zh-CN" sz="2000" b="1" i="0" u="none" strike="noStrike" kern="1200" cap="none" spc="0" normalizeH="0" baseline="0" noProof="0" dirty="0">
                <a:ln>
                  <a:noFill/>
                </a:ln>
                <a:solidFill>
                  <a:srgbClr val="FFFFCC"/>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state</a:t>
            </a:r>
            <a:r>
              <a:rPr kumimoji="0" lang="zh-CN" altLang="zh-CN" sz="2000" b="1" i="0" u="none" strike="noStrike" kern="1200" cap="none" spc="0" normalizeH="0" baseline="0" noProof="0" dirty="0">
                <a:ln>
                  <a:noFill/>
                </a:ln>
                <a:solidFill>
                  <a:srgbClr val="FFFFCC"/>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a:t>
            </a:r>
            <a:endParaRPr kumimoji="0" lang="zh-CN" altLang="en-US" sz="20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endParaRPr>
          </a:p>
          <a:p>
            <a:pPr marL="0" marR="0" lvl="0" indent="0" algn="just" defTabSz="914400" rtl="0" eaLnBrk="1" fontAlgn="auto" latinLnBrk="0" hangingPunct="1">
              <a:lnSpc>
                <a:spcPct val="150000"/>
              </a:lnSpc>
              <a:spcBef>
                <a:spcPts val="0"/>
              </a:spcBef>
              <a:spcAft>
                <a:spcPts val="0"/>
              </a:spcAft>
              <a:buClr>
                <a:prstClr val="white"/>
              </a:buClr>
              <a:buSzPct val="80000"/>
              <a:buFontTx/>
              <a:buNone/>
              <a:tabLst/>
              <a:defRPr/>
            </a:pPr>
            <a:r>
              <a:rPr kumimoji="0" lang="zh-CN" altLang="zh-CN" sz="16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广义来说状态是对搜索算法和搜索环境当前所处情形的描述信息。为了简化求解过程，常常会剔除一些与问题求解无关细节描述（例如每个城市的人口情况等），只保留一些对求解模型产生作用的信息。在</a:t>
            </a:r>
            <a:r>
              <a:rPr kumimoji="0" lang="zh-CN" altLang="en-US" sz="16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左</a:t>
            </a:r>
            <a:r>
              <a:rPr kumimoji="0" lang="zh-CN" altLang="zh-CN" sz="16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图中，搜索算法要从城市</a:t>
            </a:r>
            <a:r>
              <a:rPr kumimoji="0" lang="en-US" altLang="zh-CN" sz="16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A</a:t>
            </a:r>
            <a:r>
              <a:rPr kumimoji="0" lang="zh-CN" altLang="zh-CN" sz="16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出发找到一条到城市</a:t>
            </a:r>
            <a:r>
              <a:rPr kumimoji="0" lang="en-US" altLang="zh-CN" sz="16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K</a:t>
            </a:r>
            <a:r>
              <a:rPr kumimoji="0" lang="zh-CN" altLang="zh-CN" sz="16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最短路线，影响其下一步行动的信息只有算法当前所位于的城市，因此每个城市即为一个状态。搜索算法刚开始所在状态（即城市</a:t>
            </a:r>
            <a:r>
              <a:rPr kumimoji="0" lang="en-US" altLang="zh-CN" sz="16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A</a:t>
            </a:r>
            <a:r>
              <a:rPr kumimoji="0" lang="zh-CN" altLang="zh-CN" sz="16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）被称为初始状态，完成任务时所在状态（即城市</a:t>
            </a:r>
            <a:r>
              <a:rPr kumimoji="0" lang="en-US" altLang="zh-CN" sz="16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K</a:t>
            </a:r>
            <a:r>
              <a:rPr kumimoji="0" lang="zh-CN" altLang="zh-CN" sz="16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）被称为终止状态</a:t>
            </a:r>
            <a:r>
              <a:rPr kumimoji="0" lang="zh-CN" altLang="en-US" sz="16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a:t>
            </a:r>
            <a:endParaRPr kumimoji="0" lang="en-US" altLang="zh-CN" sz="16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endParaRPr>
          </a:p>
          <a:p>
            <a:pPr marL="0" marR="0" lvl="0" indent="0" algn="l" defTabSz="914400" rtl="0" eaLnBrk="1" fontAlgn="auto" latinLnBrk="0" hangingPunct="1">
              <a:lnSpc>
                <a:spcPct val="150000"/>
              </a:lnSpc>
              <a:spcBef>
                <a:spcPts val="0"/>
              </a:spcBef>
              <a:spcAft>
                <a:spcPts val="0"/>
              </a:spcAft>
              <a:buClr>
                <a:prstClr val="white"/>
              </a:buClr>
              <a:buSzPct val="80000"/>
              <a:buFontTx/>
              <a:buNone/>
              <a:tabLst/>
              <a:defRPr/>
            </a:pPr>
            <a:endParaRPr kumimoji="0" lang="en-US" altLang="zh-CN" sz="16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 name="矩形 1">
            <a:extLst>
              <a:ext uri="{FF2B5EF4-FFF2-40B4-BE49-F238E27FC236}">
                <a16:creationId xmlns:a16="http://schemas.microsoft.com/office/drawing/2014/main" id="{1D641442-5FF6-4D13-A7AD-B6E51C96CD1E}"/>
              </a:ext>
            </a:extLst>
          </p:cNvPr>
          <p:cNvSpPr/>
          <p:nvPr/>
        </p:nvSpPr>
        <p:spPr>
          <a:xfrm>
            <a:off x="3464510" y="1411658"/>
            <a:ext cx="5262979"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C00000"/>
                </a:solidFill>
                <a:effectLst/>
                <a:uLnTx/>
                <a:uFillTx/>
                <a:latin typeface="黑体" panose="02010609060101010101" pitchFamily="49" charset="-122"/>
                <a:ea typeface="黑体" panose="02010609060101010101" pitchFamily="49" charset="-122"/>
                <a:cs typeface="Times New Roman" panose="02020603050405020304" pitchFamily="18" charset="0"/>
              </a:rPr>
              <a:t>&lt;</a:t>
            </a:r>
            <a:r>
              <a:rPr kumimoji="0" lang="zh-CN" altLang="en-US" sz="1800" b="0" i="0" u="none" strike="noStrike" kern="1200" cap="none" spc="0" normalizeH="0" baseline="0" noProof="0" dirty="0">
                <a:ln>
                  <a:noFill/>
                </a:ln>
                <a:solidFill>
                  <a:srgbClr val="C00000"/>
                </a:solidFill>
                <a:effectLst/>
                <a:uLnTx/>
                <a:uFillTx/>
                <a:latin typeface="黑体" panose="02010609060101010101" pitchFamily="49" charset="-122"/>
                <a:ea typeface="黑体" panose="02010609060101010101" pitchFamily="49" charset="-122"/>
                <a:cs typeface="Times New Roman" panose="02020603050405020304" pitchFamily="18" charset="0"/>
              </a:rPr>
              <a:t>状态、动作、状态转移、路径</a:t>
            </a:r>
            <a:r>
              <a:rPr kumimoji="0" lang="en-US" altLang="zh-CN" sz="1800" b="0" i="0" u="none" strike="noStrike" kern="1200" cap="none" spc="0" normalizeH="0" baseline="0" noProof="0" dirty="0">
                <a:ln>
                  <a:noFill/>
                </a:ln>
                <a:solidFill>
                  <a:srgbClr val="C00000"/>
                </a:solidFill>
                <a:effectLst/>
                <a:uLnTx/>
                <a:uFillTx/>
                <a:latin typeface="黑体" panose="02010609060101010101" pitchFamily="49" charset="-122"/>
                <a:ea typeface="黑体" panose="02010609060101010101" pitchFamily="49" charset="-122"/>
                <a:cs typeface="Times New Roman" panose="02020603050405020304" pitchFamily="18" charset="0"/>
              </a:rPr>
              <a:t>/</a:t>
            </a:r>
            <a:r>
              <a:rPr kumimoji="0" lang="zh-CN" altLang="en-US" sz="1800" b="0" i="0" u="none" strike="noStrike" kern="1200" cap="none" spc="0" normalizeH="0" baseline="0" noProof="0" dirty="0">
                <a:ln>
                  <a:noFill/>
                </a:ln>
                <a:solidFill>
                  <a:srgbClr val="C00000"/>
                </a:solidFill>
                <a:effectLst/>
                <a:uLnTx/>
                <a:uFillTx/>
                <a:latin typeface="黑体" panose="02010609060101010101" pitchFamily="49" charset="-122"/>
                <a:ea typeface="黑体" panose="02010609060101010101" pitchFamily="49" charset="-122"/>
                <a:cs typeface="Times New Roman" panose="02020603050405020304" pitchFamily="18" charset="0"/>
              </a:rPr>
              <a:t>代价、目标测试</a:t>
            </a:r>
            <a:r>
              <a:rPr kumimoji="0" lang="en-US" altLang="zh-CN" sz="1800" b="0" i="0" u="none" strike="noStrike" kern="1200" cap="none" spc="0" normalizeH="0" baseline="0" noProof="0" dirty="0">
                <a:ln>
                  <a:noFill/>
                </a:ln>
                <a:solidFill>
                  <a:srgbClr val="C00000"/>
                </a:solidFill>
                <a:effectLst/>
                <a:uLnTx/>
                <a:uFillTx/>
                <a:latin typeface="黑体" panose="02010609060101010101" pitchFamily="49" charset="-122"/>
                <a:ea typeface="黑体" panose="02010609060101010101" pitchFamily="49" charset="-122"/>
                <a:cs typeface="Times New Roman" panose="02020603050405020304" pitchFamily="18" charset="0"/>
              </a:rPr>
              <a:t>〉</a:t>
            </a:r>
            <a:endParaRPr kumimoji="0" lang="zh-CN" altLang="en-US" sz="1800" b="0" i="0" u="none" strike="noStrike" kern="1200" cap="none" spc="0" normalizeH="0" baseline="0" noProof="0" dirty="0">
              <a:ln>
                <a:noFill/>
              </a:ln>
              <a:solidFill>
                <a:srgbClr val="C00000"/>
              </a:solidFill>
              <a:effectLst/>
              <a:uLnTx/>
              <a:uFillTx/>
              <a:latin typeface="Calibri"/>
              <a:ea typeface="宋体" panose="02010600030101010101" pitchFamily="2" charset="-122"/>
              <a:cs typeface="+mn-cs"/>
            </a:endParaRPr>
          </a:p>
        </p:txBody>
      </p:sp>
      <p:grpSp>
        <p:nvGrpSpPr>
          <p:cNvPr id="9" name="组合 8">
            <a:extLst>
              <a:ext uri="{FF2B5EF4-FFF2-40B4-BE49-F238E27FC236}">
                <a16:creationId xmlns:a16="http://schemas.microsoft.com/office/drawing/2014/main" id="{C53D965C-C537-4AF5-B5C4-BC977F223021}"/>
              </a:ext>
            </a:extLst>
          </p:cNvPr>
          <p:cNvGrpSpPr/>
          <p:nvPr/>
        </p:nvGrpSpPr>
        <p:grpSpPr>
          <a:xfrm>
            <a:off x="6866464" y="2265539"/>
            <a:ext cx="4574773" cy="3574757"/>
            <a:chOff x="6866464" y="2265539"/>
            <a:chExt cx="4574773" cy="3574757"/>
          </a:xfrm>
        </p:grpSpPr>
        <p:sp>
          <p:nvSpPr>
            <p:cNvPr id="7" name="矩形 6">
              <a:extLst>
                <a:ext uri="{FF2B5EF4-FFF2-40B4-BE49-F238E27FC236}">
                  <a16:creationId xmlns:a16="http://schemas.microsoft.com/office/drawing/2014/main" id="{1B81D337-A3DD-4A7A-A371-577FE0FC8718}"/>
                </a:ext>
              </a:extLst>
            </p:cNvPr>
            <p:cNvSpPr/>
            <p:nvPr/>
          </p:nvSpPr>
          <p:spPr>
            <a:xfrm>
              <a:off x="6866464" y="5052901"/>
              <a:ext cx="4574773" cy="787395"/>
            </a:xfrm>
            <a:prstGeom prst="rect">
              <a:avLst/>
            </a:prstGeom>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prstClr val="black">
                      <a:lumMod val="95000"/>
                      <a:lumOff val="5000"/>
                    </a:prstClr>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以</a:t>
              </a:r>
              <a:r>
                <a:rPr kumimoji="0" lang="zh-CN" altLang="zh-CN" sz="1600" b="1" i="0" u="none" strike="noStrike" kern="1200" cap="none" spc="0" normalizeH="0" baseline="0" noProof="0" dirty="0">
                  <a:ln>
                    <a:noFill/>
                  </a:ln>
                  <a:solidFill>
                    <a:prstClr val="black">
                      <a:lumMod val="95000"/>
                      <a:lumOff val="5000"/>
                    </a:prstClr>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求取从城市</a:t>
              </a:r>
              <a:r>
                <a:rPr kumimoji="0" lang="en-US" altLang="zh-CN" sz="1600" b="1" i="0" u="none" strike="noStrike" kern="1200" cap="none" spc="0" normalizeH="0" baseline="0" noProof="0" dirty="0">
                  <a:ln>
                    <a:noFill/>
                  </a:ln>
                  <a:solidFill>
                    <a:prstClr val="black">
                      <a:lumMod val="95000"/>
                      <a:lumOff val="5000"/>
                    </a:prstClr>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a:t>
              </a:r>
              <a:r>
                <a:rPr kumimoji="0" lang="zh-CN" altLang="zh-CN" sz="1600" b="1" i="0" u="none" strike="noStrike" kern="1200" cap="none" spc="0" normalizeH="0" baseline="0" noProof="0" dirty="0">
                  <a:ln>
                    <a:noFill/>
                  </a:ln>
                  <a:solidFill>
                    <a:prstClr val="black">
                      <a:lumMod val="95000"/>
                      <a:lumOff val="5000"/>
                    </a:prstClr>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到城市</a:t>
              </a:r>
              <a:r>
                <a:rPr kumimoji="0" lang="en-US" altLang="zh-CN" sz="1600" b="1" i="0" u="none" strike="noStrike" kern="1200" cap="none" spc="0" normalizeH="0" baseline="0" noProof="0" dirty="0">
                  <a:ln>
                    <a:noFill/>
                  </a:ln>
                  <a:solidFill>
                    <a:prstClr val="black">
                      <a:lumMod val="95000"/>
                      <a:lumOff val="5000"/>
                    </a:prstClr>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K</a:t>
              </a:r>
              <a:r>
                <a:rPr kumimoji="0" lang="zh-CN" altLang="zh-CN" sz="1600" b="1" i="0" u="none" strike="noStrike" kern="1200" cap="none" spc="0" normalizeH="0" baseline="0" noProof="0" dirty="0">
                  <a:ln>
                    <a:noFill/>
                  </a:ln>
                  <a:solidFill>
                    <a:prstClr val="black">
                      <a:lumMod val="95000"/>
                      <a:lumOff val="5000"/>
                    </a:prstClr>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之间</a:t>
              </a:r>
              <a:endParaRPr kumimoji="0" lang="en-US" altLang="zh-CN" sz="1600" b="1" i="0" u="none" strike="noStrike" kern="1200" cap="none" spc="0" normalizeH="0" baseline="0" noProof="0" dirty="0">
                <a:ln>
                  <a:noFill/>
                </a:ln>
                <a:solidFill>
                  <a:prstClr val="black">
                    <a:lumMod val="95000"/>
                    <a:lumOff val="5000"/>
                  </a:prstClr>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zh-CN" altLang="zh-CN" sz="1600" b="1" i="0" u="none" strike="noStrike" kern="1200" cap="none" spc="0" normalizeH="0" baseline="0" noProof="0" dirty="0">
                  <a:ln>
                    <a:noFill/>
                  </a:ln>
                  <a:solidFill>
                    <a:prstClr val="black">
                      <a:lumMod val="95000"/>
                      <a:lumOff val="5000"/>
                    </a:prstClr>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一条行驶时间最短路线</a:t>
              </a:r>
              <a:r>
                <a:rPr kumimoji="0" lang="zh-CN" altLang="en-US" sz="1600" b="1" i="0" u="none" strike="noStrike" kern="1200" cap="none" spc="0" normalizeH="0" baseline="0" noProof="0" dirty="0">
                  <a:ln>
                    <a:noFill/>
                  </a:ln>
                  <a:solidFill>
                    <a:prstClr val="black">
                      <a:lumMod val="95000"/>
                      <a:lumOff val="5000"/>
                    </a:prstClr>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为例</a:t>
              </a:r>
            </a:p>
          </p:txBody>
        </p:sp>
        <p:pic>
          <p:nvPicPr>
            <p:cNvPr id="8" name="图片 7">
              <a:extLst>
                <a:ext uri="{FF2B5EF4-FFF2-40B4-BE49-F238E27FC236}">
                  <a16:creationId xmlns:a16="http://schemas.microsoft.com/office/drawing/2014/main" id="{48FE870A-09E7-43FD-AF26-DD7DC6373860}"/>
                </a:ext>
              </a:extLst>
            </p:cNvPr>
            <p:cNvPicPr>
              <a:picLocks noChangeAspect="1"/>
            </p:cNvPicPr>
            <p:nvPr/>
          </p:nvPicPr>
          <p:blipFill>
            <a:blip r:embed="rId3"/>
            <a:stretch>
              <a:fillRect/>
            </a:stretch>
          </p:blipFill>
          <p:spPr>
            <a:xfrm>
              <a:off x="7293430" y="2265539"/>
              <a:ext cx="3126477" cy="2787362"/>
            </a:xfrm>
            <a:prstGeom prst="rect">
              <a:avLst/>
            </a:prstGeom>
          </p:spPr>
        </p:pic>
      </p:grpSp>
    </p:spTree>
    <p:extLst>
      <p:ext uri="{BB962C8B-B14F-4D97-AF65-F5344CB8AC3E}">
        <p14:creationId xmlns:p14="http://schemas.microsoft.com/office/powerpoint/2010/main" val="199144607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583380" y="726948"/>
            <a:ext cx="7464387" cy="497934"/>
            <a:chOff x="4099943" y="2819853"/>
            <a:chExt cx="2570275" cy="497934"/>
          </a:xfrm>
        </p:grpSpPr>
        <p:sp>
          <p:nvSpPr>
            <p:cNvPr id="4" name="平行四边形 3"/>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5" name="平行四边形 4"/>
            <p:cNvSpPr/>
            <p:nvPr/>
          </p:nvSpPr>
          <p:spPr bwMode="auto">
            <a:xfrm>
              <a:off x="4122533" y="2819853"/>
              <a:ext cx="2547685"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6" name="矩形 5"/>
            <p:cNvSpPr/>
            <p:nvPr/>
          </p:nvSpPr>
          <p:spPr>
            <a:xfrm>
              <a:off x="4216534" y="2853798"/>
              <a:ext cx="2359684" cy="400110"/>
            </a:xfrm>
            <a:prstGeom prst="rect">
              <a:avLst/>
            </a:prstGeom>
          </p:spPr>
          <p:txBody>
            <a:bodyPr wrap="square">
              <a:spAutoFit/>
            </a:bodyPr>
            <a:lstStyle/>
            <a:p>
              <a:pPr marL="0" marR="0" lvl="0" indent="0" algn="ctr" defTabSz="914400" rtl="0" eaLnBrk="1" fontAlgn="auto" latinLnBrk="0" hangingPunct="1">
                <a:lnSpc>
                  <a:spcPct val="100000"/>
                </a:lnSpc>
                <a:spcBef>
                  <a:spcPct val="50000"/>
                </a:spcBef>
                <a:spcAft>
                  <a:spcPts val="0"/>
                </a:spcAft>
                <a:buClrTx/>
                <a:buSzTx/>
                <a:buFontTx/>
                <a:buNone/>
                <a:tabLst/>
                <a:defRPr/>
              </a:pPr>
              <a:r>
                <a:rPr kumimoji="0" lang="zh-CN" altLang="en-US" sz="2000" b="1" i="0" u="none" strike="noStrike" kern="1200" cap="none" spc="0" normalizeH="0" baseline="0" noProof="0" dirty="0">
                  <a:ln>
                    <a:noFill/>
                  </a:ln>
                  <a:solidFill>
                    <a:prstClr val="black">
                      <a:lumMod val="95000"/>
                      <a:lumOff val="5000"/>
                    </a:prstClr>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搜索的形式化描述</a:t>
              </a:r>
              <a:endParaRPr kumimoji="0" lang="zh-CN" altLang="en-US" sz="2000" b="1" i="0" u="none" strike="noStrike" kern="120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endParaRPr>
            </a:p>
          </p:txBody>
        </p:sp>
      </p:grpSp>
      <p:sp>
        <p:nvSpPr>
          <p:cNvPr id="23" name="矩形 22">
            <a:extLst>
              <a:ext uri="{FF2B5EF4-FFF2-40B4-BE49-F238E27FC236}">
                <a16:creationId xmlns:a16="http://schemas.microsoft.com/office/drawing/2014/main" id="{6F77A2E9-3941-4386-A0DF-CDEBD25143F3}"/>
              </a:ext>
            </a:extLst>
          </p:cNvPr>
          <p:cNvSpPr/>
          <p:nvPr/>
        </p:nvSpPr>
        <p:spPr>
          <a:xfrm>
            <a:off x="852473" y="129010"/>
            <a:ext cx="1826141"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mn-cs"/>
              </a:rPr>
              <a:t>一、搜索基本概念</a:t>
            </a:r>
            <a:endParaRPr kumimoji="0" lang="zh-CN" altLang="en-US" sz="16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p:sp>
        <p:nvSpPr>
          <p:cNvPr id="24" name="矩形: 圆角 6">
            <a:extLst>
              <a:ext uri="{FF2B5EF4-FFF2-40B4-BE49-F238E27FC236}">
                <a16:creationId xmlns:a16="http://schemas.microsoft.com/office/drawing/2014/main" id="{15B72201-1606-4C88-8F91-839FBCDACE0A}"/>
              </a:ext>
            </a:extLst>
          </p:cNvPr>
          <p:cNvSpPr/>
          <p:nvPr/>
        </p:nvSpPr>
        <p:spPr>
          <a:xfrm>
            <a:off x="378624" y="2209186"/>
            <a:ext cx="6253924" cy="3665099"/>
          </a:xfrm>
          <a:prstGeom prst="roundRect">
            <a:avLst>
              <a:gd name="adj" fmla="val 0"/>
            </a:avLst>
          </a:prstGeom>
          <a:gradFill>
            <a:gsLst>
              <a:gs pos="22000">
                <a:srgbClr val="016773"/>
              </a:gs>
              <a:gs pos="100000">
                <a:srgbClr val="00ABA5"/>
              </a:gs>
            </a:gsLst>
            <a:lin ang="30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1"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endParaRPr>
          </a:p>
        </p:txBody>
      </p:sp>
      <p:sp>
        <p:nvSpPr>
          <p:cNvPr id="25" name="矩形 24">
            <a:extLst>
              <a:ext uri="{FF2B5EF4-FFF2-40B4-BE49-F238E27FC236}">
                <a16:creationId xmlns:a16="http://schemas.microsoft.com/office/drawing/2014/main" id="{EABA8736-7A3C-423C-AE5A-BDA9E8807C56}"/>
              </a:ext>
            </a:extLst>
          </p:cNvPr>
          <p:cNvSpPr/>
          <p:nvPr/>
        </p:nvSpPr>
        <p:spPr>
          <a:xfrm>
            <a:off x="449904" y="2355698"/>
            <a:ext cx="6111364" cy="3095078"/>
          </a:xfrm>
          <a:prstGeom prst="rect">
            <a:avLst/>
          </a:prstGeom>
        </p:spPr>
        <p:txBody>
          <a:bodyPr wrap="square">
            <a:spAutoFit/>
          </a:bodyPr>
          <a:lstStyle/>
          <a:p>
            <a:pPr marL="0" marR="0" lvl="0" indent="0" algn="ctr" defTabSz="914400" rtl="0" eaLnBrk="1" fontAlgn="auto" latinLnBrk="0" hangingPunct="1">
              <a:lnSpc>
                <a:spcPct val="150000"/>
              </a:lnSpc>
              <a:spcBef>
                <a:spcPts val="0"/>
              </a:spcBef>
              <a:spcAft>
                <a:spcPts val="0"/>
              </a:spcAft>
              <a:buClr>
                <a:prstClr val="white"/>
              </a:buClr>
              <a:buSzPct val="80000"/>
              <a:buFontTx/>
              <a:buNone/>
              <a:tabLst/>
              <a:defRPr/>
            </a:pPr>
            <a:r>
              <a:rPr kumimoji="0" lang="zh-CN" altLang="en-US" sz="2000" b="1" i="0" u="none" strike="noStrike" kern="1200" cap="none" spc="0" normalizeH="0" baseline="0" noProof="0" dirty="0">
                <a:ln>
                  <a:noFill/>
                </a:ln>
                <a:solidFill>
                  <a:srgbClr val="FFFFCC"/>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动作</a:t>
            </a:r>
            <a:r>
              <a:rPr kumimoji="0" lang="zh-CN" altLang="zh-CN" sz="2000" b="1" i="0" u="none" strike="noStrike" kern="1200" cap="none" spc="0" normalizeH="0" baseline="0" noProof="0" dirty="0">
                <a:ln>
                  <a:noFill/>
                </a:ln>
                <a:solidFill>
                  <a:srgbClr val="FFFFCC"/>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0" lang="en-US" altLang="zh-CN" sz="2000" b="1" i="0" u="none" strike="noStrike" kern="1200" cap="none" spc="0" normalizeH="0" baseline="0" noProof="0" dirty="0">
                <a:ln>
                  <a:noFill/>
                </a:ln>
                <a:solidFill>
                  <a:srgbClr val="FFFFCC"/>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 action</a:t>
            </a:r>
            <a:r>
              <a:rPr kumimoji="0" lang="zh-CN" altLang="zh-CN" sz="2000" b="1" i="0" u="none" strike="noStrike" kern="1200" cap="none" spc="0" normalizeH="0" baseline="0" noProof="0" dirty="0">
                <a:ln>
                  <a:noFill/>
                </a:ln>
                <a:solidFill>
                  <a:srgbClr val="FFFFCC"/>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a:t>
            </a:r>
            <a:endParaRPr kumimoji="0" lang="zh-CN" altLang="en-US" sz="2000" b="1" i="0" u="none" strike="noStrike" kern="1200" cap="none" spc="0" normalizeH="0" baseline="0" noProof="0" dirty="0">
              <a:ln>
                <a:noFill/>
              </a:ln>
              <a:solidFill>
                <a:srgbClr val="FFFFCC"/>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endParaRPr>
          </a:p>
          <a:p>
            <a:pPr marL="0" marR="0" lvl="0" indent="0" algn="just" defTabSz="914400" rtl="0" eaLnBrk="1" fontAlgn="auto" latinLnBrk="0" hangingPunct="1">
              <a:lnSpc>
                <a:spcPct val="150000"/>
              </a:lnSpc>
              <a:spcBef>
                <a:spcPts val="0"/>
              </a:spcBef>
              <a:spcAft>
                <a:spcPts val="0"/>
              </a:spcAft>
              <a:buClr>
                <a:prstClr val="white"/>
              </a:buClr>
              <a:buSzPct val="80000"/>
              <a:buFontTx/>
              <a:buNone/>
              <a:tabLst/>
              <a:defRPr/>
            </a:pPr>
            <a:r>
              <a:rPr kumimoji="0" lang="zh-CN" altLang="zh-CN" sz="16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广义来说状态是对搜索算法和搜索环境当前所处情形的描述信息。为了完成最短路径的探索，算法需要不断从一个状态转移到下一个状态。算法从一个状态转移到另外一个状态所采取的行为被称为动作。在这个问题中，动作即为乘坐一趟列车从当前城市到下一城市。显然在这个问题中，任何状态下可选择的动作都是离散的、而非连续，这个性质也适用于本</a:t>
            </a:r>
            <a:r>
              <a:rPr kumimoji="0" lang="zh-CN" altLang="en-US" sz="16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课程</a:t>
            </a:r>
            <a:r>
              <a:rPr kumimoji="0" lang="zh-CN" altLang="zh-CN" sz="16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讨论的所有问题。</a:t>
            </a:r>
            <a:endParaRPr kumimoji="0" lang="en-US" altLang="zh-CN" sz="16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endParaRPr>
          </a:p>
          <a:p>
            <a:pPr marL="0" marR="0" lvl="0" indent="0" algn="l" defTabSz="914400" rtl="0" eaLnBrk="1" fontAlgn="auto" latinLnBrk="0" hangingPunct="1">
              <a:lnSpc>
                <a:spcPct val="150000"/>
              </a:lnSpc>
              <a:spcBef>
                <a:spcPts val="0"/>
              </a:spcBef>
              <a:spcAft>
                <a:spcPts val="0"/>
              </a:spcAft>
              <a:buClr>
                <a:prstClr val="white"/>
              </a:buClr>
              <a:buSzPct val="80000"/>
              <a:buFontTx/>
              <a:buNone/>
              <a:tabLst/>
              <a:defRPr/>
            </a:pPr>
            <a:endParaRPr kumimoji="0" lang="en-US" altLang="zh-CN" sz="16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 name="矩形 1">
            <a:extLst>
              <a:ext uri="{FF2B5EF4-FFF2-40B4-BE49-F238E27FC236}">
                <a16:creationId xmlns:a16="http://schemas.microsoft.com/office/drawing/2014/main" id="{1D641442-5FF6-4D13-A7AD-B6E51C96CD1E}"/>
              </a:ext>
            </a:extLst>
          </p:cNvPr>
          <p:cNvSpPr/>
          <p:nvPr/>
        </p:nvSpPr>
        <p:spPr>
          <a:xfrm>
            <a:off x="3464510" y="1411658"/>
            <a:ext cx="5262979"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C00000"/>
                </a:solidFill>
                <a:effectLst/>
                <a:uLnTx/>
                <a:uFillTx/>
                <a:latin typeface="黑体" panose="02010609060101010101" pitchFamily="49" charset="-122"/>
                <a:ea typeface="黑体" panose="02010609060101010101" pitchFamily="49" charset="-122"/>
                <a:cs typeface="Times New Roman" panose="02020603050405020304" pitchFamily="18" charset="0"/>
              </a:rPr>
              <a:t>&lt;</a:t>
            </a:r>
            <a:r>
              <a:rPr kumimoji="0" lang="zh-CN" altLang="en-US" sz="1800" b="0" i="0" u="none" strike="noStrike" kern="1200" cap="none" spc="0" normalizeH="0" baseline="0" noProof="0" dirty="0">
                <a:ln>
                  <a:noFill/>
                </a:ln>
                <a:solidFill>
                  <a:srgbClr val="C00000"/>
                </a:solidFill>
                <a:effectLst/>
                <a:uLnTx/>
                <a:uFillTx/>
                <a:latin typeface="黑体" panose="02010609060101010101" pitchFamily="49" charset="-122"/>
                <a:ea typeface="黑体" panose="02010609060101010101" pitchFamily="49" charset="-122"/>
                <a:cs typeface="Times New Roman" panose="02020603050405020304" pitchFamily="18" charset="0"/>
              </a:rPr>
              <a:t>状态、动作、状态转移、路径</a:t>
            </a:r>
            <a:r>
              <a:rPr kumimoji="0" lang="en-US" altLang="zh-CN" sz="1800" b="0" i="0" u="none" strike="noStrike" kern="1200" cap="none" spc="0" normalizeH="0" baseline="0" noProof="0" dirty="0">
                <a:ln>
                  <a:noFill/>
                </a:ln>
                <a:solidFill>
                  <a:srgbClr val="C00000"/>
                </a:solidFill>
                <a:effectLst/>
                <a:uLnTx/>
                <a:uFillTx/>
                <a:latin typeface="黑体" panose="02010609060101010101" pitchFamily="49" charset="-122"/>
                <a:ea typeface="黑体" panose="02010609060101010101" pitchFamily="49" charset="-122"/>
                <a:cs typeface="Times New Roman" panose="02020603050405020304" pitchFamily="18" charset="0"/>
              </a:rPr>
              <a:t>/</a:t>
            </a:r>
            <a:r>
              <a:rPr kumimoji="0" lang="zh-CN" altLang="en-US" sz="1800" b="0" i="0" u="none" strike="noStrike" kern="1200" cap="none" spc="0" normalizeH="0" baseline="0" noProof="0" dirty="0">
                <a:ln>
                  <a:noFill/>
                </a:ln>
                <a:solidFill>
                  <a:srgbClr val="C00000"/>
                </a:solidFill>
                <a:effectLst/>
                <a:uLnTx/>
                <a:uFillTx/>
                <a:latin typeface="黑体" panose="02010609060101010101" pitchFamily="49" charset="-122"/>
                <a:ea typeface="黑体" panose="02010609060101010101" pitchFamily="49" charset="-122"/>
                <a:cs typeface="Times New Roman" panose="02020603050405020304" pitchFamily="18" charset="0"/>
              </a:rPr>
              <a:t>代价、目标测试</a:t>
            </a:r>
            <a:r>
              <a:rPr kumimoji="0" lang="en-US" altLang="zh-CN" sz="1800" b="0" i="0" u="none" strike="noStrike" kern="1200" cap="none" spc="0" normalizeH="0" baseline="0" noProof="0" dirty="0">
                <a:ln>
                  <a:noFill/>
                </a:ln>
                <a:solidFill>
                  <a:srgbClr val="C00000"/>
                </a:solidFill>
                <a:effectLst/>
                <a:uLnTx/>
                <a:uFillTx/>
                <a:latin typeface="黑体" panose="02010609060101010101" pitchFamily="49" charset="-122"/>
                <a:ea typeface="黑体" panose="02010609060101010101" pitchFamily="49" charset="-122"/>
                <a:cs typeface="Times New Roman" panose="02020603050405020304" pitchFamily="18" charset="0"/>
              </a:rPr>
              <a:t>〉</a:t>
            </a:r>
            <a:endParaRPr kumimoji="0" lang="zh-CN" altLang="en-US" sz="1800" b="0" i="0" u="none" strike="noStrike" kern="1200" cap="none" spc="0" normalizeH="0" baseline="0" noProof="0" dirty="0">
              <a:ln>
                <a:noFill/>
              </a:ln>
              <a:solidFill>
                <a:srgbClr val="C00000"/>
              </a:solidFill>
              <a:effectLst/>
              <a:uLnTx/>
              <a:uFillTx/>
              <a:latin typeface="Calibri"/>
              <a:ea typeface="宋体" panose="02010600030101010101" pitchFamily="2" charset="-122"/>
              <a:cs typeface="+mn-cs"/>
            </a:endParaRPr>
          </a:p>
        </p:txBody>
      </p:sp>
      <p:grpSp>
        <p:nvGrpSpPr>
          <p:cNvPr id="12" name="组合 11">
            <a:extLst>
              <a:ext uri="{FF2B5EF4-FFF2-40B4-BE49-F238E27FC236}">
                <a16:creationId xmlns:a16="http://schemas.microsoft.com/office/drawing/2014/main" id="{CA21BEB4-C827-4BB4-86D7-747E99DAD911}"/>
              </a:ext>
            </a:extLst>
          </p:cNvPr>
          <p:cNvGrpSpPr/>
          <p:nvPr/>
        </p:nvGrpSpPr>
        <p:grpSpPr>
          <a:xfrm>
            <a:off x="6866464" y="2265539"/>
            <a:ext cx="4574773" cy="3574757"/>
            <a:chOff x="6866464" y="2265539"/>
            <a:chExt cx="4574773" cy="3574757"/>
          </a:xfrm>
        </p:grpSpPr>
        <p:sp>
          <p:nvSpPr>
            <p:cNvPr id="13" name="矩形 12">
              <a:extLst>
                <a:ext uri="{FF2B5EF4-FFF2-40B4-BE49-F238E27FC236}">
                  <a16:creationId xmlns:a16="http://schemas.microsoft.com/office/drawing/2014/main" id="{7CEA5ABA-570F-4CC1-B437-3626D466CDE6}"/>
                </a:ext>
              </a:extLst>
            </p:cNvPr>
            <p:cNvSpPr/>
            <p:nvPr/>
          </p:nvSpPr>
          <p:spPr>
            <a:xfrm>
              <a:off x="6866464" y="5052901"/>
              <a:ext cx="4574773" cy="787395"/>
            </a:xfrm>
            <a:prstGeom prst="rect">
              <a:avLst/>
            </a:prstGeom>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prstClr val="black">
                      <a:lumMod val="95000"/>
                      <a:lumOff val="5000"/>
                    </a:prstClr>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以</a:t>
              </a:r>
              <a:r>
                <a:rPr kumimoji="0" lang="zh-CN" altLang="zh-CN" sz="1600" b="1" i="0" u="none" strike="noStrike" kern="1200" cap="none" spc="0" normalizeH="0" baseline="0" noProof="0" dirty="0">
                  <a:ln>
                    <a:noFill/>
                  </a:ln>
                  <a:solidFill>
                    <a:prstClr val="black">
                      <a:lumMod val="95000"/>
                      <a:lumOff val="5000"/>
                    </a:prstClr>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求取从城市</a:t>
              </a:r>
              <a:r>
                <a:rPr kumimoji="0" lang="en-US" altLang="zh-CN" sz="1600" b="1" i="0" u="none" strike="noStrike" kern="1200" cap="none" spc="0" normalizeH="0" baseline="0" noProof="0" dirty="0">
                  <a:ln>
                    <a:noFill/>
                  </a:ln>
                  <a:solidFill>
                    <a:prstClr val="black">
                      <a:lumMod val="95000"/>
                      <a:lumOff val="5000"/>
                    </a:prstClr>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a:t>
              </a:r>
              <a:r>
                <a:rPr kumimoji="0" lang="zh-CN" altLang="zh-CN" sz="1600" b="1" i="0" u="none" strike="noStrike" kern="1200" cap="none" spc="0" normalizeH="0" baseline="0" noProof="0" dirty="0">
                  <a:ln>
                    <a:noFill/>
                  </a:ln>
                  <a:solidFill>
                    <a:prstClr val="black">
                      <a:lumMod val="95000"/>
                      <a:lumOff val="5000"/>
                    </a:prstClr>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到城市</a:t>
              </a:r>
              <a:r>
                <a:rPr kumimoji="0" lang="en-US" altLang="zh-CN" sz="1600" b="1" i="0" u="none" strike="noStrike" kern="1200" cap="none" spc="0" normalizeH="0" baseline="0" noProof="0" dirty="0">
                  <a:ln>
                    <a:noFill/>
                  </a:ln>
                  <a:solidFill>
                    <a:prstClr val="black">
                      <a:lumMod val="95000"/>
                      <a:lumOff val="5000"/>
                    </a:prstClr>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K</a:t>
              </a:r>
              <a:r>
                <a:rPr kumimoji="0" lang="zh-CN" altLang="zh-CN" sz="1600" b="1" i="0" u="none" strike="noStrike" kern="1200" cap="none" spc="0" normalizeH="0" baseline="0" noProof="0" dirty="0">
                  <a:ln>
                    <a:noFill/>
                  </a:ln>
                  <a:solidFill>
                    <a:prstClr val="black">
                      <a:lumMod val="95000"/>
                      <a:lumOff val="5000"/>
                    </a:prstClr>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之间</a:t>
              </a:r>
              <a:endParaRPr kumimoji="0" lang="en-US" altLang="zh-CN" sz="1600" b="1" i="0" u="none" strike="noStrike" kern="1200" cap="none" spc="0" normalizeH="0" baseline="0" noProof="0" dirty="0">
                <a:ln>
                  <a:noFill/>
                </a:ln>
                <a:solidFill>
                  <a:prstClr val="black">
                    <a:lumMod val="95000"/>
                    <a:lumOff val="5000"/>
                  </a:prstClr>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zh-CN" altLang="zh-CN" sz="1600" b="1" i="0" u="none" strike="noStrike" kern="1200" cap="none" spc="0" normalizeH="0" baseline="0" noProof="0" dirty="0">
                  <a:ln>
                    <a:noFill/>
                  </a:ln>
                  <a:solidFill>
                    <a:prstClr val="black">
                      <a:lumMod val="95000"/>
                      <a:lumOff val="5000"/>
                    </a:prstClr>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一条行驶时间最短路线</a:t>
              </a:r>
              <a:r>
                <a:rPr kumimoji="0" lang="zh-CN" altLang="en-US" sz="1600" b="1" i="0" u="none" strike="noStrike" kern="1200" cap="none" spc="0" normalizeH="0" baseline="0" noProof="0" dirty="0">
                  <a:ln>
                    <a:noFill/>
                  </a:ln>
                  <a:solidFill>
                    <a:prstClr val="black">
                      <a:lumMod val="95000"/>
                      <a:lumOff val="5000"/>
                    </a:prstClr>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为例</a:t>
              </a:r>
            </a:p>
          </p:txBody>
        </p:sp>
        <p:pic>
          <p:nvPicPr>
            <p:cNvPr id="14" name="图片 13">
              <a:extLst>
                <a:ext uri="{FF2B5EF4-FFF2-40B4-BE49-F238E27FC236}">
                  <a16:creationId xmlns:a16="http://schemas.microsoft.com/office/drawing/2014/main" id="{4AAF4433-6162-4688-8014-8A1E61D05237}"/>
                </a:ext>
              </a:extLst>
            </p:cNvPr>
            <p:cNvPicPr>
              <a:picLocks noChangeAspect="1"/>
            </p:cNvPicPr>
            <p:nvPr/>
          </p:nvPicPr>
          <p:blipFill>
            <a:blip r:embed="rId3"/>
            <a:stretch>
              <a:fillRect/>
            </a:stretch>
          </p:blipFill>
          <p:spPr>
            <a:xfrm>
              <a:off x="7293430" y="2265539"/>
              <a:ext cx="3126477" cy="2787362"/>
            </a:xfrm>
            <a:prstGeom prst="rect">
              <a:avLst/>
            </a:prstGeom>
          </p:spPr>
        </p:pic>
      </p:grpSp>
    </p:spTree>
    <p:extLst>
      <p:ext uri="{BB962C8B-B14F-4D97-AF65-F5344CB8AC3E}">
        <p14:creationId xmlns:p14="http://schemas.microsoft.com/office/powerpoint/2010/main" val="24544031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583380" y="726948"/>
            <a:ext cx="7464387" cy="497934"/>
            <a:chOff x="4099943" y="2819853"/>
            <a:chExt cx="2570275" cy="497934"/>
          </a:xfrm>
        </p:grpSpPr>
        <p:sp>
          <p:nvSpPr>
            <p:cNvPr id="4" name="平行四边形 3"/>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5" name="平行四边形 4"/>
            <p:cNvSpPr/>
            <p:nvPr/>
          </p:nvSpPr>
          <p:spPr bwMode="auto">
            <a:xfrm>
              <a:off x="4122533" y="2819853"/>
              <a:ext cx="2547685"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6" name="矩形 5"/>
            <p:cNvSpPr/>
            <p:nvPr/>
          </p:nvSpPr>
          <p:spPr>
            <a:xfrm>
              <a:off x="4216534" y="2853798"/>
              <a:ext cx="2359684" cy="400110"/>
            </a:xfrm>
            <a:prstGeom prst="rect">
              <a:avLst/>
            </a:prstGeom>
          </p:spPr>
          <p:txBody>
            <a:bodyPr wrap="square">
              <a:spAutoFit/>
            </a:bodyPr>
            <a:lstStyle/>
            <a:p>
              <a:pPr marL="0" marR="0" lvl="0" indent="0" algn="ctr" defTabSz="914400" rtl="0" eaLnBrk="1" fontAlgn="auto" latinLnBrk="0" hangingPunct="1">
                <a:lnSpc>
                  <a:spcPct val="100000"/>
                </a:lnSpc>
                <a:spcBef>
                  <a:spcPct val="50000"/>
                </a:spcBef>
                <a:spcAft>
                  <a:spcPts val="0"/>
                </a:spcAft>
                <a:buClrTx/>
                <a:buSzTx/>
                <a:buFontTx/>
                <a:buNone/>
                <a:tabLst/>
                <a:defRPr/>
              </a:pPr>
              <a:r>
                <a:rPr kumimoji="0" lang="zh-CN" altLang="en-US" sz="2000" b="1" i="0" u="none" strike="noStrike" kern="1200" cap="none" spc="0" normalizeH="0" baseline="0" noProof="0" dirty="0">
                  <a:ln>
                    <a:noFill/>
                  </a:ln>
                  <a:solidFill>
                    <a:prstClr val="black">
                      <a:lumMod val="95000"/>
                      <a:lumOff val="5000"/>
                    </a:prstClr>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搜索的形式化描述</a:t>
              </a:r>
              <a:endParaRPr kumimoji="0" lang="zh-CN" altLang="en-US" sz="2000" b="1" i="0" u="none" strike="noStrike" kern="120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endParaRPr>
            </a:p>
          </p:txBody>
        </p:sp>
      </p:grpSp>
      <p:sp>
        <p:nvSpPr>
          <p:cNvPr id="23" name="矩形 22">
            <a:extLst>
              <a:ext uri="{FF2B5EF4-FFF2-40B4-BE49-F238E27FC236}">
                <a16:creationId xmlns:a16="http://schemas.microsoft.com/office/drawing/2014/main" id="{6F77A2E9-3941-4386-A0DF-CDEBD25143F3}"/>
              </a:ext>
            </a:extLst>
          </p:cNvPr>
          <p:cNvSpPr/>
          <p:nvPr/>
        </p:nvSpPr>
        <p:spPr>
          <a:xfrm>
            <a:off x="852473" y="129010"/>
            <a:ext cx="1826141"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mn-cs"/>
              </a:rPr>
              <a:t>一、搜索基本概念</a:t>
            </a:r>
            <a:endParaRPr kumimoji="0" lang="zh-CN" altLang="en-US" sz="16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p:sp>
        <p:nvSpPr>
          <p:cNvPr id="24" name="矩形: 圆角 6">
            <a:extLst>
              <a:ext uri="{FF2B5EF4-FFF2-40B4-BE49-F238E27FC236}">
                <a16:creationId xmlns:a16="http://schemas.microsoft.com/office/drawing/2014/main" id="{15B72201-1606-4C88-8F91-839FBCDACE0A}"/>
              </a:ext>
            </a:extLst>
          </p:cNvPr>
          <p:cNvSpPr/>
          <p:nvPr/>
        </p:nvSpPr>
        <p:spPr>
          <a:xfrm>
            <a:off x="418986" y="2124126"/>
            <a:ext cx="6253924" cy="3665099"/>
          </a:xfrm>
          <a:prstGeom prst="roundRect">
            <a:avLst>
              <a:gd name="adj" fmla="val 0"/>
            </a:avLst>
          </a:prstGeom>
          <a:gradFill>
            <a:gsLst>
              <a:gs pos="22000">
                <a:srgbClr val="016773"/>
              </a:gs>
              <a:gs pos="100000">
                <a:srgbClr val="00ABA5"/>
              </a:gs>
            </a:gsLst>
            <a:lin ang="30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1"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endParaRPr>
          </a:p>
        </p:txBody>
      </p:sp>
      <p:sp>
        <p:nvSpPr>
          <p:cNvPr id="25" name="矩形 24">
            <a:extLst>
              <a:ext uri="{FF2B5EF4-FFF2-40B4-BE49-F238E27FC236}">
                <a16:creationId xmlns:a16="http://schemas.microsoft.com/office/drawing/2014/main" id="{EABA8736-7A3C-423C-AE5A-BDA9E8807C56}"/>
              </a:ext>
            </a:extLst>
          </p:cNvPr>
          <p:cNvSpPr/>
          <p:nvPr/>
        </p:nvSpPr>
        <p:spPr>
          <a:xfrm>
            <a:off x="490266" y="2778468"/>
            <a:ext cx="6111364" cy="2356414"/>
          </a:xfrm>
          <a:prstGeom prst="rect">
            <a:avLst/>
          </a:prstGeom>
        </p:spPr>
        <p:txBody>
          <a:bodyPr wrap="square">
            <a:spAutoFit/>
          </a:bodyPr>
          <a:lstStyle/>
          <a:p>
            <a:pPr marL="0" marR="0" lvl="0" indent="0" algn="ctr" defTabSz="914400" rtl="0" eaLnBrk="1" fontAlgn="auto" latinLnBrk="0" hangingPunct="1">
              <a:lnSpc>
                <a:spcPct val="150000"/>
              </a:lnSpc>
              <a:spcBef>
                <a:spcPts val="0"/>
              </a:spcBef>
              <a:spcAft>
                <a:spcPts val="0"/>
              </a:spcAft>
              <a:buClr>
                <a:prstClr val="white"/>
              </a:buClr>
              <a:buSzPct val="80000"/>
              <a:buFontTx/>
              <a:buNone/>
              <a:tabLst/>
              <a:defRPr/>
            </a:pPr>
            <a:r>
              <a:rPr kumimoji="0" lang="zh-CN" altLang="en-US" sz="2000" b="1" i="0" u="none" strike="noStrike" kern="1200" cap="none" spc="0" normalizeH="0" baseline="0" noProof="0" dirty="0">
                <a:ln>
                  <a:noFill/>
                </a:ln>
                <a:solidFill>
                  <a:srgbClr val="FFFFCC"/>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状态转移</a:t>
            </a:r>
            <a:r>
              <a:rPr kumimoji="0" lang="zh-CN" altLang="zh-CN" sz="2000" b="1" i="0" u="none" strike="noStrike" kern="1200" cap="none" spc="0" normalizeH="0" baseline="0" noProof="0" dirty="0">
                <a:ln>
                  <a:noFill/>
                </a:ln>
                <a:solidFill>
                  <a:srgbClr val="FFFFCC"/>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0" lang="en-US" altLang="zh-CN" sz="2000" b="1" i="0" u="none" strike="noStrike" kern="1200" cap="none" spc="0" normalizeH="0" baseline="0" noProof="0" dirty="0">
                <a:ln>
                  <a:noFill/>
                </a:ln>
                <a:solidFill>
                  <a:srgbClr val="FFFFCC"/>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state transition</a:t>
            </a:r>
            <a:r>
              <a:rPr kumimoji="0" lang="zh-CN" altLang="zh-CN" sz="2000" b="1" i="0" u="none" strike="noStrike" kern="1200" cap="none" spc="0" normalizeH="0" baseline="0" noProof="0" dirty="0">
                <a:ln>
                  <a:noFill/>
                </a:ln>
                <a:solidFill>
                  <a:srgbClr val="FFFFCC"/>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a:t>
            </a:r>
            <a:endParaRPr kumimoji="0" lang="en-US" altLang="zh-CN" sz="2000" b="1" i="0" u="none" strike="noStrike" kern="1200" cap="none" spc="0" normalizeH="0" baseline="0" noProof="0" dirty="0">
              <a:ln>
                <a:noFill/>
              </a:ln>
              <a:solidFill>
                <a:srgbClr val="FFFFCC"/>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endParaRPr>
          </a:p>
          <a:p>
            <a:pPr marL="0" marR="0" lvl="0" indent="0" algn="just" defTabSz="914400" rtl="0" eaLnBrk="1" fontAlgn="auto" latinLnBrk="0" hangingPunct="1">
              <a:lnSpc>
                <a:spcPct val="150000"/>
              </a:lnSpc>
              <a:spcBef>
                <a:spcPts val="0"/>
              </a:spcBef>
              <a:spcAft>
                <a:spcPts val="0"/>
              </a:spcAft>
              <a:buClr>
                <a:prstClr val="white"/>
              </a:buClr>
              <a:buSzPct val="80000"/>
              <a:buFontTx/>
              <a:buNone/>
              <a:tabLst/>
              <a:defRPr/>
            </a:pPr>
            <a:r>
              <a:rPr kumimoji="0" lang="zh-CN" altLang="zh-CN" sz="16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算法选择了一个动作之后，其所处状态也会发生相应变化，这个过程被称为状态转移。如算法在当前城市</a:t>
            </a:r>
            <a:r>
              <a:rPr kumimoji="0" lang="en-US" altLang="zh-CN" sz="16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A</a:t>
            </a:r>
            <a:r>
              <a:rPr kumimoji="0" lang="zh-CN" altLang="zh-CN" sz="16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选择乘上开往邻接城市</a:t>
            </a:r>
            <a:r>
              <a:rPr kumimoji="0" lang="en-US" altLang="zh-CN" sz="16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D</a:t>
            </a:r>
            <a:r>
              <a:rPr kumimoji="0" lang="zh-CN" altLang="zh-CN" sz="16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的列车，那么将发生从状态</a:t>
            </a:r>
            <a:r>
              <a:rPr kumimoji="0" lang="en-US" altLang="zh-CN" sz="16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A</a:t>
            </a:r>
            <a:r>
              <a:rPr kumimoji="0" lang="zh-CN" altLang="zh-CN" sz="16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到状态</a:t>
            </a:r>
            <a:r>
              <a:rPr kumimoji="0" lang="en-US" altLang="zh-CN" sz="16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D</a:t>
            </a:r>
            <a:r>
              <a:rPr kumimoji="0" lang="zh-CN" altLang="zh-CN" sz="16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的状态转移。</a:t>
            </a:r>
          </a:p>
          <a:p>
            <a:pPr marL="0" marR="0" lvl="0" indent="0" algn="ctr" defTabSz="914400" rtl="0" eaLnBrk="1" fontAlgn="auto" latinLnBrk="0" hangingPunct="1">
              <a:lnSpc>
                <a:spcPct val="150000"/>
              </a:lnSpc>
              <a:spcBef>
                <a:spcPts val="0"/>
              </a:spcBef>
              <a:spcAft>
                <a:spcPts val="0"/>
              </a:spcAft>
              <a:buClr>
                <a:prstClr val="white"/>
              </a:buClr>
              <a:buSzPct val="80000"/>
              <a:buFontTx/>
              <a:buNone/>
              <a:tabLst/>
              <a:defRPr/>
            </a:pPr>
            <a:endParaRPr kumimoji="0" lang="en-US" altLang="zh-CN" sz="16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endParaRPr>
          </a:p>
          <a:p>
            <a:pPr marL="0" marR="0" lvl="0" indent="0" algn="l" defTabSz="914400" rtl="0" eaLnBrk="1" fontAlgn="auto" latinLnBrk="0" hangingPunct="1">
              <a:lnSpc>
                <a:spcPct val="150000"/>
              </a:lnSpc>
              <a:spcBef>
                <a:spcPts val="0"/>
              </a:spcBef>
              <a:spcAft>
                <a:spcPts val="0"/>
              </a:spcAft>
              <a:buClr>
                <a:prstClr val="white"/>
              </a:buClr>
              <a:buSzPct val="80000"/>
              <a:buFontTx/>
              <a:buNone/>
              <a:tabLst/>
              <a:defRPr/>
            </a:pPr>
            <a:endParaRPr kumimoji="0" lang="en-US" altLang="zh-CN" sz="16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 name="矩形 1">
            <a:extLst>
              <a:ext uri="{FF2B5EF4-FFF2-40B4-BE49-F238E27FC236}">
                <a16:creationId xmlns:a16="http://schemas.microsoft.com/office/drawing/2014/main" id="{1D641442-5FF6-4D13-A7AD-B6E51C96CD1E}"/>
              </a:ext>
            </a:extLst>
          </p:cNvPr>
          <p:cNvSpPr/>
          <p:nvPr/>
        </p:nvSpPr>
        <p:spPr>
          <a:xfrm>
            <a:off x="3464510" y="1411658"/>
            <a:ext cx="5262979"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C00000"/>
                </a:solidFill>
                <a:effectLst/>
                <a:uLnTx/>
                <a:uFillTx/>
                <a:latin typeface="黑体" panose="02010609060101010101" pitchFamily="49" charset="-122"/>
                <a:ea typeface="黑体" panose="02010609060101010101" pitchFamily="49" charset="-122"/>
                <a:cs typeface="Times New Roman" panose="02020603050405020304" pitchFamily="18" charset="0"/>
              </a:rPr>
              <a:t>&lt;</a:t>
            </a:r>
            <a:r>
              <a:rPr kumimoji="0" lang="zh-CN" altLang="en-US" sz="1800" b="0" i="0" u="none" strike="noStrike" kern="1200" cap="none" spc="0" normalizeH="0" baseline="0" noProof="0" dirty="0">
                <a:ln>
                  <a:noFill/>
                </a:ln>
                <a:solidFill>
                  <a:srgbClr val="C00000"/>
                </a:solidFill>
                <a:effectLst/>
                <a:uLnTx/>
                <a:uFillTx/>
                <a:latin typeface="黑体" panose="02010609060101010101" pitchFamily="49" charset="-122"/>
                <a:ea typeface="黑体" panose="02010609060101010101" pitchFamily="49" charset="-122"/>
                <a:cs typeface="Times New Roman" panose="02020603050405020304" pitchFamily="18" charset="0"/>
              </a:rPr>
              <a:t>状态、动作、状态转移、路径</a:t>
            </a:r>
            <a:r>
              <a:rPr kumimoji="0" lang="en-US" altLang="zh-CN" sz="1800" b="0" i="0" u="none" strike="noStrike" kern="1200" cap="none" spc="0" normalizeH="0" baseline="0" noProof="0" dirty="0">
                <a:ln>
                  <a:noFill/>
                </a:ln>
                <a:solidFill>
                  <a:srgbClr val="C00000"/>
                </a:solidFill>
                <a:effectLst/>
                <a:uLnTx/>
                <a:uFillTx/>
                <a:latin typeface="黑体" panose="02010609060101010101" pitchFamily="49" charset="-122"/>
                <a:ea typeface="黑体" panose="02010609060101010101" pitchFamily="49" charset="-122"/>
                <a:cs typeface="Times New Roman" panose="02020603050405020304" pitchFamily="18" charset="0"/>
              </a:rPr>
              <a:t>/</a:t>
            </a:r>
            <a:r>
              <a:rPr kumimoji="0" lang="zh-CN" altLang="en-US" sz="1800" b="0" i="0" u="none" strike="noStrike" kern="1200" cap="none" spc="0" normalizeH="0" baseline="0" noProof="0" dirty="0">
                <a:ln>
                  <a:noFill/>
                </a:ln>
                <a:solidFill>
                  <a:srgbClr val="C00000"/>
                </a:solidFill>
                <a:effectLst/>
                <a:uLnTx/>
                <a:uFillTx/>
                <a:latin typeface="黑体" panose="02010609060101010101" pitchFamily="49" charset="-122"/>
                <a:ea typeface="黑体" panose="02010609060101010101" pitchFamily="49" charset="-122"/>
                <a:cs typeface="Times New Roman" panose="02020603050405020304" pitchFamily="18" charset="0"/>
              </a:rPr>
              <a:t>代价、目标测试</a:t>
            </a:r>
            <a:r>
              <a:rPr kumimoji="0" lang="en-US" altLang="zh-CN" sz="1800" b="0" i="0" u="none" strike="noStrike" kern="1200" cap="none" spc="0" normalizeH="0" baseline="0" noProof="0" dirty="0">
                <a:ln>
                  <a:noFill/>
                </a:ln>
                <a:solidFill>
                  <a:srgbClr val="C00000"/>
                </a:solidFill>
                <a:effectLst/>
                <a:uLnTx/>
                <a:uFillTx/>
                <a:latin typeface="黑体" panose="02010609060101010101" pitchFamily="49" charset="-122"/>
                <a:ea typeface="黑体" panose="02010609060101010101" pitchFamily="49" charset="-122"/>
                <a:cs typeface="Times New Roman" panose="02020603050405020304" pitchFamily="18" charset="0"/>
              </a:rPr>
              <a:t>〉</a:t>
            </a:r>
            <a:endParaRPr kumimoji="0" lang="zh-CN" altLang="en-US" sz="1800" b="0" i="0" u="none" strike="noStrike" kern="1200" cap="none" spc="0" normalizeH="0" baseline="0" noProof="0" dirty="0">
              <a:ln>
                <a:noFill/>
              </a:ln>
              <a:solidFill>
                <a:srgbClr val="C00000"/>
              </a:solidFill>
              <a:effectLst/>
              <a:uLnTx/>
              <a:uFillTx/>
              <a:latin typeface="Calibri"/>
              <a:ea typeface="宋体" panose="02010600030101010101" pitchFamily="2" charset="-122"/>
              <a:cs typeface="+mn-cs"/>
            </a:endParaRPr>
          </a:p>
        </p:txBody>
      </p:sp>
      <p:grpSp>
        <p:nvGrpSpPr>
          <p:cNvPr id="12" name="组合 11">
            <a:extLst>
              <a:ext uri="{FF2B5EF4-FFF2-40B4-BE49-F238E27FC236}">
                <a16:creationId xmlns:a16="http://schemas.microsoft.com/office/drawing/2014/main" id="{69768FA5-6451-4977-B7D1-55900C569446}"/>
              </a:ext>
            </a:extLst>
          </p:cNvPr>
          <p:cNvGrpSpPr/>
          <p:nvPr/>
        </p:nvGrpSpPr>
        <p:grpSpPr>
          <a:xfrm>
            <a:off x="6866464" y="2265539"/>
            <a:ext cx="4574773" cy="3574757"/>
            <a:chOff x="6866464" y="2265539"/>
            <a:chExt cx="4574773" cy="3574757"/>
          </a:xfrm>
        </p:grpSpPr>
        <p:sp>
          <p:nvSpPr>
            <p:cNvPr id="13" name="矩形 12">
              <a:extLst>
                <a:ext uri="{FF2B5EF4-FFF2-40B4-BE49-F238E27FC236}">
                  <a16:creationId xmlns:a16="http://schemas.microsoft.com/office/drawing/2014/main" id="{05927B0B-9D57-4E21-853E-649463B77DE1}"/>
                </a:ext>
              </a:extLst>
            </p:cNvPr>
            <p:cNvSpPr/>
            <p:nvPr/>
          </p:nvSpPr>
          <p:spPr>
            <a:xfrm>
              <a:off x="6866464" y="5052901"/>
              <a:ext cx="4574773" cy="787395"/>
            </a:xfrm>
            <a:prstGeom prst="rect">
              <a:avLst/>
            </a:prstGeom>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prstClr val="black">
                      <a:lumMod val="95000"/>
                      <a:lumOff val="5000"/>
                    </a:prstClr>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以</a:t>
              </a:r>
              <a:r>
                <a:rPr kumimoji="0" lang="zh-CN" altLang="zh-CN" sz="1600" b="1" i="0" u="none" strike="noStrike" kern="1200" cap="none" spc="0" normalizeH="0" baseline="0" noProof="0" dirty="0">
                  <a:ln>
                    <a:noFill/>
                  </a:ln>
                  <a:solidFill>
                    <a:prstClr val="black">
                      <a:lumMod val="95000"/>
                      <a:lumOff val="5000"/>
                    </a:prstClr>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求取从城市</a:t>
              </a:r>
              <a:r>
                <a:rPr kumimoji="0" lang="en-US" altLang="zh-CN" sz="1600" b="1" i="0" u="none" strike="noStrike" kern="1200" cap="none" spc="0" normalizeH="0" baseline="0" noProof="0" dirty="0">
                  <a:ln>
                    <a:noFill/>
                  </a:ln>
                  <a:solidFill>
                    <a:prstClr val="black">
                      <a:lumMod val="95000"/>
                      <a:lumOff val="5000"/>
                    </a:prstClr>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a:t>
              </a:r>
              <a:r>
                <a:rPr kumimoji="0" lang="zh-CN" altLang="zh-CN" sz="1600" b="1" i="0" u="none" strike="noStrike" kern="1200" cap="none" spc="0" normalizeH="0" baseline="0" noProof="0" dirty="0">
                  <a:ln>
                    <a:noFill/>
                  </a:ln>
                  <a:solidFill>
                    <a:prstClr val="black">
                      <a:lumMod val="95000"/>
                      <a:lumOff val="5000"/>
                    </a:prstClr>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到城市</a:t>
              </a:r>
              <a:r>
                <a:rPr kumimoji="0" lang="en-US" altLang="zh-CN" sz="1600" b="1" i="0" u="none" strike="noStrike" kern="1200" cap="none" spc="0" normalizeH="0" baseline="0" noProof="0" dirty="0">
                  <a:ln>
                    <a:noFill/>
                  </a:ln>
                  <a:solidFill>
                    <a:prstClr val="black">
                      <a:lumMod val="95000"/>
                      <a:lumOff val="5000"/>
                    </a:prstClr>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K</a:t>
              </a:r>
              <a:r>
                <a:rPr kumimoji="0" lang="zh-CN" altLang="zh-CN" sz="1600" b="1" i="0" u="none" strike="noStrike" kern="1200" cap="none" spc="0" normalizeH="0" baseline="0" noProof="0" dirty="0">
                  <a:ln>
                    <a:noFill/>
                  </a:ln>
                  <a:solidFill>
                    <a:prstClr val="black">
                      <a:lumMod val="95000"/>
                      <a:lumOff val="5000"/>
                    </a:prstClr>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之间</a:t>
              </a:r>
              <a:endParaRPr kumimoji="0" lang="en-US" altLang="zh-CN" sz="1600" b="1" i="0" u="none" strike="noStrike" kern="1200" cap="none" spc="0" normalizeH="0" baseline="0" noProof="0" dirty="0">
                <a:ln>
                  <a:noFill/>
                </a:ln>
                <a:solidFill>
                  <a:prstClr val="black">
                    <a:lumMod val="95000"/>
                    <a:lumOff val="5000"/>
                  </a:prstClr>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zh-CN" altLang="zh-CN" sz="1600" b="1" i="0" u="none" strike="noStrike" kern="1200" cap="none" spc="0" normalizeH="0" baseline="0" noProof="0" dirty="0">
                  <a:ln>
                    <a:noFill/>
                  </a:ln>
                  <a:solidFill>
                    <a:prstClr val="black">
                      <a:lumMod val="95000"/>
                      <a:lumOff val="5000"/>
                    </a:prstClr>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一条行驶时间最短路线</a:t>
              </a:r>
              <a:r>
                <a:rPr kumimoji="0" lang="zh-CN" altLang="en-US" sz="1600" b="1" i="0" u="none" strike="noStrike" kern="1200" cap="none" spc="0" normalizeH="0" baseline="0" noProof="0" dirty="0">
                  <a:ln>
                    <a:noFill/>
                  </a:ln>
                  <a:solidFill>
                    <a:prstClr val="black">
                      <a:lumMod val="95000"/>
                      <a:lumOff val="5000"/>
                    </a:prstClr>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为例</a:t>
              </a:r>
            </a:p>
          </p:txBody>
        </p:sp>
        <p:pic>
          <p:nvPicPr>
            <p:cNvPr id="14" name="图片 13">
              <a:extLst>
                <a:ext uri="{FF2B5EF4-FFF2-40B4-BE49-F238E27FC236}">
                  <a16:creationId xmlns:a16="http://schemas.microsoft.com/office/drawing/2014/main" id="{ED3A20D0-2907-4CB3-B84D-5AA9B1E8FE5D}"/>
                </a:ext>
              </a:extLst>
            </p:cNvPr>
            <p:cNvPicPr>
              <a:picLocks noChangeAspect="1"/>
            </p:cNvPicPr>
            <p:nvPr/>
          </p:nvPicPr>
          <p:blipFill>
            <a:blip r:embed="rId3"/>
            <a:stretch>
              <a:fillRect/>
            </a:stretch>
          </p:blipFill>
          <p:spPr>
            <a:xfrm>
              <a:off x="7293430" y="2265539"/>
              <a:ext cx="3126477" cy="2787362"/>
            </a:xfrm>
            <a:prstGeom prst="rect">
              <a:avLst/>
            </a:prstGeom>
          </p:spPr>
        </p:pic>
      </p:grpSp>
    </p:spTree>
    <p:extLst>
      <p:ext uri="{BB962C8B-B14F-4D97-AF65-F5344CB8AC3E}">
        <p14:creationId xmlns:p14="http://schemas.microsoft.com/office/powerpoint/2010/main" val="414837815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583380" y="726948"/>
            <a:ext cx="7464387" cy="497934"/>
            <a:chOff x="4099943" y="2819853"/>
            <a:chExt cx="2570275" cy="497934"/>
          </a:xfrm>
        </p:grpSpPr>
        <p:sp>
          <p:nvSpPr>
            <p:cNvPr id="4" name="平行四边形 3"/>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5" name="平行四边形 4"/>
            <p:cNvSpPr/>
            <p:nvPr/>
          </p:nvSpPr>
          <p:spPr bwMode="auto">
            <a:xfrm>
              <a:off x="4122533" y="2819853"/>
              <a:ext cx="2547685"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6" name="矩形 5"/>
            <p:cNvSpPr/>
            <p:nvPr/>
          </p:nvSpPr>
          <p:spPr>
            <a:xfrm>
              <a:off x="4216534" y="2853798"/>
              <a:ext cx="2359684" cy="400110"/>
            </a:xfrm>
            <a:prstGeom prst="rect">
              <a:avLst/>
            </a:prstGeom>
          </p:spPr>
          <p:txBody>
            <a:bodyPr wrap="square">
              <a:spAutoFit/>
            </a:bodyPr>
            <a:lstStyle/>
            <a:p>
              <a:pPr marL="0" marR="0" lvl="0" indent="0" algn="ctr" defTabSz="914400" rtl="0" eaLnBrk="1" fontAlgn="auto" latinLnBrk="0" hangingPunct="1">
                <a:lnSpc>
                  <a:spcPct val="100000"/>
                </a:lnSpc>
                <a:spcBef>
                  <a:spcPct val="50000"/>
                </a:spcBef>
                <a:spcAft>
                  <a:spcPts val="0"/>
                </a:spcAft>
                <a:buClrTx/>
                <a:buSzTx/>
                <a:buFontTx/>
                <a:buNone/>
                <a:tabLst/>
                <a:defRPr/>
              </a:pPr>
              <a:r>
                <a:rPr kumimoji="0" lang="zh-CN" altLang="en-US" sz="2000" b="1" i="0" u="none" strike="noStrike" kern="1200" cap="none" spc="0" normalizeH="0" baseline="0" noProof="0" dirty="0">
                  <a:ln>
                    <a:noFill/>
                  </a:ln>
                  <a:solidFill>
                    <a:prstClr val="black">
                      <a:lumMod val="95000"/>
                      <a:lumOff val="5000"/>
                    </a:prstClr>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搜索的形式化描述</a:t>
              </a:r>
              <a:endParaRPr kumimoji="0" lang="zh-CN" altLang="en-US" sz="2000" b="1" i="0" u="none" strike="noStrike" kern="120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endParaRPr>
            </a:p>
          </p:txBody>
        </p:sp>
      </p:grpSp>
      <p:sp>
        <p:nvSpPr>
          <p:cNvPr id="23" name="矩形 22">
            <a:extLst>
              <a:ext uri="{FF2B5EF4-FFF2-40B4-BE49-F238E27FC236}">
                <a16:creationId xmlns:a16="http://schemas.microsoft.com/office/drawing/2014/main" id="{6F77A2E9-3941-4386-A0DF-CDEBD25143F3}"/>
              </a:ext>
            </a:extLst>
          </p:cNvPr>
          <p:cNvSpPr/>
          <p:nvPr/>
        </p:nvSpPr>
        <p:spPr>
          <a:xfrm>
            <a:off x="852473" y="129010"/>
            <a:ext cx="1826141"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mn-cs"/>
              </a:rPr>
              <a:t>一、搜索基本概念</a:t>
            </a:r>
            <a:endParaRPr kumimoji="0" lang="zh-CN" altLang="en-US" sz="16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p:sp>
        <p:nvSpPr>
          <p:cNvPr id="24" name="矩形: 圆角 6">
            <a:extLst>
              <a:ext uri="{FF2B5EF4-FFF2-40B4-BE49-F238E27FC236}">
                <a16:creationId xmlns:a16="http://schemas.microsoft.com/office/drawing/2014/main" id="{15B72201-1606-4C88-8F91-839FBCDACE0A}"/>
              </a:ext>
            </a:extLst>
          </p:cNvPr>
          <p:cNvSpPr/>
          <p:nvPr/>
        </p:nvSpPr>
        <p:spPr>
          <a:xfrm>
            <a:off x="480123" y="2470228"/>
            <a:ext cx="6253924" cy="3665099"/>
          </a:xfrm>
          <a:prstGeom prst="roundRect">
            <a:avLst>
              <a:gd name="adj" fmla="val 0"/>
            </a:avLst>
          </a:prstGeom>
          <a:gradFill>
            <a:gsLst>
              <a:gs pos="22000">
                <a:srgbClr val="016773"/>
              </a:gs>
              <a:gs pos="100000">
                <a:srgbClr val="00ABA5"/>
              </a:gs>
            </a:gsLst>
            <a:lin ang="30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1"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endParaRPr>
          </a:p>
        </p:txBody>
      </p:sp>
      <mc:AlternateContent xmlns:mc="http://schemas.openxmlformats.org/markup-compatibility/2006" xmlns:a14="http://schemas.microsoft.com/office/drawing/2010/main">
        <mc:Choice Requires="a14">
          <p:sp>
            <p:nvSpPr>
              <p:cNvPr id="25" name="矩形 24">
                <a:extLst>
                  <a:ext uri="{FF2B5EF4-FFF2-40B4-BE49-F238E27FC236}">
                    <a16:creationId xmlns:a16="http://schemas.microsoft.com/office/drawing/2014/main" id="{EABA8736-7A3C-423C-AE5A-BDA9E8807C56}"/>
                  </a:ext>
                </a:extLst>
              </p:cNvPr>
              <p:cNvSpPr/>
              <p:nvPr/>
            </p:nvSpPr>
            <p:spPr>
              <a:xfrm>
                <a:off x="480123" y="2533919"/>
                <a:ext cx="6138644" cy="3465051"/>
              </a:xfrm>
              <a:prstGeom prst="rect">
                <a:avLst/>
              </a:prstGeom>
            </p:spPr>
            <p:txBody>
              <a:bodyPr wrap="square">
                <a:spAutoFit/>
              </a:bodyPr>
              <a:lstStyle/>
              <a:p>
                <a:pPr marL="0" marR="0" lvl="0" indent="0" algn="ctr" defTabSz="914400" rtl="0" eaLnBrk="1" fontAlgn="auto" latinLnBrk="0" hangingPunct="1">
                  <a:lnSpc>
                    <a:spcPct val="150000"/>
                  </a:lnSpc>
                  <a:spcBef>
                    <a:spcPts val="0"/>
                  </a:spcBef>
                  <a:spcAft>
                    <a:spcPts val="0"/>
                  </a:spcAft>
                  <a:buClr>
                    <a:prstClr val="white"/>
                  </a:buClr>
                  <a:buSzPct val="80000"/>
                  <a:buFontTx/>
                  <a:buNone/>
                  <a:tabLst/>
                  <a:defRPr/>
                </a:pPr>
                <a:r>
                  <a:rPr kumimoji="0" lang="zh-CN" altLang="zh-CN" sz="2000" b="1" i="0" u="none" strike="noStrike" kern="1200" cap="none" spc="0" normalizeH="0" baseline="0" noProof="0" dirty="0">
                    <a:ln>
                      <a:noFill/>
                    </a:ln>
                    <a:solidFill>
                      <a:srgbClr val="FFFFCC"/>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路径（</a:t>
                </a:r>
                <a:r>
                  <a:rPr kumimoji="0" lang="en-US" altLang="zh-CN" sz="2000" b="1" i="0" u="none" strike="noStrike" kern="1200" cap="none" spc="0" normalizeH="0" baseline="0" noProof="0" dirty="0">
                    <a:ln>
                      <a:noFill/>
                    </a:ln>
                    <a:solidFill>
                      <a:srgbClr val="FFFFCC"/>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path</a:t>
                </a:r>
                <a:r>
                  <a:rPr kumimoji="0" lang="zh-CN" altLang="zh-CN" sz="2000" b="1" i="0" u="none" strike="noStrike" kern="1200" cap="none" spc="0" normalizeH="0" baseline="0" noProof="0" dirty="0">
                    <a:ln>
                      <a:noFill/>
                    </a:ln>
                    <a:solidFill>
                      <a:srgbClr val="FFFFCC"/>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）和代价（</a:t>
                </a:r>
                <a:r>
                  <a:rPr kumimoji="0" lang="en-US" altLang="zh-CN" sz="2000" b="1" i="0" u="none" strike="noStrike" kern="1200" cap="none" spc="0" normalizeH="0" baseline="0" noProof="0" dirty="0">
                    <a:ln>
                      <a:noFill/>
                    </a:ln>
                    <a:solidFill>
                      <a:srgbClr val="FFFFCC"/>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cost</a:t>
                </a:r>
                <a:r>
                  <a:rPr kumimoji="0" lang="zh-CN" altLang="zh-CN" sz="2000" b="1" i="0" u="none" strike="noStrike" kern="1200" cap="none" spc="0" normalizeH="0" baseline="0" noProof="0" dirty="0">
                    <a:ln>
                      <a:noFill/>
                    </a:ln>
                    <a:solidFill>
                      <a:srgbClr val="FFFFCC"/>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a:t>
                </a:r>
                <a:endParaRPr kumimoji="0" lang="en-US" altLang="zh-CN" sz="2000" b="1" i="0" u="none" strike="noStrike" kern="1200" cap="none" spc="0" normalizeH="0" baseline="0" noProof="0" dirty="0">
                  <a:ln>
                    <a:noFill/>
                  </a:ln>
                  <a:solidFill>
                    <a:srgbClr val="FFFFCC"/>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endParaRPr>
              </a:p>
              <a:p>
                <a:pPr marL="0" marR="0" lvl="0" indent="0" algn="just" defTabSz="914400" rtl="0" eaLnBrk="1" fontAlgn="auto" latinLnBrk="0" hangingPunct="1">
                  <a:lnSpc>
                    <a:spcPct val="150000"/>
                  </a:lnSpc>
                  <a:spcBef>
                    <a:spcPts val="0"/>
                  </a:spcBef>
                  <a:spcAft>
                    <a:spcPts val="0"/>
                  </a:spcAft>
                  <a:buClr>
                    <a:prstClr val="white"/>
                  </a:buClr>
                  <a:buSzPct val="80000"/>
                  <a:buFontTx/>
                  <a:buNone/>
                  <a:tabLst/>
                  <a:defRPr/>
                </a:pPr>
                <a:r>
                  <a:rPr kumimoji="0" lang="zh-CN" altLang="zh-CN" sz="16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以任何一个状态为起点，搜索算法通过执行一系列动作后，将会在不同状态之间不断转移。将这个过程中经历的状态记录下来，可以得到一个状态序列，这个状态序列被称为一条路径。如从状态</a:t>
                </a:r>
                <a:r>
                  <a:rPr kumimoji="0" lang="en-US" altLang="zh-CN" sz="16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A</a:t>
                </a:r>
                <a:r>
                  <a:rPr kumimoji="0" lang="zh-CN" altLang="zh-CN" sz="16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出发，经过状态</a:t>
                </a:r>
                <a:r>
                  <a:rPr kumimoji="0" lang="en-US" altLang="zh-CN" sz="16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E</a:t>
                </a:r>
                <a:r>
                  <a:rPr kumimoji="0" lang="zh-CN" altLang="zh-CN" sz="16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0" lang="en-US" altLang="zh-CN" sz="16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G</a:t>
                </a:r>
                <a:r>
                  <a:rPr kumimoji="0" lang="zh-CN" altLang="zh-CN" sz="16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，最终到达状态</a:t>
                </a:r>
                <a:r>
                  <a:rPr kumimoji="0" lang="en-US" altLang="zh-CN" sz="16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K</a:t>
                </a:r>
                <a:r>
                  <a:rPr kumimoji="0" lang="zh-CN" altLang="zh-CN" sz="16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，就形成了</a:t>
                </a:r>
                <a14:m>
                  <m:oMath xmlns:m="http://schemas.openxmlformats.org/officeDocument/2006/math">
                    <m:r>
                      <m:rPr>
                        <m:sty m:val="p"/>
                      </m:rPr>
                      <a:rPr kumimoji="0" lang="en-US" altLang="zh-CN" sz="160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Cambria Math" panose="02040503050406030204" pitchFamily="18" charset="0"/>
                        <a:ea typeface="微软雅黑" panose="020B0503020204020204" pitchFamily="34" charset="-122"/>
                        <a:cs typeface="Times New Roman" panose="02020603050405020304" pitchFamily="18" charset="0"/>
                      </a:rPr>
                      <m:t>A</m:t>
                    </m:r>
                    <m:r>
                      <a:rPr kumimoji="0" lang="en-US" altLang="zh-CN" sz="160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Cambria Math" panose="02040503050406030204" pitchFamily="18" charset="0"/>
                        <a:ea typeface="微软雅黑" panose="020B0503020204020204" pitchFamily="34" charset="-122"/>
                        <a:cs typeface="Times New Roman" panose="02020603050405020304" pitchFamily="18" charset="0"/>
                      </a:rPr>
                      <m:t>→</m:t>
                    </m:r>
                    <m:r>
                      <m:rPr>
                        <m:sty m:val="p"/>
                      </m:rPr>
                      <a:rPr kumimoji="0" lang="en-US" altLang="zh-CN" sz="160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Cambria Math" panose="02040503050406030204" pitchFamily="18" charset="0"/>
                        <a:ea typeface="微软雅黑" panose="020B0503020204020204" pitchFamily="34" charset="-122"/>
                        <a:cs typeface="Times New Roman" panose="02020603050405020304" pitchFamily="18" charset="0"/>
                      </a:rPr>
                      <m:t>E</m:t>
                    </m:r>
                    <m:r>
                      <a:rPr kumimoji="0" lang="en-US" altLang="zh-CN" sz="160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Cambria Math" panose="02040503050406030204" pitchFamily="18" charset="0"/>
                        <a:ea typeface="微软雅黑" panose="020B0503020204020204" pitchFamily="34" charset="-122"/>
                        <a:cs typeface="Times New Roman" panose="02020603050405020304" pitchFamily="18" charset="0"/>
                      </a:rPr>
                      <m:t>→</m:t>
                    </m:r>
                    <m:r>
                      <m:rPr>
                        <m:sty m:val="p"/>
                      </m:rPr>
                      <a:rPr kumimoji="0" lang="en-US" altLang="zh-CN" sz="160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Cambria Math" panose="02040503050406030204" pitchFamily="18" charset="0"/>
                        <a:ea typeface="微软雅黑" panose="020B0503020204020204" pitchFamily="34" charset="-122"/>
                        <a:cs typeface="Times New Roman" panose="02020603050405020304" pitchFamily="18" charset="0"/>
                      </a:rPr>
                      <m:t>G</m:t>
                    </m:r>
                    <m:r>
                      <a:rPr kumimoji="0" lang="en-US" altLang="zh-CN" sz="160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Cambria Math" panose="02040503050406030204" pitchFamily="18" charset="0"/>
                        <a:ea typeface="微软雅黑" panose="020B0503020204020204" pitchFamily="34" charset="-122"/>
                        <a:cs typeface="Times New Roman" panose="02020603050405020304" pitchFamily="18" charset="0"/>
                      </a:rPr>
                      <m:t>→</m:t>
                    </m:r>
                    <m:r>
                      <m:rPr>
                        <m:sty m:val="p"/>
                      </m:rPr>
                      <a:rPr kumimoji="0" lang="en-US" altLang="zh-CN" sz="160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Cambria Math" panose="02040503050406030204" pitchFamily="18" charset="0"/>
                        <a:ea typeface="微软雅黑" panose="020B0503020204020204" pitchFamily="34" charset="-122"/>
                        <a:cs typeface="Times New Roman" panose="02020603050405020304" pitchFamily="18" charset="0"/>
                      </a:rPr>
                      <m:t>K</m:t>
                    </m:r>
                  </m:oMath>
                </a14:m>
                <a:r>
                  <a:rPr kumimoji="0" lang="zh-CN" altLang="zh-CN" sz="16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这一路径。每条路径对应一个代价，图中路径的代价就是通过该路径的时间开销。如果一条路径对应的状态序列长度为</a:t>
                </a:r>
                <a:r>
                  <a:rPr kumimoji="0" lang="en-US" altLang="zh-CN" sz="16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2</a:t>
                </a:r>
                <a:r>
                  <a:rPr kumimoji="0" lang="zh-CN" altLang="zh-CN" sz="16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，那么这条路径的代价也被称为单步代价，图中每条边上的数值即为单步代价取值。一般假定单步代价取值为非负。</a:t>
                </a:r>
              </a:p>
            </p:txBody>
          </p:sp>
        </mc:Choice>
        <mc:Fallback xmlns="">
          <p:sp>
            <p:nvSpPr>
              <p:cNvPr id="25" name="矩形 24">
                <a:extLst>
                  <a:ext uri="{FF2B5EF4-FFF2-40B4-BE49-F238E27FC236}">
                    <a16:creationId xmlns:a16="http://schemas.microsoft.com/office/drawing/2014/main" id="{EABA8736-7A3C-423C-AE5A-BDA9E8807C56}"/>
                  </a:ext>
                </a:extLst>
              </p:cNvPr>
              <p:cNvSpPr>
                <a:spLocks noRot="1" noChangeAspect="1" noMove="1" noResize="1" noEditPoints="1" noAdjustHandles="1" noChangeArrowheads="1" noChangeShapeType="1" noTextEdit="1"/>
              </p:cNvSpPr>
              <p:nvPr/>
            </p:nvSpPr>
            <p:spPr>
              <a:xfrm>
                <a:off x="480123" y="2533919"/>
                <a:ext cx="6138644" cy="3465051"/>
              </a:xfrm>
              <a:prstGeom prst="rect">
                <a:avLst/>
              </a:prstGeom>
              <a:blipFill>
                <a:blip r:embed="rId3"/>
                <a:stretch>
                  <a:fillRect l="-596" r="-894" b="-2113"/>
                </a:stretch>
              </a:blipFill>
            </p:spPr>
            <p:txBody>
              <a:bodyPr/>
              <a:lstStyle/>
              <a:p>
                <a:r>
                  <a:rPr lang="zh-CN" altLang="en-US">
                    <a:noFill/>
                  </a:rPr>
                  <a:t> </a:t>
                </a:r>
              </a:p>
            </p:txBody>
          </p:sp>
        </mc:Fallback>
      </mc:AlternateContent>
      <p:sp>
        <p:nvSpPr>
          <p:cNvPr id="2" name="矩形 1">
            <a:extLst>
              <a:ext uri="{FF2B5EF4-FFF2-40B4-BE49-F238E27FC236}">
                <a16:creationId xmlns:a16="http://schemas.microsoft.com/office/drawing/2014/main" id="{1D641442-5FF6-4D13-A7AD-B6E51C96CD1E}"/>
              </a:ext>
            </a:extLst>
          </p:cNvPr>
          <p:cNvSpPr/>
          <p:nvPr/>
        </p:nvSpPr>
        <p:spPr>
          <a:xfrm>
            <a:off x="3464510" y="1411658"/>
            <a:ext cx="5262979"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C00000"/>
                </a:solidFill>
                <a:effectLst/>
                <a:uLnTx/>
                <a:uFillTx/>
                <a:latin typeface="黑体" panose="02010609060101010101" pitchFamily="49" charset="-122"/>
                <a:ea typeface="黑体" panose="02010609060101010101" pitchFamily="49" charset="-122"/>
                <a:cs typeface="Times New Roman" panose="02020603050405020304" pitchFamily="18" charset="0"/>
              </a:rPr>
              <a:t>&lt;</a:t>
            </a:r>
            <a:r>
              <a:rPr kumimoji="0" lang="zh-CN" altLang="en-US" sz="1800" b="0" i="0" u="none" strike="noStrike" kern="1200" cap="none" spc="0" normalizeH="0" baseline="0" noProof="0" dirty="0">
                <a:ln>
                  <a:noFill/>
                </a:ln>
                <a:solidFill>
                  <a:srgbClr val="C00000"/>
                </a:solidFill>
                <a:effectLst/>
                <a:uLnTx/>
                <a:uFillTx/>
                <a:latin typeface="黑体" panose="02010609060101010101" pitchFamily="49" charset="-122"/>
                <a:ea typeface="黑体" panose="02010609060101010101" pitchFamily="49" charset="-122"/>
                <a:cs typeface="Times New Roman" panose="02020603050405020304" pitchFamily="18" charset="0"/>
              </a:rPr>
              <a:t>状态、动作、状态转移、路径</a:t>
            </a:r>
            <a:r>
              <a:rPr kumimoji="0" lang="en-US" altLang="zh-CN" sz="1800" b="0" i="0" u="none" strike="noStrike" kern="1200" cap="none" spc="0" normalizeH="0" baseline="0" noProof="0" dirty="0">
                <a:ln>
                  <a:noFill/>
                </a:ln>
                <a:solidFill>
                  <a:srgbClr val="C00000"/>
                </a:solidFill>
                <a:effectLst/>
                <a:uLnTx/>
                <a:uFillTx/>
                <a:latin typeface="黑体" panose="02010609060101010101" pitchFamily="49" charset="-122"/>
                <a:ea typeface="黑体" panose="02010609060101010101" pitchFamily="49" charset="-122"/>
                <a:cs typeface="Times New Roman" panose="02020603050405020304" pitchFamily="18" charset="0"/>
              </a:rPr>
              <a:t>/</a:t>
            </a:r>
            <a:r>
              <a:rPr kumimoji="0" lang="zh-CN" altLang="en-US" sz="1800" b="0" i="0" u="none" strike="noStrike" kern="1200" cap="none" spc="0" normalizeH="0" baseline="0" noProof="0" dirty="0">
                <a:ln>
                  <a:noFill/>
                </a:ln>
                <a:solidFill>
                  <a:srgbClr val="C00000"/>
                </a:solidFill>
                <a:effectLst/>
                <a:uLnTx/>
                <a:uFillTx/>
                <a:latin typeface="黑体" panose="02010609060101010101" pitchFamily="49" charset="-122"/>
                <a:ea typeface="黑体" panose="02010609060101010101" pitchFamily="49" charset="-122"/>
                <a:cs typeface="Times New Roman" panose="02020603050405020304" pitchFamily="18" charset="0"/>
              </a:rPr>
              <a:t>代价、目标测试</a:t>
            </a:r>
            <a:r>
              <a:rPr kumimoji="0" lang="en-US" altLang="zh-CN" sz="1800" b="0" i="0" u="none" strike="noStrike" kern="1200" cap="none" spc="0" normalizeH="0" baseline="0" noProof="0" dirty="0">
                <a:ln>
                  <a:noFill/>
                </a:ln>
                <a:solidFill>
                  <a:srgbClr val="C00000"/>
                </a:solidFill>
                <a:effectLst/>
                <a:uLnTx/>
                <a:uFillTx/>
                <a:latin typeface="黑体" panose="02010609060101010101" pitchFamily="49" charset="-122"/>
                <a:ea typeface="黑体" panose="02010609060101010101" pitchFamily="49" charset="-122"/>
                <a:cs typeface="Times New Roman" panose="02020603050405020304" pitchFamily="18" charset="0"/>
              </a:rPr>
              <a:t>〉</a:t>
            </a:r>
            <a:endParaRPr kumimoji="0" lang="zh-CN" altLang="en-US" sz="1800" b="0" i="0" u="none" strike="noStrike" kern="1200" cap="none" spc="0" normalizeH="0" baseline="0" noProof="0" dirty="0">
              <a:ln>
                <a:noFill/>
              </a:ln>
              <a:solidFill>
                <a:srgbClr val="C00000"/>
              </a:solidFill>
              <a:effectLst/>
              <a:uLnTx/>
              <a:uFillTx/>
              <a:latin typeface="Calibri"/>
              <a:ea typeface="宋体" panose="02010600030101010101" pitchFamily="2" charset="-122"/>
              <a:cs typeface="+mn-cs"/>
            </a:endParaRPr>
          </a:p>
        </p:txBody>
      </p:sp>
      <p:grpSp>
        <p:nvGrpSpPr>
          <p:cNvPr id="12" name="组合 11">
            <a:extLst>
              <a:ext uri="{FF2B5EF4-FFF2-40B4-BE49-F238E27FC236}">
                <a16:creationId xmlns:a16="http://schemas.microsoft.com/office/drawing/2014/main" id="{2DF60A06-6099-4F03-AF36-844499FA97A7}"/>
              </a:ext>
            </a:extLst>
          </p:cNvPr>
          <p:cNvGrpSpPr/>
          <p:nvPr/>
        </p:nvGrpSpPr>
        <p:grpSpPr>
          <a:xfrm>
            <a:off x="6866464" y="2265539"/>
            <a:ext cx="4574773" cy="3574757"/>
            <a:chOff x="6866464" y="2265539"/>
            <a:chExt cx="4574773" cy="3574757"/>
          </a:xfrm>
        </p:grpSpPr>
        <p:sp>
          <p:nvSpPr>
            <p:cNvPr id="13" name="矩形 12">
              <a:extLst>
                <a:ext uri="{FF2B5EF4-FFF2-40B4-BE49-F238E27FC236}">
                  <a16:creationId xmlns:a16="http://schemas.microsoft.com/office/drawing/2014/main" id="{BF66BFE4-C569-4166-A752-8D61D67D06D9}"/>
                </a:ext>
              </a:extLst>
            </p:cNvPr>
            <p:cNvSpPr/>
            <p:nvPr/>
          </p:nvSpPr>
          <p:spPr>
            <a:xfrm>
              <a:off x="6866464" y="5052901"/>
              <a:ext cx="4574773" cy="787395"/>
            </a:xfrm>
            <a:prstGeom prst="rect">
              <a:avLst/>
            </a:prstGeom>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prstClr val="black">
                      <a:lumMod val="95000"/>
                      <a:lumOff val="5000"/>
                    </a:prstClr>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以</a:t>
              </a:r>
              <a:r>
                <a:rPr kumimoji="0" lang="zh-CN" altLang="zh-CN" sz="1600" b="1" i="0" u="none" strike="noStrike" kern="1200" cap="none" spc="0" normalizeH="0" baseline="0" noProof="0" dirty="0">
                  <a:ln>
                    <a:noFill/>
                  </a:ln>
                  <a:solidFill>
                    <a:prstClr val="black">
                      <a:lumMod val="95000"/>
                      <a:lumOff val="5000"/>
                    </a:prstClr>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求取从城市</a:t>
              </a:r>
              <a:r>
                <a:rPr kumimoji="0" lang="en-US" altLang="zh-CN" sz="1600" b="1" i="0" u="none" strike="noStrike" kern="1200" cap="none" spc="0" normalizeH="0" baseline="0" noProof="0" dirty="0">
                  <a:ln>
                    <a:noFill/>
                  </a:ln>
                  <a:solidFill>
                    <a:prstClr val="black">
                      <a:lumMod val="95000"/>
                      <a:lumOff val="5000"/>
                    </a:prstClr>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a:t>
              </a:r>
              <a:r>
                <a:rPr kumimoji="0" lang="zh-CN" altLang="zh-CN" sz="1600" b="1" i="0" u="none" strike="noStrike" kern="1200" cap="none" spc="0" normalizeH="0" baseline="0" noProof="0" dirty="0">
                  <a:ln>
                    <a:noFill/>
                  </a:ln>
                  <a:solidFill>
                    <a:prstClr val="black">
                      <a:lumMod val="95000"/>
                      <a:lumOff val="5000"/>
                    </a:prstClr>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到城市</a:t>
              </a:r>
              <a:r>
                <a:rPr kumimoji="0" lang="en-US" altLang="zh-CN" sz="1600" b="1" i="0" u="none" strike="noStrike" kern="1200" cap="none" spc="0" normalizeH="0" baseline="0" noProof="0" dirty="0">
                  <a:ln>
                    <a:noFill/>
                  </a:ln>
                  <a:solidFill>
                    <a:prstClr val="black">
                      <a:lumMod val="95000"/>
                      <a:lumOff val="5000"/>
                    </a:prstClr>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K</a:t>
              </a:r>
              <a:r>
                <a:rPr kumimoji="0" lang="zh-CN" altLang="zh-CN" sz="1600" b="1" i="0" u="none" strike="noStrike" kern="1200" cap="none" spc="0" normalizeH="0" baseline="0" noProof="0" dirty="0">
                  <a:ln>
                    <a:noFill/>
                  </a:ln>
                  <a:solidFill>
                    <a:prstClr val="black">
                      <a:lumMod val="95000"/>
                      <a:lumOff val="5000"/>
                    </a:prstClr>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之间</a:t>
              </a:r>
              <a:endParaRPr kumimoji="0" lang="en-US" altLang="zh-CN" sz="1600" b="1" i="0" u="none" strike="noStrike" kern="1200" cap="none" spc="0" normalizeH="0" baseline="0" noProof="0" dirty="0">
                <a:ln>
                  <a:noFill/>
                </a:ln>
                <a:solidFill>
                  <a:prstClr val="black">
                    <a:lumMod val="95000"/>
                    <a:lumOff val="5000"/>
                  </a:prstClr>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zh-CN" altLang="zh-CN" sz="1600" b="1" i="0" u="none" strike="noStrike" kern="1200" cap="none" spc="0" normalizeH="0" baseline="0" noProof="0" dirty="0">
                  <a:ln>
                    <a:noFill/>
                  </a:ln>
                  <a:solidFill>
                    <a:prstClr val="black">
                      <a:lumMod val="95000"/>
                      <a:lumOff val="5000"/>
                    </a:prstClr>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一条行驶时间最短路线</a:t>
              </a:r>
              <a:r>
                <a:rPr kumimoji="0" lang="zh-CN" altLang="en-US" sz="1600" b="1" i="0" u="none" strike="noStrike" kern="1200" cap="none" spc="0" normalizeH="0" baseline="0" noProof="0" dirty="0">
                  <a:ln>
                    <a:noFill/>
                  </a:ln>
                  <a:solidFill>
                    <a:prstClr val="black">
                      <a:lumMod val="95000"/>
                      <a:lumOff val="5000"/>
                    </a:prstClr>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为例</a:t>
              </a:r>
            </a:p>
          </p:txBody>
        </p:sp>
        <p:pic>
          <p:nvPicPr>
            <p:cNvPr id="14" name="图片 13">
              <a:extLst>
                <a:ext uri="{FF2B5EF4-FFF2-40B4-BE49-F238E27FC236}">
                  <a16:creationId xmlns:a16="http://schemas.microsoft.com/office/drawing/2014/main" id="{2D3E1052-DE60-473A-AF94-4D8731D16A89}"/>
                </a:ext>
              </a:extLst>
            </p:cNvPr>
            <p:cNvPicPr>
              <a:picLocks noChangeAspect="1"/>
            </p:cNvPicPr>
            <p:nvPr/>
          </p:nvPicPr>
          <p:blipFill>
            <a:blip r:embed="rId4"/>
            <a:stretch>
              <a:fillRect/>
            </a:stretch>
          </p:blipFill>
          <p:spPr>
            <a:xfrm>
              <a:off x="7293430" y="2265539"/>
              <a:ext cx="3126477" cy="2787362"/>
            </a:xfrm>
            <a:prstGeom prst="rect">
              <a:avLst/>
            </a:prstGeom>
          </p:spPr>
        </p:pic>
      </p:grpSp>
    </p:spTree>
    <p:extLst>
      <p:ext uri="{BB962C8B-B14F-4D97-AF65-F5344CB8AC3E}">
        <p14:creationId xmlns:p14="http://schemas.microsoft.com/office/powerpoint/2010/main" val="35491697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6004933" y="1599260"/>
            <a:ext cx="5598374" cy="4804394"/>
            <a:chOff x="1099312" y="1723345"/>
            <a:chExt cx="10062913" cy="3432863"/>
          </a:xfrm>
        </p:grpSpPr>
        <p:sp>
          <p:nvSpPr>
            <p:cNvPr id="9" name="立方体 8"/>
            <p:cNvSpPr/>
            <p:nvPr/>
          </p:nvSpPr>
          <p:spPr>
            <a:xfrm>
              <a:off x="1099312" y="1723345"/>
              <a:ext cx="10062913" cy="3238795"/>
            </a:xfrm>
            <a:prstGeom prst="cube">
              <a:avLst>
                <a:gd name="adj" fmla="val 1445"/>
              </a:avLst>
            </a:prstGeom>
            <a:gradFill>
              <a:gsLst>
                <a:gs pos="0">
                  <a:srgbClr val="016773"/>
                </a:gs>
                <a:gs pos="100000">
                  <a:srgbClr val="00ABA5"/>
                </a:gs>
              </a:gsLst>
              <a:lin ang="4800000" scaled="0"/>
            </a:gradFill>
            <a:ln>
              <a:no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endParaRPr>
            </a:p>
          </p:txBody>
        </p:sp>
        <p:cxnSp>
          <p:nvCxnSpPr>
            <p:cNvPr id="10" name="直接连接符 9"/>
            <p:cNvCxnSpPr/>
            <p:nvPr/>
          </p:nvCxnSpPr>
          <p:spPr>
            <a:xfrm rot="5400000" flipH="1">
              <a:off x="9209650" y="3470155"/>
              <a:ext cx="3372106" cy="0"/>
            </a:xfrm>
            <a:prstGeom prst="line">
              <a:avLst/>
            </a:prstGeom>
            <a:ln w="12700">
              <a:gradFill>
                <a:gsLst>
                  <a:gs pos="0">
                    <a:srgbClr val="FFFFFF">
                      <a:alpha val="0"/>
                    </a:srgbClr>
                  </a:gs>
                  <a:gs pos="100000">
                    <a:srgbClr val="0093A2"/>
                  </a:gs>
                </a:gsLst>
                <a:lin ang="0" scaled="0"/>
              </a:gradFill>
            </a:ln>
          </p:spPr>
          <p:style>
            <a:lnRef idx="1">
              <a:schemeClr val="accent1"/>
            </a:lnRef>
            <a:fillRef idx="0">
              <a:schemeClr val="accent1"/>
            </a:fillRef>
            <a:effectRef idx="0">
              <a:schemeClr val="accent1"/>
            </a:effectRef>
            <a:fontRef idx="minor">
              <a:schemeClr val="tx1"/>
            </a:fontRef>
          </p:style>
        </p:cxnSp>
        <p:grpSp>
          <p:nvGrpSpPr>
            <p:cNvPr id="11" name="组合 10"/>
            <p:cNvGrpSpPr/>
            <p:nvPr/>
          </p:nvGrpSpPr>
          <p:grpSpPr>
            <a:xfrm>
              <a:off x="1099312" y="1742007"/>
              <a:ext cx="3220132" cy="3220133"/>
              <a:chOff x="1099312" y="2369187"/>
              <a:chExt cx="3220132" cy="3220133"/>
            </a:xfrm>
          </p:grpSpPr>
          <p:cxnSp>
            <p:nvCxnSpPr>
              <p:cNvPr id="13" name="直接连接符 12"/>
              <p:cNvCxnSpPr/>
              <p:nvPr/>
            </p:nvCxnSpPr>
            <p:spPr>
              <a:xfrm flipH="1">
                <a:off x="1099312" y="5408718"/>
                <a:ext cx="3220132" cy="0"/>
              </a:xfrm>
              <a:prstGeom prst="line">
                <a:avLst/>
              </a:prstGeom>
              <a:ln w="12700">
                <a:gradFill>
                  <a:gsLst>
                    <a:gs pos="0">
                      <a:srgbClr val="FFFFFF">
                        <a:alpha val="0"/>
                      </a:srgbClr>
                    </a:gs>
                    <a:gs pos="100000">
                      <a:srgbClr val="0093A2"/>
                    </a:gs>
                  </a:gsLst>
                  <a:lin ang="0" scaled="0"/>
                </a:gra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rot="16200000" flipH="1">
                <a:off x="-313770" y="3979254"/>
                <a:ext cx="3220133" cy="0"/>
              </a:xfrm>
              <a:prstGeom prst="line">
                <a:avLst/>
              </a:prstGeom>
              <a:ln w="12700">
                <a:gradFill>
                  <a:gsLst>
                    <a:gs pos="0">
                      <a:srgbClr val="FFFFFF">
                        <a:alpha val="0"/>
                      </a:srgbClr>
                    </a:gs>
                    <a:gs pos="100000">
                      <a:srgbClr val="0093A2"/>
                    </a:gs>
                  </a:gsLst>
                  <a:lin ang="0" scaled="0"/>
                </a:gradFill>
              </a:ln>
            </p:spPr>
            <p:style>
              <a:lnRef idx="1">
                <a:schemeClr val="accent1"/>
              </a:lnRef>
              <a:fillRef idx="0">
                <a:schemeClr val="accent1"/>
              </a:fillRef>
              <a:effectRef idx="0">
                <a:schemeClr val="accent1"/>
              </a:effectRef>
              <a:fontRef idx="minor">
                <a:schemeClr val="tx1"/>
              </a:fontRef>
            </p:style>
          </p:cxnSp>
        </p:grpSp>
        <p:cxnSp>
          <p:nvCxnSpPr>
            <p:cNvPr id="12" name="直接连接符 11"/>
            <p:cNvCxnSpPr/>
            <p:nvPr/>
          </p:nvCxnSpPr>
          <p:spPr>
            <a:xfrm rot="10800000" flipH="1">
              <a:off x="7731987" y="1979513"/>
              <a:ext cx="3372106" cy="0"/>
            </a:xfrm>
            <a:prstGeom prst="line">
              <a:avLst/>
            </a:prstGeom>
            <a:ln w="12700">
              <a:gradFill>
                <a:gsLst>
                  <a:gs pos="0">
                    <a:srgbClr val="FFFFFF">
                      <a:alpha val="0"/>
                    </a:srgbClr>
                  </a:gs>
                  <a:gs pos="100000">
                    <a:srgbClr val="0093A2"/>
                  </a:gs>
                </a:gsLst>
                <a:lin ang="0" scaled="0"/>
              </a:gradFill>
            </a:ln>
          </p:spPr>
          <p:style>
            <a:lnRef idx="1">
              <a:schemeClr val="accent1"/>
            </a:lnRef>
            <a:fillRef idx="0">
              <a:schemeClr val="accent1"/>
            </a:fillRef>
            <a:effectRef idx="0">
              <a:schemeClr val="accent1"/>
            </a:effectRef>
            <a:fontRef idx="minor">
              <a:schemeClr val="tx1"/>
            </a:fontRef>
          </p:style>
        </p:cxnSp>
      </p:grpSp>
      <p:sp>
        <p:nvSpPr>
          <p:cNvPr id="15" name="矩形 14"/>
          <p:cNvSpPr/>
          <p:nvPr/>
        </p:nvSpPr>
        <p:spPr>
          <a:xfrm>
            <a:off x="6004933" y="1977430"/>
            <a:ext cx="5403456" cy="4203715"/>
          </a:xfrm>
          <a:prstGeom prst="rect">
            <a:avLst/>
          </a:prstGeom>
        </p:spPr>
        <p:txBody>
          <a:bodyPr wrap="square">
            <a:spAutoFit/>
          </a:bodyPr>
          <a:lstStyle/>
          <a:p>
            <a:pPr marL="342900" marR="0" lvl="0" indent="-342900" algn="l" defTabSz="914400" rtl="0" eaLnBrk="1" fontAlgn="auto" latinLnBrk="0" hangingPunct="1">
              <a:lnSpc>
                <a:spcPct val="150000"/>
              </a:lnSpc>
              <a:spcBef>
                <a:spcPts val="0"/>
              </a:spcBef>
              <a:spcAft>
                <a:spcPts val="0"/>
              </a:spcAft>
              <a:buClrTx/>
              <a:buSzPct val="80000"/>
              <a:buFont typeface="Wingdings" panose="05000000000000000000" pitchFamily="2" charset="2"/>
              <a:buChar char="u"/>
              <a:tabLst/>
              <a:defRPr/>
            </a:pPr>
            <a:r>
              <a:rPr kumimoji="0" lang="zh-CN" altLang="zh-CN" sz="16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从一个或若干前提出发，是否存在一个有效的论证或推理来支持所得到的结论，也就是说在前提和结论之间架构逻辑结构的桥梁。</a:t>
            </a:r>
            <a:endParaRPr kumimoji="0" lang="en-US" altLang="zh-CN" sz="16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endParaRPr>
          </a:p>
          <a:p>
            <a:pPr marL="342900" marR="0" lvl="0" indent="-342900" algn="l" defTabSz="914400" rtl="0" eaLnBrk="1" fontAlgn="auto" latinLnBrk="0" hangingPunct="1">
              <a:lnSpc>
                <a:spcPct val="150000"/>
              </a:lnSpc>
              <a:spcBef>
                <a:spcPts val="0"/>
              </a:spcBef>
              <a:spcAft>
                <a:spcPts val="0"/>
              </a:spcAft>
              <a:buClrTx/>
              <a:buSzPct val="80000"/>
              <a:buFont typeface="Wingdings" panose="05000000000000000000" pitchFamily="2" charset="2"/>
              <a:buChar char="u"/>
              <a:tabLst/>
              <a:defRPr/>
            </a:pPr>
            <a:r>
              <a:rPr kumimoji="0" lang="zh-CN" altLang="zh-CN" sz="16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逻辑是研究推理的一门科学，</a:t>
            </a:r>
            <a:r>
              <a:rPr kumimoji="0" lang="en-US" altLang="zh-CN" sz="16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0" lang="zh-CN" altLang="zh-CN" sz="16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逻辑</a:t>
            </a:r>
            <a:r>
              <a:rPr kumimoji="0" lang="en-US" altLang="zh-CN" sz="16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0" lang="zh-CN" altLang="zh-CN" sz="16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这一单词起源于希腊单词</a:t>
            </a:r>
            <a:r>
              <a:rPr kumimoji="0" lang="en-US" altLang="zh-CN" sz="2000" b="1" i="0" u="none" strike="noStrike" kern="1200" cap="none" spc="0" normalizeH="0" baseline="0" noProof="0" dirty="0">
                <a:ln>
                  <a:noFill/>
                </a:ln>
                <a:solidFill>
                  <a:srgbClr val="FFFFCC"/>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Times New Roman" panose="02020603050405020304" pitchFamily="18" charset="0"/>
              </a:rPr>
              <a:t>“logos”</a:t>
            </a:r>
            <a:r>
              <a:rPr kumimoji="0" lang="zh-CN" altLang="zh-CN" sz="16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，表示原因、话语和演讲，其内涵非常类似汉语的</a:t>
            </a:r>
            <a:r>
              <a:rPr kumimoji="0" lang="en-US" altLang="zh-CN" sz="16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0" lang="zh-CN" altLang="zh-CN" sz="16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道</a:t>
            </a:r>
            <a:r>
              <a:rPr kumimoji="0" lang="en-US" altLang="zh-CN" sz="16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0" lang="zh-CN" altLang="zh-CN" sz="16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，本意都和说话有关，延伸出</a:t>
            </a:r>
            <a:r>
              <a:rPr kumimoji="0" lang="en-US" altLang="zh-CN" sz="16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0" lang="zh-CN" altLang="zh-CN" sz="16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道理</a:t>
            </a:r>
            <a:r>
              <a:rPr kumimoji="0" lang="en-US" altLang="zh-CN" sz="16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0" lang="zh-CN" altLang="zh-CN" sz="16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之义。</a:t>
            </a:r>
            <a:endParaRPr kumimoji="0" lang="en-US" altLang="zh-CN" sz="16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endParaRPr>
          </a:p>
          <a:p>
            <a:pPr marL="342900" marR="0" lvl="0" indent="-342900" algn="l" defTabSz="914400" rtl="0" eaLnBrk="1" fontAlgn="auto" latinLnBrk="0" hangingPunct="1">
              <a:lnSpc>
                <a:spcPct val="150000"/>
              </a:lnSpc>
              <a:spcBef>
                <a:spcPts val="0"/>
              </a:spcBef>
              <a:spcAft>
                <a:spcPts val="0"/>
              </a:spcAft>
              <a:buClrTx/>
              <a:buSzPct val="80000"/>
              <a:buFont typeface="Wingdings" panose="05000000000000000000" pitchFamily="2" charset="2"/>
              <a:buChar char="u"/>
              <a:tabLst/>
              <a:defRPr/>
            </a:pPr>
            <a:r>
              <a:rPr kumimoji="0" lang="zh-CN" altLang="zh-CN" sz="16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逻辑与推理是人工智能的核心问题。人类思维活动的一个重要功能就是设定一些逻辑规则，然后进行分析，如通过归纳和演绎等手段对现有观测现象由果溯因（归纳）或由因溯果（推理），从观测现象中得到结论。</a:t>
            </a:r>
          </a:p>
        </p:txBody>
      </p:sp>
      <p:sp>
        <p:nvSpPr>
          <p:cNvPr id="16" name="矩形 15"/>
          <p:cNvSpPr/>
          <p:nvPr/>
        </p:nvSpPr>
        <p:spPr>
          <a:xfrm>
            <a:off x="6184231" y="1693452"/>
            <a:ext cx="5340096" cy="40011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FFFFCC"/>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Times New Roman" panose="02020603050405020304" pitchFamily="18" charset="0"/>
              </a:rPr>
              <a:t>逻辑关心的问题</a:t>
            </a:r>
            <a:endParaRPr kumimoji="0" lang="zh-CN" altLang="en-US" sz="2000" b="0" i="0" u="none" strike="noStrike" kern="1200" cap="none" spc="0" normalizeH="0" baseline="0" noProof="0" dirty="0">
              <a:ln>
                <a:noFill/>
              </a:ln>
              <a:solidFill>
                <a:srgbClr val="FFFFCC"/>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endParaRPr>
          </a:p>
        </p:txBody>
      </p:sp>
      <p:sp>
        <p:nvSpPr>
          <p:cNvPr id="24" name="矩形 23">
            <a:extLst>
              <a:ext uri="{FF2B5EF4-FFF2-40B4-BE49-F238E27FC236}">
                <a16:creationId xmlns:a16="http://schemas.microsoft.com/office/drawing/2014/main" id="{C567FD2E-5C45-4E1A-B6F8-9EB63D098A44}"/>
              </a:ext>
            </a:extLst>
          </p:cNvPr>
          <p:cNvSpPr/>
          <p:nvPr/>
        </p:nvSpPr>
        <p:spPr>
          <a:xfrm>
            <a:off x="852473" y="129010"/>
            <a:ext cx="1420582"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mn-cs"/>
              </a:rPr>
              <a:t>一、命题逻辑</a:t>
            </a:r>
            <a:endParaRPr kumimoji="0" lang="zh-CN" altLang="en-US" sz="16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p:sp>
        <p:nvSpPr>
          <p:cNvPr id="19" name="矩形 18">
            <a:extLst>
              <a:ext uri="{FF2B5EF4-FFF2-40B4-BE49-F238E27FC236}">
                <a16:creationId xmlns:a16="http://schemas.microsoft.com/office/drawing/2014/main" id="{AACE4A1F-1919-4ADC-A227-7016E568A363}"/>
              </a:ext>
            </a:extLst>
          </p:cNvPr>
          <p:cNvSpPr/>
          <p:nvPr/>
        </p:nvSpPr>
        <p:spPr>
          <a:xfrm>
            <a:off x="1042555" y="735998"/>
            <a:ext cx="10254104" cy="609273"/>
          </a:xfrm>
          <a:prstGeom prst="rect">
            <a:avLst/>
          </a:prstGeom>
          <a:gradFill>
            <a:gsLst>
              <a:gs pos="37000">
                <a:srgbClr val="019196"/>
              </a:gs>
              <a:gs pos="100000">
                <a:schemeClr val="bg1"/>
              </a:gs>
              <a:gs pos="83000">
                <a:srgbClr val="81C7C9"/>
              </a:gs>
            </a:gsLst>
            <a:lin ang="12000000" scaled="0"/>
          </a:gradFill>
          <a:ln w="22225">
            <a:noFill/>
          </a:ln>
          <a:effectLst>
            <a:outerShdw blurRad="50800" dist="38100" dir="5400000" algn="l" rotWithShape="0">
              <a:schemeClr val="tx1">
                <a:lumMod val="85000"/>
                <a:lumOff val="15000"/>
                <a:alpha val="10000"/>
              </a:schemeClr>
            </a:outerShdw>
          </a:effectLst>
        </p:spPr>
        <p:txBody>
          <a:bodyPr anchor="ctr">
            <a:normAutofit/>
          </a:bodyPr>
          <a:lstStyle/>
          <a:p>
            <a:pPr marL="0" marR="0" lvl="0" indent="0" algn="ctr" defTabSz="914400" rtl="0" eaLnBrk="1" fontAlgn="auto" latinLnBrk="0" hangingPunct="1">
              <a:lnSpc>
                <a:spcPct val="90000"/>
              </a:lnSpc>
              <a:spcBef>
                <a:spcPct val="0"/>
              </a:spcBef>
              <a:spcAft>
                <a:spcPts val="0"/>
              </a:spcAft>
              <a:buClrTx/>
              <a:buSzTx/>
              <a:buFontTx/>
              <a:buNone/>
              <a:tabLst/>
              <a:defRPr/>
            </a:pPr>
            <a:endParaRPr kumimoji="0" lang="zh-CN" altLang="en-US" sz="1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endParaRPr>
          </a:p>
        </p:txBody>
      </p:sp>
      <p:grpSp>
        <p:nvGrpSpPr>
          <p:cNvPr id="20" name="组合 19">
            <a:extLst>
              <a:ext uri="{FF2B5EF4-FFF2-40B4-BE49-F238E27FC236}">
                <a16:creationId xmlns:a16="http://schemas.microsoft.com/office/drawing/2014/main" id="{59671535-8F84-4F12-98B0-0B0A75826450}"/>
              </a:ext>
            </a:extLst>
          </p:cNvPr>
          <p:cNvGrpSpPr/>
          <p:nvPr/>
        </p:nvGrpSpPr>
        <p:grpSpPr>
          <a:xfrm>
            <a:off x="1166320" y="670081"/>
            <a:ext cx="818922" cy="818922"/>
            <a:chOff x="4082479" y="2760704"/>
            <a:chExt cx="1485324" cy="1485324"/>
          </a:xfrm>
        </p:grpSpPr>
        <p:sp>
          <p:nvSpPr>
            <p:cNvPr id="21" name="立方体 20">
              <a:extLst>
                <a:ext uri="{FF2B5EF4-FFF2-40B4-BE49-F238E27FC236}">
                  <a16:creationId xmlns:a16="http://schemas.microsoft.com/office/drawing/2014/main" id="{FA252C5D-9383-44D9-B1D1-4B70FD6CEB4D}"/>
                </a:ext>
              </a:extLst>
            </p:cNvPr>
            <p:cNvSpPr/>
            <p:nvPr/>
          </p:nvSpPr>
          <p:spPr>
            <a:xfrm rot="2700000">
              <a:off x="4082479" y="2760704"/>
              <a:ext cx="1485324" cy="1485324"/>
            </a:xfrm>
            <a:prstGeom prst="cube">
              <a:avLst>
                <a:gd name="adj" fmla="val 6189"/>
              </a:avLst>
            </a:prstGeom>
            <a:gradFill>
              <a:gsLst>
                <a:gs pos="0">
                  <a:srgbClr val="016773"/>
                </a:gs>
                <a:gs pos="26000">
                  <a:srgbClr val="007684"/>
                </a:gs>
                <a:gs pos="100000">
                  <a:srgbClr val="81C7C9"/>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grpSp>
          <p:nvGrpSpPr>
            <p:cNvPr id="22" name="组合 21">
              <a:extLst>
                <a:ext uri="{FF2B5EF4-FFF2-40B4-BE49-F238E27FC236}">
                  <a16:creationId xmlns:a16="http://schemas.microsoft.com/office/drawing/2014/main" id="{5DCDDFDA-B20E-45F2-8E69-57C0A1946248}"/>
                </a:ext>
              </a:extLst>
            </p:cNvPr>
            <p:cNvGrpSpPr/>
            <p:nvPr/>
          </p:nvGrpSpPr>
          <p:grpSpPr>
            <a:xfrm>
              <a:off x="4494284" y="2979307"/>
              <a:ext cx="607190" cy="1121821"/>
              <a:chOff x="9632752" y="7542709"/>
              <a:chExt cx="890113" cy="1644542"/>
            </a:xfrm>
          </p:grpSpPr>
          <p:sp>
            <p:nvSpPr>
              <p:cNvPr id="23" name="任意多边形 30">
                <a:extLst>
                  <a:ext uri="{FF2B5EF4-FFF2-40B4-BE49-F238E27FC236}">
                    <a16:creationId xmlns:a16="http://schemas.microsoft.com/office/drawing/2014/main" id="{D980DAB8-F318-4F82-8A16-57D0C380F55F}"/>
                  </a:ext>
                </a:extLst>
              </p:cNvPr>
              <p:cNvSpPr/>
              <p:nvPr/>
            </p:nvSpPr>
            <p:spPr>
              <a:xfrm>
                <a:off x="9632752" y="7542709"/>
                <a:ext cx="890113" cy="1151185"/>
              </a:xfrm>
              <a:custGeom>
                <a:avLst/>
                <a:gdLst/>
                <a:ahLst/>
                <a:cxnLst/>
                <a:rect l="l" t="t" r="r" b="b"/>
                <a:pathLst>
                  <a:path w="890113" h="1151186">
                    <a:moveTo>
                      <a:pt x="393664" y="0"/>
                    </a:moveTo>
                    <a:cubicBezTo>
                      <a:pt x="550582" y="0"/>
                      <a:pt x="672552" y="35975"/>
                      <a:pt x="759577" y="107924"/>
                    </a:cubicBezTo>
                    <a:cubicBezTo>
                      <a:pt x="846601" y="179873"/>
                      <a:pt x="890113" y="277175"/>
                      <a:pt x="890113" y="399832"/>
                    </a:cubicBezTo>
                    <a:cubicBezTo>
                      <a:pt x="890113" y="478633"/>
                      <a:pt x="872297" y="551267"/>
                      <a:pt x="836665" y="617735"/>
                    </a:cubicBezTo>
                    <a:cubicBezTo>
                      <a:pt x="801033" y="684202"/>
                      <a:pt x="739705" y="752725"/>
                      <a:pt x="652681" y="823303"/>
                    </a:cubicBezTo>
                    <a:cubicBezTo>
                      <a:pt x="579361" y="881548"/>
                      <a:pt x="532594" y="927287"/>
                      <a:pt x="512380" y="960520"/>
                    </a:cubicBezTo>
                    <a:cubicBezTo>
                      <a:pt x="492166" y="993754"/>
                      <a:pt x="482059" y="1033669"/>
                      <a:pt x="482059" y="1080264"/>
                    </a:cubicBezTo>
                    <a:lnTo>
                      <a:pt x="482059" y="1151186"/>
                    </a:lnTo>
                    <a:lnTo>
                      <a:pt x="210708" y="1151186"/>
                    </a:lnTo>
                    <a:lnTo>
                      <a:pt x="210708" y="1054568"/>
                    </a:lnTo>
                    <a:cubicBezTo>
                      <a:pt x="210708" y="981249"/>
                      <a:pt x="224070" y="918722"/>
                      <a:pt x="250794" y="866987"/>
                    </a:cubicBezTo>
                    <a:cubicBezTo>
                      <a:pt x="277518" y="815252"/>
                      <a:pt x="322400" y="763346"/>
                      <a:pt x="385441" y="711268"/>
                    </a:cubicBezTo>
                    <a:cubicBezTo>
                      <a:pt x="458076" y="651653"/>
                      <a:pt x="506384" y="602831"/>
                      <a:pt x="530367" y="564801"/>
                    </a:cubicBezTo>
                    <a:cubicBezTo>
                      <a:pt x="554350" y="526770"/>
                      <a:pt x="566342" y="485828"/>
                      <a:pt x="566342" y="441973"/>
                    </a:cubicBezTo>
                    <a:cubicBezTo>
                      <a:pt x="566342" y="391266"/>
                      <a:pt x="548526" y="350838"/>
                      <a:pt x="512894" y="320688"/>
                    </a:cubicBezTo>
                    <a:cubicBezTo>
                      <a:pt x="477262" y="290537"/>
                      <a:pt x="426213" y="275462"/>
                      <a:pt x="359745" y="275462"/>
                    </a:cubicBezTo>
                    <a:cubicBezTo>
                      <a:pt x="230922" y="275462"/>
                      <a:pt x="111007" y="323428"/>
                      <a:pt x="0" y="419361"/>
                    </a:cubicBezTo>
                    <a:lnTo>
                      <a:pt x="0" y="102785"/>
                    </a:lnTo>
                    <a:cubicBezTo>
                      <a:pt x="122656" y="34262"/>
                      <a:pt x="253877" y="0"/>
                      <a:pt x="393664" y="0"/>
                    </a:cubicBezTo>
                    <a:close/>
                  </a:path>
                </a:pathLst>
              </a:custGeom>
              <a:solidFill>
                <a:schemeClr val="bg1"/>
              </a:solidFill>
              <a:ln>
                <a:noFill/>
              </a:ln>
              <a:effectLst>
                <a:outerShdw blurRad="63500" dist="25400" dir="2700000" sx="103000" sy="103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25" name="任意多边形 28">
                <a:extLst>
                  <a:ext uri="{FF2B5EF4-FFF2-40B4-BE49-F238E27FC236}">
                    <a16:creationId xmlns:a16="http://schemas.microsoft.com/office/drawing/2014/main" id="{36F0D297-6E17-4FC1-8B17-F41816F83187}"/>
                  </a:ext>
                </a:extLst>
              </p:cNvPr>
              <p:cNvSpPr/>
              <p:nvPr/>
            </p:nvSpPr>
            <p:spPr>
              <a:xfrm>
                <a:off x="9792059" y="8843951"/>
                <a:ext cx="377218" cy="343300"/>
              </a:xfrm>
              <a:custGeom>
                <a:avLst/>
                <a:gdLst/>
                <a:ahLst/>
                <a:cxnLst/>
                <a:rect l="l" t="t" r="r" b="b"/>
                <a:pathLst>
                  <a:path w="377218" h="343300">
                    <a:moveTo>
                      <a:pt x="188095" y="0"/>
                    </a:moveTo>
                    <a:cubicBezTo>
                      <a:pt x="240173" y="0"/>
                      <a:pt x="284713" y="16788"/>
                      <a:pt x="321715" y="50364"/>
                    </a:cubicBezTo>
                    <a:cubicBezTo>
                      <a:pt x="358717" y="83941"/>
                      <a:pt x="377218" y="124711"/>
                      <a:pt x="377218" y="172677"/>
                    </a:cubicBezTo>
                    <a:cubicBezTo>
                      <a:pt x="377218" y="219273"/>
                      <a:pt x="358717" y="259359"/>
                      <a:pt x="321715" y="292935"/>
                    </a:cubicBezTo>
                    <a:cubicBezTo>
                      <a:pt x="284713" y="326512"/>
                      <a:pt x="240173" y="343300"/>
                      <a:pt x="188095" y="343300"/>
                    </a:cubicBezTo>
                    <a:cubicBezTo>
                      <a:pt x="135332" y="343300"/>
                      <a:pt x="90793" y="326340"/>
                      <a:pt x="54475" y="292421"/>
                    </a:cubicBezTo>
                    <a:cubicBezTo>
                      <a:pt x="18158" y="258503"/>
                      <a:pt x="0" y="218588"/>
                      <a:pt x="0" y="172677"/>
                    </a:cubicBezTo>
                    <a:cubicBezTo>
                      <a:pt x="0" y="125397"/>
                      <a:pt x="18158" y="84797"/>
                      <a:pt x="54475" y="50878"/>
                    </a:cubicBezTo>
                    <a:cubicBezTo>
                      <a:pt x="90793" y="16959"/>
                      <a:pt x="135332" y="0"/>
                      <a:pt x="188095" y="0"/>
                    </a:cubicBezTo>
                    <a:close/>
                  </a:path>
                </a:pathLst>
              </a:custGeom>
              <a:solidFill>
                <a:schemeClr val="bg1"/>
              </a:solidFill>
              <a:ln>
                <a:noFill/>
              </a:ln>
              <a:effectLst>
                <a:outerShdw blurRad="63500" dist="25400" dir="2700000" sx="103000" sy="103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grpSp>
      </p:grpSp>
      <p:sp>
        <p:nvSpPr>
          <p:cNvPr id="2" name="矩形 1">
            <a:extLst>
              <a:ext uri="{FF2B5EF4-FFF2-40B4-BE49-F238E27FC236}">
                <a16:creationId xmlns:a16="http://schemas.microsoft.com/office/drawing/2014/main" id="{4CE490DE-CC0F-4768-8226-E6A4908D46A6}"/>
              </a:ext>
            </a:extLst>
          </p:cNvPr>
          <p:cNvSpPr/>
          <p:nvPr/>
        </p:nvSpPr>
        <p:spPr>
          <a:xfrm>
            <a:off x="2708119" y="813717"/>
            <a:ext cx="8634380" cy="455894"/>
          </a:xfrm>
          <a:prstGeom prst="rect">
            <a:avLst/>
          </a:prstGeom>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Times New Roman" panose="02020603050405020304" pitchFamily="18" charset="0"/>
              </a:rPr>
              <a:t>什么是逻辑：</a:t>
            </a:r>
            <a:r>
              <a:rPr kumimoji="0" lang="zh-CN" altLang="zh-CN"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进行正确推理和充分论证的研究</a:t>
            </a:r>
            <a:r>
              <a:rPr kumimoji="0" lang="zh-CN"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the study of correct reasoning and good arguments</a:t>
            </a:r>
            <a:r>
              <a:rPr kumimoji="0" lang="zh-CN"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endParaRPr kumimoji="0" lang="zh-CN" altLang="en-US" sz="1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 name="矩形 6">
            <a:extLst>
              <a:ext uri="{FF2B5EF4-FFF2-40B4-BE49-F238E27FC236}">
                <a16:creationId xmlns:a16="http://schemas.microsoft.com/office/drawing/2014/main" id="{A56FBD7A-492F-4D3A-8E1A-42DABC7C983A}"/>
              </a:ext>
            </a:extLst>
          </p:cNvPr>
          <p:cNvSpPr/>
          <p:nvPr/>
        </p:nvSpPr>
        <p:spPr>
          <a:xfrm>
            <a:off x="241621" y="4898872"/>
            <a:ext cx="1538370" cy="95410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  </a:t>
            </a:r>
            <a:r>
              <a:rPr kumimoji="0" lang="zh-CN"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亚里士多德</a:t>
            </a:r>
            <a:endParaRPr kumimoji="0" lang="en-US"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三段论</a:t>
            </a:r>
            <a:endParaRPr kumimoji="0" lang="en-US"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Syllogism</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deductive reasoning</a:t>
            </a:r>
            <a:endPar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7" name="矩形 16">
            <a:extLst>
              <a:ext uri="{FF2B5EF4-FFF2-40B4-BE49-F238E27FC236}">
                <a16:creationId xmlns:a16="http://schemas.microsoft.com/office/drawing/2014/main" id="{9941FD44-C50E-42C6-928C-E3BE47210812}"/>
              </a:ext>
            </a:extLst>
          </p:cNvPr>
          <p:cNvSpPr/>
          <p:nvPr/>
        </p:nvSpPr>
        <p:spPr>
          <a:xfrm>
            <a:off x="2058894" y="4898872"/>
            <a:ext cx="1311576" cy="89255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布尔</a:t>
            </a:r>
            <a:endParaRPr kumimoji="0" lang="en-US"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数理逻辑</a:t>
            </a:r>
            <a:endParaRPr kumimoji="0" lang="en-US"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algebraic logic</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the law of thought</a:t>
            </a:r>
            <a:endPar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8" name="矩形 17">
            <a:extLst>
              <a:ext uri="{FF2B5EF4-FFF2-40B4-BE49-F238E27FC236}">
                <a16:creationId xmlns:a16="http://schemas.microsoft.com/office/drawing/2014/main" id="{2DCC956C-EBB4-4AEF-9AD2-8D54333C296F}"/>
              </a:ext>
            </a:extLst>
          </p:cNvPr>
          <p:cNvSpPr/>
          <p:nvPr/>
        </p:nvSpPr>
        <p:spPr>
          <a:xfrm>
            <a:off x="4161632" y="4957351"/>
            <a:ext cx="1082348" cy="52322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墨翟</a:t>
            </a:r>
            <a:endParaRPr kumimoji="0" lang="en-US"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名、辞、说</a:t>
            </a:r>
            <a:endParaRPr kumimoji="0" lang="zh-CN" altLang="en-US" sz="1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2050" name="Picture 2" descr="https://cdn.britannica.com/84/87984-050-7C5547FE/Detail-Roman-copy-portrait-bust-Aristotle-Greek.jpg">
            <a:extLst>
              <a:ext uri="{FF2B5EF4-FFF2-40B4-BE49-F238E27FC236}">
                <a16:creationId xmlns:a16="http://schemas.microsoft.com/office/drawing/2014/main" id="{51893721-EB2B-4DB5-9E3D-E91E87F661B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30737" y="3296100"/>
            <a:ext cx="1224225" cy="153516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upload.wikimedia.org/wikipedia/commons/thumb/c/ce/George_Boole_color.jpg/220px-George_Boole_color.jpg">
            <a:extLst>
              <a:ext uri="{FF2B5EF4-FFF2-40B4-BE49-F238E27FC236}">
                <a16:creationId xmlns:a16="http://schemas.microsoft.com/office/drawing/2014/main" id="{49268D11-4B15-4187-9409-F3292D33700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67684" y="3268427"/>
            <a:ext cx="1224225" cy="1630445"/>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 descr="https://bkimg.cdn.bcebos.com/pic/3bf33a87e950352a3b8a4fab5043fbf2b3118bae?x-bce-process=image/watermark,image_d2F0ZXIvYmFpa2U4MA==,g_7,xp_5,yp_5/format,f_auto">
            <a:extLst>
              <a:ext uri="{FF2B5EF4-FFF2-40B4-BE49-F238E27FC236}">
                <a16:creationId xmlns:a16="http://schemas.microsoft.com/office/drawing/2014/main" id="{2007A302-50A7-4990-93C9-233E150CF969}"/>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065984" y="3289941"/>
            <a:ext cx="1224225" cy="1591750"/>
          </a:xfrm>
          <a:prstGeom prst="rect">
            <a:avLst/>
          </a:prstGeom>
          <a:noFill/>
          <a:extLst>
            <a:ext uri="{909E8E84-426E-40DD-AFC4-6F175D3DCCD1}">
              <a14:hiddenFill xmlns:a14="http://schemas.microsoft.com/office/drawing/2010/main">
                <a:solidFill>
                  <a:srgbClr val="FFFFFF"/>
                </a:solidFill>
              </a14:hiddenFill>
            </a:ext>
          </a:extLst>
        </p:spPr>
      </p:pic>
      <p:grpSp>
        <p:nvGrpSpPr>
          <p:cNvPr id="33" name="组合 32">
            <a:extLst>
              <a:ext uri="{FF2B5EF4-FFF2-40B4-BE49-F238E27FC236}">
                <a16:creationId xmlns:a16="http://schemas.microsoft.com/office/drawing/2014/main" id="{D1EE71C8-CF29-4D5C-BA23-CA971D3B2A51}"/>
              </a:ext>
            </a:extLst>
          </p:cNvPr>
          <p:cNvGrpSpPr/>
          <p:nvPr/>
        </p:nvGrpSpPr>
        <p:grpSpPr>
          <a:xfrm>
            <a:off x="95362" y="1995397"/>
            <a:ext cx="5481415" cy="497934"/>
            <a:chOff x="4099943" y="2819853"/>
            <a:chExt cx="2570275" cy="497934"/>
          </a:xfrm>
        </p:grpSpPr>
        <p:sp>
          <p:nvSpPr>
            <p:cNvPr id="34" name="平行四边形 33">
              <a:extLst>
                <a:ext uri="{FF2B5EF4-FFF2-40B4-BE49-F238E27FC236}">
                  <a16:creationId xmlns:a16="http://schemas.microsoft.com/office/drawing/2014/main" id="{7362C0F4-103B-44EA-BA91-BCFBD8E4B62E}"/>
                </a:ext>
              </a:extLst>
            </p:cNvPr>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35" name="平行四边形 34">
              <a:extLst>
                <a:ext uri="{FF2B5EF4-FFF2-40B4-BE49-F238E27FC236}">
                  <a16:creationId xmlns:a16="http://schemas.microsoft.com/office/drawing/2014/main" id="{635DE209-7B97-46B6-AAC1-B25369CDE0D2}"/>
                </a:ext>
              </a:extLst>
            </p:cNvPr>
            <p:cNvSpPr/>
            <p:nvPr/>
          </p:nvSpPr>
          <p:spPr bwMode="auto">
            <a:xfrm>
              <a:off x="4122533" y="2819853"/>
              <a:ext cx="2547685"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36" name="矩形 35">
              <a:extLst>
                <a:ext uri="{FF2B5EF4-FFF2-40B4-BE49-F238E27FC236}">
                  <a16:creationId xmlns:a16="http://schemas.microsoft.com/office/drawing/2014/main" id="{CCA44F32-797C-46E4-91D0-2B870DA37B85}"/>
                </a:ext>
              </a:extLst>
            </p:cNvPr>
            <p:cNvSpPr/>
            <p:nvPr/>
          </p:nvSpPr>
          <p:spPr>
            <a:xfrm>
              <a:off x="4216534" y="2853798"/>
              <a:ext cx="2359684" cy="338554"/>
            </a:xfrm>
            <a:prstGeom prst="rect">
              <a:avLst/>
            </a:prstGeom>
          </p:spPr>
          <p:txBody>
            <a:bodyPr wrap="square">
              <a:spAutoFit/>
            </a:bodyPr>
            <a:lstStyle/>
            <a:p>
              <a:pPr marL="0" marR="0" lvl="0" indent="0" algn="ctr" defTabSz="914400" rtl="0" eaLnBrk="1" fontAlgn="auto" latinLnBrk="0" hangingPunct="1">
                <a:lnSpc>
                  <a:spcPct val="100000"/>
                </a:lnSpc>
                <a:spcBef>
                  <a:spcPct val="50000"/>
                </a:spcBef>
                <a:spcAft>
                  <a:spcPts val="0"/>
                </a:spcAft>
                <a:buClrTx/>
                <a:buSzTx/>
                <a:buFontTx/>
                <a:buNone/>
                <a:tabLst/>
                <a:defRPr/>
              </a:pPr>
              <a:r>
                <a:rPr kumimoji="0" lang="zh-CN" altLang="zh-CN" sz="1600" b="1" i="0" u="none" strike="noStrike" kern="1200" cap="none" spc="0" normalizeH="0" baseline="0" noProof="0" dirty="0">
                  <a:ln>
                    <a:noFill/>
                  </a:ln>
                  <a:solidFill>
                    <a:prstClr val="black">
                      <a:lumMod val="95000"/>
                      <a:lumOff val="5000"/>
                    </a:prstClr>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符号主义人工智能</a:t>
              </a:r>
              <a:r>
                <a:rPr kumimoji="0" lang="en-US" altLang="zh-CN" sz="1600" b="1" i="0" u="none" strike="noStrike" kern="1200" cap="none" spc="0" normalizeH="0" baseline="0" noProof="0" dirty="0">
                  <a:ln>
                    <a:noFill/>
                  </a:ln>
                  <a:solidFill>
                    <a:prstClr val="black">
                      <a:lumMod val="95000"/>
                      <a:lumOff val="5000"/>
                    </a:prstClr>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(symbolic AI)</a:t>
              </a:r>
              <a:r>
                <a:rPr kumimoji="0" lang="zh-CN" altLang="zh-CN" sz="1600" b="1" i="0" u="none" strike="noStrike" kern="1200" cap="none" spc="0" normalizeH="0" baseline="0" noProof="0" dirty="0">
                  <a:ln>
                    <a:noFill/>
                  </a:ln>
                  <a:solidFill>
                    <a:prstClr val="black">
                      <a:lumMod val="95000"/>
                      <a:lumOff val="5000"/>
                    </a:prstClr>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就是脱胎于逻辑推理</a:t>
              </a:r>
              <a:endParaRPr kumimoji="0" lang="zh-CN" altLang="en-US" sz="1600" b="1" i="0" u="none" strike="noStrike" kern="1200" cap="none" spc="0" normalizeH="0" baseline="0" noProof="0" dirty="0">
                <a:ln>
                  <a:noFill/>
                </a:ln>
                <a:solidFill>
                  <a:prstClr val="black">
                    <a:lumMod val="95000"/>
                    <a:lumOff val="5000"/>
                  </a:prstClr>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spTree>
    <p:extLst>
      <p:ext uri="{BB962C8B-B14F-4D97-AF65-F5344CB8AC3E}">
        <p14:creationId xmlns:p14="http://schemas.microsoft.com/office/powerpoint/2010/main" val="64881922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583380" y="726948"/>
            <a:ext cx="7464387" cy="497934"/>
            <a:chOff x="4099943" y="2819853"/>
            <a:chExt cx="2570275" cy="497934"/>
          </a:xfrm>
        </p:grpSpPr>
        <p:sp>
          <p:nvSpPr>
            <p:cNvPr id="4" name="平行四边形 3"/>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5" name="平行四边形 4"/>
            <p:cNvSpPr/>
            <p:nvPr/>
          </p:nvSpPr>
          <p:spPr bwMode="auto">
            <a:xfrm>
              <a:off x="4122533" y="2819853"/>
              <a:ext cx="2547685"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6" name="矩形 5"/>
            <p:cNvSpPr/>
            <p:nvPr/>
          </p:nvSpPr>
          <p:spPr>
            <a:xfrm>
              <a:off x="4216534" y="2853798"/>
              <a:ext cx="2359684" cy="400110"/>
            </a:xfrm>
            <a:prstGeom prst="rect">
              <a:avLst/>
            </a:prstGeom>
          </p:spPr>
          <p:txBody>
            <a:bodyPr wrap="square">
              <a:spAutoFit/>
            </a:bodyPr>
            <a:lstStyle/>
            <a:p>
              <a:pPr marL="0" marR="0" lvl="0" indent="0" algn="ctr" defTabSz="914400" rtl="0" eaLnBrk="1" fontAlgn="auto" latinLnBrk="0" hangingPunct="1">
                <a:lnSpc>
                  <a:spcPct val="100000"/>
                </a:lnSpc>
                <a:spcBef>
                  <a:spcPct val="50000"/>
                </a:spcBef>
                <a:spcAft>
                  <a:spcPts val="0"/>
                </a:spcAft>
                <a:buClrTx/>
                <a:buSzTx/>
                <a:buFontTx/>
                <a:buNone/>
                <a:tabLst/>
                <a:defRPr/>
              </a:pPr>
              <a:r>
                <a:rPr kumimoji="0" lang="zh-CN" altLang="en-US" sz="2000" b="1" i="0" u="none" strike="noStrike" kern="1200" cap="none" spc="0" normalizeH="0" baseline="0" noProof="0" dirty="0">
                  <a:ln>
                    <a:noFill/>
                  </a:ln>
                  <a:solidFill>
                    <a:prstClr val="black">
                      <a:lumMod val="95000"/>
                      <a:lumOff val="5000"/>
                    </a:prstClr>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搜索的形式化描述</a:t>
              </a:r>
              <a:endParaRPr kumimoji="0" lang="zh-CN" altLang="en-US" sz="2000" b="1" i="0" u="none" strike="noStrike" kern="120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endParaRPr>
            </a:p>
          </p:txBody>
        </p:sp>
      </p:grpSp>
      <p:sp>
        <p:nvSpPr>
          <p:cNvPr id="23" name="矩形 22">
            <a:extLst>
              <a:ext uri="{FF2B5EF4-FFF2-40B4-BE49-F238E27FC236}">
                <a16:creationId xmlns:a16="http://schemas.microsoft.com/office/drawing/2014/main" id="{6F77A2E9-3941-4386-A0DF-CDEBD25143F3}"/>
              </a:ext>
            </a:extLst>
          </p:cNvPr>
          <p:cNvSpPr/>
          <p:nvPr/>
        </p:nvSpPr>
        <p:spPr>
          <a:xfrm>
            <a:off x="852473" y="129010"/>
            <a:ext cx="1826141"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mn-cs"/>
              </a:rPr>
              <a:t>一、搜索基本概念</a:t>
            </a:r>
            <a:endParaRPr kumimoji="0" lang="zh-CN" altLang="en-US" sz="16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p:sp>
        <p:nvSpPr>
          <p:cNvPr id="24" name="矩形: 圆角 6">
            <a:extLst>
              <a:ext uri="{FF2B5EF4-FFF2-40B4-BE49-F238E27FC236}">
                <a16:creationId xmlns:a16="http://schemas.microsoft.com/office/drawing/2014/main" id="{15B72201-1606-4C88-8F91-839FBCDACE0A}"/>
              </a:ext>
            </a:extLst>
          </p:cNvPr>
          <p:cNvSpPr/>
          <p:nvPr/>
        </p:nvSpPr>
        <p:spPr>
          <a:xfrm>
            <a:off x="480123" y="2470228"/>
            <a:ext cx="6253924" cy="3665099"/>
          </a:xfrm>
          <a:prstGeom prst="roundRect">
            <a:avLst>
              <a:gd name="adj" fmla="val 0"/>
            </a:avLst>
          </a:prstGeom>
          <a:gradFill>
            <a:gsLst>
              <a:gs pos="22000">
                <a:srgbClr val="016773"/>
              </a:gs>
              <a:gs pos="100000">
                <a:srgbClr val="00ABA5"/>
              </a:gs>
            </a:gsLst>
            <a:lin ang="30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1"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endParaRPr>
          </a:p>
        </p:txBody>
      </p:sp>
      <mc:AlternateContent xmlns:mc="http://schemas.openxmlformats.org/markup-compatibility/2006" xmlns:a14="http://schemas.microsoft.com/office/drawing/2010/main">
        <mc:Choice Requires="a14">
          <p:sp>
            <p:nvSpPr>
              <p:cNvPr id="25" name="矩形 24">
                <a:extLst>
                  <a:ext uri="{FF2B5EF4-FFF2-40B4-BE49-F238E27FC236}">
                    <a16:creationId xmlns:a16="http://schemas.microsoft.com/office/drawing/2014/main" id="{EABA8736-7A3C-423C-AE5A-BDA9E8807C56}"/>
                  </a:ext>
                </a:extLst>
              </p:cNvPr>
              <p:cNvSpPr/>
              <p:nvPr/>
            </p:nvSpPr>
            <p:spPr>
              <a:xfrm>
                <a:off x="480123" y="2533919"/>
                <a:ext cx="6138644" cy="3464410"/>
              </a:xfrm>
              <a:prstGeom prst="rect">
                <a:avLst/>
              </a:prstGeom>
            </p:spPr>
            <p:txBody>
              <a:bodyPr wrap="square">
                <a:spAutoFit/>
              </a:bodyPr>
              <a:lstStyle/>
              <a:p>
                <a:pPr marL="0" marR="0" lvl="0" indent="0" algn="ctr" defTabSz="914400" rtl="0" eaLnBrk="1" fontAlgn="auto" latinLnBrk="0" hangingPunct="1">
                  <a:lnSpc>
                    <a:spcPct val="150000"/>
                  </a:lnSpc>
                  <a:spcBef>
                    <a:spcPts val="0"/>
                  </a:spcBef>
                  <a:spcAft>
                    <a:spcPts val="0"/>
                  </a:spcAft>
                  <a:buClr>
                    <a:prstClr val="white"/>
                  </a:buClr>
                  <a:buSzPct val="80000"/>
                  <a:buFontTx/>
                  <a:buNone/>
                  <a:tabLst/>
                  <a:defRPr/>
                </a:pPr>
                <a:r>
                  <a:rPr kumimoji="0" lang="zh-CN" altLang="zh-CN" sz="2000" b="1" i="0" u="none" strike="noStrike" kern="1200" cap="none" spc="0" normalizeH="0" baseline="0" noProof="0" dirty="0">
                    <a:ln>
                      <a:noFill/>
                    </a:ln>
                    <a:solidFill>
                      <a:srgbClr val="FFFFCC"/>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目标测试（</a:t>
                </a:r>
                <a:r>
                  <a:rPr kumimoji="0" lang="en-US" altLang="zh-CN" sz="2000" b="1" i="0" u="none" strike="noStrike" kern="1200" cap="none" spc="0" normalizeH="0" baseline="0" noProof="0" dirty="0">
                    <a:ln>
                      <a:noFill/>
                    </a:ln>
                    <a:solidFill>
                      <a:srgbClr val="FFFFCC"/>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goal test</a:t>
                </a:r>
                <a:r>
                  <a:rPr kumimoji="0" lang="zh-CN" altLang="zh-CN" sz="2000" b="1" i="0" u="none" strike="noStrike" kern="1200" cap="none" spc="0" normalizeH="0" baseline="0" noProof="0" dirty="0">
                    <a:ln>
                      <a:noFill/>
                    </a:ln>
                    <a:solidFill>
                      <a:srgbClr val="FFFFCC"/>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a:t>
                </a:r>
                <a:endParaRPr kumimoji="0" lang="en-US" altLang="zh-CN" sz="2000" b="1" i="0" u="none" strike="noStrike" kern="1200" cap="none" spc="0" normalizeH="0" baseline="0" noProof="0" dirty="0">
                  <a:ln>
                    <a:noFill/>
                  </a:ln>
                  <a:solidFill>
                    <a:srgbClr val="FFFFCC"/>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zh-CN" sz="16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目标测试函数</a:t>
                </a:r>
                <a14:m>
                  <m:oMath xmlns:m="http://schemas.openxmlformats.org/officeDocument/2006/math">
                    <m:r>
                      <m:rPr>
                        <m:sty m:val="p"/>
                      </m:rPr>
                      <a:rPr kumimoji="0" lang="en-US" altLang="zh-CN" sz="160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Cambria Math" panose="02040503050406030204" pitchFamily="18" charset="0"/>
                        <a:ea typeface="微软雅黑" panose="020B0503020204020204" pitchFamily="34" charset="-122"/>
                        <a:cs typeface="Times New Roman" panose="02020603050405020304" pitchFamily="18" charset="0"/>
                      </a:rPr>
                      <m:t>goal</m:t>
                    </m:r>
                    <m:r>
                      <a:rPr kumimoji="0" lang="en-US" altLang="zh-CN" sz="160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Cambria Math" panose="02040503050406030204" pitchFamily="18" charset="0"/>
                        <a:ea typeface="微软雅黑" panose="020B0503020204020204" pitchFamily="34" charset="-122"/>
                        <a:cs typeface="Times New Roman" panose="02020603050405020304" pitchFamily="18" charset="0"/>
                      </a:rPr>
                      <m:t>_</m:t>
                    </m:r>
                    <m:r>
                      <m:rPr>
                        <m:sty m:val="p"/>
                      </m:rPr>
                      <a:rPr kumimoji="0" lang="en-US" altLang="zh-CN" sz="160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Cambria Math" panose="02040503050406030204" pitchFamily="18" charset="0"/>
                        <a:ea typeface="微软雅黑" panose="020B0503020204020204" pitchFamily="34" charset="-122"/>
                        <a:cs typeface="Times New Roman" panose="02020603050405020304" pitchFamily="18" charset="0"/>
                      </a:rPr>
                      <m:t>test</m:t>
                    </m:r>
                    <m:r>
                      <a:rPr kumimoji="0" lang="en-US" altLang="zh-CN" sz="160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Cambria Math" panose="02040503050406030204" pitchFamily="18" charset="0"/>
                        <a:ea typeface="微软雅黑" panose="020B0503020204020204" pitchFamily="34" charset="-122"/>
                        <a:cs typeface="Times New Roman" panose="02020603050405020304" pitchFamily="18" charset="0"/>
                      </a:rPr>
                      <m:t>(</m:t>
                    </m:r>
                    <m:r>
                      <a:rPr kumimoji="0" lang="en-US" altLang="zh-CN" sz="160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Cambria Math" panose="02040503050406030204" pitchFamily="18" charset="0"/>
                        <a:ea typeface="微软雅黑" panose="020B0503020204020204" pitchFamily="34" charset="-122"/>
                        <a:cs typeface="Times New Roman" panose="02020603050405020304" pitchFamily="18" charset="0"/>
                      </a:rPr>
                      <m:t>𝑠</m:t>
                    </m:r>
                    <m:r>
                      <a:rPr kumimoji="0" lang="en-US" altLang="zh-CN" sz="160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Cambria Math" panose="02040503050406030204" pitchFamily="18" charset="0"/>
                        <a:ea typeface="微软雅黑" panose="020B0503020204020204" pitchFamily="34" charset="-122"/>
                        <a:cs typeface="Times New Roman" panose="02020603050405020304" pitchFamily="18" charset="0"/>
                      </a:rPr>
                      <m:t>)</m:t>
                    </m:r>
                  </m:oMath>
                </a14:m>
                <a:r>
                  <a:rPr kumimoji="0" lang="zh-CN" altLang="zh-CN" sz="16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用于判断状态</a:t>
                </a:r>
                <a14:m>
                  <m:oMath xmlns:m="http://schemas.openxmlformats.org/officeDocument/2006/math">
                    <m:r>
                      <a:rPr kumimoji="0" lang="en-US" altLang="zh-CN" sz="160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Cambria Math" panose="02040503050406030204" pitchFamily="18" charset="0"/>
                        <a:ea typeface="微软雅黑" panose="020B0503020204020204" pitchFamily="34" charset="-122"/>
                        <a:cs typeface="Times New Roman" panose="02020603050405020304" pitchFamily="18" charset="0"/>
                      </a:rPr>
                      <m:t>𝑠</m:t>
                    </m:r>
                  </m:oMath>
                </a14:m>
                <a:r>
                  <a:rPr kumimoji="0" lang="zh-CN" altLang="zh-CN" sz="16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是否为目标状态。在图中，如果当前状态为</a:t>
                </a:r>
                <a:r>
                  <a:rPr kumimoji="0" lang="en-US" altLang="zh-CN" sz="16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K</a:t>
                </a:r>
                <a:r>
                  <a:rPr kumimoji="0" lang="zh-CN" altLang="zh-CN" sz="16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那么目标测试通过，否则不通过。目标测试通过意味着搜索算法完成，但是搜索算法完成并不意味着算法已经找到了最短路径。在最短路径搜索中，搜索算法会不断从当前结点的邻接节点中选择下一个结点，如此循环，直到找到一条从初始状态到终止状态的路径为止。当然，寻找所得的路径（从初始状态到终止状态）是否满足</a:t>
                </a:r>
                <a:r>
                  <a:rPr kumimoji="0" lang="en-US" altLang="zh-CN" sz="16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0" lang="zh-CN" altLang="zh-CN" sz="16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路径最短</a:t>
                </a:r>
                <a:r>
                  <a:rPr kumimoji="0" lang="en-US" altLang="zh-CN" sz="16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0" lang="zh-CN" altLang="zh-CN" sz="16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这一约束条件，还需要另行判断。</a:t>
                </a:r>
              </a:p>
              <a:p>
                <a:pPr marL="0" marR="0" lvl="0" indent="0" algn="ctr" defTabSz="914400" rtl="0" eaLnBrk="1" fontAlgn="auto" latinLnBrk="0" hangingPunct="1">
                  <a:lnSpc>
                    <a:spcPct val="150000"/>
                  </a:lnSpc>
                  <a:spcBef>
                    <a:spcPts val="0"/>
                  </a:spcBef>
                  <a:spcAft>
                    <a:spcPts val="0"/>
                  </a:spcAft>
                  <a:buClr>
                    <a:prstClr val="white"/>
                  </a:buClr>
                  <a:buSzPct val="80000"/>
                  <a:buFontTx/>
                  <a:buNone/>
                  <a:tabLst/>
                  <a:defRPr/>
                </a:pPr>
                <a:endParaRPr kumimoji="0" lang="zh-CN" altLang="zh-CN" sz="16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mc:Choice>
        <mc:Fallback xmlns="">
          <p:sp>
            <p:nvSpPr>
              <p:cNvPr id="25" name="矩形 24">
                <a:extLst>
                  <a:ext uri="{FF2B5EF4-FFF2-40B4-BE49-F238E27FC236}">
                    <a16:creationId xmlns:a16="http://schemas.microsoft.com/office/drawing/2014/main" id="{EABA8736-7A3C-423C-AE5A-BDA9E8807C56}"/>
                  </a:ext>
                </a:extLst>
              </p:cNvPr>
              <p:cNvSpPr>
                <a:spLocks noRot="1" noChangeAspect="1" noMove="1" noResize="1" noEditPoints="1" noAdjustHandles="1" noChangeArrowheads="1" noChangeShapeType="1" noTextEdit="1"/>
              </p:cNvSpPr>
              <p:nvPr/>
            </p:nvSpPr>
            <p:spPr>
              <a:xfrm>
                <a:off x="480123" y="2533919"/>
                <a:ext cx="6138644" cy="3464410"/>
              </a:xfrm>
              <a:prstGeom prst="rect">
                <a:avLst/>
              </a:prstGeom>
              <a:blipFill>
                <a:blip r:embed="rId3"/>
                <a:stretch>
                  <a:fillRect l="-596" r="-4270"/>
                </a:stretch>
              </a:blipFill>
            </p:spPr>
            <p:txBody>
              <a:bodyPr/>
              <a:lstStyle/>
              <a:p>
                <a:r>
                  <a:rPr lang="zh-CN" altLang="en-US">
                    <a:noFill/>
                  </a:rPr>
                  <a:t> </a:t>
                </a:r>
              </a:p>
            </p:txBody>
          </p:sp>
        </mc:Fallback>
      </mc:AlternateContent>
      <p:sp>
        <p:nvSpPr>
          <p:cNvPr id="2" name="矩形 1">
            <a:extLst>
              <a:ext uri="{FF2B5EF4-FFF2-40B4-BE49-F238E27FC236}">
                <a16:creationId xmlns:a16="http://schemas.microsoft.com/office/drawing/2014/main" id="{1D641442-5FF6-4D13-A7AD-B6E51C96CD1E}"/>
              </a:ext>
            </a:extLst>
          </p:cNvPr>
          <p:cNvSpPr/>
          <p:nvPr/>
        </p:nvSpPr>
        <p:spPr>
          <a:xfrm>
            <a:off x="3464510" y="1411658"/>
            <a:ext cx="5262979"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C00000"/>
                </a:solidFill>
                <a:effectLst/>
                <a:uLnTx/>
                <a:uFillTx/>
                <a:latin typeface="黑体" panose="02010609060101010101" pitchFamily="49" charset="-122"/>
                <a:ea typeface="黑体" panose="02010609060101010101" pitchFamily="49" charset="-122"/>
                <a:cs typeface="Times New Roman" panose="02020603050405020304" pitchFamily="18" charset="0"/>
              </a:rPr>
              <a:t>&lt;</a:t>
            </a:r>
            <a:r>
              <a:rPr kumimoji="0" lang="zh-CN" altLang="en-US" sz="1800" b="0" i="0" u="none" strike="noStrike" kern="1200" cap="none" spc="0" normalizeH="0" baseline="0" noProof="0" dirty="0">
                <a:ln>
                  <a:noFill/>
                </a:ln>
                <a:solidFill>
                  <a:srgbClr val="C00000"/>
                </a:solidFill>
                <a:effectLst/>
                <a:uLnTx/>
                <a:uFillTx/>
                <a:latin typeface="黑体" panose="02010609060101010101" pitchFamily="49" charset="-122"/>
                <a:ea typeface="黑体" panose="02010609060101010101" pitchFamily="49" charset="-122"/>
                <a:cs typeface="Times New Roman" panose="02020603050405020304" pitchFamily="18" charset="0"/>
              </a:rPr>
              <a:t>状态、动作、状态转移、路径</a:t>
            </a:r>
            <a:r>
              <a:rPr kumimoji="0" lang="en-US" altLang="zh-CN" sz="1800" b="0" i="0" u="none" strike="noStrike" kern="1200" cap="none" spc="0" normalizeH="0" baseline="0" noProof="0" dirty="0">
                <a:ln>
                  <a:noFill/>
                </a:ln>
                <a:solidFill>
                  <a:srgbClr val="C00000"/>
                </a:solidFill>
                <a:effectLst/>
                <a:uLnTx/>
                <a:uFillTx/>
                <a:latin typeface="黑体" panose="02010609060101010101" pitchFamily="49" charset="-122"/>
                <a:ea typeface="黑体" panose="02010609060101010101" pitchFamily="49" charset="-122"/>
                <a:cs typeface="Times New Roman" panose="02020603050405020304" pitchFamily="18" charset="0"/>
              </a:rPr>
              <a:t>/</a:t>
            </a:r>
            <a:r>
              <a:rPr kumimoji="0" lang="zh-CN" altLang="en-US" sz="1800" b="0" i="0" u="none" strike="noStrike" kern="1200" cap="none" spc="0" normalizeH="0" baseline="0" noProof="0" dirty="0">
                <a:ln>
                  <a:noFill/>
                </a:ln>
                <a:solidFill>
                  <a:srgbClr val="C00000"/>
                </a:solidFill>
                <a:effectLst/>
                <a:uLnTx/>
                <a:uFillTx/>
                <a:latin typeface="黑体" panose="02010609060101010101" pitchFamily="49" charset="-122"/>
                <a:ea typeface="黑体" panose="02010609060101010101" pitchFamily="49" charset="-122"/>
                <a:cs typeface="Times New Roman" panose="02020603050405020304" pitchFamily="18" charset="0"/>
              </a:rPr>
              <a:t>代价、目标测试</a:t>
            </a:r>
            <a:r>
              <a:rPr kumimoji="0" lang="en-US" altLang="zh-CN" sz="1800" b="0" i="0" u="none" strike="noStrike" kern="1200" cap="none" spc="0" normalizeH="0" baseline="0" noProof="0" dirty="0">
                <a:ln>
                  <a:noFill/>
                </a:ln>
                <a:solidFill>
                  <a:srgbClr val="C00000"/>
                </a:solidFill>
                <a:effectLst/>
                <a:uLnTx/>
                <a:uFillTx/>
                <a:latin typeface="黑体" panose="02010609060101010101" pitchFamily="49" charset="-122"/>
                <a:ea typeface="黑体" panose="02010609060101010101" pitchFamily="49" charset="-122"/>
                <a:cs typeface="Times New Roman" panose="02020603050405020304" pitchFamily="18" charset="0"/>
              </a:rPr>
              <a:t>〉</a:t>
            </a:r>
            <a:endParaRPr kumimoji="0" lang="zh-CN" altLang="en-US" sz="1800" b="0" i="0" u="none" strike="noStrike" kern="1200" cap="none" spc="0" normalizeH="0" baseline="0" noProof="0" dirty="0">
              <a:ln>
                <a:noFill/>
              </a:ln>
              <a:solidFill>
                <a:srgbClr val="C00000"/>
              </a:solidFill>
              <a:effectLst/>
              <a:uLnTx/>
              <a:uFillTx/>
              <a:latin typeface="Calibri"/>
              <a:ea typeface="宋体" panose="02010600030101010101" pitchFamily="2" charset="-122"/>
              <a:cs typeface="+mn-cs"/>
            </a:endParaRPr>
          </a:p>
        </p:txBody>
      </p:sp>
      <p:grpSp>
        <p:nvGrpSpPr>
          <p:cNvPr id="12" name="组合 11">
            <a:extLst>
              <a:ext uri="{FF2B5EF4-FFF2-40B4-BE49-F238E27FC236}">
                <a16:creationId xmlns:a16="http://schemas.microsoft.com/office/drawing/2014/main" id="{BEA6555C-530D-44FB-B696-3B91E2BA9412}"/>
              </a:ext>
            </a:extLst>
          </p:cNvPr>
          <p:cNvGrpSpPr/>
          <p:nvPr/>
        </p:nvGrpSpPr>
        <p:grpSpPr>
          <a:xfrm>
            <a:off x="6866464" y="2265539"/>
            <a:ext cx="4574773" cy="3574757"/>
            <a:chOff x="6866464" y="2265539"/>
            <a:chExt cx="4574773" cy="3574757"/>
          </a:xfrm>
        </p:grpSpPr>
        <p:sp>
          <p:nvSpPr>
            <p:cNvPr id="13" name="矩形 12">
              <a:extLst>
                <a:ext uri="{FF2B5EF4-FFF2-40B4-BE49-F238E27FC236}">
                  <a16:creationId xmlns:a16="http://schemas.microsoft.com/office/drawing/2014/main" id="{17C17ABF-5223-430C-B871-ADB2C4E7853A}"/>
                </a:ext>
              </a:extLst>
            </p:cNvPr>
            <p:cNvSpPr/>
            <p:nvPr/>
          </p:nvSpPr>
          <p:spPr>
            <a:xfrm>
              <a:off x="6866464" y="5052901"/>
              <a:ext cx="4574773" cy="787395"/>
            </a:xfrm>
            <a:prstGeom prst="rect">
              <a:avLst/>
            </a:prstGeom>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prstClr val="black">
                      <a:lumMod val="95000"/>
                      <a:lumOff val="5000"/>
                    </a:prstClr>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以</a:t>
              </a:r>
              <a:r>
                <a:rPr kumimoji="0" lang="zh-CN" altLang="zh-CN" sz="1600" b="1" i="0" u="none" strike="noStrike" kern="1200" cap="none" spc="0" normalizeH="0" baseline="0" noProof="0" dirty="0">
                  <a:ln>
                    <a:noFill/>
                  </a:ln>
                  <a:solidFill>
                    <a:prstClr val="black">
                      <a:lumMod val="95000"/>
                      <a:lumOff val="5000"/>
                    </a:prstClr>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求取从城市</a:t>
              </a:r>
              <a:r>
                <a:rPr kumimoji="0" lang="en-US" altLang="zh-CN" sz="1600" b="1" i="0" u="none" strike="noStrike" kern="1200" cap="none" spc="0" normalizeH="0" baseline="0" noProof="0" dirty="0">
                  <a:ln>
                    <a:noFill/>
                  </a:ln>
                  <a:solidFill>
                    <a:prstClr val="black">
                      <a:lumMod val="95000"/>
                      <a:lumOff val="5000"/>
                    </a:prstClr>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a:t>
              </a:r>
              <a:r>
                <a:rPr kumimoji="0" lang="zh-CN" altLang="zh-CN" sz="1600" b="1" i="0" u="none" strike="noStrike" kern="1200" cap="none" spc="0" normalizeH="0" baseline="0" noProof="0" dirty="0">
                  <a:ln>
                    <a:noFill/>
                  </a:ln>
                  <a:solidFill>
                    <a:prstClr val="black">
                      <a:lumMod val="95000"/>
                      <a:lumOff val="5000"/>
                    </a:prstClr>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到城市</a:t>
              </a:r>
              <a:r>
                <a:rPr kumimoji="0" lang="en-US" altLang="zh-CN" sz="1600" b="1" i="0" u="none" strike="noStrike" kern="1200" cap="none" spc="0" normalizeH="0" baseline="0" noProof="0" dirty="0">
                  <a:ln>
                    <a:noFill/>
                  </a:ln>
                  <a:solidFill>
                    <a:prstClr val="black">
                      <a:lumMod val="95000"/>
                      <a:lumOff val="5000"/>
                    </a:prstClr>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K</a:t>
              </a:r>
              <a:r>
                <a:rPr kumimoji="0" lang="zh-CN" altLang="zh-CN" sz="1600" b="1" i="0" u="none" strike="noStrike" kern="1200" cap="none" spc="0" normalizeH="0" baseline="0" noProof="0" dirty="0">
                  <a:ln>
                    <a:noFill/>
                  </a:ln>
                  <a:solidFill>
                    <a:prstClr val="black">
                      <a:lumMod val="95000"/>
                      <a:lumOff val="5000"/>
                    </a:prstClr>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之间</a:t>
              </a:r>
              <a:endParaRPr kumimoji="0" lang="en-US" altLang="zh-CN" sz="1600" b="1" i="0" u="none" strike="noStrike" kern="1200" cap="none" spc="0" normalizeH="0" baseline="0" noProof="0" dirty="0">
                <a:ln>
                  <a:noFill/>
                </a:ln>
                <a:solidFill>
                  <a:prstClr val="black">
                    <a:lumMod val="95000"/>
                    <a:lumOff val="5000"/>
                  </a:prstClr>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zh-CN" altLang="zh-CN" sz="1600" b="1" i="0" u="none" strike="noStrike" kern="1200" cap="none" spc="0" normalizeH="0" baseline="0" noProof="0" dirty="0">
                  <a:ln>
                    <a:noFill/>
                  </a:ln>
                  <a:solidFill>
                    <a:prstClr val="black">
                      <a:lumMod val="95000"/>
                      <a:lumOff val="5000"/>
                    </a:prstClr>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一条行驶时间最短路线</a:t>
              </a:r>
              <a:r>
                <a:rPr kumimoji="0" lang="zh-CN" altLang="en-US" sz="1600" b="1" i="0" u="none" strike="noStrike" kern="1200" cap="none" spc="0" normalizeH="0" baseline="0" noProof="0" dirty="0">
                  <a:ln>
                    <a:noFill/>
                  </a:ln>
                  <a:solidFill>
                    <a:prstClr val="black">
                      <a:lumMod val="95000"/>
                      <a:lumOff val="5000"/>
                    </a:prstClr>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为例</a:t>
              </a:r>
            </a:p>
          </p:txBody>
        </p:sp>
        <p:pic>
          <p:nvPicPr>
            <p:cNvPr id="14" name="图片 13">
              <a:extLst>
                <a:ext uri="{FF2B5EF4-FFF2-40B4-BE49-F238E27FC236}">
                  <a16:creationId xmlns:a16="http://schemas.microsoft.com/office/drawing/2014/main" id="{2B1F8BFC-B6F7-4896-9638-FCCCED4488A4}"/>
                </a:ext>
              </a:extLst>
            </p:cNvPr>
            <p:cNvPicPr>
              <a:picLocks noChangeAspect="1"/>
            </p:cNvPicPr>
            <p:nvPr/>
          </p:nvPicPr>
          <p:blipFill>
            <a:blip r:embed="rId4"/>
            <a:stretch>
              <a:fillRect/>
            </a:stretch>
          </p:blipFill>
          <p:spPr>
            <a:xfrm>
              <a:off x="7293430" y="2265539"/>
              <a:ext cx="3126477" cy="2787362"/>
            </a:xfrm>
            <a:prstGeom prst="rect">
              <a:avLst/>
            </a:prstGeom>
          </p:spPr>
        </p:pic>
      </p:grpSp>
    </p:spTree>
    <p:extLst>
      <p:ext uri="{BB962C8B-B14F-4D97-AF65-F5344CB8AC3E}">
        <p14:creationId xmlns:p14="http://schemas.microsoft.com/office/powerpoint/2010/main" val="11785223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583380" y="726948"/>
            <a:ext cx="7464387" cy="497934"/>
            <a:chOff x="4099943" y="2819853"/>
            <a:chExt cx="2570275" cy="497934"/>
          </a:xfrm>
        </p:grpSpPr>
        <p:sp>
          <p:nvSpPr>
            <p:cNvPr id="4" name="平行四边形 3"/>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5" name="平行四边形 4"/>
            <p:cNvSpPr/>
            <p:nvPr/>
          </p:nvSpPr>
          <p:spPr bwMode="auto">
            <a:xfrm>
              <a:off x="4122533" y="2819853"/>
              <a:ext cx="2547685"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6" name="矩形 5"/>
            <p:cNvSpPr/>
            <p:nvPr/>
          </p:nvSpPr>
          <p:spPr>
            <a:xfrm>
              <a:off x="4216534" y="2853798"/>
              <a:ext cx="2359684" cy="400110"/>
            </a:xfrm>
            <a:prstGeom prst="rect">
              <a:avLst/>
            </a:prstGeom>
          </p:spPr>
          <p:txBody>
            <a:bodyPr wrap="square">
              <a:spAutoFit/>
            </a:bodyPr>
            <a:lstStyle/>
            <a:p>
              <a:pPr marL="0" marR="0" lvl="0" indent="0" algn="ctr" defTabSz="914400" rtl="0" eaLnBrk="1" fontAlgn="auto" latinLnBrk="0" hangingPunct="1">
                <a:lnSpc>
                  <a:spcPct val="100000"/>
                </a:lnSpc>
                <a:spcBef>
                  <a:spcPct val="50000"/>
                </a:spcBef>
                <a:spcAft>
                  <a:spcPts val="0"/>
                </a:spcAft>
                <a:buClrTx/>
                <a:buSzTx/>
                <a:buFontTx/>
                <a:buNone/>
                <a:tabLst/>
                <a:defRPr/>
              </a:pPr>
              <a:r>
                <a:rPr kumimoji="0" lang="zh-CN" altLang="en-US" sz="2000" b="1" i="0" u="none" strike="noStrike" kern="1200" cap="none" spc="0" normalizeH="0" baseline="0" noProof="0" dirty="0">
                  <a:ln>
                    <a:noFill/>
                  </a:ln>
                  <a:solidFill>
                    <a:prstClr val="black">
                      <a:lumMod val="95000"/>
                      <a:lumOff val="5000"/>
                    </a:prstClr>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搜索过程可视为搜索树的构建</a:t>
              </a:r>
              <a:endParaRPr kumimoji="0" lang="zh-CN" altLang="en-US" sz="2000" b="1" i="0" u="none" strike="noStrike" kern="120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endParaRPr>
            </a:p>
          </p:txBody>
        </p:sp>
      </p:grpSp>
      <p:sp>
        <p:nvSpPr>
          <p:cNvPr id="23" name="矩形 22">
            <a:extLst>
              <a:ext uri="{FF2B5EF4-FFF2-40B4-BE49-F238E27FC236}">
                <a16:creationId xmlns:a16="http://schemas.microsoft.com/office/drawing/2014/main" id="{6F77A2E9-3941-4386-A0DF-CDEBD25143F3}"/>
              </a:ext>
            </a:extLst>
          </p:cNvPr>
          <p:cNvSpPr/>
          <p:nvPr/>
        </p:nvSpPr>
        <p:spPr>
          <a:xfrm>
            <a:off x="852473" y="129010"/>
            <a:ext cx="1826141"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mn-cs"/>
              </a:rPr>
              <a:t>一、搜索基本概念</a:t>
            </a:r>
            <a:endParaRPr kumimoji="0" lang="zh-CN" altLang="en-US" sz="16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B7554322-352F-40A4-801F-C8715A1A6EE8}"/>
                  </a:ext>
                </a:extLst>
              </p:cNvPr>
              <p:cNvSpPr/>
              <p:nvPr/>
            </p:nvSpPr>
            <p:spPr>
              <a:xfrm>
                <a:off x="252375" y="1909869"/>
                <a:ext cx="6096000" cy="4302460"/>
              </a:xfrm>
              <a:prstGeom prst="rect">
                <a:avLst/>
              </a:prstGeom>
            </p:spPr>
            <p:txBody>
              <a:bodyPr>
                <a:spAutoFit/>
              </a:bodyPr>
              <a:lstStyle/>
              <a:p>
                <a:pPr marL="285750" marR="0" lvl="0" indent="-285750" algn="just" defTabSz="914400" rtl="0" eaLnBrk="1" fontAlgn="auto" latinLnBrk="0" hangingPunct="1">
                  <a:lnSpc>
                    <a:spcPts val="2200"/>
                  </a:lnSpc>
                  <a:spcBef>
                    <a:spcPts val="0"/>
                  </a:spcBef>
                  <a:spcAft>
                    <a:spcPts val="0"/>
                  </a:spcAft>
                  <a:buClrTx/>
                  <a:buSzTx/>
                  <a:buFont typeface="Arial" panose="020B0604020202020204" pitchFamily="34" charset="0"/>
                  <a:buChar char="•"/>
                  <a:tabLst/>
                  <a:defRPr/>
                </a:pPr>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可以用一棵树来记录算法所探索的路径，如</a:t>
                </a: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左</a:t>
                </a:r>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图给出了图</a:t>
                </a:r>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3.1</a:t>
                </a:r>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中部分搜索结果。这样一棵树被称为搜索树，树中每个结点用一个状态（城市）标记（即每个状态对应一个城市）。</a:t>
                </a:r>
                <a:endPar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a:p>
                <a:pPr marL="285750" marR="0" lvl="0" indent="-285750" algn="just" defTabSz="914400" rtl="0" eaLnBrk="1" fontAlgn="auto" latinLnBrk="0" hangingPunct="1">
                  <a:lnSpc>
                    <a:spcPts val="2200"/>
                  </a:lnSpc>
                  <a:spcBef>
                    <a:spcPts val="0"/>
                  </a:spcBef>
                  <a:spcAft>
                    <a:spcPts val="0"/>
                  </a:spcAft>
                  <a:buClrTx/>
                  <a:buSzTx/>
                  <a:buFont typeface="Arial" panose="020B0604020202020204" pitchFamily="34" charset="0"/>
                  <a:buChar char="•"/>
                  <a:tabLst/>
                  <a:defRPr/>
                </a:pPr>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图</a:t>
                </a:r>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3.2</a:t>
                </a: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中</a:t>
                </a:r>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所示搜索树第三层中有三个标号均为</a:t>
                </a:r>
                <a14:m>
                  <m:oMath xmlns:m="http://schemas.openxmlformats.org/officeDocument/2006/math">
                    <m:r>
                      <m:rPr>
                        <m:sty m:val="p"/>
                      </m:rPr>
                      <a:rPr kumimoji="0" lang="en-US" altLang="zh-CN" sz="16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A</m:t>
                    </m:r>
                  </m:oMath>
                </a14:m>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的结点，它们在图中分别被圆圈、正方形和三角形框住。虽然这三个标号</a:t>
                </a:r>
                <a14:m>
                  <m:oMath xmlns:m="http://schemas.openxmlformats.org/officeDocument/2006/math">
                    <m:r>
                      <m:rPr>
                        <m:sty m:val="p"/>
                      </m:rPr>
                      <a:rPr kumimoji="0" lang="en-US" altLang="zh-CN" sz="16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A</m:t>
                    </m:r>
                  </m:oMath>
                </a14:m>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对应同一个城市，但是这三个结点在搜索树中却表示不同结点，因为它们分别代表了从初始状态出发到达城市</a:t>
                </a:r>
                <a14:m>
                  <m:oMath xmlns:m="http://schemas.openxmlformats.org/officeDocument/2006/math">
                    <m:r>
                      <m:rPr>
                        <m:sty m:val="p"/>
                      </m:rPr>
                      <a:rPr kumimoji="0" lang="en-US" altLang="zh-CN" sz="16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A</m:t>
                    </m:r>
                  </m:oMath>
                </a14:m>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的如下三条不同路径：</a:t>
                </a:r>
                <a14:m>
                  <m:oMath xmlns:m="http://schemas.openxmlformats.org/officeDocument/2006/math">
                    <m:r>
                      <m:rPr>
                        <m:sty m:val="p"/>
                      </m:rPr>
                      <a:rPr kumimoji="0" lang="en-US" altLang="zh-CN" sz="16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A</m:t>
                    </m:r>
                    <m:r>
                      <a:rPr kumimoji="0" lang="en-US" altLang="zh-CN" sz="16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r>
                      <m:rPr>
                        <m:sty m:val="p"/>
                      </m:rPr>
                      <a:rPr kumimoji="0" lang="en-US" altLang="zh-CN" sz="16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B</m:t>
                    </m:r>
                    <m:r>
                      <a:rPr kumimoji="0" lang="en-US" altLang="zh-CN" sz="16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r>
                      <m:rPr>
                        <m:sty m:val="p"/>
                      </m:rPr>
                      <a:rPr kumimoji="0" lang="en-US" altLang="zh-CN" sz="16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A</m:t>
                    </m:r>
                  </m:oMath>
                </a14:m>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14:m>
                  <m:oMath xmlns:m="http://schemas.openxmlformats.org/officeDocument/2006/math">
                    <m:r>
                      <m:rPr>
                        <m:sty m:val="p"/>
                      </m:rPr>
                      <a:rPr kumimoji="0" lang="en-US" altLang="zh-CN" sz="16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A</m:t>
                    </m:r>
                    <m:r>
                      <a:rPr kumimoji="0" lang="en-US" altLang="zh-CN" sz="16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r>
                      <m:rPr>
                        <m:sty m:val="p"/>
                      </m:rPr>
                      <a:rPr kumimoji="0" lang="en-US" altLang="zh-CN" sz="16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D</m:t>
                    </m:r>
                    <m:r>
                      <a:rPr kumimoji="0" lang="en-US" altLang="zh-CN" sz="16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r>
                      <m:rPr>
                        <m:sty m:val="p"/>
                      </m:rPr>
                      <a:rPr kumimoji="0" lang="en-US" altLang="zh-CN" sz="16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A</m:t>
                    </m:r>
                  </m:oMath>
                </a14:m>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和</a:t>
                </a:r>
                <a14:m>
                  <m:oMath xmlns:m="http://schemas.openxmlformats.org/officeDocument/2006/math">
                    <m:r>
                      <m:rPr>
                        <m:sty m:val="p"/>
                      </m:rPr>
                      <a:rPr kumimoji="0" lang="en-US" altLang="zh-CN" sz="16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A</m:t>
                    </m:r>
                    <m:r>
                      <a:rPr kumimoji="0" lang="en-US" altLang="zh-CN" sz="16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r>
                      <m:rPr>
                        <m:sty m:val="p"/>
                      </m:rPr>
                      <a:rPr kumimoji="0" lang="en-US" altLang="zh-CN" sz="16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E</m:t>
                    </m:r>
                    <m:r>
                      <a:rPr kumimoji="0" lang="en-US" altLang="zh-CN" sz="16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r>
                      <m:rPr>
                        <m:sty m:val="p"/>
                      </m:rPr>
                      <a:rPr kumimoji="0" lang="en-US" altLang="zh-CN" sz="16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A</m:t>
                    </m:r>
                  </m:oMath>
                </a14:m>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。因此需要注意的是，在搜索树中，同一个标号一定表示相同的状态（即城市），其含义为搜索算法所在当前城市，但是同一个标号可能在搜索树中出现多次，不同的结点对应了从初始状态出发的不同路径。</a:t>
                </a:r>
              </a:p>
              <a:p>
                <a:pPr marL="285750" marR="0" lvl="0" indent="-285750" algn="just" defTabSz="914400" rtl="0" eaLnBrk="1" fontAlgn="auto" latinLnBrk="0" hangingPunct="1">
                  <a:lnSpc>
                    <a:spcPts val="2200"/>
                  </a:lnSpc>
                  <a:spcBef>
                    <a:spcPts val="0"/>
                  </a:spcBef>
                  <a:spcAft>
                    <a:spcPts val="0"/>
                  </a:spcAft>
                  <a:buClrTx/>
                  <a:buSzTx/>
                  <a:buFont typeface="Arial" panose="020B0604020202020204" pitchFamily="34" charset="0"/>
                  <a:buChar char="•"/>
                  <a:tabLst/>
                  <a:defRPr/>
                </a:pPr>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可见，搜索树记录了从根结点出发目前所有探索过的路径。搜索算法可以被看成是一个构建搜索树的过程，从根结点（初始状态）开始，不断展开每个结点的后继结点，直到某个结点通过了目标测试。</a:t>
                </a:r>
              </a:p>
            </p:txBody>
          </p:sp>
        </mc:Choice>
        <mc:Fallback xmlns="">
          <p:sp>
            <p:nvSpPr>
              <p:cNvPr id="9" name="矩形 8">
                <a:extLst>
                  <a:ext uri="{FF2B5EF4-FFF2-40B4-BE49-F238E27FC236}">
                    <a16:creationId xmlns:a16="http://schemas.microsoft.com/office/drawing/2014/main" id="{B7554322-352F-40A4-801F-C8715A1A6EE8}"/>
                  </a:ext>
                </a:extLst>
              </p:cNvPr>
              <p:cNvSpPr>
                <a:spLocks noRot="1" noChangeAspect="1" noMove="1" noResize="1" noEditPoints="1" noAdjustHandles="1" noChangeArrowheads="1" noChangeShapeType="1" noTextEdit="1"/>
              </p:cNvSpPr>
              <p:nvPr/>
            </p:nvSpPr>
            <p:spPr>
              <a:xfrm>
                <a:off x="252375" y="1909869"/>
                <a:ext cx="6096000" cy="4302460"/>
              </a:xfrm>
              <a:prstGeom prst="rect">
                <a:avLst/>
              </a:prstGeom>
              <a:blipFill>
                <a:blip r:embed="rId3"/>
                <a:stretch>
                  <a:fillRect l="-400" t="-142" r="-3900" b="-850"/>
                </a:stretch>
              </a:blipFill>
            </p:spPr>
            <p:txBody>
              <a:bodyPr/>
              <a:lstStyle/>
              <a:p>
                <a:r>
                  <a:rPr lang="zh-CN" altLang="en-US">
                    <a:noFill/>
                  </a:rPr>
                  <a:t> </a:t>
                </a:r>
              </a:p>
            </p:txBody>
          </p:sp>
        </mc:Fallback>
      </mc:AlternateContent>
      <p:pic>
        <p:nvPicPr>
          <p:cNvPr id="2" name="图片 1">
            <a:extLst>
              <a:ext uri="{FF2B5EF4-FFF2-40B4-BE49-F238E27FC236}">
                <a16:creationId xmlns:a16="http://schemas.microsoft.com/office/drawing/2014/main" id="{A2720EA0-3C7A-47B1-A994-3070BC872D13}"/>
              </a:ext>
            </a:extLst>
          </p:cNvPr>
          <p:cNvPicPr>
            <a:picLocks noChangeAspect="1"/>
          </p:cNvPicPr>
          <p:nvPr/>
        </p:nvPicPr>
        <p:blipFill>
          <a:blip r:embed="rId4"/>
          <a:stretch>
            <a:fillRect/>
          </a:stretch>
        </p:blipFill>
        <p:spPr>
          <a:xfrm>
            <a:off x="7223838" y="2305473"/>
            <a:ext cx="3626688" cy="3331989"/>
          </a:xfrm>
          <a:prstGeom prst="rect">
            <a:avLst/>
          </a:prstGeom>
        </p:spPr>
      </p:pic>
    </p:spTree>
    <p:extLst>
      <p:ext uri="{BB962C8B-B14F-4D97-AF65-F5344CB8AC3E}">
        <p14:creationId xmlns:p14="http://schemas.microsoft.com/office/powerpoint/2010/main" val="415200792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583380" y="726948"/>
            <a:ext cx="7464387" cy="497934"/>
            <a:chOff x="4099943" y="2819853"/>
            <a:chExt cx="2570275" cy="497934"/>
          </a:xfrm>
        </p:grpSpPr>
        <p:sp>
          <p:nvSpPr>
            <p:cNvPr id="4" name="平行四边形 3"/>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5" name="平行四边形 4"/>
            <p:cNvSpPr/>
            <p:nvPr/>
          </p:nvSpPr>
          <p:spPr bwMode="auto">
            <a:xfrm>
              <a:off x="4122533" y="2819853"/>
              <a:ext cx="2547685"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6" name="矩形 5"/>
            <p:cNvSpPr/>
            <p:nvPr/>
          </p:nvSpPr>
          <p:spPr>
            <a:xfrm>
              <a:off x="4216534" y="2853798"/>
              <a:ext cx="2359684" cy="400110"/>
            </a:xfrm>
            <a:prstGeom prst="rect">
              <a:avLst/>
            </a:prstGeom>
          </p:spPr>
          <p:txBody>
            <a:bodyPr wrap="square">
              <a:spAutoFit/>
            </a:bodyPr>
            <a:lstStyle/>
            <a:p>
              <a:pPr marL="0" marR="0" lvl="0" indent="0" algn="ctr" defTabSz="914400" rtl="0" eaLnBrk="1" fontAlgn="auto" latinLnBrk="0" hangingPunct="1">
                <a:lnSpc>
                  <a:spcPct val="100000"/>
                </a:lnSpc>
                <a:spcBef>
                  <a:spcPct val="50000"/>
                </a:spcBef>
                <a:spcAft>
                  <a:spcPts val="0"/>
                </a:spcAft>
                <a:buClrTx/>
                <a:buSzTx/>
                <a:buFontTx/>
                <a:buNone/>
                <a:tabLst/>
                <a:defRPr/>
              </a:pPr>
              <a:r>
                <a:rPr kumimoji="0" lang="zh-CN" altLang="en-US" sz="2000" b="1" i="0" u="none" strike="noStrike" kern="1200" cap="none" spc="0" normalizeH="0" baseline="0" noProof="0" dirty="0">
                  <a:ln>
                    <a:noFill/>
                  </a:ln>
                  <a:solidFill>
                    <a:prstClr val="black">
                      <a:lumMod val="95000"/>
                      <a:lumOff val="5000"/>
                    </a:prstClr>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搜索算法的评测标准</a:t>
              </a:r>
              <a:endParaRPr kumimoji="0" lang="zh-CN" altLang="en-US" sz="2000" b="1" i="0" u="none" strike="noStrike" kern="120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endParaRPr>
            </a:p>
          </p:txBody>
        </p:sp>
      </p:grpSp>
      <p:sp>
        <p:nvSpPr>
          <p:cNvPr id="23" name="矩形 22">
            <a:extLst>
              <a:ext uri="{FF2B5EF4-FFF2-40B4-BE49-F238E27FC236}">
                <a16:creationId xmlns:a16="http://schemas.microsoft.com/office/drawing/2014/main" id="{6F77A2E9-3941-4386-A0DF-CDEBD25143F3}"/>
              </a:ext>
            </a:extLst>
          </p:cNvPr>
          <p:cNvSpPr/>
          <p:nvPr/>
        </p:nvSpPr>
        <p:spPr>
          <a:xfrm>
            <a:off x="852473" y="129010"/>
            <a:ext cx="1826141"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mn-cs"/>
              </a:rPr>
              <a:t>一、搜索基本概念</a:t>
            </a:r>
            <a:endParaRPr kumimoji="0" lang="zh-CN" altLang="en-US" sz="16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p:sp>
        <p:nvSpPr>
          <p:cNvPr id="12" name="矩形: 圆角 6">
            <a:extLst>
              <a:ext uri="{FF2B5EF4-FFF2-40B4-BE49-F238E27FC236}">
                <a16:creationId xmlns:a16="http://schemas.microsoft.com/office/drawing/2014/main" id="{B4810C9A-F636-4B9D-B30F-0366536A4F2A}"/>
              </a:ext>
            </a:extLst>
          </p:cNvPr>
          <p:cNvSpPr/>
          <p:nvPr/>
        </p:nvSpPr>
        <p:spPr>
          <a:xfrm>
            <a:off x="688458" y="2113585"/>
            <a:ext cx="4542760" cy="3918097"/>
          </a:xfrm>
          <a:prstGeom prst="roundRect">
            <a:avLst>
              <a:gd name="adj" fmla="val 0"/>
            </a:avLst>
          </a:prstGeom>
          <a:gradFill>
            <a:gsLst>
              <a:gs pos="22000">
                <a:srgbClr val="016773"/>
              </a:gs>
              <a:gs pos="100000">
                <a:srgbClr val="00ABA5"/>
              </a:gs>
            </a:gsLst>
            <a:lin ang="30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1"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endParaRPr>
          </a:p>
        </p:txBody>
      </p:sp>
      <p:sp>
        <p:nvSpPr>
          <p:cNvPr id="13" name="矩形 12">
            <a:extLst>
              <a:ext uri="{FF2B5EF4-FFF2-40B4-BE49-F238E27FC236}">
                <a16:creationId xmlns:a16="http://schemas.microsoft.com/office/drawing/2014/main" id="{2C041C4E-F366-4E68-B9EF-FAC1BFDD18C8}"/>
              </a:ext>
            </a:extLst>
          </p:cNvPr>
          <p:cNvSpPr/>
          <p:nvPr/>
        </p:nvSpPr>
        <p:spPr>
          <a:xfrm>
            <a:off x="687807" y="2543936"/>
            <a:ext cx="4468333" cy="3413563"/>
          </a:xfrm>
          <a:prstGeom prst="rect">
            <a:avLst/>
          </a:prstGeom>
        </p:spPr>
        <p:txBody>
          <a:bodyPr wrap="square">
            <a:spAutoFit/>
          </a:bodyPr>
          <a:lstStyle/>
          <a:p>
            <a:pPr marL="342900" marR="0" lvl="0" indent="-342900" algn="l" defTabSz="914400" rtl="0" eaLnBrk="1" fontAlgn="auto" latinLnBrk="0" hangingPunct="1">
              <a:lnSpc>
                <a:spcPct val="200000"/>
              </a:lnSpc>
              <a:spcBef>
                <a:spcPts val="0"/>
              </a:spcBef>
              <a:spcAft>
                <a:spcPts val="0"/>
              </a:spcAft>
              <a:buClr>
                <a:prstClr val="white"/>
              </a:buClr>
              <a:buSzPct val="80000"/>
              <a:buFont typeface="Wingdings" panose="05000000000000000000" pitchFamily="2" charset="2"/>
              <a:buChar char="u"/>
              <a:tabLst/>
              <a:defRPr/>
            </a:pPr>
            <a:r>
              <a:rPr kumimoji="0" lang="zh-CN" altLang="zh-CN" sz="1600" b="1" i="0" u="none" strike="noStrike" kern="1200" cap="none" spc="0" normalizeH="0" baseline="0" noProof="0" dirty="0">
                <a:ln>
                  <a:noFill/>
                </a:ln>
                <a:solidFill>
                  <a:srgbClr val="FFFFCC"/>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Times New Roman" panose="02020603050405020304" pitchFamily="18" charset="0"/>
              </a:rPr>
              <a:t>完备性</a:t>
            </a:r>
            <a:r>
              <a:rPr kumimoji="0" lang="zh-CN" altLang="zh-CN" sz="16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：当问题存在解时，算法是否能保证找到一个解，虽然这个解可能不是最优解。</a:t>
            </a:r>
            <a:endParaRPr kumimoji="0" lang="en-US" altLang="zh-CN" sz="16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a:p>
            <a:pPr marL="342900" marR="0" lvl="0" indent="-342900" algn="l" defTabSz="914400" rtl="0" eaLnBrk="1" fontAlgn="auto" latinLnBrk="0" hangingPunct="1">
              <a:lnSpc>
                <a:spcPct val="200000"/>
              </a:lnSpc>
              <a:spcBef>
                <a:spcPts val="0"/>
              </a:spcBef>
              <a:spcAft>
                <a:spcPts val="0"/>
              </a:spcAft>
              <a:buClr>
                <a:prstClr val="white"/>
              </a:buClr>
              <a:buSzPct val="80000"/>
              <a:buFont typeface="Wingdings" panose="05000000000000000000" pitchFamily="2" charset="2"/>
              <a:buChar char="u"/>
              <a:tabLst/>
              <a:defRPr/>
            </a:pPr>
            <a:r>
              <a:rPr kumimoji="0" lang="zh-CN" altLang="zh-CN" sz="1600" b="1" i="0" u="none" strike="noStrike" kern="1200" cap="none" spc="0" normalizeH="0" baseline="0" noProof="0" dirty="0">
                <a:ln>
                  <a:noFill/>
                </a:ln>
                <a:solidFill>
                  <a:srgbClr val="FFFFCC"/>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Times New Roman" panose="02020603050405020304" pitchFamily="18" charset="0"/>
              </a:rPr>
              <a:t>最优性</a:t>
            </a:r>
            <a:r>
              <a:rPr kumimoji="0" lang="zh-CN" altLang="zh-CN" sz="16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：搜索算法是否能保证找到的第一个解是最优解。</a:t>
            </a:r>
            <a:endParaRPr kumimoji="0" lang="en-US" altLang="zh-CN" sz="16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a:p>
            <a:pPr marL="342900" marR="0" lvl="0" indent="-342900" algn="l" defTabSz="914400" rtl="0" eaLnBrk="1" fontAlgn="auto" latinLnBrk="0" hangingPunct="1">
              <a:lnSpc>
                <a:spcPct val="200000"/>
              </a:lnSpc>
              <a:spcBef>
                <a:spcPts val="0"/>
              </a:spcBef>
              <a:spcAft>
                <a:spcPts val="0"/>
              </a:spcAft>
              <a:buClr>
                <a:prstClr val="white"/>
              </a:buClr>
              <a:buSzPct val="80000"/>
              <a:buFont typeface="Wingdings" panose="05000000000000000000" pitchFamily="2" charset="2"/>
              <a:buChar char="u"/>
              <a:tabLst/>
              <a:defRPr/>
            </a:pPr>
            <a:r>
              <a:rPr kumimoji="0" lang="zh-CN" altLang="zh-CN" sz="1600" b="1" i="0" u="none" strike="noStrike" kern="1200" cap="none" spc="0" normalizeH="0" baseline="0" noProof="0" dirty="0">
                <a:ln>
                  <a:noFill/>
                </a:ln>
                <a:solidFill>
                  <a:srgbClr val="FFFFCC"/>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Times New Roman" panose="02020603050405020304" pitchFamily="18" charset="0"/>
              </a:rPr>
              <a:t>时间复杂度</a:t>
            </a:r>
            <a:r>
              <a:rPr kumimoji="0" lang="zh-CN" altLang="zh-CN" sz="16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：找到一个搜索路径所需时间。</a:t>
            </a:r>
            <a:endParaRPr kumimoji="0" lang="en-US" altLang="zh-CN" sz="16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a:p>
            <a:pPr marL="342900" marR="0" lvl="0" indent="-342900" algn="l" defTabSz="914400" rtl="0" eaLnBrk="1" fontAlgn="auto" latinLnBrk="0" hangingPunct="1">
              <a:lnSpc>
                <a:spcPct val="200000"/>
              </a:lnSpc>
              <a:spcBef>
                <a:spcPts val="0"/>
              </a:spcBef>
              <a:spcAft>
                <a:spcPts val="0"/>
              </a:spcAft>
              <a:buClr>
                <a:prstClr val="white"/>
              </a:buClr>
              <a:buSzPct val="80000"/>
              <a:buFont typeface="Wingdings" panose="05000000000000000000" pitchFamily="2" charset="2"/>
              <a:buChar char="u"/>
              <a:tabLst/>
              <a:defRPr/>
            </a:pPr>
            <a:r>
              <a:rPr kumimoji="0" lang="zh-CN" altLang="zh-CN" sz="1600" b="1" i="0" u="none" strike="noStrike" kern="1200" cap="none" spc="0" normalizeH="0" baseline="0" noProof="0" dirty="0">
                <a:ln>
                  <a:noFill/>
                </a:ln>
                <a:solidFill>
                  <a:srgbClr val="FFFFCC"/>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Times New Roman" panose="02020603050405020304" pitchFamily="18" charset="0"/>
              </a:rPr>
              <a:t>空间复杂度</a:t>
            </a:r>
            <a:r>
              <a:rPr kumimoji="0" lang="zh-CN" altLang="zh-CN" sz="16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：算法运行时所需的内存空间。</a:t>
            </a:r>
          </a:p>
          <a:p>
            <a:pPr marL="342900" marR="0" lvl="0" indent="-342900" algn="l" defTabSz="914400" rtl="0" eaLnBrk="1" fontAlgn="auto" latinLnBrk="0" hangingPunct="1">
              <a:lnSpc>
                <a:spcPct val="150000"/>
              </a:lnSpc>
              <a:spcBef>
                <a:spcPts val="0"/>
              </a:spcBef>
              <a:spcAft>
                <a:spcPts val="0"/>
              </a:spcAft>
              <a:buClr>
                <a:prstClr val="white"/>
              </a:buClr>
              <a:buSzPct val="80000"/>
              <a:buFont typeface="Wingdings" panose="05000000000000000000" pitchFamily="2" charset="2"/>
              <a:buChar char="u"/>
              <a:tabLst/>
              <a:defRPr/>
            </a:pPr>
            <a:endParaRPr kumimoji="0" lang="en-US" altLang="zh-CN" sz="18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5F83BE40-1696-4690-AEAC-15CE0AE9BFCF}"/>
                  </a:ext>
                </a:extLst>
              </p:cNvPr>
              <p:cNvSpPr/>
              <p:nvPr/>
            </p:nvSpPr>
            <p:spPr>
              <a:xfrm>
                <a:off x="5231218" y="3681061"/>
                <a:ext cx="6613451" cy="2416046"/>
              </a:xfrm>
              <a:prstGeom prst="rect">
                <a:avLst/>
              </a:prstGeom>
            </p:spPr>
            <p:txBody>
              <a:bodyPr wrap="square">
                <a:spAutoFit/>
              </a:bodyPr>
              <a:lstStyle/>
              <a:p>
                <a:pPr marL="285750" marR="0" lvl="0" indent="-285750" algn="just" defTabSz="914400" rtl="0" eaLnBrk="1" fontAlgn="auto" latinLnBrk="0" hangingPunct="1">
                  <a:lnSpc>
                    <a:spcPts val="2200"/>
                  </a:lnSpc>
                  <a:spcBef>
                    <a:spcPts val="0"/>
                  </a:spcBef>
                  <a:spcAft>
                    <a:spcPts val="0"/>
                  </a:spcAft>
                  <a:buClrTx/>
                  <a:buSzTx/>
                  <a:buFont typeface="Arial" panose="020B0604020202020204" pitchFamily="34" charset="0"/>
                  <a:buChar char="•"/>
                  <a:tabLst/>
                  <a:defRPr/>
                </a:pPr>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完备性和最优性刻画了算法找到解的能力以及所求的解的质量，时间复杂度和空间复杂度衡量了算法的资源消耗，通常用</a:t>
                </a:r>
                <a14:m>
                  <m:oMath xmlns:m="http://schemas.openxmlformats.org/officeDocument/2006/math">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𝒪</m:t>
                    </m:r>
                  </m:oMath>
                </a14:m>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符号（</a:t>
                </a:r>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big O notation</a:t>
                </a:r>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）来描述。</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一般地，时间复杂度将通过扩展的结点数量、空间复杂度将通过算法同时记录的结点数量来衡量。</a:t>
                </a:r>
                <a:endPar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具体而言，搜索算法复杂度可能和以下变量有关：分支因子</a:t>
                </a:r>
                <a14:m>
                  <m:oMath xmlns:m="http://schemas.openxmlformats.org/officeDocument/2006/math">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𝑏</m:t>
                    </m:r>
                  </m:oMath>
                </a14:m>
                <a:r>
                  <a:rPr kumimoji="0" lang="zh-CN"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，即搜索树中每个结点的最大分支数目；目标节点到根节点的最浅深度</a:t>
                </a:r>
                <a14:m>
                  <m:oMath xmlns:m="http://schemas.openxmlformats.org/officeDocument/2006/math">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𝑑</m:t>
                    </m:r>
                  </m:oMath>
                </a14:m>
                <a:r>
                  <a:rPr kumimoji="0" lang="zh-CN"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，即搜索树中最早出现的目标结点所在层数；搜索树中路径的最大可能长度</a:t>
                </a:r>
                <a14:m>
                  <m:oMath xmlns:m="http://schemas.openxmlformats.org/officeDocument/2006/math">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𝑚</m:t>
                    </m:r>
                  </m:oMath>
                </a14:m>
                <a:r>
                  <a:rPr kumimoji="0" lang="zh-CN"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；状态空间的大小</a:t>
                </a:r>
                <a14:m>
                  <m:oMath xmlns:m="http://schemas.openxmlformats.org/officeDocument/2006/math">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𝑛</m:t>
                    </m:r>
                    <m:r>
                      <a:rPr kumimoji="0" lang="zh-CN" altLang="en-US" sz="1600" b="0" i="1" u="none" strike="noStrike" kern="1200" cap="none" spc="0" normalizeH="0" baseline="0" noProof="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m:t>
                    </m:r>
                  </m:oMath>
                </a14:m>
                <a:endParaRPr kumimoji="0" lang="zh-CN"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mc:Choice>
        <mc:Fallback xmlns="">
          <p:sp>
            <p:nvSpPr>
              <p:cNvPr id="8" name="矩形 7">
                <a:extLst>
                  <a:ext uri="{FF2B5EF4-FFF2-40B4-BE49-F238E27FC236}">
                    <a16:creationId xmlns:a16="http://schemas.microsoft.com/office/drawing/2014/main" id="{5F83BE40-1696-4690-AEAC-15CE0AE9BFCF}"/>
                  </a:ext>
                </a:extLst>
              </p:cNvPr>
              <p:cNvSpPr>
                <a:spLocks noRot="1" noChangeAspect="1" noMove="1" noResize="1" noEditPoints="1" noAdjustHandles="1" noChangeArrowheads="1" noChangeShapeType="1" noTextEdit="1"/>
              </p:cNvSpPr>
              <p:nvPr/>
            </p:nvSpPr>
            <p:spPr>
              <a:xfrm>
                <a:off x="5231218" y="3681061"/>
                <a:ext cx="6613451" cy="2416046"/>
              </a:xfrm>
              <a:prstGeom prst="rect">
                <a:avLst/>
              </a:prstGeom>
              <a:blipFill>
                <a:blip r:embed="rId3"/>
                <a:stretch>
                  <a:fillRect l="-369" t="-253" r="-553" b="-2525"/>
                </a:stretch>
              </a:blipFill>
            </p:spPr>
            <p:txBody>
              <a:bodyPr/>
              <a:lstStyle/>
              <a:p>
                <a:r>
                  <a:rPr lang="zh-CN" altLang="en-US">
                    <a:noFill/>
                  </a:rPr>
                  <a:t> </a:t>
                </a:r>
              </a:p>
            </p:txBody>
          </p:sp>
        </mc:Fallback>
      </mc:AlternateContent>
      <p:pic>
        <p:nvPicPr>
          <p:cNvPr id="2" name="图片 1">
            <a:extLst>
              <a:ext uri="{FF2B5EF4-FFF2-40B4-BE49-F238E27FC236}">
                <a16:creationId xmlns:a16="http://schemas.microsoft.com/office/drawing/2014/main" id="{0ECBC9DD-1390-4DD8-ACC9-B9E688349788}"/>
              </a:ext>
            </a:extLst>
          </p:cNvPr>
          <p:cNvPicPr>
            <a:picLocks noChangeAspect="1"/>
          </p:cNvPicPr>
          <p:nvPr/>
        </p:nvPicPr>
        <p:blipFill>
          <a:blip r:embed="rId4"/>
          <a:stretch>
            <a:fillRect/>
          </a:stretch>
        </p:blipFill>
        <p:spPr>
          <a:xfrm>
            <a:off x="5895043" y="1484266"/>
            <a:ext cx="4623038" cy="2119340"/>
          </a:xfrm>
          <a:prstGeom prst="rect">
            <a:avLst/>
          </a:prstGeom>
        </p:spPr>
      </p:pic>
    </p:spTree>
    <p:extLst>
      <p:ext uri="{BB962C8B-B14F-4D97-AF65-F5344CB8AC3E}">
        <p14:creationId xmlns:p14="http://schemas.microsoft.com/office/powerpoint/2010/main" val="335053824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504507" y="1008198"/>
            <a:ext cx="8846288" cy="497934"/>
            <a:chOff x="2228892" y="2819853"/>
            <a:chExt cx="4786506" cy="497934"/>
          </a:xfrm>
        </p:grpSpPr>
        <p:sp>
          <p:nvSpPr>
            <p:cNvPr id="3" name="平行四边形 2"/>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4" name="平行四边形 3"/>
            <p:cNvSpPr/>
            <p:nvPr/>
          </p:nvSpPr>
          <p:spPr bwMode="auto">
            <a:xfrm>
              <a:off x="2228892" y="2819853"/>
              <a:ext cx="4786506"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5" name="矩形 4"/>
            <p:cNvSpPr/>
            <p:nvPr/>
          </p:nvSpPr>
          <p:spPr>
            <a:xfrm>
              <a:off x="2591332" y="2826188"/>
              <a:ext cx="4133539" cy="400110"/>
            </a:xfrm>
            <a:prstGeom prst="rect">
              <a:avLst/>
            </a:prstGeom>
          </p:spPr>
          <p:txBody>
            <a:bodyPr wrap="square">
              <a:spAutoFit/>
            </a:bodyPr>
            <a:lstStyle/>
            <a:p>
              <a:pPr marL="0" marR="0" lvl="0" indent="0" algn="ctr" defTabSz="914400" rtl="0" eaLnBrk="1" fontAlgn="auto" latinLnBrk="0" hangingPunct="1">
                <a:lnSpc>
                  <a:spcPct val="100000"/>
                </a:lnSpc>
                <a:spcBef>
                  <a:spcPct val="50000"/>
                </a:spcBef>
                <a:spcAft>
                  <a:spcPts val="0"/>
                </a:spcAft>
                <a:buClrTx/>
                <a:buSzTx/>
                <a:buFontTx/>
                <a:buNone/>
                <a:tabLst/>
                <a:defRPr/>
              </a:pPr>
              <a:r>
                <a:rPr kumimoji="0" lang="zh-CN" altLang="en-US" sz="2000" b="1" i="0" u="none" strike="noStrike" kern="120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rPr>
                <a:t>搜索框架</a:t>
              </a:r>
              <a:endParaRPr kumimoji="0" lang="zh-CN" altLang="en-US" sz="2000" b="0" i="0" u="none" strike="noStrike" kern="120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endParaRPr>
            </a:p>
          </p:txBody>
        </p:sp>
      </p:grpSp>
      <p:sp>
        <p:nvSpPr>
          <p:cNvPr id="10" name="矩形: 圆角 6">
            <a:extLst>
              <a:ext uri="{FF2B5EF4-FFF2-40B4-BE49-F238E27FC236}">
                <a16:creationId xmlns:a16="http://schemas.microsoft.com/office/drawing/2014/main" id="{9AD4C5F3-5354-4A38-80CB-FCFD482969E7}"/>
              </a:ext>
            </a:extLst>
          </p:cNvPr>
          <p:cNvSpPr/>
          <p:nvPr/>
        </p:nvSpPr>
        <p:spPr>
          <a:xfrm>
            <a:off x="1291952" y="5329879"/>
            <a:ext cx="9834169" cy="954976"/>
          </a:xfrm>
          <a:prstGeom prst="roundRect">
            <a:avLst>
              <a:gd name="adj" fmla="val 0"/>
            </a:avLst>
          </a:prstGeom>
          <a:gradFill>
            <a:gsLst>
              <a:gs pos="22000">
                <a:srgbClr val="016773"/>
              </a:gs>
              <a:gs pos="100000">
                <a:srgbClr val="00ABA5"/>
              </a:gs>
            </a:gsLst>
            <a:lin ang="30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1"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endParaRPr>
          </a:p>
        </p:txBody>
      </p:sp>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id="{F8F1DBAB-1A40-4B79-9BD2-F204657EA225}"/>
                  </a:ext>
                </a:extLst>
              </p:cNvPr>
              <p:cNvSpPr/>
              <p:nvPr/>
            </p:nvSpPr>
            <p:spPr>
              <a:xfrm>
                <a:off x="1448717" y="4907063"/>
                <a:ext cx="9851064" cy="1338828"/>
              </a:xfrm>
              <a:prstGeom prst="rect">
                <a:avLst/>
              </a:prstGeom>
            </p:spPr>
            <p:txBody>
              <a:bodyPr wrap="square">
                <a:spAutoFit/>
              </a:bodyPr>
              <a:lstStyle/>
              <a:p>
                <a:pPr marL="342900" marR="0" lvl="0" indent="-342900" algn="l" defTabSz="914400" rtl="0" eaLnBrk="1" fontAlgn="auto" latinLnBrk="0" hangingPunct="1">
                  <a:lnSpc>
                    <a:spcPct val="150000"/>
                  </a:lnSpc>
                  <a:spcBef>
                    <a:spcPts val="0"/>
                  </a:spcBef>
                  <a:spcAft>
                    <a:spcPts val="0"/>
                  </a:spcAft>
                  <a:buClr>
                    <a:prstClr val="white"/>
                  </a:buClr>
                  <a:buSzPct val="80000"/>
                  <a:buFont typeface="Wingdings" panose="05000000000000000000" pitchFamily="2" charset="2"/>
                  <a:buChar char="u"/>
                  <a:tabLst/>
                  <a:defRPr/>
                </a:pPr>
                <a:endParaRPr kumimoji="0" lang="en-US" altLang="zh-CN" sz="1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Times New Roman" panose="02020603050405020304" pitchFamily="18" charset="0"/>
                </a:endParaRPr>
              </a:p>
              <a:p>
                <a:pPr marL="342900" marR="0" lvl="0" indent="-342900" algn="l" defTabSz="914400" rtl="0" eaLnBrk="1" fontAlgn="auto" latinLnBrk="0" hangingPunct="1">
                  <a:lnSpc>
                    <a:spcPct val="150000"/>
                  </a:lnSpc>
                  <a:spcBef>
                    <a:spcPts val="0"/>
                  </a:spcBef>
                  <a:spcAft>
                    <a:spcPts val="0"/>
                  </a:spcAft>
                  <a:buClr>
                    <a:prstClr val="white"/>
                  </a:buClr>
                  <a:buSzPct val="80000"/>
                  <a:buFont typeface="Wingdings" panose="05000000000000000000" pitchFamily="2" charset="2"/>
                  <a:buChar char="u"/>
                  <a:tabLst/>
                  <a:defRPr/>
                </a:pPr>
                <a:r>
                  <a:rPr kumimoji="0" lang="zh-CN" altLang="zh-CN" sz="1800" b="1" i="0" u="none" strike="noStrike" kern="1200" cap="none" spc="0" normalizeH="0" baseline="0" noProof="0" dirty="0">
                    <a:ln>
                      <a:noFill/>
                    </a:ln>
                    <a:solidFill>
                      <a:srgbClr val="FFFFCC"/>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Times New Roman" panose="02020603050405020304" pitchFamily="18" charset="0"/>
                  </a:rPr>
                  <a:t>函数</a:t>
                </a:r>
                <a14:m>
                  <m:oMath xmlns:m="http://schemas.openxmlformats.org/officeDocument/2006/math">
                    <m:r>
                      <m:rPr>
                        <m:sty m:val="p"/>
                      </m:rPr>
                      <a:rPr kumimoji="0" lang="en-US" altLang="zh-CN" sz="1800" b="1" i="0" u="none" strike="noStrike" kern="1200" cap="none" spc="0" normalizeH="0" baseline="0" noProof="0">
                        <a:ln>
                          <a:noFill/>
                        </a:ln>
                        <a:solidFill>
                          <a:srgbClr val="FFFFCC"/>
                        </a:solidFill>
                        <a:effectLst>
                          <a:outerShdw blurRad="38100" dist="38100" dir="2700000" algn="tl">
                            <a:srgbClr val="000000">
                              <a:alpha val="43137"/>
                            </a:srgbClr>
                          </a:outerShdw>
                        </a:effectLst>
                        <a:uLnTx/>
                        <a:uFillTx/>
                        <a:latin typeface="Cambria Math" panose="02040503050406030204" pitchFamily="18" charset="0"/>
                        <a:ea typeface="微软雅黑" panose="020B0503020204020204" pitchFamily="34" charset="-122"/>
                        <a:cs typeface="Times New Roman" panose="02020603050405020304" pitchFamily="18" charset="0"/>
                      </a:rPr>
                      <m:t>pick</m:t>
                    </m:r>
                    <m:r>
                      <a:rPr kumimoji="0" lang="en-US" altLang="zh-CN" sz="1800" b="1" i="0" u="none" strike="noStrike" kern="1200" cap="none" spc="0" normalizeH="0" baseline="0" noProof="0">
                        <a:ln>
                          <a:noFill/>
                        </a:ln>
                        <a:solidFill>
                          <a:srgbClr val="FFFFCC"/>
                        </a:solidFill>
                        <a:effectLst>
                          <a:outerShdw blurRad="38100" dist="38100" dir="2700000" algn="tl">
                            <a:srgbClr val="000000">
                              <a:alpha val="43137"/>
                            </a:srgbClr>
                          </a:outerShdw>
                        </a:effectLst>
                        <a:uLnTx/>
                        <a:uFillTx/>
                        <a:latin typeface="Cambria Math" panose="02040503050406030204" pitchFamily="18" charset="0"/>
                        <a:ea typeface="微软雅黑" panose="020B0503020204020204" pitchFamily="34" charset="-122"/>
                        <a:cs typeface="Times New Roman" panose="02020603050405020304" pitchFamily="18" charset="0"/>
                      </a:rPr>
                      <m:t>_</m:t>
                    </m:r>
                    <m:r>
                      <m:rPr>
                        <m:sty m:val="p"/>
                      </m:rPr>
                      <a:rPr kumimoji="0" lang="en-US" altLang="zh-CN" sz="1800" b="1" i="0" u="none" strike="noStrike" kern="1200" cap="none" spc="0" normalizeH="0" baseline="0" noProof="0">
                        <a:ln>
                          <a:noFill/>
                        </a:ln>
                        <a:solidFill>
                          <a:srgbClr val="FFFFCC"/>
                        </a:solidFill>
                        <a:effectLst>
                          <a:outerShdw blurRad="38100" dist="38100" dir="2700000" algn="tl">
                            <a:srgbClr val="000000">
                              <a:alpha val="43137"/>
                            </a:srgbClr>
                          </a:outerShdw>
                        </a:effectLst>
                        <a:uLnTx/>
                        <a:uFillTx/>
                        <a:latin typeface="Cambria Math" panose="02040503050406030204" pitchFamily="18" charset="0"/>
                        <a:ea typeface="微软雅黑" panose="020B0503020204020204" pitchFamily="34" charset="-122"/>
                        <a:cs typeface="Times New Roman" panose="02020603050405020304" pitchFamily="18" charset="0"/>
                      </a:rPr>
                      <m:t>from</m:t>
                    </m:r>
                  </m:oMath>
                </a14:m>
                <a:r>
                  <a:rPr kumimoji="0" lang="zh-CN" altLang="en-US" sz="1800" b="1" i="0" u="none" strike="noStrike" kern="1200" cap="none" spc="0" normalizeH="0" baseline="0" noProof="0" dirty="0">
                    <a:ln>
                      <a:noFill/>
                    </a:ln>
                    <a:solidFill>
                      <a:srgbClr val="FFFFCC"/>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Times New Roman" panose="02020603050405020304" pitchFamily="18" charset="0"/>
                  </a:rPr>
                  <a:t>：</a:t>
                </a:r>
                <a:r>
                  <a:rPr kumimoji="0" lang="zh-CN" altLang="zh-CN" sz="1800" b="1" i="0" u="none" strike="noStrike" kern="1200" cap="none" spc="0" normalizeH="0" baseline="0" noProof="0" dirty="0">
                    <a:ln>
                      <a:noFill/>
                    </a:ln>
                    <a:solidFill>
                      <a:srgbClr val="FFFFCC"/>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Times New Roman" panose="02020603050405020304" pitchFamily="18" charset="0"/>
                  </a:rPr>
                  <a:t>决定了扩展结点的顺序</a:t>
                </a:r>
                <a:endParaRPr kumimoji="0" lang="en-US" altLang="zh-CN" sz="1800" b="1" i="0" u="none" strike="noStrike" kern="1200" cap="none" spc="0" normalizeH="0" baseline="0" noProof="0" dirty="0">
                  <a:ln>
                    <a:noFill/>
                  </a:ln>
                  <a:solidFill>
                    <a:srgbClr val="FFFFCC"/>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Times New Roman" panose="02020603050405020304" pitchFamily="18" charset="0"/>
                </a:endParaRPr>
              </a:p>
              <a:p>
                <a:pPr marL="342900" marR="0" lvl="0" indent="-342900" algn="l" defTabSz="914400" rtl="0" eaLnBrk="1" fontAlgn="auto" latinLnBrk="0" hangingPunct="1">
                  <a:lnSpc>
                    <a:spcPct val="150000"/>
                  </a:lnSpc>
                  <a:spcBef>
                    <a:spcPts val="0"/>
                  </a:spcBef>
                  <a:spcAft>
                    <a:spcPts val="0"/>
                  </a:spcAft>
                  <a:buClr>
                    <a:prstClr val="white"/>
                  </a:buClr>
                  <a:buSzPct val="80000"/>
                  <a:buFont typeface="Wingdings" panose="05000000000000000000" pitchFamily="2" charset="2"/>
                  <a:buChar char="u"/>
                  <a:tabLst/>
                  <a:defRPr/>
                </a:pPr>
                <a:r>
                  <a:rPr kumimoji="0" lang="zh-CN" altLang="zh-CN" sz="1800" b="1" i="0" u="none" strike="noStrike" kern="1200" cap="none" spc="0" normalizeH="0" baseline="0" noProof="0" dirty="0">
                    <a:ln>
                      <a:noFill/>
                    </a:ln>
                    <a:solidFill>
                      <a:srgbClr val="FFFFCC"/>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Times New Roman" panose="02020603050405020304" pitchFamily="18" charset="0"/>
                  </a:rPr>
                  <a:t>函数</a:t>
                </a:r>
                <a14:m>
                  <m:oMath xmlns:m="http://schemas.openxmlformats.org/officeDocument/2006/math">
                    <m:r>
                      <m:rPr>
                        <m:sty m:val="p"/>
                      </m:rPr>
                      <a:rPr kumimoji="0" lang="en-US" altLang="zh-CN" sz="1800" b="1" i="0" u="none" strike="noStrike" kern="1200" cap="none" spc="0" normalizeH="0" baseline="0" noProof="0">
                        <a:ln>
                          <a:noFill/>
                        </a:ln>
                        <a:solidFill>
                          <a:srgbClr val="FFFFCC"/>
                        </a:solidFill>
                        <a:effectLst>
                          <a:outerShdw blurRad="38100" dist="38100" dir="2700000" algn="tl">
                            <a:srgbClr val="000000">
                              <a:alpha val="43137"/>
                            </a:srgbClr>
                          </a:outerShdw>
                        </a:effectLst>
                        <a:uLnTx/>
                        <a:uFillTx/>
                        <a:latin typeface="Cambria Math" panose="02040503050406030204" pitchFamily="18" charset="0"/>
                        <a:ea typeface="微软雅黑" panose="020B0503020204020204" pitchFamily="34" charset="-122"/>
                        <a:cs typeface="Times New Roman" panose="02020603050405020304" pitchFamily="18" charset="0"/>
                      </a:rPr>
                      <m:t>successor</m:t>
                    </m:r>
                    <m:r>
                      <a:rPr kumimoji="0" lang="en-US" altLang="zh-CN" sz="1800" b="1" i="0" u="none" strike="noStrike" kern="1200" cap="none" spc="0" normalizeH="0" baseline="0" noProof="0">
                        <a:ln>
                          <a:noFill/>
                        </a:ln>
                        <a:solidFill>
                          <a:srgbClr val="FFFFCC"/>
                        </a:solidFill>
                        <a:effectLst>
                          <a:outerShdw blurRad="38100" dist="38100" dir="2700000" algn="tl">
                            <a:srgbClr val="000000">
                              <a:alpha val="43137"/>
                            </a:srgbClr>
                          </a:outerShdw>
                        </a:effectLst>
                        <a:uLnTx/>
                        <a:uFillTx/>
                        <a:latin typeface="Cambria Math" panose="02040503050406030204" pitchFamily="18" charset="0"/>
                        <a:ea typeface="微软雅黑" panose="020B0503020204020204" pitchFamily="34" charset="-122"/>
                        <a:cs typeface="Times New Roman" panose="02020603050405020304" pitchFamily="18" charset="0"/>
                      </a:rPr>
                      <m:t>_</m:t>
                    </m:r>
                    <m:r>
                      <m:rPr>
                        <m:sty m:val="p"/>
                      </m:rPr>
                      <a:rPr kumimoji="0" lang="en-US" altLang="zh-CN" sz="1800" b="1" i="0" u="none" strike="noStrike" kern="1200" cap="none" spc="0" normalizeH="0" baseline="0" noProof="0">
                        <a:ln>
                          <a:noFill/>
                        </a:ln>
                        <a:solidFill>
                          <a:srgbClr val="FFFFCC"/>
                        </a:solidFill>
                        <a:effectLst>
                          <a:outerShdw blurRad="38100" dist="38100" dir="2700000" algn="tl">
                            <a:srgbClr val="000000">
                              <a:alpha val="43137"/>
                            </a:srgbClr>
                          </a:outerShdw>
                        </a:effectLst>
                        <a:uLnTx/>
                        <a:uFillTx/>
                        <a:latin typeface="Cambria Math" panose="02040503050406030204" pitchFamily="18" charset="0"/>
                        <a:ea typeface="微软雅黑" panose="020B0503020204020204" pitchFamily="34" charset="-122"/>
                        <a:cs typeface="Times New Roman" panose="02020603050405020304" pitchFamily="18" charset="0"/>
                      </a:rPr>
                      <m:t>nodes</m:t>
                    </m:r>
                  </m:oMath>
                </a14:m>
                <a:r>
                  <a:rPr kumimoji="0" lang="zh-CN" altLang="en-US" sz="1800" b="1" i="0" u="none" strike="noStrike" kern="1200" cap="none" spc="0" normalizeH="0" baseline="0" noProof="0" dirty="0">
                    <a:ln>
                      <a:noFill/>
                    </a:ln>
                    <a:solidFill>
                      <a:srgbClr val="FFFFCC"/>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Times New Roman" panose="02020603050405020304" pitchFamily="18" charset="0"/>
                  </a:rPr>
                  <a:t>：</a:t>
                </a:r>
                <a:r>
                  <a:rPr kumimoji="0" lang="zh-CN" altLang="zh-CN" sz="1800" b="1" i="0" u="none" strike="noStrike" kern="1200" cap="none" spc="0" normalizeH="0" baseline="0" noProof="0" dirty="0">
                    <a:ln>
                      <a:noFill/>
                    </a:ln>
                    <a:solidFill>
                      <a:srgbClr val="FFFFCC"/>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Times New Roman" panose="02020603050405020304" pitchFamily="18" charset="0"/>
                  </a:rPr>
                  <a:t>决定了哪些结点可被放入边缘集合供后续被扩展</a:t>
                </a:r>
              </a:p>
            </p:txBody>
          </p:sp>
        </mc:Choice>
        <mc:Fallback xmlns="">
          <p:sp>
            <p:nvSpPr>
              <p:cNvPr id="11" name="矩形 10">
                <a:extLst>
                  <a:ext uri="{FF2B5EF4-FFF2-40B4-BE49-F238E27FC236}">
                    <a16:creationId xmlns:a16="http://schemas.microsoft.com/office/drawing/2014/main" id="{F8F1DBAB-1A40-4B79-9BD2-F204657EA225}"/>
                  </a:ext>
                </a:extLst>
              </p:cNvPr>
              <p:cNvSpPr>
                <a:spLocks noRot="1" noChangeAspect="1" noMove="1" noResize="1" noEditPoints="1" noAdjustHandles="1" noChangeArrowheads="1" noChangeShapeType="1" noTextEdit="1"/>
              </p:cNvSpPr>
              <p:nvPr/>
            </p:nvSpPr>
            <p:spPr>
              <a:xfrm>
                <a:off x="1448717" y="4907063"/>
                <a:ext cx="9851064" cy="1338828"/>
              </a:xfrm>
              <a:prstGeom prst="rect">
                <a:avLst/>
              </a:prstGeom>
              <a:blipFill>
                <a:blip r:embed="rId3"/>
                <a:stretch>
                  <a:fillRect l="-186" b="-454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AACEC2EF-4F5A-480B-891F-362683141A41}"/>
                  </a:ext>
                </a:extLst>
              </p:cNvPr>
              <p:cNvSpPr/>
              <p:nvPr/>
            </p:nvSpPr>
            <p:spPr>
              <a:xfrm>
                <a:off x="435935" y="1784545"/>
                <a:ext cx="6671930" cy="2946319"/>
              </a:xfrm>
              <a:prstGeom prst="rect">
                <a:avLst/>
              </a:prstGeom>
            </p:spPr>
            <p:txBody>
              <a:bodyPr wrap="square">
                <a:spAutoFit/>
              </a:bodyPr>
              <a:lstStyle/>
              <a:p>
                <a:pPr marL="285750" marR="0" lvl="0" indent="-285750" algn="l" defTabSz="914400" rtl="0" eaLnBrk="1" fontAlgn="auto" latinLnBrk="0" hangingPunct="1">
                  <a:lnSpc>
                    <a:spcPts val="2500"/>
                  </a:lnSpc>
                  <a:spcBef>
                    <a:spcPts val="0"/>
                  </a:spcBef>
                  <a:spcAft>
                    <a:spcPts val="0"/>
                  </a:spcAft>
                  <a:buClrTx/>
                  <a:buSzTx/>
                  <a:buFont typeface="Wingdings" panose="05000000000000000000" pitchFamily="2" charset="2"/>
                  <a:buChar char="l"/>
                  <a:tabLst/>
                  <a:defRPr/>
                </a:pPr>
                <a:r>
                  <a:rPr kumimoji="0" lang="zh-CN"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第</a:t>
                </a:r>
                <a:r>
                  <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1</a:t>
                </a:r>
                <a:r>
                  <a:rPr kumimoji="0" lang="zh-CN"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行对边缘集合进行初始化，将根结点作为边缘集合第一个元素</a:t>
                </a:r>
                <a:endPar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a:p>
                <a:pPr marL="285750" marR="0" lvl="0" indent="-285750" algn="l" defTabSz="914400" rtl="0" eaLnBrk="1" fontAlgn="auto" latinLnBrk="0" hangingPunct="1">
                  <a:lnSpc>
                    <a:spcPts val="2500"/>
                  </a:lnSpc>
                  <a:spcBef>
                    <a:spcPts val="0"/>
                  </a:spcBef>
                  <a:spcAft>
                    <a:spcPts val="0"/>
                  </a:spcAft>
                  <a:buClrTx/>
                  <a:buSzTx/>
                  <a:buFont typeface="Wingdings" panose="05000000000000000000" pitchFamily="2" charset="2"/>
                  <a:buChar char="l"/>
                  <a:tabLst/>
                  <a:defRPr/>
                </a:pPr>
                <a:r>
                  <a:rPr kumimoji="0" lang="zh-CN"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第</a:t>
                </a:r>
                <a:r>
                  <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3</a:t>
                </a:r>
                <a:r>
                  <a:rPr kumimoji="0" lang="zh-CN"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行从当前边缘集合中选出结点</a:t>
                </a:r>
                <a14:m>
                  <m:oMath xmlns:m="http://schemas.openxmlformats.org/officeDocument/2006/math">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𝑛</m:t>
                    </m:r>
                  </m:oMath>
                </a14:m>
                <a:endPar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a:p>
                <a:pPr marL="285750" marR="0" lvl="0" indent="-285750" algn="l" defTabSz="914400" rtl="0" eaLnBrk="1" fontAlgn="auto" latinLnBrk="0" hangingPunct="1">
                  <a:lnSpc>
                    <a:spcPts val="2500"/>
                  </a:lnSpc>
                  <a:spcBef>
                    <a:spcPts val="0"/>
                  </a:spcBef>
                  <a:spcAft>
                    <a:spcPts val="0"/>
                  </a:spcAft>
                  <a:buClrTx/>
                  <a:buSzTx/>
                  <a:buFont typeface="Wingdings" panose="05000000000000000000" pitchFamily="2" charset="2"/>
                  <a:buChar char="l"/>
                  <a:tabLst/>
                  <a:defRPr/>
                </a:pPr>
                <a:r>
                  <a:rPr kumimoji="0" lang="zh-CN"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第</a:t>
                </a:r>
                <a:r>
                  <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4</a:t>
                </a:r>
                <a:r>
                  <a:rPr kumimoji="0" lang="zh-CN"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行将结点</a:t>
                </a:r>
                <a14:m>
                  <m:oMath xmlns:m="http://schemas.openxmlformats.org/officeDocument/2006/math">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𝑛</m:t>
                    </m:r>
                  </m:oMath>
                </a14:m>
                <a:r>
                  <a:rPr kumimoji="0" lang="zh-CN"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从边缘集合中去除</a:t>
                </a:r>
                <a:endPar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a:p>
                <a:pPr marL="285750" marR="0" lvl="0" indent="-285750" algn="l" defTabSz="914400" rtl="0" eaLnBrk="1" fontAlgn="auto" latinLnBrk="0" hangingPunct="1">
                  <a:lnSpc>
                    <a:spcPts val="2500"/>
                  </a:lnSpc>
                  <a:spcBef>
                    <a:spcPts val="0"/>
                  </a:spcBef>
                  <a:spcAft>
                    <a:spcPts val="0"/>
                  </a:spcAft>
                  <a:buClrTx/>
                  <a:buSzTx/>
                  <a:buFont typeface="Wingdings" panose="05000000000000000000" pitchFamily="2" charset="2"/>
                  <a:buChar char="l"/>
                  <a:tabLst/>
                  <a:defRPr/>
                </a:pPr>
                <a:r>
                  <a:rPr kumimoji="0" lang="zh-CN"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第</a:t>
                </a:r>
                <a:r>
                  <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5-7</a:t>
                </a:r>
                <a:r>
                  <a:rPr kumimoji="0" lang="zh-CN"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行判断取出的结点</a:t>
                </a:r>
                <a14:m>
                  <m:oMath xmlns:m="http://schemas.openxmlformats.org/officeDocument/2006/math">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𝑛</m:t>
                    </m:r>
                  </m:oMath>
                </a14:m>
                <a:r>
                  <a:rPr kumimoji="0" lang="zh-CN"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是否通过目标测试，如果通过目标测试，则返回从根结点到该结点的搜索路径。</a:t>
                </a:r>
                <a:endPar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a:p>
                <a:pPr marL="285750" marR="0" lvl="0" indent="-285750" algn="l" defTabSz="914400" rtl="0" eaLnBrk="1" fontAlgn="auto" latinLnBrk="0" hangingPunct="1">
                  <a:lnSpc>
                    <a:spcPts val="2500"/>
                  </a:lnSpc>
                  <a:spcBef>
                    <a:spcPts val="0"/>
                  </a:spcBef>
                  <a:spcAft>
                    <a:spcPts val="0"/>
                  </a:spcAft>
                  <a:buClrTx/>
                  <a:buSzTx/>
                  <a:buFont typeface="Wingdings" panose="05000000000000000000" pitchFamily="2" charset="2"/>
                  <a:buChar char="l"/>
                  <a:tabLst/>
                  <a:defRPr/>
                </a:pPr>
                <a:r>
                  <a:rPr kumimoji="0" lang="zh-CN"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第</a:t>
                </a:r>
                <a:r>
                  <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8</a:t>
                </a:r>
                <a:r>
                  <a:rPr kumimoji="0" lang="zh-CN"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行将结点</a:t>
                </a:r>
                <a14:m>
                  <m:oMath xmlns:m="http://schemas.openxmlformats.org/officeDocument/2006/math">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𝑛</m:t>
                    </m:r>
                  </m:oMath>
                </a14:m>
                <a:r>
                  <a:rPr kumimoji="0" lang="zh-CN"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的后继结点加入边缘集合。</a:t>
                </a:r>
                <a:endPar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a:p>
                <a:pPr marL="285750" marR="0" lvl="0" indent="-285750" algn="l" defTabSz="914400" rtl="0" eaLnBrk="1" fontAlgn="auto" latinLnBrk="0" hangingPunct="1">
                  <a:lnSpc>
                    <a:spcPts val="2500"/>
                  </a:lnSpc>
                  <a:spcBef>
                    <a:spcPts val="0"/>
                  </a:spcBef>
                  <a:spcAft>
                    <a:spcPts val="0"/>
                  </a:spcAft>
                  <a:buClrTx/>
                  <a:buSzTx/>
                  <a:buFont typeface="Wingdings" panose="05000000000000000000" pitchFamily="2" charset="2"/>
                  <a:buChar char="l"/>
                  <a:tabLst/>
                  <a:defRPr/>
                </a:pPr>
                <a:r>
                  <a:rPr kumimoji="0" lang="zh-CN"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第</a:t>
                </a:r>
                <a:r>
                  <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3-8</a:t>
                </a:r>
                <a:r>
                  <a:rPr kumimoji="0" lang="zh-CN"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行的一系列操作通常被称为对结点</a:t>
                </a:r>
                <a14:m>
                  <m:oMath xmlns:m="http://schemas.openxmlformats.org/officeDocument/2006/math">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𝑛</m:t>
                    </m:r>
                  </m:oMath>
                </a14:m>
                <a:r>
                  <a:rPr kumimoji="0" lang="zh-CN"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进行</a:t>
                </a:r>
                <a:r>
                  <a:rPr kumimoji="0" lang="zh-CN" altLang="zh-CN" sz="16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扩展（</a:t>
                </a:r>
                <a:r>
                  <a:rPr kumimoji="0" lang="en-US" altLang="zh-CN" sz="16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expand</a:t>
                </a:r>
                <a:r>
                  <a:rPr kumimoji="0" lang="zh-CN" altLang="zh-CN" sz="16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0" lang="zh-CN"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。某个非目标结点被扩展意味着该结点从边缘集合</a:t>
                </a:r>
                <a14:m>
                  <m:oMath xmlns:m="http://schemas.openxmlformats.org/officeDocument/2006/math">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ℱ</m:t>
                    </m:r>
                  </m:oMath>
                </a14:m>
                <a:r>
                  <a:rPr kumimoji="0" lang="zh-CN"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中被取出（然后其被从该集合中删除），接着将该结点的后继结点放入边缘集合</a:t>
                </a:r>
                <a14:m>
                  <m:oMath xmlns:m="http://schemas.openxmlformats.org/officeDocument/2006/math">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ℱ</m:t>
                    </m:r>
                  </m:oMath>
                </a14:m>
                <a:r>
                  <a:rPr kumimoji="0" lang="zh-CN"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endParaRPr kumimoji="0" lang="zh-CN"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mc:Choice>
        <mc:Fallback xmlns="">
          <p:sp>
            <p:nvSpPr>
              <p:cNvPr id="7" name="矩形 6">
                <a:extLst>
                  <a:ext uri="{FF2B5EF4-FFF2-40B4-BE49-F238E27FC236}">
                    <a16:creationId xmlns:a16="http://schemas.microsoft.com/office/drawing/2014/main" id="{AACEC2EF-4F5A-480B-891F-362683141A41}"/>
                  </a:ext>
                </a:extLst>
              </p:cNvPr>
              <p:cNvSpPr>
                <a:spLocks noRot="1" noChangeAspect="1" noMove="1" noResize="1" noEditPoints="1" noAdjustHandles="1" noChangeArrowheads="1" noChangeShapeType="1" noTextEdit="1"/>
              </p:cNvSpPr>
              <p:nvPr/>
            </p:nvSpPr>
            <p:spPr>
              <a:xfrm>
                <a:off x="435935" y="1784545"/>
                <a:ext cx="6671930" cy="2946319"/>
              </a:xfrm>
              <a:prstGeom prst="rect">
                <a:avLst/>
              </a:prstGeom>
              <a:blipFill>
                <a:blip r:embed="rId4"/>
                <a:stretch>
                  <a:fillRect l="-366" b="-1863"/>
                </a:stretch>
              </a:blipFill>
            </p:spPr>
            <p:txBody>
              <a:bodyPr/>
              <a:lstStyle/>
              <a:p>
                <a:r>
                  <a:rPr lang="zh-CN" altLang="en-US">
                    <a:noFill/>
                  </a:rPr>
                  <a:t> </a:t>
                </a:r>
              </a:p>
            </p:txBody>
          </p:sp>
        </mc:Fallback>
      </mc:AlternateContent>
      <p:sp>
        <p:nvSpPr>
          <p:cNvPr id="13" name="矩形 12">
            <a:extLst>
              <a:ext uri="{FF2B5EF4-FFF2-40B4-BE49-F238E27FC236}">
                <a16:creationId xmlns:a16="http://schemas.microsoft.com/office/drawing/2014/main" id="{3A647A71-F424-407A-8955-01CE56E2EFF5}"/>
              </a:ext>
            </a:extLst>
          </p:cNvPr>
          <p:cNvSpPr/>
          <p:nvPr/>
        </p:nvSpPr>
        <p:spPr>
          <a:xfrm>
            <a:off x="852473" y="129010"/>
            <a:ext cx="1826141"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mn-cs"/>
              </a:rPr>
              <a:t>一、搜索基本概念</a:t>
            </a:r>
            <a:endParaRPr kumimoji="0" lang="zh-CN" altLang="en-US" sz="16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p:pic>
        <p:nvPicPr>
          <p:cNvPr id="8" name="图片 7">
            <a:extLst>
              <a:ext uri="{FF2B5EF4-FFF2-40B4-BE49-F238E27FC236}">
                <a16:creationId xmlns:a16="http://schemas.microsoft.com/office/drawing/2014/main" id="{6DC18DE5-8BBB-4CC4-BA17-F6AD84077332}"/>
              </a:ext>
            </a:extLst>
          </p:cNvPr>
          <p:cNvPicPr>
            <a:picLocks noChangeAspect="1"/>
          </p:cNvPicPr>
          <p:nvPr/>
        </p:nvPicPr>
        <p:blipFill>
          <a:blip r:embed="rId5"/>
          <a:stretch>
            <a:fillRect/>
          </a:stretch>
        </p:blipFill>
        <p:spPr>
          <a:xfrm>
            <a:off x="7240983" y="2091594"/>
            <a:ext cx="4515082" cy="2776505"/>
          </a:xfrm>
          <a:prstGeom prst="rect">
            <a:avLst/>
          </a:prstGeom>
        </p:spPr>
      </p:pic>
    </p:spTree>
    <p:extLst>
      <p:ext uri="{BB962C8B-B14F-4D97-AF65-F5344CB8AC3E}">
        <p14:creationId xmlns:p14="http://schemas.microsoft.com/office/powerpoint/2010/main" val="140310805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541721" y="691368"/>
            <a:ext cx="8846288" cy="497934"/>
            <a:chOff x="2228892" y="2819853"/>
            <a:chExt cx="4786506" cy="497934"/>
          </a:xfrm>
        </p:grpSpPr>
        <p:sp>
          <p:nvSpPr>
            <p:cNvPr id="3" name="平行四边形 2"/>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4" name="平行四边形 3"/>
            <p:cNvSpPr/>
            <p:nvPr/>
          </p:nvSpPr>
          <p:spPr bwMode="auto">
            <a:xfrm>
              <a:off x="2228892" y="2819853"/>
              <a:ext cx="4786506"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5" name="矩形 4"/>
            <p:cNvSpPr/>
            <p:nvPr/>
          </p:nvSpPr>
          <p:spPr>
            <a:xfrm>
              <a:off x="2591332" y="2826188"/>
              <a:ext cx="4133539" cy="400110"/>
            </a:xfrm>
            <a:prstGeom prst="rect">
              <a:avLst/>
            </a:prstGeom>
          </p:spPr>
          <p:txBody>
            <a:bodyPr wrap="square">
              <a:spAutoFit/>
            </a:bodyPr>
            <a:lstStyle/>
            <a:p>
              <a:pPr marL="0" marR="0" lvl="0" indent="0" algn="ctr" defTabSz="914400" rtl="0" eaLnBrk="1" fontAlgn="auto" latinLnBrk="0" hangingPunct="1">
                <a:lnSpc>
                  <a:spcPct val="100000"/>
                </a:lnSpc>
                <a:spcBef>
                  <a:spcPct val="50000"/>
                </a:spcBef>
                <a:spcAft>
                  <a:spcPts val="0"/>
                </a:spcAft>
                <a:buClrTx/>
                <a:buSzTx/>
                <a:buFontTx/>
                <a:buNone/>
                <a:tabLst/>
                <a:defRPr/>
              </a:pPr>
              <a:r>
                <a:rPr kumimoji="0" lang="zh-CN" altLang="en-US" sz="2000" b="1" i="0" u="none" strike="noStrike" kern="120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rPr>
                <a:t>搜索树构建示意</a:t>
              </a:r>
              <a:endParaRPr kumimoji="0" lang="zh-CN" altLang="en-US" sz="2000" b="0" i="0" u="none" strike="noStrike" kern="120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endParaRPr>
            </a:p>
          </p:txBody>
        </p:sp>
      </p:grpSp>
      <p:sp>
        <p:nvSpPr>
          <p:cNvPr id="13" name="矩形 12">
            <a:extLst>
              <a:ext uri="{FF2B5EF4-FFF2-40B4-BE49-F238E27FC236}">
                <a16:creationId xmlns:a16="http://schemas.microsoft.com/office/drawing/2014/main" id="{3A647A71-F424-407A-8955-01CE56E2EFF5}"/>
              </a:ext>
            </a:extLst>
          </p:cNvPr>
          <p:cNvSpPr/>
          <p:nvPr/>
        </p:nvSpPr>
        <p:spPr>
          <a:xfrm>
            <a:off x="852473" y="129010"/>
            <a:ext cx="1826141"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mn-cs"/>
              </a:rPr>
              <a:t>一、搜索基本概念</a:t>
            </a:r>
            <a:endParaRPr kumimoji="0" lang="zh-CN" altLang="en-US" sz="16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p:sp>
        <p:nvSpPr>
          <p:cNvPr id="8" name="矩形 7">
            <a:extLst>
              <a:ext uri="{FF2B5EF4-FFF2-40B4-BE49-F238E27FC236}">
                <a16:creationId xmlns:a16="http://schemas.microsoft.com/office/drawing/2014/main" id="{EC6D73C5-4BF5-4720-82C6-02716296097D}"/>
              </a:ext>
            </a:extLst>
          </p:cNvPr>
          <p:cNvSpPr/>
          <p:nvPr/>
        </p:nvSpPr>
        <p:spPr>
          <a:xfrm>
            <a:off x="6693194" y="5513966"/>
            <a:ext cx="4922875"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zh-CN" sz="1800" b="1" i="0" u="none" strike="noStrike" kern="1200" cap="none" spc="0" normalizeH="0" baseline="0" noProof="0" dirty="0">
                <a:ln>
                  <a:noFill/>
                </a:ln>
                <a:solidFill>
                  <a:prstClr val="black"/>
                </a:solidFill>
                <a:effectLst/>
                <a:uLnTx/>
                <a:uFillTx/>
                <a:latin typeface="Times New Roman" panose="02020603050405020304" pitchFamily="18" charset="0"/>
                <a:ea typeface="楷体_GB2312"/>
                <a:cs typeface="Times New Roman" panose="02020603050405020304" pitchFamily="18" charset="0"/>
              </a:rPr>
              <a:t>正在构建中的搜索树。图中实线结点表示已被扩展，虚线结点在边缘集合中。</a:t>
            </a:r>
            <a:r>
              <a:rPr kumimoji="0" lang="zh-CN" altLang="zh-CN" sz="1800" b="1" i="0" u="none" strike="noStrike" kern="1200" cap="none" spc="0" normalizeH="0" baseline="0" noProof="0" dirty="0">
                <a:ln>
                  <a:noFill/>
                </a:ln>
                <a:solidFill>
                  <a:prstClr val="black"/>
                </a:solidFill>
                <a:effectLst/>
                <a:uLnTx/>
                <a:uFillTx/>
                <a:latin typeface="Calibri"/>
                <a:ea typeface="Times New Roman" panose="02020603050405020304" pitchFamily="18" charset="0"/>
                <a:cs typeface="+mn-cs"/>
              </a:rPr>
              <a:t> </a:t>
            </a:r>
            <a:endParaRPr kumimoji="0" lang="zh-CN" altLang="en-US"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9B8C46CD-8C36-4EAD-8652-E17512F40173}"/>
                  </a:ext>
                </a:extLst>
              </p:cNvPr>
              <p:cNvSpPr/>
              <p:nvPr/>
            </p:nvSpPr>
            <p:spPr>
              <a:xfrm>
                <a:off x="251638" y="1317619"/>
                <a:ext cx="6096000" cy="5148204"/>
              </a:xfrm>
              <a:prstGeom prst="rect">
                <a:avLst/>
              </a:prstGeom>
            </p:spPr>
            <p:txBody>
              <a:bodyPr>
                <a:spAutoFit/>
              </a:bodyPr>
              <a:lstStyle/>
              <a:p>
                <a:pPr marL="0" marR="0" lvl="0" indent="266700" algn="just" defTabSz="914400" rtl="0" eaLnBrk="1" fontAlgn="auto" latinLnBrk="0" hangingPunct="1">
                  <a:lnSpc>
                    <a:spcPts val="2200"/>
                  </a:lnSpc>
                  <a:spcBef>
                    <a:spcPts val="0"/>
                  </a:spcBef>
                  <a:spcAft>
                    <a:spcPts val="0"/>
                  </a:spcAft>
                  <a:buClrTx/>
                  <a:buSzTx/>
                  <a:buFontTx/>
                  <a:buNone/>
                  <a:tabLst/>
                  <a:defRPr/>
                </a:pPr>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实际上，给定当前结点，并不是其所有的后继结点都值得被探索。在某些情况下，主动放弃一些后继结点能够提高搜索效率而不会影响最终搜索结果，甚至能解决无限循环（即算法不停机）问题。放弃扩展部分结点的做法被称为</a:t>
                </a:r>
                <a:r>
                  <a:rPr kumimoji="0" lang="zh-CN" altLang="zh-CN" sz="1600" b="1"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剪枝（</a:t>
                </a:r>
                <a:r>
                  <a:rPr kumimoji="0" lang="en-US" altLang="zh-CN" sz="1600" b="1"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pruning</a:t>
                </a:r>
                <a:r>
                  <a:rPr kumimoji="0" lang="zh-CN" altLang="zh-CN" sz="1600" b="1"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a:t>
                </a:r>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，其对应的搜索算法被称为剪枝搜索。</a:t>
                </a:r>
              </a:p>
              <a:p>
                <a:pPr marL="0" marR="0" lvl="0" indent="266700" algn="just" defTabSz="914400" rtl="0" eaLnBrk="1" fontAlgn="auto" latinLnBrk="0" hangingPunct="1">
                  <a:lnSpc>
                    <a:spcPts val="2200"/>
                  </a:lnSpc>
                  <a:spcBef>
                    <a:spcPts val="0"/>
                  </a:spcBef>
                  <a:spcAft>
                    <a:spcPts val="0"/>
                  </a:spcAft>
                  <a:buClrTx/>
                  <a:buSzTx/>
                  <a:buFontTx/>
                  <a:buNone/>
                  <a:tabLst/>
                  <a:defRPr/>
                </a:pPr>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图</a:t>
                </a:r>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3.3</a:t>
                </a:r>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中最左侧的路径为</a:t>
                </a:r>
                <a14:m>
                  <m:oMath xmlns:m="http://schemas.openxmlformats.org/officeDocument/2006/math">
                    <m:r>
                      <m:rPr>
                        <m:sty m:val="p"/>
                      </m:rPr>
                      <a:rPr kumimoji="0" lang="en-US" altLang="zh-CN" sz="16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A</m:t>
                    </m:r>
                    <m:r>
                      <a:rPr kumimoji="0" lang="en-US" altLang="zh-CN" sz="16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r>
                      <m:rPr>
                        <m:sty m:val="p"/>
                      </m:rPr>
                      <a:rPr kumimoji="0" lang="en-US" altLang="zh-CN" sz="16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B</m:t>
                    </m:r>
                    <m:r>
                      <a:rPr kumimoji="0" lang="en-US" altLang="zh-CN" sz="16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r>
                      <m:rPr>
                        <m:sty m:val="p"/>
                      </m:rPr>
                      <a:rPr kumimoji="0" lang="en-US" altLang="zh-CN" sz="16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A</m:t>
                    </m:r>
                    <m:r>
                      <a:rPr kumimoji="0" lang="en-US" altLang="zh-CN" sz="16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r>
                      <m:rPr>
                        <m:sty m:val="p"/>
                      </m:rPr>
                      <a:rPr kumimoji="0" lang="en-US" altLang="zh-CN" sz="16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B</m:t>
                    </m:r>
                    <m:r>
                      <a:rPr kumimoji="0" lang="en-US" altLang="zh-CN" sz="16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oMath>
                </a14:m>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，这意味着在某些搜索策略下（例如深度优先搜索），算法可能会沿着搜索树的左侧路径在状态</a:t>
                </a:r>
                <a14:m>
                  <m:oMath xmlns:m="http://schemas.openxmlformats.org/officeDocument/2006/math">
                    <m:r>
                      <m:rPr>
                        <m:sty m:val="p"/>
                      </m:rPr>
                      <a:rPr kumimoji="0" lang="en-US" altLang="zh-CN" sz="16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A</m:t>
                    </m:r>
                  </m:oMath>
                </a14:m>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和状态</a:t>
                </a:r>
                <a14:m>
                  <m:oMath xmlns:m="http://schemas.openxmlformats.org/officeDocument/2006/math">
                    <m:r>
                      <m:rPr>
                        <m:sty m:val="p"/>
                      </m:rPr>
                      <a:rPr kumimoji="0" lang="en-US" altLang="zh-CN" sz="16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B</m:t>
                    </m:r>
                  </m:oMath>
                </a14:m>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之间陷入无限循环，即出现环路或回路，搜索算法无法终止，这样算法将不具有完备性。</a:t>
                </a:r>
              </a:p>
              <a:p>
                <a:pPr marL="0" marR="0" lvl="0" indent="266700" algn="just" defTabSz="914400" rtl="0" eaLnBrk="1" fontAlgn="auto" latinLnBrk="0" hangingPunct="1">
                  <a:lnSpc>
                    <a:spcPts val="2200"/>
                  </a:lnSpc>
                  <a:spcBef>
                    <a:spcPts val="0"/>
                  </a:spcBef>
                  <a:spcAft>
                    <a:spcPts val="0"/>
                  </a:spcAft>
                  <a:buClrTx/>
                  <a:buSzTx/>
                  <a:buFontTx/>
                  <a:buNone/>
                  <a:tabLst/>
                  <a:defRPr/>
                </a:pPr>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为了解决算法不完备的问题，一个直观办法是对可能产生环路的结点进行剪枝。举例来说，假设某时刻从根结点出发所构建得到的搜索树如图</a:t>
                </a:r>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3.3</a:t>
                </a:r>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所示。图中实线结点表示已经被扩展过，虚线结点为边缘集合中的结点（等待后续处理）。</a:t>
                </a:r>
                <a:endPar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endParaRPr>
              </a:p>
              <a:p>
                <a:pPr marL="0" marR="0" lvl="0" indent="266700" algn="just" defTabSz="914400" rtl="0" eaLnBrk="1" fontAlgn="auto" latinLnBrk="0" hangingPunct="1">
                  <a:lnSpc>
                    <a:spcPts val="2200"/>
                  </a:lnSpc>
                  <a:spcBef>
                    <a:spcPts val="0"/>
                  </a:spcBef>
                  <a:spcAft>
                    <a:spcPts val="0"/>
                  </a:spcAft>
                  <a:buClrTx/>
                  <a:buSzTx/>
                  <a:buFontTx/>
                  <a:buNone/>
                  <a:tabLst/>
                  <a:defRPr/>
                </a:pPr>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对于图</a:t>
                </a:r>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3.3</a:t>
                </a:r>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中路径</a:t>
                </a:r>
                <a14:m>
                  <m:oMath xmlns:m="http://schemas.openxmlformats.org/officeDocument/2006/math">
                    <m:r>
                      <m:rPr>
                        <m:sty m:val="p"/>
                      </m:rPr>
                      <a:rPr kumimoji="0" lang="en-US" altLang="zh-CN" sz="16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A</m:t>
                    </m:r>
                    <m:r>
                      <a:rPr kumimoji="0" lang="en-US" altLang="zh-CN" sz="16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r>
                      <m:rPr>
                        <m:sty m:val="p"/>
                      </m:rPr>
                      <a:rPr kumimoji="0" lang="en-US" altLang="zh-CN" sz="16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E</m:t>
                    </m:r>
                    <m:r>
                      <a:rPr kumimoji="0" lang="en-US" altLang="zh-CN" sz="16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r>
                      <m:rPr>
                        <m:sty m:val="p"/>
                      </m:rPr>
                      <a:rPr kumimoji="0" lang="en-US" altLang="zh-CN" sz="16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G</m:t>
                    </m:r>
                  </m:oMath>
                </a14:m>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而言，当结点</a:t>
                </a:r>
                <a14:m>
                  <m:oMath xmlns:m="http://schemas.openxmlformats.org/officeDocument/2006/math">
                    <m:r>
                      <m:rPr>
                        <m:sty m:val="p"/>
                      </m:rPr>
                      <a:rPr kumimoji="0" lang="en-US" altLang="zh-CN" sz="16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G</m:t>
                    </m:r>
                  </m:oMath>
                </a14:m>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被扩展时，此时结点</a:t>
                </a:r>
                <a14:m>
                  <m:oMath xmlns:m="http://schemas.openxmlformats.org/officeDocument/2006/math">
                    <m:r>
                      <m:rPr>
                        <m:sty m:val="p"/>
                      </m:rPr>
                      <a:rPr kumimoji="0" lang="en-US" altLang="zh-CN" sz="16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G</m:t>
                    </m:r>
                  </m:oMath>
                </a14:m>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被从边缘集合中取出并删除，结点</a:t>
                </a:r>
                <a14:m>
                  <m:oMath xmlns:m="http://schemas.openxmlformats.org/officeDocument/2006/math">
                    <m:r>
                      <m:rPr>
                        <m:sty m:val="p"/>
                      </m:rPr>
                      <a:rPr kumimoji="0" lang="en-US" altLang="zh-CN" sz="16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G</m:t>
                    </m:r>
                  </m:oMath>
                </a14:m>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的后续结点</a:t>
                </a:r>
                <a14:m>
                  <m:oMath xmlns:m="http://schemas.openxmlformats.org/officeDocument/2006/math">
                    <m:r>
                      <a:rPr kumimoji="0" lang="en-US" altLang="zh-CN" sz="16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r>
                      <m:rPr>
                        <m:sty m:val="p"/>
                      </m:rPr>
                      <a:rPr kumimoji="0" lang="en-US" altLang="zh-CN" sz="16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E</m:t>
                    </m:r>
                    <m:r>
                      <a:rPr kumimoji="0" lang="en-US" altLang="zh-CN" sz="16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r>
                      <m:rPr>
                        <m:sty m:val="p"/>
                      </m:rPr>
                      <a:rPr kumimoji="0" lang="en-US" altLang="zh-CN" sz="16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F</m:t>
                    </m:r>
                    <m:r>
                      <a:rPr kumimoji="0" lang="en-US" altLang="zh-CN" sz="16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r>
                      <m:rPr>
                        <m:sty m:val="p"/>
                      </m:rPr>
                      <a:rPr kumimoji="0" lang="en-US" altLang="zh-CN" sz="16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H</m:t>
                    </m:r>
                    <m:r>
                      <a:rPr kumimoji="0" lang="en-US" altLang="zh-CN" sz="16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r>
                      <m:rPr>
                        <m:sty m:val="p"/>
                      </m:rPr>
                      <a:rPr kumimoji="0" lang="en-US" altLang="zh-CN" sz="16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K</m:t>
                    </m:r>
                    <m:r>
                      <a:rPr kumimoji="0" lang="en-US" altLang="zh-CN" sz="16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oMath>
                </a14:m>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被放入边缘集合。对于所得的新边缘集合，第四层最左端的结点</a:t>
                </a:r>
                <a14:m>
                  <m:oMath xmlns:m="http://schemas.openxmlformats.org/officeDocument/2006/math">
                    <m:r>
                      <m:rPr>
                        <m:sty m:val="p"/>
                      </m:rPr>
                      <a:rPr kumimoji="0" lang="en-US" altLang="zh-CN" sz="16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E</m:t>
                    </m:r>
                  </m:oMath>
                </a14:m>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不应该被拓展，否则会出现从</a:t>
                </a:r>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E</a:t>
                </a:r>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出发最后回到</a:t>
                </a:r>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E</a:t>
                </a:r>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的环路（</a:t>
                </a:r>
                <a14:m>
                  <m:oMath xmlns:m="http://schemas.openxmlformats.org/officeDocument/2006/math">
                    <m:r>
                      <m:rPr>
                        <m:sty m:val="p"/>
                      </m:rPr>
                      <a:rPr kumimoji="0" lang="en-US" altLang="zh-CN" sz="16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E</m:t>
                    </m:r>
                    <m:r>
                      <a:rPr kumimoji="0" lang="en-US" altLang="zh-CN" sz="16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r>
                      <m:rPr>
                        <m:sty m:val="p"/>
                      </m:rPr>
                      <a:rPr kumimoji="0" lang="en-US" altLang="zh-CN" sz="16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G</m:t>
                    </m:r>
                    <m:r>
                      <a:rPr kumimoji="0" lang="en-US" altLang="zh-CN" sz="16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r>
                      <m:rPr>
                        <m:sty m:val="p"/>
                      </m:rPr>
                      <a:rPr kumimoji="0" lang="en-US" altLang="zh-CN" sz="16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E</m:t>
                    </m:r>
                  </m:oMath>
                </a14:m>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a:t>
                </a:r>
              </a:p>
              <a:p>
                <a:pPr marL="0" marR="0" lvl="0" indent="266700" algn="just" defTabSz="914400" rtl="0" eaLnBrk="1" fontAlgn="auto" latinLnBrk="0" hangingPunct="1">
                  <a:lnSpc>
                    <a:spcPts val="2200"/>
                  </a:lnSpc>
                  <a:spcBef>
                    <a:spcPts val="0"/>
                  </a:spcBef>
                  <a:spcAft>
                    <a:spcPts val="0"/>
                  </a:spcAft>
                  <a:buClrTx/>
                  <a:buSzTx/>
                  <a:buFontTx/>
                  <a:buNone/>
                  <a:tabLst/>
                  <a:defRPr/>
                </a:pPr>
                <a:endPar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endParaRPr>
              </a:p>
            </p:txBody>
          </p:sp>
        </mc:Choice>
        <mc:Fallback xmlns="">
          <p:sp>
            <p:nvSpPr>
              <p:cNvPr id="9" name="矩形 8">
                <a:extLst>
                  <a:ext uri="{FF2B5EF4-FFF2-40B4-BE49-F238E27FC236}">
                    <a16:creationId xmlns:a16="http://schemas.microsoft.com/office/drawing/2014/main" id="{9B8C46CD-8C36-4EAD-8652-E17512F40173}"/>
                  </a:ext>
                </a:extLst>
              </p:cNvPr>
              <p:cNvSpPr>
                <a:spLocks noRot="1" noChangeAspect="1" noMove="1" noResize="1" noEditPoints="1" noAdjustHandles="1" noChangeArrowheads="1" noChangeShapeType="1" noTextEdit="1"/>
              </p:cNvSpPr>
              <p:nvPr/>
            </p:nvSpPr>
            <p:spPr>
              <a:xfrm>
                <a:off x="251638" y="1317619"/>
                <a:ext cx="6096000" cy="5148204"/>
              </a:xfrm>
              <a:prstGeom prst="rect">
                <a:avLst/>
              </a:prstGeom>
              <a:blipFill>
                <a:blip r:embed="rId3"/>
                <a:stretch>
                  <a:fillRect l="-500" t="-118" r="-4000"/>
                </a:stretch>
              </a:blipFill>
            </p:spPr>
            <p:txBody>
              <a:bodyPr/>
              <a:lstStyle/>
              <a:p>
                <a:r>
                  <a:rPr lang="zh-CN" altLang="en-US">
                    <a:noFill/>
                  </a:rPr>
                  <a:t> </a:t>
                </a:r>
              </a:p>
            </p:txBody>
          </p:sp>
        </mc:Fallback>
      </mc:AlternateContent>
      <p:pic>
        <p:nvPicPr>
          <p:cNvPr id="6" name="图片 5">
            <a:extLst>
              <a:ext uri="{FF2B5EF4-FFF2-40B4-BE49-F238E27FC236}">
                <a16:creationId xmlns:a16="http://schemas.microsoft.com/office/drawing/2014/main" id="{69B92F42-3B4D-47DA-88B3-7F4C0DF083D4}"/>
              </a:ext>
            </a:extLst>
          </p:cNvPr>
          <p:cNvPicPr>
            <a:picLocks noChangeAspect="1"/>
          </p:cNvPicPr>
          <p:nvPr/>
        </p:nvPicPr>
        <p:blipFill>
          <a:blip r:embed="rId4"/>
          <a:stretch>
            <a:fillRect/>
          </a:stretch>
        </p:blipFill>
        <p:spPr>
          <a:xfrm>
            <a:off x="7424707" y="2033123"/>
            <a:ext cx="3308654" cy="3421084"/>
          </a:xfrm>
          <a:prstGeom prst="rect">
            <a:avLst/>
          </a:prstGeom>
        </p:spPr>
      </p:pic>
    </p:spTree>
    <p:extLst>
      <p:ext uri="{BB962C8B-B14F-4D97-AF65-F5344CB8AC3E}">
        <p14:creationId xmlns:p14="http://schemas.microsoft.com/office/powerpoint/2010/main" val="218241133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175912" y="677397"/>
            <a:ext cx="7538508" cy="497934"/>
            <a:chOff x="2591319" y="2819853"/>
            <a:chExt cx="4078899" cy="497934"/>
          </a:xfrm>
        </p:grpSpPr>
        <p:sp>
          <p:nvSpPr>
            <p:cNvPr id="3" name="平行四边形 2"/>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4" name="平行四边形 3"/>
            <p:cNvSpPr/>
            <p:nvPr/>
          </p:nvSpPr>
          <p:spPr bwMode="auto">
            <a:xfrm>
              <a:off x="2591319" y="2819853"/>
              <a:ext cx="4078899"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5" name="矩形 4"/>
            <p:cNvSpPr/>
            <p:nvPr/>
          </p:nvSpPr>
          <p:spPr>
            <a:xfrm>
              <a:off x="2591319" y="2853798"/>
              <a:ext cx="3984899" cy="461665"/>
            </a:xfrm>
            <a:prstGeom prst="rect">
              <a:avLst/>
            </a:prstGeom>
          </p:spPr>
          <p:txBody>
            <a:bodyPr wrap="square">
              <a:spAutoFit/>
            </a:bodyPr>
            <a:lstStyle/>
            <a:p>
              <a:pPr marL="0" marR="0" lvl="0" indent="0" algn="ctr" defTabSz="914400" rtl="0" eaLnBrk="1" fontAlgn="auto" latinLnBrk="0" hangingPunct="1">
                <a:lnSpc>
                  <a:spcPct val="100000"/>
                </a:lnSpc>
                <a:spcBef>
                  <a:spcPct val="5000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 </a:t>
              </a:r>
              <a:r>
                <a:rPr kumimoji="0" lang="zh-CN" altLang="en-US" sz="2000" b="1" i="0" u="none" strike="noStrike" kern="120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rPr>
                <a:t> </a:t>
              </a:r>
              <a:r>
                <a:rPr kumimoji="0" lang="zh-CN" altLang="en-US" sz="1600" b="1" i="0" u="none" strike="noStrike" kern="1200" cap="none" spc="0" normalizeH="0" baseline="0" noProof="0" dirty="0">
                  <a:ln>
                    <a:noFill/>
                  </a:ln>
                  <a:solidFill>
                    <a:prstClr val="black">
                      <a:lumMod val="95000"/>
                      <a:lumOff val="5000"/>
                    </a:prstClr>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贪婪最佳优先搜索</a:t>
              </a:r>
              <a:r>
                <a:rPr kumimoji="0" lang="zh-CN" altLang="en-US" sz="1600" b="0" i="0" u="none" strike="noStrike" kern="1200" cap="none" spc="0" normalizeH="0" baseline="0" noProof="0" dirty="0">
                  <a:ln>
                    <a:noFill/>
                  </a:ln>
                  <a:solidFill>
                    <a:prstClr val="black">
                      <a:lumMod val="95000"/>
                      <a:lumOff val="5000"/>
                    </a:prstClr>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0" lang="zh-CN" altLang="zh-CN" sz="1600" b="0" i="0" u="none" strike="noStrike" kern="1200" cap="none" spc="0" normalizeH="0" baseline="0" noProof="0" dirty="0">
                  <a:ln>
                    <a:noFill/>
                  </a:ln>
                  <a:solidFill>
                    <a:prstClr val="black">
                      <a:lumMod val="95000"/>
                      <a:lumOff val="5000"/>
                    </a:prstClr>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有信息（</a:t>
              </a:r>
              <a:r>
                <a:rPr kumimoji="0" lang="en-US" altLang="zh-CN" sz="1600" b="0" i="0" u="none" strike="noStrike" kern="1200" cap="none" spc="0" normalizeH="0" baseline="0" noProof="0" dirty="0">
                  <a:ln>
                    <a:noFill/>
                  </a:ln>
                  <a:solidFill>
                    <a:prstClr val="black">
                      <a:lumMod val="95000"/>
                      <a:lumOff val="5000"/>
                    </a:prstClr>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informed</a:t>
              </a:r>
              <a:r>
                <a:rPr kumimoji="0" lang="zh-CN" altLang="zh-CN" sz="1600" b="0" i="0" u="none" strike="noStrike" kern="1200" cap="none" spc="0" normalizeH="0" baseline="0" noProof="0" dirty="0">
                  <a:ln>
                    <a:noFill/>
                  </a:ln>
                  <a:solidFill>
                    <a:prstClr val="black">
                      <a:lumMod val="95000"/>
                      <a:lumOff val="5000"/>
                    </a:prstClr>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）搜索或启发式（</a:t>
              </a:r>
              <a:r>
                <a:rPr kumimoji="0" lang="en-US" altLang="zh-CN" sz="1600" b="0" i="0" u="none" strike="noStrike" kern="1200" cap="none" spc="0" normalizeH="0" baseline="0" noProof="0" dirty="0">
                  <a:ln>
                    <a:noFill/>
                  </a:ln>
                  <a:solidFill>
                    <a:prstClr val="black">
                      <a:lumMod val="95000"/>
                      <a:lumOff val="5000"/>
                    </a:prstClr>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heuristic</a:t>
              </a:r>
              <a:r>
                <a:rPr kumimoji="0" lang="zh-CN" altLang="zh-CN" sz="1600" b="0" i="0" u="none" strike="noStrike" kern="1200" cap="none" spc="0" normalizeH="0" baseline="0" noProof="0" dirty="0">
                  <a:ln>
                    <a:noFill/>
                  </a:ln>
                  <a:solidFill>
                    <a:prstClr val="black">
                      <a:lumMod val="95000"/>
                      <a:lumOff val="5000"/>
                    </a:prstClr>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）搜索</a:t>
              </a:r>
              <a:endParaRPr kumimoji="0" lang="zh-CN" altLang="en-US" sz="1600" b="0" i="0" u="none" strike="noStrike" kern="1200" cap="none" spc="0" normalizeH="0" baseline="0" noProof="0" dirty="0">
                <a:ln>
                  <a:noFill/>
                </a:ln>
                <a:solidFill>
                  <a:prstClr val="black">
                    <a:lumMod val="95000"/>
                    <a:lumOff val="5000"/>
                  </a:prstClr>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21" name="矩形 20">
            <a:extLst>
              <a:ext uri="{FF2B5EF4-FFF2-40B4-BE49-F238E27FC236}">
                <a16:creationId xmlns:a16="http://schemas.microsoft.com/office/drawing/2014/main" id="{642E017D-1836-43EC-AB17-FDA6E952313A}"/>
              </a:ext>
            </a:extLst>
          </p:cNvPr>
          <p:cNvSpPr/>
          <p:nvPr/>
        </p:nvSpPr>
        <p:spPr>
          <a:xfrm>
            <a:off x="852473" y="129010"/>
            <a:ext cx="3512500"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mn-cs"/>
              </a:rPr>
              <a:t>二、贪婪最佳优先搜索与</a:t>
            </a:r>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mn-cs"/>
              </a:rPr>
              <a:t>A*</a:t>
            </a: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mn-cs"/>
              </a:rPr>
              <a:t>搜索算法</a:t>
            </a:r>
            <a:endParaRPr kumimoji="0" lang="zh-CN" altLang="en-US" sz="16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mc:AlternateContent xmlns:mc="http://schemas.openxmlformats.org/markup-compatibility/2006" xmlns:a14="http://schemas.microsoft.com/office/drawing/2010/main">
        <mc:Choice Requires="a14">
          <p:graphicFrame>
            <p:nvGraphicFramePr>
              <p:cNvPr id="10" name="表格 9">
                <a:extLst>
                  <a:ext uri="{FF2B5EF4-FFF2-40B4-BE49-F238E27FC236}">
                    <a16:creationId xmlns:a16="http://schemas.microsoft.com/office/drawing/2014/main" id="{D7B043C8-65B6-4BC6-836A-A87E8CA228B3}"/>
                  </a:ext>
                </a:extLst>
              </p:cNvPr>
              <p:cNvGraphicFramePr>
                <a:graphicFrameLocks noGrp="1"/>
              </p:cNvGraphicFramePr>
              <p:nvPr>
                <p:extLst/>
              </p:nvPr>
            </p:nvGraphicFramePr>
            <p:xfrm>
              <a:off x="1701998" y="1950228"/>
              <a:ext cx="8692309" cy="1767840"/>
            </p:xfrm>
            <a:graphic>
              <a:graphicData uri="http://schemas.openxmlformats.org/drawingml/2006/table">
                <a:tbl>
                  <a:tblPr firstRow="1" bandRow="1">
                    <a:tableStyleId>{5C22544A-7EE6-4342-B048-85BDC9FD1C3A}</a:tableStyleId>
                  </a:tblPr>
                  <a:tblGrid>
                    <a:gridCol w="3065694">
                      <a:extLst>
                        <a:ext uri="{9D8B030D-6E8A-4147-A177-3AD203B41FA5}">
                          <a16:colId xmlns:a16="http://schemas.microsoft.com/office/drawing/2014/main" val="20000"/>
                        </a:ext>
                      </a:extLst>
                    </a:gridCol>
                    <a:gridCol w="3348680">
                      <a:extLst>
                        <a:ext uri="{9D8B030D-6E8A-4147-A177-3AD203B41FA5}">
                          <a16:colId xmlns:a16="http://schemas.microsoft.com/office/drawing/2014/main" val="20001"/>
                        </a:ext>
                      </a:extLst>
                    </a:gridCol>
                    <a:gridCol w="2277935">
                      <a:extLst>
                        <a:ext uri="{9D8B030D-6E8A-4147-A177-3AD203B41FA5}">
                          <a16:colId xmlns:a16="http://schemas.microsoft.com/office/drawing/2014/main" val="20002"/>
                        </a:ext>
                      </a:extLst>
                    </a:gridCol>
                  </a:tblGrid>
                  <a:tr h="507884">
                    <a:tc>
                      <a:txBody>
                        <a:bodyPr/>
                        <a:lstStyle/>
                        <a:p>
                          <a:pPr algn="ctr"/>
                          <a:r>
                            <a:rPr lang="zh-CN" altLang="en-US" sz="1400" b="0" dirty="0">
                              <a:solidFill>
                                <a:schemeClr val="tx1"/>
                              </a:solidFill>
                              <a:latin typeface="华文楷体" panose="02010600040101010101" pitchFamily="2" charset="-122"/>
                              <a:ea typeface="华文楷体" panose="02010600040101010101" pitchFamily="2" charset="-122"/>
                              <a:cs typeface="Times New Roman" panose="02020603050405020304" pitchFamily="18" charset="0"/>
                            </a:rPr>
                            <a:t>辅助信息</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400" b="0" dirty="0">
                              <a:solidFill>
                                <a:schemeClr val="tx1"/>
                              </a:solidFill>
                              <a:latin typeface="华文楷体" panose="02010600040101010101" pitchFamily="2" charset="-122"/>
                              <a:ea typeface="华文楷体" panose="02010600040101010101" pitchFamily="2" charset="-122"/>
                              <a:cs typeface="Times New Roman" panose="02020603050405020304" pitchFamily="18" charset="0"/>
                            </a:rPr>
                            <a:t>所求解问题之外、与所求解</a:t>
                          </a:r>
                          <a:endParaRPr lang="en-US" altLang="zh-CN" sz="1400" b="0" dirty="0">
                            <a:solidFill>
                              <a:schemeClr val="tx1"/>
                            </a:solidFill>
                            <a:latin typeface="华文楷体" panose="02010600040101010101" pitchFamily="2" charset="-122"/>
                            <a:ea typeface="华文楷体" panose="02010600040101010101" pitchFamily="2" charset="-122"/>
                            <a:cs typeface="Times New Roman" panose="02020603050405020304" pitchFamily="18" charset="0"/>
                          </a:endParaRPr>
                        </a:p>
                        <a:p>
                          <a:pPr algn="ctr"/>
                          <a:r>
                            <a:rPr lang="zh-CN" altLang="en-US" sz="1400" b="0" dirty="0">
                              <a:solidFill>
                                <a:schemeClr val="tx1"/>
                              </a:solidFill>
                              <a:latin typeface="华文楷体" panose="02010600040101010101" pitchFamily="2" charset="-122"/>
                              <a:ea typeface="华文楷体" panose="02010600040101010101" pitchFamily="2" charset="-122"/>
                              <a:cs typeface="Times New Roman" panose="02020603050405020304" pitchFamily="18" charset="0"/>
                            </a:rPr>
                            <a:t>问题相关的特定信息或知识。</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400" b="0" dirty="0">
                            <a:solidFill>
                              <a:schemeClr val="tx1"/>
                            </a:solidFill>
                            <a:latin typeface="华文楷体" panose="02010600040101010101" pitchFamily="2" charset="-122"/>
                            <a:ea typeface="华文楷体" panose="02010600040101010101" pitchFamily="2"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492257">
                    <a:tc>
                      <a:txBody>
                        <a:bodyPr/>
                        <a:lstStyle/>
                        <a:p>
                          <a:pPr algn="ctr"/>
                          <a:r>
                            <a:rPr lang="zh-CN" altLang="en-US" sz="1400" b="1" dirty="0">
                              <a:latin typeface="华文楷体" panose="02010600040101010101" pitchFamily="2" charset="-122"/>
                              <a:ea typeface="华文楷体" panose="02010600040101010101" pitchFamily="2" charset="-122"/>
                              <a:cs typeface="Times New Roman" panose="02020603050405020304" pitchFamily="18" charset="0"/>
                            </a:rPr>
                            <a:t>评价函数（</a:t>
                          </a:r>
                          <a:r>
                            <a:rPr lang="en-US" altLang="zh-CN" sz="1400" b="1" dirty="0">
                              <a:latin typeface="华文楷体" panose="02010600040101010101" pitchFamily="2" charset="-122"/>
                              <a:ea typeface="华文楷体" panose="02010600040101010101" pitchFamily="2" charset="-122"/>
                              <a:cs typeface="Times New Roman" panose="02020603050405020304" pitchFamily="18" charset="0"/>
                            </a:rPr>
                            <a:t>evaluation function</a:t>
                          </a:r>
                          <a:r>
                            <a:rPr lang="zh-CN" altLang="en-US" sz="1400" b="1" dirty="0">
                              <a:latin typeface="华文楷体" panose="02010600040101010101" pitchFamily="2" charset="-122"/>
                              <a:ea typeface="华文楷体" panose="02010600040101010101" pitchFamily="2" charset="-122"/>
                              <a:cs typeface="Times New Roman" panose="02020603050405020304" pitchFamily="18" charset="0"/>
                            </a:rPr>
                            <a:t>）</a:t>
                          </a:r>
                          <a:r>
                            <a:rPr lang="en-US" altLang="zh-CN" sz="1400" b="1" dirty="0">
                              <a:solidFill>
                                <a:srgbClr val="C00000"/>
                              </a:solidFill>
                              <a:latin typeface="华文楷体" panose="02010600040101010101" pitchFamily="2" charset="-122"/>
                              <a:ea typeface="华文楷体" panose="02010600040101010101" pitchFamily="2" charset="-122"/>
                              <a:cs typeface="Times New Roman" panose="02020603050405020304" pitchFamily="18" charset="0"/>
                            </a:rPr>
                            <a:t>f(n)</a:t>
                          </a:r>
                          <a:endParaRPr lang="zh-CN" altLang="en-US" sz="1400" b="1" dirty="0">
                            <a:solidFill>
                              <a:srgbClr val="C00000"/>
                            </a:solidFill>
                            <a:latin typeface="华文楷体" panose="02010600040101010101" pitchFamily="2" charset="-122"/>
                            <a:ea typeface="华文楷体" panose="02010600040101010101" pitchFamily="2"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400" b="1" dirty="0">
                              <a:latin typeface="华文楷体" panose="02010600040101010101" pitchFamily="2" charset="-122"/>
                              <a:ea typeface="华文楷体" panose="02010600040101010101" pitchFamily="2" charset="-122"/>
                              <a:cs typeface="Times New Roman" panose="02020603050405020304" pitchFamily="18" charset="0"/>
                            </a:rPr>
                            <a:t>从当前节点</a:t>
                          </a:r>
                          <a14:m>
                            <m:oMath xmlns:m="http://schemas.openxmlformats.org/officeDocument/2006/math">
                              <m:r>
                                <a:rPr lang="en-US" altLang="zh-CN" sz="1400" b="1" i="1" smtClean="0">
                                  <a:latin typeface="Cambria Math"/>
                                  <a:ea typeface="黑体" panose="02010609060101010101" pitchFamily="49" charset="-122"/>
                                </a:rPr>
                                <m:t>𝒏</m:t>
                              </m:r>
                            </m:oMath>
                          </a14:m>
                          <a:r>
                            <a:rPr lang="zh-CN" altLang="en-US" sz="1400" b="1" dirty="0">
                              <a:latin typeface="华文楷体" panose="02010600040101010101" pitchFamily="2" charset="-122"/>
                              <a:ea typeface="华文楷体" panose="02010600040101010101" pitchFamily="2" charset="-122"/>
                              <a:cs typeface="Times New Roman" panose="02020603050405020304" pitchFamily="18" charset="0"/>
                            </a:rPr>
                            <a:t>出发，根据评价函数来选择后续结点</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400" b="1" dirty="0">
                              <a:latin typeface="华文楷体" panose="02010600040101010101" pitchFamily="2" charset="-122"/>
                              <a:ea typeface="华文楷体" panose="02010600040101010101" pitchFamily="2" charset="-122"/>
                              <a:cs typeface="Times New Roman" panose="02020603050405020304" pitchFamily="18" charset="0"/>
                            </a:rPr>
                            <a:t>下一个结点是谁？</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703224">
                    <a:tc>
                      <a:txBody>
                        <a:bodyPr/>
                        <a:lstStyle/>
                        <a:p>
                          <a:pPr marL="0" algn="ctr" defTabSz="685800" rtl="0" eaLnBrk="1" latinLnBrk="0" hangingPunct="1"/>
                          <a:r>
                            <a:rPr lang="zh-CN" altLang="en-US" sz="1400" b="1" dirty="0">
                              <a:latin typeface="华文楷体" panose="02010600040101010101" pitchFamily="2" charset="-122"/>
                              <a:ea typeface="华文楷体" panose="02010600040101010101" pitchFamily="2" charset="-122"/>
                              <a:cs typeface="Times New Roman" panose="02020603050405020304" pitchFamily="18" charset="0"/>
                            </a:rPr>
                            <a:t>启发函数（</a:t>
                          </a:r>
                          <a:r>
                            <a:rPr lang="en-US" altLang="zh-CN" sz="1400" b="1" dirty="0">
                              <a:latin typeface="华文楷体" panose="02010600040101010101" pitchFamily="2" charset="-122"/>
                              <a:ea typeface="华文楷体" panose="02010600040101010101" pitchFamily="2" charset="-122"/>
                              <a:cs typeface="Times New Roman" panose="02020603050405020304" pitchFamily="18" charset="0"/>
                            </a:rPr>
                            <a:t>heuristic</a:t>
                          </a:r>
                          <a:r>
                            <a:rPr lang="en-US" altLang="zh-CN" sz="1400" b="1" baseline="0" dirty="0">
                              <a:latin typeface="华文楷体" panose="02010600040101010101" pitchFamily="2" charset="-122"/>
                              <a:ea typeface="华文楷体" panose="02010600040101010101" pitchFamily="2" charset="-122"/>
                              <a:cs typeface="Times New Roman" panose="02020603050405020304" pitchFamily="18" charset="0"/>
                            </a:rPr>
                            <a:t> function</a:t>
                          </a:r>
                          <a:r>
                            <a:rPr lang="zh-CN" altLang="en-US" sz="1400" b="1" dirty="0">
                              <a:latin typeface="华文楷体" panose="02010600040101010101" pitchFamily="2" charset="-122"/>
                              <a:ea typeface="华文楷体" panose="02010600040101010101" pitchFamily="2" charset="-122"/>
                              <a:cs typeface="Times New Roman" panose="02020603050405020304" pitchFamily="18" charset="0"/>
                            </a:rPr>
                            <a:t>）</a:t>
                          </a:r>
                          <a:r>
                            <a:rPr lang="en-US" altLang="zh-CN" sz="1400" b="1" kern="1200" dirty="0">
                              <a:solidFill>
                                <a:srgbClr val="C00000"/>
                              </a:solidFill>
                              <a:latin typeface="华文楷体" panose="02010600040101010101" pitchFamily="2" charset="-122"/>
                              <a:ea typeface="华文楷体" panose="02010600040101010101" pitchFamily="2" charset="-122"/>
                              <a:cs typeface="Times New Roman" panose="02020603050405020304" pitchFamily="18" charset="0"/>
                            </a:rPr>
                            <a:t>h(n)</a:t>
                          </a:r>
                          <a:endParaRPr lang="zh-CN" altLang="en-US" sz="1400" b="1" kern="1200" dirty="0">
                            <a:solidFill>
                              <a:srgbClr val="C00000"/>
                            </a:solidFill>
                            <a:latin typeface="华文楷体" panose="02010600040101010101" pitchFamily="2" charset="-122"/>
                            <a:ea typeface="华文楷体" panose="02010600040101010101" pitchFamily="2"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400" b="1" dirty="0">
                              <a:latin typeface="华文楷体" panose="02010600040101010101" pitchFamily="2" charset="-122"/>
                              <a:ea typeface="华文楷体" panose="02010600040101010101" pitchFamily="2" charset="-122"/>
                              <a:cs typeface="Times New Roman" panose="02020603050405020304" pitchFamily="18" charset="0"/>
                            </a:rPr>
                            <a:t>计算从结点</a:t>
                          </a:r>
                          <a14:m>
                            <m:oMath xmlns:m="http://schemas.openxmlformats.org/officeDocument/2006/math">
                              <m:r>
                                <a:rPr lang="en-US" altLang="zh-CN" sz="1400" b="1" i="1" smtClean="0">
                                  <a:latin typeface="Cambria Math"/>
                                  <a:ea typeface="黑体" panose="02010609060101010101" pitchFamily="49" charset="-122"/>
                                </a:rPr>
                                <m:t>𝒏</m:t>
                              </m:r>
                            </m:oMath>
                          </a14:m>
                          <a:r>
                            <a:rPr lang="zh-CN" altLang="en-US" sz="1400" b="1" dirty="0">
                              <a:latin typeface="华文楷体" panose="02010600040101010101" pitchFamily="2" charset="-122"/>
                              <a:ea typeface="华文楷体" panose="02010600040101010101" pitchFamily="2" charset="-122"/>
                              <a:cs typeface="Times New Roman" panose="02020603050405020304" pitchFamily="18" charset="0"/>
                            </a:rPr>
                            <a:t>到目标结点之间所形成路径的最小代价值，这里将两点之间的直线距离作为启发函数</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400" b="1" dirty="0">
                              <a:latin typeface="华文楷体" panose="02010600040101010101" pitchFamily="2" charset="-122"/>
                              <a:ea typeface="华文楷体" panose="02010600040101010101" pitchFamily="2" charset="-122"/>
                              <a:cs typeface="Times New Roman" panose="02020603050405020304" pitchFamily="18" charset="0"/>
                            </a:rPr>
                            <a:t>完成任务还需要多少代价？</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bl>
              </a:graphicData>
            </a:graphic>
          </p:graphicFrame>
        </mc:Choice>
        <mc:Fallback xmlns="">
          <p:graphicFrame>
            <p:nvGraphicFramePr>
              <p:cNvPr id="10" name="表格 9">
                <a:extLst>
                  <a:ext uri="{FF2B5EF4-FFF2-40B4-BE49-F238E27FC236}">
                    <a16:creationId xmlns:a16="http://schemas.microsoft.com/office/drawing/2014/main" id="{D7B043C8-65B6-4BC6-836A-A87E8CA228B3}"/>
                  </a:ext>
                </a:extLst>
              </p:cNvPr>
              <p:cNvGraphicFramePr>
                <a:graphicFrameLocks noGrp="1"/>
              </p:cNvGraphicFramePr>
              <p:nvPr>
                <p:extLst>
                  <p:ext uri="{D42A27DB-BD31-4B8C-83A1-F6EECF244321}">
                    <p14:modId xmlns:p14="http://schemas.microsoft.com/office/powerpoint/2010/main" val="2356367989"/>
                  </p:ext>
                </p:extLst>
              </p:nvPr>
            </p:nvGraphicFramePr>
            <p:xfrm>
              <a:off x="1701998" y="1950228"/>
              <a:ext cx="8692309" cy="1767840"/>
            </p:xfrm>
            <a:graphic>
              <a:graphicData uri="http://schemas.openxmlformats.org/drawingml/2006/table">
                <a:tbl>
                  <a:tblPr firstRow="1" bandRow="1">
                    <a:tableStyleId>{5C22544A-7EE6-4342-B048-85BDC9FD1C3A}</a:tableStyleId>
                  </a:tblPr>
                  <a:tblGrid>
                    <a:gridCol w="3065694">
                      <a:extLst>
                        <a:ext uri="{9D8B030D-6E8A-4147-A177-3AD203B41FA5}">
                          <a16:colId xmlns:a16="http://schemas.microsoft.com/office/drawing/2014/main" val="20000"/>
                        </a:ext>
                      </a:extLst>
                    </a:gridCol>
                    <a:gridCol w="3348680">
                      <a:extLst>
                        <a:ext uri="{9D8B030D-6E8A-4147-A177-3AD203B41FA5}">
                          <a16:colId xmlns:a16="http://schemas.microsoft.com/office/drawing/2014/main" val="20001"/>
                        </a:ext>
                      </a:extLst>
                    </a:gridCol>
                    <a:gridCol w="2277935">
                      <a:extLst>
                        <a:ext uri="{9D8B030D-6E8A-4147-A177-3AD203B41FA5}">
                          <a16:colId xmlns:a16="http://schemas.microsoft.com/office/drawing/2014/main" val="20002"/>
                        </a:ext>
                      </a:extLst>
                    </a:gridCol>
                  </a:tblGrid>
                  <a:tr h="518160">
                    <a:tc>
                      <a:txBody>
                        <a:bodyPr/>
                        <a:lstStyle/>
                        <a:p>
                          <a:pPr algn="ctr"/>
                          <a:r>
                            <a:rPr lang="zh-CN" altLang="en-US" sz="1400" b="0" dirty="0">
                              <a:solidFill>
                                <a:schemeClr val="tx1"/>
                              </a:solidFill>
                              <a:latin typeface="华文楷体" panose="02010600040101010101" pitchFamily="2" charset="-122"/>
                              <a:ea typeface="华文楷体" panose="02010600040101010101" pitchFamily="2" charset="-122"/>
                              <a:cs typeface="Times New Roman" panose="02020603050405020304" pitchFamily="18" charset="0"/>
                            </a:rPr>
                            <a:t>辅助信息</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400" b="0" dirty="0">
                              <a:solidFill>
                                <a:schemeClr val="tx1"/>
                              </a:solidFill>
                              <a:latin typeface="华文楷体" panose="02010600040101010101" pitchFamily="2" charset="-122"/>
                              <a:ea typeface="华文楷体" panose="02010600040101010101" pitchFamily="2" charset="-122"/>
                              <a:cs typeface="Times New Roman" panose="02020603050405020304" pitchFamily="18" charset="0"/>
                            </a:rPr>
                            <a:t>所求解问题之外、与所求解</a:t>
                          </a:r>
                          <a:endParaRPr lang="en-US" altLang="zh-CN" sz="1400" b="0" dirty="0">
                            <a:solidFill>
                              <a:schemeClr val="tx1"/>
                            </a:solidFill>
                            <a:latin typeface="华文楷体" panose="02010600040101010101" pitchFamily="2" charset="-122"/>
                            <a:ea typeface="华文楷体" panose="02010600040101010101" pitchFamily="2" charset="-122"/>
                            <a:cs typeface="Times New Roman" panose="02020603050405020304" pitchFamily="18" charset="0"/>
                          </a:endParaRPr>
                        </a:p>
                        <a:p>
                          <a:pPr algn="ctr"/>
                          <a:r>
                            <a:rPr lang="zh-CN" altLang="en-US" sz="1400" b="0" dirty="0">
                              <a:solidFill>
                                <a:schemeClr val="tx1"/>
                              </a:solidFill>
                              <a:latin typeface="华文楷体" panose="02010600040101010101" pitchFamily="2" charset="-122"/>
                              <a:ea typeface="华文楷体" panose="02010600040101010101" pitchFamily="2" charset="-122"/>
                              <a:cs typeface="Times New Roman" panose="02020603050405020304" pitchFamily="18" charset="0"/>
                            </a:rPr>
                            <a:t>问题相关的特定信息或知识。</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400" b="0" dirty="0">
                            <a:solidFill>
                              <a:schemeClr val="tx1"/>
                            </a:solidFill>
                            <a:latin typeface="华文楷体" panose="02010600040101010101" pitchFamily="2" charset="-122"/>
                            <a:ea typeface="华文楷体" panose="02010600040101010101" pitchFamily="2"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518160">
                    <a:tc>
                      <a:txBody>
                        <a:bodyPr/>
                        <a:lstStyle/>
                        <a:p>
                          <a:pPr algn="ctr"/>
                          <a:r>
                            <a:rPr lang="zh-CN" altLang="en-US" sz="1400" b="1" dirty="0">
                              <a:latin typeface="华文楷体" panose="02010600040101010101" pitchFamily="2" charset="-122"/>
                              <a:ea typeface="华文楷体" panose="02010600040101010101" pitchFamily="2" charset="-122"/>
                              <a:cs typeface="Times New Roman" panose="02020603050405020304" pitchFamily="18" charset="0"/>
                            </a:rPr>
                            <a:t>评价函数（</a:t>
                          </a:r>
                          <a:r>
                            <a:rPr lang="en-US" altLang="zh-CN" sz="1400" b="1" dirty="0">
                              <a:latin typeface="华文楷体" panose="02010600040101010101" pitchFamily="2" charset="-122"/>
                              <a:ea typeface="华文楷体" panose="02010600040101010101" pitchFamily="2" charset="-122"/>
                              <a:cs typeface="Times New Roman" panose="02020603050405020304" pitchFamily="18" charset="0"/>
                            </a:rPr>
                            <a:t>evaluation function</a:t>
                          </a:r>
                          <a:r>
                            <a:rPr lang="zh-CN" altLang="en-US" sz="1400" b="1" dirty="0">
                              <a:latin typeface="华文楷体" panose="02010600040101010101" pitchFamily="2" charset="-122"/>
                              <a:ea typeface="华文楷体" panose="02010600040101010101" pitchFamily="2" charset="-122"/>
                              <a:cs typeface="Times New Roman" panose="02020603050405020304" pitchFamily="18" charset="0"/>
                            </a:rPr>
                            <a:t>）</a:t>
                          </a:r>
                          <a:r>
                            <a:rPr lang="en-US" altLang="zh-CN" sz="1400" b="1" dirty="0">
                              <a:solidFill>
                                <a:srgbClr val="C00000"/>
                              </a:solidFill>
                              <a:latin typeface="华文楷体" panose="02010600040101010101" pitchFamily="2" charset="-122"/>
                              <a:ea typeface="华文楷体" panose="02010600040101010101" pitchFamily="2" charset="-122"/>
                              <a:cs typeface="Times New Roman" panose="02020603050405020304" pitchFamily="18" charset="0"/>
                            </a:rPr>
                            <a:t>f(n)</a:t>
                          </a:r>
                          <a:endParaRPr lang="zh-CN" altLang="en-US" sz="1400" b="1" dirty="0">
                            <a:solidFill>
                              <a:srgbClr val="C00000"/>
                            </a:solidFill>
                            <a:latin typeface="华文楷体" panose="02010600040101010101" pitchFamily="2" charset="-122"/>
                            <a:ea typeface="华文楷体" panose="02010600040101010101" pitchFamily="2"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91636" t="-100000" r="-68364" b="-151163"/>
                          </a:stretch>
                        </a:blipFill>
                      </a:tcPr>
                    </a:tc>
                    <a:tc>
                      <a:txBody>
                        <a:bodyPr/>
                        <a:lstStyle/>
                        <a:p>
                          <a:pPr algn="ctr"/>
                          <a:r>
                            <a:rPr lang="zh-CN" altLang="en-US" sz="1400" b="1" dirty="0">
                              <a:latin typeface="华文楷体" panose="02010600040101010101" pitchFamily="2" charset="-122"/>
                              <a:ea typeface="华文楷体" panose="02010600040101010101" pitchFamily="2" charset="-122"/>
                              <a:cs typeface="Times New Roman" panose="02020603050405020304" pitchFamily="18" charset="0"/>
                            </a:rPr>
                            <a:t>下一个结点是谁？</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731520">
                    <a:tc>
                      <a:txBody>
                        <a:bodyPr/>
                        <a:lstStyle/>
                        <a:p>
                          <a:pPr marL="0" algn="ctr" defTabSz="685800" rtl="0" eaLnBrk="1" latinLnBrk="0" hangingPunct="1"/>
                          <a:r>
                            <a:rPr lang="zh-CN" altLang="en-US" sz="1400" b="1" dirty="0">
                              <a:latin typeface="华文楷体" panose="02010600040101010101" pitchFamily="2" charset="-122"/>
                              <a:ea typeface="华文楷体" panose="02010600040101010101" pitchFamily="2" charset="-122"/>
                              <a:cs typeface="Times New Roman" panose="02020603050405020304" pitchFamily="18" charset="0"/>
                            </a:rPr>
                            <a:t>启发函数（</a:t>
                          </a:r>
                          <a:r>
                            <a:rPr lang="en-US" altLang="zh-CN" sz="1400" b="1" dirty="0">
                              <a:latin typeface="华文楷体" panose="02010600040101010101" pitchFamily="2" charset="-122"/>
                              <a:ea typeface="华文楷体" panose="02010600040101010101" pitchFamily="2" charset="-122"/>
                              <a:cs typeface="Times New Roman" panose="02020603050405020304" pitchFamily="18" charset="0"/>
                            </a:rPr>
                            <a:t>heuristic</a:t>
                          </a:r>
                          <a:r>
                            <a:rPr lang="en-US" altLang="zh-CN" sz="1400" b="1" baseline="0" dirty="0">
                              <a:latin typeface="华文楷体" panose="02010600040101010101" pitchFamily="2" charset="-122"/>
                              <a:ea typeface="华文楷体" panose="02010600040101010101" pitchFamily="2" charset="-122"/>
                              <a:cs typeface="Times New Roman" panose="02020603050405020304" pitchFamily="18" charset="0"/>
                            </a:rPr>
                            <a:t> function</a:t>
                          </a:r>
                          <a:r>
                            <a:rPr lang="zh-CN" altLang="en-US" sz="1400" b="1" dirty="0">
                              <a:latin typeface="华文楷体" panose="02010600040101010101" pitchFamily="2" charset="-122"/>
                              <a:ea typeface="华文楷体" panose="02010600040101010101" pitchFamily="2" charset="-122"/>
                              <a:cs typeface="Times New Roman" panose="02020603050405020304" pitchFamily="18" charset="0"/>
                            </a:rPr>
                            <a:t>）</a:t>
                          </a:r>
                          <a:r>
                            <a:rPr lang="en-US" altLang="zh-CN" sz="1400" b="1" kern="1200" dirty="0">
                              <a:solidFill>
                                <a:srgbClr val="C00000"/>
                              </a:solidFill>
                              <a:latin typeface="华文楷体" panose="02010600040101010101" pitchFamily="2" charset="-122"/>
                              <a:ea typeface="华文楷体" panose="02010600040101010101" pitchFamily="2" charset="-122"/>
                              <a:cs typeface="Times New Roman" panose="02020603050405020304" pitchFamily="18" charset="0"/>
                            </a:rPr>
                            <a:t>h(n)</a:t>
                          </a:r>
                          <a:endParaRPr lang="zh-CN" altLang="en-US" sz="1400" b="1" kern="1200" dirty="0">
                            <a:solidFill>
                              <a:srgbClr val="C00000"/>
                            </a:solidFill>
                            <a:latin typeface="华文楷体" panose="02010600040101010101" pitchFamily="2" charset="-122"/>
                            <a:ea typeface="华文楷体" panose="02010600040101010101" pitchFamily="2"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91636" t="-143333" r="-68364" b="-8333"/>
                          </a:stretch>
                        </a:blipFill>
                      </a:tcPr>
                    </a:tc>
                    <a:tc>
                      <a:txBody>
                        <a:bodyPr/>
                        <a:lstStyle/>
                        <a:p>
                          <a:pPr algn="ctr"/>
                          <a:r>
                            <a:rPr lang="zh-CN" altLang="en-US" sz="1400" b="1" dirty="0">
                              <a:latin typeface="华文楷体" panose="02010600040101010101" pitchFamily="2" charset="-122"/>
                              <a:ea typeface="华文楷体" panose="02010600040101010101" pitchFamily="2" charset="-122"/>
                              <a:cs typeface="Times New Roman" panose="02020603050405020304" pitchFamily="18" charset="0"/>
                            </a:rPr>
                            <a:t>完成任务还需要多少代价？</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bl>
              </a:graphicData>
            </a:graphic>
          </p:graphicFrame>
        </mc:Fallback>
      </mc:AlternateContent>
      <p:sp>
        <p:nvSpPr>
          <p:cNvPr id="19" name="矩形 18">
            <a:extLst>
              <a:ext uri="{FF2B5EF4-FFF2-40B4-BE49-F238E27FC236}">
                <a16:creationId xmlns:a16="http://schemas.microsoft.com/office/drawing/2014/main" id="{67BF62E0-E747-42F1-952E-79C2378C67BC}"/>
              </a:ext>
            </a:extLst>
          </p:cNvPr>
          <p:cNvSpPr/>
          <p:nvPr/>
        </p:nvSpPr>
        <p:spPr>
          <a:xfrm>
            <a:off x="1926469" y="3770861"/>
            <a:ext cx="7938543" cy="338554"/>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prstClr val="black"/>
                </a:solidFill>
                <a:effectLst/>
                <a:uLnTx/>
                <a:uFillTx/>
                <a:latin typeface="华文楷体" panose="02010600040101010101" pitchFamily="2" charset="-122"/>
                <a:ea typeface="华文楷体" panose="02010600040101010101" pitchFamily="2" charset="-122"/>
                <a:cs typeface="Times New Roman" panose="02020603050405020304" pitchFamily="18" charset="0"/>
              </a:rPr>
              <a:t>贪婪最佳优先搜索</a:t>
            </a:r>
            <a:r>
              <a:rPr kumimoji="0" lang="en-US" altLang="zh-CN" sz="1600" b="1" i="0" u="none" strike="noStrike" kern="1200" cap="none" spc="0" normalizeH="0" baseline="0" noProof="0" dirty="0">
                <a:ln>
                  <a:noFill/>
                </a:ln>
                <a:solidFill>
                  <a:prstClr val="black"/>
                </a:solidFill>
                <a:effectLst/>
                <a:uLnTx/>
                <a:uFillTx/>
                <a:latin typeface="华文楷体" panose="02010600040101010101" pitchFamily="2" charset="-122"/>
                <a:ea typeface="华文楷体" panose="02010600040101010101" pitchFamily="2" charset="-122"/>
                <a:cs typeface="Times New Roman" panose="02020603050405020304" pitchFamily="18" charset="0"/>
              </a:rPr>
              <a:t>(Greedy best-first search)</a:t>
            </a:r>
            <a:r>
              <a:rPr kumimoji="0" lang="zh-CN" altLang="en-US" sz="1600" b="1" i="0" u="none" strike="noStrike" kern="1200" cap="none" spc="0" normalizeH="0" baseline="0" noProof="0" dirty="0">
                <a:ln>
                  <a:noFill/>
                </a:ln>
                <a:solidFill>
                  <a:prstClr val="black"/>
                </a:solidFill>
                <a:effectLst/>
                <a:uLnTx/>
                <a:uFillTx/>
                <a:latin typeface="华文楷体" panose="02010600040101010101" pitchFamily="2" charset="-122"/>
                <a:ea typeface="华文楷体" panose="02010600040101010101" pitchFamily="2" charset="-122"/>
                <a:cs typeface="Times New Roman" panose="02020603050405020304" pitchFamily="18" charset="0"/>
              </a:rPr>
              <a:t>：评价函数</a:t>
            </a:r>
            <a:r>
              <a:rPr kumimoji="0" lang="en-US" altLang="zh-CN" sz="1600" b="1" i="0" u="none" strike="noStrike" kern="1200" cap="none" spc="0" normalizeH="0" baseline="0" noProof="0" dirty="0">
                <a:ln>
                  <a:noFill/>
                </a:ln>
                <a:solidFill>
                  <a:srgbClr val="C00000"/>
                </a:solidFill>
                <a:effectLst/>
                <a:uLnTx/>
                <a:uFillTx/>
                <a:latin typeface="华文楷体" panose="02010600040101010101" pitchFamily="2" charset="-122"/>
                <a:ea typeface="华文楷体" panose="02010600040101010101" pitchFamily="2" charset="-122"/>
                <a:cs typeface="Times New Roman" panose="02020603050405020304" pitchFamily="18" charset="0"/>
              </a:rPr>
              <a:t>f(n)</a:t>
            </a:r>
            <a:r>
              <a:rPr kumimoji="0" lang="en-US" altLang="zh-CN" sz="1600" b="1" i="0" u="none" strike="noStrike" kern="1200" cap="none" spc="0" normalizeH="0" baseline="0" noProof="0" dirty="0">
                <a:ln>
                  <a:noFill/>
                </a:ln>
                <a:solidFill>
                  <a:prstClr val="black"/>
                </a:solidFill>
                <a:effectLst/>
                <a:uLnTx/>
                <a:uFillTx/>
                <a:latin typeface="华文楷体" panose="02010600040101010101" pitchFamily="2" charset="-122"/>
                <a:ea typeface="华文楷体" panose="02010600040101010101" pitchFamily="2" charset="-122"/>
                <a:cs typeface="Times New Roman" panose="02020603050405020304" pitchFamily="18" charset="0"/>
              </a:rPr>
              <a:t>=</a:t>
            </a:r>
            <a:r>
              <a:rPr kumimoji="0" lang="zh-CN" altLang="en-US" sz="1600" b="1" i="0" u="none" strike="noStrike" kern="1200" cap="none" spc="0" normalizeH="0" baseline="0" noProof="0" dirty="0">
                <a:ln>
                  <a:noFill/>
                </a:ln>
                <a:solidFill>
                  <a:prstClr val="black"/>
                </a:solidFill>
                <a:effectLst/>
                <a:uLnTx/>
                <a:uFillTx/>
                <a:latin typeface="华文楷体" panose="02010600040101010101" pitchFamily="2" charset="-122"/>
                <a:ea typeface="华文楷体" panose="02010600040101010101" pitchFamily="2" charset="-122"/>
                <a:cs typeface="Times New Roman" panose="02020603050405020304" pitchFamily="18" charset="0"/>
              </a:rPr>
              <a:t>启发函数</a:t>
            </a:r>
            <a:r>
              <a:rPr kumimoji="0" lang="en-US" altLang="zh-CN" sz="1600" b="1" i="0" u="none" strike="noStrike" kern="1200" cap="none" spc="0" normalizeH="0" baseline="0" noProof="0" dirty="0">
                <a:ln>
                  <a:noFill/>
                </a:ln>
                <a:solidFill>
                  <a:srgbClr val="C00000"/>
                </a:solidFill>
                <a:effectLst/>
                <a:uLnTx/>
                <a:uFillTx/>
                <a:latin typeface="华文楷体" panose="02010600040101010101" pitchFamily="2" charset="-122"/>
                <a:ea typeface="华文楷体" panose="02010600040101010101" pitchFamily="2" charset="-122"/>
                <a:cs typeface="Times New Roman" panose="02020603050405020304" pitchFamily="18" charset="0"/>
              </a:rPr>
              <a:t>h(n)</a:t>
            </a:r>
            <a:endParaRPr kumimoji="0" lang="zh-CN" altLang="en-US" sz="1600" b="1" i="0" u="none" strike="noStrike" kern="1200" cap="none" spc="0" normalizeH="0" baseline="0" noProof="0" dirty="0">
              <a:ln>
                <a:noFill/>
              </a:ln>
              <a:solidFill>
                <a:srgbClr val="C00000"/>
              </a:solidFill>
              <a:effectLst/>
              <a:uLnTx/>
              <a:uFillTx/>
              <a:latin typeface="华文楷体" panose="02010600040101010101" pitchFamily="2" charset="-122"/>
              <a:ea typeface="华文楷体" panose="02010600040101010101" pitchFamily="2" charset="-122"/>
              <a:cs typeface="Times New Roman" panose="02020603050405020304" pitchFamily="18" charset="0"/>
            </a:endParaRPr>
          </a:p>
        </p:txBody>
      </p:sp>
      <p:sp>
        <p:nvSpPr>
          <p:cNvPr id="20" name="矩形 19">
            <a:extLst>
              <a:ext uri="{FF2B5EF4-FFF2-40B4-BE49-F238E27FC236}">
                <a16:creationId xmlns:a16="http://schemas.microsoft.com/office/drawing/2014/main" id="{6D31E2B0-E6EC-46D4-BC44-1BA90476C0DE}"/>
              </a:ext>
            </a:extLst>
          </p:cNvPr>
          <p:cNvSpPr/>
          <p:nvPr/>
        </p:nvSpPr>
        <p:spPr>
          <a:xfrm>
            <a:off x="4980700" y="5768491"/>
            <a:ext cx="6154249" cy="418063"/>
          </a:xfrm>
          <a:prstGeom prst="rect">
            <a:avLst/>
          </a:prstGeom>
        </p:spPr>
        <p:txBody>
          <a:bodyPr wrap="none">
            <a:spAutoFit/>
          </a:bodyPr>
          <a:lstStyle/>
          <a:p>
            <a:pPr marL="0" marR="0" lvl="0" indent="266700" algn="ctr" defTabSz="914400" rtl="0" eaLnBrk="1" fontAlgn="auto" latinLnBrk="0" hangingPunct="1">
              <a:lnSpc>
                <a:spcPct val="150000"/>
              </a:lnSpc>
              <a:spcBef>
                <a:spcPts val="600"/>
              </a:spcBef>
              <a:spcAft>
                <a:spcPts val="0"/>
              </a:spcAft>
              <a:buClrTx/>
              <a:buSzTx/>
              <a:buFontTx/>
              <a:buNone/>
              <a:tabLst/>
              <a:defRPr/>
            </a:pPr>
            <a:r>
              <a:rPr kumimoji="0" lang="zh-CN" altLang="zh-CN" sz="1600" b="1" i="0" u="none" strike="noStrike" kern="1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每个城市到目标城市（即城市</a:t>
            </a:r>
            <a:r>
              <a:rPr kumimoji="0" lang="en-US" altLang="zh-CN" sz="1600" b="1" i="0" u="none" strike="noStrike" kern="1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K</a:t>
            </a:r>
            <a:r>
              <a:rPr kumimoji="0" lang="zh-CN" altLang="zh-CN" sz="1600" b="1" i="0" u="none" strike="noStrike" kern="1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）的直线距离（启发函数取值）</a:t>
            </a:r>
          </a:p>
        </p:txBody>
      </p:sp>
      <p:sp>
        <p:nvSpPr>
          <p:cNvPr id="22" name="矩形: 圆角 6">
            <a:extLst>
              <a:ext uri="{FF2B5EF4-FFF2-40B4-BE49-F238E27FC236}">
                <a16:creationId xmlns:a16="http://schemas.microsoft.com/office/drawing/2014/main" id="{7CD9D1DD-A65A-4A75-9673-4D31693AC207}"/>
              </a:ext>
            </a:extLst>
          </p:cNvPr>
          <p:cNvSpPr/>
          <p:nvPr/>
        </p:nvSpPr>
        <p:spPr>
          <a:xfrm>
            <a:off x="4709361" y="1305776"/>
            <a:ext cx="3423683" cy="483823"/>
          </a:xfrm>
          <a:prstGeom prst="roundRect">
            <a:avLst>
              <a:gd name="adj" fmla="val 0"/>
            </a:avLst>
          </a:prstGeom>
          <a:gradFill>
            <a:gsLst>
              <a:gs pos="22000">
                <a:srgbClr val="016773"/>
              </a:gs>
              <a:gs pos="100000">
                <a:srgbClr val="00ABA5"/>
              </a:gs>
            </a:gsLst>
            <a:lin ang="30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1"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endParaRPr>
          </a:p>
        </p:txBody>
      </p:sp>
      <p:sp>
        <p:nvSpPr>
          <p:cNvPr id="23" name="矩形 22">
            <a:extLst>
              <a:ext uri="{FF2B5EF4-FFF2-40B4-BE49-F238E27FC236}">
                <a16:creationId xmlns:a16="http://schemas.microsoft.com/office/drawing/2014/main" id="{530084CD-18F6-48BC-9F6E-FC5025989A1F}"/>
              </a:ext>
            </a:extLst>
          </p:cNvPr>
          <p:cNvSpPr/>
          <p:nvPr/>
        </p:nvSpPr>
        <p:spPr>
          <a:xfrm>
            <a:off x="3311387" y="1100759"/>
            <a:ext cx="6109702" cy="602857"/>
          </a:xfrm>
          <a:prstGeom prst="rect">
            <a:avLst/>
          </a:prstGeom>
        </p:spPr>
        <p:txBody>
          <a:bodyPr wrap="square">
            <a:spAutoFit/>
          </a:bodyPr>
          <a:lstStyle/>
          <a:p>
            <a:pPr marL="0" marR="0" lvl="0" indent="0" algn="ctr" defTabSz="914400" rtl="0" eaLnBrk="1" fontAlgn="auto" latinLnBrk="0" hangingPunct="1">
              <a:lnSpc>
                <a:spcPct val="250000"/>
              </a:lnSpc>
              <a:spcBef>
                <a:spcPts val="0"/>
              </a:spcBef>
              <a:spcAft>
                <a:spcPts val="0"/>
              </a:spcAft>
              <a:buClr>
                <a:prstClr val="white"/>
              </a:buClr>
              <a:buSzPct val="80000"/>
              <a:buFontTx/>
              <a:buNone/>
              <a:tabLst/>
              <a:defRPr/>
            </a:pPr>
            <a:r>
              <a:rPr kumimoji="0" lang="zh-CN" altLang="en-US" sz="1600" b="1" i="0" u="none" strike="noStrike" kern="1200" cap="none" spc="0" normalizeH="0" baseline="0" noProof="0" dirty="0">
                <a:ln>
                  <a:noFill/>
                </a:ln>
                <a:solidFill>
                  <a:srgbClr val="FFFFCC"/>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Times New Roman" panose="02020603050405020304" pitchFamily="18" charset="0"/>
              </a:rPr>
              <a:t>两个重要函数：评价函数与启发函数</a:t>
            </a:r>
            <a:endParaRPr kumimoji="0" lang="en-US" altLang="zh-CN" sz="1600" b="1" i="0" u="none" strike="noStrike" kern="1200" cap="none" spc="0" normalizeH="0" baseline="0" noProof="0" dirty="0">
              <a:ln>
                <a:noFill/>
              </a:ln>
              <a:solidFill>
                <a:srgbClr val="FFFFCC"/>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24" name="图片 23">
            <a:extLst>
              <a:ext uri="{FF2B5EF4-FFF2-40B4-BE49-F238E27FC236}">
                <a16:creationId xmlns:a16="http://schemas.microsoft.com/office/drawing/2014/main" id="{BCA2DE2F-15FC-4DA9-A37B-5BA5B1271EE8}"/>
              </a:ext>
            </a:extLst>
          </p:cNvPr>
          <p:cNvPicPr>
            <a:picLocks noChangeAspect="1"/>
          </p:cNvPicPr>
          <p:nvPr/>
        </p:nvPicPr>
        <p:blipFill>
          <a:blip r:embed="rId4"/>
          <a:stretch>
            <a:fillRect/>
          </a:stretch>
        </p:blipFill>
        <p:spPr>
          <a:xfrm>
            <a:off x="1403497" y="4138615"/>
            <a:ext cx="2280684" cy="1802871"/>
          </a:xfrm>
          <a:prstGeom prst="rect">
            <a:avLst/>
          </a:prstGeom>
        </p:spPr>
      </p:pic>
      <p:sp>
        <p:nvSpPr>
          <p:cNvPr id="6" name="矩形 5">
            <a:extLst>
              <a:ext uri="{FF2B5EF4-FFF2-40B4-BE49-F238E27FC236}">
                <a16:creationId xmlns:a16="http://schemas.microsoft.com/office/drawing/2014/main" id="{B1E6DAB2-AE1D-4DA1-9D5F-D117DE38DD10}"/>
              </a:ext>
            </a:extLst>
          </p:cNvPr>
          <p:cNvSpPr/>
          <p:nvPr/>
        </p:nvSpPr>
        <p:spPr>
          <a:xfrm>
            <a:off x="393405" y="5941486"/>
            <a:ext cx="4315956" cy="52322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zh-CN" sz="1400" b="1" i="0" u="none" strike="noStrike" kern="1200" cap="none" spc="0" normalizeH="0" baseline="0" noProof="0" dirty="0">
                <a:ln>
                  <a:noFill/>
                </a:ln>
                <a:solidFill>
                  <a:prstClr val="black">
                    <a:lumMod val="95000"/>
                    <a:lumOff val="5000"/>
                  </a:prstClr>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求取从城市</a:t>
            </a:r>
            <a:r>
              <a:rPr kumimoji="0" lang="en-US" altLang="zh-CN" sz="1400" b="1" i="0" u="none" strike="noStrike" kern="1200" cap="none" spc="0" normalizeH="0" baseline="0" noProof="0" dirty="0">
                <a:ln>
                  <a:noFill/>
                </a:ln>
                <a:solidFill>
                  <a:prstClr val="black">
                    <a:lumMod val="95000"/>
                    <a:lumOff val="5000"/>
                  </a:prstClr>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a:t>
            </a:r>
            <a:r>
              <a:rPr kumimoji="0" lang="zh-CN" altLang="zh-CN" sz="1400" b="1" i="0" u="none" strike="noStrike" kern="1200" cap="none" spc="0" normalizeH="0" baseline="0" noProof="0" dirty="0">
                <a:ln>
                  <a:noFill/>
                </a:ln>
                <a:solidFill>
                  <a:prstClr val="black">
                    <a:lumMod val="95000"/>
                    <a:lumOff val="5000"/>
                  </a:prstClr>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到城市</a:t>
            </a:r>
            <a:r>
              <a:rPr kumimoji="0" lang="en-US" altLang="zh-CN" sz="1400" b="1" i="0" u="none" strike="noStrike" kern="1200" cap="none" spc="0" normalizeH="0" baseline="0" noProof="0" dirty="0">
                <a:ln>
                  <a:noFill/>
                </a:ln>
                <a:solidFill>
                  <a:prstClr val="black">
                    <a:lumMod val="95000"/>
                    <a:lumOff val="5000"/>
                  </a:prstClr>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K</a:t>
            </a:r>
            <a:r>
              <a:rPr kumimoji="0" lang="zh-CN" altLang="zh-CN" sz="1400" b="1" i="0" u="none" strike="noStrike" kern="1200" cap="none" spc="0" normalizeH="0" baseline="0" noProof="0" dirty="0">
                <a:ln>
                  <a:noFill/>
                </a:ln>
                <a:solidFill>
                  <a:prstClr val="black">
                    <a:lumMod val="95000"/>
                    <a:lumOff val="5000"/>
                  </a:prstClr>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之间</a:t>
            </a:r>
            <a:endParaRPr kumimoji="0" lang="en-US" altLang="zh-CN" sz="1400" b="1" i="0" u="none" strike="noStrike" kern="1200" cap="none" spc="0" normalizeH="0" baseline="0" noProof="0" dirty="0">
              <a:ln>
                <a:noFill/>
              </a:ln>
              <a:solidFill>
                <a:prstClr val="black">
                  <a:lumMod val="95000"/>
                  <a:lumOff val="5000"/>
                </a:prstClr>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zh-CN" sz="1400" b="1" i="0" u="none" strike="noStrike" kern="1200" cap="none" spc="0" normalizeH="0" baseline="0" noProof="0" dirty="0">
                <a:ln>
                  <a:noFill/>
                </a:ln>
                <a:solidFill>
                  <a:prstClr val="black">
                    <a:lumMod val="95000"/>
                    <a:lumOff val="5000"/>
                  </a:prstClr>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一条行驶时间最短路线</a:t>
            </a:r>
            <a:endParaRPr kumimoji="0" lang="zh-CN" altLang="en-US" sz="14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p:pic>
        <p:nvPicPr>
          <p:cNvPr id="7" name="图片 6">
            <a:extLst>
              <a:ext uri="{FF2B5EF4-FFF2-40B4-BE49-F238E27FC236}">
                <a16:creationId xmlns:a16="http://schemas.microsoft.com/office/drawing/2014/main" id="{52E6070E-411E-4309-8845-0E1787C04368}"/>
              </a:ext>
            </a:extLst>
          </p:cNvPr>
          <p:cNvPicPr>
            <a:picLocks noChangeAspect="1"/>
          </p:cNvPicPr>
          <p:nvPr/>
        </p:nvPicPr>
        <p:blipFill>
          <a:blip r:embed="rId5"/>
          <a:stretch>
            <a:fillRect/>
          </a:stretch>
        </p:blipFill>
        <p:spPr>
          <a:xfrm>
            <a:off x="5339538" y="4522899"/>
            <a:ext cx="5587012" cy="1328361"/>
          </a:xfrm>
          <a:prstGeom prst="rect">
            <a:avLst/>
          </a:prstGeom>
        </p:spPr>
      </p:pic>
    </p:spTree>
    <p:extLst>
      <p:ext uri="{BB962C8B-B14F-4D97-AF65-F5344CB8AC3E}">
        <p14:creationId xmlns:p14="http://schemas.microsoft.com/office/powerpoint/2010/main" val="391344359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175912" y="677397"/>
            <a:ext cx="7538508" cy="497934"/>
            <a:chOff x="2591319" y="2819853"/>
            <a:chExt cx="4078899" cy="497934"/>
          </a:xfrm>
        </p:grpSpPr>
        <p:sp>
          <p:nvSpPr>
            <p:cNvPr id="3" name="平行四边形 2"/>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4" name="平行四边形 3"/>
            <p:cNvSpPr/>
            <p:nvPr/>
          </p:nvSpPr>
          <p:spPr bwMode="auto">
            <a:xfrm>
              <a:off x="2591319" y="2819853"/>
              <a:ext cx="4078899"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5" name="矩形 4"/>
            <p:cNvSpPr/>
            <p:nvPr/>
          </p:nvSpPr>
          <p:spPr>
            <a:xfrm>
              <a:off x="2591319" y="2853798"/>
              <a:ext cx="3984899" cy="461665"/>
            </a:xfrm>
            <a:prstGeom prst="rect">
              <a:avLst/>
            </a:prstGeom>
          </p:spPr>
          <p:txBody>
            <a:bodyPr wrap="square">
              <a:spAutoFit/>
            </a:bodyPr>
            <a:lstStyle/>
            <a:p>
              <a:pPr marL="0" marR="0" lvl="0" indent="0" algn="ctr" defTabSz="914400" rtl="0" eaLnBrk="1" fontAlgn="auto" latinLnBrk="0" hangingPunct="1">
                <a:lnSpc>
                  <a:spcPct val="100000"/>
                </a:lnSpc>
                <a:spcBef>
                  <a:spcPct val="5000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 </a:t>
              </a:r>
              <a:r>
                <a:rPr kumimoji="0" lang="zh-CN" altLang="en-US" sz="2000" b="1" i="0" u="none" strike="noStrike" kern="120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rPr>
                <a:t> </a:t>
              </a:r>
              <a:r>
                <a:rPr kumimoji="0" lang="zh-CN" altLang="en-US" sz="1600" b="1" i="0" u="none" strike="noStrike" kern="1200" cap="none" spc="0" normalizeH="0" baseline="0" noProof="0" dirty="0">
                  <a:ln>
                    <a:noFill/>
                  </a:ln>
                  <a:solidFill>
                    <a:prstClr val="black">
                      <a:lumMod val="95000"/>
                      <a:lumOff val="5000"/>
                    </a:prstClr>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贪婪最佳优先搜索</a:t>
              </a:r>
              <a:r>
                <a:rPr kumimoji="0" lang="zh-CN" altLang="en-US" sz="1600" b="0" i="0" u="none" strike="noStrike" kern="1200" cap="none" spc="0" normalizeH="0" baseline="0" noProof="0" dirty="0">
                  <a:ln>
                    <a:noFill/>
                  </a:ln>
                  <a:solidFill>
                    <a:prstClr val="black">
                      <a:lumMod val="95000"/>
                      <a:lumOff val="5000"/>
                    </a:prstClr>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0" lang="zh-CN" altLang="en-US" sz="1600" b="1" i="0" u="none" strike="noStrike" kern="1200" cap="none" spc="0" normalizeH="0" baseline="0" noProof="0" dirty="0">
                  <a:ln>
                    <a:noFill/>
                  </a:ln>
                  <a:solidFill>
                    <a:srgbClr val="C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将启发函数作为评价函数的搜索过程</a:t>
              </a:r>
            </a:p>
          </p:txBody>
        </p:sp>
      </p:grpSp>
      <p:sp>
        <p:nvSpPr>
          <p:cNvPr id="6" name="矩形 5">
            <a:extLst>
              <a:ext uri="{FF2B5EF4-FFF2-40B4-BE49-F238E27FC236}">
                <a16:creationId xmlns:a16="http://schemas.microsoft.com/office/drawing/2014/main" id="{8D9CFA6D-17D5-4DA9-A27A-A0C7A9D3BDC7}"/>
              </a:ext>
            </a:extLst>
          </p:cNvPr>
          <p:cNvSpPr/>
          <p:nvPr/>
        </p:nvSpPr>
        <p:spPr>
          <a:xfrm>
            <a:off x="0" y="4646207"/>
            <a:ext cx="6305107" cy="58477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zh-CN" sz="1600" b="1" i="0" u="none" strike="noStrike" kern="1200" cap="none" spc="0" normalizeH="0" baseline="0" noProof="0" dirty="0">
                <a:ln>
                  <a:noFill/>
                </a:ln>
                <a:solidFill>
                  <a:prstClr val="black"/>
                </a:solidFill>
                <a:effectLst/>
                <a:uLnTx/>
                <a:uFillTx/>
                <a:latin typeface="Times New Roman" panose="02020603050405020304" pitchFamily="18" charset="0"/>
                <a:ea typeface="楷体_GB2312"/>
                <a:cs typeface="Times New Roman" panose="02020603050405020304" pitchFamily="18" charset="0"/>
              </a:rPr>
              <a:t>贪婪最佳优先搜索的过程。</a:t>
            </a:r>
            <a:endParaRPr kumimoji="0" lang="en-US" altLang="zh-CN" sz="1600" b="1" i="0" u="none" strike="noStrike" kern="1200" cap="none" spc="0" normalizeH="0" baseline="0" noProof="0" dirty="0">
              <a:ln>
                <a:noFill/>
              </a:ln>
              <a:solidFill>
                <a:prstClr val="black"/>
              </a:solidFill>
              <a:effectLst/>
              <a:uLnTx/>
              <a:uFillTx/>
              <a:latin typeface="Times New Roman" panose="02020603050405020304" pitchFamily="18" charset="0"/>
              <a:ea typeface="楷体_GB2312"/>
              <a:cs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zh-CN" sz="1600" b="1" i="0" u="none" strike="noStrike" kern="1200" cap="none" spc="0" normalizeH="0" baseline="0" noProof="0" dirty="0">
                <a:ln>
                  <a:noFill/>
                </a:ln>
                <a:solidFill>
                  <a:prstClr val="black"/>
                </a:solidFill>
                <a:effectLst/>
                <a:uLnTx/>
                <a:uFillTx/>
                <a:latin typeface="Times New Roman" panose="02020603050405020304" pitchFamily="18" charset="0"/>
                <a:ea typeface="楷体_GB2312"/>
                <a:cs typeface="Times New Roman" panose="02020603050405020304" pitchFamily="18" charset="0"/>
              </a:rPr>
              <a:t>图中边缘结点下数字表示其评价函数取值</a:t>
            </a:r>
            <a:endParaRPr kumimoji="0" lang="zh-CN" altLang="en-US" sz="16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p:sp>
        <p:nvSpPr>
          <p:cNvPr id="7" name="矩形 6">
            <a:extLst>
              <a:ext uri="{FF2B5EF4-FFF2-40B4-BE49-F238E27FC236}">
                <a16:creationId xmlns:a16="http://schemas.microsoft.com/office/drawing/2014/main" id="{C7F5933D-601F-4F45-9742-F4A8C3854E5C}"/>
              </a:ext>
            </a:extLst>
          </p:cNvPr>
          <p:cNvSpPr/>
          <p:nvPr/>
        </p:nvSpPr>
        <p:spPr>
          <a:xfrm>
            <a:off x="42530" y="5403057"/>
            <a:ext cx="6053470" cy="1107996"/>
          </a:xfrm>
          <a:prstGeom prst="rect">
            <a:avLst/>
          </a:prstGeom>
        </p:spPr>
        <p:txBody>
          <a:bodyPr wrap="square">
            <a:spAutoFit/>
          </a:bodyPr>
          <a:lstStyle/>
          <a:p>
            <a:pPr marL="285750" marR="0" lvl="0" indent="-285750" algn="just" defTabSz="914400" rtl="0" eaLnBrk="1" fontAlgn="auto" latinLnBrk="0" hangingPunct="1">
              <a:lnSpc>
                <a:spcPct val="100000"/>
              </a:lnSpc>
              <a:spcBef>
                <a:spcPts val="600"/>
              </a:spcBef>
              <a:spcAft>
                <a:spcPts val="600"/>
              </a:spcAft>
              <a:buClrTx/>
              <a:buSzTx/>
              <a:buFont typeface="Wingdings" panose="05000000000000000000" pitchFamily="2" charset="2"/>
              <a:buChar char="l"/>
              <a:tabLst/>
              <a:defRPr/>
            </a:pPr>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图中仍然用实线结点表示已经被扩展过的结点，虚线结点表示边缘结点。</a:t>
            </a:r>
            <a:endParaRPr kumimoji="0" lang="en-US"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endParaRPr>
          </a:p>
          <a:p>
            <a:pPr marL="285750" marR="0" lvl="0" indent="-285750" algn="just" defTabSz="914400" rtl="0" eaLnBrk="1" fontAlgn="auto" latinLnBrk="0" hangingPunct="1">
              <a:lnSpc>
                <a:spcPct val="100000"/>
              </a:lnSpc>
              <a:spcBef>
                <a:spcPts val="600"/>
              </a:spcBef>
              <a:spcAft>
                <a:spcPts val="600"/>
              </a:spcAft>
              <a:buClrTx/>
              <a:buSzTx/>
              <a:buFont typeface="Wingdings" panose="05000000000000000000" pitchFamily="2" charset="2"/>
              <a:buChar char="l"/>
              <a:tabLst/>
              <a:defRPr/>
            </a:pPr>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边缘结点下的数字表示该结点到目标结点的直线距离，这一距离取值被用来评价当前结点的后续结点选择。需要提醒的是，这一距离取值既是启发函数取值，也是评价函数取值。</a:t>
            </a:r>
          </a:p>
        </p:txBody>
      </p:sp>
      <p:sp>
        <p:nvSpPr>
          <p:cNvPr id="33" name="矩形 32">
            <a:extLst>
              <a:ext uri="{FF2B5EF4-FFF2-40B4-BE49-F238E27FC236}">
                <a16:creationId xmlns:a16="http://schemas.microsoft.com/office/drawing/2014/main" id="{5455B577-02C6-43EB-83A6-51830DAAEB9B}"/>
              </a:ext>
            </a:extLst>
          </p:cNvPr>
          <p:cNvSpPr/>
          <p:nvPr/>
        </p:nvSpPr>
        <p:spPr>
          <a:xfrm>
            <a:off x="852473" y="129010"/>
            <a:ext cx="3512500"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mn-cs"/>
              </a:rPr>
              <a:t>二、贪婪最佳优先搜索与</a:t>
            </a:r>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mn-cs"/>
              </a:rPr>
              <a:t>A*</a:t>
            </a: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mn-cs"/>
              </a:rPr>
              <a:t>搜索算法</a:t>
            </a:r>
            <a:endParaRPr kumimoji="0" lang="zh-CN" altLang="en-US" sz="16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p:pic>
        <p:nvPicPr>
          <p:cNvPr id="8" name="图片 7">
            <a:extLst>
              <a:ext uri="{FF2B5EF4-FFF2-40B4-BE49-F238E27FC236}">
                <a16:creationId xmlns:a16="http://schemas.microsoft.com/office/drawing/2014/main" id="{DC2BD41E-9242-43E6-B960-5958F680919F}"/>
              </a:ext>
            </a:extLst>
          </p:cNvPr>
          <p:cNvPicPr>
            <a:picLocks noChangeAspect="1"/>
          </p:cNvPicPr>
          <p:nvPr/>
        </p:nvPicPr>
        <p:blipFill>
          <a:blip r:embed="rId3"/>
          <a:stretch>
            <a:fillRect/>
          </a:stretch>
        </p:blipFill>
        <p:spPr>
          <a:xfrm>
            <a:off x="1049918" y="1508077"/>
            <a:ext cx="4680191" cy="2946551"/>
          </a:xfrm>
          <a:prstGeom prst="rect">
            <a:avLst/>
          </a:prstGeom>
        </p:spPr>
      </p:pic>
      <p:pic>
        <p:nvPicPr>
          <p:cNvPr id="19" name="图片 18">
            <a:extLst>
              <a:ext uri="{FF2B5EF4-FFF2-40B4-BE49-F238E27FC236}">
                <a16:creationId xmlns:a16="http://schemas.microsoft.com/office/drawing/2014/main" id="{5069F323-F9D4-4DB2-B3BB-3098C5119814}"/>
              </a:ext>
            </a:extLst>
          </p:cNvPr>
          <p:cNvPicPr>
            <a:picLocks noChangeAspect="1"/>
          </p:cNvPicPr>
          <p:nvPr/>
        </p:nvPicPr>
        <p:blipFill>
          <a:blip r:embed="rId4"/>
          <a:stretch>
            <a:fillRect/>
          </a:stretch>
        </p:blipFill>
        <p:spPr>
          <a:xfrm>
            <a:off x="6751674" y="1436217"/>
            <a:ext cx="3689498" cy="2196541"/>
          </a:xfrm>
          <a:prstGeom prst="rect">
            <a:avLst/>
          </a:prstGeom>
        </p:spPr>
      </p:pic>
      <p:sp>
        <p:nvSpPr>
          <p:cNvPr id="20" name="矩形 19">
            <a:extLst>
              <a:ext uri="{FF2B5EF4-FFF2-40B4-BE49-F238E27FC236}">
                <a16:creationId xmlns:a16="http://schemas.microsoft.com/office/drawing/2014/main" id="{081A4D83-9AD2-4E2A-8998-5C251D38D668}"/>
              </a:ext>
            </a:extLst>
          </p:cNvPr>
          <p:cNvSpPr/>
          <p:nvPr/>
        </p:nvSpPr>
        <p:spPr>
          <a:xfrm>
            <a:off x="6645350" y="3635082"/>
            <a:ext cx="4315956" cy="52322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zh-CN" sz="1400" b="1" i="0" u="none" strike="noStrike" kern="1200" cap="none" spc="0" normalizeH="0" baseline="0" noProof="0" dirty="0">
                <a:ln>
                  <a:noFill/>
                </a:ln>
                <a:solidFill>
                  <a:prstClr val="black">
                    <a:lumMod val="95000"/>
                    <a:lumOff val="5000"/>
                  </a:prstClr>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求取从城市</a:t>
            </a:r>
            <a:r>
              <a:rPr kumimoji="0" lang="en-US" altLang="zh-CN" sz="1400" b="1" i="0" u="none" strike="noStrike" kern="1200" cap="none" spc="0" normalizeH="0" baseline="0" noProof="0" dirty="0">
                <a:ln>
                  <a:noFill/>
                </a:ln>
                <a:solidFill>
                  <a:prstClr val="black">
                    <a:lumMod val="95000"/>
                    <a:lumOff val="5000"/>
                  </a:prstClr>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a:t>
            </a:r>
            <a:r>
              <a:rPr kumimoji="0" lang="zh-CN" altLang="zh-CN" sz="1400" b="1" i="0" u="none" strike="noStrike" kern="1200" cap="none" spc="0" normalizeH="0" baseline="0" noProof="0" dirty="0">
                <a:ln>
                  <a:noFill/>
                </a:ln>
                <a:solidFill>
                  <a:prstClr val="black">
                    <a:lumMod val="95000"/>
                    <a:lumOff val="5000"/>
                  </a:prstClr>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到城市</a:t>
            </a:r>
            <a:r>
              <a:rPr kumimoji="0" lang="en-US" altLang="zh-CN" sz="1400" b="1" i="0" u="none" strike="noStrike" kern="1200" cap="none" spc="0" normalizeH="0" baseline="0" noProof="0" dirty="0">
                <a:ln>
                  <a:noFill/>
                </a:ln>
                <a:solidFill>
                  <a:prstClr val="black">
                    <a:lumMod val="95000"/>
                    <a:lumOff val="5000"/>
                  </a:prstClr>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K</a:t>
            </a:r>
            <a:r>
              <a:rPr kumimoji="0" lang="zh-CN" altLang="zh-CN" sz="1400" b="1" i="0" u="none" strike="noStrike" kern="1200" cap="none" spc="0" normalizeH="0" baseline="0" noProof="0" dirty="0">
                <a:ln>
                  <a:noFill/>
                </a:ln>
                <a:solidFill>
                  <a:prstClr val="black">
                    <a:lumMod val="95000"/>
                    <a:lumOff val="5000"/>
                  </a:prstClr>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之间</a:t>
            </a:r>
            <a:endParaRPr kumimoji="0" lang="en-US" altLang="zh-CN" sz="1400" b="1" i="0" u="none" strike="noStrike" kern="1200" cap="none" spc="0" normalizeH="0" baseline="0" noProof="0" dirty="0">
              <a:ln>
                <a:noFill/>
              </a:ln>
              <a:solidFill>
                <a:prstClr val="black">
                  <a:lumMod val="95000"/>
                  <a:lumOff val="5000"/>
                </a:prstClr>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zh-CN" sz="1400" b="1" i="0" u="none" strike="noStrike" kern="1200" cap="none" spc="0" normalizeH="0" baseline="0" noProof="0" dirty="0">
                <a:ln>
                  <a:noFill/>
                </a:ln>
                <a:solidFill>
                  <a:prstClr val="black">
                    <a:lumMod val="95000"/>
                    <a:lumOff val="5000"/>
                  </a:prstClr>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一条行驶时间最短路线</a:t>
            </a:r>
            <a:endParaRPr kumimoji="0" lang="zh-CN" altLang="en-US" sz="14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p:sp>
        <p:nvSpPr>
          <p:cNvPr id="21" name="矩形 20">
            <a:extLst>
              <a:ext uri="{FF2B5EF4-FFF2-40B4-BE49-F238E27FC236}">
                <a16:creationId xmlns:a16="http://schemas.microsoft.com/office/drawing/2014/main" id="{715E8EE0-3BF2-494C-8DCD-AB3072215D12}"/>
              </a:ext>
            </a:extLst>
          </p:cNvPr>
          <p:cNvSpPr/>
          <p:nvPr/>
        </p:nvSpPr>
        <p:spPr>
          <a:xfrm>
            <a:off x="6037751" y="5433828"/>
            <a:ext cx="6154249" cy="418063"/>
          </a:xfrm>
          <a:prstGeom prst="rect">
            <a:avLst/>
          </a:prstGeom>
        </p:spPr>
        <p:txBody>
          <a:bodyPr wrap="none">
            <a:spAutoFit/>
          </a:bodyPr>
          <a:lstStyle/>
          <a:p>
            <a:pPr marL="0" marR="0" lvl="0" indent="266700" algn="ctr" defTabSz="914400" rtl="0" eaLnBrk="1" fontAlgn="auto" latinLnBrk="0" hangingPunct="1">
              <a:lnSpc>
                <a:spcPct val="150000"/>
              </a:lnSpc>
              <a:spcBef>
                <a:spcPts val="600"/>
              </a:spcBef>
              <a:spcAft>
                <a:spcPts val="0"/>
              </a:spcAft>
              <a:buClrTx/>
              <a:buSzTx/>
              <a:buFontTx/>
              <a:buNone/>
              <a:tabLst/>
              <a:defRPr/>
            </a:pPr>
            <a:r>
              <a:rPr kumimoji="0" lang="zh-CN" altLang="zh-CN" sz="1600" b="1" i="0" u="none" strike="noStrike" kern="1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每个城市到目标城市（即城市</a:t>
            </a:r>
            <a:r>
              <a:rPr kumimoji="0" lang="en-US" altLang="zh-CN" sz="1600" b="1" i="0" u="none" strike="noStrike" kern="1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K</a:t>
            </a:r>
            <a:r>
              <a:rPr kumimoji="0" lang="zh-CN" altLang="zh-CN" sz="1600" b="1" i="0" u="none" strike="noStrike" kern="1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）的直线距离（启发函数取值）</a:t>
            </a:r>
          </a:p>
        </p:txBody>
      </p:sp>
      <p:pic>
        <p:nvPicPr>
          <p:cNvPr id="22" name="图片 21">
            <a:extLst>
              <a:ext uri="{FF2B5EF4-FFF2-40B4-BE49-F238E27FC236}">
                <a16:creationId xmlns:a16="http://schemas.microsoft.com/office/drawing/2014/main" id="{A0DAC852-2ACB-44BB-A70B-6A1FB20AFB60}"/>
              </a:ext>
            </a:extLst>
          </p:cNvPr>
          <p:cNvPicPr>
            <a:picLocks noChangeAspect="1"/>
          </p:cNvPicPr>
          <p:nvPr/>
        </p:nvPicPr>
        <p:blipFill>
          <a:blip r:embed="rId5"/>
          <a:stretch>
            <a:fillRect/>
          </a:stretch>
        </p:blipFill>
        <p:spPr>
          <a:xfrm>
            <a:off x="6396589" y="4188236"/>
            <a:ext cx="5587012" cy="1328361"/>
          </a:xfrm>
          <a:prstGeom prst="rect">
            <a:avLst/>
          </a:prstGeom>
        </p:spPr>
      </p:pic>
    </p:spTree>
    <p:extLst>
      <p:ext uri="{BB962C8B-B14F-4D97-AF65-F5344CB8AC3E}">
        <p14:creationId xmlns:p14="http://schemas.microsoft.com/office/powerpoint/2010/main" val="228749143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175912" y="677397"/>
            <a:ext cx="7538508" cy="497934"/>
            <a:chOff x="2591319" y="2819853"/>
            <a:chExt cx="4078899" cy="497934"/>
          </a:xfrm>
        </p:grpSpPr>
        <p:sp>
          <p:nvSpPr>
            <p:cNvPr id="3" name="平行四边形 2"/>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4" name="平行四边形 3"/>
            <p:cNvSpPr/>
            <p:nvPr/>
          </p:nvSpPr>
          <p:spPr bwMode="auto">
            <a:xfrm>
              <a:off x="2591319" y="2819853"/>
              <a:ext cx="4078899"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5" name="矩形 4"/>
            <p:cNvSpPr/>
            <p:nvPr/>
          </p:nvSpPr>
          <p:spPr>
            <a:xfrm>
              <a:off x="2591319" y="2853798"/>
              <a:ext cx="3984899" cy="461665"/>
            </a:xfrm>
            <a:prstGeom prst="rect">
              <a:avLst/>
            </a:prstGeom>
          </p:spPr>
          <p:txBody>
            <a:bodyPr wrap="square">
              <a:spAutoFit/>
            </a:bodyPr>
            <a:lstStyle/>
            <a:p>
              <a:pPr marL="0" marR="0" lvl="0" indent="0" algn="ctr" defTabSz="914400" rtl="0" eaLnBrk="1" fontAlgn="auto" latinLnBrk="0" hangingPunct="1">
                <a:lnSpc>
                  <a:spcPct val="100000"/>
                </a:lnSpc>
                <a:spcBef>
                  <a:spcPct val="5000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 </a:t>
              </a:r>
              <a:r>
                <a:rPr kumimoji="0" lang="zh-CN" altLang="en-US" sz="2000" b="1" i="0" u="none" strike="noStrike" kern="120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rPr>
                <a:t> </a:t>
              </a:r>
              <a:r>
                <a:rPr kumimoji="0" lang="zh-CN" altLang="en-US" sz="1600" b="1" i="0" u="none" strike="noStrike" kern="1200" cap="none" spc="0" normalizeH="0" baseline="0" noProof="0" dirty="0">
                  <a:ln>
                    <a:noFill/>
                  </a:ln>
                  <a:solidFill>
                    <a:prstClr val="black">
                      <a:lumMod val="95000"/>
                      <a:lumOff val="5000"/>
                    </a:prstClr>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贪婪最佳优先搜索</a:t>
              </a:r>
              <a:r>
                <a:rPr kumimoji="0" lang="zh-CN" altLang="en-US" sz="1600" b="0" i="0" u="none" strike="noStrike" kern="1200" cap="none" spc="0" normalizeH="0" baseline="0" noProof="0" dirty="0">
                  <a:ln>
                    <a:noFill/>
                  </a:ln>
                  <a:solidFill>
                    <a:prstClr val="black">
                      <a:lumMod val="95000"/>
                      <a:lumOff val="5000"/>
                    </a:prstClr>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0" lang="zh-CN" altLang="en-US" sz="1600" b="1" i="0" u="none" strike="noStrike" kern="1200" cap="none" spc="0" normalizeH="0" baseline="0" noProof="0" dirty="0">
                  <a:ln>
                    <a:noFill/>
                  </a:ln>
                  <a:solidFill>
                    <a:srgbClr val="C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将启发函数作为评价函数的搜索过程</a:t>
              </a:r>
              <a:endParaRPr kumimoji="0" lang="zh-CN" altLang="en-US" sz="1600" b="0" i="0" u="none" strike="noStrike" kern="1200" cap="none" spc="0" normalizeH="0" baseline="0" noProof="0" dirty="0">
                <a:ln>
                  <a:noFill/>
                </a:ln>
                <a:solidFill>
                  <a:prstClr val="black">
                    <a:lumMod val="95000"/>
                    <a:lumOff val="5000"/>
                  </a:prstClr>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6" name="矩形 5">
            <a:extLst>
              <a:ext uri="{FF2B5EF4-FFF2-40B4-BE49-F238E27FC236}">
                <a16:creationId xmlns:a16="http://schemas.microsoft.com/office/drawing/2014/main" id="{8D9CFA6D-17D5-4DA9-A27A-A0C7A9D3BDC7}"/>
              </a:ext>
            </a:extLst>
          </p:cNvPr>
          <p:cNvSpPr/>
          <p:nvPr/>
        </p:nvSpPr>
        <p:spPr>
          <a:xfrm>
            <a:off x="-209107" y="5560918"/>
            <a:ext cx="6305107" cy="338554"/>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zh-CN" sz="1600" b="1" i="0" u="none" strike="noStrike" kern="1200" cap="none" spc="0" normalizeH="0" baseline="0" noProof="0" dirty="0">
                <a:ln>
                  <a:noFill/>
                </a:ln>
                <a:solidFill>
                  <a:prstClr val="black"/>
                </a:solidFill>
                <a:effectLst/>
                <a:uLnTx/>
                <a:uFillTx/>
                <a:latin typeface="Times New Roman" panose="02020603050405020304" pitchFamily="18" charset="0"/>
                <a:ea typeface="楷体_GB2312"/>
                <a:cs typeface="Times New Roman" panose="02020603050405020304" pitchFamily="18" charset="0"/>
              </a:rPr>
              <a:t>贪婪最佳优先搜索的过程</a:t>
            </a:r>
            <a:endParaRPr kumimoji="0" lang="en-US" altLang="zh-CN" sz="1600" b="1" i="0" u="none" strike="noStrike" kern="1200" cap="none" spc="0" normalizeH="0" baseline="0" noProof="0" dirty="0">
              <a:ln>
                <a:noFill/>
              </a:ln>
              <a:solidFill>
                <a:prstClr val="black"/>
              </a:solidFill>
              <a:effectLst/>
              <a:uLnTx/>
              <a:uFillTx/>
              <a:latin typeface="Times New Roman" panose="02020603050405020304" pitchFamily="18" charset="0"/>
              <a:ea typeface="楷体_GB231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0" name="矩形: 圆角 6">
                <a:extLst>
                  <a:ext uri="{FF2B5EF4-FFF2-40B4-BE49-F238E27FC236}">
                    <a16:creationId xmlns:a16="http://schemas.microsoft.com/office/drawing/2014/main" id="{22F676B9-B172-47FC-ACE6-8EE0B94D8684}"/>
                  </a:ext>
                </a:extLst>
              </p:cNvPr>
              <p:cNvSpPr/>
              <p:nvPr/>
            </p:nvSpPr>
            <p:spPr>
              <a:xfrm>
                <a:off x="2591579" y="1457749"/>
                <a:ext cx="6608349" cy="1051438"/>
              </a:xfrm>
              <a:prstGeom prst="roundRect">
                <a:avLst>
                  <a:gd name="adj" fmla="val 0"/>
                </a:avLst>
              </a:prstGeom>
              <a:gradFill>
                <a:gsLst>
                  <a:gs pos="22000">
                    <a:srgbClr val="016773"/>
                  </a:gs>
                  <a:gs pos="100000">
                    <a:srgbClr val="00ABA5"/>
                  </a:gs>
                </a:gsLst>
                <a:lin ang="30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zh-CN" sz="1600" b="1" i="0" u="none" strike="noStrike" kern="1200" cap="none" spc="0" normalizeH="0" baseline="0" noProof="0" dirty="0">
                    <a:ln>
                      <a:noFill/>
                    </a:ln>
                    <a:solidFill>
                      <a:srgbClr val="FFFFCC"/>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Times New Roman" panose="02020603050405020304" pitchFamily="18" charset="0"/>
                  </a:rPr>
                  <a:t>算法找到了一条从起始结点到目标结点的路径</a:t>
                </a:r>
                <a14:m>
                  <m:oMath xmlns:m="http://schemas.openxmlformats.org/officeDocument/2006/math">
                    <m:r>
                      <m:rPr>
                        <m:sty m:val="p"/>
                      </m:rPr>
                      <a:rPr kumimoji="0" lang="en-US" altLang="zh-CN" sz="1600" b="1" i="0" u="none" strike="noStrike" kern="1200" cap="none" spc="0" normalizeH="0" baseline="0" noProof="0">
                        <a:ln>
                          <a:noFill/>
                        </a:ln>
                        <a:solidFill>
                          <a:srgbClr val="FFFFCC"/>
                        </a:solidFill>
                        <a:effectLst>
                          <a:outerShdw blurRad="38100" dist="38100" dir="2700000" algn="tl">
                            <a:srgbClr val="000000">
                              <a:alpha val="43137"/>
                            </a:srgbClr>
                          </a:outerShdw>
                        </a:effectLst>
                        <a:uLnTx/>
                        <a:uFillTx/>
                        <a:latin typeface="Cambria Math" panose="02040503050406030204" pitchFamily="18" charset="0"/>
                        <a:ea typeface="微软雅黑" panose="020B0503020204020204" pitchFamily="34" charset="-122"/>
                        <a:cs typeface="Times New Roman" panose="02020603050405020304" pitchFamily="18" charset="0"/>
                      </a:rPr>
                      <m:t>A</m:t>
                    </m:r>
                    <m:r>
                      <a:rPr kumimoji="0" lang="en-US" altLang="zh-CN" sz="1600" b="1" i="0" u="none" strike="noStrike" kern="1200" cap="none" spc="0" normalizeH="0" baseline="0" noProof="0">
                        <a:ln>
                          <a:noFill/>
                        </a:ln>
                        <a:solidFill>
                          <a:srgbClr val="FFFFCC"/>
                        </a:solidFill>
                        <a:effectLst>
                          <a:outerShdw blurRad="38100" dist="38100" dir="2700000" algn="tl">
                            <a:srgbClr val="000000">
                              <a:alpha val="43137"/>
                            </a:srgbClr>
                          </a:outerShdw>
                        </a:effectLst>
                        <a:uLnTx/>
                        <a:uFillTx/>
                        <a:latin typeface="Cambria Math" panose="02040503050406030204" pitchFamily="18" charset="0"/>
                        <a:ea typeface="微软雅黑" panose="020B0503020204020204" pitchFamily="34" charset="-122"/>
                        <a:cs typeface="Times New Roman" panose="02020603050405020304" pitchFamily="18" charset="0"/>
                      </a:rPr>
                      <m:t>→</m:t>
                    </m:r>
                    <m:r>
                      <m:rPr>
                        <m:sty m:val="p"/>
                      </m:rPr>
                      <a:rPr kumimoji="0" lang="en-US" altLang="zh-CN" sz="1600" b="1" i="0" u="none" strike="noStrike" kern="1200" cap="none" spc="0" normalizeH="0" baseline="0" noProof="0">
                        <a:ln>
                          <a:noFill/>
                        </a:ln>
                        <a:solidFill>
                          <a:srgbClr val="FFFFCC"/>
                        </a:solidFill>
                        <a:effectLst>
                          <a:outerShdw blurRad="38100" dist="38100" dir="2700000" algn="tl">
                            <a:srgbClr val="000000">
                              <a:alpha val="43137"/>
                            </a:srgbClr>
                          </a:outerShdw>
                        </a:effectLst>
                        <a:uLnTx/>
                        <a:uFillTx/>
                        <a:latin typeface="Cambria Math" panose="02040503050406030204" pitchFamily="18" charset="0"/>
                        <a:ea typeface="微软雅黑" panose="020B0503020204020204" pitchFamily="34" charset="-122"/>
                        <a:cs typeface="Times New Roman" panose="02020603050405020304" pitchFamily="18" charset="0"/>
                      </a:rPr>
                      <m:t>E</m:t>
                    </m:r>
                    <m:r>
                      <a:rPr kumimoji="0" lang="en-US" altLang="zh-CN" sz="1600" b="1" i="0" u="none" strike="noStrike" kern="1200" cap="none" spc="0" normalizeH="0" baseline="0" noProof="0">
                        <a:ln>
                          <a:noFill/>
                        </a:ln>
                        <a:solidFill>
                          <a:srgbClr val="FFFFCC"/>
                        </a:solidFill>
                        <a:effectLst>
                          <a:outerShdw blurRad="38100" dist="38100" dir="2700000" algn="tl">
                            <a:srgbClr val="000000">
                              <a:alpha val="43137"/>
                            </a:srgbClr>
                          </a:outerShdw>
                        </a:effectLst>
                        <a:uLnTx/>
                        <a:uFillTx/>
                        <a:latin typeface="Cambria Math" panose="02040503050406030204" pitchFamily="18" charset="0"/>
                        <a:ea typeface="微软雅黑" panose="020B0503020204020204" pitchFamily="34" charset="-122"/>
                        <a:cs typeface="Times New Roman" panose="02020603050405020304" pitchFamily="18" charset="0"/>
                      </a:rPr>
                      <m:t>→</m:t>
                    </m:r>
                    <m:r>
                      <m:rPr>
                        <m:sty m:val="p"/>
                      </m:rPr>
                      <a:rPr kumimoji="0" lang="en-US" altLang="zh-CN" sz="1600" b="1" i="0" u="none" strike="noStrike" kern="1200" cap="none" spc="0" normalizeH="0" baseline="0" noProof="0">
                        <a:ln>
                          <a:noFill/>
                        </a:ln>
                        <a:solidFill>
                          <a:srgbClr val="FFFFCC"/>
                        </a:solidFill>
                        <a:effectLst>
                          <a:outerShdw blurRad="38100" dist="38100" dir="2700000" algn="tl">
                            <a:srgbClr val="000000">
                              <a:alpha val="43137"/>
                            </a:srgbClr>
                          </a:outerShdw>
                        </a:effectLst>
                        <a:uLnTx/>
                        <a:uFillTx/>
                        <a:latin typeface="Cambria Math" panose="02040503050406030204" pitchFamily="18" charset="0"/>
                        <a:ea typeface="微软雅黑" panose="020B0503020204020204" pitchFamily="34" charset="-122"/>
                        <a:cs typeface="Times New Roman" panose="02020603050405020304" pitchFamily="18" charset="0"/>
                      </a:rPr>
                      <m:t>H</m:t>
                    </m:r>
                    <m:r>
                      <a:rPr kumimoji="0" lang="en-US" altLang="zh-CN" sz="1600" b="1" i="0" u="none" strike="noStrike" kern="1200" cap="none" spc="0" normalizeH="0" baseline="0" noProof="0">
                        <a:ln>
                          <a:noFill/>
                        </a:ln>
                        <a:solidFill>
                          <a:srgbClr val="FFFFCC"/>
                        </a:solidFill>
                        <a:effectLst>
                          <a:outerShdw blurRad="38100" dist="38100" dir="2700000" algn="tl">
                            <a:srgbClr val="000000">
                              <a:alpha val="43137"/>
                            </a:srgbClr>
                          </a:outerShdw>
                        </a:effectLst>
                        <a:uLnTx/>
                        <a:uFillTx/>
                        <a:latin typeface="Cambria Math" panose="02040503050406030204" pitchFamily="18" charset="0"/>
                        <a:ea typeface="微软雅黑" panose="020B0503020204020204" pitchFamily="34" charset="-122"/>
                        <a:cs typeface="Times New Roman" panose="02020603050405020304" pitchFamily="18" charset="0"/>
                      </a:rPr>
                      <m:t>→</m:t>
                    </m:r>
                    <m:r>
                      <m:rPr>
                        <m:sty m:val="p"/>
                      </m:rPr>
                      <a:rPr kumimoji="0" lang="en-US" altLang="zh-CN" sz="1600" b="1" i="0" u="none" strike="noStrike" kern="1200" cap="none" spc="0" normalizeH="0" baseline="0" noProof="0">
                        <a:ln>
                          <a:noFill/>
                        </a:ln>
                        <a:solidFill>
                          <a:srgbClr val="FFFFCC"/>
                        </a:solidFill>
                        <a:effectLst>
                          <a:outerShdw blurRad="38100" dist="38100" dir="2700000" algn="tl">
                            <a:srgbClr val="000000">
                              <a:alpha val="43137"/>
                            </a:srgbClr>
                          </a:outerShdw>
                        </a:effectLst>
                        <a:uLnTx/>
                        <a:uFillTx/>
                        <a:latin typeface="Cambria Math" panose="02040503050406030204" pitchFamily="18" charset="0"/>
                        <a:ea typeface="微软雅黑" panose="020B0503020204020204" pitchFamily="34" charset="-122"/>
                        <a:cs typeface="Times New Roman" panose="02020603050405020304" pitchFamily="18" charset="0"/>
                      </a:rPr>
                      <m:t>J</m:t>
                    </m:r>
                    <m:r>
                      <a:rPr kumimoji="0" lang="en-US" altLang="zh-CN" sz="1600" b="1" i="0" u="none" strike="noStrike" kern="1200" cap="none" spc="0" normalizeH="0" baseline="0" noProof="0">
                        <a:ln>
                          <a:noFill/>
                        </a:ln>
                        <a:solidFill>
                          <a:srgbClr val="FFFFCC"/>
                        </a:solidFill>
                        <a:effectLst>
                          <a:outerShdw blurRad="38100" dist="38100" dir="2700000" algn="tl">
                            <a:srgbClr val="000000">
                              <a:alpha val="43137"/>
                            </a:srgbClr>
                          </a:outerShdw>
                        </a:effectLst>
                        <a:uLnTx/>
                        <a:uFillTx/>
                        <a:latin typeface="Cambria Math" panose="02040503050406030204" pitchFamily="18" charset="0"/>
                        <a:ea typeface="微软雅黑" panose="020B0503020204020204" pitchFamily="34" charset="-122"/>
                        <a:cs typeface="Times New Roman" panose="02020603050405020304" pitchFamily="18" charset="0"/>
                      </a:rPr>
                      <m:t>→</m:t>
                    </m:r>
                    <m:r>
                      <m:rPr>
                        <m:sty m:val="p"/>
                      </m:rPr>
                      <a:rPr kumimoji="0" lang="en-US" altLang="zh-CN" sz="1600" b="1" i="0" u="none" strike="noStrike" kern="1200" cap="none" spc="0" normalizeH="0" baseline="0" noProof="0">
                        <a:ln>
                          <a:noFill/>
                        </a:ln>
                        <a:solidFill>
                          <a:srgbClr val="FFFFCC"/>
                        </a:solidFill>
                        <a:effectLst>
                          <a:outerShdw blurRad="38100" dist="38100" dir="2700000" algn="tl">
                            <a:srgbClr val="000000">
                              <a:alpha val="43137"/>
                            </a:srgbClr>
                          </a:outerShdw>
                        </a:effectLst>
                        <a:uLnTx/>
                        <a:uFillTx/>
                        <a:latin typeface="Cambria Math" panose="02040503050406030204" pitchFamily="18" charset="0"/>
                        <a:ea typeface="微软雅黑" panose="020B0503020204020204" pitchFamily="34" charset="-122"/>
                        <a:cs typeface="Times New Roman" panose="02020603050405020304" pitchFamily="18" charset="0"/>
                      </a:rPr>
                      <m:t>K</m:t>
                    </m:r>
                  </m:oMath>
                </a14:m>
                <a:endParaRPr kumimoji="0" lang="en-US" altLang="zh-CN" sz="1600" b="1" i="0" u="none" strike="noStrike" kern="1200" cap="none" spc="0" normalizeH="0" baseline="0" noProof="0" dirty="0">
                  <a:ln>
                    <a:noFill/>
                  </a:ln>
                  <a:solidFill>
                    <a:srgbClr val="FFFFCC"/>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Times New Roman" panose="02020603050405020304" pitchFamily="18" charset="0"/>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zh-CN" sz="1600" b="1" i="0" u="none" strike="noStrike" kern="1200" cap="none" spc="0" normalizeH="0" baseline="0" noProof="0" dirty="0">
                    <a:ln>
                      <a:noFill/>
                    </a:ln>
                    <a:solidFill>
                      <a:srgbClr val="FFFFCC"/>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Times New Roman" panose="02020603050405020304" pitchFamily="18" charset="0"/>
                  </a:rPr>
                  <a:t>但这条路径并不是最短路径，实际上最短路径为</a:t>
                </a:r>
                <a14:m>
                  <m:oMath xmlns:m="http://schemas.openxmlformats.org/officeDocument/2006/math">
                    <m:r>
                      <m:rPr>
                        <m:sty m:val="p"/>
                      </m:rPr>
                      <a:rPr kumimoji="0" lang="en-US" altLang="zh-CN" sz="1600" b="1" i="0" u="none" strike="noStrike" kern="1200" cap="none" spc="0" normalizeH="0" baseline="0" noProof="0">
                        <a:ln>
                          <a:noFill/>
                        </a:ln>
                        <a:solidFill>
                          <a:srgbClr val="FFFFCC"/>
                        </a:solidFill>
                        <a:effectLst>
                          <a:outerShdw blurRad="38100" dist="38100" dir="2700000" algn="tl">
                            <a:srgbClr val="000000">
                              <a:alpha val="43137"/>
                            </a:srgbClr>
                          </a:outerShdw>
                        </a:effectLst>
                        <a:uLnTx/>
                        <a:uFillTx/>
                        <a:latin typeface="Cambria Math" panose="02040503050406030204" pitchFamily="18" charset="0"/>
                        <a:ea typeface="微软雅黑" panose="020B0503020204020204" pitchFamily="34" charset="-122"/>
                        <a:cs typeface="Times New Roman" panose="02020603050405020304" pitchFamily="18" charset="0"/>
                      </a:rPr>
                      <m:t>A</m:t>
                    </m:r>
                    <m:r>
                      <a:rPr kumimoji="0" lang="en-US" altLang="zh-CN" sz="1600" b="1" i="0" u="none" strike="noStrike" kern="1200" cap="none" spc="0" normalizeH="0" baseline="0" noProof="0">
                        <a:ln>
                          <a:noFill/>
                        </a:ln>
                        <a:solidFill>
                          <a:srgbClr val="FFFFCC"/>
                        </a:solidFill>
                        <a:effectLst>
                          <a:outerShdw blurRad="38100" dist="38100" dir="2700000" algn="tl">
                            <a:srgbClr val="000000">
                              <a:alpha val="43137"/>
                            </a:srgbClr>
                          </a:outerShdw>
                        </a:effectLst>
                        <a:uLnTx/>
                        <a:uFillTx/>
                        <a:latin typeface="Cambria Math" panose="02040503050406030204" pitchFamily="18" charset="0"/>
                        <a:ea typeface="微软雅黑" panose="020B0503020204020204" pitchFamily="34" charset="-122"/>
                        <a:cs typeface="Times New Roman" panose="02020603050405020304" pitchFamily="18" charset="0"/>
                      </a:rPr>
                      <m:t>→</m:t>
                    </m:r>
                    <m:r>
                      <m:rPr>
                        <m:sty m:val="p"/>
                      </m:rPr>
                      <a:rPr kumimoji="0" lang="en-US" altLang="zh-CN" sz="1600" b="1" i="0" u="none" strike="noStrike" kern="1200" cap="none" spc="0" normalizeH="0" baseline="0" noProof="0">
                        <a:ln>
                          <a:noFill/>
                        </a:ln>
                        <a:solidFill>
                          <a:srgbClr val="FFFFCC"/>
                        </a:solidFill>
                        <a:effectLst>
                          <a:outerShdw blurRad="38100" dist="38100" dir="2700000" algn="tl">
                            <a:srgbClr val="000000">
                              <a:alpha val="43137"/>
                            </a:srgbClr>
                          </a:outerShdw>
                        </a:effectLst>
                        <a:uLnTx/>
                        <a:uFillTx/>
                        <a:latin typeface="Cambria Math" panose="02040503050406030204" pitchFamily="18" charset="0"/>
                        <a:ea typeface="微软雅黑" panose="020B0503020204020204" pitchFamily="34" charset="-122"/>
                        <a:cs typeface="Times New Roman" panose="02020603050405020304" pitchFamily="18" charset="0"/>
                      </a:rPr>
                      <m:t>E</m:t>
                    </m:r>
                    <m:r>
                      <a:rPr kumimoji="0" lang="en-US" altLang="zh-CN" sz="1600" b="1" i="0" u="none" strike="noStrike" kern="1200" cap="none" spc="0" normalizeH="0" baseline="0" noProof="0">
                        <a:ln>
                          <a:noFill/>
                        </a:ln>
                        <a:solidFill>
                          <a:srgbClr val="FFFFCC"/>
                        </a:solidFill>
                        <a:effectLst>
                          <a:outerShdw blurRad="38100" dist="38100" dir="2700000" algn="tl">
                            <a:srgbClr val="000000">
                              <a:alpha val="43137"/>
                            </a:srgbClr>
                          </a:outerShdw>
                        </a:effectLst>
                        <a:uLnTx/>
                        <a:uFillTx/>
                        <a:latin typeface="Cambria Math" panose="02040503050406030204" pitchFamily="18" charset="0"/>
                        <a:ea typeface="微软雅黑" panose="020B0503020204020204" pitchFamily="34" charset="-122"/>
                        <a:cs typeface="Times New Roman" panose="02020603050405020304" pitchFamily="18" charset="0"/>
                      </a:rPr>
                      <m:t>→</m:t>
                    </m:r>
                    <m:r>
                      <m:rPr>
                        <m:sty m:val="p"/>
                      </m:rPr>
                      <a:rPr kumimoji="0" lang="en-US" altLang="zh-CN" sz="1600" b="1" i="0" u="none" strike="noStrike" kern="1200" cap="none" spc="0" normalizeH="0" baseline="0" noProof="0">
                        <a:ln>
                          <a:noFill/>
                        </a:ln>
                        <a:solidFill>
                          <a:srgbClr val="FFFFCC"/>
                        </a:solidFill>
                        <a:effectLst>
                          <a:outerShdw blurRad="38100" dist="38100" dir="2700000" algn="tl">
                            <a:srgbClr val="000000">
                              <a:alpha val="43137"/>
                            </a:srgbClr>
                          </a:outerShdw>
                        </a:effectLst>
                        <a:uLnTx/>
                        <a:uFillTx/>
                        <a:latin typeface="Cambria Math" panose="02040503050406030204" pitchFamily="18" charset="0"/>
                        <a:ea typeface="微软雅黑" panose="020B0503020204020204" pitchFamily="34" charset="-122"/>
                        <a:cs typeface="Times New Roman" panose="02020603050405020304" pitchFamily="18" charset="0"/>
                      </a:rPr>
                      <m:t>G</m:t>
                    </m:r>
                    <m:r>
                      <a:rPr kumimoji="0" lang="en-US" altLang="zh-CN" sz="1600" b="1" i="0" u="none" strike="noStrike" kern="1200" cap="none" spc="0" normalizeH="0" baseline="0" noProof="0">
                        <a:ln>
                          <a:noFill/>
                        </a:ln>
                        <a:solidFill>
                          <a:srgbClr val="FFFFCC"/>
                        </a:solidFill>
                        <a:effectLst>
                          <a:outerShdw blurRad="38100" dist="38100" dir="2700000" algn="tl">
                            <a:srgbClr val="000000">
                              <a:alpha val="43137"/>
                            </a:srgbClr>
                          </a:outerShdw>
                        </a:effectLst>
                        <a:uLnTx/>
                        <a:uFillTx/>
                        <a:latin typeface="Cambria Math" panose="02040503050406030204" pitchFamily="18" charset="0"/>
                        <a:ea typeface="微软雅黑" panose="020B0503020204020204" pitchFamily="34" charset="-122"/>
                        <a:cs typeface="Times New Roman" panose="02020603050405020304" pitchFamily="18" charset="0"/>
                      </a:rPr>
                      <m:t>→</m:t>
                    </m:r>
                    <m:r>
                      <m:rPr>
                        <m:sty m:val="p"/>
                      </m:rPr>
                      <a:rPr kumimoji="0" lang="en-US" altLang="zh-CN" sz="1600" b="1" i="0" u="none" strike="noStrike" kern="1200" cap="none" spc="0" normalizeH="0" baseline="0" noProof="0">
                        <a:ln>
                          <a:noFill/>
                        </a:ln>
                        <a:solidFill>
                          <a:srgbClr val="FFFFCC"/>
                        </a:solidFill>
                        <a:effectLst>
                          <a:outerShdw blurRad="38100" dist="38100" dir="2700000" algn="tl">
                            <a:srgbClr val="000000">
                              <a:alpha val="43137"/>
                            </a:srgbClr>
                          </a:outerShdw>
                        </a:effectLst>
                        <a:uLnTx/>
                        <a:uFillTx/>
                        <a:latin typeface="Cambria Math" panose="02040503050406030204" pitchFamily="18" charset="0"/>
                        <a:ea typeface="微软雅黑" panose="020B0503020204020204" pitchFamily="34" charset="-122"/>
                        <a:cs typeface="Times New Roman" panose="02020603050405020304" pitchFamily="18" charset="0"/>
                      </a:rPr>
                      <m:t>K</m:t>
                    </m:r>
                  </m:oMath>
                </a14:m>
                <a:endParaRPr kumimoji="0" lang="zh-CN" altLang="en-US" sz="1600" b="1" i="0" u="none" strike="noStrike" kern="1200" cap="none" spc="0" normalizeH="0" baseline="0" noProof="0" dirty="0">
                  <a:ln>
                    <a:noFill/>
                  </a:ln>
                  <a:solidFill>
                    <a:srgbClr val="FFFFCC"/>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mc:Choice>
        <mc:Fallback xmlns="">
          <p:sp>
            <p:nvSpPr>
              <p:cNvPr id="20" name="矩形: 圆角 6">
                <a:extLst>
                  <a:ext uri="{FF2B5EF4-FFF2-40B4-BE49-F238E27FC236}">
                    <a16:creationId xmlns:a16="http://schemas.microsoft.com/office/drawing/2014/main" id="{22F676B9-B172-47FC-ACE6-8EE0B94D8684}"/>
                  </a:ext>
                </a:extLst>
              </p:cNvPr>
              <p:cNvSpPr>
                <a:spLocks noRot="1" noChangeAspect="1" noMove="1" noResize="1" noEditPoints="1" noAdjustHandles="1" noChangeArrowheads="1" noChangeShapeType="1" noTextEdit="1"/>
              </p:cNvSpPr>
              <p:nvPr/>
            </p:nvSpPr>
            <p:spPr>
              <a:xfrm>
                <a:off x="2591579" y="1457749"/>
                <a:ext cx="6608349" cy="1051438"/>
              </a:xfrm>
              <a:prstGeom prst="roundRect">
                <a:avLst>
                  <a:gd name="adj" fmla="val 0"/>
                </a:avLst>
              </a:prstGeom>
              <a:blipFill>
                <a:blip r:embed="rId5"/>
                <a:stretch>
                  <a:fillRect l="-554"/>
                </a:stretch>
              </a:blipFill>
              <a:ln>
                <a:noFill/>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2A2001BD-E3C9-410D-8DDE-21AA52354BF4}"/>
                  </a:ext>
                </a:extLst>
              </p:cNvPr>
              <p:cNvSpPr/>
              <p:nvPr/>
            </p:nvSpPr>
            <p:spPr>
              <a:xfrm>
                <a:off x="5494813" y="3113031"/>
                <a:ext cx="2842445"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m:rPr>
                        <m:sty m:val="p"/>
                      </m:rPr>
                      <a:rPr kumimoji="0" lang="en-US" altLang="zh-CN" sz="1800" b="1" i="0"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A</m:t>
                    </m:r>
                    <m:r>
                      <a:rPr kumimoji="0" lang="en-US" altLang="zh-CN" sz="1800" b="1" i="0"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m:t>
                    </m:r>
                    <m:r>
                      <m:rPr>
                        <m:sty m:val="p"/>
                      </m:rPr>
                      <a:rPr kumimoji="0" lang="en-US" altLang="zh-CN" sz="1800" b="1" i="0"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E</m:t>
                    </m:r>
                    <m:r>
                      <a:rPr kumimoji="0" lang="en-US" altLang="zh-CN" sz="1800" b="1" i="0"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m:t>
                    </m:r>
                    <m:r>
                      <m:rPr>
                        <m:sty m:val="p"/>
                      </m:rPr>
                      <a:rPr kumimoji="0" lang="en-US" altLang="zh-CN" sz="1800" b="1" i="0"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H</m:t>
                    </m:r>
                    <m:r>
                      <a:rPr kumimoji="0" lang="en-US" altLang="zh-CN" sz="1800" b="1" i="0"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m:t>
                    </m:r>
                    <m:r>
                      <m:rPr>
                        <m:sty m:val="p"/>
                      </m:rPr>
                      <a:rPr kumimoji="0" lang="en-US" altLang="zh-CN" sz="1800" b="1" i="0"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J</m:t>
                    </m:r>
                    <m:r>
                      <a:rPr kumimoji="0" lang="en-US" altLang="zh-CN" sz="1800" b="1" i="0"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m:t>
                    </m:r>
                    <m:r>
                      <m:rPr>
                        <m:sty m:val="p"/>
                      </m:rPr>
                      <a:rPr kumimoji="0" lang="en-US" altLang="zh-CN" sz="1800" b="1" i="0"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K</m:t>
                    </m:r>
                  </m:oMath>
                </a14:m>
                <a:r>
                  <a:rPr kumimoji="0" lang="zh-CN" altLang="en-US"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  （</a:t>
                </a:r>
                <a:r>
                  <a:rPr kumimoji="0" lang="en-US" altLang="zh-CN"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sym typeface="Wingdings 2" panose="05020102010507070707" pitchFamily="18" charset="2"/>
                  </a:rPr>
                  <a:t></a:t>
                </a:r>
                <a:r>
                  <a:rPr kumimoji="0" lang="zh-CN" altLang="en-US"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a:t>
                </a:r>
              </a:p>
            </p:txBody>
          </p:sp>
        </mc:Choice>
        <mc:Fallback xmlns="">
          <p:sp>
            <p:nvSpPr>
              <p:cNvPr id="9" name="矩形 8">
                <a:extLst>
                  <a:ext uri="{FF2B5EF4-FFF2-40B4-BE49-F238E27FC236}">
                    <a16:creationId xmlns:a16="http://schemas.microsoft.com/office/drawing/2014/main" id="{2A2001BD-E3C9-410D-8DDE-21AA52354BF4}"/>
                  </a:ext>
                </a:extLst>
              </p:cNvPr>
              <p:cNvSpPr>
                <a:spLocks noRot="1" noChangeAspect="1" noMove="1" noResize="1" noEditPoints="1" noAdjustHandles="1" noChangeArrowheads="1" noChangeShapeType="1" noTextEdit="1"/>
              </p:cNvSpPr>
              <p:nvPr/>
            </p:nvSpPr>
            <p:spPr>
              <a:xfrm>
                <a:off x="5494813" y="3113031"/>
                <a:ext cx="2842445" cy="369332"/>
              </a:xfrm>
              <a:prstGeom prst="rect">
                <a:avLst/>
              </a:prstGeom>
              <a:blipFill>
                <a:blip r:embed="rId6"/>
                <a:stretch>
                  <a:fillRect t="-15000" r="-1071" b="-2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AA77729A-CEDB-4C4F-AAD4-832BF2F7FCBF}"/>
                  </a:ext>
                </a:extLst>
              </p:cNvPr>
              <p:cNvSpPr/>
              <p:nvPr/>
            </p:nvSpPr>
            <p:spPr>
              <a:xfrm>
                <a:off x="8905528" y="4188307"/>
                <a:ext cx="2226892"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m:rPr>
                        <m:sty m:val="p"/>
                      </m:rPr>
                      <a:rPr kumimoji="0" lang="en-US" altLang="zh-CN" sz="1800" b="1" i="0"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A</m:t>
                    </m:r>
                    <m:r>
                      <a:rPr kumimoji="0" lang="en-US" altLang="zh-CN" sz="1800" b="1" i="0"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m:t>
                    </m:r>
                    <m:r>
                      <m:rPr>
                        <m:sty m:val="p"/>
                      </m:rPr>
                      <a:rPr kumimoji="0" lang="en-US" altLang="zh-CN" sz="1800" b="1" i="0"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E</m:t>
                    </m:r>
                    <m:r>
                      <a:rPr kumimoji="0" lang="en-US" altLang="zh-CN" sz="1800" b="1" i="0"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m:t>
                    </m:r>
                    <m:r>
                      <m:rPr>
                        <m:sty m:val="p"/>
                      </m:rPr>
                      <a:rPr kumimoji="0" lang="en-US" altLang="zh-CN" sz="1800" b="1" i="0"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G</m:t>
                    </m:r>
                    <m:r>
                      <a:rPr kumimoji="0" lang="en-US" altLang="zh-CN" sz="1800" b="1" i="0"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m:t>
                    </m:r>
                    <m:r>
                      <m:rPr>
                        <m:sty m:val="p"/>
                      </m:rPr>
                      <a:rPr kumimoji="0" lang="en-US" altLang="zh-CN" sz="1800" b="1" i="0"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K</m:t>
                    </m:r>
                  </m:oMath>
                </a14:m>
                <a:r>
                  <a:rPr kumimoji="0" lang="zh-CN" altLang="en-US"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 </a:t>
                </a:r>
                <a:r>
                  <a:rPr kumimoji="0" lang="en-US" altLang="zh-CN"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a:t>
                </a:r>
                <a:r>
                  <a:rPr kumimoji="0" lang="zh-CN" altLang="en-US"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a:t>
                </a:r>
                <a:r>
                  <a:rPr kumimoji="0" lang="en-US" altLang="zh-CN"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a:t>
                </a:r>
                <a:endParaRPr kumimoji="0" lang="zh-CN" altLang="en-US"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mc:Choice>
        <mc:Fallback xmlns="">
          <p:sp>
            <p:nvSpPr>
              <p:cNvPr id="10" name="矩形 9">
                <a:extLst>
                  <a:ext uri="{FF2B5EF4-FFF2-40B4-BE49-F238E27FC236}">
                    <a16:creationId xmlns:a16="http://schemas.microsoft.com/office/drawing/2014/main" id="{AA77729A-CEDB-4C4F-AAD4-832BF2F7FCBF}"/>
                  </a:ext>
                </a:extLst>
              </p:cNvPr>
              <p:cNvSpPr>
                <a:spLocks noRot="1" noChangeAspect="1" noMove="1" noResize="1" noEditPoints="1" noAdjustHandles="1" noChangeArrowheads="1" noChangeShapeType="1" noTextEdit="1"/>
              </p:cNvSpPr>
              <p:nvPr/>
            </p:nvSpPr>
            <p:spPr>
              <a:xfrm>
                <a:off x="8905528" y="4188307"/>
                <a:ext cx="2226892" cy="369332"/>
              </a:xfrm>
              <a:prstGeom prst="rect">
                <a:avLst/>
              </a:prstGeom>
              <a:blipFill>
                <a:blip r:embed="rId7"/>
                <a:stretch>
                  <a:fillRect t="-9836" r="-1918" b="-24590"/>
                </a:stretch>
              </a:blipFill>
            </p:spPr>
            <p:txBody>
              <a:bodyPr/>
              <a:lstStyle/>
              <a:p>
                <a:r>
                  <a:rPr lang="zh-CN" altLang="en-US">
                    <a:noFill/>
                  </a:rPr>
                  <a:t> </a:t>
                </a:r>
              </a:p>
            </p:txBody>
          </p:sp>
        </mc:Fallback>
      </mc:AlternateContent>
      <p:sp>
        <p:nvSpPr>
          <p:cNvPr id="11" name="矩形 10">
            <a:extLst>
              <a:ext uri="{FF2B5EF4-FFF2-40B4-BE49-F238E27FC236}">
                <a16:creationId xmlns:a16="http://schemas.microsoft.com/office/drawing/2014/main" id="{20054F60-85E7-484D-83D5-1FEA20DAC282}"/>
              </a:ext>
            </a:extLst>
          </p:cNvPr>
          <p:cNvSpPr/>
          <p:nvPr/>
        </p:nvSpPr>
        <p:spPr>
          <a:xfrm>
            <a:off x="7268201" y="4637080"/>
            <a:ext cx="5198473" cy="338554"/>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1" i="0" u="none" strike="noStrike" kern="1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真正的最短路线</a:t>
            </a:r>
            <a:endParaRPr kumimoji="0" lang="zh-CN" altLang="en-US" sz="16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p:sp>
        <p:nvSpPr>
          <p:cNvPr id="33" name="矩形 32">
            <a:extLst>
              <a:ext uri="{FF2B5EF4-FFF2-40B4-BE49-F238E27FC236}">
                <a16:creationId xmlns:a16="http://schemas.microsoft.com/office/drawing/2014/main" id="{6F59C62C-559E-4E5F-8FC1-926B04505725}"/>
              </a:ext>
            </a:extLst>
          </p:cNvPr>
          <p:cNvSpPr/>
          <p:nvPr/>
        </p:nvSpPr>
        <p:spPr>
          <a:xfrm>
            <a:off x="852473" y="129010"/>
            <a:ext cx="3512500"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mn-cs"/>
              </a:rPr>
              <a:t>二、贪婪最佳优先搜索与</a:t>
            </a:r>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mn-cs"/>
              </a:rPr>
              <a:t>A*</a:t>
            </a: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mn-cs"/>
              </a:rPr>
              <a:t>搜索算法</a:t>
            </a:r>
            <a:endParaRPr kumimoji="0" lang="zh-CN" altLang="en-US" sz="16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p:pic>
        <p:nvPicPr>
          <p:cNvPr id="17" name="图片 16">
            <a:extLst>
              <a:ext uri="{FF2B5EF4-FFF2-40B4-BE49-F238E27FC236}">
                <a16:creationId xmlns:a16="http://schemas.microsoft.com/office/drawing/2014/main" id="{4FD248F4-1CD4-4AFE-A0EC-AC99554A00A1}"/>
              </a:ext>
            </a:extLst>
          </p:cNvPr>
          <p:cNvPicPr>
            <a:picLocks noChangeAspect="1"/>
          </p:cNvPicPr>
          <p:nvPr/>
        </p:nvPicPr>
        <p:blipFill>
          <a:blip r:embed="rId8"/>
          <a:stretch>
            <a:fillRect/>
          </a:stretch>
        </p:blipFill>
        <p:spPr>
          <a:xfrm>
            <a:off x="1196453" y="3017546"/>
            <a:ext cx="3618420" cy="2278082"/>
          </a:xfrm>
          <a:prstGeom prst="rect">
            <a:avLst/>
          </a:prstGeom>
        </p:spPr>
      </p:pic>
      <p:pic>
        <p:nvPicPr>
          <p:cNvPr id="18" name="图片 17">
            <a:extLst>
              <a:ext uri="{FF2B5EF4-FFF2-40B4-BE49-F238E27FC236}">
                <a16:creationId xmlns:a16="http://schemas.microsoft.com/office/drawing/2014/main" id="{88D02753-31D4-4291-A3E6-FF01278203FF}"/>
              </a:ext>
            </a:extLst>
          </p:cNvPr>
          <p:cNvPicPr>
            <a:picLocks noChangeAspect="1"/>
          </p:cNvPicPr>
          <p:nvPr/>
        </p:nvPicPr>
        <p:blipFill>
          <a:blip r:embed="rId9"/>
          <a:stretch>
            <a:fillRect/>
          </a:stretch>
        </p:blipFill>
        <p:spPr>
          <a:xfrm>
            <a:off x="5178055" y="3549475"/>
            <a:ext cx="3086827" cy="1837741"/>
          </a:xfrm>
          <a:prstGeom prst="rect">
            <a:avLst/>
          </a:prstGeom>
        </p:spPr>
      </p:pic>
      <p:sp>
        <p:nvSpPr>
          <p:cNvPr id="19" name="矩形 18">
            <a:extLst>
              <a:ext uri="{FF2B5EF4-FFF2-40B4-BE49-F238E27FC236}">
                <a16:creationId xmlns:a16="http://schemas.microsoft.com/office/drawing/2014/main" id="{E09A664E-7DAB-4A8B-B470-37593CA7F83D}"/>
              </a:ext>
            </a:extLst>
          </p:cNvPr>
          <p:cNvSpPr/>
          <p:nvPr/>
        </p:nvSpPr>
        <p:spPr>
          <a:xfrm>
            <a:off x="4696479" y="5405470"/>
            <a:ext cx="4315956" cy="52322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zh-CN" sz="1400" b="1" i="0" u="none" strike="noStrike" kern="1200" cap="none" spc="0" normalizeH="0" baseline="0" noProof="0" dirty="0">
                <a:ln>
                  <a:noFill/>
                </a:ln>
                <a:solidFill>
                  <a:prstClr val="black">
                    <a:lumMod val="95000"/>
                    <a:lumOff val="5000"/>
                  </a:prstClr>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求取从城市</a:t>
            </a:r>
            <a:r>
              <a:rPr kumimoji="0" lang="en-US" altLang="zh-CN" sz="1400" b="1" i="0" u="none" strike="noStrike" kern="1200" cap="none" spc="0" normalizeH="0" baseline="0" noProof="0" dirty="0">
                <a:ln>
                  <a:noFill/>
                </a:ln>
                <a:solidFill>
                  <a:prstClr val="black">
                    <a:lumMod val="95000"/>
                    <a:lumOff val="5000"/>
                  </a:prstClr>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a:t>
            </a:r>
            <a:r>
              <a:rPr kumimoji="0" lang="zh-CN" altLang="zh-CN" sz="1400" b="1" i="0" u="none" strike="noStrike" kern="1200" cap="none" spc="0" normalizeH="0" baseline="0" noProof="0" dirty="0">
                <a:ln>
                  <a:noFill/>
                </a:ln>
                <a:solidFill>
                  <a:prstClr val="black">
                    <a:lumMod val="95000"/>
                    <a:lumOff val="5000"/>
                  </a:prstClr>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到城市</a:t>
            </a:r>
            <a:r>
              <a:rPr kumimoji="0" lang="en-US" altLang="zh-CN" sz="1400" b="1" i="0" u="none" strike="noStrike" kern="1200" cap="none" spc="0" normalizeH="0" baseline="0" noProof="0" dirty="0">
                <a:ln>
                  <a:noFill/>
                </a:ln>
                <a:solidFill>
                  <a:prstClr val="black">
                    <a:lumMod val="95000"/>
                    <a:lumOff val="5000"/>
                  </a:prstClr>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K</a:t>
            </a:r>
            <a:r>
              <a:rPr kumimoji="0" lang="zh-CN" altLang="zh-CN" sz="1400" b="1" i="0" u="none" strike="noStrike" kern="1200" cap="none" spc="0" normalizeH="0" baseline="0" noProof="0" dirty="0">
                <a:ln>
                  <a:noFill/>
                </a:ln>
                <a:solidFill>
                  <a:prstClr val="black">
                    <a:lumMod val="95000"/>
                    <a:lumOff val="5000"/>
                  </a:prstClr>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之间</a:t>
            </a:r>
            <a:endParaRPr kumimoji="0" lang="en-US" altLang="zh-CN" sz="1400" b="1" i="0" u="none" strike="noStrike" kern="1200" cap="none" spc="0" normalizeH="0" baseline="0" noProof="0" dirty="0">
              <a:ln>
                <a:noFill/>
              </a:ln>
              <a:solidFill>
                <a:prstClr val="black">
                  <a:lumMod val="95000"/>
                  <a:lumOff val="5000"/>
                </a:prstClr>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zh-CN" sz="1400" b="1" i="0" u="none" strike="noStrike" kern="1200" cap="none" spc="0" normalizeH="0" baseline="0" noProof="0" dirty="0">
                <a:ln>
                  <a:noFill/>
                </a:ln>
                <a:solidFill>
                  <a:prstClr val="black">
                    <a:lumMod val="95000"/>
                    <a:lumOff val="5000"/>
                  </a:prstClr>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一条行驶时间最短路线</a:t>
            </a:r>
            <a:endParaRPr kumimoji="0" lang="zh-CN" altLang="en-US" sz="14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75553841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326746" y="884732"/>
            <a:ext cx="7538508" cy="497934"/>
            <a:chOff x="2591319" y="2819853"/>
            <a:chExt cx="4078899" cy="497934"/>
          </a:xfrm>
        </p:grpSpPr>
        <p:sp>
          <p:nvSpPr>
            <p:cNvPr id="3" name="平行四边形 2"/>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4" name="平行四边形 3"/>
            <p:cNvSpPr/>
            <p:nvPr/>
          </p:nvSpPr>
          <p:spPr bwMode="auto">
            <a:xfrm>
              <a:off x="2591319" y="2819853"/>
              <a:ext cx="4078899"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5" name="矩形 4"/>
            <p:cNvSpPr/>
            <p:nvPr/>
          </p:nvSpPr>
          <p:spPr>
            <a:xfrm>
              <a:off x="2591319" y="2853798"/>
              <a:ext cx="3984899" cy="461665"/>
            </a:xfrm>
            <a:prstGeom prst="rect">
              <a:avLst/>
            </a:prstGeom>
          </p:spPr>
          <p:txBody>
            <a:bodyPr wrap="square">
              <a:spAutoFit/>
            </a:bodyPr>
            <a:lstStyle/>
            <a:p>
              <a:pPr marL="0" marR="0" lvl="0" indent="0" algn="ctr" defTabSz="914400" rtl="0" eaLnBrk="1" fontAlgn="auto" latinLnBrk="0" hangingPunct="1">
                <a:lnSpc>
                  <a:spcPct val="100000"/>
                </a:lnSpc>
                <a:spcBef>
                  <a:spcPct val="5000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 </a:t>
              </a:r>
              <a:r>
                <a:rPr kumimoji="0" lang="zh-CN" altLang="en-US" sz="2000" b="1" i="0" u="none" strike="noStrike" kern="120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rPr>
                <a:t> </a:t>
              </a:r>
              <a:r>
                <a:rPr kumimoji="0" lang="zh-CN" altLang="en-US" sz="1600" b="1" i="0" u="none" strike="noStrike" kern="1200" cap="none" spc="0" normalizeH="0" baseline="0" noProof="0" dirty="0">
                  <a:ln>
                    <a:noFill/>
                  </a:ln>
                  <a:solidFill>
                    <a:prstClr val="black">
                      <a:lumMod val="95000"/>
                      <a:lumOff val="5000"/>
                    </a:prstClr>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贪婪最佳优先搜索</a:t>
              </a:r>
              <a:r>
                <a:rPr kumimoji="0" lang="zh-CN" altLang="en-US" sz="1600" b="0" i="0" u="none" strike="noStrike" kern="1200" cap="none" spc="0" normalizeH="0" baseline="0" noProof="0" dirty="0">
                  <a:ln>
                    <a:noFill/>
                  </a:ln>
                  <a:solidFill>
                    <a:prstClr val="black">
                      <a:lumMod val="95000"/>
                      <a:lumOff val="5000"/>
                    </a:prstClr>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0" lang="zh-CN" altLang="en-US" sz="1800" b="1" i="0" u="none" strike="noStrike" kern="1200" cap="none" spc="0" normalizeH="0" baseline="0" noProof="0" dirty="0">
                  <a:ln>
                    <a:noFill/>
                  </a:ln>
                  <a:solidFill>
                    <a:srgbClr val="C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为什么会失败</a:t>
              </a:r>
            </a:p>
          </p:txBody>
        </p:sp>
      </p:grpSp>
      <p:grpSp>
        <p:nvGrpSpPr>
          <p:cNvPr id="17" name="组合 16">
            <a:extLst>
              <a:ext uri="{FF2B5EF4-FFF2-40B4-BE49-F238E27FC236}">
                <a16:creationId xmlns:a16="http://schemas.microsoft.com/office/drawing/2014/main" id="{7034ED62-C418-4586-9B5A-28C934339FE9}"/>
              </a:ext>
            </a:extLst>
          </p:cNvPr>
          <p:cNvGrpSpPr/>
          <p:nvPr/>
        </p:nvGrpSpPr>
        <p:grpSpPr>
          <a:xfrm>
            <a:off x="1809492" y="781723"/>
            <a:ext cx="818922" cy="818922"/>
            <a:chOff x="4082479" y="2760704"/>
            <a:chExt cx="1485324" cy="1485324"/>
          </a:xfrm>
        </p:grpSpPr>
        <p:sp>
          <p:nvSpPr>
            <p:cNvPr id="18" name="立方体 17">
              <a:extLst>
                <a:ext uri="{FF2B5EF4-FFF2-40B4-BE49-F238E27FC236}">
                  <a16:creationId xmlns:a16="http://schemas.microsoft.com/office/drawing/2014/main" id="{EFBAE2D9-A561-48E7-BF6C-DE8BCA261ABA}"/>
                </a:ext>
              </a:extLst>
            </p:cNvPr>
            <p:cNvSpPr/>
            <p:nvPr/>
          </p:nvSpPr>
          <p:spPr>
            <a:xfrm rot="2700000">
              <a:off x="4082479" y="2760704"/>
              <a:ext cx="1485324" cy="1485324"/>
            </a:xfrm>
            <a:prstGeom prst="cube">
              <a:avLst>
                <a:gd name="adj" fmla="val 6189"/>
              </a:avLst>
            </a:prstGeom>
            <a:gradFill>
              <a:gsLst>
                <a:gs pos="0">
                  <a:srgbClr val="016773"/>
                </a:gs>
                <a:gs pos="26000">
                  <a:srgbClr val="007684"/>
                </a:gs>
                <a:gs pos="100000">
                  <a:srgbClr val="81C7C9"/>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grpSp>
          <p:nvGrpSpPr>
            <p:cNvPr id="19" name="组合 18">
              <a:extLst>
                <a:ext uri="{FF2B5EF4-FFF2-40B4-BE49-F238E27FC236}">
                  <a16:creationId xmlns:a16="http://schemas.microsoft.com/office/drawing/2014/main" id="{E9170F1F-D7C0-4D8E-AECE-765479728150}"/>
                </a:ext>
              </a:extLst>
            </p:cNvPr>
            <p:cNvGrpSpPr/>
            <p:nvPr/>
          </p:nvGrpSpPr>
          <p:grpSpPr>
            <a:xfrm>
              <a:off x="4494284" y="2979307"/>
              <a:ext cx="607190" cy="1121821"/>
              <a:chOff x="9632752" y="7542709"/>
              <a:chExt cx="890113" cy="1644542"/>
            </a:xfrm>
          </p:grpSpPr>
          <p:sp>
            <p:nvSpPr>
              <p:cNvPr id="22" name="任意多边形 30">
                <a:extLst>
                  <a:ext uri="{FF2B5EF4-FFF2-40B4-BE49-F238E27FC236}">
                    <a16:creationId xmlns:a16="http://schemas.microsoft.com/office/drawing/2014/main" id="{20416DE1-D910-4080-BBDE-9ADCA6A98992}"/>
                  </a:ext>
                </a:extLst>
              </p:cNvPr>
              <p:cNvSpPr/>
              <p:nvPr/>
            </p:nvSpPr>
            <p:spPr>
              <a:xfrm>
                <a:off x="9632752" y="7542709"/>
                <a:ext cx="890113" cy="1151185"/>
              </a:xfrm>
              <a:custGeom>
                <a:avLst/>
                <a:gdLst/>
                <a:ahLst/>
                <a:cxnLst/>
                <a:rect l="l" t="t" r="r" b="b"/>
                <a:pathLst>
                  <a:path w="890113" h="1151186">
                    <a:moveTo>
                      <a:pt x="393664" y="0"/>
                    </a:moveTo>
                    <a:cubicBezTo>
                      <a:pt x="550582" y="0"/>
                      <a:pt x="672552" y="35975"/>
                      <a:pt x="759577" y="107924"/>
                    </a:cubicBezTo>
                    <a:cubicBezTo>
                      <a:pt x="846601" y="179873"/>
                      <a:pt x="890113" y="277175"/>
                      <a:pt x="890113" y="399832"/>
                    </a:cubicBezTo>
                    <a:cubicBezTo>
                      <a:pt x="890113" y="478633"/>
                      <a:pt x="872297" y="551267"/>
                      <a:pt x="836665" y="617735"/>
                    </a:cubicBezTo>
                    <a:cubicBezTo>
                      <a:pt x="801033" y="684202"/>
                      <a:pt x="739705" y="752725"/>
                      <a:pt x="652681" y="823303"/>
                    </a:cubicBezTo>
                    <a:cubicBezTo>
                      <a:pt x="579361" y="881548"/>
                      <a:pt x="532594" y="927287"/>
                      <a:pt x="512380" y="960520"/>
                    </a:cubicBezTo>
                    <a:cubicBezTo>
                      <a:pt x="492166" y="993754"/>
                      <a:pt x="482059" y="1033669"/>
                      <a:pt x="482059" y="1080264"/>
                    </a:cubicBezTo>
                    <a:lnTo>
                      <a:pt x="482059" y="1151186"/>
                    </a:lnTo>
                    <a:lnTo>
                      <a:pt x="210708" y="1151186"/>
                    </a:lnTo>
                    <a:lnTo>
                      <a:pt x="210708" y="1054568"/>
                    </a:lnTo>
                    <a:cubicBezTo>
                      <a:pt x="210708" y="981249"/>
                      <a:pt x="224070" y="918722"/>
                      <a:pt x="250794" y="866987"/>
                    </a:cubicBezTo>
                    <a:cubicBezTo>
                      <a:pt x="277518" y="815252"/>
                      <a:pt x="322400" y="763346"/>
                      <a:pt x="385441" y="711268"/>
                    </a:cubicBezTo>
                    <a:cubicBezTo>
                      <a:pt x="458076" y="651653"/>
                      <a:pt x="506384" y="602831"/>
                      <a:pt x="530367" y="564801"/>
                    </a:cubicBezTo>
                    <a:cubicBezTo>
                      <a:pt x="554350" y="526770"/>
                      <a:pt x="566342" y="485828"/>
                      <a:pt x="566342" y="441973"/>
                    </a:cubicBezTo>
                    <a:cubicBezTo>
                      <a:pt x="566342" y="391266"/>
                      <a:pt x="548526" y="350838"/>
                      <a:pt x="512894" y="320688"/>
                    </a:cubicBezTo>
                    <a:cubicBezTo>
                      <a:pt x="477262" y="290537"/>
                      <a:pt x="426213" y="275462"/>
                      <a:pt x="359745" y="275462"/>
                    </a:cubicBezTo>
                    <a:cubicBezTo>
                      <a:pt x="230922" y="275462"/>
                      <a:pt x="111007" y="323428"/>
                      <a:pt x="0" y="419361"/>
                    </a:cubicBezTo>
                    <a:lnTo>
                      <a:pt x="0" y="102785"/>
                    </a:lnTo>
                    <a:cubicBezTo>
                      <a:pt x="122656" y="34262"/>
                      <a:pt x="253877" y="0"/>
                      <a:pt x="393664" y="0"/>
                    </a:cubicBezTo>
                    <a:close/>
                  </a:path>
                </a:pathLst>
              </a:custGeom>
              <a:solidFill>
                <a:schemeClr val="bg1"/>
              </a:solidFill>
              <a:ln>
                <a:noFill/>
              </a:ln>
              <a:effectLst>
                <a:outerShdw blurRad="63500" dist="25400" dir="2700000" sx="103000" sy="103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23" name="任意多边形 28">
                <a:extLst>
                  <a:ext uri="{FF2B5EF4-FFF2-40B4-BE49-F238E27FC236}">
                    <a16:creationId xmlns:a16="http://schemas.microsoft.com/office/drawing/2014/main" id="{3C441208-D5C6-4372-B0A6-C42A43857112}"/>
                  </a:ext>
                </a:extLst>
              </p:cNvPr>
              <p:cNvSpPr/>
              <p:nvPr/>
            </p:nvSpPr>
            <p:spPr>
              <a:xfrm>
                <a:off x="9792059" y="8843951"/>
                <a:ext cx="377218" cy="343300"/>
              </a:xfrm>
              <a:custGeom>
                <a:avLst/>
                <a:gdLst/>
                <a:ahLst/>
                <a:cxnLst/>
                <a:rect l="l" t="t" r="r" b="b"/>
                <a:pathLst>
                  <a:path w="377218" h="343300">
                    <a:moveTo>
                      <a:pt x="188095" y="0"/>
                    </a:moveTo>
                    <a:cubicBezTo>
                      <a:pt x="240173" y="0"/>
                      <a:pt x="284713" y="16788"/>
                      <a:pt x="321715" y="50364"/>
                    </a:cubicBezTo>
                    <a:cubicBezTo>
                      <a:pt x="358717" y="83941"/>
                      <a:pt x="377218" y="124711"/>
                      <a:pt x="377218" y="172677"/>
                    </a:cubicBezTo>
                    <a:cubicBezTo>
                      <a:pt x="377218" y="219273"/>
                      <a:pt x="358717" y="259359"/>
                      <a:pt x="321715" y="292935"/>
                    </a:cubicBezTo>
                    <a:cubicBezTo>
                      <a:pt x="284713" y="326512"/>
                      <a:pt x="240173" y="343300"/>
                      <a:pt x="188095" y="343300"/>
                    </a:cubicBezTo>
                    <a:cubicBezTo>
                      <a:pt x="135332" y="343300"/>
                      <a:pt x="90793" y="326340"/>
                      <a:pt x="54475" y="292421"/>
                    </a:cubicBezTo>
                    <a:cubicBezTo>
                      <a:pt x="18158" y="258503"/>
                      <a:pt x="0" y="218588"/>
                      <a:pt x="0" y="172677"/>
                    </a:cubicBezTo>
                    <a:cubicBezTo>
                      <a:pt x="0" y="125397"/>
                      <a:pt x="18158" y="84797"/>
                      <a:pt x="54475" y="50878"/>
                    </a:cubicBezTo>
                    <a:cubicBezTo>
                      <a:pt x="90793" y="16959"/>
                      <a:pt x="135332" y="0"/>
                      <a:pt x="188095" y="0"/>
                    </a:cubicBezTo>
                    <a:close/>
                  </a:path>
                </a:pathLst>
              </a:custGeom>
              <a:solidFill>
                <a:schemeClr val="bg1"/>
              </a:solidFill>
              <a:ln>
                <a:noFill/>
              </a:ln>
              <a:effectLst>
                <a:outerShdw blurRad="63500" dist="25400" dir="2700000" sx="103000" sy="103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grpSp>
      </p:grpSp>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D9DD6681-64A9-4EB7-B39E-DECC6FBF8A6D}"/>
                  </a:ext>
                </a:extLst>
              </p:cNvPr>
              <p:cNvSpPr/>
              <p:nvPr/>
            </p:nvSpPr>
            <p:spPr>
              <a:xfrm>
                <a:off x="852473" y="1914804"/>
                <a:ext cx="6096000" cy="4026359"/>
              </a:xfrm>
              <a:prstGeom prst="rect">
                <a:avLst/>
              </a:prstGeom>
            </p:spPr>
            <p:txBody>
              <a:bodyPr>
                <a:spAutoFit/>
              </a:bodyPr>
              <a:lstStyle/>
              <a:p>
                <a:pPr marL="285750" marR="0" lvl="0" indent="-285750" algn="just" defTabSz="914400" rtl="0" eaLnBrk="1" fontAlgn="auto" latinLnBrk="0" hangingPunct="1">
                  <a:lnSpc>
                    <a:spcPts val="2200"/>
                  </a:lnSpc>
                  <a:spcBef>
                    <a:spcPts val="0"/>
                  </a:spcBef>
                  <a:spcAft>
                    <a:spcPts val="0"/>
                  </a:spcAft>
                  <a:buClrTx/>
                  <a:buSzTx/>
                  <a:buFont typeface="Wingdings" panose="05000000000000000000" pitchFamily="2" charset="2"/>
                  <a:buChar char="l"/>
                  <a:tabLst/>
                  <a:defRPr/>
                </a:pPr>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贪婪最佳优先搜索算法采用了排除环路的剪枝方法，因此它是完备的，即总是可以找到一个解。但是该算法并不是最优的。</a:t>
                </a:r>
              </a:p>
              <a:p>
                <a:pPr marL="285750" marR="0" lvl="0" indent="-285750" algn="just" defTabSz="914400" rtl="0" eaLnBrk="1" fontAlgn="auto" latinLnBrk="0" hangingPunct="1">
                  <a:lnSpc>
                    <a:spcPts val="2200"/>
                  </a:lnSpc>
                  <a:spcBef>
                    <a:spcPts val="0"/>
                  </a:spcBef>
                  <a:spcAft>
                    <a:spcPts val="0"/>
                  </a:spcAft>
                  <a:buClrTx/>
                  <a:buSzTx/>
                  <a:buFont typeface="Wingdings" panose="05000000000000000000" pitchFamily="2" charset="2"/>
                  <a:buChar char="l"/>
                  <a:tabLst/>
                  <a:defRPr/>
                </a:pPr>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在最坏的情况下，贪婪最佳优先搜索算法时间和空间复杂度均为</a:t>
                </a:r>
                <a14:m>
                  <m:oMath xmlns:m="http://schemas.openxmlformats.org/officeDocument/2006/math">
                    <m:r>
                      <m:rPr>
                        <m:sty m:val="p"/>
                      </m:rPr>
                      <a:rPr kumimoji="0" lang="en-US" altLang="zh-CN" sz="18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O</m:t>
                    </m:r>
                    <m:r>
                      <a:rPr kumimoji="0" lang="en-US" altLang="zh-CN" sz="18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sSup>
                      <m:sSupPr>
                        <m:ctrlPr>
                          <a:rPr kumimoji="0" lang="zh-CN" altLang="zh-CN"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pPr>
                      <m:e>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𝑏</m:t>
                        </m:r>
                      </m:e>
                      <m:sup>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𝑚</m:t>
                        </m:r>
                      </m:sup>
                    </m:sSup>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oMath>
                </a14:m>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，其中</a:t>
                </a:r>
                <a14:m>
                  <m:oMath xmlns:m="http://schemas.openxmlformats.org/officeDocument/2006/math">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𝑏</m:t>
                    </m:r>
                  </m:oMath>
                </a14:m>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和</a:t>
                </a:r>
                <a14:m>
                  <m:oMath xmlns:m="http://schemas.openxmlformats.org/officeDocument/2006/math">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𝑚</m:t>
                    </m:r>
                  </m:oMath>
                </a14:m>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分别表示搜索树的分支因子和最大深度。</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 </a:t>
                </a:r>
                <a:endPar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endParaRPr>
              </a:p>
              <a:p>
                <a:pPr marL="285750" marR="0" lvl="0" indent="-285750" algn="just" defTabSz="914400" rtl="0" eaLnBrk="1" fontAlgn="auto" latinLnBrk="0" hangingPunct="1">
                  <a:lnSpc>
                    <a:spcPts val="2200"/>
                  </a:lnSpc>
                  <a:spcBef>
                    <a:spcPts val="0"/>
                  </a:spcBef>
                  <a:spcAft>
                    <a:spcPts val="0"/>
                  </a:spcAft>
                  <a:buClrTx/>
                  <a:buSzTx/>
                  <a:buFont typeface="Wingdings" panose="05000000000000000000" pitchFamily="2" charset="2"/>
                  <a:buChar char="l"/>
                  <a:tabLst/>
                  <a:defRPr/>
                </a:pPr>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贪婪最佳优先搜索算法的问题在于其总是贪婪地扩展与目标结点之间代价最小（直线距离最近）的结点，而不考虑从初始结点到达该结点所需的代价。</a:t>
                </a:r>
              </a:p>
              <a:p>
                <a:pPr marL="285750" marR="0" lvl="0" indent="-285750" algn="just" defTabSz="914400" rtl="0" eaLnBrk="1" fontAlgn="auto" latinLnBrk="0" hangingPunct="1">
                  <a:lnSpc>
                    <a:spcPts val="2200"/>
                  </a:lnSpc>
                  <a:spcBef>
                    <a:spcPts val="0"/>
                  </a:spcBef>
                  <a:spcAft>
                    <a:spcPts val="0"/>
                  </a:spcAft>
                  <a:buClrTx/>
                  <a:buSzTx/>
                  <a:buFont typeface="Wingdings" panose="05000000000000000000" pitchFamily="2" charset="2"/>
                  <a:buChar char="l"/>
                  <a:tabLst/>
                  <a:defRPr/>
                </a:pPr>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在</a:t>
                </a:r>
                <a:r>
                  <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上述搜索步骤</a:t>
                </a:r>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中，虽然第四步扩展的</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J</a:t>
                </a:r>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结点距离目标结点的估计代价很小（取值为</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3</a:t>
                </a:r>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），但从起始结点到达该结点的路径</a:t>
                </a:r>
                <a14:m>
                  <m:oMath xmlns:m="http://schemas.openxmlformats.org/officeDocument/2006/math">
                    <m:r>
                      <m:rPr>
                        <m:sty m:val="p"/>
                      </m:rPr>
                      <a:rPr kumimoji="0" lang="en-US" altLang="zh-CN" sz="18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A</m:t>
                    </m:r>
                    <m:r>
                      <a:rPr kumimoji="0" lang="en-US" altLang="zh-CN" sz="18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r>
                      <m:rPr>
                        <m:sty m:val="p"/>
                      </m:rPr>
                      <a:rPr kumimoji="0" lang="en-US" altLang="zh-CN" sz="18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E</m:t>
                    </m:r>
                    <m:r>
                      <a:rPr kumimoji="0" lang="en-US" altLang="zh-CN" sz="18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r>
                      <m:rPr>
                        <m:sty m:val="p"/>
                      </m:rPr>
                      <a:rPr kumimoji="0" lang="en-US" altLang="zh-CN" sz="18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H</m:t>
                    </m:r>
                    <m:r>
                      <a:rPr kumimoji="0" lang="en-US" altLang="zh-CN" sz="18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r>
                      <m:rPr>
                        <m:sty m:val="p"/>
                      </m:rPr>
                      <a:rPr kumimoji="0" lang="en-US" altLang="zh-CN" sz="18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J</m:t>
                    </m:r>
                  </m:oMath>
                </a14:m>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代价为</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17</a:t>
                </a:r>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，已经超过了实际上最短路径的代价（值为</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14</a:t>
                </a:r>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），因此路径</a:t>
                </a:r>
                <a14:m>
                  <m:oMath xmlns:m="http://schemas.openxmlformats.org/officeDocument/2006/math">
                    <m:r>
                      <m:rPr>
                        <m:sty m:val="p"/>
                      </m:rPr>
                      <a:rPr kumimoji="0" lang="en-US" altLang="zh-CN" sz="18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A</m:t>
                    </m:r>
                    <m:r>
                      <a:rPr kumimoji="0" lang="en-US" altLang="zh-CN" sz="18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r>
                      <m:rPr>
                        <m:sty m:val="p"/>
                      </m:rPr>
                      <a:rPr kumimoji="0" lang="en-US" altLang="zh-CN" sz="18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E</m:t>
                    </m:r>
                    <m:r>
                      <a:rPr kumimoji="0" lang="en-US" altLang="zh-CN" sz="18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r>
                      <m:rPr>
                        <m:sty m:val="p"/>
                      </m:rPr>
                      <a:rPr kumimoji="0" lang="en-US" altLang="zh-CN" sz="18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H</m:t>
                    </m:r>
                    <m:r>
                      <a:rPr kumimoji="0" lang="en-US" altLang="zh-CN" sz="18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r>
                      <m:rPr>
                        <m:sty m:val="p"/>
                      </m:rPr>
                      <a:rPr kumimoji="0" lang="en-US" altLang="zh-CN" sz="18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J</m:t>
                    </m:r>
                  </m:oMath>
                </a14:m>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并不是一个好的探索方向。</a:t>
                </a:r>
              </a:p>
            </p:txBody>
          </p:sp>
        </mc:Choice>
        <mc:Fallback xmlns="">
          <p:sp>
            <p:nvSpPr>
              <p:cNvPr id="7" name="矩形 6">
                <a:extLst>
                  <a:ext uri="{FF2B5EF4-FFF2-40B4-BE49-F238E27FC236}">
                    <a16:creationId xmlns:a16="http://schemas.microsoft.com/office/drawing/2014/main" id="{D9DD6681-64A9-4EB7-B39E-DECC6FBF8A6D}"/>
                  </a:ext>
                </a:extLst>
              </p:cNvPr>
              <p:cNvSpPr>
                <a:spLocks noRot="1" noChangeAspect="1" noMove="1" noResize="1" noEditPoints="1" noAdjustHandles="1" noChangeArrowheads="1" noChangeShapeType="1" noTextEdit="1"/>
              </p:cNvSpPr>
              <p:nvPr/>
            </p:nvSpPr>
            <p:spPr>
              <a:xfrm>
                <a:off x="852473" y="1914804"/>
                <a:ext cx="6096000" cy="4026359"/>
              </a:xfrm>
              <a:prstGeom prst="rect">
                <a:avLst/>
              </a:prstGeom>
              <a:blipFill>
                <a:blip r:embed="rId3"/>
                <a:stretch>
                  <a:fillRect l="-700" t="-1059" r="-800" b="-1362"/>
                </a:stretch>
              </a:blipFill>
            </p:spPr>
            <p:txBody>
              <a:bodyPr/>
              <a:lstStyle/>
              <a:p>
                <a:r>
                  <a:rPr lang="zh-CN" altLang="en-US">
                    <a:noFill/>
                  </a:rPr>
                  <a:t> </a:t>
                </a:r>
              </a:p>
            </p:txBody>
          </p:sp>
        </mc:Fallback>
      </mc:AlternateContent>
      <p:pic>
        <p:nvPicPr>
          <p:cNvPr id="8" name="图片 7">
            <a:extLst>
              <a:ext uri="{FF2B5EF4-FFF2-40B4-BE49-F238E27FC236}">
                <a16:creationId xmlns:a16="http://schemas.microsoft.com/office/drawing/2014/main" id="{6C68705D-CB9A-40CD-98CA-68F9D9439406}"/>
              </a:ext>
            </a:extLst>
          </p:cNvPr>
          <p:cNvPicPr>
            <a:picLocks noChangeAspect="1"/>
          </p:cNvPicPr>
          <p:nvPr/>
        </p:nvPicPr>
        <p:blipFill>
          <a:blip r:embed="rId4"/>
          <a:stretch>
            <a:fillRect/>
          </a:stretch>
        </p:blipFill>
        <p:spPr>
          <a:xfrm rot="18793260">
            <a:off x="7746695" y="953025"/>
            <a:ext cx="2113750" cy="541881"/>
          </a:xfrm>
          <a:prstGeom prst="rect">
            <a:avLst/>
          </a:prstGeom>
        </p:spPr>
      </p:pic>
      <p:sp>
        <p:nvSpPr>
          <p:cNvPr id="37" name="矩形 36">
            <a:extLst>
              <a:ext uri="{FF2B5EF4-FFF2-40B4-BE49-F238E27FC236}">
                <a16:creationId xmlns:a16="http://schemas.microsoft.com/office/drawing/2014/main" id="{7D517504-809F-4750-BA67-2B0E3782414C}"/>
              </a:ext>
            </a:extLst>
          </p:cNvPr>
          <p:cNvSpPr/>
          <p:nvPr/>
        </p:nvSpPr>
        <p:spPr>
          <a:xfrm>
            <a:off x="852473" y="129010"/>
            <a:ext cx="3512500"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mn-cs"/>
              </a:rPr>
              <a:t>二、贪婪最佳优先搜索与</a:t>
            </a:r>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mn-cs"/>
              </a:rPr>
              <a:t>A*</a:t>
            </a: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mn-cs"/>
              </a:rPr>
              <a:t>搜索算法</a:t>
            </a:r>
            <a:endParaRPr kumimoji="0" lang="zh-CN" altLang="en-US" sz="16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p:pic>
        <p:nvPicPr>
          <p:cNvPr id="24" name="图片 23">
            <a:extLst>
              <a:ext uri="{FF2B5EF4-FFF2-40B4-BE49-F238E27FC236}">
                <a16:creationId xmlns:a16="http://schemas.microsoft.com/office/drawing/2014/main" id="{B5C177BB-B0F3-4D20-A42D-2074E7EF7C59}"/>
              </a:ext>
            </a:extLst>
          </p:cNvPr>
          <p:cNvPicPr>
            <a:picLocks noChangeAspect="1"/>
          </p:cNvPicPr>
          <p:nvPr/>
        </p:nvPicPr>
        <p:blipFill>
          <a:blip r:embed="rId5"/>
          <a:stretch>
            <a:fillRect/>
          </a:stretch>
        </p:blipFill>
        <p:spPr>
          <a:xfrm>
            <a:off x="7618228" y="2349925"/>
            <a:ext cx="2815696" cy="1676323"/>
          </a:xfrm>
          <a:prstGeom prst="rect">
            <a:avLst/>
          </a:prstGeom>
        </p:spPr>
      </p:pic>
      <p:sp>
        <p:nvSpPr>
          <p:cNvPr id="27" name="矩形 26">
            <a:extLst>
              <a:ext uri="{FF2B5EF4-FFF2-40B4-BE49-F238E27FC236}">
                <a16:creationId xmlns:a16="http://schemas.microsoft.com/office/drawing/2014/main" id="{F8C5C390-D954-42E0-A30E-A7376A90C634}"/>
              </a:ext>
            </a:extLst>
          </p:cNvPr>
          <p:cNvSpPr/>
          <p:nvPr/>
        </p:nvSpPr>
        <p:spPr>
          <a:xfrm>
            <a:off x="6902734" y="4173306"/>
            <a:ext cx="4315956" cy="52322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zh-CN" sz="1400" b="1" i="0" u="none" strike="noStrike" kern="1200" cap="none" spc="0" normalizeH="0" baseline="0" noProof="0" dirty="0">
                <a:ln>
                  <a:noFill/>
                </a:ln>
                <a:solidFill>
                  <a:prstClr val="black">
                    <a:lumMod val="95000"/>
                    <a:lumOff val="5000"/>
                  </a:prstClr>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求取从城市</a:t>
            </a:r>
            <a:r>
              <a:rPr kumimoji="0" lang="en-US" altLang="zh-CN" sz="1400" b="1" i="0" u="none" strike="noStrike" kern="1200" cap="none" spc="0" normalizeH="0" baseline="0" noProof="0" dirty="0">
                <a:ln>
                  <a:noFill/>
                </a:ln>
                <a:solidFill>
                  <a:prstClr val="black">
                    <a:lumMod val="95000"/>
                    <a:lumOff val="5000"/>
                  </a:prstClr>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a:t>
            </a:r>
            <a:r>
              <a:rPr kumimoji="0" lang="zh-CN" altLang="zh-CN" sz="1400" b="1" i="0" u="none" strike="noStrike" kern="1200" cap="none" spc="0" normalizeH="0" baseline="0" noProof="0" dirty="0">
                <a:ln>
                  <a:noFill/>
                </a:ln>
                <a:solidFill>
                  <a:prstClr val="black">
                    <a:lumMod val="95000"/>
                    <a:lumOff val="5000"/>
                  </a:prstClr>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到城市</a:t>
            </a:r>
            <a:r>
              <a:rPr kumimoji="0" lang="en-US" altLang="zh-CN" sz="1400" b="1" i="0" u="none" strike="noStrike" kern="1200" cap="none" spc="0" normalizeH="0" baseline="0" noProof="0" dirty="0">
                <a:ln>
                  <a:noFill/>
                </a:ln>
                <a:solidFill>
                  <a:prstClr val="black">
                    <a:lumMod val="95000"/>
                    <a:lumOff val="5000"/>
                  </a:prstClr>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K</a:t>
            </a:r>
            <a:r>
              <a:rPr kumimoji="0" lang="zh-CN" altLang="zh-CN" sz="1400" b="1" i="0" u="none" strike="noStrike" kern="1200" cap="none" spc="0" normalizeH="0" baseline="0" noProof="0" dirty="0">
                <a:ln>
                  <a:noFill/>
                </a:ln>
                <a:solidFill>
                  <a:prstClr val="black">
                    <a:lumMod val="95000"/>
                    <a:lumOff val="5000"/>
                  </a:prstClr>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之间</a:t>
            </a:r>
            <a:endParaRPr kumimoji="0" lang="en-US" altLang="zh-CN" sz="1400" b="1" i="0" u="none" strike="noStrike" kern="1200" cap="none" spc="0" normalizeH="0" baseline="0" noProof="0" dirty="0">
              <a:ln>
                <a:noFill/>
              </a:ln>
              <a:solidFill>
                <a:prstClr val="black">
                  <a:lumMod val="95000"/>
                  <a:lumOff val="5000"/>
                </a:prstClr>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zh-CN" sz="1400" b="1" i="0" u="none" strike="noStrike" kern="1200" cap="none" spc="0" normalizeH="0" baseline="0" noProof="0" dirty="0">
                <a:ln>
                  <a:noFill/>
                </a:ln>
                <a:solidFill>
                  <a:prstClr val="black">
                    <a:lumMod val="95000"/>
                    <a:lumOff val="5000"/>
                  </a:prstClr>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一条行驶时间最短路线</a:t>
            </a:r>
            <a:endParaRPr kumimoji="0" lang="zh-CN" altLang="en-US" sz="14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p:sp>
        <p:nvSpPr>
          <p:cNvPr id="28" name="矩形 27">
            <a:extLst>
              <a:ext uri="{FF2B5EF4-FFF2-40B4-BE49-F238E27FC236}">
                <a16:creationId xmlns:a16="http://schemas.microsoft.com/office/drawing/2014/main" id="{28FF6F88-49F0-4BD0-BED1-D1008CE239FC}"/>
              </a:ext>
            </a:extLst>
          </p:cNvPr>
          <p:cNvSpPr/>
          <p:nvPr/>
        </p:nvSpPr>
        <p:spPr>
          <a:xfrm>
            <a:off x="6835670" y="5856554"/>
            <a:ext cx="5440912" cy="377283"/>
          </a:xfrm>
          <a:prstGeom prst="rect">
            <a:avLst/>
          </a:prstGeom>
        </p:spPr>
        <p:txBody>
          <a:bodyPr wrap="none">
            <a:spAutoFit/>
          </a:bodyPr>
          <a:lstStyle/>
          <a:p>
            <a:pPr marL="0" marR="0" lvl="0" indent="266700" algn="ctr" defTabSz="914400" rtl="0" eaLnBrk="1" fontAlgn="auto" latinLnBrk="0" hangingPunct="1">
              <a:lnSpc>
                <a:spcPct val="150000"/>
              </a:lnSpc>
              <a:spcBef>
                <a:spcPts val="600"/>
              </a:spcBef>
              <a:spcAft>
                <a:spcPts val="0"/>
              </a:spcAft>
              <a:buClrTx/>
              <a:buSzTx/>
              <a:buFontTx/>
              <a:buNone/>
              <a:tabLst/>
              <a:defRPr/>
            </a:pPr>
            <a:r>
              <a:rPr kumimoji="0" lang="zh-CN" altLang="zh-CN" sz="1400" b="1" i="0" u="none" strike="noStrike" kern="1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每个城市到目标城市（即城市</a:t>
            </a:r>
            <a:r>
              <a:rPr kumimoji="0" lang="en-US" altLang="zh-CN" sz="1400" b="1" i="0" u="none" strike="noStrike" kern="1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K</a:t>
            </a:r>
            <a:r>
              <a:rPr kumimoji="0" lang="zh-CN" altLang="zh-CN" sz="1400" b="1" i="0" u="none" strike="noStrike" kern="1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）的直线距离（启发函数取值）</a:t>
            </a:r>
          </a:p>
        </p:txBody>
      </p:sp>
      <p:pic>
        <p:nvPicPr>
          <p:cNvPr id="29" name="图片 28">
            <a:extLst>
              <a:ext uri="{FF2B5EF4-FFF2-40B4-BE49-F238E27FC236}">
                <a16:creationId xmlns:a16="http://schemas.microsoft.com/office/drawing/2014/main" id="{2A29EC22-638F-4D17-A90A-2E02303C61CC}"/>
              </a:ext>
            </a:extLst>
          </p:cNvPr>
          <p:cNvPicPr>
            <a:picLocks noChangeAspect="1"/>
          </p:cNvPicPr>
          <p:nvPr/>
        </p:nvPicPr>
        <p:blipFill>
          <a:blip r:embed="rId6"/>
          <a:stretch>
            <a:fillRect/>
          </a:stretch>
        </p:blipFill>
        <p:spPr>
          <a:xfrm>
            <a:off x="7390637" y="4943720"/>
            <a:ext cx="3948890" cy="938883"/>
          </a:xfrm>
          <a:prstGeom prst="rect">
            <a:avLst/>
          </a:prstGeom>
        </p:spPr>
      </p:pic>
    </p:spTree>
    <p:extLst>
      <p:ext uri="{BB962C8B-B14F-4D97-AF65-F5344CB8AC3E}">
        <p14:creationId xmlns:p14="http://schemas.microsoft.com/office/powerpoint/2010/main" val="265665589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175912" y="677397"/>
            <a:ext cx="7538508" cy="497934"/>
            <a:chOff x="2591319" y="2819853"/>
            <a:chExt cx="4078899" cy="497934"/>
          </a:xfrm>
        </p:grpSpPr>
        <p:sp>
          <p:nvSpPr>
            <p:cNvPr id="3" name="平行四边形 2"/>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4" name="平行四边形 3"/>
            <p:cNvSpPr/>
            <p:nvPr/>
          </p:nvSpPr>
          <p:spPr bwMode="auto">
            <a:xfrm>
              <a:off x="2591319" y="2819853"/>
              <a:ext cx="4078899"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5" name="矩形 4"/>
            <p:cNvSpPr/>
            <p:nvPr/>
          </p:nvSpPr>
          <p:spPr>
            <a:xfrm>
              <a:off x="2591319" y="2853798"/>
              <a:ext cx="3984899" cy="461665"/>
            </a:xfrm>
            <a:prstGeom prst="rect">
              <a:avLst/>
            </a:prstGeom>
          </p:spPr>
          <p:txBody>
            <a:bodyPr wrap="square">
              <a:spAutoFit/>
            </a:bodyPr>
            <a:lstStyle/>
            <a:p>
              <a:pPr marL="0" marR="0" lvl="0" indent="0" algn="ctr" defTabSz="914400" rtl="0" eaLnBrk="1" fontAlgn="auto" latinLnBrk="0" hangingPunct="1">
                <a:lnSpc>
                  <a:spcPct val="100000"/>
                </a:lnSpc>
                <a:spcBef>
                  <a:spcPct val="5000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 </a:t>
              </a:r>
              <a:r>
                <a:rPr kumimoji="0" lang="zh-CN" altLang="en-US" sz="2000" b="1" i="0" u="none" strike="noStrike" kern="120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rPr>
                <a:t> </a:t>
              </a:r>
              <a:r>
                <a:rPr kumimoji="0" lang="en-US" altLang="zh-CN" sz="1600" b="1"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mn-cs"/>
                </a:rPr>
                <a:t>A*</a:t>
              </a:r>
              <a:r>
                <a:rPr kumimoji="0" lang="zh-CN" altLang="en-US" sz="1600" b="1"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mn-cs"/>
                </a:rPr>
                <a:t>搜索算法</a:t>
              </a:r>
              <a:r>
                <a:rPr kumimoji="0" lang="zh-CN" altLang="en-US" sz="1600" b="0" i="0" u="none" strike="noStrike" kern="1200" cap="none" spc="0" normalizeH="0" baseline="0" noProof="0" dirty="0">
                  <a:ln>
                    <a:noFill/>
                  </a:ln>
                  <a:solidFill>
                    <a:prstClr val="black">
                      <a:lumMod val="95000"/>
                      <a:lumOff val="5000"/>
                    </a:prstClr>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：评价函数和启发函数各司其职</a:t>
              </a:r>
            </a:p>
          </p:txBody>
        </p:sp>
      </p:grpSp>
      <p:sp>
        <p:nvSpPr>
          <p:cNvPr id="21" name="矩形 20">
            <a:extLst>
              <a:ext uri="{FF2B5EF4-FFF2-40B4-BE49-F238E27FC236}">
                <a16:creationId xmlns:a16="http://schemas.microsoft.com/office/drawing/2014/main" id="{642E017D-1836-43EC-AB17-FDA6E952313A}"/>
              </a:ext>
            </a:extLst>
          </p:cNvPr>
          <p:cNvSpPr/>
          <p:nvPr/>
        </p:nvSpPr>
        <p:spPr>
          <a:xfrm>
            <a:off x="852473" y="129010"/>
            <a:ext cx="3512500"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mn-cs"/>
              </a:rPr>
              <a:t>二、贪婪最佳优先搜索与</a:t>
            </a:r>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mn-cs"/>
              </a:rPr>
              <a:t>A*</a:t>
            </a: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mn-cs"/>
              </a:rPr>
              <a:t>搜索算法</a:t>
            </a:r>
            <a:endParaRPr kumimoji="0" lang="zh-CN" altLang="en-US" sz="16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mc:AlternateContent xmlns:mc="http://schemas.openxmlformats.org/markup-compatibility/2006" xmlns:a14="http://schemas.microsoft.com/office/drawing/2010/main">
        <mc:Choice Requires="a14">
          <p:graphicFrame>
            <p:nvGraphicFramePr>
              <p:cNvPr id="10" name="表格 9">
                <a:extLst>
                  <a:ext uri="{FF2B5EF4-FFF2-40B4-BE49-F238E27FC236}">
                    <a16:creationId xmlns:a16="http://schemas.microsoft.com/office/drawing/2014/main" id="{D7B043C8-65B6-4BC6-836A-A87E8CA228B3}"/>
                  </a:ext>
                </a:extLst>
              </p:cNvPr>
              <p:cNvGraphicFramePr>
                <a:graphicFrameLocks noGrp="1"/>
              </p:cNvGraphicFramePr>
              <p:nvPr>
                <p:extLst/>
              </p:nvPr>
            </p:nvGraphicFramePr>
            <p:xfrm>
              <a:off x="1834558" y="3231224"/>
              <a:ext cx="8692309" cy="1767840"/>
            </p:xfrm>
            <a:graphic>
              <a:graphicData uri="http://schemas.openxmlformats.org/drawingml/2006/table">
                <a:tbl>
                  <a:tblPr firstRow="1" bandRow="1">
                    <a:tableStyleId>{5C22544A-7EE6-4342-B048-85BDC9FD1C3A}</a:tableStyleId>
                  </a:tblPr>
                  <a:tblGrid>
                    <a:gridCol w="3065694">
                      <a:extLst>
                        <a:ext uri="{9D8B030D-6E8A-4147-A177-3AD203B41FA5}">
                          <a16:colId xmlns:a16="http://schemas.microsoft.com/office/drawing/2014/main" val="20000"/>
                        </a:ext>
                      </a:extLst>
                    </a:gridCol>
                    <a:gridCol w="3348680">
                      <a:extLst>
                        <a:ext uri="{9D8B030D-6E8A-4147-A177-3AD203B41FA5}">
                          <a16:colId xmlns:a16="http://schemas.microsoft.com/office/drawing/2014/main" val="20001"/>
                        </a:ext>
                      </a:extLst>
                    </a:gridCol>
                    <a:gridCol w="2277935">
                      <a:extLst>
                        <a:ext uri="{9D8B030D-6E8A-4147-A177-3AD203B41FA5}">
                          <a16:colId xmlns:a16="http://schemas.microsoft.com/office/drawing/2014/main" val="20002"/>
                        </a:ext>
                      </a:extLst>
                    </a:gridCol>
                  </a:tblGrid>
                  <a:tr h="496154">
                    <a:tc>
                      <a:txBody>
                        <a:bodyPr/>
                        <a:lstStyle/>
                        <a:p>
                          <a:pPr algn="ctr"/>
                          <a:r>
                            <a:rPr lang="zh-CN" altLang="en-US" sz="1400" b="0" dirty="0">
                              <a:solidFill>
                                <a:schemeClr val="tx1"/>
                              </a:solidFill>
                              <a:latin typeface="华文楷体" panose="02010600040101010101" pitchFamily="2" charset="-122"/>
                              <a:ea typeface="华文楷体" panose="02010600040101010101" pitchFamily="2" charset="-122"/>
                              <a:cs typeface="Times New Roman" panose="02020603050405020304" pitchFamily="18" charset="0"/>
                            </a:rPr>
                            <a:t>辅助信息</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400" b="0" dirty="0">
                              <a:solidFill>
                                <a:schemeClr val="tx1"/>
                              </a:solidFill>
                              <a:latin typeface="华文楷体" panose="02010600040101010101" pitchFamily="2" charset="-122"/>
                              <a:ea typeface="华文楷体" panose="02010600040101010101" pitchFamily="2" charset="-122"/>
                              <a:cs typeface="Times New Roman" panose="02020603050405020304" pitchFamily="18" charset="0"/>
                            </a:rPr>
                            <a:t>所求解问题之外、与所求解</a:t>
                          </a:r>
                          <a:endParaRPr lang="en-US" altLang="zh-CN" sz="1400" b="0" dirty="0">
                            <a:solidFill>
                              <a:schemeClr val="tx1"/>
                            </a:solidFill>
                            <a:latin typeface="华文楷体" panose="02010600040101010101" pitchFamily="2" charset="-122"/>
                            <a:ea typeface="华文楷体" panose="02010600040101010101" pitchFamily="2" charset="-122"/>
                            <a:cs typeface="Times New Roman" panose="02020603050405020304" pitchFamily="18" charset="0"/>
                          </a:endParaRPr>
                        </a:p>
                        <a:p>
                          <a:pPr algn="ctr"/>
                          <a:r>
                            <a:rPr lang="zh-CN" altLang="en-US" sz="1400" b="0" dirty="0">
                              <a:solidFill>
                                <a:schemeClr val="tx1"/>
                              </a:solidFill>
                              <a:latin typeface="华文楷体" panose="02010600040101010101" pitchFamily="2" charset="-122"/>
                              <a:ea typeface="华文楷体" panose="02010600040101010101" pitchFamily="2" charset="-122"/>
                              <a:cs typeface="Times New Roman" panose="02020603050405020304" pitchFamily="18" charset="0"/>
                            </a:rPr>
                            <a:t>问题相关的特定信息或知识。</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400" b="0" dirty="0">
                            <a:solidFill>
                              <a:schemeClr val="tx1"/>
                            </a:solidFill>
                            <a:latin typeface="华文楷体" panose="02010600040101010101" pitchFamily="2" charset="-122"/>
                            <a:ea typeface="华文楷体" panose="02010600040101010101" pitchFamily="2"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492257">
                    <a:tc>
                      <a:txBody>
                        <a:bodyPr/>
                        <a:lstStyle/>
                        <a:p>
                          <a:pPr algn="ctr"/>
                          <a:r>
                            <a:rPr lang="zh-CN" altLang="en-US" sz="1400" b="1" dirty="0">
                              <a:latin typeface="华文楷体" panose="02010600040101010101" pitchFamily="2" charset="-122"/>
                              <a:ea typeface="华文楷体" panose="02010600040101010101" pitchFamily="2" charset="-122"/>
                              <a:cs typeface="Times New Roman" panose="02020603050405020304" pitchFamily="18" charset="0"/>
                            </a:rPr>
                            <a:t>评价函数（</a:t>
                          </a:r>
                          <a:r>
                            <a:rPr lang="en-US" altLang="zh-CN" sz="1400" b="1" dirty="0">
                              <a:latin typeface="华文楷体" panose="02010600040101010101" pitchFamily="2" charset="-122"/>
                              <a:ea typeface="华文楷体" panose="02010600040101010101" pitchFamily="2" charset="-122"/>
                              <a:cs typeface="Times New Roman" panose="02020603050405020304" pitchFamily="18" charset="0"/>
                            </a:rPr>
                            <a:t>evaluation function</a:t>
                          </a:r>
                          <a:r>
                            <a:rPr lang="zh-CN" altLang="en-US" sz="1400" b="1" dirty="0">
                              <a:latin typeface="华文楷体" panose="02010600040101010101" pitchFamily="2" charset="-122"/>
                              <a:ea typeface="华文楷体" panose="02010600040101010101" pitchFamily="2" charset="-122"/>
                              <a:cs typeface="Times New Roman" panose="02020603050405020304" pitchFamily="18" charset="0"/>
                            </a:rPr>
                            <a:t>）</a:t>
                          </a:r>
                          <a:r>
                            <a:rPr lang="en-US" altLang="zh-CN" sz="1400" b="1" dirty="0">
                              <a:solidFill>
                                <a:srgbClr val="C00000"/>
                              </a:solidFill>
                              <a:latin typeface="华文楷体" panose="02010600040101010101" pitchFamily="2" charset="-122"/>
                              <a:ea typeface="华文楷体" panose="02010600040101010101" pitchFamily="2" charset="-122"/>
                              <a:cs typeface="Times New Roman" panose="02020603050405020304" pitchFamily="18" charset="0"/>
                            </a:rPr>
                            <a:t>f(n)</a:t>
                          </a:r>
                          <a:endParaRPr lang="zh-CN" altLang="en-US" sz="1400" b="1" dirty="0">
                            <a:solidFill>
                              <a:srgbClr val="C00000"/>
                            </a:solidFill>
                            <a:latin typeface="华文楷体" panose="02010600040101010101" pitchFamily="2" charset="-122"/>
                            <a:ea typeface="华文楷体" panose="02010600040101010101" pitchFamily="2"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400" b="1" dirty="0">
                              <a:latin typeface="华文楷体" panose="02010600040101010101" pitchFamily="2" charset="-122"/>
                              <a:ea typeface="华文楷体" panose="02010600040101010101" pitchFamily="2" charset="-122"/>
                              <a:cs typeface="Times New Roman" panose="02020603050405020304" pitchFamily="18" charset="0"/>
                            </a:rPr>
                            <a:t>从当前节点</a:t>
                          </a:r>
                          <a14:m>
                            <m:oMath xmlns:m="http://schemas.openxmlformats.org/officeDocument/2006/math">
                              <m:r>
                                <a:rPr lang="en-US" altLang="zh-CN" sz="1400" b="1" i="1" smtClean="0">
                                  <a:latin typeface="Cambria Math"/>
                                  <a:ea typeface="黑体" panose="02010609060101010101" pitchFamily="49" charset="-122"/>
                                </a:rPr>
                                <m:t>𝒏</m:t>
                              </m:r>
                            </m:oMath>
                          </a14:m>
                          <a:r>
                            <a:rPr lang="zh-CN" altLang="en-US" sz="1400" b="1" dirty="0">
                              <a:latin typeface="华文楷体" panose="02010600040101010101" pitchFamily="2" charset="-122"/>
                              <a:ea typeface="华文楷体" panose="02010600040101010101" pitchFamily="2" charset="-122"/>
                              <a:cs typeface="Times New Roman" panose="02020603050405020304" pitchFamily="18" charset="0"/>
                            </a:rPr>
                            <a:t>出发，根据评价函数来选择后续结点。</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400" b="1" dirty="0">
                              <a:latin typeface="华文楷体" panose="02010600040101010101" pitchFamily="2" charset="-122"/>
                              <a:ea typeface="华文楷体" panose="02010600040101010101" pitchFamily="2" charset="-122"/>
                              <a:cs typeface="Times New Roman" panose="02020603050405020304" pitchFamily="18" charset="0"/>
                            </a:rPr>
                            <a:t>下一个结点是谁？</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703224">
                    <a:tc>
                      <a:txBody>
                        <a:bodyPr/>
                        <a:lstStyle/>
                        <a:p>
                          <a:pPr marL="0" algn="ctr" defTabSz="685800" rtl="0" eaLnBrk="1" latinLnBrk="0" hangingPunct="1"/>
                          <a:r>
                            <a:rPr lang="zh-CN" altLang="en-US" sz="1400" b="1" dirty="0">
                              <a:latin typeface="华文楷体" panose="02010600040101010101" pitchFamily="2" charset="-122"/>
                              <a:ea typeface="华文楷体" panose="02010600040101010101" pitchFamily="2" charset="-122"/>
                              <a:cs typeface="Times New Roman" panose="02020603050405020304" pitchFamily="18" charset="0"/>
                            </a:rPr>
                            <a:t>启发函数（</a:t>
                          </a:r>
                          <a:r>
                            <a:rPr lang="en-US" altLang="zh-CN" sz="1400" b="1" dirty="0">
                              <a:latin typeface="华文楷体" panose="02010600040101010101" pitchFamily="2" charset="-122"/>
                              <a:ea typeface="华文楷体" panose="02010600040101010101" pitchFamily="2" charset="-122"/>
                              <a:cs typeface="Times New Roman" panose="02020603050405020304" pitchFamily="18" charset="0"/>
                            </a:rPr>
                            <a:t>heuristic</a:t>
                          </a:r>
                          <a:r>
                            <a:rPr lang="en-US" altLang="zh-CN" sz="1400" b="1" baseline="0" dirty="0">
                              <a:latin typeface="华文楷体" panose="02010600040101010101" pitchFamily="2" charset="-122"/>
                              <a:ea typeface="华文楷体" panose="02010600040101010101" pitchFamily="2" charset="-122"/>
                              <a:cs typeface="Times New Roman" panose="02020603050405020304" pitchFamily="18" charset="0"/>
                            </a:rPr>
                            <a:t> function</a:t>
                          </a:r>
                          <a:r>
                            <a:rPr lang="zh-CN" altLang="en-US" sz="1400" b="1" dirty="0">
                              <a:latin typeface="华文楷体" panose="02010600040101010101" pitchFamily="2" charset="-122"/>
                              <a:ea typeface="华文楷体" panose="02010600040101010101" pitchFamily="2" charset="-122"/>
                              <a:cs typeface="Times New Roman" panose="02020603050405020304" pitchFamily="18" charset="0"/>
                            </a:rPr>
                            <a:t>）</a:t>
                          </a:r>
                          <a:r>
                            <a:rPr lang="en-US" altLang="zh-CN" sz="1400" b="1" kern="1200" dirty="0">
                              <a:solidFill>
                                <a:srgbClr val="C00000"/>
                              </a:solidFill>
                              <a:latin typeface="华文楷体" panose="02010600040101010101" pitchFamily="2" charset="-122"/>
                              <a:ea typeface="华文楷体" panose="02010600040101010101" pitchFamily="2" charset="-122"/>
                              <a:cs typeface="Times New Roman" panose="02020603050405020304" pitchFamily="18" charset="0"/>
                            </a:rPr>
                            <a:t>h(n)</a:t>
                          </a:r>
                          <a:endParaRPr lang="zh-CN" altLang="en-US" sz="1400" b="1" kern="1200" dirty="0">
                            <a:solidFill>
                              <a:srgbClr val="C00000"/>
                            </a:solidFill>
                            <a:latin typeface="华文楷体" panose="02010600040101010101" pitchFamily="2" charset="-122"/>
                            <a:ea typeface="华文楷体" panose="02010600040101010101" pitchFamily="2"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400" b="1" dirty="0">
                              <a:latin typeface="华文楷体" panose="02010600040101010101" pitchFamily="2" charset="-122"/>
                              <a:ea typeface="华文楷体" panose="02010600040101010101" pitchFamily="2" charset="-122"/>
                              <a:cs typeface="Times New Roman" panose="02020603050405020304" pitchFamily="18" charset="0"/>
                            </a:rPr>
                            <a:t>计算从结点</a:t>
                          </a:r>
                          <a14:m>
                            <m:oMath xmlns:m="http://schemas.openxmlformats.org/officeDocument/2006/math">
                              <m:r>
                                <a:rPr lang="en-US" altLang="zh-CN" sz="1400" b="1" i="1" smtClean="0">
                                  <a:latin typeface="Cambria Math"/>
                                  <a:ea typeface="黑体" panose="02010609060101010101" pitchFamily="49" charset="-122"/>
                                </a:rPr>
                                <m:t>𝒏</m:t>
                              </m:r>
                            </m:oMath>
                          </a14:m>
                          <a:r>
                            <a:rPr lang="zh-CN" altLang="en-US" sz="1400" b="1" dirty="0">
                              <a:latin typeface="华文楷体" panose="02010600040101010101" pitchFamily="2" charset="-122"/>
                              <a:ea typeface="华文楷体" panose="02010600040101010101" pitchFamily="2" charset="-122"/>
                              <a:cs typeface="Times New Roman" panose="02020603050405020304" pitchFamily="18" charset="0"/>
                            </a:rPr>
                            <a:t>到目标结点之间所形成路径的最小代价值，这里将两点之间的直线距离作为启发函数。</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400" b="1" dirty="0">
                              <a:latin typeface="华文楷体" panose="02010600040101010101" pitchFamily="2" charset="-122"/>
                              <a:ea typeface="华文楷体" panose="02010600040101010101" pitchFamily="2" charset="-122"/>
                              <a:cs typeface="Times New Roman" panose="02020603050405020304" pitchFamily="18" charset="0"/>
                            </a:rPr>
                            <a:t>完成任务还需要多少代价？</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bl>
              </a:graphicData>
            </a:graphic>
          </p:graphicFrame>
        </mc:Choice>
        <mc:Fallback xmlns="">
          <p:graphicFrame>
            <p:nvGraphicFramePr>
              <p:cNvPr id="10" name="表格 9">
                <a:extLst>
                  <a:ext uri="{FF2B5EF4-FFF2-40B4-BE49-F238E27FC236}">
                    <a16:creationId xmlns:a16="http://schemas.microsoft.com/office/drawing/2014/main" id="{D7B043C8-65B6-4BC6-836A-A87E8CA228B3}"/>
                  </a:ext>
                </a:extLst>
              </p:cNvPr>
              <p:cNvGraphicFramePr>
                <a:graphicFrameLocks noGrp="1"/>
              </p:cNvGraphicFramePr>
              <p:nvPr>
                <p:extLst>
                  <p:ext uri="{D42A27DB-BD31-4B8C-83A1-F6EECF244321}">
                    <p14:modId xmlns:p14="http://schemas.microsoft.com/office/powerpoint/2010/main" val="4061771123"/>
                  </p:ext>
                </p:extLst>
              </p:nvPr>
            </p:nvGraphicFramePr>
            <p:xfrm>
              <a:off x="1834558" y="3231224"/>
              <a:ext cx="8692309" cy="1767840"/>
            </p:xfrm>
            <a:graphic>
              <a:graphicData uri="http://schemas.openxmlformats.org/drawingml/2006/table">
                <a:tbl>
                  <a:tblPr firstRow="1" bandRow="1">
                    <a:tableStyleId>{5C22544A-7EE6-4342-B048-85BDC9FD1C3A}</a:tableStyleId>
                  </a:tblPr>
                  <a:tblGrid>
                    <a:gridCol w="3065694">
                      <a:extLst>
                        <a:ext uri="{9D8B030D-6E8A-4147-A177-3AD203B41FA5}">
                          <a16:colId xmlns:a16="http://schemas.microsoft.com/office/drawing/2014/main" val="20000"/>
                        </a:ext>
                      </a:extLst>
                    </a:gridCol>
                    <a:gridCol w="3348680">
                      <a:extLst>
                        <a:ext uri="{9D8B030D-6E8A-4147-A177-3AD203B41FA5}">
                          <a16:colId xmlns:a16="http://schemas.microsoft.com/office/drawing/2014/main" val="20001"/>
                        </a:ext>
                      </a:extLst>
                    </a:gridCol>
                    <a:gridCol w="2277935">
                      <a:extLst>
                        <a:ext uri="{9D8B030D-6E8A-4147-A177-3AD203B41FA5}">
                          <a16:colId xmlns:a16="http://schemas.microsoft.com/office/drawing/2014/main" val="20002"/>
                        </a:ext>
                      </a:extLst>
                    </a:gridCol>
                  </a:tblGrid>
                  <a:tr h="518160">
                    <a:tc>
                      <a:txBody>
                        <a:bodyPr/>
                        <a:lstStyle/>
                        <a:p>
                          <a:pPr algn="ctr"/>
                          <a:r>
                            <a:rPr lang="zh-CN" altLang="en-US" sz="1400" b="0" dirty="0">
                              <a:solidFill>
                                <a:schemeClr val="tx1"/>
                              </a:solidFill>
                              <a:latin typeface="华文楷体" panose="02010600040101010101" pitchFamily="2" charset="-122"/>
                              <a:ea typeface="华文楷体" panose="02010600040101010101" pitchFamily="2" charset="-122"/>
                              <a:cs typeface="Times New Roman" panose="02020603050405020304" pitchFamily="18" charset="0"/>
                            </a:rPr>
                            <a:t>辅助信息</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400" b="0" dirty="0">
                              <a:solidFill>
                                <a:schemeClr val="tx1"/>
                              </a:solidFill>
                              <a:latin typeface="华文楷体" panose="02010600040101010101" pitchFamily="2" charset="-122"/>
                              <a:ea typeface="华文楷体" panose="02010600040101010101" pitchFamily="2" charset="-122"/>
                              <a:cs typeface="Times New Roman" panose="02020603050405020304" pitchFamily="18" charset="0"/>
                            </a:rPr>
                            <a:t>所求解问题之外、与所求解</a:t>
                          </a:r>
                          <a:endParaRPr lang="en-US" altLang="zh-CN" sz="1400" b="0" dirty="0">
                            <a:solidFill>
                              <a:schemeClr val="tx1"/>
                            </a:solidFill>
                            <a:latin typeface="华文楷体" panose="02010600040101010101" pitchFamily="2" charset="-122"/>
                            <a:ea typeface="华文楷体" panose="02010600040101010101" pitchFamily="2" charset="-122"/>
                            <a:cs typeface="Times New Roman" panose="02020603050405020304" pitchFamily="18" charset="0"/>
                          </a:endParaRPr>
                        </a:p>
                        <a:p>
                          <a:pPr algn="ctr"/>
                          <a:r>
                            <a:rPr lang="zh-CN" altLang="en-US" sz="1400" b="0" dirty="0">
                              <a:solidFill>
                                <a:schemeClr val="tx1"/>
                              </a:solidFill>
                              <a:latin typeface="华文楷体" panose="02010600040101010101" pitchFamily="2" charset="-122"/>
                              <a:ea typeface="华文楷体" panose="02010600040101010101" pitchFamily="2" charset="-122"/>
                              <a:cs typeface="Times New Roman" panose="02020603050405020304" pitchFamily="18" charset="0"/>
                            </a:rPr>
                            <a:t>问题相关的特定信息或知识。</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400" b="0" dirty="0">
                            <a:solidFill>
                              <a:schemeClr val="tx1"/>
                            </a:solidFill>
                            <a:latin typeface="华文楷体" panose="02010600040101010101" pitchFamily="2" charset="-122"/>
                            <a:ea typeface="华文楷体" panose="02010600040101010101" pitchFamily="2"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518160">
                    <a:tc>
                      <a:txBody>
                        <a:bodyPr/>
                        <a:lstStyle/>
                        <a:p>
                          <a:pPr algn="ctr"/>
                          <a:r>
                            <a:rPr lang="zh-CN" altLang="en-US" sz="1400" b="1" dirty="0">
                              <a:latin typeface="华文楷体" panose="02010600040101010101" pitchFamily="2" charset="-122"/>
                              <a:ea typeface="华文楷体" panose="02010600040101010101" pitchFamily="2" charset="-122"/>
                              <a:cs typeface="Times New Roman" panose="02020603050405020304" pitchFamily="18" charset="0"/>
                            </a:rPr>
                            <a:t>评价函数（</a:t>
                          </a:r>
                          <a:r>
                            <a:rPr lang="en-US" altLang="zh-CN" sz="1400" b="1" dirty="0">
                              <a:latin typeface="华文楷体" panose="02010600040101010101" pitchFamily="2" charset="-122"/>
                              <a:ea typeface="华文楷体" panose="02010600040101010101" pitchFamily="2" charset="-122"/>
                              <a:cs typeface="Times New Roman" panose="02020603050405020304" pitchFamily="18" charset="0"/>
                            </a:rPr>
                            <a:t>evaluation function</a:t>
                          </a:r>
                          <a:r>
                            <a:rPr lang="zh-CN" altLang="en-US" sz="1400" b="1" dirty="0">
                              <a:latin typeface="华文楷体" panose="02010600040101010101" pitchFamily="2" charset="-122"/>
                              <a:ea typeface="华文楷体" panose="02010600040101010101" pitchFamily="2" charset="-122"/>
                              <a:cs typeface="Times New Roman" panose="02020603050405020304" pitchFamily="18" charset="0"/>
                            </a:rPr>
                            <a:t>）</a:t>
                          </a:r>
                          <a:r>
                            <a:rPr lang="en-US" altLang="zh-CN" sz="1400" b="1" dirty="0">
                              <a:solidFill>
                                <a:srgbClr val="C00000"/>
                              </a:solidFill>
                              <a:latin typeface="华文楷体" panose="02010600040101010101" pitchFamily="2" charset="-122"/>
                              <a:ea typeface="华文楷体" panose="02010600040101010101" pitchFamily="2" charset="-122"/>
                              <a:cs typeface="Times New Roman" panose="02020603050405020304" pitchFamily="18" charset="0"/>
                            </a:rPr>
                            <a:t>f(n)</a:t>
                          </a:r>
                          <a:endParaRPr lang="zh-CN" altLang="en-US" sz="1400" b="1" dirty="0">
                            <a:solidFill>
                              <a:srgbClr val="C00000"/>
                            </a:solidFill>
                            <a:latin typeface="华文楷体" panose="02010600040101010101" pitchFamily="2" charset="-122"/>
                            <a:ea typeface="华文楷体" panose="02010600040101010101" pitchFamily="2"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91636" t="-101163" r="-68364" b="-151163"/>
                          </a:stretch>
                        </a:blipFill>
                      </a:tcPr>
                    </a:tc>
                    <a:tc>
                      <a:txBody>
                        <a:bodyPr/>
                        <a:lstStyle/>
                        <a:p>
                          <a:pPr algn="ctr"/>
                          <a:r>
                            <a:rPr lang="zh-CN" altLang="en-US" sz="1400" b="1" dirty="0">
                              <a:latin typeface="华文楷体" panose="02010600040101010101" pitchFamily="2" charset="-122"/>
                              <a:ea typeface="华文楷体" panose="02010600040101010101" pitchFamily="2" charset="-122"/>
                              <a:cs typeface="Times New Roman" panose="02020603050405020304" pitchFamily="18" charset="0"/>
                            </a:rPr>
                            <a:t>下一个结点是谁？</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731520">
                    <a:tc>
                      <a:txBody>
                        <a:bodyPr/>
                        <a:lstStyle/>
                        <a:p>
                          <a:pPr marL="0" algn="ctr" defTabSz="685800" rtl="0" eaLnBrk="1" latinLnBrk="0" hangingPunct="1"/>
                          <a:r>
                            <a:rPr lang="zh-CN" altLang="en-US" sz="1400" b="1" dirty="0">
                              <a:latin typeface="华文楷体" panose="02010600040101010101" pitchFamily="2" charset="-122"/>
                              <a:ea typeface="华文楷体" panose="02010600040101010101" pitchFamily="2" charset="-122"/>
                              <a:cs typeface="Times New Roman" panose="02020603050405020304" pitchFamily="18" charset="0"/>
                            </a:rPr>
                            <a:t>启发函数（</a:t>
                          </a:r>
                          <a:r>
                            <a:rPr lang="en-US" altLang="zh-CN" sz="1400" b="1" dirty="0">
                              <a:latin typeface="华文楷体" panose="02010600040101010101" pitchFamily="2" charset="-122"/>
                              <a:ea typeface="华文楷体" panose="02010600040101010101" pitchFamily="2" charset="-122"/>
                              <a:cs typeface="Times New Roman" panose="02020603050405020304" pitchFamily="18" charset="0"/>
                            </a:rPr>
                            <a:t>heuristic</a:t>
                          </a:r>
                          <a:r>
                            <a:rPr lang="en-US" altLang="zh-CN" sz="1400" b="1" baseline="0" dirty="0">
                              <a:latin typeface="华文楷体" panose="02010600040101010101" pitchFamily="2" charset="-122"/>
                              <a:ea typeface="华文楷体" panose="02010600040101010101" pitchFamily="2" charset="-122"/>
                              <a:cs typeface="Times New Roman" panose="02020603050405020304" pitchFamily="18" charset="0"/>
                            </a:rPr>
                            <a:t> function</a:t>
                          </a:r>
                          <a:r>
                            <a:rPr lang="zh-CN" altLang="en-US" sz="1400" b="1" dirty="0">
                              <a:latin typeface="华文楷体" panose="02010600040101010101" pitchFamily="2" charset="-122"/>
                              <a:ea typeface="华文楷体" panose="02010600040101010101" pitchFamily="2" charset="-122"/>
                              <a:cs typeface="Times New Roman" panose="02020603050405020304" pitchFamily="18" charset="0"/>
                            </a:rPr>
                            <a:t>）</a:t>
                          </a:r>
                          <a:r>
                            <a:rPr lang="en-US" altLang="zh-CN" sz="1400" b="1" kern="1200" dirty="0">
                              <a:solidFill>
                                <a:srgbClr val="C00000"/>
                              </a:solidFill>
                              <a:latin typeface="华文楷体" panose="02010600040101010101" pitchFamily="2" charset="-122"/>
                              <a:ea typeface="华文楷体" panose="02010600040101010101" pitchFamily="2" charset="-122"/>
                              <a:cs typeface="Times New Roman" panose="02020603050405020304" pitchFamily="18" charset="0"/>
                            </a:rPr>
                            <a:t>h(n)</a:t>
                          </a:r>
                          <a:endParaRPr lang="zh-CN" altLang="en-US" sz="1400" b="1" kern="1200" dirty="0">
                            <a:solidFill>
                              <a:srgbClr val="C00000"/>
                            </a:solidFill>
                            <a:latin typeface="华文楷体" panose="02010600040101010101" pitchFamily="2" charset="-122"/>
                            <a:ea typeface="华文楷体" panose="02010600040101010101" pitchFamily="2"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91636" t="-144167" r="-68364" b="-8333"/>
                          </a:stretch>
                        </a:blipFill>
                      </a:tcPr>
                    </a:tc>
                    <a:tc>
                      <a:txBody>
                        <a:bodyPr/>
                        <a:lstStyle/>
                        <a:p>
                          <a:pPr algn="ctr"/>
                          <a:r>
                            <a:rPr lang="zh-CN" altLang="en-US" sz="1400" b="1" dirty="0">
                              <a:latin typeface="华文楷体" panose="02010600040101010101" pitchFamily="2" charset="-122"/>
                              <a:ea typeface="华文楷体" panose="02010600040101010101" pitchFamily="2" charset="-122"/>
                              <a:cs typeface="Times New Roman" panose="02020603050405020304" pitchFamily="18" charset="0"/>
                            </a:rPr>
                            <a:t>完成任务还需要多少代价？</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bl>
              </a:graphicData>
            </a:graphic>
          </p:graphicFrame>
        </mc:Fallback>
      </mc:AlternateContent>
      <p:sp>
        <p:nvSpPr>
          <p:cNvPr id="22" name="矩形: 圆角 6">
            <a:extLst>
              <a:ext uri="{FF2B5EF4-FFF2-40B4-BE49-F238E27FC236}">
                <a16:creationId xmlns:a16="http://schemas.microsoft.com/office/drawing/2014/main" id="{7CD9D1DD-A65A-4A75-9673-4D31693AC207}"/>
              </a:ext>
            </a:extLst>
          </p:cNvPr>
          <p:cNvSpPr/>
          <p:nvPr/>
        </p:nvSpPr>
        <p:spPr>
          <a:xfrm>
            <a:off x="1466155" y="1305776"/>
            <a:ext cx="9187668" cy="483823"/>
          </a:xfrm>
          <a:prstGeom prst="roundRect">
            <a:avLst>
              <a:gd name="adj" fmla="val 0"/>
            </a:avLst>
          </a:prstGeom>
          <a:gradFill>
            <a:gsLst>
              <a:gs pos="22000">
                <a:srgbClr val="016773"/>
              </a:gs>
              <a:gs pos="100000">
                <a:srgbClr val="00ABA5"/>
              </a:gs>
            </a:gsLst>
            <a:lin ang="30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1"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endParaRPr>
          </a:p>
        </p:txBody>
      </p:sp>
      <p:sp>
        <p:nvSpPr>
          <p:cNvPr id="23" name="矩形 22">
            <a:extLst>
              <a:ext uri="{FF2B5EF4-FFF2-40B4-BE49-F238E27FC236}">
                <a16:creationId xmlns:a16="http://schemas.microsoft.com/office/drawing/2014/main" id="{530084CD-18F6-48BC-9F6E-FC5025989A1F}"/>
              </a:ext>
            </a:extLst>
          </p:cNvPr>
          <p:cNvSpPr/>
          <p:nvPr/>
        </p:nvSpPr>
        <p:spPr>
          <a:xfrm>
            <a:off x="1685260" y="1100759"/>
            <a:ext cx="8990907" cy="602857"/>
          </a:xfrm>
          <a:prstGeom prst="rect">
            <a:avLst/>
          </a:prstGeom>
        </p:spPr>
        <p:txBody>
          <a:bodyPr wrap="square">
            <a:spAutoFit/>
          </a:bodyPr>
          <a:lstStyle/>
          <a:p>
            <a:pPr marL="0" marR="0" lvl="0" indent="0" algn="ctr" defTabSz="914400" rtl="0" eaLnBrk="1" fontAlgn="auto" latinLnBrk="0" hangingPunct="1">
              <a:lnSpc>
                <a:spcPct val="250000"/>
              </a:lnSpc>
              <a:spcBef>
                <a:spcPts val="0"/>
              </a:spcBef>
              <a:spcAft>
                <a:spcPts val="0"/>
              </a:spcAft>
              <a:buClr>
                <a:prstClr val="white"/>
              </a:buClr>
              <a:buSzPct val="80000"/>
              <a:buFontTx/>
              <a:buNone/>
              <a:tabLst/>
              <a:defRPr/>
            </a:pPr>
            <a:r>
              <a:rPr kumimoji="0" lang="zh-CN" altLang="zh-CN" sz="1600" b="1" i="0" u="none" strike="noStrike" kern="1200" cap="none" spc="0" normalizeH="0" baseline="0" noProof="0" dirty="0">
                <a:ln>
                  <a:noFill/>
                </a:ln>
                <a:solidFill>
                  <a:srgbClr val="FFFFCC"/>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Times New Roman" panose="02020603050405020304" pitchFamily="18" charset="0"/>
              </a:rPr>
              <a:t>在评价函数中考虑从起始结点到当前结点的路径代价</a:t>
            </a:r>
            <a:endParaRPr kumimoji="0" lang="en-US" altLang="zh-CN" sz="1600" b="1" i="0" u="none" strike="noStrike" kern="1200" cap="none" spc="0" normalizeH="0" baseline="0" noProof="0" dirty="0">
              <a:ln>
                <a:noFill/>
              </a:ln>
              <a:solidFill>
                <a:srgbClr val="FFFFCC"/>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4C5D89EB-40EE-49E1-A914-0FE85A8787FB}"/>
                  </a:ext>
                </a:extLst>
              </p:cNvPr>
              <p:cNvSpPr/>
              <p:nvPr/>
            </p:nvSpPr>
            <p:spPr>
              <a:xfrm>
                <a:off x="1992371" y="2011219"/>
                <a:ext cx="8376684" cy="1015984"/>
              </a:xfrm>
              <a:prstGeom prst="rect">
                <a:avLst/>
              </a:prstGeom>
              <a:solidFill>
                <a:srgbClr val="01717E"/>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limLow>
                        <m:limLowPr>
                          <m:ctrlPr>
                            <a:rPr kumimoji="0" lang="zh-CN" altLang="en-US"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ctrlPr>
                        </m:limLowPr>
                        <m:e>
                          <m:groupChr>
                            <m:groupChrPr>
                              <m:chr m:val="⏟"/>
                              <m:ctrlPr>
                                <a:rPr kumimoji="0" lang="zh-CN" altLang="en-US" sz="1800" b="0" i="1" u="none" strike="noStrike" kern="1200" cap="none" spc="0" normalizeH="0" baseline="0" noProof="0">
                                  <a:ln>
                                    <a:noFill/>
                                  </a:ln>
                                  <a:solidFill>
                                    <a:prstClr val="white"/>
                                  </a:solidFill>
                                  <a:effectLst/>
                                  <a:uLnTx/>
                                  <a:uFillTx/>
                                  <a:latin typeface="Cambria Math" panose="02040503050406030204" pitchFamily="18" charset="0"/>
                                  <a:cs typeface="+mn-cs"/>
                                </a:rPr>
                              </m:ctrlPr>
                            </m:groupChrPr>
                            <m:e>
                              <m:r>
                                <a:rPr kumimoji="0" lang="zh-CN" altLang="en-US" sz="1800" b="0" i="1" u="none" strike="noStrike" kern="1200" cap="none" spc="0" normalizeH="0" baseline="0" noProof="0">
                                  <a:ln>
                                    <a:noFill/>
                                  </a:ln>
                                  <a:solidFill>
                                    <a:prstClr val="white"/>
                                  </a:solidFill>
                                  <a:effectLst/>
                                  <a:uLnTx/>
                                  <a:uFillTx/>
                                  <a:latin typeface="Cambria Math" panose="02040503050406030204" pitchFamily="18" charset="0"/>
                                  <a:cs typeface="+mn-cs"/>
                                </a:rPr>
                                <m:t>𝑓</m:t>
                              </m:r>
                              <m:d>
                                <m:dPr>
                                  <m:ctrlPr>
                                    <a:rPr kumimoji="0" lang="zh-CN" altLang="en-US" sz="1800" b="0" i="1" u="none" strike="noStrike" kern="1200" cap="none" spc="0" normalizeH="0" baseline="0" noProof="0">
                                      <a:ln>
                                        <a:noFill/>
                                      </a:ln>
                                      <a:solidFill>
                                        <a:prstClr val="white"/>
                                      </a:solidFill>
                                      <a:effectLst/>
                                      <a:uLnTx/>
                                      <a:uFillTx/>
                                      <a:latin typeface="Cambria Math" panose="02040503050406030204" pitchFamily="18" charset="0"/>
                                      <a:cs typeface="+mn-cs"/>
                                    </a:rPr>
                                  </m:ctrlPr>
                                </m:dPr>
                                <m:e>
                                  <m:r>
                                    <a:rPr kumimoji="0" lang="zh-CN" altLang="en-US" sz="1800" b="0" i="1" u="none" strike="noStrike" kern="1200" cap="none" spc="0" normalizeH="0" baseline="0" noProof="0">
                                      <a:ln>
                                        <a:noFill/>
                                      </a:ln>
                                      <a:solidFill>
                                        <a:prstClr val="white"/>
                                      </a:solidFill>
                                      <a:effectLst/>
                                      <a:uLnTx/>
                                      <a:uFillTx/>
                                      <a:latin typeface="Cambria Math" panose="02040503050406030204" pitchFamily="18" charset="0"/>
                                      <a:cs typeface="+mn-cs"/>
                                    </a:rPr>
                                    <m:t>𝑛</m:t>
                                  </m:r>
                                </m:e>
                              </m:d>
                            </m:e>
                          </m:groupChr>
                        </m:e>
                        <m:lim>
                          <m:eqArr>
                            <m:eqArrPr>
                              <m:ctrlPr>
                                <a:rPr kumimoji="0" lang="zh-CN" altLang="en-US" sz="1800" b="0" i="1" u="none" strike="noStrike" kern="1200" cap="none" spc="0" normalizeH="0" baseline="0" noProof="0">
                                  <a:ln>
                                    <a:noFill/>
                                  </a:ln>
                                  <a:solidFill>
                                    <a:prstClr val="white"/>
                                  </a:solidFill>
                                  <a:effectLst/>
                                  <a:uLnTx/>
                                  <a:uFillTx/>
                                  <a:latin typeface="Cambria Math" panose="02040503050406030204" pitchFamily="18" charset="0"/>
                                  <a:cs typeface="+mn-cs"/>
                                </a:rPr>
                              </m:ctrlPr>
                            </m:eqArrPr>
                            <m:e>
                              <m:r>
                                <a:rPr kumimoji="0" lang="zh-CN" altLang="en-US" sz="1800" b="0" i="0" u="none" strike="noStrike" kern="1200" cap="none" spc="0" normalizeH="0" baseline="0" noProof="0">
                                  <a:ln>
                                    <a:noFill/>
                                  </a:ln>
                                  <a:solidFill>
                                    <a:prstClr val="white"/>
                                  </a:solidFill>
                                  <a:effectLst/>
                                  <a:uLnTx/>
                                  <a:uFillTx/>
                                  <a:latin typeface="Cambria Math" panose="02040503050406030204" pitchFamily="18" charset="0"/>
                                  <a:cs typeface="+mn-cs"/>
                                </a:rPr>
                                <m:t>&amp;</m:t>
                              </m:r>
                              <m:r>
                                <a:rPr kumimoji="0" lang="zh-CN" altLang="en-US" sz="1800" b="0" i="0" u="none" strike="noStrike" kern="1200" cap="none" spc="0" normalizeH="0" baseline="0" noProof="0">
                                  <a:ln>
                                    <a:noFill/>
                                  </a:ln>
                                  <a:solidFill>
                                    <a:prstClr val="white"/>
                                  </a:solidFill>
                                  <a:effectLst/>
                                  <a:uLnTx/>
                                  <a:uFillTx/>
                                  <a:latin typeface="Cambria Math" panose="02040503050406030204" pitchFamily="18" charset="0"/>
                                  <a:cs typeface="+mn-cs"/>
                                </a:rPr>
                                <m:t>评价函数</m:t>
                              </m:r>
                            </m:e>
                            <m:e>
                              <m:r>
                                <a:rPr kumimoji="0" lang="zh-CN" altLang="en-US" sz="1800" b="0" i="0" u="none" strike="noStrike" kern="1200" cap="none" spc="0" normalizeH="0" baseline="0" noProof="0">
                                  <a:ln>
                                    <a:noFill/>
                                  </a:ln>
                                  <a:solidFill>
                                    <a:prstClr val="white"/>
                                  </a:solidFill>
                                  <a:effectLst/>
                                  <a:uLnTx/>
                                  <a:uFillTx/>
                                  <a:latin typeface="Cambria Math" panose="02040503050406030204" pitchFamily="18" charset="0"/>
                                  <a:cs typeface="+mn-cs"/>
                                </a:rPr>
                                <m:t>&amp;</m:t>
                              </m:r>
                              <m:d>
                                <m:dPr>
                                  <m:begChr m:val=""/>
                                  <m:ctrlPr>
                                    <a:rPr kumimoji="0" lang="zh-CN" altLang="en-US" sz="1800" b="0" i="1" u="none" strike="noStrike" kern="1200" cap="none" spc="0" normalizeH="0" baseline="0" noProof="0">
                                      <a:ln>
                                        <a:noFill/>
                                      </a:ln>
                                      <a:solidFill>
                                        <a:prstClr val="white"/>
                                      </a:solidFill>
                                      <a:effectLst/>
                                      <a:uLnTx/>
                                      <a:uFillTx/>
                                      <a:latin typeface="Cambria Math" panose="02040503050406030204" pitchFamily="18" charset="0"/>
                                      <a:cs typeface="+mn-cs"/>
                                    </a:rPr>
                                  </m:ctrlPr>
                                </m:dPr>
                                <m:e>
                                  <m:r>
                                    <a:rPr kumimoji="0" lang="zh-CN" altLang="en-US" sz="1800" b="0" i="0" u="none" strike="noStrike" kern="1200" cap="none" spc="0" normalizeH="0" baseline="0" noProof="0">
                                      <a:ln>
                                        <a:noFill/>
                                      </a:ln>
                                      <a:solidFill>
                                        <a:prstClr val="white"/>
                                      </a:solidFill>
                                      <a:effectLst/>
                                      <a:uLnTx/>
                                      <a:uFillTx/>
                                      <a:latin typeface="Cambria Math" panose="02040503050406030204" pitchFamily="18" charset="0"/>
                                      <a:cs typeface="+mn-cs"/>
                                    </a:rPr>
                                    <m:t>(</m:t>
                                  </m:r>
                                  <m:r>
                                    <a:rPr kumimoji="0" lang="zh-CN" altLang="en-US" sz="1800" b="0" i="0" u="none" strike="noStrike" kern="1200" cap="none" spc="0" normalizeH="0" baseline="0" noProof="0">
                                      <a:ln>
                                        <a:noFill/>
                                      </a:ln>
                                      <a:solidFill>
                                        <a:prstClr val="white"/>
                                      </a:solidFill>
                                      <a:effectLst/>
                                      <a:uLnTx/>
                                      <a:uFillTx/>
                                      <a:latin typeface="Cambria Math" panose="02040503050406030204" pitchFamily="18" charset="0"/>
                                      <a:cs typeface="+mn-cs"/>
                                    </a:rPr>
                                    <m:t>选择后续结点</m:t>
                                  </m:r>
                                </m:e>
                              </m:d>
                            </m:e>
                          </m:eqArr>
                        </m:lim>
                      </m:limLow>
                      <m:r>
                        <a:rPr kumimoji="0" lang="zh-CN" altLang="en-US" sz="1800" b="0" i="0" u="none" strike="noStrike" kern="1200" cap="none" spc="0" normalizeH="0" baseline="0" noProof="0">
                          <a:ln>
                            <a:noFill/>
                          </a:ln>
                          <a:solidFill>
                            <a:prstClr val="white"/>
                          </a:solidFill>
                          <a:effectLst/>
                          <a:uLnTx/>
                          <a:uFillTx/>
                          <a:latin typeface="Cambria Math" panose="02040503050406030204" pitchFamily="18" charset="0"/>
                          <a:cs typeface="+mn-cs"/>
                        </a:rPr>
                        <m:t>=</m:t>
                      </m:r>
                      <m:limLow>
                        <m:limLowPr>
                          <m:ctrlPr>
                            <a:rPr kumimoji="0" lang="zh-CN" altLang="en-US" sz="1800" b="0" i="1" u="none" strike="noStrike" kern="1200" cap="none" spc="0" normalizeH="0" baseline="0" noProof="0">
                              <a:ln>
                                <a:noFill/>
                              </a:ln>
                              <a:solidFill>
                                <a:prstClr val="white"/>
                              </a:solidFill>
                              <a:effectLst/>
                              <a:uLnTx/>
                              <a:uFillTx/>
                              <a:latin typeface="Cambria Math" panose="02040503050406030204" pitchFamily="18" charset="0"/>
                              <a:cs typeface="+mn-cs"/>
                            </a:rPr>
                          </m:ctrlPr>
                        </m:limLowPr>
                        <m:e>
                          <m:groupChr>
                            <m:groupChrPr>
                              <m:chr m:val="⏟"/>
                              <m:ctrlPr>
                                <a:rPr kumimoji="0" lang="zh-CN" altLang="en-US" sz="1800" b="0" i="1" u="none" strike="noStrike" kern="1200" cap="none" spc="0" normalizeH="0" baseline="0" noProof="0">
                                  <a:ln>
                                    <a:noFill/>
                                  </a:ln>
                                  <a:solidFill>
                                    <a:prstClr val="white"/>
                                  </a:solidFill>
                                  <a:effectLst/>
                                  <a:uLnTx/>
                                  <a:uFillTx/>
                                  <a:latin typeface="Cambria Math" panose="02040503050406030204" pitchFamily="18" charset="0"/>
                                  <a:cs typeface="+mn-cs"/>
                                </a:rPr>
                              </m:ctrlPr>
                            </m:groupChrPr>
                            <m:e>
                              <m:r>
                                <a:rPr kumimoji="0" lang="zh-CN" altLang="en-US" sz="1800" b="0" i="1" u="none" strike="noStrike" kern="1200" cap="none" spc="0" normalizeH="0" baseline="0" noProof="0">
                                  <a:ln>
                                    <a:noFill/>
                                  </a:ln>
                                  <a:solidFill>
                                    <a:prstClr val="white"/>
                                  </a:solidFill>
                                  <a:effectLst/>
                                  <a:uLnTx/>
                                  <a:uFillTx/>
                                  <a:latin typeface="Cambria Math" panose="02040503050406030204" pitchFamily="18" charset="0"/>
                                  <a:cs typeface="+mn-cs"/>
                                </a:rPr>
                                <m:t>𝑔</m:t>
                              </m:r>
                              <m:d>
                                <m:dPr>
                                  <m:ctrlPr>
                                    <a:rPr kumimoji="0" lang="zh-CN" altLang="en-US" sz="1800" b="0" i="1" u="none" strike="noStrike" kern="1200" cap="none" spc="0" normalizeH="0" baseline="0" noProof="0">
                                      <a:ln>
                                        <a:noFill/>
                                      </a:ln>
                                      <a:solidFill>
                                        <a:prstClr val="white"/>
                                      </a:solidFill>
                                      <a:effectLst/>
                                      <a:uLnTx/>
                                      <a:uFillTx/>
                                      <a:latin typeface="Cambria Math" panose="02040503050406030204" pitchFamily="18" charset="0"/>
                                      <a:cs typeface="+mn-cs"/>
                                    </a:rPr>
                                  </m:ctrlPr>
                                </m:dPr>
                                <m:e>
                                  <m:r>
                                    <a:rPr kumimoji="0" lang="zh-CN" altLang="en-US" sz="1800" b="0" i="1" u="none" strike="noStrike" kern="1200" cap="none" spc="0" normalizeH="0" baseline="0" noProof="0">
                                      <a:ln>
                                        <a:noFill/>
                                      </a:ln>
                                      <a:solidFill>
                                        <a:prstClr val="white"/>
                                      </a:solidFill>
                                      <a:effectLst/>
                                      <a:uLnTx/>
                                      <a:uFillTx/>
                                      <a:latin typeface="Cambria Math" panose="02040503050406030204" pitchFamily="18" charset="0"/>
                                      <a:cs typeface="+mn-cs"/>
                                    </a:rPr>
                                    <m:t>𝑛</m:t>
                                  </m:r>
                                </m:e>
                              </m:d>
                            </m:e>
                          </m:groupChr>
                        </m:e>
                        <m:lim>
                          <m:eqArr>
                            <m:eqArrPr>
                              <m:ctrlPr>
                                <a:rPr kumimoji="0" lang="zh-CN" altLang="en-US" sz="1800" b="0" i="1" u="none" strike="noStrike" kern="1200" cap="none" spc="0" normalizeH="0" baseline="0" noProof="0">
                                  <a:ln>
                                    <a:noFill/>
                                  </a:ln>
                                  <a:solidFill>
                                    <a:prstClr val="white"/>
                                  </a:solidFill>
                                  <a:effectLst/>
                                  <a:uLnTx/>
                                  <a:uFillTx/>
                                  <a:latin typeface="Cambria Math" panose="02040503050406030204" pitchFamily="18" charset="0"/>
                                  <a:cs typeface="+mn-cs"/>
                                </a:rPr>
                              </m:ctrlPr>
                            </m:eqArrPr>
                            <m:e>
                              <m:r>
                                <a:rPr kumimoji="0" lang="zh-CN" altLang="en-US" sz="1800" b="0" i="0" u="none" strike="noStrike" kern="1200" cap="none" spc="0" normalizeH="0" baseline="0" noProof="0">
                                  <a:ln>
                                    <a:noFill/>
                                  </a:ln>
                                  <a:solidFill>
                                    <a:prstClr val="white"/>
                                  </a:solidFill>
                                  <a:effectLst/>
                                  <a:uLnTx/>
                                  <a:uFillTx/>
                                  <a:latin typeface="Cambria Math" panose="02040503050406030204" pitchFamily="18" charset="0"/>
                                  <a:cs typeface="+mn-cs"/>
                                </a:rPr>
                                <m:t>&amp;</m:t>
                              </m:r>
                              <m:r>
                                <a:rPr kumimoji="0" lang="zh-CN" altLang="en-US" sz="1800" b="0" i="0" u="none" strike="noStrike" kern="1200" cap="none" spc="0" normalizeH="0" baseline="0" noProof="0">
                                  <a:ln>
                                    <a:noFill/>
                                  </a:ln>
                                  <a:solidFill>
                                    <a:prstClr val="white"/>
                                  </a:solidFill>
                                  <a:effectLst/>
                                  <a:uLnTx/>
                                  <a:uFillTx/>
                                  <a:latin typeface="Cambria Math" panose="02040503050406030204" pitchFamily="18" charset="0"/>
                                  <a:cs typeface="+mn-cs"/>
                                </a:rPr>
                                <m:t>起始结点到结点</m:t>
                              </m:r>
                              <m:r>
                                <a:rPr kumimoji="0" lang="zh-CN" altLang="en-US" sz="1800" b="0" i="1" u="none" strike="noStrike" kern="1200" cap="none" spc="0" normalizeH="0" baseline="0" noProof="0">
                                  <a:ln>
                                    <a:noFill/>
                                  </a:ln>
                                  <a:solidFill>
                                    <a:prstClr val="white"/>
                                  </a:solidFill>
                                  <a:effectLst/>
                                  <a:uLnTx/>
                                  <a:uFillTx/>
                                  <a:latin typeface="Cambria Math" panose="02040503050406030204" pitchFamily="18" charset="0"/>
                                  <a:cs typeface="+mn-cs"/>
                                </a:rPr>
                                <m:t>𝑛</m:t>
                              </m:r>
                              <m:r>
                                <a:rPr kumimoji="0" lang="zh-CN" altLang="en-US" sz="1800" b="0" i="0" u="none" strike="noStrike" kern="1200" cap="none" spc="0" normalizeH="0" baseline="0" noProof="0">
                                  <a:ln>
                                    <a:noFill/>
                                  </a:ln>
                                  <a:solidFill>
                                    <a:prstClr val="white"/>
                                  </a:solidFill>
                                  <a:effectLst/>
                                  <a:uLnTx/>
                                  <a:uFillTx/>
                                  <a:latin typeface="Cambria Math" panose="02040503050406030204" pitchFamily="18" charset="0"/>
                                  <a:cs typeface="+mn-cs"/>
                                </a:rPr>
                                <m:t>代价</m:t>
                              </m:r>
                            </m:e>
                            <m:e>
                              <m:r>
                                <a:rPr kumimoji="0" lang="zh-CN" altLang="en-US" sz="1800" b="0" i="0" u="none" strike="noStrike" kern="1200" cap="none" spc="0" normalizeH="0" baseline="0" noProof="0">
                                  <a:ln>
                                    <a:noFill/>
                                  </a:ln>
                                  <a:solidFill>
                                    <a:prstClr val="white"/>
                                  </a:solidFill>
                                  <a:effectLst/>
                                  <a:uLnTx/>
                                  <a:uFillTx/>
                                  <a:latin typeface="Cambria Math" panose="02040503050406030204" pitchFamily="18" charset="0"/>
                                  <a:cs typeface="+mn-cs"/>
                                </a:rPr>
                                <m:t>&amp;</m:t>
                              </m:r>
                              <m:d>
                                <m:dPr>
                                  <m:begChr m:val=""/>
                                  <m:ctrlPr>
                                    <a:rPr kumimoji="0" lang="zh-CN" altLang="en-US" sz="1800" b="0" i="1" u="none" strike="noStrike" kern="1200" cap="none" spc="0" normalizeH="0" baseline="0" noProof="0">
                                      <a:ln>
                                        <a:noFill/>
                                      </a:ln>
                                      <a:solidFill>
                                        <a:prstClr val="white"/>
                                      </a:solidFill>
                                      <a:effectLst/>
                                      <a:uLnTx/>
                                      <a:uFillTx/>
                                      <a:latin typeface="Cambria Math" panose="02040503050406030204" pitchFamily="18" charset="0"/>
                                      <a:cs typeface="+mn-cs"/>
                                    </a:rPr>
                                  </m:ctrlPr>
                                </m:dPr>
                                <m:e>
                                  <m:r>
                                    <a:rPr kumimoji="0" lang="en-US" altLang="zh-CN" sz="1800" b="0" i="0" u="none" strike="noStrike" kern="1200" cap="none" spc="0" normalizeH="0" baseline="0" noProof="0" smtClean="0">
                                      <a:ln>
                                        <a:noFill/>
                                      </a:ln>
                                      <a:solidFill>
                                        <a:prstClr val="white"/>
                                      </a:solidFill>
                                      <a:effectLst/>
                                      <a:uLnTx/>
                                      <a:uFillTx/>
                                      <a:latin typeface="Cambria Math" panose="02040503050406030204" pitchFamily="18" charset="0"/>
                                      <a:cs typeface="+mn-cs"/>
                                    </a:rPr>
                                    <m:t>       </m:t>
                                  </m:r>
                                  <m:r>
                                    <a:rPr kumimoji="0" lang="zh-CN" altLang="en-US" sz="1800" b="0" i="0" u="none" strike="noStrike" kern="1200" cap="none" spc="0" normalizeH="0" baseline="0" noProof="0">
                                      <a:ln>
                                        <a:noFill/>
                                      </a:ln>
                                      <a:solidFill>
                                        <a:prstClr val="white"/>
                                      </a:solidFill>
                                      <a:effectLst/>
                                      <a:uLnTx/>
                                      <a:uFillTx/>
                                      <a:latin typeface="Cambria Math" panose="02040503050406030204" pitchFamily="18" charset="0"/>
                                      <a:cs typeface="+mn-cs"/>
                                    </a:rPr>
                                    <m:t>(</m:t>
                                  </m:r>
                                  <m:r>
                                    <a:rPr kumimoji="0" lang="zh-CN" altLang="en-US" sz="1800" b="0" i="0" u="none" strike="noStrike" kern="1200" cap="none" spc="0" normalizeH="0" baseline="0" noProof="0">
                                      <a:ln>
                                        <a:noFill/>
                                      </a:ln>
                                      <a:solidFill>
                                        <a:prstClr val="white"/>
                                      </a:solidFill>
                                      <a:effectLst/>
                                      <a:uLnTx/>
                                      <a:uFillTx/>
                                      <a:latin typeface="Cambria Math" panose="02040503050406030204" pitchFamily="18" charset="0"/>
                                      <a:cs typeface="+mn-cs"/>
                                    </a:rPr>
                                    <m:t>当前最小代价</m:t>
                                  </m:r>
                                </m:e>
                              </m:d>
                            </m:e>
                          </m:eqArr>
                        </m:lim>
                      </m:limLow>
                      <m:r>
                        <a:rPr kumimoji="0" lang="zh-CN" altLang="en-US" sz="1800" b="0" i="0" u="none" strike="noStrike" kern="1200" cap="none" spc="0" normalizeH="0" baseline="0" noProof="0">
                          <a:ln>
                            <a:noFill/>
                          </a:ln>
                          <a:solidFill>
                            <a:prstClr val="white"/>
                          </a:solidFill>
                          <a:effectLst/>
                          <a:uLnTx/>
                          <a:uFillTx/>
                          <a:latin typeface="Cambria Math" panose="02040503050406030204" pitchFamily="18" charset="0"/>
                          <a:cs typeface="+mn-cs"/>
                        </a:rPr>
                        <m:t>+    </m:t>
                      </m:r>
                      <m:limLow>
                        <m:limLowPr>
                          <m:ctrlPr>
                            <a:rPr kumimoji="0" lang="zh-CN" altLang="en-US" sz="1800" b="0" i="1" u="none" strike="noStrike" kern="1200" cap="none" spc="0" normalizeH="0" baseline="0" noProof="0">
                              <a:ln>
                                <a:noFill/>
                              </a:ln>
                              <a:solidFill>
                                <a:prstClr val="white"/>
                              </a:solidFill>
                              <a:effectLst/>
                              <a:uLnTx/>
                              <a:uFillTx/>
                              <a:latin typeface="Cambria Math" panose="02040503050406030204" pitchFamily="18" charset="0"/>
                              <a:cs typeface="+mn-cs"/>
                            </a:rPr>
                          </m:ctrlPr>
                        </m:limLowPr>
                        <m:e>
                          <m:groupChr>
                            <m:groupChrPr>
                              <m:chr m:val="⏟"/>
                              <m:ctrlPr>
                                <a:rPr kumimoji="0" lang="zh-CN" altLang="en-US" sz="1800" b="0" i="1" u="none" strike="noStrike" kern="1200" cap="none" spc="0" normalizeH="0" baseline="0" noProof="0">
                                  <a:ln>
                                    <a:noFill/>
                                  </a:ln>
                                  <a:solidFill>
                                    <a:prstClr val="white"/>
                                  </a:solidFill>
                                  <a:effectLst/>
                                  <a:uLnTx/>
                                  <a:uFillTx/>
                                  <a:latin typeface="Cambria Math" panose="02040503050406030204" pitchFamily="18" charset="0"/>
                                  <a:cs typeface="+mn-cs"/>
                                </a:rPr>
                              </m:ctrlPr>
                            </m:groupChrPr>
                            <m:e>
                              <m:d>
                                <m:dPr>
                                  <m:begChr m:val=""/>
                                  <m:ctrlPr>
                                    <a:rPr kumimoji="0" lang="zh-CN" altLang="en-US" sz="1800" b="0" i="1" u="none" strike="noStrike" kern="1200" cap="none" spc="0" normalizeH="0" baseline="0" noProof="0">
                                      <a:ln>
                                        <a:noFill/>
                                      </a:ln>
                                      <a:solidFill>
                                        <a:prstClr val="white"/>
                                      </a:solidFill>
                                      <a:effectLst/>
                                      <a:uLnTx/>
                                      <a:uFillTx/>
                                      <a:latin typeface="Cambria Math" panose="02040503050406030204" pitchFamily="18" charset="0"/>
                                      <a:cs typeface="+mn-cs"/>
                                    </a:rPr>
                                  </m:ctrlPr>
                                </m:dPr>
                                <m:e>
                                  <m:r>
                                    <a:rPr kumimoji="0" lang="zh-CN" altLang="en-US" sz="1800" b="0" i="1" u="none" strike="noStrike" kern="1200" cap="none" spc="0" normalizeH="0" baseline="0" noProof="0">
                                      <a:ln>
                                        <a:noFill/>
                                      </a:ln>
                                      <a:solidFill>
                                        <a:prstClr val="white"/>
                                      </a:solidFill>
                                      <a:effectLst/>
                                      <a:uLnTx/>
                                      <a:uFillTx/>
                                      <a:latin typeface="Cambria Math" panose="02040503050406030204" pitchFamily="18" charset="0"/>
                                      <a:cs typeface="+mn-cs"/>
                                    </a:rPr>
                                    <m:t>h</m:t>
                                  </m:r>
                                  <m:r>
                                    <a:rPr kumimoji="0" lang="zh-CN" altLang="en-US" sz="1800" b="0" i="0" u="none" strike="noStrike" kern="1200" cap="none" spc="0" normalizeH="0" baseline="0" noProof="0">
                                      <a:ln>
                                        <a:noFill/>
                                      </a:ln>
                                      <a:solidFill>
                                        <a:prstClr val="white"/>
                                      </a:solidFill>
                                      <a:effectLst/>
                                      <a:uLnTx/>
                                      <a:uFillTx/>
                                      <a:latin typeface="Cambria Math" panose="02040503050406030204" pitchFamily="18" charset="0"/>
                                      <a:cs typeface="+mn-cs"/>
                                    </a:rPr>
                                    <m:t>(</m:t>
                                  </m:r>
                                  <m:r>
                                    <a:rPr kumimoji="0" lang="zh-CN" altLang="en-US" sz="1800" b="0" i="1" u="none" strike="noStrike" kern="1200" cap="none" spc="0" normalizeH="0" baseline="0" noProof="0">
                                      <a:ln>
                                        <a:noFill/>
                                      </a:ln>
                                      <a:solidFill>
                                        <a:prstClr val="white"/>
                                      </a:solidFill>
                                      <a:effectLst/>
                                      <a:uLnTx/>
                                      <a:uFillTx/>
                                      <a:latin typeface="Cambria Math" panose="02040503050406030204" pitchFamily="18" charset="0"/>
                                      <a:cs typeface="+mn-cs"/>
                                    </a:rPr>
                                    <m:t>𝑛</m:t>
                                  </m:r>
                                </m:e>
                              </m:d>
                            </m:e>
                          </m:groupChr>
                        </m:e>
                        <m:lim>
                          <m:eqArr>
                            <m:eqArrPr>
                              <m:ctrlPr>
                                <a:rPr kumimoji="0" lang="zh-CN" altLang="en-US" sz="1800" b="0" i="1" u="none" strike="noStrike" kern="1200" cap="none" spc="0" normalizeH="0" baseline="0" noProof="0">
                                  <a:ln>
                                    <a:noFill/>
                                  </a:ln>
                                  <a:solidFill>
                                    <a:prstClr val="white"/>
                                  </a:solidFill>
                                  <a:effectLst/>
                                  <a:uLnTx/>
                                  <a:uFillTx/>
                                  <a:latin typeface="Cambria Math" panose="02040503050406030204" pitchFamily="18" charset="0"/>
                                  <a:cs typeface="+mn-cs"/>
                                </a:rPr>
                              </m:ctrlPr>
                            </m:eqArrPr>
                            <m:e>
                              <m:r>
                                <a:rPr kumimoji="0" lang="zh-CN" altLang="en-US" sz="1800" b="0" i="0" u="none" strike="noStrike" kern="1200" cap="none" spc="0" normalizeH="0" baseline="0" noProof="0">
                                  <a:ln>
                                    <a:noFill/>
                                  </a:ln>
                                  <a:solidFill>
                                    <a:prstClr val="white"/>
                                  </a:solidFill>
                                  <a:effectLst/>
                                  <a:uLnTx/>
                                  <a:uFillTx/>
                                  <a:latin typeface="Cambria Math" panose="02040503050406030204" pitchFamily="18" charset="0"/>
                                  <a:cs typeface="+mn-cs"/>
                                </a:rPr>
                                <m:t>&amp;</m:t>
                              </m:r>
                              <m:r>
                                <a:rPr kumimoji="0" lang="zh-CN" altLang="en-US" sz="1800" b="0" i="0" u="none" strike="noStrike" kern="1200" cap="none" spc="0" normalizeH="0" baseline="0" noProof="0">
                                  <a:ln>
                                    <a:noFill/>
                                  </a:ln>
                                  <a:solidFill>
                                    <a:prstClr val="white"/>
                                  </a:solidFill>
                                  <a:effectLst/>
                                  <a:uLnTx/>
                                  <a:uFillTx/>
                                  <a:latin typeface="Cambria Math" panose="02040503050406030204" pitchFamily="18" charset="0"/>
                                  <a:cs typeface="+mn-cs"/>
                                </a:rPr>
                                <m:t>结点</m:t>
                              </m:r>
                              <m:r>
                                <a:rPr kumimoji="0" lang="zh-CN" altLang="en-US" sz="1800" b="0" i="1" u="none" strike="noStrike" kern="1200" cap="none" spc="0" normalizeH="0" baseline="0" noProof="0">
                                  <a:ln>
                                    <a:noFill/>
                                  </a:ln>
                                  <a:solidFill>
                                    <a:prstClr val="white"/>
                                  </a:solidFill>
                                  <a:effectLst/>
                                  <a:uLnTx/>
                                  <a:uFillTx/>
                                  <a:latin typeface="Cambria Math" panose="02040503050406030204" pitchFamily="18" charset="0"/>
                                  <a:cs typeface="+mn-cs"/>
                                </a:rPr>
                                <m:t>𝑛</m:t>
                              </m:r>
                              <m:r>
                                <a:rPr kumimoji="0" lang="zh-CN" altLang="en-US" sz="1800" b="0" i="0" u="none" strike="noStrike" kern="1200" cap="none" spc="0" normalizeH="0" baseline="0" noProof="0">
                                  <a:ln>
                                    <a:noFill/>
                                  </a:ln>
                                  <a:solidFill>
                                    <a:prstClr val="white"/>
                                  </a:solidFill>
                                  <a:effectLst/>
                                  <a:uLnTx/>
                                  <a:uFillTx/>
                                  <a:latin typeface="Cambria Math" panose="02040503050406030204" pitchFamily="18" charset="0"/>
                                  <a:cs typeface="+mn-cs"/>
                                </a:rPr>
                                <m:t>到目标结点代价</m:t>
                              </m:r>
                            </m:e>
                            <m:e>
                              <m:r>
                                <a:rPr kumimoji="0" lang="zh-CN" altLang="en-US" sz="1800" b="0" i="0" u="none" strike="noStrike" kern="1200" cap="none" spc="0" normalizeH="0" baseline="0" noProof="0">
                                  <a:ln>
                                    <a:noFill/>
                                  </a:ln>
                                  <a:solidFill>
                                    <a:prstClr val="white"/>
                                  </a:solidFill>
                                  <a:effectLst/>
                                  <a:uLnTx/>
                                  <a:uFillTx/>
                                  <a:latin typeface="Cambria Math" panose="02040503050406030204" pitchFamily="18" charset="0"/>
                                  <a:cs typeface="+mn-cs"/>
                                </a:rPr>
                                <m:t>&amp;</m:t>
                              </m:r>
                              <m:d>
                                <m:dPr>
                                  <m:begChr m:val=""/>
                                  <m:ctrlPr>
                                    <a:rPr kumimoji="0" lang="zh-CN" altLang="en-US" sz="1800" b="0" i="1" u="none" strike="noStrike" kern="1200" cap="none" spc="0" normalizeH="0" baseline="0" noProof="0">
                                      <a:ln>
                                        <a:noFill/>
                                      </a:ln>
                                      <a:solidFill>
                                        <a:prstClr val="white"/>
                                      </a:solidFill>
                                      <a:effectLst/>
                                      <a:uLnTx/>
                                      <a:uFillTx/>
                                      <a:latin typeface="Cambria Math" panose="02040503050406030204" pitchFamily="18" charset="0"/>
                                      <a:cs typeface="+mn-cs"/>
                                    </a:rPr>
                                  </m:ctrlPr>
                                </m:dPr>
                                <m:e>
                                  <m:r>
                                    <a:rPr kumimoji="0" lang="zh-CN" altLang="en-US" sz="1800" b="0" i="0" u="none" strike="noStrike" kern="1200" cap="none" spc="0" normalizeH="0" baseline="0" noProof="0">
                                      <a:ln>
                                        <a:noFill/>
                                      </a:ln>
                                      <a:solidFill>
                                        <a:prstClr val="white"/>
                                      </a:solidFill>
                                      <a:effectLst/>
                                      <a:uLnTx/>
                                      <a:uFillTx/>
                                      <a:latin typeface="Cambria Math" panose="02040503050406030204" pitchFamily="18" charset="0"/>
                                      <a:cs typeface="+mn-cs"/>
                                    </a:rPr>
                                    <m:t>(</m:t>
                                  </m:r>
                                  <m:r>
                                    <a:rPr kumimoji="0" lang="zh-CN" altLang="en-US" sz="1800" b="0" i="0" u="none" strike="noStrike" kern="1200" cap="none" spc="0" normalizeH="0" baseline="0" noProof="0">
                                      <a:ln>
                                        <a:noFill/>
                                      </a:ln>
                                      <a:solidFill>
                                        <a:prstClr val="white"/>
                                      </a:solidFill>
                                      <a:effectLst/>
                                      <a:uLnTx/>
                                      <a:uFillTx/>
                                      <a:latin typeface="Cambria Math" panose="02040503050406030204" pitchFamily="18" charset="0"/>
                                      <a:cs typeface="+mn-cs"/>
                                    </a:rPr>
                                    <m:t>后续估计最小代价</m:t>
                                  </m:r>
                                </m:e>
                              </m:d>
                            </m:e>
                          </m:eqArr>
                        </m:lim>
                      </m:limLow>
                    </m:oMath>
                  </m:oMathPara>
                </a14:m>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mc:Choice>
        <mc:Fallback xmlns="">
          <p:sp>
            <p:nvSpPr>
              <p:cNvPr id="6" name="矩形 5">
                <a:extLst>
                  <a:ext uri="{FF2B5EF4-FFF2-40B4-BE49-F238E27FC236}">
                    <a16:creationId xmlns:a16="http://schemas.microsoft.com/office/drawing/2014/main" id="{4C5D89EB-40EE-49E1-A914-0FE85A8787FB}"/>
                  </a:ext>
                </a:extLst>
              </p:cNvPr>
              <p:cNvSpPr>
                <a:spLocks noRot="1" noChangeAspect="1" noMove="1" noResize="1" noEditPoints="1" noAdjustHandles="1" noChangeArrowheads="1" noChangeShapeType="1" noTextEdit="1"/>
              </p:cNvSpPr>
              <p:nvPr/>
            </p:nvSpPr>
            <p:spPr>
              <a:xfrm>
                <a:off x="1992371" y="2011219"/>
                <a:ext cx="8376684" cy="1015984"/>
              </a:xfrm>
              <a:prstGeom prst="rect">
                <a:avLst/>
              </a:prstGeom>
              <a:blipFill>
                <a:blip r:embed="rId4"/>
                <a:stretch>
                  <a:fillRect t="-43114" b="-9461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B359B2DE-4B83-4F65-9ACD-2E88A459C0FE}"/>
                  </a:ext>
                </a:extLst>
              </p:cNvPr>
              <p:cNvSpPr/>
              <p:nvPr/>
            </p:nvSpPr>
            <p:spPr>
              <a:xfrm>
                <a:off x="765543" y="5147957"/>
                <a:ext cx="11270512" cy="1156727"/>
              </a:xfrm>
              <a:prstGeom prst="rect">
                <a:avLst/>
              </a:prstGeom>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zh-CN"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定义从起始结点到结点</a:t>
                </a:r>
                <a14:m>
                  <m:oMath xmlns:m="http://schemas.openxmlformats.org/officeDocument/2006/math">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𝑛</m:t>
                    </m:r>
                  </m:oMath>
                </a14:m>
                <a:r>
                  <a:rPr kumimoji="0" lang="zh-CN"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的路径代价函数</a:t>
                </a:r>
                <a14:m>
                  <m:oMath xmlns:m="http://schemas.openxmlformats.org/officeDocument/2006/math">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𝑔</m:t>
                    </m:r>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m:t>
                    </m:r>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𝑛</m:t>
                    </m:r>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m:t>
                    </m:r>
                  </m:oMath>
                </a14:m>
                <a:r>
                  <a:rPr kumimoji="0" lang="zh-CN"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，在此基础上评价函数</a:t>
                </a:r>
                <a14:m>
                  <m:oMath xmlns:m="http://schemas.openxmlformats.org/officeDocument/2006/math">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𝑓</m:t>
                    </m:r>
                    <m:d>
                      <m:dPr>
                        <m:ctrlPr>
                          <a:rPr kumimoji="0" lang="zh-CN" altLang="zh-CN" sz="16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𝑛</m:t>
                        </m:r>
                      </m:e>
                    </m:d>
                  </m:oMath>
                </a14:m>
                <a:r>
                  <a:rPr kumimoji="0" lang="zh-CN"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被修改为：</a:t>
                </a:r>
                <a14:m>
                  <m:oMath xmlns:m="http://schemas.openxmlformats.org/officeDocument/2006/math">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𝑓</m:t>
                    </m:r>
                    <m:d>
                      <m:dPr>
                        <m:ctrlPr>
                          <a:rPr kumimoji="0" lang="zh-CN" altLang="zh-CN" sz="16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𝑛</m:t>
                        </m:r>
                      </m:e>
                    </m:d>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m:t>
                    </m:r>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𝑔</m:t>
                    </m:r>
                    <m:d>
                      <m:dPr>
                        <m:ctrlPr>
                          <a:rPr kumimoji="0" lang="zh-CN" altLang="zh-CN" sz="16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𝑛</m:t>
                        </m:r>
                      </m:e>
                    </m:d>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m:t>
                    </m:r>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h</m:t>
                    </m:r>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m:t>
                    </m:r>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𝑛</m:t>
                    </m:r>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m:t>
                    </m:r>
                  </m:oMath>
                </a14:m>
                <a:r>
                  <a:rPr kumimoji="0" lang="zh-CN"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，即评价函数等于从起始结点到达结点</a:t>
                </a:r>
                <a14:m>
                  <m:oMath xmlns:m="http://schemas.openxmlformats.org/officeDocument/2006/math">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𝑛</m:t>
                    </m:r>
                  </m:oMath>
                </a14:m>
                <a:r>
                  <a:rPr kumimoji="0" lang="zh-CN"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的的实际代价取值与结点</a:t>
                </a:r>
                <a14:m>
                  <m:oMath xmlns:m="http://schemas.openxmlformats.org/officeDocument/2006/math">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𝑛</m:t>
                    </m:r>
                  </m:oMath>
                </a14:m>
                <a:r>
                  <a:rPr kumimoji="0" lang="zh-CN"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到目标结点估计代价取值之和。根据每个结点的评价函数之值不断选择后续结点的搜索算法被称为</a:t>
                </a:r>
                <a:r>
                  <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a:t>
                </a:r>
                <a:r>
                  <a:rPr kumimoji="0" lang="zh-CN"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算法</a:t>
                </a:r>
                <a:endParaRPr kumimoji="0" lang="zh-CN"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mc:Choice>
        <mc:Fallback xmlns="">
          <p:sp>
            <p:nvSpPr>
              <p:cNvPr id="7" name="矩形 6">
                <a:extLst>
                  <a:ext uri="{FF2B5EF4-FFF2-40B4-BE49-F238E27FC236}">
                    <a16:creationId xmlns:a16="http://schemas.microsoft.com/office/drawing/2014/main" id="{B359B2DE-4B83-4F65-9ACD-2E88A459C0FE}"/>
                  </a:ext>
                </a:extLst>
              </p:cNvPr>
              <p:cNvSpPr>
                <a:spLocks noRot="1" noChangeAspect="1" noMove="1" noResize="1" noEditPoints="1" noAdjustHandles="1" noChangeArrowheads="1" noChangeShapeType="1" noTextEdit="1"/>
              </p:cNvSpPr>
              <p:nvPr/>
            </p:nvSpPr>
            <p:spPr>
              <a:xfrm>
                <a:off x="765543" y="5147957"/>
                <a:ext cx="11270512" cy="1156727"/>
              </a:xfrm>
              <a:prstGeom prst="rect">
                <a:avLst/>
              </a:prstGeom>
              <a:blipFill>
                <a:blip r:embed="rId5"/>
                <a:stretch>
                  <a:fillRect b="-578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8891679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583380" y="726948"/>
            <a:ext cx="7464387" cy="497934"/>
            <a:chOff x="4099943" y="2819853"/>
            <a:chExt cx="2570275" cy="497934"/>
          </a:xfrm>
        </p:grpSpPr>
        <p:sp>
          <p:nvSpPr>
            <p:cNvPr id="4" name="平行四边形 3"/>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5" name="平行四边形 4"/>
            <p:cNvSpPr/>
            <p:nvPr/>
          </p:nvSpPr>
          <p:spPr bwMode="auto">
            <a:xfrm>
              <a:off x="4122533" y="2819853"/>
              <a:ext cx="2547685"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6" name="矩形 5"/>
            <p:cNvSpPr/>
            <p:nvPr/>
          </p:nvSpPr>
          <p:spPr>
            <a:xfrm>
              <a:off x="4216534" y="2853798"/>
              <a:ext cx="2359684" cy="400110"/>
            </a:xfrm>
            <a:prstGeom prst="rect">
              <a:avLst/>
            </a:prstGeom>
          </p:spPr>
          <p:txBody>
            <a:bodyPr wrap="square">
              <a:spAutoFit/>
            </a:bodyPr>
            <a:lstStyle/>
            <a:p>
              <a:pPr marL="0" marR="0" lvl="0" indent="0" algn="ctr" defTabSz="914400" rtl="0" eaLnBrk="1" fontAlgn="auto" latinLnBrk="0" hangingPunct="1">
                <a:lnSpc>
                  <a:spcPct val="100000"/>
                </a:lnSpc>
                <a:spcBef>
                  <a:spcPct val="50000"/>
                </a:spcBef>
                <a:spcAft>
                  <a:spcPts val="0"/>
                </a:spcAft>
                <a:buClrTx/>
                <a:buSzTx/>
                <a:buFontTx/>
                <a:buNone/>
                <a:tabLst/>
                <a:defRPr/>
              </a:pPr>
              <a:r>
                <a:rPr kumimoji="0" lang="zh-CN" altLang="en-US" sz="2000" b="1" i="0" u="none" strike="noStrike" kern="1200" cap="none" spc="0" normalizeH="0" baseline="0" noProof="0" dirty="0">
                  <a:ln>
                    <a:noFill/>
                  </a:ln>
                  <a:solidFill>
                    <a:prstClr val="black">
                      <a:lumMod val="95000"/>
                      <a:lumOff val="5000"/>
                    </a:prstClr>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认知基石和燃料是规范化的逻辑知识</a:t>
              </a:r>
              <a:endParaRPr kumimoji="0" lang="zh-CN" altLang="en-US" sz="2000" b="1" i="0" u="none" strike="noStrike" kern="120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endParaRPr>
            </a:p>
          </p:txBody>
        </p:sp>
      </p:grpSp>
      <p:sp>
        <p:nvSpPr>
          <p:cNvPr id="23" name="矩形 22">
            <a:extLst>
              <a:ext uri="{FF2B5EF4-FFF2-40B4-BE49-F238E27FC236}">
                <a16:creationId xmlns:a16="http://schemas.microsoft.com/office/drawing/2014/main" id="{6F77A2E9-3941-4386-A0DF-CDEBD25143F3}"/>
              </a:ext>
            </a:extLst>
          </p:cNvPr>
          <p:cNvSpPr/>
          <p:nvPr/>
        </p:nvSpPr>
        <p:spPr>
          <a:xfrm>
            <a:off x="852473" y="129010"/>
            <a:ext cx="1420582"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mn-cs"/>
              </a:rPr>
              <a:t>一、命题逻辑</a:t>
            </a:r>
            <a:endParaRPr kumimoji="0" lang="zh-CN" altLang="en-US" sz="16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p:sp>
        <p:nvSpPr>
          <p:cNvPr id="24" name="矩形: 圆角 6">
            <a:extLst>
              <a:ext uri="{FF2B5EF4-FFF2-40B4-BE49-F238E27FC236}">
                <a16:creationId xmlns:a16="http://schemas.microsoft.com/office/drawing/2014/main" id="{15B72201-1606-4C88-8F91-839FBCDACE0A}"/>
              </a:ext>
            </a:extLst>
          </p:cNvPr>
          <p:cNvSpPr/>
          <p:nvPr/>
        </p:nvSpPr>
        <p:spPr>
          <a:xfrm>
            <a:off x="449904" y="1690576"/>
            <a:ext cx="6253924" cy="4678326"/>
          </a:xfrm>
          <a:prstGeom prst="roundRect">
            <a:avLst>
              <a:gd name="adj" fmla="val 0"/>
            </a:avLst>
          </a:prstGeom>
          <a:gradFill>
            <a:gsLst>
              <a:gs pos="22000">
                <a:srgbClr val="016773"/>
              </a:gs>
              <a:gs pos="100000">
                <a:srgbClr val="00ABA5"/>
              </a:gs>
            </a:gsLst>
            <a:lin ang="30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1"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endParaRPr>
          </a:p>
        </p:txBody>
      </p:sp>
      <p:sp>
        <p:nvSpPr>
          <p:cNvPr id="25" name="矩形 24">
            <a:extLst>
              <a:ext uri="{FF2B5EF4-FFF2-40B4-BE49-F238E27FC236}">
                <a16:creationId xmlns:a16="http://schemas.microsoft.com/office/drawing/2014/main" id="{EABA8736-7A3C-423C-AE5A-BDA9E8807C56}"/>
              </a:ext>
            </a:extLst>
          </p:cNvPr>
          <p:cNvSpPr/>
          <p:nvPr/>
        </p:nvSpPr>
        <p:spPr>
          <a:xfrm>
            <a:off x="358548" y="1746998"/>
            <a:ext cx="6111364" cy="5034840"/>
          </a:xfrm>
          <a:prstGeom prst="rect">
            <a:avLst/>
          </a:prstGeom>
        </p:spPr>
        <p:txBody>
          <a:bodyPr wrap="square">
            <a:spAutoFit/>
          </a:bodyPr>
          <a:lstStyle/>
          <a:p>
            <a:pPr marL="342900" marR="0" lvl="0" indent="-342900" algn="just" defTabSz="914400" rtl="0" eaLnBrk="1" fontAlgn="auto" latinLnBrk="0" hangingPunct="1">
              <a:lnSpc>
                <a:spcPct val="150000"/>
              </a:lnSpc>
              <a:spcBef>
                <a:spcPts val="0"/>
              </a:spcBef>
              <a:spcAft>
                <a:spcPts val="0"/>
              </a:spcAft>
              <a:buClr>
                <a:prstClr val="white"/>
              </a:buClr>
              <a:buSzPct val="80000"/>
              <a:buFont typeface="Wingdings" panose="05000000000000000000" pitchFamily="2" charset="2"/>
              <a:buChar char="u"/>
              <a:tabLst/>
              <a:defRPr/>
            </a:pPr>
            <a:r>
              <a:rPr kumimoji="0" lang="zh-CN" altLang="en-US" sz="16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认知这个单词“</a:t>
            </a:r>
            <a:r>
              <a:rPr kumimoji="0" lang="en-US" altLang="zh-CN" sz="16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cognition”</a:t>
            </a:r>
            <a:r>
              <a:rPr kumimoji="0" lang="zh-CN" altLang="en-US" sz="16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来源于拉丁语“</a:t>
            </a:r>
            <a:r>
              <a:rPr kumimoji="0" lang="en-US" altLang="zh-CN" sz="1600" b="0" i="0" u="none" strike="noStrike" kern="1200" cap="none" spc="0" normalizeH="0" baseline="0" noProof="0" dirty="0" err="1">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cognitio</a:t>
            </a:r>
            <a:r>
              <a:rPr kumimoji="0" lang="en-US" altLang="zh-CN" sz="16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0" lang="zh-CN" altLang="en-US" sz="16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，表示学习和知识。古希腊哲学认为人类理解世界的途径源于</a:t>
            </a:r>
            <a:r>
              <a:rPr kumimoji="0" lang="zh-CN" altLang="en-US" sz="1600" b="1" i="0" u="none" strike="noStrike" kern="1200" cap="none" spc="0" normalizeH="0" baseline="0" noProof="0" dirty="0">
                <a:ln>
                  <a:noFill/>
                </a:ln>
                <a:solidFill>
                  <a:srgbClr val="FFFFCC"/>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“学习技能”和“解释已得知识”</a:t>
            </a:r>
            <a:r>
              <a:rPr kumimoji="0" lang="zh-CN" altLang="en-US" sz="16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两种途径，从而“开始知道”。</a:t>
            </a:r>
          </a:p>
          <a:p>
            <a:pPr marL="342900" marR="0" lvl="0" indent="-342900" algn="just" defTabSz="914400" rtl="0" eaLnBrk="1" fontAlgn="auto" latinLnBrk="0" hangingPunct="1">
              <a:lnSpc>
                <a:spcPct val="150000"/>
              </a:lnSpc>
              <a:spcBef>
                <a:spcPts val="0"/>
              </a:spcBef>
              <a:spcAft>
                <a:spcPts val="0"/>
              </a:spcAft>
              <a:buClr>
                <a:prstClr val="white"/>
              </a:buClr>
              <a:buSzPct val="80000"/>
              <a:buFont typeface="Wingdings" panose="05000000000000000000" pitchFamily="2" charset="2"/>
              <a:buChar char="u"/>
              <a:tabLst/>
              <a:defRPr/>
            </a:pPr>
            <a:endParaRPr kumimoji="0" lang="en-US" altLang="zh-CN" sz="16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endParaRPr>
          </a:p>
          <a:p>
            <a:pPr marL="342900" marR="0" lvl="0" indent="-342900" algn="just" defTabSz="914400" rtl="0" eaLnBrk="1" fontAlgn="auto" latinLnBrk="0" hangingPunct="1">
              <a:lnSpc>
                <a:spcPct val="150000"/>
              </a:lnSpc>
              <a:spcBef>
                <a:spcPts val="0"/>
              </a:spcBef>
              <a:spcAft>
                <a:spcPts val="0"/>
              </a:spcAft>
              <a:buClr>
                <a:prstClr val="white"/>
              </a:buClr>
              <a:buSzPct val="80000"/>
              <a:buFont typeface="Wingdings" panose="05000000000000000000" pitchFamily="2" charset="2"/>
              <a:buChar char="u"/>
              <a:tabLst/>
              <a:defRPr/>
            </a:pPr>
            <a:r>
              <a:rPr kumimoji="0" lang="zh-CN" altLang="en-US" sz="16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早在</a:t>
            </a:r>
            <a:r>
              <a:rPr kumimoji="0" lang="en-US" altLang="zh-CN" sz="16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13</a:t>
            </a:r>
            <a:r>
              <a:rPr kumimoji="0" lang="zh-CN" altLang="en-US" sz="16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世纪末，加泰罗尼（现西班牙境内）诗人、哲学家、逻辑学家雷蒙</a:t>
            </a:r>
            <a:r>
              <a:rPr kumimoji="0" lang="en-US" altLang="zh-CN" sz="16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0" lang="zh-CN" altLang="en-US" sz="16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卢尔（</a:t>
            </a:r>
            <a:r>
              <a:rPr kumimoji="0" lang="en-US" altLang="zh-CN" sz="16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Ramon </a:t>
            </a:r>
            <a:r>
              <a:rPr kumimoji="0" lang="en-US" altLang="zh-CN" sz="1600" b="0" i="0" u="none" strike="noStrike" kern="1200" cap="none" spc="0" normalizeH="0" baseline="0" noProof="0" dirty="0" err="1">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Llull</a:t>
            </a:r>
            <a:r>
              <a:rPr kumimoji="0" lang="zh-CN" altLang="en-US" sz="16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）提出了对知识进行规范化描述的</a:t>
            </a:r>
            <a:r>
              <a:rPr kumimoji="0" lang="zh-CN" altLang="en-US" sz="1600" b="1" i="0" u="none" strike="noStrike" kern="1200" cap="none" spc="0" normalizeH="0" baseline="0" noProof="0" dirty="0">
                <a:ln>
                  <a:noFill/>
                </a:ln>
                <a:solidFill>
                  <a:srgbClr val="FFFFCC"/>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“知识树（</a:t>
            </a:r>
            <a:r>
              <a:rPr kumimoji="0" lang="en-US" altLang="zh-CN" sz="1600" b="1" i="0" u="none" strike="noStrike" kern="1200" cap="none" spc="0" normalizeH="0" baseline="0" noProof="0" dirty="0">
                <a:ln>
                  <a:noFill/>
                </a:ln>
                <a:solidFill>
                  <a:srgbClr val="FFFFCC"/>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Tree of Knowledge</a:t>
            </a:r>
            <a:r>
              <a:rPr kumimoji="0" lang="zh-CN" altLang="en-US" sz="1600" b="1" i="0" u="none" strike="noStrike" kern="1200" cap="none" spc="0" normalizeH="0" baseline="0" noProof="0" dirty="0">
                <a:ln>
                  <a:noFill/>
                </a:ln>
                <a:solidFill>
                  <a:srgbClr val="FFFFCC"/>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）或科学树（</a:t>
            </a:r>
            <a:r>
              <a:rPr kumimoji="0" lang="en-US" altLang="zh-CN" sz="1600" b="1" i="0" u="none" strike="noStrike" kern="1200" cap="none" spc="0" normalizeH="0" baseline="0" noProof="0" dirty="0">
                <a:ln>
                  <a:noFill/>
                </a:ln>
                <a:solidFill>
                  <a:srgbClr val="FFFFCC"/>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Tree of Science</a:t>
            </a:r>
            <a:r>
              <a:rPr kumimoji="0" lang="zh-CN" altLang="en-US" sz="1600" b="1" i="0" u="none" strike="noStrike" kern="1200" cap="none" spc="0" normalizeH="0" baseline="0" noProof="0" dirty="0">
                <a:ln>
                  <a:noFill/>
                </a:ln>
                <a:solidFill>
                  <a:srgbClr val="FFFFCC"/>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0" lang="zh-CN" altLang="en-US" sz="16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”，这是目前最早的一种对知识进行规范化表示的努力。这种知识树的表示方法深刻影响了莱布尼兹（</a:t>
            </a:r>
            <a:r>
              <a:rPr kumimoji="0" lang="en-US" altLang="zh-CN" sz="16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Leibnitz</a:t>
            </a:r>
            <a:r>
              <a:rPr kumimoji="0" lang="zh-CN" altLang="en-US" sz="16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）所提出的</a:t>
            </a:r>
            <a:r>
              <a:rPr kumimoji="0" lang="zh-CN" altLang="en-US" sz="1600" b="1" i="0" u="none" strike="noStrike" kern="1200" cap="none" spc="0" normalizeH="0" baseline="0" noProof="0" dirty="0">
                <a:ln>
                  <a:noFill/>
                </a:ln>
                <a:solidFill>
                  <a:srgbClr val="FFFFCC"/>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“人类思想字母表（</a:t>
            </a:r>
            <a:r>
              <a:rPr kumimoji="0" lang="en-US" altLang="zh-CN" sz="1600" b="1" i="0" u="none" strike="noStrike" kern="1200" cap="none" spc="0" normalizeH="0" baseline="0" noProof="0" dirty="0">
                <a:ln>
                  <a:noFill/>
                </a:ln>
                <a:solidFill>
                  <a:srgbClr val="FFFFCC"/>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alphabet of human thought</a:t>
            </a:r>
            <a:r>
              <a:rPr kumimoji="0" lang="zh-CN" altLang="en-US" sz="1600" b="1" i="0" u="none" strike="noStrike" kern="1200" cap="none" spc="0" normalizeH="0" baseline="0" noProof="0" dirty="0">
                <a:ln>
                  <a:noFill/>
                </a:ln>
                <a:solidFill>
                  <a:srgbClr val="FFFFCC"/>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0" lang="zh-CN" altLang="en-US" sz="16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”，即对规范化表达知识按照规则进行组合等操作，就可构造思想机器，实现思维的计算。 </a:t>
            </a:r>
            <a:endParaRPr kumimoji="0" lang="en-US" altLang="zh-CN" sz="16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endParaRPr>
          </a:p>
          <a:p>
            <a:pPr marL="0" marR="0" lvl="0" indent="0" algn="l" defTabSz="914400" rtl="0" eaLnBrk="1" fontAlgn="auto" latinLnBrk="0" hangingPunct="1">
              <a:lnSpc>
                <a:spcPct val="150000"/>
              </a:lnSpc>
              <a:spcBef>
                <a:spcPts val="0"/>
              </a:spcBef>
              <a:spcAft>
                <a:spcPts val="0"/>
              </a:spcAft>
              <a:buClr>
                <a:prstClr val="white"/>
              </a:buClr>
              <a:buSzPct val="80000"/>
              <a:buFontTx/>
              <a:buNone/>
              <a:tabLst/>
              <a:defRPr/>
            </a:pPr>
            <a:endParaRPr kumimoji="0" lang="en-US" altLang="zh-CN" sz="16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 name="矩形 6">
            <a:extLst>
              <a:ext uri="{FF2B5EF4-FFF2-40B4-BE49-F238E27FC236}">
                <a16:creationId xmlns:a16="http://schemas.microsoft.com/office/drawing/2014/main" id="{1B81D337-A3DD-4A7A-A371-577FE0FC8718}"/>
              </a:ext>
            </a:extLst>
          </p:cNvPr>
          <p:cNvSpPr/>
          <p:nvPr/>
        </p:nvSpPr>
        <p:spPr>
          <a:xfrm>
            <a:off x="7167323" y="2914172"/>
            <a:ext cx="4574773" cy="1670586"/>
          </a:xfrm>
          <a:prstGeom prst="rect">
            <a:avLst/>
          </a:prstGeom>
        </p:spPr>
        <p:txBody>
          <a:bodyPr wrap="square">
            <a:spAutoFit/>
          </a:bodyPr>
          <a:lstStyle/>
          <a:p>
            <a:pPr marL="0" marR="0" lvl="0" indent="0" algn="just" defTabSz="914400" rtl="0" eaLnBrk="1" fontAlgn="auto" latinLnBrk="0" hangingPunct="1">
              <a:lnSpc>
                <a:spcPct val="200000"/>
              </a:lnSpc>
              <a:spcBef>
                <a:spcPts val="0"/>
              </a:spcBef>
              <a:spcAft>
                <a:spcPts val="0"/>
              </a:spcAft>
              <a:buClrTx/>
              <a:buSzTx/>
              <a:buFontTx/>
              <a:buNone/>
              <a:tabLst/>
              <a:defRPr/>
            </a:pPr>
            <a:r>
              <a:rPr kumimoji="0" lang="zh-CN"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目前代表性知识表达方法有命题逻辑、谓词逻辑、产生式规则（</a:t>
            </a: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production rule</a:t>
            </a:r>
            <a:r>
              <a:rPr kumimoji="0" lang="zh-CN"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）、框架</a:t>
            </a: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(frame)</a:t>
            </a:r>
            <a:r>
              <a:rPr kumimoji="0" lang="zh-CN"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表示法以及知识图谱等。</a:t>
            </a:r>
            <a:endPar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317981933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175912" y="677397"/>
            <a:ext cx="7538508" cy="497934"/>
            <a:chOff x="2591319" y="2819853"/>
            <a:chExt cx="4078899" cy="497934"/>
          </a:xfrm>
        </p:grpSpPr>
        <p:sp>
          <p:nvSpPr>
            <p:cNvPr id="3" name="平行四边形 2"/>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4" name="平行四边形 3"/>
            <p:cNvSpPr/>
            <p:nvPr/>
          </p:nvSpPr>
          <p:spPr bwMode="auto">
            <a:xfrm>
              <a:off x="2591319" y="2819853"/>
              <a:ext cx="4078899"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5" name="矩形 4"/>
            <p:cNvSpPr/>
            <p:nvPr/>
          </p:nvSpPr>
          <p:spPr>
            <a:xfrm>
              <a:off x="2591319" y="2853798"/>
              <a:ext cx="3984899" cy="461665"/>
            </a:xfrm>
            <a:prstGeom prst="rect">
              <a:avLst/>
            </a:prstGeom>
          </p:spPr>
          <p:txBody>
            <a:bodyPr wrap="square">
              <a:spAutoFit/>
            </a:bodyPr>
            <a:lstStyle/>
            <a:p>
              <a:pPr marL="0" marR="0" lvl="0" indent="0" algn="ctr" defTabSz="914400" rtl="0" eaLnBrk="1" fontAlgn="auto" latinLnBrk="0" hangingPunct="1">
                <a:lnSpc>
                  <a:spcPct val="100000"/>
                </a:lnSpc>
                <a:spcBef>
                  <a:spcPct val="5000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 </a:t>
              </a:r>
              <a:r>
                <a:rPr kumimoji="0" lang="zh-CN" altLang="en-US" sz="2000" b="1" i="0" u="none" strike="noStrike" kern="120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rPr>
                <a:t> </a:t>
              </a:r>
              <a:r>
                <a:rPr kumimoji="0" lang="en-US" altLang="zh-CN" sz="1600" b="1"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mn-cs"/>
                </a:rPr>
                <a:t>A*</a:t>
              </a:r>
              <a:r>
                <a:rPr kumimoji="0" lang="zh-CN" altLang="en-US" sz="1600" b="1"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mn-cs"/>
                </a:rPr>
                <a:t>搜索算法</a:t>
              </a:r>
              <a:r>
                <a:rPr kumimoji="0" lang="zh-CN" altLang="en-US" sz="16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搜索过程</a:t>
              </a:r>
            </a:p>
          </p:txBody>
        </p:sp>
      </p:grpSp>
      <p:sp>
        <p:nvSpPr>
          <p:cNvPr id="21" name="矩形 20">
            <a:extLst>
              <a:ext uri="{FF2B5EF4-FFF2-40B4-BE49-F238E27FC236}">
                <a16:creationId xmlns:a16="http://schemas.microsoft.com/office/drawing/2014/main" id="{642E017D-1836-43EC-AB17-FDA6E952313A}"/>
              </a:ext>
            </a:extLst>
          </p:cNvPr>
          <p:cNvSpPr/>
          <p:nvPr/>
        </p:nvSpPr>
        <p:spPr>
          <a:xfrm>
            <a:off x="852473" y="129010"/>
            <a:ext cx="3512500"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mn-cs"/>
              </a:rPr>
              <a:t>二、贪婪最佳优先搜索与</a:t>
            </a:r>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mn-cs"/>
              </a:rPr>
              <a:t>A*</a:t>
            </a: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mn-cs"/>
              </a:rPr>
              <a:t>搜索算法</a:t>
            </a:r>
            <a:endParaRPr kumimoji="0" lang="zh-CN" altLang="en-US" sz="16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73069515-8183-4BBE-9BA0-45DD838BF12E}"/>
                  </a:ext>
                </a:extLst>
              </p:cNvPr>
              <p:cNvSpPr/>
              <p:nvPr/>
            </p:nvSpPr>
            <p:spPr>
              <a:xfrm>
                <a:off x="192876" y="1355230"/>
                <a:ext cx="6298982" cy="5102038"/>
              </a:xfrm>
              <a:prstGeom prst="rect">
                <a:avLst/>
              </a:prstGeom>
            </p:spPr>
            <p:txBody>
              <a:bodyPr wrap="square">
                <a:spAutoFit/>
              </a:bodyPr>
              <a:lstStyle/>
              <a:p>
                <a:pPr marL="285750" marR="0" lvl="0" indent="-285750" algn="just" defTabSz="914400" rtl="0" eaLnBrk="1" fontAlgn="auto" latinLnBrk="0" hangingPunct="1">
                  <a:lnSpc>
                    <a:spcPts val="2200"/>
                  </a:lnSpc>
                  <a:spcBef>
                    <a:spcPts val="0"/>
                  </a:spcBef>
                  <a:spcAft>
                    <a:spcPts val="0"/>
                  </a:spcAft>
                  <a:buClrTx/>
                  <a:buSzTx/>
                  <a:buFont typeface="Wingdings" panose="05000000000000000000" pitchFamily="2" charset="2"/>
                  <a:buChar char="l"/>
                  <a:tabLst/>
                  <a:defRPr/>
                </a:pPr>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图</a:t>
                </a:r>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3.5</a:t>
                </a:r>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中用实线结点表示已经被扩展过的结点，虚线结点表示边缘结点。每个边缘结点下方等式即为</a:t>
                </a:r>
                <a14:m>
                  <m:oMath xmlns:m="http://schemas.openxmlformats.org/officeDocument/2006/math">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𝑔</m:t>
                    </m:r>
                    <m:d>
                      <m:dPr>
                        <m:ctrlPr>
                          <a:rPr kumimoji="0" lang="zh-CN" altLang="zh-CN"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𝑛</m:t>
                        </m:r>
                      </m:e>
                    </m:d>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h</m:t>
                    </m:r>
                    <m:d>
                      <m:dPr>
                        <m:ctrlPr>
                          <a:rPr kumimoji="0" lang="zh-CN" altLang="zh-CN"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𝑛</m:t>
                        </m:r>
                      </m:e>
                    </m:d>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𝑓</m:t>
                    </m:r>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𝑛</m:t>
                    </m:r>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oMath>
                </a14:m>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的取值。</a:t>
                </a:r>
                <a:endPar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l"/>
                  <a:tabLst/>
                  <a:defRPr/>
                </a:pPr>
                <a:r>
                  <a:rPr kumimoji="0" lang="zh-CN"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首先扩展根结点（起始结点）</a:t>
                </a:r>
                <a:r>
                  <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a:t>
                </a:r>
                <a:r>
                  <a:rPr kumimoji="0" lang="zh-CN"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，得到三个边缘结点</a:t>
                </a:r>
                <a:r>
                  <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B</a:t>
                </a:r>
                <a:r>
                  <a:rPr kumimoji="0" lang="zh-CN"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D</a:t>
                </a:r>
                <a:r>
                  <a:rPr kumimoji="0" lang="zh-CN"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和</a:t>
                </a:r>
                <a:r>
                  <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E</a:t>
                </a:r>
                <a:r>
                  <a:rPr kumimoji="0" lang="zh-CN"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。其中路径</a:t>
                </a:r>
                <a14:m>
                  <m:oMath xmlns:m="http://schemas.openxmlformats.org/officeDocument/2006/math">
                    <m:r>
                      <m:rPr>
                        <m:sty m:val="p"/>
                      </m:rPr>
                      <a:rPr kumimoji="0" lang="en-US" altLang="zh-CN" sz="1600" b="0" i="0" u="none" strike="noStrike" kern="1200" cap="none" spc="0" normalizeH="0" baseline="0" noProof="0">
                        <a:ln>
                          <a:noFill/>
                        </a:ln>
                        <a:solidFill>
                          <a:prstClr val="black"/>
                        </a:solidFill>
                        <a:effectLst/>
                        <a:uLnTx/>
                        <a:uFillTx/>
                        <a:latin typeface="Cambria Math" panose="02040503050406030204" pitchFamily="18" charset="0"/>
                        <a:cs typeface="+mn-cs"/>
                      </a:rPr>
                      <m:t>A</m:t>
                    </m:r>
                    <m:r>
                      <a:rPr kumimoji="0" lang="en-US" altLang="zh-CN" sz="1600" b="0" i="0" u="none" strike="noStrike" kern="1200" cap="none" spc="0" normalizeH="0" baseline="0" noProof="0">
                        <a:ln>
                          <a:noFill/>
                        </a:ln>
                        <a:solidFill>
                          <a:prstClr val="black"/>
                        </a:solidFill>
                        <a:effectLst/>
                        <a:uLnTx/>
                        <a:uFillTx/>
                        <a:latin typeface="Cambria Math" panose="02040503050406030204" pitchFamily="18" charset="0"/>
                        <a:cs typeface="+mn-cs"/>
                      </a:rPr>
                      <m:t>→</m:t>
                    </m:r>
                    <m:r>
                      <m:rPr>
                        <m:sty m:val="p"/>
                      </m:rPr>
                      <a:rPr kumimoji="0" lang="en-US" altLang="zh-CN" sz="1600" b="0" i="0" u="none" strike="noStrike" kern="1200" cap="none" spc="0" normalizeH="0" baseline="0" noProof="0">
                        <a:ln>
                          <a:noFill/>
                        </a:ln>
                        <a:solidFill>
                          <a:prstClr val="black"/>
                        </a:solidFill>
                        <a:effectLst/>
                        <a:uLnTx/>
                        <a:uFillTx/>
                        <a:latin typeface="Cambria Math" panose="02040503050406030204" pitchFamily="18" charset="0"/>
                        <a:cs typeface="+mn-cs"/>
                      </a:rPr>
                      <m:t>B</m:t>
                    </m:r>
                  </m:oMath>
                </a14:m>
                <a:r>
                  <a:rPr kumimoji="0" lang="zh-CN"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的实际代价为</a:t>
                </a:r>
                <a:r>
                  <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5</a:t>
                </a:r>
                <a:r>
                  <a:rPr kumimoji="0" lang="zh-CN"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，结点</a:t>
                </a:r>
                <a:r>
                  <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B</a:t>
                </a:r>
                <a:r>
                  <a:rPr kumimoji="0" lang="zh-CN"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的启发函数取值为</a:t>
                </a:r>
                <a:r>
                  <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10</a:t>
                </a:r>
                <a:r>
                  <a:rPr kumimoji="0" lang="zh-CN"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，因此结点</a:t>
                </a:r>
                <a:r>
                  <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B</a:t>
                </a:r>
                <a:r>
                  <a:rPr kumimoji="0" lang="zh-CN"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的评价函数取值为</a:t>
                </a:r>
                <a14:m>
                  <m:oMath xmlns:m="http://schemas.openxmlformats.org/officeDocument/2006/math">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5+10=15</m:t>
                    </m:r>
                  </m:oMath>
                </a14:m>
                <a:r>
                  <a:rPr kumimoji="0" lang="zh-CN"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。同理可算出</a:t>
                </a:r>
                <a:r>
                  <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D</a:t>
                </a:r>
                <a:r>
                  <a:rPr kumimoji="0" lang="zh-CN"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和</a:t>
                </a:r>
                <a:r>
                  <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E</a:t>
                </a:r>
                <a:r>
                  <a:rPr kumimoji="0" lang="zh-CN"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的评价函数值分别为</a:t>
                </a:r>
                <a:r>
                  <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15</a:t>
                </a:r>
                <a:r>
                  <a:rPr kumimoji="0" lang="zh-CN"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和</a:t>
                </a:r>
                <a:r>
                  <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13</a:t>
                </a:r>
                <a:r>
                  <a:rPr kumimoji="0" lang="zh-CN"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。算法选择评价函数值最小的</a:t>
                </a:r>
                <a:r>
                  <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E</a:t>
                </a:r>
                <a:r>
                  <a:rPr kumimoji="0" lang="zh-CN"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结点进行扩展，得到评价函数取值分别为</a:t>
                </a:r>
                <a:r>
                  <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13</a:t>
                </a:r>
                <a:r>
                  <a:rPr kumimoji="0" lang="zh-CN"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14</a:t>
                </a:r>
                <a:r>
                  <a:rPr kumimoji="0" lang="zh-CN"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19</a:t>
                </a:r>
                <a:r>
                  <a:rPr kumimoji="0" lang="zh-CN"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的三个新的边缘结点</a:t>
                </a:r>
                <a:r>
                  <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H</a:t>
                </a:r>
                <a:r>
                  <a:rPr kumimoji="0" lang="zh-CN"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G</a:t>
                </a:r>
                <a:r>
                  <a:rPr kumimoji="0" lang="zh-CN"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I</a:t>
                </a:r>
                <a:r>
                  <a:rPr kumimoji="0" lang="zh-CN"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。算法从当前边缘集合中选择评价函数值最小的结点</a:t>
                </a:r>
                <a:r>
                  <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H</a:t>
                </a:r>
                <a:r>
                  <a:rPr kumimoji="0" lang="zh-CN"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进行扩展，得到评价函数值为</a:t>
                </a:r>
                <a:r>
                  <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18</a:t>
                </a:r>
                <a:r>
                  <a:rPr kumimoji="0" lang="zh-CN"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和</a:t>
                </a:r>
                <a:r>
                  <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20</a:t>
                </a:r>
                <a:r>
                  <a:rPr kumimoji="0" lang="zh-CN"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的两个结点。到目前为止，算法的流程和贪婪最佳优先搜索保持一致，两者区别体现在下一步操作上。</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l"/>
                  <a:tabLst/>
                  <a:defRPr/>
                </a:pPr>
                <a:r>
                  <a:rPr kumimoji="0" lang="zh-CN"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不同于贪婪最佳优先搜索选择扩展结点</a:t>
                </a:r>
                <a:r>
                  <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J</a:t>
                </a:r>
                <a:r>
                  <a:rPr kumimoji="0" lang="zh-CN"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a:t>
                </a:r>
                <a:r>
                  <a:rPr kumimoji="0" lang="zh-CN"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算法选择扩展评价函数值最小的第三层中结点</a:t>
                </a:r>
                <a:r>
                  <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G</a:t>
                </a:r>
                <a:r>
                  <a:rPr kumimoji="0" lang="zh-CN"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14:m>
                  <m:oMath xmlns:m="http://schemas.openxmlformats.org/officeDocument/2006/math">
                    <m:r>
                      <m:rPr>
                        <m:sty m:val="p"/>
                      </m:rPr>
                      <a:rPr kumimoji="0" lang="en-US" altLang="zh-CN" sz="1600" b="0" i="0" u="none" strike="noStrike" kern="1200" cap="none" spc="0" normalizeH="0" baseline="0" noProof="0">
                        <a:ln>
                          <a:noFill/>
                        </a:ln>
                        <a:solidFill>
                          <a:prstClr val="black"/>
                        </a:solidFill>
                        <a:effectLst/>
                        <a:uLnTx/>
                        <a:uFillTx/>
                        <a:latin typeface="Cambria Math" panose="02040503050406030204" pitchFamily="18" charset="0"/>
                        <a:cs typeface="+mn-cs"/>
                      </a:rPr>
                      <m:t>A</m:t>
                    </m:r>
                    <m:r>
                      <a:rPr kumimoji="0" lang="en-US" altLang="zh-CN" sz="1600" b="0" i="0" u="none" strike="noStrike" kern="1200" cap="none" spc="0" normalizeH="0" baseline="0" noProof="0">
                        <a:ln>
                          <a:noFill/>
                        </a:ln>
                        <a:solidFill>
                          <a:prstClr val="black"/>
                        </a:solidFill>
                        <a:effectLst/>
                        <a:uLnTx/>
                        <a:uFillTx/>
                        <a:latin typeface="Cambria Math" panose="02040503050406030204" pitchFamily="18" charset="0"/>
                        <a:cs typeface="+mn-cs"/>
                      </a:rPr>
                      <m:t>→</m:t>
                    </m:r>
                    <m:r>
                      <m:rPr>
                        <m:sty m:val="p"/>
                      </m:rPr>
                      <a:rPr kumimoji="0" lang="en-US" altLang="zh-CN" sz="1600" b="0" i="0" u="none" strike="noStrike" kern="1200" cap="none" spc="0" normalizeH="0" baseline="0" noProof="0">
                        <a:ln>
                          <a:noFill/>
                        </a:ln>
                        <a:solidFill>
                          <a:prstClr val="black"/>
                        </a:solidFill>
                        <a:effectLst/>
                        <a:uLnTx/>
                        <a:uFillTx/>
                        <a:latin typeface="Cambria Math" panose="02040503050406030204" pitchFamily="18" charset="0"/>
                        <a:cs typeface="+mn-cs"/>
                      </a:rPr>
                      <m:t>E</m:t>
                    </m:r>
                    <m:r>
                      <a:rPr kumimoji="0" lang="en-US" altLang="zh-CN" sz="1600" b="0" i="0" u="none" strike="noStrike" kern="1200" cap="none" spc="0" normalizeH="0" baseline="0" noProof="0">
                        <a:ln>
                          <a:noFill/>
                        </a:ln>
                        <a:solidFill>
                          <a:prstClr val="black"/>
                        </a:solidFill>
                        <a:effectLst/>
                        <a:uLnTx/>
                        <a:uFillTx/>
                        <a:latin typeface="Cambria Math" panose="02040503050406030204" pitchFamily="18" charset="0"/>
                        <a:cs typeface="+mn-cs"/>
                      </a:rPr>
                      <m:t>→</m:t>
                    </m:r>
                    <m:r>
                      <m:rPr>
                        <m:sty m:val="p"/>
                      </m:rPr>
                      <a:rPr kumimoji="0" lang="en-US" altLang="zh-CN" sz="1600" b="0" i="0" u="none" strike="noStrike" kern="1200" cap="none" spc="0" normalizeH="0" baseline="0" noProof="0">
                        <a:ln>
                          <a:noFill/>
                        </a:ln>
                        <a:solidFill>
                          <a:prstClr val="black"/>
                        </a:solidFill>
                        <a:effectLst/>
                        <a:uLnTx/>
                        <a:uFillTx/>
                        <a:latin typeface="Cambria Math" panose="02040503050406030204" pitchFamily="18" charset="0"/>
                        <a:cs typeface="+mn-cs"/>
                      </a:rPr>
                      <m:t>G</m:t>
                    </m:r>
                  </m:oMath>
                </a14:m>
                <a:r>
                  <a:rPr kumimoji="0" lang="zh-CN"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），接着又扩展了评价函数值最小的结点</a:t>
                </a:r>
                <a:r>
                  <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K</a:t>
                </a:r>
                <a:r>
                  <a:rPr kumimoji="0" lang="zh-CN"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，顺利到达终止状态。此处扩展次序的差异使得</a:t>
                </a:r>
                <a:r>
                  <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a:t>
                </a:r>
                <a:r>
                  <a:rPr kumimoji="0" lang="zh-CN"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算法能够顺利找到最短路径</a:t>
                </a:r>
                <a14:m>
                  <m:oMath xmlns:m="http://schemas.openxmlformats.org/officeDocument/2006/math">
                    <m:r>
                      <m:rPr>
                        <m:sty m:val="p"/>
                      </m:rPr>
                      <a:rPr kumimoji="0" lang="en-US" altLang="zh-CN" sz="1600" b="0" i="0" u="none" strike="noStrike" kern="1200" cap="none" spc="0" normalizeH="0" baseline="0" noProof="0">
                        <a:ln>
                          <a:noFill/>
                        </a:ln>
                        <a:solidFill>
                          <a:prstClr val="black"/>
                        </a:solidFill>
                        <a:effectLst/>
                        <a:uLnTx/>
                        <a:uFillTx/>
                        <a:latin typeface="Cambria Math" panose="02040503050406030204" pitchFamily="18" charset="0"/>
                        <a:cs typeface="+mn-cs"/>
                      </a:rPr>
                      <m:t>A</m:t>
                    </m:r>
                    <m:r>
                      <a:rPr kumimoji="0" lang="en-US" altLang="zh-CN" sz="1600" b="0" i="0" u="none" strike="noStrike" kern="1200" cap="none" spc="0" normalizeH="0" baseline="0" noProof="0">
                        <a:ln>
                          <a:noFill/>
                        </a:ln>
                        <a:solidFill>
                          <a:prstClr val="black"/>
                        </a:solidFill>
                        <a:effectLst/>
                        <a:uLnTx/>
                        <a:uFillTx/>
                        <a:latin typeface="Cambria Math" panose="02040503050406030204" pitchFamily="18" charset="0"/>
                        <a:cs typeface="+mn-cs"/>
                      </a:rPr>
                      <m:t>→</m:t>
                    </m:r>
                    <m:r>
                      <m:rPr>
                        <m:sty m:val="p"/>
                      </m:rPr>
                      <a:rPr kumimoji="0" lang="en-US" altLang="zh-CN" sz="1600" b="0" i="0" u="none" strike="noStrike" kern="1200" cap="none" spc="0" normalizeH="0" baseline="0" noProof="0">
                        <a:ln>
                          <a:noFill/>
                        </a:ln>
                        <a:solidFill>
                          <a:prstClr val="black"/>
                        </a:solidFill>
                        <a:effectLst/>
                        <a:uLnTx/>
                        <a:uFillTx/>
                        <a:latin typeface="Cambria Math" panose="02040503050406030204" pitchFamily="18" charset="0"/>
                        <a:cs typeface="+mn-cs"/>
                      </a:rPr>
                      <m:t>E</m:t>
                    </m:r>
                    <m:r>
                      <a:rPr kumimoji="0" lang="en-US" altLang="zh-CN" sz="1600" b="0" i="0" u="none" strike="noStrike" kern="1200" cap="none" spc="0" normalizeH="0" baseline="0" noProof="0">
                        <a:ln>
                          <a:noFill/>
                        </a:ln>
                        <a:solidFill>
                          <a:prstClr val="black"/>
                        </a:solidFill>
                        <a:effectLst/>
                        <a:uLnTx/>
                        <a:uFillTx/>
                        <a:latin typeface="Cambria Math" panose="02040503050406030204" pitchFamily="18" charset="0"/>
                        <a:cs typeface="+mn-cs"/>
                      </a:rPr>
                      <m:t>→</m:t>
                    </m:r>
                    <m:r>
                      <m:rPr>
                        <m:sty m:val="p"/>
                      </m:rPr>
                      <a:rPr kumimoji="0" lang="en-US" altLang="zh-CN" sz="1600" b="0" i="0" u="none" strike="noStrike" kern="1200" cap="none" spc="0" normalizeH="0" baseline="0" noProof="0">
                        <a:ln>
                          <a:noFill/>
                        </a:ln>
                        <a:solidFill>
                          <a:prstClr val="black"/>
                        </a:solidFill>
                        <a:effectLst/>
                        <a:uLnTx/>
                        <a:uFillTx/>
                        <a:latin typeface="Cambria Math" panose="02040503050406030204" pitchFamily="18" charset="0"/>
                        <a:cs typeface="+mn-cs"/>
                      </a:rPr>
                      <m:t>G</m:t>
                    </m:r>
                    <m:r>
                      <a:rPr kumimoji="0" lang="en-US" altLang="zh-CN" sz="1600" b="0" i="0" u="none" strike="noStrike" kern="1200" cap="none" spc="0" normalizeH="0" baseline="0" noProof="0">
                        <a:ln>
                          <a:noFill/>
                        </a:ln>
                        <a:solidFill>
                          <a:prstClr val="black"/>
                        </a:solidFill>
                        <a:effectLst/>
                        <a:uLnTx/>
                        <a:uFillTx/>
                        <a:latin typeface="Cambria Math" panose="02040503050406030204" pitchFamily="18" charset="0"/>
                        <a:cs typeface="+mn-cs"/>
                      </a:rPr>
                      <m:t>→</m:t>
                    </m:r>
                    <m:r>
                      <m:rPr>
                        <m:sty m:val="p"/>
                      </m:rPr>
                      <a:rPr kumimoji="0" lang="en-US" altLang="zh-CN" sz="1600" b="0" i="0" u="none" strike="noStrike" kern="1200" cap="none" spc="0" normalizeH="0" baseline="0" noProof="0">
                        <a:ln>
                          <a:noFill/>
                        </a:ln>
                        <a:solidFill>
                          <a:prstClr val="black"/>
                        </a:solidFill>
                        <a:effectLst/>
                        <a:uLnTx/>
                        <a:uFillTx/>
                        <a:latin typeface="Cambria Math" panose="02040503050406030204" pitchFamily="18" charset="0"/>
                        <a:cs typeface="+mn-cs"/>
                      </a:rPr>
                      <m:t>K</m:t>
                    </m:r>
                  </m:oMath>
                </a14:m>
                <a:r>
                  <a:rPr kumimoji="0" lang="zh-CN"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，而贪婪最佳优先搜索则不能。</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l"/>
                  <a:tabLst/>
                  <a:defRPr/>
                </a:pPr>
                <a:r>
                  <a:rPr kumimoji="0" lang="zh-CN"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值得注意的是，每次从边缘结点集合中所扩展的结点并非总是当前结点的相邻后继结点，如在图中，所扩展的第三层结点</a:t>
                </a:r>
                <a:r>
                  <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G</a:t>
                </a:r>
                <a:r>
                  <a:rPr kumimoji="0" lang="zh-CN"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14:m>
                  <m:oMath xmlns:m="http://schemas.openxmlformats.org/officeDocument/2006/math">
                    <m:r>
                      <m:rPr>
                        <m:sty m:val="p"/>
                      </m:rPr>
                      <a:rPr kumimoji="0" lang="en-US" altLang="zh-CN" sz="1600" b="0" i="0" u="none" strike="noStrike" kern="1200" cap="none" spc="0" normalizeH="0" baseline="0" noProof="0">
                        <a:ln>
                          <a:noFill/>
                        </a:ln>
                        <a:solidFill>
                          <a:prstClr val="black"/>
                        </a:solidFill>
                        <a:effectLst/>
                        <a:uLnTx/>
                        <a:uFillTx/>
                        <a:latin typeface="Cambria Math" panose="02040503050406030204" pitchFamily="18" charset="0"/>
                        <a:cs typeface="+mn-cs"/>
                      </a:rPr>
                      <m:t>A</m:t>
                    </m:r>
                    <m:r>
                      <a:rPr kumimoji="0" lang="en-US" altLang="zh-CN" sz="1600" b="0" i="0" u="none" strike="noStrike" kern="1200" cap="none" spc="0" normalizeH="0" baseline="0" noProof="0">
                        <a:ln>
                          <a:noFill/>
                        </a:ln>
                        <a:solidFill>
                          <a:prstClr val="black"/>
                        </a:solidFill>
                        <a:effectLst/>
                        <a:uLnTx/>
                        <a:uFillTx/>
                        <a:latin typeface="Cambria Math" panose="02040503050406030204" pitchFamily="18" charset="0"/>
                        <a:cs typeface="+mn-cs"/>
                      </a:rPr>
                      <m:t>→</m:t>
                    </m:r>
                    <m:r>
                      <m:rPr>
                        <m:sty m:val="p"/>
                      </m:rPr>
                      <a:rPr kumimoji="0" lang="en-US" altLang="zh-CN" sz="1600" b="0" i="0" u="none" strike="noStrike" kern="1200" cap="none" spc="0" normalizeH="0" baseline="0" noProof="0">
                        <a:ln>
                          <a:noFill/>
                        </a:ln>
                        <a:solidFill>
                          <a:prstClr val="black"/>
                        </a:solidFill>
                        <a:effectLst/>
                        <a:uLnTx/>
                        <a:uFillTx/>
                        <a:latin typeface="Cambria Math" panose="02040503050406030204" pitchFamily="18" charset="0"/>
                        <a:cs typeface="+mn-cs"/>
                      </a:rPr>
                      <m:t>E</m:t>
                    </m:r>
                    <m:r>
                      <a:rPr kumimoji="0" lang="en-US" altLang="zh-CN" sz="1600" b="0" i="0" u="none" strike="noStrike" kern="1200" cap="none" spc="0" normalizeH="0" baseline="0" noProof="0">
                        <a:ln>
                          <a:noFill/>
                        </a:ln>
                        <a:solidFill>
                          <a:prstClr val="black"/>
                        </a:solidFill>
                        <a:effectLst/>
                        <a:uLnTx/>
                        <a:uFillTx/>
                        <a:latin typeface="Cambria Math" panose="02040503050406030204" pitchFamily="18" charset="0"/>
                        <a:cs typeface="+mn-cs"/>
                      </a:rPr>
                      <m:t>→</m:t>
                    </m:r>
                    <m:r>
                      <m:rPr>
                        <m:sty m:val="p"/>
                      </m:rPr>
                      <a:rPr kumimoji="0" lang="en-US" altLang="zh-CN" sz="1600" b="0" i="0" u="none" strike="noStrike" kern="1200" cap="none" spc="0" normalizeH="0" baseline="0" noProof="0">
                        <a:ln>
                          <a:noFill/>
                        </a:ln>
                        <a:solidFill>
                          <a:prstClr val="black"/>
                        </a:solidFill>
                        <a:effectLst/>
                        <a:uLnTx/>
                        <a:uFillTx/>
                        <a:latin typeface="Cambria Math" panose="02040503050406030204" pitchFamily="18" charset="0"/>
                        <a:cs typeface="+mn-cs"/>
                      </a:rPr>
                      <m:t>G</m:t>
                    </m:r>
                  </m:oMath>
                </a14:m>
                <a:r>
                  <a:rPr kumimoji="0" lang="zh-CN"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）并不是先前扩展结点</a:t>
                </a:r>
                <a:r>
                  <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H(</a:t>
                </a:r>
                <a14:m>
                  <m:oMath xmlns:m="http://schemas.openxmlformats.org/officeDocument/2006/math">
                    <m:r>
                      <m:rPr>
                        <m:sty m:val="p"/>
                      </m:rPr>
                      <a:rPr kumimoji="0" lang="en-US" altLang="zh-CN" sz="1600" b="0" i="0" u="none" strike="noStrike" kern="1200" cap="none" spc="0" normalizeH="0" baseline="0" noProof="0">
                        <a:ln>
                          <a:noFill/>
                        </a:ln>
                        <a:solidFill>
                          <a:prstClr val="black"/>
                        </a:solidFill>
                        <a:effectLst/>
                        <a:uLnTx/>
                        <a:uFillTx/>
                        <a:latin typeface="Cambria Math" panose="02040503050406030204" pitchFamily="18" charset="0"/>
                        <a:cs typeface="+mn-cs"/>
                      </a:rPr>
                      <m:t>A</m:t>
                    </m:r>
                    <m:r>
                      <a:rPr kumimoji="0" lang="en-US" altLang="zh-CN" sz="1600" b="0" i="0" u="none" strike="noStrike" kern="1200" cap="none" spc="0" normalizeH="0" baseline="0" noProof="0">
                        <a:ln>
                          <a:noFill/>
                        </a:ln>
                        <a:solidFill>
                          <a:prstClr val="black"/>
                        </a:solidFill>
                        <a:effectLst/>
                        <a:uLnTx/>
                        <a:uFillTx/>
                        <a:latin typeface="Cambria Math" panose="02040503050406030204" pitchFamily="18" charset="0"/>
                        <a:cs typeface="+mn-cs"/>
                      </a:rPr>
                      <m:t>→</m:t>
                    </m:r>
                    <m:r>
                      <m:rPr>
                        <m:sty m:val="p"/>
                      </m:rPr>
                      <a:rPr kumimoji="0" lang="en-US" altLang="zh-CN" sz="1600" b="0" i="0" u="none" strike="noStrike" kern="1200" cap="none" spc="0" normalizeH="0" baseline="0" noProof="0">
                        <a:ln>
                          <a:noFill/>
                        </a:ln>
                        <a:solidFill>
                          <a:prstClr val="black"/>
                        </a:solidFill>
                        <a:effectLst/>
                        <a:uLnTx/>
                        <a:uFillTx/>
                        <a:latin typeface="Cambria Math" panose="02040503050406030204" pitchFamily="18" charset="0"/>
                        <a:cs typeface="+mn-cs"/>
                      </a:rPr>
                      <m:t>E</m:t>
                    </m:r>
                    <m:r>
                      <a:rPr kumimoji="0" lang="en-US" altLang="zh-CN" sz="1600" b="0" i="0" u="none" strike="noStrike" kern="1200" cap="none" spc="0" normalizeH="0" baseline="0" noProof="0">
                        <a:ln>
                          <a:noFill/>
                        </a:ln>
                        <a:solidFill>
                          <a:prstClr val="black"/>
                        </a:solidFill>
                        <a:effectLst/>
                        <a:uLnTx/>
                        <a:uFillTx/>
                        <a:latin typeface="Cambria Math" panose="02040503050406030204" pitchFamily="18" charset="0"/>
                        <a:cs typeface="+mn-cs"/>
                      </a:rPr>
                      <m:t>→</m:t>
                    </m:r>
                    <m:r>
                      <m:rPr>
                        <m:sty m:val="p"/>
                      </m:rPr>
                      <a:rPr kumimoji="0" lang="en-US" altLang="zh-CN" sz="1600" b="0" i="0" u="none" strike="noStrike" kern="1200" cap="none" spc="0" normalizeH="0" baseline="0" noProof="0">
                        <a:ln>
                          <a:noFill/>
                        </a:ln>
                        <a:solidFill>
                          <a:prstClr val="black"/>
                        </a:solidFill>
                        <a:effectLst/>
                        <a:uLnTx/>
                        <a:uFillTx/>
                        <a:latin typeface="Cambria Math" panose="02040503050406030204" pitchFamily="18" charset="0"/>
                        <a:cs typeface="+mn-cs"/>
                      </a:rPr>
                      <m:t>H</m:t>
                    </m:r>
                  </m:oMath>
                </a14:m>
                <a:r>
                  <a:rPr kumimoji="0" lang="zh-CN"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）在搜索树上的相邻后继结点。</a:t>
                </a:r>
              </a:p>
              <a:p>
                <a:pPr marL="285750" marR="0" lvl="0" indent="-285750" algn="just" defTabSz="914400" rtl="0" eaLnBrk="1" fontAlgn="auto" latinLnBrk="0" hangingPunct="1">
                  <a:lnSpc>
                    <a:spcPts val="2200"/>
                  </a:lnSpc>
                  <a:spcBef>
                    <a:spcPts val="0"/>
                  </a:spcBef>
                  <a:spcAft>
                    <a:spcPts val="0"/>
                  </a:spcAft>
                  <a:buClrTx/>
                  <a:buSzTx/>
                  <a:buFont typeface="Wingdings" panose="05000000000000000000" pitchFamily="2" charset="2"/>
                  <a:buChar char="l"/>
                  <a:tabLst/>
                  <a:defRPr/>
                </a:pPr>
                <a:endPar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mc:Choice>
        <mc:Fallback xmlns="">
          <p:sp>
            <p:nvSpPr>
              <p:cNvPr id="8" name="矩形 7">
                <a:extLst>
                  <a:ext uri="{FF2B5EF4-FFF2-40B4-BE49-F238E27FC236}">
                    <a16:creationId xmlns:a16="http://schemas.microsoft.com/office/drawing/2014/main" id="{73069515-8183-4BBE-9BA0-45DD838BF12E}"/>
                  </a:ext>
                </a:extLst>
              </p:cNvPr>
              <p:cNvSpPr>
                <a:spLocks noRot="1" noChangeAspect="1" noMove="1" noResize="1" noEditPoints="1" noAdjustHandles="1" noChangeArrowheads="1" noChangeShapeType="1" noTextEdit="1"/>
              </p:cNvSpPr>
              <p:nvPr/>
            </p:nvSpPr>
            <p:spPr>
              <a:xfrm>
                <a:off x="192876" y="1355230"/>
                <a:ext cx="6298982" cy="5102038"/>
              </a:xfrm>
              <a:prstGeom prst="rect">
                <a:avLst/>
              </a:prstGeom>
              <a:blipFill>
                <a:blip r:embed="rId3"/>
                <a:stretch>
                  <a:fillRect l="-387" t="-119" r="-3485"/>
                </a:stretch>
              </a:blipFill>
            </p:spPr>
            <p:txBody>
              <a:bodyPr/>
              <a:lstStyle/>
              <a:p>
                <a:r>
                  <a:rPr lang="zh-CN" altLang="en-US">
                    <a:noFill/>
                  </a:rPr>
                  <a:t> </a:t>
                </a:r>
              </a:p>
            </p:txBody>
          </p:sp>
        </mc:Fallback>
      </mc:AlternateContent>
      <p:pic>
        <p:nvPicPr>
          <p:cNvPr id="6" name="图片 5">
            <a:extLst>
              <a:ext uri="{FF2B5EF4-FFF2-40B4-BE49-F238E27FC236}">
                <a16:creationId xmlns:a16="http://schemas.microsoft.com/office/drawing/2014/main" id="{1B32CE6F-891E-4F25-8EDF-6681A69CFCB4}"/>
              </a:ext>
            </a:extLst>
          </p:cNvPr>
          <p:cNvPicPr>
            <a:picLocks noChangeAspect="1"/>
          </p:cNvPicPr>
          <p:nvPr/>
        </p:nvPicPr>
        <p:blipFill>
          <a:blip r:embed="rId4"/>
          <a:stretch>
            <a:fillRect/>
          </a:stretch>
        </p:blipFill>
        <p:spPr>
          <a:xfrm>
            <a:off x="6753282" y="2360430"/>
            <a:ext cx="5160499" cy="3189765"/>
          </a:xfrm>
          <a:prstGeom prst="rect">
            <a:avLst/>
          </a:prstGeom>
        </p:spPr>
      </p:pic>
    </p:spTree>
    <p:extLst>
      <p:ext uri="{BB962C8B-B14F-4D97-AF65-F5344CB8AC3E}">
        <p14:creationId xmlns:p14="http://schemas.microsoft.com/office/powerpoint/2010/main" val="351331634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504507" y="1008198"/>
            <a:ext cx="8846288" cy="497934"/>
            <a:chOff x="2228892" y="2819853"/>
            <a:chExt cx="4786506" cy="497934"/>
          </a:xfrm>
        </p:grpSpPr>
        <p:sp>
          <p:nvSpPr>
            <p:cNvPr id="3" name="平行四边形 2"/>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4" name="平行四边形 3"/>
            <p:cNvSpPr/>
            <p:nvPr/>
          </p:nvSpPr>
          <p:spPr bwMode="auto">
            <a:xfrm>
              <a:off x="2228892" y="2819853"/>
              <a:ext cx="4786506"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5" name="矩形 4"/>
            <p:cNvSpPr/>
            <p:nvPr/>
          </p:nvSpPr>
          <p:spPr>
            <a:xfrm>
              <a:off x="2591332" y="2826188"/>
              <a:ext cx="4133539" cy="400110"/>
            </a:xfrm>
            <a:prstGeom prst="rect">
              <a:avLst/>
            </a:prstGeom>
          </p:spPr>
          <p:txBody>
            <a:bodyPr wrap="square">
              <a:spAutoFit/>
            </a:bodyPr>
            <a:lstStyle/>
            <a:p>
              <a:pPr marL="0" marR="0" lvl="0" indent="0" algn="ctr" defTabSz="914400" rtl="0" eaLnBrk="1" fontAlgn="auto" latinLnBrk="0" hangingPunct="1">
                <a:lnSpc>
                  <a:spcPct val="100000"/>
                </a:lnSpc>
                <a:spcBef>
                  <a:spcPct val="50000"/>
                </a:spcBef>
                <a:spcAft>
                  <a:spcPts val="0"/>
                </a:spcAft>
                <a:buClrTx/>
                <a:buSzTx/>
                <a:buFontTx/>
                <a:buNone/>
                <a:tabLst/>
                <a:defRPr/>
              </a:pPr>
              <a:r>
                <a:rPr kumimoji="0" lang="en-US" altLang="zh-CN" sz="2000" b="1" i="0" u="none" strike="noStrike" kern="120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rPr>
                <a:t>A*</a:t>
              </a:r>
              <a:r>
                <a:rPr kumimoji="0" lang="zh-CN" altLang="en-US" sz="2000" b="1" i="0" u="none" strike="noStrike" kern="120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rPr>
                <a:t>搜索性能分析</a:t>
              </a:r>
              <a:endParaRPr kumimoji="0" lang="zh-CN" altLang="en-US" sz="2000" b="0" i="0" u="none" strike="noStrike" kern="120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endParaRPr>
            </a:p>
          </p:txBody>
        </p:sp>
      </p:grpSp>
      <p:sp>
        <p:nvSpPr>
          <p:cNvPr id="12" name="矩形 11">
            <a:extLst>
              <a:ext uri="{FF2B5EF4-FFF2-40B4-BE49-F238E27FC236}">
                <a16:creationId xmlns:a16="http://schemas.microsoft.com/office/drawing/2014/main" id="{5E3A4826-C45A-4929-A41E-665945622565}"/>
              </a:ext>
            </a:extLst>
          </p:cNvPr>
          <p:cNvSpPr/>
          <p:nvPr/>
        </p:nvSpPr>
        <p:spPr>
          <a:xfrm>
            <a:off x="852473" y="129010"/>
            <a:ext cx="3512500"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mn-cs"/>
              </a:rPr>
              <a:t>二、贪婪最佳优先搜索与</a:t>
            </a:r>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mn-cs"/>
              </a:rPr>
              <a:t>A*</a:t>
            </a: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mn-cs"/>
              </a:rPr>
              <a:t>搜索算法</a:t>
            </a:r>
            <a:endParaRPr kumimoji="0" lang="zh-CN" altLang="en-US" sz="16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p:sp>
        <p:nvSpPr>
          <p:cNvPr id="8" name="矩形 7">
            <a:extLst>
              <a:ext uri="{FF2B5EF4-FFF2-40B4-BE49-F238E27FC236}">
                <a16:creationId xmlns:a16="http://schemas.microsoft.com/office/drawing/2014/main" id="{7CBC54F7-FD21-4858-A7A6-696C0DB29C58}"/>
              </a:ext>
            </a:extLst>
          </p:cNvPr>
          <p:cNvSpPr/>
          <p:nvPr/>
        </p:nvSpPr>
        <p:spPr>
          <a:xfrm>
            <a:off x="2691808" y="2016048"/>
            <a:ext cx="6904075"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A*</a:t>
            </a:r>
            <a:r>
              <a:rPr kumimoji="0" lang="zh-CN" altLang="zh-CN"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算法的完备性和最优性取决于搜索问题和启发函数的性质。</a:t>
            </a:r>
            <a:endPar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4" name="矩形: 圆角 6">
            <a:extLst>
              <a:ext uri="{FF2B5EF4-FFF2-40B4-BE49-F238E27FC236}">
                <a16:creationId xmlns:a16="http://schemas.microsoft.com/office/drawing/2014/main" id="{5B895BDB-E632-4E18-AF1A-D8FA05DB7BA0}"/>
              </a:ext>
            </a:extLst>
          </p:cNvPr>
          <p:cNvSpPr/>
          <p:nvPr/>
        </p:nvSpPr>
        <p:spPr>
          <a:xfrm>
            <a:off x="388090" y="3648550"/>
            <a:ext cx="5135523" cy="1648142"/>
          </a:xfrm>
          <a:prstGeom prst="roundRect">
            <a:avLst>
              <a:gd name="adj" fmla="val 0"/>
            </a:avLst>
          </a:prstGeom>
          <a:gradFill>
            <a:gsLst>
              <a:gs pos="22000">
                <a:srgbClr val="016773"/>
              </a:gs>
              <a:gs pos="100000">
                <a:srgbClr val="00ABA5"/>
              </a:gs>
            </a:gsLst>
            <a:lin ang="30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1"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endParaRPr>
          </a:p>
        </p:txBody>
      </p:sp>
      <p:sp>
        <p:nvSpPr>
          <p:cNvPr id="15" name="矩形 14">
            <a:extLst>
              <a:ext uri="{FF2B5EF4-FFF2-40B4-BE49-F238E27FC236}">
                <a16:creationId xmlns:a16="http://schemas.microsoft.com/office/drawing/2014/main" id="{C1FB9C9C-6AE7-4BC0-BF19-46DA4974B4DF}"/>
              </a:ext>
            </a:extLst>
          </p:cNvPr>
          <p:cNvSpPr/>
          <p:nvPr/>
        </p:nvSpPr>
        <p:spPr>
          <a:xfrm>
            <a:off x="592796" y="3618616"/>
            <a:ext cx="4740354" cy="1360629"/>
          </a:xfrm>
          <a:prstGeom prst="rect">
            <a:avLst/>
          </a:prstGeom>
        </p:spPr>
        <p:txBody>
          <a:bodyPr wrap="square">
            <a:spAutoFit/>
          </a:bodyPr>
          <a:lstStyle/>
          <a:p>
            <a:pPr marL="342900" marR="0" lvl="0" indent="-342900" algn="l" defTabSz="914400" rtl="0" eaLnBrk="1" fontAlgn="auto" latinLnBrk="0" hangingPunct="1">
              <a:lnSpc>
                <a:spcPct val="250000"/>
              </a:lnSpc>
              <a:spcBef>
                <a:spcPts val="0"/>
              </a:spcBef>
              <a:spcAft>
                <a:spcPts val="0"/>
              </a:spcAft>
              <a:buClr>
                <a:prstClr val="white"/>
              </a:buClr>
              <a:buSzPct val="80000"/>
              <a:buFont typeface="Wingdings" panose="05000000000000000000" pitchFamily="2" charset="2"/>
              <a:buChar char="u"/>
              <a:tabLst/>
              <a:defRPr/>
            </a:pPr>
            <a:r>
              <a:rPr kumimoji="0" lang="zh-CN" altLang="zh-CN" sz="1800" b="1" i="0" u="none" strike="noStrike" kern="1200" cap="none" spc="0" normalizeH="0" baseline="0" noProof="0" dirty="0">
                <a:ln>
                  <a:noFill/>
                </a:ln>
                <a:solidFill>
                  <a:srgbClr val="FFFFCC"/>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Times New Roman" panose="02020603050405020304" pitchFamily="18" charset="0"/>
              </a:rPr>
              <a:t>可容性（</a:t>
            </a:r>
            <a:r>
              <a:rPr kumimoji="0" lang="en-US" altLang="zh-CN" sz="1800" b="1" i="0" u="none" strike="noStrike" kern="1200" cap="none" spc="0" normalizeH="0" baseline="0" noProof="0" dirty="0">
                <a:ln>
                  <a:noFill/>
                </a:ln>
                <a:solidFill>
                  <a:srgbClr val="FFFFCC"/>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Times New Roman" panose="02020603050405020304" pitchFamily="18" charset="0"/>
              </a:rPr>
              <a:t>admissible</a:t>
            </a:r>
            <a:r>
              <a:rPr kumimoji="0" lang="zh-CN" altLang="zh-CN" sz="1800" b="1" i="0" u="none" strike="noStrike" kern="1200" cap="none" spc="0" normalizeH="0" baseline="0" noProof="0" dirty="0">
                <a:ln>
                  <a:noFill/>
                </a:ln>
                <a:solidFill>
                  <a:srgbClr val="FFFFCC"/>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Times New Roman" panose="02020603050405020304" pitchFamily="18" charset="0"/>
              </a:rPr>
              <a:t>）</a:t>
            </a:r>
            <a:endParaRPr kumimoji="0" lang="en-US" altLang="zh-CN" sz="1800" b="1" i="0" u="none" strike="noStrike" kern="1200" cap="none" spc="0" normalizeH="0" baseline="0" noProof="0" dirty="0">
              <a:ln>
                <a:noFill/>
              </a:ln>
              <a:solidFill>
                <a:srgbClr val="FFFFCC"/>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Times New Roman" panose="02020603050405020304" pitchFamily="18" charset="0"/>
            </a:endParaRPr>
          </a:p>
          <a:p>
            <a:pPr marL="342900" marR="0" lvl="0" indent="-342900" algn="l" defTabSz="914400" rtl="0" eaLnBrk="1" fontAlgn="auto" latinLnBrk="0" hangingPunct="1">
              <a:lnSpc>
                <a:spcPct val="250000"/>
              </a:lnSpc>
              <a:spcBef>
                <a:spcPts val="0"/>
              </a:spcBef>
              <a:spcAft>
                <a:spcPts val="0"/>
              </a:spcAft>
              <a:buClr>
                <a:prstClr val="white"/>
              </a:buClr>
              <a:buSzPct val="80000"/>
              <a:buFont typeface="Wingdings" panose="05000000000000000000" pitchFamily="2" charset="2"/>
              <a:buChar char="u"/>
              <a:tabLst/>
              <a:defRPr/>
            </a:pPr>
            <a:r>
              <a:rPr kumimoji="0" lang="zh-CN" altLang="zh-CN" sz="1800" b="1" i="0" u="none" strike="noStrike" kern="1200" cap="none" spc="0" normalizeH="0" baseline="0" noProof="0" dirty="0">
                <a:ln>
                  <a:noFill/>
                </a:ln>
                <a:solidFill>
                  <a:srgbClr val="FFFFCC"/>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Times New Roman" panose="02020603050405020304" pitchFamily="18" charset="0"/>
              </a:rPr>
              <a:t>一致性（</a:t>
            </a:r>
            <a:r>
              <a:rPr kumimoji="0" lang="en-US" altLang="zh-CN" sz="1800" b="1" i="0" u="none" strike="noStrike" kern="1200" cap="none" spc="0" normalizeH="0" baseline="0" noProof="0" dirty="0">
                <a:ln>
                  <a:noFill/>
                </a:ln>
                <a:solidFill>
                  <a:srgbClr val="FFFFCC"/>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Times New Roman" panose="02020603050405020304" pitchFamily="18" charset="0"/>
              </a:rPr>
              <a:t>consistency</a:t>
            </a:r>
            <a:r>
              <a:rPr kumimoji="0" lang="zh-CN" altLang="zh-CN" sz="1800" b="1" i="0" u="none" strike="noStrike" kern="1200" cap="none" spc="0" normalizeH="0" baseline="0" noProof="0" dirty="0">
                <a:ln>
                  <a:noFill/>
                </a:ln>
                <a:solidFill>
                  <a:srgbClr val="FFFFCC"/>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Times New Roman" panose="02020603050405020304" pitchFamily="18" charset="0"/>
              </a:rPr>
              <a:t>）</a:t>
            </a:r>
            <a:endParaRPr kumimoji="0" lang="zh-CN" altLang="en-US" sz="1800" b="1" i="0" u="none" strike="noStrike" kern="1200" cap="none" spc="0" normalizeH="0" baseline="0" noProof="0" dirty="0">
              <a:ln>
                <a:noFill/>
              </a:ln>
              <a:solidFill>
                <a:srgbClr val="FFFFCC"/>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6" name="图片 5">
            <a:extLst>
              <a:ext uri="{FF2B5EF4-FFF2-40B4-BE49-F238E27FC236}">
                <a16:creationId xmlns:a16="http://schemas.microsoft.com/office/drawing/2014/main" id="{0E75E2CB-B736-435A-81C6-EF4DDADCEE21}"/>
              </a:ext>
            </a:extLst>
          </p:cNvPr>
          <p:cNvPicPr>
            <a:picLocks noChangeAspect="1"/>
          </p:cNvPicPr>
          <p:nvPr/>
        </p:nvPicPr>
        <p:blipFill>
          <a:blip r:embed="rId3"/>
          <a:stretch>
            <a:fillRect/>
          </a:stretch>
        </p:blipFill>
        <p:spPr>
          <a:xfrm>
            <a:off x="5994105" y="3051613"/>
            <a:ext cx="5548210" cy="2621733"/>
          </a:xfrm>
          <a:prstGeom prst="rect">
            <a:avLst/>
          </a:prstGeom>
        </p:spPr>
      </p:pic>
    </p:spTree>
    <p:extLst>
      <p:ext uri="{BB962C8B-B14F-4D97-AF65-F5344CB8AC3E}">
        <p14:creationId xmlns:p14="http://schemas.microsoft.com/office/powerpoint/2010/main" val="49120092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504507" y="1008198"/>
            <a:ext cx="8846288" cy="497934"/>
            <a:chOff x="2228892" y="2819853"/>
            <a:chExt cx="4786506" cy="497934"/>
          </a:xfrm>
        </p:grpSpPr>
        <p:sp>
          <p:nvSpPr>
            <p:cNvPr id="3" name="平行四边形 2"/>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4" name="平行四边形 3"/>
            <p:cNvSpPr/>
            <p:nvPr/>
          </p:nvSpPr>
          <p:spPr bwMode="auto">
            <a:xfrm>
              <a:off x="2228892" y="2819853"/>
              <a:ext cx="4786506"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5" name="矩形 4"/>
            <p:cNvSpPr/>
            <p:nvPr/>
          </p:nvSpPr>
          <p:spPr>
            <a:xfrm>
              <a:off x="2591332" y="2826188"/>
              <a:ext cx="4133539" cy="400110"/>
            </a:xfrm>
            <a:prstGeom prst="rect">
              <a:avLst/>
            </a:prstGeom>
          </p:spPr>
          <p:txBody>
            <a:bodyPr wrap="square">
              <a:spAutoFit/>
            </a:bodyPr>
            <a:lstStyle/>
            <a:p>
              <a:pPr marL="0" marR="0" lvl="0" indent="0" algn="ctr" defTabSz="914400" rtl="0" eaLnBrk="1" fontAlgn="auto" latinLnBrk="0" hangingPunct="1">
                <a:lnSpc>
                  <a:spcPct val="100000"/>
                </a:lnSpc>
                <a:spcBef>
                  <a:spcPct val="50000"/>
                </a:spcBef>
                <a:spcAft>
                  <a:spcPts val="0"/>
                </a:spcAft>
                <a:buClrTx/>
                <a:buSzTx/>
                <a:buFontTx/>
                <a:buNone/>
                <a:tabLst/>
                <a:defRPr/>
              </a:pPr>
              <a:r>
                <a:rPr kumimoji="0" lang="en-US" altLang="zh-CN" sz="2000" b="1" i="0" u="none" strike="noStrike" kern="120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rPr>
                <a:t>A*</a:t>
              </a:r>
              <a:r>
                <a:rPr kumimoji="0" lang="zh-CN" altLang="en-US" sz="2000" b="1" i="0" u="none" strike="noStrike" kern="120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rPr>
                <a:t>搜索性能分析：可容性</a:t>
              </a:r>
              <a:endParaRPr kumimoji="0" lang="zh-CN" altLang="en-US" sz="2000" b="0" i="0" u="none" strike="noStrike" kern="120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endParaRPr>
            </a:p>
          </p:txBody>
        </p:sp>
      </p:grpSp>
      <p:sp>
        <p:nvSpPr>
          <p:cNvPr id="12" name="矩形 11">
            <a:extLst>
              <a:ext uri="{FF2B5EF4-FFF2-40B4-BE49-F238E27FC236}">
                <a16:creationId xmlns:a16="http://schemas.microsoft.com/office/drawing/2014/main" id="{5E3A4826-C45A-4929-A41E-665945622565}"/>
              </a:ext>
            </a:extLst>
          </p:cNvPr>
          <p:cNvSpPr/>
          <p:nvPr/>
        </p:nvSpPr>
        <p:spPr>
          <a:xfrm>
            <a:off x="852473" y="129010"/>
            <a:ext cx="3512500"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mn-cs"/>
              </a:rPr>
              <a:t>二、贪婪最佳优先搜索与</a:t>
            </a:r>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mn-cs"/>
              </a:rPr>
              <a:t>A*</a:t>
            </a: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mn-cs"/>
              </a:rPr>
              <a:t>搜索算法</a:t>
            </a:r>
            <a:endParaRPr kumimoji="0" lang="zh-CN" altLang="en-US" sz="16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2741285D-6E12-4374-98B7-E12DE99C9975}"/>
                  </a:ext>
                </a:extLst>
              </p:cNvPr>
              <p:cNvSpPr/>
              <p:nvPr/>
            </p:nvSpPr>
            <p:spPr>
              <a:xfrm>
                <a:off x="473149" y="1980078"/>
                <a:ext cx="11440632" cy="3436454"/>
              </a:xfrm>
              <a:prstGeom prst="rect">
                <a:avLst/>
              </a:prstGeom>
            </p:spPr>
            <p:txBody>
              <a:bodyPr wrap="square">
                <a:spAutoFit/>
              </a:bodyPr>
              <a:lstStyle/>
              <a:p>
                <a:pPr marL="0" marR="0" lvl="0" indent="266700" algn="just" defTabSz="914400" rtl="0" eaLnBrk="1" fontAlgn="auto" latinLnBrk="0" hangingPunct="1">
                  <a:lnSpc>
                    <a:spcPct val="250000"/>
                  </a:lnSpc>
                  <a:spcBef>
                    <a:spcPts val="0"/>
                  </a:spcBef>
                  <a:spcAft>
                    <a:spcPts val="0"/>
                  </a:spcAft>
                  <a:buClrTx/>
                  <a:buSzTx/>
                  <a:buFontTx/>
                  <a:buNone/>
                  <a:tabLst/>
                  <a:defRPr/>
                </a:pPr>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对于任意结点</a:t>
                </a:r>
                <a14:m>
                  <m:oMath xmlns:m="http://schemas.openxmlformats.org/officeDocument/2006/math">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𝑛</m:t>
                    </m:r>
                  </m:oMath>
                </a14:m>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，有</a:t>
                </a:r>
                <a14:m>
                  <m:oMath xmlns:m="http://schemas.openxmlformats.org/officeDocument/2006/math">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h</m:t>
                    </m:r>
                    <m:d>
                      <m:dPr>
                        <m:ctrlPr>
                          <a:rPr kumimoji="0" lang="zh-CN" altLang="zh-CN"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𝑛</m:t>
                        </m:r>
                      </m:e>
                    </m:d>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sSup>
                      <m:sSupPr>
                        <m:ctrlPr>
                          <a:rPr kumimoji="0" lang="zh-CN" altLang="zh-CN"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pPr>
                      <m:e>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h</m:t>
                        </m:r>
                      </m:e>
                      <m:sup>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sup>
                    </m:sSup>
                    <m:d>
                      <m:dPr>
                        <m:ctrlPr>
                          <a:rPr kumimoji="0" lang="zh-CN" altLang="zh-CN"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𝑛</m:t>
                        </m:r>
                      </m:e>
                    </m:d>
                  </m:oMath>
                </a14:m>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，如果</a:t>
                </a:r>
                <a14:m>
                  <m:oMath xmlns:m="http://schemas.openxmlformats.org/officeDocument/2006/math">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𝑛</m:t>
                    </m:r>
                  </m:oMath>
                </a14:m>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是目标结点，则有</a:t>
                </a:r>
                <a14:m>
                  <m:oMath xmlns:m="http://schemas.openxmlformats.org/officeDocument/2006/math">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h</m:t>
                    </m:r>
                    <m:d>
                      <m:dPr>
                        <m:ctrlPr>
                          <a:rPr kumimoji="0" lang="zh-CN" altLang="zh-CN"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𝑛</m:t>
                        </m:r>
                      </m:e>
                    </m:d>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=0</m:t>
                    </m:r>
                  </m:oMath>
                </a14:m>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a:t>
                </a:r>
                <a14:m>
                  <m:oMath xmlns:m="http://schemas.openxmlformats.org/officeDocument/2006/math">
                    <m:sSup>
                      <m:sSupPr>
                        <m:ctrlPr>
                          <a:rPr kumimoji="0" lang="zh-CN" altLang="zh-CN"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pPr>
                      <m:e>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h</m:t>
                        </m:r>
                      </m:e>
                      <m:sup>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sup>
                    </m:sSup>
                    <m:d>
                      <m:dPr>
                        <m:ctrlPr>
                          <a:rPr kumimoji="0" lang="zh-CN" altLang="zh-CN"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𝑛</m:t>
                        </m:r>
                      </m:e>
                    </m:d>
                  </m:oMath>
                </a14:m>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是从结点</a:t>
                </a:r>
                <a14:m>
                  <m:oMath xmlns:m="http://schemas.openxmlformats.org/officeDocument/2006/math">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𝑛</m:t>
                    </m:r>
                  </m:oMath>
                </a14:m>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出发到达终止结点所付出的最小代价。可以这样理解满足可容性的启发函数，启发函数不会过高估计（</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over-estimate</a:t>
                </a:r>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）从结点</a:t>
                </a:r>
                <a:r>
                  <a:rPr kumimoji="0" lang="en-US" altLang="zh-CN" sz="1800" b="0" i="0" u="none" strike="noStrike" kern="1200" cap="none" spc="0" normalizeH="0" baseline="0" noProof="0" dirty="0">
                    <a:ln>
                      <a:noFill/>
                    </a:ln>
                    <a:solidFill>
                      <a:srgbClr val="000000"/>
                    </a:solidFill>
                    <a:effectLst/>
                    <a:uLnTx/>
                    <a:uFillTx/>
                    <a:latin typeface="Cambria Math" panose="02040503050406030204" pitchFamily="18" charset="0"/>
                    <a:ea typeface="楷体_GB2312"/>
                    <a:cs typeface="Cambria Math" panose="02040503050406030204" pitchFamily="18" charset="0"/>
                  </a:rPr>
                  <a:t>𝑛</a:t>
                </a:r>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到终止结点所应该付出的代价（即估计代价小于等于实际代价）。在</a:t>
                </a:r>
                <a:r>
                  <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上述</a:t>
                </a:r>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问题中，对每个结点而言，其状态（城市）到目标状态（城市）</a:t>
                </a:r>
                <a14:m>
                  <m:oMath xmlns:m="http://schemas.openxmlformats.org/officeDocument/2006/math">
                    <m:r>
                      <m:rPr>
                        <m:sty m:val="p"/>
                      </m:rPr>
                      <a:rPr kumimoji="0" lang="en-US" altLang="zh-CN" sz="18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K</m:t>
                    </m:r>
                  </m:oMath>
                </a14:m>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之间的行驶距离不会小于两城之间的</a:t>
                </a:r>
                <a:r>
                  <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直接</a:t>
                </a:r>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距离，因此列车以最大行驶速度通过直线距离花费的时间必然不会超过实际代价，将该时间作为启发函数值，是满足可容性条件的。</a:t>
                </a:r>
              </a:p>
            </p:txBody>
          </p:sp>
        </mc:Choice>
        <mc:Fallback xmlns="">
          <p:sp>
            <p:nvSpPr>
              <p:cNvPr id="6" name="矩形 5">
                <a:extLst>
                  <a:ext uri="{FF2B5EF4-FFF2-40B4-BE49-F238E27FC236}">
                    <a16:creationId xmlns:a16="http://schemas.microsoft.com/office/drawing/2014/main" id="{2741285D-6E12-4374-98B7-E12DE99C9975}"/>
                  </a:ext>
                </a:extLst>
              </p:cNvPr>
              <p:cNvSpPr>
                <a:spLocks noRot="1" noChangeAspect="1" noMove="1" noResize="1" noEditPoints="1" noAdjustHandles="1" noChangeArrowheads="1" noChangeShapeType="1" noTextEdit="1"/>
              </p:cNvSpPr>
              <p:nvPr/>
            </p:nvSpPr>
            <p:spPr>
              <a:xfrm>
                <a:off x="473149" y="1980078"/>
                <a:ext cx="11440632" cy="3436454"/>
              </a:xfrm>
              <a:prstGeom prst="rect">
                <a:avLst/>
              </a:prstGeom>
              <a:blipFill>
                <a:blip r:embed="rId3"/>
                <a:stretch>
                  <a:fillRect l="-480" r="-480" b="-177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63208046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504507" y="1008198"/>
            <a:ext cx="8846288" cy="497934"/>
            <a:chOff x="2228892" y="2819853"/>
            <a:chExt cx="4786506" cy="497934"/>
          </a:xfrm>
        </p:grpSpPr>
        <p:sp>
          <p:nvSpPr>
            <p:cNvPr id="3" name="平行四边形 2"/>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4" name="平行四边形 3"/>
            <p:cNvSpPr/>
            <p:nvPr/>
          </p:nvSpPr>
          <p:spPr bwMode="auto">
            <a:xfrm>
              <a:off x="2228892" y="2819853"/>
              <a:ext cx="4786506"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5" name="矩形 4"/>
            <p:cNvSpPr/>
            <p:nvPr/>
          </p:nvSpPr>
          <p:spPr>
            <a:xfrm>
              <a:off x="2591332" y="2826188"/>
              <a:ext cx="4133539" cy="400110"/>
            </a:xfrm>
            <a:prstGeom prst="rect">
              <a:avLst/>
            </a:prstGeom>
          </p:spPr>
          <p:txBody>
            <a:bodyPr wrap="square">
              <a:spAutoFit/>
            </a:bodyPr>
            <a:lstStyle/>
            <a:p>
              <a:pPr marL="0" marR="0" lvl="0" indent="0" algn="ctr" defTabSz="914400" rtl="0" eaLnBrk="1" fontAlgn="auto" latinLnBrk="0" hangingPunct="1">
                <a:lnSpc>
                  <a:spcPct val="100000"/>
                </a:lnSpc>
                <a:spcBef>
                  <a:spcPct val="50000"/>
                </a:spcBef>
                <a:spcAft>
                  <a:spcPts val="0"/>
                </a:spcAft>
                <a:buClrTx/>
                <a:buSzTx/>
                <a:buFontTx/>
                <a:buNone/>
                <a:tabLst/>
                <a:defRPr/>
              </a:pPr>
              <a:r>
                <a:rPr kumimoji="0" lang="en-US" altLang="zh-CN" sz="2000" b="1" i="0" u="none" strike="noStrike" kern="120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rPr>
                <a:t>A*</a:t>
              </a:r>
              <a:r>
                <a:rPr kumimoji="0" lang="zh-CN" altLang="en-US" sz="2000" b="1" i="0" u="none" strike="noStrike" kern="120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rPr>
                <a:t>搜索性能分析：一致性</a:t>
              </a:r>
              <a:endParaRPr kumimoji="0" lang="zh-CN" altLang="en-US" sz="2000" b="0" i="0" u="none" strike="noStrike" kern="120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endParaRPr>
            </a:p>
          </p:txBody>
        </p:sp>
      </p:grpSp>
      <p:sp>
        <p:nvSpPr>
          <p:cNvPr id="12" name="矩形 11">
            <a:extLst>
              <a:ext uri="{FF2B5EF4-FFF2-40B4-BE49-F238E27FC236}">
                <a16:creationId xmlns:a16="http://schemas.microsoft.com/office/drawing/2014/main" id="{5E3A4826-C45A-4929-A41E-665945622565}"/>
              </a:ext>
            </a:extLst>
          </p:cNvPr>
          <p:cNvSpPr/>
          <p:nvPr/>
        </p:nvSpPr>
        <p:spPr>
          <a:xfrm>
            <a:off x="852473" y="129010"/>
            <a:ext cx="3512500"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mn-cs"/>
              </a:rPr>
              <a:t>二、贪婪最佳优先搜索与</a:t>
            </a:r>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mn-cs"/>
              </a:rPr>
              <a:t>A*</a:t>
            </a: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mn-cs"/>
              </a:rPr>
              <a:t>搜索算法</a:t>
            </a:r>
            <a:endParaRPr kumimoji="0" lang="zh-CN" altLang="en-US" sz="16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57597042-E3B3-45B9-B3D0-A28388659BC2}"/>
                  </a:ext>
                </a:extLst>
              </p:cNvPr>
              <p:cNvSpPr/>
              <p:nvPr/>
            </p:nvSpPr>
            <p:spPr>
              <a:xfrm>
                <a:off x="659218" y="2312528"/>
                <a:ext cx="11084441" cy="2778581"/>
              </a:xfrm>
              <a:prstGeom prst="rect">
                <a:avLst/>
              </a:prstGeom>
            </p:spPr>
            <p:txBody>
              <a:bodyPr wrap="square">
                <a:spAutoFit/>
              </a:bodyPr>
              <a:lstStyle/>
              <a:p>
                <a:pPr marL="0" marR="0" lvl="0" indent="266700" algn="just" defTabSz="914400" rtl="0" eaLnBrk="1" fontAlgn="auto" latinLnBrk="0" hangingPunct="1">
                  <a:lnSpc>
                    <a:spcPct val="200000"/>
                  </a:lnSpc>
                  <a:spcBef>
                    <a:spcPts val="0"/>
                  </a:spcBef>
                  <a:spcAft>
                    <a:spcPts val="0"/>
                  </a:spcAft>
                  <a:buClrTx/>
                  <a:buSzTx/>
                  <a:buFontTx/>
                  <a:buNone/>
                  <a:tabLst/>
                  <a:defRPr/>
                </a:pPr>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启发函数的一致性指满足条件</a:t>
                </a:r>
                <a14:m>
                  <m:oMath xmlns:m="http://schemas.openxmlformats.org/officeDocument/2006/math">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 </m:t>
                    </m:r>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h</m:t>
                    </m:r>
                    <m:d>
                      <m:dPr>
                        <m:ctrlPr>
                          <a:rPr kumimoji="0" lang="zh-CN" altLang="zh-CN"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𝑛</m:t>
                        </m:r>
                      </m:e>
                    </m:d>
                    <m:r>
                      <a:rPr kumimoji="0" lang="en-US" altLang="zh-CN" sz="18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𝑐</m:t>
                    </m:r>
                    <m:d>
                      <m:dPr>
                        <m:ctrlPr>
                          <a:rPr kumimoji="0" lang="zh-CN" altLang="zh-CN"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𝑛</m:t>
                        </m:r>
                        <m:r>
                          <a:rPr kumimoji="0" lang="en-US" altLang="zh-CN" sz="18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𝑎</m:t>
                        </m:r>
                        <m:r>
                          <a:rPr kumimoji="0" lang="en-US" altLang="zh-CN" sz="18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sSup>
                          <m:sSupPr>
                            <m:ctrlPr>
                              <a:rPr kumimoji="0" lang="zh-CN" altLang="zh-CN"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pPr>
                          <m:e>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𝑛</m:t>
                            </m:r>
                          </m:e>
                          <m:sup>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sup>
                        </m:sSup>
                      </m:e>
                    </m:d>
                    <m:r>
                      <a:rPr kumimoji="0" lang="en-US" altLang="zh-CN" sz="18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h</m:t>
                    </m:r>
                    <m:r>
                      <a:rPr kumimoji="0" lang="en-US" altLang="zh-CN" sz="18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sSup>
                      <m:sSupPr>
                        <m:ctrlPr>
                          <a:rPr kumimoji="0" lang="zh-CN" altLang="zh-CN"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pPr>
                      <m:e>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𝑛</m:t>
                        </m:r>
                      </m:e>
                      <m:sup>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sup>
                    </m:sSup>
                    <m:r>
                      <a:rPr kumimoji="0" lang="en-US" altLang="zh-CN" sz="18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oMath>
                </a14:m>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，这里</a:t>
                </a:r>
                <a14:m>
                  <m:oMath xmlns:m="http://schemas.openxmlformats.org/officeDocument/2006/math">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𝑐</m:t>
                    </m:r>
                    <m:d>
                      <m:dPr>
                        <m:ctrlPr>
                          <a:rPr kumimoji="0" lang="zh-CN" altLang="zh-CN"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𝑛</m:t>
                        </m:r>
                        <m:r>
                          <a:rPr kumimoji="0" lang="en-US" altLang="zh-CN" sz="18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𝑎</m:t>
                        </m:r>
                        <m:r>
                          <a:rPr kumimoji="0" lang="en-US" altLang="zh-CN" sz="18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sSup>
                          <m:sSupPr>
                            <m:ctrlPr>
                              <a:rPr kumimoji="0" lang="zh-CN" altLang="zh-CN"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pPr>
                          <m:e>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𝑛</m:t>
                            </m:r>
                          </m:e>
                          <m:sup>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sup>
                        </m:sSup>
                      </m:e>
                    </m:d>
                  </m:oMath>
                </a14:m>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表示结点</a:t>
                </a:r>
                <a14:m>
                  <m:oMath xmlns:m="http://schemas.openxmlformats.org/officeDocument/2006/math">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𝑛</m:t>
                    </m:r>
                  </m:oMath>
                </a14:m>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通过动作</a:t>
                </a:r>
                <a14:m>
                  <m:oMath xmlns:m="http://schemas.openxmlformats.org/officeDocument/2006/math">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𝑎</m:t>
                    </m:r>
                  </m:oMath>
                </a14:m>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到达其相应的后继结点</a:t>
                </a:r>
                <a14:m>
                  <m:oMath xmlns:m="http://schemas.openxmlformats.org/officeDocument/2006/math">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𝑛</m:t>
                    </m:r>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oMath>
                </a14:m>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的代价。在图</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3.1.1</a:t>
                </a:r>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中，假设结点</a:t>
                </a:r>
                <a14:m>
                  <m:oMath xmlns:m="http://schemas.openxmlformats.org/officeDocument/2006/math">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𝑛</m:t>
                    </m:r>
                  </m:oMath>
                </a14:m>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和</a:t>
                </a:r>
                <a14:m>
                  <m:oMath xmlns:m="http://schemas.openxmlformats.org/officeDocument/2006/math">
                    <m:sSup>
                      <m:sSupPr>
                        <m:ctrlPr>
                          <a:rPr kumimoji="0" lang="zh-CN" altLang="zh-CN"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pPr>
                      <m:e>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𝑛</m:t>
                        </m:r>
                      </m:e>
                      <m:sup>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sup>
                    </m:sSup>
                  </m:oMath>
                </a14:m>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对应的状态（城市）为</a:t>
                </a:r>
                <a14:m>
                  <m:oMath xmlns:m="http://schemas.openxmlformats.org/officeDocument/2006/math">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𝑠</m:t>
                    </m:r>
                  </m:oMath>
                </a14:m>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和</a:t>
                </a:r>
                <a14:m>
                  <m:oMath xmlns:m="http://schemas.openxmlformats.org/officeDocument/2006/math">
                    <m:sSup>
                      <m:sSupPr>
                        <m:ctrlPr>
                          <a:rPr kumimoji="0" lang="zh-CN" altLang="zh-CN"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pPr>
                      <m:e>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𝑠</m:t>
                        </m:r>
                      </m:e>
                      <m:sup>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sup>
                    </m:sSup>
                  </m:oMath>
                </a14:m>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，如果将单步代价</a:t>
                </a:r>
                <a14:m>
                  <m:oMath xmlns:m="http://schemas.openxmlformats.org/officeDocument/2006/math">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𝑐</m:t>
                    </m:r>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𝑛</m:t>
                    </m:r>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𝑎</m:t>
                    </m:r>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sSup>
                      <m:sSupPr>
                        <m:ctrlPr>
                          <a:rPr kumimoji="0" lang="zh-CN" altLang="zh-CN"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pPr>
                      <m:e>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𝑛</m:t>
                        </m:r>
                      </m:e>
                      <m:sup>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sup>
                    </m:sSup>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oMath>
                </a14:m>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重新定义为</a:t>
                </a:r>
                <a14:m>
                  <m:oMath xmlns:m="http://schemas.openxmlformats.org/officeDocument/2006/math">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𝑠</m:t>
                    </m:r>
                  </m:oMath>
                </a14:m>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和</a:t>
                </a:r>
                <a14:m>
                  <m:oMath xmlns:m="http://schemas.openxmlformats.org/officeDocument/2006/math">
                    <m:sSup>
                      <m:sSupPr>
                        <m:ctrlPr>
                          <a:rPr kumimoji="0" lang="zh-CN" altLang="zh-CN"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pPr>
                      <m:e>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𝑠</m:t>
                        </m:r>
                      </m:e>
                      <m:sup>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sup>
                    </m:sSup>
                  </m:oMath>
                </a14:m>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在二维平面上的欧氏距离，则根据欧氏距离三角不等式原则，城市</a:t>
                </a:r>
                <a14:m>
                  <m:oMath xmlns:m="http://schemas.openxmlformats.org/officeDocument/2006/math">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𝑠</m:t>
                    </m:r>
                  </m:oMath>
                </a14:m>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到目标城市</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K</a:t>
                </a:r>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之间直线距离一定小于等于从城市</a:t>
                </a:r>
                <a14:m>
                  <m:oMath xmlns:m="http://schemas.openxmlformats.org/officeDocument/2006/math">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𝑠</m:t>
                    </m:r>
                  </m:oMath>
                </a14:m>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到其相邻城市</a:t>
                </a:r>
                <a14:m>
                  <m:oMath xmlns:m="http://schemas.openxmlformats.org/officeDocument/2006/math">
                    <m:sSup>
                      <m:sSupPr>
                        <m:ctrlPr>
                          <a:rPr kumimoji="0" lang="zh-CN" altLang="zh-CN"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pPr>
                      <m:e>
                        <m:r>
                          <m:rPr>
                            <m:sty m:val="p"/>
                          </m:rPr>
                          <a:rPr kumimoji="0" lang="en-US" altLang="zh-CN" sz="18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s</m:t>
                        </m:r>
                      </m:e>
                      <m:sup>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sup>
                    </m:sSup>
                  </m:oMath>
                </a14:m>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的直线距离与城市</a:t>
                </a:r>
                <a14:m>
                  <m:oMath xmlns:m="http://schemas.openxmlformats.org/officeDocument/2006/math">
                    <m:sSup>
                      <m:sSupPr>
                        <m:ctrlPr>
                          <a:rPr kumimoji="0" lang="zh-CN" altLang="zh-CN"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pPr>
                      <m:e>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𝑠</m:t>
                        </m:r>
                      </m:e>
                      <m:sup>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sup>
                    </m:sSup>
                  </m:oMath>
                </a14:m>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到目标城市</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K</a:t>
                </a:r>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之间直线距离之和，此时，将当前状态（城市）与目标状态（城市）</a:t>
                </a:r>
                <a14:m>
                  <m:oMath xmlns:m="http://schemas.openxmlformats.org/officeDocument/2006/math">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𝐾</m:t>
                    </m:r>
                  </m:oMath>
                </a14:m>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之间直线距离作为启发函数值，则启发函数满足一致性条件。</a:t>
                </a:r>
              </a:p>
            </p:txBody>
          </p:sp>
        </mc:Choice>
        <mc:Fallback xmlns="">
          <p:sp>
            <p:nvSpPr>
              <p:cNvPr id="7" name="矩形 6">
                <a:extLst>
                  <a:ext uri="{FF2B5EF4-FFF2-40B4-BE49-F238E27FC236}">
                    <a16:creationId xmlns:a16="http://schemas.microsoft.com/office/drawing/2014/main" id="{57597042-E3B3-45B9-B3D0-A28388659BC2}"/>
                  </a:ext>
                </a:extLst>
              </p:cNvPr>
              <p:cNvSpPr>
                <a:spLocks noRot="1" noChangeAspect="1" noMove="1" noResize="1" noEditPoints="1" noAdjustHandles="1" noChangeArrowheads="1" noChangeShapeType="1" noTextEdit="1"/>
              </p:cNvSpPr>
              <p:nvPr/>
            </p:nvSpPr>
            <p:spPr>
              <a:xfrm>
                <a:off x="659218" y="2312528"/>
                <a:ext cx="11084441" cy="2778581"/>
              </a:xfrm>
              <a:prstGeom prst="rect">
                <a:avLst/>
              </a:prstGeom>
              <a:blipFill>
                <a:blip r:embed="rId3"/>
                <a:stretch>
                  <a:fillRect l="-440" r="-495" b="-263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6261055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504507" y="1008198"/>
            <a:ext cx="8846288" cy="497934"/>
            <a:chOff x="2228892" y="2819853"/>
            <a:chExt cx="4786506" cy="497934"/>
          </a:xfrm>
        </p:grpSpPr>
        <p:sp>
          <p:nvSpPr>
            <p:cNvPr id="3" name="平行四边形 2"/>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4" name="平行四边形 3"/>
            <p:cNvSpPr/>
            <p:nvPr/>
          </p:nvSpPr>
          <p:spPr bwMode="auto">
            <a:xfrm>
              <a:off x="2228892" y="2819853"/>
              <a:ext cx="4786506"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5" name="矩形 4"/>
            <p:cNvSpPr/>
            <p:nvPr/>
          </p:nvSpPr>
          <p:spPr>
            <a:xfrm>
              <a:off x="2591332" y="2826188"/>
              <a:ext cx="4133539" cy="400110"/>
            </a:xfrm>
            <a:prstGeom prst="rect">
              <a:avLst/>
            </a:prstGeom>
          </p:spPr>
          <p:txBody>
            <a:bodyPr wrap="square">
              <a:spAutoFit/>
            </a:bodyPr>
            <a:lstStyle/>
            <a:p>
              <a:pPr marL="0" marR="0" lvl="0" indent="0" algn="ctr" defTabSz="914400" rtl="0" eaLnBrk="1" fontAlgn="auto" latinLnBrk="0" hangingPunct="1">
                <a:lnSpc>
                  <a:spcPct val="100000"/>
                </a:lnSpc>
                <a:spcBef>
                  <a:spcPct val="50000"/>
                </a:spcBef>
                <a:spcAft>
                  <a:spcPts val="0"/>
                </a:spcAft>
                <a:buClrTx/>
                <a:buSzTx/>
                <a:buFontTx/>
                <a:buNone/>
                <a:tabLst/>
                <a:defRPr/>
              </a:pPr>
              <a:r>
                <a:rPr kumimoji="0" lang="en-US" altLang="zh-CN" sz="2000" b="1" i="0" u="none" strike="noStrike" kern="120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rPr>
                <a:t>A*</a:t>
              </a:r>
              <a:r>
                <a:rPr kumimoji="0" lang="zh-CN" altLang="en-US" sz="2000" b="1" i="0" u="none" strike="noStrike" kern="120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rPr>
                <a:t>搜索性能分析：一致性必然导致可容性</a:t>
              </a:r>
              <a:endParaRPr kumimoji="0" lang="zh-CN" altLang="en-US" sz="2000" b="0" i="0" u="none" strike="noStrike" kern="120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endParaRPr>
            </a:p>
          </p:txBody>
        </p:sp>
      </p:grpSp>
      <p:sp>
        <p:nvSpPr>
          <p:cNvPr id="12" name="矩形 11">
            <a:extLst>
              <a:ext uri="{FF2B5EF4-FFF2-40B4-BE49-F238E27FC236}">
                <a16:creationId xmlns:a16="http://schemas.microsoft.com/office/drawing/2014/main" id="{5E3A4826-C45A-4929-A41E-665945622565}"/>
              </a:ext>
            </a:extLst>
          </p:cNvPr>
          <p:cNvSpPr/>
          <p:nvPr/>
        </p:nvSpPr>
        <p:spPr>
          <a:xfrm>
            <a:off x="852473" y="129010"/>
            <a:ext cx="3512500"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mn-cs"/>
              </a:rPr>
              <a:t>二、贪婪最佳优先搜索与</a:t>
            </a:r>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mn-cs"/>
              </a:rPr>
              <a:t>A*</a:t>
            </a: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mn-cs"/>
              </a:rPr>
              <a:t>搜索算法</a:t>
            </a:r>
            <a:endParaRPr kumimoji="0" lang="zh-CN" altLang="en-US" sz="16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p:sp>
        <p:nvSpPr>
          <p:cNvPr id="7" name="矩形 6">
            <a:extLst>
              <a:ext uri="{FF2B5EF4-FFF2-40B4-BE49-F238E27FC236}">
                <a16:creationId xmlns:a16="http://schemas.microsoft.com/office/drawing/2014/main" id="{31462E6B-1189-403E-82E1-93B9DFF5FDEE}"/>
              </a:ext>
            </a:extLst>
          </p:cNvPr>
          <p:cNvSpPr/>
          <p:nvPr/>
        </p:nvSpPr>
        <p:spPr>
          <a:xfrm>
            <a:off x="0" y="3157142"/>
            <a:ext cx="4134294" cy="1156727"/>
          </a:xfrm>
          <a:prstGeom prst="rect">
            <a:avLst/>
          </a:prstGeom>
        </p:spPr>
        <p:txBody>
          <a:bodyPr wrap="square">
            <a:spAutoFit/>
          </a:bodyPr>
          <a:lstStyle/>
          <a:p>
            <a:pPr marL="285750" marR="0" lvl="0" indent="-28575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一致性是一个比可容性更严格的性质，即一个启发函数如果满足一致性条件，那么该启发函数必然满足可容性条件。</a:t>
            </a:r>
            <a:endPar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B351EF6D-8D5F-4849-A20B-CCE4B7A27DB6}"/>
                  </a:ext>
                </a:extLst>
              </p:cNvPr>
              <p:cNvSpPr/>
              <p:nvPr/>
            </p:nvSpPr>
            <p:spPr>
              <a:xfrm>
                <a:off x="7411013" y="2080803"/>
                <a:ext cx="4515954" cy="3877985"/>
              </a:xfrm>
              <a:prstGeom prst="rect">
                <a:avLst/>
              </a:prstGeom>
            </p:spPr>
            <p:txBody>
              <a:bodyPr wrap="square">
                <a:spAutoFit/>
              </a:bodyPr>
              <a:lstStyle/>
              <a:p>
                <a:pPr marL="0" marR="0" lvl="0" indent="266700" algn="just" defTabSz="914400" rtl="0" eaLnBrk="1" fontAlgn="auto" latinLnBrk="0" hangingPunct="1">
                  <a:lnSpc>
                    <a:spcPct val="150000"/>
                  </a:lnSpc>
                  <a:spcBef>
                    <a:spcPts val="0"/>
                  </a:spcBef>
                  <a:spcAft>
                    <a:spcPts val="0"/>
                  </a:spcAft>
                  <a:buClrTx/>
                  <a:buSzTx/>
                  <a:buFontTx/>
                  <a:buNone/>
                  <a:tabLst/>
                  <a:defRPr/>
                </a:pPr>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如图中以</a:t>
                </a:r>
                <a14:m>
                  <m:oMath xmlns:m="http://schemas.openxmlformats.org/officeDocument/2006/math">
                    <m:sSub>
                      <m:sSubPr>
                        <m:ctrlPr>
                          <a:rPr kumimoji="0" lang="zh-CN" altLang="zh-CN"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𝑛</m:t>
                        </m:r>
                      </m:e>
                      <m:sub>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1</m:t>
                        </m:r>
                      </m:sub>
                    </m:sSub>
                  </m:oMath>
                </a14:m>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为根结点的子树，假设从该结点到达终止结点代价最小的路径为</a:t>
                </a:r>
                <a14:m>
                  <m:oMath xmlns:m="http://schemas.openxmlformats.org/officeDocument/2006/math">
                    <m:sSub>
                      <m:sSubPr>
                        <m:ctrlPr>
                          <a:rPr kumimoji="0" lang="zh-CN" altLang="zh-CN"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𝑛</m:t>
                        </m:r>
                      </m:e>
                      <m:sub>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1</m:t>
                        </m:r>
                      </m:sub>
                    </m:sSub>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sSub>
                      <m:sSubPr>
                        <m:ctrlPr>
                          <a:rPr kumimoji="0" lang="zh-CN" altLang="zh-CN"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𝑛</m:t>
                        </m:r>
                      </m:e>
                      <m:sub>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2</m:t>
                        </m:r>
                      </m:sub>
                    </m:sSub>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r>
                      <m:rPr>
                        <m:sty m:val="p"/>
                      </m:rPr>
                      <a:rPr kumimoji="0" lang="en-US" altLang="zh-CN" sz="16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K</m:t>
                    </m:r>
                  </m:oMath>
                </a14:m>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。由于</a:t>
                </a:r>
                <a14:m>
                  <m:oMath xmlns:m="http://schemas.openxmlformats.org/officeDocument/2006/math">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h</m:t>
                    </m:r>
                    <m:d>
                      <m:dPr>
                        <m:ctrlPr>
                          <a:rPr kumimoji="0" lang="zh-CN" altLang="zh-CN"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m:rPr>
                            <m:sty m:val="p"/>
                          </m:rPr>
                          <a:rPr kumimoji="0" lang="en-US" altLang="zh-CN" sz="1600" b="0" i="0"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K</m:t>
                        </m:r>
                      </m:e>
                    </m:d>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=0</m:t>
                    </m:r>
                  </m:oMath>
                </a14:m>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且启发函数满足一致性条件，因此存在：</a:t>
                </a:r>
              </a:p>
              <a:p>
                <a:pPr marL="0" marR="0" lvl="0" indent="266700" algn="just"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h</m:t>
                      </m:r>
                      <m:d>
                        <m:dPr>
                          <m:ctrlPr>
                            <a:rPr kumimoji="0" lang="zh-CN" altLang="zh-CN" sz="16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kumimoji="0" lang="zh-CN" altLang="zh-CN" sz="16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𝑛</m:t>
                              </m:r>
                            </m:e>
                            <m:sub>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1</m:t>
                              </m:r>
                            </m:sub>
                          </m:sSub>
                        </m:e>
                      </m:d>
                      <m:r>
                        <m:rPr>
                          <m:aln/>
                        </m:rP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h</m:t>
                      </m:r>
                      <m:d>
                        <m:dPr>
                          <m:ctrlPr>
                            <a:rPr kumimoji="0" lang="zh-CN" altLang="zh-CN" sz="16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kumimoji="0" lang="zh-CN" altLang="zh-CN" sz="16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𝑛</m:t>
                              </m:r>
                            </m:e>
                            <m:sub>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2</m:t>
                              </m:r>
                            </m:sub>
                          </m:sSub>
                        </m:e>
                      </m:d>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𝑐</m:t>
                      </m:r>
                      <m:d>
                        <m:dPr>
                          <m:ctrlPr>
                            <a:rPr kumimoji="0" lang="zh-CN" altLang="zh-CN" sz="16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kumimoji="0" lang="zh-CN" altLang="zh-CN" sz="16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𝑛</m:t>
                              </m:r>
                            </m:e>
                            <m:sub>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1</m:t>
                              </m:r>
                            </m:sub>
                          </m:sSub>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sSub>
                            <m:sSubPr>
                              <m:ctrlPr>
                                <a:rPr kumimoji="0" lang="zh-CN" altLang="zh-CN" sz="16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𝑎</m:t>
                              </m:r>
                            </m:e>
                            <m:sub>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1</m:t>
                              </m:r>
                            </m:sub>
                          </m:sSub>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sSub>
                            <m:sSubPr>
                              <m:ctrlPr>
                                <a:rPr kumimoji="0" lang="zh-CN" altLang="zh-CN" sz="16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𝑛</m:t>
                              </m:r>
                            </m:e>
                            <m:sub>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2</m:t>
                              </m:r>
                            </m:sub>
                          </m:sSub>
                        </m:e>
                      </m:d>
                    </m:oMath>
                    <m:oMath xmlns:m="http://schemas.openxmlformats.org/officeDocument/2006/math">
                      <m:r>
                        <m:rPr>
                          <m:aln/>
                        </m:rP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h</m:t>
                      </m:r>
                      <m:d>
                        <m:dPr>
                          <m:ctrlPr>
                            <a:rPr kumimoji="0" lang="zh-CN" altLang="zh-CN" sz="16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kumimoji="0" lang="zh-CN" altLang="zh-CN" sz="16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𝑛</m:t>
                              </m:r>
                            </m:e>
                            <m:sub>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3</m:t>
                              </m:r>
                            </m:sub>
                          </m:sSub>
                        </m:e>
                      </m:d>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𝑐</m:t>
                      </m:r>
                      <m:d>
                        <m:dPr>
                          <m:ctrlPr>
                            <a:rPr kumimoji="0" lang="zh-CN" altLang="zh-CN" sz="16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kumimoji="0" lang="zh-CN" altLang="zh-CN" sz="16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𝑛</m:t>
                              </m:r>
                            </m:e>
                            <m:sub>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2</m:t>
                              </m:r>
                            </m:sub>
                          </m:sSub>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sSub>
                            <m:sSubPr>
                              <m:ctrlPr>
                                <a:rPr kumimoji="0" lang="zh-CN" altLang="zh-CN" sz="16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𝑎</m:t>
                              </m:r>
                            </m:e>
                            <m:sub>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2</m:t>
                              </m:r>
                            </m:sub>
                          </m:sSub>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sSub>
                            <m:sSubPr>
                              <m:ctrlPr>
                                <a:rPr kumimoji="0" lang="zh-CN" altLang="zh-CN" sz="16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𝑛</m:t>
                              </m:r>
                            </m:e>
                            <m:sub>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3</m:t>
                              </m:r>
                            </m:sub>
                          </m:sSub>
                        </m:e>
                      </m:d>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𝑐</m:t>
                      </m:r>
                      <m:d>
                        <m:dPr>
                          <m:ctrlPr>
                            <a:rPr kumimoji="0" lang="zh-CN" altLang="zh-CN" sz="16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kumimoji="0" lang="zh-CN" altLang="zh-CN" sz="16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𝑛</m:t>
                              </m:r>
                            </m:e>
                            <m:sub>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1</m:t>
                              </m:r>
                            </m:sub>
                          </m:sSub>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sSub>
                            <m:sSubPr>
                              <m:ctrlPr>
                                <a:rPr kumimoji="0" lang="zh-CN" altLang="zh-CN" sz="16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𝑎</m:t>
                              </m:r>
                            </m:e>
                            <m:sub>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1</m:t>
                              </m:r>
                            </m:sub>
                          </m:sSub>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sSub>
                            <m:sSubPr>
                              <m:ctrlPr>
                                <a:rPr kumimoji="0" lang="zh-CN" altLang="zh-CN" sz="16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𝑛</m:t>
                              </m:r>
                            </m:e>
                            <m:sub>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2</m:t>
                              </m:r>
                            </m:sub>
                          </m:sSub>
                        </m:e>
                      </m:d>
                    </m:oMath>
                    <m:oMath xmlns:m="http://schemas.openxmlformats.org/officeDocument/2006/math">
                      <m:r>
                        <m:rPr>
                          <m:aln/>
                        </m:rP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oMath>
                    <m:oMath xmlns:m="http://schemas.openxmlformats.org/officeDocument/2006/math">
                      <m:r>
                        <m:rPr>
                          <m:aln/>
                        </m:rP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𝑐</m:t>
                      </m:r>
                      <m:d>
                        <m:dPr>
                          <m:ctrlPr>
                            <a:rPr kumimoji="0" lang="zh-CN" altLang="zh-CN" sz="16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kumimoji="0" lang="zh-CN" altLang="zh-CN" sz="16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𝑛</m:t>
                              </m:r>
                            </m:e>
                            <m:sub>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1</m:t>
                              </m:r>
                            </m:sub>
                          </m:sSub>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sSub>
                            <m:sSubPr>
                              <m:ctrlPr>
                                <a:rPr kumimoji="0" lang="zh-CN" altLang="zh-CN" sz="16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𝑎</m:t>
                              </m:r>
                            </m:e>
                            <m:sub>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1</m:t>
                              </m:r>
                            </m:sub>
                          </m:sSub>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sSub>
                            <m:sSubPr>
                              <m:ctrlPr>
                                <a:rPr kumimoji="0" lang="zh-CN" altLang="zh-CN" sz="16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𝑛</m:t>
                              </m:r>
                            </m:e>
                            <m:sub>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2</m:t>
                              </m:r>
                            </m:sub>
                          </m:sSub>
                        </m:e>
                      </m:d>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𝑐</m:t>
                      </m:r>
                      <m:d>
                        <m:dPr>
                          <m:ctrlPr>
                            <a:rPr kumimoji="0" lang="zh-CN" altLang="zh-CN" sz="16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kumimoji="0" lang="zh-CN" altLang="zh-CN" sz="16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𝑛</m:t>
                              </m:r>
                            </m:e>
                            <m:sub>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2</m:t>
                              </m:r>
                            </m:sub>
                          </m:sSub>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sSub>
                            <m:sSubPr>
                              <m:ctrlPr>
                                <a:rPr kumimoji="0" lang="zh-CN" altLang="zh-CN" sz="16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𝑎</m:t>
                              </m:r>
                            </m:e>
                            <m:sub>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2</m:t>
                              </m:r>
                            </m:sub>
                          </m:sSub>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sSub>
                            <m:sSubPr>
                              <m:ctrlPr>
                                <a:rPr kumimoji="0" lang="zh-CN" altLang="zh-CN" sz="16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𝑛</m:t>
                              </m:r>
                            </m:e>
                            <m:sub>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3</m:t>
                              </m:r>
                            </m:sub>
                          </m:sSub>
                        </m:e>
                      </m:d>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𝑐</m:t>
                      </m:r>
                      <m:d>
                        <m:dPr>
                          <m:ctrlPr>
                            <a:rPr kumimoji="0" lang="zh-CN" altLang="zh-CN" sz="16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kumimoji="0" lang="zh-CN" altLang="zh-CN" sz="16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𝑛</m:t>
                              </m:r>
                            </m:e>
                            <m:sub>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𝑡</m:t>
                              </m:r>
                            </m:sub>
                          </m:sSub>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sSub>
                            <m:sSubPr>
                              <m:ctrlPr>
                                <a:rPr kumimoji="0" lang="zh-CN" altLang="zh-CN" sz="16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𝑎</m:t>
                              </m:r>
                            </m:e>
                            <m:sub>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𝑡</m:t>
                              </m:r>
                            </m:sub>
                          </m:sSub>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r>
                            <m:rPr>
                              <m:sty m:val="p"/>
                            </m:rPr>
                            <a:rPr kumimoji="0" lang="en-US" altLang="zh-CN" sz="1600" b="0" i="0"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K</m:t>
                          </m:r>
                        </m:e>
                      </m:d>
                    </m:oMath>
                    <m:oMath xmlns:m="http://schemas.openxmlformats.org/officeDocument/2006/math">
                      <m:r>
                        <m:rPr>
                          <m:aln/>
                        </m:rPr>
                        <a:rPr kumimoji="0" lang="en-US" altLang="zh-CN" sz="1600" b="0" i="0"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sSup>
                        <m:sSupPr>
                          <m:ctrlPr>
                            <a:rPr kumimoji="0" lang="zh-CN" altLang="zh-CN" sz="16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pPr>
                        <m:e>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h</m:t>
                          </m:r>
                        </m:e>
                        <m:sup>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sup>
                      </m:sSup>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sSub>
                        <m:sSubPr>
                          <m:ctrlPr>
                            <a:rPr kumimoji="0" lang="zh-CN" altLang="zh-CN" sz="16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𝑛</m:t>
                          </m:r>
                        </m:e>
                        <m:sub>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1</m:t>
                          </m:r>
                        </m:sub>
                      </m:sSub>
                      <m:r>
                        <a:rPr kumimoji="0" lang="en-US" altLang="zh-CN" sz="16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oMath>
                  </m:oMathPara>
                </a14:m>
                <a:endParaRPr kumimoji="0" lang="en-US" altLang="zh-CN" sz="1600" b="0" i="0" u="none" strike="noStrike" kern="1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266700" algn="just" defTabSz="914400" rtl="0" eaLnBrk="1" fontAlgn="auto" latinLnBrk="0" hangingPunct="1">
                  <a:lnSpc>
                    <a:spcPct val="100000"/>
                  </a:lnSpc>
                  <a:spcBef>
                    <a:spcPts val="0"/>
                  </a:spcBef>
                  <a:spcAft>
                    <a:spcPts val="0"/>
                  </a:spcAft>
                  <a:buClrTx/>
                  <a:buSzTx/>
                  <a:buFontTx/>
                  <a:buNone/>
                  <a:tabLst/>
                  <a:defRPr/>
                </a:pPr>
                <a:endParaRPr kumimoji="0" lang="en-US" altLang="zh-CN" sz="1600" b="0" i="0" u="none" strike="noStrike" kern="100" cap="none" spc="0" normalizeH="0" baseline="0" noProof="0" dirty="0">
                  <a:ln>
                    <a:noFill/>
                  </a:ln>
                  <a:solidFill>
                    <a:srgbClr val="000000"/>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266700" algn="ctr" defTabSz="914400" rtl="0" eaLnBrk="1" fontAlgn="auto" latinLnBrk="0" hangingPunct="1">
                  <a:lnSpc>
                    <a:spcPct val="100000"/>
                  </a:lnSpc>
                  <a:spcBef>
                    <a:spcPts val="0"/>
                  </a:spcBef>
                  <a:spcAft>
                    <a:spcPts val="0"/>
                  </a:spcAft>
                  <a:buClrTx/>
                  <a:buSzTx/>
                  <a:buFontTx/>
                  <a:buNone/>
                  <a:tabLst/>
                  <a:defRPr/>
                </a:pPr>
                <a:r>
                  <a:rPr kumimoji="0" lang="zh-CN" altLang="zh-CN" sz="1400" b="1" i="0" u="none" strike="noStrike" kern="1200" cap="none" spc="0" normalizeH="0" baseline="0" noProof="0" dirty="0">
                    <a:ln>
                      <a:noFill/>
                    </a:ln>
                    <a:solidFill>
                      <a:srgbClr val="C00000"/>
                    </a:solidFill>
                    <a:effectLst/>
                    <a:uLnTx/>
                    <a:uFillTx/>
                    <a:latin typeface="Times New Roman" panose="02020603050405020304" pitchFamily="18" charset="0"/>
                    <a:ea typeface="楷体_GB2312"/>
                    <a:cs typeface="Times New Roman" panose="02020603050405020304" pitchFamily="18" charset="0"/>
                  </a:rPr>
                  <a:t>即满足一致性条件的启发函数一定满足可容性条件。</a:t>
                </a:r>
              </a:p>
            </p:txBody>
          </p:sp>
        </mc:Choice>
        <mc:Fallback xmlns="">
          <p:sp>
            <p:nvSpPr>
              <p:cNvPr id="8" name="矩形 7">
                <a:extLst>
                  <a:ext uri="{FF2B5EF4-FFF2-40B4-BE49-F238E27FC236}">
                    <a16:creationId xmlns:a16="http://schemas.microsoft.com/office/drawing/2014/main" id="{B351EF6D-8D5F-4849-A20B-CCE4B7A27DB6}"/>
                  </a:ext>
                </a:extLst>
              </p:cNvPr>
              <p:cNvSpPr>
                <a:spLocks noRot="1" noChangeAspect="1" noMove="1" noResize="1" noEditPoints="1" noAdjustHandles="1" noChangeArrowheads="1" noChangeShapeType="1" noTextEdit="1"/>
              </p:cNvSpPr>
              <p:nvPr/>
            </p:nvSpPr>
            <p:spPr>
              <a:xfrm>
                <a:off x="7411013" y="2080803"/>
                <a:ext cx="4515954" cy="3877985"/>
              </a:xfrm>
              <a:prstGeom prst="rect">
                <a:avLst/>
              </a:prstGeom>
              <a:blipFill>
                <a:blip r:embed="rId4"/>
                <a:stretch>
                  <a:fillRect l="-810" r="-945" b="-786"/>
                </a:stretch>
              </a:blipFill>
            </p:spPr>
            <p:txBody>
              <a:bodyPr/>
              <a:lstStyle/>
              <a:p>
                <a:r>
                  <a:rPr lang="zh-CN" altLang="en-US">
                    <a:noFill/>
                  </a:rPr>
                  <a:t> </a:t>
                </a:r>
              </a:p>
            </p:txBody>
          </p:sp>
        </mc:Fallback>
      </mc:AlternateContent>
      <p:pic>
        <p:nvPicPr>
          <p:cNvPr id="6" name="图片 5">
            <a:extLst>
              <a:ext uri="{FF2B5EF4-FFF2-40B4-BE49-F238E27FC236}">
                <a16:creationId xmlns:a16="http://schemas.microsoft.com/office/drawing/2014/main" id="{C786DC5C-FE1A-4E9E-AF67-C0139B147BCD}"/>
              </a:ext>
            </a:extLst>
          </p:cNvPr>
          <p:cNvPicPr>
            <a:picLocks noChangeAspect="1"/>
          </p:cNvPicPr>
          <p:nvPr/>
        </p:nvPicPr>
        <p:blipFill>
          <a:blip r:embed="rId5"/>
          <a:stretch>
            <a:fillRect/>
          </a:stretch>
        </p:blipFill>
        <p:spPr>
          <a:xfrm>
            <a:off x="4675263" y="2335321"/>
            <a:ext cx="2301993" cy="2952902"/>
          </a:xfrm>
          <a:prstGeom prst="rect">
            <a:avLst/>
          </a:prstGeom>
        </p:spPr>
      </p:pic>
    </p:spTree>
    <p:extLst>
      <p:ext uri="{BB962C8B-B14F-4D97-AF65-F5344CB8AC3E}">
        <p14:creationId xmlns:p14="http://schemas.microsoft.com/office/powerpoint/2010/main" val="325393040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504507" y="1008198"/>
            <a:ext cx="8846288" cy="497934"/>
            <a:chOff x="2228892" y="2819853"/>
            <a:chExt cx="4786506" cy="497934"/>
          </a:xfrm>
        </p:grpSpPr>
        <p:sp>
          <p:nvSpPr>
            <p:cNvPr id="3" name="平行四边形 2"/>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4" name="平行四边形 3"/>
            <p:cNvSpPr/>
            <p:nvPr/>
          </p:nvSpPr>
          <p:spPr bwMode="auto">
            <a:xfrm>
              <a:off x="2228892" y="2819853"/>
              <a:ext cx="4786506"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5" name="矩形 4"/>
            <p:cNvSpPr/>
            <p:nvPr/>
          </p:nvSpPr>
          <p:spPr>
            <a:xfrm>
              <a:off x="2591332" y="2826188"/>
              <a:ext cx="4133539" cy="400110"/>
            </a:xfrm>
            <a:prstGeom prst="rect">
              <a:avLst/>
            </a:prstGeom>
          </p:spPr>
          <p:txBody>
            <a:bodyPr wrap="square">
              <a:spAutoFit/>
            </a:bodyPr>
            <a:lstStyle/>
            <a:p>
              <a:pPr marL="0" marR="0" lvl="0" indent="0" algn="ctr" defTabSz="914400" rtl="0" eaLnBrk="1" fontAlgn="auto" latinLnBrk="0" hangingPunct="1">
                <a:lnSpc>
                  <a:spcPct val="100000"/>
                </a:lnSpc>
                <a:spcBef>
                  <a:spcPct val="50000"/>
                </a:spcBef>
                <a:spcAft>
                  <a:spcPts val="0"/>
                </a:spcAft>
                <a:buClrTx/>
                <a:buSzTx/>
                <a:buFontTx/>
                <a:buNone/>
                <a:tabLst/>
                <a:defRPr/>
              </a:pPr>
              <a:r>
                <a:rPr kumimoji="0" lang="en-US" altLang="zh-CN" sz="2000" b="1" i="0" u="none" strike="noStrike" kern="120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rPr>
                <a:t>A*</a:t>
              </a:r>
              <a:r>
                <a:rPr kumimoji="0" lang="zh-CN" altLang="en-US" sz="2000" b="1" i="0" u="none" strike="noStrike" kern="120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rPr>
                <a:t>搜索性能分析：</a:t>
              </a:r>
              <a:r>
                <a:rPr kumimoji="0" lang="en-US" altLang="zh-CN" sz="2000" b="1" i="0" u="none" strike="noStrike" kern="120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rPr>
                <a:t>A*</a:t>
              </a:r>
              <a:r>
                <a:rPr kumimoji="0" lang="zh-CN" altLang="en-US" sz="2000" b="1" i="0" u="none" strike="noStrike" kern="120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rPr>
                <a:t>算法是完备的么？</a:t>
              </a:r>
              <a:endParaRPr kumimoji="0" lang="zh-CN" altLang="en-US" sz="2000" b="0" i="0" u="none" strike="noStrike" kern="120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endParaRPr>
            </a:p>
          </p:txBody>
        </p:sp>
      </p:grpSp>
      <p:sp>
        <p:nvSpPr>
          <p:cNvPr id="12" name="矩形 11">
            <a:extLst>
              <a:ext uri="{FF2B5EF4-FFF2-40B4-BE49-F238E27FC236}">
                <a16:creationId xmlns:a16="http://schemas.microsoft.com/office/drawing/2014/main" id="{5E3A4826-C45A-4929-A41E-665945622565}"/>
              </a:ext>
            </a:extLst>
          </p:cNvPr>
          <p:cNvSpPr/>
          <p:nvPr/>
        </p:nvSpPr>
        <p:spPr>
          <a:xfrm>
            <a:off x="852473" y="129010"/>
            <a:ext cx="3512500"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mn-cs"/>
              </a:rPr>
              <a:t>二、贪婪最佳优先搜索与</a:t>
            </a:r>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mn-cs"/>
              </a:rPr>
              <a:t>A*</a:t>
            </a: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mn-cs"/>
              </a:rPr>
              <a:t>搜索算法</a:t>
            </a:r>
            <a:endParaRPr kumimoji="0" lang="zh-CN" altLang="en-US" sz="16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p:sp>
        <p:nvSpPr>
          <p:cNvPr id="6" name="矩形 5">
            <a:extLst>
              <a:ext uri="{FF2B5EF4-FFF2-40B4-BE49-F238E27FC236}">
                <a16:creationId xmlns:a16="http://schemas.microsoft.com/office/drawing/2014/main" id="{6ED1FD43-A27F-4D2D-AA25-DFF6FDAAA352}"/>
              </a:ext>
            </a:extLst>
          </p:cNvPr>
          <p:cNvSpPr/>
          <p:nvPr/>
        </p:nvSpPr>
        <p:spPr>
          <a:xfrm>
            <a:off x="1504507" y="1735537"/>
            <a:ext cx="10074349" cy="562590"/>
          </a:xfrm>
          <a:prstGeom prst="rect">
            <a:avLst/>
          </a:prstGeom>
        </p:spPr>
        <p:txBody>
          <a:bodyPr wrap="square">
            <a:spAutoFit/>
          </a:bodyPr>
          <a:lstStyle/>
          <a:p>
            <a:pPr marL="0" marR="0" lvl="0" indent="266700" algn="just" defTabSz="914400" rtl="0" eaLnBrk="1" fontAlgn="auto" latinLnBrk="0" hangingPunct="1">
              <a:lnSpc>
                <a:spcPct val="200000"/>
              </a:lnSpc>
              <a:spcBef>
                <a:spcPts val="0"/>
              </a:spcBef>
              <a:spcAft>
                <a:spcPts val="0"/>
              </a:spcAft>
              <a:buClrTx/>
              <a:buSzTx/>
              <a:buFontTx/>
              <a:buNone/>
              <a:tabLst/>
              <a:defRPr/>
            </a:pPr>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如果所求解问题和启发函数满足以下条件，则</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A*</a:t>
            </a:r>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算法是完备的：</a:t>
            </a:r>
          </a:p>
        </p:txBody>
      </p:sp>
      <p:sp>
        <p:nvSpPr>
          <p:cNvPr id="13" name="矩形: 圆角 6">
            <a:extLst>
              <a:ext uri="{FF2B5EF4-FFF2-40B4-BE49-F238E27FC236}">
                <a16:creationId xmlns:a16="http://schemas.microsoft.com/office/drawing/2014/main" id="{EE0079DB-5DC7-4765-8C90-8B3B42AC8D4B}"/>
              </a:ext>
            </a:extLst>
          </p:cNvPr>
          <p:cNvSpPr/>
          <p:nvPr/>
        </p:nvSpPr>
        <p:spPr>
          <a:xfrm>
            <a:off x="3683301" y="2620870"/>
            <a:ext cx="5135523" cy="2770389"/>
          </a:xfrm>
          <a:prstGeom prst="roundRect">
            <a:avLst>
              <a:gd name="adj" fmla="val 0"/>
            </a:avLst>
          </a:prstGeom>
          <a:gradFill>
            <a:gsLst>
              <a:gs pos="22000">
                <a:srgbClr val="016773"/>
              </a:gs>
              <a:gs pos="100000">
                <a:srgbClr val="00ABA5"/>
              </a:gs>
            </a:gsLst>
            <a:lin ang="30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1"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endParaRPr>
          </a:p>
        </p:txBody>
      </p:sp>
      <p:sp>
        <p:nvSpPr>
          <p:cNvPr id="14" name="矩形 13">
            <a:extLst>
              <a:ext uri="{FF2B5EF4-FFF2-40B4-BE49-F238E27FC236}">
                <a16:creationId xmlns:a16="http://schemas.microsoft.com/office/drawing/2014/main" id="{3D28EF23-9DF5-44CA-A275-2B793EE66407}"/>
              </a:ext>
            </a:extLst>
          </p:cNvPr>
          <p:cNvSpPr/>
          <p:nvPr/>
        </p:nvSpPr>
        <p:spPr>
          <a:xfrm>
            <a:off x="3823288" y="2557466"/>
            <a:ext cx="4740354" cy="2744149"/>
          </a:xfrm>
          <a:prstGeom prst="rect">
            <a:avLst/>
          </a:prstGeom>
        </p:spPr>
        <p:txBody>
          <a:bodyPr wrap="square">
            <a:spAutoFit/>
          </a:bodyPr>
          <a:lstStyle/>
          <a:p>
            <a:pPr marL="342900" marR="0" lvl="0" indent="-342900" algn="l" defTabSz="914400" rtl="0" eaLnBrk="1" fontAlgn="auto" latinLnBrk="0" hangingPunct="1">
              <a:lnSpc>
                <a:spcPct val="250000"/>
              </a:lnSpc>
              <a:spcBef>
                <a:spcPts val="0"/>
              </a:spcBef>
              <a:spcAft>
                <a:spcPts val="0"/>
              </a:spcAft>
              <a:buClr>
                <a:prstClr val="white"/>
              </a:buClr>
              <a:buSzPct val="80000"/>
              <a:buFont typeface="Wingdings" panose="05000000000000000000" pitchFamily="2" charset="2"/>
              <a:buChar char="u"/>
              <a:tabLst/>
              <a:defRPr/>
            </a:pPr>
            <a:r>
              <a:rPr kumimoji="0" lang="zh-CN" altLang="zh-CN" sz="1800" b="1" i="0" u="none" strike="noStrike" kern="1200" cap="none" spc="0" normalizeH="0" baseline="0" noProof="0" dirty="0">
                <a:ln>
                  <a:noFill/>
                </a:ln>
                <a:solidFill>
                  <a:srgbClr val="FFFFCC"/>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Times New Roman" panose="02020603050405020304" pitchFamily="18" charset="0"/>
              </a:rPr>
              <a:t>搜索树中分支数量是有限的，即每个结点的后继结点数量是有限的</a:t>
            </a:r>
            <a:endParaRPr kumimoji="0" lang="en-US" altLang="zh-CN" sz="1800" b="1" i="0" u="none" strike="noStrike" kern="1200" cap="none" spc="0" normalizeH="0" baseline="0" noProof="0" dirty="0">
              <a:ln>
                <a:noFill/>
              </a:ln>
              <a:solidFill>
                <a:srgbClr val="FFFFCC"/>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Times New Roman" panose="02020603050405020304" pitchFamily="18" charset="0"/>
            </a:endParaRPr>
          </a:p>
          <a:p>
            <a:pPr marL="342900" marR="0" lvl="0" indent="-342900" algn="l" defTabSz="914400" rtl="0" eaLnBrk="1" fontAlgn="auto" latinLnBrk="0" hangingPunct="1">
              <a:lnSpc>
                <a:spcPct val="250000"/>
              </a:lnSpc>
              <a:spcBef>
                <a:spcPts val="0"/>
              </a:spcBef>
              <a:spcAft>
                <a:spcPts val="0"/>
              </a:spcAft>
              <a:buClr>
                <a:prstClr val="white"/>
              </a:buClr>
              <a:buSzPct val="80000"/>
              <a:buFont typeface="Wingdings" panose="05000000000000000000" pitchFamily="2" charset="2"/>
              <a:buChar char="u"/>
              <a:tabLst/>
              <a:defRPr/>
            </a:pPr>
            <a:r>
              <a:rPr kumimoji="0" lang="zh-CN" altLang="zh-CN" sz="1800" b="1" i="0" u="none" strike="noStrike" kern="1200" cap="none" spc="0" normalizeH="0" baseline="0" noProof="0" dirty="0">
                <a:ln>
                  <a:noFill/>
                </a:ln>
                <a:solidFill>
                  <a:srgbClr val="FFFFCC"/>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Times New Roman" panose="02020603050405020304" pitchFamily="18" charset="0"/>
              </a:rPr>
              <a:t>单步代价的下界是一个正数</a:t>
            </a:r>
            <a:endParaRPr kumimoji="0" lang="en-US" altLang="zh-CN" sz="1800" b="1" i="0" u="none" strike="noStrike" kern="1200" cap="none" spc="0" normalizeH="0" baseline="0" noProof="0" dirty="0">
              <a:ln>
                <a:noFill/>
              </a:ln>
              <a:solidFill>
                <a:srgbClr val="FFFFCC"/>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Times New Roman" panose="02020603050405020304" pitchFamily="18" charset="0"/>
            </a:endParaRPr>
          </a:p>
          <a:p>
            <a:pPr marL="342900" marR="0" lvl="0" indent="-342900" algn="l" defTabSz="914400" rtl="0" eaLnBrk="1" fontAlgn="auto" latinLnBrk="0" hangingPunct="1">
              <a:lnSpc>
                <a:spcPct val="250000"/>
              </a:lnSpc>
              <a:spcBef>
                <a:spcPts val="0"/>
              </a:spcBef>
              <a:spcAft>
                <a:spcPts val="0"/>
              </a:spcAft>
              <a:buClr>
                <a:prstClr val="white"/>
              </a:buClr>
              <a:buSzPct val="80000"/>
              <a:buFont typeface="Wingdings" panose="05000000000000000000" pitchFamily="2" charset="2"/>
              <a:buChar char="u"/>
              <a:tabLst/>
              <a:defRPr/>
            </a:pPr>
            <a:r>
              <a:rPr kumimoji="0" lang="zh-CN" altLang="zh-CN" sz="1800" b="1" i="0" u="none" strike="noStrike" kern="1200" cap="none" spc="0" normalizeH="0" baseline="0" noProof="0" dirty="0">
                <a:ln>
                  <a:noFill/>
                </a:ln>
                <a:solidFill>
                  <a:srgbClr val="FFFFCC"/>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Times New Roman" panose="02020603050405020304" pitchFamily="18" charset="0"/>
              </a:rPr>
              <a:t>启发函数有下界</a:t>
            </a:r>
          </a:p>
        </p:txBody>
      </p:sp>
    </p:spTree>
    <p:extLst>
      <p:ext uri="{BB962C8B-B14F-4D97-AF65-F5344CB8AC3E}">
        <p14:creationId xmlns:p14="http://schemas.microsoft.com/office/powerpoint/2010/main" val="61332733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504507" y="1008198"/>
            <a:ext cx="8846288" cy="497934"/>
            <a:chOff x="2228892" y="2819853"/>
            <a:chExt cx="4786506" cy="497934"/>
          </a:xfrm>
        </p:grpSpPr>
        <p:sp>
          <p:nvSpPr>
            <p:cNvPr id="3" name="平行四边形 2"/>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4" name="平行四边形 3"/>
            <p:cNvSpPr/>
            <p:nvPr/>
          </p:nvSpPr>
          <p:spPr bwMode="auto">
            <a:xfrm>
              <a:off x="2228892" y="2819853"/>
              <a:ext cx="4786506"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5" name="矩形 4"/>
            <p:cNvSpPr/>
            <p:nvPr/>
          </p:nvSpPr>
          <p:spPr>
            <a:xfrm>
              <a:off x="2591332" y="2826188"/>
              <a:ext cx="4133539" cy="400110"/>
            </a:xfrm>
            <a:prstGeom prst="rect">
              <a:avLst/>
            </a:prstGeom>
          </p:spPr>
          <p:txBody>
            <a:bodyPr wrap="square">
              <a:spAutoFit/>
            </a:bodyPr>
            <a:lstStyle/>
            <a:p>
              <a:pPr marL="0" marR="0" lvl="0" indent="0" algn="ctr" defTabSz="914400" rtl="0" eaLnBrk="1" fontAlgn="auto" latinLnBrk="0" hangingPunct="1">
                <a:lnSpc>
                  <a:spcPct val="100000"/>
                </a:lnSpc>
                <a:spcBef>
                  <a:spcPct val="50000"/>
                </a:spcBef>
                <a:spcAft>
                  <a:spcPts val="0"/>
                </a:spcAft>
                <a:buClrTx/>
                <a:buSzTx/>
                <a:buFontTx/>
                <a:buNone/>
                <a:tabLst/>
                <a:defRPr/>
              </a:pPr>
              <a:r>
                <a:rPr kumimoji="0" lang="en-US" altLang="zh-CN" sz="2000" b="1" i="0" u="none" strike="noStrike" kern="120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rPr>
                <a:t>A*</a:t>
              </a:r>
              <a:r>
                <a:rPr kumimoji="0" lang="zh-CN" altLang="en-US" sz="2000" b="1" i="0" u="none" strike="noStrike" kern="120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rPr>
                <a:t>搜索性能分析：</a:t>
              </a:r>
              <a:r>
                <a:rPr kumimoji="0" lang="en-US" altLang="zh-CN" sz="2000" b="1" i="0" u="none" strike="noStrike" kern="120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rPr>
                <a:t>A*</a:t>
              </a:r>
              <a:r>
                <a:rPr kumimoji="0" lang="zh-CN" altLang="en-US" sz="2000" b="1" i="0" u="none" strike="noStrike" kern="120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rPr>
                <a:t>算法是最优的么？</a:t>
              </a:r>
              <a:endParaRPr kumimoji="0" lang="zh-CN" altLang="en-US" sz="2000" b="0" i="0" u="none" strike="noStrike" kern="120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endParaRPr>
            </a:p>
          </p:txBody>
        </p:sp>
      </p:grpSp>
      <p:sp>
        <p:nvSpPr>
          <p:cNvPr id="12" name="矩形 11">
            <a:extLst>
              <a:ext uri="{FF2B5EF4-FFF2-40B4-BE49-F238E27FC236}">
                <a16:creationId xmlns:a16="http://schemas.microsoft.com/office/drawing/2014/main" id="{5E3A4826-C45A-4929-A41E-665945622565}"/>
              </a:ext>
            </a:extLst>
          </p:cNvPr>
          <p:cNvSpPr/>
          <p:nvPr/>
        </p:nvSpPr>
        <p:spPr>
          <a:xfrm>
            <a:off x="852473" y="129010"/>
            <a:ext cx="3512500"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mn-cs"/>
              </a:rPr>
              <a:t>二、贪婪最佳优先搜索与</a:t>
            </a:r>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mn-cs"/>
              </a:rPr>
              <a:t>A*</a:t>
            </a: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mn-cs"/>
              </a:rPr>
              <a:t>搜索算法</a:t>
            </a:r>
            <a:endParaRPr kumimoji="0" lang="zh-CN" altLang="en-US" sz="16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47DD4569-7CF7-4B42-86FE-42F7464FC51F}"/>
                  </a:ext>
                </a:extLst>
              </p:cNvPr>
              <p:cNvSpPr/>
              <p:nvPr/>
            </p:nvSpPr>
            <p:spPr>
              <a:xfrm>
                <a:off x="1311349" y="2303911"/>
                <a:ext cx="9569301" cy="3367204"/>
              </a:xfrm>
              <a:prstGeom prst="rect">
                <a:avLst/>
              </a:prstGeom>
            </p:spPr>
            <p:txBody>
              <a:bodyPr wrap="square">
                <a:spAutoFit/>
              </a:bodyPr>
              <a:lstStyle/>
              <a:p>
                <a:pPr marL="0" marR="0" lvl="0" indent="266700" algn="just" defTabSz="914400" rtl="0" eaLnBrk="1" fontAlgn="auto" latinLnBrk="0" hangingPunct="1">
                  <a:lnSpc>
                    <a:spcPct val="150000"/>
                  </a:lnSpc>
                  <a:spcBef>
                    <a:spcPts val="0"/>
                  </a:spcBef>
                  <a:spcAft>
                    <a:spcPts val="0"/>
                  </a:spcAft>
                  <a:buClrTx/>
                  <a:buSzTx/>
                  <a:buFontTx/>
                  <a:buNone/>
                  <a:tabLst/>
                  <a:defRPr/>
                </a:pPr>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假设</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A*</a:t>
                </a:r>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算法找到的第一个终止结点为</a:t>
                </a:r>
                <a14:m>
                  <m:oMath xmlns:m="http://schemas.openxmlformats.org/officeDocument/2006/math">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𝑛</m:t>
                    </m:r>
                  </m:oMath>
                </a14:m>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。对于此时边缘集合中任意结点</a:t>
                </a:r>
                <a14:m>
                  <m:oMath xmlns:m="http://schemas.openxmlformats.org/officeDocument/2006/math">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𝑛</m:t>
                    </m:r>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oMath>
                </a14:m>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，根据算法每次扩展时的策略，即选择评价函数取值最小的边缘结点进行扩展，有</a:t>
                </a:r>
                <a14:m>
                  <m:oMath xmlns:m="http://schemas.openxmlformats.org/officeDocument/2006/math">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𝑓</m:t>
                    </m:r>
                    <m:d>
                      <m:dPr>
                        <m:ctrlPr>
                          <a:rPr kumimoji="0" lang="zh-CN" altLang="zh-CN"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𝑛</m:t>
                        </m:r>
                      </m:e>
                    </m:d>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𝑓</m:t>
                    </m:r>
                    <m:d>
                      <m:dPr>
                        <m:ctrlPr>
                          <a:rPr kumimoji="0" lang="zh-CN" altLang="zh-CN"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sSup>
                          <m:sSupPr>
                            <m:ctrlPr>
                              <a:rPr kumimoji="0" lang="zh-CN" altLang="zh-CN"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pPr>
                          <m:e>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𝑛</m:t>
                            </m:r>
                          </m:e>
                          <m:sup>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sup>
                        </m:sSup>
                      </m:e>
                    </m:d>
                  </m:oMath>
                </a14:m>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。由于</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A*</a:t>
                </a:r>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算法对评价函数定义为</a:t>
                </a:r>
                <a14:m>
                  <m:oMath xmlns:m="http://schemas.openxmlformats.org/officeDocument/2006/math">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𝑓</m:t>
                    </m:r>
                    <m:d>
                      <m:dPr>
                        <m:ctrlPr>
                          <a:rPr kumimoji="0" lang="zh-CN" altLang="zh-CN"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𝑛</m:t>
                        </m:r>
                      </m:e>
                    </m:d>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𝑔</m:t>
                    </m:r>
                    <m:d>
                      <m:dPr>
                        <m:ctrlPr>
                          <a:rPr kumimoji="0" lang="zh-CN" altLang="zh-CN"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𝑛</m:t>
                        </m:r>
                      </m:e>
                    </m:d>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h</m:t>
                    </m:r>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𝑛</m:t>
                    </m:r>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oMath>
                </a14:m>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，且</a:t>
                </a:r>
                <a14:m>
                  <m:oMath xmlns:m="http://schemas.openxmlformats.org/officeDocument/2006/math">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h</m:t>
                    </m:r>
                    <m:d>
                      <m:dPr>
                        <m:ctrlPr>
                          <a:rPr kumimoji="0" lang="zh-CN" altLang="zh-CN"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𝑛</m:t>
                        </m:r>
                      </m:e>
                    </m:d>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=0</m:t>
                    </m:r>
                  </m:oMath>
                </a14:m>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，有</a:t>
                </a:r>
                <a14:m>
                  <m:oMath xmlns:m="http://schemas.openxmlformats.org/officeDocument/2006/math">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𝑓</m:t>
                    </m:r>
                    <m:d>
                      <m:dPr>
                        <m:ctrlPr>
                          <a:rPr kumimoji="0" lang="zh-CN" altLang="zh-CN"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𝑛</m:t>
                        </m:r>
                      </m:e>
                    </m:d>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𝑔</m:t>
                    </m:r>
                    <m:d>
                      <m:dPr>
                        <m:ctrlPr>
                          <a:rPr kumimoji="0" lang="zh-CN" altLang="zh-CN"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𝑛</m:t>
                        </m:r>
                      </m:e>
                    </m:d>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h</m:t>
                    </m:r>
                    <m:d>
                      <m:dPr>
                        <m:ctrlPr>
                          <a:rPr kumimoji="0" lang="zh-CN" altLang="zh-CN"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𝑛</m:t>
                        </m:r>
                      </m:e>
                    </m:d>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𝑔</m:t>
                    </m:r>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𝑛</m:t>
                    </m:r>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oMath>
                </a14:m>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a:t>
                </a:r>
                <a14:m>
                  <m:oMath xmlns:m="http://schemas.openxmlformats.org/officeDocument/2006/math">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𝑓</m:t>
                    </m:r>
                    <m:d>
                      <m:dPr>
                        <m:ctrlPr>
                          <a:rPr kumimoji="0" lang="zh-CN" altLang="zh-CN"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sSup>
                          <m:sSupPr>
                            <m:ctrlPr>
                              <a:rPr kumimoji="0" lang="zh-CN" altLang="zh-CN"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pPr>
                          <m:e>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𝑛</m:t>
                            </m:r>
                          </m:e>
                          <m:sup>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sup>
                        </m:sSup>
                      </m:e>
                    </m:d>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𝑔</m:t>
                    </m:r>
                    <m:d>
                      <m:dPr>
                        <m:ctrlPr>
                          <a:rPr kumimoji="0" lang="zh-CN" altLang="zh-CN"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sSup>
                          <m:sSupPr>
                            <m:ctrlPr>
                              <a:rPr kumimoji="0" lang="zh-CN" altLang="zh-CN"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pPr>
                          <m:e>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𝑛</m:t>
                            </m:r>
                          </m:e>
                          <m:sup>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sup>
                        </m:sSup>
                      </m:e>
                    </m:d>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h</m:t>
                    </m:r>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sSup>
                      <m:sSupPr>
                        <m:ctrlPr>
                          <a:rPr kumimoji="0" lang="zh-CN" altLang="zh-CN"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pPr>
                      <m:e>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𝑛</m:t>
                        </m:r>
                      </m:e>
                      <m:sup>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sup>
                    </m:sSup>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oMath>
                </a14:m>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，综合可得</a:t>
                </a:r>
              </a:p>
              <a:p>
                <a:pPr marL="0" marR="0" lvl="0" indent="0" algn="just"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CN" sz="18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𝑔</m:t>
                      </m:r>
                      <m:d>
                        <m:dPr>
                          <m:ctrlPr>
                            <a:rPr kumimoji="0" lang="zh-CN" altLang="zh-CN" sz="18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altLang="zh-CN" sz="18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𝑛</m:t>
                          </m:r>
                        </m:e>
                      </m:d>
                      <m:r>
                        <a:rPr kumimoji="0" lang="en-US" altLang="zh-CN" sz="18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r>
                        <a:rPr kumimoji="0" lang="en-US" altLang="zh-CN" sz="18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𝑔</m:t>
                      </m:r>
                      <m:d>
                        <m:dPr>
                          <m:ctrlPr>
                            <a:rPr kumimoji="0" lang="zh-CN" altLang="zh-CN" sz="18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sSup>
                            <m:sSupPr>
                              <m:ctrlPr>
                                <a:rPr kumimoji="0" lang="zh-CN" altLang="zh-CN" sz="18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pPr>
                            <m:e>
                              <m:r>
                                <a:rPr kumimoji="0" lang="en-US" altLang="zh-CN" sz="18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𝑛</m:t>
                              </m:r>
                            </m:e>
                            <m:sup>
                              <m:r>
                                <a:rPr kumimoji="0" lang="en-US" altLang="zh-CN" sz="18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sup>
                          </m:sSup>
                        </m:e>
                      </m:d>
                      <m:r>
                        <a:rPr kumimoji="0" lang="en-US" altLang="zh-CN" sz="18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r>
                        <a:rPr kumimoji="0" lang="en-US" altLang="zh-CN" sz="18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h</m:t>
                      </m:r>
                      <m:d>
                        <m:dPr>
                          <m:ctrlPr>
                            <a:rPr kumimoji="0" lang="zh-CN" altLang="zh-CN" sz="18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sSup>
                            <m:sSupPr>
                              <m:ctrlPr>
                                <a:rPr kumimoji="0" lang="zh-CN" altLang="zh-CN" sz="18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pPr>
                            <m:e>
                              <m:r>
                                <a:rPr kumimoji="0" lang="en-US" altLang="zh-CN" sz="18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𝑛</m:t>
                              </m:r>
                            </m:e>
                            <m:sup>
                              <m:r>
                                <a:rPr kumimoji="0" lang="en-US" altLang="zh-CN" sz="18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sup>
                          </m:sSup>
                        </m:e>
                      </m:d>
                      <m:r>
                        <a:rPr kumimoji="0" lang="en-US" altLang="zh-CN" sz="18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r>
                        <a:rPr kumimoji="0" lang="en-US" altLang="zh-CN" sz="18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𝑔</m:t>
                      </m:r>
                      <m:d>
                        <m:dPr>
                          <m:ctrlPr>
                            <a:rPr kumimoji="0" lang="zh-CN" altLang="zh-CN" sz="18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sSup>
                            <m:sSupPr>
                              <m:ctrlPr>
                                <a:rPr kumimoji="0" lang="zh-CN" altLang="zh-CN" sz="18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pPr>
                            <m:e>
                              <m:r>
                                <a:rPr kumimoji="0" lang="en-US" altLang="zh-CN" sz="18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𝑛</m:t>
                              </m:r>
                            </m:e>
                            <m:sup>
                              <m:r>
                                <a:rPr kumimoji="0" lang="en-US" altLang="zh-CN" sz="18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sup>
                          </m:sSup>
                        </m:e>
                      </m:d>
                      <m:r>
                        <a:rPr kumimoji="0" lang="en-US" altLang="zh-CN" sz="18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sSup>
                        <m:sSupPr>
                          <m:ctrlPr>
                            <a:rPr kumimoji="0" lang="zh-CN" altLang="zh-CN" sz="18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pPr>
                        <m:e>
                          <m:r>
                            <a:rPr kumimoji="0" lang="en-US" altLang="zh-CN" sz="18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h</m:t>
                          </m:r>
                        </m:e>
                        <m:sup>
                          <m:r>
                            <a:rPr kumimoji="0" lang="en-US" altLang="zh-CN" sz="18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sup>
                      </m:sSup>
                      <m:r>
                        <a:rPr kumimoji="0" lang="en-US" altLang="zh-CN" sz="18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sSup>
                        <m:sSupPr>
                          <m:ctrlPr>
                            <a:rPr kumimoji="0" lang="zh-CN" altLang="zh-CN" sz="18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pPr>
                        <m:e>
                          <m:r>
                            <a:rPr kumimoji="0" lang="en-US" altLang="zh-CN" sz="18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𝑛</m:t>
                          </m:r>
                        </m:e>
                        <m:sup>
                          <m:r>
                            <a:rPr kumimoji="0" lang="en-US" altLang="zh-CN" sz="18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sup>
                      </m:sSup>
                      <m:r>
                        <a:rPr kumimoji="0" lang="en-US" altLang="zh-CN" sz="1800" b="0" i="1" u="none" strike="noStrike" kern="100" cap="none" spc="0" normalizeH="0" baseline="0" noProof="0">
                          <a:ln>
                            <a:noFill/>
                          </a:ln>
                          <a:solidFill>
                            <a:srgbClr val="000000"/>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oMath>
                  </m:oMathPara>
                </a14:m>
                <a:endParaRPr kumimoji="0" lang="zh-CN" altLang="zh-CN" sz="1800" b="0" i="0" u="none" strike="noStrike" kern="1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266700" algn="just" defTabSz="914400" rtl="0" eaLnBrk="1" fontAlgn="auto" latinLnBrk="0" hangingPunct="1">
                  <a:lnSpc>
                    <a:spcPct val="150000"/>
                  </a:lnSpc>
                  <a:spcBef>
                    <a:spcPts val="0"/>
                  </a:spcBef>
                  <a:spcAft>
                    <a:spcPts val="0"/>
                  </a:spcAft>
                  <a:buClrTx/>
                  <a:buSzTx/>
                  <a:buFontTx/>
                  <a:buNone/>
                  <a:tabLst/>
                  <a:defRPr/>
                </a:pPr>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其中</a:t>
                </a:r>
                <a14:m>
                  <m:oMath xmlns:m="http://schemas.openxmlformats.org/officeDocument/2006/math">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𝑔</m:t>
                    </m:r>
                    <m:d>
                      <m:dPr>
                        <m:ctrlPr>
                          <a:rPr kumimoji="0" lang="zh-CN" altLang="zh-CN"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𝑛</m:t>
                        </m:r>
                      </m:e>
                    </m:d>
                  </m:oMath>
                </a14:m>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为从起始结点到结点</a:t>
                </a:r>
                <a14:m>
                  <m:oMath xmlns:m="http://schemas.openxmlformats.org/officeDocument/2006/math">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𝑛</m:t>
                    </m:r>
                  </m:oMath>
                </a14:m>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所对应路径的代价，</a:t>
                </a:r>
                <a14:m>
                  <m:oMath xmlns:m="http://schemas.openxmlformats.org/officeDocument/2006/math">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𝑔</m:t>
                    </m:r>
                    <m:d>
                      <m:dPr>
                        <m:ctrlPr>
                          <a:rPr kumimoji="0" lang="zh-CN" altLang="zh-CN"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sSup>
                          <m:sSupPr>
                            <m:ctrlPr>
                              <a:rPr kumimoji="0" lang="zh-CN" altLang="zh-CN"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pPr>
                          <m:e>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𝑛</m:t>
                            </m:r>
                          </m:e>
                          <m:sup>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sup>
                        </m:sSup>
                      </m:e>
                    </m:d>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sSup>
                      <m:sSupPr>
                        <m:ctrlPr>
                          <a:rPr kumimoji="0" lang="zh-CN" altLang="zh-CN"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pPr>
                      <m:e>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h</m:t>
                        </m:r>
                      </m:e>
                      <m:sup>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sup>
                    </m:sSup>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sSup>
                      <m:sSupPr>
                        <m:ctrlPr>
                          <a:rPr kumimoji="0" lang="zh-CN" altLang="zh-CN"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pPr>
                      <m:e>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𝑛</m:t>
                        </m:r>
                      </m:e>
                      <m:sup>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sup>
                    </m:sSup>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oMath>
                </a14:m>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表示从初始结点出发经过结点</a:t>
                </a:r>
                <a14:m>
                  <m:oMath xmlns:m="http://schemas.openxmlformats.org/officeDocument/2006/math">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𝑛</m:t>
                    </m:r>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oMath>
                </a14:m>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到达终止结点的最小代价。也就是说此时扩展其他任何一个边缘结点都不可能找到比结点</a:t>
                </a:r>
                <a14:m>
                  <m:oMath xmlns:m="http://schemas.openxmlformats.org/officeDocument/2006/math">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𝑛</m:t>
                    </m:r>
                  </m:oMath>
                </a14:m>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所对应路径代价更小的路径，因此结点</a:t>
                </a:r>
                <a14:m>
                  <m:oMath xmlns:m="http://schemas.openxmlformats.org/officeDocument/2006/math">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𝑛</m:t>
                    </m:r>
                  </m:oMath>
                </a14:m>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对应的是一条最短路径，即算法满足最优性。</a:t>
                </a:r>
              </a:p>
            </p:txBody>
          </p:sp>
        </mc:Choice>
        <mc:Fallback xmlns="">
          <p:sp>
            <p:nvSpPr>
              <p:cNvPr id="7" name="矩形 6">
                <a:extLst>
                  <a:ext uri="{FF2B5EF4-FFF2-40B4-BE49-F238E27FC236}">
                    <a16:creationId xmlns:a16="http://schemas.microsoft.com/office/drawing/2014/main" id="{47DD4569-7CF7-4B42-86FE-42F7464FC51F}"/>
                  </a:ext>
                </a:extLst>
              </p:cNvPr>
              <p:cNvSpPr>
                <a:spLocks noRot="1" noChangeAspect="1" noMove="1" noResize="1" noEditPoints="1" noAdjustHandles="1" noChangeArrowheads="1" noChangeShapeType="1" noTextEdit="1"/>
              </p:cNvSpPr>
              <p:nvPr/>
            </p:nvSpPr>
            <p:spPr>
              <a:xfrm>
                <a:off x="1311349" y="2303911"/>
                <a:ext cx="9569301" cy="3367204"/>
              </a:xfrm>
              <a:prstGeom prst="rect">
                <a:avLst/>
              </a:prstGeom>
              <a:blipFill>
                <a:blip r:embed="rId3"/>
                <a:stretch>
                  <a:fillRect l="-510" r="-573" b="-1993"/>
                </a:stretch>
              </a:blipFill>
            </p:spPr>
            <p:txBody>
              <a:bodyPr/>
              <a:lstStyle/>
              <a:p>
                <a:r>
                  <a:rPr lang="zh-CN" altLang="en-US">
                    <a:noFill/>
                  </a:rPr>
                  <a:t> </a:t>
                </a:r>
              </a:p>
            </p:txBody>
          </p:sp>
        </mc:Fallback>
      </mc:AlternateContent>
      <p:sp>
        <p:nvSpPr>
          <p:cNvPr id="8" name="矩形 7">
            <a:extLst>
              <a:ext uri="{FF2B5EF4-FFF2-40B4-BE49-F238E27FC236}">
                <a16:creationId xmlns:a16="http://schemas.microsoft.com/office/drawing/2014/main" id="{DB814835-A6BD-469C-BAA9-E0746971E0FF}"/>
              </a:ext>
            </a:extLst>
          </p:cNvPr>
          <p:cNvSpPr/>
          <p:nvPr/>
        </p:nvSpPr>
        <p:spPr>
          <a:xfrm>
            <a:off x="3385929" y="1794782"/>
            <a:ext cx="5083443"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zh-CN" sz="1800" b="1" i="0" u="none" strike="noStrike" kern="1200" cap="none" spc="0" normalizeH="0" baseline="0" noProof="0" dirty="0">
                <a:ln>
                  <a:noFill/>
                </a:ln>
                <a:solidFill>
                  <a:srgbClr val="C00000"/>
                </a:solidFill>
                <a:effectLst/>
                <a:uLnTx/>
                <a:uFillTx/>
                <a:latin typeface="Times New Roman" panose="02020603050405020304" pitchFamily="18" charset="0"/>
                <a:ea typeface="楷体_GB2312"/>
                <a:cs typeface="Times New Roman" panose="02020603050405020304" pitchFamily="18" charset="0"/>
              </a:rPr>
              <a:t>如果启发函数是可容的，那么</a:t>
            </a:r>
            <a:r>
              <a:rPr kumimoji="0" lang="en-US" altLang="zh-CN" sz="1800" b="1" i="0" u="none" strike="noStrike" kern="1200" cap="none" spc="0" normalizeH="0" baseline="0" noProof="0" dirty="0">
                <a:ln>
                  <a:noFill/>
                </a:ln>
                <a:solidFill>
                  <a:srgbClr val="C00000"/>
                </a:solidFill>
                <a:effectLst/>
                <a:uLnTx/>
                <a:uFillTx/>
                <a:latin typeface="Times New Roman" panose="02020603050405020304" pitchFamily="18" charset="0"/>
                <a:ea typeface="楷体_GB2312"/>
                <a:cs typeface="Times New Roman" panose="02020603050405020304" pitchFamily="18" charset="0"/>
              </a:rPr>
              <a:t>A*</a:t>
            </a:r>
            <a:r>
              <a:rPr kumimoji="0" lang="zh-CN" altLang="zh-CN" sz="1800" b="1" i="0" u="none" strike="noStrike" kern="1200" cap="none" spc="0" normalizeH="0" baseline="0" noProof="0" dirty="0">
                <a:ln>
                  <a:noFill/>
                </a:ln>
                <a:solidFill>
                  <a:srgbClr val="C00000"/>
                </a:solidFill>
                <a:effectLst/>
                <a:uLnTx/>
                <a:uFillTx/>
                <a:latin typeface="Times New Roman" panose="02020603050405020304" pitchFamily="18" charset="0"/>
                <a:ea typeface="楷体_GB2312"/>
                <a:cs typeface="Times New Roman" panose="02020603050405020304" pitchFamily="18" charset="0"/>
              </a:rPr>
              <a:t>算法满足最优性</a:t>
            </a:r>
            <a:endParaRPr kumimoji="0" lang="zh-CN" altLang="en-US"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88052042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504507" y="1008198"/>
            <a:ext cx="8846288" cy="497934"/>
            <a:chOff x="2228892" y="2819853"/>
            <a:chExt cx="4786506" cy="497934"/>
          </a:xfrm>
        </p:grpSpPr>
        <p:sp>
          <p:nvSpPr>
            <p:cNvPr id="3" name="平行四边形 2"/>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4" name="平行四边形 3"/>
            <p:cNvSpPr/>
            <p:nvPr/>
          </p:nvSpPr>
          <p:spPr bwMode="auto">
            <a:xfrm>
              <a:off x="2228892" y="2819853"/>
              <a:ext cx="4786506"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5" name="矩形 4"/>
            <p:cNvSpPr/>
            <p:nvPr/>
          </p:nvSpPr>
          <p:spPr>
            <a:xfrm>
              <a:off x="2591332" y="2826188"/>
              <a:ext cx="4133539" cy="369332"/>
            </a:xfrm>
            <a:prstGeom prst="rect">
              <a:avLst/>
            </a:prstGeom>
          </p:spPr>
          <p:txBody>
            <a:bodyPr wrap="square">
              <a:spAutoFit/>
            </a:bodyPr>
            <a:lstStyle/>
            <a:p>
              <a:pPr marL="0" marR="0" lvl="0" indent="0" algn="ctr" defTabSz="914400" rtl="0" eaLnBrk="1" fontAlgn="auto" latinLnBrk="0" hangingPunct="1">
                <a:lnSpc>
                  <a:spcPct val="100000"/>
                </a:lnSpc>
                <a:spcBef>
                  <a:spcPct val="50000"/>
                </a:spcBef>
                <a:spcAft>
                  <a:spcPts val="0"/>
                </a:spcAft>
                <a:buClrTx/>
                <a:buSzTx/>
                <a:buFontTx/>
                <a:buNone/>
                <a:tabLst/>
                <a:defRPr/>
              </a:pPr>
              <a:r>
                <a:rPr kumimoji="0" lang="en-US" altLang="zh-CN" sz="1800" b="1" i="0" u="none" strike="noStrike" kern="1200" cap="none" spc="0" normalizeH="0" baseline="0" noProof="0" dirty="0">
                  <a:ln>
                    <a:noFill/>
                  </a:ln>
                  <a:solidFill>
                    <a:prstClr val="black">
                      <a:lumMod val="95000"/>
                      <a:lumOff val="5000"/>
                    </a:prstClr>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Minimax</a:t>
              </a:r>
              <a:r>
                <a:rPr kumimoji="0" lang="zh-CN" altLang="en-US" sz="1800" b="1" i="0" u="none" strike="noStrike" kern="1200" cap="none" spc="0" normalizeH="0" baseline="0" noProof="0" dirty="0">
                  <a:ln>
                    <a:noFill/>
                  </a:ln>
                  <a:solidFill>
                    <a:prstClr val="black">
                      <a:lumMod val="95000"/>
                      <a:lumOff val="5000"/>
                    </a:prstClr>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搜索：</a:t>
              </a:r>
              <a:r>
                <a:rPr kumimoji="0" lang="zh-CN" altLang="zh-CN" sz="1800" b="1" i="0" u="none" strike="noStrike" kern="1200" cap="none" spc="0" normalizeH="0" baseline="0" noProof="0" dirty="0">
                  <a:ln>
                    <a:noFill/>
                  </a:ln>
                  <a:solidFill>
                    <a:prstClr val="black">
                      <a:lumMod val="95000"/>
                      <a:lumOff val="5000"/>
                    </a:prstClr>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对抗搜索（</a:t>
              </a:r>
              <a:r>
                <a:rPr kumimoji="0" lang="en-US" altLang="zh-CN" sz="1800" b="1" i="0" u="none" strike="noStrike" kern="1200" cap="none" spc="0" normalizeH="0" baseline="0" noProof="0" dirty="0">
                  <a:ln>
                    <a:noFill/>
                  </a:ln>
                  <a:solidFill>
                    <a:prstClr val="black">
                      <a:lumMod val="95000"/>
                      <a:lumOff val="5000"/>
                    </a:prstClr>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adversarial search</a:t>
              </a:r>
              <a:r>
                <a:rPr kumimoji="0" lang="zh-CN" altLang="zh-CN" sz="1800" b="1" i="0" u="none" strike="noStrike" kern="1200" cap="none" spc="0" normalizeH="0" baseline="0" noProof="0" dirty="0">
                  <a:ln>
                    <a:noFill/>
                  </a:ln>
                  <a:solidFill>
                    <a:prstClr val="black">
                      <a:lumMod val="95000"/>
                      <a:lumOff val="5000"/>
                    </a:prstClr>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0" lang="zh-CN" altLang="en-US" sz="1800" b="1" i="0" u="none" strike="noStrike" kern="1200" cap="none" spc="0" normalizeH="0" baseline="0" noProof="0" dirty="0">
                  <a:ln>
                    <a:noFill/>
                  </a:ln>
                  <a:solidFill>
                    <a:prstClr val="black">
                      <a:lumMod val="95000"/>
                      <a:lumOff val="5000"/>
                    </a:prstClr>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或</a:t>
              </a:r>
              <a:r>
                <a:rPr kumimoji="0" lang="zh-CN" altLang="zh-CN" sz="1800" b="1" i="0" u="none" strike="noStrike" kern="1200" cap="none" spc="0" normalizeH="0" baseline="0" noProof="0" dirty="0">
                  <a:ln>
                    <a:noFill/>
                  </a:ln>
                  <a:solidFill>
                    <a:prstClr val="black">
                      <a:lumMod val="95000"/>
                      <a:lumOff val="5000"/>
                    </a:prstClr>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博弈搜索（</a:t>
              </a:r>
              <a:r>
                <a:rPr kumimoji="0" lang="en-US" altLang="zh-CN" sz="1800" b="1" i="0" u="none" strike="noStrike" kern="1200" cap="none" spc="0" normalizeH="0" baseline="0" noProof="0" dirty="0">
                  <a:ln>
                    <a:noFill/>
                  </a:ln>
                  <a:solidFill>
                    <a:prstClr val="black">
                      <a:lumMod val="95000"/>
                      <a:lumOff val="5000"/>
                    </a:prstClr>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game search</a:t>
              </a:r>
              <a:r>
                <a:rPr kumimoji="0" lang="zh-CN" altLang="zh-CN" sz="1800" b="1" i="0" u="none" strike="noStrike" kern="1200" cap="none" spc="0" normalizeH="0" baseline="0" noProof="0" dirty="0">
                  <a:ln>
                    <a:noFill/>
                  </a:ln>
                  <a:solidFill>
                    <a:prstClr val="black">
                      <a:lumMod val="95000"/>
                      <a:lumOff val="5000"/>
                    </a:prstClr>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endParaRPr kumimoji="0" lang="zh-CN" altLang="en-US" sz="1800" b="1" i="0" u="none" strike="noStrike" kern="1200" cap="none" spc="0" normalizeH="0" baseline="0" noProof="0" dirty="0">
                <a:ln>
                  <a:noFill/>
                </a:ln>
                <a:solidFill>
                  <a:prstClr val="black">
                    <a:lumMod val="95000"/>
                    <a:lumOff val="5000"/>
                  </a:prstClr>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12" name="矩形 11">
            <a:extLst>
              <a:ext uri="{FF2B5EF4-FFF2-40B4-BE49-F238E27FC236}">
                <a16:creationId xmlns:a16="http://schemas.microsoft.com/office/drawing/2014/main" id="{5E3A4826-C45A-4929-A41E-665945622565}"/>
              </a:ext>
            </a:extLst>
          </p:cNvPr>
          <p:cNvSpPr/>
          <p:nvPr/>
        </p:nvSpPr>
        <p:spPr>
          <a:xfrm>
            <a:off x="852473" y="129010"/>
            <a:ext cx="3643946"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mn-cs"/>
              </a:rPr>
              <a:t>三、</a:t>
            </a:r>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Minimax</a:t>
            </a: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搜索与</a:t>
            </a:r>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alpha-beta</a:t>
            </a:r>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剪枝算法</a:t>
            </a:r>
            <a:endPar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6" name="矩形 5">
            <a:extLst>
              <a:ext uri="{FF2B5EF4-FFF2-40B4-BE49-F238E27FC236}">
                <a16:creationId xmlns:a16="http://schemas.microsoft.com/office/drawing/2014/main" id="{19A62175-8556-4699-9C55-1BFDCD35314E}"/>
              </a:ext>
            </a:extLst>
          </p:cNvPr>
          <p:cNvSpPr/>
          <p:nvPr/>
        </p:nvSpPr>
        <p:spPr>
          <a:xfrm>
            <a:off x="1043764" y="1715800"/>
            <a:ext cx="10380920" cy="634917"/>
          </a:xfrm>
          <a:prstGeom prst="rect">
            <a:avLst/>
          </a:prstGeom>
        </p:spPr>
        <p:txBody>
          <a:bodyPr wrap="square">
            <a:spAutoFit/>
          </a:bodyPr>
          <a:lstStyle/>
          <a:p>
            <a:pPr marL="0" marR="0" lvl="0" indent="266700" algn="ctr" defTabSz="914400" rtl="0" eaLnBrk="1" fontAlgn="auto" latinLnBrk="0" hangingPunct="1">
              <a:lnSpc>
                <a:spcPts val="2200"/>
              </a:lnSpc>
              <a:spcBef>
                <a:spcPts val="0"/>
              </a:spcBef>
              <a:spcAft>
                <a:spcPts val="0"/>
              </a:spcAft>
              <a:buClrTx/>
              <a:buSzTx/>
              <a:buFontTx/>
              <a:buNone/>
              <a:tabLst/>
              <a:defRPr/>
            </a:pPr>
            <a:r>
              <a:rPr kumimoji="0" lang="zh-CN" altLang="zh-CN" sz="16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两个智能体同处于一个竞争的环境，智能体之间通过竞争来实现各自相反目标，即一方想</a:t>
            </a:r>
            <a:r>
              <a:rPr kumimoji="0" lang="zh-CN" altLang="zh-CN" sz="16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最大化自身的利益</a:t>
            </a:r>
            <a:r>
              <a:rPr kumimoji="0" lang="zh-CN" altLang="zh-CN" sz="16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，而另一方则想</a:t>
            </a:r>
            <a:r>
              <a:rPr kumimoji="0" lang="zh-CN" altLang="zh-CN" sz="16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最小化对手的利益</a:t>
            </a:r>
            <a:r>
              <a:rPr kumimoji="0" lang="zh-CN" altLang="zh-CN" sz="16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。通俗地说，对抗搜索的过程就是两个智能体各自选择对自己有利的策略。</a:t>
            </a:r>
          </a:p>
        </p:txBody>
      </p:sp>
      <p:sp>
        <p:nvSpPr>
          <p:cNvPr id="10" name="矩形 9">
            <a:extLst>
              <a:ext uri="{FF2B5EF4-FFF2-40B4-BE49-F238E27FC236}">
                <a16:creationId xmlns:a16="http://schemas.microsoft.com/office/drawing/2014/main" id="{C58D92EA-1146-4141-B349-D2B2ADE9989C}"/>
              </a:ext>
            </a:extLst>
          </p:cNvPr>
          <p:cNvSpPr/>
          <p:nvPr/>
        </p:nvSpPr>
        <p:spPr>
          <a:xfrm>
            <a:off x="2757947" y="3377879"/>
            <a:ext cx="2827866" cy="1938992"/>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prstClr val="black"/>
                </a:solidFill>
                <a:effectLst/>
                <a:uLnTx/>
                <a:uFillTx/>
                <a:latin typeface="Calibri"/>
                <a:ea typeface="华文楷体" panose="02010600040101010101" pitchFamily="2" charset="-122"/>
                <a:cs typeface="+mn-cs"/>
              </a:rPr>
              <a:t>狭路相逢勇者胜</a:t>
            </a:r>
            <a:endParaRPr kumimoji="0" lang="en-US" altLang="zh-CN" sz="2000" b="1" i="0" u="none" strike="noStrike" kern="1200" cap="none" spc="0" normalizeH="0" baseline="0" noProof="0" dirty="0">
              <a:ln>
                <a:noFill/>
              </a:ln>
              <a:solidFill>
                <a:prstClr val="black"/>
              </a:solidFill>
              <a:effectLst/>
              <a:uLnTx/>
              <a:uFillTx/>
              <a:latin typeface="Calibri"/>
              <a:ea typeface="华文楷体" panose="02010600040101010101" pitchFamily="2" charset="-122"/>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prstClr val="black"/>
                </a:solidFill>
                <a:effectLst/>
                <a:uLnTx/>
                <a:uFillTx/>
                <a:latin typeface="Calibri"/>
                <a:ea typeface="华文楷体" panose="02010600040101010101" pitchFamily="2" charset="-122"/>
                <a:cs typeface="+mn-cs"/>
              </a:rPr>
              <a:t>勇者相逢智者胜</a:t>
            </a:r>
            <a:endParaRPr kumimoji="0" lang="en-US" altLang="zh-CN" sz="2000" b="1" i="0" u="none" strike="noStrike" kern="1200" cap="none" spc="0" normalizeH="0" baseline="0" noProof="0" dirty="0">
              <a:ln>
                <a:noFill/>
              </a:ln>
              <a:solidFill>
                <a:prstClr val="black"/>
              </a:solidFill>
              <a:effectLst/>
              <a:uLnTx/>
              <a:uFillTx/>
              <a:latin typeface="Calibri"/>
              <a:ea typeface="华文楷体" panose="02010600040101010101" pitchFamily="2" charset="-122"/>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prstClr val="black"/>
                </a:solidFill>
                <a:effectLst/>
                <a:uLnTx/>
                <a:uFillTx/>
                <a:latin typeface="Calibri"/>
                <a:ea typeface="华文楷体" panose="02010600040101010101" pitchFamily="2" charset="-122"/>
                <a:cs typeface="+mn-cs"/>
              </a:rPr>
              <a:t>智者相逢德者胜</a:t>
            </a:r>
            <a:endParaRPr kumimoji="0" lang="en-US" altLang="zh-CN" sz="2000" b="1" i="0" u="none" strike="noStrike" kern="1200" cap="none" spc="0" normalizeH="0" baseline="0" noProof="0" dirty="0">
              <a:ln>
                <a:noFill/>
              </a:ln>
              <a:solidFill>
                <a:prstClr val="black"/>
              </a:solidFill>
              <a:effectLst/>
              <a:uLnTx/>
              <a:uFillTx/>
              <a:latin typeface="Calibri"/>
              <a:ea typeface="华文楷体" panose="02010600040101010101" pitchFamily="2" charset="-122"/>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prstClr val="black"/>
                </a:solidFill>
                <a:effectLst/>
                <a:uLnTx/>
                <a:uFillTx/>
                <a:latin typeface="Calibri"/>
                <a:ea typeface="华文楷体" panose="02010600040101010101" pitchFamily="2" charset="-122"/>
                <a:cs typeface="+mn-cs"/>
              </a:rPr>
              <a:t>德者相逢</a:t>
            </a:r>
            <a:r>
              <a:rPr kumimoji="0" lang="zh-CN" altLang="en-US" sz="2000" b="1" i="0" u="none" strike="noStrike" kern="1200" cap="none" spc="0" normalizeH="0" baseline="0" noProof="0" dirty="0">
                <a:ln>
                  <a:noFill/>
                </a:ln>
                <a:solidFill>
                  <a:srgbClr val="C00000"/>
                </a:solidFill>
                <a:effectLst/>
                <a:uLnTx/>
                <a:uFillTx/>
                <a:latin typeface="Calibri"/>
                <a:ea typeface="华文楷体" panose="02010600040101010101" pitchFamily="2" charset="-122"/>
                <a:cs typeface="+mn-cs"/>
              </a:rPr>
              <a:t>道者胜</a:t>
            </a:r>
          </a:p>
        </p:txBody>
      </p:sp>
      <p:sp>
        <p:nvSpPr>
          <p:cNvPr id="11" name="圆角矩形 19">
            <a:extLst>
              <a:ext uri="{FF2B5EF4-FFF2-40B4-BE49-F238E27FC236}">
                <a16:creationId xmlns:a16="http://schemas.microsoft.com/office/drawing/2014/main" id="{D799A4CC-90C5-47D1-8C70-5E5B7C0C7B1B}"/>
              </a:ext>
            </a:extLst>
          </p:cNvPr>
          <p:cNvSpPr/>
          <p:nvPr/>
        </p:nvSpPr>
        <p:spPr bwMode="auto">
          <a:xfrm>
            <a:off x="6784279" y="5513193"/>
            <a:ext cx="1065066" cy="374999"/>
          </a:xfrm>
          <a:prstGeom prst="roundRect">
            <a:avLst/>
          </a:prstGeom>
          <a:ln>
            <a:headEnd type="none" w="med" len="med"/>
            <a:tailEnd type="none" w="med" len="med"/>
          </a:ln>
          <a:scene3d>
            <a:camera prst="orthographicFront"/>
            <a:lightRig rig="threePt" dir="t"/>
          </a:scene3d>
          <a:sp3d>
            <a:bevelT w="190500" h="63500"/>
          </a:sp3d>
        </p:spPr>
        <p:style>
          <a:lnRef idx="1">
            <a:schemeClr val="accent1"/>
          </a:lnRef>
          <a:fillRef idx="2">
            <a:schemeClr val="accent1"/>
          </a:fillRef>
          <a:effectRef idx="1">
            <a:schemeClr val="accent1"/>
          </a:effectRef>
          <a:fontRef idx="minor">
            <a:schemeClr val="dk1"/>
          </a:fontRef>
        </p:style>
        <p:txBody>
          <a:bodyPr wrap="none" tIns="0" bIns="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zh-CN" altLang="en-US" sz="1400" b="1" i="0" u="none" strike="noStrike" kern="1200" cap="none" spc="0" normalizeH="0" baseline="0" noProof="0" dirty="0">
                <a:ln>
                  <a:noFill/>
                </a:ln>
                <a:gradFill flip="none" rotWithShape="1">
                  <a:gsLst>
                    <a:gs pos="0">
                      <a:prstClr val="black">
                        <a:shade val="30000"/>
                        <a:satMod val="115000"/>
                      </a:prstClr>
                    </a:gs>
                    <a:gs pos="50000">
                      <a:prstClr val="black">
                        <a:shade val="67500"/>
                        <a:satMod val="115000"/>
                      </a:prstClr>
                    </a:gs>
                    <a:gs pos="100000">
                      <a:prstClr val="black">
                        <a:shade val="100000"/>
                        <a:satMod val="115000"/>
                      </a:prstClr>
                    </a:gs>
                  </a:gsLst>
                  <a:lin ang="16200000" scaled="1"/>
                  <a:tileRect/>
                </a:gradFill>
                <a:effectLst/>
                <a:uLnTx/>
                <a:uFillTx/>
                <a:latin typeface="Calibri"/>
                <a:ea typeface="华文楷体" panose="02010600040101010101" pitchFamily="2" charset="-122"/>
                <a:cs typeface="+mn-cs"/>
              </a:rPr>
              <a:t>智能体</a:t>
            </a:r>
          </a:p>
        </p:txBody>
      </p:sp>
      <p:sp>
        <p:nvSpPr>
          <p:cNvPr id="13" name="圆角矩形 95">
            <a:extLst>
              <a:ext uri="{FF2B5EF4-FFF2-40B4-BE49-F238E27FC236}">
                <a16:creationId xmlns:a16="http://schemas.microsoft.com/office/drawing/2014/main" id="{B09F06FD-BE5A-4CDE-86D6-E7D61647E3F1}"/>
              </a:ext>
            </a:extLst>
          </p:cNvPr>
          <p:cNvSpPr>
            <a:spLocks/>
          </p:cNvSpPr>
          <p:nvPr/>
        </p:nvSpPr>
        <p:spPr bwMode="auto">
          <a:xfrm>
            <a:off x="6322101" y="4150950"/>
            <a:ext cx="1989422" cy="892175"/>
          </a:xfrm>
          <a:prstGeom prst="roundRect">
            <a:avLst>
              <a:gd name="adj" fmla="val 16667"/>
            </a:avLst>
          </a:prstGeom>
          <a:solidFill>
            <a:srgbClr val="FF0000"/>
          </a:solidFill>
          <a:ln w="9525">
            <a:solidFill>
              <a:schemeClr val="accent2"/>
            </a:solidFill>
            <a:round/>
            <a:headEnd/>
            <a:tailEnd/>
          </a:ln>
          <a:effectLst/>
        </p:spPr>
        <p:txBody>
          <a:bodyPr wrap="none" tIns="0" bIns="0" anchor="ctr"/>
          <a:lstStyle>
            <a:lvl1pPr>
              <a:defRPr sz="2800">
                <a:solidFill>
                  <a:schemeClr val="tx1"/>
                </a:solidFill>
                <a:latin typeface="Verdana" pitchFamily="34" charset="0"/>
                <a:ea typeface="宋体" pitchFamily="2" charset="-122"/>
              </a:defRPr>
            </a:lvl1pPr>
            <a:lvl2pPr marL="742950" indent="-285750">
              <a:defRPr sz="2800">
                <a:solidFill>
                  <a:schemeClr val="tx1"/>
                </a:solidFill>
                <a:latin typeface="Verdana" pitchFamily="34" charset="0"/>
                <a:ea typeface="宋体" pitchFamily="2" charset="-122"/>
              </a:defRPr>
            </a:lvl2pPr>
            <a:lvl3pPr marL="1143000" indent="-228600">
              <a:defRPr sz="2800">
                <a:solidFill>
                  <a:schemeClr val="tx1"/>
                </a:solidFill>
                <a:latin typeface="Verdana" pitchFamily="34" charset="0"/>
                <a:ea typeface="宋体" pitchFamily="2" charset="-122"/>
              </a:defRPr>
            </a:lvl3pPr>
            <a:lvl4pPr marL="1600200" indent="-228600">
              <a:defRPr sz="2800">
                <a:solidFill>
                  <a:schemeClr val="tx1"/>
                </a:solidFill>
                <a:latin typeface="Verdana" pitchFamily="34" charset="0"/>
                <a:ea typeface="宋体" pitchFamily="2" charset="-122"/>
              </a:defRPr>
            </a:lvl4pPr>
            <a:lvl5pPr marL="2057400" indent="-228600">
              <a:defRPr sz="2800">
                <a:solidFill>
                  <a:schemeClr val="tx1"/>
                </a:solidFill>
                <a:latin typeface="Verdana" pitchFamily="34" charset="0"/>
                <a:ea typeface="宋体" pitchFamily="2" charset="-122"/>
              </a:defRPr>
            </a:lvl5pPr>
            <a:lvl6pPr marL="2514600" indent="-228600" eaLnBrk="0" fontAlgn="base" hangingPunct="0">
              <a:spcBef>
                <a:spcPct val="0"/>
              </a:spcBef>
              <a:spcAft>
                <a:spcPct val="0"/>
              </a:spcAft>
              <a:buFont typeface="Arial" pitchFamily="34" charset="0"/>
              <a:defRPr sz="2800">
                <a:solidFill>
                  <a:schemeClr val="tx1"/>
                </a:solidFill>
                <a:latin typeface="Verdana" pitchFamily="34" charset="0"/>
                <a:ea typeface="宋体" pitchFamily="2" charset="-122"/>
              </a:defRPr>
            </a:lvl6pPr>
            <a:lvl7pPr marL="2971800" indent="-228600" eaLnBrk="0" fontAlgn="base" hangingPunct="0">
              <a:spcBef>
                <a:spcPct val="0"/>
              </a:spcBef>
              <a:spcAft>
                <a:spcPct val="0"/>
              </a:spcAft>
              <a:buFont typeface="Arial" pitchFamily="34" charset="0"/>
              <a:defRPr sz="2800">
                <a:solidFill>
                  <a:schemeClr val="tx1"/>
                </a:solidFill>
                <a:latin typeface="Verdana" pitchFamily="34" charset="0"/>
                <a:ea typeface="宋体" pitchFamily="2" charset="-122"/>
              </a:defRPr>
            </a:lvl7pPr>
            <a:lvl8pPr marL="3429000" indent="-228600" eaLnBrk="0" fontAlgn="base" hangingPunct="0">
              <a:spcBef>
                <a:spcPct val="0"/>
              </a:spcBef>
              <a:spcAft>
                <a:spcPct val="0"/>
              </a:spcAft>
              <a:buFont typeface="Arial" pitchFamily="34" charset="0"/>
              <a:defRPr sz="2800">
                <a:solidFill>
                  <a:schemeClr val="tx1"/>
                </a:solidFill>
                <a:latin typeface="Verdana" pitchFamily="34" charset="0"/>
                <a:ea typeface="宋体" pitchFamily="2" charset="-122"/>
              </a:defRPr>
            </a:lvl8pPr>
            <a:lvl9pPr marL="3886200" indent="-228600" eaLnBrk="0" fontAlgn="base" hangingPunct="0">
              <a:spcBef>
                <a:spcPct val="0"/>
              </a:spcBef>
              <a:spcAft>
                <a:spcPct val="0"/>
              </a:spcAft>
              <a:buFont typeface="Arial" pitchFamily="34" charset="0"/>
              <a:defRPr sz="2800">
                <a:solidFill>
                  <a:schemeClr val="tx1"/>
                </a:solidFill>
                <a:latin typeface="Verdana" pitchFamily="34" charset="0"/>
                <a:ea typeface="宋体" pitchFamily="2" charset="-122"/>
              </a:defRPr>
            </a:lvl9p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zh-CN" altLang="en-US" sz="2000" b="1" i="0" u="none" strike="noStrike" kern="1200" cap="none" spc="0" normalizeH="0" baseline="0" noProof="0" dirty="0">
                <a:ln>
                  <a:noFill/>
                </a:ln>
                <a:solidFill>
                  <a:prstClr val="white"/>
                </a:solidFill>
                <a:effectLst/>
                <a:uLnTx/>
                <a:uFillTx/>
                <a:latin typeface="Calibri"/>
                <a:ea typeface="华文楷体" panose="02010600040101010101" pitchFamily="2" charset="-122"/>
                <a:cs typeface="+mn-cs"/>
                <a:sym typeface="Times New Roman" pitchFamily="18" charset="0"/>
              </a:rPr>
              <a:t>目标</a:t>
            </a:r>
            <a:endParaRPr kumimoji="0" lang="en-US" altLang="zh-CN" sz="2000" b="1" i="0" u="none" strike="noStrike" kern="1200" cap="none" spc="0" normalizeH="0" baseline="0" noProof="0" dirty="0">
              <a:ln>
                <a:noFill/>
              </a:ln>
              <a:solidFill>
                <a:prstClr val="white"/>
              </a:solidFill>
              <a:effectLst/>
              <a:uLnTx/>
              <a:uFillTx/>
              <a:latin typeface="Calibri"/>
              <a:ea typeface="华文楷体" panose="02010600040101010101" pitchFamily="2" charset="-122"/>
              <a:cs typeface="+mn-cs"/>
              <a:sym typeface="Times New Roman" pitchFamily="18" charset="0"/>
            </a:endParaRPr>
          </a:p>
        </p:txBody>
      </p:sp>
      <p:sp>
        <p:nvSpPr>
          <p:cNvPr id="14" name="圆角矩形 27">
            <a:extLst>
              <a:ext uri="{FF2B5EF4-FFF2-40B4-BE49-F238E27FC236}">
                <a16:creationId xmlns:a16="http://schemas.microsoft.com/office/drawing/2014/main" id="{90762590-5871-45F8-B8FD-17E7E2FFCB3B}"/>
              </a:ext>
            </a:extLst>
          </p:cNvPr>
          <p:cNvSpPr/>
          <p:nvPr/>
        </p:nvSpPr>
        <p:spPr bwMode="auto">
          <a:xfrm>
            <a:off x="6777043" y="3268306"/>
            <a:ext cx="1065066" cy="374999"/>
          </a:xfrm>
          <a:prstGeom prst="roundRect">
            <a:avLst/>
          </a:prstGeom>
          <a:ln>
            <a:headEnd type="none" w="med" len="med"/>
            <a:tailEnd type="none" w="med" len="med"/>
          </a:ln>
          <a:scene3d>
            <a:camera prst="orthographicFront"/>
            <a:lightRig rig="threePt" dir="t"/>
          </a:scene3d>
          <a:sp3d>
            <a:bevelT w="190500" h="63500"/>
          </a:sp3d>
        </p:spPr>
        <p:style>
          <a:lnRef idx="1">
            <a:schemeClr val="accent1"/>
          </a:lnRef>
          <a:fillRef idx="2">
            <a:schemeClr val="accent1"/>
          </a:fillRef>
          <a:effectRef idx="1">
            <a:schemeClr val="accent1"/>
          </a:effectRef>
          <a:fontRef idx="minor">
            <a:schemeClr val="dk1"/>
          </a:fontRef>
        </p:style>
        <p:txBody>
          <a:bodyPr wrap="none" tIns="0" bIns="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zh-CN" altLang="en-US" sz="1400" b="1" i="0" u="none" strike="noStrike" kern="1200" cap="none" spc="0" normalizeH="0" baseline="0" noProof="0" dirty="0">
                <a:ln>
                  <a:noFill/>
                </a:ln>
                <a:gradFill flip="none" rotWithShape="1">
                  <a:gsLst>
                    <a:gs pos="0">
                      <a:prstClr val="black">
                        <a:shade val="30000"/>
                        <a:satMod val="115000"/>
                      </a:prstClr>
                    </a:gs>
                    <a:gs pos="50000">
                      <a:prstClr val="black">
                        <a:shade val="67500"/>
                        <a:satMod val="115000"/>
                      </a:prstClr>
                    </a:gs>
                    <a:gs pos="100000">
                      <a:prstClr val="black">
                        <a:shade val="100000"/>
                        <a:satMod val="115000"/>
                      </a:prstClr>
                    </a:gs>
                  </a:gsLst>
                  <a:lin ang="16200000" scaled="1"/>
                  <a:tileRect/>
                </a:gradFill>
                <a:effectLst/>
                <a:uLnTx/>
                <a:uFillTx/>
                <a:latin typeface="Calibri"/>
                <a:ea typeface="华文楷体" panose="02010600040101010101" pitchFamily="2" charset="-122"/>
                <a:cs typeface="+mn-cs"/>
              </a:rPr>
              <a:t>对手</a:t>
            </a:r>
          </a:p>
        </p:txBody>
      </p:sp>
      <p:sp>
        <p:nvSpPr>
          <p:cNvPr id="15" name="上箭头 8">
            <a:extLst>
              <a:ext uri="{FF2B5EF4-FFF2-40B4-BE49-F238E27FC236}">
                <a16:creationId xmlns:a16="http://schemas.microsoft.com/office/drawing/2014/main" id="{20170C30-B8B1-4D23-A8D3-13E9F246491D}"/>
              </a:ext>
            </a:extLst>
          </p:cNvPr>
          <p:cNvSpPr/>
          <p:nvPr/>
        </p:nvSpPr>
        <p:spPr>
          <a:xfrm>
            <a:off x="7215213" y="5120548"/>
            <a:ext cx="257547" cy="392647"/>
          </a:xfrm>
          <a:prstGeom prst="upArrow">
            <a:avLst/>
          </a:prstGeom>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1" i="0" u="none" strike="noStrike" kern="1200" cap="none" spc="0" normalizeH="0" baseline="0" noProof="0" dirty="0">
              <a:ln>
                <a:noFill/>
              </a:ln>
              <a:solidFill>
                <a:prstClr val="black"/>
              </a:solidFill>
              <a:effectLst/>
              <a:uLnTx/>
              <a:uFillTx/>
              <a:latin typeface="Calibri"/>
              <a:ea typeface="华文楷体" panose="02010600040101010101" pitchFamily="2" charset="-122"/>
              <a:cs typeface="+mn-cs"/>
            </a:endParaRPr>
          </a:p>
        </p:txBody>
      </p:sp>
      <p:sp>
        <p:nvSpPr>
          <p:cNvPr id="16" name="下箭头 9">
            <a:extLst>
              <a:ext uri="{FF2B5EF4-FFF2-40B4-BE49-F238E27FC236}">
                <a16:creationId xmlns:a16="http://schemas.microsoft.com/office/drawing/2014/main" id="{FB11E945-40EF-414E-88A2-822B204AA33E}"/>
              </a:ext>
            </a:extLst>
          </p:cNvPr>
          <p:cNvSpPr/>
          <p:nvPr/>
        </p:nvSpPr>
        <p:spPr>
          <a:xfrm>
            <a:off x="7215213" y="3742324"/>
            <a:ext cx="257547" cy="408627"/>
          </a:xfrm>
          <a:prstGeom prst="downArrow">
            <a:avLst/>
          </a:prstGeom>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1" i="0" u="none" strike="noStrike" kern="1200" cap="none" spc="0" normalizeH="0" baseline="0" noProof="0" dirty="0">
              <a:ln>
                <a:noFill/>
              </a:ln>
              <a:solidFill>
                <a:prstClr val="black"/>
              </a:solidFill>
              <a:effectLst/>
              <a:uLnTx/>
              <a:uFillTx/>
              <a:latin typeface="Calibri"/>
              <a:ea typeface="华文楷体" panose="02010600040101010101" pitchFamily="2" charset="-122"/>
              <a:cs typeface="+mn-cs"/>
            </a:endParaRPr>
          </a:p>
        </p:txBody>
      </p:sp>
      <p:sp>
        <p:nvSpPr>
          <p:cNvPr id="17" name="矩形 16">
            <a:extLst>
              <a:ext uri="{FF2B5EF4-FFF2-40B4-BE49-F238E27FC236}">
                <a16:creationId xmlns:a16="http://schemas.microsoft.com/office/drawing/2014/main" id="{93B8484F-8AD0-40A4-A8BB-DCB62BDCD206}"/>
              </a:ext>
            </a:extLst>
          </p:cNvPr>
          <p:cNvSpPr/>
          <p:nvPr/>
        </p:nvSpPr>
        <p:spPr>
          <a:xfrm>
            <a:off x="7596953" y="5075759"/>
            <a:ext cx="133882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black"/>
                </a:solidFill>
                <a:effectLst/>
                <a:uLnTx/>
                <a:uFillTx/>
                <a:latin typeface="Calibri"/>
                <a:ea typeface="华文楷体" panose="02010600040101010101" pitchFamily="2" charset="-122"/>
                <a:cs typeface="+mn-cs"/>
              </a:rPr>
              <a:t>最大化利益</a:t>
            </a:r>
          </a:p>
        </p:txBody>
      </p:sp>
      <p:sp>
        <p:nvSpPr>
          <p:cNvPr id="18" name="矩形 17">
            <a:extLst>
              <a:ext uri="{FF2B5EF4-FFF2-40B4-BE49-F238E27FC236}">
                <a16:creationId xmlns:a16="http://schemas.microsoft.com/office/drawing/2014/main" id="{C65C2FC4-2780-41D2-841D-A2D06151AF69}"/>
              </a:ext>
            </a:extLst>
          </p:cNvPr>
          <p:cNvSpPr/>
          <p:nvPr/>
        </p:nvSpPr>
        <p:spPr>
          <a:xfrm>
            <a:off x="7574375" y="3719746"/>
            <a:ext cx="133882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black"/>
                </a:solidFill>
                <a:effectLst/>
                <a:uLnTx/>
                <a:uFillTx/>
                <a:latin typeface="Calibri"/>
                <a:ea typeface="华文楷体" panose="02010600040101010101" pitchFamily="2" charset="-122"/>
                <a:cs typeface="+mn-cs"/>
              </a:rPr>
              <a:t>最小化利益</a:t>
            </a:r>
          </a:p>
        </p:txBody>
      </p:sp>
    </p:spTree>
    <p:extLst>
      <p:ext uri="{BB962C8B-B14F-4D97-AF65-F5344CB8AC3E}">
        <p14:creationId xmlns:p14="http://schemas.microsoft.com/office/powerpoint/2010/main" val="229373235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504507" y="1008198"/>
            <a:ext cx="8846288" cy="497934"/>
            <a:chOff x="2228892" y="2819853"/>
            <a:chExt cx="4786506" cy="497934"/>
          </a:xfrm>
        </p:grpSpPr>
        <p:sp>
          <p:nvSpPr>
            <p:cNvPr id="3" name="平行四边形 2"/>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4" name="平行四边形 3"/>
            <p:cNvSpPr/>
            <p:nvPr/>
          </p:nvSpPr>
          <p:spPr bwMode="auto">
            <a:xfrm>
              <a:off x="2228892" y="2819853"/>
              <a:ext cx="4786506"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5" name="矩形 4"/>
            <p:cNvSpPr/>
            <p:nvPr/>
          </p:nvSpPr>
          <p:spPr>
            <a:xfrm>
              <a:off x="2591332" y="2826188"/>
              <a:ext cx="4133539" cy="369332"/>
            </a:xfrm>
            <a:prstGeom prst="rect">
              <a:avLst/>
            </a:prstGeom>
          </p:spPr>
          <p:txBody>
            <a:bodyPr wrap="square">
              <a:spAutoFit/>
            </a:bodyPr>
            <a:lstStyle/>
            <a:p>
              <a:pPr marL="0" marR="0" lvl="0" indent="0" algn="ctr" defTabSz="914400" rtl="0" eaLnBrk="1" fontAlgn="auto" latinLnBrk="0" hangingPunct="1">
                <a:lnSpc>
                  <a:spcPct val="100000"/>
                </a:lnSpc>
                <a:spcBef>
                  <a:spcPct val="50000"/>
                </a:spcBef>
                <a:spcAft>
                  <a:spcPts val="0"/>
                </a:spcAft>
                <a:buClrTx/>
                <a:buSzTx/>
                <a:buFontTx/>
                <a:buNone/>
                <a:tabLst/>
                <a:defRPr/>
              </a:pPr>
              <a:r>
                <a:rPr kumimoji="0" lang="en-US" altLang="zh-CN" sz="1800" b="1" i="0" u="none" strike="noStrike" kern="1200" cap="none" spc="0" normalizeH="0" baseline="0" noProof="0" dirty="0">
                  <a:ln>
                    <a:noFill/>
                  </a:ln>
                  <a:solidFill>
                    <a:prstClr val="black">
                      <a:lumMod val="95000"/>
                      <a:lumOff val="5000"/>
                    </a:prstClr>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Minimax</a:t>
              </a:r>
              <a:r>
                <a:rPr kumimoji="0" lang="zh-CN" altLang="en-US" sz="1800" b="1" i="0" u="none" strike="noStrike" kern="1200" cap="none" spc="0" normalizeH="0" baseline="0" noProof="0" dirty="0">
                  <a:ln>
                    <a:noFill/>
                  </a:ln>
                  <a:solidFill>
                    <a:prstClr val="black">
                      <a:lumMod val="95000"/>
                      <a:lumOff val="5000"/>
                    </a:prstClr>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搜索：若干定义</a:t>
              </a:r>
            </a:p>
          </p:txBody>
        </p:sp>
      </p:grpSp>
      <p:sp>
        <p:nvSpPr>
          <p:cNvPr id="19" name="矩形: 圆角 6">
            <a:extLst>
              <a:ext uri="{FF2B5EF4-FFF2-40B4-BE49-F238E27FC236}">
                <a16:creationId xmlns:a16="http://schemas.microsoft.com/office/drawing/2014/main" id="{A6766E4A-56C0-4DA0-9233-A74FA23C4395}"/>
              </a:ext>
            </a:extLst>
          </p:cNvPr>
          <p:cNvSpPr/>
          <p:nvPr/>
        </p:nvSpPr>
        <p:spPr>
          <a:xfrm>
            <a:off x="1273279" y="1681857"/>
            <a:ext cx="9574618" cy="4012331"/>
          </a:xfrm>
          <a:prstGeom prst="roundRect">
            <a:avLst>
              <a:gd name="adj" fmla="val 0"/>
            </a:avLst>
          </a:prstGeom>
          <a:gradFill>
            <a:gsLst>
              <a:gs pos="22000">
                <a:srgbClr val="016773"/>
              </a:gs>
              <a:gs pos="100000">
                <a:srgbClr val="00ABA5"/>
              </a:gs>
            </a:gsLst>
            <a:lin ang="30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zh-CN" altLang="en-US" sz="16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endParaRPr>
          </a:p>
        </p:txBody>
      </p:sp>
      <mc:AlternateContent xmlns:mc="http://schemas.openxmlformats.org/markup-compatibility/2006" xmlns:a14="http://schemas.microsoft.com/office/drawing/2010/main">
        <mc:Choice Requires="a14">
          <p:sp>
            <p:nvSpPr>
              <p:cNvPr id="20" name="矩形 19">
                <a:extLst>
                  <a:ext uri="{FF2B5EF4-FFF2-40B4-BE49-F238E27FC236}">
                    <a16:creationId xmlns:a16="http://schemas.microsoft.com/office/drawing/2014/main" id="{32203DBA-EDBC-4C2C-8FF5-B511B124CFA9}"/>
                  </a:ext>
                </a:extLst>
              </p:cNvPr>
              <p:cNvSpPr/>
              <p:nvPr/>
            </p:nvSpPr>
            <p:spPr>
              <a:xfrm>
                <a:off x="1273279" y="1804124"/>
                <a:ext cx="9449656" cy="4359976"/>
              </a:xfrm>
              <a:prstGeom prst="rect">
                <a:avLst/>
              </a:prstGeom>
            </p:spPr>
            <p:txBody>
              <a:bodyPr wrap="square">
                <a:spAutoFit/>
              </a:bodyPr>
              <a:lstStyle/>
              <a:p>
                <a:pPr marL="342900" marR="0" lvl="0" indent="-342900" algn="just" defTabSz="914400" rtl="0" eaLnBrk="1" fontAlgn="auto" latinLnBrk="0" hangingPunct="1">
                  <a:lnSpc>
                    <a:spcPct val="150000"/>
                  </a:lnSpc>
                  <a:spcBef>
                    <a:spcPts val="0"/>
                  </a:spcBef>
                  <a:spcAft>
                    <a:spcPts val="0"/>
                  </a:spcAft>
                  <a:buClr>
                    <a:prstClr val="white"/>
                  </a:buClr>
                  <a:buSzPct val="80000"/>
                  <a:buFont typeface="Wingdings" panose="05000000000000000000" pitchFamily="2" charset="2"/>
                  <a:buChar char="u"/>
                  <a:tabLst/>
                  <a:defRPr/>
                </a:pPr>
                <a:r>
                  <a:rPr kumimoji="0" lang="zh-CN" altLang="zh-CN" sz="1600" b="1" i="0" u="none" strike="noStrike" kern="1200" cap="none" spc="0" normalizeH="0" baseline="0" noProof="0" dirty="0">
                    <a:ln>
                      <a:noFill/>
                    </a:ln>
                    <a:solidFill>
                      <a:srgbClr val="FFFFCC"/>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状态</a:t>
                </a:r>
                <a:r>
                  <a:rPr kumimoji="0" lang="zh-CN" altLang="zh-CN" sz="1600" b="0" i="0" u="none" strike="noStrike" kern="1200" cap="none" spc="0"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：状态</a:t>
                </a:r>
                <a14:m>
                  <m:oMath xmlns:m="http://schemas.openxmlformats.org/officeDocument/2006/math">
                    <m:r>
                      <a:rPr kumimoji="0" lang="en-US" altLang="zh-CN" sz="1600" b="0" i="1" u="none" strike="noStrike" kern="1200" cap="none" spc="0" normalizeH="0" baseline="0" noProof="0">
                        <a:ln>
                          <a:noFill/>
                        </a:ln>
                        <a:solidFill>
                          <a:prstClr val="white"/>
                        </a:solidFill>
                        <a:effectLst/>
                        <a:uLnTx/>
                        <a:uFillTx/>
                        <a:latin typeface="Cambria Math" panose="02040503050406030204" pitchFamily="18" charset="0"/>
                        <a:cs typeface="+mn-cs"/>
                      </a:rPr>
                      <m:t>𝑠</m:t>
                    </m:r>
                  </m:oMath>
                </a14:m>
                <a:r>
                  <a:rPr kumimoji="0" lang="zh-CN" altLang="zh-CN" sz="1600" b="0" i="0" u="none" strike="noStrike" kern="1200" cap="none" spc="0"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包括当前的游戏局面和当前行动的智能体。初始状态</a:t>
                </a:r>
                <a14:m>
                  <m:oMath xmlns:m="http://schemas.openxmlformats.org/officeDocument/2006/math">
                    <m:sSub>
                      <m:sSubPr>
                        <m:ctrlPr>
                          <a:rPr kumimoji="0" lang="zh-CN" altLang="zh-CN" sz="1600" b="0" i="1" u="none" strike="noStrike" kern="1200" cap="none" spc="0" normalizeH="0" baseline="0" noProof="0">
                            <a:ln>
                              <a:noFill/>
                            </a:ln>
                            <a:solidFill>
                              <a:prstClr val="white"/>
                            </a:solidFill>
                            <a:effectLst/>
                            <a:uLnTx/>
                            <a:uFillTx/>
                            <a:latin typeface="Cambria Math" panose="02040503050406030204" pitchFamily="18" charset="0"/>
                            <a:cs typeface="+mn-cs"/>
                          </a:rPr>
                        </m:ctrlPr>
                      </m:sSubPr>
                      <m:e>
                        <m:r>
                          <a:rPr kumimoji="0" lang="en-US" altLang="zh-CN" sz="1600" b="0" i="1" u="none" strike="noStrike" kern="1200" cap="none" spc="0" normalizeH="0" baseline="0" noProof="0">
                            <a:ln>
                              <a:noFill/>
                            </a:ln>
                            <a:solidFill>
                              <a:prstClr val="white"/>
                            </a:solidFill>
                            <a:effectLst/>
                            <a:uLnTx/>
                            <a:uFillTx/>
                            <a:latin typeface="Cambria Math" panose="02040503050406030204" pitchFamily="18" charset="0"/>
                            <a:cs typeface="+mn-cs"/>
                          </a:rPr>
                          <m:t>𝑠</m:t>
                        </m:r>
                      </m:e>
                      <m:sub>
                        <m:r>
                          <a:rPr kumimoji="0" lang="en-US" altLang="zh-CN" sz="1600" b="0" i="1" u="none" strike="noStrike" kern="1200" cap="none" spc="0" normalizeH="0" baseline="0" noProof="0">
                            <a:ln>
                              <a:noFill/>
                            </a:ln>
                            <a:solidFill>
                              <a:prstClr val="white"/>
                            </a:solidFill>
                            <a:effectLst/>
                            <a:uLnTx/>
                            <a:uFillTx/>
                            <a:latin typeface="Cambria Math" panose="02040503050406030204" pitchFamily="18" charset="0"/>
                            <a:cs typeface="+mn-cs"/>
                          </a:rPr>
                          <m:t>0</m:t>
                        </m:r>
                      </m:sub>
                    </m:sSub>
                  </m:oMath>
                </a14:m>
                <a:r>
                  <a:rPr kumimoji="0" lang="zh-CN" altLang="zh-CN" sz="1600" b="0" i="0" u="none" strike="noStrike" kern="1200" cap="none" spc="0"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包括初始游戏局面和初始行动的玩家。由于本节讨论的问题假设两个竞争对手轮流行动，因此第</a:t>
                </a:r>
                <a14:m>
                  <m:oMath xmlns:m="http://schemas.openxmlformats.org/officeDocument/2006/math">
                    <m:r>
                      <a:rPr kumimoji="0" lang="en-US" altLang="zh-CN" sz="1600" b="0" i="1" u="none" strike="noStrike" kern="1200" cap="none" spc="0" normalizeH="0" baseline="0" noProof="0">
                        <a:ln>
                          <a:noFill/>
                        </a:ln>
                        <a:solidFill>
                          <a:prstClr val="white"/>
                        </a:solidFill>
                        <a:effectLst/>
                        <a:uLnTx/>
                        <a:uFillTx/>
                        <a:latin typeface="Cambria Math" panose="02040503050406030204" pitchFamily="18" charset="0"/>
                        <a:cs typeface="+mn-cs"/>
                      </a:rPr>
                      <m:t>𝑖</m:t>
                    </m:r>
                  </m:oMath>
                </a14:m>
                <a:r>
                  <a:rPr kumimoji="0" lang="zh-CN" altLang="zh-CN" sz="1600" b="0" i="0" u="none" strike="noStrike" kern="1200" cap="none" spc="0"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步行动的玩家是确定的，函数</a:t>
                </a:r>
                <a14:m>
                  <m:oMath xmlns:m="http://schemas.openxmlformats.org/officeDocument/2006/math">
                    <m:r>
                      <m:rPr>
                        <m:sty m:val="p"/>
                      </m:rPr>
                      <a:rPr kumimoji="0" lang="en-US" altLang="zh-CN" sz="1600" b="0" i="0" u="none" strike="noStrike" kern="1200" cap="none" spc="0" normalizeH="0" baseline="0" noProof="0">
                        <a:ln>
                          <a:noFill/>
                        </a:ln>
                        <a:solidFill>
                          <a:prstClr val="white"/>
                        </a:solidFill>
                        <a:effectLst/>
                        <a:uLnTx/>
                        <a:uFillTx/>
                        <a:latin typeface="Cambria Math" panose="02040503050406030204" pitchFamily="18" charset="0"/>
                        <a:cs typeface="+mn-cs"/>
                      </a:rPr>
                      <m:t>player</m:t>
                    </m:r>
                    <m:r>
                      <a:rPr kumimoji="0" lang="en-US" altLang="zh-CN" sz="1600" b="0" i="1" u="none" strike="noStrike" kern="1200" cap="none" spc="0" normalizeH="0" baseline="0" noProof="0">
                        <a:ln>
                          <a:noFill/>
                        </a:ln>
                        <a:solidFill>
                          <a:prstClr val="white"/>
                        </a:solidFill>
                        <a:effectLst/>
                        <a:uLnTx/>
                        <a:uFillTx/>
                        <a:latin typeface="Cambria Math" panose="02040503050406030204" pitchFamily="18" charset="0"/>
                        <a:cs typeface="+mn-cs"/>
                      </a:rPr>
                      <m:t>(</m:t>
                    </m:r>
                    <m:r>
                      <a:rPr kumimoji="0" lang="en-US" altLang="zh-CN" sz="1600" b="0" i="1" u="none" strike="noStrike" kern="1200" cap="none" spc="0" normalizeH="0" baseline="0" noProof="0">
                        <a:ln>
                          <a:noFill/>
                        </a:ln>
                        <a:solidFill>
                          <a:prstClr val="white"/>
                        </a:solidFill>
                        <a:effectLst/>
                        <a:uLnTx/>
                        <a:uFillTx/>
                        <a:latin typeface="Cambria Math" panose="02040503050406030204" pitchFamily="18" charset="0"/>
                        <a:cs typeface="+mn-cs"/>
                      </a:rPr>
                      <m:t>𝑠</m:t>
                    </m:r>
                    <m:r>
                      <a:rPr kumimoji="0" lang="en-US" altLang="zh-CN" sz="1600" b="0" i="1" u="none" strike="noStrike" kern="1200" cap="none" spc="0" normalizeH="0" baseline="0" noProof="0">
                        <a:ln>
                          <a:noFill/>
                        </a:ln>
                        <a:solidFill>
                          <a:prstClr val="white"/>
                        </a:solidFill>
                        <a:effectLst/>
                        <a:uLnTx/>
                        <a:uFillTx/>
                        <a:latin typeface="Cambria Math" panose="02040503050406030204" pitchFamily="18" charset="0"/>
                        <a:cs typeface="+mn-cs"/>
                      </a:rPr>
                      <m:t>)</m:t>
                    </m:r>
                  </m:oMath>
                </a14:m>
                <a:r>
                  <a:rPr kumimoji="0" lang="zh-CN" altLang="zh-CN" sz="1600" b="0" i="0" u="none" strike="noStrike" kern="1200" cap="none" spc="0"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给出状态</a:t>
                </a:r>
                <a14:m>
                  <m:oMath xmlns:m="http://schemas.openxmlformats.org/officeDocument/2006/math">
                    <m:r>
                      <a:rPr kumimoji="0" lang="en-US" altLang="zh-CN" sz="1600" b="0" i="1" u="none" strike="noStrike" kern="1200" cap="none" spc="0" normalizeH="0" baseline="0" noProof="0">
                        <a:ln>
                          <a:noFill/>
                        </a:ln>
                        <a:solidFill>
                          <a:prstClr val="white"/>
                        </a:solidFill>
                        <a:effectLst/>
                        <a:uLnTx/>
                        <a:uFillTx/>
                        <a:latin typeface="Cambria Math" panose="02040503050406030204" pitchFamily="18" charset="0"/>
                        <a:cs typeface="+mn-cs"/>
                      </a:rPr>
                      <m:t>𝑠</m:t>
                    </m:r>
                  </m:oMath>
                </a14:m>
                <a:r>
                  <a:rPr kumimoji="0" lang="zh-CN" altLang="zh-CN" sz="1600" b="0" i="0" u="none" strike="noStrike" kern="1200" cap="none" spc="0"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下行动的智能体。</a:t>
                </a:r>
                <a:endParaRPr kumimoji="0" lang="en-US" altLang="zh-CN" sz="1600" b="0" i="0" u="none" strike="noStrike" kern="1200" cap="none" spc="0"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a:p>
                <a:pPr marL="342900" marR="0" lvl="0" indent="-342900" algn="l" defTabSz="914400" rtl="0" eaLnBrk="1" fontAlgn="auto" latinLnBrk="0" hangingPunct="1">
                  <a:lnSpc>
                    <a:spcPct val="150000"/>
                  </a:lnSpc>
                  <a:spcBef>
                    <a:spcPts val="0"/>
                  </a:spcBef>
                  <a:spcAft>
                    <a:spcPts val="0"/>
                  </a:spcAft>
                  <a:buClr>
                    <a:prstClr val="white"/>
                  </a:buClr>
                  <a:buSzPct val="80000"/>
                  <a:buFont typeface="Wingdings" panose="05000000000000000000" pitchFamily="2" charset="2"/>
                  <a:buChar char="u"/>
                  <a:tabLst/>
                  <a:defRPr/>
                </a:pPr>
                <a:r>
                  <a:rPr kumimoji="0" lang="zh-CN" altLang="zh-CN" sz="1600" b="1" i="0" u="none" strike="noStrike" kern="1200" cap="none" spc="0" normalizeH="0" baseline="0" noProof="0" dirty="0">
                    <a:ln>
                      <a:noFill/>
                    </a:ln>
                    <a:solidFill>
                      <a:srgbClr val="FFFFCC"/>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动作</a:t>
                </a:r>
                <a:r>
                  <a:rPr kumimoji="0" lang="zh-CN" altLang="zh-CN" sz="1600" b="1" i="0" u="none" strike="noStrike" kern="1200" cap="none" spc="0"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0" lang="zh-CN" altLang="zh-CN" sz="1600" b="0" i="0" u="none" strike="noStrike" kern="1200" cap="none" spc="0"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给定状态</a:t>
                </a:r>
                <a14:m>
                  <m:oMath xmlns:m="http://schemas.openxmlformats.org/officeDocument/2006/math">
                    <m:r>
                      <a:rPr kumimoji="0" lang="en-US" altLang="zh-CN" sz="1600" b="0" i="1" u="none" strike="noStrike" kern="1200" cap="none" spc="0" normalizeH="0" baseline="0" noProof="0">
                        <a:ln>
                          <a:noFill/>
                        </a:ln>
                        <a:solidFill>
                          <a:prstClr val="white"/>
                        </a:solidFill>
                        <a:effectLst/>
                        <a:uLnTx/>
                        <a:uFillTx/>
                        <a:latin typeface="Cambria Math" panose="02040503050406030204" pitchFamily="18" charset="0"/>
                        <a:cs typeface="+mn-cs"/>
                      </a:rPr>
                      <m:t>𝑠</m:t>
                    </m:r>
                  </m:oMath>
                </a14:m>
                <a:r>
                  <a:rPr kumimoji="0" lang="zh-CN" altLang="zh-CN" sz="1600" b="0" i="0" u="none" strike="noStrike" kern="1200" cap="none" spc="0"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，动作指的是</a:t>
                </a:r>
                <a14:m>
                  <m:oMath xmlns:m="http://schemas.openxmlformats.org/officeDocument/2006/math">
                    <m:r>
                      <m:rPr>
                        <m:sty m:val="p"/>
                      </m:rPr>
                      <a:rPr kumimoji="0" lang="en-US" altLang="zh-CN" sz="1600" b="0" i="0" u="none" strike="noStrike" kern="1200" cap="none" spc="0" normalizeH="0" baseline="0" noProof="0">
                        <a:ln>
                          <a:noFill/>
                        </a:ln>
                        <a:solidFill>
                          <a:prstClr val="white"/>
                        </a:solidFill>
                        <a:effectLst/>
                        <a:uLnTx/>
                        <a:uFillTx/>
                        <a:latin typeface="Cambria Math" panose="02040503050406030204" pitchFamily="18" charset="0"/>
                        <a:cs typeface="+mn-cs"/>
                      </a:rPr>
                      <m:t>player</m:t>
                    </m:r>
                    <m:r>
                      <a:rPr kumimoji="0" lang="en-US" altLang="zh-CN" sz="1600" b="0" i="0" u="none" strike="noStrike" kern="1200" cap="none" spc="0" normalizeH="0" baseline="0" noProof="0">
                        <a:ln>
                          <a:noFill/>
                        </a:ln>
                        <a:solidFill>
                          <a:prstClr val="white"/>
                        </a:solidFill>
                        <a:effectLst/>
                        <a:uLnTx/>
                        <a:uFillTx/>
                        <a:latin typeface="Cambria Math" panose="02040503050406030204" pitchFamily="18" charset="0"/>
                        <a:cs typeface="+mn-cs"/>
                      </a:rPr>
                      <m:t>(</m:t>
                    </m:r>
                    <m:r>
                      <a:rPr kumimoji="0" lang="en-US" altLang="zh-CN" sz="1600" b="0" i="1" u="none" strike="noStrike" kern="1200" cap="none" spc="0" normalizeH="0" baseline="0" noProof="0">
                        <a:ln>
                          <a:noFill/>
                        </a:ln>
                        <a:solidFill>
                          <a:prstClr val="white"/>
                        </a:solidFill>
                        <a:effectLst/>
                        <a:uLnTx/>
                        <a:uFillTx/>
                        <a:latin typeface="Cambria Math" panose="02040503050406030204" pitchFamily="18" charset="0"/>
                        <a:cs typeface="+mn-cs"/>
                      </a:rPr>
                      <m:t>𝑠</m:t>
                    </m:r>
                    <m:r>
                      <a:rPr kumimoji="0" lang="en-US" altLang="zh-CN" sz="1600" b="0" i="1" u="none" strike="noStrike" kern="1200" cap="none" spc="0" normalizeH="0" baseline="0" noProof="0">
                        <a:ln>
                          <a:noFill/>
                        </a:ln>
                        <a:solidFill>
                          <a:prstClr val="white"/>
                        </a:solidFill>
                        <a:effectLst/>
                        <a:uLnTx/>
                        <a:uFillTx/>
                        <a:latin typeface="Cambria Math" panose="02040503050406030204" pitchFamily="18" charset="0"/>
                        <a:cs typeface="+mn-cs"/>
                      </a:rPr>
                      <m:t>)</m:t>
                    </m:r>
                  </m:oMath>
                </a14:m>
                <a:r>
                  <a:rPr kumimoji="0" lang="zh-CN" altLang="zh-CN" sz="1600" b="0" i="0" u="none" strike="noStrike" kern="1200" cap="none" spc="0"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在当前局面下可以采取的操作</a:t>
                </a:r>
                <a14:m>
                  <m:oMath xmlns:m="http://schemas.openxmlformats.org/officeDocument/2006/math">
                    <m:r>
                      <a:rPr kumimoji="0" lang="en-US" altLang="zh-CN" sz="1600" b="0" i="1" u="none" strike="noStrike" kern="1200" cap="none" spc="0" normalizeH="0" baseline="0" noProof="0">
                        <a:ln>
                          <a:noFill/>
                        </a:ln>
                        <a:solidFill>
                          <a:prstClr val="white"/>
                        </a:solidFill>
                        <a:effectLst/>
                        <a:uLnTx/>
                        <a:uFillTx/>
                        <a:latin typeface="Cambria Math" panose="02040503050406030204" pitchFamily="18" charset="0"/>
                        <a:cs typeface="+mn-cs"/>
                      </a:rPr>
                      <m:t>𝑎</m:t>
                    </m:r>
                  </m:oMath>
                </a14:m>
                <a:r>
                  <a:rPr kumimoji="0" lang="zh-CN" altLang="zh-CN" sz="1600" b="0" i="0" u="none" strike="noStrike" kern="1200" cap="none" spc="0"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，记动作集合为</a:t>
                </a:r>
                <a14:m>
                  <m:oMath xmlns:m="http://schemas.openxmlformats.org/officeDocument/2006/math">
                    <m:r>
                      <m:rPr>
                        <m:sty m:val="p"/>
                      </m:rPr>
                      <a:rPr kumimoji="0" lang="en-US" altLang="zh-CN" sz="1600" b="0" i="0" u="none" strike="noStrike" kern="1200" cap="none" spc="0" normalizeH="0" baseline="0" noProof="0">
                        <a:ln>
                          <a:noFill/>
                        </a:ln>
                        <a:solidFill>
                          <a:prstClr val="white"/>
                        </a:solidFill>
                        <a:effectLst/>
                        <a:uLnTx/>
                        <a:uFillTx/>
                        <a:latin typeface="Cambria Math" panose="02040503050406030204" pitchFamily="18" charset="0"/>
                        <a:cs typeface="+mn-cs"/>
                      </a:rPr>
                      <m:t>actions</m:t>
                    </m:r>
                    <m:d>
                      <m:dPr>
                        <m:ctrlPr>
                          <a:rPr kumimoji="0" lang="zh-CN" altLang="zh-CN" sz="1600" b="0" i="1" u="none" strike="noStrike" kern="1200" cap="none" spc="0" normalizeH="0" baseline="0" noProof="0">
                            <a:ln>
                              <a:noFill/>
                            </a:ln>
                            <a:solidFill>
                              <a:prstClr val="white"/>
                            </a:solidFill>
                            <a:effectLst/>
                            <a:uLnTx/>
                            <a:uFillTx/>
                            <a:latin typeface="Cambria Math" panose="02040503050406030204" pitchFamily="18" charset="0"/>
                            <a:cs typeface="+mn-cs"/>
                          </a:rPr>
                        </m:ctrlPr>
                      </m:dPr>
                      <m:e>
                        <m:r>
                          <a:rPr kumimoji="0" lang="en-US" altLang="zh-CN" sz="1600" b="0" i="1" u="none" strike="noStrike" kern="1200" cap="none" spc="0" normalizeH="0" baseline="0" noProof="0">
                            <a:ln>
                              <a:noFill/>
                            </a:ln>
                            <a:solidFill>
                              <a:prstClr val="white"/>
                            </a:solidFill>
                            <a:effectLst/>
                            <a:uLnTx/>
                            <a:uFillTx/>
                            <a:latin typeface="Cambria Math" panose="02040503050406030204" pitchFamily="18" charset="0"/>
                            <a:cs typeface="+mn-cs"/>
                          </a:rPr>
                          <m:t>𝑠</m:t>
                        </m:r>
                      </m:e>
                    </m:d>
                  </m:oMath>
                </a14:m>
                <a:r>
                  <a:rPr kumimoji="0" lang="zh-CN" altLang="zh-CN" sz="1600" b="0" i="0" u="none" strike="noStrike" kern="1200" cap="none" spc="0"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endParaRPr kumimoji="0" lang="en-US" altLang="zh-CN" sz="1600" b="0" i="0" u="none" strike="noStrike" kern="1200" cap="none" spc="0"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a:p>
                <a:pPr marL="342900" marR="0" lvl="0" indent="-342900" algn="l" defTabSz="914400" rtl="0" eaLnBrk="1" fontAlgn="auto" latinLnBrk="0" hangingPunct="1">
                  <a:lnSpc>
                    <a:spcPct val="150000"/>
                  </a:lnSpc>
                  <a:spcBef>
                    <a:spcPts val="0"/>
                  </a:spcBef>
                  <a:spcAft>
                    <a:spcPts val="0"/>
                  </a:spcAft>
                  <a:buClr>
                    <a:prstClr val="white"/>
                  </a:buClr>
                  <a:buSzPct val="80000"/>
                  <a:buFont typeface="Wingdings" panose="05000000000000000000" pitchFamily="2" charset="2"/>
                  <a:buChar char="u"/>
                  <a:tabLst/>
                  <a:defRPr/>
                </a:pPr>
                <a:r>
                  <a:rPr kumimoji="0" lang="zh-CN" altLang="zh-CN" sz="1600" b="1" i="0" u="none" strike="noStrike" kern="1200" cap="none" spc="0" normalizeH="0" baseline="0" noProof="0" dirty="0">
                    <a:ln>
                      <a:noFill/>
                    </a:ln>
                    <a:solidFill>
                      <a:srgbClr val="FFFFCC"/>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状态转移</a:t>
                </a:r>
                <a:r>
                  <a:rPr kumimoji="0" lang="zh-CN" altLang="zh-CN" sz="1600" b="0" i="0" u="none" strike="noStrike" kern="1200" cap="none" spc="0"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：给定状态</a:t>
                </a:r>
                <a14:m>
                  <m:oMath xmlns:m="http://schemas.openxmlformats.org/officeDocument/2006/math">
                    <m:r>
                      <a:rPr kumimoji="0" lang="en-US" altLang="zh-CN" sz="1600" b="0" i="1" u="none" strike="noStrike" kern="1200" cap="none" spc="0" normalizeH="0" baseline="0" noProof="0">
                        <a:ln>
                          <a:noFill/>
                        </a:ln>
                        <a:solidFill>
                          <a:prstClr val="white"/>
                        </a:solidFill>
                        <a:effectLst/>
                        <a:uLnTx/>
                        <a:uFillTx/>
                        <a:latin typeface="Cambria Math" panose="02040503050406030204" pitchFamily="18" charset="0"/>
                        <a:cs typeface="+mn-cs"/>
                      </a:rPr>
                      <m:t>𝑠</m:t>
                    </m:r>
                  </m:oMath>
                </a14:m>
                <a:r>
                  <a:rPr kumimoji="0" lang="zh-CN" altLang="zh-CN" sz="1600" b="0" i="0" u="none" strike="noStrike" kern="1200" cap="none" spc="0"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和动作</a:t>
                </a:r>
                <a14:m>
                  <m:oMath xmlns:m="http://schemas.openxmlformats.org/officeDocument/2006/math">
                    <m:r>
                      <a:rPr kumimoji="0" lang="en-US" altLang="zh-CN" sz="1600" b="0" i="1" u="none" strike="noStrike" kern="1200" cap="none" spc="0" normalizeH="0" baseline="0" noProof="0">
                        <a:ln>
                          <a:noFill/>
                        </a:ln>
                        <a:solidFill>
                          <a:prstClr val="white"/>
                        </a:solidFill>
                        <a:effectLst/>
                        <a:uLnTx/>
                        <a:uFillTx/>
                        <a:latin typeface="Cambria Math" panose="02040503050406030204" pitchFamily="18" charset="0"/>
                        <a:cs typeface="+mn-cs"/>
                      </a:rPr>
                      <m:t>𝑎</m:t>
                    </m:r>
                    <m:r>
                      <a:rPr kumimoji="0" lang="en-US" altLang="zh-CN" sz="1600" b="0" i="1" u="none" strike="noStrike" kern="1200" cap="none" spc="0" normalizeH="0" baseline="0" noProof="0">
                        <a:ln>
                          <a:noFill/>
                        </a:ln>
                        <a:solidFill>
                          <a:prstClr val="white"/>
                        </a:solidFill>
                        <a:effectLst/>
                        <a:uLnTx/>
                        <a:uFillTx/>
                        <a:latin typeface="Cambria Math" panose="02040503050406030204" pitchFamily="18" charset="0"/>
                        <a:cs typeface="+mn-cs"/>
                      </a:rPr>
                      <m:t>∈</m:t>
                    </m:r>
                    <m:r>
                      <m:rPr>
                        <m:sty m:val="p"/>
                      </m:rPr>
                      <a:rPr kumimoji="0" lang="en-US" altLang="zh-CN" sz="1600" b="0" i="0" u="none" strike="noStrike" kern="1200" cap="none" spc="0" normalizeH="0" baseline="0" noProof="0">
                        <a:ln>
                          <a:noFill/>
                        </a:ln>
                        <a:solidFill>
                          <a:prstClr val="white"/>
                        </a:solidFill>
                        <a:effectLst/>
                        <a:uLnTx/>
                        <a:uFillTx/>
                        <a:latin typeface="Cambria Math" panose="02040503050406030204" pitchFamily="18" charset="0"/>
                        <a:cs typeface="+mn-cs"/>
                      </a:rPr>
                      <m:t>actions</m:t>
                    </m:r>
                    <m:r>
                      <a:rPr kumimoji="0" lang="en-US" altLang="zh-CN" sz="1600" b="0" i="1" u="none" strike="noStrike" kern="1200" cap="none" spc="0" normalizeH="0" baseline="0" noProof="0">
                        <a:ln>
                          <a:noFill/>
                        </a:ln>
                        <a:solidFill>
                          <a:prstClr val="white"/>
                        </a:solidFill>
                        <a:effectLst/>
                        <a:uLnTx/>
                        <a:uFillTx/>
                        <a:latin typeface="Cambria Math" panose="02040503050406030204" pitchFamily="18" charset="0"/>
                        <a:cs typeface="+mn-cs"/>
                      </a:rPr>
                      <m:t>(</m:t>
                    </m:r>
                    <m:r>
                      <a:rPr kumimoji="0" lang="en-US" altLang="zh-CN" sz="1600" b="0" i="1" u="none" strike="noStrike" kern="1200" cap="none" spc="0" normalizeH="0" baseline="0" noProof="0">
                        <a:ln>
                          <a:noFill/>
                        </a:ln>
                        <a:solidFill>
                          <a:prstClr val="white"/>
                        </a:solidFill>
                        <a:effectLst/>
                        <a:uLnTx/>
                        <a:uFillTx/>
                        <a:latin typeface="Cambria Math" panose="02040503050406030204" pitchFamily="18" charset="0"/>
                        <a:cs typeface="+mn-cs"/>
                      </a:rPr>
                      <m:t>𝑠</m:t>
                    </m:r>
                    <m:r>
                      <a:rPr kumimoji="0" lang="en-US" altLang="zh-CN" sz="1600" b="0" i="1" u="none" strike="noStrike" kern="1200" cap="none" spc="0" normalizeH="0" baseline="0" noProof="0">
                        <a:ln>
                          <a:noFill/>
                        </a:ln>
                        <a:solidFill>
                          <a:prstClr val="white"/>
                        </a:solidFill>
                        <a:effectLst/>
                        <a:uLnTx/>
                        <a:uFillTx/>
                        <a:latin typeface="Cambria Math" panose="02040503050406030204" pitchFamily="18" charset="0"/>
                        <a:cs typeface="+mn-cs"/>
                      </a:rPr>
                      <m:t>)</m:t>
                    </m:r>
                  </m:oMath>
                </a14:m>
                <a:r>
                  <a:rPr kumimoji="0" lang="zh-CN" altLang="zh-CN" sz="1600" b="0" i="0" u="none" strike="noStrike" kern="1200" cap="none" spc="0"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，状态转移函数</a:t>
                </a:r>
                <a14:m>
                  <m:oMath xmlns:m="http://schemas.openxmlformats.org/officeDocument/2006/math">
                    <m:r>
                      <m:rPr>
                        <m:sty m:val="p"/>
                      </m:rPr>
                      <a:rPr kumimoji="0" lang="en-US" altLang="zh-CN" sz="1600" b="0" i="0" u="none" strike="noStrike" kern="1200" cap="none" spc="0" normalizeH="0" baseline="0" noProof="0">
                        <a:ln>
                          <a:noFill/>
                        </a:ln>
                        <a:solidFill>
                          <a:prstClr val="white"/>
                        </a:solidFill>
                        <a:effectLst/>
                        <a:uLnTx/>
                        <a:uFillTx/>
                        <a:latin typeface="Cambria Math" panose="02040503050406030204" pitchFamily="18" charset="0"/>
                        <a:cs typeface="+mn-cs"/>
                      </a:rPr>
                      <m:t>result</m:t>
                    </m:r>
                    <m:r>
                      <a:rPr kumimoji="0" lang="en-US" altLang="zh-CN" sz="1600" b="0" i="0" u="none" strike="noStrike" kern="1200" cap="none" spc="0" normalizeH="0" baseline="0" noProof="0">
                        <a:ln>
                          <a:noFill/>
                        </a:ln>
                        <a:solidFill>
                          <a:prstClr val="white"/>
                        </a:solidFill>
                        <a:effectLst/>
                        <a:uLnTx/>
                        <a:uFillTx/>
                        <a:latin typeface="Cambria Math" panose="02040503050406030204" pitchFamily="18" charset="0"/>
                        <a:cs typeface="+mn-cs"/>
                      </a:rPr>
                      <m:t>(</m:t>
                    </m:r>
                    <m:r>
                      <a:rPr kumimoji="0" lang="en-US" altLang="zh-CN" sz="1600" b="0" i="1" u="none" strike="noStrike" kern="1200" cap="none" spc="0" normalizeH="0" baseline="0" noProof="0">
                        <a:ln>
                          <a:noFill/>
                        </a:ln>
                        <a:solidFill>
                          <a:prstClr val="white"/>
                        </a:solidFill>
                        <a:effectLst/>
                        <a:uLnTx/>
                        <a:uFillTx/>
                        <a:latin typeface="Cambria Math" panose="02040503050406030204" pitchFamily="18" charset="0"/>
                        <a:cs typeface="+mn-cs"/>
                      </a:rPr>
                      <m:t>𝑠</m:t>
                    </m:r>
                    <m:r>
                      <a:rPr kumimoji="0" lang="en-US" altLang="zh-CN" sz="1600" b="0" i="1" u="none" strike="noStrike" kern="1200" cap="none" spc="0" normalizeH="0" baseline="0" noProof="0">
                        <a:ln>
                          <a:noFill/>
                        </a:ln>
                        <a:solidFill>
                          <a:prstClr val="white"/>
                        </a:solidFill>
                        <a:effectLst/>
                        <a:uLnTx/>
                        <a:uFillTx/>
                        <a:latin typeface="Cambria Math" panose="02040503050406030204" pitchFamily="18" charset="0"/>
                        <a:cs typeface="+mn-cs"/>
                      </a:rPr>
                      <m:t>,</m:t>
                    </m:r>
                    <m:r>
                      <a:rPr kumimoji="0" lang="en-US" altLang="zh-CN" sz="1600" b="0" i="1" u="none" strike="noStrike" kern="1200" cap="none" spc="0" normalizeH="0" baseline="0" noProof="0">
                        <a:ln>
                          <a:noFill/>
                        </a:ln>
                        <a:solidFill>
                          <a:prstClr val="white"/>
                        </a:solidFill>
                        <a:effectLst/>
                        <a:uLnTx/>
                        <a:uFillTx/>
                        <a:latin typeface="Cambria Math" panose="02040503050406030204" pitchFamily="18" charset="0"/>
                        <a:cs typeface="+mn-cs"/>
                      </a:rPr>
                      <m:t>𝑎</m:t>
                    </m:r>
                    <m:r>
                      <a:rPr kumimoji="0" lang="en-US" altLang="zh-CN" sz="1600" b="0" i="1" u="none" strike="noStrike" kern="1200" cap="none" spc="0" normalizeH="0" baseline="0" noProof="0">
                        <a:ln>
                          <a:noFill/>
                        </a:ln>
                        <a:solidFill>
                          <a:prstClr val="white"/>
                        </a:solidFill>
                        <a:effectLst/>
                        <a:uLnTx/>
                        <a:uFillTx/>
                        <a:latin typeface="Cambria Math" panose="02040503050406030204" pitchFamily="18" charset="0"/>
                        <a:cs typeface="+mn-cs"/>
                      </a:rPr>
                      <m:t>)</m:t>
                    </m:r>
                  </m:oMath>
                </a14:m>
                <a:r>
                  <a:rPr kumimoji="0" lang="zh-CN" altLang="zh-CN" sz="1600" b="0" i="0" u="none" strike="noStrike" kern="1200" cap="none" spc="0"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决定了在</a:t>
                </a:r>
                <a14:m>
                  <m:oMath xmlns:m="http://schemas.openxmlformats.org/officeDocument/2006/math">
                    <m:r>
                      <a:rPr kumimoji="0" lang="en-US" altLang="zh-CN" sz="1600" b="0" i="1" u="none" strike="noStrike" kern="1200" cap="none" spc="0" normalizeH="0" baseline="0" noProof="0">
                        <a:ln>
                          <a:noFill/>
                        </a:ln>
                        <a:solidFill>
                          <a:prstClr val="white"/>
                        </a:solidFill>
                        <a:effectLst/>
                        <a:uLnTx/>
                        <a:uFillTx/>
                        <a:latin typeface="Cambria Math" panose="02040503050406030204" pitchFamily="18" charset="0"/>
                        <a:cs typeface="+mn-cs"/>
                      </a:rPr>
                      <m:t>𝑠</m:t>
                    </m:r>
                  </m:oMath>
                </a14:m>
                <a:r>
                  <a:rPr kumimoji="0" lang="zh-CN" altLang="zh-CN" sz="1600" b="0" i="0" u="none" strike="noStrike" kern="1200" cap="none" spc="0"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状态采取</a:t>
                </a:r>
                <a14:m>
                  <m:oMath xmlns:m="http://schemas.openxmlformats.org/officeDocument/2006/math">
                    <m:r>
                      <a:rPr kumimoji="0" lang="en-US" altLang="zh-CN" sz="1600" b="0" i="1" u="none" strike="noStrike" kern="1200" cap="none" spc="0" normalizeH="0" baseline="0" noProof="0">
                        <a:ln>
                          <a:noFill/>
                        </a:ln>
                        <a:solidFill>
                          <a:prstClr val="white"/>
                        </a:solidFill>
                        <a:effectLst/>
                        <a:uLnTx/>
                        <a:uFillTx/>
                        <a:latin typeface="Cambria Math" panose="02040503050406030204" pitchFamily="18" charset="0"/>
                        <a:cs typeface="+mn-cs"/>
                      </a:rPr>
                      <m:t>𝑎</m:t>
                    </m:r>
                  </m:oMath>
                </a14:m>
                <a:r>
                  <a:rPr kumimoji="0" lang="zh-CN" altLang="zh-CN" sz="1600" b="0" i="0" u="none" strike="noStrike" kern="1200" cap="none" spc="0"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动作后所得后继状态。</a:t>
                </a:r>
                <a:endParaRPr kumimoji="0" lang="en-US" altLang="zh-CN" sz="1600" b="0" i="0" u="none" strike="noStrike" kern="1200" cap="none" spc="0"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a:p>
                <a:pPr marL="342900" marR="0" lvl="0" indent="-342900" algn="l" defTabSz="914400" rtl="0" eaLnBrk="1" fontAlgn="auto" latinLnBrk="0" hangingPunct="1">
                  <a:lnSpc>
                    <a:spcPct val="150000"/>
                  </a:lnSpc>
                  <a:spcBef>
                    <a:spcPts val="0"/>
                  </a:spcBef>
                  <a:spcAft>
                    <a:spcPts val="0"/>
                  </a:spcAft>
                  <a:buClr>
                    <a:prstClr val="white"/>
                  </a:buClr>
                  <a:buSzPct val="80000"/>
                  <a:buFont typeface="Wingdings" panose="05000000000000000000" pitchFamily="2" charset="2"/>
                  <a:buChar char="u"/>
                  <a:tabLst/>
                  <a:defRPr/>
                </a:pPr>
                <a:r>
                  <a:rPr kumimoji="0" lang="zh-CN" altLang="zh-CN" sz="1600" b="1" i="0" u="none" strike="noStrike" kern="1200" cap="none" spc="0" normalizeH="0" baseline="0" noProof="0" dirty="0">
                    <a:ln>
                      <a:noFill/>
                    </a:ln>
                    <a:solidFill>
                      <a:srgbClr val="FFFFCC"/>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终局状态检测</a:t>
                </a:r>
                <a:r>
                  <a:rPr kumimoji="0" lang="zh-CN" altLang="zh-CN" sz="1600" b="0" i="0" u="none" strike="noStrike" kern="1200" cap="none" spc="0"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：终止状态检测函数</a:t>
                </a:r>
                <a14:m>
                  <m:oMath xmlns:m="http://schemas.openxmlformats.org/officeDocument/2006/math">
                    <m:r>
                      <m:rPr>
                        <m:sty m:val="p"/>
                      </m:rPr>
                      <a:rPr kumimoji="0" lang="en-US" altLang="zh-CN" sz="1600" b="0" i="0" u="none" strike="noStrike" kern="1200" cap="none" spc="0" normalizeH="0" baseline="0" noProof="0">
                        <a:ln>
                          <a:noFill/>
                        </a:ln>
                        <a:solidFill>
                          <a:prstClr val="white"/>
                        </a:solidFill>
                        <a:effectLst/>
                        <a:uLnTx/>
                        <a:uFillTx/>
                        <a:latin typeface="Cambria Math" panose="02040503050406030204" pitchFamily="18" charset="0"/>
                        <a:cs typeface="+mn-cs"/>
                      </a:rPr>
                      <m:t>terminal</m:t>
                    </m:r>
                    <m:r>
                      <a:rPr kumimoji="0" lang="en-US" altLang="zh-CN" sz="1600" b="0" i="0" u="none" strike="noStrike" kern="1200" cap="none" spc="0" normalizeH="0" baseline="0" noProof="0">
                        <a:ln>
                          <a:noFill/>
                        </a:ln>
                        <a:solidFill>
                          <a:prstClr val="white"/>
                        </a:solidFill>
                        <a:effectLst/>
                        <a:uLnTx/>
                        <a:uFillTx/>
                        <a:latin typeface="Cambria Math" panose="02040503050406030204" pitchFamily="18" charset="0"/>
                        <a:cs typeface="+mn-cs"/>
                      </a:rPr>
                      <m:t>_</m:t>
                    </m:r>
                    <m:r>
                      <m:rPr>
                        <m:sty m:val="p"/>
                      </m:rPr>
                      <a:rPr kumimoji="0" lang="en-US" altLang="zh-CN" sz="1600" b="0" i="0" u="none" strike="noStrike" kern="1200" cap="none" spc="0" normalizeH="0" baseline="0" noProof="0">
                        <a:ln>
                          <a:noFill/>
                        </a:ln>
                        <a:solidFill>
                          <a:prstClr val="white"/>
                        </a:solidFill>
                        <a:effectLst/>
                        <a:uLnTx/>
                        <a:uFillTx/>
                        <a:latin typeface="Cambria Math" panose="02040503050406030204" pitchFamily="18" charset="0"/>
                        <a:cs typeface="+mn-cs"/>
                      </a:rPr>
                      <m:t>test</m:t>
                    </m:r>
                    <m:r>
                      <a:rPr kumimoji="0" lang="en-US" altLang="zh-CN" sz="1600" b="0" i="0" u="none" strike="noStrike" kern="1200" cap="none" spc="0" normalizeH="0" baseline="0" noProof="0">
                        <a:ln>
                          <a:noFill/>
                        </a:ln>
                        <a:solidFill>
                          <a:prstClr val="white"/>
                        </a:solidFill>
                        <a:effectLst/>
                        <a:uLnTx/>
                        <a:uFillTx/>
                        <a:latin typeface="Cambria Math" panose="02040503050406030204" pitchFamily="18" charset="0"/>
                        <a:cs typeface="+mn-cs"/>
                      </a:rPr>
                      <m:t>(</m:t>
                    </m:r>
                    <m:r>
                      <m:rPr>
                        <m:sty m:val="p"/>
                      </m:rPr>
                      <a:rPr kumimoji="0" lang="en-US" altLang="zh-CN" sz="1600" b="0" i="0" u="none" strike="noStrike" kern="1200" cap="none" spc="0" normalizeH="0" baseline="0" noProof="0">
                        <a:ln>
                          <a:noFill/>
                        </a:ln>
                        <a:solidFill>
                          <a:prstClr val="white"/>
                        </a:solidFill>
                        <a:effectLst/>
                        <a:uLnTx/>
                        <a:uFillTx/>
                        <a:latin typeface="Cambria Math" panose="02040503050406030204" pitchFamily="18" charset="0"/>
                        <a:cs typeface="+mn-cs"/>
                      </a:rPr>
                      <m:t>s</m:t>
                    </m:r>
                    <m:r>
                      <a:rPr kumimoji="0" lang="en-US" altLang="zh-CN" sz="1600" b="0" i="0" u="none" strike="noStrike" kern="1200" cap="none" spc="0" normalizeH="0" baseline="0" noProof="0">
                        <a:ln>
                          <a:noFill/>
                        </a:ln>
                        <a:solidFill>
                          <a:prstClr val="white"/>
                        </a:solidFill>
                        <a:effectLst/>
                        <a:uLnTx/>
                        <a:uFillTx/>
                        <a:latin typeface="Cambria Math" panose="02040503050406030204" pitchFamily="18" charset="0"/>
                        <a:cs typeface="+mn-cs"/>
                      </a:rPr>
                      <m:t>)</m:t>
                    </m:r>
                  </m:oMath>
                </a14:m>
                <a:r>
                  <a:rPr kumimoji="0" lang="zh-CN" altLang="zh-CN" sz="1600" b="0" i="0" u="none" strike="noStrike" kern="1200" cap="none" spc="0"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用于测试游戏是否在状态</a:t>
                </a:r>
                <a14:m>
                  <m:oMath xmlns:m="http://schemas.openxmlformats.org/officeDocument/2006/math">
                    <m:r>
                      <a:rPr kumimoji="0" lang="en-US" altLang="zh-CN" sz="1600" b="0" i="1" u="none" strike="noStrike" kern="1200" cap="none" spc="0" normalizeH="0" baseline="0" noProof="0">
                        <a:ln>
                          <a:noFill/>
                        </a:ln>
                        <a:solidFill>
                          <a:prstClr val="white"/>
                        </a:solidFill>
                        <a:effectLst/>
                        <a:uLnTx/>
                        <a:uFillTx/>
                        <a:latin typeface="Cambria Math" panose="02040503050406030204" pitchFamily="18" charset="0"/>
                        <a:cs typeface="+mn-cs"/>
                      </a:rPr>
                      <m:t>𝑠</m:t>
                    </m:r>
                  </m:oMath>
                </a14:m>
                <a:r>
                  <a:rPr kumimoji="0" lang="zh-CN" altLang="zh-CN" sz="1600" b="0" i="0" u="none" strike="noStrike" kern="1200" cap="none" spc="0"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结束。</a:t>
                </a:r>
                <a:endParaRPr kumimoji="0" lang="en-US" altLang="zh-CN" sz="1600" b="0" i="0" u="none" strike="noStrike" kern="1200" cap="none" spc="0"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a:p>
                <a:pPr marL="342900" marR="0" lvl="0" indent="-342900" algn="l" defTabSz="914400" rtl="0" eaLnBrk="1" fontAlgn="auto" latinLnBrk="0" hangingPunct="1">
                  <a:lnSpc>
                    <a:spcPct val="150000"/>
                  </a:lnSpc>
                  <a:spcBef>
                    <a:spcPts val="0"/>
                  </a:spcBef>
                  <a:spcAft>
                    <a:spcPts val="0"/>
                  </a:spcAft>
                  <a:buClr>
                    <a:prstClr val="white"/>
                  </a:buClr>
                  <a:buSzPct val="80000"/>
                  <a:buFont typeface="Wingdings" panose="05000000000000000000" pitchFamily="2" charset="2"/>
                  <a:buChar char="u"/>
                  <a:tabLst/>
                  <a:defRPr/>
                </a:pPr>
                <a:r>
                  <a:rPr kumimoji="0" lang="zh-CN" altLang="zh-CN" sz="1600" b="1" i="0" u="none" strike="noStrike" kern="1200" cap="none" spc="0" normalizeH="0" baseline="0" noProof="0" dirty="0">
                    <a:ln>
                      <a:noFill/>
                    </a:ln>
                    <a:solidFill>
                      <a:srgbClr val="FFFFCC"/>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终局得分</a:t>
                </a:r>
                <a:r>
                  <a:rPr kumimoji="0" lang="zh-CN" altLang="zh-CN" sz="1600" b="0" i="0" u="none" strike="noStrike" kern="1200" cap="none" spc="0"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：终局得分</a:t>
                </a:r>
                <a14:m>
                  <m:oMath xmlns:m="http://schemas.openxmlformats.org/officeDocument/2006/math">
                    <m:r>
                      <m:rPr>
                        <m:sty m:val="p"/>
                      </m:rPr>
                      <a:rPr kumimoji="0" lang="en-US" altLang="zh-CN" sz="1600" b="0" i="0" u="none" strike="noStrike" kern="1200" cap="none" spc="0" normalizeH="0" baseline="0" noProof="0">
                        <a:ln>
                          <a:noFill/>
                        </a:ln>
                        <a:solidFill>
                          <a:prstClr val="white"/>
                        </a:solidFill>
                        <a:effectLst/>
                        <a:uLnTx/>
                        <a:uFillTx/>
                        <a:latin typeface="Cambria Math" panose="02040503050406030204" pitchFamily="18" charset="0"/>
                        <a:cs typeface="+mn-cs"/>
                      </a:rPr>
                      <m:t>utility</m:t>
                    </m:r>
                    <m:r>
                      <a:rPr kumimoji="0" lang="en-US" altLang="zh-CN" sz="1600" b="0" i="0" u="none" strike="noStrike" kern="1200" cap="none" spc="0" normalizeH="0" baseline="0" noProof="0">
                        <a:ln>
                          <a:noFill/>
                        </a:ln>
                        <a:solidFill>
                          <a:prstClr val="white"/>
                        </a:solidFill>
                        <a:effectLst/>
                        <a:uLnTx/>
                        <a:uFillTx/>
                        <a:latin typeface="Cambria Math" panose="02040503050406030204" pitchFamily="18" charset="0"/>
                        <a:cs typeface="+mn-cs"/>
                      </a:rPr>
                      <m:t>(</m:t>
                    </m:r>
                    <m:r>
                      <a:rPr kumimoji="0" lang="en-US" altLang="zh-CN" sz="1600" b="0" i="1" u="none" strike="noStrike" kern="1200" cap="none" spc="0" normalizeH="0" baseline="0" noProof="0">
                        <a:ln>
                          <a:noFill/>
                        </a:ln>
                        <a:solidFill>
                          <a:prstClr val="white"/>
                        </a:solidFill>
                        <a:effectLst/>
                        <a:uLnTx/>
                        <a:uFillTx/>
                        <a:latin typeface="Cambria Math" panose="02040503050406030204" pitchFamily="18" charset="0"/>
                        <a:cs typeface="+mn-cs"/>
                      </a:rPr>
                      <m:t>𝑠</m:t>
                    </m:r>
                    <m:r>
                      <a:rPr kumimoji="0" lang="en-US" altLang="zh-CN" sz="1600" b="0" i="1" u="none" strike="noStrike" kern="1200" cap="none" spc="0" normalizeH="0" baseline="0" noProof="0">
                        <a:ln>
                          <a:noFill/>
                        </a:ln>
                        <a:solidFill>
                          <a:prstClr val="white"/>
                        </a:solidFill>
                        <a:effectLst/>
                        <a:uLnTx/>
                        <a:uFillTx/>
                        <a:latin typeface="Cambria Math" panose="02040503050406030204" pitchFamily="18" charset="0"/>
                        <a:cs typeface="+mn-cs"/>
                      </a:rPr>
                      <m:t>,</m:t>
                    </m:r>
                    <m:r>
                      <a:rPr kumimoji="0" lang="en-US" altLang="zh-CN" sz="1600" b="0" i="1" u="none" strike="noStrike" kern="1200" cap="none" spc="0" normalizeH="0" baseline="0" noProof="0">
                        <a:ln>
                          <a:noFill/>
                        </a:ln>
                        <a:solidFill>
                          <a:prstClr val="white"/>
                        </a:solidFill>
                        <a:effectLst/>
                        <a:uLnTx/>
                        <a:uFillTx/>
                        <a:latin typeface="Cambria Math" panose="02040503050406030204" pitchFamily="18" charset="0"/>
                        <a:cs typeface="+mn-cs"/>
                      </a:rPr>
                      <m:t>𝑝</m:t>
                    </m:r>
                    <m:r>
                      <a:rPr kumimoji="0" lang="en-US" altLang="zh-CN" sz="1600" b="0" i="1" u="none" strike="noStrike" kern="1200" cap="none" spc="0" normalizeH="0" baseline="0" noProof="0">
                        <a:ln>
                          <a:noFill/>
                        </a:ln>
                        <a:solidFill>
                          <a:prstClr val="white"/>
                        </a:solidFill>
                        <a:effectLst/>
                        <a:uLnTx/>
                        <a:uFillTx/>
                        <a:latin typeface="Cambria Math" panose="02040503050406030204" pitchFamily="18" charset="0"/>
                        <a:cs typeface="+mn-cs"/>
                      </a:rPr>
                      <m:t>)</m:t>
                    </m:r>
                  </m:oMath>
                </a14:m>
                <a:r>
                  <a:rPr kumimoji="0" lang="zh-CN" altLang="zh-CN" sz="1600" b="0" i="0" u="none" strike="noStrike" kern="1200" cap="none" spc="0"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表示在终局状态</a:t>
                </a:r>
                <a14:m>
                  <m:oMath xmlns:m="http://schemas.openxmlformats.org/officeDocument/2006/math">
                    <m:r>
                      <a:rPr kumimoji="0" lang="en-US" altLang="zh-CN" sz="1600" b="0" i="1" u="none" strike="noStrike" kern="1200" cap="none" spc="0" normalizeH="0" baseline="0" noProof="0">
                        <a:ln>
                          <a:noFill/>
                        </a:ln>
                        <a:solidFill>
                          <a:prstClr val="white"/>
                        </a:solidFill>
                        <a:effectLst/>
                        <a:uLnTx/>
                        <a:uFillTx/>
                        <a:latin typeface="Cambria Math" panose="02040503050406030204" pitchFamily="18" charset="0"/>
                        <a:cs typeface="+mn-cs"/>
                      </a:rPr>
                      <m:t>𝑠</m:t>
                    </m:r>
                  </m:oMath>
                </a14:m>
                <a:r>
                  <a:rPr kumimoji="0" lang="zh-CN" altLang="zh-CN" sz="1600" b="0" i="0" u="none" strike="noStrike" kern="1200" cap="none" spc="0"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时玩家</a:t>
                </a:r>
                <a14:m>
                  <m:oMath xmlns:m="http://schemas.openxmlformats.org/officeDocument/2006/math">
                    <m:r>
                      <a:rPr kumimoji="0" lang="en-US" altLang="zh-CN" sz="1600" b="0" i="1" u="none" strike="noStrike" kern="1200" cap="none" spc="0" normalizeH="0" baseline="0" noProof="0">
                        <a:ln>
                          <a:noFill/>
                        </a:ln>
                        <a:solidFill>
                          <a:prstClr val="white"/>
                        </a:solidFill>
                        <a:effectLst/>
                        <a:uLnTx/>
                        <a:uFillTx/>
                        <a:latin typeface="Cambria Math" panose="02040503050406030204" pitchFamily="18" charset="0"/>
                        <a:cs typeface="+mn-cs"/>
                      </a:rPr>
                      <m:t>𝑝</m:t>
                    </m:r>
                  </m:oMath>
                </a14:m>
                <a:r>
                  <a:rPr kumimoji="0" lang="zh-CN" altLang="zh-CN" sz="1600" b="0" i="0" u="none" strike="noStrike" kern="1200" cap="none" spc="0"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的得分。在二人零和博弈中，两名玩家的终局得分之和应该是固定的，因此算法只需记录其中一人的终局得分为</a:t>
                </a:r>
                <a14:m>
                  <m:oMath xmlns:m="http://schemas.openxmlformats.org/officeDocument/2006/math">
                    <m:r>
                      <m:rPr>
                        <m:sty m:val="p"/>
                      </m:rPr>
                      <a:rPr kumimoji="0" lang="en-US" altLang="zh-CN" sz="1600" b="0" i="0" u="none" strike="noStrike" kern="1200" cap="none" spc="0" normalizeH="0" baseline="0" noProof="0">
                        <a:ln>
                          <a:noFill/>
                        </a:ln>
                        <a:solidFill>
                          <a:prstClr val="white"/>
                        </a:solidFill>
                        <a:effectLst/>
                        <a:uLnTx/>
                        <a:uFillTx/>
                        <a:latin typeface="Cambria Math" panose="02040503050406030204" pitchFamily="18" charset="0"/>
                        <a:cs typeface="+mn-cs"/>
                      </a:rPr>
                      <m:t>utility</m:t>
                    </m:r>
                    <m:r>
                      <a:rPr kumimoji="0" lang="en-US" altLang="zh-CN" sz="1600" b="0" i="1" u="none" strike="noStrike" kern="1200" cap="none" spc="0" normalizeH="0" baseline="0" noProof="0">
                        <a:ln>
                          <a:noFill/>
                        </a:ln>
                        <a:solidFill>
                          <a:prstClr val="white"/>
                        </a:solidFill>
                        <a:effectLst/>
                        <a:uLnTx/>
                        <a:uFillTx/>
                        <a:latin typeface="Cambria Math" panose="02040503050406030204" pitchFamily="18" charset="0"/>
                        <a:cs typeface="+mn-cs"/>
                      </a:rPr>
                      <m:t>(</m:t>
                    </m:r>
                    <m:r>
                      <a:rPr kumimoji="0" lang="en-US" altLang="zh-CN" sz="1600" b="0" i="1" u="none" strike="noStrike" kern="1200" cap="none" spc="0" normalizeH="0" baseline="0" noProof="0">
                        <a:ln>
                          <a:noFill/>
                        </a:ln>
                        <a:solidFill>
                          <a:prstClr val="white"/>
                        </a:solidFill>
                        <a:effectLst/>
                        <a:uLnTx/>
                        <a:uFillTx/>
                        <a:latin typeface="Cambria Math" panose="02040503050406030204" pitchFamily="18" charset="0"/>
                        <a:cs typeface="+mn-cs"/>
                      </a:rPr>
                      <m:t>𝑠</m:t>
                    </m:r>
                    <m:r>
                      <a:rPr kumimoji="0" lang="en-US" altLang="zh-CN" sz="1600" b="0" i="1" u="none" strike="noStrike" kern="1200" cap="none" spc="0" normalizeH="0" baseline="0" noProof="0">
                        <a:ln>
                          <a:noFill/>
                        </a:ln>
                        <a:solidFill>
                          <a:prstClr val="white"/>
                        </a:solidFill>
                        <a:effectLst/>
                        <a:uLnTx/>
                        <a:uFillTx/>
                        <a:latin typeface="Cambria Math" panose="02040503050406030204" pitchFamily="18" charset="0"/>
                        <a:cs typeface="+mn-cs"/>
                      </a:rPr>
                      <m:t>)</m:t>
                    </m:r>
                  </m:oMath>
                </a14:m>
                <a:r>
                  <a:rPr kumimoji="0" lang="zh-CN" altLang="zh-CN" sz="1600" b="0" i="0" u="none" strike="noStrike" kern="1200" cap="none" spc="0"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，则另一人的得分可按照零和原则相应算出。</a:t>
                </a:r>
              </a:p>
              <a:p>
                <a:pPr marL="342900" marR="0" lvl="0" indent="-342900" algn="l" defTabSz="914400" rtl="0" eaLnBrk="1" fontAlgn="auto" latinLnBrk="0" hangingPunct="1">
                  <a:lnSpc>
                    <a:spcPct val="250000"/>
                  </a:lnSpc>
                  <a:spcBef>
                    <a:spcPts val="0"/>
                  </a:spcBef>
                  <a:spcAft>
                    <a:spcPts val="0"/>
                  </a:spcAft>
                  <a:buClr>
                    <a:prstClr val="white"/>
                  </a:buClr>
                  <a:buSzPct val="80000"/>
                  <a:buFont typeface="Wingdings" panose="05000000000000000000" pitchFamily="2" charset="2"/>
                  <a:buChar char="u"/>
                  <a:tabLst/>
                  <a:defRPr/>
                </a:pPr>
                <a:endParaRPr kumimoji="0" lang="zh-CN" altLang="en-US" sz="1800" b="1" i="0" u="none" strike="noStrike" kern="1200" cap="none" spc="0" normalizeH="0" baseline="0" noProof="0" dirty="0">
                  <a:ln>
                    <a:noFill/>
                  </a:ln>
                  <a:solidFill>
                    <a:srgbClr val="FFFFCC"/>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mc:Choice>
        <mc:Fallback xmlns="">
          <p:sp>
            <p:nvSpPr>
              <p:cNvPr id="20" name="矩形 19">
                <a:extLst>
                  <a:ext uri="{FF2B5EF4-FFF2-40B4-BE49-F238E27FC236}">
                    <a16:creationId xmlns:a16="http://schemas.microsoft.com/office/drawing/2014/main" id="{32203DBA-EDBC-4C2C-8FF5-B511B124CFA9}"/>
                  </a:ext>
                </a:extLst>
              </p:cNvPr>
              <p:cNvSpPr>
                <a:spLocks noRot="1" noChangeAspect="1" noMove="1" noResize="1" noEditPoints="1" noAdjustHandles="1" noChangeArrowheads="1" noChangeShapeType="1" noTextEdit="1"/>
              </p:cNvSpPr>
              <p:nvPr/>
            </p:nvSpPr>
            <p:spPr>
              <a:xfrm>
                <a:off x="1273279" y="1804124"/>
                <a:ext cx="9449656" cy="4359976"/>
              </a:xfrm>
              <a:prstGeom prst="rect">
                <a:avLst/>
              </a:prstGeom>
              <a:blipFill>
                <a:blip r:embed="rId3"/>
                <a:stretch>
                  <a:fillRect l="-65" r="-323"/>
                </a:stretch>
              </a:blipFill>
            </p:spPr>
            <p:txBody>
              <a:bodyPr/>
              <a:lstStyle/>
              <a:p>
                <a:r>
                  <a:rPr lang="zh-CN" altLang="en-US">
                    <a:noFill/>
                  </a:rPr>
                  <a:t> </a:t>
                </a:r>
              </a:p>
            </p:txBody>
          </p:sp>
        </mc:Fallback>
      </mc:AlternateContent>
      <p:sp>
        <p:nvSpPr>
          <p:cNvPr id="21" name="矩形 20">
            <a:extLst>
              <a:ext uri="{FF2B5EF4-FFF2-40B4-BE49-F238E27FC236}">
                <a16:creationId xmlns:a16="http://schemas.microsoft.com/office/drawing/2014/main" id="{516C3D9D-EAB0-456E-98CD-C6FC12AB3094}"/>
              </a:ext>
            </a:extLst>
          </p:cNvPr>
          <p:cNvSpPr/>
          <p:nvPr/>
        </p:nvSpPr>
        <p:spPr>
          <a:xfrm>
            <a:off x="852473" y="129010"/>
            <a:ext cx="3643946"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mn-cs"/>
              </a:rPr>
              <a:t>三、</a:t>
            </a:r>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Minimax</a:t>
            </a: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搜索与</a:t>
            </a:r>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alpha-beta</a:t>
            </a:r>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剪枝算法</a:t>
            </a:r>
            <a:endPar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409567851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642731" y="741597"/>
            <a:ext cx="8846288" cy="497934"/>
            <a:chOff x="2228892" y="2819853"/>
            <a:chExt cx="4786506" cy="497934"/>
          </a:xfrm>
        </p:grpSpPr>
        <p:sp>
          <p:nvSpPr>
            <p:cNvPr id="3" name="平行四边形 2"/>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4" name="平行四边形 3"/>
            <p:cNvSpPr/>
            <p:nvPr/>
          </p:nvSpPr>
          <p:spPr bwMode="auto">
            <a:xfrm>
              <a:off x="2228892" y="2819853"/>
              <a:ext cx="4786506"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5" name="矩形 4"/>
            <p:cNvSpPr/>
            <p:nvPr/>
          </p:nvSpPr>
          <p:spPr>
            <a:xfrm>
              <a:off x="2591332" y="2826188"/>
              <a:ext cx="4133539" cy="369332"/>
            </a:xfrm>
            <a:prstGeom prst="rect">
              <a:avLst/>
            </a:prstGeom>
          </p:spPr>
          <p:txBody>
            <a:bodyPr wrap="square">
              <a:spAutoFit/>
            </a:bodyPr>
            <a:lstStyle/>
            <a:p>
              <a:pPr marL="0" marR="0" lvl="0" indent="0" algn="ctr" defTabSz="914400" rtl="0" eaLnBrk="1" fontAlgn="auto" latinLnBrk="0" hangingPunct="1">
                <a:lnSpc>
                  <a:spcPct val="100000"/>
                </a:lnSpc>
                <a:spcBef>
                  <a:spcPct val="50000"/>
                </a:spcBef>
                <a:spcAft>
                  <a:spcPts val="0"/>
                </a:spcAft>
                <a:buClrTx/>
                <a:buSzTx/>
                <a:buFontTx/>
                <a:buNone/>
                <a:tabLst/>
                <a:defRPr/>
              </a:pPr>
              <a:r>
                <a:rPr kumimoji="0" lang="en-US" altLang="zh-CN" sz="1800" b="1" i="0" u="none" strike="noStrike" kern="1200" cap="none" spc="0" normalizeH="0" baseline="0" noProof="0" dirty="0">
                  <a:ln>
                    <a:noFill/>
                  </a:ln>
                  <a:solidFill>
                    <a:prstClr val="black">
                      <a:lumMod val="95000"/>
                      <a:lumOff val="5000"/>
                    </a:prstClr>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Minimax</a:t>
              </a:r>
              <a:r>
                <a:rPr kumimoji="0" lang="zh-CN" altLang="en-US" sz="1800" b="1" i="0" u="none" strike="noStrike" kern="1200" cap="none" spc="0" normalizeH="0" baseline="0" noProof="0" dirty="0">
                  <a:ln>
                    <a:noFill/>
                  </a:ln>
                  <a:solidFill>
                    <a:prstClr val="black">
                      <a:lumMod val="95000"/>
                      <a:lumOff val="5000"/>
                    </a:prstClr>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搜索：搜索策略</a:t>
              </a:r>
            </a:p>
          </p:txBody>
        </p:sp>
      </p:grpSp>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id="{7EC7EE04-B52A-46C9-9AB1-7B9CFD609979}"/>
                  </a:ext>
                </a:extLst>
              </p:cNvPr>
              <p:cNvSpPr/>
              <p:nvPr/>
            </p:nvSpPr>
            <p:spPr>
              <a:xfrm>
                <a:off x="2293104" y="4823024"/>
                <a:ext cx="6886783" cy="138865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sty m:val="p"/>
                        </m:rPr>
                        <a:rPr kumimoji="0" lang="fr-FR" altLang="zh-CN" sz="1800" b="0" i="0" u="none" strike="noStrike" kern="1200" cap="none" spc="0" normalizeH="0" baseline="0" noProof="0">
                          <a:ln>
                            <a:noFill/>
                          </a:ln>
                          <a:solidFill>
                            <a:prstClr val="black"/>
                          </a:solidFill>
                          <a:effectLst/>
                          <a:uLnTx/>
                          <a:uFillTx/>
                          <a:latin typeface="Cambria Math"/>
                          <a:cs typeface="+mn-cs"/>
                        </a:rPr>
                        <m:t>minimax</m:t>
                      </m:r>
                      <m:d>
                        <m:dPr>
                          <m:ctrlPr>
                            <a:rPr kumimoji="0" lang="zh-CN"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ctrlPr>
                        </m:dPr>
                        <m:e>
                          <m:r>
                            <m:rPr>
                              <m:sty m:val="p"/>
                            </m:rPr>
                            <a:rPr kumimoji="0" lang="fr-FR" altLang="zh-CN" sz="1800" b="0" i="0" u="none" strike="noStrike" kern="1200" cap="none" spc="0" normalizeH="0" baseline="0" noProof="0">
                              <a:ln>
                                <a:noFill/>
                              </a:ln>
                              <a:solidFill>
                                <a:prstClr val="black"/>
                              </a:solidFill>
                              <a:effectLst/>
                              <a:uLnTx/>
                              <a:uFillTx/>
                              <a:latin typeface="Cambria Math"/>
                              <a:cs typeface="+mn-cs"/>
                            </a:rPr>
                            <m:t>s</m:t>
                          </m:r>
                        </m:e>
                      </m:d>
                      <m:r>
                        <a:rPr kumimoji="0" lang="fr-FR" altLang="zh-CN" sz="1800" b="0" i="0" u="none" strike="noStrike" kern="1200" cap="none" spc="0" normalizeH="0" baseline="0" noProof="0">
                          <a:ln>
                            <a:noFill/>
                          </a:ln>
                          <a:solidFill>
                            <a:prstClr val="black"/>
                          </a:solidFill>
                          <a:effectLst/>
                          <a:uLnTx/>
                          <a:uFillTx/>
                          <a:latin typeface="Cambria Math"/>
                          <a:cs typeface="+mn-cs"/>
                        </a:rPr>
                        <m:t>=</m:t>
                      </m:r>
                      <m:d>
                        <m:dPr>
                          <m:begChr m:val="{"/>
                          <m:endChr m:val=""/>
                          <m:ctrlPr>
                            <a:rPr kumimoji="0" lang="zh-CN"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ctrlPr>
                        </m:dPr>
                        <m:e>
                          <m:eqArr>
                            <m:eqArrPr>
                              <m:ctrlPr>
                                <a:rPr kumimoji="0" lang="zh-CN"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ctrlPr>
                            </m:eqArrPr>
                            <m:e>
                              <m:r>
                                <m:rPr>
                                  <m:sty m:val="p"/>
                                </m:rPr>
                                <a:rPr kumimoji="0" lang="en-US" altLang="zh-CN" sz="1800" b="0" i="0" u="none" strike="noStrike" kern="1200" cap="none" spc="0" normalizeH="0" baseline="0" noProof="0">
                                  <a:ln>
                                    <a:noFill/>
                                  </a:ln>
                                  <a:solidFill>
                                    <a:prstClr val="black"/>
                                  </a:solidFill>
                                  <a:effectLst/>
                                  <a:uLnTx/>
                                  <a:uFillTx/>
                                  <a:latin typeface="Cambria Math"/>
                                  <a:cs typeface="+mn-cs"/>
                                </a:rPr>
                                <m:t>utility</m:t>
                              </m:r>
                              <m:d>
                                <m:dPr>
                                  <m:begChr m:val="（"/>
                                  <m:endChr m:val="）"/>
                                  <m:ctrlPr>
                                    <a:rPr kumimoji="0" lang="zh-CN"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ctrlPr>
                                </m:dPr>
                                <m:e>
                                  <m:r>
                                    <a:rPr kumimoji="0" lang="en-US" altLang="zh-CN" sz="1800" b="0" i="1" u="none" strike="noStrike" kern="1200" cap="none" spc="0" normalizeH="0" baseline="0" noProof="0">
                                      <a:ln>
                                        <a:noFill/>
                                      </a:ln>
                                      <a:solidFill>
                                        <a:prstClr val="black"/>
                                      </a:solidFill>
                                      <a:effectLst/>
                                      <a:uLnTx/>
                                      <a:uFillTx/>
                                      <a:latin typeface="Cambria Math"/>
                                      <a:cs typeface="+mn-cs"/>
                                    </a:rPr>
                                    <m:t>𝑠</m:t>
                                  </m:r>
                                </m:e>
                              </m:d>
                              <m:r>
                                <a:rPr kumimoji="0" lang="en-US" altLang="zh-CN" sz="1800" b="0" i="1" u="none" strike="noStrike" kern="1200" cap="none" spc="0" normalizeH="0" baseline="0" noProof="0">
                                  <a:ln>
                                    <a:noFill/>
                                  </a:ln>
                                  <a:solidFill>
                                    <a:prstClr val="black"/>
                                  </a:solidFill>
                                  <a:effectLst/>
                                  <a:uLnTx/>
                                  <a:uFillTx/>
                                  <a:latin typeface="Cambria Math"/>
                                  <a:cs typeface="+mn-cs"/>
                                </a:rPr>
                                <m:t>,                                     </m:t>
                              </m:r>
                              <m:r>
                                <a:rPr kumimoji="0" lang="fr-FR" altLang="zh-CN" sz="1800" b="0" i="1" u="none" strike="noStrike" kern="1200" cap="none" spc="0" normalizeH="0" baseline="0" noProof="0">
                                  <a:ln>
                                    <a:noFill/>
                                  </a:ln>
                                  <a:solidFill>
                                    <a:prstClr val="black"/>
                                  </a:solidFill>
                                  <a:effectLst/>
                                  <a:uLnTx/>
                                  <a:uFillTx/>
                                  <a:latin typeface="Cambria Math"/>
                                  <a:cs typeface="+mn-cs"/>
                                </a:rPr>
                                <m:t>                </m:t>
                              </m:r>
                              <m:r>
                                <m:rPr>
                                  <m:sty m:val="p"/>
                                </m:rPr>
                                <a:rPr kumimoji="0" lang="fr-FR" altLang="zh-CN" sz="1800" b="0" i="0" u="none" strike="noStrike" kern="1200" cap="none" spc="0" normalizeH="0" baseline="0" noProof="0">
                                  <a:ln>
                                    <a:noFill/>
                                  </a:ln>
                                  <a:solidFill>
                                    <a:prstClr val="black"/>
                                  </a:solidFill>
                                  <a:effectLst/>
                                  <a:uLnTx/>
                                  <a:uFillTx/>
                                  <a:latin typeface="Cambria Math"/>
                                  <a:cs typeface="+mn-cs"/>
                                </a:rPr>
                                <m:t>if</m:t>
                              </m:r>
                              <m:r>
                                <a:rPr kumimoji="0" lang="fr-FR" altLang="zh-CN" sz="1800" b="0" i="0" u="none" strike="noStrike" kern="1200" cap="none" spc="0" normalizeH="0" baseline="0" noProof="0">
                                  <a:ln>
                                    <a:noFill/>
                                  </a:ln>
                                  <a:solidFill>
                                    <a:prstClr val="black"/>
                                  </a:solidFill>
                                  <a:effectLst/>
                                  <a:uLnTx/>
                                  <a:uFillTx/>
                                  <a:latin typeface="Cambria Math"/>
                                  <a:cs typeface="+mn-cs"/>
                                </a:rPr>
                                <m:t> </m:t>
                              </m:r>
                              <m:r>
                                <m:rPr>
                                  <m:sty m:val="p"/>
                                </m:rPr>
                                <a:rPr kumimoji="0" lang="fr-FR" altLang="zh-CN" sz="1800" b="0" i="0" u="none" strike="noStrike" kern="1200" cap="none" spc="0" normalizeH="0" baseline="0" noProof="0">
                                  <a:ln>
                                    <a:noFill/>
                                  </a:ln>
                                  <a:solidFill>
                                    <a:prstClr val="black"/>
                                  </a:solidFill>
                                  <a:effectLst/>
                                  <a:uLnTx/>
                                  <a:uFillTx/>
                                  <a:latin typeface="Cambria Math"/>
                                  <a:cs typeface="+mn-cs"/>
                                </a:rPr>
                                <m:t>terminal</m:t>
                              </m:r>
                              <m:r>
                                <a:rPr kumimoji="0" lang="en-US" altLang="zh-CN" sz="1800" b="0" i="0" u="none" strike="noStrike" kern="1200" cap="none" spc="0" normalizeH="0" baseline="0" noProof="0">
                                  <a:ln>
                                    <a:noFill/>
                                  </a:ln>
                                  <a:solidFill>
                                    <a:prstClr val="black"/>
                                  </a:solidFill>
                                  <a:effectLst/>
                                  <a:uLnTx/>
                                  <a:uFillTx/>
                                  <a:latin typeface="Cambria Math"/>
                                  <a:cs typeface="+mn-cs"/>
                                </a:rPr>
                                <m:t>_</m:t>
                              </m:r>
                              <m:r>
                                <m:rPr>
                                  <m:sty m:val="p"/>
                                </m:rPr>
                                <a:rPr kumimoji="0" lang="en-US" altLang="zh-CN" sz="1800" b="0" i="0" u="none" strike="noStrike" kern="1200" cap="none" spc="0" normalizeH="0" baseline="0" noProof="0">
                                  <a:ln>
                                    <a:noFill/>
                                  </a:ln>
                                  <a:solidFill>
                                    <a:prstClr val="black"/>
                                  </a:solidFill>
                                  <a:effectLst/>
                                  <a:uLnTx/>
                                  <a:uFillTx/>
                                  <a:latin typeface="Cambria Math"/>
                                  <a:cs typeface="+mn-cs"/>
                                </a:rPr>
                                <m:t>test</m:t>
                              </m:r>
                              <m:r>
                                <a:rPr kumimoji="0" lang="en-US" altLang="zh-CN" sz="1800" b="0" i="0" u="none" strike="noStrike" kern="1200" cap="none" spc="0" normalizeH="0" baseline="0" noProof="0">
                                  <a:ln>
                                    <a:noFill/>
                                  </a:ln>
                                  <a:solidFill>
                                    <a:prstClr val="black"/>
                                  </a:solidFill>
                                  <a:effectLst/>
                                  <a:uLnTx/>
                                  <a:uFillTx/>
                                  <a:latin typeface="Cambria Math"/>
                                  <a:cs typeface="+mn-cs"/>
                                </a:rPr>
                                <m:t>(</m:t>
                              </m:r>
                              <m:r>
                                <m:rPr>
                                  <m:sty m:val="p"/>
                                </m:rPr>
                                <a:rPr kumimoji="0" lang="en-US" altLang="zh-CN" sz="1800" b="0" i="0" u="none" strike="noStrike" kern="1200" cap="none" spc="0" normalizeH="0" baseline="0" noProof="0">
                                  <a:ln>
                                    <a:noFill/>
                                  </a:ln>
                                  <a:solidFill>
                                    <a:prstClr val="black"/>
                                  </a:solidFill>
                                  <a:effectLst/>
                                  <a:uLnTx/>
                                  <a:uFillTx/>
                                  <a:latin typeface="Cambria Math"/>
                                  <a:cs typeface="+mn-cs"/>
                                </a:rPr>
                                <m:t>s</m:t>
                              </m:r>
                              <m:r>
                                <a:rPr kumimoji="0" lang="en-US" altLang="zh-CN" sz="1800" b="0" i="0" u="none" strike="noStrike" kern="1200" cap="none" spc="0" normalizeH="0" baseline="0" noProof="0">
                                  <a:ln>
                                    <a:noFill/>
                                  </a:ln>
                                  <a:solidFill>
                                    <a:prstClr val="black"/>
                                  </a:solidFill>
                                  <a:effectLst/>
                                  <a:uLnTx/>
                                  <a:uFillTx/>
                                  <a:latin typeface="Cambria Math"/>
                                  <a:cs typeface="+mn-cs"/>
                                </a:rPr>
                                <m:t>)</m:t>
                              </m:r>
                            </m:e>
                            <m:e>
                              <m:sSub>
                                <m:sSubPr>
                                  <m:ctrlPr>
                                    <a:rPr kumimoji="0" lang="zh-CN"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m:rPr>
                                      <m:sty m:val="p"/>
                                    </m:rPr>
                                    <a:rPr kumimoji="0" lang="en-US" altLang="zh-CN" sz="1800" b="0" i="0" u="none" strike="noStrike" kern="1200" cap="none" spc="0" normalizeH="0" baseline="0" noProof="0">
                                      <a:ln>
                                        <a:noFill/>
                                      </a:ln>
                                      <a:solidFill>
                                        <a:prstClr val="black"/>
                                      </a:solidFill>
                                      <a:effectLst/>
                                      <a:uLnTx/>
                                      <a:uFillTx/>
                                      <a:latin typeface="Cambria Math"/>
                                      <a:cs typeface="+mn-cs"/>
                                    </a:rPr>
                                    <m:t>max</m:t>
                                  </m:r>
                                </m:e>
                                <m:sub>
                                  <m:r>
                                    <a:rPr kumimoji="0" lang="en-US" altLang="zh-CN" sz="1800" b="0" i="1" u="none" strike="noStrike" kern="1200" cap="none" spc="0" normalizeH="0" baseline="0" noProof="0">
                                      <a:ln>
                                        <a:noFill/>
                                      </a:ln>
                                      <a:solidFill>
                                        <a:prstClr val="black"/>
                                      </a:solidFill>
                                      <a:effectLst/>
                                      <a:uLnTx/>
                                      <a:uFillTx/>
                                      <a:latin typeface="Cambria Math"/>
                                      <a:cs typeface="+mn-cs"/>
                                    </a:rPr>
                                    <m:t>𝑎</m:t>
                                  </m:r>
                                  <m:r>
                                    <a:rPr kumimoji="0" lang="fr-FR" altLang="zh-CN" sz="1800" b="0" i="1" u="none" strike="noStrike" kern="1200" cap="none" spc="0" normalizeH="0" baseline="0" noProof="0">
                                      <a:ln>
                                        <a:noFill/>
                                      </a:ln>
                                      <a:solidFill>
                                        <a:prstClr val="black"/>
                                      </a:solidFill>
                                      <a:effectLst/>
                                      <a:uLnTx/>
                                      <a:uFillTx/>
                                      <a:latin typeface="Cambria Math"/>
                                      <a:cs typeface="+mn-cs"/>
                                    </a:rPr>
                                    <m:t>∈</m:t>
                                  </m:r>
                                  <m:r>
                                    <m:rPr>
                                      <m:sty m:val="p"/>
                                    </m:rPr>
                                    <a:rPr kumimoji="0" lang="en-US" altLang="zh-CN" sz="1800" b="0" i="0" u="none" strike="noStrike" kern="1200" cap="none" spc="0" normalizeH="0" baseline="0" noProof="0">
                                      <a:ln>
                                        <a:noFill/>
                                      </a:ln>
                                      <a:solidFill>
                                        <a:prstClr val="black"/>
                                      </a:solidFill>
                                      <a:effectLst/>
                                      <a:uLnTx/>
                                      <a:uFillTx/>
                                      <a:latin typeface="Cambria Math"/>
                                      <a:cs typeface="+mn-cs"/>
                                    </a:rPr>
                                    <m:t>actions</m:t>
                                  </m:r>
                                  <m:d>
                                    <m:dPr>
                                      <m:ctrlPr>
                                        <a:rPr kumimoji="0" lang="zh-CN"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ctrlPr>
                                    </m:dPr>
                                    <m:e>
                                      <m:r>
                                        <a:rPr kumimoji="0" lang="en-US" altLang="zh-CN" sz="1800" b="0" i="1" u="none" strike="noStrike" kern="1200" cap="none" spc="0" normalizeH="0" baseline="0" noProof="0">
                                          <a:ln>
                                            <a:noFill/>
                                          </a:ln>
                                          <a:solidFill>
                                            <a:prstClr val="black"/>
                                          </a:solidFill>
                                          <a:effectLst/>
                                          <a:uLnTx/>
                                          <a:uFillTx/>
                                          <a:latin typeface="Cambria Math"/>
                                          <a:cs typeface="+mn-cs"/>
                                        </a:rPr>
                                        <m:t>𝑠</m:t>
                                      </m:r>
                                    </m:e>
                                  </m:d>
                                </m:sub>
                              </m:sSub>
                              <m:r>
                                <m:rPr>
                                  <m:sty m:val="p"/>
                                </m:rPr>
                                <a:rPr kumimoji="0" lang="en-US" altLang="zh-CN" sz="1800" b="0" i="0" u="none" strike="noStrike" kern="1200" cap="none" spc="0" normalizeH="0" baseline="0" noProof="0">
                                  <a:ln>
                                    <a:noFill/>
                                  </a:ln>
                                  <a:solidFill>
                                    <a:prstClr val="black"/>
                                  </a:solidFill>
                                  <a:effectLst/>
                                  <a:uLnTx/>
                                  <a:uFillTx/>
                                  <a:latin typeface="Cambria Math"/>
                                  <a:cs typeface="+mn-cs"/>
                                </a:rPr>
                                <m:t>minimax</m:t>
                              </m:r>
                              <m:d>
                                <m:dPr>
                                  <m:ctrlPr>
                                    <a:rPr kumimoji="0" lang="zh-CN"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ctrlPr>
                                </m:dPr>
                                <m:e>
                                  <m:r>
                                    <m:rPr>
                                      <m:sty m:val="p"/>
                                    </m:rPr>
                                    <a:rPr kumimoji="0" lang="en-US" altLang="zh-CN" sz="1800" b="0" i="0" u="none" strike="noStrike" kern="1200" cap="none" spc="0" normalizeH="0" baseline="0" noProof="0">
                                      <a:ln>
                                        <a:noFill/>
                                      </a:ln>
                                      <a:solidFill>
                                        <a:prstClr val="black"/>
                                      </a:solidFill>
                                      <a:effectLst/>
                                      <a:uLnTx/>
                                      <a:uFillTx/>
                                      <a:latin typeface="Cambria Math"/>
                                      <a:cs typeface="+mn-cs"/>
                                    </a:rPr>
                                    <m:t>result</m:t>
                                  </m:r>
                                  <m:d>
                                    <m:dPr>
                                      <m:ctrlPr>
                                        <a:rPr kumimoji="0" lang="zh-CN"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ctrlPr>
                                    </m:dPr>
                                    <m:e>
                                      <m:r>
                                        <a:rPr kumimoji="0" lang="en-US" altLang="zh-CN" sz="1800" b="0" i="1" u="none" strike="noStrike" kern="1200" cap="none" spc="0" normalizeH="0" baseline="0" noProof="0">
                                          <a:ln>
                                            <a:noFill/>
                                          </a:ln>
                                          <a:solidFill>
                                            <a:prstClr val="black"/>
                                          </a:solidFill>
                                          <a:effectLst/>
                                          <a:uLnTx/>
                                          <a:uFillTx/>
                                          <a:latin typeface="Cambria Math"/>
                                          <a:cs typeface="+mn-cs"/>
                                        </a:rPr>
                                        <m:t>𝑠</m:t>
                                      </m:r>
                                      <m:r>
                                        <a:rPr kumimoji="0" lang="fr-FR" altLang="zh-CN" sz="1800" b="0" i="1" u="none" strike="noStrike" kern="1200" cap="none" spc="0" normalizeH="0" baseline="0" noProof="0">
                                          <a:ln>
                                            <a:noFill/>
                                          </a:ln>
                                          <a:solidFill>
                                            <a:prstClr val="black"/>
                                          </a:solidFill>
                                          <a:effectLst/>
                                          <a:uLnTx/>
                                          <a:uFillTx/>
                                          <a:latin typeface="Cambria Math"/>
                                          <a:cs typeface="+mn-cs"/>
                                        </a:rPr>
                                        <m:t>,</m:t>
                                      </m:r>
                                      <m:r>
                                        <a:rPr kumimoji="0" lang="en-US" altLang="zh-CN" sz="1800" b="0" i="1" u="none" strike="noStrike" kern="1200" cap="none" spc="0" normalizeH="0" baseline="0" noProof="0">
                                          <a:ln>
                                            <a:noFill/>
                                          </a:ln>
                                          <a:solidFill>
                                            <a:prstClr val="black"/>
                                          </a:solidFill>
                                          <a:effectLst/>
                                          <a:uLnTx/>
                                          <a:uFillTx/>
                                          <a:latin typeface="Cambria Math"/>
                                          <a:cs typeface="+mn-cs"/>
                                        </a:rPr>
                                        <m:t>𝑎</m:t>
                                      </m:r>
                                    </m:e>
                                  </m:d>
                                </m:e>
                              </m:d>
                              <m:r>
                                <a:rPr kumimoji="0" lang="en-US" altLang="zh-CN" sz="1800" b="0" i="1" u="none" strike="noStrike" kern="1200" cap="none" spc="0" normalizeH="0" baseline="0" noProof="0">
                                  <a:ln>
                                    <a:noFill/>
                                  </a:ln>
                                  <a:solidFill>
                                    <a:prstClr val="black"/>
                                  </a:solidFill>
                                  <a:effectLst/>
                                  <a:uLnTx/>
                                  <a:uFillTx/>
                                  <a:latin typeface="Cambria Math"/>
                                  <a:cs typeface="+mn-cs"/>
                                </a:rPr>
                                <m:t>,</m:t>
                              </m:r>
                              <m:r>
                                <a:rPr kumimoji="0" lang="fr-FR" altLang="zh-CN" sz="1800" b="0" i="1" u="none" strike="noStrike" kern="1200" cap="none" spc="0" normalizeH="0" baseline="0" noProof="0">
                                  <a:ln>
                                    <a:noFill/>
                                  </a:ln>
                                  <a:solidFill>
                                    <a:prstClr val="black"/>
                                  </a:solidFill>
                                  <a:effectLst/>
                                  <a:uLnTx/>
                                  <a:uFillTx/>
                                  <a:latin typeface="Cambria Math"/>
                                  <a:cs typeface="+mn-cs"/>
                                </a:rPr>
                                <m:t>   </m:t>
                              </m:r>
                              <m:r>
                                <m:rPr>
                                  <m:sty m:val="p"/>
                                </m:rPr>
                                <a:rPr kumimoji="0" lang="fr-FR" altLang="zh-CN" sz="1800" b="0" i="0" u="none" strike="noStrike" kern="1200" cap="none" spc="0" normalizeH="0" baseline="0" noProof="0">
                                  <a:ln>
                                    <a:noFill/>
                                  </a:ln>
                                  <a:solidFill>
                                    <a:prstClr val="black"/>
                                  </a:solidFill>
                                  <a:effectLst/>
                                  <a:uLnTx/>
                                  <a:uFillTx/>
                                  <a:latin typeface="Cambria Math"/>
                                  <a:cs typeface="+mn-cs"/>
                                </a:rPr>
                                <m:t>if</m:t>
                              </m:r>
                              <m:r>
                                <a:rPr kumimoji="0" lang="fr-FR" altLang="zh-CN" sz="1800" b="0" i="1" u="none" strike="noStrike" kern="1200" cap="none" spc="0" normalizeH="0" baseline="0" noProof="0">
                                  <a:ln>
                                    <a:noFill/>
                                  </a:ln>
                                  <a:solidFill>
                                    <a:prstClr val="black"/>
                                  </a:solidFill>
                                  <a:effectLst/>
                                  <a:uLnTx/>
                                  <a:uFillTx/>
                                  <a:latin typeface="Cambria Math"/>
                                  <a:cs typeface="+mn-cs"/>
                                </a:rPr>
                                <m:t> </m:t>
                              </m:r>
                              <m:r>
                                <m:rPr>
                                  <m:sty m:val="p"/>
                                </m:rPr>
                                <a:rPr kumimoji="0" lang="en-US" altLang="zh-CN" sz="1800" b="0" i="0" u="none" strike="noStrike" kern="1200" cap="none" spc="0" normalizeH="0" baseline="0" noProof="0">
                                  <a:ln>
                                    <a:noFill/>
                                  </a:ln>
                                  <a:solidFill>
                                    <a:prstClr val="black"/>
                                  </a:solidFill>
                                  <a:effectLst/>
                                  <a:uLnTx/>
                                  <a:uFillTx/>
                                  <a:latin typeface="Cambria Math"/>
                                  <a:cs typeface="+mn-cs"/>
                                </a:rPr>
                                <m:t>player</m:t>
                              </m:r>
                              <m:d>
                                <m:dPr>
                                  <m:ctrlPr>
                                    <a:rPr kumimoji="0" lang="zh-CN"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ctrlPr>
                                </m:dPr>
                                <m:e>
                                  <m:r>
                                    <a:rPr kumimoji="0" lang="en-US" altLang="zh-CN" sz="1800" b="0" i="1" u="none" strike="noStrike" kern="1200" cap="none" spc="0" normalizeH="0" baseline="0" noProof="0">
                                      <a:ln>
                                        <a:noFill/>
                                      </a:ln>
                                      <a:solidFill>
                                        <a:prstClr val="black"/>
                                      </a:solidFill>
                                      <a:effectLst/>
                                      <a:uLnTx/>
                                      <a:uFillTx/>
                                      <a:latin typeface="Cambria Math"/>
                                      <a:cs typeface="+mn-cs"/>
                                    </a:rPr>
                                    <m:t>𝑠</m:t>
                                  </m:r>
                                </m:e>
                              </m:d>
                              <m:r>
                                <a:rPr kumimoji="0" lang="fr-FR" altLang="zh-CN" sz="1800" b="0" i="1" u="none" strike="noStrike" kern="1200" cap="none" spc="0" normalizeH="0" baseline="0" noProof="0">
                                  <a:ln>
                                    <a:noFill/>
                                  </a:ln>
                                  <a:solidFill>
                                    <a:prstClr val="black"/>
                                  </a:solidFill>
                                  <a:effectLst/>
                                  <a:uLnTx/>
                                  <a:uFillTx/>
                                  <a:latin typeface="Cambria Math"/>
                                  <a:cs typeface="+mn-cs"/>
                                </a:rPr>
                                <m:t>=</m:t>
                              </m:r>
                              <m:r>
                                <a:rPr kumimoji="0" lang="en-US" altLang="zh-CN" sz="1800" b="0" i="1" u="none" strike="noStrike" kern="1200" cap="none" spc="0" normalizeH="0" baseline="0" noProof="0">
                                  <a:ln>
                                    <a:noFill/>
                                  </a:ln>
                                  <a:solidFill>
                                    <a:prstClr val="black"/>
                                  </a:solidFill>
                                  <a:effectLst/>
                                  <a:uLnTx/>
                                  <a:uFillTx/>
                                  <a:latin typeface="Cambria Math"/>
                                  <a:cs typeface="+mn-cs"/>
                                </a:rPr>
                                <m:t>𝑀𝐴𝑋</m:t>
                              </m:r>
                            </m:e>
                            <m:e>
                              <m:r>
                                <m:rPr>
                                  <m:sty m:val="p"/>
                                </m:rPr>
                                <a:rPr kumimoji="0" lang="en-US" altLang="zh-CN" sz="1800" b="0" i="0" u="none" strike="noStrike" kern="1200" cap="none" spc="0" normalizeH="0" baseline="0" noProof="0">
                                  <a:ln>
                                    <a:noFill/>
                                  </a:ln>
                                  <a:solidFill>
                                    <a:prstClr val="black"/>
                                  </a:solidFill>
                                  <a:effectLst/>
                                  <a:uLnTx/>
                                  <a:uFillTx/>
                                  <a:latin typeface="Cambria Math"/>
                                  <a:cs typeface="+mn-cs"/>
                                </a:rPr>
                                <m:t>m</m:t>
                              </m:r>
                              <m:sSub>
                                <m:sSubPr>
                                  <m:ctrlPr>
                                    <a:rPr kumimoji="0" lang="zh-CN"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m:rPr>
                                      <m:sty m:val="p"/>
                                    </m:rPr>
                                    <a:rPr kumimoji="0" lang="en-US" altLang="zh-CN" sz="1800" b="0" i="0" u="none" strike="noStrike" kern="1200" cap="none" spc="0" normalizeH="0" baseline="0" noProof="0">
                                      <a:ln>
                                        <a:noFill/>
                                      </a:ln>
                                      <a:solidFill>
                                        <a:prstClr val="black"/>
                                      </a:solidFill>
                                      <a:effectLst/>
                                      <a:uLnTx/>
                                      <a:uFillTx/>
                                      <a:latin typeface="Cambria Math"/>
                                      <a:cs typeface="+mn-cs"/>
                                    </a:rPr>
                                    <m:t>in</m:t>
                                  </m:r>
                                </m:e>
                                <m:sub>
                                  <m:r>
                                    <a:rPr kumimoji="0" lang="en-US" altLang="zh-CN" sz="1800" b="0" i="1" u="none" strike="noStrike" kern="1200" cap="none" spc="0" normalizeH="0" baseline="0" noProof="0">
                                      <a:ln>
                                        <a:noFill/>
                                      </a:ln>
                                      <a:solidFill>
                                        <a:prstClr val="black"/>
                                      </a:solidFill>
                                      <a:effectLst/>
                                      <a:uLnTx/>
                                      <a:uFillTx/>
                                      <a:latin typeface="Cambria Math"/>
                                      <a:cs typeface="+mn-cs"/>
                                    </a:rPr>
                                    <m:t>𝑎</m:t>
                                  </m:r>
                                  <m:r>
                                    <a:rPr kumimoji="0" lang="fr-FR" altLang="zh-CN" sz="1800" b="0" i="0" u="none" strike="noStrike" kern="1200" cap="none" spc="0" normalizeH="0" baseline="0" noProof="0">
                                      <a:ln>
                                        <a:noFill/>
                                      </a:ln>
                                      <a:solidFill>
                                        <a:prstClr val="black"/>
                                      </a:solidFill>
                                      <a:effectLst/>
                                      <a:uLnTx/>
                                      <a:uFillTx/>
                                      <a:latin typeface="Cambria Math"/>
                                      <a:cs typeface="+mn-cs"/>
                                    </a:rPr>
                                    <m:t>∈</m:t>
                                  </m:r>
                                  <m:r>
                                    <m:rPr>
                                      <m:sty m:val="p"/>
                                    </m:rPr>
                                    <a:rPr kumimoji="0" lang="en-US" altLang="zh-CN" sz="1800" b="0" i="0" u="none" strike="noStrike" kern="1200" cap="none" spc="0" normalizeH="0" baseline="0" noProof="0">
                                      <a:ln>
                                        <a:noFill/>
                                      </a:ln>
                                      <a:solidFill>
                                        <a:prstClr val="black"/>
                                      </a:solidFill>
                                      <a:effectLst/>
                                      <a:uLnTx/>
                                      <a:uFillTx/>
                                      <a:latin typeface="Cambria Math"/>
                                      <a:cs typeface="+mn-cs"/>
                                    </a:rPr>
                                    <m:t>actions</m:t>
                                  </m:r>
                                  <m:d>
                                    <m:dPr>
                                      <m:ctrlPr>
                                        <a:rPr kumimoji="0" lang="zh-CN"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ctrlPr>
                                    </m:dPr>
                                    <m:e>
                                      <m:r>
                                        <m:rPr>
                                          <m:sty m:val="p"/>
                                        </m:rPr>
                                        <a:rPr kumimoji="0" lang="en-US" altLang="zh-CN" sz="1800" b="0" i="0" u="none" strike="noStrike" kern="1200" cap="none" spc="0" normalizeH="0" baseline="0" noProof="0">
                                          <a:ln>
                                            <a:noFill/>
                                          </a:ln>
                                          <a:solidFill>
                                            <a:prstClr val="black"/>
                                          </a:solidFill>
                                          <a:effectLst/>
                                          <a:uLnTx/>
                                          <a:uFillTx/>
                                          <a:latin typeface="Cambria Math"/>
                                          <a:cs typeface="+mn-cs"/>
                                        </a:rPr>
                                        <m:t>s</m:t>
                                      </m:r>
                                    </m:e>
                                  </m:d>
                                </m:sub>
                              </m:sSub>
                              <m:r>
                                <m:rPr>
                                  <m:sty m:val="p"/>
                                </m:rPr>
                                <a:rPr kumimoji="0" lang="en-US" altLang="zh-CN" sz="1800" b="0" i="0" u="none" strike="noStrike" kern="1200" cap="none" spc="0" normalizeH="0" baseline="0" noProof="0">
                                  <a:ln>
                                    <a:noFill/>
                                  </a:ln>
                                  <a:solidFill>
                                    <a:prstClr val="black"/>
                                  </a:solidFill>
                                  <a:effectLst/>
                                  <a:uLnTx/>
                                  <a:uFillTx/>
                                  <a:latin typeface="Cambria Math"/>
                                  <a:cs typeface="+mn-cs"/>
                                </a:rPr>
                                <m:t>minimax</m:t>
                              </m:r>
                              <m:d>
                                <m:dPr>
                                  <m:ctrlPr>
                                    <a:rPr kumimoji="0" lang="zh-CN"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ctrlPr>
                                </m:dPr>
                                <m:e>
                                  <m:r>
                                    <m:rPr>
                                      <m:sty m:val="p"/>
                                    </m:rPr>
                                    <a:rPr kumimoji="0" lang="en-US" altLang="zh-CN" sz="1800" b="0" i="0" u="none" strike="noStrike" kern="1200" cap="none" spc="0" normalizeH="0" baseline="0" noProof="0">
                                      <a:ln>
                                        <a:noFill/>
                                      </a:ln>
                                      <a:solidFill>
                                        <a:prstClr val="black"/>
                                      </a:solidFill>
                                      <a:effectLst/>
                                      <a:uLnTx/>
                                      <a:uFillTx/>
                                      <a:latin typeface="Cambria Math"/>
                                      <a:cs typeface="+mn-cs"/>
                                    </a:rPr>
                                    <m:t>result</m:t>
                                  </m:r>
                                  <m:d>
                                    <m:dPr>
                                      <m:ctrlPr>
                                        <a:rPr kumimoji="0" lang="zh-CN"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ctrlPr>
                                    </m:dPr>
                                    <m:e>
                                      <m:r>
                                        <a:rPr kumimoji="0" lang="en-US" altLang="zh-CN" sz="1800" b="0" i="1" u="none" strike="noStrike" kern="1200" cap="none" spc="0" normalizeH="0" baseline="0" noProof="0">
                                          <a:ln>
                                            <a:noFill/>
                                          </a:ln>
                                          <a:solidFill>
                                            <a:prstClr val="black"/>
                                          </a:solidFill>
                                          <a:effectLst/>
                                          <a:uLnTx/>
                                          <a:uFillTx/>
                                          <a:latin typeface="Cambria Math"/>
                                          <a:cs typeface="+mn-cs"/>
                                        </a:rPr>
                                        <m:t>𝑠</m:t>
                                      </m:r>
                                      <m:r>
                                        <a:rPr kumimoji="0" lang="fr-FR" altLang="zh-CN" sz="1800" b="0" i="1" u="none" strike="noStrike" kern="1200" cap="none" spc="0" normalizeH="0" baseline="0" noProof="0">
                                          <a:ln>
                                            <a:noFill/>
                                          </a:ln>
                                          <a:solidFill>
                                            <a:prstClr val="black"/>
                                          </a:solidFill>
                                          <a:effectLst/>
                                          <a:uLnTx/>
                                          <a:uFillTx/>
                                          <a:latin typeface="Cambria Math"/>
                                          <a:cs typeface="+mn-cs"/>
                                        </a:rPr>
                                        <m:t>,</m:t>
                                      </m:r>
                                      <m:r>
                                        <a:rPr kumimoji="0" lang="en-US" altLang="zh-CN" sz="1800" b="0" i="1" u="none" strike="noStrike" kern="1200" cap="none" spc="0" normalizeH="0" baseline="0" noProof="0">
                                          <a:ln>
                                            <a:noFill/>
                                          </a:ln>
                                          <a:solidFill>
                                            <a:prstClr val="black"/>
                                          </a:solidFill>
                                          <a:effectLst/>
                                          <a:uLnTx/>
                                          <a:uFillTx/>
                                          <a:latin typeface="Cambria Math"/>
                                          <a:cs typeface="+mn-cs"/>
                                        </a:rPr>
                                        <m:t>𝑎</m:t>
                                      </m:r>
                                    </m:e>
                                  </m:d>
                                </m:e>
                              </m:d>
                              <m:r>
                                <a:rPr kumimoji="0" lang="fr-FR" altLang="zh-CN" sz="1800" b="0" i="1" u="none" strike="noStrike" kern="1200" cap="none" spc="0" normalizeH="0" baseline="0" noProof="0">
                                  <a:ln>
                                    <a:noFill/>
                                  </a:ln>
                                  <a:solidFill>
                                    <a:prstClr val="black"/>
                                  </a:solidFill>
                                  <a:effectLst/>
                                  <a:uLnTx/>
                                  <a:uFillTx/>
                                  <a:latin typeface="Cambria Math"/>
                                  <a:cs typeface="+mn-cs"/>
                                </a:rPr>
                                <m:t>,   </m:t>
                              </m:r>
                              <m:r>
                                <m:rPr>
                                  <m:sty m:val="p"/>
                                </m:rPr>
                                <a:rPr kumimoji="0" lang="fr-FR" altLang="zh-CN" sz="1800" b="0" i="0" u="none" strike="noStrike" kern="1200" cap="none" spc="0" normalizeH="0" baseline="0" noProof="0">
                                  <a:ln>
                                    <a:noFill/>
                                  </a:ln>
                                  <a:solidFill>
                                    <a:prstClr val="black"/>
                                  </a:solidFill>
                                  <a:effectLst/>
                                  <a:uLnTx/>
                                  <a:uFillTx/>
                                  <a:latin typeface="Cambria Math"/>
                                  <a:cs typeface="+mn-cs"/>
                                </a:rPr>
                                <m:t>if</m:t>
                              </m:r>
                              <m:r>
                                <a:rPr kumimoji="0" lang="fr-FR" altLang="zh-CN" sz="1800" b="0" i="1" u="none" strike="noStrike" kern="1200" cap="none" spc="0" normalizeH="0" baseline="0" noProof="0">
                                  <a:ln>
                                    <a:noFill/>
                                  </a:ln>
                                  <a:solidFill>
                                    <a:prstClr val="black"/>
                                  </a:solidFill>
                                  <a:effectLst/>
                                  <a:uLnTx/>
                                  <a:uFillTx/>
                                  <a:latin typeface="Cambria Math"/>
                                  <a:cs typeface="+mn-cs"/>
                                </a:rPr>
                                <m:t> </m:t>
                              </m:r>
                              <m:r>
                                <m:rPr>
                                  <m:sty m:val="p"/>
                                </m:rPr>
                                <a:rPr kumimoji="0" lang="en-US" altLang="zh-CN" sz="1800" b="0" i="0" u="none" strike="noStrike" kern="1200" cap="none" spc="0" normalizeH="0" baseline="0" noProof="0">
                                  <a:ln>
                                    <a:noFill/>
                                  </a:ln>
                                  <a:solidFill>
                                    <a:prstClr val="black"/>
                                  </a:solidFill>
                                  <a:effectLst/>
                                  <a:uLnTx/>
                                  <a:uFillTx/>
                                  <a:latin typeface="Cambria Math"/>
                                  <a:cs typeface="+mn-cs"/>
                                </a:rPr>
                                <m:t>player</m:t>
                              </m:r>
                              <m:d>
                                <m:dPr>
                                  <m:ctrlPr>
                                    <a:rPr kumimoji="0" lang="zh-CN"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ctrlPr>
                                </m:dPr>
                                <m:e>
                                  <m:r>
                                    <a:rPr kumimoji="0" lang="en-US" altLang="zh-CN" sz="1800" b="0" i="1" u="none" strike="noStrike" kern="1200" cap="none" spc="0" normalizeH="0" baseline="0" noProof="0">
                                      <a:ln>
                                        <a:noFill/>
                                      </a:ln>
                                      <a:solidFill>
                                        <a:prstClr val="black"/>
                                      </a:solidFill>
                                      <a:effectLst/>
                                      <a:uLnTx/>
                                      <a:uFillTx/>
                                      <a:latin typeface="Cambria Math"/>
                                      <a:cs typeface="+mn-cs"/>
                                    </a:rPr>
                                    <m:t>𝑠</m:t>
                                  </m:r>
                                </m:e>
                              </m:d>
                              <m:r>
                                <a:rPr kumimoji="0" lang="fr-FR" altLang="zh-CN" sz="1800" b="0" i="1" u="none" strike="noStrike" kern="1200" cap="none" spc="0" normalizeH="0" baseline="0" noProof="0">
                                  <a:ln>
                                    <a:noFill/>
                                  </a:ln>
                                  <a:solidFill>
                                    <a:prstClr val="black"/>
                                  </a:solidFill>
                                  <a:effectLst/>
                                  <a:uLnTx/>
                                  <a:uFillTx/>
                                  <a:latin typeface="Cambria Math"/>
                                  <a:cs typeface="+mn-cs"/>
                                </a:rPr>
                                <m:t>=</m:t>
                              </m:r>
                              <m:r>
                                <a:rPr kumimoji="0" lang="en-US" altLang="zh-CN" sz="1800" b="0" i="1" u="none" strike="noStrike" kern="1200" cap="none" spc="0" normalizeH="0" baseline="0" noProof="0">
                                  <a:ln>
                                    <a:noFill/>
                                  </a:ln>
                                  <a:solidFill>
                                    <a:prstClr val="black"/>
                                  </a:solidFill>
                                  <a:effectLst/>
                                  <a:uLnTx/>
                                  <a:uFillTx/>
                                  <a:latin typeface="Cambria Math"/>
                                  <a:cs typeface="+mn-cs"/>
                                </a:rPr>
                                <m:t>𝑀𝐼𝑁</m:t>
                              </m:r>
                            </m:e>
                          </m:eqArr>
                        </m:e>
                      </m:d>
                    </m:oMath>
                  </m:oMathPara>
                </a14:m>
                <a:endParaRPr kumimoji="0" lang="zh-CN" altLang="zh-CN"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mc:Choice>
        <mc:Fallback xmlns="">
          <p:sp>
            <p:nvSpPr>
              <p:cNvPr id="11" name="矩形 10">
                <a:extLst>
                  <a:ext uri="{FF2B5EF4-FFF2-40B4-BE49-F238E27FC236}">
                    <a16:creationId xmlns:a16="http://schemas.microsoft.com/office/drawing/2014/main" id="{7EC7EE04-B52A-46C9-9AB1-7B9CFD609979}"/>
                  </a:ext>
                </a:extLst>
              </p:cNvPr>
              <p:cNvSpPr>
                <a:spLocks noRot="1" noChangeAspect="1" noMove="1" noResize="1" noEditPoints="1" noAdjustHandles="1" noChangeArrowheads="1" noChangeShapeType="1" noTextEdit="1"/>
              </p:cNvSpPr>
              <p:nvPr/>
            </p:nvSpPr>
            <p:spPr>
              <a:xfrm>
                <a:off x="2293104" y="4823024"/>
                <a:ext cx="6886783" cy="1388650"/>
              </a:xfrm>
              <a:prstGeom prst="rect">
                <a:avLst/>
              </a:prstGeom>
              <a:blipFill>
                <a:blip r:embed="rId4"/>
                <a:stretch>
                  <a:fillRect/>
                </a:stretch>
              </a:blipFill>
            </p:spPr>
            <p:txBody>
              <a:bodyPr/>
              <a:lstStyle/>
              <a:p>
                <a:r>
                  <a:rPr lang="zh-CN" altLang="en-US">
                    <a:noFill/>
                  </a:rPr>
                  <a:t> </a:t>
                </a:r>
              </a:p>
            </p:txBody>
          </p:sp>
        </mc:Fallback>
      </mc:AlternateContent>
      <p:sp>
        <p:nvSpPr>
          <p:cNvPr id="7" name="矩形 6">
            <a:extLst>
              <a:ext uri="{FF2B5EF4-FFF2-40B4-BE49-F238E27FC236}">
                <a16:creationId xmlns:a16="http://schemas.microsoft.com/office/drawing/2014/main" id="{18F4B6BC-676A-4994-9C0E-C7EBBB21F03D}"/>
              </a:ext>
            </a:extLst>
          </p:cNvPr>
          <p:cNvSpPr/>
          <p:nvPr/>
        </p:nvSpPr>
        <p:spPr>
          <a:xfrm>
            <a:off x="1504509" y="1382493"/>
            <a:ext cx="8984510" cy="700576"/>
          </a:xfrm>
          <a:prstGeom prst="rect">
            <a:avLst/>
          </a:prstGeom>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zh-CN"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由于每个玩家都想要最大化自己的得分，所以轮到玩家</a:t>
            </a:r>
            <a:r>
              <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1</a:t>
            </a:r>
            <a:r>
              <a:rPr kumimoji="0" lang="zh-CN"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行动时，他会总是选择能够最大化终局得分的搜索树分支，而玩家</a:t>
            </a:r>
            <a:r>
              <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0</a:t>
            </a:r>
            <a:r>
              <a:rPr kumimoji="0" lang="zh-CN"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总是选择能够最小化终局得分的搜索树分支，最</a:t>
            </a:r>
            <a:r>
              <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小</a:t>
            </a:r>
            <a:r>
              <a:rPr kumimoji="0" lang="zh-CN"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最</a:t>
            </a:r>
            <a:r>
              <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大</a:t>
            </a:r>
            <a:r>
              <a:rPr kumimoji="0" lang="zh-CN"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算法的名字即由此而来</a:t>
            </a:r>
            <a:endPar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6" name="矩形 15">
            <a:extLst>
              <a:ext uri="{FF2B5EF4-FFF2-40B4-BE49-F238E27FC236}">
                <a16:creationId xmlns:a16="http://schemas.microsoft.com/office/drawing/2014/main" id="{690AFD33-008B-45E1-AFA1-288D29077097}"/>
              </a:ext>
            </a:extLst>
          </p:cNvPr>
          <p:cNvSpPr/>
          <p:nvPr/>
        </p:nvSpPr>
        <p:spPr>
          <a:xfrm>
            <a:off x="852473" y="129010"/>
            <a:ext cx="3643946"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mn-cs"/>
              </a:rPr>
              <a:t>三、</a:t>
            </a:r>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Minimax</a:t>
            </a: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搜索与</a:t>
            </a:r>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alpha-beta</a:t>
            </a:r>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剪枝算法</a:t>
            </a:r>
            <a:endPar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pic>
        <p:nvPicPr>
          <p:cNvPr id="6" name="图片 5">
            <a:extLst>
              <a:ext uri="{FF2B5EF4-FFF2-40B4-BE49-F238E27FC236}">
                <a16:creationId xmlns:a16="http://schemas.microsoft.com/office/drawing/2014/main" id="{AD6518A8-FFAF-4552-ABCD-D4B8529C7821}"/>
              </a:ext>
            </a:extLst>
          </p:cNvPr>
          <p:cNvPicPr>
            <a:picLocks noChangeAspect="1"/>
          </p:cNvPicPr>
          <p:nvPr/>
        </p:nvPicPr>
        <p:blipFill>
          <a:blip r:embed="rId5"/>
          <a:stretch>
            <a:fillRect/>
          </a:stretch>
        </p:blipFill>
        <p:spPr>
          <a:xfrm>
            <a:off x="1580029" y="2255965"/>
            <a:ext cx="3208785" cy="2452206"/>
          </a:xfrm>
          <a:prstGeom prst="rect">
            <a:avLst/>
          </a:prstGeom>
        </p:spPr>
      </p:pic>
      <p:pic>
        <p:nvPicPr>
          <p:cNvPr id="8" name="图片 7">
            <a:extLst>
              <a:ext uri="{FF2B5EF4-FFF2-40B4-BE49-F238E27FC236}">
                <a16:creationId xmlns:a16="http://schemas.microsoft.com/office/drawing/2014/main" id="{467D08D7-8C2B-4B02-8CC9-B2079DCB7312}"/>
              </a:ext>
            </a:extLst>
          </p:cNvPr>
          <p:cNvPicPr>
            <a:picLocks noChangeAspect="1"/>
          </p:cNvPicPr>
          <p:nvPr/>
        </p:nvPicPr>
        <p:blipFill>
          <a:blip r:embed="rId6"/>
          <a:stretch>
            <a:fillRect/>
          </a:stretch>
        </p:blipFill>
        <p:spPr>
          <a:xfrm>
            <a:off x="5404190" y="2397458"/>
            <a:ext cx="4582786" cy="2359973"/>
          </a:xfrm>
          <a:prstGeom prst="rect">
            <a:avLst/>
          </a:prstGeom>
        </p:spPr>
      </p:pic>
    </p:spTree>
    <p:extLst>
      <p:ext uri="{BB962C8B-B14F-4D97-AF65-F5344CB8AC3E}">
        <p14:creationId xmlns:p14="http://schemas.microsoft.com/office/powerpoint/2010/main" val="13380239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圆角 6"/>
          <p:cNvSpPr/>
          <p:nvPr/>
        </p:nvSpPr>
        <p:spPr>
          <a:xfrm>
            <a:off x="520995" y="1652718"/>
            <a:ext cx="7836196" cy="4631124"/>
          </a:xfrm>
          <a:prstGeom prst="roundRect">
            <a:avLst>
              <a:gd name="adj" fmla="val 0"/>
            </a:avLst>
          </a:prstGeom>
          <a:gradFill>
            <a:gsLst>
              <a:gs pos="22000">
                <a:srgbClr val="016773"/>
              </a:gs>
              <a:gs pos="100000">
                <a:srgbClr val="00ABA5"/>
              </a:gs>
            </a:gsLst>
            <a:lin ang="30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1"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endParaRPr>
          </a:p>
        </p:txBody>
      </p:sp>
      <p:sp>
        <p:nvSpPr>
          <p:cNvPr id="19" name="矩形: 圆角 6"/>
          <p:cNvSpPr/>
          <p:nvPr/>
        </p:nvSpPr>
        <p:spPr>
          <a:xfrm>
            <a:off x="8767935" y="2126618"/>
            <a:ext cx="2897135" cy="3339925"/>
          </a:xfrm>
          <a:prstGeom prst="roundRect">
            <a:avLst>
              <a:gd name="adj" fmla="val 0"/>
            </a:avLst>
          </a:prstGeom>
          <a:gradFill>
            <a:gsLst>
              <a:gs pos="22000">
                <a:srgbClr val="016773"/>
              </a:gs>
              <a:gs pos="100000">
                <a:srgbClr val="00ABA5"/>
              </a:gs>
            </a:gsLst>
            <a:lin ang="30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endParaRPr>
          </a:p>
        </p:txBody>
      </p:sp>
      <p:sp>
        <p:nvSpPr>
          <p:cNvPr id="20" name="文本框 19"/>
          <p:cNvSpPr txBox="1"/>
          <p:nvPr/>
        </p:nvSpPr>
        <p:spPr>
          <a:xfrm>
            <a:off x="8998959" y="2775308"/>
            <a:ext cx="2672046" cy="2042547"/>
          </a:xfrm>
          <a:prstGeom prst="rect">
            <a:avLst/>
          </a:prstGeom>
          <a:noFill/>
          <a:ln>
            <a:noFill/>
          </a:ln>
        </p:spPr>
        <p:txBody>
          <a:bodyPr wrap="square" rtlCol="0">
            <a:spAutoFit/>
          </a:bodyPr>
          <a:lstStyle/>
          <a:p>
            <a:pPr marL="0" marR="0" lvl="0" indent="0" algn="l" defTabSz="914400" rtl="0" eaLnBrk="1" fontAlgn="auto" latinLnBrk="0" hangingPunct="1">
              <a:lnSpc>
                <a:spcPct val="200000"/>
              </a:lnSpc>
              <a:spcBef>
                <a:spcPts val="0"/>
              </a:spcBef>
              <a:spcAft>
                <a:spcPts val="0"/>
              </a:spcAft>
              <a:buClrTx/>
              <a:buSzTx/>
              <a:buFontTx/>
              <a:buNone/>
              <a:tabLst/>
              <a:defRPr/>
            </a:pPr>
            <a:r>
              <a:rPr kumimoji="0" lang="zh-CN" altLang="zh-CN" sz="1800" b="1" i="0" u="none" strike="noStrike" kern="1200" cap="none" spc="0" normalizeH="0" baseline="0" noProof="0" dirty="0">
                <a:ln>
                  <a:noFill/>
                </a:ln>
                <a:solidFill>
                  <a:srgbClr val="FFFFCC"/>
                </a:solidFill>
                <a:effectLst>
                  <a:outerShdw blurRad="38100" dist="38100" dir="2700000" algn="tl">
                    <a:srgbClr val="000000">
                      <a:alpha val="43137"/>
                    </a:srgbClr>
                  </a:outerShdw>
                </a:effectLst>
                <a:uLnTx/>
                <a:uFillTx/>
                <a:latin typeface="Times New Roman" panose="02020603050405020304" pitchFamily="18" charset="0"/>
                <a:ea typeface="楷体" panose="02010609060101010101" pitchFamily="49" charset="-122"/>
                <a:cs typeface="Times New Roman" panose="02020603050405020304" pitchFamily="18" charset="0"/>
              </a:rPr>
              <a:t>原子命题</a:t>
            </a:r>
            <a:r>
              <a:rPr kumimoji="0" lang="zh-CN" altLang="zh-CN" sz="1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楷体" panose="02010609060101010101" pitchFamily="49" charset="-122"/>
                <a:cs typeface="Times New Roman" panose="02020603050405020304" pitchFamily="18" charset="0"/>
              </a:rPr>
              <a:t>：不包含其他命题作为其组成部分的命题，又称简单命题。</a:t>
            </a:r>
          </a:p>
          <a:p>
            <a:pPr marL="0" marR="0" lvl="0" indent="0" algn="just" defTabSz="914400" rtl="0" eaLnBrk="1" fontAlgn="auto" latinLnBrk="0" hangingPunct="1">
              <a:lnSpc>
                <a:spcPct val="120000"/>
              </a:lnSpc>
              <a:spcBef>
                <a:spcPts val="0"/>
              </a:spcBef>
              <a:spcAft>
                <a:spcPts val="0"/>
              </a:spcAft>
              <a:buClrTx/>
              <a:buSzTx/>
              <a:buFontTx/>
              <a:buNone/>
              <a:tabLst/>
              <a:defRPr/>
            </a:pPr>
            <a:endParaRPr kumimoji="0" lang="zh-CN" altLang="en-US" sz="1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楷体" panose="02010609060101010101" pitchFamily="49" charset="-122"/>
              <a:ea typeface="楷体" panose="02010609060101010101" pitchFamily="49"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矩形 2"/>
              <p:cNvSpPr/>
              <p:nvPr/>
            </p:nvSpPr>
            <p:spPr>
              <a:xfrm>
                <a:off x="587297" y="1652718"/>
                <a:ext cx="7769894" cy="5029390"/>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
                    <a:prstClr val="white"/>
                  </a:buClr>
                  <a:buSzPct val="80000"/>
                  <a:buFontTx/>
                  <a:buNone/>
                  <a:tabLst/>
                  <a:defRPr/>
                </a:pPr>
                <a:r>
                  <a:rPr kumimoji="0" lang="zh-CN" altLang="zh-CN" sz="16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Times New Roman" panose="02020603050405020304" pitchFamily="18" charset="0"/>
                  </a:rPr>
                  <a:t>命题通常用小写符号来表示，如</a:t>
                </a:r>
                <a14:m>
                  <m:oMath xmlns:m="http://schemas.openxmlformats.org/officeDocument/2006/math">
                    <m:r>
                      <a:rPr kumimoji="0" lang="en-US" altLang="zh-CN" sz="160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Cambria Math" panose="02040503050406030204" pitchFamily="18" charset="0"/>
                        <a:ea typeface="微软雅黑" panose="020B0503020204020204" pitchFamily="34" charset="-122"/>
                        <a:cs typeface="Times New Roman" panose="02020603050405020304" pitchFamily="18" charset="0"/>
                      </a:rPr>
                      <m:t>𝑝</m:t>
                    </m:r>
                  </m:oMath>
                </a14:m>
                <a:r>
                  <a:rPr kumimoji="0" lang="zh-CN" altLang="zh-CN" sz="16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Times New Roman" panose="02020603050405020304" pitchFamily="18" charset="0"/>
                  </a:rPr>
                  <a:t>或者</a:t>
                </a:r>
                <a14:m>
                  <m:oMath xmlns:m="http://schemas.openxmlformats.org/officeDocument/2006/math">
                    <m:r>
                      <a:rPr kumimoji="0" lang="zh-CN" altLang="zh-CN" sz="160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Cambria Math" panose="02040503050406030204" pitchFamily="18" charset="0"/>
                        <a:ea typeface="微软雅黑" panose="020B0503020204020204" pitchFamily="34" charset="-122"/>
                        <a:cs typeface="Times New Roman" panose="02020603050405020304" pitchFamily="18" charset="0"/>
                      </a:rPr>
                      <m:t> </m:t>
                    </m:r>
                    <m:r>
                      <a:rPr kumimoji="0" lang="en-US" altLang="zh-CN" sz="160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Cambria Math" panose="02040503050406030204" pitchFamily="18" charset="0"/>
                        <a:ea typeface="微软雅黑" panose="020B0503020204020204" pitchFamily="34" charset="-122"/>
                        <a:cs typeface="Times New Roman" panose="02020603050405020304" pitchFamily="18" charset="0"/>
                      </a:rPr>
                      <m:t>𝑞</m:t>
                    </m:r>
                  </m:oMath>
                </a14:m>
                <a:r>
                  <a:rPr kumimoji="0" lang="zh-CN" altLang="zh-CN" sz="16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Times New Roman" panose="02020603050405020304" pitchFamily="18" charset="0"/>
                  </a:rPr>
                  <a:t>。命题总是具有一个</a:t>
                </a:r>
                <a:r>
                  <a:rPr kumimoji="0" lang="en-US" altLang="zh-CN" sz="16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Times New Roman" panose="02020603050405020304" pitchFamily="18" charset="0"/>
                  </a:rPr>
                  <a:t>“</a:t>
                </a:r>
                <a:r>
                  <a:rPr kumimoji="0" lang="zh-CN" altLang="zh-CN" sz="16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Times New Roman" panose="02020603050405020304" pitchFamily="18" charset="0"/>
                  </a:rPr>
                  <a:t>真值</a:t>
                </a:r>
                <a:r>
                  <a:rPr kumimoji="0" lang="en-US" altLang="zh-CN" sz="16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Times New Roman" panose="02020603050405020304" pitchFamily="18" charset="0"/>
                  </a:rPr>
                  <a:t>”</a:t>
                </a:r>
                <a:r>
                  <a:rPr kumimoji="0" lang="zh-CN" altLang="zh-CN" sz="16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Times New Roman" panose="02020603050405020304" pitchFamily="18" charset="0"/>
                  </a:rPr>
                  <a:t>，它只有两种可能性：真或假，分别用符号</a:t>
                </a:r>
                <a:r>
                  <a:rPr kumimoji="0" lang="en-US" altLang="zh-CN" sz="16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Times New Roman" panose="02020603050405020304" pitchFamily="18" charset="0"/>
                  </a:rPr>
                  <a:t>T</a:t>
                </a:r>
                <a:r>
                  <a:rPr kumimoji="0" lang="zh-CN" altLang="zh-CN" sz="16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Times New Roman" panose="02020603050405020304" pitchFamily="18" charset="0"/>
                  </a:rPr>
                  <a:t>（</a:t>
                </a:r>
                <a:r>
                  <a:rPr kumimoji="0" lang="en-US" altLang="zh-CN" sz="16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Times New Roman" panose="02020603050405020304" pitchFamily="18" charset="0"/>
                  </a:rPr>
                  <a:t>True</a:t>
                </a:r>
                <a:r>
                  <a:rPr kumimoji="0" lang="zh-CN" altLang="zh-CN" sz="16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Times New Roman" panose="02020603050405020304" pitchFamily="18" charset="0"/>
                  </a:rPr>
                  <a:t>）和</a:t>
                </a:r>
                <a:r>
                  <a:rPr kumimoji="0" lang="en-US" altLang="zh-CN" sz="16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Times New Roman" panose="02020603050405020304" pitchFamily="18" charset="0"/>
                  </a:rPr>
                  <a:t>F</a:t>
                </a:r>
                <a:r>
                  <a:rPr kumimoji="0" lang="zh-CN" altLang="zh-CN" sz="16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Times New Roman" panose="02020603050405020304" pitchFamily="18" charset="0"/>
                  </a:rPr>
                  <a:t>（</a:t>
                </a:r>
                <a:r>
                  <a:rPr kumimoji="0" lang="en-US" altLang="zh-CN" sz="16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Times New Roman" panose="02020603050405020304" pitchFamily="18" charset="0"/>
                  </a:rPr>
                  <a:t>False</a:t>
                </a:r>
                <a:r>
                  <a:rPr kumimoji="0" lang="zh-CN" altLang="zh-CN" sz="16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Times New Roman" panose="02020603050405020304" pitchFamily="18" charset="0"/>
                  </a:rPr>
                  <a:t>）表示。只有具有确定真值的陈述句才是命题，无法判断真或假的描述性句子不能作为命题</a:t>
                </a:r>
                <a:r>
                  <a:rPr kumimoji="0" lang="en-US" altLang="zh-CN" sz="16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Times New Roman" panose="02020603050405020304" pitchFamily="18" charset="0"/>
                  </a:rPr>
                  <a:t> </a:t>
                </a:r>
              </a:p>
              <a:p>
                <a:pPr marL="342900" marR="0" lvl="0" indent="-342900" algn="l" defTabSz="914400" rtl="0" eaLnBrk="1" fontAlgn="auto" latinLnBrk="0" hangingPunct="1">
                  <a:lnSpc>
                    <a:spcPct val="200000"/>
                  </a:lnSpc>
                  <a:spcBef>
                    <a:spcPts val="0"/>
                  </a:spcBef>
                  <a:spcAft>
                    <a:spcPts val="0"/>
                  </a:spcAft>
                  <a:buClr>
                    <a:prstClr val="white"/>
                  </a:buClr>
                  <a:buSzPct val="80000"/>
                  <a:buFont typeface="Wingdings" panose="05000000000000000000" pitchFamily="2" charset="2"/>
                  <a:buChar char="u"/>
                  <a:tabLst/>
                  <a:defRPr/>
                </a:pPr>
                <a:r>
                  <a:rPr kumimoji="0" lang="zh-CN" altLang="zh-CN" sz="1800" b="1" i="0" u="none" strike="noStrike" kern="1200" cap="none" spc="0" normalizeH="0" baseline="0" noProof="0" dirty="0">
                    <a:ln>
                      <a:noFill/>
                    </a:ln>
                    <a:solidFill>
                      <a:srgbClr val="FFFFCC"/>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Times New Roman" panose="02020603050405020304" pitchFamily="18" charset="0"/>
                  </a:rPr>
                  <a:t>北京是中国的首都</a:t>
                </a:r>
                <a:r>
                  <a:rPr kumimoji="0" lang="en-US" altLang="zh-CN" sz="1800" b="1" i="0" u="none" strike="noStrike" kern="1200" cap="none" spc="0" normalizeH="0" baseline="0" noProof="0" dirty="0">
                    <a:ln>
                      <a:noFill/>
                    </a:ln>
                    <a:solidFill>
                      <a:srgbClr val="FFFFCC"/>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Times New Roman" panose="02020603050405020304" pitchFamily="18" charset="0"/>
                  </a:rPr>
                  <a:t>  </a:t>
                </a:r>
                <a:r>
                  <a:rPr kumimoji="0" lang="zh-CN" altLang="en-US" sz="1800" b="1" i="0" u="none" strike="noStrike" kern="1200" cap="none" spc="0" normalizeH="0" baseline="0" noProof="0" dirty="0">
                    <a:ln>
                      <a:noFill/>
                    </a:ln>
                    <a:solidFill>
                      <a:srgbClr val="FFFFCC"/>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Times New Roman" panose="02020603050405020304" pitchFamily="18" charset="0"/>
                  </a:rPr>
                  <a:t>（</a:t>
                </a:r>
                <a:r>
                  <a:rPr kumimoji="0" lang="zh-CN" altLang="en-US" sz="1800" b="1" i="0" u="none" strike="noStrike" kern="1200" cap="none" spc="0" normalizeH="0" baseline="0" noProof="0" dirty="0">
                    <a:ln>
                      <a:noFill/>
                    </a:ln>
                    <a:solidFill>
                      <a:srgbClr val="FFFFCC"/>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Times New Roman" panose="02020603050405020304" pitchFamily="18" charset="0"/>
                    <a:sym typeface="Wingdings 2" panose="05020102010507070707" pitchFamily="18" charset="2"/>
                  </a:rPr>
                  <a:t></a:t>
                </a:r>
                <a:r>
                  <a:rPr kumimoji="0" lang="zh-CN" altLang="en-US" sz="1800" b="1" i="0" u="none" strike="noStrike" kern="1200" cap="none" spc="0" normalizeH="0" baseline="0" noProof="0" dirty="0">
                    <a:ln>
                      <a:noFill/>
                    </a:ln>
                    <a:solidFill>
                      <a:srgbClr val="FFFFCC"/>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Times New Roman" panose="02020603050405020304" pitchFamily="18" charset="0"/>
                  </a:rPr>
                  <a:t>，真命题）</a:t>
                </a:r>
                <a:endParaRPr kumimoji="0" lang="en-US" altLang="zh-CN" sz="1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Times New Roman" panose="02020603050405020304" pitchFamily="18" charset="0"/>
                </a:endParaRPr>
              </a:p>
              <a:p>
                <a:pPr marL="342900" marR="0" lvl="0" indent="-342900" algn="l" defTabSz="914400" rtl="0" eaLnBrk="1" fontAlgn="auto" latinLnBrk="0" hangingPunct="1">
                  <a:lnSpc>
                    <a:spcPct val="200000"/>
                  </a:lnSpc>
                  <a:spcBef>
                    <a:spcPts val="0"/>
                  </a:spcBef>
                  <a:spcAft>
                    <a:spcPts val="0"/>
                  </a:spcAft>
                  <a:buClr>
                    <a:prstClr val="white"/>
                  </a:buClr>
                  <a:buSzPct val="80000"/>
                  <a:buFont typeface="Wingdings" panose="05000000000000000000" pitchFamily="2" charset="2"/>
                  <a:buChar char="u"/>
                  <a:tabLst/>
                  <a:defRPr/>
                </a:pPr>
                <a:r>
                  <a:rPr kumimoji="0" lang="zh-CN" altLang="zh-CN" sz="1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Times New Roman" panose="02020603050405020304" pitchFamily="18" charset="0"/>
                  </a:rPr>
                  <a:t>请出去</a:t>
                </a:r>
                <a:r>
                  <a:rPr kumimoji="0" lang="en-US" altLang="zh-CN" sz="1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Times New Roman" panose="02020603050405020304" pitchFamily="18" charset="0"/>
                  </a:rPr>
                  <a:t>  </a:t>
                </a:r>
                <a:r>
                  <a:rPr kumimoji="0" lang="zh-CN" altLang="en-US" sz="1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Times New Roman" panose="02020603050405020304" pitchFamily="18" charset="0"/>
                  </a:rPr>
                  <a:t>（</a:t>
                </a:r>
                <a:r>
                  <a:rPr kumimoji="0" lang="zh-CN" altLang="en-US" sz="2000" b="1" i="0" u="none" strike="noStrike" kern="1200" cap="none" spc="0" normalizeH="0" baseline="0" noProof="0" dirty="0">
                    <a:ln>
                      <a:noFill/>
                    </a:ln>
                    <a:solidFill>
                      <a:srgbClr val="FFFFCC"/>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Times New Roman" panose="02020603050405020304" pitchFamily="18" charset="0"/>
                    <a:sym typeface="Wingdings 2" panose="05020102010507070707" pitchFamily="18" charset="2"/>
                  </a:rPr>
                  <a:t></a:t>
                </a:r>
                <a:r>
                  <a:rPr kumimoji="0" lang="zh-CN" altLang="en-US" sz="1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Times New Roman" panose="02020603050405020304" pitchFamily="18" charset="0"/>
                    <a:sym typeface="Wingdings 2" panose="05020102010507070707" pitchFamily="18" charset="2"/>
                  </a:rPr>
                  <a:t>，</a:t>
                </a:r>
                <a:r>
                  <a:rPr kumimoji="0" lang="zh-CN" altLang="en-US" sz="1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Times New Roman" panose="02020603050405020304" pitchFamily="18" charset="0"/>
                  </a:rPr>
                  <a:t>祈使句）</a:t>
                </a:r>
                <a:endParaRPr kumimoji="0" lang="en-US" altLang="zh-CN" sz="1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Times New Roman" panose="02020603050405020304" pitchFamily="18" charset="0"/>
                </a:endParaRPr>
              </a:p>
              <a:p>
                <a:pPr marL="342900" marR="0" lvl="0" indent="-342900" algn="l" defTabSz="914400" rtl="0" eaLnBrk="1" fontAlgn="auto" latinLnBrk="0" hangingPunct="1">
                  <a:lnSpc>
                    <a:spcPct val="200000"/>
                  </a:lnSpc>
                  <a:spcBef>
                    <a:spcPts val="0"/>
                  </a:spcBef>
                  <a:spcAft>
                    <a:spcPts val="0"/>
                  </a:spcAft>
                  <a:buClr>
                    <a:prstClr val="white"/>
                  </a:buClr>
                  <a:buSzPct val="80000"/>
                  <a:buFont typeface="Wingdings" panose="05000000000000000000" pitchFamily="2" charset="2"/>
                  <a:buChar char="u"/>
                  <a:tabLst/>
                  <a:defRPr/>
                </a:pPr>
                <a:r>
                  <a:rPr kumimoji="0" lang="zh-CN" altLang="zh-CN" sz="1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Times New Roman" panose="02020603050405020304" pitchFamily="18" charset="0"/>
                  </a:rPr>
                  <a:t>您去开会吗</a:t>
                </a:r>
                <a:r>
                  <a:rPr kumimoji="0" lang="en-US" altLang="zh-CN" sz="1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Times New Roman" panose="02020603050405020304" pitchFamily="18" charset="0"/>
                  </a:rPr>
                  <a:t>?  </a:t>
                </a:r>
                <a:r>
                  <a:rPr kumimoji="0" lang="zh-CN" altLang="en-US" sz="1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Times New Roman" panose="02020603050405020304" pitchFamily="18" charset="0"/>
                  </a:rPr>
                  <a:t>（</a:t>
                </a:r>
                <a:r>
                  <a:rPr kumimoji="0" lang="zh-CN" altLang="en-US" sz="1800" b="1" i="0" u="none" strike="noStrike" kern="1200" cap="none" spc="0" normalizeH="0" baseline="0" noProof="0" dirty="0">
                    <a:ln>
                      <a:noFill/>
                    </a:ln>
                    <a:solidFill>
                      <a:srgbClr val="FFFFCC"/>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Times New Roman" panose="02020603050405020304" pitchFamily="18" charset="0"/>
                    <a:sym typeface="Wingdings 2" panose="05020102010507070707" pitchFamily="18" charset="2"/>
                  </a:rPr>
                  <a:t> </a:t>
                </a:r>
                <a:r>
                  <a:rPr kumimoji="0" lang="zh-CN" altLang="en-US" sz="1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Times New Roman" panose="02020603050405020304" pitchFamily="18" charset="0"/>
                    <a:sym typeface="Wingdings 2" panose="05020102010507070707" pitchFamily="18" charset="2"/>
                  </a:rPr>
                  <a:t>，</a:t>
                </a:r>
                <a:r>
                  <a:rPr kumimoji="0" lang="zh-CN" altLang="en-US" sz="1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Times New Roman" panose="02020603050405020304" pitchFamily="18" charset="0"/>
                  </a:rPr>
                  <a:t>疑问句）</a:t>
                </a:r>
                <a:endParaRPr kumimoji="0" lang="en-US" altLang="zh-CN" sz="1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Times New Roman" panose="02020603050405020304" pitchFamily="18" charset="0"/>
                </a:endParaRPr>
              </a:p>
              <a:p>
                <a:pPr marL="342900" marR="0" lvl="0" indent="-342900" algn="l" defTabSz="914400" rtl="0" eaLnBrk="1" fontAlgn="auto" latinLnBrk="0" hangingPunct="1">
                  <a:lnSpc>
                    <a:spcPct val="200000"/>
                  </a:lnSpc>
                  <a:spcBef>
                    <a:spcPts val="0"/>
                  </a:spcBef>
                  <a:spcAft>
                    <a:spcPts val="0"/>
                  </a:spcAft>
                  <a:buClr>
                    <a:prstClr val="white"/>
                  </a:buClr>
                  <a:buSzPct val="80000"/>
                  <a:buFont typeface="Wingdings" panose="05000000000000000000" pitchFamily="2" charset="2"/>
                  <a:buChar char="u"/>
                  <a:tabLst/>
                  <a:defRPr/>
                </a:pPr>
                <a:r>
                  <a:rPr kumimoji="0" lang="en-US" altLang="zh-CN" sz="1800" b="1" i="0" u="none" strike="noStrike" kern="1200" cap="none" spc="0" normalizeH="0" baseline="0" noProof="0" dirty="0">
                    <a:ln>
                      <a:noFill/>
                    </a:ln>
                    <a:solidFill>
                      <a:srgbClr val="FFFFCC"/>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Times New Roman" panose="02020603050405020304" pitchFamily="18" charset="0"/>
                  </a:rPr>
                  <a:t>13</a:t>
                </a:r>
                <a:r>
                  <a:rPr kumimoji="0" lang="zh-CN" altLang="zh-CN" sz="1800" b="1" i="0" u="none" strike="noStrike" kern="1200" cap="none" spc="0" normalizeH="0" baseline="0" noProof="0" dirty="0">
                    <a:ln>
                      <a:noFill/>
                    </a:ln>
                    <a:solidFill>
                      <a:srgbClr val="FFFFCC"/>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Times New Roman" panose="02020603050405020304" pitchFamily="18" charset="0"/>
                  </a:rPr>
                  <a:t>能被</a:t>
                </a:r>
                <a:r>
                  <a:rPr kumimoji="0" lang="en-US" altLang="zh-CN" sz="1800" b="1" i="0" u="none" strike="noStrike" kern="1200" cap="none" spc="0" normalizeH="0" baseline="0" noProof="0" dirty="0">
                    <a:ln>
                      <a:noFill/>
                    </a:ln>
                    <a:solidFill>
                      <a:srgbClr val="FFFFCC"/>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Times New Roman" panose="02020603050405020304" pitchFamily="18" charset="0"/>
                  </a:rPr>
                  <a:t>6</a:t>
                </a:r>
                <a:r>
                  <a:rPr kumimoji="0" lang="zh-CN" altLang="zh-CN" sz="1800" b="1" i="0" u="none" strike="noStrike" kern="1200" cap="none" spc="0" normalizeH="0" baseline="0" noProof="0" dirty="0">
                    <a:ln>
                      <a:noFill/>
                    </a:ln>
                    <a:solidFill>
                      <a:srgbClr val="FFFFCC"/>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Times New Roman" panose="02020603050405020304" pitchFamily="18" charset="0"/>
                  </a:rPr>
                  <a:t>整除</a:t>
                </a:r>
                <a:r>
                  <a:rPr kumimoji="0" lang="en-US" altLang="zh-CN" sz="1800" b="1" i="0" u="none" strike="noStrike" kern="1200" cap="none" spc="0" normalizeH="0" baseline="0" noProof="0" dirty="0">
                    <a:ln>
                      <a:noFill/>
                    </a:ln>
                    <a:solidFill>
                      <a:srgbClr val="FFFFCC"/>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Times New Roman" panose="02020603050405020304" pitchFamily="18" charset="0"/>
                  </a:rPr>
                  <a:t> </a:t>
                </a:r>
                <a:r>
                  <a:rPr kumimoji="0" lang="zh-CN" altLang="en-US" sz="1800" b="1" i="0" u="none" strike="noStrike" kern="1200" cap="none" spc="0" normalizeH="0" baseline="0" noProof="0" dirty="0">
                    <a:ln>
                      <a:noFill/>
                    </a:ln>
                    <a:solidFill>
                      <a:srgbClr val="FFFFCC"/>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Times New Roman" panose="02020603050405020304" pitchFamily="18" charset="0"/>
                  </a:rPr>
                  <a:t>（</a:t>
                </a:r>
                <a:r>
                  <a:rPr kumimoji="0" lang="zh-CN" altLang="en-US" sz="1800" b="1" i="0" u="none" strike="noStrike" kern="1200" cap="none" spc="0" normalizeH="0" baseline="0" noProof="0" dirty="0">
                    <a:ln>
                      <a:noFill/>
                    </a:ln>
                    <a:solidFill>
                      <a:srgbClr val="FFFFCC"/>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Times New Roman" panose="02020603050405020304" pitchFamily="18" charset="0"/>
                    <a:sym typeface="Wingdings 2" panose="05020102010507070707" pitchFamily="18" charset="2"/>
                  </a:rPr>
                  <a:t> </a:t>
                </a:r>
                <a:r>
                  <a:rPr kumimoji="0" lang="zh-CN" altLang="en-US" sz="1800" b="1" i="0" u="none" strike="noStrike" kern="1200" cap="none" spc="0" normalizeH="0" baseline="0" noProof="0" dirty="0">
                    <a:ln>
                      <a:noFill/>
                    </a:ln>
                    <a:solidFill>
                      <a:srgbClr val="FFFFCC"/>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Times New Roman" panose="02020603050405020304" pitchFamily="18" charset="0"/>
                  </a:rPr>
                  <a:t>， 假命题）</a:t>
                </a:r>
                <a:endParaRPr kumimoji="0" lang="en-US" altLang="zh-CN" sz="18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Times New Roman" panose="02020603050405020304" pitchFamily="18" charset="0"/>
                </a:endParaRPr>
              </a:p>
              <a:p>
                <a:pPr marL="342900" marR="0" lvl="0" indent="-342900" algn="l" defTabSz="914400" rtl="0" eaLnBrk="1" fontAlgn="auto" latinLnBrk="0" hangingPunct="1">
                  <a:lnSpc>
                    <a:spcPct val="200000"/>
                  </a:lnSpc>
                  <a:spcBef>
                    <a:spcPts val="0"/>
                  </a:spcBef>
                  <a:spcAft>
                    <a:spcPts val="0"/>
                  </a:spcAft>
                  <a:buClr>
                    <a:prstClr val="white"/>
                  </a:buClr>
                  <a:buSzPct val="80000"/>
                  <a:buFont typeface="Wingdings" panose="05000000000000000000" pitchFamily="2" charset="2"/>
                  <a:buChar char="u"/>
                  <a:tabLst/>
                  <a:defRPr/>
                </a:pPr>
                <a:r>
                  <a:rPr kumimoji="0" lang="zh-CN" altLang="zh-CN" sz="1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Times New Roman" panose="02020603050405020304" pitchFamily="18" charset="0"/>
                  </a:rPr>
                  <a:t>这座山真高啊！</a:t>
                </a:r>
                <a:r>
                  <a:rPr kumimoji="0" lang="zh-CN" altLang="en-US" sz="1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Times New Roman" panose="02020603050405020304" pitchFamily="18" charset="0"/>
                  </a:rPr>
                  <a:t>（</a:t>
                </a:r>
                <a:r>
                  <a:rPr kumimoji="0" lang="zh-CN" altLang="en-US" sz="1800" b="1" i="0" u="none" strike="noStrike" kern="1200" cap="none" spc="0" normalizeH="0" baseline="0" noProof="0" dirty="0">
                    <a:ln>
                      <a:noFill/>
                    </a:ln>
                    <a:solidFill>
                      <a:srgbClr val="FFFFCC"/>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Times New Roman" panose="02020603050405020304" pitchFamily="18" charset="0"/>
                    <a:sym typeface="Wingdings 2" panose="05020102010507070707" pitchFamily="18" charset="2"/>
                  </a:rPr>
                  <a:t> </a:t>
                </a:r>
                <a:r>
                  <a:rPr kumimoji="0" lang="zh-CN" altLang="en-US" sz="1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Times New Roman" panose="02020603050405020304" pitchFamily="18" charset="0"/>
                    <a:sym typeface="Wingdings 2" panose="05020102010507070707" pitchFamily="18" charset="2"/>
                  </a:rPr>
                  <a:t>，</a:t>
                </a:r>
                <a:r>
                  <a:rPr kumimoji="0" lang="zh-CN" altLang="en-US" sz="1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Times New Roman" panose="02020603050405020304" pitchFamily="18" charset="0"/>
                  </a:rPr>
                  <a:t>感叹句）</a:t>
                </a:r>
                <a:endParaRPr kumimoji="0" lang="en-US" altLang="zh-CN" sz="1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Times New Roman" panose="02020603050405020304" pitchFamily="18" charset="0"/>
                </a:endParaRPr>
              </a:p>
              <a:p>
                <a:pPr marL="342900" marR="0" lvl="0" indent="-342900" algn="l" defTabSz="914400" rtl="0" eaLnBrk="1" fontAlgn="auto" latinLnBrk="0" hangingPunct="1">
                  <a:lnSpc>
                    <a:spcPct val="200000"/>
                  </a:lnSpc>
                  <a:spcBef>
                    <a:spcPts val="0"/>
                  </a:spcBef>
                  <a:spcAft>
                    <a:spcPts val="0"/>
                  </a:spcAft>
                  <a:buClr>
                    <a:prstClr val="white"/>
                  </a:buClr>
                  <a:buSzPct val="80000"/>
                  <a:buFont typeface="Wingdings" panose="05000000000000000000" pitchFamily="2" charset="2"/>
                  <a:buChar char="u"/>
                  <a:tabLst/>
                  <a:defRPr/>
                </a:pPr>
                <a:r>
                  <a:rPr kumimoji="0" lang="zh-CN" altLang="zh-CN" sz="1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Times New Roman" panose="02020603050405020304" pitchFamily="18" charset="0"/>
                  </a:rPr>
                  <a:t>我正在说谎</a:t>
                </a:r>
                <a:r>
                  <a:rPr kumimoji="0" lang="en-US" altLang="zh-CN" sz="1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Times New Roman" panose="02020603050405020304" pitchFamily="18" charset="0"/>
                  </a:rPr>
                  <a:t>  </a:t>
                </a:r>
                <a:r>
                  <a:rPr kumimoji="0" lang="zh-CN" altLang="en-US" sz="1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Times New Roman" panose="02020603050405020304" pitchFamily="18" charset="0"/>
                  </a:rPr>
                  <a:t>（</a:t>
                </a:r>
                <a:r>
                  <a:rPr kumimoji="0" lang="zh-CN" altLang="en-US" sz="1800" b="1" i="0" u="none" strike="noStrike" kern="1200" cap="none" spc="0" normalizeH="0" baseline="0" noProof="0" dirty="0">
                    <a:ln>
                      <a:noFill/>
                    </a:ln>
                    <a:solidFill>
                      <a:srgbClr val="FFFFCC"/>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Times New Roman" panose="02020603050405020304" pitchFamily="18" charset="0"/>
                    <a:sym typeface="Wingdings 2" panose="05020102010507070707" pitchFamily="18" charset="2"/>
                  </a:rPr>
                  <a:t> </a:t>
                </a:r>
                <a:r>
                  <a:rPr kumimoji="0" lang="zh-CN" altLang="en-US" sz="1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Times New Roman" panose="02020603050405020304" pitchFamily="18" charset="0"/>
                    <a:sym typeface="Wingdings 2" panose="05020102010507070707" pitchFamily="18" charset="2"/>
                  </a:rPr>
                  <a:t>，</a:t>
                </a:r>
                <a:r>
                  <a:rPr kumimoji="0" lang="zh-CN" altLang="en-US" sz="1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Times New Roman" panose="02020603050405020304" pitchFamily="18" charset="0"/>
                  </a:rPr>
                  <a:t>悖论）</a:t>
                </a:r>
                <a:endParaRPr kumimoji="0" lang="zh-CN" altLang="zh-CN" sz="1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Times New Roman" panose="02020603050405020304" pitchFamily="18" charset="0"/>
                </a:endParaRPr>
              </a:p>
              <a:p>
                <a:pPr marL="342900" marR="0" lvl="0" indent="-342900" algn="l" defTabSz="914400" rtl="0" eaLnBrk="1" fontAlgn="auto" latinLnBrk="0" hangingPunct="1">
                  <a:lnSpc>
                    <a:spcPct val="150000"/>
                  </a:lnSpc>
                  <a:spcBef>
                    <a:spcPts val="0"/>
                  </a:spcBef>
                  <a:spcAft>
                    <a:spcPts val="0"/>
                  </a:spcAft>
                  <a:buClr>
                    <a:prstClr val="white"/>
                  </a:buClr>
                  <a:buSzPct val="80000"/>
                  <a:buFont typeface="Wingdings" panose="05000000000000000000" pitchFamily="2" charset="2"/>
                  <a:buChar char="u"/>
                  <a:tabLst/>
                  <a:defRPr/>
                </a:pPr>
                <a:endParaRPr kumimoji="0" lang="en-US" altLang="zh-CN" sz="18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mc:Choice>
        <mc:Fallback xmlns="">
          <p:sp>
            <p:nvSpPr>
              <p:cNvPr id="3" name="矩形 2"/>
              <p:cNvSpPr>
                <a:spLocks noRot="1" noChangeAspect="1" noMove="1" noResize="1" noEditPoints="1" noAdjustHandles="1" noChangeArrowheads="1" noChangeShapeType="1" noTextEdit="1"/>
              </p:cNvSpPr>
              <p:nvPr/>
            </p:nvSpPr>
            <p:spPr>
              <a:xfrm>
                <a:off x="587297" y="1652718"/>
                <a:ext cx="7769894" cy="5029390"/>
              </a:xfrm>
              <a:prstGeom prst="rect">
                <a:avLst/>
              </a:prstGeom>
              <a:blipFill>
                <a:blip r:embed="rId3"/>
                <a:stretch>
                  <a:fillRect l="-471"/>
                </a:stretch>
              </a:blipFill>
            </p:spPr>
            <p:txBody>
              <a:bodyPr/>
              <a:lstStyle/>
              <a:p>
                <a:r>
                  <a:rPr lang="zh-CN" altLang="en-US">
                    <a:noFill/>
                  </a:rPr>
                  <a:t> </a:t>
                </a:r>
              </a:p>
            </p:txBody>
          </p:sp>
        </mc:Fallback>
      </mc:AlternateContent>
      <p:sp>
        <p:nvSpPr>
          <p:cNvPr id="34" name="矩形 33"/>
          <p:cNvSpPr/>
          <p:nvPr/>
        </p:nvSpPr>
        <p:spPr>
          <a:xfrm>
            <a:off x="8880480" y="2429540"/>
            <a:ext cx="2672047" cy="2806930"/>
          </a:xfrm>
          <a:prstGeom prst="rect">
            <a:avLst/>
          </a:prstGeom>
          <a:noFill/>
          <a:ln w="19050">
            <a:solidFill>
              <a:srgbClr val="81C7C9"/>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0" name="矩形 9">
            <a:extLst>
              <a:ext uri="{FF2B5EF4-FFF2-40B4-BE49-F238E27FC236}">
                <a16:creationId xmlns:a16="http://schemas.microsoft.com/office/drawing/2014/main" id="{768014EC-30C0-4E32-8037-41099445ACCF}"/>
              </a:ext>
            </a:extLst>
          </p:cNvPr>
          <p:cNvSpPr/>
          <p:nvPr/>
        </p:nvSpPr>
        <p:spPr>
          <a:xfrm>
            <a:off x="852473" y="129010"/>
            <a:ext cx="1420582"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mn-cs"/>
              </a:rPr>
              <a:t>一、命题逻辑</a:t>
            </a:r>
            <a:endParaRPr kumimoji="0" lang="zh-CN" altLang="en-US" sz="16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p:grpSp>
        <p:nvGrpSpPr>
          <p:cNvPr id="13" name="组合 12">
            <a:extLst>
              <a:ext uri="{FF2B5EF4-FFF2-40B4-BE49-F238E27FC236}">
                <a16:creationId xmlns:a16="http://schemas.microsoft.com/office/drawing/2014/main" id="{0E312C41-FB15-49C7-88BB-FFCC7F6E77F2}"/>
              </a:ext>
            </a:extLst>
          </p:cNvPr>
          <p:cNvGrpSpPr/>
          <p:nvPr/>
        </p:nvGrpSpPr>
        <p:grpSpPr>
          <a:xfrm>
            <a:off x="1951051" y="770486"/>
            <a:ext cx="7538508" cy="678811"/>
            <a:chOff x="2533789" y="2853798"/>
            <a:chExt cx="4078899" cy="678811"/>
          </a:xfrm>
        </p:grpSpPr>
        <p:sp>
          <p:nvSpPr>
            <p:cNvPr id="14" name="平行四边形 13">
              <a:extLst>
                <a:ext uri="{FF2B5EF4-FFF2-40B4-BE49-F238E27FC236}">
                  <a16:creationId xmlns:a16="http://schemas.microsoft.com/office/drawing/2014/main" id="{1C6C856E-B3C2-424F-981D-D5F636BD87F0}"/>
                </a:ext>
              </a:extLst>
            </p:cNvPr>
            <p:cNvSpPr/>
            <p:nvPr/>
          </p:nvSpPr>
          <p:spPr bwMode="auto">
            <a:xfrm>
              <a:off x="4065003" y="3064609"/>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15" name="平行四边形 14">
              <a:extLst>
                <a:ext uri="{FF2B5EF4-FFF2-40B4-BE49-F238E27FC236}">
                  <a16:creationId xmlns:a16="http://schemas.microsoft.com/office/drawing/2014/main" id="{F1AC1F93-E07C-4987-B309-B16146D428A9}"/>
                </a:ext>
              </a:extLst>
            </p:cNvPr>
            <p:cNvSpPr/>
            <p:nvPr/>
          </p:nvSpPr>
          <p:spPr bwMode="auto">
            <a:xfrm>
              <a:off x="2533789" y="2966855"/>
              <a:ext cx="4078899"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16" name="矩形 15">
              <a:extLst>
                <a:ext uri="{FF2B5EF4-FFF2-40B4-BE49-F238E27FC236}">
                  <a16:creationId xmlns:a16="http://schemas.microsoft.com/office/drawing/2014/main" id="{73439096-1F2D-449F-BFB4-3575FBC66090}"/>
                </a:ext>
              </a:extLst>
            </p:cNvPr>
            <p:cNvSpPr/>
            <p:nvPr/>
          </p:nvSpPr>
          <p:spPr>
            <a:xfrm>
              <a:off x="2850217" y="2853798"/>
              <a:ext cx="3726001" cy="581057"/>
            </a:xfrm>
            <a:prstGeom prst="rect">
              <a:avLst/>
            </a:prstGeom>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定义</a:t>
              </a: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    </a:t>
              </a:r>
              <a:r>
                <a:rPr kumimoji="0" lang="zh-CN" altLang="zh-CN" sz="2000" b="1" i="0" u="none" strike="noStrike" kern="120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rPr>
                <a:t>命题</a:t>
              </a: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a:t>
              </a:r>
              <a:r>
                <a:rPr kumimoji="0" lang="zh-CN"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确定为</a:t>
              </a:r>
              <a:r>
                <a:rPr kumimoji="1" lang="zh-CN" altLang="zh-CN" sz="2000" b="1" i="0" u="none" strike="noStrike" kern="1200" cap="none" spc="0" normalizeH="0" baseline="0" noProof="0" dirty="0">
                  <a:ln>
                    <a:noFill/>
                  </a:ln>
                  <a:solidFill>
                    <a:srgbClr val="C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真</a:t>
              </a:r>
              <a:r>
                <a:rPr kumimoji="0" lang="zh-CN"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或为</a:t>
              </a:r>
              <a:r>
                <a:rPr kumimoji="1" lang="zh-CN" altLang="zh-CN" sz="2000" b="1" i="0" u="none" strike="noStrike" kern="1200" cap="none" spc="0" normalizeH="0" baseline="0" noProof="0" dirty="0">
                  <a:ln>
                    <a:noFill/>
                  </a:ln>
                  <a:solidFill>
                    <a:srgbClr val="C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假</a:t>
              </a:r>
              <a:r>
                <a:rPr kumimoji="0" lang="zh-CN"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的陈述句</a:t>
              </a:r>
              <a:endParaRPr kumimoji="0" lang="en-US"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grpSp>
    </p:spTree>
    <p:extLst>
      <p:ext uri="{BB962C8B-B14F-4D97-AF65-F5344CB8AC3E}">
        <p14:creationId xmlns:p14="http://schemas.microsoft.com/office/powerpoint/2010/main" val="214928501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642731" y="741597"/>
            <a:ext cx="8846288" cy="497934"/>
            <a:chOff x="2228892" y="2819853"/>
            <a:chExt cx="4786506" cy="497934"/>
          </a:xfrm>
        </p:grpSpPr>
        <p:sp>
          <p:nvSpPr>
            <p:cNvPr id="3" name="平行四边形 2"/>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4" name="平行四边形 3"/>
            <p:cNvSpPr/>
            <p:nvPr/>
          </p:nvSpPr>
          <p:spPr bwMode="auto">
            <a:xfrm>
              <a:off x="2228892" y="2819853"/>
              <a:ext cx="4786506"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5" name="矩形 4"/>
            <p:cNvSpPr/>
            <p:nvPr/>
          </p:nvSpPr>
          <p:spPr>
            <a:xfrm>
              <a:off x="2591332" y="2826188"/>
              <a:ext cx="4133539" cy="369332"/>
            </a:xfrm>
            <a:prstGeom prst="rect">
              <a:avLst/>
            </a:prstGeom>
          </p:spPr>
          <p:txBody>
            <a:bodyPr wrap="square">
              <a:spAutoFit/>
            </a:bodyPr>
            <a:lstStyle/>
            <a:p>
              <a:pPr marL="0" marR="0" lvl="0" indent="0" algn="ctr" defTabSz="914400" rtl="0" eaLnBrk="1" fontAlgn="auto" latinLnBrk="0" hangingPunct="1">
                <a:lnSpc>
                  <a:spcPct val="100000"/>
                </a:lnSpc>
                <a:spcBef>
                  <a:spcPct val="50000"/>
                </a:spcBef>
                <a:spcAft>
                  <a:spcPts val="0"/>
                </a:spcAft>
                <a:buClrTx/>
                <a:buSzTx/>
                <a:buFontTx/>
                <a:buNone/>
                <a:tabLst/>
                <a:defRPr/>
              </a:pPr>
              <a:r>
                <a:rPr kumimoji="0" lang="en-US" altLang="zh-CN" sz="1800" b="1" i="0" u="none" strike="noStrike" kern="1200" cap="none" spc="0" normalizeH="0" baseline="0" noProof="0" dirty="0">
                  <a:ln>
                    <a:noFill/>
                  </a:ln>
                  <a:solidFill>
                    <a:prstClr val="black">
                      <a:lumMod val="95000"/>
                      <a:lumOff val="5000"/>
                    </a:prstClr>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Minimax</a:t>
              </a:r>
              <a:r>
                <a:rPr kumimoji="0" lang="zh-CN" altLang="en-US" sz="1800" b="1" i="0" u="none" strike="noStrike" kern="1200" cap="none" spc="0" normalizeH="0" baseline="0" noProof="0" dirty="0">
                  <a:ln>
                    <a:noFill/>
                  </a:ln>
                  <a:solidFill>
                    <a:prstClr val="black">
                      <a:lumMod val="95000"/>
                      <a:lumOff val="5000"/>
                    </a:prstClr>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搜索：搜索算法流程</a:t>
              </a:r>
            </a:p>
          </p:txBody>
        </p:sp>
      </p:grpSp>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71B6A2CE-2702-45F5-B86F-97CC90251826}"/>
                  </a:ext>
                </a:extLst>
              </p:cNvPr>
              <p:cNvSpPr/>
              <p:nvPr/>
            </p:nvSpPr>
            <p:spPr>
              <a:xfrm>
                <a:off x="416441" y="1574006"/>
                <a:ext cx="5909931" cy="4255267"/>
              </a:xfrm>
              <a:prstGeom prst="rect">
                <a:avLst/>
              </a:prstGeom>
            </p:spPr>
            <p:txBody>
              <a:bodyPr wrap="square">
                <a:spAutoFit/>
              </a:bodyPr>
              <a:lstStyle/>
              <a:p>
                <a:pPr marL="0" marR="0" lvl="0" indent="266700" algn="just" defTabSz="914400" rtl="0" eaLnBrk="1" fontAlgn="auto" latinLnBrk="0" hangingPunct="1">
                  <a:lnSpc>
                    <a:spcPct val="150000"/>
                  </a:lnSpc>
                  <a:spcBef>
                    <a:spcPts val="0"/>
                  </a:spcBef>
                  <a:spcAft>
                    <a:spcPts val="0"/>
                  </a:spcAft>
                  <a:buClrTx/>
                  <a:buSzTx/>
                  <a:buFontTx/>
                  <a:buNone/>
                  <a:tabLst/>
                  <a:defRPr/>
                </a:pPr>
                <a:r>
                  <a:rPr kumimoji="0" lang="fr-FR"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Minimax</a:t>
                </a:r>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搜索就是在计算搜索树中每个结点分数之后，每一步由玩家根据自己的角色来选择使得分数最大或分数最小的行动。</a:t>
                </a:r>
              </a:p>
              <a:p>
                <a:pPr marL="0" marR="0" lvl="0" indent="266700" algn="just" defTabSz="914400" rtl="0" eaLnBrk="1" fontAlgn="auto" latinLnBrk="0" hangingPunct="1">
                  <a:lnSpc>
                    <a:spcPct val="150000"/>
                  </a:lnSpc>
                  <a:spcBef>
                    <a:spcPts val="0"/>
                  </a:spcBef>
                  <a:spcAft>
                    <a:spcPts val="0"/>
                  </a:spcAft>
                  <a:buClrTx/>
                  <a:buSzTx/>
                  <a:buFontTx/>
                  <a:buNone/>
                  <a:tabLst/>
                  <a:defRPr/>
                </a:pPr>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算法</a:t>
                </a:r>
                <a:r>
                  <a:rPr kumimoji="0" lang="fr-FR"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3.2</a:t>
                </a:r>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给出了</a:t>
                </a:r>
                <a:r>
                  <a:rPr kumimoji="0" lang="fr-FR"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Minimax</a:t>
                </a:r>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算法的流程，该算法假设玩家</a:t>
                </a:r>
                <a:r>
                  <a:rPr kumimoji="0" lang="fr-FR"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MAX</a:t>
                </a:r>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为初始行动玩家。这个假设并不会使问题失去一般性，如果实际上初始行动的是玩家</a:t>
                </a:r>
                <a:r>
                  <a:rPr kumimoji="0" lang="fr-FR"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MIN</a:t>
                </a:r>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，则可以通过将终局得分取相反数的方法来交换玩家</a:t>
                </a:r>
                <a:r>
                  <a:rPr kumimoji="0" lang="fr-FR"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MIN</a:t>
                </a:r>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和玩家</a:t>
                </a:r>
                <a:r>
                  <a:rPr kumimoji="0" lang="fr-FR"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MAX</a:t>
                </a:r>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。函数</a:t>
                </a:r>
                <a:r>
                  <a:rPr kumimoji="0" lang="fr-FR"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MinValue</a:t>
                </a:r>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和</a:t>
                </a:r>
                <a:r>
                  <a:rPr kumimoji="0" lang="fr-FR"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MaxValue</a:t>
                </a:r>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递归求解了每个搜索树结点的分数，函数</a:t>
                </a:r>
                <a:r>
                  <a:rPr kumimoji="0" lang="fr-FR"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MinimaxDecision</a:t>
                </a:r>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根据每个结点的分数求解玩家</a:t>
                </a:r>
                <a:r>
                  <a:rPr kumimoji="0" lang="fr-FR"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MAX</a:t>
                </a:r>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在当前盘面下所采取的最优动作。</a:t>
                </a:r>
              </a:p>
              <a:p>
                <a:pPr marL="0" marR="0" lvl="0" indent="266700" algn="just" defTabSz="914400" rtl="0" eaLnBrk="1" fontAlgn="auto" latinLnBrk="0" hangingPunct="1">
                  <a:lnSpc>
                    <a:spcPct val="15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Minimax</a:t>
                </a:r>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算法对游戏搜索树执行了一个完整的深度优先搜索。因此，如果搜索树是有限的，那么</a:t>
                </a:r>
                <a:r>
                  <a:rPr kumimoji="0" lang="en-US"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Minimax</a:t>
                </a:r>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算法必然能在有限时间内终止；如果对手总是理性地按照最优策略来交替采取行动，那么</a:t>
                </a:r>
                <a:r>
                  <a:rPr kumimoji="0" lang="en-US"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Minimax</a:t>
                </a:r>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算法得到的解是最优的。如果</a:t>
                </a:r>
                <a14:m>
                  <m:oMath xmlns:m="http://schemas.openxmlformats.org/officeDocument/2006/math">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𝑚</m:t>
                    </m:r>
                  </m:oMath>
                </a14:m>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是游戏树的最大深度，在每个结点最多存在</a:t>
                </a:r>
                <a14:m>
                  <m:oMath xmlns:m="http://schemas.openxmlformats.org/officeDocument/2006/math">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𝑏</m:t>
                    </m:r>
                  </m:oMath>
                </a14:m>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种有效走法，那么</a:t>
                </a:r>
                <a:r>
                  <a:rPr kumimoji="0" lang="en-US"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Minimax</a:t>
                </a:r>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算法的时间复杂度为</a:t>
                </a:r>
                <a14:m>
                  <m:oMath xmlns:m="http://schemas.openxmlformats.org/officeDocument/2006/math">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𝑂</m:t>
                    </m:r>
                    <m:d>
                      <m:dPr>
                        <m:ctrlPr>
                          <a:rPr kumimoji="0" lang="zh-CN" altLang="zh-CN" sz="14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sSup>
                          <m:sSupPr>
                            <m:ctrlPr>
                              <a:rPr kumimoji="0" lang="zh-CN" altLang="zh-CN" sz="14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pPr>
                          <m:e>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𝑏</m:t>
                            </m:r>
                          </m:e>
                          <m:sup>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𝑚</m:t>
                            </m:r>
                          </m:sup>
                        </m:sSup>
                      </m:e>
                    </m:d>
                  </m:oMath>
                </a14:m>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，空间复杂度为</a:t>
                </a:r>
                <a14:m>
                  <m:oMath xmlns:m="http://schemas.openxmlformats.org/officeDocument/2006/math">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𝑂</m:t>
                    </m:r>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𝑏𝑚</m:t>
                    </m:r>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oMath>
                </a14:m>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p>
            </p:txBody>
          </p:sp>
        </mc:Choice>
        <mc:Fallback xmlns="">
          <p:sp>
            <p:nvSpPr>
              <p:cNvPr id="8" name="矩形 7">
                <a:extLst>
                  <a:ext uri="{FF2B5EF4-FFF2-40B4-BE49-F238E27FC236}">
                    <a16:creationId xmlns:a16="http://schemas.microsoft.com/office/drawing/2014/main" id="{71B6A2CE-2702-45F5-B86F-97CC90251826}"/>
                  </a:ext>
                </a:extLst>
              </p:cNvPr>
              <p:cNvSpPr>
                <a:spLocks noRot="1" noChangeAspect="1" noMove="1" noResize="1" noEditPoints="1" noAdjustHandles="1" noChangeArrowheads="1" noChangeShapeType="1" noTextEdit="1"/>
              </p:cNvSpPr>
              <p:nvPr/>
            </p:nvSpPr>
            <p:spPr>
              <a:xfrm>
                <a:off x="416441" y="1574006"/>
                <a:ext cx="5909931" cy="4255267"/>
              </a:xfrm>
              <a:prstGeom prst="rect">
                <a:avLst/>
              </a:prstGeom>
              <a:blipFill>
                <a:blip r:embed="rId3"/>
                <a:stretch>
                  <a:fillRect l="-309" r="-206" b="-573"/>
                </a:stretch>
              </a:blipFill>
            </p:spPr>
            <p:txBody>
              <a:bodyPr/>
              <a:lstStyle/>
              <a:p>
                <a:r>
                  <a:rPr lang="zh-CN" altLang="en-US">
                    <a:noFill/>
                  </a:rPr>
                  <a:t> </a:t>
                </a:r>
              </a:p>
            </p:txBody>
          </p:sp>
        </mc:Fallback>
      </mc:AlternateContent>
      <p:sp>
        <p:nvSpPr>
          <p:cNvPr id="13" name="矩形 12">
            <a:extLst>
              <a:ext uri="{FF2B5EF4-FFF2-40B4-BE49-F238E27FC236}">
                <a16:creationId xmlns:a16="http://schemas.microsoft.com/office/drawing/2014/main" id="{4E64DA31-A66B-4586-B75B-E0C7CA62F84E}"/>
              </a:ext>
            </a:extLst>
          </p:cNvPr>
          <p:cNvSpPr/>
          <p:nvPr/>
        </p:nvSpPr>
        <p:spPr>
          <a:xfrm>
            <a:off x="852473" y="129010"/>
            <a:ext cx="3643946"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mn-cs"/>
              </a:rPr>
              <a:t>三、</a:t>
            </a:r>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Minimax</a:t>
            </a: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搜索与</a:t>
            </a:r>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alpha-beta</a:t>
            </a:r>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剪枝算法</a:t>
            </a:r>
            <a:endPar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pic>
        <p:nvPicPr>
          <p:cNvPr id="7" name="图片 6">
            <a:extLst>
              <a:ext uri="{FF2B5EF4-FFF2-40B4-BE49-F238E27FC236}">
                <a16:creationId xmlns:a16="http://schemas.microsoft.com/office/drawing/2014/main" id="{F58D2326-6447-466B-B869-DD84A8B4D1A0}"/>
              </a:ext>
            </a:extLst>
          </p:cNvPr>
          <p:cNvPicPr>
            <a:picLocks noChangeAspect="1"/>
          </p:cNvPicPr>
          <p:nvPr/>
        </p:nvPicPr>
        <p:blipFill>
          <a:blip r:embed="rId4"/>
          <a:stretch>
            <a:fillRect/>
          </a:stretch>
        </p:blipFill>
        <p:spPr>
          <a:xfrm>
            <a:off x="6602444" y="1679060"/>
            <a:ext cx="4537308" cy="4045158"/>
          </a:xfrm>
          <a:prstGeom prst="rect">
            <a:avLst/>
          </a:prstGeom>
        </p:spPr>
      </p:pic>
    </p:spTree>
    <p:extLst>
      <p:ext uri="{BB962C8B-B14F-4D97-AF65-F5344CB8AC3E}">
        <p14:creationId xmlns:p14="http://schemas.microsoft.com/office/powerpoint/2010/main" val="220524666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642731" y="741597"/>
            <a:ext cx="8846288" cy="497934"/>
            <a:chOff x="2228892" y="2819853"/>
            <a:chExt cx="4786506" cy="497934"/>
          </a:xfrm>
        </p:grpSpPr>
        <p:sp>
          <p:nvSpPr>
            <p:cNvPr id="3" name="平行四边形 2"/>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4" name="平行四边形 3"/>
            <p:cNvSpPr/>
            <p:nvPr/>
          </p:nvSpPr>
          <p:spPr bwMode="auto">
            <a:xfrm>
              <a:off x="2228892" y="2819853"/>
              <a:ext cx="4786506"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5" name="矩形 4"/>
            <p:cNvSpPr/>
            <p:nvPr/>
          </p:nvSpPr>
          <p:spPr>
            <a:xfrm>
              <a:off x="2591332" y="2826188"/>
              <a:ext cx="4133539" cy="369332"/>
            </a:xfrm>
            <a:prstGeom prst="rect">
              <a:avLst/>
            </a:prstGeom>
          </p:spPr>
          <p:txBody>
            <a:bodyPr wrap="square">
              <a:spAutoFit/>
            </a:bodyPr>
            <a:lstStyle/>
            <a:p>
              <a:pPr marL="0" marR="0" lvl="0" indent="0" algn="ctr" defTabSz="914400" rtl="0" eaLnBrk="1" fontAlgn="auto" latinLnBrk="0" hangingPunct="1">
                <a:lnSpc>
                  <a:spcPct val="100000"/>
                </a:lnSpc>
                <a:spcBef>
                  <a:spcPct val="50000"/>
                </a:spcBef>
                <a:spcAft>
                  <a:spcPts val="0"/>
                </a:spcAft>
                <a:buClrTx/>
                <a:buSzTx/>
                <a:buFontTx/>
                <a:buNone/>
                <a:tabLst/>
                <a:defRPr/>
              </a:pPr>
              <a:r>
                <a:rPr kumimoji="0" lang="en-US" altLang="zh-CN" sz="1800" b="1" i="0" u="none" strike="noStrike" kern="1200" cap="none" spc="0" normalizeH="0" baseline="0" noProof="0" dirty="0">
                  <a:ln>
                    <a:noFill/>
                  </a:ln>
                  <a:solidFill>
                    <a:prstClr val="black">
                      <a:lumMod val="95000"/>
                      <a:lumOff val="5000"/>
                    </a:prstClr>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alpha-beta</a:t>
              </a:r>
              <a:r>
                <a:rPr kumimoji="0" lang="zh-CN" altLang="zh-CN" sz="1800" b="1" i="0" u="none" strike="noStrike" kern="1200" cap="none" spc="0" normalizeH="0" baseline="0" noProof="0" dirty="0">
                  <a:ln>
                    <a:noFill/>
                  </a:ln>
                  <a:solidFill>
                    <a:prstClr val="black">
                      <a:lumMod val="95000"/>
                      <a:lumOff val="5000"/>
                    </a:prstClr>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剪枝算法</a:t>
              </a:r>
              <a:endParaRPr kumimoji="0" lang="zh-CN" altLang="en-US" sz="1800" b="1" i="0" u="none" strike="noStrike" kern="1200" cap="none" spc="0" normalizeH="0" baseline="0" noProof="0" dirty="0">
                <a:ln>
                  <a:noFill/>
                </a:ln>
                <a:solidFill>
                  <a:prstClr val="black">
                    <a:lumMod val="95000"/>
                    <a:lumOff val="5000"/>
                  </a:prstClr>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9" name="矩形 8">
            <a:extLst>
              <a:ext uri="{FF2B5EF4-FFF2-40B4-BE49-F238E27FC236}">
                <a16:creationId xmlns:a16="http://schemas.microsoft.com/office/drawing/2014/main" id="{12A55F39-B9C4-4625-AF50-47C6D1C98955}"/>
              </a:ext>
            </a:extLst>
          </p:cNvPr>
          <p:cNvSpPr/>
          <p:nvPr/>
        </p:nvSpPr>
        <p:spPr>
          <a:xfrm>
            <a:off x="852473" y="129010"/>
            <a:ext cx="3643946"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mn-cs"/>
              </a:rPr>
              <a:t>三、</a:t>
            </a:r>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Minimax</a:t>
            </a: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搜索与</a:t>
            </a:r>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alpha-beta</a:t>
            </a:r>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剪枝算法</a:t>
            </a:r>
            <a:endPar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10" name="矩形 9">
            <a:extLst>
              <a:ext uri="{FF2B5EF4-FFF2-40B4-BE49-F238E27FC236}">
                <a16:creationId xmlns:a16="http://schemas.microsoft.com/office/drawing/2014/main" id="{6044D509-9932-4D87-B42E-13C141F6A24A}"/>
              </a:ext>
            </a:extLst>
          </p:cNvPr>
          <p:cNvSpPr/>
          <p:nvPr/>
        </p:nvSpPr>
        <p:spPr>
          <a:xfrm>
            <a:off x="1456134" y="1526274"/>
            <a:ext cx="8878711" cy="58477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Alpha-Beta </a:t>
            </a:r>
            <a:r>
              <a:rPr kumimoji="0" lang="zh-CN" altLang="zh-CN" sz="1600" b="1"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剪枝搜索算法在</a:t>
            </a:r>
            <a:r>
              <a:rPr kumimoji="0" lang="en-US" altLang="zh-CN" sz="1600" b="1"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Minimax</a:t>
            </a:r>
            <a:r>
              <a:rPr kumimoji="0" lang="zh-CN" altLang="zh-CN" sz="1600" b="1"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算法中可减少被搜索的</a:t>
            </a:r>
            <a:r>
              <a:rPr kumimoji="0" lang="zh-CN" altLang="en-US" sz="1600" b="1"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结点</a:t>
            </a:r>
            <a:r>
              <a:rPr kumimoji="0" lang="zh-CN" altLang="zh-CN" sz="1600" b="1"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数，即在保证得到与原</a:t>
            </a:r>
            <a:r>
              <a:rPr kumimoji="0" lang="en-US" altLang="zh-CN" sz="1600" b="1"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Minimax</a:t>
            </a:r>
            <a:r>
              <a:rPr kumimoji="0" lang="zh-CN" altLang="zh-CN" sz="1600" b="1"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算法同样的搜索结果时，剪去了不影响最终结果的搜索分枝。</a:t>
            </a:r>
          </a:p>
        </p:txBody>
      </p:sp>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id="{8C3F9A2B-0E04-4314-8F7D-98D94FF8D5DA}"/>
                  </a:ext>
                </a:extLst>
              </p:cNvPr>
              <p:cNvSpPr/>
              <p:nvPr/>
            </p:nvSpPr>
            <p:spPr>
              <a:xfrm>
                <a:off x="852473" y="2978071"/>
                <a:ext cx="10967903" cy="923330"/>
              </a:xfrm>
              <a:prstGeom prst="rect">
                <a:avLst/>
              </a:prstGeom>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zh-CN" altLang="zh-CN" sz="1800" b="1" i="0" u="none" strike="noStrike" kern="1200" cap="none" spc="0" normalizeH="0" baseline="0" noProof="0" dirty="0">
                    <a:ln>
                      <a:noFill/>
                    </a:ln>
                    <a:solidFill>
                      <a:prstClr val="black"/>
                    </a:solidFill>
                    <a:effectLst/>
                    <a:uLnTx/>
                    <a:uFillTx/>
                    <a:latin typeface="华文楷体" panose="02010600040101010101" pitchFamily="2" charset="-122"/>
                    <a:ea typeface="华文楷体" panose="02010600040101010101" pitchFamily="2" charset="-122"/>
                    <a:cs typeface="Times New Roman" panose="02020603050405020304" pitchFamily="18" charset="0"/>
                  </a:rPr>
                  <a:t>由于</a:t>
                </a:r>
                <a14:m>
                  <m:oMath xmlns:m="http://schemas.openxmlformats.org/officeDocument/2006/math">
                    <m:func>
                      <m:funcPr>
                        <m:ctrlPr>
                          <a:rPr kumimoji="0" lang="zh-CN" altLang="zh-CN" sz="1800" b="1" i="1" u="none" strike="noStrike" kern="1200" cap="none" spc="0" normalizeH="0" baseline="0" noProof="0">
                            <a:ln>
                              <a:noFill/>
                            </a:ln>
                            <a:solidFill>
                              <a:prstClr val="black"/>
                            </a:solidFill>
                            <a:effectLst/>
                            <a:uLnTx/>
                            <a:uFillTx/>
                            <a:latin typeface="Cambria Math" panose="02040503050406030204" pitchFamily="18" charset="0"/>
                            <a:cs typeface="+mn-cs"/>
                          </a:rPr>
                        </m:ctrlPr>
                      </m:funcPr>
                      <m:fName>
                        <m:r>
                          <a:rPr kumimoji="0" lang="en-US" altLang="zh-CN" sz="1800" b="1" i="1" u="none" strike="noStrike" kern="1200" cap="none" spc="0" normalizeH="0" baseline="0" noProof="0">
                            <a:ln>
                              <a:noFill/>
                            </a:ln>
                            <a:solidFill>
                              <a:prstClr val="black"/>
                            </a:solidFill>
                            <a:effectLst/>
                            <a:uLnTx/>
                            <a:uFillTx/>
                            <a:latin typeface="Cambria Math"/>
                            <a:cs typeface="+mn-cs"/>
                          </a:rPr>
                          <m:t>𝐦𝐢𝐧</m:t>
                        </m:r>
                      </m:fName>
                      <m:e>
                        <m:d>
                          <m:dPr>
                            <m:ctrlPr>
                              <a:rPr kumimoji="0" lang="zh-CN" altLang="zh-CN" sz="1800" b="1" i="1" u="none" strike="noStrike" kern="1200" cap="none" spc="0" normalizeH="0" baseline="0" noProof="0">
                                <a:ln>
                                  <a:noFill/>
                                </a:ln>
                                <a:solidFill>
                                  <a:prstClr val="black"/>
                                </a:solidFill>
                                <a:effectLst/>
                                <a:uLnTx/>
                                <a:uFillTx/>
                                <a:latin typeface="Cambria Math" panose="02040503050406030204" pitchFamily="18" charset="0"/>
                                <a:cs typeface="+mn-cs"/>
                              </a:rPr>
                            </m:ctrlPr>
                          </m:dPr>
                          <m:e>
                            <m:r>
                              <a:rPr kumimoji="0" lang="en-US" altLang="zh-CN" sz="1800" b="1" i="1" u="none" strike="noStrike" kern="1200" cap="none" spc="0" normalizeH="0" baseline="0" noProof="0">
                                <a:ln>
                                  <a:noFill/>
                                </a:ln>
                                <a:solidFill>
                                  <a:prstClr val="black"/>
                                </a:solidFill>
                                <a:effectLst/>
                                <a:uLnTx/>
                                <a:uFillTx/>
                                <a:latin typeface="Cambria Math"/>
                                <a:cs typeface="+mn-cs"/>
                              </a:rPr>
                              <m:t>𝟐</m:t>
                            </m:r>
                            <m:r>
                              <a:rPr kumimoji="0" lang="en-US" altLang="zh-CN" sz="1800" b="1" i="0" u="none" strike="noStrike" kern="1200" cap="none" spc="0" normalizeH="0" baseline="0" noProof="0">
                                <a:ln>
                                  <a:noFill/>
                                </a:ln>
                                <a:solidFill>
                                  <a:prstClr val="black"/>
                                </a:solidFill>
                                <a:effectLst/>
                                <a:uLnTx/>
                                <a:uFillTx/>
                                <a:latin typeface="Cambria Math"/>
                                <a:cs typeface="+mn-cs"/>
                              </a:rPr>
                              <m:t>,</m:t>
                            </m:r>
                            <m:r>
                              <a:rPr kumimoji="0" lang="en-US" altLang="zh-CN" sz="1800" b="1" i="1" u="none" strike="noStrike" kern="1200" cap="none" spc="0" normalizeH="0" baseline="0" noProof="0">
                                <a:ln>
                                  <a:noFill/>
                                </a:ln>
                                <a:solidFill>
                                  <a:prstClr val="black"/>
                                </a:solidFill>
                                <a:effectLst/>
                                <a:uLnTx/>
                                <a:uFillTx/>
                                <a:latin typeface="Cambria Math"/>
                                <a:cs typeface="+mn-cs"/>
                              </a:rPr>
                              <m:t>𝐱</m:t>
                            </m:r>
                            <m:r>
                              <a:rPr kumimoji="0" lang="en-US" altLang="zh-CN" sz="1800" b="1" i="0" u="none" strike="noStrike" kern="1200" cap="none" spc="0" normalizeH="0" baseline="0" noProof="0">
                                <a:ln>
                                  <a:noFill/>
                                </a:ln>
                                <a:solidFill>
                                  <a:prstClr val="black"/>
                                </a:solidFill>
                                <a:effectLst/>
                                <a:uLnTx/>
                                <a:uFillTx/>
                                <a:latin typeface="Cambria Math"/>
                                <a:cs typeface="+mn-cs"/>
                              </a:rPr>
                              <m:t>,</m:t>
                            </m:r>
                            <m:r>
                              <a:rPr kumimoji="0" lang="en-US" altLang="zh-CN" sz="1800" b="1" i="1" u="none" strike="noStrike" kern="1200" cap="none" spc="0" normalizeH="0" baseline="0" noProof="0">
                                <a:ln>
                                  <a:noFill/>
                                </a:ln>
                                <a:solidFill>
                                  <a:prstClr val="black"/>
                                </a:solidFill>
                                <a:effectLst/>
                                <a:uLnTx/>
                                <a:uFillTx/>
                                <a:latin typeface="Cambria Math"/>
                                <a:cs typeface="+mn-cs"/>
                              </a:rPr>
                              <m:t>𝐲</m:t>
                            </m:r>
                          </m:e>
                        </m:d>
                      </m:e>
                    </m:func>
                  </m:oMath>
                </a14:m>
                <a:r>
                  <a:rPr kumimoji="0" lang="zh-CN" altLang="zh-CN" sz="1800" b="1" i="0" u="none" strike="noStrike" kern="1200" cap="none" spc="0" normalizeH="0" baseline="0" noProof="0" dirty="0">
                    <a:ln>
                      <a:noFill/>
                    </a:ln>
                    <a:solidFill>
                      <a:prstClr val="black"/>
                    </a:solidFill>
                    <a:effectLst/>
                    <a:uLnTx/>
                    <a:uFillTx/>
                    <a:latin typeface="华文楷体" panose="02010600040101010101" pitchFamily="2" charset="-122"/>
                    <a:ea typeface="华文楷体" panose="02010600040101010101" pitchFamily="2" charset="-122"/>
                    <a:cs typeface="Times New Roman" panose="02020603050405020304" pitchFamily="18" charset="0"/>
                  </a:rPr>
                  <a:t>的值小于等于</a:t>
                </a:r>
                <a:r>
                  <a:rPr kumimoji="0" lang="en-US" altLang="zh-CN" sz="1800" b="1" i="0" u="none" strike="noStrike" kern="1200" cap="none" spc="0" normalizeH="0" baseline="0" noProof="0" dirty="0">
                    <a:ln>
                      <a:noFill/>
                    </a:ln>
                    <a:solidFill>
                      <a:prstClr val="black"/>
                    </a:solidFill>
                    <a:effectLst/>
                    <a:uLnTx/>
                    <a:uFillTx/>
                    <a:latin typeface="华文楷体" panose="02010600040101010101" pitchFamily="2" charset="-122"/>
                    <a:ea typeface="华文楷体" panose="02010600040101010101" pitchFamily="2" charset="-122"/>
                    <a:cs typeface="Times New Roman" panose="02020603050405020304" pitchFamily="18" charset="0"/>
                  </a:rPr>
                  <a:t>2</a:t>
                </a:r>
                <a:r>
                  <a:rPr kumimoji="0" lang="zh-CN" altLang="zh-CN" sz="1800" b="1" i="0" u="none" strike="noStrike" kern="1200" cap="none" spc="0" normalizeH="0" baseline="0" noProof="0" dirty="0">
                    <a:ln>
                      <a:noFill/>
                    </a:ln>
                    <a:solidFill>
                      <a:prstClr val="black"/>
                    </a:solidFill>
                    <a:effectLst/>
                    <a:uLnTx/>
                    <a:uFillTx/>
                    <a:latin typeface="华文楷体" panose="02010600040101010101" pitchFamily="2" charset="-122"/>
                    <a:ea typeface="华文楷体" panose="02010600040101010101" pitchFamily="2" charset="-122"/>
                    <a:cs typeface="Times New Roman" panose="02020603050405020304" pitchFamily="18" charset="0"/>
                  </a:rPr>
                  <a:t>，所以即使不知道</a:t>
                </a:r>
                <a14:m>
                  <m:oMath xmlns:m="http://schemas.openxmlformats.org/officeDocument/2006/math">
                    <m:r>
                      <a:rPr kumimoji="0" lang="en-US" altLang="zh-CN" sz="1800" b="1" i="1" u="none" strike="noStrike" kern="1200" cap="none" spc="0" normalizeH="0" baseline="0" noProof="0">
                        <a:ln>
                          <a:noFill/>
                        </a:ln>
                        <a:solidFill>
                          <a:prstClr val="black"/>
                        </a:solidFill>
                        <a:effectLst/>
                        <a:uLnTx/>
                        <a:uFillTx/>
                        <a:latin typeface="Cambria Math"/>
                        <a:cs typeface="+mn-cs"/>
                      </a:rPr>
                      <m:t>𝒙</m:t>
                    </m:r>
                  </m:oMath>
                </a14:m>
                <a:r>
                  <a:rPr kumimoji="0" lang="zh-CN" altLang="zh-CN" sz="1800" b="1" i="0" u="none" strike="noStrike" kern="1200" cap="none" spc="0" normalizeH="0" baseline="0" noProof="0" dirty="0">
                    <a:ln>
                      <a:noFill/>
                    </a:ln>
                    <a:solidFill>
                      <a:prstClr val="black"/>
                    </a:solidFill>
                    <a:effectLst/>
                    <a:uLnTx/>
                    <a:uFillTx/>
                    <a:latin typeface="华文楷体" panose="02010600040101010101" pitchFamily="2" charset="-122"/>
                    <a:ea typeface="华文楷体" panose="02010600040101010101" pitchFamily="2" charset="-122"/>
                    <a:cs typeface="Times New Roman" panose="02020603050405020304" pitchFamily="18" charset="0"/>
                  </a:rPr>
                  <a:t>和</a:t>
                </a:r>
                <a14:m>
                  <m:oMath xmlns:m="http://schemas.openxmlformats.org/officeDocument/2006/math">
                    <m:r>
                      <a:rPr kumimoji="0" lang="en-US" altLang="zh-CN" sz="1800" b="1" i="1" u="none" strike="noStrike" kern="1200" cap="none" spc="0" normalizeH="0" baseline="0" noProof="0">
                        <a:ln>
                          <a:noFill/>
                        </a:ln>
                        <a:solidFill>
                          <a:prstClr val="black"/>
                        </a:solidFill>
                        <a:effectLst/>
                        <a:uLnTx/>
                        <a:uFillTx/>
                        <a:latin typeface="Cambria Math"/>
                        <a:cs typeface="+mn-cs"/>
                      </a:rPr>
                      <m:t>𝒚</m:t>
                    </m:r>
                  </m:oMath>
                </a14:m>
                <a:r>
                  <a:rPr kumimoji="0" lang="zh-CN" altLang="zh-CN" sz="1800" b="1" i="0" u="none" strike="noStrike" kern="1200" cap="none" spc="0" normalizeH="0" baseline="0" noProof="0" dirty="0">
                    <a:ln>
                      <a:noFill/>
                    </a:ln>
                    <a:solidFill>
                      <a:prstClr val="black"/>
                    </a:solidFill>
                    <a:effectLst/>
                    <a:uLnTx/>
                    <a:uFillTx/>
                    <a:latin typeface="华文楷体" panose="02010600040101010101" pitchFamily="2" charset="-122"/>
                    <a:ea typeface="华文楷体" panose="02010600040101010101" pitchFamily="2" charset="-122"/>
                    <a:cs typeface="Times New Roman" panose="02020603050405020304" pitchFamily="18" charset="0"/>
                  </a:rPr>
                  <a:t>的值，根</a:t>
                </a:r>
                <a:r>
                  <a:rPr kumimoji="0" lang="zh-CN" altLang="en-US" sz="1800" b="1" i="0" u="none" strike="noStrike" kern="1200" cap="none" spc="0" normalizeH="0" baseline="0" noProof="0" dirty="0">
                    <a:ln>
                      <a:noFill/>
                    </a:ln>
                    <a:solidFill>
                      <a:prstClr val="black"/>
                    </a:solidFill>
                    <a:effectLst/>
                    <a:uLnTx/>
                    <a:uFillTx/>
                    <a:latin typeface="华文楷体" panose="02010600040101010101" pitchFamily="2" charset="-122"/>
                    <a:ea typeface="华文楷体" panose="02010600040101010101" pitchFamily="2" charset="-122"/>
                    <a:cs typeface="Times New Roman" panose="02020603050405020304" pitchFamily="18" charset="0"/>
                  </a:rPr>
                  <a:t>结点</a:t>
                </a:r>
                <a:r>
                  <a:rPr kumimoji="0" lang="zh-CN" altLang="zh-CN" sz="1800" b="1" i="0" u="none" strike="noStrike" kern="1200" cap="none" spc="0" normalizeH="0" baseline="0" noProof="0" dirty="0">
                    <a:ln>
                      <a:noFill/>
                    </a:ln>
                    <a:solidFill>
                      <a:prstClr val="black"/>
                    </a:solidFill>
                    <a:effectLst/>
                    <a:uLnTx/>
                    <a:uFillTx/>
                    <a:latin typeface="华文楷体" panose="02010600040101010101" pitchFamily="2" charset="-122"/>
                    <a:ea typeface="华文楷体" panose="02010600040101010101" pitchFamily="2" charset="-122"/>
                    <a:cs typeface="Times New Roman" panose="02020603050405020304" pitchFamily="18" charset="0"/>
                  </a:rPr>
                  <a:t>的分数也可以算出来等于</a:t>
                </a:r>
                <a:r>
                  <a:rPr kumimoji="0" lang="en-US" altLang="zh-CN" sz="1800" b="1" i="0" u="none" strike="noStrike" kern="1200" cap="none" spc="0" normalizeH="0" baseline="0" noProof="0" dirty="0">
                    <a:ln>
                      <a:noFill/>
                    </a:ln>
                    <a:solidFill>
                      <a:prstClr val="black"/>
                    </a:solidFill>
                    <a:effectLst/>
                    <a:uLnTx/>
                    <a:uFillTx/>
                    <a:latin typeface="华文楷体" panose="02010600040101010101" pitchFamily="2" charset="-122"/>
                    <a:ea typeface="华文楷体" panose="02010600040101010101" pitchFamily="2" charset="-122"/>
                    <a:cs typeface="Times New Roman" panose="02020603050405020304" pitchFamily="18" charset="0"/>
                  </a:rPr>
                  <a:t>3</a:t>
                </a:r>
                <a:r>
                  <a:rPr kumimoji="0" lang="zh-CN" altLang="zh-CN" sz="1800" b="1" i="0" u="none" strike="noStrike" kern="1200" cap="none" spc="0" normalizeH="0" baseline="0" noProof="0" dirty="0">
                    <a:ln>
                      <a:noFill/>
                    </a:ln>
                    <a:solidFill>
                      <a:prstClr val="black"/>
                    </a:solidFill>
                    <a:effectLst/>
                    <a:uLnTx/>
                    <a:uFillTx/>
                    <a:latin typeface="华文楷体" panose="02010600040101010101" pitchFamily="2" charset="-122"/>
                    <a:ea typeface="华文楷体" panose="02010600040101010101" pitchFamily="2" charset="-122"/>
                    <a:cs typeface="Times New Roman" panose="02020603050405020304" pitchFamily="18" charset="0"/>
                  </a:rPr>
                  <a:t>。也就是说，算法没有必要计算动作</a:t>
                </a:r>
                <a14:m>
                  <m:oMath xmlns:m="http://schemas.openxmlformats.org/officeDocument/2006/math">
                    <m:sSub>
                      <m:sSubPr>
                        <m:ctrlPr>
                          <a:rPr kumimoji="0" lang="zh-CN" altLang="zh-CN" sz="1800" b="1"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CN" sz="1800" b="1" i="1" u="none" strike="noStrike" kern="1200" cap="none" spc="0" normalizeH="0" baseline="0" noProof="0">
                            <a:ln>
                              <a:noFill/>
                            </a:ln>
                            <a:solidFill>
                              <a:prstClr val="black"/>
                            </a:solidFill>
                            <a:effectLst/>
                            <a:uLnTx/>
                            <a:uFillTx/>
                            <a:latin typeface="Cambria Math"/>
                            <a:cs typeface="+mn-cs"/>
                          </a:rPr>
                          <m:t>𝒄</m:t>
                        </m:r>
                      </m:e>
                      <m:sub>
                        <m:r>
                          <a:rPr kumimoji="0" lang="en-US" altLang="zh-CN" sz="1800" b="1" i="1" u="none" strike="noStrike" kern="1200" cap="none" spc="0" normalizeH="0" baseline="0" noProof="0">
                            <a:ln>
                              <a:noFill/>
                            </a:ln>
                            <a:solidFill>
                              <a:prstClr val="black"/>
                            </a:solidFill>
                            <a:effectLst/>
                            <a:uLnTx/>
                            <a:uFillTx/>
                            <a:latin typeface="Cambria Math"/>
                            <a:cs typeface="+mn-cs"/>
                          </a:rPr>
                          <m:t>𝟐</m:t>
                        </m:r>
                      </m:sub>
                    </m:sSub>
                  </m:oMath>
                </a14:m>
                <a:r>
                  <a:rPr kumimoji="0" lang="zh-CN" altLang="zh-CN" sz="1800" b="1" i="0" u="none" strike="noStrike" kern="1200" cap="none" spc="0" normalizeH="0" baseline="0" noProof="0" dirty="0">
                    <a:ln>
                      <a:noFill/>
                    </a:ln>
                    <a:solidFill>
                      <a:prstClr val="black"/>
                    </a:solidFill>
                    <a:effectLst/>
                    <a:uLnTx/>
                    <a:uFillTx/>
                    <a:latin typeface="华文楷体" panose="02010600040101010101" pitchFamily="2" charset="-122"/>
                    <a:ea typeface="华文楷体" panose="02010600040101010101" pitchFamily="2" charset="-122"/>
                    <a:cs typeface="Times New Roman" panose="02020603050405020304" pitchFamily="18" charset="0"/>
                  </a:rPr>
                  <a:t>和</a:t>
                </a:r>
                <a14:m>
                  <m:oMath xmlns:m="http://schemas.openxmlformats.org/officeDocument/2006/math">
                    <m:sSub>
                      <m:sSubPr>
                        <m:ctrlPr>
                          <a:rPr kumimoji="0" lang="zh-CN" altLang="zh-CN" sz="1800" b="1"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CN" sz="1800" b="1" i="1" u="none" strike="noStrike" kern="1200" cap="none" spc="0" normalizeH="0" baseline="0" noProof="0">
                            <a:ln>
                              <a:noFill/>
                            </a:ln>
                            <a:solidFill>
                              <a:prstClr val="black"/>
                            </a:solidFill>
                            <a:effectLst/>
                            <a:uLnTx/>
                            <a:uFillTx/>
                            <a:latin typeface="Cambria Math"/>
                            <a:cs typeface="+mn-cs"/>
                          </a:rPr>
                          <m:t>𝒄</m:t>
                        </m:r>
                      </m:e>
                      <m:sub>
                        <m:r>
                          <a:rPr kumimoji="0" lang="en-US" altLang="zh-CN" sz="1800" b="1" i="1" u="none" strike="noStrike" kern="1200" cap="none" spc="0" normalizeH="0" baseline="0" noProof="0">
                            <a:ln>
                              <a:noFill/>
                            </a:ln>
                            <a:solidFill>
                              <a:prstClr val="black"/>
                            </a:solidFill>
                            <a:effectLst/>
                            <a:uLnTx/>
                            <a:uFillTx/>
                            <a:latin typeface="Cambria Math"/>
                            <a:cs typeface="+mn-cs"/>
                          </a:rPr>
                          <m:t>𝟑</m:t>
                        </m:r>
                      </m:sub>
                    </m:sSub>
                  </m:oMath>
                </a14:m>
                <a:r>
                  <a:rPr kumimoji="0" lang="zh-CN" altLang="zh-CN" sz="1800" b="1" i="0" u="none" strike="noStrike" kern="1200" cap="none" spc="0" normalizeH="0" baseline="0" noProof="0" dirty="0">
                    <a:ln>
                      <a:noFill/>
                    </a:ln>
                    <a:solidFill>
                      <a:prstClr val="black"/>
                    </a:solidFill>
                    <a:effectLst/>
                    <a:uLnTx/>
                    <a:uFillTx/>
                    <a:latin typeface="华文楷体" panose="02010600040101010101" pitchFamily="2" charset="-122"/>
                    <a:ea typeface="华文楷体" panose="02010600040101010101" pitchFamily="2" charset="-122"/>
                    <a:cs typeface="Times New Roman" panose="02020603050405020304" pitchFamily="18" charset="0"/>
                  </a:rPr>
                  <a:t>对应的两个子树在游戏结束时所得分数，就能决定在根</a:t>
                </a:r>
                <a:r>
                  <a:rPr kumimoji="0" lang="zh-CN" altLang="en-US" sz="1800" b="1" i="0" u="none" strike="noStrike" kern="1200" cap="none" spc="0" normalizeH="0" baseline="0" noProof="0" dirty="0">
                    <a:ln>
                      <a:noFill/>
                    </a:ln>
                    <a:solidFill>
                      <a:prstClr val="black"/>
                    </a:solidFill>
                    <a:effectLst/>
                    <a:uLnTx/>
                    <a:uFillTx/>
                    <a:latin typeface="华文楷体" panose="02010600040101010101" pitchFamily="2" charset="-122"/>
                    <a:ea typeface="华文楷体" panose="02010600040101010101" pitchFamily="2" charset="-122"/>
                    <a:cs typeface="Times New Roman" panose="02020603050405020304" pitchFamily="18" charset="0"/>
                  </a:rPr>
                  <a:t>结点</a:t>
                </a:r>
                <a:r>
                  <a:rPr kumimoji="0" lang="zh-CN" altLang="zh-CN" sz="1800" b="1" i="0" u="none" strike="noStrike" kern="1200" cap="none" spc="0" normalizeH="0" baseline="0" noProof="0" dirty="0">
                    <a:ln>
                      <a:noFill/>
                    </a:ln>
                    <a:solidFill>
                      <a:prstClr val="black"/>
                    </a:solidFill>
                    <a:effectLst/>
                    <a:uLnTx/>
                    <a:uFillTx/>
                    <a:latin typeface="华文楷体" panose="02010600040101010101" pitchFamily="2" charset="-122"/>
                    <a:ea typeface="华文楷体" panose="02010600040101010101" pitchFamily="2" charset="-122"/>
                    <a:cs typeface="Times New Roman" panose="02020603050405020304" pitchFamily="18" charset="0"/>
                  </a:rPr>
                  <a:t>采取动作</a:t>
                </a:r>
                <a14:m>
                  <m:oMath xmlns:m="http://schemas.openxmlformats.org/officeDocument/2006/math">
                    <m:sSub>
                      <m:sSubPr>
                        <m:ctrlPr>
                          <a:rPr kumimoji="0" lang="zh-CN" altLang="zh-CN" sz="1800" b="1"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CN" sz="1800" b="1" i="1" u="none" strike="noStrike" kern="1200" cap="none" spc="0" normalizeH="0" baseline="0" noProof="0">
                            <a:ln>
                              <a:noFill/>
                            </a:ln>
                            <a:solidFill>
                              <a:prstClr val="black"/>
                            </a:solidFill>
                            <a:effectLst/>
                            <a:uLnTx/>
                            <a:uFillTx/>
                            <a:latin typeface="Cambria Math"/>
                            <a:cs typeface="+mn-cs"/>
                          </a:rPr>
                          <m:t>𝒂</m:t>
                        </m:r>
                      </m:e>
                      <m:sub>
                        <m:r>
                          <a:rPr kumimoji="0" lang="en-US" altLang="zh-CN" sz="1800" b="1" i="1" u="none" strike="noStrike" kern="1200" cap="none" spc="0" normalizeH="0" baseline="0" noProof="0">
                            <a:ln>
                              <a:noFill/>
                            </a:ln>
                            <a:solidFill>
                              <a:prstClr val="black"/>
                            </a:solidFill>
                            <a:effectLst/>
                            <a:uLnTx/>
                            <a:uFillTx/>
                            <a:latin typeface="Cambria Math"/>
                            <a:cs typeface="+mn-cs"/>
                          </a:rPr>
                          <m:t>𝟏</m:t>
                        </m:r>
                      </m:sub>
                    </m:sSub>
                  </m:oMath>
                </a14:m>
                <a:r>
                  <a:rPr kumimoji="0" lang="zh-CN" altLang="zh-CN" sz="1800" b="1" i="0" u="none" strike="noStrike" kern="1200" cap="none" spc="0" normalizeH="0" baseline="0" noProof="0" dirty="0">
                    <a:ln>
                      <a:noFill/>
                    </a:ln>
                    <a:solidFill>
                      <a:prstClr val="black"/>
                    </a:solidFill>
                    <a:effectLst/>
                    <a:uLnTx/>
                    <a:uFillTx/>
                    <a:latin typeface="华文楷体" panose="02010600040101010101" pitchFamily="2" charset="-122"/>
                    <a:ea typeface="华文楷体" panose="02010600040101010101" pitchFamily="2" charset="-122"/>
                    <a:cs typeface="Times New Roman" panose="02020603050405020304" pitchFamily="18" charset="0"/>
                  </a:rPr>
                  <a:t>从而在游戏结束时可获得收益</a:t>
                </a:r>
                <a:r>
                  <a:rPr kumimoji="0" lang="en-US" altLang="zh-CN" sz="1800" b="1" i="0" u="none" strike="noStrike" kern="1200" cap="none" spc="0" normalizeH="0" baseline="0" noProof="0" dirty="0">
                    <a:ln>
                      <a:noFill/>
                    </a:ln>
                    <a:solidFill>
                      <a:prstClr val="black"/>
                    </a:solidFill>
                    <a:effectLst/>
                    <a:uLnTx/>
                    <a:uFillTx/>
                    <a:latin typeface="华文楷体" panose="02010600040101010101" pitchFamily="2" charset="-122"/>
                    <a:ea typeface="华文楷体" panose="02010600040101010101" pitchFamily="2" charset="-122"/>
                    <a:cs typeface="Times New Roman" panose="02020603050405020304" pitchFamily="18" charset="0"/>
                  </a:rPr>
                  <a:t>3</a:t>
                </a:r>
                <a:r>
                  <a:rPr kumimoji="0" lang="zh-CN" altLang="zh-CN" sz="1800" b="1" i="0" u="none" strike="noStrike" kern="1200" cap="none" spc="0" normalizeH="0" baseline="0" noProof="0" dirty="0">
                    <a:ln>
                      <a:noFill/>
                    </a:ln>
                    <a:solidFill>
                      <a:prstClr val="black"/>
                    </a:solidFill>
                    <a:effectLst/>
                    <a:uLnTx/>
                    <a:uFillTx/>
                    <a:latin typeface="华文楷体" panose="02010600040101010101" pitchFamily="2" charset="-122"/>
                    <a:ea typeface="华文楷体" panose="02010600040101010101" pitchFamily="2" charset="-122"/>
                    <a:cs typeface="Times New Roman" panose="02020603050405020304" pitchFamily="18" charset="0"/>
                  </a:rPr>
                  <a:t>，因此动作</a:t>
                </a:r>
                <a14:m>
                  <m:oMath xmlns:m="http://schemas.openxmlformats.org/officeDocument/2006/math">
                    <m:sSub>
                      <m:sSubPr>
                        <m:ctrlPr>
                          <a:rPr kumimoji="0" lang="zh-CN" altLang="zh-CN" sz="1800" b="1"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CN" sz="1800" b="1" i="1" u="none" strike="noStrike" kern="1200" cap="none" spc="0" normalizeH="0" baseline="0" noProof="0">
                            <a:ln>
                              <a:noFill/>
                            </a:ln>
                            <a:solidFill>
                              <a:prstClr val="black"/>
                            </a:solidFill>
                            <a:effectLst/>
                            <a:uLnTx/>
                            <a:uFillTx/>
                            <a:latin typeface="Cambria Math"/>
                            <a:cs typeface="+mn-cs"/>
                          </a:rPr>
                          <m:t>𝒄</m:t>
                        </m:r>
                      </m:e>
                      <m:sub>
                        <m:r>
                          <a:rPr kumimoji="0" lang="en-US" altLang="zh-CN" sz="1800" b="1" i="1" u="none" strike="noStrike" kern="1200" cap="none" spc="0" normalizeH="0" baseline="0" noProof="0">
                            <a:ln>
                              <a:noFill/>
                            </a:ln>
                            <a:solidFill>
                              <a:prstClr val="black"/>
                            </a:solidFill>
                            <a:effectLst/>
                            <a:uLnTx/>
                            <a:uFillTx/>
                            <a:latin typeface="Cambria Math"/>
                            <a:cs typeface="+mn-cs"/>
                          </a:rPr>
                          <m:t>𝟐</m:t>
                        </m:r>
                      </m:sub>
                    </m:sSub>
                  </m:oMath>
                </a14:m>
                <a:r>
                  <a:rPr kumimoji="0" lang="zh-CN" altLang="zh-CN" sz="1800" b="1" i="0" u="none" strike="noStrike" kern="1200" cap="none" spc="0" normalizeH="0" baseline="0" noProof="0" dirty="0">
                    <a:ln>
                      <a:noFill/>
                    </a:ln>
                    <a:solidFill>
                      <a:prstClr val="black"/>
                    </a:solidFill>
                    <a:effectLst/>
                    <a:uLnTx/>
                    <a:uFillTx/>
                    <a:latin typeface="华文楷体" panose="02010600040101010101" pitchFamily="2" charset="-122"/>
                    <a:ea typeface="华文楷体" panose="02010600040101010101" pitchFamily="2" charset="-122"/>
                    <a:cs typeface="Times New Roman" panose="02020603050405020304" pitchFamily="18" charset="0"/>
                  </a:rPr>
                  <a:t>和</a:t>
                </a:r>
                <a14:m>
                  <m:oMath xmlns:m="http://schemas.openxmlformats.org/officeDocument/2006/math">
                    <m:sSub>
                      <m:sSubPr>
                        <m:ctrlPr>
                          <a:rPr kumimoji="0" lang="zh-CN" altLang="zh-CN" sz="1800" b="1"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CN" sz="1800" b="1" i="1" u="none" strike="noStrike" kern="1200" cap="none" spc="0" normalizeH="0" baseline="0" noProof="0">
                            <a:ln>
                              <a:noFill/>
                            </a:ln>
                            <a:solidFill>
                              <a:prstClr val="black"/>
                            </a:solidFill>
                            <a:effectLst/>
                            <a:uLnTx/>
                            <a:uFillTx/>
                            <a:latin typeface="Cambria Math"/>
                            <a:cs typeface="+mn-cs"/>
                          </a:rPr>
                          <m:t>𝒄</m:t>
                        </m:r>
                      </m:e>
                      <m:sub>
                        <m:r>
                          <a:rPr kumimoji="0" lang="en-US" altLang="zh-CN" sz="1800" b="1" i="1" u="none" strike="noStrike" kern="1200" cap="none" spc="0" normalizeH="0" baseline="0" noProof="0">
                            <a:ln>
                              <a:noFill/>
                            </a:ln>
                            <a:solidFill>
                              <a:prstClr val="black"/>
                            </a:solidFill>
                            <a:effectLst/>
                            <a:uLnTx/>
                            <a:uFillTx/>
                            <a:latin typeface="Cambria Math"/>
                            <a:cs typeface="+mn-cs"/>
                          </a:rPr>
                          <m:t>𝟑</m:t>
                        </m:r>
                      </m:sub>
                    </m:sSub>
                  </m:oMath>
                </a14:m>
                <a:r>
                  <a:rPr kumimoji="0" lang="zh-CN" altLang="zh-CN" sz="1800" b="1" i="0" u="none" strike="noStrike" kern="1200" cap="none" spc="0" normalizeH="0" baseline="0" noProof="0" dirty="0">
                    <a:ln>
                      <a:noFill/>
                    </a:ln>
                    <a:solidFill>
                      <a:prstClr val="black"/>
                    </a:solidFill>
                    <a:effectLst/>
                    <a:uLnTx/>
                    <a:uFillTx/>
                    <a:latin typeface="华文楷体" panose="02010600040101010101" pitchFamily="2" charset="-122"/>
                    <a:ea typeface="华文楷体" panose="02010600040101010101" pitchFamily="2" charset="-122"/>
                    <a:cs typeface="Times New Roman" panose="02020603050405020304" pitchFamily="18" charset="0"/>
                  </a:rPr>
                  <a:t>所对应子树可以被剪枝。</a:t>
                </a:r>
              </a:p>
            </p:txBody>
          </p:sp>
        </mc:Choice>
        <mc:Fallback xmlns="">
          <p:sp>
            <p:nvSpPr>
              <p:cNvPr id="11" name="矩形 10">
                <a:extLst>
                  <a:ext uri="{FF2B5EF4-FFF2-40B4-BE49-F238E27FC236}">
                    <a16:creationId xmlns:a16="http://schemas.microsoft.com/office/drawing/2014/main" id="{8C3F9A2B-0E04-4314-8F7D-98D94FF8D5DA}"/>
                  </a:ext>
                </a:extLst>
              </p:cNvPr>
              <p:cNvSpPr>
                <a:spLocks noRot="1" noChangeAspect="1" noMove="1" noResize="1" noEditPoints="1" noAdjustHandles="1" noChangeArrowheads="1" noChangeShapeType="1" noTextEdit="1"/>
              </p:cNvSpPr>
              <p:nvPr/>
            </p:nvSpPr>
            <p:spPr>
              <a:xfrm>
                <a:off x="852473" y="2978071"/>
                <a:ext cx="10967903" cy="923330"/>
              </a:xfrm>
              <a:prstGeom prst="rect">
                <a:avLst/>
              </a:prstGeom>
              <a:blipFill>
                <a:blip r:embed="rId3"/>
                <a:stretch>
                  <a:fillRect l="-500" t="-3311" r="-2501" b="-10596"/>
                </a:stretch>
              </a:blipFill>
            </p:spPr>
            <p:txBody>
              <a:bodyPr/>
              <a:lstStyle/>
              <a:p>
                <a:r>
                  <a:rPr lang="zh-CN" altLang="en-US">
                    <a:noFill/>
                  </a:rPr>
                  <a:t> </a:t>
                </a:r>
              </a:p>
            </p:txBody>
          </p:sp>
        </mc:Fallback>
      </mc:AlternateContent>
      <p:sp>
        <p:nvSpPr>
          <p:cNvPr id="7" name="Rectangle 2">
            <a:extLst>
              <a:ext uri="{FF2B5EF4-FFF2-40B4-BE49-F238E27FC236}">
                <a16:creationId xmlns:a16="http://schemas.microsoft.com/office/drawing/2014/main" id="{93FD792C-4E02-4CE7-92A7-ADA8912E1A57}"/>
              </a:ext>
            </a:extLst>
          </p:cNvPr>
          <p:cNvSpPr>
            <a:spLocks noChangeArrowheads="1"/>
          </p:cNvSpPr>
          <p:nvPr/>
        </p:nvSpPr>
        <p:spPr bwMode="auto">
          <a:xfrm>
            <a:off x="6096000" y="2532946"/>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mc:AlternateContent xmlns:mc="http://schemas.openxmlformats.org/markup-compatibility/2006" xmlns:a14="http://schemas.microsoft.com/office/drawing/2010/main">
        <mc:Choice Requires="a14">
          <p:sp>
            <p:nvSpPr>
              <p:cNvPr id="18" name="矩形 17">
                <a:extLst>
                  <a:ext uri="{FF2B5EF4-FFF2-40B4-BE49-F238E27FC236}">
                    <a16:creationId xmlns:a16="http://schemas.microsoft.com/office/drawing/2014/main" id="{50EBE420-CEFE-4610-87E1-387CDFCB5349}"/>
                  </a:ext>
                </a:extLst>
              </p:cNvPr>
              <p:cNvSpPr/>
              <p:nvPr/>
            </p:nvSpPr>
            <p:spPr>
              <a:xfrm>
                <a:off x="3169743" y="2226622"/>
                <a:ext cx="6096000" cy="639983"/>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d>
                        <m:dPr>
                          <m:begChr m:val=""/>
                          <m:ctrlPr>
                            <a:rPr kumimoji="0" lang="zh-CN" altLang="en-US" sz="1800" b="0" i="1" u="none" strike="noStrike" kern="1200" cap="none" spc="0" normalizeH="0" baseline="0" noProof="0">
                              <a:ln>
                                <a:noFill/>
                              </a:ln>
                              <a:solidFill>
                                <a:prstClr val="black"/>
                              </a:solidFill>
                              <a:effectLst/>
                              <a:uLnTx/>
                              <a:uFillTx/>
                              <a:latin typeface="Cambria Math" panose="02040503050406030204" pitchFamily="18" charset="0"/>
                              <a:cs typeface="+mn-cs"/>
                            </a:rPr>
                          </m:ctrlPr>
                        </m:dPr>
                        <m:e>
                          <m:r>
                            <m:rPr>
                              <m:sty m:val="p"/>
                            </m:rPr>
                            <a:rPr kumimoji="0" lang="zh-CN" altLang="en-US" sz="1800" b="0" i="0" u="none" strike="noStrike" kern="1200" cap="none" spc="0" normalizeH="0" baseline="0" noProof="0">
                              <a:ln>
                                <a:noFill/>
                              </a:ln>
                              <a:solidFill>
                                <a:prstClr val="black"/>
                              </a:solidFill>
                              <a:effectLst/>
                              <a:uLnTx/>
                              <a:uFillTx/>
                              <a:latin typeface="Cambria Math" panose="02040503050406030204" pitchFamily="18" charset="0"/>
                              <a:cs typeface="+mn-cs"/>
                            </a:rPr>
                            <m:t>minimax</m:t>
                          </m:r>
                          <m:d>
                            <m:dPr>
                              <m:ctrlPr>
                                <a:rPr kumimoji="0" lang="zh-CN" altLang="en-US" sz="1800" b="0" i="1" u="none" strike="noStrike" kern="1200" cap="none" spc="0" normalizeH="0" baseline="0" noProof="0">
                                  <a:ln>
                                    <a:noFill/>
                                  </a:ln>
                                  <a:solidFill>
                                    <a:prstClr val="black"/>
                                  </a:solidFill>
                                  <a:effectLst/>
                                  <a:uLnTx/>
                                  <a:uFillTx/>
                                  <a:latin typeface="Cambria Math" panose="02040503050406030204" pitchFamily="18" charset="0"/>
                                  <a:cs typeface="+mn-cs"/>
                                </a:rPr>
                              </m:ctrlPr>
                            </m:dPr>
                            <m:e>
                              <m:r>
                                <a:rPr kumimoji="0" lang="zh-CN" altLang="en-US" sz="1800" b="0" i="1" u="none" strike="noStrike" kern="1200" cap="none" spc="0" normalizeH="0" baseline="0" noProof="0">
                                  <a:ln>
                                    <a:noFill/>
                                  </a:ln>
                                  <a:solidFill>
                                    <a:prstClr val="black"/>
                                  </a:solidFill>
                                  <a:effectLst/>
                                  <a:uLnTx/>
                                  <a:uFillTx/>
                                  <a:latin typeface="Cambria Math" panose="02040503050406030204" pitchFamily="18" charset="0"/>
                                  <a:cs typeface="+mn-cs"/>
                                </a:rPr>
                                <m:t>𝐴</m:t>
                              </m:r>
                            </m:e>
                          </m:d>
                          <m:r>
                            <a:rPr kumimoji="0" lang="zh-CN" altLang="en-US" sz="1800" b="0" i="0" u="none" strike="noStrike" kern="1200" cap="none" spc="0" normalizeH="0" baseline="0" noProof="0">
                              <a:ln>
                                <a:noFill/>
                              </a:ln>
                              <a:solidFill>
                                <a:prstClr val="black"/>
                              </a:solidFill>
                              <a:effectLst/>
                              <a:uLnTx/>
                              <a:uFillTx/>
                              <a:latin typeface="Cambria Math" panose="02040503050406030204" pitchFamily="18" charset="0"/>
                              <a:cs typeface="+mn-cs"/>
                            </a:rPr>
                            <m:t>=</m:t>
                          </m:r>
                          <m:func>
                            <m:funcPr>
                              <m:ctrlPr>
                                <a:rPr kumimoji="0" lang="zh-CN" altLang="en-US" sz="1800" b="0" i="1" u="none" strike="noStrike" kern="1200" cap="none" spc="0" normalizeH="0" baseline="0" noProof="0">
                                  <a:ln>
                                    <a:noFill/>
                                  </a:ln>
                                  <a:solidFill>
                                    <a:prstClr val="black"/>
                                  </a:solidFill>
                                  <a:effectLst/>
                                  <a:uLnTx/>
                                  <a:uFillTx/>
                                  <a:latin typeface="Cambria Math" panose="02040503050406030204" pitchFamily="18" charset="0"/>
                                  <a:cs typeface="+mn-cs"/>
                                </a:rPr>
                              </m:ctrlPr>
                            </m:funcPr>
                            <m:fName>
                              <m:r>
                                <m:rPr>
                                  <m:sty m:val="p"/>
                                </m:rPr>
                                <a:rPr kumimoji="0" lang="zh-CN" altLang="en-US" sz="1800" b="0" i="0" u="none" strike="noStrike" kern="1200" cap="none" spc="0" normalizeH="0" baseline="0" noProof="0">
                                  <a:ln>
                                    <a:noFill/>
                                  </a:ln>
                                  <a:solidFill>
                                    <a:prstClr val="black"/>
                                  </a:solidFill>
                                  <a:effectLst/>
                                  <a:uLnTx/>
                                  <a:uFillTx/>
                                  <a:latin typeface="Cambria Math" panose="02040503050406030204" pitchFamily="18" charset="0"/>
                                  <a:cs typeface="+mn-cs"/>
                                </a:rPr>
                                <m:t>max</m:t>
                              </m:r>
                            </m:fName>
                            <m:e>
                              <m:d>
                                <m:dPr>
                                  <m:ctrlPr>
                                    <a:rPr kumimoji="0" lang="zh-CN" altLang="en-US" sz="1800" b="0" i="1" u="none" strike="noStrike" kern="1200" cap="none" spc="0" normalizeH="0" baseline="0" noProof="0">
                                      <a:ln>
                                        <a:noFill/>
                                      </a:ln>
                                      <a:solidFill>
                                        <a:prstClr val="black"/>
                                      </a:solidFill>
                                      <a:effectLst/>
                                      <a:uLnTx/>
                                      <a:uFillTx/>
                                      <a:latin typeface="Cambria Math" panose="02040503050406030204" pitchFamily="18" charset="0"/>
                                      <a:cs typeface="+mn-cs"/>
                                    </a:rPr>
                                  </m:ctrlPr>
                                </m:dPr>
                                <m:e>
                                  <m:func>
                                    <m:funcPr>
                                      <m:ctrlPr>
                                        <a:rPr kumimoji="0" lang="zh-CN" altLang="en-US" sz="1800" b="0" i="1" u="none" strike="noStrike" kern="1200" cap="none" spc="0" normalizeH="0" baseline="0" noProof="0">
                                          <a:ln>
                                            <a:noFill/>
                                          </a:ln>
                                          <a:solidFill>
                                            <a:prstClr val="black"/>
                                          </a:solidFill>
                                          <a:effectLst/>
                                          <a:uLnTx/>
                                          <a:uFillTx/>
                                          <a:latin typeface="Cambria Math" panose="02040503050406030204" pitchFamily="18" charset="0"/>
                                          <a:cs typeface="+mn-cs"/>
                                        </a:rPr>
                                      </m:ctrlPr>
                                    </m:funcPr>
                                    <m:fName>
                                      <m:r>
                                        <m:rPr>
                                          <m:sty m:val="p"/>
                                        </m:rPr>
                                        <a:rPr kumimoji="0" lang="zh-CN" altLang="en-US" sz="1800" b="0" i="0" u="none" strike="noStrike" kern="1200" cap="none" spc="0" normalizeH="0" baseline="0" noProof="0">
                                          <a:ln>
                                            <a:noFill/>
                                          </a:ln>
                                          <a:solidFill>
                                            <a:prstClr val="black"/>
                                          </a:solidFill>
                                          <a:effectLst/>
                                          <a:uLnTx/>
                                          <a:uFillTx/>
                                          <a:latin typeface="Cambria Math" panose="02040503050406030204" pitchFamily="18" charset="0"/>
                                          <a:cs typeface="+mn-cs"/>
                                        </a:rPr>
                                        <m:t>min</m:t>
                                      </m:r>
                                    </m:fName>
                                    <m:e>
                                      <m:d>
                                        <m:dPr>
                                          <m:ctrlPr>
                                            <a:rPr kumimoji="0" lang="zh-CN" altLang="en-US" sz="1800" b="0" i="1" u="none" strike="noStrike" kern="1200" cap="none" spc="0" normalizeH="0" baseline="0" noProof="0">
                                              <a:ln>
                                                <a:noFill/>
                                              </a:ln>
                                              <a:solidFill>
                                                <a:prstClr val="black"/>
                                              </a:solidFill>
                                              <a:effectLst/>
                                              <a:uLnTx/>
                                              <a:uFillTx/>
                                              <a:latin typeface="Cambria Math" panose="02040503050406030204" pitchFamily="18" charset="0"/>
                                              <a:cs typeface="+mn-cs"/>
                                            </a:rPr>
                                          </m:ctrlPr>
                                        </m:dPr>
                                        <m:e>
                                          <m:r>
                                            <a:rPr kumimoji="0" lang="zh-CN" altLang="en-US" sz="1800" b="0" i="0" u="none" strike="noStrike" kern="1200" cap="none" spc="0" normalizeH="0" baseline="0" noProof="0">
                                              <a:ln>
                                                <a:noFill/>
                                              </a:ln>
                                              <a:solidFill>
                                                <a:prstClr val="black"/>
                                              </a:solidFill>
                                              <a:effectLst/>
                                              <a:uLnTx/>
                                              <a:uFillTx/>
                                              <a:latin typeface="Cambria Math" panose="02040503050406030204" pitchFamily="18" charset="0"/>
                                              <a:cs typeface="+mn-cs"/>
                                            </a:rPr>
                                            <m:t>3,9,10</m:t>
                                          </m:r>
                                        </m:e>
                                      </m:d>
                                    </m:e>
                                  </m:func>
                                  <m:r>
                                    <a:rPr kumimoji="0" lang="zh-CN" altLang="en-US" sz="1800" b="0" i="0" u="none" strike="noStrike" kern="1200" cap="none" spc="0" normalizeH="0" baseline="0" noProof="0">
                                      <a:ln>
                                        <a:noFill/>
                                      </a:ln>
                                      <a:solidFill>
                                        <a:prstClr val="black"/>
                                      </a:solidFill>
                                      <a:effectLst/>
                                      <a:uLnTx/>
                                      <a:uFillTx/>
                                      <a:latin typeface="Cambria Math" panose="02040503050406030204" pitchFamily="18" charset="0"/>
                                      <a:cs typeface="+mn-cs"/>
                                    </a:rPr>
                                    <m:t>,</m:t>
                                  </m:r>
                                  <m:func>
                                    <m:funcPr>
                                      <m:ctrlPr>
                                        <a:rPr kumimoji="0" lang="zh-CN" altLang="en-US" sz="1800" b="0" i="1" u="none" strike="noStrike" kern="1200" cap="none" spc="0" normalizeH="0" baseline="0" noProof="0">
                                          <a:ln>
                                            <a:noFill/>
                                          </a:ln>
                                          <a:solidFill>
                                            <a:prstClr val="black"/>
                                          </a:solidFill>
                                          <a:effectLst/>
                                          <a:uLnTx/>
                                          <a:uFillTx/>
                                          <a:latin typeface="Cambria Math" panose="02040503050406030204" pitchFamily="18" charset="0"/>
                                          <a:cs typeface="+mn-cs"/>
                                        </a:rPr>
                                      </m:ctrlPr>
                                    </m:funcPr>
                                    <m:fName>
                                      <m:r>
                                        <m:rPr>
                                          <m:sty m:val="p"/>
                                        </m:rPr>
                                        <a:rPr kumimoji="0" lang="zh-CN" altLang="en-US" sz="1800" b="0" i="0" u="none" strike="noStrike" kern="1200" cap="none" spc="0" normalizeH="0" baseline="0" noProof="0">
                                          <a:ln>
                                            <a:noFill/>
                                          </a:ln>
                                          <a:solidFill>
                                            <a:prstClr val="black"/>
                                          </a:solidFill>
                                          <a:effectLst/>
                                          <a:uLnTx/>
                                          <a:uFillTx/>
                                          <a:latin typeface="Cambria Math" panose="02040503050406030204" pitchFamily="18" charset="0"/>
                                          <a:cs typeface="+mn-cs"/>
                                        </a:rPr>
                                        <m:t>min</m:t>
                                      </m:r>
                                    </m:fName>
                                    <m:e>
                                      <m:d>
                                        <m:dPr>
                                          <m:ctrlPr>
                                            <a:rPr kumimoji="0" lang="zh-CN" altLang="en-US" sz="1800" b="0" i="1" u="none" strike="noStrike" kern="1200" cap="none" spc="0" normalizeH="0" baseline="0" noProof="0">
                                              <a:ln>
                                                <a:noFill/>
                                              </a:ln>
                                              <a:solidFill>
                                                <a:prstClr val="black"/>
                                              </a:solidFill>
                                              <a:effectLst/>
                                              <a:uLnTx/>
                                              <a:uFillTx/>
                                              <a:latin typeface="Cambria Math" panose="02040503050406030204" pitchFamily="18" charset="0"/>
                                              <a:cs typeface="+mn-cs"/>
                                            </a:rPr>
                                          </m:ctrlPr>
                                        </m:dPr>
                                        <m:e>
                                          <m:r>
                                            <a:rPr kumimoji="0" lang="zh-CN" altLang="en-US" sz="1800" b="0" i="0" u="none" strike="noStrike" kern="1200" cap="none" spc="0" normalizeH="0" baseline="0" noProof="0">
                                              <a:ln>
                                                <a:noFill/>
                                              </a:ln>
                                              <a:solidFill>
                                                <a:prstClr val="black"/>
                                              </a:solidFill>
                                              <a:effectLst/>
                                              <a:uLnTx/>
                                              <a:uFillTx/>
                                              <a:latin typeface="Cambria Math" panose="02040503050406030204" pitchFamily="18" charset="0"/>
                                              <a:cs typeface="+mn-cs"/>
                                            </a:rPr>
                                            <m:t>2,</m:t>
                                          </m:r>
                                          <m:r>
                                            <m:rPr>
                                              <m:sty m:val="p"/>
                                            </m:rPr>
                                            <a:rPr kumimoji="0" lang="zh-CN" altLang="en-US" sz="1800" b="0" i="0" u="none" strike="noStrike" kern="1200" cap="none" spc="0" normalizeH="0" baseline="0" noProof="0">
                                              <a:ln>
                                                <a:noFill/>
                                              </a:ln>
                                              <a:solidFill>
                                                <a:prstClr val="black"/>
                                              </a:solidFill>
                                              <a:effectLst/>
                                              <a:uLnTx/>
                                              <a:uFillTx/>
                                              <a:latin typeface="Cambria Math" panose="02040503050406030204" pitchFamily="18" charset="0"/>
                                              <a:cs typeface="+mn-cs"/>
                                            </a:rPr>
                                            <m:t>x</m:t>
                                          </m:r>
                                          <m:r>
                                            <a:rPr kumimoji="0" lang="zh-CN" altLang="en-US" sz="1800" b="0" i="0" u="none" strike="noStrike" kern="1200" cap="none" spc="0" normalizeH="0" baseline="0" noProof="0">
                                              <a:ln>
                                                <a:noFill/>
                                              </a:ln>
                                              <a:solidFill>
                                                <a:prstClr val="black"/>
                                              </a:solidFill>
                                              <a:effectLst/>
                                              <a:uLnTx/>
                                              <a:uFillTx/>
                                              <a:latin typeface="Cambria Math" panose="02040503050406030204" pitchFamily="18" charset="0"/>
                                              <a:cs typeface="+mn-cs"/>
                                            </a:rPr>
                                            <m:t>,</m:t>
                                          </m:r>
                                          <m:r>
                                            <m:rPr>
                                              <m:sty m:val="p"/>
                                            </m:rPr>
                                            <a:rPr kumimoji="0" lang="zh-CN" altLang="en-US" sz="1800" b="0" i="0" u="none" strike="noStrike" kern="1200" cap="none" spc="0" normalizeH="0" baseline="0" noProof="0">
                                              <a:ln>
                                                <a:noFill/>
                                              </a:ln>
                                              <a:solidFill>
                                                <a:prstClr val="black"/>
                                              </a:solidFill>
                                              <a:effectLst/>
                                              <a:uLnTx/>
                                              <a:uFillTx/>
                                              <a:latin typeface="Cambria Math" panose="02040503050406030204" pitchFamily="18" charset="0"/>
                                              <a:cs typeface="+mn-cs"/>
                                            </a:rPr>
                                            <m:t>y</m:t>
                                          </m:r>
                                        </m:e>
                                      </m:d>
                                    </m:e>
                                  </m:func>
                                  <m:r>
                                    <a:rPr kumimoji="0" lang="zh-CN" altLang="en-US" sz="1800" b="0" i="0" u="none" strike="noStrike" kern="1200" cap="none" spc="0" normalizeH="0" baseline="0" noProof="0">
                                      <a:ln>
                                        <a:noFill/>
                                      </a:ln>
                                      <a:solidFill>
                                        <a:prstClr val="black"/>
                                      </a:solidFill>
                                      <a:effectLst/>
                                      <a:uLnTx/>
                                      <a:uFillTx/>
                                      <a:latin typeface="Cambria Math" panose="02040503050406030204" pitchFamily="18" charset="0"/>
                                      <a:cs typeface="+mn-cs"/>
                                    </a:rPr>
                                    <m:t>,</m:t>
                                  </m:r>
                                  <m:func>
                                    <m:funcPr>
                                      <m:ctrlPr>
                                        <a:rPr kumimoji="0" lang="zh-CN" altLang="en-US" sz="1800" b="0" i="1" u="none" strike="noStrike" kern="1200" cap="none" spc="0" normalizeH="0" baseline="0" noProof="0">
                                          <a:ln>
                                            <a:noFill/>
                                          </a:ln>
                                          <a:solidFill>
                                            <a:prstClr val="black"/>
                                          </a:solidFill>
                                          <a:effectLst/>
                                          <a:uLnTx/>
                                          <a:uFillTx/>
                                          <a:latin typeface="Cambria Math" panose="02040503050406030204" pitchFamily="18" charset="0"/>
                                          <a:cs typeface="+mn-cs"/>
                                        </a:rPr>
                                      </m:ctrlPr>
                                    </m:funcPr>
                                    <m:fName>
                                      <m:r>
                                        <m:rPr>
                                          <m:sty m:val="p"/>
                                        </m:rPr>
                                        <a:rPr kumimoji="0" lang="zh-CN" altLang="en-US" sz="1800" b="0" i="0" u="none" strike="noStrike" kern="1200" cap="none" spc="0" normalizeH="0" baseline="0" noProof="0">
                                          <a:ln>
                                            <a:noFill/>
                                          </a:ln>
                                          <a:solidFill>
                                            <a:prstClr val="black"/>
                                          </a:solidFill>
                                          <a:effectLst/>
                                          <a:uLnTx/>
                                          <a:uFillTx/>
                                          <a:latin typeface="Cambria Math" panose="02040503050406030204" pitchFamily="18" charset="0"/>
                                          <a:cs typeface="+mn-cs"/>
                                        </a:rPr>
                                        <m:t>min</m:t>
                                      </m:r>
                                    </m:fName>
                                    <m:e>
                                      <m:d>
                                        <m:dPr>
                                          <m:ctrlPr>
                                            <a:rPr kumimoji="0" lang="zh-CN" altLang="en-US" sz="1800" b="0" i="1" u="none" strike="noStrike" kern="1200" cap="none" spc="0" normalizeH="0" baseline="0" noProof="0">
                                              <a:ln>
                                                <a:noFill/>
                                              </a:ln>
                                              <a:solidFill>
                                                <a:prstClr val="black"/>
                                              </a:solidFill>
                                              <a:effectLst/>
                                              <a:uLnTx/>
                                              <a:uFillTx/>
                                              <a:latin typeface="Cambria Math" panose="02040503050406030204" pitchFamily="18" charset="0"/>
                                              <a:cs typeface="+mn-cs"/>
                                            </a:rPr>
                                          </m:ctrlPr>
                                        </m:dPr>
                                        <m:e>
                                          <m:r>
                                            <a:rPr kumimoji="0" lang="zh-CN" altLang="en-US" sz="1800" b="0" i="0" u="none" strike="noStrike" kern="1200" cap="none" spc="0" normalizeH="0" baseline="0" noProof="0">
                                              <a:ln>
                                                <a:noFill/>
                                              </a:ln>
                                              <a:solidFill>
                                                <a:prstClr val="black"/>
                                              </a:solidFill>
                                              <a:effectLst/>
                                              <a:uLnTx/>
                                              <a:uFillTx/>
                                              <a:latin typeface="Cambria Math" panose="02040503050406030204" pitchFamily="18" charset="0"/>
                                              <a:cs typeface="+mn-cs"/>
                                            </a:rPr>
                                            <m:t>10,5,1</m:t>
                                          </m:r>
                                        </m:e>
                                      </m:d>
                                    </m:e>
                                  </m:func>
                                </m:e>
                              </m:d>
                            </m:e>
                          </m:func>
                          <m:r>
                            <a:rPr kumimoji="0" lang="zh-CN" altLang="en-US" sz="1800" b="0" i="0" u="none" strike="noStrike" kern="1200" cap="none" spc="0" normalizeH="0" baseline="0" noProof="0">
                              <a:ln>
                                <a:noFill/>
                              </a:ln>
                              <a:solidFill>
                                <a:prstClr val="black"/>
                              </a:solidFill>
                              <a:effectLst/>
                              <a:uLnTx/>
                              <a:uFillTx/>
                              <a:latin typeface="Cambria Math" panose="02040503050406030204" pitchFamily="18" charset="0"/>
                              <a:cs typeface="+mn-cs"/>
                            </a:rPr>
                            <m:t>=</m:t>
                          </m:r>
                          <m:r>
                            <m:rPr>
                              <m:sty m:val="p"/>
                            </m:rPr>
                            <a:rPr kumimoji="0" lang="zh-CN" altLang="en-US" sz="1800" b="0" i="0" u="none" strike="noStrike" kern="1200" cap="none" spc="0" normalizeH="0" baseline="0" noProof="0">
                              <a:ln>
                                <a:noFill/>
                              </a:ln>
                              <a:solidFill>
                                <a:prstClr val="black"/>
                              </a:solidFill>
                              <a:effectLst/>
                              <a:uLnTx/>
                              <a:uFillTx/>
                              <a:latin typeface="Cambria Math" panose="02040503050406030204" pitchFamily="18" charset="0"/>
                              <a:cs typeface="+mn-cs"/>
                            </a:rPr>
                            <m:t>ma</m:t>
                          </m:r>
                          <m:func>
                            <m:funcPr>
                              <m:ctrlPr>
                                <a:rPr kumimoji="0" lang="zh-CN" altLang="en-US" sz="1800" b="0" i="1" u="none" strike="noStrike" kern="1200" cap="none" spc="0" normalizeH="0" baseline="0" noProof="0">
                                  <a:ln>
                                    <a:noFill/>
                                  </a:ln>
                                  <a:solidFill>
                                    <a:prstClr val="black"/>
                                  </a:solidFill>
                                  <a:effectLst/>
                                  <a:uLnTx/>
                                  <a:uFillTx/>
                                  <a:latin typeface="Cambria Math" panose="02040503050406030204" pitchFamily="18" charset="0"/>
                                  <a:cs typeface="+mn-cs"/>
                                </a:rPr>
                              </m:ctrlPr>
                            </m:funcPr>
                            <m:fName>
                              <m:r>
                                <m:rPr>
                                  <m:sty m:val="p"/>
                                </m:rPr>
                                <a:rPr kumimoji="0" lang="zh-CN" altLang="en-US" sz="1800" b="0" i="0" u="none" strike="noStrike" kern="1200" cap="none" spc="0" normalizeH="0" baseline="0" noProof="0">
                                  <a:ln>
                                    <a:noFill/>
                                  </a:ln>
                                  <a:solidFill>
                                    <a:prstClr val="black"/>
                                  </a:solidFill>
                                  <a:effectLst/>
                                  <a:uLnTx/>
                                  <a:uFillTx/>
                                  <a:latin typeface="Cambria Math" panose="02040503050406030204" pitchFamily="18" charset="0"/>
                                  <a:cs typeface="+mn-cs"/>
                                </a:rPr>
                                <m:t>x</m:t>
                              </m:r>
                            </m:fName>
                            <m:e>
                              <m:r>
                                <a:rPr kumimoji="0" lang="zh-CN" altLang="en-US" sz="1800" b="0" i="0" u="none" strike="noStrike" kern="1200" cap="none" spc="0" normalizeH="0" baseline="0" noProof="0">
                                  <a:ln>
                                    <a:noFill/>
                                  </a:ln>
                                  <a:solidFill>
                                    <a:prstClr val="black"/>
                                  </a:solidFill>
                                  <a:effectLst/>
                                  <a:uLnTx/>
                                  <a:uFillTx/>
                                  <a:latin typeface="Cambria Math" panose="02040503050406030204" pitchFamily="18" charset="0"/>
                                  <a:cs typeface="+mn-cs"/>
                                </a:rPr>
                                <m:t>(</m:t>
                              </m:r>
                            </m:e>
                          </m:func>
                          <m:r>
                            <a:rPr kumimoji="0" lang="zh-CN" altLang="en-US" sz="1800" b="0" i="0" u="none" strike="noStrike" kern="1200" cap="none" spc="0" normalizeH="0" baseline="0" noProof="0">
                              <a:ln>
                                <a:noFill/>
                              </a:ln>
                              <a:solidFill>
                                <a:prstClr val="black"/>
                              </a:solidFill>
                              <a:effectLst/>
                              <a:uLnTx/>
                              <a:uFillTx/>
                              <a:latin typeface="Cambria Math" panose="02040503050406030204" pitchFamily="18" charset="0"/>
                              <a:cs typeface="+mn-cs"/>
                            </a:rPr>
                            <m:t>3,</m:t>
                          </m:r>
                          <m:func>
                            <m:funcPr>
                              <m:ctrlPr>
                                <a:rPr kumimoji="0" lang="zh-CN" altLang="en-US" sz="1800" b="0" i="1" u="none" strike="noStrike" kern="1200" cap="none" spc="0" normalizeH="0" baseline="0" noProof="0">
                                  <a:ln>
                                    <a:noFill/>
                                  </a:ln>
                                  <a:solidFill>
                                    <a:prstClr val="black"/>
                                  </a:solidFill>
                                  <a:effectLst/>
                                  <a:uLnTx/>
                                  <a:uFillTx/>
                                  <a:latin typeface="Cambria Math" panose="02040503050406030204" pitchFamily="18" charset="0"/>
                                  <a:cs typeface="+mn-cs"/>
                                </a:rPr>
                              </m:ctrlPr>
                            </m:funcPr>
                            <m:fName>
                              <m:r>
                                <m:rPr>
                                  <m:sty m:val="p"/>
                                </m:rPr>
                                <a:rPr kumimoji="0" lang="zh-CN" altLang="en-US" sz="1800" b="0" i="0" u="none" strike="noStrike" kern="1200" cap="none" spc="0" normalizeH="0" baseline="0" noProof="0">
                                  <a:ln>
                                    <a:noFill/>
                                  </a:ln>
                                  <a:solidFill>
                                    <a:prstClr val="black"/>
                                  </a:solidFill>
                                  <a:effectLst/>
                                  <a:uLnTx/>
                                  <a:uFillTx/>
                                  <a:latin typeface="Cambria Math" panose="02040503050406030204" pitchFamily="18" charset="0"/>
                                  <a:cs typeface="+mn-cs"/>
                                </a:rPr>
                                <m:t>min</m:t>
                              </m:r>
                            </m:fName>
                            <m:e>
                              <m:d>
                                <m:dPr>
                                  <m:ctrlPr>
                                    <a:rPr kumimoji="0" lang="zh-CN" altLang="en-US" sz="1800" b="0" i="1" u="none" strike="noStrike" kern="1200" cap="none" spc="0" normalizeH="0" baseline="0" noProof="0">
                                      <a:ln>
                                        <a:noFill/>
                                      </a:ln>
                                      <a:solidFill>
                                        <a:prstClr val="black"/>
                                      </a:solidFill>
                                      <a:effectLst/>
                                      <a:uLnTx/>
                                      <a:uFillTx/>
                                      <a:latin typeface="Cambria Math" panose="02040503050406030204" pitchFamily="18" charset="0"/>
                                      <a:cs typeface="+mn-cs"/>
                                    </a:rPr>
                                  </m:ctrlPr>
                                </m:dPr>
                                <m:e>
                                  <m:r>
                                    <a:rPr kumimoji="0" lang="zh-CN" altLang="en-US" sz="1800" b="0" i="0" u="none" strike="noStrike" kern="1200" cap="none" spc="0" normalizeH="0" baseline="0" noProof="0">
                                      <a:ln>
                                        <a:noFill/>
                                      </a:ln>
                                      <a:solidFill>
                                        <a:prstClr val="black"/>
                                      </a:solidFill>
                                      <a:effectLst/>
                                      <a:uLnTx/>
                                      <a:uFillTx/>
                                      <a:latin typeface="Cambria Math" panose="02040503050406030204" pitchFamily="18" charset="0"/>
                                      <a:cs typeface="+mn-cs"/>
                                    </a:rPr>
                                    <m:t>2,</m:t>
                                  </m:r>
                                  <m:r>
                                    <m:rPr>
                                      <m:sty m:val="p"/>
                                    </m:rPr>
                                    <a:rPr kumimoji="0" lang="zh-CN" altLang="en-US" sz="1800" b="0" i="0" u="none" strike="noStrike" kern="1200" cap="none" spc="0" normalizeH="0" baseline="0" noProof="0">
                                      <a:ln>
                                        <a:noFill/>
                                      </a:ln>
                                      <a:solidFill>
                                        <a:prstClr val="black"/>
                                      </a:solidFill>
                                      <a:effectLst/>
                                      <a:uLnTx/>
                                      <a:uFillTx/>
                                      <a:latin typeface="Cambria Math" panose="02040503050406030204" pitchFamily="18" charset="0"/>
                                      <a:cs typeface="+mn-cs"/>
                                    </a:rPr>
                                    <m:t>x</m:t>
                                  </m:r>
                                  <m:r>
                                    <a:rPr kumimoji="0" lang="zh-CN" altLang="en-US" sz="1800" b="0" i="0" u="none" strike="noStrike" kern="1200" cap="none" spc="0" normalizeH="0" baseline="0" noProof="0">
                                      <a:ln>
                                        <a:noFill/>
                                      </a:ln>
                                      <a:solidFill>
                                        <a:prstClr val="black"/>
                                      </a:solidFill>
                                      <a:effectLst/>
                                      <a:uLnTx/>
                                      <a:uFillTx/>
                                      <a:latin typeface="Cambria Math" panose="02040503050406030204" pitchFamily="18" charset="0"/>
                                      <a:cs typeface="+mn-cs"/>
                                    </a:rPr>
                                    <m:t>,</m:t>
                                  </m:r>
                                  <m:r>
                                    <m:rPr>
                                      <m:sty m:val="p"/>
                                    </m:rPr>
                                    <a:rPr kumimoji="0" lang="zh-CN" altLang="en-US" sz="1800" b="0" i="0" u="none" strike="noStrike" kern="1200" cap="none" spc="0" normalizeH="0" baseline="0" noProof="0">
                                      <a:ln>
                                        <a:noFill/>
                                      </a:ln>
                                      <a:solidFill>
                                        <a:prstClr val="black"/>
                                      </a:solidFill>
                                      <a:effectLst/>
                                      <a:uLnTx/>
                                      <a:uFillTx/>
                                      <a:latin typeface="Cambria Math" panose="02040503050406030204" pitchFamily="18" charset="0"/>
                                      <a:cs typeface="+mn-cs"/>
                                    </a:rPr>
                                    <m:t>y</m:t>
                                  </m:r>
                                </m:e>
                              </m:d>
                            </m:e>
                          </m:func>
                          <m:r>
                            <a:rPr kumimoji="0" lang="zh-CN" altLang="en-US" sz="1800" b="0" i="0" u="none" strike="noStrike" kern="1200" cap="none" spc="0" normalizeH="0" baseline="0" noProof="0">
                              <a:ln>
                                <a:noFill/>
                              </a:ln>
                              <a:solidFill>
                                <a:prstClr val="black"/>
                              </a:solidFill>
                              <a:effectLst/>
                              <a:uLnTx/>
                              <a:uFillTx/>
                              <a:latin typeface="Cambria Math" panose="02040503050406030204" pitchFamily="18" charset="0"/>
                              <a:cs typeface="+mn-cs"/>
                            </a:rPr>
                            <m:t>,1</m:t>
                          </m:r>
                        </m:e>
                      </m:d>
                    </m:oMath>
                  </m:oMathPara>
                </a14:m>
                <a:endParaRPr kumimoji="0" lang="zh-CN" altLang="en-US"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mc:Choice>
        <mc:Fallback xmlns="">
          <p:sp>
            <p:nvSpPr>
              <p:cNvPr id="18" name="矩形 17">
                <a:extLst>
                  <a:ext uri="{FF2B5EF4-FFF2-40B4-BE49-F238E27FC236}">
                    <a16:creationId xmlns:a16="http://schemas.microsoft.com/office/drawing/2014/main" id="{50EBE420-CEFE-4610-87E1-387CDFCB5349}"/>
                  </a:ext>
                </a:extLst>
              </p:cNvPr>
              <p:cNvSpPr>
                <a:spLocks noRot="1" noChangeAspect="1" noMove="1" noResize="1" noEditPoints="1" noAdjustHandles="1" noChangeArrowheads="1" noChangeShapeType="1" noTextEdit="1"/>
              </p:cNvSpPr>
              <p:nvPr/>
            </p:nvSpPr>
            <p:spPr>
              <a:xfrm>
                <a:off x="3169743" y="2226622"/>
                <a:ext cx="6096000" cy="639983"/>
              </a:xfrm>
              <a:prstGeom prst="rect">
                <a:avLst/>
              </a:prstGeom>
              <a:blipFill>
                <a:blip r:embed="rId5"/>
                <a:stretch>
                  <a:fillRect t="-27619" b="-106667"/>
                </a:stretch>
              </a:blipFill>
            </p:spPr>
            <p:txBody>
              <a:bodyPr/>
              <a:lstStyle/>
              <a:p>
                <a:r>
                  <a:rPr lang="zh-CN" altLang="en-US">
                    <a:noFill/>
                  </a:rPr>
                  <a:t> </a:t>
                </a:r>
              </a:p>
            </p:txBody>
          </p:sp>
        </mc:Fallback>
      </mc:AlternateContent>
      <p:pic>
        <p:nvPicPr>
          <p:cNvPr id="6" name="图片 5">
            <a:extLst>
              <a:ext uri="{FF2B5EF4-FFF2-40B4-BE49-F238E27FC236}">
                <a16:creationId xmlns:a16="http://schemas.microsoft.com/office/drawing/2014/main" id="{12B0F6E9-AE8D-49EB-A0E6-141354207C41}"/>
              </a:ext>
            </a:extLst>
          </p:cNvPr>
          <p:cNvPicPr>
            <a:picLocks noChangeAspect="1"/>
          </p:cNvPicPr>
          <p:nvPr/>
        </p:nvPicPr>
        <p:blipFill>
          <a:blip r:embed="rId6"/>
          <a:stretch>
            <a:fillRect/>
          </a:stretch>
        </p:blipFill>
        <p:spPr>
          <a:xfrm>
            <a:off x="1642731" y="4012867"/>
            <a:ext cx="3518081" cy="1911448"/>
          </a:xfrm>
          <a:prstGeom prst="rect">
            <a:avLst/>
          </a:prstGeom>
        </p:spPr>
      </p:pic>
      <p:pic>
        <p:nvPicPr>
          <p:cNvPr id="8" name="图片 7">
            <a:extLst>
              <a:ext uri="{FF2B5EF4-FFF2-40B4-BE49-F238E27FC236}">
                <a16:creationId xmlns:a16="http://schemas.microsoft.com/office/drawing/2014/main" id="{F30B0305-7A5F-4CAF-AAB1-0985105B64F6}"/>
              </a:ext>
            </a:extLst>
          </p:cNvPr>
          <p:cNvPicPr>
            <a:picLocks noChangeAspect="1"/>
          </p:cNvPicPr>
          <p:nvPr/>
        </p:nvPicPr>
        <p:blipFill>
          <a:blip r:embed="rId7"/>
          <a:stretch>
            <a:fillRect/>
          </a:stretch>
        </p:blipFill>
        <p:spPr>
          <a:xfrm>
            <a:off x="6049542" y="4034219"/>
            <a:ext cx="4195024" cy="2146291"/>
          </a:xfrm>
          <a:prstGeom prst="rect">
            <a:avLst/>
          </a:prstGeom>
        </p:spPr>
      </p:pic>
    </p:spTree>
    <p:extLst>
      <p:ext uri="{BB962C8B-B14F-4D97-AF65-F5344CB8AC3E}">
        <p14:creationId xmlns:p14="http://schemas.microsoft.com/office/powerpoint/2010/main" val="247629235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642731" y="741597"/>
            <a:ext cx="8846288" cy="497934"/>
            <a:chOff x="2228892" y="2819853"/>
            <a:chExt cx="4786506" cy="497934"/>
          </a:xfrm>
        </p:grpSpPr>
        <p:sp>
          <p:nvSpPr>
            <p:cNvPr id="3" name="平行四边形 2"/>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4" name="平行四边形 3"/>
            <p:cNvSpPr/>
            <p:nvPr/>
          </p:nvSpPr>
          <p:spPr bwMode="auto">
            <a:xfrm>
              <a:off x="2228892" y="2819853"/>
              <a:ext cx="4786506"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5" name="矩形 4"/>
            <p:cNvSpPr/>
            <p:nvPr/>
          </p:nvSpPr>
          <p:spPr>
            <a:xfrm>
              <a:off x="2591332" y="2826188"/>
              <a:ext cx="4133539" cy="369332"/>
            </a:xfrm>
            <a:prstGeom prst="rect">
              <a:avLst/>
            </a:prstGeom>
          </p:spPr>
          <p:txBody>
            <a:bodyPr wrap="square">
              <a:spAutoFit/>
            </a:bodyPr>
            <a:lstStyle/>
            <a:p>
              <a:pPr marL="0" marR="0" lvl="0" indent="0" algn="ctr" defTabSz="914400" rtl="0" eaLnBrk="1" fontAlgn="auto" latinLnBrk="0" hangingPunct="1">
                <a:lnSpc>
                  <a:spcPct val="100000"/>
                </a:lnSpc>
                <a:spcBef>
                  <a:spcPct val="50000"/>
                </a:spcBef>
                <a:spcAft>
                  <a:spcPts val="0"/>
                </a:spcAft>
                <a:buClrTx/>
                <a:buSzTx/>
                <a:buFontTx/>
                <a:buNone/>
                <a:tabLst/>
                <a:defRPr/>
              </a:pPr>
              <a:r>
                <a:rPr kumimoji="0" lang="en-US" altLang="zh-CN" sz="1800" b="1" i="0" u="none" strike="noStrike" kern="1200" cap="none" spc="0" normalizeH="0" baseline="0" noProof="0" dirty="0">
                  <a:ln>
                    <a:noFill/>
                  </a:ln>
                  <a:solidFill>
                    <a:prstClr val="black">
                      <a:lumMod val="95000"/>
                      <a:lumOff val="5000"/>
                    </a:prstClr>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alpha-beta</a:t>
              </a:r>
              <a:r>
                <a:rPr kumimoji="0" lang="zh-CN" altLang="zh-CN" sz="1800" b="1" i="0" u="none" strike="noStrike" kern="1200" cap="none" spc="0" normalizeH="0" baseline="0" noProof="0" dirty="0">
                  <a:ln>
                    <a:noFill/>
                  </a:ln>
                  <a:solidFill>
                    <a:prstClr val="black">
                      <a:lumMod val="95000"/>
                      <a:lumOff val="5000"/>
                    </a:prstClr>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剪枝算法</a:t>
              </a:r>
              <a:r>
                <a:rPr kumimoji="0" lang="zh-CN" altLang="en-US" sz="1800" b="1" i="0" u="none" strike="noStrike" kern="1200" cap="none" spc="0" normalizeH="0" baseline="0" noProof="0" dirty="0">
                  <a:ln>
                    <a:noFill/>
                  </a:ln>
                  <a:solidFill>
                    <a:prstClr val="black">
                      <a:lumMod val="95000"/>
                      <a:lumOff val="5000"/>
                    </a:prstClr>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：对</a:t>
              </a:r>
              <a:r>
                <a:rPr kumimoji="0" lang="en-US" altLang="zh-CN" sz="1800" b="1" i="0" u="none" strike="noStrike" kern="1200" cap="none" spc="0" normalizeH="0" baseline="0" noProof="0" dirty="0">
                  <a:ln>
                    <a:noFill/>
                  </a:ln>
                  <a:solidFill>
                    <a:prstClr val="black">
                      <a:lumMod val="95000"/>
                      <a:lumOff val="5000"/>
                    </a:prstClr>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min</a:t>
              </a:r>
              <a:r>
                <a:rPr kumimoji="0" lang="zh-CN" altLang="en-US" sz="1800" b="1" i="0" u="none" strike="noStrike" kern="1200" cap="none" spc="0" normalizeH="0" baseline="0" noProof="0" dirty="0">
                  <a:ln>
                    <a:noFill/>
                  </a:ln>
                  <a:solidFill>
                    <a:prstClr val="black">
                      <a:lumMod val="95000"/>
                      <a:lumOff val="5000"/>
                    </a:prstClr>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节点后代剪枝示意图</a:t>
              </a:r>
            </a:p>
          </p:txBody>
        </p:sp>
      </p:grpSp>
      <p:sp>
        <p:nvSpPr>
          <p:cNvPr id="9" name="矩形 8">
            <a:extLst>
              <a:ext uri="{FF2B5EF4-FFF2-40B4-BE49-F238E27FC236}">
                <a16:creationId xmlns:a16="http://schemas.microsoft.com/office/drawing/2014/main" id="{12A55F39-B9C4-4625-AF50-47C6D1C98955}"/>
              </a:ext>
            </a:extLst>
          </p:cNvPr>
          <p:cNvSpPr/>
          <p:nvPr/>
        </p:nvSpPr>
        <p:spPr>
          <a:xfrm>
            <a:off x="852473" y="129010"/>
            <a:ext cx="3643946"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mn-cs"/>
              </a:rPr>
              <a:t>三、</a:t>
            </a:r>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Minimax</a:t>
            </a: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搜索与</a:t>
            </a:r>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alpha-beta</a:t>
            </a:r>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剪枝算法</a:t>
            </a:r>
            <a:endPar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7" name="Rectangle 2">
            <a:extLst>
              <a:ext uri="{FF2B5EF4-FFF2-40B4-BE49-F238E27FC236}">
                <a16:creationId xmlns:a16="http://schemas.microsoft.com/office/drawing/2014/main" id="{93FD792C-4E02-4CE7-92A7-ADA8912E1A57}"/>
              </a:ext>
            </a:extLst>
          </p:cNvPr>
          <p:cNvSpPr>
            <a:spLocks noChangeArrowheads="1"/>
          </p:cNvSpPr>
          <p:nvPr/>
        </p:nvSpPr>
        <p:spPr bwMode="auto">
          <a:xfrm>
            <a:off x="6096000" y="2532946"/>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1EC1CA56-8028-4FFB-846E-C0CF8E0160A5}"/>
                  </a:ext>
                </a:extLst>
              </p:cNvPr>
              <p:cNvSpPr/>
              <p:nvPr/>
            </p:nvSpPr>
            <p:spPr>
              <a:xfrm>
                <a:off x="396961" y="1929693"/>
                <a:ext cx="6075020" cy="4180375"/>
              </a:xfrm>
              <a:prstGeom prst="rect">
                <a:avLst/>
              </a:prstGeom>
            </p:spPr>
            <p:txBody>
              <a:bodyPr wrap="square">
                <a:spAutoFit/>
              </a:bodyPr>
              <a:lstStyle/>
              <a:p>
                <a:pPr marL="285750" marR="0" lvl="0" indent="-285750" algn="just" defTabSz="914400" rtl="0" eaLnBrk="1" fontAlgn="auto" latinLnBrk="0" hangingPunct="1">
                  <a:lnSpc>
                    <a:spcPct val="150000"/>
                  </a:lnSpc>
                  <a:spcBef>
                    <a:spcPts val="0"/>
                  </a:spcBef>
                  <a:spcAft>
                    <a:spcPts val="0"/>
                  </a:spcAft>
                  <a:buClrTx/>
                  <a:buSzTx/>
                  <a:buFont typeface="Wingdings" panose="05000000000000000000" pitchFamily="2" charset="2"/>
                  <a:buChar char="l"/>
                  <a:tabLst/>
                  <a:defRPr/>
                </a:pPr>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可把上述剪枝思路推广到一般情况。假设有一个位于</a:t>
                </a:r>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MIN</a:t>
                </a:r>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层的结点</a:t>
                </a:r>
                <a14:m>
                  <m:oMath xmlns:m="http://schemas.openxmlformats.org/officeDocument/2006/math">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𝑚</m:t>
                    </m:r>
                  </m:oMath>
                </a14:m>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，已知该结点能够向其上</a:t>
                </a:r>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MAX</a:t>
                </a:r>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结点反馈的收益为</a:t>
                </a:r>
                <a14:m>
                  <m:oMath xmlns:m="http://schemas.openxmlformats.org/officeDocument/2006/math">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𝛼</m:t>
                    </m:r>
                  </m:oMath>
                </a14:m>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alpha</a:t>
                </a:r>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14:m>
                  <m:oMath xmlns:m="http://schemas.openxmlformats.org/officeDocument/2006/math">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𝑛</m:t>
                    </m:r>
                  </m:oMath>
                </a14:m>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是与结点</a:t>
                </a:r>
                <a14:m>
                  <m:oMath xmlns:m="http://schemas.openxmlformats.org/officeDocument/2006/math">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𝑚</m:t>
                    </m:r>
                  </m:oMath>
                </a14:m>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位于同一层的某个兄弟（</a:t>
                </a:r>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sibling</a:t>
                </a:r>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）结点的后代结点。如果在结点</a:t>
                </a:r>
                <a14:m>
                  <m:oMath xmlns:m="http://schemas.openxmlformats.org/officeDocument/2006/math">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𝑛</m:t>
                    </m:r>
                  </m:oMath>
                </a14:m>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的后代结点被访问一部分后，知道结点</a:t>
                </a:r>
                <a14:m>
                  <m:oMath xmlns:m="http://schemas.openxmlformats.org/officeDocument/2006/math">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𝑛</m:t>
                    </m:r>
                  </m:oMath>
                </a14:m>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能够向其上一层</a:t>
                </a:r>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MAX</a:t>
                </a:r>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结点反馈收益小于</a:t>
                </a:r>
                <a14:m>
                  <m:oMath xmlns:m="http://schemas.openxmlformats.org/officeDocument/2006/math">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𝛼</m:t>
                    </m:r>
                  </m:oMath>
                </a14:m>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，则结点</a:t>
                </a:r>
                <a14:m>
                  <m:oMath xmlns:m="http://schemas.openxmlformats.org/officeDocument/2006/math">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𝑛</m:t>
                    </m:r>
                  </m:oMath>
                </a14:m>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的未被访问孩子结点将被剪枝。</a:t>
                </a:r>
                <a:endPar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a:p>
                <a:pPr marL="285750" marR="0" lvl="0" indent="-285750" algn="just" defTabSz="914400" rtl="0" eaLnBrk="1" fontAlgn="auto" latinLnBrk="0" hangingPunct="1">
                  <a:lnSpc>
                    <a:spcPct val="150000"/>
                  </a:lnSpc>
                  <a:spcBef>
                    <a:spcPts val="0"/>
                  </a:spcBef>
                  <a:spcAft>
                    <a:spcPts val="0"/>
                  </a:spcAft>
                  <a:buClrTx/>
                  <a:buSzTx/>
                  <a:buFont typeface="Wingdings" panose="05000000000000000000" pitchFamily="2" charset="2"/>
                  <a:buChar char="l"/>
                  <a:tabLst/>
                  <a:defRPr/>
                </a:pPr>
                <a:endPar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a:p>
                <a:pPr marL="285750" marR="0" lvl="0" indent="-285750" algn="just" defTabSz="914400" rtl="0" eaLnBrk="1" fontAlgn="auto" latinLnBrk="0" hangingPunct="1">
                  <a:lnSpc>
                    <a:spcPct val="150000"/>
                  </a:lnSpc>
                  <a:spcBef>
                    <a:spcPts val="0"/>
                  </a:spcBef>
                  <a:spcAft>
                    <a:spcPts val="0"/>
                  </a:spcAft>
                  <a:buClrTx/>
                  <a:buSzTx/>
                  <a:buFont typeface="Wingdings" panose="05000000000000000000" pitchFamily="2" charset="2"/>
                  <a:buChar char="l"/>
                  <a:tabLst/>
                  <a:defRPr/>
                </a:pPr>
                <a:r>
                  <a:rPr kumimoji="0" lang="zh-CN"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如图</a:t>
                </a:r>
                <a:r>
                  <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3.12</a:t>
                </a:r>
                <a:r>
                  <a:rPr kumimoji="0" lang="zh-CN"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所示，玩家</a:t>
                </a:r>
                <a:r>
                  <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MAX</a:t>
                </a:r>
                <a:r>
                  <a:rPr kumimoji="0" lang="zh-CN"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在结点</a:t>
                </a:r>
                <a14:m>
                  <m:oMath xmlns:m="http://schemas.openxmlformats.org/officeDocument/2006/math">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𝑚</m:t>
                    </m:r>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m:t>
                    </m:r>
                  </m:oMath>
                </a14:m>
                <a:r>
                  <a:rPr kumimoji="0" lang="zh-CN"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能够从位于其下</a:t>
                </a:r>
                <a:r>
                  <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MIN</a:t>
                </a:r>
                <a:r>
                  <a:rPr kumimoji="0" lang="zh-CN"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层的结点</a:t>
                </a:r>
                <a14:m>
                  <m:oMath xmlns:m="http://schemas.openxmlformats.org/officeDocument/2006/math">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𝑚</m:t>
                    </m:r>
                  </m:oMath>
                </a14:m>
                <a:r>
                  <a:rPr kumimoji="0" lang="zh-CN"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得到取值至少为</a:t>
                </a:r>
                <a14:m>
                  <m:oMath xmlns:m="http://schemas.openxmlformats.org/officeDocument/2006/math">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𝛼</m:t>
                    </m:r>
                  </m:oMath>
                </a14:m>
                <a:r>
                  <a:rPr kumimoji="0" lang="zh-CN"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的收益，因此结点</a:t>
                </a:r>
                <a14:m>
                  <m:oMath xmlns:m="http://schemas.openxmlformats.org/officeDocument/2006/math">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𝑛</m:t>
                    </m:r>
                  </m:oMath>
                </a14:m>
                <a:r>
                  <a:rPr kumimoji="0" lang="zh-CN"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那些未被访问的后继分支结点对结点</a:t>
                </a:r>
                <a14:m>
                  <m:oMath xmlns:m="http://schemas.openxmlformats.org/officeDocument/2006/math">
                    <m:sSup>
                      <m:sSupPr>
                        <m:ctrlPr>
                          <a:rPr kumimoji="0" lang="zh-CN"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ctrlPr>
                      </m:sSupPr>
                      <m:e>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𝑚</m:t>
                        </m:r>
                      </m:e>
                      <m:sup>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m:t>
                        </m:r>
                      </m:sup>
                    </m:sSup>
                  </m:oMath>
                </a14:m>
                <a:r>
                  <a:rPr kumimoji="0" lang="zh-CN"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取值没有任何影响了。</a:t>
                </a:r>
              </a:p>
              <a:p>
                <a:pPr marL="0" marR="0" lvl="0" indent="266700" algn="just" defTabSz="914400" rtl="0" eaLnBrk="1" fontAlgn="auto" latinLnBrk="0" hangingPunct="1">
                  <a:lnSpc>
                    <a:spcPct val="150000"/>
                  </a:lnSpc>
                  <a:spcBef>
                    <a:spcPts val="0"/>
                  </a:spcBef>
                  <a:spcAft>
                    <a:spcPts val="0"/>
                  </a:spcAft>
                  <a:buClrTx/>
                  <a:buSzTx/>
                  <a:buFontTx/>
                  <a:buNone/>
                  <a:tabLst/>
                  <a:defRPr/>
                </a:pPr>
                <a:endPar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mc:Choice>
        <mc:Fallback xmlns="">
          <p:sp>
            <p:nvSpPr>
              <p:cNvPr id="8" name="矩形 7">
                <a:extLst>
                  <a:ext uri="{FF2B5EF4-FFF2-40B4-BE49-F238E27FC236}">
                    <a16:creationId xmlns:a16="http://schemas.microsoft.com/office/drawing/2014/main" id="{1EC1CA56-8028-4FFB-846E-C0CF8E0160A5}"/>
                  </a:ext>
                </a:extLst>
              </p:cNvPr>
              <p:cNvSpPr>
                <a:spLocks noRot="1" noChangeAspect="1" noMove="1" noResize="1" noEditPoints="1" noAdjustHandles="1" noChangeArrowheads="1" noChangeShapeType="1" noTextEdit="1"/>
              </p:cNvSpPr>
              <p:nvPr/>
            </p:nvSpPr>
            <p:spPr>
              <a:xfrm>
                <a:off x="396961" y="1929693"/>
                <a:ext cx="6075020" cy="4180375"/>
              </a:xfrm>
              <a:prstGeom prst="rect">
                <a:avLst/>
              </a:prstGeom>
              <a:blipFill>
                <a:blip r:embed="rId3"/>
                <a:stretch>
                  <a:fillRect l="-401" r="-502"/>
                </a:stretch>
              </a:blipFill>
            </p:spPr>
            <p:txBody>
              <a:bodyPr/>
              <a:lstStyle/>
              <a:p>
                <a:r>
                  <a:rPr lang="zh-CN" altLang="en-US">
                    <a:noFill/>
                  </a:rPr>
                  <a:t> </a:t>
                </a:r>
              </a:p>
            </p:txBody>
          </p:sp>
        </mc:Fallback>
      </mc:AlternateContent>
      <p:pic>
        <p:nvPicPr>
          <p:cNvPr id="10" name="图片 9">
            <a:extLst>
              <a:ext uri="{FF2B5EF4-FFF2-40B4-BE49-F238E27FC236}">
                <a16:creationId xmlns:a16="http://schemas.microsoft.com/office/drawing/2014/main" id="{92F430DA-9258-4D07-AC47-8B23066384B5}"/>
              </a:ext>
            </a:extLst>
          </p:cNvPr>
          <p:cNvPicPr>
            <a:picLocks noChangeAspect="1"/>
          </p:cNvPicPr>
          <p:nvPr/>
        </p:nvPicPr>
        <p:blipFill>
          <a:blip r:embed="rId4"/>
          <a:stretch>
            <a:fillRect/>
          </a:stretch>
        </p:blipFill>
        <p:spPr>
          <a:xfrm>
            <a:off x="6783349" y="1851528"/>
            <a:ext cx="4375951" cy="3864841"/>
          </a:xfrm>
          <a:prstGeom prst="rect">
            <a:avLst/>
          </a:prstGeom>
        </p:spPr>
      </p:pic>
    </p:spTree>
    <p:extLst>
      <p:ext uri="{BB962C8B-B14F-4D97-AF65-F5344CB8AC3E}">
        <p14:creationId xmlns:p14="http://schemas.microsoft.com/office/powerpoint/2010/main" val="30871807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642731" y="741597"/>
            <a:ext cx="8846288" cy="497934"/>
            <a:chOff x="2228892" y="2819853"/>
            <a:chExt cx="4786506" cy="497934"/>
          </a:xfrm>
        </p:grpSpPr>
        <p:sp>
          <p:nvSpPr>
            <p:cNvPr id="3" name="平行四边形 2"/>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4" name="平行四边形 3"/>
            <p:cNvSpPr/>
            <p:nvPr/>
          </p:nvSpPr>
          <p:spPr bwMode="auto">
            <a:xfrm>
              <a:off x="2228892" y="2819853"/>
              <a:ext cx="4786506"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5" name="矩形 4"/>
            <p:cNvSpPr/>
            <p:nvPr/>
          </p:nvSpPr>
          <p:spPr>
            <a:xfrm>
              <a:off x="2591332" y="2826188"/>
              <a:ext cx="4133539" cy="369332"/>
            </a:xfrm>
            <a:prstGeom prst="rect">
              <a:avLst/>
            </a:prstGeom>
          </p:spPr>
          <p:txBody>
            <a:bodyPr wrap="square">
              <a:spAutoFit/>
            </a:bodyPr>
            <a:lstStyle/>
            <a:p>
              <a:pPr marL="0" marR="0" lvl="0" indent="0" algn="ctr" defTabSz="914400" rtl="0" eaLnBrk="1" fontAlgn="auto" latinLnBrk="0" hangingPunct="1">
                <a:lnSpc>
                  <a:spcPct val="100000"/>
                </a:lnSpc>
                <a:spcBef>
                  <a:spcPct val="50000"/>
                </a:spcBef>
                <a:spcAft>
                  <a:spcPts val="0"/>
                </a:spcAft>
                <a:buClrTx/>
                <a:buSzTx/>
                <a:buFontTx/>
                <a:buNone/>
                <a:tabLst/>
                <a:defRPr/>
              </a:pPr>
              <a:r>
                <a:rPr kumimoji="0" lang="en-US" altLang="zh-CN" sz="1800" b="1" i="0" u="none" strike="noStrike" kern="1200" cap="none" spc="0" normalizeH="0" baseline="0" noProof="0" dirty="0">
                  <a:ln>
                    <a:noFill/>
                  </a:ln>
                  <a:solidFill>
                    <a:prstClr val="black">
                      <a:lumMod val="95000"/>
                      <a:lumOff val="5000"/>
                    </a:prstClr>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alpha-beta</a:t>
              </a:r>
              <a:r>
                <a:rPr kumimoji="0" lang="zh-CN" altLang="zh-CN" sz="1800" b="1" i="0" u="none" strike="noStrike" kern="1200" cap="none" spc="0" normalizeH="0" baseline="0" noProof="0" dirty="0">
                  <a:ln>
                    <a:noFill/>
                  </a:ln>
                  <a:solidFill>
                    <a:prstClr val="black">
                      <a:lumMod val="95000"/>
                      <a:lumOff val="5000"/>
                    </a:prstClr>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剪枝算法</a:t>
              </a:r>
              <a:r>
                <a:rPr kumimoji="0" lang="zh-CN" altLang="en-US" sz="1800" b="1" i="0" u="none" strike="noStrike" kern="1200" cap="none" spc="0" normalizeH="0" baseline="0" noProof="0" dirty="0">
                  <a:ln>
                    <a:noFill/>
                  </a:ln>
                  <a:solidFill>
                    <a:prstClr val="black">
                      <a:lumMod val="95000"/>
                      <a:lumOff val="5000"/>
                    </a:prstClr>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：对</a:t>
              </a:r>
              <a:r>
                <a:rPr kumimoji="0" lang="en-US" altLang="zh-CN" sz="1800" b="1" i="0" u="none" strike="noStrike" kern="1200" cap="none" spc="0" normalizeH="0" baseline="0" noProof="0" dirty="0">
                  <a:ln>
                    <a:noFill/>
                  </a:ln>
                  <a:solidFill>
                    <a:prstClr val="black">
                      <a:lumMod val="95000"/>
                      <a:lumOff val="5000"/>
                    </a:prstClr>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max</a:t>
              </a:r>
              <a:r>
                <a:rPr kumimoji="0" lang="zh-CN" altLang="en-US" sz="1800" b="1" i="0" u="none" strike="noStrike" kern="1200" cap="none" spc="0" normalizeH="0" baseline="0" noProof="0" dirty="0">
                  <a:ln>
                    <a:noFill/>
                  </a:ln>
                  <a:solidFill>
                    <a:prstClr val="black">
                      <a:lumMod val="95000"/>
                      <a:lumOff val="5000"/>
                    </a:prstClr>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节点后代剪枝示意图</a:t>
              </a:r>
            </a:p>
          </p:txBody>
        </p:sp>
      </p:grpSp>
      <p:sp>
        <p:nvSpPr>
          <p:cNvPr id="9" name="矩形 8">
            <a:extLst>
              <a:ext uri="{FF2B5EF4-FFF2-40B4-BE49-F238E27FC236}">
                <a16:creationId xmlns:a16="http://schemas.microsoft.com/office/drawing/2014/main" id="{12A55F39-B9C4-4625-AF50-47C6D1C98955}"/>
              </a:ext>
            </a:extLst>
          </p:cNvPr>
          <p:cNvSpPr/>
          <p:nvPr/>
        </p:nvSpPr>
        <p:spPr>
          <a:xfrm>
            <a:off x="852473" y="129010"/>
            <a:ext cx="3643946"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mn-cs"/>
              </a:rPr>
              <a:t>三、</a:t>
            </a:r>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Minimax</a:t>
            </a: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搜索与</a:t>
            </a:r>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alpha-beta</a:t>
            </a:r>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剪枝算法</a:t>
            </a:r>
            <a:endPar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7" name="Rectangle 2">
            <a:extLst>
              <a:ext uri="{FF2B5EF4-FFF2-40B4-BE49-F238E27FC236}">
                <a16:creationId xmlns:a16="http://schemas.microsoft.com/office/drawing/2014/main" id="{93FD792C-4E02-4CE7-92A7-ADA8912E1A57}"/>
              </a:ext>
            </a:extLst>
          </p:cNvPr>
          <p:cNvSpPr>
            <a:spLocks noChangeArrowheads="1"/>
          </p:cNvSpPr>
          <p:nvPr/>
        </p:nvSpPr>
        <p:spPr bwMode="auto">
          <a:xfrm>
            <a:off x="6096000" y="2532946"/>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1EC1CA56-8028-4FFB-846E-C0CF8E0160A5}"/>
                  </a:ext>
                </a:extLst>
              </p:cNvPr>
              <p:cNvSpPr/>
              <p:nvPr/>
            </p:nvSpPr>
            <p:spPr>
              <a:xfrm>
                <a:off x="396960" y="1929693"/>
                <a:ext cx="5888855" cy="3868495"/>
              </a:xfrm>
              <a:prstGeom prst="rect">
                <a:avLst/>
              </a:prstGeom>
            </p:spPr>
            <p:txBody>
              <a:bodyPr wrap="square">
                <a:spAutoFit/>
              </a:bodyPr>
              <a:lstStyle/>
              <a:p>
                <a:pPr marL="285750" marR="0" lvl="0" indent="-285750" algn="just" defTabSz="914400" rtl="0" eaLnBrk="1" fontAlgn="auto" latinLnBrk="0" hangingPunct="1">
                  <a:lnSpc>
                    <a:spcPct val="200000"/>
                  </a:lnSpc>
                  <a:spcBef>
                    <a:spcPts val="0"/>
                  </a:spcBef>
                  <a:spcAft>
                    <a:spcPts val="0"/>
                  </a:spcAft>
                  <a:buClrTx/>
                  <a:buSzTx/>
                  <a:buFont typeface="Wingdings" panose="05000000000000000000" pitchFamily="2" charset="2"/>
                  <a:buChar char="l"/>
                  <a:tabLst/>
                  <a:defRPr/>
                </a:pPr>
                <a:r>
                  <a:rPr kumimoji="0" lang="zh-CN"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如图</a:t>
                </a: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3.13</a:t>
                </a:r>
                <a:r>
                  <a:rPr kumimoji="0" lang="zh-CN"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所示，考虑位于</a:t>
                </a: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MAX</a:t>
                </a:r>
                <a:r>
                  <a:rPr kumimoji="0" lang="zh-CN"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层的结点</a:t>
                </a:r>
                <a14:m>
                  <m:oMath xmlns:m="http://schemas.openxmlformats.org/officeDocument/2006/math">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t>𝑚</m:t>
                    </m:r>
                  </m:oMath>
                </a14:m>
                <a:r>
                  <a:rPr kumimoji="0" lang="zh-CN"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，已知结点</a:t>
                </a:r>
                <a14:m>
                  <m:oMath xmlns:m="http://schemas.openxmlformats.org/officeDocument/2006/math">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t>𝑚</m:t>
                    </m:r>
                  </m:oMath>
                </a14:m>
                <a:r>
                  <a:rPr kumimoji="0" lang="zh-CN"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能够从其下</a:t>
                </a: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MIN</a:t>
                </a:r>
                <a:r>
                  <a:rPr kumimoji="0" lang="zh-CN"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层结点收到的收益为</a:t>
                </a:r>
                <a14:m>
                  <m:oMath xmlns:m="http://schemas.openxmlformats.org/officeDocument/2006/math">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t>𝛽</m:t>
                    </m:r>
                  </m:oMath>
                </a14:m>
                <a:r>
                  <a:rPr kumimoji="0" lang="zh-CN"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beta</a:t>
                </a:r>
                <a:r>
                  <a:rPr kumimoji="0" lang="zh-CN"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endPar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a:p>
                <a:pPr marL="285750" marR="0" lvl="0" indent="-285750" algn="just" defTabSz="914400" rtl="0" eaLnBrk="1" fontAlgn="auto" latinLnBrk="0" hangingPunct="1">
                  <a:lnSpc>
                    <a:spcPct val="200000"/>
                  </a:lnSpc>
                  <a:spcBef>
                    <a:spcPts val="0"/>
                  </a:spcBef>
                  <a:spcAft>
                    <a:spcPts val="0"/>
                  </a:spcAft>
                  <a:buClrTx/>
                  <a:buSzTx/>
                  <a:buFont typeface="Wingdings" panose="05000000000000000000" pitchFamily="2" charset="2"/>
                  <a:buChar char="l"/>
                  <a:tabLst/>
                  <a:defRPr/>
                </a:pPr>
                <a:r>
                  <a:rPr kumimoji="0" lang="zh-CN"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结点</a:t>
                </a:r>
                <a14:m>
                  <m:oMath xmlns:m="http://schemas.openxmlformats.org/officeDocument/2006/math">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t>𝑛</m:t>
                    </m:r>
                  </m:oMath>
                </a14:m>
                <a:r>
                  <a:rPr kumimoji="0" lang="zh-CN"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是结点</a:t>
                </a:r>
                <a14:m>
                  <m:oMath xmlns:m="http://schemas.openxmlformats.org/officeDocument/2006/math">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t>𝑚</m:t>
                    </m:r>
                  </m:oMath>
                </a14:m>
                <a:r>
                  <a:rPr kumimoji="0" lang="zh-CN"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上层结点</a:t>
                </a:r>
                <a14:m>
                  <m:oMath xmlns:m="http://schemas.openxmlformats.org/officeDocument/2006/math">
                    <m:sSup>
                      <m:sSupPr>
                        <m:ctrlPr>
                          <a:rPr kumimoji="0" lang="zh-CN"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ctrlPr>
                      </m:sSupPr>
                      <m:e>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t>𝑚</m:t>
                        </m:r>
                      </m:e>
                      <m:sup>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t>′</m:t>
                        </m:r>
                      </m:sup>
                    </m:sSup>
                  </m:oMath>
                </a14:m>
                <a:r>
                  <a:rPr kumimoji="0" lang="zh-CN"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的位于</a:t>
                </a: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MAX</a:t>
                </a:r>
                <a:r>
                  <a:rPr kumimoji="0" lang="zh-CN"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层的后代结点，如果目前已知结点</a:t>
                </a:r>
                <a14:m>
                  <m:oMath xmlns:m="http://schemas.openxmlformats.org/officeDocument/2006/math">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t>𝑛</m:t>
                    </m:r>
                  </m:oMath>
                </a14:m>
                <a:r>
                  <a:rPr kumimoji="0" lang="zh-CN"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能够收到的收益大于</a:t>
                </a:r>
                <a14:m>
                  <m:oMath xmlns:m="http://schemas.openxmlformats.org/officeDocument/2006/math">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t>𝛽</m:t>
                    </m:r>
                  </m:oMath>
                </a14:m>
                <a:r>
                  <a:rPr kumimoji="0" lang="zh-CN"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，则不再扩展结点</a:t>
                </a:r>
                <a14:m>
                  <m:oMath xmlns:m="http://schemas.openxmlformats.org/officeDocument/2006/math">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t>𝑛</m:t>
                    </m:r>
                  </m:oMath>
                </a14:m>
                <a:r>
                  <a:rPr kumimoji="0" lang="zh-CN"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的未被访问后继结点，因为位于</a:t>
                </a: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MIN</a:t>
                </a:r>
                <a:r>
                  <a:rPr kumimoji="0" lang="zh-CN"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层的结点</a:t>
                </a:r>
                <a14:m>
                  <m:oMath xmlns:m="http://schemas.openxmlformats.org/officeDocument/2006/math">
                    <m:sSup>
                      <m:sSupPr>
                        <m:ctrlPr>
                          <a:rPr kumimoji="0" lang="zh-CN"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ctrlPr>
                      </m:sSupPr>
                      <m:e>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t>𝑚</m:t>
                        </m:r>
                      </m:e>
                      <m:sup>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t>′</m:t>
                        </m:r>
                      </m:sup>
                    </m:sSup>
                  </m:oMath>
                </a14:m>
                <a:r>
                  <a:rPr kumimoji="0" lang="zh-CN"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只会选择收益小于或等于</a:t>
                </a:r>
                <a14:m>
                  <m:oMath xmlns:m="http://schemas.openxmlformats.org/officeDocument/2006/math">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t>𝛽</m:t>
                    </m:r>
                  </m:oMath>
                </a14:m>
                <a:r>
                  <a:rPr kumimoji="0" lang="zh-CN"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的结点来采取行动。</a:t>
                </a:r>
              </a:p>
              <a:p>
                <a:pPr marL="0" marR="0" lvl="0" indent="266700" algn="just" defTabSz="914400" rtl="0" eaLnBrk="1" fontAlgn="auto" latinLnBrk="0" hangingPunct="1">
                  <a:lnSpc>
                    <a:spcPct val="150000"/>
                  </a:lnSpc>
                  <a:spcBef>
                    <a:spcPts val="0"/>
                  </a:spcBef>
                  <a:spcAft>
                    <a:spcPts val="0"/>
                  </a:spcAft>
                  <a:buClrTx/>
                  <a:buSzTx/>
                  <a:buFontTx/>
                  <a:buNone/>
                  <a:tabLst/>
                  <a:defRPr/>
                </a:pPr>
                <a:endPar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mc:Choice>
        <mc:Fallback xmlns="">
          <p:sp>
            <p:nvSpPr>
              <p:cNvPr id="8" name="矩形 7">
                <a:extLst>
                  <a:ext uri="{FF2B5EF4-FFF2-40B4-BE49-F238E27FC236}">
                    <a16:creationId xmlns:a16="http://schemas.microsoft.com/office/drawing/2014/main" id="{1EC1CA56-8028-4FFB-846E-C0CF8E0160A5}"/>
                  </a:ext>
                </a:extLst>
              </p:cNvPr>
              <p:cNvSpPr>
                <a:spLocks noRot="1" noChangeAspect="1" noMove="1" noResize="1" noEditPoints="1" noAdjustHandles="1" noChangeArrowheads="1" noChangeShapeType="1" noTextEdit="1"/>
              </p:cNvSpPr>
              <p:nvPr/>
            </p:nvSpPr>
            <p:spPr>
              <a:xfrm>
                <a:off x="396960" y="1929693"/>
                <a:ext cx="5888855" cy="3868495"/>
              </a:xfrm>
              <a:prstGeom prst="rect">
                <a:avLst/>
              </a:prstGeom>
              <a:blipFill>
                <a:blip r:embed="rId3"/>
                <a:stretch>
                  <a:fillRect l="-621" r="-4762"/>
                </a:stretch>
              </a:blipFill>
            </p:spPr>
            <p:txBody>
              <a:bodyPr/>
              <a:lstStyle/>
              <a:p>
                <a:r>
                  <a:rPr lang="zh-CN" altLang="en-US">
                    <a:noFill/>
                  </a:rPr>
                  <a:t> </a:t>
                </a:r>
              </a:p>
            </p:txBody>
          </p:sp>
        </mc:Fallback>
      </mc:AlternateContent>
      <p:pic>
        <p:nvPicPr>
          <p:cNvPr id="13" name="图片 12">
            <a:extLst>
              <a:ext uri="{FF2B5EF4-FFF2-40B4-BE49-F238E27FC236}">
                <a16:creationId xmlns:a16="http://schemas.microsoft.com/office/drawing/2014/main" id="{257FCDDE-7F27-4ED6-B18B-D6CE2F93D37B}"/>
              </a:ext>
            </a:extLst>
          </p:cNvPr>
          <p:cNvPicPr>
            <a:picLocks noChangeAspect="1"/>
          </p:cNvPicPr>
          <p:nvPr/>
        </p:nvPicPr>
        <p:blipFill>
          <a:blip r:embed="rId4"/>
          <a:stretch>
            <a:fillRect/>
          </a:stretch>
        </p:blipFill>
        <p:spPr>
          <a:xfrm>
            <a:off x="6641206" y="1989922"/>
            <a:ext cx="4823073" cy="3432351"/>
          </a:xfrm>
          <a:prstGeom prst="rect">
            <a:avLst/>
          </a:prstGeom>
        </p:spPr>
      </p:pic>
      <p:sp>
        <p:nvSpPr>
          <p:cNvPr id="14" name="矩形 13">
            <a:extLst>
              <a:ext uri="{FF2B5EF4-FFF2-40B4-BE49-F238E27FC236}">
                <a16:creationId xmlns:a16="http://schemas.microsoft.com/office/drawing/2014/main" id="{C26A6A24-C42D-4064-BDB7-345EB44D5CA9}"/>
              </a:ext>
            </a:extLst>
          </p:cNvPr>
          <p:cNvSpPr/>
          <p:nvPr/>
        </p:nvSpPr>
        <p:spPr>
          <a:xfrm>
            <a:off x="6403053" y="5686972"/>
            <a:ext cx="4951997" cy="338554"/>
          </a:xfrm>
          <a:prstGeom prst="rect">
            <a:avLst/>
          </a:prstGeom>
        </p:spPr>
        <p:txBody>
          <a:bodyPr wrap="none">
            <a:spAutoFit/>
          </a:bodyP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图 </a:t>
            </a:r>
            <a:r>
              <a:rPr kumimoji="0" lang="en-US" altLang="zh-CN" sz="1600" b="0" i="0" u="none" strike="noStrike" kern="1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3.13 </a:t>
            </a:r>
            <a:r>
              <a:rPr kumimoji="0" lang="zh-CN" altLang="zh-CN" sz="1600" b="0" i="0" u="none" strike="noStrike" kern="1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基于</a:t>
            </a:r>
            <a:r>
              <a:rPr kumimoji="0" lang="en-US" altLang="zh-CN" sz="1600" b="0" i="0" u="none" strike="noStrike" kern="1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MAX</a:t>
            </a:r>
            <a:r>
              <a:rPr kumimoji="0" lang="zh-CN" altLang="zh-CN" sz="1600" b="0" i="0" u="none" strike="noStrike" kern="1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结点反馈收益进行剪枝</a:t>
            </a:r>
            <a:r>
              <a:rPr kumimoji="0" lang="en-US" altLang="zh-CN" sz="1600" b="0" i="0" u="none" strike="noStrike" kern="1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(beta</a:t>
            </a:r>
            <a:r>
              <a:rPr kumimoji="0" lang="zh-CN" altLang="zh-CN" sz="1600" b="0" i="0" u="none" strike="noStrike" kern="1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剪枝</a:t>
            </a:r>
            <a:r>
              <a:rPr kumimoji="0" lang="en-US" altLang="zh-CN" sz="1600" b="0" i="0" u="none" strike="noStrike" kern="100" cap="none" spc="0" normalizeH="0" baseline="0" noProof="0" dirty="0">
                <a:ln>
                  <a:noFill/>
                </a:ln>
                <a:solidFill>
                  <a:srgbClr val="000000"/>
                </a:solidFill>
                <a:effectLst/>
                <a:uLnTx/>
                <a:uFillTx/>
                <a:latin typeface="Times New Roman" panose="02020603050405020304" pitchFamily="18" charset="0"/>
                <a:ea typeface="楷体_GB2312"/>
                <a:cs typeface="Times New Roman" panose="02020603050405020304" pitchFamily="18" charset="0"/>
              </a:rPr>
              <a:t>)</a:t>
            </a:r>
            <a:endParaRPr kumimoji="0" lang="zh-CN" altLang="zh-CN" sz="1600" b="0" i="0" u="none" strike="noStrike" kern="1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94072570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642731" y="741597"/>
            <a:ext cx="8846288" cy="497934"/>
            <a:chOff x="2228892" y="2819853"/>
            <a:chExt cx="4786506" cy="497934"/>
          </a:xfrm>
        </p:grpSpPr>
        <p:sp>
          <p:nvSpPr>
            <p:cNvPr id="3" name="平行四边形 2"/>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4" name="平行四边形 3"/>
            <p:cNvSpPr/>
            <p:nvPr/>
          </p:nvSpPr>
          <p:spPr bwMode="auto">
            <a:xfrm>
              <a:off x="2228892" y="2819853"/>
              <a:ext cx="4786506"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5" name="矩形 4"/>
            <p:cNvSpPr/>
            <p:nvPr/>
          </p:nvSpPr>
          <p:spPr>
            <a:xfrm>
              <a:off x="2591332" y="2826188"/>
              <a:ext cx="4133539" cy="369332"/>
            </a:xfrm>
            <a:prstGeom prst="rect">
              <a:avLst/>
            </a:prstGeom>
          </p:spPr>
          <p:txBody>
            <a:bodyPr wrap="square">
              <a:spAutoFit/>
            </a:bodyPr>
            <a:lstStyle/>
            <a:p>
              <a:pPr marL="0" marR="0" lvl="0" indent="0" algn="ctr" defTabSz="914400" rtl="0" eaLnBrk="1" fontAlgn="auto" latinLnBrk="0" hangingPunct="1">
                <a:lnSpc>
                  <a:spcPct val="100000"/>
                </a:lnSpc>
                <a:spcBef>
                  <a:spcPct val="50000"/>
                </a:spcBef>
                <a:spcAft>
                  <a:spcPts val="0"/>
                </a:spcAft>
                <a:buClrTx/>
                <a:buSzTx/>
                <a:buFontTx/>
                <a:buNone/>
                <a:tabLst/>
                <a:defRPr/>
              </a:pPr>
              <a:r>
                <a:rPr kumimoji="0" lang="en-US" altLang="zh-CN" sz="1800" b="1" i="0" u="none" strike="noStrike" kern="1200" cap="none" spc="0" normalizeH="0" baseline="0" noProof="0" dirty="0">
                  <a:ln>
                    <a:noFill/>
                  </a:ln>
                  <a:solidFill>
                    <a:prstClr val="black">
                      <a:lumMod val="95000"/>
                      <a:lumOff val="5000"/>
                    </a:prstClr>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alpha-beta</a:t>
              </a:r>
              <a:r>
                <a:rPr kumimoji="0" lang="zh-CN" altLang="zh-CN" sz="1800" b="1" i="0" u="none" strike="noStrike" kern="1200" cap="none" spc="0" normalizeH="0" baseline="0" noProof="0" dirty="0">
                  <a:ln>
                    <a:noFill/>
                  </a:ln>
                  <a:solidFill>
                    <a:prstClr val="black">
                      <a:lumMod val="95000"/>
                      <a:lumOff val="5000"/>
                    </a:prstClr>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剪枝算法</a:t>
              </a:r>
              <a:r>
                <a:rPr kumimoji="0" lang="zh-CN" altLang="en-US" sz="1800" b="1" i="0" u="none" strike="noStrike" kern="1200" cap="none" spc="0" normalizeH="0" baseline="0" noProof="0" dirty="0">
                  <a:ln>
                    <a:noFill/>
                  </a:ln>
                  <a:solidFill>
                    <a:prstClr val="black">
                      <a:lumMod val="95000"/>
                      <a:lumOff val="5000"/>
                    </a:prstClr>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：为什么叫</a:t>
              </a:r>
              <a:r>
                <a:rPr kumimoji="0" lang="en-US" altLang="zh-CN" sz="1800" b="1" i="0" u="none" strike="noStrike" kern="1200" cap="none" spc="0" normalizeH="0" baseline="0" noProof="0" dirty="0">
                  <a:ln>
                    <a:noFill/>
                  </a:ln>
                  <a:solidFill>
                    <a:prstClr val="black">
                      <a:lumMod val="95000"/>
                      <a:lumOff val="5000"/>
                    </a:prstClr>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alpha</a:t>
              </a:r>
              <a:r>
                <a:rPr kumimoji="0" lang="zh-CN" altLang="en-US" sz="1800" b="1" i="0" u="none" strike="noStrike" kern="1200" cap="none" spc="0" normalizeH="0" baseline="0" noProof="0" dirty="0">
                  <a:ln>
                    <a:noFill/>
                  </a:ln>
                  <a:solidFill>
                    <a:prstClr val="black">
                      <a:lumMod val="95000"/>
                      <a:lumOff val="5000"/>
                    </a:prstClr>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和</a:t>
              </a:r>
              <a:r>
                <a:rPr kumimoji="0" lang="en-US" altLang="zh-CN" sz="1800" b="1" i="0" u="none" strike="noStrike" kern="1200" cap="none" spc="0" normalizeH="0" baseline="0" noProof="0" dirty="0">
                  <a:ln>
                    <a:noFill/>
                  </a:ln>
                  <a:solidFill>
                    <a:prstClr val="black">
                      <a:lumMod val="95000"/>
                      <a:lumOff val="5000"/>
                    </a:prstClr>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beta</a:t>
              </a:r>
              <a:r>
                <a:rPr kumimoji="0" lang="zh-CN" altLang="en-US" sz="1800" b="1" i="0" u="none" strike="noStrike" kern="1200" cap="none" spc="0" normalizeH="0" baseline="0" noProof="0" dirty="0">
                  <a:ln>
                    <a:noFill/>
                  </a:ln>
                  <a:solidFill>
                    <a:prstClr val="black">
                      <a:lumMod val="95000"/>
                      <a:lumOff val="5000"/>
                    </a:prstClr>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剪枝</a:t>
              </a:r>
            </a:p>
          </p:txBody>
        </p:sp>
      </p:grpSp>
      <p:sp>
        <p:nvSpPr>
          <p:cNvPr id="9" name="矩形 8">
            <a:extLst>
              <a:ext uri="{FF2B5EF4-FFF2-40B4-BE49-F238E27FC236}">
                <a16:creationId xmlns:a16="http://schemas.microsoft.com/office/drawing/2014/main" id="{12A55F39-B9C4-4625-AF50-47C6D1C98955}"/>
              </a:ext>
            </a:extLst>
          </p:cNvPr>
          <p:cNvSpPr/>
          <p:nvPr/>
        </p:nvSpPr>
        <p:spPr>
          <a:xfrm>
            <a:off x="852473" y="129010"/>
            <a:ext cx="3643946"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mn-cs"/>
              </a:rPr>
              <a:t>三、</a:t>
            </a:r>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Minimax</a:t>
            </a: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搜索与</a:t>
            </a:r>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alpha-beta</a:t>
            </a:r>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剪枝算法</a:t>
            </a:r>
            <a:endPar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7" name="Rectangle 2">
            <a:extLst>
              <a:ext uri="{FF2B5EF4-FFF2-40B4-BE49-F238E27FC236}">
                <a16:creationId xmlns:a16="http://schemas.microsoft.com/office/drawing/2014/main" id="{93FD792C-4E02-4CE7-92A7-ADA8912E1A57}"/>
              </a:ext>
            </a:extLst>
          </p:cNvPr>
          <p:cNvSpPr>
            <a:spLocks noChangeArrowheads="1"/>
          </p:cNvSpPr>
          <p:nvPr/>
        </p:nvSpPr>
        <p:spPr bwMode="auto">
          <a:xfrm>
            <a:off x="6096000" y="2532946"/>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1EC1CA56-8028-4FFB-846E-C0CF8E0160A5}"/>
                  </a:ext>
                </a:extLst>
              </p:cNvPr>
              <p:cNvSpPr/>
              <p:nvPr/>
            </p:nvSpPr>
            <p:spPr>
              <a:xfrm>
                <a:off x="522218" y="1527434"/>
                <a:ext cx="11147564" cy="5061001"/>
              </a:xfrm>
              <a:prstGeom prst="rect">
                <a:avLst/>
              </a:prstGeom>
            </p:spPr>
            <p:txBody>
              <a:bodyPr wrap="square">
                <a:spAutoFit/>
              </a:bodyPr>
              <a:lstStyle/>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l"/>
                  <a:tabLst/>
                  <a:defRPr/>
                </a:pPr>
                <a:r>
                  <a:rPr kumimoji="0" lang="zh-CN"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综合以上两种情况的剪枝方法被称为</a:t>
                </a: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alpha-beta</a:t>
                </a:r>
                <a:r>
                  <a:rPr kumimoji="0" lang="zh-CN"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剪枝。实际上，在图</a:t>
                </a: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3.12</a:t>
                </a:r>
                <a:r>
                  <a:rPr kumimoji="0" lang="zh-CN"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中，结点</a:t>
                </a:r>
                <a14:m>
                  <m:oMath xmlns:m="http://schemas.openxmlformats.org/officeDocument/2006/math">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t>𝑚</m:t>
                    </m:r>
                  </m:oMath>
                </a14:m>
                <a:r>
                  <a:rPr kumimoji="0" lang="zh-CN"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不仅为</a:t>
                </a: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MIN</a:t>
                </a:r>
                <a:r>
                  <a:rPr kumimoji="0" lang="zh-CN"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层结点</a:t>
                </a:r>
                <a14:m>
                  <m:oMath xmlns:m="http://schemas.openxmlformats.org/officeDocument/2006/math">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t>𝑛</m:t>
                    </m:r>
                  </m:oMath>
                </a14:m>
                <a:r>
                  <a:rPr kumimoji="0" lang="zh-CN"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提供了一个下界，对于例如</a:t>
                </a:r>
                <a14:m>
                  <m:oMath xmlns:m="http://schemas.openxmlformats.org/officeDocument/2006/math">
                    <m:sSup>
                      <m:sSupPr>
                        <m:ctrlPr>
                          <a:rPr kumimoji="0" lang="zh-CN"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ctrlPr>
                      </m:sSupPr>
                      <m:e>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t>𝑛</m:t>
                        </m:r>
                      </m:e>
                      <m:sup>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t>′</m:t>
                        </m:r>
                      </m:sup>
                    </m:sSup>
                  </m:oMath>
                </a14:m>
                <a:r>
                  <a:rPr kumimoji="0" lang="zh-CN"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的</a:t>
                </a: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MAX</a:t>
                </a:r>
                <a:r>
                  <a:rPr kumimoji="0" lang="zh-CN"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层结点，这个下界仍然是有意义的</a:t>
                </a:r>
                <a:r>
                  <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0" lang="zh-CN"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图</a:t>
                </a: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3.13</a:t>
                </a:r>
                <a:r>
                  <a:rPr kumimoji="0" lang="zh-CN"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中情况同理。因此，无论一个结点位于</a:t>
                </a: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MIN</a:t>
                </a:r>
                <a:r>
                  <a:rPr kumimoji="0" lang="zh-CN"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层还是</a:t>
                </a: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MAX</a:t>
                </a:r>
                <a:r>
                  <a:rPr kumimoji="0" lang="zh-CN"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层，都可以根据图</a:t>
                </a: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3.12</a:t>
                </a:r>
                <a:r>
                  <a:rPr kumimoji="0" lang="zh-CN"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和图</a:t>
                </a: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3.13</a:t>
                </a:r>
                <a:r>
                  <a:rPr kumimoji="0" lang="zh-CN"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中的情况找到一个下界和一个上界，即可以为每个结点设置一个</a:t>
                </a:r>
                <a14:m>
                  <m:oMath xmlns:m="http://schemas.openxmlformats.org/officeDocument/2006/math">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t>𝛼</m:t>
                    </m:r>
                  </m:oMath>
                </a14:m>
                <a:r>
                  <a:rPr kumimoji="0" lang="zh-CN"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值和一个</a:t>
                </a:r>
                <a14:m>
                  <m:oMath xmlns:m="http://schemas.openxmlformats.org/officeDocument/2006/math">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t>𝛽</m:t>
                    </m:r>
                  </m:oMath>
                </a14:m>
                <a:r>
                  <a:rPr kumimoji="0" lang="zh-CN"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值，来判断该结点及其后继结点是否可被剪枝。在设计算法时，为了计算一个结点的上下界，没有必要去枚举所有会影响当前结点</a:t>
                </a:r>
                <a14:m>
                  <m:oMath xmlns:m="http://schemas.openxmlformats.org/officeDocument/2006/math">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t>𝛼</m:t>
                    </m:r>
                  </m:oMath>
                </a14:m>
                <a:r>
                  <a:rPr kumimoji="0" lang="zh-CN"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值和</a:t>
                </a:r>
                <a14:m>
                  <m:oMath xmlns:m="http://schemas.openxmlformats.org/officeDocument/2006/math">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t>𝛽</m:t>
                    </m:r>
                  </m:oMath>
                </a14:m>
                <a:r>
                  <a:rPr kumimoji="0" lang="zh-CN"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值的结点，只需要继承父结点的</a:t>
                </a:r>
                <a14:m>
                  <m:oMath xmlns:m="http://schemas.openxmlformats.org/officeDocument/2006/math">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t>𝛼</m:t>
                    </m:r>
                  </m:oMath>
                </a14:m>
                <a:r>
                  <a:rPr kumimoji="0" lang="zh-CN"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值和</a:t>
                </a:r>
                <a14:m>
                  <m:oMath xmlns:m="http://schemas.openxmlformats.org/officeDocument/2006/math">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t>𝛽</m:t>
                    </m:r>
                  </m:oMath>
                </a14:m>
                <a:r>
                  <a:rPr kumimoji="0" lang="zh-CN"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值，再按照一定的规则加以更新即可。对于</a:t>
                </a: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MAX</a:t>
                </a:r>
                <a:r>
                  <a:rPr kumimoji="0" lang="zh-CN"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结点，如果其孩子结点（</a:t>
                </a: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MIN</a:t>
                </a:r>
                <a:r>
                  <a:rPr kumimoji="0" lang="zh-CN"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结点）的收益大于当前的</a:t>
                </a:r>
                <a14:m>
                  <m:oMath xmlns:m="http://schemas.openxmlformats.org/officeDocument/2006/math">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t>𝛼</m:t>
                    </m:r>
                  </m:oMath>
                </a14:m>
                <a:r>
                  <a:rPr kumimoji="0" lang="zh-CN"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值，则将</a:t>
                </a:r>
                <a14:m>
                  <m:oMath xmlns:m="http://schemas.openxmlformats.org/officeDocument/2006/math">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t>𝛼</m:t>
                    </m:r>
                  </m:oMath>
                </a14:m>
                <a:r>
                  <a:rPr kumimoji="0" lang="zh-CN"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值更新为该收益；对于</a:t>
                </a: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MIN</a:t>
                </a:r>
                <a:r>
                  <a:rPr kumimoji="0" lang="zh-CN"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结点，如果其孩子结点（</a:t>
                </a: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MAX</a:t>
                </a:r>
                <a:r>
                  <a:rPr kumimoji="0" lang="zh-CN"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结点）的收益小于当前的</a:t>
                </a:r>
                <a14:m>
                  <m:oMath xmlns:m="http://schemas.openxmlformats.org/officeDocument/2006/math">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t>𝛽</m:t>
                    </m:r>
                  </m:oMath>
                </a14:m>
                <a:r>
                  <a:rPr kumimoji="0" lang="zh-CN"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值，则将</a:t>
                </a:r>
                <a14:m>
                  <m:oMath xmlns:m="http://schemas.openxmlformats.org/officeDocument/2006/math">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t>𝛽</m:t>
                    </m:r>
                  </m:oMath>
                </a14:m>
                <a:r>
                  <a:rPr kumimoji="0" lang="zh-CN"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值更新为该收益。根结点（</a:t>
                </a: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MAX</a:t>
                </a:r>
                <a:r>
                  <a:rPr kumimoji="0" lang="zh-CN"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结点）的</a:t>
                </a:r>
                <a14:m>
                  <m:oMath xmlns:m="http://schemas.openxmlformats.org/officeDocument/2006/math">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t>𝛼</m:t>
                    </m:r>
                  </m:oMath>
                </a14:m>
                <a:r>
                  <a:rPr kumimoji="0" lang="zh-CN"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值和</a:t>
                </a:r>
                <a14:m>
                  <m:oMath xmlns:m="http://schemas.openxmlformats.org/officeDocument/2006/math">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t>𝛽</m:t>
                    </m:r>
                  </m:oMath>
                </a14:m>
                <a:r>
                  <a:rPr kumimoji="0" lang="zh-CN"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值分别被初始化为</a:t>
                </a:r>
                <a14:m>
                  <m:oMath xmlns:m="http://schemas.openxmlformats.org/officeDocument/2006/math">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en-US" altLang="zh-CN" sz="1800" b="0" i="0" u="none" strike="noStrike" kern="1200" cap="none" spc="0" normalizeH="0" baseline="0" noProof="0">
                        <a:ln>
                          <a:noFill/>
                        </a:ln>
                        <a:solidFill>
                          <a:prstClr val="black"/>
                        </a:solidFill>
                        <a:effectLst/>
                        <a:uLnTx/>
                        <a:uFillTx/>
                        <a:latin typeface="Cambria Math" panose="02040503050406030204" pitchFamily="18" charset="0"/>
                        <a:cs typeface="+mn-cs"/>
                      </a:rPr>
                      <m:t>∞</m:t>
                    </m:r>
                  </m:oMath>
                </a14:m>
                <a:r>
                  <a:rPr kumimoji="0" lang="zh-CN"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和</a:t>
                </a:r>
                <a14:m>
                  <m:oMath xmlns:m="http://schemas.openxmlformats.org/officeDocument/2006/math">
                    <m:r>
                      <a:rPr kumimoji="0" lang="en-US" altLang="zh-CN" sz="1800" b="0" i="0" u="none" strike="noStrike" kern="1200" cap="none" spc="0" normalizeH="0" baseline="0" noProof="0">
                        <a:ln>
                          <a:noFill/>
                        </a:ln>
                        <a:solidFill>
                          <a:prstClr val="black"/>
                        </a:solidFill>
                        <a:effectLst/>
                        <a:uLnTx/>
                        <a:uFillTx/>
                        <a:latin typeface="Cambria Math" panose="02040503050406030204" pitchFamily="18" charset="0"/>
                        <a:cs typeface="+mn-cs"/>
                      </a:rPr>
                      <m:t>+∞</m:t>
                    </m:r>
                  </m:oMath>
                </a14:m>
                <a:r>
                  <a:rPr kumimoji="0" lang="zh-CN"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p>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l"/>
                  <a:tabLst/>
                  <a:defRPr/>
                </a:pPr>
                <a:r>
                  <a:rPr kumimoji="0" lang="zh-CN"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随着搜索算法不断被执行，每个结点的</a:t>
                </a:r>
                <a14:m>
                  <m:oMath xmlns:m="http://schemas.openxmlformats.org/officeDocument/2006/math">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t>𝛼</m:t>
                    </m:r>
                  </m:oMath>
                </a14:m>
                <a:r>
                  <a:rPr kumimoji="0" lang="zh-CN"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值和</a:t>
                </a:r>
                <a14:m>
                  <m:oMath xmlns:m="http://schemas.openxmlformats.org/officeDocument/2006/math">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t>𝛽</m:t>
                    </m:r>
                  </m:oMath>
                </a14:m>
                <a:r>
                  <a:rPr kumimoji="0" lang="zh-CN"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值不断被更新。大体来说，每个结点的</a:t>
                </a:r>
                <a14:m>
                  <m:oMath xmlns:m="http://schemas.openxmlformats.org/officeDocument/2006/math">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t>𝛼</m:t>
                    </m:r>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t>𝛽</m:t>
                    </m:r>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t>]</m:t>
                    </m:r>
                  </m:oMath>
                </a14:m>
                <a:r>
                  <a:rPr kumimoji="0" lang="zh-CN"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从其父结点提供的初始值开始，取值按照如下形式变化：</a:t>
                </a:r>
                <a14:m>
                  <m:oMath xmlns:m="http://schemas.openxmlformats.org/officeDocument/2006/math">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t>𝛼</m:t>
                    </m:r>
                  </m:oMath>
                </a14:m>
                <a:r>
                  <a:rPr kumimoji="0" lang="zh-CN"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逐渐增加、</a:t>
                </a:r>
                <a14:m>
                  <m:oMath xmlns:m="http://schemas.openxmlformats.org/officeDocument/2006/math">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t>𝛽</m:t>
                    </m:r>
                  </m:oMath>
                </a14:m>
                <a:r>
                  <a:rPr kumimoji="0" lang="zh-CN"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逐渐减少。不难验证，如果一个结点的</a:t>
                </a:r>
                <a14:m>
                  <m:oMath xmlns:m="http://schemas.openxmlformats.org/officeDocument/2006/math">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t>𝛼</m:t>
                    </m:r>
                  </m:oMath>
                </a14:m>
                <a:r>
                  <a:rPr kumimoji="0" lang="zh-CN"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值和</a:t>
                </a:r>
                <a14:m>
                  <m:oMath xmlns:m="http://schemas.openxmlformats.org/officeDocument/2006/math">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t>𝛽</m:t>
                    </m:r>
                  </m:oMath>
                </a14:m>
                <a:r>
                  <a:rPr kumimoji="0" lang="zh-CN"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值满足</a:t>
                </a:r>
                <a14:m>
                  <m:oMath xmlns:m="http://schemas.openxmlformats.org/officeDocument/2006/math">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t>𝛼</m:t>
                    </m:r>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t>&gt;</m:t>
                    </m:r>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t>𝛽</m:t>
                    </m:r>
                  </m:oMath>
                </a14:m>
                <a:r>
                  <a:rPr kumimoji="0" lang="zh-CN"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的条件，则该结点尚未被访问的后续结点就会被剪枝，因而不会被智能体访问。</a:t>
                </a:r>
              </a:p>
              <a:p>
                <a:pPr marL="0" marR="0" lvl="0" indent="266700" algn="just" defTabSz="914400" rtl="0" eaLnBrk="1" fontAlgn="auto" latinLnBrk="0" hangingPunct="1">
                  <a:lnSpc>
                    <a:spcPct val="150000"/>
                  </a:lnSpc>
                  <a:spcBef>
                    <a:spcPts val="0"/>
                  </a:spcBef>
                  <a:spcAft>
                    <a:spcPts val="0"/>
                  </a:spcAft>
                  <a:buClrTx/>
                  <a:buSzTx/>
                  <a:buFontTx/>
                  <a:buNone/>
                  <a:tabLst/>
                  <a:defRPr/>
                </a:pPr>
                <a:endPar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mc:Choice>
        <mc:Fallback xmlns="">
          <p:sp>
            <p:nvSpPr>
              <p:cNvPr id="8" name="矩形 7">
                <a:extLst>
                  <a:ext uri="{FF2B5EF4-FFF2-40B4-BE49-F238E27FC236}">
                    <a16:creationId xmlns:a16="http://schemas.microsoft.com/office/drawing/2014/main" id="{1EC1CA56-8028-4FFB-846E-C0CF8E0160A5}"/>
                  </a:ext>
                </a:extLst>
              </p:cNvPr>
              <p:cNvSpPr>
                <a:spLocks noRot="1" noChangeAspect="1" noMove="1" noResize="1" noEditPoints="1" noAdjustHandles="1" noChangeArrowheads="1" noChangeShapeType="1" noTextEdit="1"/>
              </p:cNvSpPr>
              <p:nvPr/>
            </p:nvSpPr>
            <p:spPr>
              <a:xfrm>
                <a:off x="522218" y="1527434"/>
                <a:ext cx="11147564" cy="5061001"/>
              </a:xfrm>
              <a:prstGeom prst="rect">
                <a:avLst/>
              </a:prstGeom>
              <a:blipFill>
                <a:blip r:embed="rId3"/>
                <a:stretch>
                  <a:fillRect l="-383" r="-43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92393131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642731" y="741597"/>
            <a:ext cx="8846288" cy="497934"/>
            <a:chOff x="2228892" y="2819853"/>
            <a:chExt cx="4786506" cy="497934"/>
          </a:xfrm>
        </p:grpSpPr>
        <p:sp>
          <p:nvSpPr>
            <p:cNvPr id="3" name="平行四边形 2"/>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4" name="平行四边形 3"/>
            <p:cNvSpPr/>
            <p:nvPr/>
          </p:nvSpPr>
          <p:spPr bwMode="auto">
            <a:xfrm>
              <a:off x="2228892" y="2819853"/>
              <a:ext cx="4786506"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5" name="矩形 4"/>
            <p:cNvSpPr/>
            <p:nvPr/>
          </p:nvSpPr>
          <p:spPr>
            <a:xfrm>
              <a:off x="2591332" y="2826188"/>
              <a:ext cx="4133539" cy="369332"/>
            </a:xfrm>
            <a:prstGeom prst="rect">
              <a:avLst/>
            </a:prstGeom>
          </p:spPr>
          <p:txBody>
            <a:bodyPr wrap="square">
              <a:spAutoFit/>
            </a:bodyPr>
            <a:lstStyle/>
            <a:p>
              <a:pPr marL="0" marR="0" lvl="0" indent="0" algn="ctr" defTabSz="914400" rtl="0" eaLnBrk="1" fontAlgn="auto" latinLnBrk="0" hangingPunct="1">
                <a:lnSpc>
                  <a:spcPct val="100000"/>
                </a:lnSpc>
                <a:spcBef>
                  <a:spcPct val="50000"/>
                </a:spcBef>
                <a:spcAft>
                  <a:spcPts val="0"/>
                </a:spcAft>
                <a:buClrTx/>
                <a:buSzTx/>
                <a:buFontTx/>
                <a:buNone/>
                <a:tabLst/>
                <a:defRPr/>
              </a:pPr>
              <a:r>
                <a:rPr kumimoji="0" lang="en-US" altLang="zh-CN" sz="1800" b="1" i="0" u="none" strike="noStrike" kern="1200" cap="none" spc="0" normalizeH="0" baseline="0" noProof="0" dirty="0">
                  <a:ln>
                    <a:noFill/>
                  </a:ln>
                  <a:solidFill>
                    <a:prstClr val="black">
                      <a:lumMod val="95000"/>
                      <a:lumOff val="5000"/>
                    </a:prstClr>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alpha-beta</a:t>
              </a:r>
              <a:r>
                <a:rPr kumimoji="0" lang="zh-CN" altLang="zh-CN" sz="1800" b="1" i="0" u="none" strike="noStrike" kern="1200" cap="none" spc="0" normalizeH="0" baseline="0" noProof="0" dirty="0">
                  <a:ln>
                    <a:noFill/>
                  </a:ln>
                  <a:solidFill>
                    <a:prstClr val="black">
                      <a:lumMod val="95000"/>
                      <a:lumOff val="5000"/>
                    </a:prstClr>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剪枝算法</a:t>
              </a:r>
              <a:r>
                <a:rPr kumimoji="0" lang="zh-CN" altLang="en-US" sz="1800" b="1" i="0" u="none" strike="noStrike" kern="1200" cap="none" spc="0" normalizeH="0" baseline="0" noProof="0" dirty="0">
                  <a:ln>
                    <a:noFill/>
                  </a:ln>
                  <a:solidFill>
                    <a:prstClr val="black">
                      <a:lumMod val="95000"/>
                      <a:lumOff val="5000"/>
                    </a:prstClr>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示意图</a:t>
              </a:r>
            </a:p>
          </p:txBody>
        </p:sp>
      </p:grpSp>
      <p:sp>
        <p:nvSpPr>
          <p:cNvPr id="9" name="矩形 8">
            <a:extLst>
              <a:ext uri="{FF2B5EF4-FFF2-40B4-BE49-F238E27FC236}">
                <a16:creationId xmlns:a16="http://schemas.microsoft.com/office/drawing/2014/main" id="{12A55F39-B9C4-4625-AF50-47C6D1C98955}"/>
              </a:ext>
            </a:extLst>
          </p:cNvPr>
          <p:cNvSpPr/>
          <p:nvPr/>
        </p:nvSpPr>
        <p:spPr>
          <a:xfrm>
            <a:off x="852473" y="129010"/>
            <a:ext cx="3643946"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mn-cs"/>
              </a:rPr>
              <a:t>三、</a:t>
            </a:r>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Minimax</a:t>
            </a: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搜索与</a:t>
            </a:r>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alpha-beta</a:t>
            </a:r>
            <a:r>
              <a:rPr kumimoji="0" lang="zh-CN"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剪枝算法</a:t>
            </a:r>
            <a:endPar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7" name="Rectangle 2">
            <a:extLst>
              <a:ext uri="{FF2B5EF4-FFF2-40B4-BE49-F238E27FC236}">
                <a16:creationId xmlns:a16="http://schemas.microsoft.com/office/drawing/2014/main" id="{93FD792C-4E02-4CE7-92A7-ADA8912E1A57}"/>
              </a:ext>
            </a:extLst>
          </p:cNvPr>
          <p:cNvSpPr>
            <a:spLocks noChangeArrowheads="1"/>
          </p:cNvSpPr>
          <p:nvPr/>
        </p:nvSpPr>
        <p:spPr bwMode="auto">
          <a:xfrm>
            <a:off x="6096000" y="2532946"/>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pic>
        <p:nvPicPr>
          <p:cNvPr id="8" name="图片 7">
            <a:extLst>
              <a:ext uri="{FF2B5EF4-FFF2-40B4-BE49-F238E27FC236}">
                <a16:creationId xmlns:a16="http://schemas.microsoft.com/office/drawing/2014/main" id="{B0C6AB22-88A9-4C93-B37B-7FE899E965B6}"/>
              </a:ext>
            </a:extLst>
          </p:cNvPr>
          <p:cNvPicPr>
            <a:picLocks noChangeAspect="1"/>
          </p:cNvPicPr>
          <p:nvPr/>
        </p:nvPicPr>
        <p:blipFill>
          <a:blip r:embed="rId3"/>
          <a:stretch>
            <a:fillRect/>
          </a:stretch>
        </p:blipFill>
        <p:spPr>
          <a:xfrm>
            <a:off x="446830" y="2114482"/>
            <a:ext cx="3654613" cy="2629035"/>
          </a:xfrm>
          <a:prstGeom prst="rect">
            <a:avLst/>
          </a:prstGeom>
        </p:spPr>
      </p:pic>
      <p:pic>
        <p:nvPicPr>
          <p:cNvPr id="13" name="图片 12">
            <a:extLst>
              <a:ext uri="{FF2B5EF4-FFF2-40B4-BE49-F238E27FC236}">
                <a16:creationId xmlns:a16="http://schemas.microsoft.com/office/drawing/2014/main" id="{467C46B1-C07A-41E8-8148-56BC4F71871F}"/>
              </a:ext>
            </a:extLst>
          </p:cNvPr>
          <p:cNvPicPr>
            <a:picLocks noChangeAspect="1"/>
          </p:cNvPicPr>
          <p:nvPr/>
        </p:nvPicPr>
        <p:blipFill>
          <a:blip r:embed="rId4"/>
          <a:stretch>
            <a:fillRect/>
          </a:stretch>
        </p:blipFill>
        <p:spPr>
          <a:xfrm>
            <a:off x="5656358" y="1386437"/>
            <a:ext cx="4708561" cy="4962835"/>
          </a:xfrm>
          <a:prstGeom prst="rect">
            <a:avLst/>
          </a:prstGeom>
        </p:spPr>
      </p:pic>
    </p:spTree>
    <p:extLst>
      <p:ext uri="{BB962C8B-B14F-4D97-AF65-F5344CB8AC3E}">
        <p14:creationId xmlns:p14="http://schemas.microsoft.com/office/powerpoint/2010/main" val="308011190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642731" y="741597"/>
            <a:ext cx="8846288" cy="497934"/>
            <a:chOff x="2228892" y="2819853"/>
            <a:chExt cx="4786506" cy="497934"/>
          </a:xfrm>
        </p:grpSpPr>
        <p:sp>
          <p:nvSpPr>
            <p:cNvPr id="3" name="平行四边形 2"/>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4" name="平行四边形 3"/>
            <p:cNvSpPr/>
            <p:nvPr/>
          </p:nvSpPr>
          <p:spPr bwMode="auto">
            <a:xfrm>
              <a:off x="2228892" y="2819853"/>
              <a:ext cx="4786506"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5" name="矩形 4"/>
            <p:cNvSpPr/>
            <p:nvPr/>
          </p:nvSpPr>
          <p:spPr>
            <a:xfrm>
              <a:off x="2591332" y="2826188"/>
              <a:ext cx="4133539" cy="369332"/>
            </a:xfrm>
            <a:prstGeom prst="rect">
              <a:avLst/>
            </a:prstGeom>
          </p:spPr>
          <p:txBody>
            <a:bodyPr wrap="square">
              <a:spAutoFit/>
            </a:bodyPr>
            <a:lstStyle/>
            <a:p>
              <a:pPr marL="0" marR="0" lvl="0" indent="0" algn="ctr" defTabSz="914400" rtl="0" eaLnBrk="1" fontAlgn="auto" latinLnBrk="0" hangingPunct="1">
                <a:lnSpc>
                  <a:spcPct val="100000"/>
                </a:lnSpc>
                <a:spcBef>
                  <a:spcPct val="50000"/>
                </a:spcBef>
                <a:spcAft>
                  <a:spcPts val="0"/>
                </a:spcAft>
                <a:buClrTx/>
                <a:buSzTx/>
                <a:buFontTx/>
                <a:buNone/>
                <a:tabLst/>
                <a:defRPr/>
              </a:pPr>
              <a:r>
                <a:rPr kumimoji="0" lang="zh-CN" altLang="zh-CN" sz="1800" b="1" i="0" u="none" strike="noStrike" kern="1200" cap="none" spc="0" normalizeH="0" baseline="0" noProof="0" dirty="0">
                  <a:ln>
                    <a:noFill/>
                  </a:ln>
                  <a:solidFill>
                    <a:prstClr val="black">
                      <a:lumMod val="95000"/>
                      <a:lumOff val="5000"/>
                    </a:prstClr>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蒙特卡洛树搜索</a:t>
              </a:r>
              <a:endParaRPr kumimoji="0" lang="zh-CN" altLang="en-US" sz="1800" b="1" i="0" u="none" strike="noStrike" kern="1200" cap="none" spc="0" normalizeH="0" baseline="0" noProof="0" dirty="0">
                <a:ln>
                  <a:noFill/>
                </a:ln>
                <a:solidFill>
                  <a:prstClr val="black">
                    <a:lumMod val="95000"/>
                    <a:lumOff val="5000"/>
                  </a:prstClr>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9" name="矩形 8">
            <a:extLst>
              <a:ext uri="{FF2B5EF4-FFF2-40B4-BE49-F238E27FC236}">
                <a16:creationId xmlns:a16="http://schemas.microsoft.com/office/drawing/2014/main" id="{12A55F39-B9C4-4625-AF50-47C6D1C98955}"/>
              </a:ext>
            </a:extLst>
          </p:cNvPr>
          <p:cNvSpPr/>
          <p:nvPr/>
        </p:nvSpPr>
        <p:spPr>
          <a:xfrm>
            <a:off x="852473" y="129010"/>
            <a:ext cx="2210862"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mn-cs"/>
              </a:rPr>
              <a:t>四、</a:t>
            </a:r>
            <a:r>
              <a:rPr kumimoji="0" lang="zh-CN" altLang="zh-CN"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蒙特卡洛树搜索</a:t>
            </a:r>
            <a:endPar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7" name="Rectangle 2">
            <a:extLst>
              <a:ext uri="{FF2B5EF4-FFF2-40B4-BE49-F238E27FC236}">
                <a16:creationId xmlns:a16="http://schemas.microsoft.com/office/drawing/2014/main" id="{93FD792C-4E02-4CE7-92A7-ADA8912E1A57}"/>
              </a:ext>
            </a:extLst>
          </p:cNvPr>
          <p:cNvSpPr>
            <a:spLocks noChangeArrowheads="1"/>
          </p:cNvSpPr>
          <p:nvPr/>
        </p:nvSpPr>
        <p:spPr bwMode="auto">
          <a:xfrm>
            <a:off x="6096000" y="2532946"/>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mc:AlternateContent xmlns:mc="http://schemas.openxmlformats.org/markup-compatibility/2006" xmlns:a14="http://schemas.microsoft.com/office/drawing/2010/main">
        <mc:Choice Requires="a14">
          <p:sp>
            <p:nvSpPr>
              <p:cNvPr id="13" name="矩形 12">
                <a:extLst>
                  <a:ext uri="{FF2B5EF4-FFF2-40B4-BE49-F238E27FC236}">
                    <a16:creationId xmlns:a16="http://schemas.microsoft.com/office/drawing/2014/main" id="{2E99E248-FD08-43D0-B7FF-56C64D49638B}"/>
                  </a:ext>
                </a:extLst>
              </p:cNvPr>
              <p:cNvSpPr/>
              <p:nvPr/>
            </p:nvSpPr>
            <p:spPr>
              <a:xfrm>
                <a:off x="1368862" y="1452852"/>
                <a:ext cx="9532757" cy="4613699"/>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以经典的多臂赌博机（</a:t>
                </a: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Multi-armed Bandit</a:t>
                </a:r>
                <a:r>
                  <a:rPr kumimoji="0" lang="zh-CN"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）问题为例。先考虑一个简化问题：假设智能体面前有</a:t>
                </a:r>
                <a14:m>
                  <m:oMath xmlns:m="http://schemas.openxmlformats.org/officeDocument/2006/math">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t>𝐾</m:t>
                    </m:r>
                  </m:oMath>
                </a14:m>
                <a:r>
                  <a:rPr kumimoji="0" lang="zh-CN"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个赌博机，每个赌博机有一个臂膀。每次转动一个赌博机臂膀，赌博机则会随机吐出一些硬币或不吐出硬币，将每次吐出的硬币的币值表示为收益分数。现在假设给智能体</a:t>
                </a:r>
                <a14:m>
                  <m:oMath xmlns:m="http://schemas.openxmlformats.org/officeDocument/2006/math">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t>𝜏</m:t>
                    </m:r>
                    <m:r>
                      <a:rPr kumimoji="0" lang="en-US" altLang="zh-CN" sz="1800" b="0" i="0" u="none" strike="noStrike" kern="1200" cap="none" spc="0" normalizeH="0" baseline="0" noProof="0">
                        <a:ln>
                          <a:noFill/>
                        </a:ln>
                        <a:solidFill>
                          <a:prstClr val="black"/>
                        </a:solidFill>
                        <a:effectLst/>
                        <a:uLnTx/>
                        <a:uFillTx/>
                        <a:latin typeface="Cambria Math" panose="02040503050406030204" pitchFamily="18" charset="0"/>
                        <a:cs typeface="+mn-cs"/>
                      </a:rPr>
                      <m:t>(</m:t>
                    </m:r>
                    <m:r>
                      <m:rPr>
                        <m:sty m:val="p"/>
                      </m:rPr>
                      <a:rPr kumimoji="0" lang="en-US" altLang="zh-CN" sz="1800" b="0" i="0" u="none" strike="noStrike" kern="1200" cap="none" spc="0" normalizeH="0" baseline="0" noProof="0">
                        <a:ln>
                          <a:noFill/>
                        </a:ln>
                        <a:solidFill>
                          <a:prstClr val="black"/>
                        </a:solidFill>
                        <a:effectLst/>
                        <a:uLnTx/>
                        <a:uFillTx/>
                        <a:latin typeface="Cambria Math" panose="02040503050406030204" pitchFamily="18" charset="0"/>
                        <a:cs typeface="+mn-cs"/>
                      </a:rPr>
                      <m:t>τ</m:t>
                    </m:r>
                    <m:r>
                      <a:rPr kumimoji="0" lang="en-US" altLang="zh-CN" sz="1800" b="0" i="0" u="none" strike="noStrike" kern="1200" cap="none" spc="0" normalizeH="0" baseline="0" noProof="0">
                        <a:ln>
                          <a:noFill/>
                        </a:ln>
                        <a:solidFill>
                          <a:prstClr val="black"/>
                        </a:solidFill>
                        <a:effectLst/>
                        <a:uLnTx/>
                        <a:uFillTx/>
                        <a:latin typeface="Cambria Math" panose="02040503050406030204" pitchFamily="18" charset="0"/>
                        <a:cs typeface="+mn-cs"/>
                      </a:rPr>
                      <m:t>&gt;</m:t>
                    </m:r>
                    <m:r>
                      <m:rPr>
                        <m:sty m:val="p"/>
                      </m:rPr>
                      <a:rPr kumimoji="0" lang="en-US" altLang="zh-CN" sz="1800" b="0" i="0" u="none" strike="noStrike" kern="1200" cap="none" spc="0" normalizeH="0" baseline="0" noProof="0">
                        <a:ln>
                          <a:noFill/>
                        </a:ln>
                        <a:solidFill>
                          <a:prstClr val="black"/>
                        </a:solidFill>
                        <a:effectLst/>
                        <a:uLnTx/>
                        <a:uFillTx/>
                        <a:latin typeface="Cambria Math" panose="02040503050406030204" pitchFamily="18" charset="0"/>
                        <a:cs typeface="+mn-cs"/>
                      </a:rPr>
                      <m:t>K</m:t>
                    </m:r>
                    <m:r>
                      <a:rPr kumimoji="0" lang="en-US" altLang="zh-CN" sz="1800" b="0" i="0" u="none" strike="noStrike" kern="1200" cap="none" spc="0" normalizeH="0" baseline="0" noProof="0">
                        <a:ln>
                          <a:noFill/>
                        </a:ln>
                        <a:solidFill>
                          <a:prstClr val="black"/>
                        </a:solidFill>
                        <a:effectLst/>
                        <a:uLnTx/>
                        <a:uFillTx/>
                        <a:latin typeface="Cambria Math" panose="02040503050406030204" pitchFamily="18" charset="0"/>
                        <a:cs typeface="+mn-cs"/>
                      </a:rPr>
                      <m:t>)</m:t>
                    </m:r>
                  </m:oMath>
                </a14:m>
                <a:r>
                  <a:rPr kumimoji="0" lang="zh-CN"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次转动臂膀的机会，那么智能体如何选择赌博机、转动</a:t>
                </a:r>
                <a14:m>
                  <m:oMath xmlns:m="http://schemas.openxmlformats.org/officeDocument/2006/math">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t>𝜏</m:t>
                    </m:r>
                  </m:oMath>
                </a14:m>
                <a:r>
                  <a:rPr kumimoji="0" lang="zh-CN"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次赌博机臂膀，以获得更多的收益分数呢？</a:t>
                </a:r>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或许可以让智能体先把</a:t>
                </a:r>
                <a14:m>
                  <m:oMath xmlns:m="http://schemas.openxmlformats.org/officeDocument/2006/math">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t>𝐾</m:t>
                    </m:r>
                  </m:oMath>
                </a14:m>
                <a:r>
                  <a:rPr kumimoji="0" lang="zh-CN"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个赌博机的臂膀依次转动一遍，观察在摇动每个赌博机臂膀时的收益分数，然后去转动那些收益分数高的赌博机臂膀。但是，由于从每个赌博机获得的收益分数是随机的，一个刚刚给用户带来可观收益分数的赌博机在下一次摇动其臂膀时可能不会继续获得可观收益分数，因此这一方法不可取。那么是否有方法能够指导智能体的高效地获取收益分数呢？</a:t>
                </a:r>
                <a:endParaRPr kumimoji="0" lang="zh-CN" altLang="zh-CN" sz="18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mc:Choice>
        <mc:Fallback xmlns="">
          <p:sp>
            <p:nvSpPr>
              <p:cNvPr id="13" name="矩形 12">
                <a:extLst>
                  <a:ext uri="{FF2B5EF4-FFF2-40B4-BE49-F238E27FC236}">
                    <a16:creationId xmlns:a16="http://schemas.microsoft.com/office/drawing/2014/main" id="{2E99E248-FD08-43D0-B7FF-56C64D49638B}"/>
                  </a:ext>
                </a:extLst>
              </p:cNvPr>
              <p:cNvSpPr>
                <a:spLocks noRot="1" noChangeAspect="1" noMove="1" noResize="1" noEditPoints="1" noAdjustHandles="1" noChangeArrowheads="1" noChangeShapeType="1" noTextEdit="1"/>
              </p:cNvSpPr>
              <p:nvPr/>
            </p:nvSpPr>
            <p:spPr>
              <a:xfrm>
                <a:off x="1368862" y="1452852"/>
                <a:ext cx="9532757" cy="4613699"/>
              </a:xfrm>
              <a:prstGeom prst="rect">
                <a:avLst/>
              </a:prstGeom>
              <a:blipFill>
                <a:blip r:embed="rId3"/>
                <a:stretch>
                  <a:fillRect l="-576" r="-320" b="-118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51874268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642731" y="741597"/>
            <a:ext cx="8846288" cy="497934"/>
            <a:chOff x="2228892" y="2819853"/>
            <a:chExt cx="4786506" cy="497934"/>
          </a:xfrm>
        </p:grpSpPr>
        <p:sp>
          <p:nvSpPr>
            <p:cNvPr id="3" name="平行四边形 2"/>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4" name="平行四边形 3"/>
            <p:cNvSpPr/>
            <p:nvPr/>
          </p:nvSpPr>
          <p:spPr bwMode="auto">
            <a:xfrm>
              <a:off x="2228892" y="2819853"/>
              <a:ext cx="4786506"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5" name="矩形 4"/>
            <p:cNvSpPr/>
            <p:nvPr/>
          </p:nvSpPr>
          <p:spPr>
            <a:xfrm>
              <a:off x="2591332" y="2826188"/>
              <a:ext cx="4133539" cy="369332"/>
            </a:xfrm>
            <a:prstGeom prst="rect">
              <a:avLst/>
            </a:prstGeom>
          </p:spPr>
          <p:txBody>
            <a:bodyPr wrap="square">
              <a:spAutoFit/>
            </a:bodyPr>
            <a:lstStyle/>
            <a:p>
              <a:pPr marL="0" marR="0" lvl="0" indent="0" algn="ctr" defTabSz="914400" rtl="0" eaLnBrk="1" fontAlgn="auto" latinLnBrk="0" hangingPunct="1">
                <a:lnSpc>
                  <a:spcPct val="100000"/>
                </a:lnSpc>
                <a:spcBef>
                  <a:spcPct val="50000"/>
                </a:spcBef>
                <a:spcAft>
                  <a:spcPts val="0"/>
                </a:spcAft>
                <a:buClrTx/>
                <a:buSzTx/>
                <a:buFontTx/>
                <a:buNone/>
                <a:tabLst/>
                <a:defRPr/>
              </a:pPr>
              <a:r>
                <a:rPr kumimoji="0" lang="zh-CN" altLang="zh-CN" sz="1800" b="1" i="0" u="none" strike="noStrike" kern="1200" cap="none" spc="0" normalizeH="0" baseline="0" noProof="0" dirty="0">
                  <a:ln>
                    <a:noFill/>
                  </a:ln>
                  <a:solidFill>
                    <a:prstClr val="black">
                      <a:lumMod val="95000"/>
                      <a:lumOff val="5000"/>
                    </a:prstClr>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蒙特卡洛树搜索</a:t>
              </a:r>
              <a:r>
                <a:rPr kumimoji="0" lang="zh-CN" altLang="en-US" sz="1800" b="1" i="0" u="none" strike="noStrike" kern="1200" cap="none" spc="0" normalizeH="0" baseline="0" noProof="0" dirty="0">
                  <a:ln>
                    <a:noFill/>
                  </a:ln>
                  <a:solidFill>
                    <a:prstClr val="black">
                      <a:lumMod val="95000"/>
                      <a:lumOff val="5000"/>
                    </a:prstClr>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：要素</a:t>
              </a:r>
            </a:p>
          </p:txBody>
        </p:sp>
      </p:grpSp>
      <p:sp>
        <p:nvSpPr>
          <p:cNvPr id="9" name="矩形 8">
            <a:extLst>
              <a:ext uri="{FF2B5EF4-FFF2-40B4-BE49-F238E27FC236}">
                <a16:creationId xmlns:a16="http://schemas.microsoft.com/office/drawing/2014/main" id="{12A55F39-B9C4-4625-AF50-47C6D1C98955}"/>
              </a:ext>
            </a:extLst>
          </p:cNvPr>
          <p:cNvSpPr/>
          <p:nvPr/>
        </p:nvSpPr>
        <p:spPr>
          <a:xfrm>
            <a:off x="852473" y="129010"/>
            <a:ext cx="2210862"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mn-cs"/>
              </a:rPr>
              <a:t>四、</a:t>
            </a:r>
            <a:r>
              <a:rPr kumimoji="0" lang="zh-CN" altLang="zh-CN"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蒙特卡洛树搜索</a:t>
            </a:r>
            <a:endPar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7" name="Rectangle 2">
            <a:extLst>
              <a:ext uri="{FF2B5EF4-FFF2-40B4-BE49-F238E27FC236}">
                <a16:creationId xmlns:a16="http://schemas.microsoft.com/office/drawing/2014/main" id="{93FD792C-4E02-4CE7-92A7-ADA8912E1A57}"/>
              </a:ext>
            </a:extLst>
          </p:cNvPr>
          <p:cNvSpPr>
            <a:spLocks noChangeArrowheads="1"/>
          </p:cNvSpPr>
          <p:nvPr/>
        </p:nvSpPr>
        <p:spPr bwMode="auto">
          <a:xfrm>
            <a:off x="6096000" y="2532946"/>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11" name="矩形: 圆角 6">
            <a:extLst>
              <a:ext uri="{FF2B5EF4-FFF2-40B4-BE49-F238E27FC236}">
                <a16:creationId xmlns:a16="http://schemas.microsoft.com/office/drawing/2014/main" id="{B920A3EA-D7CF-4716-97EB-9339FB1A2927}"/>
              </a:ext>
            </a:extLst>
          </p:cNvPr>
          <p:cNvSpPr/>
          <p:nvPr/>
        </p:nvSpPr>
        <p:spPr>
          <a:xfrm>
            <a:off x="1136392" y="1633472"/>
            <a:ext cx="10750807" cy="4669664"/>
          </a:xfrm>
          <a:prstGeom prst="roundRect">
            <a:avLst>
              <a:gd name="adj" fmla="val 0"/>
            </a:avLst>
          </a:prstGeom>
          <a:gradFill>
            <a:gsLst>
              <a:gs pos="22000">
                <a:srgbClr val="016773"/>
              </a:gs>
              <a:gs pos="100000">
                <a:srgbClr val="00ABA5"/>
              </a:gs>
            </a:gsLst>
            <a:lin ang="30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6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endParaRPr>
          </a:p>
        </p:txBody>
      </p:sp>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id="{7BA0C37D-8993-4C87-B9A6-7B271968B5C9}"/>
                  </a:ext>
                </a:extLst>
              </p:cNvPr>
              <p:cNvSpPr/>
              <p:nvPr/>
            </p:nvSpPr>
            <p:spPr>
              <a:xfrm>
                <a:off x="1330534" y="1663406"/>
                <a:ext cx="10600470" cy="5131854"/>
              </a:xfrm>
              <a:prstGeom prst="rect">
                <a:avLst/>
              </a:prstGeom>
            </p:spPr>
            <p:txBody>
              <a:bodyPr wrap="square">
                <a:spAutoFit/>
              </a:bodyPr>
              <a:lstStyle/>
              <a:p>
                <a:pPr marL="342900" marR="0" lvl="0" indent="-342900" algn="l" defTabSz="914400" rtl="0" eaLnBrk="1" fontAlgn="auto" latinLnBrk="0" hangingPunct="1">
                  <a:lnSpc>
                    <a:spcPct val="150000"/>
                  </a:lnSpc>
                  <a:spcBef>
                    <a:spcPts val="0"/>
                  </a:spcBef>
                  <a:spcAft>
                    <a:spcPts val="0"/>
                  </a:spcAft>
                  <a:buClr>
                    <a:prstClr val="white"/>
                  </a:buClr>
                  <a:buSzPct val="80000"/>
                  <a:buFont typeface="Wingdings" panose="05000000000000000000" pitchFamily="2" charset="2"/>
                  <a:buChar char="u"/>
                  <a:tabLst/>
                  <a:defRPr/>
                </a:pPr>
                <a:r>
                  <a:rPr kumimoji="0" lang="zh-CN" altLang="zh-CN" sz="1600" b="1" i="0" u="none" strike="noStrike" kern="1200" cap="none" spc="0" normalizeH="0" baseline="0" noProof="0" dirty="0">
                    <a:ln>
                      <a:noFill/>
                    </a:ln>
                    <a:solidFill>
                      <a:srgbClr val="FFFFCC"/>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状态</a:t>
                </a:r>
                <a:r>
                  <a:rPr kumimoji="0" lang="zh-CN" altLang="en-US" sz="1600" b="1" i="0" u="none" strike="noStrike" kern="1200" cap="none" spc="0" normalizeH="0" baseline="0" noProof="0" dirty="0">
                    <a:ln>
                      <a:noFill/>
                    </a:ln>
                    <a:solidFill>
                      <a:srgbClr val="FFFFCC"/>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0" lang="zh-CN" altLang="zh-CN" sz="1600" b="0" i="0" u="none" strike="noStrike" kern="1200" cap="none" spc="0"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每个被摇动的臂膀即为一个状态，记</a:t>
                </a:r>
                <a14:m>
                  <m:oMath xmlns:m="http://schemas.openxmlformats.org/officeDocument/2006/math">
                    <m:r>
                      <a:rPr kumimoji="0" lang="en-US" altLang="zh-CN" sz="1600" b="0" i="0" u="none" strike="noStrike" kern="1200" cap="none" spc="0" normalizeH="0" baseline="0" noProof="0">
                        <a:ln>
                          <a:noFill/>
                        </a:ln>
                        <a:solidFill>
                          <a:prstClr val="white"/>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𝐾</m:t>
                    </m:r>
                  </m:oMath>
                </a14:m>
                <a:r>
                  <a:rPr kumimoji="0" lang="zh-CN" altLang="zh-CN" sz="1600" b="0" i="0" u="none" strike="noStrike" kern="1200" cap="none" spc="0"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个状态分别为</a:t>
                </a:r>
                <a14:m>
                  <m:oMath xmlns:m="http://schemas.openxmlformats.org/officeDocument/2006/math">
                    <m:r>
                      <a:rPr kumimoji="0" lang="en-US" altLang="zh-CN" sz="1600" b="0" i="0" u="none" strike="noStrike" kern="1200" cap="none" spc="0" normalizeH="0" baseline="0" noProof="0">
                        <a:ln>
                          <a:noFill/>
                        </a:ln>
                        <a:solidFill>
                          <a:prstClr val="white"/>
                        </a:solidFill>
                        <a:effectLst/>
                        <a:uLnTx/>
                        <a:uFillTx/>
                        <a:latin typeface="Cambria Math" panose="02040503050406030204" pitchFamily="18" charset="0"/>
                        <a:ea typeface="微软雅黑" panose="020B0503020204020204" pitchFamily="34" charset="-122"/>
                        <a:cs typeface="Times New Roman" panose="02020603050405020304" pitchFamily="18" charset="0"/>
                      </a:rPr>
                      <m:t>{</m:t>
                    </m:r>
                    <m:sSub>
                      <m:sSubPr>
                        <m:ctrlPr>
                          <a:rPr kumimoji="0" lang="zh-CN" altLang="zh-CN" sz="1600" b="0" i="1" u="none" strike="noStrike" kern="1200" cap="none" spc="0" normalizeH="0" baseline="0" noProof="0">
                            <a:ln>
                              <a:noFill/>
                            </a:ln>
                            <a:solidFill>
                              <a:prstClr val="white"/>
                            </a:solidFill>
                            <a:effectLst/>
                            <a:uLnTx/>
                            <a:uFillTx/>
                            <a:latin typeface="Cambria Math" panose="02040503050406030204" pitchFamily="18" charset="0"/>
                            <a:ea typeface="微软雅黑" panose="020B0503020204020204" pitchFamily="34" charset="-122"/>
                            <a:cs typeface="Times New Roman" panose="02020603050405020304" pitchFamily="18" charset="0"/>
                          </a:rPr>
                        </m:ctrlPr>
                      </m:sSubPr>
                      <m:e>
                        <m:r>
                          <a:rPr kumimoji="0" lang="en-US" altLang="zh-CN" sz="1600" b="0" i="0" u="none" strike="noStrike" kern="1200" cap="none" spc="0" normalizeH="0" baseline="0" noProof="0">
                            <a:ln>
                              <a:noFill/>
                            </a:ln>
                            <a:solidFill>
                              <a:prstClr val="white"/>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𝑠</m:t>
                        </m:r>
                      </m:e>
                      <m:sub>
                        <m:r>
                          <a:rPr kumimoji="0" lang="en-US" altLang="zh-CN" sz="1600" b="0" i="0" u="none" strike="noStrike" kern="1200" cap="none" spc="0" normalizeH="0" baseline="0" noProof="0">
                            <a:ln>
                              <a:noFill/>
                            </a:ln>
                            <a:solidFill>
                              <a:prstClr val="white"/>
                            </a:solidFill>
                            <a:effectLst/>
                            <a:uLnTx/>
                            <a:uFillTx/>
                            <a:latin typeface="Cambria Math" panose="02040503050406030204" pitchFamily="18" charset="0"/>
                            <a:ea typeface="微软雅黑" panose="020B0503020204020204" pitchFamily="34" charset="-122"/>
                            <a:cs typeface="Times New Roman" panose="02020603050405020304" pitchFamily="18" charset="0"/>
                          </a:rPr>
                          <m:t>1</m:t>
                        </m:r>
                      </m:sub>
                    </m:sSub>
                    <m:r>
                      <a:rPr kumimoji="0" lang="en-US" altLang="zh-CN" sz="1600" b="0" i="0" u="none" strike="noStrike" kern="1200" cap="none" spc="0" normalizeH="0" baseline="0" noProof="0">
                        <a:ln>
                          <a:noFill/>
                        </a:ln>
                        <a:solidFill>
                          <a:prstClr val="white"/>
                        </a:solidFill>
                        <a:effectLst/>
                        <a:uLnTx/>
                        <a:uFillTx/>
                        <a:latin typeface="Cambria Math" panose="02040503050406030204" pitchFamily="18" charset="0"/>
                        <a:ea typeface="微软雅黑" panose="020B0503020204020204" pitchFamily="34" charset="-122"/>
                        <a:cs typeface="Times New Roman" panose="02020603050405020304" pitchFamily="18" charset="0"/>
                      </a:rPr>
                      <m:t>,</m:t>
                    </m:r>
                    <m:sSub>
                      <m:sSubPr>
                        <m:ctrlPr>
                          <a:rPr kumimoji="0" lang="zh-CN" altLang="zh-CN" sz="1600" b="0" i="1" u="none" strike="noStrike" kern="1200" cap="none" spc="0" normalizeH="0" baseline="0" noProof="0">
                            <a:ln>
                              <a:noFill/>
                            </a:ln>
                            <a:solidFill>
                              <a:prstClr val="white"/>
                            </a:solidFill>
                            <a:effectLst/>
                            <a:uLnTx/>
                            <a:uFillTx/>
                            <a:latin typeface="Cambria Math" panose="02040503050406030204" pitchFamily="18" charset="0"/>
                            <a:ea typeface="微软雅黑" panose="020B0503020204020204" pitchFamily="34" charset="-122"/>
                            <a:cs typeface="Times New Roman" panose="02020603050405020304" pitchFamily="18" charset="0"/>
                          </a:rPr>
                        </m:ctrlPr>
                      </m:sSubPr>
                      <m:e>
                        <m:r>
                          <a:rPr kumimoji="0" lang="en-US" altLang="zh-CN" sz="1600" b="0" i="0" u="none" strike="noStrike" kern="1200" cap="none" spc="0" normalizeH="0" baseline="0" noProof="0">
                            <a:ln>
                              <a:noFill/>
                            </a:ln>
                            <a:solidFill>
                              <a:prstClr val="white"/>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𝑠</m:t>
                        </m:r>
                      </m:e>
                      <m:sub>
                        <m:r>
                          <a:rPr kumimoji="0" lang="en-US" altLang="zh-CN" sz="1600" b="0" i="0" u="none" strike="noStrike" kern="1200" cap="none" spc="0" normalizeH="0" baseline="0" noProof="0">
                            <a:ln>
                              <a:noFill/>
                            </a:ln>
                            <a:solidFill>
                              <a:prstClr val="white"/>
                            </a:solidFill>
                            <a:effectLst/>
                            <a:uLnTx/>
                            <a:uFillTx/>
                            <a:latin typeface="Cambria Math" panose="02040503050406030204" pitchFamily="18" charset="0"/>
                            <a:ea typeface="微软雅黑" panose="020B0503020204020204" pitchFamily="34" charset="-122"/>
                            <a:cs typeface="Times New Roman" panose="02020603050405020304" pitchFamily="18" charset="0"/>
                          </a:rPr>
                          <m:t>2</m:t>
                        </m:r>
                      </m:sub>
                    </m:sSub>
                    <m:r>
                      <a:rPr kumimoji="0" lang="en-US" altLang="zh-CN" sz="1600" b="0" i="0" u="none" strike="noStrike" kern="1200" cap="none" spc="0" normalizeH="0" baseline="0" noProof="0">
                        <a:ln>
                          <a:noFill/>
                        </a:ln>
                        <a:solidFill>
                          <a:prstClr val="white"/>
                        </a:solidFill>
                        <a:effectLst/>
                        <a:uLnTx/>
                        <a:uFillTx/>
                        <a:latin typeface="Cambria Math" panose="02040503050406030204" pitchFamily="18" charset="0"/>
                        <a:ea typeface="微软雅黑" panose="020B0503020204020204" pitchFamily="34" charset="-122"/>
                        <a:cs typeface="Times New Roman" panose="02020603050405020304" pitchFamily="18" charset="0"/>
                      </a:rPr>
                      <m:t>,⋯,</m:t>
                    </m:r>
                    <m:sSub>
                      <m:sSubPr>
                        <m:ctrlPr>
                          <a:rPr kumimoji="0" lang="zh-CN" altLang="zh-CN" sz="1600" b="0" i="1" u="none" strike="noStrike" kern="1200" cap="none" spc="0" normalizeH="0" baseline="0" noProof="0">
                            <a:ln>
                              <a:noFill/>
                            </a:ln>
                            <a:solidFill>
                              <a:prstClr val="white"/>
                            </a:solidFill>
                            <a:effectLst/>
                            <a:uLnTx/>
                            <a:uFillTx/>
                            <a:latin typeface="Cambria Math" panose="02040503050406030204" pitchFamily="18" charset="0"/>
                            <a:ea typeface="微软雅黑" panose="020B0503020204020204" pitchFamily="34" charset="-122"/>
                            <a:cs typeface="Times New Roman" panose="02020603050405020304" pitchFamily="18" charset="0"/>
                          </a:rPr>
                        </m:ctrlPr>
                      </m:sSubPr>
                      <m:e>
                        <m:r>
                          <a:rPr kumimoji="0" lang="en-US" altLang="zh-CN" sz="1600" b="0" i="0" u="none" strike="noStrike" kern="1200" cap="none" spc="0" normalizeH="0" baseline="0" noProof="0">
                            <a:ln>
                              <a:noFill/>
                            </a:ln>
                            <a:solidFill>
                              <a:prstClr val="white"/>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𝑠</m:t>
                        </m:r>
                      </m:e>
                      <m:sub>
                        <m:r>
                          <a:rPr kumimoji="0" lang="en-US" altLang="zh-CN" sz="1600" b="0" i="0" u="none" strike="noStrike" kern="1200" cap="none" spc="0" normalizeH="0" baseline="0" noProof="0">
                            <a:ln>
                              <a:noFill/>
                            </a:ln>
                            <a:solidFill>
                              <a:prstClr val="white"/>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𝐾</m:t>
                        </m:r>
                      </m:sub>
                    </m:sSub>
                    <m:r>
                      <a:rPr kumimoji="0" lang="en-US" altLang="zh-CN" sz="1600" b="0" i="0" u="none" strike="noStrike" kern="1200" cap="none" spc="0" normalizeH="0" baseline="0" noProof="0">
                        <a:ln>
                          <a:noFill/>
                        </a:ln>
                        <a:solidFill>
                          <a:prstClr val="white"/>
                        </a:solidFill>
                        <a:effectLst/>
                        <a:uLnTx/>
                        <a:uFillTx/>
                        <a:latin typeface="Cambria Math" panose="02040503050406030204" pitchFamily="18" charset="0"/>
                        <a:ea typeface="微软雅黑" panose="020B0503020204020204" pitchFamily="34" charset="-122"/>
                        <a:cs typeface="Times New Roman" panose="02020603050405020304" pitchFamily="18" charset="0"/>
                      </a:rPr>
                      <m:t>}</m:t>
                    </m:r>
                  </m:oMath>
                </a14:m>
                <a:r>
                  <a:rPr kumimoji="0" lang="zh-CN" altLang="zh-CN" sz="1600" b="0" i="0" u="none" strike="noStrike" kern="1200" cap="none" spc="0"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，没有摇动任何臂膀的初始状态记为</a:t>
                </a:r>
                <a14:m>
                  <m:oMath xmlns:m="http://schemas.openxmlformats.org/officeDocument/2006/math">
                    <m:sSub>
                      <m:sSubPr>
                        <m:ctrlPr>
                          <a:rPr kumimoji="0" lang="zh-CN" altLang="zh-CN" sz="1600" b="0" i="1" u="none" strike="noStrike" kern="1200" cap="none" spc="0" normalizeH="0" baseline="0" noProof="0">
                            <a:ln>
                              <a:noFill/>
                            </a:ln>
                            <a:solidFill>
                              <a:prstClr val="white"/>
                            </a:solidFill>
                            <a:effectLst/>
                            <a:uLnTx/>
                            <a:uFillTx/>
                            <a:latin typeface="Cambria Math" panose="02040503050406030204" pitchFamily="18" charset="0"/>
                            <a:ea typeface="微软雅黑" panose="020B0503020204020204" pitchFamily="34" charset="-122"/>
                            <a:cs typeface="Times New Roman" panose="02020603050405020304" pitchFamily="18" charset="0"/>
                          </a:rPr>
                        </m:ctrlPr>
                      </m:sSubPr>
                      <m:e>
                        <m:r>
                          <a:rPr kumimoji="0" lang="en-US" altLang="zh-CN" sz="1600" b="0" i="0" u="none" strike="noStrike" kern="1200" cap="none" spc="0" normalizeH="0" baseline="0" noProof="0">
                            <a:ln>
                              <a:noFill/>
                            </a:ln>
                            <a:solidFill>
                              <a:prstClr val="white"/>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𝑠</m:t>
                        </m:r>
                      </m:e>
                      <m:sub>
                        <m:r>
                          <a:rPr kumimoji="0" lang="en-US" altLang="zh-CN" sz="1600" b="0" i="0" u="none" strike="noStrike" kern="1200" cap="none" spc="0" normalizeH="0" baseline="0" noProof="0">
                            <a:ln>
                              <a:noFill/>
                            </a:ln>
                            <a:solidFill>
                              <a:prstClr val="white"/>
                            </a:solidFill>
                            <a:effectLst/>
                            <a:uLnTx/>
                            <a:uFillTx/>
                            <a:latin typeface="Cambria Math" panose="02040503050406030204" pitchFamily="18" charset="0"/>
                            <a:ea typeface="微软雅黑" panose="020B0503020204020204" pitchFamily="34" charset="-122"/>
                            <a:cs typeface="Times New Roman" panose="02020603050405020304" pitchFamily="18" charset="0"/>
                          </a:rPr>
                          <m:t>0</m:t>
                        </m:r>
                      </m:sub>
                    </m:sSub>
                  </m:oMath>
                </a14:m>
                <a:r>
                  <a:rPr kumimoji="0" lang="zh-CN" altLang="zh-CN" sz="1600" b="0" i="0" u="none" strike="noStrike" kern="1200" cap="none" spc="0"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endParaRPr kumimoji="0" lang="en-US" altLang="zh-CN" sz="1600" b="0" i="0" u="none" strike="noStrike" kern="1200" cap="none" spc="0"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a:p>
                <a:pPr marL="342900" marR="0" lvl="0" indent="-342900" algn="l" defTabSz="914400" rtl="0" eaLnBrk="1" fontAlgn="auto" latinLnBrk="0" hangingPunct="1">
                  <a:lnSpc>
                    <a:spcPct val="150000"/>
                  </a:lnSpc>
                  <a:spcBef>
                    <a:spcPts val="0"/>
                  </a:spcBef>
                  <a:spcAft>
                    <a:spcPts val="0"/>
                  </a:spcAft>
                  <a:buClr>
                    <a:prstClr val="white"/>
                  </a:buClr>
                  <a:buSzPct val="80000"/>
                  <a:buFont typeface="Wingdings" panose="05000000000000000000" pitchFamily="2" charset="2"/>
                  <a:buChar char="u"/>
                  <a:tabLst/>
                  <a:defRPr/>
                </a:pPr>
                <a:endParaRPr kumimoji="0" lang="en-US" altLang="zh-CN" sz="16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endParaRPr>
              </a:p>
              <a:p>
                <a:pPr marL="342900" marR="0" lvl="0" indent="-342900" algn="l" defTabSz="914400" rtl="0" eaLnBrk="1" fontAlgn="auto" latinLnBrk="0" hangingPunct="1">
                  <a:lnSpc>
                    <a:spcPct val="150000"/>
                  </a:lnSpc>
                  <a:spcBef>
                    <a:spcPts val="0"/>
                  </a:spcBef>
                  <a:spcAft>
                    <a:spcPts val="0"/>
                  </a:spcAft>
                  <a:buClr>
                    <a:prstClr val="white"/>
                  </a:buClr>
                  <a:buSzPct val="80000"/>
                  <a:buFont typeface="Wingdings" panose="05000000000000000000" pitchFamily="2" charset="2"/>
                  <a:buChar char="u"/>
                  <a:tabLst/>
                  <a:defRPr/>
                </a:pPr>
                <a:r>
                  <a:rPr kumimoji="0" lang="zh-CN" altLang="zh-CN" sz="1600" b="1" i="0" u="none" strike="noStrike" kern="1200" cap="none" spc="0" normalizeH="0" baseline="0" noProof="0" dirty="0">
                    <a:ln>
                      <a:noFill/>
                    </a:ln>
                    <a:solidFill>
                      <a:srgbClr val="FFFFCC"/>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动作</a:t>
                </a:r>
                <a:r>
                  <a:rPr kumimoji="0" lang="zh-CN" altLang="en-US" sz="1600" b="1" i="0" u="none" strike="noStrike" kern="1200" cap="none" spc="0" normalizeH="0" baseline="0" noProof="0" dirty="0">
                    <a:ln>
                      <a:noFill/>
                    </a:ln>
                    <a:solidFill>
                      <a:srgbClr val="FFFFCC"/>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0" lang="zh-CN" altLang="zh-CN" sz="1600" b="0" i="0" u="none" strike="noStrike" kern="1200" cap="none" spc="0"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动作对应着摇动一个赌博机的臂膀，在多臂赌博机问题中，任意状态下的动作集合都为</a:t>
                </a:r>
                <a14:m>
                  <m:oMath xmlns:m="http://schemas.openxmlformats.org/officeDocument/2006/math">
                    <m:r>
                      <a:rPr kumimoji="0" lang="en-US" altLang="zh-CN" sz="1600" b="0" i="0" u="none" strike="noStrike" kern="1200" cap="none" spc="0" normalizeH="0" baseline="0" noProof="0">
                        <a:ln>
                          <a:noFill/>
                        </a:ln>
                        <a:solidFill>
                          <a:prstClr val="white"/>
                        </a:solidFill>
                        <a:effectLst/>
                        <a:uLnTx/>
                        <a:uFillTx/>
                        <a:latin typeface="Cambria Math" panose="02040503050406030204" pitchFamily="18" charset="0"/>
                        <a:ea typeface="微软雅黑" panose="020B0503020204020204" pitchFamily="34" charset="-122"/>
                        <a:cs typeface="Times New Roman" panose="02020603050405020304" pitchFamily="18" charset="0"/>
                      </a:rPr>
                      <m:t>{</m:t>
                    </m:r>
                    <m:sSub>
                      <m:sSubPr>
                        <m:ctrlPr>
                          <a:rPr kumimoji="0" lang="zh-CN" altLang="zh-CN" sz="1600" b="0" i="1" u="none" strike="noStrike" kern="1200" cap="none" spc="0" normalizeH="0" baseline="0" noProof="0">
                            <a:ln>
                              <a:noFill/>
                            </a:ln>
                            <a:solidFill>
                              <a:prstClr val="white"/>
                            </a:solidFill>
                            <a:effectLst/>
                            <a:uLnTx/>
                            <a:uFillTx/>
                            <a:latin typeface="Cambria Math" panose="02040503050406030204" pitchFamily="18" charset="0"/>
                            <a:ea typeface="微软雅黑" panose="020B0503020204020204" pitchFamily="34" charset="-122"/>
                            <a:cs typeface="Times New Roman" panose="02020603050405020304" pitchFamily="18" charset="0"/>
                          </a:rPr>
                        </m:ctrlPr>
                      </m:sSubPr>
                      <m:e>
                        <m:r>
                          <a:rPr kumimoji="0" lang="en-US" altLang="zh-CN" sz="1600" b="0" i="0" u="none" strike="noStrike" kern="1200" cap="none" spc="0" normalizeH="0" baseline="0" noProof="0">
                            <a:ln>
                              <a:noFill/>
                            </a:ln>
                            <a:solidFill>
                              <a:prstClr val="white"/>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𝑎</m:t>
                        </m:r>
                      </m:e>
                      <m:sub>
                        <m:r>
                          <a:rPr kumimoji="0" lang="en-US" altLang="zh-CN" sz="1600" b="0" i="0" u="none" strike="noStrike" kern="1200" cap="none" spc="0" normalizeH="0" baseline="0" noProof="0">
                            <a:ln>
                              <a:noFill/>
                            </a:ln>
                            <a:solidFill>
                              <a:prstClr val="white"/>
                            </a:solidFill>
                            <a:effectLst/>
                            <a:uLnTx/>
                            <a:uFillTx/>
                            <a:latin typeface="Cambria Math" panose="02040503050406030204" pitchFamily="18" charset="0"/>
                            <a:ea typeface="微软雅黑" panose="020B0503020204020204" pitchFamily="34" charset="-122"/>
                            <a:cs typeface="Times New Roman" panose="02020603050405020304" pitchFamily="18" charset="0"/>
                          </a:rPr>
                          <m:t>1</m:t>
                        </m:r>
                      </m:sub>
                    </m:sSub>
                    <m:r>
                      <a:rPr kumimoji="0" lang="en-US" altLang="zh-CN" sz="1600" b="0" i="0" u="none" strike="noStrike" kern="1200" cap="none" spc="0" normalizeH="0" baseline="0" noProof="0">
                        <a:ln>
                          <a:noFill/>
                        </a:ln>
                        <a:solidFill>
                          <a:prstClr val="white"/>
                        </a:solidFill>
                        <a:effectLst/>
                        <a:uLnTx/>
                        <a:uFillTx/>
                        <a:latin typeface="Cambria Math" panose="02040503050406030204" pitchFamily="18" charset="0"/>
                        <a:ea typeface="微软雅黑" panose="020B0503020204020204" pitchFamily="34" charset="-122"/>
                        <a:cs typeface="Times New Roman" panose="02020603050405020304" pitchFamily="18" charset="0"/>
                      </a:rPr>
                      <m:t>,</m:t>
                    </m:r>
                    <m:sSub>
                      <m:sSubPr>
                        <m:ctrlPr>
                          <a:rPr kumimoji="0" lang="zh-CN" altLang="zh-CN" sz="1600" b="0" i="1" u="none" strike="noStrike" kern="1200" cap="none" spc="0" normalizeH="0" baseline="0" noProof="0">
                            <a:ln>
                              <a:noFill/>
                            </a:ln>
                            <a:solidFill>
                              <a:prstClr val="white"/>
                            </a:solidFill>
                            <a:effectLst/>
                            <a:uLnTx/>
                            <a:uFillTx/>
                            <a:latin typeface="Cambria Math" panose="02040503050406030204" pitchFamily="18" charset="0"/>
                            <a:ea typeface="微软雅黑" panose="020B0503020204020204" pitchFamily="34" charset="-122"/>
                            <a:cs typeface="Times New Roman" panose="02020603050405020304" pitchFamily="18" charset="0"/>
                          </a:rPr>
                        </m:ctrlPr>
                      </m:sSubPr>
                      <m:e>
                        <m:r>
                          <a:rPr kumimoji="0" lang="en-US" altLang="zh-CN" sz="1600" b="0" i="0" u="none" strike="noStrike" kern="1200" cap="none" spc="0" normalizeH="0" baseline="0" noProof="0">
                            <a:ln>
                              <a:noFill/>
                            </a:ln>
                            <a:solidFill>
                              <a:prstClr val="white"/>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𝑎</m:t>
                        </m:r>
                      </m:e>
                      <m:sub>
                        <m:r>
                          <a:rPr kumimoji="0" lang="en-US" altLang="zh-CN" sz="1600" b="0" i="0" u="none" strike="noStrike" kern="1200" cap="none" spc="0" normalizeH="0" baseline="0" noProof="0">
                            <a:ln>
                              <a:noFill/>
                            </a:ln>
                            <a:solidFill>
                              <a:prstClr val="white"/>
                            </a:solidFill>
                            <a:effectLst/>
                            <a:uLnTx/>
                            <a:uFillTx/>
                            <a:latin typeface="Cambria Math" panose="02040503050406030204" pitchFamily="18" charset="0"/>
                            <a:ea typeface="微软雅黑" panose="020B0503020204020204" pitchFamily="34" charset="-122"/>
                            <a:cs typeface="Times New Roman" panose="02020603050405020304" pitchFamily="18" charset="0"/>
                          </a:rPr>
                          <m:t>2</m:t>
                        </m:r>
                      </m:sub>
                    </m:sSub>
                    <m:r>
                      <a:rPr kumimoji="0" lang="en-US" altLang="zh-CN" sz="1600" b="0" i="0" u="none" strike="noStrike" kern="1200" cap="none" spc="0" normalizeH="0" baseline="0" noProof="0">
                        <a:ln>
                          <a:noFill/>
                        </a:ln>
                        <a:solidFill>
                          <a:prstClr val="white"/>
                        </a:solidFill>
                        <a:effectLst/>
                        <a:uLnTx/>
                        <a:uFillTx/>
                        <a:latin typeface="Cambria Math" panose="02040503050406030204" pitchFamily="18" charset="0"/>
                        <a:ea typeface="微软雅黑" panose="020B0503020204020204" pitchFamily="34" charset="-122"/>
                        <a:cs typeface="Times New Roman" panose="02020603050405020304" pitchFamily="18" charset="0"/>
                      </a:rPr>
                      <m:t>⋯,</m:t>
                    </m:r>
                    <m:sSub>
                      <m:sSubPr>
                        <m:ctrlPr>
                          <a:rPr kumimoji="0" lang="zh-CN" altLang="zh-CN" sz="1600" b="0" i="1" u="none" strike="noStrike" kern="1200" cap="none" spc="0" normalizeH="0" baseline="0" noProof="0">
                            <a:ln>
                              <a:noFill/>
                            </a:ln>
                            <a:solidFill>
                              <a:prstClr val="white"/>
                            </a:solidFill>
                            <a:effectLst/>
                            <a:uLnTx/>
                            <a:uFillTx/>
                            <a:latin typeface="Cambria Math" panose="02040503050406030204" pitchFamily="18" charset="0"/>
                            <a:ea typeface="微软雅黑" panose="020B0503020204020204" pitchFamily="34" charset="-122"/>
                            <a:cs typeface="Times New Roman" panose="02020603050405020304" pitchFamily="18" charset="0"/>
                          </a:rPr>
                        </m:ctrlPr>
                      </m:sSubPr>
                      <m:e>
                        <m:r>
                          <a:rPr kumimoji="0" lang="en-US" altLang="zh-CN" sz="1600" b="0" i="0" u="none" strike="noStrike" kern="1200" cap="none" spc="0" normalizeH="0" baseline="0" noProof="0">
                            <a:ln>
                              <a:noFill/>
                            </a:ln>
                            <a:solidFill>
                              <a:prstClr val="white"/>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𝑎</m:t>
                        </m:r>
                      </m:e>
                      <m:sub>
                        <m:r>
                          <a:rPr kumimoji="0" lang="en-US" altLang="zh-CN" sz="1600" b="0" i="0" u="none" strike="noStrike" kern="1200" cap="none" spc="0" normalizeH="0" baseline="0" noProof="0">
                            <a:ln>
                              <a:noFill/>
                            </a:ln>
                            <a:solidFill>
                              <a:prstClr val="white"/>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𝐾</m:t>
                        </m:r>
                      </m:sub>
                    </m:sSub>
                    <m:r>
                      <a:rPr kumimoji="0" lang="en-US" altLang="zh-CN" sz="1600" b="0" i="0" u="none" strike="noStrike" kern="1200" cap="none" spc="0" normalizeH="0" baseline="0" noProof="0">
                        <a:ln>
                          <a:noFill/>
                        </a:ln>
                        <a:solidFill>
                          <a:prstClr val="white"/>
                        </a:solidFill>
                        <a:effectLst/>
                        <a:uLnTx/>
                        <a:uFillTx/>
                        <a:latin typeface="Cambria Math" panose="02040503050406030204" pitchFamily="18" charset="0"/>
                        <a:ea typeface="微软雅黑" panose="020B0503020204020204" pitchFamily="34" charset="-122"/>
                        <a:cs typeface="Times New Roman" panose="02020603050405020304" pitchFamily="18" charset="0"/>
                      </a:rPr>
                      <m:t>}</m:t>
                    </m:r>
                  </m:oMath>
                </a14:m>
                <a:r>
                  <a:rPr kumimoji="0" lang="zh-CN" altLang="zh-CN" sz="1600" b="0" i="0" u="none" strike="noStrike" kern="1200" cap="none" spc="0"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，分别对应摇动某个赌博机的臂膀。</a:t>
                </a:r>
                <a:endParaRPr kumimoji="0" lang="en-US" altLang="zh-CN" sz="1600" b="0" i="0" u="none" strike="noStrike" kern="1200" cap="none" spc="0"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a:p>
                <a:pPr marL="342900" marR="0" lvl="0" indent="-342900" algn="l" defTabSz="914400" rtl="0" eaLnBrk="1" fontAlgn="auto" latinLnBrk="0" hangingPunct="1">
                  <a:lnSpc>
                    <a:spcPct val="150000"/>
                  </a:lnSpc>
                  <a:spcBef>
                    <a:spcPts val="0"/>
                  </a:spcBef>
                  <a:spcAft>
                    <a:spcPts val="0"/>
                  </a:spcAft>
                  <a:buClr>
                    <a:prstClr val="white"/>
                  </a:buClr>
                  <a:buSzPct val="80000"/>
                  <a:buFont typeface="Wingdings" panose="05000000000000000000" pitchFamily="2" charset="2"/>
                  <a:buChar char="u"/>
                  <a:tabLst/>
                  <a:defRPr/>
                </a:pPr>
                <a:endParaRPr kumimoji="0" lang="en-US" altLang="zh-CN" sz="16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endParaRPr>
              </a:p>
              <a:p>
                <a:pPr marL="342900" marR="0" lvl="0" indent="-342900" algn="l" defTabSz="914400" rtl="0" eaLnBrk="1" fontAlgn="auto" latinLnBrk="0" hangingPunct="1">
                  <a:lnSpc>
                    <a:spcPct val="150000"/>
                  </a:lnSpc>
                  <a:spcBef>
                    <a:spcPts val="0"/>
                  </a:spcBef>
                  <a:spcAft>
                    <a:spcPts val="0"/>
                  </a:spcAft>
                  <a:buClr>
                    <a:prstClr val="white"/>
                  </a:buClr>
                  <a:buSzPct val="80000"/>
                  <a:buFont typeface="Wingdings" panose="05000000000000000000" pitchFamily="2" charset="2"/>
                  <a:buChar char="u"/>
                  <a:tabLst/>
                  <a:defRPr/>
                </a:pPr>
                <a:r>
                  <a:rPr kumimoji="0" lang="zh-CN" altLang="zh-CN" sz="1600" b="1" i="0" u="none" strike="noStrike" kern="1200" cap="none" spc="0" normalizeH="0" baseline="0" noProof="0" dirty="0">
                    <a:ln>
                      <a:noFill/>
                    </a:ln>
                    <a:solidFill>
                      <a:srgbClr val="FFFFCC"/>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状态转移</a:t>
                </a:r>
                <a:r>
                  <a:rPr kumimoji="0" lang="zh-CN" altLang="en-US" sz="1600" b="1" i="0" u="none" strike="noStrike" kern="1200" cap="none" spc="0" normalizeH="0" baseline="0" noProof="0" dirty="0">
                    <a:ln>
                      <a:noFill/>
                    </a:ln>
                    <a:solidFill>
                      <a:srgbClr val="FFFFCC"/>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0" lang="zh-CN" altLang="zh-CN" sz="1600" b="0" i="0" u="none" strike="noStrike" kern="1200" cap="none" spc="0"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选择动作</a:t>
                </a:r>
                <a14:m>
                  <m:oMath xmlns:m="http://schemas.openxmlformats.org/officeDocument/2006/math">
                    <m:sSub>
                      <m:sSubPr>
                        <m:ctrlPr>
                          <a:rPr kumimoji="0" lang="zh-CN" altLang="zh-CN" sz="1600" b="0" i="1" u="none" strike="noStrike" kern="1200" cap="none" spc="0" normalizeH="0" baseline="0" noProof="0">
                            <a:ln>
                              <a:noFill/>
                            </a:ln>
                            <a:solidFill>
                              <a:prstClr val="white"/>
                            </a:solidFill>
                            <a:effectLst/>
                            <a:uLnTx/>
                            <a:uFillTx/>
                            <a:latin typeface="Cambria Math" panose="02040503050406030204" pitchFamily="18" charset="0"/>
                            <a:ea typeface="微软雅黑" panose="020B0503020204020204" pitchFamily="34" charset="-122"/>
                            <a:cs typeface="Times New Roman" panose="02020603050405020304" pitchFamily="18" charset="0"/>
                          </a:rPr>
                        </m:ctrlPr>
                      </m:sSubPr>
                      <m:e>
                        <m:r>
                          <a:rPr kumimoji="0" lang="en-US" altLang="zh-CN" sz="1600" b="0" i="0" u="none" strike="noStrike" kern="1200" cap="none" spc="0" normalizeH="0" baseline="0" noProof="0">
                            <a:ln>
                              <a:noFill/>
                            </a:ln>
                            <a:solidFill>
                              <a:prstClr val="white"/>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𝑎</m:t>
                        </m:r>
                      </m:e>
                      <m:sub>
                        <m:r>
                          <a:rPr kumimoji="0" lang="en-US" altLang="zh-CN" sz="1600" b="0" i="0" u="none" strike="noStrike" kern="1200" cap="none" spc="0" normalizeH="0" baseline="0" noProof="0">
                            <a:ln>
                              <a:noFill/>
                            </a:ln>
                            <a:solidFill>
                              <a:prstClr val="white"/>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𝑖</m:t>
                        </m:r>
                      </m:sub>
                    </m:sSub>
                    <m:r>
                      <a:rPr kumimoji="0" lang="en-US" altLang="zh-CN" sz="1600" b="0" i="0" u="none" strike="noStrike" kern="1200" cap="none" spc="0" normalizeH="0" baseline="0" noProof="0">
                        <a:ln>
                          <a:noFill/>
                        </a:ln>
                        <a:solidFill>
                          <a:prstClr val="white"/>
                        </a:solidFill>
                        <a:effectLst/>
                        <a:uLnTx/>
                        <a:uFillTx/>
                        <a:latin typeface="Cambria Math" panose="02040503050406030204" pitchFamily="18" charset="0"/>
                        <a:ea typeface="微软雅黑" panose="020B0503020204020204" pitchFamily="34" charset="-122"/>
                        <a:cs typeface="Times New Roman" panose="02020603050405020304" pitchFamily="18" charset="0"/>
                      </a:rPr>
                      <m:t>(1≤</m:t>
                    </m:r>
                    <m:r>
                      <a:rPr kumimoji="0" lang="en-US" altLang="zh-CN" sz="1600" b="0" i="0" u="none" strike="noStrike" kern="1200" cap="none" spc="0" normalizeH="0" baseline="0" noProof="0">
                        <a:ln>
                          <a:noFill/>
                        </a:ln>
                        <a:solidFill>
                          <a:prstClr val="white"/>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𝑖</m:t>
                    </m:r>
                    <m:r>
                      <a:rPr kumimoji="0" lang="en-US" altLang="zh-CN" sz="1600" b="0" i="0" u="none" strike="noStrike" kern="1200" cap="none" spc="0" normalizeH="0" baseline="0" noProof="0">
                        <a:ln>
                          <a:noFill/>
                        </a:ln>
                        <a:solidFill>
                          <a:prstClr val="white"/>
                        </a:solidFill>
                        <a:effectLst/>
                        <a:uLnTx/>
                        <a:uFillTx/>
                        <a:latin typeface="Cambria Math" panose="02040503050406030204" pitchFamily="18" charset="0"/>
                        <a:ea typeface="微软雅黑" panose="020B0503020204020204" pitchFamily="34" charset="-122"/>
                        <a:cs typeface="Times New Roman" panose="02020603050405020304" pitchFamily="18" charset="0"/>
                      </a:rPr>
                      <m:t>≤</m:t>
                    </m:r>
                    <m:r>
                      <a:rPr kumimoji="0" lang="en-US" altLang="zh-CN" sz="1600" b="0" i="0" u="none" strike="noStrike" kern="1200" cap="none" spc="0" normalizeH="0" baseline="0" noProof="0">
                        <a:ln>
                          <a:noFill/>
                        </a:ln>
                        <a:solidFill>
                          <a:prstClr val="white"/>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𝐾</m:t>
                    </m:r>
                    <m:r>
                      <a:rPr kumimoji="0" lang="en-US" altLang="zh-CN" sz="1600" b="0" i="0" u="none" strike="noStrike" kern="1200" cap="none" spc="0" normalizeH="0" baseline="0" noProof="0">
                        <a:ln>
                          <a:noFill/>
                        </a:ln>
                        <a:solidFill>
                          <a:prstClr val="white"/>
                        </a:solidFill>
                        <a:effectLst/>
                        <a:uLnTx/>
                        <a:uFillTx/>
                        <a:latin typeface="Cambria Math" panose="02040503050406030204" pitchFamily="18" charset="0"/>
                        <a:ea typeface="微软雅黑" panose="020B0503020204020204" pitchFamily="34" charset="-122"/>
                        <a:cs typeface="Times New Roman" panose="02020603050405020304" pitchFamily="18" charset="0"/>
                      </a:rPr>
                      <m:t>)</m:t>
                    </m:r>
                  </m:oMath>
                </a14:m>
                <a:r>
                  <a:rPr kumimoji="0" lang="zh-CN" altLang="zh-CN" sz="1600" b="0" i="0" u="none" strike="noStrike" kern="1200" cap="none" spc="0"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后，将状态相应地转换为</a:t>
                </a:r>
                <a14:m>
                  <m:oMath xmlns:m="http://schemas.openxmlformats.org/officeDocument/2006/math">
                    <m:sSub>
                      <m:sSubPr>
                        <m:ctrlPr>
                          <a:rPr kumimoji="0" lang="zh-CN" altLang="zh-CN" sz="1600" b="0" i="1" u="none" strike="noStrike" kern="1200" cap="none" spc="0" normalizeH="0" baseline="0" noProof="0">
                            <a:ln>
                              <a:noFill/>
                            </a:ln>
                            <a:solidFill>
                              <a:prstClr val="white"/>
                            </a:solidFill>
                            <a:effectLst/>
                            <a:uLnTx/>
                            <a:uFillTx/>
                            <a:latin typeface="Cambria Math" panose="02040503050406030204" pitchFamily="18" charset="0"/>
                            <a:ea typeface="微软雅黑" panose="020B0503020204020204" pitchFamily="34" charset="-122"/>
                            <a:cs typeface="Times New Roman" panose="02020603050405020304" pitchFamily="18" charset="0"/>
                          </a:rPr>
                        </m:ctrlPr>
                      </m:sSubPr>
                      <m:e>
                        <m:r>
                          <a:rPr kumimoji="0" lang="en-US" altLang="zh-CN" sz="1600" b="0" i="0" u="none" strike="noStrike" kern="1200" cap="none" spc="0" normalizeH="0" baseline="0" noProof="0">
                            <a:ln>
                              <a:noFill/>
                            </a:ln>
                            <a:solidFill>
                              <a:prstClr val="white"/>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𝑠</m:t>
                        </m:r>
                      </m:e>
                      <m:sub>
                        <m:r>
                          <a:rPr kumimoji="0" lang="en-US" altLang="zh-CN" sz="1600" b="0" i="0" u="none" strike="noStrike" kern="1200" cap="none" spc="0" normalizeH="0" baseline="0" noProof="0">
                            <a:ln>
                              <a:noFill/>
                            </a:ln>
                            <a:solidFill>
                              <a:prstClr val="white"/>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𝑖</m:t>
                        </m:r>
                      </m:sub>
                    </m:sSub>
                  </m:oMath>
                </a14:m>
                <a:r>
                  <a:rPr kumimoji="0" lang="zh-CN" altLang="zh-CN" sz="1600" b="0" i="0" u="none" strike="noStrike" kern="1200" cap="none" spc="0"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。然而这个问题和前两节讨论的搜索问题的不同之处在于，由于存在随机性，智能体摇动赌博机臂膀若干个</a:t>
                </a:r>
                <a14:m>
                  <m:oMath xmlns:m="http://schemas.openxmlformats.org/officeDocument/2006/math">
                    <m:r>
                      <a:rPr kumimoji="0" lang="en-US" altLang="zh-CN" sz="1600" b="0" i="0" u="none" strike="noStrike" kern="1200" cap="none" spc="0" normalizeH="0" baseline="0" noProof="0">
                        <a:ln>
                          <a:noFill/>
                        </a:ln>
                        <a:solidFill>
                          <a:prstClr val="white"/>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𝜏</m:t>
                    </m:r>
                  </m:oMath>
                </a14:m>
                <a:r>
                  <a:rPr kumimoji="0" lang="zh-CN" altLang="zh-CN" sz="1600" b="0" i="0" u="none" strike="noStrike" kern="1200" cap="none" spc="0"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次，任意两个</a:t>
                </a:r>
                <a14:m>
                  <m:oMath xmlns:m="http://schemas.openxmlformats.org/officeDocument/2006/math">
                    <m:r>
                      <a:rPr kumimoji="0" lang="en-US" altLang="zh-CN" sz="1600" b="0" i="0" u="none" strike="noStrike" kern="1200" cap="none" spc="0" normalizeH="0" baseline="0" noProof="0">
                        <a:ln>
                          <a:noFill/>
                        </a:ln>
                        <a:solidFill>
                          <a:prstClr val="white"/>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𝜏</m:t>
                    </m:r>
                  </m:oMath>
                </a14:m>
                <a:r>
                  <a:rPr kumimoji="0" lang="zh-CN" altLang="zh-CN" sz="1600" b="0" i="0" u="none" strike="noStrike" kern="1200" cap="none" spc="0"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次的结果可能都不一样，为此引入如下</a:t>
                </a:r>
                <a:r>
                  <a:rPr kumimoji="0" lang="zh-CN" altLang="en-US" sz="1600" b="0" i="0" u="none" strike="noStrike" kern="1200" cap="none" spc="0"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奖励</a:t>
                </a:r>
                <a:r>
                  <a:rPr kumimoji="0" lang="zh-CN" altLang="zh-CN" sz="1600" b="0" i="0" u="none" strike="noStrike" kern="1200" cap="none" spc="0"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要素</a:t>
                </a:r>
                <a:r>
                  <a:rPr kumimoji="0" lang="zh-CN" altLang="en-US" sz="1600" b="0" i="0" u="none" strike="noStrike" kern="1200" cap="none" spc="0"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endParaRPr kumimoji="0" lang="en-US" altLang="zh-CN" sz="1600" b="0" i="0" u="none" strike="noStrike" kern="1200" cap="none" spc="0"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a:p>
                <a:pPr marL="0" marR="0" lvl="0" indent="0" algn="l" defTabSz="914400" rtl="0" eaLnBrk="1" fontAlgn="auto" latinLnBrk="0" hangingPunct="1">
                  <a:lnSpc>
                    <a:spcPct val="150000"/>
                  </a:lnSpc>
                  <a:spcBef>
                    <a:spcPts val="0"/>
                  </a:spcBef>
                  <a:spcAft>
                    <a:spcPts val="0"/>
                  </a:spcAft>
                  <a:buClr>
                    <a:prstClr val="white"/>
                  </a:buClr>
                  <a:buSzPct val="80000"/>
                  <a:buFontTx/>
                  <a:buNone/>
                  <a:tabLst/>
                  <a:defRPr/>
                </a:pPr>
                <a:endParaRPr kumimoji="0" lang="en-US" altLang="zh-CN" sz="1600" b="0" i="0" u="none" strike="noStrike" kern="1200" cap="none" spc="0"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a:p>
                <a:pPr marL="342900" marR="0" lvl="0" indent="-342900" algn="l" defTabSz="914400" rtl="0" eaLnBrk="1" fontAlgn="auto" latinLnBrk="0" hangingPunct="1">
                  <a:lnSpc>
                    <a:spcPct val="150000"/>
                  </a:lnSpc>
                  <a:spcBef>
                    <a:spcPts val="0"/>
                  </a:spcBef>
                  <a:spcAft>
                    <a:spcPts val="0"/>
                  </a:spcAft>
                  <a:buClr>
                    <a:prstClr val="white"/>
                  </a:buClr>
                  <a:buSzPct val="80000"/>
                  <a:buFont typeface="Wingdings" panose="05000000000000000000" pitchFamily="2" charset="2"/>
                  <a:buChar char="u"/>
                  <a:tabLst/>
                  <a:defRPr/>
                </a:pPr>
                <a:r>
                  <a:rPr kumimoji="0" lang="zh-CN" altLang="zh-CN" sz="1600" b="1" i="0" u="none" strike="noStrike" kern="1200" cap="none" spc="0" normalizeH="0" baseline="0" noProof="0" dirty="0">
                    <a:ln>
                      <a:noFill/>
                    </a:ln>
                    <a:solidFill>
                      <a:srgbClr val="FFFFCC"/>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奖励（</a:t>
                </a:r>
                <a:r>
                  <a:rPr kumimoji="0" lang="en-US" altLang="zh-CN" sz="1600" b="1" i="0" u="none" strike="noStrike" kern="1200" cap="none" spc="0" normalizeH="0" baseline="0" noProof="0" dirty="0">
                    <a:ln>
                      <a:noFill/>
                    </a:ln>
                    <a:solidFill>
                      <a:srgbClr val="FFFFCC"/>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reward</a:t>
                </a:r>
                <a:r>
                  <a:rPr kumimoji="0" lang="zh-CN" altLang="zh-CN" sz="1600" b="1" i="0" u="none" strike="noStrike" kern="1200" cap="none" spc="0" normalizeH="0" baseline="0" noProof="0" dirty="0">
                    <a:ln>
                      <a:noFill/>
                    </a:ln>
                    <a:solidFill>
                      <a:srgbClr val="FFFFCC"/>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0" lang="zh-CN" altLang="en-US" sz="1600" b="1" i="0" u="none" strike="noStrike" kern="1200" cap="none" spc="0" normalizeH="0" baseline="0" noProof="0" dirty="0">
                    <a:ln>
                      <a:noFill/>
                    </a:ln>
                    <a:solidFill>
                      <a:srgbClr val="FFFFCC"/>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0" lang="zh-CN" altLang="zh-CN" sz="1600" b="0" i="0" u="none" strike="noStrike" kern="1200" cap="none" spc="0"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假设从第</a:t>
                </a:r>
                <a14:m>
                  <m:oMath xmlns:m="http://schemas.openxmlformats.org/officeDocument/2006/math">
                    <m:r>
                      <a:rPr kumimoji="0" lang="en-US" altLang="zh-CN" sz="1600" b="0" i="0" u="none" strike="noStrike" kern="1200" cap="none" spc="0" normalizeH="0" baseline="0" noProof="0">
                        <a:ln>
                          <a:noFill/>
                        </a:ln>
                        <a:solidFill>
                          <a:prstClr val="white"/>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𝑖</m:t>
                    </m:r>
                  </m:oMath>
                </a14:m>
                <a:r>
                  <a:rPr kumimoji="0" lang="zh-CN" altLang="zh-CN" sz="1600" b="0" i="0" u="none" strike="noStrike" kern="1200" cap="none" spc="0"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个赌博机获得收益分数的分布为</a:t>
                </a:r>
                <a14:m>
                  <m:oMath xmlns:m="http://schemas.openxmlformats.org/officeDocument/2006/math">
                    <m:sSub>
                      <m:sSubPr>
                        <m:ctrlPr>
                          <a:rPr kumimoji="0" lang="zh-CN" altLang="zh-CN" sz="1600" b="0" i="1" u="none" strike="noStrike" kern="1200" cap="none" spc="0" normalizeH="0" baseline="0" noProof="0">
                            <a:ln>
                              <a:noFill/>
                            </a:ln>
                            <a:solidFill>
                              <a:prstClr val="white"/>
                            </a:solidFill>
                            <a:effectLst/>
                            <a:uLnTx/>
                            <a:uFillTx/>
                            <a:latin typeface="Cambria Math" panose="02040503050406030204" pitchFamily="18" charset="0"/>
                            <a:ea typeface="微软雅黑" panose="020B0503020204020204" pitchFamily="34" charset="-122"/>
                            <a:cs typeface="Times New Roman" panose="02020603050405020304" pitchFamily="18" charset="0"/>
                          </a:rPr>
                        </m:ctrlPr>
                      </m:sSubPr>
                      <m:e>
                        <m:r>
                          <a:rPr kumimoji="0" lang="en-US" altLang="zh-CN" sz="1600" b="0" i="0" u="none" strike="noStrike" kern="1200" cap="none" spc="0" normalizeH="0" baseline="0" noProof="0">
                            <a:ln>
                              <a:noFill/>
                            </a:ln>
                            <a:solidFill>
                              <a:prstClr val="white"/>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𝐷</m:t>
                        </m:r>
                      </m:e>
                      <m:sub>
                        <m:r>
                          <a:rPr kumimoji="0" lang="en-US" altLang="zh-CN" sz="1600" b="0" i="0" u="none" strike="noStrike" kern="1200" cap="none" spc="0" normalizeH="0" baseline="0" noProof="0">
                            <a:ln>
                              <a:noFill/>
                            </a:ln>
                            <a:solidFill>
                              <a:prstClr val="white"/>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𝑖</m:t>
                        </m:r>
                      </m:sub>
                    </m:sSub>
                  </m:oMath>
                </a14:m>
                <a:r>
                  <a:rPr kumimoji="0" lang="zh-CN" altLang="zh-CN" sz="1600" b="0" i="0" u="none" strike="noStrike" kern="1200" cap="none" spc="0"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，其均值为</a:t>
                </a:r>
                <a14:m>
                  <m:oMath xmlns:m="http://schemas.openxmlformats.org/officeDocument/2006/math">
                    <m:sSub>
                      <m:sSubPr>
                        <m:ctrlPr>
                          <a:rPr kumimoji="0" lang="zh-CN" altLang="zh-CN" sz="1600" b="0" i="1" u="none" strike="noStrike" kern="1200" cap="none" spc="0" normalizeH="0" baseline="0" noProof="0">
                            <a:ln>
                              <a:noFill/>
                            </a:ln>
                            <a:solidFill>
                              <a:prstClr val="white"/>
                            </a:solidFill>
                            <a:effectLst/>
                            <a:uLnTx/>
                            <a:uFillTx/>
                            <a:latin typeface="Cambria Math" panose="02040503050406030204" pitchFamily="18" charset="0"/>
                            <a:ea typeface="微软雅黑" panose="020B0503020204020204" pitchFamily="34" charset="-122"/>
                            <a:cs typeface="Times New Roman" panose="02020603050405020304" pitchFamily="18" charset="0"/>
                          </a:rPr>
                        </m:ctrlPr>
                      </m:sSubPr>
                      <m:e>
                        <m:r>
                          <a:rPr kumimoji="0" lang="en-US" altLang="zh-CN" sz="1600" b="0" i="0" u="none" strike="noStrike" kern="1200" cap="none" spc="0" normalizeH="0" baseline="0" noProof="0">
                            <a:ln>
                              <a:noFill/>
                            </a:ln>
                            <a:solidFill>
                              <a:prstClr val="white"/>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𝜇</m:t>
                        </m:r>
                      </m:e>
                      <m:sub>
                        <m:r>
                          <a:rPr kumimoji="0" lang="en-US" altLang="zh-CN" sz="1600" b="0" i="0" u="none" strike="noStrike" kern="1200" cap="none" spc="0" normalizeH="0" baseline="0" noProof="0">
                            <a:ln>
                              <a:noFill/>
                            </a:ln>
                            <a:solidFill>
                              <a:prstClr val="white"/>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𝑖</m:t>
                        </m:r>
                      </m:sub>
                    </m:sSub>
                  </m:oMath>
                </a14:m>
                <a:r>
                  <a:rPr kumimoji="0" lang="zh-CN" altLang="zh-CN" sz="1600" b="0" i="0" u="none" strike="noStrike" kern="1200" cap="none" spc="0"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。如果智能体在第</a:t>
                </a:r>
                <a14:m>
                  <m:oMath xmlns:m="http://schemas.openxmlformats.org/officeDocument/2006/math">
                    <m:r>
                      <a:rPr kumimoji="0" lang="en-US" altLang="zh-CN" sz="1600" b="0" i="0" u="none" strike="noStrike" kern="1200" cap="none" spc="0" normalizeH="0" baseline="0" noProof="0">
                        <a:ln>
                          <a:noFill/>
                        </a:ln>
                        <a:solidFill>
                          <a:prstClr val="white"/>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𝑡</m:t>
                    </m:r>
                  </m:oMath>
                </a14:m>
                <a:r>
                  <a:rPr kumimoji="0" lang="zh-CN" altLang="zh-CN" sz="1600" b="0" i="0" u="none" strike="noStrike" kern="1200" cap="none" spc="0"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次行动中选择转动了第</a:t>
                </a:r>
                <a14:m>
                  <m:oMath xmlns:m="http://schemas.openxmlformats.org/officeDocument/2006/math">
                    <m:sSub>
                      <m:sSubPr>
                        <m:ctrlPr>
                          <a:rPr kumimoji="0" lang="zh-CN" altLang="zh-CN" sz="1600" b="0" i="1" u="none" strike="noStrike" kern="1200" cap="none" spc="0" normalizeH="0" baseline="0" noProof="0">
                            <a:ln>
                              <a:noFill/>
                            </a:ln>
                            <a:solidFill>
                              <a:prstClr val="white"/>
                            </a:solidFill>
                            <a:effectLst/>
                            <a:uLnTx/>
                            <a:uFillTx/>
                            <a:latin typeface="Cambria Math" panose="02040503050406030204" pitchFamily="18" charset="0"/>
                            <a:ea typeface="微软雅黑" panose="020B0503020204020204" pitchFamily="34" charset="-122"/>
                            <a:cs typeface="Times New Roman" panose="02020603050405020304" pitchFamily="18" charset="0"/>
                          </a:rPr>
                        </m:ctrlPr>
                      </m:sSubPr>
                      <m:e>
                        <m:r>
                          <a:rPr kumimoji="0" lang="en-US" altLang="zh-CN" sz="1600" b="0" i="0" u="none" strike="noStrike" kern="1200" cap="none" spc="0" normalizeH="0" baseline="0" noProof="0">
                            <a:ln>
                              <a:noFill/>
                            </a:ln>
                            <a:solidFill>
                              <a:prstClr val="white"/>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𝑙</m:t>
                        </m:r>
                      </m:e>
                      <m:sub>
                        <m:r>
                          <a:rPr kumimoji="0" lang="en-US" altLang="zh-CN" sz="1600" b="0" i="0" u="none" strike="noStrike" kern="1200" cap="none" spc="0" normalizeH="0" baseline="0" noProof="0">
                            <a:ln>
                              <a:noFill/>
                            </a:ln>
                            <a:solidFill>
                              <a:prstClr val="white"/>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𝑡</m:t>
                        </m:r>
                      </m:sub>
                    </m:sSub>
                  </m:oMath>
                </a14:m>
                <a:r>
                  <a:rPr kumimoji="0" lang="zh-CN" altLang="zh-CN" sz="1600" b="0" i="0" u="none" strike="noStrike" kern="1200" cap="none" spc="0"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个赌博机臂膀，那么智能体在第</a:t>
                </a:r>
                <a14:m>
                  <m:oMath xmlns:m="http://schemas.openxmlformats.org/officeDocument/2006/math">
                    <m:r>
                      <a:rPr kumimoji="0" lang="en-US" altLang="zh-CN" sz="1600" b="0" i="0" u="none" strike="noStrike" kern="1200" cap="none" spc="0" normalizeH="0" baseline="0" noProof="0">
                        <a:ln>
                          <a:noFill/>
                        </a:ln>
                        <a:solidFill>
                          <a:prstClr val="white"/>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𝑡</m:t>
                    </m:r>
                  </m:oMath>
                </a14:m>
                <a:r>
                  <a:rPr kumimoji="0" lang="zh-CN" altLang="zh-CN" sz="1600" b="0" i="0" u="none" strike="noStrike" kern="1200" cap="none" spc="0"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次行动中所得收益分数</a:t>
                </a:r>
                <a14:m>
                  <m:oMath xmlns:m="http://schemas.openxmlformats.org/officeDocument/2006/math">
                    <m:sSub>
                      <m:sSubPr>
                        <m:ctrlPr>
                          <a:rPr kumimoji="0" lang="zh-CN" altLang="zh-CN" sz="1600" b="0" i="1" u="none" strike="noStrike" kern="1200" cap="none" spc="0" normalizeH="0" baseline="0" noProof="0">
                            <a:ln>
                              <a:noFill/>
                            </a:ln>
                            <a:solidFill>
                              <a:prstClr val="white"/>
                            </a:solidFill>
                            <a:effectLst/>
                            <a:uLnTx/>
                            <a:uFillTx/>
                            <a:latin typeface="Cambria Math" panose="02040503050406030204" pitchFamily="18" charset="0"/>
                            <a:ea typeface="微软雅黑" panose="020B0503020204020204" pitchFamily="34" charset="-122"/>
                            <a:cs typeface="Times New Roman" panose="02020603050405020304" pitchFamily="18" charset="0"/>
                          </a:rPr>
                        </m:ctrlPr>
                      </m:sSubPr>
                      <m:e>
                        <m:acc>
                          <m:accPr>
                            <m:chr m:val="̂"/>
                            <m:ctrlPr>
                              <a:rPr kumimoji="0" lang="zh-CN" altLang="zh-CN" sz="1600" b="0" i="1" u="none" strike="noStrike" kern="1200" cap="none" spc="0" normalizeH="0" baseline="0" noProof="0">
                                <a:ln>
                                  <a:noFill/>
                                </a:ln>
                                <a:solidFill>
                                  <a:prstClr val="white"/>
                                </a:solidFill>
                                <a:effectLst/>
                                <a:uLnTx/>
                                <a:uFillTx/>
                                <a:latin typeface="Cambria Math" panose="02040503050406030204" pitchFamily="18" charset="0"/>
                                <a:ea typeface="微软雅黑" panose="020B0503020204020204" pitchFamily="34" charset="-122"/>
                                <a:cs typeface="Times New Roman" panose="02020603050405020304" pitchFamily="18" charset="0"/>
                              </a:rPr>
                            </m:ctrlPr>
                          </m:accPr>
                          <m:e>
                            <m:r>
                              <a:rPr kumimoji="0" lang="en-US" altLang="zh-CN" sz="1600" b="0" i="0" u="none" strike="noStrike" kern="1200" cap="none" spc="0" normalizeH="0" baseline="0" noProof="0">
                                <a:ln>
                                  <a:noFill/>
                                </a:ln>
                                <a:solidFill>
                                  <a:prstClr val="white"/>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𝑟</m:t>
                            </m:r>
                          </m:e>
                        </m:acc>
                      </m:e>
                      <m:sub>
                        <m:r>
                          <a:rPr kumimoji="0" lang="en-US" altLang="zh-CN" sz="1600" b="0" i="0" u="none" strike="noStrike" kern="1200" cap="none" spc="0" normalizeH="0" baseline="0" noProof="0">
                            <a:ln>
                              <a:noFill/>
                            </a:ln>
                            <a:solidFill>
                              <a:prstClr val="white"/>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𝑡</m:t>
                        </m:r>
                      </m:sub>
                    </m:sSub>
                  </m:oMath>
                </a14:m>
                <a:r>
                  <a:rPr kumimoji="0" lang="zh-CN" altLang="zh-CN" sz="1600" b="0" i="0" u="none" strike="noStrike" kern="1200" cap="none" spc="0"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服从分布</a:t>
                </a:r>
                <a14:m>
                  <m:oMath xmlns:m="http://schemas.openxmlformats.org/officeDocument/2006/math">
                    <m:sSub>
                      <m:sSubPr>
                        <m:ctrlPr>
                          <a:rPr kumimoji="0" lang="zh-CN" altLang="zh-CN" sz="1600" b="0" i="1" u="none" strike="noStrike" kern="1200" cap="none" spc="0" normalizeH="0" baseline="0" noProof="0">
                            <a:ln>
                              <a:noFill/>
                            </a:ln>
                            <a:solidFill>
                              <a:prstClr val="white"/>
                            </a:solidFill>
                            <a:effectLst/>
                            <a:uLnTx/>
                            <a:uFillTx/>
                            <a:latin typeface="Cambria Math" panose="02040503050406030204" pitchFamily="18" charset="0"/>
                            <a:ea typeface="微软雅黑" panose="020B0503020204020204" pitchFamily="34" charset="-122"/>
                            <a:cs typeface="Times New Roman" panose="02020603050405020304" pitchFamily="18" charset="0"/>
                          </a:rPr>
                        </m:ctrlPr>
                      </m:sSubPr>
                      <m:e>
                        <m:r>
                          <a:rPr kumimoji="0" lang="en-US" altLang="zh-CN" sz="1600" b="0" i="0" u="none" strike="noStrike" kern="1200" cap="none" spc="0" normalizeH="0" baseline="0" noProof="0">
                            <a:ln>
                              <a:noFill/>
                            </a:ln>
                            <a:solidFill>
                              <a:prstClr val="white"/>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𝐷</m:t>
                        </m:r>
                      </m:e>
                      <m:sub>
                        <m:sSub>
                          <m:sSubPr>
                            <m:ctrlPr>
                              <a:rPr kumimoji="0" lang="zh-CN" altLang="zh-CN" sz="1600" b="0" i="1" u="none" strike="noStrike" kern="1200" cap="none" spc="0" normalizeH="0" baseline="0" noProof="0">
                                <a:ln>
                                  <a:noFill/>
                                </a:ln>
                                <a:solidFill>
                                  <a:prstClr val="white"/>
                                </a:solidFill>
                                <a:effectLst/>
                                <a:uLnTx/>
                                <a:uFillTx/>
                                <a:latin typeface="Cambria Math" panose="02040503050406030204" pitchFamily="18" charset="0"/>
                                <a:ea typeface="微软雅黑" panose="020B0503020204020204" pitchFamily="34" charset="-122"/>
                                <a:cs typeface="Times New Roman" panose="02020603050405020304" pitchFamily="18" charset="0"/>
                              </a:rPr>
                            </m:ctrlPr>
                          </m:sSubPr>
                          <m:e>
                            <m:r>
                              <a:rPr kumimoji="0" lang="en-US" altLang="zh-CN" sz="1600" b="0" i="0" u="none" strike="noStrike" kern="1200" cap="none" spc="0" normalizeH="0" baseline="0" noProof="0">
                                <a:ln>
                                  <a:noFill/>
                                </a:ln>
                                <a:solidFill>
                                  <a:prstClr val="white"/>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𝑙</m:t>
                            </m:r>
                          </m:e>
                          <m:sub>
                            <m:r>
                              <a:rPr kumimoji="0" lang="en-US" altLang="zh-CN" sz="1600" b="0" i="0" u="none" strike="noStrike" kern="1200" cap="none" spc="0" normalizeH="0" baseline="0" noProof="0">
                                <a:ln>
                                  <a:noFill/>
                                </a:ln>
                                <a:solidFill>
                                  <a:prstClr val="white"/>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𝑡</m:t>
                            </m:r>
                          </m:sub>
                        </m:sSub>
                      </m:sub>
                    </m:sSub>
                  </m:oMath>
                </a14:m>
                <a:r>
                  <a:rPr kumimoji="0" lang="zh-CN" altLang="zh-CN" sz="1600" b="0" i="0" u="none" strike="noStrike" kern="1200" cap="none" spc="0"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14:m>
                  <m:oMath xmlns:m="http://schemas.openxmlformats.org/officeDocument/2006/math">
                    <m:sSub>
                      <m:sSubPr>
                        <m:ctrlPr>
                          <a:rPr kumimoji="0" lang="zh-CN" altLang="zh-CN" sz="1600" b="0" i="1" u="none" strike="noStrike" kern="1200" cap="none" spc="0" normalizeH="0" baseline="0" noProof="0">
                            <a:ln>
                              <a:noFill/>
                            </a:ln>
                            <a:solidFill>
                              <a:prstClr val="white"/>
                            </a:solidFill>
                            <a:effectLst/>
                            <a:uLnTx/>
                            <a:uFillTx/>
                            <a:latin typeface="Cambria Math" panose="02040503050406030204" pitchFamily="18" charset="0"/>
                            <a:ea typeface="微软雅黑" panose="020B0503020204020204" pitchFamily="34" charset="-122"/>
                            <a:cs typeface="Times New Roman" panose="02020603050405020304" pitchFamily="18" charset="0"/>
                          </a:rPr>
                        </m:ctrlPr>
                      </m:sSubPr>
                      <m:e>
                        <m:acc>
                          <m:accPr>
                            <m:chr m:val="̂"/>
                            <m:ctrlPr>
                              <a:rPr kumimoji="0" lang="zh-CN" altLang="zh-CN" sz="1600" b="0" i="1" u="none" strike="noStrike" kern="1200" cap="none" spc="0" normalizeH="0" baseline="0" noProof="0">
                                <a:ln>
                                  <a:noFill/>
                                </a:ln>
                                <a:solidFill>
                                  <a:prstClr val="white"/>
                                </a:solidFill>
                                <a:effectLst/>
                                <a:uLnTx/>
                                <a:uFillTx/>
                                <a:latin typeface="Cambria Math" panose="02040503050406030204" pitchFamily="18" charset="0"/>
                                <a:ea typeface="微软雅黑" panose="020B0503020204020204" pitchFamily="34" charset="-122"/>
                                <a:cs typeface="Times New Roman" panose="02020603050405020304" pitchFamily="18" charset="0"/>
                              </a:rPr>
                            </m:ctrlPr>
                          </m:accPr>
                          <m:e>
                            <m:r>
                              <a:rPr kumimoji="0" lang="en-US" altLang="zh-CN" sz="1600" b="0" i="0" u="none" strike="noStrike" kern="1200" cap="none" spc="0" normalizeH="0" baseline="0" noProof="0">
                                <a:ln>
                                  <a:noFill/>
                                </a:ln>
                                <a:solidFill>
                                  <a:prstClr val="white"/>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𝑟</m:t>
                            </m:r>
                          </m:e>
                        </m:acc>
                      </m:e>
                      <m:sub>
                        <m:r>
                          <a:rPr kumimoji="0" lang="en-US" altLang="zh-CN" sz="1600" b="0" i="0" u="none" strike="noStrike" kern="1200" cap="none" spc="0" normalizeH="0" baseline="0" noProof="0">
                            <a:ln>
                              <a:noFill/>
                            </a:ln>
                            <a:solidFill>
                              <a:prstClr val="white"/>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𝑡</m:t>
                        </m:r>
                      </m:sub>
                    </m:sSub>
                  </m:oMath>
                </a14:m>
                <a:r>
                  <a:rPr kumimoji="0" lang="zh-CN" altLang="zh-CN" sz="1600" b="0" i="0" u="none" strike="noStrike" kern="1200" cap="none" spc="0"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被称为第</a:t>
                </a:r>
                <a14:m>
                  <m:oMath xmlns:m="http://schemas.openxmlformats.org/officeDocument/2006/math">
                    <m:r>
                      <a:rPr kumimoji="0" lang="en-US" altLang="zh-CN" sz="1600" b="0" i="0" u="none" strike="noStrike" kern="1200" cap="none" spc="0" normalizeH="0" baseline="0" noProof="0">
                        <a:ln>
                          <a:noFill/>
                        </a:ln>
                        <a:solidFill>
                          <a:prstClr val="white"/>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𝑡</m:t>
                    </m:r>
                  </m:oMath>
                </a14:m>
                <a:r>
                  <a:rPr kumimoji="0" lang="zh-CN" altLang="zh-CN" sz="1600" b="0" i="0" u="none" strike="noStrike" kern="1200" cap="none" spc="0"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次行动的奖励。为了方便对多臂赌博机问题的理论研究，一般假定奖励是有界的，进一步可假设奖励的取值范围为</a:t>
                </a:r>
                <a14:m>
                  <m:oMath xmlns:m="http://schemas.openxmlformats.org/officeDocument/2006/math">
                    <m:r>
                      <a:rPr kumimoji="0" lang="en-US" altLang="zh-CN" sz="1600" b="0" i="0" u="none" strike="noStrike" kern="1200" cap="none" spc="0" normalizeH="0" baseline="0" noProof="0">
                        <a:ln>
                          <a:noFill/>
                        </a:ln>
                        <a:solidFill>
                          <a:prstClr val="white"/>
                        </a:solidFill>
                        <a:effectLst/>
                        <a:uLnTx/>
                        <a:uFillTx/>
                        <a:latin typeface="Cambria Math" panose="02040503050406030204" pitchFamily="18" charset="0"/>
                        <a:ea typeface="微软雅黑" panose="020B0503020204020204" pitchFamily="34" charset="-122"/>
                        <a:cs typeface="Times New Roman" panose="02020603050405020304" pitchFamily="18" charset="0"/>
                      </a:rPr>
                      <m:t>[0,1]</m:t>
                    </m:r>
                  </m:oMath>
                </a14:m>
                <a:r>
                  <a:rPr kumimoji="0" lang="zh-CN" altLang="zh-CN" sz="1600" b="0" i="0" u="none" strike="noStrike" kern="1200" cap="none" spc="0"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p>
              <a:p>
                <a:pPr marL="342900" marR="0" lvl="0" indent="-342900" algn="l" defTabSz="914400" rtl="0" eaLnBrk="1" fontAlgn="auto" latinLnBrk="0" hangingPunct="1">
                  <a:lnSpc>
                    <a:spcPct val="250000"/>
                  </a:lnSpc>
                  <a:spcBef>
                    <a:spcPts val="0"/>
                  </a:spcBef>
                  <a:spcAft>
                    <a:spcPts val="0"/>
                  </a:spcAft>
                  <a:buClr>
                    <a:prstClr val="white"/>
                  </a:buClr>
                  <a:buSzPct val="80000"/>
                  <a:buFont typeface="Wingdings" panose="05000000000000000000" pitchFamily="2" charset="2"/>
                  <a:buChar char="u"/>
                  <a:tabLst/>
                  <a:defRPr/>
                </a:pPr>
                <a:endParaRPr kumimoji="0" lang="zh-CN" altLang="en-US" sz="1800" b="1" i="0" u="none" strike="noStrike" kern="1200" cap="none" spc="0" normalizeH="0" baseline="0" noProof="0" dirty="0">
                  <a:ln>
                    <a:noFill/>
                  </a:ln>
                  <a:solidFill>
                    <a:srgbClr val="FFFFCC"/>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mc:Choice>
        <mc:Fallback xmlns="">
          <p:sp>
            <p:nvSpPr>
              <p:cNvPr id="12" name="矩形 11">
                <a:extLst>
                  <a:ext uri="{FF2B5EF4-FFF2-40B4-BE49-F238E27FC236}">
                    <a16:creationId xmlns:a16="http://schemas.microsoft.com/office/drawing/2014/main" id="{7BA0C37D-8993-4C87-B9A6-7B271968B5C9}"/>
                  </a:ext>
                </a:extLst>
              </p:cNvPr>
              <p:cNvSpPr>
                <a:spLocks noRot="1" noChangeAspect="1" noMove="1" noResize="1" noEditPoints="1" noAdjustHandles="1" noChangeArrowheads="1" noChangeShapeType="1" noTextEdit="1"/>
              </p:cNvSpPr>
              <p:nvPr/>
            </p:nvSpPr>
            <p:spPr>
              <a:xfrm>
                <a:off x="1330534" y="1663406"/>
                <a:ext cx="10600470" cy="5131854"/>
              </a:xfrm>
              <a:prstGeom prst="rect">
                <a:avLst/>
              </a:prstGeom>
              <a:blipFill>
                <a:blip r:embed="rId3"/>
                <a:stretch>
                  <a:fillRect l="-5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97654835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642731" y="741597"/>
            <a:ext cx="8846288" cy="497934"/>
            <a:chOff x="2228892" y="2819853"/>
            <a:chExt cx="4786506" cy="497934"/>
          </a:xfrm>
        </p:grpSpPr>
        <p:sp>
          <p:nvSpPr>
            <p:cNvPr id="3" name="平行四边形 2"/>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4" name="平行四边形 3"/>
            <p:cNvSpPr/>
            <p:nvPr/>
          </p:nvSpPr>
          <p:spPr bwMode="auto">
            <a:xfrm>
              <a:off x="2228892" y="2819853"/>
              <a:ext cx="4786506"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5" name="矩形 4"/>
            <p:cNvSpPr/>
            <p:nvPr/>
          </p:nvSpPr>
          <p:spPr>
            <a:xfrm>
              <a:off x="2591332" y="2826188"/>
              <a:ext cx="4133539" cy="369332"/>
            </a:xfrm>
            <a:prstGeom prst="rect">
              <a:avLst/>
            </a:prstGeom>
          </p:spPr>
          <p:txBody>
            <a:bodyPr wrap="square">
              <a:spAutoFit/>
            </a:bodyPr>
            <a:lstStyle/>
            <a:p>
              <a:pPr marL="0" marR="0" lvl="0" indent="0" algn="ctr" defTabSz="914400" rtl="0" eaLnBrk="1" fontAlgn="auto" latinLnBrk="0" hangingPunct="1">
                <a:lnSpc>
                  <a:spcPct val="100000"/>
                </a:lnSpc>
                <a:spcBef>
                  <a:spcPct val="50000"/>
                </a:spcBef>
                <a:spcAft>
                  <a:spcPts val="0"/>
                </a:spcAft>
                <a:buClrTx/>
                <a:buSzTx/>
                <a:buFontTx/>
                <a:buNone/>
                <a:tabLst/>
                <a:defRPr/>
              </a:pPr>
              <a:r>
                <a:rPr kumimoji="0" lang="zh-CN" altLang="zh-CN" sz="1800" b="1" i="0" u="none" strike="noStrike" kern="1200" cap="none" spc="0" normalizeH="0" baseline="0" noProof="0" dirty="0">
                  <a:ln>
                    <a:noFill/>
                  </a:ln>
                  <a:solidFill>
                    <a:prstClr val="black">
                      <a:lumMod val="95000"/>
                      <a:lumOff val="5000"/>
                    </a:prstClr>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蒙特卡洛树搜索</a:t>
              </a:r>
              <a:r>
                <a:rPr kumimoji="0" lang="zh-CN" altLang="en-US" sz="1800" b="1" i="0" u="none" strike="noStrike" kern="1200" cap="none" spc="0" normalizeH="0" baseline="0" noProof="0" dirty="0">
                  <a:ln>
                    <a:noFill/>
                  </a:ln>
                  <a:solidFill>
                    <a:prstClr val="black">
                      <a:lumMod val="95000"/>
                      <a:lumOff val="5000"/>
                    </a:prstClr>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：要素</a:t>
              </a:r>
            </a:p>
          </p:txBody>
        </p:sp>
      </p:grpSp>
      <p:sp>
        <p:nvSpPr>
          <p:cNvPr id="9" name="矩形 8">
            <a:extLst>
              <a:ext uri="{FF2B5EF4-FFF2-40B4-BE49-F238E27FC236}">
                <a16:creationId xmlns:a16="http://schemas.microsoft.com/office/drawing/2014/main" id="{12A55F39-B9C4-4625-AF50-47C6D1C98955}"/>
              </a:ext>
            </a:extLst>
          </p:cNvPr>
          <p:cNvSpPr/>
          <p:nvPr/>
        </p:nvSpPr>
        <p:spPr>
          <a:xfrm>
            <a:off x="852473" y="129010"/>
            <a:ext cx="2210862"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mn-cs"/>
              </a:rPr>
              <a:t>四、</a:t>
            </a:r>
            <a:r>
              <a:rPr kumimoji="0" lang="zh-CN" altLang="zh-CN"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蒙特卡洛树搜索</a:t>
            </a:r>
            <a:endPar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7" name="Rectangle 2">
            <a:extLst>
              <a:ext uri="{FF2B5EF4-FFF2-40B4-BE49-F238E27FC236}">
                <a16:creationId xmlns:a16="http://schemas.microsoft.com/office/drawing/2014/main" id="{93FD792C-4E02-4CE7-92A7-ADA8912E1A57}"/>
              </a:ext>
            </a:extLst>
          </p:cNvPr>
          <p:cNvSpPr>
            <a:spLocks noChangeArrowheads="1"/>
          </p:cNvSpPr>
          <p:nvPr/>
        </p:nvSpPr>
        <p:spPr bwMode="auto">
          <a:xfrm>
            <a:off x="6096000" y="2532946"/>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11" name="矩形: 圆角 6">
            <a:extLst>
              <a:ext uri="{FF2B5EF4-FFF2-40B4-BE49-F238E27FC236}">
                <a16:creationId xmlns:a16="http://schemas.microsoft.com/office/drawing/2014/main" id="{B920A3EA-D7CF-4716-97EB-9339FB1A2927}"/>
              </a:ext>
            </a:extLst>
          </p:cNvPr>
          <p:cNvSpPr/>
          <p:nvPr/>
        </p:nvSpPr>
        <p:spPr>
          <a:xfrm>
            <a:off x="1273279" y="1663406"/>
            <a:ext cx="10307296" cy="4190699"/>
          </a:xfrm>
          <a:prstGeom prst="roundRect">
            <a:avLst>
              <a:gd name="adj" fmla="val 0"/>
            </a:avLst>
          </a:prstGeom>
          <a:gradFill>
            <a:gsLst>
              <a:gs pos="22000">
                <a:srgbClr val="016773"/>
              </a:gs>
              <a:gs pos="100000">
                <a:srgbClr val="00ABA5"/>
              </a:gs>
            </a:gsLst>
            <a:lin ang="30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6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endParaRPr>
          </a:p>
        </p:txBody>
      </p:sp>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id="{7BA0C37D-8993-4C87-B9A6-7B271968B5C9}"/>
                  </a:ext>
                </a:extLst>
              </p:cNvPr>
              <p:cNvSpPr/>
              <p:nvPr/>
            </p:nvSpPr>
            <p:spPr>
              <a:xfrm>
                <a:off x="1226738" y="1663406"/>
                <a:ext cx="10400378" cy="4190699"/>
              </a:xfrm>
              <a:prstGeom prst="rect">
                <a:avLst/>
              </a:prstGeom>
            </p:spPr>
            <p:txBody>
              <a:bodyPr wrap="square">
                <a:spAutoFit/>
              </a:bodyPr>
              <a:lstStyle/>
              <a:p>
                <a:pPr marL="342900" marR="0" lvl="0" indent="-342900" algn="l" defTabSz="914400" rtl="0" eaLnBrk="1" fontAlgn="auto" latinLnBrk="0" hangingPunct="1">
                  <a:lnSpc>
                    <a:spcPct val="150000"/>
                  </a:lnSpc>
                  <a:spcBef>
                    <a:spcPts val="0"/>
                  </a:spcBef>
                  <a:spcAft>
                    <a:spcPts val="0"/>
                  </a:spcAft>
                  <a:buClr>
                    <a:prstClr val="white"/>
                  </a:buClr>
                  <a:buSzPct val="80000"/>
                  <a:buFont typeface="Wingdings" panose="05000000000000000000" pitchFamily="2" charset="2"/>
                  <a:buChar char="u"/>
                  <a:tabLst/>
                  <a:defRPr/>
                </a:pPr>
                <a:r>
                  <a:rPr kumimoji="0" lang="zh-CN" altLang="zh-CN" sz="1600" b="1" i="0" u="none" strike="noStrike" kern="1200" cap="none" spc="0" normalizeH="0" baseline="0" noProof="0" dirty="0">
                    <a:ln>
                      <a:noFill/>
                    </a:ln>
                    <a:solidFill>
                      <a:srgbClr val="FFFFCC"/>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悔值（</a:t>
                </a:r>
                <a:r>
                  <a:rPr kumimoji="0" lang="en-US" altLang="zh-CN" sz="1600" b="1" i="0" u="none" strike="noStrike" kern="1200" cap="none" spc="0" normalizeH="0" baseline="0" noProof="0" dirty="0">
                    <a:ln>
                      <a:noFill/>
                    </a:ln>
                    <a:solidFill>
                      <a:srgbClr val="FFFFCC"/>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regret</a:t>
                </a:r>
                <a:r>
                  <a:rPr kumimoji="0" lang="zh-CN" altLang="zh-CN" sz="1600" b="1" i="0" u="none" strike="noStrike" kern="1200" cap="none" spc="0" normalizeH="0" baseline="0" noProof="0" dirty="0">
                    <a:ln>
                      <a:noFill/>
                    </a:ln>
                    <a:solidFill>
                      <a:srgbClr val="FFFFCC"/>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）函数</a:t>
                </a:r>
                <a:r>
                  <a:rPr kumimoji="0" lang="en-US" altLang="zh-CN" sz="1600" b="1" i="0" u="none" strike="noStrike" kern="1200" cap="none" spc="0" normalizeH="0" baseline="0" noProof="0" dirty="0">
                    <a:ln>
                      <a:noFill/>
                    </a:ln>
                    <a:solidFill>
                      <a:srgbClr val="FFFFCC"/>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 </a:t>
                </a:r>
              </a:p>
              <a:p>
                <a:pPr marL="0" marR="0" lvl="0" indent="0" algn="l" defTabSz="914400" rtl="0" eaLnBrk="1" fontAlgn="auto" latinLnBrk="0" hangingPunct="1">
                  <a:lnSpc>
                    <a:spcPct val="150000"/>
                  </a:lnSpc>
                  <a:spcBef>
                    <a:spcPts val="0"/>
                  </a:spcBef>
                  <a:spcAft>
                    <a:spcPts val="0"/>
                  </a:spcAft>
                  <a:buClr>
                    <a:prstClr val="white"/>
                  </a:buClr>
                  <a:buSzPct val="80000"/>
                  <a:buFontTx/>
                  <a:buNone/>
                  <a:tabLst/>
                  <a:defRPr/>
                </a:pPr>
                <a:r>
                  <a:rPr kumimoji="0" lang="en-US" altLang="zh-CN" sz="16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     </a:t>
                </a:r>
              </a:p>
              <a:p>
                <a:pPr marL="0" marR="0" lvl="0" indent="0" algn="l" defTabSz="914400" rtl="0" eaLnBrk="1" fontAlgn="auto" latinLnBrk="0" hangingPunct="1">
                  <a:lnSpc>
                    <a:spcPct val="150000"/>
                  </a:lnSpc>
                  <a:spcBef>
                    <a:spcPts val="0"/>
                  </a:spcBef>
                  <a:spcAft>
                    <a:spcPts val="0"/>
                  </a:spcAft>
                  <a:buClr>
                    <a:prstClr val="white"/>
                  </a:buClr>
                  <a:buSzPct val="80000"/>
                  <a:buFontTx/>
                  <a:buNone/>
                  <a:tabLst/>
                  <a:defRPr/>
                </a:pPr>
                <a:r>
                  <a:rPr kumimoji="0" lang="en-US" altLang="zh-CN" sz="16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      </a:t>
                </a:r>
                <a:r>
                  <a:rPr kumimoji="0" lang="zh-CN" altLang="zh-CN" sz="16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根据智能体前</a:t>
                </a:r>
                <a14:m>
                  <m:oMath xmlns:m="http://schemas.openxmlformats.org/officeDocument/2006/math">
                    <m:r>
                      <a:rPr kumimoji="0" lang="en-US" altLang="zh-CN" sz="1600" b="0" i="0" u="none" strike="noStrike" kern="1200" cap="none" spc="0" normalizeH="0" baseline="0" noProof="0">
                        <a:ln>
                          <a:noFill/>
                        </a:ln>
                        <a:solidFill>
                          <a:prstClr val="white"/>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𝑇</m:t>
                    </m:r>
                  </m:oMath>
                </a14:m>
                <a:r>
                  <a:rPr kumimoji="0" lang="zh-CN" altLang="zh-CN" sz="16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次动作，可以如下定义悔值函数：</a:t>
                </a:r>
              </a:p>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zh-CN" altLang="zh-CN" sz="1600" b="0" i="1" u="none" strike="noStrike" kern="1200" cap="none" spc="0" normalizeH="0" baseline="0" noProof="0">
                              <a:ln>
                                <a:noFill/>
                              </a:ln>
                              <a:solidFill>
                                <a:prstClr val="white"/>
                              </a:solidFill>
                              <a:effectLst/>
                              <a:uLnTx/>
                              <a:uFillTx/>
                              <a:latin typeface="Cambria Math" panose="02040503050406030204" pitchFamily="18" charset="0"/>
                              <a:ea typeface="微软雅黑" panose="020B0503020204020204" pitchFamily="34" charset="-122"/>
                              <a:cs typeface="Times New Roman" panose="02020603050405020304" pitchFamily="18" charset="0"/>
                            </a:rPr>
                          </m:ctrlPr>
                        </m:sSubPr>
                        <m:e>
                          <m:r>
                            <a:rPr kumimoji="0" lang="en-US" altLang="zh-CN" sz="1600" b="0" i="0" u="none" strike="noStrike" kern="1200" cap="none" spc="0" normalizeH="0" baseline="0" noProof="0">
                              <a:ln>
                                <a:noFill/>
                              </a:ln>
                              <a:solidFill>
                                <a:prstClr val="white"/>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𝜌</m:t>
                          </m:r>
                        </m:e>
                        <m:sub>
                          <m:r>
                            <a:rPr kumimoji="0" lang="en-US" altLang="zh-CN" sz="1600" b="0" i="0" u="none" strike="noStrike" kern="1200" cap="none" spc="0" normalizeH="0" baseline="0" noProof="0">
                              <a:ln>
                                <a:noFill/>
                              </a:ln>
                              <a:solidFill>
                                <a:prstClr val="white"/>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𝑇</m:t>
                          </m:r>
                        </m:sub>
                      </m:sSub>
                      <m:r>
                        <a:rPr kumimoji="0" lang="en-US" altLang="zh-CN" sz="1600" b="0" i="0" u="none" strike="noStrike" kern="1200" cap="none" spc="0" normalizeH="0" baseline="0" noProof="0">
                          <a:ln>
                            <a:noFill/>
                          </a:ln>
                          <a:solidFill>
                            <a:prstClr val="white"/>
                          </a:solidFill>
                          <a:effectLst/>
                          <a:uLnTx/>
                          <a:uFillTx/>
                          <a:latin typeface="Cambria Math" panose="02040503050406030204" pitchFamily="18" charset="0"/>
                          <a:ea typeface="微软雅黑" panose="020B0503020204020204" pitchFamily="34" charset="-122"/>
                          <a:cs typeface="Times New Roman" panose="02020603050405020304" pitchFamily="18" charset="0"/>
                        </a:rPr>
                        <m:t>=</m:t>
                      </m:r>
                      <m:r>
                        <a:rPr kumimoji="0" lang="en-US" altLang="zh-CN" sz="1600" b="0" i="0" u="none" strike="noStrike" kern="1200" cap="none" spc="0" normalizeH="0" baseline="0" noProof="0">
                          <a:ln>
                            <a:noFill/>
                          </a:ln>
                          <a:solidFill>
                            <a:prstClr val="white"/>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𝑇</m:t>
                      </m:r>
                      <m:sSup>
                        <m:sSupPr>
                          <m:ctrlPr>
                            <a:rPr kumimoji="0" lang="zh-CN" altLang="zh-CN" sz="1600" b="0" i="1" u="none" strike="noStrike" kern="1200" cap="none" spc="0" normalizeH="0" baseline="0" noProof="0">
                              <a:ln>
                                <a:noFill/>
                              </a:ln>
                              <a:solidFill>
                                <a:prstClr val="white"/>
                              </a:solidFill>
                              <a:effectLst/>
                              <a:uLnTx/>
                              <a:uFillTx/>
                              <a:latin typeface="Cambria Math" panose="02040503050406030204" pitchFamily="18" charset="0"/>
                              <a:ea typeface="微软雅黑" panose="020B0503020204020204" pitchFamily="34" charset="-122"/>
                              <a:cs typeface="Times New Roman" panose="02020603050405020304" pitchFamily="18" charset="0"/>
                            </a:rPr>
                          </m:ctrlPr>
                        </m:sSupPr>
                        <m:e>
                          <m:r>
                            <a:rPr kumimoji="0" lang="en-US" altLang="zh-CN" sz="1600" b="0" i="0" u="none" strike="noStrike" kern="1200" cap="none" spc="0" normalizeH="0" baseline="0" noProof="0">
                              <a:ln>
                                <a:noFill/>
                              </a:ln>
                              <a:solidFill>
                                <a:prstClr val="white"/>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𝜇</m:t>
                          </m:r>
                        </m:e>
                        <m:sup>
                          <m:r>
                            <a:rPr kumimoji="0" lang="en-US" altLang="zh-CN" sz="1600" b="0" i="0" u="none" strike="noStrike" kern="1200" cap="none" spc="0" normalizeH="0" baseline="0" noProof="0">
                              <a:ln>
                                <a:noFill/>
                              </a:ln>
                              <a:solidFill>
                                <a:prstClr val="white"/>
                              </a:solidFill>
                              <a:effectLst/>
                              <a:uLnTx/>
                              <a:uFillTx/>
                              <a:latin typeface="Cambria Math" panose="02040503050406030204" pitchFamily="18" charset="0"/>
                              <a:ea typeface="微软雅黑" panose="020B0503020204020204" pitchFamily="34" charset="-122"/>
                              <a:cs typeface="Times New Roman" panose="02020603050405020304" pitchFamily="18" charset="0"/>
                            </a:rPr>
                            <m:t>∗</m:t>
                          </m:r>
                        </m:sup>
                      </m:sSup>
                      <m:r>
                        <a:rPr kumimoji="0" lang="en-US" altLang="zh-CN" sz="1600" b="0" i="0" u="none" strike="noStrike" kern="1200" cap="none" spc="0" normalizeH="0" baseline="0" noProof="0">
                          <a:ln>
                            <a:noFill/>
                          </a:ln>
                          <a:solidFill>
                            <a:prstClr val="white"/>
                          </a:solidFill>
                          <a:effectLst/>
                          <a:uLnTx/>
                          <a:uFillTx/>
                          <a:latin typeface="Cambria Math" panose="02040503050406030204" pitchFamily="18" charset="0"/>
                          <a:ea typeface="微软雅黑" panose="020B0503020204020204" pitchFamily="34" charset="-122"/>
                          <a:cs typeface="Times New Roman" panose="02020603050405020304" pitchFamily="18" charset="0"/>
                        </a:rPr>
                        <m:t>−</m:t>
                      </m:r>
                      <m:nary>
                        <m:naryPr>
                          <m:chr m:val="∑"/>
                          <m:limLoc m:val="undOvr"/>
                          <m:ctrlPr>
                            <a:rPr kumimoji="0" lang="zh-CN" altLang="zh-CN" sz="1600" b="0" i="1" u="none" strike="noStrike" kern="1200" cap="none" spc="0" normalizeH="0" baseline="0" noProof="0">
                              <a:ln>
                                <a:noFill/>
                              </a:ln>
                              <a:solidFill>
                                <a:prstClr val="white"/>
                              </a:solidFill>
                              <a:effectLst/>
                              <a:uLnTx/>
                              <a:uFillTx/>
                              <a:latin typeface="Cambria Math" panose="02040503050406030204" pitchFamily="18" charset="0"/>
                              <a:ea typeface="微软雅黑" panose="020B0503020204020204" pitchFamily="34" charset="-122"/>
                              <a:cs typeface="Times New Roman" panose="02020603050405020304" pitchFamily="18" charset="0"/>
                            </a:rPr>
                          </m:ctrlPr>
                        </m:naryPr>
                        <m:sub>
                          <m:r>
                            <a:rPr kumimoji="0" lang="en-US" altLang="zh-CN" sz="1600" b="0" i="0" u="none" strike="noStrike" kern="1200" cap="none" spc="0" normalizeH="0" baseline="0" noProof="0">
                              <a:ln>
                                <a:noFill/>
                              </a:ln>
                              <a:solidFill>
                                <a:prstClr val="white"/>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𝑡</m:t>
                          </m:r>
                          <m:r>
                            <a:rPr kumimoji="0" lang="en-US" altLang="zh-CN" sz="1600" b="0" i="0" u="none" strike="noStrike" kern="1200" cap="none" spc="0" normalizeH="0" baseline="0" noProof="0">
                              <a:ln>
                                <a:noFill/>
                              </a:ln>
                              <a:solidFill>
                                <a:prstClr val="white"/>
                              </a:solidFill>
                              <a:effectLst/>
                              <a:uLnTx/>
                              <a:uFillTx/>
                              <a:latin typeface="Cambria Math" panose="02040503050406030204" pitchFamily="18" charset="0"/>
                              <a:ea typeface="微软雅黑" panose="020B0503020204020204" pitchFamily="34" charset="-122"/>
                              <a:cs typeface="Times New Roman" panose="02020603050405020304" pitchFamily="18" charset="0"/>
                            </a:rPr>
                            <m:t>=1</m:t>
                          </m:r>
                        </m:sub>
                        <m:sup>
                          <m:r>
                            <a:rPr kumimoji="0" lang="en-US" altLang="zh-CN" sz="1600" b="0" i="0" u="none" strike="noStrike" kern="1200" cap="none" spc="0" normalizeH="0" baseline="0" noProof="0">
                              <a:ln>
                                <a:noFill/>
                              </a:ln>
                              <a:solidFill>
                                <a:prstClr val="white"/>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𝑇</m:t>
                          </m:r>
                        </m:sup>
                        <m:e>
                          <m:sSub>
                            <m:sSubPr>
                              <m:ctrlPr>
                                <a:rPr kumimoji="0" lang="zh-CN" altLang="zh-CN" sz="1600" b="0" i="1" u="none" strike="noStrike" kern="1200" cap="none" spc="0" normalizeH="0" baseline="0" noProof="0">
                                  <a:ln>
                                    <a:noFill/>
                                  </a:ln>
                                  <a:solidFill>
                                    <a:prstClr val="white"/>
                                  </a:solidFill>
                                  <a:effectLst/>
                                  <a:uLnTx/>
                                  <a:uFillTx/>
                                  <a:latin typeface="Cambria Math" panose="02040503050406030204" pitchFamily="18" charset="0"/>
                                  <a:ea typeface="微软雅黑" panose="020B0503020204020204" pitchFamily="34" charset="-122"/>
                                  <a:cs typeface="Times New Roman" panose="02020603050405020304" pitchFamily="18" charset="0"/>
                                </a:rPr>
                              </m:ctrlPr>
                            </m:sSubPr>
                            <m:e>
                              <m:acc>
                                <m:accPr>
                                  <m:chr m:val="̂"/>
                                  <m:ctrlPr>
                                    <a:rPr kumimoji="0" lang="zh-CN" altLang="zh-CN" sz="1600" b="0" i="1" u="none" strike="noStrike" kern="1200" cap="none" spc="0" normalizeH="0" baseline="0" noProof="0">
                                      <a:ln>
                                        <a:noFill/>
                                      </a:ln>
                                      <a:solidFill>
                                        <a:prstClr val="white"/>
                                      </a:solidFill>
                                      <a:effectLst/>
                                      <a:uLnTx/>
                                      <a:uFillTx/>
                                      <a:latin typeface="Cambria Math" panose="02040503050406030204" pitchFamily="18" charset="0"/>
                                      <a:ea typeface="微软雅黑" panose="020B0503020204020204" pitchFamily="34" charset="-122"/>
                                      <a:cs typeface="Times New Roman" panose="02020603050405020304" pitchFamily="18" charset="0"/>
                                    </a:rPr>
                                  </m:ctrlPr>
                                </m:accPr>
                                <m:e>
                                  <m:r>
                                    <a:rPr kumimoji="0" lang="en-US" altLang="zh-CN" sz="1600" b="0" i="0" u="none" strike="noStrike" kern="1200" cap="none" spc="0" normalizeH="0" baseline="0" noProof="0">
                                      <a:ln>
                                        <a:noFill/>
                                      </a:ln>
                                      <a:solidFill>
                                        <a:prstClr val="white"/>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𝑟</m:t>
                                  </m:r>
                                </m:e>
                              </m:acc>
                            </m:e>
                            <m:sub>
                              <m:r>
                                <a:rPr kumimoji="0" lang="en-US" altLang="zh-CN" sz="1600" b="0" i="0" u="none" strike="noStrike" kern="1200" cap="none" spc="0" normalizeH="0" baseline="0" noProof="0">
                                  <a:ln>
                                    <a:noFill/>
                                  </a:ln>
                                  <a:solidFill>
                                    <a:prstClr val="white"/>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𝑡</m:t>
                              </m:r>
                            </m:sub>
                          </m:sSub>
                        </m:e>
                      </m:nary>
                    </m:oMath>
                  </m:oMathPara>
                </a14:m>
                <a:endParaRPr kumimoji="0" lang="zh-CN" altLang="zh-CN" sz="16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     </a:t>
                </a:r>
                <a:r>
                  <a:rPr kumimoji="0" lang="zh-CN" altLang="zh-CN" sz="16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其中</a:t>
                </a:r>
                <a14:m>
                  <m:oMath xmlns:m="http://schemas.openxmlformats.org/officeDocument/2006/math">
                    <m:func>
                      <m:funcPr>
                        <m:ctrlPr>
                          <a:rPr kumimoji="0" lang="zh-CN" altLang="zh-CN" sz="1600" b="0" i="1" u="none" strike="noStrike" kern="1200" cap="none" spc="0" normalizeH="0" baseline="0" noProof="0">
                            <a:ln>
                              <a:noFill/>
                            </a:ln>
                            <a:solidFill>
                              <a:prstClr val="white"/>
                            </a:solidFill>
                            <a:effectLst/>
                            <a:uLnTx/>
                            <a:uFillTx/>
                            <a:latin typeface="Cambria Math" panose="02040503050406030204" pitchFamily="18" charset="0"/>
                            <a:ea typeface="微软雅黑" panose="020B0503020204020204" pitchFamily="34" charset="-122"/>
                            <a:cs typeface="Times New Roman" panose="02020603050405020304" pitchFamily="18" charset="0"/>
                          </a:rPr>
                        </m:ctrlPr>
                      </m:funcPr>
                      <m:fName>
                        <m:sSup>
                          <m:sSupPr>
                            <m:ctrlPr>
                              <a:rPr kumimoji="0" lang="zh-CN" altLang="zh-CN" sz="1600" b="0" i="1" u="none" strike="noStrike" kern="1200" cap="none" spc="0" normalizeH="0" baseline="0" noProof="0">
                                <a:ln>
                                  <a:noFill/>
                                </a:ln>
                                <a:solidFill>
                                  <a:prstClr val="white"/>
                                </a:solidFill>
                                <a:effectLst/>
                                <a:uLnTx/>
                                <a:uFillTx/>
                                <a:latin typeface="Cambria Math" panose="02040503050406030204" pitchFamily="18" charset="0"/>
                                <a:ea typeface="微软雅黑" panose="020B0503020204020204" pitchFamily="34" charset="-122"/>
                                <a:cs typeface="Times New Roman" panose="02020603050405020304" pitchFamily="18" charset="0"/>
                              </a:rPr>
                            </m:ctrlPr>
                          </m:sSupPr>
                          <m:e>
                            <m:r>
                              <a:rPr kumimoji="0" lang="en-US" altLang="zh-CN" sz="1600" b="0" i="0" u="none" strike="noStrike" kern="1200" cap="none" spc="0" normalizeH="0" baseline="0" noProof="0">
                                <a:ln>
                                  <a:noFill/>
                                </a:ln>
                                <a:solidFill>
                                  <a:prstClr val="white"/>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𝜇</m:t>
                            </m:r>
                          </m:e>
                          <m:sup>
                            <m:r>
                              <a:rPr kumimoji="0" lang="en-US" altLang="zh-CN" sz="1600" b="0" i="0" u="none" strike="noStrike" kern="1200" cap="none" spc="0" normalizeH="0" baseline="0" noProof="0">
                                <a:ln>
                                  <a:noFill/>
                                </a:ln>
                                <a:solidFill>
                                  <a:prstClr val="white"/>
                                </a:solidFill>
                                <a:effectLst/>
                                <a:uLnTx/>
                                <a:uFillTx/>
                                <a:latin typeface="Cambria Math" panose="02040503050406030204" pitchFamily="18" charset="0"/>
                                <a:ea typeface="微软雅黑" panose="020B0503020204020204" pitchFamily="34" charset="-122"/>
                                <a:cs typeface="Times New Roman" panose="02020603050405020304" pitchFamily="18" charset="0"/>
                              </a:rPr>
                              <m:t>∗</m:t>
                            </m:r>
                          </m:sup>
                        </m:sSup>
                        <m:r>
                          <a:rPr kumimoji="0" lang="en-US" altLang="zh-CN" sz="1600" b="0" i="0" u="none" strike="noStrike" kern="1200" cap="none" spc="0" normalizeH="0" baseline="0" noProof="0">
                            <a:ln>
                              <a:noFill/>
                            </a:ln>
                            <a:solidFill>
                              <a:prstClr val="white"/>
                            </a:solidFill>
                            <a:effectLst/>
                            <a:uLnTx/>
                            <a:uFillTx/>
                            <a:latin typeface="Cambria Math" panose="02040503050406030204" pitchFamily="18" charset="0"/>
                            <a:ea typeface="微软雅黑" panose="020B0503020204020204" pitchFamily="34" charset="-122"/>
                            <a:cs typeface="Times New Roman" panose="02020603050405020304" pitchFamily="18" charset="0"/>
                          </a:rPr>
                          <m:t>=</m:t>
                        </m:r>
                        <m:limLow>
                          <m:limLowPr>
                            <m:ctrlPr>
                              <a:rPr kumimoji="0" lang="zh-CN" altLang="zh-CN" sz="1600" b="0" i="1" u="none" strike="noStrike" kern="1200" cap="none" spc="0" normalizeH="0" baseline="0" noProof="0">
                                <a:ln>
                                  <a:noFill/>
                                </a:ln>
                                <a:solidFill>
                                  <a:prstClr val="white"/>
                                </a:solidFill>
                                <a:effectLst/>
                                <a:uLnTx/>
                                <a:uFillTx/>
                                <a:latin typeface="Cambria Math" panose="02040503050406030204" pitchFamily="18" charset="0"/>
                                <a:ea typeface="微软雅黑" panose="020B0503020204020204" pitchFamily="34" charset="-122"/>
                                <a:cs typeface="Times New Roman" panose="02020603050405020304" pitchFamily="18" charset="0"/>
                              </a:rPr>
                            </m:ctrlPr>
                          </m:limLowPr>
                          <m:e>
                            <m:r>
                              <m:rPr>
                                <m:sty m:val="p"/>
                              </m:rPr>
                              <a:rPr kumimoji="0" lang="en-US" altLang="zh-CN" sz="1600" b="0" i="0" u="none" strike="noStrike" kern="1200" cap="none" spc="0" normalizeH="0" baseline="0" noProof="0">
                                <a:ln>
                                  <a:noFill/>
                                </a:ln>
                                <a:solidFill>
                                  <a:prstClr val="white"/>
                                </a:solidFill>
                                <a:effectLst/>
                                <a:uLnTx/>
                                <a:uFillTx/>
                                <a:latin typeface="Cambria Math" panose="02040503050406030204" pitchFamily="18" charset="0"/>
                                <a:ea typeface="微软雅黑" panose="020B0503020204020204" pitchFamily="34" charset="-122"/>
                                <a:cs typeface="Times New Roman" panose="02020603050405020304" pitchFamily="18" charset="0"/>
                              </a:rPr>
                              <m:t>max</m:t>
                            </m:r>
                          </m:e>
                          <m:lim>
                            <m:r>
                              <m:rPr>
                                <m:sty m:val="p"/>
                              </m:rPr>
                              <a:rPr kumimoji="0" lang="en-US" altLang="zh-CN" sz="1600" b="0" i="0" u="none" strike="noStrike" kern="1200" cap="none" spc="0" normalizeH="0" baseline="0" noProof="0">
                                <a:ln>
                                  <a:noFill/>
                                </a:ln>
                                <a:solidFill>
                                  <a:prstClr val="white"/>
                                </a:solidFill>
                                <a:effectLst/>
                                <a:uLnTx/>
                                <a:uFillTx/>
                                <a:latin typeface="Cambria Math" panose="02040503050406030204" pitchFamily="18" charset="0"/>
                                <a:ea typeface="微软雅黑" panose="020B0503020204020204" pitchFamily="34" charset="-122"/>
                                <a:cs typeface="Times New Roman" panose="02020603050405020304" pitchFamily="18" charset="0"/>
                              </a:rPr>
                              <m:t>i</m:t>
                            </m:r>
                            <m:r>
                              <a:rPr kumimoji="0" lang="en-US" altLang="zh-CN" sz="1600" b="0" i="0" u="none" strike="noStrike" kern="1200" cap="none" spc="0" normalizeH="0" baseline="0" noProof="0">
                                <a:ln>
                                  <a:noFill/>
                                </a:ln>
                                <a:solidFill>
                                  <a:prstClr val="white"/>
                                </a:solidFill>
                                <a:effectLst/>
                                <a:uLnTx/>
                                <a:uFillTx/>
                                <a:latin typeface="Cambria Math" panose="02040503050406030204" pitchFamily="18" charset="0"/>
                                <a:ea typeface="微软雅黑" panose="020B0503020204020204" pitchFamily="34" charset="-122"/>
                                <a:cs typeface="Times New Roman" panose="02020603050405020304" pitchFamily="18" charset="0"/>
                              </a:rPr>
                              <m:t>=1,⋯,</m:t>
                            </m:r>
                            <m:r>
                              <m:rPr>
                                <m:sty m:val="p"/>
                              </m:rPr>
                              <a:rPr kumimoji="0" lang="en-US" altLang="zh-CN" sz="1600" b="0" i="0" u="none" strike="noStrike" kern="1200" cap="none" spc="0" normalizeH="0" baseline="0" noProof="0">
                                <a:ln>
                                  <a:noFill/>
                                </a:ln>
                                <a:solidFill>
                                  <a:prstClr val="white"/>
                                </a:solidFill>
                                <a:effectLst/>
                                <a:uLnTx/>
                                <a:uFillTx/>
                                <a:latin typeface="Cambria Math" panose="02040503050406030204" pitchFamily="18" charset="0"/>
                                <a:ea typeface="微软雅黑" panose="020B0503020204020204" pitchFamily="34" charset="-122"/>
                                <a:cs typeface="Times New Roman" panose="02020603050405020304" pitchFamily="18" charset="0"/>
                              </a:rPr>
                              <m:t>K</m:t>
                            </m:r>
                          </m:lim>
                        </m:limLow>
                      </m:fName>
                      <m:e>
                        <m:sSub>
                          <m:sSubPr>
                            <m:ctrlPr>
                              <a:rPr kumimoji="0" lang="zh-CN" altLang="zh-CN" sz="1600" b="0" i="1" u="none" strike="noStrike" kern="1200" cap="none" spc="0" normalizeH="0" baseline="0" noProof="0">
                                <a:ln>
                                  <a:noFill/>
                                </a:ln>
                                <a:solidFill>
                                  <a:prstClr val="white"/>
                                </a:solidFill>
                                <a:effectLst/>
                                <a:uLnTx/>
                                <a:uFillTx/>
                                <a:latin typeface="Cambria Math" panose="02040503050406030204" pitchFamily="18" charset="0"/>
                                <a:ea typeface="微软雅黑" panose="020B0503020204020204" pitchFamily="34" charset="-122"/>
                                <a:cs typeface="Times New Roman" panose="02020603050405020304" pitchFamily="18" charset="0"/>
                              </a:rPr>
                            </m:ctrlPr>
                          </m:sSubPr>
                          <m:e>
                            <m:r>
                              <a:rPr kumimoji="0" lang="en-US" altLang="zh-CN" sz="1600" b="0" i="0" u="none" strike="noStrike" kern="1200" cap="none" spc="0" normalizeH="0" baseline="0" noProof="0">
                                <a:ln>
                                  <a:noFill/>
                                </a:ln>
                                <a:solidFill>
                                  <a:prstClr val="white"/>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𝜇</m:t>
                            </m:r>
                          </m:e>
                          <m:sub>
                            <m:r>
                              <a:rPr kumimoji="0" lang="en-US" altLang="zh-CN" sz="1600" b="0" i="0" u="none" strike="noStrike" kern="1200" cap="none" spc="0" normalizeH="0" baseline="0" noProof="0">
                                <a:ln>
                                  <a:noFill/>
                                </a:ln>
                                <a:solidFill>
                                  <a:prstClr val="white"/>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𝑖</m:t>
                            </m:r>
                          </m:sub>
                        </m:sSub>
                      </m:e>
                    </m:func>
                  </m:oMath>
                </a14:m>
                <a:r>
                  <a:rPr kumimoji="0" lang="zh-CN" altLang="zh-CN" sz="16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。显然为了尽量减少悔恨，在每次操作时，智能体应该总是转动能够提供最大期望奖励的赌博机臂膀，但是这是不现实的，因为智能体并不知道哪个臂膀的奖励期望最大。这一公式告诉我们，将</a:t>
                </a:r>
                <a14:m>
                  <m:oMath xmlns:m="http://schemas.openxmlformats.org/officeDocument/2006/math">
                    <m:r>
                      <a:rPr kumimoji="0" lang="en-US" altLang="zh-CN" sz="1600" b="0" i="0" u="none" strike="noStrike" kern="1200" cap="none" spc="0" normalizeH="0" baseline="0" noProof="0">
                        <a:ln>
                          <a:noFill/>
                        </a:ln>
                        <a:solidFill>
                          <a:prstClr val="white"/>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𝑇</m:t>
                    </m:r>
                  </m:oMath>
                </a14:m>
                <a:r>
                  <a:rPr kumimoji="0" lang="zh-CN" altLang="zh-CN" sz="16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次操作中最优策略的期望得分减去智能体的实际得分，就是悔值函数的结果。显然，问题求解的目标为最小化悔值函数的期望，该悔值函数的取值取决于智能体所采取的策略。</a:t>
                </a:r>
              </a:p>
              <a:p>
                <a:pPr marL="0" marR="0" lvl="0" indent="0" algn="l" defTabSz="914400" rtl="0" eaLnBrk="1" fontAlgn="auto" latinLnBrk="0" hangingPunct="1">
                  <a:lnSpc>
                    <a:spcPct val="150000"/>
                  </a:lnSpc>
                  <a:spcBef>
                    <a:spcPts val="0"/>
                  </a:spcBef>
                  <a:spcAft>
                    <a:spcPts val="0"/>
                  </a:spcAft>
                  <a:buClr>
                    <a:prstClr val="white"/>
                  </a:buClr>
                  <a:buSzPct val="80000"/>
                  <a:buFontTx/>
                  <a:buNone/>
                  <a:tabLst/>
                  <a:defRPr/>
                </a:pPr>
                <a:endParaRPr kumimoji="0" lang="en-US" altLang="zh-CN" sz="1600" b="0" i="0" u="none" strike="noStrike" kern="1200" cap="none" spc="0"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mc:Choice>
        <mc:Fallback xmlns="">
          <p:sp>
            <p:nvSpPr>
              <p:cNvPr id="12" name="矩形 11">
                <a:extLst>
                  <a:ext uri="{FF2B5EF4-FFF2-40B4-BE49-F238E27FC236}">
                    <a16:creationId xmlns:a16="http://schemas.microsoft.com/office/drawing/2014/main" id="{7BA0C37D-8993-4C87-B9A6-7B271968B5C9}"/>
                  </a:ext>
                </a:extLst>
              </p:cNvPr>
              <p:cNvSpPr>
                <a:spLocks noRot="1" noChangeAspect="1" noMove="1" noResize="1" noEditPoints="1" noAdjustHandles="1" noChangeArrowheads="1" noChangeShapeType="1" noTextEdit="1"/>
              </p:cNvSpPr>
              <p:nvPr/>
            </p:nvSpPr>
            <p:spPr>
              <a:xfrm>
                <a:off x="1226738" y="1663406"/>
                <a:ext cx="10400378" cy="4190699"/>
              </a:xfrm>
              <a:prstGeom prst="rect">
                <a:avLst/>
              </a:prstGeom>
              <a:blipFill>
                <a:blip r:embed="rId3"/>
                <a:stretch>
                  <a:fillRect l="-29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94122430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642731" y="741597"/>
            <a:ext cx="8846288" cy="497934"/>
            <a:chOff x="2228892" y="2819853"/>
            <a:chExt cx="4786506" cy="497934"/>
          </a:xfrm>
        </p:grpSpPr>
        <p:sp>
          <p:nvSpPr>
            <p:cNvPr id="3" name="平行四边形 2"/>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4" name="平行四边形 3"/>
            <p:cNvSpPr/>
            <p:nvPr/>
          </p:nvSpPr>
          <p:spPr bwMode="auto">
            <a:xfrm>
              <a:off x="2228892" y="2819853"/>
              <a:ext cx="4786506"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5" name="矩形 4"/>
            <p:cNvSpPr/>
            <p:nvPr/>
          </p:nvSpPr>
          <p:spPr>
            <a:xfrm>
              <a:off x="2591332" y="2826188"/>
              <a:ext cx="4133539" cy="369332"/>
            </a:xfrm>
            <a:prstGeom prst="rect">
              <a:avLst/>
            </a:prstGeom>
          </p:spPr>
          <p:txBody>
            <a:bodyPr wrap="square">
              <a:spAutoFit/>
            </a:bodyPr>
            <a:lstStyle/>
            <a:p>
              <a:pPr marL="0" marR="0" lvl="0" indent="0" algn="ctr" defTabSz="914400" rtl="0" eaLnBrk="1" fontAlgn="auto" latinLnBrk="0" hangingPunct="1">
                <a:lnSpc>
                  <a:spcPct val="100000"/>
                </a:lnSpc>
                <a:spcBef>
                  <a:spcPct val="50000"/>
                </a:spcBef>
                <a:spcAft>
                  <a:spcPts val="0"/>
                </a:spcAft>
                <a:buClrTx/>
                <a:buSzTx/>
                <a:buFontTx/>
                <a:buNone/>
                <a:tabLst/>
                <a:defRPr/>
              </a:pPr>
              <a:r>
                <a:rPr kumimoji="0" lang="zh-CN" altLang="zh-CN" sz="1800" b="1" i="0" u="none" strike="noStrike" kern="1200" cap="none" spc="0" normalizeH="0" baseline="0" noProof="0" dirty="0">
                  <a:ln>
                    <a:noFill/>
                  </a:ln>
                  <a:solidFill>
                    <a:prstClr val="black">
                      <a:lumMod val="95000"/>
                      <a:lumOff val="5000"/>
                    </a:prstClr>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蒙特卡洛树搜索</a:t>
              </a:r>
              <a:r>
                <a:rPr kumimoji="0" lang="zh-CN" altLang="en-US" sz="1800" b="1" i="0" u="none" strike="noStrike" kern="1200" cap="none" spc="0" normalizeH="0" baseline="0" noProof="0" dirty="0">
                  <a:ln>
                    <a:noFill/>
                  </a:ln>
                  <a:solidFill>
                    <a:prstClr val="black">
                      <a:lumMod val="95000"/>
                      <a:lumOff val="5000"/>
                    </a:prstClr>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：策略计算</a:t>
              </a:r>
            </a:p>
          </p:txBody>
        </p:sp>
      </p:grpSp>
      <p:sp>
        <p:nvSpPr>
          <p:cNvPr id="9" name="矩形 8">
            <a:extLst>
              <a:ext uri="{FF2B5EF4-FFF2-40B4-BE49-F238E27FC236}">
                <a16:creationId xmlns:a16="http://schemas.microsoft.com/office/drawing/2014/main" id="{12A55F39-B9C4-4625-AF50-47C6D1C98955}"/>
              </a:ext>
            </a:extLst>
          </p:cNvPr>
          <p:cNvSpPr/>
          <p:nvPr/>
        </p:nvSpPr>
        <p:spPr>
          <a:xfrm>
            <a:off x="852473" y="129010"/>
            <a:ext cx="2210862"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a:cs typeface="+mn-cs"/>
              </a:rPr>
              <a:t>四、</a:t>
            </a:r>
            <a:r>
              <a:rPr kumimoji="0" lang="zh-CN" altLang="zh-CN"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蒙特卡洛树搜索</a:t>
            </a:r>
            <a:endPar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7" name="Rectangle 2">
            <a:extLst>
              <a:ext uri="{FF2B5EF4-FFF2-40B4-BE49-F238E27FC236}">
                <a16:creationId xmlns:a16="http://schemas.microsoft.com/office/drawing/2014/main" id="{93FD792C-4E02-4CE7-92A7-ADA8912E1A57}"/>
              </a:ext>
            </a:extLst>
          </p:cNvPr>
          <p:cNvSpPr>
            <a:spLocks noChangeArrowheads="1"/>
          </p:cNvSpPr>
          <p:nvPr/>
        </p:nvSpPr>
        <p:spPr bwMode="auto">
          <a:xfrm>
            <a:off x="6096000" y="2532946"/>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6" name="矩形 5">
            <a:extLst>
              <a:ext uri="{FF2B5EF4-FFF2-40B4-BE49-F238E27FC236}">
                <a16:creationId xmlns:a16="http://schemas.microsoft.com/office/drawing/2014/main" id="{61A3F1B0-9FD0-426A-933F-A66347B9951B}"/>
              </a:ext>
            </a:extLst>
          </p:cNvPr>
          <p:cNvSpPr/>
          <p:nvPr/>
        </p:nvSpPr>
        <p:spPr>
          <a:xfrm>
            <a:off x="978409" y="1298282"/>
            <a:ext cx="10972799" cy="33855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zh-CN" sz="16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智能体不能预先计算好最优策略，然后实行，而是需要一边探索一边调整自己的策略，争取获得更好的收益。</a:t>
            </a:r>
            <a:endParaRPr kumimoji="0" lang="zh-CN" altLang="en-US" sz="16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3E565BD4-C0E0-4220-8753-67B5EE70CE0A}"/>
                  </a:ext>
                </a:extLst>
              </p:cNvPr>
              <p:cNvSpPr/>
              <p:nvPr/>
            </p:nvSpPr>
            <p:spPr>
              <a:xfrm>
                <a:off x="520730" y="1659324"/>
                <a:ext cx="6553550" cy="4860690"/>
              </a:xfrm>
              <a:prstGeom prst="rect">
                <a:avLst/>
              </a:prstGeom>
            </p:spPr>
            <p:txBody>
              <a:bodyPr wrap="square">
                <a:spAutoFit/>
              </a:bodyPr>
              <a:lstStyle/>
              <a:p>
                <a:pPr marL="0" marR="0" lvl="0" indent="266700" algn="just" defTabSz="914400" rtl="0" eaLnBrk="1" fontAlgn="auto" latinLnBrk="0" hangingPunct="1">
                  <a:lnSpc>
                    <a:spcPts val="2200"/>
                  </a:lnSpc>
                  <a:spcBef>
                    <a:spcPts val="0"/>
                  </a:spcBef>
                  <a:spcAft>
                    <a:spcPts val="0"/>
                  </a:spcAft>
                  <a:buClrTx/>
                  <a:buSzTx/>
                  <a:buFontTx/>
                  <a:buNone/>
                  <a:tabLst/>
                  <a:defRPr/>
                </a:pPr>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一种直观的做法是，智能体记录下每次摇动的赌博机臂膀和获得的相应收益分数。给定第</a:t>
                </a:r>
                <a14:m>
                  <m:oMath xmlns:m="http://schemas.openxmlformats.org/officeDocument/2006/math">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𝑖</m:t>
                    </m:r>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(1≤</m:t>
                    </m:r>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𝑖</m:t>
                    </m:r>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𝐾</m:t>
                    </m:r>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oMath>
                </a14:m>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个赌博机，记在过去</a:t>
                </a:r>
                <a14:m>
                  <m:oMath xmlns:m="http://schemas.openxmlformats.org/officeDocument/2006/math">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𝑡</m:t>
                    </m:r>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−1</m:t>
                    </m:r>
                  </m:oMath>
                </a14:m>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次摇动赌博机臂膀的行动中，一共摇动第</a:t>
                </a:r>
                <a14:m>
                  <m:oMath xmlns:m="http://schemas.openxmlformats.org/officeDocument/2006/math">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𝑖</m:t>
                    </m:r>
                  </m:oMath>
                </a14:m>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个赌博机臂膀的次数为第</a:t>
                </a:r>
                <a14:m>
                  <m:oMath xmlns:m="http://schemas.openxmlformats.org/officeDocument/2006/math">
                    <m:sSub>
                      <m:sSubPr>
                        <m:ctrlPr>
                          <a:rPr kumimoji="0" lang="zh-CN" altLang="zh-CN" sz="14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𝑇</m:t>
                        </m:r>
                      </m:e>
                      <m:sub>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𝑖</m:t>
                        </m:r>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𝑡</m:t>
                        </m:r>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−1)</m:t>
                        </m:r>
                      </m:sub>
                    </m:sSub>
                  </m:oMath>
                </a14:m>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。于是，可以计算得到第</a:t>
                </a:r>
                <a14:m>
                  <m:oMath xmlns:m="http://schemas.openxmlformats.org/officeDocument/2006/math">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𝑖</m:t>
                    </m:r>
                  </m:oMath>
                </a14:m>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个赌博机在过去</a:t>
                </a:r>
                <a14:m>
                  <m:oMath xmlns:m="http://schemas.openxmlformats.org/officeDocument/2006/math">
                    <m:sSub>
                      <m:sSubPr>
                        <m:ctrlPr>
                          <a:rPr kumimoji="0" lang="zh-CN" altLang="zh-CN" sz="14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𝑇</m:t>
                        </m:r>
                      </m:e>
                      <m:sub>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𝑖</m:t>
                        </m:r>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𝑡</m:t>
                        </m:r>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−1)</m:t>
                        </m:r>
                      </m:sub>
                    </m:sSub>
                  </m:oMath>
                </a14:m>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次被摇动过程中的收益分数平均值</a:t>
                </a:r>
                <a14:m>
                  <m:oMath xmlns:m="http://schemas.openxmlformats.org/officeDocument/2006/math">
                    <m:sSub>
                      <m:sSubPr>
                        <m:ctrlPr>
                          <a:rPr kumimoji="0" lang="zh-CN" altLang="zh-CN" sz="14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acc>
                          <m:accPr>
                            <m:chr m:val="̅"/>
                            <m:ctrlPr>
                              <a:rPr kumimoji="0" lang="zh-CN" altLang="zh-CN" sz="14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accPr>
                          <m:e>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𝑥</m:t>
                            </m:r>
                          </m:e>
                        </m:acc>
                      </m:e>
                      <m:sub>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𝑖</m:t>
                        </m:r>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sSub>
                          <m:sSubPr>
                            <m:ctrlPr>
                              <a:rPr kumimoji="0" lang="zh-CN" altLang="zh-CN" sz="14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𝑇</m:t>
                            </m:r>
                          </m:e>
                          <m:sub>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𝑖</m:t>
                            </m:r>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𝑡</m:t>
                            </m:r>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−1)</m:t>
                            </m:r>
                          </m:sub>
                        </m:sSub>
                      </m:sub>
                    </m:sSub>
                  </m:oMath>
                </a14:m>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。这样，智能体在第</a:t>
                </a:r>
                <a14:m>
                  <m:oMath xmlns:m="http://schemas.openxmlformats.org/officeDocument/2006/math">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𝑡</m:t>
                    </m:r>
                  </m:oMath>
                </a14:m>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步，只要选择</a:t>
                </a:r>
                <a14:m>
                  <m:oMath xmlns:m="http://schemas.openxmlformats.org/officeDocument/2006/math">
                    <m:sSub>
                      <m:sSubPr>
                        <m:ctrlPr>
                          <a:rPr kumimoji="0" lang="zh-CN" altLang="zh-CN" sz="14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acc>
                          <m:accPr>
                            <m:chr m:val="̅"/>
                            <m:ctrlPr>
                              <a:rPr kumimoji="0" lang="zh-CN" altLang="zh-CN" sz="14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accPr>
                          <m:e>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𝑥</m:t>
                            </m:r>
                          </m:e>
                        </m:acc>
                      </m:e>
                      <m:sub>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𝑖</m:t>
                        </m:r>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sSub>
                          <m:sSubPr>
                            <m:ctrlPr>
                              <a:rPr kumimoji="0" lang="zh-CN" altLang="zh-CN" sz="14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𝑇</m:t>
                            </m:r>
                          </m:e>
                          <m:sub>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𝑖</m:t>
                            </m:r>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𝑡</m:t>
                            </m:r>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−1)</m:t>
                            </m:r>
                          </m:sub>
                        </m:sSub>
                      </m:sub>
                    </m:sSub>
                  </m:oMath>
                </a14:m>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值最大的赌博机臂膀进行摇动，这是贪心算法的思路。</a:t>
                </a:r>
              </a:p>
              <a:p>
                <a:pPr marL="0" marR="0" lvl="0" indent="266700" algn="just" defTabSz="914400" rtl="0" eaLnBrk="1" fontAlgn="auto" latinLnBrk="0" hangingPunct="1">
                  <a:lnSpc>
                    <a:spcPts val="2200"/>
                  </a:lnSpc>
                  <a:spcBef>
                    <a:spcPts val="0"/>
                  </a:spcBef>
                  <a:spcAft>
                    <a:spcPts val="0"/>
                  </a:spcAft>
                  <a:buClrTx/>
                  <a:buSzTx/>
                  <a:buFontTx/>
                  <a:buNone/>
                  <a:tabLst/>
                  <a:defRPr/>
                </a:pPr>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假设一共有五台赌博机（即</a:t>
                </a:r>
                <a14:m>
                  <m:oMath xmlns:m="http://schemas.openxmlformats.org/officeDocument/2006/math">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𝐾</m:t>
                    </m:r>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=5</m:t>
                    </m:r>
                  </m:oMath>
                </a14:m>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），第</a:t>
                </a:r>
                <a14:m>
                  <m:oMath xmlns:m="http://schemas.openxmlformats.org/officeDocument/2006/math">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𝑖</m:t>
                    </m:r>
                  </m:oMath>
                </a14:m>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个赌博机的得分满足均值为</a:t>
                </a:r>
                <a14:m>
                  <m:oMath xmlns:m="http://schemas.openxmlformats.org/officeDocument/2006/math">
                    <m:sSub>
                      <m:sSubPr>
                        <m:ctrlPr>
                          <a:rPr kumimoji="0" lang="zh-CN" altLang="zh-CN" sz="14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𝜇</m:t>
                        </m:r>
                      </m:e>
                      <m:sub>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𝑖</m:t>
                        </m:r>
                      </m:sub>
                    </m:sSub>
                  </m:oMath>
                </a14:m>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、方差为</a:t>
                </a:r>
                <a:r>
                  <a:rPr kumimoji="0" lang="en-US"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1/75</a:t>
                </a:r>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（即支撑区间长度为</a:t>
                </a:r>
                <a:r>
                  <a:rPr kumimoji="0" lang="en-US"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0.4</a:t>
                </a:r>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）的均匀分布，其中均值</a:t>
                </a:r>
                <a14:m>
                  <m:oMath xmlns:m="http://schemas.openxmlformats.org/officeDocument/2006/math">
                    <m:d>
                      <m:dPr>
                        <m:ctrlPr>
                          <a:rPr kumimoji="0" lang="zh-CN" altLang="zh-CN" sz="14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kumimoji="0" lang="zh-CN" altLang="zh-CN" sz="14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𝜇</m:t>
                            </m:r>
                          </m:e>
                          <m:sub>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1</m:t>
                            </m:r>
                          </m:sub>
                        </m:sSub>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m:t>
                        </m:r>
                        <m:sSub>
                          <m:sSubPr>
                            <m:ctrlPr>
                              <a:rPr kumimoji="0" lang="zh-CN" altLang="zh-CN" sz="14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𝜇</m:t>
                            </m:r>
                          </m:e>
                          <m:sub>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5</m:t>
                            </m:r>
                          </m:sub>
                        </m:sSub>
                      </m:e>
                    </m:d>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=(0.3,0.4,0.5,0.6,0.7)</m:t>
                    </m:r>
                  </m:oMath>
                </a14:m>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。假设某个赌博机的臂膀没有被摇动时，因为无法计算其平均收益分数，不妨将这个赌博机得分均值设定正无穷大。在计算机上模拟执行</a:t>
                </a:r>
                <a14:m>
                  <m:oMath xmlns:m="http://schemas.openxmlformats.org/officeDocument/2006/math">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𝑇</m:t>
                    </m:r>
                    <m:r>
                      <a:rPr kumimoji="0" lang="en-US" altLang="zh-CN" sz="1400" b="0" i="1" u="none" strike="noStrike" kern="1200" cap="none" spc="0" normalizeH="0" baseline="0" noProof="0">
                        <a:ln>
                          <a:noFill/>
                        </a:ln>
                        <a:solidFill>
                          <a:srgbClr val="000000"/>
                        </a:solidFill>
                        <a:effectLst/>
                        <a:uLnTx/>
                        <a:uFillTx/>
                        <a:latin typeface="Cambria Math" panose="02040503050406030204" pitchFamily="18" charset="0"/>
                        <a:ea typeface="楷体_GB2312"/>
                        <a:cs typeface="Times New Roman" panose="02020603050405020304" pitchFamily="18" charset="0"/>
                      </a:rPr>
                      <m:t>=10000</m:t>
                    </m:r>
                  </m:oMath>
                </a14:m>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次贪心算法，来摇动五台赌博机</a:t>
                </a:r>
                <a:r>
                  <a:rPr kumimoji="0" lang="zh-CN" altLang="en-US" sz="14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可见在</a:t>
                </a:r>
                <a:r>
                  <a:rPr kumimoji="0" lang="en-US"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10000</a:t>
                </a:r>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次模拟中，智能体趋向于摇动</a:t>
                </a:r>
                <a:r>
                  <a:rPr kumimoji="0" lang="en-US"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4</a:t>
                </a:r>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号赌博机，其他编号赌博机被摇动次数很少。由于其他编号赌博机被摇动次数较少，可见对这些赌博机平均收益分数的估计结果与实际均值结果相差很大。</a:t>
                </a:r>
                <a:endParaRPr kumimoji="0" lang="en-US"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a:p>
                <a:pPr marL="0" marR="0" lvl="0" indent="266700" algn="just" defTabSz="914400" rtl="0" eaLnBrk="1" fontAlgn="auto" latinLnBrk="0" hangingPunct="1">
                  <a:lnSpc>
                    <a:spcPts val="2200"/>
                  </a:lnSpc>
                  <a:spcBef>
                    <a:spcPts val="0"/>
                  </a:spcBef>
                  <a:spcAft>
                    <a:spcPts val="0"/>
                  </a:spcAft>
                  <a:buClrTx/>
                  <a:buSzTx/>
                  <a:buFontTx/>
                  <a:buNone/>
                  <a:tabLst/>
                  <a:defRPr/>
                </a:pPr>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需要说明的是，如果重新进行一个</a:t>
                </a:r>
                <a:r>
                  <a:rPr kumimoji="0" lang="en-US"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10000</a:t>
                </a:r>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次贪心算法的模拟，由于随机性的存在，其结果会存在不同。比如在另外一个</a:t>
                </a:r>
                <a:r>
                  <a:rPr kumimoji="0" lang="en-US"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10000</a:t>
                </a:r>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次模拟中，贪心算法首先选择编号为</a:t>
                </a:r>
                <a:r>
                  <a:rPr kumimoji="0" lang="en-US"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2</a:t>
                </a:r>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的赌博机臂膀摇动多次，则会导致后续行动中会对编号为</a:t>
                </a:r>
                <a:r>
                  <a:rPr kumimoji="0" lang="en-US"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2</a:t>
                </a:r>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的赌博机摇动次数最多，忽略了其他编号的赌博机。</a:t>
                </a:r>
              </a:p>
              <a:p>
                <a:pPr marL="0" marR="0" lvl="0" indent="266700" algn="just" defTabSz="914400" rtl="0" eaLnBrk="1" fontAlgn="auto" latinLnBrk="0" hangingPunct="1">
                  <a:lnSpc>
                    <a:spcPts val="2200"/>
                  </a:lnSpc>
                  <a:spcBef>
                    <a:spcPts val="0"/>
                  </a:spcBef>
                  <a:spcAft>
                    <a:spcPts val="0"/>
                  </a:spcAft>
                  <a:buClrTx/>
                  <a:buSzTx/>
                  <a:buFontTx/>
                  <a:buNone/>
                  <a:tabLst/>
                  <a:defRPr/>
                </a:pPr>
                <a:endParaRPr kumimoji="0" lang="zh-CN" altLang="zh-CN" sz="1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mc:Choice>
        <mc:Fallback xmlns="">
          <p:sp>
            <p:nvSpPr>
              <p:cNvPr id="10" name="矩形 9">
                <a:extLst>
                  <a:ext uri="{FF2B5EF4-FFF2-40B4-BE49-F238E27FC236}">
                    <a16:creationId xmlns:a16="http://schemas.microsoft.com/office/drawing/2014/main" id="{3E565BD4-C0E0-4220-8753-67B5EE70CE0A}"/>
                  </a:ext>
                </a:extLst>
              </p:cNvPr>
              <p:cNvSpPr>
                <a:spLocks noRot="1" noChangeAspect="1" noMove="1" noResize="1" noEditPoints="1" noAdjustHandles="1" noChangeArrowheads="1" noChangeShapeType="1" noTextEdit="1"/>
              </p:cNvSpPr>
              <p:nvPr/>
            </p:nvSpPr>
            <p:spPr>
              <a:xfrm>
                <a:off x="520730" y="1659324"/>
                <a:ext cx="6553550" cy="4860690"/>
              </a:xfrm>
              <a:prstGeom prst="rect">
                <a:avLst/>
              </a:prstGeom>
              <a:blipFill>
                <a:blip r:embed="rId3"/>
                <a:stretch>
                  <a:fillRect l="-279" r="-279"/>
                </a:stretch>
              </a:blipFill>
            </p:spPr>
            <p:txBody>
              <a:bodyPr/>
              <a:lstStyle/>
              <a:p>
                <a:r>
                  <a:rPr lang="zh-CN" altLang="en-US">
                    <a:noFill/>
                  </a:rPr>
                  <a:t> </a:t>
                </a:r>
              </a:p>
            </p:txBody>
          </p:sp>
        </mc:Fallback>
      </mc:AlternateContent>
      <p:pic>
        <p:nvPicPr>
          <p:cNvPr id="11" name="图片 10">
            <a:extLst>
              <a:ext uri="{FF2B5EF4-FFF2-40B4-BE49-F238E27FC236}">
                <a16:creationId xmlns:a16="http://schemas.microsoft.com/office/drawing/2014/main" id="{26D47C8F-C136-48CE-B2DF-1D7F2CDFCD03}"/>
              </a:ext>
            </a:extLst>
          </p:cNvPr>
          <p:cNvPicPr>
            <a:picLocks noChangeAspect="1"/>
          </p:cNvPicPr>
          <p:nvPr/>
        </p:nvPicPr>
        <p:blipFill>
          <a:blip r:embed="rId4"/>
          <a:stretch>
            <a:fillRect/>
          </a:stretch>
        </p:blipFill>
        <p:spPr>
          <a:xfrm>
            <a:off x="8225927" y="1917204"/>
            <a:ext cx="2902736" cy="2315318"/>
          </a:xfrm>
          <a:prstGeom prst="rect">
            <a:avLst/>
          </a:prstGeom>
        </p:spPr>
      </p:pic>
      <p:pic>
        <p:nvPicPr>
          <p:cNvPr id="12" name="图片 11">
            <a:extLst>
              <a:ext uri="{FF2B5EF4-FFF2-40B4-BE49-F238E27FC236}">
                <a16:creationId xmlns:a16="http://schemas.microsoft.com/office/drawing/2014/main" id="{718A80AD-8BF1-4A40-8F94-7D9C16AAEA61}"/>
              </a:ext>
            </a:extLst>
          </p:cNvPr>
          <p:cNvPicPr>
            <a:picLocks noChangeAspect="1"/>
          </p:cNvPicPr>
          <p:nvPr/>
        </p:nvPicPr>
        <p:blipFill>
          <a:blip r:embed="rId5"/>
          <a:stretch>
            <a:fillRect/>
          </a:stretch>
        </p:blipFill>
        <p:spPr>
          <a:xfrm>
            <a:off x="7420426" y="4453250"/>
            <a:ext cx="4513738" cy="1882872"/>
          </a:xfrm>
          <a:prstGeom prst="rect">
            <a:avLst/>
          </a:prstGeom>
        </p:spPr>
      </p:pic>
    </p:spTree>
    <p:extLst>
      <p:ext uri="{BB962C8B-B14F-4D97-AF65-F5344CB8AC3E}">
        <p14:creationId xmlns:p14="http://schemas.microsoft.com/office/powerpoint/2010/main" val="2351682751"/>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8680</TotalTime>
  <Words>61567</Words>
  <Application>Microsoft Macintosh PowerPoint</Application>
  <PresentationFormat>宽屏</PresentationFormat>
  <Paragraphs>3272</Paragraphs>
  <Slides>341</Slides>
  <Notes>340</Notes>
  <HiddenSlides>0</HiddenSlides>
  <MMClips>0</MMClips>
  <ScaleCrop>false</ScaleCrop>
  <HeadingPairs>
    <vt:vector size="6" baseType="variant">
      <vt:variant>
        <vt:lpstr>已用的字体</vt:lpstr>
      </vt:variant>
      <vt:variant>
        <vt:i4>32</vt:i4>
      </vt:variant>
      <vt:variant>
        <vt:lpstr>主题</vt:lpstr>
      </vt:variant>
      <vt:variant>
        <vt:i4>1</vt:i4>
      </vt:variant>
      <vt:variant>
        <vt:lpstr>幻灯片标题</vt:lpstr>
      </vt:variant>
      <vt:variant>
        <vt:i4>341</vt:i4>
      </vt:variant>
    </vt:vector>
  </HeadingPairs>
  <TitlesOfParts>
    <vt:vector size="374" baseType="lpstr">
      <vt:lpstr>.苹方-简 常规体</vt:lpstr>
      <vt:lpstr>等线</vt:lpstr>
      <vt:lpstr>等线</vt:lpstr>
      <vt:lpstr>等线 Light</vt:lpstr>
      <vt:lpstr>方正美黑简体</vt:lpstr>
      <vt:lpstr>方正颜宋简体_大</vt:lpstr>
      <vt:lpstr>方正颜宋简体_中</vt:lpstr>
      <vt:lpstr>汉仪玄宋..</vt:lpstr>
      <vt:lpstr>汉仪玄宋±.</vt:lpstr>
      <vt:lpstr>汉仪玄宋褂</vt:lpstr>
      <vt:lpstr>黑体</vt:lpstr>
      <vt:lpstr>华文楷体</vt:lpstr>
      <vt:lpstr>华文中宋</vt:lpstr>
      <vt:lpstr>楷体</vt:lpstr>
      <vt:lpstr>楷体_GB2312</vt:lpstr>
      <vt:lpstr>宋体</vt:lpstr>
      <vt:lpstr>微软雅黑</vt:lpstr>
      <vt:lpstr>MS Gothic</vt:lpstr>
      <vt:lpstr>MS Mincho</vt:lpstr>
      <vt:lpstr>PingFang SC</vt:lpstr>
      <vt:lpstr>Segoe UI Black</vt:lpstr>
      <vt:lpstr>Arial</vt:lpstr>
      <vt:lpstr>Bauhaus 93</vt:lpstr>
      <vt:lpstr>Calibri</vt:lpstr>
      <vt:lpstr>Cambria</vt:lpstr>
      <vt:lpstr>Cambria Math</vt:lpstr>
      <vt:lpstr>Helvetica</vt:lpstr>
      <vt:lpstr>Helvetica Light</vt:lpstr>
      <vt:lpstr>Symbol</vt:lpstr>
      <vt:lpstr>Times New Roman</vt:lpstr>
      <vt:lpstr>Wingdings</vt:lpstr>
      <vt:lpstr>Wingdings 2</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Microsoft 帐户</dc:creator>
  <cp:lastModifiedBy>Microsoft Office User</cp:lastModifiedBy>
  <cp:revision>514</cp:revision>
  <dcterms:created xsi:type="dcterms:W3CDTF">2023-07-27T09:00:19Z</dcterms:created>
  <dcterms:modified xsi:type="dcterms:W3CDTF">2024-06-05T05:31:52Z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99C1EA3A909EDAC79730C264AE7BE5BF_42</vt:lpwstr>
  </property>
  <property fmtid="{D5CDD505-2E9C-101B-9397-08002B2CF9AE}" pid="3" name="KSOProductBuildVer">
    <vt:lpwstr>2052-5.4.0.7910</vt:lpwstr>
  </property>
</Properties>
</file>